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83" r:id="rId6"/>
    <p:sldMasterId id="2147483695" r:id="rId7"/>
    <p:sldMasterId id="2147483707" r:id="rId8"/>
    <p:sldMasterId id="2147483711" r:id="rId9"/>
    <p:sldMasterId id="2147483714" r:id="rId10"/>
  </p:sldMasterIdLst>
  <p:notesMasterIdLst>
    <p:notesMasterId r:id="rId47"/>
  </p:notesMasterIdLst>
  <p:sldIdLst>
    <p:sldId id="256" r:id="rId11"/>
    <p:sldId id="260" r:id="rId12"/>
    <p:sldId id="258" r:id="rId13"/>
    <p:sldId id="259" r:id="rId14"/>
    <p:sldId id="264" r:id="rId15"/>
    <p:sldId id="261" r:id="rId16"/>
    <p:sldId id="355" r:id="rId17"/>
    <p:sldId id="363" r:id="rId18"/>
    <p:sldId id="364" r:id="rId19"/>
    <p:sldId id="365" r:id="rId20"/>
    <p:sldId id="366" r:id="rId21"/>
    <p:sldId id="367" r:id="rId22"/>
    <p:sldId id="356" r:id="rId23"/>
    <p:sldId id="357" r:id="rId24"/>
    <p:sldId id="257" r:id="rId25"/>
    <p:sldId id="358" r:id="rId26"/>
    <p:sldId id="359" r:id="rId27"/>
    <p:sldId id="360" r:id="rId28"/>
    <p:sldId id="271" r:id="rId29"/>
    <p:sldId id="361" r:id="rId30"/>
    <p:sldId id="300" r:id="rId31"/>
    <p:sldId id="267" r:id="rId32"/>
    <p:sldId id="317" r:id="rId33"/>
    <p:sldId id="362" r:id="rId34"/>
    <p:sldId id="319" r:id="rId35"/>
    <p:sldId id="320" r:id="rId36"/>
    <p:sldId id="321" r:id="rId37"/>
    <p:sldId id="322" r:id="rId38"/>
    <p:sldId id="323" r:id="rId39"/>
    <p:sldId id="324" r:id="rId40"/>
    <p:sldId id="325" r:id="rId41"/>
    <p:sldId id="326" r:id="rId42"/>
    <p:sldId id="327" r:id="rId43"/>
    <p:sldId id="265" r:id="rId44"/>
    <p:sldId id="266" r:id="rId45"/>
    <p:sldId id="270"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0"/>
  </p:normalViewPr>
  <p:slideViewPr>
    <p:cSldViewPr snapToGrid="0" snapToObjects="1">
      <p:cViewPr varScale="1">
        <p:scale>
          <a:sx n="66" d="100"/>
          <a:sy n="66" d="100"/>
        </p:scale>
        <p:origin x="66" y="4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ncuih-sbe.ncuih.local\company\Shared\Data\UIO%20Yearly%20Tax%20Documents\Cleaned%20for%20Analysis\All%20UIOs%20Services%20Revenue%20from%20990s%20(FOR%20NORC%20final)%20for%20reals%20final%20autosave%20ugh.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92508907401068"/>
          <c:y val="3.4286695264766839E-2"/>
          <c:w val="0.86675123942840482"/>
          <c:h val="0.83085731331374391"/>
        </c:manualLayout>
      </c:layout>
      <c:lineChart>
        <c:grouping val="standard"/>
        <c:varyColors val="0"/>
        <c:ser>
          <c:idx val="0"/>
          <c:order val="0"/>
          <c:tx>
            <c:v>Program Service Revenue</c:v>
          </c:tx>
          <c:spPr>
            <a:ln>
              <a:solidFill>
                <a:schemeClr val="tx2"/>
              </a:solidFill>
            </a:ln>
          </c:spPr>
          <c:marker>
            <c:symbol val="none"/>
          </c:marker>
          <c:dPt>
            <c:idx val="9"/>
            <c:bubble3D val="0"/>
            <c:spPr>
              <a:ln>
                <a:solidFill>
                  <a:schemeClr val="tx2"/>
                </a:solidFill>
                <a:prstDash val="dash"/>
              </a:ln>
            </c:spPr>
            <c:extLst>
              <c:ext xmlns:c16="http://schemas.microsoft.com/office/drawing/2014/chart" uri="{C3380CC4-5D6E-409C-BE32-E72D297353CC}">
                <c16:uniqueId val="{00000001-810D-4CBA-9193-C8516EA2F2A4}"/>
              </c:ext>
            </c:extLst>
          </c:dPt>
          <c:dPt>
            <c:idx val="10"/>
            <c:bubble3D val="0"/>
            <c:spPr>
              <a:ln>
                <a:solidFill>
                  <a:schemeClr val="tx2"/>
                </a:solidFill>
                <a:prstDash val="dash"/>
              </a:ln>
            </c:spPr>
            <c:extLst>
              <c:ext xmlns:c16="http://schemas.microsoft.com/office/drawing/2014/chart" uri="{C3380CC4-5D6E-409C-BE32-E72D297353CC}">
                <c16:uniqueId val="{00000003-810D-4CBA-9193-C8516EA2F2A4}"/>
              </c:ext>
            </c:extLst>
          </c:dPt>
          <c:dLbls>
            <c:dLbl>
              <c:idx val="0"/>
              <c:layout>
                <c:manualLayout>
                  <c:x val="-9.6618357487922996E-3"/>
                  <c:y val="-4.96169224270787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10D-4CBA-9193-C8516EA2F2A4}"/>
                </c:ext>
              </c:extLst>
            </c:dLbl>
            <c:dLbl>
              <c:idx val="8"/>
              <c:layout>
                <c:manualLayout>
                  <c:x val="-5.9736138055206868E-2"/>
                  <c:y val="-0.1060538160905909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10D-4CBA-9193-C8516EA2F2A4}"/>
                </c:ext>
              </c:extLst>
            </c:dLbl>
            <c:dLbl>
              <c:idx val="10"/>
              <c:layout>
                <c:manualLayout>
                  <c:x val="-1.4492753623188406E-2"/>
                  <c:y val="-9.99825800707736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10D-4CBA-9193-C8516EA2F2A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'UIO Types + Revenue (NO XTRA!)'!$AD$2:$AN$2</c:f>
              <c:strCache>
                <c:ptCount val="11"/>
                <c:pt idx="0">
                  <c:v>FY 2010</c:v>
                </c:pt>
                <c:pt idx="1">
                  <c:v>FY 2011</c:v>
                </c:pt>
                <c:pt idx="2">
                  <c:v>FY 2012</c:v>
                </c:pt>
                <c:pt idx="3">
                  <c:v>FY 2013</c:v>
                </c:pt>
                <c:pt idx="4">
                  <c:v>FY 2014</c:v>
                </c:pt>
                <c:pt idx="5">
                  <c:v>FY 2015</c:v>
                </c:pt>
                <c:pt idx="6">
                  <c:v>FY 2016</c:v>
                </c:pt>
                <c:pt idx="7">
                  <c:v>FY 2017</c:v>
                </c:pt>
                <c:pt idx="8">
                  <c:v>FY 2018</c:v>
                </c:pt>
                <c:pt idx="9">
                  <c:v>FY 2019</c:v>
                </c:pt>
                <c:pt idx="10">
                  <c:v>FY 2020</c:v>
                </c:pt>
              </c:strCache>
            </c:strRef>
          </c:cat>
          <c:val>
            <c:numRef>
              <c:f>'UIO Types + Revenue (NO XTRA!)'!$AD$44:$AN$44</c:f>
              <c:numCache>
                <c:formatCode>"$"#,##0</c:formatCode>
                <c:ptCount val="11"/>
                <c:pt idx="0">
                  <c:v>63220115</c:v>
                </c:pt>
                <c:pt idx="1">
                  <c:v>71495722</c:v>
                </c:pt>
                <c:pt idx="2">
                  <c:v>69818410</c:v>
                </c:pt>
                <c:pt idx="3">
                  <c:v>75764072</c:v>
                </c:pt>
                <c:pt idx="4">
                  <c:v>85245179</c:v>
                </c:pt>
                <c:pt idx="5">
                  <c:v>103374555</c:v>
                </c:pt>
                <c:pt idx="6">
                  <c:v>117886580</c:v>
                </c:pt>
                <c:pt idx="7">
                  <c:v>137070877</c:v>
                </c:pt>
                <c:pt idx="8">
                  <c:v>158313658</c:v>
                </c:pt>
                <c:pt idx="9">
                  <c:v>183514278.94448054</c:v>
                </c:pt>
                <c:pt idx="10">
                  <c:v>212726374.98220536</c:v>
                </c:pt>
              </c:numCache>
            </c:numRef>
          </c:val>
          <c:smooth val="0"/>
          <c:extLst>
            <c:ext xmlns:c16="http://schemas.microsoft.com/office/drawing/2014/chart" uri="{C3380CC4-5D6E-409C-BE32-E72D297353CC}">
              <c16:uniqueId val="{00000006-810D-4CBA-9193-C8516EA2F2A4}"/>
            </c:ext>
          </c:extLst>
        </c:ser>
        <c:ser>
          <c:idx val="1"/>
          <c:order val="1"/>
          <c:tx>
            <c:strRef>
              <c:f>'IHS UIH Line Item'!$H$2</c:f>
              <c:strCache>
                <c:ptCount val="1"/>
                <c:pt idx="0">
                  <c:v>Urban Indian Health Line Item</c:v>
                </c:pt>
              </c:strCache>
            </c:strRef>
          </c:tx>
          <c:spPr>
            <a:ln>
              <a:solidFill>
                <a:schemeClr val="accent2"/>
              </a:solidFill>
            </a:ln>
          </c:spPr>
          <c:marker>
            <c:symbol val="none"/>
          </c:marker>
          <c:dLbls>
            <c:dLbl>
              <c:idx val="0"/>
              <c:layout>
                <c:manualLayout>
                  <c:x val="-9.6618357487922996E-3"/>
                  <c:y val="-2.91864249571051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10D-4CBA-9193-C8516EA2F2A4}"/>
                </c:ext>
              </c:extLst>
            </c:dLbl>
            <c:dLbl>
              <c:idx val="9"/>
              <c:layout>
                <c:manualLayout>
                  <c:x val="-6.1191626409017714E-2"/>
                  <c:y val="-9.04779173670259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10D-4CBA-9193-C8516EA2F2A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'UIO Types + Revenue (NO XTRA!)'!$AD$2:$AN$2</c:f>
              <c:strCache>
                <c:ptCount val="11"/>
                <c:pt idx="0">
                  <c:v>FY 2010</c:v>
                </c:pt>
                <c:pt idx="1">
                  <c:v>FY 2011</c:v>
                </c:pt>
                <c:pt idx="2">
                  <c:v>FY 2012</c:v>
                </c:pt>
                <c:pt idx="3">
                  <c:v>FY 2013</c:v>
                </c:pt>
                <c:pt idx="4">
                  <c:v>FY 2014</c:v>
                </c:pt>
                <c:pt idx="5">
                  <c:v>FY 2015</c:v>
                </c:pt>
                <c:pt idx="6">
                  <c:v>FY 2016</c:v>
                </c:pt>
                <c:pt idx="7">
                  <c:v>FY 2017</c:v>
                </c:pt>
                <c:pt idx="8">
                  <c:v>FY 2018</c:v>
                </c:pt>
                <c:pt idx="9">
                  <c:v>FY 2019</c:v>
                </c:pt>
                <c:pt idx="10">
                  <c:v>FY 2020</c:v>
                </c:pt>
              </c:strCache>
            </c:strRef>
          </c:cat>
          <c:val>
            <c:numRef>
              <c:f>'IHS UIH Line Item'!$H$6:$H$16</c:f>
              <c:numCache>
                <c:formatCode>"$"#,##0</c:formatCode>
                <c:ptCount val="11"/>
                <c:pt idx="0">
                  <c:v>43139000</c:v>
                </c:pt>
                <c:pt idx="1">
                  <c:v>43053000</c:v>
                </c:pt>
                <c:pt idx="2">
                  <c:v>42984000</c:v>
                </c:pt>
                <c:pt idx="3">
                  <c:v>40729000</c:v>
                </c:pt>
                <c:pt idx="4">
                  <c:v>40729000</c:v>
                </c:pt>
                <c:pt idx="5">
                  <c:v>43604000</c:v>
                </c:pt>
                <c:pt idx="6">
                  <c:v>44741000</c:v>
                </c:pt>
                <c:pt idx="7">
                  <c:v>47678000</c:v>
                </c:pt>
                <c:pt idx="8">
                  <c:v>48553000</c:v>
                </c:pt>
                <c:pt idx="9">
                  <c:v>51315000</c:v>
                </c:pt>
                <c:pt idx="10">
                  <c:v>56315000</c:v>
                </c:pt>
              </c:numCache>
            </c:numRef>
          </c:val>
          <c:smooth val="0"/>
          <c:extLst>
            <c:ext xmlns:c16="http://schemas.microsoft.com/office/drawing/2014/chart" uri="{C3380CC4-5D6E-409C-BE32-E72D297353CC}">
              <c16:uniqueId val="{00000009-810D-4CBA-9193-C8516EA2F2A4}"/>
            </c:ext>
          </c:extLst>
        </c:ser>
        <c:dLbls>
          <c:showLegendKey val="0"/>
          <c:showVal val="0"/>
          <c:showCatName val="0"/>
          <c:showSerName val="0"/>
          <c:showPercent val="0"/>
          <c:showBubbleSize val="0"/>
        </c:dLbls>
        <c:smooth val="0"/>
        <c:axId val="-2010935344"/>
        <c:axId val="-2010934256"/>
      </c:lineChart>
      <c:catAx>
        <c:axId val="-2010935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vert="horz"/>
          <a:lstStyle/>
          <a:p>
            <a:pPr>
              <a:defRPr sz="700"/>
            </a:pPr>
            <a:endParaRPr lang="en-US"/>
          </a:p>
        </c:txPr>
        <c:crossAx val="-2010934256"/>
        <c:crosses val="autoZero"/>
        <c:auto val="1"/>
        <c:lblAlgn val="ctr"/>
        <c:lblOffset val="100"/>
        <c:noMultiLvlLbl val="0"/>
      </c:catAx>
      <c:valAx>
        <c:axId val="-201093425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ln w="6350">
            <a:noFill/>
          </a:ln>
        </c:spPr>
        <c:txPr>
          <a:bodyPr rot="0" vert="horz"/>
          <a:lstStyle/>
          <a:p>
            <a:pPr>
              <a:defRPr/>
            </a:pPr>
            <a:endParaRPr lang="en-US"/>
          </a:p>
        </c:txPr>
        <c:crossAx val="-2010935344"/>
        <c:crosses val="autoZero"/>
        <c:crossBetween val="between"/>
      </c:valAx>
      <c:spPr>
        <a:noFill/>
        <a:ln w="25400">
          <a:noFill/>
        </a:ln>
      </c:spPr>
    </c:plotArea>
    <c:legend>
      <c:legendPos val="b"/>
      <c:overlay val="0"/>
      <c:txPr>
        <a:bodyPr/>
        <a:lstStyle/>
        <a:p>
          <a:pPr>
            <a:defRPr sz="1400"/>
          </a:pPr>
          <a:endParaRPr lang="en-US"/>
        </a:p>
      </c:txPr>
    </c:legend>
    <c:plotVisOnly val="1"/>
    <c:dispBlanksAs val="gap"/>
    <c:showDLblsOverMax val="0"/>
  </c:chart>
  <c:spPr>
    <a:solidFill>
      <a:schemeClr val="bg1"/>
    </a:solidFill>
    <a:ln w="9525" cap="flat" cmpd="sng" algn="ctr">
      <a:noFill/>
      <a:round/>
    </a:ln>
    <a:effectLst/>
  </c:spPr>
  <c:txPr>
    <a:bodyPr/>
    <a:lstStyle/>
    <a:p>
      <a:pPr>
        <a:defRPr sz="1000" b="0" i="0" u="none" strike="noStrike" baseline="0">
          <a:solidFill>
            <a:srgbClr val="000000"/>
          </a:solidFill>
          <a:latin typeface="+mn-lt"/>
          <a:ea typeface="Calibri"/>
          <a:cs typeface="Calibri"/>
        </a:defRPr>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D9BD05-4C14-43CA-B4EC-93463CA7192C}" type="doc">
      <dgm:prSet loTypeId="urn:microsoft.com/office/officeart/2005/8/layout/default#1" loCatId="list" qsTypeId="urn:microsoft.com/office/officeart/2005/8/quickstyle/simple1" qsCatId="simple" csTypeId="urn:microsoft.com/office/officeart/2005/8/colors/accent0_3" csCatId="mainScheme" phldr="1"/>
      <dgm:spPr/>
      <dgm:t>
        <a:bodyPr/>
        <a:lstStyle/>
        <a:p>
          <a:endParaRPr lang="en-US"/>
        </a:p>
      </dgm:t>
    </dgm:pt>
    <dgm:pt modelId="{6BB2AC0F-2CF3-42E0-A7AD-B383CC7FBE05}">
      <dgm:prSet custT="1"/>
      <dgm:spPr>
        <a:solidFill>
          <a:schemeClr val="accent3">
            <a:lumMod val="75000"/>
          </a:schemeClr>
        </a:solidFill>
      </dgm:spPr>
      <dgm:t>
        <a:bodyPr/>
        <a:lstStyle/>
        <a:p>
          <a:pPr rtl="0"/>
          <a:r>
            <a:rPr lang="en-US" sz="2000" dirty="0">
              <a:solidFill>
                <a:srgbClr val="000000"/>
              </a:solidFill>
            </a:rPr>
            <a:t>The government’s historical and unique legal relationship with tribes is based on treaties, laws, and Supreme Court decisions</a:t>
          </a:r>
        </a:p>
      </dgm:t>
    </dgm:pt>
    <dgm:pt modelId="{DCFF7768-89AC-4F77-BF77-8CC3EADD53DA}" type="parTrans" cxnId="{465B2522-1E18-4A89-B8BE-EB985718EBCE}">
      <dgm:prSet/>
      <dgm:spPr/>
      <dgm:t>
        <a:bodyPr/>
        <a:lstStyle/>
        <a:p>
          <a:endParaRPr lang="en-US"/>
        </a:p>
      </dgm:t>
    </dgm:pt>
    <dgm:pt modelId="{9BA10979-1AE9-4F63-9DAD-F7C3F7BBBEAA}" type="sibTrans" cxnId="{465B2522-1E18-4A89-B8BE-EB985718EBCE}">
      <dgm:prSet/>
      <dgm:spPr/>
      <dgm:t>
        <a:bodyPr/>
        <a:lstStyle/>
        <a:p>
          <a:endParaRPr lang="en-US"/>
        </a:p>
      </dgm:t>
    </dgm:pt>
    <dgm:pt modelId="{9C42911A-D5EE-4F4F-AE61-BF49A0101480}" type="pres">
      <dgm:prSet presAssocID="{5DD9BD05-4C14-43CA-B4EC-93463CA7192C}" presName="diagram" presStyleCnt="0">
        <dgm:presLayoutVars>
          <dgm:dir/>
          <dgm:resizeHandles val="exact"/>
        </dgm:presLayoutVars>
      </dgm:prSet>
      <dgm:spPr/>
    </dgm:pt>
    <dgm:pt modelId="{D35B848E-ADAD-4D24-8313-DA29E0EDF1BE}" type="pres">
      <dgm:prSet presAssocID="{6BB2AC0F-2CF3-42E0-A7AD-B383CC7FBE05}" presName="node" presStyleLbl="node1" presStyleIdx="0" presStyleCnt="1" custScaleX="102659" custLinFactNeighborX="-1259" custLinFactNeighborY="-34817">
        <dgm:presLayoutVars>
          <dgm:bulletEnabled val="1"/>
        </dgm:presLayoutVars>
      </dgm:prSet>
      <dgm:spPr/>
    </dgm:pt>
  </dgm:ptLst>
  <dgm:cxnLst>
    <dgm:cxn modelId="{0DA32F0B-8E8C-A040-A4D0-375955BCC649}" type="presOf" srcId="{5DD9BD05-4C14-43CA-B4EC-93463CA7192C}" destId="{9C42911A-D5EE-4F4F-AE61-BF49A0101480}" srcOrd="0" destOrd="0" presId="urn:microsoft.com/office/officeart/2005/8/layout/default#1"/>
    <dgm:cxn modelId="{465B2522-1E18-4A89-B8BE-EB985718EBCE}" srcId="{5DD9BD05-4C14-43CA-B4EC-93463CA7192C}" destId="{6BB2AC0F-2CF3-42E0-A7AD-B383CC7FBE05}" srcOrd="0" destOrd="0" parTransId="{DCFF7768-89AC-4F77-BF77-8CC3EADD53DA}" sibTransId="{9BA10979-1AE9-4F63-9DAD-F7C3F7BBBEAA}"/>
    <dgm:cxn modelId="{DC5D7B63-D8CB-4A42-A56A-B27815D6435C}" type="presOf" srcId="{6BB2AC0F-2CF3-42E0-A7AD-B383CC7FBE05}" destId="{D35B848E-ADAD-4D24-8313-DA29E0EDF1BE}" srcOrd="0" destOrd="0" presId="urn:microsoft.com/office/officeart/2005/8/layout/default#1"/>
    <dgm:cxn modelId="{4B9D26B3-997F-A14D-92C3-80839B0C0496}" type="presParOf" srcId="{9C42911A-D5EE-4F4F-AE61-BF49A0101480}" destId="{D35B848E-ADAD-4D24-8313-DA29E0EDF1BE}" srcOrd="0"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CFA6E7-DEA8-4E73-9279-95BF1DCE6AA3}" type="doc">
      <dgm:prSet loTypeId="urn:microsoft.com/office/officeart/2005/8/layout/default#2" loCatId="list" qsTypeId="urn:microsoft.com/office/officeart/2005/8/quickstyle/simple1" qsCatId="simple" csTypeId="urn:microsoft.com/office/officeart/2005/8/colors/accent1_2" csCatId="accent1" phldr="1"/>
      <dgm:spPr/>
      <dgm:t>
        <a:bodyPr/>
        <a:lstStyle/>
        <a:p>
          <a:endParaRPr lang="en-US"/>
        </a:p>
      </dgm:t>
    </dgm:pt>
    <dgm:pt modelId="{C742BC62-E16E-4228-8811-996C36FE0275}">
      <dgm:prSet custT="1"/>
      <dgm:spPr>
        <a:solidFill>
          <a:srgbClr val="FFCC00">
            <a:alpha val="50000"/>
          </a:srgbClr>
        </a:solidFill>
      </dgm:spPr>
      <dgm:t>
        <a:bodyPr/>
        <a:lstStyle/>
        <a:p>
          <a:pPr rtl="0"/>
          <a:r>
            <a:rPr lang="en-US" sz="2000" dirty="0">
              <a:solidFill>
                <a:schemeClr val="tx1"/>
              </a:solidFill>
            </a:rPr>
            <a:t>Health reform offers new opportunities to access health insurance to AI/AN citizens and employees</a:t>
          </a:r>
        </a:p>
      </dgm:t>
    </dgm:pt>
    <dgm:pt modelId="{3C71B03E-9011-4B28-9245-94F74616C9A9}" type="parTrans" cxnId="{CFC3B4F9-2026-4A7F-814F-892255DB3B02}">
      <dgm:prSet/>
      <dgm:spPr/>
      <dgm:t>
        <a:bodyPr/>
        <a:lstStyle/>
        <a:p>
          <a:endParaRPr lang="en-US"/>
        </a:p>
      </dgm:t>
    </dgm:pt>
    <dgm:pt modelId="{88345339-9071-42FC-BEFD-B008FF697C9F}" type="sibTrans" cxnId="{CFC3B4F9-2026-4A7F-814F-892255DB3B02}">
      <dgm:prSet/>
      <dgm:spPr/>
      <dgm:t>
        <a:bodyPr/>
        <a:lstStyle/>
        <a:p>
          <a:endParaRPr lang="en-US"/>
        </a:p>
      </dgm:t>
    </dgm:pt>
    <dgm:pt modelId="{AFC3116E-CB80-48E1-BE49-DEF2BE90FEA4}" type="pres">
      <dgm:prSet presAssocID="{7CCFA6E7-DEA8-4E73-9279-95BF1DCE6AA3}" presName="diagram" presStyleCnt="0">
        <dgm:presLayoutVars>
          <dgm:dir/>
          <dgm:resizeHandles val="exact"/>
        </dgm:presLayoutVars>
      </dgm:prSet>
      <dgm:spPr/>
    </dgm:pt>
    <dgm:pt modelId="{CE61D2E4-CB8D-477C-B20F-71273F1D806C}" type="pres">
      <dgm:prSet presAssocID="{C742BC62-E16E-4228-8811-996C36FE0275}" presName="node" presStyleLbl="node1" presStyleIdx="0" presStyleCnt="1" custScaleX="88620" custScaleY="89650" custLinFactNeighborX="-4615" custLinFactNeighborY="1877">
        <dgm:presLayoutVars>
          <dgm:bulletEnabled val="1"/>
        </dgm:presLayoutVars>
      </dgm:prSet>
      <dgm:spPr/>
    </dgm:pt>
  </dgm:ptLst>
  <dgm:cxnLst>
    <dgm:cxn modelId="{915546AB-E4ED-C64B-8A00-E9C13998378A}" type="presOf" srcId="{7CCFA6E7-DEA8-4E73-9279-95BF1DCE6AA3}" destId="{AFC3116E-CB80-48E1-BE49-DEF2BE90FEA4}" srcOrd="0" destOrd="0" presId="urn:microsoft.com/office/officeart/2005/8/layout/default#2"/>
    <dgm:cxn modelId="{3D59D3B6-8077-D74A-96CE-07E60FA22D99}" type="presOf" srcId="{C742BC62-E16E-4228-8811-996C36FE0275}" destId="{CE61D2E4-CB8D-477C-B20F-71273F1D806C}" srcOrd="0" destOrd="0" presId="urn:microsoft.com/office/officeart/2005/8/layout/default#2"/>
    <dgm:cxn modelId="{CFC3B4F9-2026-4A7F-814F-892255DB3B02}" srcId="{7CCFA6E7-DEA8-4E73-9279-95BF1DCE6AA3}" destId="{C742BC62-E16E-4228-8811-996C36FE0275}" srcOrd="0" destOrd="0" parTransId="{3C71B03E-9011-4B28-9245-94F74616C9A9}" sibTransId="{88345339-9071-42FC-BEFD-B008FF697C9F}"/>
    <dgm:cxn modelId="{FB6F53B5-ABB0-9F44-A9C5-114A449A7221}" type="presParOf" srcId="{AFC3116E-CB80-48E1-BE49-DEF2BE90FEA4}" destId="{CE61D2E4-CB8D-477C-B20F-71273F1D806C}" srcOrd="0" destOrd="0" presId="urn:microsoft.com/office/officeart/2005/8/layout/defaul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CFA6E7-DEA8-4E73-9279-95BF1DCE6AA3}" type="doc">
      <dgm:prSet loTypeId="urn:microsoft.com/office/officeart/2005/8/layout/default#3" loCatId="list" qsTypeId="urn:microsoft.com/office/officeart/2005/8/quickstyle/simple1" qsCatId="simple" csTypeId="urn:microsoft.com/office/officeart/2005/8/colors/accent1_2" csCatId="accent1" phldr="1"/>
      <dgm:spPr/>
      <dgm:t>
        <a:bodyPr/>
        <a:lstStyle/>
        <a:p>
          <a:endParaRPr lang="en-US"/>
        </a:p>
      </dgm:t>
    </dgm:pt>
    <dgm:pt modelId="{C742BC62-E16E-4228-8811-996C36FE0275}">
      <dgm:prSet custT="1"/>
      <dgm:spPr>
        <a:solidFill>
          <a:srgbClr val="6DD9FF">
            <a:alpha val="50000"/>
          </a:srgbClr>
        </a:solidFill>
      </dgm:spPr>
      <dgm:t>
        <a:bodyPr/>
        <a:lstStyle/>
        <a:p>
          <a:pPr rtl="0"/>
          <a:r>
            <a:rPr lang="en-US" sz="2000" dirty="0">
              <a:solidFill>
                <a:schemeClr val="tx1"/>
              </a:solidFill>
            </a:rPr>
            <a:t>Indian Health Service offers health care to AI/AN citizens on or near Indian reservations and in some urban Indian communities</a:t>
          </a:r>
        </a:p>
      </dgm:t>
    </dgm:pt>
    <dgm:pt modelId="{3C71B03E-9011-4B28-9245-94F74616C9A9}" type="parTrans" cxnId="{CFC3B4F9-2026-4A7F-814F-892255DB3B02}">
      <dgm:prSet/>
      <dgm:spPr/>
      <dgm:t>
        <a:bodyPr/>
        <a:lstStyle/>
        <a:p>
          <a:endParaRPr lang="en-US"/>
        </a:p>
      </dgm:t>
    </dgm:pt>
    <dgm:pt modelId="{88345339-9071-42FC-BEFD-B008FF697C9F}" type="sibTrans" cxnId="{CFC3B4F9-2026-4A7F-814F-892255DB3B02}">
      <dgm:prSet/>
      <dgm:spPr/>
      <dgm:t>
        <a:bodyPr/>
        <a:lstStyle/>
        <a:p>
          <a:endParaRPr lang="en-US"/>
        </a:p>
      </dgm:t>
    </dgm:pt>
    <dgm:pt modelId="{989E8AA2-6D71-4983-B67B-5BEE8D417E3A}" type="pres">
      <dgm:prSet presAssocID="{7CCFA6E7-DEA8-4E73-9279-95BF1DCE6AA3}" presName="diagram" presStyleCnt="0">
        <dgm:presLayoutVars>
          <dgm:dir/>
          <dgm:resizeHandles val="exact"/>
        </dgm:presLayoutVars>
      </dgm:prSet>
      <dgm:spPr/>
    </dgm:pt>
    <dgm:pt modelId="{237D4CBE-90AD-498B-BCBF-DD36D387F771}" type="pres">
      <dgm:prSet presAssocID="{C742BC62-E16E-4228-8811-996C36FE0275}" presName="node" presStyleLbl="node1" presStyleIdx="0" presStyleCnt="1" custLinFactNeighborX="3314" custLinFactNeighborY="-4041">
        <dgm:presLayoutVars>
          <dgm:bulletEnabled val="1"/>
        </dgm:presLayoutVars>
      </dgm:prSet>
      <dgm:spPr/>
    </dgm:pt>
  </dgm:ptLst>
  <dgm:cxnLst>
    <dgm:cxn modelId="{3DA8A341-7C38-4D48-AB3F-7AB2AF18FA40}" type="presOf" srcId="{C742BC62-E16E-4228-8811-996C36FE0275}" destId="{237D4CBE-90AD-498B-BCBF-DD36D387F771}" srcOrd="0" destOrd="0" presId="urn:microsoft.com/office/officeart/2005/8/layout/default#3"/>
    <dgm:cxn modelId="{3F96C2A1-8007-F441-8B9F-E7CAC917904E}" type="presOf" srcId="{7CCFA6E7-DEA8-4E73-9279-95BF1DCE6AA3}" destId="{989E8AA2-6D71-4983-B67B-5BEE8D417E3A}" srcOrd="0" destOrd="0" presId="urn:microsoft.com/office/officeart/2005/8/layout/default#3"/>
    <dgm:cxn modelId="{CFC3B4F9-2026-4A7F-814F-892255DB3B02}" srcId="{7CCFA6E7-DEA8-4E73-9279-95BF1DCE6AA3}" destId="{C742BC62-E16E-4228-8811-996C36FE0275}" srcOrd="0" destOrd="0" parTransId="{3C71B03E-9011-4B28-9245-94F74616C9A9}" sibTransId="{88345339-9071-42FC-BEFD-B008FF697C9F}"/>
    <dgm:cxn modelId="{F03F4A2B-7158-8245-9491-E710EE8EC4A5}" type="presParOf" srcId="{989E8AA2-6D71-4983-B67B-5BEE8D417E3A}" destId="{237D4CBE-90AD-498B-BCBF-DD36D387F771}" srcOrd="0" destOrd="0" presId="urn:microsoft.com/office/officeart/2005/8/layout/default#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C6EF32-1F06-46AB-9CEC-40A979211242}" type="doc">
      <dgm:prSet loTypeId="urn:microsoft.com/office/officeart/2005/8/layout/target2" loCatId="relationship" qsTypeId="urn:microsoft.com/office/officeart/2005/8/quickstyle/simple1" qsCatId="simple" csTypeId="urn:microsoft.com/office/officeart/2005/8/colors/accent1_2" csCatId="accent1" phldr="1"/>
      <dgm:spPr/>
      <dgm:t>
        <a:bodyPr/>
        <a:lstStyle/>
        <a:p>
          <a:endParaRPr lang="en-US"/>
        </a:p>
      </dgm:t>
    </dgm:pt>
    <dgm:pt modelId="{E3D8B4B1-CEBB-4670-B2D4-786B4F11D3DB}">
      <dgm:prSet phldrT="[Text]"/>
      <dgm:spPr/>
      <dgm:t>
        <a:bodyPr/>
        <a:lstStyle/>
        <a:p>
          <a:r>
            <a:rPr lang="en-US" dirty="0"/>
            <a:t>Indian Health Service (Federal Agency) </a:t>
          </a:r>
        </a:p>
      </dgm:t>
    </dgm:pt>
    <dgm:pt modelId="{9FBD4DE4-60D9-4762-828C-EB24E98E98AD}" type="parTrans" cxnId="{0BB70215-7E00-438C-AF20-C75DBBFA41BA}">
      <dgm:prSet/>
      <dgm:spPr/>
      <dgm:t>
        <a:bodyPr/>
        <a:lstStyle/>
        <a:p>
          <a:endParaRPr lang="en-US"/>
        </a:p>
      </dgm:t>
    </dgm:pt>
    <dgm:pt modelId="{FAC57A9B-472F-4D8E-B1A2-9571ABF0F10E}" type="sibTrans" cxnId="{0BB70215-7E00-438C-AF20-C75DBBFA41BA}">
      <dgm:prSet/>
      <dgm:spPr/>
      <dgm:t>
        <a:bodyPr/>
        <a:lstStyle/>
        <a:p>
          <a:endParaRPr lang="en-US"/>
        </a:p>
      </dgm:t>
    </dgm:pt>
    <dgm:pt modelId="{3E42578F-E9D4-4038-BB5A-275BBDDED7DB}">
      <dgm:prSet phldrT="[Text]"/>
      <dgm:spPr>
        <a:solidFill>
          <a:schemeClr val="accent2">
            <a:alpha val="90000"/>
          </a:schemeClr>
        </a:solidFill>
      </dgm:spPr>
      <dgm:t>
        <a:bodyPr/>
        <a:lstStyle/>
        <a:p>
          <a:r>
            <a:rPr lang="en-US" dirty="0"/>
            <a:t>Provide direct care via IHS clinics and hospitals </a:t>
          </a:r>
        </a:p>
      </dgm:t>
    </dgm:pt>
    <dgm:pt modelId="{5592CD27-5910-4A59-90F3-B307AE2D933F}" type="parTrans" cxnId="{2D2066C8-55E7-4A79-882F-B8F02AE6FF0D}">
      <dgm:prSet/>
      <dgm:spPr/>
      <dgm:t>
        <a:bodyPr/>
        <a:lstStyle/>
        <a:p>
          <a:endParaRPr lang="en-US"/>
        </a:p>
      </dgm:t>
    </dgm:pt>
    <dgm:pt modelId="{71FE1A4A-B9E4-4F49-979E-4F5D96C0F573}" type="sibTrans" cxnId="{2D2066C8-55E7-4A79-882F-B8F02AE6FF0D}">
      <dgm:prSet/>
      <dgm:spPr/>
      <dgm:t>
        <a:bodyPr/>
        <a:lstStyle/>
        <a:p>
          <a:endParaRPr lang="en-US"/>
        </a:p>
      </dgm:t>
    </dgm:pt>
    <dgm:pt modelId="{AD13E00B-B513-4913-AFDF-30F010726DD4}">
      <dgm:prSet phldrT="[Text]"/>
      <dgm:spPr>
        <a:solidFill>
          <a:schemeClr val="accent4">
            <a:lumMod val="40000"/>
            <a:lumOff val="60000"/>
            <a:alpha val="90000"/>
          </a:schemeClr>
        </a:solidFill>
      </dgm:spPr>
      <dgm:t>
        <a:bodyPr/>
        <a:lstStyle/>
        <a:p>
          <a:r>
            <a:rPr lang="en-US" dirty="0"/>
            <a:t>Provide funds for T/U to provide direct care (compact)</a:t>
          </a:r>
        </a:p>
      </dgm:t>
    </dgm:pt>
    <dgm:pt modelId="{7ED6F81B-C11D-4631-9F5E-6E878900BCD7}" type="parTrans" cxnId="{AAA2F71C-A90C-40C8-831E-DA021C9F3BEC}">
      <dgm:prSet/>
      <dgm:spPr/>
      <dgm:t>
        <a:bodyPr/>
        <a:lstStyle/>
        <a:p>
          <a:endParaRPr lang="en-US"/>
        </a:p>
      </dgm:t>
    </dgm:pt>
    <dgm:pt modelId="{59D1759E-7FF0-48B9-93BD-01E22956293B}" type="sibTrans" cxnId="{AAA2F71C-A90C-40C8-831E-DA021C9F3BEC}">
      <dgm:prSet/>
      <dgm:spPr/>
      <dgm:t>
        <a:bodyPr/>
        <a:lstStyle/>
        <a:p>
          <a:endParaRPr lang="en-US"/>
        </a:p>
      </dgm:t>
    </dgm:pt>
    <dgm:pt modelId="{1720BFDE-0C18-4F7D-B71F-981B3DC820F9}">
      <dgm:prSet phldrT="[Text]"/>
      <dgm:spPr/>
      <dgm:t>
        <a:bodyPr/>
        <a:lstStyle/>
        <a:p>
          <a:r>
            <a:rPr lang="en-US" dirty="0"/>
            <a:t>Tribal (Sovereign Nations) </a:t>
          </a:r>
        </a:p>
      </dgm:t>
    </dgm:pt>
    <dgm:pt modelId="{46626D26-81CB-44BD-B35D-5F5108D7C4C5}" type="parTrans" cxnId="{8B0581C1-EC28-46DE-A120-60E782596FF5}">
      <dgm:prSet/>
      <dgm:spPr/>
      <dgm:t>
        <a:bodyPr/>
        <a:lstStyle/>
        <a:p>
          <a:endParaRPr lang="en-US"/>
        </a:p>
      </dgm:t>
    </dgm:pt>
    <dgm:pt modelId="{603337F0-9EAA-4978-9F82-68D1FD4EDACC}" type="sibTrans" cxnId="{8B0581C1-EC28-46DE-A120-60E782596FF5}">
      <dgm:prSet/>
      <dgm:spPr/>
      <dgm:t>
        <a:bodyPr/>
        <a:lstStyle/>
        <a:p>
          <a:endParaRPr lang="en-US"/>
        </a:p>
      </dgm:t>
    </dgm:pt>
    <dgm:pt modelId="{F59C68A1-4476-4529-8290-26D00364D6F2}">
      <dgm:prSet phldrT="[Text]"/>
      <dgm:spPr>
        <a:gradFill flip="none" rotWithShape="1">
          <a:gsLst>
            <a:gs pos="0">
              <a:schemeClr val="accent4">
                <a:lumMod val="40000"/>
                <a:lumOff val="60000"/>
              </a:schemeClr>
            </a:gs>
            <a:gs pos="96000">
              <a:schemeClr val="accent2">
                <a:lumMod val="89000"/>
              </a:schemeClr>
            </a:gs>
          </a:gsLst>
          <a:lin ang="1800000" scaled="0"/>
          <a:tileRect/>
        </a:gradFill>
      </dgm:spPr>
      <dgm:t>
        <a:bodyPr/>
        <a:lstStyle/>
        <a:p>
          <a:r>
            <a:rPr lang="en-US" dirty="0"/>
            <a:t>Contract with IHS for IHS to provide some services*</a:t>
          </a:r>
        </a:p>
      </dgm:t>
    </dgm:pt>
    <dgm:pt modelId="{E4B54D3B-94F5-4ACE-9880-7E4F1E566DBC}" type="parTrans" cxnId="{DA1D2391-0039-446C-9B48-0382AD5BBC7C}">
      <dgm:prSet/>
      <dgm:spPr/>
      <dgm:t>
        <a:bodyPr/>
        <a:lstStyle/>
        <a:p>
          <a:endParaRPr lang="en-US"/>
        </a:p>
      </dgm:t>
    </dgm:pt>
    <dgm:pt modelId="{0846B7EF-F6C9-4B80-AD2D-10735844243F}" type="sibTrans" cxnId="{DA1D2391-0039-446C-9B48-0382AD5BBC7C}">
      <dgm:prSet/>
      <dgm:spPr/>
      <dgm:t>
        <a:bodyPr/>
        <a:lstStyle/>
        <a:p>
          <a:endParaRPr lang="en-US"/>
        </a:p>
      </dgm:t>
    </dgm:pt>
    <dgm:pt modelId="{D310D1DE-E8F5-4780-9199-C0D1231CCEA5}">
      <dgm:prSet phldrT="[Text]"/>
      <dgm:spPr>
        <a:solidFill>
          <a:schemeClr val="accent4">
            <a:lumMod val="40000"/>
            <a:lumOff val="60000"/>
            <a:alpha val="90000"/>
          </a:schemeClr>
        </a:solidFill>
      </dgm:spPr>
      <dgm:t>
        <a:bodyPr/>
        <a:lstStyle/>
        <a:p>
          <a:r>
            <a:rPr lang="en-US" dirty="0"/>
            <a:t>Compacts with IHS to receive IHS funds to provide direct care </a:t>
          </a:r>
        </a:p>
      </dgm:t>
    </dgm:pt>
    <dgm:pt modelId="{3123090C-EC8B-41A2-87A1-C417BAA23101}" type="parTrans" cxnId="{7160F843-2EB9-4125-9604-213A28D58AE2}">
      <dgm:prSet/>
      <dgm:spPr/>
      <dgm:t>
        <a:bodyPr/>
        <a:lstStyle/>
        <a:p>
          <a:endParaRPr lang="en-US"/>
        </a:p>
      </dgm:t>
    </dgm:pt>
    <dgm:pt modelId="{E824EE43-F533-4FB2-9BBF-DA6AE22EDAF0}" type="sibTrans" cxnId="{7160F843-2EB9-4125-9604-213A28D58AE2}">
      <dgm:prSet/>
      <dgm:spPr/>
      <dgm:t>
        <a:bodyPr/>
        <a:lstStyle/>
        <a:p>
          <a:endParaRPr lang="en-US"/>
        </a:p>
      </dgm:t>
    </dgm:pt>
    <dgm:pt modelId="{B4F379DD-E7B8-4823-8D68-48F3AF1BF04A}">
      <dgm:prSet phldrT="[Text]"/>
      <dgm:spPr/>
      <dgm:t>
        <a:bodyPr/>
        <a:lstStyle/>
        <a:p>
          <a:r>
            <a:rPr lang="en-US" dirty="0"/>
            <a:t>Urban (Non-Profits) </a:t>
          </a:r>
        </a:p>
      </dgm:t>
    </dgm:pt>
    <dgm:pt modelId="{C24C34AC-4FCE-4FC6-AE82-7A1A918F3F4F}" type="parTrans" cxnId="{7460E30E-3E0D-43E0-A679-09C2D925548B}">
      <dgm:prSet/>
      <dgm:spPr/>
      <dgm:t>
        <a:bodyPr/>
        <a:lstStyle/>
        <a:p>
          <a:endParaRPr lang="en-US"/>
        </a:p>
      </dgm:t>
    </dgm:pt>
    <dgm:pt modelId="{4BDBED08-A986-4B50-A429-B77DDB7C20F4}" type="sibTrans" cxnId="{7460E30E-3E0D-43E0-A679-09C2D925548B}">
      <dgm:prSet/>
      <dgm:spPr/>
      <dgm:t>
        <a:bodyPr/>
        <a:lstStyle/>
        <a:p>
          <a:endParaRPr lang="en-US"/>
        </a:p>
      </dgm:t>
    </dgm:pt>
    <dgm:pt modelId="{0A633948-C8EC-4325-8FFE-6F0361B52E1D}">
      <dgm:prSet phldrT="[Text]"/>
      <dgm:spPr>
        <a:solidFill>
          <a:schemeClr val="accent4">
            <a:lumMod val="40000"/>
            <a:lumOff val="60000"/>
            <a:alpha val="90000"/>
          </a:schemeClr>
        </a:solidFill>
      </dgm:spPr>
      <dgm:t>
        <a:bodyPr/>
        <a:lstStyle/>
        <a:p>
          <a:r>
            <a:rPr lang="en-US" dirty="0"/>
            <a:t>Compacts with IHS to receive IHS funds to provide direct care </a:t>
          </a:r>
        </a:p>
        <a:p>
          <a:r>
            <a:rPr lang="en-US" dirty="0">
              <a:sym typeface="Wingdings" panose="05000000000000000000" pitchFamily="2" charset="2"/>
            </a:rPr>
            <a:t>UIOs receive &lt; 1% of the IHS Budget (one line item)</a:t>
          </a:r>
          <a:endParaRPr lang="en-US" dirty="0"/>
        </a:p>
      </dgm:t>
    </dgm:pt>
    <dgm:pt modelId="{CAAA3B0C-A46D-486C-845C-ADAA0A03F983}" type="parTrans" cxnId="{9078C879-96ED-4F9C-AF99-EF76136FAD79}">
      <dgm:prSet/>
      <dgm:spPr/>
      <dgm:t>
        <a:bodyPr/>
        <a:lstStyle/>
        <a:p>
          <a:endParaRPr lang="en-US"/>
        </a:p>
      </dgm:t>
    </dgm:pt>
    <dgm:pt modelId="{65E7D8F5-CC31-4B8B-AC10-6402C6CDC2BA}" type="sibTrans" cxnId="{9078C879-96ED-4F9C-AF99-EF76136FAD79}">
      <dgm:prSet/>
      <dgm:spPr/>
      <dgm:t>
        <a:bodyPr/>
        <a:lstStyle/>
        <a:p>
          <a:endParaRPr lang="en-US"/>
        </a:p>
      </dgm:t>
    </dgm:pt>
    <dgm:pt modelId="{C3AEAABB-545F-4B6E-9A6E-5A8F4004C404}" type="pres">
      <dgm:prSet presAssocID="{29C6EF32-1F06-46AB-9CEC-40A979211242}" presName="Name0" presStyleCnt="0">
        <dgm:presLayoutVars>
          <dgm:chMax val="3"/>
          <dgm:chPref val="1"/>
          <dgm:dir/>
          <dgm:animLvl val="lvl"/>
          <dgm:resizeHandles/>
        </dgm:presLayoutVars>
      </dgm:prSet>
      <dgm:spPr/>
    </dgm:pt>
    <dgm:pt modelId="{A7D1C2FB-15CB-4280-B783-DC59A491C418}" type="pres">
      <dgm:prSet presAssocID="{29C6EF32-1F06-46AB-9CEC-40A979211242}" presName="outerBox" presStyleCnt="0"/>
      <dgm:spPr/>
    </dgm:pt>
    <dgm:pt modelId="{3891C96C-B441-4080-81FD-6B6FA90FDE40}" type="pres">
      <dgm:prSet presAssocID="{29C6EF32-1F06-46AB-9CEC-40A979211242}" presName="outerBoxParent" presStyleLbl="node1" presStyleIdx="0" presStyleCnt="3"/>
      <dgm:spPr/>
    </dgm:pt>
    <dgm:pt modelId="{A633C1E5-9362-450F-BFDF-6DB64E597843}" type="pres">
      <dgm:prSet presAssocID="{29C6EF32-1F06-46AB-9CEC-40A979211242}" presName="outerBoxChildren" presStyleCnt="0"/>
      <dgm:spPr/>
    </dgm:pt>
    <dgm:pt modelId="{EA391C88-F378-4655-B375-B9E6F5F1CBE6}" type="pres">
      <dgm:prSet presAssocID="{3E42578F-E9D4-4038-BB5A-275BBDDED7DB}" presName="oChild" presStyleLbl="fgAcc1" presStyleIdx="0" presStyleCnt="5">
        <dgm:presLayoutVars>
          <dgm:bulletEnabled val="1"/>
        </dgm:presLayoutVars>
      </dgm:prSet>
      <dgm:spPr/>
    </dgm:pt>
    <dgm:pt modelId="{C40C39B5-FC44-4D2A-BC16-7B4C324AC8A4}" type="pres">
      <dgm:prSet presAssocID="{71FE1A4A-B9E4-4F49-979E-4F5D96C0F573}" presName="outerSibTrans" presStyleCnt="0"/>
      <dgm:spPr/>
    </dgm:pt>
    <dgm:pt modelId="{7DA4BF2C-CF05-4A91-9CC4-DE0E89BBC575}" type="pres">
      <dgm:prSet presAssocID="{AD13E00B-B513-4913-AFDF-30F010726DD4}" presName="oChild" presStyleLbl="fgAcc1" presStyleIdx="1" presStyleCnt="5">
        <dgm:presLayoutVars>
          <dgm:bulletEnabled val="1"/>
        </dgm:presLayoutVars>
      </dgm:prSet>
      <dgm:spPr/>
    </dgm:pt>
    <dgm:pt modelId="{6A9279D3-464E-42FE-B223-4B53035B3E16}" type="pres">
      <dgm:prSet presAssocID="{29C6EF32-1F06-46AB-9CEC-40A979211242}" presName="middleBox" presStyleCnt="0"/>
      <dgm:spPr/>
    </dgm:pt>
    <dgm:pt modelId="{B4890E9D-6554-4A71-98A8-8F3D84967CB1}" type="pres">
      <dgm:prSet presAssocID="{29C6EF32-1F06-46AB-9CEC-40A979211242}" presName="middleBoxParent" presStyleLbl="node1" presStyleIdx="1" presStyleCnt="3"/>
      <dgm:spPr/>
    </dgm:pt>
    <dgm:pt modelId="{1C810615-CA72-46CD-AF0E-CCE2191177BE}" type="pres">
      <dgm:prSet presAssocID="{29C6EF32-1F06-46AB-9CEC-40A979211242}" presName="middleBoxChildren" presStyleCnt="0"/>
      <dgm:spPr/>
    </dgm:pt>
    <dgm:pt modelId="{07DB4A04-E96B-4C19-A130-8D342874C628}" type="pres">
      <dgm:prSet presAssocID="{F59C68A1-4476-4529-8290-26D00364D6F2}" presName="mChild" presStyleLbl="fgAcc1" presStyleIdx="2" presStyleCnt="5">
        <dgm:presLayoutVars>
          <dgm:bulletEnabled val="1"/>
        </dgm:presLayoutVars>
      </dgm:prSet>
      <dgm:spPr/>
    </dgm:pt>
    <dgm:pt modelId="{058421E3-FF6E-49AD-8763-35A0FB46D363}" type="pres">
      <dgm:prSet presAssocID="{0846B7EF-F6C9-4B80-AD2D-10735844243F}" presName="middleSibTrans" presStyleCnt="0"/>
      <dgm:spPr/>
    </dgm:pt>
    <dgm:pt modelId="{1958DA55-7AEA-4086-A040-D3DC07BE2654}" type="pres">
      <dgm:prSet presAssocID="{D310D1DE-E8F5-4780-9199-C0D1231CCEA5}" presName="mChild" presStyleLbl="fgAcc1" presStyleIdx="3" presStyleCnt="5">
        <dgm:presLayoutVars>
          <dgm:bulletEnabled val="1"/>
        </dgm:presLayoutVars>
      </dgm:prSet>
      <dgm:spPr/>
    </dgm:pt>
    <dgm:pt modelId="{B61B5980-85D9-46B3-B4AF-2ECE8A6A5BAD}" type="pres">
      <dgm:prSet presAssocID="{29C6EF32-1F06-46AB-9CEC-40A979211242}" presName="centerBox" presStyleCnt="0"/>
      <dgm:spPr/>
    </dgm:pt>
    <dgm:pt modelId="{3F06BB94-480C-4360-9A28-CB7409C270EF}" type="pres">
      <dgm:prSet presAssocID="{29C6EF32-1F06-46AB-9CEC-40A979211242}" presName="centerBoxParent" presStyleLbl="node1" presStyleIdx="2" presStyleCnt="3" custScaleX="83948"/>
      <dgm:spPr/>
    </dgm:pt>
    <dgm:pt modelId="{AAEE3206-34E4-453C-907D-65EFF50E7218}" type="pres">
      <dgm:prSet presAssocID="{29C6EF32-1F06-46AB-9CEC-40A979211242}" presName="centerBoxChildren" presStyleCnt="0"/>
      <dgm:spPr/>
    </dgm:pt>
    <dgm:pt modelId="{9226826E-9BDB-4F81-9132-33FA8EAC0E68}" type="pres">
      <dgm:prSet presAssocID="{0A633948-C8EC-4325-8FFE-6F0361B52E1D}" presName="cChild" presStyleLbl="fgAcc1" presStyleIdx="4" presStyleCnt="5" custScaleX="83948" custLinFactNeighborX="7669" custLinFactNeighborY="2632">
        <dgm:presLayoutVars>
          <dgm:bulletEnabled val="1"/>
        </dgm:presLayoutVars>
      </dgm:prSet>
      <dgm:spPr/>
    </dgm:pt>
  </dgm:ptLst>
  <dgm:cxnLst>
    <dgm:cxn modelId="{7460E30E-3E0D-43E0-A679-09C2D925548B}" srcId="{29C6EF32-1F06-46AB-9CEC-40A979211242}" destId="{B4F379DD-E7B8-4823-8D68-48F3AF1BF04A}" srcOrd="2" destOrd="0" parTransId="{C24C34AC-4FCE-4FC6-AE82-7A1A918F3F4F}" sibTransId="{4BDBED08-A986-4B50-A429-B77DDB7C20F4}"/>
    <dgm:cxn modelId="{0BB70215-7E00-438C-AF20-C75DBBFA41BA}" srcId="{29C6EF32-1F06-46AB-9CEC-40A979211242}" destId="{E3D8B4B1-CEBB-4670-B2D4-786B4F11D3DB}" srcOrd="0" destOrd="0" parTransId="{9FBD4DE4-60D9-4762-828C-EB24E98E98AD}" sibTransId="{FAC57A9B-472F-4D8E-B1A2-9571ABF0F10E}"/>
    <dgm:cxn modelId="{2BFE3219-82DF-48A1-BCDC-CEDEFC68A52D}" type="presOf" srcId="{0A633948-C8EC-4325-8FFE-6F0361B52E1D}" destId="{9226826E-9BDB-4F81-9132-33FA8EAC0E68}" srcOrd="0" destOrd="0" presId="urn:microsoft.com/office/officeart/2005/8/layout/target2"/>
    <dgm:cxn modelId="{AAA2F71C-A90C-40C8-831E-DA021C9F3BEC}" srcId="{E3D8B4B1-CEBB-4670-B2D4-786B4F11D3DB}" destId="{AD13E00B-B513-4913-AFDF-30F010726DD4}" srcOrd="1" destOrd="0" parTransId="{7ED6F81B-C11D-4631-9F5E-6E878900BCD7}" sibTransId="{59D1759E-7FF0-48B9-93BD-01E22956293B}"/>
    <dgm:cxn modelId="{C8FD2D2E-8702-4DAF-8851-E0FA775723C8}" type="presOf" srcId="{F59C68A1-4476-4529-8290-26D00364D6F2}" destId="{07DB4A04-E96B-4C19-A130-8D342874C628}" srcOrd="0" destOrd="0" presId="urn:microsoft.com/office/officeart/2005/8/layout/target2"/>
    <dgm:cxn modelId="{BBA0BD41-950F-48BA-A9AB-90C54FACBB0A}" type="presOf" srcId="{E3D8B4B1-CEBB-4670-B2D4-786B4F11D3DB}" destId="{3891C96C-B441-4080-81FD-6B6FA90FDE40}" srcOrd="0" destOrd="0" presId="urn:microsoft.com/office/officeart/2005/8/layout/target2"/>
    <dgm:cxn modelId="{7160F843-2EB9-4125-9604-213A28D58AE2}" srcId="{1720BFDE-0C18-4F7D-B71F-981B3DC820F9}" destId="{D310D1DE-E8F5-4780-9199-C0D1231CCEA5}" srcOrd="1" destOrd="0" parTransId="{3123090C-EC8B-41A2-87A1-C417BAA23101}" sibTransId="{E824EE43-F533-4FB2-9BBF-DA6AE22EDAF0}"/>
    <dgm:cxn modelId="{E9E89F66-6382-46D7-AC11-67CA1992EEF5}" type="presOf" srcId="{3E42578F-E9D4-4038-BB5A-275BBDDED7DB}" destId="{EA391C88-F378-4655-B375-B9E6F5F1CBE6}" srcOrd="0" destOrd="0" presId="urn:microsoft.com/office/officeart/2005/8/layout/target2"/>
    <dgm:cxn modelId="{93D7B578-87C5-41F9-B2DE-337832388028}" type="presOf" srcId="{D310D1DE-E8F5-4780-9199-C0D1231CCEA5}" destId="{1958DA55-7AEA-4086-A040-D3DC07BE2654}" srcOrd="0" destOrd="0" presId="urn:microsoft.com/office/officeart/2005/8/layout/target2"/>
    <dgm:cxn modelId="{9078C879-96ED-4F9C-AF99-EF76136FAD79}" srcId="{B4F379DD-E7B8-4823-8D68-48F3AF1BF04A}" destId="{0A633948-C8EC-4325-8FFE-6F0361B52E1D}" srcOrd="0" destOrd="0" parTransId="{CAAA3B0C-A46D-486C-845C-ADAA0A03F983}" sibTransId="{65E7D8F5-CC31-4B8B-AC10-6402C6CDC2BA}"/>
    <dgm:cxn modelId="{DA1D2391-0039-446C-9B48-0382AD5BBC7C}" srcId="{1720BFDE-0C18-4F7D-B71F-981B3DC820F9}" destId="{F59C68A1-4476-4529-8290-26D00364D6F2}" srcOrd="0" destOrd="0" parTransId="{E4B54D3B-94F5-4ACE-9880-7E4F1E566DBC}" sibTransId="{0846B7EF-F6C9-4B80-AD2D-10735844243F}"/>
    <dgm:cxn modelId="{3186A3A8-9AD8-4834-83B1-F57955E8BF78}" type="presOf" srcId="{29C6EF32-1F06-46AB-9CEC-40A979211242}" destId="{C3AEAABB-545F-4B6E-9A6E-5A8F4004C404}" srcOrd="0" destOrd="0" presId="urn:microsoft.com/office/officeart/2005/8/layout/target2"/>
    <dgm:cxn modelId="{8B0581C1-EC28-46DE-A120-60E782596FF5}" srcId="{29C6EF32-1F06-46AB-9CEC-40A979211242}" destId="{1720BFDE-0C18-4F7D-B71F-981B3DC820F9}" srcOrd="1" destOrd="0" parTransId="{46626D26-81CB-44BD-B35D-5F5108D7C4C5}" sibTransId="{603337F0-9EAA-4978-9F82-68D1FD4EDACC}"/>
    <dgm:cxn modelId="{2D2066C8-55E7-4A79-882F-B8F02AE6FF0D}" srcId="{E3D8B4B1-CEBB-4670-B2D4-786B4F11D3DB}" destId="{3E42578F-E9D4-4038-BB5A-275BBDDED7DB}" srcOrd="0" destOrd="0" parTransId="{5592CD27-5910-4A59-90F3-B307AE2D933F}" sibTransId="{71FE1A4A-B9E4-4F49-979E-4F5D96C0F573}"/>
    <dgm:cxn modelId="{57FF7FE4-F8D2-4F24-BC5A-4566F422388A}" type="presOf" srcId="{1720BFDE-0C18-4F7D-B71F-981B3DC820F9}" destId="{B4890E9D-6554-4A71-98A8-8F3D84967CB1}" srcOrd="0" destOrd="0" presId="urn:microsoft.com/office/officeart/2005/8/layout/target2"/>
    <dgm:cxn modelId="{33E9FCE6-5348-4276-A9CB-09E8849590C8}" type="presOf" srcId="{AD13E00B-B513-4913-AFDF-30F010726DD4}" destId="{7DA4BF2C-CF05-4A91-9CC4-DE0E89BBC575}" srcOrd="0" destOrd="0" presId="urn:microsoft.com/office/officeart/2005/8/layout/target2"/>
    <dgm:cxn modelId="{6A5DD7EE-B63D-48F8-9962-91B9D1F04391}" type="presOf" srcId="{B4F379DD-E7B8-4823-8D68-48F3AF1BF04A}" destId="{3F06BB94-480C-4360-9A28-CB7409C270EF}" srcOrd="0" destOrd="0" presId="urn:microsoft.com/office/officeart/2005/8/layout/target2"/>
    <dgm:cxn modelId="{D9B1C669-C7BD-4277-8B48-E02B6FD0DB2B}" type="presParOf" srcId="{C3AEAABB-545F-4B6E-9A6E-5A8F4004C404}" destId="{A7D1C2FB-15CB-4280-B783-DC59A491C418}" srcOrd="0" destOrd="0" presId="urn:microsoft.com/office/officeart/2005/8/layout/target2"/>
    <dgm:cxn modelId="{C0E590D2-DAA4-4877-9395-FB6914A878D2}" type="presParOf" srcId="{A7D1C2FB-15CB-4280-B783-DC59A491C418}" destId="{3891C96C-B441-4080-81FD-6B6FA90FDE40}" srcOrd="0" destOrd="0" presId="urn:microsoft.com/office/officeart/2005/8/layout/target2"/>
    <dgm:cxn modelId="{F244871E-B844-46B5-B264-B6D7308649A1}" type="presParOf" srcId="{A7D1C2FB-15CB-4280-B783-DC59A491C418}" destId="{A633C1E5-9362-450F-BFDF-6DB64E597843}" srcOrd="1" destOrd="0" presId="urn:microsoft.com/office/officeart/2005/8/layout/target2"/>
    <dgm:cxn modelId="{D5603623-1177-478E-8739-ED21C000C760}" type="presParOf" srcId="{A633C1E5-9362-450F-BFDF-6DB64E597843}" destId="{EA391C88-F378-4655-B375-B9E6F5F1CBE6}" srcOrd="0" destOrd="0" presId="urn:microsoft.com/office/officeart/2005/8/layout/target2"/>
    <dgm:cxn modelId="{24E3D092-55C0-48F2-A601-F999168E2E5C}" type="presParOf" srcId="{A633C1E5-9362-450F-BFDF-6DB64E597843}" destId="{C40C39B5-FC44-4D2A-BC16-7B4C324AC8A4}" srcOrd="1" destOrd="0" presId="urn:microsoft.com/office/officeart/2005/8/layout/target2"/>
    <dgm:cxn modelId="{906298DF-A79C-4CEC-B653-124249D33817}" type="presParOf" srcId="{A633C1E5-9362-450F-BFDF-6DB64E597843}" destId="{7DA4BF2C-CF05-4A91-9CC4-DE0E89BBC575}" srcOrd="2" destOrd="0" presId="urn:microsoft.com/office/officeart/2005/8/layout/target2"/>
    <dgm:cxn modelId="{18E04E85-0BC6-44C9-B2C1-EECE649F1D41}" type="presParOf" srcId="{C3AEAABB-545F-4B6E-9A6E-5A8F4004C404}" destId="{6A9279D3-464E-42FE-B223-4B53035B3E16}" srcOrd="1" destOrd="0" presId="urn:microsoft.com/office/officeart/2005/8/layout/target2"/>
    <dgm:cxn modelId="{3E6C24DE-5643-4E59-8B9A-8F056BD2BC6D}" type="presParOf" srcId="{6A9279D3-464E-42FE-B223-4B53035B3E16}" destId="{B4890E9D-6554-4A71-98A8-8F3D84967CB1}" srcOrd="0" destOrd="0" presId="urn:microsoft.com/office/officeart/2005/8/layout/target2"/>
    <dgm:cxn modelId="{2A8733CE-46B4-4226-9407-8C8D4DFDC483}" type="presParOf" srcId="{6A9279D3-464E-42FE-B223-4B53035B3E16}" destId="{1C810615-CA72-46CD-AF0E-CCE2191177BE}" srcOrd="1" destOrd="0" presId="urn:microsoft.com/office/officeart/2005/8/layout/target2"/>
    <dgm:cxn modelId="{68692DDB-B75A-459F-9E7F-E4ED8A3AC5D6}" type="presParOf" srcId="{1C810615-CA72-46CD-AF0E-CCE2191177BE}" destId="{07DB4A04-E96B-4C19-A130-8D342874C628}" srcOrd="0" destOrd="0" presId="urn:microsoft.com/office/officeart/2005/8/layout/target2"/>
    <dgm:cxn modelId="{3398417B-FD8B-43CA-B6A0-CDB87D3903EA}" type="presParOf" srcId="{1C810615-CA72-46CD-AF0E-CCE2191177BE}" destId="{058421E3-FF6E-49AD-8763-35A0FB46D363}" srcOrd="1" destOrd="0" presId="urn:microsoft.com/office/officeart/2005/8/layout/target2"/>
    <dgm:cxn modelId="{C1AD1AC7-6A81-4F16-A693-594AEE3F4471}" type="presParOf" srcId="{1C810615-CA72-46CD-AF0E-CCE2191177BE}" destId="{1958DA55-7AEA-4086-A040-D3DC07BE2654}" srcOrd="2" destOrd="0" presId="urn:microsoft.com/office/officeart/2005/8/layout/target2"/>
    <dgm:cxn modelId="{499CE5F4-78A4-41DD-B512-5FC4938DA97C}" type="presParOf" srcId="{C3AEAABB-545F-4B6E-9A6E-5A8F4004C404}" destId="{B61B5980-85D9-46B3-B4AF-2ECE8A6A5BAD}" srcOrd="2" destOrd="0" presId="urn:microsoft.com/office/officeart/2005/8/layout/target2"/>
    <dgm:cxn modelId="{D61EB53F-6205-4518-B674-9AFFBF82B593}" type="presParOf" srcId="{B61B5980-85D9-46B3-B4AF-2ECE8A6A5BAD}" destId="{3F06BB94-480C-4360-9A28-CB7409C270EF}" srcOrd="0" destOrd="0" presId="urn:microsoft.com/office/officeart/2005/8/layout/target2"/>
    <dgm:cxn modelId="{88D8C9D1-FA1C-4F23-804C-CE4BC9ADD40E}" type="presParOf" srcId="{B61B5980-85D9-46B3-B4AF-2ECE8A6A5BAD}" destId="{AAEE3206-34E4-453C-907D-65EFF50E7218}" srcOrd="1" destOrd="0" presId="urn:microsoft.com/office/officeart/2005/8/layout/target2"/>
    <dgm:cxn modelId="{9BE956CA-F884-40BE-B0AC-4FA3B609A0FC}" type="presParOf" srcId="{AAEE3206-34E4-453C-907D-65EFF50E7218}" destId="{9226826E-9BDB-4F81-9132-33FA8EAC0E68}" srcOrd="0" destOrd="0" presId="urn:microsoft.com/office/officeart/2005/8/layout/targe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836F095-8467-4272-B552-3B1EC7C1B74C}" type="doc">
      <dgm:prSet loTypeId="urn:microsoft.com/office/officeart/2005/8/layout/process5" loCatId="process" qsTypeId="urn:microsoft.com/office/officeart/2005/8/quickstyle/3d3" qsCatId="3D" csTypeId="urn:microsoft.com/office/officeart/2005/8/colors/colorful2" csCatId="colorful" phldr="1"/>
      <dgm:spPr/>
      <dgm:t>
        <a:bodyPr/>
        <a:lstStyle/>
        <a:p>
          <a:endParaRPr lang="en-US"/>
        </a:p>
      </dgm:t>
    </dgm:pt>
    <dgm:pt modelId="{4B6ABECB-8777-447F-A19C-A9A7332F4E3D}">
      <dgm:prSet phldrT="[Text]"/>
      <dgm:spPr/>
      <dgm:t>
        <a:bodyPr/>
        <a:lstStyle/>
        <a:p>
          <a:pPr>
            <a:lnSpc>
              <a:spcPct val="100000"/>
            </a:lnSpc>
            <a:spcAft>
              <a:spcPts val="0"/>
            </a:spcAft>
          </a:pPr>
          <a:r>
            <a:rPr lang="en-US" b="1" dirty="0">
              <a:solidFill>
                <a:schemeClr val="tx1"/>
              </a:solidFill>
              <a:latin typeface="Arial"/>
              <a:cs typeface="Arial"/>
            </a:rPr>
            <a:t>Investments made in the Marketplace promote affordable care!</a:t>
          </a:r>
        </a:p>
      </dgm:t>
    </dgm:pt>
    <dgm:pt modelId="{E107E399-653D-45D2-AF46-EED9D22D2FDF}" type="parTrans" cxnId="{1D2330A4-0714-41A8-8FBA-6746575327DC}">
      <dgm:prSet/>
      <dgm:spPr/>
      <dgm:t>
        <a:bodyPr/>
        <a:lstStyle/>
        <a:p>
          <a:endParaRPr lang="en-US"/>
        </a:p>
      </dgm:t>
    </dgm:pt>
    <dgm:pt modelId="{DC7A4B34-B105-4801-A14E-376C8B565CA7}" type="sibTrans" cxnId="{1D2330A4-0714-41A8-8FBA-6746575327DC}">
      <dgm:prSet/>
      <dgm:spPr/>
      <dgm:t>
        <a:bodyPr/>
        <a:lstStyle/>
        <a:p>
          <a:endParaRPr lang="en-US"/>
        </a:p>
      </dgm:t>
    </dgm:pt>
    <dgm:pt modelId="{27986E86-EF68-4B00-9F23-51DBE3D330BC}">
      <dgm:prSet/>
      <dgm:spPr/>
      <dgm:t>
        <a:bodyPr/>
        <a:lstStyle/>
        <a:p>
          <a:pPr>
            <a:lnSpc>
              <a:spcPct val="100000"/>
            </a:lnSpc>
            <a:spcAft>
              <a:spcPts val="0"/>
            </a:spcAft>
          </a:pPr>
          <a:r>
            <a:rPr lang="en-US" b="1" dirty="0">
              <a:solidFill>
                <a:schemeClr val="tx1"/>
              </a:solidFill>
              <a:latin typeface="Arial"/>
              <a:cs typeface="Arial"/>
            </a:rPr>
            <a:t>Health care needs </a:t>
          </a:r>
        </a:p>
        <a:p>
          <a:pPr>
            <a:lnSpc>
              <a:spcPct val="100000"/>
            </a:lnSpc>
            <a:spcAft>
              <a:spcPts val="0"/>
            </a:spcAft>
          </a:pPr>
          <a:r>
            <a:rPr lang="en-US" b="1" dirty="0">
              <a:solidFill>
                <a:schemeClr val="tx1"/>
              </a:solidFill>
              <a:latin typeface="Arial"/>
              <a:cs typeface="Arial"/>
            </a:rPr>
            <a:t>will be met! </a:t>
          </a:r>
        </a:p>
      </dgm:t>
    </dgm:pt>
    <dgm:pt modelId="{FDAE2A09-32D9-4063-81A4-7B11370F0F02}" type="parTrans" cxnId="{B5AB4EBF-FF47-4070-9907-41D3838AE5EC}">
      <dgm:prSet/>
      <dgm:spPr/>
      <dgm:t>
        <a:bodyPr/>
        <a:lstStyle/>
        <a:p>
          <a:endParaRPr lang="en-US"/>
        </a:p>
      </dgm:t>
    </dgm:pt>
    <dgm:pt modelId="{45AB7171-E1F6-499D-8EF8-43F3ED10B148}" type="sibTrans" cxnId="{B5AB4EBF-FF47-4070-9907-41D3838AE5EC}">
      <dgm:prSet/>
      <dgm:spPr/>
      <dgm:t>
        <a:bodyPr/>
        <a:lstStyle/>
        <a:p>
          <a:endParaRPr lang="en-US" dirty="0">
            <a:latin typeface="Arial"/>
            <a:cs typeface="Arial"/>
          </a:endParaRPr>
        </a:p>
      </dgm:t>
    </dgm:pt>
    <dgm:pt modelId="{263CAC19-E0E8-4078-A2EA-3C1053ED207F}">
      <dgm:prSet/>
      <dgm:spPr/>
      <dgm:t>
        <a:bodyPr/>
        <a:lstStyle/>
        <a:p>
          <a:r>
            <a:rPr lang="en-US" b="1" dirty="0">
              <a:solidFill>
                <a:schemeClr val="bg1"/>
              </a:solidFill>
              <a:latin typeface="Arial"/>
              <a:cs typeface="Arial"/>
            </a:rPr>
            <a:t>A visit to an Urban Program can be billed to insurance</a:t>
          </a:r>
        </a:p>
      </dgm:t>
    </dgm:pt>
    <dgm:pt modelId="{106B2539-4CD7-45AA-B432-5E9F14658AED}" type="parTrans" cxnId="{082E5C8F-3177-4E30-A2A4-0D74ED3F0F88}">
      <dgm:prSet/>
      <dgm:spPr/>
      <dgm:t>
        <a:bodyPr/>
        <a:lstStyle/>
        <a:p>
          <a:endParaRPr lang="en-US"/>
        </a:p>
      </dgm:t>
    </dgm:pt>
    <dgm:pt modelId="{90C941B9-57D5-4181-AA7C-17ED3CFE992C}" type="sibTrans" cxnId="{082E5C8F-3177-4E30-A2A4-0D74ED3F0F88}">
      <dgm:prSet/>
      <dgm:spPr/>
      <dgm:t>
        <a:bodyPr/>
        <a:lstStyle/>
        <a:p>
          <a:endParaRPr lang="en-US" dirty="0">
            <a:latin typeface="Arial"/>
            <a:cs typeface="Arial"/>
          </a:endParaRPr>
        </a:p>
      </dgm:t>
    </dgm:pt>
    <dgm:pt modelId="{6A2DD553-FFE8-48DF-8484-17CFD5208790}">
      <dgm:prSet phldrT="[Text]"/>
      <dgm:spPr/>
      <dgm:t>
        <a:bodyPr/>
        <a:lstStyle/>
        <a:p>
          <a:r>
            <a:rPr lang="en-US" b="1" dirty="0">
              <a:solidFill>
                <a:schemeClr val="bg1"/>
              </a:solidFill>
              <a:latin typeface="Arial"/>
              <a:cs typeface="Arial"/>
            </a:rPr>
            <a:t>More Resources are available for the patient</a:t>
          </a:r>
        </a:p>
      </dgm:t>
    </dgm:pt>
    <dgm:pt modelId="{68142E2D-CAF3-4382-A3A0-31F9C0BC1226}" type="sibTrans" cxnId="{7969D091-5B7E-4620-B7AC-5CAA820B6DFC}">
      <dgm:prSet/>
      <dgm:spPr/>
      <dgm:t>
        <a:bodyPr/>
        <a:lstStyle/>
        <a:p>
          <a:endParaRPr lang="en-US" dirty="0">
            <a:latin typeface="Arial"/>
            <a:cs typeface="Arial"/>
          </a:endParaRPr>
        </a:p>
      </dgm:t>
    </dgm:pt>
    <dgm:pt modelId="{5B47C40C-36C3-44ED-AEAD-D69CCE4DA17B}" type="parTrans" cxnId="{7969D091-5B7E-4620-B7AC-5CAA820B6DFC}">
      <dgm:prSet/>
      <dgm:spPr/>
      <dgm:t>
        <a:bodyPr/>
        <a:lstStyle/>
        <a:p>
          <a:endParaRPr lang="en-US"/>
        </a:p>
      </dgm:t>
    </dgm:pt>
    <dgm:pt modelId="{8B308AE2-5604-40DA-B437-DE4055E89FF5}" type="pres">
      <dgm:prSet presAssocID="{1836F095-8467-4272-B552-3B1EC7C1B74C}" presName="diagram" presStyleCnt="0">
        <dgm:presLayoutVars>
          <dgm:dir/>
          <dgm:resizeHandles val="exact"/>
        </dgm:presLayoutVars>
      </dgm:prSet>
      <dgm:spPr/>
    </dgm:pt>
    <dgm:pt modelId="{AC416ACA-385C-4B64-8C1A-02A1DAF5716F}" type="pres">
      <dgm:prSet presAssocID="{263CAC19-E0E8-4078-A2EA-3C1053ED207F}" presName="node" presStyleLbl="node1" presStyleIdx="0" presStyleCnt="4" custLinFactNeighborY="14503">
        <dgm:presLayoutVars>
          <dgm:bulletEnabled val="1"/>
        </dgm:presLayoutVars>
      </dgm:prSet>
      <dgm:spPr/>
    </dgm:pt>
    <dgm:pt modelId="{1A4110CC-DBAF-4781-BA51-FD24D3AA56C5}" type="pres">
      <dgm:prSet presAssocID="{90C941B9-57D5-4181-AA7C-17ED3CFE992C}" presName="sibTrans" presStyleLbl="sibTrans2D1" presStyleIdx="0" presStyleCnt="3"/>
      <dgm:spPr/>
    </dgm:pt>
    <dgm:pt modelId="{005C86AA-063C-41EC-8938-1FD217660CCF}" type="pres">
      <dgm:prSet presAssocID="{90C941B9-57D5-4181-AA7C-17ED3CFE992C}" presName="connectorText" presStyleLbl="sibTrans2D1" presStyleIdx="0" presStyleCnt="3"/>
      <dgm:spPr/>
    </dgm:pt>
    <dgm:pt modelId="{5E3BFD3C-B317-4BDD-8D68-01713A30B281}" type="pres">
      <dgm:prSet presAssocID="{6A2DD553-FFE8-48DF-8484-17CFD5208790}" presName="node" presStyleLbl="node1" presStyleIdx="1" presStyleCnt="4" custLinFactNeighborX="14056" custLinFactNeighborY="13340">
        <dgm:presLayoutVars>
          <dgm:bulletEnabled val="1"/>
        </dgm:presLayoutVars>
      </dgm:prSet>
      <dgm:spPr/>
    </dgm:pt>
    <dgm:pt modelId="{3DA17F21-2DDD-4E39-ABDC-01F4FF7C9F6D}" type="pres">
      <dgm:prSet presAssocID="{68142E2D-CAF3-4382-A3A0-31F9C0BC1226}" presName="sibTrans" presStyleLbl="sibTrans2D1" presStyleIdx="1" presStyleCnt="3"/>
      <dgm:spPr/>
    </dgm:pt>
    <dgm:pt modelId="{B81509AC-3578-4D47-8D11-4FDCCF798383}" type="pres">
      <dgm:prSet presAssocID="{68142E2D-CAF3-4382-A3A0-31F9C0BC1226}" presName="connectorText" presStyleLbl="sibTrans2D1" presStyleIdx="1" presStyleCnt="3"/>
      <dgm:spPr/>
    </dgm:pt>
    <dgm:pt modelId="{0B89A031-ABDE-41F2-A49D-D572CA55B912}" type="pres">
      <dgm:prSet presAssocID="{27986E86-EF68-4B00-9F23-51DBE3D330BC}" presName="node" presStyleLbl="node1" presStyleIdx="2" presStyleCnt="4" custLinFactNeighborX="14050" custLinFactNeighborY="890">
        <dgm:presLayoutVars>
          <dgm:bulletEnabled val="1"/>
        </dgm:presLayoutVars>
      </dgm:prSet>
      <dgm:spPr/>
    </dgm:pt>
    <dgm:pt modelId="{15D073E6-2AB6-4FC7-83F9-87D79EEDA34C}" type="pres">
      <dgm:prSet presAssocID="{45AB7171-E1F6-499D-8EF8-43F3ED10B148}" presName="sibTrans" presStyleLbl="sibTrans2D1" presStyleIdx="2" presStyleCnt="3"/>
      <dgm:spPr/>
    </dgm:pt>
    <dgm:pt modelId="{6EEFB4AD-259D-407E-86B8-F6FC0F4F94EF}" type="pres">
      <dgm:prSet presAssocID="{45AB7171-E1F6-499D-8EF8-43F3ED10B148}" presName="connectorText" presStyleLbl="sibTrans2D1" presStyleIdx="2" presStyleCnt="3"/>
      <dgm:spPr/>
    </dgm:pt>
    <dgm:pt modelId="{3C355FB2-5A50-4D01-A632-1A7A4BEF4387}" type="pres">
      <dgm:prSet presAssocID="{4B6ABECB-8777-447F-A19C-A9A7332F4E3D}" presName="node" presStyleLbl="node1" presStyleIdx="3" presStyleCnt="4" custLinFactNeighborY="890">
        <dgm:presLayoutVars>
          <dgm:bulletEnabled val="1"/>
        </dgm:presLayoutVars>
      </dgm:prSet>
      <dgm:spPr/>
    </dgm:pt>
  </dgm:ptLst>
  <dgm:cxnLst>
    <dgm:cxn modelId="{4FD42A17-5331-B34F-A3C6-25040050729C}" type="presOf" srcId="{68142E2D-CAF3-4382-A3A0-31F9C0BC1226}" destId="{B81509AC-3578-4D47-8D11-4FDCCF798383}" srcOrd="1" destOrd="0" presId="urn:microsoft.com/office/officeart/2005/8/layout/process5"/>
    <dgm:cxn modelId="{80F5B821-C8B4-364E-8E9F-54D19B055388}" type="presOf" srcId="{263CAC19-E0E8-4078-A2EA-3C1053ED207F}" destId="{AC416ACA-385C-4B64-8C1A-02A1DAF5716F}" srcOrd="0" destOrd="0" presId="urn:microsoft.com/office/officeart/2005/8/layout/process5"/>
    <dgm:cxn modelId="{0E754729-8519-9243-A35F-4ABA3CB09AB9}" type="presOf" srcId="{27986E86-EF68-4B00-9F23-51DBE3D330BC}" destId="{0B89A031-ABDE-41F2-A49D-D572CA55B912}" srcOrd="0" destOrd="0" presId="urn:microsoft.com/office/officeart/2005/8/layout/process5"/>
    <dgm:cxn modelId="{C5D3D968-5C3C-EF41-9809-F984C92CBA05}" type="presOf" srcId="{4B6ABECB-8777-447F-A19C-A9A7332F4E3D}" destId="{3C355FB2-5A50-4D01-A632-1A7A4BEF4387}" srcOrd="0" destOrd="0" presId="urn:microsoft.com/office/officeart/2005/8/layout/process5"/>
    <dgm:cxn modelId="{96DA5149-23B7-614A-AC4A-0EAA6FC88868}" type="presOf" srcId="{68142E2D-CAF3-4382-A3A0-31F9C0BC1226}" destId="{3DA17F21-2DDD-4E39-ABDC-01F4FF7C9F6D}" srcOrd="0" destOrd="0" presId="urn:microsoft.com/office/officeart/2005/8/layout/process5"/>
    <dgm:cxn modelId="{E9A7DF53-0A4D-C64F-919B-07911F42D737}" type="presOf" srcId="{45AB7171-E1F6-499D-8EF8-43F3ED10B148}" destId="{15D073E6-2AB6-4FC7-83F9-87D79EEDA34C}" srcOrd="0" destOrd="0" presId="urn:microsoft.com/office/officeart/2005/8/layout/process5"/>
    <dgm:cxn modelId="{0CFF5578-F43A-354E-B13D-2BF9F94A3EF4}" type="presOf" srcId="{1836F095-8467-4272-B552-3B1EC7C1B74C}" destId="{8B308AE2-5604-40DA-B437-DE4055E89FF5}" srcOrd="0" destOrd="0" presId="urn:microsoft.com/office/officeart/2005/8/layout/process5"/>
    <dgm:cxn modelId="{082E5C8F-3177-4E30-A2A4-0D74ED3F0F88}" srcId="{1836F095-8467-4272-B552-3B1EC7C1B74C}" destId="{263CAC19-E0E8-4078-A2EA-3C1053ED207F}" srcOrd="0" destOrd="0" parTransId="{106B2539-4CD7-45AA-B432-5E9F14658AED}" sibTransId="{90C941B9-57D5-4181-AA7C-17ED3CFE992C}"/>
    <dgm:cxn modelId="{7969D091-5B7E-4620-B7AC-5CAA820B6DFC}" srcId="{1836F095-8467-4272-B552-3B1EC7C1B74C}" destId="{6A2DD553-FFE8-48DF-8484-17CFD5208790}" srcOrd="1" destOrd="0" parTransId="{5B47C40C-36C3-44ED-AEAD-D69CCE4DA17B}" sibTransId="{68142E2D-CAF3-4382-A3A0-31F9C0BC1226}"/>
    <dgm:cxn modelId="{1D2330A4-0714-41A8-8FBA-6746575327DC}" srcId="{1836F095-8467-4272-B552-3B1EC7C1B74C}" destId="{4B6ABECB-8777-447F-A19C-A9A7332F4E3D}" srcOrd="3" destOrd="0" parTransId="{E107E399-653D-45D2-AF46-EED9D22D2FDF}" sibTransId="{DC7A4B34-B105-4801-A14E-376C8B565CA7}"/>
    <dgm:cxn modelId="{26D336AB-244D-4E43-B16D-A6C8F4B8E479}" type="presOf" srcId="{90C941B9-57D5-4181-AA7C-17ED3CFE992C}" destId="{1A4110CC-DBAF-4781-BA51-FD24D3AA56C5}" srcOrd="0" destOrd="0" presId="urn:microsoft.com/office/officeart/2005/8/layout/process5"/>
    <dgm:cxn modelId="{B5AB4EBF-FF47-4070-9907-41D3838AE5EC}" srcId="{1836F095-8467-4272-B552-3B1EC7C1B74C}" destId="{27986E86-EF68-4B00-9F23-51DBE3D330BC}" srcOrd="2" destOrd="0" parTransId="{FDAE2A09-32D9-4063-81A4-7B11370F0F02}" sibTransId="{45AB7171-E1F6-499D-8EF8-43F3ED10B148}"/>
    <dgm:cxn modelId="{954C9AC3-7780-9B47-BBA8-4F247D2183E6}" type="presOf" srcId="{45AB7171-E1F6-499D-8EF8-43F3ED10B148}" destId="{6EEFB4AD-259D-407E-86B8-F6FC0F4F94EF}" srcOrd="1" destOrd="0" presId="urn:microsoft.com/office/officeart/2005/8/layout/process5"/>
    <dgm:cxn modelId="{FC4C8AC4-42FD-E646-A292-53BACBB0B6AC}" type="presOf" srcId="{90C941B9-57D5-4181-AA7C-17ED3CFE992C}" destId="{005C86AA-063C-41EC-8938-1FD217660CCF}" srcOrd="1" destOrd="0" presId="urn:microsoft.com/office/officeart/2005/8/layout/process5"/>
    <dgm:cxn modelId="{8EC5AFCD-887B-BA4B-8FA0-9B29768E09CC}" type="presOf" srcId="{6A2DD553-FFE8-48DF-8484-17CFD5208790}" destId="{5E3BFD3C-B317-4BDD-8D68-01713A30B281}" srcOrd="0" destOrd="0" presId="urn:microsoft.com/office/officeart/2005/8/layout/process5"/>
    <dgm:cxn modelId="{545AC84E-D25E-3D4C-BE9C-B7016CCF1619}" type="presParOf" srcId="{8B308AE2-5604-40DA-B437-DE4055E89FF5}" destId="{AC416ACA-385C-4B64-8C1A-02A1DAF5716F}" srcOrd="0" destOrd="0" presId="urn:microsoft.com/office/officeart/2005/8/layout/process5"/>
    <dgm:cxn modelId="{B134D9C2-C190-FB41-AE57-F3B4DD5F48BF}" type="presParOf" srcId="{8B308AE2-5604-40DA-B437-DE4055E89FF5}" destId="{1A4110CC-DBAF-4781-BA51-FD24D3AA56C5}" srcOrd="1" destOrd="0" presId="urn:microsoft.com/office/officeart/2005/8/layout/process5"/>
    <dgm:cxn modelId="{8CAFAC37-14D9-3341-9967-D7FA20EF1FA1}" type="presParOf" srcId="{1A4110CC-DBAF-4781-BA51-FD24D3AA56C5}" destId="{005C86AA-063C-41EC-8938-1FD217660CCF}" srcOrd="0" destOrd="0" presId="urn:microsoft.com/office/officeart/2005/8/layout/process5"/>
    <dgm:cxn modelId="{2689C984-9C4E-1D4B-82BE-0E51F0622BB2}" type="presParOf" srcId="{8B308AE2-5604-40DA-B437-DE4055E89FF5}" destId="{5E3BFD3C-B317-4BDD-8D68-01713A30B281}" srcOrd="2" destOrd="0" presId="urn:microsoft.com/office/officeart/2005/8/layout/process5"/>
    <dgm:cxn modelId="{0425BF0C-E52E-9E49-B36C-3FAEB49B7B7A}" type="presParOf" srcId="{8B308AE2-5604-40DA-B437-DE4055E89FF5}" destId="{3DA17F21-2DDD-4E39-ABDC-01F4FF7C9F6D}" srcOrd="3" destOrd="0" presId="urn:microsoft.com/office/officeart/2005/8/layout/process5"/>
    <dgm:cxn modelId="{4E9BB46D-9506-924E-AD0F-557F532770F2}" type="presParOf" srcId="{3DA17F21-2DDD-4E39-ABDC-01F4FF7C9F6D}" destId="{B81509AC-3578-4D47-8D11-4FDCCF798383}" srcOrd="0" destOrd="0" presId="urn:microsoft.com/office/officeart/2005/8/layout/process5"/>
    <dgm:cxn modelId="{5729EDFA-C202-E048-BF2D-5EA94E3574F8}" type="presParOf" srcId="{8B308AE2-5604-40DA-B437-DE4055E89FF5}" destId="{0B89A031-ABDE-41F2-A49D-D572CA55B912}" srcOrd="4" destOrd="0" presId="urn:microsoft.com/office/officeart/2005/8/layout/process5"/>
    <dgm:cxn modelId="{1BD2D1A9-9E9F-CA40-B734-BC0BC90F2D7D}" type="presParOf" srcId="{8B308AE2-5604-40DA-B437-DE4055E89FF5}" destId="{15D073E6-2AB6-4FC7-83F9-87D79EEDA34C}" srcOrd="5" destOrd="0" presId="urn:microsoft.com/office/officeart/2005/8/layout/process5"/>
    <dgm:cxn modelId="{EFED968B-6AD7-724E-8DFC-05AA86A1261C}" type="presParOf" srcId="{15D073E6-2AB6-4FC7-83F9-87D79EEDA34C}" destId="{6EEFB4AD-259D-407E-86B8-F6FC0F4F94EF}" srcOrd="0" destOrd="0" presId="urn:microsoft.com/office/officeart/2005/8/layout/process5"/>
    <dgm:cxn modelId="{46CB9F3A-D783-714B-92A1-70D7F28730A9}" type="presParOf" srcId="{8B308AE2-5604-40DA-B437-DE4055E89FF5}" destId="{3C355FB2-5A50-4D01-A632-1A7A4BEF4387}" srcOrd="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5B848E-ADAD-4D24-8313-DA29E0EDF1BE}">
      <dsp:nvSpPr>
        <dsp:cNvPr id="0" name=""/>
        <dsp:cNvSpPr/>
      </dsp:nvSpPr>
      <dsp:spPr>
        <a:xfrm>
          <a:off x="0" y="0"/>
          <a:ext cx="3269260" cy="1910749"/>
        </a:xfrm>
        <a:prstGeom prst="rect">
          <a:avLst/>
        </a:prstGeom>
        <a:solidFill>
          <a:schemeClr val="accent3">
            <a:lumMod val="75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solidFill>
                <a:srgbClr val="000000"/>
              </a:solidFill>
            </a:rPr>
            <a:t>The government’s historical and unique legal relationship with tribes is based on treaties, laws, and Supreme Court decisions</a:t>
          </a:r>
        </a:p>
      </dsp:txBody>
      <dsp:txXfrm>
        <a:off x="0" y="0"/>
        <a:ext cx="3269260" cy="19107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61D2E4-CB8D-477C-B20F-71273F1D806C}">
      <dsp:nvSpPr>
        <dsp:cNvPr id="0" name=""/>
        <dsp:cNvSpPr/>
      </dsp:nvSpPr>
      <dsp:spPr>
        <a:xfrm>
          <a:off x="39472" y="234801"/>
          <a:ext cx="3254038" cy="1975115"/>
        </a:xfrm>
        <a:prstGeom prst="rect">
          <a:avLst/>
        </a:prstGeom>
        <a:solidFill>
          <a:srgbClr val="FFCC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solidFill>
                <a:schemeClr val="tx1"/>
              </a:solidFill>
            </a:rPr>
            <a:t>Health reform offers new opportunities to access health insurance to AI/AN citizens and employees</a:t>
          </a:r>
        </a:p>
      </dsp:txBody>
      <dsp:txXfrm>
        <a:off x="39472" y="234801"/>
        <a:ext cx="3254038" cy="19751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D4CBE-90AD-498B-BCBF-DD36D387F771}">
      <dsp:nvSpPr>
        <dsp:cNvPr id="0" name=""/>
        <dsp:cNvSpPr/>
      </dsp:nvSpPr>
      <dsp:spPr>
        <a:xfrm>
          <a:off x="0" y="0"/>
          <a:ext cx="3270826" cy="1962495"/>
        </a:xfrm>
        <a:prstGeom prst="rect">
          <a:avLst/>
        </a:prstGeom>
        <a:solidFill>
          <a:srgbClr val="6DD9FF">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solidFill>
                <a:schemeClr val="tx1"/>
              </a:solidFill>
            </a:rPr>
            <a:t>Indian Health Service offers health care to AI/AN citizens on or near Indian reservations and in some urban Indian communities</a:t>
          </a:r>
        </a:p>
      </dsp:txBody>
      <dsp:txXfrm>
        <a:off x="0" y="0"/>
        <a:ext cx="3270826" cy="19624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91C96C-B441-4080-81FD-6B6FA90FDE40}">
      <dsp:nvSpPr>
        <dsp:cNvPr id="0" name=""/>
        <dsp:cNvSpPr/>
      </dsp:nvSpPr>
      <dsp:spPr>
        <a:xfrm>
          <a:off x="0" y="0"/>
          <a:ext cx="7886700" cy="4135637"/>
        </a:xfrm>
        <a:prstGeom prst="roundRect">
          <a:avLst>
            <a:gd name="adj" fmla="val 8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3209714" numCol="1" spcCol="1270" anchor="t" anchorCtr="0">
          <a:noAutofit/>
        </a:bodyPr>
        <a:lstStyle/>
        <a:p>
          <a:pPr marL="0" lvl="0" indent="0" algn="l" defTabSz="1289050">
            <a:lnSpc>
              <a:spcPct val="90000"/>
            </a:lnSpc>
            <a:spcBef>
              <a:spcPct val="0"/>
            </a:spcBef>
            <a:spcAft>
              <a:spcPct val="35000"/>
            </a:spcAft>
            <a:buNone/>
          </a:pPr>
          <a:r>
            <a:rPr lang="en-US" sz="2900" kern="1200" dirty="0"/>
            <a:t>Indian Health Service (Federal Agency) </a:t>
          </a:r>
        </a:p>
      </dsp:txBody>
      <dsp:txXfrm>
        <a:off x="102959" y="102959"/>
        <a:ext cx="7680782" cy="3929719"/>
      </dsp:txXfrm>
    </dsp:sp>
    <dsp:sp modelId="{EA391C88-F378-4655-B375-B9E6F5F1CBE6}">
      <dsp:nvSpPr>
        <dsp:cNvPr id="0" name=""/>
        <dsp:cNvSpPr/>
      </dsp:nvSpPr>
      <dsp:spPr>
        <a:xfrm>
          <a:off x="197167" y="1033909"/>
          <a:ext cx="1183005" cy="1417788"/>
        </a:xfrm>
        <a:prstGeom prst="roundRect">
          <a:avLst>
            <a:gd name="adj" fmla="val 10500"/>
          </a:avLst>
        </a:prstGeom>
        <a:solidFill>
          <a:schemeClr val="accent2">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Provide direct care via IHS clinics and hospitals </a:t>
          </a:r>
        </a:p>
      </dsp:txBody>
      <dsp:txXfrm>
        <a:off x="233548" y="1070290"/>
        <a:ext cx="1110243" cy="1345026"/>
      </dsp:txXfrm>
    </dsp:sp>
    <dsp:sp modelId="{7DA4BF2C-CF05-4A91-9CC4-DE0E89BBC575}">
      <dsp:nvSpPr>
        <dsp:cNvPr id="0" name=""/>
        <dsp:cNvSpPr/>
      </dsp:nvSpPr>
      <dsp:spPr>
        <a:xfrm>
          <a:off x="197167" y="2509634"/>
          <a:ext cx="1183005" cy="1417788"/>
        </a:xfrm>
        <a:prstGeom prst="roundRect">
          <a:avLst>
            <a:gd name="adj" fmla="val 10500"/>
          </a:avLst>
        </a:prstGeom>
        <a:solidFill>
          <a:schemeClr val="accent4">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Provide funds for T/U to provide direct care (compact)</a:t>
          </a:r>
        </a:p>
      </dsp:txBody>
      <dsp:txXfrm>
        <a:off x="233548" y="2546015"/>
        <a:ext cx="1110243" cy="1345026"/>
      </dsp:txXfrm>
    </dsp:sp>
    <dsp:sp modelId="{B4890E9D-6554-4A71-98A8-8F3D84967CB1}">
      <dsp:nvSpPr>
        <dsp:cNvPr id="0" name=""/>
        <dsp:cNvSpPr/>
      </dsp:nvSpPr>
      <dsp:spPr>
        <a:xfrm>
          <a:off x="1577340" y="1033909"/>
          <a:ext cx="6112192" cy="2894945"/>
        </a:xfrm>
        <a:prstGeom prst="roundRect">
          <a:avLst>
            <a:gd name="adj" fmla="val 10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838291" numCol="1" spcCol="1270" anchor="t" anchorCtr="0">
          <a:noAutofit/>
        </a:bodyPr>
        <a:lstStyle/>
        <a:p>
          <a:pPr marL="0" lvl="0" indent="0" algn="l" defTabSz="1289050">
            <a:lnSpc>
              <a:spcPct val="90000"/>
            </a:lnSpc>
            <a:spcBef>
              <a:spcPct val="0"/>
            </a:spcBef>
            <a:spcAft>
              <a:spcPct val="35000"/>
            </a:spcAft>
            <a:buNone/>
          </a:pPr>
          <a:r>
            <a:rPr lang="en-US" sz="2900" kern="1200" dirty="0"/>
            <a:t>Tribal (Sovereign Nations) </a:t>
          </a:r>
        </a:p>
      </dsp:txBody>
      <dsp:txXfrm>
        <a:off x="1666370" y="1122939"/>
        <a:ext cx="5934132" cy="2716885"/>
      </dsp:txXfrm>
    </dsp:sp>
    <dsp:sp modelId="{07DB4A04-E96B-4C19-A130-8D342874C628}">
      <dsp:nvSpPr>
        <dsp:cNvPr id="0" name=""/>
        <dsp:cNvSpPr/>
      </dsp:nvSpPr>
      <dsp:spPr>
        <a:xfrm>
          <a:off x="1730144" y="2047140"/>
          <a:ext cx="1222438" cy="803036"/>
        </a:xfrm>
        <a:prstGeom prst="roundRect">
          <a:avLst>
            <a:gd name="adj" fmla="val 10500"/>
          </a:avLst>
        </a:prstGeom>
        <a:gradFill flip="none" rotWithShape="1">
          <a:gsLst>
            <a:gs pos="0">
              <a:schemeClr val="accent4">
                <a:lumMod val="40000"/>
                <a:lumOff val="60000"/>
              </a:schemeClr>
            </a:gs>
            <a:gs pos="96000">
              <a:schemeClr val="accent2">
                <a:lumMod val="89000"/>
              </a:schemeClr>
            </a:gs>
          </a:gsLst>
          <a:lin ang="1800000" scaled="0"/>
          <a:tileRect/>
        </a:gra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Contract with IHS for IHS to provide some services*</a:t>
          </a:r>
        </a:p>
      </dsp:txBody>
      <dsp:txXfrm>
        <a:off x="1754840" y="2071836"/>
        <a:ext cx="1173046" cy="753644"/>
      </dsp:txXfrm>
    </dsp:sp>
    <dsp:sp modelId="{1958DA55-7AEA-4086-A040-D3DC07BE2654}">
      <dsp:nvSpPr>
        <dsp:cNvPr id="0" name=""/>
        <dsp:cNvSpPr/>
      </dsp:nvSpPr>
      <dsp:spPr>
        <a:xfrm>
          <a:off x="1730144" y="2907247"/>
          <a:ext cx="1222438" cy="803036"/>
        </a:xfrm>
        <a:prstGeom prst="roundRect">
          <a:avLst>
            <a:gd name="adj" fmla="val 10500"/>
          </a:avLst>
        </a:prstGeom>
        <a:solidFill>
          <a:schemeClr val="accent4">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Compacts with IHS to receive IHS funds to provide direct care </a:t>
          </a:r>
        </a:p>
      </dsp:txBody>
      <dsp:txXfrm>
        <a:off x="1754840" y="2931943"/>
        <a:ext cx="1173046" cy="753644"/>
      </dsp:txXfrm>
    </dsp:sp>
    <dsp:sp modelId="{3F06BB94-480C-4360-9A28-CB7409C270EF}">
      <dsp:nvSpPr>
        <dsp:cNvPr id="0" name=""/>
        <dsp:cNvSpPr/>
      </dsp:nvSpPr>
      <dsp:spPr>
        <a:xfrm>
          <a:off x="3466554" y="2067818"/>
          <a:ext cx="3674503" cy="1654254"/>
        </a:xfrm>
        <a:prstGeom prst="roundRect">
          <a:avLst>
            <a:gd name="adj" fmla="val 10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933735" numCol="1" spcCol="1270" anchor="t" anchorCtr="0">
          <a:noAutofit/>
        </a:bodyPr>
        <a:lstStyle/>
        <a:p>
          <a:pPr marL="0" lvl="0" indent="0" algn="l" defTabSz="1289050">
            <a:lnSpc>
              <a:spcPct val="90000"/>
            </a:lnSpc>
            <a:spcBef>
              <a:spcPct val="0"/>
            </a:spcBef>
            <a:spcAft>
              <a:spcPct val="35000"/>
            </a:spcAft>
            <a:buNone/>
          </a:pPr>
          <a:r>
            <a:rPr lang="en-US" sz="2900" kern="1200" dirty="0"/>
            <a:t>Urban (Non-Profits) </a:t>
          </a:r>
        </a:p>
      </dsp:txBody>
      <dsp:txXfrm>
        <a:off x="3517428" y="2118692"/>
        <a:ext cx="3572755" cy="1552506"/>
      </dsp:txXfrm>
    </dsp:sp>
    <dsp:sp modelId="{9226826E-9BDB-4F81-9132-33FA8EAC0E68}">
      <dsp:nvSpPr>
        <dsp:cNvPr id="0" name=""/>
        <dsp:cNvSpPr/>
      </dsp:nvSpPr>
      <dsp:spPr>
        <a:xfrm>
          <a:off x="3543571" y="2831826"/>
          <a:ext cx="3490778" cy="744414"/>
        </a:xfrm>
        <a:prstGeom prst="roundRect">
          <a:avLst>
            <a:gd name="adj" fmla="val 10500"/>
          </a:avLst>
        </a:prstGeom>
        <a:solidFill>
          <a:schemeClr val="accent4">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Compacts with IHS to receive IHS funds to provide direct care </a:t>
          </a:r>
        </a:p>
        <a:p>
          <a:pPr marL="0" lvl="0" indent="0" algn="ctr" defTabSz="444500">
            <a:lnSpc>
              <a:spcPct val="90000"/>
            </a:lnSpc>
            <a:spcBef>
              <a:spcPct val="0"/>
            </a:spcBef>
            <a:spcAft>
              <a:spcPct val="35000"/>
            </a:spcAft>
            <a:buNone/>
          </a:pPr>
          <a:r>
            <a:rPr lang="en-US" sz="1000" kern="1200" dirty="0">
              <a:sym typeface="Wingdings" panose="05000000000000000000" pitchFamily="2" charset="2"/>
            </a:rPr>
            <a:t>UIOs receive &lt; 1% of the IHS Budget (one line item)</a:t>
          </a:r>
          <a:endParaRPr lang="en-US" sz="1000" kern="1200" dirty="0"/>
        </a:p>
      </dsp:txBody>
      <dsp:txXfrm>
        <a:off x="3566464" y="2854719"/>
        <a:ext cx="3444992" cy="6986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416ACA-385C-4B64-8C1A-02A1DAF5716F}">
      <dsp:nvSpPr>
        <dsp:cNvPr id="0" name=""/>
        <dsp:cNvSpPr/>
      </dsp:nvSpPr>
      <dsp:spPr>
        <a:xfrm>
          <a:off x="652068" y="251006"/>
          <a:ext cx="2857779" cy="1714667"/>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bg1"/>
              </a:solidFill>
              <a:latin typeface="Arial"/>
              <a:cs typeface="Arial"/>
            </a:rPr>
            <a:t>A visit to an Urban Program can be billed to insurance</a:t>
          </a:r>
        </a:p>
      </dsp:txBody>
      <dsp:txXfrm>
        <a:off x="702289" y="301227"/>
        <a:ext cx="2757337" cy="1614225"/>
      </dsp:txXfrm>
    </dsp:sp>
    <dsp:sp modelId="{1A4110CC-DBAF-4781-BA51-FD24D3AA56C5}">
      <dsp:nvSpPr>
        <dsp:cNvPr id="0" name=""/>
        <dsp:cNvSpPr/>
      </dsp:nvSpPr>
      <dsp:spPr>
        <a:xfrm rot="21584429">
          <a:off x="3849700" y="744110"/>
          <a:ext cx="818753" cy="708729"/>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Arial"/>
            <a:cs typeface="Arial"/>
          </a:endParaRPr>
        </a:p>
      </dsp:txBody>
      <dsp:txXfrm>
        <a:off x="3849701" y="886338"/>
        <a:ext cx="606134" cy="425237"/>
      </dsp:txXfrm>
    </dsp:sp>
    <dsp:sp modelId="{5E3BFD3C-B317-4BDD-8D68-01713A30B281}">
      <dsp:nvSpPr>
        <dsp:cNvPr id="0" name=""/>
        <dsp:cNvSpPr/>
      </dsp:nvSpPr>
      <dsp:spPr>
        <a:xfrm>
          <a:off x="5054649" y="231065"/>
          <a:ext cx="2857779" cy="1714667"/>
        </a:xfrm>
        <a:prstGeom prst="roundRect">
          <a:avLst>
            <a:gd name="adj" fmla="val 10000"/>
          </a:avLst>
        </a:prstGeom>
        <a:solidFill>
          <a:schemeClr val="accent2">
            <a:hueOff val="-485121"/>
            <a:satOff val="-27976"/>
            <a:lumOff val="287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bg1"/>
              </a:solidFill>
              <a:latin typeface="Arial"/>
              <a:cs typeface="Arial"/>
            </a:rPr>
            <a:t>More Resources are available for the patient</a:t>
          </a:r>
        </a:p>
      </dsp:txBody>
      <dsp:txXfrm>
        <a:off x="5104870" y="281286"/>
        <a:ext cx="2757337" cy="1614225"/>
      </dsp:txXfrm>
    </dsp:sp>
    <dsp:sp modelId="{3DA17F21-2DDD-4E39-ABDC-01F4FF7C9F6D}">
      <dsp:nvSpPr>
        <dsp:cNvPr id="0" name=""/>
        <dsp:cNvSpPr/>
      </dsp:nvSpPr>
      <dsp:spPr>
        <a:xfrm rot="5400224">
          <a:off x="6240528" y="2035969"/>
          <a:ext cx="485853" cy="708729"/>
        </a:xfrm>
        <a:prstGeom prst="rightArrow">
          <a:avLst>
            <a:gd name="adj1" fmla="val 60000"/>
            <a:gd name="adj2" fmla="val 50000"/>
          </a:avLst>
        </a:prstGeom>
        <a:solidFill>
          <a:schemeClr val="accent2">
            <a:hueOff val="-727682"/>
            <a:satOff val="-41964"/>
            <a:lumOff val="4314"/>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Arial"/>
            <a:cs typeface="Arial"/>
          </a:endParaRPr>
        </a:p>
      </dsp:txBody>
      <dsp:txXfrm rot="-5400000">
        <a:off x="6270841" y="2147407"/>
        <a:ext cx="425237" cy="340097"/>
      </dsp:txXfrm>
    </dsp:sp>
    <dsp:sp modelId="{0B89A031-ABDE-41F2-A49D-D572CA55B912}">
      <dsp:nvSpPr>
        <dsp:cNvPr id="0" name=""/>
        <dsp:cNvSpPr/>
      </dsp:nvSpPr>
      <dsp:spPr>
        <a:xfrm>
          <a:off x="5054478" y="2862437"/>
          <a:ext cx="2857779" cy="1714667"/>
        </a:xfrm>
        <a:prstGeom prst="roundRect">
          <a:avLst>
            <a:gd name="adj" fmla="val 10000"/>
          </a:avLst>
        </a:prstGeom>
        <a:solidFill>
          <a:schemeClr val="accent2">
            <a:hueOff val="-970242"/>
            <a:satOff val="-55952"/>
            <a:lumOff val="575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00000"/>
            </a:lnSpc>
            <a:spcBef>
              <a:spcPct val="0"/>
            </a:spcBef>
            <a:spcAft>
              <a:spcPts val="0"/>
            </a:spcAft>
            <a:buNone/>
          </a:pPr>
          <a:r>
            <a:rPr lang="en-US" sz="2300" b="1" kern="1200" dirty="0">
              <a:solidFill>
                <a:schemeClr val="tx1"/>
              </a:solidFill>
              <a:latin typeface="Arial"/>
              <a:cs typeface="Arial"/>
            </a:rPr>
            <a:t>Health care needs </a:t>
          </a:r>
        </a:p>
        <a:p>
          <a:pPr marL="0" lvl="0" indent="0" algn="ctr" defTabSz="1022350">
            <a:lnSpc>
              <a:spcPct val="100000"/>
            </a:lnSpc>
            <a:spcBef>
              <a:spcPct val="0"/>
            </a:spcBef>
            <a:spcAft>
              <a:spcPts val="0"/>
            </a:spcAft>
            <a:buNone/>
          </a:pPr>
          <a:r>
            <a:rPr lang="en-US" sz="2300" b="1" kern="1200" dirty="0">
              <a:solidFill>
                <a:schemeClr val="tx1"/>
              </a:solidFill>
              <a:latin typeface="Arial"/>
              <a:cs typeface="Arial"/>
            </a:rPr>
            <a:t>will be met! </a:t>
          </a:r>
        </a:p>
      </dsp:txBody>
      <dsp:txXfrm>
        <a:off x="5104699" y="2912658"/>
        <a:ext cx="2757337" cy="1614225"/>
      </dsp:txXfrm>
    </dsp:sp>
    <dsp:sp modelId="{15D073E6-2AB6-4FC7-83F9-87D79EEDA34C}">
      <dsp:nvSpPr>
        <dsp:cNvPr id="0" name=""/>
        <dsp:cNvSpPr/>
      </dsp:nvSpPr>
      <dsp:spPr>
        <a:xfrm rot="10800000">
          <a:off x="3896005" y="3365406"/>
          <a:ext cx="818653" cy="708729"/>
        </a:xfrm>
        <a:prstGeom prst="rightArrow">
          <a:avLst>
            <a:gd name="adj1" fmla="val 60000"/>
            <a:gd name="adj2" fmla="val 50000"/>
          </a:avLst>
        </a:prstGeom>
        <a:solidFill>
          <a:schemeClr val="accent2">
            <a:hueOff val="-1455363"/>
            <a:satOff val="-83928"/>
            <a:lumOff val="8628"/>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Arial"/>
            <a:cs typeface="Arial"/>
          </a:endParaRPr>
        </a:p>
      </dsp:txBody>
      <dsp:txXfrm rot="10800000">
        <a:off x="4108624" y="3507152"/>
        <a:ext cx="606034" cy="425237"/>
      </dsp:txXfrm>
    </dsp:sp>
    <dsp:sp modelId="{3C355FB2-5A50-4D01-A632-1A7A4BEF4387}">
      <dsp:nvSpPr>
        <dsp:cNvPr id="0" name=""/>
        <dsp:cNvSpPr/>
      </dsp:nvSpPr>
      <dsp:spPr>
        <a:xfrm>
          <a:off x="652068" y="2862437"/>
          <a:ext cx="2857779" cy="1714667"/>
        </a:xfrm>
        <a:prstGeom prst="roundRect">
          <a:avLst>
            <a:gd name="adj" fmla="val 10000"/>
          </a:avLst>
        </a:prstGeom>
        <a:solidFill>
          <a:schemeClr val="accent2">
            <a:hueOff val="-1455363"/>
            <a:satOff val="-83928"/>
            <a:lumOff val="862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00000"/>
            </a:lnSpc>
            <a:spcBef>
              <a:spcPct val="0"/>
            </a:spcBef>
            <a:spcAft>
              <a:spcPts val="0"/>
            </a:spcAft>
            <a:buNone/>
          </a:pPr>
          <a:r>
            <a:rPr lang="en-US" sz="2300" b="1" kern="1200" dirty="0">
              <a:solidFill>
                <a:schemeClr val="tx1"/>
              </a:solidFill>
              <a:latin typeface="Arial"/>
              <a:cs typeface="Arial"/>
            </a:rPr>
            <a:t>Investments made in the Marketplace promote affordable care!</a:t>
          </a:r>
        </a:p>
      </dsp:txBody>
      <dsp:txXfrm>
        <a:off x="702289" y="2912658"/>
        <a:ext cx="2757337" cy="1614225"/>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0.11353</cdr:x>
      <cdr:y>0.03575</cdr:y>
    </cdr:from>
    <cdr:to>
      <cdr:x>0.39372</cdr:x>
      <cdr:y>0.8667</cdr:y>
    </cdr:to>
    <cdr:sp macro="" textlink="">
      <cdr:nvSpPr>
        <cdr:cNvPr id="2" name="Rectangle 1"/>
        <cdr:cNvSpPr/>
      </cdr:nvSpPr>
      <cdr:spPr>
        <a:xfrm xmlns:a="http://schemas.openxmlformats.org/drawingml/2006/main">
          <a:off x="984685" y="182894"/>
          <a:ext cx="2430186" cy="4251084"/>
        </a:xfrm>
        <a:prstGeom xmlns:a="http://schemas.openxmlformats.org/drawingml/2006/main" prst="rect">
          <a:avLst/>
        </a:prstGeom>
        <a:solidFill xmlns:a="http://schemas.openxmlformats.org/drawingml/2006/main">
          <a:schemeClr val="bg1">
            <a:lumMod val="50000"/>
            <a:alpha val="3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6D41A9-0454-4495-B8CE-7443329D01DF}" type="datetimeFigureOut">
              <a:rPr lang="en-US" smtClean="0"/>
              <a:t>9/23/2020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D14959-ED19-48D5-A59B-82613A51DA3D}" type="slidenum">
              <a:rPr lang="en-US" smtClean="0"/>
              <a:t>‹#›</a:t>
            </a:fld>
            <a:endParaRPr lang="en-US"/>
          </a:p>
        </p:txBody>
      </p:sp>
    </p:spTree>
    <p:extLst>
      <p:ext uri="{BB962C8B-B14F-4D97-AF65-F5344CB8AC3E}">
        <p14:creationId xmlns:p14="http://schemas.microsoft.com/office/powerpoint/2010/main" val="1670678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D14959-ED19-48D5-A59B-82613A51DA3D}" type="slidenum">
              <a:rPr lang="en-US" smtClean="0"/>
              <a:t>1</a:t>
            </a:fld>
            <a:endParaRPr lang="en-US"/>
          </a:p>
        </p:txBody>
      </p:sp>
    </p:spTree>
    <p:extLst>
      <p:ext uri="{BB962C8B-B14F-4D97-AF65-F5344CB8AC3E}">
        <p14:creationId xmlns:p14="http://schemas.microsoft.com/office/powerpoint/2010/main" val="2254467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ct val="20000"/>
              </a:spcBef>
              <a:buFont typeface="'Wingdings 2',Sans-Serif"/>
              <a:buChar char=""/>
            </a:pPr>
            <a:r>
              <a:rPr lang="en-US" dirty="0"/>
              <a:t>Immigrant and refugee communities who are still adapting, the language barrier has made the pandemic that much harder to deal with. There needs to be clear, accurate translations of government resources ensure that people in need understand the supports that are available to them. </a:t>
            </a:r>
          </a:p>
          <a:p>
            <a:pPr marL="628650" lvl="1" indent="-171450">
              <a:spcBef>
                <a:spcPct val="20000"/>
              </a:spcBef>
              <a:buFont typeface="'Wingdings 2',Sans-Serif"/>
              <a:buChar char=""/>
            </a:pPr>
            <a:r>
              <a:rPr lang="en-US" dirty="0"/>
              <a:t>We've been working with the AG because we don't feel like the ethnic media has covered the EO as it should have</a:t>
            </a:r>
            <a:endParaRPr lang="en-US" dirty="0">
              <a:cs typeface="Calibri"/>
            </a:endParaRPr>
          </a:p>
          <a:p>
            <a:pPr marL="171450" indent="-171450">
              <a:spcBef>
                <a:spcPct val="20000"/>
              </a:spcBef>
              <a:buFont typeface="'Wingdings 2',Sans-Serif"/>
              <a:buChar char=""/>
            </a:pPr>
            <a:r>
              <a:rPr lang="en-US" dirty="0"/>
              <a:t>The ongoing pandemic has also weakened the systems that support immigrant workers.  Some immigrant-serving organizations have already faced temporary or permanent closure; others have sought to navigate the difficult shift to virtual job-seeking, training, and upskilling programs—often hindered by the fact that clients, staff, and volunteers alike may lack internet access or needed equipment, such as laptops. (We know of a Somali organization in San Diego that was operating and serving the community without any protective equipment)</a:t>
            </a:r>
            <a:endParaRPr lang="en-US" dirty="0">
              <a:cs typeface="Calibri"/>
            </a:endParaRPr>
          </a:p>
          <a:p>
            <a:pPr marL="171450" indent="-171450">
              <a:spcBef>
                <a:spcPct val="20000"/>
              </a:spcBef>
              <a:buFont typeface="'Wingdings 2',Sans-Serif"/>
              <a:buChar char=""/>
            </a:pPr>
            <a:r>
              <a:rPr lang="en-US" dirty="0"/>
              <a:t>Misinformation</a:t>
            </a:r>
            <a:endParaRPr lang="en-US" dirty="0">
              <a:cs typeface="Calibri"/>
            </a:endParaRPr>
          </a:p>
          <a:p>
            <a:pPr marL="628650" lvl="1" indent="-171450">
              <a:spcBef>
                <a:spcPct val="20000"/>
              </a:spcBef>
              <a:buFont typeface="'Wingdings 2',Sans-Serif"/>
              <a:buChar char=""/>
            </a:pPr>
            <a:r>
              <a:rPr lang="en-US" dirty="0"/>
              <a:t>Most</a:t>
            </a:r>
            <a:r>
              <a:rPr lang="en-US" dirty="0">
                <a:cs typeface="Calibri"/>
              </a:rPr>
              <a:t> of the information our community gets is From </a:t>
            </a:r>
            <a:r>
              <a:rPr lang="en-US" dirty="0" err="1">
                <a:cs typeface="Calibri"/>
              </a:rPr>
              <a:t>whatsapp</a:t>
            </a:r>
            <a:r>
              <a:rPr lang="en-US" dirty="0">
                <a:cs typeface="Calibri"/>
              </a:rPr>
              <a:t> groups and social media</a:t>
            </a:r>
          </a:p>
          <a:p>
            <a:pPr marL="628650" lvl="1" indent="-171450">
              <a:spcBef>
                <a:spcPct val="20000"/>
              </a:spcBef>
              <a:buFont typeface="'Wingdings 2',Sans-Serif"/>
              <a:buChar char=""/>
            </a:pPr>
            <a:r>
              <a:rPr lang="en-US" dirty="0">
                <a:cs typeface="Calibri"/>
              </a:rPr>
              <a:t>Public</a:t>
            </a:r>
            <a:r>
              <a:rPr lang="en-US" dirty="0"/>
              <a:t> Charge: which threatens the green card eligibility of immigrants who receive publicly funded benefits such as Medicaid, has made many immigrants reluctant to seek needed care.</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DF2F15-5BD2-4C40-A406-0B1E03D045B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590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pPr marL="171450" indent="-171450">
              <a:spcBef>
                <a:spcPct val="20000"/>
              </a:spcBef>
              <a:buFont typeface="Arial"/>
              <a:buChar char="•"/>
            </a:pPr>
            <a:r>
              <a:rPr lang="en-US" dirty="0"/>
              <a:t>Due to the job losses, over 200k Michiganders have lost their health coverage during the COVID-19 pandemic. </a:t>
            </a:r>
            <a:endParaRPr lang="en-US">
              <a:cs typeface="Calibri"/>
            </a:endParaRPr>
          </a:p>
          <a:p>
            <a:pPr marL="171450" indent="-171450">
              <a:spcBef>
                <a:spcPct val="20000"/>
              </a:spcBef>
              <a:buFont typeface="Arial"/>
              <a:buChar char="•"/>
            </a:pPr>
            <a:r>
              <a:rPr lang="en-US" dirty="0"/>
              <a:t>A recent report from Families USA, states that Michigan, the 10th most populous state, has the sixth highest number of newly uninsured adults.</a:t>
            </a:r>
            <a:endParaRPr lang="en-US">
              <a:cs typeface="Calibri"/>
            </a:endParaRPr>
          </a:p>
          <a:p>
            <a:pPr marL="171450" indent="-171450">
              <a:spcBef>
                <a:spcPct val="20000"/>
              </a:spcBef>
              <a:buFont typeface="Arial"/>
              <a:buChar char="•"/>
            </a:pPr>
            <a:r>
              <a:rPr lang="en-US" dirty="0"/>
              <a:t>At the same time that folks are losing health care and people are afraid should they contract the disease and be infected and go into the hospital and have immense bills when they come out, we have an administration that is trying to dismantle the Affordable care act</a:t>
            </a:r>
            <a:endParaRPr lang="en-US">
              <a:cs typeface="Calibri"/>
            </a:endParaRPr>
          </a:p>
          <a:p>
            <a:pPr marL="171450" indent="-171450">
              <a:spcBef>
                <a:spcPct val="20000"/>
              </a:spcBef>
              <a:buFont typeface="Arial"/>
              <a:buChar char="•"/>
            </a:pPr>
            <a:r>
              <a:rPr lang="en-US" dirty="0"/>
              <a:t>Essential workers, who are mostly immigrants and refugees, are the ones that suffer the most</a:t>
            </a:r>
            <a:endParaRPr lang="en-US" dirty="0">
              <a:cs typeface="Calibri"/>
            </a:endParaRPr>
          </a:p>
          <a:p>
            <a:pPr>
              <a:spcBef>
                <a:spcPct val="20000"/>
              </a:spcBef>
            </a:pPr>
            <a:endParaRPr lang="en-US">
              <a:cs typeface="Calibri"/>
            </a:endParaRPr>
          </a:p>
          <a:p>
            <a:pPr marL="171450" indent="-171450">
              <a:spcBef>
                <a:spcPct val="20000"/>
              </a:spcBef>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DF2F15-5BD2-4C40-A406-0B1E03D045B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033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endParaRPr lang="en-US">
              <a:cs typeface="Calibri"/>
            </a:endParaRPr>
          </a:p>
          <a:p>
            <a:pPr marL="171450" indent="-171450">
              <a:buFont typeface="Arial"/>
              <a:buChar char="•"/>
            </a:pPr>
            <a:r>
              <a:rPr lang="en-US" dirty="0"/>
              <a:t>Even more troubling, health care is either inaccessible or out of reach for many immigrants and refugees, especially those in low-wage jobs.</a:t>
            </a:r>
            <a:endParaRPr lang="en-US" dirty="0">
              <a:cs typeface="Calibri"/>
            </a:endParaRPr>
          </a:p>
          <a:p>
            <a:pPr marL="171450" indent="-171450">
              <a:spcBef>
                <a:spcPct val="20000"/>
              </a:spcBef>
              <a:buFont typeface="'Wingdings 2',Sans-Serif"/>
              <a:buChar char=""/>
            </a:pPr>
            <a:r>
              <a:rPr lang="en-US" dirty="0"/>
              <a:t>Many immigrant are ineligible for cash assistance, unemployment insurance, health care, or food assistance programs that are crucial to enabling families to weather the current economic and health crises. </a:t>
            </a:r>
            <a:endParaRPr lang="en-US" dirty="0">
              <a:cs typeface="Calibri" panose="020F0502020204030204"/>
            </a:endParaRPr>
          </a:p>
          <a:p>
            <a:pPr marL="171450" indent="-171450">
              <a:buFont typeface="Arial"/>
              <a:buChar char="•"/>
            </a:pPr>
            <a:r>
              <a:rPr lang="en-US" dirty="0"/>
              <a:t>They're the ones most at risk and yet they're left out of the economic relief efforts because of immigration status and inability to navigate the system </a:t>
            </a:r>
            <a:endParaRPr lang="en-US" dirty="0">
              <a:cs typeface="Calibri"/>
            </a:endParaRPr>
          </a:p>
          <a:p>
            <a:pPr>
              <a:buFont typeface="Arial"/>
              <a:buChar char="•"/>
            </a:pPr>
            <a:endParaRPr lang="en-US"/>
          </a:p>
          <a:p>
            <a:pPr marL="171450" indent="-171450">
              <a:spcBef>
                <a:spcPct val="20000"/>
              </a:spcBef>
              <a:buFont typeface="'Wingdings 2',Sans-Serif"/>
              <a:buChar char=""/>
            </a:pPr>
            <a:r>
              <a:rPr lang="en-US" dirty="0">
                <a:cs typeface="Calibri" panose="020F0502020204030204"/>
              </a:rPr>
              <a:t>Client Story: Resident at a local hospital and part of the COVID-19 response team. Him and his family are immigrants and he is unable to add his parents to his health insurance plan. His family has EMS Medicaid and he was scared that they would contract the virus through him and would not be able to get tested or treated. </a:t>
            </a:r>
          </a:p>
          <a:p>
            <a:pPr lvl="1" indent="-171450">
              <a:spcBef>
                <a:spcPct val="20000"/>
              </a:spcBef>
              <a:buFont typeface="'Wingdings 2',Sans-Serif"/>
              <a:buChar char=""/>
            </a:pPr>
            <a:r>
              <a:rPr lang="en-US" dirty="0">
                <a:cs typeface="Calibri" panose="020F0502020204030204"/>
              </a:rPr>
              <a:t>This is why we at ACCESS advocated and won the fight to get EMS to cover COVID-19 testing and treatment.</a:t>
            </a:r>
          </a:p>
          <a:p>
            <a:pPr marL="171450" indent="-171450">
              <a:spcBef>
                <a:spcPct val="20000"/>
              </a:spcBef>
              <a:buFont typeface="'Wingdings 2',Sans-Serif"/>
              <a:buChar char=""/>
            </a:pPr>
            <a:endParaRPr lang="en-US"/>
          </a:p>
          <a:p>
            <a:pPr marL="171450" indent="-171450">
              <a:spcBef>
                <a:spcPct val="20000"/>
              </a:spcBef>
              <a:buFont typeface="'Wingdings 2',Sans-Serif"/>
              <a:buChar char=""/>
            </a:pPr>
            <a:r>
              <a:rPr lang="en-US" dirty="0"/>
              <a:t>What did we learn? </a:t>
            </a:r>
            <a:endParaRPr lang="en-US" dirty="0">
              <a:cs typeface="Calibri"/>
            </a:endParaRPr>
          </a:p>
          <a:p>
            <a:pPr lvl="1" indent="-171450">
              <a:spcBef>
                <a:spcPct val="20000"/>
              </a:spcBef>
              <a:buFont typeface="'Wingdings 2',Sans-Serif"/>
              <a:buChar char=""/>
            </a:pPr>
            <a:r>
              <a:rPr lang="en-US" dirty="0"/>
              <a:t>There needs to be an approach that accounts for immigrant and refugee workers’ diverse needs, for their communities, and for the organizations working on their behalf. Policy makers must ensure that all immigrant and refugee workers, their families, and their businesses are included in relief programs like CARES, as well as in future relief or stimulus packages. </a:t>
            </a:r>
            <a:endParaRPr lang="en-US" dirty="0">
              <a:cs typeface="Calibri"/>
            </a:endParaRPr>
          </a:p>
          <a:p>
            <a:pPr>
              <a:spcBef>
                <a:spcPct val="20000"/>
              </a:spcBef>
            </a:pPr>
            <a:endParaRPr lang="en-US" dirty="0">
              <a:cs typeface="Calibri"/>
            </a:endParaRPr>
          </a:p>
          <a:p>
            <a:pPr marL="171450" indent="-171450">
              <a:spcBef>
                <a:spcPct val="20000"/>
              </a:spcBef>
              <a:buFont typeface="'Wingdings 2',Sans-Serif"/>
              <a:buChar char=""/>
            </a:pPr>
            <a:endParaRPr lang="en-US" dirty="0">
              <a:cs typeface="Calibri"/>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DF2F15-5BD2-4C40-A406-0B1E03D045B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3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cs typeface="Calibri"/>
              </a:rPr>
              <a:t>Our drive-thru testing site is free and it has benefited many immigrants and refugees. </a:t>
            </a:r>
            <a:endParaRPr lang="en-US">
              <a:cs typeface="Calibri" panose="020F0502020204030204"/>
            </a:endParaRPr>
          </a:p>
          <a:p>
            <a:pPr lvl="1" indent="-171450">
              <a:buFont typeface="Arial"/>
              <a:buChar char="•"/>
            </a:pPr>
            <a:r>
              <a:rPr lang="en-US" dirty="0">
                <a:cs typeface="Calibri"/>
              </a:rPr>
              <a:t>Share client story: Pregnant client who is an immigrant and her husband is an uber driver. They are only eligible for EMS Medicaid and she also has the MOMS </a:t>
            </a:r>
            <a:r>
              <a:rPr lang="en-US" dirty="0" err="1">
                <a:cs typeface="Calibri"/>
              </a:rPr>
              <a:t>Mediciad</a:t>
            </a:r>
            <a:r>
              <a:rPr lang="en-US" dirty="0">
                <a:cs typeface="Calibri"/>
              </a:rPr>
              <a:t> plan but the state had not clarified whether or not they would be covering COVID-19 testing and treatment under either of those plans. She became ill at the beginning of the pandemic and our COVID-19 testing site was able to assist her and get her tested free of charge.</a:t>
            </a:r>
          </a:p>
          <a:p>
            <a:pPr lvl="1" indent="-171450">
              <a:buFont typeface="Arial"/>
              <a:buChar char="•"/>
            </a:pPr>
            <a:r>
              <a:rPr lang="en-US" dirty="0">
                <a:cs typeface="Calibri"/>
              </a:rPr>
              <a:t>We also offer on-site health insurance enrollment at many of our drive-thru testing sites.</a:t>
            </a:r>
          </a:p>
          <a:p>
            <a:pPr lvl="1" indent="-171450">
              <a:buFont typeface="Arial"/>
              <a:buChar char="•"/>
            </a:pPr>
            <a:r>
              <a:rPr lang="en-US" dirty="0">
                <a:cs typeface="Calibri"/>
              </a:rPr>
              <a:t>Our navigator program also enrolls individuals into affordable health insurance coverage virtually </a:t>
            </a:r>
          </a:p>
          <a:p>
            <a:pPr lvl="1" indent="-171450">
              <a:buFont typeface="Arial"/>
              <a:buChar char="•"/>
            </a:pPr>
            <a:r>
              <a:rPr lang="en-US" dirty="0">
                <a:cs typeface="Calibri"/>
              </a:rPr>
              <a:t>Since the COVID-19 pandemic our virtual navigator program has been able to assist on average 566 clients a month. That’s nearly 150 more clients a month compared to our 2019/2018 numbers. </a:t>
            </a:r>
          </a:p>
          <a:p>
            <a:pPr marL="171450" indent="-171450">
              <a:spcBef>
                <a:spcPct val="20000"/>
              </a:spcBef>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DF2F15-5BD2-4C40-A406-0B1E03D045B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30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charset="0"/>
                <a:cs typeface="Arial" charset="0"/>
              </a:rPr>
              <a:t>Passage of the Affordable Care Act marked a continued commitment to the historical and unique legal relationship with tribes.  Health care reform reaffirms the federal commitment to provide health care based on hundreds of treaties and numerous laws and Supreme Court decisions.  The law supports, strengthens, and recognizes the entire Indian Health Service delivery system as the primary health system for American Indians and Alaska Natives, all the while providing new opportunities to access affordable or free health insurance through a variety of programs.  </a:t>
            </a: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21941" indent="-277670" eaLnBrk="0" hangingPunct="0">
              <a:defRPr>
                <a:solidFill>
                  <a:schemeClr val="tx1"/>
                </a:solidFill>
                <a:latin typeface="Arial" charset="0"/>
                <a:ea typeface="ＭＳ Ｐゴシック" charset="0"/>
              </a:defRPr>
            </a:lvl2pPr>
            <a:lvl3pPr marL="1110680" indent="-222136" eaLnBrk="0" hangingPunct="0">
              <a:defRPr>
                <a:solidFill>
                  <a:schemeClr val="tx1"/>
                </a:solidFill>
                <a:latin typeface="Arial" charset="0"/>
                <a:ea typeface="ＭＳ Ｐゴシック" charset="0"/>
              </a:defRPr>
            </a:lvl3pPr>
            <a:lvl4pPr marL="1554951" indent="-222136" eaLnBrk="0" hangingPunct="0">
              <a:defRPr>
                <a:solidFill>
                  <a:schemeClr val="tx1"/>
                </a:solidFill>
                <a:latin typeface="Arial" charset="0"/>
                <a:ea typeface="ＭＳ Ｐゴシック" charset="0"/>
              </a:defRPr>
            </a:lvl4pPr>
            <a:lvl5pPr marL="1999223" indent="-222136" eaLnBrk="0" hangingPunct="0">
              <a:defRPr>
                <a:solidFill>
                  <a:schemeClr val="tx1"/>
                </a:solidFill>
                <a:latin typeface="Arial" charset="0"/>
                <a:ea typeface="ＭＳ Ｐゴシック" charset="0"/>
              </a:defRPr>
            </a:lvl5pPr>
            <a:lvl6pPr marL="2443495" indent="-222136" eaLnBrk="0" fontAlgn="base" hangingPunct="0">
              <a:spcBef>
                <a:spcPct val="0"/>
              </a:spcBef>
              <a:spcAft>
                <a:spcPct val="0"/>
              </a:spcAft>
              <a:defRPr>
                <a:solidFill>
                  <a:schemeClr val="tx1"/>
                </a:solidFill>
                <a:latin typeface="Arial" charset="0"/>
                <a:ea typeface="ＭＳ Ｐゴシック" charset="0"/>
              </a:defRPr>
            </a:lvl6pPr>
            <a:lvl7pPr marL="2887767" indent="-222136" eaLnBrk="0" fontAlgn="base" hangingPunct="0">
              <a:spcBef>
                <a:spcPct val="0"/>
              </a:spcBef>
              <a:spcAft>
                <a:spcPct val="0"/>
              </a:spcAft>
              <a:defRPr>
                <a:solidFill>
                  <a:schemeClr val="tx1"/>
                </a:solidFill>
                <a:latin typeface="Arial" charset="0"/>
                <a:ea typeface="ＭＳ Ｐゴシック" charset="0"/>
              </a:defRPr>
            </a:lvl7pPr>
            <a:lvl8pPr marL="3332038" indent="-222136" eaLnBrk="0" fontAlgn="base" hangingPunct="0">
              <a:spcBef>
                <a:spcPct val="0"/>
              </a:spcBef>
              <a:spcAft>
                <a:spcPct val="0"/>
              </a:spcAft>
              <a:defRPr>
                <a:solidFill>
                  <a:schemeClr val="tx1"/>
                </a:solidFill>
                <a:latin typeface="Arial" charset="0"/>
                <a:ea typeface="ＭＳ Ｐゴシック" charset="0"/>
              </a:defRPr>
            </a:lvl8pPr>
            <a:lvl9pPr marL="3776311" indent="-222136"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C7971E9-E1D2-584D-B91D-93B379D6BFE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505262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So now that you know all the details why it’s important</a:t>
            </a:r>
            <a:r>
              <a:rPr lang="en-US" baseline="0" dirty="0">
                <a:latin typeface="Calibri" charset="0"/>
              </a:rPr>
              <a:t> to</a:t>
            </a:r>
            <a:r>
              <a:rPr lang="en-US" dirty="0">
                <a:latin typeface="Calibri" charset="0"/>
              </a:rPr>
              <a:t> even consider purchasing insurance?  </a:t>
            </a:r>
          </a:p>
          <a:p>
            <a:endParaRPr lang="en-US" dirty="0">
              <a:latin typeface="Calibri" charset="0"/>
            </a:endParaRPr>
          </a:p>
          <a:p>
            <a:r>
              <a:rPr lang="en-US" dirty="0">
                <a:latin typeface="Calibri" charset="0"/>
              </a:rPr>
              <a:t>Let</a:t>
            </a:r>
            <a:r>
              <a:rPr lang="ja-JP" altLang="en-US" dirty="0">
                <a:latin typeface="Calibri" charset="0"/>
              </a:rPr>
              <a:t>’</a:t>
            </a:r>
            <a:r>
              <a:rPr lang="en-US" dirty="0">
                <a:latin typeface="Calibri" charset="0"/>
              </a:rPr>
              <a:t>s start at the beginning:</a:t>
            </a:r>
          </a:p>
          <a:p>
            <a:endParaRPr lang="en-US" dirty="0">
              <a:latin typeface="Calibri" charset="0"/>
            </a:endParaRPr>
          </a:p>
          <a:p>
            <a:r>
              <a:rPr lang="en-US" dirty="0">
                <a:latin typeface="Calibri" charset="0"/>
              </a:rPr>
              <a:t>We learned earlier that a local clinic can increase its revenues under the law because of changes to billing practices and expanded access to insurance for individuals.  </a:t>
            </a:r>
          </a:p>
          <a:p>
            <a:endParaRPr lang="en-US" dirty="0">
              <a:latin typeface="Calibri" charset="0"/>
            </a:endParaRPr>
          </a:p>
          <a:p>
            <a:r>
              <a:rPr lang="en-US" dirty="0">
                <a:latin typeface="Calibri" charset="0"/>
              </a:rPr>
              <a:t>We also learned that some individuals may not have to pay anything for coverage through Medicaid and the insurance marketplaces.</a:t>
            </a:r>
          </a:p>
          <a:p>
            <a:endParaRPr lang="en-US" dirty="0">
              <a:latin typeface="Calibri" charset="0"/>
            </a:endParaRPr>
          </a:p>
          <a:p>
            <a:r>
              <a:rPr lang="en-US" dirty="0">
                <a:latin typeface="Calibri" charset="0"/>
              </a:rPr>
              <a:t>So now think about what happens when a person</a:t>
            </a:r>
            <a:r>
              <a:rPr lang="en-US" baseline="0" dirty="0">
                <a:latin typeface="Calibri" charset="0"/>
              </a:rPr>
              <a:t> is </a:t>
            </a:r>
            <a:r>
              <a:rPr lang="en-US" dirty="0">
                <a:latin typeface="Calibri" charset="0"/>
              </a:rPr>
              <a:t>insured and goes to the local clinic. The local clinic bills for the services provided and gets paid from the federal government or insurance company for those services.  </a:t>
            </a:r>
          </a:p>
          <a:p>
            <a:endParaRPr lang="en-US" dirty="0">
              <a:latin typeface="Calibri" charset="0"/>
            </a:endParaRPr>
          </a:p>
          <a:p>
            <a:r>
              <a:rPr lang="en-US" dirty="0">
                <a:latin typeface="Calibri" charset="0"/>
              </a:rPr>
              <a:t>That means they haven</a:t>
            </a:r>
            <a:r>
              <a:rPr lang="ja-JP" altLang="en-US" dirty="0">
                <a:latin typeface="Calibri" charset="0"/>
              </a:rPr>
              <a:t>’</a:t>
            </a:r>
            <a:r>
              <a:rPr lang="en-US" dirty="0">
                <a:latin typeface="Calibri" charset="0"/>
              </a:rPr>
              <a:t>t lost any money seeing the</a:t>
            </a:r>
            <a:r>
              <a:rPr lang="en-US" baseline="0" dirty="0">
                <a:latin typeface="Calibri" charset="0"/>
              </a:rPr>
              <a:t> individual</a:t>
            </a:r>
            <a:r>
              <a:rPr lang="en-US" dirty="0">
                <a:latin typeface="Calibri" charset="0"/>
              </a:rPr>
              <a:t>.  Which means there will be more resources for the clinic because insurance companies will pay those costs instead of Contract Health Services (CHS).</a:t>
            </a:r>
          </a:p>
          <a:p>
            <a:endParaRPr lang="en-US" dirty="0">
              <a:latin typeface="Calibri" charset="0"/>
            </a:endParaRPr>
          </a:p>
          <a:p>
            <a:r>
              <a:rPr lang="en-US" dirty="0">
                <a:latin typeface="Calibri" charset="0"/>
              </a:rPr>
              <a:t>All-in-all that means that your health care needs will be met and your helping your community leverage those all important CHS dollars better! </a:t>
            </a:r>
          </a:p>
          <a:p>
            <a:endParaRPr lang="en-US" dirty="0">
              <a:latin typeface="Calibri" charset="0"/>
            </a:endParaRPr>
          </a:p>
          <a:p>
            <a:r>
              <a:rPr lang="en-US" dirty="0">
                <a:latin typeface="Calibri" charset="0"/>
              </a:rPr>
              <a:t>Basically, invest in the Marketplace if you can afford it and…More CHS funds available to help other tribal members!</a:t>
            </a:r>
          </a:p>
          <a:p>
            <a:endParaRPr lang="en-US" dirty="0">
              <a:latin typeface="Calibri" charset="0"/>
            </a:endParaRPr>
          </a:p>
          <a:p>
            <a:endParaRPr lang="en-US" dirty="0">
              <a:latin typeface="Calibri" charset="0"/>
            </a:endParaRPr>
          </a:p>
          <a:p>
            <a:endParaRPr lang="en-US" dirty="0">
              <a:latin typeface="Calibri" charset="0"/>
            </a:endParaRP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21941" indent="-277670" eaLnBrk="0" hangingPunct="0">
              <a:defRPr>
                <a:solidFill>
                  <a:schemeClr val="tx1"/>
                </a:solidFill>
                <a:latin typeface="Arial" charset="0"/>
                <a:ea typeface="ＭＳ Ｐゴシック" charset="0"/>
              </a:defRPr>
            </a:lvl2pPr>
            <a:lvl3pPr marL="1110680" indent="-222136" eaLnBrk="0" hangingPunct="0">
              <a:defRPr>
                <a:solidFill>
                  <a:schemeClr val="tx1"/>
                </a:solidFill>
                <a:latin typeface="Arial" charset="0"/>
                <a:ea typeface="ＭＳ Ｐゴシック" charset="0"/>
              </a:defRPr>
            </a:lvl3pPr>
            <a:lvl4pPr marL="1554951" indent="-222136" eaLnBrk="0" hangingPunct="0">
              <a:defRPr>
                <a:solidFill>
                  <a:schemeClr val="tx1"/>
                </a:solidFill>
                <a:latin typeface="Arial" charset="0"/>
                <a:ea typeface="ＭＳ Ｐゴシック" charset="0"/>
              </a:defRPr>
            </a:lvl4pPr>
            <a:lvl5pPr marL="1999223" indent="-222136" eaLnBrk="0" hangingPunct="0">
              <a:defRPr>
                <a:solidFill>
                  <a:schemeClr val="tx1"/>
                </a:solidFill>
                <a:latin typeface="Arial" charset="0"/>
                <a:ea typeface="ＭＳ Ｐゴシック" charset="0"/>
              </a:defRPr>
            </a:lvl5pPr>
            <a:lvl6pPr marL="2443495" indent="-222136" eaLnBrk="0" fontAlgn="base" hangingPunct="0">
              <a:spcBef>
                <a:spcPct val="0"/>
              </a:spcBef>
              <a:spcAft>
                <a:spcPct val="0"/>
              </a:spcAft>
              <a:defRPr>
                <a:solidFill>
                  <a:schemeClr val="tx1"/>
                </a:solidFill>
                <a:latin typeface="Arial" charset="0"/>
                <a:ea typeface="ＭＳ Ｐゴシック" charset="0"/>
              </a:defRPr>
            </a:lvl6pPr>
            <a:lvl7pPr marL="2887767" indent="-222136" eaLnBrk="0" fontAlgn="base" hangingPunct="0">
              <a:spcBef>
                <a:spcPct val="0"/>
              </a:spcBef>
              <a:spcAft>
                <a:spcPct val="0"/>
              </a:spcAft>
              <a:defRPr>
                <a:solidFill>
                  <a:schemeClr val="tx1"/>
                </a:solidFill>
                <a:latin typeface="Arial" charset="0"/>
                <a:ea typeface="ＭＳ Ｐゴシック" charset="0"/>
              </a:defRPr>
            </a:lvl7pPr>
            <a:lvl8pPr marL="3332038" indent="-222136" eaLnBrk="0" fontAlgn="base" hangingPunct="0">
              <a:spcBef>
                <a:spcPct val="0"/>
              </a:spcBef>
              <a:spcAft>
                <a:spcPct val="0"/>
              </a:spcAft>
              <a:defRPr>
                <a:solidFill>
                  <a:schemeClr val="tx1"/>
                </a:solidFill>
                <a:latin typeface="Arial" charset="0"/>
                <a:ea typeface="ＭＳ Ｐゴシック" charset="0"/>
              </a:defRPr>
            </a:lvl8pPr>
            <a:lvl9pPr marL="3776311" indent="-222136"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B386405-6679-4947-90B9-5D2CC2431C4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17651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a:t>
            </a:r>
            <a:r>
              <a:rPr lang="en-US" baseline="0" dirty="0"/>
              <a:t> point:</a:t>
            </a:r>
          </a:p>
          <a:p>
            <a:endParaRPr lang="en-US" baseline="0" dirty="0"/>
          </a:p>
          <a:p>
            <a:r>
              <a:rPr lang="en-US" baseline="0" dirty="0"/>
              <a:t>Many UIO clients still lose insurance when “aging out” of childhood Medicaid eligibility, including young parents</a:t>
            </a:r>
          </a:p>
          <a:p>
            <a:endParaRPr lang="en-US" baseline="0" dirty="0"/>
          </a:p>
          <a:p>
            <a:r>
              <a:rPr lang="en-US" baseline="0" dirty="0"/>
              <a:t>Extra notes (can add data if needed to cover this)</a:t>
            </a:r>
          </a:p>
          <a:p>
            <a:pPr marL="171450" indent="-171450">
              <a:buFontTx/>
              <a:buChar char="-"/>
            </a:pPr>
            <a:r>
              <a:rPr lang="en-US" baseline="0" dirty="0"/>
              <a:t>Medicare enrollment and dual </a:t>
            </a:r>
            <a:r>
              <a:rPr lang="en-US" baseline="0" dirty="0" err="1"/>
              <a:t>eligilbity</a:t>
            </a:r>
            <a:r>
              <a:rPr lang="en-US" baseline="0" dirty="0"/>
              <a:t> is also a goal, given relatively high proportion and overlap.</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Enrollment at Limited ambulatory, OR&amp;R, and Residential Treatment centers a priority for support</a:t>
            </a:r>
          </a:p>
          <a:p>
            <a:pPr marL="171450" indent="-171450">
              <a:buFontTx/>
              <a:buChar char="-"/>
            </a:pPr>
            <a:endParaRPr lang="en-US" baseline="0"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8B29E3-076E-4AFB-A56D-660CBB6CD6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57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Points:</a:t>
            </a:r>
          </a:p>
          <a:p>
            <a:endParaRPr lang="en-US" dirty="0"/>
          </a:p>
          <a:p>
            <a:r>
              <a:rPr lang="en-US" dirty="0"/>
              <a:t>“</a:t>
            </a:r>
            <a:r>
              <a:rPr lang="en-US" i="1" dirty="0"/>
              <a:t>UIOs rely</a:t>
            </a:r>
            <a:r>
              <a:rPr lang="en-US" i="1" baseline="0" dirty="0"/>
              <a:t> on e</a:t>
            </a:r>
            <a:r>
              <a:rPr lang="en-US" i="1" dirty="0"/>
              <a:t>nrollment</a:t>
            </a:r>
            <a:r>
              <a:rPr lang="en-US" i="1" baseline="0" dirty="0"/>
              <a:t> more than ever to sustain their programs.</a:t>
            </a:r>
          </a:p>
          <a:p>
            <a:endParaRPr lang="en-US" i="1" baseline="0" dirty="0"/>
          </a:p>
          <a:p>
            <a:r>
              <a:rPr lang="en-US" i="1" baseline="0" dirty="0"/>
              <a:t>The amount of money UIOs receive from IHS has barely increased in the past ten years (orange line).  When </a:t>
            </a:r>
            <a:r>
              <a:rPr lang="en-US" i="1" u="sng" baseline="0" dirty="0"/>
              <a:t>adjusted for urban medical inflation, the real dollars appropriated to UIOs has actually decreased!</a:t>
            </a:r>
          </a:p>
          <a:p>
            <a:endParaRPr lang="en-US" i="1" baseline="0" dirty="0"/>
          </a:p>
          <a:p>
            <a:r>
              <a:rPr lang="en-US" i="1" baseline="0" dirty="0"/>
              <a:t>However, since enactment the ACA, third party reimbursement at UIOs has more than doubled (blue line), largely due to expanded opportunities for enrollment”</a:t>
            </a:r>
          </a:p>
          <a:p>
            <a:endParaRPr lang="en-US" baseline="0" dirty="0"/>
          </a:p>
          <a:p>
            <a:r>
              <a:rPr lang="en-US" baseline="0" dirty="0"/>
              <a:t>Note if asked: the dotted line is a projection based on growth rate since 2013.  2020 will likely be much lower due to coronavirus”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8B29E3-076E-4AFB-A56D-660CBB6CD6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824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936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5652A12-EA3C-CB4C-A23E-ED2C8CA49230}" type="datetimeFigureOut">
              <a:rPr lang="en-US" smtClean="0"/>
              <a:pPr/>
              <a:t>9/23/2020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E8584EE-3B19-6A40-B687-5FF1C5EF7D67}" type="slidenum">
              <a:rPr lang="en-US" smtClean="0"/>
              <a:pPr/>
              <a:t>‹#›</a:t>
            </a:fld>
            <a:endParaRPr lang="en-US"/>
          </a:p>
        </p:txBody>
      </p:sp>
    </p:spTree>
    <p:extLst>
      <p:ext uri="{BB962C8B-B14F-4D97-AF65-F5344CB8AC3E}">
        <p14:creationId xmlns:p14="http://schemas.microsoft.com/office/powerpoint/2010/main" val="2468261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5652A12-EA3C-CB4C-A23E-ED2C8CA49230}" type="datetimeFigureOut">
              <a:rPr lang="en-US" smtClean="0"/>
              <a:pPr/>
              <a:t>9/23/2020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E8584EE-3B19-6A40-B687-5FF1C5EF7D67}" type="slidenum">
              <a:rPr lang="en-US" smtClean="0"/>
              <a:pPr/>
              <a:t>‹#›</a:t>
            </a:fld>
            <a:endParaRPr lang="en-US"/>
          </a:p>
        </p:txBody>
      </p:sp>
    </p:spTree>
    <p:extLst>
      <p:ext uri="{BB962C8B-B14F-4D97-AF65-F5344CB8AC3E}">
        <p14:creationId xmlns:p14="http://schemas.microsoft.com/office/powerpoint/2010/main" val="4109464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C1375C-0EB3-F645-B615-76AF931F0937}"/>
              </a:ext>
            </a:extLst>
          </p:cNvPr>
          <p:cNvSpPr/>
          <p:nvPr userDrawn="1"/>
        </p:nvSpPr>
        <p:spPr>
          <a:xfrm>
            <a:off x="0" y="4683443"/>
            <a:ext cx="9144000" cy="2345492"/>
          </a:xfrm>
          <a:prstGeom prst="rect">
            <a:avLst/>
          </a:prstGeom>
          <a:solidFill>
            <a:srgbClr val="34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C97C7"/>
              </a:solidFill>
            </a:endParaRPr>
          </a:p>
        </p:txBody>
      </p:sp>
      <p:pic>
        <p:nvPicPr>
          <p:cNvPr id="9" name="Picture 8">
            <a:extLst>
              <a:ext uri="{FF2B5EF4-FFF2-40B4-BE49-F238E27FC236}">
                <a16:creationId xmlns:a16="http://schemas.microsoft.com/office/drawing/2014/main" id="{6BF54A69-7304-814C-BC0F-E9655D7799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73918" y="1645086"/>
            <a:ext cx="3396165" cy="758112"/>
          </a:xfrm>
          <a:prstGeom prst="rect">
            <a:avLst/>
          </a:prstGeom>
        </p:spPr>
      </p:pic>
      <p:sp>
        <p:nvSpPr>
          <p:cNvPr id="12" name="Text Placeholder 11">
            <a:extLst>
              <a:ext uri="{FF2B5EF4-FFF2-40B4-BE49-F238E27FC236}">
                <a16:creationId xmlns:a16="http://schemas.microsoft.com/office/drawing/2014/main" id="{34169B84-C1E6-D74A-9BEB-DAB0C5D82658}"/>
              </a:ext>
            </a:extLst>
          </p:cNvPr>
          <p:cNvSpPr>
            <a:spLocks noGrp="1"/>
          </p:cNvSpPr>
          <p:nvPr>
            <p:ph type="body" sz="quarter" idx="10" hasCustomPrompt="1"/>
          </p:nvPr>
        </p:nvSpPr>
        <p:spPr>
          <a:xfrm>
            <a:off x="0" y="2803630"/>
            <a:ext cx="9144000" cy="1218847"/>
          </a:xfrm>
        </p:spPr>
        <p:txBody>
          <a:bodyPr>
            <a:normAutofit/>
          </a:bodyPr>
          <a:lstStyle>
            <a:lvl1pPr marL="0" indent="0" algn="ctr">
              <a:lnSpc>
                <a:spcPct val="100000"/>
              </a:lnSpc>
              <a:spcBef>
                <a:spcPts val="0"/>
              </a:spcBef>
              <a:buNone/>
              <a:defRPr sz="1800" b="1"/>
            </a:lvl1pPr>
          </a:lstStyle>
          <a:p>
            <a:pPr lvl="0"/>
            <a:r>
              <a:rPr lang="en-US" dirty="0"/>
              <a:t>Click to add title and presenter name</a:t>
            </a:r>
          </a:p>
        </p:txBody>
      </p:sp>
      <p:sp>
        <p:nvSpPr>
          <p:cNvPr id="6" name="Rectangle 5">
            <a:extLst>
              <a:ext uri="{FF2B5EF4-FFF2-40B4-BE49-F238E27FC236}">
                <a16:creationId xmlns:a16="http://schemas.microsoft.com/office/drawing/2014/main" id="{AD503EAA-BA8F-5046-AB5E-5E8828177395}"/>
              </a:ext>
            </a:extLst>
          </p:cNvPr>
          <p:cNvSpPr/>
          <p:nvPr userDrawn="1"/>
        </p:nvSpPr>
        <p:spPr>
          <a:xfrm>
            <a:off x="0" y="5548372"/>
            <a:ext cx="9144000" cy="738664"/>
          </a:xfrm>
          <a:prstGeom prst="rect">
            <a:avLst/>
          </a:prstGeom>
        </p:spPr>
        <p:txBody>
          <a:bodyPr wrap="square">
            <a:spAutoFit/>
          </a:bodyPr>
          <a:lstStyle/>
          <a:p>
            <a:pPr algn="ctr"/>
            <a:r>
              <a:rPr lang="en-US" sz="1400" i="1" dirty="0">
                <a:solidFill>
                  <a:schemeClr val="bg1"/>
                </a:solidFill>
                <a:latin typeface="Meta OT" panose="020B0604030101020102" pitchFamily="34" charset="77"/>
              </a:rPr>
              <a:t>Dedicated to creating a nation where the best health and </a:t>
            </a:r>
          </a:p>
          <a:p>
            <a:pPr algn="ctr"/>
            <a:r>
              <a:rPr lang="en-US" sz="1400" i="1" dirty="0">
                <a:solidFill>
                  <a:schemeClr val="bg1"/>
                </a:solidFill>
                <a:latin typeface="Meta OT" panose="020B0604030101020102" pitchFamily="34" charset="77"/>
              </a:rPr>
              <a:t>health care are equally accessible and affordable to all</a:t>
            </a:r>
          </a:p>
          <a:p>
            <a:pPr algn="ctr"/>
            <a:endParaRPr lang="en-US" sz="1400" i="1" dirty="0">
              <a:solidFill>
                <a:schemeClr val="bg1"/>
              </a:solidFill>
              <a:latin typeface="Meta OT" panose="020B0604030101020102" pitchFamily="34" charset="77"/>
            </a:endParaRPr>
          </a:p>
        </p:txBody>
      </p:sp>
      <p:pic>
        <p:nvPicPr>
          <p:cNvPr id="10" name="Picture 9">
            <a:extLst>
              <a:ext uri="{FF2B5EF4-FFF2-40B4-BE49-F238E27FC236}">
                <a16:creationId xmlns:a16="http://schemas.microsoft.com/office/drawing/2014/main" id="{22C1AA60-2584-9C40-9443-7D53C0D3AF0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21019"/>
          <a:stretch/>
        </p:blipFill>
        <p:spPr>
          <a:xfrm>
            <a:off x="1" y="4083015"/>
            <a:ext cx="9143999" cy="600428"/>
          </a:xfrm>
          <a:prstGeom prst="rect">
            <a:avLst/>
          </a:prstGeom>
        </p:spPr>
      </p:pic>
    </p:spTree>
    <p:extLst>
      <p:ext uri="{BB962C8B-B14F-4D97-AF65-F5344CB8AC3E}">
        <p14:creationId xmlns:p14="http://schemas.microsoft.com/office/powerpoint/2010/main" val="4149349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gn Post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419290-4263-5843-ABE9-E965C8EE7CD0}"/>
              </a:ext>
            </a:extLst>
          </p:cNvPr>
          <p:cNvSpPr/>
          <p:nvPr userDrawn="1"/>
        </p:nvSpPr>
        <p:spPr>
          <a:xfrm>
            <a:off x="0" y="0"/>
            <a:ext cx="9144000" cy="6858000"/>
          </a:xfrm>
          <a:prstGeom prst="rect">
            <a:avLst/>
          </a:prstGeom>
          <a:solidFill>
            <a:srgbClr val="34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Text Placeholder 8">
            <a:extLst>
              <a:ext uri="{FF2B5EF4-FFF2-40B4-BE49-F238E27FC236}">
                <a16:creationId xmlns:a16="http://schemas.microsoft.com/office/drawing/2014/main" id="{B6B3BE4D-AC98-5D46-8CD8-C9584AFC0E08}"/>
              </a:ext>
            </a:extLst>
          </p:cNvPr>
          <p:cNvSpPr>
            <a:spLocks noGrp="1"/>
          </p:cNvSpPr>
          <p:nvPr>
            <p:ph type="body" sz="quarter" idx="12" hasCustomPrompt="1"/>
          </p:nvPr>
        </p:nvSpPr>
        <p:spPr>
          <a:xfrm>
            <a:off x="0" y="3248378"/>
            <a:ext cx="9144000" cy="361244"/>
          </a:xfrm>
        </p:spPr>
        <p:txBody>
          <a:bodyPr>
            <a:noAutofit/>
          </a:bodyPr>
          <a:lstStyle>
            <a:lvl1pPr marL="0" indent="0" algn="ctr">
              <a:buNone/>
              <a:defRPr sz="2400">
                <a:solidFill>
                  <a:schemeClr val="bg1"/>
                </a:solidFill>
              </a:defRPr>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dirty="0"/>
              <a:t>Click to add label</a:t>
            </a:r>
          </a:p>
        </p:txBody>
      </p:sp>
    </p:spTree>
    <p:extLst>
      <p:ext uri="{BB962C8B-B14F-4D97-AF65-F5344CB8AC3E}">
        <p14:creationId xmlns:p14="http://schemas.microsoft.com/office/powerpoint/2010/main" val="1941767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hort Title: 1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A70C9-6C1D-8C41-9044-24919434F739}"/>
              </a:ext>
            </a:extLst>
          </p:cNvPr>
          <p:cNvSpPr>
            <a:spLocks noGrp="1"/>
          </p:cNvSpPr>
          <p:nvPr>
            <p:ph type="title" hasCustomPrompt="1"/>
          </p:nvPr>
        </p:nvSpPr>
        <p:spPr>
          <a:xfrm>
            <a:off x="485422" y="708379"/>
            <a:ext cx="8184444" cy="879121"/>
          </a:xfrm>
        </p:spPr>
        <p:txBody>
          <a:bodyPr>
            <a:normAutofit/>
          </a:bodyPr>
          <a:lstStyle>
            <a:lvl1pPr algn="ctr">
              <a:defRPr sz="2000">
                <a:solidFill>
                  <a:srgbClr val="34A1DA"/>
                </a:solidFill>
              </a:defRPr>
            </a:lvl1pPr>
          </a:lstStyle>
          <a:p>
            <a:r>
              <a:rPr lang="en-US" dirty="0"/>
              <a:t>Click to edit header 2</a:t>
            </a:r>
          </a:p>
        </p:txBody>
      </p:sp>
      <p:sp>
        <p:nvSpPr>
          <p:cNvPr id="3" name="Content Placeholder 2">
            <a:extLst>
              <a:ext uri="{FF2B5EF4-FFF2-40B4-BE49-F238E27FC236}">
                <a16:creationId xmlns:a16="http://schemas.microsoft.com/office/drawing/2014/main" id="{A6D139CF-13E4-6B49-99D0-751F25C39D94}"/>
              </a:ext>
            </a:extLst>
          </p:cNvPr>
          <p:cNvSpPr>
            <a:spLocks noGrp="1"/>
          </p:cNvSpPr>
          <p:nvPr>
            <p:ph idx="1" hasCustomPrompt="1"/>
          </p:nvPr>
        </p:nvSpPr>
        <p:spPr>
          <a:xfrm>
            <a:off x="485422" y="1935516"/>
            <a:ext cx="8184444" cy="3833106"/>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a:extLst>
              <a:ext uri="{FF2B5EF4-FFF2-40B4-BE49-F238E27FC236}">
                <a16:creationId xmlns:a16="http://schemas.microsoft.com/office/drawing/2014/main" id="{49EF01B5-D607-8D47-88C1-2BF6F667A537}"/>
              </a:ext>
            </a:extLst>
          </p:cNvPr>
          <p:cNvSpPr/>
          <p:nvPr userDrawn="1"/>
        </p:nvSpPr>
        <p:spPr>
          <a:xfrm>
            <a:off x="0" y="0"/>
            <a:ext cx="9144000" cy="685800"/>
          </a:xfrm>
          <a:prstGeom prst="rect">
            <a:avLst/>
          </a:prstGeom>
          <a:solidFill>
            <a:srgbClr val="34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A1DA"/>
              </a:solidFill>
            </a:endParaRPr>
          </a:p>
        </p:txBody>
      </p:sp>
      <p:sp>
        <p:nvSpPr>
          <p:cNvPr id="16" name="Right Triangle 15">
            <a:extLst>
              <a:ext uri="{FF2B5EF4-FFF2-40B4-BE49-F238E27FC236}">
                <a16:creationId xmlns:a16="http://schemas.microsoft.com/office/drawing/2014/main" id="{517DA7C3-2674-A04A-8CFE-AFA45BF2E44C}"/>
              </a:ext>
            </a:extLst>
          </p:cNvPr>
          <p:cNvSpPr/>
          <p:nvPr userDrawn="1"/>
        </p:nvSpPr>
        <p:spPr>
          <a:xfrm rot="10800000">
            <a:off x="8915400" y="685800"/>
            <a:ext cx="228600" cy="228600"/>
          </a:xfrm>
          <a:prstGeom prst="rtTriangle">
            <a:avLst/>
          </a:prstGeom>
          <a:solidFill>
            <a:srgbClr val="34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A1DA"/>
              </a:solidFill>
            </a:endParaRPr>
          </a:p>
        </p:txBody>
      </p:sp>
      <p:sp>
        <p:nvSpPr>
          <p:cNvPr id="19" name="Slide Number Placeholder 4">
            <a:extLst>
              <a:ext uri="{FF2B5EF4-FFF2-40B4-BE49-F238E27FC236}">
                <a16:creationId xmlns:a16="http://schemas.microsoft.com/office/drawing/2014/main" id="{D6B21B25-02D0-F64D-9A46-7901EEFC8B1C}"/>
              </a:ext>
            </a:extLst>
          </p:cNvPr>
          <p:cNvSpPr>
            <a:spLocks noGrp="1"/>
          </p:cNvSpPr>
          <p:nvPr>
            <p:ph type="sldNum" sz="quarter" idx="12"/>
          </p:nvPr>
        </p:nvSpPr>
        <p:spPr>
          <a:xfrm>
            <a:off x="8259515" y="6356350"/>
            <a:ext cx="518379" cy="365125"/>
          </a:xfrm>
        </p:spPr>
        <p:txBody>
          <a:bodyPr/>
          <a:lstStyle>
            <a:lvl1pPr algn="ctr">
              <a:defRPr/>
            </a:lvl1pPr>
          </a:lstStyle>
          <a:p>
            <a:fld id="{AE919B77-9796-D34E-8D5A-4054B4AFF4B6}" type="slidenum">
              <a:rPr lang="en-US" smtClean="0"/>
              <a:pPr/>
              <a:t>‹#›</a:t>
            </a:fld>
            <a:endParaRPr lang="en-US"/>
          </a:p>
        </p:txBody>
      </p:sp>
      <p:pic>
        <p:nvPicPr>
          <p:cNvPr id="20" name="Picture 19">
            <a:extLst>
              <a:ext uri="{FF2B5EF4-FFF2-40B4-BE49-F238E27FC236}">
                <a16:creationId xmlns:a16="http://schemas.microsoft.com/office/drawing/2014/main" id="{D00F3972-90B8-B64A-A3FF-94C4BE81DF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72191" y="5858419"/>
            <a:ext cx="686058" cy="587727"/>
          </a:xfrm>
          <a:prstGeom prst="rect">
            <a:avLst/>
          </a:prstGeom>
        </p:spPr>
      </p:pic>
      <p:sp>
        <p:nvSpPr>
          <p:cNvPr id="22" name="Text Placeholder 21">
            <a:extLst>
              <a:ext uri="{FF2B5EF4-FFF2-40B4-BE49-F238E27FC236}">
                <a16:creationId xmlns:a16="http://schemas.microsoft.com/office/drawing/2014/main" id="{1C1705FC-269D-234B-8538-80CFB454DF61}"/>
              </a:ext>
            </a:extLst>
          </p:cNvPr>
          <p:cNvSpPr>
            <a:spLocks noGrp="1"/>
          </p:cNvSpPr>
          <p:nvPr>
            <p:ph type="body" sz="quarter" idx="13" hasCustomPrompt="1"/>
          </p:nvPr>
        </p:nvSpPr>
        <p:spPr>
          <a:xfrm>
            <a:off x="485422" y="1610078"/>
            <a:ext cx="8184444" cy="325438"/>
          </a:xfrm>
        </p:spPr>
        <p:txBody>
          <a:bodyPr anchor="ctr">
            <a:normAutofit/>
          </a:bodyPr>
          <a:lstStyle>
            <a:lvl1pPr marL="0" indent="0">
              <a:buNone/>
              <a:defRPr sz="1600" b="1"/>
            </a:lvl1pPr>
          </a:lstStyle>
          <a:p>
            <a:pPr lvl="0"/>
            <a:r>
              <a:rPr lang="en-US" dirty="0"/>
              <a:t>Click to edit header 3</a:t>
            </a:r>
          </a:p>
        </p:txBody>
      </p:sp>
      <p:sp>
        <p:nvSpPr>
          <p:cNvPr id="7" name="Text Placeholder 6">
            <a:extLst>
              <a:ext uri="{FF2B5EF4-FFF2-40B4-BE49-F238E27FC236}">
                <a16:creationId xmlns:a16="http://schemas.microsoft.com/office/drawing/2014/main" id="{A4CDD9C5-A27D-4E45-BA86-357FF63CCDF1}"/>
              </a:ext>
            </a:extLst>
          </p:cNvPr>
          <p:cNvSpPr>
            <a:spLocks noGrp="1"/>
          </p:cNvSpPr>
          <p:nvPr>
            <p:ph type="body" sz="quarter" idx="14" hasCustomPrompt="1"/>
          </p:nvPr>
        </p:nvSpPr>
        <p:spPr>
          <a:xfrm>
            <a:off x="480218" y="1"/>
            <a:ext cx="8183563" cy="685800"/>
          </a:xfrm>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34A1DA"/>
              </a:buClr>
              <a:buSzTx/>
              <a:buFont typeface="Arial" panose="020B0604020202020204" pitchFamily="34" charset="0"/>
              <a:buNone/>
              <a:tabLst/>
              <a:defRPr sz="2400">
                <a:solidFill>
                  <a:schemeClr val="bg1"/>
                </a:solidFill>
              </a:defRPr>
            </a:lvl1pPr>
          </a:lstStyle>
          <a:p>
            <a:pPr lvl="0"/>
            <a:r>
              <a:rPr lang="en-US" dirty="0"/>
              <a:t>Click here to edit header 1 (short title)</a:t>
            </a:r>
          </a:p>
        </p:txBody>
      </p:sp>
    </p:spTree>
    <p:extLst>
      <p:ext uri="{BB962C8B-B14F-4D97-AF65-F5344CB8AC3E}">
        <p14:creationId xmlns:p14="http://schemas.microsoft.com/office/powerpoint/2010/main" val="663478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ng Title: One Column Conten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03989D-CFF4-D043-859A-1EA47A5DEE69}"/>
              </a:ext>
            </a:extLst>
          </p:cNvPr>
          <p:cNvSpPr>
            <a:spLocks noGrp="1"/>
          </p:cNvSpPr>
          <p:nvPr>
            <p:ph type="sldNum" sz="quarter" idx="12"/>
          </p:nvPr>
        </p:nvSpPr>
        <p:spPr>
          <a:xfrm>
            <a:off x="8259515" y="6356350"/>
            <a:ext cx="522622" cy="365125"/>
          </a:xfrm>
        </p:spPr>
        <p:txBody>
          <a:bodyPr/>
          <a:lstStyle>
            <a:lvl1pPr algn="ctr">
              <a:defRPr/>
            </a:lvl1pPr>
          </a:lstStyle>
          <a:p>
            <a:fld id="{AE919B77-9796-D34E-8D5A-4054B4AFF4B6}" type="slidenum">
              <a:rPr lang="en-US" smtClean="0"/>
              <a:pPr/>
              <a:t>‹#›</a:t>
            </a:fld>
            <a:endParaRPr lang="en-US"/>
          </a:p>
        </p:txBody>
      </p:sp>
      <p:sp>
        <p:nvSpPr>
          <p:cNvPr id="6" name="Rectangle 5">
            <a:extLst>
              <a:ext uri="{FF2B5EF4-FFF2-40B4-BE49-F238E27FC236}">
                <a16:creationId xmlns:a16="http://schemas.microsoft.com/office/drawing/2014/main" id="{BEC8CE45-A1B1-974A-BAEB-4B0DBA97EA44}"/>
              </a:ext>
            </a:extLst>
          </p:cNvPr>
          <p:cNvSpPr/>
          <p:nvPr userDrawn="1"/>
        </p:nvSpPr>
        <p:spPr>
          <a:xfrm>
            <a:off x="0" y="-1"/>
            <a:ext cx="9144000" cy="1069623"/>
          </a:xfrm>
          <a:prstGeom prst="rect">
            <a:avLst/>
          </a:prstGeom>
          <a:solidFill>
            <a:srgbClr val="34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A1DA"/>
              </a:solidFill>
            </a:endParaRPr>
          </a:p>
        </p:txBody>
      </p:sp>
      <p:sp>
        <p:nvSpPr>
          <p:cNvPr id="7" name="Right Triangle 6">
            <a:extLst>
              <a:ext uri="{FF2B5EF4-FFF2-40B4-BE49-F238E27FC236}">
                <a16:creationId xmlns:a16="http://schemas.microsoft.com/office/drawing/2014/main" id="{F74B6978-6D24-254E-A2B4-B0F8908E5FDD}"/>
              </a:ext>
            </a:extLst>
          </p:cNvPr>
          <p:cNvSpPr/>
          <p:nvPr userDrawn="1"/>
        </p:nvSpPr>
        <p:spPr>
          <a:xfrm rot="10800000">
            <a:off x="8915400" y="1069622"/>
            <a:ext cx="228600" cy="228600"/>
          </a:xfrm>
          <a:prstGeom prst="rtTriangle">
            <a:avLst/>
          </a:prstGeom>
          <a:solidFill>
            <a:srgbClr val="34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A1DA"/>
              </a:solidFill>
            </a:endParaRPr>
          </a:p>
        </p:txBody>
      </p:sp>
      <p:pic>
        <p:nvPicPr>
          <p:cNvPr id="9" name="Picture 8">
            <a:extLst>
              <a:ext uri="{FF2B5EF4-FFF2-40B4-BE49-F238E27FC236}">
                <a16:creationId xmlns:a16="http://schemas.microsoft.com/office/drawing/2014/main" id="{5C6A6BD6-FCD4-5E45-AD87-898ED5C521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72191" y="5858419"/>
            <a:ext cx="686058" cy="587727"/>
          </a:xfrm>
          <a:prstGeom prst="rect">
            <a:avLst/>
          </a:prstGeom>
        </p:spPr>
      </p:pic>
      <p:sp>
        <p:nvSpPr>
          <p:cNvPr id="8" name="Content Placeholder 7">
            <a:extLst>
              <a:ext uri="{FF2B5EF4-FFF2-40B4-BE49-F238E27FC236}">
                <a16:creationId xmlns:a16="http://schemas.microsoft.com/office/drawing/2014/main" id="{8F996472-EB6C-A644-B35F-4F9FD3E95E33}"/>
              </a:ext>
            </a:extLst>
          </p:cNvPr>
          <p:cNvSpPr>
            <a:spLocks noGrp="1"/>
          </p:cNvSpPr>
          <p:nvPr>
            <p:ph sz="quarter" idx="13" hasCustomPrompt="1"/>
          </p:nvPr>
        </p:nvSpPr>
        <p:spPr>
          <a:xfrm>
            <a:off x="485422" y="2343676"/>
            <a:ext cx="8183563" cy="3424947"/>
          </a:xfrm>
        </p:spPr>
        <p:txBody>
          <a:bodyPr>
            <a:normAutofit/>
          </a:bodyPr>
          <a:lstStyle>
            <a:lvl1pPr marL="0" marR="0" indent="0" algn="l" defTabSz="914400" rtl="0" eaLnBrk="1" fontAlgn="auto" latinLnBrk="0" hangingPunct="1">
              <a:lnSpc>
                <a:spcPct val="90000"/>
              </a:lnSpc>
              <a:spcBef>
                <a:spcPts val="1000"/>
              </a:spcBef>
              <a:spcAft>
                <a:spcPts val="0"/>
              </a:spcAft>
              <a:buClr>
                <a:srgbClr val="34A1DA"/>
              </a:buClr>
              <a:buSzTx/>
              <a:buFont typeface="Arial" panose="020B0604020202020204" pitchFamily="34" charset="0"/>
              <a:buNone/>
              <a:tabLst/>
              <a:defRPr sz="1600"/>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v"/>
              <a:defRPr sz="1600"/>
            </a:lvl3pPr>
            <a:lvl4pPr marL="1600200" indent="-228600">
              <a:buFont typeface="Wingdings" panose="05000000000000000000" pitchFamily="2" charset="2"/>
              <a:buChar char="Ø"/>
              <a:defRPr sz="1600"/>
            </a:lvl4pPr>
            <a:lvl5pPr>
              <a:defRPr sz="1600"/>
            </a:lvl5pPr>
          </a:lstStyle>
          <a:p>
            <a:pPr marL="228600" marR="0" lvl="0" indent="-228600" algn="l" defTabSz="914400" rtl="0" eaLnBrk="1" fontAlgn="auto" latinLnBrk="0" hangingPunct="1">
              <a:lnSpc>
                <a:spcPct val="90000"/>
              </a:lnSpc>
              <a:spcBef>
                <a:spcPts val="1000"/>
              </a:spcBef>
              <a:spcAft>
                <a:spcPts val="0"/>
              </a:spcAft>
              <a:buClr>
                <a:srgbClr val="34A1DA"/>
              </a:buClr>
              <a:buSzTx/>
              <a:buFont typeface="Arial" panose="020B0604020202020204" pitchFamily="34" charset="0"/>
              <a:buChar char="•"/>
              <a:tabLst/>
              <a:defRPr/>
            </a:pPr>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1">
            <a:extLst>
              <a:ext uri="{FF2B5EF4-FFF2-40B4-BE49-F238E27FC236}">
                <a16:creationId xmlns:a16="http://schemas.microsoft.com/office/drawing/2014/main" id="{7D89E833-0B17-3E4D-8B62-F6AB84D73A6D}"/>
              </a:ext>
            </a:extLst>
          </p:cNvPr>
          <p:cNvSpPr>
            <a:spLocks noGrp="1"/>
          </p:cNvSpPr>
          <p:nvPr>
            <p:ph type="body" sz="quarter" idx="14" hasCustomPrompt="1"/>
          </p:nvPr>
        </p:nvSpPr>
        <p:spPr>
          <a:xfrm>
            <a:off x="485422" y="2006949"/>
            <a:ext cx="8183916" cy="325438"/>
          </a:xfrm>
        </p:spPr>
        <p:txBody>
          <a:bodyPr>
            <a:normAutofit/>
          </a:bodyPr>
          <a:lstStyle>
            <a:lvl1pPr marL="0" marR="0" indent="0" algn="l" defTabSz="914400" rtl="0" eaLnBrk="1" fontAlgn="auto" latinLnBrk="0" hangingPunct="1">
              <a:lnSpc>
                <a:spcPct val="90000"/>
              </a:lnSpc>
              <a:spcBef>
                <a:spcPts val="1000"/>
              </a:spcBef>
              <a:spcAft>
                <a:spcPts val="0"/>
              </a:spcAft>
              <a:buClr>
                <a:srgbClr val="34A1DA"/>
              </a:buClr>
              <a:buSzTx/>
              <a:buFont typeface="Arial" panose="020B0604020202020204" pitchFamily="34" charset="0"/>
              <a:buNone/>
              <a:tabLst/>
              <a:defRPr sz="1600" b="1"/>
            </a:lvl1pPr>
          </a:lstStyle>
          <a:p>
            <a:pPr marL="0" marR="0" lvl="0" indent="0" algn="l" defTabSz="914400" rtl="0" eaLnBrk="1" fontAlgn="auto" latinLnBrk="0" hangingPunct="1">
              <a:lnSpc>
                <a:spcPct val="90000"/>
              </a:lnSpc>
              <a:spcBef>
                <a:spcPts val="1000"/>
              </a:spcBef>
              <a:spcAft>
                <a:spcPts val="0"/>
              </a:spcAft>
              <a:buClr>
                <a:srgbClr val="34A1DA"/>
              </a:buClr>
              <a:buSzTx/>
              <a:buFont typeface="Arial" panose="020B0604020202020204" pitchFamily="34" charset="0"/>
              <a:buNone/>
              <a:tabLst/>
              <a:defRPr/>
            </a:pPr>
            <a:r>
              <a:rPr lang="en-US" dirty="0"/>
              <a:t>Click to edit header 3</a:t>
            </a:r>
          </a:p>
        </p:txBody>
      </p:sp>
      <p:sp>
        <p:nvSpPr>
          <p:cNvPr id="12" name="Text Placeholder 11">
            <a:extLst>
              <a:ext uri="{FF2B5EF4-FFF2-40B4-BE49-F238E27FC236}">
                <a16:creationId xmlns:a16="http://schemas.microsoft.com/office/drawing/2014/main" id="{FF08003C-54B2-A940-A82E-B9783A6B459E}"/>
              </a:ext>
            </a:extLst>
          </p:cNvPr>
          <p:cNvSpPr>
            <a:spLocks noGrp="1"/>
          </p:cNvSpPr>
          <p:nvPr>
            <p:ph type="body" sz="quarter" idx="15" hasCustomPrompt="1"/>
          </p:nvPr>
        </p:nvSpPr>
        <p:spPr>
          <a:xfrm>
            <a:off x="485422" y="1069622"/>
            <a:ext cx="8183563" cy="936974"/>
          </a:xfrm>
        </p:spPr>
        <p:txBody>
          <a:bodyPr anchor="ctr">
            <a:normAutofit/>
          </a:bodyPr>
          <a:lstStyle>
            <a:lvl1pPr marL="0" indent="0" algn="ctr">
              <a:buNone/>
              <a:defRPr lang="en-US" sz="2000" kern="1200" dirty="0" smtClean="0">
                <a:solidFill>
                  <a:srgbClr val="34A1DA"/>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header 2</a:t>
            </a:r>
          </a:p>
        </p:txBody>
      </p:sp>
      <p:sp>
        <p:nvSpPr>
          <p:cNvPr id="15" name="Text Placeholder 14">
            <a:extLst>
              <a:ext uri="{FF2B5EF4-FFF2-40B4-BE49-F238E27FC236}">
                <a16:creationId xmlns:a16="http://schemas.microsoft.com/office/drawing/2014/main" id="{DDC4BE14-F928-7849-912A-7F79B0AF5ACC}"/>
              </a:ext>
            </a:extLst>
          </p:cNvPr>
          <p:cNvSpPr>
            <a:spLocks noGrp="1"/>
          </p:cNvSpPr>
          <p:nvPr>
            <p:ph type="body" sz="quarter" idx="16" hasCustomPrompt="1"/>
          </p:nvPr>
        </p:nvSpPr>
        <p:spPr>
          <a:xfrm>
            <a:off x="485775" y="0"/>
            <a:ext cx="8183563" cy="1069975"/>
          </a:xfrm>
        </p:spPr>
        <p:txBody>
          <a:bodyPr anchor="ctr">
            <a:normAutofit/>
          </a:bodyPr>
          <a:lstStyle>
            <a:lvl1pPr marL="0" indent="0" algn="ctr">
              <a:buNone/>
              <a:defRPr sz="24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edit header 1 (long title)</a:t>
            </a:r>
          </a:p>
        </p:txBody>
      </p:sp>
    </p:spTree>
    <p:extLst>
      <p:ext uri="{BB962C8B-B14F-4D97-AF65-F5344CB8AC3E}">
        <p14:creationId xmlns:p14="http://schemas.microsoft.com/office/powerpoint/2010/main" val="4265266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mpler.Long Title: One Column Content, 1 header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03989D-CFF4-D043-859A-1EA47A5DEE69}"/>
              </a:ext>
            </a:extLst>
          </p:cNvPr>
          <p:cNvSpPr>
            <a:spLocks noGrp="1"/>
          </p:cNvSpPr>
          <p:nvPr>
            <p:ph type="sldNum" sz="quarter" idx="12"/>
          </p:nvPr>
        </p:nvSpPr>
        <p:spPr>
          <a:xfrm>
            <a:off x="8259515" y="6356350"/>
            <a:ext cx="522622" cy="365125"/>
          </a:xfrm>
        </p:spPr>
        <p:txBody>
          <a:bodyPr/>
          <a:lstStyle>
            <a:lvl1pPr algn="ctr">
              <a:defRPr/>
            </a:lvl1pPr>
          </a:lstStyle>
          <a:p>
            <a:fld id="{AE919B77-9796-D34E-8D5A-4054B4AFF4B6}" type="slidenum">
              <a:rPr lang="en-US" smtClean="0"/>
              <a:pPr/>
              <a:t>‹#›</a:t>
            </a:fld>
            <a:endParaRPr lang="en-US"/>
          </a:p>
        </p:txBody>
      </p:sp>
      <p:sp>
        <p:nvSpPr>
          <p:cNvPr id="6" name="Rectangle 5">
            <a:extLst>
              <a:ext uri="{FF2B5EF4-FFF2-40B4-BE49-F238E27FC236}">
                <a16:creationId xmlns:a16="http://schemas.microsoft.com/office/drawing/2014/main" id="{BEC8CE45-A1B1-974A-BAEB-4B0DBA97EA44}"/>
              </a:ext>
            </a:extLst>
          </p:cNvPr>
          <p:cNvSpPr/>
          <p:nvPr userDrawn="1"/>
        </p:nvSpPr>
        <p:spPr>
          <a:xfrm>
            <a:off x="0" y="-1"/>
            <a:ext cx="9144000" cy="1069623"/>
          </a:xfrm>
          <a:prstGeom prst="rect">
            <a:avLst/>
          </a:prstGeom>
          <a:solidFill>
            <a:srgbClr val="34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A1DA"/>
              </a:solidFill>
            </a:endParaRPr>
          </a:p>
        </p:txBody>
      </p:sp>
      <p:sp>
        <p:nvSpPr>
          <p:cNvPr id="7" name="Right Triangle 6">
            <a:extLst>
              <a:ext uri="{FF2B5EF4-FFF2-40B4-BE49-F238E27FC236}">
                <a16:creationId xmlns:a16="http://schemas.microsoft.com/office/drawing/2014/main" id="{F74B6978-6D24-254E-A2B4-B0F8908E5FDD}"/>
              </a:ext>
            </a:extLst>
          </p:cNvPr>
          <p:cNvSpPr/>
          <p:nvPr userDrawn="1"/>
        </p:nvSpPr>
        <p:spPr>
          <a:xfrm rot="10800000">
            <a:off x="8915400" y="1069622"/>
            <a:ext cx="228600" cy="228600"/>
          </a:xfrm>
          <a:prstGeom prst="rtTriangle">
            <a:avLst/>
          </a:prstGeom>
          <a:solidFill>
            <a:srgbClr val="34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A1DA"/>
              </a:solidFill>
            </a:endParaRPr>
          </a:p>
        </p:txBody>
      </p:sp>
      <p:pic>
        <p:nvPicPr>
          <p:cNvPr id="9" name="Picture 8">
            <a:extLst>
              <a:ext uri="{FF2B5EF4-FFF2-40B4-BE49-F238E27FC236}">
                <a16:creationId xmlns:a16="http://schemas.microsoft.com/office/drawing/2014/main" id="{5C6A6BD6-FCD4-5E45-AD87-898ED5C521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72191" y="5858419"/>
            <a:ext cx="686058" cy="587727"/>
          </a:xfrm>
          <a:prstGeom prst="rect">
            <a:avLst/>
          </a:prstGeom>
        </p:spPr>
      </p:pic>
      <p:sp>
        <p:nvSpPr>
          <p:cNvPr id="8" name="Content Placeholder 7">
            <a:extLst>
              <a:ext uri="{FF2B5EF4-FFF2-40B4-BE49-F238E27FC236}">
                <a16:creationId xmlns:a16="http://schemas.microsoft.com/office/drawing/2014/main" id="{8F996472-EB6C-A644-B35F-4F9FD3E95E33}"/>
              </a:ext>
            </a:extLst>
          </p:cNvPr>
          <p:cNvSpPr>
            <a:spLocks noGrp="1"/>
          </p:cNvSpPr>
          <p:nvPr>
            <p:ph sz="quarter" idx="13" hasCustomPrompt="1"/>
          </p:nvPr>
        </p:nvSpPr>
        <p:spPr>
          <a:xfrm>
            <a:off x="485422" y="1298224"/>
            <a:ext cx="8183916" cy="4470400"/>
          </a:xfrm>
        </p:spPr>
        <p:txBody>
          <a:bodyPr>
            <a:normAutofit/>
          </a:bodyPr>
          <a:lstStyle>
            <a:lvl1pPr marL="228600" marR="0" indent="-228600" algn="l" defTabSz="914400" rtl="0" eaLnBrk="1" fontAlgn="auto" latinLnBrk="0" hangingPunct="1">
              <a:lnSpc>
                <a:spcPct val="90000"/>
              </a:lnSpc>
              <a:spcBef>
                <a:spcPts val="1000"/>
              </a:spcBef>
              <a:spcAft>
                <a:spcPts val="0"/>
              </a:spcAft>
              <a:buClr>
                <a:srgbClr val="34A1DA"/>
              </a:buClr>
              <a:buSzTx/>
              <a:buFont typeface="Arial" panose="020B0604020202020204" pitchFamily="34" charset="0"/>
              <a:buChar char="•"/>
              <a:tabLst/>
              <a:defRPr sz="1600"/>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v"/>
              <a:defRPr sz="1600"/>
            </a:lvl3pPr>
            <a:lvl4pPr marL="1600200" indent="-228600">
              <a:buFont typeface="Wingdings" panose="05000000000000000000" pitchFamily="2" charset="2"/>
              <a:buChar char="Ø"/>
              <a:defRPr sz="1600"/>
            </a:lvl4pPr>
            <a:lvl5pPr>
              <a:defRPr sz="1600"/>
            </a:lvl5pPr>
          </a:lstStyle>
          <a:p>
            <a:pPr marL="228600" marR="0" lvl="0" indent="-228600" algn="l" defTabSz="914400" rtl="0" eaLnBrk="1" fontAlgn="auto" latinLnBrk="0" hangingPunct="1">
              <a:lnSpc>
                <a:spcPct val="90000"/>
              </a:lnSpc>
              <a:spcBef>
                <a:spcPts val="1000"/>
              </a:spcBef>
              <a:spcAft>
                <a:spcPts val="0"/>
              </a:spcAft>
              <a:buClr>
                <a:srgbClr val="34A1DA"/>
              </a:buClr>
              <a:buSzTx/>
              <a:buFont typeface="Arial" panose="020B0604020202020204" pitchFamily="34" charset="0"/>
              <a:buChar char="•"/>
              <a:tabLst/>
              <a:defRPr/>
            </a:pPr>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4">
            <a:extLst>
              <a:ext uri="{FF2B5EF4-FFF2-40B4-BE49-F238E27FC236}">
                <a16:creationId xmlns:a16="http://schemas.microsoft.com/office/drawing/2014/main" id="{DDC4BE14-F928-7849-912A-7F79B0AF5ACC}"/>
              </a:ext>
            </a:extLst>
          </p:cNvPr>
          <p:cNvSpPr>
            <a:spLocks noGrp="1"/>
          </p:cNvSpPr>
          <p:nvPr>
            <p:ph type="body" sz="quarter" idx="16" hasCustomPrompt="1"/>
          </p:nvPr>
        </p:nvSpPr>
        <p:spPr>
          <a:xfrm>
            <a:off x="485775" y="0"/>
            <a:ext cx="8183563" cy="1069975"/>
          </a:xfrm>
        </p:spPr>
        <p:txBody>
          <a:bodyPr anchor="ctr">
            <a:normAutofit/>
          </a:bodyPr>
          <a:lstStyle>
            <a:lvl1pPr marL="0" indent="0" algn="ctr">
              <a:buNone/>
              <a:defRPr sz="24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edit header 1 (long title)</a:t>
            </a:r>
          </a:p>
        </p:txBody>
      </p:sp>
    </p:spTree>
    <p:extLst>
      <p:ext uri="{BB962C8B-B14F-4D97-AF65-F5344CB8AC3E}">
        <p14:creationId xmlns:p14="http://schemas.microsoft.com/office/powerpoint/2010/main" val="3628123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hort Title: One Column Tex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03989D-CFF4-D043-859A-1EA47A5DEE69}"/>
              </a:ext>
            </a:extLst>
          </p:cNvPr>
          <p:cNvSpPr>
            <a:spLocks noGrp="1"/>
          </p:cNvSpPr>
          <p:nvPr>
            <p:ph type="sldNum" sz="quarter" idx="12"/>
          </p:nvPr>
        </p:nvSpPr>
        <p:spPr>
          <a:xfrm>
            <a:off x="8261203" y="6356350"/>
            <a:ext cx="522260" cy="365125"/>
          </a:xfrm>
        </p:spPr>
        <p:txBody>
          <a:bodyPr/>
          <a:lstStyle>
            <a:lvl1pPr algn="ctr">
              <a:defRPr/>
            </a:lvl1pPr>
          </a:lstStyle>
          <a:p>
            <a:fld id="{AE919B77-9796-D34E-8D5A-4054B4AFF4B6}" type="slidenum">
              <a:rPr lang="en-US" smtClean="0"/>
              <a:pPr/>
              <a:t>‹#›</a:t>
            </a:fld>
            <a:endParaRPr lang="en-US" dirty="0"/>
          </a:p>
        </p:txBody>
      </p:sp>
      <p:sp>
        <p:nvSpPr>
          <p:cNvPr id="6" name="Rectangle 5">
            <a:extLst>
              <a:ext uri="{FF2B5EF4-FFF2-40B4-BE49-F238E27FC236}">
                <a16:creationId xmlns:a16="http://schemas.microsoft.com/office/drawing/2014/main" id="{BEC8CE45-A1B1-974A-BAEB-4B0DBA97EA44}"/>
              </a:ext>
            </a:extLst>
          </p:cNvPr>
          <p:cNvSpPr/>
          <p:nvPr userDrawn="1"/>
        </p:nvSpPr>
        <p:spPr>
          <a:xfrm>
            <a:off x="0" y="0"/>
            <a:ext cx="9144000" cy="685273"/>
          </a:xfrm>
          <a:prstGeom prst="rect">
            <a:avLst/>
          </a:prstGeom>
          <a:solidFill>
            <a:srgbClr val="34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A1DA"/>
              </a:solidFill>
            </a:endParaRPr>
          </a:p>
        </p:txBody>
      </p:sp>
      <p:sp>
        <p:nvSpPr>
          <p:cNvPr id="7" name="Right Triangle 6">
            <a:extLst>
              <a:ext uri="{FF2B5EF4-FFF2-40B4-BE49-F238E27FC236}">
                <a16:creationId xmlns:a16="http://schemas.microsoft.com/office/drawing/2014/main" id="{F74B6978-6D24-254E-A2B4-B0F8908E5FDD}"/>
              </a:ext>
            </a:extLst>
          </p:cNvPr>
          <p:cNvSpPr/>
          <p:nvPr userDrawn="1"/>
        </p:nvSpPr>
        <p:spPr>
          <a:xfrm rot="10800000">
            <a:off x="8915400" y="685800"/>
            <a:ext cx="228600" cy="228600"/>
          </a:xfrm>
          <a:prstGeom prst="rtTriangle">
            <a:avLst/>
          </a:prstGeom>
          <a:solidFill>
            <a:srgbClr val="34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A1DA"/>
              </a:solidFill>
            </a:endParaRPr>
          </a:p>
        </p:txBody>
      </p:sp>
      <p:sp>
        <p:nvSpPr>
          <p:cNvPr id="2" name="Title 1">
            <a:extLst>
              <a:ext uri="{FF2B5EF4-FFF2-40B4-BE49-F238E27FC236}">
                <a16:creationId xmlns:a16="http://schemas.microsoft.com/office/drawing/2014/main" id="{0D8AE56D-081F-7A4F-8ADE-FB61C572F4DA}"/>
              </a:ext>
            </a:extLst>
          </p:cNvPr>
          <p:cNvSpPr>
            <a:spLocks noGrp="1"/>
          </p:cNvSpPr>
          <p:nvPr>
            <p:ph type="title" hasCustomPrompt="1"/>
          </p:nvPr>
        </p:nvSpPr>
        <p:spPr>
          <a:xfrm>
            <a:off x="485421" y="1"/>
            <a:ext cx="8183563" cy="684746"/>
          </a:xfrm>
        </p:spPr>
        <p:txBody>
          <a:bodyPr anchor="ctr">
            <a:normAutofit/>
          </a:bodyPr>
          <a:lstStyle>
            <a:lvl1pPr algn="ctr">
              <a:defRPr sz="2400">
                <a:solidFill>
                  <a:schemeClr val="bg1"/>
                </a:solidFill>
              </a:defRPr>
            </a:lvl1pPr>
          </a:lstStyle>
          <a:p>
            <a:r>
              <a:rPr lang="en-US" dirty="0"/>
              <a:t>Click to edit header 1 (short title)</a:t>
            </a:r>
          </a:p>
        </p:txBody>
      </p:sp>
      <p:pic>
        <p:nvPicPr>
          <p:cNvPr id="9" name="Picture 8">
            <a:extLst>
              <a:ext uri="{FF2B5EF4-FFF2-40B4-BE49-F238E27FC236}">
                <a16:creationId xmlns:a16="http://schemas.microsoft.com/office/drawing/2014/main" id="{5C6A6BD6-FCD4-5E45-AD87-898ED5C521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72191" y="5858419"/>
            <a:ext cx="686058" cy="587727"/>
          </a:xfrm>
          <a:prstGeom prst="rect">
            <a:avLst/>
          </a:prstGeom>
        </p:spPr>
      </p:pic>
      <p:sp>
        <p:nvSpPr>
          <p:cNvPr id="13" name="Text Placeholder 12">
            <a:extLst>
              <a:ext uri="{FF2B5EF4-FFF2-40B4-BE49-F238E27FC236}">
                <a16:creationId xmlns:a16="http://schemas.microsoft.com/office/drawing/2014/main" id="{3FD40507-1BAA-9943-A1D1-605A20C28B9F}"/>
              </a:ext>
            </a:extLst>
          </p:cNvPr>
          <p:cNvSpPr>
            <a:spLocks noGrp="1"/>
          </p:cNvSpPr>
          <p:nvPr>
            <p:ph type="body" sz="quarter" idx="13" hasCustomPrompt="1"/>
          </p:nvPr>
        </p:nvSpPr>
        <p:spPr>
          <a:xfrm>
            <a:off x="485422" y="1926517"/>
            <a:ext cx="8183563" cy="3841579"/>
          </a:xfrm>
        </p:spPr>
        <p:txBody>
          <a:bodyPr>
            <a:normAutofit/>
          </a:bodyPr>
          <a:lstStyle>
            <a:lvl1pPr marL="228600" marR="0" indent="-228600" algn="l" defTabSz="914400" rtl="0" eaLnBrk="1" fontAlgn="auto" latinLnBrk="0" hangingPunct="1">
              <a:lnSpc>
                <a:spcPct val="90000"/>
              </a:lnSpc>
              <a:spcBef>
                <a:spcPts val="1000"/>
              </a:spcBef>
              <a:spcAft>
                <a:spcPts val="0"/>
              </a:spcAft>
              <a:buClr>
                <a:srgbClr val="34A1DA"/>
              </a:buClr>
              <a:buSzTx/>
              <a:buFont typeface="Arial" panose="020B0604020202020204" pitchFamily="34" charset="0"/>
              <a:buChar char="•"/>
              <a:tabLst/>
              <a:defRPr sz="1600"/>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v"/>
              <a:defRPr sz="1600"/>
            </a:lvl3pPr>
            <a:lvl4pPr marL="1600200" indent="-228600">
              <a:buFont typeface="Wingdings" panose="05000000000000000000" pitchFamily="2" charset="2"/>
              <a:buChar char="Ø"/>
              <a:defRPr sz="1600"/>
            </a:lvl4pPr>
            <a:lvl5pPr>
              <a:defRPr sz="1600"/>
            </a:lvl5pPr>
          </a:lstStyle>
          <a:p>
            <a:pPr marL="228600" marR="0" lvl="0" indent="-228600" algn="l" defTabSz="914400" rtl="0" eaLnBrk="1" fontAlgn="auto" latinLnBrk="0" hangingPunct="1">
              <a:lnSpc>
                <a:spcPct val="90000"/>
              </a:lnSpc>
              <a:spcBef>
                <a:spcPts val="1000"/>
              </a:spcBef>
              <a:spcAft>
                <a:spcPts val="0"/>
              </a:spcAft>
              <a:buClr>
                <a:srgbClr val="34A1DA"/>
              </a:buClr>
              <a:buSzTx/>
              <a:buFont typeface="Arial" panose="020B0604020202020204" pitchFamily="34" charset="0"/>
              <a:buChar char="•"/>
              <a:tabLst/>
              <a:defRPr/>
            </a:pPr>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21">
            <a:extLst>
              <a:ext uri="{FF2B5EF4-FFF2-40B4-BE49-F238E27FC236}">
                <a16:creationId xmlns:a16="http://schemas.microsoft.com/office/drawing/2014/main" id="{70A0AE01-7F1D-6A49-AD29-7E432D2D74B0}"/>
              </a:ext>
            </a:extLst>
          </p:cNvPr>
          <p:cNvSpPr>
            <a:spLocks noGrp="1"/>
          </p:cNvSpPr>
          <p:nvPr>
            <p:ph type="body" sz="quarter" idx="14" hasCustomPrompt="1"/>
          </p:nvPr>
        </p:nvSpPr>
        <p:spPr>
          <a:xfrm>
            <a:off x="485422" y="1601080"/>
            <a:ext cx="8183916" cy="325438"/>
          </a:xfrm>
        </p:spPr>
        <p:txBody>
          <a:bodyPr/>
          <a:lstStyle>
            <a:lvl1pPr marL="0" marR="0" indent="0" algn="l" defTabSz="914400" rtl="0" eaLnBrk="1" fontAlgn="auto" latinLnBrk="0" hangingPunct="1">
              <a:lnSpc>
                <a:spcPct val="90000"/>
              </a:lnSpc>
              <a:spcBef>
                <a:spcPts val="1000"/>
              </a:spcBef>
              <a:spcAft>
                <a:spcPts val="0"/>
              </a:spcAft>
              <a:buClr>
                <a:srgbClr val="34A1DA"/>
              </a:buClr>
              <a:buSzTx/>
              <a:buFont typeface="Arial" panose="020B0604020202020204" pitchFamily="34" charset="0"/>
              <a:buNone/>
              <a:tabLst/>
              <a:defRPr sz="1600" b="1"/>
            </a:lvl1pPr>
          </a:lstStyle>
          <a:p>
            <a:pPr marL="0" marR="0" lvl="0" indent="0" algn="l" defTabSz="914400" rtl="0" eaLnBrk="1" fontAlgn="auto" latinLnBrk="0" hangingPunct="1">
              <a:lnSpc>
                <a:spcPct val="90000"/>
              </a:lnSpc>
              <a:spcBef>
                <a:spcPts val="1000"/>
              </a:spcBef>
              <a:spcAft>
                <a:spcPts val="0"/>
              </a:spcAft>
              <a:buClr>
                <a:srgbClr val="34A1DA"/>
              </a:buClr>
              <a:buSzTx/>
              <a:buFont typeface="Arial" panose="020B0604020202020204" pitchFamily="34" charset="0"/>
              <a:buNone/>
              <a:tabLst/>
              <a:defRPr/>
            </a:pPr>
            <a:r>
              <a:rPr lang="en-US" dirty="0"/>
              <a:t>Click to edit header 3</a:t>
            </a:r>
          </a:p>
          <a:p>
            <a:pPr lvl="0"/>
            <a:endParaRPr lang="en-US" dirty="0"/>
          </a:p>
        </p:txBody>
      </p:sp>
      <p:sp>
        <p:nvSpPr>
          <p:cNvPr id="8" name="Text Placeholder 7">
            <a:extLst>
              <a:ext uri="{FF2B5EF4-FFF2-40B4-BE49-F238E27FC236}">
                <a16:creationId xmlns:a16="http://schemas.microsoft.com/office/drawing/2014/main" id="{8A5457B3-2991-284F-8385-9196DA207A9A}"/>
              </a:ext>
            </a:extLst>
          </p:cNvPr>
          <p:cNvSpPr>
            <a:spLocks noGrp="1"/>
          </p:cNvSpPr>
          <p:nvPr>
            <p:ph type="body" sz="quarter" idx="15" hasCustomPrompt="1"/>
          </p:nvPr>
        </p:nvSpPr>
        <p:spPr>
          <a:xfrm>
            <a:off x="485422" y="685274"/>
            <a:ext cx="8183563" cy="915806"/>
          </a:xfrm>
        </p:spPr>
        <p:txBody>
          <a:bodyPr anchor="ctr">
            <a:noAutofit/>
          </a:bodyPr>
          <a:lstStyle>
            <a:lvl1pPr marL="0" indent="0" algn="ctr">
              <a:buNone/>
              <a:defRPr sz="2000">
                <a:solidFill>
                  <a:srgbClr val="34A1DA"/>
                </a:solidFill>
              </a:defRPr>
            </a:lvl1pPr>
            <a:lvl2pPr marL="457200" indent="0">
              <a:buNone/>
              <a:defRPr sz="1800">
                <a:solidFill>
                  <a:srgbClr val="34A1DA"/>
                </a:solidFill>
              </a:defRPr>
            </a:lvl2pPr>
            <a:lvl3pPr marL="914400" indent="0">
              <a:buNone/>
              <a:defRPr sz="1600">
                <a:solidFill>
                  <a:srgbClr val="34A1DA"/>
                </a:solidFill>
              </a:defRPr>
            </a:lvl3pPr>
            <a:lvl4pPr marL="1371600" indent="0">
              <a:buNone/>
              <a:defRPr sz="1400">
                <a:solidFill>
                  <a:srgbClr val="34A1DA"/>
                </a:solidFill>
              </a:defRPr>
            </a:lvl4pPr>
            <a:lvl5pPr marL="1828800" indent="0">
              <a:buNone/>
              <a:defRPr sz="1400">
                <a:solidFill>
                  <a:srgbClr val="34A1DA"/>
                </a:solidFill>
              </a:defRPr>
            </a:lvl5pPr>
          </a:lstStyle>
          <a:p>
            <a:pPr lvl="0"/>
            <a:r>
              <a:rPr lang="en-US" dirty="0"/>
              <a:t>Click to edit header 2</a:t>
            </a:r>
          </a:p>
        </p:txBody>
      </p:sp>
    </p:spTree>
    <p:extLst>
      <p:ext uri="{BB962C8B-B14F-4D97-AF65-F5344CB8AC3E}">
        <p14:creationId xmlns:p14="http://schemas.microsoft.com/office/powerpoint/2010/main" val="3193171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header.Short Title: One Column Tex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03989D-CFF4-D043-859A-1EA47A5DEE69}"/>
              </a:ext>
            </a:extLst>
          </p:cNvPr>
          <p:cNvSpPr>
            <a:spLocks noGrp="1"/>
          </p:cNvSpPr>
          <p:nvPr>
            <p:ph type="sldNum" sz="quarter" idx="12"/>
          </p:nvPr>
        </p:nvSpPr>
        <p:spPr>
          <a:xfrm>
            <a:off x="8261203" y="6356350"/>
            <a:ext cx="522260" cy="365125"/>
          </a:xfrm>
        </p:spPr>
        <p:txBody>
          <a:bodyPr/>
          <a:lstStyle>
            <a:lvl1pPr algn="ctr">
              <a:defRPr/>
            </a:lvl1pPr>
          </a:lstStyle>
          <a:p>
            <a:fld id="{AE919B77-9796-D34E-8D5A-4054B4AFF4B6}" type="slidenum">
              <a:rPr lang="en-US" smtClean="0"/>
              <a:pPr/>
              <a:t>‹#›</a:t>
            </a:fld>
            <a:endParaRPr lang="en-US" dirty="0"/>
          </a:p>
        </p:txBody>
      </p:sp>
      <p:sp>
        <p:nvSpPr>
          <p:cNvPr id="6" name="Rectangle 5">
            <a:extLst>
              <a:ext uri="{FF2B5EF4-FFF2-40B4-BE49-F238E27FC236}">
                <a16:creationId xmlns:a16="http://schemas.microsoft.com/office/drawing/2014/main" id="{BEC8CE45-A1B1-974A-BAEB-4B0DBA97EA44}"/>
              </a:ext>
            </a:extLst>
          </p:cNvPr>
          <p:cNvSpPr/>
          <p:nvPr userDrawn="1"/>
        </p:nvSpPr>
        <p:spPr>
          <a:xfrm>
            <a:off x="0" y="0"/>
            <a:ext cx="9144000" cy="685273"/>
          </a:xfrm>
          <a:prstGeom prst="rect">
            <a:avLst/>
          </a:prstGeom>
          <a:solidFill>
            <a:srgbClr val="34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A1DA"/>
              </a:solidFill>
            </a:endParaRPr>
          </a:p>
        </p:txBody>
      </p:sp>
      <p:sp>
        <p:nvSpPr>
          <p:cNvPr id="7" name="Right Triangle 6">
            <a:extLst>
              <a:ext uri="{FF2B5EF4-FFF2-40B4-BE49-F238E27FC236}">
                <a16:creationId xmlns:a16="http://schemas.microsoft.com/office/drawing/2014/main" id="{F74B6978-6D24-254E-A2B4-B0F8908E5FDD}"/>
              </a:ext>
            </a:extLst>
          </p:cNvPr>
          <p:cNvSpPr/>
          <p:nvPr userDrawn="1"/>
        </p:nvSpPr>
        <p:spPr>
          <a:xfrm rot="10800000">
            <a:off x="8915400" y="685800"/>
            <a:ext cx="228600" cy="228600"/>
          </a:xfrm>
          <a:prstGeom prst="rtTriangle">
            <a:avLst/>
          </a:prstGeom>
          <a:solidFill>
            <a:srgbClr val="34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A1DA"/>
              </a:solidFill>
            </a:endParaRPr>
          </a:p>
        </p:txBody>
      </p:sp>
      <p:sp>
        <p:nvSpPr>
          <p:cNvPr id="2" name="Title 1">
            <a:extLst>
              <a:ext uri="{FF2B5EF4-FFF2-40B4-BE49-F238E27FC236}">
                <a16:creationId xmlns:a16="http://schemas.microsoft.com/office/drawing/2014/main" id="{0D8AE56D-081F-7A4F-8ADE-FB61C572F4DA}"/>
              </a:ext>
            </a:extLst>
          </p:cNvPr>
          <p:cNvSpPr>
            <a:spLocks noGrp="1"/>
          </p:cNvSpPr>
          <p:nvPr>
            <p:ph type="title" hasCustomPrompt="1"/>
          </p:nvPr>
        </p:nvSpPr>
        <p:spPr>
          <a:xfrm>
            <a:off x="485421" y="1"/>
            <a:ext cx="8183563" cy="684746"/>
          </a:xfrm>
        </p:spPr>
        <p:txBody>
          <a:bodyPr anchor="ctr">
            <a:normAutofit/>
          </a:bodyPr>
          <a:lstStyle>
            <a:lvl1pPr algn="ctr">
              <a:defRPr sz="2400">
                <a:solidFill>
                  <a:schemeClr val="bg1"/>
                </a:solidFill>
              </a:defRPr>
            </a:lvl1pPr>
          </a:lstStyle>
          <a:p>
            <a:r>
              <a:rPr lang="en-US" dirty="0"/>
              <a:t>Click to edit header 1 (short title)</a:t>
            </a:r>
          </a:p>
        </p:txBody>
      </p:sp>
      <p:pic>
        <p:nvPicPr>
          <p:cNvPr id="9" name="Picture 8">
            <a:extLst>
              <a:ext uri="{FF2B5EF4-FFF2-40B4-BE49-F238E27FC236}">
                <a16:creationId xmlns:a16="http://schemas.microsoft.com/office/drawing/2014/main" id="{5C6A6BD6-FCD4-5E45-AD87-898ED5C521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72191" y="5858419"/>
            <a:ext cx="686058" cy="587727"/>
          </a:xfrm>
          <a:prstGeom prst="rect">
            <a:avLst/>
          </a:prstGeom>
        </p:spPr>
      </p:pic>
      <p:sp>
        <p:nvSpPr>
          <p:cNvPr id="13" name="Text Placeholder 12">
            <a:extLst>
              <a:ext uri="{FF2B5EF4-FFF2-40B4-BE49-F238E27FC236}">
                <a16:creationId xmlns:a16="http://schemas.microsoft.com/office/drawing/2014/main" id="{3FD40507-1BAA-9943-A1D1-605A20C28B9F}"/>
              </a:ext>
            </a:extLst>
          </p:cNvPr>
          <p:cNvSpPr>
            <a:spLocks noGrp="1"/>
          </p:cNvSpPr>
          <p:nvPr>
            <p:ph type="body" sz="quarter" idx="13" hasCustomPrompt="1"/>
          </p:nvPr>
        </p:nvSpPr>
        <p:spPr>
          <a:xfrm>
            <a:off x="485423" y="1182679"/>
            <a:ext cx="8183562" cy="4585418"/>
          </a:xfrm>
        </p:spPr>
        <p:txBody>
          <a:bodyPr>
            <a:normAutofit/>
          </a:bodyPr>
          <a:lstStyle>
            <a:lvl1pPr marL="228600" marR="0" indent="-228600" algn="l" defTabSz="914400" rtl="0" eaLnBrk="1" fontAlgn="auto" latinLnBrk="0" hangingPunct="1">
              <a:lnSpc>
                <a:spcPct val="90000"/>
              </a:lnSpc>
              <a:spcBef>
                <a:spcPts val="1000"/>
              </a:spcBef>
              <a:spcAft>
                <a:spcPts val="0"/>
              </a:spcAft>
              <a:buClr>
                <a:srgbClr val="34A1DA"/>
              </a:buClr>
              <a:buSzTx/>
              <a:buFont typeface="Arial" panose="020B0604020202020204" pitchFamily="34" charset="0"/>
              <a:buChar char="•"/>
              <a:tabLst/>
              <a:defRPr sz="1600"/>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v"/>
              <a:defRPr sz="1600"/>
            </a:lvl3pPr>
            <a:lvl4pPr marL="1600200" indent="-228600">
              <a:buFont typeface="Wingdings" panose="05000000000000000000" pitchFamily="2" charset="2"/>
              <a:buChar char="Ø"/>
              <a:defRPr sz="1600"/>
            </a:lvl4pPr>
            <a:lvl5pPr>
              <a:defRPr sz="1600"/>
            </a:lvl5pPr>
          </a:lstStyle>
          <a:p>
            <a:pPr marL="228600" marR="0" lvl="0" indent="-228600" algn="l" defTabSz="914400" rtl="0" eaLnBrk="1" fontAlgn="auto" latinLnBrk="0" hangingPunct="1">
              <a:lnSpc>
                <a:spcPct val="90000"/>
              </a:lnSpc>
              <a:spcBef>
                <a:spcPts val="1000"/>
              </a:spcBef>
              <a:spcAft>
                <a:spcPts val="0"/>
              </a:spcAft>
              <a:buClr>
                <a:srgbClr val="34A1DA"/>
              </a:buClr>
              <a:buSzTx/>
              <a:buFont typeface="Arial" panose="020B0604020202020204" pitchFamily="34" charset="0"/>
              <a:buChar char="•"/>
              <a:tabLst/>
              <a:defRPr/>
            </a:pPr>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4112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ng Title: 1 Column Tex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03989D-CFF4-D043-859A-1EA47A5DEE69}"/>
              </a:ext>
            </a:extLst>
          </p:cNvPr>
          <p:cNvSpPr>
            <a:spLocks noGrp="1"/>
          </p:cNvSpPr>
          <p:nvPr>
            <p:ph type="sldNum" sz="quarter" idx="12"/>
          </p:nvPr>
        </p:nvSpPr>
        <p:spPr>
          <a:xfrm>
            <a:off x="8261203" y="6356350"/>
            <a:ext cx="522260" cy="365125"/>
          </a:xfrm>
        </p:spPr>
        <p:txBody>
          <a:bodyPr/>
          <a:lstStyle>
            <a:lvl1pPr algn="ctr">
              <a:defRPr/>
            </a:lvl1pPr>
          </a:lstStyle>
          <a:p>
            <a:fld id="{AE919B77-9796-D34E-8D5A-4054B4AFF4B6}" type="slidenum">
              <a:rPr lang="en-US" smtClean="0"/>
              <a:pPr/>
              <a:t>‹#›</a:t>
            </a:fld>
            <a:endParaRPr lang="en-US"/>
          </a:p>
        </p:txBody>
      </p:sp>
      <p:sp>
        <p:nvSpPr>
          <p:cNvPr id="6" name="Rectangle 5">
            <a:extLst>
              <a:ext uri="{FF2B5EF4-FFF2-40B4-BE49-F238E27FC236}">
                <a16:creationId xmlns:a16="http://schemas.microsoft.com/office/drawing/2014/main" id="{BEC8CE45-A1B1-974A-BAEB-4B0DBA97EA44}"/>
              </a:ext>
            </a:extLst>
          </p:cNvPr>
          <p:cNvSpPr/>
          <p:nvPr userDrawn="1"/>
        </p:nvSpPr>
        <p:spPr>
          <a:xfrm>
            <a:off x="0" y="-1"/>
            <a:ext cx="9144000" cy="1069623"/>
          </a:xfrm>
          <a:prstGeom prst="rect">
            <a:avLst/>
          </a:prstGeom>
          <a:solidFill>
            <a:srgbClr val="34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A1DA"/>
              </a:solidFill>
            </a:endParaRPr>
          </a:p>
        </p:txBody>
      </p:sp>
      <p:sp>
        <p:nvSpPr>
          <p:cNvPr id="7" name="Right Triangle 6">
            <a:extLst>
              <a:ext uri="{FF2B5EF4-FFF2-40B4-BE49-F238E27FC236}">
                <a16:creationId xmlns:a16="http://schemas.microsoft.com/office/drawing/2014/main" id="{F74B6978-6D24-254E-A2B4-B0F8908E5FDD}"/>
              </a:ext>
            </a:extLst>
          </p:cNvPr>
          <p:cNvSpPr/>
          <p:nvPr userDrawn="1"/>
        </p:nvSpPr>
        <p:spPr>
          <a:xfrm rot="10800000">
            <a:off x="8915400" y="1069622"/>
            <a:ext cx="228600" cy="228600"/>
          </a:xfrm>
          <a:prstGeom prst="rtTriangle">
            <a:avLst/>
          </a:prstGeom>
          <a:solidFill>
            <a:srgbClr val="34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A1DA"/>
              </a:solidFill>
            </a:endParaRPr>
          </a:p>
        </p:txBody>
      </p:sp>
      <p:sp>
        <p:nvSpPr>
          <p:cNvPr id="2" name="Title 1">
            <a:extLst>
              <a:ext uri="{FF2B5EF4-FFF2-40B4-BE49-F238E27FC236}">
                <a16:creationId xmlns:a16="http://schemas.microsoft.com/office/drawing/2014/main" id="{0D8AE56D-081F-7A4F-8ADE-FB61C572F4DA}"/>
              </a:ext>
            </a:extLst>
          </p:cNvPr>
          <p:cNvSpPr>
            <a:spLocks noGrp="1"/>
          </p:cNvSpPr>
          <p:nvPr>
            <p:ph type="title" hasCustomPrompt="1"/>
          </p:nvPr>
        </p:nvSpPr>
        <p:spPr>
          <a:xfrm>
            <a:off x="485421" y="-1"/>
            <a:ext cx="8183563" cy="1069623"/>
          </a:xfrm>
        </p:spPr>
        <p:txBody>
          <a:bodyPr>
            <a:normAutofit/>
          </a:bodyPr>
          <a:lstStyle>
            <a:lvl1pPr algn="ctr">
              <a:defRPr sz="2400">
                <a:solidFill>
                  <a:schemeClr val="bg1"/>
                </a:solidFill>
              </a:defRPr>
            </a:lvl1pPr>
          </a:lstStyle>
          <a:p>
            <a:r>
              <a:rPr lang="en-US" dirty="0"/>
              <a:t>Click to edit header 1 (long title)</a:t>
            </a:r>
          </a:p>
        </p:txBody>
      </p:sp>
      <p:pic>
        <p:nvPicPr>
          <p:cNvPr id="9" name="Picture 8">
            <a:extLst>
              <a:ext uri="{FF2B5EF4-FFF2-40B4-BE49-F238E27FC236}">
                <a16:creationId xmlns:a16="http://schemas.microsoft.com/office/drawing/2014/main" id="{5C6A6BD6-FCD4-5E45-AD87-898ED5C521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72191" y="5858419"/>
            <a:ext cx="686058" cy="587727"/>
          </a:xfrm>
          <a:prstGeom prst="rect">
            <a:avLst/>
          </a:prstGeom>
        </p:spPr>
      </p:pic>
      <p:sp>
        <p:nvSpPr>
          <p:cNvPr id="11" name="Text Placeholder 21">
            <a:extLst>
              <a:ext uri="{FF2B5EF4-FFF2-40B4-BE49-F238E27FC236}">
                <a16:creationId xmlns:a16="http://schemas.microsoft.com/office/drawing/2014/main" id="{7D89E833-0B17-3E4D-8B62-F6AB84D73A6D}"/>
              </a:ext>
            </a:extLst>
          </p:cNvPr>
          <p:cNvSpPr>
            <a:spLocks noGrp="1"/>
          </p:cNvSpPr>
          <p:nvPr>
            <p:ph type="body" sz="quarter" idx="14" hasCustomPrompt="1"/>
          </p:nvPr>
        </p:nvSpPr>
        <p:spPr>
          <a:xfrm>
            <a:off x="485422" y="2018238"/>
            <a:ext cx="8183916" cy="325438"/>
          </a:xfrm>
        </p:spPr>
        <p:txBody>
          <a:bodyPr/>
          <a:lstStyle>
            <a:lvl1pPr marL="0" marR="0" indent="0" algn="l" defTabSz="914400" rtl="0" eaLnBrk="1" fontAlgn="auto" latinLnBrk="0" hangingPunct="1">
              <a:lnSpc>
                <a:spcPct val="90000"/>
              </a:lnSpc>
              <a:spcBef>
                <a:spcPts val="1000"/>
              </a:spcBef>
              <a:spcAft>
                <a:spcPts val="0"/>
              </a:spcAft>
              <a:buClr>
                <a:srgbClr val="34A1DA"/>
              </a:buClr>
              <a:buSzTx/>
              <a:buFont typeface="Arial" panose="020B0604020202020204" pitchFamily="34" charset="0"/>
              <a:buNone/>
              <a:tabLst/>
              <a:defRPr sz="1600" b="1"/>
            </a:lvl1pPr>
          </a:lstStyle>
          <a:p>
            <a:pPr marL="0" marR="0" lvl="0" indent="0" algn="l" defTabSz="914400" rtl="0" eaLnBrk="1" fontAlgn="auto" latinLnBrk="0" hangingPunct="1">
              <a:lnSpc>
                <a:spcPct val="90000"/>
              </a:lnSpc>
              <a:spcBef>
                <a:spcPts val="1000"/>
              </a:spcBef>
              <a:spcAft>
                <a:spcPts val="0"/>
              </a:spcAft>
              <a:buClr>
                <a:srgbClr val="34A1DA"/>
              </a:buClr>
              <a:buSzTx/>
              <a:buFont typeface="Arial" panose="020B0604020202020204" pitchFamily="34" charset="0"/>
              <a:buNone/>
              <a:tabLst/>
              <a:defRPr/>
            </a:pPr>
            <a:r>
              <a:rPr lang="en-US" dirty="0"/>
              <a:t>Click to edit header 3</a:t>
            </a:r>
          </a:p>
          <a:p>
            <a:pPr lvl="0"/>
            <a:endParaRPr lang="en-US" dirty="0"/>
          </a:p>
        </p:txBody>
      </p:sp>
      <p:sp>
        <p:nvSpPr>
          <p:cNvPr id="12" name="Text Placeholder 11">
            <a:extLst>
              <a:ext uri="{FF2B5EF4-FFF2-40B4-BE49-F238E27FC236}">
                <a16:creationId xmlns:a16="http://schemas.microsoft.com/office/drawing/2014/main" id="{C0288E83-4169-CC4C-9A7D-34E28C073327}"/>
              </a:ext>
            </a:extLst>
          </p:cNvPr>
          <p:cNvSpPr>
            <a:spLocks noGrp="1"/>
          </p:cNvSpPr>
          <p:nvPr>
            <p:ph type="body" sz="quarter" idx="15" hasCustomPrompt="1"/>
          </p:nvPr>
        </p:nvSpPr>
        <p:spPr>
          <a:xfrm>
            <a:off x="485422" y="2343150"/>
            <a:ext cx="8183563" cy="3425473"/>
          </a:xfrm>
        </p:spPr>
        <p:txBody>
          <a:bodyPr>
            <a:normAutofit/>
          </a:bodyPr>
          <a:lstStyle>
            <a:lvl1pPr>
              <a:defRPr sz="1600"/>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v"/>
              <a:defRPr sz="1600"/>
            </a:lvl3pPr>
            <a:lvl4pPr marL="1600200" indent="-228600">
              <a:buFont typeface="Wingdings" panose="05000000000000000000" pitchFamily="2" charset="2"/>
              <a:buChar char="Ø"/>
              <a:defRPr sz="1600"/>
            </a:lvl4pPr>
            <a:lvl5pPr>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28B9A97F-CD5E-7942-8363-4D4DE264059B}"/>
              </a:ext>
            </a:extLst>
          </p:cNvPr>
          <p:cNvSpPr>
            <a:spLocks noGrp="1"/>
          </p:cNvSpPr>
          <p:nvPr>
            <p:ph type="body" sz="quarter" idx="16" hasCustomPrompt="1"/>
          </p:nvPr>
        </p:nvSpPr>
        <p:spPr>
          <a:xfrm>
            <a:off x="485422" y="1069974"/>
            <a:ext cx="8183203" cy="948263"/>
          </a:xfrm>
        </p:spPr>
        <p:txBody>
          <a:bodyPr anchor="ctr">
            <a:normAutofit/>
          </a:bodyPr>
          <a:lstStyle>
            <a:lvl1pPr marL="0" indent="0" algn="ctr">
              <a:buNone/>
              <a:defRPr sz="2000">
                <a:solidFill>
                  <a:srgbClr val="34A1DA"/>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header 2</a:t>
            </a:r>
          </a:p>
        </p:txBody>
      </p:sp>
    </p:spTree>
    <p:extLst>
      <p:ext uri="{BB962C8B-B14F-4D97-AF65-F5344CB8AC3E}">
        <p14:creationId xmlns:p14="http://schemas.microsoft.com/office/powerpoint/2010/main" val="3169218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5652A12-EA3C-CB4C-A23E-ED2C8CA49230}" type="datetimeFigureOut">
              <a:rPr lang="en-US" smtClean="0"/>
              <a:pPr/>
              <a:t>9/23/2020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E8584EE-3B19-6A40-B687-5FF1C5EF7D67}" type="slidenum">
              <a:rPr lang="en-US" smtClean="0"/>
              <a:pPr/>
              <a:t>‹#›</a:t>
            </a:fld>
            <a:endParaRPr lang="en-US"/>
          </a:p>
        </p:txBody>
      </p:sp>
    </p:spTree>
    <p:extLst>
      <p:ext uri="{BB962C8B-B14F-4D97-AF65-F5344CB8AC3E}">
        <p14:creationId xmlns:p14="http://schemas.microsoft.com/office/powerpoint/2010/main" val="1145493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hort Title: 2 Column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B811D1-5FC4-AC44-8F28-DBF935BFBE33}"/>
              </a:ext>
            </a:extLst>
          </p:cNvPr>
          <p:cNvSpPr>
            <a:spLocks noGrp="1"/>
          </p:cNvSpPr>
          <p:nvPr>
            <p:ph sz="half" idx="2" hasCustomPrompt="1"/>
          </p:nvPr>
        </p:nvSpPr>
        <p:spPr>
          <a:xfrm>
            <a:off x="485422" y="1943540"/>
            <a:ext cx="3868737" cy="3813794"/>
          </a:xfrm>
        </p:spPr>
        <p:txBody>
          <a:bodyPr>
            <a:normAutofit/>
          </a:bodyPr>
          <a:lstStyle>
            <a:lvl1pPr>
              <a:defRPr sz="1600"/>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v"/>
              <a:defRPr sz="1600"/>
            </a:lvl3pPr>
            <a:lvl4pPr marL="1600200" indent="-228600">
              <a:buFont typeface="Wingdings" panose="05000000000000000000" pitchFamily="2" charset="2"/>
              <a:buChar char="Ø"/>
              <a:defRPr sz="1600"/>
            </a:lvl4pPr>
            <a:lvl5pPr>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595BD498-E9B4-9B4C-AD40-379F3AC18533}"/>
              </a:ext>
            </a:extLst>
          </p:cNvPr>
          <p:cNvSpPr>
            <a:spLocks noGrp="1"/>
          </p:cNvSpPr>
          <p:nvPr>
            <p:ph sz="quarter" idx="4" hasCustomPrompt="1"/>
          </p:nvPr>
        </p:nvSpPr>
        <p:spPr>
          <a:xfrm>
            <a:off x="4764618" y="1943540"/>
            <a:ext cx="3887788" cy="3813794"/>
          </a:xfrm>
        </p:spPr>
        <p:txBody>
          <a:bodyPr>
            <a:normAutofit/>
          </a:bodyPr>
          <a:lstStyle>
            <a:lvl1pPr>
              <a:defRPr sz="1600"/>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v"/>
              <a:defRPr sz="1600"/>
            </a:lvl3pPr>
            <a:lvl4pPr marL="1600200" indent="-228600">
              <a:buFont typeface="Wingdings" panose="05000000000000000000" pitchFamily="2" charset="2"/>
              <a:buChar char="Ø"/>
              <a:defRPr sz="1600"/>
            </a:lvl4pPr>
            <a:lvl5pPr>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48E751B7-FF99-1D42-8CED-679AC1817448}"/>
              </a:ext>
            </a:extLst>
          </p:cNvPr>
          <p:cNvSpPr>
            <a:spLocks noGrp="1"/>
          </p:cNvSpPr>
          <p:nvPr>
            <p:ph type="title" hasCustomPrompt="1"/>
          </p:nvPr>
        </p:nvSpPr>
        <p:spPr>
          <a:xfrm>
            <a:off x="485422" y="685801"/>
            <a:ext cx="8165396" cy="903903"/>
          </a:xfrm>
        </p:spPr>
        <p:txBody>
          <a:bodyPr>
            <a:normAutofit/>
          </a:bodyPr>
          <a:lstStyle>
            <a:lvl1pPr algn="ctr">
              <a:defRPr sz="2000">
                <a:solidFill>
                  <a:srgbClr val="34A1DA"/>
                </a:solidFill>
              </a:defRPr>
            </a:lvl1pPr>
          </a:lstStyle>
          <a:p>
            <a:r>
              <a:rPr lang="en-US" dirty="0"/>
              <a:t>Click to edit header 2</a:t>
            </a:r>
          </a:p>
        </p:txBody>
      </p:sp>
      <p:sp>
        <p:nvSpPr>
          <p:cNvPr id="11" name="Rectangle 10">
            <a:extLst>
              <a:ext uri="{FF2B5EF4-FFF2-40B4-BE49-F238E27FC236}">
                <a16:creationId xmlns:a16="http://schemas.microsoft.com/office/drawing/2014/main" id="{EF6DE41B-FE18-724C-BAD4-114EE03CBBF4}"/>
              </a:ext>
            </a:extLst>
          </p:cNvPr>
          <p:cNvSpPr/>
          <p:nvPr userDrawn="1"/>
        </p:nvSpPr>
        <p:spPr>
          <a:xfrm>
            <a:off x="0" y="0"/>
            <a:ext cx="9144000" cy="685800"/>
          </a:xfrm>
          <a:prstGeom prst="rect">
            <a:avLst/>
          </a:prstGeom>
          <a:solidFill>
            <a:srgbClr val="34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A1DA"/>
              </a:solidFill>
            </a:endParaRPr>
          </a:p>
        </p:txBody>
      </p:sp>
      <p:sp>
        <p:nvSpPr>
          <p:cNvPr id="12" name="Right Triangle 11">
            <a:extLst>
              <a:ext uri="{FF2B5EF4-FFF2-40B4-BE49-F238E27FC236}">
                <a16:creationId xmlns:a16="http://schemas.microsoft.com/office/drawing/2014/main" id="{22DCBF09-3516-9542-BEA5-2B996B27937B}"/>
              </a:ext>
            </a:extLst>
          </p:cNvPr>
          <p:cNvSpPr/>
          <p:nvPr userDrawn="1"/>
        </p:nvSpPr>
        <p:spPr>
          <a:xfrm rot="10800000">
            <a:off x="8915400" y="685800"/>
            <a:ext cx="228600" cy="228600"/>
          </a:xfrm>
          <a:prstGeom prst="rtTriangle">
            <a:avLst/>
          </a:prstGeom>
          <a:solidFill>
            <a:srgbClr val="34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A1DA"/>
              </a:solidFill>
            </a:endParaRPr>
          </a:p>
        </p:txBody>
      </p:sp>
      <p:sp>
        <p:nvSpPr>
          <p:cNvPr id="15" name="Slide Number Placeholder 4">
            <a:extLst>
              <a:ext uri="{FF2B5EF4-FFF2-40B4-BE49-F238E27FC236}">
                <a16:creationId xmlns:a16="http://schemas.microsoft.com/office/drawing/2014/main" id="{9934DD19-0A3C-BF4B-B0D0-3FF938E33A44}"/>
              </a:ext>
            </a:extLst>
          </p:cNvPr>
          <p:cNvSpPr>
            <a:spLocks noGrp="1"/>
          </p:cNvSpPr>
          <p:nvPr>
            <p:ph type="sldNum" sz="quarter" idx="12"/>
          </p:nvPr>
        </p:nvSpPr>
        <p:spPr>
          <a:xfrm>
            <a:off x="8261203" y="6356350"/>
            <a:ext cx="522260" cy="365125"/>
          </a:xfrm>
        </p:spPr>
        <p:txBody>
          <a:bodyPr/>
          <a:lstStyle>
            <a:lvl1pPr algn="ctr">
              <a:defRPr/>
            </a:lvl1pPr>
          </a:lstStyle>
          <a:p>
            <a:fld id="{AE919B77-9796-D34E-8D5A-4054B4AFF4B6}" type="slidenum">
              <a:rPr lang="en-US" smtClean="0"/>
              <a:pPr/>
              <a:t>‹#›</a:t>
            </a:fld>
            <a:endParaRPr lang="en-US"/>
          </a:p>
        </p:txBody>
      </p:sp>
      <p:pic>
        <p:nvPicPr>
          <p:cNvPr id="16" name="Picture 15">
            <a:extLst>
              <a:ext uri="{FF2B5EF4-FFF2-40B4-BE49-F238E27FC236}">
                <a16:creationId xmlns:a16="http://schemas.microsoft.com/office/drawing/2014/main" id="{6375E736-F843-064D-A681-889D7E6972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72191" y="5858419"/>
            <a:ext cx="686058" cy="587727"/>
          </a:xfrm>
          <a:prstGeom prst="rect">
            <a:avLst/>
          </a:prstGeom>
        </p:spPr>
      </p:pic>
      <p:sp>
        <p:nvSpPr>
          <p:cNvPr id="17" name="Text Placeholder 21">
            <a:extLst>
              <a:ext uri="{FF2B5EF4-FFF2-40B4-BE49-F238E27FC236}">
                <a16:creationId xmlns:a16="http://schemas.microsoft.com/office/drawing/2014/main" id="{B76B7FF2-7D30-1C4A-B955-6EC3C64940AF}"/>
              </a:ext>
            </a:extLst>
          </p:cNvPr>
          <p:cNvSpPr>
            <a:spLocks noGrp="1"/>
          </p:cNvSpPr>
          <p:nvPr>
            <p:ph type="body" sz="quarter" idx="13" hasCustomPrompt="1"/>
          </p:nvPr>
        </p:nvSpPr>
        <p:spPr>
          <a:xfrm>
            <a:off x="485422" y="1600993"/>
            <a:ext cx="3870325" cy="325790"/>
          </a:xfrm>
        </p:spPr>
        <p:txBody>
          <a:bodyPr>
            <a:normAutofit/>
          </a:bodyPr>
          <a:lstStyle>
            <a:lvl1pPr marL="0" indent="0">
              <a:buNone/>
              <a:defRPr sz="1600" b="1"/>
            </a:lvl1pPr>
          </a:lstStyle>
          <a:p>
            <a:pPr lvl="0"/>
            <a:r>
              <a:rPr lang="en-US" dirty="0"/>
              <a:t>Click to edit header 3a</a:t>
            </a:r>
          </a:p>
        </p:txBody>
      </p:sp>
      <p:sp>
        <p:nvSpPr>
          <p:cNvPr id="18" name="Text Placeholder 21">
            <a:extLst>
              <a:ext uri="{FF2B5EF4-FFF2-40B4-BE49-F238E27FC236}">
                <a16:creationId xmlns:a16="http://schemas.microsoft.com/office/drawing/2014/main" id="{79E79BE0-8576-AE4A-9E96-DEB6E3FA4D57}"/>
              </a:ext>
            </a:extLst>
          </p:cNvPr>
          <p:cNvSpPr>
            <a:spLocks noGrp="1"/>
          </p:cNvSpPr>
          <p:nvPr>
            <p:ph type="body" sz="quarter" idx="14" hasCustomPrompt="1"/>
          </p:nvPr>
        </p:nvSpPr>
        <p:spPr>
          <a:xfrm>
            <a:off x="4771674" y="1600993"/>
            <a:ext cx="3879144" cy="325790"/>
          </a:xfrm>
        </p:spPr>
        <p:txBody>
          <a:bodyPr>
            <a:normAutofit/>
          </a:bodyPr>
          <a:lstStyle>
            <a:lvl1pPr marL="0" indent="0">
              <a:buNone/>
              <a:defRPr sz="1600" b="1"/>
            </a:lvl1pPr>
          </a:lstStyle>
          <a:p>
            <a:pPr lvl="0"/>
            <a:r>
              <a:rPr lang="en-US" dirty="0"/>
              <a:t>Click to edit header 3b</a:t>
            </a:r>
          </a:p>
        </p:txBody>
      </p:sp>
      <p:sp>
        <p:nvSpPr>
          <p:cNvPr id="3" name="Text Placeholder 2">
            <a:extLst>
              <a:ext uri="{FF2B5EF4-FFF2-40B4-BE49-F238E27FC236}">
                <a16:creationId xmlns:a16="http://schemas.microsoft.com/office/drawing/2014/main" id="{FE699FC9-AEBB-9D48-91CC-DAFE71CDD6E6}"/>
              </a:ext>
            </a:extLst>
          </p:cNvPr>
          <p:cNvSpPr>
            <a:spLocks noGrp="1"/>
          </p:cNvSpPr>
          <p:nvPr>
            <p:ph type="body" sz="quarter" idx="15" hasCustomPrompt="1"/>
          </p:nvPr>
        </p:nvSpPr>
        <p:spPr>
          <a:xfrm>
            <a:off x="485422" y="0"/>
            <a:ext cx="8164513" cy="685800"/>
          </a:xfrm>
        </p:spPr>
        <p:txBody>
          <a:bodyPr anchor="ctr">
            <a:normAutofit/>
          </a:bodyPr>
          <a:lstStyle>
            <a:lvl1pPr algn="ctr">
              <a:defRPr sz="2400">
                <a:solidFill>
                  <a:schemeClr val="bg1"/>
                </a:solidFill>
              </a:defRPr>
            </a:lvl1pPr>
          </a:lstStyle>
          <a:p>
            <a:pPr lvl="0"/>
            <a:r>
              <a:rPr lang="en-US" dirty="0"/>
              <a:t>Click to edit header 1 (short title)</a:t>
            </a:r>
          </a:p>
        </p:txBody>
      </p:sp>
    </p:spTree>
    <p:extLst>
      <p:ext uri="{BB962C8B-B14F-4D97-AF65-F5344CB8AC3E}">
        <p14:creationId xmlns:p14="http://schemas.microsoft.com/office/powerpoint/2010/main" val="24729089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mpler_Short Title: 2 Column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B811D1-5FC4-AC44-8F28-DBF935BFBE33}"/>
              </a:ext>
            </a:extLst>
          </p:cNvPr>
          <p:cNvSpPr>
            <a:spLocks noGrp="1"/>
          </p:cNvSpPr>
          <p:nvPr>
            <p:ph sz="half" idx="2" hasCustomPrompt="1"/>
          </p:nvPr>
        </p:nvSpPr>
        <p:spPr>
          <a:xfrm>
            <a:off x="485422" y="914401"/>
            <a:ext cx="3868737" cy="4842933"/>
          </a:xfrm>
        </p:spPr>
        <p:txBody>
          <a:bodyPr>
            <a:normAutofit/>
          </a:bodyPr>
          <a:lstStyle>
            <a:lvl1pPr>
              <a:defRPr sz="1600"/>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v"/>
              <a:defRPr sz="1600"/>
            </a:lvl3pPr>
            <a:lvl4pPr marL="1600200" indent="-228600">
              <a:buFont typeface="Wingdings" panose="05000000000000000000" pitchFamily="2" charset="2"/>
              <a:buChar char="Ø"/>
              <a:defRPr sz="1600"/>
            </a:lvl4pPr>
            <a:lvl5pPr>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595BD498-E9B4-9B4C-AD40-379F3AC18533}"/>
              </a:ext>
            </a:extLst>
          </p:cNvPr>
          <p:cNvSpPr>
            <a:spLocks noGrp="1"/>
          </p:cNvSpPr>
          <p:nvPr>
            <p:ph sz="quarter" idx="4" hasCustomPrompt="1"/>
          </p:nvPr>
        </p:nvSpPr>
        <p:spPr>
          <a:xfrm>
            <a:off x="4764618" y="914401"/>
            <a:ext cx="3887788" cy="4842933"/>
          </a:xfrm>
        </p:spPr>
        <p:txBody>
          <a:bodyPr>
            <a:normAutofit/>
          </a:bodyPr>
          <a:lstStyle>
            <a:lvl1pPr>
              <a:defRPr sz="1600"/>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v"/>
              <a:defRPr sz="1600"/>
            </a:lvl3pPr>
            <a:lvl4pPr marL="1600200" indent="-228600">
              <a:buFont typeface="Wingdings" panose="05000000000000000000" pitchFamily="2" charset="2"/>
              <a:buChar char="Ø"/>
              <a:defRPr sz="1600"/>
            </a:lvl4pPr>
            <a:lvl5pPr>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EF6DE41B-FE18-724C-BAD4-114EE03CBBF4}"/>
              </a:ext>
            </a:extLst>
          </p:cNvPr>
          <p:cNvSpPr/>
          <p:nvPr userDrawn="1"/>
        </p:nvSpPr>
        <p:spPr>
          <a:xfrm>
            <a:off x="0" y="0"/>
            <a:ext cx="9144000" cy="685800"/>
          </a:xfrm>
          <a:prstGeom prst="rect">
            <a:avLst/>
          </a:prstGeom>
          <a:solidFill>
            <a:srgbClr val="34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A1DA"/>
              </a:solidFill>
            </a:endParaRPr>
          </a:p>
        </p:txBody>
      </p:sp>
      <p:sp>
        <p:nvSpPr>
          <p:cNvPr id="12" name="Right Triangle 11">
            <a:extLst>
              <a:ext uri="{FF2B5EF4-FFF2-40B4-BE49-F238E27FC236}">
                <a16:creationId xmlns:a16="http://schemas.microsoft.com/office/drawing/2014/main" id="{22DCBF09-3516-9542-BEA5-2B996B27937B}"/>
              </a:ext>
            </a:extLst>
          </p:cNvPr>
          <p:cNvSpPr/>
          <p:nvPr userDrawn="1"/>
        </p:nvSpPr>
        <p:spPr>
          <a:xfrm rot="10800000">
            <a:off x="8915400" y="685800"/>
            <a:ext cx="228600" cy="228600"/>
          </a:xfrm>
          <a:prstGeom prst="rtTriangle">
            <a:avLst/>
          </a:prstGeom>
          <a:solidFill>
            <a:srgbClr val="34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A1DA"/>
              </a:solidFill>
            </a:endParaRPr>
          </a:p>
        </p:txBody>
      </p:sp>
      <p:sp>
        <p:nvSpPr>
          <p:cNvPr id="15" name="Slide Number Placeholder 4">
            <a:extLst>
              <a:ext uri="{FF2B5EF4-FFF2-40B4-BE49-F238E27FC236}">
                <a16:creationId xmlns:a16="http://schemas.microsoft.com/office/drawing/2014/main" id="{9934DD19-0A3C-BF4B-B0D0-3FF938E33A44}"/>
              </a:ext>
            </a:extLst>
          </p:cNvPr>
          <p:cNvSpPr>
            <a:spLocks noGrp="1"/>
          </p:cNvSpPr>
          <p:nvPr>
            <p:ph type="sldNum" sz="quarter" idx="12"/>
          </p:nvPr>
        </p:nvSpPr>
        <p:spPr>
          <a:xfrm>
            <a:off x="8261203" y="6356350"/>
            <a:ext cx="522260" cy="365125"/>
          </a:xfrm>
        </p:spPr>
        <p:txBody>
          <a:bodyPr/>
          <a:lstStyle>
            <a:lvl1pPr algn="ctr">
              <a:defRPr/>
            </a:lvl1pPr>
          </a:lstStyle>
          <a:p>
            <a:fld id="{AE919B77-9796-D34E-8D5A-4054B4AFF4B6}" type="slidenum">
              <a:rPr lang="en-US" smtClean="0"/>
              <a:pPr/>
              <a:t>‹#›</a:t>
            </a:fld>
            <a:endParaRPr lang="en-US"/>
          </a:p>
        </p:txBody>
      </p:sp>
      <p:pic>
        <p:nvPicPr>
          <p:cNvPr id="16" name="Picture 15">
            <a:extLst>
              <a:ext uri="{FF2B5EF4-FFF2-40B4-BE49-F238E27FC236}">
                <a16:creationId xmlns:a16="http://schemas.microsoft.com/office/drawing/2014/main" id="{6375E736-F843-064D-A681-889D7E6972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72191" y="5858419"/>
            <a:ext cx="686058" cy="587727"/>
          </a:xfrm>
          <a:prstGeom prst="rect">
            <a:avLst/>
          </a:prstGeom>
        </p:spPr>
      </p:pic>
      <p:sp>
        <p:nvSpPr>
          <p:cNvPr id="3" name="Text Placeholder 2">
            <a:extLst>
              <a:ext uri="{FF2B5EF4-FFF2-40B4-BE49-F238E27FC236}">
                <a16:creationId xmlns:a16="http://schemas.microsoft.com/office/drawing/2014/main" id="{FE699FC9-AEBB-9D48-91CC-DAFE71CDD6E6}"/>
              </a:ext>
            </a:extLst>
          </p:cNvPr>
          <p:cNvSpPr>
            <a:spLocks noGrp="1"/>
          </p:cNvSpPr>
          <p:nvPr>
            <p:ph type="body" sz="quarter" idx="15" hasCustomPrompt="1"/>
          </p:nvPr>
        </p:nvSpPr>
        <p:spPr>
          <a:xfrm>
            <a:off x="485422" y="0"/>
            <a:ext cx="8164513" cy="685800"/>
          </a:xfrm>
        </p:spPr>
        <p:txBody>
          <a:bodyPr anchor="ctr">
            <a:normAutofit/>
          </a:bodyPr>
          <a:lstStyle>
            <a:lvl1pPr algn="ctr">
              <a:defRPr sz="2400">
                <a:solidFill>
                  <a:schemeClr val="bg1"/>
                </a:solidFill>
              </a:defRPr>
            </a:lvl1pPr>
          </a:lstStyle>
          <a:p>
            <a:pPr lvl="0"/>
            <a:r>
              <a:rPr lang="en-US" dirty="0"/>
              <a:t>Click to edit header 1 (short title)</a:t>
            </a:r>
          </a:p>
        </p:txBody>
      </p:sp>
    </p:spTree>
    <p:extLst>
      <p:ext uri="{BB962C8B-B14F-4D97-AF65-F5344CB8AC3E}">
        <p14:creationId xmlns:p14="http://schemas.microsoft.com/office/powerpoint/2010/main" val="910111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mpler.shortTitle.One.Colum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B811D1-5FC4-AC44-8F28-DBF935BFBE33}"/>
              </a:ext>
            </a:extLst>
          </p:cNvPr>
          <p:cNvSpPr>
            <a:spLocks noGrp="1"/>
          </p:cNvSpPr>
          <p:nvPr>
            <p:ph sz="half" idx="2" hasCustomPrompt="1"/>
          </p:nvPr>
        </p:nvSpPr>
        <p:spPr>
          <a:xfrm>
            <a:off x="485422" y="914401"/>
            <a:ext cx="8164513" cy="4842933"/>
          </a:xfrm>
        </p:spPr>
        <p:txBody>
          <a:bodyPr>
            <a:normAutofit/>
          </a:bodyPr>
          <a:lstStyle>
            <a:lvl1pPr>
              <a:defRPr sz="1600"/>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v"/>
              <a:defRPr sz="1600"/>
            </a:lvl3pPr>
            <a:lvl4pPr marL="1600200" indent="-228600">
              <a:buFont typeface="Wingdings" panose="05000000000000000000" pitchFamily="2" charset="2"/>
              <a:buChar char="Ø"/>
              <a:defRPr sz="1600"/>
            </a:lvl4pPr>
            <a:lvl5pPr>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EF6DE41B-FE18-724C-BAD4-114EE03CBBF4}"/>
              </a:ext>
            </a:extLst>
          </p:cNvPr>
          <p:cNvSpPr/>
          <p:nvPr userDrawn="1"/>
        </p:nvSpPr>
        <p:spPr>
          <a:xfrm>
            <a:off x="0" y="0"/>
            <a:ext cx="9144000" cy="685800"/>
          </a:xfrm>
          <a:prstGeom prst="rect">
            <a:avLst/>
          </a:prstGeom>
          <a:solidFill>
            <a:srgbClr val="34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A1DA"/>
              </a:solidFill>
            </a:endParaRPr>
          </a:p>
        </p:txBody>
      </p:sp>
      <p:sp>
        <p:nvSpPr>
          <p:cNvPr id="12" name="Right Triangle 11">
            <a:extLst>
              <a:ext uri="{FF2B5EF4-FFF2-40B4-BE49-F238E27FC236}">
                <a16:creationId xmlns:a16="http://schemas.microsoft.com/office/drawing/2014/main" id="{22DCBF09-3516-9542-BEA5-2B996B27937B}"/>
              </a:ext>
            </a:extLst>
          </p:cNvPr>
          <p:cNvSpPr/>
          <p:nvPr userDrawn="1"/>
        </p:nvSpPr>
        <p:spPr>
          <a:xfrm rot="10800000">
            <a:off x="8915400" y="685800"/>
            <a:ext cx="228600" cy="228600"/>
          </a:xfrm>
          <a:prstGeom prst="rtTriangle">
            <a:avLst/>
          </a:prstGeom>
          <a:solidFill>
            <a:srgbClr val="34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A1DA"/>
              </a:solidFill>
            </a:endParaRPr>
          </a:p>
        </p:txBody>
      </p:sp>
      <p:sp>
        <p:nvSpPr>
          <p:cNvPr id="15" name="Slide Number Placeholder 4">
            <a:extLst>
              <a:ext uri="{FF2B5EF4-FFF2-40B4-BE49-F238E27FC236}">
                <a16:creationId xmlns:a16="http://schemas.microsoft.com/office/drawing/2014/main" id="{9934DD19-0A3C-BF4B-B0D0-3FF938E33A44}"/>
              </a:ext>
            </a:extLst>
          </p:cNvPr>
          <p:cNvSpPr>
            <a:spLocks noGrp="1"/>
          </p:cNvSpPr>
          <p:nvPr>
            <p:ph type="sldNum" sz="quarter" idx="12"/>
          </p:nvPr>
        </p:nvSpPr>
        <p:spPr>
          <a:xfrm>
            <a:off x="8261203" y="6356350"/>
            <a:ext cx="522260" cy="365125"/>
          </a:xfrm>
        </p:spPr>
        <p:txBody>
          <a:bodyPr/>
          <a:lstStyle>
            <a:lvl1pPr algn="ctr">
              <a:defRPr/>
            </a:lvl1pPr>
          </a:lstStyle>
          <a:p>
            <a:fld id="{AE919B77-9796-D34E-8D5A-4054B4AFF4B6}" type="slidenum">
              <a:rPr lang="en-US" smtClean="0"/>
              <a:pPr/>
              <a:t>‹#›</a:t>
            </a:fld>
            <a:endParaRPr lang="en-US"/>
          </a:p>
        </p:txBody>
      </p:sp>
      <p:pic>
        <p:nvPicPr>
          <p:cNvPr id="16" name="Picture 15">
            <a:extLst>
              <a:ext uri="{FF2B5EF4-FFF2-40B4-BE49-F238E27FC236}">
                <a16:creationId xmlns:a16="http://schemas.microsoft.com/office/drawing/2014/main" id="{6375E736-F843-064D-A681-889D7E6972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72191" y="5858419"/>
            <a:ext cx="686058" cy="587727"/>
          </a:xfrm>
          <a:prstGeom prst="rect">
            <a:avLst/>
          </a:prstGeom>
        </p:spPr>
      </p:pic>
      <p:sp>
        <p:nvSpPr>
          <p:cNvPr id="3" name="Text Placeholder 2">
            <a:extLst>
              <a:ext uri="{FF2B5EF4-FFF2-40B4-BE49-F238E27FC236}">
                <a16:creationId xmlns:a16="http://schemas.microsoft.com/office/drawing/2014/main" id="{FE699FC9-AEBB-9D48-91CC-DAFE71CDD6E6}"/>
              </a:ext>
            </a:extLst>
          </p:cNvPr>
          <p:cNvSpPr>
            <a:spLocks noGrp="1"/>
          </p:cNvSpPr>
          <p:nvPr>
            <p:ph type="body" sz="quarter" idx="15" hasCustomPrompt="1"/>
          </p:nvPr>
        </p:nvSpPr>
        <p:spPr>
          <a:xfrm>
            <a:off x="485422" y="0"/>
            <a:ext cx="8164513" cy="685800"/>
          </a:xfrm>
        </p:spPr>
        <p:txBody>
          <a:bodyPr anchor="ctr">
            <a:normAutofit/>
          </a:bodyPr>
          <a:lstStyle>
            <a:lvl1pPr algn="ctr">
              <a:defRPr sz="2400">
                <a:solidFill>
                  <a:schemeClr val="bg1"/>
                </a:solidFill>
              </a:defRPr>
            </a:lvl1pPr>
          </a:lstStyle>
          <a:p>
            <a:pPr lvl="0"/>
            <a:r>
              <a:rPr lang="en-US" dirty="0"/>
              <a:t>Click to edit header 1 (short title)</a:t>
            </a:r>
          </a:p>
        </p:txBody>
      </p:sp>
    </p:spTree>
    <p:extLst>
      <p:ext uri="{BB962C8B-B14F-4D97-AF65-F5344CB8AC3E}">
        <p14:creationId xmlns:p14="http://schemas.microsoft.com/office/powerpoint/2010/main" val="712980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ong Title: 2 Column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B811D1-5FC4-AC44-8F28-DBF935BFBE33}"/>
              </a:ext>
            </a:extLst>
          </p:cNvPr>
          <p:cNvSpPr>
            <a:spLocks noGrp="1"/>
          </p:cNvSpPr>
          <p:nvPr>
            <p:ph sz="half" idx="2" hasCustomPrompt="1"/>
          </p:nvPr>
        </p:nvSpPr>
        <p:spPr>
          <a:xfrm>
            <a:off x="485421" y="2482497"/>
            <a:ext cx="3868737" cy="3231621"/>
          </a:xfrm>
        </p:spPr>
        <p:txBody>
          <a:bodyPr>
            <a:normAutofit/>
          </a:bodyPr>
          <a:lstStyle>
            <a:lvl1pPr marL="0" marR="0" indent="0" algn="l" defTabSz="914400" rtl="0" eaLnBrk="1" fontAlgn="auto" latinLnBrk="0" hangingPunct="1">
              <a:lnSpc>
                <a:spcPct val="90000"/>
              </a:lnSpc>
              <a:spcBef>
                <a:spcPts val="1000"/>
              </a:spcBef>
              <a:spcAft>
                <a:spcPts val="0"/>
              </a:spcAft>
              <a:buClr>
                <a:srgbClr val="34A1DA"/>
              </a:buClr>
              <a:buSzTx/>
              <a:buFont typeface="Arial" panose="020B0604020202020204" pitchFamily="34" charset="0"/>
              <a:buNone/>
              <a:tabLst/>
              <a:defRPr sz="1600"/>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v"/>
              <a:defRPr sz="1600"/>
            </a:lvl3pPr>
            <a:lvl4pPr marL="1600200" indent="-228600">
              <a:buFont typeface="Wingdings" panose="05000000000000000000" pitchFamily="2" charset="2"/>
              <a:buChar char="Ø"/>
              <a:defRPr sz="1600"/>
            </a:lvl4pPr>
            <a:lvl5pPr>
              <a:defRPr sz="1600"/>
            </a:lvl5pPr>
          </a:lstStyle>
          <a:p>
            <a:pPr marL="228600" marR="0" lvl="0" indent="-228600" algn="l" defTabSz="914400" rtl="0" eaLnBrk="1" fontAlgn="auto" latinLnBrk="0" hangingPunct="1">
              <a:lnSpc>
                <a:spcPct val="90000"/>
              </a:lnSpc>
              <a:spcBef>
                <a:spcPts val="1000"/>
              </a:spcBef>
              <a:spcAft>
                <a:spcPts val="0"/>
              </a:spcAft>
              <a:buClr>
                <a:srgbClr val="34A1DA"/>
              </a:buClr>
              <a:buSzTx/>
              <a:buFont typeface="Arial" panose="020B0604020202020204" pitchFamily="34" charset="0"/>
              <a:buChar char="•"/>
              <a:tabLst/>
              <a:defRPr/>
            </a:pPr>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595BD498-E9B4-9B4C-AD40-379F3AC18533}"/>
              </a:ext>
            </a:extLst>
          </p:cNvPr>
          <p:cNvSpPr>
            <a:spLocks noGrp="1"/>
          </p:cNvSpPr>
          <p:nvPr>
            <p:ph sz="quarter" idx="4" hasCustomPrompt="1"/>
          </p:nvPr>
        </p:nvSpPr>
        <p:spPr>
          <a:xfrm>
            <a:off x="4751739" y="2482497"/>
            <a:ext cx="3887788" cy="3231621"/>
          </a:xfrm>
        </p:spPr>
        <p:txBody>
          <a:bodyPr>
            <a:normAutofit/>
          </a:bodyPr>
          <a:lstStyle>
            <a:lvl1pPr marL="0" marR="0" indent="0" algn="l" defTabSz="914400" rtl="0" eaLnBrk="1" fontAlgn="auto" latinLnBrk="0" hangingPunct="1">
              <a:lnSpc>
                <a:spcPct val="90000"/>
              </a:lnSpc>
              <a:spcBef>
                <a:spcPts val="1000"/>
              </a:spcBef>
              <a:spcAft>
                <a:spcPts val="0"/>
              </a:spcAft>
              <a:buClr>
                <a:srgbClr val="34A1DA"/>
              </a:buClr>
              <a:buSzTx/>
              <a:buFont typeface="Arial" panose="020B0604020202020204" pitchFamily="34" charset="0"/>
              <a:buNone/>
              <a:tabLst/>
              <a:defRPr sz="1600"/>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v"/>
              <a:defRPr sz="1600"/>
            </a:lvl3pPr>
            <a:lvl4pPr marL="1600200" indent="-228600">
              <a:buFont typeface="Wingdings" panose="05000000000000000000" pitchFamily="2" charset="2"/>
              <a:buChar char="Ø"/>
              <a:defRPr sz="1600"/>
            </a:lvl4pPr>
            <a:lvl5pPr>
              <a:defRPr sz="1600"/>
            </a:lvl5pPr>
          </a:lstStyle>
          <a:p>
            <a:pPr marL="228600" marR="0" lvl="0" indent="-228600" algn="l" defTabSz="914400" rtl="0" eaLnBrk="1" fontAlgn="auto" latinLnBrk="0" hangingPunct="1">
              <a:lnSpc>
                <a:spcPct val="90000"/>
              </a:lnSpc>
              <a:spcBef>
                <a:spcPts val="1000"/>
              </a:spcBef>
              <a:spcAft>
                <a:spcPts val="0"/>
              </a:spcAft>
              <a:buClr>
                <a:srgbClr val="34A1DA"/>
              </a:buClr>
              <a:buSzTx/>
              <a:buFont typeface="Arial" panose="020B0604020202020204" pitchFamily="34" charset="0"/>
              <a:buChar char="•"/>
              <a:tabLst/>
              <a:defRPr/>
            </a:pPr>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48E751B7-FF99-1D42-8CED-679AC1817448}"/>
              </a:ext>
            </a:extLst>
          </p:cNvPr>
          <p:cNvSpPr>
            <a:spLocks noGrp="1"/>
          </p:cNvSpPr>
          <p:nvPr>
            <p:ph type="title" hasCustomPrompt="1"/>
          </p:nvPr>
        </p:nvSpPr>
        <p:spPr>
          <a:xfrm>
            <a:off x="485421" y="1069623"/>
            <a:ext cx="8152517" cy="1030992"/>
          </a:xfrm>
        </p:spPr>
        <p:txBody>
          <a:bodyPr>
            <a:normAutofit/>
          </a:bodyPr>
          <a:lstStyle>
            <a:lvl1pPr algn="ctr">
              <a:defRPr sz="2000">
                <a:solidFill>
                  <a:srgbClr val="34A1DA"/>
                </a:solidFill>
              </a:defRPr>
            </a:lvl1pPr>
          </a:lstStyle>
          <a:p>
            <a:r>
              <a:rPr lang="en-US" dirty="0"/>
              <a:t>Click to edit header 2</a:t>
            </a:r>
          </a:p>
        </p:txBody>
      </p:sp>
      <p:sp>
        <p:nvSpPr>
          <p:cNvPr id="15" name="Slide Number Placeholder 4">
            <a:extLst>
              <a:ext uri="{FF2B5EF4-FFF2-40B4-BE49-F238E27FC236}">
                <a16:creationId xmlns:a16="http://schemas.microsoft.com/office/drawing/2014/main" id="{9934DD19-0A3C-BF4B-B0D0-3FF938E33A44}"/>
              </a:ext>
            </a:extLst>
          </p:cNvPr>
          <p:cNvSpPr>
            <a:spLocks noGrp="1"/>
          </p:cNvSpPr>
          <p:nvPr>
            <p:ph type="sldNum" sz="quarter" idx="12"/>
          </p:nvPr>
        </p:nvSpPr>
        <p:spPr>
          <a:xfrm>
            <a:off x="8261203" y="6356350"/>
            <a:ext cx="522260" cy="365125"/>
          </a:xfrm>
        </p:spPr>
        <p:txBody>
          <a:bodyPr/>
          <a:lstStyle>
            <a:lvl1pPr algn="ctr">
              <a:defRPr/>
            </a:lvl1pPr>
          </a:lstStyle>
          <a:p>
            <a:fld id="{AE919B77-9796-D34E-8D5A-4054B4AFF4B6}" type="slidenum">
              <a:rPr lang="en-US" smtClean="0"/>
              <a:pPr/>
              <a:t>‹#›</a:t>
            </a:fld>
            <a:endParaRPr lang="en-US"/>
          </a:p>
        </p:txBody>
      </p:sp>
      <p:pic>
        <p:nvPicPr>
          <p:cNvPr id="16" name="Picture 15">
            <a:extLst>
              <a:ext uri="{FF2B5EF4-FFF2-40B4-BE49-F238E27FC236}">
                <a16:creationId xmlns:a16="http://schemas.microsoft.com/office/drawing/2014/main" id="{6375E736-F843-064D-A681-889D7E6972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72191" y="5858419"/>
            <a:ext cx="686058" cy="587727"/>
          </a:xfrm>
          <a:prstGeom prst="rect">
            <a:avLst/>
          </a:prstGeom>
        </p:spPr>
      </p:pic>
      <p:sp>
        <p:nvSpPr>
          <p:cNvPr id="17" name="Text Placeholder 21">
            <a:extLst>
              <a:ext uri="{FF2B5EF4-FFF2-40B4-BE49-F238E27FC236}">
                <a16:creationId xmlns:a16="http://schemas.microsoft.com/office/drawing/2014/main" id="{B76B7FF2-7D30-1C4A-B955-6EC3C64940AF}"/>
              </a:ext>
            </a:extLst>
          </p:cNvPr>
          <p:cNvSpPr>
            <a:spLocks noGrp="1"/>
          </p:cNvSpPr>
          <p:nvPr>
            <p:ph type="body" sz="quarter" idx="13" hasCustomPrompt="1"/>
          </p:nvPr>
        </p:nvSpPr>
        <p:spPr>
          <a:xfrm>
            <a:off x="485421" y="2128661"/>
            <a:ext cx="3870325" cy="325790"/>
          </a:xfrm>
        </p:spPr>
        <p:txBody>
          <a:bodyPr>
            <a:normAutofit/>
          </a:bodyPr>
          <a:lstStyle>
            <a:lvl1pPr marL="0" indent="0">
              <a:buNone/>
              <a:defRPr sz="1600" b="1"/>
            </a:lvl1pPr>
          </a:lstStyle>
          <a:p>
            <a:pPr lvl="0"/>
            <a:r>
              <a:rPr lang="en-US" dirty="0"/>
              <a:t>Click to edit header 3a</a:t>
            </a:r>
          </a:p>
        </p:txBody>
      </p:sp>
      <p:sp>
        <p:nvSpPr>
          <p:cNvPr id="18" name="Text Placeholder 21">
            <a:extLst>
              <a:ext uri="{FF2B5EF4-FFF2-40B4-BE49-F238E27FC236}">
                <a16:creationId xmlns:a16="http://schemas.microsoft.com/office/drawing/2014/main" id="{79E79BE0-8576-AE4A-9E96-DEB6E3FA4D57}"/>
              </a:ext>
            </a:extLst>
          </p:cNvPr>
          <p:cNvSpPr>
            <a:spLocks noGrp="1"/>
          </p:cNvSpPr>
          <p:nvPr>
            <p:ph type="body" sz="quarter" idx="14" hasCustomPrompt="1"/>
          </p:nvPr>
        </p:nvSpPr>
        <p:spPr>
          <a:xfrm>
            <a:off x="4751739" y="2128661"/>
            <a:ext cx="3886200" cy="325790"/>
          </a:xfrm>
        </p:spPr>
        <p:txBody>
          <a:bodyPr>
            <a:normAutofit/>
          </a:bodyPr>
          <a:lstStyle>
            <a:lvl1pPr marL="0" indent="0">
              <a:buNone/>
              <a:defRPr sz="1600" b="1"/>
            </a:lvl1pPr>
          </a:lstStyle>
          <a:p>
            <a:pPr lvl="0"/>
            <a:r>
              <a:rPr lang="en-US" dirty="0"/>
              <a:t>Click to edit header 3b</a:t>
            </a:r>
          </a:p>
        </p:txBody>
      </p:sp>
      <p:sp>
        <p:nvSpPr>
          <p:cNvPr id="19" name="Rectangle 18">
            <a:extLst>
              <a:ext uri="{FF2B5EF4-FFF2-40B4-BE49-F238E27FC236}">
                <a16:creationId xmlns:a16="http://schemas.microsoft.com/office/drawing/2014/main" id="{B8F1EC8B-0F06-4044-8CDC-5ED90DF34FEF}"/>
              </a:ext>
            </a:extLst>
          </p:cNvPr>
          <p:cNvSpPr/>
          <p:nvPr userDrawn="1"/>
        </p:nvSpPr>
        <p:spPr>
          <a:xfrm>
            <a:off x="0" y="-1"/>
            <a:ext cx="9144000" cy="1069623"/>
          </a:xfrm>
          <a:prstGeom prst="rect">
            <a:avLst/>
          </a:prstGeom>
          <a:solidFill>
            <a:srgbClr val="34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A1DA"/>
              </a:solidFill>
            </a:endParaRPr>
          </a:p>
        </p:txBody>
      </p:sp>
      <p:sp>
        <p:nvSpPr>
          <p:cNvPr id="20" name="Right Triangle 19">
            <a:extLst>
              <a:ext uri="{FF2B5EF4-FFF2-40B4-BE49-F238E27FC236}">
                <a16:creationId xmlns:a16="http://schemas.microsoft.com/office/drawing/2014/main" id="{E81F5BC6-A6E7-A14D-B32A-0F7AAD7F381C}"/>
              </a:ext>
            </a:extLst>
          </p:cNvPr>
          <p:cNvSpPr/>
          <p:nvPr userDrawn="1"/>
        </p:nvSpPr>
        <p:spPr>
          <a:xfrm rot="10800000">
            <a:off x="8915400" y="1069622"/>
            <a:ext cx="228600" cy="228600"/>
          </a:xfrm>
          <a:prstGeom prst="rtTriangle">
            <a:avLst/>
          </a:prstGeom>
          <a:solidFill>
            <a:srgbClr val="34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A1DA"/>
              </a:solidFill>
            </a:endParaRPr>
          </a:p>
        </p:txBody>
      </p:sp>
      <p:sp>
        <p:nvSpPr>
          <p:cNvPr id="3" name="Text Placeholder 2">
            <a:extLst>
              <a:ext uri="{FF2B5EF4-FFF2-40B4-BE49-F238E27FC236}">
                <a16:creationId xmlns:a16="http://schemas.microsoft.com/office/drawing/2014/main" id="{FF686674-1E18-AE4C-9706-75302E99F491}"/>
              </a:ext>
            </a:extLst>
          </p:cNvPr>
          <p:cNvSpPr>
            <a:spLocks noGrp="1"/>
          </p:cNvSpPr>
          <p:nvPr>
            <p:ph type="body" sz="quarter" idx="15" hasCustomPrompt="1"/>
          </p:nvPr>
        </p:nvSpPr>
        <p:spPr>
          <a:xfrm>
            <a:off x="485421" y="0"/>
            <a:ext cx="8151813" cy="1069975"/>
          </a:xfrm>
        </p:spPr>
        <p:txBody>
          <a:bodyPr anchor="ctr">
            <a:normAutofit/>
          </a:bodyPr>
          <a:lstStyle>
            <a:lvl1pPr algn="ctr">
              <a:defRPr sz="2400">
                <a:solidFill>
                  <a:schemeClr val="bg1"/>
                </a:solidFill>
              </a:defRPr>
            </a:lvl1pPr>
          </a:lstStyle>
          <a:p>
            <a:pPr lvl="0"/>
            <a:r>
              <a:rPr lang="en-US" dirty="0"/>
              <a:t>Click to edit header 1 (long title)</a:t>
            </a:r>
          </a:p>
        </p:txBody>
      </p:sp>
    </p:spTree>
    <p:extLst>
      <p:ext uri="{BB962C8B-B14F-4D97-AF65-F5344CB8AC3E}">
        <p14:creationId xmlns:p14="http://schemas.microsoft.com/office/powerpoint/2010/main" val="2820309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r.1_Long Title: 2 Column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B811D1-5FC4-AC44-8F28-DBF935BFBE33}"/>
              </a:ext>
            </a:extLst>
          </p:cNvPr>
          <p:cNvSpPr>
            <a:spLocks noGrp="1"/>
          </p:cNvSpPr>
          <p:nvPr>
            <p:ph sz="half" idx="2" hasCustomPrompt="1"/>
          </p:nvPr>
        </p:nvSpPr>
        <p:spPr>
          <a:xfrm>
            <a:off x="485421" y="1487055"/>
            <a:ext cx="3929561" cy="4227063"/>
          </a:xfrm>
        </p:spPr>
        <p:txBody>
          <a:bodyPr>
            <a:normAutofit/>
          </a:bodyPr>
          <a:lstStyle>
            <a:lvl1pPr marL="0" marR="0" indent="0" algn="l" defTabSz="914400" rtl="0" eaLnBrk="1" fontAlgn="auto" latinLnBrk="0" hangingPunct="1">
              <a:lnSpc>
                <a:spcPct val="90000"/>
              </a:lnSpc>
              <a:spcBef>
                <a:spcPts val="1000"/>
              </a:spcBef>
              <a:spcAft>
                <a:spcPts val="0"/>
              </a:spcAft>
              <a:buClr>
                <a:srgbClr val="34A1DA"/>
              </a:buClr>
              <a:buSzTx/>
              <a:buFont typeface="Arial" panose="020B0604020202020204" pitchFamily="34" charset="0"/>
              <a:buNone/>
              <a:tabLst/>
              <a:defRPr sz="1600"/>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v"/>
              <a:defRPr sz="1600"/>
            </a:lvl3pPr>
            <a:lvl4pPr marL="1600200" indent="-228600">
              <a:buFont typeface="Wingdings" panose="05000000000000000000" pitchFamily="2" charset="2"/>
              <a:buChar char="Ø"/>
              <a:defRPr sz="1600"/>
            </a:lvl4pPr>
            <a:lvl5pPr>
              <a:defRPr sz="1600"/>
            </a:lvl5pPr>
          </a:lstStyle>
          <a:p>
            <a:pPr marL="228600" marR="0" lvl="0" indent="-228600" algn="l" defTabSz="914400" rtl="0" eaLnBrk="1" fontAlgn="auto" latinLnBrk="0" hangingPunct="1">
              <a:lnSpc>
                <a:spcPct val="90000"/>
              </a:lnSpc>
              <a:spcBef>
                <a:spcPts val="1000"/>
              </a:spcBef>
              <a:spcAft>
                <a:spcPts val="0"/>
              </a:spcAft>
              <a:buClr>
                <a:srgbClr val="34A1DA"/>
              </a:buClr>
              <a:buSzTx/>
              <a:buFont typeface="Arial" panose="020B0604020202020204" pitchFamily="34" charset="0"/>
              <a:buChar char="•"/>
              <a:tabLst/>
              <a:defRPr/>
            </a:pPr>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595BD498-E9B4-9B4C-AD40-379F3AC18533}"/>
              </a:ext>
            </a:extLst>
          </p:cNvPr>
          <p:cNvSpPr>
            <a:spLocks noGrp="1"/>
          </p:cNvSpPr>
          <p:nvPr>
            <p:ph sz="quarter" idx="4" hasCustomPrompt="1"/>
          </p:nvPr>
        </p:nvSpPr>
        <p:spPr>
          <a:xfrm>
            <a:off x="4751739" y="1487055"/>
            <a:ext cx="3885495" cy="4227063"/>
          </a:xfrm>
        </p:spPr>
        <p:txBody>
          <a:bodyPr>
            <a:normAutofit/>
          </a:bodyPr>
          <a:lstStyle>
            <a:lvl1pPr marL="0" marR="0" indent="0" algn="l" defTabSz="914400" rtl="0" eaLnBrk="1" fontAlgn="auto" latinLnBrk="0" hangingPunct="1">
              <a:lnSpc>
                <a:spcPct val="90000"/>
              </a:lnSpc>
              <a:spcBef>
                <a:spcPts val="1000"/>
              </a:spcBef>
              <a:spcAft>
                <a:spcPts val="0"/>
              </a:spcAft>
              <a:buClr>
                <a:srgbClr val="34A1DA"/>
              </a:buClr>
              <a:buSzTx/>
              <a:buFont typeface="Arial" panose="020B0604020202020204" pitchFamily="34" charset="0"/>
              <a:buNone/>
              <a:tabLst/>
              <a:defRPr sz="1600"/>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v"/>
              <a:defRPr sz="1600"/>
            </a:lvl3pPr>
            <a:lvl4pPr marL="1600200" indent="-228600">
              <a:buFont typeface="Wingdings" panose="05000000000000000000" pitchFamily="2" charset="2"/>
              <a:buChar char="Ø"/>
              <a:defRPr sz="1600"/>
            </a:lvl4pPr>
            <a:lvl5pPr>
              <a:defRPr sz="1600"/>
            </a:lvl5pPr>
          </a:lstStyle>
          <a:p>
            <a:pPr marL="228600" marR="0" lvl="0" indent="-228600" algn="l" defTabSz="914400" rtl="0" eaLnBrk="1" fontAlgn="auto" latinLnBrk="0" hangingPunct="1">
              <a:lnSpc>
                <a:spcPct val="90000"/>
              </a:lnSpc>
              <a:spcBef>
                <a:spcPts val="1000"/>
              </a:spcBef>
              <a:spcAft>
                <a:spcPts val="0"/>
              </a:spcAft>
              <a:buClr>
                <a:srgbClr val="34A1DA"/>
              </a:buClr>
              <a:buSzTx/>
              <a:buFont typeface="Arial" panose="020B0604020202020204" pitchFamily="34" charset="0"/>
              <a:buChar char="•"/>
              <a:tabLst/>
              <a:defRPr/>
            </a:pPr>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4">
            <a:extLst>
              <a:ext uri="{FF2B5EF4-FFF2-40B4-BE49-F238E27FC236}">
                <a16:creationId xmlns:a16="http://schemas.microsoft.com/office/drawing/2014/main" id="{9934DD19-0A3C-BF4B-B0D0-3FF938E33A44}"/>
              </a:ext>
            </a:extLst>
          </p:cNvPr>
          <p:cNvSpPr>
            <a:spLocks noGrp="1"/>
          </p:cNvSpPr>
          <p:nvPr>
            <p:ph type="sldNum" sz="quarter" idx="12"/>
          </p:nvPr>
        </p:nvSpPr>
        <p:spPr>
          <a:xfrm>
            <a:off x="8261203" y="6356350"/>
            <a:ext cx="522260" cy="365125"/>
          </a:xfrm>
        </p:spPr>
        <p:txBody>
          <a:bodyPr/>
          <a:lstStyle>
            <a:lvl1pPr algn="ctr">
              <a:defRPr/>
            </a:lvl1pPr>
          </a:lstStyle>
          <a:p>
            <a:fld id="{AE919B77-9796-D34E-8D5A-4054B4AFF4B6}" type="slidenum">
              <a:rPr lang="en-US" smtClean="0"/>
              <a:pPr/>
              <a:t>‹#›</a:t>
            </a:fld>
            <a:endParaRPr lang="en-US"/>
          </a:p>
        </p:txBody>
      </p:sp>
      <p:pic>
        <p:nvPicPr>
          <p:cNvPr id="16" name="Picture 15">
            <a:extLst>
              <a:ext uri="{FF2B5EF4-FFF2-40B4-BE49-F238E27FC236}">
                <a16:creationId xmlns:a16="http://schemas.microsoft.com/office/drawing/2014/main" id="{6375E736-F843-064D-A681-889D7E6972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72191" y="5858419"/>
            <a:ext cx="686058" cy="587727"/>
          </a:xfrm>
          <a:prstGeom prst="rect">
            <a:avLst/>
          </a:prstGeom>
        </p:spPr>
      </p:pic>
      <p:sp>
        <p:nvSpPr>
          <p:cNvPr id="19" name="Rectangle 18">
            <a:extLst>
              <a:ext uri="{FF2B5EF4-FFF2-40B4-BE49-F238E27FC236}">
                <a16:creationId xmlns:a16="http://schemas.microsoft.com/office/drawing/2014/main" id="{B8F1EC8B-0F06-4044-8CDC-5ED90DF34FEF}"/>
              </a:ext>
            </a:extLst>
          </p:cNvPr>
          <p:cNvSpPr/>
          <p:nvPr userDrawn="1"/>
        </p:nvSpPr>
        <p:spPr>
          <a:xfrm>
            <a:off x="0" y="-1"/>
            <a:ext cx="9144000" cy="1069623"/>
          </a:xfrm>
          <a:prstGeom prst="rect">
            <a:avLst/>
          </a:prstGeom>
          <a:solidFill>
            <a:srgbClr val="34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A1DA"/>
              </a:solidFill>
            </a:endParaRPr>
          </a:p>
        </p:txBody>
      </p:sp>
      <p:sp>
        <p:nvSpPr>
          <p:cNvPr id="20" name="Right Triangle 19">
            <a:extLst>
              <a:ext uri="{FF2B5EF4-FFF2-40B4-BE49-F238E27FC236}">
                <a16:creationId xmlns:a16="http://schemas.microsoft.com/office/drawing/2014/main" id="{E81F5BC6-A6E7-A14D-B32A-0F7AAD7F381C}"/>
              </a:ext>
            </a:extLst>
          </p:cNvPr>
          <p:cNvSpPr/>
          <p:nvPr userDrawn="1"/>
        </p:nvSpPr>
        <p:spPr>
          <a:xfrm rot="10800000">
            <a:off x="8915400" y="1069622"/>
            <a:ext cx="228600" cy="228600"/>
          </a:xfrm>
          <a:prstGeom prst="rtTriangle">
            <a:avLst/>
          </a:prstGeom>
          <a:solidFill>
            <a:srgbClr val="34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A1DA"/>
              </a:solidFill>
            </a:endParaRPr>
          </a:p>
        </p:txBody>
      </p:sp>
      <p:sp>
        <p:nvSpPr>
          <p:cNvPr id="3" name="Text Placeholder 2">
            <a:extLst>
              <a:ext uri="{FF2B5EF4-FFF2-40B4-BE49-F238E27FC236}">
                <a16:creationId xmlns:a16="http://schemas.microsoft.com/office/drawing/2014/main" id="{FF686674-1E18-AE4C-9706-75302E99F491}"/>
              </a:ext>
            </a:extLst>
          </p:cNvPr>
          <p:cNvSpPr>
            <a:spLocks noGrp="1"/>
          </p:cNvSpPr>
          <p:nvPr>
            <p:ph type="body" sz="quarter" idx="15" hasCustomPrompt="1"/>
          </p:nvPr>
        </p:nvSpPr>
        <p:spPr>
          <a:xfrm>
            <a:off x="485421" y="0"/>
            <a:ext cx="8151813" cy="1069975"/>
          </a:xfrm>
        </p:spPr>
        <p:txBody>
          <a:bodyPr anchor="ctr">
            <a:normAutofit/>
          </a:bodyPr>
          <a:lstStyle>
            <a:lvl1pPr algn="ctr">
              <a:defRPr sz="2400">
                <a:solidFill>
                  <a:schemeClr val="bg1"/>
                </a:solidFill>
              </a:defRPr>
            </a:lvl1pPr>
          </a:lstStyle>
          <a:p>
            <a:pPr lvl="0"/>
            <a:r>
              <a:rPr lang="en-US" dirty="0"/>
              <a:t>Click to edit header 1 (long title)</a:t>
            </a:r>
          </a:p>
        </p:txBody>
      </p:sp>
    </p:spTree>
    <p:extLst>
      <p:ext uri="{BB962C8B-B14F-4D97-AF65-F5344CB8AC3E}">
        <p14:creationId xmlns:p14="http://schemas.microsoft.com/office/powerpoint/2010/main" val="14448568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hort Title: 2 Column Tex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8E751B7-FF99-1D42-8CED-679AC1817448}"/>
              </a:ext>
            </a:extLst>
          </p:cNvPr>
          <p:cNvSpPr>
            <a:spLocks noGrp="1"/>
          </p:cNvSpPr>
          <p:nvPr>
            <p:ph type="title" hasCustomPrompt="1"/>
          </p:nvPr>
        </p:nvSpPr>
        <p:spPr>
          <a:xfrm>
            <a:off x="485422" y="685801"/>
            <a:ext cx="8165396" cy="903903"/>
          </a:xfrm>
        </p:spPr>
        <p:txBody>
          <a:bodyPr>
            <a:normAutofit/>
          </a:bodyPr>
          <a:lstStyle>
            <a:lvl1pPr algn="ctr">
              <a:defRPr sz="2000">
                <a:solidFill>
                  <a:srgbClr val="34A1DA"/>
                </a:solidFill>
              </a:defRPr>
            </a:lvl1pPr>
          </a:lstStyle>
          <a:p>
            <a:r>
              <a:rPr lang="en-US" dirty="0"/>
              <a:t>Click to edit header 2</a:t>
            </a:r>
          </a:p>
        </p:txBody>
      </p:sp>
      <p:sp>
        <p:nvSpPr>
          <p:cNvPr id="11" name="Rectangle 10">
            <a:extLst>
              <a:ext uri="{FF2B5EF4-FFF2-40B4-BE49-F238E27FC236}">
                <a16:creationId xmlns:a16="http://schemas.microsoft.com/office/drawing/2014/main" id="{EF6DE41B-FE18-724C-BAD4-114EE03CBBF4}"/>
              </a:ext>
            </a:extLst>
          </p:cNvPr>
          <p:cNvSpPr/>
          <p:nvPr userDrawn="1"/>
        </p:nvSpPr>
        <p:spPr>
          <a:xfrm>
            <a:off x="0" y="0"/>
            <a:ext cx="9144000" cy="685800"/>
          </a:xfrm>
          <a:prstGeom prst="rect">
            <a:avLst/>
          </a:prstGeom>
          <a:solidFill>
            <a:srgbClr val="34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A1DA"/>
              </a:solidFill>
            </a:endParaRPr>
          </a:p>
        </p:txBody>
      </p:sp>
      <p:sp>
        <p:nvSpPr>
          <p:cNvPr id="12" name="Right Triangle 11">
            <a:extLst>
              <a:ext uri="{FF2B5EF4-FFF2-40B4-BE49-F238E27FC236}">
                <a16:creationId xmlns:a16="http://schemas.microsoft.com/office/drawing/2014/main" id="{22DCBF09-3516-9542-BEA5-2B996B27937B}"/>
              </a:ext>
            </a:extLst>
          </p:cNvPr>
          <p:cNvSpPr/>
          <p:nvPr userDrawn="1"/>
        </p:nvSpPr>
        <p:spPr>
          <a:xfrm rot="10800000">
            <a:off x="8915400" y="685800"/>
            <a:ext cx="228600" cy="228600"/>
          </a:xfrm>
          <a:prstGeom prst="rtTriangle">
            <a:avLst/>
          </a:prstGeom>
          <a:solidFill>
            <a:srgbClr val="34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A1DA"/>
              </a:solidFill>
            </a:endParaRPr>
          </a:p>
        </p:txBody>
      </p:sp>
      <p:sp>
        <p:nvSpPr>
          <p:cNvPr id="15" name="Slide Number Placeholder 4">
            <a:extLst>
              <a:ext uri="{FF2B5EF4-FFF2-40B4-BE49-F238E27FC236}">
                <a16:creationId xmlns:a16="http://schemas.microsoft.com/office/drawing/2014/main" id="{9934DD19-0A3C-BF4B-B0D0-3FF938E33A44}"/>
              </a:ext>
            </a:extLst>
          </p:cNvPr>
          <p:cNvSpPr>
            <a:spLocks noGrp="1"/>
          </p:cNvSpPr>
          <p:nvPr>
            <p:ph type="sldNum" sz="quarter" idx="12"/>
          </p:nvPr>
        </p:nvSpPr>
        <p:spPr>
          <a:xfrm>
            <a:off x="8261203" y="6356350"/>
            <a:ext cx="516325" cy="365125"/>
          </a:xfrm>
        </p:spPr>
        <p:txBody>
          <a:bodyPr/>
          <a:lstStyle>
            <a:lvl1pPr algn="ctr">
              <a:defRPr/>
            </a:lvl1pPr>
          </a:lstStyle>
          <a:p>
            <a:fld id="{AE919B77-9796-D34E-8D5A-4054B4AFF4B6}" type="slidenum">
              <a:rPr lang="en-US" smtClean="0"/>
              <a:pPr/>
              <a:t>‹#›</a:t>
            </a:fld>
            <a:endParaRPr lang="en-US"/>
          </a:p>
        </p:txBody>
      </p:sp>
      <p:pic>
        <p:nvPicPr>
          <p:cNvPr id="16" name="Picture 15">
            <a:extLst>
              <a:ext uri="{FF2B5EF4-FFF2-40B4-BE49-F238E27FC236}">
                <a16:creationId xmlns:a16="http://schemas.microsoft.com/office/drawing/2014/main" id="{6375E736-F843-064D-A681-889D7E6972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72191" y="5858419"/>
            <a:ext cx="686058" cy="587727"/>
          </a:xfrm>
          <a:prstGeom prst="rect">
            <a:avLst/>
          </a:prstGeom>
        </p:spPr>
      </p:pic>
      <p:sp>
        <p:nvSpPr>
          <p:cNvPr id="17" name="Text Placeholder 21">
            <a:extLst>
              <a:ext uri="{FF2B5EF4-FFF2-40B4-BE49-F238E27FC236}">
                <a16:creationId xmlns:a16="http://schemas.microsoft.com/office/drawing/2014/main" id="{B76B7FF2-7D30-1C4A-B955-6EC3C64940AF}"/>
              </a:ext>
            </a:extLst>
          </p:cNvPr>
          <p:cNvSpPr>
            <a:spLocks noGrp="1"/>
          </p:cNvSpPr>
          <p:nvPr>
            <p:ph type="body" sz="quarter" idx="13" hasCustomPrompt="1"/>
          </p:nvPr>
        </p:nvSpPr>
        <p:spPr>
          <a:xfrm>
            <a:off x="485422" y="1600993"/>
            <a:ext cx="3870325" cy="325790"/>
          </a:xfrm>
        </p:spPr>
        <p:txBody>
          <a:bodyPr/>
          <a:lstStyle>
            <a:lvl1pPr marL="0" marR="0" indent="0" algn="l" defTabSz="914400" rtl="0" eaLnBrk="1" fontAlgn="auto" latinLnBrk="0" hangingPunct="1">
              <a:lnSpc>
                <a:spcPct val="90000"/>
              </a:lnSpc>
              <a:spcBef>
                <a:spcPts val="1000"/>
              </a:spcBef>
              <a:spcAft>
                <a:spcPts val="0"/>
              </a:spcAft>
              <a:buClr>
                <a:srgbClr val="34A1DA"/>
              </a:buClr>
              <a:buSzTx/>
              <a:buFont typeface="Arial" panose="020B0604020202020204" pitchFamily="34" charset="0"/>
              <a:buNone/>
              <a:tabLst/>
              <a:defRPr sz="1600" b="1"/>
            </a:lvl1pPr>
          </a:lstStyle>
          <a:p>
            <a:pPr marL="0" marR="0" lvl="0" indent="0" algn="l" defTabSz="914400" rtl="0" eaLnBrk="1" fontAlgn="auto" latinLnBrk="0" hangingPunct="1">
              <a:lnSpc>
                <a:spcPct val="90000"/>
              </a:lnSpc>
              <a:spcBef>
                <a:spcPts val="1000"/>
              </a:spcBef>
              <a:spcAft>
                <a:spcPts val="0"/>
              </a:spcAft>
              <a:buClr>
                <a:srgbClr val="34A1DA"/>
              </a:buClr>
              <a:buSzTx/>
              <a:buFont typeface="Arial" panose="020B0604020202020204" pitchFamily="34" charset="0"/>
              <a:buNone/>
              <a:tabLst/>
              <a:defRPr/>
            </a:pPr>
            <a:r>
              <a:rPr lang="en-US" dirty="0"/>
              <a:t>Click to edit header 3a</a:t>
            </a:r>
          </a:p>
          <a:p>
            <a:pPr lvl="0"/>
            <a:endParaRPr lang="en-US" dirty="0"/>
          </a:p>
        </p:txBody>
      </p:sp>
      <p:sp>
        <p:nvSpPr>
          <p:cNvPr id="18" name="Text Placeholder 21">
            <a:extLst>
              <a:ext uri="{FF2B5EF4-FFF2-40B4-BE49-F238E27FC236}">
                <a16:creationId xmlns:a16="http://schemas.microsoft.com/office/drawing/2014/main" id="{79E79BE0-8576-AE4A-9E96-DEB6E3FA4D57}"/>
              </a:ext>
            </a:extLst>
          </p:cNvPr>
          <p:cNvSpPr>
            <a:spLocks noGrp="1"/>
          </p:cNvSpPr>
          <p:nvPr>
            <p:ph type="body" sz="quarter" idx="14" hasCustomPrompt="1"/>
          </p:nvPr>
        </p:nvSpPr>
        <p:spPr>
          <a:xfrm>
            <a:off x="4773173" y="1600993"/>
            <a:ext cx="3879144" cy="325790"/>
          </a:xfrm>
        </p:spPr>
        <p:txBody>
          <a:bodyPr/>
          <a:lstStyle>
            <a:lvl1pPr marL="0" marR="0" indent="0" algn="l" defTabSz="914400" rtl="0" eaLnBrk="1" fontAlgn="auto" latinLnBrk="0" hangingPunct="1">
              <a:lnSpc>
                <a:spcPct val="90000"/>
              </a:lnSpc>
              <a:spcBef>
                <a:spcPts val="1000"/>
              </a:spcBef>
              <a:spcAft>
                <a:spcPts val="0"/>
              </a:spcAft>
              <a:buClr>
                <a:srgbClr val="34A1DA"/>
              </a:buClr>
              <a:buSzTx/>
              <a:buFont typeface="Arial" panose="020B0604020202020204" pitchFamily="34" charset="0"/>
              <a:buNone/>
              <a:tabLst/>
              <a:defRPr sz="1600" b="1"/>
            </a:lvl1pPr>
          </a:lstStyle>
          <a:p>
            <a:pPr marL="0" marR="0" lvl="0" indent="0" algn="l" defTabSz="914400" rtl="0" eaLnBrk="1" fontAlgn="auto" latinLnBrk="0" hangingPunct="1">
              <a:lnSpc>
                <a:spcPct val="90000"/>
              </a:lnSpc>
              <a:spcBef>
                <a:spcPts val="1000"/>
              </a:spcBef>
              <a:spcAft>
                <a:spcPts val="0"/>
              </a:spcAft>
              <a:buClr>
                <a:srgbClr val="34A1DA"/>
              </a:buClr>
              <a:buSzTx/>
              <a:buFont typeface="Arial" panose="020B0604020202020204" pitchFamily="34" charset="0"/>
              <a:buNone/>
              <a:tabLst/>
              <a:defRPr/>
            </a:pPr>
            <a:r>
              <a:rPr lang="en-US" dirty="0"/>
              <a:t>Click to edit header 3b</a:t>
            </a:r>
          </a:p>
          <a:p>
            <a:pPr lvl="0"/>
            <a:endParaRPr lang="en-US" dirty="0"/>
          </a:p>
        </p:txBody>
      </p:sp>
      <p:sp>
        <p:nvSpPr>
          <p:cNvPr id="3" name="Text Placeholder 2">
            <a:extLst>
              <a:ext uri="{FF2B5EF4-FFF2-40B4-BE49-F238E27FC236}">
                <a16:creationId xmlns:a16="http://schemas.microsoft.com/office/drawing/2014/main" id="{01F2DAF4-F370-7E4F-AD5D-4C11D9E40F13}"/>
              </a:ext>
            </a:extLst>
          </p:cNvPr>
          <p:cNvSpPr>
            <a:spLocks noGrp="1"/>
          </p:cNvSpPr>
          <p:nvPr>
            <p:ph type="body" sz="quarter" idx="15" hasCustomPrompt="1"/>
          </p:nvPr>
        </p:nvSpPr>
        <p:spPr>
          <a:xfrm>
            <a:off x="485422" y="1938691"/>
            <a:ext cx="3870325" cy="3852510"/>
          </a:xfrm>
        </p:spPr>
        <p:txBody>
          <a:bodyPr>
            <a:normAutofit/>
          </a:bodyPr>
          <a:lstStyle>
            <a:lvl1pPr>
              <a:defRPr sz="1600"/>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v"/>
              <a:defRPr sz="1600"/>
            </a:lvl3pPr>
            <a:lvl4pPr marL="1600200" indent="-228600">
              <a:buFont typeface="Wingdings" panose="05000000000000000000" pitchFamily="2" charset="2"/>
              <a:buChar char="Ø"/>
              <a:defRPr sz="1600"/>
            </a:lvl4pPr>
            <a:lvl5pPr>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a:extLst>
              <a:ext uri="{FF2B5EF4-FFF2-40B4-BE49-F238E27FC236}">
                <a16:creationId xmlns:a16="http://schemas.microsoft.com/office/drawing/2014/main" id="{67803B64-E1B0-1E4E-90D7-D103341A856E}"/>
              </a:ext>
            </a:extLst>
          </p:cNvPr>
          <p:cNvSpPr>
            <a:spLocks noGrp="1"/>
          </p:cNvSpPr>
          <p:nvPr>
            <p:ph type="body" sz="quarter" idx="16" hasCustomPrompt="1"/>
          </p:nvPr>
        </p:nvSpPr>
        <p:spPr>
          <a:xfrm>
            <a:off x="4773173" y="1938691"/>
            <a:ext cx="3896693" cy="3852510"/>
          </a:xfrm>
        </p:spPr>
        <p:txBody>
          <a:bodyPr>
            <a:normAutofit/>
          </a:bodyPr>
          <a:lstStyle>
            <a:lvl1pPr>
              <a:defRPr sz="1600"/>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v"/>
              <a:defRPr sz="1600"/>
            </a:lvl3pPr>
            <a:lvl4pPr marL="1600200" indent="-228600">
              <a:buFont typeface="Wingdings" panose="05000000000000000000" pitchFamily="2" charset="2"/>
              <a:buChar char="Ø"/>
              <a:defRPr sz="1600"/>
            </a:lvl4pPr>
            <a:lvl5pPr>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DA6417BB-9913-B249-B170-8E285E1F5D4E}"/>
              </a:ext>
            </a:extLst>
          </p:cNvPr>
          <p:cNvSpPr>
            <a:spLocks noGrp="1"/>
          </p:cNvSpPr>
          <p:nvPr>
            <p:ph type="body" sz="quarter" idx="17" hasCustomPrompt="1"/>
          </p:nvPr>
        </p:nvSpPr>
        <p:spPr>
          <a:xfrm>
            <a:off x="485775" y="0"/>
            <a:ext cx="8164513" cy="685800"/>
          </a:xfrm>
        </p:spPr>
        <p:txBody>
          <a:bodyPr anchor="ctr"/>
          <a:lstStyle>
            <a:lvl1pPr marL="0" indent="0" algn="ctr">
              <a:buNone/>
              <a:defRPr sz="2400">
                <a:solidFill>
                  <a:schemeClr val="bg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dirty="0"/>
              <a:t>Click to edit header 1 (short title)</a:t>
            </a:r>
          </a:p>
        </p:txBody>
      </p:sp>
    </p:spTree>
    <p:extLst>
      <p:ext uri="{BB962C8B-B14F-4D97-AF65-F5344CB8AC3E}">
        <p14:creationId xmlns:p14="http://schemas.microsoft.com/office/powerpoint/2010/main" val="3599322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ng Title: 2 Column Tex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8E751B7-FF99-1D42-8CED-679AC1817448}"/>
              </a:ext>
            </a:extLst>
          </p:cNvPr>
          <p:cNvSpPr>
            <a:spLocks noGrp="1"/>
          </p:cNvSpPr>
          <p:nvPr>
            <p:ph type="title" hasCustomPrompt="1"/>
          </p:nvPr>
        </p:nvSpPr>
        <p:spPr>
          <a:xfrm>
            <a:off x="485421" y="1069623"/>
            <a:ext cx="8152517" cy="1030992"/>
          </a:xfrm>
        </p:spPr>
        <p:txBody>
          <a:bodyPr>
            <a:normAutofit/>
          </a:bodyPr>
          <a:lstStyle>
            <a:lvl1pPr algn="ctr">
              <a:defRPr sz="2000">
                <a:solidFill>
                  <a:srgbClr val="34A1DA"/>
                </a:solidFill>
              </a:defRPr>
            </a:lvl1pPr>
          </a:lstStyle>
          <a:p>
            <a:r>
              <a:rPr lang="en-US" dirty="0"/>
              <a:t>Click to edit header 2</a:t>
            </a:r>
          </a:p>
        </p:txBody>
      </p:sp>
      <p:sp>
        <p:nvSpPr>
          <p:cNvPr id="15" name="Slide Number Placeholder 4">
            <a:extLst>
              <a:ext uri="{FF2B5EF4-FFF2-40B4-BE49-F238E27FC236}">
                <a16:creationId xmlns:a16="http://schemas.microsoft.com/office/drawing/2014/main" id="{9934DD19-0A3C-BF4B-B0D0-3FF938E33A44}"/>
              </a:ext>
            </a:extLst>
          </p:cNvPr>
          <p:cNvSpPr>
            <a:spLocks noGrp="1"/>
          </p:cNvSpPr>
          <p:nvPr>
            <p:ph type="sldNum" sz="quarter" idx="12"/>
          </p:nvPr>
        </p:nvSpPr>
        <p:spPr>
          <a:xfrm>
            <a:off x="8261203" y="6356350"/>
            <a:ext cx="522260" cy="365125"/>
          </a:xfrm>
        </p:spPr>
        <p:txBody>
          <a:bodyPr/>
          <a:lstStyle>
            <a:lvl1pPr algn="ctr">
              <a:defRPr/>
            </a:lvl1pPr>
          </a:lstStyle>
          <a:p>
            <a:fld id="{AE919B77-9796-D34E-8D5A-4054B4AFF4B6}" type="slidenum">
              <a:rPr lang="en-US" smtClean="0"/>
              <a:pPr/>
              <a:t>‹#›</a:t>
            </a:fld>
            <a:endParaRPr lang="en-US"/>
          </a:p>
        </p:txBody>
      </p:sp>
      <p:pic>
        <p:nvPicPr>
          <p:cNvPr id="16" name="Picture 15">
            <a:extLst>
              <a:ext uri="{FF2B5EF4-FFF2-40B4-BE49-F238E27FC236}">
                <a16:creationId xmlns:a16="http://schemas.microsoft.com/office/drawing/2014/main" id="{6375E736-F843-064D-A681-889D7E6972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72191" y="5858419"/>
            <a:ext cx="686058" cy="587727"/>
          </a:xfrm>
          <a:prstGeom prst="rect">
            <a:avLst/>
          </a:prstGeom>
        </p:spPr>
      </p:pic>
      <p:sp>
        <p:nvSpPr>
          <p:cNvPr id="17" name="Text Placeholder 21">
            <a:extLst>
              <a:ext uri="{FF2B5EF4-FFF2-40B4-BE49-F238E27FC236}">
                <a16:creationId xmlns:a16="http://schemas.microsoft.com/office/drawing/2014/main" id="{B76B7FF2-7D30-1C4A-B955-6EC3C64940AF}"/>
              </a:ext>
            </a:extLst>
          </p:cNvPr>
          <p:cNvSpPr>
            <a:spLocks noGrp="1"/>
          </p:cNvSpPr>
          <p:nvPr>
            <p:ph type="body" sz="quarter" idx="13" hasCustomPrompt="1"/>
          </p:nvPr>
        </p:nvSpPr>
        <p:spPr>
          <a:xfrm>
            <a:off x="485421" y="2128661"/>
            <a:ext cx="3870325" cy="325790"/>
          </a:xfrm>
        </p:spPr>
        <p:txBody>
          <a:bodyPr/>
          <a:lstStyle>
            <a:lvl1pPr marL="0" marR="0" indent="0" algn="l" defTabSz="914400" rtl="0" eaLnBrk="1" fontAlgn="auto" latinLnBrk="0" hangingPunct="1">
              <a:lnSpc>
                <a:spcPct val="90000"/>
              </a:lnSpc>
              <a:spcBef>
                <a:spcPts val="1000"/>
              </a:spcBef>
              <a:spcAft>
                <a:spcPts val="0"/>
              </a:spcAft>
              <a:buClr>
                <a:srgbClr val="34A1DA"/>
              </a:buClr>
              <a:buSzTx/>
              <a:buFont typeface="Arial" panose="020B0604020202020204" pitchFamily="34" charset="0"/>
              <a:buNone/>
              <a:tabLst/>
              <a:defRPr sz="1600" b="1"/>
            </a:lvl1pPr>
          </a:lstStyle>
          <a:p>
            <a:pPr marL="0" marR="0" lvl="0" indent="0" algn="l" defTabSz="914400" rtl="0" eaLnBrk="1" fontAlgn="auto" latinLnBrk="0" hangingPunct="1">
              <a:lnSpc>
                <a:spcPct val="90000"/>
              </a:lnSpc>
              <a:spcBef>
                <a:spcPts val="1000"/>
              </a:spcBef>
              <a:spcAft>
                <a:spcPts val="0"/>
              </a:spcAft>
              <a:buClr>
                <a:srgbClr val="34A1DA"/>
              </a:buClr>
              <a:buSzTx/>
              <a:buFont typeface="Arial" panose="020B0604020202020204" pitchFamily="34" charset="0"/>
              <a:buNone/>
              <a:tabLst/>
              <a:defRPr/>
            </a:pPr>
            <a:r>
              <a:rPr lang="en-US" dirty="0"/>
              <a:t>Click to edit header 3a</a:t>
            </a:r>
          </a:p>
          <a:p>
            <a:pPr lvl="0"/>
            <a:endParaRPr lang="en-US" dirty="0"/>
          </a:p>
        </p:txBody>
      </p:sp>
      <p:sp>
        <p:nvSpPr>
          <p:cNvPr id="18" name="Text Placeholder 21">
            <a:extLst>
              <a:ext uri="{FF2B5EF4-FFF2-40B4-BE49-F238E27FC236}">
                <a16:creationId xmlns:a16="http://schemas.microsoft.com/office/drawing/2014/main" id="{79E79BE0-8576-AE4A-9E96-DEB6E3FA4D57}"/>
              </a:ext>
            </a:extLst>
          </p:cNvPr>
          <p:cNvSpPr>
            <a:spLocks noGrp="1"/>
          </p:cNvSpPr>
          <p:nvPr>
            <p:ph type="body" sz="quarter" idx="14" hasCustomPrompt="1"/>
          </p:nvPr>
        </p:nvSpPr>
        <p:spPr>
          <a:xfrm>
            <a:off x="4758795" y="2128661"/>
            <a:ext cx="3879144" cy="325790"/>
          </a:xfrm>
        </p:spPr>
        <p:txBody>
          <a:bodyPr/>
          <a:lstStyle>
            <a:lvl1pPr marL="0" marR="0" indent="0" algn="l" defTabSz="914400" rtl="0" eaLnBrk="1" fontAlgn="auto" latinLnBrk="0" hangingPunct="1">
              <a:lnSpc>
                <a:spcPct val="90000"/>
              </a:lnSpc>
              <a:spcBef>
                <a:spcPts val="1000"/>
              </a:spcBef>
              <a:spcAft>
                <a:spcPts val="0"/>
              </a:spcAft>
              <a:buClr>
                <a:srgbClr val="34A1DA"/>
              </a:buClr>
              <a:buSzTx/>
              <a:buFont typeface="Arial" panose="020B0604020202020204" pitchFamily="34" charset="0"/>
              <a:buNone/>
              <a:tabLst/>
              <a:defRPr sz="1600" b="1"/>
            </a:lvl1pPr>
          </a:lstStyle>
          <a:p>
            <a:pPr marL="0" marR="0" lvl="0" indent="0" algn="l" defTabSz="914400" rtl="0" eaLnBrk="1" fontAlgn="auto" latinLnBrk="0" hangingPunct="1">
              <a:lnSpc>
                <a:spcPct val="90000"/>
              </a:lnSpc>
              <a:spcBef>
                <a:spcPts val="1000"/>
              </a:spcBef>
              <a:spcAft>
                <a:spcPts val="0"/>
              </a:spcAft>
              <a:buClr>
                <a:srgbClr val="34A1DA"/>
              </a:buClr>
              <a:buSzTx/>
              <a:buFont typeface="Arial" panose="020B0604020202020204" pitchFamily="34" charset="0"/>
              <a:buNone/>
              <a:tabLst/>
              <a:defRPr/>
            </a:pPr>
            <a:r>
              <a:rPr lang="en-US" dirty="0"/>
              <a:t>Click to edit header 3b</a:t>
            </a:r>
          </a:p>
          <a:p>
            <a:pPr lvl="0"/>
            <a:endParaRPr lang="en-US" dirty="0"/>
          </a:p>
        </p:txBody>
      </p:sp>
      <p:sp>
        <p:nvSpPr>
          <p:cNvPr id="19" name="Rectangle 18">
            <a:extLst>
              <a:ext uri="{FF2B5EF4-FFF2-40B4-BE49-F238E27FC236}">
                <a16:creationId xmlns:a16="http://schemas.microsoft.com/office/drawing/2014/main" id="{B8F1EC8B-0F06-4044-8CDC-5ED90DF34FEF}"/>
              </a:ext>
            </a:extLst>
          </p:cNvPr>
          <p:cNvSpPr/>
          <p:nvPr userDrawn="1"/>
        </p:nvSpPr>
        <p:spPr>
          <a:xfrm>
            <a:off x="0" y="-1"/>
            <a:ext cx="9144000" cy="1069623"/>
          </a:xfrm>
          <a:prstGeom prst="rect">
            <a:avLst/>
          </a:prstGeom>
          <a:solidFill>
            <a:srgbClr val="34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A1DA"/>
              </a:solidFill>
            </a:endParaRPr>
          </a:p>
        </p:txBody>
      </p:sp>
      <p:sp>
        <p:nvSpPr>
          <p:cNvPr id="20" name="Right Triangle 19">
            <a:extLst>
              <a:ext uri="{FF2B5EF4-FFF2-40B4-BE49-F238E27FC236}">
                <a16:creationId xmlns:a16="http://schemas.microsoft.com/office/drawing/2014/main" id="{E81F5BC6-A6E7-A14D-B32A-0F7AAD7F381C}"/>
              </a:ext>
            </a:extLst>
          </p:cNvPr>
          <p:cNvSpPr/>
          <p:nvPr userDrawn="1"/>
        </p:nvSpPr>
        <p:spPr>
          <a:xfrm rot="10800000">
            <a:off x="8915400" y="1069622"/>
            <a:ext cx="228600" cy="228600"/>
          </a:xfrm>
          <a:prstGeom prst="rtTriangle">
            <a:avLst/>
          </a:prstGeom>
          <a:solidFill>
            <a:srgbClr val="34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A1DA"/>
              </a:solidFill>
            </a:endParaRPr>
          </a:p>
        </p:txBody>
      </p:sp>
      <p:sp>
        <p:nvSpPr>
          <p:cNvPr id="13" name="Text Placeholder 2">
            <a:extLst>
              <a:ext uri="{FF2B5EF4-FFF2-40B4-BE49-F238E27FC236}">
                <a16:creationId xmlns:a16="http://schemas.microsoft.com/office/drawing/2014/main" id="{17CBC697-DBB9-E54E-BA05-F7D4835D39BC}"/>
              </a:ext>
            </a:extLst>
          </p:cNvPr>
          <p:cNvSpPr>
            <a:spLocks noGrp="1"/>
          </p:cNvSpPr>
          <p:nvPr>
            <p:ph type="body" sz="quarter" idx="15" hasCustomPrompt="1"/>
          </p:nvPr>
        </p:nvSpPr>
        <p:spPr>
          <a:xfrm>
            <a:off x="485421" y="2465740"/>
            <a:ext cx="3870325" cy="3317875"/>
          </a:xfrm>
        </p:spPr>
        <p:txBody>
          <a:bodyPr>
            <a:normAutofit/>
          </a:bodyPr>
          <a:lstStyle>
            <a:lvl1pPr>
              <a:defRPr sz="1600"/>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v"/>
              <a:defRPr sz="1600"/>
            </a:lvl3pPr>
            <a:lvl4pPr marL="1600200" indent="-228600">
              <a:buFont typeface="Wingdings" panose="05000000000000000000" pitchFamily="2" charset="2"/>
              <a:buChar char="Ø"/>
              <a:defRPr sz="1600"/>
            </a:lvl4pPr>
            <a:lvl5pPr>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
            <a:extLst>
              <a:ext uri="{FF2B5EF4-FFF2-40B4-BE49-F238E27FC236}">
                <a16:creationId xmlns:a16="http://schemas.microsoft.com/office/drawing/2014/main" id="{2BF94E66-C2F6-8A43-BFAA-F81C4F50065C}"/>
              </a:ext>
            </a:extLst>
          </p:cNvPr>
          <p:cNvSpPr>
            <a:spLocks noGrp="1"/>
          </p:cNvSpPr>
          <p:nvPr>
            <p:ph type="body" sz="quarter" idx="16" hasCustomPrompt="1"/>
          </p:nvPr>
        </p:nvSpPr>
        <p:spPr>
          <a:xfrm>
            <a:off x="4767614" y="2465740"/>
            <a:ext cx="3870325" cy="3317875"/>
          </a:xfrm>
        </p:spPr>
        <p:txBody>
          <a:bodyPr>
            <a:normAutofit/>
          </a:bodyPr>
          <a:lstStyle>
            <a:lvl1pPr>
              <a:defRPr sz="1600"/>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v"/>
              <a:defRPr sz="1600"/>
            </a:lvl3pPr>
            <a:lvl4pPr marL="1600200" indent="-228600">
              <a:buFont typeface="Wingdings" panose="05000000000000000000" pitchFamily="2" charset="2"/>
              <a:buChar char="Ø"/>
              <a:defRPr sz="1600"/>
            </a:lvl4pPr>
            <a:lvl5pPr>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6D541FF-8CCE-AF47-AF60-CF2861FC4B2D}"/>
              </a:ext>
            </a:extLst>
          </p:cNvPr>
          <p:cNvSpPr>
            <a:spLocks noGrp="1"/>
          </p:cNvSpPr>
          <p:nvPr>
            <p:ph type="body" sz="quarter" idx="17" hasCustomPrompt="1"/>
          </p:nvPr>
        </p:nvSpPr>
        <p:spPr>
          <a:xfrm>
            <a:off x="485775" y="0"/>
            <a:ext cx="8151813" cy="1069975"/>
          </a:xfrm>
        </p:spPr>
        <p:txBody>
          <a:bodyPr anchor="ctr">
            <a:normAutofit/>
          </a:bodyPr>
          <a:lstStyle>
            <a:lvl1pPr marL="0" indent="0" algn="ctr">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header 1 (long title)</a:t>
            </a:r>
          </a:p>
        </p:txBody>
      </p:sp>
    </p:spTree>
    <p:extLst>
      <p:ext uri="{BB962C8B-B14F-4D97-AF65-F5344CB8AC3E}">
        <p14:creationId xmlns:p14="http://schemas.microsoft.com/office/powerpoint/2010/main" val="2531144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hort Title: 1 Column Text + Content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7C7E20-2D1D-7C4A-8F8A-224C3B1B7CBB}"/>
              </a:ext>
            </a:extLst>
          </p:cNvPr>
          <p:cNvSpPr>
            <a:spLocks noGrp="1"/>
          </p:cNvSpPr>
          <p:nvPr>
            <p:ph idx="1" hasCustomPrompt="1"/>
          </p:nvPr>
        </p:nvSpPr>
        <p:spPr>
          <a:xfrm>
            <a:off x="3886070" y="1106488"/>
            <a:ext cx="4783796" cy="4662135"/>
          </a:xfrm>
        </p:spPr>
        <p:txBody>
          <a:bodyPr>
            <a:noAutofit/>
          </a:bodyPr>
          <a:lstStyle>
            <a:lvl1pPr>
              <a:defRPr sz="1600"/>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v"/>
              <a:defRPr sz="1600"/>
            </a:lvl3pPr>
            <a:lvl4pPr marL="1600200" indent="-228600">
              <a:buFont typeface="Wingdings" panose="05000000000000000000" pitchFamily="2" charset="2"/>
              <a:buChar char="Ø"/>
              <a:defRPr sz="1600"/>
            </a:lvl4pPr>
            <a:lvl5pPr>
              <a:defRPr sz="1600"/>
            </a:lvl5pPr>
            <a:lvl6pPr>
              <a:defRPr sz="2000"/>
            </a:lvl6pPr>
            <a:lvl7pPr>
              <a:defRPr sz="2000"/>
            </a:lvl7pPr>
            <a:lvl8pPr>
              <a:defRPr sz="2000"/>
            </a:lvl8pPr>
            <a:lvl9pPr>
              <a:defRPr sz="20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0140FA0A-B393-6144-A4E9-702CF5B54122}"/>
              </a:ext>
            </a:extLst>
          </p:cNvPr>
          <p:cNvSpPr>
            <a:spLocks noGrp="1"/>
          </p:cNvSpPr>
          <p:nvPr>
            <p:ph type="body" sz="half" idx="2" hasCustomPrompt="1"/>
          </p:nvPr>
        </p:nvSpPr>
        <p:spPr>
          <a:xfrm>
            <a:off x="485422" y="2057400"/>
            <a:ext cx="3094391" cy="371122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8" name="Rectangle 7">
            <a:extLst>
              <a:ext uri="{FF2B5EF4-FFF2-40B4-BE49-F238E27FC236}">
                <a16:creationId xmlns:a16="http://schemas.microsoft.com/office/drawing/2014/main" id="{6C6D5707-8B8B-654C-863A-E18438931D46}"/>
              </a:ext>
            </a:extLst>
          </p:cNvPr>
          <p:cNvSpPr/>
          <p:nvPr userDrawn="1"/>
        </p:nvSpPr>
        <p:spPr>
          <a:xfrm>
            <a:off x="0" y="0"/>
            <a:ext cx="9144000" cy="685800"/>
          </a:xfrm>
          <a:prstGeom prst="rect">
            <a:avLst/>
          </a:prstGeom>
          <a:solidFill>
            <a:srgbClr val="34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A1DA"/>
              </a:solidFill>
            </a:endParaRPr>
          </a:p>
        </p:txBody>
      </p:sp>
      <p:sp>
        <p:nvSpPr>
          <p:cNvPr id="9" name="Right Triangle 8">
            <a:extLst>
              <a:ext uri="{FF2B5EF4-FFF2-40B4-BE49-F238E27FC236}">
                <a16:creationId xmlns:a16="http://schemas.microsoft.com/office/drawing/2014/main" id="{AC0E5544-F134-A649-82D5-C177F52B572E}"/>
              </a:ext>
            </a:extLst>
          </p:cNvPr>
          <p:cNvSpPr/>
          <p:nvPr userDrawn="1"/>
        </p:nvSpPr>
        <p:spPr>
          <a:xfrm rot="10800000">
            <a:off x="8915400" y="685800"/>
            <a:ext cx="228600" cy="228600"/>
          </a:xfrm>
          <a:prstGeom prst="rtTriangle">
            <a:avLst/>
          </a:prstGeom>
          <a:solidFill>
            <a:srgbClr val="34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A1DA"/>
              </a:solidFill>
            </a:endParaRPr>
          </a:p>
        </p:txBody>
      </p:sp>
      <p:sp>
        <p:nvSpPr>
          <p:cNvPr id="12" name="Slide Number Placeholder 4">
            <a:extLst>
              <a:ext uri="{FF2B5EF4-FFF2-40B4-BE49-F238E27FC236}">
                <a16:creationId xmlns:a16="http://schemas.microsoft.com/office/drawing/2014/main" id="{B71E0377-10FA-6949-91C8-EBEC4BB5C039}"/>
              </a:ext>
            </a:extLst>
          </p:cNvPr>
          <p:cNvSpPr>
            <a:spLocks noGrp="1"/>
          </p:cNvSpPr>
          <p:nvPr>
            <p:ph type="sldNum" sz="quarter" idx="12"/>
          </p:nvPr>
        </p:nvSpPr>
        <p:spPr>
          <a:xfrm>
            <a:off x="8261203" y="6356350"/>
            <a:ext cx="522259" cy="365125"/>
          </a:xfrm>
        </p:spPr>
        <p:txBody>
          <a:bodyPr/>
          <a:lstStyle>
            <a:lvl1pPr algn="ctr">
              <a:defRPr/>
            </a:lvl1pPr>
          </a:lstStyle>
          <a:p>
            <a:fld id="{AE919B77-9796-D34E-8D5A-4054B4AFF4B6}" type="slidenum">
              <a:rPr lang="en-US" smtClean="0"/>
              <a:pPr/>
              <a:t>‹#›</a:t>
            </a:fld>
            <a:endParaRPr lang="en-US"/>
          </a:p>
        </p:txBody>
      </p:sp>
      <p:pic>
        <p:nvPicPr>
          <p:cNvPr id="13" name="Picture 12">
            <a:extLst>
              <a:ext uri="{FF2B5EF4-FFF2-40B4-BE49-F238E27FC236}">
                <a16:creationId xmlns:a16="http://schemas.microsoft.com/office/drawing/2014/main" id="{DB9253E2-D0C2-A94B-AD6A-E7F3DA2636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72191" y="5858419"/>
            <a:ext cx="686058" cy="587727"/>
          </a:xfrm>
          <a:prstGeom prst="rect">
            <a:avLst/>
          </a:prstGeom>
        </p:spPr>
      </p:pic>
      <p:sp>
        <p:nvSpPr>
          <p:cNvPr id="15" name="Text Placeholder 14">
            <a:extLst>
              <a:ext uri="{FF2B5EF4-FFF2-40B4-BE49-F238E27FC236}">
                <a16:creationId xmlns:a16="http://schemas.microsoft.com/office/drawing/2014/main" id="{06D92C38-F4F6-9149-B90E-5EA4CFA1AE60}"/>
              </a:ext>
            </a:extLst>
          </p:cNvPr>
          <p:cNvSpPr>
            <a:spLocks noGrp="1"/>
          </p:cNvSpPr>
          <p:nvPr>
            <p:ph type="body" sz="quarter" idx="13" hasCustomPrompt="1"/>
          </p:nvPr>
        </p:nvSpPr>
        <p:spPr>
          <a:xfrm>
            <a:off x="485422" y="1106488"/>
            <a:ext cx="3094391" cy="812800"/>
          </a:xfrm>
        </p:spPr>
        <p:txBody>
          <a:bodyPr>
            <a:normAutofit/>
          </a:bodyPr>
          <a:lstStyle>
            <a:lvl1pPr marL="0" indent="0">
              <a:buNone/>
              <a:defRPr sz="1800">
                <a:solidFill>
                  <a:srgbClr val="34A1DA"/>
                </a:solidFill>
              </a:defRPr>
            </a:lvl1pPr>
          </a:lstStyle>
          <a:p>
            <a:pPr lvl="0"/>
            <a:r>
              <a:rPr lang="en-US" dirty="0"/>
              <a:t>Click to edit header 2</a:t>
            </a:r>
          </a:p>
        </p:txBody>
      </p:sp>
      <p:sp>
        <p:nvSpPr>
          <p:cNvPr id="6" name="Text Placeholder 5">
            <a:extLst>
              <a:ext uri="{FF2B5EF4-FFF2-40B4-BE49-F238E27FC236}">
                <a16:creationId xmlns:a16="http://schemas.microsoft.com/office/drawing/2014/main" id="{1026390C-A972-0F42-BEC8-F84F8895BA1A}"/>
              </a:ext>
            </a:extLst>
          </p:cNvPr>
          <p:cNvSpPr>
            <a:spLocks noGrp="1"/>
          </p:cNvSpPr>
          <p:nvPr>
            <p:ph type="body" sz="quarter" idx="14" hasCustomPrompt="1"/>
          </p:nvPr>
        </p:nvSpPr>
        <p:spPr>
          <a:xfrm>
            <a:off x="485775" y="0"/>
            <a:ext cx="8183563" cy="685800"/>
          </a:xfrm>
        </p:spPr>
        <p:txBody>
          <a:bodyPr anchor="ctr">
            <a:normAutofit/>
          </a:bodyPr>
          <a:lstStyle>
            <a:lvl1pPr algn="ctr">
              <a:defRPr sz="2400">
                <a:solidFill>
                  <a:schemeClr val="bg1"/>
                </a:solidFill>
              </a:defRPr>
            </a:lvl1pPr>
          </a:lstStyle>
          <a:p>
            <a:pPr lvl="0"/>
            <a:r>
              <a:rPr lang="en-US" dirty="0"/>
              <a:t>Click to edit header 1 (short title)</a:t>
            </a:r>
          </a:p>
        </p:txBody>
      </p:sp>
    </p:spTree>
    <p:extLst>
      <p:ext uri="{BB962C8B-B14F-4D97-AF65-F5344CB8AC3E}">
        <p14:creationId xmlns:p14="http://schemas.microsoft.com/office/powerpoint/2010/main" val="12851731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ong Title: 1 Column Text + Content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7C7E20-2D1D-7C4A-8F8A-224C3B1B7CBB}"/>
              </a:ext>
            </a:extLst>
          </p:cNvPr>
          <p:cNvSpPr>
            <a:spLocks noGrp="1"/>
          </p:cNvSpPr>
          <p:nvPr>
            <p:ph idx="1" hasCustomPrompt="1"/>
          </p:nvPr>
        </p:nvSpPr>
        <p:spPr>
          <a:xfrm>
            <a:off x="3886070" y="1396825"/>
            <a:ext cx="4783796" cy="4333080"/>
          </a:xfrm>
        </p:spPr>
        <p:txBody>
          <a:bodyPr>
            <a:normAutofit/>
          </a:bodyPr>
          <a:lstStyle>
            <a:lvl1pPr>
              <a:defRPr sz="1600"/>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v"/>
              <a:defRPr sz="1600"/>
            </a:lvl3pPr>
            <a:lvl4pPr marL="1600200" indent="-228600">
              <a:buFont typeface="Wingdings" panose="05000000000000000000" pitchFamily="2" charset="2"/>
              <a:buChar char="Ø"/>
              <a:defRPr sz="1600"/>
            </a:lvl4pPr>
            <a:lvl5pPr>
              <a:defRPr sz="1600"/>
            </a:lvl5pPr>
            <a:lvl6pPr>
              <a:defRPr sz="2000"/>
            </a:lvl6pPr>
            <a:lvl7pPr>
              <a:defRPr sz="2000"/>
            </a:lvl7pPr>
            <a:lvl8pPr>
              <a:defRPr sz="2000"/>
            </a:lvl8pPr>
            <a:lvl9pPr>
              <a:defRPr sz="20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0140FA0A-B393-6144-A4E9-702CF5B54122}"/>
              </a:ext>
            </a:extLst>
          </p:cNvPr>
          <p:cNvSpPr>
            <a:spLocks noGrp="1"/>
          </p:cNvSpPr>
          <p:nvPr>
            <p:ph type="body" sz="half" idx="2" hasCustomPrompt="1"/>
          </p:nvPr>
        </p:nvSpPr>
        <p:spPr>
          <a:xfrm>
            <a:off x="485422" y="2347737"/>
            <a:ext cx="3094391" cy="338216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2" name="Slide Number Placeholder 4">
            <a:extLst>
              <a:ext uri="{FF2B5EF4-FFF2-40B4-BE49-F238E27FC236}">
                <a16:creationId xmlns:a16="http://schemas.microsoft.com/office/drawing/2014/main" id="{B71E0377-10FA-6949-91C8-EBEC4BB5C039}"/>
              </a:ext>
            </a:extLst>
          </p:cNvPr>
          <p:cNvSpPr>
            <a:spLocks noGrp="1"/>
          </p:cNvSpPr>
          <p:nvPr>
            <p:ph type="sldNum" sz="quarter" idx="12"/>
          </p:nvPr>
        </p:nvSpPr>
        <p:spPr>
          <a:xfrm>
            <a:off x="8267137" y="6356350"/>
            <a:ext cx="516326" cy="365125"/>
          </a:xfrm>
        </p:spPr>
        <p:txBody>
          <a:bodyPr/>
          <a:lstStyle>
            <a:lvl1pPr algn="ctr">
              <a:defRPr/>
            </a:lvl1pPr>
          </a:lstStyle>
          <a:p>
            <a:fld id="{AE919B77-9796-D34E-8D5A-4054B4AFF4B6}" type="slidenum">
              <a:rPr lang="en-US" smtClean="0"/>
              <a:pPr/>
              <a:t>‹#›</a:t>
            </a:fld>
            <a:endParaRPr lang="en-US"/>
          </a:p>
        </p:txBody>
      </p:sp>
      <p:pic>
        <p:nvPicPr>
          <p:cNvPr id="13" name="Picture 12">
            <a:extLst>
              <a:ext uri="{FF2B5EF4-FFF2-40B4-BE49-F238E27FC236}">
                <a16:creationId xmlns:a16="http://schemas.microsoft.com/office/drawing/2014/main" id="{DB9253E2-D0C2-A94B-AD6A-E7F3DA2636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72191" y="5858419"/>
            <a:ext cx="686058" cy="587727"/>
          </a:xfrm>
          <a:prstGeom prst="rect">
            <a:avLst/>
          </a:prstGeom>
        </p:spPr>
      </p:pic>
      <p:sp>
        <p:nvSpPr>
          <p:cNvPr id="15" name="Text Placeholder 14">
            <a:extLst>
              <a:ext uri="{FF2B5EF4-FFF2-40B4-BE49-F238E27FC236}">
                <a16:creationId xmlns:a16="http://schemas.microsoft.com/office/drawing/2014/main" id="{06D92C38-F4F6-9149-B90E-5EA4CFA1AE60}"/>
              </a:ext>
            </a:extLst>
          </p:cNvPr>
          <p:cNvSpPr>
            <a:spLocks noGrp="1"/>
          </p:cNvSpPr>
          <p:nvPr>
            <p:ph type="body" sz="quarter" idx="13" hasCustomPrompt="1"/>
          </p:nvPr>
        </p:nvSpPr>
        <p:spPr>
          <a:xfrm>
            <a:off x="485422" y="1396824"/>
            <a:ext cx="3094391" cy="812800"/>
          </a:xfrm>
        </p:spPr>
        <p:txBody>
          <a:bodyPr>
            <a:normAutofit/>
          </a:bodyPr>
          <a:lstStyle>
            <a:lvl1pPr marL="0" marR="0" indent="0" algn="l" defTabSz="914400" rtl="0" eaLnBrk="1" fontAlgn="auto" latinLnBrk="0" hangingPunct="1">
              <a:lnSpc>
                <a:spcPct val="90000"/>
              </a:lnSpc>
              <a:spcBef>
                <a:spcPts val="1000"/>
              </a:spcBef>
              <a:spcAft>
                <a:spcPts val="0"/>
              </a:spcAft>
              <a:buClr>
                <a:srgbClr val="34A1DA"/>
              </a:buClr>
              <a:buSzTx/>
              <a:buFont typeface="Arial" panose="020B0604020202020204" pitchFamily="34" charset="0"/>
              <a:buNone/>
              <a:tabLst/>
              <a:defRPr sz="1800">
                <a:solidFill>
                  <a:srgbClr val="34A1DA"/>
                </a:solidFill>
              </a:defRPr>
            </a:lvl1pPr>
          </a:lstStyle>
          <a:p>
            <a:pPr marL="0" marR="0" lvl="0" indent="0" algn="l" defTabSz="914400" rtl="0" eaLnBrk="1" fontAlgn="auto" latinLnBrk="0" hangingPunct="1">
              <a:lnSpc>
                <a:spcPct val="90000"/>
              </a:lnSpc>
              <a:spcBef>
                <a:spcPts val="1000"/>
              </a:spcBef>
              <a:spcAft>
                <a:spcPts val="0"/>
              </a:spcAft>
              <a:buClr>
                <a:srgbClr val="34A1DA"/>
              </a:buClr>
              <a:buSzTx/>
              <a:buFont typeface="Arial" panose="020B0604020202020204" pitchFamily="34" charset="0"/>
              <a:buNone/>
              <a:tabLst/>
              <a:defRPr/>
            </a:pPr>
            <a:r>
              <a:rPr lang="en-US" dirty="0"/>
              <a:t>Click to edit header 2</a:t>
            </a:r>
          </a:p>
          <a:p>
            <a:pPr lvl="0"/>
            <a:endParaRPr lang="en-US" dirty="0"/>
          </a:p>
        </p:txBody>
      </p:sp>
      <p:sp>
        <p:nvSpPr>
          <p:cNvPr id="14" name="Rectangle 13">
            <a:extLst>
              <a:ext uri="{FF2B5EF4-FFF2-40B4-BE49-F238E27FC236}">
                <a16:creationId xmlns:a16="http://schemas.microsoft.com/office/drawing/2014/main" id="{68BD0CAE-525D-5C45-90BC-61A230A666D1}"/>
              </a:ext>
            </a:extLst>
          </p:cNvPr>
          <p:cNvSpPr/>
          <p:nvPr userDrawn="1"/>
        </p:nvSpPr>
        <p:spPr>
          <a:xfrm>
            <a:off x="0" y="-1"/>
            <a:ext cx="9144000" cy="1069623"/>
          </a:xfrm>
          <a:prstGeom prst="rect">
            <a:avLst/>
          </a:prstGeom>
          <a:solidFill>
            <a:srgbClr val="34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A1DA"/>
              </a:solidFill>
            </a:endParaRPr>
          </a:p>
        </p:txBody>
      </p:sp>
      <p:sp>
        <p:nvSpPr>
          <p:cNvPr id="16" name="Right Triangle 15">
            <a:extLst>
              <a:ext uri="{FF2B5EF4-FFF2-40B4-BE49-F238E27FC236}">
                <a16:creationId xmlns:a16="http://schemas.microsoft.com/office/drawing/2014/main" id="{BD3C81E1-42A2-2645-A742-4970AE0FD9AE}"/>
              </a:ext>
            </a:extLst>
          </p:cNvPr>
          <p:cNvSpPr/>
          <p:nvPr userDrawn="1"/>
        </p:nvSpPr>
        <p:spPr>
          <a:xfrm rot="10800000">
            <a:off x="8915400" y="1069622"/>
            <a:ext cx="228600" cy="228600"/>
          </a:xfrm>
          <a:prstGeom prst="rtTriangle">
            <a:avLst/>
          </a:prstGeom>
          <a:solidFill>
            <a:srgbClr val="34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A1DA"/>
              </a:solidFill>
            </a:endParaRPr>
          </a:p>
        </p:txBody>
      </p:sp>
      <p:sp>
        <p:nvSpPr>
          <p:cNvPr id="9" name="Text Placeholder 8">
            <a:extLst>
              <a:ext uri="{FF2B5EF4-FFF2-40B4-BE49-F238E27FC236}">
                <a16:creationId xmlns:a16="http://schemas.microsoft.com/office/drawing/2014/main" id="{A909F1E6-5F6E-0F4B-9896-3FE0F91FDC40}"/>
              </a:ext>
            </a:extLst>
          </p:cNvPr>
          <p:cNvSpPr>
            <a:spLocks noGrp="1"/>
          </p:cNvSpPr>
          <p:nvPr>
            <p:ph type="body" sz="quarter" idx="14" hasCustomPrompt="1"/>
          </p:nvPr>
        </p:nvSpPr>
        <p:spPr>
          <a:xfrm>
            <a:off x="485775" y="0"/>
            <a:ext cx="8183563" cy="1069975"/>
          </a:xfrm>
        </p:spPr>
        <p:txBody>
          <a:bodyPr anchor="ctr">
            <a:normAutofit/>
          </a:bodyPr>
          <a:lstStyle>
            <a:lvl1pPr marL="0" indent="0" algn="ctr">
              <a:buNone/>
              <a:defRPr sz="2400">
                <a:solidFill>
                  <a:schemeClr val="bg1"/>
                </a:solidFill>
              </a:defRPr>
            </a:lvl1pPr>
          </a:lstStyle>
          <a:p>
            <a:pPr lvl="0"/>
            <a:r>
              <a:rPr lang="en-US" dirty="0"/>
              <a:t>Click to edit header 1 (long title)</a:t>
            </a:r>
          </a:p>
        </p:txBody>
      </p:sp>
    </p:spTree>
    <p:extLst>
      <p:ext uri="{BB962C8B-B14F-4D97-AF65-F5344CB8AC3E}">
        <p14:creationId xmlns:p14="http://schemas.microsoft.com/office/powerpoint/2010/main" val="31117801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hort Title: 1 Column Text + Picture (Short Titl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F04D253-6A42-DA44-8506-28A8EFEA5F49}"/>
              </a:ext>
            </a:extLst>
          </p:cNvPr>
          <p:cNvSpPr>
            <a:spLocks noGrp="1"/>
          </p:cNvSpPr>
          <p:nvPr>
            <p:ph type="pic" idx="1" hasCustomPrompt="1"/>
          </p:nvPr>
        </p:nvSpPr>
        <p:spPr>
          <a:xfrm>
            <a:off x="3887788" y="1106488"/>
            <a:ext cx="4629150" cy="4662134"/>
          </a:xfr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edit picture</a:t>
            </a:r>
          </a:p>
        </p:txBody>
      </p:sp>
      <p:sp>
        <p:nvSpPr>
          <p:cNvPr id="14" name="Rectangle 13">
            <a:extLst>
              <a:ext uri="{FF2B5EF4-FFF2-40B4-BE49-F238E27FC236}">
                <a16:creationId xmlns:a16="http://schemas.microsoft.com/office/drawing/2014/main" id="{155255A1-0B30-3A4A-9C13-C7DB3EF81B14}"/>
              </a:ext>
            </a:extLst>
          </p:cNvPr>
          <p:cNvSpPr/>
          <p:nvPr userDrawn="1"/>
        </p:nvSpPr>
        <p:spPr>
          <a:xfrm>
            <a:off x="0" y="0"/>
            <a:ext cx="9144000" cy="685800"/>
          </a:xfrm>
          <a:prstGeom prst="rect">
            <a:avLst/>
          </a:prstGeom>
          <a:solidFill>
            <a:srgbClr val="34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A1DA"/>
              </a:solidFill>
            </a:endParaRPr>
          </a:p>
        </p:txBody>
      </p:sp>
      <p:sp>
        <p:nvSpPr>
          <p:cNvPr id="15" name="Right Triangle 14">
            <a:extLst>
              <a:ext uri="{FF2B5EF4-FFF2-40B4-BE49-F238E27FC236}">
                <a16:creationId xmlns:a16="http://schemas.microsoft.com/office/drawing/2014/main" id="{31594C50-C7D0-E448-81A9-7BDAD20E405B}"/>
              </a:ext>
            </a:extLst>
          </p:cNvPr>
          <p:cNvSpPr/>
          <p:nvPr userDrawn="1"/>
        </p:nvSpPr>
        <p:spPr>
          <a:xfrm rot="10800000">
            <a:off x="8915400" y="685800"/>
            <a:ext cx="228600" cy="228600"/>
          </a:xfrm>
          <a:prstGeom prst="rtTriangle">
            <a:avLst/>
          </a:prstGeom>
          <a:solidFill>
            <a:srgbClr val="34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A1DA"/>
              </a:solidFill>
            </a:endParaRPr>
          </a:p>
        </p:txBody>
      </p:sp>
      <p:sp>
        <p:nvSpPr>
          <p:cNvPr id="18" name="Slide Number Placeholder 4">
            <a:extLst>
              <a:ext uri="{FF2B5EF4-FFF2-40B4-BE49-F238E27FC236}">
                <a16:creationId xmlns:a16="http://schemas.microsoft.com/office/drawing/2014/main" id="{7E6C25A8-DF92-194B-9326-8E06E29BC6F8}"/>
              </a:ext>
            </a:extLst>
          </p:cNvPr>
          <p:cNvSpPr>
            <a:spLocks noGrp="1"/>
          </p:cNvSpPr>
          <p:nvPr>
            <p:ph type="sldNum" sz="quarter" idx="12"/>
          </p:nvPr>
        </p:nvSpPr>
        <p:spPr>
          <a:xfrm>
            <a:off x="8261203" y="6356350"/>
            <a:ext cx="522260" cy="365125"/>
          </a:xfrm>
        </p:spPr>
        <p:txBody>
          <a:bodyPr/>
          <a:lstStyle>
            <a:lvl1pPr algn="ctr">
              <a:defRPr/>
            </a:lvl1pPr>
          </a:lstStyle>
          <a:p>
            <a:fld id="{AE919B77-9796-D34E-8D5A-4054B4AFF4B6}" type="slidenum">
              <a:rPr lang="en-US" smtClean="0"/>
              <a:pPr/>
              <a:t>‹#›</a:t>
            </a:fld>
            <a:endParaRPr lang="en-US"/>
          </a:p>
        </p:txBody>
      </p:sp>
      <p:pic>
        <p:nvPicPr>
          <p:cNvPr id="19" name="Picture 18">
            <a:extLst>
              <a:ext uri="{FF2B5EF4-FFF2-40B4-BE49-F238E27FC236}">
                <a16:creationId xmlns:a16="http://schemas.microsoft.com/office/drawing/2014/main" id="{85981AF6-4C2D-8948-971E-1B7DE4822D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72191" y="5858419"/>
            <a:ext cx="686058" cy="587727"/>
          </a:xfrm>
          <a:prstGeom prst="rect">
            <a:avLst/>
          </a:prstGeom>
        </p:spPr>
      </p:pic>
      <p:sp>
        <p:nvSpPr>
          <p:cNvPr id="20" name="Text Placeholder 3">
            <a:extLst>
              <a:ext uri="{FF2B5EF4-FFF2-40B4-BE49-F238E27FC236}">
                <a16:creationId xmlns:a16="http://schemas.microsoft.com/office/drawing/2014/main" id="{38FBD540-0DA7-0046-A9C1-4B4D14E2E5B9}"/>
              </a:ext>
            </a:extLst>
          </p:cNvPr>
          <p:cNvSpPr>
            <a:spLocks noGrp="1"/>
          </p:cNvSpPr>
          <p:nvPr>
            <p:ph type="body" sz="half" idx="2" hasCustomPrompt="1"/>
          </p:nvPr>
        </p:nvSpPr>
        <p:spPr>
          <a:xfrm>
            <a:off x="485422" y="2057400"/>
            <a:ext cx="3094391" cy="371122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21" name="Text Placeholder 14">
            <a:extLst>
              <a:ext uri="{FF2B5EF4-FFF2-40B4-BE49-F238E27FC236}">
                <a16:creationId xmlns:a16="http://schemas.microsoft.com/office/drawing/2014/main" id="{C8679A08-2D01-E140-9FD6-9B2A06F04566}"/>
              </a:ext>
            </a:extLst>
          </p:cNvPr>
          <p:cNvSpPr>
            <a:spLocks noGrp="1"/>
          </p:cNvSpPr>
          <p:nvPr>
            <p:ph type="body" sz="quarter" idx="13" hasCustomPrompt="1"/>
          </p:nvPr>
        </p:nvSpPr>
        <p:spPr>
          <a:xfrm>
            <a:off x="485422" y="1106488"/>
            <a:ext cx="3094391" cy="812800"/>
          </a:xfrm>
        </p:spPr>
        <p:txBody>
          <a:bodyPr>
            <a:normAutofit/>
          </a:bodyPr>
          <a:lstStyle>
            <a:lvl1pPr marL="0" indent="0">
              <a:buNone/>
              <a:defRPr sz="1800">
                <a:solidFill>
                  <a:srgbClr val="34A1DA"/>
                </a:solidFill>
              </a:defRPr>
            </a:lvl1pPr>
          </a:lstStyle>
          <a:p>
            <a:pPr lvl="0"/>
            <a:r>
              <a:rPr lang="en-US" dirty="0"/>
              <a:t>Click to edit header 2</a:t>
            </a:r>
          </a:p>
        </p:txBody>
      </p:sp>
      <p:sp>
        <p:nvSpPr>
          <p:cNvPr id="4" name="Text Placeholder 3">
            <a:extLst>
              <a:ext uri="{FF2B5EF4-FFF2-40B4-BE49-F238E27FC236}">
                <a16:creationId xmlns:a16="http://schemas.microsoft.com/office/drawing/2014/main" id="{060E69BC-DAFE-0246-AE6D-066A0BAA9791}"/>
              </a:ext>
            </a:extLst>
          </p:cNvPr>
          <p:cNvSpPr>
            <a:spLocks noGrp="1"/>
          </p:cNvSpPr>
          <p:nvPr>
            <p:ph type="body" sz="quarter" idx="14" hasCustomPrompt="1"/>
          </p:nvPr>
        </p:nvSpPr>
        <p:spPr>
          <a:xfrm>
            <a:off x="485775" y="0"/>
            <a:ext cx="8031163" cy="685800"/>
          </a:xfrm>
        </p:spPr>
        <p:txBody>
          <a:bodyPr anchor="ctr">
            <a:normAutofit/>
          </a:bodyPr>
          <a:lstStyle>
            <a:lvl1pPr marL="0" indent="0" algn="ctr">
              <a:buNone/>
              <a:defRPr sz="24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edit header 1 (short title)</a:t>
            </a:r>
          </a:p>
        </p:txBody>
      </p:sp>
    </p:spTree>
    <p:extLst>
      <p:ext uri="{BB962C8B-B14F-4D97-AF65-F5344CB8AC3E}">
        <p14:creationId xmlns:p14="http://schemas.microsoft.com/office/powerpoint/2010/main" val="3237787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5652A12-EA3C-CB4C-A23E-ED2C8CA49230}" type="datetimeFigureOut">
              <a:rPr lang="en-US" smtClean="0"/>
              <a:pPr/>
              <a:t>9/23/2020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E8584EE-3B19-6A40-B687-5FF1C5EF7D67}" type="slidenum">
              <a:rPr lang="en-US" smtClean="0"/>
              <a:pPr/>
              <a:t>‹#›</a:t>
            </a:fld>
            <a:endParaRPr lang="en-US"/>
          </a:p>
        </p:txBody>
      </p:sp>
    </p:spTree>
    <p:extLst>
      <p:ext uri="{BB962C8B-B14F-4D97-AF65-F5344CB8AC3E}">
        <p14:creationId xmlns:p14="http://schemas.microsoft.com/office/powerpoint/2010/main" val="22360528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 Long Title: 1 Column Text +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F04D253-6A42-DA44-8506-28A8EFEA5F49}"/>
              </a:ext>
            </a:extLst>
          </p:cNvPr>
          <p:cNvSpPr>
            <a:spLocks noGrp="1"/>
          </p:cNvSpPr>
          <p:nvPr>
            <p:ph type="pic" idx="1" hasCustomPrompt="1"/>
          </p:nvPr>
        </p:nvSpPr>
        <p:spPr>
          <a:xfrm>
            <a:off x="3887788" y="1628559"/>
            <a:ext cx="4629150" cy="3939645"/>
          </a:xfr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edit picture</a:t>
            </a:r>
          </a:p>
        </p:txBody>
      </p:sp>
      <p:sp>
        <p:nvSpPr>
          <p:cNvPr id="18" name="Slide Number Placeholder 4">
            <a:extLst>
              <a:ext uri="{FF2B5EF4-FFF2-40B4-BE49-F238E27FC236}">
                <a16:creationId xmlns:a16="http://schemas.microsoft.com/office/drawing/2014/main" id="{7E6C25A8-DF92-194B-9326-8E06E29BC6F8}"/>
              </a:ext>
            </a:extLst>
          </p:cNvPr>
          <p:cNvSpPr>
            <a:spLocks noGrp="1"/>
          </p:cNvSpPr>
          <p:nvPr>
            <p:ph type="sldNum" sz="quarter" idx="12"/>
          </p:nvPr>
        </p:nvSpPr>
        <p:spPr>
          <a:xfrm>
            <a:off x="8261203" y="6356350"/>
            <a:ext cx="522260" cy="365125"/>
          </a:xfrm>
        </p:spPr>
        <p:txBody>
          <a:bodyPr/>
          <a:lstStyle>
            <a:lvl1pPr algn="ctr">
              <a:defRPr/>
            </a:lvl1pPr>
          </a:lstStyle>
          <a:p>
            <a:fld id="{AE919B77-9796-D34E-8D5A-4054B4AFF4B6}" type="slidenum">
              <a:rPr lang="en-US" smtClean="0"/>
              <a:pPr/>
              <a:t>‹#›</a:t>
            </a:fld>
            <a:endParaRPr lang="en-US"/>
          </a:p>
        </p:txBody>
      </p:sp>
      <p:pic>
        <p:nvPicPr>
          <p:cNvPr id="19" name="Picture 18">
            <a:extLst>
              <a:ext uri="{FF2B5EF4-FFF2-40B4-BE49-F238E27FC236}">
                <a16:creationId xmlns:a16="http://schemas.microsoft.com/office/drawing/2014/main" id="{85981AF6-4C2D-8948-971E-1B7DE4822D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72191" y="5858419"/>
            <a:ext cx="686058" cy="587727"/>
          </a:xfrm>
          <a:prstGeom prst="rect">
            <a:avLst/>
          </a:prstGeom>
        </p:spPr>
      </p:pic>
      <p:sp>
        <p:nvSpPr>
          <p:cNvPr id="20" name="Text Placeholder 3">
            <a:extLst>
              <a:ext uri="{FF2B5EF4-FFF2-40B4-BE49-F238E27FC236}">
                <a16:creationId xmlns:a16="http://schemas.microsoft.com/office/drawing/2014/main" id="{38FBD540-0DA7-0046-A9C1-4B4D14E2E5B9}"/>
              </a:ext>
            </a:extLst>
          </p:cNvPr>
          <p:cNvSpPr>
            <a:spLocks noGrp="1"/>
          </p:cNvSpPr>
          <p:nvPr>
            <p:ph type="body" sz="half" idx="2" hasCustomPrompt="1"/>
          </p:nvPr>
        </p:nvSpPr>
        <p:spPr>
          <a:xfrm>
            <a:off x="485422" y="2579472"/>
            <a:ext cx="3094391" cy="29887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21" name="Text Placeholder 14">
            <a:extLst>
              <a:ext uri="{FF2B5EF4-FFF2-40B4-BE49-F238E27FC236}">
                <a16:creationId xmlns:a16="http://schemas.microsoft.com/office/drawing/2014/main" id="{C8679A08-2D01-E140-9FD6-9B2A06F04566}"/>
              </a:ext>
            </a:extLst>
          </p:cNvPr>
          <p:cNvSpPr>
            <a:spLocks noGrp="1"/>
          </p:cNvSpPr>
          <p:nvPr>
            <p:ph type="body" sz="quarter" idx="13" hasCustomPrompt="1"/>
          </p:nvPr>
        </p:nvSpPr>
        <p:spPr>
          <a:xfrm>
            <a:off x="485422" y="1628559"/>
            <a:ext cx="3094391" cy="812800"/>
          </a:xfrm>
        </p:spPr>
        <p:txBody>
          <a:bodyPr>
            <a:normAutofit/>
          </a:bodyPr>
          <a:lstStyle>
            <a:lvl1pPr marL="0" indent="0">
              <a:buNone/>
              <a:defRPr sz="1800">
                <a:solidFill>
                  <a:srgbClr val="34A1DA"/>
                </a:solidFill>
              </a:defRPr>
            </a:lvl1pPr>
          </a:lstStyle>
          <a:p>
            <a:pPr lvl="0"/>
            <a:r>
              <a:rPr lang="en-US" dirty="0"/>
              <a:t>Click to edit header 2</a:t>
            </a:r>
          </a:p>
        </p:txBody>
      </p:sp>
      <p:sp>
        <p:nvSpPr>
          <p:cNvPr id="11" name="Rectangle 10">
            <a:extLst>
              <a:ext uri="{FF2B5EF4-FFF2-40B4-BE49-F238E27FC236}">
                <a16:creationId xmlns:a16="http://schemas.microsoft.com/office/drawing/2014/main" id="{6781F023-B540-3A49-BA47-1A39F3607045}"/>
              </a:ext>
            </a:extLst>
          </p:cNvPr>
          <p:cNvSpPr/>
          <p:nvPr userDrawn="1"/>
        </p:nvSpPr>
        <p:spPr>
          <a:xfrm>
            <a:off x="0" y="-1"/>
            <a:ext cx="9144000" cy="1069623"/>
          </a:xfrm>
          <a:prstGeom prst="rect">
            <a:avLst/>
          </a:prstGeom>
          <a:solidFill>
            <a:srgbClr val="34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A1DA"/>
              </a:solidFill>
            </a:endParaRPr>
          </a:p>
        </p:txBody>
      </p:sp>
      <p:sp>
        <p:nvSpPr>
          <p:cNvPr id="12" name="Right Triangle 11">
            <a:extLst>
              <a:ext uri="{FF2B5EF4-FFF2-40B4-BE49-F238E27FC236}">
                <a16:creationId xmlns:a16="http://schemas.microsoft.com/office/drawing/2014/main" id="{2E036552-95C1-DA49-AB6D-85C2982A77BE}"/>
              </a:ext>
            </a:extLst>
          </p:cNvPr>
          <p:cNvSpPr/>
          <p:nvPr userDrawn="1"/>
        </p:nvSpPr>
        <p:spPr>
          <a:xfrm rot="10800000">
            <a:off x="8915400" y="1069622"/>
            <a:ext cx="228600" cy="228600"/>
          </a:xfrm>
          <a:prstGeom prst="rtTriangle">
            <a:avLst/>
          </a:prstGeom>
          <a:solidFill>
            <a:srgbClr val="34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A1DA"/>
              </a:solidFill>
            </a:endParaRPr>
          </a:p>
        </p:txBody>
      </p:sp>
      <p:sp>
        <p:nvSpPr>
          <p:cNvPr id="4" name="Text Placeholder 3">
            <a:extLst>
              <a:ext uri="{FF2B5EF4-FFF2-40B4-BE49-F238E27FC236}">
                <a16:creationId xmlns:a16="http://schemas.microsoft.com/office/drawing/2014/main" id="{59570E01-59C6-8044-B559-477CC3CB7876}"/>
              </a:ext>
            </a:extLst>
          </p:cNvPr>
          <p:cNvSpPr>
            <a:spLocks noGrp="1"/>
          </p:cNvSpPr>
          <p:nvPr>
            <p:ph type="body" sz="quarter" idx="14" hasCustomPrompt="1"/>
          </p:nvPr>
        </p:nvSpPr>
        <p:spPr>
          <a:xfrm>
            <a:off x="485775" y="0"/>
            <a:ext cx="8031163" cy="1069975"/>
          </a:xfrm>
        </p:spPr>
        <p:txBody>
          <a:bodyPr anchor="ctr">
            <a:normAutofit/>
          </a:bodyPr>
          <a:lstStyle>
            <a:lvl1pPr marL="0" indent="0" algn="ctr">
              <a:buNone/>
              <a:defRPr sz="2400">
                <a:solidFill>
                  <a:schemeClr val="bg1"/>
                </a:solidFill>
              </a:defRPr>
            </a:lvl1pPr>
            <a:lvl2pPr marL="457200" indent="0">
              <a:buNone/>
              <a:defRPr/>
            </a:lvl2pPr>
          </a:lstStyle>
          <a:p>
            <a:pPr lvl="0"/>
            <a:r>
              <a:rPr lang="en-US" dirty="0"/>
              <a:t>Click to edit header 1 (long title)</a:t>
            </a:r>
          </a:p>
        </p:txBody>
      </p:sp>
    </p:spTree>
    <p:extLst>
      <p:ext uri="{BB962C8B-B14F-4D97-AF65-F5344CB8AC3E}">
        <p14:creationId xmlns:p14="http://schemas.microsoft.com/office/powerpoint/2010/main" val="5938714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B0E7BDE-BB9B-DA41-ADE0-8D96A1C021B5}"/>
              </a:ext>
            </a:extLst>
          </p:cNvPr>
          <p:cNvSpPr/>
          <p:nvPr userDrawn="1"/>
        </p:nvSpPr>
        <p:spPr>
          <a:xfrm>
            <a:off x="0" y="0"/>
            <a:ext cx="9144000" cy="4810455"/>
          </a:xfrm>
          <a:prstGeom prst="rect">
            <a:avLst/>
          </a:prstGeom>
          <a:solidFill>
            <a:srgbClr val="34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C97C7"/>
              </a:solidFill>
            </a:endParaRPr>
          </a:p>
        </p:txBody>
      </p:sp>
      <p:sp>
        <p:nvSpPr>
          <p:cNvPr id="6" name="TextBox 5">
            <a:extLst>
              <a:ext uri="{FF2B5EF4-FFF2-40B4-BE49-F238E27FC236}">
                <a16:creationId xmlns:a16="http://schemas.microsoft.com/office/drawing/2014/main" id="{8BF61664-29D3-544E-9C26-F798986760F3}"/>
              </a:ext>
            </a:extLst>
          </p:cNvPr>
          <p:cNvSpPr txBox="1"/>
          <p:nvPr userDrawn="1"/>
        </p:nvSpPr>
        <p:spPr>
          <a:xfrm>
            <a:off x="3241164" y="5884964"/>
            <a:ext cx="2731008" cy="276999"/>
          </a:xfrm>
          <a:prstGeom prst="rect">
            <a:avLst/>
          </a:prstGeom>
          <a:noFill/>
        </p:spPr>
        <p:txBody>
          <a:bodyPr wrap="square" rtlCol="0">
            <a:spAutoFit/>
          </a:bodyPr>
          <a:lstStyle/>
          <a:p>
            <a:pPr algn="ctr"/>
            <a:r>
              <a:rPr lang="en-US" sz="1200" b="1" dirty="0" err="1">
                <a:solidFill>
                  <a:schemeClr val="bg2">
                    <a:lumMod val="50000"/>
                  </a:schemeClr>
                </a:solidFill>
              </a:rPr>
              <a:t>FamiliesUSA.org</a:t>
            </a:r>
            <a:endParaRPr lang="en-US" sz="1200" b="1" dirty="0">
              <a:solidFill>
                <a:schemeClr val="bg2">
                  <a:lumMod val="50000"/>
                </a:schemeClr>
              </a:solidFill>
            </a:endParaRPr>
          </a:p>
        </p:txBody>
      </p:sp>
      <p:pic>
        <p:nvPicPr>
          <p:cNvPr id="7" name="Picture 6">
            <a:extLst>
              <a:ext uri="{FF2B5EF4-FFF2-40B4-BE49-F238E27FC236}">
                <a16:creationId xmlns:a16="http://schemas.microsoft.com/office/drawing/2014/main" id="{C7796ABD-78AA-AF4B-A431-A0C40A7D60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1164" y="5290810"/>
            <a:ext cx="2661670" cy="594154"/>
          </a:xfrm>
          <a:prstGeom prst="rect">
            <a:avLst/>
          </a:prstGeom>
        </p:spPr>
      </p:pic>
      <p:sp>
        <p:nvSpPr>
          <p:cNvPr id="8" name="Rectangle 7">
            <a:extLst>
              <a:ext uri="{FF2B5EF4-FFF2-40B4-BE49-F238E27FC236}">
                <a16:creationId xmlns:a16="http://schemas.microsoft.com/office/drawing/2014/main" id="{FA53AC1E-A683-8B4D-AAD7-EBAE32A033A4}"/>
              </a:ext>
            </a:extLst>
          </p:cNvPr>
          <p:cNvSpPr/>
          <p:nvPr userDrawn="1"/>
        </p:nvSpPr>
        <p:spPr>
          <a:xfrm>
            <a:off x="0" y="2116550"/>
            <a:ext cx="9144000" cy="523220"/>
          </a:xfrm>
          <a:prstGeom prst="rect">
            <a:avLst/>
          </a:prstGeom>
        </p:spPr>
        <p:txBody>
          <a:bodyPr wrap="square">
            <a:spAutoFit/>
          </a:bodyPr>
          <a:lstStyle/>
          <a:p>
            <a:pPr algn="ctr"/>
            <a:r>
              <a:rPr lang="en-US" sz="1400" i="1" dirty="0">
                <a:solidFill>
                  <a:schemeClr val="bg1"/>
                </a:solidFill>
                <a:latin typeface="Meta OT" panose="020B0604030101020102" pitchFamily="34" charset="77"/>
              </a:rPr>
              <a:t>Dedicated to creating a nation where the best health and </a:t>
            </a:r>
          </a:p>
          <a:p>
            <a:pPr algn="ctr"/>
            <a:r>
              <a:rPr lang="en-US" sz="1400" i="1" dirty="0">
                <a:solidFill>
                  <a:schemeClr val="bg1"/>
                </a:solidFill>
                <a:latin typeface="Meta OT" panose="020B0604030101020102" pitchFamily="34" charset="77"/>
              </a:rPr>
              <a:t>health care are equally accessible and affordable to all</a:t>
            </a:r>
            <a:endParaRPr lang="en-US" sz="1400" dirty="0"/>
          </a:p>
        </p:txBody>
      </p:sp>
    </p:spTree>
    <p:extLst>
      <p:ext uri="{BB962C8B-B14F-4D97-AF65-F5344CB8AC3E}">
        <p14:creationId xmlns:p14="http://schemas.microsoft.com/office/powerpoint/2010/main" val="19376204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ext slide 5">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5DC6DFC-5208-E24E-9A0D-52D16A4A686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8980" b="21382"/>
          <a:stretch/>
        </p:blipFill>
        <p:spPr>
          <a:xfrm>
            <a:off x="215891" y="230352"/>
            <a:ext cx="1220045" cy="935928"/>
          </a:xfrm>
          <a:prstGeom prst="rect">
            <a:avLst/>
          </a:prstGeom>
        </p:spPr>
      </p:pic>
      <p:sp>
        <p:nvSpPr>
          <p:cNvPr id="2" name="Title 1">
            <a:extLst>
              <a:ext uri="{FF2B5EF4-FFF2-40B4-BE49-F238E27FC236}">
                <a16:creationId xmlns:a16="http://schemas.microsoft.com/office/drawing/2014/main" id="{4E1A70C9-6C1D-8C41-9044-24919434F739}"/>
              </a:ext>
            </a:extLst>
          </p:cNvPr>
          <p:cNvSpPr>
            <a:spLocks noGrp="1"/>
          </p:cNvSpPr>
          <p:nvPr>
            <p:ph type="title" hasCustomPrompt="1"/>
          </p:nvPr>
        </p:nvSpPr>
        <p:spPr>
          <a:xfrm>
            <a:off x="1406119" y="238596"/>
            <a:ext cx="7263747" cy="879121"/>
          </a:xfrm>
        </p:spPr>
        <p:txBody>
          <a:bodyPr>
            <a:normAutofit/>
          </a:bodyPr>
          <a:lstStyle>
            <a:lvl1pPr algn="l">
              <a:defRPr sz="2400">
                <a:solidFill>
                  <a:srgbClr val="76B6D7"/>
                </a:solidFill>
              </a:defRPr>
            </a:lvl1pPr>
          </a:lstStyle>
          <a:p>
            <a:r>
              <a:rPr lang="en-US" dirty="0"/>
              <a:t>Click to edit header 2</a:t>
            </a:r>
          </a:p>
        </p:txBody>
      </p:sp>
      <p:sp>
        <p:nvSpPr>
          <p:cNvPr id="3" name="Content Placeholder 2">
            <a:extLst>
              <a:ext uri="{FF2B5EF4-FFF2-40B4-BE49-F238E27FC236}">
                <a16:creationId xmlns:a16="http://schemas.microsoft.com/office/drawing/2014/main" id="{A6D139CF-13E4-6B49-99D0-751F25C39D94}"/>
              </a:ext>
            </a:extLst>
          </p:cNvPr>
          <p:cNvSpPr>
            <a:spLocks noGrp="1"/>
          </p:cNvSpPr>
          <p:nvPr>
            <p:ph idx="1" hasCustomPrompt="1"/>
          </p:nvPr>
        </p:nvSpPr>
        <p:spPr>
          <a:xfrm>
            <a:off x="485422" y="1935516"/>
            <a:ext cx="8184444" cy="3833106"/>
          </a:xfrm>
          <a:prstGeom prst="rect">
            <a:avLst/>
          </a:prstGeom>
        </p:spPr>
        <p:txBody>
          <a:bodyPr>
            <a:normAutofit/>
          </a:bodyPr>
          <a:lstStyle>
            <a:lvl1pPr marL="0" indent="0">
              <a:buFont typeface="Arial" panose="020B0604020202020204" pitchFamily="34" charset="0"/>
              <a:buNone/>
              <a:defRPr sz="1600"/>
            </a:lvl1pPr>
            <a:lvl2pPr marL="742950" indent="-285750">
              <a:buFont typeface="Arial" panose="020B0604020202020204" pitchFamily="34" charset="0"/>
              <a:buChar char="•"/>
              <a:defRPr sz="1600"/>
            </a:lvl2pPr>
            <a:lvl3pPr marL="1143000" indent="-228600">
              <a:buFont typeface="Courier New" panose="02070309020205020404" pitchFamily="49" charset="0"/>
              <a:buChar char="o"/>
              <a:defRPr sz="1600"/>
            </a:lvl3pPr>
            <a:lvl4pPr>
              <a:defRPr sz="1600"/>
            </a:lvl4pPr>
            <a:lvl5pPr>
              <a:defRPr sz="1600"/>
            </a:lvl5pPr>
          </a:lstStyle>
          <a:p>
            <a:pPr lvl="0"/>
            <a:r>
              <a:rPr lang="en-US" dirty="0"/>
              <a:t>Click to edit text</a:t>
            </a:r>
          </a:p>
          <a:p>
            <a:pPr lvl="1"/>
            <a:r>
              <a:rPr lang="en-US" dirty="0"/>
              <a:t>Bullet 1</a:t>
            </a:r>
          </a:p>
          <a:p>
            <a:pPr lvl="1"/>
            <a:endParaRPr lang="en-US" dirty="0"/>
          </a:p>
        </p:txBody>
      </p:sp>
      <p:sp>
        <p:nvSpPr>
          <p:cNvPr id="18" name="Footer Placeholder 3">
            <a:extLst>
              <a:ext uri="{FF2B5EF4-FFF2-40B4-BE49-F238E27FC236}">
                <a16:creationId xmlns:a16="http://schemas.microsoft.com/office/drawing/2014/main" id="{845D3A84-F899-A046-A192-CBE6F8377719}"/>
              </a:ext>
            </a:extLst>
          </p:cNvPr>
          <p:cNvSpPr>
            <a:spLocks noGrp="1"/>
          </p:cNvSpPr>
          <p:nvPr>
            <p:ph type="ftr" sz="quarter" idx="11"/>
          </p:nvPr>
        </p:nvSpPr>
        <p:spPr>
          <a:xfrm>
            <a:off x="474133" y="6356350"/>
            <a:ext cx="5629628" cy="365125"/>
          </a:xfrm>
          <a:prstGeom prst="rect">
            <a:avLst/>
          </a:prstGeom>
        </p:spPr>
        <p:txBody>
          <a:bodyPr/>
          <a:lstStyle>
            <a:lvl1pPr>
              <a:defRPr sz="800"/>
            </a:lvl1pPr>
          </a:lstStyle>
          <a:p>
            <a:pPr algn="l"/>
            <a:r>
              <a:rPr lang="en-US" dirty="0"/>
              <a:t>Sources</a:t>
            </a:r>
          </a:p>
        </p:txBody>
      </p:sp>
      <p:sp>
        <p:nvSpPr>
          <p:cNvPr id="19" name="Slide Number Placeholder 4">
            <a:extLst>
              <a:ext uri="{FF2B5EF4-FFF2-40B4-BE49-F238E27FC236}">
                <a16:creationId xmlns:a16="http://schemas.microsoft.com/office/drawing/2014/main" id="{D6B21B25-02D0-F64D-9A46-7901EEFC8B1C}"/>
              </a:ext>
            </a:extLst>
          </p:cNvPr>
          <p:cNvSpPr>
            <a:spLocks noGrp="1"/>
          </p:cNvSpPr>
          <p:nvPr>
            <p:ph type="sldNum" sz="quarter" idx="12"/>
          </p:nvPr>
        </p:nvSpPr>
        <p:spPr>
          <a:xfrm>
            <a:off x="8259515" y="6356350"/>
            <a:ext cx="518379" cy="365125"/>
          </a:xfrm>
        </p:spPr>
        <p:txBody>
          <a:bodyPr/>
          <a:lstStyle>
            <a:lvl1pPr algn="ctr">
              <a:defRPr/>
            </a:lvl1pPr>
          </a:lstStyle>
          <a:p>
            <a:fld id="{AE919B77-9796-D34E-8D5A-4054B4AFF4B6}" type="slidenum">
              <a:rPr lang="en-US" smtClean="0"/>
              <a:pPr/>
              <a:t>‹#›</a:t>
            </a:fld>
            <a:endParaRPr lang="en-US"/>
          </a:p>
        </p:txBody>
      </p:sp>
      <p:pic>
        <p:nvPicPr>
          <p:cNvPr id="8" name="Picture 7">
            <a:extLst>
              <a:ext uri="{FF2B5EF4-FFF2-40B4-BE49-F238E27FC236}">
                <a16:creationId xmlns:a16="http://schemas.microsoft.com/office/drawing/2014/main" id="{7479B47E-8E5A-674A-B613-3ED93CA5314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77266" y="5908453"/>
            <a:ext cx="682876" cy="551093"/>
          </a:xfrm>
          <a:prstGeom prst="rect">
            <a:avLst/>
          </a:prstGeom>
        </p:spPr>
      </p:pic>
      <p:pic>
        <p:nvPicPr>
          <p:cNvPr id="9" name="Picture 8">
            <a:extLst>
              <a:ext uri="{FF2B5EF4-FFF2-40B4-BE49-F238E27FC236}">
                <a16:creationId xmlns:a16="http://schemas.microsoft.com/office/drawing/2014/main" id="{0353FBBF-1691-E74F-826B-D1176A493C5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387381" y="5786939"/>
            <a:ext cx="686058" cy="587727"/>
          </a:xfrm>
          <a:prstGeom prst="rect">
            <a:avLst/>
          </a:prstGeom>
        </p:spPr>
      </p:pic>
      <p:pic>
        <p:nvPicPr>
          <p:cNvPr id="11" name="Picture 10">
            <a:extLst>
              <a:ext uri="{FF2B5EF4-FFF2-40B4-BE49-F238E27FC236}">
                <a16:creationId xmlns:a16="http://schemas.microsoft.com/office/drawing/2014/main" id="{AB21AB72-13E9-8C47-AFF4-8549E2AC14A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47282" y="4882334"/>
            <a:ext cx="1190032" cy="1839141"/>
          </a:xfrm>
          <a:prstGeom prst="rect">
            <a:avLst/>
          </a:prstGeom>
        </p:spPr>
      </p:pic>
    </p:spTree>
    <p:extLst>
      <p:ext uri="{BB962C8B-B14F-4D97-AF65-F5344CB8AC3E}">
        <p14:creationId xmlns:p14="http://schemas.microsoft.com/office/powerpoint/2010/main" val="25085278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ex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A70C9-6C1D-8C41-9044-24919434F739}"/>
              </a:ext>
            </a:extLst>
          </p:cNvPr>
          <p:cNvSpPr>
            <a:spLocks noGrp="1"/>
          </p:cNvSpPr>
          <p:nvPr>
            <p:ph type="title" hasCustomPrompt="1"/>
          </p:nvPr>
        </p:nvSpPr>
        <p:spPr>
          <a:xfrm>
            <a:off x="1406119" y="238596"/>
            <a:ext cx="7263747" cy="879121"/>
          </a:xfrm>
        </p:spPr>
        <p:txBody>
          <a:bodyPr>
            <a:normAutofit/>
          </a:bodyPr>
          <a:lstStyle>
            <a:lvl1pPr algn="l">
              <a:defRPr sz="2400">
                <a:solidFill>
                  <a:srgbClr val="76B6D7"/>
                </a:solidFill>
              </a:defRPr>
            </a:lvl1pPr>
          </a:lstStyle>
          <a:p>
            <a:r>
              <a:rPr lang="en-US" dirty="0"/>
              <a:t>Click to edit header 2</a:t>
            </a:r>
          </a:p>
        </p:txBody>
      </p:sp>
      <p:sp>
        <p:nvSpPr>
          <p:cNvPr id="3" name="Content Placeholder 2">
            <a:extLst>
              <a:ext uri="{FF2B5EF4-FFF2-40B4-BE49-F238E27FC236}">
                <a16:creationId xmlns:a16="http://schemas.microsoft.com/office/drawing/2014/main" id="{A6D139CF-13E4-6B49-99D0-751F25C39D94}"/>
              </a:ext>
            </a:extLst>
          </p:cNvPr>
          <p:cNvSpPr>
            <a:spLocks noGrp="1"/>
          </p:cNvSpPr>
          <p:nvPr>
            <p:ph idx="1" hasCustomPrompt="1"/>
          </p:nvPr>
        </p:nvSpPr>
        <p:spPr>
          <a:xfrm>
            <a:off x="485422" y="1935516"/>
            <a:ext cx="8184444" cy="3833106"/>
          </a:xfrm>
          <a:prstGeom prst="rect">
            <a:avLst/>
          </a:prstGeom>
        </p:spPr>
        <p:txBody>
          <a:bodyPr>
            <a:normAutofit/>
          </a:bodyPr>
          <a:lstStyle>
            <a:lvl1pPr marL="0" indent="0">
              <a:buFont typeface="Arial" panose="020B0604020202020204" pitchFamily="34" charset="0"/>
              <a:buNone/>
              <a:defRPr sz="1600"/>
            </a:lvl1pPr>
            <a:lvl2pPr marL="742950" indent="-285750">
              <a:buFont typeface="Arial" panose="020B0604020202020204" pitchFamily="34" charset="0"/>
              <a:buChar char="•"/>
              <a:defRPr sz="1600"/>
            </a:lvl2pPr>
            <a:lvl3pPr marL="1143000" indent="-228600">
              <a:buFont typeface="Courier New" panose="02070309020205020404" pitchFamily="49" charset="0"/>
              <a:buChar char="o"/>
              <a:defRPr sz="1600"/>
            </a:lvl3pPr>
            <a:lvl4pPr>
              <a:defRPr sz="1600"/>
            </a:lvl4pPr>
            <a:lvl5pPr>
              <a:defRPr sz="1600"/>
            </a:lvl5pPr>
          </a:lstStyle>
          <a:p>
            <a:pPr lvl="0"/>
            <a:r>
              <a:rPr lang="en-US" dirty="0"/>
              <a:t>Click to edit text</a:t>
            </a:r>
          </a:p>
          <a:p>
            <a:pPr lvl="1"/>
            <a:r>
              <a:rPr lang="en-US" dirty="0"/>
              <a:t>Bullet 1</a:t>
            </a:r>
          </a:p>
          <a:p>
            <a:pPr lvl="1"/>
            <a:endParaRPr lang="en-US" dirty="0"/>
          </a:p>
        </p:txBody>
      </p:sp>
      <p:sp>
        <p:nvSpPr>
          <p:cNvPr id="18" name="Footer Placeholder 3">
            <a:extLst>
              <a:ext uri="{FF2B5EF4-FFF2-40B4-BE49-F238E27FC236}">
                <a16:creationId xmlns:a16="http://schemas.microsoft.com/office/drawing/2014/main" id="{845D3A84-F899-A046-A192-CBE6F8377719}"/>
              </a:ext>
            </a:extLst>
          </p:cNvPr>
          <p:cNvSpPr>
            <a:spLocks noGrp="1"/>
          </p:cNvSpPr>
          <p:nvPr>
            <p:ph type="ftr" sz="quarter" idx="11"/>
          </p:nvPr>
        </p:nvSpPr>
        <p:spPr>
          <a:xfrm>
            <a:off x="474133" y="6356350"/>
            <a:ext cx="5629628" cy="365125"/>
          </a:xfrm>
          <a:prstGeom prst="rect">
            <a:avLst/>
          </a:prstGeom>
        </p:spPr>
        <p:txBody>
          <a:bodyPr/>
          <a:lstStyle>
            <a:lvl1pPr>
              <a:defRPr sz="800"/>
            </a:lvl1pPr>
          </a:lstStyle>
          <a:p>
            <a:pPr algn="l"/>
            <a:r>
              <a:rPr lang="en-US" dirty="0"/>
              <a:t>Sources</a:t>
            </a:r>
          </a:p>
        </p:txBody>
      </p:sp>
      <p:sp>
        <p:nvSpPr>
          <p:cNvPr id="19" name="Slide Number Placeholder 4">
            <a:extLst>
              <a:ext uri="{FF2B5EF4-FFF2-40B4-BE49-F238E27FC236}">
                <a16:creationId xmlns:a16="http://schemas.microsoft.com/office/drawing/2014/main" id="{D6B21B25-02D0-F64D-9A46-7901EEFC8B1C}"/>
              </a:ext>
            </a:extLst>
          </p:cNvPr>
          <p:cNvSpPr>
            <a:spLocks noGrp="1"/>
          </p:cNvSpPr>
          <p:nvPr>
            <p:ph type="sldNum" sz="quarter" idx="12"/>
          </p:nvPr>
        </p:nvSpPr>
        <p:spPr>
          <a:xfrm>
            <a:off x="8259515" y="6356350"/>
            <a:ext cx="518379" cy="365125"/>
          </a:xfrm>
        </p:spPr>
        <p:txBody>
          <a:bodyPr/>
          <a:lstStyle>
            <a:lvl1pPr algn="ctr">
              <a:defRPr/>
            </a:lvl1pPr>
          </a:lstStyle>
          <a:p>
            <a:fld id="{AE919B77-9796-D34E-8D5A-4054B4AFF4B6}" type="slidenum">
              <a:rPr lang="en-US" smtClean="0"/>
              <a:pPr/>
              <a:t>‹#›</a:t>
            </a:fld>
            <a:endParaRPr lang="en-US"/>
          </a:p>
        </p:txBody>
      </p:sp>
      <p:pic>
        <p:nvPicPr>
          <p:cNvPr id="12" name="Picture 11">
            <a:extLst>
              <a:ext uri="{FF2B5EF4-FFF2-40B4-BE49-F238E27FC236}">
                <a16:creationId xmlns:a16="http://schemas.microsoft.com/office/drawing/2014/main" id="{C1FA73AC-8D49-B040-A746-1754BEED7E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345" y="-263607"/>
            <a:ext cx="1197774" cy="1851107"/>
          </a:xfrm>
          <a:prstGeom prst="rect">
            <a:avLst/>
          </a:prstGeom>
        </p:spPr>
      </p:pic>
      <p:pic>
        <p:nvPicPr>
          <p:cNvPr id="8" name="Picture 7">
            <a:extLst>
              <a:ext uri="{FF2B5EF4-FFF2-40B4-BE49-F238E27FC236}">
                <a16:creationId xmlns:a16="http://schemas.microsoft.com/office/drawing/2014/main" id="{7479B47E-8E5A-674A-B613-3ED93CA5314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77266" y="5908453"/>
            <a:ext cx="682876" cy="551093"/>
          </a:xfrm>
          <a:prstGeom prst="rect">
            <a:avLst/>
          </a:prstGeom>
        </p:spPr>
      </p:pic>
    </p:spTree>
    <p:extLst>
      <p:ext uri="{BB962C8B-B14F-4D97-AF65-F5344CB8AC3E}">
        <p14:creationId xmlns:p14="http://schemas.microsoft.com/office/powerpoint/2010/main" val="8142471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0"/>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762000"/>
            <a:ext cx="2193989"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4425" spc="-75"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1650" cap="none" spc="0" baseline="0">
                <a:solidFill>
                  <a:schemeClr val="accent1">
                    <a:lumMod val="20000"/>
                    <a:lumOff val="80000"/>
                  </a:schemeClr>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9/23/2020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21240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9/23/2020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8852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4425" b="0" spc="-75"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1650" cap="none" spc="0" baseline="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9/23/2020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804227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pPr/>
              <a:t>9/23/2020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920738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2900934"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3847" y="1023587"/>
            <a:ext cx="2606040" cy="813171"/>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5863847"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9/23/2020</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038236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9/23/2020</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52573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5652A12-EA3C-CB4C-A23E-ED2C8CA49230}" type="datetimeFigureOut">
              <a:rPr lang="en-US" smtClean="0"/>
              <a:pPr/>
              <a:t>9/23/2020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E8584EE-3B19-6A40-B687-5FF1C5EF7D67}" type="slidenum">
              <a:rPr lang="en-US" smtClean="0"/>
              <a:pPr/>
              <a:t>‹#›</a:t>
            </a:fld>
            <a:endParaRPr lang="en-US"/>
          </a:p>
        </p:txBody>
      </p:sp>
    </p:spTree>
    <p:extLst>
      <p:ext uri="{BB962C8B-B14F-4D97-AF65-F5344CB8AC3E}">
        <p14:creationId xmlns:p14="http://schemas.microsoft.com/office/powerpoint/2010/main" val="7121565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smtClean="0"/>
              <a:pPr/>
              <a:t>9/23/2020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733087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baseline="0"/>
            </a:lvl1pPr>
          </a:lstStyle>
          <a:p>
            <a:r>
              <a:rPr lang="en-US"/>
              <a:t>Click to edit Master title style</a:t>
            </a:r>
            <a:endParaRPr lang="en-US" dirty="0"/>
          </a:p>
        </p:txBody>
      </p:sp>
      <p:sp>
        <p:nvSpPr>
          <p:cNvPr id="3" name="Content Placeholder 2"/>
          <p:cNvSpPr>
            <a:spLocks noGrp="1"/>
          </p:cNvSpPr>
          <p:nvPr>
            <p:ph idx="1"/>
          </p:nvPr>
        </p:nvSpPr>
        <p:spPr>
          <a:xfrm>
            <a:off x="2900934" y="868680"/>
            <a:ext cx="54864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24" y="3494176"/>
            <a:ext cx="2125980" cy="2321990"/>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9/23/2020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610347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77983" y="767419"/>
            <a:ext cx="6086423" cy="5330952"/>
          </a:xfrm>
          <a:solidFill>
            <a:schemeClr val="bg1">
              <a:lumMod val="75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92024" y="3493008"/>
            <a:ext cx="2125980" cy="2322576"/>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9/23/2020</a:t>
            </a:fld>
            <a:endParaRPr lang="en-US" dirty="0"/>
          </a:p>
        </p:txBody>
      </p:sp>
      <p:sp>
        <p:nvSpPr>
          <p:cNvPr id="9" name="Footer Placeholder 8"/>
          <p:cNvSpPr>
            <a:spLocks noGrp="1"/>
          </p:cNvSpPr>
          <p:nvPr>
            <p:ph type="ftr" sz="quarter" idx="11"/>
          </p:nvPr>
        </p:nvSpPr>
        <p:spPr>
          <a:xfrm>
            <a:off x="2624326" y="6356351"/>
            <a:ext cx="4433638"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566416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9/23/2020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731473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9/23/2020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73499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E361859-8B47-9747-83E1-27E548791B98}" type="datetimeFigureOut">
              <a:rPr lang="en-US" smtClean="0">
                <a:solidFill>
                  <a:prstClr val="black">
                    <a:tint val="75000"/>
                  </a:prstClr>
                </a:solidFill>
              </a:rPr>
              <a:pPr/>
              <a:t>9/23/2020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67E527-2E0C-954B-A8C8-9681BB24C2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53087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w Cen MT" panose="020B06020201040206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Tw Cen MT" panose="020B0602020104020603" pitchFamily="34" charset="0"/>
              </a:defRPr>
            </a:lvl1pPr>
            <a:lvl2pPr>
              <a:defRPr>
                <a:latin typeface="Tw Cen MT" panose="020B0602020104020603" pitchFamily="34" charset="0"/>
              </a:defRPr>
            </a:lvl2pPr>
            <a:lvl3pPr>
              <a:defRPr>
                <a:latin typeface="Tw Cen MT" panose="020B0602020104020603" pitchFamily="34" charset="0"/>
              </a:defRPr>
            </a:lvl3pPr>
            <a:lvl4pPr>
              <a:defRPr>
                <a:latin typeface="Tw Cen MT" panose="020B0602020104020603" pitchFamily="34" charset="0"/>
              </a:defRPr>
            </a:lvl4pPr>
            <a:lvl5pPr>
              <a:defRPr>
                <a:latin typeface="Tw Cen MT" panose="020B06020201040206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361859-8B47-9747-83E1-27E548791B98}" type="datetimeFigureOut">
              <a:rPr lang="en-US" smtClean="0">
                <a:solidFill>
                  <a:prstClr val="black">
                    <a:tint val="75000"/>
                  </a:prstClr>
                </a:solidFill>
              </a:rPr>
              <a:pPr/>
              <a:t>9/23/2020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67E527-2E0C-954B-A8C8-9681BB24C2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64874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5"/>
            <a:ext cx="7886700" cy="2852737"/>
          </a:xfrm>
        </p:spPr>
        <p:txBody>
          <a:bodyPr anchor="b"/>
          <a:lstStyle>
            <a:lvl1pPr>
              <a:defRPr sz="6000">
                <a:latin typeface="Tw Cen MT" panose="020B06020201040206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70"/>
            <a:ext cx="7886700" cy="1500187"/>
          </a:xfrm>
        </p:spPr>
        <p:txBody>
          <a:bodyPr/>
          <a:lstStyle>
            <a:lvl1pPr marL="0" indent="0">
              <a:buNone/>
              <a:defRPr sz="2400">
                <a:solidFill>
                  <a:schemeClr val="tx1">
                    <a:tint val="75000"/>
                  </a:schemeClr>
                </a:solidFill>
                <a:latin typeface="Tw Cen MT" panose="020B0602020104020603" pitchFamily="34"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7E361859-8B47-9747-83E1-27E548791B98}" type="datetimeFigureOut">
              <a:rPr lang="en-US" smtClean="0">
                <a:solidFill>
                  <a:prstClr val="black">
                    <a:tint val="75000"/>
                  </a:prstClr>
                </a:solidFill>
              </a:rPr>
              <a:pPr/>
              <a:t>9/23/2020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67E527-2E0C-954B-A8C8-9681BB24C2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87809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w Cen MT" panose="020B0602020104020603" pitchFamily="34" charset="0"/>
              </a:defRPr>
            </a:lvl1p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defRPr>
                <a:latin typeface="Tw Cen MT" panose="020B0602020104020603" pitchFamily="34" charset="0"/>
              </a:defRPr>
            </a:lvl1pPr>
            <a:lvl2pPr>
              <a:defRPr>
                <a:latin typeface="Tw Cen MT" panose="020B0602020104020603" pitchFamily="34" charset="0"/>
              </a:defRPr>
            </a:lvl2pPr>
            <a:lvl3pPr>
              <a:defRPr>
                <a:latin typeface="Tw Cen MT" panose="020B0602020104020603" pitchFamily="34" charset="0"/>
              </a:defRPr>
            </a:lvl3pPr>
            <a:lvl4pPr>
              <a:defRPr>
                <a:latin typeface="Tw Cen MT" panose="020B0602020104020603" pitchFamily="34" charset="0"/>
              </a:defRPr>
            </a:lvl4pPr>
            <a:lvl5pPr>
              <a:defRPr>
                <a:latin typeface="Tw Cen MT" panose="020B06020201040206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lvl1pPr>
              <a:defRPr>
                <a:latin typeface="Tw Cen MT" panose="020B0602020104020603" pitchFamily="34" charset="0"/>
              </a:defRPr>
            </a:lvl1pPr>
            <a:lvl2pPr>
              <a:defRPr>
                <a:latin typeface="Tw Cen MT" panose="020B0602020104020603" pitchFamily="34" charset="0"/>
              </a:defRPr>
            </a:lvl2pPr>
            <a:lvl3pPr>
              <a:defRPr>
                <a:latin typeface="Tw Cen MT" panose="020B0602020104020603" pitchFamily="34" charset="0"/>
              </a:defRPr>
            </a:lvl3pPr>
            <a:lvl4pPr>
              <a:defRPr>
                <a:latin typeface="Tw Cen MT" panose="020B0602020104020603" pitchFamily="34" charset="0"/>
              </a:defRPr>
            </a:lvl4pPr>
            <a:lvl5pPr>
              <a:defRPr>
                <a:latin typeface="Tw Cen MT" panose="020B06020201040206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361859-8B47-9747-83E1-27E548791B98}" type="datetimeFigureOut">
              <a:rPr lang="en-US" smtClean="0">
                <a:solidFill>
                  <a:prstClr val="black">
                    <a:tint val="75000"/>
                  </a:prstClr>
                </a:solidFill>
              </a:rPr>
              <a:pPr/>
              <a:t>9/23/2020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67E527-2E0C-954B-A8C8-9681BB24C29D}" type="slidenum">
              <a:rPr lang="en-US" smtClean="0">
                <a:solidFill>
                  <a:prstClr val="black">
                    <a:tint val="75000"/>
                  </a:prstClr>
                </a:solidFill>
              </a:rPr>
              <a:pPr/>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E83A9C5F-6960-3A4F-8B84-68631B30B339}"/>
              </a:ext>
            </a:extLst>
          </p:cNvPr>
          <p:cNvPicPr>
            <a:picLocks noChangeAspect="1"/>
          </p:cNvPicPr>
          <p:nvPr userDrawn="1"/>
        </p:nvPicPr>
        <p:blipFill>
          <a:blip r:embed="rId2"/>
          <a:stretch>
            <a:fillRect/>
          </a:stretch>
        </p:blipFill>
        <p:spPr>
          <a:xfrm>
            <a:off x="0" y="-228598"/>
            <a:ext cx="9144000" cy="914400"/>
          </a:xfrm>
          <a:prstGeom prst="rect">
            <a:avLst/>
          </a:prstGeom>
        </p:spPr>
      </p:pic>
    </p:spTree>
    <p:extLst>
      <p:ext uri="{BB962C8B-B14F-4D97-AF65-F5344CB8AC3E}">
        <p14:creationId xmlns:p14="http://schemas.microsoft.com/office/powerpoint/2010/main" val="12101383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lvl1pPr>
              <a:defRPr>
                <a:latin typeface="Tw Cen MT" panose="020B0602020104020603" pitchFamily="34" charset="0"/>
              </a:defRPr>
            </a:lvl1p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Tw Cen MT" panose="020B0602020104020603" pitchFamily="34"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Tw Cen MT" panose="020B0602020104020603" pitchFamily="34" charset="0"/>
              </a:defRPr>
            </a:lvl1pPr>
            <a:lvl2pPr>
              <a:defRPr>
                <a:latin typeface="Tw Cen MT" panose="020B0602020104020603" pitchFamily="34" charset="0"/>
              </a:defRPr>
            </a:lvl2pPr>
            <a:lvl3pPr>
              <a:defRPr>
                <a:latin typeface="Tw Cen MT" panose="020B0602020104020603" pitchFamily="34" charset="0"/>
              </a:defRPr>
            </a:lvl3pPr>
            <a:lvl4pPr>
              <a:defRPr>
                <a:latin typeface="Tw Cen MT" panose="020B0602020104020603" pitchFamily="34" charset="0"/>
              </a:defRPr>
            </a:lvl4pPr>
            <a:lvl5pPr>
              <a:defRPr>
                <a:latin typeface="Tw Cen MT" panose="020B06020201040206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2" y="2505075"/>
            <a:ext cx="3887391" cy="3684588"/>
          </a:xfrm>
        </p:spPr>
        <p:txBody>
          <a:bodyPr/>
          <a:lstStyle>
            <a:lvl1pPr>
              <a:defRPr>
                <a:latin typeface="Tw Cen MT" panose="020B0602020104020603" pitchFamily="34" charset="0"/>
              </a:defRPr>
            </a:lvl1pPr>
            <a:lvl2pPr>
              <a:defRPr>
                <a:latin typeface="Tw Cen MT" panose="020B0602020104020603" pitchFamily="34" charset="0"/>
              </a:defRPr>
            </a:lvl2pPr>
            <a:lvl3pPr>
              <a:defRPr>
                <a:latin typeface="Tw Cen MT" panose="020B0602020104020603" pitchFamily="34" charset="0"/>
              </a:defRPr>
            </a:lvl3pPr>
            <a:lvl4pPr>
              <a:defRPr>
                <a:latin typeface="Tw Cen MT" panose="020B0602020104020603" pitchFamily="34" charset="0"/>
              </a:defRPr>
            </a:lvl4pPr>
            <a:lvl5pPr>
              <a:defRPr>
                <a:latin typeface="Tw Cen MT" panose="020B06020201040206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361859-8B47-9747-83E1-27E548791B98}" type="datetimeFigureOut">
              <a:rPr lang="en-US" smtClean="0">
                <a:solidFill>
                  <a:prstClr val="black">
                    <a:tint val="75000"/>
                  </a:prstClr>
                </a:solidFill>
              </a:rPr>
              <a:pPr/>
              <a:t>9/23/2020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767E527-2E0C-954B-A8C8-9681BB24C2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8471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A5652A12-EA3C-CB4C-A23E-ED2C8CA49230}" type="datetimeFigureOut">
              <a:rPr lang="en-US" smtClean="0"/>
              <a:pPr/>
              <a:t>9/23/2020</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E8584EE-3B19-6A40-B687-5FF1C5EF7D67}" type="slidenum">
              <a:rPr lang="en-US" smtClean="0"/>
              <a:pPr/>
              <a:t>‹#›</a:t>
            </a:fld>
            <a:endParaRPr lang="en-US"/>
          </a:p>
        </p:txBody>
      </p:sp>
    </p:spTree>
    <p:extLst>
      <p:ext uri="{BB962C8B-B14F-4D97-AF65-F5344CB8AC3E}">
        <p14:creationId xmlns:p14="http://schemas.microsoft.com/office/powerpoint/2010/main" val="18749366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w Cen MT" panose="020B0602020104020603"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fld id="{7E361859-8B47-9747-83E1-27E548791B98}" type="datetimeFigureOut">
              <a:rPr lang="en-US" smtClean="0">
                <a:solidFill>
                  <a:prstClr val="black">
                    <a:tint val="75000"/>
                  </a:prstClr>
                </a:solidFill>
              </a:rPr>
              <a:pPr/>
              <a:t>9/23/2020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767E527-2E0C-954B-A8C8-9681BB24C29D}" type="slidenum">
              <a:rPr lang="en-US" smtClean="0">
                <a:solidFill>
                  <a:prstClr val="black">
                    <a:tint val="75000"/>
                  </a:prstClr>
                </a:solidFill>
              </a:rPr>
              <a:pPr/>
              <a:t>‹#›</a:t>
            </a:fld>
            <a:endParaRPr lang="en-US">
              <a:solidFill>
                <a:prstClr val="black">
                  <a:tint val="75000"/>
                </a:prstClr>
              </a:solidFill>
            </a:endParaRPr>
          </a:p>
        </p:txBody>
      </p:sp>
      <p:pic>
        <p:nvPicPr>
          <p:cNvPr id="6" name="Picture 5">
            <a:extLst>
              <a:ext uri="{FF2B5EF4-FFF2-40B4-BE49-F238E27FC236}">
                <a16:creationId xmlns:a16="http://schemas.microsoft.com/office/drawing/2014/main" id="{9BF5772B-0663-EC49-BD85-78DDBFDD3D0D}"/>
              </a:ext>
            </a:extLst>
          </p:cNvPr>
          <p:cNvPicPr>
            <a:picLocks noChangeAspect="1"/>
          </p:cNvPicPr>
          <p:nvPr userDrawn="1"/>
        </p:nvPicPr>
        <p:blipFill>
          <a:blip r:embed="rId2"/>
          <a:stretch>
            <a:fillRect/>
          </a:stretch>
        </p:blipFill>
        <p:spPr>
          <a:xfrm>
            <a:off x="1" y="-256592"/>
            <a:ext cx="9144000" cy="914400"/>
          </a:xfrm>
          <a:prstGeom prst="rect">
            <a:avLst/>
          </a:prstGeom>
        </p:spPr>
      </p:pic>
    </p:spTree>
    <p:extLst>
      <p:ext uri="{BB962C8B-B14F-4D97-AF65-F5344CB8AC3E}">
        <p14:creationId xmlns:p14="http://schemas.microsoft.com/office/powerpoint/2010/main" val="20083945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361859-8B47-9747-83E1-27E548791B98}" type="datetimeFigureOut">
              <a:rPr lang="en-US" smtClean="0">
                <a:solidFill>
                  <a:prstClr val="black">
                    <a:tint val="75000"/>
                  </a:prstClr>
                </a:solidFill>
              </a:rPr>
              <a:pPr/>
              <a:t>9/23/2020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67E527-2E0C-954B-A8C8-9681BB24C2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11380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atin typeface="Tw Cen MT" panose="020B0602020104020603" pitchFamily="34" charset="0"/>
              </a:defRPr>
            </a:lvl1pPr>
          </a:lstStyle>
          <a:p>
            <a:r>
              <a:rPr lang="en-US"/>
              <a:t>Click to edit Master title style</a:t>
            </a:r>
          </a:p>
        </p:txBody>
      </p:sp>
      <p:sp>
        <p:nvSpPr>
          <p:cNvPr id="3" name="Content Placeholder 2"/>
          <p:cNvSpPr>
            <a:spLocks noGrp="1"/>
          </p:cNvSpPr>
          <p:nvPr>
            <p:ph idx="1"/>
          </p:nvPr>
        </p:nvSpPr>
        <p:spPr>
          <a:xfrm>
            <a:off x="3887391" y="987432"/>
            <a:ext cx="4629150" cy="4873625"/>
          </a:xfrm>
        </p:spPr>
        <p:txBody>
          <a:bodyPr/>
          <a:lstStyle>
            <a:lvl1pPr>
              <a:defRPr sz="3200">
                <a:latin typeface="Tw Cen MT" panose="020B0602020104020603" pitchFamily="34" charset="0"/>
              </a:defRPr>
            </a:lvl1pPr>
            <a:lvl2pPr>
              <a:defRPr sz="2800">
                <a:latin typeface="Tw Cen MT" panose="020B0602020104020603" pitchFamily="34" charset="0"/>
              </a:defRPr>
            </a:lvl2pPr>
            <a:lvl3pPr>
              <a:defRPr sz="2400">
                <a:latin typeface="Tw Cen MT" panose="020B0602020104020603" pitchFamily="34" charset="0"/>
              </a:defRPr>
            </a:lvl3pPr>
            <a:lvl4pPr>
              <a:defRPr sz="2000">
                <a:latin typeface="Tw Cen MT" panose="020B0602020104020603" pitchFamily="34" charset="0"/>
              </a:defRPr>
            </a:lvl4pPr>
            <a:lvl5pPr>
              <a:defRPr sz="2000">
                <a:latin typeface="Tw Cen MT" panose="020B06020201040206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atin typeface="Tw Cen MT" panose="020B0602020104020603" pitchFamily="34"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361859-8B47-9747-83E1-27E548791B98}" type="datetimeFigureOut">
              <a:rPr lang="en-US" smtClean="0">
                <a:solidFill>
                  <a:prstClr val="black">
                    <a:tint val="75000"/>
                  </a:prstClr>
                </a:solidFill>
              </a:rPr>
              <a:pPr/>
              <a:t>9/23/2020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67E527-2E0C-954B-A8C8-9681BB24C2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50809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atin typeface="Tw Cen MT" panose="020B0602020104020603" pitchFamily="34" charset="0"/>
              </a:defRPr>
            </a:lvl1pPr>
          </a:lstStyle>
          <a:p>
            <a:r>
              <a:rPr lang="en-US"/>
              <a:t>Click to edit Master title style</a:t>
            </a:r>
          </a:p>
        </p:txBody>
      </p:sp>
      <p:sp>
        <p:nvSpPr>
          <p:cNvPr id="3" name="Picture Placeholder 2"/>
          <p:cNvSpPr>
            <a:spLocks noGrp="1"/>
          </p:cNvSpPr>
          <p:nvPr>
            <p:ph type="pic" idx="1"/>
          </p:nvPr>
        </p:nvSpPr>
        <p:spPr>
          <a:xfrm>
            <a:off x="3887391" y="987432"/>
            <a:ext cx="4629150" cy="4873625"/>
          </a:xfrm>
        </p:spPr>
        <p:txBody>
          <a:bodyPr/>
          <a:lstStyle>
            <a:lvl1pPr marL="0" indent="0">
              <a:buNone/>
              <a:defRPr sz="3200">
                <a:latin typeface="Tw Cen MT" panose="020B0602020104020603"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atin typeface="Tw Cen MT" panose="020B0602020104020603" pitchFamily="34"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361859-8B47-9747-83E1-27E548791B98}" type="datetimeFigureOut">
              <a:rPr lang="en-US" smtClean="0">
                <a:solidFill>
                  <a:prstClr val="black">
                    <a:tint val="75000"/>
                  </a:prstClr>
                </a:solidFill>
              </a:rPr>
              <a:pPr/>
              <a:t>9/23/2020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67E527-2E0C-954B-A8C8-9681BB24C2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96143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w Cen MT" panose="020B0602020104020603"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Tw Cen MT" panose="020B0602020104020603" pitchFamily="34" charset="0"/>
              </a:defRPr>
            </a:lvl1pPr>
            <a:lvl2pPr>
              <a:defRPr>
                <a:latin typeface="Tw Cen MT" panose="020B0602020104020603" pitchFamily="34" charset="0"/>
              </a:defRPr>
            </a:lvl2pPr>
            <a:lvl3pPr>
              <a:defRPr>
                <a:latin typeface="Tw Cen MT" panose="020B0602020104020603" pitchFamily="34" charset="0"/>
              </a:defRPr>
            </a:lvl3pPr>
            <a:lvl4pPr>
              <a:defRPr>
                <a:latin typeface="Tw Cen MT" panose="020B0602020104020603" pitchFamily="34" charset="0"/>
              </a:defRPr>
            </a:lvl4pPr>
            <a:lvl5pPr>
              <a:defRPr>
                <a:latin typeface="Tw Cen MT" panose="020B06020201040206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361859-8B47-9747-83E1-27E548791B98}" type="datetimeFigureOut">
              <a:rPr lang="en-US" smtClean="0">
                <a:solidFill>
                  <a:prstClr val="black">
                    <a:tint val="75000"/>
                  </a:prstClr>
                </a:solidFill>
              </a:rPr>
              <a:pPr/>
              <a:t>9/23/2020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67E527-2E0C-954B-A8C8-9681BB24C2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33481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361859-8B47-9747-83E1-27E548791B98}" type="datetimeFigureOut">
              <a:rPr lang="en-US" smtClean="0">
                <a:solidFill>
                  <a:prstClr val="black">
                    <a:tint val="75000"/>
                  </a:prstClr>
                </a:solidFill>
              </a:rPr>
              <a:pPr/>
              <a:t>9/23/2020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67E527-2E0C-954B-A8C8-9681BB24C2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30974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EAB0777-4C60-462E-A92C-CDAFD498799C}" type="datetimeFigureOut">
              <a:rPr lang="en-US" smtClean="0"/>
              <a:t>9/23/2020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E6EB8-52AB-45EA-A660-3E1EBFA72987}" type="slidenum">
              <a:rPr lang="en-US" smtClean="0"/>
              <a:t>‹#›</a:t>
            </a:fld>
            <a:endParaRPr lang="en-US"/>
          </a:p>
        </p:txBody>
      </p:sp>
    </p:spTree>
    <p:extLst>
      <p:ext uri="{BB962C8B-B14F-4D97-AF65-F5344CB8AC3E}">
        <p14:creationId xmlns:p14="http://schemas.microsoft.com/office/powerpoint/2010/main" val="26631220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EAB0777-4C60-462E-A92C-CDAFD498799C}" type="datetimeFigureOut">
              <a:rPr lang="en-US" smtClean="0"/>
              <a:t>9/23/2020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E6EB8-52AB-45EA-A660-3E1EBFA72987}" type="slidenum">
              <a:rPr lang="en-US" smtClean="0"/>
              <a:t>‹#›</a:t>
            </a:fld>
            <a:endParaRPr lang="en-US"/>
          </a:p>
        </p:txBody>
      </p:sp>
    </p:spTree>
    <p:extLst>
      <p:ext uri="{BB962C8B-B14F-4D97-AF65-F5344CB8AC3E}">
        <p14:creationId xmlns:p14="http://schemas.microsoft.com/office/powerpoint/2010/main" val="23177982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EAB0777-4C60-462E-A92C-CDAFD498799C}" type="datetimeFigureOut">
              <a:rPr lang="en-US" smtClean="0"/>
              <a:t>9/23/2020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59DE6EB8-52AB-45EA-A660-3E1EBFA72987}" type="slidenum">
              <a:rPr lang="en-US" smtClean="0"/>
              <a:t>‹#›</a:t>
            </a:fld>
            <a:endParaRPr lang="en-US"/>
          </a:p>
        </p:txBody>
      </p:sp>
    </p:spTree>
    <p:extLst>
      <p:ext uri="{BB962C8B-B14F-4D97-AF65-F5344CB8AC3E}">
        <p14:creationId xmlns:p14="http://schemas.microsoft.com/office/powerpoint/2010/main" val="2298053260"/>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AB0777-4C60-462E-A92C-CDAFD498799C}"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9/23/2020</a:t>
            </a:fld>
            <a:endParaRPr kumimoji="0" lang="en-US"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DE6EB8-52AB-45EA-A660-3E1EBFA72987}"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3313107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A5652A12-EA3C-CB4C-A23E-ED2C8CA49230}" type="datetimeFigureOut">
              <a:rPr lang="en-US" smtClean="0"/>
              <a:pPr/>
              <a:t>9/23/2020</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E8584EE-3B19-6A40-B687-5FF1C5EF7D67}" type="slidenum">
              <a:rPr lang="en-US" smtClean="0"/>
              <a:pPr/>
              <a:t>‹#›</a:t>
            </a:fld>
            <a:endParaRPr lang="en-US"/>
          </a:p>
        </p:txBody>
      </p:sp>
    </p:spTree>
    <p:extLst>
      <p:ext uri="{BB962C8B-B14F-4D97-AF65-F5344CB8AC3E}">
        <p14:creationId xmlns:p14="http://schemas.microsoft.com/office/powerpoint/2010/main" val="34881480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AB0777-4C60-462E-A92C-CDAFD498799C}"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9/23/2020</a:t>
            </a:fld>
            <a:endParaRPr kumimoji="0" lang="en-US"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DE6EB8-52AB-45EA-A660-3E1EBFA72987}"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1870501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0" name="Date Placeholder 9"/>
          <p:cNvSpPr>
            <a:spLocks noGrp="1"/>
          </p:cNvSpPr>
          <p:nvPr>
            <p:ph type="dt" sz="half" idx="10"/>
          </p:nvPr>
        </p:nvSpPr>
        <p:spPr/>
        <p:txBody>
          <a:bodyPr/>
          <a:lstStyle>
            <a:lvl1pPr>
              <a:defRPr>
                <a:solidFill>
                  <a:schemeClr val="bg2"/>
                </a:solidFill>
              </a:defRPr>
            </a:lvl1pPr>
          </a:lstStyle>
          <a:p>
            <a:fld id="{34D8DEE8-7A87-4E01-8ADE-4C49CDD43F74}" type="datetime1">
              <a:rPr lang="en-US" smtClean="0"/>
              <a:pPr/>
              <a:t>9/23/2020</a:t>
            </a:fld>
            <a:endParaRPr lang="en-US"/>
          </a:p>
        </p:txBody>
      </p:sp>
      <p:sp>
        <p:nvSpPr>
          <p:cNvPr id="11" name="Slide Number Placeholder 10"/>
          <p:cNvSpPr>
            <a:spLocks noGrp="1"/>
          </p:cNvSpPr>
          <p:nvPr>
            <p:ph type="sldNum" sz="quarter" idx="11"/>
          </p:nvPr>
        </p:nvSpPr>
        <p:spPr/>
        <p:txBody>
          <a:bodyPr/>
          <a:lstStyle>
            <a:lvl1pPr>
              <a:defRPr>
                <a:solidFill>
                  <a:srgbClr val="FFFFFF"/>
                </a:solidFill>
              </a:defRPr>
            </a:lvl1pPr>
          </a:lstStyle>
          <a:p>
            <a:pPr algn="r"/>
            <a:fld id="{F7886C9C-DC18-4195-8FD5-A50AA931D419}" type="slidenum">
              <a:rPr lang="en-US" smtClean="0"/>
              <a:pPr algn="r"/>
              <a:t>‹#›</a:t>
            </a:fld>
            <a:endParaRPr lang="en-US"/>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a:t>Click to edit Master title style</a:t>
            </a:r>
          </a:p>
        </p:txBody>
      </p:sp>
    </p:spTree>
    <p:extLst>
      <p:ext uri="{BB962C8B-B14F-4D97-AF65-F5344CB8AC3E}">
        <p14:creationId xmlns:p14="http://schemas.microsoft.com/office/powerpoint/2010/main" val="23513317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FF424-F111-43CB-9C75-D52325012943}" type="datetime1">
              <a:rPr lang="en-US" smtClean="0"/>
              <a:pPr/>
              <a:t>9/23/2020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86C9C-DC18-4195-8FD5-A50AA931D419}" type="slidenum">
              <a:rPr lang="en-US" smtClean="0"/>
              <a:pPr/>
              <a:t>‹#›</a:t>
            </a:fld>
            <a:endParaRPr lang="en-US"/>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033769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74A8BBF0-342D-409A-9C0A-B1B451E92883}" type="datetime1">
              <a:rPr lang="en-US" smtClean="0"/>
              <a:pPr/>
              <a:t>9/23/2020</a:t>
            </a:fld>
            <a:endParaRPr lang="en-US"/>
          </a:p>
        </p:txBody>
      </p:sp>
      <p:sp>
        <p:nvSpPr>
          <p:cNvPr id="10" name="Slide Number Placeholder 9"/>
          <p:cNvSpPr>
            <a:spLocks noGrp="1"/>
          </p:cNvSpPr>
          <p:nvPr>
            <p:ph type="sldNum" sz="quarter" idx="11"/>
          </p:nvPr>
        </p:nvSpPr>
        <p:spPr/>
        <p:txBody>
          <a:bodyPr/>
          <a:lstStyle>
            <a:lvl1pPr>
              <a:defRPr>
                <a:solidFill>
                  <a:schemeClr val="bg2"/>
                </a:solidFill>
              </a:defRPr>
            </a:lvl1pPr>
          </a:lstStyle>
          <a:p>
            <a:pPr algn="r"/>
            <a:fld id="{F7886C9C-DC18-4195-8FD5-A50AA931D419}" type="slidenum">
              <a:rPr lang="en-US" smtClean="0"/>
              <a:pPr algn="r"/>
              <a:t>‹#›</a:t>
            </a:fld>
            <a:endParaRPr lang="en-US"/>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a:t>Click to edit Master title style</a:t>
            </a:r>
          </a:p>
        </p:txBody>
      </p:sp>
    </p:spTree>
    <p:extLst>
      <p:ext uri="{BB962C8B-B14F-4D97-AF65-F5344CB8AC3E}">
        <p14:creationId xmlns:p14="http://schemas.microsoft.com/office/powerpoint/2010/main" val="17311361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5DA190-4BDC-4D39-B5BB-A14B3E8B1B3D}" type="datetime1">
              <a:rPr lang="en-US" smtClean="0"/>
              <a:pPr/>
              <a:t>9/23/2020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886C9C-DC18-4195-8FD5-A50AA931D419}"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27513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81D52F2-9B11-4FC0-9217-7D20B3AC9849}" type="datetime1">
              <a:rPr lang="en-US" smtClean="0"/>
              <a:pPr/>
              <a:t>9/23/2020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886C9C-DC18-4195-8FD5-A50AA931D419}"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59221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CF13737-8506-438E-ABC0-0BE7E06DCCA6}" type="datetime1">
              <a:rPr lang="en-US" smtClean="0"/>
              <a:pPr/>
              <a:t>9/23/2020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886C9C-DC18-4195-8FD5-A50AA931D419}" type="slidenum">
              <a:rPr lang="en-US" smtClean="0"/>
              <a:pPr/>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04670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941D58AA-1C84-40C9-BFEE-631CCB17636C}" type="datetime1">
              <a:rPr lang="en-US" smtClean="0"/>
              <a:pPr/>
              <a:t>9/23/2020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886C9C-DC18-4195-8FD5-A50AA931D419}" type="slidenum">
              <a:rPr lang="en-US" smtClean="0"/>
              <a:pPr/>
              <a:t>‹#›</a:t>
            </a:fld>
            <a:endParaRPr lang="en-US"/>
          </a:p>
        </p:txBody>
      </p:sp>
    </p:spTree>
    <p:extLst>
      <p:ext uri="{BB962C8B-B14F-4D97-AF65-F5344CB8AC3E}">
        <p14:creationId xmlns:p14="http://schemas.microsoft.com/office/powerpoint/2010/main" val="31014100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6542C1-4E96-413B-B72E-6C4B39D85C9D}" type="datetime1">
              <a:rPr lang="en-US" smtClean="0"/>
              <a:pPr/>
              <a:t>9/23/2020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F7886C9C-DC18-4195-8FD5-A50AA931D419}" type="slidenum">
              <a:rPr lang="en-US" smtClean="0"/>
              <a:pPr/>
              <a:t>‹#›</a:t>
            </a:fld>
            <a:endParaRPr lang="en-US"/>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a:t>Click to edit Master title style</a:t>
            </a:r>
          </a:p>
        </p:txBody>
      </p:sp>
    </p:spTree>
    <p:extLst>
      <p:ext uri="{BB962C8B-B14F-4D97-AF65-F5344CB8AC3E}">
        <p14:creationId xmlns:p14="http://schemas.microsoft.com/office/powerpoint/2010/main" val="512677552"/>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542AA2-D442-471A-9D69-80392E1E581D}" type="datetime1">
              <a:rPr lang="en-US" smtClean="0"/>
              <a:pPr/>
              <a:t>9/23/2020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886C9C-DC18-4195-8FD5-A50AA931D419}" type="slidenum">
              <a:rPr lang="en-US" smtClean="0"/>
              <a:pPr/>
              <a:t>‹#›</a:t>
            </a:fld>
            <a:endParaRPr lang="en-US"/>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4162238437"/>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5652A12-EA3C-CB4C-A23E-ED2C8CA49230}" type="datetimeFigureOut">
              <a:rPr lang="en-US" smtClean="0"/>
              <a:pPr/>
              <a:t>9/23/2020</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E8584EE-3B19-6A40-B687-5FF1C5EF7D67}" type="slidenum">
              <a:rPr lang="en-US" smtClean="0"/>
              <a:pPr/>
              <a:t>‹#›</a:t>
            </a:fld>
            <a:endParaRPr lang="en-US"/>
          </a:p>
        </p:txBody>
      </p:sp>
    </p:spTree>
    <p:extLst>
      <p:ext uri="{BB962C8B-B14F-4D97-AF65-F5344CB8AC3E}">
        <p14:creationId xmlns:p14="http://schemas.microsoft.com/office/powerpoint/2010/main" val="2450491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8F9461-E3EB-40CD-B93F-E5CBBBD8E0BA}" type="datetimeFigureOut">
              <a:rPr lang="en-US" smtClean="0"/>
              <a:pPr/>
              <a:t>9/23/2020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A7543-9AAE-4E9F-B28C-4FCCFD07D42B}" type="slidenum">
              <a:rPr lang="en-US" smtClean="0"/>
              <a:pPr/>
              <a:t>‹#›</a:t>
            </a:fld>
            <a:endParaRPr lang="en-US"/>
          </a:p>
        </p:txBody>
      </p:sp>
    </p:spTree>
    <p:extLst>
      <p:ext uri="{BB962C8B-B14F-4D97-AF65-F5344CB8AC3E}">
        <p14:creationId xmlns:p14="http://schemas.microsoft.com/office/powerpoint/2010/main" val="36930308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578FA3-38AD-400D-A4D2-18E8EF129E5F}" type="datetime1">
              <a:rPr lang="en-US" smtClean="0"/>
              <a:pPr/>
              <a:t>9/23/2020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F7886C9C-DC18-4195-8FD5-A50AA931D419}" type="slidenum">
              <a:rPr lang="en-US" smtClean="0"/>
              <a:pPr/>
              <a:t>‹#›</a:t>
            </a:fld>
            <a:endParaRPr lang="en-US"/>
          </a:p>
        </p:txBody>
      </p:sp>
    </p:spTree>
    <p:extLst>
      <p:ext uri="{BB962C8B-B14F-4D97-AF65-F5344CB8AC3E}">
        <p14:creationId xmlns:p14="http://schemas.microsoft.com/office/powerpoint/2010/main" val="479830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5652A12-EA3C-CB4C-A23E-ED2C8CA49230}" type="datetimeFigureOut">
              <a:rPr lang="en-US" smtClean="0"/>
              <a:pPr/>
              <a:t>9/23/2020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E8584EE-3B19-6A40-B687-5FF1C5EF7D67}" type="slidenum">
              <a:rPr lang="en-US" smtClean="0"/>
              <a:pPr/>
              <a:t>‹#›</a:t>
            </a:fld>
            <a:endParaRPr lang="en-US"/>
          </a:p>
        </p:txBody>
      </p:sp>
    </p:spTree>
    <p:extLst>
      <p:ext uri="{BB962C8B-B14F-4D97-AF65-F5344CB8AC3E}">
        <p14:creationId xmlns:p14="http://schemas.microsoft.com/office/powerpoint/2010/main" val="3445512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5652A12-EA3C-CB4C-A23E-ED2C8CA49230}" type="datetimeFigureOut">
              <a:rPr lang="en-US" smtClean="0"/>
              <a:pPr/>
              <a:t>9/23/2020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E8584EE-3B19-6A40-B687-5FF1C5EF7D67}" type="slidenum">
              <a:rPr lang="en-US" smtClean="0"/>
              <a:pPr/>
              <a:t>‹#›</a:t>
            </a:fld>
            <a:endParaRPr lang="en-US"/>
          </a:p>
        </p:txBody>
      </p:sp>
    </p:spTree>
    <p:extLst>
      <p:ext uri="{BB962C8B-B14F-4D97-AF65-F5344CB8AC3E}">
        <p14:creationId xmlns:p14="http://schemas.microsoft.com/office/powerpoint/2010/main" val="2072085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0.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1.jpe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5" Type="http://schemas.openxmlformats.org/officeDocument/2006/relationships/image" Target="../media/image14.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4" Type="http://schemas.openxmlformats.org/officeDocument/2006/relationships/image" Target="../media/image15.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GIH-pictures_v3.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70954"/>
          </a:xfrm>
          <a:prstGeom prst="rect">
            <a:avLst/>
          </a:prstGeom>
        </p:spPr>
      </p:pic>
    </p:spTree>
    <p:extLst>
      <p:ext uri="{BB962C8B-B14F-4D97-AF65-F5344CB8AC3E}">
        <p14:creationId xmlns:p14="http://schemas.microsoft.com/office/powerpoint/2010/main" val="33256950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F84E98-ED1C-0A46-BCF4-B7F50E254B18}"/>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45CA03A-D28E-944D-AB0F-5A2B5C3B290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600D138-E986-2549-99BB-CA166A5B9B5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919B77-9796-D34E-8D5A-4054B4AFF4B6}" type="slidenum">
              <a:rPr lang="en-US" smtClean="0"/>
              <a:t>‹#›</a:t>
            </a:fld>
            <a:endParaRPr lang="en-US"/>
          </a:p>
        </p:txBody>
      </p:sp>
      <p:sp>
        <p:nvSpPr>
          <p:cNvPr id="9" name="Footer Placeholder 8">
            <a:extLst>
              <a:ext uri="{FF2B5EF4-FFF2-40B4-BE49-F238E27FC236}">
                <a16:creationId xmlns:a16="http://schemas.microsoft.com/office/drawing/2014/main" id="{DA2ED9ED-ACE1-484D-8D68-5BE6C472CFDB}"/>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5227528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hf hdr="0" ftr="0" dt="0"/>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34A1DA"/>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34A1DA"/>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4A1DA"/>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4A1DA"/>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4A1DA"/>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1123838"/>
            <a:ext cx="221061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6849" y="6356351"/>
            <a:ext cx="2057400"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fld id="{5586B75A-687E-405C-8A0B-8D00578BA2C3}" type="datetimeFigureOut">
              <a:rPr lang="en-US" smtClean="0"/>
              <a:pPr/>
              <a:t>9/23/2020</a:t>
            </a:fld>
            <a:endParaRPr lang="en-US" dirty="0"/>
          </a:p>
        </p:txBody>
      </p:sp>
      <p:sp>
        <p:nvSpPr>
          <p:cNvPr id="5" name="Footer Placeholder 4"/>
          <p:cNvSpPr>
            <a:spLocks noGrp="1"/>
          </p:cNvSpPr>
          <p:nvPr>
            <p:ph type="ftr" sz="quarter" idx="3"/>
          </p:nvPr>
        </p:nvSpPr>
        <p:spPr>
          <a:xfrm>
            <a:off x="2901951" y="6356351"/>
            <a:ext cx="4433638"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7975602" y="6356351"/>
            <a:ext cx="1148195" cy="365125"/>
          </a:xfrm>
          <a:prstGeom prst="rect">
            <a:avLst/>
          </a:prstGeom>
        </p:spPr>
        <p:txBody>
          <a:bodyPr vert="horz" lIns="91440" tIns="45720" rIns="91440" bIns="45720" rtlCol="0" anchor="ctr"/>
          <a:lstStyle>
            <a:lvl1pPr algn="r">
              <a:defRPr sz="900" b="1">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8895978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sldNum="0" hdr="0" ftr="0" dt="0"/>
  <p:txStyles>
    <p:titleStyle>
      <a:lvl1pPr algn="l" defTabSz="685800" rtl="0" eaLnBrk="1" latinLnBrk="0" hangingPunct="1">
        <a:lnSpc>
          <a:spcPct val="90000"/>
        </a:lnSpc>
        <a:spcBef>
          <a:spcPct val="0"/>
        </a:spcBef>
        <a:buNone/>
        <a:defRPr sz="2700" kern="1200" spc="-45" baseline="0">
          <a:solidFill>
            <a:srgbClr val="FFFFFF"/>
          </a:solidFill>
          <a:latin typeface="+mj-lt"/>
          <a:ea typeface="+mj-ea"/>
          <a:cs typeface="+mj-cs"/>
        </a:defRPr>
      </a:lvl1pPr>
    </p:titleStyle>
    <p:bodyStyle>
      <a:lvl1pPr marL="137160" indent="-137160" algn="l" defTabSz="685800" rtl="0" eaLnBrk="1" latinLnBrk="0" hangingPunct="1">
        <a:lnSpc>
          <a:spcPct val="90000"/>
        </a:lnSpc>
        <a:spcBef>
          <a:spcPts val="900"/>
        </a:spcBef>
        <a:buClr>
          <a:schemeClr val="accent1"/>
        </a:buClr>
        <a:buFont typeface="Wingdings 2" pitchFamily="18" charset="2"/>
        <a:buChar char=""/>
        <a:defRPr sz="1500" kern="1200">
          <a:solidFill>
            <a:schemeClr val="tx1">
              <a:lumMod val="65000"/>
              <a:lumOff val="35000"/>
            </a:schemeClr>
          </a:solidFill>
          <a:latin typeface="+mn-lt"/>
          <a:ea typeface="+mn-ea"/>
          <a:cs typeface="+mn-cs"/>
        </a:defRPr>
      </a:lvl1pPr>
      <a:lvl2pPr marL="5143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350" kern="1200">
          <a:solidFill>
            <a:schemeClr val="tx1">
              <a:lumMod val="65000"/>
              <a:lumOff val="35000"/>
            </a:schemeClr>
          </a:solidFill>
          <a:latin typeface="+mn-lt"/>
          <a:ea typeface="+mn-ea"/>
          <a:cs typeface="+mn-cs"/>
        </a:defRPr>
      </a:lvl2pPr>
      <a:lvl3pPr marL="8572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200" kern="1200">
          <a:solidFill>
            <a:schemeClr val="tx1">
              <a:lumMod val="65000"/>
              <a:lumOff val="35000"/>
            </a:schemeClr>
          </a:solidFill>
          <a:latin typeface="+mn-lt"/>
          <a:ea typeface="+mn-ea"/>
          <a:cs typeface="+mn-cs"/>
        </a:defRPr>
      </a:lvl3pPr>
      <a:lvl4pPr marL="12001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4pPr>
      <a:lvl5pPr marL="15430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6pPr>
      <a:lvl7pPr marL="22288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7pPr>
      <a:lvl8pPr marL="25717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8pPr>
      <a:lvl9pPr marL="29146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7000" t="23000" r="-14000" b="-6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38518" y="365129"/>
            <a:ext cx="737683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38518" y="1825625"/>
            <a:ext cx="7376832" cy="4351338"/>
          </a:xfrm>
          <a:prstGeom prst="rect">
            <a:avLst/>
          </a:prstGeom>
        </p:spPr>
        <p:txBody>
          <a:bodyPr vert="horz" lIns="91440" tIns="45720" rIns="91440" bIns="45720" rtlCol="0">
            <a:normAutofit/>
          </a:bodyPr>
          <a:lstStyle/>
          <a:p>
            <a:pPr lvl="0"/>
            <a:r>
              <a:rPr lang="en-US"/>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361859-8B47-9747-83E1-27E548791B98}" type="datetimeFigureOut">
              <a:rPr lang="en-US" smtClean="0">
                <a:solidFill>
                  <a:prstClr val="black">
                    <a:tint val="75000"/>
                  </a:prstClr>
                </a:solidFill>
              </a:rPr>
              <a:pPr/>
              <a:t>9/23/2020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67E527-2E0C-954B-A8C8-9681BB24C29D}"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p:nvPicPr>
        <p:blipFill>
          <a:blip r:embed="rId14"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3224" y="80958"/>
            <a:ext cx="884014" cy="890740"/>
          </a:xfrm>
          <a:prstGeom prst="rect">
            <a:avLst/>
          </a:prstGeom>
        </p:spPr>
      </p:pic>
    </p:spTree>
    <p:extLst>
      <p:ext uri="{BB962C8B-B14F-4D97-AF65-F5344CB8AC3E}">
        <p14:creationId xmlns:p14="http://schemas.microsoft.com/office/powerpoint/2010/main" val="335379827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3"/>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2"/>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EAB0777-4C60-462E-A92C-CDAFD498799C}" type="datetimeFigureOut">
              <a:rPr lang="en-US" smtClean="0"/>
              <a:t>9/23/2020</a:t>
            </a:fld>
            <a:endParaRPr lang="en-US"/>
          </a:p>
        </p:txBody>
      </p:sp>
      <p:sp>
        <p:nvSpPr>
          <p:cNvPr id="22" name="Footer Placeholder 21"/>
          <p:cNvSpPr>
            <a:spLocks noGrp="1"/>
          </p:cNvSpPr>
          <p:nvPr>
            <p:ph type="ftr" sz="quarter" idx="3"/>
          </p:nvPr>
        </p:nvSpPr>
        <p:spPr>
          <a:xfrm>
            <a:off x="2667000" y="6356352"/>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2"/>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9DE6EB8-52AB-45EA-A660-3E1EBFA72987}"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grpSp>
    </p:spTree>
    <p:extLst>
      <p:ext uri="{BB962C8B-B14F-4D97-AF65-F5344CB8AC3E}">
        <p14:creationId xmlns:p14="http://schemas.microsoft.com/office/powerpoint/2010/main" val="302237801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1"/>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EAB0777-4C60-462E-A92C-CDAFD498799C}"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9/23/2020</a:t>
            </a:fld>
            <a:endParaRPr kumimoji="0" lang="en-US"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22" name="Footer Placeholder 21"/>
          <p:cNvSpPr>
            <a:spLocks noGrp="1"/>
          </p:cNvSpPr>
          <p:nvPr>
            <p:ph type="ftr" sz="quarter" idx="3"/>
          </p:nvPr>
        </p:nvSpPr>
        <p:spPr>
          <a:xfrm>
            <a:off x="2667000" y="6356351"/>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18" name="Slide Number Placeholder 17"/>
          <p:cNvSpPr>
            <a:spLocks noGrp="1"/>
          </p:cNvSpPr>
          <p:nvPr>
            <p:ph type="sldNum" sz="quarter" idx="4"/>
          </p:nvPr>
        </p:nvSpPr>
        <p:spPr>
          <a:xfrm>
            <a:off x="7924800" y="6356351"/>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9DE6EB8-52AB-45EA-A660-3E1EBFA72987}"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grpSp>
    </p:spTree>
    <p:extLst>
      <p:ext uri="{BB962C8B-B14F-4D97-AF65-F5344CB8AC3E}">
        <p14:creationId xmlns:p14="http://schemas.microsoft.com/office/powerpoint/2010/main" val="2241257734"/>
      </p:ext>
    </p:extLst>
  </p:cSld>
  <p:clrMap bg1="lt1" tx1="dk1" bg2="lt2" tx2="dk2" accent1="accent1" accent2="accent2" accent3="accent3" accent4="accent4" accent5="accent5" accent6="accent6" hlink="hlink" folHlink="folHlink"/>
  <p:sldLayoutIdLst>
    <p:sldLayoutId id="2147483712" r:id="rId1"/>
    <p:sldLayoutId id="2147483713" r:id="rId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EC43563C-D9B3-4432-B336-144C997D6215}" type="datetime1">
              <a:rPr lang="en-US" smtClean="0"/>
              <a:pPr/>
              <a:t>9/23/2020</a:t>
            </a:fld>
            <a:endParaRPr lang="en-US"/>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US"/>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pPr algn="r"/>
            <a:fld id="{F7886C9C-DC18-4195-8FD5-A50AA931D419}" type="slidenum">
              <a:rPr lang="en-US" smtClean="0"/>
              <a:pPr algn="r"/>
              <a:t>‹#›</a:t>
            </a:fld>
            <a:endParaRPr lang="en-US"/>
          </a:p>
        </p:txBody>
      </p:sp>
    </p:spTree>
    <p:extLst>
      <p:ext uri="{BB962C8B-B14F-4D97-AF65-F5344CB8AC3E}">
        <p14:creationId xmlns:p14="http://schemas.microsoft.com/office/powerpoint/2010/main" val="51807266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hdr="0"/>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65.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image" Target="../media/image34.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6.xml"/><Relationship Id="rId16" Type="http://schemas.openxmlformats.org/officeDocument/2006/relationships/diagramColors" Target="../diagrams/colors3.xml"/><Relationship Id="rId1" Type="http://schemas.openxmlformats.org/officeDocument/2006/relationships/slideLayout" Target="../slideLayouts/slideLayout5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www.ncuih.org/reimbursement" TargetMode="External"/><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6.xml"/><Relationship Id="rId4" Type="http://schemas.openxmlformats.org/officeDocument/2006/relationships/hyperlink" Target="https://www.ncuih.org/reimbursement"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G"/><Relationship Id="rId2" Type="http://schemas.openxmlformats.org/officeDocument/2006/relationships/image" Target="../media/image38.jpeg"/><Relationship Id="rId1" Type="http://schemas.openxmlformats.org/officeDocument/2006/relationships/slideLayout" Target="../slideLayouts/slideLayout57.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mailto:zfuller@ncuih.org" TargetMode="External"/><Relationship Id="rId2" Type="http://schemas.openxmlformats.org/officeDocument/2006/relationships/hyperlink" Target="mailto:demarco@mdinitiative.org" TargetMode="External"/><Relationship Id="rId1" Type="http://schemas.openxmlformats.org/officeDocument/2006/relationships/slideLayout" Target="../slideLayouts/slideLayout2.xml"/><Relationship Id="rId6" Type="http://schemas.openxmlformats.org/officeDocument/2006/relationships/hyperlink" Target="mailto:mtariq@accesscommunity.org" TargetMode="External"/><Relationship Id="rId5" Type="http://schemas.openxmlformats.org/officeDocument/2006/relationships/hyperlink" Target="mailto:crogers@communitycatalyst.org" TargetMode="External"/><Relationship Id="rId4" Type="http://schemas.openxmlformats.org/officeDocument/2006/relationships/hyperlink" Target="mailto:cmead@communitycatalyst.or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85800" y="855310"/>
            <a:ext cx="7772400" cy="2371725"/>
          </a:xfrm>
          <a:prstGeom prst="rect">
            <a:avLst/>
          </a:prstGeom>
        </p:spPr>
        <p:txBody>
          <a:bodyPr anchor="b"/>
          <a:lstStyle/>
          <a:p>
            <a:r>
              <a:rPr lang="en-US" sz="4200" b="1" dirty="0"/>
              <a:t>Open Enrollment </a:t>
            </a:r>
            <a:br>
              <a:rPr lang="en-US" sz="4200" b="1" dirty="0"/>
            </a:br>
            <a:r>
              <a:rPr lang="en-US" sz="4200" b="1" dirty="0"/>
              <a:t>Opportunities and Challenges</a:t>
            </a:r>
            <a:br>
              <a:rPr lang="en-US" sz="3600" b="1" dirty="0"/>
            </a:br>
            <a:r>
              <a:rPr lang="en-US" sz="1200" b="1" dirty="0"/>
              <a:t> </a:t>
            </a:r>
            <a:br>
              <a:rPr lang="en-US" sz="3600" b="1" dirty="0"/>
            </a:br>
            <a:r>
              <a:rPr lang="en-US" sz="2400" dirty="0"/>
              <a:t>September 23, 2020 4:00 p.m. Eastern</a:t>
            </a:r>
          </a:p>
        </p:txBody>
      </p:sp>
      <p:sp>
        <p:nvSpPr>
          <p:cNvPr id="3" name="Subtitle 2"/>
          <p:cNvSpPr>
            <a:spLocks noGrp="1"/>
          </p:cNvSpPr>
          <p:nvPr>
            <p:ph type="subTitle" idx="4294967295"/>
          </p:nvPr>
        </p:nvSpPr>
        <p:spPr>
          <a:xfrm>
            <a:off x="685800" y="3674509"/>
            <a:ext cx="7772400" cy="2098347"/>
          </a:xfrm>
          <a:prstGeom prst="rect">
            <a:avLst/>
          </a:prstGeom>
        </p:spPr>
        <p:txBody>
          <a:bodyPr anchor="ctr"/>
          <a:lstStyle/>
          <a:p>
            <a:pPr>
              <a:lnSpc>
                <a:spcPct val="150000"/>
              </a:lnSpc>
              <a:buNone/>
            </a:pPr>
            <a:r>
              <a:rPr lang="en-US" sz="1800" dirty="0"/>
              <a:t>Vincent DeMarco, </a:t>
            </a:r>
            <a:r>
              <a:rPr lang="en-US" sz="1800" i="1" dirty="0"/>
              <a:t>Maryland Health Care Coalition for All</a:t>
            </a:r>
          </a:p>
          <a:p>
            <a:pPr>
              <a:lnSpc>
                <a:spcPct val="150000"/>
              </a:lnSpc>
              <a:buNone/>
            </a:pPr>
            <a:r>
              <a:rPr lang="en-US" sz="1800" dirty="0" err="1"/>
              <a:t>Zepporah</a:t>
            </a:r>
            <a:r>
              <a:rPr lang="en-US" sz="1800" dirty="0"/>
              <a:t> Fuller, </a:t>
            </a:r>
            <a:r>
              <a:rPr lang="en-US" sz="1800" i="1" dirty="0"/>
              <a:t>National Council of Urban Indian Health</a:t>
            </a:r>
          </a:p>
          <a:p>
            <a:pPr>
              <a:lnSpc>
                <a:spcPct val="150000"/>
              </a:lnSpc>
              <a:buNone/>
            </a:pPr>
            <a:r>
              <a:rPr lang="en-US" sz="1800" dirty="0"/>
              <a:t>Carrie Mead, </a:t>
            </a:r>
            <a:r>
              <a:rPr lang="en-US" sz="1800" i="1" dirty="0"/>
              <a:t>Community Catalyst</a:t>
            </a:r>
          </a:p>
          <a:p>
            <a:pPr>
              <a:lnSpc>
                <a:spcPct val="150000"/>
              </a:lnSpc>
              <a:buNone/>
            </a:pPr>
            <a:r>
              <a:rPr lang="en-US" sz="1800" dirty="0"/>
              <a:t>Ernestine </a:t>
            </a:r>
            <a:r>
              <a:rPr lang="en-US" sz="1800" dirty="0" err="1"/>
              <a:t>Nasingoetewa</a:t>
            </a:r>
            <a:r>
              <a:rPr lang="en-US" sz="1800" dirty="0"/>
              <a:t>, </a:t>
            </a:r>
            <a:r>
              <a:rPr lang="en-US" sz="1800" i="1" dirty="0"/>
              <a:t>Native Health</a:t>
            </a:r>
          </a:p>
          <a:p>
            <a:pPr>
              <a:lnSpc>
                <a:spcPct val="150000"/>
              </a:lnSpc>
              <a:buNone/>
            </a:pPr>
            <a:r>
              <a:rPr lang="en-US" sz="1800" dirty="0"/>
              <a:t>Carrie Rogers, </a:t>
            </a:r>
            <a:r>
              <a:rPr lang="en-US" sz="1800" i="1" dirty="0"/>
              <a:t>Community Catalyst</a:t>
            </a:r>
          </a:p>
          <a:p>
            <a:pPr>
              <a:lnSpc>
                <a:spcPct val="150000"/>
              </a:lnSpc>
              <a:buNone/>
            </a:pPr>
            <a:r>
              <a:rPr lang="en-US" sz="1800" dirty="0" err="1"/>
              <a:t>Madiha</a:t>
            </a:r>
            <a:r>
              <a:rPr lang="en-US" sz="1800" dirty="0"/>
              <a:t> Tariq, </a:t>
            </a:r>
            <a:r>
              <a:rPr lang="en-US" sz="1800" i="1" dirty="0"/>
              <a:t>Arab Community Center for Economic and Social Services </a:t>
            </a:r>
          </a:p>
        </p:txBody>
      </p:sp>
    </p:spTree>
    <p:extLst>
      <p:ext uri="{BB962C8B-B14F-4D97-AF65-F5344CB8AC3E}">
        <p14:creationId xmlns:p14="http://schemas.microsoft.com/office/powerpoint/2010/main" val="673477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close up of a map&#10;&#10;Description automatically generated">
            <a:extLst>
              <a:ext uri="{FF2B5EF4-FFF2-40B4-BE49-F238E27FC236}">
                <a16:creationId xmlns:a16="http://schemas.microsoft.com/office/drawing/2014/main" id="{ABC8EFAF-F786-40AC-815C-4A124E3BCE20}"/>
              </a:ext>
            </a:extLst>
          </p:cNvPr>
          <p:cNvPicPr>
            <a:picLocks noGrp="1" noChangeAspect="1"/>
          </p:cNvPicPr>
          <p:nvPr>
            <p:ph sz="half" idx="1"/>
          </p:nvPr>
        </p:nvPicPr>
        <p:blipFill rotWithShape="1">
          <a:blip r:embed="rId3"/>
          <a:srcRect t="14706"/>
          <a:stretch/>
        </p:blipFill>
        <p:spPr>
          <a:xfrm>
            <a:off x="1535373" y="1824824"/>
            <a:ext cx="6078940" cy="3561402"/>
          </a:xfrm>
          <a:noFill/>
        </p:spPr>
      </p:pic>
      <p:sp>
        <p:nvSpPr>
          <p:cNvPr id="6" name="Date Placeholder 5">
            <a:extLst>
              <a:ext uri="{FF2B5EF4-FFF2-40B4-BE49-F238E27FC236}">
                <a16:creationId xmlns:a16="http://schemas.microsoft.com/office/drawing/2014/main" id="{6D7453E4-2E63-43E0-84BE-2DE3A5B19186}"/>
              </a:ext>
            </a:extLst>
          </p:cNvPr>
          <p:cNvSpPr>
            <a:spLocks noGrp="1"/>
          </p:cNvSpPr>
          <p:nvPr>
            <p:ph type="dt" sz="half" idx="10"/>
          </p:nvPr>
        </p:nvSpPr>
        <p:spPr>
          <a:xfrm>
            <a:off x="370888" y="6356350"/>
            <a:ext cx="2133600" cy="274320"/>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581D52F2-9B11-4FC0-9217-7D20B3AC9849}" type="datetime1">
              <a:rPr kumimoji="0" lang="en-US" sz="1100" b="0" i="0" u="none" strike="noStrike" kern="1200" cap="none" spc="0" normalizeH="0" baseline="0" noProof="0" smtClean="0">
                <a:ln>
                  <a:noFill/>
                </a:ln>
                <a:solidFill>
                  <a:srgbClr val="534949"/>
                </a:solidFill>
                <a:effectLst/>
                <a:uLnTx/>
                <a:uFillTx/>
                <a:latin typeface="Franklin Gothic Medium"/>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9/23/2020</a:t>
            </a:fld>
            <a:endParaRPr kumimoji="0" lang="en-US" sz="1100" b="0" i="0" u="none" strike="noStrike" kern="1200" cap="none" spc="0" normalizeH="0" baseline="0" noProof="0">
              <a:ln>
                <a:noFill/>
              </a:ln>
              <a:solidFill>
                <a:srgbClr val="534949"/>
              </a:solidFill>
              <a:effectLst/>
              <a:uLnTx/>
              <a:uFillTx/>
              <a:latin typeface="Franklin Gothic Medium"/>
              <a:ea typeface="+mn-ea"/>
              <a:cs typeface="+mn-cs"/>
            </a:endParaRPr>
          </a:p>
        </p:txBody>
      </p:sp>
      <p:sp>
        <p:nvSpPr>
          <p:cNvPr id="16" name="Footer Placeholder 4">
            <a:extLst>
              <a:ext uri="{FF2B5EF4-FFF2-40B4-BE49-F238E27FC236}">
                <a16:creationId xmlns:a16="http://schemas.microsoft.com/office/drawing/2014/main" id="{7FE48313-D434-40EA-8C95-8F181138C31B}"/>
              </a:ext>
            </a:extLst>
          </p:cNvPr>
          <p:cNvSpPr>
            <a:spLocks noGrp="1"/>
          </p:cNvSpPr>
          <p:nvPr>
            <p:ph type="ftr" sz="quarter" idx="11"/>
          </p:nvPr>
        </p:nvSpPr>
        <p:spPr>
          <a:xfrm>
            <a:off x="1894764" y="5633020"/>
            <a:ext cx="5359020" cy="79293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34949"/>
                </a:solidFill>
                <a:effectLst/>
                <a:uLnTx/>
                <a:uFillTx/>
                <a:latin typeface="Franklin Gothic Medium"/>
                <a:ea typeface="+mn-lt"/>
                <a:cs typeface="+mn-lt"/>
              </a:rPr>
              <a:t>Families USA. The COVID-19 Pandemic and Resulting Economic Crash Have Caused the Greatest Health Insurance Losses in American History.</a:t>
            </a:r>
            <a:endParaRPr kumimoji="0" lang="en-US" sz="1100" b="0" i="0" u="none" strike="noStrike" kern="1200" cap="none" spc="0" normalizeH="0" baseline="0" noProof="0">
              <a:ln>
                <a:noFill/>
              </a:ln>
              <a:solidFill>
                <a:srgbClr val="534949"/>
              </a:solidFill>
              <a:effectLst/>
              <a:uLnTx/>
              <a:uFillTx/>
              <a:latin typeface="Franklin Gothic Medium"/>
              <a:ea typeface="+mn-ea"/>
              <a:cs typeface="+mn-cs"/>
            </a:endParaRPr>
          </a:p>
        </p:txBody>
      </p:sp>
      <p:sp>
        <p:nvSpPr>
          <p:cNvPr id="8" name="Slide Number Placeholder 7">
            <a:extLst>
              <a:ext uri="{FF2B5EF4-FFF2-40B4-BE49-F238E27FC236}">
                <a16:creationId xmlns:a16="http://schemas.microsoft.com/office/drawing/2014/main" id="{163447F7-C515-41DA-A50D-EBAEE3A2B74F}"/>
              </a:ext>
            </a:extLst>
          </p:cNvPr>
          <p:cNvSpPr>
            <a:spLocks noGrp="1"/>
          </p:cNvSpPr>
          <p:nvPr>
            <p:ph type="sldNum" sz="quarter" idx="12"/>
          </p:nvPr>
        </p:nvSpPr>
        <p:spPr>
          <a:xfrm>
            <a:off x="8234680" y="6355080"/>
            <a:ext cx="582966" cy="274320"/>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F7886C9C-DC18-4195-8FD5-A50AA931D419}" type="slidenum">
              <a:rPr kumimoji="0" lang="en-US" sz="1100" b="0" i="0" u="none" strike="noStrike" kern="1200" cap="none" spc="0" normalizeH="0" baseline="0" noProof="0" smtClean="0">
                <a:ln>
                  <a:noFill/>
                </a:ln>
                <a:solidFill>
                  <a:srgbClr val="534949"/>
                </a:solidFill>
                <a:effectLst/>
                <a:uLnTx/>
                <a:uFillTx/>
                <a:latin typeface="Franklin Gothic Medium"/>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10</a:t>
            </a:fld>
            <a:endParaRPr kumimoji="0" lang="en-US" sz="1100" b="0" i="0" u="none" strike="noStrike" kern="1200" cap="none" spc="0" normalizeH="0" baseline="0" noProof="0">
              <a:ln>
                <a:noFill/>
              </a:ln>
              <a:solidFill>
                <a:srgbClr val="534949"/>
              </a:solidFill>
              <a:effectLst/>
              <a:uLnTx/>
              <a:uFillTx/>
              <a:latin typeface="Franklin Gothic Medium"/>
              <a:ea typeface="+mn-ea"/>
              <a:cs typeface="+mn-cs"/>
            </a:endParaRPr>
          </a:p>
        </p:txBody>
      </p:sp>
      <p:sp>
        <p:nvSpPr>
          <p:cNvPr id="9" name="Title 8">
            <a:extLst>
              <a:ext uri="{FF2B5EF4-FFF2-40B4-BE49-F238E27FC236}">
                <a16:creationId xmlns:a16="http://schemas.microsoft.com/office/drawing/2014/main" id="{D1FB9137-A13C-4F66-A467-CA90D83B8E35}"/>
              </a:ext>
            </a:extLst>
          </p:cNvPr>
          <p:cNvSpPr>
            <a:spLocks noGrp="1"/>
          </p:cNvSpPr>
          <p:nvPr>
            <p:ph type="title"/>
          </p:nvPr>
        </p:nvSpPr>
        <p:spPr>
          <a:xfrm>
            <a:off x="381000" y="355847"/>
            <a:ext cx="8381260" cy="1054394"/>
          </a:xfrm>
        </p:spPr>
        <p:txBody>
          <a:bodyPr anchor="ctr">
            <a:normAutofit/>
          </a:bodyPr>
          <a:lstStyle/>
          <a:p>
            <a:r>
              <a:rPr lang="en-US"/>
              <a:t>MICHIGAN RANKS 6TH</a:t>
            </a:r>
          </a:p>
        </p:txBody>
      </p:sp>
    </p:spTree>
    <p:extLst>
      <p:ext uri="{BB962C8B-B14F-4D97-AF65-F5344CB8AC3E}">
        <p14:creationId xmlns:p14="http://schemas.microsoft.com/office/powerpoint/2010/main" val="2814323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B78C31-180D-4719-B5A2-B1B7D97D1CA9}"/>
              </a:ext>
            </a:extLst>
          </p:cNvPr>
          <p:cNvSpPr>
            <a:spLocks noGrp="1"/>
          </p:cNvSpPr>
          <p:nvPr>
            <p:ph idx="1"/>
          </p:nvPr>
        </p:nvSpPr>
        <p:spPr/>
        <p:txBody>
          <a:bodyPr vert="horz" lIns="91440" tIns="45720" rIns="91440" bIns="45720" rtlCol="0" anchor="t">
            <a:normAutofit/>
          </a:bodyPr>
          <a:lstStyle/>
          <a:p>
            <a:pPr marL="45720" indent="0">
              <a:buNone/>
            </a:pPr>
            <a:endParaRPr lang="en-US"/>
          </a:p>
          <a:p>
            <a:pPr>
              <a:buFont typeface="Wingdings 2" pitchFamily="2" charset="2"/>
              <a:buChar char=""/>
            </a:pPr>
            <a:endParaRPr lang="en-US"/>
          </a:p>
          <a:p>
            <a:pPr>
              <a:buFont typeface="Wingdings 2" pitchFamily="2" charset="2"/>
            </a:pPr>
            <a:endParaRPr lang="en-US">
              <a:ea typeface="+mn-lt"/>
              <a:cs typeface="+mn-lt"/>
            </a:endParaRPr>
          </a:p>
          <a:p>
            <a:pPr>
              <a:buFont typeface="Wingdings 2" pitchFamily="2" charset="2"/>
            </a:pPr>
            <a:endParaRPr lang="en-US"/>
          </a:p>
          <a:p>
            <a:endParaRPr lang="en-US"/>
          </a:p>
          <a:p>
            <a:endParaRPr lang="en-US"/>
          </a:p>
          <a:p>
            <a:endParaRPr lang="en-US"/>
          </a:p>
          <a:p>
            <a:endParaRPr lang="en-US"/>
          </a:p>
        </p:txBody>
      </p:sp>
      <p:sp>
        <p:nvSpPr>
          <p:cNvPr id="3" name="Date Placeholder 2">
            <a:extLst>
              <a:ext uri="{FF2B5EF4-FFF2-40B4-BE49-F238E27FC236}">
                <a16:creationId xmlns:a16="http://schemas.microsoft.com/office/drawing/2014/main" id="{A55AEB91-D058-40F3-A00F-8C1E59D755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EFF424-F111-43CB-9C75-D52325012943}" type="datetime1">
              <a:rPr kumimoji="0" lang="en-US" sz="1100" b="0" i="0" u="none" strike="noStrike" kern="1200" cap="none" spc="0" normalizeH="0" baseline="0" noProof="0" smtClean="0">
                <a:ln>
                  <a:noFill/>
                </a:ln>
                <a:solidFill>
                  <a:srgbClr val="534949"/>
                </a:solidFill>
                <a:effectLst/>
                <a:uLnTx/>
                <a:uFillTx/>
                <a:latin typeface="Franklin Gothic Medium"/>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9/23/2020</a:t>
            </a:fld>
            <a:endParaRPr kumimoji="0" lang="en-US" sz="1100" b="0" i="0" u="none" strike="noStrike" kern="1200" cap="none" spc="0" normalizeH="0" baseline="0" noProof="0">
              <a:ln>
                <a:noFill/>
              </a:ln>
              <a:solidFill>
                <a:srgbClr val="534949"/>
              </a:solidFill>
              <a:effectLst/>
              <a:uLnTx/>
              <a:uFillTx/>
              <a:latin typeface="Franklin Gothic Medium"/>
              <a:ea typeface="+mn-ea"/>
              <a:cs typeface="+mn-cs"/>
            </a:endParaRPr>
          </a:p>
        </p:txBody>
      </p:sp>
      <p:sp>
        <p:nvSpPr>
          <p:cNvPr id="5" name="Slide Number Placeholder 4">
            <a:extLst>
              <a:ext uri="{FF2B5EF4-FFF2-40B4-BE49-F238E27FC236}">
                <a16:creationId xmlns:a16="http://schemas.microsoft.com/office/drawing/2014/main" id="{F97BBC40-71CA-48FE-A700-FDCBF7912A2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7886C9C-DC18-4195-8FD5-A50AA931D419}" type="slidenum">
              <a:rPr kumimoji="0" lang="en-US" sz="1100" b="0" i="0" u="none" strike="noStrike" kern="1200" cap="none" spc="0" normalizeH="0" baseline="0" noProof="0" smtClean="0">
                <a:ln>
                  <a:noFill/>
                </a:ln>
                <a:solidFill>
                  <a:srgbClr val="534949"/>
                </a:solidFill>
                <a:effectLst/>
                <a:uLnTx/>
                <a:uFillTx/>
                <a:latin typeface="Franklin Gothic Medium"/>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100" b="0" i="0" u="none" strike="noStrike" kern="1200" cap="none" spc="0" normalizeH="0" baseline="0" noProof="0">
              <a:ln>
                <a:noFill/>
              </a:ln>
              <a:solidFill>
                <a:srgbClr val="534949"/>
              </a:solidFill>
              <a:effectLst/>
              <a:uLnTx/>
              <a:uFillTx/>
              <a:latin typeface="Franklin Gothic Medium"/>
              <a:ea typeface="+mn-ea"/>
              <a:cs typeface="+mn-cs"/>
            </a:endParaRPr>
          </a:p>
        </p:txBody>
      </p:sp>
      <p:sp>
        <p:nvSpPr>
          <p:cNvPr id="6" name="Title 5">
            <a:extLst>
              <a:ext uri="{FF2B5EF4-FFF2-40B4-BE49-F238E27FC236}">
                <a16:creationId xmlns:a16="http://schemas.microsoft.com/office/drawing/2014/main" id="{A907015C-36B8-4B84-8123-2943445771A7}"/>
              </a:ext>
            </a:extLst>
          </p:cNvPr>
          <p:cNvSpPr>
            <a:spLocks noGrp="1"/>
          </p:cNvSpPr>
          <p:nvPr>
            <p:ph type="title"/>
          </p:nvPr>
        </p:nvSpPr>
        <p:spPr/>
        <p:txBody>
          <a:bodyPr/>
          <a:lstStyle/>
          <a:p>
            <a:r>
              <a:rPr lang="en-US"/>
              <a:t>Those who drive our country</a:t>
            </a:r>
          </a:p>
        </p:txBody>
      </p:sp>
      <p:pic>
        <p:nvPicPr>
          <p:cNvPr id="4" name="Picture 6" descr="A close up of a logo&#10;&#10;Description automatically generated">
            <a:extLst>
              <a:ext uri="{FF2B5EF4-FFF2-40B4-BE49-F238E27FC236}">
                <a16:creationId xmlns:a16="http://schemas.microsoft.com/office/drawing/2014/main" id="{285187F0-043D-4DAC-9569-E49C88634006}"/>
              </a:ext>
            </a:extLst>
          </p:cNvPr>
          <p:cNvPicPr>
            <a:picLocks noChangeAspect="1"/>
          </p:cNvPicPr>
          <p:nvPr/>
        </p:nvPicPr>
        <p:blipFill rotWithShape="1">
          <a:blip r:embed="rId3"/>
          <a:srcRect t="29873" r="158" b="25443"/>
          <a:stretch/>
        </p:blipFill>
        <p:spPr>
          <a:xfrm>
            <a:off x="1343838" y="2078873"/>
            <a:ext cx="6846728" cy="3831215"/>
          </a:xfrm>
          <a:prstGeom prst="rect">
            <a:avLst/>
          </a:prstGeom>
        </p:spPr>
      </p:pic>
    </p:spTree>
    <p:extLst>
      <p:ext uri="{BB962C8B-B14F-4D97-AF65-F5344CB8AC3E}">
        <p14:creationId xmlns:p14="http://schemas.microsoft.com/office/powerpoint/2010/main" val="3995614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descr="A picture containing outdoor, street, truck, side&#10;&#10;Description automatically generated">
            <a:extLst>
              <a:ext uri="{FF2B5EF4-FFF2-40B4-BE49-F238E27FC236}">
                <a16:creationId xmlns:a16="http://schemas.microsoft.com/office/drawing/2014/main" id="{2EAEB811-90A8-40A5-B982-117EE381415C}"/>
              </a:ext>
            </a:extLst>
          </p:cNvPr>
          <p:cNvPicPr>
            <a:picLocks noGrp="1" noChangeAspect="1"/>
          </p:cNvPicPr>
          <p:nvPr>
            <p:ph sz="quarter" idx="4"/>
          </p:nvPr>
        </p:nvPicPr>
        <p:blipFill>
          <a:blip r:embed="rId3"/>
          <a:stretch>
            <a:fillRect/>
          </a:stretch>
        </p:blipFill>
        <p:spPr>
          <a:xfrm rot="5400000">
            <a:off x="5248299" y="2160782"/>
            <a:ext cx="2765822" cy="3687763"/>
          </a:xfrm>
        </p:spPr>
      </p:pic>
      <p:sp>
        <p:nvSpPr>
          <p:cNvPr id="3" name="Date Placeholder 2">
            <a:extLst>
              <a:ext uri="{FF2B5EF4-FFF2-40B4-BE49-F238E27FC236}">
                <a16:creationId xmlns:a16="http://schemas.microsoft.com/office/drawing/2014/main" id="{BDAFBD1F-48E0-44D5-B397-F0B2784FD842}"/>
              </a:ext>
            </a:extLst>
          </p:cNvPr>
          <p:cNvSpPr>
            <a:spLocks noGrp="1"/>
          </p:cNvSpPr>
          <p:nvPr>
            <p:ph type="dt" sz="half" idx="10"/>
          </p:nvPr>
        </p:nvSpPr>
        <p:spPr>
          <a:xfrm>
            <a:off x="370888" y="6356350"/>
            <a:ext cx="2133600" cy="274320"/>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A2EFF424-F111-43CB-9C75-D52325012943}" type="datetime1">
              <a:rPr kumimoji="0" lang="en-US" sz="1100" b="0" i="0" u="none" strike="noStrike" kern="1200" cap="none" spc="0" normalizeH="0" baseline="0" noProof="0" smtClean="0">
                <a:ln>
                  <a:noFill/>
                </a:ln>
                <a:solidFill>
                  <a:srgbClr val="534949"/>
                </a:solidFill>
                <a:effectLst/>
                <a:uLnTx/>
                <a:uFillTx/>
                <a:latin typeface="Franklin Gothic Medium"/>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9/23/2020</a:t>
            </a:fld>
            <a:endParaRPr kumimoji="0" lang="en-US" sz="1100" b="0" i="0" u="none" strike="noStrike" kern="1200" cap="none" spc="0" normalizeH="0" baseline="0" noProof="0">
              <a:ln>
                <a:noFill/>
              </a:ln>
              <a:solidFill>
                <a:srgbClr val="534949"/>
              </a:solidFill>
              <a:effectLst/>
              <a:uLnTx/>
              <a:uFillTx/>
              <a:latin typeface="Franklin Gothic Medium"/>
              <a:ea typeface="+mn-ea"/>
              <a:cs typeface="+mn-cs"/>
            </a:endParaRPr>
          </a:p>
        </p:txBody>
      </p:sp>
      <p:sp>
        <p:nvSpPr>
          <p:cNvPr id="4" name="Footer Placeholder 3">
            <a:extLst>
              <a:ext uri="{FF2B5EF4-FFF2-40B4-BE49-F238E27FC236}">
                <a16:creationId xmlns:a16="http://schemas.microsoft.com/office/drawing/2014/main" id="{09C6522A-99B4-4CC6-B3F5-0C69FBB3AD65}"/>
              </a:ext>
            </a:extLst>
          </p:cNvPr>
          <p:cNvSpPr>
            <a:spLocks noGrp="1"/>
          </p:cNvSpPr>
          <p:nvPr>
            <p:ph type="ftr" sz="quarter" idx="11"/>
          </p:nvPr>
        </p:nvSpPr>
        <p:spPr>
          <a:xfrm>
            <a:off x="705609" y="5454096"/>
            <a:ext cx="3352800" cy="274320"/>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534949"/>
                </a:solidFill>
                <a:effectLst/>
                <a:uLnTx/>
                <a:uFillTx/>
                <a:latin typeface="Franklin Gothic Medium"/>
                <a:ea typeface="+mn-ea"/>
                <a:cs typeface="+mn-cs"/>
              </a:rPr>
              <a:t>ACCESS Navigator Program </a:t>
            </a:r>
            <a:endParaRPr kumimoji="0" lang="en-US" sz="1100" b="0" i="0" u="none" strike="noStrike" kern="1200" cap="none" spc="0" normalizeH="0" baseline="0" noProof="0">
              <a:ln>
                <a:noFill/>
              </a:ln>
              <a:solidFill>
                <a:srgbClr val="534949"/>
              </a:solidFill>
              <a:effectLst/>
              <a:uLnTx/>
              <a:uFillTx/>
              <a:latin typeface="Franklin Gothic Medium"/>
              <a:ea typeface="+mn-ea"/>
              <a:cs typeface="+mn-cs"/>
            </a:endParaRPr>
          </a:p>
        </p:txBody>
      </p:sp>
      <p:sp>
        <p:nvSpPr>
          <p:cNvPr id="5" name="Slide Number Placeholder 4">
            <a:extLst>
              <a:ext uri="{FF2B5EF4-FFF2-40B4-BE49-F238E27FC236}">
                <a16:creationId xmlns:a16="http://schemas.microsoft.com/office/drawing/2014/main" id="{3373AD35-8F67-4F3C-9FFA-DD616F6ADE42}"/>
              </a:ext>
            </a:extLst>
          </p:cNvPr>
          <p:cNvSpPr>
            <a:spLocks noGrp="1"/>
          </p:cNvSpPr>
          <p:nvPr>
            <p:ph type="sldNum" sz="quarter" idx="12"/>
          </p:nvPr>
        </p:nvSpPr>
        <p:spPr>
          <a:xfrm>
            <a:off x="8234680" y="6355080"/>
            <a:ext cx="582966" cy="274320"/>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F7886C9C-DC18-4195-8FD5-A50AA931D419}" type="slidenum">
              <a:rPr kumimoji="0" lang="en-US" sz="1100" b="0" i="0" u="none" strike="noStrike" kern="1200" cap="none" spc="0" normalizeH="0" baseline="0" noProof="0" smtClean="0">
                <a:ln>
                  <a:noFill/>
                </a:ln>
                <a:solidFill>
                  <a:srgbClr val="534949"/>
                </a:solidFill>
                <a:effectLst/>
                <a:uLnTx/>
                <a:uFillTx/>
                <a:latin typeface="Franklin Gothic Medium"/>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12</a:t>
            </a:fld>
            <a:endParaRPr kumimoji="0" lang="en-US" sz="1100" b="0" i="0" u="none" strike="noStrike" kern="1200" cap="none" spc="0" normalizeH="0" baseline="0" noProof="0">
              <a:ln>
                <a:noFill/>
              </a:ln>
              <a:solidFill>
                <a:srgbClr val="534949"/>
              </a:solidFill>
              <a:effectLst/>
              <a:uLnTx/>
              <a:uFillTx/>
              <a:latin typeface="Franklin Gothic Medium"/>
              <a:ea typeface="+mn-ea"/>
              <a:cs typeface="+mn-cs"/>
            </a:endParaRPr>
          </a:p>
        </p:txBody>
      </p:sp>
      <p:sp>
        <p:nvSpPr>
          <p:cNvPr id="6" name="Title 5">
            <a:extLst>
              <a:ext uri="{FF2B5EF4-FFF2-40B4-BE49-F238E27FC236}">
                <a16:creationId xmlns:a16="http://schemas.microsoft.com/office/drawing/2014/main" id="{91632C43-C163-41C8-98C7-8C38E5771A93}"/>
              </a:ext>
            </a:extLst>
          </p:cNvPr>
          <p:cNvSpPr>
            <a:spLocks noGrp="1"/>
          </p:cNvSpPr>
          <p:nvPr>
            <p:ph type="title"/>
          </p:nvPr>
        </p:nvSpPr>
        <p:spPr>
          <a:xfrm>
            <a:off x="381000" y="355847"/>
            <a:ext cx="8381260" cy="1054394"/>
          </a:xfrm>
        </p:spPr>
        <p:txBody>
          <a:bodyPr anchor="ctr">
            <a:normAutofit/>
          </a:bodyPr>
          <a:lstStyle/>
          <a:p>
            <a:r>
              <a:rPr lang="en-US" dirty="0"/>
              <a:t>COVID-19 RESPONSE</a:t>
            </a:r>
          </a:p>
        </p:txBody>
      </p:sp>
      <p:pic>
        <p:nvPicPr>
          <p:cNvPr id="20" name="Picture 20" descr="A picture containing building, outdoor, person, person&#10;&#10;Description automatically generated">
            <a:extLst>
              <a:ext uri="{FF2B5EF4-FFF2-40B4-BE49-F238E27FC236}">
                <a16:creationId xmlns:a16="http://schemas.microsoft.com/office/drawing/2014/main" id="{B454E48D-2DEE-427B-9C17-D5ABEF9E2A6E}"/>
              </a:ext>
            </a:extLst>
          </p:cNvPr>
          <p:cNvPicPr>
            <a:picLocks noGrp="1" noChangeAspect="1"/>
          </p:cNvPicPr>
          <p:nvPr>
            <p:ph sz="half" idx="2"/>
          </p:nvPr>
        </p:nvPicPr>
        <p:blipFill>
          <a:blip r:embed="rId4"/>
          <a:stretch>
            <a:fillRect/>
          </a:stretch>
        </p:blipFill>
        <p:spPr>
          <a:xfrm rot="5400000">
            <a:off x="998038" y="2123089"/>
            <a:ext cx="2765822" cy="3687763"/>
          </a:xfrm>
        </p:spPr>
      </p:pic>
      <p:sp>
        <p:nvSpPr>
          <p:cNvPr id="22" name="TextBox 21">
            <a:extLst>
              <a:ext uri="{FF2B5EF4-FFF2-40B4-BE49-F238E27FC236}">
                <a16:creationId xmlns:a16="http://schemas.microsoft.com/office/drawing/2014/main" id="{EB70634F-811C-4B4F-B607-A2D95D2DB861}"/>
              </a:ext>
            </a:extLst>
          </p:cNvPr>
          <p:cNvSpPr txBox="1"/>
          <p:nvPr/>
        </p:nvSpPr>
        <p:spPr>
          <a:xfrm>
            <a:off x="5464711" y="5469049"/>
            <a:ext cx="270849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65000"/>
                    <a:lumOff val="35000"/>
                  </a:prstClr>
                </a:solidFill>
                <a:effectLst/>
                <a:uLnTx/>
                <a:uFillTx/>
                <a:latin typeface="Franklin Gothic Medium"/>
                <a:ea typeface="+mn-ea"/>
                <a:cs typeface="+mn-cs"/>
              </a:rPr>
              <a:t>ACCESS COVID-19 Drive-Thru Testing Site</a:t>
            </a:r>
          </a:p>
        </p:txBody>
      </p:sp>
    </p:spTree>
    <p:extLst>
      <p:ext uri="{BB962C8B-B14F-4D97-AF65-F5344CB8AC3E}">
        <p14:creationId xmlns:p14="http://schemas.microsoft.com/office/powerpoint/2010/main" val="2410965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C6C22-CC23-467B-B77C-0C2A8E6ADE06}"/>
              </a:ext>
            </a:extLst>
          </p:cNvPr>
          <p:cNvSpPr>
            <a:spLocks noGrp="1"/>
          </p:cNvSpPr>
          <p:nvPr>
            <p:ph type="ctrTitle"/>
          </p:nvPr>
        </p:nvSpPr>
        <p:spPr/>
        <p:txBody>
          <a:bodyPr/>
          <a:lstStyle/>
          <a:p>
            <a:r>
              <a:rPr lang="en-US" dirty="0"/>
              <a:t>Maryland Citizens’ Health Initiative Education Fund, Inc. </a:t>
            </a:r>
          </a:p>
        </p:txBody>
      </p:sp>
      <p:sp>
        <p:nvSpPr>
          <p:cNvPr id="3" name="Subtitle 2">
            <a:extLst>
              <a:ext uri="{FF2B5EF4-FFF2-40B4-BE49-F238E27FC236}">
                <a16:creationId xmlns:a16="http://schemas.microsoft.com/office/drawing/2014/main" id="{C3ED21A4-58CE-4FDB-A4FC-1122D7AF6596}"/>
              </a:ext>
            </a:extLst>
          </p:cNvPr>
          <p:cNvSpPr>
            <a:spLocks noGrp="1"/>
          </p:cNvSpPr>
          <p:nvPr>
            <p:ph type="subTitle" idx="1"/>
          </p:nvPr>
        </p:nvSpPr>
        <p:spPr/>
        <p:txBody>
          <a:bodyPr/>
          <a:lstStyle/>
          <a:p>
            <a:r>
              <a:rPr lang="en-US" dirty="0"/>
              <a:t>Vincent DeMarco, President</a:t>
            </a:r>
          </a:p>
          <a:p>
            <a:endParaRPr lang="en-US" dirty="0"/>
          </a:p>
        </p:txBody>
      </p:sp>
      <p:pic>
        <p:nvPicPr>
          <p:cNvPr id="5" name="Picture 4">
            <a:extLst>
              <a:ext uri="{FF2B5EF4-FFF2-40B4-BE49-F238E27FC236}">
                <a16:creationId xmlns:a16="http://schemas.microsoft.com/office/drawing/2014/main" id="{5BE1A38E-8EA3-4F74-9589-81DB6949621A}"/>
              </a:ext>
            </a:extLst>
          </p:cNvPr>
          <p:cNvPicPr>
            <a:picLocks noChangeAspect="1"/>
          </p:cNvPicPr>
          <p:nvPr/>
        </p:nvPicPr>
        <p:blipFill>
          <a:blip r:embed="rId2"/>
          <a:stretch>
            <a:fillRect/>
          </a:stretch>
        </p:blipFill>
        <p:spPr>
          <a:xfrm>
            <a:off x="5576455" y="2491843"/>
            <a:ext cx="962891" cy="1605569"/>
          </a:xfrm>
          <a:prstGeom prst="rect">
            <a:avLst/>
          </a:prstGeom>
        </p:spPr>
      </p:pic>
    </p:spTree>
    <p:extLst>
      <p:ext uri="{BB962C8B-B14F-4D97-AF65-F5344CB8AC3E}">
        <p14:creationId xmlns:p14="http://schemas.microsoft.com/office/powerpoint/2010/main" val="1927321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3B9935-3C48-4F4A-A4ED-476BDADA1291}"/>
              </a:ext>
            </a:extLst>
          </p:cNvPr>
          <p:cNvPicPr>
            <a:picLocks noChangeAspect="1"/>
          </p:cNvPicPr>
          <p:nvPr/>
        </p:nvPicPr>
        <p:blipFill rotWithShape="1">
          <a:blip r:embed="rId2"/>
          <a:srcRect l="25625" t="12734" r="24765" b="16387"/>
          <a:stretch/>
        </p:blipFill>
        <p:spPr>
          <a:xfrm>
            <a:off x="97623" y="2237972"/>
            <a:ext cx="2394745" cy="1924590"/>
          </a:xfrm>
          <a:prstGeom prst="rect">
            <a:avLst/>
          </a:prstGeom>
        </p:spPr>
      </p:pic>
      <p:sp>
        <p:nvSpPr>
          <p:cNvPr id="2" name="Title 1">
            <a:extLst>
              <a:ext uri="{FF2B5EF4-FFF2-40B4-BE49-F238E27FC236}">
                <a16:creationId xmlns:a16="http://schemas.microsoft.com/office/drawing/2014/main" id="{5EAAF550-8FE8-4235-B785-9947C19B5AA5}"/>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5C922229-6A47-44CF-B7D7-E5A14DDE965D}"/>
              </a:ext>
            </a:extLst>
          </p:cNvPr>
          <p:cNvSpPr>
            <a:spLocks noGrp="1"/>
          </p:cNvSpPr>
          <p:nvPr>
            <p:ph idx="1"/>
          </p:nvPr>
        </p:nvSpPr>
        <p:spPr/>
        <p:txBody>
          <a:bodyPr/>
          <a:lstStyle/>
          <a:p>
            <a:pPr marL="0" indent="0">
              <a:buNone/>
            </a:pPr>
            <a:r>
              <a:rPr lang="en-US" dirty="0"/>
              <a:t>Maryland fully implemented and built upon the ACA </a:t>
            </a:r>
            <a:br>
              <a:rPr lang="en-US" dirty="0"/>
            </a:br>
            <a:r>
              <a:rPr lang="en-US" dirty="0"/>
              <a:t>to maximize health care coverage: </a:t>
            </a:r>
          </a:p>
          <a:p>
            <a:pPr marL="255985" indent="-136922"/>
            <a:r>
              <a:rPr lang="en-US" dirty="0"/>
              <a:t>Maryland Health Insurance Coverage Protection Commission</a:t>
            </a:r>
          </a:p>
          <a:p>
            <a:pPr marL="255985" indent="-136922"/>
            <a:r>
              <a:rPr lang="en-US" dirty="0"/>
              <a:t>Maryland Easy Enrollment Health Insurance Program</a:t>
            </a:r>
          </a:p>
          <a:p>
            <a:pPr marL="255985" indent="-136922"/>
            <a:r>
              <a:rPr lang="en-US" dirty="0"/>
              <a:t>Special enrollment period</a:t>
            </a:r>
          </a:p>
          <a:p>
            <a:pPr marL="255985" indent="-136922"/>
            <a:r>
              <a:rPr lang="en-US" dirty="0"/>
              <a:t>Reinsurance program</a:t>
            </a:r>
          </a:p>
        </p:txBody>
      </p:sp>
    </p:spTree>
    <p:extLst>
      <p:ext uri="{BB962C8B-B14F-4D97-AF65-F5344CB8AC3E}">
        <p14:creationId xmlns:p14="http://schemas.microsoft.com/office/powerpoint/2010/main" val="3197211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4856E-6BED-4437-AC05-587E5541B5C9}"/>
              </a:ext>
            </a:extLst>
          </p:cNvPr>
          <p:cNvSpPr>
            <a:spLocks noGrp="1"/>
          </p:cNvSpPr>
          <p:nvPr>
            <p:ph type="title"/>
          </p:nvPr>
        </p:nvSpPr>
        <p:spPr/>
        <p:txBody>
          <a:bodyPr/>
          <a:lstStyle/>
          <a:p>
            <a:r>
              <a:rPr lang="en-US" dirty="0"/>
              <a:t>Easy Enrollment Promotional Campaign</a:t>
            </a:r>
          </a:p>
        </p:txBody>
      </p:sp>
      <p:pic>
        <p:nvPicPr>
          <p:cNvPr id="4" name="Content Placeholder 3">
            <a:extLst>
              <a:ext uri="{FF2B5EF4-FFF2-40B4-BE49-F238E27FC236}">
                <a16:creationId xmlns:a16="http://schemas.microsoft.com/office/drawing/2014/main" id="{29D16A93-7590-4428-BCC8-1CE9B02EE978}"/>
              </a:ext>
            </a:extLst>
          </p:cNvPr>
          <p:cNvPicPr>
            <a:picLocks noGrp="1" noChangeAspect="1"/>
          </p:cNvPicPr>
          <p:nvPr>
            <p:ph idx="1"/>
          </p:nvPr>
        </p:nvPicPr>
        <p:blipFill rotWithShape="1">
          <a:blip r:embed="rId2"/>
          <a:srcRect l="30446" t="25348" r="30881" b="35532"/>
          <a:stretch/>
        </p:blipFill>
        <p:spPr>
          <a:xfrm>
            <a:off x="2780025" y="1818185"/>
            <a:ext cx="5649629" cy="3214772"/>
          </a:xfrm>
          <a:prstGeom prst="rect">
            <a:avLst/>
          </a:prstGeom>
        </p:spPr>
      </p:pic>
    </p:spTree>
    <p:extLst>
      <p:ext uri="{BB962C8B-B14F-4D97-AF65-F5344CB8AC3E}">
        <p14:creationId xmlns:p14="http://schemas.microsoft.com/office/powerpoint/2010/main" val="583530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4856E-6BED-4437-AC05-587E5541B5C9}"/>
              </a:ext>
            </a:extLst>
          </p:cNvPr>
          <p:cNvSpPr>
            <a:spLocks noGrp="1"/>
          </p:cNvSpPr>
          <p:nvPr>
            <p:ph type="title"/>
          </p:nvPr>
        </p:nvSpPr>
        <p:spPr/>
        <p:txBody>
          <a:bodyPr/>
          <a:lstStyle/>
          <a:p>
            <a:r>
              <a:rPr lang="en-US" dirty="0"/>
              <a:t>Easy Enrollment Metrics</a:t>
            </a:r>
          </a:p>
        </p:txBody>
      </p:sp>
      <p:sp>
        <p:nvSpPr>
          <p:cNvPr id="5" name="Content Placeholder 4">
            <a:extLst>
              <a:ext uri="{FF2B5EF4-FFF2-40B4-BE49-F238E27FC236}">
                <a16:creationId xmlns:a16="http://schemas.microsoft.com/office/drawing/2014/main" id="{9F5FAAAD-D917-480A-AB06-5122672097B7}"/>
              </a:ext>
            </a:extLst>
          </p:cNvPr>
          <p:cNvSpPr>
            <a:spLocks noGrp="1"/>
          </p:cNvSpPr>
          <p:nvPr>
            <p:ph idx="1"/>
          </p:nvPr>
        </p:nvSpPr>
        <p:spPr/>
        <p:txBody>
          <a:bodyPr/>
          <a:lstStyle/>
          <a:p>
            <a:pPr marL="0" indent="0">
              <a:buNone/>
            </a:pPr>
            <a:r>
              <a:rPr lang="en-US" dirty="0"/>
              <a:t>  </a:t>
            </a:r>
          </a:p>
        </p:txBody>
      </p:sp>
      <p:pic>
        <p:nvPicPr>
          <p:cNvPr id="6" name="Picture 5">
            <a:extLst>
              <a:ext uri="{FF2B5EF4-FFF2-40B4-BE49-F238E27FC236}">
                <a16:creationId xmlns:a16="http://schemas.microsoft.com/office/drawing/2014/main" id="{9EBB2B82-4650-455F-B131-548B7CF7AD54}"/>
              </a:ext>
            </a:extLst>
          </p:cNvPr>
          <p:cNvPicPr>
            <a:picLocks noChangeAspect="1"/>
          </p:cNvPicPr>
          <p:nvPr/>
        </p:nvPicPr>
        <p:blipFill rotWithShape="1">
          <a:blip r:embed="rId2"/>
          <a:srcRect l="25454" t="18720" r="27424" b="18249"/>
          <a:stretch/>
        </p:blipFill>
        <p:spPr>
          <a:xfrm>
            <a:off x="2804681" y="1288368"/>
            <a:ext cx="5680940" cy="4274406"/>
          </a:xfrm>
          <a:prstGeom prst="rect">
            <a:avLst/>
          </a:prstGeom>
        </p:spPr>
      </p:pic>
    </p:spTree>
    <p:extLst>
      <p:ext uri="{BB962C8B-B14F-4D97-AF65-F5344CB8AC3E}">
        <p14:creationId xmlns:p14="http://schemas.microsoft.com/office/powerpoint/2010/main" val="1816400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6F36D-735B-43B9-B9C3-023A5BB42EA2}"/>
              </a:ext>
            </a:extLst>
          </p:cNvPr>
          <p:cNvSpPr>
            <a:spLocks noGrp="1"/>
          </p:cNvSpPr>
          <p:nvPr>
            <p:ph type="title"/>
          </p:nvPr>
        </p:nvSpPr>
        <p:spPr/>
        <p:txBody>
          <a:bodyPr/>
          <a:lstStyle/>
          <a:p>
            <a:r>
              <a:rPr lang="en-US" dirty="0"/>
              <a:t>Next steps</a:t>
            </a:r>
          </a:p>
        </p:txBody>
      </p:sp>
      <p:sp>
        <p:nvSpPr>
          <p:cNvPr id="5" name="Content Placeholder 4">
            <a:extLst>
              <a:ext uri="{FF2B5EF4-FFF2-40B4-BE49-F238E27FC236}">
                <a16:creationId xmlns:a16="http://schemas.microsoft.com/office/drawing/2014/main" id="{000BDFF4-C91C-43E0-A80D-B90A61426751}"/>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r>
              <a:rPr lang="en-US" dirty="0"/>
              <a:t>Host focus groups with uninsured Marylanders who are eligible for subsidized coverage. </a:t>
            </a:r>
          </a:p>
          <a:p>
            <a:r>
              <a:rPr lang="en-US" dirty="0"/>
              <a:t>Explore strategies to improve affordability and further streamline enrollment.</a:t>
            </a:r>
          </a:p>
          <a:p>
            <a:endParaRPr lang="en-US" dirty="0"/>
          </a:p>
          <a:p>
            <a:endParaRPr lang="en-US" dirty="0"/>
          </a:p>
        </p:txBody>
      </p:sp>
      <p:pic>
        <p:nvPicPr>
          <p:cNvPr id="6" name="Content Placeholder 3">
            <a:extLst>
              <a:ext uri="{FF2B5EF4-FFF2-40B4-BE49-F238E27FC236}">
                <a16:creationId xmlns:a16="http://schemas.microsoft.com/office/drawing/2014/main" id="{40D1B02D-CA94-4B69-8588-967F37F7F2B6}"/>
              </a:ext>
            </a:extLst>
          </p:cNvPr>
          <p:cNvPicPr>
            <a:picLocks noChangeAspect="1"/>
          </p:cNvPicPr>
          <p:nvPr/>
        </p:nvPicPr>
        <p:blipFill rotWithShape="1">
          <a:blip r:embed="rId2"/>
          <a:srcRect l="12139" t="12350" r="12861" b="14699"/>
          <a:stretch/>
        </p:blipFill>
        <p:spPr>
          <a:xfrm>
            <a:off x="3484418" y="1446069"/>
            <a:ext cx="4114801" cy="2251364"/>
          </a:xfrm>
          <a:prstGeom prst="rect">
            <a:avLst/>
          </a:prstGeom>
        </p:spPr>
      </p:pic>
    </p:spTree>
    <p:extLst>
      <p:ext uri="{BB962C8B-B14F-4D97-AF65-F5344CB8AC3E}">
        <p14:creationId xmlns:p14="http://schemas.microsoft.com/office/powerpoint/2010/main" val="3668840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783" y="1236586"/>
            <a:ext cx="7823974" cy="2192414"/>
          </a:xfrm>
        </p:spPr>
        <p:txBody>
          <a:bodyPr>
            <a:noAutofit/>
          </a:bodyPr>
          <a:lstStyle/>
          <a:p>
            <a:pPr algn="ctr"/>
            <a:r>
              <a:rPr lang="en-US" sz="5400" dirty="0">
                <a:latin typeface="+mj-lt"/>
              </a:rPr>
              <a:t>“Open Enrollment Opportunities and Challenges”</a:t>
            </a:r>
          </a:p>
        </p:txBody>
      </p:sp>
      <p:sp>
        <p:nvSpPr>
          <p:cNvPr id="6" name="Content Placeholder 2">
            <a:extLst>
              <a:ext uri="{FF2B5EF4-FFF2-40B4-BE49-F238E27FC236}">
                <a16:creationId xmlns:a16="http://schemas.microsoft.com/office/drawing/2014/main" id="{D0DB2550-9949-E74D-8C2F-634AA141FD33}"/>
              </a:ext>
            </a:extLst>
          </p:cNvPr>
          <p:cNvSpPr>
            <a:spLocks noGrp="1"/>
          </p:cNvSpPr>
          <p:nvPr>
            <p:ph idx="1"/>
          </p:nvPr>
        </p:nvSpPr>
        <p:spPr>
          <a:xfrm>
            <a:off x="969264" y="3666478"/>
            <a:ext cx="7378493" cy="1120881"/>
          </a:xfrm>
        </p:spPr>
        <p:txBody>
          <a:bodyPr>
            <a:noAutofit/>
          </a:bodyPr>
          <a:lstStyle/>
          <a:p>
            <a:pPr marL="0" lvl="0" indent="0" algn="ctr">
              <a:lnSpc>
                <a:spcPct val="100000"/>
              </a:lnSpc>
              <a:spcBef>
                <a:spcPts val="0"/>
              </a:spcBef>
              <a:buClr>
                <a:prstClr val="black">
                  <a:lumMod val="85000"/>
                  <a:lumOff val="15000"/>
                </a:prstClr>
              </a:buClr>
              <a:buNone/>
            </a:pPr>
            <a:r>
              <a:rPr lang="en-US" sz="2000" dirty="0">
                <a:solidFill>
                  <a:prstClr val="black"/>
                </a:solidFill>
                <a:latin typeface="+mj-lt"/>
              </a:rPr>
              <a:t>Zepporah Fuller (Navajo)</a:t>
            </a:r>
          </a:p>
          <a:p>
            <a:pPr marL="0" lvl="0" indent="0" algn="ctr">
              <a:lnSpc>
                <a:spcPct val="100000"/>
              </a:lnSpc>
              <a:spcBef>
                <a:spcPts val="0"/>
              </a:spcBef>
              <a:buClr>
                <a:prstClr val="black">
                  <a:lumMod val="85000"/>
                  <a:lumOff val="15000"/>
                </a:prstClr>
              </a:buClr>
              <a:buNone/>
            </a:pPr>
            <a:r>
              <a:rPr lang="en-US" sz="2000" dirty="0">
                <a:solidFill>
                  <a:prstClr val="black"/>
                </a:solidFill>
                <a:latin typeface="+mj-lt"/>
              </a:rPr>
              <a:t>Director of Technical Assistance</a:t>
            </a:r>
          </a:p>
          <a:p>
            <a:pPr marL="0" lvl="0" indent="0" algn="ctr">
              <a:lnSpc>
                <a:spcPct val="100000"/>
              </a:lnSpc>
              <a:spcBef>
                <a:spcPts val="0"/>
              </a:spcBef>
              <a:buClr>
                <a:prstClr val="black">
                  <a:lumMod val="85000"/>
                  <a:lumOff val="15000"/>
                </a:prstClr>
              </a:buClr>
              <a:buNone/>
            </a:pPr>
            <a:r>
              <a:rPr lang="en-US" sz="2000" dirty="0">
                <a:solidFill>
                  <a:prstClr val="black"/>
                </a:solidFill>
                <a:latin typeface="+mj-lt"/>
              </a:rPr>
              <a:t>National Council of Urban Indian Health (NCUIH)</a:t>
            </a:r>
          </a:p>
        </p:txBody>
      </p:sp>
    </p:spTree>
    <p:extLst>
      <p:ext uri="{BB962C8B-B14F-4D97-AF65-F5344CB8AC3E}">
        <p14:creationId xmlns:p14="http://schemas.microsoft.com/office/powerpoint/2010/main" val="326592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8518" y="365129"/>
            <a:ext cx="7376832" cy="859989"/>
          </a:xfrm>
        </p:spPr>
        <p:txBody>
          <a:bodyPr/>
          <a:lstStyle/>
          <a:p>
            <a:r>
              <a:rPr lang="en-US" dirty="0">
                <a:latin typeface="Palatino Linotype" panose="02040502050505030304" pitchFamily="18" charset="0"/>
              </a:rPr>
              <a:t>“Urban Indian” </a:t>
            </a:r>
          </a:p>
        </p:txBody>
      </p:sp>
      <p:sp>
        <p:nvSpPr>
          <p:cNvPr id="3" name="Content Placeholder 2"/>
          <p:cNvSpPr>
            <a:spLocks noGrp="1"/>
          </p:cNvSpPr>
          <p:nvPr>
            <p:ph idx="1"/>
          </p:nvPr>
        </p:nvSpPr>
        <p:spPr>
          <a:xfrm>
            <a:off x="577047" y="1253331"/>
            <a:ext cx="8158579" cy="4351338"/>
          </a:xfrm>
        </p:spPr>
        <p:txBody>
          <a:bodyPr>
            <a:normAutofit/>
          </a:bodyPr>
          <a:lstStyle/>
          <a:p>
            <a:r>
              <a:rPr lang="en-US" dirty="0">
                <a:latin typeface="+mn-lt"/>
              </a:rPr>
              <a:t>An American Indian or Alaska Native who lives in an urban or suburban area </a:t>
            </a:r>
          </a:p>
          <a:p>
            <a:r>
              <a:rPr lang="en-US" dirty="0">
                <a:latin typeface="+mn-lt"/>
              </a:rPr>
              <a:t>Urban Indians may variously be permanent residents including long term residents, forced residents, or medium and short term visitors (higher education) </a:t>
            </a:r>
          </a:p>
          <a:p>
            <a:r>
              <a:rPr lang="en-US" dirty="0">
                <a:latin typeface="+mn-lt"/>
              </a:rPr>
              <a:t>Approximately 78% AIAN live in metropolitan/urban or suburban areas </a:t>
            </a:r>
          </a:p>
          <a:p>
            <a:r>
              <a:rPr lang="en-US" dirty="0">
                <a:latin typeface="+mn-lt"/>
              </a:rPr>
              <a:t>Specific issues include: Migration, Identity, Inter-tribal/Pan-Indian perspectives.</a:t>
            </a:r>
          </a:p>
          <a:p>
            <a:endParaRPr lang="en-US" dirty="0">
              <a:latin typeface="+mn-lt"/>
            </a:endParaRPr>
          </a:p>
        </p:txBody>
      </p:sp>
    </p:spTree>
    <p:extLst>
      <p:ext uri="{BB962C8B-B14F-4D97-AF65-F5344CB8AC3E}">
        <p14:creationId xmlns:p14="http://schemas.microsoft.com/office/powerpoint/2010/main" val="2429297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192A34-2F2B-3C4E-B820-9A7FCA9FD093}"/>
              </a:ext>
            </a:extLst>
          </p:cNvPr>
          <p:cNvSpPr>
            <a:spLocks noGrp="1"/>
          </p:cNvSpPr>
          <p:nvPr>
            <p:ph idx="1"/>
          </p:nvPr>
        </p:nvSpPr>
        <p:spPr>
          <a:xfrm>
            <a:off x="457200" y="1397666"/>
            <a:ext cx="8229600" cy="4525963"/>
          </a:xfrm>
        </p:spPr>
        <p:txBody>
          <a:bodyPr anchor="ctr"/>
          <a:lstStyle/>
          <a:p>
            <a:pPr>
              <a:spcBef>
                <a:spcPts val="600"/>
              </a:spcBef>
            </a:pPr>
            <a:r>
              <a:rPr lang="en-US" sz="3600" dirty="0"/>
              <a:t>Our webinar will be an hour long. </a:t>
            </a:r>
          </a:p>
          <a:p>
            <a:pPr>
              <a:spcBef>
                <a:spcPts val="600"/>
              </a:spcBef>
            </a:pPr>
            <a:endParaRPr lang="en-US" sz="2000" dirty="0"/>
          </a:p>
          <a:p>
            <a:pPr>
              <a:spcBef>
                <a:spcPts val="600"/>
              </a:spcBef>
            </a:pPr>
            <a:r>
              <a:rPr lang="en-US" sz="3600" dirty="0"/>
              <a:t>This webinar will be recorded and posted to the GIH website later this week. </a:t>
            </a:r>
          </a:p>
          <a:p>
            <a:pPr>
              <a:spcBef>
                <a:spcPts val="600"/>
              </a:spcBef>
            </a:pPr>
            <a:endParaRPr lang="en-US" sz="2000" dirty="0"/>
          </a:p>
          <a:p>
            <a:pPr>
              <a:spcBef>
                <a:spcPts val="600"/>
              </a:spcBef>
            </a:pPr>
            <a:r>
              <a:rPr lang="en-US" sz="3600" dirty="0"/>
              <a:t>All participant lines have been muted.</a:t>
            </a:r>
          </a:p>
        </p:txBody>
      </p:sp>
    </p:spTree>
    <p:extLst>
      <p:ext uri="{BB962C8B-B14F-4D97-AF65-F5344CB8AC3E}">
        <p14:creationId xmlns:p14="http://schemas.microsoft.com/office/powerpoint/2010/main" val="1916942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National Council of Urban Indian Health </a:t>
            </a:r>
          </a:p>
        </p:txBody>
      </p:sp>
      <p:graphicFrame>
        <p:nvGraphicFramePr>
          <p:cNvPr id="5" name="Table 4"/>
          <p:cNvGraphicFramePr>
            <a:graphicFrameLocks noGrp="1"/>
          </p:cNvGraphicFramePr>
          <p:nvPr/>
        </p:nvGraphicFramePr>
        <p:xfrm>
          <a:off x="640080" y="3234910"/>
          <a:ext cx="8092441" cy="2336675"/>
        </p:xfrm>
        <a:graphic>
          <a:graphicData uri="http://schemas.openxmlformats.org/drawingml/2006/table">
            <a:tbl>
              <a:tblPr firstRow="1" bandRow="1">
                <a:tableStyleId>{2D5ABB26-0587-4C30-8999-92F81FD0307C}</a:tableStyleId>
              </a:tblPr>
              <a:tblGrid>
                <a:gridCol w="3964138">
                  <a:extLst>
                    <a:ext uri="{9D8B030D-6E8A-4147-A177-3AD203B41FA5}">
                      <a16:colId xmlns:a16="http://schemas.microsoft.com/office/drawing/2014/main" val="20000"/>
                    </a:ext>
                  </a:extLst>
                </a:gridCol>
                <a:gridCol w="171338">
                  <a:extLst>
                    <a:ext uri="{9D8B030D-6E8A-4147-A177-3AD203B41FA5}">
                      <a16:colId xmlns:a16="http://schemas.microsoft.com/office/drawing/2014/main" val="20001"/>
                    </a:ext>
                  </a:extLst>
                </a:gridCol>
                <a:gridCol w="3956965">
                  <a:extLst>
                    <a:ext uri="{9D8B030D-6E8A-4147-A177-3AD203B41FA5}">
                      <a16:colId xmlns:a16="http://schemas.microsoft.com/office/drawing/2014/main" val="20002"/>
                    </a:ext>
                  </a:extLst>
                </a:gridCol>
              </a:tblGrid>
              <a:tr h="8915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Created in 1998 by Urban Indian Leaders to advance health care of American Indians/Alaska Natives.</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78824"/>
                      </a:srgbClr>
                    </a:solidFill>
                  </a:tcPr>
                </a:tc>
                <a:tc>
                  <a:txBody>
                    <a:bodyPr/>
                    <a:lstStyle/>
                    <a:p>
                      <a:pPr algn="ctr"/>
                      <a:endParaRPr lang="en-US" sz="18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7882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Provides technical support to UIOs for implementing quality accessible health care services.</a:t>
                      </a:r>
                      <a:r>
                        <a:rPr lang="en-US" sz="1800" baseline="0" dirty="0"/>
                        <a:t> </a:t>
                      </a:r>
                      <a:endParaRPr lang="en-US" sz="18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78824"/>
                      </a:srgbClr>
                    </a:solidFill>
                  </a:tcPr>
                </a:tc>
                <a:extLst>
                  <a:ext uri="{0D108BD9-81ED-4DB2-BD59-A6C34878D82A}">
                    <a16:rowId xmlns:a16="http://schemas.microsoft.com/office/drawing/2014/main" val="10000"/>
                  </a:ext>
                </a:extLst>
              </a:tr>
              <a:tr h="342900">
                <a:tc>
                  <a:txBody>
                    <a:bodyPr/>
                    <a:lstStyle/>
                    <a:p>
                      <a:pPr algn="ctr"/>
                      <a:endParaRPr lang="en-US" sz="18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78824"/>
                      </a:srgbClr>
                    </a:solidFill>
                  </a:tcPr>
                </a:tc>
                <a:tc>
                  <a:txBody>
                    <a:bodyPr/>
                    <a:lstStyle/>
                    <a:p>
                      <a:pPr algn="ctr"/>
                      <a:endParaRPr lang="en-US" sz="180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78824"/>
                      </a:srgbClr>
                    </a:solidFill>
                  </a:tcPr>
                </a:tc>
                <a:tc>
                  <a:txBody>
                    <a:bodyPr/>
                    <a:lstStyle/>
                    <a:p>
                      <a:pPr algn="ctr"/>
                      <a:endParaRPr lang="en-US" sz="180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78824"/>
                      </a:srgbClr>
                    </a:solidFill>
                  </a:tcPr>
                </a:tc>
                <a:extLst>
                  <a:ext uri="{0D108BD9-81ED-4DB2-BD59-A6C34878D82A}">
                    <a16:rowId xmlns:a16="http://schemas.microsoft.com/office/drawing/2014/main" val="10001"/>
                  </a:ext>
                </a:extLst>
              </a:tr>
              <a:tr h="11022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Advocates for Indian Health Care with Congress and Federal Government. </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78824"/>
                      </a:srgbClr>
                    </a:solidFill>
                  </a:tcPr>
                </a:tc>
                <a:tc>
                  <a:txBody>
                    <a:bodyPr/>
                    <a:lstStyle/>
                    <a:p>
                      <a:pPr algn="ctr"/>
                      <a:endParaRPr lang="en-US" sz="180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78824"/>
                      </a:srgbClr>
                    </a:solidFill>
                  </a:tcPr>
                </a:tc>
                <a:tc>
                  <a:txBody>
                    <a:bodyPr/>
                    <a:lstStyle/>
                    <a:p>
                      <a:pPr algn="ctr"/>
                      <a:r>
                        <a:rPr lang="en-US" sz="1800" dirty="0"/>
                        <a:t>Provides technical assistance support to the 41 Title V Urban Indian Organizations across the nation.</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78824"/>
                      </a:srgbClr>
                    </a:solidFill>
                  </a:tcPr>
                </a:tc>
                <a:extLst>
                  <a:ext uri="{0D108BD9-81ED-4DB2-BD59-A6C34878D82A}">
                    <a16:rowId xmlns:a16="http://schemas.microsoft.com/office/drawing/2014/main" val="10002"/>
                  </a:ext>
                </a:extLst>
              </a:tr>
            </a:tbl>
          </a:graphicData>
        </a:graphic>
      </p:graphicFrame>
      <p:sp>
        <p:nvSpPr>
          <p:cNvPr id="6" name="Rectangle 5"/>
          <p:cNvSpPr/>
          <p:nvPr/>
        </p:nvSpPr>
        <p:spPr>
          <a:xfrm>
            <a:off x="228600" y="1885301"/>
            <a:ext cx="8915400"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5963B"/>
                </a:solidFill>
                <a:effectLst/>
                <a:uLnTx/>
                <a:uFillTx/>
                <a:latin typeface="Palatino Linotype"/>
                <a:ea typeface="+mn-ea"/>
                <a:cs typeface="+mn-cs"/>
              </a:rPr>
              <a:t>The only national non-profit organization devoted to the support and development of quality, accessible, and culturally-competent healthcare services for American Indians and Alaska Natives living in urban settings. </a:t>
            </a:r>
          </a:p>
        </p:txBody>
      </p:sp>
    </p:spTree>
    <p:extLst>
      <p:ext uri="{BB962C8B-B14F-4D97-AF65-F5344CB8AC3E}">
        <p14:creationId xmlns:p14="http://schemas.microsoft.com/office/powerpoint/2010/main" val="2857129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1260187" y="1313381"/>
          <a:ext cx="3270825" cy="19286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nvGraphicFramePr>
        <p:xfrm>
          <a:off x="5045496" y="1052513"/>
          <a:ext cx="3671901" cy="23620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8" name="Diagram 17"/>
          <p:cNvGraphicFramePr/>
          <p:nvPr/>
        </p:nvGraphicFramePr>
        <p:xfrm>
          <a:off x="1192787" y="3414524"/>
          <a:ext cx="3270826" cy="199355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19" name="Picture 18"/>
          <p:cNvPicPr>
            <a:picLocks noChangeAspect="1" noChangeArrowheads="1"/>
          </p:cNvPicPr>
          <p:nvPr/>
        </p:nvPicPr>
        <p:blipFill>
          <a:blip r:embed="rId18"/>
          <a:srcRect/>
          <a:stretch>
            <a:fillRect/>
          </a:stretch>
        </p:blipFill>
        <p:spPr bwMode="auto">
          <a:xfrm>
            <a:off x="4991455" y="3429000"/>
            <a:ext cx="3199481" cy="2162361"/>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01FC5-BE45-6A44-B6DF-3A00E1356F8E}" type="slidenum">
              <a:rPr kumimoji="0" lang="en-US" sz="1200" b="0" i="0" u="none" strike="noStrike" kern="1200" cap="none" spc="0" normalizeH="0" baseline="0" noProof="0" smtClean="0">
                <a:ln>
                  <a:noFill/>
                </a:ln>
                <a:solidFill>
                  <a:prstClr val="black">
                    <a:tint val="75000"/>
                  </a:prst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Palatino Linotype"/>
              <a:ea typeface="+mn-ea"/>
              <a:cs typeface="+mn-cs"/>
            </a:endParaRPr>
          </a:p>
        </p:txBody>
      </p:sp>
      <p:sp>
        <p:nvSpPr>
          <p:cNvPr id="8" name="Title 1"/>
          <p:cNvSpPr txBox="1">
            <a:spLocks/>
          </p:cNvSpPr>
          <p:nvPr/>
        </p:nvSpPr>
        <p:spPr>
          <a:xfrm>
            <a:off x="1100830" y="274638"/>
            <a:ext cx="7585969" cy="777875"/>
          </a:xfrm>
          <a:prstGeom prst="rect">
            <a:avLst/>
          </a:prstGeom>
        </p:spPr>
        <p:txBody>
          <a:bodyPr/>
          <a:lstStyle>
            <a:lvl1pPr algn="ctr" rtl="0" eaLnBrk="1" fontAlgn="base" hangingPunct="1">
              <a:spcBef>
                <a:spcPct val="0"/>
              </a:spcBef>
              <a:spcAft>
                <a:spcPct val="0"/>
              </a:spcAft>
              <a:defRPr sz="4400" b="1">
                <a:solidFill>
                  <a:schemeClr val="tx2"/>
                </a:solidFill>
                <a:latin typeface="+mj-lt"/>
                <a:ea typeface="ＭＳ Ｐゴシック" charset="0"/>
                <a:cs typeface="+mj-cs"/>
              </a:defRPr>
            </a:lvl1pPr>
            <a:lvl2pPr algn="ctr" rtl="0" eaLnBrk="1" fontAlgn="base" hangingPunct="1">
              <a:spcBef>
                <a:spcPct val="0"/>
              </a:spcBef>
              <a:spcAft>
                <a:spcPct val="0"/>
              </a:spcAft>
              <a:defRPr sz="4400" b="1">
                <a:solidFill>
                  <a:schemeClr val="tx2"/>
                </a:solidFill>
                <a:latin typeface="Arial" charset="0"/>
                <a:ea typeface="ＭＳ Ｐゴシック" charset="0"/>
              </a:defRPr>
            </a:lvl2pPr>
            <a:lvl3pPr algn="ctr" rtl="0" eaLnBrk="1" fontAlgn="base" hangingPunct="1">
              <a:spcBef>
                <a:spcPct val="0"/>
              </a:spcBef>
              <a:spcAft>
                <a:spcPct val="0"/>
              </a:spcAft>
              <a:defRPr sz="4400" b="1">
                <a:solidFill>
                  <a:schemeClr val="tx2"/>
                </a:solidFill>
                <a:latin typeface="Arial" charset="0"/>
                <a:ea typeface="ＭＳ Ｐゴシック" charset="0"/>
              </a:defRPr>
            </a:lvl3pPr>
            <a:lvl4pPr algn="ctr" rtl="0" eaLnBrk="1" fontAlgn="base" hangingPunct="1">
              <a:spcBef>
                <a:spcPct val="0"/>
              </a:spcBef>
              <a:spcAft>
                <a:spcPct val="0"/>
              </a:spcAft>
              <a:defRPr sz="4400" b="1">
                <a:solidFill>
                  <a:schemeClr val="tx2"/>
                </a:solidFill>
                <a:latin typeface="Arial" charset="0"/>
                <a:ea typeface="ＭＳ Ｐゴシック" charset="0"/>
              </a:defRPr>
            </a:lvl4pPr>
            <a:lvl5pPr algn="ctr" rtl="0" eaLnBrk="1" fontAlgn="base" hangingPunct="1">
              <a:spcBef>
                <a:spcPct val="0"/>
              </a:spcBef>
              <a:spcAft>
                <a:spcPct val="0"/>
              </a:spcAft>
              <a:defRPr sz="4400" b="1">
                <a:solidFill>
                  <a:schemeClr val="tx2"/>
                </a:solidFill>
                <a:latin typeface="Arial" charset="0"/>
                <a:ea typeface="ＭＳ Ｐゴシック" charset="0"/>
              </a:defRPr>
            </a:lvl5pPr>
            <a:lvl6pPr marL="457200" algn="ctr" rtl="0" eaLnBrk="1" fontAlgn="base" hangingPunct="1">
              <a:spcBef>
                <a:spcPct val="0"/>
              </a:spcBef>
              <a:spcAft>
                <a:spcPct val="0"/>
              </a:spcAft>
              <a:defRPr sz="4400" b="1">
                <a:solidFill>
                  <a:schemeClr val="tx2"/>
                </a:solidFill>
                <a:latin typeface="Arial" charset="0"/>
              </a:defRPr>
            </a:lvl6pPr>
            <a:lvl7pPr marL="914400" algn="ctr" rtl="0" eaLnBrk="1" fontAlgn="base" hangingPunct="1">
              <a:spcBef>
                <a:spcPct val="0"/>
              </a:spcBef>
              <a:spcAft>
                <a:spcPct val="0"/>
              </a:spcAft>
              <a:defRPr sz="4400" b="1">
                <a:solidFill>
                  <a:schemeClr val="tx2"/>
                </a:solidFill>
                <a:latin typeface="Arial" charset="0"/>
              </a:defRPr>
            </a:lvl7pPr>
            <a:lvl8pPr marL="1371600" algn="ctr" rtl="0" eaLnBrk="1" fontAlgn="base" hangingPunct="1">
              <a:spcBef>
                <a:spcPct val="0"/>
              </a:spcBef>
              <a:spcAft>
                <a:spcPct val="0"/>
              </a:spcAft>
              <a:defRPr sz="4400" b="1">
                <a:solidFill>
                  <a:schemeClr val="tx2"/>
                </a:solidFill>
                <a:latin typeface="Arial" charset="0"/>
              </a:defRPr>
            </a:lvl8pPr>
            <a:lvl9pPr marL="1828800" algn="ctr" rtl="0" eaLnBrk="1" fontAlgn="base" hangingPunct="1">
              <a:spcBef>
                <a:spcPct val="0"/>
              </a:spcBef>
              <a:spcAft>
                <a:spcPct val="0"/>
              </a:spcAft>
              <a:defRPr sz="4400" b="1">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Palatino Linotype"/>
                <a:ea typeface="ＭＳ Ｐゴシック" charset="0"/>
                <a:cs typeface="Arial"/>
              </a:rPr>
              <a:t>Health Care &amp; Federal Trust Responsibility</a:t>
            </a:r>
          </a:p>
        </p:txBody>
      </p:sp>
    </p:spTree>
    <p:extLst>
      <p:ext uri="{BB962C8B-B14F-4D97-AF65-F5344CB8AC3E}">
        <p14:creationId xmlns:p14="http://schemas.microsoft.com/office/powerpoint/2010/main" val="16624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9" grpId="0">
        <p:bldAsOne/>
      </p:bldGraphic>
      <p:bldGraphic spid="18"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4673" y="380243"/>
            <a:ext cx="7886700" cy="994172"/>
          </a:xfrm>
        </p:spPr>
        <p:txBody>
          <a:bodyPr>
            <a:normAutofit/>
          </a:bodyPr>
          <a:lstStyle/>
          <a:p>
            <a:r>
              <a:rPr lang="en-US" sz="3200" dirty="0">
                <a:latin typeface="+mj-lt"/>
              </a:rPr>
              <a:t>How AI/ANs Receive Healthcare: I/T/U</a:t>
            </a:r>
            <a:endParaRPr lang="en-US" sz="3200" i="1" dirty="0">
              <a:latin typeface="+mj-lt"/>
            </a:endParaRPr>
          </a:p>
        </p:txBody>
      </p:sp>
      <p:graphicFrame>
        <p:nvGraphicFramePr>
          <p:cNvPr id="4" name="Content Placeholder 3"/>
          <p:cNvGraphicFramePr>
            <a:graphicFrameLocks noGrp="1"/>
          </p:cNvGraphicFramePr>
          <p:nvPr>
            <p:ph idx="1"/>
          </p:nvPr>
        </p:nvGraphicFramePr>
        <p:xfrm>
          <a:off x="628650" y="1660165"/>
          <a:ext cx="7886700" cy="4135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Table 2"/>
          <p:cNvGraphicFramePr>
            <a:graphicFrameLocks noGrp="1"/>
          </p:cNvGraphicFramePr>
          <p:nvPr/>
        </p:nvGraphicFramePr>
        <p:xfrm>
          <a:off x="1590907" y="5517672"/>
          <a:ext cx="6096000" cy="563880"/>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278130">
                <a:tc>
                  <a:txBody>
                    <a:bodyPr/>
                    <a:lstStyle/>
                    <a:p>
                      <a:endParaRPr lang="en-US" sz="1400" dirty="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10000"/>
                  </a:ext>
                </a:extLst>
              </a:tr>
              <a:tr h="278130">
                <a:tc>
                  <a:txBody>
                    <a:bodyPr/>
                    <a:lstStyle/>
                    <a:p>
                      <a:endParaRPr lang="en-US" sz="140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704081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488272" y="1677880"/>
          <a:ext cx="8162808" cy="45771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771" name="Title 2"/>
          <p:cNvSpPr txBox="1">
            <a:spLocks/>
          </p:cNvSpPr>
          <p:nvPr/>
        </p:nvSpPr>
        <p:spPr bwMode="auto">
          <a:xfrm>
            <a:off x="390617" y="491139"/>
            <a:ext cx="8753383"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41414"/>
                </a:solidFill>
                <a:effectLst/>
                <a:uLnTx/>
                <a:uFillTx/>
                <a:latin typeface="Palatino Linotype"/>
                <a:ea typeface="ＭＳ Ｐゴシック" charset="0"/>
                <a:cs typeface="Arial"/>
                <a:sym typeface="Calibri Bold" charset="0"/>
              </a:rPr>
              <a:t>What are the Advantages of Enrolling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41414"/>
                </a:solidFill>
                <a:effectLst/>
                <a:uLnTx/>
                <a:uFillTx/>
                <a:latin typeface="Palatino Linotype"/>
                <a:ea typeface="ＭＳ Ｐゴシック" charset="0"/>
                <a:cs typeface="Arial"/>
                <a:sym typeface="Calibri Bold" charset="0"/>
              </a:rPr>
              <a:t>in Health Insurance for the AI/AN Community?</a:t>
            </a:r>
            <a:endParaRPr kumimoji="0" lang="en-US" sz="3200" b="0" i="0" u="none" strike="noStrike" kern="1200" cap="none" spc="0" normalizeH="0" baseline="0" noProof="0" dirty="0">
              <a:ln>
                <a:noFill/>
              </a:ln>
              <a:solidFill>
                <a:prstClr val="black"/>
              </a:solidFill>
              <a:effectLst/>
              <a:uLnTx/>
              <a:uFillTx/>
              <a:latin typeface="Palatino Linotype"/>
              <a:ea typeface="ＭＳ Ｐゴシック" charset="0"/>
              <a:cs typeface="Arial"/>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01FC5-BE45-6A44-B6DF-3A00E1356F8E}" type="slidenum">
              <a:rPr kumimoji="0" lang="en-US" sz="1200" b="0" i="0" u="none" strike="noStrike" kern="1200" cap="none" spc="0" normalizeH="0" baseline="0" noProof="0" smtClean="0">
                <a:ln>
                  <a:noFill/>
                </a:ln>
                <a:solidFill>
                  <a:prstClr val="black">
                    <a:tint val="75000"/>
                  </a:prst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Palatino Linotype"/>
              <a:ea typeface="+mn-ea"/>
              <a:cs typeface="+mn-cs"/>
            </a:endParaRPr>
          </a:p>
        </p:txBody>
      </p:sp>
    </p:spTree>
    <p:extLst>
      <p:ext uri="{BB962C8B-B14F-4D97-AF65-F5344CB8AC3E}">
        <p14:creationId xmlns:p14="http://schemas.microsoft.com/office/powerpoint/2010/main" val="3487768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8518" y="0"/>
            <a:ext cx="7376832" cy="1325563"/>
          </a:xfrm>
        </p:spPr>
        <p:txBody>
          <a:bodyPr>
            <a:normAutofit/>
          </a:bodyPr>
          <a:lstStyle/>
          <a:p>
            <a:r>
              <a:rPr lang="en-US" b="0" dirty="0">
                <a:latin typeface="Palatino Linotype" panose="02040502050505030304" pitchFamily="18" charset="0"/>
              </a:rPr>
              <a:t>AI/AN Enrollment Statistics</a:t>
            </a:r>
            <a:endParaRPr lang="en-US" sz="4000" dirty="0">
              <a:latin typeface="Palatino Linotype" panose="02040502050505030304" pitchFamily="18" charset="0"/>
            </a:endParaRPr>
          </a:p>
        </p:txBody>
      </p:sp>
      <p:sp>
        <p:nvSpPr>
          <p:cNvPr id="4" name="Content Placeholder 3">
            <a:extLst>
              <a:ext uri="{FF2B5EF4-FFF2-40B4-BE49-F238E27FC236}">
                <a16:creationId xmlns:a16="http://schemas.microsoft.com/office/drawing/2014/main" id="{D2B6531F-E01A-4CDE-B161-C5012745F2BC}"/>
              </a:ext>
            </a:extLst>
          </p:cNvPr>
          <p:cNvSpPr>
            <a:spLocks noGrp="1"/>
          </p:cNvSpPr>
          <p:nvPr>
            <p:ph idx="1"/>
          </p:nvPr>
        </p:nvSpPr>
        <p:spPr>
          <a:xfrm>
            <a:off x="883584" y="1142719"/>
            <a:ext cx="7376832" cy="4351338"/>
          </a:xfrm>
        </p:spPr>
        <p:txBody>
          <a:bodyPr>
            <a:normAutofit fontScale="85000" lnSpcReduction="10000"/>
          </a:bodyPr>
          <a:lstStyle/>
          <a:p>
            <a:r>
              <a:rPr lang="en-US" dirty="0">
                <a:latin typeface="Palatino Linotype" panose="02040502050505030304" pitchFamily="18" charset="0"/>
              </a:rPr>
              <a:t>In 2018, 48% of all active UIO clients were enrolled in Medicaid</a:t>
            </a:r>
          </a:p>
          <a:p>
            <a:pPr lvl="1"/>
            <a:r>
              <a:rPr lang="en-US" dirty="0">
                <a:latin typeface="Palatino Linotype" panose="02040502050505030304" pitchFamily="18" charset="0"/>
              </a:rPr>
              <a:t>75% of Residential Treatment clients were on Medicaid</a:t>
            </a:r>
          </a:p>
          <a:p>
            <a:pPr lvl="1"/>
            <a:r>
              <a:rPr lang="en-US" dirty="0">
                <a:latin typeface="Palatino Linotype" panose="02040502050505030304" pitchFamily="18" charset="0"/>
              </a:rPr>
              <a:t>71 % of Outreach and Referral clients, and 78% of limited ambulatory patients used “unknown” insurance (aka likely to be uninsured or not using insurance). </a:t>
            </a:r>
          </a:p>
          <a:p>
            <a:endParaRPr lang="en-US" dirty="0">
              <a:latin typeface="Palatino Linotype" panose="02040502050505030304" pitchFamily="18" charset="0"/>
            </a:endParaRPr>
          </a:p>
          <a:p>
            <a:r>
              <a:rPr lang="en-US" dirty="0">
                <a:latin typeface="Palatino Linotype" panose="02040502050505030304" pitchFamily="18" charset="0"/>
              </a:rPr>
              <a:t>There are 11 UIOs that are also HRSA Health Centers.  In 2018:</a:t>
            </a:r>
          </a:p>
          <a:p>
            <a:pPr lvl="1"/>
            <a:r>
              <a:rPr lang="en-US" dirty="0">
                <a:latin typeface="Palatino Linotype" panose="02040502050505030304" pitchFamily="18" charset="0"/>
              </a:rPr>
              <a:t>79% of Children (&lt;18 </a:t>
            </a:r>
            <a:r>
              <a:rPr lang="en-US" dirty="0" err="1">
                <a:latin typeface="Palatino Linotype" panose="02040502050505030304" pitchFamily="18" charset="0"/>
              </a:rPr>
              <a:t>yrs</a:t>
            </a:r>
            <a:r>
              <a:rPr lang="en-US" dirty="0">
                <a:latin typeface="Palatino Linotype" panose="02040502050505030304" pitchFamily="18" charset="0"/>
              </a:rPr>
              <a:t>) were on Medicaid</a:t>
            </a:r>
          </a:p>
          <a:p>
            <a:pPr lvl="1"/>
            <a:r>
              <a:rPr lang="en-US" dirty="0">
                <a:latin typeface="Palatino Linotype" panose="02040502050505030304" pitchFamily="18" charset="0"/>
              </a:rPr>
              <a:t>16% of Children were Uninsured</a:t>
            </a:r>
          </a:p>
          <a:p>
            <a:pPr lvl="1"/>
            <a:r>
              <a:rPr lang="en-US" dirty="0">
                <a:latin typeface="Palatino Linotype" panose="02040502050505030304" pitchFamily="18" charset="0"/>
              </a:rPr>
              <a:t>40% of Adults (&gt;18 </a:t>
            </a:r>
            <a:r>
              <a:rPr lang="en-US" dirty="0" err="1">
                <a:latin typeface="Palatino Linotype" panose="02040502050505030304" pitchFamily="18" charset="0"/>
              </a:rPr>
              <a:t>yrs</a:t>
            </a:r>
            <a:r>
              <a:rPr lang="en-US" dirty="0">
                <a:latin typeface="Palatino Linotype" panose="02040502050505030304" pitchFamily="18" charset="0"/>
              </a:rPr>
              <a:t>) were on Medicaid</a:t>
            </a:r>
          </a:p>
          <a:p>
            <a:pPr lvl="1"/>
            <a:r>
              <a:rPr lang="en-US" dirty="0">
                <a:latin typeface="Palatino Linotype" panose="02040502050505030304" pitchFamily="18" charset="0"/>
              </a:rPr>
              <a:t>41% of Adults were uninsured</a:t>
            </a:r>
          </a:p>
          <a:p>
            <a:pPr lvl="1"/>
            <a:endParaRPr lang="en-US" dirty="0"/>
          </a:p>
        </p:txBody>
      </p:sp>
      <p:sp>
        <p:nvSpPr>
          <p:cNvPr id="5" name="TextBox 4"/>
          <p:cNvSpPr txBox="1"/>
          <p:nvPr/>
        </p:nvSpPr>
        <p:spPr>
          <a:xfrm>
            <a:off x="80302" y="6488668"/>
            <a:ext cx="8955871"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Palatino Linotype"/>
                <a:ea typeface="+mn-ea"/>
                <a:cs typeface="+mn-cs"/>
              </a:rPr>
              <a:t>Source: </a:t>
            </a:r>
            <a:r>
              <a:rPr kumimoji="0" lang="en-US" sz="1200" b="0" i="0" u="none" strike="noStrike" kern="1200" cap="none" spc="0" normalizeH="0" baseline="0" noProof="0" dirty="0">
                <a:ln>
                  <a:noFill/>
                </a:ln>
                <a:solidFill>
                  <a:prstClr val="black"/>
                </a:solidFill>
                <a:effectLst/>
                <a:uLnTx/>
                <a:uFillTx/>
                <a:latin typeface="Palatino Linotype"/>
                <a:ea typeface="+mn-ea"/>
                <a:cs typeface="+mn-cs"/>
                <a:hlinkClick r:id="rId3"/>
              </a:rPr>
              <a:t>Recent Trends in Third Party Reimbursement at UIOs (NCUIH 2020</a:t>
            </a:r>
            <a:r>
              <a:rPr kumimoji="0" lang="en-US" sz="1200" b="0" i="0" u="none" strike="noStrike" kern="1200" cap="none" spc="0" normalizeH="0" baseline="0" noProof="0" dirty="0">
                <a:ln>
                  <a:noFill/>
                </a:ln>
                <a:solidFill>
                  <a:prstClr val="black"/>
                </a:solidFill>
                <a:effectLst/>
                <a:uLnTx/>
                <a:uFillTx/>
                <a:latin typeface="Palatino Linotype"/>
                <a:ea typeface="+mn-ea"/>
                <a:cs typeface="+mn-cs"/>
              </a:rPr>
              <a:t>)</a:t>
            </a:r>
          </a:p>
        </p:txBody>
      </p:sp>
    </p:spTree>
    <p:extLst>
      <p:ext uri="{BB962C8B-B14F-4D97-AF65-F5344CB8AC3E}">
        <p14:creationId xmlns:p14="http://schemas.microsoft.com/office/powerpoint/2010/main" val="3508719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8518" y="0"/>
            <a:ext cx="7376832" cy="1325563"/>
          </a:xfrm>
        </p:spPr>
        <p:txBody>
          <a:bodyPr>
            <a:normAutofit/>
          </a:bodyPr>
          <a:lstStyle/>
          <a:p>
            <a:r>
              <a:rPr lang="en-US" sz="3600" dirty="0">
                <a:latin typeface="Palatino Linotype" panose="02040502050505030304" pitchFamily="18" charset="0"/>
              </a:rPr>
              <a:t>Enrollment = Sustainability of Care</a:t>
            </a:r>
          </a:p>
        </p:txBody>
      </p:sp>
      <p:graphicFrame>
        <p:nvGraphicFramePr>
          <p:cNvPr id="5" name="Content Placeholder 5"/>
          <p:cNvGraphicFramePr>
            <a:graphicFrameLocks noGrp="1"/>
          </p:cNvGraphicFramePr>
          <p:nvPr>
            <p:ph idx="1"/>
          </p:nvPr>
        </p:nvGraphicFramePr>
        <p:xfrm>
          <a:off x="221564" y="1259456"/>
          <a:ext cx="8673348" cy="511591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80302" y="6488668"/>
            <a:ext cx="8955871"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Palatino Linotype"/>
                <a:ea typeface="+mn-ea"/>
                <a:cs typeface="+mn-cs"/>
              </a:rPr>
              <a:t>Source: </a:t>
            </a:r>
            <a:r>
              <a:rPr kumimoji="0" lang="en-US" sz="1200" b="0" i="0" u="none" strike="noStrike" kern="1200" cap="none" spc="0" normalizeH="0" baseline="0" noProof="0" dirty="0">
                <a:ln>
                  <a:noFill/>
                </a:ln>
                <a:solidFill>
                  <a:prstClr val="black"/>
                </a:solidFill>
                <a:effectLst/>
                <a:uLnTx/>
                <a:uFillTx/>
                <a:latin typeface="Palatino Linotype"/>
                <a:ea typeface="+mn-ea"/>
                <a:cs typeface="+mn-cs"/>
                <a:hlinkClick r:id="rId4"/>
              </a:rPr>
              <a:t>Recent Trends in Third Party Reimbursement at UIOs (NCUIH 2020</a:t>
            </a:r>
            <a:r>
              <a:rPr kumimoji="0" lang="en-US" sz="1200" b="0" i="0" u="none" strike="noStrike" kern="1200" cap="none" spc="0" normalizeH="0" baseline="0" noProof="0" dirty="0">
                <a:ln>
                  <a:noFill/>
                </a:ln>
                <a:solidFill>
                  <a:prstClr val="black"/>
                </a:solidFill>
                <a:effectLst/>
                <a:uLnTx/>
                <a:uFillTx/>
                <a:latin typeface="Palatino Linotype"/>
                <a:ea typeface="+mn-ea"/>
                <a:cs typeface="+mn-cs"/>
              </a:rPr>
              <a:t>)</a:t>
            </a:r>
          </a:p>
        </p:txBody>
      </p:sp>
    </p:spTree>
    <p:extLst>
      <p:ext uri="{BB962C8B-B14F-4D97-AF65-F5344CB8AC3E}">
        <p14:creationId xmlns:p14="http://schemas.microsoft.com/office/powerpoint/2010/main" val="632283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4267200"/>
            <a:ext cx="7854696" cy="325902"/>
          </a:xfrm>
        </p:spPr>
        <p:txBody>
          <a:bodyPr>
            <a:normAutofit fontScale="25000" lnSpcReduction="20000"/>
          </a:bodyPr>
          <a:lstStyle/>
          <a:p>
            <a:pPr algn="l"/>
            <a:endParaRPr lang="en-US" sz="1400" dirty="0"/>
          </a:p>
          <a:p>
            <a:pPr algn="l"/>
            <a:r>
              <a:rPr lang="en-US" sz="5600" b="1" dirty="0">
                <a:solidFill>
                  <a:schemeClr val="bg1"/>
                </a:solidFill>
              </a:rPr>
              <a:t>Ernestine Nasingoetewa</a:t>
            </a:r>
          </a:p>
          <a:p>
            <a:pPr algn="l"/>
            <a:r>
              <a:rPr lang="en-US" sz="5600" b="1" dirty="0">
                <a:solidFill>
                  <a:schemeClr val="bg1"/>
                </a:solidFill>
              </a:rPr>
              <a:t>Lead Family Health Advocate</a:t>
            </a:r>
          </a:p>
          <a:p>
            <a:pPr algn="l"/>
            <a:r>
              <a:rPr lang="en-US" sz="5600" b="1" dirty="0">
                <a:solidFill>
                  <a:schemeClr val="bg1"/>
                </a:solidFill>
              </a:rPr>
              <a:t>September 2020</a:t>
            </a:r>
            <a:endParaRPr lang="en-US" sz="5600" dirty="0"/>
          </a:p>
        </p:txBody>
      </p:sp>
      <p:sp>
        <p:nvSpPr>
          <p:cNvPr id="5" name="Title 4">
            <a:extLst>
              <a:ext uri="{FF2B5EF4-FFF2-40B4-BE49-F238E27FC236}">
                <a16:creationId xmlns:a16="http://schemas.microsoft.com/office/drawing/2014/main" id="{6B4B301D-721C-4B59-B293-B70ADBBE2CCB}"/>
              </a:ext>
            </a:extLst>
          </p:cNvPr>
          <p:cNvSpPr>
            <a:spLocks noGrp="1"/>
          </p:cNvSpPr>
          <p:nvPr>
            <p:ph type="ctrTitle"/>
          </p:nvPr>
        </p:nvSpPr>
        <p:spPr>
          <a:xfrm>
            <a:off x="152400" y="2438400"/>
            <a:ext cx="5867400" cy="1371600"/>
          </a:xfrm>
        </p:spPr>
        <p:txBody>
          <a:bodyPr>
            <a:normAutofit fontScale="90000"/>
          </a:bodyPr>
          <a:lstStyle/>
          <a:p>
            <a:r>
              <a:rPr lang="en-US" dirty="0">
                <a:solidFill>
                  <a:schemeClr val="bg1"/>
                </a:solidFill>
              </a:rPr>
              <a:t>Outreach and Enrollment Assistance at Native Health</a:t>
            </a:r>
          </a:p>
        </p:txBody>
      </p:sp>
      <p:pic>
        <p:nvPicPr>
          <p:cNvPr id="6" name="Picture 5">
            <a:extLst>
              <a:ext uri="{FF2B5EF4-FFF2-40B4-BE49-F238E27FC236}">
                <a16:creationId xmlns:a16="http://schemas.microsoft.com/office/drawing/2014/main" id="{0E1DBE68-C549-433E-9767-ECB837A129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1676400"/>
            <a:ext cx="2441950" cy="2499408"/>
          </a:xfrm>
          <a:prstGeom prst="rect">
            <a:avLst/>
          </a:prstGeom>
        </p:spPr>
      </p:pic>
    </p:spTree>
    <p:extLst>
      <p:ext uri="{BB962C8B-B14F-4D97-AF65-F5344CB8AC3E}">
        <p14:creationId xmlns:p14="http://schemas.microsoft.com/office/powerpoint/2010/main" val="22373667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561" t="3899" r="10232" b="-3899"/>
          <a:stretch/>
        </p:blipFill>
        <p:spPr>
          <a:xfrm>
            <a:off x="0" y="2286001"/>
            <a:ext cx="9144000" cy="1954317"/>
          </a:xfrm>
          <a:prstGeom prst="rect">
            <a:avLst/>
          </a:prstGeom>
        </p:spPr>
      </p:pic>
      <p:sp>
        <p:nvSpPr>
          <p:cNvPr id="4" name="TextBox 3"/>
          <p:cNvSpPr txBox="1"/>
          <p:nvPr/>
        </p:nvSpPr>
        <p:spPr>
          <a:xfrm>
            <a:off x="152401" y="1967599"/>
            <a:ext cx="24025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nstantia"/>
                <a:ea typeface="+mn-ea"/>
                <a:cs typeface="+mn-cs"/>
              </a:rPr>
              <a:t>Native Health Central </a:t>
            </a:r>
          </a:p>
        </p:txBody>
      </p:sp>
      <p:sp>
        <p:nvSpPr>
          <p:cNvPr id="5" name="TextBox 4"/>
          <p:cNvSpPr txBox="1"/>
          <p:nvPr/>
        </p:nvSpPr>
        <p:spPr>
          <a:xfrm>
            <a:off x="2971800" y="4114800"/>
            <a:ext cx="3581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nstantia"/>
                <a:ea typeface="+mn-ea"/>
                <a:cs typeface="+mn-cs"/>
              </a:rPr>
              <a:t>NHW Community Health Center </a:t>
            </a:r>
          </a:p>
        </p:txBody>
      </p:sp>
      <p:sp>
        <p:nvSpPr>
          <p:cNvPr id="6" name="TextBox 5"/>
          <p:cNvSpPr txBox="1"/>
          <p:nvPr/>
        </p:nvSpPr>
        <p:spPr>
          <a:xfrm>
            <a:off x="6629400" y="1905000"/>
            <a:ext cx="2286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nstantia"/>
                <a:ea typeface="+mn-ea"/>
                <a:cs typeface="+mn-cs"/>
              </a:rPr>
              <a:t>Native Health Mesa</a:t>
            </a:r>
          </a:p>
        </p:txBody>
      </p:sp>
    </p:spTree>
    <p:extLst>
      <p:ext uri="{BB962C8B-B14F-4D97-AF65-F5344CB8AC3E}">
        <p14:creationId xmlns:p14="http://schemas.microsoft.com/office/powerpoint/2010/main" val="10737842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txBox="1">
            <a:spLocks/>
          </p:cNvSpPr>
          <p:nvPr/>
        </p:nvSpPr>
        <p:spPr>
          <a:xfrm>
            <a:off x="218768" y="990600"/>
            <a:ext cx="8229600" cy="1371600"/>
          </a:xfrm>
          <a:prstGeom prst="rect">
            <a:avLst/>
          </a:prstGeom>
          <a:ln>
            <a:noFill/>
          </a:ln>
        </p:spPr>
        <p:txBody>
          <a:bodyPr vert="horz" lIns="0" tIns="0" rIns="18288" bIns="0" anchor="t">
            <a:norm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Franklin Gothic Book" panose="020B0503020102020204" pitchFamily="34" charset="0"/>
                <a:ea typeface="+mj-ea"/>
                <a:cs typeface="+mj-cs"/>
              </a:rPr>
              <a:t>Native Health </a:t>
            </a:r>
          </a:p>
        </p:txBody>
      </p:sp>
      <p:sp>
        <p:nvSpPr>
          <p:cNvPr id="5" name="Content Placeholder 2"/>
          <p:cNvSpPr txBox="1">
            <a:spLocks/>
          </p:cNvSpPr>
          <p:nvPr/>
        </p:nvSpPr>
        <p:spPr>
          <a:xfrm>
            <a:off x="228600" y="2219325"/>
            <a:ext cx="8686800" cy="2419350"/>
          </a:xfrm>
          <a:prstGeom prst="rect">
            <a:avLst/>
          </a:prstGeom>
        </p:spPr>
        <p:txBody>
          <a:bodyPr vert="horz" lIns="0" rIns="18288" numCol="2" spcCol="182880" anchor="t">
            <a:norm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marL="0" marR="45720" lvl="0" indent="0" algn="l" defTabSz="914400" rtl="0" eaLnBrk="1" fontAlgn="auto" latinLnBrk="0" hangingPunct="1">
              <a:lnSpc>
                <a:spcPct val="100000"/>
              </a:lnSpc>
              <a:spcBef>
                <a:spcPts val="1200"/>
              </a:spcBef>
              <a:spcAft>
                <a:spcPts val="0"/>
              </a:spcAft>
              <a:buClrTx/>
              <a:buSzPct val="95000"/>
              <a:buFont typeface="Wingdings 2"/>
              <a:buNone/>
              <a:tabLst/>
              <a:defRPr/>
            </a:pPr>
            <a:r>
              <a:rPr kumimoji="0" lang="en-US" sz="26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4041 N. Central Ave</a:t>
            </a:r>
          </a:p>
          <a:p>
            <a:pPr marL="0" marR="45720" lvl="0" indent="0" algn="l" defTabSz="914400" rtl="0" eaLnBrk="1" fontAlgn="auto" latinLnBrk="0" hangingPunct="1">
              <a:lnSpc>
                <a:spcPct val="100000"/>
              </a:lnSpc>
              <a:spcBef>
                <a:spcPts val="1200"/>
              </a:spcBef>
              <a:spcAft>
                <a:spcPts val="0"/>
              </a:spcAft>
              <a:buClrTx/>
              <a:buSzPct val="95000"/>
              <a:buFont typeface="Wingdings 2"/>
              <a:buNone/>
              <a:tabLst/>
              <a:defRPr/>
            </a:pPr>
            <a:r>
              <a:rPr kumimoji="0" lang="en-US" sz="26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Phoenix, AZ 85012</a:t>
            </a:r>
          </a:p>
        </p:txBody>
      </p:sp>
      <p:sp>
        <p:nvSpPr>
          <p:cNvPr id="8" name="Content Placeholder 7"/>
          <p:cNvSpPr>
            <a:spLocks noGrp="1"/>
          </p:cNvSpPr>
          <p:nvPr>
            <p:ph idx="1"/>
          </p:nvPr>
        </p:nvSpPr>
        <p:spPr>
          <a:xfrm>
            <a:off x="457200" y="1828800"/>
            <a:ext cx="5029200" cy="3048000"/>
          </a:xfrm>
        </p:spPr>
        <p:txBody>
          <a:bodyPr>
            <a:normAutofit fontScale="92500" lnSpcReduction="20000"/>
          </a:bodyPr>
          <a:lstStyle/>
          <a:p>
            <a:r>
              <a:rPr lang="en-US" dirty="0"/>
              <a:t>Patient Centered Medical and Dental Home in Phoenix, Arizona </a:t>
            </a:r>
          </a:p>
          <a:p>
            <a:r>
              <a:rPr lang="en-US" dirty="0"/>
              <a:t>Virtual and telephonic care available  </a:t>
            </a:r>
          </a:p>
          <a:p>
            <a:r>
              <a:rPr lang="en-US" dirty="0"/>
              <a:t>Drive Thru Flu Shot Events</a:t>
            </a:r>
          </a:p>
          <a:p>
            <a:r>
              <a:rPr lang="en-US" dirty="0"/>
              <a:t>Food Distribution</a:t>
            </a:r>
          </a:p>
          <a:p>
            <a:r>
              <a:rPr lang="en-US" dirty="0"/>
              <a:t>Dept. of Economic Security on-site</a:t>
            </a:r>
          </a:p>
          <a:p>
            <a:r>
              <a:rPr lang="en-US" dirty="0"/>
              <a:t>Virtual Cultural Classes</a:t>
            </a:r>
          </a:p>
        </p:txBody>
      </p:sp>
      <p:pic>
        <p:nvPicPr>
          <p:cNvPr id="12" name="Picture 11">
            <a:extLst>
              <a:ext uri="{FF2B5EF4-FFF2-40B4-BE49-F238E27FC236}">
                <a16:creationId xmlns:a16="http://schemas.microsoft.com/office/drawing/2014/main" id="{44AD02A2-5996-4C79-BAB8-D2E8D9625D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207538" y="1926278"/>
            <a:ext cx="3804059" cy="2853044"/>
          </a:xfrm>
          <a:prstGeom prst="rect">
            <a:avLst/>
          </a:prstGeom>
        </p:spPr>
      </p:pic>
    </p:spTree>
    <p:extLst>
      <p:ext uri="{BB962C8B-B14F-4D97-AF65-F5344CB8AC3E}">
        <p14:creationId xmlns:p14="http://schemas.microsoft.com/office/powerpoint/2010/main" val="9204211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568E5-09B6-47DA-8509-F72A67B719F1}"/>
              </a:ext>
            </a:extLst>
          </p:cNvPr>
          <p:cNvSpPr>
            <a:spLocks noGrp="1"/>
          </p:cNvSpPr>
          <p:nvPr>
            <p:ph type="title"/>
          </p:nvPr>
        </p:nvSpPr>
        <p:spPr>
          <a:xfrm>
            <a:off x="457200" y="1981200"/>
            <a:ext cx="8229600" cy="857250"/>
          </a:xfrm>
        </p:spPr>
        <p:txBody>
          <a:bodyPr>
            <a:normAutofit fontScale="90000"/>
          </a:bodyPr>
          <a:lstStyle/>
          <a:p>
            <a:r>
              <a:rPr lang="en-US" sz="5400" dirty="0">
                <a:solidFill>
                  <a:srgbClr val="C00000"/>
                </a:solidFill>
                <a:latin typeface="Franklin Gothic Book" panose="020B0503020102020204" pitchFamily="34" charset="0"/>
              </a:rPr>
              <a:t> </a:t>
            </a:r>
            <a:br>
              <a:rPr lang="en-US" sz="5400" dirty="0">
                <a:solidFill>
                  <a:srgbClr val="C00000"/>
                </a:solidFill>
                <a:latin typeface="Franklin Gothic Book" panose="020B0503020102020204" pitchFamily="34" charset="0"/>
              </a:rPr>
            </a:br>
            <a:endParaRPr lang="en-US" dirty="0"/>
          </a:p>
        </p:txBody>
      </p:sp>
      <p:pic>
        <p:nvPicPr>
          <p:cNvPr id="5" name="Picture 4">
            <a:extLst>
              <a:ext uri="{FF2B5EF4-FFF2-40B4-BE49-F238E27FC236}">
                <a16:creationId xmlns:a16="http://schemas.microsoft.com/office/drawing/2014/main" id="{AA909100-0C99-47E9-891E-2524AF74A4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8773" y="1121752"/>
            <a:ext cx="2061013" cy="2220620"/>
          </a:xfrm>
          <a:prstGeom prst="rect">
            <a:avLst/>
          </a:prstGeom>
        </p:spPr>
      </p:pic>
      <p:pic>
        <p:nvPicPr>
          <p:cNvPr id="9" name="Picture 8">
            <a:extLst>
              <a:ext uri="{FF2B5EF4-FFF2-40B4-BE49-F238E27FC236}">
                <a16:creationId xmlns:a16="http://schemas.microsoft.com/office/drawing/2014/main" id="{9C32E3D9-175A-4D64-9819-0724722905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872" y="3276601"/>
            <a:ext cx="2576060" cy="1932045"/>
          </a:xfrm>
          <a:prstGeom prst="rect">
            <a:avLst/>
          </a:prstGeom>
        </p:spPr>
      </p:pic>
      <p:pic>
        <p:nvPicPr>
          <p:cNvPr id="11" name="Picture 10">
            <a:extLst>
              <a:ext uri="{FF2B5EF4-FFF2-40B4-BE49-F238E27FC236}">
                <a16:creationId xmlns:a16="http://schemas.microsoft.com/office/drawing/2014/main" id="{F104309D-F1AF-48BE-B5F6-E462C30E0425}"/>
              </a:ext>
            </a:extLst>
          </p:cNvPr>
          <p:cNvPicPr>
            <a:picLocks noChangeAspect="1"/>
          </p:cNvPicPr>
          <p:nvPr/>
        </p:nvPicPr>
        <p:blipFill rotWithShape="1">
          <a:blip r:embed="rId4">
            <a:extLst>
              <a:ext uri="{28A0092B-C50C-407E-A947-70E740481C1C}">
                <a14:useLocalDpi xmlns:a14="http://schemas.microsoft.com/office/drawing/2010/main" val="0"/>
              </a:ext>
            </a:extLst>
          </a:blip>
          <a:srcRect l="16860" t="7631" r="16694" b="10970"/>
          <a:stretch/>
        </p:blipFill>
        <p:spPr>
          <a:xfrm rot="5400000">
            <a:off x="3378969" y="3519187"/>
            <a:ext cx="2220620" cy="2040246"/>
          </a:xfrm>
          <a:prstGeom prst="rect">
            <a:avLst/>
          </a:prstGeom>
        </p:spPr>
      </p:pic>
      <p:pic>
        <p:nvPicPr>
          <p:cNvPr id="16" name="Picture 15">
            <a:extLst>
              <a:ext uri="{FF2B5EF4-FFF2-40B4-BE49-F238E27FC236}">
                <a16:creationId xmlns:a16="http://schemas.microsoft.com/office/drawing/2014/main" id="{2A780814-00D6-4A03-BDCE-7427E4B04A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042" y="1121752"/>
            <a:ext cx="2843891" cy="2030716"/>
          </a:xfrm>
          <a:prstGeom prst="rect">
            <a:avLst/>
          </a:prstGeom>
        </p:spPr>
      </p:pic>
      <p:pic>
        <p:nvPicPr>
          <p:cNvPr id="18" name="Picture 17">
            <a:extLst>
              <a:ext uri="{FF2B5EF4-FFF2-40B4-BE49-F238E27FC236}">
                <a16:creationId xmlns:a16="http://schemas.microsoft.com/office/drawing/2014/main" id="{D70444C3-FB41-43BB-8919-97AC0ABCF4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2139" y="3145708"/>
            <a:ext cx="2290209" cy="2375582"/>
          </a:xfrm>
          <a:prstGeom prst="rect">
            <a:avLst/>
          </a:prstGeom>
        </p:spPr>
      </p:pic>
      <p:pic>
        <p:nvPicPr>
          <p:cNvPr id="20" name="Picture 19">
            <a:extLst>
              <a:ext uri="{FF2B5EF4-FFF2-40B4-BE49-F238E27FC236}">
                <a16:creationId xmlns:a16="http://schemas.microsoft.com/office/drawing/2014/main" id="{947EE7FA-7B9E-40E5-B25B-8A83B26AF2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2138" y="1121752"/>
            <a:ext cx="3006826" cy="1926248"/>
          </a:xfrm>
          <a:prstGeom prst="rect">
            <a:avLst/>
          </a:prstGeom>
        </p:spPr>
      </p:pic>
    </p:spTree>
    <p:extLst>
      <p:ext uri="{BB962C8B-B14F-4D97-AF65-F5344CB8AC3E}">
        <p14:creationId xmlns:p14="http://schemas.microsoft.com/office/powerpoint/2010/main" val="3602382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8AFCCF-F0A7-0542-8AD7-FCAB54D29DB5}"/>
              </a:ext>
            </a:extLst>
          </p:cNvPr>
          <p:cNvSpPr>
            <a:spLocks noGrp="1"/>
          </p:cNvSpPr>
          <p:nvPr>
            <p:ph idx="1"/>
          </p:nvPr>
        </p:nvSpPr>
        <p:spPr>
          <a:xfrm>
            <a:off x="457200" y="1417638"/>
            <a:ext cx="3763926" cy="4525963"/>
          </a:xfrm>
        </p:spPr>
        <p:txBody>
          <a:bodyPr anchor="ctr">
            <a:normAutofit/>
          </a:bodyPr>
          <a:lstStyle/>
          <a:p>
            <a:pPr marL="0" indent="0">
              <a:buNone/>
            </a:pPr>
            <a:r>
              <a:rPr lang="en-US" dirty="0"/>
              <a:t>If you have any questions or comments, please type them into the </a:t>
            </a:r>
            <a:r>
              <a:rPr lang="en-US" b="1" u="sng" dirty="0"/>
              <a:t>Questions</a:t>
            </a:r>
            <a:r>
              <a:rPr lang="en-US" dirty="0"/>
              <a:t> </a:t>
            </a:r>
            <a:r>
              <a:rPr lang="en-US" b="1" u="sng" dirty="0"/>
              <a:t>Box</a:t>
            </a:r>
            <a:r>
              <a:rPr lang="en-US" dirty="0"/>
              <a:t> on your control panel.</a:t>
            </a:r>
          </a:p>
        </p:txBody>
      </p:sp>
      <p:pic>
        <p:nvPicPr>
          <p:cNvPr id="7" name="Picture 6">
            <a:extLst>
              <a:ext uri="{FF2B5EF4-FFF2-40B4-BE49-F238E27FC236}">
                <a16:creationId xmlns:a16="http://schemas.microsoft.com/office/drawing/2014/main" id="{1FC51EBE-B120-5F48-A7AF-01E577F42357}"/>
              </a:ext>
            </a:extLst>
          </p:cNvPr>
          <p:cNvPicPr>
            <a:picLocks noChangeAspect="1"/>
          </p:cNvPicPr>
          <p:nvPr/>
        </p:nvPicPr>
        <p:blipFill>
          <a:blip r:embed="rId2"/>
          <a:stretch>
            <a:fillRect/>
          </a:stretch>
        </p:blipFill>
        <p:spPr>
          <a:xfrm>
            <a:off x="5361153" y="1417638"/>
            <a:ext cx="3325647" cy="4525963"/>
          </a:xfrm>
          <a:prstGeom prst="rect">
            <a:avLst/>
          </a:prstGeom>
        </p:spPr>
      </p:pic>
      <p:cxnSp>
        <p:nvCxnSpPr>
          <p:cNvPr id="9" name="Straight Arrow Connector 8">
            <a:extLst>
              <a:ext uri="{FF2B5EF4-FFF2-40B4-BE49-F238E27FC236}">
                <a16:creationId xmlns:a16="http://schemas.microsoft.com/office/drawing/2014/main" id="{0D3F9743-5BA3-F840-AFA6-21B4F6DF2C37}"/>
              </a:ext>
            </a:extLst>
          </p:cNvPr>
          <p:cNvCxnSpPr>
            <a:cxnSpLocks/>
          </p:cNvCxnSpPr>
          <p:nvPr/>
        </p:nvCxnSpPr>
        <p:spPr>
          <a:xfrm>
            <a:off x="3782848" y="4508205"/>
            <a:ext cx="1879749" cy="159489"/>
          </a:xfrm>
          <a:prstGeom prst="straightConnector1">
            <a:avLst/>
          </a:prstGeom>
          <a:ln w="88900">
            <a:solidFill>
              <a:srgbClr val="FF0000"/>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942921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90600"/>
            <a:ext cx="8229600" cy="857250"/>
          </a:xfrm>
        </p:spPr>
        <p:txBody>
          <a:bodyPr/>
          <a:lstStyle/>
          <a:p>
            <a:r>
              <a:rPr lang="en-US" dirty="0"/>
              <a:t>Modifications Due to Pandemic</a:t>
            </a:r>
          </a:p>
        </p:txBody>
      </p:sp>
      <p:sp>
        <p:nvSpPr>
          <p:cNvPr id="3" name="Content Placeholder 2"/>
          <p:cNvSpPr>
            <a:spLocks noGrp="1"/>
          </p:cNvSpPr>
          <p:nvPr>
            <p:ph idx="1"/>
          </p:nvPr>
        </p:nvSpPr>
        <p:spPr>
          <a:xfrm>
            <a:off x="463550" y="1924050"/>
            <a:ext cx="8229600" cy="3291840"/>
          </a:xfrm>
        </p:spPr>
        <p:txBody>
          <a:bodyPr>
            <a:normAutofit fontScale="92500" lnSpcReduction="20000"/>
          </a:bodyPr>
          <a:lstStyle/>
          <a:p>
            <a:r>
              <a:rPr lang="en-US" dirty="0"/>
              <a:t>Shift to virtual appointments</a:t>
            </a:r>
          </a:p>
          <a:p>
            <a:r>
              <a:rPr lang="en-US" dirty="0"/>
              <a:t>Update on public  benefit programs policies due to COVID-19</a:t>
            </a:r>
          </a:p>
          <a:p>
            <a:r>
              <a:rPr lang="en-US" dirty="0"/>
              <a:t>Decrease in application numbers due to state waivers in place that automatically renewed those with coverage  </a:t>
            </a:r>
          </a:p>
          <a:p>
            <a:r>
              <a:rPr lang="en-US" dirty="0"/>
              <a:t>Partner with other organizations and their social media streams for outreach</a:t>
            </a:r>
          </a:p>
          <a:p>
            <a:r>
              <a:rPr lang="en-US" dirty="0"/>
              <a:t>Many were first time applicants or had never been on public benefit programs</a:t>
            </a:r>
          </a:p>
          <a:p>
            <a:endParaRPr lang="en-US" dirty="0"/>
          </a:p>
        </p:txBody>
      </p:sp>
    </p:spTree>
    <p:extLst>
      <p:ext uri="{BB962C8B-B14F-4D97-AF65-F5344CB8AC3E}">
        <p14:creationId xmlns:p14="http://schemas.microsoft.com/office/powerpoint/2010/main" val="2178826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16B57-1E8A-40AB-81F4-08752C8EF67F}"/>
              </a:ext>
            </a:extLst>
          </p:cNvPr>
          <p:cNvSpPr>
            <a:spLocks noGrp="1"/>
          </p:cNvSpPr>
          <p:nvPr>
            <p:ph type="title"/>
          </p:nvPr>
        </p:nvSpPr>
        <p:spPr>
          <a:xfrm>
            <a:off x="457200" y="914400"/>
            <a:ext cx="8229600" cy="857250"/>
          </a:xfrm>
        </p:spPr>
        <p:txBody>
          <a:bodyPr/>
          <a:lstStyle/>
          <a:p>
            <a:r>
              <a:rPr lang="en-US" dirty="0"/>
              <a:t>Barriers to Enrollment </a:t>
            </a:r>
          </a:p>
        </p:txBody>
      </p:sp>
      <p:sp>
        <p:nvSpPr>
          <p:cNvPr id="3" name="Content Placeholder 2">
            <a:extLst>
              <a:ext uri="{FF2B5EF4-FFF2-40B4-BE49-F238E27FC236}">
                <a16:creationId xmlns:a16="http://schemas.microsoft.com/office/drawing/2014/main" id="{118CFAEA-AFC7-46D1-BC0C-561226B65747}"/>
              </a:ext>
            </a:extLst>
          </p:cNvPr>
          <p:cNvSpPr>
            <a:spLocks noGrp="1"/>
          </p:cNvSpPr>
          <p:nvPr>
            <p:ph idx="1"/>
          </p:nvPr>
        </p:nvSpPr>
        <p:spPr>
          <a:xfrm>
            <a:off x="304800" y="1752600"/>
            <a:ext cx="8382000" cy="3848100"/>
          </a:xfrm>
        </p:spPr>
        <p:txBody>
          <a:bodyPr>
            <a:normAutofit/>
          </a:bodyPr>
          <a:lstStyle/>
          <a:p>
            <a:r>
              <a:rPr lang="en-US" sz="2200" dirty="0"/>
              <a:t>Understanding the role of health insurance</a:t>
            </a:r>
          </a:p>
          <a:p>
            <a:pPr lvl="1"/>
            <a:r>
              <a:rPr lang="en-US" sz="2200" dirty="0"/>
              <a:t>People tend to relate it to have a life saving emergency and needing it for $100,000+ hospital bills</a:t>
            </a:r>
          </a:p>
          <a:p>
            <a:r>
              <a:rPr lang="en-US" sz="2200" dirty="0"/>
              <a:t>Understanding terms like deductibles, co-insurance, etc.</a:t>
            </a:r>
          </a:p>
          <a:p>
            <a:r>
              <a:rPr lang="en-US" sz="2200" dirty="0"/>
              <a:t>Utilizing technology to provide documents</a:t>
            </a:r>
          </a:p>
          <a:p>
            <a:r>
              <a:rPr lang="en-US" sz="2200" dirty="0"/>
              <a:t>Difficulty in reaching tribal offices and previous employers</a:t>
            </a:r>
          </a:p>
          <a:p>
            <a:r>
              <a:rPr lang="en-US" sz="2200" dirty="0"/>
              <a:t>Average wait time 90 minutes to follow up on their applications </a:t>
            </a:r>
          </a:p>
          <a:p>
            <a:endParaRPr lang="en-US" dirty="0"/>
          </a:p>
          <a:p>
            <a:endParaRPr lang="en-US" dirty="0"/>
          </a:p>
          <a:p>
            <a:endParaRPr lang="en-US" dirty="0"/>
          </a:p>
        </p:txBody>
      </p:sp>
    </p:spTree>
    <p:extLst>
      <p:ext uri="{BB962C8B-B14F-4D97-AF65-F5344CB8AC3E}">
        <p14:creationId xmlns:p14="http://schemas.microsoft.com/office/powerpoint/2010/main" val="1387811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3265"/>
            <a:ext cx="8229600" cy="857250"/>
          </a:xfrm>
        </p:spPr>
        <p:txBody>
          <a:bodyPr/>
          <a:lstStyle/>
          <a:p>
            <a:r>
              <a:rPr lang="en-US" dirty="0"/>
              <a:t>Solutions</a:t>
            </a:r>
          </a:p>
        </p:txBody>
      </p:sp>
      <p:sp>
        <p:nvSpPr>
          <p:cNvPr id="3" name="Content Placeholder 2"/>
          <p:cNvSpPr>
            <a:spLocks noGrp="1"/>
          </p:cNvSpPr>
          <p:nvPr>
            <p:ph sz="half" idx="1"/>
          </p:nvPr>
        </p:nvSpPr>
        <p:spPr>
          <a:xfrm>
            <a:off x="381001" y="1701313"/>
            <a:ext cx="5562601" cy="3455375"/>
          </a:xfrm>
        </p:spPr>
        <p:txBody>
          <a:bodyPr>
            <a:normAutofit fontScale="92500"/>
          </a:bodyPr>
          <a:lstStyle/>
          <a:p>
            <a:r>
              <a:rPr lang="en-US" sz="2400" dirty="0"/>
              <a:t>Ask providers to elaborate on the importance of enrolling into coverage</a:t>
            </a:r>
          </a:p>
          <a:p>
            <a:r>
              <a:rPr lang="en-US" sz="2400" dirty="0"/>
              <a:t>All states having access to a portal that allows for pulling decision data</a:t>
            </a:r>
          </a:p>
          <a:p>
            <a:r>
              <a:rPr lang="en-US" sz="2400" dirty="0"/>
              <a:t>Create-up-to-date data portals that show accurate income  </a:t>
            </a:r>
          </a:p>
          <a:p>
            <a:r>
              <a:rPr lang="en-US" sz="2400" dirty="0"/>
              <a:t>Troubleshooting assistance for learning how to use technological devices</a:t>
            </a:r>
          </a:p>
          <a:p>
            <a:r>
              <a:rPr lang="en-US" sz="2400" dirty="0"/>
              <a:t>Verify tribal enrollment online</a:t>
            </a:r>
          </a:p>
          <a:p>
            <a:endParaRPr lang="en-US" dirty="0"/>
          </a:p>
        </p:txBody>
      </p:sp>
      <p:pic>
        <p:nvPicPr>
          <p:cNvPr id="9" name="Content Placeholder 8"/>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b="977"/>
          <a:stretch/>
        </p:blipFill>
        <p:spPr>
          <a:xfrm>
            <a:off x="5704326" y="1143001"/>
            <a:ext cx="3154552" cy="3949943"/>
          </a:xfrm>
        </p:spPr>
      </p:pic>
    </p:spTree>
    <p:extLst>
      <p:ext uri="{BB962C8B-B14F-4D97-AF65-F5344CB8AC3E}">
        <p14:creationId xmlns:p14="http://schemas.microsoft.com/office/powerpoint/2010/main" val="1065418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DD026-A711-4525-AC8B-42F5DBD0583B}"/>
              </a:ext>
            </a:extLst>
          </p:cNvPr>
          <p:cNvSpPr>
            <a:spLocks noGrp="1"/>
          </p:cNvSpPr>
          <p:nvPr>
            <p:ph type="title"/>
          </p:nvPr>
        </p:nvSpPr>
        <p:spPr>
          <a:xfrm>
            <a:off x="304800" y="1066800"/>
            <a:ext cx="8229600" cy="857250"/>
          </a:xfrm>
        </p:spPr>
        <p:txBody>
          <a:bodyPr/>
          <a:lstStyle/>
          <a:p>
            <a:pPr algn="ctr"/>
            <a:r>
              <a:rPr lang="en-US" dirty="0"/>
              <a:t>Client Testimonials</a:t>
            </a:r>
          </a:p>
        </p:txBody>
      </p:sp>
      <p:sp>
        <p:nvSpPr>
          <p:cNvPr id="3" name="Content Placeholder 2">
            <a:extLst>
              <a:ext uri="{FF2B5EF4-FFF2-40B4-BE49-F238E27FC236}">
                <a16:creationId xmlns:a16="http://schemas.microsoft.com/office/drawing/2014/main" id="{C6EF7619-DCAD-4670-ACDA-2D6B99DD9B8A}"/>
              </a:ext>
            </a:extLst>
          </p:cNvPr>
          <p:cNvSpPr>
            <a:spLocks noGrp="1"/>
          </p:cNvSpPr>
          <p:nvPr>
            <p:ph sz="half" idx="1"/>
          </p:nvPr>
        </p:nvSpPr>
        <p:spPr>
          <a:xfrm>
            <a:off x="304800" y="2057400"/>
            <a:ext cx="4038600" cy="2133600"/>
          </a:xfrm>
        </p:spPr>
        <p:txBody>
          <a:bodyPr>
            <a:normAutofit fontScale="77500" lnSpcReduction="20000"/>
          </a:bodyPr>
          <a:lstStyle/>
          <a:p>
            <a:pPr marL="0" indent="0">
              <a:buNone/>
            </a:pPr>
            <a:r>
              <a:rPr lang="en-US" dirty="0"/>
              <a:t>“Hi my is XX Veronica is my case manager from des it is a calming to have her helping me she don't judge ,she is very efficient, she stick to the rules but also makes a difficult and embarrassing thing easier to deal with thank you for her”</a:t>
            </a:r>
          </a:p>
          <a:p>
            <a:endParaRPr lang="en-US" dirty="0"/>
          </a:p>
          <a:p>
            <a:endParaRPr lang="en-US" dirty="0"/>
          </a:p>
        </p:txBody>
      </p:sp>
      <p:sp>
        <p:nvSpPr>
          <p:cNvPr id="4" name="Content Placeholder 3">
            <a:extLst>
              <a:ext uri="{FF2B5EF4-FFF2-40B4-BE49-F238E27FC236}">
                <a16:creationId xmlns:a16="http://schemas.microsoft.com/office/drawing/2014/main" id="{40ED5DAC-AE31-4EB6-B1A6-2F34CB29E4B9}"/>
              </a:ext>
            </a:extLst>
          </p:cNvPr>
          <p:cNvSpPr>
            <a:spLocks noGrp="1"/>
          </p:cNvSpPr>
          <p:nvPr>
            <p:ph sz="half" idx="2"/>
          </p:nvPr>
        </p:nvSpPr>
        <p:spPr>
          <a:xfrm>
            <a:off x="4608394" y="2133600"/>
            <a:ext cx="4038600" cy="3326130"/>
          </a:xfrm>
        </p:spPr>
        <p:txBody>
          <a:bodyPr>
            <a:normAutofit fontScale="77500" lnSpcReduction="20000"/>
          </a:bodyPr>
          <a:lstStyle/>
          <a:p>
            <a:pPr marL="0" indent="0">
              <a:buNone/>
            </a:pPr>
            <a:r>
              <a:rPr lang="en-US" dirty="0"/>
              <a:t>“I applied for food stamps and health benefits with veronica today at the native health location. She was very pleasant and help me with the entire process of applying with ease. I really appreciate her positive attitude.”</a:t>
            </a:r>
          </a:p>
          <a:p>
            <a:endParaRPr lang="en-US" dirty="0"/>
          </a:p>
        </p:txBody>
      </p:sp>
    </p:spTree>
    <p:extLst>
      <p:ext uri="{BB962C8B-B14F-4D97-AF65-F5344CB8AC3E}">
        <p14:creationId xmlns:p14="http://schemas.microsoft.com/office/powerpoint/2010/main" val="28456301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8AFCCF-F0A7-0542-8AD7-FCAB54D29DB5}"/>
              </a:ext>
            </a:extLst>
          </p:cNvPr>
          <p:cNvSpPr>
            <a:spLocks noGrp="1"/>
          </p:cNvSpPr>
          <p:nvPr>
            <p:ph idx="1"/>
          </p:nvPr>
        </p:nvSpPr>
        <p:spPr>
          <a:xfrm>
            <a:off x="457200" y="1417638"/>
            <a:ext cx="3763926" cy="4525963"/>
          </a:xfrm>
        </p:spPr>
        <p:txBody>
          <a:bodyPr anchor="ctr">
            <a:normAutofit/>
          </a:bodyPr>
          <a:lstStyle/>
          <a:p>
            <a:pPr marL="0" indent="0">
              <a:buNone/>
            </a:pPr>
            <a:r>
              <a:rPr lang="en-US" dirty="0"/>
              <a:t>If you have any questions or comments, please type them into the </a:t>
            </a:r>
            <a:r>
              <a:rPr lang="en-US" b="1" u="sng" dirty="0"/>
              <a:t>Questions</a:t>
            </a:r>
            <a:r>
              <a:rPr lang="en-US" dirty="0"/>
              <a:t> </a:t>
            </a:r>
            <a:r>
              <a:rPr lang="en-US" b="1" u="sng" dirty="0"/>
              <a:t>Box</a:t>
            </a:r>
            <a:r>
              <a:rPr lang="en-US" dirty="0"/>
              <a:t> on your control panel.</a:t>
            </a:r>
          </a:p>
        </p:txBody>
      </p:sp>
      <p:pic>
        <p:nvPicPr>
          <p:cNvPr id="7" name="Picture 6">
            <a:extLst>
              <a:ext uri="{FF2B5EF4-FFF2-40B4-BE49-F238E27FC236}">
                <a16:creationId xmlns:a16="http://schemas.microsoft.com/office/drawing/2014/main" id="{1FC51EBE-B120-5F48-A7AF-01E577F42357}"/>
              </a:ext>
            </a:extLst>
          </p:cNvPr>
          <p:cNvPicPr>
            <a:picLocks noChangeAspect="1"/>
          </p:cNvPicPr>
          <p:nvPr/>
        </p:nvPicPr>
        <p:blipFill>
          <a:blip r:embed="rId2"/>
          <a:stretch>
            <a:fillRect/>
          </a:stretch>
        </p:blipFill>
        <p:spPr>
          <a:xfrm>
            <a:off x="5361153" y="1417638"/>
            <a:ext cx="3325647" cy="4525963"/>
          </a:xfrm>
          <a:prstGeom prst="rect">
            <a:avLst/>
          </a:prstGeom>
        </p:spPr>
      </p:pic>
      <p:cxnSp>
        <p:nvCxnSpPr>
          <p:cNvPr id="9" name="Straight Arrow Connector 8">
            <a:extLst>
              <a:ext uri="{FF2B5EF4-FFF2-40B4-BE49-F238E27FC236}">
                <a16:creationId xmlns:a16="http://schemas.microsoft.com/office/drawing/2014/main" id="{0D3F9743-5BA3-F840-AFA6-21B4F6DF2C37}"/>
              </a:ext>
            </a:extLst>
          </p:cNvPr>
          <p:cNvCxnSpPr>
            <a:cxnSpLocks/>
          </p:cNvCxnSpPr>
          <p:nvPr/>
        </p:nvCxnSpPr>
        <p:spPr>
          <a:xfrm>
            <a:off x="3782848" y="4508205"/>
            <a:ext cx="1879749" cy="159489"/>
          </a:xfrm>
          <a:prstGeom prst="straightConnector1">
            <a:avLst/>
          </a:prstGeom>
          <a:ln w="88900">
            <a:solidFill>
              <a:srgbClr val="FF0000"/>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3782645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8AFCCF-F0A7-0542-8AD7-FCAB54D29DB5}"/>
              </a:ext>
            </a:extLst>
          </p:cNvPr>
          <p:cNvSpPr>
            <a:spLocks noGrp="1"/>
          </p:cNvSpPr>
          <p:nvPr>
            <p:ph idx="1"/>
          </p:nvPr>
        </p:nvSpPr>
        <p:spPr>
          <a:xfrm>
            <a:off x="457200" y="1417638"/>
            <a:ext cx="3763926" cy="4525963"/>
          </a:xfrm>
        </p:spPr>
        <p:txBody>
          <a:bodyPr anchor="ctr">
            <a:normAutofit/>
          </a:bodyPr>
          <a:lstStyle/>
          <a:p>
            <a:pPr marL="0" indent="0">
              <a:buNone/>
            </a:pPr>
            <a:r>
              <a:rPr lang="en-US" dirty="0"/>
              <a:t>If you would like to be unmuted to ask a question or make a comment, please use the </a:t>
            </a:r>
            <a:r>
              <a:rPr lang="en-US" b="1" u="sng" dirty="0"/>
              <a:t>Raise Hand</a:t>
            </a:r>
            <a:r>
              <a:rPr lang="en-US" dirty="0"/>
              <a:t> option in your control panel.</a:t>
            </a:r>
          </a:p>
        </p:txBody>
      </p:sp>
      <p:pic>
        <p:nvPicPr>
          <p:cNvPr id="5" name="Picture 4">
            <a:extLst>
              <a:ext uri="{FF2B5EF4-FFF2-40B4-BE49-F238E27FC236}">
                <a16:creationId xmlns:a16="http://schemas.microsoft.com/office/drawing/2014/main" id="{54CB334C-F9AF-7E4B-A458-13473608F402}"/>
              </a:ext>
            </a:extLst>
          </p:cNvPr>
          <p:cNvPicPr>
            <a:picLocks noChangeAspect="1"/>
          </p:cNvPicPr>
          <p:nvPr/>
        </p:nvPicPr>
        <p:blipFill>
          <a:blip r:embed="rId2"/>
          <a:stretch>
            <a:fillRect/>
          </a:stretch>
        </p:blipFill>
        <p:spPr>
          <a:xfrm>
            <a:off x="5361153" y="1417638"/>
            <a:ext cx="3325647" cy="4525963"/>
          </a:xfrm>
          <a:prstGeom prst="rect">
            <a:avLst/>
          </a:prstGeom>
        </p:spPr>
      </p:pic>
      <p:cxnSp>
        <p:nvCxnSpPr>
          <p:cNvPr id="6" name="Straight Arrow Connector 5">
            <a:extLst>
              <a:ext uri="{FF2B5EF4-FFF2-40B4-BE49-F238E27FC236}">
                <a16:creationId xmlns:a16="http://schemas.microsoft.com/office/drawing/2014/main" id="{C0839F18-3D8C-A848-A7C7-6BC1AD125F0D}"/>
              </a:ext>
            </a:extLst>
          </p:cNvPr>
          <p:cNvCxnSpPr>
            <a:cxnSpLocks/>
          </p:cNvCxnSpPr>
          <p:nvPr/>
        </p:nvCxnSpPr>
        <p:spPr>
          <a:xfrm flipV="1">
            <a:off x="3965944" y="2656336"/>
            <a:ext cx="1342046" cy="1447831"/>
          </a:xfrm>
          <a:prstGeom prst="straightConnector1">
            <a:avLst/>
          </a:prstGeom>
          <a:ln w="88900">
            <a:solidFill>
              <a:srgbClr val="FF0000"/>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5728386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D7DE9-3057-4AE2-96AA-9FA74A05B91D}"/>
              </a:ext>
            </a:extLst>
          </p:cNvPr>
          <p:cNvSpPr>
            <a:spLocks noGrp="1"/>
          </p:cNvSpPr>
          <p:nvPr>
            <p:ph type="title"/>
          </p:nvPr>
        </p:nvSpPr>
        <p:spPr>
          <a:xfrm>
            <a:off x="391886" y="247839"/>
            <a:ext cx="8229600" cy="1143000"/>
          </a:xfrm>
        </p:spPr>
        <p:txBody>
          <a:bodyPr/>
          <a:lstStyle/>
          <a:p>
            <a:r>
              <a:rPr lang="en-US" sz="3600" b="1" dirty="0">
                <a:solidFill>
                  <a:schemeClr val="bg1"/>
                </a:solidFill>
              </a:rPr>
              <a:t>Questions</a:t>
            </a:r>
            <a:endParaRPr lang="en-US" sz="3600" dirty="0">
              <a:solidFill>
                <a:schemeClr val="bg1"/>
              </a:solidFill>
            </a:endParaRPr>
          </a:p>
        </p:txBody>
      </p:sp>
      <p:sp>
        <p:nvSpPr>
          <p:cNvPr id="17" name="TextBox 16">
            <a:extLst>
              <a:ext uri="{FF2B5EF4-FFF2-40B4-BE49-F238E27FC236}">
                <a16:creationId xmlns:a16="http://schemas.microsoft.com/office/drawing/2014/main" id="{99296138-8CFF-4E5E-9474-00999270B4EC}"/>
              </a:ext>
            </a:extLst>
          </p:cNvPr>
          <p:cNvSpPr txBox="1"/>
          <p:nvPr/>
        </p:nvSpPr>
        <p:spPr>
          <a:xfrm>
            <a:off x="1565026" y="1660437"/>
            <a:ext cx="6002593" cy="646331"/>
          </a:xfrm>
          <a:prstGeom prst="rect">
            <a:avLst/>
          </a:prstGeom>
          <a:noFill/>
        </p:spPr>
        <p:txBody>
          <a:bodyPr wrap="square" rtlCol="0">
            <a:spAutoFit/>
          </a:bodyPr>
          <a:lstStyle/>
          <a:p>
            <a:pPr algn="ctr"/>
            <a:r>
              <a:rPr lang="en-US" sz="3600" b="1" dirty="0"/>
              <a:t>Final thoughts?</a:t>
            </a:r>
          </a:p>
        </p:txBody>
      </p:sp>
      <p:sp>
        <p:nvSpPr>
          <p:cNvPr id="5" name="TextBox 4">
            <a:extLst>
              <a:ext uri="{FF2B5EF4-FFF2-40B4-BE49-F238E27FC236}">
                <a16:creationId xmlns:a16="http://schemas.microsoft.com/office/drawing/2014/main" id="{54576901-1D39-4BE9-9FBC-3B35D664B50B}"/>
              </a:ext>
            </a:extLst>
          </p:cNvPr>
          <p:cNvSpPr txBox="1"/>
          <p:nvPr/>
        </p:nvSpPr>
        <p:spPr>
          <a:xfrm>
            <a:off x="391886" y="2489683"/>
            <a:ext cx="8110326" cy="4175759"/>
          </a:xfrm>
          <a:prstGeom prst="rect">
            <a:avLst/>
          </a:prstGeom>
          <a:noFill/>
        </p:spPr>
        <p:txBody>
          <a:bodyPr wrap="square" rtlCol="0">
            <a:spAutoFit/>
          </a:bodyPr>
          <a:lstStyle/>
          <a:p>
            <a:pPr algn="ctr">
              <a:lnSpc>
                <a:spcPct val="150000"/>
              </a:lnSpc>
            </a:pPr>
            <a:r>
              <a:rPr lang="en-US" sz="3000" dirty="0"/>
              <a:t>Vinny DeMarco: </a:t>
            </a:r>
            <a:r>
              <a:rPr lang="en-US" sz="3000" dirty="0">
                <a:hlinkClick r:id="rId2"/>
              </a:rPr>
              <a:t>demarco@mdinitiative.org</a:t>
            </a:r>
            <a:r>
              <a:rPr lang="en-US" sz="3000" dirty="0"/>
              <a:t> </a:t>
            </a:r>
          </a:p>
          <a:p>
            <a:pPr algn="ctr">
              <a:lnSpc>
                <a:spcPct val="150000"/>
              </a:lnSpc>
            </a:pPr>
            <a:r>
              <a:rPr lang="en-US" sz="3000" dirty="0" err="1"/>
              <a:t>Zepporah</a:t>
            </a:r>
            <a:r>
              <a:rPr lang="en-US" sz="3000" dirty="0"/>
              <a:t> Fuller: </a:t>
            </a:r>
            <a:r>
              <a:rPr lang="en-US" sz="3000" dirty="0">
                <a:hlinkClick r:id="rId3"/>
              </a:rPr>
              <a:t>zfuller@ncuih.org</a:t>
            </a:r>
            <a:endParaRPr lang="en-US" sz="3000" dirty="0"/>
          </a:p>
          <a:p>
            <a:pPr algn="ctr">
              <a:lnSpc>
                <a:spcPct val="150000"/>
              </a:lnSpc>
            </a:pPr>
            <a:r>
              <a:rPr lang="en-US" sz="3000" dirty="0"/>
              <a:t>Carrie Mead: </a:t>
            </a:r>
            <a:r>
              <a:rPr lang="en-US" sz="3000" dirty="0">
                <a:hlinkClick r:id="rId4"/>
              </a:rPr>
              <a:t>cmead@communitycatalyst.org</a:t>
            </a:r>
            <a:r>
              <a:rPr lang="en-US" sz="3000" dirty="0"/>
              <a:t> </a:t>
            </a:r>
          </a:p>
          <a:p>
            <a:pPr algn="ctr">
              <a:lnSpc>
                <a:spcPct val="150000"/>
              </a:lnSpc>
            </a:pPr>
            <a:r>
              <a:rPr lang="en-US" sz="3000" dirty="0"/>
              <a:t>Carrie Rogers: </a:t>
            </a:r>
            <a:r>
              <a:rPr lang="en-US" sz="3000" dirty="0">
                <a:hlinkClick r:id="rId5"/>
              </a:rPr>
              <a:t>crogers@communitycatalyst.org</a:t>
            </a:r>
            <a:r>
              <a:rPr lang="en-US" sz="3000" dirty="0"/>
              <a:t> </a:t>
            </a:r>
          </a:p>
          <a:p>
            <a:pPr algn="ctr">
              <a:lnSpc>
                <a:spcPct val="150000"/>
              </a:lnSpc>
            </a:pPr>
            <a:r>
              <a:rPr lang="en-US" sz="3000" dirty="0" err="1"/>
              <a:t>Madiha</a:t>
            </a:r>
            <a:r>
              <a:rPr lang="en-US" sz="3000" dirty="0"/>
              <a:t> Tariq: </a:t>
            </a:r>
            <a:r>
              <a:rPr lang="en-US" sz="3000" dirty="0">
                <a:hlinkClick r:id="rId6"/>
              </a:rPr>
              <a:t>mtariq@accesscommunity.org</a:t>
            </a:r>
            <a:r>
              <a:rPr lang="en-US" sz="3000" dirty="0"/>
              <a:t> </a:t>
            </a:r>
          </a:p>
          <a:p>
            <a:pPr algn="ctr">
              <a:lnSpc>
                <a:spcPct val="150000"/>
              </a:lnSpc>
            </a:pPr>
            <a:endParaRPr lang="en-US" sz="3000" u="sng" dirty="0"/>
          </a:p>
        </p:txBody>
      </p:sp>
    </p:spTree>
    <p:extLst>
      <p:ext uri="{BB962C8B-B14F-4D97-AF65-F5344CB8AC3E}">
        <p14:creationId xmlns:p14="http://schemas.microsoft.com/office/powerpoint/2010/main" val="2094843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8AFCCF-F0A7-0542-8AD7-FCAB54D29DB5}"/>
              </a:ext>
            </a:extLst>
          </p:cNvPr>
          <p:cNvSpPr>
            <a:spLocks noGrp="1"/>
          </p:cNvSpPr>
          <p:nvPr>
            <p:ph idx="1"/>
          </p:nvPr>
        </p:nvSpPr>
        <p:spPr>
          <a:xfrm>
            <a:off x="457200" y="1417638"/>
            <a:ext cx="3763926" cy="4525963"/>
          </a:xfrm>
        </p:spPr>
        <p:txBody>
          <a:bodyPr anchor="ctr">
            <a:normAutofit/>
          </a:bodyPr>
          <a:lstStyle/>
          <a:p>
            <a:pPr marL="0" indent="0">
              <a:buNone/>
            </a:pPr>
            <a:r>
              <a:rPr lang="en-US" dirty="0"/>
              <a:t>If you would like to be unmuted to ask a question or make a comment, please use the </a:t>
            </a:r>
            <a:r>
              <a:rPr lang="en-US" b="1" u="sng" dirty="0"/>
              <a:t>Raise Hand</a:t>
            </a:r>
            <a:r>
              <a:rPr lang="en-US" dirty="0"/>
              <a:t> option in your control panel.</a:t>
            </a:r>
          </a:p>
        </p:txBody>
      </p:sp>
      <p:pic>
        <p:nvPicPr>
          <p:cNvPr id="5" name="Picture 4">
            <a:extLst>
              <a:ext uri="{FF2B5EF4-FFF2-40B4-BE49-F238E27FC236}">
                <a16:creationId xmlns:a16="http://schemas.microsoft.com/office/drawing/2014/main" id="{54CB334C-F9AF-7E4B-A458-13473608F402}"/>
              </a:ext>
            </a:extLst>
          </p:cNvPr>
          <p:cNvPicPr>
            <a:picLocks noChangeAspect="1"/>
          </p:cNvPicPr>
          <p:nvPr/>
        </p:nvPicPr>
        <p:blipFill>
          <a:blip r:embed="rId2"/>
          <a:stretch>
            <a:fillRect/>
          </a:stretch>
        </p:blipFill>
        <p:spPr>
          <a:xfrm>
            <a:off x="5361153" y="1417638"/>
            <a:ext cx="3325647" cy="4525963"/>
          </a:xfrm>
          <a:prstGeom prst="rect">
            <a:avLst/>
          </a:prstGeom>
        </p:spPr>
      </p:pic>
      <p:cxnSp>
        <p:nvCxnSpPr>
          <p:cNvPr id="6" name="Straight Arrow Connector 5">
            <a:extLst>
              <a:ext uri="{FF2B5EF4-FFF2-40B4-BE49-F238E27FC236}">
                <a16:creationId xmlns:a16="http://schemas.microsoft.com/office/drawing/2014/main" id="{C0839F18-3D8C-A848-A7C7-6BC1AD125F0D}"/>
              </a:ext>
            </a:extLst>
          </p:cNvPr>
          <p:cNvCxnSpPr>
            <a:cxnSpLocks/>
          </p:cNvCxnSpPr>
          <p:nvPr/>
        </p:nvCxnSpPr>
        <p:spPr>
          <a:xfrm flipV="1">
            <a:off x="3965944" y="2656336"/>
            <a:ext cx="1342046" cy="1447831"/>
          </a:xfrm>
          <a:prstGeom prst="straightConnector1">
            <a:avLst/>
          </a:prstGeom>
          <a:ln w="88900">
            <a:solidFill>
              <a:srgbClr val="FF0000"/>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237969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C0CACC-3D9A-8549-AF17-C9767B7CD1DD}"/>
              </a:ext>
            </a:extLst>
          </p:cNvPr>
          <p:cNvSpPr>
            <a:spLocks noGrp="1"/>
          </p:cNvSpPr>
          <p:nvPr>
            <p:ph idx="1"/>
          </p:nvPr>
        </p:nvSpPr>
        <p:spPr>
          <a:xfrm>
            <a:off x="457200" y="1397000"/>
            <a:ext cx="8229600" cy="4525963"/>
          </a:xfrm>
        </p:spPr>
        <p:txBody>
          <a:bodyPr anchor="ctr">
            <a:normAutofit/>
          </a:bodyPr>
          <a:lstStyle/>
          <a:p>
            <a:pPr marL="0" indent="0" algn="ctr">
              <a:spcBef>
                <a:spcPts val="600"/>
              </a:spcBef>
              <a:buNone/>
            </a:pPr>
            <a:r>
              <a:rPr lang="en-US" dirty="0"/>
              <a:t>Like many organizations, we are running webinars from our homes.</a:t>
            </a:r>
          </a:p>
          <a:p>
            <a:pPr marL="0" indent="0" algn="ctr">
              <a:spcBef>
                <a:spcPts val="600"/>
              </a:spcBef>
              <a:buNone/>
            </a:pPr>
            <a:endParaRPr lang="en-US" sz="2400" dirty="0"/>
          </a:p>
          <a:p>
            <a:pPr marL="0" indent="0" algn="ctr">
              <a:spcBef>
                <a:spcPts val="600"/>
              </a:spcBef>
              <a:buNone/>
            </a:pPr>
            <a:r>
              <a:rPr lang="en-US" dirty="0"/>
              <a:t>If technical difficulties any arise that you cannot solve, please contact Program Assistant, Monique Jackson (mjackson@gih.org).</a:t>
            </a:r>
          </a:p>
        </p:txBody>
      </p:sp>
    </p:spTree>
    <p:extLst>
      <p:ext uri="{BB962C8B-B14F-4D97-AF65-F5344CB8AC3E}">
        <p14:creationId xmlns:p14="http://schemas.microsoft.com/office/powerpoint/2010/main" val="2533636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D7DE9-3057-4AE2-96AA-9FA74A05B91D}"/>
              </a:ext>
            </a:extLst>
          </p:cNvPr>
          <p:cNvSpPr>
            <a:spLocks noGrp="1"/>
          </p:cNvSpPr>
          <p:nvPr>
            <p:ph type="title"/>
          </p:nvPr>
        </p:nvSpPr>
        <p:spPr>
          <a:xfrm>
            <a:off x="159657" y="231164"/>
            <a:ext cx="8229600" cy="1143000"/>
          </a:xfrm>
        </p:spPr>
        <p:txBody>
          <a:bodyPr/>
          <a:lstStyle/>
          <a:p>
            <a:r>
              <a:rPr lang="en-US" sz="3600" b="1" dirty="0">
                <a:solidFill>
                  <a:schemeClr val="bg1"/>
                </a:solidFill>
              </a:rPr>
              <a:t>Speakers</a:t>
            </a:r>
            <a:endParaRPr lang="en-US" sz="3600" dirty="0">
              <a:solidFill>
                <a:schemeClr val="bg1"/>
              </a:solidFill>
            </a:endParaRPr>
          </a:p>
        </p:txBody>
      </p:sp>
      <p:pic>
        <p:nvPicPr>
          <p:cNvPr id="1026" name="Picture 2">
            <a:extLst>
              <a:ext uri="{FF2B5EF4-FFF2-40B4-BE49-F238E27FC236}">
                <a16:creationId xmlns:a16="http://schemas.microsoft.com/office/drawing/2014/main" id="{5D8DD781-CCC0-42FA-B653-116E8073D2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7172"/>
          <a:stretch/>
        </p:blipFill>
        <p:spPr bwMode="auto">
          <a:xfrm>
            <a:off x="6209795" y="1954838"/>
            <a:ext cx="2258283" cy="24669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0B33DB7-689B-46C6-AA27-55BB16E15303}"/>
              </a:ext>
            </a:extLst>
          </p:cNvPr>
          <p:cNvSpPr txBox="1"/>
          <p:nvPr/>
        </p:nvSpPr>
        <p:spPr>
          <a:xfrm>
            <a:off x="2731053" y="4854662"/>
            <a:ext cx="3885898" cy="584775"/>
          </a:xfrm>
          <a:prstGeom prst="rect">
            <a:avLst/>
          </a:prstGeom>
          <a:noFill/>
        </p:spPr>
        <p:txBody>
          <a:bodyPr wrap="square" rtlCol="0">
            <a:spAutoFit/>
          </a:bodyPr>
          <a:lstStyle/>
          <a:p>
            <a:pPr algn="ctr"/>
            <a:r>
              <a:rPr lang="en-US" sz="1600" dirty="0"/>
              <a:t>Carrie Mead</a:t>
            </a:r>
          </a:p>
          <a:p>
            <a:pPr algn="ctr"/>
            <a:r>
              <a:rPr lang="en-US" sz="1600" dirty="0"/>
              <a:t>Community Catalyst</a:t>
            </a:r>
          </a:p>
        </p:txBody>
      </p:sp>
      <p:sp>
        <p:nvSpPr>
          <p:cNvPr id="16" name="TextBox 15">
            <a:extLst>
              <a:ext uri="{FF2B5EF4-FFF2-40B4-BE49-F238E27FC236}">
                <a16:creationId xmlns:a16="http://schemas.microsoft.com/office/drawing/2014/main" id="{655374CE-B588-4FE3-A51D-A1880B0D4EAB}"/>
              </a:ext>
            </a:extLst>
          </p:cNvPr>
          <p:cNvSpPr txBox="1"/>
          <p:nvPr/>
        </p:nvSpPr>
        <p:spPr>
          <a:xfrm>
            <a:off x="5395988" y="4731552"/>
            <a:ext cx="3885898" cy="830997"/>
          </a:xfrm>
          <a:prstGeom prst="rect">
            <a:avLst/>
          </a:prstGeom>
          <a:noFill/>
        </p:spPr>
        <p:txBody>
          <a:bodyPr wrap="square" rtlCol="0">
            <a:spAutoFit/>
          </a:bodyPr>
          <a:lstStyle/>
          <a:p>
            <a:pPr algn="ctr"/>
            <a:r>
              <a:rPr lang="en-US" sz="1600" dirty="0" err="1"/>
              <a:t>Madiha</a:t>
            </a:r>
            <a:r>
              <a:rPr lang="en-US" sz="1600" dirty="0"/>
              <a:t> Tariq</a:t>
            </a:r>
          </a:p>
          <a:p>
            <a:pPr algn="ctr"/>
            <a:r>
              <a:rPr lang="en-US" sz="1600" dirty="0"/>
              <a:t>Arab Community Center for</a:t>
            </a:r>
          </a:p>
          <a:p>
            <a:pPr algn="ctr"/>
            <a:r>
              <a:rPr lang="en-US" sz="1600" dirty="0"/>
              <a:t> Economic and Social Services</a:t>
            </a:r>
          </a:p>
        </p:txBody>
      </p:sp>
      <p:sp>
        <p:nvSpPr>
          <p:cNvPr id="18" name="TextBox 17">
            <a:extLst>
              <a:ext uri="{FF2B5EF4-FFF2-40B4-BE49-F238E27FC236}">
                <a16:creationId xmlns:a16="http://schemas.microsoft.com/office/drawing/2014/main" id="{6F1C5091-98FF-44C0-9A7D-D53051EC2747}"/>
              </a:ext>
            </a:extLst>
          </p:cNvPr>
          <p:cNvSpPr txBox="1"/>
          <p:nvPr/>
        </p:nvSpPr>
        <p:spPr>
          <a:xfrm>
            <a:off x="-137885" y="4862488"/>
            <a:ext cx="3885898" cy="584775"/>
          </a:xfrm>
          <a:prstGeom prst="rect">
            <a:avLst/>
          </a:prstGeom>
          <a:noFill/>
        </p:spPr>
        <p:txBody>
          <a:bodyPr wrap="square" rtlCol="0">
            <a:spAutoFit/>
          </a:bodyPr>
          <a:lstStyle/>
          <a:p>
            <a:pPr algn="ctr"/>
            <a:r>
              <a:rPr lang="en-US" sz="1600" dirty="0"/>
              <a:t>Carrie Rogers</a:t>
            </a:r>
          </a:p>
          <a:p>
            <a:pPr algn="ctr"/>
            <a:r>
              <a:rPr lang="en-US" sz="1600" dirty="0"/>
              <a:t>Community Catalyst</a:t>
            </a:r>
          </a:p>
        </p:txBody>
      </p:sp>
      <p:pic>
        <p:nvPicPr>
          <p:cNvPr id="4" name="Picture 3" descr="A picture containing person, indoor, holding, person&#10;&#10;Description automatically generated">
            <a:extLst>
              <a:ext uri="{FF2B5EF4-FFF2-40B4-BE49-F238E27FC236}">
                <a16:creationId xmlns:a16="http://schemas.microsoft.com/office/drawing/2014/main" id="{18D65CE9-543A-4871-84BD-C1CBDE48E777}"/>
              </a:ext>
            </a:extLst>
          </p:cNvPr>
          <p:cNvPicPr>
            <a:picLocks noChangeAspect="1"/>
          </p:cNvPicPr>
          <p:nvPr/>
        </p:nvPicPr>
        <p:blipFill>
          <a:blip r:embed="rId3"/>
          <a:stretch>
            <a:fillRect/>
          </a:stretch>
        </p:blipFill>
        <p:spPr>
          <a:xfrm>
            <a:off x="550282" y="1937869"/>
            <a:ext cx="2509564" cy="2466975"/>
          </a:xfrm>
          <a:prstGeom prst="rect">
            <a:avLst/>
          </a:prstGeom>
        </p:spPr>
      </p:pic>
      <p:pic>
        <p:nvPicPr>
          <p:cNvPr id="6" name="Picture 5">
            <a:extLst>
              <a:ext uri="{FF2B5EF4-FFF2-40B4-BE49-F238E27FC236}">
                <a16:creationId xmlns:a16="http://schemas.microsoft.com/office/drawing/2014/main" id="{4CF7FEC4-554C-4690-ACF7-EA09AAC218A0}"/>
              </a:ext>
            </a:extLst>
          </p:cNvPr>
          <p:cNvPicPr>
            <a:picLocks noChangeAspect="1"/>
          </p:cNvPicPr>
          <p:nvPr/>
        </p:nvPicPr>
        <p:blipFill rotWithShape="1">
          <a:blip r:embed="rId4"/>
          <a:srcRect l="1547" r="62922" b="27731"/>
          <a:stretch/>
        </p:blipFill>
        <p:spPr>
          <a:xfrm>
            <a:off x="3492267" y="1937869"/>
            <a:ext cx="2159465" cy="2466975"/>
          </a:xfrm>
          <a:prstGeom prst="rect">
            <a:avLst/>
          </a:prstGeom>
        </p:spPr>
      </p:pic>
    </p:spTree>
    <p:extLst>
      <p:ext uri="{BB962C8B-B14F-4D97-AF65-F5344CB8AC3E}">
        <p14:creationId xmlns:p14="http://schemas.microsoft.com/office/powerpoint/2010/main" val="3772864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D7DE9-3057-4AE2-96AA-9FA74A05B91D}"/>
              </a:ext>
            </a:extLst>
          </p:cNvPr>
          <p:cNvSpPr>
            <a:spLocks noGrp="1"/>
          </p:cNvSpPr>
          <p:nvPr>
            <p:ph type="title"/>
          </p:nvPr>
        </p:nvSpPr>
        <p:spPr>
          <a:xfrm>
            <a:off x="159657" y="231164"/>
            <a:ext cx="8229600" cy="1143000"/>
          </a:xfrm>
        </p:spPr>
        <p:txBody>
          <a:bodyPr/>
          <a:lstStyle/>
          <a:p>
            <a:r>
              <a:rPr lang="en-US" sz="3600" b="1" dirty="0">
                <a:solidFill>
                  <a:schemeClr val="bg1"/>
                </a:solidFill>
              </a:rPr>
              <a:t>Speakers</a:t>
            </a:r>
            <a:endParaRPr lang="en-US" sz="3600" dirty="0">
              <a:solidFill>
                <a:schemeClr val="bg1"/>
              </a:solidFill>
            </a:endParaRPr>
          </a:p>
        </p:txBody>
      </p:sp>
      <p:pic>
        <p:nvPicPr>
          <p:cNvPr id="14" name="Picture 13" descr="A person wearing a suit and tie&#10;&#10;Description automatically generated">
            <a:extLst>
              <a:ext uri="{FF2B5EF4-FFF2-40B4-BE49-F238E27FC236}">
                <a16:creationId xmlns:a16="http://schemas.microsoft.com/office/drawing/2014/main" id="{69E10BF0-588F-40BC-8F42-7600C57A42D1}"/>
              </a:ext>
            </a:extLst>
          </p:cNvPr>
          <p:cNvPicPr>
            <a:picLocks noChangeAspect="1"/>
          </p:cNvPicPr>
          <p:nvPr/>
        </p:nvPicPr>
        <p:blipFill rotWithShape="1">
          <a:blip r:embed="rId2"/>
          <a:srcRect l="15289" r="11081"/>
          <a:stretch/>
        </p:blipFill>
        <p:spPr>
          <a:xfrm>
            <a:off x="880018" y="1959084"/>
            <a:ext cx="2271606" cy="2481528"/>
          </a:xfrm>
          <a:prstGeom prst="rect">
            <a:avLst/>
          </a:prstGeom>
        </p:spPr>
      </p:pic>
      <p:sp>
        <p:nvSpPr>
          <p:cNvPr id="15" name="TextBox 14">
            <a:extLst>
              <a:ext uri="{FF2B5EF4-FFF2-40B4-BE49-F238E27FC236}">
                <a16:creationId xmlns:a16="http://schemas.microsoft.com/office/drawing/2014/main" id="{5EC325CD-CC27-41B7-A458-6134161747A2}"/>
              </a:ext>
            </a:extLst>
          </p:cNvPr>
          <p:cNvSpPr txBox="1"/>
          <p:nvPr/>
        </p:nvSpPr>
        <p:spPr>
          <a:xfrm>
            <a:off x="-85390" y="4938621"/>
            <a:ext cx="4202421" cy="830997"/>
          </a:xfrm>
          <a:prstGeom prst="rect">
            <a:avLst/>
          </a:prstGeom>
          <a:noFill/>
        </p:spPr>
        <p:txBody>
          <a:bodyPr wrap="square" rtlCol="0">
            <a:spAutoFit/>
          </a:bodyPr>
          <a:lstStyle/>
          <a:p>
            <a:pPr algn="ctr">
              <a:buNone/>
            </a:pPr>
            <a:r>
              <a:rPr lang="en-US" sz="1600" dirty="0"/>
              <a:t>Vincent DeMarco</a:t>
            </a:r>
          </a:p>
          <a:p>
            <a:pPr algn="ctr">
              <a:buNone/>
            </a:pPr>
            <a:r>
              <a:rPr lang="en-US" sz="1600" dirty="0"/>
              <a:t>Maryland Health Care </a:t>
            </a:r>
          </a:p>
          <a:p>
            <a:pPr algn="ctr">
              <a:buNone/>
            </a:pPr>
            <a:r>
              <a:rPr lang="en-US" sz="1600" dirty="0"/>
              <a:t>Coalition for All</a:t>
            </a:r>
          </a:p>
        </p:txBody>
      </p:sp>
      <p:pic>
        <p:nvPicPr>
          <p:cNvPr id="2050" name="Picture 2" descr="Zepporah">
            <a:extLst>
              <a:ext uri="{FF2B5EF4-FFF2-40B4-BE49-F238E27FC236}">
                <a16:creationId xmlns:a16="http://schemas.microsoft.com/office/drawing/2014/main" id="{C1DDE9B9-D14E-4696-A9EC-85784C736F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62"/>
          <a:stretch/>
        </p:blipFill>
        <p:spPr bwMode="auto">
          <a:xfrm>
            <a:off x="3734095" y="1971289"/>
            <a:ext cx="2258283" cy="246932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7EEDD73-C7B0-4657-9EB2-942E4BA6C15C}"/>
              </a:ext>
            </a:extLst>
          </p:cNvPr>
          <p:cNvSpPr txBox="1"/>
          <p:nvPr/>
        </p:nvSpPr>
        <p:spPr>
          <a:xfrm>
            <a:off x="2762025" y="4913356"/>
            <a:ext cx="4202421" cy="830997"/>
          </a:xfrm>
          <a:prstGeom prst="rect">
            <a:avLst/>
          </a:prstGeom>
          <a:noFill/>
        </p:spPr>
        <p:txBody>
          <a:bodyPr wrap="square" rtlCol="0">
            <a:spAutoFit/>
          </a:bodyPr>
          <a:lstStyle/>
          <a:p>
            <a:pPr algn="ctr">
              <a:buNone/>
            </a:pPr>
            <a:r>
              <a:rPr lang="en-US" sz="1600" dirty="0" err="1"/>
              <a:t>Zepporah</a:t>
            </a:r>
            <a:r>
              <a:rPr lang="en-US" sz="1600" dirty="0"/>
              <a:t> Fuller</a:t>
            </a:r>
          </a:p>
          <a:p>
            <a:pPr algn="ctr">
              <a:buNone/>
            </a:pPr>
            <a:r>
              <a:rPr lang="en-US" sz="1600" dirty="0"/>
              <a:t>National Council of </a:t>
            </a:r>
          </a:p>
          <a:p>
            <a:pPr algn="ctr">
              <a:buNone/>
            </a:pPr>
            <a:r>
              <a:rPr lang="en-US" sz="1600" dirty="0"/>
              <a:t>Urban Indian Health</a:t>
            </a:r>
          </a:p>
        </p:txBody>
      </p:sp>
      <p:sp>
        <p:nvSpPr>
          <p:cNvPr id="8" name="TextBox 7">
            <a:extLst>
              <a:ext uri="{FF2B5EF4-FFF2-40B4-BE49-F238E27FC236}">
                <a16:creationId xmlns:a16="http://schemas.microsoft.com/office/drawing/2014/main" id="{DEB08540-D433-44D7-AE66-71167FDEB625}"/>
              </a:ext>
            </a:extLst>
          </p:cNvPr>
          <p:cNvSpPr txBox="1"/>
          <p:nvPr/>
        </p:nvSpPr>
        <p:spPr>
          <a:xfrm>
            <a:off x="5327874" y="4938621"/>
            <a:ext cx="4202421" cy="1077218"/>
          </a:xfrm>
          <a:prstGeom prst="rect">
            <a:avLst/>
          </a:prstGeom>
          <a:noFill/>
        </p:spPr>
        <p:txBody>
          <a:bodyPr wrap="square" rtlCol="0">
            <a:spAutoFit/>
          </a:bodyPr>
          <a:lstStyle/>
          <a:p>
            <a:pPr algn="ctr">
              <a:buNone/>
            </a:pPr>
            <a:r>
              <a:rPr lang="en-US" sz="1600" dirty="0"/>
              <a:t>Ernestine </a:t>
            </a:r>
            <a:r>
              <a:rPr lang="en-US" sz="1600" dirty="0" err="1"/>
              <a:t>Nasingoetewa</a:t>
            </a:r>
            <a:endParaRPr lang="en-US" sz="1600" dirty="0"/>
          </a:p>
          <a:p>
            <a:pPr algn="ctr">
              <a:buNone/>
            </a:pPr>
            <a:r>
              <a:rPr lang="en-US" sz="1600" dirty="0"/>
              <a:t>Native Health</a:t>
            </a:r>
          </a:p>
          <a:p>
            <a:pPr algn="ctr">
              <a:buNone/>
            </a:pPr>
            <a:endParaRPr lang="en-US" sz="1600" dirty="0"/>
          </a:p>
          <a:p>
            <a:pPr algn="ctr">
              <a:buNone/>
            </a:pPr>
            <a:endParaRPr lang="en-US" sz="1600" dirty="0"/>
          </a:p>
        </p:txBody>
      </p:sp>
      <p:pic>
        <p:nvPicPr>
          <p:cNvPr id="4" name="Picture 3" descr="A person smiling for the camera&#10;&#10;Description automatically generated">
            <a:extLst>
              <a:ext uri="{FF2B5EF4-FFF2-40B4-BE49-F238E27FC236}">
                <a16:creationId xmlns:a16="http://schemas.microsoft.com/office/drawing/2014/main" id="{91100E76-36F0-4698-8C60-2624497661F0}"/>
              </a:ext>
            </a:extLst>
          </p:cNvPr>
          <p:cNvPicPr>
            <a:picLocks noChangeAspect="1"/>
          </p:cNvPicPr>
          <p:nvPr/>
        </p:nvPicPr>
        <p:blipFill rotWithShape="1">
          <a:blip r:embed="rId4"/>
          <a:srcRect t="8410" b="30142"/>
          <a:stretch/>
        </p:blipFill>
        <p:spPr>
          <a:xfrm>
            <a:off x="6411114" y="1959084"/>
            <a:ext cx="2271606" cy="2481528"/>
          </a:xfrm>
          <a:prstGeom prst="rect">
            <a:avLst/>
          </a:prstGeom>
        </p:spPr>
      </p:pic>
    </p:spTree>
    <p:extLst>
      <p:ext uri="{BB962C8B-B14F-4D97-AF65-F5344CB8AC3E}">
        <p14:creationId xmlns:p14="http://schemas.microsoft.com/office/powerpoint/2010/main" val="3454883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group of people sitting in a chair in front of a building&#10;&#10;Description automatically generated">
            <a:extLst>
              <a:ext uri="{FF2B5EF4-FFF2-40B4-BE49-F238E27FC236}">
                <a16:creationId xmlns:a16="http://schemas.microsoft.com/office/drawing/2014/main" id="{6D4A3D82-FDFD-4096-83E9-E8920F2568F7}"/>
              </a:ext>
            </a:extLst>
          </p:cNvPr>
          <p:cNvPicPr>
            <a:picLocks noChangeAspect="1"/>
          </p:cNvPicPr>
          <p:nvPr/>
        </p:nvPicPr>
        <p:blipFill rotWithShape="1">
          <a:blip r:embed="rId2"/>
          <a:srcRect l="7204" r="16052"/>
          <a:stretch/>
        </p:blipFill>
        <p:spPr>
          <a:xfrm>
            <a:off x="152400" y="152400"/>
            <a:ext cx="6705600" cy="6553200"/>
          </a:xfrm>
          <a:prstGeom prst="rect">
            <a:avLst/>
          </a:prstGeom>
          <a:noFill/>
        </p:spPr>
      </p:pic>
      <p:sp>
        <p:nvSpPr>
          <p:cNvPr id="3" name="Date Placeholder 2"/>
          <p:cNvSpPr>
            <a:spLocks noGrp="1"/>
          </p:cNvSpPr>
          <p:nvPr>
            <p:ph type="dt" sz="half" idx="10"/>
          </p:nvPr>
        </p:nvSpPr>
        <p:spPr>
          <a:xfrm>
            <a:off x="370888" y="6356350"/>
            <a:ext cx="2133600" cy="274320"/>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34D8DEE8-7A87-4E01-8ADE-4C49CDD43F74}" type="datetime1">
              <a:rPr kumimoji="0" lang="en-US" sz="1100" b="0" i="0" u="none" strike="noStrike" kern="1200" cap="none" spc="0" normalizeH="0" baseline="0" noProof="0" smtClean="0">
                <a:ln>
                  <a:noFill/>
                </a:ln>
                <a:solidFill>
                  <a:srgbClr val="CCD1B9"/>
                </a:solidFill>
                <a:effectLst/>
                <a:uLnTx/>
                <a:uFillTx/>
                <a:latin typeface="Franklin Gothic Medium"/>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9/23/2020</a:t>
            </a:fld>
            <a:endParaRPr kumimoji="0" lang="en-US" sz="1100" b="0" i="0" u="none" strike="noStrike" kern="1200" cap="none" spc="0" normalizeH="0" baseline="0" noProof="0">
              <a:ln>
                <a:noFill/>
              </a:ln>
              <a:solidFill>
                <a:srgbClr val="CCD1B9"/>
              </a:solidFill>
              <a:effectLst/>
              <a:uLnTx/>
              <a:uFillTx/>
              <a:latin typeface="Franklin Gothic Medium"/>
              <a:ea typeface="+mn-ea"/>
              <a:cs typeface="+mn-cs"/>
            </a:endParaRPr>
          </a:p>
        </p:txBody>
      </p:sp>
      <p:sp>
        <p:nvSpPr>
          <p:cNvPr id="4" name="Slide Number Placeholder 3"/>
          <p:cNvSpPr>
            <a:spLocks noGrp="1"/>
          </p:cNvSpPr>
          <p:nvPr>
            <p:ph type="sldNum" sz="quarter" idx="12"/>
          </p:nvPr>
        </p:nvSpPr>
        <p:spPr>
          <a:xfrm>
            <a:off x="8234680" y="6355080"/>
            <a:ext cx="582966" cy="274320"/>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F7886C9C-DC18-4195-8FD5-A50AA931D419}" type="slidenum">
              <a:rPr kumimoji="0" lang="en-US" sz="1100" b="0" i="0" u="none" strike="noStrike" kern="1200" cap="none" spc="0" normalizeH="0" baseline="0" noProof="0" smtClean="0">
                <a:ln>
                  <a:noFill/>
                </a:ln>
                <a:solidFill>
                  <a:srgbClr val="CCD1B9"/>
                </a:solidFill>
                <a:effectLst/>
                <a:uLnTx/>
                <a:uFillTx/>
                <a:latin typeface="Franklin Gothic Medium"/>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8</a:t>
            </a:fld>
            <a:endParaRPr kumimoji="0" lang="en-US" sz="1100" b="0" i="0" u="none" strike="noStrike" kern="1200" cap="none" spc="0" normalizeH="0" baseline="0" noProof="0">
              <a:ln>
                <a:noFill/>
              </a:ln>
              <a:solidFill>
                <a:srgbClr val="CCD1B9"/>
              </a:solidFill>
              <a:effectLst/>
              <a:uLnTx/>
              <a:uFillTx/>
              <a:latin typeface="Franklin Gothic Medium"/>
              <a:ea typeface="+mn-ea"/>
              <a:cs typeface="+mn-cs"/>
            </a:endParaRPr>
          </a:p>
        </p:txBody>
      </p:sp>
      <p:sp>
        <p:nvSpPr>
          <p:cNvPr id="6" name="Title 5"/>
          <p:cNvSpPr>
            <a:spLocks noGrp="1"/>
          </p:cNvSpPr>
          <p:nvPr>
            <p:ph type="title"/>
          </p:nvPr>
        </p:nvSpPr>
        <p:spPr>
          <a:xfrm>
            <a:off x="7110747" y="3340521"/>
            <a:ext cx="1667725" cy="319971"/>
          </a:xfrm>
        </p:spPr>
        <p:txBody>
          <a:bodyPr anchor="b">
            <a:normAutofit fontScale="90000"/>
          </a:bodyPr>
          <a:lstStyle/>
          <a:p>
            <a:r>
              <a:rPr lang="en-US"/>
              <a:t>Michigan </a:t>
            </a:r>
          </a:p>
        </p:txBody>
      </p:sp>
    </p:spTree>
    <p:extLst>
      <p:ext uri="{BB962C8B-B14F-4D97-AF65-F5344CB8AC3E}">
        <p14:creationId xmlns:p14="http://schemas.microsoft.com/office/powerpoint/2010/main" val="2905567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E60D1A-3FCE-4AF1-83A4-15BCF9142BB5}"/>
              </a:ext>
            </a:extLst>
          </p:cNvPr>
          <p:cNvSpPr>
            <a:spLocks noGrp="1"/>
          </p:cNvSpPr>
          <p:nvPr>
            <p:ph idx="1"/>
          </p:nvPr>
        </p:nvSpPr>
        <p:spPr/>
        <p:txBody>
          <a:bodyPr vert="horz" lIns="91440" tIns="45720" rIns="91440" bIns="45720" rtlCol="0" anchor="t">
            <a:normAutofit/>
          </a:bodyPr>
          <a:lstStyle/>
          <a:p>
            <a:r>
              <a:rPr lang="en-US"/>
              <a:t>Language barrier</a:t>
            </a:r>
          </a:p>
          <a:p>
            <a:pPr lvl="1"/>
            <a:r>
              <a:rPr lang="en-US" spc="150">
                <a:ea typeface="+mn-lt"/>
                <a:cs typeface="+mn-lt"/>
              </a:rPr>
              <a:t>The ongoing pandemic has also weakened the systems that support immigrant workers. </a:t>
            </a:r>
          </a:p>
          <a:p>
            <a:pPr>
              <a:buFont typeface="Wingdings 2" pitchFamily="2" charset="2"/>
            </a:pPr>
            <a:r>
              <a:rPr lang="en-US">
                <a:ea typeface="+mn-lt"/>
                <a:cs typeface="+mn-lt"/>
              </a:rPr>
              <a:t>Lack of health coverage</a:t>
            </a:r>
          </a:p>
          <a:p>
            <a:pPr>
              <a:buFont typeface="'Wingdings 2',Sans-Serif" pitchFamily="18" charset="2"/>
            </a:pPr>
            <a:r>
              <a:rPr lang="en-US">
                <a:ea typeface="+mn-lt"/>
                <a:cs typeface="+mn-lt"/>
              </a:rPr>
              <a:t>Misinformation </a:t>
            </a:r>
          </a:p>
          <a:p>
            <a:pPr lvl="1">
              <a:buFont typeface="'Wingdings 2',Sans-Serif" pitchFamily="18" charset="2"/>
              <a:buChar char=""/>
            </a:pPr>
            <a:r>
              <a:rPr lang="en-US" spc="150"/>
              <a:t>Public Charge</a:t>
            </a:r>
            <a:endParaRPr lang="en-US"/>
          </a:p>
          <a:p>
            <a:pPr lvl="1">
              <a:buFont typeface="'Wingdings 2',Sans-Serif" pitchFamily="18" charset="2"/>
              <a:buChar char=""/>
            </a:pPr>
            <a:r>
              <a:rPr lang="en-US" spc="150"/>
              <a:t>Executive Orders</a:t>
            </a:r>
            <a:endParaRPr lang="en-US"/>
          </a:p>
          <a:p>
            <a:pPr lvl="1">
              <a:buFont typeface="'Wingdings 2',Sans-Serif" pitchFamily="18" charset="2"/>
              <a:buChar char=""/>
            </a:pPr>
            <a:r>
              <a:rPr lang="en-US" spc="150"/>
              <a:t>CDC guidance </a:t>
            </a:r>
          </a:p>
          <a:p>
            <a:endParaRPr lang="en-US"/>
          </a:p>
          <a:p>
            <a:endParaRPr lang="en-US"/>
          </a:p>
        </p:txBody>
      </p:sp>
      <p:sp>
        <p:nvSpPr>
          <p:cNvPr id="3" name="Date Placeholder 2">
            <a:extLst>
              <a:ext uri="{FF2B5EF4-FFF2-40B4-BE49-F238E27FC236}">
                <a16:creationId xmlns:a16="http://schemas.microsoft.com/office/drawing/2014/main" id="{071C3C0B-BFBE-4F57-AA22-D3CF8454641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EFF424-F111-43CB-9C75-D52325012943}" type="datetime1">
              <a:rPr kumimoji="0" lang="en-US" sz="1100" b="0" i="0" u="none" strike="noStrike" kern="1200" cap="none" spc="0" normalizeH="0" baseline="0" noProof="0" smtClean="0">
                <a:ln>
                  <a:noFill/>
                </a:ln>
                <a:solidFill>
                  <a:srgbClr val="534949"/>
                </a:solidFill>
                <a:effectLst/>
                <a:uLnTx/>
                <a:uFillTx/>
                <a:latin typeface="Franklin Gothic Medium"/>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9/23/2020</a:t>
            </a:fld>
            <a:endParaRPr kumimoji="0" lang="en-US" sz="1100" b="0" i="0" u="none" strike="noStrike" kern="1200" cap="none" spc="0" normalizeH="0" baseline="0" noProof="0">
              <a:ln>
                <a:noFill/>
              </a:ln>
              <a:solidFill>
                <a:srgbClr val="534949"/>
              </a:solidFill>
              <a:effectLst/>
              <a:uLnTx/>
              <a:uFillTx/>
              <a:latin typeface="Franklin Gothic Medium"/>
              <a:ea typeface="+mn-ea"/>
              <a:cs typeface="+mn-cs"/>
            </a:endParaRPr>
          </a:p>
        </p:txBody>
      </p:sp>
      <p:sp>
        <p:nvSpPr>
          <p:cNvPr id="5" name="Slide Number Placeholder 4">
            <a:extLst>
              <a:ext uri="{FF2B5EF4-FFF2-40B4-BE49-F238E27FC236}">
                <a16:creationId xmlns:a16="http://schemas.microsoft.com/office/drawing/2014/main" id="{2BCA332B-1B9B-4BF1-9DBB-11C7FB254D4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7886C9C-DC18-4195-8FD5-A50AA931D419}" type="slidenum">
              <a:rPr kumimoji="0" lang="en-US" sz="1100" b="0" i="0" u="none" strike="noStrike" kern="1200" cap="none" spc="0" normalizeH="0" baseline="0" noProof="0" smtClean="0">
                <a:ln>
                  <a:noFill/>
                </a:ln>
                <a:solidFill>
                  <a:srgbClr val="534949"/>
                </a:solidFill>
                <a:effectLst/>
                <a:uLnTx/>
                <a:uFillTx/>
                <a:latin typeface="Franklin Gothic Medium"/>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100" b="0" i="0" u="none" strike="noStrike" kern="1200" cap="none" spc="0" normalizeH="0" baseline="0" noProof="0">
              <a:ln>
                <a:noFill/>
              </a:ln>
              <a:solidFill>
                <a:srgbClr val="534949"/>
              </a:solidFill>
              <a:effectLst/>
              <a:uLnTx/>
              <a:uFillTx/>
              <a:latin typeface="Franklin Gothic Medium"/>
              <a:ea typeface="+mn-ea"/>
              <a:cs typeface="+mn-cs"/>
            </a:endParaRPr>
          </a:p>
        </p:txBody>
      </p:sp>
      <p:sp>
        <p:nvSpPr>
          <p:cNvPr id="6" name="Title 5">
            <a:extLst>
              <a:ext uri="{FF2B5EF4-FFF2-40B4-BE49-F238E27FC236}">
                <a16:creationId xmlns:a16="http://schemas.microsoft.com/office/drawing/2014/main" id="{D4D383DB-25F2-4649-A7AE-F7CA125D9628}"/>
              </a:ext>
            </a:extLst>
          </p:cNvPr>
          <p:cNvSpPr>
            <a:spLocks noGrp="1"/>
          </p:cNvSpPr>
          <p:nvPr>
            <p:ph type="title"/>
          </p:nvPr>
        </p:nvSpPr>
        <p:spPr/>
        <p:txBody>
          <a:bodyPr/>
          <a:lstStyle/>
          <a:p>
            <a:r>
              <a:rPr lang="en-US"/>
              <a:t>BARRIERS THAT OUR COMMUNITY FACES</a:t>
            </a:r>
          </a:p>
        </p:txBody>
      </p:sp>
    </p:spTree>
    <p:extLst>
      <p:ext uri="{BB962C8B-B14F-4D97-AF65-F5344CB8AC3E}">
        <p14:creationId xmlns:p14="http://schemas.microsoft.com/office/powerpoint/2010/main" val="402185546"/>
      </p:ext>
    </p:extLst>
  </p:cSld>
  <p:clrMapOvr>
    <a:masterClrMapping/>
  </p:clrMapOvr>
</p:sld>
</file>

<file path=ppt/theme/_rels/theme5.xml.rels><?xml version="1.0" encoding="UTF-8" standalone="yes"?>
<Relationships xmlns="http://schemas.openxmlformats.org/package/2006/relationships"><Relationship Id="rId1" Type="http://schemas.openxmlformats.org/officeDocument/2006/relationships/image" Target="../media/image13.jpeg"/></Relationships>
</file>

<file path=ppt/theme/_rels/theme6.xml.rels><?xml version="1.0" encoding="UTF-8" standalone="yes"?>
<Relationships xmlns="http://schemas.openxmlformats.org/package/2006/relationships"><Relationship Id="rId1" Type="http://schemas.openxmlformats.org/officeDocument/2006/relationships/image" Target="../media/image13.jpeg"/></Relationships>
</file>

<file path=ppt/theme/_rels/theme7.xml.rels><?xml version="1.0" encoding="UTF-8" standalone="yes"?>
<Relationships xmlns="http://schemas.openxmlformats.org/package/2006/relationships"><Relationship Id="rId1" Type="http://schemas.openxmlformats.org/officeDocument/2006/relationships/image" Target="../media/image16.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USA Powerpoint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954D83F1-7B5C-1A40-A887-586CB34DB496}" vid="{D7B860BA-2B8E-5844-99E3-0953ED5427FE}"/>
    </a:ext>
  </a:extLst>
</a:theme>
</file>

<file path=ppt/theme/theme3.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4.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latinon">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UIH 2020 PPT THEME-feather.potx" id="{10BC0743-4F3E-4D4D-B824-E755EFE2DB80}" vid="{9789317F-A982-492F-B844-04D5607B5727}"/>
    </a:ext>
  </a:extLst>
</a:theme>
</file>

<file path=ppt/theme/theme5.xml><?xml version="1.0" encoding="utf-8"?>
<a:theme xmlns:a="http://schemas.openxmlformats.org/drawingml/2006/main" name="Default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1_Default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Grid">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8AA29C7A406F46B0EA05F9C5EB9076" ma:contentTypeVersion="11" ma:contentTypeDescription="Create a new document." ma:contentTypeScope="" ma:versionID="a059cd5fbe5df7be20e2e5275cc8a5e3">
  <xsd:schema xmlns:xsd="http://www.w3.org/2001/XMLSchema" xmlns:xs="http://www.w3.org/2001/XMLSchema" xmlns:p="http://schemas.microsoft.com/office/2006/metadata/properties" xmlns:ns2="f78eab9c-c2d0-4986-8a84-ca2ad6a4a4fb" xmlns:ns3="5b092cf3-3339-4e08-975c-ae176cbffb10" targetNamespace="http://schemas.microsoft.com/office/2006/metadata/properties" ma:root="true" ma:fieldsID="1f3be10d7890dab3f8f550f803483431" ns2:_="" ns3:_="">
    <xsd:import namespace="f78eab9c-c2d0-4986-8a84-ca2ad6a4a4fb"/>
    <xsd:import namespace="5b092cf3-3339-4e08-975c-ae176cbffb1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8eab9c-c2d0-4986-8a84-ca2ad6a4a4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b092cf3-3339-4e08-975c-ae176cbffb1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2756628-4397-46DA-ACF3-B4ACFDB288E5}"/>
</file>

<file path=customXml/itemProps2.xml><?xml version="1.0" encoding="utf-8"?>
<ds:datastoreItem xmlns:ds="http://schemas.openxmlformats.org/officeDocument/2006/customXml" ds:itemID="{0994A3FE-0C3F-40F1-A9DA-24C71F311D87}">
  <ds:schemaRefs>
    <ds:schemaRef ds:uri="http://schemas.microsoft.com/sharepoint/v3/contenttype/forms"/>
  </ds:schemaRefs>
</ds:datastoreItem>
</file>

<file path=customXml/itemProps3.xml><?xml version="1.0" encoding="utf-8"?>
<ds:datastoreItem xmlns:ds="http://schemas.openxmlformats.org/officeDocument/2006/customXml" ds:itemID="{66979D66-9DDB-43E0-B9C4-5207C2D7667C}">
  <ds:schemaRefs>
    <ds:schemaRef ds:uri="http://schemas.openxmlformats.org/package/2006/metadata/core-properties"/>
    <ds:schemaRef ds:uri="http://www.w3.org/XML/1998/namespace"/>
    <ds:schemaRef ds:uri="http://schemas.microsoft.com/office/infopath/2007/PartnerControls"/>
    <ds:schemaRef ds:uri="http://purl.org/dc/terms/"/>
    <ds:schemaRef ds:uri="952a1e94-917c-438d-90b6-f59bd5e92d41"/>
    <ds:schemaRef ds:uri="http://schemas.microsoft.com/office/2006/documentManagement/types"/>
    <ds:schemaRef ds:uri="362203f0-b7e0-4a06-9ace-cf71d91f02bb"/>
    <ds:schemaRef ds:uri="http://purl.org/dc/elements/1.1/"/>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541</TotalTime>
  <Words>2524</Words>
  <Application>Microsoft Office PowerPoint</Application>
  <PresentationFormat>On-screen Show (4:3)</PresentationFormat>
  <Paragraphs>257</Paragraphs>
  <Slides>36</Slides>
  <Notes>9</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36</vt:i4>
      </vt:variant>
    </vt:vector>
  </HeadingPairs>
  <TitlesOfParts>
    <vt:vector size="56" baseType="lpstr">
      <vt:lpstr>Arial</vt:lpstr>
      <vt:lpstr>Calibri</vt:lpstr>
      <vt:lpstr>Constantia</vt:lpstr>
      <vt:lpstr>Corbel</vt:lpstr>
      <vt:lpstr>Courier New</vt:lpstr>
      <vt:lpstr>Franklin Gothic Book</vt:lpstr>
      <vt:lpstr>Franklin Gothic Medium</vt:lpstr>
      <vt:lpstr>Meta OT</vt:lpstr>
      <vt:lpstr>Palatino Linotype</vt:lpstr>
      <vt:lpstr>Tw Cen MT</vt:lpstr>
      <vt:lpstr>Wingdings</vt:lpstr>
      <vt:lpstr>Wingdings 2</vt:lpstr>
      <vt:lpstr>'Wingdings 2',Sans-Serif</vt:lpstr>
      <vt:lpstr>Office Theme</vt:lpstr>
      <vt:lpstr>FUSA Powerpoint Template</vt:lpstr>
      <vt:lpstr>Frame</vt:lpstr>
      <vt:lpstr>Theme1</vt:lpstr>
      <vt:lpstr>Default Theme</vt:lpstr>
      <vt:lpstr>1_Default Theme</vt:lpstr>
      <vt:lpstr>Grid</vt:lpstr>
      <vt:lpstr>Open Enrollment  Opportunities and Challenges   September 23, 2020 4:00 p.m. Eastern</vt:lpstr>
      <vt:lpstr>PowerPoint Presentation</vt:lpstr>
      <vt:lpstr>PowerPoint Presentation</vt:lpstr>
      <vt:lpstr>PowerPoint Presentation</vt:lpstr>
      <vt:lpstr>PowerPoint Presentation</vt:lpstr>
      <vt:lpstr>Speakers</vt:lpstr>
      <vt:lpstr>Speakers</vt:lpstr>
      <vt:lpstr>Michigan </vt:lpstr>
      <vt:lpstr>BARRIERS THAT OUR COMMUNITY FACES</vt:lpstr>
      <vt:lpstr>MICHIGAN RANKS 6TH</vt:lpstr>
      <vt:lpstr>Those who drive our country</vt:lpstr>
      <vt:lpstr>COVID-19 RESPONSE</vt:lpstr>
      <vt:lpstr>Maryland Citizens’ Health Initiative Education Fund, Inc. </vt:lpstr>
      <vt:lpstr> </vt:lpstr>
      <vt:lpstr>Easy Enrollment Promotional Campaign</vt:lpstr>
      <vt:lpstr>Easy Enrollment Metrics</vt:lpstr>
      <vt:lpstr>Next steps</vt:lpstr>
      <vt:lpstr>“Open Enrollment Opportunities and Challenges”</vt:lpstr>
      <vt:lpstr>“Urban Indian” </vt:lpstr>
      <vt:lpstr>National Council of Urban Indian Health </vt:lpstr>
      <vt:lpstr>PowerPoint Presentation</vt:lpstr>
      <vt:lpstr>How AI/ANs Receive Healthcare: I/T/U</vt:lpstr>
      <vt:lpstr>PowerPoint Presentation</vt:lpstr>
      <vt:lpstr>AI/AN Enrollment Statistics</vt:lpstr>
      <vt:lpstr>Enrollment = Sustainability of Care</vt:lpstr>
      <vt:lpstr>Outreach and Enrollment Assistance at Native Health</vt:lpstr>
      <vt:lpstr>PowerPoint Presentation</vt:lpstr>
      <vt:lpstr>PowerPoint Presentation</vt:lpstr>
      <vt:lpstr>  </vt:lpstr>
      <vt:lpstr>Modifications Due to Pandemic</vt:lpstr>
      <vt:lpstr>Barriers to Enrollment </vt:lpstr>
      <vt:lpstr>Solutions</vt:lpstr>
      <vt:lpstr>Client Testimonials</vt:lpstr>
      <vt:lpstr>PowerPoint Presentation</vt:lpstr>
      <vt:lpstr>PowerPoint Presentation</vt:lpstr>
      <vt:lpstr>Questions</vt:lpstr>
    </vt:vector>
  </TitlesOfParts>
  <Company>rdcDesigns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Ronald Crognale</dc:creator>
  <cp:lastModifiedBy>Ann</cp:lastModifiedBy>
  <cp:revision>63</cp:revision>
  <dcterms:created xsi:type="dcterms:W3CDTF">2014-02-24T16:39:25Z</dcterms:created>
  <dcterms:modified xsi:type="dcterms:W3CDTF">2020-09-23T14:22:51Z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0x0101008C8AA29C7A406F46B0EA05F9C5EB9076</vt:lpwstr>
  </property>
  <property fmtid="{D5CDD505-2E9C-101B-9397-08002B2CF9AE}" pid="3" name="Order">
    <vt:r8>2708400</vt:r8>
  </property>
  <property fmtid="{D5CDD505-2E9C-101B-9397-08002B2CF9AE}" pid="4" name="TaxKeyword">
    <vt:lpwstr/>
  </property>
</Properties>
</file>