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54" r:id="rId5"/>
  </p:sldMasterIdLst>
  <p:notesMasterIdLst>
    <p:notesMasterId r:id="rId31"/>
  </p:notesMasterIdLst>
  <p:sldIdLst>
    <p:sldId id="256" r:id="rId6"/>
    <p:sldId id="277" r:id="rId7"/>
    <p:sldId id="2348" r:id="rId8"/>
    <p:sldId id="2338" r:id="rId9"/>
    <p:sldId id="2079" r:id="rId10"/>
    <p:sldId id="2342" r:id="rId11"/>
    <p:sldId id="2346" r:id="rId12"/>
    <p:sldId id="2343" r:id="rId13"/>
    <p:sldId id="284" r:id="rId14"/>
    <p:sldId id="2349" r:id="rId15"/>
    <p:sldId id="2350" r:id="rId16"/>
    <p:sldId id="2341" r:id="rId17"/>
    <p:sldId id="2330" r:id="rId18"/>
    <p:sldId id="291" r:id="rId19"/>
    <p:sldId id="285" r:id="rId20"/>
    <p:sldId id="2347" r:id="rId21"/>
    <p:sldId id="1960" r:id="rId22"/>
    <p:sldId id="1367" r:id="rId23"/>
    <p:sldId id="1845" r:id="rId24"/>
    <p:sldId id="1850" r:id="rId25"/>
    <p:sldId id="1166" r:id="rId26"/>
    <p:sldId id="1832" r:id="rId27"/>
    <p:sldId id="1899" r:id="rId28"/>
    <p:sldId id="2000" r:id="rId29"/>
    <p:sldId id="2001" r:id="rId30"/>
  </p:sldIdLst>
  <p:sldSz cx="10058400" cy="77724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HNaSKbPGinwC9789yfmC3PD0+D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a Funsten" initials="JF" lastIdx="1" clrIdx="0">
    <p:extLst>
      <p:ext uri="{19B8F6BF-5375-455C-9EA6-DF929625EA0E}">
        <p15:presenceInfo xmlns:p15="http://schemas.microsoft.com/office/powerpoint/2012/main" userId="S::jenna.funsten@ripmedicaldebt.org::7d409c7c-fb6b-4882-8b61-189250452a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53" autoAdjust="0"/>
    <p:restoredTop sz="94660"/>
  </p:normalViewPr>
  <p:slideViewPr>
    <p:cSldViewPr snapToGrid="0">
      <p:cViewPr varScale="1">
        <p:scale>
          <a:sx n="72" d="100"/>
          <a:sy n="72" d="100"/>
        </p:scale>
        <p:origin x="1238" y="53"/>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98720692206376"/>
          <c:y val="3.4375000000000003E-2"/>
          <c:w val="0.64801279307793624"/>
          <c:h val="0.84033523339821792"/>
        </c:manualLayout>
      </c:layout>
      <c:barChart>
        <c:barDir val="bar"/>
        <c:grouping val="clustered"/>
        <c:varyColors val="0"/>
        <c:ser>
          <c:idx val="0"/>
          <c:order val="0"/>
          <c:tx>
            <c:strRef>
              <c:f>Sheet1!$B$1</c:f>
              <c:strCache>
                <c:ptCount val="1"/>
                <c:pt idx="0">
                  <c:v>% who have had trouble</c:v>
                </c:pt>
              </c:strCache>
            </c:strRef>
          </c:tx>
          <c:spPr>
            <a:solidFill>
              <a:schemeClr val="tx2"/>
            </a:solidFill>
            <a:ln>
              <a:solidFill>
                <a:schemeClr val="bg1"/>
              </a:solidFill>
            </a:ln>
            <a:effectLst/>
          </c:spPr>
          <c:invertIfNegative val="0"/>
          <c:dPt>
            <c:idx val="0"/>
            <c:invertIfNegative val="0"/>
            <c:bubble3D val="0"/>
            <c:spPr>
              <a:solidFill>
                <a:schemeClr val="tx2"/>
              </a:solidFill>
              <a:ln>
                <a:solidFill>
                  <a:schemeClr val="bg1"/>
                </a:solidFill>
              </a:ln>
              <a:effectLst/>
            </c:spPr>
            <c:extLst>
              <c:ext xmlns:c16="http://schemas.microsoft.com/office/drawing/2014/chart" uri="{C3380CC4-5D6E-409C-BE32-E72D297353CC}">
                <c16:uniqueId val="{00000001-7F00-4708-AC87-D7F3FDF4931D}"/>
              </c:ext>
            </c:extLst>
          </c:dPt>
          <c:dPt>
            <c:idx val="1"/>
            <c:invertIfNegative val="0"/>
            <c:bubble3D val="0"/>
            <c:extLst>
              <c:ext xmlns:c16="http://schemas.microsoft.com/office/drawing/2014/chart" uri="{C3380CC4-5D6E-409C-BE32-E72D297353CC}">
                <c16:uniqueId val="{00000002-7F00-4708-AC87-D7F3FDF4931D}"/>
              </c:ext>
            </c:extLst>
          </c:dPt>
          <c:dPt>
            <c:idx val="2"/>
            <c:invertIfNegative val="0"/>
            <c:bubble3D val="0"/>
            <c:extLst>
              <c:ext xmlns:c16="http://schemas.microsoft.com/office/drawing/2014/chart" uri="{C3380CC4-5D6E-409C-BE32-E72D297353CC}">
                <c16:uniqueId val="{00000003-7F00-4708-AC87-D7F3FDF4931D}"/>
              </c:ext>
            </c:extLst>
          </c:dPt>
          <c:dPt>
            <c:idx val="3"/>
            <c:invertIfNegative val="0"/>
            <c:bubble3D val="0"/>
            <c:extLst>
              <c:ext xmlns:c16="http://schemas.microsoft.com/office/drawing/2014/chart" uri="{C3380CC4-5D6E-409C-BE32-E72D297353CC}">
                <c16:uniqueId val="{00000004-7F00-4708-AC87-D7F3FDF4931D}"/>
              </c:ext>
            </c:extLst>
          </c:dPt>
          <c:dPt>
            <c:idx val="4"/>
            <c:invertIfNegative val="0"/>
            <c:bubble3D val="0"/>
            <c:extLst>
              <c:ext xmlns:c16="http://schemas.microsoft.com/office/drawing/2014/chart" uri="{C3380CC4-5D6E-409C-BE32-E72D297353CC}">
                <c16:uniqueId val="{00000005-7F00-4708-AC87-D7F3FDF4931D}"/>
              </c:ext>
            </c:extLst>
          </c:dPt>
          <c:dPt>
            <c:idx val="5"/>
            <c:invertIfNegative val="0"/>
            <c:bubble3D val="0"/>
            <c:extLst>
              <c:ext xmlns:c16="http://schemas.microsoft.com/office/drawing/2014/chart" uri="{C3380CC4-5D6E-409C-BE32-E72D297353CC}">
                <c16:uniqueId val="{00000006-7F00-4708-AC87-D7F3FDF4931D}"/>
              </c:ext>
            </c:extLst>
          </c:dPt>
          <c:dPt>
            <c:idx val="6"/>
            <c:invertIfNegative val="0"/>
            <c:bubble3D val="0"/>
            <c:extLst>
              <c:ext xmlns:c16="http://schemas.microsoft.com/office/drawing/2014/chart" uri="{C3380CC4-5D6E-409C-BE32-E72D297353CC}">
                <c16:uniqueId val="{00000007-7F00-4708-AC87-D7F3FDF4931D}"/>
              </c:ext>
            </c:extLst>
          </c:dPt>
          <c:dLbls>
            <c:dLbl>
              <c:idx val="0"/>
              <c:numFmt formatCode="0%" sourceLinked="0"/>
              <c:spPr>
                <a:noFill/>
                <a:ln>
                  <a:noFill/>
                </a:ln>
                <a:effectLst/>
              </c:spPr>
              <c:txPr>
                <a:bodyPr rot="0" spcFirstLastPara="1" vertOverflow="ellipsis" vert="horz" wrap="square" lIns="38100" tIns="19050" rIns="38100" bIns="19050" anchor="ctr" anchorCtr="0">
                  <a:no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7F00-4708-AC87-D7F3FDF4931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Used up all or most of savings</c:v>
                </c:pt>
                <c:pt idx="1">
                  <c:v>Increased credit card debt</c:v>
                </c:pt>
                <c:pt idx="3">
                  <c:v>Taken out another kind of loan</c:v>
                </c:pt>
                <c:pt idx="4">
                  <c:v>Borrowed from a payday lender</c:v>
                </c:pt>
              </c:strCache>
            </c:strRef>
          </c:cat>
          <c:val>
            <c:numRef>
              <c:f>Sheet1!$B$2:$B$6</c:f>
              <c:numCache>
                <c:formatCode>General</c:formatCode>
                <c:ptCount val="5"/>
                <c:pt idx="0">
                  <c:v>0.59</c:v>
                </c:pt>
                <c:pt idx="1">
                  <c:v>0.34</c:v>
                </c:pt>
                <c:pt idx="2">
                  <c:v>0.26</c:v>
                </c:pt>
                <c:pt idx="3">
                  <c:v>0.15</c:v>
                </c:pt>
                <c:pt idx="4">
                  <c:v>0.13</c:v>
                </c:pt>
              </c:numCache>
            </c:numRef>
          </c:val>
          <c:extLst>
            <c:ext xmlns:c16="http://schemas.microsoft.com/office/drawing/2014/chart" uri="{C3380CC4-5D6E-409C-BE32-E72D297353CC}">
              <c16:uniqueId val="{00000008-7F00-4708-AC87-D7F3FDF4931D}"/>
            </c:ext>
          </c:extLst>
        </c:ser>
        <c:dLbls>
          <c:showLegendKey val="0"/>
          <c:showVal val="0"/>
          <c:showCatName val="0"/>
          <c:showSerName val="0"/>
          <c:showPercent val="0"/>
          <c:showBubbleSize val="0"/>
        </c:dLbls>
        <c:gapWidth val="75"/>
        <c:axId val="1634634352"/>
        <c:axId val="1634636320"/>
      </c:barChart>
      <c:catAx>
        <c:axId val="1634634352"/>
        <c:scaling>
          <c:orientation val="maxMin"/>
        </c:scaling>
        <c:delete val="0"/>
        <c:axPos val="l"/>
        <c:numFmt formatCode="General" sourceLinked="1"/>
        <c:majorTickMark val="out"/>
        <c:minorTickMark val="none"/>
        <c:tickLblPos val="nextTo"/>
        <c:spPr>
          <a:noFill/>
          <a:ln w="9525" cap="flat" cmpd="sng" algn="ctr">
            <a:solidFill>
              <a:schemeClr val="bg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34636320"/>
        <c:crosses val="autoZero"/>
        <c:auto val="1"/>
        <c:lblAlgn val="ctr"/>
        <c:lblOffset val="100"/>
        <c:noMultiLvlLbl val="0"/>
      </c:catAx>
      <c:valAx>
        <c:axId val="1634636320"/>
        <c:scaling>
          <c:orientation val="minMax"/>
          <c:max val="0.75000000000000011"/>
          <c:min val="0"/>
        </c:scaling>
        <c:delete val="1"/>
        <c:axPos val="b"/>
        <c:numFmt formatCode="General" sourceLinked="1"/>
        <c:majorTickMark val="out"/>
        <c:minorTickMark val="none"/>
        <c:tickLblPos val="nextTo"/>
        <c:crossAx val="1634634352"/>
        <c:crosses val="max"/>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2675732075913E-2"/>
          <c:y val="3.4375000000000003E-2"/>
          <c:w val="0.98827326161694573"/>
          <c:h val="0.79442963522131271"/>
        </c:manualLayout>
      </c:layout>
      <c:barChart>
        <c:barDir val="bar"/>
        <c:grouping val="stacked"/>
        <c:varyColors val="0"/>
        <c:ser>
          <c:idx val="0"/>
          <c:order val="0"/>
          <c:tx>
            <c:strRef>
              <c:f>Sheet1!$B$1</c:f>
              <c:strCache>
                <c:ptCount val="1"/>
                <c:pt idx="0">
                  <c:v>A major impact</c:v>
                </c:pt>
              </c:strCache>
            </c:strRef>
          </c:tx>
          <c:spPr>
            <a:solidFill>
              <a:schemeClr val="accent1">
                <a:lumMod val="75000"/>
              </a:schemeClr>
            </a:solidFill>
            <a:ln>
              <a:solidFill>
                <a:schemeClr val="bg1"/>
              </a:solidFill>
            </a:ln>
            <a:effectLst/>
          </c:spPr>
          <c:invertIfNegative val="0"/>
          <c:dPt>
            <c:idx val="0"/>
            <c:invertIfNegative val="0"/>
            <c:bubble3D val="0"/>
            <c:spPr>
              <a:solidFill>
                <a:schemeClr val="accent5">
                  <a:lumMod val="60000"/>
                  <a:lumOff val="40000"/>
                </a:schemeClr>
              </a:solidFill>
              <a:ln>
                <a:solidFill>
                  <a:schemeClr val="bg1"/>
                </a:solidFill>
              </a:ln>
              <a:effectLst/>
            </c:spPr>
            <c:extLst>
              <c:ext xmlns:c16="http://schemas.microsoft.com/office/drawing/2014/chart" uri="{C3380CC4-5D6E-409C-BE32-E72D297353CC}">
                <c16:uniqueId val="{00000001-9C62-4400-86EE-ED41815CC25B}"/>
              </c:ext>
            </c:extLst>
          </c:dPt>
          <c:dPt>
            <c:idx val="1"/>
            <c:invertIfNegative val="0"/>
            <c:bubble3D val="0"/>
            <c:extLst>
              <c:ext xmlns:c16="http://schemas.microsoft.com/office/drawing/2014/chart" uri="{C3380CC4-5D6E-409C-BE32-E72D297353CC}">
                <c16:uniqueId val="{00000002-9C62-4400-86EE-ED41815CC25B}"/>
              </c:ext>
            </c:extLst>
          </c:dPt>
          <c:dPt>
            <c:idx val="2"/>
            <c:invertIfNegative val="0"/>
            <c:bubble3D val="0"/>
            <c:extLst>
              <c:ext xmlns:c16="http://schemas.microsoft.com/office/drawing/2014/chart" uri="{C3380CC4-5D6E-409C-BE32-E72D297353CC}">
                <c16:uniqueId val="{00000003-9C62-4400-86EE-ED41815CC25B}"/>
              </c:ext>
            </c:extLst>
          </c:dPt>
          <c:dPt>
            <c:idx val="3"/>
            <c:invertIfNegative val="0"/>
            <c:bubble3D val="0"/>
            <c:extLst>
              <c:ext xmlns:c16="http://schemas.microsoft.com/office/drawing/2014/chart" uri="{C3380CC4-5D6E-409C-BE32-E72D297353CC}">
                <c16:uniqueId val="{00000004-9C62-4400-86EE-ED41815CC25B}"/>
              </c:ext>
            </c:extLst>
          </c:dPt>
          <c:dPt>
            <c:idx val="4"/>
            <c:invertIfNegative val="0"/>
            <c:bubble3D val="0"/>
            <c:extLst>
              <c:ext xmlns:c16="http://schemas.microsoft.com/office/drawing/2014/chart" uri="{C3380CC4-5D6E-409C-BE32-E72D297353CC}">
                <c16:uniqueId val="{00000005-9C62-4400-86EE-ED41815CC25B}"/>
              </c:ext>
            </c:extLst>
          </c:dPt>
          <c:dPt>
            <c:idx val="5"/>
            <c:invertIfNegative val="0"/>
            <c:bubble3D val="0"/>
            <c:extLst>
              <c:ext xmlns:c16="http://schemas.microsoft.com/office/drawing/2014/chart" uri="{C3380CC4-5D6E-409C-BE32-E72D297353CC}">
                <c16:uniqueId val="{00000006-9C62-4400-86EE-ED41815CC25B}"/>
              </c:ext>
            </c:extLst>
          </c:dPt>
          <c:dPt>
            <c:idx val="6"/>
            <c:invertIfNegative val="0"/>
            <c:bubble3D val="0"/>
            <c:extLst>
              <c:ext xmlns:c16="http://schemas.microsoft.com/office/drawing/2014/chart" uri="{C3380CC4-5D6E-409C-BE32-E72D297353CC}">
                <c16:uniqueId val="{00000007-9C62-4400-86EE-ED41815CC25B}"/>
              </c:ext>
            </c:extLst>
          </c:dPt>
          <c:dLbls>
            <c:dLbl>
              <c:idx val="0"/>
              <c:numFmt formatCode="0%" sourceLinked="0"/>
              <c:spPr>
                <a:noFill/>
                <a:ln>
                  <a:noFill/>
                </a:ln>
                <a:effectLst/>
              </c:spPr>
              <c:txPr>
                <a:bodyPr rot="0" spcFirstLastPara="1" vertOverflow="ellipsis" vert="horz" wrap="square" lIns="38100" tIns="19050" rIns="38100" bIns="19050" anchor="ctr" anchorCtr="0">
                  <a:no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3466097676623993"/>
                      <c:h val="0.30441553701382135"/>
                    </c:manualLayout>
                  </c15:layout>
                </c:ext>
                <c:ext xmlns:c16="http://schemas.microsoft.com/office/drawing/2014/chart" uri="{C3380CC4-5D6E-409C-BE32-E72D297353CC}">
                  <c16:uniqueId val="{00000001-9C62-4400-86EE-ED41815CC25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Label 4</c:v>
                </c:pt>
              </c:strCache>
            </c:strRef>
          </c:cat>
          <c:val>
            <c:numRef>
              <c:f>Sheet1!$B$2</c:f>
              <c:numCache>
                <c:formatCode>General</c:formatCode>
                <c:ptCount val="1"/>
                <c:pt idx="0">
                  <c:v>0.44</c:v>
                </c:pt>
              </c:numCache>
            </c:numRef>
          </c:val>
          <c:extLst>
            <c:ext xmlns:c16="http://schemas.microsoft.com/office/drawing/2014/chart" uri="{C3380CC4-5D6E-409C-BE32-E72D297353CC}">
              <c16:uniqueId val="{00000008-9C62-4400-86EE-ED41815CC25B}"/>
            </c:ext>
          </c:extLst>
        </c:ser>
        <c:ser>
          <c:idx val="1"/>
          <c:order val="1"/>
          <c:tx>
            <c:strRef>
              <c:f>Sheet1!$C$1</c:f>
              <c:strCache>
                <c:ptCount val="1"/>
                <c:pt idx="0">
                  <c:v>A minor impact</c:v>
                </c:pt>
              </c:strCache>
            </c:strRef>
          </c:tx>
          <c:spPr>
            <a:solidFill>
              <a:schemeClr val="accent5">
                <a:lumMod val="40000"/>
                <a:lumOff val="60000"/>
              </a:schemeClr>
            </a:solidFill>
            <a:ln>
              <a:solidFill>
                <a:schemeClr val="bg1"/>
              </a:solid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2365094476988385"/>
                      <c:h val="0.27584798017594597"/>
                    </c:manualLayout>
                  </c15:layout>
                </c:ext>
                <c:ext xmlns:c16="http://schemas.microsoft.com/office/drawing/2014/chart" uri="{C3380CC4-5D6E-409C-BE32-E72D297353CC}">
                  <c16:uniqueId val="{00000009-9C62-4400-86EE-ED41815CC25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c:f>
              <c:strCache>
                <c:ptCount val="1"/>
                <c:pt idx="0">
                  <c:v>Label 4</c:v>
                </c:pt>
              </c:strCache>
            </c:strRef>
          </c:cat>
          <c:val>
            <c:numRef>
              <c:f>Sheet1!$C$2</c:f>
              <c:numCache>
                <c:formatCode>General</c:formatCode>
                <c:ptCount val="1"/>
                <c:pt idx="0">
                  <c:v>0.47</c:v>
                </c:pt>
              </c:numCache>
            </c:numRef>
          </c:val>
          <c:extLst>
            <c:ext xmlns:c16="http://schemas.microsoft.com/office/drawing/2014/chart" uri="{C3380CC4-5D6E-409C-BE32-E72D297353CC}">
              <c16:uniqueId val="{0000000A-9C62-4400-86EE-ED41815CC25B}"/>
            </c:ext>
          </c:extLst>
        </c:ser>
        <c:ser>
          <c:idx val="2"/>
          <c:order val="2"/>
          <c:tx>
            <c:strRef>
              <c:f>Sheet1!$D$1</c:f>
              <c:strCache>
                <c:ptCount val="1"/>
                <c:pt idx="0">
                  <c:v>No real impact</c:v>
                </c:pt>
              </c:strCache>
            </c:strRef>
          </c:tx>
          <c:spPr>
            <a:solidFill>
              <a:schemeClr val="accent3">
                <a:lumMod val="60000"/>
                <a:lumOff val="40000"/>
              </a:schemeClr>
            </a:solidFill>
            <a:ln>
              <a:solidFill>
                <a:schemeClr val="bg1"/>
              </a:solidFill>
            </a:ln>
            <a:effectLst/>
          </c:spPr>
          <c:invertIfNegative val="0"/>
          <c:dLbls>
            <c:dLbl>
              <c:idx val="0"/>
              <c:layout>
                <c:manualLayout>
                  <c:x val="-7.6738609112709827E-2"/>
                  <c:y val="-0.4016497937757780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9C62-4400-86EE-ED41815CC25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c:f>
              <c:strCache>
                <c:ptCount val="1"/>
                <c:pt idx="0">
                  <c:v>Label 4</c:v>
                </c:pt>
              </c:strCache>
            </c:strRef>
          </c:cat>
          <c:val>
            <c:numRef>
              <c:f>Sheet1!$D$2</c:f>
              <c:numCache>
                <c:formatCode>General</c:formatCode>
                <c:ptCount val="1"/>
                <c:pt idx="0">
                  <c:v>7.0000000000000007E-2</c:v>
                </c:pt>
              </c:numCache>
            </c:numRef>
          </c:val>
          <c:extLst>
            <c:ext xmlns:c16="http://schemas.microsoft.com/office/drawing/2014/chart" uri="{C3380CC4-5D6E-409C-BE32-E72D297353CC}">
              <c16:uniqueId val="{0000000C-9C62-4400-86EE-ED41815CC25B}"/>
            </c:ext>
          </c:extLst>
        </c:ser>
        <c:dLbls>
          <c:showLegendKey val="0"/>
          <c:showVal val="0"/>
          <c:showCatName val="0"/>
          <c:showSerName val="0"/>
          <c:showPercent val="0"/>
          <c:showBubbleSize val="0"/>
        </c:dLbls>
        <c:gapWidth val="75"/>
        <c:overlap val="100"/>
        <c:axId val="1634634352"/>
        <c:axId val="1634636320"/>
      </c:barChart>
      <c:catAx>
        <c:axId val="1634634352"/>
        <c:scaling>
          <c:orientation val="minMax"/>
        </c:scaling>
        <c:delete val="1"/>
        <c:axPos val="l"/>
        <c:numFmt formatCode="General" sourceLinked="1"/>
        <c:majorTickMark val="out"/>
        <c:minorTickMark val="none"/>
        <c:tickLblPos val="nextTo"/>
        <c:crossAx val="1634636320"/>
        <c:crosses val="autoZero"/>
        <c:auto val="1"/>
        <c:lblAlgn val="ctr"/>
        <c:lblOffset val="100"/>
        <c:noMultiLvlLbl val="0"/>
      </c:catAx>
      <c:valAx>
        <c:axId val="1634636320"/>
        <c:scaling>
          <c:orientation val="minMax"/>
          <c:max val="1"/>
          <c:min val="0"/>
        </c:scaling>
        <c:delete val="1"/>
        <c:axPos val="b"/>
        <c:numFmt formatCode="General" sourceLinked="1"/>
        <c:majorTickMark val="out"/>
        <c:minorTickMark val="none"/>
        <c:tickLblPos val="nextTo"/>
        <c:crossAx val="1634634352"/>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05187361783858"/>
          <c:y val="3.4375000000000003E-2"/>
          <c:w val="0.51132843088491486"/>
          <c:h val="0.84677385716648246"/>
        </c:manualLayout>
      </c:layout>
      <c:barChart>
        <c:barDir val="bar"/>
        <c:grouping val="clustered"/>
        <c:varyColors val="0"/>
        <c:ser>
          <c:idx val="0"/>
          <c:order val="0"/>
          <c:tx>
            <c:strRef>
              <c:f>Sheet1!$B$1</c:f>
              <c:strCache>
                <c:ptCount val="1"/>
                <c:pt idx="0">
                  <c:v>% who have had trouble</c:v>
                </c:pt>
              </c:strCache>
            </c:strRef>
          </c:tx>
          <c:spPr>
            <a:solidFill>
              <a:schemeClr val="tx2"/>
            </a:solidFill>
            <a:ln>
              <a:solidFill>
                <a:schemeClr val="bg1"/>
              </a:solidFill>
            </a:ln>
            <a:effectLst/>
          </c:spPr>
          <c:invertIfNegative val="0"/>
          <c:dPt>
            <c:idx val="0"/>
            <c:invertIfNegative val="0"/>
            <c:bubble3D val="0"/>
            <c:spPr>
              <a:solidFill>
                <a:schemeClr val="tx2"/>
              </a:solidFill>
              <a:ln>
                <a:solidFill>
                  <a:schemeClr val="bg1"/>
                </a:solidFill>
              </a:ln>
              <a:effectLst/>
            </c:spPr>
            <c:extLst>
              <c:ext xmlns:c16="http://schemas.microsoft.com/office/drawing/2014/chart" uri="{C3380CC4-5D6E-409C-BE32-E72D297353CC}">
                <c16:uniqueId val="{00000001-70E0-4C23-B325-3669A8049AE3}"/>
              </c:ext>
            </c:extLst>
          </c:dPt>
          <c:dPt>
            <c:idx val="1"/>
            <c:invertIfNegative val="0"/>
            <c:bubble3D val="0"/>
            <c:extLst>
              <c:ext xmlns:c16="http://schemas.microsoft.com/office/drawing/2014/chart" uri="{C3380CC4-5D6E-409C-BE32-E72D297353CC}">
                <c16:uniqueId val="{00000002-70E0-4C23-B325-3669A8049AE3}"/>
              </c:ext>
            </c:extLst>
          </c:dPt>
          <c:dPt>
            <c:idx val="2"/>
            <c:invertIfNegative val="0"/>
            <c:bubble3D val="0"/>
            <c:extLst>
              <c:ext xmlns:c16="http://schemas.microsoft.com/office/drawing/2014/chart" uri="{C3380CC4-5D6E-409C-BE32-E72D297353CC}">
                <c16:uniqueId val="{00000003-70E0-4C23-B325-3669A8049AE3}"/>
              </c:ext>
            </c:extLst>
          </c:dPt>
          <c:dPt>
            <c:idx val="3"/>
            <c:invertIfNegative val="0"/>
            <c:bubble3D val="0"/>
            <c:extLst>
              <c:ext xmlns:c16="http://schemas.microsoft.com/office/drawing/2014/chart" uri="{C3380CC4-5D6E-409C-BE32-E72D297353CC}">
                <c16:uniqueId val="{00000004-70E0-4C23-B325-3669A8049AE3}"/>
              </c:ext>
            </c:extLst>
          </c:dPt>
          <c:dPt>
            <c:idx val="4"/>
            <c:invertIfNegative val="0"/>
            <c:bubble3D val="0"/>
            <c:extLst>
              <c:ext xmlns:c16="http://schemas.microsoft.com/office/drawing/2014/chart" uri="{C3380CC4-5D6E-409C-BE32-E72D297353CC}">
                <c16:uniqueId val="{00000005-70E0-4C23-B325-3669A8049AE3}"/>
              </c:ext>
            </c:extLst>
          </c:dPt>
          <c:dPt>
            <c:idx val="5"/>
            <c:invertIfNegative val="0"/>
            <c:bubble3D val="0"/>
            <c:extLst>
              <c:ext xmlns:c16="http://schemas.microsoft.com/office/drawing/2014/chart" uri="{C3380CC4-5D6E-409C-BE32-E72D297353CC}">
                <c16:uniqueId val="{00000006-70E0-4C23-B325-3669A8049AE3}"/>
              </c:ext>
            </c:extLst>
          </c:dPt>
          <c:dPt>
            <c:idx val="6"/>
            <c:invertIfNegative val="0"/>
            <c:bubble3D val="0"/>
            <c:extLst>
              <c:ext xmlns:c16="http://schemas.microsoft.com/office/drawing/2014/chart" uri="{C3380CC4-5D6E-409C-BE32-E72D297353CC}">
                <c16:uniqueId val="{00000007-70E0-4C23-B325-3669A8049AE3}"/>
              </c:ext>
            </c:extLst>
          </c:dPt>
          <c:dLbls>
            <c:dLbl>
              <c:idx val="0"/>
              <c:numFmt formatCode="0%" sourceLinked="0"/>
              <c:spPr>
                <a:noFill/>
                <a:ln>
                  <a:noFill/>
                </a:ln>
                <a:effectLst/>
              </c:spPr>
              <c:txPr>
                <a:bodyPr rot="0" spcFirstLastPara="1" vertOverflow="ellipsis" vert="horz" wrap="square" lIns="38100" tIns="19050" rIns="38100" bIns="19050" anchor="ctr" anchorCtr="0">
                  <a:no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70E0-4C23-B325-3669A8049AE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Put off vacations or other major household purchases</c:v>
                </c:pt>
                <c:pt idx="1">
                  <c:v>Cut back on food, clothing, or basic household items</c:v>
                </c:pt>
                <c:pt idx="2">
                  <c:v>Taken an extra job or worked more hours</c:v>
                </c:pt>
                <c:pt idx="3">
                  <c:v>Borrowed money from friends or family</c:v>
                </c:pt>
                <c:pt idx="4">
                  <c:v>Changed your living situation</c:v>
                </c:pt>
              </c:strCache>
            </c:strRef>
          </c:cat>
          <c:val>
            <c:numRef>
              <c:f>Sheet1!$B$2:$B$6</c:f>
              <c:numCache>
                <c:formatCode>General</c:formatCode>
                <c:ptCount val="5"/>
                <c:pt idx="0">
                  <c:v>0.72</c:v>
                </c:pt>
                <c:pt idx="1">
                  <c:v>0.7</c:v>
                </c:pt>
                <c:pt idx="2">
                  <c:v>0.41</c:v>
                </c:pt>
                <c:pt idx="3">
                  <c:v>0.37</c:v>
                </c:pt>
                <c:pt idx="4">
                  <c:v>0.17</c:v>
                </c:pt>
              </c:numCache>
            </c:numRef>
          </c:val>
          <c:extLst>
            <c:ext xmlns:c16="http://schemas.microsoft.com/office/drawing/2014/chart" uri="{C3380CC4-5D6E-409C-BE32-E72D297353CC}">
              <c16:uniqueId val="{00000008-70E0-4C23-B325-3669A8049AE3}"/>
            </c:ext>
          </c:extLst>
        </c:ser>
        <c:dLbls>
          <c:showLegendKey val="0"/>
          <c:showVal val="0"/>
          <c:showCatName val="0"/>
          <c:showSerName val="0"/>
          <c:showPercent val="0"/>
          <c:showBubbleSize val="0"/>
        </c:dLbls>
        <c:gapWidth val="75"/>
        <c:axId val="1634634352"/>
        <c:axId val="1634636320"/>
      </c:barChart>
      <c:catAx>
        <c:axId val="1634634352"/>
        <c:scaling>
          <c:orientation val="maxMin"/>
        </c:scaling>
        <c:delete val="0"/>
        <c:axPos val="l"/>
        <c:numFmt formatCode="General" sourceLinked="1"/>
        <c:majorTickMark val="out"/>
        <c:minorTickMark val="none"/>
        <c:tickLblPos val="nextTo"/>
        <c:spPr>
          <a:noFill/>
          <a:ln w="9525" cap="flat" cmpd="sng" algn="ctr">
            <a:solidFill>
              <a:schemeClr val="bg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34636320"/>
        <c:crosses val="autoZero"/>
        <c:auto val="1"/>
        <c:lblAlgn val="ctr"/>
        <c:lblOffset val="100"/>
        <c:noMultiLvlLbl val="0"/>
      </c:catAx>
      <c:valAx>
        <c:axId val="1634636320"/>
        <c:scaling>
          <c:orientation val="minMax"/>
          <c:max val="0.75000000000000011"/>
          <c:min val="0"/>
        </c:scaling>
        <c:delete val="1"/>
        <c:axPos val="b"/>
        <c:numFmt formatCode="General" sourceLinked="1"/>
        <c:majorTickMark val="out"/>
        <c:minorTickMark val="none"/>
        <c:tickLblPos val="nextTo"/>
        <c:crossAx val="1634634352"/>
        <c:crosses val="max"/>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66573597666199"/>
          <c:y val="0.30634288418305566"/>
          <c:w val="0.48849103035623453"/>
          <c:h val="0.69365711581694434"/>
        </c:manualLayout>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74C-46F9-882D-6AE872369FED}"/>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574C-46F9-882D-6AE872369FED}"/>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574C-46F9-882D-6AE872369FED}"/>
              </c:ext>
            </c:extLst>
          </c:dPt>
          <c:dPt>
            <c:idx val="3"/>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7-574C-46F9-882D-6AE872369FED}"/>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574C-46F9-882D-6AE872369FED}"/>
              </c:ext>
            </c:extLst>
          </c:dPt>
          <c:dLbls>
            <c:dLbl>
              <c:idx val="0"/>
              <c:layout>
                <c:manualLayout>
                  <c:x val="-0.22497901841399856"/>
                  <c:y val="-1.3676660493045169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9532537022231675"/>
                      <c:h val="0.56845238095238093"/>
                    </c:manualLayout>
                  </c15:layout>
                </c:ext>
                <c:ext xmlns:c16="http://schemas.microsoft.com/office/drawing/2014/chart" uri="{C3380CC4-5D6E-409C-BE32-E72D297353CC}">
                  <c16:uniqueId val="{00000001-574C-46F9-882D-6AE872369FED}"/>
                </c:ext>
              </c:extLst>
            </c:dLbl>
            <c:dLbl>
              <c:idx val="1"/>
              <c:layout>
                <c:manualLayout>
                  <c:x val="0.22127308126280607"/>
                  <c:y val="3.3932041860618963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637747907610577"/>
                      <c:h val="0.54861113767520964"/>
                    </c:manualLayout>
                  </c15:layout>
                </c:ext>
                <c:ext xmlns:c16="http://schemas.microsoft.com/office/drawing/2014/chart" uri="{C3380CC4-5D6E-409C-BE32-E72D297353CC}">
                  <c16:uniqueId val="{00000003-574C-46F9-882D-6AE872369FED}"/>
                </c:ext>
              </c:extLst>
            </c:dLbl>
            <c:dLbl>
              <c:idx val="2"/>
              <c:layout>
                <c:manualLayout>
                  <c:x val="0.16036290571772205"/>
                  <c:y val="0.1082974417985602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4C-46F9-882D-6AE872369FE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Bills for a one-time or short-term medical expense, such as a single hospital stay or treatment for an accident</c:v>
                </c:pt>
                <c:pt idx="1">
                  <c:v>Bills that have built up over time, such as treatment for a chronic illness like diabetes or cancer</c:v>
                </c:pt>
                <c:pt idx="2">
                  <c:v>Don't know / refused to answer</c:v>
                </c:pt>
              </c:strCache>
            </c:strRef>
          </c:cat>
          <c:val>
            <c:numRef>
              <c:f>Sheet1!$B$2:$B$4</c:f>
              <c:numCache>
                <c:formatCode>General</c:formatCode>
                <c:ptCount val="3"/>
                <c:pt idx="0">
                  <c:v>0.66</c:v>
                </c:pt>
                <c:pt idx="1">
                  <c:v>0.33</c:v>
                </c:pt>
                <c:pt idx="2">
                  <c:v>0.02</c:v>
                </c:pt>
              </c:numCache>
            </c:numRef>
          </c:val>
          <c:extLst>
            <c:ext xmlns:c16="http://schemas.microsoft.com/office/drawing/2014/chart" uri="{C3380CC4-5D6E-409C-BE32-E72D297353CC}">
              <c16:uniqueId val="{0000000A-574C-46F9-882D-6AE872369FED}"/>
            </c:ext>
          </c:extLst>
        </c:ser>
        <c:dLbls>
          <c:showLegendKey val="0"/>
          <c:showVal val="0"/>
          <c:showCatName val="0"/>
          <c:showSerName val="0"/>
          <c:showPercent val="0"/>
          <c:showBubbleSize val="0"/>
          <c:showLeaderLines val="1"/>
        </c:dLbls>
        <c:firstSliceAng val="133"/>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2675732075913E-2"/>
          <c:y val="3.4375000000000003E-2"/>
          <c:w val="0.85145122484689417"/>
          <c:h val="0.84677385716648246"/>
        </c:manualLayout>
      </c:layout>
      <c:barChart>
        <c:barDir val="bar"/>
        <c:grouping val="clustered"/>
        <c:varyColors val="0"/>
        <c:ser>
          <c:idx val="0"/>
          <c:order val="0"/>
          <c:tx>
            <c:strRef>
              <c:f>Sheet1!$B$1</c:f>
              <c:strCache>
                <c:ptCount val="1"/>
                <c:pt idx="0">
                  <c:v>% who have had trouble</c:v>
                </c:pt>
              </c:strCache>
            </c:strRef>
          </c:tx>
          <c:spPr>
            <a:solidFill>
              <a:schemeClr val="tx2"/>
            </a:solidFill>
            <a:ln>
              <a:solidFill>
                <a:schemeClr val="bg1"/>
              </a:solidFill>
            </a:ln>
            <a:effectLst/>
          </c:spPr>
          <c:invertIfNegative val="0"/>
          <c:dPt>
            <c:idx val="0"/>
            <c:invertIfNegative val="0"/>
            <c:bubble3D val="0"/>
            <c:spPr>
              <a:solidFill>
                <a:schemeClr val="tx2"/>
              </a:solidFill>
              <a:ln>
                <a:solidFill>
                  <a:schemeClr val="bg1"/>
                </a:solidFill>
              </a:ln>
              <a:effectLst/>
            </c:spPr>
            <c:extLst>
              <c:ext xmlns:c16="http://schemas.microsoft.com/office/drawing/2014/chart" uri="{C3380CC4-5D6E-409C-BE32-E72D297353CC}">
                <c16:uniqueId val="{00000001-893A-46AF-8ACC-A53B2B0679CB}"/>
              </c:ext>
            </c:extLst>
          </c:dPt>
          <c:dPt>
            <c:idx val="1"/>
            <c:invertIfNegative val="0"/>
            <c:bubble3D val="0"/>
            <c:extLst>
              <c:ext xmlns:c16="http://schemas.microsoft.com/office/drawing/2014/chart" uri="{C3380CC4-5D6E-409C-BE32-E72D297353CC}">
                <c16:uniqueId val="{00000002-893A-46AF-8ACC-A53B2B0679CB}"/>
              </c:ext>
            </c:extLst>
          </c:dPt>
          <c:dPt>
            <c:idx val="2"/>
            <c:invertIfNegative val="0"/>
            <c:bubble3D val="0"/>
            <c:extLst>
              <c:ext xmlns:c16="http://schemas.microsoft.com/office/drawing/2014/chart" uri="{C3380CC4-5D6E-409C-BE32-E72D297353CC}">
                <c16:uniqueId val="{00000003-893A-46AF-8ACC-A53B2B0679CB}"/>
              </c:ext>
            </c:extLst>
          </c:dPt>
          <c:dPt>
            <c:idx val="3"/>
            <c:invertIfNegative val="0"/>
            <c:bubble3D val="0"/>
            <c:extLst>
              <c:ext xmlns:c16="http://schemas.microsoft.com/office/drawing/2014/chart" uri="{C3380CC4-5D6E-409C-BE32-E72D297353CC}">
                <c16:uniqueId val="{00000004-893A-46AF-8ACC-A53B2B0679CB}"/>
              </c:ext>
            </c:extLst>
          </c:dPt>
          <c:dPt>
            <c:idx val="4"/>
            <c:invertIfNegative val="0"/>
            <c:bubble3D val="0"/>
            <c:extLst>
              <c:ext xmlns:c16="http://schemas.microsoft.com/office/drawing/2014/chart" uri="{C3380CC4-5D6E-409C-BE32-E72D297353CC}">
                <c16:uniqueId val="{00000005-893A-46AF-8ACC-A53B2B0679CB}"/>
              </c:ext>
            </c:extLst>
          </c:dPt>
          <c:dPt>
            <c:idx val="5"/>
            <c:invertIfNegative val="0"/>
            <c:bubble3D val="0"/>
            <c:extLst>
              <c:ext xmlns:c16="http://schemas.microsoft.com/office/drawing/2014/chart" uri="{C3380CC4-5D6E-409C-BE32-E72D297353CC}">
                <c16:uniqueId val="{00000006-893A-46AF-8ACC-A53B2B0679CB}"/>
              </c:ext>
            </c:extLst>
          </c:dPt>
          <c:dPt>
            <c:idx val="6"/>
            <c:invertIfNegative val="0"/>
            <c:bubble3D val="0"/>
            <c:extLst>
              <c:ext xmlns:c16="http://schemas.microsoft.com/office/drawing/2014/chart" uri="{C3380CC4-5D6E-409C-BE32-E72D297353CC}">
                <c16:uniqueId val="{00000007-893A-46AF-8ACC-A53B2B0679CB}"/>
              </c:ext>
            </c:extLst>
          </c:dPt>
          <c:dLbls>
            <c:dLbl>
              <c:idx val="0"/>
              <c:numFmt formatCode="0%" sourceLinked="0"/>
              <c:spPr>
                <a:noFill/>
                <a:ln>
                  <a:noFill/>
                </a:ln>
                <a:effectLst/>
              </c:spPr>
              <c:txPr>
                <a:bodyPr rot="0" spcFirstLastPara="1" vertOverflow="ellipsis" vert="horz" wrap="square" lIns="38100" tIns="19050" rIns="38100" bIns="19050" anchor="ctr" anchorCtr="0">
                  <a:no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893A-46AF-8ACC-A53B2B0679C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Teeth / dental</c:v>
                </c:pt>
                <c:pt idx="1">
                  <c:v>Heart disease / heart attack / stroke</c:v>
                </c:pt>
                <c:pt idx="2">
                  <c:v>Arthritis / joint pain / joint problems</c:v>
                </c:pt>
                <c:pt idx="3">
                  <c:v>Cancer / tumors</c:v>
                </c:pt>
                <c:pt idx="4">
                  <c:v>Gastrointenstinal</c:v>
                </c:pt>
                <c:pt idx="5">
                  <c:v>Back / neck problems</c:v>
                </c:pt>
                <c:pt idx="6">
                  <c:v>Respiratory problems</c:v>
                </c:pt>
                <c:pt idx="7">
                  <c:v>Broken bones</c:v>
                </c:pt>
                <c:pt idx="8">
                  <c:v>Vehicle accidents</c:v>
                </c:pt>
                <c:pt idx="9">
                  <c:v>Unspecified accidents</c:v>
                </c:pt>
                <c:pt idx="10">
                  <c:v>Mental health / substance abuse</c:v>
                </c:pt>
                <c:pt idx="11">
                  <c:v>Maternity care</c:v>
                </c:pt>
              </c:strCache>
            </c:strRef>
          </c:cat>
          <c:val>
            <c:numRef>
              <c:f>Sheet1!$B$2:$B$13</c:f>
              <c:numCache>
                <c:formatCode>General</c:formatCode>
                <c:ptCount val="12"/>
                <c:pt idx="0">
                  <c:v>0.1</c:v>
                </c:pt>
                <c:pt idx="1">
                  <c:v>0.08</c:v>
                </c:pt>
                <c:pt idx="2">
                  <c:v>0.08</c:v>
                </c:pt>
                <c:pt idx="3">
                  <c:v>0.06</c:v>
                </c:pt>
                <c:pt idx="4">
                  <c:v>0.06</c:v>
                </c:pt>
                <c:pt idx="5">
                  <c:v>0.06</c:v>
                </c:pt>
                <c:pt idx="6">
                  <c:v>0.05</c:v>
                </c:pt>
                <c:pt idx="7">
                  <c:v>0.05</c:v>
                </c:pt>
                <c:pt idx="8">
                  <c:v>0.05</c:v>
                </c:pt>
                <c:pt idx="9">
                  <c:v>0.05</c:v>
                </c:pt>
                <c:pt idx="10">
                  <c:v>0.05</c:v>
                </c:pt>
                <c:pt idx="11">
                  <c:v>0.05</c:v>
                </c:pt>
              </c:numCache>
            </c:numRef>
          </c:val>
          <c:extLst>
            <c:ext xmlns:c16="http://schemas.microsoft.com/office/drawing/2014/chart" uri="{C3380CC4-5D6E-409C-BE32-E72D297353CC}">
              <c16:uniqueId val="{00000008-893A-46AF-8ACC-A53B2B0679CB}"/>
            </c:ext>
          </c:extLst>
        </c:ser>
        <c:dLbls>
          <c:showLegendKey val="0"/>
          <c:showVal val="0"/>
          <c:showCatName val="0"/>
          <c:showSerName val="0"/>
          <c:showPercent val="0"/>
          <c:showBubbleSize val="0"/>
        </c:dLbls>
        <c:gapWidth val="75"/>
        <c:axId val="1634634352"/>
        <c:axId val="1634636320"/>
      </c:barChart>
      <c:catAx>
        <c:axId val="1634634352"/>
        <c:scaling>
          <c:orientation val="maxMin"/>
        </c:scaling>
        <c:delete val="0"/>
        <c:axPos val="l"/>
        <c:numFmt formatCode="General" sourceLinked="1"/>
        <c:majorTickMark val="out"/>
        <c:minorTickMark val="none"/>
        <c:tickLblPos val="nextTo"/>
        <c:spPr>
          <a:noFill/>
          <a:ln w="9525" cap="flat" cmpd="sng" algn="ctr">
            <a:solidFill>
              <a:schemeClr val="bg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34636320"/>
        <c:crosses val="autoZero"/>
        <c:auto val="1"/>
        <c:lblAlgn val="ctr"/>
        <c:lblOffset val="100"/>
        <c:noMultiLvlLbl val="0"/>
      </c:catAx>
      <c:valAx>
        <c:axId val="1634636320"/>
        <c:scaling>
          <c:orientation val="minMax"/>
          <c:max val="0.1"/>
          <c:min val="0"/>
        </c:scaling>
        <c:delete val="1"/>
        <c:axPos val="b"/>
        <c:numFmt formatCode="General" sourceLinked="1"/>
        <c:majorTickMark val="out"/>
        <c:minorTickMark val="none"/>
        <c:tickLblPos val="nextTo"/>
        <c:crossAx val="1634634352"/>
        <c:crosses val="max"/>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493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a:spLocks noGrp="1" noRot="1" noChangeAspect="1"/>
          </p:cNvSpPr>
          <p:nvPr>
            <p:ph type="sldImg" idx="2"/>
          </p:nvPr>
        </p:nvSpPr>
        <p:spPr>
          <a:xfrm>
            <a:off x="1250950" y="696913"/>
            <a:ext cx="45100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 name="Google Shape;22;p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10088"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7468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10088"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5934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32967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10088"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0280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10088"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4028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96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10088"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221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10088"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6980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10088"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71102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10088"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10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10088"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8472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10088"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7687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10088"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9798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10088"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9238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16B7EF91-2CEF-48DF-A33A-1325F1B9D8E3}"/>
              </a:ext>
            </a:extLst>
          </p:cNvPr>
          <p:cNvSpPr/>
          <p:nvPr userDrawn="1"/>
        </p:nvSpPr>
        <p:spPr>
          <a:xfrm>
            <a:off x="1839310" y="6148552"/>
            <a:ext cx="6474373" cy="746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Page - Bullets"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9"/>
          <p:cNvSpPr txBox="1">
            <a:spLocks noGrp="1"/>
          </p:cNvSpPr>
          <p:nvPr>
            <p:ph type="title"/>
          </p:nvPr>
        </p:nvSpPr>
        <p:spPr>
          <a:xfrm>
            <a:off x="671525" y="672475"/>
            <a:ext cx="8648100" cy="865500"/>
          </a:xfrm>
          <a:prstGeom prst="rect">
            <a:avLst/>
          </a:prstGeom>
          <a:noFill/>
          <a:ln>
            <a:noFill/>
          </a:ln>
        </p:spPr>
        <p:txBody>
          <a:bodyPr spcFirstLastPara="1" wrap="square" lIns="113100" tIns="113100" rIns="113100" bIns="113100"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 name="Google Shape;16;p9"/>
          <p:cNvSpPr txBox="1">
            <a:spLocks noGrp="1"/>
          </p:cNvSpPr>
          <p:nvPr>
            <p:ph type="body" idx="1"/>
          </p:nvPr>
        </p:nvSpPr>
        <p:spPr>
          <a:xfrm>
            <a:off x="671525" y="1741525"/>
            <a:ext cx="8648100" cy="5305200"/>
          </a:xfrm>
          <a:prstGeom prst="rect">
            <a:avLst/>
          </a:prstGeom>
          <a:noFill/>
          <a:ln>
            <a:noFill/>
          </a:ln>
        </p:spPr>
        <p:txBody>
          <a:bodyPr spcFirstLastPara="1" wrap="square" lIns="113100" tIns="113100" rIns="113100" bIns="113100" anchor="t" anchorCtr="0">
            <a:noAutofit/>
          </a:bodyPr>
          <a:lstStyle>
            <a:lvl1pPr marL="457200" lvl="0" indent="-368300" algn="l">
              <a:lnSpc>
                <a:spcPct val="100000"/>
              </a:lnSpc>
              <a:spcBef>
                <a:spcPts val="0"/>
              </a:spcBef>
              <a:spcAft>
                <a:spcPts val="1200"/>
              </a:spcAft>
              <a:buSzPts val="2200"/>
              <a:buChar char="●"/>
              <a:defRPr/>
            </a:lvl1pPr>
            <a:lvl2pPr marL="914400" lvl="1" indent="-336550" algn="l">
              <a:lnSpc>
                <a:spcPct val="115000"/>
              </a:lnSpc>
              <a:spcBef>
                <a:spcPts val="2000"/>
              </a:spcBef>
              <a:spcAft>
                <a:spcPts val="0"/>
              </a:spcAft>
              <a:buSzPts val="1700"/>
              <a:buChar char="○"/>
              <a:defRPr/>
            </a:lvl2pPr>
            <a:lvl3pPr marL="1371600" lvl="2" indent="-336550" algn="l">
              <a:lnSpc>
                <a:spcPct val="115000"/>
              </a:lnSpc>
              <a:spcBef>
                <a:spcPts val="2000"/>
              </a:spcBef>
              <a:spcAft>
                <a:spcPts val="0"/>
              </a:spcAft>
              <a:buSzPts val="1700"/>
              <a:buChar char="■"/>
              <a:defRPr/>
            </a:lvl3pPr>
            <a:lvl4pPr marL="1828800" lvl="3" indent="-336550" algn="l">
              <a:lnSpc>
                <a:spcPct val="115000"/>
              </a:lnSpc>
              <a:spcBef>
                <a:spcPts val="2000"/>
              </a:spcBef>
              <a:spcAft>
                <a:spcPts val="0"/>
              </a:spcAft>
              <a:buSzPts val="1700"/>
              <a:buChar char="●"/>
              <a:defRPr/>
            </a:lvl4pPr>
            <a:lvl5pPr marL="2286000" lvl="4" indent="-336550" algn="l">
              <a:lnSpc>
                <a:spcPct val="115000"/>
              </a:lnSpc>
              <a:spcBef>
                <a:spcPts val="2000"/>
              </a:spcBef>
              <a:spcAft>
                <a:spcPts val="0"/>
              </a:spcAft>
              <a:buSzPts val="1700"/>
              <a:buChar char="○"/>
              <a:defRPr/>
            </a:lvl5pPr>
            <a:lvl6pPr marL="2743200" lvl="5" indent="-336550" algn="l">
              <a:lnSpc>
                <a:spcPct val="115000"/>
              </a:lnSpc>
              <a:spcBef>
                <a:spcPts val="2000"/>
              </a:spcBef>
              <a:spcAft>
                <a:spcPts val="0"/>
              </a:spcAft>
              <a:buSzPts val="1700"/>
              <a:buChar char="■"/>
              <a:defRPr/>
            </a:lvl6pPr>
            <a:lvl7pPr marL="3200400" lvl="6" indent="-336550" algn="l">
              <a:lnSpc>
                <a:spcPct val="115000"/>
              </a:lnSpc>
              <a:spcBef>
                <a:spcPts val="2000"/>
              </a:spcBef>
              <a:spcAft>
                <a:spcPts val="0"/>
              </a:spcAft>
              <a:buSzPts val="1700"/>
              <a:buChar char="●"/>
              <a:defRPr/>
            </a:lvl7pPr>
            <a:lvl8pPr marL="3657600" lvl="7" indent="-336550" algn="l">
              <a:lnSpc>
                <a:spcPct val="115000"/>
              </a:lnSpc>
              <a:spcBef>
                <a:spcPts val="2000"/>
              </a:spcBef>
              <a:spcAft>
                <a:spcPts val="0"/>
              </a:spcAft>
              <a:buSzPts val="1700"/>
              <a:buChar char="○"/>
              <a:defRPr/>
            </a:lvl8pPr>
            <a:lvl9pPr marL="4114800" lvl="8" indent="-336550" algn="l">
              <a:lnSpc>
                <a:spcPct val="115000"/>
              </a:lnSpc>
              <a:spcBef>
                <a:spcPts val="2000"/>
              </a:spcBef>
              <a:spcAft>
                <a:spcPts val="2000"/>
              </a:spcAft>
              <a:buSzPts val="1700"/>
              <a:buChar char="■"/>
              <a:defRPr/>
            </a:lvl9pPr>
          </a:lstStyle>
          <a:p>
            <a:endParaRPr/>
          </a:p>
        </p:txBody>
      </p:sp>
      <p:sp>
        <p:nvSpPr>
          <p:cNvPr id="17" name="Google Shape;17;p9"/>
          <p:cNvSpPr txBox="1">
            <a:spLocks noGrp="1"/>
          </p:cNvSpPr>
          <p:nvPr>
            <p:ph type="sldNum" idx="12"/>
          </p:nvPr>
        </p:nvSpPr>
        <p:spPr>
          <a:xfrm>
            <a:off x="8621061" y="6952825"/>
            <a:ext cx="603600" cy="5949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chemeClr val="tx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
        <p:nvSpPr>
          <p:cNvPr id="5" name="Rectangle 4">
            <a:extLst>
              <a:ext uri="{FF2B5EF4-FFF2-40B4-BE49-F238E27FC236}">
                <a16:creationId xmlns:a16="http://schemas.microsoft.com/office/drawing/2014/main" id="{3C14EB07-FA7A-4E20-8FF6-153288374A59}"/>
              </a:ext>
            </a:extLst>
          </p:cNvPr>
          <p:cNvSpPr/>
          <p:nvPr userDrawn="1"/>
        </p:nvSpPr>
        <p:spPr>
          <a:xfrm>
            <a:off x="1996965" y="171475"/>
            <a:ext cx="2280745" cy="189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4D225D2-ED93-42A0-9D52-67DE394DF407}"/>
              </a:ext>
            </a:extLst>
          </p:cNvPr>
          <p:cNvSpPr/>
          <p:nvPr userDrawn="1"/>
        </p:nvSpPr>
        <p:spPr>
          <a:xfrm>
            <a:off x="1996965" y="171475"/>
            <a:ext cx="2280745" cy="189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328739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vider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7740-D72D-4F44-A514-B06E8AAE5B49}"/>
              </a:ext>
            </a:extLst>
          </p:cNvPr>
          <p:cNvSpPr>
            <a:spLocks noGrp="1"/>
          </p:cNvSpPr>
          <p:nvPr>
            <p:ph type="title" hasCustomPrompt="1"/>
          </p:nvPr>
        </p:nvSpPr>
        <p:spPr>
          <a:xfrm>
            <a:off x="392278" y="672889"/>
            <a:ext cx="9319737" cy="469154"/>
          </a:xfrm>
        </p:spPr>
        <p:txBody>
          <a:bodyPr/>
          <a:lstStyle>
            <a:lvl1pPr>
              <a:defRPr/>
            </a:lvl1pPr>
          </a:lstStyle>
          <a:p>
            <a:r>
              <a:rPr lang="en-US"/>
              <a:t>Insert divider page title here</a:t>
            </a:r>
          </a:p>
        </p:txBody>
      </p:sp>
      <p:sp>
        <p:nvSpPr>
          <p:cNvPr id="6" name="Text Placeholder 5">
            <a:extLst>
              <a:ext uri="{FF2B5EF4-FFF2-40B4-BE49-F238E27FC236}">
                <a16:creationId xmlns:a16="http://schemas.microsoft.com/office/drawing/2014/main" id="{BCB46A71-007D-4EFA-876B-AFADF8DB90CA}"/>
              </a:ext>
            </a:extLst>
          </p:cNvPr>
          <p:cNvSpPr>
            <a:spLocks noGrp="1"/>
          </p:cNvSpPr>
          <p:nvPr>
            <p:ph type="body" sz="quarter" idx="10"/>
          </p:nvPr>
        </p:nvSpPr>
        <p:spPr>
          <a:xfrm>
            <a:off x="895198" y="1554481"/>
            <a:ext cx="7553858" cy="1519964"/>
          </a:xfrm>
        </p:spPr>
        <p:txBody>
          <a:bodyPr/>
          <a:lstStyle>
            <a:lvl3pPr marL="1133317" indent="-375444">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Box 5">
            <a:extLst>
              <a:ext uri="{FF2B5EF4-FFF2-40B4-BE49-F238E27FC236}">
                <a16:creationId xmlns:a16="http://schemas.microsoft.com/office/drawing/2014/main" id="{CBF5D30E-DC2E-4A38-98C0-2F7C161EA5BE}"/>
              </a:ext>
            </a:extLst>
          </p:cNvPr>
          <p:cNvSpPr txBox="1">
            <a:spLocks noChangeArrowheads="1"/>
          </p:cNvSpPr>
          <p:nvPr userDrawn="1"/>
        </p:nvSpPr>
        <p:spPr bwMode="auto">
          <a:xfrm>
            <a:off x="9732521" y="7503420"/>
            <a:ext cx="171522"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eaLnBrk="1" hangingPunct="1">
              <a:defRPr/>
            </a:pPr>
            <a:fld id="{5A925E4B-95D7-49AF-B5FF-B8D0260D490B}" type="slidenum">
              <a:rPr lang="en-US" sz="1100" b="0" smtClean="0">
                <a:solidFill>
                  <a:srgbClr val="000000"/>
                </a:solidFill>
              </a:rPr>
              <a:pPr eaLnBrk="1" hangingPunct="1">
                <a:defRPr/>
              </a:pPr>
              <a:t>‹#›</a:t>
            </a:fld>
            <a:endParaRPr lang="en-US" sz="1100" b="0">
              <a:solidFill>
                <a:srgbClr val="000000"/>
              </a:solidFill>
            </a:endParaRPr>
          </a:p>
        </p:txBody>
      </p:sp>
    </p:spTree>
    <p:extLst>
      <p:ext uri="{BB962C8B-B14F-4D97-AF65-F5344CB8AC3E}">
        <p14:creationId xmlns:p14="http://schemas.microsoft.com/office/powerpoint/2010/main" val="212069255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eneri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F953-01A2-4E59-B159-BBC1C9827A1C}"/>
              </a:ext>
            </a:extLst>
          </p:cNvPr>
          <p:cNvSpPr>
            <a:spLocks noGrp="1"/>
          </p:cNvSpPr>
          <p:nvPr>
            <p:ph type="title" hasCustomPrompt="1"/>
          </p:nvPr>
        </p:nvSpPr>
        <p:spPr>
          <a:xfrm>
            <a:off x="392278" y="672889"/>
            <a:ext cx="9319737" cy="469154"/>
          </a:xfrm>
        </p:spPr>
        <p:txBody>
          <a:bodyPr/>
          <a:lstStyle>
            <a:lvl1pPr>
              <a:defRPr/>
            </a:lvl1pPr>
          </a:lstStyle>
          <a:p>
            <a:r>
              <a:rPr lang="en-US"/>
              <a:t>Insert generic slide title here</a:t>
            </a:r>
          </a:p>
        </p:txBody>
      </p:sp>
      <p:pic>
        <p:nvPicPr>
          <p:cNvPr id="5" name="Picture 13">
            <a:extLst>
              <a:ext uri="{FF2B5EF4-FFF2-40B4-BE49-F238E27FC236}">
                <a16:creationId xmlns:a16="http://schemas.microsoft.com/office/drawing/2014/main" id="{199FD00B-2CD4-4B3C-A1CA-82BB05FBF6D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73191" y="7513356"/>
            <a:ext cx="2071053" cy="174519"/>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a:extLst>
              <a:ext uri="{FF2B5EF4-FFF2-40B4-BE49-F238E27FC236}">
                <a16:creationId xmlns:a16="http://schemas.microsoft.com/office/drawing/2014/main" id="{170A0B2D-3C21-475B-9D47-A6C0B1D2C90A}"/>
              </a:ext>
            </a:extLst>
          </p:cNvPr>
          <p:cNvSpPr txBox="1">
            <a:spLocks noChangeArrowheads="1"/>
          </p:cNvSpPr>
          <p:nvPr userDrawn="1"/>
        </p:nvSpPr>
        <p:spPr bwMode="auto">
          <a:xfrm>
            <a:off x="9732521" y="7503420"/>
            <a:ext cx="171522"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eaLnBrk="1" hangingPunct="1">
              <a:defRPr/>
            </a:pPr>
            <a:fld id="{5A925E4B-95D7-49AF-B5FF-B8D0260D490B}" type="slidenum">
              <a:rPr lang="en-US" sz="1100" b="0" smtClean="0">
                <a:solidFill>
                  <a:srgbClr val="000000"/>
                </a:solidFill>
              </a:rPr>
              <a:pPr eaLnBrk="1" hangingPunct="1">
                <a:defRPr/>
              </a:pPr>
              <a:t>‹#›</a:t>
            </a:fld>
            <a:endParaRPr lang="en-US" sz="1100" b="0">
              <a:solidFill>
                <a:srgbClr val="000000"/>
              </a:solidFill>
            </a:endParaRPr>
          </a:p>
        </p:txBody>
      </p:sp>
    </p:spTree>
    <p:extLst>
      <p:ext uri="{BB962C8B-B14F-4D97-AF65-F5344CB8AC3E}">
        <p14:creationId xmlns:p14="http://schemas.microsoft.com/office/powerpoint/2010/main" val="635435576"/>
      </p:ext>
    </p:extLst>
  </p:cSld>
  <p:clrMapOvr>
    <a:masterClrMapping/>
  </p:clrMapOvr>
  <p:extLst>
    <p:ext uri="{DCECCB84-F9BA-43D5-87BE-67443E8EF086}">
      <p15:sldGuideLst xmlns:p15="http://schemas.microsoft.com/office/powerpoint/2012/main">
        <p15:guide id="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95553" y="6641547"/>
            <a:ext cx="9063039" cy="360955"/>
          </a:xfrm>
          <a:prstGeom prst="rect">
            <a:avLst/>
          </a:prstGeom>
        </p:spPr>
        <p:txBody>
          <a:bodyPr lIns="45719" tIns="45719" rIns="45719" bIns="45719"/>
          <a:lstStyle>
            <a:lvl1pPr marL="0" indent="0" algn="ctr" defTabSz="340519">
              <a:lnSpc>
                <a:spcPct val="100000"/>
              </a:lnSpc>
              <a:spcBef>
                <a:spcPts val="0"/>
              </a:spcBef>
              <a:buSzTx/>
              <a:buNone/>
              <a:defRPr sz="1485">
                <a:latin typeface="Acumin Pro Regular"/>
                <a:ea typeface="Acumin Pro Regular"/>
                <a:cs typeface="Acumin Pro Regular"/>
                <a:sym typeface="Acumin Pro Regular"/>
              </a:defRPr>
            </a:lvl1pPr>
          </a:lstStyle>
          <a:p>
            <a:r>
              <a:t>Author and Date</a:t>
            </a:r>
          </a:p>
        </p:txBody>
      </p:sp>
      <p:sp>
        <p:nvSpPr>
          <p:cNvPr id="12" name="Presentation Title"/>
          <p:cNvSpPr txBox="1">
            <a:spLocks noGrp="1"/>
          </p:cNvSpPr>
          <p:nvPr>
            <p:ph type="title" hasCustomPrompt="1"/>
          </p:nvPr>
        </p:nvSpPr>
        <p:spPr>
          <a:xfrm>
            <a:off x="497680" y="976075"/>
            <a:ext cx="9063039" cy="2633981"/>
          </a:xfrm>
          <a:prstGeom prst="rect">
            <a:avLst/>
          </a:prstGeom>
        </p:spPr>
        <p:txBody>
          <a:bodyPr anchor="b"/>
          <a:lstStyle>
            <a:lvl1pPr>
              <a:defRPr sz="4785" spc="-96"/>
            </a:lvl1pPr>
          </a:lstStyle>
          <a:p>
            <a:r>
              <a:t>Presentation Title</a:t>
            </a:r>
          </a:p>
        </p:txBody>
      </p:sp>
      <p:sp>
        <p:nvSpPr>
          <p:cNvPr id="13" name="Body Level One…"/>
          <p:cNvSpPr txBox="1">
            <a:spLocks noGrp="1"/>
          </p:cNvSpPr>
          <p:nvPr>
            <p:ph type="body" sz="quarter" idx="1" hasCustomPrompt="1"/>
          </p:nvPr>
        </p:nvSpPr>
        <p:spPr>
          <a:xfrm>
            <a:off x="495554" y="3610054"/>
            <a:ext cx="9063038" cy="2633981"/>
          </a:xfrm>
          <a:prstGeom prst="rect">
            <a:avLst/>
          </a:prstGeom>
        </p:spPr>
        <p:txBody>
          <a:bodyPr/>
          <a:lstStyle>
            <a:lvl1pPr marL="0" indent="0" defTabSz="340519">
              <a:lnSpc>
                <a:spcPct val="100000"/>
              </a:lnSpc>
              <a:spcBef>
                <a:spcPts val="0"/>
              </a:spcBef>
              <a:buSzTx/>
              <a:buNone/>
              <a:defRPr sz="2269" b="0" i="0">
                <a:latin typeface="ACUMINPRO-LIGHT" panose="020B0404020202020204" pitchFamily="34" charset="77"/>
                <a:ea typeface="+mn-ea"/>
                <a:cs typeface="+mn-cs"/>
                <a:sym typeface="Helvetica Neue"/>
              </a:defRPr>
            </a:lvl1pPr>
            <a:lvl2pPr marL="0" indent="188595" defTabSz="340519">
              <a:lnSpc>
                <a:spcPct val="100000"/>
              </a:lnSpc>
              <a:spcBef>
                <a:spcPts val="0"/>
              </a:spcBef>
              <a:buSzTx/>
              <a:buNone/>
              <a:defRPr sz="2269" b="1">
                <a:latin typeface="+mn-lt"/>
                <a:ea typeface="+mn-ea"/>
                <a:cs typeface="+mn-cs"/>
                <a:sym typeface="Helvetica Neue"/>
              </a:defRPr>
            </a:lvl2pPr>
            <a:lvl3pPr marL="0" indent="377190" defTabSz="340519">
              <a:lnSpc>
                <a:spcPct val="100000"/>
              </a:lnSpc>
              <a:spcBef>
                <a:spcPts val="0"/>
              </a:spcBef>
              <a:buSzTx/>
              <a:buNone/>
              <a:defRPr sz="2269" b="1">
                <a:latin typeface="+mn-lt"/>
                <a:ea typeface="+mn-ea"/>
                <a:cs typeface="+mn-cs"/>
                <a:sym typeface="Helvetica Neue"/>
              </a:defRPr>
            </a:lvl3pPr>
            <a:lvl4pPr marL="0" indent="565785" defTabSz="340519">
              <a:lnSpc>
                <a:spcPct val="100000"/>
              </a:lnSpc>
              <a:spcBef>
                <a:spcPts val="0"/>
              </a:spcBef>
              <a:buSzTx/>
              <a:buNone/>
              <a:defRPr sz="2269" b="1">
                <a:latin typeface="+mn-lt"/>
                <a:ea typeface="+mn-ea"/>
                <a:cs typeface="+mn-cs"/>
                <a:sym typeface="Helvetica Neue"/>
              </a:defRPr>
            </a:lvl4pPr>
            <a:lvl5pPr marL="0" indent="754380" defTabSz="340519">
              <a:lnSpc>
                <a:spcPct val="100000"/>
              </a:lnSpc>
              <a:spcBef>
                <a:spcPts val="0"/>
              </a:spcBef>
              <a:buSzTx/>
              <a:buNone/>
              <a:defRPr sz="2269" b="1">
                <a:latin typeface="+mn-lt"/>
                <a:ea typeface="+mn-ea"/>
                <a:cs typeface="+mn-cs"/>
                <a:sym typeface="Helvetica Neue"/>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4916817" y="7188361"/>
            <a:ext cx="219612" cy="216919"/>
          </a:xfrm>
          <a:prstGeom prst="rect">
            <a:avLst/>
          </a:prstGeom>
        </p:spPr>
        <p:txBody>
          <a:bodyPr/>
          <a:lstStyle/>
          <a:p>
            <a:fld id="{86CB4B4D-7CA3-9044-876B-883B54F8677D}" type="slidenum">
              <a:t>‹#›</a:t>
            </a:fld>
            <a:endParaRPr/>
          </a:p>
        </p:txBody>
      </p:sp>
      <p:sp>
        <p:nvSpPr>
          <p:cNvPr id="7" name="Rectangle">
            <a:extLst>
              <a:ext uri="{FF2B5EF4-FFF2-40B4-BE49-F238E27FC236}">
                <a16:creationId xmlns:a16="http://schemas.microsoft.com/office/drawing/2014/main" id="{9110B79A-6903-394C-BCFC-4170F7A334D8}"/>
              </a:ext>
            </a:extLst>
          </p:cNvPr>
          <p:cNvSpPr/>
          <p:nvPr userDrawn="1"/>
        </p:nvSpPr>
        <p:spPr>
          <a:xfrm>
            <a:off x="125113" y="163522"/>
            <a:ext cx="9808175" cy="7445356"/>
          </a:xfrm>
          <a:prstGeom prst="roundRect">
            <a:avLst>
              <a:gd name="adj" fmla="val 2226"/>
            </a:avLst>
          </a:prstGeom>
          <a:ln w="25400">
            <a:solidFill>
              <a:srgbClr val="FF0000"/>
            </a:solidFill>
            <a:miter lim="400000"/>
          </a:ln>
        </p:spPr>
        <p:txBody>
          <a:bodyPr lIns="20955" tIns="20955" rIns="20955" bIns="20955" anchor="ctr"/>
          <a:lstStyle/>
          <a:p>
            <a:pPr algn="ctr" defTabSz="340519">
              <a:defRPr sz="3200" cap="none">
                <a:solidFill>
                  <a:srgbClr val="FFFFFF"/>
                </a:solidFill>
                <a:latin typeface="Helvetica Neue Medium"/>
                <a:ea typeface="Helvetica Neue Medium"/>
                <a:cs typeface="Helvetica Neue Medium"/>
                <a:sym typeface="Helvetica Neue Medium"/>
              </a:defRPr>
            </a:pPr>
            <a:endParaRPr sz="1320"/>
          </a:p>
        </p:txBody>
      </p:sp>
    </p:spTree>
    <p:extLst>
      <p:ext uri="{BB962C8B-B14F-4D97-AF65-F5344CB8AC3E}">
        <p14:creationId xmlns:p14="http://schemas.microsoft.com/office/powerpoint/2010/main" val="139884785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497681" y="1344678"/>
            <a:ext cx="4033838" cy="529709"/>
          </a:xfrm>
          <a:prstGeom prst="rect">
            <a:avLst/>
          </a:prstGeom>
        </p:spPr>
        <p:txBody>
          <a:bodyPr lIns="45719" tIns="45719" rIns="45719" bIns="45719"/>
          <a:lstStyle>
            <a:lvl1pPr marL="0" indent="0" defTabSz="340519">
              <a:lnSpc>
                <a:spcPct val="100000"/>
              </a:lnSpc>
              <a:spcBef>
                <a:spcPts val="0"/>
              </a:spcBef>
              <a:buSzTx/>
              <a:buNone/>
              <a:defRPr sz="2269" b="0" i="0">
                <a:latin typeface="ACUMINPRO-LIGHT" panose="020B0404020202020204" pitchFamily="34" charset="77"/>
                <a:ea typeface="+mn-ea"/>
                <a:cs typeface="+mn-cs"/>
                <a:sym typeface="Helvetica Neue"/>
              </a:defRPr>
            </a:lvl1pPr>
          </a:lstStyle>
          <a:p>
            <a:r>
              <a:t>Slide Subtitle</a:t>
            </a:r>
          </a:p>
        </p:txBody>
      </p:sp>
      <p:sp>
        <p:nvSpPr>
          <p:cNvPr id="61" name="Body Level One…"/>
          <p:cNvSpPr txBox="1">
            <a:spLocks noGrp="1"/>
          </p:cNvSpPr>
          <p:nvPr>
            <p:ph type="body" sz="half" idx="1" hasCustomPrompt="1"/>
          </p:nvPr>
        </p:nvSpPr>
        <p:spPr>
          <a:xfrm>
            <a:off x="497681" y="2407486"/>
            <a:ext cx="4033838" cy="4678757"/>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eg"/>
          <p:cNvSpPr>
            <a:spLocks noGrp="1"/>
          </p:cNvSpPr>
          <p:nvPr>
            <p:ph type="pic" idx="22"/>
          </p:nvPr>
        </p:nvSpPr>
        <p:spPr>
          <a:xfrm>
            <a:off x="5029200" y="0"/>
            <a:ext cx="5029200" cy="7772400"/>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497681" y="611717"/>
            <a:ext cx="4033838" cy="813223"/>
          </a:xfrm>
          <a:prstGeom prst="rect">
            <a:avLst/>
          </a:prstGeom>
        </p:spPr>
        <p:txBody>
          <a:bodyPr/>
          <a:lstStyle/>
          <a:p>
            <a:r>
              <a:t>Slide Title</a:t>
            </a:r>
          </a:p>
        </p:txBody>
      </p:sp>
    </p:spTree>
    <p:extLst>
      <p:ext uri="{BB962C8B-B14F-4D97-AF65-F5344CB8AC3E}">
        <p14:creationId xmlns:p14="http://schemas.microsoft.com/office/powerpoint/2010/main" val="379826354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Page - Bullets" type="tx">
  <p:cSld name="Content Page - Bullets">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9"/>
          <p:cNvSpPr txBox="1">
            <a:spLocks noGrp="1"/>
          </p:cNvSpPr>
          <p:nvPr>
            <p:ph type="title"/>
          </p:nvPr>
        </p:nvSpPr>
        <p:spPr>
          <a:xfrm>
            <a:off x="671525" y="672475"/>
            <a:ext cx="8648100" cy="865500"/>
          </a:xfrm>
          <a:prstGeom prst="rect">
            <a:avLst/>
          </a:prstGeom>
          <a:noFill/>
          <a:ln>
            <a:noFill/>
          </a:ln>
        </p:spPr>
        <p:txBody>
          <a:bodyPr spcFirstLastPara="1" wrap="square" lIns="113100" tIns="113100" rIns="113100" bIns="113100"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 name="Google Shape;16;p9"/>
          <p:cNvSpPr txBox="1">
            <a:spLocks noGrp="1"/>
          </p:cNvSpPr>
          <p:nvPr>
            <p:ph type="body" idx="1"/>
          </p:nvPr>
        </p:nvSpPr>
        <p:spPr>
          <a:xfrm>
            <a:off x="671525" y="1741525"/>
            <a:ext cx="8648100" cy="5305200"/>
          </a:xfrm>
          <a:prstGeom prst="rect">
            <a:avLst/>
          </a:prstGeom>
          <a:noFill/>
          <a:ln>
            <a:noFill/>
          </a:ln>
        </p:spPr>
        <p:txBody>
          <a:bodyPr spcFirstLastPara="1" wrap="square" lIns="113100" tIns="113100" rIns="113100" bIns="113100" anchor="t" anchorCtr="0">
            <a:noAutofit/>
          </a:bodyPr>
          <a:lstStyle>
            <a:lvl1pPr marL="457200" lvl="0" indent="-368300" algn="l">
              <a:lnSpc>
                <a:spcPct val="100000"/>
              </a:lnSpc>
              <a:spcBef>
                <a:spcPts val="0"/>
              </a:spcBef>
              <a:spcAft>
                <a:spcPts val="1200"/>
              </a:spcAft>
              <a:buSzPts val="2200"/>
              <a:buChar char="●"/>
              <a:defRPr/>
            </a:lvl1pPr>
            <a:lvl2pPr marL="914400" lvl="1" indent="-336550" algn="l">
              <a:lnSpc>
                <a:spcPct val="115000"/>
              </a:lnSpc>
              <a:spcBef>
                <a:spcPts val="2000"/>
              </a:spcBef>
              <a:spcAft>
                <a:spcPts val="0"/>
              </a:spcAft>
              <a:buSzPts val="1700"/>
              <a:buChar char="○"/>
              <a:defRPr/>
            </a:lvl2pPr>
            <a:lvl3pPr marL="1371600" lvl="2" indent="-336550" algn="l">
              <a:lnSpc>
                <a:spcPct val="115000"/>
              </a:lnSpc>
              <a:spcBef>
                <a:spcPts val="2000"/>
              </a:spcBef>
              <a:spcAft>
                <a:spcPts val="0"/>
              </a:spcAft>
              <a:buSzPts val="1700"/>
              <a:buChar char="■"/>
              <a:defRPr/>
            </a:lvl3pPr>
            <a:lvl4pPr marL="1828800" lvl="3" indent="-336550" algn="l">
              <a:lnSpc>
                <a:spcPct val="115000"/>
              </a:lnSpc>
              <a:spcBef>
                <a:spcPts val="2000"/>
              </a:spcBef>
              <a:spcAft>
                <a:spcPts val="0"/>
              </a:spcAft>
              <a:buSzPts val="1700"/>
              <a:buChar char="●"/>
              <a:defRPr/>
            </a:lvl4pPr>
            <a:lvl5pPr marL="2286000" lvl="4" indent="-336550" algn="l">
              <a:lnSpc>
                <a:spcPct val="115000"/>
              </a:lnSpc>
              <a:spcBef>
                <a:spcPts val="2000"/>
              </a:spcBef>
              <a:spcAft>
                <a:spcPts val="0"/>
              </a:spcAft>
              <a:buSzPts val="1700"/>
              <a:buChar char="○"/>
              <a:defRPr/>
            </a:lvl5pPr>
            <a:lvl6pPr marL="2743200" lvl="5" indent="-336550" algn="l">
              <a:lnSpc>
                <a:spcPct val="115000"/>
              </a:lnSpc>
              <a:spcBef>
                <a:spcPts val="2000"/>
              </a:spcBef>
              <a:spcAft>
                <a:spcPts val="0"/>
              </a:spcAft>
              <a:buSzPts val="1700"/>
              <a:buChar char="■"/>
              <a:defRPr/>
            </a:lvl6pPr>
            <a:lvl7pPr marL="3200400" lvl="6" indent="-336550" algn="l">
              <a:lnSpc>
                <a:spcPct val="115000"/>
              </a:lnSpc>
              <a:spcBef>
                <a:spcPts val="2000"/>
              </a:spcBef>
              <a:spcAft>
                <a:spcPts val="0"/>
              </a:spcAft>
              <a:buSzPts val="1700"/>
              <a:buChar char="●"/>
              <a:defRPr/>
            </a:lvl7pPr>
            <a:lvl8pPr marL="3657600" lvl="7" indent="-336550" algn="l">
              <a:lnSpc>
                <a:spcPct val="115000"/>
              </a:lnSpc>
              <a:spcBef>
                <a:spcPts val="2000"/>
              </a:spcBef>
              <a:spcAft>
                <a:spcPts val="0"/>
              </a:spcAft>
              <a:buSzPts val="1700"/>
              <a:buChar char="○"/>
              <a:defRPr/>
            </a:lvl8pPr>
            <a:lvl9pPr marL="4114800" lvl="8" indent="-336550" algn="l">
              <a:lnSpc>
                <a:spcPct val="115000"/>
              </a:lnSpc>
              <a:spcBef>
                <a:spcPts val="2000"/>
              </a:spcBef>
              <a:spcAft>
                <a:spcPts val="2000"/>
              </a:spcAft>
              <a:buSzPts val="1700"/>
              <a:buChar char="■"/>
              <a:defRPr/>
            </a:lvl9pPr>
          </a:lstStyle>
          <a:p>
            <a:endParaRPr/>
          </a:p>
        </p:txBody>
      </p:sp>
      <p:sp>
        <p:nvSpPr>
          <p:cNvPr id="17" name="Google Shape;17;p9"/>
          <p:cNvSpPr txBox="1">
            <a:spLocks noGrp="1"/>
          </p:cNvSpPr>
          <p:nvPr>
            <p:ph type="sldNum" idx="12"/>
          </p:nvPr>
        </p:nvSpPr>
        <p:spPr>
          <a:xfrm>
            <a:off x="8621061" y="6952825"/>
            <a:ext cx="603600" cy="5949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chemeClr val="tx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
        <p:nvSpPr>
          <p:cNvPr id="5" name="Rectangle 4">
            <a:extLst>
              <a:ext uri="{FF2B5EF4-FFF2-40B4-BE49-F238E27FC236}">
                <a16:creationId xmlns:a16="http://schemas.microsoft.com/office/drawing/2014/main" id="{3C14EB07-FA7A-4E20-8FF6-153288374A59}"/>
              </a:ext>
            </a:extLst>
          </p:cNvPr>
          <p:cNvSpPr/>
          <p:nvPr userDrawn="1"/>
        </p:nvSpPr>
        <p:spPr>
          <a:xfrm>
            <a:off x="1996965" y="171475"/>
            <a:ext cx="2280745" cy="189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53491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vider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7740-D72D-4F44-A514-B06E8AAE5B49}"/>
              </a:ext>
            </a:extLst>
          </p:cNvPr>
          <p:cNvSpPr>
            <a:spLocks noGrp="1"/>
          </p:cNvSpPr>
          <p:nvPr>
            <p:ph type="title" hasCustomPrompt="1"/>
          </p:nvPr>
        </p:nvSpPr>
        <p:spPr>
          <a:xfrm>
            <a:off x="392278" y="672889"/>
            <a:ext cx="9319737" cy="469154"/>
          </a:xfrm>
        </p:spPr>
        <p:txBody>
          <a:bodyPr/>
          <a:lstStyle>
            <a:lvl1pPr>
              <a:defRPr/>
            </a:lvl1pPr>
          </a:lstStyle>
          <a:p>
            <a:r>
              <a:rPr lang="en-US"/>
              <a:t>Insert divider page title here</a:t>
            </a:r>
          </a:p>
        </p:txBody>
      </p:sp>
      <p:sp>
        <p:nvSpPr>
          <p:cNvPr id="6" name="Text Placeholder 5">
            <a:extLst>
              <a:ext uri="{FF2B5EF4-FFF2-40B4-BE49-F238E27FC236}">
                <a16:creationId xmlns:a16="http://schemas.microsoft.com/office/drawing/2014/main" id="{BCB46A71-007D-4EFA-876B-AFADF8DB90CA}"/>
              </a:ext>
            </a:extLst>
          </p:cNvPr>
          <p:cNvSpPr>
            <a:spLocks noGrp="1"/>
          </p:cNvSpPr>
          <p:nvPr>
            <p:ph type="body" sz="quarter" idx="10"/>
          </p:nvPr>
        </p:nvSpPr>
        <p:spPr>
          <a:xfrm>
            <a:off x="895198" y="1554481"/>
            <a:ext cx="7553858" cy="1519964"/>
          </a:xfrm>
        </p:spPr>
        <p:txBody>
          <a:bodyPr/>
          <a:lstStyle>
            <a:lvl3pPr marL="1133317" indent="-375444">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7" name="Picture 13">
            <a:extLst>
              <a:ext uri="{FF2B5EF4-FFF2-40B4-BE49-F238E27FC236}">
                <a16:creationId xmlns:a16="http://schemas.microsoft.com/office/drawing/2014/main" id="{967CC96A-27C2-4779-9F88-521A23308A4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73191" y="7511522"/>
            <a:ext cx="2071053" cy="17451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a:extLst>
              <a:ext uri="{FF2B5EF4-FFF2-40B4-BE49-F238E27FC236}">
                <a16:creationId xmlns:a16="http://schemas.microsoft.com/office/drawing/2014/main" id="{CBF5D30E-DC2E-4A38-98C0-2F7C161EA5BE}"/>
              </a:ext>
            </a:extLst>
          </p:cNvPr>
          <p:cNvSpPr txBox="1">
            <a:spLocks noChangeArrowheads="1"/>
          </p:cNvSpPr>
          <p:nvPr userDrawn="1"/>
        </p:nvSpPr>
        <p:spPr bwMode="auto">
          <a:xfrm>
            <a:off x="9732521" y="7503420"/>
            <a:ext cx="171522"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eaLnBrk="1" hangingPunct="1">
              <a:defRPr/>
            </a:pPr>
            <a:fld id="{5A925E4B-95D7-49AF-B5FF-B8D0260D490B}" type="slidenum">
              <a:rPr lang="en-US" sz="1100" b="0" smtClean="0">
                <a:solidFill>
                  <a:srgbClr val="000000"/>
                </a:solidFill>
              </a:rPr>
              <a:pPr eaLnBrk="1" hangingPunct="1">
                <a:defRPr/>
              </a:pPr>
              <a:t>‹#›</a:t>
            </a:fld>
            <a:endParaRPr lang="en-US" sz="1100" b="0">
              <a:solidFill>
                <a:srgbClr val="000000"/>
              </a:solidFill>
            </a:endParaRPr>
          </a:p>
        </p:txBody>
      </p:sp>
    </p:spTree>
    <p:extLst>
      <p:ext uri="{BB962C8B-B14F-4D97-AF65-F5344CB8AC3E}">
        <p14:creationId xmlns:p14="http://schemas.microsoft.com/office/powerpoint/2010/main" val="232915765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642950" y="672475"/>
            <a:ext cx="8676900" cy="865500"/>
          </a:xfrm>
          <a:prstGeom prst="rect">
            <a:avLst/>
          </a:prstGeom>
          <a:noFill/>
          <a:ln>
            <a:noFill/>
          </a:ln>
        </p:spPr>
        <p:txBody>
          <a:bodyPr spcFirstLastPara="1" wrap="square" lIns="113100" tIns="113100" rIns="113100" bIns="113100" anchor="t" anchorCtr="0">
            <a:noAutofit/>
          </a:bodyPr>
          <a:lstStyle>
            <a:lvl1pPr marR="0" lvl="0"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642950" y="1741525"/>
            <a:ext cx="8676900" cy="5305200"/>
          </a:xfrm>
          <a:prstGeom prst="rect">
            <a:avLst/>
          </a:prstGeom>
          <a:noFill/>
          <a:ln>
            <a:noFill/>
          </a:ln>
        </p:spPr>
        <p:txBody>
          <a:bodyPr spcFirstLastPara="1" wrap="square" lIns="113100" tIns="113100" rIns="113100" bIns="113100" anchor="t" anchorCtr="0">
            <a:noAutofit/>
          </a:bodyPr>
          <a:lstStyle>
            <a:lvl1pPr marL="457200" marR="0" lvl="0" indent="-368300" algn="l" rtl="0">
              <a:lnSpc>
                <a:spcPct val="115000"/>
              </a:lnSpc>
              <a:spcBef>
                <a:spcPts val="0"/>
              </a:spcBef>
              <a:spcAft>
                <a:spcPts val="0"/>
              </a:spcAft>
              <a:buClr>
                <a:schemeClr val="dk2"/>
              </a:buClr>
              <a:buSzPts val="2200"/>
              <a:buFont typeface="Arial"/>
              <a:buChar char="●"/>
              <a:defRPr sz="2200" b="0" i="0" u="none" strike="noStrike" cap="none">
                <a:solidFill>
                  <a:schemeClr val="dk2"/>
                </a:solidFill>
                <a:latin typeface="Arial"/>
                <a:ea typeface="Arial"/>
                <a:cs typeface="Arial"/>
                <a:sym typeface="Arial"/>
              </a:defRPr>
            </a:lvl1pPr>
            <a:lvl2pPr marL="914400" marR="0" lvl="1"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6pPr>
            <a:lvl7pPr marL="3200400" marR="0" lvl="6"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7pPr>
            <a:lvl8pPr marL="3657600" marR="0" lvl="7"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8pPr>
            <a:lvl9pPr marL="4114800" marR="0" lvl="8" indent="-336550" algn="l" rtl="0">
              <a:lnSpc>
                <a:spcPct val="115000"/>
              </a:lnSpc>
              <a:spcBef>
                <a:spcPts val="2000"/>
              </a:spcBef>
              <a:spcAft>
                <a:spcPts val="2000"/>
              </a:spcAft>
              <a:buClr>
                <a:schemeClr val="dk2"/>
              </a:buClr>
              <a:buSzPts val="1700"/>
              <a:buFont typeface="Arial"/>
              <a:buChar char="■"/>
              <a:defRPr sz="1700" b="0" i="0" u="none" strike="noStrike" cap="none">
                <a:solidFill>
                  <a:schemeClr val="dk2"/>
                </a:solidFill>
                <a:latin typeface="Arial"/>
                <a:ea typeface="Arial"/>
                <a:cs typeface="Arial"/>
                <a:sym typeface="Arial"/>
              </a:defRPr>
            </a:lvl9pPr>
          </a:lstStyle>
          <a:p>
            <a:endParaRPr/>
          </a:p>
        </p:txBody>
      </p:sp>
      <p:sp>
        <p:nvSpPr>
          <p:cNvPr id="8" name="Google Shape;8;p6"/>
          <p:cNvSpPr txBox="1">
            <a:spLocks noGrp="1"/>
          </p:cNvSpPr>
          <p:nvPr>
            <p:ph type="sldNum" idx="12"/>
          </p:nvPr>
        </p:nvSpPr>
        <p:spPr>
          <a:xfrm>
            <a:off x="8696745" y="6952825"/>
            <a:ext cx="603600" cy="594900"/>
          </a:xfrm>
          <a:prstGeom prst="rect">
            <a:avLst/>
          </a:prstGeom>
          <a:noFill/>
          <a:ln>
            <a:noFill/>
          </a:ln>
        </p:spPr>
        <p:txBody>
          <a:bodyPr spcFirstLastPara="1" wrap="square" lIns="113100" tIns="113100" rIns="113100" bIns="113100" anchor="ctr" anchorCtr="0">
            <a:noAutofit/>
          </a:bodyPr>
          <a:lstStyle>
            <a:lvl1pPr marL="0" marR="0" lvl="0" indent="0" algn="r" rtl="0">
              <a:lnSpc>
                <a:spcPct val="100000"/>
              </a:lnSpc>
              <a:spcBef>
                <a:spcPts val="0"/>
              </a:spcBef>
              <a:spcAft>
                <a:spcPts val="0"/>
              </a:spcAft>
              <a:buClr>
                <a:srgbClr val="000000"/>
              </a:buClr>
              <a:buSzPts val="1200"/>
              <a:buFont typeface="Arial"/>
              <a:buNone/>
              <a:defRPr sz="8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
        <p:nvSpPr>
          <p:cNvPr id="5" name="Rectangle 4">
            <a:extLst>
              <a:ext uri="{FF2B5EF4-FFF2-40B4-BE49-F238E27FC236}">
                <a16:creationId xmlns:a16="http://schemas.microsoft.com/office/drawing/2014/main" id="{2C3FEBD1-D2C9-4C05-BBD4-4E87E2366C1B}"/>
              </a:ext>
            </a:extLst>
          </p:cNvPr>
          <p:cNvSpPr/>
          <p:nvPr userDrawn="1"/>
        </p:nvSpPr>
        <p:spPr>
          <a:xfrm>
            <a:off x="1996965" y="266065"/>
            <a:ext cx="2280745" cy="133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65" r:id="rId4"/>
    <p:sldLayoutId id="214748366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120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497681" y="611717"/>
            <a:ext cx="9063038" cy="812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497681" y="1696114"/>
            <a:ext cx="9063038" cy="46784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4916817" y="7407920"/>
            <a:ext cx="219612" cy="216919"/>
          </a:xfrm>
          <a:prstGeom prst="rect">
            <a:avLst/>
          </a:prstGeom>
          <a:ln w="12700">
            <a:miter lim="400000"/>
          </a:ln>
        </p:spPr>
        <p:txBody>
          <a:bodyPr wrap="none" lIns="50800" tIns="50800" rIns="50800" bIns="50800" anchor="b">
            <a:spAutoFit/>
          </a:bodyPr>
          <a:lstStyle>
            <a:lvl1pPr algn="ctr" defTabSz="240983">
              <a:defRPr sz="743" cap="none">
                <a:solidFill>
                  <a:srgbClr val="000000"/>
                </a:solidFill>
                <a:latin typeface="+mn-lt"/>
                <a:ea typeface="+mn-ea"/>
                <a:cs typeface="+mn-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373714549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3" r:id="rId3"/>
    <p:sldLayoutId id="2147483664" r:id="rId4"/>
  </p:sldLayoutIdLst>
  <p:transition spd="med"/>
  <p:txStyles>
    <p:titleStyle>
      <a:lvl1pPr marL="0" marR="0" indent="0" algn="l" defTabSz="1005814" rtl="0" latinLnBrk="0">
        <a:lnSpc>
          <a:spcPct val="80000"/>
        </a:lnSpc>
        <a:spcBef>
          <a:spcPts val="0"/>
        </a:spcBef>
        <a:spcAft>
          <a:spcPts val="0"/>
        </a:spcAft>
        <a:buClrTx/>
        <a:buSzTx/>
        <a:buFontTx/>
        <a:buNone/>
        <a:tabLst/>
        <a:defRPr sz="3506" b="0" i="0" u="none" strike="noStrike" cap="none" spc="-70" baseline="0">
          <a:solidFill>
            <a:srgbClr val="000000"/>
          </a:solidFill>
          <a:uFillTx/>
          <a:latin typeface="ACUMINPRO-LIGHT" panose="020B0404020202020204" pitchFamily="34" charset="77"/>
          <a:ea typeface="+mn-ea"/>
          <a:cs typeface="+mn-cs"/>
          <a:sym typeface="Helvetica Neue"/>
        </a:defRPr>
      </a:lvl1pPr>
      <a:lvl2pPr marL="0" marR="0" indent="188595" algn="l" defTabSz="1005814" rtl="0" latinLnBrk="0">
        <a:lnSpc>
          <a:spcPct val="80000"/>
        </a:lnSpc>
        <a:spcBef>
          <a:spcPts val="0"/>
        </a:spcBef>
        <a:spcAft>
          <a:spcPts val="0"/>
        </a:spcAft>
        <a:buClrTx/>
        <a:buSzTx/>
        <a:buFontTx/>
        <a:buNone/>
        <a:tabLst/>
        <a:defRPr sz="3506" b="1" i="0" u="none" strike="noStrike" cap="none" spc="-70" baseline="0">
          <a:solidFill>
            <a:srgbClr val="000000"/>
          </a:solidFill>
          <a:uFillTx/>
          <a:latin typeface="+mn-lt"/>
          <a:ea typeface="+mn-ea"/>
          <a:cs typeface="+mn-cs"/>
          <a:sym typeface="Helvetica Neue"/>
        </a:defRPr>
      </a:lvl2pPr>
      <a:lvl3pPr marL="0" marR="0" indent="377190" algn="l" defTabSz="1005814" rtl="0" latinLnBrk="0">
        <a:lnSpc>
          <a:spcPct val="80000"/>
        </a:lnSpc>
        <a:spcBef>
          <a:spcPts val="0"/>
        </a:spcBef>
        <a:spcAft>
          <a:spcPts val="0"/>
        </a:spcAft>
        <a:buClrTx/>
        <a:buSzTx/>
        <a:buFontTx/>
        <a:buNone/>
        <a:tabLst/>
        <a:defRPr sz="3506" b="1" i="0" u="none" strike="noStrike" cap="none" spc="-70" baseline="0">
          <a:solidFill>
            <a:srgbClr val="000000"/>
          </a:solidFill>
          <a:uFillTx/>
          <a:latin typeface="+mn-lt"/>
          <a:ea typeface="+mn-ea"/>
          <a:cs typeface="+mn-cs"/>
          <a:sym typeface="Helvetica Neue"/>
        </a:defRPr>
      </a:lvl3pPr>
      <a:lvl4pPr marL="0" marR="0" indent="565785" algn="l" defTabSz="1005814" rtl="0" latinLnBrk="0">
        <a:lnSpc>
          <a:spcPct val="80000"/>
        </a:lnSpc>
        <a:spcBef>
          <a:spcPts val="0"/>
        </a:spcBef>
        <a:spcAft>
          <a:spcPts val="0"/>
        </a:spcAft>
        <a:buClrTx/>
        <a:buSzTx/>
        <a:buFontTx/>
        <a:buNone/>
        <a:tabLst/>
        <a:defRPr sz="3506" b="1" i="0" u="none" strike="noStrike" cap="none" spc="-70" baseline="0">
          <a:solidFill>
            <a:srgbClr val="000000"/>
          </a:solidFill>
          <a:uFillTx/>
          <a:latin typeface="+mn-lt"/>
          <a:ea typeface="+mn-ea"/>
          <a:cs typeface="+mn-cs"/>
          <a:sym typeface="Helvetica Neue"/>
        </a:defRPr>
      </a:lvl4pPr>
      <a:lvl5pPr marL="0" marR="0" indent="754380" algn="l" defTabSz="1005814" rtl="0" latinLnBrk="0">
        <a:lnSpc>
          <a:spcPct val="80000"/>
        </a:lnSpc>
        <a:spcBef>
          <a:spcPts val="0"/>
        </a:spcBef>
        <a:spcAft>
          <a:spcPts val="0"/>
        </a:spcAft>
        <a:buClrTx/>
        <a:buSzTx/>
        <a:buFontTx/>
        <a:buNone/>
        <a:tabLst/>
        <a:defRPr sz="3506" b="1" i="0" u="none" strike="noStrike" cap="none" spc="-70" baseline="0">
          <a:solidFill>
            <a:srgbClr val="000000"/>
          </a:solidFill>
          <a:uFillTx/>
          <a:latin typeface="+mn-lt"/>
          <a:ea typeface="+mn-ea"/>
          <a:cs typeface="+mn-cs"/>
          <a:sym typeface="Helvetica Neue"/>
        </a:defRPr>
      </a:lvl5pPr>
      <a:lvl6pPr marL="0" marR="0" indent="942975" algn="l" defTabSz="1005814" rtl="0" latinLnBrk="0">
        <a:lnSpc>
          <a:spcPct val="80000"/>
        </a:lnSpc>
        <a:spcBef>
          <a:spcPts val="0"/>
        </a:spcBef>
        <a:spcAft>
          <a:spcPts val="0"/>
        </a:spcAft>
        <a:buClrTx/>
        <a:buSzTx/>
        <a:buFontTx/>
        <a:buNone/>
        <a:tabLst/>
        <a:defRPr sz="3506" b="1" i="0" u="none" strike="noStrike" cap="none" spc="-70" baseline="0">
          <a:solidFill>
            <a:srgbClr val="000000"/>
          </a:solidFill>
          <a:uFillTx/>
          <a:latin typeface="+mn-lt"/>
          <a:ea typeface="+mn-ea"/>
          <a:cs typeface="+mn-cs"/>
          <a:sym typeface="Helvetica Neue"/>
        </a:defRPr>
      </a:lvl6pPr>
      <a:lvl7pPr marL="0" marR="0" indent="1131570" algn="l" defTabSz="1005814" rtl="0" latinLnBrk="0">
        <a:lnSpc>
          <a:spcPct val="80000"/>
        </a:lnSpc>
        <a:spcBef>
          <a:spcPts val="0"/>
        </a:spcBef>
        <a:spcAft>
          <a:spcPts val="0"/>
        </a:spcAft>
        <a:buClrTx/>
        <a:buSzTx/>
        <a:buFontTx/>
        <a:buNone/>
        <a:tabLst/>
        <a:defRPr sz="3506" b="1" i="0" u="none" strike="noStrike" cap="none" spc="-70" baseline="0">
          <a:solidFill>
            <a:srgbClr val="000000"/>
          </a:solidFill>
          <a:uFillTx/>
          <a:latin typeface="+mn-lt"/>
          <a:ea typeface="+mn-ea"/>
          <a:cs typeface="+mn-cs"/>
          <a:sym typeface="Helvetica Neue"/>
        </a:defRPr>
      </a:lvl7pPr>
      <a:lvl8pPr marL="0" marR="0" indent="1320165" algn="l" defTabSz="1005814" rtl="0" latinLnBrk="0">
        <a:lnSpc>
          <a:spcPct val="80000"/>
        </a:lnSpc>
        <a:spcBef>
          <a:spcPts val="0"/>
        </a:spcBef>
        <a:spcAft>
          <a:spcPts val="0"/>
        </a:spcAft>
        <a:buClrTx/>
        <a:buSzTx/>
        <a:buFontTx/>
        <a:buNone/>
        <a:tabLst/>
        <a:defRPr sz="3506" b="1" i="0" u="none" strike="noStrike" cap="none" spc="-70" baseline="0">
          <a:solidFill>
            <a:srgbClr val="000000"/>
          </a:solidFill>
          <a:uFillTx/>
          <a:latin typeface="+mn-lt"/>
          <a:ea typeface="+mn-ea"/>
          <a:cs typeface="+mn-cs"/>
          <a:sym typeface="Helvetica Neue"/>
        </a:defRPr>
      </a:lvl8pPr>
      <a:lvl9pPr marL="0" marR="0" indent="1508760" algn="l" defTabSz="1005814" rtl="0" latinLnBrk="0">
        <a:lnSpc>
          <a:spcPct val="80000"/>
        </a:lnSpc>
        <a:spcBef>
          <a:spcPts val="0"/>
        </a:spcBef>
        <a:spcAft>
          <a:spcPts val="0"/>
        </a:spcAft>
        <a:buClrTx/>
        <a:buSzTx/>
        <a:buFontTx/>
        <a:buNone/>
        <a:tabLst/>
        <a:defRPr sz="3506" b="1" i="0" u="none" strike="noStrike" cap="none" spc="-70" baseline="0">
          <a:solidFill>
            <a:srgbClr val="000000"/>
          </a:solidFill>
          <a:uFillTx/>
          <a:latin typeface="+mn-lt"/>
          <a:ea typeface="+mn-ea"/>
          <a:cs typeface="+mn-cs"/>
          <a:sym typeface="Helvetica Neue"/>
        </a:defRPr>
      </a:lvl9pPr>
    </p:titleStyle>
    <p:bodyStyle>
      <a:lvl1pPr marL="136208" marR="0" indent="-136208" algn="l" defTabSz="1005814" rtl="0" latinLnBrk="0">
        <a:lnSpc>
          <a:spcPct val="120000"/>
        </a:lnSpc>
        <a:spcBef>
          <a:spcPts val="866"/>
        </a:spcBef>
        <a:spcAft>
          <a:spcPts val="0"/>
        </a:spcAft>
        <a:buClrTx/>
        <a:buSzPct val="123000"/>
        <a:buFontTx/>
        <a:buChar char="•"/>
        <a:tabLst/>
        <a:defRPr sz="1073" b="0" i="0" u="none" strike="noStrike" cap="none" spc="0" baseline="0">
          <a:solidFill>
            <a:srgbClr val="000000"/>
          </a:solidFill>
          <a:uFillTx/>
          <a:latin typeface="AcuminPro-Light"/>
          <a:ea typeface="AcuminPro-Light"/>
          <a:cs typeface="AcuminPro-Light"/>
          <a:sym typeface="Acumin Pro Light"/>
        </a:defRPr>
      </a:lvl1pPr>
      <a:lvl2pPr marL="387668" marR="0" indent="-136208" algn="l" defTabSz="1005814" rtl="0" latinLnBrk="0">
        <a:lnSpc>
          <a:spcPct val="120000"/>
        </a:lnSpc>
        <a:spcBef>
          <a:spcPts val="866"/>
        </a:spcBef>
        <a:spcAft>
          <a:spcPts val="0"/>
        </a:spcAft>
        <a:buClrTx/>
        <a:buSzPct val="123000"/>
        <a:buFontTx/>
        <a:buChar char="•"/>
        <a:tabLst/>
        <a:defRPr sz="1073" b="0" i="0" u="none" strike="noStrike" cap="none" spc="0" baseline="0">
          <a:solidFill>
            <a:srgbClr val="000000"/>
          </a:solidFill>
          <a:uFillTx/>
          <a:latin typeface="AcuminPro-Light"/>
          <a:ea typeface="AcuminPro-Light"/>
          <a:cs typeface="AcuminPro-Light"/>
          <a:sym typeface="Acumin Pro Light"/>
        </a:defRPr>
      </a:lvl2pPr>
      <a:lvl3pPr marL="639128" marR="0" indent="-136208" algn="l" defTabSz="1005814" rtl="0" latinLnBrk="0">
        <a:lnSpc>
          <a:spcPct val="120000"/>
        </a:lnSpc>
        <a:spcBef>
          <a:spcPts val="866"/>
        </a:spcBef>
        <a:spcAft>
          <a:spcPts val="0"/>
        </a:spcAft>
        <a:buClrTx/>
        <a:buSzPct val="123000"/>
        <a:buFontTx/>
        <a:buChar char="•"/>
        <a:tabLst/>
        <a:defRPr sz="1073" b="0" i="0" u="none" strike="noStrike" cap="none" spc="0" baseline="0">
          <a:solidFill>
            <a:srgbClr val="000000"/>
          </a:solidFill>
          <a:uFillTx/>
          <a:latin typeface="AcuminPro-Light"/>
          <a:ea typeface="AcuminPro-Light"/>
          <a:cs typeface="AcuminPro-Light"/>
          <a:sym typeface="Acumin Pro Light"/>
        </a:defRPr>
      </a:lvl3pPr>
      <a:lvl4pPr marL="890588" marR="0" indent="-136208" algn="l" defTabSz="1005814" rtl="0" latinLnBrk="0">
        <a:lnSpc>
          <a:spcPct val="120000"/>
        </a:lnSpc>
        <a:spcBef>
          <a:spcPts val="866"/>
        </a:spcBef>
        <a:spcAft>
          <a:spcPts val="0"/>
        </a:spcAft>
        <a:buClrTx/>
        <a:buSzPct val="123000"/>
        <a:buFontTx/>
        <a:buChar char="•"/>
        <a:tabLst/>
        <a:defRPr sz="1073" b="0" i="0" u="none" strike="noStrike" cap="none" spc="0" baseline="0">
          <a:solidFill>
            <a:srgbClr val="000000"/>
          </a:solidFill>
          <a:uFillTx/>
          <a:latin typeface="AcuminPro-Light"/>
          <a:ea typeface="AcuminPro-Light"/>
          <a:cs typeface="AcuminPro-Light"/>
          <a:sym typeface="Acumin Pro Light"/>
        </a:defRPr>
      </a:lvl4pPr>
      <a:lvl5pPr marL="1142048" marR="0" indent="-136208" algn="l" defTabSz="1005814" rtl="0" latinLnBrk="0">
        <a:lnSpc>
          <a:spcPct val="120000"/>
        </a:lnSpc>
        <a:spcBef>
          <a:spcPts val="866"/>
        </a:spcBef>
        <a:spcAft>
          <a:spcPts val="0"/>
        </a:spcAft>
        <a:buClrTx/>
        <a:buSzPct val="123000"/>
        <a:buFontTx/>
        <a:buChar char="•"/>
        <a:tabLst/>
        <a:defRPr sz="1073" b="0" i="0" u="none" strike="noStrike" cap="none" spc="0" baseline="0">
          <a:solidFill>
            <a:srgbClr val="000000"/>
          </a:solidFill>
          <a:uFillTx/>
          <a:latin typeface="AcuminPro-Light"/>
          <a:ea typeface="AcuminPro-Light"/>
          <a:cs typeface="AcuminPro-Light"/>
          <a:sym typeface="Acumin Pro Light"/>
        </a:defRPr>
      </a:lvl5pPr>
      <a:lvl6pPr marL="1393508" marR="0" indent="-136208" algn="l" defTabSz="1005814" rtl="0" latinLnBrk="0">
        <a:lnSpc>
          <a:spcPct val="120000"/>
        </a:lnSpc>
        <a:spcBef>
          <a:spcPts val="866"/>
        </a:spcBef>
        <a:spcAft>
          <a:spcPts val="0"/>
        </a:spcAft>
        <a:buClrTx/>
        <a:buSzPct val="123000"/>
        <a:buFontTx/>
        <a:buChar char="•"/>
        <a:tabLst/>
        <a:defRPr sz="1073" b="0" i="0" u="none" strike="noStrike" cap="none" spc="0" baseline="0">
          <a:solidFill>
            <a:srgbClr val="000000"/>
          </a:solidFill>
          <a:uFillTx/>
          <a:latin typeface="AcuminPro-Light"/>
          <a:ea typeface="AcuminPro-Light"/>
          <a:cs typeface="AcuminPro-Light"/>
          <a:sym typeface="Acumin Pro Light"/>
        </a:defRPr>
      </a:lvl6pPr>
      <a:lvl7pPr marL="1644968" marR="0" indent="-136208" algn="l" defTabSz="1005814" rtl="0" latinLnBrk="0">
        <a:lnSpc>
          <a:spcPct val="120000"/>
        </a:lnSpc>
        <a:spcBef>
          <a:spcPts val="866"/>
        </a:spcBef>
        <a:spcAft>
          <a:spcPts val="0"/>
        </a:spcAft>
        <a:buClrTx/>
        <a:buSzPct val="123000"/>
        <a:buFontTx/>
        <a:buChar char="•"/>
        <a:tabLst/>
        <a:defRPr sz="1073" b="0" i="0" u="none" strike="noStrike" cap="none" spc="0" baseline="0">
          <a:solidFill>
            <a:srgbClr val="000000"/>
          </a:solidFill>
          <a:uFillTx/>
          <a:latin typeface="AcuminPro-Light"/>
          <a:ea typeface="AcuminPro-Light"/>
          <a:cs typeface="AcuminPro-Light"/>
          <a:sym typeface="Acumin Pro Light"/>
        </a:defRPr>
      </a:lvl7pPr>
      <a:lvl8pPr marL="1896428" marR="0" indent="-136208" algn="l" defTabSz="1005814" rtl="0" latinLnBrk="0">
        <a:lnSpc>
          <a:spcPct val="120000"/>
        </a:lnSpc>
        <a:spcBef>
          <a:spcPts val="866"/>
        </a:spcBef>
        <a:spcAft>
          <a:spcPts val="0"/>
        </a:spcAft>
        <a:buClrTx/>
        <a:buSzPct val="123000"/>
        <a:buFontTx/>
        <a:buChar char="•"/>
        <a:tabLst/>
        <a:defRPr sz="1073" b="0" i="0" u="none" strike="noStrike" cap="none" spc="0" baseline="0">
          <a:solidFill>
            <a:srgbClr val="000000"/>
          </a:solidFill>
          <a:uFillTx/>
          <a:latin typeface="AcuminPro-Light"/>
          <a:ea typeface="AcuminPro-Light"/>
          <a:cs typeface="AcuminPro-Light"/>
          <a:sym typeface="Acumin Pro Light"/>
        </a:defRPr>
      </a:lvl8pPr>
      <a:lvl9pPr marL="2147888" marR="0" indent="-136208" algn="l" defTabSz="1005814" rtl="0" latinLnBrk="0">
        <a:lnSpc>
          <a:spcPct val="120000"/>
        </a:lnSpc>
        <a:spcBef>
          <a:spcPts val="866"/>
        </a:spcBef>
        <a:spcAft>
          <a:spcPts val="0"/>
        </a:spcAft>
        <a:buClrTx/>
        <a:buSzPct val="123000"/>
        <a:buFontTx/>
        <a:buChar char="•"/>
        <a:tabLst/>
        <a:defRPr sz="1073" b="0" i="0" u="none" strike="noStrike" cap="none" spc="0" baseline="0">
          <a:solidFill>
            <a:srgbClr val="000000"/>
          </a:solidFill>
          <a:uFillTx/>
          <a:latin typeface="AcuminPro-Light"/>
          <a:ea typeface="AcuminPro-Light"/>
          <a:cs typeface="AcuminPro-Light"/>
          <a:sym typeface="Acumin Pro Light"/>
        </a:defRPr>
      </a:lvl9pPr>
    </p:bodyStyle>
    <p:otherStyle>
      <a:lvl1pPr marL="0" marR="0" indent="0" algn="ctr" defTabSz="240983" rtl="0" latinLnBrk="0">
        <a:lnSpc>
          <a:spcPct val="100000"/>
        </a:lnSpc>
        <a:spcBef>
          <a:spcPts val="0"/>
        </a:spcBef>
        <a:spcAft>
          <a:spcPts val="0"/>
        </a:spcAft>
        <a:buClrTx/>
        <a:buSzTx/>
        <a:buFontTx/>
        <a:buNone/>
        <a:tabLst/>
        <a:defRPr sz="743" b="0" i="0" u="none" strike="noStrike" cap="none" spc="0" baseline="0">
          <a:solidFill>
            <a:schemeClr val="tx1"/>
          </a:solidFill>
          <a:uFillTx/>
          <a:latin typeface="+mn-lt"/>
          <a:ea typeface="+mn-ea"/>
          <a:cs typeface="+mn-cs"/>
          <a:sym typeface="Helvetica Neue"/>
        </a:defRPr>
      </a:lvl1pPr>
      <a:lvl2pPr marL="0" marR="0" indent="188595" algn="ctr" defTabSz="240983" rtl="0" latinLnBrk="0">
        <a:lnSpc>
          <a:spcPct val="100000"/>
        </a:lnSpc>
        <a:spcBef>
          <a:spcPts val="0"/>
        </a:spcBef>
        <a:spcAft>
          <a:spcPts val="0"/>
        </a:spcAft>
        <a:buClrTx/>
        <a:buSzTx/>
        <a:buFontTx/>
        <a:buNone/>
        <a:tabLst/>
        <a:defRPr sz="743" b="0" i="0" u="none" strike="noStrike" cap="none" spc="0" baseline="0">
          <a:solidFill>
            <a:schemeClr val="tx1"/>
          </a:solidFill>
          <a:uFillTx/>
          <a:latin typeface="+mn-lt"/>
          <a:ea typeface="+mn-ea"/>
          <a:cs typeface="+mn-cs"/>
          <a:sym typeface="Helvetica Neue"/>
        </a:defRPr>
      </a:lvl2pPr>
      <a:lvl3pPr marL="0" marR="0" indent="377190" algn="ctr" defTabSz="240983" rtl="0" latinLnBrk="0">
        <a:lnSpc>
          <a:spcPct val="100000"/>
        </a:lnSpc>
        <a:spcBef>
          <a:spcPts val="0"/>
        </a:spcBef>
        <a:spcAft>
          <a:spcPts val="0"/>
        </a:spcAft>
        <a:buClrTx/>
        <a:buSzTx/>
        <a:buFontTx/>
        <a:buNone/>
        <a:tabLst/>
        <a:defRPr sz="743" b="0" i="0" u="none" strike="noStrike" cap="none" spc="0" baseline="0">
          <a:solidFill>
            <a:schemeClr val="tx1"/>
          </a:solidFill>
          <a:uFillTx/>
          <a:latin typeface="+mn-lt"/>
          <a:ea typeface="+mn-ea"/>
          <a:cs typeface="+mn-cs"/>
          <a:sym typeface="Helvetica Neue"/>
        </a:defRPr>
      </a:lvl3pPr>
      <a:lvl4pPr marL="0" marR="0" indent="565785" algn="ctr" defTabSz="240983" rtl="0" latinLnBrk="0">
        <a:lnSpc>
          <a:spcPct val="100000"/>
        </a:lnSpc>
        <a:spcBef>
          <a:spcPts val="0"/>
        </a:spcBef>
        <a:spcAft>
          <a:spcPts val="0"/>
        </a:spcAft>
        <a:buClrTx/>
        <a:buSzTx/>
        <a:buFontTx/>
        <a:buNone/>
        <a:tabLst/>
        <a:defRPr sz="743" b="0" i="0" u="none" strike="noStrike" cap="none" spc="0" baseline="0">
          <a:solidFill>
            <a:schemeClr val="tx1"/>
          </a:solidFill>
          <a:uFillTx/>
          <a:latin typeface="+mn-lt"/>
          <a:ea typeface="+mn-ea"/>
          <a:cs typeface="+mn-cs"/>
          <a:sym typeface="Helvetica Neue"/>
        </a:defRPr>
      </a:lvl4pPr>
      <a:lvl5pPr marL="0" marR="0" indent="754380" algn="ctr" defTabSz="240983" rtl="0" latinLnBrk="0">
        <a:lnSpc>
          <a:spcPct val="100000"/>
        </a:lnSpc>
        <a:spcBef>
          <a:spcPts val="0"/>
        </a:spcBef>
        <a:spcAft>
          <a:spcPts val="0"/>
        </a:spcAft>
        <a:buClrTx/>
        <a:buSzTx/>
        <a:buFontTx/>
        <a:buNone/>
        <a:tabLst/>
        <a:defRPr sz="743" b="0" i="0" u="none" strike="noStrike" cap="none" spc="0" baseline="0">
          <a:solidFill>
            <a:schemeClr val="tx1"/>
          </a:solidFill>
          <a:uFillTx/>
          <a:latin typeface="+mn-lt"/>
          <a:ea typeface="+mn-ea"/>
          <a:cs typeface="+mn-cs"/>
          <a:sym typeface="Helvetica Neue"/>
        </a:defRPr>
      </a:lvl5pPr>
      <a:lvl6pPr marL="0" marR="0" indent="942975" algn="ctr" defTabSz="240983" rtl="0" latinLnBrk="0">
        <a:lnSpc>
          <a:spcPct val="100000"/>
        </a:lnSpc>
        <a:spcBef>
          <a:spcPts val="0"/>
        </a:spcBef>
        <a:spcAft>
          <a:spcPts val="0"/>
        </a:spcAft>
        <a:buClrTx/>
        <a:buSzTx/>
        <a:buFontTx/>
        <a:buNone/>
        <a:tabLst/>
        <a:defRPr sz="743" b="0" i="0" u="none" strike="noStrike" cap="none" spc="0" baseline="0">
          <a:solidFill>
            <a:schemeClr val="tx1"/>
          </a:solidFill>
          <a:uFillTx/>
          <a:latin typeface="+mn-lt"/>
          <a:ea typeface="+mn-ea"/>
          <a:cs typeface="+mn-cs"/>
          <a:sym typeface="Helvetica Neue"/>
        </a:defRPr>
      </a:lvl6pPr>
      <a:lvl7pPr marL="0" marR="0" indent="1131570" algn="ctr" defTabSz="240983" rtl="0" latinLnBrk="0">
        <a:lnSpc>
          <a:spcPct val="100000"/>
        </a:lnSpc>
        <a:spcBef>
          <a:spcPts val="0"/>
        </a:spcBef>
        <a:spcAft>
          <a:spcPts val="0"/>
        </a:spcAft>
        <a:buClrTx/>
        <a:buSzTx/>
        <a:buFontTx/>
        <a:buNone/>
        <a:tabLst/>
        <a:defRPr sz="743" b="0" i="0" u="none" strike="noStrike" cap="none" spc="0" baseline="0">
          <a:solidFill>
            <a:schemeClr val="tx1"/>
          </a:solidFill>
          <a:uFillTx/>
          <a:latin typeface="+mn-lt"/>
          <a:ea typeface="+mn-ea"/>
          <a:cs typeface="+mn-cs"/>
          <a:sym typeface="Helvetica Neue"/>
        </a:defRPr>
      </a:lvl7pPr>
      <a:lvl8pPr marL="0" marR="0" indent="1320165" algn="ctr" defTabSz="240983" rtl="0" latinLnBrk="0">
        <a:lnSpc>
          <a:spcPct val="100000"/>
        </a:lnSpc>
        <a:spcBef>
          <a:spcPts val="0"/>
        </a:spcBef>
        <a:spcAft>
          <a:spcPts val="0"/>
        </a:spcAft>
        <a:buClrTx/>
        <a:buSzTx/>
        <a:buFontTx/>
        <a:buNone/>
        <a:tabLst/>
        <a:defRPr sz="743" b="0" i="0" u="none" strike="noStrike" cap="none" spc="0" baseline="0">
          <a:solidFill>
            <a:schemeClr val="tx1"/>
          </a:solidFill>
          <a:uFillTx/>
          <a:latin typeface="+mn-lt"/>
          <a:ea typeface="+mn-ea"/>
          <a:cs typeface="+mn-cs"/>
          <a:sym typeface="Helvetica Neue"/>
        </a:defRPr>
      </a:lvl8pPr>
      <a:lvl9pPr marL="0" marR="0" indent="1508760" algn="ctr" defTabSz="240983" rtl="0" latinLnBrk="0">
        <a:lnSpc>
          <a:spcPct val="100000"/>
        </a:lnSpc>
        <a:spcBef>
          <a:spcPts val="0"/>
        </a:spcBef>
        <a:spcAft>
          <a:spcPts val="0"/>
        </a:spcAft>
        <a:buClrTx/>
        <a:buSzTx/>
        <a:buFontTx/>
        <a:buNone/>
        <a:tabLst/>
        <a:defRPr sz="743"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hyperlink" Target="mailto:Allison.Sesso@ripmedicaldebt.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Keith.hearle@ripmedicaldebt.or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kff.org/report-section/the-burden-of-medical-debt-section-1-who-has-medical-bill-problems-and-what-are-the-contributing-factors/" TargetMode="External"/><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www.clevelandfed.org/newsroom-and-events/publications/economic-commentary/2019-economic-commentaries/ec-201903-what-is-behind-the-persistence-of-the-racial-wealth-gap.aspx" TargetMode="External"/><Relationship Id="rId2" Type="http://schemas.openxmlformats.org/officeDocument/2006/relationships/hyperlink" Target="http://data.census.gov/" TargetMode="External"/><Relationship Id="rId1" Type="http://schemas.openxmlformats.org/officeDocument/2006/relationships/slideLayout" Target="../slideLayouts/slideLayout5.xml"/><Relationship Id="rId5" Type="http://schemas.openxmlformats.org/officeDocument/2006/relationships/hyperlink" Target="https://www.kff.org/racial-equity-and-health-policy/issue-brief/changes-in-health-coverage-by-race-and-ethnicity-since-the-aca-2010-2018" TargetMode="External"/><Relationship Id="rId4" Type="http://schemas.openxmlformats.org/officeDocument/2006/relationships/hyperlink" Target="https://www.kff.org/racial-equity-and-health-policy/issue-brief/disparities-in-health-and-health-care-5-key-question-and-answer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bloomberg.com/news/articles/2019-09-30/medical-debt-is-no-1-dealbreaker-for-u-s-housing-zillow-says" TargetMode="External"/><Relationship Id="rId2" Type="http://schemas.openxmlformats.org/officeDocument/2006/relationships/hyperlink" Target="https://www.kff.org/report-section/the-burden-of-medical-debt-introduction/" TargetMode="External"/><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hyperlink" Target="https://www.cnbc.com/2019/02/11/this-is-the-real-reason-most-americans-file-for-bankruptcy.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kff.org/report-section/the-burden-of-medical-debt-introduction/" TargetMode="Externa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kff.org/report-section/the-burden-of-medical-debt-introduction/" TargetMode="Externa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kff.org/report-section/the-burden-of-medical-debt-introduction/"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theappeal.org/the-lab/policy/how-to-solve-the-medical-debt-crisis/"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64 Million Americans…"/>
          <p:cNvSpPr txBox="1">
            <a:spLocks noGrp="1"/>
          </p:cNvSpPr>
          <p:nvPr>
            <p:ph type="title"/>
          </p:nvPr>
        </p:nvSpPr>
        <p:spPr>
          <a:xfrm>
            <a:off x="671525" y="672475"/>
            <a:ext cx="8648100" cy="865500"/>
          </a:xfrm>
        </p:spPr>
        <p:txBody>
          <a:bodyPr anchor="t">
            <a:noAutofit/>
          </a:bodyPr>
          <a:lstStyle/>
          <a:p>
            <a:pPr algn="ctr"/>
            <a:r>
              <a:rPr lang="en-US" dirty="0"/>
              <a:t>Analysis Provided to Healthcare Organizations</a:t>
            </a:r>
          </a:p>
        </p:txBody>
      </p:sp>
      <p:sp>
        <p:nvSpPr>
          <p:cNvPr id="68" name="Line"/>
          <p:cNvSpPr/>
          <p:nvPr/>
        </p:nvSpPr>
        <p:spPr>
          <a:xfrm>
            <a:off x="708228" y="1514246"/>
            <a:ext cx="8636940" cy="0"/>
          </a:xfrm>
          <a:prstGeom prst="line">
            <a:avLst/>
          </a:prstGeom>
          <a:ln w="3175">
            <a:solidFill>
              <a:srgbClr val="000000"/>
            </a:solidFill>
            <a:miter lim="400000"/>
          </a:ln>
        </p:spPr>
        <p:txBody>
          <a:bodyPr lIns="0" tIns="0" rIns="0" bIns="0" anchor="ctr"/>
          <a:lstStyle/>
          <a:p>
            <a:pPr algn="ctr">
              <a:defRPr sz="4800">
                <a:solidFill>
                  <a:srgbClr val="FFFFFF"/>
                </a:solidFill>
                <a:latin typeface="Helvetica Neue Medium"/>
                <a:ea typeface="Helvetica Neue Medium"/>
                <a:cs typeface="Helvetica Neue Medium"/>
                <a:sym typeface="Helvetica Neue Medium"/>
              </a:defRPr>
            </a:pPr>
            <a:endParaRPr sz="1728"/>
          </a:p>
        </p:txBody>
      </p:sp>
      <p:sp>
        <p:nvSpPr>
          <p:cNvPr id="9" name="Slide Number Placeholder 8">
            <a:extLst>
              <a:ext uri="{FF2B5EF4-FFF2-40B4-BE49-F238E27FC236}">
                <a16:creationId xmlns:a16="http://schemas.microsoft.com/office/drawing/2014/main" id="{B4E3FD23-1633-4921-A329-512BF5620756}"/>
              </a:ext>
            </a:extLst>
          </p:cNvPr>
          <p:cNvSpPr>
            <a:spLocks noGrp="1"/>
          </p:cNvSpPr>
          <p:nvPr>
            <p:ph type="sldNum" idx="12"/>
          </p:nvPr>
        </p:nvSpPr>
        <p:spPr/>
        <p:txBody>
          <a:bodyPr/>
          <a:lstStyle/>
          <a:p>
            <a:fld id="{00000000-1234-1234-1234-123412341234}" type="slidenum">
              <a:rPr lang="en-US" smtClean="0"/>
              <a:pPr/>
              <a:t>10</a:t>
            </a:fld>
            <a:endParaRPr lang="en-US"/>
          </a:p>
        </p:txBody>
      </p:sp>
      <p:sp>
        <p:nvSpPr>
          <p:cNvPr id="10" name="We focus on a true partnership with our provider clients to abolish qualified patient debt.  We work with you to identify accounts by dividing accounts into two distinct segments:…">
            <a:extLst>
              <a:ext uri="{FF2B5EF4-FFF2-40B4-BE49-F238E27FC236}">
                <a16:creationId xmlns:a16="http://schemas.microsoft.com/office/drawing/2014/main" id="{C40235AC-B87E-447C-95EE-3998CB67D5BD}"/>
              </a:ext>
            </a:extLst>
          </p:cNvPr>
          <p:cNvSpPr txBox="1">
            <a:spLocks noGrp="1"/>
          </p:cNvSpPr>
          <p:nvPr>
            <p:ph type="body" idx="1"/>
          </p:nvPr>
        </p:nvSpPr>
        <p:spPr>
          <a:xfrm>
            <a:off x="671525" y="1662502"/>
            <a:ext cx="8648100" cy="5305200"/>
          </a:xfrm>
        </p:spPr>
        <p:txBody>
          <a:bodyPr/>
          <a:lstStyle/>
          <a:p>
            <a:pPr>
              <a:spcAft>
                <a:spcPts val="600"/>
              </a:spcAft>
            </a:pPr>
            <a:r>
              <a:rPr lang="en-US" sz="2800" dirty="0"/>
              <a:t>Accounts that qualify for RIP’s program:</a:t>
            </a:r>
          </a:p>
          <a:p>
            <a:pPr lvl="1">
              <a:lnSpc>
                <a:spcPct val="100000"/>
              </a:lnSpc>
              <a:spcBef>
                <a:spcPts val="600"/>
              </a:spcBef>
              <a:spcAft>
                <a:spcPts val="600"/>
              </a:spcAft>
            </a:pPr>
            <a:r>
              <a:rPr lang="en-US" sz="2400" dirty="0"/>
              <a:t>Face value, number of accounts, number of individuals</a:t>
            </a:r>
          </a:p>
          <a:p>
            <a:pPr lvl="1">
              <a:lnSpc>
                <a:spcPct val="100000"/>
              </a:lnSpc>
              <a:spcBef>
                <a:spcPts val="600"/>
              </a:spcBef>
              <a:spcAft>
                <a:spcPts val="600"/>
              </a:spcAft>
            </a:pPr>
            <a:r>
              <a:rPr lang="en-US" sz="2400" dirty="0"/>
              <a:t>Estimated Fair Market Value</a:t>
            </a:r>
            <a:endParaRPr lang="en-US" sz="2800" dirty="0"/>
          </a:p>
          <a:p>
            <a:pPr>
              <a:spcAft>
                <a:spcPts val="600"/>
              </a:spcAft>
            </a:pPr>
            <a:r>
              <a:rPr lang="en-US" sz="2800" dirty="0"/>
              <a:t>Characteristics of patients who did not receive financial assistance:</a:t>
            </a:r>
          </a:p>
          <a:p>
            <a:pPr lvl="1">
              <a:lnSpc>
                <a:spcPct val="100000"/>
              </a:lnSpc>
              <a:spcBef>
                <a:spcPts val="600"/>
              </a:spcBef>
              <a:spcAft>
                <a:spcPts val="600"/>
              </a:spcAft>
            </a:pPr>
            <a:r>
              <a:rPr lang="en-US" sz="2400" dirty="0"/>
              <a:t>Qualified based on RIP’s medical debt burden criterion</a:t>
            </a:r>
          </a:p>
          <a:p>
            <a:pPr lvl="1">
              <a:lnSpc>
                <a:spcPct val="100000"/>
              </a:lnSpc>
              <a:spcBef>
                <a:spcPts val="600"/>
              </a:spcBef>
              <a:spcAft>
                <a:spcPts val="600"/>
              </a:spcAft>
            </a:pPr>
            <a:r>
              <a:rPr lang="en-US" sz="2400" dirty="0"/>
              <a:t>Ineligible due to FAP restrictions (e.g., residency, assets)</a:t>
            </a:r>
          </a:p>
          <a:p>
            <a:pPr lvl="1">
              <a:lnSpc>
                <a:spcPct val="100000"/>
              </a:lnSpc>
              <a:spcBef>
                <a:spcPts val="600"/>
              </a:spcBef>
              <a:spcAft>
                <a:spcPts val="600"/>
              </a:spcAft>
            </a:pPr>
            <a:r>
              <a:rPr lang="en-US" sz="2400" dirty="0"/>
              <a:t>Never applied and never assessed for presumptive charity</a:t>
            </a:r>
          </a:p>
          <a:p>
            <a:pPr lvl="1">
              <a:lnSpc>
                <a:spcPct val="100000"/>
              </a:lnSpc>
              <a:spcBef>
                <a:spcPts val="600"/>
              </a:spcBef>
              <a:spcAft>
                <a:spcPts val="600"/>
              </a:spcAft>
            </a:pPr>
            <a:r>
              <a:rPr lang="en-US" sz="2400" dirty="0"/>
              <a:t>Experienced financial hardship after the window of opportunity to apply closed</a:t>
            </a:r>
          </a:p>
          <a:p>
            <a:endParaRPr lang="en-US" sz="3200" dirty="0"/>
          </a:p>
          <a:p>
            <a:endParaRPr lang="en-US" sz="3200" dirty="0"/>
          </a:p>
          <a:p>
            <a:endParaRPr lang="en-US" sz="3200" dirty="0"/>
          </a:p>
          <a:p>
            <a:endParaRPr lang="en-US" sz="3200" dirty="0"/>
          </a:p>
        </p:txBody>
      </p:sp>
    </p:spTree>
    <p:extLst>
      <p:ext uri="{BB962C8B-B14F-4D97-AF65-F5344CB8AC3E}">
        <p14:creationId xmlns:p14="http://schemas.microsoft.com/office/powerpoint/2010/main" val="69596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64 Million Americans…"/>
          <p:cNvSpPr txBox="1">
            <a:spLocks noGrp="1"/>
          </p:cNvSpPr>
          <p:nvPr>
            <p:ph type="title"/>
          </p:nvPr>
        </p:nvSpPr>
        <p:spPr>
          <a:xfrm>
            <a:off x="671525" y="672475"/>
            <a:ext cx="8648100" cy="865500"/>
          </a:xfrm>
        </p:spPr>
        <p:txBody>
          <a:bodyPr anchor="t">
            <a:noAutofit/>
          </a:bodyPr>
          <a:lstStyle/>
          <a:p>
            <a:pPr algn="ctr"/>
            <a:r>
              <a:rPr lang="en-US" dirty="0"/>
              <a:t>Analysis Provided to Healthcare Organizations</a:t>
            </a:r>
          </a:p>
        </p:txBody>
      </p:sp>
      <p:sp>
        <p:nvSpPr>
          <p:cNvPr id="68" name="Line"/>
          <p:cNvSpPr/>
          <p:nvPr/>
        </p:nvSpPr>
        <p:spPr>
          <a:xfrm>
            <a:off x="708228" y="1514246"/>
            <a:ext cx="8636940" cy="0"/>
          </a:xfrm>
          <a:prstGeom prst="line">
            <a:avLst/>
          </a:prstGeom>
          <a:ln w="3175">
            <a:solidFill>
              <a:srgbClr val="000000"/>
            </a:solidFill>
            <a:miter lim="400000"/>
          </a:ln>
        </p:spPr>
        <p:txBody>
          <a:bodyPr lIns="0" tIns="0" rIns="0" bIns="0" anchor="ctr"/>
          <a:lstStyle/>
          <a:p>
            <a:pPr algn="ctr">
              <a:defRPr sz="4800">
                <a:solidFill>
                  <a:srgbClr val="FFFFFF"/>
                </a:solidFill>
                <a:latin typeface="Helvetica Neue Medium"/>
                <a:ea typeface="Helvetica Neue Medium"/>
                <a:cs typeface="Helvetica Neue Medium"/>
                <a:sym typeface="Helvetica Neue Medium"/>
              </a:defRPr>
            </a:pPr>
            <a:endParaRPr sz="1728"/>
          </a:p>
        </p:txBody>
      </p:sp>
      <p:sp>
        <p:nvSpPr>
          <p:cNvPr id="9" name="Slide Number Placeholder 8">
            <a:extLst>
              <a:ext uri="{FF2B5EF4-FFF2-40B4-BE49-F238E27FC236}">
                <a16:creationId xmlns:a16="http://schemas.microsoft.com/office/drawing/2014/main" id="{B4E3FD23-1633-4921-A329-512BF5620756}"/>
              </a:ext>
            </a:extLst>
          </p:cNvPr>
          <p:cNvSpPr>
            <a:spLocks noGrp="1"/>
          </p:cNvSpPr>
          <p:nvPr>
            <p:ph type="sldNum" idx="12"/>
          </p:nvPr>
        </p:nvSpPr>
        <p:spPr/>
        <p:txBody>
          <a:bodyPr/>
          <a:lstStyle/>
          <a:p>
            <a:fld id="{00000000-1234-1234-1234-123412341234}" type="slidenum">
              <a:rPr lang="en-US" smtClean="0"/>
              <a:pPr/>
              <a:t>11</a:t>
            </a:fld>
            <a:endParaRPr lang="en-US"/>
          </a:p>
        </p:txBody>
      </p:sp>
      <p:sp>
        <p:nvSpPr>
          <p:cNvPr id="10" name="We focus on a true partnership with our provider clients to abolish qualified patient debt.  We work with you to identify accounts by dividing accounts into two distinct segments:…">
            <a:extLst>
              <a:ext uri="{FF2B5EF4-FFF2-40B4-BE49-F238E27FC236}">
                <a16:creationId xmlns:a16="http://schemas.microsoft.com/office/drawing/2014/main" id="{C40235AC-B87E-447C-95EE-3998CB67D5BD}"/>
              </a:ext>
            </a:extLst>
          </p:cNvPr>
          <p:cNvSpPr txBox="1">
            <a:spLocks noGrp="1"/>
          </p:cNvSpPr>
          <p:nvPr>
            <p:ph type="body" idx="1"/>
          </p:nvPr>
        </p:nvSpPr>
        <p:spPr>
          <a:xfrm>
            <a:off x="671525" y="1527034"/>
            <a:ext cx="8648100" cy="5305200"/>
          </a:xfrm>
        </p:spPr>
        <p:txBody>
          <a:bodyPr/>
          <a:lstStyle/>
          <a:p>
            <a:pPr>
              <a:spcAft>
                <a:spcPts val="600"/>
              </a:spcAft>
            </a:pPr>
            <a:r>
              <a:rPr lang="en-US" sz="2800" dirty="0"/>
              <a:t>Feedback on policies and procedures:</a:t>
            </a:r>
          </a:p>
          <a:p>
            <a:pPr lvl="1">
              <a:lnSpc>
                <a:spcPct val="100000"/>
              </a:lnSpc>
              <a:spcBef>
                <a:spcPts val="600"/>
              </a:spcBef>
              <a:spcAft>
                <a:spcPts val="600"/>
              </a:spcAft>
            </a:pPr>
            <a:r>
              <a:rPr lang="en-US" sz="2400" dirty="0"/>
              <a:t>Compliance with federal and state laws and regulations </a:t>
            </a:r>
          </a:p>
          <a:p>
            <a:pPr lvl="1">
              <a:lnSpc>
                <a:spcPct val="100000"/>
              </a:lnSpc>
              <a:spcBef>
                <a:spcPts val="600"/>
              </a:spcBef>
              <a:spcAft>
                <a:spcPts val="600"/>
              </a:spcAft>
            </a:pPr>
            <a:r>
              <a:rPr lang="en-US" sz="2400" dirty="0"/>
              <a:t>Other problems with policies and procedures, e.g.:</a:t>
            </a:r>
          </a:p>
          <a:p>
            <a:pPr lvl="2">
              <a:lnSpc>
                <a:spcPct val="100000"/>
              </a:lnSpc>
              <a:spcBef>
                <a:spcPts val="600"/>
              </a:spcBef>
            </a:pPr>
            <a:r>
              <a:rPr lang="en-US" sz="2400" dirty="0"/>
              <a:t>Policies invisible</a:t>
            </a:r>
          </a:p>
          <a:p>
            <a:pPr lvl="2">
              <a:lnSpc>
                <a:spcPct val="100000"/>
              </a:lnSpc>
              <a:spcBef>
                <a:spcPts val="600"/>
              </a:spcBef>
            </a:pPr>
            <a:r>
              <a:rPr lang="en-US" sz="2400" dirty="0"/>
              <a:t>Excessive documentation requirements</a:t>
            </a:r>
          </a:p>
          <a:p>
            <a:pPr lvl="2">
              <a:lnSpc>
                <a:spcPct val="100000"/>
              </a:lnSpc>
              <a:spcBef>
                <a:spcPts val="600"/>
              </a:spcBef>
            </a:pPr>
            <a:r>
              <a:rPr lang="en-US" sz="2400" dirty="0"/>
              <a:t>Applications taken only after bills sent to patients</a:t>
            </a:r>
          </a:p>
          <a:p>
            <a:pPr lvl="2">
              <a:lnSpc>
                <a:spcPct val="100000"/>
              </a:lnSpc>
              <a:spcBef>
                <a:spcPts val="600"/>
              </a:spcBef>
            </a:pPr>
            <a:r>
              <a:rPr lang="en-US" sz="2400" dirty="0"/>
              <a:t>FAP “Plain Language Summary” omits important details</a:t>
            </a:r>
          </a:p>
          <a:p>
            <a:pPr lvl="2">
              <a:lnSpc>
                <a:spcPct val="100000"/>
              </a:lnSpc>
              <a:spcBef>
                <a:spcPts val="600"/>
              </a:spcBef>
            </a:pPr>
            <a:r>
              <a:rPr lang="en-US" sz="2400" dirty="0"/>
              <a:t>Policies written for staff and not for patients</a:t>
            </a:r>
          </a:p>
          <a:p>
            <a:pPr lvl="2">
              <a:lnSpc>
                <a:spcPct val="100000"/>
              </a:lnSpc>
              <a:spcBef>
                <a:spcPts val="600"/>
              </a:spcBef>
            </a:pPr>
            <a:r>
              <a:rPr lang="en-US" sz="2400" dirty="0"/>
              <a:t>Unnecessarily aggressive collections actions</a:t>
            </a:r>
          </a:p>
          <a:p>
            <a:pPr lvl="2">
              <a:lnSpc>
                <a:spcPct val="100000"/>
              </a:lnSpc>
              <a:spcBef>
                <a:spcPts val="600"/>
              </a:spcBef>
            </a:pPr>
            <a:r>
              <a:rPr lang="en-US" sz="2400" dirty="0"/>
              <a:t>Problems with presumptive eligibility process (e.g., not notifying patients)</a:t>
            </a:r>
          </a:p>
          <a:p>
            <a:pPr lvl="2">
              <a:lnSpc>
                <a:spcPct val="100000"/>
              </a:lnSpc>
              <a:spcBef>
                <a:spcPts val="600"/>
              </a:spcBef>
            </a:pPr>
            <a:r>
              <a:rPr lang="en-US" sz="2400" dirty="0"/>
              <a:t>…</a:t>
            </a:r>
          </a:p>
          <a:p>
            <a:pPr lvl="2">
              <a:lnSpc>
                <a:spcPct val="100000"/>
              </a:lnSpc>
              <a:spcBef>
                <a:spcPts val="600"/>
              </a:spcBef>
              <a:spcAft>
                <a:spcPts val="600"/>
              </a:spcAft>
            </a:pPr>
            <a:endParaRPr lang="en-US" sz="3200" dirty="0"/>
          </a:p>
        </p:txBody>
      </p:sp>
    </p:spTree>
    <p:extLst>
      <p:ext uri="{BB962C8B-B14F-4D97-AF65-F5344CB8AC3E}">
        <p14:creationId xmlns:p14="http://schemas.microsoft.com/office/powerpoint/2010/main" val="796628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D84B-F415-410E-9D3A-6C49C88387C9}"/>
              </a:ext>
            </a:extLst>
          </p:cNvPr>
          <p:cNvSpPr>
            <a:spLocks noGrp="1"/>
          </p:cNvSpPr>
          <p:nvPr>
            <p:ph type="title"/>
          </p:nvPr>
        </p:nvSpPr>
        <p:spPr>
          <a:xfrm>
            <a:off x="671525" y="672475"/>
            <a:ext cx="8648100" cy="865500"/>
          </a:xfrm>
        </p:spPr>
        <p:txBody>
          <a:bodyPr>
            <a:normAutofit/>
          </a:bodyPr>
          <a:lstStyle/>
          <a:p>
            <a:pPr algn="ctr"/>
            <a:r>
              <a:rPr lang="en-US" dirty="0">
                <a:sym typeface="Acumin Pro Light"/>
              </a:rPr>
              <a:t>Some Policy Solutions</a:t>
            </a:r>
          </a:p>
        </p:txBody>
      </p:sp>
      <p:sp>
        <p:nvSpPr>
          <p:cNvPr id="3" name="Text Placeholder 2">
            <a:extLst>
              <a:ext uri="{FF2B5EF4-FFF2-40B4-BE49-F238E27FC236}">
                <a16:creationId xmlns:a16="http://schemas.microsoft.com/office/drawing/2014/main" id="{8D0EE42C-637C-46C6-8EF8-0BC4F1D83A37}"/>
              </a:ext>
            </a:extLst>
          </p:cNvPr>
          <p:cNvSpPr>
            <a:spLocks noGrp="1"/>
          </p:cNvSpPr>
          <p:nvPr>
            <p:ph type="body" idx="1"/>
          </p:nvPr>
        </p:nvSpPr>
        <p:spPr>
          <a:xfrm>
            <a:off x="671525" y="1741525"/>
            <a:ext cx="8648100" cy="5305200"/>
          </a:xfrm>
        </p:spPr>
        <p:txBody>
          <a:bodyPr/>
          <a:lstStyle/>
          <a:p>
            <a:pPr>
              <a:spcAft>
                <a:spcPts val="600"/>
              </a:spcAft>
            </a:pPr>
            <a:r>
              <a:rPr lang="en-US" sz="2800" dirty="0">
                <a:sym typeface="Acumin Pro Semibold"/>
              </a:rPr>
              <a:t>Limitations of Surprise Billing Act</a:t>
            </a:r>
          </a:p>
          <a:p>
            <a:pPr>
              <a:spcAft>
                <a:spcPts val="600"/>
              </a:spcAft>
            </a:pPr>
            <a:r>
              <a:rPr lang="en-US" sz="2800" dirty="0">
                <a:sym typeface="Acumin Pro Semibold"/>
              </a:rPr>
              <a:t>Patient Education </a:t>
            </a:r>
            <a:r>
              <a:rPr lang="en-US" sz="2800">
                <a:sym typeface="Acumin Pro Semibold"/>
              </a:rPr>
              <a:t>Insuffient</a:t>
            </a:r>
            <a:endParaRPr lang="en-US" sz="2800" dirty="0">
              <a:sym typeface="Acumin Pro Semibold"/>
            </a:endParaRPr>
          </a:p>
          <a:p>
            <a:pPr>
              <a:spcAft>
                <a:spcPts val="600"/>
              </a:spcAft>
            </a:pPr>
            <a:r>
              <a:rPr lang="en-US" sz="2800" dirty="0">
                <a:sym typeface="Acumin Pro Semibold"/>
              </a:rPr>
              <a:t>Expand Government Supported Coverage</a:t>
            </a:r>
          </a:p>
          <a:p>
            <a:pPr lvl="1">
              <a:lnSpc>
                <a:spcPct val="100000"/>
              </a:lnSpc>
              <a:spcBef>
                <a:spcPts val="0"/>
              </a:spcBef>
              <a:spcAft>
                <a:spcPts val="600"/>
              </a:spcAft>
            </a:pPr>
            <a:r>
              <a:rPr lang="en-US" sz="2400" dirty="0">
                <a:sym typeface="Acumin Pro Semibold"/>
              </a:rPr>
              <a:t>Medicaid </a:t>
            </a:r>
          </a:p>
          <a:p>
            <a:pPr lvl="1">
              <a:lnSpc>
                <a:spcPct val="100000"/>
              </a:lnSpc>
              <a:spcBef>
                <a:spcPts val="0"/>
              </a:spcBef>
              <a:spcAft>
                <a:spcPts val="600"/>
              </a:spcAft>
            </a:pPr>
            <a:r>
              <a:rPr lang="en-US" sz="2400" dirty="0">
                <a:sym typeface="Acumin Pro Semibold"/>
              </a:rPr>
              <a:t>Medicare</a:t>
            </a:r>
          </a:p>
          <a:p>
            <a:pPr lvl="1">
              <a:lnSpc>
                <a:spcPct val="100000"/>
              </a:lnSpc>
              <a:spcBef>
                <a:spcPts val="0"/>
              </a:spcBef>
              <a:spcAft>
                <a:spcPts val="600"/>
              </a:spcAft>
            </a:pPr>
            <a:r>
              <a:rPr lang="en-US" sz="2400" dirty="0">
                <a:sym typeface="Acumin Pro Semibold"/>
              </a:rPr>
              <a:t>Premium subsidies</a:t>
            </a:r>
          </a:p>
          <a:p>
            <a:pPr lvl="1">
              <a:lnSpc>
                <a:spcPct val="100000"/>
              </a:lnSpc>
              <a:spcBef>
                <a:spcPts val="0"/>
              </a:spcBef>
              <a:spcAft>
                <a:spcPts val="600"/>
              </a:spcAft>
            </a:pPr>
            <a:r>
              <a:rPr lang="en-US" sz="2400" dirty="0">
                <a:sym typeface="Acumin Pro Semibold"/>
              </a:rPr>
              <a:t>Low deductibles</a:t>
            </a:r>
          </a:p>
          <a:p>
            <a:pPr>
              <a:spcAft>
                <a:spcPts val="600"/>
              </a:spcAft>
            </a:pPr>
            <a:r>
              <a:rPr lang="en-US" sz="2800" dirty="0">
                <a:sym typeface="Acumin Pro Semibold"/>
              </a:rPr>
              <a:t>Regulate Debt Collection Practices and Charity Care Policies</a:t>
            </a:r>
          </a:p>
          <a:p>
            <a:pPr lvl="1">
              <a:lnSpc>
                <a:spcPct val="100000"/>
              </a:lnSpc>
              <a:spcBef>
                <a:spcPts val="0"/>
              </a:spcBef>
              <a:spcAft>
                <a:spcPts val="600"/>
              </a:spcAft>
            </a:pPr>
            <a:r>
              <a:rPr lang="en-US" sz="2400" dirty="0">
                <a:sym typeface="Acumin Pro Semibold"/>
              </a:rPr>
              <a:t>Financial assistance eligibility criteria</a:t>
            </a:r>
          </a:p>
          <a:p>
            <a:pPr lvl="1">
              <a:lnSpc>
                <a:spcPct val="100000"/>
              </a:lnSpc>
              <a:spcBef>
                <a:spcPts val="0"/>
              </a:spcBef>
              <a:spcAft>
                <a:spcPts val="600"/>
              </a:spcAft>
            </a:pPr>
            <a:r>
              <a:rPr lang="en-US" sz="2400" dirty="0">
                <a:sym typeface="Acumin Pro Semibold"/>
              </a:rPr>
              <a:t>Allowed (and disallowed) medical debt collections actions</a:t>
            </a:r>
          </a:p>
          <a:p>
            <a:pPr marL="88900" indent="0">
              <a:spcAft>
                <a:spcPts val="600"/>
              </a:spcAft>
              <a:buNone/>
            </a:pPr>
            <a:endParaRPr lang="en-US" sz="2800" dirty="0">
              <a:sym typeface="Acumin Pro Semibold"/>
            </a:endParaRPr>
          </a:p>
        </p:txBody>
      </p:sp>
      <p:sp>
        <p:nvSpPr>
          <p:cNvPr id="12" name="Slide Number Placeholder 11">
            <a:extLst>
              <a:ext uri="{FF2B5EF4-FFF2-40B4-BE49-F238E27FC236}">
                <a16:creationId xmlns:a16="http://schemas.microsoft.com/office/drawing/2014/main" id="{40365F94-65D6-44A8-95AA-3C6CF1F792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z="1000" smtClean="0"/>
              <a:t>12</a:t>
            </a:fld>
            <a:endParaRPr lang="en-US" sz="1000"/>
          </a:p>
        </p:txBody>
      </p:sp>
      <p:sp>
        <p:nvSpPr>
          <p:cNvPr id="5" name="Line">
            <a:extLst>
              <a:ext uri="{FF2B5EF4-FFF2-40B4-BE49-F238E27FC236}">
                <a16:creationId xmlns:a16="http://schemas.microsoft.com/office/drawing/2014/main" id="{344CDD04-9435-4D67-8CE2-9A700B3BB3E2}"/>
              </a:ext>
            </a:extLst>
          </p:cNvPr>
          <p:cNvSpPr/>
          <p:nvPr/>
        </p:nvSpPr>
        <p:spPr>
          <a:xfrm>
            <a:off x="685800" y="1504303"/>
            <a:ext cx="8636940" cy="0"/>
          </a:xfrm>
          <a:prstGeom prst="line">
            <a:avLst/>
          </a:prstGeom>
          <a:ln w="3175">
            <a:solidFill>
              <a:srgbClr val="000000"/>
            </a:solidFill>
            <a:miter lim="400000"/>
          </a:ln>
        </p:spPr>
        <p:txBody>
          <a:bodyPr lIns="0" tIns="0" rIns="0" bIns="0" anchor="ctr"/>
          <a:lstStyle/>
          <a:p>
            <a:pPr algn="ctr">
              <a:defRPr sz="4800">
                <a:solidFill>
                  <a:srgbClr val="FFFFFF"/>
                </a:solidFill>
                <a:latin typeface="Helvetica Neue Medium"/>
                <a:ea typeface="Helvetica Neue Medium"/>
                <a:cs typeface="Helvetica Neue Medium"/>
                <a:sym typeface="Helvetica Neue Medium"/>
              </a:defRPr>
            </a:pPr>
            <a:endParaRPr sz="1728"/>
          </a:p>
        </p:txBody>
      </p:sp>
    </p:spTree>
    <p:extLst>
      <p:ext uri="{BB962C8B-B14F-4D97-AF65-F5344CB8AC3E}">
        <p14:creationId xmlns:p14="http://schemas.microsoft.com/office/powerpoint/2010/main" val="24170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8904-2CC4-7A46-BB2B-80E1E7C21872}"/>
              </a:ext>
            </a:extLst>
          </p:cNvPr>
          <p:cNvSpPr>
            <a:spLocks noGrp="1"/>
          </p:cNvSpPr>
          <p:nvPr>
            <p:ph type="title"/>
          </p:nvPr>
        </p:nvSpPr>
        <p:spPr>
          <a:xfrm>
            <a:off x="642950" y="672474"/>
            <a:ext cx="8676900" cy="1219065"/>
          </a:xfrm>
        </p:spPr>
        <p:txBody>
          <a:bodyPr/>
          <a:lstStyle/>
          <a:p>
            <a:pPr algn="ctr"/>
            <a:r>
              <a:rPr lang="en-US" sz="3200"/>
              <a:t>RIP Model Research Study: The Impacts of Medical Debt Relief</a:t>
            </a:r>
          </a:p>
        </p:txBody>
      </p:sp>
      <p:grpSp>
        <p:nvGrpSpPr>
          <p:cNvPr id="5" name="Group 4">
            <a:extLst>
              <a:ext uri="{FF2B5EF4-FFF2-40B4-BE49-F238E27FC236}">
                <a16:creationId xmlns:a16="http://schemas.microsoft.com/office/drawing/2014/main" id="{677DE73B-0391-4419-8BD9-F9E945AB1557}"/>
              </a:ext>
            </a:extLst>
          </p:cNvPr>
          <p:cNvGrpSpPr/>
          <p:nvPr/>
        </p:nvGrpSpPr>
        <p:grpSpPr>
          <a:xfrm>
            <a:off x="993751" y="2268162"/>
            <a:ext cx="2160759" cy="1080379"/>
            <a:chOff x="6051863" y="529408"/>
            <a:chExt cx="2160759" cy="1080379"/>
          </a:xfrm>
        </p:grpSpPr>
        <p:sp>
          <p:nvSpPr>
            <p:cNvPr id="7" name="Rectangle: Rounded Corners 6">
              <a:extLst>
                <a:ext uri="{FF2B5EF4-FFF2-40B4-BE49-F238E27FC236}">
                  <a16:creationId xmlns:a16="http://schemas.microsoft.com/office/drawing/2014/main" id="{E0C165E6-0C7E-4138-B8EC-625D0C4FC4A4}"/>
                </a:ext>
              </a:extLst>
            </p:cNvPr>
            <p:cNvSpPr/>
            <p:nvPr/>
          </p:nvSpPr>
          <p:spPr>
            <a:xfrm>
              <a:off x="6051863" y="529408"/>
              <a:ext cx="2160759" cy="1080379"/>
            </a:xfrm>
            <a:prstGeom prst="roundRect">
              <a:avLst>
                <a:gd name="adj" fmla="val 10000"/>
              </a:avLst>
            </a:prstGeom>
            <a:solidFill>
              <a:schemeClr val="accent3">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7962E983-0370-420E-B588-F0F9CD64CDF7}"/>
                </a:ext>
              </a:extLst>
            </p:cNvPr>
            <p:cNvSpPr txBox="1"/>
            <p:nvPr/>
          </p:nvSpPr>
          <p:spPr>
            <a:xfrm>
              <a:off x="6083506" y="561051"/>
              <a:ext cx="2097473" cy="10170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Financial Distress</a:t>
              </a:r>
            </a:p>
          </p:txBody>
        </p:sp>
      </p:grpSp>
      <p:grpSp>
        <p:nvGrpSpPr>
          <p:cNvPr id="12" name="Group 11">
            <a:extLst>
              <a:ext uri="{FF2B5EF4-FFF2-40B4-BE49-F238E27FC236}">
                <a16:creationId xmlns:a16="http://schemas.microsoft.com/office/drawing/2014/main" id="{4D34CA95-0480-4445-8A06-405602B7FE3F}"/>
              </a:ext>
            </a:extLst>
          </p:cNvPr>
          <p:cNvGrpSpPr/>
          <p:nvPr/>
        </p:nvGrpSpPr>
        <p:grpSpPr>
          <a:xfrm>
            <a:off x="993750" y="3888853"/>
            <a:ext cx="2160759" cy="1080379"/>
            <a:chOff x="6051863" y="1771845"/>
            <a:chExt cx="2160759" cy="1080379"/>
          </a:xfrm>
        </p:grpSpPr>
        <p:sp>
          <p:nvSpPr>
            <p:cNvPr id="13" name="Rectangle: Rounded Corners 12">
              <a:extLst>
                <a:ext uri="{FF2B5EF4-FFF2-40B4-BE49-F238E27FC236}">
                  <a16:creationId xmlns:a16="http://schemas.microsoft.com/office/drawing/2014/main" id="{C1136AA1-32EB-42D8-B0BF-4C8FD8DDA0EE}"/>
                </a:ext>
              </a:extLst>
            </p:cNvPr>
            <p:cNvSpPr/>
            <p:nvPr/>
          </p:nvSpPr>
          <p:spPr>
            <a:xfrm>
              <a:off x="6051863" y="1771845"/>
              <a:ext cx="2160759" cy="1080379"/>
            </a:xfrm>
            <a:prstGeom prst="roundRect">
              <a:avLst>
                <a:gd name="adj" fmla="val 10000"/>
              </a:avLst>
            </a:prstGeom>
            <a:solidFill>
              <a:schemeClr val="accent3">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5CC015FD-25C7-4B23-A8F7-C47C30CD6034}"/>
                </a:ext>
              </a:extLst>
            </p:cNvPr>
            <p:cNvSpPr txBox="1"/>
            <p:nvPr/>
          </p:nvSpPr>
          <p:spPr>
            <a:xfrm>
              <a:off x="6083506" y="1803488"/>
              <a:ext cx="2097473" cy="10170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Physical and Mental Health</a:t>
              </a:r>
            </a:p>
          </p:txBody>
        </p:sp>
      </p:grpSp>
      <p:grpSp>
        <p:nvGrpSpPr>
          <p:cNvPr id="15" name="Group 14">
            <a:extLst>
              <a:ext uri="{FF2B5EF4-FFF2-40B4-BE49-F238E27FC236}">
                <a16:creationId xmlns:a16="http://schemas.microsoft.com/office/drawing/2014/main" id="{012864C8-5552-4193-AEEE-68AFBB511824}"/>
              </a:ext>
            </a:extLst>
          </p:cNvPr>
          <p:cNvGrpSpPr/>
          <p:nvPr/>
        </p:nvGrpSpPr>
        <p:grpSpPr>
          <a:xfrm>
            <a:off x="962107" y="5504238"/>
            <a:ext cx="2160759" cy="1080379"/>
            <a:chOff x="6051863" y="3014281"/>
            <a:chExt cx="2160759" cy="1080379"/>
          </a:xfrm>
        </p:grpSpPr>
        <p:sp>
          <p:nvSpPr>
            <p:cNvPr id="16" name="Rectangle: Rounded Corners 15">
              <a:extLst>
                <a:ext uri="{FF2B5EF4-FFF2-40B4-BE49-F238E27FC236}">
                  <a16:creationId xmlns:a16="http://schemas.microsoft.com/office/drawing/2014/main" id="{D5948EC9-C10B-45D5-B704-8201D125E650}"/>
                </a:ext>
              </a:extLst>
            </p:cNvPr>
            <p:cNvSpPr/>
            <p:nvPr/>
          </p:nvSpPr>
          <p:spPr>
            <a:xfrm>
              <a:off x="6051863" y="3014281"/>
              <a:ext cx="2160759" cy="1080379"/>
            </a:xfrm>
            <a:prstGeom prst="roundRect">
              <a:avLst>
                <a:gd name="adj" fmla="val 10000"/>
              </a:avLst>
            </a:prstGeom>
            <a:solidFill>
              <a:schemeClr val="accent3">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0EF6D8D2-CB01-4994-B8A5-C8C277DEB39A}"/>
                </a:ext>
              </a:extLst>
            </p:cNvPr>
            <p:cNvSpPr txBox="1"/>
            <p:nvPr/>
          </p:nvSpPr>
          <p:spPr>
            <a:xfrm>
              <a:off x="6083506" y="3045924"/>
              <a:ext cx="2097473" cy="10170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Forgoing future health care</a:t>
              </a:r>
            </a:p>
          </p:txBody>
        </p:sp>
      </p:grpSp>
      <p:sp>
        <p:nvSpPr>
          <p:cNvPr id="3" name="TextBox 2">
            <a:extLst>
              <a:ext uri="{FF2B5EF4-FFF2-40B4-BE49-F238E27FC236}">
                <a16:creationId xmlns:a16="http://schemas.microsoft.com/office/drawing/2014/main" id="{45FF5629-9591-4F1B-B063-027FAE0CA240}"/>
              </a:ext>
            </a:extLst>
          </p:cNvPr>
          <p:cNvSpPr txBox="1"/>
          <p:nvPr/>
        </p:nvSpPr>
        <p:spPr>
          <a:xfrm>
            <a:off x="3278460" y="2283137"/>
            <a:ext cx="6041754" cy="4585871"/>
          </a:xfrm>
          <a:prstGeom prst="rect">
            <a:avLst/>
          </a:prstGeom>
          <a:noFill/>
        </p:spPr>
        <p:txBody>
          <a:bodyPr wrap="square" rtlCol="0">
            <a:spAutoFit/>
          </a:bodyPr>
          <a:lstStyle/>
          <a:p>
            <a:r>
              <a:rPr lang="en-US" sz="1800" b="1" dirty="0"/>
              <a:t>Analyzing what happens after medical debt is sent to collections</a:t>
            </a:r>
          </a:p>
          <a:p>
            <a:pPr marL="285750" indent="-285750">
              <a:buFont typeface="Arial" panose="020B0604020202020204" pitchFamily="34" charset="0"/>
              <a:buChar char="•"/>
            </a:pPr>
            <a:r>
              <a:rPr lang="en-US" sz="1800" dirty="0"/>
              <a:t>Credit limits</a:t>
            </a:r>
          </a:p>
          <a:p>
            <a:pPr marL="285750" indent="-285750">
              <a:spcAft>
                <a:spcPts val="1200"/>
              </a:spcAft>
              <a:buFont typeface="Arial" panose="020B0604020202020204" pitchFamily="34" charset="0"/>
              <a:buChar char="•"/>
            </a:pPr>
            <a:r>
              <a:rPr lang="en-US" sz="1800" dirty="0"/>
              <a:t>Interest rates</a:t>
            </a:r>
          </a:p>
          <a:p>
            <a:pPr>
              <a:spcBef>
                <a:spcPts val="1200"/>
              </a:spcBef>
            </a:pPr>
            <a:r>
              <a:rPr lang="en-US" sz="1800" b="1" dirty="0"/>
              <a:t>Estimating effects of medical debt abolishment</a:t>
            </a:r>
            <a:endParaRPr lang="en-US" sz="1800" dirty="0"/>
          </a:p>
          <a:p>
            <a:pPr marL="285750" indent="-285750">
              <a:buFont typeface="Arial" panose="020B0604020202020204" pitchFamily="34" charset="0"/>
              <a:buChar char="•"/>
            </a:pPr>
            <a:r>
              <a:rPr lang="en-US" sz="1800" dirty="0"/>
              <a:t>Credit scores</a:t>
            </a:r>
          </a:p>
          <a:p>
            <a:pPr marL="285750" indent="-285750">
              <a:spcAft>
                <a:spcPts val="1200"/>
              </a:spcAft>
              <a:buFont typeface="Arial" panose="020B0604020202020204" pitchFamily="34" charset="0"/>
              <a:buChar char="•"/>
            </a:pPr>
            <a:r>
              <a:rPr lang="en-US" sz="1800" dirty="0"/>
              <a:t>Access to essential credit products and ability to borrow</a:t>
            </a:r>
          </a:p>
          <a:p>
            <a:pPr>
              <a:spcBef>
                <a:spcPts val="1200"/>
              </a:spcBef>
            </a:pPr>
            <a:r>
              <a:rPr lang="en-US" sz="1800" b="1" dirty="0"/>
              <a:t>Randomized Control Trial (Survey Instrument)</a:t>
            </a:r>
          </a:p>
          <a:p>
            <a:pPr marL="285750" indent="-285750">
              <a:buFont typeface="Arial" panose="020B0604020202020204" pitchFamily="34" charset="0"/>
              <a:buChar char="•"/>
            </a:pPr>
            <a:r>
              <a:rPr lang="en-US" sz="1800" dirty="0"/>
              <a:t>Clinically validated mental health screeners for depression and anxiety</a:t>
            </a:r>
          </a:p>
          <a:p>
            <a:pPr marL="285750" indent="-285750">
              <a:buFont typeface="Arial" panose="020B0604020202020204" pitchFamily="34" charset="0"/>
              <a:buChar char="•"/>
            </a:pPr>
            <a:r>
              <a:rPr lang="en-US" sz="1800" dirty="0"/>
              <a:t>Whether respondent has forgone basic necessities due to medical debt</a:t>
            </a:r>
          </a:p>
          <a:p>
            <a:pPr marL="285750" indent="-285750">
              <a:buFont typeface="Arial" panose="020B0604020202020204" pitchFamily="34" charset="0"/>
              <a:buChar char="•"/>
            </a:pPr>
            <a:r>
              <a:rPr lang="en-US" sz="1800" dirty="0"/>
              <a:t>Whether respondent has skipped filling prescriptions</a:t>
            </a:r>
          </a:p>
        </p:txBody>
      </p:sp>
      <p:sp>
        <p:nvSpPr>
          <p:cNvPr id="18" name="Line">
            <a:extLst>
              <a:ext uri="{FF2B5EF4-FFF2-40B4-BE49-F238E27FC236}">
                <a16:creationId xmlns:a16="http://schemas.microsoft.com/office/drawing/2014/main" id="{217893D2-E6E0-452F-A2E6-1DCAADD7BCE0}"/>
              </a:ext>
            </a:extLst>
          </p:cNvPr>
          <p:cNvSpPr/>
          <p:nvPr/>
        </p:nvSpPr>
        <p:spPr>
          <a:xfrm>
            <a:off x="587721" y="1947215"/>
            <a:ext cx="8636940" cy="0"/>
          </a:xfrm>
          <a:prstGeom prst="line">
            <a:avLst/>
          </a:prstGeom>
          <a:ln w="3175">
            <a:solidFill>
              <a:srgbClr val="000000"/>
            </a:solidFill>
            <a:miter lim="400000"/>
          </a:ln>
        </p:spPr>
        <p:txBody>
          <a:bodyPr lIns="0" tIns="0" rIns="0" bIns="0" anchor="ctr"/>
          <a:lstStyle/>
          <a:p>
            <a:pPr algn="ctr">
              <a:defRPr sz="4800">
                <a:solidFill>
                  <a:srgbClr val="FFFFFF"/>
                </a:solidFill>
                <a:latin typeface="Helvetica Neue Medium"/>
                <a:ea typeface="Helvetica Neue Medium"/>
                <a:cs typeface="Helvetica Neue Medium"/>
                <a:sym typeface="Helvetica Neue Medium"/>
              </a:defRPr>
            </a:pPr>
            <a:endParaRPr sz="1728"/>
          </a:p>
        </p:txBody>
      </p:sp>
      <p:sp>
        <p:nvSpPr>
          <p:cNvPr id="19" name="Slide Number Placeholder 3">
            <a:extLst>
              <a:ext uri="{FF2B5EF4-FFF2-40B4-BE49-F238E27FC236}">
                <a16:creationId xmlns:a16="http://schemas.microsoft.com/office/drawing/2014/main" id="{BB0AA3B1-1B60-4F2C-8189-E9D9F422446D}"/>
              </a:ext>
            </a:extLst>
          </p:cNvPr>
          <p:cNvSpPr txBox="1">
            <a:spLocks/>
          </p:cNvSpPr>
          <p:nvPr/>
        </p:nvSpPr>
        <p:spPr>
          <a:xfrm>
            <a:off x="8621061" y="6952825"/>
            <a:ext cx="603600" cy="5949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000" smtClean="0"/>
              <a:pPr algn="r"/>
              <a:t>13</a:t>
            </a:fld>
            <a:endParaRPr lang="en-US" sz="1000"/>
          </a:p>
        </p:txBody>
      </p:sp>
    </p:spTree>
    <p:extLst>
      <p:ext uri="{BB962C8B-B14F-4D97-AF65-F5344CB8AC3E}">
        <p14:creationId xmlns:p14="http://schemas.microsoft.com/office/powerpoint/2010/main" val="788406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24071AB6-E415-2C47-BF25-AF4B446F73D5}"/>
              </a:ext>
            </a:extLst>
          </p:cNvPr>
          <p:cNvSpPr/>
          <p:nvPr/>
        </p:nvSpPr>
        <p:spPr>
          <a:xfrm>
            <a:off x="125113" y="1176310"/>
            <a:ext cx="9808175" cy="5419781"/>
          </a:xfrm>
          <a:prstGeom prst="roundRect">
            <a:avLst>
              <a:gd name="adj" fmla="val 2226"/>
            </a:avLst>
          </a:prstGeom>
          <a:ln w="25400">
            <a:solidFill>
              <a:schemeClr val="bg1">
                <a:lumMod val="85000"/>
              </a:schemeClr>
            </a:solidFill>
            <a:miter lim="400000"/>
          </a:ln>
        </p:spPr>
        <p:txBody>
          <a:bodyPr lIns="20955" tIns="20955" rIns="20955" bIns="20955" anchor="ctr"/>
          <a:lstStyle/>
          <a:p>
            <a:pPr algn="ctr" defTabSz="340519">
              <a:defRPr sz="3200" cap="none">
                <a:solidFill>
                  <a:srgbClr val="FFFFFF"/>
                </a:solidFill>
                <a:latin typeface="Helvetica Neue Medium"/>
                <a:ea typeface="Helvetica Neue Medium"/>
                <a:cs typeface="Helvetica Neue Medium"/>
                <a:sym typeface="Helvetica Neue Medium"/>
              </a:defRPr>
            </a:pPr>
            <a:endParaRPr sz="1320"/>
          </a:p>
        </p:txBody>
      </p:sp>
      <p:pic>
        <p:nvPicPr>
          <p:cNvPr id="3" name="Picture 4">
            <a:extLst>
              <a:ext uri="{FF2B5EF4-FFF2-40B4-BE49-F238E27FC236}">
                <a16:creationId xmlns:a16="http://schemas.microsoft.com/office/drawing/2014/main" id="{DCB70A08-8F83-4531-BBBF-D1C6D14FEC56}"/>
              </a:ext>
            </a:extLst>
          </p:cNvPr>
          <p:cNvPicPr>
            <a:picLocks noChangeAspect="1"/>
          </p:cNvPicPr>
          <p:nvPr/>
        </p:nvPicPr>
        <p:blipFill rotWithShape="1">
          <a:blip r:embed="rId3"/>
          <a:srcRect l="9022" t="927" r="41720" b="-901"/>
          <a:stretch/>
        </p:blipFill>
        <p:spPr>
          <a:xfrm rot="5400000">
            <a:off x="4001450" y="1603426"/>
            <a:ext cx="2241407" cy="2172441"/>
          </a:xfrm>
          <a:prstGeom prst="rect">
            <a:avLst/>
          </a:prstGeom>
        </p:spPr>
      </p:pic>
      <p:pic>
        <p:nvPicPr>
          <p:cNvPr id="5" name="Picture 5" descr="A person and person taking a selfie&#10;&#10;Description automatically generated">
            <a:extLst>
              <a:ext uri="{FF2B5EF4-FFF2-40B4-BE49-F238E27FC236}">
                <a16:creationId xmlns:a16="http://schemas.microsoft.com/office/drawing/2014/main" id="{FF4ECCD6-ABBC-48A0-A86B-D48CF23858DA}"/>
              </a:ext>
            </a:extLst>
          </p:cNvPr>
          <p:cNvPicPr>
            <a:picLocks noChangeAspect="1"/>
          </p:cNvPicPr>
          <p:nvPr/>
        </p:nvPicPr>
        <p:blipFill rotWithShape="1">
          <a:blip r:embed="rId4"/>
          <a:srcRect l="1359" r="677" b="20599"/>
          <a:stretch/>
        </p:blipFill>
        <p:spPr>
          <a:xfrm>
            <a:off x="4035933" y="3944103"/>
            <a:ext cx="2172441" cy="2332273"/>
          </a:xfrm>
          <a:prstGeom prst="rect">
            <a:avLst/>
          </a:prstGeom>
        </p:spPr>
      </p:pic>
      <p:pic>
        <p:nvPicPr>
          <p:cNvPr id="11" name="Picture 16" descr="Text, letter&#10;&#10;Description automatically generated">
            <a:extLst>
              <a:ext uri="{FF2B5EF4-FFF2-40B4-BE49-F238E27FC236}">
                <a16:creationId xmlns:a16="http://schemas.microsoft.com/office/drawing/2014/main" id="{2DE27E18-CDE7-4569-A99F-07B338F96B38}"/>
              </a:ext>
            </a:extLst>
          </p:cNvPr>
          <p:cNvPicPr>
            <a:picLocks noChangeAspect="1"/>
          </p:cNvPicPr>
          <p:nvPr/>
        </p:nvPicPr>
        <p:blipFill>
          <a:blip r:embed="rId5"/>
          <a:stretch>
            <a:fillRect/>
          </a:stretch>
        </p:blipFill>
        <p:spPr>
          <a:xfrm>
            <a:off x="6332659" y="1503541"/>
            <a:ext cx="2924387" cy="2204298"/>
          </a:xfrm>
          <a:prstGeom prst="rect">
            <a:avLst/>
          </a:prstGeom>
        </p:spPr>
      </p:pic>
      <p:sp>
        <p:nvSpPr>
          <p:cNvPr id="10" name="Title 4">
            <a:extLst>
              <a:ext uri="{FF2B5EF4-FFF2-40B4-BE49-F238E27FC236}">
                <a16:creationId xmlns:a16="http://schemas.microsoft.com/office/drawing/2014/main" id="{3965FF82-EFC4-9147-A595-F1CC3EA99125}"/>
              </a:ext>
            </a:extLst>
          </p:cNvPr>
          <p:cNvSpPr txBox="1">
            <a:spLocks/>
          </p:cNvSpPr>
          <p:nvPr/>
        </p:nvSpPr>
        <p:spPr>
          <a:xfrm>
            <a:off x="497681" y="1503541"/>
            <a:ext cx="4033838" cy="591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955" tIns="20955" rIns="20955" bIns="20955">
            <a:noAutofit/>
          </a:bodyPr>
          <a:lstStyle>
            <a:lvl1pPr marL="0" marR="0" indent="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ACUMINPRO-LIGHT" panose="020B0404020202020204" pitchFamily="34" charset="77"/>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r>
              <a:rPr lang="en-US" sz="3506">
                <a:solidFill>
                  <a:srgbClr val="FF0000"/>
                </a:solidFill>
              </a:rPr>
              <a:t>Impact</a:t>
            </a:r>
          </a:p>
        </p:txBody>
      </p:sp>
      <p:pic>
        <p:nvPicPr>
          <p:cNvPr id="6" name="Picture 5">
            <a:extLst>
              <a:ext uri="{FF2B5EF4-FFF2-40B4-BE49-F238E27FC236}">
                <a16:creationId xmlns:a16="http://schemas.microsoft.com/office/drawing/2014/main" id="{F18708AF-746C-5848-AFEC-20F350FA34AC}"/>
              </a:ext>
            </a:extLst>
          </p:cNvPr>
          <p:cNvPicPr>
            <a:picLocks noChangeAspect="1"/>
          </p:cNvPicPr>
          <p:nvPr/>
        </p:nvPicPr>
        <p:blipFill rotWithShape="1">
          <a:blip r:embed="rId6"/>
          <a:srcRect t="47036" b="16080"/>
          <a:stretch/>
        </p:blipFill>
        <p:spPr>
          <a:xfrm>
            <a:off x="6208374" y="3944103"/>
            <a:ext cx="3600628" cy="1476339"/>
          </a:xfrm>
          <a:prstGeom prst="rect">
            <a:avLst/>
          </a:prstGeom>
        </p:spPr>
      </p:pic>
      <p:sp>
        <p:nvSpPr>
          <p:cNvPr id="15" name="Text Placeholder 2">
            <a:extLst>
              <a:ext uri="{FF2B5EF4-FFF2-40B4-BE49-F238E27FC236}">
                <a16:creationId xmlns:a16="http://schemas.microsoft.com/office/drawing/2014/main" id="{1C0950A2-1BAB-654F-A86F-497BAC2686EB}"/>
              </a:ext>
            </a:extLst>
          </p:cNvPr>
          <p:cNvSpPr txBox="1">
            <a:spLocks/>
          </p:cNvSpPr>
          <p:nvPr/>
        </p:nvSpPr>
        <p:spPr>
          <a:xfrm>
            <a:off x="497682" y="2275201"/>
            <a:ext cx="3249886" cy="44546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955" tIns="20955" rIns="20955" bIns="20955" anchor="t">
            <a:noAutofit/>
          </a:bodyPr>
          <a:lstStyle>
            <a:lvl1pPr marL="330200" marR="0" indent="-330200" algn="l" defTabSz="2438338" rtl="0" latinLnBrk="0">
              <a:lnSpc>
                <a:spcPct val="120000"/>
              </a:lnSpc>
              <a:spcBef>
                <a:spcPts val="2100"/>
              </a:spcBef>
              <a:spcAft>
                <a:spcPts val="0"/>
              </a:spcAft>
              <a:buClrTx/>
              <a:buSzPct val="123000"/>
              <a:buFontTx/>
              <a:buChar char="•"/>
              <a:tabLst/>
              <a:defRPr sz="2600" b="0" i="0" u="none" strike="noStrike" cap="none" spc="0" baseline="0">
                <a:solidFill>
                  <a:srgbClr val="000000"/>
                </a:solidFill>
                <a:uFillTx/>
                <a:latin typeface="AcuminPro-Light"/>
                <a:ea typeface="AcuminPro-Light"/>
                <a:cs typeface="AcuminPro-Light"/>
                <a:sym typeface="Acumin Pro Light"/>
              </a:defRPr>
            </a:lvl1pPr>
            <a:lvl2pPr marL="939800" marR="0" indent="-330200" algn="l" defTabSz="2438338" rtl="0" latinLnBrk="0">
              <a:lnSpc>
                <a:spcPct val="120000"/>
              </a:lnSpc>
              <a:spcBef>
                <a:spcPts val="2100"/>
              </a:spcBef>
              <a:spcAft>
                <a:spcPts val="0"/>
              </a:spcAft>
              <a:buClrTx/>
              <a:buSzPct val="123000"/>
              <a:buFontTx/>
              <a:buChar char="•"/>
              <a:tabLst/>
              <a:defRPr sz="2600" b="0" i="0" u="none" strike="noStrike" cap="none" spc="0" baseline="0">
                <a:solidFill>
                  <a:srgbClr val="000000"/>
                </a:solidFill>
                <a:uFillTx/>
                <a:latin typeface="AcuminPro-Light"/>
                <a:ea typeface="AcuminPro-Light"/>
                <a:cs typeface="AcuminPro-Light"/>
                <a:sym typeface="Acumin Pro Light"/>
              </a:defRPr>
            </a:lvl2pPr>
            <a:lvl3pPr marL="1549400" marR="0" indent="-330200" algn="l" defTabSz="2438338" rtl="0" latinLnBrk="0">
              <a:lnSpc>
                <a:spcPct val="120000"/>
              </a:lnSpc>
              <a:spcBef>
                <a:spcPts val="2100"/>
              </a:spcBef>
              <a:spcAft>
                <a:spcPts val="0"/>
              </a:spcAft>
              <a:buClrTx/>
              <a:buSzPct val="123000"/>
              <a:buFontTx/>
              <a:buChar char="•"/>
              <a:tabLst/>
              <a:defRPr sz="2600" b="0" i="0" u="none" strike="noStrike" cap="none" spc="0" baseline="0">
                <a:solidFill>
                  <a:srgbClr val="000000"/>
                </a:solidFill>
                <a:uFillTx/>
                <a:latin typeface="AcuminPro-Light"/>
                <a:ea typeface="AcuminPro-Light"/>
                <a:cs typeface="AcuminPro-Light"/>
                <a:sym typeface="Acumin Pro Light"/>
              </a:defRPr>
            </a:lvl3pPr>
            <a:lvl4pPr marL="2159000" marR="0" indent="-330200" algn="l" defTabSz="2438338" rtl="0" latinLnBrk="0">
              <a:lnSpc>
                <a:spcPct val="120000"/>
              </a:lnSpc>
              <a:spcBef>
                <a:spcPts val="2100"/>
              </a:spcBef>
              <a:spcAft>
                <a:spcPts val="0"/>
              </a:spcAft>
              <a:buClrTx/>
              <a:buSzPct val="123000"/>
              <a:buFontTx/>
              <a:buChar char="•"/>
              <a:tabLst/>
              <a:defRPr sz="2600" b="0" i="0" u="none" strike="noStrike" cap="none" spc="0" baseline="0">
                <a:solidFill>
                  <a:srgbClr val="000000"/>
                </a:solidFill>
                <a:uFillTx/>
                <a:latin typeface="AcuminPro-Light"/>
                <a:ea typeface="AcuminPro-Light"/>
                <a:cs typeface="AcuminPro-Light"/>
                <a:sym typeface="Acumin Pro Light"/>
              </a:defRPr>
            </a:lvl4pPr>
            <a:lvl5pPr marL="2768600" marR="0" indent="-330200" algn="l" defTabSz="2438338" rtl="0" latinLnBrk="0">
              <a:lnSpc>
                <a:spcPct val="120000"/>
              </a:lnSpc>
              <a:spcBef>
                <a:spcPts val="2100"/>
              </a:spcBef>
              <a:spcAft>
                <a:spcPts val="0"/>
              </a:spcAft>
              <a:buClrTx/>
              <a:buSzPct val="123000"/>
              <a:buFontTx/>
              <a:buChar char="•"/>
              <a:tabLst/>
              <a:defRPr sz="2600" b="0" i="0" u="none" strike="noStrike" cap="none" spc="0" baseline="0">
                <a:solidFill>
                  <a:srgbClr val="000000"/>
                </a:solidFill>
                <a:uFillTx/>
                <a:latin typeface="AcuminPro-Light"/>
                <a:ea typeface="AcuminPro-Light"/>
                <a:cs typeface="AcuminPro-Light"/>
                <a:sym typeface="Acumin Pro Light"/>
              </a:defRPr>
            </a:lvl5pPr>
            <a:lvl6pPr marL="3378200" marR="0" indent="-330200" algn="l" defTabSz="2438338" rtl="0" latinLnBrk="0">
              <a:lnSpc>
                <a:spcPct val="120000"/>
              </a:lnSpc>
              <a:spcBef>
                <a:spcPts val="2100"/>
              </a:spcBef>
              <a:spcAft>
                <a:spcPts val="0"/>
              </a:spcAft>
              <a:buClrTx/>
              <a:buSzPct val="123000"/>
              <a:buFontTx/>
              <a:buChar char="•"/>
              <a:tabLst/>
              <a:defRPr sz="2600" b="0" i="0" u="none" strike="noStrike" cap="none" spc="0" baseline="0">
                <a:solidFill>
                  <a:srgbClr val="000000"/>
                </a:solidFill>
                <a:uFillTx/>
                <a:latin typeface="AcuminPro-Light"/>
                <a:ea typeface="AcuminPro-Light"/>
                <a:cs typeface="AcuminPro-Light"/>
                <a:sym typeface="Acumin Pro Light"/>
              </a:defRPr>
            </a:lvl6pPr>
            <a:lvl7pPr marL="3987800" marR="0" indent="-330200" algn="l" defTabSz="2438338" rtl="0" latinLnBrk="0">
              <a:lnSpc>
                <a:spcPct val="120000"/>
              </a:lnSpc>
              <a:spcBef>
                <a:spcPts val="2100"/>
              </a:spcBef>
              <a:spcAft>
                <a:spcPts val="0"/>
              </a:spcAft>
              <a:buClrTx/>
              <a:buSzPct val="123000"/>
              <a:buFontTx/>
              <a:buChar char="•"/>
              <a:tabLst/>
              <a:defRPr sz="2600" b="0" i="0" u="none" strike="noStrike" cap="none" spc="0" baseline="0">
                <a:solidFill>
                  <a:srgbClr val="000000"/>
                </a:solidFill>
                <a:uFillTx/>
                <a:latin typeface="AcuminPro-Light"/>
                <a:ea typeface="AcuminPro-Light"/>
                <a:cs typeface="AcuminPro-Light"/>
                <a:sym typeface="Acumin Pro Light"/>
              </a:defRPr>
            </a:lvl7pPr>
            <a:lvl8pPr marL="4597400" marR="0" indent="-330200" algn="l" defTabSz="2438338" rtl="0" latinLnBrk="0">
              <a:lnSpc>
                <a:spcPct val="120000"/>
              </a:lnSpc>
              <a:spcBef>
                <a:spcPts val="2100"/>
              </a:spcBef>
              <a:spcAft>
                <a:spcPts val="0"/>
              </a:spcAft>
              <a:buClrTx/>
              <a:buSzPct val="123000"/>
              <a:buFontTx/>
              <a:buChar char="•"/>
              <a:tabLst/>
              <a:defRPr sz="2600" b="0" i="0" u="none" strike="noStrike" cap="none" spc="0" baseline="0">
                <a:solidFill>
                  <a:srgbClr val="000000"/>
                </a:solidFill>
                <a:uFillTx/>
                <a:latin typeface="AcuminPro-Light"/>
                <a:ea typeface="AcuminPro-Light"/>
                <a:cs typeface="AcuminPro-Light"/>
                <a:sym typeface="Acumin Pro Light"/>
              </a:defRPr>
            </a:lvl8pPr>
            <a:lvl9pPr marL="5207000" marR="0" indent="-330200" algn="l" defTabSz="2438338" rtl="0" latinLnBrk="0">
              <a:lnSpc>
                <a:spcPct val="120000"/>
              </a:lnSpc>
              <a:spcBef>
                <a:spcPts val="2100"/>
              </a:spcBef>
              <a:spcAft>
                <a:spcPts val="0"/>
              </a:spcAft>
              <a:buClrTx/>
              <a:buSzPct val="123000"/>
              <a:buFontTx/>
              <a:buChar char="•"/>
              <a:tabLst/>
              <a:defRPr sz="2600" b="0" i="0" u="none" strike="noStrike" cap="none" spc="0" baseline="0">
                <a:solidFill>
                  <a:srgbClr val="000000"/>
                </a:solidFill>
                <a:uFillTx/>
                <a:latin typeface="AcuminPro-Light"/>
                <a:ea typeface="AcuminPro-Light"/>
                <a:cs typeface="AcuminPro-Light"/>
                <a:sym typeface="Acumin Pro Light"/>
              </a:defRPr>
            </a:lvl9pPr>
          </a:lstStyle>
          <a:p>
            <a:pPr marL="0" indent="0" defTabSz="340519">
              <a:buNone/>
            </a:pPr>
            <a:r>
              <a:rPr lang="en-US" sz="1485"/>
              <a:t>A study of RIP's program conducted by researchers at MIT, University of Chicago, UCLA, and UC-Berkeley tracks the economic and health outcomes of medical debt relief. </a:t>
            </a:r>
          </a:p>
          <a:p>
            <a:pPr marL="0" indent="0" defTabSz="340519">
              <a:buNone/>
            </a:pPr>
            <a:r>
              <a:rPr lang="en-US" sz="1485"/>
              <a:t>Initial findings suggest removing the burden of medical debt engenders stability in other crucial areas of people’s lives – their finances, health, home, family, or career.</a:t>
            </a:r>
            <a:endParaRPr lang="en-US" sz="1485">
              <a:ea typeface="Helvetica Neue Medium"/>
              <a:cs typeface="Helvetica Neue Medium"/>
            </a:endParaRPr>
          </a:p>
          <a:p>
            <a:pPr marL="0" indent="0" defTabSz="340519">
              <a:spcBef>
                <a:spcPts val="949"/>
              </a:spcBef>
              <a:buNone/>
            </a:pPr>
            <a:endParaRPr lang="en-US" sz="1155">
              <a:solidFill>
                <a:schemeClr val="bg1">
                  <a:lumMod val="50000"/>
                </a:schemeClr>
              </a:solidFill>
              <a:latin typeface="ACUMINPRO-LIGHT"/>
              <a:ea typeface="Helvetica Neue Medium"/>
              <a:cs typeface="Helvetica Neue Medium"/>
            </a:endParaRPr>
          </a:p>
        </p:txBody>
      </p:sp>
    </p:spTree>
    <p:extLst>
      <p:ext uri="{BB962C8B-B14F-4D97-AF65-F5344CB8AC3E}">
        <p14:creationId xmlns:p14="http://schemas.microsoft.com/office/powerpoint/2010/main" val="153882212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Engaging with RIP Medical Debt"/>
          <p:cNvSpPr txBox="1">
            <a:spLocks noGrp="1"/>
          </p:cNvSpPr>
          <p:nvPr>
            <p:ph type="title"/>
          </p:nvPr>
        </p:nvSpPr>
        <p:spPr>
          <a:xfrm>
            <a:off x="671525" y="672475"/>
            <a:ext cx="8648100" cy="865500"/>
          </a:xfrm>
        </p:spPr>
        <p:txBody>
          <a:bodyPr anchor="t">
            <a:noAutofit/>
          </a:bodyPr>
          <a:lstStyle/>
          <a:p>
            <a:pPr algn="ctr"/>
            <a:r>
              <a:rPr lang="en-US"/>
              <a:t>Contact Us:</a:t>
            </a:r>
          </a:p>
        </p:txBody>
      </p:sp>
      <p:sp>
        <p:nvSpPr>
          <p:cNvPr id="77" name="We focus on a true partnership with our provider clients to abolish qualified patient debt.  We work with you to identify accounts by dividing accounts into two distinct segments:…"/>
          <p:cNvSpPr txBox="1">
            <a:spLocks noGrp="1"/>
          </p:cNvSpPr>
          <p:nvPr>
            <p:ph type="body" idx="1"/>
          </p:nvPr>
        </p:nvSpPr>
        <p:spPr>
          <a:xfrm>
            <a:off x="671525" y="1741525"/>
            <a:ext cx="8648100" cy="5305200"/>
          </a:xfrm>
        </p:spPr>
        <p:txBody>
          <a:bodyPr/>
          <a:lstStyle/>
          <a:p>
            <a:pPr lvl="1">
              <a:lnSpc>
                <a:spcPct val="100000"/>
              </a:lnSpc>
              <a:spcBef>
                <a:spcPts val="1200"/>
              </a:spcBef>
            </a:pPr>
            <a:r>
              <a:rPr lang="en-US" sz="2800" dirty="0"/>
              <a:t>www.ripmedicaldebt.org</a:t>
            </a:r>
          </a:p>
          <a:p>
            <a:pPr lvl="1">
              <a:lnSpc>
                <a:spcPct val="100000"/>
              </a:lnSpc>
              <a:spcBef>
                <a:spcPts val="1200"/>
              </a:spcBef>
            </a:pPr>
            <a:r>
              <a:rPr lang="en-US" sz="2800" dirty="0">
                <a:hlinkClick r:id="rId3"/>
              </a:rPr>
              <a:t>Allison.Sesso@ripmedicaldebt.org</a:t>
            </a:r>
            <a:endParaRPr lang="en-US" sz="2800" dirty="0"/>
          </a:p>
          <a:p>
            <a:pPr lvl="1">
              <a:lnSpc>
                <a:spcPct val="100000"/>
              </a:lnSpc>
              <a:spcBef>
                <a:spcPts val="1200"/>
              </a:spcBef>
            </a:pPr>
            <a:r>
              <a:rPr lang="en-US" sz="2800" dirty="0">
                <a:hlinkClick r:id="rId4"/>
              </a:rPr>
              <a:t>Keith.Hearle@ripmedicaldebt.org</a:t>
            </a:r>
            <a:endParaRPr lang="en-US" sz="2800" dirty="0"/>
          </a:p>
          <a:p>
            <a:pPr lvl="1">
              <a:lnSpc>
                <a:spcPct val="100000"/>
              </a:lnSpc>
              <a:spcBef>
                <a:spcPts val="1200"/>
              </a:spcBef>
            </a:pPr>
            <a:endParaRPr lang="en-US" sz="2800" dirty="0"/>
          </a:p>
          <a:p>
            <a:endParaRPr lang="en-US" sz="3200" dirty="0"/>
          </a:p>
          <a:p>
            <a:endParaRPr lang="en-US" sz="3200" dirty="0"/>
          </a:p>
        </p:txBody>
      </p:sp>
      <p:sp>
        <p:nvSpPr>
          <p:cNvPr id="9" name="Slide Number Placeholder 8">
            <a:extLst>
              <a:ext uri="{FF2B5EF4-FFF2-40B4-BE49-F238E27FC236}">
                <a16:creationId xmlns:a16="http://schemas.microsoft.com/office/drawing/2014/main" id="{D9C9F84C-0A5E-4777-B03F-32AE0D4A07C6}"/>
              </a:ext>
            </a:extLst>
          </p:cNvPr>
          <p:cNvSpPr>
            <a:spLocks noGrp="1"/>
          </p:cNvSpPr>
          <p:nvPr>
            <p:ph type="sldNum" idx="12"/>
          </p:nvPr>
        </p:nvSpPr>
        <p:spPr>
          <a:xfrm>
            <a:off x="8621061" y="6952825"/>
            <a:ext cx="603600" cy="594900"/>
          </a:xfrm>
        </p:spPr>
        <p:txBody>
          <a:bodyPr/>
          <a:lstStyle/>
          <a:p>
            <a:fld id="{00000000-1234-1234-1234-123412341234}" type="slidenum">
              <a:rPr lang="en-US" sz="1000" smtClean="0"/>
              <a:pPr/>
              <a:t>15</a:t>
            </a:fld>
            <a:endParaRPr lang="en-US" sz="1000"/>
          </a:p>
        </p:txBody>
      </p:sp>
      <p:sp>
        <p:nvSpPr>
          <p:cNvPr id="78" name="Line"/>
          <p:cNvSpPr/>
          <p:nvPr/>
        </p:nvSpPr>
        <p:spPr>
          <a:xfrm>
            <a:off x="685800" y="1504303"/>
            <a:ext cx="8636940" cy="0"/>
          </a:xfrm>
          <a:prstGeom prst="line">
            <a:avLst/>
          </a:prstGeom>
          <a:ln w="3175">
            <a:solidFill>
              <a:srgbClr val="000000"/>
            </a:solidFill>
            <a:miter lim="400000"/>
          </a:ln>
        </p:spPr>
        <p:txBody>
          <a:bodyPr lIns="0" tIns="0" rIns="0" bIns="0" anchor="ctr"/>
          <a:lstStyle/>
          <a:p>
            <a:pPr algn="ctr">
              <a:defRPr sz="4800">
                <a:solidFill>
                  <a:srgbClr val="FFFFFF"/>
                </a:solidFill>
                <a:latin typeface="Helvetica Neue Medium"/>
                <a:ea typeface="Helvetica Neue Medium"/>
                <a:cs typeface="Helvetica Neue Medium"/>
                <a:sym typeface="Helvetica Neue Medium"/>
              </a:defRPr>
            </a:pPr>
            <a:endParaRPr sz="1728"/>
          </a:p>
        </p:txBody>
      </p:sp>
    </p:spTree>
    <p:extLst>
      <p:ext uri="{BB962C8B-B14F-4D97-AF65-F5344CB8AC3E}">
        <p14:creationId xmlns:p14="http://schemas.microsoft.com/office/powerpoint/2010/main" val="2237932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Engaging with RIP Medical Debt"/>
          <p:cNvSpPr txBox="1">
            <a:spLocks noGrp="1"/>
          </p:cNvSpPr>
          <p:nvPr>
            <p:ph type="title"/>
          </p:nvPr>
        </p:nvSpPr>
        <p:spPr>
          <a:xfrm>
            <a:off x="671525" y="672475"/>
            <a:ext cx="8648100" cy="865500"/>
          </a:xfrm>
        </p:spPr>
        <p:txBody>
          <a:bodyPr anchor="t">
            <a:noAutofit/>
          </a:bodyPr>
          <a:lstStyle/>
          <a:p>
            <a:pPr algn="ctr"/>
            <a:r>
              <a:rPr lang="en-US"/>
              <a:t>Appendix</a:t>
            </a:r>
          </a:p>
        </p:txBody>
      </p:sp>
      <p:sp>
        <p:nvSpPr>
          <p:cNvPr id="77" name="We focus on a true partnership with our provider clients to abolish qualified patient debt.  We work with you to identify accounts by dividing accounts into two distinct segments:…"/>
          <p:cNvSpPr txBox="1">
            <a:spLocks noGrp="1"/>
          </p:cNvSpPr>
          <p:nvPr>
            <p:ph type="body" idx="1"/>
          </p:nvPr>
        </p:nvSpPr>
        <p:spPr>
          <a:xfrm>
            <a:off x="671525" y="1741525"/>
            <a:ext cx="8648100" cy="5305200"/>
          </a:xfrm>
        </p:spPr>
        <p:txBody>
          <a:bodyPr/>
          <a:lstStyle/>
          <a:p>
            <a:pPr marL="577850" lvl="1" indent="0">
              <a:lnSpc>
                <a:spcPct val="100000"/>
              </a:lnSpc>
              <a:spcBef>
                <a:spcPts val="1200"/>
              </a:spcBef>
              <a:buNone/>
            </a:pPr>
            <a:r>
              <a:rPr lang="en-US" sz="2400"/>
              <a:t>The following slides offer additional background but are not part of the formal presentation. These were developed as part of RIP Medical Debt’s recent strategic planning process and helped to inform our thinking and adopted approach. </a:t>
            </a:r>
          </a:p>
          <a:p>
            <a:endParaRPr lang="en-US" sz="2800"/>
          </a:p>
          <a:p>
            <a:endParaRPr lang="en-US" sz="2800"/>
          </a:p>
        </p:txBody>
      </p:sp>
      <p:sp>
        <p:nvSpPr>
          <p:cNvPr id="9" name="Slide Number Placeholder 8">
            <a:extLst>
              <a:ext uri="{FF2B5EF4-FFF2-40B4-BE49-F238E27FC236}">
                <a16:creationId xmlns:a16="http://schemas.microsoft.com/office/drawing/2014/main" id="{D9C9F84C-0A5E-4777-B03F-32AE0D4A07C6}"/>
              </a:ext>
            </a:extLst>
          </p:cNvPr>
          <p:cNvSpPr>
            <a:spLocks noGrp="1"/>
          </p:cNvSpPr>
          <p:nvPr>
            <p:ph type="sldNum" idx="12"/>
          </p:nvPr>
        </p:nvSpPr>
        <p:spPr>
          <a:xfrm>
            <a:off x="8621061" y="6952825"/>
            <a:ext cx="603600" cy="594900"/>
          </a:xfrm>
        </p:spPr>
        <p:txBody>
          <a:bodyPr/>
          <a:lstStyle/>
          <a:p>
            <a:fld id="{00000000-1234-1234-1234-123412341234}" type="slidenum">
              <a:rPr lang="en-US" sz="1000" smtClean="0"/>
              <a:pPr/>
              <a:t>16</a:t>
            </a:fld>
            <a:endParaRPr lang="en-US" sz="1000"/>
          </a:p>
        </p:txBody>
      </p:sp>
      <p:sp>
        <p:nvSpPr>
          <p:cNvPr id="78" name="Line"/>
          <p:cNvSpPr/>
          <p:nvPr/>
        </p:nvSpPr>
        <p:spPr>
          <a:xfrm>
            <a:off x="685800" y="1504303"/>
            <a:ext cx="8636940" cy="0"/>
          </a:xfrm>
          <a:prstGeom prst="line">
            <a:avLst/>
          </a:prstGeom>
          <a:ln w="3175">
            <a:solidFill>
              <a:srgbClr val="000000"/>
            </a:solidFill>
            <a:miter lim="400000"/>
          </a:ln>
        </p:spPr>
        <p:txBody>
          <a:bodyPr lIns="0" tIns="0" rIns="0" bIns="0" anchor="ctr"/>
          <a:lstStyle/>
          <a:p>
            <a:pPr algn="ctr">
              <a:defRPr sz="4800">
                <a:solidFill>
                  <a:srgbClr val="FFFFFF"/>
                </a:solidFill>
                <a:latin typeface="Helvetica Neue Medium"/>
                <a:ea typeface="Helvetica Neue Medium"/>
                <a:cs typeface="Helvetica Neue Medium"/>
                <a:sym typeface="Helvetica Neue Medium"/>
              </a:defRPr>
            </a:pPr>
            <a:endParaRPr sz="1728"/>
          </a:p>
        </p:txBody>
      </p:sp>
    </p:spTree>
    <p:extLst>
      <p:ext uri="{BB962C8B-B14F-4D97-AF65-F5344CB8AC3E}">
        <p14:creationId xmlns:p14="http://schemas.microsoft.com/office/powerpoint/2010/main" val="3034771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EDD70-75E7-406E-95D4-1BDD84793557}"/>
              </a:ext>
            </a:extLst>
          </p:cNvPr>
          <p:cNvSpPr>
            <a:spLocks noGrp="1"/>
          </p:cNvSpPr>
          <p:nvPr>
            <p:ph type="title"/>
          </p:nvPr>
        </p:nvSpPr>
        <p:spPr>
          <a:xfrm>
            <a:off x="392278" y="767397"/>
            <a:ext cx="9319737" cy="809145"/>
          </a:xfrm>
        </p:spPr>
        <p:txBody>
          <a:bodyPr lIns="110642" tIns="50800" rIns="110642" bIns="50800">
            <a:normAutofit fontScale="90000"/>
          </a:bodyPr>
          <a:lstStyle/>
          <a:p>
            <a:pPr>
              <a:spcBef>
                <a:spcPts val="660"/>
              </a:spcBef>
            </a:pPr>
            <a:r>
              <a:rPr lang="en-US"/>
              <a:t>Income, insurance status, and health status are the biggest determinants of medical debt</a:t>
            </a:r>
          </a:p>
        </p:txBody>
      </p:sp>
      <p:pic>
        <p:nvPicPr>
          <p:cNvPr id="6" name="Graphic 5" descr="Heart with pulse outline">
            <a:extLst>
              <a:ext uri="{FF2B5EF4-FFF2-40B4-BE49-F238E27FC236}">
                <a16:creationId xmlns:a16="http://schemas.microsoft.com/office/drawing/2014/main" id="{DBD5B42F-4B5A-471E-8F52-03BC59A4CA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85191" y="2188845"/>
            <a:ext cx="1005840" cy="1005840"/>
          </a:xfrm>
          <a:prstGeom prst="rect">
            <a:avLst/>
          </a:prstGeom>
        </p:spPr>
      </p:pic>
      <p:pic>
        <p:nvPicPr>
          <p:cNvPr id="8" name="Graphic 7" descr="Coins outline">
            <a:extLst>
              <a:ext uri="{FF2B5EF4-FFF2-40B4-BE49-F238E27FC236}">
                <a16:creationId xmlns:a16="http://schemas.microsoft.com/office/drawing/2014/main" id="{E9DB44BF-A9E1-479C-8ADC-9DAC4841F8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06349" y="2188845"/>
            <a:ext cx="1005840" cy="1005840"/>
          </a:xfrm>
          <a:prstGeom prst="rect">
            <a:avLst/>
          </a:prstGeom>
        </p:spPr>
      </p:pic>
      <p:pic>
        <p:nvPicPr>
          <p:cNvPr id="10" name="Graphic 9" descr="Shield Tick outline">
            <a:extLst>
              <a:ext uri="{FF2B5EF4-FFF2-40B4-BE49-F238E27FC236}">
                <a16:creationId xmlns:a16="http://schemas.microsoft.com/office/drawing/2014/main" id="{476A226B-06DE-451C-B7CF-96F251CC72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22460" y="2188845"/>
            <a:ext cx="1005840" cy="1005840"/>
          </a:xfrm>
          <a:prstGeom prst="rect">
            <a:avLst/>
          </a:prstGeom>
        </p:spPr>
      </p:pic>
      <p:grpSp>
        <p:nvGrpSpPr>
          <p:cNvPr id="15" name="Group 14">
            <a:extLst>
              <a:ext uri="{FF2B5EF4-FFF2-40B4-BE49-F238E27FC236}">
                <a16:creationId xmlns:a16="http://schemas.microsoft.com/office/drawing/2014/main" id="{EE0DF154-6C9F-496C-A12F-A6C4335DF75B}"/>
              </a:ext>
            </a:extLst>
          </p:cNvPr>
          <p:cNvGrpSpPr/>
          <p:nvPr/>
        </p:nvGrpSpPr>
        <p:grpSpPr>
          <a:xfrm>
            <a:off x="883831" y="3446147"/>
            <a:ext cx="2650875" cy="2898870"/>
            <a:chOff x="1028700" y="3028950"/>
            <a:chExt cx="2490393" cy="2635336"/>
          </a:xfrm>
        </p:grpSpPr>
        <p:sp>
          <p:nvSpPr>
            <p:cNvPr id="11" name="Text Placeholder 2">
              <a:extLst>
                <a:ext uri="{FF2B5EF4-FFF2-40B4-BE49-F238E27FC236}">
                  <a16:creationId xmlns:a16="http://schemas.microsoft.com/office/drawing/2014/main" id="{C62F39E7-9051-4131-A0CB-982BF39F977C}"/>
                </a:ext>
              </a:extLst>
            </p:cNvPr>
            <p:cNvSpPr txBox="1">
              <a:spLocks/>
            </p:cNvSpPr>
            <p:nvPr/>
          </p:nvSpPr>
          <p:spPr>
            <a:xfrm>
              <a:off x="1028700" y="3028950"/>
              <a:ext cx="2472813" cy="2635336"/>
            </a:xfrm>
            <a:prstGeom prst="rect">
              <a:avLst/>
            </a:prstGeom>
          </p:spPr>
          <p:txBody>
            <a:bodyPr wrap="square" lIns="110642" rIns="110642">
              <a:spAutoFit/>
            </a:bodyPr>
            <a:lstStyle>
              <a:lvl1pPr marL="342900" indent="-342900" algn="l" rtl="0" eaLnBrk="0" fontAlgn="base" hangingPunct="0">
                <a:lnSpc>
                  <a:spcPct val="97000"/>
                </a:lnSpc>
                <a:spcBef>
                  <a:spcPct val="39000"/>
                </a:spcBef>
                <a:spcAft>
                  <a:spcPct val="0"/>
                </a:spcAft>
                <a:defRPr sz="1600" b="0">
                  <a:solidFill>
                    <a:schemeClr val="tx1"/>
                  </a:solidFill>
                  <a:latin typeface="+mn-lt"/>
                  <a:ea typeface="+mn-ea"/>
                  <a:cs typeface="+mn-cs"/>
                </a:defRPr>
              </a:lvl1pPr>
              <a:lvl2pPr marL="687388" indent="-352425" algn="l" rtl="0" eaLnBrk="0" fontAlgn="base" hangingPunct="0">
                <a:lnSpc>
                  <a:spcPct val="97000"/>
                </a:lnSpc>
                <a:spcBef>
                  <a:spcPct val="39000"/>
                </a:spcBef>
                <a:spcAft>
                  <a:spcPct val="0"/>
                </a:spcAft>
                <a:buChar char="•"/>
                <a:defRPr sz="1600" b="0">
                  <a:solidFill>
                    <a:schemeClr val="tx1"/>
                  </a:solidFill>
                  <a:latin typeface="+mn-lt"/>
                  <a:cs typeface="+mn-cs"/>
                </a:defRPr>
              </a:lvl2pPr>
              <a:lvl3pPr marL="1030288" indent="-341313" algn="l" rtl="0" eaLnBrk="0" fontAlgn="base" hangingPunct="0">
                <a:lnSpc>
                  <a:spcPct val="97000"/>
                </a:lnSpc>
                <a:spcBef>
                  <a:spcPct val="39000"/>
                </a:spcBef>
                <a:spcAft>
                  <a:spcPct val="0"/>
                </a:spcAft>
                <a:buFont typeface="Arial" charset="0"/>
                <a:buChar char="–"/>
                <a:defRPr sz="1600" b="0">
                  <a:solidFill>
                    <a:schemeClr val="tx1"/>
                  </a:solidFill>
                  <a:latin typeface="+mn-lt"/>
                  <a:cs typeface="+mn-cs"/>
                </a:defRPr>
              </a:lvl3pPr>
              <a:lvl4pPr marL="1371600" indent="-339725" algn="l" rtl="0" eaLnBrk="0" fontAlgn="base" hangingPunct="0">
                <a:lnSpc>
                  <a:spcPct val="97000"/>
                </a:lnSpc>
                <a:spcBef>
                  <a:spcPct val="39000"/>
                </a:spcBef>
                <a:spcAft>
                  <a:spcPct val="0"/>
                </a:spcAft>
                <a:buFont typeface="Arial" charset="0"/>
                <a:buChar char="-"/>
                <a:defRPr sz="1600" b="0">
                  <a:solidFill>
                    <a:schemeClr val="tx1"/>
                  </a:solidFill>
                  <a:latin typeface="+mn-lt"/>
                  <a:cs typeface="+mn-cs"/>
                </a:defRPr>
              </a:lvl4pPr>
              <a:lvl5pPr marL="4454525" indent="-334963" algn="l" rtl="0" eaLnBrk="0" fontAlgn="base" hangingPunct="0">
                <a:lnSpc>
                  <a:spcPct val="97000"/>
                </a:lnSpc>
                <a:spcBef>
                  <a:spcPct val="39000"/>
                </a:spcBef>
                <a:spcAft>
                  <a:spcPct val="0"/>
                </a:spcAft>
                <a:buChar char="-"/>
                <a:defRPr sz="1600" b="0">
                  <a:solidFill>
                    <a:schemeClr val="tx1"/>
                  </a:solidFill>
                  <a:latin typeface="+mn-lt"/>
                  <a:cs typeface="+mn-cs"/>
                </a:defRPr>
              </a:lvl5pPr>
              <a:lvl6pPr marL="4911725" indent="-334963" algn="l" rtl="0" fontAlgn="base">
                <a:lnSpc>
                  <a:spcPct val="97000"/>
                </a:lnSpc>
                <a:spcBef>
                  <a:spcPct val="39000"/>
                </a:spcBef>
                <a:spcAft>
                  <a:spcPct val="0"/>
                </a:spcAft>
                <a:buChar char="-"/>
                <a:defRPr sz="1600" b="1">
                  <a:solidFill>
                    <a:schemeClr val="tx1"/>
                  </a:solidFill>
                  <a:latin typeface="+mn-lt"/>
                  <a:cs typeface="+mn-cs"/>
                </a:defRPr>
              </a:lvl6pPr>
              <a:lvl7pPr marL="5368925" indent="-334963" algn="l" rtl="0" fontAlgn="base">
                <a:lnSpc>
                  <a:spcPct val="97000"/>
                </a:lnSpc>
                <a:spcBef>
                  <a:spcPct val="39000"/>
                </a:spcBef>
                <a:spcAft>
                  <a:spcPct val="0"/>
                </a:spcAft>
                <a:buChar char="-"/>
                <a:defRPr sz="1600" b="1">
                  <a:solidFill>
                    <a:schemeClr val="tx1"/>
                  </a:solidFill>
                  <a:latin typeface="+mn-lt"/>
                  <a:cs typeface="+mn-cs"/>
                </a:defRPr>
              </a:lvl7pPr>
              <a:lvl8pPr marL="5826125" indent="-334963" algn="l" rtl="0" fontAlgn="base">
                <a:lnSpc>
                  <a:spcPct val="97000"/>
                </a:lnSpc>
                <a:spcBef>
                  <a:spcPct val="39000"/>
                </a:spcBef>
                <a:spcAft>
                  <a:spcPct val="0"/>
                </a:spcAft>
                <a:buChar char="-"/>
                <a:defRPr sz="1600" b="1">
                  <a:solidFill>
                    <a:schemeClr val="tx1"/>
                  </a:solidFill>
                  <a:latin typeface="+mn-lt"/>
                  <a:cs typeface="+mn-cs"/>
                </a:defRPr>
              </a:lvl8pPr>
              <a:lvl9pPr marL="6283325" indent="-334963" algn="l" rtl="0" fontAlgn="base">
                <a:lnSpc>
                  <a:spcPct val="97000"/>
                </a:lnSpc>
                <a:spcBef>
                  <a:spcPct val="39000"/>
                </a:spcBef>
                <a:spcAft>
                  <a:spcPct val="0"/>
                </a:spcAft>
                <a:buChar char="-"/>
                <a:defRPr sz="1600" b="1">
                  <a:solidFill>
                    <a:schemeClr val="tx1"/>
                  </a:solidFill>
                  <a:latin typeface="+mn-lt"/>
                  <a:cs typeface="+mn-cs"/>
                </a:defRPr>
              </a:lvl9pPr>
            </a:lstStyle>
            <a:p>
              <a:pPr marL="0" indent="0">
                <a:spcBef>
                  <a:spcPts val="660"/>
                </a:spcBef>
              </a:pPr>
              <a:r>
                <a:rPr lang="en-US" sz="1760" b="1"/>
                <a:t>Income</a:t>
              </a:r>
            </a:p>
            <a:p>
              <a:pPr marL="0" indent="0">
                <a:spcBef>
                  <a:spcPts val="660"/>
                </a:spcBef>
              </a:pPr>
              <a:r>
                <a:rPr lang="en-US" sz="1760"/>
                <a:t>37% of those with incomes below $50K/year have medical debt, compared to 26% of those with incomes from $50k-$100k, and only 14% in the highest income category</a:t>
              </a:r>
            </a:p>
            <a:p>
              <a:pPr marL="0" indent="0">
                <a:spcBef>
                  <a:spcPts val="660"/>
                </a:spcBef>
              </a:pPr>
              <a:endParaRPr lang="en-US" sz="1760"/>
            </a:p>
          </p:txBody>
        </p:sp>
        <p:cxnSp>
          <p:nvCxnSpPr>
            <p:cNvPr id="13" name="Straight Connector 12">
              <a:extLst>
                <a:ext uri="{FF2B5EF4-FFF2-40B4-BE49-F238E27FC236}">
                  <a16:creationId xmlns:a16="http://schemas.microsoft.com/office/drawing/2014/main" id="{CBFB62F8-2BD5-44AE-B36A-E225A06D08B5}"/>
                </a:ext>
              </a:extLst>
            </p:cNvPr>
            <p:cNvCxnSpPr>
              <a:cxnSpLocks/>
            </p:cNvCxnSpPr>
            <p:nvPr/>
          </p:nvCxnSpPr>
          <p:spPr bwMode="auto">
            <a:xfrm>
              <a:off x="1028701" y="3314700"/>
              <a:ext cx="249039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grpSp>
      <p:grpSp>
        <p:nvGrpSpPr>
          <p:cNvPr id="16" name="Group 15">
            <a:extLst>
              <a:ext uri="{FF2B5EF4-FFF2-40B4-BE49-F238E27FC236}">
                <a16:creationId xmlns:a16="http://schemas.microsoft.com/office/drawing/2014/main" id="{64FE8564-9A2B-4E6F-965E-A3ED556FDD10}"/>
              </a:ext>
            </a:extLst>
          </p:cNvPr>
          <p:cNvGrpSpPr/>
          <p:nvPr/>
        </p:nvGrpSpPr>
        <p:grpSpPr>
          <a:xfrm>
            <a:off x="6677133" y="3446146"/>
            <a:ext cx="2650875" cy="1585370"/>
            <a:chOff x="1028700" y="3028950"/>
            <a:chExt cx="2490393" cy="1441245"/>
          </a:xfrm>
        </p:grpSpPr>
        <p:sp>
          <p:nvSpPr>
            <p:cNvPr id="17" name="Text Placeholder 2">
              <a:extLst>
                <a:ext uri="{FF2B5EF4-FFF2-40B4-BE49-F238E27FC236}">
                  <a16:creationId xmlns:a16="http://schemas.microsoft.com/office/drawing/2014/main" id="{54338D40-EFC5-47AB-89A5-CC824F59ED2A}"/>
                </a:ext>
              </a:extLst>
            </p:cNvPr>
            <p:cNvSpPr txBox="1">
              <a:spLocks/>
            </p:cNvSpPr>
            <p:nvPr/>
          </p:nvSpPr>
          <p:spPr>
            <a:xfrm>
              <a:off x="1028700" y="3028950"/>
              <a:ext cx="2472813" cy="1441245"/>
            </a:xfrm>
            <a:prstGeom prst="rect">
              <a:avLst/>
            </a:prstGeom>
          </p:spPr>
          <p:txBody>
            <a:bodyPr wrap="square" lIns="110642" rIns="110642">
              <a:spAutoFit/>
            </a:bodyPr>
            <a:lstStyle>
              <a:lvl1pPr marL="342900" indent="-342900" algn="l" rtl="0" eaLnBrk="0" fontAlgn="base" hangingPunct="0">
                <a:lnSpc>
                  <a:spcPct val="97000"/>
                </a:lnSpc>
                <a:spcBef>
                  <a:spcPct val="39000"/>
                </a:spcBef>
                <a:spcAft>
                  <a:spcPct val="0"/>
                </a:spcAft>
                <a:defRPr sz="1600" b="0">
                  <a:solidFill>
                    <a:schemeClr val="tx1"/>
                  </a:solidFill>
                  <a:latin typeface="+mn-lt"/>
                  <a:ea typeface="+mn-ea"/>
                  <a:cs typeface="+mn-cs"/>
                </a:defRPr>
              </a:lvl1pPr>
              <a:lvl2pPr marL="687388" indent="-352425" algn="l" rtl="0" eaLnBrk="0" fontAlgn="base" hangingPunct="0">
                <a:lnSpc>
                  <a:spcPct val="97000"/>
                </a:lnSpc>
                <a:spcBef>
                  <a:spcPct val="39000"/>
                </a:spcBef>
                <a:spcAft>
                  <a:spcPct val="0"/>
                </a:spcAft>
                <a:buChar char="•"/>
                <a:defRPr sz="1600" b="0">
                  <a:solidFill>
                    <a:schemeClr val="tx1"/>
                  </a:solidFill>
                  <a:latin typeface="+mn-lt"/>
                  <a:cs typeface="+mn-cs"/>
                </a:defRPr>
              </a:lvl2pPr>
              <a:lvl3pPr marL="1030288" indent="-341313" algn="l" rtl="0" eaLnBrk="0" fontAlgn="base" hangingPunct="0">
                <a:lnSpc>
                  <a:spcPct val="97000"/>
                </a:lnSpc>
                <a:spcBef>
                  <a:spcPct val="39000"/>
                </a:spcBef>
                <a:spcAft>
                  <a:spcPct val="0"/>
                </a:spcAft>
                <a:buFont typeface="Arial" charset="0"/>
                <a:buChar char="–"/>
                <a:defRPr sz="1600" b="0">
                  <a:solidFill>
                    <a:schemeClr val="tx1"/>
                  </a:solidFill>
                  <a:latin typeface="+mn-lt"/>
                  <a:cs typeface="+mn-cs"/>
                </a:defRPr>
              </a:lvl3pPr>
              <a:lvl4pPr marL="1371600" indent="-339725" algn="l" rtl="0" eaLnBrk="0" fontAlgn="base" hangingPunct="0">
                <a:lnSpc>
                  <a:spcPct val="97000"/>
                </a:lnSpc>
                <a:spcBef>
                  <a:spcPct val="39000"/>
                </a:spcBef>
                <a:spcAft>
                  <a:spcPct val="0"/>
                </a:spcAft>
                <a:buFont typeface="Arial" charset="0"/>
                <a:buChar char="-"/>
                <a:defRPr sz="1600" b="0">
                  <a:solidFill>
                    <a:schemeClr val="tx1"/>
                  </a:solidFill>
                  <a:latin typeface="+mn-lt"/>
                  <a:cs typeface="+mn-cs"/>
                </a:defRPr>
              </a:lvl4pPr>
              <a:lvl5pPr marL="4454525" indent="-334963" algn="l" rtl="0" eaLnBrk="0" fontAlgn="base" hangingPunct="0">
                <a:lnSpc>
                  <a:spcPct val="97000"/>
                </a:lnSpc>
                <a:spcBef>
                  <a:spcPct val="39000"/>
                </a:spcBef>
                <a:spcAft>
                  <a:spcPct val="0"/>
                </a:spcAft>
                <a:buChar char="-"/>
                <a:defRPr sz="1600" b="0">
                  <a:solidFill>
                    <a:schemeClr val="tx1"/>
                  </a:solidFill>
                  <a:latin typeface="+mn-lt"/>
                  <a:cs typeface="+mn-cs"/>
                </a:defRPr>
              </a:lvl5pPr>
              <a:lvl6pPr marL="4911725" indent="-334963" algn="l" rtl="0" fontAlgn="base">
                <a:lnSpc>
                  <a:spcPct val="97000"/>
                </a:lnSpc>
                <a:spcBef>
                  <a:spcPct val="39000"/>
                </a:spcBef>
                <a:spcAft>
                  <a:spcPct val="0"/>
                </a:spcAft>
                <a:buChar char="-"/>
                <a:defRPr sz="1600" b="1">
                  <a:solidFill>
                    <a:schemeClr val="tx1"/>
                  </a:solidFill>
                  <a:latin typeface="+mn-lt"/>
                  <a:cs typeface="+mn-cs"/>
                </a:defRPr>
              </a:lvl6pPr>
              <a:lvl7pPr marL="5368925" indent="-334963" algn="l" rtl="0" fontAlgn="base">
                <a:lnSpc>
                  <a:spcPct val="97000"/>
                </a:lnSpc>
                <a:spcBef>
                  <a:spcPct val="39000"/>
                </a:spcBef>
                <a:spcAft>
                  <a:spcPct val="0"/>
                </a:spcAft>
                <a:buChar char="-"/>
                <a:defRPr sz="1600" b="1">
                  <a:solidFill>
                    <a:schemeClr val="tx1"/>
                  </a:solidFill>
                  <a:latin typeface="+mn-lt"/>
                  <a:cs typeface="+mn-cs"/>
                </a:defRPr>
              </a:lvl7pPr>
              <a:lvl8pPr marL="5826125" indent="-334963" algn="l" rtl="0" fontAlgn="base">
                <a:lnSpc>
                  <a:spcPct val="97000"/>
                </a:lnSpc>
                <a:spcBef>
                  <a:spcPct val="39000"/>
                </a:spcBef>
                <a:spcAft>
                  <a:spcPct val="0"/>
                </a:spcAft>
                <a:buChar char="-"/>
                <a:defRPr sz="1600" b="1">
                  <a:solidFill>
                    <a:schemeClr val="tx1"/>
                  </a:solidFill>
                  <a:latin typeface="+mn-lt"/>
                  <a:cs typeface="+mn-cs"/>
                </a:defRPr>
              </a:lvl8pPr>
              <a:lvl9pPr marL="6283325" indent="-334963" algn="l" rtl="0" fontAlgn="base">
                <a:lnSpc>
                  <a:spcPct val="97000"/>
                </a:lnSpc>
                <a:spcBef>
                  <a:spcPct val="39000"/>
                </a:spcBef>
                <a:spcAft>
                  <a:spcPct val="0"/>
                </a:spcAft>
                <a:buChar char="-"/>
                <a:defRPr sz="1600" b="1">
                  <a:solidFill>
                    <a:schemeClr val="tx1"/>
                  </a:solidFill>
                  <a:latin typeface="+mn-lt"/>
                  <a:cs typeface="+mn-cs"/>
                </a:defRPr>
              </a:lvl9pPr>
            </a:lstStyle>
            <a:p>
              <a:pPr marL="0" indent="0">
                <a:spcBef>
                  <a:spcPts val="660"/>
                </a:spcBef>
              </a:pPr>
              <a:r>
                <a:rPr lang="en-US" sz="1760" b="1"/>
                <a:t>Insurance status</a:t>
              </a:r>
            </a:p>
            <a:p>
              <a:pPr marL="0" indent="0">
                <a:spcBef>
                  <a:spcPts val="660"/>
                </a:spcBef>
              </a:pPr>
              <a:r>
                <a:rPr lang="en-US" sz="1760"/>
                <a:t>53% of people without health insurance have medical debt</a:t>
              </a:r>
            </a:p>
            <a:p>
              <a:pPr marL="0" indent="0">
                <a:spcBef>
                  <a:spcPts val="660"/>
                </a:spcBef>
              </a:pPr>
              <a:endParaRPr lang="en-US" sz="1760"/>
            </a:p>
          </p:txBody>
        </p:sp>
        <p:cxnSp>
          <p:nvCxnSpPr>
            <p:cNvPr id="18" name="Straight Connector 17">
              <a:extLst>
                <a:ext uri="{FF2B5EF4-FFF2-40B4-BE49-F238E27FC236}">
                  <a16:creationId xmlns:a16="http://schemas.microsoft.com/office/drawing/2014/main" id="{A0274A8B-0F30-4ED1-B715-3B5601FBFAA8}"/>
                </a:ext>
              </a:extLst>
            </p:cNvPr>
            <p:cNvCxnSpPr>
              <a:cxnSpLocks/>
            </p:cNvCxnSpPr>
            <p:nvPr/>
          </p:nvCxnSpPr>
          <p:spPr bwMode="auto">
            <a:xfrm>
              <a:off x="1028701" y="3314700"/>
              <a:ext cx="249039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grpSp>
      <p:grpSp>
        <p:nvGrpSpPr>
          <p:cNvPr id="19" name="Group 18">
            <a:extLst>
              <a:ext uri="{FF2B5EF4-FFF2-40B4-BE49-F238E27FC236}">
                <a16:creationId xmlns:a16="http://schemas.microsoft.com/office/drawing/2014/main" id="{7081C74A-E2F1-4B11-85D2-D55ACF8C1ABC}"/>
              </a:ext>
            </a:extLst>
          </p:cNvPr>
          <p:cNvGrpSpPr/>
          <p:nvPr/>
        </p:nvGrpSpPr>
        <p:grpSpPr>
          <a:xfrm>
            <a:off x="3772343" y="3446146"/>
            <a:ext cx="2650875" cy="2373470"/>
            <a:chOff x="1028700" y="3028950"/>
            <a:chExt cx="2490393" cy="2157700"/>
          </a:xfrm>
        </p:grpSpPr>
        <p:sp>
          <p:nvSpPr>
            <p:cNvPr id="20" name="Text Placeholder 2">
              <a:extLst>
                <a:ext uri="{FF2B5EF4-FFF2-40B4-BE49-F238E27FC236}">
                  <a16:creationId xmlns:a16="http://schemas.microsoft.com/office/drawing/2014/main" id="{FABE7EF9-A840-4C49-BC29-9AFE8BFC4915}"/>
                </a:ext>
              </a:extLst>
            </p:cNvPr>
            <p:cNvSpPr txBox="1">
              <a:spLocks/>
            </p:cNvSpPr>
            <p:nvPr/>
          </p:nvSpPr>
          <p:spPr>
            <a:xfrm>
              <a:off x="1028700" y="3028950"/>
              <a:ext cx="2472813" cy="2157700"/>
            </a:xfrm>
            <a:prstGeom prst="rect">
              <a:avLst/>
            </a:prstGeom>
          </p:spPr>
          <p:txBody>
            <a:bodyPr wrap="square" lIns="110642" rIns="110642">
              <a:spAutoFit/>
            </a:bodyPr>
            <a:lstStyle>
              <a:lvl1pPr marL="342900" indent="-342900" algn="l" rtl="0" eaLnBrk="0" fontAlgn="base" hangingPunct="0">
                <a:lnSpc>
                  <a:spcPct val="97000"/>
                </a:lnSpc>
                <a:spcBef>
                  <a:spcPct val="39000"/>
                </a:spcBef>
                <a:spcAft>
                  <a:spcPct val="0"/>
                </a:spcAft>
                <a:defRPr sz="1600" b="0">
                  <a:solidFill>
                    <a:schemeClr val="tx1"/>
                  </a:solidFill>
                  <a:latin typeface="+mn-lt"/>
                  <a:ea typeface="+mn-ea"/>
                  <a:cs typeface="+mn-cs"/>
                </a:defRPr>
              </a:lvl1pPr>
              <a:lvl2pPr marL="687388" indent="-352425" algn="l" rtl="0" eaLnBrk="0" fontAlgn="base" hangingPunct="0">
                <a:lnSpc>
                  <a:spcPct val="97000"/>
                </a:lnSpc>
                <a:spcBef>
                  <a:spcPct val="39000"/>
                </a:spcBef>
                <a:spcAft>
                  <a:spcPct val="0"/>
                </a:spcAft>
                <a:buChar char="•"/>
                <a:defRPr sz="1600" b="0">
                  <a:solidFill>
                    <a:schemeClr val="tx1"/>
                  </a:solidFill>
                  <a:latin typeface="+mn-lt"/>
                  <a:cs typeface="+mn-cs"/>
                </a:defRPr>
              </a:lvl2pPr>
              <a:lvl3pPr marL="1030288" indent="-341313" algn="l" rtl="0" eaLnBrk="0" fontAlgn="base" hangingPunct="0">
                <a:lnSpc>
                  <a:spcPct val="97000"/>
                </a:lnSpc>
                <a:spcBef>
                  <a:spcPct val="39000"/>
                </a:spcBef>
                <a:spcAft>
                  <a:spcPct val="0"/>
                </a:spcAft>
                <a:buFont typeface="Arial" charset="0"/>
                <a:buChar char="–"/>
                <a:defRPr sz="1600" b="0">
                  <a:solidFill>
                    <a:schemeClr val="tx1"/>
                  </a:solidFill>
                  <a:latin typeface="+mn-lt"/>
                  <a:cs typeface="+mn-cs"/>
                </a:defRPr>
              </a:lvl3pPr>
              <a:lvl4pPr marL="1371600" indent="-339725" algn="l" rtl="0" eaLnBrk="0" fontAlgn="base" hangingPunct="0">
                <a:lnSpc>
                  <a:spcPct val="97000"/>
                </a:lnSpc>
                <a:spcBef>
                  <a:spcPct val="39000"/>
                </a:spcBef>
                <a:spcAft>
                  <a:spcPct val="0"/>
                </a:spcAft>
                <a:buFont typeface="Arial" charset="0"/>
                <a:buChar char="-"/>
                <a:defRPr sz="1600" b="0">
                  <a:solidFill>
                    <a:schemeClr val="tx1"/>
                  </a:solidFill>
                  <a:latin typeface="+mn-lt"/>
                  <a:cs typeface="+mn-cs"/>
                </a:defRPr>
              </a:lvl4pPr>
              <a:lvl5pPr marL="4454525" indent="-334963" algn="l" rtl="0" eaLnBrk="0" fontAlgn="base" hangingPunct="0">
                <a:lnSpc>
                  <a:spcPct val="97000"/>
                </a:lnSpc>
                <a:spcBef>
                  <a:spcPct val="39000"/>
                </a:spcBef>
                <a:spcAft>
                  <a:spcPct val="0"/>
                </a:spcAft>
                <a:buChar char="-"/>
                <a:defRPr sz="1600" b="0">
                  <a:solidFill>
                    <a:schemeClr val="tx1"/>
                  </a:solidFill>
                  <a:latin typeface="+mn-lt"/>
                  <a:cs typeface="+mn-cs"/>
                </a:defRPr>
              </a:lvl5pPr>
              <a:lvl6pPr marL="4911725" indent="-334963" algn="l" rtl="0" fontAlgn="base">
                <a:lnSpc>
                  <a:spcPct val="97000"/>
                </a:lnSpc>
                <a:spcBef>
                  <a:spcPct val="39000"/>
                </a:spcBef>
                <a:spcAft>
                  <a:spcPct val="0"/>
                </a:spcAft>
                <a:buChar char="-"/>
                <a:defRPr sz="1600" b="1">
                  <a:solidFill>
                    <a:schemeClr val="tx1"/>
                  </a:solidFill>
                  <a:latin typeface="+mn-lt"/>
                  <a:cs typeface="+mn-cs"/>
                </a:defRPr>
              </a:lvl6pPr>
              <a:lvl7pPr marL="5368925" indent="-334963" algn="l" rtl="0" fontAlgn="base">
                <a:lnSpc>
                  <a:spcPct val="97000"/>
                </a:lnSpc>
                <a:spcBef>
                  <a:spcPct val="39000"/>
                </a:spcBef>
                <a:spcAft>
                  <a:spcPct val="0"/>
                </a:spcAft>
                <a:buChar char="-"/>
                <a:defRPr sz="1600" b="1">
                  <a:solidFill>
                    <a:schemeClr val="tx1"/>
                  </a:solidFill>
                  <a:latin typeface="+mn-lt"/>
                  <a:cs typeface="+mn-cs"/>
                </a:defRPr>
              </a:lvl7pPr>
              <a:lvl8pPr marL="5826125" indent="-334963" algn="l" rtl="0" fontAlgn="base">
                <a:lnSpc>
                  <a:spcPct val="97000"/>
                </a:lnSpc>
                <a:spcBef>
                  <a:spcPct val="39000"/>
                </a:spcBef>
                <a:spcAft>
                  <a:spcPct val="0"/>
                </a:spcAft>
                <a:buChar char="-"/>
                <a:defRPr sz="1600" b="1">
                  <a:solidFill>
                    <a:schemeClr val="tx1"/>
                  </a:solidFill>
                  <a:latin typeface="+mn-lt"/>
                  <a:cs typeface="+mn-cs"/>
                </a:defRPr>
              </a:lvl8pPr>
              <a:lvl9pPr marL="6283325" indent="-334963" algn="l" rtl="0" fontAlgn="base">
                <a:lnSpc>
                  <a:spcPct val="97000"/>
                </a:lnSpc>
                <a:spcBef>
                  <a:spcPct val="39000"/>
                </a:spcBef>
                <a:spcAft>
                  <a:spcPct val="0"/>
                </a:spcAft>
                <a:buChar char="-"/>
                <a:defRPr sz="1600" b="1">
                  <a:solidFill>
                    <a:schemeClr val="tx1"/>
                  </a:solidFill>
                  <a:latin typeface="+mn-lt"/>
                  <a:cs typeface="+mn-cs"/>
                </a:defRPr>
              </a:lvl9pPr>
            </a:lstStyle>
            <a:p>
              <a:pPr marL="0" indent="0">
                <a:spcBef>
                  <a:spcPts val="660"/>
                </a:spcBef>
              </a:pPr>
              <a:r>
                <a:rPr lang="en-US" sz="1760" b="1"/>
                <a:t>Health status</a:t>
              </a:r>
            </a:p>
            <a:p>
              <a:pPr marL="0" indent="0">
                <a:spcBef>
                  <a:spcPts val="660"/>
                </a:spcBef>
              </a:pPr>
              <a:r>
                <a:rPr lang="en-US" sz="1760"/>
                <a:t>People with disabilities, self-reported health issues, and people with chronic conditions are significantly more likely to have medical debt</a:t>
              </a:r>
            </a:p>
            <a:p>
              <a:pPr marL="0" indent="0">
                <a:spcBef>
                  <a:spcPts val="660"/>
                </a:spcBef>
              </a:pPr>
              <a:endParaRPr lang="en-US" sz="1760"/>
            </a:p>
          </p:txBody>
        </p:sp>
        <p:cxnSp>
          <p:nvCxnSpPr>
            <p:cNvPr id="21" name="Straight Connector 20">
              <a:extLst>
                <a:ext uri="{FF2B5EF4-FFF2-40B4-BE49-F238E27FC236}">
                  <a16:creationId xmlns:a16="http://schemas.microsoft.com/office/drawing/2014/main" id="{178D3D55-C16D-4405-B780-39B5052C5361}"/>
                </a:ext>
              </a:extLst>
            </p:cNvPr>
            <p:cNvCxnSpPr>
              <a:cxnSpLocks/>
            </p:cNvCxnSpPr>
            <p:nvPr/>
          </p:nvCxnSpPr>
          <p:spPr bwMode="auto">
            <a:xfrm>
              <a:off x="1028701" y="3314700"/>
              <a:ext cx="249039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grpSp>
      <p:sp>
        <p:nvSpPr>
          <p:cNvPr id="22" name="Text Box 2">
            <a:extLst>
              <a:ext uri="{FF2B5EF4-FFF2-40B4-BE49-F238E27FC236}">
                <a16:creationId xmlns:a16="http://schemas.microsoft.com/office/drawing/2014/main" id="{28A567F8-1B61-4562-B8C2-A342C108AFF6}"/>
              </a:ext>
            </a:extLst>
          </p:cNvPr>
          <p:cNvSpPr txBox="1">
            <a:spLocks noChangeArrowheads="1"/>
          </p:cNvSpPr>
          <p:nvPr/>
        </p:nvSpPr>
        <p:spPr bwMode="auto">
          <a:xfrm>
            <a:off x="504851" y="7249648"/>
            <a:ext cx="4650080" cy="30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0" tIns="0" rIns="0" bIns="0" anchor="b">
            <a:spAutoFit/>
          </a:bodyPr>
          <a:lstStyle>
            <a:lvl1pPr marL="176213" indent="-176213">
              <a:tabLst>
                <a:tab pos="339725" algn="l"/>
                <a:tab pos="461963" algn="l"/>
              </a:tabLst>
              <a:defRPr sz="2400">
                <a:solidFill>
                  <a:schemeClr val="tx1"/>
                </a:solidFill>
                <a:latin typeface="Arial" charset="0"/>
                <a:cs typeface="Arial" charset="0"/>
              </a:defRPr>
            </a:lvl1pPr>
            <a:lvl2pPr marL="968375" indent="-457200">
              <a:tabLst>
                <a:tab pos="339725" algn="l"/>
                <a:tab pos="461963" algn="l"/>
              </a:tabLst>
              <a:defRPr sz="2400">
                <a:solidFill>
                  <a:schemeClr val="tx1"/>
                </a:solidFill>
                <a:latin typeface="Arial" charset="0"/>
                <a:cs typeface="Arial" charset="0"/>
              </a:defRPr>
            </a:lvl2pPr>
            <a:lvl3pPr marL="1539875" indent="-457200">
              <a:tabLst>
                <a:tab pos="339725" algn="l"/>
                <a:tab pos="461963" algn="l"/>
              </a:tabLst>
              <a:defRPr sz="2400">
                <a:solidFill>
                  <a:schemeClr val="tx1"/>
                </a:solidFill>
                <a:latin typeface="Arial" charset="0"/>
                <a:cs typeface="Arial" charset="0"/>
              </a:defRPr>
            </a:lvl3pPr>
            <a:lvl4pPr marL="2111375" indent="-457200">
              <a:tabLst>
                <a:tab pos="339725" algn="l"/>
                <a:tab pos="461963" algn="l"/>
              </a:tabLst>
              <a:defRPr sz="2400">
                <a:solidFill>
                  <a:schemeClr val="tx1"/>
                </a:solidFill>
                <a:latin typeface="Arial" charset="0"/>
                <a:cs typeface="Arial" charset="0"/>
              </a:defRPr>
            </a:lvl4pPr>
            <a:lvl5pPr marL="2682875" indent="-457200">
              <a:tabLst>
                <a:tab pos="339725" algn="l"/>
                <a:tab pos="461963" algn="l"/>
              </a:tabLst>
              <a:defRPr sz="2400">
                <a:solidFill>
                  <a:schemeClr val="tx1"/>
                </a:solidFill>
                <a:latin typeface="Arial" charset="0"/>
                <a:cs typeface="Arial" charset="0"/>
              </a:defRPr>
            </a:lvl5pPr>
            <a:lvl6pPr marL="3140075" indent="-457200" fontAlgn="base">
              <a:spcBef>
                <a:spcPct val="0"/>
              </a:spcBef>
              <a:spcAft>
                <a:spcPct val="0"/>
              </a:spcAft>
              <a:tabLst>
                <a:tab pos="339725" algn="l"/>
                <a:tab pos="461963" algn="l"/>
              </a:tabLst>
              <a:defRPr sz="2400">
                <a:solidFill>
                  <a:schemeClr val="tx1"/>
                </a:solidFill>
                <a:latin typeface="Arial" charset="0"/>
                <a:cs typeface="Arial" charset="0"/>
              </a:defRPr>
            </a:lvl6pPr>
            <a:lvl7pPr marL="3597275" indent="-457200" fontAlgn="base">
              <a:spcBef>
                <a:spcPct val="0"/>
              </a:spcBef>
              <a:spcAft>
                <a:spcPct val="0"/>
              </a:spcAft>
              <a:tabLst>
                <a:tab pos="339725" algn="l"/>
                <a:tab pos="461963" algn="l"/>
              </a:tabLst>
              <a:defRPr sz="2400">
                <a:solidFill>
                  <a:schemeClr val="tx1"/>
                </a:solidFill>
                <a:latin typeface="Arial" charset="0"/>
                <a:cs typeface="Arial" charset="0"/>
              </a:defRPr>
            </a:lvl7pPr>
            <a:lvl8pPr marL="4054475" indent="-457200" fontAlgn="base">
              <a:spcBef>
                <a:spcPct val="0"/>
              </a:spcBef>
              <a:spcAft>
                <a:spcPct val="0"/>
              </a:spcAft>
              <a:tabLst>
                <a:tab pos="339725" algn="l"/>
                <a:tab pos="461963" algn="l"/>
              </a:tabLst>
              <a:defRPr sz="2400">
                <a:solidFill>
                  <a:schemeClr val="tx1"/>
                </a:solidFill>
                <a:latin typeface="Arial" charset="0"/>
                <a:cs typeface="Arial" charset="0"/>
              </a:defRPr>
            </a:lvl8pPr>
            <a:lvl9pPr marL="4511675" indent="-457200" fontAlgn="base">
              <a:spcBef>
                <a:spcPct val="0"/>
              </a:spcBef>
              <a:spcAft>
                <a:spcPct val="0"/>
              </a:spcAft>
              <a:tabLst>
                <a:tab pos="339725" algn="l"/>
                <a:tab pos="461963" algn="l"/>
              </a:tabLst>
              <a:defRPr sz="2400">
                <a:solidFill>
                  <a:schemeClr val="tx1"/>
                </a:solidFill>
                <a:latin typeface="Arial" charset="0"/>
                <a:cs typeface="Arial" charset="0"/>
              </a:defRPr>
            </a:lvl9pPr>
          </a:lstStyle>
          <a:p>
            <a:pPr eaLnBrk="0" hangingPunct="0"/>
            <a:r>
              <a:rPr lang="en-US" sz="990"/>
              <a:t>Source:	KFF </a:t>
            </a:r>
            <a:r>
              <a:rPr lang="en-US" sz="990">
                <a:hlinkClick r:id="rId8"/>
              </a:rPr>
              <a:t>https://www.kff.org/report-section/the-burden-of-medical-debt-section-1-who-has-medical-bill-problems-and-what-are-the-contributing-factors/</a:t>
            </a:r>
            <a:endParaRPr lang="en-US" sz="990"/>
          </a:p>
        </p:txBody>
      </p:sp>
    </p:spTree>
    <p:extLst>
      <p:ext uri="{BB962C8B-B14F-4D97-AF65-F5344CB8AC3E}">
        <p14:creationId xmlns:p14="http://schemas.microsoft.com/office/powerpoint/2010/main" val="2365276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D6A8-DAFB-452F-B831-3592FB2DCDD0}"/>
              </a:ext>
            </a:extLst>
          </p:cNvPr>
          <p:cNvSpPr>
            <a:spLocks noGrp="1"/>
          </p:cNvSpPr>
          <p:nvPr>
            <p:ph type="title"/>
          </p:nvPr>
        </p:nvSpPr>
        <p:spPr>
          <a:xfrm>
            <a:off x="392277" y="768096"/>
            <a:ext cx="9399871" cy="1162933"/>
          </a:xfrm>
        </p:spPr>
        <p:txBody>
          <a:bodyPr>
            <a:normAutofit/>
          </a:bodyPr>
          <a:lstStyle/>
          <a:p>
            <a:r>
              <a:rPr lang="en-US" sz="2400"/>
              <a:t>Black, Indigenous, and Hispanic people are worse off than White people with regard to the key predictors of medical debt</a:t>
            </a:r>
          </a:p>
        </p:txBody>
      </p:sp>
      <p:sp>
        <p:nvSpPr>
          <p:cNvPr id="21" name="Rounded Rectangle 10">
            <a:extLst>
              <a:ext uri="{FF2B5EF4-FFF2-40B4-BE49-F238E27FC236}">
                <a16:creationId xmlns:a16="http://schemas.microsoft.com/office/drawing/2014/main" id="{E5D2ECCD-D9B8-44A6-B85B-A44C42EC5D06}"/>
              </a:ext>
            </a:extLst>
          </p:cNvPr>
          <p:cNvSpPr/>
          <p:nvPr/>
        </p:nvSpPr>
        <p:spPr bwMode="auto">
          <a:xfrm>
            <a:off x="502920" y="2587342"/>
            <a:ext cx="1823085" cy="690488"/>
          </a:xfrm>
          <a:prstGeom prst="rect">
            <a:avLst/>
          </a:prstGeom>
          <a:solidFill>
            <a:schemeClr val="accent1">
              <a:lumMod val="20000"/>
              <a:lumOff val="80000"/>
            </a:schemeClr>
          </a:solidFill>
          <a:ln w="12700" cap="flat" cmpd="sng" algn="ctr">
            <a:noFill/>
            <a:prstDash val="solid"/>
            <a:round/>
            <a:headEnd type="none" w="med" len="med"/>
            <a:tailEnd type="none" w="med" len="med"/>
          </a:ln>
          <a:effectLst/>
        </p:spPr>
        <p:txBody>
          <a:bodyPr vert="horz" wrap="square" lIns="100584" tIns="50292" rIns="100584" bIns="50292" numCol="1" rtlCol="0" anchor="ctr" anchorCtr="0" compatLnSpc="1">
            <a:prstTxWarp prst="textNoShape">
              <a:avLst/>
            </a:prstTxWarp>
          </a:bodyPr>
          <a:lstStyle/>
          <a:p>
            <a:pPr eaLnBrk="0" hangingPunct="0"/>
            <a:r>
              <a:rPr lang="en-US" sz="1540"/>
              <a:t>Income</a:t>
            </a:r>
          </a:p>
        </p:txBody>
      </p:sp>
      <p:sp>
        <p:nvSpPr>
          <p:cNvPr id="22" name="Rounded Rectangle 10">
            <a:extLst>
              <a:ext uri="{FF2B5EF4-FFF2-40B4-BE49-F238E27FC236}">
                <a16:creationId xmlns:a16="http://schemas.microsoft.com/office/drawing/2014/main" id="{51DDCDCD-DF82-4106-B9B1-24A3598E80C8}"/>
              </a:ext>
            </a:extLst>
          </p:cNvPr>
          <p:cNvSpPr/>
          <p:nvPr/>
        </p:nvSpPr>
        <p:spPr bwMode="auto">
          <a:xfrm>
            <a:off x="502920" y="3548227"/>
            <a:ext cx="1823085" cy="457200"/>
          </a:xfrm>
          <a:prstGeom prst="rect">
            <a:avLst/>
          </a:prstGeom>
          <a:solidFill>
            <a:schemeClr val="accent1">
              <a:lumMod val="20000"/>
              <a:lumOff val="80000"/>
            </a:schemeClr>
          </a:solidFill>
          <a:ln w="12700" cap="flat" cmpd="sng" algn="ctr">
            <a:noFill/>
            <a:prstDash val="solid"/>
            <a:round/>
            <a:headEnd type="none" w="med" len="med"/>
            <a:tailEnd type="none" w="med" len="med"/>
          </a:ln>
          <a:effectLst/>
        </p:spPr>
        <p:txBody>
          <a:bodyPr vert="horz" wrap="square" lIns="100584" tIns="50292" rIns="100584" bIns="50292" numCol="1" rtlCol="0" anchor="ctr" anchorCtr="0" compatLnSpc="1">
            <a:prstTxWarp prst="textNoShape">
              <a:avLst/>
            </a:prstTxWarp>
          </a:bodyPr>
          <a:lstStyle/>
          <a:p>
            <a:pPr eaLnBrk="0" hangingPunct="0"/>
            <a:r>
              <a:rPr lang="en-US" sz="1540"/>
              <a:t>Health status</a:t>
            </a:r>
          </a:p>
        </p:txBody>
      </p:sp>
      <p:sp>
        <p:nvSpPr>
          <p:cNvPr id="24" name="Rounded Rectangle 10">
            <a:extLst>
              <a:ext uri="{FF2B5EF4-FFF2-40B4-BE49-F238E27FC236}">
                <a16:creationId xmlns:a16="http://schemas.microsoft.com/office/drawing/2014/main" id="{1378F25F-3100-4178-AD2B-F00583D1DAE7}"/>
              </a:ext>
            </a:extLst>
          </p:cNvPr>
          <p:cNvSpPr/>
          <p:nvPr/>
        </p:nvSpPr>
        <p:spPr bwMode="auto">
          <a:xfrm>
            <a:off x="502920" y="4254393"/>
            <a:ext cx="1823085" cy="457200"/>
          </a:xfrm>
          <a:prstGeom prst="rect">
            <a:avLst/>
          </a:prstGeom>
          <a:solidFill>
            <a:schemeClr val="accent1">
              <a:lumMod val="20000"/>
              <a:lumOff val="80000"/>
            </a:schemeClr>
          </a:solidFill>
          <a:ln w="12700" cap="flat" cmpd="sng" algn="ctr">
            <a:noFill/>
            <a:prstDash val="solid"/>
            <a:round/>
            <a:headEnd type="none" w="med" len="med"/>
            <a:tailEnd type="none" w="med" len="med"/>
          </a:ln>
          <a:effectLst/>
        </p:spPr>
        <p:txBody>
          <a:bodyPr vert="horz" wrap="square" lIns="100584" tIns="50292" rIns="100584" bIns="50292" numCol="1" rtlCol="0" anchor="ctr" anchorCtr="0" compatLnSpc="1">
            <a:prstTxWarp prst="textNoShape">
              <a:avLst/>
            </a:prstTxWarp>
          </a:bodyPr>
          <a:lstStyle/>
          <a:p>
            <a:pPr eaLnBrk="0" hangingPunct="0"/>
            <a:r>
              <a:rPr lang="en-US" sz="1540"/>
              <a:t>Insurance status</a:t>
            </a:r>
          </a:p>
        </p:txBody>
      </p:sp>
      <p:sp>
        <p:nvSpPr>
          <p:cNvPr id="29" name="TextBox 28">
            <a:extLst>
              <a:ext uri="{FF2B5EF4-FFF2-40B4-BE49-F238E27FC236}">
                <a16:creationId xmlns:a16="http://schemas.microsoft.com/office/drawing/2014/main" id="{3BDB9148-0ED3-4F1F-9590-2763F27A9050}"/>
              </a:ext>
            </a:extLst>
          </p:cNvPr>
          <p:cNvSpPr txBox="1"/>
          <p:nvPr/>
        </p:nvSpPr>
        <p:spPr>
          <a:xfrm>
            <a:off x="392278" y="2197358"/>
            <a:ext cx="1999317" cy="335253"/>
          </a:xfrm>
          <a:prstGeom prst="rect">
            <a:avLst/>
          </a:prstGeom>
          <a:noFill/>
        </p:spPr>
        <p:txBody>
          <a:bodyPr wrap="square" lIns="110642" tIns="50292" rIns="110642" bIns="50292" rtlCol="0" anchor="b">
            <a:noAutofit/>
          </a:bodyPr>
          <a:lstStyle/>
          <a:p>
            <a:r>
              <a:rPr lang="en-US" sz="1540"/>
              <a:t>Key predictor of medical debt</a:t>
            </a:r>
          </a:p>
        </p:txBody>
      </p:sp>
      <p:cxnSp>
        <p:nvCxnSpPr>
          <p:cNvPr id="30" name="Straight Connector 29">
            <a:extLst>
              <a:ext uri="{FF2B5EF4-FFF2-40B4-BE49-F238E27FC236}">
                <a16:creationId xmlns:a16="http://schemas.microsoft.com/office/drawing/2014/main" id="{F9C8C725-A8E5-4CEE-8DFE-B9A31E841FE8}"/>
              </a:ext>
            </a:extLst>
          </p:cNvPr>
          <p:cNvCxnSpPr>
            <a:cxnSpLocks/>
          </p:cNvCxnSpPr>
          <p:nvPr/>
        </p:nvCxnSpPr>
        <p:spPr bwMode="auto">
          <a:xfrm>
            <a:off x="396573" y="2532610"/>
            <a:ext cx="1999317"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34" name="TextBox 33">
            <a:extLst>
              <a:ext uri="{FF2B5EF4-FFF2-40B4-BE49-F238E27FC236}">
                <a16:creationId xmlns:a16="http://schemas.microsoft.com/office/drawing/2014/main" id="{69750FDA-31A6-408F-9A4C-E199060D766A}"/>
              </a:ext>
            </a:extLst>
          </p:cNvPr>
          <p:cNvSpPr txBox="1"/>
          <p:nvPr/>
        </p:nvSpPr>
        <p:spPr>
          <a:xfrm>
            <a:off x="2627758" y="2536346"/>
            <a:ext cx="6842120" cy="2225225"/>
          </a:xfrm>
          <a:prstGeom prst="rect">
            <a:avLst/>
          </a:prstGeom>
          <a:noFill/>
        </p:spPr>
        <p:txBody>
          <a:bodyPr wrap="square" rtlCol="0">
            <a:spAutoFit/>
          </a:bodyPr>
          <a:lstStyle/>
          <a:p>
            <a:pPr marL="249714" indent="-249714" eaLnBrk="0" hangingPunct="0">
              <a:buFont typeface="Arial" panose="020B0604020202020204" pitchFamily="34" charset="0"/>
              <a:buChar char="•"/>
            </a:pPr>
            <a:r>
              <a:rPr lang="en-US" sz="1540"/>
              <a:t>In 2019, White people’s median household income was $70K, compared to $44K for Black people, $45K for American Indian and Alaska Native people, $56K for Hispanic people, and $94K for Asian people</a:t>
            </a:r>
            <a:r>
              <a:rPr lang="en-US" sz="1540" baseline="30000"/>
              <a:t>(1)</a:t>
            </a:r>
          </a:p>
          <a:p>
            <a:pPr marL="249714" indent="-249714" eaLnBrk="0" hangingPunct="0">
              <a:buFont typeface="Arial" panose="020B0604020202020204" pitchFamily="34" charset="0"/>
              <a:buChar char="•"/>
            </a:pPr>
            <a:endParaRPr lang="en-US" sz="1540"/>
          </a:p>
          <a:p>
            <a:pPr marL="249714" indent="-249714" eaLnBrk="0" hangingPunct="0">
              <a:buFont typeface="Arial" panose="020B0604020202020204" pitchFamily="34" charset="0"/>
              <a:buChar char="•"/>
            </a:pPr>
            <a:r>
              <a:rPr lang="en-US" sz="1540"/>
              <a:t>Black, Indigenous, and Hispanic people fare worse than White people across many health status indicators</a:t>
            </a:r>
            <a:r>
              <a:rPr lang="en-US" sz="1540" baseline="30000"/>
              <a:t>(3)</a:t>
            </a:r>
            <a:endParaRPr lang="en-US" sz="1540"/>
          </a:p>
          <a:p>
            <a:pPr eaLnBrk="0" hangingPunct="0"/>
            <a:endParaRPr lang="en-US" sz="1540"/>
          </a:p>
          <a:p>
            <a:pPr marL="249714" indent="-249714" eaLnBrk="0" hangingPunct="0">
              <a:buFont typeface="Arial" panose="020B0604020202020204" pitchFamily="34" charset="0"/>
              <a:buChar char="•"/>
            </a:pPr>
            <a:r>
              <a:rPr lang="en-US" sz="1540"/>
              <a:t>Black, Indigenous, and Hispanic people are more likely to be uninsured than White people</a:t>
            </a:r>
            <a:r>
              <a:rPr lang="en-US" sz="1540" baseline="30000"/>
              <a:t>(4)</a:t>
            </a:r>
            <a:endParaRPr lang="en-US" sz="1540"/>
          </a:p>
        </p:txBody>
      </p:sp>
      <p:sp>
        <p:nvSpPr>
          <p:cNvPr id="17" name="Text Box 2">
            <a:extLst>
              <a:ext uri="{FF2B5EF4-FFF2-40B4-BE49-F238E27FC236}">
                <a16:creationId xmlns:a16="http://schemas.microsoft.com/office/drawing/2014/main" id="{5BD1DCE0-5E01-41AC-BAFD-23A4AFE08052}"/>
              </a:ext>
            </a:extLst>
          </p:cNvPr>
          <p:cNvSpPr txBox="1">
            <a:spLocks noChangeArrowheads="1"/>
          </p:cNvSpPr>
          <p:nvPr/>
        </p:nvSpPr>
        <p:spPr bwMode="auto">
          <a:xfrm>
            <a:off x="504851" y="6335552"/>
            <a:ext cx="6724625" cy="121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0" tIns="0" rIns="0" bIns="0" anchor="b">
            <a:spAutoFit/>
          </a:bodyPr>
          <a:lstStyle>
            <a:lvl1pPr marL="176213" indent="-176213">
              <a:tabLst>
                <a:tab pos="339725" algn="l"/>
                <a:tab pos="461963" algn="l"/>
              </a:tabLst>
              <a:defRPr sz="2400">
                <a:solidFill>
                  <a:schemeClr val="tx1"/>
                </a:solidFill>
                <a:latin typeface="Arial" charset="0"/>
                <a:cs typeface="Arial" charset="0"/>
              </a:defRPr>
            </a:lvl1pPr>
            <a:lvl2pPr marL="968375" indent="-457200">
              <a:tabLst>
                <a:tab pos="339725" algn="l"/>
                <a:tab pos="461963" algn="l"/>
              </a:tabLst>
              <a:defRPr sz="2400">
                <a:solidFill>
                  <a:schemeClr val="tx1"/>
                </a:solidFill>
                <a:latin typeface="Arial" charset="0"/>
                <a:cs typeface="Arial" charset="0"/>
              </a:defRPr>
            </a:lvl2pPr>
            <a:lvl3pPr marL="1539875" indent="-457200">
              <a:tabLst>
                <a:tab pos="339725" algn="l"/>
                <a:tab pos="461963" algn="l"/>
              </a:tabLst>
              <a:defRPr sz="2400">
                <a:solidFill>
                  <a:schemeClr val="tx1"/>
                </a:solidFill>
                <a:latin typeface="Arial" charset="0"/>
                <a:cs typeface="Arial" charset="0"/>
              </a:defRPr>
            </a:lvl3pPr>
            <a:lvl4pPr marL="2111375" indent="-457200">
              <a:tabLst>
                <a:tab pos="339725" algn="l"/>
                <a:tab pos="461963" algn="l"/>
              </a:tabLst>
              <a:defRPr sz="2400">
                <a:solidFill>
                  <a:schemeClr val="tx1"/>
                </a:solidFill>
                <a:latin typeface="Arial" charset="0"/>
                <a:cs typeface="Arial" charset="0"/>
              </a:defRPr>
            </a:lvl4pPr>
            <a:lvl5pPr marL="2682875" indent="-457200">
              <a:tabLst>
                <a:tab pos="339725" algn="l"/>
                <a:tab pos="461963" algn="l"/>
              </a:tabLst>
              <a:defRPr sz="2400">
                <a:solidFill>
                  <a:schemeClr val="tx1"/>
                </a:solidFill>
                <a:latin typeface="Arial" charset="0"/>
                <a:cs typeface="Arial" charset="0"/>
              </a:defRPr>
            </a:lvl5pPr>
            <a:lvl6pPr marL="3140075" indent="-457200" fontAlgn="base">
              <a:spcBef>
                <a:spcPct val="0"/>
              </a:spcBef>
              <a:spcAft>
                <a:spcPct val="0"/>
              </a:spcAft>
              <a:tabLst>
                <a:tab pos="339725" algn="l"/>
                <a:tab pos="461963" algn="l"/>
              </a:tabLst>
              <a:defRPr sz="2400">
                <a:solidFill>
                  <a:schemeClr val="tx1"/>
                </a:solidFill>
                <a:latin typeface="Arial" charset="0"/>
                <a:cs typeface="Arial" charset="0"/>
              </a:defRPr>
            </a:lvl6pPr>
            <a:lvl7pPr marL="3597275" indent="-457200" fontAlgn="base">
              <a:spcBef>
                <a:spcPct val="0"/>
              </a:spcBef>
              <a:spcAft>
                <a:spcPct val="0"/>
              </a:spcAft>
              <a:tabLst>
                <a:tab pos="339725" algn="l"/>
                <a:tab pos="461963" algn="l"/>
              </a:tabLst>
              <a:defRPr sz="2400">
                <a:solidFill>
                  <a:schemeClr val="tx1"/>
                </a:solidFill>
                <a:latin typeface="Arial" charset="0"/>
                <a:cs typeface="Arial" charset="0"/>
              </a:defRPr>
            </a:lvl7pPr>
            <a:lvl8pPr marL="4054475" indent="-457200" fontAlgn="base">
              <a:spcBef>
                <a:spcPct val="0"/>
              </a:spcBef>
              <a:spcAft>
                <a:spcPct val="0"/>
              </a:spcAft>
              <a:tabLst>
                <a:tab pos="339725" algn="l"/>
                <a:tab pos="461963" algn="l"/>
              </a:tabLst>
              <a:defRPr sz="2400">
                <a:solidFill>
                  <a:schemeClr val="tx1"/>
                </a:solidFill>
                <a:latin typeface="Arial" charset="0"/>
                <a:cs typeface="Arial" charset="0"/>
              </a:defRPr>
            </a:lvl8pPr>
            <a:lvl9pPr marL="4511675" indent="-457200" fontAlgn="base">
              <a:spcBef>
                <a:spcPct val="0"/>
              </a:spcBef>
              <a:spcAft>
                <a:spcPct val="0"/>
              </a:spcAft>
              <a:tabLst>
                <a:tab pos="339725" algn="l"/>
                <a:tab pos="461963" algn="l"/>
              </a:tabLst>
              <a:defRPr sz="2400">
                <a:solidFill>
                  <a:schemeClr val="tx1"/>
                </a:solidFill>
                <a:latin typeface="Arial" charset="0"/>
                <a:cs typeface="Arial" charset="0"/>
              </a:defRPr>
            </a:lvl9pPr>
          </a:lstStyle>
          <a:p>
            <a:pPr marL="0" indent="0" eaLnBrk="0" hangingPunct="0"/>
            <a:r>
              <a:rPr lang="en-US" sz="990"/>
              <a:t>Sources:</a:t>
            </a:r>
          </a:p>
          <a:p>
            <a:pPr eaLnBrk="0" hangingPunct="0">
              <a:buFontTx/>
              <a:buAutoNum type="arabicParenBoth"/>
            </a:pPr>
            <a:r>
              <a:rPr lang="en-US" sz="990"/>
              <a:t>US Census ACS data </a:t>
            </a:r>
            <a:r>
              <a:rPr lang="en-US" sz="990">
                <a:hlinkClick r:id="rId2"/>
              </a:rPr>
              <a:t>data.census.gov</a:t>
            </a:r>
            <a:endParaRPr lang="en-US" sz="990"/>
          </a:p>
          <a:p>
            <a:pPr eaLnBrk="0" hangingPunct="0">
              <a:buFontTx/>
              <a:buAutoNum type="arabicParenBoth"/>
            </a:pPr>
            <a:r>
              <a:rPr lang="en-US" sz="990"/>
              <a:t>2019 Cleveland Federal Reserve Bank report </a:t>
            </a:r>
            <a:r>
              <a:rPr lang="en-US" sz="990">
                <a:hlinkClick r:id="rId3"/>
              </a:rPr>
              <a:t>clevelandfed.org/newsroom-and-events/publications/economic-commentary/2019-economic-commentaries/ec-201903-what-is-behind-the-persistence-of-the-racial-wealth-gap.aspx</a:t>
            </a:r>
            <a:endParaRPr lang="en-US" sz="990"/>
          </a:p>
          <a:p>
            <a:pPr eaLnBrk="0" hangingPunct="0">
              <a:buFontTx/>
              <a:buAutoNum type="arabicParenBoth"/>
            </a:pPr>
            <a:r>
              <a:rPr lang="en-US" sz="990"/>
              <a:t>Kaiser Family Foundation report on health disparities </a:t>
            </a:r>
            <a:r>
              <a:rPr lang="en-US" sz="990">
                <a:hlinkClick r:id="rId4"/>
              </a:rPr>
              <a:t>kff.org/racial-equity-and-health-policy/issue-brief/disparities-in-health-and-health-care-5-key-question-and-answers</a:t>
            </a:r>
            <a:endParaRPr lang="en-US" sz="990"/>
          </a:p>
          <a:p>
            <a:pPr eaLnBrk="0" hangingPunct="0">
              <a:buFontTx/>
              <a:buAutoNum type="arabicParenBoth"/>
            </a:pPr>
            <a:r>
              <a:rPr lang="en-US" sz="990"/>
              <a:t>Kaiser Family Foundation report on health insurance status of people pre and post ACA </a:t>
            </a:r>
            <a:r>
              <a:rPr lang="en-US" sz="990">
                <a:hlinkClick r:id="rId5"/>
              </a:rPr>
              <a:t>kff.org/racial-equity-and-health-policy/issue-brief/changes-in-health-coverage-by-race-and-ethnicity-since-the-aca-2010-2018</a:t>
            </a:r>
            <a:endParaRPr lang="en-US" sz="990"/>
          </a:p>
        </p:txBody>
      </p:sp>
      <p:sp>
        <p:nvSpPr>
          <p:cNvPr id="19" name="TextBox 18">
            <a:extLst>
              <a:ext uri="{FF2B5EF4-FFF2-40B4-BE49-F238E27FC236}">
                <a16:creationId xmlns:a16="http://schemas.microsoft.com/office/drawing/2014/main" id="{4242069F-BB2A-4B87-9B99-4BC2054B9AD3}"/>
              </a:ext>
            </a:extLst>
          </p:cNvPr>
          <p:cNvSpPr txBox="1"/>
          <p:nvPr/>
        </p:nvSpPr>
        <p:spPr>
          <a:xfrm>
            <a:off x="2605646" y="2252089"/>
            <a:ext cx="6842120" cy="335253"/>
          </a:xfrm>
          <a:prstGeom prst="rect">
            <a:avLst/>
          </a:prstGeom>
          <a:noFill/>
        </p:spPr>
        <p:txBody>
          <a:bodyPr wrap="square" lIns="110642" tIns="50292" rIns="110642" bIns="50292" rtlCol="0" anchor="b">
            <a:noAutofit/>
          </a:bodyPr>
          <a:lstStyle/>
          <a:p>
            <a:r>
              <a:rPr lang="en-US" sz="1540"/>
              <a:t>Detail</a:t>
            </a:r>
          </a:p>
        </p:txBody>
      </p:sp>
      <p:cxnSp>
        <p:nvCxnSpPr>
          <p:cNvPr id="20" name="Straight Connector 19">
            <a:extLst>
              <a:ext uri="{FF2B5EF4-FFF2-40B4-BE49-F238E27FC236}">
                <a16:creationId xmlns:a16="http://schemas.microsoft.com/office/drawing/2014/main" id="{74298D6B-9847-40CF-9C6D-3E7DA395EF75}"/>
              </a:ext>
            </a:extLst>
          </p:cNvPr>
          <p:cNvCxnSpPr>
            <a:cxnSpLocks/>
          </p:cNvCxnSpPr>
          <p:nvPr/>
        </p:nvCxnSpPr>
        <p:spPr bwMode="auto">
          <a:xfrm>
            <a:off x="2605646" y="2530370"/>
            <a:ext cx="684212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Tree>
    <p:extLst>
      <p:ext uri="{BB962C8B-B14F-4D97-AF65-F5344CB8AC3E}">
        <p14:creationId xmlns:p14="http://schemas.microsoft.com/office/powerpoint/2010/main" val="90007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EDD70-75E7-406E-95D4-1BDD84793557}"/>
              </a:ext>
            </a:extLst>
          </p:cNvPr>
          <p:cNvSpPr>
            <a:spLocks noGrp="1"/>
          </p:cNvSpPr>
          <p:nvPr>
            <p:ph type="title"/>
          </p:nvPr>
        </p:nvSpPr>
        <p:spPr>
          <a:xfrm>
            <a:off x="392278" y="768096"/>
            <a:ext cx="9319737" cy="455355"/>
          </a:xfrm>
        </p:spPr>
        <p:txBody>
          <a:bodyPr lIns="110642" tIns="50800" rIns="110642" bIns="50800">
            <a:normAutofit fontScale="90000"/>
          </a:bodyPr>
          <a:lstStyle/>
          <a:p>
            <a:r>
              <a:rPr lang="en-US"/>
              <a:t>Medical debt leads to other financial challenges</a:t>
            </a:r>
          </a:p>
        </p:txBody>
      </p:sp>
      <p:sp>
        <p:nvSpPr>
          <p:cNvPr id="4" name="Text Box 2">
            <a:extLst>
              <a:ext uri="{FF2B5EF4-FFF2-40B4-BE49-F238E27FC236}">
                <a16:creationId xmlns:a16="http://schemas.microsoft.com/office/drawing/2014/main" id="{4C563E0F-09E9-4CA8-B2EF-53EC858622C7}"/>
              </a:ext>
            </a:extLst>
          </p:cNvPr>
          <p:cNvSpPr txBox="1">
            <a:spLocks noChangeArrowheads="1"/>
          </p:cNvSpPr>
          <p:nvPr/>
        </p:nvSpPr>
        <p:spPr bwMode="auto">
          <a:xfrm>
            <a:off x="504851" y="6487902"/>
            <a:ext cx="5593055" cy="10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0" tIns="0" rIns="0" bIns="0" anchor="b">
            <a:spAutoFit/>
          </a:bodyPr>
          <a:lstStyle>
            <a:lvl1pPr marL="176213" indent="-176213">
              <a:tabLst>
                <a:tab pos="339725" algn="l"/>
                <a:tab pos="461963" algn="l"/>
              </a:tabLst>
              <a:defRPr sz="2400">
                <a:solidFill>
                  <a:schemeClr val="tx1"/>
                </a:solidFill>
                <a:latin typeface="Arial" charset="0"/>
                <a:cs typeface="Arial" charset="0"/>
              </a:defRPr>
            </a:lvl1pPr>
            <a:lvl2pPr marL="968375" indent="-457200">
              <a:tabLst>
                <a:tab pos="339725" algn="l"/>
                <a:tab pos="461963" algn="l"/>
              </a:tabLst>
              <a:defRPr sz="2400">
                <a:solidFill>
                  <a:schemeClr val="tx1"/>
                </a:solidFill>
                <a:latin typeface="Arial" charset="0"/>
                <a:cs typeface="Arial" charset="0"/>
              </a:defRPr>
            </a:lvl2pPr>
            <a:lvl3pPr marL="1539875" indent="-457200">
              <a:tabLst>
                <a:tab pos="339725" algn="l"/>
                <a:tab pos="461963" algn="l"/>
              </a:tabLst>
              <a:defRPr sz="2400">
                <a:solidFill>
                  <a:schemeClr val="tx1"/>
                </a:solidFill>
                <a:latin typeface="Arial" charset="0"/>
                <a:cs typeface="Arial" charset="0"/>
              </a:defRPr>
            </a:lvl3pPr>
            <a:lvl4pPr marL="2111375" indent="-457200">
              <a:tabLst>
                <a:tab pos="339725" algn="l"/>
                <a:tab pos="461963" algn="l"/>
              </a:tabLst>
              <a:defRPr sz="2400">
                <a:solidFill>
                  <a:schemeClr val="tx1"/>
                </a:solidFill>
                <a:latin typeface="Arial" charset="0"/>
                <a:cs typeface="Arial" charset="0"/>
              </a:defRPr>
            </a:lvl4pPr>
            <a:lvl5pPr marL="2682875" indent="-457200">
              <a:tabLst>
                <a:tab pos="339725" algn="l"/>
                <a:tab pos="461963" algn="l"/>
              </a:tabLst>
              <a:defRPr sz="2400">
                <a:solidFill>
                  <a:schemeClr val="tx1"/>
                </a:solidFill>
                <a:latin typeface="Arial" charset="0"/>
                <a:cs typeface="Arial" charset="0"/>
              </a:defRPr>
            </a:lvl5pPr>
            <a:lvl6pPr marL="3140075" indent="-457200" fontAlgn="base">
              <a:spcBef>
                <a:spcPct val="0"/>
              </a:spcBef>
              <a:spcAft>
                <a:spcPct val="0"/>
              </a:spcAft>
              <a:tabLst>
                <a:tab pos="339725" algn="l"/>
                <a:tab pos="461963" algn="l"/>
              </a:tabLst>
              <a:defRPr sz="2400">
                <a:solidFill>
                  <a:schemeClr val="tx1"/>
                </a:solidFill>
                <a:latin typeface="Arial" charset="0"/>
                <a:cs typeface="Arial" charset="0"/>
              </a:defRPr>
            </a:lvl6pPr>
            <a:lvl7pPr marL="3597275" indent="-457200" fontAlgn="base">
              <a:spcBef>
                <a:spcPct val="0"/>
              </a:spcBef>
              <a:spcAft>
                <a:spcPct val="0"/>
              </a:spcAft>
              <a:tabLst>
                <a:tab pos="339725" algn="l"/>
                <a:tab pos="461963" algn="l"/>
              </a:tabLst>
              <a:defRPr sz="2400">
                <a:solidFill>
                  <a:schemeClr val="tx1"/>
                </a:solidFill>
                <a:latin typeface="Arial" charset="0"/>
                <a:cs typeface="Arial" charset="0"/>
              </a:defRPr>
            </a:lvl7pPr>
            <a:lvl8pPr marL="4054475" indent="-457200" fontAlgn="base">
              <a:spcBef>
                <a:spcPct val="0"/>
              </a:spcBef>
              <a:spcAft>
                <a:spcPct val="0"/>
              </a:spcAft>
              <a:tabLst>
                <a:tab pos="339725" algn="l"/>
                <a:tab pos="461963" algn="l"/>
              </a:tabLst>
              <a:defRPr sz="2400">
                <a:solidFill>
                  <a:schemeClr val="tx1"/>
                </a:solidFill>
                <a:latin typeface="Arial" charset="0"/>
                <a:cs typeface="Arial" charset="0"/>
              </a:defRPr>
            </a:lvl8pPr>
            <a:lvl9pPr marL="4511675" indent="-457200" fontAlgn="base">
              <a:spcBef>
                <a:spcPct val="0"/>
              </a:spcBef>
              <a:spcAft>
                <a:spcPct val="0"/>
              </a:spcAft>
              <a:tabLst>
                <a:tab pos="339725" algn="l"/>
                <a:tab pos="461963" algn="l"/>
              </a:tabLst>
              <a:defRPr sz="2400">
                <a:solidFill>
                  <a:schemeClr val="tx1"/>
                </a:solidFill>
                <a:latin typeface="Arial" charset="0"/>
                <a:cs typeface="Arial" charset="0"/>
              </a:defRPr>
            </a:lvl9pPr>
          </a:lstStyle>
          <a:p>
            <a:pPr eaLnBrk="0" hangingPunct="0"/>
            <a:r>
              <a:rPr lang="en-US" sz="990"/>
              <a:t>Sources:</a:t>
            </a:r>
          </a:p>
          <a:p>
            <a:pPr eaLnBrk="0" hangingPunct="0">
              <a:buFont typeface="Arial" panose="020B0604020202020204" pitchFamily="34" charset="0"/>
              <a:buChar char="•"/>
            </a:pPr>
            <a:r>
              <a:rPr lang="en-US" sz="990"/>
              <a:t>Kaiser Family Foundation / New York Times Medical Bills Survey (conducted August 28-September 28, 2015) </a:t>
            </a:r>
            <a:r>
              <a:rPr lang="en-US" sz="990">
                <a:hlinkClick r:id="rId2"/>
              </a:rPr>
              <a:t>https://www.kff.org/report-section/the-burden-of-medical-debt-introduction/</a:t>
            </a:r>
            <a:endParaRPr lang="en-US" sz="990"/>
          </a:p>
          <a:p>
            <a:pPr eaLnBrk="0" hangingPunct="0">
              <a:buFont typeface="Arial" panose="020B0604020202020204" pitchFamily="34" charset="0"/>
              <a:buChar char="•"/>
            </a:pPr>
            <a:r>
              <a:rPr lang="en-US" sz="990"/>
              <a:t>Zillow report via Bloomberg news </a:t>
            </a:r>
            <a:r>
              <a:rPr lang="en-US" sz="990">
                <a:hlinkClick r:id="rId3"/>
              </a:rPr>
              <a:t>bloomberg.com/news/articles/2019-09-30/medical-debt-is-no-1-dealbreaker-for-u-s-housing-zillow-says</a:t>
            </a:r>
            <a:endParaRPr lang="en-US" sz="990"/>
          </a:p>
          <a:p>
            <a:pPr eaLnBrk="0" hangingPunct="0">
              <a:buFont typeface="Arial" panose="020B0604020202020204" pitchFamily="34" charset="0"/>
              <a:buChar char="•"/>
            </a:pPr>
            <a:r>
              <a:rPr lang="en-US" sz="990"/>
              <a:t>American Journal of Public Health via CNBC </a:t>
            </a:r>
            <a:r>
              <a:rPr lang="en-US" sz="990">
                <a:hlinkClick r:id="rId4"/>
              </a:rPr>
              <a:t>cnbc.com/2019/02/11/this-is-the-real-reason-most-americans-file-for-bankruptcy.html</a:t>
            </a:r>
            <a:endParaRPr lang="en-US" sz="990"/>
          </a:p>
        </p:txBody>
      </p:sp>
      <p:sp>
        <p:nvSpPr>
          <p:cNvPr id="6" name="TextBox 5">
            <a:extLst>
              <a:ext uri="{FF2B5EF4-FFF2-40B4-BE49-F238E27FC236}">
                <a16:creationId xmlns:a16="http://schemas.microsoft.com/office/drawing/2014/main" id="{0136FDDD-61C0-4775-9C2E-6A88F6A155CC}"/>
              </a:ext>
            </a:extLst>
          </p:cNvPr>
          <p:cNvSpPr txBox="1"/>
          <p:nvPr/>
        </p:nvSpPr>
        <p:spPr>
          <a:xfrm>
            <a:off x="515493" y="1663549"/>
            <a:ext cx="8612505" cy="566309"/>
          </a:xfrm>
          <a:prstGeom prst="rect">
            <a:avLst/>
          </a:prstGeom>
          <a:noFill/>
        </p:spPr>
        <p:txBody>
          <a:bodyPr wrap="square" rtlCol="0">
            <a:spAutoFit/>
          </a:bodyPr>
          <a:lstStyle/>
          <a:p>
            <a:r>
              <a:rPr lang="en-US" sz="1540"/>
              <a:t>Percent of people with trouble paying medical bills who say they or someone in their household has done each of the following in the past 12 months in order to pay medical bills:</a:t>
            </a:r>
          </a:p>
        </p:txBody>
      </p:sp>
      <p:graphicFrame>
        <p:nvGraphicFramePr>
          <p:cNvPr id="5" name="Chart 4">
            <a:extLst>
              <a:ext uri="{FF2B5EF4-FFF2-40B4-BE49-F238E27FC236}">
                <a16:creationId xmlns:a16="http://schemas.microsoft.com/office/drawing/2014/main" id="{96F2CF56-FC38-428A-9156-BA80A4D1E8C1}"/>
              </a:ext>
            </a:extLst>
          </p:cNvPr>
          <p:cNvGraphicFramePr>
            <a:graphicFrameLocks noChangeAspect="1"/>
          </p:cNvGraphicFramePr>
          <p:nvPr/>
        </p:nvGraphicFramePr>
        <p:xfrm>
          <a:off x="1216330" y="2228391"/>
          <a:ext cx="8288858" cy="4339448"/>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a:extLst>
              <a:ext uri="{FF2B5EF4-FFF2-40B4-BE49-F238E27FC236}">
                <a16:creationId xmlns:a16="http://schemas.microsoft.com/office/drawing/2014/main" id="{0D7236CF-D477-4D75-BE9E-CAFA9273B0C4}"/>
              </a:ext>
            </a:extLst>
          </p:cNvPr>
          <p:cNvSpPr/>
          <p:nvPr/>
        </p:nvSpPr>
        <p:spPr bwMode="auto">
          <a:xfrm>
            <a:off x="6349365" y="5267506"/>
            <a:ext cx="3089117" cy="1286506"/>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100584" tIns="50292" rIns="100584" bIns="50292" numCol="1" rtlCol="0" anchor="b" anchorCtr="0" compatLnSpc="1">
            <a:prstTxWarp prst="textNoShape">
              <a:avLst/>
            </a:prstTxWarp>
            <a:spAutoFit/>
          </a:bodyPr>
          <a:lstStyle/>
          <a:p>
            <a:pPr defTabSz="1005840" fontAlgn="base">
              <a:spcBef>
                <a:spcPct val="0"/>
              </a:spcBef>
              <a:spcAft>
                <a:spcPct val="0"/>
              </a:spcAft>
              <a:buClrTx/>
            </a:pPr>
            <a:r>
              <a:rPr lang="en-US" sz="1540"/>
              <a:t>Medical debt is the leading cause of bankruptcy and the primary reason Americans cite for not being able to buy or rent a home</a:t>
            </a:r>
            <a:endParaRPr lang="en-US" sz="1155">
              <a:solidFill>
                <a:schemeClr val="tx1"/>
              </a:solidFill>
              <a:latin typeface="Arial" charset="0"/>
              <a:cs typeface="Arial" charset="0"/>
            </a:endParaRPr>
          </a:p>
        </p:txBody>
      </p:sp>
      <p:sp>
        <p:nvSpPr>
          <p:cNvPr id="7" name="TextBox 6">
            <a:extLst>
              <a:ext uri="{FF2B5EF4-FFF2-40B4-BE49-F238E27FC236}">
                <a16:creationId xmlns:a16="http://schemas.microsoft.com/office/drawing/2014/main" id="{388F8548-97BC-4586-BA9D-926DBACABE77}"/>
              </a:ext>
            </a:extLst>
          </p:cNvPr>
          <p:cNvSpPr txBox="1"/>
          <p:nvPr/>
        </p:nvSpPr>
        <p:spPr>
          <a:xfrm>
            <a:off x="389615" y="3928395"/>
            <a:ext cx="3696611" cy="566309"/>
          </a:xfrm>
          <a:prstGeom prst="rect">
            <a:avLst/>
          </a:prstGeom>
          <a:solidFill>
            <a:schemeClr val="bg1"/>
          </a:solidFill>
        </p:spPr>
        <p:txBody>
          <a:bodyPr wrap="square" rtlCol="0">
            <a:spAutoFit/>
          </a:bodyPr>
          <a:lstStyle/>
          <a:p>
            <a:pPr algn="r"/>
            <a:r>
              <a:rPr lang="en-US" sz="1540"/>
              <a:t>Taken money out of retirement, college, or other long-term savings accounts</a:t>
            </a:r>
          </a:p>
        </p:txBody>
      </p:sp>
      <p:cxnSp>
        <p:nvCxnSpPr>
          <p:cNvPr id="10" name="Straight Connector 9">
            <a:extLst>
              <a:ext uri="{FF2B5EF4-FFF2-40B4-BE49-F238E27FC236}">
                <a16:creationId xmlns:a16="http://schemas.microsoft.com/office/drawing/2014/main" id="{4F0C649C-89A9-49D8-AF4D-8158B28B192E}"/>
              </a:ext>
            </a:extLst>
          </p:cNvPr>
          <p:cNvCxnSpPr/>
          <p:nvPr/>
        </p:nvCxnSpPr>
        <p:spPr bwMode="auto">
          <a:xfrm>
            <a:off x="502920" y="2168567"/>
            <a:ext cx="862507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Tree>
    <p:extLst>
      <p:ext uri="{BB962C8B-B14F-4D97-AF65-F5344CB8AC3E}">
        <p14:creationId xmlns:p14="http://schemas.microsoft.com/office/powerpoint/2010/main" val="52105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IP is a revolutionary and compassionate way for hospitals to manage uncollectable debt”"/>
          <p:cNvSpPr txBox="1">
            <a:spLocks noGrp="1"/>
          </p:cNvSpPr>
          <p:nvPr>
            <p:ph type="title"/>
          </p:nvPr>
        </p:nvSpPr>
        <p:spPr/>
        <p:txBody>
          <a:bodyPr anchor="t">
            <a:noAutofit/>
          </a:bodyPr>
          <a:lstStyle/>
          <a:p>
            <a:pPr algn="ctr"/>
            <a:r>
              <a:rPr lang="en-US"/>
              <a:t>RIP Medical Debt’s Mission</a:t>
            </a:r>
            <a:br>
              <a:rPr lang="en-US"/>
            </a:br>
            <a:endParaRPr lang="en-US"/>
          </a:p>
        </p:txBody>
      </p:sp>
      <p:sp>
        <p:nvSpPr>
          <p:cNvPr id="3" name="Text Placeholder 2">
            <a:extLst>
              <a:ext uri="{FF2B5EF4-FFF2-40B4-BE49-F238E27FC236}">
                <a16:creationId xmlns:a16="http://schemas.microsoft.com/office/drawing/2014/main" id="{FE085C41-7379-40C3-A3B5-639967FC4DB4}"/>
              </a:ext>
            </a:extLst>
          </p:cNvPr>
          <p:cNvSpPr>
            <a:spLocks noGrp="1"/>
          </p:cNvSpPr>
          <p:nvPr>
            <p:ph type="body" idx="1"/>
          </p:nvPr>
        </p:nvSpPr>
        <p:spPr/>
        <p:txBody>
          <a:bodyPr/>
          <a:lstStyle/>
          <a:p>
            <a:pPr algn="l">
              <a:spcBef>
                <a:spcPts val="1000"/>
              </a:spcBef>
            </a:pPr>
            <a:r>
              <a:rPr lang="en-US" sz="2800" i="0">
                <a:solidFill>
                  <a:srgbClr val="000000"/>
                </a:solidFill>
                <a:effectLst/>
                <a:latin typeface="Arial" panose="020B0604020202020204" pitchFamily="34" charset="0"/>
              </a:rPr>
              <a:t>Medical debt is a uniquely American injustice. It prevents millions from achieving financial stability and subjects them to emotional anguish.</a:t>
            </a:r>
            <a:endParaRPr lang="en-US" sz="2800" i="0">
              <a:solidFill>
                <a:srgbClr val="222222"/>
              </a:solidFill>
              <a:effectLst/>
              <a:latin typeface="Arial" panose="020B0604020202020204" pitchFamily="34" charset="0"/>
            </a:endParaRPr>
          </a:p>
          <a:p>
            <a:pPr algn="l">
              <a:spcAft>
                <a:spcPts val="600"/>
              </a:spcAft>
            </a:pPr>
            <a:r>
              <a:rPr lang="en-US" sz="2800" i="1">
                <a:solidFill>
                  <a:srgbClr val="000000"/>
                </a:solidFill>
                <a:effectLst/>
                <a:latin typeface="Arial" panose="020B0604020202020204" pitchFamily="34" charset="0"/>
              </a:rPr>
              <a:t>Our mission is to end medical debt </a:t>
            </a:r>
            <a:r>
              <a:rPr lang="en-US" sz="2800" b="0" i="1">
                <a:solidFill>
                  <a:srgbClr val="000000"/>
                </a:solidFill>
                <a:effectLst/>
                <a:latin typeface="Arial" panose="020B0604020202020204" pitchFamily="34" charset="0"/>
              </a:rPr>
              <a:t>and be:</a:t>
            </a:r>
            <a:endParaRPr lang="en-US" sz="2800" b="0" i="0">
              <a:solidFill>
                <a:srgbClr val="222222"/>
              </a:solidFill>
              <a:effectLst/>
              <a:latin typeface="Arial" panose="020B0604020202020204" pitchFamily="34" charset="0"/>
            </a:endParaRPr>
          </a:p>
          <a:p>
            <a:pPr lvl="1" fontAlgn="base">
              <a:lnSpc>
                <a:spcPct val="100000"/>
              </a:lnSpc>
              <a:spcBef>
                <a:spcPts val="1200"/>
              </a:spcBef>
            </a:pPr>
            <a:r>
              <a:rPr lang="en-US" sz="2400"/>
              <a:t>A source of justice in an unjust healthcare finance system </a:t>
            </a:r>
          </a:p>
          <a:p>
            <a:pPr lvl="1" fontAlgn="base">
              <a:lnSpc>
                <a:spcPct val="100000"/>
              </a:lnSpc>
              <a:spcBef>
                <a:spcPts val="1200"/>
              </a:spcBef>
            </a:pPr>
            <a:r>
              <a:rPr lang="en-US" sz="2400"/>
              <a:t>A unique solution for patient-centered healthcare providers </a:t>
            </a:r>
          </a:p>
          <a:p>
            <a:pPr lvl="1">
              <a:lnSpc>
                <a:spcPct val="100000"/>
              </a:lnSpc>
              <a:spcBef>
                <a:spcPts val="1200"/>
              </a:spcBef>
            </a:pPr>
            <a:r>
              <a:rPr lang="en-US" sz="2400"/>
              <a:t>A moral force for systemic change</a:t>
            </a:r>
          </a:p>
          <a:p>
            <a:pPr marL="88900" indent="0">
              <a:buNone/>
            </a:pPr>
            <a:endParaRPr lang="en-US" sz="3600">
              <a:solidFill>
                <a:srgbClr val="595959"/>
              </a:solidFill>
            </a:endParaRPr>
          </a:p>
        </p:txBody>
      </p:sp>
      <p:sp>
        <p:nvSpPr>
          <p:cNvPr id="10" name="Slide Number Placeholder 9">
            <a:extLst>
              <a:ext uri="{FF2B5EF4-FFF2-40B4-BE49-F238E27FC236}">
                <a16:creationId xmlns:a16="http://schemas.microsoft.com/office/drawing/2014/main" id="{7F36CE43-CF06-46F2-BBDA-90DCBA4F8C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z="1000" smtClean="0"/>
              <a:t>2</a:t>
            </a:fld>
            <a:endParaRPr lang="en-US" sz="1000"/>
          </a:p>
        </p:txBody>
      </p:sp>
      <p:sp>
        <p:nvSpPr>
          <p:cNvPr id="5" name="Line">
            <a:extLst>
              <a:ext uri="{FF2B5EF4-FFF2-40B4-BE49-F238E27FC236}">
                <a16:creationId xmlns:a16="http://schemas.microsoft.com/office/drawing/2014/main" id="{F2041196-8197-4A15-BC7F-594C48E0EF6E}"/>
              </a:ext>
            </a:extLst>
          </p:cNvPr>
          <p:cNvSpPr/>
          <p:nvPr/>
        </p:nvSpPr>
        <p:spPr>
          <a:xfrm>
            <a:off x="685800" y="1504303"/>
            <a:ext cx="8636940" cy="0"/>
          </a:xfrm>
          <a:prstGeom prst="line">
            <a:avLst/>
          </a:prstGeom>
          <a:ln w="3175">
            <a:solidFill>
              <a:srgbClr val="000000"/>
            </a:solidFill>
            <a:miter lim="400000"/>
          </a:ln>
        </p:spPr>
        <p:txBody>
          <a:bodyPr lIns="0" tIns="0" rIns="0" bIns="0" anchor="ctr"/>
          <a:lstStyle/>
          <a:p>
            <a:pPr algn="ctr">
              <a:defRPr sz="4800">
                <a:solidFill>
                  <a:srgbClr val="FFFFFF"/>
                </a:solidFill>
                <a:latin typeface="Helvetica Neue Medium"/>
                <a:ea typeface="Helvetica Neue Medium"/>
                <a:cs typeface="Helvetica Neue Medium"/>
                <a:sym typeface="Helvetica Neue Medium"/>
              </a:defRPr>
            </a:pPr>
            <a:endParaRPr sz="1728"/>
          </a:p>
        </p:txBody>
      </p:sp>
    </p:spTree>
    <p:extLst>
      <p:ext uri="{BB962C8B-B14F-4D97-AF65-F5344CB8AC3E}">
        <p14:creationId xmlns:p14="http://schemas.microsoft.com/office/powerpoint/2010/main" val="1747037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EDD70-75E7-406E-95D4-1BDD84793557}"/>
              </a:ext>
            </a:extLst>
          </p:cNvPr>
          <p:cNvSpPr>
            <a:spLocks noGrp="1"/>
          </p:cNvSpPr>
          <p:nvPr>
            <p:ph type="title"/>
          </p:nvPr>
        </p:nvSpPr>
        <p:spPr>
          <a:xfrm>
            <a:off x="402336" y="651721"/>
            <a:ext cx="9319737" cy="455355"/>
          </a:xfrm>
        </p:spPr>
        <p:txBody>
          <a:bodyPr lIns="110642" tIns="50800" rIns="110642" bIns="50800">
            <a:normAutofit fontScale="90000"/>
          </a:bodyPr>
          <a:lstStyle/>
          <a:p>
            <a:r>
              <a:rPr lang="en-US"/>
              <a:t>Medical debt creates significant quality-of-life issues</a:t>
            </a:r>
          </a:p>
        </p:txBody>
      </p:sp>
      <p:graphicFrame>
        <p:nvGraphicFramePr>
          <p:cNvPr id="5" name="Chart 4">
            <a:extLst>
              <a:ext uri="{FF2B5EF4-FFF2-40B4-BE49-F238E27FC236}">
                <a16:creationId xmlns:a16="http://schemas.microsoft.com/office/drawing/2014/main" id="{B3850A4C-4DCB-4DB0-B11E-9C1653622134}"/>
              </a:ext>
            </a:extLst>
          </p:cNvPr>
          <p:cNvGraphicFramePr>
            <a:graphicFrameLocks noChangeAspect="1"/>
          </p:cNvGraphicFramePr>
          <p:nvPr/>
        </p:nvGraphicFramePr>
        <p:xfrm>
          <a:off x="402336" y="1942601"/>
          <a:ext cx="8838819" cy="161537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FA81C00-9E56-4F23-A660-E87C45BC84A4}"/>
              </a:ext>
            </a:extLst>
          </p:cNvPr>
          <p:cNvSpPr txBox="1"/>
          <p:nvPr/>
        </p:nvSpPr>
        <p:spPr>
          <a:xfrm>
            <a:off x="521779" y="1643901"/>
            <a:ext cx="8612505" cy="329321"/>
          </a:xfrm>
          <a:prstGeom prst="rect">
            <a:avLst/>
          </a:prstGeom>
          <a:noFill/>
        </p:spPr>
        <p:txBody>
          <a:bodyPr wrap="square" rtlCol="0">
            <a:spAutoFit/>
          </a:bodyPr>
          <a:lstStyle/>
          <a:p>
            <a:r>
              <a:rPr lang="en-US" sz="1540"/>
              <a:t>Overall, how much of an impact have these medical bills had on you and your family?</a:t>
            </a:r>
          </a:p>
        </p:txBody>
      </p:sp>
      <p:sp>
        <p:nvSpPr>
          <p:cNvPr id="7" name="Text Box 2">
            <a:extLst>
              <a:ext uri="{FF2B5EF4-FFF2-40B4-BE49-F238E27FC236}">
                <a16:creationId xmlns:a16="http://schemas.microsoft.com/office/drawing/2014/main" id="{C214C1E8-8A86-4E67-94DA-95D171727DBC}"/>
              </a:ext>
            </a:extLst>
          </p:cNvPr>
          <p:cNvSpPr txBox="1">
            <a:spLocks noChangeArrowheads="1"/>
          </p:cNvSpPr>
          <p:nvPr/>
        </p:nvSpPr>
        <p:spPr bwMode="auto">
          <a:xfrm>
            <a:off x="504850" y="7249648"/>
            <a:ext cx="6787491" cy="30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0" tIns="0" rIns="0" bIns="0" anchor="b">
            <a:spAutoFit/>
          </a:bodyPr>
          <a:lstStyle>
            <a:lvl1pPr marL="176213" indent="-176213">
              <a:tabLst>
                <a:tab pos="339725" algn="l"/>
                <a:tab pos="461963" algn="l"/>
              </a:tabLst>
              <a:defRPr sz="2400">
                <a:solidFill>
                  <a:schemeClr val="tx1"/>
                </a:solidFill>
                <a:latin typeface="Arial" charset="0"/>
                <a:cs typeface="Arial" charset="0"/>
              </a:defRPr>
            </a:lvl1pPr>
            <a:lvl2pPr marL="968375" indent="-457200">
              <a:tabLst>
                <a:tab pos="339725" algn="l"/>
                <a:tab pos="461963" algn="l"/>
              </a:tabLst>
              <a:defRPr sz="2400">
                <a:solidFill>
                  <a:schemeClr val="tx1"/>
                </a:solidFill>
                <a:latin typeface="Arial" charset="0"/>
                <a:cs typeface="Arial" charset="0"/>
              </a:defRPr>
            </a:lvl2pPr>
            <a:lvl3pPr marL="1539875" indent="-457200">
              <a:tabLst>
                <a:tab pos="339725" algn="l"/>
                <a:tab pos="461963" algn="l"/>
              </a:tabLst>
              <a:defRPr sz="2400">
                <a:solidFill>
                  <a:schemeClr val="tx1"/>
                </a:solidFill>
                <a:latin typeface="Arial" charset="0"/>
                <a:cs typeface="Arial" charset="0"/>
              </a:defRPr>
            </a:lvl3pPr>
            <a:lvl4pPr marL="2111375" indent="-457200">
              <a:tabLst>
                <a:tab pos="339725" algn="l"/>
                <a:tab pos="461963" algn="l"/>
              </a:tabLst>
              <a:defRPr sz="2400">
                <a:solidFill>
                  <a:schemeClr val="tx1"/>
                </a:solidFill>
                <a:latin typeface="Arial" charset="0"/>
                <a:cs typeface="Arial" charset="0"/>
              </a:defRPr>
            </a:lvl4pPr>
            <a:lvl5pPr marL="2682875" indent="-457200">
              <a:tabLst>
                <a:tab pos="339725" algn="l"/>
                <a:tab pos="461963" algn="l"/>
              </a:tabLst>
              <a:defRPr sz="2400">
                <a:solidFill>
                  <a:schemeClr val="tx1"/>
                </a:solidFill>
                <a:latin typeface="Arial" charset="0"/>
                <a:cs typeface="Arial" charset="0"/>
              </a:defRPr>
            </a:lvl5pPr>
            <a:lvl6pPr marL="3140075" indent="-457200" fontAlgn="base">
              <a:spcBef>
                <a:spcPct val="0"/>
              </a:spcBef>
              <a:spcAft>
                <a:spcPct val="0"/>
              </a:spcAft>
              <a:tabLst>
                <a:tab pos="339725" algn="l"/>
                <a:tab pos="461963" algn="l"/>
              </a:tabLst>
              <a:defRPr sz="2400">
                <a:solidFill>
                  <a:schemeClr val="tx1"/>
                </a:solidFill>
                <a:latin typeface="Arial" charset="0"/>
                <a:cs typeface="Arial" charset="0"/>
              </a:defRPr>
            </a:lvl6pPr>
            <a:lvl7pPr marL="3597275" indent="-457200" fontAlgn="base">
              <a:spcBef>
                <a:spcPct val="0"/>
              </a:spcBef>
              <a:spcAft>
                <a:spcPct val="0"/>
              </a:spcAft>
              <a:tabLst>
                <a:tab pos="339725" algn="l"/>
                <a:tab pos="461963" algn="l"/>
              </a:tabLst>
              <a:defRPr sz="2400">
                <a:solidFill>
                  <a:schemeClr val="tx1"/>
                </a:solidFill>
                <a:latin typeface="Arial" charset="0"/>
                <a:cs typeface="Arial" charset="0"/>
              </a:defRPr>
            </a:lvl7pPr>
            <a:lvl8pPr marL="4054475" indent="-457200" fontAlgn="base">
              <a:spcBef>
                <a:spcPct val="0"/>
              </a:spcBef>
              <a:spcAft>
                <a:spcPct val="0"/>
              </a:spcAft>
              <a:tabLst>
                <a:tab pos="339725" algn="l"/>
                <a:tab pos="461963" algn="l"/>
              </a:tabLst>
              <a:defRPr sz="2400">
                <a:solidFill>
                  <a:schemeClr val="tx1"/>
                </a:solidFill>
                <a:latin typeface="Arial" charset="0"/>
                <a:cs typeface="Arial" charset="0"/>
              </a:defRPr>
            </a:lvl8pPr>
            <a:lvl9pPr marL="4511675" indent="-457200" fontAlgn="base">
              <a:spcBef>
                <a:spcPct val="0"/>
              </a:spcBef>
              <a:spcAft>
                <a:spcPct val="0"/>
              </a:spcAft>
              <a:tabLst>
                <a:tab pos="339725" algn="l"/>
                <a:tab pos="461963" algn="l"/>
              </a:tabLst>
              <a:defRPr sz="2400">
                <a:solidFill>
                  <a:schemeClr val="tx1"/>
                </a:solidFill>
                <a:latin typeface="Arial" charset="0"/>
                <a:cs typeface="Arial" charset="0"/>
              </a:defRPr>
            </a:lvl9pPr>
          </a:lstStyle>
          <a:p>
            <a:pPr eaLnBrk="0" hangingPunct="0"/>
            <a:r>
              <a:rPr lang="en-US" sz="990"/>
              <a:t>Source:	Kaiser Family Foundation / New York Times Medical Bills Survey (conducted August 28-September 28, 2015)</a:t>
            </a:r>
          </a:p>
          <a:p>
            <a:pPr eaLnBrk="0" hangingPunct="0"/>
            <a:r>
              <a:rPr lang="en-US" sz="990">
                <a:hlinkClick r:id="rId3"/>
              </a:rPr>
              <a:t>https://www.kff.org/report-section/the-burden-of-medical-debt-introduction/</a:t>
            </a:r>
            <a:endParaRPr lang="en-US" sz="990"/>
          </a:p>
        </p:txBody>
      </p:sp>
      <p:graphicFrame>
        <p:nvGraphicFramePr>
          <p:cNvPr id="8" name="Chart 7">
            <a:extLst>
              <a:ext uri="{FF2B5EF4-FFF2-40B4-BE49-F238E27FC236}">
                <a16:creationId xmlns:a16="http://schemas.microsoft.com/office/drawing/2014/main" id="{34F26ADB-579F-428B-BF8E-54410D31FE4E}"/>
              </a:ext>
            </a:extLst>
          </p:cNvPr>
          <p:cNvGraphicFramePr>
            <a:graphicFrameLocks noChangeAspect="1"/>
          </p:cNvGraphicFramePr>
          <p:nvPr/>
        </p:nvGraphicFramePr>
        <p:xfrm>
          <a:off x="502920" y="4259458"/>
          <a:ext cx="8838819" cy="309250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73BA9386-1EEE-4249-BCA1-79C392B5DA2B}"/>
              </a:ext>
            </a:extLst>
          </p:cNvPr>
          <p:cNvSpPr txBox="1"/>
          <p:nvPr/>
        </p:nvSpPr>
        <p:spPr>
          <a:xfrm>
            <a:off x="515493" y="3516566"/>
            <a:ext cx="8612505" cy="566309"/>
          </a:xfrm>
          <a:prstGeom prst="rect">
            <a:avLst/>
          </a:prstGeom>
          <a:noFill/>
        </p:spPr>
        <p:txBody>
          <a:bodyPr wrap="square" rtlCol="0">
            <a:spAutoFit/>
          </a:bodyPr>
          <a:lstStyle/>
          <a:p>
            <a:r>
              <a:rPr lang="en-US" sz="1540"/>
              <a:t>Percent who say they or someone in their household has done each of the following in the past 12 months in order to pay medical bills:</a:t>
            </a:r>
          </a:p>
        </p:txBody>
      </p:sp>
      <p:sp>
        <p:nvSpPr>
          <p:cNvPr id="10" name="TextBox 9">
            <a:extLst>
              <a:ext uri="{FF2B5EF4-FFF2-40B4-BE49-F238E27FC236}">
                <a16:creationId xmlns:a16="http://schemas.microsoft.com/office/drawing/2014/main" id="{90B47A1E-9FAD-4B04-BBBD-27B02ACDC553}"/>
              </a:ext>
            </a:extLst>
          </p:cNvPr>
          <p:cNvSpPr txBox="1"/>
          <p:nvPr/>
        </p:nvSpPr>
        <p:spPr>
          <a:xfrm>
            <a:off x="515494" y="4338360"/>
            <a:ext cx="4234283" cy="1089337"/>
          </a:xfrm>
          <a:prstGeom prst="rect">
            <a:avLst/>
          </a:prstGeom>
          <a:solidFill>
            <a:schemeClr val="bg1"/>
          </a:solidFill>
        </p:spPr>
        <p:txBody>
          <a:bodyPr wrap="square" rtlCol="0">
            <a:spAutoFit/>
          </a:bodyPr>
          <a:lstStyle/>
          <a:p>
            <a:pPr algn="r">
              <a:lnSpc>
                <a:spcPct val="95000"/>
              </a:lnSpc>
            </a:pPr>
            <a:r>
              <a:rPr lang="en-US" sz="1540"/>
              <a:t>Put off vacations or other major household purchases</a:t>
            </a:r>
          </a:p>
          <a:p>
            <a:pPr algn="r">
              <a:lnSpc>
                <a:spcPct val="95000"/>
              </a:lnSpc>
            </a:pPr>
            <a:endParaRPr lang="en-US" sz="660"/>
          </a:p>
          <a:p>
            <a:pPr algn="r">
              <a:lnSpc>
                <a:spcPct val="95000"/>
              </a:lnSpc>
            </a:pPr>
            <a:r>
              <a:rPr lang="en-US" sz="1540"/>
              <a:t>Cut back on food, clothing, or basic household items</a:t>
            </a:r>
          </a:p>
        </p:txBody>
      </p:sp>
      <p:cxnSp>
        <p:nvCxnSpPr>
          <p:cNvPr id="4" name="Straight Connector 3">
            <a:extLst>
              <a:ext uri="{FF2B5EF4-FFF2-40B4-BE49-F238E27FC236}">
                <a16:creationId xmlns:a16="http://schemas.microsoft.com/office/drawing/2014/main" id="{9F4ED6C6-9D96-44FD-9E3A-65924698BC90}"/>
              </a:ext>
            </a:extLst>
          </p:cNvPr>
          <p:cNvCxnSpPr/>
          <p:nvPr/>
        </p:nvCxnSpPr>
        <p:spPr bwMode="auto">
          <a:xfrm>
            <a:off x="502920" y="1942601"/>
            <a:ext cx="862507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cxnSp>
        <p:nvCxnSpPr>
          <p:cNvPr id="11" name="Straight Connector 10">
            <a:extLst>
              <a:ext uri="{FF2B5EF4-FFF2-40B4-BE49-F238E27FC236}">
                <a16:creationId xmlns:a16="http://schemas.microsoft.com/office/drawing/2014/main" id="{5084339C-2A61-4954-9037-00C87A9798BF}"/>
              </a:ext>
            </a:extLst>
          </p:cNvPr>
          <p:cNvCxnSpPr/>
          <p:nvPr/>
        </p:nvCxnSpPr>
        <p:spPr bwMode="auto">
          <a:xfrm>
            <a:off x="515493" y="4045053"/>
            <a:ext cx="862507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Tree>
    <p:extLst>
      <p:ext uri="{BB962C8B-B14F-4D97-AF65-F5344CB8AC3E}">
        <p14:creationId xmlns:p14="http://schemas.microsoft.com/office/powerpoint/2010/main" val="2875949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EDD70-75E7-406E-95D4-1BDD84793557}"/>
              </a:ext>
            </a:extLst>
          </p:cNvPr>
          <p:cNvSpPr>
            <a:spLocks noGrp="1"/>
          </p:cNvSpPr>
          <p:nvPr>
            <p:ph type="title"/>
          </p:nvPr>
        </p:nvSpPr>
        <p:spPr>
          <a:xfrm>
            <a:off x="392278" y="767397"/>
            <a:ext cx="8974607" cy="809145"/>
          </a:xfrm>
        </p:spPr>
        <p:txBody>
          <a:bodyPr lIns="110642" tIns="50800" rIns="110642" bIns="50800">
            <a:normAutofit fontScale="90000"/>
          </a:bodyPr>
          <a:lstStyle/>
          <a:p>
            <a:r>
              <a:rPr lang="en-US"/>
              <a:t>About 2/3 of people with medical bill problems attribute them to one-time medical expenses</a:t>
            </a:r>
          </a:p>
        </p:txBody>
      </p:sp>
      <p:graphicFrame>
        <p:nvGraphicFramePr>
          <p:cNvPr id="5" name="Chart 4">
            <a:extLst>
              <a:ext uri="{FF2B5EF4-FFF2-40B4-BE49-F238E27FC236}">
                <a16:creationId xmlns:a16="http://schemas.microsoft.com/office/drawing/2014/main" id="{1ACBEBA2-D122-4108-AA86-B96CC35BCF38}"/>
              </a:ext>
            </a:extLst>
          </p:cNvPr>
          <p:cNvGraphicFramePr>
            <a:graphicFrameLocks noChangeAspect="1"/>
          </p:cNvGraphicFramePr>
          <p:nvPr/>
        </p:nvGraphicFramePr>
        <p:xfrm>
          <a:off x="502920" y="1580734"/>
          <a:ext cx="9056751" cy="488859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D7A6903-E370-4732-B6E5-3AA6596D2DD6}"/>
              </a:ext>
            </a:extLst>
          </p:cNvPr>
          <p:cNvSpPr txBox="1"/>
          <p:nvPr/>
        </p:nvSpPr>
        <p:spPr>
          <a:xfrm>
            <a:off x="498729" y="1993886"/>
            <a:ext cx="8624070" cy="566309"/>
          </a:xfrm>
          <a:prstGeom prst="rect">
            <a:avLst/>
          </a:prstGeom>
          <a:noFill/>
        </p:spPr>
        <p:txBody>
          <a:bodyPr wrap="square" lIns="110642" rIns="110642" rtlCol="0" anchor="b">
            <a:spAutoFit/>
          </a:bodyPr>
          <a:lstStyle/>
          <a:p>
            <a:r>
              <a:rPr lang="en-US" sz="1540"/>
              <a:t>Among those who had problems paying household medical bills in the past 12 months, “which of the following comes closer to describing the medical bills you’ve had problems paying?”</a:t>
            </a:r>
          </a:p>
        </p:txBody>
      </p:sp>
      <p:sp>
        <p:nvSpPr>
          <p:cNvPr id="7" name="Text Box 2">
            <a:extLst>
              <a:ext uri="{FF2B5EF4-FFF2-40B4-BE49-F238E27FC236}">
                <a16:creationId xmlns:a16="http://schemas.microsoft.com/office/drawing/2014/main" id="{EEA103B7-A181-4D08-962B-4B24EA74C4A3}"/>
              </a:ext>
            </a:extLst>
          </p:cNvPr>
          <p:cNvSpPr txBox="1">
            <a:spLocks noChangeArrowheads="1"/>
          </p:cNvSpPr>
          <p:nvPr/>
        </p:nvSpPr>
        <p:spPr bwMode="auto">
          <a:xfrm>
            <a:off x="504850" y="7249648"/>
            <a:ext cx="6787491" cy="30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0" tIns="0" rIns="0" bIns="0" anchor="b">
            <a:spAutoFit/>
          </a:bodyPr>
          <a:lstStyle>
            <a:lvl1pPr marL="176213" indent="-176213">
              <a:tabLst>
                <a:tab pos="339725" algn="l"/>
                <a:tab pos="461963" algn="l"/>
              </a:tabLst>
              <a:defRPr sz="2400">
                <a:solidFill>
                  <a:schemeClr val="tx1"/>
                </a:solidFill>
                <a:latin typeface="Arial" charset="0"/>
                <a:cs typeface="Arial" charset="0"/>
              </a:defRPr>
            </a:lvl1pPr>
            <a:lvl2pPr marL="968375" indent="-457200">
              <a:tabLst>
                <a:tab pos="339725" algn="l"/>
                <a:tab pos="461963" algn="l"/>
              </a:tabLst>
              <a:defRPr sz="2400">
                <a:solidFill>
                  <a:schemeClr val="tx1"/>
                </a:solidFill>
                <a:latin typeface="Arial" charset="0"/>
                <a:cs typeface="Arial" charset="0"/>
              </a:defRPr>
            </a:lvl2pPr>
            <a:lvl3pPr marL="1539875" indent="-457200">
              <a:tabLst>
                <a:tab pos="339725" algn="l"/>
                <a:tab pos="461963" algn="l"/>
              </a:tabLst>
              <a:defRPr sz="2400">
                <a:solidFill>
                  <a:schemeClr val="tx1"/>
                </a:solidFill>
                <a:latin typeface="Arial" charset="0"/>
                <a:cs typeface="Arial" charset="0"/>
              </a:defRPr>
            </a:lvl3pPr>
            <a:lvl4pPr marL="2111375" indent="-457200">
              <a:tabLst>
                <a:tab pos="339725" algn="l"/>
                <a:tab pos="461963" algn="l"/>
              </a:tabLst>
              <a:defRPr sz="2400">
                <a:solidFill>
                  <a:schemeClr val="tx1"/>
                </a:solidFill>
                <a:latin typeface="Arial" charset="0"/>
                <a:cs typeface="Arial" charset="0"/>
              </a:defRPr>
            </a:lvl4pPr>
            <a:lvl5pPr marL="2682875" indent="-457200">
              <a:tabLst>
                <a:tab pos="339725" algn="l"/>
                <a:tab pos="461963" algn="l"/>
              </a:tabLst>
              <a:defRPr sz="2400">
                <a:solidFill>
                  <a:schemeClr val="tx1"/>
                </a:solidFill>
                <a:latin typeface="Arial" charset="0"/>
                <a:cs typeface="Arial" charset="0"/>
              </a:defRPr>
            </a:lvl5pPr>
            <a:lvl6pPr marL="3140075" indent="-457200" fontAlgn="base">
              <a:spcBef>
                <a:spcPct val="0"/>
              </a:spcBef>
              <a:spcAft>
                <a:spcPct val="0"/>
              </a:spcAft>
              <a:tabLst>
                <a:tab pos="339725" algn="l"/>
                <a:tab pos="461963" algn="l"/>
              </a:tabLst>
              <a:defRPr sz="2400">
                <a:solidFill>
                  <a:schemeClr val="tx1"/>
                </a:solidFill>
                <a:latin typeface="Arial" charset="0"/>
                <a:cs typeface="Arial" charset="0"/>
              </a:defRPr>
            </a:lvl6pPr>
            <a:lvl7pPr marL="3597275" indent="-457200" fontAlgn="base">
              <a:spcBef>
                <a:spcPct val="0"/>
              </a:spcBef>
              <a:spcAft>
                <a:spcPct val="0"/>
              </a:spcAft>
              <a:tabLst>
                <a:tab pos="339725" algn="l"/>
                <a:tab pos="461963" algn="l"/>
              </a:tabLst>
              <a:defRPr sz="2400">
                <a:solidFill>
                  <a:schemeClr val="tx1"/>
                </a:solidFill>
                <a:latin typeface="Arial" charset="0"/>
                <a:cs typeface="Arial" charset="0"/>
              </a:defRPr>
            </a:lvl7pPr>
            <a:lvl8pPr marL="4054475" indent="-457200" fontAlgn="base">
              <a:spcBef>
                <a:spcPct val="0"/>
              </a:spcBef>
              <a:spcAft>
                <a:spcPct val="0"/>
              </a:spcAft>
              <a:tabLst>
                <a:tab pos="339725" algn="l"/>
                <a:tab pos="461963" algn="l"/>
              </a:tabLst>
              <a:defRPr sz="2400">
                <a:solidFill>
                  <a:schemeClr val="tx1"/>
                </a:solidFill>
                <a:latin typeface="Arial" charset="0"/>
                <a:cs typeface="Arial" charset="0"/>
              </a:defRPr>
            </a:lvl8pPr>
            <a:lvl9pPr marL="4511675" indent="-457200" fontAlgn="base">
              <a:spcBef>
                <a:spcPct val="0"/>
              </a:spcBef>
              <a:spcAft>
                <a:spcPct val="0"/>
              </a:spcAft>
              <a:tabLst>
                <a:tab pos="339725" algn="l"/>
                <a:tab pos="461963" algn="l"/>
              </a:tabLst>
              <a:defRPr sz="2400">
                <a:solidFill>
                  <a:schemeClr val="tx1"/>
                </a:solidFill>
                <a:latin typeface="Arial" charset="0"/>
                <a:cs typeface="Arial" charset="0"/>
              </a:defRPr>
            </a:lvl9pPr>
          </a:lstStyle>
          <a:p>
            <a:pPr eaLnBrk="0" hangingPunct="0"/>
            <a:r>
              <a:rPr lang="en-US" sz="990"/>
              <a:t>Source:	Kaiser Family Foundation / New York Times Medical Bills Survey (conducted August 28-September 28, 2015)</a:t>
            </a:r>
          </a:p>
          <a:p>
            <a:pPr eaLnBrk="0" hangingPunct="0"/>
            <a:r>
              <a:rPr lang="en-US" sz="990">
                <a:hlinkClick r:id="rId3"/>
              </a:rPr>
              <a:t>https://www.kff.org/report-section/the-burden-of-medical-debt-introduction/</a:t>
            </a:r>
            <a:endParaRPr lang="en-US" sz="990"/>
          </a:p>
        </p:txBody>
      </p:sp>
      <p:cxnSp>
        <p:nvCxnSpPr>
          <p:cNvPr id="8" name="Straight Connector 7">
            <a:extLst>
              <a:ext uri="{FF2B5EF4-FFF2-40B4-BE49-F238E27FC236}">
                <a16:creationId xmlns:a16="http://schemas.microsoft.com/office/drawing/2014/main" id="{3653B96F-97EA-49A3-8764-CE59BB166BF8}"/>
              </a:ext>
            </a:extLst>
          </p:cNvPr>
          <p:cNvCxnSpPr/>
          <p:nvPr/>
        </p:nvCxnSpPr>
        <p:spPr bwMode="auto">
          <a:xfrm>
            <a:off x="502920" y="2514662"/>
            <a:ext cx="862507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Tree>
    <p:extLst>
      <p:ext uri="{BB962C8B-B14F-4D97-AF65-F5344CB8AC3E}">
        <p14:creationId xmlns:p14="http://schemas.microsoft.com/office/powerpoint/2010/main" val="3071626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2FEB-1E5D-43C3-8E80-6FF9282072AA}"/>
              </a:ext>
            </a:extLst>
          </p:cNvPr>
          <p:cNvSpPr>
            <a:spLocks noGrp="1"/>
          </p:cNvSpPr>
          <p:nvPr>
            <p:ph type="title"/>
          </p:nvPr>
        </p:nvSpPr>
        <p:spPr>
          <a:xfrm>
            <a:off x="392278" y="767397"/>
            <a:ext cx="9319737" cy="809145"/>
          </a:xfrm>
        </p:spPr>
        <p:txBody>
          <a:bodyPr>
            <a:normAutofit fontScale="90000"/>
          </a:bodyPr>
          <a:lstStyle/>
          <a:p>
            <a:r>
              <a:rPr lang="en-US"/>
              <a:t>No one illness or injury is responsible for burdensome medical debt</a:t>
            </a:r>
          </a:p>
        </p:txBody>
      </p:sp>
      <p:graphicFrame>
        <p:nvGraphicFramePr>
          <p:cNvPr id="12" name="Chart 11">
            <a:extLst>
              <a:ext uri="{FF2B5EF4-FFF2-40B4-BE49-F238E27FC236}">
                <a16:creationId xmlns:a16="http://schemas.microsoft.com/office/drawing/2014/main" id="{B42A6742-640B-49A4-A905-4E6A1ACCF5D8}"/>
              </a:ext>
            </a:extLst>
          </p:cNvPr>
          <p:cNvGraphicFramePr>
            <a:graphicFrameLocks noChangeAspect="1"/>
          </p:cNvGraphicFramePr>
          <p:nvPr/>
        </p:nvGraphicFramePr>
        <p:xfrm>
          <a:off x="502920" y="2363944"/>
          <a:ext cx="7480935" cy="5243413"/>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Box 2">
            <a:extLst>
              <a:ext uri="{FF2B5EF4-FFF2-40B4-BE49-F238E27FC236}">
                <a16:creationId xmlns:a16="http://schemas.microsoft.com/office/drawing/2014/main" id="{C113C7EC-F94B-4437-BB29-AE240286A10E}"/>
              </a:ext>
            </a:extLst>
          </p:cNvPr>
          <p:cNvSpPr txBox="1">
            <a:spLocks noChangeArrowheads="1"/>
          </p:cNvSpPr>
          <p:nvPr/>
        </p:nvSpPr>
        <p:spPr bwMode="auto">
          <a:xfrm>
            <a:off x="504850" y="7249648"/>
            <a:ext cx="6787491" cy="30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0" tIns="0" rIns="0" bIns="0" anchor="b">
            <a:spAutoFit/>
          </a:bodyPr>
          <a:lstStyle>
            <a:lvl1pPr marL="176213" indent="-176213">
              <a:tabLst>
                <a:tab pos="339725" algn="l"/>
                <a:tab pos="461963" algn="l"/>
              </a:tabLst>
              <a:defRPr sz="2400">
                <a:solidFill>
                  <a:schemeClr val="tx1"/>
                </a:solidFill>
                <a:latin typeface="Arial" charset="0"/>
                <a:cs typeface="Arial" charset="0"/>
              </a:defRPr>
            </a:lvl1pPr>
            <a:lvl2pPr marL="968375" indent="-457200">
              <a:tabLst>
                <a:tab pos="339725" algn="l"/>
                <a:tab pos="461963" algn="l"/>
              </a:tabLst>
              <a:defRPr sz="2400">
                <a:solidFill>
                  <a:schemeClr val="tx1"/>
                </a:solidFill>
                <a:latin typeface="Arial" charset="0"/>
                <a:cs typeface="Arial" charset="0"/>
              </a:defRPr>
            </a:lvl2pPr>
            <a:lvl3pPr marL="1539875" indent="-457200">
              <a:tabLst>
                <a:tab pos="339725" algn="l"/>
                <a:tab pos="461963" algn="l"/>
              </a:tabLst>
              <a:defRPr sz="2400">
                <a:solidFill>
                  <a:schemeClr val="tx1"/>
                </a:solidFill>
                <a:latin typeface="Arial" charset="0"/>
                <a:cs typeface="Arial" charset="0"/>
              </a:defRPr>
            </a:lvl3pPr>
            <a:lvl4pPr marL="2111375" indent="-457200">
              <a:tabLst>
                <a:tab pos="339725" algn="l"/>
                <a:tab pos="461963" algn="l"/>
              </a:tabLst>
              <a:defRPr sz="2400">
                <a:solidFill>
                  <a:schemeClr val="tx1"/>
                </a:solidFill>
                <a:latin typeface="Arial" charset="0"/>
                <a:cs typeface="Arial" charset="0"/>
              </a:defRPr>
            </a:lvl4pPr>
            <a:lvl5pPr marL="2682875" indent="-457200">
              <a:tabLst>
                <a:tab pos="339725" algn="l"/>
                <a:tab pos="461963" algn="l"/>
              </a:tabLst>
              <a:defRPr sz="2400">
                <a:solidFill>
                  <a:schemeClr val="tx1"/>
                </a:solidFill>
                <a:latin typeface="Arial" charset="0"/>
                <a:cs typeface="Arial" charset="0"/>
              </a:defRPr>
            </a:lvl5pPr>
            <a:lvl6pPr marL="3140075" indent="-457200" fontAlgn="base">
              <a:spcBef>
                <a:spcPct val="0"/>
              </a:spcBef>
              <a:spcAft>
                <a:spcPct val="0"/>
              </a:spcAft>
              <a:tabLst>
                <a:tab pos="339725" algn="l"/>
                <a:tab pos="461963" algn="l"/>
              </a:tabLst>
              <a:defRPr sz="2400">
                <a:solidFill>
                  <a:schemeClr val="tx1"/>
                </a:solidFill>
                <a:latin typeface="Arial" charset="0"/>
                <a:cs typeface="Arial" charset="0"/>
              </a:defRPr>
            </a:lvl6pPr>
            <a:lvl7pPr marL="3597275" indent="-457200" fontAlgn="base">
              <a:spcBef>
                <a:spcPct val="0"/>
              </a:spcBef>
              <a:spcAft>
                <a:spcPct val="0"/>
              </a:spcAft>
              <a:tabLst>
                <a:tab pos="339725" algn="l"/>
                <a:tab pos="461963" algn="l"/>
              </a:tabLst>
              <a:defRPr sz="2400">
                <a:solidFill>
                  <a:schemeClr val="tx1"/>
                </a:solidFill>
                <a:latin typeface="Arial" charset="0"/>
                <a:cs typeface="Arial" charset="0"/>
              </a:defRPr>
            </a:lvl7pPr>
            <a:lvl8pPr marL="4054475" indent="-457200" fontAlgn="base">
              <a:spcBef>
                <a:spcPct val="0"/>
              </a:spcBef>
              <a:spcAft>
                <a:spcPct val="0"/>
              </a:spcAft>
              <a:tabLst>
                <a:tab pos="339725" algn="l"/>
                <a:tab pos="461963" algn="l"/>
              </a:tabLst>
              <a:defRPr sz="2400">
                <a:solidFill>
                  <a:schemeClr val="tx1"/>
                </a:solidFill>
                <a:latin typeface="Arial" charset="0"/>
                <a:cs typeface="Arial" charset="0"/>
              </a:defRPr>
            </a:lvl8pPr>
            <a:lvl9pPr marL="4511675" indent="-457200" fontAlgn="base">
              <a:spcBef>
                <a:spcPct val="0"/>
              </a:spcBef>
              <a:spcAft>
                <a:spcPct val="0"/>
              </a:spcAft>
              <a:tabLst>
                <a:tab pos="339725" algn="l"/>
                <a:tab pos="461963" algn="l"/>
              </a:tabLst>
              <a:defRPr sz="2400">
                <a:solidFill>
                  <a:schemeClr val="tx1"/>
                </a:solidFill>
                <a:latin typeface="Arial" charset="0"/>
                <a:cs typeface="Arial" charset="0"/>
              </a:defRPr>
            </a:lvl9pPr>
          </a:lstStyle>
          <a:p>
            <a:pPr eaLnBrk="0" hangingPunct="0"/>
            <a:r>
              <a:rPr lang="en-US" sz="990"/>
              <a:t>Source:	Kaiser Family Foundation / New York Times Medical Bills Survey (conducted August 28-September 28, 2015)</a:t>
            </a:r>
          </a:p>
          <a:p>
            <a:pPr eaLnBrk="0" hangingPunct="0"/>
            <a:r>
              <a:rPr lang="en-US" sz="990">
                <a:hlinkClick r:id="rId4"/>
              </a:rPr>
              <a:t>https://www.kff.org/report-section/the-burden-of-medical-debt-introduction/</a:t>
            </a:r>
            <a:endParaRPr lang="en-US" sz="990"/>
          </a:p>
        </p:txBody>
      </p:sp>
      <p:sp>
        <p:nvSpPr>
          <p:cNvPr id="23" name="TextBox 22">
            <a:extLst>
              <a:ext uri="{FF2B5EF4-FFF2-40B4-BE49-F238E27FC236}">
                <a16:creationId xmlns:a16="http://schemas.microsoft.com/office/drawing/2014/main" id="{60A7CA41-9E19-4AB7-BCBA-3DA22914C201}"/>
              </a:ext>
            </a:extLst>
          </p:cNvPr>
          <p:cNvSpPr txBox="1"/>
          <p:nvPr/>
        </p:nvSpPr>
        <p:spPr>
          <a:xfrm>
            <a:off x="502920" y="1756756"/>
            <a:ext cx="7480935" cy="566309"/>
          </a:xfrm>
          <a:prstGeom prst="rect">
            <a:avLst/>
          </a:prstGeom>
          <a:noFill/>
        </p:spPr>
        <p:txBody>
          <a:bodyPr wrap="square" rtlCol="0">
            <a:spAutoFit/>
          </a:bodyPr>
          <a:lstStyle/>
          <a:p>
            <a:r>
              <a:rPr lang="en-US" sz="1540"/>
              <a:t>The most common illness / injuries that led to medical bills people struggle to pay (noting that respondents could indicate debt due to multiple illnesses / injuries):</a:t>
            </a:r>
          </a:p>
        </p:txBody>
      </p:sp>
      <p:cxnSp>
        <p:nvCxnSpPr>
          <p:cNvPr id="7" name="Straight Connector 6">
            <a:extLst>
              <a:ext uri="{FF2B5EF4-FFF2-40B4-BE49-F238E27FC236}">
                <a16:creationId xmlns:a16="http://schemas.microsoft.com/office/drawing/2014/main" id="{C9CAD002-E351-464C-8172-5B43108FD003}"/>
              </a:ext>
            </a:extLst>
          </p:cNvPr>
          <p:cNvCxnSpPr/>
          <p:nvPr/>
        </p:nvCxnSpPr>
        <p:spPr bwMode="auto">
          <a:xfrm>
            <a:off x="502921" y="2319984"/>
            <a:ext cx="725178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Tree>
    <p:extLst>
      <p:ext uri="{BB962C8B-B14F-4D97-AF65-F5344CB8AC3E}">
        <p14:creationId xmlns:p14="http://schemas.microsoft.com/office/powerpoint/2010/main" val="4236708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EDD70-75E7-406E-95D4-1BDD84793557}"/>
              </a:ext>
            </a:extLst>
          </p:cNvPr>
          <p:cNvSpPr>
            <a:spLocks noGrp="1"/>
          </p:cNvSpPr>
          <p:nvPr>
            <p:ph type="title"/>
          </p:nvPr>
        </p:nvSpPr>
        <p:spPr>
          <a:xfrm>
            <a:off x="392278" y="768096"/>
            <a:ext cx="9319737" cy="809145"/>
          </a:xfrm>
        </p:spPr>
        <p:txBody>
          <a:bodyPr lIns="110642" tIns="50800" rIns="110642" bIns="50800">
            <a:normAutofit fontScale="90000"/>
          </a:bodyPr>
          <a:lstStyle/>
          <a:p>
            <a:r>
              <a:rPr lang="en-US"/>
              <a:t>Making healthcare costs less onerous has public support across the political spectrum, according to a recent survey</a:t>
            </a:r>
          </a:p>
        </p:txBody>
      </p:sp>
      <p:sp>
        <p:nvSpPr>
          <p:cNvPr id="4" name="Text Box 2">
            <a:extLst>
              <a:ext uri="{FF2B5EF4-FFF2-40B4-BE49-F238E27FC236}">
                <a16:creationId xmlns:a16="http://schemas.microsoft.com/office/drawing/2014/main" id="{CA878647-1BD2-40AB-9CD5-7225F495788C}"/>
              </a:ext>
            </a:extLst>
          </p:cNvPr>
          <p:cNvSpPr txBox="1">
            <a:spLocks noChangeArrowheads="1"/>
          </p:cNvSpPr>
          <p:nvPr/>
        </p:nvSpPr>
        <p:spPr bwMode="auto">
          <a:xfrm>
            <a:off x="504851" y="7249648"/>
            <a:ext cx="4398620" cy="30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0" tIns="0" rIns="0" bIns="0" anchor="b">
            <a:spAutoFit/>
          </a:bodyPr>
          <a:lstStyle>
            <a:lvl1pPr marL="176213" indent="-176213">
              <a:tabLst>
                <a:tab pos="339725" algn="l"/>
                <a:tab pos="461963" algn="l"/>
              </a:tabLst>
              <a:defRPr sz="2400">
                <a:solidFill>
                  <a:schemeClr val="tx1"/>
                </a:solidFill>
                <a:latin typeface="Arial" charset="0"/>
                <a:cs typeface="Arial" charset="0"/>
              </a:defRPr>
            </a:lvl1pPr>
            <a:lvl2pPr marL="968375" indent="-457200">
              <a:tabLst>
                <a:tab pos="339725" algn="l"/>
                <a:tab pos="461963" algn="l"/>
              </a:tabLst>
              <a:defRPr sz="2400">
                <a:solidFill>
                  <a:schemeClr val="tx1"/>
                </a:solidFill>
                <a:latin typeface="Arial" charset="0"/>
                <a:cs typeface="Arial" charset="0"/>
              </a:defRPr>
            </a:lvl2pPr>
            <a:lvl3pPr marL="1539875" indent="-457200">
              <a:tabLst>
                <a:tab pos="339725" algn="l"/>
                <a:tab pos="461963" algn="l"/>
              </a:tabLst>
              <a:defRPr sz="2400">
                <a:solidFill>
                  <a:schemeClr val="tx1"/>
                </a:solidFill>
                <a:latin typeface="Arial" charset="0"/>
                <a:cs typeface="Arial" charset="0"/>
              </a:defRPr>
            </a:lvl3pPr>
            <a:lvl4pPr marL="2111375" indent="-457200">
              <a:tabLst>
                <a:tab pos="339725" algn="l"/>
                <a:tab pos="461963" algn="l"/>
              </a:tabLst>
              <a:defRPr sz="2400">
                <a:solidFill>
                  <a:schemeClr val="tx1"/>
                </a:solidFill>
                <a:latin typeface="Arial" charset="0"/>
                <a:cs typeface="Arial" charset="0"/>
              </a:defRPr>
            </a:lvl4pPr>
            <a:lvl5pPr marL="2682875" indent="-457200">
              <a:tabLst>
                <a:tab pos="339725" algn="l"/>
                <a:tab pos="461963" algn="l"/>
              </a:tabLst>
              <a:defRPr sz="2400">
                <a:solidFill>
                  <a:schemeClr val="tx1"/>
                </a:solidFill>
                <a:latin typeface="Arial" charset="0"/>
                <a:cs typeface="Arial" charset="0"/>
              </a:defRPr>
            </a:lvl5pPr>
            <a:lvl6pPr marL="3140075" indent="-457200" fontAlgn="base">
              <a:spcBef>
                <a:spcPct val="0"/>
              </a:spcBef>
              <a:spcAft>
                <a:spcPct val="0"/>
              </a:spcAft>
              <a:tabLst>
                <a:tab pos="339725" algn="l"/>
                <a:tab pos="461963" algn="l"/>
              </a:tabLst>
              <a:defRPr sz="2400">
                <a:solidFill>
                  <a:schemeClr val="tx1"/>
                </a:solidFill>
                <a:latin typeface="Arial" charset="0"/>
                <a:cs typeface="Arial" charset="0"/>
              </a:defRPr>
            </a:lvl6pPr>
            <a:lvl7pPr marL="3597275" indent="-457200" fontAlgn="base">
              <a:spcBef>
                <a:spcPct val="0"/>
              </a:spcBef>
              <a:spcAft>
                <a:spcPct val="0"/>
              </a:spcAft>
              <a:tabLst>
                <a:tab pos="339725" algn="l"/>
                <a:tab pos="461963" algn="l"/>
              </a:tabLst>
              <a:defRPr sz="2400">
                <a:solidFill>
                  <a:schemeClr val="tx1"/>
                </a:solidFill>
                <a:latin typeface="Arial" charset="0"/>
                <a:cs typeface="Arial" charset="0"/>
              </a:defRPr>
            </a:lvl7pPr>
            <a:lvl8pPr marL="4054475" indent="-457200" fontAlgn="base">
              <a:spcBef>
                <a:spcPct val="0"/>
              </a:spcBef>
              <a:spcAft>
                <a:spcPct val="0"/>
              </a:spcAft>
              <a:tabLst>
                <a:tab pos="339725" algn="l"/>
                <a:tab pos="461963" algn="l"/>
              </a:tabLst>
              <a:defRPr sz="2400">
                <a:solidFill>
                  <a:schemeClr val="tx1"/>
                </a:solidFill>
                <a:latin typeface="Arial" charset="0"/>
                <a:cs typeface="Arial" charset="0"/>
              </a:defRPr>
            </a:lvl8pPr>
            <a:lvl9pPr marL="4511675" indent="-457200" fontAlgn="base">
              <a:spcBef>
                <a:spcPct val="0"/>
              </a:spcBef>
              <a:spcAft>
                <a:spcPct val="0"/>
              </a:spcAft>
              <a:tabLst>
                <a:tab pos="339725" algn="l"/>
                <a:tab pos="461963" algn="l"/>
              </a:tabLst>
              <a:defRPr sz="2400">
                <a:solidFill>
                  <a:schemeClr val="tx1"/>
                </a:solidFill>
                <a:latin typeface="Arial" charset="0"/>
                <a:cs typeface="Arial" charset="0"/>
              </a:defRPr>
            </a:lvl9pPr>
          </a:lstStyle>
          <a:p>
            <a:pPr eaLnBrk="0" hangingPunct="0"/>
            <a:r>
              <a:rPr lang="en-US" sz="990"/>
              <a:t>Source:	September 2020 Data for Progress poll via The Appeal </a:t>
            </a:r>
            <a:r>
              <a:rPr lang="en-US" sz="990">
                <a:hlinkClick r:id="rId2"/>
              </a:rPr>
              <a:t>https://theappeal.org/the-lab/policy/how-to-solve-the-medical-debt-crisis/</a:t>
            </a:r>
            <a:r>
              <a:rPr lang="en-US" sz="990"/>
              <a:t> </a:t>
            </a:r>
          </a:p>
        </p:txBody>
      </p:sp>
      <p:sp>
        <p:nvSpPr>
          <p:cNvPr id="14" name="TextBox 13">
            <a:extLst>
              <a:ext uri="{FF2B5EF4-FFF2-40B4-BE49-F238E27FC236}">
                <a16:creationId xmlns:a16="http://schemas.microsoft.com/office/drawing/2014/main" id="{8F0284BA-3EA1-4969-B248-DFBFDD4F689D}"/>
              </a:ext>
            </a:extLst>
          </p:cNvPr>
          <p:cNvSpPr txBox="1"/>
          <p:nvPr/>
        </p:nvSpPr>
        <p:spPr>
          <a:xfrm>
            <a:off x="392278" y="2783733"/>
            <a:ext cx="3602919" cy="3656386"/>
          </a:xfrm>
          <a:prstGeom prst="rect">
            <a:avLst/>
          </a:prstGeom>
          <a:noFill/>
        </p:spPr>
        <p:txBody>
          <a:bodyPr wrap="square" lIns="110642" tIns="50292" rIns="110642" bIns="50292" rtlCol="0">
            <a:spAutoFit/>
          </a:bodyPr>
          <a:lstStyle/>
          <a:p>
            <a:pPr eaLnBrk="0" hangingPunct="0"/>
            <a:r>
              <a:rPr lang="en-US" sz="1540">
                <a:latin typeface="+mj-lt"/>
              </a:rPr>
              <a:t>Do you support or oppose all hospitals and health care providers to provide free or discounted care to uninsured or self-pay patients who are low income? </a:t>
            </a:r>
          </a:p>
          <a:p>
            <a:pPr eaLnBrk="0" hangingPunct="0"/>
            <a:endParaRPr lang="en-US" sz="1540">
              <a:latin typeface="+mj-lt"/>
            </a:endParaRPr>
          </a:p>
          <a:p>
            <a:pPr eaLnBrk="0" hangingPunct="0"/>
            <a:r>
              <a:rPr lang="en-US" sz="1540">
                <a:latin typeface="+mj-lt"/>
              </a:rPr>
              <a:t>Do you support or oppose prohibiting hospitals and health care providers to garnish wages, tax refunds, or seize property for people with unpaid</a:t>
            </a:r>
            <a:br>
              <a:rPr lang="en-US" sz="1540">
                <a:latin typeface="+mj-lt"/>
              </a:rPr>
            </a:br>
            <a:r>
              <a:rPr lang="en-US" sz="1540">
                <a:latin typeface="+mj-lt"/>
              </a:rPr>
              <a:t>medical bills?</a:t>
            </a:r>
          </a:p>
          <a:p>
            <a:pPr eaLnBrk="0" hangingPunct="0"/>
            <a:endParaRPr lang="en-US" sz="1540">
              <a:latin typeface="+mj-lt"/>
            </a:endParaRPr>
          </a:p>
          <a:p>
            <a:pPr eaLnBrk="0" hangingPunct="0"/>
            <a:r>
              <a:rPr lang="en-US" sz="1540">
                <a:latin typeface="+mj-lt"/>
              </a:rPr>
              <a:t>Do you support or oppose prohibiting hospitals and health care providers from suing low-income patients for unpaid medical bills?</a:t>
            </a:r>
          </a:p>
        </p:txBody>
      </p:sp>
      <p:cxnSp>
        <p:nvCxnSpPr>
          <p:cNvPr id="15" name="Straight Connector 14">
            <a:extLst>
              <a:ext uri="{FF2B5EF4-FFF2-40B4-BE49-F238E27FC236}">
                <a16:creationId xmlns:a16="http://schemas.microsoft.com/office/drawing/2014/main" id="{0AF8B1D7-D3B5-4821-9CB2-FE41A8CAA413}"/>
              </a:ext>
            </a:extLst>
          </p:cNvPr>
          <p:cNvCxnSpPr>
            <a:cxnSpLocks/>
          </p:cNvCxnSpPr>
          <p:nvPr/>
        </p:nvCxnSpPr>
        <p:spPr bwMode="auto">
          <a:xfrm>
            <a:off x="392278" y="2783733"/>
            <a:ext cx="3602919"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6" name="TextBox 15">
            <a:extLst>
              <a:ext uri="{FF2B5EF4-FFF2-40B4-BE49-F238E27FC236}">
                <a16:creationId xmlns:a16="http://schemas.microsoft.com/office/drawing/2014/main" id="{671D7979-1C8B-478E-A78A-1284CEEE3C0C}"/>
              </a:ext>
            </a:extLst>
          </p:cNvPr>
          <p:cNvSpPr txBox="1"/>
          <p:nvPr/>
        </p:nvSpPr>
        <p:spPr>
          <a:xfrm>
            <a:off x="392280" y="2448481"/>
            <a:ext cx="3602919" cy="335253"/>
          </a:xfrm>
          <a:prstGeom prst="rect">
            <a:avLst/>
          </a:prstGeom>
          <a:noFill/>
        </p:spPr>
        <p:txBody>
          <a:bodyPr wrap="square" lIns="110642" rIns="110642" rtlCol="0" anchor="b">
            <a:noAutofit/>
          </a:bodyPr>
          <a:lstStyle/>
          <a:p>
            <a:r>
              <a:rPr lang="en-US" sz="1540"/>
              <a:t>Survey question</a:t>
            </a:r>
          </a:p>
        </p:txBody>
      </p:sp>
      <p:sp>
        <p:nvSpPr>
          <p:cNvPr id="8" name="TextBox 7">
            <a:extLst>
              <a:ext uri="{FF2B5EF4-FFF2-40B4-BE49-F238E27FC236}">
                <a16:creationId xmlns:a16="http://schemas.microsoft.com/office/drawing/2014/main" id="{A7007639-4061-4519-BD72-2286CF6843E0}"/>
              </a:ext>
            </a:extLst>
          </p:cNvPr>
          <p:cNvSpPr txBox="1"/>
          <p:nvPr/>
        </p:nvSpPr>
        <p:spPr>
          <a:xfrm>
            <a:off x="4193687" y="2448481"/>
            <a:ext cx="2359756" cy="335253"/>
          </a:xfrm>
          <a:prstGeom prst="rect">
            <a:avLst/>
          </a:prstGeom>
          <a:noFill/>
        </p:spPr>
        <p:txBody>
          <a:bodyPr wrap="square" rtlCol="0" anchor="b">
            <a:noAutofit/>
          </a:bodyPr>
          <a:lstStyle/>
          <a:p>
            <a:pPr algn="ctr"/>
            <a:r>
              <a:rPr lang="en-US" sz="1540"/>
              <a:t>% of respondents who “somewhat support” or “strongly support”</a:t>
            </a:r>
          </a:p>
        </p:txBody>
      </p:sp>
      <p:cxnSp>
        <p:nvCxnSpPr>
          <p:cNvPr id="9" name="Straight Connector 8">
            <a:extLst>
              <a:ext uri="{FF2B5EF4-FFF2-40B4-BE49-F238E27FC236}">
                <a16:creationId xmlns:a16="http://schemas.microsoft.com/office/drawing/2014/main" id="{5E659E3C-263A-4DE1-A305-8FED5B04CDC3}"/>
              </a:ext>
            </a:extLst>
          </p:cNvPr>
          <p:cNvCxnSpPr>
            <a:cxnSpLocks/>
          </p:cNvCxnSpPr>
          <p:nvPr/>
        </p:nvCxnSpPr>
        <p:spPr bwMode="auto">
          <a:xfrm>
            <a:off x="4193688" y="2783733"/>
            <a:ext cx="2359756"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0" name="Rectangle 3">
            <a:extLst>
              <a:ext uri="{FF2B5EF4-FFF2-40B4-BE49-F238E27FC236}">
                <a16:creationId xmlns:a16="http://schemas.microsoft.com/office/drawing/2014/main" id="{67BAFEE1-6C0F-48F8-A674-5A0D81334307}"/>
              </a:ext>
            </a:extLst>
          </p:cNvPr>
          <p:cNvSpPr>
            <a:spLocks noChangeArrowheads="1"/>
          </p:cNvSpPr>
          <p:nvPr/>
        </p:nvSpPr>
        <p:spPr bwMode="auto">
          <a:xfrm>
            <a:off x="4190998" y="2783733"/>
            <a:ext cx="2366183" cy="293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0" rIns="0" anchorCtr="1">
            <a:spAutoFit/>
          </a:bodyPr>
          <a:lstStyle/>
          <a:p>
            <a:pPr algn="r" eaLnBrk="0" hangingPunct="0"/>
            <a:r>
              <a:rPr lang="en-US" sz="1540"/>
              <a:t>69%</a:t>
            </a:r>
          </a:p>
          <a:p>
            <a:pPr algn="r" eaLnBrk="0" hangingPunct="0"/>
            <a:endParaRPr lang="en-US" sz="1540"/>
          </a:p>
          <a:p>
            <a:pPr algn="r" eaLnBrk="0" hangingPunct="0"/>
            <a:endParaRPr lang="en-US" sz="1540"/>
          </a:p>
          <a:p>
            <a:pPr algn="r" eaLnBrk="0" hangingPunct="0"/>
            <a:endParaRPr lang="en-US" sz="1540"/>
          </a:p>
          <a:p>
            <a:pPr algn="r" eaLnBrk="0" hangingPunct="0"/>
            <a:endParaRPr lang="en-US" sz="1540"/>
          </a:p>
          <a:p>
            <a:pPr algn="r" eaLnBrk="0" hangingPunct="0"/>
            <a:r>
              <a:rPr lang="en-US" sz="1540"/>
              <a:t>68%</a:t>
            </a:r>
          </a:p>
          <a:p>
            <a:pPr algn="r" eaLnBrk="0" hangingPunct="0"/>
            <a:endParaRPr lang="en-US" sz="1540"/>
          </a:p>
          <a:p>
            <a:pPr algn="r" eaLnBrk="0" hangingPunct="0"/>
            <a:endParaRPr lang="en-US" sz="1540"/>
          </a:p>
          <a:p>
            <a:pPr algn="r" eaLnBrk="0" hangingPunct="0"/>
            <a:endParaRPr lang="en-US" sz="1540"/>
          </a:p>
          <a:p>
            <a:pPr algn="r" eaLnBrk="0" hangingPunct="0"/>
            <a:endParaRPr lang="en-US" sz="1540"/>
          </a:p>
          <a:p>
            <a:pPr algn="r" eaLnBrk="0" hangingPunct="0"/>
            <a:endParaRPr lang="en-US" sz="1540"/>
          </a:p>
          <a:p>
            <a:pPr algn="r" eaLnBrk="0" hangingPunct="0"/>
            <a:r>
              <a:rPr lang="en-US" sz="1540"/>
              <a:t>69%</a:t>
            </a:r>
          </a:p>
        </p:txBody>
      </p:sp>
      <p:sp>
        <p:nvSpPr>
          <p:cNvPr id="11" name="TextBox 10">
            <a:extLst>
              <a:ext uri="{FF2B5EF4-FFF2-40B4-BE49-F238E27FC236}">
                <a16:creationId xmlns:a16="http://schemas.microsoft.com/office/drawing/2014/main" id="{234B8939-8D47-4EB4-BFC0-10337D3F5A68}"/>
              </a:ext>
            </a:extLst>
          </p:cNvPr>
          <p:cNvSpPr txBox="1"/>
          <p:nvPr/>
        </p:nvSpPr>
        <p:spPr>
          <a:xfrm>
            <a:off x="6749242" y="2448481"/>
            <a:ext cx="2359756" cy="335253"/>
          </a:xfrm>
          <a:prstGeom prst="rect">
            <a:avLst/>
          </a:prstGeom>
          <a:noFill/>
        </p:spPr>
        <p:txBody>
          <a:bodyPr wrap="square" rtlCol="0" anchor="b">
            <a:noAutofit/>
          </a:bodyPr>
          <a:lstStyle/>
          <a:p>
            <a:pPr algn="ctr"/>
            <a:r>
              <a:rPr lang="en-US" sz="1540"/>
              <a:t>% of Republican respondents who “somewhat support” or “strongly support”</a:t>
            </a:r>
          </a:p>
        </p:txBody>
      </p:sp>
      <p:cxnSp>
        <p:nvCxnSpPr>
          <p:cNvPr id="12" name="Straight Connector 11">
            <a:extLst>
              <a:ext uri="{FF2B5EF4-FFF2-40B4-BE49-F238E27FC236}">
                <a16:creationId xmlns:a16="http://schemas.microsoft.com/office/drawing/2014/main" id="{C2925C47-341B-4B96-9B83-854229A86F1E}"/>
              </a:ext>
            </a:extLst>
          </p:cNvPr>
          <p:cNvCxnSpPr>
            <a:cxnSpLocks/>
          </p:cNvCxnSpPr>
          <p:nvPr/>
        </p:nvCxnSpPr>
        <p:spPr bwMode="auto">
          <a:xfrm>
            <a:off x="6749244" y="2783733"/>
            <a:ext cx="2359756"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3" name="Rectangle 3">
            <a:extLst>
              <a:ext uri="{FF2B5EF4-FFF2-40B4-BE49-F238E27FC236}">
                <a16:creationId xmlns:a16="http://schemas.microsoft.com/office/drawing/2014/main" id="{9A8719EB-0DE8-40B7-A681-1E1D715B8030}"/>
              </a:ext>
            </a:extLst>
          </p:cNvPr>
          <p:cNvSpPr>
            <a:spLocks noChangeArrowheads="1"/>
          </p:cNvSpPr>
          <p:nvPr/>
        </p:nvSpPr>
        <p:spPr bwMode="auto">
          <a:xfrm>
            <a:off x="6749243" y="2783733"/>
            <a:ext cx="2366183" cy="293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0" rIns="0" anchorCtr="1">
            <a:spAutoFit/>
          </a:bodyPr>
          <a:lstStyle/>
          <a:p>
            <a:pPr algn="r" eaLnBrk="0" hangingPunct="0"/>
            <a:r>
              <a:rPr lang="en-US" sz="1540"/>
              <a:t>62%</a:t>
            </a:r>
          </a:p>
          <a:p>
            <a:pPr algn="r" eaLnBrk="0" hangingPunct="0"/>
            <a:endParaRPr lang="en-US" sz="1540"/>
          </a:p>
          <a:p>
            <a:pPr algn="r" eaLnBrk="0" hangingPunct="0"/>
            <a:endParaRPr lang="en-US" sz="1540"/>
          </a:p>
          <a:p>
            <a:pPr algn="r" eaLnBrk="0" hangingPunct="0"/>
            <a:endParaRPr lang="en-US" sz="1540"/>
          </a:p>
          <a:p>
            <a:pPr algn="r" eaLnBrk="0" hangingPunct="0"/>
            <a:endParaRPr lang="en-US" sz="1540"/>
          </a:p>
          <a:p>
            <a:pPr algn="r" eaLnBrk="0" hangingPunct="0"/>
            <a:r>
              <a:rPr lang="en-US" sz="1540"/>
              <a:t>55%</a:t>
            </a:r>
          </a:p>
          <a:p>
            <a:pPr algn="r" eaLnBrk="0" hangingPunct="0"/>
            <a:endParaRPr lang="en-US" sz="1540"/>
          </a:p>
          <a:p>
            <a:pPr algn="r" eaLnBrk="0" hangingPunct="0"/>
            <a:endParaRPr lang="en-US" sz="1540"/>
          </a:p>
          <a:p>
            <a:pPr algn="r" eaLnBrk="0" hangingPunct="0"/>
            <a:endParaRPr lang="en-US" sz="1540"/>
          </a:p>
          <a:p>
            <a:pPr algn="r" eaLnBrk="0" hangingPunct="0"/>
            <a:endParaRPr lang="en-US" sz="1540"/>
          </a:p>
          <a:p>
            <a:pPr algn="r" eaLnBrk="0" hangingPunct="0"/>
            <a:endParaRPr lang="en-US" sz="1540"/>
          </a:p>
          <a:p>
            <a:pPr algn="r" eaLnBrk="0" hangingPunct="0"/>
            <a:r>
              <a:rPr lang="en-US" sz="1540"/>
              <a:t>63%</a:t>
            </a:r>
          </a:p>
        </p:txBody>
      </p:sp>
    </p:spTree>
    <p:extLst>
      <p:ext uri="{BB962C8B-B14F-4D97-AF65-F5344CB8AC3E}">
        <p14:creationId xmlns:p14="http://schemas.microsoft.com/office/powerpoint/2010/main" val="2758642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EDD70-75E7-406E-95D4-1BDD84793557}"/>
              </a:ext>
            </a:extLst>
          </p:cNvPr>
          <p:cNvSpPr>
            <a:spLocks noGrp="1"/>
          </p:cNvSpPr>
          <p:nvPr>
            <p:ph type="title"/>
          </p:nvPr>
        </p:nvSpPr>
        <p:spPr>
          <a:xfrm>
            <a:off x="392278" y="541951"/>
            <a:ext cx="9319737" cy="902234"/>
          </a:xfrm>
        </p:spPr>
        <p:txBody>
          <a:bodyPr lIns="110642" tIns="50800" rIns="110642" bIns="50800">
            <a:normAutofit fontScale="90000"/>
          </a:bodyPr>
          <a:lstStyle/>
          <a:p>
            <a:r>
              <a:rPr lang="en-US"/>
              <a:t>Policies addressing medical debt through coverage</a:t>
            </a:r>
          </a:p>
        </p:txBody>
      </p:sp>
      <p:sp>
        <p:nvSpPr>
          <p:cNvPr id="4" name="Rounded Rectangle 10">
            <a:extLst>
              <a:ext uri="{FF2B5EF4-FFF2-40B4-BE49-F238E27FC236}">
                <a16:creationId xmlns:a16="http://schemas.microsoft.com/office/drawing/2014/main" id="{E629C2F1-9965-465E-A356-743E2D8112A7}"/>
              </a:ext>
            </a:extLst>
          </p:cNvPr>
          <p:cNvSpPr/>
          <p:nvPr/>
        </p:nvSpPr>
        <p:spPr bwMode="auto">
          <a:xfrm>
            <a:off x="504851" y="4493397"/>
            <a:ext cx="1655259" cy="434976"/>
          </a:xfrm>
          <a:prstGeom prst="rect">
            <a:avLst/>
          </a:prstGeom>
          <a:solidFill>
            <a:schemeClr val="accent1">
              <a:lumMod val="40000"/>
              <a:lumOff val="60000"/>
            </a:schemeClr>
          </a:solidFill>
          <a:ln w="12700" cap="flat" cmpd="sng" algn="ctr">
            <a:noFill/>
            <a:prstDash val="solid"/>
            <a:round/>
            <a:headEnd type="none" w="med" len="med"/>
            <a:tailEnd type="none" w="med" len="med"/>
          </a:ln>
          <a:effectLst/>
        </p:spPr>
        <p:txBody>
          <a:bodyPr vert="horz" wrap="square" lIns="100584" tIns="50292" rIns="100584" bIns="50292" numCol="1" rtlCol="0" anchor="ctr" anchorCtr="0" compatLnSpc="1">
            <a:prstTxWarp prst="textNoShape">
              <a:avLst/>
            </a:prstTxWarp>
          </a:bodyPr>
          <a:lstStyle/>
          <a:p>
            <a:pPr eaLnBrk="0" hangingPunct="0">
              <a:lnSpc>
                <a:spcPct val="95000"/>
              </a:lnSpc>
              <a:spcBef>
                <a:spcPts val="330"/>
              </a:spcBef>
            </a:pPr>
            <a:r>
              <a:rPr lang="en-US" sz="1540"/>
              <a:t>Universal coverage</a:t>
            </a:r>
          </a:p>
        </p:txBody>
      </p:sp>
      <p:sp>
        <p:nvSpPr>
          <p:cNvPr id="5" name="Rounded Rectangle 10">
            <a:extLst>
              <a:ext uri="{FF2B5EF4-FFF2-40B4-BE49-F238E27FC236}">
                <a16:creationId xmlns:a16="http://schemas.microsoft.com/office/drawing/2014/main" id="{3ED1390F-E011-4AA1-907C-E3F59072FD29}"/>
              </a:ext>
            </a:extLst>
          </p:cNvPr>
          <p:cNvSpPr/>
          <p:nvPr/>
        </p:nvSpPr>
        <p:spPr bwMode="auto">
          <a:xfrm>
            <a:off x="544886" y="1639802"/>
            <a:ext cx="1655259" cy="1397682"/>
          </a:xfrm>
          <a:prstGeom prst="rect">
            <a:avLst/>
          </a:prstGeom>
          <a:solidFill>
            <a:schemeClr val="accent1">
              <a:lumMod val="40000"/>
              <a:lumOff val="60000"/>
            </a:schemeClr>
          </a:solidFill>
          <a:ln w="12700" cap="flat" cmpd="sng" algn="ctr">
            <a:noFill/>
            <a:prstDash val="solid"/>
            <a:round/>
            <a:headEnd type="none" w="med" len="med"/>
            <a:tailEnd type="none" w="med" len="med"/>
          </a:ln>
          <a:effectLst/>
        </p:spPr>
        <p:txBody>
          <a:bodyPr vert="horz" wrap="square" lIns="100584" tIns="50292" rIns="100584" bIns="50292" numCol="1" rtlCol="0" anchor="ctr" anchorCtr="0" compatLnSpc="1">
            <a:prstTxWarp prst="textNoShape">
              <a:avLst/>
            </a:prstTxWarp>
          </a:bodyPr>
          <a:lstStyle/>
          <a:p>
            <a:pPr eaLnBrk="0" hangingPunct="0">
              <a:lnSpc>
                <a:spcPct val="95000"/>
              </a:lnSpc>
              <a:spcBef>
                <a:spcPts val="330"/>
              </a:spcBef>
            </a:pPr>
            <a:r>
              <a:rPr lang="en-US" sz="1540"/>
              <a:t>Expanded benefits for low-income people</a:t>
            </a:r>
          </a:p>
        </p:txBody>
      </p:sp>
      <p:sp>
        <p:nvSpPr>
          <p:cNvPr id="7" name="Rounded Rectangle 10">
            <a:extLst>
              <a:ext uri="{FF2B5EF4-FFF2-40B4-BE49-F238E27FC236}">
                <a16:creationId xmlns:a16="http://schemas.microsoft.com/office/drawing/2014/main" id="{80B8A28F-D35F-46CD-AD26-E46DA4361BB8}"/>
              </a:ext>
            </a:extLst>
          </p:cNvPr>
          <p:cNvSpPr/>
          <p:nvPr/>
        </p:nvSpPr>
        <p:spPr bwMode="auto">
          <a:xfrm>
            <a:off x="504851" y="3293083"/>
            <a:ext cx="1655259" cy="902406"/>
          </a:xfrm>
          <a:prstGeom prst="rect">
            <a:avLst/>
          </a:prstGeom>
          <a:solidFill>
            <a:schemeClr val="accent1">
              <a:lumMod val="40000"/>
              <a:lumOff val="60000"/>
            </a:schemeClr>
          </a:solidFill>
          <a:ln w="12700" cap="flat" cmpd="sng" algn="ctr">
            <a:noFill/>
            <a:prstDash val="solid"/>
            <a:round/>
            <a:headEnd type="none" w="med" len="med"/>
            <a:tailEnd type="none" w="med" len="med"/>
          </a:ln>
          <a:effectLst/>
        </p:spPr>
        <p:txBody>
          <a:bodyPr vert="horz" wrap="square" lIns="100584" tIns="50292" rIns="100584" bIns="50292" numCol="1" rtlCol="0" anchor="ctr" anchorCtr="0" compatLnSpc="1">
            <a:prstTxWarp prst="textNoShape">
              <a:avLst/>
            </a:prstTxWarp>
          </a:bodyPr>
          <a:lstStyle/>
          <a:p>
            <a:pPr eaLnBrk="0" hangingPunct="0">
              <a:lnSpc>
                <a:spcPct val="95000"/>
              </a:lnSpc>
              <a:spcBef>
                <a:spcPts val="330"/>
              </a:spcBef>
            </a:pPr>
            <a:r>
              <a:rPr lang="en-US" sz="1540"/>
              <a:t>Automatically signing patients up for benefits</a:t>
            </a:r>
          </a:p>
        </p:txBody>
      </p:sp>
      <p:sp>
        <p:nvSpPr>
          <p:cNvPr id="10" name="TextBox 9">
            <a:extLst>
              <a:ext uri="{FF2B5EF4-FFF2-40B4-BE49-F238E27FC236}">
                <a16:creationId xmlns:a16="http://schemas.microsoft.com/office/drawing/2014/main" id="{50CD2808-87CE-40BD-B622-FBA3AC0958BC}"/>
              </a:ext>
            </a:extLst>
          </p:cNvPr>
          <p:cNvSpPr txBox="1"/>
          <p:nvPr/>
        </p:nvSpPr>
        <p:spPr>
          <a:xfrm>
            <a:off x="2240181" y="1663880"/>
            <a:ext cx="7175282" cy="4490845"/>
          </a:xfrm>
          <a:prstGeom prst="rect">
            <a:avLst/>
          </a:prstGeom>
          <a:noFill/>
        </p:spPr>
        <p:txBody>
          <a:bodyPr wrap="square" rtlCol="0">
            <a:spAutoFit/>
          </a:bodyPr>
          <a:lstStyle/>
          <a:p>
            <a:pPr marL="249714" lvl="1" indent="-249714" eaLnBrk="0" hangingPunct="0">
              <a:lnSpc>
                <a:spcPct val="95000"/>
              </a:lnSpc>
              <a:spcBef>
                <a:spcPts val="330"/>
              </a:spcBef>
              <a:buFontTx/>
              <a:buChar char="•"/>
            </a:pPr>
            <a:r>
              <a:rPr lang="en-US" sz="1540"/>
              <a:t>There are a range of benefits for low-income people to receive coverage, each of which can be expanded through public policy, including:</a:t>
            </a:r>
          </a:p>
          <a:p>
            <a:pPr marL="508159" lvl="2" indent="-258445" eaLnBrk="0" hangingPunct="0">
              <a:lnSpc>
                <a:spcPct val="95000"/>
              </a:lnSpc>
              <a:spcBef>
                <a:spcPts val="330"/>
              </a:spcBef>
              <a:buFont typeface="Arial" charset="0"/>
              <a:buChar char="–"/>
            </a:pPr>
            <a:r>
              <a:rPr lang="en-US" sz="1540"/>
              <a:t>Medicaid (the ACA called for expansion of Medicaid to cover more low-income people, but not all states have decided to do so)</a:t>
            </a:r>
          </a:p>
          <a:p>
            <a:pPr marL="508159" lvl="2" indent="-258445" eaLnBrk="0" hangingPunct="0">
              <a:lnSpc>
                <a:spcPct val="95000"/>
              </a:lnSpc>
              <a:spcBef>
                <a:spcPts val="330"/>
              </a:spcBef>
              <a:buFont typeface="Arial" charset="0"/>
              <a:buChar char="–"/>
            </a:pPr>
            <a:r>
              <a:rPr lang="en-US" sz="1540"/>
              <a:t>Charity care – governments can set minimum criteria for hospitals to deliver care at free or reduced rates for low-income people</a:t>
            </a:r>
          </a:p>
          <a:p>
            <a:pPr marL="249714" lvl="2" eaLnBrk="0" hangingPunct="0">
              <a:lnSpc>
                <a:spcPct val="95000"/>
              </a:lnSpc>
              <a:spcBef>
                <a:spcPts val="330"/>
              </a:spcBef>
            </a:pPr>
            <a:endParaRPr lang="en-US" sz="1540"/>
          </a:p>
          <a:p>
            <a:pPr marL="249714" lvl="1" indent="-249714" eaLnBrk="0" hangingPunct="0">
              <a:lnSpc>
                <a:spcPct val="95000"/>
              </a:lnSpc>
              <a:spcBef>
                <a:spcPts val="330"/>
              </a:spcBef>
              <a:buFontTx/>
              <a:buChar char="•"/>
            </a:pPr>
            <a:r>
              <a:rPr lang="en-US" sz="1540"/>
              <a:t>Requiring charity care or Medicaid to be available to people who meet certain criteria does not mean that those people will be signed up – some states have passed laws requiring hospitals to check if patients are eligible and enrolled, and to sign them up for whatever benefits they can</a:t>
            </a:r>
          </a:p>
          <a:p>
            <a:pPr marL="249714" lvl="1" indent="-249714" eaLnBrk="0" hangingPunct="0">
              <a:lnSpc>
                <a:spcPct val="95000"/>
              </a:lnSpc>
              <a:spcBef>
                <a:spcPts val="330"/>
              </a:spcBef>
              <a:buFontTx/>
              <a:buChar char="•"/>
            </a:pPr>
            <a:endParaRPr lang="en-US" sz="1540"/>
          </a:p>
          <a:p>
            <a:pPr marL="249714" lvl="1" indent="-249714" eaLnBrk="0" hangingPunct="0">
              <a:lnSpc>
                <a:spcPct val="95000"/>
              </a:lnSpc>
              <a:spcBef>
                <a:spcPts val="330"/>
              </a:spcBef>
              <a:buFontTx/>
              <a:buChar char="•"/>
            </a:pPr>
            <a:r>
              <a:rPr lang="en-US" sz="1540"/>
              <a:t>Single payer health insurance or a public option could ensure that everyone in the US has coverage such that no one would be forced into medical debt</a:t>
            </a:r>
          </a:p>
          <a:p>
            <a:pPr marL="249714" lvl="1" indent="-249714" eaLnBrk="0" hangingPunct="0">
              <a:lnSpc>
                <a:spcPct val="95000"/>
              </a:lnSpc>
              <a:spcBef>
                <a:spcPts val="330"/>
              </a:spcBef>
              <a:buFontTx/>
              <a:buChar char="•"/>
            </a:pPr>
            <a:endParaRPr lang="en-US" sz="1540"/>
          </a:p>
          <a:p>
            <a:pPr marL="249714" lvl="1" indent="-249714" eaLnBrk="0" hangingPunct="0">
              <a:lnSpc>
                <a:spcPct val="95000"/>
              </a:lnSpc>
              <a:spcBef>
                <a:spcPts val="330"/>
              </a:spcBef>
              <a:buFontTx/>
              <a:buChar char="•"/>
            </a:pPr>
            <a:r>
              <a:rPr lang="en-US" sz="1540"/>
              <a:t>More patients could be made aware of the benefits they are eligible for</a:t>
            </a:r>
          </a:p>
          <a:p>
            <a:pPr marL="249714" lvl="1" indent="-249714" eaLnBrk="0" hangingPunct="0">
              <a:lnSpc>
                <a:spcPct val="95000"/>
              </a:lnSpc>
              <a:spcBef>
                <a:spcPts val="330"/>
              </a:spcBef>
              <a:buFontTx/>
              <a:buChar char="•"/>
            </a:pPr>
            <a:r>
              <a:rPr lang="en-US" sz="1540"/>
              <a:t>Hospitals could be better held accountable for ensuring that patients receive financial assistance they are eligible for</a:t>
            </a:r>
          </a:p>
        </p:txBody>
      </p:sp>
      <p:sp>
        <p:nvSpPr>
          <p:cNvPr id="12" name="Text Box 2">
            <a:extLst>
              <a:ext uri="{FF2B5EF4-FFF2-40B4-BE49-F238E27FC236}">
                <a16:creationId xmlns:a16="http://schemas.microsoft.com/office/drawing/2014/main" id="{E5156429-3937-46B4-98B5-5F5F5BDA6B4B}"/>
              </a:ext>
            </a:extLst>
          </p:cNvPr>
          <p:cNvSpPr txBox="1">
            <a:spLocks noChangeArrowheads="1"/>
          </p:cNvSpPr>
          <p:nvPr/>
        </p:nvSpPr>
        <p:spPr bwMode="auto">
          <a:xfrm>
            <a:off x="504851" y="7401999"/>
            <a:ext cx="4210025" cy="15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0" tIns="0" rIns="0" bIns="0" anchor="b">
            <a:spAutoFit/>
          </a:bodyPr>
          <a:lstStyle>
            <a:lvl1pPr marL="176213" indent="-176213">
              <a:tabLst>
                <a:tab pos="339725" algn="l"/>
                <a:tab pos="461963" algn="l"/>
              </a:tabLst>
              <a:defRPr sz="2400">
                <a:solidFill>
                  <a:schemeClr val="tx1"/>
                </a:solidFill>
                <a:latin typeface="Arial" charset="0"/>
                <a:cs typeface="Arial" charset="0"/>
              </a:defRPr>
            </a:lvl1pPr>
            <a:lvl2pPr marL="968375" indent="-457200">
              <a:tabLst>
                <a:tab pos="339725" algn="l"/>
                <a:tab pos="461963" algn="l"/>
              </a:tabLst>
              <a:defRPr sz="2400">
                <a:solidFill>
                  <a:schemeClr val="tx1"/>
                </a:solidFill>
                <a:latin typeface="Arial" charset="0"/>
                <a:cs typeface="Arial" charset="0"/>
              </a:defRPr>
            </a:lvl2pPr>
            <a:lvl3pPr marL="1539875" indent="-457200">
              <a:tabLst>
                <a:tab pos="339725" algn="l"/>
                <a:tab pos="461963" algn="l"/>
              </a:tabLst>
              <a:defRPr sz="2400">
                <a:solidFill>
                  <a:schemeClr val="tx1"/>
                </a:solidFill>
                <a:latin typeface="Arial" charset="0"/>
                <a:cs typeface="Arial" charset="0"/>
              </a:defRPr>
            </a:lvl3pPr>
            <a:lvl4pPr marL="2111375" indent="-457200">
              <a:tabLst>
                <a:tab pos="339725" algn="l"/>
                <a:tab pos="461963" algn="l"/>
              </a:tabLst>
              <a:defRPr sz="2400">
                <a:solidFill>
                  <a:schemeClr val="tx1"/>
                </a:solidFill>
                <a:latin typeface="Arial" charset="0"/>
                <a:cs typeface="Arial" charset="0"/>
              </a:defRPr>
            </a:lvl4pPr>
            <a:lvl5pPr marL="2682875" indent="-457200">
              <a:tabLst>
                <a:tab pos="339725" algn="l"/>
                <a:tab pos="461963" algn="l"/>
              </a:tabLst>
              <a:defRPr sz="2400">
                <a:solidFill>
                  <a:schemeClr val="tx1"/>
                </a:solidFill>
                <a:latin typeface="Arial" charset="0"/>
                <a:cs typeface="Arial" charset="0"/>
              </a:defRPr>
            </a:lvl5pPr>
            <a:lvl6pPr marL="3140075" indent="-457200" fontAlgn="base">
              <a:spcBef>
                <a:spcPct val="0"/>
              </a:spcBef>
              <a:spcAft>
                <a:spcPct val="0"/>
              </a:spcAft>
              <a:tabLst>
                <a:tab pos="339725" algn="l"/>
                <a:tab pos="461963" algn="l"/>
              </a:tabLst>
              <a:defRPr sz="2400">
                <a:solidFill>
                  <a:schemeClr val="tx1"/>
                </a:solidFill>
                <a:latin typeface="Arial" charset="0"/>
                <a:cs typeface="Arial" charset="0"/>
              </a:defRPr>
            </a:lvl6pPr>
            <a:lvl7pPr marL="3597275" indent="-457200" fontAlgn="base">
              <a:spcBef>
                <a:spcPct val="0"/>
              </a:spcBef>
              <a:spcAft>
                <a:spcPct val="0"/>
              </a:spcAft>
              <a:tabLst>
                <a:tab pos="339725" algn="l"/>
                <a:tab pos="461963" algn="l"/>
              </a:tabLst>
              <a:defRPr sz="2400">
                <a:solidFill>
                  <a:schemeClr val="tx1"/>
                </a:solidFill>
                <a:latin typeface="Arial" charset="0"/>
                <a:cs typeface="Arial" charset="0"/>
              </a:defRPr>
            </a:lvl7pPr>
            <a:lvl8pPr marL="4054475" indent="-457200" fontAlgn="base">
              <a:spcBef>
                <a:spcPct val="0"/>
              </a:spcBef>
              <a:spcAft>
                <a:spcPct val="0"/>
              </a:spcAft>
              <a:tabLst>
                <a:tab pos="339725" algn="l"/>
                <a:tab pos="461963" algn="l"/>
              </a:tabLst>
              <a:defRPr sz="2400">
                <a:solidFill>
                  <a:schemeClr val="tx1"/>
                </a:solidFill>
                <a:latin typeface="Arial" charset="0"/>
                <a:cs typeface="Arial" charset="0"/>
              </a:defRPr>
            </a:lvl8pPr>
            <a:lvl9pPr marL="4511675" indent="-457200" fontAlgn="base">
              <a:spcBef>
                <a:spcPct val="0"/>
              </a:spcBef>
              <a:spcAft>
                <a:spcPct val="0"/>
              </a:spcAft>
              <a:tabLst>
                <a:tab pos="339725" algn="l"/>
                <a:tab pos="461963" algn="l"/>
              </a:tabLst>
              <a:defRPr sz="2400">
                <a:solidFill>
                  <a:schemeClr val="tx1"/>
                </a:solidFill>
                <a:latin typeface="Arial" charset="0"/>
                <a:cs typeface="Arial" charset="0"/>
              </a:defRPr>
            </a:lvl9pPr>
          </a:lstStyle>
          <a:p>
            <a:pPr eaLnBrk="0" hangingPunct="0"/>
            <a:r>
              <a:rPr lang="en-US" sz="990"/>
              <a:t>Source: Wellspring Summer 2021 interviews with public policy experts</a:t>
            </a:r>
          </a:p>
        </p:txBody>
      </p:sp>
      <p:sp>
        <p:nvSpPr>
          <p:cNvPr id="14" name="Rounded Rectangle 10">
            <a:extLst>
              <a:ext uri="{FF2B5EF4-FFF2-40B4-BE49-F238E27FC236}">
                <a16:creationId xmlns:a16="http://schemas.microsoft.com/office/drawing/2014/main" id="{DF29E937-D927-498F-B6A5-C43D2215B82A}"/>
              </a:ext>
            </a:extLst>
          </p:cNvPr>
          <p:cNvSpPr/>
          <p:nvPr/>
        </p:nvSpPr>
        <p:spPr bwMode="auto">
          <a:xfrm>
            <a:off x="548711" y="5238295"/>
            <a:ext cx="1655259" cy="649559"/>
          </a:xfrm>
          <a:prstGeom prst="rect">
            <a:avLst/>
          </a:prstGeom>
          <a:solidFill>
            <a:schemeClr val="accent1">
              <a:lumMod val="40000"/>
              <a:lumOff val="60000"/>
            </a:schemeClr>
          </a:solidFill>
          <a:ln w="12700" cap="flat" cmpd="sng" algn="ctr">
            <a:noFill/>
            <a:prstDash val="solid"/>
            <a:round/>
            <a:headEnd type="none" w="med" len="med"/>
            <a:tailEnd type="none" w="med" len="med"/>
          </a:ln>
          <a:effectLst/>
        </p:spPr>
        <p:txBody>
          <a:bodyPr vert="horz" wrap="square" lIns="100584" tIns="50292" rIns="100584" bIns="50292" numCol="1" rtlCol="0" anchor="ctr" anchorCtr="0" compatLnSpc="1">
            <a:prstTxWarp prst="textNoShape">
              <a:avLst/>
            </a:prstTxWarp>
          </a:bodyPr>
          <a:lstStyle/>
          <a:p>
            <a:pPr eaLnBrk="0" hangingPunct="0">
              <a:lnSpc>
                <a:spcPct val="95000"/>
              </a:lnSpc>
              <a:spcBef>
                <a:spcPts val="330"/>
              </a:spcBef>
            </a:pPr>
            <a:r>
              <a:rPr lang="en-US" sz="1540"/>
              <a:t>Charity care transparency &amp; accountability</a:t>
            </a:r>
          </a:p>
        </p:txBody>
      </p:sp>
    </p:spTree>
    <p:extLst>
      <p:ext uri="{BB962C8B-B14F-4D97-AF65-F5344CB8AC3E}">
        <p14:creationId xmlns:p14="http://schemas.microsoft.com/office/powerpoint/2010/main" val="657358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EDD70-75E7-406E-95D4-1BDD84793557}"/>
              </a:ext>
            </a:extLst>
          </p:cNvPr>
          <p:cNvSpPr>
            <a:spLocks noGrp="1"/>
          </p:cNvSpPr>
          <p:nvPr>
            <p:ph type="title"/>
          </p:nvPr>
        </p:nvSpPr>
        <p:spPr>
          <a:xfrm>
            <a:off x="392278" y="515809"/>
            <a:ext cx="9319737" cy="455355"/>
          </a:xfrm>
        </p:spPr>
        <p:txBody>
          <a:bodyPr lIns="110642" tIns="50800" rIns="110642" bIns="50800">
            <a:normAutofit fontScale="90000"/>
          </a:bodyPr>
          <a:lstStyle/>
          <a:p>
            <a:r>
              <a:rPr lang="en-US"/>
              <a:t>Policies addressing medical debt through collections</a:t>
            </a:r>
          </a:p>
        </p:txBody>
      </p:sp>
      <p:sp>
        <p:nvSpPr>
          <p:cNvPr id="4" name="Rounded Rectangle 10">
            <a:extLst>
              <a:ext uri="{FF2B5EF4-FFF2-40B4-BE49-F238E27FC236}">
                <a16:creationId xmlns:a16="http://schemas.microsoft.com/office/drawing/2014/main" id="{E629C2F1-9965-465E-A356-743E2D8112A7}"/>
              </a:ext>
            </a:extLst>
          </p:cNvPr>
          <p:cNvSpPr/>
          <p:nvPr/>
        </p:nvSpPr>
        <p:spPr bwMode="auto">
          <a:xfrm>
            <a:off x="502920" y="1730867"/>
            <a:ext cx="2286886" cy="904382"/>
          </a:xfrm>
          <a:prstGeom prst="rect">
            <a:avLst/>
          </a:prstGeom>
          <a:solidFill>
            <a:schemeClr val="accent3">
              <a:lumMod val="40000"/>
              <a:lumOff val="60000"/>
            </a:schemeClr>
          </a:solidFill>
          <a:ln w="12700" cap="flat" cmpd="sng" algn="ctr">
            <a:noFill/>
            <a:prstDash val="solid"/>
            <a:round/>
            <a:headEnd type="none" w="med" len="med"/>
            <a:tailEnd type="none" w="med" len="med"/>
          </a:ln>
          <a:effectLst/>
        </p:spPr>
        <p:txBody>
          <a:bodyPr vert="horz" wrap="square" lIns="100584" tIns="50292" rIns="100584" bIns="50292" numCol="1" rtlCol="0" anchor="ctr" anchorCtr="0" compatLnSpc="1">
            <a:prstTxWarp prst="textNoShape">
              <a:avLst/>
            </a:prstTxWarp>
          </a:bodyPr>
          <a:lstStyle/>
          <a:p>
            <a:pPr eaLnBrk="0" hangingPunct="0">
              <a:lnSpc>
                <a:spcPct val="95000"/>
              </a:lnSpc>
              <a:spcBef>
                <a:spcPts val="330"/>
              </a:spcBef>
            </a:pPr>
            <a:r>
              <a:rPr lang="en-US" sz="1540"/>
              <a:t>Consumer protections around lawsuits, garnishments, and liens</a:t>
            </a:r>
          </a:p>
        </p:txBody>
      </p:sp>
      <p:sp>
        <p:nvSpPr>
          <p:cNvPr id="5" name="Rounded Rectangle 10">
            <a:extLst>
              <a:ext uri="{FF2B5EF4-FFF2-40B4-BE49-F238E27FC236}">
                <a16:creationId xmlns:a16="http://schemas.microsoft.com/office/drawing/2014/main" id="{3ED1390F-E011-4AA1-907C-E3F59072FD29}"/>
              </a:ext>
            </a:extLst>
          </p:cNvPr>
          <p:cNvSpPr/>
          <p:nvPr/>
        </p:nvSpPr>
        <p:spPr bwMode="auto">
          <a:xfrm>
            <a:off x="502920" y="2863868"/>
            <a:ext cx="2286886" cy="624704"/>
          </a:xfrm>
          <a:prstGeom prst="rect">
            <a:avLst/>
          </a:prstGeom>
          <a:solidFill>
            <a:schemeClr val="accent3">
              <a:lumMod val="40000"/>
              <a:lumOff val="60000"/>
            </a:schemeClr>
          </a:solidFill>
          <a:ln w="12700" cap="flat" cmpd="sng" algn="ctr">
            <a:noFill/>
            <a:prstDash val="solid"/>
            <a:round/>
            <a:headEnd type="none" w="med" len="med"/>
            <a:tailEnd type="none" w="med" len="med"/>
          </a:ln>
          <a:effectLst/>
        </p:spPr>
        <p:txBody>
          <a:bodyPr vert="horz" wrap="square" lIns="100584" tIns="50292" rIns="100584" bIns="50292" numCol="1" rtlCol="0" anchor="ctr" anchorCtr="0" compatLnSpc="1">
            <a:prstTxWarp prst="textNoShape">
              <a:avLst/>
            </a:prstTxWarp>
          </a:bodyPr>
          <a:lstStyle/>
          <a:p>
            <a:pPr eaLnBrk="0" hangingPunct="0">
              <a:lnSpc>
                <a:spcPct val="95000"/>
              </a:lnSpc>
              <a:spcBef>
                <a:spcPts val="330"/>
              </a:spcBef>
            </a:pPr>
            <a:r>
              <a:rPr lang="en-US" sz="1540"/>
              <a:t>Eliminating medical debt from credit reports</a:t>
            </a:r>
          </a:p>
        </p:txBody>
      </p:sp>
      <p:sp>
        <p:nvSpPr>
          <p:cNvPr id="10" name="TextBox 9">
            <a:extLst>
              <a:ext uri="{FF2B5EF4-FFF2-40B4-BE49-F238E27FC236}">
                <a16:creationId xmlns:a16="http://schemas.microsoft.com/office/drawing/2014/main" id="{50CD2808-87CE-40BD-B622-FBA3AC0958BC}"/>
              </a:ext>
            </a:extLst>
          </p:cNvPr>
          <p:cNvSpPr txBox="1"/>
          <p:nvPr/>
        </p:nvSpPr>
        <p:spPr>
          <a:xfrm>
            <a:off x="2932551" y="1749827"/>
            <a:ext cx="6779464" cy="5506764"/>
          </a:xfrm>
          <a:prstGeom prst="rect">
            <a:avLst/>
          </a:prstGeom>
          <a:noFill/>
        </p:spPr>
        <p:txBody>
          <a:bodyPr wrap="square" rtlCol="0">
            <a:spAutoFit/>
          </a:bodyPr>
          <a:lstStyle/>
          <a:p>
            <a:pPr marL="249714" lvl="1" indent="-249714" eaLnBrk="0" hangingPunct="0">
              <a:lnSpc>
                <a:spcPct val="95000"/>
              </a:lnSpc>
              <a:spcBef>
                <a:spcPts val="330"/>
              </a:spcBef>
              <a:buFontTx/>
              <a:buChar char="•"/>
            </a:pPr>
            <a:r>
              <a:rPr lang="en-US" sz="1540"/>
              <a:t>Suing patients over medical debt they can’t pay is highly unpopular, but continues to happen in many places</a:t>
            </a:r>
          </a:p>
          <a:p>
            <a:pPr marL="249714" lvl="1" indent="-249714" eaLnBrk="0" hangingPunct="0">
              <a:lnSpc>
                <a:spcPct val="95000"/>
              </a:lnSpc>
              <a:spcBef>
                <a:spcPts val="330"/>
              </a:spcBef>
              <a:buFontTx/>
              <a:buChar char="•"/>
            </a:pPr>
            <a:r>
              <a:rPr lang="en-US" sz="1540"/>
              <a:t>Several states (e.g. Maine, Maryland) have passed legislation creating some protections in this area</a:t>
            </a:r>
          </a:p>
          <a:p>
            <a:pPr lvl="1" eaLnBrk="0" hangingPunct="0">
              <a:lnSpc>
                <a:spcPct val="95000"/>
              </a:lnSpc>
              <a:spcBef>
                <a:spcPts val="330"/>
              </a:spcBef>
            </a:pPr>
            <a:endParaRPr lang="en-US" sz="1540"/>
          </a:p>
          <a:p>
            <a:pPr marL="249714" lvl="1" indent="-249714" eaLnBrk="0" hangingPunct="0">
              <a:lnSpc>
                <a:spcPct val="95000"/>
              </a:lnSpc>
              <a:spcBef>
                <a:spcPts val="330"/>
              </a:spcBef>
              <a:buFontTx/>
              <a:buChar char="•"/>
            </a:pPr>
            <a:r>
              <a:rPr lang="en-US" sz="1540"/>
              <a:t>Removing medical debt from credit reports could in theory improve people’s ability to secure credit and reduce the burden of medical debt without undermining the usefulness of credit scores </a:t>
            </a:r>
          </a:p>
          <a:p>
            <a:pPr marL="249714" lvl="1" indent="-249714" eaLnBrk="0" hangingPunct="0">
              <a:lnSpc>
                <a:spcPct val="95000"/>
              </a:lnSpc>
              <a:spcBef>
                <a:spcPts val="330"/>
              </a:spcBef>
              <a:buFontTx/>
              <a:buChar char="•"/>
            </a:pPr>
            <a:endParaRPr lang="en-US" sz="1540"/>
          </a:p>
          <a:p>
            <a:pPr marL="249714" lvl="1" indent="-249714" eaLnBrk="0" hangingPunct="0">
              <a:lnSpc>
                <a:spcPct val="95000"/>
              </a:lnSpc>
              <a:spcBef>
                <a:spcPts val="330"/>
              </a:spcBef>
              <a:buFontTx/>
              <a:buChar char="•"/>
            </a:pPr>
            <a:r>
              <a:rPr lang="en-US" sz="1540"/>
              <a:t>Some hospitals and court systems are piloting programs where hospitals are required to meet with a patient and mediator before filing a lawsuit</a:t>
            </a:r>
          </a:p>
          <a:p>
            <a:pPr marL="249714" lvl="1" indent="-249714" eaLnBrk="0" hangingPunct="0">
              <a:lnSpc>
                <a:spcPct val="95000"/>
              </a:lnSpc>
              <a:spcBef>
                <a:spcPts val="330"/>
              </a:spcBef>
              <a:buFontTx/>
              <a:buChar char="•"/>
            </a:pPr>
            <a:endParaRPr lang="en-US" sz="1540"/>
          </a:p>
          <a:p>
            <a:pPr marL="249714" lvl="1" indent="-249714" eaLnBrk="0" hangingPunct="0">
              <a:lnSpc>
                <a:spcPct val="95000"/>
              </a:lnSpc>
              <a:spcBef>
                <a:spcPts val="330"/>
              </a:spcBef>
              <a:buFontTx/>
              <a:buChar char="•"/>
            </a:pPr>
            <a:r>
              <a:rPr lang="en-US" sz="1540"/>
              <a:t>Not all hospitals are required to offer patients payment plans for medical bills they are unable to pay, but doing so can increase collections and patient well-being</a:t>
            </a:r>
          </a:p>
          <a:p>
            <a:pPr marL="249714" lvl="1" indent="-249714" eaLnBrk="0" hangingPunct="0">
              <a:lnSpc>
                <a:spcPct val="95000"/>
              </a:lnSpc>
              <a:spcBef>
                <a:spcPts val="330"/>
              </a:spcBef>
              <a:buFontTx/>
              <a:buChar char="•"/>
            </a:pPr>
            <a:endParaRPr lang="en-US" sz="1540"/>
          </a:p>
          <a:p>
            <a:pPr marL="249714" lvl="1" indent="-249714" eaLnBrk="0" hangingPunct="0">
              <a:lnSpc>
                <a:spcPct val="95000"/>
              </a:lnSpc>
              <a:spcBef>
                <a:spcPts val="330"/>
              </a:spcBef>
              <a:buFontTx/>
              <a:buChar char="•"/>
            </a:pPr>
            <a:r>
              <a:rPr lang="en-US" sz="1540"/>
              <a:t>Debt is often still collected on even if the charge was incorrect, was already paid, or expired</a:t>
            </a:r>
          </a:p>
          <a:p>
            <a:pPr marL="249714" lvl="1" indent="-249714" eaLnBrk="0" hangingPunct="0">
              <a:lnSpc>
                <a:spcPct val="95000"/>
              </a:lnSpc>
              <a:spcBef>
                <a:spcPts val="330"/>
              </a:spcBef>
              <a:buFontTx/>
              <a:buChar char="•"/>
            </a:pPr>
            <a:endParaRPr lang="en-US" sz="1540"/>
          </a:p>
          <a:p>
            <a:pPr marL="249714" lvl="1" indent="-249714" eaLnBrk="0" hangingPunct="0">
              <a:lnSpc>
                <a:spcPct val="95000"/>
              </a:lnSpc>
              <a:spcBef>
                <a:spcPts val="330"/>
              </a:spcBef>
              <a:buFontTx/>
              <a:buChar char="•"/>
            </a:pPr>
            <a:r>
              <a:rPr lang="en-US" sz="1540"/>
              <a:t>Disallowing hospitals from selling debt can keep some predatory actors from entering the medical debt space</a:t>
            </a:r>
          </a:p>
          <a:p>
            <a:pPr marL="508159" lvl="2" indent="-258445" eaLnBrk="0" hangingPunct="0">
              <a:lnSpc>
                <a:spcPct val="95000"/>
              </a:lnSpc>
              <a:spcBef>
                <a:spcPts val="330"/>
              </a:spcBef>
              <a:buFont typeface="Arial" charset="0"/>
              <a:buChar char="–"/>
            </a:pPr>
            <a:endParaRPr lang="en-US" sz="1540"/>
          </a:p>
        </p:txBody>
      </p:sp>
      <p:sp>
        <p:nvSpPr>
          <p:cNvPr id="11" name="Rounded Rectangle 10">
            <a:extLst>
              <a:ext uri="{FF2B5EF4-FFF2-40B4-BE49-F238E27FC236}">
                <a16:creationId xmlns:a16="http://schemas.microsoft.com/office/drawing/2014/main" id="{BF2645D6-BCBA-4D8F-A679-465E0E94A90A}"/>
              </a:ext>
            </a:extLst>
          </p:cNvPr>
          <p:cNvSpPr/>
          <p:nvPr/>
        </p:nvSpPr>
        <p:spPr bwMode="auto">
          <a:xfrm>
            <a:off x="502920" y="3808311"/>
            <a:ext cx="2286886" cy="476777"/>
          </a:xfrm>
          <a:prstGeom prst="rect">
            <a:avLst/>
          </a:prstGeom>
          <a:solidFill>
            <a:schemeClr val="accent3">
              <a:lumMod val="40000"/>
              <a:lumOff val="60000"/>
            </a:schemeClr>
          </a:solidFill>
          <a:ln w="12700" cap="flat" cmpd="sng" algn="ctr">
            <a:noFill/>
            <a:prstDash val="solid"/>
            <a:round/>
            <a:headEnd type="none" w="med" len="med"/>
            <a:tailEnd type="none" w="med" len="med"/>
          </a:ln>
          <a:effectLst/>
        </p:spPr>
        <p:txBody>
          <a:bodyPr vert="horz" wrap="square" lIns="100584" tIns="50292" rIns="100584" bIns="50292" numCol="1" rtlCol="0" anchor="ctr" anchorCtr="0" compatLnSpc="1">
            <a:prstTxWarp prst="textNoShape">
              <a:avLst/>
            </a:prstTxWarp>
          </a:bodyPr>
          <a:lstStyle/>
          <a:p>
            <a:pPr eaLnBrk="0" hangingPunct="0">
              <a:lnSpc>
                <a:spcPct val="95000"/>
              </a:lnSpc>
              <a:spcBef>
                <a:spcPts val="330"/>
              </a:spcBef>
            </a:pPr>
            <a:r>
              <a:rPr lang="en-US" sz="1540"/>
              <a:t>Alternative dispute resolution</a:t>
            </a:r>
          </a:p>
        </p:txBody>
      </p:sp>
      <p:sp>
        <p:nvSpPr>
          <p:cNvPr id="13" name="Rounded Rectangle 10">
            <a:extLst>
              <a:ext uri="{FF2B5EF4-FFF2-40B4-BE49-F238E27FC236}">
                <a16:creationId xmlns:a16="http://schemas.microsoft.com/office/drawing/2014/main" id="{E5D02B21-B528-4478-832E-DC33EC766E9B}"/>
              </a:ext>
            </a:extLst>
          </p:cNvPr>
          <p:cNvSpPr/>
          <p:nvPr/>
        </p:nvSpPr>
        <p:spPr bwMode="auto">
          <a:xfrm>
            <a:off x="502920" y="4596180"/>
            <a:ext cx="2286886" cy="652542"/>
          </a:xfrm>
          <a:prstGeom prst="rect">
            <a:avLst/>
          </a:prstGeom>
          <a:solidFill>
            <a:schemeClr val="accent3">
              <a:lumMod val="40000"/>
              <a:lumOff val="60000"/>
            </a:schemeClr>
          </a:solidFill>
          <a:ln w="12700" cap="flat" cmpd="sng" algn="ctr">
            <a:noFill/>
            <a:prstDash val="solid"/>
            <a:round/>
            <a:headEnd type="none" w="med" len="med"/>
            <a:tailEnd type="none" w="med" len="med"/>
          </a:ln>
          <a:effectLst/>
        </p:spPr>
        <p:txBody>
          <a:bodyPr vert="horz" wrap="square" lIns="100584" tIns="50292" rIns="100584" bIns="50292" numCol="1" rtlCol="0" anchor="ctr" anchorCtr="0" compatLnSpc="1">
            <a:prstTxWarp prst="textNoShape">
              <a:avLst/>
            </a:prstTxWarp>
          </a:bodyPr>
          <a:lstStyle/>
          <a:p>
            <a:pPr eaLnBrk="0" hangingPunct="0">
              <a:lnSpc>
                <a:spcPct val="95000"/>
              </a:lnSpc>
              <a:spcBef>
                <a:spcPts val="330"/>
              </a:spcBef>
            </a:pPr>
            <a:r>
              <a:rPr lang="en-US" sz="1540"/>
              <a:t>Requiring payment plan options</a:t>
            </a:r>
          </a:p>
        </p:txBody>
      </p:sp>
      <p:sp>
        <p:nvSpPr>
          <p:cNvPr id="12" name="Text Box 2">
            <a:extLst>
              <a:ext uri="{FF2B5EF4-FFF2-40B4-BE49-F238E27FC236}">
                <a16:creationId xmlns:a16="http://schemas.microsoft.com/office/drawing/2014/main" id="{3A733DA6-452C-410A-8D20-706A2DB7A930}"/>
              </a:ext>
            </a:extLst>
          </p:cNvPr>
          <p:cNvSpPr txBox="1">
            <a:spLocks noChangeArrowheads="1"/>
          </p:cNvSpPr>
          <p:nvPr/>
        </p:nvSpPr>
        <p:spPr bwMode="auto">
          <a:xfrm>
            <a:off x="504850" y="7401999"/>
            <a:ext cx="6787491" cy="15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lIns="0" tIns="0" rIns="0" bIns="0" anchor="b">
            <a:spAutoFit/>
          </a:bodyPr>
          <a:lstStyle>
            <a:lvl1pPr marL="176213" indent="-176213">
              <a:tabLst>
                <a:tab pos="339725" algn="l"/>
                <a:tab pos="461963" algn="l"/>
              </a:tabLst>
              <a:defRPr sz="2400">
                <a:solidFill>
                  <a:schemeClr val="tx1"/>
                </a:solidFill>
                <a:latin typeface="Arial" charset="0"/>
                <a:cs typeface="Arial" charset="0"/>
              </a:defRPr>
            </a:lvl1pPr>
            <a:lvl2pPr marL="968375" indent="-457200">
              <a:tabLst>
                <a:tab pos="339725" algn="l"/>
                <a:tab pos="461963" algn="l"/>
              </a:tabLst>
              <a:defRPr sz="2400">
                <a:solidFill>
                  <a:schemeClr val="tx1"/>
                </a:solidFill>
                <a:latin typeface="Arial" charset="0"/>
                <a:cs typeface="Arial" charset="0"/>
              </a:defRPr>
            </a:lvl2pPr>
            <a:lvl3pPr marL="1539875" indent="-457200">
              <a:tabLst>
                <a:tab pos="339725" algn="l"/>
                <a:tab pos="461963" algn="l"/>
              </a:tabLst>
              <a:defRPr sz="2400">
                <a:solidFill>
                  <a:schemeClr val="tx1"/>
                </a:solidFill>
                <a:latin typeface="Arial" charset="0"/>
                <a:cs typeface="Arial" charset="0"/>
              </a:defRPr>
            </a:lvl3pPr>
            <a:lvl4pPr marL="2111375" indent="-457200">
              <a:tabLst>
                <a:tab pos="339725" algn="l"/>
                <a:tab pos="461963" algn="l"/>
              </a:tabLst>
              <a:defRPr sz="2400">
                <a:solidFill>
                  <a:schemeClr val="tx1"/>
                </a:solidFill>
                <a:latin typeface="Arial" charset="0"/>
                <a:cs typeface="Arial" charset="0"/>
              </a:defRPr>
            </a:lvl4pPr>
            <a:lvl5pPr marL="2682875" indent="-457200">
              <a:tabLst>
                <a:tab pos="339725" algn="l"/>
                <a:tab pos="461963" algn="l"/>
              </a:tabLst>
              <a:defRPr sz="2400">
                <a:solidFill>
                  <a:schemeClr val="tx1"/>
                </a:solidFill>
                <a:latin typeface="Arial" charset="0"/>
                <a:cs typeface="Arial" charset="0"/>
              </a:defRPr>
            </a:lvl5pPr>
            <a:lvl6pPr marL="3140075" indent="-457200" fontAlgn="base">
              <a:spcBef>
                <a:spcPct val="0"/>
              </a:spcBef>
              <a:spcAft>
                <a:spcPct val="0"/>
              </a:spcAft>
              <a:tabLst>
                <a:tab pos="339725" algn="l"/>
                <a:tab pos="461963" algn="l"/>
              </a:tabLst>
              <a:defRPr sz="2400">
                <a:solidFill>
                  <a:schemeClr val="tx1"/>
                </a:solidFill>
                <a:latin typeface="Arial" charset="0"/>
                <a:cs typeface="Arial" charset="0"/>
              </a:defRPr>
            </a:lvl6pPr>
            <a:lvl7pPr marL="3597275" indent="-457200" fontAlgn="base">
              <a:spcBef>
                <a:spcPct val="0"/>
              </a:spcBef>
              <a:spcAft>
                <a:spcPct val="0"/>
              </a:spcAft>
              <a:tabLst>
                <a:tab pos="339725" algn="l"/>
                <a:tab pos="461963" algn="l"/>
              </a:tabLst>
              <a:defRPr sz="2400">
                <a:solidFill>
                  <a:schemeClr val="tx1"/>
                </a:solidFill>
                <a:latin typeface="Arial" charset="0"/>
                <a:cs typeface="Arial" charset="0"/>
              </a:defRPr>
            </a:lvl7pPr>
            <a:lvl8pPr marL="4054475" indent="-457200" fontAlgn="base">
              <a:spcBef>
                <a:spcPct val="0"/>
              </a:spcBef>
              <a:spcAft>
                <a:spcPct val="0"/>
              </a:spcAft>
              <a:tabLst>
                <a:tab pos="339725" algn="l"/>
                <a:tab pos="461963" algn="l"/>
              </a:tabLst>
              <a:defRPr sz="2400">
                <a:solidFill>
                  <a:schemeClr val="tx1"/>
                </a:solidFill>
                <a:latin typeface="Arial" charset="0"/>
                <a:cs typeface="Arial" charset="0"/>
              </a:defRPr>
            </a:lvl8pPr>
            <a:lvl9pPr marL="4511675" indent="-457200" fontAlgn="base">
              <a:spcBef>
                <a:spcPct val="0"/>
              </a:spcBef>
              <a:spcAft>
                <a:spcPct val="0"/>
              </a:spcAft>
              <a:tabLst>
                <a:tab pos="339725" algn="l"/>
                <a:tab pos="461963" algn="l"/>
              </a:tabLst>
              <a:defRPr sz="2400">
                <a:solidFill>
                  <a:schemeClr val="tx1"/>
                </a:solidFill>
                <a:latin typeface="Arial" charset="0"/>
                <a:cs typeface="Arial" charset="0"/>
              </a:defRPr>
            </a:lvl9pPr>
          </a:lstStyle>
          <a:p>
            <a:pPr eaLnBrk="0" hangingPunct="0"/>
            <a:r>
              <a:rPr lang="en-US" sz="990"/>
              <a:t>Source:	Wellspring interviews with national and state-level public policy experts, July 2021</a:t>
            </a:r>
          </a:p>
        </p:txBody>
      </p:sp>
      <p:sp>
        <p:nvSpPr>
          <p:cNvPr id="15" name="Rounded Rectangle 10">
            <a:extLst>
              <a:ext uri="{FF2B5EF4-FFF2-40B4-BE49-F238E27FC236}">
                <a16:creationId xmlns:a16="http://schemas.microsoft.com/office/drawing/2014/main" id="{9059215D-81BA-4E8B-8323-24E177F9B066}"/>
              </a:ext>
            </a:extLst>
          </p:cNvPr>
          <p:cNvSpPr/>
          <p:nvPr/>
        </p:nvSpPr>
        <p:spPr bwMode="auto">
          <a:xfrm>
            <a:off x="502920" y="5612488"/>
            <a:ext cx="2286886" cy="429045"/>
          </a:xfrm>
          <a:prstGeom prst="rect">
            <a:avLst/>
          </a:prstGeom>
          <a:solidFill>
            <a:schemeClr val="accent3">
              <a:lumMod val="40000"/>
              <a:lumOff val="60000"/>
            </a:schemeClr>
          </a:solidFill>
          <a:ln w="12700" cap="flat" cmpd="sng" algn="ctr">
            <a:noFill/>
            <a:prstDash val="solid"/>
            <a:round/>
            <a:headEnd type="none" w="med" len="med"/>
            <a:tailEnd type="none" w="med" len="med"/>
          </a:ln>
          <a:effectLst/>
        </p:spPr>
        <p:txBody>
          <a:bodyPr vert="horz" wrap="square" lIns="100584" tIns="50292" rIns="100584" bIns="50292" numCol="1" rtlCol="0" anchor="ctr" anchorCtr="0" compatLnSpc="1">
            <a:prstTxWarp prst="textNoShape">
              <a:avLst/>
            </a:prstTxWarp>
          </a:bodyPr>
          <a:lstStyle/>
          <a:p>
            <a:pPr eaLnBrk="0" hangingPunct="0">
              <a:lnSpc>
                <a:spcPct val="95000"/>
              </a:lnSpc>
              <a:spcBef>
                <a:spcPts val="330"/>
              </a:spcBef>
            </a:pPr>
            <a:r>
              <a:rPr lang="en-US" sz="1540"/>
              <a:t>Prohibiting collecting on invalid debt</a:t>
            </a:r>
          </a:p>
        </p:txBody>
      </p:sp>
      <p:sp>
        <p:nvSpPr>
          <p:cNvPr id="17" name="Rounded Rectangle 10">
            <a:extLst>
              <a:ext uri="{FF2B5EF4-FFF2-40B4-BE49-F238E27FC236}">
                <a16:creationId xmlns:a16="http://schemas.microsoft.com/office/drawing/2014/main" id="{A60FA190-F23D-4DA7-A423-A136C5C72C2E}"/>
              </a:ext>
            </a:extLst>
          </p:cNvPr>
          <p:cNvSpPr/>
          <p:nvPr/>
        </p:nvSpPr>
        <p:spPr bwMode="auto">
          <a:xfrm>
            <a:off x="502920" y="6401857"/>
            <a:ext cx="2286886" cy="429045"/>
          </a:xfrm>
          <a:prstGeom prst="rect">
            <a:avLst/>
          </a:prstGeom>
          <a:solidFill>
            <a:schemeClr val="accent3">
              <a:lumMod val="40000"/>
              <a:lumOff val="60000"/>
            </a:schemeClr>
          </a:solidFill>
          <a:ln w="12700" cap="flat" cmpd="sng" algn="ctr">
            <a:noFill/>
            <a:prstDash val="solid"/>
            <a:round/>
            <a:headEnd type="none" w="med" len="med"/>
            <a:tailEnd type="none" w="med" len="med"/>
          </a:ln>
          <a:effectLst/>
        </p:spPr>
        <p:txBody>
          <a:bodyPr vert="horz" wrap="square" lIns="100584" tIns="50292" rIns="100584" bIns="50292" numCol="1" rtlCol="0" anchor="ctr" anchorCtr="0" compatLnSpc="1">
            <a:prstTxWarp prst="textNoShape">
              <a:avLst/>
            </a:prstTxWarp>
          </a:bodyPr>
          <a:lstStyle/>
          <a:p>
            <a:pPr eaLnBrk="0" hangingPunct="0">
              <a:lnSpc>
                <a:spcPct val="95000"/>
              </a:lnSpc>
              <a:spcBef>
                <a:spcPts val="330"/>
              </a:spcBef>
            </a:pPr>
            <a:r>
              <a:rPr lang="en-US" sz="1540"/>
              <a:t>Prohibiting selling debt</a:t>
            </a:r>
          </a:p>
        </p:txBody>
      </p:sp>
    </p:spTree>
    <p:extLst>
      <p:ext uri="{BB962C8B-B14F-4D97-AF65-F5344CB8AC3E}">
        <p14:creationId xmlns:p14="http://schemas.microsoft.com/office/powerpoint/2010/main" val="3565759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IP is a revolutionary and compassionate way for hospitals to manage uncollectable debt”"/>
          <p:cNvSpPr txBox="1">
            <a:spLocks noGrp="1"/>
          </p:cNvSpPr>
          <p:nvPr>
            <p:ph type="title"/>
          </p:nvPr>
        </p:nvSpPr>
        <p:spPr/>
        <p:txBody>
          <a:bodyPr anchor="t">
            <a:noAutofit/>
          </a:bodyPr>
          <a:lstStyle/>
          <a:p>
            <a:pPr algn="ctr"/>
            <a:r>
              <a:rPr lang="en-US" dirty="0"/>
              <a:t>How RIP Carries Out Its Mission</a:t>
            </a:r>
            <a:br>
              <a:rPr lang="en-US" dirty="0"/>
            </a:br>
            <a:endParaRPr lang="en-US" dirty="0"/>
          </a:p>
        </p:txBody>
      </p:sp>
      <p:sp>
        <p:nvSpPr>
          <p:cNvPr id="3" name="Text Placeholder 2">
            <a:extLst>
              <a:ext uri="{FF2B5EF4-FFF2-40B4-BE49-F238E27FC236}">
                <a16:creationId xmlns:a16="http://schemas.microsoft.com/office/drawing/2014/main" id="{FE085C41-7379-40C3-A3B5-639967FC4DB4}"/>
              </a:ext>
            </a:extLst>
          </p:cNvPr>
          <p:cNvSpPr>
            <a:spLocks noGrp="1"/>
          </p:cNvSpPr>
          <p:nvPr>
            <p:ph type="body" idx="1"/>
          </p:nvPr>
        </p:nvSpPr>
        <p:spPr>
          <a:xfrm>
            <a:off x="671525" y="1651213"/>
            <a:ext cx="8648100" cy="5305200"/>
          </a:xfrm>
        </p:spPr>
        <p:txBody>
          <a:bodyPr/>
          <a:lstStyle/>
          <a:p>
            <a:pPr marL="88900" indent="0" algn="l">
              <a:buNone/>
            </a:pPr>
            <a:r>
              <a:rPr lang="en-US" sz="2800" dirty="0">
                <a:solidFill>
                  <a:srgbClr val="000000"/>
                </a:solidFill>
                <a:latin typeface="Arial" panose="020B0604020202020204" pitchFamily="34" charset="0"/>
              </a:rPr>
              <a:t>We bring benefits to patients, healthcare providers, and communities by:</a:t>
            </a:r>
          </a:p>
          <a:p>
            <a:pPr algn="l"/>
            <a:r>
              <a:rPr lang="en-US" sz="2400" dirty="0">
                <a:solidFill>
                  <a:srgbClr val="000000"/>
                </a:solidFill>
                <a:latin typeface="Arial" panose="020B0604020202020204" pitchFamily="34" charset="0"/>
              </a:rPr>
              <a:t>Raising donor funds</a:t>
            </a:r>
          </a:p>
          <a:p>
            <a:pPr algn="l"/>
            <a:r>
              <a:rPr lang="en-US" sz="2400" dirty="0">
                <a:solidFill>
                  <a:srgbClr val="000000"/>
                </a:solidFill>
                <a:latin typeface="Arial" panose="020B0604020202020204" pitchFamily="34" charset="0"/>
              </a:rPr>
              <a:t>Acquiring and abolishing medical debt for people in financial hardship</a:t>
            </a:r>
          </a:p>
          <a:p>
            <a:r>
              <a:rPr lang="en-US" sz="2400" dirty="0">
                <a:solidFill>
                  <a:srgbClr val="000000"/>
                </a:solidFill>
                <a:latin typeface="Arial" panose="020B0604020202020204" pitchFamily="34" charset="0"/>
              </a:rPr>
              <a:t>Seeking to change hospital and health system policies and behaviors</a:t>
            </a:r>
          </a:p>
          <a:p>
            <a:r>
              <a:rPr lang="en-US" sz="2400" dirty="0">
                <a:solidFill>
                  <a:srgbClr val="000000"/>
                </a:solidFill>
                <a:latin typeface="Arial" panose="020B0604020202020204" pitchFamily="34" charset="0"/>
              </a:rPr>
              <a:t>Raising awareness about the problem</a:t>
            </a:r>
          </a:p>
          <a:p>
            <a:r>
              <a:rPr lang="en-US" sz="2400" dirty="0">
                <a:solidFill>
                  <a:srgbClr val="000000"/>
                </a:solidFill>
                <a:latin typeface="Arial" panose="020B0604020202020204" pitchFamily="34" charset="0"/>
              </a:rPr>
              <a:t>Conducting and publishing research</a:t>
            </a:r>
          </a:p>
          <a:p>
            <a:r>
              <a:rPr lang="en-US" sz="2400" dirty="0">
                <a:solidFill>
                  <a:srgbClr val="000000"/>
                </a:solidFill>
                <a:latin typeface="Arial" panose="020B0604020202020204" pitchFamily="34" charset="0"/>
              </a:rPr>
              <a:t>Engaging in public policy</a:t>
            </a:r>
          </a:p>
          <a:p>
            <a:endParaRPr lang="en-US" sz="2800" dirty="0">
              <a:solidFill>
                <a:srgbClr val="000000"/>
              </a:solidFill>
              <a:latin typeface="Arial" panose="020B0604020202020204" pitchFamily="34" charset="0"/>
            </a:endParaRPr>
          </a:p>
        </p:txBody>
      </p:sp>
      <p:sp>
        <p:nvSpPr>
          <p:cNvPr id="10" name="Slide Number Placeholder 9">
            <a:extLst>
              <a:ext uri="{FF2B5EF4-FFF2-40B4-BE49-F238E27FC236}">
                <a16:creationId xmlns:a16="http://schemas.microsoft.com/office/drawing/2014/main" id="{7F36CE43-CF06-46F2-BBDA-90DCBA4F8C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z="1000" smtClean="0"/>
              <a:t>3</a:t>
            </a:fld>
            <a:endParaRPr lang="en-US" sz="1000"/>
          </a:p>
        </p:txBody>
      </p:sp>
      <p:sp>
        <p:nvSpPr>
          <p:cNvPr id="5" name="Line">
            <a:extLst>
              <a:ext uri="{FF2B5EF4-FFF2-40B4-BE49-F238E27FC236}">
                <a16:creationId xmlns:a16="http://schemas.microsoft.com/office/drawing/2014/main" id="{F2041196-8197-4A15-BC7F-594C48E0EF6E}"/>
              </a:ext>
            </a:extLst>
          </p:cNvPr>
          <p:cNvSpPr/>
          <p:nvPr/>
        </p:nvSpPr>
        <p:spPr>
          <a:xfrm>
            <a:off x="685800" y="1504303"/>
            <a:ext cx="8636940" cy="0"/>
          </a:xfrm>
          <a:prstGeom prst="line">
            <a:avLst/>
          </a:prstGeom>
          <a:ln w="3175">
            <a:solidFill>
              <a:srgbClr val="000000"/>
            </a:solidFill>
            <a:miter lim="400000"/>
          </a:ln>
        </p:spPr>
        <p:txBody>
          <a:bodyPr lIns="0" tIns="0" rIns="0" bIns="0" anchor="ctr"/>
          <a:lstStyle/>
          <a:p>
            <a:pPr algn="ctr">
              <a:defRPr sz="4800">
                <a:solidFill>
                  <a:srgbClr val="FFFFFF"/>
                </a:solidFill>
                <a:latin typeface="Helvetica Neue Medium"/>
                <a:ea typeface="Helvetica Neue Medium"/>
                <a:cs typeface="Helvetica Neue Medium"/>
                <a:sym typeface="Helvetica Neue Medium"/>
              </a:defRPr>
            </a:pPr>
            <a:endParaRPr sz="1728"/>
          </a:p>
        </p:txBody>
      </p:sp>
    </p:spTree>
    <p:extLst>
      <p:ext uri="{BB962C8B-B14F-4D97-AF65-F5344CB8AC3E}">
        <p14:creationId xmlns:p14="http://schemas.microsoft.com/office/powerpoint/2010/main" val="421566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CADA718-90D7-BB48-BCD5-5306C677DAE5}"/>
              </a:ext>
            </a:extLst>
          </p:cNvPr>
          <p:cNvSpPr/>
          <p:nvPr/>
        </p:nvSpPr>
        <p:spPr>
          <a:xfrm>
            <a:off x="710858" y="2545521"/>
            <a:ext cx="8636684" cy="1943980"/>
          </a:xfrm>
          <a:prstGeom prst="roundRect">
            <a:avLst>
              <a:gd name="adj" fmla="val 11231"/>
            </a:avLst>
          </a:prstGeom>
          <a:solidFill>
            <a:schemeClr val="bg1"/>
          </a:solidFill>
          <a:ln w="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188595" numCol="1" spcCol="38100" rtlCol="0" anchor="ctr" anchorCtr="0">
            <a:noAutofit/>
          </a:bodyPr>
          <a:lstStyle/>
          <a:p>
            <a:pPr algn="ctr" defTabSz="340519" hangingPunct="0">
              <a:lnSpc>
                <a:spcPct val="120000"/>
              </a:lnSpc>
              <a:buClrTx/>
            </a:pPr>
            <a:r>
              <a:rPr lang="en-US" sz="8250" dirty="0">
                <a:solidFill>
                  <a:srgbClr val="FF0000"/>
                </a:solidFill>
                <a:latin typeface="ACUMINPRO-LIGHT"/>
                <a:ea typeface="Helvetica Neue Medium"/>
                <a:cs typeface="Helvetica Neue Medium"/>
                <a:sym typeface="Helvetica Neue Medium"/>
              </a:rPr>
              <a:t>$5,567,035,572</a:t>
            </a:r>
            <a:endParaRPr lang="en-US" sz="8250" dirty="0">
              <a:solidFill>
                <a:srgbClr val="FF0000"/>
              </a:solidFill>
              <a:latin typeface="ACUMINPRO-LIGHT" panose="020B0404020202020204" pitchFamily="34" charset="77"/>
              <a:ea typeface="Helvetica Neue Medium"/>
              <a:cs typeface="Helvetica Neue Medium"/>
              <a:sym typeface="Helvetica Neue Medium"/>
            </a:endParaRPr>
          </a:p>
          <a:p>
            <a:pPr algn="ctr" defTabSz="340519" hangingPunct="0">
              <a:lnSpc>
                <a:spcPct val="120000"/>
              </a:lnSpc>
              <a:buClrTx/>
            </a:pPr>
            <a:r>
              <a:rPr lang="en-US" sz="1600" cap="all" dirty="0">
                <a:solidFill>
                  <a:srgbClr val="5E5E5E"/>
                </a:solidFill>
                <a:latin typeface="AcuminPro-Light"/>
                <a:sym typeface="Acumin Pro Light"/>
              </a:rPr>
              <a:t>Face Value debt abolished</a:t>
            </a:r>
          </a:p>
        </p:txBody>
      </p:sp>
      <p:sp>
        <p:nvSpPr>
          <p:cNvPr id="14" name="Title 4">
            <a:extLst>
              <a:ext uri="{FF2B5EF4-FFF2-40B4-BE49-F238E27FC236}">
                <a16:creationId xmlns:a16="http://schemas.microsoft.com/office/drawing/2014/main" id="{BB6B26FA-01DA-7546-B170-9A1998DBB965}"/>
              </a:ext>
            </a:extLst>
          </p:cNvPr>
          <p:cNvSpPr txBox="1">
            <a:spLocks/>
          </p:cNvSpPr>
          <p:nvPr/>
        </p:nvSpPr>
        <p:spPr>
          <a:xfrm>
            <a:off x="0" y="1790933"/>
            <a:ext cx="10058400" cy="591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955" tIns="20955" rIns="20955" bIns="20955">
            <a:noAutofit/>
          </a:bodyPr>
          <a:lstStyle>
            <a:lvl1pPr marL="0" marR="0" indent="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ACUMINPRO-LIGHT" panose="020B0404020202020204" pitchFamily="34" charset="77"/>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lgn="ctr" defTabSz="1005814"/>
            <a:r>
              <a:rPr lang="en-US" sz="3506" spc="-70" dirty="0">
                <a:solidFill>
                  <a:srgbClr val="FFFFFF"/>
                </a:solidFill>
                <a:latin typeface="ACUMINPROWIDE-LIGHT" panose="020B0405020202020204" pitchFamily="34" charset="77"/>
              </a:rPr>
              <a:t>Debt Abolished, People Helped Since Inception (2014)</a:t>
            </a:r>
          </a:p>
        </p:txBody>
      </p:sp>
      <p:sp>
        <p:nvSpPr>
          <p:cNvPr id="17" name="Rounded Rectangle 16">
            <a:extLst>
              <a:ext uri="{FF2B5EF4-FFF2-40B4-BE49-F238E27FC236}">
                <a16:creationId xmlns:a16="http://schemas.microsoft.com/office/drawing/2014/main" id="{53B5BFBA-9843-E245-AA25-7224E65C428E}"/>
              </a:ext>
            </a:extLst>
          </p:cNvPr>
          <p:cNvSpPr/>
          <p:nvPr/>
        </p:nvSpPr>
        <p:spPr>
          <a:xfrm>
            <a:off x="710858" y="4720876"/>
            <a:ext cx="4158905" cy="1131570"/>
          </a:xfrm>
          <a:prstGeom prst="roundRect">
            <a:avLst>
              <a:gd name="adj" fmla="val 13260"/>
            </a:avLst>
          </a:prstGeom>
          <a:solidFill>
            <a:schemeClr val="bg1"/>
          </a:solidFill>
          <a:ln w="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188595" numCol="1" spcCol="38100" rtlCol="0" anchor="ctr" anchorCtr="0">
            <a:noAutofit/>
          </a:bodyPr>
          <a:lstStyle/>
          <a:p>
            <a:pPr algn="ctr" defTabSz="340519" hangingPunct="0">
              <a:lnSpc>
                <a:spcPct val="120000"/>
              </a:lnSpc>
              <a:buClrTx/>
            </a:pPr>
            <a:r>
              <a:rPr lang="en-US" sz="3300" dirty="0">
                <a:solidFill>
                  <a:srgbClr val="FF0000"/>
                </a:solidFill>
                <a:latin typeface="ACUMINPRO-LIGHT"/>
                <a:ea typeface="Helvetica Neue Medium"/>
                <a:cs typeface="Helvetica Neue Medium"/>
                <a:sym typeface="Acumin Pro Light"/>
              </a:rPr>
              <a:t>3,154,196</a:t>
            </a:r>
            <a:br>
              <a:rPr lang="en-US" sz="6188" dirty="0">
                <a:solidFill>
                  <a:srgbClr val="5E5E5E"/>
                </a:solidFill>
                <a:latin typeface="ACUMINPRO-LIGHT" panose="020B0404020202020204" pitchFamily="34" charset="77"/>
                <a:ea typeface="Helvetica Neue Medium"/>
                <a:cs typeface="Helvetica Neue Medium"/>
                <a:sym typeface="Acumin Pro Light"/>
              </a:rPr>
            </a:br>
            <a:r>
              <a:rPr lang="en-US" sz="1600" cap="all" dirty="0">
                <a:solidFill>
                  <a:srgbClr val="5E5E5E"/>
                </a:solidFill>
                <a:latin typeface="AcuminPro-Light"/>
                <a:sym typeface="Acumin Pro Light"/>
              </a:rPr>
              <a:t>People and families Impacted</a:t>
            </a:r>
            <a:endParaRPr lang="en-US" sz="1238" cap="all" dirty="0">
              <a:solidFill>
                <a:srgbClr val="5E5E5E"/>
              </a:solidFill>
              <a:latin typeface="AcuminPro-Light"/>
              <a:sym typeface="Acumin Pro Light"/>
            </a:endParaRPr>
          </a:p>
        </p:txBody>
      </p:sp>
      <p:sp>
        <p:nvSpPr>
          <p:cNvPr id="18" name="Rounded Rectangle 17">
            <a:extLst>
              <a:ext uri="{FF2B5EF4-FFF2-40B4-BE49-F238E27FC236}">
                <a16:creationId xmlns:a16="http://schemas.microsoft.com/office/drawing/2014/main" id="{6E291762-BBE5-134D-816C-2A6AA0C1BC8D}"/>
              </a:ext>
            </a:extLst>
          </p:cNvPr>
          <p:cNvSpPr/>
          <p:nvPr/>
        </p:nvSpPr>
        <p:spPr>
          <a:xfrm>
            <a:off x="5101880" y="4720876"/>
            <a:ext cx="4245662" cy="1131570"/>
          </a:xfrm>
          <a:prstGeom prst="roundRect">
            <a:avLst>
              <a:gd name="adj" fmla="val 14969"/>
            </a:avLst>
          </a:prstGeom>
          <a:solidFill>
            <a:schemeClr val="bg1"/>
          </a:solidFill>
          <a:ln w="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188595" numCol="1" spcCol="38100" rtlCol="0" anchor="ctr" anchorCtr="0">
            <a:noAutofit/>
          </a:bodyPr>
          <a:lstStyle/>
          <a:p>
            <a:pPr algn="ctr" defTabSz="340519" hangingPunct="0">
              <a:lnSpc>
                <a:spcPct val="120000"/>
              </a:lnSpc>
              <a:buClrTx/>
            </a:pPr>
            <a:r>
              <a:rPr lang="en-US" sz="3300" dirty="0">
                <a:solidFill>
                  <a:srgbClr val="FF0000"/>
                </a:solidFill>
                <a:latin typeface="ACUMINPRO-LIGHT"/>
                <a:ea typeface="Helvetica Neue Medium"/>
                <a:cs typeface="Helvetica Neue Medium"/>
                <a:sym typeface="Helvetica Neue Medium"/>
              </a:rPr>
              <a:t>$1,606,448,937</a:t>
            </a:r>
            <a:br>
              <a:rPr lang="en-US" sz="6188" dirty="0">
                <a:solidFill>
                  <a:srgbClr val="5E5E5E"/>
                </a:solidFill>
                <a:latin typeface="ACUMINPRO-LIGHT" panose="020B0404020202020204" pitchFamily="34" charset="77"/>
                <a:ea typeface="Helvetica Neue Medium"/>
                <a:cs typeface="Helvetica Neue Medium"/>
                <a:sym typeface="Acumin Pro Light"/>
              </a:rPr>
            </a:br>
            <a:r>
              <a:rPr lang="en-US" sz="1600" cap="all" dirty="0">
                <a:solidFill>
                  <a:srgbClr val="5E5E5E"/>
                </a:solidFill>
                <a:latin typeface="AcuminPro-Light"/>
                <a:sym typeface="Acumin Pro Light"/>
              </a:rPr>
              <a:t>Debt abolished in 2021 alone</a:t>
            </a:r>
            <a:endParaRPr lang="en-US" sz="1238" cap="all" dirty="0">
              <a:solidFill>
                <a:srgbClr val="5E5E5E"/>
              </a:solidFill>
              <a:latin typeface="AcuminPro-Light"/>
              <a:sym typeface="Acumin Pro Light"/>
            </a:endParaRPr>
          </a:p>
        </p:txBody>
      </p:sp>
      <p:sp>
        <p:nvSpPr>
          <p:cNvPr id="19" name="Rectangle">
            <a:extLst>
              <a:ext uri="{FF2B5EF4-FFF2-40B4-BE49-F238E27FC236}">
                <a16:creationId xmlns:a16="http://schemas.microsoft.com/office/drawing/2014/main" id="{F528D8A2-064E-C247-91FE-7FDD4151F5D2}"/>
              </a:ext>
            </a:extLst>
          </p:cNvPr>
          <p:cNvSpPr/>
          <p:nvPr/>
        </p:nvSpPr>
        <p:spPr>
          <a:xfrm>
            <a:off x="125113" y="1176310"/>
            <a:ext cx="9808175" cy="5419781"/>
          </a:xfrm>
          <a:prstGeom prst="roundRect">
            <a:avLst>
              <a:gd name="adj" fmla="val 2226"/>
            </a:avLst>
          </a:prstGeom>
          <a:ln w="25400">
            <a:solidFill>
              <a:schemeClr val="bg1"/>
            </a:solidFill>
            <a:miter lim="400000"/>
          </a:ln>
        </p:spPr>
        <p:txBody>
          <a:bodyPr lIns="20955" tIns="20955" rIns="20955" bIns="20955" anchor="ctr"/>
          <a:lstStyle/>
          <a:p>
            <a:pPr algn="ctr" defTabSz="340519" hangingPunct="0">
              <a:buClrTx/>
              <a:defRPr sz="3200" cap="none">
                <a:solidFill>
                  <a:srgbClr val="FFFFFF"/>
                </a:solidFill>
                <a:latin typeface="Helvetica Neue Medium"/>
                <a:ea typeface="Helvetica Neue Medium"/>
                <a:cs typeface="Helvetica Neue Medium"/>
                <a:sym typeface="Helvetica Neue Medium"/>
              </a:defRPr>
            </a:pPr>
            <a:endParaRPr sz="1320">
              <a:solidFill>
                <a:srgbClr val="FFFFFF"/>
              </a:solidFill>
              <a:latin typeface="Helvetica Neue Medium"/>
              <a:sym typeface="Helvetica Neue Medium"/>
            </a:endParaRPr>
          </a:p>
        </p:txBody>
      </p:sp>
    </p:spTree>
    <p:extLst>
      <p:ext uri="{BB962C8B-B14F-4D97-AF65-F5344CB8AC3E}">
        <p14:creationId xmlns:p14="http://schemas.microsoft.com/office/powerpoint/2010/main" val="332134968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EDD70-75E7-406E-95D4-1BDD84793557}"/>
              </a:ext>
            </a:extLst>
          </p:cNvPr>
          <p:cNvSpPr>
            <a:spLocks noGrp="1"/>
          </p:cNvSpPr>
          <p:nvPr>
            <p:ph type="title"/>
          </p:nvPr>
        </p:nvSpPr>
        <p:spPr>
          <a:xfrm>
            <a:off x="2028027" y="587861"/>
            <a:ext cx="5851635" cy="455355"/>
          </a:xfrm>
        </p:spPr>
        <p:txBody>
          <a:bodyPr lIns="110642" tIns="50800" rIns="110642" bIns="50800" anchor="t">
            <a:normAutofit fontScale="90000"/>
          </a:bodyPr>
          <a:lstStyle/>
          <a:p>
            <a:pPr algn="ctr"/>
            <a:r>
              <a:rPr lang="en-US" dirty="0"/>
              <a:t>Strategic Plan Initiatives</a:t>
            </a:r>
          </a:p>
        </p:txBody>
      </p:sp>
      <p:sp>
        <p:nvSpPr>
          <p:cNvPr id="16" name="TextBox 15">
            <a:extLst>
              <a:ext uri="{FF2B5EF4-FFF2-40B4-BE49-F238E27FC236}">
                <a16:creationId xmlns:a16="http://schemas.microsoft.com/office/drawing/2014/main" id="{A0E48E6D-0E47-43F8-A8BE-42E131DCA556}"/>
              </a:ext>
            </a:extLst>
          </p:cNvPr>
          <p:cNvSpPr txBox="1"/>
          <p:nvPr/>
        </p:nvSpPr>
        <p:spPr>
          <a:xfrm>
            <a:off x="2641599" y="1401066"/>
            <a:ext cx="7044267" cy="5259838"/>
          </a:xfrm>
          <a:prstGeom prst="rect">
            <a:avLst/>
          </a:prstGeom>
          <a:noFill/>
        </p:spPr>
        <p:txBody>
          <a:bodyPr wrap="square" rtlCol="0">
            <a:spAutoFit/>
          </a:bodyPr>
          <a:lstStyle/>
          <a:p>
            <a:pPr marL="377190" lvl="1" indent="-377190" eaLnBrk="0" hangingPunct="0">
              <a:lnSpc>
                <a:spcPct val="97000"/>
              </a:lnSpc>
              <a:spcBef>
                <a:spcPts val="330"/>
              </a:spcBef>
              <a:buFont typeface="+mj-lt"/>
              <a:buAutoNum type="alphaLcParenR"/>
            </a:pPr>
            <a:r>
              <a:rPr lang="en-US" sz="1540" dirty="0"/>
              <a:t>Grow strategic debt acquisition partnerships</a:t>
            </a:r>
          </a:p>
          <a:p>
            <a:pPr marL="377190" lvl="1" indent="-377190" eaLnBrk="0" hangingPunct="0">
              <a:lnSpc>
                <a:spcPct val="97000"/>
              </a:lnSpc>
              <a:spcBef>
                <a:spcPts val="330"/>
              </a:spcBef>
              <a:buFont typeface="+mj-lt"/>
              <a:buAutoNum type="alphaLcParenR"/>
            </a:pPr>
            <a:r>
              <a:rPr lang="en-US" sz="1540" dirty="0"/>
              <a:t>Invest in data and systems</a:t>
            </a:r>
          </a:p>
          <a:p>
            <a:pPr marL="377190" lvl="1" indent="-377190" eaLnBrk="0" hangingPunct="0">
              <a:lnSpc>
                <a:spcPct val="97000"/>
              </a:lnSpc>
              <a:spcBef>
                <a:spcPts val="330"/>
              </a:spcBef>
              <a:buFont typeface="+mj-lt"/>
              <a:buAutoNum type="alphaLcParenR"/>
            </a:pPr>
            <a:r>
              <a:rPr lang="en-US" sz="1540" dirty="0"/>
              <a:t>Hone policies and processes to match donations and debt</a:t>
            </a:r>
          </a:p>
          <a:p>
            <a:pPr marL="377190" lvl="1" indent="-377190" eaLnBrk="0" hangingPunct="0">
              <a:lnSpc>
                <a:spcPct val="97000"/>
              </a:lnSpc>
              <a:spcBef>
                <a:spcPts val="330"/>
              </a:spcBef>
              <a:buFont typeface="+mj-lt"/>
              <a:buAutoNum type="alphaLcParenR"/>
            </a:pPr>
            <a:r>
              <a:rPr lang="en-US" sz="1540" dirty="0"/>
              <a:t>Update RIP’s abolishment criteria</a:t>
            </a:r>
          </a:p>
          <a:p>
            <a:pPr marL="377190" lvl="1" indent="-377190" eaLnBrk="0" hangingPunct="0">
              <a:lnSpc>
                <a:spcPct val="97000"/>
              </a:lnSpc>
              <a:spcBef>
                <a:spcPts val="330"/>
              </a:spcBef>
              <a:buFont typeface="+mj-lt"/>
              <a:buAutoNum type="alphaLcParenR"/>
            </a:pPr>
            <a:r>
              <a:rPr lang="en-US" sz="1540" dirty="0"/>
              <a:t>Ensure impact of abolishment work</a:t>
            </a:r>
          </a:p>
          <a:p>
            <a:pPr marL="377190" lvl="1" indent="-377190" eaLnBrk="0" hangingPunct="0">
              <a:lnSpc>
                <a:spcPct val="97000"/>
              </a:lnSpc>
              <a:spcBef>
                <a:spcPts val="330"/>
              </a:spcBef>
              <a:buFont typeface="+mj-lt"/>
              <a:buAutoNum type="alphaLcParenR"/>
            </a:pPr>
            <a:r>
              <a:rPr lang="en-US" sz="1540" dirty="0"/>
              <a:t>Grow and diversify funding</a:t>
            </a:r>
          </a:p>
          <a:p>
            <a:pPr lvl="1" eaLnBrk="0" hangingPunct="0">
              <a:lnSpc>
                <a:spcPct val="97000"/>
              </a:lnSpc>
              <a:spcBef>
                <a:spcPts val="330"/>
              </a:spcBef>
            </a:pPr>
            <a:endParaRPr lang="en-US" sz="1800" dirty="0"/>
          </a:p>
          <a:p>
            <a:pPr marL="377190" lvl="1" indent="-377190" eaLnBrk="0" hangingPunct="0">
              <a:lnSpc>
                <a:spcPct val="97000"/>
              </a:lnSpc>
              <a:spcBef>
                <a:spcPts val="330"/>
              </a:spcBef>
              <a:buFont typeface="+mj-lt"/>
              <a:buAutoNum type="alphaLcParenR"/>
            </a:pPr>
            <a:r>
              <a:rPr lang="en-US" sz="1540" dirty="0"/>
              <a:t>Partner with organizations and individuals advancing public policy</a:t>
            </a:r>
          </a:p>
          <a:p>
            <a:pPr marL="377190" lvl="1" indent="-377190" eaLnBrk="0" hangingPunct="0">
              <a:lnSpc>
                <a:spcPct val="97000"/>
              </a:lnSpc>
              <a:spcBef>
                <a:spcPts val="330"/>
              </a:spcBef>
              <a:buFont typeface="+mj-lt"/>
              <a:buAutoNum type="alphaLcParenR"/>
            </a:pPr>
            <a:r>
              <a:rPr lang="en-US" sz="1540" dirty="0"/>
              <a:t>Generate more data useful to public policy efforts</a:t>
            </a:r>
          </a:p>
          <a:p>
            <a:pPr marL="377190" lvl="1" indent="-377190" eaLnBrk="0" hangingPunct="0">
              <a:lnSpc>
                <a:spcPct val="97000"/>
              </a:lnSpc>
              <a:spcBef>
                <a:spcPts val="330"/>
              </a:spcBef>
              <a:buFont typeface="+mj-lt"/>
              <a:buAutoNum type="alphaLcParenR"/>
            </a:pPr>
            <a:r>
              <a:rPr lang="en-US" sz="1540" dirty="0"/>
              <a:t>Elevate RIP data, insights, &amp; beneficiaries’ stories</a:t>
            </a:r>
          </a:p>
          <a:p>
            <a:pPr marL="377190" lvl="1" indent="-377190" eaLnBrk="0" hangingPunct="0">
              <a:lnSpc>
                <a:spcPct val="97000"/>
              </a:lnSpc>
              <a:spcBef>
                <a:spcPts val="330"/>
              </a:spcBef>
              <a:buFont typeface="+mj-lt"/>
              <a:buAutoNum type="alphaLcParenR"/>
            </a:pPr>
            <a:r>
              <a:rPr lang="en-US" sz="1540" dirty="0"/>
              <a:t>Work with hospitals to improve billing policies</a:t>
            </a:r>
          </a:p>
          <a:p>
            <a:pPr lvl="1" eaLnBrk="0" hangingPunct="0">
              <a:lnSpc>
                <a:spcPct val="97000"/>
              </a:lnSpc>
              <a:spcBef>
                <a:spcPts val="330"/>
              </a:spcBef>
            </a:pPr>
            <a:endParaRPr lang="en-US" sz="2000" dirty="0"/>
          </a:p>
          <a:p>
            <a:pPr marL="377190" lvl="1" indent="-377190" eaLnBrk="0" hangingPunct="0">
              <a:lnSpc>
                <a:spcPct val="97000"/>
              </a:lnSpc>
              <a:spcBef>
                <a:spcPts val="330"/>
              </a:spcBef>
              <a:buFont typeface="+mj-lt"/>
              <a:buAutoNum type="alphaLcParenR"/>
            </a:pPr>
            <a:r>
              <a:rPr lang="en-US" sz="1540" b="1" dirty="0"/>
              <a:t>Analyze demographics of RIP’s beneficiaries</a:t>
            </a:r>
          </a:p>
          <a:p>
            <a:pPr marL="377190" lvl="1" indent="-377190" eaLnBrk="0" hangingPunct="0">
              <a:lnSpc>
                <a:spcPct val="97000"/>
              </a:lnSpc>
              <a:spcBef>
                <a:spcPts val="330"/>
              </a:spcBef>
              <a:buFont typeface="+mj-lt"/>
              <a:buAutoNum type="alphaLcParenR"/>
            </a:pPr>
            <a:r>
              <a:rPr lang="en-US" sz="1540" b="1" dirty="0"/>
              <a:t>Adjust debt abolishment efforts to ensure racial equity outcomes</a:t>
            </a:r>
          </a:p>
          <a:p>
            <a:pPr marL="377190" lvl="1" indent="-377190" eaLnBrk="0" hangingPunct="0">
              <a:lnSpc>
                <a:spcPct val="97000"/>
              </a:lnSpc>
              <a:spcBef>
                <a:spcPts val="330"/>
              </a:spcBef>
              <a:buFont typeface="+mj-lt"/>
              <a:buAutoNum type="alphaLcParenR"/>
            </a:pPr>
            <a:r>
              <a:rPr lang="en-US" sz="1540" b="1" dirty="0"/>
              <a:t>Build RIP’s fluency in issues of racial equity</a:t>
            </a:r>
          </a:p>
          <a:p>
            <a:pPr marL="377190" lvl="1" indent="-377190" eaLnBrk="0" hangingPunct="0">
              <a:lnSpc>
                <a:spcPct val="97000"/>
              </a:lnSpc>
              <a:spcBef>
                <a:spcPts val="330"/>
              </a:spcBef>
              <a:buFont typeface="+mj-lt"/>
              <a:buAutoNum type="alphaLcParenR"/>
            </a:pPr>
            <a:r>
              <a:rPr lang="en-US" sz="1540" b="1" dirty="0"/>
              <a:t>Grow representation of diverse perspectives in RIP’s staff and Board</a:t>
            </a:r>
          </a:p>
          <a:p>
            <a:pPr lvl="1" eaLnBrk="0" hangingPunct="0">
              <a:lnSpc>
                <a:spcPct val="97000"/>
              </a:lnSpc>
              <a:spcBef>
                <a:spcPts val="330"/>
              </a:spcBef>
            </a:pPr>
            <a:endParaRPr lang="en-US" sz="1540" dirty="0"/>
          </a:p>
          <a:p>
            <a:pPr marL="377190" lvl="1" indent="-377190" eaLnBrk="0" hangingPunct="0">
              <a:lnSpc>
                <a:spcPct val="97000"/>
              </a:lnSpc>
              <a:spcBef>
                <a:spcPts val="330"/>
              </a:spcBef>
              <a:buFont typeface="+mj-lt"/>
              <a:buAutoNum type="alphaLcParenR"/>
            </a:pPr>
            <a:r>
              <a:rPr lang="en-US" sz="1540" dirty="0"/>
              <a:t>Clarify our brand identity as a public-facing organization</a:t>
            </a:r>
          </a:p>
          <a:p>
            <a:pPr marL="377190" lvl="1" indent="-377190" eaLnBrk="0" hangingPunct="0">
              <a:lnSpc>
                <a:spcPct val="97000"/>
              </a:lnSpc>
              <a:spcBef>
                <a:spcPts val="330"/>
              </a:spcBef>
              <a:buFont typeface="+mj-lt"/>
              <a:buAutoNum type="alphaLcParenR"/>
            </a:pPr>
            <a:r>
              <a:rPr lang="en-US" sz="1540" dirty="0"/>
              <a:t>Externally communicate RIP’s updated strategy and identity</a:t>
            </a:r>
          </a:p>
        </p:txBody>
      </p:sp>
      <p:sp>
        <p:nvSpPr>
          <p:cNvPr id="23" name="Rounded Rectangle 10">
            <a:extLst>
              <a:ext uri="{FF2B5EF4-FFF2-40B4-BE49-F238E27FC236}">
                <a16:creationId xmlns:a16="http://schemas.microsoft.com/office/drawing/2014/main" id="{860C0B69-63A5-4F2E-9A89-E1EA513D15FE}"/>
              </a:ext>
            </a:extLst>
          </p:cNvPr>
          <p:cNvSpPr/>
          <p:nvPr/>
        </p:nvSpPr>
        <p:spPr bwMode="auto">
          <a:xfrm>
            <a:off x="498486" y="3407611"/>
            <a:ext cx="2034354" cy="959354"/>
          </a:xfrm>
          <a:prstGeom prst="rect">
            <a:avLst/>
          </a:prstGeom>
          <a:solidFill>
            <a:schemeClr val="accent1">
              <a:lumMod val="40000"/>
              <a:lumOff val="60000"/>
            </a:schemeClr>
          </a:solidFill>
          <a:ln w="12700" cap="flat" cmpd="sng" algn="ctr">
            <a:noFill/>
            <a:prstDash val="solid"/>
            <a:round/>
            <a:headEnd type="none" w="med" len="med"/>
            <a:tailEnd type="none" w="med" len="med"/>
          </a:ln>
          <a:effectLst/>
        </p:spPr>
        <p:txBody>
          <a:bodyPr vert="horz" wrap="square" lIns="100584" tIns="50292" rIns="100584" bIns="50292" numCol="1" rtlCol="0" anchor="ctr" anchorCtr="0" compatLnSpc="1">
            <a:prstTxWarp prst="textNoShape">
              <a:avLst/>
            </a:prstTxWarp>
          </a:bodyPr>
          <a:lstStyle/>
          <a:p>
            <a:pPr>
              <a:spcBef>
                <a:spcPts val="660"/>
              </a:spcBef>
            </a:pPr>
            <a:r>
              <a:rPr lang="en-US" sz="1540"/>
              <a:t>Influence hospital &amp; public policy to relieve medical debt</a:t>
            </a:r>
          </a:p>
        </p:txBody>
      </p:sp>
      <p:pic>
        <p:nvPicPr>
          <p:cNvPr id="24" name="Graphic 23" descr="Badge with solid fill">
            <a:extLst>
              <a:ext uri="{FF2B5EF4-FFF2-40B4-BE49-F238E27FC236}">
                <a16:creationId xmlns:a16="http://schemas.microsoft.com/office/drawing/2014/main" id="{E420C173-BEC2-4FF7-B46B-7BEFDE67C14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191" y="3207122"/>
            <a:ext cx="365531" cy="365531"/>
          </a:xfrm>
          <a:prstGeom prst="rect">
            <a:avLst/>
          </a:prstGeom>
        </p:spPr>
      </p:pic>
      <p:sp>
        <p:nvSpPr>
          <p:cNvPr id="28" name="TextBox 27">
            <a:extLst>
              <a:ext uri="{FF2B5EF4-FFF2-40B4-BE49-F238E27FC236}">
                <a16:creationId xmlns:a16="http://schemas.microsoft.com/office/drawing/2014/main" id="{4F3DF1B2-D602-48C8-9923-8DDB1E00F44B}"/>
              </a:ext>
            </a:extLst>
          </p:cNvPr>
          <p:cNvSpPr txBox="1"/>
          <p:nvPr/>
        </p:nvSpPr>
        <p:spPr>
          <a:xfrm>
            <a:off x="442040" y="1057275"/>
            <a:ext cx="1410860" cy="335253"/>
          </a:xfrm>
          <a:prstGeom prst="rect">
            <a:avLst/>
          </a:prstGeom>
          <a:noFill/>
        </p:spPr>
        <p:txBody>
          <a:bodyPr wrap="square" lIns="110642" rIns="110642" rtlCol="0" anchor="b">
            <a:noAutofit/>
          </a:bodyPr>
          <a:lstStyle/>
          <a:p>
            <a:r>
              <a:rPr lang="en-US" sz="1540" dirty="0"/>
              <a:t>Goals</a:t>
            </a:r>
          </a:p>
        </p:txBody>
      </p:sp>
      <p:cxnSp>
        <p:nvCxnSpPr>
          <p:cNvPr id="29" name="Straight Connector 28">
            <a:extLst>
              <a:ext uri="{FF2B5EF4-FFF2-40B4-BE49-F238E27FC236}">
                <a16:creationId xmlns:a16="http://schemas.microsoft.com/office/drawing/2014/main" id="{1496821F-73A1-46B0-8A2C-B7B0B96CD58B}"/>
              </a:ext>
            </a:extLst>
          </p:cNvPr>
          <p:cNvCxnSpPr>
            <a:cxnSpLocks/>
          </p:cNvCxnSpPr>
          <p:nvPr/>
        </p:nvCxnSpPr>
        <p:spPr bwMode="auto">
          <a:xfrm>
            <a:off x="543641" y="1377902"/>
            <a:ext cx="2025949"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cxnSp>
        <p:nvCxnSpPr>
          <p:cNvPr id="30" name="Straight Connector 29">
            <a:extLst>
              <a:ext uri="{FF2B5EF4-FFF2-40B4-BE49-F238E27FC236}">
                <a16:creationId xmlns:a16="http://schemas.microsoft.com/office/drawing/2014/main" id="{79ED347F-5DDC-4914-8373-C29AF961B341}"/>
              </a:ext>
            </a:extLst>
          </p:cNvPr>
          <p:cNvCxnSpPr>
            <a:cxnSpLocks/>
          </p:cNvCxnSpPr>
          <p:nvPr/>
        </p:nvCxnSpPr>
        <p:spPr bwMode="auto">
          <a:xfrm>
            <a:off x="2696386" y="1377902"/>
            <a:ext cx="633021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31" name="TextBox 30">
            <a:extLst>
              <a:ext uri="{FF2B5EF4-FFF2-40B4-BE49-F238E27FC236}">
                <a16:creationId xmlns:a16="http://schemas.microsoft.com/office/drawing/2014/main" id="{2F39950E-6FC9-4669-BC13-262A109E3B6F}"/>
              </a:ext>
            </a:extLst>
          </p:cNvPr>
          <p:cNvSpPr txBox="1"/>
          <p:nvPr/>
        </p:nvSpPr>
        <p:spPr>
          <a:xfrm>
            <a:off x="2730560" y="1045986"/>
            <a:ext cx="5663907" cy="335253"/>
          </a:xfrm>
          <a:prstGeom prst="rect">
            <a:avLst/>
          </a:prstGeom>
          <a:noFill/>
        </p:spPr>
        <p:txBody>
          <a:bodyPr wrap="square" lIns="110642" rIns="110642" rtlCol="0" anchor="b">
            <a:noAutofit/>
          </a:bodyPr>
          <a:lstStyle/>
          <a:p>
            <a:r>
              <a:rPr lang="en-US" sz="1540" dirty="0"/>
              <a:t>Initiatives</a:t>
            </a:r>
          </a:p>
        </p:txBody>
      </p:sp>
      <p:sp>
        <p:nvSpPr>
          <p:cNvPr id="17" name="Rounded Rectangle 10">
            <a:extLst>
              <a:ext uri="{FF2B5EF4-FFF2-40B4-BE49-F238E27FC236}">
                <a16:creationId xmlns:a16="http://schemas.microsoft.com/office/drawing/2014/main" id="{0EDEBE16-45CB-40C0-BA58-14D69E8561A5}"/>
              </a:ext>
            </a:extLst>
          </p:cNvPr>
          <p:cNvSpPr/>
          <p:nvPr/>
        </p:nvSpPr>
        <p:spPr bwMode="auto">
          <a:xfrm>
            <a:off x="498486" y="1420645"/>
            <a:ext cx="2034354" cy="1552682"/>
          </a:xfrm>
          <a:prstGeom prst="rect">
            <a:avLst/>
          </a:prstGeom>
          <a:solidFill>
            <a:schemeClr val="accent1">
              <a:lumMod val="40000"/>
              <a:lumOff val="60000"/>
            </a:schemeClr>
          </a:solidFill>
          <a:ln w="12700" cap="flat" cmpd="sng" algn="ctr">
            <a:noFill/>
            <a:prstDash val="solid"/>
            <a:round/>
            <a:headEnd type="none" w="med" len="med"/>
            <a:tailEnd type="none" w="med" len="med"/>
          </a:ln>
          <a:effectLst/>
        </p:spPr>
        <p:txBody>
          <a:bodyPr vert="horz" wrap="square" lIns="100584" tIns="50292" rIns="100584" bIns="50292" numCol="1" rtlCol="0" anchor="ctr" anchorCtr="0" compatLnSpc="1">
            <a:prstTxWarp prst="textNoShape">
              <a:avLst/>
            </a:prstTxWarp>
          </a:bodyPr>
          <a:lstStyle/>
          <a:p>
            <a:pPr eaLnBrk="0" hangingPunct="0"/>
            <a:r>
              <a:rPr lang="en-US" sz="1540" dirty="0"/>
              <a:t>Increase scale, efficiency, and efficacy of RIP’s debt abolishment work</a:t>
            </a:r>
          </a:p>
        </p:txBody>
      </p:sp>
      <p:pic>
        <p:nvPicPr>
          <p:cNvPr id="26" name="Graphic 25" descr="Badge 1 with solid fill">
            <a:extLst>
              <a:ext uri="{FF2B5EF4-FFF2-40B4-BE49-F238E27FC236}">
                <a16:creationId xmlns:a16="http://schemas.microsoft.com/office/drawing/2014/main" id="{AF949873-CDC1-4EDE-85C2-AD55423226F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7191" y="1265594"/>
            <a:ext cx="365531" cy="365531"/>
          </a:xfrm>
          <a:prstGeom prst="rect">
            <a:avLst/>
          </a:prstGeom>
        </p:spPr>
      </p:pic>
      <p:sp>
        <p:nvSpPr>
          <p:cNvPr id="22" name="Rounded Rectangle 10">
            <a:extLst>
              <a:ext uri="{FF2B5EF4-FFF2-40B4-BE49-F238E27FC236}">
                <a16:creationId xmlns:a16="http://schemas.microsoft.com/office/drawing/2014/main" id="{0B3DC2D9-B822-431D-BB03-BE638EFC5111}"/>
              </a:ext>
            </a:extLst>
          </p:cNvPr>
          <p:cNvSpPr/>
          <p:nvPr/>
        </p:nvSpPr>
        <p:spPr bwMode="auto">
          <a:xfrm>
            <a:off x="509775" y="4744177"/>
            <a:ext cx="2034354" cy="1032634"/>
          </a:xfrm>
          <a:prstGeom prst="rect">
            <a:avLst/>
          </a:prstGeom>
          <a:solidFill>
            <a:schemeClr val="accent1">
              <a:lumMod val="40000"/>
              <a:lumOff val="60000"/>
            </a:schemeClr>
          </a:solidFill>
          <a:ln w="12700" cap="flat" cmpd="sng" algn="ctr">
            <a:noFill/>
            <a:prstDash val="solid"/>
            <a:round/>
            <a:headEnd type="none" w="med" len="med"/>
            <a:tailEnd type="none" w="med" len="med"/>
          </a:ln>
          <a:effectLst/>
        </p:spPr>
        <p:txBody>
          <a:bodyPr vert="horz" wrap="square" lIns="100584" tIns="50292" rIns="100584" bIns="50292" numCol="1" rtlCol="0" anchor="ctr" anchorCtr="0" compatLnSpc="1">
            <a:prstTxWarp prst="textNoShape">
              <a:avLst/>
            </a:prstTxWarp>
          </a:bodyPr>
          <a:lstStyle/>
          <a:p>
            <a:pPr>
              <a:spcBef>
                <a:spcPts val="660"/>
              </a:spcBef>
            </a:pPr>
            <a:r>
              <a:rPr lang="en-US" sz="1540" b="1" dirty="0"/>
              <a:t>Strengthen RIP’s commitment to racial and social equity</a:t>
            </a:r>
          </a:p>
        </p:txBody>
      </p:sp>
      <p:pic>
        <p:nvPicPr>
          <p:cNvPr id="20" name="Graphic 19" descr="Badge 3 with solid fill">
            <a:extLst>
              <a:ext uri="{FF2B5EF4-FFF2-40B4-BE49-F238E27FC236}">
                <a16:creationId xmlns:a16="http://schemas.microsoft.com/office/drawing/2014/main" id="{2D8F856C-5AD2-4E32-8577-76BD964DAF9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6879" y="4630220"/>
            <a:ext cx="365531" cy="365531"/>
          </a:xfrm>
          <a:prstGeom prst="rect">
            <a:avLst/>
          </a:prstGeom>
        </p:spPr>
      </p:pic>
      <p:sp>
        <p:nvSpPr>
          <p:cNvPr id="19" name="Rounded Rectangle 10">
            <a:extLst>
              <a:ext uri="{FF2B5EF4-FFF2-40B4-BE49-F238E27FC236}">
                <a16:creationId xmlns:a16="http://schemas.microsoft.com/office/drawing/2014/main" id="{9F36F63C-9D70-4339-BBE9-9377D2E80136}"/>
              </a:ext>
            </a:extLst>
          </p:cNvPr>
          <p:cNvSpPr/>
          <p:nvPr/>
        </p:nvSpPr>
        <p:spPr bwMode="auto">
          <a:xfrm>
            <a:off x="498486" y="6098781"/>
            <a:ext cx="2034354" cy="476806"/>
          </a:xfrm>
          <a:prstGeom prst="rect">
            <a:avLst/>
          </a:prstGeom>
          <a:solidFill>
            <a:schemeClr val="accent1">
              <a:lumMod val="40000"/>
              <a:lumOff val="60000"/>
            </a:schemeClr>
          </a:solidFill>
          <a:ln w="12700" cap="flat" cmpd="sng" algn="ctr">
            <a:noFill/>
            <a:prstDash val="solid"/>
            <a:round/>
            <a:headEnd type="none" w="med" len="med"/>
            <a:tailEnd type="none" w="med" len="med"/>
          </a:ln>
          <a:effectLst/>
        </p:spPr>
        <p:txBody>
          <a:bodyPr vert="horz" wrap="square" lIns="100584" tIns="50292" rIns="100584" bIns="50292" numCol="1" rtlCol="0" anchor="ctr" anchorCtr="0" compatLnSpc="1">
            <a:prstTxWarp prst="textNoShape">
              <a:avLst/>
            </a:prstTxWarp>
          </a:bodyPr>
          <a:lstStyle/>
          <a:p>
            <a:pPr>
              <a:spcBef>
                <a:spcPts val="660"/>
              </a:spcBef>
            </a:pPr>
            <a:r>
              <a:rPr lang="en-US" sz="1540"/>
              <a:t>Communicate RIP’s updated identity</a:t>
            </a:r>
          </a:p>
        </p:txBody>
      </p:sp>
      <p:sp>
        <p:nvSpPr>
          <p:cNvPr id="3" name="Rectangle 2">
            <a:extLst>
              <a:ext uri="{FF2B5EF4-FFF2-40B4-BE49-F238E27FC236}">
                <a16:creationId xmlns:a16="http://schemas.microsoft.com/office/drawing/2014/main" id="{FFBA4F8C-EEF5-440A-9A67-B7A481C89447}"/>
              </a:ext>
            </a:extLst>
          </p:cNvPr>
          <p:cNvSpPr/>
          <p:nvPr/>
        </p:nvSpPr>
        <p:spPr>
          <a:xfrm>
            <a:off x="302823" y="4625948"/>
            <a:ext cx="9302045" cy="1300559"/>
          </a:xfrm>
          <a:prstGeom prst="rect">
            <a:avLst/>
          </a:prstGeom>
          <a:solidFill>
            <a:schemeClr val="accent5">
              <a:lumMod val="75000"/>
              <a:alpha val="2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1" name="Graphic 20" descr="Badge 4 with solid fill">
            <a:extLst>
              <a:ext uri="{FF2B5EF4-FFF2-40B4-BE49-F238E27FC236}">
                <a16:creationId xmlns:a16="http://schemas.microsoft.com/office/drawing/2014/main" id="{B554D99D-4932-4BBA-915D-C1C0C349AC7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7191" y="5930779"/>
            <a:ext cx="365531" cy="365531"/>
          </a:xfrm>
          <a:prstGeom prst="rect">
            <a:avLst/>
          </a:prstGeom>
        </p:spPr>
      </p:pic>
      <p:cxnSp>
        <p:nvCxnSpPr>
          <p:cNvPr id="6" name="Connector: Elbow 5">
            <a:extLst>
              <a:ext uri="{FF2B5EF4-FFF2-40B4-BE49-F238E27FC236}">
                <a16:creationId xmlns:a16="http://schemas.microsoft.com/office/drawing/2014/main" id="{B8E4251E-2512-4853-8B7D-948C332AE13E}"/>
              </a:ext>
            </a:extLst>
          </p:cNvPr>
          <p:cNvCxnSpPr>
            <a:cxnSpLocks/>
          </p:cNvCxnSpPr>
          <p:nvPr/>
        </p:nvCxnSpPr>
        <p:spPr bwMode="auto">
          <a:xfrm flipV="1">
            <a:off x="9438482" y="674411"/>
            <a:ext cx="227640" cy="6200235"/>
          </a:xfrm>
          <a:prstGeom prst="bentConnector2">
            <a:avLst/>
          </a:prstGeom>
          <a:solidFill>
            <a:schemeClr val="accent1"/>
          </a:solidFill>
          <a:ln w="12700" cap="flat" cmpd="sng" algn="ctr">
            <a:solidFill>
              <a:schemeClr val="bg1">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Tree>
    <p:extLst>
      <p:ext uri="{BB962C8B-B14F-4D97-AF65-F5344CB8AC3E}">
        <p14:creationId xmlns:p14="http://schemas.microsoft.com/office/powerpoint/2010/main" val="3425549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64 Million Americans…"/>
          <p:cNvSpPr txBox="1">
            <a:spLocks noGrp="1"/>
          </p:cNvSpPr>
          <p:nvPr>
            <p:ph type="title"/>
          </p:nvPr>
        </p:nvSpPr>
        <p:spPr>
          <a:xfrm>
            <a:off x="671525" y="672475"/>
            <a:ext cx="8648100" cy="865500"/>
          </a:xfrm>
        </p:spPr>
        <p:txBody>
          <a:bodyPr anchor="t">
            <a:noAutofit/>
          </a:bodyPr>
          <a:lstStyle/>
          <a:p>
            <a:pPr algn="ctr"/>
            <a:r>
              <a:rPr lang="en-US" dirty="0"/>
              <a:t>Impact of Medical Debt</a:t>
            </a:r>
          </a:p>
        </p:txBody>
      </p:sp>
      <p:sp>
        <p:nvSpPr>
          <p:cNvPr id="67" name="Almost half of all debt in collections is for health care…"/>
          <p:cNvSpPr txBox="1">
            <a:spLocks noGrp="1"/>
          </p:cNvSpPr>
          <p:nvPr>
            <p:ph type="body" idx="1"/>
          </p:nvPr>
        </p:nvSpPr>
        <p:spPr>
          <a:xfrm>
            <a:off x="671525" y="1741525"/>
            <a:ext cx="8648100" cy="3937032"/>
          </a:xfrm>
        </p:spPr>
        <p:txBody>
          <a:bodyPr/>
          <a:lstStyle/>
          <a:p>
            <a:r>
              <a:rPr lang="en-US" sz="3200" dirty="0"/>
              <a:t>Social Determinant of Health</a:t>
            </a:r>
          </a:p>
          <a:p>
            <a:r>
              <a:rPr lang="en-US" sz="3200" dirty="0"/>
              <a:t>Delay or Forego Care</a:t>
            </a:r>
          </a:p>
          <a:p>
            <a:r>
              <a:rPr lang="en-US" sz="3200" dirty="0"/>
              <a:t>Mental Health</a:t>
            </a:r>
          </a:p>
          <a:p>
            <a:r>
              <a:rPr lang="en-US" sz="3200" dirty="0"/>
              <a:t>Credit Score / Access</a:t>
            </a:r>
          </a:p>
          <a:p>
            <a:r>
              <a:rPr lang="en-US" sz="3200" dirty="0"/>
              <a:t>Leading Cause of Bankruptcy</a:t>
            </a:r>
          </a:p>
          <a:p>
            <a:pPr marL="0" indent="0" algn="ctr">
              <a:spcBef>
                <a:spcPts val="3000"/>
              </a:spcBef>
              <a:buNone/>
            </a:pPr>
            <a:endParaRPr lang="en-US" sz="3200" dirty="0">
              <a:solidFill>
                <a:schemeClr val="tx1"/>
              </a:solidFill>
            </a:endParaRPr>
          </a:p>
          <a:p>
            <a:endParaRPr lang="en-US" sz="3200" dirty="0">
              <a:sym typeface="Times Roman"/>
            </a:endParaRPr>
          </a:p>
        </p:txBody>
      </p:sp>
      <p:sp>
        <p:nvSpPr>
          <p:cNvPr id="68" name="Line"/>
          <p:cNvSpPr/>
          <p:nvPr/>
        </p:nvSpPr>
        <p:spPr>
          <a:xfrm>
            <a:off x="708228" y="1514246"/>
            <a:ext cx="8636940" cy="0"/>
          </a:xfrm>
          <a:prstGeom prst="line">
            <a:avLst/>
          </a:prstGeom>
          <a:ln w="3175">
            <a:solidFill>
              <a:srgbClr val="000000"/>
            </a:solidFill>
            <a:miter lim="400000"/>
          </a:ln>
        </p:spPr>
        <p:txBody>
          <a:bodyPr lIns="0" tIns="0" rIns="0" bIns="0" anchor="ctr"/>
          <a:lstStyle/>
          <a:p>
            <a:pPr algn="ctr">
              <a:defRPr sz="4800">
                <a:solidFill>
                  <a:srgbClr val="FFFFFF"/>
                </a:solidFill>
                <a:latin typeface="Helvetica Neue Medium"/>
                <a:ea typeface="Helvetica Neue Medium"/>
                <a:cs typeface="Helvetica Neue Medium"/>
                <a:sym typeface="Helvetica Neue Medium"/>
              </a:defRPr>
            </a:pPr>
            <a:endParaRPr sz="1728"/>
          </a:p>
        </p:txBody>
      </p:sp>
      <p:sp>
        <p:nvSpPr>
          <p:cNvPr id="9" name="Slide Number Placeholder 8">
            <a:extLst>
              <a:ext uri="{FF2B5EF4-FFF2-40B4-BE49-F238E27FC236}">
                <a16:creationId xmlns:a16="http://schemas.microsoft.com/office/drawing/2014/main" id="{B4E3FD23-1633-4921-A329-512BF5620756}"/>
              </a:ext>
            </a:extLst>
          </p:cNvPr>
          <p:cNvSpPr>
            <a:spLocks noGrp="1"/>
          </p:cNvSpPr>
          <p:nvPr>
            <p:ph type="sldNum" idx="12"/>
          </p:nvPr>
        </p:nvSpPr>
        <p:spPr/>
        <p:txBody>
          <a:bodyPr/>
          <a:lstStyle/>
          <a:p>
            <a:fld id="{00000000-1234-1234-1234-123412341234}" type="slidenum">
              <a:rPr lang="en-US" smtClean="0"/>
              <a:pPr/>
              <a:t>6</a:t>
            </a:fld>
            <a:endParaRPr lang="en-US"/>
          </a:p>
        </p:txBody>
      </p:sp>
    </p:spTree>
    <p:extLst>
      <p:ext uri="{BB962C8B-B14F-4D97-AF65-F5344CB8AC3E}">
        <p14:creationId xmlns:p14="http://schemas.microsoft.com/office/powerpoint/2010/main" val="378322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64 Million Americans…"/>
          <p:cNvSpPr txBox="1">
            <a:spLocks noGrp="1"/>
          </p:cNvSpPr>
          <p:nvPr>
            <p:ph type="title"/>
          </p:nvPr>
        </p:nvSpPr>
        <p:spPr>
          <a:xfrm>
            <a:off x="671525" y="672475"/>
            <a:ext cx="8648100" cy="865500"/>
          </a:xfrm>
        </p:spPr>
        <p:txBody>
          <a:bodyPr anchor="t">
            <a:noAutofit/>
          </a:bodyPr>
          <a:lstStyle/>
          <a:p>
            <a:pPr algn="ctr"/>
            <a:r>
              <a:rPr lang="en-US" dirty="0"/>
              <a:t>JAMA Study: Medical Debt in US</a:t>
            </a:r>
          </a:p>
        </p:txBody>
      </p:sp>
      <p:sp>
        <p:nvSpPr>
          <p:cNvPr id="67" name="Almost half of all debt in collections is for health care…"/>
          <p:cNvSpPr txBox="1">
            <a:spLocks noGrp="1"/>
          </p:cNvSpPr>
          <p:nvPr>
            <p:ph type="body" idx="1"/>
          </p:nvPr>
        </p:nvSpPr>
        <p:spPr>
          <a:xfrm>
            <a:off x="747804" y="1623897"/>
            <a:ext cx="8648100" cy="5305200"/>
          </a:xfrm>
        </p:spPr>
        <p:txBody>
          <a:bodyPr/>
          <a:lstStyle/>
          <a:p>
            <a:r>
              <a:rPr lang="en-US" sz="3200" dirty="0">
                <a:sym typeface="Times Roman"/>
              </a:rPr>
              <a:t>17.8% of people in US have medical debt in collections</a:t>
            </a:r>
          </a:p>
          <a:p>
            <a:r>
              <a:rPr lang="en-US" sz="3200" dirty="0">
                <a:sym typeface="Times Roman"/>
              </a:rPr>
              <a:t>Pre-Pandemic</a:t>
            </a:r>
          </a:p>
          <a:p>
            <a:r>
              <a:rPr lang="en-US" sz="3200" dirty="0">
                <a:sym typeface="Times Roman"/>
              </a:rPr>
              <a:t>Highest among low-income Zip Codes in the south</a:t>
            </a:r>
          </a:p>
          <a:p>
            <a:r>
              <a:rPr lang="en-US" sz="3200" dirty="0">
                <a:sym typeface="Times Roman"/>
              </a:rPr>
              <a:t>Concentrated in states that did not expand Medicaid</a:t>
            </a:r>
          </a:p>
          <a:p>
            <a:endParaRPr lang="en-US" sz="3200" dirty="0">
              <a:sym typeface="Times Roman"/>
            </a:endParaRPr>
          </a:p>
        </p:txBody>
      </p:sp>
      <p:sp>
        <p:nvSpPr>
          <p:cNvPr id="68" name="Line"/>
          <p:cNvSpPr/>
          <p:nvPr/>
        </p:nvSpPr>
        <p:spPr>
          <a:xfrm>
            <a:off x="708228" y="1514246"/>
            <a:ext cx="8636940" cy="0"/>
          </a:xfrm>
          <a:prstGeom prst="line">
            <a:avLst/>
          </a:prstGeom>
          <a:ln w="3175">
            <a:solidFill>
              <a:srgbClr val="000000"/>
            </a:solidFill>
            <a:miter lim="400000"/>
          </a:ln>
        </p:spPr>
        <p:txBody>
          <a:bodyPr lIns="0" tIns="0" rIns="0" bIns="0" anchor="ctr"/>
          <a:lstStyle/>
          <a:p>
            <a:pPr algn="ctr">
              <a:defRPr sz="4800">
                <a:solidFill>
                  <a:srgbClr val="FFFFFF"/>
                </a:solidFill>
                <a:latin typeface="Helvetica Neue Medium"/>
                <a:ea typeface="Helvetica Neue Medium"/>
                <a:cs typeface="Helvetica Neue Medium"/>
                <a:sym typeface="Helvetica Neue Medium"/>
              </a:defRPr>
            </a:pPr>
            <a:endParaRPr sz="1728"/>
          </a:p>
        </p:txBody>
      </p:sp>
      <p:sp>
        <p:nvSpPr>
          <p:cNvPr id="9" name="Slide Number Placeholder 8">
            <a:extLst>
              <a:ext uri="{FF2B5EF4-FFF2-40B4-BE49-F238E27FC236}">
                <a16:creationId xmlns:a16="http://schemas.microsoft.com/office/drawing/2014/main" id="{B4E3FD23-1633-4921-A329-512BF5620756}"/>
              </a:ext>
            </a:extLst>
          </p:cNvPr>
          <p:cNvSpPr>
            <a:spLocks noGrp="1"/>
          </p:cNvSpPr>
          <p:nvPr>
            <p:ph type="sldNum" idx="12"/>
          </p:nvPr>
        </p:nvSpPr>
        <p:spPr/>
        <p:txBody>
          <a:bodyPr/>
          <a:lstStyle/>
          <a:p>
            <a:fld id="{00000000-1234-1234-1234-123412341234}" type="slidenum">
              <a:rPr lang="en-US" smtClean="0"/>
              <a:pPr/>
              <a:t>7</a:t>
            </a:fld>
            <a:endParaRPr lang="en-US"/>
          </a:p>
        </p:txBody>
      </p:sp>
    </p:spTree>
    <p:extLst>
      <p:ext uri="{BB962C8B-B14F-4D97-AF65-F5344CB8AC3E}">
        <p14:creationId xmlns:p14="http://schemas.microsoft.com/office/powerpoint/2010/main" val="428666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64 Million Americans…"/>
          <p:cNvSpPr txBox="1">
            <a:spLocks noGrp="1"/>
          </p:cNvSpPr>
          <p:nvPr>
            <p:ph type="title"/>
          </p:nvPr>
        </p:nvSpPr>
        <p:spPr>
          <a:xfrm>
            <a:off x="671525" y="672475"/>
            <a:ext cx="8648100" cy="865500"/>
          </a:xfrm>
        </p:spPr>
        <p:txBody>
          <a:bodyPr anchor="t">
            <a:noAutofit/>
          </a:bodyPr>
          <a:lstStyle/>
          <a:p>
            <a:pPr algn="ctr"/>
            <a:r>
              <a:rPr lang="en-US"/>
              <a:t>RIP Medical Debt Data</a:t>
            </a:r>
          </a:p>
        </p:txBody>
      </p:sp>
      <p:sp>
        <p:nvSpPr>
          <p:cNvPr id="67" name="Almost half of all debt in collections is for health care…"/>
          <p:cNvSpPr txBox="1">
            <a:spLocks noGrp="1"/>
          </p:cNvSpPr>
          <p:nvPr>
            <p:ph type="body" idx="1"/>
          </p:nvPr>
        </p:nvSpPr>
        <p:spPr>
          <a:xfrm>
            <a:off x="671525" y="1741525"/>
            <a:ext cx="4239142" cy="5305200"/>
          </a:xfrm>
        </p:spPr>
        <p:txBody>
          <a:bodyPr/>
          <a:lstStyle/>
          <a:p>
            <a:pPr marL="88900" indent="0">
              <a:buNone/>
            </a:pPr>
            <a:r>
              <a:rPr lang="en-US" sz="2400" u="sng" dirty="0">
                <a:sym typeface="Times Roman"/>
              </a:rPr>
              <a:t>From Healthcare Organization:</a:t>
            </a:r>
          </a:p>
          <a:p>
            <a:r>
              <a:rPr lang="en-US" sz="2400" dirty="0">
                <a:sym typeface="Times Roman"/>
              </a:rPr>
              <a:t>Patient/Guarantor Address</a:t>
            </a:r>
          </a:p>
          <a:p>
            <a:r>
              <a:rPr lang="en-US" sz="2400" dirty="0">
                <a:sym typeface="Times Roman"/>
              </a:rPr>
              <a:t>Date of Service</a:t>
            </a:r>
          </a:p>
          <a:p>
            <a:r>
              <a:rPr lang="en-US" sz="2400" dirty="0">
                <a:sym typeface="Times Roman"/>
              </a:rPr>
              <a:t>Balance Owed</a:t>
            </a:r>
          </a:p>
          <a:p>
            <a:r>
              <a:rPr lang="en-US" sz="2400" dirty="0">
                <a:sym typeface="Times Roman"/>
              </a:rPr>
              <a:t>Insurance Status</a:t>
            </a:r>
          </a:p>
          <a:p>
            <a:r>
              <a:rPr lang="en-US" sz="2400" dirty="0">
                <a:sym typeface="Times Roman"/>
              </a:rPr>
              <a:t>Age</a:t>
            </a:r>
          </a:p>
          <a:p>
            <a:r>
              <a:rPr lang="en-US" sz="2400" dirty="0">
                <a:sym typeface="Times Roman"/>
              </a:rPr>
              <a:t>Gender</a:t>
            </a:r>
          </a:p>
          <a:p>
            <a:r>
              <a:rPr lang="en-US" sz="2400" dirty="0">
                <a:sym typeface="Times Roman"/>
              </a:rPr>
              <a:t>Race (future data point)</a:t>
            </a:r>
          </a:p>
          <a:p>
            <a:endParaRPr lang="en-US" sz="2400" dirty="0">
              <a:sym typeface="Times Roman"/>
            </a:endParaRPr>
          </a:p>
        </p:txBody>
      </p:sp>
      <p:sp>
        <p:nvSpPr>
          <p:cNvPr id="68" name="Line"/>
          <p:cNvSpPr/>
          <p:nvPr/>
        </p:nvSpPr>
        <p:spPr>
          <a:xfrm>
            <a:off x="708228" y="1514246"/>
            <a:ext cx="8636940" cy="0"/>
          </a:xfrm>
          <a:prstGeom prst="line">
            <a:avLst/>
          </a:prstGeom>
          <a:ln w="3175">
            <a:solidFill>
              <a:srgbClr val="000000"/>
            </a:solidFill>
            <a:miter lim="400000"/>
          </a:ln>
        </p:spPr>
        <p:txBody>
          <a:bodyPr lIns="0" tIns="0" rIns="0" bIns="0" anchor="ctr"/>
          <a:lstStyle/>
          <a:p>
            <a:pPr algn="ctr">
              <a:defRPr sz="4800">
                <a:solidFill>
                  <a:srgbClr val="FFFFFF"/>
                </a:solidFill>
                <a:latin typeface="Helvetica Neue Medium"/>
                <a:ea typeface="Helvetica Neue Medium"/>
                <a:cs typeface="Helvetica Neue Medium"/>
                <a:sym typeface="Helvetica Neue Medium"/>
              </a:defRPr>
            </a:pPr>
            <a:endParaRPr sz="1728"/>
          </a:p>
        </p:txBody>
      </p:sp>
      <p:sp>
        <p:nvSpPr>
          <p:cNvPr id="9" name="Slide Number Placeholder 8">
            <a:extLst>
              <a:ext uri="{FF2B5EF4-FFF2-40B4-BE49-F238E27FC236}">
                <a16:creationId xmlns:a16="http://schemas.microsoft.com/office/drawing/2014/main" id="{B4E3FD23-1633-4921-A329-512BF5620756}"/>
              </a:ext>
            </a:extLst>
          </p:cNvPr>
          <p:cNvSpPr>
            <a:spLocks noGrp="1"/>
          </p:cNvSpPr>
          <p:nvPr>
            <p:ph type="sldNum" idx="12"/>
          </p:nvPr>
        </p:nvSpPr>
        <p:spPr/>
        <p:txBody>
          <a:bodyPr/>
          <a:lstStyle/>
          <a:p>
            <a:fld id="{00000000-1234-1234-1234-123412341234}" type="slidenum">
              <a:rPr lang="en-US" smtClean="0"/>
              <a:pPr/>
              <a:t>8</a:t>
            </a:fld>
            <a:endParaRPr lang="en-US"/>
          </a:p>
        </p:txBody>
      </p:sp>
      <p:sp>
        <p:nvSpPr>
          <p:cNvPr id="6" name="Almost half of all debt in collections is for health care…">
            <a:extLst>
              <a:ext uri="{FF2B5EF4-FFF2-40B4-BE49-F238E27FC236}">
                <a16:creationId xmlns:a16="http://schemas.microsoft.com/office/drawing/2014/main" id="{D299D2B0-D2C6-4516-908E-913824D45165}"/>
              </a:ext>
            </a:extLst>
          </p:cNvPr>
          <p:cNvSpPr txBox="1">
            <a:spLocks/>
          </p:cNvSpPr>
          <p:nvPr/>
        </p:nvSpPr>
        <p:spPr>
          <a:xfrm>
            <a:off x="5106026" y="1741525"/>
            <a:ext cx="4239142" cy="5305200"/>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113100" tIns="113100" rIns="113100" bIns="113100" anchor="t" anchorCtr="0">
            <a:noAutofit/>
          </a:bodyPr>
          <a:lstStyle>
            <a:lvl1pPr marL="457200" marR="0" lvl="0" indent="-368300" algn="l" defTabSz="1005814" rtl="0" latinLnBrk="0">
              <a:lnSpc>
                <a:spcPct val="100000"/>
              </a:lnSpc>
              <a:spcBef>
                <a:spcPts val="0"/>
              </a:spcBef>
              <a:spcAft>
                <a:spcPts val="1200"/>
              </a:spcAft>
              <a:buClrTx/>
              <a:buSzPts val="2200"/>
              <a:buFontTx/>
              <a:buChar char="●"/>
              <a:tabLst/>
              <a:defRPr sz="1073" b="0" i="0" u="none" strike="noStrike" cap="none" spc="0" baseline="0">
                <a:solidFill>
                  <a:srgbClr val="000000"/>
                </a:solidFill>
                <a:uFillTx/>
                <a:latin typeface="AcuminPro-Light"/>
                <a:ea typeface="AcuminPro-Light"/>
                <a:cs typeface="AcuminPro-Light"/>
                <a:sym typeface="Acumin Pro Light"/>
              </a:defRPr>
            </a:lvl1pPr>
            <a:lvl2pPr marL="914400" marR="0" lvl="1" indent="-336550" algn="l" defTabSz="1005814" rtl="0" latinLnBrk="0">
              <a:lnSpc>
                <a:spcPct val="115000"/>
              </a:lnSpc>
              <a:spcBef>
                <a:spcPts val="2000"/>
              </a:spcBef>
              <a:spcAft>
                <a:spcPts val="0"/>
              </a:spcAft>
              <a:buClrTx/>
              <a:buSzPts val="1700"/>
              <a:buFontTx/>
              <a:buChar char="○"/>
              <a:tabLst/>
              <a:defRPr sz="1073" b="0" i="0" u="none" strike="noStrike" cap="none" spc="0" baseline="0">
                <a:solidFill>
                  <a:srgbClr val="000000"/>
                </a:solidFill>
                <a:uFillTx/>
                <a:latin typeface="AcuminPro-Light"/>
                <a:ea typeface="AcuminPro-Light"/>
                <a:cs typeface="AcuminPro-Light"/>
                <a:sym typeface="Acumin Pro Light"/>
              </a:defRPr>
            </a:lvl2pPr>
            <a:lvl3pPr marL="1371600" marR="0" lvl="2" indent="-336550" algn="l" defTabSz="1005814" rtl="0" latinLnBrk="0">
              <a:lnSpc>
                <a:spcPct val="115000"/>
              </a:lnSpc>
              <a:spcBef>
                <a:spcPts val="2000"/>
              </a:spcBef>
              <a:spcAft>
                <a:spcPts val="0"/>
              </a:spcAft>
              <a:buClrTx/>
              <a:buSzPts val="1700"/>
              <a:buFontTx/>
              <a:buChar char="■"/>
              <a:tabLst/>
              <a:defRPr sz="1073" b="0" i="0" u="none" strike="noStrike" cap="none" spc="0" baseline="0">
                <a:solidFill>
                  <a:srgbClr val="000000"/>
                </a:solidFill>
                <a:uFillTx/>
                <a:latin typeface="AcuminPro-Light"/>
                <a:ea typeface="AcuminPro-Light"/>
                <a:cs typeface="AcuminPro-Light"/>
                <a:sym typeface="Acumin Pro Light"/>
              </a:defRPr>
            </a:lvl3pPr>
            <a:lvl4pPr marL="1828800" marR="0" lvl="3" indent="-336550" algn="l" defTabSz="1005814" rtl="0" latinLnBrk="0">
              <a:lnSpc>
                <a:spcPct val="115000"/>
              </a:lnSpc>
              <a:spcBef>
                <a:spcPts val="2000"/>
              </a:spcBef>
              <a:spcAft>
                <a:spcPts val="0"/>
              </a:spcAft>
              <a:buClrTx/>
              <a:buSzPts val="1700"/>
              <a:buFontTx/>
              <a:buChar char="●"/>
              <a:tabLst/>
              <a:defRPr sz="1073" b="0" i="0" u="none" strike="noStrike" cap="none" spc="0" baseline="0">
                <a:solidFill>
                  <a:srgbClr val="000000"/>
                </a:solidFill>
                <a:uFillTx/>
                <a:latin typeface="AcuminPro-Light"/>
                <a:ea typeface="AcuminPro-Light"/>
                <a:cs typeface="AcuminPro-Light"/>
                <a:sym typeface="Acumin Pro Light"/>
              </a:defRPr>
            </a:lvl4pPr>
            <a:lvl5pPr marL="2286000" marR="0" lvl="4" indent="-336550" algn="l" defTabSz="1005814" rtl="0" latinLnBrk="0">
              <a:lnSpc>
                <a:spcPct val="115000"/>
              </a:lnSpc>
              <a:spcBef>
                <a:spcPts val="2000"/>
              </a:spcBef>
              <a:spcAft>
                <a:spcPts val="0"/>
              </a:spcAft>
              <a:buClrTx/>
              <a:buSzPts val="1700"/>
              <a:buFontTx/>
              <a:buChar char="○"/>
              <a:tabLst/>
              <a:defRPr sz="1073" b="0" i="0" u="none" strike="noStrike" cap="none" spc="0" baseline="0">
                <a:solidFill>
                  <a:srgbClr val="000000"/>
                </a:solidFill>
                <a:uFillTx/>
                <a:latin typeface="AcuminPro-Light"/>
                <a:ea typeface="AcuminPro-Light"/>
                <a:cs typeface="AcuminPro-Light"/>
                <a:sym typeface="Acumin Pro Light"/>
              </a:defRPr>
            </a:lvl5pPr>
            <a:lvl6pPr marL="2743200" marR="0" lvl="5" indent="-336550" algn="l" defTabSz="1005814" rtl="0" latinLnBrk="0">
              <a:lnSpc>
                <a:spcPct val="115000"/>
              </a:lnSpc>
              <a:spcBef>
                <a:spcPts val="2000"/>
              </a:spcBef>
              <a:spcAft>
                <a:spcPts val="0"/>
              </a:spcAft>
              <a:buClrTx/>
              <a:buSzPts val="1700"/>
              <a:buFontTx/>
              <a:buChar char="■"/>
              <a:tabLst/>
              <a:defRPr sz="1073" b="0" i="0" u="none" strike="noStrike" cap="none" spc="0" baseline="0">
                <a:solidFill>
                  <a:srgbClr val="000000"/>
                </a:solidFill>
                <a:uFillTx/>
                <a:latin typeface="AcuminPro-Light"/>
                <a:ea typeface="AcuminPro-Light"/>
                <a:cs typeface="AcuminPro-Light"/>
                <a:sym typeface="Acumin Pro Light"/>
              </a:defRPr>
            </a:lvl6pPr>
            <a:lvl7pPr marL="3200400" marR="0" lvl="6" indent="-336550" algn="l" defTabSz="1005814" rtl="0" latinLnBrk="0">
              <a:lnSpc>
                <a:spcPct val="115000"/>
              </a:lnSpc>
              <a:spcBef>
                <a:spcPts val="2000"/>
              </a:spcBef>
              <a:spcAft>
                <a:spcPts val="0"/>
              </a:spcAft>
              <a:buClrTx/>
              <a:buSzPts val="1700"/>
              <a:buFontTx/>
              <a:buChar char="●"/>
              <a:tabLst/>
              <a:defRPr sz="1073" b="0" i="0" u="none" strike="noStrike" cap="none" spc="0" baseline="0">
                <a:solidFill>
                  <a:srgbClr val="000000"/>
                </a:solidFill>
                <a:uFillTx/>
                <a:latin typeface="AcuminPro-Light"/>
                <a:ea typeface="AcuminPro-Light"/>
                <a:cs typeface="AcuminPro-Light"/>
                <a:sym typeface="Acumin Pro Light"/>
              </a:defRPr>
            </a:lvl7pPr>
            <a:lvl8pPr marL="3657600" marR="0" lvl="7" indent="-336550" algn="l" defTabSz="1005814" rtl="0" latinLnBrk="0">
              <a:lnSpc>
                <a:spcPct val="115000"/>
              </a:lnSpc>
              <a:spcBef>
                <a:spcPts val="2000"/>
              </a:spcBef>
              <a:spcAft>
                <a:spcPts val="0"/>
              </a:spcAft>
              <a:buClrTx/>
              <a:buSzPts val="1700"/>
              <a:buFontTx/>
              <a:buChar char="○"/>
              <a:tabLst/>
              <a:defRPr sz="1073" b="0" i="0" u="none" strike="noStrike" cap="none" spc="0" baseline="0">
                <a:solidFill>
                  <a:srgbClr val="000000"/>
                </a:solidFill>
                <a:uFillTx/>
                <a:latin typeface="AcuminPro-Light"/>
                <a:ea typeface="AcuminPro-Light"/>
                <a:cs typeface="AcuminPro-Light"/>
                <a:sym typeface="Acumin Pro Light"/>
              </a:defRPr>
            </a:lvl8pPr>
            <a:lvl9pPr marL="4114800" marR="0" lvl="8" indent="-336550" algn="l" defTabSz="1005814" rtl="0" latinLnBrk="0">
              <a:lnSpc>
                <a:spcPct val="115000"/>
              </a:lnSpc>
              <a:spcBef>
                <a:spcPts val="2000"/>
              </a:spcBef>
              <a:spcAft>
                <a:spcPts val="2000"/>
              </a:spcAft>
              <a:buClrTx/>
              <a:buSzPts val="1700"/>
              <a:buFontTx/>
              <a:buChar char="■"/>
              <a:tabLst/>
              <a:defRPr sz="1073" b="0" i="0" u="none" strike="noStrike" cap="none" spc="0" baseline="0">
                <a:solidFill>
                  <a:srgbClr val="000000"/>
                </a:solidFill>
                <a:uFillTx/>
                <a:latin typeface="AcuminPro-Light"/>
                <a:ea typeface="AcuminPro-Light"/>
                <a:cs typeface="AcuminPro-Light"/>
                <a:sym typeface="Acumin Pro Light"/>
              </a:defRPr>
            </a:lvl9pPr>
          </a:lstStyle>
          <a:p>
            <a:pPr marL="88900" indent="0">
              <a:buFontTx/>
              <a:buNone/>
            </a:pPr>
            <a:r>
              <a:rPr lang="en-US" sz="2400" u="sng" dirty="0">
                <a:sym typeface="Times Roman"/>
              </a:rPr>
              <a:t>From TransUnion Healthcare:</a:t>
            </a:r>
          </a:p>
          <a:p>
            <a:r>
              <a:rPr lang="en-US" sz="2400" dirty="0">
                <a:sym typeface="Times Roman"/>
              </a:rPr>
              <a:t>Estimated Federal Poverty Level (FPL)</a:t>
            </a:r>
          </a:p>
          <a:p>
            <a:r>
              <a:rPr lang="en-US" sz="2400" dirty="0">
                <a:sym typeface="Times Roman"/>
              </a:rPr>
              <a:t>Estimated Household Income</a:t>
            </a:r>
          </a:p>
          <a:p>
            <a:r>
              <a:rPr lang="en-US" sz="2400" dirty="0">
                <a:sym typeface="Times Roman"/>
              </a:rPr>
              <a:t>Bankruptcy Status</a:t>
            </a:r>
          </a:p>
          <a:p>
            <a:r>
              <a:rPr lang="en-US" sz="2400" dirty="0">
                <a:sym typeface="Times Roman"/>
              </a:rPr>
              <a:t>Other Household Characteristics</a:t>
            </a:r>
          </a:p>
          <a:p>
            <a:endParaRPr lang="en-US" sz="2400" dirty="0">
              <a:sym typeface="Times Roman"/>
            </a:endParaRPr>
          </a:p>
        </p:txBody>
      </p:sp>
    </p:spTree>
    <p:extLst>
      <p:ext uri="{BB962C8B-B14F-4D97-AF65-F5344CB8AC3E}">
        <p14:creationId xmlns:p14="http://schemas.microsoft.com/office/powerpoint/2010/main" val="298839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Engaging with RIP Medical Debt"/>
          <p:cNvSpPr txBox="1">
            <a:spLocks noGrp="1"/>
          </p:cNvSpPr>
          <p:nvPr>
            <p:ph type="title"/>
          </p:nvPr>
        </p:nvSpPr>
        <p:spPr>
          <a:xfrm>
            <a:off x="671525" y="672475"/>
            <a:ext cx="8648100" cy="865500"/>
          </a:xfrm>
        </p:spPr>
        <p:txBody>
          <a:bodyPr anchor="t">
            <a:noAutofit/>
          </a:bodyPr>
          <a:lstStyle/>
          <a:p>
            <a:pPr algn="ctr"/>
            <a:r>
              <a:rPr lang="en-US" dirty="0"/>
              <a:t>RIP’s </a:t>
            </a:r>
            <a:r>
              <a:rPr lang="en-US" i="1" dirty="0"/>
              <a:t>Current</a:t>
            </a:r>
            <a:r>
              <a:rPr lang="en-US" dirty="0"/>
              <a:t> Debt Abolishment Criteria</a:t>
            </a:r>
          </a:p>
        </p:txBody>
      </p:sp>
      <p:sp>
        <p:nvSpPr>
          <p:cNvPr id="77" name="We focus on a true partnership with our provider clients to abolish qualified patient debt.  We work with you to identify accounts by dividing accounts into two distinct segments:…"/>
          <p:cNvSpPr txBox="1">
            <a:spLocks noGrp="1"/>
          </p:cNvSpPr>
          <p:nvPr>
            <p:ph type="body" idx="1"/>
          </p:nvPr>
        </p:nvSpPr>
        <p:spPr>
          <a:xfrm>
            <a:off x="671525" y="1741525"/>
            <a:ext cx="8648100" cy="5305200"/>
          </a:xfrm>
        </p:spPr>
        <p:txBody>
          <a:bodyPr/>
          <a:lstStyle/>
          <a:p>
            <a:r>
              <a:rPr lang="en-US" sz="3200" b="1" dirty="0"/>
              <a:t>Low income:</a:t>
            </a:r>
            <a:r>
              <a:rPr lang="en-US" sz="3200" dirty="0"/>
              <a:t>  Patient (or guarantor) household income between </a:t>
            </a:r>
            <a:r>
              <a:rPr lang="en-US" sz="3200" b="1" dirty="0"/>
              <a:t>0-200%</a:t>
            </a:r>
            <a:r>
              <a:rPr lang="en-US" sz="3200" dirty="0"/>
              <a:t> of current Federal Poverty Guidelines, </a:t>
            </a:r>
            <a:r>
              <a:rPr lang="en-US" sz="3200" b="1" dirty="0"/>
              <a:t>or</a:t>
            </a:r>
          </a:p>
          <a:p>
            <a:r>
              <a:rPr lang="en-US" sz="3200" b="1" dirty="0"/>
              <a:t>Medical debt burden:</a:t>
            </a:r>
            <a:r>
              <a:rPr lang="en-US" sz="3200" dirty="0"/>
              <a:t>  The medical debt being assessed represents </a:t>
            </a:r>
            <a:r>
              <a:rPr lang="en-US" sz="3200" b="1" dirty="0"/>
              <a:t>5%</a:t>
            </a:r>
            <a:r>
              <a:rPr lang="en-US" sz="3200" dirty="0"/>
              <a:t> or more of annual household income.</a:t>
            </a:r>
            <a:endParaRPr lang="en-US" sz="3200" b="1" dirty="0"/>
          </a:p>
          <a:p>
            <a:endParaRPr lang="en-US" sz="3200" dirty="0"/>
          </a:p>
          <a:p>
            <a:endParaRPr lang="en-US" sz="3200" dirty="0"/>
          </a:p>
          <a:p>
            <a:endParaRPr lang="en-US" sz="3200" dirty="0"/>
          </a:p>
          <a:p>
            <a:endParaRPr lang="en-US" sz="3200" dirty="0"/>
          </a:p>
        </p:txBody>
      </p:sp>
      <p:sp>
        <p:nvSpPr>
          <p:cNvPr id="78" name="Line"/>
          <p:cNvSpPr/>
          <p:nvPr/>
        </p:nvSpPr>
        <p:spPr>
          <a:xfrm>
            <a:off x="685800" y="1504303"/>
            <a:ext cx="8636940" cy="0"/>
          </a:xfrm>
          <a:prstGeom prst="line">
            <a:avLst/>
          </a:prstGeom>
          <a:ln w="3175">
            <a:solidFill>
              <a:srgbClr val="000000"/>
            </a:solidFill>
            <a:miter lim="400000"/>
          </a:ln>
        </p:spPr>
        <p:txBody>
          <a:bodyPr lIns="0" tIns="0" rIns="0" bIns="0" anchor="ctr"/>
          <a:lstStyle/>
          <a:p>
            <a:pPr algn="ctr">
              <a:defRPr sz="4800">
                <a:solidFill>
                  <a:srgbClr val="FFFFFF"/>
                </a:solidFill>
                <a:latin typeface="Helvetica Neue Medium"/>
                <a:ea typeface="Helvetica Neue Medium"/>
                <a:cs typeface="Helvetica Neue Medium"/>
                <a:sym typeface="Helvetica Neue Medium"/>
              </a:defRPr>
            </a:pPr>
            <a:endParaRPr sz="1728"/>
          </a:p>
        </p:txBody>
      </p:sp>
      <p:sp>
        <p:nvSpPr>
          <p:cNvPr id="9" name="Slide Number Placeholder 8">
            <a:extLst>
              <a:ext uri="{FF2B5EF4-FFF2-40B4-BE49-F238E27FC236}">
                <a16:creationId xmlns:a16="http://schemas.microsoft.com/office/drawing/2014/main" id="{D9C9F84C-0A5E-4777-B03F-32AE0D4A07C6}"/>
              </a:ext>
            </a:extLst>
          </p:cNvPr>
          <p:cNvSpPr>
            <a:spLocks noGrp="1"/>
          </p:cNvSpPr>
          <p:nvPr>
            <p:ph type="sldNum" idx="12"/>
          </p:nvPr>
        </p:nvSpPr>
        <p:spPr/>
        <p:txBody>
          <a:bodyPr/>
          <a:lstStyle/>
          <a:p>
            <a:fld id="{00000000-1234-1234-1234-123412341234}" type="slidenum">
              <a:rPr lang="en-US" sz="1000" smtClean="0"/>
              <a:pPr/>
              <a:t>9</a:t>
            </a:fld>
            <a:endParaRPr lang="en-US" sz="1000" dirty="0"/>
          </a:p>
        </p:txBody>
      </p:sp>
    </p:spTree>
    <p:extLst>
      <p:ext uri="{BB962C8B-B14F-4D97-AF65-F5344CB8AC3E}">
        <p14:creationId xmlns:p14="http://schemas.microsoft.com/office/powerpoint/2010/main" val="3044199308"/>
      </p:ext>
    </p:extLst>
  </p:cSld>
  <p:clrMapOvr>
    <a:masterClrMapping/>
  </p:clrMapOvr>
</p:sld>
</file>

<file path=ppt/theme/theme1.xml><?xml version="1.0" encoding="utf-8"?>
<a:theme xmlns:a="http://schemas.openxmlformats.org/drawingml/2006/main" name="RIP Presentation Master">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100000"/>
          </a:lnSpc>
          <a:spcBef>
            <a:spcPts val="0"/>
          </a:spcBef>
          <a:spcAft>
            <a:spcPts val="0"/>
          </a:spcAft>
          <a:buClrTx/>
          <a:buSzTx/>
          <a:buFontTx/>
          <a:buNone/>
          <a:tabLst/>
          <a:defRPr kumimoji="0" sz="2000" b="0" i="0" u="none" strike="noStrike" cap="all" spc="0" normalizeH="0" baseline="0">
            <a:ln>
              <a:noFill/>
            </a:ln>
            <a:solidFill>
              <a:srgbClr val="5E5E5E"/>
            </a:solidFill>
            <a:effectLst/>
            <a:uFillTx/>
            <a:latin typeface="AcuminPro-Light"/>
            <a:ea typeface="AcuminPro-Light"/>
            <a:cs typeface="AcuminPro-Light"/>
            <a:sym typeface="Acumin Pr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7211380C8CB646A497F0E38202D04B" ma:contentTypeVersion="12" ma:contentTypeDescription="Create a new document." ma:contentTypeScope="" ma:versionID="a787625ff3712586431d57648e68e057">
  <xsd:schema xmlns:xsd="http://www.w3.org/2001/XMLSchema" xmlns:xs="http://www.w3.org/2001/XMLSchema" xmlns:p="http://schemas.microsoft.com/office/2006/metadata/properties" xmlns:ns2="2580199e-49bd-4283-af60-8d9a4cca6c15" xmlns:ns3="34754850-4b39-4b6f-a10f-8209b3f3ec84" targetNamespace="http://schemas.microsoft.com/office/2006/metadata/properties" ma:root="true" ma:fieldsID="50e434d12021ccc549c972c16d8fac68" ns2:_="" ns3:_="">
    <xsd:import namespace="2580199e-49bd-4283-af60-8d9a4cca6c15"/>
    <xsd:import namespace="34754850-4b39-4b6f-a10f-8209b3f3ec8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0199e-49bd-4283-af60-8d9a4cca6c1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754850-4b39-4b6f-a10f-8209b3f3ec8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580199e-49bd-4283-af60-8d9a4cca6c15">
      <UserInfo>
        <DisplayName>Ruth Lande</DisplayName>
        <AccountId>249</AccountId>
        <AccountType/>
      </UserInfo>
      <UserInfo>
        <DisplayName>Keith Hearle</DisplayName>
        <AccountId>38</AccountId>
        <AccountType/>
      </UserInfo>
      <UserInfo>
        <DisplayName>Priscilla Thomas-Keith</DisplayName>
        <AccountId>36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E9DA27-12B1-466E-84DF-680ADDFF6788}">
  <ds:schemaRefs>
    <ds:schemaRef ds:uri="2580199e-49bd-4283-af60-8d9a4cca6c15"/>
    <ds:schemaRef ds:uri="34754850-4b39-4b6f-a10f-8209b3f3ec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17B6E00-2865-4751-BE81-597384307B72}">
  <ds:schemaRefs>
    <ds:schemaRef ds:uri="http://purl.org/dc/terms/"/>
    <ds:schemaRef ds:uri="http://www.w3.org/XML/1998/namespace"/>
    <ds:schemaRef ds:uri="http://schemas.microsoft.com/office/infopath/2007/PartnerControls"/>
    <ds:schemaRef ds:uri="http://schemas.microsoft.com/office/2006/documentManagement/types"/>
    <ds:schemaRef ds:uri="http://purl.org/dc/elements/1.1/"/>
    <ds:schemaRef ds:uri="34754850-4b39-4b6f-a10f-8209b3f3ec84"/>
    <ds:schemaRef ds:uri="http://purl.org/dc/dcmitype/"/>
    <ds:schemaRef ds:uri="http://schemas.openxmlformats.org/package/2006/metadata/core-properties"/>
    <ds:schemaRef ds:uri="2580199e-49bd-4283-af60-8d9a4cca6c15"/>
    <ds:schemaRef ds:uri="http://schemas.microsoft.com/office/2006/metadata/properties"/>
  </ds:schemaRefs>
</ds:datastoreItem>
</file>

<file path=customXml/itemProps3.xml><?xml version="1.0" encoding="utf-8"?>
<ds:datastoreItem xmlns:ds="http://schemas.openxmlformats.org/officeDocument/2006/customXml" ds:itemID="{A5C554EF-989E-4E1C-991B-5A071E8926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TotalTime>
  <Words>2127</Words>
  <Application>Microsoft Office PowerPoint</Application>
  <PresentationFormat>Custom</PresentationFormat>
  <Paragraphs>263</Paragraphs>
  <Slides>25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Acumin Pro Regular</vt:lpstr>
      <vt:lpstr>AcuminPro-Light</vt:lpstr>
      <vt:lpstr>AcuminPro-Light</vt:lpstr>
      <vt:lpstr>ACUMINPROWIDE-LIGHT</vt:lpstr>
      <vt:lpstr>Arial</vt:lpstr>
      <vt:lpstr>Helvetica Neue</vt:lpstr>
      <vt:lpstr>Helvetica Neue Medium</vt:lpstr>
      <vt:lpstr>RIP Presentation Master</vt:lpstr>
      <vt:lpstr>21_BasicWhite</vt:lpstr>
      <vt:lpstr>PowerPoint Presentation</vt:lpstr>
      <vt:lpstr>RIP Medical Debt’s Mission </vt:lpstr>
      <vt:lpstr>How RIP Carries Out Its Mission </vt:lpstr>
      <vt:lpstr>PowerPoint Presentation</vt:lpstr>
      <vt:lpstr>Strategic Plan Initiatives</vt:lpstr>
      <vt:lpstr>Impact of Medical Debt</vt:lpstr>
      <vt:lpstr>JAMA Study: Medical Debt in US</vt:lpstr>
      <vt:lpstr>RIP Medical Debt Data</vt:lpstr>
      <vt:lpstr>RIP’s Current Debt Abolishment Criteria</vt:lpstr>
      <vt:lpstr>Analysis Provided to Healthcare Organizations</vt:lpstr>
      <vt:lpstr>Analysis Provided to Healthcare Organizations</vt:lpstr>
      <vt:lpstr>Some Policy Solutions</vt:lpstr>
      <vt:lpstr>RIP Model Research Study: The Impacts of Medical Debt Relief</vt:lpstr>
      <vt:lpstr>PowerPoint Presentation</vt:lpstr>
      <vt:lpstr>Contact Us:</vt:lpstr>
      <vt:lpstr>Appendix</vt:lpstr>
      <vt:lpstr>Income, insurance status, and health status are the biggest determinants of medical debt</vt:lpstr>
      <vt:lpstr>Black, Indigenous, and Hispanic people are worse off than White people with regard to the key predictors of medical debt</vt:lpstr>
      <vt:lpstr>Medical debt leads to other financial challenges</vt:lpstr>
      <vt:lpstr>Medical debt creates significant quality-of-life issues</vt:lpstr>
      <vt:lpstr>About 2/3 of people with medical bill problems attribute them to one-time medical expenses</vt:lpstr>
      <vt:lpstr>No one illness or injury is responsible for burdensome medical debt</vt:lpstr>
      <vt:lpstr>Making healthcare costs less onerous has public support across the political spectrum, according to a recent survey</vt:lpstr>
      <vt:lpstr>Policies addressing medical debt through coverage</vt:lpstr>
      <vt:lpstr>Policies addressing medical debt through collections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Fiorille</dc:creator>
  <cp:lastModifiedBy>Keith Hearle</cp:lastModifiedBy>
  <cp:revision>9</cp:revision>
  <cp:lastPrinted>2021-12-07T13:16:37Z</cp:lastPrinted>
  <dcterms:modified xsi:type="dcterms:W3CDTF">2021-12-08T15:54:00Z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0x0101005F7211380C8CB646A497F0E38202D04B</vt:lpwstr>
  </property>
</Properties>
</file>