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Aileron Heavy" pitchFamily="2" charset="77"/>
      <p:regular r:id="rId32"/>
      <p:bold r:id="rId33"/>
    </p:embeddedFont>
    <p:embeddedFont>
      <p:font typeface="Architects Daughter" pitchFamily="2" charset="0"/>
      <p:regular r:id="rId34"/>
    </p:embeddedFont>
    <p:embeddedFont>
      <p:font typeface="Calibri" panose="020F0502020204030204" pitchFamily="34" charset="0"/>
      <p:regular r:id="rId35"/>
      <p:bold r:id="rId36"/>
      <p:italic r:id="rId37"/>
      <p:boldItalic r:id="rId38"/>
    </p:embeddedFont>
    <p:embeddedFont>
      <p:font typeface="League Spartan" pitchFamily="2" charset="77"/>
      <p:regular r:id="rId39"/>
      <p:bold r:id="rId40"/>
    </p:embeddedFont>
    <p:embeddedFont>
      <p:font typeface="Montserrat" pitchFamily="2" charset="77"/>
      <p:regular r:id="rId41"/>
      <p:bold r:id="rId42"/>
      <p:italic r:id="rId43"/>
      <p:boldItalic r:id="rId44"/>
    </p:embeddedFont>
    <p:embeddedFont>
      <p:font typeface="Montserrat Extra-Bold" pitchFamily="2" charset="77"/>
      <p:regular r:id="rId45"/>
      <p:bold r:id="rId46"/>
    </p:embeddedFont>
    <p:embeddedFont>
      <p:font typeface="Muli Black" pitchFamily="2" charset="77"/>
      <p:regular r:id="rId47"/>
      <p:bold r:id="rId48"/>
    </p:embeddedFont>
    <p:embeddedFont>
      <p:font typeface="Muli Bold" pitchFamily="2" charset="77"/>
      <p:regular r:id="rId49"/>
      <p:bold r:id="rId50"/>
    </p:embeddedFont>
    <p:embeddedFont>
      <p:font typeface="Muli Bold Bold" pitchFamily="2" charset="77"/>
      <p:regular r:id="rId51"/>
      <p:bold r:id="rId52"/>
    </p:embeddedFont>
    <p:embeddedFont>
      <p:font typeface="Muli Regular" pitchFamily="2" charset="77"/>
      <p:regular r:id="rId53"/>
    </p:embeddedFont>
    <p:embeddedFont>
      <p:font typeface="Muli Regular Bold" pitchFamily="2" charset="77"/>
      <p:regular r:id="rId54"/>
      <p:bold r:id="rId55"/>
    </p:embeddedFont>
    <p:embeddedFont>
      <p:font typeface="Muli Regular Italics" pitchFamily="2" charset="77"/>
      <p:regular r:id="rId56"/>
      <p:italic r:id="rId57"/>
    </p:embeddedFont>
    <p:embeddedFont>
      <p:font typeface="Open Sans Bold" panose="020B0806030504020204" pitchFamily="34" charset="0"/>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07" autoAdjust="0"/>
  </p:normalViewPr>
  <p:slideViewPr>
    <p:cSldViewPr>
      <p:cViewPr varScale="1">
        <p:scale>
          <a:sx n="82" d="100"/>
          <a:sy n="82" d="100"/>
        </p:scale>
        <p:origin x="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605" b="10046"/>
          <a:stretch>
            <a:fillRect/>
          </a:stretch>
        </p:blipFill>
        <p:spPr>
          <a:xfrm>
            <a:off x="0" y="0"/>
            <a:ext cx="18288000" cy="10287000"/>
          </a:xfrm>
          <a:prstGeom prst="rect">
            <a:avLst/>
          </a:prstGeom>
        </p:spPr>
      </p:pic>
      <p:sp>
        <p:nvSpPr>
          <p:cNvPr id="3" name="TextBox 3"/>
          <p:cNvSpPr txBox="1"/>
          <p:nvPr/>
        </p:nvSpPr>
        <p:spPr>
          <a:xfrm>
            <a:off x="1406972" y="2145508"/>
            <a:ext cx="14200783" cy="4387850"/>
          </a:xfrm>
          <a:prstGeom prst="rect">
            <a:avLst/>
          </a:prstGeom>
        </p:spPr>
        <p:txBody>
          <a:bodyPr lIns="0" tIns="0" rIns="0" bIns="0" rtlCol="0" anchor="t">
            <a:spAutoFit/>
          </a:bodyPr>
          <a:lstStyle/>
          <a:p>
            <a:pPr marL="0" lvl="0" indent="0" algn="l">
              <a:lnSpc>
                <a:spcPts val="11499"/>
              </a:lnSpc>
            </a:pPr>
            <a:r>
              <a:rPr lang="en-US" sz="9999" spc="-130">
                <a:solidFill>
                  <a:srgbClr val="191919"/>
                </a:solidFill>
                <a:latin typeface="Muli Black Bold"/>
              </a:rPr>
              <a:t>Nature &amp; Health: </a:t>
            </a:r>
            <a:r>
              <a:rPr lang="en-US" sz="9999" spc="-104">
                <a:solidFill>
                  <a:srgbClr val="191919"/>
                </a:solidFill>
                <a:latin typeface="Muli Black Bold"/>
              </a:rPr>
              <a:t> Creating Healthy Communities</a:t>
            </a:r>
          </a:p>
        </p:txBody>
      </p:sp>
      <p:grpSp>
        <p:nvGrpSpPr>
          <p:cNvPr id="4" name="Group 4"/>
          <p:cNvGrpSpPr/>
          <p:nvPr/>
        </p:nvGrpSpPr>
        <p:grpSpPr>
          <a:xfrm>
            <a:off x="1549987" y="7871127"/>
            <a:ext cx="8395608" cy="1046653"/>
            <a:chOff x="0" y="0"/>
            <a:chExt cx="251460804" cy="31348785"/>
          </a:xfrm>
        </p:grpSpPr>
        <p:sp>
          <p:nvSpPr>
            <p:cNvPr id="5" name="Freeform 5"/>
            <p:cNvSpPr/>
            <p:nvPr/>
          </p:nvSpPr>
          <p:spPr>
            <a:xfrm>
              <a:off x="0" y="0"/>
              <a:ext cx="251460794" cy="31348784"/>
            </a:xfrm>
            <a:custGeom>
              <a:avLst/>
              <a:gdLst/>
              <a:ahLst/>
              <a:cxnLst/>
              <a:rect l="l" t="t" r="r" b="b"/>
              <a:pathLst>
                <a:path w="251460794" h="31348784">
                  <a:moveTo>
                    <a:pt x="251234749" y="0"/>
                  </a:moveTo>
                  <a:lnTo>
                    <a:pt x="0" y="0"/>
                  </a:lnTo>
                  <a:lnTo>
                    <a:pt x="0" y="31348784"/>
                  </a:lnTo>
                  <a:lnTo>
                    <a:pt x="251460794" y="31348784"/>
                  </a:lnTo>
                  <a:lnTo>
                    <a:pt x="251460794" y="0"/>
                  </a:lnTo>
                  <a:lnTo>
                    <a:pt x="251234749" y="0"/>
                  </a:lnTo>
                  <a:close/>
                  <a:moveTo>
                    <a:pt x="251234749" y="31122727"/>
                  </a:moveTo>
                  <a:lnTo>
                    <a:pt x="228600" y="31122727"/>
                  </a:lnTo>
                  <a:lnTo>
                    <a:pt x="228600" y="228600"/>
                  </a:lnTo>
                  <a:lnTo>
                    <a:pt x="251234749" y="228600"/>
                  </a:lnTo>
                  <a:lnTo>
                    <a:pt x="251234749" y="31122727"/>
                  </a:lnTo>
                  <a:close/>
                </a:path>
              </a:pathLst>
            </a:custGeom>
            <a:solidFill>
              <a:srgbClr val="FFFFFF"/>
            </a:solidFill>
          </p:spPr>
        </p:sp>
      </p:grpSp>
      <p:sp>
        <p:nvSpPr>
          <p:cNvPr id="6" name="TextBox 6"/>
          <p:cNvSpPr txBox="1"/>
          <p:nvPr/>
        </p:nvSpPr>
        <p:spPr>
          <a:xfrm>
            <a:off x="1655573" y="8116415"/>
            <a:ext cx="11140850" cy="479877"/>
          </a:xfrm>
          <a:prstGeom prst="rect">
            <a:avLst/>
          </a:prstGeom>
        </p:spPr>
        <p:txBody>
          <a:bodyPr lIns="0" tIns="0" rIns="0" bIns="0" rtlCol="0" anchor="t">
            <a:spAutoFit/>
          </a:bodyPr>
          <a:lstStyle/>
          <a:p>
            <a:pPr marL="0" lvl="0" indent="0">
              <a:lnSpc>
                <a:spcPts val="3982"/>
              </a:lnSpc>
              <a:spcBef>
                <a:spcPts val="398"/>
              </a:spcBef>
            </a:pPr>
            <a:r>
              <a:rPr lang="en-US" sz="2654">
                <a:solidFill>
                  <a:srgbClr val="191919"/>
                </a:solidFill>
                <a:latin typeface="Muli Bold Bold"/>
              </a:rPr>
              <a:t>Grantmakers In Health &amp; Blue Sky Funders Forum</a:t>
            </a:r>
          </a:p>
        </p:txBody>
      </p:sp>
      <p:grpSp>
        <p:nvGrpSpPr>
          <p:cNvPr id="7" name="Group 7"/>
          <p:cNvGrpSpPr/>
          <p:nvPr/>
        </p:nvGrpSpPr>
        <p:grpSpPr>
          <a:xfrm rot="5400000">
            <a:off x="9918508" y="5067300"/>
            <a:ext cx="11530893" cy="152400"/>
            <a:chOff x="0" y="0"/>
            <a:chExt cx="9194800" cy="812800"/>
          </a:xfrm>
        </p:grpSpPr>
        <p:sp>
          <p:nvSpPr>
            <p:cNvPr id="8" name="Freeform 8"/>
            <p:cNvSpPr/>
            <p:nvPr/>
          </p:nvSpPr>
          <p:spPr>
            <a:xfrm>
              <a:off x="563107" y="304800"/>
              <a:ext cx="59258662" cy="203200"/>
            </a:xfrm>
            <a:custGeom>
              <a:avLst/>
              <a:gdLst/>
              <a:ahLst/>
              <a:cxnLst/>
              <a:rect l="l" t="t" r="r" b="b"/>
              <a:pathLst>
                <a:path w="59258662" h="203200">
                  <a:moveTo>
                    <a:pt x="722667" y="0"/>
                  </a:moveTo>
                  <a:cubicBezTo>
                    <a:pt x="1120133" y="0"/>
                    <a:pt x="1445333" y="45720"/>
                    <a:pt x="1445333" y="101600"/>
                  </a:cubicBezTo>
                  <a:cubicBezTo>
                    <a:pt x="1445333" y="157480"/>
                    <a:pt x="1120133" y="203200"/>
                    <a:pt x="722667" y="203200"/>
                  </a:cubicBezTo>
                  <a:cubicBezTo>
                    <a:pt x="325200" y="203200"/>
                    <a:pt x="0" y="157480"/>
                    <a:pt x="0" y="101600"/>
                  </a:cubicBezTo>
                  <a:cubicBezTo>
                    <a:pt x="0" y="45720"/>
                    <a:pt x="325200" y="0"/>
                    <a:pt x="722667" y="0"/>
                  </a:cubicBezTo>
                  <a:close/>
                  <a:moveTo>
                    <a:pt x="3613333" y="0"/>
                  </a:moveTo>
                  <a:cubicBezTo>
                    <a:pt x="4010800" y="0"/>
                    <a:pt x="4336000" y="45720"/>
                    <a:pt x="4336000" y="101600"/>
                  </a:cubicBezTo>
                  <a:cubicBezTo>
                    <a:pt x="4336000" y="157480"/>
                    <a:pt x="4010800" y="203200"/>
                    <a:pt x="3613333" y="203200"/>
                  </a:cubicBezTo>
                  <a:cubicBezTo>
                    <a:pt x="3215867" y="203200"/>
                    <a:pt x="2890667" y="157480"/>
                    <a:pt x="2890667" y="101600"/>
                  </a:cubicBezTo>
                  <a:cubicBezTo>
                    <a:pt x="2890667" y="45720"/>
                    <a:pt x="3215867" y="0"/>
                    <a:pt x="3613333" y="0"/>
                  </a:cubicBezTo>
                  <a:close/>
                  <a:moveTo>
                    <a:pt x="6504000" y="0"/>
                  </a:moveTo>
                  <a:cubicBezTo>
                    <a:pt x="6901466" y="0"/>
                    <a:pt x="7226666" y="45720"/>
                    <a:pt x="7226666" y="101600"/>
                  </a:cubicBezTo>
                  <a:cubicBezTo>
                    <a:pt x="7226666" y="157480"/>
                    <a:pt x="6901466" y="203200"/>
                    <a:pt x="6504000" y="203200"/>
                  </a:cubicBezTo>
                  <a:cubicBezTo>
                    <a:pt x="6106533" y="203200"/>
                    <a:pt x="5781333" y="157480"/>
                    <a:pt x="5781333" y="101600"/>
                  </a:cubicBezTo>
                  <a:cubicBezTo>
                    <a:pt x="5781333" y="45720"/>
                    <a:pt x="6106533" y="0"/>
                    <a:pt x="6504000" y="0"/>
                  </a:cubicBezTo>
                  <a:close/>
                  <a:moveTo>
                    <a:pt x="9394667" y="0"/>
                  </a:moveTo>
                  <a:cubicBezTo>
                    <a:pt x="9792133" y="0"/>
                    <a:pt x="10117333" y="45720"/>
                    <a:pt x="10117333" y="101600"/>
                  </a:cubicBezTo>
                  <a:cubicBezTo>
                    <a:pt x="10117333" y="157480"/>
                    <a:pt x="9792133" y="203200"/>
                    <a:pt x="9394667" y="203200"/>
                  </a:cubicBezTo>
                  <a:cubicBezTo>
                    <a:pt x="8997199" y="203200"/>
                    <a:pt x="8672000" y="157480"/>
                    <a:pt x="8672000" y="101600"/>
                  </a:cubicBezTo>
                  <a:cubicBezTo>
                    <a:pt x="8672000" y="45720"/>
                    <a:pt x="8997200" y="0"/>
                    <a:pt x="9394667" y="0"/>
                  </a:cubicBezTo>
                  <a:close/>
                  <a:moveTo>
                    <a:pt x="12285333" y="0"/>
                  </a:moveTo>
                  <a:cubicBezTo>
                    <a:pt x="12682799" y="0"/>
                    <a:pt x="13008000" y="45720"/>
                    <a:pt x="13008000" y="101600"/>
                  </a:cubicBezTo>
                  <a:cubicBezTo>
                    <a:pt x="13008000" y="157480"/>
                    <a:pt x="12682799" y="203200"/>
                    <a:pt x="12285333" y="203200"/>
                  </a:cubicBezTo>
                  <a:cubicBezTo>
                    <a:pt x="11887866" y="203200"/>
                    <a:pt x="11562666" y="157480"/>
                    <a:pt x="11562666" y="101600"/>
                  </a:cubicBezTo>
                  <a:cubicBezTo>
                    <a:pt x="11562666" y="45720"/>
                    <a:pt x="11887866" y="0"/>
                    <a:pt x="12285333" y="0"/>
                  </a:cubicBezTo>
                  <a:close/>
                  <a:moveTo>
                    <a:pt x="15175999" y="0"/>
                  </a:moveTo>
                  <a:cubicBezTo>
                    <a:pt x="15573466" y="0"/>
                    <a:pt x="15898666" y="45720"/>
                    <a:pt x="15898666" y="101600"/>
                  </a:cubicBezTo>
                  <a:cubicBezTo>
                    <a:pt x="15898666" y="157480"/>
                    <a:pt x="15573466" y="203200"/>
                    <a:pt x="15175999" y="203200"/>
                  </a:cubicBezTo>
                  <a:cubicBezTo>
                    <a:pt x="14778532" y="203200"/>
                    <a:pt x="14453333" y="157480"/>
                    <a:pt x="14453333" y="101600"/>
                  </a:cubicBezTo>
                  <a:cubicBezTo>
                    <a:pt x="14453333" y="45720"/>
                    <a:pt x="14778533" y="0"/>
                    <a:pt x="15175999" y="0"/>
                  </a:cubicBezTo>
                  <a:close/>
                  <a:moveTo>
                    <a:pt x="18066666" y="0"/>
                  </a:moveTo>
                  <a:cubicBezTo>
                    <a:pt x="18464132" y="0"/>
                    <a:pt x="18789332" y="45720"/>
                    <a:pt x="18789332" y="101600"/>
                  </a:cubicBezTo>
                  <a:cubicBezTo>
                    <a:pt x="18789332" y="157480"/>
                    <a:pt x="18464132" y="203200"/>
                    <a:pt x="18066666" y="203200"/>
                  </a:cubicBezTo>
                  <a:cubicBezTo>
                    <a:pt x="17669199" y="203200"/>
                    <a:pt x="17343998" y="157480"/>
                    <a:pt x="17343998" y="101600"/>
                  </a:cubicBezTo>
                  <a:cubicBezTo>
                    <a:pt x="17343998" y="45720"/>
                    <a:pt x="17669200" y="0"/>
                    <a:pt x="18066666" y="0"/>
                  </a:cubicBezTo>
                  <a:close/>
                  <a:moveTo>
                    <a:pt x="20957331" y="0"/>
                  </a:moveTo>
                  <a:cubicBezTo>
                    <a:pt x="21354799" y="0"/>
                    <a:pt x="21679999" y="45720"/>
                    <a:pt x="21679999" y="101600"/>
                  </a:cubicBezTo>
                  <a:cubicBezTo>
                    <a:pt x="21679999" y="157480"/>
                    <a:pt x="21354799" y="203200"/>
                    <a:pt x="20957331" y="203200"/>
                  </a:cubicBezTo>
                  <a:cubicBezTo>
                    <a:pt x="20559866" y="203200"/>
                    <a:pt x="20234665" y="157480"/>
                    <a:pt x="20234665" y="101600"/>
                  </a:cubicBezTo>
                  <a:cubicBezTo>
                    <a:pt x="20234665" y="45720"/>
                    <a:pt x="20559866" y="0"/>
                    <a:pt x="20957331" y="0"/>
                  </a:cubicBezTo>
                  <a:close/>
                  <a:moveTo>
                    <a:pt x="23847998" y="0"/>
                  </a:moveTo>
                  <a:cubicBezTo>
                    <a:pt x="24245466" y="0"/>
                    <a:pt x="24570666" y="45720"/>
                    <a:pt x="24570666" y="101600"/>
                  </a:cubicBezTo>
                  <a:cubicBezTo>
                    <a:pt x="24570666" y="157480"/>
                    <a:pt x="24245466" y="203200"/>
                    <a:pt x="23847998" y="203200"/>
                  </a:cubicBezTo>
                  <a:cubicBezTo>
                    <a:pt x="23450533" y="203200"/>
                    <a:pt x="23125332" y="157480"/>
                    <a:pt x="23125332" y="101600"/>
                  </a:cubicBezTo>
                  <a:cubicBezTo>
                    <a:pt x="23125332" y="45720"/>
                    <a:pt x="23450533" y="0"/>
                    <a:pt x="23847998" y="0"/>
                  </a:cubicBezTo>
                  <a:close/>
                  <a:moveTo>
                    <a:pt x="26738665" y="0"/>
                  </a:moveTo>
                  <a:cubicBezTo>
                    <a:pt x="27136133" y="0"/>
                    <a:pt x="27461331" y="45720"/>
                    <a:pt x="27461331" y="101600"/>
                  </a:cubicBezTo>
                  <a:cubicBezTo>
                    <a:pt x="27461331" y="157480"/>
                    <a:pt x="27136133" y="203200"/>
                    <a:pt x="26738665" y="203200"/>
                  </a:cubicBezTo>
                  <a:cubicBezTo>
                    <a:pt x="26341198" y="203200"/>
                    <a:pt x="26015999" y="157480"/>
                    <a:pt x="26015999" y="101600"/>
                  </a:cubicBezTo>
                  <a:cubicBezTo>
                    <a:pt x="26015999" y="45720"/>
                    <a:pt x="26341198" y="0"/>
                    <a:pt x="26738665" y="0"/>
                  </a:cubicBezTo>
                  <a:close/>
                  <a:moveTo>
                    <a:pt x="29629332" y="0"/>
                  </a:moveTo>
                  <a:cubicBezTo>
                    <a:pt x="30026799" y="0"/>
                    <a:pt x="30351998" y="45720"/>
                    <a:pt x="30351998" y="101600"/>
                  </a:cubicBezTo>
                  <a:cubicBezTo>
                    <a:pt x="30351998" y="157480"/>
                    <a:pt x="30026799" y="203200"/>
                    <a:pt x="29629332" y="203200"/>
                  </a:cubicBezTo>
                  <a:cubicBezTo>
                    <a:pt x="29231865" y="203200"/>
                    <a:pt x="28906666" y="157480"/>
                    <a:pt x="28906666" y="101600"/>
                  </a:cubicBezTo>
                  <a:cubicBezTo>
                    <a:pt x="28906666" y="45720"/>
                    <a:pt x="29231865" y="0"/>
                    <a:pt x="29629332" y="0"/>
                  </a:cubicBezTo>
                  <a:close/>
                  <a:moveTo>
                    <a:pt x="32519999" y="0"/>
                  </a:moveTo>
                  <a:cubicBezTo>
                    <a:pt x="32917463" y="0"/>
                    <a:pt x="33242665" y="45720"/>
                    <a:pt x="33242665" y="101600"/>
                  </a:cubicBezTo>
                  <a:cubicBezTo>
                    <a:pt x="33242665" y="157480"/>
                    <a:pt x="32917463" y="203200"/>
                    <a:pt x="32519999" y="203200"/>
                  </a:cubicBezTo>
                  <a:cubicBezTo>
                    <a:pt x="32122532" y="203200"/>
                    <a:pt x="31797330" y="157480"/>
                    <a:pt x="31797330" y="101600"/>
                  </a:cubicBezTo>
                  <a:cubicBezTo>
                    <a:pt x="31797330" y="45720"/>
                    <a:pt x="32122532" y="0"/>
                    <a:pt x="32519999" y="0"/>
                  </a:cubicBezTo>
                  <a:close/>
                  <a:moveTo>
                    <a:pt x="35410663" y="0"/>
                  </a:moveTo>
                  <a:cubicBezTo>
                    <a:pt x="35808130" y="0"/>
                    <a:pt x="36133332" y="45720"/>
                    <a:pt x="36133332" y="101600"/>
                  </a:cubicBezTo>
                  <a:cubicBezTo>
                    <a:pt x="36133332" y="157480"/>
                    <a:pt x="35808130" y="203200"/>
                    <a:pt x="35410663" y="203200"/>
                  </a:cubicBezTo>
                  <a:cubicBezTo>
                    <a:pt x="35013199" y="203200"/>
                    <a:pt x="34687997" y="157480"/>
                    <a:pt x="34687997" y="101600"/>
                  </a:cubicBezTo>
                  <a:cubicBezTo>
                    <a:pt x="34687997" y="45720"/>
                    <a:pt x="35013199" y="0"/>
                    <a:pt x="35410663" y="0"/>
                  </a:cubicBezTo>
                  <a:close/>
                  <a:moveTo>
                    <a:pt x="38301330" y="0"/>
                  </a:moveTo>
                  <a:cubicBezTo>
                    <a:pt x="38698797" y="0"/>
                    <a:pt x="39023996" y="45720"/>
                    <a:pt x="39023996" y="101600"/>
                  </a:cubicBezTo>
                  <a:cubicBezTo>
                    <a:pt x="39023996" y="157480"/>
                    <a:pt x="38698797" y="203200"/>
                    <a:pt x="38301330" y="203200"/>
                  </a:cubicBezTo>
                  <a:cubicBezTo>
                    <a:pt x="37903863" y="203200"/>
                    <a:pt x="37578664" y="157480"/>
                    <a:pt x="37578664" y="101600"/>
                  </a:cubicBezTo>
                  <a:cubicBezTo>
                    <a:pt x="37578664" y="45720"/>
                    <a:pt x="37903866" y="0"/>
                    <a:pt x="38301330" y="0"/>
                  </a:cubicBezTo>
                  <a:close/>
                  <a:moveTo>
                    <a:pt x="41191997" y="0"/>
                  </a:moveTo>
                  <a:cubicBezTo>
                    <a:pt x="41589464" y="0"/>
                    <a:pt x="41914663" y="45720"/>
                    <a:pt x="41914663" y="101600"/>
                  </a:cubicBezTo>
                  <a:cubicBezTo>
                    <a:pt x="41914663" y="157480"/>
                    <a:pt x="41589464" y="203200"/>
                    <a:pt x="41191997" y="203200"/>
                  </a:cubicBezTo>
                  <a:cubicBezTo>
                    <a:pt x="40794530" y="203200"/>
                    <a:pt x="40469331" y="157480"/>
                    <a:pt x="40469331" y="101600"/>
                  </a:cubicBezTo>
                  <a:cubicBezTo>
                    <a:pt x="40469331" y="45720"/>
                    <a:pt x="40794530" y="0"/>
                    <a:pt x="41191997" y="0"/>
                  </a:cubicBezTo>
                  <a:close/>
                  <a:moveTo>
                    <a:pt x="44082664" y="0"/>
                  </a:moveTo>
                  <a:cubicBezTo>
                    <a:pt x="44480131" y="0"/>
                    <a:pt x="44805330" y="45720"/>
                    <a:pt x="44805330" y="101600"/>
                  </a:cubicBezTo>
                  <a:cubicBezTo>
                    <a:pt x="44805330" y="157480"/>
                    <a:pt x="44480131" y="203200"/>
                    <a:pt x="44082664" y="203200"/>
                  </a:cubicBezTo>
                  <a:cubicBezTo>
                    <a:pt x="43685197" y="203200"/>
                    <a:pt x="43359998" y="157480"/>
                    <a:pt x="43359998" y="101600"/>
                  </a:cubicBezTo>
                  <a:cubicBezTo>
                    <a:pt x="43359998" y="45720"/>
                    <a:pt x="43685194" y="0"/>
                    <a:pt x="44082664" y="0"/>
                  </a:cubicBezTo>
                  <a:close/>
                  <a:moveTo>
                    <a:pt x="46973331" y="0"/>
                  </a:moveTo>
                  <a:cubicBezTo>
                    <a:pt x="47370798" y="0"/>
                    <a:pt x="47695997" y="45720"/>
                    <a:pt x="47695997" y="101600"/>
                  </a:cubicBezTo>
                  <a:cubicBezTo>
                    <a:pt x="47695997" y="157480"/>
                    <a:pt x="47370798" y="203200"/>
                    <a:pt x="46973331" y="203200"/>
                  </a:cubicBezTo>
                  <a:cubicBezTo>
                    <a:pt x="46575864" y="203200"/>
                    <a:pt x="46250665" y="157480"/>
                    <a:pt x="46250665" y="101600"/>
                  </a:cubicBezTo>
                  <a:cubicBezTo>
                    <a:pt x="46250665" y="45720"/>
                    <a:pt x="46575861" y="0"/>
                    <a:pt x="46973331" y="0"/>
                  </a:cubicBezTo>
                  <a:close/>
                  <a:moveTo>
                    <a:pt x="49863998" y="0"/>
                  </a:moveTo>
                  <a:cubicBezTo>
                    <a:pt x="50261462" y="0"/>
                    <a:pt x="50586664" y="45720"/>
                    <a:pt x="50586664" y="101600"/>
                  </a:cubicBezTo>
                  <a:cubicBezTo>
                    <a:pt x="50586664" y="157480"/>
                    <a:pt x="50261462" y="203200"/>
                    <a:pt x="49863998" y="203200"/>
                  </a:cubicBezTo>
                  <a:cubicBezTo>
                    <a:pt x="49466531" y="203200"/>
                    <a:pt x="49141329" y="157480"/>
                    <a:pt x="49141329" y="101600"/>
                  </a:cubicBezTo>
                  <a:cubicBezTo>
                    <a:pt x="49141329" y="45720"/>
                    <a:pt x="49466528" y="0"/>
                    <a:pt x="49863998" y="0"/>
                  </a:cubicBezTo>
                  <a:close/>
                  <a:moveTo>
                    <a:pt x="52754662" y="0"/>
                  </a:moveTo>
                  <a:cubicBezTo>
                    <a:pt x="53152132" y="0"/>
                    <a:pt x="53477328" y="45720"/>
                    <a:pt x="53477328" y="101600"/>
                  </a:cubicBezTo>
                  <a:cubicBezTo>
                    <a:pt x="53477328" y="157480"/>
                    <a:pt x="53152132" y="203200"/>
                    <a:pt x="52754662" y="203200"/>
                  </a:cubicBezTo>
                  <a:cubicBezTo>
                    <a:pt x="52357198" y="203200"/>
                    <a:pt x="52031996" y="157480"/>
                    <a:pt x="52031996" y="101600"/>
                  </a:cubicBezTo>
                  <a:cubicBezTo>
                    <a:pt x="52031996" y="45720"/>
                    <a:pt x="52357191" y="0"/>
                    <a:pt x="52754662" y="0"/>
                  </a:cubicBezTo>
                  <a:close/>
                  <a:moveTo>
                    <a:pt x="55645332" y="0"/>
                  </a:moveTo>
                  <a:cubicBezTo>
                    <a:pt x="56042796" y="0"/>
                    <a:pt x="56367998" y="45720"/>
                    <a:pt x="56367998" y="101600"/>
                  </a:cubicBezTo>
                  <a:cubicBezTo>
                    <a:pt x="56367998" y="157480"/>
                    <a:pt x="56042796" y="203200"/>
                    <a:pt x="55645332" y="203200"/>
                  </a:cubicBezTo>
                  <a:cubicBezTo>
                    <a:pt x="55247862" y="203200"/>
                    <a:pt x="54922666" y="157480"/>
                    <a:pt x="54922666" y="101600"/>
                  </a:cubicBezTo>
                  <a:cubicBezTo>
                    <a:pt x="54922666" y="45720"/>
                    <a:pt x="55247862" y="0"/>
                    <a:pt x="55645332" y="0"/>
                  </a:cubicBezTo>
                  <a:close/>
                  <a:moveTo>
                    <a:pt x="58535996" y="0"/>
                  </a:moveTo>
                  <a:cubicBezTo>
                    <a:pt x="58933460" y="0"/>
                    <a:pt x="59258662" y="45720"/>
                    <a:pt x="59258662" y="101600"/>
                  </a:cubicBezTo>
                  <a:cubicBezTo>
                    <a:pt x="59258662" y="157480"/>
                    <a:pt x="58933460" y="203200"/>
                    <a:pt x="58535996" y="203200"/>
                  </a:cubicBezTo>
                  <a:cubicBezTo>
                    <a:pt x="58138532" y="203200"/>
                    <a:pt x="57813330" y="157480"/>
                    <a:pt x="57813330" y="101600"/>
                  </a:cubicBezTo>
                  <a:cubicBezTo>
                    <a:pt x="57813330" y="45720"/>
                    <a:pt x="58138525" y="0"/>
                    <a:pt x="58535996" y="0"/>
                  </a:cubicBezTo>
                  <a:close/>
                </a:path>
              </a:pathLst>
            </a:custGeom>
            <a:solidFill>
              <a:srgbClr val="FFFFFF">
                <a:alpha val="19608"/>
              </a:srgbClr>
            </a:solid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470387"/>
            <a:chOff x="0" y="0"/>
            <a:chExt cx="24384000" cy="4627182"/>
          </a:xfrm>
        </p:grpSpPr>
        <p:pic>
          <p:nvPicPr>
            <p:cNvPr id="3" name="Picture 3"/>
            <p:cNvPicPr>
              <a:picLocks noChangeAspect="1"/>
            </p:cNvPicPr>
            <p:nvPr/>
          </p:nvPicPr>
          <p:blipFill>
            <a:blip r:embed="rId2"/>
            <a:srcRect t="48549" b="23021"/>
            <a:stretch>
              <a:fillRect/>
            </a:stretch>
          </p:blipFill>
          <p:spPr>
            <a:xfrm>
              <a:off x="0" y="0"/>
              <a:ext cx="24384000" cy="4627182"/>
            </a:xfrm>
            <a:prstGeom prst="rect">
              <a:avLst/>
            </a:prstGeom>
          </p:spPr>
        </p:pic>
      </p:grpSp>
      <p:grpSp>
        <p:nvGrpSpPr>
          <p:cNvPr id="4" name="Group 4"/>
          <p:cNvGrpSpPr/>
          <p:nvPr/>
        </p:nvGrpSpPr>
        <p:grpSpPr>
          <a:xfrm>
            <a:off x="0" y="0"/>
            <a:ext cx="18492559" cy="3470387"/>
            <a:chOff x="0" y="0"/>
            <a:chExt cx="6255508" cy="1173933"/>
          </a:xfrm>
        </p:grpSpPr>
        <p:sp>
          <p:nvSpPr>
            <p:cNvPr id="5" name="Freeform 5"/>
            <p:cNvSpPr/>
            <p:nvPr/>
          </p:nvSpPr>
          <p:spPr>
            <a:xfrm>
              <a:off x="0" y="0"/>
              <a:ext cx="6255508" cy="1173933"/>
            </a:xfrm>
            <a:custGeom>
              <a:avLst/>
              <a:gdLst/>
              <a:ahLst/>
              <a:cxnLst/>
              <a:rect l="l" t="t" r="r" b="b"/>
              <a:pathLst>
                <a:path w="6255508" h="1173933">
                  <a:moveTo>
                    <a:pt x="0" y="0"/>
                  </a:moveTo>
                  <a:lnTo>
                    <a:pt x="6255508" y="0"/>
                  </a:lnTo>
                  <a:lnTo>
                    <a:pt x="6255508" y="1173933"/>
                  </a:lnTo>
                  <a:lnTo>
                    <a:pt x="0" y="1173933"/>
                  </a:lnTo>
                  <a:close/>
                </a:path>
              </a:pathLst>
            </a:custGeom>
            <a:solidFill>
              <a:srgbClr val="318BA2">
                <a:alpha val="67843"/>
              </a:srgbClr>
            </a:solidFill>
          </p:spPr>
        </p:sp>
      </p:grpSp>
      <p:sp>
        <p:nvSpPr>
          <p:cNvPr id="6" name="TextBox 6"/>
          <p:cNvSpPr txBox="1"/>
          <p:nvPr/>
        </p:nvSpPr>
        <p:spPr>
          <a:xfrm>
            <a:off x="804310" y="1028700"/>
            <a:ext cx="17259300" cy="1569720"/>
          </a:xfrm>
          <a:prstGeom prst="rect">
            <a:avLst/>
          </a:prstGeom>
        </p:spPr>
        <p:txBody>
          <a:bodyPr lIns="0" tIns="0" rIns="0" bIns="0" rtlCol="0" anchor="t">
            <a:spAutoFit/>
          </a:bodyPr>
          <a:lstStyle/>
          <a:p>
            <a:pPr>
              <a:lnSpc>
                <a:spcPts val="12360"/>
              </a:lnSpc>
            </a:pPr>
            <a:r>
              <a:rPr lang="en-US" sz="10300">
                <a:solidFill>
                  <a:srgbClr val="FFFFFF"/>
                </a:solidFill>
                <a:latin typeface="Muli Black"/>
              </a:rPr>
              <a:t>Social Health Benefits </a:t>
            </a:r>
          </a:p>
        </p:txBody>
      </p:sp>
      <p:sp>
        <p:nvSpPr>
          <p:cNvPr id="7" name="TextBox 7"/>
          <p:cNvSpPr txBox="1"/>
          <p:nvPr/>
        </p:nvSpPr>
        <p:spPr>
          <a:xfrm>
            <a:off x="804310" y="4155017"/>
            <a:ext cx="5213662" cy="492760"/>
          </a:xfrm>
          <a:prstGeom prst="rect">
            <a:avLst/>
          </a:prstGeom>
        </p:spPr>
        <p:txBody>
          <a:bodyPr lIns="0" tIns="0" rIns="0" bIns="0" rtlCol="0" anchor="t">
            <a:spAutoFit/>
          </a:bodyPr>
          <a:lstStyle/>
          <a:p>
            <a:pPr>
              <a:lnSpc>
                <a:spcPts val="3955"/>
              </a:lnSpc>
            </a:pPr>
            <a:r>
              <a:rPr lang="en-US" sz="3296">
                <a:solidFill>
                  <a:srgbClr val="000000"/>
                </a:solidFill>
                <a:latin typeface="Muli Black Bold"/>
              </a:rPr>
              <a:t>Social Connectedness</a:t>
            </a:r>
          </a:p>
        </p:txBody>
      </p:sp>
      <p:sp>
        <p:nvSpPr>
          <p:cNvPr id="8" name="TextBox 8"/>
          <p:cNvSpPr txBox="1"/>
          <p:nvPr/>
        </p:nvSpPr>
        <p:spPr>
          <a:xfrm>
            <a:off x="6722566" y="4876344"/>
            <a:ext cx="5213662" cy="2103319"/>
          </a:xfrm>
          <a:prstGeom prst="rect">
            <a:avLst/>
          </a:prstGeom>
        </p:spPr>
        <p:txBody>
          <a:bodyPr lIns="0" tIns="0" rIns="0" bIns="0" rtlCol="0" anchor="t">
            <a:spAutoFit/>
          </a:bodyPr>
          <a:lstStyle/>
          <a:p>
            <a:pPr marL="511472" lvl="1" indent="-255736">
              <a:lnSpc>
                <a:spcPts val="3316"/>
              </a:lnSpc>
              <a:buFont typeface="Arial"/>
              <a:buChar char="•"/>
            </a:pPr>
            <a:r>
              <a:rPr lang="en-US" sz="2369">
                <a:solidFill>
                  <a:srgbClr val="000000"/>
                </a:solidFill>
                <a:latin typeface="Muli Regular"/>
              </a:rPr>
              <a:t>Increases longevity in older people</a:t>
            </a:r>
          </a:p>
          <a:p>
            <a:pPr marL="511472" lvl="1" indent="-255736">
              <a:lnSpc>
                <a:spcPts val="3316"/>
              </a:lnSpc>
              <a:buFont typeface="Arial"/>
              <a:buChar char="•"/>
            </a:pPr>
            <a:r>
              <a:rPr lang="en-US" sz="2369">
                <a:solidFill>
                  <a:srgbClr val="000000"/>
                </a:solidFill>
                <a:latin typeface="Muli Regular"/>
              </a:rPr>
              <a:t>Reduces crime rates</a:t>
            </a:r>
          </a:p>
          <a:p>
            <a:pPr marL="511472" lvl="1" indent="-255736">
              <a:lnSpc>
                <a:spcPts val="3316"/>
              </a:lnSpc>
              <a:buFont typeface="Arial"/>
              <a:buChar char="•"/>
            </a:pPr>
            <a:r>
              <a:rPr lang="en-US" sz="2369">
                <a:solidFill>
                  <a:srgbClr val="000000"/>
                </a:solidFill>
                <a:latin typeface="Muli Regular"/>
              </a:rPr>
              <a:t>Reduces violence</a:t>
            </a:r>
          </a:p>
          <a:p>
            <a:pPr marL="511473" lvl="1" indent="-255736">
              <a:lnSpc>
                <a:spcPts val="3316"/>
              </a:lnSpc>
              <a:buFont typeface="Arial"/>
              <a:buChar char="•"/>
            </a:pPr>
            <a:r>
              <a:rPr lang="en-US" sz="2369">
                <a:solidFill>
                  <a:srgbClr val="000000"/>
                </a:solidFill>
                <a:latin typeface="Muli Regular"/>
              </a:rPr>
              <a:t>Enables interracial interaction</a:t>
            </a:r>
          </a:p>
        </p:txBody>
      </p:sp>
      <p:sp>
        <p:nvSpPr>
          <p:cNvPr id="9" name="TextBox 9"/>
          <p:cNvSpPr txBox="1"/>
          <p:nvPr/>
        </p:nvSpPr>
        <p:spPr>
          <a:xfrm>
            <a:off x="6722566" y="4155017"/>
            <a:ext cx="5213662" cy="492760"/>
          </a:xfrm>
          <a:prstGeom prst="rect">
            <a:avLst/>
          </a:prstGeom>
        </p:spPr>
        <p:txBody>
          <a:bodyPr lIns="0" tIns="0" rIns="0" bIns="0" rtlCol="0" anchor="t">
            <a:spAutoFit/>
          </a:bodyPr>
          <a:lstStyle/>
          <a:p>
            <a:pPr>
              <a:lnSpc>
                <a:spcPts val="3955"/>
              </a:lnSpc>
            </a:pPr>
            <a:r>
              <a:rPr lang="en-US" sz="3296">
                <a:solidFill>
                  <a:srgbClr val="000000"/>
                </a:solidFill>
                <a:latin typeface="Muli Black Bold"/>
              </a:rPr>
              <a:t>Social Coherence</a:t>
            </a:r>
          </a:p>
        </p:txBody>
      </p:sp>
      <p:sp>
        <p:nvSpPr>
          <p:cNvPr id="10" name="TextBox 10"/>
          <p:cNvSpPr txBox="1"/>
          <p:nvPr/>
        </p:nvSpPr>
        <p:spPr>
          <a:xfrm>
            <a:off x="12474588" y="4876344"/>
            <a:ext cx="5213662" cy="2907054"/>
          </a:xfrm>
          <a:prstGeom prst="rect">
            <a:avLst/>
          </a:prstGeom>
        </p:spPr>
        <p:txBody>
          <a:bodyPr lIns="0" tIns="0" rIns="0" bIns="0" rtlCol="0" anchor="t">
            <a:spAutoFit/>
          </a:bodyPr>
          <a:lstStyle/>
          <a:p>
            <a:pPr marL="511472" lvl="1" indent="-255736">
              <a:lnSpc>
                <a:spcPts val="3316"/>
              </a:lnSpc>
              <a:buFont typeface="Arial"/>
              <a:buChar char="•"/>
            </a:pPr>
            <a:r>
              <a:rPr lang="en-US" sz="2369">
                <a:solidFill>
                  <a:srgbClr val="000000"/>
                </a:solidFill>
                <a:latin typeface="Muli Regular"/>
              </a:rPr>
              <a:t>Urban forests and parks build physical resistance in a community and can help mitigate natural disasters</a:t>
            </a:r>
          </a:p>
          <a:p>
            <a:pPr marL="511473" lvl="1" indent="-255736">
              <a:lnSpc>
                <a:spcPts val="3316"/>
              </a:lnSpc>
              <a:buFont typeface="Arial"/>
              <a:buChar char="•"/>
            </a:pPr>
            <a:r>
              <a:rPr lang="en-US" sz="2369">
                <a:solidFill>
                  <a:srgbClr val="000000"/>
                </a:solidFill>
                <a:latin typeface="Muli Regular"/>
              </a:rPr>
              <a:t>Natural resource stewardship correlates to increased civic engagement</a:t>
            </a:r>
          </a:p>
        </p:txBody>
      </p:sp>
      <p:sp>
        <p:nvSpPr>
          <p:cNvPr id="11" name="TextBox 11"/>
          <p:cNvSpPr txBox="1"/>
          <p:nvPr/>
        </p:nvSpPr>
        <p:spPr>
          <a:xfrm>
            <a:off x="12474588" y="4155017"/>
            <a:ext cx="5213662" cy="492760"/>
          </a:xfrm>
          <a:prstGeom prst="rect">
            <a:avLst/>
          </a:prstGeom>
        </p:spPr>
        <p:txBody>
          <a:bodyPr lIns="0" tIns="0" rIns="0" bIns="0" rtlCol="0" anchor="t">
            <a:spAutoFit/>
          </a:bodyPr>
          <a:lstStyle/>
          <a:p>
            <a:pPr>
              <a:lnSpc>
                <a:spcPts val="3955"/>
              </a:lnSpc>
            </a:pPr>
            <a:r>
              <a:rPr lang="en-US" sz="3296">
                <a:solidFill>
                  <a:srgbClr val="000000"/>
                </a:solidFill>
                <a:latin typeface="Muli Black Bold"/>
              </a:rPr>
              <a:t>Resilience</a:t>
            </a:r>
          </a:p>
        </p:txBody>
      </p:sp>
      <p:sp>
        <p:nvSpPr>
          <p:cNvPr id="12" name="TextBox 12"/>
          <p:cNvSpPr txBox="1"/>
          <p:nvPr/>
        </p:nvSpPr>
        <p:spPr>
          <a:xfrm>
            <a:off x="804310" y="4876344"/>
            <a:ext cx="5213662" cy="2945855"/>
          </a:xfrm>
          <a:prstGeom prst="rect">
            <a:avLst/>
          </a:prstGeom>
        </p:spPr>
        <p:txBody>
          <a:bodyPr lIns="0" tIns="0" rIns="0" bIns="0" rtlCol="0" anchor="t">
            <a:spAutoFit/>
          </a:bodyPr>
          <a:lstStyle/>
          <a:p>
            <a:pPr marL="511472" lvl="1" indent="-255736">
              <a:lnSpc>
                <a:spcPts val="3316"/>
              </a:lnSpc>
              <a:buFont typeface="Arial"/>
              <a:buChar char="•"/>
            </a:pPr>
            <a:r>
              <a:rPr lang="en-US" sz="2369">
                <a:solidFill>
                  <a:srgbClr val="000000"/>
                </a:solidFill>
                <a:latin typeface="Muli Regular"/>
              </a:rPr>
              <a:t>Increases sense of belonging</a:t>
            </a:r>
          </a:p>
          <a:p>
            <a:pPr marL="511472" lvl="1" indent="-255736">
              <a:lnSpc>
                <a:spcPts val="3316"/>
              </a:lnSpc>
              <a:buFont typeface="Arial"/>
              <a:buChar char="•"/>
            </a:pPr>
            <a:r>
              <a:rPr lang="en-US" sz="2369">
                <a:solidFill>
                  <a:srgbClr val="000000"/>
                </a:solidFill>
                <a:latin typeface="Muli Regular"/>
              </a:rPr>
              <a:t>Decreases social isolation</a:t>
            </a:r>
          </a:p>
          <a:p>
            <a:pPr marL="511472" lvl="1" indent="-255736">
              <a:lnSpc>
                <a:spcPts val="3316"/>
              </a:lnSpc>
              <a:buFont typeface="Arial"/>
              <a:buChar char="•"/>
            </a:pPr>
            <a:r>
              <a:rPr lang="en-US" sz="2369">
                <a:solidFill>
                  <a:srgbClr val="000000"/>
                </a:solidFill>
                <a:latin typeface="Muli Regular"/>
              </a:rPr>
              <a:t>Promotes social ties</a:t>
            </a:r>
          </a:p>
          <a:p>
            <a:pPr marL="511472" lvl="1" indent="-255736">
              <a:lnSpc>
                <a:spcPts val="3316"/>
              </a:lnSpc>
              <a:buFont typeface="Arial"/>
              <a:buChar char="•"/>
            </a:pPr>
            <a:r>
              <a:rPr lang="en-US" sz="2369">
                <a:solidFill>
                  <a:srgbClr val="000000"/>
                </a:solidFill>
                <a:latin typeface="Muli Regular"/>
              </a:rPr>
              <a:t>Improves relationship skills in children</a:t>
            </a:r>
          </a:p>
          <a:p>
            <a:pPr marL="511473" lvl="1" indent="-255736">
              <a:lnSpc>
                <a:spcPts val="3316"/>
              </a:lnSpc>
              <a:buFont typeface="Arial"/>
              <a:buChar char="•"/>
            </a:pPr>
            <a:r>
              <a:rPr lang="en-US" sz="2369">
                <a:solidFill>
                  <a:srgbClr val="000000"/>
                </a:solidFill>
                <a:latin typeface="Muli Regular"/>
              </a:rPr>
              <a:t>Increases interation with community</a:t>
            </a:r>
          </a:p>
        </p:txBody>
      </p:sp>
      <p:grpSp>
        <p:nvGrpSpPr>
          <p:cNvPr id="13" name="Group 13"/>
          <p:cNvGrpSpPr/>
          <p:nvPr/>
        </p:nvGrpSpPr>
        <p:grpSpPr>
          <a:xfrm>
            <a:off x="16744359" y="8991875"/>
            <a:ext cx="686391" cy="266425"/>
            <a:chOff x="0" y="0"/>
            <a:chExt cx="1105903" cy="429260"/>
          </a:xfrm>
        </p:grpSpPr>
        <p:sp>
          <p:nvSpPr>
            <p:cNvPr id="14" name="Freeform 14"/>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15" name="Picture 15"/>
          <p:cNvPicPr>
            <a:picLocks noChangeAspect="1"/>
          </p:cNvPicPr>
          <p:nvPr/>
        </p:nvPicPr>
        <p:blipFill>
          <a:blip r:embed="rId3"/>
          <a:srcRect l="13443" t="29459" r="13763" b="35359"/>
          <a:stretch>
            <a:fillRect/>
          </a:stretch>
        </p:blipFill>
        <p:spPr>
          <a:xfrm>
            <a:off x="15966031" y="385538"/>
            <a:ext cx="1900146" cy="9183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819" y="1291125"/>
            <a:ext cx="9507080" cy="859132"/>
          </a:xfrm>
          <a:prstGeom prst="rect">
            <a:avLst/>
          </a:prstGeom>
        </p:spPr>
        <p:txBody>
          <a:bodyPr lIns="0" tIns="0" rIns="0" bIns="0" rtlCol="0" anchor="t">
            <a:spAutoFit/>
          </a:bodyPr>
          <a:lstStyle/>
          <a:p>
            <a:pPr marL="0" lvl="0" indent="0" algn="ctr">
              <a:lnSpc>
                <a:spcPts val="6975"/>
              </a:lnSpc>
              <a:spcBef>
                <a:spcPct val="0"/>
              </a:spcBef>
            </a:pPr>
            <a:r>
              <a:rPr lang="en-US" sz="5324" spc="159">
                <a:solidFill>
                  <a:srgbClr val="191919"/>
                </a:solidFill>
                <a:latin typeface="Muli Black"/>
              </a:rPr>
              <a:t>The Nature-Health Link</a:t>
            </a:r>
          </a:p>
        </p:txBody>
      </p:sp>
      <p:grpSp>
        <p:nvGrpSpPr>
          <p:cNvPr id="3" name="Group 3"/>
          <p:cNvGrpSpPr/>
          <p:nvPr/>
        </p:nvGrpSpPr>
        <p:grpSpPr>
          <a:xfrm>
            <a:off x="1018721" y="3197609"/>
            <a:ext cx="3301229" cy="4784083"/>
            <a:chOff x="0" y="0"/>
            <a:chExt cx="4944321" cy="7165223"/>
          </a:xfrm>
        </p:grpSpPr>
        <p:sp>
          <p:nvSpPr>
            <p:cNvPr id="4" name="Freeform 4"/>
            <p:cNvSpPr/>
            <p:nvPr/>
          </p:nvSpPr>
          <p:spPr>
            <a:xfrm>
              <a:off x="0" y="0"/>
              <a:ext cx="4944321" cy="7165223"/>
            </a:xfrm>
            <a:custGeom>
              <a:avLst/>
              <a:gdLst/>
              <a:ahLst/>
              <a:cxnLst/>
              <a:rect l="l" t="t" r="r" b="b"/>
              <a:pathLst>
                <a:path w="4944321" h="7165223">
                  <a:moveTo>
                    <a:pt x="0" y="0"/>
                  </a:moveTo>
                  <a:lnTo>
                    <a:pt x="0" y="7165223"/>
                  </a:lnTo>
                  <a:lnTo>
                    <a:pt x="4944321" y="7165223"/>
                  </a:lnTo>
                  <a:lnTo>
                    <a:pt x="4944321" y="0"/>
                  </a:lnTo>
                  <a:lnTo>
                    <a:pt x="0" y="0"/>
                  </a:lnTo>
                  <a:close/>
                  <a:moveTo>
                    <a:pt x="4883361" y="7104263"/>
                  </a:moveTo>
                  <a:lnTo>
                    <a:pt x="59690" y="7104263"/>
                  </a:lnTo>
                  <a:lnTo>
                    <a:pt x="59690" y="59690"/>
                  </a:lnTo>
                  <a:lnTo>
                    <a:pt x="4883361" y="59690"/>
                  </a:lnTo>
                  <a:lnTo>
                    <a:pt x="4883361" y="7104263"/>
                  </a:lnTo>
                  <a:close/>
                </a:path>
              </a:pathLst>
            </a:custGeom>
            <a:solidFill>
              <a:srgbClr val="CCED00"/>
            </a:solidFill>
          </p:spPr>
        </p:sp>
      </p:grpSp>
      <p:grpSp>
        <p:nvGrpSpPr>
          <p:cNvPr id="5" name="Group 5"/>
          <p:cNvGrpSpPr/>
          <p:nvPr/>
        </p:nvGrpSpPr>
        <p:grpSpPr>
          <a:xfrm>
            <a:off x="605921" y="4905577"/>
            <a:ext cx="825601" cy="972803"/>
            <a:chOff x="0" y="0"/>
            <a:chExt cx="1100801" cy="129707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65" r="7565"/>
            <a:stretch>
              <a:fillRect/>
            </a:stretch>
          </p:blipFill>
          <p:spPr>
            <a:xfrm>
              <a:off x="0" y="0"/>
              <a:ext cx="1100801" cy="1297070"/>
            </a:xfrm>
            <a:prstGeom prst="rect">
              <a:avLst/>
            </a:prstGeom>
          </p:spPr>
        </p:pic>
        <p:sp>
          <p:nvSpPr>
            <p:cNvPr id="7" name="TextBox 7"/>
            <p:cNvSpPr txBox="1"/>
            <p:nvPr/>
          </p:nvSpPr>
          <p:spPr>
            <a:xfrm>
              <a:off x="143037" y="239451"/>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01</a:t>
              </a:r>
            </a:p>
          </p:txBody>
        </p:sp>
      </p:grpSp>
      <p:sp>
        <p:nvSpPr>
          <p:cNvPr id="8" name="TextBox 8"/>
          <p:cNvSpPr txBox="1"/>
          <p:nvPr/>
        </p:nvSpPr>
        <p:spPr>
          <a:xfrm>
            <a:off x="1431522" y="3280982"/>
            <a:ext cx="2834939" cy="1267111"/>
          </a:xfrm>
          <a:prstGeom prst="rect">
            <a:avLst/>
          </a:prstGeom>
        </p:spPr>
        <p:txBody>
          <a:bodyPr lIns="0" tIns="0" rIns="0" bIns="0" rtlCol="0" anchor="t">
            <a:spAutoFit/>
          </a:bodyPr>
          <a:lstStyle/>
          <a:p>
            <a:pPr marL="0" lvl="0" indent="0" algn="ctr">
              <a:lnSpc>
                <a:spcPts val="3354"/>
              </a:lnSpc>
              <a:spcBef>
                <a:spcPct val="0"/>
              </a:spcBef>
            </a:pPr>
            <a:r>
              <a:rPr lang="en-US" sz="2600" spc="101">
                <a:solidFill>
                  <a:srgbClr val="191919"/>
                </a:solidFill>
                <a:latin typeface="Muli Black Bold"/>
              </a:rPr>
              <a:t>NATURE EXPOSURE &amp; CONTACT</a:t>
            </a:r>
          </a:p>
        </p:txBody>
      </p:sp>
      <p:sp>
        <p:nvSpPr>
          <p:cNvPr id="9" name="TextBox 9"/>
          <p:cNvSpPr txBox="1"/>
          <p:nvPr/>
        </p:nvSpPr>
        <p:spPr>
          <a:xfrm>
            <a:off x="1485011" y="4459795"/>
            <a:ext cx="2834939" cy="3419475"/>
          </a:xfrm>
          <a:prstGeom prst="rect">
            <a:avLst/>
          </a:prstGeom>
        </p:spPr>
        <p:txBody>
          <a:bodyPr lIns="0" tIns="0" rIns="0" bIns="0" rtlCol="0" anchor="t">
            <a:spAutoFit/>
          </a:bodyPr>
          <a:lstStyle/>
          <a:p>
            <a:pPr marL="431801" lvl="1" indent="-215900">
              <a:lnSpc>
                <a:spcPts val="3000"/>
              </a:lnSpc>
              <a:buFont typeface="Arial"/>
              <a:buChar char="•"/>
            </a:pPr>
            <a:r>
              <a:rPr lang="en-US" sz="2000" spc="100">
                <a:solidFill>
                  <a:srgbClr val="191919"/>
                </a:solidFill>
                <a:latin typeface="Muli Regular"/>
              </a:rPr>
              <a:t>time in nature</a:t>
            </a:r>
          </a:p>
          <a:p>
            <a:pPr marL="431801" lvl="1" indent="-215900">
              <a:lnSpc>
                <a:spcPts val="3000"/>
              </a:lnSpc>
              <a:buFont typeface="Arial"/>
              <a:buChar char="•"/>
            </a:pPr>
            <a:r>
              <a:rPr lang="en-US" sz="2000" spc="100">
                <a:solidFill>
                  <a:srgbClr val="191919"/>
                </a:solidFill>
                <a:latin typeface="Muli Regular"/>
              </a:rPr>
              <a:t>views of nature</a:t>
            </a:r>
          </a:p>
          <a:p>
            <a:pPr marL="431801" lvl="1" indent="-215900">
              <a:lnSpc>
                <a:spcPts val="3000"/>
              </a:lnSpc>
              <a:buFont typeface="Arial"/>
              <a:buChar char="•"/>
            </a:pPr>
            <a:r>
              <a:rPr lang="en-US" sz="2000" spc="100">
                <a:solidFill>
                  <a:srgbClr val="191919"/>
                </a:solidFill>
                <a:latin typeface="Muli Regular"/>
              </a:rPr>
              <a:t>residential green</a:t>
            </a:r>
          </a:p>
          <a:p>
            <a:pPr marL="431801" lvl="1" indent="-215900">
              <a:lnSpc>
                <a:spcPts val="3000"/>
              </a:lnSpc>
              <a:buFont typeface="Arial"/>
              <a:buChar char="•"/>
            </a:pPr>
            <a:r>
              <a:rPr lang="en-US" sz="2000" spc="100">
                <a:solidFill>
                  <a:srgbClr val="191919"/>
                </a:solidFill>
                <a:latin typeface="Muli Regular"/>
              </a:rPr>
              <a:t>destination green</a:t>
            </a:r>
          </a:p>
          <a:p>
            <a:pPr marL="431801" lvl="1" indent="-215900">
              <a:lnSpc>
                <a:spcPts val="3000"/>
              </a:lnSpc>
              <a:buFont typeface="Arial"/>
              <a:buChar char="•"/>
            </a:pPr>
            <a:r>
              <a:rPr lang="en-US" sz="2000" spc="100">
                <a:solidFill>
                  <a:srgbClr val="191919"/>
                </a:solidFill>
                <a:latin typeface="Muli Regular"/>
              </a:rPr>
              <a:t>distance to park</a:t>
            </a:r>
          </a:p>
          <a:p>
            <a:pPr marL="431801" lvl="1" indent="-215900">
              <a:lnSpc>
                <a:spcPts val="3000"/>
              </a:lnSpc>
              <a:buFont typeface="Arial"/>
              <a:buChar char="•"/>
            </a:pPr>
            <a:r>
              <a:rPr lang="en-US" sz="2000" spc="100">
                <a:solidFill>
                  <a:srgbClr val="191919"/>
                </a:solidFill>
                <a:latin typeface="Muli Regular"/>
              </a:rPr>
              <a:t>quality of greenspace</a:t>
            </a:r>
          </a:p>
          <a:p>
            <a:pPr marL="431801" lvl="1" indent="-215900">
              <a:lnSpc>
                <a:spcPts val="3000"/>
              </a:lnSpc>
              <a:buFont typeface="Arial"/>
              <a:buChar char="•"/>
            </a:pPr>
            <a:r>
              <a:rPr lang="en-US" sz="2000" spc="100">
                <a:solidFill>
                  <a:srgbClr val="191919"/>
                </a:solidFill>
                <a:latin typeface="Muli Regular"/>
              </a:rPr>
              <a:t>virtual reality</a:t>
            </a:r>
          </a:p>
          <a:p>
            <a:pPr marL="431800" lvl="1" indent="-215900">
              <a:lnSpc>
                <a:spcPts val="3000"/>
              </a:lnSpc>
              <a:buFont typeface="Arial"/>
              <a:buChar char="•"/>
            </a:pPr>
            <a:r>
              <a:rPr lang="en-US" sz="2000" spc="100">
                <a:solidFill>
                  <a:srgbClr val="191919"/>
                </a:solidFill>
                <a:latin typeface="Muli Regular"/>
              </a:rPr>
              <a:t>etc.</a:t>
            </a:r>
          </a:p>
        </p:txBody>
      </p:sp>
      <p:grpSp>
        <p:nvGrpSpPr>
          <p:cNvPr id="10" name="Group 10"/>
          <p:cNvGrpSpPr/>
          <p:nvPr/>
        </p:nvGrpSpPr>
        <p:grpSpPr>
          <a:xfrm>
            <a:off x="5075832" y="2748886"/>
            <a:ext cx="3673129" cy="5658262"/>
            <a:chOff x="0" y="0"/>
            <a:chExt cx="5501324" cy="8474499"/>
          </a:xfrm>
        </p:grpSpPr>
        <p:sp>
          <p:nvSpPr>
            <p:cNvPr id="11" name="Freeform 11"/>
            <p:cNvSpPr/>
            <p:nvPr/>
          </p:nvSpPr>
          <p:spPr>
            <a:xfrm>
              <a:off x="0" y="0"/>
              <a:ext cx="5501324" cy="8474499"/>
            </a:xfrm>
            <a:custGeom>
              <a:avLst/>
              <a:gdLst/>
              <a:ahLst/>
              <a:cxnLst/>
              <a:rect l="l" t="t" r="r" b="b"/>
              <a:pathLst>
                <a:path w="5501324" h="8474499">
                  <a:moveTo>
                    <a:pt x="0" y="0"/>
                  </a:moveTo>
                  <a:lnTo>
                    <a:pt x="0" y="8474499"/>
                  </a:lnTo>
                  <a:lnTo>
                    <a:pt x="5501324" y="8474499"/>
                  </a:lnTo>
                  <a:lnTo>
                    <a:pt x="5501324" y="0"/>
                  </a:lnTo>
                  <a:lnTo>
                    <a:pt x="0" y="0"/>
                  </a:lnTo>
                  <a:close/>
                  <a:moveTo>
                    <a:pt x="5440364" y="8413539"/>
                  </a:moveTo>
                  <a:lnTo>
                    <a:pt x="59690" y="8413539"/>
                  </a:lnTo>
                  <a:lnTo>
                    <a:pt x="59690" y="59690"/>
                  </a:lnTo>
                  <a:lnTo>
                    <a:pt x="5440364" y="59690"/>
                  </a:lnTo>
                  <a:lnTo>
                    <a:pt x="5440364" y="8413539"/>
                  </a:lnTo>
                  <a:close/>
                </a:path>
              </a:pathLst>
            </a:custGeom>
            <a:solidFill>
              <a:srgbClr val="37C9EF"/>
            </a:solidFill>
          </p:spPr>
        </p:sp>
      </p:grpSp>
      <p:sp>
        <p:nvSpPr>
          <p:cNvPr id="12" name="AutoShape 12"/>
          <p:cNvSpPr/>
          <p:nvPr/>
        </p:nvSpPr>
        <p:spPr>
          <a:xfrm>
            <a:off x="4319950" y="5492292"/>
            <a:ext cx="686163" cy="47202"/>
          </a:xfrm>
          <a:prstGeom prst="rect">
            <a:avLst/>
          </a:prstGeom>
          <a:solidFill>
            <a:srgbClr val="37C9EF"/>
          </a:solidFill>
        </p:spPr>
      </p:sp>
      <p:grpSp>
        <p:nvGrpSpPr>
          <p:cNvPr id="13" name="Group 13"/>
          <p:cNvGrpSpPr/>
          <p:nvPr/>
        </p:nvGrpSpPr>
        <p:grpSpPr>
          <a:xfrm>
            <a:off x="4663032" y="5005890"/>
            <a:ext cx="825601" cy="972803"/>
            <a:chOff x="0" y="0"/>
            <a:chExt cx="1100801" cy="1297070"/>
          </a:xfrm>
        </p:grpSpPr>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65" r="7565"/>
            <a:stretch>
              <a:fillRect/>
            </a:stretch>
          </p:blipFill>
          <p:spPr>
            <a:xfrm>
              <a:off x="0" y="0"/>
              <a:ext cx="1100801" cy="1297070"/>
            </a:xfrm>
            <a:prstGeom prst="rect">
              <a:avLst/>
            </a:prstGeom>
          </p:spPr>
        </p:pic>
        <p:sp>
          <p:nvSpPr>
            <p:cNvPr id="15" name="TextBox 15"/>
            <p:cNvSpPr txBox="1"/>
            <p:nvPr/>
          </p:nvSpPr>
          <p:spPr>
            <a:xfrm>
              <a:off x="143037" y="239451"/>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02</a:t>
              </a:r>
            </a:p>
          </p:txBody>
        </p:sp>
      </p:grpSp>
      <p:grpSp>
        <p:nvGrpSpPr>
          <p:cNvPr id="16" name="Group 16"/>
          <p:cNvGrpSpPr/>
          <p:nvPr/>
        </p:nvGrpSpPr>
        <p:grpSpPr>
          <a:xfrm>
            <a:off x="5674041" y="2822867"/>
            <a:ext cx="2740549" cy="5486812"/>
            <a:chOff x="0" y="0"/>
            <a:chExt cx="3654066" cy="7315749"/>
          </a:xfrm>
        </p:grpSpPr>
        <p:sp>
          <p:nvSpPr>
            <p:cNvPr id="17" name="TextBox 17"/>
            <p:cNvSpPr txBox="1"/>
            <p:nvPr/>
          </p:nvSpPr>
          <p:spPr>
            <a:xfrm>
              <a:off x="0" y="-19050"/>
              <a:ext cx="3654066" cy="1115229"/>
            </a:xfrm>
            <a:prstGeom prst="rect">
              <a:avLst/>
            </a:prstGeom>
          </p:spPr>
          <p:txBody>
            <a:bodyPr lIns="0" tIns="0" rIns="0" bIns="0" rtlCol="0" anchor="t">
              <a:spAutoFit/>
            </a:bodyPr>
            <a:lstStyle/>
            <a:p>
              <a:pPr marL="0" lvl="0" indent="0" algn="ctr">
                <a:lnSpc>
                  <a:spcPts val="3354"/>
                </a:lnSpc>
                <a:spcBef>
                  <a:spcPct val="0"/>
                </a:spcBef>
              </a:pPr>
              <a:r>
                <a:rPr lang="en-US" sz="2600" spc="101">
                  <a:solidFill>
                    <a:srgbClr val="191919"/>
                  </a:solidFill>
                  <a:latin typeface="Muli Black Bold"/>
                </a:rPr>
                <a:t>ACTIVE INGREDIENTS</a:t>
              </a:r>
            </a:p>
          </p:txBody>
        </p:sp>
        <p:sp>
          <p:nvSpPr>
            <p:cNvPr id="18" name="TextBox 18"/>
            <p:cNvSpPr txBox="1"/>
            <p:nvPr/>
          </p:nvSpPr>
          <p:spPr>
            <a:xfrm>
              <a:off x="0" y="1254674"/>
              <a:ext cx="3654066" cy="6061075"/>
            </a:xfrm>
            <a:prstGeom prst="rect">
              <a:avLst/>
            </a:prstGeom>
          </p:spPr>
          <p:txBody>
            <a:bodyPr lIns="0" tIns="0" rIns="0" bIns="0" rtlCol="0" anchor="t">
              <a:spAutoFit/>
            </a:bodyPr>
            <a:lstStyle/>
            <a:p>
              <a:pPr marL="431801" lvl="1" indent="-215900">
                <a:lnSpc>
                  <a:spcPts val="3000"/>
                </a:lnSpc>
                <a:buFont typeface="Arial"/>
                <a:buChar char="•"/>
              </a:pPr>
              <a:r>
                <a:rPr lang="en-US" sz="2000" spc="100">
                  <a:solidFill>
                    <a:srgbClr val="191919"/>
                  </a:solidFill>
                  <a:latin typeface="Muli Regular"/>
                </a:rPr>
                <a:t>phytoncides</a:t>
              </a:r>
            </a:p>
            <a:p>
              <a:pPr marL="431801" lvl="1" indent="-215900">
                <a:lnSpc>
                  <a:spcPts val="3000"/>
                </a:lnSpc>
                <a:buFont typeface="Arial"/>
                <a:buChar char="•"/>
              </a:pPr>
              <a:r>
                <a:rPr lang="en-US" sz="2000" spc="100">
                  <a:solidFill>
                    <a:srgbClr val="191919"/>
                  </a:solidFill>
                  <a:latin typeface="Muli Regular"/>
                </a:rPr>
                <a:t>negative air ions</a:t>
              </a:r>
            </a:p>
            <a:p>
              <a:pPr marL="431801" lvl="1" indent="-215900">
                <a:lnSpc>
                  <a:spcPts val="3000"/>
                </a:lnSpc>
                <a:buFont typeface="Arial"/>
                <a:buChar char="•"/>
              </a:pPr>
              <a:r>
                <a:rPr lang="en-US" sz="2000" spc="100">
                  <a:solidFill>
                    <a:srgbClr val="191919"/>
                  </a:solidFill>
                  <a:latin typeface="Muli Regular"/>
                </a:rPr>
                <a:t>mycobacterium vaccae</a:t>
              </a:r>
            </a:p>
            <a:p>
              <a:pPr marL="431801" lvl="1" indent="-215900">
                <a:lnSpc>
                  <a:spcPts val="3000"/>
                </a:lnSpc>
                <a:buFont typeface="Arial"/>
                <a:buChar char="•"/>
              </a:pPr>
              <a:r>
                <a:rPr lang="en-US" sz="2000" spc="100">
                  <a:solidFill>
                    <a:srgbClr val="191919"/>
                  </a:solidFill>
                  <a:latin typeface="Muli Regular"/>
                </a:rPr>
                <a:t>environmental biodiversity</a:t>
              </a:r>
            </a:p>
            <a:p>
              <a:pPr marL="431801" lvl="1" indent="-215900">
                <a:lnSpc>
                  <a:spcPts val="3000"/>
                </a:lnSpc>
                <a:buFont typeface="Arial"/>
                <a:buChar char="•"/>
              </a:pPr>
              <a:r>
                <a:rPr lang="en-US" sz="2000" spc="100">
                  <a:solidFill>
                    <a:srgbClr val="191919"/>
                  </a:solidFill>
                  <a:latin typeface="Muli Regular"/>
                </a:rPr>
                <a:t>natural sights</a:t>
              </a:r>
            </a:p>
            <a:p>
              <a:pPr marL="431801" lvl="1" indent="-215900">
                <a:lnSpc>
                  <a:spcPts val="3000"/>
                </a:lnSpc>
                <a:buFont typeface="Arial"/>
                <a:buChar char="•"/>
              </a:pPr>
              <a:r>
                <a:rPr lang="en-US" sz="2000" spc="100">
                  <a:solidFill>
                    <a:srgbClr val="191919"/>
                  </a:solidFill>
                  <a:latin typeface="Muli Regular"/>
                </a:rPr>
                <a:t>natural sounds</a:t>
              </a:r>
            </a:p>
            <a:p>
              <a:pPr marL="431801" lvl="1" indent="-215900">
                <a:lnSpc>
                  <a:spcPts val="3000"/>
                </a:lnSpc>
                <a:buFont typeface="Arial"/>
                <a:buChar char="•"/>
              </a:pPr>
              <a:r>
                <a:rPr lang="en-US" sz="2000" spc="100">
                  <a:solidFill>
                    <a:srgbClr val="191919"/>
                  </a:solidFill>
                  <a:latin typeface="Muli Regular"/>
                </a:rPr>
                <a:t>decrease air pollution</a:t>
              </a:r>
            </a:p>
            <a:p>
              <a:pPr marL="431801" lvl="1" indent="-215900">
                <a:lnSpc>
                  <a:spcPts val="3000"/>
                </a:lnSpc>
                <a:buFont typeface="Arial"/>
                <a:buChar char="•"/>
              </a:pPr>
              <a:r>
                <a:rPr lang="en-US" sz="2000" spc="100">
                  <a:solidFill>
                    <a:srgbClr val="191919"/>
                  </a:solidFill>
                  <a:latin typeface="Muli Regular"/>
                </a:rPr>
                <a:t>decrease heat</a:t>
              </a:r>
            </a:p>
            <a:p>
              <a:pPr marL="431800" lvl="1" indent="-215900">
                <a:lnSpc>
                  <a:spcPts val="3000"/>
                </a:lnSpc>
                <a:buFont typeface="Arial"/>
                <a:buChar char="•"/>
              </a:pPr>
              <a:r>
                <a:rPr lang="en-US" sz="2000" spc="100">
                  <a:solidFill>
                    <a:srgbClr val="191919"/>
                  </a:solidFill>
                  <a:latin typeface="Muli Regular"/>
                </a:rPr>
                <a:t>decrease violence</a:t>
              </a:r>
            </a:p>
          </p:txBody>
        </p:sp>
      </p:grpSp>
      <p:grpSp>
        <p:nvGrpSpPr>
          <p:cNvPr id="19" name="Group 19"/>
          <p:cNvGrpSpPr/>
          <p:nvPr/>
        </p:nvGrpSpPr>
        <p:grpSpPr>
          <a:xfrm>
            <a:off x="9847925" y="999793"/>
            <a:ext cx="4123734" cy="4878587"/>
            <a:chOff x="0" y="0"/>
            <a:chExt cx="6176204" cy="7306763"/>
          </a:xfrm>
        </p:grpSpPr>
        <p:sp>
          <p:nvSpPr>
            <p:cNvPr id="20" name="Freeform 20"/>
            <p:cNvSpPr/>
            <p:nvPr/>
          </p:nvSpPr>
          <p:spPr>
            <a:xfrm>
              <a:off x="0" y="0"/>
              <a:ext cx="6176204" cy="7306763"/>
            </a:xfrm>
            <a:custGeom>
              <a:avLst/>
              <a:gdLst/>
              <a:ahLst/>
              <a:cxnLst/>
              <a:rect l="l" t="t" r="r" b="b"/>
              <a:pathLst>
                <a:path w="6176204" h="7306763">
                  <a:moveTo>
                    <a:pt x="0" y="0"/>
                  </a:moveTo>
                  <a:lnTo>
                    <a:pt x="0" y="7306763"/>
                  </a:lnTo>
                  <a:lnTo>
                    <a:pt x="6176204" y="7306763"/>
                  </a:lnTo>
                  <a:lnTo>
                    <a:pt x="6176204" y="0"/>
                  </a:lnTo>
                  <a:lnTo>
                    <a:pt x="0" y="0"/>
                  </a:lnTo>
                  <a:close/>
                  <a:moveTo>
                    <a:pt x="6115244" y="7245803"/>
                  </a:moveTo>
                  <a:lnTo>
                    <a:pt x="59690" y="7245803"/>
                  </a:lnTo>
                  <a:lnTo>
                    <a:pt x="59690" y="59690"/>
                  </a:lnTo>
                  <a:lnTo>
                    <a:pt x="6115244" y="59690"/>
                  </a:lnTo>
                  <a:lnTo>
                    <a:pt x="6115244" y="7245803"/>
                  </a:lnTo>
                  <a:close/>
                </a:path>
              </a:pathLst>
            </a:custGeom>
            <a:solidFill>
              <a:srgbClr val="5099B8"/>
            </a:solidFill>
          </p:spPr>
        </p:sp>
      </p:grpSp>
      <p:grpSp>
        <p:nvGrpSpPr>
          <p:cNvPr id="21" name="Group 21"/>
          <p:cNvGrpSpPr/>
          <p:nvPr/>
        </p:nvGrpSpPr>
        <p:grpSpPr>
          <a:xfrm>
            <a:off x="9435124" y="2921861"/>
            <a:ext cx="825601" cy="972803"/>
            <a:chOff x="0" y="0"/>
            <a:chExt cx="1100801" cy="1297070"/>
          </a:xfrm>
        </p:grpSpPr>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565" r="7565"/>
            <a:stretch>
              <a:fillRect/>
            </a:stretch>
          </p:blipFill>
          <p:spPr>
            <a:xfrm>
              <a:off x="0" y="0"/>
              <a:ext cx="1100801" cy="1297070"/>
            </a:xfrm>
            <a:prstGeom prst="rect">
              <a:avLst/>
            </a:prstGeom>
          </p:spPr>
        </p:pic>
        <p:sp>
          <p:nvSpPr>
            <p:cNvPr id="23" name="TextBox 23"/>
            <p:cNvSpPr txBox="1"/>
            <p:nvPr/>
          </p:nvSpPr>
          <p:spPr>
            <a:xfrm>
              <a:off x="143037" y="239451"/>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03</a:t>
              </a:r>
            </a:p>
          </p:txBody>
        </p:sp>
      </p:grpSp>
      <p:grpSp>
        <p:nvGrpSpPr>
          <p:cNvPr id="24" name="Group 24"/>
          <p:cNvGrpSpPr/>
          <p:nvPr/>
        </p:nvGrpSpPr>
        <p:grpSpPr>
          <a:xfrm>
            <a:off x="10289064" y="999793"/>
            <a:ext cx="3682595" cy="4769738"/>
            <a:chOff x="0" y="0"/>
            <a:chExt cx="4910126" cy="6359650"/>
          </a:xfrm>
        </p:grpSpPr>
        <p:sp>
          <p:nvSpPr>
            <p:cNvPr id="25" name="TextBox 25"/>
            <p:cNvSpPr txBox="1"/>
            <p:nvPr/>
          </p:nvSpPr>
          <p:spPr>
            <a:xfrm>
              <a:off x="0" y="-19050"/>
              <a:ext cx="4910126" cy="1683131"/>
            </a:xfrm>
            <a:prstGeom prst="rect">
              <a:avLst/>
            </a:prstGeom>
          </p:spPr>
          <p:txBody>
            <a:bodyPr lIns="0" tIns="0" rIns="0" bIns="0" rtlCol="0" anchor="t">
              <a:spAutoFit/>
            </a:bodyPr>
            <a:lstStyle/>
            <a:p>
              <a:pPr marL="0" lvl="0" indent="0" algn="ctr">
                <a:lnSpc>
                  <a:spcPts val="3354"/>
                </a:lnSpc>
                <a:spcBef>
                  <a:spcPct val="0"/>
                </a:spcBef>
              </a:pPr>
              <a:r>
                <a:rPr lang="en-US" sz="2600" spc="101">
                  <a:solidFill>
                    <a:srgbClr val="191919"/>
                  </a:solidFill>
                  <a:latin typeface="Muli Black Bold"/>
                </a:rPr>
                <a:t>MITIGATION &amp; RESTORATION MECHANISMS</a:t>
              </a:r>
            </a:p>
          </p:txBody>
        </p:sp>
        <p:sp>
          <p:nvSpPr>
            <p:cNvPr id="26" name="TextBox 26"/>
            <p:cNvSpPr txBox="1"/>
            <p:nvPr/>
          </p:nvSpPr>
          <p:spPr>
            <a:xfrm>
              <a:off x="0" y="1822575"/>
              <a:ext cx="4910126" cy="4537075"/>
            </a:xfrm>
            <a:prstGeom prst="rect">
              <a:avLst/>
            </a:prstGeom>
          </p:spPr>
          <p:txBody>
            <a:bodyPr lIns="0" tIns="0" rIns="0" bIns="0" rtlCol="0" anchor="t">
              <a:spAutoFit/>
            </a:bodyPr>
            <a:lstStyle/>
            <a:p>
              <a:pPr marL="431801" lvl="1" indent="-215900">
                <a:lnSpc>
                  <a:spcPts val="3000"/>
                </a:lnSpc>
                <a:buFont typeface="Arial"/>
                <a:buChar char="•"/>
              </a:pPr>
              <a:r>
                <a:rPr lang="en-US" sz="2000" spc="100">
                  <a:solidFill>
                    <a:srgbClr val="191919"/>
                  </a:solidFill>
                  <a:latin typeface="Muli Regular"/>
                </a:rPr>
                <a:t>DHEA</a:t>
              </a:r>
            </a:p>
            <a:p>
              <a:pPr marL="431801" lvl="1" indent="-215900">
                <a:lnSpc>
                  <a:spcPts val="3000"/>
                </a:lnSpc>
                <a:buFont typeface="Arial"/>
                <a:buChar char="•"/>
              </a:pPr>
              <a:r>
                <a:rPr lang="en-US" sz="2000" spc="100">
                  <a:solidFill>
                    <a:srgbClr val="191919"/>
                  </a:solidFill>
                  <a:latin typeface="Muli Regular"/>
                </a:rPr>
                <a:t>adiponectin</a:t>
              </a:r>
            </a:p>
            <a:p>
              <a:pPr marL="431801" lvl="1" indent="-215900">
                <a:lnSpc>
                  <a:spcPts val="3000"/>
                </a:lnSpc>
                <a:buFont typeface="Arial"/>
                <a:buChar char="•"/>
              </a:pPr>
              <a:r>
                <a:rPr lang="en-US" sz="2000" spc="100">
                  <a:solidFill>
                    <a:srgbClr val="191919"/>
                  </a:solidFill>
                  <a:latin typeface="Muli Regular"/>
                </a:rPr>
                <a:t>normalized blood glucose</a:t>
              </a:r>
            </a:p>
            <a:p>
              <a:pPr marL="431801" lvl="1" indent="-215900">
                <a:lnSpc>
                  <a:spcPts val="3000"/>
                </a:lnSpc>
                <a:buFont typeface="Arial"/>
                <a:buChar char="•"/>
              </a:pPr>
              <a:r>
                <a:rPr lang="en-US" sz="2000" spc="100">
                  <a:solidFill>
                    <a:srgbClr val="191919"/>
                  </a:solidFill>
                  <a:latin typeface="Muli Regular"/>
                </a:rPr>
                <a:t>relaxation</a:t>
              </a:r>
            </a:p>
            <a:p>
              <a:pPr marL="431801" lvl="1" indent="-215900">
                <a:lnSpc>
                  <a:spcPts val="3000"/>
                </a:lnSpc>
                <a:buFont typeface="Arial"/>
                <a:buChar char="•"/>
              </a:pPr>
              <a:r>
                <a:rPr lang="en-US" sz="2000" spc="100">
                  <a:solidFill>
                    <a:srgbClr val="191919"/>
                  </a:solidFill>
                  <a:latin typeface="Muli Regular"/>
                </a:rPr>
                <a:t>awe</a:t>
              </a:r>
            </a:p>
            <a:p>
              <a:pPr marL="431801" lvl="1" indent="-215900">
                <a:lnSpc>
                  <a:spcPts val="3000"/>
                </a:lnSpc>
                <a:buFont typeface="Arial"/>
                <a:buChar char="•"/>
              </a:pPr>
              <a:r>
                <a:rPr lang="en-US" sz="2000" spc="100">
                  <a:solidFill>
                    <a:srgbClr val="191919"/>
                  </a:solidFill>
                  <a:latin typeface="Muli Regular"/>
                </a:rPr>
                <a:t>vitality</a:t>
              </a:r>
            </a:p>
            <a:p>
              <a:pPr marL="431801" lvl="1" indent="-215900">
                <a:lnSpc>
                  <a:spcPts val="3000"/>
                </a:lnSpc>
                <a:buFont typeface="Arial"/>
                <a:buChar char="•"/>
              </a:pPr>
              <a:r>
                <a:rPr lang="en-US" sz="2000" spc="100">
                  <a:solidFill>
                    <a:srgbClr val="191919"/>
                  </a:solidFill>
                  <a:latin typeface="Muli Regular"/>
                </a:rPr>
                <a:t>attention restoration</a:t>
              </a:r>
            </a:p>
            <a:p>
              <a:pPr marL="431800" lvl="1" indent="-215900">
                <a:lnSpc>
                  <a:spcPts val="3000"/>
                </a:lnSpc>
                <a:buFont typeface="Arial"/>
                <a:buChar char="•"/>
              </a:pPr>
              <a:r>
                <a:rPr lang="en-US" sz="2000" spc="100">
                  <a:solidFill>
                    <a:srgbClr val="191919"/>
                  </a:solidFill>
                  <a:latin typeface="Muli Regular"/>
                </a:rPr>
                <a:t>immune function</a:t>
              </a:r>
            </a:p>
          </p:txBody>
        </p:sp>
      </p:grpSp>
      <p:grpSp>
        <p:nvGrpSpPr>
          <p:cNvPr id="27" name="Group 27"/>
          <p:cNvGrpSpPr/>
          <p:nvPr/>
        </p:nvGrpSpPr>
        <p:grpSpPr>
          <a:xfrm>
            <a:off x="14670572" y="2668249"/>
            <a:ext cx="3224778" cy="5738898"/>
            <a:chOff x="0" y="0"/>
            <a:chExt cx="4829819" cy="8595270"/>
          </a:xfrm>
        </p:grpSpPr>
        <p:sp>
          <p:nvSpPr>
            <p:cNvPr id="28" name="Freeform 28"/>
            <p:cNvSpPr/>
            <p:nvPr/>
          </p:nvSpPr>
          <p:spPr>
            <a:xfrm>
              <a:off x="0" y="0"/>
              <a:ext cx="4829819" cy="8595271"/>
            </a:xfrm>
            <a:custGeom>
              <a:avLst/>
              <a:gdLst/>
              <a:ahLst/>
              <a:cxnLst/>
              <a:rect l="l" t="t" r="r" b="b"/>
              <a:pathLst>
                <a:path w="4829819" h="8595271">
                  <a:moveTo>
                    <a:pt x="0" y="0"/>
                  </a:moveTo>
                  <a:lnTo>
                    <a:pt x="0" y="8595271"/>
                  </a:lnTo>
                  <a:lnTo>
                    <a:pt x="4829819" y="8595271"/>
                  </a:lnTo>
                  <a:lnTo>
                    <a:pt x="4829819" y="0"/>
                  </a:lnTo>
                  <a:lnTo>
                    <a:pt x="0" y="0"/>
                  </a:lnTo>
                  <a:close/>
                  <a:moveTo>
                    <a:pt x="4768859" y="8534310"/>
                  </a:moveTo>
                  <a:lnTo>
                    <a:pt x="59690" y="8534310"/>
                  </a:lnTo>
                  <a:lnTo>
                    <a:pt x="59690" y="59690"/>
                  </a:lnTo>
                  <a:lnTo>
                    <a:pt x="4768859" y="59690"/>
                  </a:lnTo>
                  <a:lnTo>
                    <a:pt x="4768859" y="8534310"/>
                  </a:lnTo>
                  <a:close/>
                </a:path>
              </a:pathLst>
            </a:custGeom>
            <a:solidFill>
              <a:srgbClr val="E05A47"/>
            </a:solidFill>
          </p:spPr>
        </p:sp>
      </p:grpSp>
      <p:grpSp>
        <p:nvGrpSpPr>
          <p:cNvPr id="29" name="Group 29"/>
          <p:cNvGrpSpPr/>
          <p:nvPr/>
        </p:nvGrpSpPr>
        <p:grpSpPr>
          <a:xfrm>
            <a:off x="14257772" y="4753803"/>
            <a:ext cx="825601" cy="972803"/>
            <a:chOff x="0" y="0"/>
            <a:chExt cx="1100801" cy="1297070"/>
          </a:xfrm>
        </p:grpSpPr>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7565" r="7565"/>
            <a:stretch>
              <a:fillRect/>
            </a:stretch>
          </p:blipFill>
          <p:spPr>
            <a:xfrm>
              <a:off x="0" y="0"/>
              <a:ext cx="1100801" cy="1297070"/>
            </a:xfrm>
            <a:prstGeom prst="rect">
              <a:avLst/>
            </a:prstGeom>
          </p:spPr>
        </p:pic>
        <p:sp>
          <p:nvSpPr>
            <p:cNvPr id="31" name="TextBox 31"/>
            <p:cNvSpPr txBox="1"/>
            <p:nvPr/>
          </p:nvSpPr>
          <p:spPr>
            <a:xfrm>
              <a:off x="143037" y="239451"/>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05</a:t>
              </a:r>
            </a:p>
          </p:txBody>
        </p:sp>
      </p:grpSp>
      <p:grpSp>
        <p:nvGrpSpPr>
          <p:cNvPr id="32" name="Group 32"/>
          <p:cNvGrpSpPr/>
          <p:nvPr/>
        </p:nvGrpSpPr>
        <p:grpSpPr>
          <a:xfrm>
            <a:off x="15083373" y="2813342"/>
            <a:ext cx="2696591" cy="5486812"/>
            <a:chOff x="0" y="0"/>
            <a:chExt cx="3595454" cy="7315749"/>
          </a:xfrm>
        </p:grpSpPr>
        <p:sp>
          <p:nvSpPr>
            <p:cNvPr id="33" name="TextBox 33"/>
            <p:cNvSpPr txBox="1"/>
            <p:nvPr/>
          </p:nvSpPr>
          <p:spPr>
            <a:xfrm>
              <a:off x="0" y="-19050"/>
              <a:ext cx="3595454" cy="1115229"/>
            </a:xfrm>
            <a:prstGeom prst="rect">
              <a:avLst/>
            </a:prstGeom>
          </p:spPr>
          <p:txBody>
            <a:bodyPr lIns="0" tIns="0" rIns="0" bIns="0" rtlCol="0" anchor="t">
              <a:spAutoFit/>
            </a:bodyPr>
            <a:lstStyle/>
            <a:p>
              <a:pPr marL="0" lvl="0" indent="0" algn="ctr">
                <a:lnSpc>
                  <a:spcPts val="3354"/>
                </a:lnSpc>
                <a:spcBef>
                  <a:spcPct val="0"/>
                </a:spcBef>
              </a:pPr>
              <a:r>
                <a:rPr lang="en-US" sz="2600" spc="101">
                  <a:solidFill>
                    <a:srgbClr val="191919"/>
                  </a:solidFill>
                  <a:latin typeface="Muli Black Bold"/>
                </a:rPr>
                <a:t>HEALTH OUTCOMES</a:t>
              </a:r>
            </a:p>
          </p:txBody>
        </p:sp>
        <p:sp>
          <p:nvSpPr>
            <p:cNvPr id="34" name="TextBox 34"/>
            <p:cNvSpPr txBox="1"/>
            <p:nvPr/>
          </p:nvSpPr>
          <p:spPr>
            <a:xfrm>
              <a:off x="0" y="1254674"/>
              <a:ext cx="3595454" cy="6061075"/>
            </a:xfrm>
            <a:prstGeom prst="rect">
              <a:avLst/>
            </a:prstGeom>
          </p:spPr>
          <p:txBody>
            <a:bodyPr lIns="0" tIns="0" rIns="0" bIns="0" rtlCol="0" anchor="t">
              <a:spAutoFit/>
            </a:bodyPr>
            <a:lstStyle/>
            <a:p>
              <a:pPr marL="431801" lvl="1" indent="-215900">
                <a:lnSpc>
                  <a:spcPts val="3000"/>
                </a:lnSpc>
                <a:buFont typeface="Arial"/>
                <a:buChar char="•"/>
              </a:pPr>
              <a:r>
                <a:rPr lang="en-US" sz="2000" spc="100">
                  <a:solidFill>
                    <a:srgbClr val="191919"/>
                  </a:solidFill>
                  <a:latin typeface="Muli Regular"/>
                </a:rPr>
                <a:t>Growing list of evidence of nature experiences contributing to both health promotion &amp; disease prevention</a:t>
              </a:r>
            </a:p>
            <a:p>
              <a:pPr marL="431800" lvl="1" indent="-215900">
                <a:lnSpc>
                  <a:spcPts val="3000"/>
                </a:lnSpc>
                <a:buFont typeface="Arial"/>
                <a:buChar char="•"/>
              </a:pPr>
              <a:r>
                <a:rPr lang="en-US" sz="2000" spc="100">
                  <a:solidFill>
                    <a:srgbClr val="191919"/>
                  </a:solidFill>
                  <a:latin typeface="Muli Regular"/>
                </a:rPr>
                <a:t>Need for more experimental research</a:t>
              </a:r>
            </a:p>
          </p:txBody>
        </p:sp>
      </p:grpSp>
      <p:grpSp>
        <p:nvGrpSpPr>
          <p:cNvPr id="35" name="Group 35"/>
          <p:cNvGrpSpPr/>
          <p:nvPr/>
        </p:nvGrpSpPr>
        <p:grpSpPr>
          <a:xfrm>
            <a:off x="9847925" y="6275886"/>
            <a:ext cx="4123734" cy="2579183"/>
            <a:chOff x="0" y="0"/>
            <a:chExt cx="6176204" cy="3862897"/>
          </a:xfrm>
        </p:grpSpPr>
        <p:sp>
          <p:nvSpPr>
            <p:cNvPr id="36" name="Freeform 36"/>
            <p:cNvSpPr/>
            <p:nvPr/>
          </p:nvSpPr>
          <p:spPr>
            <a:xfrm>
              <a:off x="0" y="0"/>
              <a:ext cx="6176204" cy="3862897"/>
            </a:xfrm>
            <a:custGeom>
              <a:avLst/>
              <a:gdLst/>
              <a:ahLst/>
              <a:cxnLst/>
              <a:rect l="l" t="t" r="r" b="b"/>
              <a:pathLst>
                <a:path w="6176204" h="3862897">
                  <a:moveTo>
                    <a:pt x="0" y="0"/>
                  </a:moveTo>
                  <a:lnTo>
                    <a:pt x="0" y="3862897"/>
                  </a:lnTo>
                  <a:lnTo>
                    <a:pt x="6176204" y="3862897"/>
                  </a:lnTo>
                  <a:lnTo>
                    <a:pt x="6176204" y="0"/>
                  </a:lnTo>
                  <a:lnTo>
                    <a:pt x="0" y="0"/>
                  </a:lnTo>
                  <a:close/>
                  <a:moveTo>
                    <a:pt x="6115244" y="3801937"/>
                  </a:moveTo>
                  <a:lnTo>
                    <a:pt x="59690" y="3801937"/>
                  </a:lnTo>
                  <a:lnTo>
                    <a:pt x="59690" y="59690"/>
                  </a:lnTo>
                  <a:lnTo>
                    <a:pt x="6115244" y="59690"/>
                  </a:lnTo>
                  <a:lnTo>
                    <a:pt x="6115244" y="3801937"/>
                  </a:lnTo>
                  <a:close/>
                </a:path>
              </a:pathLst>
            </a:custGeom>
            <a:solidFill>
              <a:srgbClr val="2C92D5"/>
            </a:solidFill>
          </p:spPr>
        </p:sp>
      </p:grpSp>
      <p:grpSp>
        <p:nvGrpSpPr>
          <p:cNvPr id="37" name="Group 37"/>
          <p:cNvGrpSpPr/>
          <p:nvPr/>
        </p:nvGrpSpPr>
        <p:grpSpPr>
          <a:xfrm>
            <a:off x="9435124" y="7008890"/>
            <a:ext cx="825601" cy="972803"/>
            <a:chOff x="0" y="0"/>
            <a:chExt cx="1100801" cy="1297070"/>
          </a:xfrm>
        </p:grpSpPr>
        <p:pic>
          <p:nvPicPr>
            <p:cNvPr id="38" name="Picture 3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565" r="7565"/>
            <a:stretch>
              <a:fillRect/>
            </a:stretch>
          </p:blipFill>
          <p:spPr>
            <a:xfrm>
              <a:off x="0" y="0"/>
              <a:ext cx="1100801" cy="1297070"/>
            </a:xfrm>
            <a:prstGeom prst="rect">
              <a:avLst/>
            </a:prstGeom>
          </p:spPr>
        </p:pic>
        <p:sp>
          <p:nvSpPr>
            <p:cNvPr id="39" name="TextBox 39"/>
            <p:cNvSpPr txBox="1"/>
            <p:nvPr/>
          </p:nvSpPr>
          <p:spPr>
            <a:xfrm>
              <a:off x="143037" y="239451"/>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04</a:t>
              </a:r>
            </a:p>
          </p:txBody>
        </p:sp>
      </p:grpSp>
      <p:grpSp>
        <p:nvGrpSpPr>
          <p:cNvPr id="40" name="Group 40"/>
          <p:cNvGrpSpPr/>
          <p:nvPr/>
        </p:nvGrpSpPr>
        <p:grpSpPr>
          <a:xfrm>
            <a:off x="10452394" y="6275886"/>
            <a:ext cx="3519264" cy="2438812"/>
            <a:chOff x="0" y="0"/>
            <a:chExt cx="4692352" cy="3251749"/>
          </a:xfrm>
        </p:grpSpPr>
        <p:sp>
          <p:nvSpPr>
            <p:cNvPr id="41" name="TextBox 41"/>
            <p:cNvSpPr txBox="1"/>
            <p:nvPr/>
          </p:nvSpPr>
          <p:spPr>
            <a:xfrm>
              <a:off x="0" y="-19050"/>
              <a:ext cx="4692352" cy="1115229"/>
            </a:xfrm>
            <a:prstGeom prst="rect">
              <a:avLst/>
            </a:prstGeom>
          </p:spPr>
          <p:txBody>
            <a:bodyPr lIns="0" tIns="0" rIns="0" bIns="0" rtlCol="0" anchor="t">
              <a:spAutoFit/>
            </a:bodyPr>
            <a:lstStyle/>
            <a:p>
              <a:pPr marL="0" lvl="0" indent="0" algn="ctr">
                <a:lnSpc>
                  <a:spcPts val="3354"/>
                </a:lnSpc>
                <a:spcBef>
                  <a:spcPct val="0"/>
                </a:spcBef>
              </a:pPr>
              <a:r>
                <a:rPr lang="en-US" sz="2600" spc="101">
                  <a:solidFill>
                    <a:srgbClr val="191919"/>
                  </a:solidFill>
                  <a:latin typeface="Muli Black Bold"/>
                </a:rPr>
                <a:t>INSTORATION MECHANISMS</a:t>
              </a:r>
            </a:p>
          </p:txBody>
        </p:sp>
        <p:sp>
          <p:nvSpPr>
            <p:cNvPr id="42" name="TextBox 42"/>
            <p:cNvSpPr txBox="1"/>
            <p:nvPr/>
          </p:nvSpPr>
          <p:spPr>
            <a:xfrm>
              <a:off x="0" y="1254674"/>
              <a:ext cx="4692352" cy="1997075"/>
            </a:xfrm>
            <a:prstGeom prst="rect">
              <a:avLst/>
            </a:prstGeom>
          </p:spPr>
          <p:txBody>
            <a:bodyPr lIns="0" tIns="0" rIns="0" bIns="0" rtlCol="0" anchor="t">
              <a:spAutoFit/>
            </a:bodyPr>
            <a:lstStyle/>
            <a:p>
              <a:pPr marL="431801" lvl="1" indent="-215900">
                <a:lnSpc>
                  <a:spcPts val="3000"/>
                </a:lnSpc>
                <a:buFont typeface="Arial"/>
                <a:buChar char="•"/>
              </a:pPr>
              <a:r>
                <a:rPr lang="en-US" sz="2000" spc="100">
                  <a:solidFill>
                    <a:srgbClr val="191919"/>
                  </a:solidFill>
                  <a:latin typeface="Muli Regular"/>
                </a:rPr>
                <a:t>physical activity</a:t>
              </a:r>
            </a:p>
            <a:p>
              <a:pPr marL="431801" lvl="1" indent="-215900">
                <a:lnSpc>
                  <a:spcPts val="3000"/>
                </a:lnSpc>
                <a:buFont typeface="Arial"/>
                <a:buChar char="•"/>
              </a:pPr>
              <a:r>
                <a:rPr lang="en-US" sz="2000" spc="100">
                  <a:solidFill>
                    <a:srgbClr val="191919"/>
                  </a:solidFill>
                  <a:latin typeface="Muli Regular"/>
                </a:rPr>
                <a:t>decrease obesity</a:t>
              </a:r>
            </a:p>
            <a:p>
              <a:pPr marL="431801" lvl="1" indent="-215900">
                <a:lnSpc>
                  <a:spcPts val="3000"/>
                </a:lnSpc>
                <a:buFont typeface="Arial"/>
                <a:buChar char="•"/>
              </a:pPr>
              <a:r>
                <a:rPr lang="en-US" sz="2000" spc="100">
                  <a:solidFill>
                    <a:srgbClr val="191919"/>
                  </a:solidFill>
                  <a:latin typeface="Muli Regular"/>
                </a:rPr>
                <a:t>sleep</a:t>
              </a:r>
            </a:p>
            <a:p>
              <a:pPr marL="431800" lvl="1" indent="-215900">
                <a:lnSpc>
                  <a:spcPts val="3000"/>
                </a:lnSpc>
                <a:buFont typeface="Arial"/>
                <a:buChar char="•"/>
              </a:pPr>
              <a:r>
                <a:rPr lang="en-US" sz="2000" spc="100">
                  <a:solidFill>
                    <a:srgbClr val="191919"/>
                  </a:solidFill>
                  <a:latin typeface="Muli Regular"/>
                </a:rPr>
                <a:t>social ties</a:t>
              </a:r>
            </a:p>
          </p:txBody>
        </p:sp>
      </p:grpSp>
      <p:sp>
        <p:nvSpPr>
          <p:cNvPr id="43" name="AutoShape 43"/>
          <p:cNvSpPr/>
          <p:nvPr/>
        </p:nvSpPr>
        <p:spPr>
          <a:xfrm>
            <a:off x="8748961" y="3361061"/>
            <a:ext cx="686163" cy="47202"/>
          </a:xfrm>
          <a:prstGeom prst="rect">
            <a:avLst/>
          </a:prstGeom>
          <a:solidFill>
            <a:srgbClr val="5099B8"/>
          </a:solidFill>
        </p:spPr>
      </p:sp>
      <p:sp>
        <p:nvSpPr>
          <p:cNvPr id="44" name="AutoShape 44"/>
          <p:cNvSpPr/>
          <p:nvPr/>
        </p:nvSpPr>
        <p:spPr>
          <a:xfrm>
            <a:off x="8748961" y="7495291"/>
            <a:ext cx="686163" cy="47202"/>
          </a:xfrm>
          <a:prstGeom prst="rect">
            <a:avLst/>
          </a:prstGeom>
          <a:solidFill>
            <a:srgbClr val="2C92D5"/>
          </a:solidFill>
        </p:spPr>
      </p:sp>
      <p:sp>
        <p:nvSpPr>
          <p:cNvPr id="45" name="AutoShape 45"/>
          <p:cNvSpPr/>
          <p:nvPr/>
        </p:nvSpPr>
        <p:spPr>
          <a:xfrm>
            <a:off x="13971659" y="3313859"/>
            <a:ext cx="686163" cy="47202"/>
          </a:xfrm>
          <a:prstGeom prst="rect">
            <a:avLst/>
          </a:prstGeom>
          <a:solidFill>
            <a:srgbClr val="E05A47"/>
          </a:solidFill>
        </p:spPr>
      </p:sp>
      <p:sp>
        <p:nvSpPr>
          <p:cNvPr id="46" name="AutoShape 46"/>
          <p:cNvSpPr/>
          <p:nvPr/>
        </p:nvSpPr>
        <p:spPr>
          <a:xfrm>
            <a:off x="13971659" y="7448090"/>
            <a:ext cx="686163" cy="47202"/>
          </a:xfrm>
          <a:prstGeom prst="rect">
            <a:avLst/>
          </a:prstGeom>
          <a:solidFill>
            <a:srgbClr val="E05A47"/>
          </a:solidFill>
        </p:spPr>
      </p:sp>
      <p:sp>
        <p:nvSpPr>
          <p:cNvPr id="47" name="TextBox 47"/>
          <p:cNvSpPr txBox="1"/>
          <p:nvPr/>
        </p:nvSpPr>
        <p:spPr>
          <a:xfrm>
            <a:off x="608678" y="8932931"/>
            <a:ext cx="6165611" cy="264120"/>
          </a:xfrm>
          <a:prstGeom prst="rect">
            <a:avLst/>
          </a:prstGeom>
        </p:spPr>
        <p:txBody>
          <a:bodyPr lIns="0" tIns="0" rIns="0" bIns="0" rtlCol="0" anchor="t">
            <a:spAutoFit/>
          </a:bodyPr>
          <a:lstStyle/>
          <a:p>
            <a:pPr algn="ctr">
              <a:lnSpc>
                <a:spcPts val="2163"/>
              </a:lnSpc>
              <a:spcBef>
                <a:spcPct val="0"/>
              </a:spcBef>
            </a:pPr>
            <a:r>
              <a:rPr lang="en-US" sz="1545">
                <a:solidFill>
                  <a:srgbClr val="000000"/>
                </a:solidFill>
                <a:latin typeface="Muli Regular"/>
              </a:rPr>
              <a:t>Based on Kuo, 2015; Hartig et al., 2014; and White et al., 2020</a:t>
            </a:r>
          </a:p>
        </p:txBody>
      </p:sp>
      <p:pic>
        <p:nvPicPr>
          <p:cNvPr id="48" name="Picture 48"/>
          <p:cNvPicPr>
            <a:picLocks noChangeAspect="1"/>
          </p:cNvPicPr>
          <p:nvPr/>
        </p:nvPicPr>
        <p:blipFill>
          <a:blip r:embed="rId12"/>
          <a:srcRect t="31528" b="37915"/>
          <a:stretch>
            <a:fillRect/>
          </a:stretch>
        </p:blipFill>
        <p:spPr>
          <a:xfrm>
            <a:off x="15505247" y="259123"/>
            <a:ext cx="2782753" cy="850315"/>
          </a:xfrm>
          <a:prstGeom prst="rect">
            <a:avLst/>
          </a:prstGeom>
        </p:spPr>
      </p:pic>
      <p:sp>
        <p:nvSpPr>
          <p:cNvPr id="49" name="AutoShape 49"/>
          <p:cNvSpPr/>
          <p:nvPr/>
        </p:nvSpPr>
        <p:spPr>
          <a:xfrm rot="-5400000">
            <a:off x="5100762" y="4881779"/>
            <a:ext cx="8347373" cy="0"/>
          </a:xfrm>
          <a:prstGeom prst="line">
            <a:avLst/>
          </a:prstGeom>
          <a:ln w="47625" cap="rnd">
            <a:solidFill>
              <a:srgbClr val="000000"/>
            </a:solidFill>
            <a:prstDash val="sysDash"/>
            <a:headEnd type="none" w="sm" len="sm"/>
            <a:tailEnd type="none" w="sm" len="sm"/>
          </a:ln>
        </p:spPr>
      </p:sp>
      <p:sp>
        <p:nvSpPr>
          <p:cNvPr id="50" name="AutoShape 50"/>
          <p:cNvSpPr/>
          <p:nvPr/>
        </p:nvSpPr>
        <p:spPr>
          <a:xfrm rot="-5400000">
            <a:off x="9947682" y="4881779"/>
            <a:ext cx="8347373" cy="0"/>
          </a:xfrm>
          <a:prstGeom prst="line">
            <a:avLst/>
          </a:prstGeom>
          <a:ln w="47625" cap="rnd">
            <a:solidFill>
              <a:srgbClr val="000000"/>
            </a:solidFill>
            <a:prstDash val="sysDash"/>
            <a:headEnd type="none" w="sm" len="sm"/>
            <a:tailEnd type="none" w="sm" len="sm"/>
          </a:ln>
        </p:spPr>
      </p:sp>
      <p:sp>
        <p:nvSpPr>
          <p:cNvPr id="51" name="AutoShape 51"/>
          <p:cNvSpPr/>
          <p:nvPr/>
        </p:nvSpPr>
        <p:spPr>
          <a:xfrm>
            <a:off x="9274448" y="9079278"/>
            <a:ext cx="4870732" cy="0"/>
          </a:xfrm>
          <a:prstGeom prst="line">
            <a:avLst/>
          </a:prstGeom>
          <a:ln w="47625" cap="rnd">
            <a:solidFill>
              <a:srgbClr val="000000"/>
            </a:solidFill>
            <a:prstDash val="sysDash"/>
            <a:headEnd type="none" w="sm" len="sm"/>
            <a:tailEnd type="none" w="sm" len="sm"/>
          </a:ln>
        </p:spPr>
      </p:sp>
      <p:sp>
        <p:nvSpPr>
          <p:cNvPr id="52" name="AutoShape 52"/>
          <p:cNvSpPr/>
          <p:nvPr/>
        </p:nvSpPr>
        <p:spPr>
          <a:xfrm>
            <a:off x="9274448" y="684281"/>
            <a:ext cx="4870732" cy="0"/>
          </a:xfrm>
          <a:prstGeom prst="line">
            <a:avLst/>
          </a:prstGeom>
          <a:ln w="47625" cap="rnd">
            <a:solidFill>
              <a:srgbClr val="000000"/>
            </a:solidFill>
            <a:prstDash val="sysDash"/>
            <a:headEnd type="none" w="sm" len="sm"/>
            <a:tailEnd type="none" w="sm" len="sm"/>
          </a:ln>
        </p:spPr>
      </p:sp>
      <p:sp>
        <p:nvSpPr>
          <p:cNvPr id="53" name="TextBox 53"/>
          <p:cNvSpPr txBox="1"/>
          <p:nvPr/>
        </p:nvSpPr>
        <p:spPr>
          <a:xfrm>
            <a:off x="8119101" y="9178001"/>
            <a:ext cx="7181427" cy="841185"/>
          </a:xfrm>
          <a:prstGeom prst="rect">
            <a:avLst/>
          </a:prstGeom>
        </p:spPr>
        <p:txBody>
          <a:bodyPr lIns="0" tIns="0" rIns="0" bIns="0" rtlCol="0" anchor="t">
            <a:spAutoFit/>
          </a:bodyPr>
          <a:lstStyle/>
          <a:p>
            <a:pPr algn="ctr">
              <a:lnSpc>
                <a:spcPts val="3354"/>
              </a:lnSpc>
            </a:pPr>
            <a:r>
              <a:rPr lang="en-US" sz="2600" spc="101">
                <a:solidFill>
                  <a:srgbClr val="191919"/>
                </a:solidFill>
                <a:latin typeface="Muli Black Bold"/>
              </a:rPr>
              <a:t>EFFECT MODIFIERS: </a:t>
            </a:r>
          </a:p>
          <a:p>
            <a:pPr marL="0" lvl="0" indent="0" algn="ctr">
              <a:lnSpc>
                <a:spcPts val="3354"/>
              </a:lnSpc>
              <a:spcBef>
                <a:spcPct val="0"/>
              </a:spcBef>
            </a:pPr>
            <a:r>
              <a:rPr lang="en-US" sz="2600" spc="101">
                <a:solidFill>
                  <a:srgbClr val="191919"/>
                </a:solidFill>
                <a:latin typeface="Muli Black Bold"/>
              </a:rPr>
              <a:t>SITUATIONAL &amp; INDIVIDUAL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665" r="26665"/>
          <a:stretch>
            <a:fillRect/>
          </a:stretch>
        </p:blipFill>
        <p:spPr>
          <a:xfrm>
            <a:off x="0" y="-2037283"/>
            <a:ext cx="8226459" cy="12324283"/>
          </a:xfrm>
          <a:prstGeom prst="rect">
            <a:avLst/>
          </a:prstGeom>
        </p:spPr>
      </p:pic>
      <p:sp>
        <p:nvSpPr>
          <p:cNvPr id="3" name="TextBox 3"/>
          <p:cNvSpPr txBox="1"/>
          <p:nvPr/>
        </p:nvSpPr>
        <p:spPr>
          <a:xfrm>
            <a:off x="9144000" y="9288235"/>
            <a:ext cx="3126864" cy="214340"/>
          </a:xfrm>
          <a:prstGeom prst="rect">
            <a:avLst/>
          </a:prstGeom>
        </p:spPr>
        <p:txBody>
          <a:bodyPr lIns="0" tIns="0" rIns="0" bIns="0" rtlCol="0" anchor="t">
            <a:spAutoFit/>
          </a:bodyPr>
          <a:lstStyle/>
          <a:p>
            <a:pPr>
              <a:lnSpc>
                <a:spcPts val="1828"/>
              </a:lnSpc>
            </a:pPr>
            <a:r>
              <a:rPr lang="en-US" sz="1218" dirty="0">
                <a:solidFill>
                  <a:srgbClr val="191919"/>
                </a:solidFill>
                <a:latin typeface="Muli Regular"/>
              </a:rPr>
              <a:t>Ulrich et al., 1991</a:t>
            </a:r>
          </a:p>
        </p:txBody>
      </p:sp>
      <p:sp>
        <p:nvSpPr>
          <p:cNvPr id="4" name="TextBox 4"/>
          <p:cNvSpPr txBox="1"/>
          <p:nvPr/>
        </p:nvSpPr>
        <p:spPr>
          <a:xfrm>
            <a:off x="9144000" y="1515671"/>
            <a:ext cx="7965223" cy="2177449"/>
          </a:xfrm>
          <a:prstGeom prst="rect">
            <a:avLst/>
          </a:prstGeom>
        </p:spPr>
        <p:txBody>
          <a:bodyPr lIns="0" tIns="0" rIns="0" bIns="0" rtlCol="0" anchor="t">
            <a:spAutoFit/>
          </a:bodyPr>
          <a:lstStyle/>
          <a:p>
            <a:pPr>
              <a:lnSpc>
                <a:spcPts val="5692"/>
              </a:lnSpc>
            </a:pPr>
            <a:r>
              <a:rPr lang="en-US" sz="5175">
                <a:solidFill>
                  <a:srgbClr val="000000"/>
                </a:solidFill>
                <a:latin typeface="Muli Bold"/>
              </a:rPr>
              <a:t>Biophilia suggests immersion in nature is inherently satisfying.</a:t>
            </a:r>
          </a:p>
        </p:txBody>
      </p:sp>
      <p:sp>
        <p:nvSpPr>
          <p:cNvPr id="5" name="TextBox 5"/>
          <p:cNvSpPr txBox="1"/>
          <p:nvPr/>
        </p:nvSpPr>
        <p:spPr>
          <a:xfrm>
            <a:off x="9144000" y="4941911"/>
            <a:ext cx="8115300" cy="4346324"/>
          </a:xfrm>
          <a:prstGeom prst="rect">
            <a:avLst/>
          </a:prstGeom>
        </p:spPr>
        <p:txBody>
          <a:bodyPr lIns="0" tIns="0" rIns="0" bIns="0" rtlCol="0" anchor="t">
            <a:spAutoFit/>
          </a:bodyPr>
          <a:lstStyle/>
          <a:p>
            <a:pPr>
              <a:lnSpc>
                <a:spcPts val="5692"/>
              </a:lnSpc>
            </a:pPr>
            <a:r>
              <a:rPr lang="en-US" sz="5175">
                <a:solidFill>
                  <a:srgbClr val="000000"/>
                </a:solidFill>
                <a:latin typeface="Muli Bold"/>
              </a:rPr>
              <a:t>Stress Reduction Theory (SRT) suggests time in nature activates the parasympathetic </a:t>
            </a:r>
          </a:p>
          <a:p>
            <a:pPr>
              <a:lnSpc>
                <a:spcPts val="5692"/>
              </a:lnSpc>
            </a:pPr>
            <a:r>
              <a:rPr lang="en-US" sz="5175">
                <a:solidFill>
                  <a:srgbClr val="000000"/>
                </a:solidFill>
                <a:latin typeface="Muli Bold"/>
              </a:rPr>
              <a:t>nervous system to reduce stress.</a:t>
            </a:r>
          </a:p>
        </p:txBody>
      </p:sp>
      <p:sp>
        <p:nvSpPr>
          <p:cNvPr id="6" name="AutoShape 6"/>
          <p:cNvSpPr/>
          <p:nvPr/>
        </p:nvSpPr>
        <p:spPr>
          <a:xfrm>
            <a:off x="9144000" y="4210583"/>
            <a:ext cx="7098044" cy="0"/>
          </a:xfrm>
          <a:prstGeom prst="line">
            <a:avLst/>
          </a:prstGeom>
          <a:ln w="47625" cap="rnd">
            <a:solidFill>
              <a:srgbClr val="CCED00"/>
            </a:solidFill>
            <a:prstDash val="solid"/>
            <a:headEnd type="none" w="sm" len="sm"/>
            <a:tailEnd type="none" w="sm" len="sm"/>
          </a:ln>
        </p:spPr>
      </p:sp>
      <p:pic>
        <p:nvPicPr>
          <p:cNvPr id="7" name="Picture 7"/>
          <p:cNvPicPr>
            <a:picLocks noChangeAspect="1"/>
          </p:cNvPicPr>
          <p:nvPr/>
        </p:nvPicPr>
        <p:blipFill>
          <a:blip r:embed="rId3"/>
          <a:srcRect t="31528" b="37915"/>
          <a:stretch>
            <a:fillRect/>
          </a:stretch>
        </p:blipFill>
        <p:spPr>
          <a:xfrm>
            <a:off x="15505247" y="259123"/>
            <a:ext cx="2782753" cy="850315"/>
          </a:xfrm>
          <a:prstGeom prst="rect">
            <a:avLst/>
          </a:prstGeom>
        </p:spPr>
      </p:pic>
      <p:sp>
        <p:nvSpPr>
          <p:cNvPr id="8" name="TextBox 8"/>
          <p:cNvSpPr txBox="1"/>
          <p:nvPr/>
        </p:nvSpPr>
        <p:spPr>
          <a:xfrm>
            <a:off x="9144000" y="3664545"/>
            <a:ext cx="3126864" cy="214340"/>
          </a:xfrm>
          <a:prstGeom prst="rect">
            <a:avLst/>
          </a:prstGeom>
        </p:spPr>
        <p:txBody>
          <a:bodyPr lIns="0" tIns="0" rIns="0" bIns="0" rtlCol="0" anchor="t">
            <a:spAutoFit/>
          </a:bodyPr>
          <a:lstStyle/>
          <a:p>
            <a:pPr>
              <a:lnSpc>
                <a:spcPts val="1828"/>
              </a:lnSpc>
            </a:pPr>
            <a:r>
              <a:rPr lang="en-US" sz="1218">
                <a:solidFill>
                  <a:srgbClr val="191919"/>
                </a:solidFill>
                <a:latin typeface="Muli Regular"/>
              </a:rPr>
              <a:t>Kellert &amp; Wilson, 1995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AutoShape 2"/>
          <p:cNvSpPr/>
          <p:nvPr/>
        </p:nvSpPr>
        <p:spPr>
          <a:xfrm>
            <a:off x="0" y="8526036"/>
            <a:ext cx="18288000" cy="3086100"/>
          </a:xfrm>
          <a:prstGeom prst="rect">
            <a:avLst/>
          </a:prstGeom>
          <a:solidFill>
            <a:srgbClr val="FFFFFF"/>
          </a:solidFill>
        </p:spPr>
      </p:sp>
      <p:grpSp>
        <p:nvGrpSpPr>
          <p:cNvPr id="3" name="Group 3"/>
          <p:cNvGrpSpPr/>
          <p:nvPr/>
        </p:nvGrpSpPr>
        <p:grpSpPr>
          <a:xfrm>
            <a:off x="16953909" y="8991875"/>
            <a:ext cx="686391" cy="266425"/>
            <a:chOff x="0" y="0"/>
            <a:chExt cx="1105903" cy="429260"/>
          </a:xfrm>
        </p:grpSpPr>
        <p:sp>
          <p:nvSpPr>
            <p:cNvPr id="4" name="Freeform 4"/>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id="5" name="AutoShape 5"/>
          <p:cNvSpPr/>
          <p:nvPr/>
        </p:nvSpPr>
        <p:spPr>
          <a:xfrm>
            <a:off x="614292" y="7040136"/>
            <a:ext cx="3837091" cy="3543300"/>
          </a:xfrm>
          <a:prstGeom prst="rect">
            <a:avLst/>
          </a:prstGeom>
          <a:solidFill>
            <a:srgbClr val="CCED00"/>
          </a:solidFill>
        </p:spPr>
      </p:sp>
      <p:sp>
        <p:nvSpPr>
          <p:cNvPr id="6" name="TextBox 6"/>
          <p:cNvSpPr txBox="1"/>
          <p:nvPr/>
        </p:nvSpPr>
        <p:spPr>
          <a:xfrm>
            <a:off x="614292" y="1602945"/>
            <a:ext cx="19019703" cy="3022184"/>
          </a:xfrm>
          <a:prstGeom prst="rect">
            <a:avLst/>
          </a:prstGeom>
        </p:spPr>
        <p:txBody>
          <a:bodyPr lIns="0" tIns="0" rIns="0" bIns="0" rtlCol="0" anchor="t">
            <a:spAutoFit/>
          </a:bodyPr>
          <a:lstStyle/>
          <a:p>
            <a:pPr>
              <a:lnSpc>
                <a:spcPts val="11775"/>
              </a:lnSpc>
            </a:pPr>
            <a:r>
              <a:rPr lang="en-US" sz="10705">
                <a:solidFill>
                  <a:srgbClr val="FFFFFF"/>
                </a:solidFill>
                <a:latin typeface="Muli Bold"/>
              </a:rPr>
              <a:t>This includes both human and environmental health.</a:t>
            </a:r>
          </a:p>
        </p:txBody>
      </p:sp>
      <p:sp>
        <p:nvSpPr>
          <p:cNvPr id="7" name="AutoShape 7"/>
          <p:cNvSpPr/>
          <p:nvPr/>
        </p:nvSpPr>
        <p:spPr>
          <a:xfrm>
            <a:off x="5010249" y="7040136"/>
            <a:ext cx="3837091" cy="3543300"/>
          </a:xfrm>
          <a:prstGeom prst="rect">
            <a:avLst/>
          </a:prstGeom>
          <a:solidFill>
            <a:srgbClr val="CCED00"/>
          </a:solidFill>
        </p:spPr>
      </p:sp>
      <p:sp>
        <p:nvSpPr>
          <p:cNvPr id="8" name="AutoShape 8"/>
          <p:cNvSpPr/>
          <p:nvPr/>
        </p:nvSpPr>
        <p:spPr>
          <a:xfrm>
            <a:off x="9399790" y="7040136"/>
            <a:ext cx="3833981" cy="3543300"/>
          </a:xfrm>
          <a:prstGeom prst="rect">
            <a:avLst/>
          </a:prstGeom>
          <a:solidFill>
            <a:srgbClr val="CCED00"/>
          </a:solidFill>
        </p:spPr>
      </p:sp>
      <p:sp>
        <p:nvSpPr>
          <p:cNvPr id="9" name="AutoShape 9"/>
          <p:cNvSpPr/>
          <p:nvPr/>
        </p:nvSpPr>
        <p:spPr>
          <a:xfrm>
            <a:off x="13790032" y="7040136"/>
            <a:ext cx="3850268" cy="3543300"/>
          </a:xfrm>
          <a:prstGeom prst="rect">
            <a:avLst/>
          </a:prstGeom>
          <a:solidFill>
            <a:srgbClr val="CCED00"/>
          </a:solidFill>
        </p:spPr>
      </p:sp>
      <p:sp>
        <p:nvSpPr>
          <p:cNvPr id="10" name="TextBox 10"/>
          <p:cNvSpPr txBox="1"/>
          <p:nvPr/>
        </p:nvSpPr>
        <p:spPr>
          <a:xfrm>
            <a:off x="938142" y="7389751"/>
            <a:ext cx="3189391" cy="2158270"/>
          </a:xfrm>
          <a:prstGeom prst="rect">
            <a:avLst/>
          </a:prstGeom>
        </p:spPr>
        <p:txBody>
          <a:bodyPr lIns="0" tIns="0" rIns="0" bIns="0" rtlCol="0" anchor="t">
            <a:spAutoFit/>
          </a:bodyPr>
          <a:lstStyle/>
          <a:p>
            <a:pPr algn="ctr">
              <a:lnSpc>
                <a:spcPts val="5747"/>
              </a:lnSpc>
            </a:pPr>
            <a:r>
              <a:rPr lang="en-US" sz="3831">
                <a:solidFill>
                  <a:srgbClr val="1B1A1A"/>
                </a:solidFill>
                <a:latin typeface="Muli Black"/>
              </a:rPr>
              <a:t>Foster </a:t>
            </a:r>
          </a:p>
          <a:p>
            <a:pPr algn="ctr">
              <a:lnSpc>
                <a:spcPts val="5747"/>
              </a:lnSpc>
            </a:pPr>
            <a:r>
              <a:rPr lang="en-US" sz="3831">
                <a:solidFill>
                  <a:srgbClr val="1B1A1A"/>
                </a:solidFill>
                <a:latin typeface="Muli Black"/>
              </a:rPr>
              <a:t>Place Attachment</a:t>
            </a:r>
          </a:p>
        </p:txBody>
      </p:sp>
      <p:sp>
        <p:nvSpPr>
          <p:cNvPr id="11" name="TextBox 11"/>
          <p:cNvSpPr txBox="1"/>
          <p:nvPr/>
        </p:nvSpPr>
        <p:spPr>
          <a:xfrm>
            <a:off x="885605" y="4982100"/>
            <a:ext cx="16291086" cy="1242597"/>
          </a:xfrm>
          <a:prstGeom prst="rect">
            <a:avLst/>
          </a:prstGeom>
        </p:spPr>
        <p:txBody>
          <a:bodyPr lIns="0" tIns="0" rIns="0" bIns="0" rtlCol="0" anchor="t">
            <a:spAutoFit/>
          </a:bodyPr>
          <a:lstStyle/>
          <a:p>
            <a:pPr>
              <a:lnSpc>
                <a:spcPts val="4858"/>
              </a:lnSpc>
            </a:pPr>
            <a:r>
              <a:rPr lang="en-US" sz="4417">
                <a:solidFill>
                  <a:srgbClr val="FFFFFF"/>
                </a:solidFill>
                <a:latin typeface="Muli Bold"/>
              </a:rPr>
              <a:t>Increasing contact with, and connection to nature, helps improve human and planetary health.</a:t>
            </a:r>
          </a:p>
        </p:txBody>
      </p:sp>
      <p:sp>
        <p:nvSpPr>
          <p:cNvPr id="12" name="TextBox 12"/>
          <p:cNvSpPr txBox="1"/>
          <p:nvPr/>
        </p:nvSpPr>
        <p:spPr>
          <a:xfrm>
            <a:off x="11111323" y="5846410"/>
            <a:ext cx="4603843" cy="311612"/>
          </a:xfrm>
          <a:prstGeom prst="rect">
            <a:avLst/>
          </a:prstGeom>
        </p:spPr>
        <p:txBody>
          <a:bodyPr lIns="0" tIns="0" rIns="0" bIns="0" rtlCol="0" anchor="t">
            <a:spAutoFit/>
          </a:bodyPr>
          <a:lstStyle/>
          <a:p>
            <a:pPr>
              <a:lnSpc>
                <a:spcPts val="2692"/>
              </a:lnSpc>
            </a:pPr>
            <a:r>
              <a:rPr lang="en-US" sz="1794">
                <a:solidFill>
                  <a:srgbClr val="FFFFFF"/>
                </a:solidFill>
                <a:latin typeface="Muli Regular"/>
              </a:rPr>
              <a:t>Martin et al., 2020</a:t>
            </a:r>
          </a:p>
        </p:txBody>
      </p:sp>
      <p:sp>
        <p:nvSpPr>
          <p:cNvPr id="13" name="TextBox 13"/>
          <p:cNvSpPr txBox="1"/>
          <p:nvPr/>
        </p:nvSpPr>
        <p:spPr>
          <a:xfrm>
            <a:off x="5334099" y="7406801"/>
            <a:ext cx="3189391" cy="2141220"/>
          </a:xfrm>
          <a:prstGeom prst="rect">
            <a:avLst/>
          </a:prstGeom>
        </p:spPr>
        <p:txBody>
          <a:bodyPr lIns="0" tIns="0" rIns="0" bIns="0" rtlCol="0" anchor="t">
            <a:spAutoFit/>
          </a:bodyPr>
          <a:lstStyle/>
          <a:p>
            <a:pPr algn="ctr">
              <a:lnSpc>
                <a:spcPts val="5700"/>
              </a:lnSpc>
            </a:pPr>
            <a:r>
              <a:rPr lang="en-US" sz="3800">
                <a:solidFill>
                  <a:srgbClr val="1B1A1A"/>
                </a:solidFill>
                <a:latin typeface="Muli Black"/>
              </a:rPr>
              <a:t>Sense of Place &amp; Belonging</a:t>
            </a:r>
          </a:p>
        </p:txBody>
      </p:sp>
      <p:sp>
        <p:nvSpPr>
          <p:cNvPr id="14" name="TextBox 14"/>
          <p:cNvSpPr txBox="1"/>
          <p:nvPr/>
        </p:nvSpPr>
        <p:spPr>
          <a:xfrm>
            <a:off x="9399790" y="7389751"/>
            <a:ext cx="3833981" cy="2141220"/>
          </a:xfrm>
          <a:prstGeom prst="rect">
            <a:avLst/>
          </a:prstGeom>
        </p:spPr>
        <p:txBody>
          <a:bodyPr lIns="0" tIns="0" rIns="0" bIns="0" rtlCol="0" anchor="t">
            <a:spAutoFit/>
          </a:bodyPr>
          <a:lstStyle/>
          <a:p>
            <a:pPr algn="ctr">
              <a:lnSpc>
                <a:spcPts val="5700"/>
              </a:lnSpc>
            </a:pPr>
            <a:r>
              <a:rPr lang="en-US" sz="3800">
                <a:solidFill>
                  <a:srgbClr val="1B1A1A"/>
                </a:solidFill>
                <a:latin typeface="Muli Black"/>
              </a:rPr>
              <a:t>Pro-Environmental Behaviors</a:t>
            </a:r>
          </a:p>
        </p:txBody>
      </p:sp>
      <p:sp>
        <p:nvSpPr>
          <p:cNvPr id="15" name="TextBox 15"/>
          <p:cNvSpPr txBox="1"/>
          <p:nvPr/>
        </p:nvSpPr>
        <p:spPr>
          <a:xfrm>
            <a:off x="13790032" y="7763434"/>
            <a:ext cx="3850268" cy="1417320"/>
          </a:xfrm>
          <a:prstGeom prst="rect">
            <a:avLst/>
          </a:prstGeom>
        </p:spPr>
        <p:txBody>
          <a:bodyPr lIns="0" tIns="0" rIns="0" bIns="0" rtlCol="0" anchor="t">
            <a:spAutoFit/>
          </a:bodyPr>
          <a:lstStyle/>
          <a:p>
            <a:pPr algn="ctr">
              <a:lnSpc>
                <a:spcPts val="5700"/>
              </a:lnSpc>
            </a:pPr>
            <a:r>
              <a:rPr lang="en-US" sz="3800">
                <a:solidFill>
                  <a:srgbClr val="1B1A1A"/>
                </a:solidFill>
                <a:latin typeface="Muli Black"/>
              </a:rPr>
              <a:t>Redefine Conservationist</a:t>
            </a:r>
          </a:p>
        </p:txBody>
      </p:sp>
      <p:pic>
        <p:nvPicPr>
          <p:cNvPr id="16" name="Picture 16"/>
          <p:cNvPicPr>
            <a:picLocks noChangeAspect="1"/>
          </p:cNvPicPr>
          <p:nvPr/>
        </p:nvPicPr>
        <p:blipFill>
          <a:blip r:embed="rId2"/>
          <a:srcRect l="13443" t="29459" r="13763" b="35359"/>
          <a:stretch>
            <a:fillRect/>
          </a:stretch>
        </p:blipFill>
        <p:spPr>
          <a:xfrm>
            <a:off x="15799710" y="157631"/>
            <a:ext cx="2337463" cy="112969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D00"/>
        </a:solidFill>
        <a:effectLst/>
      </p:bgPr>
    </p:bg>
    <p:spTree>
      <p:nvGrpSpPr>
        <p:cNvPr id="1" name=""/>
        <p:cNvGrpSpPr/>
        <p:nvPr/>
      </p:nvGrpSpPr>
      <p:grpSpPr>
        <a:xfrm>
          <a:off x="0" y="0"/>
          <a:ext cx="0" cy="0"/>
          <a:chOff x="0" y="0"/>
          <a:chExt cx="0" cy="0"/>
        </a:xfrm>
      </p:grpSpPr>
      <p:sp>
        <p:nvSpPr>
          <p:cNvPr id="2" name="TextBox 2"/>
          <p:cNvSpPr txBox="1"/>
          <p:nvPr/>
        </p:nvSpPr>
        <p:spPr>
          <a:xfrm>
            <a:off x="1740177" y="2575842"/>
            <a:ext cx="14807647" cy="5440115"/>
          </a:xfrm>
          <a:prstGeom prst="rect">
            <a:avLst/>
          </a:prstGeom>
        </p:spPr>
        <p:txBody>
          <a:bodyPr lIns="0" tIns="0" rIns="0" bIns="0" rtlCol="0" anchor="t">
            <a:spAutoFit/>
          </a:bodyPr>
          <a:lstStyle/>
          <a:p>
            <a:pPr marL="0" lvl="0" indent="0" algn="ctr">
              <a:lnSpc>
                <a:spcPts val="14078"/>
              </a:lnSpc>
              <a:spcBef>
                <a:spcPct val="0"/>
              </a:spcBef>
            </a:pPr>
            <a:r>
              <a:rPr lang="en-US" sz="14366" spc="-861">
                <a:solidFill>
                  <a:srgbClr val="000000"/>
                </a:solidFill>
                <a:latin typeface="Muli Black Bold"/>
              </a:rPr>
              <a:t>What did you think of when you heard "nature"?</a:t>
            </a:r>
          </a:p>
        </p:txBody>
      </p:sp>
      <p:grpSp>
        <p:nvGrpSpPr>
          <p:cNvPr id="3" name="Group 3"/>
          <p:cNvGrpSpPr/>
          <p:nvPr/>
        </p:nvGrpSpPr>
        <p:grpSpPr>
          <a:xfrm>
            <a:off x="16572909" y="8991875"/>
            <a:ext cx="686391" cy="266425"/>
            <a:chOff x="0" y="0"/>
            <a:chExt cx="1105903" cy="429260"/>
          </a:xfrm>
        </p:grpSpPr>
        <p:sp>
          <p:nvSpPr>
            <p:cNvPr id="4" name="Freeform 4"/>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000000"/>
            </a:solidFill>
          </p:spPr>
        </p:sp>
      </p:grpSp>
      <p:pic>
        <p:nvPicPr>
          <p:cNvPr id="5" name="Picture 5"/>
          <p:cNvPicPr>
            <a:picLocks noChangeAspect="1"/>
          </p:cNvPicPr>
          <p:nvPr/>
        </p:nvPicPr>
        <p:blipFill>
          <a:blip r:embed="rId2"/>
          <a:srcRect t="31528" b="37915"/>
          <a:stretch>
            <a:fillRect/>
          </a:stretch>
        </p:blipFill>
        <p:spPr>
          <a:xfrm>
            <a:off x="15505247" y="259123"/>
            <a:ext cx="2782753" cy="8503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2909" y="8991875"/>
            <a:ext cx="686391" cy="266425"/>
            <a:chOff x="0" y="0"/>
            <a:chExt cx="1105903" cy="429260"/>
          </a:xfrm>
        </p:grpSpPr>
        <p:sp>
          <p:nvSpPr>
            <p:cNvPr id="3" name="Freeform 3"/>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9353" y="8708774"/>
            <a:ext cx="7626778" cy="524341"/>
          </a:xfrm>
          <a:prstGeom prst="rect">
            <a:avLst/>
          </a:prstGeom>
        </p:spPr>
      </p:pic>
      <p:sp>
        <p:nvSpPr>
          <p:cNvPr id="5" name="TextBox 5"/>
          <p:cNvSpPr txBox="1"/>
          <p:nvPr/>
        </p:nvSpPr>
        <p:spPr>
          <a:xfrm>
            <a:off x="1319353" y="1908154"/>
            <a:ext cx="15253556" cy="6282724"/>
          </a:xfrm>
          <a:prstGeom prst="rect">
            <a:avLst/>
          </a:prstGeom>
        </p:spPr>
        <p:txBody>
          <a:bodyPr lIns="0" tIns="0" rIns="0" bIns="0" rtlCol="0" anchor="t">
            <a:spAutoFit/>
          </a:bodyPr>
          <a:lstStyle/>
          <a:p>
            <a:pPr>
              <a:lnSpc>
                <a:spcPts val="7097"/>
              </a:lnSpc>
            </a:pPr>
            <a:r>
              <a:rPr lang="en-US" sz="6452">
                <a:solidFill>
                  <a:srgbClr val="1B1A1A"/>
                </a:solidFill>
                <a:latin typeface="Muli Black Bold"/>
              </a:rPr>
              <a:t>Nature is not just "my" river, or the tundra, the highlands, an island, an empty beach or a perfectly sculpted woodland. Nature is not always silent and a bringer of healing. It is not for any one type of person, with any particular background.</a:t>
            </a:r>
          </a:p>
        </p:txBody>
      </p:sp>
      <p:pic>
        <p:nvPicPr>
          <p:cNvPr id="6" name="Picture 6"/>
          <p:cNvPicPr>
            <a:picLocks noChangeAspect="1"/>
          </p:cNvPicPr>
          <p:nvPr/>
        </p:nvPicPr>
        <p:blipFill>
          <a:blip r:embed="rId4"/>
          <a:srcRect t="31528" b="37915"/>
          <a:stretch>
            <a:fillRect/>
          </a:stretch>
        </p:blipFill>
        <p:spPr>
          <a:xfrm>
            <a:off x="15505247" y="259123"/>
            <a:ext cx="2782753" cy="850315"/>
          </a:xfrm>
          <a:prstGeom prst="rect">
            <a:avLst/>
          </a:prstGeom>
        </p:spPr>
      </p:pic>
      <p:sp>
        <p:nvSpPr>
          <p:cNvPr id="7" name="TextBox 7"/>
          <p:cNvSpPr txBox="1"/>
          <p:nvPr/>
        </p:nvSpPr>
        <p:spPr>
          <a:xfrm>
            <a:off x="1319353" y="8603117"/>
            <a:ext cx="9842091" cy="494027"/>
          </a:xfrm>
          <a:prstGeom prst="rect">
            <a:avLst/>
          </a:prstGeom>
        </p:spPr>
        <p:txBody>
          <a:bodyPr lIns="0" tIns="0" rIns="0" bIns="0" rtlCol="0" anchor="t">
            <a:spAutoFit/>
          </a:bodyPr>
          <a:lstStyle/>
          <a:p>
            <a:pPr>
              <a:lnSpc>
                <a:spcPts val="4018"/>
              </a:lnSpc>
            </a:pPr>
            <a:r>
              <a:rPr lang="en-US" sz="2679" dirty="0">
                <a:solidFill>
                  <a:srgbClr val="1B1A1A"/>
                </a:solidFill>
                <a:latin typeface="Muli Regular"/>
              </a:rPr>
              <a:t>Quote from </a:t>
            </a:r>
            <a:r>
              <a:rPr lang="en-US" sz="2679" dirty="0">
                <a:solidFill>
                  <a:srgbClr val="1B1A1A"/>
                </a:solidFill>
                <a:latin typeface="Muli Regular Italics"/>
              </a:rPr>
              <a:t>thin places </a:t>
            </a:r>
            <a:r>
              <a:rPr lang="en-US" sz="2679" dirty="0">
                <a:solidFill>
                  <a:srgbClr val="1B1A1A"/>
                </a:solidFill>
                <a:latin typeface="Muli Regular"/>
              </a:rPr>
              <a:t>by Kerri </a:t>
            </a:r>
            <a:r>
              <a:rPr lang="en-US" sz="2679" dirty="0" err="1">
                <a:solidFill>
                  <a:srgbClr val="1B1A1A"/>
                </a:solidFill>
                <a:latin typeface="Muli Regular"/>
              </a:rPr>
              <a:t>ní</a:t>
            </a:r>
            <a:r>
              <a:rPr lang="en-US" sz="2679" dirty="0">
                <a:solidFill>
                  <a:srgbClr val="1B1A1A"/>
                </a:solidFill>
                <a:latin typeface="Muli Regular"/>
              </a:rPr>
              <a:t> </a:t>
            </a:r>
            <a:r>
              <a:rPr lang="en-US" sz="2679" dirty="0" err="1">
                <a:solidFill>
                  <a:srgbClr val="1B1A1A"/>
                </a:solidFill>
                <a:latin typeface="Muli Regular"/>
              </a:rPr>
              <a:t>Dochartaigh</a:t>
            </a:r>
            <a:endParaRPr lang="en-US" sz="2679" dirty="0">
              <a:solidFill>
                <a:srgbClr val="1B1A1A"/>
              </a:solidFill>
              <a:latin typeface="Muli Regul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759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2933" y="2773650"/>
            <a:ext cx="15284010" cy="15284010"/>
          </a:xfrm>
          <a:prstGeom prst="rect">
            <a:avLst/>
          </a:prstGeom>
        </p:spPr>
      </p:pic>
      <p:pic>
        <p:nvPicPr>
          <p:cNvPr id="3" name="Picture 3"/>
          <p:cNvPicPr>
            <a:picLocks noChangeAspect="1"/>
          </p:cNvPicPr>
          <p:nvPr/>
        </p:nvPicPr>
        <p:blipFill>
          <a:blip r:embed="rId4">
            <a:alphaModFix amt="1868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2924" y="757455"/>
            <a:ext cx="8084884" cy="8084884"/>
          </a:xfrm>
          <a:prstGeom prst="rect">
            <a:avLst/>
          </a:prstGeom>
        </p:spPr>
      </p:pic>
      <p:pic>
        <p:nvPicPr>
          <p:cNvPr id="4" name="Picture 4"/>
          <p:cNvPicPr>
            <a:picLocks noChangeAspect="1"/>
          </p:cNvPicPr>
          <p:nvPr/>
        </p:nvPicPr>
        <p:blipFill>
          <a:blip r:embed="rId4">
            <a:alphaModFix amt="27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5957" y="5287326"/>
            <a:ext cx="4976224" cy="4976224"/>
          </a:xfrm>
          <a:prstGeom prst="rect">
            <a:avLst/>
          </a:prstGeom>
        </p:spPr>
      </p:pic>
      <p:pic>
        <p:nvPicPr>
          <p:cNvPr id="5" name="Picture 5"/>
          <p:cNvPicPr>
            <a:picLocks noChangeAspect="1"/>
          </p:cNvPicPr>
          <p:nvPr/>
        </p:nvPicPr>
        <p:blipFill>
          <a:blip r:embed="rId6">
            <a:alphaModFix amt="5428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93684">
            <a:off x="5237641" y="6557575"/>
            <a:ext cx="8182841" cy="7200900"/>
          </a:xfrm>
          <a:prstGeom prst="rect">
            <a:avLst/>
          </a:prstGeom>
        </p:spPr>
      </p:pic>
      <p:pic>
        <p:nvPicPr>
          <p:cNvPr id="6" name="Picture 6"/>
          <p:cNvPicPr>
            <a:picLocks noChangeAspect="1"/>
          </p:cNvPicPr>
          <p:nvPr/>
        </p:nvPicPr>
        <p:blipFill>
          <a:blip r:embed="rId6">
            <a:alphaModFix amt="5428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3566">
            <a:off x="9089288" y="5455645"/>
            <a:ext cx="8182841" cy="7200900"/>
          </a:xfrm>
          <a:prstGeom prst="rect">
            <a:avLst/>
          </a:prstGeom>
        </p:spPr>
      </p:pic>
      <p:pic>
        <p:nvPicPr>
          <p:cNvPr id="7" name="Picture 7"/>
          <p:cNvPicPr>
            <a:picLocks noChangeAspect="1"/>
          </p:cNvPicPr>
          <p:nvPr/>
        </p:nvPicPr>
        <p:blipFill>
          <a:blip r:embed="rId8">
            <a:alphaModFix amt="5428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40954">
            <a:off x="1694837" y="6124314"/>
            <a:ext cx="8182841" cy="7200900"/>
          </a:xfrm>
          <a:prstGeom prst="rect">
            <a:avLst/>
          </a:prstGeom>
        </p:spPr>
      </p:pic>
      <p:pic>
        <p:nvPicPr>
          <p:cNvPr id="8" name="Picture 8"/>
          <p:cNvPicPr>
            <a:picLocks noChangeAspect="1"/>
          </p:cNvPicPr>
          <p:nvPr/>
        </p:nvPicPr>
        <p:blipFill>
          <a:blip r:embed="rId4">
            <a:alphaModFix amt="27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81860" y="9290086"/>
            <a:ext cx="8200145" cy="8200145"/>
          </a:xfrm>
          <a:prstGeom prst="rect">
            <a:avLst/>
          </a:prstGeom>
        </p:spPr>
      </p:pic>
      <p:pic>
        <p:nvPicPr>
          <p:cNvPr id="9" name="Picture 9"/>
          <p:cNvPicPr>
            <a:picLocks noChangeAspect="1"/>
          </p:cNvPicPr>
          <p:nvPr/>
        </p:nvPicPr>
        <p:blipFill>
          <a:blip r:embed="rId2">
            <a:alphaModFix amt="2759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87612" y="8975360"/>
            <a:ext cx="8128131" cy="8128131"/>
          </a:xfrm>
          <a:prstGeom prst="rect">
            <a:avLst/>
          </a:prstGeom>
        </p:spPr>
      </p:pic>
      <p:pic>
        <p:nvPicPr>
          <p:cNvPr id="10" name="Picture 10"/>
          <p:cNvPicPr>
            <a:picLocks noChangeAspect="1"/>
          </p:cNvPicPr>
          <p:nvPr/>
        </p:nvPicPr>
        <p:blipFill>
          <a:blip r:embed="rId2">
            <a:alphaModFix amt="2759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80554" y="6644537"/>
            <a:ext cx="5834275" cy="5834275"/>
          </a:xfrm>
          <a:prstGeom prst="rect">
            <a:avLst/>
          </a:prstGeom>
        </p:spPr>
      </p:pic>
      <p:pic>
        <p:nvPicPr>
          <p:cNvPr id="11" name="Picture 11"/>
          <p:cNvPicPr>
            <a:picLocks noChangeAspect="1"/>
          </p:cNvPicPr>
          <p:nvPr/>
        </p:nvPicPr>
        <p:blipFill>
          <a:blip r:embed="rId2">
            <a:alphaModFix amt="2759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92849" y="4477589"/>
            <a:ext cx="5834275" cy="5834275"/>
          </a:xfrm>
          <a:prstGeom prst="rect">
            <a:avLst/>
          </a:prstGeom>
        </p:spPr>
      </p:pic>
      <p:pic>
        <p:nvPicPr>
          <p:cNvPr id="12" name="Picture 12"/>
          <p:cNvPicPr>
            <a:picLocks noChangeAspect="1"/>
          </p:cNvPicPr>
          <p:nvPr/>
        </p:nvPicPr>
        <p:blipFill>
          <a:blip r:embed="rId2">
            <a:alphaModFix amt="2759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53725" y="6955888"/>
            <a:ext cx="5834275" cy="5834275"/>
          </a:xfrm>
          <a:prstGeom prst="rect">
            <a:avLst/>
          </a:prstGeom>
        </p:spPr>
      </p:pic>
      <p:pic>
        <p:nvPicPr>
          <p:cNvPr id="13" name="Picture 13"/>
          <p:cNvPicPr>
            <a:picLocks noChangeAspect="1"/>
          </p:cNvPicPr>
          <p:nvPr/>
        </p:nvPicPr>
        <p:blipFill>
          <a:blip r:embed="rId2">
            <a:alphaModFix amt="2759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7906" y="7346413"/>
            <a:ext cx="5834275" cy="5834275"/>
          </a:xfrm>
          <a:prstGeom prst="rect">
            <a:avLst/>
          </a:prstGeom>
        </p:spPr>
      </p:pic>
      <p:pic>
        <p:nvPicPr>
          <p:cNvPr id="14" name="Picture 14"/>
          <p:cNvPicPr>
            <a:picLocks noChangeAspect="1"/>
          </p:cNvPicPr>
          <p:nvPr/>
        </p:nvPicPr>
        <p:blipFill>
          <a:blip r:embed="rId10">
            <a:alphaModFix amt="2759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58507" y="6644537"/>
            <a:ext cx="5834275" cy="5834275"/>
          </a:xfrm>
          <a:prstGeom prst="rect">
            <a:avLst/>
          </a:prstGeom>
        </p:spPr>
      </p:pic>
      <p:pic>
        <p:nvPicPr>
          <p:cNvPr id="15" name="Picture 15"/>
          <p:cNvPicPr>
            <a:picLocks noChangeAspect="1"/>
          </p:cNvPicPr>
          <p:nvPr/>
        </p:nvPicPr>
        <p:blipFill>
          <a:blip r:embed="rId10">
            <a:alphaModFix amt="2759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53410" y="5236414"/>
            <a:ext cx="5834275" cy="5834275"/>
          </a:xfrm>
          <a:prstGeom prst="rect">
            <a:avLst/>
          </a:prstGeom>
        </p:spPr>
      </p:pic>
      <p:pic>
        <p:nvPicPr>
          <p:cNvPr id="16" name="Picture 16"/>
          <p:cNvPicPr>
            <a:picLocks noChangeAspect="1"/>
          </p:cNvPicPr>
          <p:nvPr/>
        </p:nvPicPr>
        <p:blipFill>
          <a:blip r:embed="rId12">
            <a:alphaModFix amt="89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605873">
            <a:off x="12421504" y="7136365"/>
            <a:ext cx="4884164" cy="4395747"/>
          </a:xfrm>
          <a:prstGeom prst="rect">
            <a:avLst/>
          </a:prstGeom>
        </p:spPr>
      </p:pic>
      <p:pic>
        <p:nvPicPr>
          <p:cNvPr id="17" name="Picture 17"/>
          <p:cNvPicPr>
            <a:picLocks noChangeAspect="1"/>
          </p:cNvPicPr>
          <p:nvPr/>
        </p:nvPicPr>
        <p:blipFill>
          <a:blip r:embed="rId4">
            <a:alphaModFix amt="27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73848" y="4896801"/>
            <a:ext cx="4976224" cy="4976224"/>
          </a:xfrm>
          <a:prstGeom prst="rect">
            <a:avLst/>
          </a:prstGeom>
        </p:spPr>
      </p:pic>
      <p:pic>
        <p:nvPicPr>
          <p:cNvPr id="18" name="Picture 18"/>
          <p:cNvPicPr>
            <a:picLocks noChangeAspect="1"/>
          </p:cNvPicPr>
          <p:nvPr/>
        </p:nvPicPr>
        <p:blipFill>
          <a:blip r:embed="rId12">
            <a:alphaModFix amt="89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94657" y="4477732"/>
            <a:ext cx="7110830" cy="6399747"/>
          </a:xfrm>
          <a:prstGeom prst="rect">
            <a:avLst/>
          </a:prstGeom>
        </p:spPr>
      </p:pic>
      <p:pic>
        <p:nvPicPr>
          <p:cNvPr id="19" name="Picture 19"/>
          <p:cNvPicPr>
            <a:picLocks noChangeAspect="1"/>
          </p:cNvPicPr>
          <p:nvPr/>
        </p:nvPicPr>
        <p:blipFill>
          <a:blip r:embed="rId12">
            <a:alphaModFix amt="89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30810" y="7043318"/>
            <a:ext cx="5860650" cy="5274585"/>
          </a:xfrm>
          <a:prstGeom prst="rect">
            <a:avLst/>
          </a:prstGeom>
        </p:spPr>
      </p:pic>
      <p:pic>
        <p:nvPicPr>
          <p:cNvPr id="20" name="Picture 20"/>
          <p:cNvPicPr>
            <a:picLocks noChangeAspect="1"/>
          </p:cNvPicPr>
          <p:nvPr/>
        </p:nvPicPr>
        <p:blipFill>
          <a:blip r:embed="rId14">
            <a:alphaModFix amt="36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0423" y="390525"/>
            <a:ext cx="16788235" cy="11395014"/>
          </a:xfrm>
          <a:prstGeom prst="rect">
            <a:avLst/>
          </a:prstGeom>
        </p:spPr>
      </p:pic>
      <p:sp>
        <p:nvSpPr>
          <p:cNvPr id="21" name="TextBox 21"/>
          <p:cNvSpPr txBox="1"/>
          <p:nvPr/>
        </p:nvSpPr>
        <p:spPr>
          <a:xfrm>
            <a:off x="1028700" y="814267"/>
            <a:ext cx="19010965" cy="1433651"/>
          </a:xfrm>
          <a:prstGeom prst="rect">
            <a:avLst/>
          </a:prstGeom>
        </p:spPr>
        <p:txBody>
          <a:bodyPr lIns="0" tIns="0" rIns="0" bIns="0" rtlCol="0" anchor="t">
            <a:spAutoFit/>
          </a:bodyPr>
          <a:lstStyle/>
          <a:p>
            <a:pPr>
              <a:lnSpc>
                <a:spcPts val="11213"/>
              </a:lnSpc>
              <a:spcBef>
                <a:spcPct val="0"/>
              </a:spcBef>
            </a:pPr>
            <a:r>
              <a:rPr lang="en-US" sz="9344">
                <a:solidFill>
                  <a:srgbClr val="1B1A1A"/>
                </a:solidFill>
                <a:latin typeface="Muli Black"/>
              </a:rPr>
              <a:t>WICKED PROBLEM</a:t>
            </a:r>
          </a:p>
        </p:txBody>
      </p:sp>
      <p:sp>
        <p:nvSpPr>
          <p:cNvPr id="22" name="TextBox 22"/>
          <p:cNvSpPr txBox="1"/>
          <p:nvPr/>
        </p:nvSpPr>
        <p:spPr>
          <a:xfrm>
            <a:off x="1028700" y="3107053"/>
            <a:ext cx="16898295" cy="1853135"/>
          </a:xfrm>
          <a:prstGeom prst="rect">
            <a:avLst/>
          </a:prstGeom>
        </p:spPr>
        <p:txBody>
          <a:bodyPr lIns="0" tIns="0" rIns="0" bIns="0" rtlCol="0" anchor="t">
            <a:spAutoFit/>
          </a:bodyPr>
          <a:lstStyle/>
          <a:p>
            <a:pPr>
              <a:lnSpc>
                <a:spcPts val="4771"/>
              </a:lnSpc>
            </a:pPr>
            <a:r>
              <a:rPr lang="en-US" sz="4771">
                <a:solidFill>
                  <a:srgbClr val="1B1A1A"/>
                </a:solidFill>
                <a:latin typeface="Muli Black"/>
              </a:rPr>
              <a:t>A problem that is difficult or impossible to solve because of incomplete, contradictory, and changing requirements that are often difficult to recognize.</a:t>
            </a:r>
          </a:p>
        </p:txBody>
      </p:sp>
      <p:sp>
        <p:nvSpPr>
          <p:cNvPr id="23" name="TextBox 23"/>
          <p:cNvSpPr txBox="1"/>
          <p:nvPr/>
        </p:nvSpPr>
        <p:spPr>
          <a:xfrm>
            <a:off x="1028700" y="2181243"/>
            <a:ext cx="6968676" cy="603578"/>
          </a:xfrm>
          <a:prstGeom prst="rect">
            <a:avLst/>
          </a:prstGeom>
        </p:spPr>
        <p:txBody>
          <a:bodyPr lIns="0" tIns="0" rIns="0" bIns="0" rtlCol="0" anchor="t">
            <a:spAutoFit/>
          </a:bodyPr>
          <a:lstStyle/>
          <a:p>
            <a:pPr>
              <a:lnSpc>
                <a:spcPts val="4931"/>
              </a:lnSpc>
              <a:spcBef>
                <a:spcPct val="0"/>
              </a:spcBef>
            </a:pPr>
            <a:r>
              <a:rPr lang="en-US" sz="3522">
                <a:solidFill>
                  <a:srgbClr val="1B1A1A"/>
                </a:solidFill>
                <a:latin typeface="Muli Black"/>
              </a:rPr>
              <a:t>noun | 'wikid | praa-bluhm</a:t>
            </a:r>
          </a:p>
        </p:txBody>
      </p:sp>
      <p:sp>
        <p:nvSpPr>
          <p:cNvPr id="24" name="TextBox 24"/>
          <p:cNvSpPr txBox="1"/>
          <p:nvPr/>
        </p:nvSpPr>
        <p:spPr>
          <a:xfrm>
            <a:off x="1028700" y="5133975"/>
            <a:ext cx="10065035" cy="375922"/>
          </a:xfrm>
          <a:prstGeom prst="rect">
            <a:avLst/>
          </a:prstGeom>
        </p:spPr>
        <p:txBody>
          <a:bodyPr lIns="0" tIns="0" rIns="0" bIns="0" rtlCol="0" anchor="t">
            <a:spAutoFit/>
          </a:bodyPr>
          <a:lstStyle/>
          <a:p>
            <a:pPr>
              <a:lnSpc>
                <a:spcPts val="2842"/>
              </a:lnSpc>
            </a:pPr>
            <a:r>
              <a:rPr lang="en-US" sz="2842">
                <a:solidFill>
                  <a:srgbClr val="1B1A1A"/>
                </a:solidFill>
                <a:latin typeface="Muli Black"/>
              </a:rPr>
              <a:t>Rittel &amp; Webber, 1973</a:t>
            </a:r>
          </a:p>
        </p:txBody>
      </p:sp>
      <p:pic>
        <p:nvPicPr>
          <p:cNvPr id="25" name="Picture 25"/>
          <p:cNvPicPr>
            <a:picLocks noChangeAspect="1"/>
          </p:cNvPicPr>
          <p:nvPr/>
        </p:nvPicPr>
        <p:blipFill>
          <a:blip r:embed="rId16"/>
          <a:srcRect t="31528" b="37915"/>
          <a:stretch>
            <a:fillRect/>
          </a:stretch>
        </p:blipFill>
        <p:spPr>
          <a:xfrm>
            <a:off x="15505247" y="259123"/>
            <a:ext cx="2782753" cy="8503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9144000" cy="10287000"/>
          </a:xfrm>
          <a:prstGeom prst="rect">
            <a:avLst/>
          </a:prstGeom>
        </p:spPr>
      </p:pic>
      <p:grpSp>
        <p:nvGrpSpPr>
          <p:cNvPr id="3" name="Group 3"/>
          <p:cNvGrpSpPr/>
          <p:nvPr/>
        </p:nvGrpSpPr>
        <p:grpSpPr>
          <a:xfrm>
            <a:off x="16572909" y="8991875"/>
            <a:ext cx="686391" cy="266425"/>
            <a:chOff x="0" y="0"/>
            <a:chExt cx="1105903" cy="429260"/>
          </a:xfrm>
        </p:grpSpPr>
        <p:sp>
          <p:nvSpPr>
            <p:cNvPr id="4" name="Freeform 4"/>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id="5" name="TextBox 5"/>
          <p:cNvSpPr txBox="1"/>
          <p:nvPr/>
        </p:nvSpPr>
        <p:spPr>
          <a:xfrm>
            <a:off x="9927008" y="5524283"/>
            <a:ext cx="7885658" cy="2846055"/>
          </a:xfrm>
          <a:prstGeom prst="rect">
            <a:avLst/>
          </a:prstGeom>
        </p:spPr>
        <p:txBody>
          <a:bodyPr lIns="0" tIns="0" rIns="0" bIns="0" rtlCol="0" anchor="t">
            <a:spAutoFit/>
          </a:bodyPr>
          <a:lstStyle/>
          <a:p>
            <a:pPr>
              <a:lnSpc>
                <a:spcPts val="4528"/>
              </a:lnSpc>
            </a:pPr>
            <a:r>
              <a:rPr lang="en-US" sz="3018">
                <a:solidFill>
                  <a:srgbClr val="1B1A1A"/>
                </a:solidFill>
                <a:latin typeface="Muli Regular"/>
              </a:rPr>
              <a:t>In the Canon of Medicine, completed in 1025 CE, the Persian and Muslim Physician–scholar Avicenna extols the virtues of fresh air found in dense urban forests and near trees for human health.</a:t>
            </a:r>
          </a:p>
        </p:txBody>
      </p:sp>
      <p:sp>
        <p:nvSpPr>
          <p:cNvPr id="6" name="TextBox 6"/>
          <p:cNvSpPr txBox="1"/>
          <p:nvPr/>
        </p:nvSpPr>
        <p:spPr>
          <a:xfrm>
            <a:off x="9927008" y="2604103"/>
            <a:ext cx="7885658" cy="1876019"/>
          </a:xfrm>
          <a:prstGeom prst="rect">
            <a:avLst/>
          </a:prstGeom>
        </p:spPr>
        <p:txBody>
          <a:bodyPr lIns="0" tIns="0" rIns="0" bIns="0" rtlCol="0" anchor="t">
            <a:spAutoFit/>
          </a:bodyPr>
          <a:lstStyle/>
          <a:p>
            <a:pPr>
              <a:lnSpc>
                <a:spcPts val="4914"/>
              </a:lnSpc>
            </a:pPr>
            <a:r>
              <a:rPr lang="en-US" sz="4468">
                <a:solidFill>
                  <a:srgbClr val="1B1A1A"/>
                </a:solidFill>
                <a:latin typeface="Muli Bold Bold"/>
              </a:rPr>
              <a:t>Nature and health have always been entwined and culturally recognized</a:t>
            </a:r>
          </a:p>
        </p:txBody>
      </p:sp>
      <p:sp>
        <p:nvSpPr>
          <p:cNvPr id="7" name="TextBox 7"/>
          <p:cNvSpPr txBox="1"/>
          <p:nvPr/>
        </p:nvSpPr>
        <p:spPr>
          <a:xfrm>
            <a:off x="9927008" y="8553807"/>
            <a:ext cx="2877026" cy="280445"/>
          </a:xfrm>
          <a:prstGeom prst="rect">
            <a:avLst/>
          </a:prstGeom>
        </p:spPr>
        <p:txBody>
          <a:bodyPr lIns="0" tIns="0" rIns="0" bIns="0" rtlCol="0" anchor="t">
            <a:spAutoFit/>
          </a:bodyPr>
          <a:lstStyle/>
          <a:p>
            <a:pPr algn="ctr">
              <a:lnSpc>
                <a:spcPts val="2313"/>
              </a:lnSpc>
              <a:spcBef>
                <a:spcPct val="0"/>
              </a:spcBef>
            </a:pPr>
            <a:r>
              <a:rPr lang="en-US" sz="1652">
                <a:solidFill>
                  <a:srgbClr val="1B1A1A"/>
                </a:solidFill>
                <a:latin typeface="Muli Regular"/>
              </a:rPr>
              <a:t>South, Kondo, &amp; Razani, 2020</a:t>
            </a:r>
          </a:p>
        </p:txBody>
      </p:sp>
      <p:pic>
        <p:nvPicPr>
          <p:cNvPr id="8" name="Picture 8"/>
          <p:cNvPicPr>
            <a:picLocks noChangeAspect="1"/>
          </p:cNvPicPr>
          <p:nvPr/>
        </p:nvPicPr>
        <p:blipFill>
          <a:blip r:embed="rId3"/>
          <a:srcRect t="31528" b="37915"/>
          <a:stretch>
            <a:fillRect/>
          </a:stretch>
        </p:blipFill>
        <p:spPr>
          <a:xfrm>
            <a:off x="15505247" y="259123"/>
            <a:ext cx="2782753" cy="850315"/>
          </a:xfrm>
          <a:prstGeom prst="rect">
            <a:avLst/>
          </a:prstGeom>
        </p:spPr>
      </p:pic>
      <p:sp>
        <p:nvSpPr>
          <p:cNvPr id="9" name="AutoShape 9"/>
          <p:cNvSpPr/>
          <p:nvPr/>
        </p:nvSpPr>
        <p:spPr>
          <a:xfrm>
            <a:off x="9927008" y="5095875"/>
            <a:ext cx="7885658" cy="0"/>
          </a:xfrm>
          <a:prstGeom prst="line">
            <a:avLst/>
          </a:prstGeom>
          <a:ln w="47625" cap="flat">
            <a:solidFill>
              <a:srgbClr val="CCED00"/>
            </a:solidFill>
            <a:prstDash val="solid"/>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10664" y="1818061"/>
            <a:ext cx="16058855" cy="6774702"/>
          </a:xfrm>
          <a:prstGeom prst="rect">
            <a:avLst/>
          </a:prstGeom>
        </p:spPr>
        <p:txBody>
          <a:bodyPr lIns="0" tIns="0" rIns="0" bIns="0" rtlCol="0" anchor="t">
            <a:spAutoFit/>
          </a:bodyPr>
          <a:lstStyle/>
          <a:p>
            <a:pPr marL="0" lvl="0" indent="0" algn="l">
              <a:lnSpc>
                <a:spcPts val="13281"/>
              </a:lnSpc>
              <a:spcBef>
                <a:spcPct val="0"/>
              </a:spcBef>
            </a:pPr>
            <a:r>
              <a:rPr lang="en-US" sz="12074">
                <a:solidFill>
                  <a:srgbClr val="1B1A1A"/>
                </a:solidFill>
                <a:latin typeface="Muli Black Bold"/>
              </a:rPr>
              <a:t>But not</a:t>
            </a:r>
            <a:r>
              <a:rPr lang="en-US" sz="12074" u="none">
                <a:solidFill>
                  <a:srgbClr val="1B1A1A"/>
                </a:solidFill>
                <a:latin typeface="Muli Black Bold"/>
              </a:rPr>
              <a:t> all environments </a:t>
            </a:r>
          </a:p>
          <a:p>
            <a:pPr marL="0" lvl="0" indent="0" algn="l">
              <a:lnSpc>
                <a:spcPts val="13281"/>
              </a:lnSpc>
              <a:spcBef>
                <a:spcPct val="0"/>
              </a:spcBef>
            </a:pPr>
            <a:r>
              <a:rPr lang="en-US" sz="12074" u="none">
                <a:solidFill>
                  <a:srgbClr val="1B1A1A"/>
                </a:solidFill>
                <a:latin typeface="Muli Black Bold"/>
              </a:rPr>
              <a:t>and experiences are the same.</a:t>
            </a:r>
          </a:p>
        </p:txBody>
      </p:sp>
      <p:grpSp>
        <p:nvGrpSpPr>
          <p:cNvPr id="3" name="Group 3"/>
          <p:cNvGrpSpPr/>
          <p:nvPr/>
        </p:nvGrpSpPr>
        <p:grpSpPr>
          <a:xfrm>
            <a:off x="16744359" y="9433223"/>
            <a:ext cx="686391" cy="266425"/>
            <a:chOff x="0" y="0"/>
            <a:chExt cx="1105903" cy="429260"/>
          </a:xfrm>
        </p:grpSpPr>
        <p:sp>
          <p:nvSpPr>
            <p:cNvPr id="4" name="Freeform 4"/>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5" name="Picture 5"/>
          <p:cNvPicPr>
            <a:picLocks noChangeAspect="1"/>
          </p:cNvPicPr>
          <p:nvPr/>
        </p:nvPicPr>
        <p:blipFill>
          <a:blip r:embed="rId2"/>
          <a:srcRect t="31528" b="37915"/>
          <a:stretch>
            <a:fillRect/>
          </a:stretch>
        </p:blipFill>
        <p:spPr>
          <a:xfrm>
            <a:off x="15505247" y="259123"/>
            <a:ext cx="2782753" cy="85031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1199" y="6737022"/>
            <a:ext cx="7626778" cy="52434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4359" y="8991875"/>
            <a:ext cx="686391" cy="266425"/>
            <a:chOff x="0" y="0"/>
            <a:chExt cx="1105903" cy="429260"/>
          </a:xfrm>
        </p:grpSpPr>
        <p:sp>
          <p:nvSpPr>
            <p:cNvPr id="3" name="Freeform 3"/>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4" name="Picture 4"/>
          <p:cNvPicPr>
            <a:picLocks noChangeAspect="1"/>
          </p:cNvPicPr>
          <p:nvPr/>
        </p:nvPicPr>
        <p:blipFill>
          <a:blip r:embed="rId2"/>
          <a:srcRect/>
          <a:stretch>
            <a:fillRect/>
          </a:stretch>
        </p:blipFill>
        <p:spPr>
          <a:xfrm>
            <a:off x="7495792" y="2119717"/>
            <a:ext cx="10573851" cy="6047566"/>
          </a:xfrm>
          <a:prstGeom prst="rect">
            <a:avLst/>
          </a:prstGeom>
        </p:spPr>
      </p:pic>
      <p:sp>
        <p:nvSpPr>
          <p:cNvPr id="5" name="TextBox 5"/>
          <p:cNvSpPr txBox="1"/>
          <p:nvPr/>
        </p:nvSpPr>
        <p:spPr>
          <a:xfrm>
            <a:off x="432547" y="1876481"/>
            <a:ext cx="7063245" cy="6619763"/>
          </a:xfrm>
          <a:prstGeom prst="rect">
            <a:avLst/>
          </a:prstGeom>
        </p:spPr>
        <p:txBody>
          <a:bodyPr lIns="0" tIns="0" rIns="0" bIns="0" rtlCol="0" anchor="t">
            <a:spAutoFit/>
          </a:bodyPr>
          <a:lstStyle/>
          <a:p>
            <a:pPr>
              <a:lnSpc>
                <a:spcPts val="10371"/>
              </a:lnSpc>
            </a:pPr>
            <a:r>
              <a:rPr lang="en-US" sz="9428">
                <a:solidFill>
                  <a:srgbClr val="1B1A1A"/>
                </a:solidFill>
                <a:latin typeface="Muli Black Bold"/>
              </a:rPr>
              <a:t>Redlining </a:t>
            </a:r>
          </a:p>
          <a:p>
            <a:pPr>
              <a:lnSpc>
                <a:spcPts val="10371"/>
              </a:lnSpc>
            </a:pPr>
            <a:r>
              <a:rPr lang="en-US" sz="9428">
                <a:solidFill>
                  <a:srgbClr val="1B1A1A"/>
                </a:solidFill>
                <a:latin typeface="Muli Black Bold"/>
              </a:rPr>
              <a:t>is Visible </a:t>
            </a:r>
          </a:p>
          <a:p>
            <a:pPr>
              <a:lnSpc>
                <a:spcPts val="10371"/>
              </a:lnSpc>
            </a:pPr>
            <a:r>
              <a:rPr lang="en-US" sz="9428">
                <a:solidFill>
                  <a:srgbClr val="1B1A1A"/>
                </a:solidFill>
                <a:latin typeface="Muli Black Bold"/>
              </a:rPr>
              <a:t>in Nature Deprivation Risk</a:t>
            </a:r>
          </a:p>
        </p:txBody>
      </p:sp>
      <p:sp>
        <p:nvSpPr>
          <p:cNvPr id="6" name="TextBox 6"/>
          <p:cNvSpPr txBox="1"/>
          <p:nvPr/>
        </p:nvSpPr>
        <p:spPr>
          <a:xfrm>
            <a:off x="7616904" y="8232124"/>
            <a:ext cx="9339783" cy="264120"/>
          </a:xfrm>
          <a:prstGeom prst="rect">
            <a:avLst/>
          </a:prstGeom>
        </p:spPr>
        <p:txBody>
          <a:bodyPr lIns="0" tIns="0" rIns="0" bIns="0" rtlCol="0" anchor="t">
            <a:spAutoFit/>
          </a:bodyPr>
          <a:lstStyle/>
          <a:p>
            <a:pPr>
              <a:lnSpc>
                <a:spcPts val="2163"/>
              </a:lnSpc>
              <a:spcBef>
                <a:spcPct val="0"/>
              </a:spcBef>
            </a:pPr>
            <a:r>
              <a:rPr lang="en-US" sz="1545">
                <a:solidFill>
                  <a:srgbClr val="000000"/>
                </a:solidFill>
                <a:latin typeface="Muli Regular"/>
              </a:rPr>
              <a:t>The Nature Gap Report by Center for American Progress and Hispanic Access Fund</a:t>
            </a:r>
          </a:p>
        </p:txBody>
      </p:sp>
      <p:pic>
        <p:nvPicPr>
          <p:cNvPr id="7" name="Picture 7"/>
          <p:cNvPicPr>
            <a:picLocks noChangeAspect="1"/>
          </p:cNvPicPr>
          <p:nvPr/>
        </p:nvPicPr>
        <p:blipFill>
          <a:blip r:embed="rId3"/>
          <a:srcRect t="31528" b="37915"/>
          <a:stretch>
            <a:fillRect/>
          </a:stretch>
        </p:blipFill>
        <p:spPr>
          <a:xfrm>
            <a:off x="15505247" y="259123"/>
            <a:ext cx="2782753" cy="8503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47718" y="1598305"/>
            <a:ext cx="7696282" cy="2297879"/>
          </a:xfrm>
          <a:prstGeom prst="rect">
            <a:avLst/>
          </a:prstGeom>
        </p:spPr>
        <p:txBody>
          <a:bodyPr lIns="0" tIns="0" rIns="0" bIns="0" rtlCol="0" anchor="t">
            <a:spAutoFit/>
          </a:bodyPr>
          <a:lstStyle/>
          <a:p>
            <a:pPr>
              <a:lnSpc>
                <a:spcPts val="8976"/>
              </a:lnSpc>
            </a:pPr>
            <a:r>
              <a:rPr lang="en-US" sz="8160">
                <a:solidFill>
                  <a:srgbClr val="1B1A1A"/>
                </a:solidFill>
                <a:latin typeface="Muli Black Bold"/>
              </a:rPr>
              <a:t>What is health?</a:t>
            </a:r>
          </a:p>
        </p:txBody>
      </p:sp>
      <p:sp>
        <p:nvSpPr>
          <p:cNvPr id="3" name="TextBox 3"/>
          <p:cNvSpPr txBox="1"/>
          <p:nvPr/>
        </p:nvSpPr>
        <p:spPr>
          <a:xfrm>
            <a:off x="1447718" y="6712082"/>
            <a:ext cx="7696282" cy="2279740"/>
          </a:xfrm>
          <a:prstGeom prst="rect">
            <a:avLst/>
          </a:prstGeom>
        </p:spPr>
        <p:txBody>
          <a:bodyPr lIns="0" tIns="0" rIns="0" bIns="0" rtlCol="0" anchor="t">
            <a:spAutoFit/>
          </a:bodyPr>
          <a:lstStyle/>
          <a:p>
            <a:pPr>
              <a:lnSpc>
                <a:spcPts val="4546"/>
              </a:lnSpc>
            </a:pPr>
            <a:r>
              <a:rPr lang="en-US" sz="3030">
                <a:solidFill>
                  <a:srgbClr val="1B1A1A"/>
                </a:solidFill>
                <a:latin typeface="Muli Regular"/>
              </a:rPr>
              <a:t>Health depends on our ability to understand and manage the interaction between human activities and the physical and biological environment. WHO, 1992</a:t>
            </a:r>
          </a:p>
        </p:txBody>
      </p:sp>
      <p:sp>
        <p:nvSpPr>
          <p:cNvPr id="4" name="TextBox 4"/>
          <p:cNvSpPr txBox="1"/>
          <p:nvPr/>
        </p:nvSpPr>
        <p:spPr>
          <a:xfrm>
            <a:off x="1447718" y="4003694"/>
            <a:ext cx="7696282" cy="2279739"/>
          </a:xfrm>
          <a:prstGeom prst="rect">
            <a:avLst/>
          </a:prstGeom>
        </p:spPr>
        <p:txBody>
          <a:bodyPr lIns="0" tIns="0" rIns="0" bIns="0" rtlCol="0" anchor="t">
            <a:spAutoFit/>
          </a:bodyPr>
          <a:lstStyle/>
          <a:p>
            <a:pPr>
              <a:lnSpc>
                <a:spcPts val="4546"/>
              </a:lnSpc>
            </a:pPr>
            <a:r>
              <a:rPr lang="en-US" sz="3030">
                <a:solidFill>
                  <a:srgbClr val="1B1A1A"/>
                </a:solidFill>
                <a:latin typeface="Muli Regular"/>
              </a:rPr>
              <a:t>Health is a "state of complete physical, mental, and social wellbeing and not merely the absence of disease or infirmity." WHO, 2000 </a:t>
            </a:r>
          </a:p>
        </p:txBody>
      </p:sp>
      <p:grpSp>
        <p:nvGrpSpPr>
          <p:cNvPr id="5" name="Group 5"/>
          <p:cNvGrpSpPr>
            <a:grpSpLocks noChangeAspect="1"/>
          </p:cNvGrpSpPr>
          <p:nvPr/>
        </p:nvGrpSpPr>
        <p:grpSpPr>
          <a:xfrm>
            <a:off x="11020563" y="1028700"/>
            <a:ext cx="5249227" cy="10667742"/>
            <a:chOff x="0" y="0"/>
            <a:chExt cx="5001260" cy="10163810"/>
          </a:xfrm>
        </p:grpSpPr>
        <p:sp>
          <p:nvSpPr>
            <p:cNvPr id="6" name="Freeform 6"/>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sp>
        <p:sp>
          <p:nvSpPr>
            <p:cNvPr id="7" name="Freeform 7"/>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94669" r="-94669"/>
              </a:stretch>
            </a:blipFill>
          </p:spPr>
        </p:sp>
      </p:grpSp>
      <p:grpSp>
        <p:nvGrpSpPr>
          <p:cNvPr id="8" name="Group 8"/>
          <p:cNvGrpSpPr/>
          <p:nvPr/>
        </p:nvGrpSpPr>
        <p:grpSpPr>
          <a:xfrm>
            <a:off x="16572909" y="8991875"/>
            <a:ext cx="686391" cy="266425"/>
            <a:chOff x="0" y="0"/>
            <a:chExt cx="1105903" cy="429260"/>
          </a:xfrm>
        </p:grpSpPr>
        <p:sp>
          <p:nvSpPr>
            <p:cNvPr id="9" name="Freeform 9"/>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10" name="Picture 10"/>
          <p:cNvPicPr>
            <a:picLocks noChangeAspect="1"/>
          </p:cNvPicPr>
          <p:nvPr/>
        </p:nvPicPr>
        <p:blipFill>
          <a:blip r:embed="rId4"/>
          <a:srcRect t="31528" b="37915"/>
          <a:stretch>
            <a:fillRect/>
          </a:stretch>
        </p:blipFill>
        <p:spPr>
          <a:xfrm>
            <a:off x="15505247" y="259123"/>
            <a:ext cx="2782753" cy="850315"/>
          </a:xfrm>
          <a:prstGeom prst="rect">
            <a:avLst/>
          </a:prstGeom>
        </p:spPr>
      </p:pic>
      <p:sp>
        <p:nvSpPr>
          <p:cNvPr id="11" name="AutoShape 11"/>
          <p:cNvSpPr/>
          <p:nvPr/>
        </p:nvSpPr>
        <p:spPr>
          <a:xfrm>
            <a:off x="1447718" y="6506131"/>
            <a:ext cx="6492240" cy="0"/>
          </a:xfrm>
          <a:prstGeom prst="line">
            <a:avLst/>
          </a:prstGeom>
          <a:ln w="47625" cap="flat">
            <a:solidFill>
              <a:srgbClr val="CCED00"/>
            </a:solidFill>
            <a:prstDash val="solid"/>
            <a:headEnd type="none" w="sm" len="sm"/>
            <a:tailEnd type="none" w="sm" len="sm"/>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4359" y="8991875"/>
            <a:ext cx="686391" cy="266425"/>
            <a:chOff x="0" y="0"/>
            <a:chExt cx="1105903" cy="429260"/>
          </a:xfrm>
        </p:grpSpPr>
        <p:sp>
          <p:nvSpPr>
            <p:cNvPr id="3" name="Freeform 3"/>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4" name="Picture 4"/>
          <p:cNvPicPr>
            <a:picLocks noChangeAspect="1"/>
          </p:cNvPicPr>
          <p:nvPr/>
        </p:nvPicPr>
        <p:blipFill>
          <a:blip r:embed="rId2"/>
          <a:srcRect t="31528" b="37915"/>
          <a:stretch>
            <a:fillRect/>
          </a:stretch>
        </p:blipFill>
        <p:spPr>
          <a:xfrm>
            <a:off x="15505247" y="259123"/>
            <a:ext cx="2782753" cy="850315"/>
          </a:xfrm>
          <a:prstGeom prst="rect">
            <a:avLst/>
          </a:prstGeom>
        </p:spPr>
      </p:pic>
      <p:sp>
        <p:nvSpPr>
          <p:cNvPr id="5" name="TextBox 5"/>
          <p:cNvSpPr txBox="1"/>
          <p:nvPr/>
        </p:nvSpPr>
        <p:spPr>
          <a:xfrm>
            <a:off x="783842" y="1833217"/>
            <a:ext cx="16720316" cy="4863171"/>
          </a:xfrm>
          <a:prstGeom prst="rect">
            <a:avLst/>
          </a:prstGeom>
        </p:spPr>
        <p:txBody>
          <a:bodyPr lIns="0" tIns="0" rIns="0" bIns="0" rtlCol="0" anchor="t">
            <a:spAutoFit/>
          </a:bodyPr>
          <a:lstStyle/>
          <a:p>
            <a:pPr>
              <a:lnSpc>
                <a:spcPts val="9544"/>
              </a:lnSpc>
            </a:pPr>
            <a:r>
              <a:rPr lang="en-US" sz="8676">
                <a:solidFill>
                  <a:srgbClr val="000000"/>
                </a:solidFill>
                <a:latin typeface="Muli Black"/>
              </a:rPr>
              <a:t>More than </a:t>
            </a:r>
            <a:r>
              <a:rPr lang="en-US" sz="8676">
                <a:solidFill>
                  <a:srgbClr val="CCED00"/>
                </a:solidFill>
                <a:latin typeface="Muli Black"/>
              </a:rPr>
              <a:t>76%</a:t>
            </a:r>
            <a:r>
              <a:rPr lang="en-US" sz="8676">
                <a:solidFill>
                  <a:srgbClr val="000000"/>
                </a:solidFill>
                <a:latin typeface="Muli Black"/>
              </a:rPr>
              <a:t> of people who live in low-income communities of color live in nature-deprived places</a:t>
            </a:r>
          </a:p>
        </p:txBody>
      </p:sp>
      <p:sp>
        <p:nvSpPr>
          <p:cNvPr id="6" name="TextBox 6"/>
          <p:cNvSpPr txBox="1"/>
          <p:nvPr/>
        </p:nvSpPr>
        <p:spPr>
          <a:xfrm>
            <a:off x="783842" y="8661806"/>
            <a:ext cx="11577110" cy="330069"/>
          </a:xfrm>
          <a:prstGeom prst="rect">
            <a:avLst/>
          </a:prstGeom>
        </p:spPr>
        <p:txBody>
          <a:bodyPr lIns="0" tIns="0" rIns="0" bIns="0" rtlCol="0" anchor="t">
            <a:spAutoFit/>
          </a:bodyPr>
          <a:lstStyle/>
          <a:p>
            <a:pPr>
              <a:lnSpc>
                <a:spcPts val="2681"/>
              </a:lnSpc>
              <a:spcBef>
                <a:spcPct val="0"/>
              </a:spcBef>
            </a:pPr>
            <a:r>
              <a:rPr lang="en-US" sz="1915">
                <a:solidFill>
                  <a:srgbClr val="000000"/>
                </a:solidFill>
                <a:latin typeface="Muli Regular"/>
              </a:rPr>
              <a:t>The Nature Gap Report by Center for American Progress and Hispanic Access Fund</a:t>
            </a:r>
          </a:p>
        </p:txBody>
      </p:sp>
      <p:sp>
        <p:nvSpPr>
          <p:cNvPr id="7" name="TextBox 7"/>
          <p:cNvSpPr txBox="1"/>
          <p:nvPr/>
        </p:nvSpPr>
        <p:spPr>
          <a:xfrm>
            <a:off x="783842" y="7277554"/>
            <a:ext cx="15789067" cy="1267160"/>
          </a:xfrm>
          <a:prstGeom prst="rect">
            <a:avLst/>
          </a:prstGeom>
        </p:spPr>
        <p:txBody>
          <a:bodyPr lIns="0" tIns="0" rIns="0" bIns="0" rtlCol="0" anchor="t">
            <a:spAutoFit/>
          </a:bodyPr>
          <a:lstStyle/>
          <a:p>
            <a:pPr>
              <a:lnSpc>
                <a:spcPts val="4978"/>
              </a:lnSpc>
            </a:pPr>
            <a:r>
              <a:rPr lang="en-US" sz="4526">
                <a:solidFill>
                  <a:srgbClr val="000000"/>
                </a:solidFill>
                <a:latin typeface="Muli Black"/>
              </a:rPr>
              <a:t>Communities of color are </a:t>
            </a:r>
            <a:r>
              <a:rPr lang="en-US" sz="4526">
                <a:solidFill>
                  <a:srgbClr val="CCED00"/>
                </a:solidFill>
                <a:latin typeface="Muli Black"/>
              </a:rPr>
              <a:t>3 times more likely</a:t>
            </a:r>
            <a:r>
              <a:rPr lang="en-US" sz="4526">
                <a:solidFill>
                  <a:srgbClr val="000000"/>
                </a:solidFill>
                <a:latin typeface="Muli Black"/>
              </a:rPr>
              <a:t> than white communities to live in nature-deprived places.</a:t>
            </a:r>
          </a:p>
        </p:txBody>
      </p:sp>
      <p:sp>
        <p:nvSpPr>
          <p:cNvPr id="8" name="AutoShape 8"/>
          <p:cNvSpPr/>
          <p:nvPr/>
        </p:nvSpPr>
        <p:spPr>
          <a:xfrm>
            <a:off x="-1756132" y="401002"/>
            <a:ext cx="4762185" cy="780660"/>
          </a:xfrm>
          <a:prstGeom prst="rect">
            <a:avLst/>
          </a:prstGeom>
          <a:solidFill>
            <a:srgbClr val="CCED00"/>
          </a:solidFill>
        </p:spPr>
      </p:sp>
      <p:sp>
        <p:nvSpPr>
          <p:cNvPr id="9" name="AutoShape 9"/>
          <p:cNvSpPr/>
          <p:nvPr/>
        </p:nvSpPr>
        <p:spPr>
          <a:xfrm>
            <a:off x="783842" y="6910388"/>
            <a:ext cx="9048750" cy="0"/>
          </a:xfrm>
          <a:prstGeom prst="line">
            <a:avLst/>
          </a:prstGeom>
          <a:ln w="47625" cap="rnd">
            <a:solidFill>
              <a:srgbClr val="CCED00"/>
            </a:solidFill>
            <a:prstDash val="solid"/>
            <a:headEnd type="none" w="sm" len="sm"/>
            <a:tailEnd type="none" w="sm" len="sm"/>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472" r="21472"/>
          <a:stretch>
            <a:fillRect/>
          </a:stretch>
        </p:blipFill>
        <p:spPr>
          <a:xfrm>
            <a:off x="-1139117" y="0"/>
            <a:ext cx="9144000" cy="10287000"/>
          </a:xfrm>
          <a:prstGeom prst="rect">
            <a:avLst/>
          </a:prstGeom>
        </p:spPr>
      </p:pic>
      <p:grpSp>
        <p:nvGrpSpPr>
          <p:cNvPr id="3" name="Group 3"/>
          <p:cNvGrpSpPr/>
          <p:nvPr/>
        </p:nvGrpSpPr>
        <p:grpSpPr>
          <a:xfrm>
            <a:off x="16572909" y="8991875"/>
            <a:ext cx="686391" cy="266425"/>
            <a:chOff x="0" y="0"/>
            <a:chExt cx="1105903" cy="429260"/>
          </a:xfrm>
        </p:grpSpPr>
        <p:sp>
          <p:nvSpPr>
            <p:cNvPr id="4" name="Freeform 4"/>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id="5" name="AutoShape 5"/>
          <p:cNvSpPr/>
          <p:nvPr/>
        </p:nvSpPr>
        <p:spPr>
          <a:xfrm>
            <a:off x="8687251" y="4452053"/>
            <a:ext cx="7885658" cy="14340"/>
          </a:xfrm>
          <a:prstGeom prst="rect">
            <a:avLst/>
          </a:prstGeom>
          <a:solidFill>
            <a:srgbClr val="CCED00"/>
          </a:solidFill>
        </p:spPr>
      </p:sp>
      <p:sp>
        <p:nvSpPr>
          <p:cNvPr id="6" name="TextBox 6"/>
          <p:cNvSpPr txBox="1"/>
          <p:nvPr/>
        </p:nvSpPr>
        <p:spPr>
          <a:xfrm>
            <a:off x="8687251" y="5048250"/>
            <a:ext cx="7730114" cy="3204625"/>
          </a:xfrm>
          <a:prstGeom prst="rect">
            <a:avLst/>
          </a:prstGeom>
        </p:spPr>
        <p:txBody>
          <a:bodyPr lIns="0" tIns="0" rIns="0" bIns="0" rtlCol="0" anchor="t">
            <a:spAutoFit/>
          </a:bodyPr>
          <a:lstStyle/>
          <a:p>
            <a:pPr>
              <a:lnSpc>
                <a:spcPts val="5134"/>
              </a:lnSpc>
            </a:pPr>
            <a:r>
              <a:rPr lang="en-US" sz="3422" dirty="0">
                <a:solidFill>
                  <a:srgbClr val="1B1A1A"/>
                </a:solidFill>
                <a:latin typeface="Muli Regular"/>
              </a:rPr>
              <a:t>Inequalities exist in nature contact when viewed from both </a:t>
            </a:r>
            <a:r>
              <a:rPr lang="en-US" sz="3422" b="1" dirty="0">
                <a:solidFill>
                  <a:srgbClr val="1B1A1A"/>
                </a:solidFill>
                <a:latin typeface="Muli Regular Bold"/>
              </a:rPr>
              <a:t>supply-side perspectives</a:t>
            </a:r>
            <a:r>
              <a:rPr lang="en-US" sz="3422" dirty="0">
                <a:solidFill>
                  <a:srgbClr val="1B1A1A"/>
                </a:solidFill>
                <a:latin typeface="Muli Regular"/>
              </a:rPr>
              <a:t> (i.e., spatial distribution) and </a:t>
            </a:r>
            <a:r>
              <a:rPr lang="en-US" sz="3422" b="1" dirty="0">
                <a:solidFill>
                  <a:srgbClr val="1B1A1A"/>
                </a:solidFill>
                <a:latin typeface="Muli Regular Bold"/>
              </a:rPr>
              <a:t>demand-side perspectives</a:t>
            </a:r>
            <a:r>
              <a:rPr lang="en-US" sz="3422" dirty="0">
                <a:solidFill>
                  <a:srgbClr val="1B1A1A"/>
                </a:solidFill>
                <a:latin typeface="Muli Regular"/>
              </a:rPr>
              <a:t> (i.e., use disparities).</a:t>
            </a:r>
          </a:p>
        </p:txBody>
      </p:sp>
      <p:sp>
        <p:nvSpPr>
          <p:cNvPr id="7" name="TextBox 7"/>
          <p:cNvSpPr txBox="1"/>
          <p:nvPr/>
        </p:nvSpPr>
        <p:spPr>
          <a:xfrm>
            <a:off x="8687251" y="1732495"/>
            <a:ext cx="7885658" cy="2493869"/>
          </a:xfrm>
          <a:prstGeom prst="rect">
            <a:avLst/>
          </a:prstGeom>
        </p:spPr>
        <p:txBody>
          <a:bodyPr lIns="0" tIns="0" rIns="0" bIns="0" rtlCol="0" anchor="t">
            <a:spAutoFit/>
          </a:bodyPr>
          <a:lstStyle/>
          <a:p>
            <a:pPr>
              <a:lnSpc>
                <a:spcPts val="9754"/>
              </a:lnSpc>
            </a:pPr>
            <a:r>
              <a:rPr lang="en-US" sz="8867">
                <a:solidFill>
                  <a:srgbClr val="1B1A1A"/>
                </a:solidFill>
                <a:latin typeface="Muli Black"/>
              </a:rPr>
              <a:t>Who benefits from nature?</a:t>
            </a:r>
          </a:p>
        </p:txBody>
      </p:sp>
      <p:sp>
        <p:nvSpPr>
          <p:cNvPr id="8" name="TextBox 8"/>
          <p:cNvSpPr txBox="1"/>
          <p:nvPr/>
        </p:nvSpPr>
        <p:spPr>
          <a:xfrm>
            <a:off x="8687251" y="8458021"/>
            <a:ext cx="2707332" cy="272348"/>
          </a:xfrm>
          <a:prstGeom prst="rect">
            <a:avLst/>
          </a:prstGeom>
        </p:spPr>
        <p:txBody>
          <a:bodyPr lIns="0" tIns="0" rIns="0" bIns="0" rtlCol="0" anchor="t">
            <a:spAutoFit/>
          </a:bodyPr>
          <a:lstStyle/>
          <a:p>
            <a:pPr algn="ctr">
              <a:lnSpc>
                <a:spcPts val="2313"/>
              </a:lnSpc>
              <a:spcBef>
                <a:spcPct val="0"/>
              </a:spcBef>
            </a:pPr>
            <a:r>
              <a:rPr lang="en-US" sz="1652">
                <a:solidFill>
                  <a:srgbClr val="1B1A1A"/>
                </a:solidFill>
                <a:latin typeface="Muli Regular"/>
              </a:rPr>
              <a:t>Colley, Irvine, &amp; Currie, 2022</a:t>
            </a:r>
          </a:p>
        </p:txBody>
      </p:sp>
      <p:pic>
        <p:nvPicPr>
          <p:cNvPr id="9" name="Picture 9"/>
          <p:cNvPicPr>
            <a:picLocks noChangeAspect="1"/>
          </p:cNvPicPr>
          <p:nvPr/>
        </p:nvPicPr>
        <p:blipFill>
          <a:blip r:embed="rId3"/>
          <a:srcRect t="31528" b="37915"/>
          <a:stretch>
            <a:fillRect/>
          </a:stretch>
        </p:blipFill>
        <p:spPr>
          <a:xfrm>
            <a:off x="15505247" y="259123"/>
            <a:ext cx="2782753" cy="8503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52765" y="6389183"/>
            <a:ext cx="6329890" cy="49717"/>
          </a:xfrm>
          <a:prstGeom prst="rect">
            <a:avLst/>
          </a:prstGeom>
          <a:solidFill>
            <a:srgbClr val="CCED00"/>
          </a:solidFill>
        </p:spPr>
      </p:sp>
      <p:sp>
        <p:nvSpPr>
          <p:cNvPr id="3" name="TextBox 3"/>
          <p:cNvSpPr txBox="1"/>
          <p:nvPr/>
        </p:nvSpPr>
        <p:spPr>
          <a:xfrm>
            <a:off x="1103388" y="2102663"/>
            <a:ext cx="16081223" cy="1756145"/>
          </a:xfrm>
          <a:prstGeom prst="rect">
            <a:avLst/>
          </a:prstGeom>
        </p:spPr>
        <p:txBody>
          <a:bodyPr lIns="0" tIns="0" rIns="0" bIns="0" rtlCol="0" anchor="t">
            <a:spAutoFit/>
          </a:bodyPr>
          <a:lstStyle/>
          <a:p>
            <a:pPr>
              <a:lnSpc>
                <a:spcPts val="13650"/>
              </a:lnSpc>
            </a:pPr>
            <a:r>
              <a:rPr lang="en-US" sz="12409">
                <a:solidFill>
                  <a:srgbClr val="000000"/>
                </a:solidFill>
                <a:latin typeface="Muli Black Bold"/>
              </a:rPr>
              <a:t>Health Equity </a:t>
            </a:r>
          </a:p>
        </p:txBody>
      </p:sp>
      <p:sp>
        <p:nvSpPr>
          <p:cNvPr id="4" name="TextBox 4"/>
          <p:cNvSpPr txBox="1"/>
          <p:nvPr/>
        </p:nvSpPr>
        <p:spPr>
          <a:xfrm>
            <a:off x="1262382" y="4154222"/>
            <a:ext cx="15789067" cy="1894532"/>
          </a:xfrm>
          <a:prstGeom prst="rect">
            <a:avLst/>
          </a:prstGeom>
        </p:spPr>
        <p:txBody>
          <a:bodyPr lIns="0" tIns="0" rIns="0" bIns="0" rtlCol="0" anchor="t">
            <a:spAutoFit/>
          </a:bodyPr>
          <a:lstStyle/>
          <a:p>
            <a:pPr>
              <a:lnSpc>
                <a:spcPts val="4978"/>
              </a:lnSpc>
            </a:pPr>
            <a:r>
              <a:rPr lang="en-US" sz="4526" dirty="0">
                <a:solidFill>
                  <a:srgbClr val="000000"/>
                </a:solidFill>
                <a:latin typeface="Muli Black"/>
              </a:rPr>
              <a:t>"Health equity is the ethical and human rights principle motivating efforts to eliminate health disparities."</a:t>
            </a:r>
          </a:p>
          <a:p>
            <a:pPr>
              <a:lnSpc>
                <a:spcPts val="4978"/>
              </a:lnSpc>
            </a:pPr>
            <a:endParaRPr lang="en-US" sz="4526" dirty="0">
              <a:solidFill>
                <a:srgbClr val="000000"/>
              </a:solidFill>
              <a:latin typeface="Muli Black"/>
            </a:endParaRPr>
          </a:p>
        </p:txBody>
      </p:sp>
      <p:grpSp>
        <p:nvGrpSpPr>
          <p:cNvPr id="5" name="Group 5"/>
          <p:cNvGrpSpPr/>
          <p:nvPr/>
        </p:nvGrpSpPr>
        <p:grpSpPr>
          <a:xfrm>
            <a:off x="16744359" y="8991875"/>
            <a:ext cx="686391" cy="266425"/>
            <a:chOff x="0" y="0"/>
            <a:chExt cx="1105903" cy="429260"/>
          </a:xfrm>
        </p:grpSpPr>
        <p:sp>
          <p:nvSpPr>
            <p:cNvPr id="6" name="Freeform 6"/>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7" name="Picture 7"/>
          <p:cNvPicPr>
            <a:picLocks noChangeAspect="1"/>
          </p:cNvPicPr>
          <p:nvPr/>
        </p:nvPicPr>
        <p:blipFill>
          <a:blip r:embed="rId2"/>
          <a:srcRect t="31528" b="37915"/>
          <a:stretch>
            <a:fillRect/>
          </a:stretch>
        </p:blipFill>
        <p:spPr>
          <a:xfrm>
            <a:off x="15505247" y="259123"/>
            <a:ext cx="2782753" cy="850315"/>
          </a:xfrm>
          <a:prstGeom prst="rect">
            <a:avLst/>
          </a:prstGeom>
        </p:spPr>
      </p:pic>
      <p:sp>
        <p:nvSpPr>
          <p:cNvPr id="8" name="AutoShape 8"/>
          <p:cNvSpPr/>
          <p:nvPr/>
        </p:nvSpPr>
        <p:spPr>
          <a:xfrm>
            <a:off x="-172629" y="638370"/>
            <a:ext cx="4762185" cy="780660"/>
          </a:xfrm>
          <a:prstGeom prst="rect">
            <a:avLst/>
          </a:prstGeom>
          <a:solidFill>
            <a:srgbClr val="CCED00"/>
          </a:solidFill>
        </p:spPr>
      </p:sp>
      <p:sp>
        <p:nvSpPr>
          <p:cNvPr id="9" name="TextBox 9"/>
          <p:cNvSpPr txBox="1"/>
          <p:nvPr/>
        </p:nvSpPr>
        <p:spPr>
          <a:xfrm>
            <a:off x="1249467" y="6732897"/>
            <a:ext cx="15789067" cy="1894532"/>
          </a:xfrm>
          <a:prstGeom prst="rect">
            <a:avLst/>
          </a:prstGeom>
        </p:spPr>
        <p:txBody>
          <a:bodyPr lIns="0" tIns="0" rIns="0" bIns="0" rtlCol="0" anchor="t">
            <a:spAutoFit/>
          </a:bodyPr>
          <a:lstStyle/>
          <a:p>
            <a:pPr>
              <a:lnSpc>
                <a:spcPts val="4978"/>
              </a:lnSpc>
            </a:pPr>
            <a:r>
              <a:rPr lang="en-US" sz="4526" dirty="0">
                <a:solidFill>
                  <a:srgbClr val="000000"/>
                </a:solidFill>
                <a:latin typeface="Muli Black Bold"/>
              </a:rPr>
              <a:t>Exposure to healthy green space can move the needle toward health equity by mitigating health disparities such as hazardous exposures.</a:t>
            </a:r>
          </a:p>
        </p:txBody>
      </p:sp>
      <p:sp>
        <p:nvSpPr>
          <p:cNvPr id="10" name="TextBox 10"/>
          <p:cNvSpPr txBox="1"/>
          <p:nvPr/>
        </p:nvSpPr>
        <p:spPr>
          <a:xfrm>
            <a:off x="9906000" y="8223952"/>
            <a:ext cx="1863626" cy="272348"/>
          </a:xfrm>
          <a:prstGeom prst="rect">
            <a:avLst/>
          </a:prstGeom>
        </p:spPr>
        <p:txBody>
          <a:bodyPr lIns="0" tIns="0" rIns="0" bIns="0" rtlCol="0" anchor="t">
            <a:spAutoFit/>
          </a:bodyPr>
          <a:lstStyle/>
          <a:p>
            <a:pPr algn="ctr">
              <a:lnSpc>
                <a:spcPts val="2313"/>
              </a:lnSpc>
              <a:spcBef>
                <a:spcPct val="0"/>
              </a:spcBef>
            </a:pPr>
            <a:r>
              <a:rPr lang="en-US" sz="1652" dirty="0" err="1">
                <a:solidFill>
                  <a:srgbClr val="1B1A1A"/>
                </a:solidFill>
                <a:latin typeface="Muli Regular"/>
              </a:rPr>
              <a:t>Rigolon</a:t>
            </a:r>
            <a:r>
              <a:rPr lang="en-US" sz="1652" dirty="0">
                <a:solidFill>
                  <a:srgbClr val="1B1A1A"/>
                </a:solidFill>
                <a:latin typeface="Muli Regular"/>
              </a:rPr>
              <a:t> et al., 2021</a:t>
            </a:r>
          </a:p>
        </p:txBody>
      </p:sp>
      <p:sp>
        <p:nvSpPr>
          <p:cNvPr id="11" name="TextBox 11"/>
          <p:cNvSpPr txBox="1"/>
          <p:nvPr/>
        </p:nvSpPr>
        <p:spPr>
          <a:xfrm>
            <a:off x="4866095" y="5730162"/>
            <a:ext cx="2716560" cy="272348"/>
          </a:xfrm>
          <a:prstGeom prst="rect">
            <a:avLst/>
          </a:prstGeom>
        </p:spPr>
        <p:txBody>
          <a:bodyPr lIns="0" tIns="0" rIns="0" bIns="0" rtlCol="0" anchor="t">
            <a:spAutoFit/>
          </a:bodyPr>
          <a:lstStyle/>
          <a:p>
            <a:pPr algn="ctr">
              <a:lnSpc>
                <a:spcPts val="2313"/>
              </a:lnSpc>
              <a:spcBef>
                <a:spcPct val="0"/>
              </a:spcBef>
            </a:pPr>
            <a:r>
              <a:rPr lang="en-US" sz="1652" dirty="0" err="1">
                <a:solidFill>
                  <a:srgbClr val="1B1A1A"/>
                </a:solidFill>
                <a:latin typeface="Muli Regular"/>
              </a:rPr>
              <a:t>Braveman</a:t>
            </a:r>
            <a:r>
              <a:rPr lang="en-US" sz="1652" dirty="0">
                <a:solidFill>
                  <a:srgbClr val="1B1A1A"/>
                </a:solidFill>
                <a:latin typeface="Muli Regular"/>
              </a:rPr>
              <a:t> et al., 2017, p. 12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BA2"/>
        </a:solidFill>
        <a:effectLst/>
      </p:bgPr>
    </p:bg>
    <p:spTree>
      <p:nvGrpSpPr>
        <p:cNvPr id="1" name=""/>
        <p:cNvGrpSpPr/>
        <p:nvPr/>
      </p:nvGrpSpPr>
      <p:grpSpPr>
        <a:xfrm>
          <a:off x="0" y="0"/>
          <a:ext cx="0" cy="0"/>
          <a:chOff x="0" y="0"/>
          <a:chExt cx="0" cy="0"/>
        </a:xfrm>
      </p:grpSpPr>
      <p:grpSp>
        <p:nvGrpSpPr>
          <p:cNvPr id="2" name="Group 2"/>
          <p:cNvGrpSpPr/>
          <p:nvPr/>
        </p:nvGrpSpPr>
        <p:grpSpPr>
          <a:xfrm>
            <a:off x="16572909" y="8991875"/>
            <a:ext cx="686391" cy="266425"/>
            <a:chOff x="0" y="0"/>
            <a:chExt cx="1105903" cy="429260"/>
          </a:xfrm>
        </p:grpSpPr>
        <p:sp>
          <p:nvSpPr>
            <p:cNvPr id="3" name="Freeform 3"/>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sp>
        <p:nvSpPr>
          <p:cNvPr id="4" name="AutoShape 4"/>
          <p:cNvSpPr/>
          <p:nvPr/>
        </p:nvSpPr>
        <p:spPr>
          <a:xfrm>
            <a:off x="1028700" y="9051236"/>
            <a:ext cx="6329890" cy="49717"/>
          </a:xfrm>
          <a:prstGeom prst="rect">
            <a:avLst/>
          </a:prstGeom>
          <a:solidFill>
            <a:srgbClr val="CCED00"/>
          </a:solidFill>
        </p:spPr>
      </p:sp>
      <p:sp>
        <p:nvSpPr>
          <p:cNvPr id="5" name="TextBox 5"/>
          <p:cNvSpPr txBox="1"/>
          <p:nvPr/>
        </p:nvSpPr>
        <p:spPr>
          <a:xfrm>
            <a:off x="1028700" y="1299197"/>
            <a:ext cx="16719382" cy="7812432"/>
          </a:xfrm>
          <a:prstGeom prst="rect">
            <a:avLst/>
          </a:prstGeom>
        </p:spPr>
        <p:txBody>
          <a:bodyPr lIns="0" tIns="0" rIns="0" bIns="0" rtlCol="0" anchor="t">
            <a:spAutoFit/>
          </a:bodyPr>
          <a:lstStyle/>
          <a:p>
            <a:pPr>
              <a:lnSpc>
                <a:spcPts val="14192"/>
              </a:lnSpc>
            </a:pPr>
            <a:r>
              <a:rPr lang="en-US" sz="12902">
                <a:solidFill>
                  <a:srgbClr val="FFFFFF"/>
                </a:solidFill>
                <a:latin typeface="Muli Black Bold"/>
              </a:rPr>
              <a:t>Nature Access is Health Equity. </a:t>
            </a:r>
          </a:p>
          <a:p>
            <a:pPr>
              <a:lnSpc>
                <a:spcPts val="4509"/>
              </a:lnSpc>
            </a:pPr>
            <a:endParaRPr lang="en-US" sz="12902">
              <a:solidFill>
                <a:srgbClr val="FFFFFF"/>
              </a:solidFill>
              <a:latin typeface="Muli Black Bold"/>
            </a:endParaRPr>
          </a:p>
          <a:p>
            <a:pPr>
              <a:lnSpc>
                <a:spcPts val="14192"/>
              </a:lnSpc>
            </a:pPr>
            <a:r>
              <a:rPr lang="en-US" sz="12902">
                <a:solidFill>
                  <a:srgbClr val="FFFFFF"/>
                </a:solidFill>
                <a:latin typeface="Muli Black Bold"/>
              </a:rPr>
              <a:t>What can you </a:t>
            </a:r>
          </a:p>
          <a:p>
            <a:pPr>
              <a:lnSpc>
                <a:spcPts val="14192"/>
              </a:lnSpc>
            </a:pPr>
            <a:r>
              <a:rPr lang="en-US" sz="12902">
                <a:solidFill>
                  <a:srgbClr val="FFFFFF"/>
                </a:solidFill>
                <a:latin typeface="Muli Black Bold"/>
              </a:rPr>
              <a:t>do to help?</a:t>
            </a:r>
          </a:p>
        </p:txBody>
      </p:sp>
      <p:pic>
        <p:nvPicPr>
          <p:cNvPr id="6" name="Picture 6"/>
          <p:cNvPicPr>
            <a:picLocks noChangeAspect="1"/>
          </p:cNvPicPr>
          <p:nvPr/>
        </p:nvPicPr>
        <p:blipFill>
          <a:blip r:embed="rId2"/>
          <a:srcRect l="13443" t="29459" r="13763" b="35359"/>
          <a:stretch>
            <a:fillRect/>
          </a:stretch>
        </p:blipFill>
        <p:spPr>
          <a:xfrm>
            <a:off x="15799710" y="157631"/>
            <a:ext cx="2337463" cy="112969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2909" y="8991875"/>
            <a:ext cx="686391" cy="266425"/>
            <a:chOff x="0" y="0"/>
            <a:chExt cx="1105903" cy="429260"/>
          </a:xfrm>
        </p:grpSpPr>
        <p:sp>
          <p:nvSpPr>
            <p:cNvPr id="3" name="Freeform 3"/>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id="4" name="TextBox 4"/>
          <p:cNvSpPr txBox="1"/>
          <p:nvPr/>
        </p:nvSpPr>
        <p:spPr>
          <a:xfrm>
            <a:off x="11685435" y="3698875"/>
            <a:ext cx="6192232" cy="2955925"/>
          </a:xfrm>
          <a:prstGeom prst="rect">
            <a:avLst/>
          </a:prstGeom>
        </p:spPr>
        <p:txBody>
          <a:bodyPr lIns="0" tIns="0" rIns="0" bIns="0" rtlCol="0" anchor="t">
            <a:spAutoFit/>
          </a:bodyPr>
          <a:lstStyle/>
          <a:p>
            <a:pPr>
              <a:lnSpc>
                <a:spcPts val="7700"/>
              </a:lnSpc>
            </a:pPr>
            <a:r>
              <a:rPr lang="en-US" sz="7000">
                <a:solidFill>
                  <a:srgbClr val="1B1A1A"/>
                </a:solidFill>
                <a:latin typeface="Muli Black Bold"/>
              </a:rPr>
              <a:t>Ecosystem Approach to Health</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5506" y="1028700"/>
            <a:ext cx="9333203" cy="8032211"/>
          </a:xfrm>
          <a:prstGeom prst="rect">
            <a:avLst/>
          </a:prstGeom>
        </p:spPr>
      </p:pic>
      <p:sp>
        <p:nvSpPr>
          <p:cNvPr id="6" name="TextBox 6"/>
          <p:cNvSpPr txBox="1"/>
          <p:nvPr/>
        </p:nvSpPr>
        <p:spPr>
          <a:xfrm>
            <a:off x="1522337" y="6977777"/>
            <a:ext cx="4731120" cy="580676"/>
          </a:xfrm>
          <a:prstGeom prst="rect">
            <a:avLst/>
          </a:prstGeom>
        </p:spPr>
        <p:txBody>
          <a:bodyPr lIns="0" tIns="0" rIns="0" bIns="0" rtlCol="0" anchor="t">
            <a:spAutoFit/>
          </a:bodyPr>
          <a:lstStyle/>
          <a:p>
            <a:pPr>
              <a:lnSpc>
                <a:spcPts val="4466"/>
              </a:lnSpc>
            </a:pPr>
            <a:r>
              <a:rPr lang="en-US" sz="4060">
                <a:solidFill>
                  <a:srgbClr val="1B1A1A"/>
                </a:solidFill>
                <a:latin typeface="Muli Black Bold"/>
              </a:rPr>
              <a:t>Health care</a:t>
            </a:r>
          </a:p>
        </p:txBody>
      </p:sp>
      <p:sp>
        <p:nvSpPr>
          <p:cNvPr id="7" name="TextBox 7"/>
          <p:cNvSpPr txBox="1"/>
          <p:nvPr/>
        </p:nvSpPr>
        <p:spPr>
          <a:xfrm>
            <a:off x="3906454" y="2824434"/>
            <a:ext cx="4694007" cy="580676"/>
          </a:xfrm>
          <a:prstGeom prst="rect">
            <a:avLst/>
          </a:prstGeom>
        </p:spPr>
        <p:txBody>
          <a:bodyPr lIns="0" tIns="0" rIns="0" bIns="0" rtlCol="0" anchor="t">
            <a:spAutoFit/>
          </a:bodyPr>
          <a:lstStyle/>
          <a:p>
            <a:pPr>
              <a:lnSpc>
                <a:spcPts val="4466"/>
              </a:lnSpc>
              <a:spcBef>
                <a:spcPct val="0"/>
              </a:spcBef>
            </a:pPr>
            <a:r>
              <a:rPr lang="en-US" sz="4060">
                <a:solidFill>
                  <a:srgbClr val="000000"/>
                </a:solidFill>
                <a:latin typeface="Muli Black Bold"/>
              </a:rPr>
              <a:t>Community</a:t>
            </a:r>
          </a:p>
        </p:txBody>
      </p:sp>
      <p:sp>
        <p:nvSpPr>
          <p:cNvPr id="8" name="TextBox 8"/>
          <p:cNvSpPr txBox="1"/>
          <p:nvPr/>
        </p:nvSpPr>
        <p:spPr>
          <a:xfrm>
            <a:off x="6382331" y="6872365"/>
            <a:ext cx="3902716" cy="580870"/>
          </a:xfrm>
          <a:prstGeom prst="rect">
            <a:avLst/>
          </a:prstGeom>
        </p:spPr>
        <p:txBody>
          <a:bodyPr lIns="0" tIns="0" rIns="0" bIns="0" rtlCol="0" anchor="t">
            <a:spAutoFit/>
          </a:bodyPr>
          <a:lstStyle/>
          <a:p>
            <a:pPr>
              <a:lnSpc>
                <a:spcPts val="4467"/>
              </a:lnSpc>
              <a:spcBef>
                <a:spcPct val="0"/>
              </a:spcBef>
            </a:pPr>
            <a:r>
              <a:rPr lang="en-US" sz="4061">
                <a:solidFill>
                  <a:srgbClr val="000000"/>
                </a:solidFill>
                <a:latin typeface="Muli Black Bold"/>
              </a:rPr>
              <a:t>Environment</a:t>
            </a:r>
          </a:p>
        </p:txBody>
      </p:sp>
      <p:sp>
        <p:nvSpPr>
          <p:cNvPr id="9" name="TextBox 9"/>
          <p:cNvSpPr txBox="1"/>
          <p:nvPr/>
        </p:nvSpPr>
        <p:spPr>
          <a:xfrm>
            <a:off x="1522337" y="6228477"/>
            <a:ext cx="1036874" cy="711200"/>
          </a:xfrm>
          <a:prstGeom prst="rect">
            <a:avLst/>
          </a:prstGeom>
        </p:spPr>
        <p:txBody>
          <a:bodyPr lIns="0" tIns="0" rIns="0" bIns="0" rtlCol="0" anchor="t">
            <a:spAutoFit/>
          </a:bodyPr>
          <a:lstStyle/>
          <a:p>
            <a:pPr>
              <a:lnSpc>
                <a:spcPts val="5500"/>
              </a:lnSpc>
            </a:pPr>
            <a:r>
              <a:rPr lang="en-US" sz="5000">
                <a:solidFill>
                  <a:srgbClr val="1B1A1A"/>
                </a:solidFill>
                <a:latin typeface="Muli Bold"/>
              </a:rPr>
              <a:t>01</a:t>
            </a:r>
          </a:p>
        </p:txBody>
      </p:sp>
      <p:sp>
        <p:nvSpPr>
          <p:cNvPr id="10" name="TextBox 10"/>
          <p:cNvSpPr txBox="1"/>
          <p:nvPr/>
        </p:nvSpPr>
        <p:spPr>
          <a:xfrm>
            <a:off x="3906454" y="2075134"/>
            <a:ext cx="1036874" cy="711200"/>
          </a:xfrm>
          <a:prstGeom prst="rect">
            <a:avLst/>
          </a:prstGeom>
        </p:spPr>
        <p:txBody>
          <a:bodyPr lIns="0" tIns="0" rIns="0" bIns="0" rtlCol="0" anchor="t">
            <a:spAutoFit/>
          </a:bodyPr>
          <a:lstStyle/>
          <a:p>
            <a:pPr>
              <a:lnSpc>
                <a:spcPts val="5500"/>
              </a:lnSpc>
            </a:pPr>
            <a:r>
              <a:rPr lang="en-US" sz="5000">
                <a:solidFill>
                  <a:srgbClr val="1B1A1A"/>
                </a:solidFill>
                <a:latin typeface="Muli Bold"/>
              </a:rPr>
              <a:t>02</a:t>
            </a:r>
          </a:p>
        </p:txBody>
      </p:sp>
      <p:sp>
        <p:nvSpPr>
          <p:cNvPr id="11" name="TextBox 11"/>
          <p:cNvSpPr txBox="1"/>
          <p:nvPr/>
        </p:nvSpPr>
        <p:spPr>
          <a:xfrm>
            <a:off x="6382331" y="6228477"/>
            <a:ext cx="1036874" cy="711200"/>
          </a:xfrm>
          <a:prstGeom prst="rect">
            <a:avLst/>
          </a:prstGeom>
        </p:spPr>
        <p:txBody>
          <a:bodyPr lIns="0" tIns="0" rIns="0" bIns="0" rtlCol="0" anchor="t">
            <a:spAutoFit/>
          </a:bodyPr>
          <a:lstStyle/>
          <a:p>
            <a:pPr>
              <a:lnSpc>
                <a:spcPts val="5500"/>
              </a:lnSpc>
            </a:pPr>
            <a:r>
              <a:rPr lang="en-US" sz="5000">
                <a:solidFill>
                  <a:srgbClr val="1B1A1A"/>
                </a:solidFill>
                <a:latin typeface="Muli Bold"/>
              </a:rPr>
              <a:t>03</a:t>
            </a:r>
          </a:p>
        </p:txBody>
      </p:sp>
      <p:pic>
        <p:nvPicPr>
          <p:cNvPr id="12" name="Picture 12"/>
          <p:cNvPicPr>
            <a:picLocks noChangeAspect="1"/>
          </p:cNvPicPr>
          <p:nvPr/>
        </p:nvPicPr>
        <p:blipFill>
          <a:blip r:embed="rId4"/>
          <a:srcRect t="31528" b="37915"/>
          <a:stretch>
            <a:fillRect/>
          </a:stretch>
        </p:blipFill>
        <p:spPr>
          <a:xfrm>
            <a:off x="15505247" y="259123"/>
            <a:ext cx="2782753" cy="850315"/>
          </a:xfrm>
          <a:prstGeom prst="rect">
            <a:avLst/>
          </a:prstGeom>
        </p:spPr>
      </p:pic>
      <p:sp>
        <p:nvSpPr>
          <p:cNvPr id="13" name="TextBox 13"/>
          <p:cNvSpPr txBox="1"/>
          <p:nvPr/>
        </p:nvSpPr>
        <p:spPr>
          <a:xfrm>
            <a:off x="4708882" y="5735344"/>
            <a:ext cx="3624807" cy="445508"/>
          </a:xfrm>
          <a:prstGeom prst="rect">
            <a:avLst/>
          </a:prstGeom>
        </p:spPr>
        <p:txBody>
          <a:bodyPr lIns="0" tIns="0" rIns="0" bIns="0" rtlCol="0" anchor="t">
            <a:spAutoFit/>
          </a:bodyPr>
          <a:lstStyle/>
          <a:p>
            <a:pPr>
              <a:lnSpc>
                <a:spcPts val="3421"/>
              </a:lnSpc>
            </a:pPr>
            <a:r>
              <a:rPr lang="en-US" sz="3110">
                <a:solidFill>
                  <a:srgbClr val="FFFFFF"/>
                </a:solidFill>
                <a:latin typeface="Muli Black Bold"/>
              </a:rPr>
              <a:t>Health</a:t>
            </a:r>
          </a:p>
        </p:txBody>
      </p:sp>
      <p:sp>
        <p:nvSpPr>
          <p:cNvPr id="14" name="TextBox 14"/>
          <p:cNvSpPr txBox="1"/>
          <p:nvPr/>
        </p:nvSpPr>
        <p:spPr>
          <a:xfrm>
            <a:off x="3682873" y="247763"/>
            <a:ext cx="3624807" cy="445508"/>
          </a:xfrm>
          <a:prstGeom prst="rect">
            <a:avLst/>
          </a:prstGeom>
        </p:spPr>
        <p:txBody>
          <a:bodyPr lIns="0" tIns="0" rIns="0" bIns="0" rtlCol="0" anchor="t">
            <a:spAutoFit/>
          </a:bodyPr>
          <a:lstStyle/>
          <a:p>
            <a:pPr algn="ctr">
              <a:lnSpc>
                <a:spcPts val="3421"/>
              </a:lnSpc>
            </a:pPr>
            <a:r>
              <a:rPr lang="en-US" sz="3110">
                <a:solidFill>
                  <a:srgbClr val="000000"/>
                </a:solidFill>
                <a:latin typeface="Muli Black Bold"/>
              </a:rPr>
              <a:t>JEDI</a:t>
            </a:r>
          </a:p>
        </p:txBody>
      </p:sp>
      <p:sp>
        <p:nvSpPr>
          <p:cNvPr id="15" name="AutoShape 15"/>
          <p:cNvSpPr/>
          <p:nvPr/>
        </p:nvSpPr>
        <p:spPr>
          <a:xfrm>
            <a:off x="361744" y="432417"/>
            <a:ext cx="3669508" cy="0"/>
          </a:xfrm>
          <a:prstGeom prst="line">
            <a:avLst/>
          </a:prstGeom>
          <a:ln w="47625" cap="flat">
            <a:solidFill>
              <a:srgbClr val="000000"/>
            </a:solidFill>
            <a:prstDash val="solid"/>
            <a:headEnd type="none" w="sm" len="sm"/>
            <a:tailEnd type="none" w="sm" len="sm"/>
          </a:ln>
        </p:spPr>
      </p:sp>
      <p:sp>
        <p:nvSpPr>
          <p:cNvPr id="16" name="AutoShape 16"/>
          <p:cNvSpPr/>
          <p:nvPr/>
        </p:nvSpPr>
        <p:spPr>
          <a:xfrm>
            <a:off x="7044123" y="408604"/>
            <a:ext cx="3669508" cy="0"/>
          </a:xfrm>
          <a:prstGeom prst="line">
            <a:avLst/>
          </a:prstGeom>
          <a:ln w="47625" cap="flat">
            <a:solidFill>
              <a:srgbClr val="000000"/>
            </a:solidFill>
            <a:prstDash val="solid"/>
            <a:headEnd type="none" w="sm" len="sm"/>
            <a:tailEnd type="none" w="sm" len="sm"/>
          </a:ln>
        </p:spPr>
      </p:sp>
      <p:sp>
        <p:nvSpPr>
          <p:cNvPr id="17" name="AutoShape 17"/>
          <p:cNvSpPr/>
          <p:nvPr/>
        </p:nvSpPr>
        <p:spPr>
          <a:xfrm rot="-5400000">
            <a:off x="-4343526" y="5147211"/>
            <a:ext cx="9458164" cy="0"/>
          </a:xfrm>
          <a:prstGeom prst="line">
            <a:avLst/>
          </a:prstGeom>
          <a:ln w="47625" cap="flat">
            <a:solidFill>
              <a:srgbClr val="000000"/>
            </a:solidFill>
            <a:prstDash val="solid"/>
            <a:headEnd type="none" w="sm" len="sm"/>
            <a:tailEnd type="none" w="sm" len="sm"/>
          </a:ln>
        </p:spPr>
      </p:sp>
      <p:sp>
        <p:nvSpPr>
          <p:cNvPr id="18" name="AutoShape 18"/>
          <p:cNvSpPr/>
          <p:nvPr/>
        </p:nvSpPr>
        <p:spPr>
          <a:xfrm>
            <a:off x="361744" y="9866768"/>
            <a:ext cx="3669508" cy="0"/>
          </a:xfrm>
          <a:prstGeom prst="line">
            <a:avLst/>
          </a:prstGeom>
          <a:ln w="47625" cap="flat">
            <a:solidFill>
              <a:srgbClr val="000000"/>
            </a:solidFill>
            <a:prstDash val="solid"/>
            <a:headEnd type="none" w="sm" len="sm"/>
            <a:tailEnd type="none" w="sm" len="sm"/>
          </a:ln>
        </p:spPr>
      </p:sp>
      <p:sp>
        <p:nvSpPr>
          <p:cNvPr id="19" name="AutoShape 19"/>
          <p:cNvSpPr/>
          <p:nvPr/>
        </p:nvSpPr>
        <p:spPr>
          <a:xfrm rot="-5400000">
            <a:off x="5969900" y="5125780"/>
            <a:ext cx="9458164" cy="0"/>
          </a:xfrm>
          <a:prstGeom prst="line">
            <a:avLst/>
          </a:prstGeom>
          <a:ln w="47625" cap="flat">
            <a:solidFill>
              <a:srgbClr val="000000"/>
            </a:solidFill>
            <a:prstDash val="solid"/>
            <a:headEnd type="none" w="sm" len="sm"/>
            <a:tailEnd type="none" w="sm" len="sm"/>
          </a:ln>
        </p:spPr>
      </p:sp>
      <p:sp>
        <p:nvSpPr>
          <p:cNvPr id="20" name="AutoShape 20"/>
          <p:cNvSpPr/>
          <p:nvPr/>
        </p:nvSpPr>
        <p:spPr>
          <a:xfrm>
            <a:off x="7053287" y="9842956"/>
            <a:ext cx="3669508" cy="0"/>
          </a:xfrm>
          <a:prstGeom prst="line">
            <a:avLst/>
          </a:prstGeom>
          <a:ln w="47625" cap="flat">
            <a:solidFill>
              <a:srgbClr val="000000"/>
            </a:solidFill>
            <a:prstDash val="solid"/>
            <a:headEnd type="none" w="sm" len="sm"/>
            <a:tailEnd type="none" w="sm" len="sm"/>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296" r="19296"/>
          <a:stretch>
            <a:fillRect/>
          </a:stretch>
        </p:blipFill>
        <p:spPr>
          <a:xfrm>
            <a:off x="0" y="0"/>
            <a:ext cx="9144000" cy="10287000"/>
          </a:xfrm>
          <a:prstGeom prst="rect">
            <a:avLst/>
          </a:prstGeom>
        </p:spPr>
      </p:pic>
      <p:grpSp>
        <p:nvGrpSpPr>
          <p:cNvPr id="3" name="Group 3"/>
          <p:cNvGrpSpPr/>
          <p:nvPr/>
        </p:nvGrpSpPr>
        <p:grpSpPr>
          <a:xfrm>
            <a:off x="16572909" y="8991875"/>
            <a:ext cx="686391" cy="266425"/>
            <a:chOff x="0" y="0"/>
            <a:chExt cx="1105903" cy="429260"/>
          </a:xfrm>
        </p:grpSpPr>
        <p:sp>
          <p:nvSpPr>
            <p:cNvPr id="4" name="Freeform 4"/>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id="5" name="TextBox 5"/>
          <p:cNvSpPr txBox="1"/>
          <p:nvPr/>
        </p:nvSpPr>
        <p:spPr>
          <a:xfrm>
            <a:off x="9927008" y="650909"/>
            <a:ext cx="6274493" cy="1188000"/>
          </a:xfrm>
          <a:prstGeom prst="rect">
            <a:avLst/>
          </a:prstGeom>
        </p:spPr>
        <p:txBody>
          <a:bodyPr lIns="0" tIns="0" rIns="0" bIns="0" rtlCol="0" anchor="t">
            <a:spAutoFit/>
          </a:bodyPr>
          <a:lstStyle/>
          <a:p>
            <a:pPr>
              <a:lnSpc>
                <a:spcPts val="9124"/>
              </a:lnSpc>
            </a:pPr>
            <a:r>
              <a:rPr lang="en-US" sz="8295">
                <a:solidFill>
                  <a:srgbClr val="1B1A1A"/>
                </a:solidFill>
                <a:latin typeface="Muli Black Bold"/>
              </a:rPr>
              <a:t>NBHIs</a:t>
            </a:r>
          </a:p>
        </p:txBody>
      </p:sp>
      <p:sp>
        <p:nvSpPr>
          <p:cNvPr id="6" name="TextBox 6"/>
          <p:cNvSpPr txBox="1"/>
          <p:nvPr/>
        </p:nvSpPr>
        <p:spPr>
          <a:xfrm>
            <a:off x="9927008" y="7206349"/>
            <a:ext cx="6274493" cy="1785526"/>
          </a:xfrm>
          <a:prstGeom prst="rect">
            <a:avLst/>
          </a:prstGeom>
        </p:spPr>
        <p:txBody>
          <a:bodyPr lIns="0" tIns="0" rIns="0" bIns="0" rtlCol="0" anchor="t">
            <a:spAutoFit/>
          </a:bodyPr>
          <a:lstStyle/>
          <a:p>
            <a:pPr>
              <a:lnSpc>
                <a:spcPts val="3603"/>
              </a:lnSpc>
            </a:pPr>
            <a:r>
              <a:rPr lang="en-US" sz="2402">
                <a:solidFill>
                  <a:srgbClr val="1B1A1A"/>
                </a:solidFill>
                <a:latin typeface="Muli Regular"/>
              </a:rPr>
              <a:t>NBHIs are programs, activities, or strategies that aim to engage people in nature–based experiences with the specific goal of achieving improved health and wellbeing. </a:t>
            </a:r>
          </a:p>
        </p:txBody>
      </p:sp>
      <p:sp>
        <p:nvSpPr>
          <p:cNvPr id="7" name="TextBox 7"/>
          <p:cNvSpPr txBox="1"/>
          <p:nvPr/>
        </p:nvSpPr>
        <p:spPr>
          <a:xfrm>
            <a:off x="9927008" y="2308279"/>
            <a:ext cx="6274493" cy="3989775"/>
          </a:xfrm>
          <a:prstGeom prst="rect">
            <a:avLst/>
          </a:prstGeom>
        </p:spPr>
        <p:txBody>
          <a:bodyPr lIns="0" tIns="0" rIns="0" bIns="0" rtlCol="0" anchor="t">
            <a:spAutoFit/>
          </a:bodyPr>
          <a:lstStyle/>
          <a:p>
            <a:pPr>
              <a:lnSpc>
                <a:spcPts val="3910"/>
              </a:lnSpc>
            </a:pPr>
            <a:r>
              <a:rPr lang="en-US" sz="3555">
                <a:solidFill>
                  <a:srgbClr val="1B1A1A"/>
                </a:solidFill>
                <a:latin typeface="Muli Bold"/>
              </a:rPr>
              <a:t>NBHIs can facilitate behavioural change through a somewhat structured promotion of nature–based experiences and, in doing so, promote improved physical, mental, and social health and wellbeing. </a:t>
            </a:r>
          </a:p>
        </p:txBody>
      </p:sp>
      <p:sp>
        <p:nvSpPr>
          <p:cNvPr id="8" name="TextBox 8"/>
          <p:cNvSpPr txBox="1"/>
          <p:nvPr/>
        </p:nvSpPr>
        <p:spPr>
          <a:xfrm>
            <a:off x="9927008" y="9103790"/>
            <a:ext cx="2127568" cy="280445"/>
          </a:xfrm>
          <a:prstGeom prst="rect">
            <a:avLst/>
          </a:prstGeom>
        </p:spPr>
        <p:txBody>
          <a:bodyPr lIns="0" tIns="0" rIns="0" bIns="0" rtlCol="0" anchor="t">
            <a:spAutoFit/>
          </a:bodyPr>
          <a:lstStyle/>
          <a:p>
            <a:pPr algn="ctr">
              <a:lnSpc>
                <a:spcPts val="2313"/>
              </a:lnSpc>
              <a:spcBef>
                <a:spcPct val="0"/>
              </a:spcBef>
            </a:pPr>
            <a:r>
              <a:rPr lang="en-US" sz="1652">
                <a:solidFill>
                  <a:srgbClr val="1B1A1A"/>
                </a:solidFill>
                <a:latin typeface="Muli Regular"/>
              </a:rPr>
              <a:t>Shanahan et al., 2019</a:t>
            </a:r>
          </a:p>
        </p:txBody>
      </p:sp>
      <p:pic>
        <p:nvPicPr>
          <p:cNvPr id="9" name="Picture 9"/>
          <p:cNvPicPr>
            <a:picLocks noChangeAspect="1"/>
          </p:cNvPicPr>
          <p:nvPr/>
        </p:nvPicPr>
        <p:blipFill>
          <a:blip r:embed="rId3"/>
          <a:srcRect t="31528" b="37915"/>
          <a:stretch>
            <a:fillRect/>
          </a:stretch>
        </p:blipFill>
        <p:spPr>
          <a:xfrm>
            <a:off x="15505247" y="259123"/>
            <a:ext cx="2782753" cy="850315"/>
          </a:xfrm>
          <a:prstGeom prst="rect">
            <a:avLst/>
          </a:prstGeom>
        </p:spPr>
      </p:pic>
      <p:sp>
        <p:nvSpPr>
          <p:cNvPr id="10" name="AutoShape 10"/>
          <p:cNvSpPr/>
          <p:nvPr/>
        </p:nvSpPr>
        <p:spPr>
          <a:xfrm>
            <a:off x="9927008" y="6711530"/>
            <a:ext cx="6492240" cy="0"/>
          </a:xfrm>
          <a:prstGeom prst="line">
            <a:avLst/>
          </a:prstGeom>
          <a:ln w="47625" cap="flat">
            <a:solidFill>
              <a:srgbClr val="CCED00"/>
            </a:solidFill>
            <a:prstDash val="solid"/>
            <a:headEnd type="none" w="sm" len="sm"/>
            <a:tailEnd type="none" w="sm" len="sm"/>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13" b="9402"/>
          <a:stretch>
            <a:fillRect/>
          </a:stretch>
        </p:blipFill>
        <p:spPr>
          <a:xfrm>
            <a:off x="0" y="-436192"/>
            <a:ext cx="18288000" cy="8583818"/>
          </a:xfrm>
          <a:prstGeom prst="rect">
            <a:avLst/>
          </a:prstGeom>
        </p:spPr>
      </p:pic>
      <p:grpSp>
        <p:nvGrpSpPr>
          <p:cNvPr id="3" name="Group 3"/>
          <p:cNvGrpSpPr/>
          <p:nvPr/>
        </p:nvGrpSpPr>
        <p:grpSpPr>
          <a:xfrm>
            <a:off x="3624145" y="2669005"/>
            <a:ext cx="11039710" cy="1927314"/>
            <a:chOff x="0" y="0"/>
            <a:chExt cx="14719613" cy="2569752"/>
          </a:xfrm>
        </p:grpSpPr>
        <p:sp>
          <p:nvSpPr>
            <p:cNvPr id="4" name="AutoShape 4"/>
            <p:cNvSpPr/>
            <p:nvPr/>
          </p:nvSpPr>
          <p:spPr>
            <a:xfrm>
              <a:off x="0" y="0"/>
              <a:ext cx="14719613" cy="2569752"/>
            </a:xfrm>
            <a:prstGeom prst="rect">
              <a:avLst/>
            </a:prstGeom>
            <a:solidFill>
              <a:srgbClr val="CCED00"/>
            </a:solidFill>
          </p:spPr>
        </p:sp>
        <p:sp>
          <p:nvSpPr>
            <p:cNvPr id="5" name="TextBox 5"/>
            <p:cNvSpPr txBox="1"/>
            <p:nvPr/>
          </p:nvSpPr>
          <p:spPr>
            <a:xfrm>
              <a:off x="623453" y="640351"/>
              <a:ext cx="13472707" cy="1355725"/>
            </a:xfrm>
            <a:prstGeom prst="rect">
              <a:avLst/>
            </a:prstGeom>
          </p:spPr>
          <p:txBody>
            <a:bodyPr lIns="0" tIns="0" rIns="0" bIns="0" rtlCol="0" anchor="t">
              <a:spAutoFit/>
            </a:bodyPr>
            <a:lstStyle/>
            <a:p>
              <a:pPr algn="ctr">
                <a:lnSpc>
                  <a:spcPts val="7700"/>
                </a:lnSpc>
              </a:pPr>
              <a:r>
                <a:rPr lang="en-US" sz="7000">
                  <a:solidFill>
                    <a:srgbClr val="1B1A1A"/>
                  </a:solidFill>
                  <a:latin typeface="Muli Black Bold"/>
                </a:rPr>
                <a:t>What's in a name?</a:t>
              </a:r>
            </a:p>
          </p:txBody>
        </p:sp>
      </p:grpSp>
      <p:grpSp>
        <p:nvGrpSpPr>
          <p:cNvPr id="6" name="Group 6"/>
          <p:cNvGrpSpPr/>
          <p:nvPr/>
        </p:nvGrpSpPr>
        <p:grpSpPr>
          <a:xfrm>
            <a:off x="16572909" y="8991875"/>
            <a:ext cx="686391" cy="266425"/>
            <a:chOff x="0" y="0"/>
            <a:chExt cx="1105903" cy="429260"/>
          </a:xfrm>
        </p:grpSpPr>
        <p:sp>
          <p:nvSpPr>
            <p:cNvPr id="7" name="Freeform 7"/>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id="8" name="AutoShape 8"/>
          <p:cNvSpPr/>
          <p:nvPr/>
        </p:nvSpPr>
        <p:spPr>
          <a:xfrm>
            <a:off x="1028700" y="8138101"/>
            <a:ext cx="6739228" cy="9525"/>
          </a:xfrm>
          <a:prstGeom prst="rect">
            <a:avLst/>
          </a:prstGeom>
          <a:solidFill>
            <a:srgbClr val="1B1A1A"/>
          </a:solidFill>
        </p:spPr>
      </p:sp>
      <p:sp>
        <p:nvSpPr>
          <p:cNvPr id="9" name="TextBox 9"/>
          <p:cNvSpPr txBox="1"/>
          <p:nvPr/>
        </p:nvSpPr>
        <p:spPr>
          <a:xfrm>
            <a:off x="1028700" y="8501056"/>
            <a:ext cx="12766977" cy="1276638"/>
          </a:xfrm>
          <a:prstGeom prst="rect">
            <a:avLst/>
          </a:prstGeom>
        </p:spPr>
        <p:txBody>
          <a:bodyPr lIns="0" tIns="0" rIns="0" bIns="0" rtlCol="0" anchor="t">
            <a:spAutoFit/>
          </a:bodyPr>
          <a:lstStyle/>
          <a:p>
            <a:pPr>
              <a:lnSpc>
                <a:spcPts val="3324"/>
              </a:lnSpc>
            </a:pPr>
            <a:r>
              <a:rPr lang="en-US" sz="3022">
                <a:solidFill>
                  <a:srgbClr val="1B1A1A"/>
                </a:solidFill>
                <a:latin typeface="Muli Regular"/>
              </a:rPr>
              <a:t>NBHIs struggle with a conflation of many terms: Green Prescriptions, Nature Prescriptions, Park Prescriptions, Social Prescribing, Nature-based Solutions, Green Exercise, Nature Therapy, Surf Therapy, etc.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8726" y="5257593"/>
            <a:ext cx="14650179" cy="1624838"/>
          </a:xfrm>
          <a:prstGeom prst="rect">
            <a:avLst/>
          </a:prstGeom>
        </p:spPr>
      </p:pic>
      <p:grpSp>
        <p:nvGrpSpPr>
          <p:cNvPr id="3" name="Group 3"/>
          <p:cNvGrpSpPr/>
          <p:nvPr/>
        </p:nvGrpSpPr>
        <p:grpSpPr>
          <a:xfrm>
            <a:off x="1066800" y="4645255"/>
            <a:ext cx="4792453" cy="304800"/>
            <a:chOff x="0" y="0"/>
            <a:chExt cx="6350000" cy="403860"/>
          </a:xfrm>
        </p:grpSpPr>
        <p:sp>
          <p:nvSpPr>
            <p:cNvPr id="4" name="Freeform 4"/>
            <p:cNvSpPr/>
            <p:nvPr/>
          </p:nvSpPr>
          <p:spPr>
            <a:xfrm>
              <a:off x="0" y="0"/>
              <a:ext cx="6350000" cy="403860"/>
            </a:xfrm>
            <a:custGeom>
              <a:avLst/>
              <a:gdLst/>
              <a:ahLst/>
              <a:cxnLst/>
              <a:rect l="l" t="t" r="r" b="b"/>
              <a:pathLst>
                <a:path w="6350000" h="403860">
                  <a:moveTo>
                    <a:pt x="0" y="0"/>
                  </a:moveTo>
                  <a:lnTo>
                    <a:pt x="0" y="130810"/>
                  </a:lnTo>
                  <a:lnTo>
                    <a:pt x="2921000" y="130810"/>
                  </a:lnTo>
                  <a:lnTo>
                    <a:pt x="3175000" y="403860"/>
                  </a:lnTo>
                  <a:lnTo>
                    <a:pt x="3429000" y="130810"/>
                  </a:lnTo>
                  <a:lnTo>
                    <a:pt x="6350000" y="130810"/>
                  </a:lnTo>
                  <a:lnTo>
                    <a:pt x="6350000" y="0"/>
                  </a:lnTo>
                  <a:close/>
                </a:path>
              </a:pathLst>
            </a:custGeom>
            <a:solidFill>
              <a:srgbClr val="318BA2"/>
            </a:solidFill>
          </p:spPr>
        </p:sp>
      </p:grpSp>
      <p:grpSp>
        <p:nvGrpSpPr>
          <p:cNvPr id="5" name="Group 5"/>
          <p:cNvGrpSpPr/>
          <p:nvPr/>
        </p:nvGrpSpPr>
        <p:grpSpPr>
          <a:xfrm>
            <a:off x="12569853" y="4645255"/>
            <a:ext cx="4792453" cy="304800"/>
            <a:chOff x="0" y="0"/>
            <a:chExt cx="6350000" cy="403860"/>
          </a:xfrm>
        </p:grpSpPr>
        <p:sp>
          <p:nvSpPr>
            <p:cNvPr id="6" name="Freeform 6"/>
            <p:cNvSpPr/>
            <p:nvPr/>
          </p:nvSpPr>
          <p:spPr>
            <a:xfrm>
              <a:off x="0" y="0"/>
              <a:ext cx="6350000" cy="403860"/>
            </a:xfrm>
            <a:custGeom>
              <a:avLst/>
              <a:gdLst/>
              <a:ahLst/>
              <a:cxnLst/>
              <a:rect l="l" t="t" r="r" b="b"/>
              <a:pathLst>
                <a:path w="6350000" h="403860">
                  <a:moveTo>
                    <a:pt x="0" y="0"/>
                  </a:moveTo>
                  <a:lnTo>
                    <a:pt x="0" y="130810"/>
                  </a:lnTo>
                  <a:lnTo>
                    <a:pt x="2921000" y="130810"/>
                  </a:lnTo>
                  <a:lnTo>
                    <a:pt x="3175000" y="403860"/>
                  </a:lnTo>
                  <a:lnTo>
                    <a:pt x="3429000" y="130810"/>
                  </a:lnTo>
                  <a:lnTo>
                    <a:pt x="6350000" y="130810"/>
                  </a:lnTo>
                  <a:lnTo>
                    <a:pt x="6350000" y="0"/>
                  </a:lnTo>
                  <a:close/>
                </a:path>
              </a:pathLst>
            </a:custGeom>
            <a:solidFill>
              <a:srgbClr val="E05A47"/>
            </a:solidFill>
          </p:spPr>
        </p:sp>
      </p:grpSp>
      <p:grpSp>
        <p:nvGrpSpPr>
          <p:cNvPr id="7" name="Group 7"/>
          <p:cNvGrpSpPr/>
          <p:nvPr/>
        </p:nvGrpSpPr>
        <p:grpSpPr>
          <a:xfrm rot="-10800000">
            <a:off x="6737589" y="7236055"/>
            <a:ext cx="4792453" cy="304800"/>
            <a:chOff x="0" y="0"/>
            <a:chExt cx="6350000" cy="403860"/>
          </a:xfrm>
        </p:grpSpPr>
        <p:sp>
          <p:nvSpPr>
            <p:cNvPr id="8" name="Freeform 8"/>
            <p:cNvSpPr/>
            <p:nvPr/>
          </p:nvSpPr>
          <p:spPr>
            <a:xfrm>
              <a:off x="0" y="0"/>
              <a:ext cx="6350000" cy="403860"/>
            </a:xfrm>
            <a:custGeom>
              <a:avLst/>
              <a:gdLst/>
              <a:ahLst/>
              <a:cxnLst/>
              <a:rect l="l" t="t" r="r" b="b"/>
              <a:pathLst>
                <a:path w="6350000" h="403860">
                  <a:moveTo>
                    <a:pt x="0" y="0"/>
                  </a:moveTo>
                  <a:lnTo>
                    <a:pt x="0" y="130810"/>
                  </a:lnTo>
                  <a:lnTo>
                    <a:pt x="2921000" y="130810"/>
                  </a:lnTo>
                  <a:lnTo>
                    <a:pt x="3175000" y="403860"/>
                  </a:lnTo>
                  <a:lnTo>
                    <a:pt x="3429000" y="130810"/>
                  </a:lnTo>
                  <a:lnTo>
                    <a:pt x="6350000" y="130810"/>
                  </a:lnTo>
                  <a:lnTo>
                    <a:pt x="6350000" y="0"/>
                  </a:lnTo>
                  <a:close/>
                </a:path>
              </a:pathLst>
            </a:custGeom>
            <a:solidFill>
              <a:srgbClr val="CCED00"/>
            </a:solidFill>
          </p:spPr>
        </p:sp>
      </p:grpSp>
      <p:sp>
        <p:nvSpPr>
          <p:cNvPr id="9" name="TextBox 9"/>
          <p:cNvSpPr txBox="1"/>
          <p:nvPr/>
        </p:nvSpPr>
        <p:spPr>
          <a:xfrm>
            <a:off x="342900" y="3364889"/>
            <a:ext cx="7345153" cy="981960"/>
          </a:xfrm>
          <a:prstGeom prst="rect">
            <a:avLst/>
          </a:prstGeom>
        </p:spPr>
        <p:txBody>
          <a:bodyPr lIns="0" tIns="0" rIns="0" bIns="0" rtlCol="0" anchor="t">
            <a:spAutoFit/>
          </a:bodyPr>
          <a:lstStyle/>
          <a:p>
            <a:pPr algn="ctr">
              <a:lnSpc>
                <a:spcPts val="4082"/>
              </a:lnSpc>
              <a:spcBef>
                <a:spcPct val="0"/>
              </a:spcBef>
            </a:pPr>
            <a:r>
              <a:rPr lang="en-US" sz="2916">
                <a:solidFill>
                  <a:srgbClr val="000000"/>
                </a:solidFill>
                <a:latin typeface="Muli Bold"/>
              </a:rPr>
              <a:t>Public land-focused programming can creatively repackage existing efforts</a:t>
            </a:r>
          </a:p>
        </p:txBody>
      </p:sp>
      <p:sp>
        <p:nvSpPr>
          <p:cNvPr id="10" name="TextBox 10"/>
          <p:cNvSpPr txBox="1"/>
          <p:nvPr/>
        </p:nvSpPr>
        <p:spPr>
          <a:xfrm>
            <a:off x="9876047" y="3364889"/>
            <a:ext cx="8411953" cy="1010532"/>
          </a:xfrm>
          <a:prstGeom prst="rect">
            <a:avLst/>
          </a:prstGeom>
        </p:spPr>
        <p:txBody>
          <a:bodyPr lIns="0" tIns="0" rIns="0" bIns="0" rtlCol="0" anchor="t">
            <a:spAutoFit/>
          </a:bodyPr>
          <a:lstStyle/>
          <a:p>
            <a:pPr algn="ctr">
              <a:lnSpc>
                <a:spcPts val="4082"/>
              </a:lnSpc>
              <a:spcBef>
                <a:spcPct val="0"/>
              </a:spcBef>
            </a:pPr>
            <a:r>
              <a:rPr lang="en-US" sz="2916">
                <a:solidFill>
                  <a:srgbClr val="000000"/>
                </a:solidFill>
                <a:latin typeface="Muli Bold"/>
              </a:rPr>
              <a:t>Healthcare-centric programs can use prescriptions, referrals, or even be provider led</a:t>
            </a:r>
          </a:p>
        </p:txBody>
      </p:sp>
      <p:sp>
        <p:nvSpPr>
          <p:cNvPr id="11" name="TextBox 11"/>
          <p:cNvSpPr txBox="1"/>
          <p:nvPr/>
        </p:nvSpPr>
        <p:spPr>
          <a:xfrm>
            <a:off x="4653810" y="7729281"/>
            <a:ext cx="9140535" cy="1486161"/>
          </a:xfrm>
          <a:prstGeom prst="rect">
            <a:avLst/>
          </a:prstGeom>
        </p:spPr>
        <p:txBody>
          <a:bodyPr lIns="0" tIns="0" rIns="0" bIns="0" rtlCol="0" anchor="t">
            <a:spAutoFit/>
          </a:bodyPr>
          <a:lstStyle/>
          <a:p>
            <a:pPr algn="ctr">
              <a:lnSpc>
                <a:spcPts val="4082"/>
              </a:lnSpc>
            </a:pPr>
            <a:r>
              <a:rPr lang="en-US" sz="2916">
                <a:solidFill>
                  <a:srgbClr val="000000"/>
                </a:solidFill>
                <a:latin typeface="Muli Bold"/>
              </a:rPr>
              <a:t>Community-led programming directly engages community members with nature through </a:t>
            </a:r>
          </a:p>
          <a:p>
            <a:pPr algn="ctr">
              <a:lnSpc>
                <a:spcPts val="4082"/>
              </a:lnSpc>
              <a:spcBef>
                <a:spcPct val="0"/>
              </a:spcBef>
            </a:pPr>
            <a:r>
              <a:rPr lang="en-US" sz="2916">
                <a:solidFill>
                  <a:srgbClr val="000000"/>
                </a:solidFill>
                <a:latin typeface="Muli Bold"/>
              </a:rPr>
              <a:t>plug-and-play options to bespoke approaches</a:t>
            </a:r>
          </a:p>
        </p:txBody>
      </p:sp>
      <p:sp>
        <p:nvSpPr>
          <p:cNvPr id="12" name="TextBox 12"/>
          <p:cNvSpPr txBox="1"/>
          <p:nvPr/>
        </p:nvSpPr>
        <p:spPr>
          <a:xfrm>
            <a:off x="388632" y="1354551"/>
            <a:ext cx="17670892" cy="1000125"/>
          </a:xfrm>
          <a:prstGeom prst="rect">
            <a:avLst/>
          </a:prstGeom>
        </p:spPr>
        <p:txBody>
          <a:bodyPr lIns="0" tIns="0" rIns="0" bIns="0" rtlCol="0" anchor="t">
            <a:spAutoFit/>
          </a:bodyPr>
          <a:lstStyle/>
          <a:p>
            <a:pPr algn="ctr">
              <a:lnSpc>
                <a:spcPts val="7700"/>
              </a:lnSpc>
            </a:pPr>
            <a:r>
              <a:rPr lang="en-US" sz="7000">
                <a:solidFill>
                  <a:srgbClr val="1B1A1A"/>
                </a:solidFill>
                <a:latin typeface="Muli Black Bold"/>
              </a:rPr>
              <a:t>Nature-based Programming Continuum</a:t>
            </a:r>
          </a:p>
        </p:txBody>
      </p:sp>
      <p:sp>
        <p:nvSpPr>
          <p:cNvPr id="13" name="TextBox 13"/>
          <p:cNvSpPr txBox="1"/>
          <p:nvPr/>
        </p:nvSpPr>
        <p:spPr>
          <a:xfrm>
            <a:off x="2272243" y="5896452"/>
            <a:ext cx="2381568" cy="352425"/>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Muli Bold"/>
              </a:rPr>
              <a:t>Outdoor Recreation</a:t>
            </a:r>
          </a:p>
        </p:txBody>
      </p:sp>
      <p:sp>
        <p:nvSpPr>
          <p:cNvPr id="14" name="TextBox 14"/>
          <p:cNvSpPr txBox="1"/>
          <p:nvPr/>
        </p:nvSpPr>
        <p:spPr>
          <a:xfrm>
            <a:off x="14052496" y="5896452"/>
            <a:ext cx="2026761" cy="352425"/>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Muli Bold"/>
              </a:rPr>
              <a:t>Health Behavior </a:t>
            </a:r>
          </a:p>
        </p:txBody>
      </p:sp>
      <p:pic>
        <p:nvPicPr>
          <p:cNvPr id="15" name="Picture 15"/>
          <p:cNvPicPr>
            <a:picLocks noChangeAspect="1"/>
          </p:cNvPicPr>
          <p:nvPr/>
        </p:nvPicPr>
        <p:blipFill>
          <a:blip r:embed="rId4"/>
          <a:srcRect t="31528" b="37915"/>
          <a:stretch>
            <a:fillRect/>
          </a:stretch>
        </p:blipFill>
        <p:spPr>
          <a:xfrm>
            <a:off x="15505247" y="259123"/>
            <a:ext cx="2782753" cy="8503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43" t="29459" r="13763" b="35359"/>
          <a:stretch>
            <a:fillRect/>
          </a:stretch>
        </p:blipFill>
        <p:spPr>
          <a:xfrm>
            <a:off x="14503801" y="7771409"/>
            <a:ext cx="1995735" cy="964536"/>
          </a:xfrm>
          <a:prstGeom prst="rect">
            <a:avLst/>
          </a:prstGeom>
        </p:spPr>
      </p:pic>
      <p:sp>
        <p:nvSpPr>
          <p:cNvPr id="3" name="AutoShape 3"/>
          <p:cNvSpPr/>
          <p:nvPr/>
        </p:nvSpPr>
        <p:spPr>
          <a:xfrm>
            <a:off x="782746" y="4208359"/>
            <a:ext cx="16230600" cy="0"/>
          </a:xfrm>
          <a:prstGeom prst="line">
            <a:avLst/>
          </a:prstGeom>
          <a:ln w="352425" cap="rnd">
            <a:solidFill>
              <a:srgbClr val="CCED00"/>
            </a:solidFill>
            <a:prstDash val="solid"/>
            <a:headEnd type="none" w="sm" len="sm"/>
            <a:tailEnd type="none" w="sm" len="sm"/>
          </a:ln>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5893" y="3625644"/>
            <a:ext cx="1602344" cy="1517856"/>
          </a:xfrm>
          <a:prstGeom prst="rect">
            <a:avLst/>
          </a:prstGeom>
        </p:spPr>
      </p:pic>
      <p:sp>
        <p:nvSpPr>
          <p:cNvPr id="5" name="TextBox 5"/>
          <p:cNvSpPr txBox="1"/>
          <p:nvPr/>
        </p:nvSpPr>
        <p:spPr>
          <a:xfrm>
            <a:off x="2056276" y="1260802"/>
            <a:ext cx="14115585" cy="1219200"/>
          </a:xfrm>
          <a:prstGeom prst="rect">
            <a:avLst/>
          </a:prstGeom>
        </p:spPr>
        <p:txBody>
          <a:bodyPr lIns="0" tIns="0" rIns="0" bIns="0" rtlCol="0" anchor="t">
            <a:spAutoFit/>
          </a:bodyPr>
          <a:lstStyle/>
          <a:p>
            <a:pPr algn="ctr">
              <a:lnSpc>
                <a:spcPts val="9600"/>
              </a:lnSpc>
            </a:pPr>
            <a:r>
              <a:rPr lang="en-US" sz="8000">
                <a:solidFill>
                  <a:srgbClr val="000000"/>
                </a:solidFill>
                <a:latin typeface="Montserrat Extra-Bold"/>
              </a:rPr>
              <a:t>HOW MUCH IS ENOUGH?</a:t>
            </a:r>
          </a:p>
        </p:txBody>
      </p:sp>
      <p:sp>
        <p:nvSpPr>
          <p:cNvPr id="6" name="TextBox 6"/>
          <p:cNvSpPr txBox="1"/>
          <p:nvPr/>
        </p:nvSpPr>
        <p:spPr>
          <a:xfrm>
            <a:off x="1104155" y="7456039"/>
            <a:ext cx="3087319" cy="1384839"/>
          </a:xfrm>
          <a:prstGeom prst="rect">
            <a:avLst/>
          </a:prstGeom>
        </p:spPr>
        <p:txBody>
          <a:bodyPr lIns="0" tIns="0" rIns="0" bIns="0" rtlCol="0" anchor="t">
            <a:spAutoFit/>
          </a:bodyPr>
          <a:lstStyle/>
          <a:p>
            <a:pPr>
              <a:lnSpc>
                <a:spcPts val="2749"/>
              </a:lnSpc>
            </a:pPr>
            <a:r>
              <a:rPr lang="en-US" sz="1963">
                <a:solidFill>
                  <a:srgbClr val="000000"/>
                </a:solidFill>
                <a:latin typeface="League Spartan"/>
              </a:rPr>
              <a:t>20-30 minute session</a:t>
            </a:r>
          </a:p>
          <a:p>
            <a:pPr>
              <a:lnSpc>
                <a:spcPts val="2749"/>
              </a:lnSpc>
            </a:pPr>
            <a:endParaRPr lang="en-US" sz="1963">
              <a:solidFill>
                <a:srgbClr val="000000"/>
              </a:solidFill>
              <a:latin typeface="League Spartan"/>
            </a:endParaRPr>
          </a:p>
          <a:p>
            <a:pPr>
              <a:lnSpc>
                <a:spcPts val="2749"/>
              </a:lnSpc>
            </a:pPr>
            <a:endParaRPr lang="en-US" sz="1963">
              <a:solidFill>
                <a:srgbClr val="000000"/>
              </a:solidFill>
              <a:latin typeface="League Spartan"/>
            </a:endParaRPr>
          </a:p>
          <a:p>
            <a:pPr>
              <a:lnSpc>
                <a:spcPts val="2749"/>
              </a:lnSpc>
            </a:pPr>
            <a:endParaRPr lang="en-US" sz="1963">
              <a:solidFill>
                <a:srgbClr val="000000"/>
              </a:solidFill>
              <a:latin typeface="League Spartan"/>
            </a:endParaRPr>
          </a:p>
        </p:txBody>
      </p:sp>
      <p:sp>
        <p:nvSpPr>
          <p:cNvPr id="7" name="TextBox 7"/>
          <p:cNvSpPr txBox="1"/>
          <p:nvPr/>
        </p:nvSpPr>
        <p:spPr>
          <a:xfrm>
            <a:off x="1104155" y="6529479"/>
            <a:ext cx="3087319" cy="634100"/>
          </a:xfrm>
          <a:prstGeom prst="rect">
            <a:avLst/>
          </a:prstGeom>
        </p:spPr>
        <p:txBody>
          <a:bodyPr lIns="0" tIns="0" rIns="0" bIns="0" rtlCol="0" anchor="t">
            <a:spAutoFit/>
          </a:bodyPr>
          <a:lstStyle/>
          <a:p>
            <a:pPr>
              <a:lnSpc>
                <a:spcPts val="4917"/>
              </a:lnSpc>
            </a:pPr>
            <a:r>
              <a:rPr lang="en-US" sz="4098">
                <a:solidFill>
                  <a:srgbClr val="000000"/>
                </a:solidFill>
                <a:latin typeface="League Spartan"/>
              </a:rPr>
              <a:t>STRESS</a:t>
            </a:r>
          </a:p>
        </p:txBody>
      </p:sp>
      <p:sp>
        <p:nvSpPr>
          <p:cNvPr id="8" name="TextBox 8"/>
          <p:cNvSpPr txBox="1"/>
          <p:nvPr/>
        </p:nvSpPr>
        <p:spPr>
          <a:xfrm>
            <a:off x="4861991" y="8653141"/>
            <a:ext cx="3544250" cy="337375"/>
          </a:xfrm>
          <a:prstGeom prst="rect">
            <a:avLst/>
          </a:prstGeom>
        </p:spPr>
        <p:txBody>
          <a:bodyPr lIns="0" tIns="0" rIns="0" bIns="0" rtlCol="0" anchor="t">
            <a:spAutoFit/>
          </a:bodyPr>
          <a:lstStyle/>
          <a:p>
            <a:pPr>
              <a:lnSpc>
                <a:spcPts val="2749"/>
              </a:lnSpc>
            </a:pPr>
            <a:r>
              <a:rPr lang="en-US" sz="1963">
                <a:solidFill>
                  <a:srgbClr val="000000"/>
                </a:solidFill>
                <a:latin typeface="League Spartan"/>
              </a:rPr>
              <a:t>&gt;30 minutes per week</a:t>
            </a:r>
          </a:p>
        </p:txBody>
      </p:sp>
      <p:sp>
        <p:nvSpPr>
          <p:cNvPr id="9" name="TextBox 9"/>
          <p:cNvSpPr txBox="1"/>
          <p:nvPr/>
        </p:nvSpPr>
        <p:spPr>
          <a:xfrm>
            <a:off x="4861991" y="6477321"/>
            <a:ext cx="3544250" cy="1883249"/>
          </a:xfrm>
          <a:prstGeom prst="rect">
            <a:avLst/>
          </a:prstGeom>
        </p:spPr>
        <p:txBody>
          <a:bodyPr lIns="0" tIns="0" rIns="0" bIns="0" rtlCol="0" anchor="t">
            <a:spAutoFit/>
          </a:bodyPr>
          <a:lstStyle/>
          <a:p>
            <a:pPr>
              <a:lnSpc>
                <a:spcPts val="4917"/>
              </a:lnSpc>
            </a:pPr>
            <a:r>
              <a:rPr lang="en-US" sz="4098">
                <a:solidFill>
                  <a:srgbClr val="000000"/>
                </a:solidFill>
                <a:latin typeface="League Spartan Bold"/>
              </a:rPr>
              <a:t>DEPRESSION &amp; BLOOD PRESSURE</a:t>
            </a:r>
          </a:p>
        </p:txBody>
      </p:sp>
      <p:sp>
        <p:nvSpPr>
          <p:cNvPr id="10" name="TextBox 10"/>
          <p:cNvSpPr txBox="1"/>
          <p:nvPr/>
        </p:nvSpPr>
        <p:spPr>
          <a:xfrm>
            <a:off x="9079632" y="7403835"/>
            <a:ext cx="3477679" cy="686530"/>
          </a:xfrm>
          <a:prstGeom prst="rect">
            <a:avLst/>
          </a:prstGeom>
        </p:spPr>
        <p:txBody>
          <a:bodyPr lIns="0" tIns="0" rIns="0" bIns="0" rtlCol="0" anchor="t">
            <a:spAutoFit/>
          </a:bodyPr>
          <a:lstStyle/>
          <a:p>
            <a:pPr>
              <a:lnSpc>
                <a:spcPts val="2749"/>
              </a:lnSpc>
            </a:pPr>
            <a:r>
              <a:rPr lang="en-US" sz="1963">
                <a:solidFill>
                  <a:srgbClr val="000000"/>
                </a:solidFill>
                <a:latin typeface="League Spartan"/>
              </a:rPr>
              <a:t>1 garden visit per week (peak 4-5 visits)</a:t>
            </a:r>
          </a:p>
        </p:txBody>
      </p:sp>
      <p:sp>
        <p:nvSpPr>
          <p:cNvPr id="11" name="TextBox 11"/>
          <p:cNvSpPr txBox="1"/>
          <p:nvPr/>
        </p:nvSpPr>
        <p:spPr>
          <a:xfrm>
            <a:off x="9079632" y="6477275"/>
            <a:ext cx="3477679" cy="634100"/>
          </a:xfrm>
          <a:prstGeom prst="rect">
            <a:avLst/>
          </a:prstGeom>
        </p:spPr>
        <p:txBody>
          <a:bodyPr lIns="0" tIns="0" rIns="0" bIns="0" rtlCol="0" anchor="t">
            <a:spAutoFit/>
          </a:bodyPr>
          <a:lstStyle/>
          <a:p>
            <a:pPr>
              <a:lnSpc>
                <a:spcPts val="4917"/>
              </a:lnSpc>
            </a:pPr>
            <a:r>
              <a:rPr lang="en-US" sz="4098">
                <a:solidFill>
                  <a:srgbClr val="000000"/>
                </a:solidFill>
                <a:latin typeface="League Spartan"/>
              </a:rPr>
              <a:t>DEPRESSION</a:t>
            </a:r>
          </a:p>
        </p:txBody>
      </p:sp>
      <p:sp>
        <p:nvSpPr>
          <p:cNvPr id="12" name="TextBox 12"/>
          <p:cNvSpPr txBox="1"/>
          <p:nvPr/>
        </p:nvSpPr>
        <p:spPr>
          <a:xfrm>
            <a:off x="13366658" y="8028465"/>
            <a:ext cx="3477679" cy="686530"/>
          </a:xfrm>
          <a:prstGeom prst="rect">
            <a:avLst/>
          </a:prstGeom>
        </p:spPr>
        <p:txBody>
          <a:bodyPr lIns="0" tIns="0" rIns="0" bIns="0" rtlCol="0" anchor="t">
            <a:spAutoFit/>
          </a:bodyPr>
          <a:lstStyle/>
          <a:p>
            <a:pPr>
              <a:lnSpc>
                <a:spcPts val="2749"/>
              </a:lnSpc>
            </a:pPr>
            <a:r>
              <a:rPr lang="en-US" sz="1963">
                <a:solidFill>
                  <a:srgbClr val="000000"/>
                </a:solidFill>
                <a:latin typeface="League Spartan"/>
              </a:rPr>
              <a:t>120 minutes per week</a:t>
            </a:r>
          </a:p>
          <a:p>
            <a:pPr>
              <a:lnSpc>
                <a:spcPts val="2749"/>
              </a:lnSpc>
            </a:pPr>
            <a:r>
              <a:rPr lang="en-US" sz="1963">
                <a:solidFill>
                  <a:srgbClr val="000000"/>
                </a:solidFill>
                <a:latin typeface="League Spartan"/>
              </a:rPr>
              <a:t>(peak 200-300 minutes)</a:t>
            </a:r>
          </a:p>
        </p:txBody>
      </p:sp>
      <p:sp>
        <p:nvSpPr>
          <p:cNvPr id="13" name="TextBox 13"/>
          <p:cNvSpPr txBox="1"/>
          <p:nvPr/>
        </p:nvSpPr>
        <p:spPr>
          <a:xfrm>
            <a:off x="13366658" y="6477275"/>
            <a:ext cx="3477679" cy="1258674"/>
          </a:xfrm>
          <a:prstGeom prst="rect">
            <a:avLst/>
          </a:prstGeom>
        </p:spPr>
        <p:txBody>
          <a:bodyPr lIns="0" tIns="0" rIns="0" bIns="0" rtlCol="0" anchor="t">
            <a:spAutoFit/>
          </a:bodyPr>
          <a:lstStyle/>
          <a:p>
            <a:pPr>
              <a:lnSpc>
                <a:spcPts val="4917"/>
              </a:lnSpc>
            </a:pPr>
            <a:r>
              <a:rPr lang="en-US" sz="4098">
                <a:solidFill>
                  <a:srgbClr val="000000"/>
                </a:solidFill>
                <a:latin typeface="League Spartan"/>
              </a:rPr>
              <a:t>HIGH WELLBEING</a:t>
            </a:r>
          </a:p>
        </p:txBody>
      </p:sp>
      <p:sp>
        <p:nvSpPr>
          <p:cNvPr id="14" name="TextBox 14"/>
          <p:cNvSpPr txBox="1"/>
          <p:nvPr/>
        </p:nvSpPr>
        <p:spPr>
          <a:xfrm>
            <a:off x="1104155" y="7833441"/>
            <a:ext cx="1554921" cy="229684"/>
          </a:xfrm>
          <a:prstGeom prst="rect">
            <a:avLst/>
          </a:prstGeom>
        </p:spPr>
        <p:txBody>
          <a:bodyPr lIns="0" tIns="0" rIns="0" bIns="0" rtlCol="0" anchor="t">
            <a:spAutoFit/>
          </a:bodyPr>
          <a:lstStyle/>
          <a:p>
            <a:pPr algn="ctr">
              <a:lnSpc>
                <a:spcPts val="1847"/>
              </a:lnSpc>
              <a:spcBef>
                <a:spcPct val="0"/>
              </a:spcBef>
            </a:pPr>
            <a:r>
              <a:rPr lang="en-US" sz="1319">
                <a:solidFill>
                  <a:srgbClr val="000000"/>
                </a:solidFill>
                <a:latin typeface="Montserrat"/>
              </a:rPr>
              <a:t>Hunter et al., 2019</a:t>
            </a:r>
          </a:p>
        </p:txBody>
      </p:sp>
      <p:sp>
        <p:nvSpPr>
          <p:cNvPr id="15" name="TextBox 15"/>
          <p:cNvSpPr txBox="1"/>
          <p:nvPr/>
        </p:nvSpPr>
        <p:spPr>
          <a:xfrm>
            <a:off x="4861991" y="9028616"/>
            <a:ext cx="2140459" cy="229684"/>
          </a:xfrm>
          <a:prstGeom prst="rect">
            <a:avLst/>
          </a:prstGeom>
        </p:spPr>
        <p:txBody>
          <a:bodyPr lIns="0" tIns="0" rIns="0" bIns="0" rtlCol="0" anchor="t">
            <a:spAutoFit/>
          </a:bodyPr>
          <a:lstStyle/>
          <a:p>
            <a:pPr>
              <a:lnSpc>
                <a:spcPts val="1847"/>
              </a:lnSpc>
              <a:spcBef>
                <a:spcPct val="0"/>
              </a:spcBef>
            </a:pPr>
            <a:r>
              <a:rPr lang="en-US" sz="1319">
                <a:solidFill>
                  <a:srgbClr val="000000"/>
                </a:solidFill>
                <a:latin typeface="Montserrat"/>
              </a:rPr>
              <a:t>Shanahan et al., 2016</a:t>
            </a:r>
          </a:p>
        </p:txBody>
      </p:sp>
      <p:sp>
        <p:nvSpPr>
          <p:cNvPr id="16" name="TextBox 16"/>
          <p:cNvSpPr txBox="1"/>
          <p:nvPr/>
        </p:nvSpPr>
        <p:spPr>
          <a:xfrm>
            <a:off x="9079632" y="8161141"/>
            <a:ext cx="2140459" cy="229684"/>
          </a:xfrm>
          <a:prstGeom prst="rect">
            <a:avLst/>
          </a:prstGeom>
        </p:spPr>
        <p:txBody>
          <a:bodyPr lIns="0" tIns="0" rIns="0" bIns="0" rtlCol="0" anchor="t">
            <a:spAutoFit/>
          </a:bodyPr>
          <a:lstStyle/>
          <a:p>
            <a:pPr>
              <a:lnSpc>
                <a:spcPts val="1847"/>
              </a:lnSpc>
              <a:spcBef>
                <a:spcPct val="0"/>
              </a:spcBef>
            </a:pPr>
            <a:r>
              <a:rPr lang="en-US" sz="1319">
                <a:solidFill>
                  <a:srgbClr val="000000"/>
                </a:solidFill>
                <a:latin typeface="Montserrat"/>
              </a:rPr>
              <a:t>Cox et al., 2017</a:t>
            </a:r>
          </a:p>
        </p:txBody>
      </p:sp>
      <p:sp>
        <p:nvSpPr>
          <p:cNvPr id="17" name="TextBox 17"/>
          <p:cNvSpPr txBox="1"/>
          <p:nvPr/>
        </p:nvSpPr>
        <p:spPr>
          <a:xfrm>
            <a:off x="13366658" y="8760832"/>
            <a:ext cx="2140459" cy="229684"/>
          </a:xfrm>
          <a:prstGeom prst="rect">
            <a:avLst/>
          </a:prstGeom>
        </p:spPr>
        <p:txBody>
          <a:bodyPr lIns="0" tIns="0" rIns="0" bIns="0" rtlCol="0" anchor="t">
            <a:spAutoFit/>
          </a:bodyPr>
          <a:lstStyle/>
          <a:p>
            <a:pPr>
              <a:lnSpc>
                <a:spcPts val="1847"/>
              </a:lnSpc>
              <a:spcBef>
                <a:spcPct val="0"/>
              </a:spcBef>
            </a:pPr>
            <a:r>
              <a:rPr lang="en-US" sz="1319">
                <a:solidFill>
                  <a:srgbClr val="000000"/>
                </a:solidFill>
                <a:latin typeface="Montserrat"/>
              </a:rPr>
              <a:t>White et al., 2019</a:t>
            </a:r>
          </a:p>
        </p:txBody>
      </p:sp>
      <p:sp>
        <p:nvSpPr>
          <p:cNvPr id="18" name="TextBox 18"/>
          <p:cNvSpPr txBox="1"/>
          <p:nvPr/>
        </p:nvSpPr>
        <p:spPr>
          <a:xfrm>
            <a:off x="782746" y="4047365"/>
            <a:ext cx="2028317" cy="410335"/>
          </a:xfrm>
          <a:prstGeom prst="rect">
            <a:avLst/>
          </a:prstGeom>
        </p:spPr>
        <p:txBody>
          <a:bodyPr lIns="0" tIns="0" rIns="0" bIns="0" rtlCol="0" anchor="t">
            <a:spAutoFit/>
          </a:bodyPr>
          <a:lstStyle/>
          <a:p>
            <a:pPr>
              <a:lnSpc>
                <a:spcPts val="3230"/>
              </a:lnSpc>
            </a:pPr>
            <a:r>
              <a:rPr lang="en-US" sz="2692" dirty="0">
                <a:solidFill>
                  <a:srgbClr val="000000"/>
                </a:solidFill>
                <a:latin typeface="League Spartan"/>
              </a:rPr>
              <a:t>Dis-ease</a:t>
            </a:r>
          </a:p>
        </p:txBody>
      </p:sp>
      <p:sp>
        <p:nvSpPr>
          <p:cNvPr id="19" name="TextBox 19"/>
          <p:cNvSpPr txBox="1"/>
          <p:nvPr/>
        </p:nvSpPr>
        <p:spPr>
          <a:xfrm>
            <a:off x="15955838" y="4047365"/>
            <a:ext cx="2028317" cy="410335"/>
          </a:xfrm>
          <a:prstGeom prst="rect">
            <a:avLst/>
          </a:prstGeom>
        </p:spPr>
        <p:txBody>
          <a:bodyPr lIns="0" tIns="0" rIns="0" bIns="0" rtlCol="0" anchor="t">
            <a:spAutoFit/>
          </a:bodyPr>
          <a:lstStyle/>
          <a:p>
            <a:pPr>
              <a:lnSpc>
                <a:spcPts val="3230"/>
              </a:lnSpc>
            </a:pPr>
            <a:r>
              <a:rPr lang="en-US" sz="2692" dirty="0">
                <a:solidFill>
                  <a:srgbClr val="000000"/>
                </a:solidFill>
                <a:latin typeface="League Spartan"/>
              </a:rPr>
              <a:t>Ease</a:t>
            </a:r>
          </a:p>
        </p:txBody>
      </p:sp>
      <p:sp>
        <p:nvSpPr>
          <p:cNvPr id="20" name="TextBox 20"/>
          <p:cNvSpPr txBox="1"/>
          <p:nvPr/>
        </p:nvSpPr>
        <p:spPr>
          <a:xfrm>
            <a:off x="6154577" y="4072311"/>
            <a:ext cx="1430905" cy="624522"/>
          </a:xfrm>
          <a:prstGeom prst="rect">
            <a:avLst/>
          </a:prstGeom>
        </p:spPr>
        <p:txBody>
          <a:bodyPr lIns="0" tIns="0" rIns="0" bIns="0" rtlCol="0" anchor="t">
            <a:spAutoFit/>
          </a:bodyPr>
          <a:lstStyle/>
          <a:p>
            <a:pPr algn="ctr">
              <a:lnSpc>
                <a:spcPts val="4917"/>
              </a:lnSpc>
            </a:pPr>
            <a:r>
              <a:rPr lang="en-US" sz="4098">
                <a:solidFill>
                  <a:srgbClr val="FFFFFF"/>
                </a:solidFill>
                <a:latin typeface="Architects Daughter"/>
              </a:rPr>
              <a:t>You</a:t>
            </a:r>
          </a:p>
        </p:txBody>
      </p:sp>
      <p:sp>
        <p:nvSpPr>
          <p:cNvPr id="21" name="AutoShape 21"/>
          <p:cNvSpPr/>
          <p:nvPr/>
        </p:nvSpPr>
        <p:spPr>
          <a:xfrm>
            <a:off x="4756605" y="3893018"/>
            <a:ext cx="1027909" cy="0"/>
          </a:xfrm>
          <a:prstGeom prst="line">
            <a:avLst/>
          </a:prstGeom>
          <a:ln w="47625" cap="rnd">
            <a:solidFill>
              <a:srgbClr val="000000"/>
            </a:solidFill>
            <a:prstDash val="solid"/>
            <a:headEnd type="arrow" w="med" len="sm"/>
            <a:tailEnd type="none" w="sm" len="sm"/>
          </a:ln>
        </p:spPr>
      </p:sp>
      <p:sp>
        <p:nvSpPr>
          <p:cNvPr id="22" name="AutoShape 22"/>
          <p:cNvSpPr/>
          <p:nvPr/>
        </p:nvSpPr>
        <p:spPr>
          <a:xfrm rot="-10800000">
            <a:off x="7946337" y="4913763"/>
            <a:ext cx="1027909" cy="0"/>
          </a:xfrm>
          <a:prstGeom prst="line">
            <a:avLst/>
          </a:prstGeom>
          <a:ln w="47625" cap="rnd">
            <a:solidFill>
              <a:srgbClr val="000000"/>
            </a:solidFill>
            <a:prstDash val="solid"/>
            <a:headEnd type="arrow" w="med" len="sm"/>
            <a:tailEnd type="none" w="sm" len="sm"/>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03388" y="6973344"/>
            <a:ext cx="6329890" cy="49717"/>
          </a:xfrm>
          <a:prstGeom prst="rect">
            <a:avLst/>
          </a:prstGeom>
          <a:solidFill>
            <a:srgbClr val="CCED00"/>
          </a:solidFill>
        </p:spPr>
      </p:sp>
      <p:sp>
        <p:nvSpPr>
          <p:cNvPr id="3" name="TextBox 3"/>
          <p:cNvSpPr txBox="1"/>
          <p:nvPr/>
        </p:nvSpPr>
        <p:spPr>
          <a:xfrm>
            <a:off x="1103388" y="2102663"/>
            <a:ext cx="16081223" cy="1756145"/>
          </a:xfrm>
          <a:prstGeom prst="rect">
            <a:avLst/>
          </a:prstGeom>
        </p:spPr>
        <p:txBody>
          <a:bodyPr lIns="0" tIns="0" rIns="0" bIns="0" rtlCol="0" anchor="t">
            <a:spAutoFit/>
          </a:bodyPr>
          <a:lstStyle/>
          <a:p>
            <a:pPr>
              <a:lnSpc>
                <a:spcPts val="13650"/>
              </a:lnSpc>
            </a:pPr>
            <a:r>
              <a:rPr lang="en-US" sz="12409">
                <a:solidFill>
                  <a:srgbClr val="000000"/>
                </a:solidFill>
                <a:latin typeface="Muli Black Bold"/>
              </a:rPr>
              <a:t>Getting the data</a:t>
            </a:r>
          </a:p>
        </p:txBody>
      </p:sp>
      <p:sp>
        <p:nvSpPr>
          <p:cNvPr id="4" name="TextBox 4"/>
          <p:cNvSpPr txBox="1"/>
          <p:nvPr/>
        </p:nvSpPr>
        <p:spPr>
          <a:xfrm>
            <a:off x="1103388" y="4163302"/>
            <a:ext cx="15789067" cy="5667710"/>
          </a:xfrm>
          <a:prstGeom prst="rect">
            <a:avLst/>
          </a:prstGeom>
        </p:spPr>
        <p:txBody>
          <a:bodyPr lIns="0" tIns="0" rIns="0" bIns="0" rtlCol="0" anchor="t">
            <a:spAutoFit/>
          </a:bodyPr>
          <a:lstStyle/>
          <a:p>
            <a:pPr>
              <a:lnSpc>
                <a:spcPts val="4978"/>
              </a:lnSpc>
            </a:pPr>
            <a:r>
              <a:rPr lang="en-US" sz="4526">
                <a:solidFill>
                  <a:srgbClr val="000000"/>
                </a:solidFill>
                <a:latin typeface="Muli Bold"/>
              </a:rPr>
              <a:t>Defining nature, measuring exposure, and determining thresholds for dose/duration of nature exposure for given health effects and mechanistic pathways still needs maturation.</a:t>
            </a:r>
          </a:p>
          <a:p>
            <a:pPr>
              <a:lnSpc>
                <a:spcPts val="4978"/>
              </a:lnSpc>
            </a:pPr>
            <a:endParaRPr lang="en-US" sz="4526">
              <a:solidFill>
                <a:srgbClr val="000000"/>
              </a:solidFill>
              <a:latin typeface="Muli Bold"/>
            </a:endParaRPr>
          </a:p>
          <a:p>
            <a:pPr>
              <a:lnSpc>
                <a:spcPts val="4978"/>
              </a:lnSpc>
            </a:pPr>
            <a:r>
              <a:rPr lang="en-US" sz="4526">
                <a:solidFill>
                  <a:srgbClr val="000000"/>
                </a:solidFill>
                <a:latin typeface="Muli Black"/>
              </a:rPr>
              <a:t>Majority of data is on urban study populations. Including more narratives across geography, income, and identity is critical.</a:t>
            </a:r>
          </a:p>
          <a:p>
            <a:pPr>
              <a:lnSpc>
                <a:spcPts val="4978"/>
              </a:lnSpc>
            </a:pPr>
            <a:endParaRPr lang="en-US" sz="4526">
              <a:solidFill>
                <a:srgbClr val="000000"/>
              </a:solidFill>
              <a:latin typeface="Muli Black"/>
            </a:endParaRPr>
          </a:p>
        </p:txBody>
      </p:sp>
      <p:grpSp>
        <p:nvGrpSpPr>
          <p:cNvPr id="5" name="Group 5"/>
          <p:cNvGrpSpPr/>
          <p:nvPr/>
        </p:nvGrpSpPr>
        <p:grpSpPr>
          <a:xfrm>
            <a:off x="16744359" y="8991875"/>
            <a:ext cx="686391" cy="266425"/>
            <a:chOff x="0" y="0"/>
            <a:chExt cx="1105903" cy="429260"/>
          </a:xfrm>
        </p:grpSpPr>
        <p:sp>
          <p:nvSpPr>
            <p:cNvPr id="6" name="Freeform 6"/>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7" name="Picture 7"/>
          <p:cNvPicPr>
            <a:picLocks noChangeAspect="1"/>
          </p:cNvPicPr>
          <p:nvPr/>
        </p:nvPicPr>
        <p:blipFill>
          <a:blip r:embed="rId2"/>
          <a:srcRect t="31528" b="37915"/>
          <a:stretch>
            <a:fillRect/>
          </a:stretch>
        </p:blipFill>
        <p:spPr>
          <a:xfrm>
            <a:off x="15505247" y="259123"/>
            <a:ext cx="2782753" cy="850315"/>
          </a:xfrm>
          <a:prstGeom prst="rect">
            <a:avLst/>
          </a:prstGeom>
        </p:spPr>
      </p:pic>
      <p:sp>
        <p:nvSpPr>
          <p:cNvPr id="8" name="AutoShape 8"/>
          <p:cNvSpPr/>
          <p:nvPr/>
        </p:nvSpPr>
        <p:spPr>
          <a:xfrm>
            <a:off x="-172629" y="638370"/>
            <a:ext cx="4762185" cy="780660"/>
          </a:xfrm>
          <a:prstGeom prst="rect">
            <a:avLst/>
          </a:prstGeom>
          <a:solidFill>
            <a:srgbClr val="CCED00"/>
          </a:solid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D00"/>
        </a:solidFill>
        <a:effectLst/>
      </p:bgPr>
    </p:bg>
    <p:spTree>
      <p:nvGrpSpPr>
        <p:cNvPr id="1" name=""/>
        <p:cNvGrpSpPr/>
        <p:nvPr/>
      </p:nvGrpSpPr>
      <p:grpSpPr>
        <a:xfrm>
          <a:off x="0" y="0"/>
          <a:ext cx="0" cy="0"/>
          <a:chOff x="0" y="0"/>
          <a:chExt cx="0" cy="0"/>
        </a:xfrm>
      </p:grpSpPr>
      <p:sp>
        <p:nvSpPr>
          <p:cNvPr id="2" name="TextBox 2"/>
          <p:cNvSpPr txBox="1"/>
          <p:nvPr/>
        </p:nvSpPr>
        <p:spPr>
          <a:xfrm>
            <a:off x="1601767" y="1038225"/>
            <a:ext cx="15084465" cy="8293418"/>
          </a:xfrm>
          <a:prstGeom prst="rect">
            <a:avLst/>
          </a:prstGeom>
        </p:spPr>
        <p:txBody>
          <a:bodyPr lIns="0" tIns="0" rIns="0" bIns="0" rtlCol="0" anchor="t">
            <a:spAutoFit/>
          </a:bodyPr>
          <a:lstStyle/>
          <a:p>
            <a:pPr algn="ctr">
              <a:lnSpc>
                <a:spcPts val="10895"/>
              </a:lnSpc>
              <a:spcBef>
                <a:spcPct val="0"/>
              </a:spcBef>
            </a:pPr>
            <a:r>
              <a:rPr lang="en-US" sz="9079">
                <a:solidFill>
                  <a:srgbClr val="1B1A1A"/>
                </a:solidFill>
                <a:latin typeface="Muli Black Bold"/>
              </a:rPr>
              <a:t>90% OF THE NATION'S $3.3 TRILLION SPENT ON ANNUAL HEALTH CARE  IS FOR CHRONIC AND MENTAL HEALTH TREATMENT</a:t>
            </a:r>
          </a:p>
        </p:txBody>
      </p:sp>
      <p:sp>
        <p:nvSpPr>
          <p:cNvPr id="3" name="TextBox 3"/>
          <p:cNvSpPr txBox="1"/>
          <p:nvPr/>
        </p:nvSpPr>
        <p:spPr>
          <a:xfrm>
            <a:off x="12801600" y="8801100"/>
            <a:ext cx="1247124" cy="262701"/>
          </a:xfrm>
          <a:prstGeom prst="rect">
            <a:avLst/>
          </a:prstGeom>
        </p:spPr>
        <p:txBody>
          <a:bodyPr wrap="square" lIns="0" tIns="0" rIns="0" bIns="0" rtlCol="0" anchor="t">
            <a:spAutoFit/>
          </a:bodyPr>
          <a:lstStyle/>
          <a:p>
            <a:pPr algn="ctr">
              <a:lnSpc>
                <a:spcPts val="2163"/>
              </a:lnSpc>
              <a:spcBef>
                <a:spcPct val="0"/>
              </a:spcBef>
            </a:pPr>
            <a:r>
              <a:rPr lang="en-US" sz="1545" dirty="0">
                <a:solidFill>
                  <a:srgbClr val="1B1A1A"/>
                </a:solidFill>
                <a:latin typeface="Open Sans Bold"/>
              </a:rPr>
              <a:t>CDC, 2018</a:t>
            </a:r>
          </a:p>
        </p:txBody>
      </p:sp>
      <p:pic>
        <p:nvPicPr>
          <p:cNvPr id="4" name="Picture 4"/>
          <p:cNvPicPr>
            <a:picLocks noChangeAspect="1"/>
          </p:cNvPicPr>
          <p:nvPr/>
        </p:nvPicPr>
        <p:blipFill>
          <a:blip r:embed="rId2"/>
          <a:srcRect t="31528" b="37915"/>
          <a:stretch>
            <a:fillRect/>
          </a:stretch>
        </p:blipFill>
        <p:spPr>
          <a:xfrm>
            <a:off x="15505247" y="259123"/>
            <a:ext cx="2782753" cy="85031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09108" y="4417089"/>
            <a:ext cx="7224589" cy="33036"/>
          </a:xfrm>
          <a:prstGeom prst="rect">
            <a:avLst/>
          </a:prstGeom>
          <a:solidFill>
            <a:srgbClr val="CCED00"/>
          </a:solidFill>
        </p:spPr>
      </p:sp>
      <p:pic>
        <p:nvPicPr>
          <p:cNvPr id="3" name="Picture 3"/>
          <p:cNvPicPr>
            <a:picLocks noChangeAspect="1"/>
          </p:cNvPicPr>
          <p:nvPr/>
        </p:nvPicPr>
        <p:blipFill>
          <a:blip r:embed="rId2"/>
          <a:srcRect/>
          <a:stretch>
            <a:fillRect/>
          </a:stretch>
        </p:blipFill>
        <p:spPr>
          <a:xfrm>
            <a:off x="8634460" y="6097956"/>
            <a:ext cx="5619992" cy="434144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09108" y="4973068"/>
            <a:ext cx="789638" cy="56628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09108" y="6150498"/>
            <a:ext cx="697765" cy="697765"/>
          </a:xfrm>
          <a:prstGeom prst="rect">
            <a:avLst/>
          </a:prstGeom>
        </p:spPr>
      </p:pic>
      <p:sp>
        <p:nvSpPr>
          <p:cNvPr id="6" name="TextBox 6"/>
          <p:cNvSpPr txBox="1"/>
          <p:nvPr/>
        </p:nvSpPr>
        <p:spPr>
          <a:xfrm>
            <a:off x="7609108" y="3381587"/>
            <a:ext cx="8910571" cy="921207"/>
          </a:xfrm>
          <a:prstGeom prst="rect">
            <a:avLst/>
          </a:prstGeom>
        </p:spPr>
        <p:txBody>
          <a:bodyPr lIns="0" tIns="0" rIns="0" bIns="0" rtlCol="0" anchor="t">
            <a:spAutoFit/>
          </a:bodyPr>
          <a:lstStyle/>
          <a:p>
            <a:pPr>
              <a:lnSpc>
                <a:spcPts val="7370"/>
              </a:lnSpc>
            </a:pPr>
            <a:r>
              <a:rPr lang="en-US" sz="5669" spc="170">
                <a:solidFill>
                  <a:srgbClr val="000000"/>
                </a:solidFill>
                <a:latin typeface="Muli Regular Bold"/>
              </a:rPr>
              <a:t>Courtney Schultz, PhD</a:t>
            </a:r>
          </a:p>
        </p:txBody>
      </p:sp>
      <p:sp>
        <p:nvSpPr>
          <p:cNvPr id="7" name="TextBox 7"/>
          <p:cNvSpPr txBox="1"/>
          <p:nvPr/>
        </p:nvSpPr>
        <p:spPr>
          <a:xfrm>
            <a:off x="8634460" y="4920238"/>
            <a:ext cx="9466270" cy="619113"/>
          </a:xfrm>
          <a:prstGeom prst="rect">
            <a:avLst/>
          </a:prstGeom>
        </p:spPr>
        <p:txBody>
          <a:bodyPr lIns="0" tIns="0" rIns="0" bIns="0" rtlCol="0" anchor="t">
            <a:spAutoFit/>
          </a:bodyPr>
          <a:lstStyle/>
          <a:p>
            <a:pPr>
              <a:lnSpc>
                <a:spcPts val="5156"/>
              </a:lnSpc>
            </a:pPr>
            <a:r>
              <a:rPr lang="en-US" sz="3437">
                <a:solidFill>
                  <a:srgbClr val="1B1A1A"/>
                </a:solidFill>
                <a:latin typeface="Muli Regular"/>
              </a:rPr>
              <a:t>Courtney@HealthandTechnologyPartners.com</a:t>
            </a:r>
          </a:p>
        </p:txBody>
      </p:sp>
      <p:sp>
        <p:nvSpPr>
          <p:cNvPr id="8" name="TextBox 8"/>
          <p:cNvSpPr txBox="1"/>
          <p:nvPr/>
        </p:nvSpPr>
        <p:spPr>
          <a:xfrm>
            <a:off x="8634460" y="6142307"/>
            <a:ext cx="8281279" cy="618896"/>
          </a:xfrm>
          <a:prstGeom prst="rect">
            <a:avLst/>
          </a:prstGeom>
        </p:spPr>
        <p:txBody>
          <a:bodyPr lIns="0" tIns="0" rIns="0" bIns="0" rtlCol="0" anchor="t">
            <a:spAutoFit/>
          </a:bodyPr>
          <a:lstStyle/>
          <a:p>
            <a:pPr>
              <a:lnSpc>
                <a:spcPts val="5153"/>
              </a:lnSpc>
            </a:pPr>
            <a:r>
              <a:rPr lang="en-US" sz="3435">
                <a:solidFill>
                  <a:srgbClr val="1B1A1A"/>
                </a:solidFill>
                <a:latin typeface="Muli Regular"/>
              </a:rPr>
              <a:t>HealthandTechnologyPartners.com</a:t>
            </a:r>
          </a:p>
        </p:txBody>
      </p:sp>
      <p:sp>
        <p:nvSpPr>
          <p:cNvPr id="9" name="TextBox 9"/>
          <p:cNvSpPr txBox="1"/>
          <p:nvPr/>
        </p:nvSpPr>
        <p:spPr>
          <a:xfrm>
            <a:off x="7578669" y="1035140"/>
            <a:ext cx="8971448" cy="1808196"/>
          </a:xfrm>
          <a:prstGeom prst="rect">
            <a:avLst/>
          </a:prstGeom>
        </p:spPr>
        <p:txBody>
          <a:bodyPr lIns="0" tIns="0" rIns="0" bIns="0" rtlCol="0" anchor="t">
            <a:spAutoFit/>
          </a:bodyPr>
          <a:lstStyle/>
          <a:p>
            <a:pPr>
              <a:lnSpc>
                <a:spcPts val="13945"/>
              </a:lnSpc>
            </a:pPr>
            <a:r>
              <a:rPr lang="en-US" sz="12677">
                <a:solidFill>
                  <a:srgbClr val="1B1A1A"/>
                </a:solidFill>
                <a:latin typeface="Muli Black Bold"/>
              </a:rPr>
              <a:t>Questions?</a:t>
            </a:r>
          </a:p>
        </p:txBody>
      </p:sp>
      <p:pic>
        <p:nvPicPr>
          <p:cNvPr id="10" name="Picture 10"/>
          <p:cNvPicPr>
            <a:picLocks noChangeAspect="1"/>
          </p:cNvPicPr>
          <p:nvPr/>
        </p:nvPicPr>
        <p:blipFill>
          <a:blip r:embed="rId7"/>
          <a:srcRect/>
          <a:stretch>
            <a:fillRect/>
          </a:stretch>
        </p:blipFill>
        <p:spPr>
          <a:xfrm>
            <a:off x="-42482" y="-255926"/>
            <a:ext cx="7586282" cy="113298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22444" y="2519230"/>
            <a:ext cx="2506100" cy="6580392"/>
            <a:chOff x="0" y="0"/>
            <a:chExt cx="2478236" cy="6507226"/>
          </a:xfrm>
        </p:grpSpPr>
        <p:sp>
          <p:nvSpPr>
            <p:cNvPr id="3" name="Freeform 3"/>
            <p:cNvSpPr/>
            <p:nvPr/>
          </p:nvSpPr>
          <p:spPr>
            <a:xfrm>
              <a:off x="0" y="0"/>
              <a:ext cx="2478236" cy="6507226"/>
            </a:xfrm>
            <a:custGeom>
              <a:avLst/>
              <a:gdLst/>
              <a:ahLst/>
              <a:cxnLst/>
              <a:rect l="l" t="t" r="r" b="b"/>
              <a:pathLst>
                <a:path w="2478236" h="6507226">
                  <a:moveTo>
                    <a:pt x="0" y="0"/>
                  </a:moveTo>
                  <a:lnTo>
                    <a:pt x="2478236" y="0"/>
                  </a:lnTo>
                  <a:lnTo>
                    <a:pt x="2478236" y="6507226"/>
                  </a:lnTo>
                  <a:lnTo>
                    <a:pt x="0" y="6507226"/>
                  </a:lnTo>
                  <a:close/>
                </a:path>
              </a:pathLst>
            </a:custGeom>
            <a:solidFill>
              <a:srgbClr val="CCED00"/>
            </a:solidFill>
          </p:spPr>
        </p:sp>
      </p:grpSp>
      <p:grpSp>
        <p:nvGrpSpPr>
          <p:cNvPr id="4" name="Group 4"/>
          <p:cNvGrpSpPr/>
          <p:nvPr/>
        </p:nvGrpSpPr>
        <p:grpSpPr>
          <a:xfrm>
            <a:off x="10522444" y="9099622"/>
            <a:ext cx="2506100" cy="519505"/>
            <a:chOff x="0" y="0"/>
            <a:chExt cx="2478236" cy="513728"/>
          </a:xfrm>
        </p:grpSpPr>
        <p:sp>
          <p:nvSpPr>
            <p:cNvPr id="5" name="Freeform 5"/>
            <p:cNvSpPr/>
            <p:nvPr/>
          </p:nvSpPr>
          <p:spPr>
            <a:xfrm>
              <a:off x="0" y="0"/>
              <a:ext cx="2478236" cy="513728"/>
            </a:xfrm>
            <a:custGeom>
              <a:avLst/>
              <a:gdLst/>
              <a:ahLst/>
              <a:cxnLst/>
              <a:rect l="l" t="t" r="r" b="b"/>
              <a:pathLst>
                <a:path w="2478236" h="513728">
                  <a:moveTo>
                    <a:pt x="0" y="0"/>
                  </a:moveTo>
                  <a:lnTo>
                    <a:pt x="2478236" y="0"/>
                  </a:lnTo>
                  <a:lnTo>
                    <a:pt x="2478236" y="513728"/>
                  </a:lnTo>
                  <a:lnTo>
                    <a:pt x="0" y="513728"/>
                  </a:lnTo>
                  <a:close/>
                </a:path>
              </a:pathLst>
            </a:custGeom>
            <a:solidFill>
              <a:srgbClr val="75B8C8"/>
            </a:solidFill>
          </p:spPr>
        </p:sp>
      </p:grpSp>
      <p:grpSp>
        <p:nvGrpSpPr>
          <p:cNvPr id="6" name="Group 6"/>
          <p:cNvGrpSpPr/>
          <p:nvPr/>
        </p:nvGrpSpPr>
        <p:grpSpPr>
          <a:xfrm>
            <a:off x="10522444" y="9619126"/>
            <a:ext cx="2506100" cy="203727"/>
            <a:chOff x="0" y="0"/>
            <a:chExt cx="2478236" cy="201462"/>
          </a:xfrm>
        </p:grpSpPr>
        <p:sp>
          <p:nvSpPr>
            <p:cNvPr id="7" name="Freeform 7"/>
            <p:cNvSpPr/>
            <p:nvPr/>
          </p:nvSpPr>
          <p:spPr>
            <a:xfrm>
              <a:off x="0" y="0"/>
              <a:ext cx="2478236" cy="201462"/>
            </a:xfrm>
            <a:custGeom>
              <a:avLst/>
              <a:gdLst/>
              <a:ahLst/>
              <a:cxnLst/>
              <a:rect l="l" t="t" r="r" b="b"/>
              <a:pathLst>
                <a:path w="2478236" h="201462">
                  <a:moveTo>
                    <a:pt x="0" y="0"/>
                  </a:moveTo>
                  <a:lnTo>
                    <a:pt x="2478236" y="0"/>
                  </a:lnTo>
                  <a:lnTo>
                    <a:pt x="2478236" y="201462"/>
                  </a:lnTo>
                  <a:lnTo>
                    <a:pt x="0" y="201462"/>
                  </a:lnTo>
                  <a:close/>
                </a:path>
              </a:pathLst>
            </a:custGeom>
            <a:solidFill>
              <a:srgbClr val="CDD3D5"/>
            </a:solidFill>
          </p:spPr>
        </p:sp>
      </p:grpSp>
      <p:grpSp>
        <p:nvGrpSpPr>
          <p:cNvPr id="8" name="Group 8"/>
          <p:cNvGrpSpPr/>
          <p:nvPr/>
        </p:nvGrpSpPr>
        <p:grpSpPr>
          <a:xfrm>
            <a:off x="4212048" y="2519230"/>
            <a:ext cx="2444728" cy="611182"/>
            <a:chOff x="0" y="0"/>
            <a:chExt cx="773289" cy="193322"/>
          </a:xfrm>
        </p:grpSpPr>
        <p:sp>
          <p:nvSpPr>
            <p:cNvPr id="9" name="Freeform 9"/>
            <p:cNvSpPr/>
            <p:nvPr/>
          </p:nvSpPr>
          <p:spPr>
            <a:xfrm>
              <a:off x="0" y="0"/>
              <a:ext cx="773289" cy="193322"/>
            </a:xfrm>
            <a:custGeom>
              <a:avLst/>
              <a:gdLst/>
              <a:ahLst/>
              <a:cxnLst/>
              <a:rect l="l" t="t" r="r" b="b"/>
              <a:pathLst>
                <a:path w="773289" h="193322">
                  <a:moveTo>
                    <a:pt x="0" y="0"/>
                  </a:moveTo>
                  <a:lnTo>
                    <a:pt x="773289" y="0"/>
                  </a:lnTo>
                  <a:lnTo>
                    <a:pt x="773289" y="193322"/>
                  </a:lnTo>
                  <a:lnTo>
                    <a:pt x="0" y="193322"/>
                  </a:lnTo>
                  <a:close/>
                </a:path>
              </a:pathLst>
            </a:custGeom>
            <a:solidFill>
              <a:srgbClr val="CCED00"/>
            </a:solidFill>
          </p:spPr>
        </p:sp>
      </p:grpSp>
      <p:grpSp>
        <p:nvGrpSpPr>
          <p:cNvPr id="10" name="Group 10"/>
          <p:cNvGrpSpPr/>
          <p:nvPr/>
        </p:nvGrpSpPr>
        <p:grpSpPr>
          <a:xfrm>
            <a:off x="4212048" y="3130412"/>
            <a:ext cx="2444728" cy="1303855"/>
            <a:chOff x="0" y="0"/>
            <a:chExt cx="773289" cy="412421"/>
          </a:xfrm>
        </p:grpSpPr>
        <p:sp>
          <p:nvSpPr>
            <p:cNvPr id="11" name="Freeform 11"/>
            <p:cNvSpPr/>
            <p:nvPr/>
          </p:nvSpPr>
          <p:spPr>
            <a:xfrm>
              <a:off x="0" y="0"/>
              <a:ext cx="773289" cy="412421"/>
            </a:xfrm>
            <a:custGeom>
              <a:avLst/>
              <a:gdLst/>
              <a:ahLst/>
              <a:cxnLst/>
              <a:rect l="l" t="t" r="r" b="b"/>
              <a:pathLst>
                <a:path w="773289" h="412421">
                  <a:moveTo>
                    <a:pt x="0" y="0"/>
                  </a:moveTo>
                  <a:lnTo>
                    <a:pt x="773289" y="0"/>
                  </a:lnTo>
                  <a:lnTo>
                    <a:pt x="773289" y="412421"/>
                  </a:lnTo>
                  <a:lnTo>
                    <a:pt x="0" y="412421"/>
                  </a:lnTo>
                  <a:close/>
                </a:path>
              </a:pathLst>
            </a:custGeom>
            <a:solidFill>
              <a:srgbClr val="E05A47"/>
            </a:solidFill>
          </p:spPr>
        </p:sp>
      </p:grpSp>
      <p:grpSp>
        <p:nvGrpSpPr>
          <p:cNvPr id="12" name="Group 12"/>
          <p:cNvGrpSpPr/>
          <p:nvPr/>
        </p:nvGrpSpPr>
        <p:grpSpPr>
          <a:xfrm>
            <a:off x="4212048" y="4434267"/>
            <a:ext cx="2444728" cy="1446464"/>
            <a:chOff x="0" y="0"/>
            <a:chExt cx="773289" cy="457529"/>
          </a:xfrm>
        </p:grpSpPr>
        <p:sp>
          <p:nvSpPr>
            <p:cNvPr id="13" name="Freeform 13"/>
            <p:cNvSpPr/>
            <p:nvPr/>
          </p:nvSpPr>
          <p:spPr>
            <a:xfrm>
              <a:off x="0" y="0"/>
              <a:ext cx="773289" cy="457529"/>
            </a:xfrm>
            <a:custGeom>
              <a:avLst/>
              <a:gdLst/>
              <a:ahLst/>
              <a:cxnLst/>
              <a:rect l="l" t="t" r="r" b="b"/>
              <a:pathLst>
                <a:path w="773289" h="457529">
                  <a:moveTo>
                    <a:pt x="0" y="0"/>
                  </a:moveTo>
                  <a:lnTo>
                    <a:pt x="773289" y="0"/>
                  </a:lnTo>
                  <a:lnTo>
                    <a:pt x="773289" y="457529"/>
                  </a:lnTo>
                  <a:lnTo>
                    <a:pt x="0" y="457529"/>
                  </a:lnTo>
                  <a:close/>
                </a:path>
              </a:pathLst>
            </a:custGeom>
            <a:solidFill>
              <a:srgbClr val="CDD3D5"/>
            </a:solidFill>
          </p:spPr>
        </p:sp>
      </p:grpSp>
      <p:grpSp>
        <p:nvGrpSpPr>
          <p:cNvPr id="14" name="Group 14"/>
          <p:cNvGrpSpPr/>
          <p:nvPr/>
        </p:nvGrpSpPr>
        <p:grpSpPr>
          <a:xfrm>
            <a:off x="4212048" y="5880730"/>
            <a:ext cx="2444728" cy="2566964"/>
            <a:chOff x="0" y="0"/>
            <a:chExt cx="773289" cy="811953"/>
          </a:xfrm>
        </p:grpSpPr>
        <p:sp>
          <p:nvSpPr>
            <p:cNvPr id="15" name="Freeform 15"/>
            <p:cNvSpPr/>
            <p:nvPr/>
          </p:nvSpPr>
          <p:spPr>
            <a:xfrm>
              <a:off x="0" y="0"/>
              <a:ext cx="773289" cy="811953"/>
            </a:xfrm>
            <a:custGeom>
              <a:avLst/>
              <a:gdLst/>
              <a:ahLst/>
              <a:cxnLst/>
              <a:rect l="l" t="t" r="r" b="b"/>
              <a:pathLst>
                <a:path w="773289" h="811953">
                  <a:moveTo>
                    <a:pt x="0" y="0"/>
                  </a:moveTo>
                  <a:lnTo>
                    <a:pt x="773289" y="0"/>
                  </a:lnTo>
                  <a:lnTo>
                    <a:pt x="773289" y="811953"/>
                  </a:lnTo>
                  <a:lnTo>
                    <a:pt x="0" y="811953"/>
                  </a:lnTo>
                  <a:close/>
                </a:path>
              </a:pathLst>
            </a:custGeom>
            <a:solidFill>
              <a:srgbClr val="75B8C8"/>
            </a:solidFill>
          </p:spPr>
        </p:sp>
      </p:grpSp>
      <p:grpSp>
        <p:nvGrpSpPr>
          <p:cNvPr id="16" name="Group 16"/>
          <p:cNvGrpSpPr/>
          <p:nvPr/>
        </p:nvGrpSpPr>
        <p:grpSpPr>
          <a:xfrm>
            <a:off x="4212048" y="8447694"/>
            <a:ext cx="2444728" cy="1375159"/>
            <a:chOff x="0" y="0"/>
            <a:chExt cx="773289" cy="434975"/>
          </a:xfrm>
        </p:grpSpPr>
        <p:sp>
          <p:nvSpPr>
            <p:cNvPr id="17" name="Freeform 17"/>
            <p:cNvSpPr/>
            <p:nvPr/>
          </p:nvSpPr>
          <p:spPr>
            <a:xfrm>
              <a:off x="0" y="0"/>
              <a:ext cx="773289" cy="434975"/>
            </a:xfrm>
            <a:custGeom>
              <a:avLst/>
              <a:gdLst/>
              <a:ahLst/>
              <a:cxnLst/>
              <a:rect l="l" t="t" r="r" b="b"/>
              <a:pathLst>
                <a:path w="773289" h="434975">
                  <a:moveTo>
                    <a:pt x="0" y="0"/>
                  </a:moveTo>
                  <a:lnTo>
                    <a:pt x="773289" y="0"/>
                  </a:lnTo>
                  <a:lnTo>
                    <a:pt x="773289" y="434975"/>
                  </a:lnTo>
                  <a:lnTo>
                    <a:pt x="0" y="434975"/>
                  </a:lnTo>
                  <a:close/>
                </a:path>
              </a:pathLst>
            </a:custGeom>
            <a:solidFill>
              <a:srgbClr val="15B5B0"/>
            </a:solidFill>
          </p:spPr>
        </p:sp>
      </p:grpSp>
      <p:sp>
        <p:nvSpPr>
          <p:cNvPr id="18" name="TextBox 18"/>
          <p:cNvSpPr txBox="1"/>
          <p:nvPr/>
        </p:nvSpPr>
        <p:spPr>
          <a:xfrm>
            <a:off x="4030864" y="2670316"/>
            <a:ext cx="2807096" cy="280435"/>
          </a:xfrm>
          <a:prstGeom prst="rect">
            <a:avLst/>
          </a:prstGeom>
        </p:spPr>
        <p:txBody>
          <a:bodyPr lIns="0" tIns="0" rIns="0" bIns="0" rtlCol="0" anchor="t">
            <a:spAutoFit/>
          </a:bodyPr>
          <a:lstStyle/>
          <a:p>
            <a:pPr algn="ctr">
              <a:lnSpc>
                <a:spcPts val="2313"/>
              </a:lnSpc>
              <a:spcBef>
                <a:spcPct val="0"/>
              </a:spcBef>
            </a:pPr>
            <a:r>
              <a:rPr lang="en-US" sz="1652">
                <a:solidFill>
                  <a:srgbClr val="000000"/>
                </a:solidFill>
                <a:latin typeface="Muli Bold"/>
              </a:rPr>
              <a:t>Access to care: 6%</a:t>
            </a:r>
          </a:p>
        </p:txBody>
      </p:sp>
      <p:sp>
        <p:nvSpPr>
          <p:cNvPr id="19" name="TextBox 19"/>
          <p:cNvSpPr txBox="1"/>
          <p:nvPr/>
        </p:nvSpPr>
        <p:spPr>
          <a:xfrm>
            <a:off x="4030864" y="6715870"/>
            <a:ext cx="2807096" cy="868110"/>
          </a:xfrm>
          <a:prstGeom prst="rect">
            <a:avLst/>
          </a:prstGeom>
        </p:spPr>
        <p:txBody>
          <a:bodyPr lIns="0" tIns="0" rIns="0" bIns="0" rtlCol="0" anchor="t">
            <a:spAutoFit/>
          </a:bodyPr>
          <a:lstStyle/>
          <a:p>
            <a:pPr algn="ctr">
              <a:lnSpc>
                <a:spcPts val="2313"/>
              </a:lnSpc>
            </a:pPr>
            <a:r>
              <a:rPr lang="en-US" sz="1652">
                <a:solidFill>
                  <a:srgbClr val="000000"/>
                </a:solidFill>
                <a:latin typeface="Muli Bold"/>
              </a:rPr>
              <a:t>Healthy </a:t>
            </a:r>
          </a:p>
          <a:p>
            <a:pPr algn="ctr">
              <a:lnSpc>
                <a:spcPts val="2313"/>
              </a:lnSpc>
            </a:pPr>
            <a:r>
              <a:rPr lang="en-US" sz="1652">
                <a:solidFill>
                  <a:srgbClr val="000000"/>
                </a:solidFill>
                <a:latin typeface="Muli Bold"/>
              </a:rPr>
              <a:t>behaviors:</a:t>
            </a:r>
          </a:p>
          <a:p>
            <a:pPr algn="ctr">
              <a:lnSpc>
                <a:spcPts val="2313"/>
              </a:lnSpc>
              <a:spcBef>
                <a:spcPct val="0"/>
              </a:spcBef>
            </a:pPr>
            <a:r>
              <a:rPr lang="en-US" sz="1652">
                <a:solidFill>
                  <a:srgbClr val="000000"/>
                </a:solidFill>
                <a:latin typeface="Muli Bold"/>
              </a:rPr>
              <a:t>37%</a:t>
            </a:r>
          </a:p>
        </p:txBody>
      </p:sp>
      <p:grpSp>
        <p:nvGrpSpPr>
          <p:cNvPr id="20" name="Group 20"/>
          <p:cNvGrpSpPr/>
          <p:nvPr/>
        </p:nvGrpSpPr>
        <p:grpSpPr>
          <a:xfrm rot="1677310">
            <a:off x="6468331" y="3823581"/>
            <a:ext cx="4089889" cy="223306"/>
            <a:chOff x="0" y="0"/>
            <a:chExt cx="7861974" cy="429260"/>
          </a:xfrm>
        </p:grpSpPr>
        <p:sp>
          <p:nvSpPr>
            <p:cNvPr id="21" name="Freeform 21"/>
            <p:cNvSpPr/>
            <p:nvPr/>
          </p:nvSpPr>
          <p:spPr>
            <a:xfrm>
              <a:off x="0" y="-5080"/>
              <a:ext cx="7861974" cy="434340"/>
            </a:xfrm>
            <a:custGeom>
              <a:avLst/>
              <a:gdLst/>
              <a:ahLst/>
              <a:cxnLst/>
              <a:rect l="l" t="t" r="r" b="b"/>
              <a:pathLst>
                <a:path w="7861974" h="434340">
                  <a:moveTo>
                    <a:pt x="7844195" y="187960"/>
                  </a:moveTo>
                  <a:lnTo>
                    <a:pt x="7582574" y="11430"/>
                  </a:lnTo>
                  <a:cubicBezTo>
                    <a:pt x="7564794" y="0"/>
                    <a:pt x="7541934" y="3810"/>
                    <a:pt x="7529234" y="21590"/>
                  </a:cubicBezTo>
                  <a:cubicBezTo>
                    <a:pt x="7517805" y="39370"/>
                    <a:pt x="7521615" y="62230"/>
                    <a:pt x="7539394" y="74930"/>
                  </a:cubicBezTo>
                  <a:lnTo>
                    <a:pt x="7698144" y="181610"/>
                  </a:lnTo>
                  <a:lnTo>
                    <a:pt x="0" y="181610"/>
                  </a:lnTo>
                  <a:lnTo>
                    <a:pt x="0" y="257810"/>
                  </a:lnTo>
                  <a:lnTo>
                    <a:pt x="7698145" y="257810"/>
                  </a:lnTo>
                  <a:lnTo>
                    <a:pt x="7539395" y="364490"/>
                  </a:lnTo>
                  <a:cubicBezTo>
                    <a:pt x="7521615" y="375920"/>
                    <a:pt x="7517805" y="400050"/>
                    <a:pt x="7529234" y="417830"/>
                  </a:cubicBezTo>
                  <a:cubicBezTo>
                    <a:pt x="7536855" y="429260"/>
                    <a:pt x="7548284" y="434340"/>
                    <a:pt x="7560984" y="434340"/>
                  </a:cubicBezTo>
                  <a:cubicBezTo>
                    <a:pt x="7568605" y="434340"/>
                    <a:pt x="7576224" y="431800"/>
                    <a:pt x="7582574" y="427990"/>
                  </a:cubicBezTo>
                  <a:lnTo>
                    <a:pt x="7845465" y="251460"/>
                  </a:lnTo>
                  <a:cubicBezTo>
                    <a:pt x="7855624" y="243840"/>
                    <a:pt x="7861974" y="232410"/>
                    <a:pt x="7861974" y="219710"/>
                  </a:cubicBezTo>
                  <a:cubicBezTo>
                    <a:pt x="7861974" y="207010"/>
                    <a:pt x="7855624" y="195580"/>
                    <a:pt x="7844195" y="187960"/>
                  </a:cubicBezTo>
                  <a:close/>
                </a:path>
              </a:pathLst>
            </a:custGeom>
            <a:solidFill>
              <a:srgbClr val="4C4C4C"/>
            </a:solidFill>
          </p:spPr>
        </p:sp>
      </p:grpSp>
      <p:grpSp>
        <p:nvGrpSpPr>
          <p:cNvPr id="22" name="Group 22"/>
          <p:cNvGrpSpPr/>
          <p:nvPr/>
        </p:nvGrpSpPr>
        <p:grpSpPr>
          <a:xfrm rot="1677310">
            <a:off x="6468331" y="8224091"/>
            <a:ext cx="4089889" cy="223306"/>
            <a:chOff x="0" y="0"/>
            <a:chExt cx="7861974" cy="429260"/>
          </a:xfrm>
        </p:grpSpPr>
        <p:sp>
          <p:nvSpPr>
            <p:cNvPr id="23" name="Freeform 23"/>
            <p:cNvSpPr/>
            <p:nvPr/>
          </p:nvSpPr>
          <p:spPr>
            <a:xfrm>
              <a:off x="0" y="-5080"/>
              <a:ext cx="7861974" cy="434340"/>
            </a:xfrm>
            <a:custGeom>
              <a:avLst/>
              <a:gdLst/>
              <a:ahLst/>
              <a:cxnLst/>
              <a:rect l="l" t="t" r="r" b="b"/>
              <a:pathLst>
                <a:path w="7861974" h="434340">
                  <a:moveTo>
                    <a:pt x="7844195" y="187960"/>
                  </a:moveTo>
                  <a:lnTo>
                    <a:pt x="7582574" y="11430"/>
                  </a:lnTo>
                  <a:cubicBezTo>
                    <a:pt x="7564794" y="0"/>
                    <a:pt x="7541934" y="3810"/>
                    <a:pt x="7529234" y="21590"/>
                  </a:cubicBezTo>
                  <a:cubicBezTo>
                    <a:pt x="7517805" y="39370"/>
                    <a:pt x="7521615" y="62230"/>
                    <a:pt x="7539394" y="74930"/>
                  </a:cubicBezTo>
                  <a:lnTo>
                    <a:pt x="7698144" y="181610"/>
                  </a:lnTo>
                  <a:lnTo>
                    <a:pt x="0" y="181610"/>
                  </a:lnTo>
                  <a:lnTo>
                    <a:pt x="0" y="257810"/>
                  </a:lnTo>
                  <a:lnTo>
                    <a:pt x="7698145" y="257810"/>
                  </a:lnTo>
                  <a:lnTo>
                    <a:pt x="7539395" y="364490"/>
                  </a:lnTo>
                  <a:cubicBezTo>
                    <a:pt x="7521615" y="375920"/>
                    <a:pt x="7517805" y="400050"/>
                    <a:pt x="7529234" y="417830"/>
                  </a:cubicBezTo>
                  <a:cubicBezTo>
                    <a:pt x="7536855" y="429260"/>
                    <a:pt x="7548284" y="434340"/>
                    <a:pt x="7560984" y="434340"/>
                  </a:cubicBezTo>
                  <a:cubicBezTo>
                    <a:pt x="7568605" y="434340"/>
                    <a:pt x="7576224" y="431800"/>
                    <a:pt x="7582574" y="427990"/>
                  </a:cubicBezTo>
                  <a:lnTo>
                    <a:pt x="7845465" y="251460"/>
                  </a:lnTo>
                  <a:cubicBezTo>
                    <a:pt x="7855624" y="243840"/>
                    <a:pt x="7861974" y="232410"/>
                    <a:pt x="7861974" y="219710"/>
                  </a:cubicBezTo>
                  <a:cubicBezTo>
                    <a:pt x="7861974" y="207010"/>
                    <a:pt x="7855624" y="195580"/>
                    <a:pt x="7844195" y="187960"/>
                  </a:cubicBezTo>
                  <a:close/>
                </a:path>
              </a:pathLst>
            </a:custGeom>
            <a:solidFill>
              <a:srgbClr val="4C4C4C"/>
            </a:solidFill>
          </p:spPr>
        </p:sp>
      </p:grpSp>
      <p:sp>
        <p:nvSpPr>
          <p:cNvPr id="24" name="TextBox 24"/>
          <p:cNvSpPr txBox="1"/>
          <p:nvPr/>
        </p:nvSpPr>
        <p:spPr>
          <a:xfrm>
            <a:off x="10371946" y="5431589"/>
            <a:ext cx="2807096" cy="574273"/>
          </a:xfrm>
          <a:prstGeom prst="rect">
            <a:avLst/>
          </a:prstGeom>
        </p:spPr>
        <p:txBody>
          <a:bodyPr lIns="0" tIns="0" rIns="0" bIns="0" rtlCol="0" anchor="t">
            <a:spAutoFit/>
          </a:bodyPr>
          <a:lstStyle/>
          <a:p>
            <a:pPr algn="ctr">
              <a:lnSpc>
                <a:spcPts val="2313"/>
              </a:lnSpc>
            </a:pPr>
            <a:r>
              <a:rPr lang="en-US" sz="1652">
                <a:solidFill>
                  <a:srgbClr val="000000"/>
                </a:solidFill>
                <a:latin typeface="Muli Bold"/>
              </a:rPr>
              <a:t>Medical services:</a:t>
            </a:r>
          </a:p>
          <a:p>
            <a:pPr algn="ctr">
              <a:lnSpc>
                <a:spcPts val="2313"/>
              </a:lnSpc>
              <a:spcBef>
                <a:spcPct val="0"/>
              </a:spcBef>
            </a:pPr>
            <a:r>
              <a:rPr lang="en-US" sz="1652">
                <a:solidFill>
                  <a:srgbClr val="000000"/>
                </a:solidFill>
                <a:latin typeface="Muli Bold"/>
              </a:rPr>
              <a:t>90%</a:t>
            </a:r>
          </a:p>
        </p:txBody>
      </p:sp>
      <p:sp>
        <p:nvSpPr>
          <p:cNvPr id="25" name="TextBox 25"/>
          <p:cNvSpPr txBox="1"/>
          <p:nvPr/>
        </p:nvSpPr>
        <p:spPr>
          <a:xfrm>
            <a:off x="10371946" y="9210675"/>
            <a:ext cx="2807096" cy="280435"/>
          </a:xfrm>
          <a:prstGeom prst="rect">
            <a:avLst/>
          </a:prstGeom>
        </p:spPr>
        <p:txBody>
          <a:bodyPr lIns="0" tIns="0" rIns="0" bIns="0" rtlCol="0" anchor="t">
            <a:spAutoFit/>
          </a:bodyPr>
          <a:lstStyle/>
          <a:p>
            <a:pPr algn="ctr">
              <a:lnSpc>
                <a:spcPts val="2313"/>
              </a:lnSpc>
              <a:spcBef>
                <a:spcPct val="0"/>
              </a:spcBef>
            </a:pPr>
            <a:r>
              <a:rPr lang="en-US" sz="1652">
                <a:solidFill>
                  <a:srgbClr val="000000"/>
                </a:solidFill>
                <a:latin typeface="Muli Bold"/>
              </a:rPr>
              <a:t>Healthy behaviors: 9%</a:t>
            </a:r>
          </a:p>
        </p:txBody>
      </p:sp>
      <p:sp>
        <p:nvSpPr>
          <p:cNvPr id="26" name="TextBox 26"/>
          <p:cNvSpPr txBox="1"/>
          <p:nvPr/>
        </p:nvSpPr>
        <p:spPr>
          <a:xfrm>
            <a:off x="10371946" y="9580020"/>
            <a:ext cx="2807096" cy="262890"/>
          </a:xfrm>
          <a:prstGeom prst="rect">
            <a:avLst/>
          </a:prstGeom>
        </p:spPr>
        <p:txBody>
          <a:bodyPr lIns="0" tIns="0" rIns="0" bIns="0" rtlCol="0" anchor="t">
            <a:spAutoFit/>
          </a:bodyPr>
          <a:lstStyle/>
          <a:p>
            <a:pPr algn="ctr">
              <a:lnSpc>
                <a:spcPts val="2240"/>
              </a:lnSpc>
              <a:spcBef>
                <a:spcPct val="0"/>
              </a:spcBef>
            </a:pPr>
            <a:r>
              <a:rPr lang="en-US" sz="1600">
                <a:solidFill>
                  <a:srgbClr val="000000"/>
                </a:solidFill>
                <a:latin typeface="Muli Bold"/>
              </a:rPr>
              <a:t>Other: 1%</a:t>
            </a:r>
          </a:p>
        </p:txBody>
      </p:sp>
      <p:sp>
        <p:nvSpPr>
          <p:cNvPr id="27" name="TextBox 27"/>
          <p:cNvSpPr txBox="1"/>
          <p:nvPr/>
        </p:nvSpPr>
        <p:spPr>
          <a:xfrm>
            <a:off x="4030864" y="3627834"/>
            <a:ext cx="2807096" cy="280435"/>
          </a:xfrm>
          <a:prstGeom prst="rect">
            <a:avLst/>
          </a:prstGeom>
        </p:spPr>
        <p:txBody>
          <a:bodyPr lIns="0" tIns="0" rIns="0" bIns="0" rtlCol="0" anchor="t">
            <a:spAutoFit/>
          </a:bodyPr>
          <a:lstStyle/>
          <a:p>
            <a:pPr algn="ctr">
              <a:lnSpc>
                <a:spcPts val="2313"/>
              </a:lnSpc>
              <a:spcBef>
                <a:spcPct val="0"/>
              </a:spcBef>
            </a:pPr>
            <a:r>
              <a:rPr lang="en-US" sz="1652">
                <a:solidFill>
                  <a:srgbClr val="000000"/>
                </a:solidFill>
                <a:latin typeface="Muli Bold"/>
              </a:rPr>
              <a:t>Genetics: 20%</a:t>
            </a:r>
          </a:p>
        </p:txBody>
      </p:sp>
      <p:sp>
        <p:nvSpPr>
          <p:cNvPr id="28" name="TextBox 28"/>
          <p:cNvSpPr txBox="1"/>
          <p:nvPr/>
        </p:nvSpPr>
        <p:spPr>
          <a:xfrm>
            <a:off x="4248694" y="4616599"/>
            <a:ext cx="2405909" cy="1161947"/>
          </a:xfrm>
          <a:prstGeom prst="rect">
            <a:avLst/>
          </a:prstGeom>
        </p:spPr>
        <p:txBody>
          <a:bodyPr wrap="square" lIns="0" tIns="0" rIns="0" bIns="0" rtlCol="0" anchor="t">
            <a:spAutoFit/>
          </a:bodyPr>
          <a:lstStyle/>
          <a:p>
            <a:pPr algn="ctr">
              <a:lnSpc>
                <a:spcPts val="2313"/>
              </a:lnSpc>
            </a:pPr>
            <a:r>
              <a:rPr lang="en-US" sz="1652" dirty="0">
                <a:solidFill>
                  <a:srgbClr val="000000"/>
                </a:solidFill>
                <a:latin typeface="Muli Bold"/>
              </a:rPr>
              <a:t>Socioeconomic and physical </a:t>
            </a:r>
          </a:p>
          <a:p>
            <a:pPr algn="ctr">
              <a:lnSpc>
                <a:spcPts val="2313"/>
              </a:lnSpc>
            </a:pPr>
            <a:r>
              <a:rPr lang="en-US" sz="1652" dirty="0">
                <a:solidFill>
                  <a:srgbClr val="000000"/>
                </a:solidFill>
                <a:latin typeface="Muli Bold"/>
              </a:rPr>
              <a:t>environments: </a:t>
            </a:r>
          </a:p>
          <a:p>
            <a:pPr algn="ctr">
              <a:lnSpc>
                <a:spcPts val="2313"/>
              </a:lnSpc>
              <a:spcBef>
                <a:spcPct val="0"/>
              </a:spcBef>
            </a:pPr>
            <a:r>
              <a:rPr lang="en-US" sz="1652" dirty="0">
                <a:solidFill>
                  <a:srgbClr val="000000"/>
                </a:solidFill>
                <a:latin typeface="Muli Bold"/>
              </a:rPr>
              <a:t>22%</a:t>
            </a:r>
          </a:p>
        </p:txBody>
      </p:sp>
      <p:sp>
        <p:nvSpPr>
          <p:cNvPr id="29" name="TextBox 29"/>
          <p:cNvSpPr txBox="1"/>
          <p:nvPr/>
        </p:nvSpPr>
        <p:spPr>
          <a:xfrm>
            <a:off x="4030864" y="8686931"/>
            <a:ext cx="2807096" cy="868110"/>
          </a:xfrm>
          <a:prstGeom prst="rect">
            <a:avLst/>
          </a:prstGeom>
        </p:spPr>
        <p:txBody>
          <a:bodyPr lIns="0" tIns="0" rIns="0" bIns="0" rtlCol="0" anchor="t">
            <a:spAutoFit/>
          </a:bodyPr>
          <a:lstStyle/>
          <a:p>
            <a:pPr algn="ctr">
              <a:lnSpc>
                <a:spcPts val="2313"/>
              </a:lnSpc>
            </a:pPr>
            <a:r>
              <a:rPr lang="en-US" sz="1652">
                <a:solidFill>
                  <a:srgbClr val="000000"/>
                </a:solidFill>
                <a:latin typeface="Muli Bold"/>
              </a:rPr>
              <a:t>Interactions among determinants:</a:t>
            </a:r>
          </a:p>
          <a:p>
            <a:pPr algn="ctr">
              <a:lnSpc>
                <a:spcPts val="2313"/>
              </a:lnSpc>
              <a:spcBef>
                <a:spcPct val="0"/>
              </a:spcBef>
            </a:pPr>
            <a:r>
              <a:rPr lang="en-US" sz="1652">
                <a:solidFill>
                  <a:srgbClr val="000000"/>
                </a:solidFill>
                <a:latin typeface="Muli Bold"/>
              </a:rPr>
              <a:t>15%</a:t>
            </a:r>
          </a:p>
        </p:txBody>
      </p:sp>
      <p:sp>
        <p:nvSpPr>
          <p:cNvPr id="30" name="TextBox 30"/>
          <p:cNvSpPr txBox="1"/>
          <p:nvPr/>
        </p:nvSpPr>
        <p:spPr>
          <a:xfrm>
            <a:off x="13179042" y="9619126"/>
            <a:ext cx="1691446" cy="195578"/>
          </a:xfrm>
          <a:prstGeom prst="rect">
            <a:avLst/>
          </a:prstGeom>
        </p:spPr>
        <p:txBody>
          <a:bodyPr lIns="0" tIns="0" rIns="0" bIns="0" rtlCol="0" anchor="t">
            <a:spAutoFit/>
          </a:bodyPr>
          <a:lstStyle/>
          <a:p>
            <a:pPr algn="ctr">
              <a:lnSpc>
                <a:spcPts val="1539"/>
              </a:lnSpc>
              <a:spcBef>
                <a:spcPct val="0"/>
              </a:spcBef>
            </a:pPr>
            <a:r>
              <a:rPr lang="en-US" sz="1283">
                <a:solidFill>
                  <a:srgbClr val="000000"/>
                </a:solidFill>
                <a:latin typeface="Muli Regular"/>
              </a:rPr>
              <a:t>Data from NEHI 2013</a:t>
            </a:r>
          </a:p>
        </p:txBody>
      </p:sp>
      <p:sp>
        <p:nvSpPr>
          <p:cNvPr id="31" name="TextBox 31"/>
          <p:cNvSpPr txBox="1"/>
          <p:nvPr/>
        </p:nvSpPr>
        <p:spPr>
          <a:xfrm>
            <a:off x="4248695" y="2048397"/>
            <a:ext cx="2408081" cy="280475"/>
          </a:xfrm>
          <a:prstGeom prst="rect">
            <a:avLst/>
          </a:prstGeom>
        </p:spPr>
        <p:txBody>
          <a:bodyPr lIns="0" tIns="0" rIns="0" bIns="0" rtlCol="0" anchor="t">
            <a:spAutoFit/>
          </a:bodyPr>
          <a:lstStyle/>
          <a:p>
            <a:pPr algn="ctr">
              <a:lnSpc>
                <a:spcPts val="2313"/>
              </a:lnSpc>
              <a:spcBef>
                <a:spcPct val="0"/>
              </a:spcBef>
            </a:pPr>
            <a:r>
              <a:rPr lang="en-US" sz="1652">
                <a:solidFill>
                  <a:srgbClr val="000000"/>
                </a:solidFill>
                <a:latin typeface="Muli Bold"/>
              </a:rPr>
              <a:t>Health Determinants</a:t>
            </a:r>
          </a:p>
        </p:txBody>
      </p:sp>
      <p:sp>
        <p:nvSpPr>
          <p:cNvPr id="32" name="TextBox 32"/>
          <p:cNvSpPr txBox="1"/>
          <p:nvPr/>
        </p:nvSpPr>
        <p:spPr>
          <a:xfrm>
            <a:off x="10202889" y="2048397"/>
            <a:ext cx="3145210" cy="280475"/>
          </a:xfrm>
          <a:prstGeom prst="rect">
            <a:avLst/>
          </a:prstGeom>
        </p:spPr>
        <p:txBody>
          <a:bodyPr lIns="0" tIns="0" rIns="0" bIns="0" rtlCol="0" anchor="t">
            <a:spAutoFit/>
          </a:bodyPr>
          <a:lstStyle/>
          <a:p>
            <a:pPr algn="ctr">
              <a:lnSpc>
                <a:spcPts val="2313"/>
              </a:lnSpc>
              <a:spcBef>
                <a:spcPct val="0"/>
              </a:spcBef>
            </a:pPr>
            <a:r>
              <a:rPr lang="en-US" sz="1652">
                <a:solidFill>
                  <a:srgbClr val="000000"/>
                </a:solidFill>
                <a:latin typeface="Muli Bold"/>
              </a:rPr>
              <a:t>National Health Expenditures</a:t>
            </a:r>
          </a:p>
        </p:txBody>
      </p:sp>
      <p:sp>
        <p:nvSpPr>
          <p:cNvPr id="33" name="TextBox 33"/>
          <p:cNvSpPr txBox="1"/>
          <p:nvPr/>
        </p:nvSpPr>
        <p:spPr>
          <a:xfrm>
            <a:off x="1232078" y="712739"/>
            <a:ext cx="15823843" cy="802923"/>
          </a:xfrm>
          <a:prstGeom prst="rect">
            <a:avLst/>
          </a:prstGeom>
        </p:spPr>
        <p:txBody>
          <a:bodyPr lIns="0" tIns="0" rIns="0" bIns="0" rtlCol="0" anchor="t">
            <a:spAutoFit/>
          </a:bodyPr>
          <a:lstStyle/>
          <a:p>
            <a:pPr algn="ctr">
              <a:lnSpc>
                <a:spcPts val="6397"/>
              </a:lnSpc>
              <a:spcBef>
                <a:spcPct val="0"/>
              </a:spcBef>
            </a:pPr>
            <a:r>
              <a:rPr lang="en-US" sz="5331">
                <a:solidFill>
                  <a:srgbClr val="000000"/>
                </a:solidFill>
                <a:latin typeface="Muli Black"/>
              </a:rPr>
              <a:t>A Legacy of Spending Mismatches </a:t>
            </a:r>
          </a:p>
        </p:txBody>
      </p:sp>
      <p:pic>
        <p:nvPicPr>
          <p:cNvPr id="34" name="Picture 34"/>
          <p:cNvPicPr>
            <a:picLocks noChangeAspect="1"/>
          </p:cNvPicPr>
          <p:nvPr/>
        </p:nvPicPr>
        <p:blipFill>
          <a:blip r:embed="rId2"/>
          <a:srcRect t="31528" b="37915"/>
          <a:stretch>
            <a:fillRect/>
          </a:stretch>
        </p:blipFill>
        <p:spPr>
          <a:xfrm>
            <a:off x="15495722" y="259123"/>
            <a:ext cx="2782753" cy="8503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388" r="20388"/>
          <a:stretch>
            <a:fillRect/>
          </a:stretch>
        </p:blipFill>
        <p:spPr>
          <a:xfrm>
            <a:off x="0" y="0"/>
            <a:ext cx="9144000" cy="10287000"/>
          </a:xfrm>
          <a:prstGeom prst="rect">
            <a:avLst/>
          </a:prstGeom>
        </p:spPr>
      </p:pic>
      <p:grpSp>
        <p:nvGrpSpPr>
          <p:cNvPr id="3" name="Group 3"/>
          <p:cNvGrpSpPr/>
          <p:nvPr/>
        </p:nvGrpSpPr>
        <p:grpSpPr>
          <a:xfrm>
            <a:off x="16572909" y="8991875"/>
            <a:ext cx="686391" cy="266425"/>
            <a:chOff x="0" y="0"/>
            <a:chExt cx="1105903" cy="429260"/>
          </a:xfrm>
        </p:grpSpPr>
        <p:sp>
          <p:nvSpPr>
            <p:cNvPr id="4" name="Freeform 4"/>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id="5" name="TextBox 5"/>
          <p:cNvSpPr txBox="1"/>
          <p:nvPr/>
        </p:nvSpPr>
        <p:spPr>
          <a:xfrm>
            <a:off x="9909625" y="1084331"/>
            <a:ext cx="6998622" cy="5202148"/>
          </a:xfrm>
          <a:prstGeom prst="rect">
            <a:avLst/>
          </a:prstGeom>
        </p:spPr>
        <p:txBody>
          <a:bodyPr lIns="0" tIns="0" rIns="0" bIns="0" rtlCol="0" anchor="t">
            <a:spAutoFit/>
          </a:bodyPr>
          <a:lstStyle/>
          <a:p>
            <a:pPr>
              <a:lnSpc>
                <a:spcPts val="10177"/>
              </a:lnSpc>
            </a:pPr>
            <a:r>
              <a:rPr lang="en-US" sz="9252">
                <a:solidFill>
                  <a:srgbClr val="1B1A1A"/>
                </a:solidFill>
                <a:latin typeface="Muli Black Bold"/>
              </a:rPr>
              <a:t>Nature is a commonly accepted SDH.</a:t>
            </a:r>
          </a:p>
        </p:txBody>
      </p:sp>
      <p:sp>
        <p:nvSpPr>
          <p:cNvPr id="6" name="TextBox 6"/>
          <p:cNvSpPr txBox="1"/>
          <p:nvPr/>
        </p:nvSpPr>
        <p:spPr>
          <a:xfrm>
            <a:off x="9917483" y="6549466"/>
            <a:ext cx="6998622" cy="2025171"/>
          </a:xfrm>
          <a:prstGeom prst="rect">
            <a:avLst/>
          </a:prstGeom>
        </p:spPr>
        <p:txBody>
          <a:bodyPr lIns="0" tIns="0" rIns="0" bIns="0" rtlCol="0" anchor="t">
            <a:spAutoFit/>
          </a:bodyPr>
          <a:lstStyle/>
          <a:p>
            <a:pPr>
              <a:lnSpc>
                <a:spcPts val="4018"/>
              </a:lnSpc>
            </a:pPr>
            <a:r>
              <a:rPr lang="en-US" sz="2679">
                <a:solidFill>
                  <a:srgbClr val="1B1A1A"/>
                </a:solidFill>
                <a:latin typeface="Muli Regular"/>
              </a:rPr>
              <a:t>"Recognition that access to care and quality of care are not enough to be healthy has led to a recent rapid growth of SDH interventions within health care." </a:t>
            </a:r>
          </a:p>
        </p:txBody>
      </p:sp>
      <p:sp>
        <p:nvSpPr>
          <p:cNvPr id="7" name="TextBox 7"/>
          <p:cNvSpPr txBox="1"/>
          <p:nvPr/>
        </p:nvSpPr>
        <p:spPr>
          <a:xfrm>
            <a:off x="9917483" y="8837365"/>
            <a:ext cx="2877026" cy="280445"/>
          </a:xfrm>
          <a:prstGeom prst="rect">
            <a:avLst/>
          </a:prstGeom>
        </p:spPr>
        <p:txBody>
          <a:bodyPr lIns="0" tIns="0" rIns="0" bIns="0" rtlCol="0" anchor="t">
            <a:spAutoFit/>
          </a:bodyPr>
          <a:lstStyle/>
          <a:p>
            <a:pPr algn="ctr">
              <a:lnSpc>
                <a:spcPts val="2313"/>
              </a:lnSpc>
              <a:spcBef>
                <a:spcPct val="0"/>
              </a:spcBef>
            </a:pPr>
            <a:r>
              <a:rPr lang="en-US" sz="1652">
                <a:solidFill>
                  <a:srgbClr val="1B1A1A"/>
                </a:solidFill>
                <a:latin typeface="Muli Regular"/>
              </a:rPr>
              <a:t>South, Kondo, &amp; Razani, 2020</a:t>
            </a:r>
          </a:p>
        </p:txBody>
      </p:sp>
      <p:pic>
        <p:nvPicPr>
          <p:cNvPr id="8" name="Picture 8"/>
          <p:cNvPicPr>
            <a:picLocks noChangeAspect="1"/>
          </p:cNvPicPr>
          <p:nvPr/>
        </p:nvPicPr>
        <p:blipFill>
          <a:blip r:embed="rId3"/>
          <a:srcRect t="31528" b="37915"/>
          <a:stretch>
            <a:fillRect/>
          </a:stretch>
        </p:blipFill>
        <p:spPr>
          <a:xfrm>
            <a:off x="15505247" y="259123"/>
            <a:ext cx="2782753" cy="850315"/>
          </a:xfrm>
          <a:prstGeom prst="rect">
            <a:avLst/>
          </a:prstGeom>
        </p:spPr>
      </p:pic>
      <p:sp>
        <p:nvSpPr>
          <p:cNvPr id="9" name="AutoShape 9"/>
          <p:cNvSpPr/>
          <p:nvPr/>
        </p:nvSpPr>
        <p:spPr>
          <a:xfrm>
            <a:off x="9917483" y="6362678"/>
            <a:ext cx="6998622" cy="0"/>
          </a:xfrm>
          <a:prstGeom prst="line">
            <a:avLst/>
          </a:prstGeom>
          <a:ln w="47625" cap="flat">
            <a:solidFill>
              <a:srgbClr val="CCED00"/>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99B8"/>
        </a:solidFill>
        <a:effectLst/>
      </p:bgPr>
    </p:bg>
    <p:spTree>
      <p:nvGrpSpPr>
        <p:cNvPr id="1" name=""/>
        <p:cNvGrpSpPr/>
        <p:nvPr/>
      </p:nvGrpSpPr>
      <p:grpSpPr>
        <a:xfrm>
          <a:off x="0" y="0"/>
          <a:ext cx="0" cy="0"/>
          <a:chOff x="0" y="0"/>
          <a:chExt cx="0" cy="0"/>
        </a:xfrm>
      </p:grpSpPr>
      <p:sp>
        <p:nvSpPr>
          <p:cNvPr id="2" name="TextBox 2"/>
          <p:cNvSpPr txBox="1"/>
          <p:nvPr/>
        </p:nvSpPr>
        <p:spPr>
          <a:xfrm>
            <a:off x="1028700" y="1433035"/>
            <a:ext cx="16230600" cy="7420769"/>
          </a:xfrm>
          <a:prstGeom prst="rect">
            <a:avLst/>
          </a:prstGeom>
        </p:spPr>
        <p:txBody>
          <a:bodyPr lIns="0" tIns="0" rIns="0" bIns="0" rtlCol="0" anchor="t">
            <a:spAutoFit/>
          </a:bodyPr>
          <a:lstStyle/>
          <a:p>
            <a:pPr algn="ctr">
              <a:lnSpc>
                <a:spcPts val="11686"/>
              </a:lnSpc>
              <a:spcBef>
                <a:spcPct val="0"/>
              </a:spcBef>
            </a:pPr>
            <a:r>
              <a:rPr lang="en-US" sz="9738">
                <a:solidFill>
                  <a:srgbClr val="FFFFFF"/>
                </a:solidFill>
                <a:latin typeface="Muli Black"/>
              </a:rPr>
              <a:t>59% of an individual's health determinants could be positively influenced by nature-based health interventions</a:t>
            </a:r>
          </a:p>
        </p:txBody>
      </p:sp>
      <p:sp>
        <p:nvSpPr>
          <p:cNvPr id="3" name="TextBox 3"/>
          <p:cNvSpPr txBox="1"/>
          <p:nvPr/>
        </p:nvSpPr>
        <p:spPr>
          <a:xfrm>
            <a:off x="13487400" y="8267700"/>
            <a:ext cx="1691446" cy="195580"/>
          </a:xfrm>
          <a:prstGeom prst="rect">
            <a:avLst/>
          </a:prstGeom>
        </p:spPr>
        <p:txBody>
          <a:bodyPr lIns="0" tIns="0" rIns="0" bIns="0" rtlCol="0" anchor="t">
            <a:spAutoFit/>
          </a:bodyPr>
          <a:lstStyle/>
          <a:p>
            <a:pPr algn="ctr">
              <a:lnSpc>
                <a:spcPts val="1539"/>
              </a:lnSpc>
              <a:spcBef>
                <a:spcPct val="0"/>
              </a:spcBef>
            </a:pPr>
            <a:r>
              <a:rPr lang="en-US" sz="1283" dirty="0">
                <a:solidFill>
                  <a:srgbClr val="FFFFFF"/>
                </a:solidFill>
                <a:latin typeface="Muli Regular"/>
              </a:rPr>
              <a:t>Data from NEHI 2013</a:t>
            </a:r>
          </a:p>
        </p:txBody>
      </p:sp>
      <p:pic>
        <p:nvPicPr>
          <p:cNvPr id="4" name="Picture 4"/>
          <p:cNvPicPr>
            <a:picLocks noChangeAspect="1"/>
          </p:cNvPicPr>
          <p:nvPr/>
        </p:nvPicPr>
        <p:blipFill>
          <a:blip r:embed="rId2"/>
          <a:srcRect l="13443" t="29459" r="13763" b="35359"/>
          <a:stretch>
            <a:fillRect/>
          </a:stretch>
        </p:blipFill>
        <p:spPr>
          <a:xfrm>
            <a:off x="15799710" y="157631"/>
            <a:ext cx="2337463" cy="11296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0077" b="2493"/>
          <a:stretch>
            <a:fillRect/>
          </a:stretch>
        </p:blipFill>
        <p:spPr>
          <a:xfrm>
            <a:off x="0" y="0"/>
            <a:ext cx="18288000" cy="10287000"/>
          </a:xfrm>
          <a:prstGeom prst="rect">
            <a:avLst/>
          </a:prstGeom>
        </p:spPr>
      </p:pic>
      <p:sp>
        <p:nvSpPr>
          <p:cNvPr id="3" name="TextBox 3"/>
          <p:cNvSpPr txBox="1"/>
          <p:nvPr/>
        </p:nvSpPr>
        <p:spPr>
          <a:xfrm>
            <a:off x="6538219" y="876300"/>
            <a:ext cx="10721081" cy="5651412"/>
          </a:xfrm>
          <a:prstGeom prst="rect">
            <a:avLst/>
          </a:prstGeom>
        </p:spPr>
        <p:txBody>
          <a:bodyPr lIns="0" tIns="0" rIns="0" bIns="0" rtlCol="0" anchor="t">
            <a:spAutoFit/>
          </a:bodyPr>
          <a:lstStyle/>
          <a:p>
            <a:pPr>
              <a:lnSpc>
                <a:spcPts val="11224"/>
              </a:lnSpc>
            </a:pPr>
            <a:r>
              <a:rPr lang="en-US" sz="8017">
                <a:solidFill>
                  <a:srgbClr val="000000"/>
                </a:solidFill>
                <a:latin typeface="Muli Black"/>
              </a:rPr>
              <a:t>Nature provides people with multiple health &amp; well-being benefits</a:t>
            </a:r>
          </a:p>
        </p:txBody>
      </p:sp>
      <p:pic>
        <p:nvPicPr>
          <p:cNvPr id="4" name="Picture 4"/>
          <p:cNvPicPr>
            <a:picLocks noChangeAspect="1"/>
          </p:cNvPicPr>
          <p:nvPr/>
        </p:nvPicPr>
        <p:blipFill>
          <a:blip r:embed="rId3"/>
          <a:srcRect t="31528" b="37915"/>
          <a:stretch>
            <a:fillRect/>
          </a:stretch>
        </p:blipFill>
        <p:spPr>
          <a:xfrm>
            <a:off x="15505247" y="259123"/>
            <a:ext cx="2782753" cy="8503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4740011" y="-177523"/>
            <a:ext cx="9590" cy="7867795"/>
          </a:xfrm>
          <a:prstGeom prst="rect">
            <a:avLst/>
          </a:prstGeom>
          <a:solidFill>
            <a:srgbClr val="FFFFFF"/>
          </a:solidFill>
        </p:spPr>
      </p:sp>
      <p:grpSp>
        <p:nvGrpSpPr>
          <p:cNvPr id="3" name="Group 3"/>
          <p:cNvGrpSpPr/>
          <p:nvPr/>
        </p:nvGrpSpPr>
        <p:grpSpPr>
          <a:xfrm>
            <a:off x="0" y="0"/>
            <a:ext cx="18288000" cy="3470387"/>
            <a:chOff x="0" y="0"/>
            <a:chExt cx="24384000" cy="4627182"/>
          </a:xfrm>
        </p:grpSpPr>
        <p:pic>
          <p:nvPicPr>
            <p:cNvPr id="4" name="Picture 4"/>
            <p:cNvPicPr>
              <a:picLocks noChangeAspect="1"/>
            </p:cNvPicPr>
            <p:nvPr/>
          </p:nvPicPr>
          <p:blipFill>
            <a:blip r:embed="rId2"/>
            <a:srcRect t="35767" b="35767"/>
            <a:stretch>
              <a:fillRect/>
            </a:stretch>
          </p:blipFill>
          <p:spPr>
            <a:xfrm>
              <a:off x="0" y="0"/>
              <a:ext cx="24384000" cy="4627182"/>
            </a:xfrm>
            <a:prstGeom prst="rect">
              <a:avLst/>
            </a:prstGeom>
          </p:spPr>
        </p:pic>
      </p:grpSp>
      <p:grpSp>
        <p:nvGrpSpPr>
          <p:cNvPr id="5" name="Group 5"/>
          <p:cNvGrpSpPr/>
          <p:nvPr/>
        </p:nvGrpSpPr>
        <p:grpSpPr>
          <a:xfrm>
            <a:off x="0" y="0"/>
            <a:ext cx="18492559" cy="3470387"/>
            <a:chOff x="0" y="0"/>
            <a:chExt cx="6255508" cy="1173933"/>
          </a:xfrm>
        </p:grpSpPr>
        <p:sp>
          <p:nvSpPr>
            <p:cNvPr id="6" name="Freeform 6"/>
            <p:cNvSpPr/>
            <p:nvPr/>
          </p:nvSpPr>
          <p:spPr>
            <a:xfrm>
              <a:off x="0" y="0"/>
              <a:ext cx="6255508" cy="1173933"/>
            </a:xfrm>
            <a:custGeom>
              <a:avLst/>
              <a:gdLst/>
              <a:ahLst/>
              <a:cxnLst/>
              <a:rect l="l" t="t" r="r" b="b"/>
              <a:pathLst>
                <a:path w="6255508" h="1173933">
                  <a:moveTo>
                    <a:pt x="0" y="0"/>
                  </a:moveTo>
                  <a:lnTo>
                    <a:pt x="6255508" y="0"/>
                  </a:lnTo>
                  <a:lnTo>
                    <a:pt x="6255508" y="1173933"/>
                  </a:lnTo>
                  <a:lnTo>
                    <a:pt x="0" y="1173933"/>
                  </a:lnTo>
                  <a:close/>
                </a:path>
              </a:pathLst>
            </a:custGeom>
            <a:solidFill>
              <a:srgbClr val="CCED00">
                <a:alpha val="67843"/>
              </a:srgbClr>
            </a:solidFill>
          </p:spPr>
        </p:sp>
      </p:grpSp>
      <p:sp>
        <p:nvSpPr>
          <p:cNvPr id="7" name="TextBox 7"/>
          <p:cNvSpPr txBox="1"/>
          <p:nvPr/>
        </p:nvSpPr>
        <p:spPr>
          <a:xfrm>
            <a:off x="587806" y="950333"/>
            <a:ext cx="15561377" cy="1569720"/>
          </a:xfrm>
          <a:prstGeom prst="rect">
            <a:avLst/>
          </a:prstGeom>
        </p:spPr>
        <p:txBody>
          <a:bodyPr lIns="0" tIns="0" rIns="0" bIns="0" rtlCol="0" anchor="t">
            <a:spAutoFit/>
          </a:bodyPr>
          <a:lstStyle/>
          <a:p>
            <a:pPr>
              <a:lnSpc>
                <a:spcPts val="12360"/>
              </a:lnSpc>
            </a:pPr>
            <a:r>
              <a:rPr lang="en-US" sz="10300">
                <a:solidFill>
                  <a:srgbClr val="000000"/>
                </a:solidFill>
                <a:latin typeface="Muli Black"/>
              </a:rPr>
              <a:t>Physical Benefits  </a:t>
            </a:r>
          </a:p>
        </p:txBody>
      </p:sp>
      <p:sp>
        <p:nvSpPr>
          <p:cNvPr id="8" name="TextBox 8"/>
          <p:cNvSpPr txBox="1"/>
          <p:nvPr/>
        </p:nvSpPr>
        <p:spPr>
          <a:xfrm>
            <a:off x="587806" y="4891028"/>
            <a:ext cx="5216106" cy="4156151"/>
          </a:xfrm>
          <a:prstGeom prst="rect">
            <a:avLst/>
          </a:prstGeom>
        </p:spPr>
        <p:txBody>
          <a:bodyPr lIns="0" tIns="0" rIns="0" bIns="0" rtlCol="0" anchor="t">
            <a:spAutoFit/>
          </a:bodyPr>
          <a:lstStyle/>
          <a:p>
            <a:pPr marL="511712" lvl="1" indent="-255856">
              <a:lnSpc>
                <a:spcPts val="3318"/>
              </a:lnSpc>
              <a:buFont typeface="Arial"/>
              <a:buChar char="•"/>
            </a:pPr>
            <a:r>
              <a:rPr lang="en-US" sz="2370">
                <a:solidFill>
                  <a:srgbClr val="000000"/>
                </a:solidFill>
                <a:latin typeface="Muli Regular"/>
              </a:rPr>
              <a:t>Reduces hypertension</a:t>
            </a:r>
          </a:p>
          <a:p>
            <a:pPr marL="511712" lvl="1" indent="-255856">
              <a:lnSpc>
                <a:spcPts val="3318"/>
              </a:lnSpc>
              <a:buFont typeface="Arial"/>
              <a:buChar char="•"/>
            </a:pPr>
            <a:r>
              <a:rPr lang="en-US" sz="2370">
                <a:solidFill>
                  <a:srgbClr val="000000"/>
                </a:solidFill>
                <a:latin typeface="Muli Regular"/>
              </a:rPr>
              <a:t>Improves diabetes symptoms and reduces blood glucose</a:t>
            </a:r>
          </a:p>
          <a:p>
            <a:pPr marL="511712" lvl="1" indent="-255856">
              <a:lnSpc>
                <a:spcPts val="3318"/>
              </a:lnSpc>
              <a:buFont typeface="Arial"/>
              <a:buChar char="•"/>
            </a:pPr>
            <a:r>
              <a:rPr lang="en-US" sz="2370">
                <a:solidFill>
                  <a:srgbClr val="000000"/>
                </a:solidFill>
                <a:latin typeface="Muli Regular"/>
              </a:rPr>
              <a:t>Increases number &amp; activity of human natural killer cells</a:t>
            </a:r>
          </a:p>
          <a:p>
            <a:pPr marL="511712" lvl="1" indent="-255856">
              <a:lnSpc>
                <a:spcPts val="3318"/>
              </a:lnSpc>
              <a:buFont typeface="Arial"/>
              <a:buChar char="•"/>
            </a:pPr>
            <a:r>
              <a:rPr lang="en-US" sz="2370">
                <a:solidFill>
                  <a:srgbClr val="000000"/>
                </a:solidFill>
                <a:latin typeface="Muli Regular"/>
              </a:rPr>
              <a:t>Improves immune function</a:t>
            </a:r>
          </a:p>
          <a:p>
            <a:pPr marL="511712" lvl="1" indent="-255856">
              <a:lnSpc>
                <a:spcPts val="3318"/>
              </a:lnSpc>
              <a:buFont typeface="Arial"/>
              <a:buChar char="•"/>
            </a:pPr>
            <a:r>
              <a:rPr lang="en-US" sz="2370">
                <a:solidFill>
                  <a:srgbClr val="000000"/>
                </a:solidFill>
                <a:latin typeface="Muli Regular"/>
              </a:rPr>
              <a:t>Improves post-operative recovery</a:t>
            </a:r>
          </a:p>
          <a:p>
            <a:pPr marL="511712" lvl="1" indent="-255856">
              <a:lnSpc>
                <a:spcPts val="3318"/>
              </a:lnSpc>
              <a:buFont typeface="Arial"/>
              <a:buChar char="•"/>
            </a:pPr>
            <a:r>
              <a:rPr lang="en-US" sz="2370">
                <a:solidFill>
                  <a:srgbClr val="000000"/>
                </a:solidFill>
                <a:latin typeface="Muli Regular"/>
              </a:rPr>
              <a:t>Reduces risk of cardiovascular disease</a:t>
            </a:r>
          </a:p>
          <a:p>
            <a:pPr>
              <a:lnSpc>
                <a:spcPts val="3318"/>
              </a:lnSpc>
            </a:pPr>
            <a:endParaRPr lang="en-US" sz="2370">
              <a:solidFill>
                <a:srgbClr val="000000"/>
              </a:solidFill>
              <a:latin typeface="Muli Regular"/>
            </a:endParaRPr>
          </a:p>
        </p:txBody>
      </p:sp>
      <p:sp>
        <p:nvSpPr>
          <p:cNvPr id="9" name="TextBox 9"/>
          <p:cNvSpPr txBox="1"/>
          <p:nvPr/>
        </p:nvSpPr>
        <p:spPr>
          <a:xfrm>
            <a:off x="587806" y="4155017"/>
            <a:ext cx="5216106" cy="493077"/>
          </a:xfrm>
          <a:prstGeom prst="rect">
            <a:avLst/>
          </a:prstGeom>
        </p:spPr>
        <p:txBody>
          <a:bodyPr lIns="0" tIns="0" rIns="0" bIns="0" rtlCol="0" anchor="t">
            <a:spAutoFit/>
          </a:bodyPr>
          <a:lstStyle/>
          <a:p>
            <a:pPr>
              <a:lnSpc>
                <a:spcPts val="3957"/>
              </a:lnSpc>
            </a:pPr>
            <a:r>
              <a:rPr lang="en-US" sz="3297">
                <a:solidFill>
                  <a:srgbClr val="000000"/>
                </a:solidFill>
                <a:latin typeface="Muli Black Bold"/>
              </a:rPr>
              <a:t>Diseases &amp; Illnesses</a:t>
            </a:r>
          </a:p>
        </p:txBody>
      </p:sp>
      <p:sp>
        <p:nvSpPr>
          <p:cNvPr id="10" name="TextBox 10"/>
          <p:cNvSpPr txBox="1"/>
          <p:nvPr/>
        </p:nvSpPr>
        <p:spPr>
          <a:xfrm>
            <a:off x="6508836" y="4891028"/>
            <a:ext cx="5216106" cy="3324310"/>
          </a:xfrm>
          <a:prstGeom prst="rect">
            <a:avLst/>
          </a:prstGeom>
        </p:spPr>
        <p:txBody>
          <a:bodyPr lIns="0" tIns="0" rIns="0" bIns="0" rtlCol="0" anchor="t">
            <a:spAutoFit/>
          </a:bodyPr>
          <a:lstStyle/>
          <a:p>
            <a:pPr marL="511712" lvl="1" indent="-255856">
              <a:lnSpc>
                <a:spcPts val="3318"/>
              </a:lnSpc>
              <a:buFont typeface="Arial"/>
              <a:buChar char="•"/>
            </a:pPr>
            <a:r>
              <a:rPr lang="en-US" sz="2370">
                <a:solidFill>
                  <a:srgbClr val="000000"/>
                </a:solidFill>
                <a:latin typeface="Muli Regular"/>
              </a:rPr>
              <a:t>Reduces systolic &amp; diastolic blood pressure</a:t>
            </a:r>
          </a:p>
          <a:p>
            <a:pPr marL="511712" lvl="1" indent="-255856">
              <a:lnSpc>
                <a:spcPts val="3318"/>
              </a:lnSpc>
              <a:buFont typeface="Arial"/>
              <a:buChar char="•"/>
            </a:pPr>
            <a:r>
              <a:rPr lang="en-US" sz="2370">
                <a:solidFill>
                  <a:srgbClr val="000000"/>
                </a:solidFill>
                <a:latin typeface="Muli Regular"/>
              </a:rPr>
              <a:t>Improves pulse rate</a:t>
            </a:r>
          </a:p>
          <a:p>
            <a:pPr marL="511712" lvl="1" indent="-255856">
              <a:lnSpc>
                <a:spcPts val="3318"/>
              </a:lnSpc>
              <a:buFont typeface="Arial"/>
              <a:buChar char="•"/>
            </a:pPr>
            <a:r>
              <a:rPr lang="en-US" sz="2370">
                <a:solidFill>
                  <a:srgbClr val="000000"/>
                </a:solidFill>
                <a:latin typeface="Muli Regular"/>
              </a:rPr>
              <a:t>Improves sleep</a:t>
            </a:r>
          </a:p>
          <a:p>
            <a:pPr marL="511712" lvl="1" indent="-255856">
              <a:lnSpc>
                <a:spcPts val="3318"/>
              </a:lnSpc>
              <a:buFont typeface="Arial"/>
              <a:buChar char="•"/>
            </a:pPr>
            <a:r>
              <a:rPr lang="en-US" sz="2370">
                <a:solidFill>
                  <a:srgbClr val="000000"/>
                </a:solidFill>
                <a:latin typeface="Muli Regular"/>
              </a:rPr>
              <a:t>Promotes healthier birth weights</a:t>
            </a:r>
          </a:p>
          <a:p>
            <a:pPr marL="511712" lvl="1" indent="-255856">
              <a:lnSpc>
                <a:spcPts val="3318"/>
              </a:lnSpc>
              <a:buFont typeface="Arial"/>
              <a:buChar char="•"/>
            </a:pPr>
            <a:r>
              <a:rPr lang="en-US" sz="2370">
                <a:solidFill>
                  <a:srgbClr val="000000"/>
                </a:solidFill>
                <a:latin typeface="Muli Regular"/>
              </a:rPr>
              <a:t>Reduces nearsightedness</a:t>
            </a:r>
          </a:p>
          <a:p>
            <a:pPr marL="511712" lvl="1" indent="-255856">
              <a:lnSpc>
                <a:spcPts val="3318"/>
              </a:lnSpc>
              <a:buFont typeface="Arial"/>
              <a:buChar char="•"/>
            </a:pPr>
            <a:r>
              <a:rPr lang="en-US" sz="2370">
                <a:solidFill>
                  <a:srgbClr val="000000"/>
                </a:solidFill>
                <a:latin typeface="Muli Regular"/>
              </a:rPr>
              <a:t>Increases vitamin D levels</a:t>
            </a:r>
          </a:p>
          <a:p>
            <a:pPr marL="511713" lvl="1" indent="-255856">
              <a:lnSpc>
                <a:spcPts val="3318"/>
              </a:lnSpc>
              <a:buFont typeface="Arial"/>
              <a:buChar char="•"/>
            </a:pPr>
            <a:r>
              <a:rPr lang="en-US" sz="2370">
                <a:solidFill>
                  <a:srgbClr val="000000"/>
                </a:solidFill>
                <a:latin typeface="Muli Regular"/>
              </a:rPr>
              <a:t>Reduces headaches</a:t>
            </a:r>
          </a:p>
        </p:txBody>
      </p:sp>
      <p:sp>
        <p:nvSpPr>
          <p:cNvPr id="11" name="TextBox 11"/>
          <p:cNvSpPr txBox="1"/>
          <p:nvPr/>
        </p:nvSpPr>
        <p:spPr>
          <a:xfrm>
            <a:off x="6508836" y="4155017"/>
            <a:ext cx="5216106" cy="493077"/>
          </a:xfrm>
          <a:prstGeom prst="rect">
            <a:avLst/>
          </a:prstGeom>
        </p:spPr>
        <p:txBody>
          <a:bodyPr lIns="0" tIns="0" rIns="0" bIns="0" rtlCol="0" anchor="t">
            <a:spAutoFit/>
          </a:bodyPr>
          <a:lstStyle/>
          <a:p>
            <a:pPr>
              <a:lnSpc>
                <a:spcPts val="3957"/>
              </a:lnSpc>
            </a:pPr>
            <a:r>
              <a:rPr lang="en-US" sz="3297">
                <a:solidFill>
                  <a:srgbClr val="000000"/>
                </a:solidFill>
                <a:latin typeface="Muli Black Bold"/>
              </a:rPr>
              <a:t>General Physical Health</a:t>
            </a:r>
          </a:p>
        </p:txBody>
      </p:sp>
      <p:sp>
        <p:nvSpPr>
          <p:cNvPr id="12" name="TextBox 12"/>
          <p:cNvSpPr txBox="1"/>
          <p:nvPr/>
        </p:nvSpPr>
        <p:spPr>
          <a:xfrm>
            <a:off x="12484088" y="4891028"/>
            <a:ext cx="5216106" cy="2076550"/>
          </a:xfrm>
          <a:prstGeom prst="rect">
            <a:avLst/>
          </a:prstGeom>
        </p:spPr>
        <p:txBody>
          <a:bodyPr lIns="0" tIns="0" rIns="0" bIns="0" rtlCol="0" anchor="t">
            <a:spAutoFit/>
          </a:bodyPr>
          <a:lstStyle/>
          <a:p>
            <a:pPr marL="511712" lvl="1" indent="-255856">
              <a:lnSpc>
                <a:spcPts val="3318"/>
              </a:lnSpc>
              <a:buFont typeface="Arial"/>
              <a:buChar char="•"/>
            </a:pPr>
            <a:r>
              <a:rPr lang="en-US" sz="2370">
                <a:solidFill>
                  <a:srgbClr val="000000"/>
                </a:solidFill>
                <a:latin typeface="Muli Regular"/>
              </a:rPr>
              <a:t>Greater feelings of revitalization</a:t>
            </a:r>
          </a:p>
          <a:p>
            <a:pPr marL="511712" lvl="1" indent="-255856">
              <a:lnSpc>
                <a:spcPts val="3318"/>
              </a:lnSpc>
              <a:buFont typeface="Arial"/>
              <a:buChar char="•"/>
            </a:pPr>
            <a:r>
              <a:rPr lang="en-US" sz="2370">
                <a:solidFill>
                  <a:srgbClr val="000000"/>
                </a:solidFill>
                <a:latin typeface="Muli Regular"/>
              </a:rPr>
              <a:t>Increased energy</a:t>
            </a:r>
          </a:p>
          <a:p>
            <a:pPr marL="511712" lvl="1" indent="-255856">
              <a:lnSpc>
                <a:spcPts val="3318"/>
              </a:lnSpc>
              <a:buFont typeface="Arial"/>
              <a:buChar char="•"/>
            </a:pPr>
            <a:r>
              <a:rPr lang="en-US" sz="2370">
                <a:solidFill>
                  <a:srgbClr val="000000"/>
                </a:solidFill>
                <a:latin typeface="Muli Regular"/>
              </a:rPr>
              <a:t>Greater satisfaction</a:t>
            </a:r>
          </a:p>
          <a:p>
            <a:pPr marL="511712" lvl="1" indent="-255856">
              <a:lnSpc>
                <a:spcPts val="3318"/>
              </a:lnSpc>
              <a:buFont typeface="Arial"/>
              <a:buChar char="•"/>
            </a:pPr>
            <a:r>
              <a:rPr lang="en-US" sz="2370">
                <a:solidFill>
                  <a:srgbClr val="000000"/>
                </a:solidFill>
                <a:latin typeface="Muli Regular"/>
              </a:rPr>
              <a:t>Lowers risk of obesity/BMI</a:t>
            </a:r>
          </a:p>
          <a:p>
            <a:pPr>
              <a:lnSpc>
                <a:spcPts val="3318"/>
              </a:lnSpc>
            </a:pPr>
            <a:r>
              <a:rPr lang="en-US" sz="2370">
                <a:solidFill>
                  <a:srgbClr val="000000"/>
                </a:solidFill>
                <a:latin typeface="Muli Regular"/>
              </a:rPr>
              <a:t> </a:t>
            </a:r>
          </a:p>
        </p:txBody>
      </p:sp>
      <p:sp>
        <p:nvSpPr>
          <p:cNvPr id="13" name="TextBox 13"/>
          <p:cNvSpPr txBox="1"/>
          <p:nvPr/>
        </p:nvSpPr>
        <p:spPr>
          <a:xfrm>
            <a:off x="12484088" y="4155017"/>
            <a:ext cx="5216106" cy="493077"/>
          </a:xfrm>
          <a:prstGeom prst="rect">
            <a:avLst/>
          </a:prstGeom>
        </p:spPr>
        <p:txBody>
          <a:bodyPr lIns="0" tIns="0" rIns="0" bIns="0" rtlCol="0" anchor="t">
            <a:spAutoFit/>
          </a:bodyPr>
          <a:lstStyle/>
          <a:p>
            <a:pPr>
              <a:lnSpc>
                <a:spcPts val="3957"/>
              </a:lnSpc>
            </a:pPr>
            <a:r>
              <a:rPr lang="en-US" sz="3297">
                <a:solidFill>
                  <a:srgbClr val="000000"/>
                </a:solidFill>
                <a:latin typeface="Muli Black Bold"/>
              </a:rPr>
              <a:t>Physical Activity</a:t>
            </a:r>
          </a:p>
        </p:txBody>
      </p:sp>
      <p:grpSp>
        <p:nvGrpSpPr>
          <p:cNvPr id="14" name="Group 14"/>
          <p:cNvGrpSpPr/>
          <p:nvPr/>
        </p:nvGrpSpPr>
        <p:grpSpPr>
          <a:xfrm>
            <a:off x="16744359" y="8991875"/>
            <a:ext cx="686391" cy="266425"/>
            <a:chOff x="0" y="0"/>
            <a:chExt cx="1105903" cy="429260"/>
          </a:xfrm>
        </p:grpSpPr>
        <p:sp>
          <p:nvSpPr>
            <p:cNvPr id="15" name="Freeform 15"/>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16" name="Picture 16"/>
          <p:cNvPicPr>
            <a:picLocks noChangeAspect="1"/>
          </p:cNvPicPr>
          <p:nvPr/>
        </p:nvPicPr>
        <p:blipFill>
          <a:blip r:embed="rId3"/>
          <a:srcRect l="13443" t="29459" r="13763" b="35359"/>
          <a:stretch>
            <a:fillRect/>
          </a:stretch>
        </p:blipFill>
        <p:spPr>
          <a:xfrm>
            <a:off x="15966031" y="385538"/>
            <a:ext cx="1900146" cy="9183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470387"/>
            <a:chOff x="0" y="0"/>
            <a:chExt cx="24384000" cy="4627182"/>
          </a:xfrm>
        </p:grpSpPr>
        <p:pic>
          <p:nvPicPr>
            <p:cNvPr id="3" name="Picture 3"/>
            <p:cNvPicPr>
              <a:picLocks noChangeAspect="1"/>
            </p:cNvPicPr>
            <p:nvPr/>
          </p:nvPicPr>
          <p:blipFill>
            <a:blip r:embed="rId2"/>
            <a:srcRect t="35758" b="35758"/>
            <a:stretch>
              <a:fillRect/>
            </a:stretch>
          </p:blipFill>
          <p:spPr>
            <a:xfrm>
              <a:off x="0" y="0"/>
              <a:ext cx="24384000" cy="4627182"/>
            </a:xfrm>
            <a:prstGeom prst="rect">
              <a:avLst/>
            </a:prstGeom>
          </p:spPr>
        </p:pic>
      </p:grpSp>
      <p:sp>
        <p:nvSpPr>
          <p:cNvPr id="4" name="TextBox 4"/>
          <p:cNvSpPr txBox="1"/>
          <p:nvPr/>
        </p:nvSpPr>
        <p:spPr>
          <a:xfrm>
            <a:off x="525142" y="950333"/>
            <a:ext cx="17259300" cy="1569720"/>
          </a:xfrm>
          <a:prstGeom prst="rect">
            <a:avLst/>
          </a:prstGeom>
        </p:spPr>
        <p:txBody>
          <a:bodyPr lIns="0" tIns="0" rIns="0" bIns="0" rtlCol="0" anchor="t">
            <a:spAutoFit/>
          </a:bodyPr>
          <a:lstStyle/>
          <a:p>
            <a:pPr>
              <a:lnSpc>
                <a:spcPts val="12360"/>
              </a:lnSpc>
            </a:pPr>
            <a:r>
              <a:rPr lang="en-US" sz="10300">
                <a:solidFill>
                  <a:srgbClr val="FFFFFF"/>
                </a:solidFill>
                <a:latin typeface="Muli Black"/>
              </a:rPr>
              <a:t>Psychological Benefits</a:t>
            </a:r>
          </a:p>
        </p:txBody>
      </p:sp>
      <p:sp>
        <p:nvSpPr>
          <p:cNvPr id="5" name="TextBox 5"/>
          <p:cNvSpPr txBox="1"/>
          <p:nvPr/>
        </p:nvSpPr>
        <p:spPr>
          <a:xfrm>
            <a:off x="525142" y="4316942"/>
            <a:ext cx="5322906" cy="512762"/>
          </a:xfrm>
          <a:prstGeom prst="rect">
            <a:avLst/>
          </a:prstGeom>
        </p:spPr>
        <p:txBody>
          <a:bodyPr lIns="0" tIns="0" rIns="0" bIns="0" rtlCol="0" anchor="t">
            <a:spAutoFit/>
          </a:bodyPr>
          <a:lstStyle/>
          <a:p>
            <a:pPr>
              <a:lnSpc>
                <a:spcPts val="4038"/>
              </a:lnSpc>
            </a:pPr>
            <a:r>
              <a:rPr lang="en-US" sz="3365">
                <a:solidFill>
                  <a:srgbClr val="000000"/>
                </a:solidFill>
                <a:latin typeface="Muli Black Bold"/>
              </a:rPr>
              <a:t>Cognitive Function </a:t>
            </a:r>
          </a:p>
        </p:txBody>
      </p:sp>
      <p:sp>
        <p:nvSpPr>
          <p:cNvPr id="6" name="TextBox 6"/>
          <p:cNvSpPr txBox="1"/>
          <p:nvPr/>
        </p:nvSpPr>
        <p:spPr>
          <a:xfrm>
            <a:off x="6390086" y="5083356"/>
            <a:ext cx="5322906" cy="2557238"/>
          </a:xfrm>
          <a:prstGeom prst="rect">
            <a:avLst/>
          </a:prstGeom>
        </p:spPr>
        <p:txBody>
          <a:bodyPr lIns="0" tIns="0" rIns="0" bIns="0" rtlCol="0" anchor="t">
            <a:spAutoFit/>
          </a:bodyPr>
          <a:lstStyle/>
          <a:p>
            <a:pPr marL="522189" lvl="1" indent="-261095">
              <a:lnSpc>
                <a:spcPts val="3386"/>
              </a:lnSpc>
              <a:buFont typeface="Arial"/>
              <a:buChar char="•"/>
            </a:pPr>
            <a:r>
              <a:rPr lang="en-US" sz="2418">
                <a:solidFill>
                  <a:srgbClr val="000000"/>
                </a:solidFill>
                <a:latin typeface="Muli Regular"/>
              </a:rPr>
              <a:t>Increases self-esteem</a:t>
            </a:r>
          </a:p>
          <a:p>
            <a:pPr marL="522189" lvl="1" indent="-261095">
              <a:lnSpc>
                <a:spcPts val="3386"/>
              </a:lnSpc>
              <a:buFont typeface="Arial"/>
              <a:buChar char="•"/>
            </a:pPr>
            <a:r>
              <a:rPr lang="en-US" sz="2418">
                <a:solidFill>
                  <a:srgbClr val="000000"/>
                </a:solidFill>
                <a:latin typeface="Muli Regular"/>
              </a:rPr>
              <a:t>Improves mood</a:t>
            </a:r>
          </a:p>
          <a:p>
            <a:pPr marL="522189" lvl="1" indent="-261095">
              <a:lnSpc>
                <a:spcPts val="3386"/>
              </a:lnSpc>
              <a:buFont typeface="Arial"/>
              <a:buChar char="•"/>
            </a:pPr>
            <a:r>
              <a:rPr lang="en-US" sz="2418">
                <a:solidFill>
                  <a:srgbClr val="000000"/>
                </a:solidFill>
                <a:latin typeface="Muli Regular"/>
              </a:rPr>
              <a:t>Reduces stress</a:t>
            </a:r>
          </a:p>
          <a:p>
            <a:pPr marL="522189" lvl="1" indent="-261095">
              <a:lnSpc>
                <a:spcPts val="3386"/>
              </a:lnSpc>
              <a:buFont typeface="Arial"/>
              <a:buChar char="•"/>
            </a:pPr>
            <a:r>
              <a:rPr lang="en-US" sz="2418">
                <a:solidFill>
                  <a:srgbClr val="000000"/>
                </a:solidFill>
                <a:latin typeface="Muli Regular"/>
              </a:rPr>
              <a:t>Reduces anger/frustration</a:t>
            </a:r>
          </a:p>
          <a:p>
            <a:pPr marL="522189" lvl="1" indent="-261095">
              <a:lnSpc>
                <a:spcPts val="3386"/>
              </a:lnSpc>
              <a:buFont typeface="Arial"/>
              <a:buChar char="•"/>
            </a:pPr>
            <a:r>
              <a:rPr lang="en-US" sz="2418">
                <a:solidFill>
                  <a:srgbClr val="000000"/>
                </a:solidFill>
                <a:latin typeface="Muli Regular"/>
              </a:rPr>
              <a:t>Reduces anxiety</a:t>
            </a:r>
          </a:p>
          <a:p>
            <a:pPr marL="522190" lvl="1" indent="-261095">
              <a:lnSpc>
                <a:spcPts val="3386"/>
              </a:lnSpc>
              <a:buFont typeface="Arial"/>
              <a:buChar char="•"/>
            </a:pPr>
            <a:r>
              <a:rPr lang="en-US" sz="2418">
                <a:solidFill>
                  <a:srgbClr val="000000"/>
                </a:solidFill>
                <a:latin typeface="Muli Regular"/>
              </a:rPr>
              <a:t>Improves behavior</a:t>
            </a:r>
          </a:p>
        </p:txBody>
      </p:sp>
      <p:sp>
        <p:nvSpPr>
          <p:cNvPr id="7" name="TextBox 7"/>
          <p:cNvSpPr txBox="1"/>
          <p:nvPr/>
        </p:nvSpPr>
        <p:spPr>
          <a:xfrm>
            <a:off x="6390086" y="4316942"/>
            <a:ext cx="5322906" cy="512762"/>
          </a:xfrm>
          <a:prstGeom prst="rect">
            <a:avLst/>
          </a:prstGeom>
        </p:spPr>
        <p:txBody>
          <a:bodyPr lIns="0" tIns="0" rIns="0" bIns="0" rtlCol="0" anchor="t">
            <a:spAutoFit/>
          </a:bodyPr>
          <a:lstStyle/>
          <a:p>
            <a:pPr>
              <a:lnSpc>
                <a:spcPts val="4038"/>
              </a:lnSpc>
            </a:pPr>
            <a:r>
              <a:rPr lang="en-US" sz="3365">
                <a:solidFill>
                  <a:srgbClr val="000000"/>
                </a:solidFill>
                <a:latin typeface="Muli Black Bold"/>
              </a:rPr>
              <a:t>Psychological Wellness</a:t>
            </a:r>
          </a:p>
        </p:txBody>
      </p:sp>
      <p:sp>
        <p:nvSpPr>
          <p:cNvPr id="8" name="TextBox 8"/>
          <p:cNvSpPr txBox="1"/>
          <p:nvPr/>
        </p:nvSpPr>
        <p:spPr>
          <a:xfrm>
            <a:off x="12439952" y="5083356"/>
            <a:ext cx="5322906" cy="2947719"/>
          </a:xfrm>
          <a:prstGeom prst="rect">
            <a:avLst/>
          </a:prstGeom>
        </p:spPr>
        <p:txBody>
          <a:bodyPr lIns="0" tIns="0" rIns="0" bIns="0" rtlCol="0" anchor="t">
            <a:spAutoFit/>
          </a:bodyPr>
          <a:lstStyle/>
          <a:p>
            <a:pPr marL="522189" lvl="1" indent="-261095">
              <a:lnSpc>
                <a:spcPts val="3386"/>
              </a:lnSpc>
              <a:buFont typeface="Arial"/>
              <a:buChar char="•"/>
            </a:pPr>
            <a:r>
              <a:rPr lang="en-US" sz="2418">
                <a:solidFill>
                  <a:srgbClr val="000000"/>
                </a:solidFill>
                <a:latin typeface="Muli Regular"/>
              </a:rPr>
              <a:t>Contact with nature improves</a:t>
            </a:r>
          </a:p>
          <a:p>
            <a:pPr marL="1044379" lvl="2" indent="-348126">
              <a:lnSpc>
                <a:spcPts val="3386"/>
              </a:lnSpc>
              <a:buFont typeface="Arial"/>
              <a:buChar char="⚬"/>
            </a:pPr>
            <a:r>
              <a:rPr lang="en-US" sz="2418">
                <a:solidFill>
                  <a:srgbClr val="000000"/>
                </a:solidFill>
                <a:latin typeface="Muli Regular"/>
              </a:rPr>
              <a:t>depression</a:t>
            </a:r>
          </a:p>
          <a:p>
            <a:pPr marL="1044379" lvl="2" indent="-348126">
              <a:lnSpc>
                <a:spcPts val="3386"/>
              </a:lnSpc>
              <a:buFont typeface="Arial"/>
              <a:buChar char="⚬"/>
            </a:pPr>
            <a:r>
              <a:rPr lang="en-US" sz="2418">
                <a:solidFill>
                  <a:srgbClr val="000000"/>
                </a:solidFill>
                <a:latin typeface="Muli Regular"/>
              </a:rPr>
              <a:t>anxiety</a:t>
            </a:r>
          </a:p>
          <a:p>
            <a:pPr marL="1044379" lvl="2" indent="-348126">
              <a:lnSpc>
                <a:spcPts val="3386"/>
              </a:lnSpc>
              <a:buFont typeface="Arial"/>
              <a:buChar char="⚬"/>
            </a:pPr>
            <a:r>
              <a:rPr lang="en-US" sz="2418">
                <a:solidFill>
                  <a:srgbClr val="000000"/>
                </a:solidFill>
                <a:latin typeface="Muli Regular"/>
              </a:rPr>
              <a:t>mood disorders</a:t>
            </a:r>
          </a:p>
          <a:p>
            <a:pPr marL="1044379" lvl="2" indent="-348126">
              <a:lnSpc>
                <a:spcPts val="3386"/>
              </a:lnSpc>
              <a:buFont typeface="Arial"/>
              <a:buChar char="⚬"/>
            </a:pPr>
            <a:r>
              <a:rPr lang="en-US" sz="2418">
                <a:solidFill>
                  <a:srgbClr val="000000"/>
                </a:solidFill>
                <a:latin typeface="Muli Regular"/>
              </a:rPr>
              <a:t>PTSD</a:t>
            </a:r>
          </a:p>
          <a:p>
            <a:pPr marL="1044379" lvl="2" indent="-348126">
              <a:lnSpc>
                <a:spcPts val="3386"/>
              </a:lnSpc>
              <a:buFont typeface="Arial"/>
              <a:buChar char="⚬"/>
            </a:pPr>
            <a:r>
              <a:rPr lang="en-US" sz="2418">
                <a:solidFill>
                  <a:srgbClr val="000000"/>
                </a:solidFill>
                <a:latin typeface="Muli Regular"/>
              </a:rPr>
              <a:t>addiction recovery</a:t>
            </a:r>
          </a:p>
          <a:p>
            <a:pPr>
              <a:lnSpc>
                <a:spcPts val="3386"/>
              </a:lnSpc>
            </a:pPr>
            <a:endParaRPr lang="en-US" sz="2418">
              <a:solidFill>
                <a:srgbClr val="000000"/>
              </a:solidFill>
              <a:latin typeface="Muli Regular"/>
            </a:endParaRPr>
          </a:p>
        </p:txBody>
      </p:sp>
      <p:sp>
        <p:nvSpPr>
          <p:cNvPr id="9" name="TextBox 9"/>
          <p:cNvSpPr txBox="1"/>
          <p:nvPr/>
        </p:nvSpPr>
        <p:spPr>
          <a:xfrm>
            <a:off x="12439952" y="4316942"/>
            <a:ext cx="5322906" cy="512762"/>
          </a:xfrm>
          <a:prstGeom prst="rect">
            <a:avLst/>
          </a:prstGeom>
        </p:spPr>
        <p:txBody>
          <a:bodyPr lIns="0" tIns="0" rIns="0" bIns="0" rtlCol="0" anchor="t">
            <a:spAutoFit/>
          </a:bodyPr>
          <a:lstStyle/>
          <a:p>
            <a:pPr>
              <a:lnSpc>
                <a:spcPts val="4038"/>
              </a:lnSpc>
            </a:pPr>
            <a:r>
              <a:rPr lang="en-US" sz="3365">
                <a:solidFill>
                  <a:srgbClr val="000000"/>
                </a:solidFill>
                <a:latin typeface="Muli Black Bold"/>
              </a:rPr>
              <a:t>Mental Illness</a:t>
            </a:r>
          </a:p>
        </p:txBody>
      </p:sp>
      <p:sp>
        <p:nvSpPr>
          <p:cNvPr id="10" name="TextBox 10"/>
          <p:cNvSpPr txBox="1"/>
          <p:nvPr/>
        </p:nvSpPr>
        <p:spPr>
          <a:xfrm>
            <a:off x="525142" y="5083356"/>
            <a:ext cx="5322906" cy="2127143"/>
          </a:xfrm>
          <a:prstGeom prst="rect">
            <a:avLst/>
          </a:prstGeom>
        </p:spPr>
        <p:txBody>
          <a:bodyPr lIns="0" tIns="0" rIns="0" bIns="0" rtlCol="0" anchor="t">
            <a:spAutoFit/>
          </a:bodyPr>
          <a:lstStyle/>
          <a:p>
            <a:pPr marL="522189" lvl="1" indent="-261095">
              <a:lnSpc>
                <a:spcPts val="3386"/>
              </a:lnSpc>
              <a:buFont typeface="Arial"/>
              <a:buChar char="•"/>
            </a:pPr>
            <a:r>
              <a:rPr lang="en-US" sz="2418">
                <a:solidFill>
                  <a:srgbClr val="000000"/>
                </a:solidFill>
                <a:latin typeface="Muli Regular"/>
              </a:rPr>
              <a:t>Reduces mental fatigue</a:t>
            </a:r>
          </a:p>
          <a:p>
            <a:pPr marL="522189" lvl="1" indent="-261095">
              <a:lnSpc>
                <a:spcPts val="3386"/>
              </a:lnSpc>
              <a:buFont typeface="Arial"/>
              <a:buChar char="•"/>
            </a:pPr>
            <a:r>
              <a:rPr lang="en-US" sz="2418">
                <a:solidFill>
                  <a:srgbClr val="000000"/>
                </a:solidFill>
                <a:latin typeface="Muli Regular"/>
              </a:rPr>
              <a:t>Improves academic performance</a:t>
            </a:r>
          </a:p>
          <a:p>
            <a:pPr marL="522189" lvl="1" indent="-261095">
              <a:lnSpc>
                <a:spcPts val="3386"/>
              </a:lnSpc>
              <a:buFont typeface="Arial"/>
              <a:buChar char="•"/>
            </a:pPr>
            <a:r>
              <a:rPr lang="en-US" sz="2418">
                <a:solidFill>
                  <a:srgbClr val="000000"/>
                </a:solidFill>
                <a:latin typeface="Muli Regular"/>
              </a:rPr>
              <a:t>Improves productivity</a:t>
            </a:r>
          </a:p>
          <a:p>
            <a:pPr marL="522189" lvl="1" indent="-261095">
              <a:lnSpc>
                <a:spcPts val="3386"/>
              </a:lnSpc>
              <a:buFont typeface="Arial"/>
              <a:buChar char="•"/>
            </a:pPr>
            <a:r>
              <a:rPr lang="en-US" sz="2418">
                <a:solidFill>
                  <a:srgbClr val="000000"/>
                </a:solidFill>
                <a:latin typeface="Muli Regular"/>
              </a:rPr>
              <a:t>Promotes attentional restoration</a:t>
            </a:r>
          </a:p>
          <a:p>
            <a:pPr marL="522190" lvl="1" indent="-261095">
              <a:lnSpc>
                <a:spcPts val="3386"/>
              </a:lnSpc>
              <a:buFont typeface="Arial"/>
              <a:buChar char="•"/>
            </a:pPr>
            <a:r>
              <a:rPr lang="en-US" sz="2418">
                <a:solidFill>
                  <a:srgbClr val="000000"/>
                </a:solidFill>
                <a:latin typeface="Muli Regular"/>
              </a:rPr>
              <a:t>Improves ability to perform tasks</a:t>
            </a:r>
          </a:p>
        </p:txBody>
      </p:sp>
      <p:grpSp>
        <p:nvGrpSpPr>
          <p:cNvPr id="11" name="Group 11"/>
          <p:cNvGrpSpPr/>
          <p:nvPr/>
        </p:nvGrpSpPr>
        <p:grpSpPr>
          <a:xfrm>
            <a:off x="16744359" y="8991875"/>
            <a:ext cx="686391" cy="266425"/>
            <a:chOff x="0" y="0"/>
            <a:chExt cx="1105903" cy="429260"/>
          </a:xfrm>
        </p:grpSpPr>
        <p:sp>
          <p:nvSpPr>
            <p:cNvPr id="12" name="Freeform 12"/>
            <p:cNvSpPr/>
            <p:nvPr/>
          </p:nvSpPr>
          <p:spPr>
            <a:xfrm>
              <a:off x="0" y="-5080"/>
              <a:ext cx="1105903" cy="434340"/>
            </a:xfrm>
            <a:custGeom>
              <a:avLst/>
              <a:gdLst/>
              <a:ahLst/>
              <a:cxnLst/>
              <a:rect l="l" t="t" r="r" b="b"/>
              <a:pathLst>
                <a:path w="1105903" h="434340">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pic>
        <p:nvPicPr>
          <p:cNvPr id="13" name="Picture 13"/>
          <p:cNvPicPr>
            <a:picLocks noChangeAspect="1"/>
          </p:cNvPicPr>
          <p:nvPr/>
        </p:nvPicPr>
        <p:blipFill>
          <a:blip r:embed="rId3"/>
          <a:srcRect l="13443" t="29459" r="13763" b="35359"/>
          <a:stretch>
            <a:fillRect/>
          </a:stretch>
        </p:blipFill>
        <p:spPr>
          <a:xfrm>
            <a:off x="15966031" y="385538"/>
            <a:ext cx="1900146" cy="9183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1259</Words>
  <Application>Microsoft Macintosh PowerPoint</Application>
  <PresentationFormat>Custom</PresentationFormat>
  <Paragraphs>226</Paragraphs>
  <Slides>30</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30</vt:i4>
      </vt:variant>
    </vt:vector>
  </HeadingPairs>
  <TitlesOfParts>
    <vt:vector size="47" baseType="lpstr">
      <vt:lpstr>Muli Black</vt:lpstr>
      <vt:lpstr>Arial</vt:lpstr>
      <vt:lpstr>League Spartan</vt:lpstr>
      <vt:lpstr>Muli Regular</vt:lpstr>
      <vt:lpstr>League Spartan Bold</vt:lpstr>
      <vt:lpstr>Muli Regular Bold</vt:lpstr>
      <vt:lpstr>Montserrat Extra-Bold</vt:lpstr>
      <vt:lpstr>Open Sans Bold</vt:lpstr>
      <vt:lpstr>Muli Bold Bold</vt:lpstr>
      <vt:lpstr>Muli Bold</vt:lpstr>
      <vt:lpstr>Muli Black Bold</vt:lpstr>
      <vt:lpstr>Aileron Heavy</vt:lpstr>
      <vt:lpstr>Muli Regular Italics</vt:lpstr>
      <vt:lpstr>Architects Daughter</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Grantmakers in Health</dc:title>
  <cp:lastModifiedBy>Courtney Schultz</cp:lastModifiedBy>
  <cp:revision>2</cp:revision>
  <dcterms:created xsi:type="dcterms:W3CDTF">2006-08-16T00:00:00Z</dcterms:created>
  <dcterms:modified xsi:type="dcterms:W3CDTF">2022-05-04T14:29:42Z</dcterms:modified>
  <dc:identifier>DAE_rxivpHo</dc:identifier>
</cp:coreProperties>
</file>