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4"/>
    <p:sldMasterId id="2147483648" r:id="rId5"/>
    <p:sldMasterId id="2147483679" r:id="rId6"/>
    <p:sldMasterId id="2147483677" r:id="rId7"/>
    <p:sldMasterId id="2147483662" r:id="rId8"/>
  </p:sldMasterIdLst>
  <p:notesMasterIdLst>
    <p:notesMasterId r:id="rId26"/>
  </p:notesMasterIdLst>
  <p:handoutMasterIdLst>
    <p:handoutMasterId r:id="rId27"/>
  </p:handoutMasterIdLst>
  <p:sldIdLst>
    <p:sldId id="300" r:id="rId9"/>
    <p:sldId id="863" r:id="rId10"/>
    <p:sldId id="894" r:id="rId11"/>
    <p:sldId id="816" r:id="rId12"/>
    <p:sldId id="896" r:id="rId13"/>
    <p:sldId id="881" r:id="rId14"/>
    <p:sldId id="890" r:id="rId15"/>
    <p:sldId id="885" r:id="rId16"/>
    <p:sldId id="843" r:id="rId17"/>
    <p:sldId id="883" r:id="rId18"/>
    <p:sldId id="856" r:id="rId19"/>
    <p:sldId id="888" r:id="rId20"/>
    <p:sldId id="822" r:id="rId21"/>
    <p:sldId id="897" r:id="rId22"/>
    <p:sldId id="887" r:id="rId23"/>
    <p:sldId id="867" r:id="rId24"/>
    <p:sldId id="275" r:id="rId25"/>
  </p:sldIdLst>
  <p:sldSz cx="12188825"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E78E19-7DC8-A999-A430-0314D9E8133F}" name="Amrutha Ramaswamy" initials="AR" userId="S::amruthar@kff.org::58d534c7-45c9-44de-b3d3-023b649bd994" providerId="AD"/>
  <p188:author id="{0963F11D-57BD-ACEB-5D1E-0F75FCFEF55B}" name="Karen Diep" initials="KD" userId="S::karend@kff.org::19cc587c-d1fa-45fd-b0e1-9ed021ef90e3" providerId="AD"/>
  <p188:author id="{AA9527F1-4A0A-0489-2AC9-DCD9BD3925CA}" name="Laurie Sobel" initials="LS" userId="S::lauries@kff.org::c7a1cc88-63bc-48cb-b233-6229cff1a0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C3D9"/>
    <a:srgbClr val="C94A0B"/>
    <a:srgbClr val="E5F1FA"/>
    <a:srgbClr val="C1E6FF"/>
    <a:srgbClr val="D5E4ED"/>
    <a:srgbClr val="0075C9"/>
    <a:srgbClr val="005996"/>
    <a:srgbClr val="6600CC"/>
    <a:srgbClr val="9900C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743" autoAdjust="0"/>
  </p:normalViewPr>
  <p:slideViewPr>
    <p:cSldViewPr snapToGrid="0">
      <p:cViewPr varScale="1">
        <p:scale>
          <a:sx n="79" d="100"/>
          <a:sy n="79" d="100"/>
        </p:scale>
        <p:origin x="3414" y="84"/>
      </p:cViewPr>
      <p:guideLst>
        <p:guide orient="horz" pos="2160"/>
        <p:guide pos="383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na Salganicoff" userId="feb5b120-e9e7-4c0d-be1c-568d28e9a744" providerId="ADAL" clId="{F006924E-83E1-4068-BDD8-07C77EACC489}"/>
    <pc:docChg chg="modSld">
      <pc:chgData name="Alina Salganicoff" userId="feb5b120-e9e7-4c0d-be1c-568d28e9a744" providerId="ADAL" clId="{F006924E-83E1-4068-BDD8-07C77EACC489}" dt="2022-09-27T23:20:56.165" v="7" actId="6549"/>
      <pc:docMkLst>
        <pc:docMk/>
      </pc:docMkLst>
      <pc:sldChg chg="modNotesTx">
        <pc:chgData name="Alina Salganicoff" userId="feb5b120-e9e7-4c0d-be1c-568d28e9a744" providerId="ADAL" clId="{F006924E-83E1-4068-BDD8-07C77EACC489}" dt="2022-09-27T23:20:26.900" v="4" actId="6549"/>
        <pc:sldMkLst>
          <pc:docMk/>
          <pc:sldMk cId="512874768" sldId="843"/>
        </pc:sldMkLst>
      </pc:sldChg>
      <pc:sldChg chg="modNotesTx">
        <pc:chgData name="Alina Salganicoff" userId="feb5b120-e9e7-4c0d-be1c-568d28e9a744" providerId="ADAL" clId="{F006924E-83E1-4068-BDD8-07C77EACC489}" dt="2022-09-27T23:20:39.142" v="6" actId="6549"/>
        <pc:sldMkLst>
          <pc:docMk/>
          <pc:sldMk cId="538200485" sldId="856"/>
        </pc:sldMkLst>
      </pc:sldChg>
      <pc:sldChg chg="modNotesTx">
        <pc:chgData name="Alina Salganicoff" userId="feb5b120-e9e7-4c0d-be1c-568d28e9a744" providerId="ADAL" clId="{F006924E-83E1-4068-BDD8-07C77EACC489}" dt="2022-09-27T23:19:57.356" v="0" actId="6549"/>
        <pc:sldMkLst>
          <pc:docMk/>
          <pc:sldMk cId="1361282765" sldId="863"/>
        </pc:sldMkLst>
      </pc:sldChg>
      <pc:sldChg chg="modNotesTx">
        <pc:chgData name="Alina Salganicoff" userId="feb5b120-e9e7-4c0d-be1c-568d28e9a744" providerId="ADAL" clId="{F006924E-83E1-4068-BDD8-07C77EACC489}" dt="2022-09-27T23:20:56.165" v="7" actId="6549"/>
        <pc:sldMkLst>
          <pc:docMk/>
          <pc:sldMk cId="2046099716" sldId="867"/>
        </pc:sldMkLst>
      </pc:sldChg>
      <pc:sldChg chg="modNotesTx">
        <pc:chgData name="Alina Salganicoff" userId="feb5b120-e9e7-4c0d-be1c-568d28e9a744" providerId="ADAL" clId="{F006924E-83E1-4068-BDD8-07C77EACC489}" dt="2022-09-27T23:20:17.916" v="3" actId="6549"/>
        <pc:sldMkLst>
          <pc:docMk/>
          <pc:sldMk cId="587948119" sldId="881"/>
        </pc:sldMkLst>
      </pc:sldChg>
      <pc:sldChg chg="modNotesTx">
        <pc:chgData name="Alina Salganicoff" userId="feb5b120-e9e7-4c0d-be1c-568d28e9a744" providerId="ADAL" clId="{F006924E-83E1-4068-BDD8-07C77EACC489}" dt="2022-09-27T23:20:32.715" v="5" actId="6549"/>
        <pc:sldMkLst>
          <pc:docMk/>
          <pc:sldMk cId="3134900912" sldId="883"/>
        </pc:sldMkLst>
      </pc:sldChg>
      <pc:sldChg chg="modNotesTx">
        <pc:chgData name="Alina Salganicoff" userId="feb5b120-e9e7-4c0d-be1c-568d28e9a744" providerId="ADAL" clId="{F006924E-83E1-4068-BDD8-07C77EACC489}" dt="2022-09-27T23:20:03.620" v="1" actId="6549"/>
        <pc:sldMkLst>
          <pc:docMk/>
          <pc:sldMk cId="3201340457" sldId="894"/>
        </pc:sldMkLst>
      </pc:sldChg>
      <pc:sldChg chg="modNotesTx">
        <pc:chgData name="Alina Salganicoff" userId="feb5b120-e9e7-4c0d-be1c-568d28e9a744" providerId="ADAL" clId="{F006924E-83E1-4068-BDD8-07C77EACC489}" dt="2022-09-27T23:20:12.345" v="2" actId="6549"/>
        <pc:sldMkLst>
          <pc:docMk/>
          <pc:sldMk cId="1473032868" sldId="89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52733366325474"/>
          <c:y val="9.7323719243037468E-2"/>
          <c:w val="0.72281445839805181"/>
          <c:h val="0.9026762807569624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A0-443F-9692-F5853AE52FF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EA0-443F-9692-F5853AE52FF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EA0-443F-9692-F5853AE52FF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EA0-443F-9692-F5853AE52FF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EA0-443F-9692-F5853AE52FFF}"/>
              </c:ext>
            </c:extLst>
          </c:dPt>
          <c:dLbls>
            <c:dLbl>
              <c:idx val="0"/>
              <c:layout>
                <c:manualLayout>
                  <c:x val="-0.20244750020409963"/>
                  <c:y val="-0.29520925446890084"/>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A0-443F-9692-F5853AE52FFF}"/>
                </c:ext>
              </c:extLst>
            </c:dLbl>
            <c:dLbl>
              <c:idx val="1"/>
              <c:layout>
                <c:manualLayout>
                  <c:x val="0.18621547732119531"/>
                  <c:y val="0.14393052412391444"/>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A0-443F-9692-F5853AE52FFF}"/>
                </c:ext>
              </c:extLst>
            </c:dLbl>
            <c:dLbl>
              <c:idx val="2"/>
              <c:layout>
                <c:manualLayout>
                  <c:x val="-4.9226693756710252E-2"/>
                  <c:y val="6.4750729050858505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8092108202029287"/>
                      <c:h val="9.4438308616627067E-2"/>
                    </c:manualLayout>
                  </c15:layout>
                </c:ext>
                <c:ext xmlns:c16="http://schemas.microsoft.com/office/drawing/2014/chart" uri="{C3380CC4-5D6E-409C-BE32-E72D297353CC}">
                  <c16:uniqueId val="{00000005-2EA0-443F-9692-F5853AE52FFF}"/>
                </c:ext>
              </c:extLst>
            </c:dLbl>
            <c:dLbl>
              <c:idx val="3"/>
              <c:layout>
                <c:manualLayout>
                  <c:x val="-0.18095543235986833"/>
                  <c:y val="3.2490243790123989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1972868623044304"/>
                      <c:h val="9.2829267971782828E-2"/>
                    </c:manualLayout>
                  </c15:layout>
                </c:ext>
                <c:ext xmlns:c16="http://schemas.microsoft.com/office/drawing/2014/chart" uri="{C3380CC4-5D6E-409C-BE32-E72D297353CC}">
                  <c16:uniqueId val="{00000007-2EA0-443F-9692-F5853AE52FFF}"/>
                </c:ext>
              </c:extLst>
            </c:dLbl>
            <c:dLbl>
              <c:idx val="4"/>
              <c:layout>
                <c:manualLayout>
                  <c:x val="0.17138555496063254"/>
                  <c:y val="6.3917307248707927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6898780485926371"/>
                      <c:h val="5.1056097384480553E-2"/>
                    </c:manualLayout>
                  </c15:layout>
                </c:ext>
                <c:ext xmlns:c16="http://schemas.microsoft.com/office/drawing/2014/chart" uri="{C3380CC4-5D6E-409C-BE32-E72D297353CC}">
                  <c16:uniqueId val="{00000009-2EA0-443F-9692-F5853AE52FF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≤9 weeks</c:v>
                </c:pt>
                <c:pt idx="1">
                  <c:v>10–13 weeks</c:v>
                </c:pt>
                <c:pt idx="2">
                  <c:v>14–15 weeks</c:v>
                </c:pt>
                <c:pt idx="3">
                  <c:v>16–20 weeks</c:v>
                </c:pt>
                <c:pt idx="4">
                  <c:v>≥21 weeks</c:v>
                </c:pt>
              </c:strCache>
            </c:strRef>
          </c:cat>
          <c:val>
            <c:numRef>
              <c:f>Sheet1!$B$2:$B$6</c:f>
              <c:numCache>
                <c:formatCode>0%</c:formatCode>
                <c:ptCount val="5"/>
                <c:pt idx="0">
                  <c:v>0.79</c:v>
                </c:pt>
                <c:pt idx="1">
                  <c:v>0.13</c:v>
                </c:pt>
                <c:pt idx="2">
                  <c:v>0.03</c:v>
                </c:pt>
                <c:pt idx="3">
                  <c:v>0.04</c:v>
                </c:pt>
                <c:pt idx="4">
                  <c:v>0.01</c:v>
                </c:pt>
              </c:numCache>
            </c:numRef>
          </c:val>
          <c:extLst>
            <c:ext xmlns:c16="http://schemas.microsoft.com/office/drawing/2014/chart" uri="{C3380CC4-5D6E-409C-BE32-E72D297353CC}">
              <c16:uniqueId val="{0000000A-2EA0-443F-9692-F5853AE52FF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657254003437194E-3"/>
          <c:y val="3.2887963155285874E-2"/>
          <c:w val="0.97617702059621914"/>
          <c:h val="0.82529947037831097"/>
        </c:manualLayout>
      </c:layout>
      <c:barChart>
        <c:barDir val="col"/>
        <c:grouping val="stacked"/>
        <c:varyColors val="0"/>
        <c:ser>
          <c:idx val="0"/>
          <c:order val="0"/>
          <c:tx>
            <c:strRef>
              <c:f>Sheet1!$B$1</c:f>
              <c:strCache>
                <c:ptCount val="1"/>
                <c:pt idx="0">
                  <c:v>Series 1</c:v>
                </c:pt>
              </c:strCache>
            </c:strRef>
          </c:tx>
          <c:spPr>
            <a:solidFill>
              <a:schemeClr val="tx2">
                <a:lumMod val="75000"/>
              </a:schemeClr>
            </a:solidFill>
            <a:ln>
              <a:noFill/>
            </a:ln>
            <a:effectLst/>
          </c:spPr>
          <c:invertIfNegative val="0"/>
          <c:dPt>
            <c:idx val="0"/>
            <c:invertIfNegative val="0"/>
            <c:bubble3D val="0"/>
            <c:extLst>
              <c:ext xmlns:c16="http://schemas.microsoft.com/office/drawing/2014/chart" uri="{C3380CC4-5D6E-409C-BE32-E72D297353CC}">
                <c16:uniqueId val="{00000006-1A28-4819-AA4E-653CFB70388C}"/>
              </c:ext>
            </c:extLst>
          </c:dPt>
          <c:dPt>
            <c:idx val="2"/>
            <c:invertIfNegative val="0"/>
            <c:bubble3D val="0"/>
            <c:extLst>
              <c:ext xmlns:c16="http://schemas.microsoft.com/office/drawing/2014/chart" uri="{C3380CC4-5D6E-409C-BE32-E72D297353CC}">
                <c16:uniqueId val="{0000000E-1A28-4819-AA4E-653CFB70388C}"/>
              </c:ext>
            </c:extLst>
          </c:dPt>
          <c:dPt>
            <c:idx val="3"/>
            <c:invertIfNegative val="0"/>
            <c:bubble3D val="0"/>
            <c:extLst>
              <c:ext xmlns:c16="http://schemas.microsoft.com/office/drawing/2014/chart" uri="{C3380CC4-5D6E-409C-BE32-E72D297353CC}">
                <c16:uniqueId val="{00000014-1A28-4819-AA4E-653CFB70388C}"/>
              </c:ext>
            </c:extLst>
          </c:dPt>
          <c:dPt>
            <c:idx val="4"/>
            <c:invertIfNegative val="0"/>
            <c:bubble3D val="0"/>
            <c:extLst>
              <c:ext xmlns:c16="http://schemas.microsoft.com/office/drawing/2014/chart" uri="{C3380CC4-5D6E-409C-BE32-E72D297353CC}">
                <c16:uniqueId val="{00000015-1A28-4819-AA4E-653CFB70388C}"/>
              </c:ext>
            </c:extLst>
          </c:dPt>
          <c:dLbls>
            <c:dLbl>
              <c:idx val="0"/>
              <c:tx>
                <c:rich>
                  <a:bodyPr/>
                  <a:lstStyle/>
                  <a:p>
                    <a:r>
                      <a:rPr lang="en-US"/>
                      <a:t>&lt;100%</a:t>
                    </a:r>
                    <a:r>
                      <a:rPr lang="en-US" baseline="0"/>
                      <a:t> FPL</a:t>
                    </a:r>
                  </a:p>
                  <a:p>
                    <a:fld id="{1AEFBB81-C8C0-448E-86DE-BF0FAA708E16}" type="VALUE">
                      <a:rPr lang="en-US" smtClean="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A28-4819-AA4E-653CFB70388C}"/>
                </c:ext>
              </c:extLst>
            </c:dLbl>
            <c:dLbl>
              <c:idx val="1"/>
              <c:tx>
                <c:rich>
                  <a:bodyPr/>
                  <a:lstStyle/>
                  <a:p>
                    <a:r>
                      <a:rPr lang="en-US" sz="1400">
                        <a:solidFill>
                          <a:schemeClr val="bg1"/>
                        </a:solidFill>
                      </a:rPr>
                      <a:t>Hispanic</a:t>
                    </a:r>
                  </a:p>
                  <a:p>
                    <a:r>
                      <a:rPr lang="en-US" sz="1400">
                        <a:solidFill>
                          <a:schemeClr val="bg1"/>
                        </a:solidFill>
                      </a:rPr>
                      <a:t> </a:t>
                    </a:r>
                    <a:fld id="{46FAFA20-E4E0-4C90-BF06-A6C69CD50C77}" type="VALUE">
                      <a:rPr lang="en-US" sz="1400" smtClean="0">
                        <a:solidFill>
                          <a:schemeClr val="bg1"/>
                        </a:solidFill>
                      </a:rPr>
                      <a:pPr/>
                      <a:t>[VALUE]</a:t>
                    </a:fld>
                    <a:endParaRPr lang="en-US" sz="1400">
                      <a:solidFill>
                        <a:schemeClr val="bg1"/>
                      </a:solidFill>
                    </a:endParaRP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1A28-4819-AA4E-653CFB70388C}"/>
                </c:ext>
              </c:extLst>
            </c:dLbl>
            <c:dLbl>
              <c:idx val="2"/>
              <c:tx>
                <c:rich>
                  <a:bodyPr/>
                  <a:lstStyle/>
                  <a:p>
                    <a:r>
                      <a:rPr lang="en-US"/>
                      <a:t>Ages &lt;20 </a:t>
                    </a:r>
                    <a:fld id="{6E5411AB-EF62-4CC2-B0CC-C49B06200B09}" type="VALUE">
                      <a:rPr lang="en-US" smtClean="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1A28-4819-AA4E-653CFB70388C}"/>
                </c:ext>
              </c:extLst>
            </c:dLbl>
            <c:dLbl>
              <c:idx val="3"/>
              <c:tx>
                <c:rich>
                  <a:bodyPr/>
                  <a:lstStyle/>
                  <a:p>
                    <a:r>
                      <a:rPr lang="en-US"/>
                      <a:t>1</a:t>
                    </a:r>
                    <a:r>
                      <a:rPr lang="en-US" baseline="0"/>
                      <a:t> Births, </a:t>
                    </a:r>
                  </a:p>
                  <a:p>
                    <a:fld id="{A9575BFD-89C2-425B-AD3E-3EEE3B992C54}" type="VALUE">
                      <a:rPr lang="en-US" smtClean="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1A28-4819-AA4E-653CFB70388C}"/>
                </c:ext>
              </c:extLst>
            </c:dLbl>
            <c:dLbl>
              <c:idx val="4"/>
              <c:tx>
                <c:rich>
                  <a:bodyPr/>
                  <a:lstStyle/>
                  <a:p>
                    <a:r>
                      <a:rPr lang="en-US"/>
                      <a:t>Medicaid</a:t>
                    </a:r>
                  </a:p>
                  <a:p>
                    <a:fld id="{73F80A63-1F65-4B59-8C72-71BC9AC6EFE9}" type="VALUE">
                      <a:rPr lang="en-US" smtClean="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1A28-4819-AA4E-653CFB70388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Poverty Level</c:v>
                </c:pt>
                <c:pt idx="1">
                  <c:v>Race</c:v>
                </c:pt>
                <c:pt idx="2">
                  <c:v>Age</c:v>
                </c:pt>
                <c:pt idx="3">
                  <c:v>Number of Prior Births</c:v>
                </c:pt>
              </c:strCache>
            </c:strRef>
          </c:cat>
          <c:val>
            <c:numRef>
              <c:f>Sheet1!$B$2:$B$5</c:f>
              <c:numCache>
                <c:formatCode>0%</c:formatCode>
                <c:ptCount val="4"/>
                <c:pt idx="0">
                  <c:v>0.49</c:v>
                </c:pt>
                <c:pt idx="1">
                  <c:v>0.25</c:v>
                </c:pt>
                <c:pt idx="2">
                  <c:v>0.12</c:v>
                </c:pt>
                <c:pt idx="3">
                  <c:v>0.26</c:v>
                </c:pt>
              </c:numCache>
            </c:numRef>
          </c:val>
          <c:extLst>
            <c:ext xmlns:c16="http://schemas.microsoft.com/office/drawing/2014/chart" uri="{C3380CC4-5D6E-409C-BE32-E72D297353CC}">
              <c16:uniqueId val="{00000000-1A28-4819-AA4E-653CFB70388C}"/>
            </c:ext>
          </c:extLst>
        </c:ser>
        <c:ser>
          <c:idx val="1"/>
          <c:order val="1"/>
          <c:tx>
            <c:strRef>
              <c:f>Sheet1!$C$1</c:f>
              <c:strCache>
                <c:ptCount val="1"/>
                <c:pt idx="0">
                  <c:v>Series 2</c:v>
                </c:pt>
              </c:strCache>
            </c:strRef>
          </c:tx>
          <c:spPr>
            <a:solidFill>
              <a:schemeClr val="tx2">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7-1A28-4819-AA4E-653CFB70388C}"/>
              </c:ext>
            </c:extLst>
          </c:dPt>
          <c:dPt>
            <c:idx val="2"/>
            <c:invertIfNegative val="0"/>
            <c:bubble3D val="0"/>
            <c:extLst>
              <c:ext xmlns:c16="http://schemas.microsoft.com/office/drawing/2014/chart" uri="{C3380CC4-5D6E-409C-BE32-E72D297353CC}">
                <c16:uniqueId val="{0000000F-1A28-4819-AA4E-653CFB70388C}"/>
              </c:ext>
            </c:extLst>
          </c:dPt>
          <c:dPt>
            <c:idx val="3"/>
            <c:invertIfNegative val="0"/>
            <c:bubble3D val="0"/>
            <c:extLst>
              <c:ext xmlns:c16="http://schemas.microsoft.com/office/drawing/2014/chart" uri="{C3380CC4-5D6E-409C-BE32-E72D297353CC}">
                <c16:uniqueId val="{00000013-1A28-4819-AA4E-653CFB70388C}"/>
              </c:ext>
            </c:extLst>
          </c:dPt>
          <c:dLbls>
            <c:dLbl>
              <c:idx val="0"/>
              <c:tx>
                <c:rich>
                  <a:bodyPr/>
                  <a:lstStyle/>
                  <a:p>
                    <a:r>
                      <a:rPr lang="en-US"/>
                      <a:t>100%-199% FPL </a:t>
                    </a:r>
                  </a:p>
                  <a:p>
                    <a:fld id="{46014322-B535-4403-9BEF-7A1E6F285D33}" type="VALUE">
                      <a:rPr lang="en-US" smtClean="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A28-4819-AA4E-653CFB70388C}"/>
                </c:ext>
              </c:extLst>
            </c:dLbl>
            <c:dLbl>
              <c:idx val="1"/>
              <c:tx>
                <c:rich>
                  <a:bodyPr/>
                  <a:lstStyle/>
                  <a:p>
                    <a:r>
                      <a:rPr lang="en-US">
                        <a:solidFill>
                          <a:schemeClr val="tx1"/>
                        </a:solidFill>
                      </a:rPr>
                      <a:t>Black</a:t>
                    </a:r>
                    <a:r>
                      <a:rPr lang="en-US" baseline="0">
                        <a:solidFill>
                          <a:schemeClr val="tx1"/>
                        </a:solidFill>
                      </a:rPr>
                      <a:t> </a:t>
                    </a:r>
                  </a:p>
                  <a:p>
                    <a:fld id="{CD542F0B-1C66-4E65-81EB-59237C58EDE5}" type="VALUE">
                      <a:rPr lang="en-US" smtClean="0">
                        <a:solidFill>
                          <a:schemeClr val="tx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1A28-4819-AA4E-653CFB70388C}"/>
                </c:ext>
              </c:extLst>
            </c:dLbl>
            <c:dLbl>
              <c:idx val="2"/>
              <c:tx>
                <c:rich>
                  <a:bodyPr/>
                  <a:lstStyle/>
                  <a:p>
                    <a:r>
                      <a:rPr lang="en-US"/>
                      <a:t>Ages 20-29</a:t>
                    </a:r>
                  </a:p>
                  <a:p>
                    <a:fld id="{403F5ABA-04D0-4772-B796-55ED872262CF}" type="VALUE">
                      <a:rPr lang="en-US" smtClean="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1A28-4819-AA4E-653CFB70388C}"/>
                </c:ext>
              </c:extLst>
            </c:dLbl>
            <c:dLbl>
              <c:idx val="3"/>
              <c:tx>
                <c:rich>
                  <a:bodyPr/>
                  <a:lstStyle/>
                  <a:p>
                    <a:r>
                      <a:rPr lang="en-US"/>
                      <a:t>2+ Birth,</a:t>
                    </a:r>
                    <a:r>
                      <a:rPr lang="en-US" baseline="0"/>
                      <a:t> </a:t>
                    </a:r>
                  </a:p>
                  <a:p>
                    <a:fld id="{40084C6A-21C4-4EC8-9775-F8D6E248BC79}" type="VALUE">
                      <a:rPr lang="en-US" smtClean="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1A28-4819-AA4E-653CFB70388C}"/>
                </c:ext>
              </c:extLst>
            </c:dLbl>
            <c:dLbl>
              <c:idx val="4"/>
              <c:tx>
                <c:rich>
                  <a:bodyPr/>
                  <a:lstStyle/>
                  <a:p>
                    <a:r>
                      <a:rPr lang="en-US">
                        <a:solidFill>
                          <a:schemeClr val="tx1"/>
                        </a:solidFill>
                      </a:rPr>
                      <a:t>Private</a:t>
                    </a:r>
                    <a:r>
                      <a:rPr lang="en-US" baseline="0">
                        <a:solidFill>
                          <a:schemeClr val="tx1"/>
                        </a:solidFill>
                      </a:rPr>
                      <a:t> </a:t>
                    </a:r>
                  </a:p>
                  <a:p>
                    <a:fld id="{85EDD9AD-C849-4AF5-B6EE-D2A6E8F474ED}" type="VALUE">
                      <a:rPr lang="en-US" smtClean="0">
                        <a:solidFill>
                          <a:schemeClr val="tx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1A28-4819-AA4E-653CFB70388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Poverty Level</c:v>
                </c:pt>
                <c:pt idx="1">
                  <c:v>Race</c:v>
                </c:pt>
                <c:pt idx="2">
                  <c:v>Age</c:v>
                </c:pt>
                <c:pt idx="3">
                  <c:v>Number of Prior Births</c:v>
                </c:pt>
              </c:strCache>
            </c:strRef>
          </c:cat>
          <c:val>
            <c:numRef>
              <c:f>Sheet1!$C$2:$C$5</c:f>
              <c:numCache>
                <c:formatCode>0%</c:formatCode>
                <c:ptCount val="4"/>
                <c:pt idx="0">
                  <c:v>0.26</c:v>
                </c:pt>
                <c:pt idx="1">
                  <c:v>0.28000000000000003</c:v>
                </c:pt>
                <c:pt idx="2">
                  <c:v>0.6</c:v>
                </c:pt>
                <c:pt idx="3">
                  <c:v>0.33</c:v>
                </c:pt>
              </c:numCache>
            </c:numRef>
          </c:val>
          <c:extLst>
            <c:ext xmlns:c16="http://schemas.microsoft.com/office/drawing/2014/chart" uri="{C3380CC4-5D6E-409C-BE32-E72D297353CC}">
              <c16:uniqueId val="{00000001-1A28-4819-AA4E-653CFB70388C}"/>
            </c:ext>
          </c:extLst>
        </c:ser>
        <c:ser>
          <c:idx val="2"/>
          <c:order val="2"/>
          <c:tx>
            <c:strRef>
              <c:f>Sheet1!$D$1</c:f>
              <c:strCache>
                <c:ptCount val="1"/>
                <c:pt idx="0">
                  <c:v>Series 3</c:v>
                </c:pt>
              </c:strCache>
            </c:strRef>
          </c:tx>
          <c:spPr>
            <a:solidFill>
              <a:schemeClr val="tx2">
                <a:lumMod val="40000"/>
                <a:lumOff val="60000"/>
              </a:schemeClr>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8-1A28-4819-AA4E-653CFB70388C}"/>
              </c:ext>
            </c:extLst>
          </c:dPt>
          <c:dPt>
            <c:idx val="2"/>
            <c:invertIfNegative val="0"/>
            <c:bubble3D val="0"/>
            <c:spPr>
              <a:solidFill>
                <a:schemeClr val="accent1">
                  <a:lumMod val="50000"/>
                  <a:lumOff val="50000"/>
                </a:schemeClr>
              </a:solidFill>
              <a:ln>
                <a:noFill/>
              </a:ln>
              <a:effectLst/>
            </c:spPr>
            <c:extLst>
              <c:ext xmlns:c16="http://schemas.microsoft.com/office/drawing/2014/chart" uri="{C3380CC4-5D6E-409C-BE32-E72D297353CC}">
                <c16:uniqueId val="{00000010-1A28-4819-AA4E-653CFB70388C}"/>
              </c:ext>
            </c:extLst>
          </c:dPt>
          <c:dPt>
            <c:idx val="3"/>
            <c:invertIfNegative val="0"/>
            <c:bubble3D val="0"/>
            <c:spPr>
              <a:solidFill>
                <a:schemeClr val="accent1">
                  <a:lumMod val="50000"/>
                  <a:lumOff val="50000"/>
                </a:schemeClr>
              </a:solidFill>
              <a:ln>
                <a:noFill/>
              </a:ln>
              <a:effectLst/>
            </c:spPr>
            <c:extLst>
              <c:ext xmlns:c16="http://schemas.microsoft.com/office/drawing/2014/chart" uri="{C3380CC4-5D6E-409C-BE32-E72D297353CC}">
                <c16:uniqueId val="{00000012-1A28-4819-AA4E-653CFB70388C}"/>
              </c:ext>
            </c:extLst>
          </c:dPt>
          <c:dLbls>
            <c:dLbl>
              <c:idx val="0"/>
              <c:tx>
                <c:rich>
                  <a:bodyPr/>
                  <a:lstStyle/>
                  <a:p>
                    <a:r>
                      <a:rPr lang="en-US">
                        <a:solidFill>
                          <a:schemeClr val="tx1"/>
                        </a:solidFill>
                      </a:rPr>
                      <a:t>≥200% FPL</a:t>
                    </a:r>
                  </a:p>
                  <a:p>
                    <a:fld id="{7D204655-0575-4389-A48F-5F71140CD77A}" type="VALUE">
                      <a:rPr lang="en-US" smtClean="0">
                        <a:solidFill>
                          <a:schemeClr val="tx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1A28-4819-AA4E-653CFB70388C}"/>
                </c:ext>
              </c:extLst>
            </c:dLbl>
            <c:dLbl>
              <c:idx val="1"/>
              <c:layout>
                <c:manualLayout>
                  <c:x val="1.0831021060939429E-3"/>
                  <c:y val="8.5207373725355844E-3"/>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sz="1400">
                        <a:solidFill>
                          <a:schemeClr val="tx1"/>
                        </a:solidFill>
                        <a:latin typeface="Arial" panose="020B0604020202020204" pitchFamily="34" charset="0"/>
                        <a:cs typeface="Arial" panose="020B0604020202020204" pitchFamily="34" charset="0"/>
                      </a:rPr>
                      <a:t>Asian </a:t>
                    </a:r>
                    <a:fld id="{424B252B-1ED8-42A7-9EF2-22BCF68252BA}" type="VALUE">
                      <a:rPr lang="en-US" sz="1400" smtClean="0">
                        <a:solidFill>
                          <a:schemeClr val="tx1"/>
                        </a:solidFill>
                        <a:latin typeface="Arial" panose="020B0604020202020204" pitchFamily="34" charset="0"/>
                        <a:cs typeface="Arial" panose="020B0604020202020204" pitchFamily="34" charset="0"/>
                      </a:rPr>
                      <a:pPr>
                        <a:defRPr sz="1400" b="1">
                          <a:solidFill>
                            <a:schemeClr val="tx1"/>
                          </a:solidFill>
                          <a:latin typeface="Arial" panose="020B0604020202020204" pitchFamily="34" charset="0"/>
                          <a:cs typeface="Arial" panose="020B0604020202020204" pitchFamily="34" charset="0"/>
                        </a:defRPr>
                      </a:pPr>
                      <a:t>[VALUE]</a:t>
                    </a:fld>
                    <a:endParaRPr lang="en-US" sz="1400">
                      <a:solidFill>
                        <a:schemeClr val="tx1"/>
                      </a:solidFill>
                      <a:latin typeface="Arial" panose="020B0604020202020204" pitchFamily="34" charset="0"/>
                      <a:cs typeface="Arial" panose="020B060402020202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2360847882298497"/>
                      <c:h val="5.7372964975072931E-2"/>
                    </c:manualLayout>
                  </c15:layout>
                  <c15:dlblFieldTable/>
                  <c15:showDataLabelsRange val="0"/>
                </c:ext>
                <c:ext xmlns:c16="http://schemas.microsoft.com/office/drawing/2014/chart" uri="{C3380CC4-5D6E-409C-BE32-E72D297353CC}">
                  <c16:uniqueId val="{0000000B-1A28-4819-AA4E-653CFB70388C}"/>
                </c:ext>
              </c:extLst>
            </c:dLbl>
            <c:dLbl>
              <c:idx val="2"/>
              <c:tx>
                <c:rich>
                  <a:bodyPr/>
                  <a:lstStyle/>
                  <a:p>
                    <a:r>
                      <a:rPr lang="en-US">
                        <a:solidFill>
                          <a:schemeClr val="tx1"/>
                        </a:solidFill>
                      </a:rPr>
                      <a:t>Ages 30-39</a:t>
                    </a:r>
                  </a:p>
                  <a:p>
                    <a:r>
                      <a:rPr lang="en-US">
                        <a:solidFill>
                          <a:schemeClr val="tx1"/>
                        </a:solidFill>
                      </a:rPr>
                      <a:t> </a:t>
                    </a:r>
                    <a:fld id="{DCAD7D67-CC85-4E6D-8973-B6DE2F55B310}" type="VALUE">
                      <a:rPr lang="en-US" smtClean="0">
                        <a:solidFill>
                          <a:schemeClr val="tx1"/>
                        </a:solidFill>
                      </a:rPr>
                      <a:pPr/>
                      <a:t>[VALUE]</a:t>
                    </a:fld>
                    <a:endParaRPr lang="en-US">
                      <a:solidFill>
                        <a:schemeClr val="tx1"/>
                      </a:solidFill>
                    </a:endParaRP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1A28-4819-AA4E-653CFB70388C}"/>
                </c:ext>
              </c:extLst>
            </c:dLbl>
            <c:dLbl>
              <c:idx val="3"/>
              <c:tx>
                <c:rich>
                  <a:bodyPr/>
                  <a:lstStyle/>
                  <a:p>
                    <a:r>
                      <a:rPr lang="en-US"/>
                      <a:t>No</a:t>
                    </a:r>
                    <a:r>
                      <a:rPr lang="en-US" baseline="0"/>
                      <a:t> Prior </a:t>
                    </a:r>
                    <a:r>
                      <a:rPr lang="en-US"/>
                      <a:t>Births,</a:t>
                    </a:r>
                    <a:r>
                      <a:rPr lang="en-US" baseline="0"/>
                      <a:t> </a:t>
                    </a:r>
                  </a:p>
                  <a:p>
                    <a:fld id="{7030C32A-2C13-4719-89C1-AD8CA9C608A2}" type="VALUE">
                      <a:rPr lang="en-US" smtClean="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1A28-4819-AA4E-653CFB70388C}"/>
                </c:ext>
              </c:extLst>
            </c:dLbl>
            <c:dLbl>
              <c:idx val="4"/>
              <c:tx>
                <c:rich>
                  <a:bodyPr/>
                  <a:lstStyle/>
                  <a:p>
                    <a:r>
                      <a:rPr lang="en-US">
                        <a:solidFill>
                          <a:schemeClr val="tx1"/>
                        </a:solidFill>
                      </a:rPr>
                      <a:t>Marketplace</a:t>
                    </a:r>
                    <a:r>
                      <a:rPr lang="en-US" baseline="0">
                        <a:solidFill>
                          <a:schemeClr val="tx1"/>
                        </a:solidFill>
                      </a:rPr>
                      <a:t> </a:t>
                    </a:r>
                    <a:fld id="{998A825E-6E85-4D81-9E94-0BB1A54B0F4E}" type="VALUE">
                      <a:rPr lang="en-US" smtClean="0">
                        <a:solidFill>
                          <a:schemeClr val="tx1"/>
                        </a:solidFill>
                      </a:rPr>
                      <a:pPr/>
                      <a:t>[VALUE]</a:t>
                    </a:fld>
                    <a:endParaRPr lang="en-US" baseline="0">
                      <a:solidFill>
                        <a:schemeClr val="tx1"/>
                      </a:solidFill>
                    </a:endParaRP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1A28-4819-AA4E-653CFB70388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Poverty Level</c:v>
                </c:pt>
                <c:pt idx="1">
                  <c:v>Race</c:v>
                </c:pt>
                <c:pt idx="2">
                  <c:v>Age</c:v>
                </c:pt>
                <c:pt idx="3">
                  <c:v>Number of Prior Births</c:v>
                </c:pt>
              </c:strCache>
            </c:strRef>
          </c:cat>
          <c:val>
            <c:numRef>
              <c:f>Sheet1!$D$2:$D$5</c:f>
              <c:numCache>
                <c:formatCode>0%</c:formatCode>
                <c:ptCount val="4"/>
                <c:pt idx="0">
                  <c:v>0.25</c:v>
                </c:pt>
                <c:pt idx="1">
                  <c:v>5.5E-2</c:v>
                </c:pt>
                <c:pt idx="2">
                  <c:v>0.25</c:v>
                </c:pt>
                <c:pt idx="3">
                  <c:v>0.41</c:v>
                </c:pt>
              </c:numCache>
            </c:numRef>
          </c:val>
          <c:extLst>
            <c:ext xmlns:c16="http://schemas.microsoft.com/office/drawing/2014/chart" uri="{C3380CC4-5D6E-409C-BE32-E72D297353CC}">
              <c16:uniqueId val="{00000002-1A28-4819-AA4E-653CFB70388C}"/>
            </c:ext>
          </c:extLst>
        </c:ser>
        <c:ser>
          <c:idx val="3"/>
          <c:order val="3"/>
          <c:tx>
            <c:strRef>
              <c:f>Sheet1!$E$1</c:f>
              <c:strCache>
                <c:ptCount val="1"/>
                <c:pt idx="0">
                  <c:v>Series 4</c:v>
                </c:pt>
              </c:strCache>
            </c:strRef>
          </c:tx>
          <c:spPr>
            <a:solidFill>
              <a:schemeClr val="tx2">
                <a:lumMod val="20000"/>
                <a:lumOff val="80000"/>
              </a:schemeClr>
            </a:solidFill>
            <a:ln>
              <a:noFill/>
            </a:ln>
            <a:effectLst/>
          </c:spPr>
          <c:invertIfNegative val="0"/>
          <c:dPt>
            <c:idx val="2"/>
            <c:invertIfNegative val="0"/>
            <c:bubble3D val="0"/>
            <c:spPr>
              <a:solidFill>
                <a:schemeClr val="accent1">
                  <a:lumMod val="25000"/>
                  <a:lumOff val="75000"/>
                </a:schemeClr>
              </a:solidFill>
              <a:ln>
                <a:noFill/>
              </a:ln>
              <a:effectLst/>
            </c:spPr>
            <c:extLst>
              <c:ext xmlns:c16="http://schemas.microsoft.com/office/drawing/2014/chart" uri="{C3380CC4-5D6E-409C-BE32-E72D297353CC}">
                <c16:uniqueId val="{00000011-1A28-4819-AA4E-653CFB70388C}"/>
              </c:ext>
            </c:extLst>
          </c:dPt>
          <c:dLbls>
            <c:dLbl>
              <c:idx val="1"/>
              <c:tx>
                <c:rich>
                  <a:bodyPr/>
                  <a:lstStyle/>
                  <a:p>
                    <a:r>
                      <a:rPr lang="en-US"/>
                      <a:t>Other </a:t>
                    </a:r>
                    <a:fld id="{093C51F8-4B81-4CDC-80E0-54823A92F37A}" type="VALUE">
                      <a:rPr lang="en-US" smtClean="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1A28-4819-AA4E-653CFB70388C}"/>
                </c:ext>
              </c:extLst>
            </c:dLbl>
            <c:dLbl>
              <c:idx val="2"/>
              <c:layout>
                <c:manualLayout>
                  <c:x val="5.3923977566792134E-3"/>
                  <c:y val="-1.0924882431715571E-3"/>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US" sz="1200">
                        <a:latin typeface="Arial" panose="020B0604020202020204" pitchFamily="34" charset="0"/>
                        <a:cs typeface="Arial" panose="020B0604020202020204" pitchFamily="34" charset="0"/>
                      </a:rPr>
                      <a:t>Ages ≥40, </a:t>
                    </a:r>
                    <a:fld id="{309C4C2E-936A-4C7A-BAA1-751E6B5FACEB}" type="VALUE">
                      <a:rPr lang="en-US" sz="1200" smtClean="0">
                        <a:latin typeface="Arial" panose="020B0604020202020204" pitchFamily="34" charset="0"/>
                        <a:cs typeface="Arial" panose="020B0604020202020204" pitchFamily="34" charset="0"/>
                      </a:rPr>
                      <a:pPr>
                        <a:defRPr sz="1200" b="1">
                          <a:solidFill>
                            <a:schemeClr val="tx1"/>
                          </a:solidFill>
                          <a:latin typeface="Arial" panose="020B0604020202020204" pitchFamily="34" charset="0"/>
                          <a:cs typeface="Arial" panose="020B0604020202020204" pitchFamily="34" charset="0"/>
                        </a:defRPr>
                      </a:pPr>
                      <a:t>[VALUE]</a:t>
                    </a:fld>
                    <a:endParaRPr lang="en-US" sz="1200">
                      <a:latin typeface="Arial" panose="020B0604020202020204" pitchFamily="34" charset="0"/>
                      <a:cs typeface="Arial" panose="020B060402020202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3146451916304805"/>
                      <c:h val="7.1308507945084407E-2"/>
                    </c:manualLayout>
                  </c15:layout>
                  <c15:dlblFieldTable/>
                  <c15:showDataLabelsRange val="0"/>
                </c:ext>
                <c:ext xmlns:c16="http://schemas.microsoft.com/office/drawing/2014/chart" uri="{C3380CC4-5D6E-409C-BE32-E72D297353CC}">
                  <c16:uniqueId val="{00000011-1A28-4819-AA4E-653CFB70388C}"/>
                </c:ext>
              </c:extLst>
            </c:dLbl>
            <c:dLbl>
              <c:idx val="4"/>
              <c:tx>
                <c:rich>
                  <a:bodyPr/>
                  <a:lstStyle/>
                  <a:p>
                    <a:r>
                      <a:rPr lang="en-US"/>
                      <a:t>Other </a:t>
                    </a:r>
                    <a:fld id="{CDC60270-7384-49DF-9229-B64F4A1CB23D}" type="VALUE">
                      <a:rPr lang="en-US" smtClean="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1A28-4819-AA4E-653CFB70388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Poverty Level</c:v>
                </c:pt>
                <c:pt idx="1">
                  <c:v>Race</c:v>
                </c:pt>
                <c:pt idx="2">
                  <c:v>Age</c:v>
                </c:pt>
                <c:pt idx="3">
                  <c:v>Number of Prior Births</c:v>
                </c:pt>
              </c:strCache>
            </c:strRef>
          </c:cat>
          <c:val>
            <c:numRef>
              <c:f>Sheet1!$E$2:$E$5</c:f>
              <c:numCache>
                <c:formatCode>0%</c:formatCode>
                <c:ptCount val="4"/>
                <c:pt idx="1">
                  <c:v>3.4000000000000002E-2</c:v>
                </c:pt>
                <c:pt idx="2">
                  <c:v>0.03</c:v>
                </c:pt>
              </c:numCache>
            </c:numRef>
          </c:val>
          <c:extLst>
            <c:ext xmlns:c16="http://schemas.microsoft.com/office/drawing/2014/chart" uri="{C3380CC4-5D6E-409C-BE32-E72D297353CC}">
              <c16:uniqueId val="{00000004-1A28-4819-AA4E-653CFB70388C}"/>
            </c:ext>
          </c:extLst>
        </c:ser>
        <c:ser>
          <c:idx val="4"/>
          <c:order val="4"/>
          <c:tx>
            <c:strRef>
              <c:f>Sheet1!$F$1</c:f>
              <c:strCache>
                <c:ptCount val="1"/>
                <c:pt idx="0">
                  <c:v>Series 5</c:v>
                </c:pt>
              </c:strCache>
            </c:strRef>
          </c:tx>
          <c:spPr>
            <a:solidFill>
              <a:schemeClr val="accent5"/>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D-1A28-4819-AA4E-653CFB70388C}"/>
              </c:ext>
            </c:extLst>
          </c:dPt>
          <c:dLbls>
            <c:dLbl>
              <c:idx val="1"/>
              <c:tx>
                <c:rich>
                  <a:bodyPr/>
                  <a:lstStyle/>
                  <a:p>
                    <a:r>
                      <a:rPr lang="en-US"/>
                      <a:t>White </a:t>
                    </a:r>
                    <a:fld id="{6071A73D-B742-4641-BBF0-A95E8BDEAA52}" type="VALUE">
                      <a:rPr lang="en-US" smtClean="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1A28-4819-AA4E-653CFB70388C}"/>
                </c:ext>
              </c:extLst>
            </c:dLbl>
            <c:dLbl>
              <c:idx val="4"/>
              <c:tx>
                <c:rich>
                  <a:bodyPr/>
                  <a:lstStyle/>
                  <a:p>
                    <a:r>
                      <a:rPr lang="en-US"/>
                      <a:t>Uninsured</a:t>
                    </a:r>
                  </a:p>
                  <a:p>
                    <a:fld id="{4D3B5F86-BCF1-463A-97D8-F7F002B00FD2}" type="VALUE">
                      <a:rPr lang="en-US" smtClean="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1A28-4819-AA4E-653CFB70388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Poverty Level</c:v>
                </c:pt>
                <c:pt idx="1">
                  <c:v>Race</c:v>
                </c:pt>
                <c:pt idx="2">
                  <c:v>Age</c:v>
                </c:pt>
                <c:pt idx="3">
                  <c:v>Number of Prior Births</c:v>
                </c:pt>
              </c:strCache>
            </c:strRef>
          </c:cat>
          <c:val>
            <c:numRef>
              <c:f>Sheet1!$F$2:$F$5</c:f>
              <c:numCache>
                <c:formatCode>0%</c:formatCode>
                <c:ptCount val="4"/>
                <c:pt idx="1">
                  <c:v>0.39</c:v>
                </c:pt>
              </c:numCache>
            </c:numRef>
          </c:val>
          <c:extLst>
            <c:ext xmlns:c16="http://schemas.microsoft.com/office/drawing/2014/chart" uri="{C3380CC4-5D6E-409C-BE32-E72D297353CC}">
              <c16:uniqueId val="{00000005-1A28-4819-AA4E-653CFB70388C}"/>
            </c:ext>
          </c:extLst>
        </c:ser>
        <c:dLbls>
          <c:dLblPos val="ctr"/>
          <c:showLegendKey val="0"/>
          <c:showVal val="1"/>
          <c:showCatName val="0"/>
          <c:showSerName val="0"/>
          <c:showPercent val="0"/>
          <c:showBubbleSize val="0"/>
        </c:dLbls>
        <c:gapWidth val="74"/>
        <c:overlap val="100"/>
        <c:axId val="2112149647"/>
        <c:axId val="2112140079"/>
      </c:barChart>
      <c:catAx>
        <c:axId val="2112149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12140079"/>
        <c:crosses val="autoZero"/>
        <c:auto val="1"/>
        <c:lblAlgn val="ctr"/>
        <c:lblOffset val="100"/>
        <c:noMultiLvlLbl val="0"/>
      </c:catAx>
      <c:valAx>
        <c:axId val="2112140079"/>
        <c:scaling>
          <c:orientation val="minMax"/>
          <c:max val="1"/>
        </c:scaling>
        <c:delete val="1"/>
        <c:axPos val="l"/>
        <c:numFmt formatCode="0%" sourceLinked="1"/>
        <c:majorTickMark val="none"/>
        <c:minorTickMark val="none"/>
        <c:tickLblPos val="nextTo"/>
        <c:crossAx val="2112149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645510809199082E-2"/>
          <c:y val="0"/>
          <c:w val="0.91070897838160181"/>
          <c:h val="0.9869845621876594"/>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5-69B2-4951-A944-1958945D4774}"/>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4-69B2-4951-A944-1958945D4774}"/>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3-69B2-4951-A944-1958945D4774}"/>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2-69B2-4951-A944-1958945D4774}"/>
              </c:ext>
            </c:extLst>
          </c:dPt>
          <c:dPt>
            <c:idx val="5"/>
            <c:invertIfNegative val="0"/>
            <c:bubble3D val="0"/>
            <c:spPr>
              <a:solidFill>
                <a:schemeClr val="tx2"/>
              </a:solidFill>
              <a:ln>
                <a:noFill/>
              </a:ln>
              <a:effectLst/>
            </c:spPr>
            <c:extLst>
              <c:ext xmlns:c16="http://schemas.microsoft.com/office/drawing/2014/chart" uri="{C3380CC4-5D6E-409C-BE32-E72D297353CC}">
                <c16:uniqueId val="{00000008-1F49-49E9-BEA3-64E435457FB8}"/>
              </c:ext>
            </c:extLst>
          </c:dPt>
          <c:dLbls>
            <c:dLbl>
              <c:idx val="3"/>
              <c:tx>
                <c:rich>
                  <a:bodyPr/>
                  <a:lstStyle/>
                  <a:p>
                    <a:fld id="{18591D25-0E58-49CC-9043-32FAD7E13E6D}" type="VALUE">
                      <a:rPr lang="en-US">
                        <a:solidFill>
                          <a:schemeClr val="tx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9B2-4951-A944-1958945D4774}"/>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BC</c:v>
                </c:pt>
                <c:pt idx="1">
                  <c:v>Infertility</c:v>
                </c:pt>
                <c:pt idx="2">
                  <c:v>Ten percent</c:v>
                </c:pt>
                <c:pt idx="3">
                  <c:v>after 8</c:v>
                </c:pt>
                <c:pt idx="5">
                  <c:v>Percent who have heard of mifepristone, or medication abortion, which is a drug available in the form of a pill that can be taken to end a pregnancy</c:v>
                </c:pt>
              </c:strCache>
            </c:strRef>
          </c:cat>
          <c:val>
            <c:numRef>
              <c:f>Sheet1!$B$2:$B$7</c:f>
              <c:numCache>
                <c:formatCode>0%</c:formatCode>
                <c:ptCount val="6"/>
                <c:pt idx="0">
                  <c:v>0.09</c:v>
                </c:pt>
                <c:pt idx="1">
                  <c:v>0.26</c:v>
                </c:pt>
                <c:pt idx="2">
                  <c:v>0.49</c:v>
                </c:pt>
                <c:pt idx="3">
                  <c:v>0.65</c:v>
                </c:pt>
                <c:pt idx="5">
                  <c:v>0.24</c:v>
                </c:pt>
              </c:numCache>
            </c:numRef>
          </c:val>
          <c:extLst>
            <c:ext xmlns:c16="http://schemas.microsoft.com/office/drawing/2014/chart" uri="{C3380CC4-5D6E-409C-BE32-E72D297353CC}">
              <c16:uniqueId val="{00000000-69B2-4951-A944-1958945D4774}"/>
            </c:ext>
          </c:extLst>
        </c:ser>
        <c:dLbls>
          <c:dLblPos val="outEnd"/>
          <c:showLegendKey val="0"/>
          <c:showVal val="1"/>
          <c:showCatName val="0"/>
          <c:showSerName val="0"/>
          <c:showPercent val="0"/>
          <c:showBubbleSize val="0"/>
        </c:dLbls>
        <c:gapWidth val="19"/>
        <c:axId val="1053200240"/>
        <c:axId val="1053200656"/>
      </c:barChart>
      <c:catAx>
        <c:axId val="1053200240"/>
        <c:scaling>
          <c:orientation val="minMax"/>
        </c:scaling>
        <c:delete val="1"/>
        <c:axPos val="l"/>
        <c:numFmt formatCode="General" sourceLinked="1"/>
        <c:majorTickMark val="none"/>
        <c:minorTickMark val="none"/>
        <c:tickLblPos val="nextTo"/>
        <c:crossAx val="1053200656"/>
        <c:crosses val="autoZero"/>
        <c:auto val="1"/>
        <c:lblAlgn val="ctr"/>
        <c:lblOffset val="100"/>
        <c:noMultiLvlLbl val="0"/>
      </c:catAx>
      <c:valAx>
        <c:axId val="1053200656"/>
        <c:scaling>
          <c:orientation val="minMax"/>
        </c:scaling>
        <c:delete val="1"/>
        <c:axPos val="b"/>
        <c:numFmt formatCode="0%" sourceLinked="1"/>
        <c:majorTickMark val="none"/>
        <c:minorTickMark val="none"/>
        <c:tickLblPos val="nextTo"/>
        <c:crossAx val="1053200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Second trimester procedural abortion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c:v>
                </c:pt>
                <c:pt idx="1">
                  <c:v>South</c:v>
                </c:pt>
                <c:pt idx="2">
                  <c:v>Midwest</c:v>
                </c:pt>
                <c:pt idx="3">
                  <c:v>Northeast</c:v>
                </c:pt>
                <c:pt idx="4">
                  <c:v>United States</c:v>
                </c:pt>
              </c:strCache>
            </c:strRef>
          </c:cat>
          <c:val>
            <c:numRef>
              <c:f>Sheet1!$B$2:$B$6</c:f>
              <c:numCache>
                <c:formatCode>"$"#,##0</c:formatCode>
                <c:ptCount val="5"/>
                <c:pt idx="0">
                  <c:v>926</c:v>
                </c:pt>
                <c:pt idx="1">
                  <c:v>675</c:v>
                </c:pt>
                <c:pt idx="2">
                  <c:v>815</c:v>
                </c:pt>
                <c:pt idx="3">
                  <c:v>650</c:v>
                </c:pt>
                <c:pt idx="4">
                  <c:v>775</c:v>
                </c:pt>
              </c:numCache>
            </c:numRef>
          </c:val>
          <c:extLst>
            <c:ext xmlns:c16="http://schemas.microsoft.com/office/drawing/2014/chart" uri="{C3380CC4-5D6E-409C-BE32-E72D297353CC}">
              <c16:uniqueId val="{00000000-D816-40BD-B619-9717A9FF4B8F}"/>
            </c:ext>
          </c:extLst>
        </c:ser>
        <c:ser>
          <c:idx val="1"/>
          <c:order val="1"/>
          <c:tx>
            <c:strRef>
              <c:f>Sheet1!$C$1</c:f>
              <c:strCache>
                <c:ptCount val="1"/>
                <c:pt idx="0">
                  <c:v>First trimester procedural abortion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c:v>
                </c:pt>
                <c:pt idx="1">
                  <c:v>South</c:v>
                </c:pt>
                <c:pt idx="2">
                  <c:v>Midwest</c:v>
                </c:pt>
                <c:pt idx="3">
                  <c:v>Northeast</c:v>
                </c:pt>
                <c:pt idx="4">
                  <c:v>United States</c:v>
                </c:pt>
              </c:strCache>
            </c:strRef>
          </c:cat>
          <c:val>
            <c:numRef>
              <c:f>Sheet1!$C$2:$C$6</c:f>
              <c:numCache>
                <c:formatCode>"$"#,##0</c:formatCode>
                <c:ptCount val="5"/>
                <c:pt idx="0">
                  <c:v>750</c:v>
                </c:pt>
                <c:pt idx="1">
                  <c:v>565</c:v>
                </c:pt>
                <c:pt idx="2">
                  <c:v>647</c:v>
                </c:pt>
                <c:pt idx="3">
                  <c:v>555</c:v>
                </c:pt>
                <c:pt idx="4">
                  <c:v>625</c:v>
                </c:pt>
              </c:numCache>
            </c:numRef>
          </c:val>
          <c:extLst>
            <c:ext xmlns:c16="http://schemas.microsoft.com/office/drawing/2014/chart" uri="{C3380CC4-5D6E-409C-BE32-E72D297353CC}">
              <c16:uniqueId val="{00000001-D816-40BD-B619-9717A9FF4B8F}"/>
            </c:ext>
          </c:extLst>
        </c:ser>
        <c:ser>
          <c:idx val="2"/>
          <c:order val="2"/>
          <c:tx>
            <c:strRef>
              <c:f>Sheet1!$D$1</c:f>
              <c:strCache>
                <c:ptCount val="1"/>
                <c:pt idx="0">
                  <c:v>Medication abortion</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c:v>
                </c:pt>
                <c:pt idx="1">
                  <c:v>South</c:v>
                </c:pt>
                <c:pt idx="2">
                  <c:v>Midwest</c:v>
                </c:pt>
                <c:pt idx="3">
                  <c:v>Northeast</c:v>
                </c:pt>
                <c:pt idx="4">
                  <c:v>United States</c:v>
                </c:pt>
              </c:strCache>
            </c:strRef>
          </c:cat>
          <c:val>
            <c:numRef>
              <c:f>Sheet1!$D$2:$D$6</c:f>
              <c:numCache>
                <c:formatCode>"$"#,##0</c:formatCode>
                <c:ptCount val="5"/>
                <c:pt idx="0">
                  <c:v>650</c:v>
                </c:pt>
                <c:pt idx="1">
                  <c:v>520</c:v>
                </c:pt>
                <c:pt idx="2">
                  <c:v>550</c:v>
                </c:pt>
                <c:pt idx="3">
                  <c:v>550</c:v>
                </c:pt>
                <c:pt idx="4">
                  <c:v>568</c:v>
                </c:pt>
              </c:numCache>
            </c:numRef>
          </c:val>
          <c:extLst>
            <c:ext xmlns:c16="http://schemas.microsoft.com/office/drawing/2014/chart" uri="{C3380CC4-5D6E-409C-BE32-E72D297353CC}">
              <c16:uniqueId val="{00000002-D816-40BD-B619-9717A9FF4B8F}"/>
            </c:ext>
          </c:extLst>
        </c:ser>
        <c:dLbls>
          <c:dLblPos val="outEnd"/>
          <c:showLegendKey val="0"/>
          <c:showVal val="1"/>
          <c:showCatName val="0"/>
          <c:showSerName val="0"/>
          <c:showPercent val="0"/>
          <c:showBubbleSize val="0"/>
        </c:dLbls>
        <c:gapWidth val="182"/>
        <c:axId val="459593151"/>
        <c:axId val="459592735"/>
      </c:barChart>
      <c:catAx>
        <c:axId val="4595931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59592735"/>
        <c:crosses val="autoZero"/>
        <c:auto val="1"/>
        <c:lblAlgn val="ctr"/>
        <c:lblOffset val="100"/>
        <c:noMultiLvlLbl val="0"/>
      </c:catAx>
      <c:valAx>
        <c:axId val="459592735"/>
        <c:scaling>
          <c:orientation val="minMax"/>
          <c:max val="950"/>
          <c:min val="0"/>
        </c:scaling>
        <c:delete val="1"/>
        <c:axPos val="b"/>
        <c:numFmt formatCode="&quot;$&quot;#,##0" sourceLinked="1"/>
        <c:majorTickMark val="none"/>
        <c:minorTickMark val="none"/>
        <c:tickLblPos val="nextTo"/>
        <c:crossAx val="459593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Calls Supported</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#,##0</c:formatCode>
                <c:ptCount val="3"/>
                <c:pt idx="0">
                  <c:v>24332</c:v>
                </c:pt>
                <c:pt idx="1">
                  <c:v>36927</c:v>
                </c:pt>
                <c:pt idx="2">
                  <c:v>44880</c:v>
                </c:pt>
              </c:numCache>
            </c:numRef>
          </c:val>
          <c:extLst>
            <c:ext xmlns:c16="http://schemas.microsoft.com/office/drawing/2014/chart" uri="{C3380CC4-5D6E-409C-BE32-E72D297353CC}">
              <c16:uniqueId val="{00000000-3048-49AE-98CB-5CA9AD5188B4}"/>
            </c:ext>
          </c:extLst>
        </c:ser>
        <c:ser>
          <c:idx val="1"/>
          <c:order val="1"/>
          <c:tx>
            <c:strRef>
              <c:f>Sheet1!$C$1</c:f>
              <c:strCache>
                <c:ptCount val="1"/>
                <c:pt idx="0">
                  <c:v>Requests Received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#,##0</c:formatCode>
                <c:ptCount val="3"/>
                <c:pt idx="0">
                  <c:v>47213</c:v>
                </c:pt>
                <c:pt idx="1">
                  <c:v>75139</c:v>
                </c:pt>
                <c:pt idx="2">
                  <c:v>81692</c:v>
                </c:pt>
              </c:numCache>
            </c:numRef>
          </c:val>
          <c:extLst>
            <c:ext xmlns:c16="http://schemas.microsoft.com/office/drawing/2014/chart" uri="{C3380CC4-5D6E-409C-BE32-E72D297353CC}">
              <c16:uniqueId val="{00000001-3048-49AE-98CB-5CA9AD5188B4}"/>
            </c:ext>
          </c:extLst>
        </c:ser>
        <c:dLbls>
          <c:dLblPos val="outEnd"/>
          <c:showLegendKey val="0"/>
          <c:showVal val="1"/>
          <c:showCatName val="0"/>
          <c:showSerName val="0"/>
          <c:showPercent val="0"/>
          <c:showBubbleSize val="0"/>
        </c:dLbls>
        <c:gapWidth val="219"/>
        <c:overlap val="-27"/>
        <c:axId val="906426143"/>
        <c:axId val="906422815"/>
      </c:barChart>
      <c:catAx>
        <c:axId val="906426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06422815"/>
        <c:crosses val="autoZero"/>
        <c:auto val="1"/>
        <c:lblAlgn val="ctr"/>
        <c:lblOffset val="100"/>
        <c:noMultiLvlLbl val="0"/>
      </c:catAx>
      <c:valAx>
        <c:axId val="906422815"/>
        <c:scaling>
          <c:orientation val="minMax"/>
        </c:scaling>
        <c:delete val="1"/>
        <c:axPos val="l"/>
        <c:numFmt formatCode="#,##0" sourceLinked="1"/>
        <c:majorTickMark val="none"/>
        <c:minorTickMark val="none"/>
        <c:tickLblPos val="nextTo"/>
        <c:crossAx val="90642614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0.05205</cdr:x>
      <cdr:y>0.34067</cdr:y>
    </cdr:from>
    <cdr:to>
      <cdr:x>0.17741</cdr:x>
      <cdr:y>0.95095</cdr:y>
    </cdr:to>
    <cdr:sp macro="" textlink="">
      <cdr:nvSpPr>
        <cdr:cNvPr id="2" name="Left Brace 1">
          <a:extLst xmlns:a="http://schemas.openxmlformats.org/drawingml/2006/main">
            <a:ext uri="{FF2B5EF4-FFF2-40B4-BE49-F238E27FC236}">
              <a16:creationId xmlns:a16="http://schemas.microsoft.com/office/drawing/2014/main" id="{2FE82E55-2BC3-4829-A457-D8D00524F3A1}"/>
            </a:ext>
          </a:extLst>
        </cdr:cNvPr>
        <cdr:cNvSpPr/>
      </cdr:nvSpPr>
      <cdr:spPr>
        <a:xfrm xmlns:a="http://schemas.openxmlformats.org/drawingml/2006/main">
          <a:off x="262287" y="1366079"/>
          <a:ext cx="631687" cy="2447235"/>
        </a:xfrm>
        <a:prstGeom xmlns:a="http://schemas.openxmlformats.org/drawingml/2006/main" prst="leftBrac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0C803A8-FD4D-7A4A-8FB4-F095F8E35A7C}" type="datetimeFigureOut">
              <a:rPr lang="en-US" smtClean="0"/>
              <a:t>9/27/2022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5647696-CA65-994E-AFC8-84C1B1C30767}" type="slidenum">
              <a:rPr lang="en-US" smtClean="0"/>
              <a:t>‹#›</a:t>
            </a:fld>
            <a:endParaRPr lang="en-US"/>
          </a:p>
        </p:txBody>
      </p:sp>
    </p:spTree>
    <p:extLst>
      <p:ext uri="{BB962C8B-B14F-4D97-AF65-F5344CB8AC3E}">
        <p14:creationId xmlns:p14="http://schemas.microsoft.com/office/powerpoint/2010/main" val="9405156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4EE1B25-77F0-3A4C-A1ED-55939924362E}" type="datetimeFigureOut">
              <a:rPr lang="en-US" smtClean="0"/>
              <a:t>9/27/2022</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CA6764C-C15E-0340-B95F-B7B37D149921}" type="slidenum">
              <a:rPr lang="en-US" smtClean="0"/>
              <a:t>‹#›</a:t>
            </a:fld>
            <a:endParaRPr lang="en-US"/>
          </a:p>
        </p:txBody>
      </p:sp>
    </p:spTree>
    <p:extLst>
      <p:ext uri="{BB962C8B-B14F-4D97-AF65-F5344CB8AC3E}">
        <p14:creationId xmlns:p14="http://schemas.microsoft.com/office/powerpoint/2010/main" val="36040094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A6764C-C15E-0340-B95F-B7B37D149921}" type="slidenum">
              <a:rPr lang="en-US" smtClean="0"/>
              <a:t>0</a:t>
            </a:fld>
            <a:endParaRPr lang="en-US"/>
          </a:p>
        </p:txBody>
      </p:sp>
    </p:spTree>
    <p:extLst>
      <p:ext uri="{BB962C8B-B14F-4D97-AF65-F5344CB8AC3E}">
        <p14:creationId xmlns:p14="http://schemas.microsoft.com/office/powerpoint/2010/main" val="1058624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A6764C-C15E-0340-B95F-B7B37D149921}" type="slidenum">
              <a:rPr lang="en-US" smtClean="0"/>
              <a:t>16</a:t>
            </a:fld>
            <a:endParaRPr lang="en-US"/>
          </a:p>
        </p:txBody>
      </p:sp>
    </p:spTree>
    <p:extLst>
      <p:ext uri="{BB962C8B-B14F-4D97-AF65-F5344CB8AC3E}">
        <p14:creationId xmlns:p14="http://schemas.microsoft.com/office/powerpoint/2010/main" val="2722859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000" b="1" dirty="0"/>
          </a:p>
        </p:txBody>
      </p:sp>
      <p:sp>
        <p:nvSpPr>
          <p:cNvPr id="4" name="Slide Number Placeholder 3"/>
          <p:cNvSpPr>
            <a:spLocks noGrp="1"/>
          </p:cNvSpPr>
          <p:nvPr>
            <p:ph type="sldNum" sz="quarter" idx="5"/>
          </p:nvPr>
        </p:nvSpPr>
        <p:spPr/>
        <p:txBody>
          <a:bodyPr/>
          <a:lstStyle/>
          <a:p>
            <a:fld id="{ECA6764C-C15E-0340-B95F-B7B37D149921}" type="slidenum">
              <a:rPr lang="en-US" smtClean="0"/>
              <a:t>1</a:t>
            </a:fld>
            <a:endParaRPr lang="en-US"/>
          </a:p>
        </p:txBody>
      </p:sp>
    </p:spTree>
    <p:extLst>
      <p:ext uri="{BB962C8B-B14F-4D97-AF65-F5344CB8AC3E}">
        <p14:creationId xmlns:p14="http://schemas.microsoft.com/office/powerpoint/2010/main" val="1034055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5"/>
          </p:nvPr>
        </p:nvSpPr>
        <p:spPr/>
        <p:txBody>
          <a:bodyPr/>
          <a:lstStyle/>
          <a:p>
            <a:fld id="{ECA6764C-C15E-0340-B95F-B7B37D149921}" type="slidenum">
              <a:rPr lang="en-US" smtClean="0"/>
              <a:t>2</a:t>
            </a:fld>
            <a:endParaRPr lang="en-US"/>
          </a:p>
        </p:txBody>
      </p:sp>
    </p:spTree>
    <p:extLst>
      <p:ext uri="{BB962C8B-B14F-4D97-AF65-F5344CB8AC3E}">
        <p14:creationId xmlns:p14="http://schemas.microsoft.com/office/powerpoint/2010/main" val="1703114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050" dirty="0"/>
          </a:p>
        </p:txBody>
      </p:sp>
      <p:sp>
        <p:nvSpPr>
          <p:cNvPr id="4" name="Slide Number Placeholder 3"/>
          <p:cNvSpPr>
            <a:spLocks noGrp="1"/>
          </p:cNvSpPr>
          <p:nvPr>
            <p:ph type="sldNum" sz="quarter" idx="5"/>
          </p:nvPr>
        </p:nvSpPr>
        <p:spPr/>
        <p:txBody>
          <a:bodyPr/>
          <a:lstStyle/>
          <a:p>
            <a:fld id="{ECA6764C-C15E-0340-B95F-B7B37D149921}" type="slidenum">
              <a:rPr lang="en-US" smtClean="0"/>
              <a:t>4</a:t>
            </a:fld>
            <a:endParaRPr lang="en-US"/>
          </a:p>
        </p:txBody>
      </p:sp>
    </p:spTree>
    <p:extLst>
      <p:ext uri="{BB962C8B-B14F-4D97-AF65-F5344CB8AC3E}">
        <p14:creationId xmlns:p14="http://schemas.microsoft.com/office/powerpoint/2010/main" val="2860168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A6764C-C15E-0340-B95F-B7B37D149921}" type="slidenum">
              <a:rPr lang="en-US" smtClean="0"/>
              <a:t>5</a:t>
            </a:fld>
            <a:endParaRPr lang="en-US"/>
          </a:p>
        </p:txBody>
      </p:sp>
    </p:spTree>
    <p:extLst>
      <p:ext uri="{BB962C8B-B14F-4D97-AF65-F5344CB8AC3E}">
        <p14:creationId xmlns:p14="http://schemas.microsoft.com/office/powerpoint/2010/main" val="6727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A6764C-C15E-0340-B95F-B7B37D149921}" type="slidenum">
              <a:rPr lang="en-US" smtClean="0"/>
              <a:t>8</a:t>
            </a:fld>
            <a:endParaRPr lang="en-US"/>
          </a:p>
        </p:txBody>
      </p:sp>
    </p:spTree>
    <p:extLst>
      <p:ext uri="{BB962C8B-B14F-4D97-AF65-F5344CB8AC3E}">
        <p14:creationId xmlns:p14="http://schemas.microsoft.com/office/powerpoint/2010/main" val="2153993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A6764C-C15E-0340-B95F-B7B37D149921}" type="slidenum">
              <a:rPr lang="en-US" smtClean="0"/>
              <a:t>9</a:t>
            </a:fld>
            <a:endParaRPr lang="en-US"/>
          </a:p>
        </p:txBody>
      </p:sp>
    </p:spTree>
    <p:extLst>
      <p:ext uri="{BB962C8B-B14F-4D97-AF65-F5344CB8AC3E}">
        <p14:creationId xmlns:p14="http://schemas.microsoft.com/office/powerpoint/2010/main" val="277476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5"/>
          </p:nvPr>
        </p:nvSpPr>
        <p:spPr/>
        <p:txBody>
          <a:bodyPr/>
          <a:lstStyle/>
          <a:p>
            <a:fld id="{ECA6764C-C15E-0340-B95F-B7B37D149921}" type="slidenum">
              <a:rPr lang="en-US" smtClean="0"/>
              <a:t>10</a:t>
            </a:fld>
            <a:endParaRPr lang="en-US"/>
          </a:p>
        </p:txBody>
      </p:sp>
    </p:spTree>
    <p:extLst>
      <p:ext uri="{BB962C8B-B14F-4D97-AF65-F5344CB8AC3E}">
        <p14:creationId xmlns:p14="http://schemas.microsoft.com/office/powerpoint/2010/main" val="4257390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CA6764C-C15E-0340-B95F-B7B37D149921}" type="slidenum">
              <a:rPr lang="en-US" smtClean="0"/>
              <a:t>15</a:t>
            </a:fld>
            <a:endParaRPr lang="en-US"/>
          </a:p>
        </p:txBody>
      </p:sp>
    </p:spTree>
    <p:extLst>
      <p:ext uri="{BB962C8B-B14F-4D97-AF65-F5344CB8AC3E}">
        <p14:creationId xmlns:p14="http://schemas.microsoft.com/office/powerpoint/2010/main" val="3881274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33494" y="3892768"/>
            <a:ext cx="6788601" cy="1224225"/>
          </a:xfrm>
          <a:prstGeom prst="rect">
            <a:avLst/>
          </a:prstGeo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Author Names, Author Names, Author Names</a:t>
            </a:r>
          </a:p>
          <a:p>
            <a:endParaRPr lang="en-US"/>
          </a:p>
          <a:p>
            <a:r>
              <a:rPr lang="en-US"/>
              <a:t>Updated: July 2020</a:t>
            </a:r>
          </a:p>
        </p:txBody>
      </p:sp>
      <p:sp>
        <p:nvSpPr>
          <p:cNvPr id="5" name="Title Placeholder 1"/>
          <p:cNvSpPr>
            <a:spLocks noGrp="1"/>
          </p:cNvSpPr>
          <p:nvPr>
            <p:ph type="title" hasCustomPrompt="1"/>
          </p:nvPr>
        </p:nvSpPr>
        <p:spPr>
          <a:xfrm>
            <a:off x="2307154" y="2330907"/>
            <a:ext cx="8397439" cy="844213"/>
          </a:xfrm>
          <a:prstGeom prst="rect">
            <a:avLst/>
          </a:prstGeom>
        </p:spPr>
        <p:txBody>
          <a:bodyPr vert="horz" lIns="91440" tIns="45720" rIns="91440" bIns="45720" rtlCol="0" anchor="t">
            <a:noAutofit/>
          </a:bodyPr>
          <a:lstStyle>
            <a:lvl1pPr>
              <a:defRPr/>
            </a:lvl1pPr>
          </a:lstStyle>
          <a:p>
            <a:r>
              <a:rPr lang="en-US"/>
              <a:t>We recommend keeping your title to two lines.</a:t>
            </a:r>
          </a:p>
        </p:txBody>
      </p:sp>
    </p:spTree>
    <p:extLst>
      <p:ext uri="{BB962C8B-B14F-4D97-AF65-F5344CB8AC3E}">
        <p14:creationId xmlns:p14="http://schemas.microsoft.com/office/powerpoint/2010/main" val="2049154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Default with Figure #">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390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689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ntent Defaul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64849" y="1914246"/>
            <a:ext cx="5102052" cy="4010377"/>
          </a:xfrm>
          <a:prstGeom prst="rect">
            <a:avLst/>
          </a:prstGeom>
        </p:spPr>
        <p:txBody>
          <a:bodyPr/>
          <a:lstStyle>
            <a:lvl1pPr marL="342900" indent="-182880">
              <a:spcBef>
                <a:spcPts val="0"/>
              </a:spcBef>
              <a:spcAft>
                <a:spcPts val="600"/>
              </a:spcAft>
              <a:buFont typeface="Arial"/>
              <a:buChar char="•"/>
              <a:defRPr sz="2800">
                <a:solidFill>
                  <a:schemeClr val="tx1"/>
                </a:solidFill>
              </a:defRPr>
            </a:lvl1pPr>
            <a:lvl2pPr marL="742950" indent="-182880">
              <a:spcBef>
                <a:spcPts val="0"/>
              </a:spcBef>
              <a:spcAft>
                <a:spcPts val="600"/>
              </a:spcAft>
              <a:buFont typeface="Arial" panose="020B0604020202020204" pitchFamily="34" charset="0"/>
              <a:buChar char="‒"/>
              <a:defRPr sz="2400">
                <a:solidFill>
                  <a:schemeClr val="tx1"/>
                </a:solidFill>
              </a:defRPr>
            </a:lvl2pPr>
            <a:lvl3pPr marL="1143000" indent="-182880">
              <a:spcBef>
                <a:spcPts val="0"/>
              </a:spcBef>
              <a:spcAft>
                <a:spcPts val="600"/>
              </a:spcAft>
              <a:buFont typeface="Arial"/>
              <a:buChar char="•"/>
              <a:defRPr sz="2000">
                <a:solidFill>
                  <a:schemeClr val="tx1"/>
                </a:solidFill>
              </a:defRPr>
            </a:lvl3pPr>
            <a:lvl4pPr marL="1600200" indent="-182880">
              <a:spcBef>
                <a:spcPts val="0"/>
              </a:spcBef>
              <a:spcAft>
                <a:spcPts val="600"/>
              </a:spcAft>
              <a:buFont typeface="Arial" panose="020B0604020202020204" pitchFamily="34" charset="0"/>
              <a:buChar char="‒"/>
              <a:defRPr sz="1800">
                <a:solidFill>
                  <a:schemeClr val="tx1"/>
                </a:solidFill>
              </a:defRPr>
            </a:lvl4pPr>
            <a:lvl5pPr marL="2057400" indent="-182880">
              <a:spcBef>
                <a:spcPts val="0"/>
              </a:spcBef>
              <a:spcAft>
                <a:spcPts val="600"/>
              </a:spcAft>
              <a:buFont typeface="Arial"/>
              <a:buChar cha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0" hasCustomPrompt="1"/>
          </p:nvPr>
        </p:nvSpPr>
        <p:spPr>
          <a:xfrm>
            <a:off x="470142" y="6067136"/>
            <a:ext cx="10291618" cy="598311"/>
          </a:xfrm>
          <a:prstGeom prst="rect">
            <a:avLst/>
          </a:prstGeom>
        </p:spPr>
        <p:txBody>
          <a:bodyPr/>
          <a:lstStyle>
            <a:lvl1pPr marL="0" indent="0">
              <a:buNone/>
              <a:defRPr sz="1200" baseline="0">
                <a:solidFill>
                  <a:schemeClr val="tx1"/>
                </a:solidFill>
              </a:defRPr>
            </a:lvl1pPr>
          </a:lstStyle>
          <a:p>
            <a:pPr lvl="0"/>
            <a:r>
              <a:rPr lang="en-US"/>
              <a:t>SOURCE:</a:t>
            </a:r>
          </a:p>
        </p:txBody>
      </p:sp>
      <p:sp>
        <p:nvSpPr>
          <p:cNvPr id="7" name="Title Placeholder 1">
            <a:extLst>
              <a:ext uri="{FF2B5EF4-FFF2-40B4-BE49-F238E27FC236}">
                <a16:creationId xmlns:a16="http://schemas.microsoft.com/office/drawing/2014/main" id="{0E776E84-F54F-3445-8517-0E7B66C3BA9B}"/>
              </a:ext>
            </a:extLst>
          </p:cNvPr>
          <p:cNvSpPr>
            <a:spLocks noGrp="1"/>
          </p:cNvSpPr>
          <p:nvPr>
            <p:ph type="title"/>
          </p:nvPr>
        </p:nvSpPr>
        <p:spPr>
          <a:xfrm>
            <a:off x="468314" y="586267"/>
            <a:ext cx="11264900" cy="861533"/>
          </a:xfrm>
          <a:prstGeom prst="rect">
            <a:avLst/>
          </a:prstGeom>
        </p:spPr>
        <p:txBody>
          <a:bodyPr vert="horz" lIns="91440" tIns="45720" rIns="91440" bIns="45720" rtlCol="0" anchor="t">
            <a:noAutofit/>
          </a:bodyPr>
          <a:lstStyle>
            <a:lvl1pPr>
              <a:defRPr>
                <a:solidFill>
                  <a:schemeClr val="tx1"/>
                </a:solidFill>
              </a:defRPr>
            </a:lvl1pPr>
          </a:lstStyle>
          <a:p>
            <a:r>
              <a:rPr lang="en-US"/>
              <a:t>Click to edit Master title style</a:t>
            </a:r>
          </a:p>
        </p:txBody>
      </p:sp>
      <p:sp>
        <p:nvSpPr>
          <p:cNvPr id="8" name="Content Placeholder 2"/>
          <p:cNvSpPr>
            <a:spLocks noGrp="1"/>
          </p:cNvSpPr>
          <p:nvPr>
            <p:ph sz="half" idx="11" hasCustomPrompt="1"/>
          </p:nvPr>
        </p:nvSpPr>
        <p:spPr>
          <a:xfrm>
            <a:off x="6100764" y="1914246"/>
            <a:ext cx="5102052" cy="4010377"/>
          </a:xfrm>
          <a:prstGeom prst="rect">
            <a:avLst/>
          </a:prstGeom>
        </p:spPr>
        <p:txBody>
          <a:bodyPr/>
          <a:lstStyle>
            <a:lvl1pPr marL="342900" indent="-182880">
              <a:spcBef>
                <a:spcPts val="0"/>
              </a:spcBef>
              <a:spcAft>
                <a:spcPts val="600"/>
              </a:spcAft>
              <a:buFont typeface="Arial"/>
              <a:buChar char="•"/>
              <a:defRPr sz="2800">
                <a:solidFill>
                  <a:schemeClr val="tx1"/>
                </a:solidFill>
              </a:defRPr>
            </a:lvl1pPr>
            <a:lvl2pPr marL="742950" indent="-182880">
              <a:spcBef>
                <a:spcPts val="0"/>
              </a:spcBef>
              <a:spcAft>
                <a:spcPts val="600"/>
              </a:spcAft>
              <a:buFont typeface="Arial" panose="020B0604020202020204" pitchFamily="34" charset="0"/>
              <a:buChar char="‒"/>
              <a:defRPr sz="2400">
                <a:solidFill>
                  <a:schemeClr val="tx1"/>
                </a:solidFill>
              </a:defRPr>
            </a:lvl2pPr>
            <a:lvl3pPr marL="1143000" indent="-182880">
              <a:spcBef>
                <a:spcPts val="0"/>
              </a:spcBef>
              <a:spcAft>
                <a:spcPts val="600"/>
              </a:spcAft>
              <a:buFont typeface="Arial"/>
              <a:buChar char="•"/>
              <a:defRPr sz="2000">
                <a:solidFill>
                  <a:schemeClr val="tx1"/>
                </a:solidFill>
              </a:defRPr>
            </a:lvl3pPr>
            <a:lvl4pPr marL="1600200" indent="-182880">
              <a:spcBef>
                <a:spcPts val="0"/>
              </a:spcBef>
              <a:spcAft>
                <a:spcPts val="600"/>
              </a:spcAft>
              <a:buFont typeface="Arial" panose="020B0604020202020204" pitchFamily="34" charset="0"/>
              <a:buChar char="‒"/>
              <a:defRPr sz="1800">
                <a:solidFill>
                  <a:schemeClr val="tx1"/>
                </a:solidFill>
              </a:defRPr>
            </a:lvl4pPr>
            <a:lvl5pPr marL="2057400" indent="-182880">
              <a:spcBef>
                <a:spcPts val="0"/>
              </a:spcBef>
              <a:spcAft>
                <a:spcPts val="600"/>
              </a:spcAft>
              <a:buFont typeface="Arial"/>
              <a:buChar cha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39507533"/>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no Figur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6246" y="1915633"/>
            <a:ext cx="11266967" cy="3481966"/>
          </a:xfrm>
          <a:prstGeom prst="rect">
            <a:avLst/>
          </a:prstGeom>
        </p:spPr>
        <p:txBody>
          <a:bodyPr/>
          <a:lstStyle>
            <a:lvl1pPr marL="445770" indent="-285750">
              <a:spcBef>
                <a:spcPts val="0"/>
              </a:spcBef>
              <a:spcAft>
                <a:spcPts val="600"/>
              </a:spcAft>
              <a:buFont typeface="Arial" panose="020B0604020202020204" pitchFamily="34" charset="0"/>
              <a:buChar char="•"/>
              <a:defRPr baseline="0">
                <a:solidFill>
                  <a:schemeClr val="tx1"/>
                </a:solidFill>
              </a:defRPr>
            </a:lvl1pPr>
            <a:lvl2pPr marL="742950" indent="-182880">
              <a:spcBef>
                <a:spcPts val="0"/>
              </a:spcBef>
              <a:spcAft>
                <a:spcPts val="600"/>
              </a:spcAft>
              <a:buFont typeface="Arial" panose="020B0604020202020204" pitchFamily="34" charset="0"/>
              <a:buChar char="‒"/>
              <a:defRPr>
                <a:solidFill>
                  <a:schemeClr val="tx1"/>
                </a:solidFill>
              </a:defRPr>
            </a:lvl2pPr>
            <a:lvl3pPr marL="1143000" indent="-182880">
              <a:spcBef>
                <a:spcPts val="0"/>
              </a:spcBef>
              <a:spcAft>
                <a:spcPts val="600"/>
              </a:spcAft>
              <a:buFont typeface="Arial"/>
              <a:buChar char="•"/>
              <a:defRPr>
                <a:solidFill>
                  <a:schemeClr val="tx1"/>
                </a:solidFill>
              </a:defRPr>
            </a:lvl3pPr>
            <a:lvl4pPr marL="1600200" indent="-182880">
              <a:spcBef>
                <a:spcPts val="0"/>
              </a:spcBef>
              <a:spcAft>
                <a:spcPts val="600"/>
              </a:spcAft>
              <a:buFont typeface="Arial" panose="020B0604020202020204" pitchFamily="34" charset="0"/>
              <a:buChar char="‒"/>
              <a:defRPr>
                <a:solidFill>
                  <a:schemeClr val="tx1"/>
                </a:solidFill>
              </a:defRPr>
            </a:lvl4pPr>
            <a:lvl5pPr marL="2057400" indent="-182880">
              <a:spcBef>
                <a:spcPts val="0"/>
              </a:spcBef>
              <a:spcAft>
                <a:spcPts val="600"/>
              </a:spcAft>
              <a:buFont typeface="Arial"/>
              <a:buChar char="•"/>
              <a:defRPr/>
            </a:lvl5pPr>
          </a:lstStyle>
          <a:p>
            <a:pPr lvl="0"/>
            <a:r>
              <a:rPr lang="en-US"/>
              <a:t>First level</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10" hasCustomPrompt="1"/>
          </p:nvPr>
        </p:nvSpPr>
        <p:spPr>
          <a:xfrm>
            <a:off x="466246" y="6067136"/>
            <a:ext cx="10295514" cy="686761"/>
          </a:xfrm>
          <a:prstGeom prst="rect">
            <a:avLst/>
          </a:prstGeom>
        </p:spPr>
        <p:txBody>
          <a:bodyPr/>
          <a:lstStyle>
            <a:lvl1pPr marL="0" indent="0">
              <a:buNone/>
              <a:defRPr sz="1200">
                <a:solidFill>
                  <a:schemeClr val="tx1"/>
                </a:solidFill>
              </a:defRPr>
            </a:lvl1pPr>
          </a:lstStyle>
          <a:p>
            <a:pPr lvl="0"/>
            <a:r>
              <a:rPr lang="en-US"/>
              <a:t>SOURCE:</a:t>
            </a:r>
          </a:p>
        </p:txBody>
      </p:sp>
      <p:sp>
        <p:nvSpPr>
          <p:cNvPr id="6" name="Title Placeholder 1">
            <a:extLst>
              <a:ext uri="{FF2B5EF4-FFF2-40B4-BE49-F238E27FC236}">
                <a16:creationId xmlns:a16="http://schemas.microsoft.com/office/drawing/2014/main" id="{E0C57E2F-108D-BC45-BF44-2F6C065BC1EB}"/>
              </a:ext>
            </a:extLst>
          </p:cNvPr>
          <p:cNvSpPr>
            <a:spLocks noGrp="1"/>
          </p:cNvSpPr>
          <p:nvPr>
            <p:ph type="title"/>
          </p:nvPr>
        </p:nvSpPr>
        <p:spPr>
          <a:xfrm>
            <a:off x="468314" y="586267"/>
            <a:ext cx="11264900" cy="861533"/>
          </a:xfrm>
          <a:prstGeom prst="rect">
            <a:avLst/>
          </a:prstGeom>
        </p:spPr>
        <p:txBody>
          <a:bodyPr vert="horz" lIns="91440" tIns="45720" rIns="91440" bIns="45720" rtlCol="0" anchor="t">
            <a:noAutofit/>
          </a:bodyPr>
          <a:lstStyle/>
          <a:p>
            <a:r>
              <a:rPr lang="en-US"/>
              <a:t>Click to edit Master title style</a:t>
            </a:r>
          </a:p>
        </p:txBody>
      </p:sp>
    </p:spTree>
    <p:extLst>
      <p:ext uri="{BB962C8B-B14F-4D97-AF65-F5344CB8AC3E}">
        <p14:creationId xmlns:p14="http://schemas.microsoft.com/office/powerpoint/2010/main" val="245601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Defaul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49" y="1914248"/>
            <a:ext cx="5102052" cy="4010377"/>
          </a:xfrm>
          <a:prstGeom prst="rect">
            <a:avLst/>
          </a:prstGeom>
        </p:spPr>
        <p:txBody>
          <a:bodyPr/>
          <a:lstStyle>
            <a:lvl1pPr marL="342797" indent="-182825">
              <a:spcBef>
                <a:spcPts val="0"/>
              </a:spcBef>
              <a:spcAft>
                <a:spcPts val="600"/>
              </a:spcAft>
              <a:buFont typeface="Arial"/>
              <a:buChar char="•"/>
              <a:defRPr sz="2799">
                <a:solidFill>
                  <a:schemeClr val="tx1"/>
                </a:solidFill>
              </a:defRPr>
            </a:lvl1pPr>
            <a:lvl2pPr marL="742727" indent="-182825">
              <a:spcBef>
                <a:spcPts val="0"/>
              </a:spcBef>
              <a:spcAft>
                <a:spcPts val="600"/>
              </a:spcAft>
              <a:buFont typeface="Arial"/>
              <a:buChar char="•"/>
              <a:defRPr sz="2399">
                <a:solidFill>
                  <a:schemeClr val="tx1"/>
                </a:solidFill>
              </a:defRPr>
            </a:lvl2pPr>
            <a:lvl3pPr marL="1142657" indent="-182825">
              <a:spcBef>
                <a:spcPts val="0"/>
              </a:spcBef>
              <a:spcAft>
                <a:spcPts val="600"/>
              </a:spcAft>
              <a:buFont typeface="Arial"/>
              <a:buChar char="•"/>
              <a:defRPr sz="1999">
                <a:solidFill>
                  <a:schemeClr val="tx1"/>
                </a:solidFill>
              </a:defRPr>
            </a:lvl3pPr>
            <a:lvl4pPr marL="1599720" indent="-182825">
              <a:spcBef>
                <a:spcPts val="0"/>
              </a:spcBef>
              <a:spcAft>
                <a:spcPts val="600"/>
              </a:spcAft>
              <a:buFont typeface="Arial"/>
              <a:buChar char="•"/>
              <a:defRPr sz="1799">
                <a:solidFill>
                  <a:schemeClr val="tx1"/>
                </a:solidFill>
              </a:defRPr>
            </a:lvl4pPr>
            <a:lvl5pPr marL="2056783" indent="-182825">
              <a:spcBef>
                <a:spcPts val="0"/>
              </a:spcBef>
              <a:spcAft>
                <a:spcPts val="600"/>
              </a:spcAft>
              <a:buFont typeface="Arial"/>
              <a:buChar char="•"/>
              <a:defRPr sz="1799">
                <a:solidFill>
                  <a:schemeClr val="tx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01829" y="1918870"/>
            <a:ext cx="5212715" cy="4010376"/>
          </a:xfrm>
          <a:prstGeom prst="rect">
            <a:avLst/>
          </a:prstGeom>
        </p:spPr>
        <p:txBody>
          <a:bodyPr/>
          <a:lstStyle>
            <a:lvl1pPr marL="342797" indent="-182825">
              <a:spcBef>
                <a:spcPts val="0"/>
              </a:spcBef>
              <a:spcAft>
                <a:spcPts val="600"/>
              </a:spcAft>
              <a:buFont typeface="Arial"/>
              <a:buChar char="•"/>
              <a:defRPr sz="2799">
                <a:solidFill>
                  <a:schemeClr val="tx1"/>
                </a:solidFill>
              </a:defRPr>
            </a:lvl1pPr>
            <a:lvl2pPr marL="742727" indent="-182825">
              <a:spcBef>
                <a:spcPts val="0"/>
              </a:spcBef>
              <a:spcAft>
                <a:spcPts val="600"/>
              </a:spcAft>
              <a:buFont typeface="Arial"/>
              <a:buChar char="•"/>
              <a:defRPr sz="2399">
                <a:solidFill>
                  <a:schemeClr val="tx1"/>
                </a:solidFill>
              </a:defRPr>
            </a:lvl2pPr>
            <a:lvl3pPr marL="1142657" indent="-182825">
              <a:spcBef>
                <a:spcPts val="0"/>
              </a:spcBef>
              <a:spcAft>
                <a:spcPts val="600"/>
              </a:spcAft>
              <a:buFont typeface="Arial"/>
              <a:buChar char="•"/>
              <a:defRPr sz="1999">
                <a:solidFill>
                  <a:schemeClr val="tx1"/>
                </a:solidFill>
              </a:defRPr>
            </a:lvl3pPr>
            <a:lvl4pPr marL="1599720" indent="-182825">
              <a:spcBef>
                <a:spcPts val="0"/>
              </a:spcBef>
              <a:spcAft>
                <a:spcPts val="600"/>
              </a:spcAft>
              <a:buFont typeface="Arial"/>
              <a:buChar char="•"/>
              <a:defRPr sz="1799">
                <a:solidFill>
                  <a:schemeClr val="tx1"/>
                </a:solidFill>
              </a:defRPr>
            </a:lvl4pPr>
            <a:lvl5pPr marL="2056783" indent="-182825">
              <a:spcBef>
                <a:spcPts val="0"/>
              </a:spcBef>
              <a:spcAft>
                <a:spcPts val="600"/>
              </a:spcAft>
              <a:buFont typeface="Arial"/>
              <a:buChar char="•"/>
              <a:defRPr sz="1799">
                <a:solidFill>
                  <a:schemeClr val="tx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0" hasCustomPrompt="1"/>
          </p:nvPr>
        </p:nvSpPr>
        <p:spPr>
          <a:xfrm>
            <a:off x="470142" y="6067138"/>
            <a:ext cx="10291618" cy="598311"/>
          </a:xfrm>
          <a:prstGeom prst="rect">
            <a:avLst/>
          </a:prstGeom>
        </p:spPr>
        <p:txBody>
          <a:bodyPr/>
          <a:lstStyle>
            <a:lvl1pPr marL="0" indent="0">
              <a:buNone/>
              <a:defRPr sz="1200" baseline="0">
                <a:solidFill>
                  <a:schemeClr val="tx1"/>
                </a:solidFill>
              </a:defRPr>
            </a:lvl1pPr>
          </a:lstStyle>
          <a:p>
            <a:pPr lvl="0"/>
            <a:r>
              <a:rPr lang="en-US"/>
              <a:t>Insert Source</a:t>
            </a:r>
          </a:p>
        </p:txBody>
      </p:sp>
      <p:sp>
        <p:nvSpPr>
          <p:cNvPr id="7" name="Title Placeholder 1">
            <a:extLst>
              <a:ext uri="{FF2B5EF4-FFF2-40B4-BE49-F238E27FC236}">
                <a16:creationId xmlns:a16="http://schemas.microsoft.com/office/drawing/2014/main" id="{0E776E84-F54F-3445-8517-0E7B66C3BA9B}"/>
              </a:ext>
            </a:extLst>
          </p:cNvPr>
          <p:cNvSpPr>
            <a:spLocks noGrp="1"/>
          </p:cNvSpPr>
          <p:nvPr>
            <p:ph type="title"/>
          </p:nvPr>
        </p:nvSpPr>
        <p:spPr>
          <a:xfrm>
            <a:off x="468314" y="586269"/>
            <a:ext cx="11264900" cy="861533"/>
          </a:xfrm>
          <a:prstGeom prst="rect">
            <a:avLst/>
          </a:prstGeom>
        </p:spPr>
        <p:txBody>
          <a:bodyPr vert="horz" lIns="91440" tIns="45720" rIns="91440" bIns="45720" rtlCol="0" anchor="t">
            <a:noAutofit/>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4219553332"/>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5270A08D-6738-C147-B49E-C6DD50DAF28F}"/>
              </a:ext>
            </a:extLst>
          </p:cNvPr>
          <p:cNvSpPr>
            <a:spLocks noGrp="1"/>
          </p:cNvSpPr>
          <p:nvPr>
            <p:ph type="title"/>
          </p:nvPr>
        </p:nvSpPr>
        <p:spPr>
          <a:xfrm>
            <a:off x="464815" y="582133"/>
            <a:ext cx="11268398" cy="865667"/>
          </a:xfrm>
          <a:prstGeom prst="rect">
            <a:avLst/>
          </a:prstGeom>
        </p:spPr>
        <p:txBody>
          <a:bodyPr vert="horz" lIns="91440" tIns="45720" rIns="91440" bIns="45720" rtlCol="0" anchor="t">
            <a:noAutofit/>
          </a:bodyPr>
          <a:lstStyle>
            <a:lvl1pPr>
              <a:defRPr>
                <a:solidFill>
                  <a:schemeClr val="tx1"/>
                </a:solidFill>
              </a:defRPr>
            </a:lvl1pPr>
          </a:lstStyle>
          <a:p>
            <a:r>
              <a:rPr lang="en-US"/>
              <a:t>Click to edit Master title style</a:t>
            </a:r>
          </a:p>
        </p:txBody>
      </p:sp>
      <p:sp>
        <p:nvSpPr>
          <p:cNvPr id="5" name="Text Placeholder 2">
            <a:extLst>
              <a:ext uri="{FF2B5EF4-FFF2-40B4-BE49-F238E27FC236}">
                <a16:creationId xmlns:a16="http://schemas.microsoft.com/office/drawing/2014/main" id="{8ABC86AB-6687-354B-8700-0C280FC97041}"/>
              </a:ext>
            </a:extLst>
          </p:cNvPr>
          <p:cNvSpPr>
            <a:spLocks noGrp="1"/>
          </p:cNvSpPr>
          <p:nvPr>
            <p:ph idx="1"/>
          </p:nvPr>
        </p:nvSpPr>
        <p:spPr>
          <a:xfrm>
            <a:off x="464815" y="1908674"/>
            <a:ext cx="11268398" cy="4091016"/>
          </a:xfrm>
          <a:prstGeom prst="rect">
            <a:avLst/>
          </a:prstGeom>
        </p:spPr>
        <p:txBody>
          <a:bodyPr vert="horz" lIns="91440" tIns="45720" rIns="91440" bIns="45720" rtlCol="0" anchor="t">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9566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no Figur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6246" y="1915633"/>
            <a:ext cx="11266967" cy="3481966"/>
          </a:xfrm>
          <a:prstGeom prst="rect">
            <a:avLst/>
          </a:prstGeom>
        </p:spPr>
        <p:txBody>
          <a:bodyPr/>
          <a:lstStyle>
            <a:lvl1pPr marL="445770" indent="-285750">
              <a:spcBef>
                <a:spcPts val="0"/>
              </a:spcBef>
              <a:spcAft>
                <a:spcPts val="600"/>
              </a:spcAft>
              <a:buFont typeface="Arial" panose="020B0604020202020204" pitchFamily="34" charset="0"/>
              <a:buChar char="•"/>
              <a:defRPr baseline="0">
                <a:solidFill>
                  <a:schemeClr val="tx1"/>
                </a:solidFill>
              </a:defRPr>
            </a:lvl1pPr>
            <a:lvl2pPr marL="742950" indent="-182880">
              <a:spcBef>
                <a:spcPts val="0"/>
              </a:spcBef>
              <a:spcAft>
                <a:spcPts val="600"/>
              </a:spcAft>
              <a:buFont typeface="Arial" panose="020B0604020202020204" pitchFamily="34" charset="0"/>
              <a:buChar char="‒"/>
              <a:defRPr>
                <a:solidFill>
                  <a:schemeClr val="tx1"/>
                </a:solidFill>
              </a:defRPr>
            </a:lvl2pPr>
            <a:lvl3pPr marL="1143000" indent="-182880">
              <a:spcBef>
                <a:spcPts val="0"/>
              </a:spcBef>
              <a:spcAft>
                <a:spcPts val="600"/>
              </a:spcAft>
              <a:buFont typeface="Arial"/>
              <a:buChar char="•"/>
              <a:defRPr>
                <a:solidFill>
                  <a:schemeClr val="tx1"/>
                </a:solidFill>
              </a:defRPr>
            </a:lvl3pPr>
            <a:lvl4pPr marL="1600200" indent="-182880">
              <a:spcBef>
                <a:spcPts val="0"/>
              </a:spcBef>
              <a:spcAft>
                <a:spcPts val="600"/>
              </a:spcAft>
              <a:buFont typeface="Arial" panose="020B0604020202020204" pitchFamily="34" charset="0"/>
              <a:buChar char="‒"/>
              <a:defRPr>
                <a:solidFill>
                  <a:schemeClr val="tx1"/>
                </a:solidFill>
              </a:defRPr>
            </a:lvl4pPr>
            <a:lvl5pPr marL="2057400" indent="-182880">
              <a:spcBef>
                <a:spcPts val="0"/>
              </a:spcBef>
              <a:spcAft>
                <a:spcPts val="600"/>
              </a:spcAft>
              <a:buFont typeface="Arial"/>
              <a:buChar char="•"/>
              <a:defRPr/>
            </a:lvl5pPr>
          </a:lstStyle>
          <a:p>
            <a:pPr lvl="0"/>
            <a:r>
              <a:rPr lang="en-US"/>
              <a:t>First level</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10" hasCustomPrompt="1"/>
          </p:nvPr>
        </p:nvSpPr>
        <p:spPr>
          <a:xfrm>
            <a:off x="466246" y="6067136"/>
            <a:ext cx="10295514" cy="686761"/>
          </a:xfrm>
          <a:prstGeom prst="rect">
            <a:avLst/>
          </a:prstGeom>
        </p:spPr>
        <p:txBody>
          <a:bodyPr/>
          <a:lstStyle>
            <a:lvl1pPr marL="0" indent="0">
              <a:buNone/>
              <a:defRPr sz="1200">
                <a:solidFill>
                  <a:schemeClr val="tx1"/>
                </a:solidFill>
              </a:defRPr>
            </a:lvl1pPr>
          </a:lstStyle>
          <a:p>
            <a:pPr lvl="0"/>
            <a:r>
              <a:rPr lang="en-US"/>
              <a:t>SOURCE:</a:t>
            </a:r>
          </a:p>
        </p:txBody>
      </p:sp>
      <p:sp>
        <p:nvSpPr>
          <p:cNvPr id="6" name="Title Placeholder 1">
            <a:extLst>
              <a:ext uri="{FF2B5EF4-FFF2-40B4-BE49-F238E27FC236}">
                <a16:creationId xmlns:a16="http://schemas.microsoft.com/office/drawing/2014/main" id="{E0C57E2F-108D-BC45-BF44-2F6C065BC1EB}"/>
              </a:ext>
            </a:extLst>
          </p:cNvPr>
          <p:cNvSpPr>
            <a:spLocks noGrp="1"/>
          </p:cNvSpPr>
          <p:nvPr>
            <p:ph type="title"/>
          </p:nvPr>
        </p:nvSpPr>
        <p:spPr>
          <a:xfrm>
            <a:off x="468314" y="586267"/>
            <a:ext cx="11264900" cy="861533"/>
          </a:xfrm>
          <a:prstGeom prst="rect">
            <a:avLst/>
          </a:prstGeom>
        </p:spPr>
        <p:txBody>
          <a:bodyPr vert="horz" lIns="91440" tIns="45720" rIns="91440" bIns="45720" rtlCol="0" anchor="t">
            <a:noAutofit/>
          </a:bodyPr>
          <a:lstStyle/>
          <a:p>
            <a:r>
              <a:rPr lang="en-US"/>
              <a:t>Click to edit Master title style</a:t>
            </a:r>
          </a:p>
        </p:txBody>
      </p:sp>
    </p:spTree>
    <p:extLst>
      <p:ext uri="{BB962C8B-B14F-4D97-AF65-F5344CB8AC3E}">
        <p14:creationId xmlns:p14="http://schemas.microsoft.com/office/powerpoint/2010/main" val="3535087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Defaul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64849" y="1914246"/>
            <a:ext cx="5102052" cy="4010377"/>
          </a:xfrm>
          <a:prstGeom prst="rect">
            <a:avLst/>
          </a:prstGeom>
        </p:spPr>
        <p:txBody>
          <a:bodyPr/>
          <a:lstStyle>
            <a:lvl1pPr marL="342900" indent="-182880">
              <a:spcBef>
                <a:spcPts val="0"/>
              </a:spcBef>
              <a:spcAft>
                <a:spcPts val="600"/>
              </a:spcAft>
              <a:buFont typeface="Arial"/>
              <a:buChar char="•"/>
              <a:defRPr sz="2800">
                <a:solidFill>
                  <a:schemeClr val="tx1"/>
                </a:solidFill>
              </a:defRPr>
            </a:lvl1pPr>
            <a:lvl2pPr marL="742950" indent="-182880">
              <a:spcBef>
                <a:spcPts val="0"/>
              </a:spcBef>
              <a:spcAft>
                <a:spcPts val="600"/>
              </a:spcAft>
              <a:buFont typeface="Arial" panose="020B0604020202020204" pitchFamily="34" charset="0"/>
              <a:buChar char="‒"/>
              <a:defRPr sz="2400">
                <a:solidFill>
                  <a:schemeClr val="tx1"/>
                </a:solidFill>
              </a:defRPr>
            </a:lvl2pPr>
            <a:lvl3pPr marL="1143000" indent="-182880">
              <a:spcBef>
                <a:spcPts val="0"/>
              </a:spcBef>
              <a:spcAft>
                <a:spcPts val="600"/>
              </a:spcAft>
              <a:buFont typeface="Arial"/>
              <a:buChar char="•"/>
              <a:defRPr sz="2000">
                <a:solidFill>
                  <a:schemeClr val="tx1"/>
                </a:solidFill>
              </a:defRPr>
            </a:lvl3pPr>
            <a:lvl4pPr marL="1600200" indent="-182880">
              <a:spcBef>
                <a:spcPts val="0"/>
              </a:spcBef>
              <a:spcAft>
                <a:spcPts val="600"/>
              </a:spcAft>
              <a:buFont typeface="Arial" panose="020B0604020202020204" pitchFamily="34" charset="0"/>
              <a:buChar char="‒"/>
              <a:defRPr sz="1800">
                <a:solidFill>
                  <a:schemeClr val="tx1"/>
                </a:solidFill>
              </a:defRPr>
            </a:lvl4pPr>
            <a:lvl5pPr marL="2057400" indent="-182880">
              <a:spcBef>
                <a:spcPts val="0"/>
              </a:spcBef>
              <a:spcAft>
                <a:spcPts val="600"/>
              </a:spcAft>
              <a:buFont typeface="Arial"/>
              <a:buChar cha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0" hasCustomPrompt="1"/>
          </p:nvPr>
        </p:nvSpPr>
        <p:spPr>
          <a:xfrm>
            <a:off x="470142" y="6067136"/>
            <a:ext cx="10291618" cy="598311"/>
          </a:xfrm>
          <a:prstGeom prst="rect">
            <a:avLst/>
          </a:prstGeom>
        </p:spPr>
        <p:txBody>
          <a:bodyPr/>
          <a:lstStyle>
            <a:lvl1pPr marL="0" indent="0">
              <a:buNone/>
              <a:defRPr sz="1200" baseline="0">
                <a:solidFill>
                  <a:schemeClr val="tx1"/>
                </a:solidFill>
              </a:defRPr>
            </a:lvl1pPr>
          </a:lstStyle>
          <a:p>
            <a:pPr lvl="0"/>
            <a:r>
              <a:rPr lang="en-US"/>
              <a:t>SOURCE:</a:t>
            </a:r>
          </a:p>
        </p:txBody>
      </p:sp>
      <p:sp>
        <p:nvSpPr>
          <p:cNvPr id="7" name="Title Placeholder 1">
            <a:extLst>
              <a:ext uri="{FF2B5EF4-FFF2-40B4-BE49-F238E27FC236}">
                <a16:creationId xmlns:a16="http://schemas.microsoft.com/office/drawing/2014/main" id="{0E776E84-F54F-3445-8517-0E7B66C3BA9B}"/>
              </a:ext>
            </a:extLst>
          </p:cNvPr>
          <p:cNvSpPr>
            <a:spLocks noGrp="1"/>
          </p:cNvSpPr>
          <p:nvPr>
            <p:ph type="title"/>
          </p:nvPr>
        </p:nvSpPr>
        <p:spPr>
          <a:xfrm>
            <a:off x="468314" y="586267"/>
            <a:ext cx="11264900" cy="861533"/>
          </a:xfrm>
          <a:prstGeom prst="rect">
            <a:avLst/>
          </a:prstGeom>
        </p:spPr>
        <p:txBody>
          <a:bodyPr vert="horz" lIns="91440" tIns="45720" rIns="91440" bIns="45720" rtlCol="0" anchor="t">
            <a:noAutofit/>
          </a:bodyPr>
          <a:lstStyle>
            <a:lvl1pPr>
              <a:defRPr>
                <a:solidFill>
                  <a:schemeClr val="tx1"/>
                </a:solidFill>
              </a:defRPr>
            </a:lvl1pPr>
          </a:lstStyle>
          <a:p>
            <a:r>
              <a:rPr lang="en-US"/>
              <a:t>Click to edit Master title style</a:t>
            </a:r>
          </a:p>
        </p:txBody>
      </p:sp>
      <p:sp>
        <p:nvSpPr>
          <p:cNvPr id="8" name="Content Placeholder 2"/>
          <p:cNvSpPr>
            <a:spLocks noGrp="1"/>
          </p:cNvSpPr>
          <p:nvPr>
            <p:ph sz="half" idx="11" hasCustomPrompt="1"/>
          </p:nvPr>
        </p:nvSpPr>
        <p:spPr>
          <a:xfrm>
            <a:off x="6100764" y="1914246"/>
            <a:ext cx="5102052" cy="4010377"/>
          </a:xfrm>
          <a:prstGeom prst="rect">
            <a:avLst/>
          </a:prstGeom>
        </p:spPr>
        <p:txBody>
          <a:bodyPr/>
          <a:lstStyle>
            <a:lvl1pPr marL="342900" indent="-182880">
              <a:spcBef>
                <a:spcPts val="0"/>
              </a:spcBef>
              <a:spcAft>
                <a:spcPts val="600"/>
              </a:spcAft>
              <a:buFont typeface="Arial"/>
              <a:buChar char="•"/>
              <a:defRPr sz="2800">
                <a:solidFill>
                  <a:schemeClr val="tx1"/>
                </a:solidFill>
              </a:defRPr>
            </a:lvl1pPr>
            <a:lvl2pPr marL="742950" indent="-182880">
              <a:spcBef>
                <a:spcPts val="0"/>
              </a:spcBef>
              <a:spcAft>
                <a:spcPts val="600"/>
              </a:spcAft>
              <a:buFont typeface="Arial" panose="020B0604020202020204" pitchFamily="34" charset="0"/>
              <a:buChar char="‒"/>
              <a:defRPr sz="2400">
                <a:solidFill>
                  <a:schemeClr val="tx1"/>
                </a:solidFill>
              </a:defRPr>
            </a:lvl2pPr>
            <a:lvl3pPr marL="1143000" indent="-182880">
              <a:spcBef>
                <a:spcPts val="0"/>
              </a:spcBef>
              <a:spcAft>
                <a:spcPts val="600"/>
              </a:spcAft>
              <a:buFont typeface="Arial"/>
              <a:buChar char="•"/>
              <a:defRPr sz="2000">
                <a:solidFill>
                  <a:schemeClr val="tx1"/>
                </a:solidFill>
              </a:defRPr>
            </a:lvl3pPr>
            <a:lvl4pPr marL="1600200" indent="-182880">
              <a:spcBef>
                <a:spcPts val="0"/>
              </a:spcBef>
              <a:spcAft>
                <a:spcPts val="600"/>
              </a:spcAft>
              <a:buFont typeface="Arial" panose="020B0604020202020204" pitchFamily="34" charset="0"/>
              <a:buChar char="‒"/>
              <a:defRPr sz="1800">
                <a:solidFill>
                  <a:schemeClr val="tx1"/>
                </a:solidFill>
              </a:defRPr>
            </a:lvl4pPr>
            <a:lvl5pPr marL="2057400" indent="-182880">
              <a:spcBef>
                <a:spcPts val="0"/>
              </a:spcBef>
              <a:spcAft>
                <a:spcPts val="600"/>
              </a:spcAft>
              <a:buFont typeface="Arial"/>
              <a:buChar cha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499063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09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wo Content with Figure #">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8314" y="1912976"/>
            <a:ext cx="5102052" cy="4010377"/>
          </a:xfrm>
          <a:prstGeom prst="rect">
            <a:avLst/>
          </a:prstGeom>
        </p:spPr>
        <p:txBody>
          <a:bodyPr/>
          <a:lstStyle>
            <a:lvl1pPr marL="342797" indent="-182825">
              <a:spcBef>
                <a:spcPts val="0"/>
              </a:spcBef>
              <a:spcAft>
                <a:spcPts val="600"/>
              </a:spcAft>
              <a:buFont typeface="Arial"/>
              <a:buChar char="•"/>
              <a:defRPr sz="2799">
                <a:solidFill>
                  <a:srgbClr val="393D40"/>
                </a:solidFill>
              </a:defRPr>
            </a:lvl1pPr>
            <a:lvl2pPr marL="742727" indent="-182825">
              <a:spcBef>
                <a:spcPts val="0"/>
              </a:spcBef>
              <a:spcAft>
                <a:spcPts val="600"/>
              </a:spcAft>
              <a:buFont typeface="Arial"/>
              <a:buChar char="•"/>
              <a:defRPr sz="2399">
                <a:solidFill>
                  <a:srgbClr val="393D40"/>
                </a:solidFill>
              </a:defRPr>
            </a:lvl2pPr>
            <a:lvl3pPr marL="1142657" indent="-182825">
              <a:spcBef>
                <a:spcPts val="0"/>
              </a:spcBef>
              <a:spcAft>
                <a:spcPts val="600"/>
              </a:spcAft>
              <a:buFont typeface="Arial"/>
              <a:buChar char="•"/>
              <a:defRPr sz="1999">
                <a:solidFill>
                  <a:srgbClr val="393D40"/>
                </a:solidFill>
              </a:defRPr>
            </a:lvl3pPr>
            <a:lvl4pPr marL="1599720" indent="-182825">
              <a:spcBef>
                <a:spcPts val="0"/>
              </a:spcBef>
              <a:spcAft>
                <a:spcPts val="600"/>
              </a:spcAft>
              <a:buFont typeface="Arial"/>
              <a:buChar char="•"/>
              <a:defRPr sz="1799">
                <a:solidFill>
                  <a:srgbClr val="393D40"/>
                </a:solidFill>
              </a:defRPr>
            </a:lvl4pPr>
            <a:lvl5pPr marL="2056783" indent="-182825">
              <a:spcBef>
                <a:spcPts val="0"/>
              </a:spcBef>
              <a:spcAft>
                <a:spcPts val="600"/>
              </a:spcAft>
              <a:buFont typeface="Arial"/>
              <a:buChar char="•"/>
              <a:defRPr sz="1799">
                <a:solidFill>
                  <a:srgbClr val="393D40"/>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4414" y="1912974"/>
            <a:ext cx="5212715" cy="4010376"/>
          </a:xfrm>
          <a:prstGeom prst="rect">
            <a:avLst/>
          </a:prstGeom>
        </p:spPr>
        <p:txBody>
          <a:bodyPr/>
          <a:lstStyle>
            <a:lvl1pPr marL="342797" indent="-182825">
              <a:spcBef>
                <a:spcPts val="0"/>
              </a:spcBef>
              <a:spcAft>
                <a:spcPts val="600"/>
              </a:spcAft>
              <a:buFont typeface="Arial"/>
              <a:buChar char="•"/>
              <a:defRPr sz="2799">
                <a:solidFill>
                  <a:srgbClr val="393D40"/>
                </a:solidFill>
              </a:defRPr>
            </a:lvl1pPr>
            <a:lvl2pPr marL="742727" indent="-182825">
              <a:spcBef>
                <a:spcPts val="0"/>
              </a:spcBef>
              <a:spcAft>
                <a:spcPts val="600"/>
              </a:spcAft>
              <a:buFont typeface="Arial"/>
              <a:buChar char="•"/>
              <a:defRPr sz="2399">
                <a:solidFill>
                  <a:srgbClr val="393D40"/>
                </a:solidFill>
              </a:defRPr>
            </a:lvl2pPr>
            <a:lvl3pPr marL="1142657" indent="-182825">
              <a:spcBef>
                <a:spcPts val="0"/>
              </a:spcBef>
              <a:spcAft>
                <a:spcPts val="600"/>
              </a:spcAft>
              <a:buFont typeface="Arial"/>
              <a:buChar char="•"/>
              <a:defRPr sz="1999">
                <a:solidFill>
                  <a:srgbClr val="393D40"/>
                </a:solidFill>
              </a:defRPr>
            </a:lvl3pPr>
            <a:lvl4pPr marL="1599720" indent="-182825">
              <a:spcBef>
                <a:spcPts val="0"/>
              </a:spcBef>
              <a:spcAft>
                <a:spcPts val="600"/>
              </a:spcAft>
              <a:buFont typeface="Arial"/>
              <a:buChar char="•"/>
              <a:defRPr sz="1799">
                <a:solidFill>
                  <a:srgbClr val="393D40"/>
                </a:solidFill>
              </a:defRPr>
            </a:lvl4pPr>
            <a:lvl5pPr marL="2056783" indent="-182825">
              <a:spcBef>
                <a:spcPts val="0"/>
              </a:spcBef>
              <a:spcAft>
                <a:spcPts val="600"/>
              </a:spcAft>
              <a:buFont typeface="Arial"/>
              <a:buChar char="•"/>
              <a:defRPr sz="1799">
                <a:solidFill>
                  <a:srgbClr val="393D40"/>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0" hasCustomPrompt="1"/>
          </p:nvPr>
        </p:nvSpPr>
        <p:spPr>
          <a:xfrm>
            <a:off x="468314" y="6068535"/>
            <a:ext cx="10293447" cy="598311"/>
          </a:xfrm>
          <a:prstGeom prst="rect">
            <a:avLst/>
          </a:prstGeom>
        </p:spPr>
        <p:txBody>
          <a:bodyPr/>
          <a:lstStyle>
            <a:lvl1pPr marL="0" indent="0">
              <a:buNone/>
              <a:defRPr sz="1200" baseline="0">
                <a:solidFill>
                  <a:srgbClr val="393D40"/>
                </a:solidFill>
              </a:defRPr>
            </a:lvl1pPr>
          </a:lstStyle>
          <a:p>
            <a:pPr lvl="0"/>
            <a:r>
              <a:rPr lang="en-US"/>
              <a:t>Insert Source</a:t>
            </a:r>
          </a:p>
        </p:txBody>
      </p:sp>
      <p:sp>
        <p:nvSpPr>
          <p:cNvPr id="9" name="Title Placeholder 1">
            <a:extLst>
              <a:ext uri="{FF2B5EF4-FFF2-40B4-BE49-F238E27FC236}">
                <a16:creationId xmlns:a16="http://schemas.microsoft.com/office/drawing/2014/main" id="{9D663ECE-2525-9049-A44C-56EA831A5443}"/>
              </a:ext>
            </a:extLst>
          </p:cNvPr>
          <p:cNvSpPr>
            <a:spLocks noGrp="1"/>
          </p:cNvSpPr>
          <p:nvPr>
            <p:ph type="title"/>
          </p:nvPr>
        </p:nvSpPr>
        <p:spPr>
          <a:xfrm>
            <a:off x="468314" y="587665"/>
            <a:ext cx="11264900" cy="860136"/>
          </a:xfrm>
          <a:prstGeom prst="rect">
            <a:avLst/>
          </a:prstGeom>
        </p:spPr>
        <p:txBody>
          <a:bodyPr vert="horz" lIns="91440" tIns="45720" rIns="91440" bIns="45720" rtlCol="0" anchor="t">
            <a:noAutofit/>
          </a:bodyPr>
          <a:lstStyle/>
          <a:p>
            <a:r>
              <a:rPr lang="en-US"/>
              <a:t>Click to edit Master title style</a:t>
            </a:r>
          </a:p>
        </p:txBody>
      </p:sp>
      <p:sp>
        <p:nvSpPr>
          <p:cNvPr id="10" name="Slide Number Placeholder 3">
            <a:extLst>
              <a:ext uri="{FF2B5EF4-FFF2-40B4-BE49-F238E27FC236}">
                <a16:creationId xmlns:a16="http://schemas.microsoft.com/office/drawing/2014/main" id="{043E4725-3BC9-6D4A-A938-A693837F381E}"/>
              </a:ext>
            </a:extLst>
          </p:cNvPr>
          <p:cNvSpPr>
            <a:spLocks noGrp="1"/>
          </p:cNvSpPr>
          <p:nvPr>
            <p:ph type="sldNum" sz="quarter" idx="4"/>
          </p:nvPr>
        </p:nvSpPr>
        <p:spPr>
          <a:xfrm>
            <a:off x="466247" y="131909"/>
            <a:ext cx="2844059" cy="365125"/>
          </a:xfrm>
          <a:prstGeom prst="rect">
            <a:avLst/>
          </a:prstGeom>
        </p:spPr>
        <p:txBody>
          <a:bodyPr/>
          <a:lstStyle>
            <a:lvl1pPr algn="l">
              <a:defRPr sz="1400">
                <a:solidFill>
                  <a:srgbClr val="393D40"/>
                </a:solidFill>
              </a:defRPr>
            </a:lvl1pPr>
          </a:lstStyle>
          <a:p>
            <a:r>
              <a:rPr lang="en-US"/>
              <a:t>Figure </a:t>
            </a:r>
            <a:fld id="{8E9351FB-0652-5D4E-8675-5F18C30F0790}" type="slidenum">
              <a:rPr lang="en-US" smtClean="0"/>
              <a:pPr/>
              <a:t>‹#›</a:t>
            </a:fld>
            <a:endParaRPr lang="en-US"/>
          </a:p>
        </p:txBody>
      </p:sp>
    </p:spTree>
    <p:extLst>
      <p:ext uri="{BB962C8B-B14F-4D97-AF65-F5344CB8AC3E}">
        <p14:creationId xmlns:p14="http://schemas.microsoft.com/office/powerpoint/2010/main" val="3747140298"/>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Default with Figur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3842" y="1904999"/>
            <a:ext cx="11269371" cy="4024867"/>
          </a:xfrm>
          <a:prstGeom prst="rect">
            <a:avLst/>
          </a:prstGeom>
        </p:spPr>
        <p:txBody>
          <a:bodyPr/>
          <a:lstStyle>
            <a:lvl1pPr marL="445636" indent="-285664">
              <a:spcBef>
                <a:spcPts val="0"/>
              </a:spcBef>
              <a:spcAft>
                <a:spcPts val="600"/>
              </a:spcAft>
              <a:buFont typeface="Arial" panose="020B0604020202020204" pitchFamily="34" charset="0"/>
              <a:buChar char="•"/>
              <a:defRPr>
                <a:solidFill>
                  <a:schemeClr val="tx1"/>
                </a:solidFill>
              </a:defRPr>
            </a:lvl1pPr>
            <a:lvl2pPr marL="742727" indent="-182825">
              <a:spcBef>
                <a:spcPts val="0"/>
              </a:spcBef>
              <a:spcAft>
                <a:spcPts val="600"/>
              </a:spcAft>
              <a:buFont typeface="Arial" panose="020B0604020202020204" pitchFamily="34" charset="0"/>
              <a:buChar char="‒"/>
              <a:defRPr>
                <a:solidFill>
                  <a:schemeClr val="tx1"/>
                </a:solidFill>
              </a:defRPr>
            </a:lvl2pPr>
            <a:lvl3pPr marL="1142657" indent="-182825">
              <a:spcBef>
                <a:spcPts val="0"/>
              </a:spcBef>
              <a:spcAft>
                <a:spcPts val="600"/>
              </a:spcAft>
              <a:buFont typeface="Arial"/>
              <a:buChar char="•"/>
              <a:defRPr>
                <a:solidFill>
                  <a:schemeClr val="tx1"/>
                </a:solidFill>
              </a:defRPr>
            </a:lvl3pPr>
            <a:lvl4pPr marL="1599720" indent="-182825">
              <a:spcBef>
                <a:spcPts val="0"/>
              </a:spcBef>
              <a:spcAft>
                <a:spcPts val="600"/>
              </a:spcAft>
              <a:buFont typeface="Arial" panose="020B0604020202020204" pitchFamily="34" charset="0"/>
              <a:buChar char="‒"/>
              <a:defRPr>
                <a:solidFill>
                  <a:schemeClr val="tx1"/>
                </a:solidFill>
              </a:defRPr>
            </a:lvl4pPr>
            <a:lvl5pPr marL="2056783" indent="-182825">
              <a:spcBef>
                <a:spcPts val="0"/>
              </a:spcBef>
              <a:spcAft>
                <a:spcPts val="600"/>
              </a:spcAft>
              <a:buFont typeface="Arial"/>
              <a:buChar char="•"/>
              <a:defRPr/>
            </a:lvl5pPr>
          </a:lstStyle>
          <a:p>
            <a:pPr lvl="0"/>
            <a:r>
              <a:rPr lang="en-US"/>
              <a:t>First level</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10" hasCustomPrompt="1"/>
          </p:nvPr>
        </p:nvSpPr>
        <p:spPr>
          <a:xfrm>
            <a:off x="468313" y="6068535"/>
            <a:ext cx="10240087" cy="686761"/>
          </a:xfrm>
          <a:prstGeom prst="rect">
            <a:avLst/>
          </a:prstGeom>
        </p:spPr>
        <p:txBody>
          <a:bodyPr anchor="b"/>
          <a:lstStyle>
            <a:lvl1pPr marL="0" indent="0">
              <a:buNone/>
              <a:defRPr sz="1200">
                <a:solidFill>
                  <a:schemeClr val="tx1"/>
                </a:solidFill>
              </a:defRPr>
            </a:lvl1pPr>
          </a:lstStyle>
          <a:p>
            <a:pPr lvl="0"/>
            <a:r>
              <a:rPr lang="en-US"/>
              <a:t>Insert Source Here</a:t>
            </a:r>
          </a:p>
        </p:txBody>
      </p:sp>
      <p:sp>
        <p:nvSpPr>
          <p:cNvPr id="8" name="Title Placeholder 1">
            <a:extLst>
              <a:ext uri="{FF2B5EF4-FFF2-40B4-BE49-F238E27FC236}">
                <a16:creationId xmlns:a16="http://schemas.microsoft.com/office/drawing/2014/main" id="{FB4E8EC0-9E51-1B4B-8B5B-6438FF732335}"/>
              </a:ext>
            </a:extLst>
          </p:cNvPr>
          <p:cNvSpPr>
            <a:spLocks noGrp="1"/>
          </p:cNvSpPr>
          <p:nvPr>
            <p:ph type="title"/>
          </p:nvPr>
        </p:nvSpPr>
        <p:spPr>
          <a:xfrm>
            <a:off x="468314" y="587665"/>
            <a:ext cx="11264900" cy="860136"/>
          </a:xfrm>
          <a:prstGeom prst="rect">
            <a:avLst/>
          </a:prstGeom>
        </p:spPr>
        <p:txBody>
          <a:bodyPr vert="horz" lIns="91440" tIns="45720" rIns="91440" bIns="45720" rtlCol="0" anchor="t">
            <a:noAutofit/>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644510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888" y="1097280"/>
            <a:ext cx="11945049" cy="5029200"/>
          </a:xfrm>
          <a:prstGeom prst="rect">
            <a:avLst/>
          </a:prstGeom>
        </p:spPr>
        <p:txBody>
          <a:bodyPr/>
          <a:lstStyle>
            <a:lvl1pPr>
              <a:defRPr sz="2000" b="0" i="0">
                <a:solidFill>
                  <a:srgbClr val="323A45"/>
                </a:solidFill>
                <a:latin typeface="Arial" panose="020B0604020202020204" pitchFamily="34" charset="0"/>
                <a:cs typeface="Arial" panose="020B0604020202020204" pitchFamily="34" charset="0"/>
              </a:defRPr>
            </a:lvl1pPr>
            <a:lvl2pPr>
              <a:defRPr sz="1800" b="0" i="0">
                <a:solidFill>
                  <a:srgbClr val="323A45"/>
                </a:solidFill>
                <a:latin typeface="Arial" panose="020B0604020202020204" pitchFamily="34" charset="0"/>
                <a:cs typeface="Arial" panose="020B0604020202020204" pitchFamily="34" charset="0"/>
              </a:defRPr>
            </a:lvl2pPr>
            <a:lvl3pPr>
              <a:defRPr sz="1600" b="0" i="0">
                <a:solidFill>
                  <a:srgbClr val="323A45"/>
                </a:solidFill>
                <a:latin typeface="Arial" panose="020B0604020202020204" pitchFamily="34" charset="0"/>
                <a:cs typeface="Arial" panose="020B0604020202020204" pitchFamily="34" charset="0"/>
              </a:defRPr>
            </a:lvl3pPr>
            <a:lvl4pPr>
              <a:defRPr sz="1400" b="0" i="0">
                <a:solidFill>
                  <a:srgbClr val="323A45"/>
                </a:solidFill>
                <a:latin typeface="Arial" panose="020B0604020202020204" pitchFamily="34" charset="0"/>
                <a:cs typeface="Arial" panose="020B0604020202020204" pitchFamily="34" charset="0"/>
              </a:defRPr>
            </a:lvl4pPr>
            <a:lvl5pPr>
              <a:defRPr sz="1300" b="0" i="0">
                <a:solidFill>
                  <a:srgbClr val="323A45"/>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p:cNvSpPr>
            <a:spLocks noGrp="1"/>
          </p:cNvSpPr>
          <p:nvPr>
            <p:ph type="body" sz="quarter" idx="11" hasCustomPrompt="1"/>
          </p:nvPr>
        </p:nvSpPr>
        <p:spPr>
          <a:xfrm>
            <a:off x="121888" y="6217920"/>
            <a:ext cx="10949628" cy="548640"/>
          </a:xfrm>
          <a:prstGeom prst="rect">
            <a:avLst/>
          </a:prstGeom>
        </p:spPr>
        <p:txBody>
          <a:bodyPr anchor="b" anchorCtr="0"/>
          <a:lstStyle>
            <a:lvl1pPr marL="0" indent="0" algn="l">
              <a:spcBef>
                <a:spcPts val="0"/>
              </a:spcBef>
              <a:buFont typeface="Arial" pitchFamily="34" charset="0"/>
              <a:buNone/>
              <a:defRPr sz="1200" baseline="0">
                <a:solidFill>
                  <a:srgbClr val="323A45"/>
                </a:solidFill>
                <a:latin typeface="Arial" panose="020B0604020202020204" pitchFamily="34" charset="0"/>
                <a:cs typeface="Arial" panose="020B0604020202020204" pitchFamily="34" charset="0"/>
              </a:defRPr>
            </a:lvl1pPr>
          </a:lstStyle>
          <a:p>
            <a:pPr algn="l">
              <a:spcBef>
                <a:spcPts val="0"/>
              </a:spcBef>
            </a:pPr>
            <a:r>
              <a:rPr lang="en-US"/>
              <a:t>Insert Source Here</a:t>
            </a:r>
          </a:p>
        </p:txBody>
      </p:sp>
      <p:sp>
        <p:nvSpPr>
          <p:cNvPr id="10" name="Rectangle 5"/>
          <p:cNvSpPr>
            <a:spLocks noGrp="1" noChangeArrowheads="1"/>
          </p:cNvSpPr>
          <p:nvPr>
            <p:ph type="title"/>
          </p:nvPr>
        </p:nvSpPr>
        <p:spPr bwMode="auto">
          <a:xfrm>
            <a:off x="1015736" y="56716"/>
            <a:ext cx="11051201"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Arial" panose="020B0604020202020204" pitchFamily="34" charset="0"/>
                <a:cs typeface="Arial" panose="020B0604020202020204" pitchFamily="34" charset="0"/>
              </a:defRPr>
            </a:lvl1pPr>
          </a:lstStyle>
          <a:p>
            <a:pPr lvl="0" algn="l" rtl="0" eaLnBrk="1" fontAlgn="base" hangingPunct="1">
              <a:spcBef>
                <a:spcPct val="0"/>
              </a:spcBef>
              <a:spcAft>
                <a:spcPct val="0"/>
              </a:spcAft>
            </a:pPr>
            <a:r>
              <a:rPr lang="en-US"/>
              <a:t>Click to edit Master title style</a:t>
            </a:r>
          </a:p>
        </p:txBody>
      </p:sp>
    </p:spTree>
    <p:extLst>
      <p:ext uri="{BB962C8B-B14F-4D97-AF65-F5344CB8AC3E}">
        <p14:creationId xmlns:p14="http://schemas.microsoft.com/office/powerpoint/2010/main" val="465777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Default with Figur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3841" y="1904999"/>
            <a:ext cx="11269371" cy="4024867"/>
          </a:xfrm>
          <a:prstGeom prst="rect">
            <a:avLst/>
          </a:prstGeom>
        </p:spPr>
        <p:txBody>
          <a:bodyPr/>
          <a:lstStyle>
            <a:lvl1pPr marL="445770" indent="-285750">
              <a:spcBef>
                <a:spcPts val="0"/>
              </a:spcBef>
              <a:spcAft>
                <a:spcPts val="600"/>
              </a:spcAft>
              <a:buFont typeface="Arial" panose="020B0604020202020204" pitchFamily="34" charset="0"/>
              <a:buChar char="•"/>
              <a:defRPr>
                <a:solidFill>
                  <a:schemeClr val="tx1"/>
                </a:solidFill>
              </a:defRPr>
            </a:lvl1pPr>
            <a:lvl2pPr marL="742950" indent="-182880">
              <a:spcBef>
                <a:spcPts val="0"/>
              </a:spcBef>
              <a:spcAft>
                <a:spcPts val="600"/>
              </a:spcAft>
              <a:buFont typeface="Arial" panose="020B0604020202020204" pitchFamily="34" charset="0"/>
              <a:buChar char="‒"/>
              <a:defRPr>
                <a:solidFill>
                  <a:schemeClr val="tx1"/>
                </a:solidFill>
              </a:defRPr>
            </a:lvl2pPr>
            <a:lvl3pPr marL="1143000" indent="-182880">
              <a:spcBef>
                <a:spcPts val="0"/>
              </a:spcBef>
              <a:spcAft>
                <a:spcPts val="600"/>
              </a:spcAft>
              <a:buFont typeface="Arial"/>
              <a:buChar char="•"/>
              <a:defRPr>
                <a:solidFill>
                  <a:schemeClr val="tx1"/>
                </a:solidFill>
              </a:defRPr>
            </a:lvl3pPr>
            <a:lvl4pPr marL="1600200" indent="-182880">
              <a:spcBef>
                <a:spcPts val="0"/>
              </a:spcBef>
              <a:spcAft>
                <a:spcPts val="600"/>
              </a:spcAft>
              <a:buFont typeface="Arial" panose="020B0604020202020204" pitchFamily="34" charset="0"/>
              <a:buChar char="‒"/>
              <a:defRPr>
                <a:solidFill>
                  <a:schemeClr val="tx1"/>
                </a:solidFill>
              </a:defRPr>
            </a:lvl4pPr>
            <a:lvl5pPr marL="2057400" indent="-182880">
              <a:spcBef>
                <a:spcPts val="0"/>
              </a:spcBef>
              <a:spcAft>
                <a:spcPts val="600"/>
              </a:spcAft>
              <a:buFont typeface="Arial"/>
              <a:buChar char="•"/>
              <a:defRPr/>
            </a:lvl5pPr>
          </a:lstStyle>
          <a:p>
            <a:pPr lvl="0"/>
            <a:r>
              <a:rPr lang="en-US"/>
              <a:t>First level</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10" hasCustomPrompt="1"/>
          </p:nvPr>
        </p:nvSpPr>
        <p:spPr>
          <a:xfrm>
            <a:off x="468312" y="6068533"/>
            <a:ext cx="10240087" cy="686761"/>
          </a:xfrm>
          <a:prstGeom prst="rect">
            <a:avLst/>
          </a:prstGeom>
        </p:spPr>
        <p:txBody>
          <a:bodyPr anchor="t"/>
          <a:lstStyle>
            <a:lvl1pPr marL="0" indent="0">
              <a:buNone/>
              <a:defRPr sz="1200">
                <a:solidFill>
                  <a:schemeClr val="tx1"/>
                </a:solidFill>
              </a:defRPr>
            </a:lvl1pPr>
          </a:lstStyle>
          <a:p>
            <a:pPr lvl="0"/>
            <a:r>
              <a:rPr lang="en-US"/>
              <a:t>SOURCE:</a:t>
            </a:r>
          </a:p>
        </p:txBody>
      </p:sp>
      <p:sp>
        <p:nvSpPr>
          <p:cNvPr id="8" name="Title Placeholder 1">
            <a:extLst>
              <a:ext uri="{FF2B5EF4-FFF2-40B4-BE49-F238E27FC236}">
                <a16:creationId xmlns:a16="http://schemas.microsoft.com/office/drawing/2014/main" id="{FB4E8EC0-9E51-1B4B-8B5B-6438FF732335}"/>
              </a:ext>
            </a:extLst>
          </p:cNvPr>
          <p:cNvSpPr>
            <a:spLocks noGrp="1"/>
          </p:cNvSpPr>
          <p:nvPr>
            <p:ph type="title"/>
          </p:nvPr>
        </p:nvSpPr>
        <p:spPr>
          <a:xfrm>
            <a:off x="468314" y="587665"/>
            <a:ext cx="11264900" cy="860136"/>
          </a:xfrm>
          <a:prstGeom prst="rect">
            <a:avLst/>
          </a:prstGeom>
        </p:spPr>
        <p:txBody>
          <a:bodyPr vert="horz" lIns="91440" tIns="45720" rIns="91440" bIns="45720" rtlCol="0" anchor="t">
            <a:noAutofit/>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679822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with Figure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68314" y="1586467"/>
            <a:ext cx="5486400" cy="4343400"/>
          </a:xfrm>
          <a:prstGeom prst="rect">
            <a:avLst/>
          </a:prstGeom>
        </p:spPr>
        <p:txBody>
          <a:bodyPr/>
          <a:lstStyle>
            <a:lvl1pPr marL="342900" indent="-182880">
              <a:spcBef>
                <a:spcPts val="0"/>
              </a:spcBef>
              <a:spcAft>
                <a:spcPts val="600"/>
              </a:spcAft>
              <a:buFont typeface="Arial"/>
              <a:buChar char="•"/>
              <a:defRPr sz="2800">
                <a:solidFill>
                  <a:srgbClr val="393D40"/>
                </a:solidFill>
              </a:defRPr>
            </a:lvl1pPr>
            <a:lvl2pPr marL="742950" indent="-182880">
              <a:spcBef>
                <a:spcPts val="0"/>
              </a:spcBef>
              <a:spcAft>
                <a:spcPts val="600"/>
              </a:spcAft>
              <a:buFont typeface="Arial" panose="020B0604020202020204" pitchFamily="34" charset="0"/>
              <a:buChar char="‒"/>
              <a:defRPr sz="2400">
                <a:solidFill>
                  <a:srgbClr val="393D40"/>
                </a:solidFill>
              </a:defRPr>
            </a:lvl2pPr>
            <a:lvl3pPr marL="1143000" indent="-182880">
              <a:spcBef>
                <a:spcPts val="0"/>
              </a:spcBef>
              <a:spcAft>
                <a:spcPts val="600"/>
              </a:spcAft>
              <a:buFont typeface="Arial"/>
              <a:buChar char="•"/>
              <a:defRPr sz="2000">
                <a:solidFill>
                  <a:srgbClr val="393D40"/>
                </a:solidFill>
              </a:defRPr>
            </a:lvl3pPr>
            <a:lvl4pPr marL="1600200" indent="-182880">
              <a:spcBef>
                <a:spcPts val="0"/>
              </a:spcBef>
              <a:spcAft>
                <a:spcPts val="600"/>
              </a:spcAft>
              <a:buFont typeface="Arial" panose="020B0604020202020204" pitchFamily="34" charset="0"/>
              <a:buChar char="‒"/>
              <a:defRPr sz="1800">
                <a:solidFill>
                  <a:srgbClr val="393D40"/>
                </a:solidFill>
              </a:defRPr>
            </a:lvl4pPr>
            <a:lvl5pPr marL="2057400" indent="-182880">
              <a:spcBef>
                <a:spcPts val="0"/>
              </a:spcBef>
              <a:spcAft>
                <a:spcPts val="600"/>
              </a:spcAft>
              <a:buFont typeface="Arial"/>
              <a:buChar char="•"/>
              <a:defRPr sz="1800">
                <a:solidFill>
                  <a:srgbClr val="393D4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0" hasCustomPrompt="1"/>
          </p:nvPr>
        </p:nvSpPr>
        <p:spPr>
          <a:xfrm>
            <a:off x="468313" y="6068533"/>
            <a:ext cx="10293447" cy="598311"/>
          </a:xfrm>
          <a:prstGeom prst="rect">
            <a:avLst/>
          </a:prstGeom>
        </p:spPr>
        <p:txBody>
          <a:bodyPr anchor="t"/>
          <a:lstStyle>
            <a:lvl1pPr marL="0" indent="0">
              <a:buNone/>
              <a:defRPr sz="1200" baseline="0">
                <a:solidFill>
                  <a:srgbClr val="393D40"/>
                </a:solidFill>
              </a:defRPr>
            </a:lvl1pPr>
          </a:lstStyle>
          <a:p>
            <a:pPr lvl="0"/>
            <a:r>
              <a:rPr lang="en-US"/>
              <a:t>SOURCE:</a:t>
            </a:r>
          </a:p>
        </p:txBody>
      </p:sp>
      <p:sp>
        <p:nvSpPr>
          <p:cNvPr id="9" name="Title Placeholder 1">
            <a:extLst>
              <a:ext uri="{FF2B5EF4-FFF2-40B4-BE49-F238E27FC236}">
                <a16:creationId xmlns:a16="http://schemas.microsoft.com/office/drawing/2014/main" id="{9D663ECE-2525-9049-A44C-56EA831A5443}"/>
              </a:ext>
            </a:extLst>
          </p:cNvPr>
          <p:cNvSpPr>
            <a:spLocks noGrp="1"/>
          </p:cNvSpPr>
          <p:nvPr>
            <p:ph type="title"/>
          </p:nvPr>
        </p:nvSpPr>
        <p:spPr>
          <a:xfrm>
            <a:off x="468314" y="587665"/>
            <a:ext cx="11264900" cy="860136"/>
          </a:xfrm>
          <a:prstGeom prst="rect">
            <a:avLst/>
          </a:prstGeom>
        </p:spPr>
        <p:txBody>
          <a:bodyPr vert="horz" lIns="91440" tIns="45720" rIns="91440" bIns="45720" rtlCol="0" anchor="t">
            <a:noAutofit/>
          </a:bodyPr>
          <a:lstStyle/>
          <a:p>
            <a:r>
              <a:rPr lang="en-US"/>
              <a:t>Click to edit Master title style</a:t>
            </a:r>
          </a:p>
        </p:txBody>
      </p:sp>
      <p:sp>
        <p:nvSpPr>
          <p:cNvPr id="7" name="Content Placeholder 2"/>
          <p:cNvSpPr>
            <a:spLocks noGrp="1"/>
          </p:cNvSpPr>
          <p:nvPr>
            <p:ph sz="half" idx="11" hasCustomPrompt="1"/>
          </p:nvPr>
        </p:nvSpPr>
        <p:spPr>
          <a:xfrm>
            <a:off x="6107113" y="1562100"/>
            <a:ext cx="5626099" cy="4343400"/>
          </a:xfrm>
          <a:prstGeom prst="rect">
            <a:avLst/>
          </a:prstGeom>
        </p:spPr>
        <p:txBody>
          <a:bodyPr/>
          <a:lstStyle>
            <a:lvl1pPr marL="342900" indent="-182880">
              <a:spcBef>
                <a:spcPts val="0"/>
              </a:spcBef>
              <a:spcAft>
                <a:spcPts val="600"/>
              </a:spcAft>
              <a:buFont typeface="Arial"/>
              <a:buChar char="•"/>
              <a:defRPr sz="2800">
                <a:solidFill>
                  <a:srgbClr val="393D40"/>
                </a:solidFill>
              </a:defRPr>
            </a:lvl1pPr>
            <a:lvl2pPr marL="742950" indent="-182880">
              <a:spcBef>
                <a:spcPts val="0"/>
              </a:spcBef>
              <a:spcAft>
                <a:spcPts val="600"/>
              </a:spcAft>
              <a:buFont typeface="Arial" panose="020B0604020202020204" pitchFamily="34" charset="0"/>
              <a:buChar char="‒"/>
              <a:defRPr sz="2400">
                <a:solidFill>
                  <a:srgbClr val="393D40"/>
                </a:solidFill>
              </a:defRPr>
            </a:lvl2pPr>
            <a:lvl3pPr marL="1143000" indent="-182880">
              <a:spcBef>
                <a:spcPts val="0"/>
              </a:spcBef>
              <a:spcAft>
                <a:spcPts val="600"/>
              </a:spcAft>
              <a:buFont typeface="Arial"/>
              <a:buChar char="•"/>
              <a:defRPr sz="2000">
                <a:solidFill>
                  <a:srgbClr val="393D40"/>
                </a:solidFill>
              </a:defRPr>
            </a:lvl3pPr>
            <a:lvl4pPr marL="1600200" indent="-182880">
              <a:spcBef>
                <a:spcPts val="0"/>
              </a:spcBef>
              <a:spcAft>
                <a:spcPts val="600"/>
              </a:spcAft>
              <a:buFont typeface="Arial" panose="020B0604020202020204" pitchFamily="34" charset="0"/>
              <a:buChar char="‒"/>
              <a:defRPr sz="1800">
                <a:solidFill>
                  <a:srgbClr val="393D40"/>
                </a:solidFill>
              </a:defRPr>
            </a:lvl4pPr>
            <a:lvl5pPr marL="2057400" indent="-182880">
              <a:spcBef>
                <a:spcPts val="0"/>
              </a:spcBef>
              <a:spcAft>
                <a:spcPts val="600"/>
              </a:spcAft>
              <a:buFont typeface="Arial"/>
              <a:buChar char="•"/>
              <a:defRPr sz="1800">
                <a:solidFill>
                  <a:srgbClr val="393D4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48897601"/>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1" y="0"/>
            <a:ext cx="12188826" cy="6858000"/>
          </a:xfrm>
          <a:prstGeom prst="rect">
            <a:avLst/>
          </a:prstGeom>
          <a:solidFill>
            <a:srgbClr val="0B5F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07154" y="2633307"/>
            <a:ext cx="8397439" cy="844213"/>
          </a:xfrm>
          <a:prstGeom prst="rect">
            <a:avLst/>
          </a:prstGeom>
        </p:spPr>
        <p:txBody>
          <a:bodyPr vert="horz" lIns="91440" tIns="45720" rIns="91440" bIns="45720" rtlCol="0" anchor="t">
            <a:noAutofit/>
          </a:bodyPr>
          <a:lstStyle/>
          <a:p>
            <a:r>
              <a:rPr lang="en-US"/>
              <a:t>Click to edit Master title style</a:t>
            </a:r>
          </a:p>
        </p:txBody>
      </p:sp>
      <p:pic>
        <p:nvPicPr>
          <p:cNvPr id="5" name="Picture 4" descr="KFF_Large_K.png"/>
          <p:cNvPicPr>
            <a:picLocks noChangeAspect="1"/>
          </p:cNvPicPr>
          <p:nvPr userDrawn="1"/>
        </p:nvPicPr>
        <p:blipFill rotWithShape="1">
          <a:blip r:embed="rId3">
            <a:extLst>
              <a:ext uri="{28A0092B-C50C-407E-A947-70E740481C1C}">
                <a14:useLocalDpi xmlns:a14="http://schemas.microsoft.com/office/drawing/2010/main" val="0"/>
              </a:ext>
            </a:extLst>
          </a:blip>
          <a:srcRect l="46308"/>
          <a:stretch/>
        </p:blipFill>
        <p:spPr>
          <a:xfrm>
            <a:off x="-1" y="0"/>
            <a:ext cx="3358798" cy="6858000"/>
          </a:xfrm>
          <a:prstGeom prst="rect">
            <a:avLst/>
          </a:prstGeom>
        </p:spPr>
      </p:pic>
      <p:pic>
        <p:nvPicPr>
          <p:cNvPr id="13" name="Picture 12" descr="KFF_Tagline_K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56556" y="6251604"/>
            <a:ext cx="4162012" cy="243326"/>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62E6A460-5F5F-4678-AE25-2633FABF9F89}"/>
              </a:ext>
            </a:extLst>
          </p:cNvPr>
          <p:cNvPicPr>
            <a:picLocks noChangeAspect="1"/>
          </p:cNvPicPr>
          <p:nvPr userDrawn="1"/>
        </p:nvPicPr>
        <p:blipFill>
          <a:blip r:embed="rId5"/>
          <a:stretch>
            <a:fillRect/>
          </a:stretch>
        </p:blipFill>
        <p:spPr>
          <a:xfrm>
            <a:off x="10129848" y="5622636"/>
            <a:ext cx="1188720" cy="531796"/>
          </a:xfrm>
          <a:prstGeom prst="rect">
            <a:avLst/>
          </a:prstGeom>
        </p:spPr>
      </p:pic>
    </p:spTree>
    <p:extLst>
      <p:ext uri="{BB962C8B-B14F-4D97-AF65-F5344CB8AC3E}">
        <p14:creationId xmlns:p14="http://schemas.microsoft.com/office/powerpoint/2010/main" val="4151355162"/>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457200" rtl="0" eaLnBrk="1" latinLnBrk="0" hangingPunct="1">
        <a:spcBef>
          <a:spcPct val="0"/>
        </a:spcBef>
        <a:buNone/>
        <a:defRPr sz="480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1pPr>
      <a:lvl2pPr marL="742950" indent="-28575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2pPr>
      <a:lvl3pPr marL="11430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3pPr>
      <a:lvl4pPr marL="16002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4pPr>
      <a:lvl5pPr marL="20574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247" y="586267"/>
            <a:ext cx="11266966" cy="861533"/>
          </a:xfrm>
          <a:prstGeom prst="rect">
            <a:avLst/>
          </a:prstGeom>
        </p:spPr>
        <p:txBody>
          <a:bodyPr vert="horz" lIns="91440" tIns="45720" rIns="91440" bIns="45720" rtlCol="0" anchor="t">
            <a:noAutofit/>
          </a:bodyPr>
          <a:lstStyle/>
          <a:p>
            <a:r>
              <a:rPr lang="en-US"/>
              <a:t>Click to edit Master title style</a:t>
            </a:r>
          </a:p>
        </p:txBody>
      </p:sp>
      <p:pic>
        <p:nvPicPr>
          <p:cNvPr id="5" name="Picture 4" descr="A picture containing drawing, brick&#10;&#10;Description automatically generated">
            <a:extLst>
              <a:ext uri="{FF2B5EF4-FFF2-40B4-BE49-F238E27FC236}">
                <a16:creationId xmlns:a16="http://schemas.microsoft.com/office/drawing/2014/main" id="{236D0F6D-8709-49EE-80EA-824D9B2AB3E1}"/>
              </a:ext>
            </a:extLst>
          </p:cNvPr>
          <p:cNvPicPr>
            <a:picLocks noChangeAspect="1"/>
          </p:cNvPicPr>
          <p:nvPr userDrawn="1"/>
        </p:nvPicPr>
        <p:blipFill>
          <a:blip r:embed="rId8"/>
          <a:stretch>
            <a:fillRect/>
          </a:stretch>
        </p:blipFill>
        <p:spPr>
          <a:xfrm>
            <a:off x="10901109" y="6072289"/>
            <a:ext cx="832104" cy="371965"/>
          </a:xfrm>
          <a:prstGeom prst="rect">
            <a:avLst/>
          </a:prstGeom>
        </p:spPr>
      </p:pic>
    </p:spTree>
    <p:extLst>
      <p:ext uri="{BB962C8B-B14F-4D97-AF65-F5344CB8AC3E}">
        <p14:creationId xmlns:p14="http://schemas.microsoft.com/office/powerpoint/2010/main" val="3917532297"/>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5" r:id="rId3"/>
    <p:sldLayoutId id="2147483683" r:id="rId4"/>
    <p:sldLayoutId id="2147483684" r:id="rId5"/>
    <p:sldLayoutId id="2147483685" r:id="rId6"/>
  </p:sldLayoutIdLst>
  <p:hf hdr="0" ftr="0" dt="0"/>
  <p:txStyles>
    <p:titleStyle>
      <a:lvl1pPr algn="l"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1pPr>
      <a:lvl2pPr marL="742950" indent="-28575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2pPr>
      <a:lvl3pPr marL="11430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3pPr>
      <a:lvl4pPr marL="16002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4pPr>
      <a:lvl5pPr marL="20574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userDrawn="1">
          <p15:clr>
            <a:srgbClr val="F26B43"/>
          </p15:clr>
        </p15:guide>
        <p15:guide id="2" pos="287" userDrawn="1">
          <p15:clr>
            <a:srgbClr val="F26B43"/>
          </p15:clr>
        </p15:guide>
        <p15:guide id="3" pos="7391" userDrawn="1">
          <p15:clr>
            <a:srgbClr val="F26B43"/>
          </p15:clr>
        </p15:guide>
        <p15:guide id="4" orient="horz" pos="984" userDrawn="1">
          <p15:clr>
            <a:srgbClr val="F26B43"/>
          </p15:clr>
        </p15:guide>
        <p15:guide id="5" orient="horz" pos="360" userDrawn="1">
          <p15:clr>
            <a:srgbClr val="F26B43"/>
          </p15:clr>
        </p15:guide>
        <p15:guide id="6" orient="horz" pos="120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4" y="587664"/>
            <a:ext cx="11264900" cy="974435"/>
          </a:xfrm>
          <a:prstGeom prst="rect">
            <a:avLst/>
          </a:prstGeom>
        </p:spPr>
        <p:txBody>
          <a:bodyPr vert="horz" lIns="91440" tIns="45720" rIns="91440" bIns="45720" rtlCol="0" anchor="t">
            <a:noAutofit/>
          </a:bodyPr>
          <a:lstStyle/>
          <a:p>
            <a:r>
              <a:rPr lang="en-US"/>
              <a:t>Click to edit Master title style</a:t>
            </a:r>
          </a:p>
        </p:txBody>
      </p:sp>
      <p:sp>
        <p:nvSpPr>
          <p:cNvPr id="3" name="Rectangle 2"/>
          <p:cNvSpPr/>
          <p:nvPr userDrawn="1"/>
        </p:nvSpPr>
        <p:spPr>
          <a:xfrm>
            <a:off x="468314" y="203102"/>
            <a:ext cx="4708732" cy="31619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400">
                <a:solidFill>
                  <a:schemeClr val="tx1"/>
                </a:solidFill>
                <a:effectLst/>
              </a:rPr>
              <a:t>Figure </a:t>
            </a:r>
            <a:fld id="{0A525C9C-33A6-4D3C-B3CA-626642866690}" type="slidenum">
              <a:rPr lang="en-US" sz="1400" smtClean="0">
                <a:solidFill>
                  <a:schemeClr val="tx1"/>
                </a:solidFill>
                <a:effectLst/>
              </a:rPr>
              <a:t>‹#›</a:t>
            </a:fld>
            <a:endParaRPr lang="en-US" sz="1400">
              <a:solidFill>
                <a:schemeClr val="tx1"/>
              </a:solidFill>
              <a:effectLst/>
            </a:endParaRPr>
          </a:p>
        </p:txBody>
      </p:sp>
      <p:pic>
        <p:nvPicPr>
          <p:cNvPr id="5" name="Picture 4" descr="A picture containing drawing, brick&#10;&#10;Description automatically generated">
            <a:extLst>
              <a:ext uri="{FF2B5EF4-FFF2-40B4-BE49-F238E27FC236}">
                <a16:creationId xmlns:a16="http://schemas.microsoft.com/office/drawing/2014/main" id="{2F5A319C-B31E-4DD6-9AA9-BF1D9FA04125}"/>
              </a:ext>
            </a:extLst>
          </p:cNvPr>
          <p:cNvPicPr>
            <a:picLocks noChangeAspect="1"/>
          </p:cNvPicPr>
          <p:nvPr userDrawn="1"/>
        </p:nvPicPr>
        <p:blipFill>
          <a:blip r:embed="rId5"/>
          <a:stretch>
            <a:fillRect/>
          </a:stretch>
        </p:blipFill>
        <p:spPr>
          <a:xfrm>
            <a:off x="10901110" y="6072289"/>
            <a:ext cx="832104" cy="371965"/>
          </a:xfrm>
          <a:prstGeom prst="rect">
            <a:avLst/>
          </a:prstGeom>
        </p:spPr>
      </p:pic>
    </p:spTree>
    <p:extLst>
      <p:ext uri="{BB962C8B-B14F-4D97-AF65-F5344CB8AC3E}">
        <p14:creationId xmlns:p14="http://schemas.microsoft.com/office/powerpoint/2010/main" val="290337321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hf hdr="0" ftr="0" dt="0"/>
  <p:txStyles>
    <p:titleStyle>
      <a:lvl1pPr algn="l"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1pPr>
      <a:lvl2pPr marL="742950" indent="-28575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2pPr>
      <a:lvl3pPr marL="11430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3pPr>
      <a:lvl4pPr marL="16002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4pPr>
      <a:lvl5pPr marL="20574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4" userDrawn="1">
          <p15:clr>
            <a:srgbClr val="F26B43"/>
          </p15:clr>
        </p15:guide>
        <p15:guide id="2" pos="287" userDrawn="1">
          <p15:clr>
            <a:srgbClr val="F26B43"/>
          </p15:clr>
        </p15:guide>
        <p15:guide id="3" orient="horz" pos="3816" userDrawn="1">
          <p15:clr>
            <a:srgbClr val="F26B43"/>
          </p15:clr>
        </p15:guide>
        <p15:guide id="4" pos="7391" userDrawn="1">
          <p15:clr>
            <a:srgbClr val="F26B43"/>
          </p15:clr>
        </p15:guide>
        <p15:guide id="5" orient="horz" pos="360" userDrawn="1">
          <p15:clr>
            <a:srgbClr val="F26B43"/>
          </p15:clr>
        </p15:guide>
        <p15:guide id="6" orient="horz" pos="312" userDrawn="1">
          <p15:clr>
            <a:srgbClr val="F26B43"/>
          </p15:clr>
        </p15:guide>
        <p15:guide id="7" orient="horz" pos="120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4667783"/>
      </p:ext>
    </p:extLst>
  </p:cSld>
  <p:clrMap bg1="lt1" tx1="dk1" bg2="lt2" tx2="dk2" accent1="accent1" accent2="accent2" accent3="accent3" accent4="accent4" accent5="accent5" accent6="accent6" hlink="hlink" folHlink="folHlink"/>
  <p:sldLayoutIdLst>
    <p:sldLayoutId id="2147483678" r:id="rId1"/>
    <p:sldLayoutId id="2147483686" r:id="rId2"/>
    <p:sldLayoutId id="2147483687" r:id="rId3"/>
    <p:sldLayoutId id="214748368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64815" y="582133"/>
            <a:ext cx="11268398" cy="865667"/>
          </a:xfrm>
          <a:prstGeom prst="rect">
            <a:avLst/>
          </a:prstGeom>
        </p:spPr>
        <p:txBody>
          <a:bodyPr vert="horz" lIns="91440" tIns="45720" rIns="91440" bIns="45720" rtlCol="0" anchor="t">
            <a:noAutofit/>
          </a:bodyPr>
          <a:lstStyle/>
          <a:p>
            <a:r>
              <a:rPr lang="en-US"/>
              <a:t>Click to edit Master title style</a:t>
            </a:r>
          </a:p>
        </p:txBody>
      </p:sp>
      <p:sp>
        <p:nvSpPr>
          <p:cNvPr id="9" name="Text Placeholder 2"/>
          <p:cNvSpPr>
            <a:spLocks noGrp="1"/>
          </p:cNvSpPr>
          <p:nvPr>
            <p:ph type="body" idx="1"/>
          </p:nvPr>
        </p:nvSpPr>
        <p:spPr>
          <a:xfrm>
            <a:off x="464815" y="1908673"/>
            <a:ext cx="11268398" cy="4091016"/>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4359484"/>
      </p:ext>
    </p:extLst>
  </p:cSld>
  <p:clrMap bg1="lt1" tx1="dk1" bg2="lt2" tx2="dk2" accent1="accent1" accent2="accent2" accent3="accent3" accent4="accent4" accent5="accent5" accent6="accent6" hlink="hlink" folHlink="folHlink"/>
  <p:sldLayoutIdLst>
    <p:sldLayoutId id="2147483664" r:id="rId1"/>
  </p:sldLayoutIdLst>
  <p:hf hdr="0" ftr="0" dt="0"/>
  <p:txStyles>
    <p:titleStyle>
      <a:lvl1pPr algn="l"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0076C4"/>
        </a:buClr>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Clr>
          <a:srgbClr val="0076C4"/>
        </a:buClr>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Clr>
          <a:srgbClr val="0076C4"/>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rgbClr val="0076C4"/>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0076C4"/>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7" userDrawn="1">
          <p15:clr>
            <a:srgbClr val="F26B43"/>
          </p15:clr>
        </p15:guide>
        <p15:guide id="2" pos="7391" userDrawn="1">
          <p15:clr>
            <a:srgbClr val="F26B43"/>
          </p15:clr>
        </p15:guide>
        <p15:guide id="3" orient="horz" pos="984" userDrawn="1">
          <p15:clr>
            <a:srgbClr val="F26B43"/>
          </p15:clr>
        </p15:guide>
        <p15:guide id="4" orient="horz" pos="360" userDrawn="1">
          <p15:clr>
            <a:srgbClr val="F26B43"/>
          </p15:clr>
        </p15:guide>
        <p15:guide id="5" orient="horz" pos="3816" userDrawn="1">
          <p15:clr>
            <a:srgbClr val="F26B43"/>
          </p15:clr>
        </p15:guide>
        <p15:guide id="6" orient="horz" pos="120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abortionfunds.org/cms/assets/uploads/2021/07/NNAF-Annual-Report-%E2%80%93-FY-2019-FY-2020.pdf" TargetMode="External"/><Relationship Id="rId2" Type="http://schemas.openxmlformats.org/officeDocument/2006/relationships/hyperlink" Target="https://abortionfunds.org/about/abortion-funds-101/" TargetMode="Externa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5.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image" Target="../media/image24.png"/><Relationship Id="rId16"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32.png"/><Relationship Id="rId5" Type="http://schemas.openxmlformats.org/officeDocument/2006/relationships/image" Target="../media/image27.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 Id="rId1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hyperlink" Target="mailto:alinas@kff.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dc.gov/mmwr/volumes/70/ss/ss7009a1.htm"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chart" Target="../charts/chart1.xml"/><Relationship Id="rId4" Type="http://schemas.openxmlformats.org/officeDocument/2006/relationships/hyperlink" Target="https://www.guttmacher.org/article/2022/02/medication-abortion-now-accounts-more-half-all-us-abortions"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kff.org/womens-health-policy/fact-sheet/abortions-later-in-pregnancy/" TargetMode="External"/><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sv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hyperlink" Target="https://www.federalreserve.gov/publications/files/2021-report-economic-well-being-us-households-202205.pdf"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29F3DC4-F7A9-47AA-A278-CE62395F6F7F}"/>
              </a:ext>
            </a:extLst>
          </p:cNvPr>
          <p:cNvSpPr>
            <a:spLocks noGrp="1"/>
          </p:cNvSpPr>
          <p:nvPr>
            <p:ph type="subTitle" idx="1"/>
          </p:nvPr>
        </p:nvSpPr>
        <p:spPr>
          <a:xfrm>
            <a:off x="2342730" y="2582661"/>
            <a:ext cx="6788601" cy="1224225"/>
          </a:xfrm>
        </p:spPr>
        <p:txBody>
          <a:bodyPr lIns="91440" tIns="45720" rIns="91440" bIns="45720" anchor="t"/>
          <a:lstStyle/>
          <a:p>
            <a:r>
              <a:rPr lang="en-US" sz="2800">
                <a:ea typeface="+mn-lt"/>
                <a:cs typeface="+mn-lt"/>
              </a:rPr>
              <a:t>Abortion in a Post-</a:t>
            </a:r>
            <a:r>
              <a:rPr lang="en-US" sz="2800" i="1">
                <a:ea typeface="+mn-lt"/>
                <a:cs typeface="+mn-lt"/>
              </a:rPr>
              <a:t>Roe</a:t>
            </a:r>
            <a:r>
              <a:rPr lang="en-US" sz="2800">
                <a:ea typeface="+mn-lt"/>
                <a:cs typeface="+mn-lt"/>
              </a:rPr>
              <a:t> World </a:t>
            </a:r>
          </a:p>
          <a:p>
            <a:endParaRPr lang="en-US" sz="2800">
              <a:cs typeface="Arial"/>
            </a:endParaRPr>
          </a:p>
          <a:p>
            <a:r>
              <a:rPr lang="en-US">
                <a:cs typeface="Arial"/>
              </a:rPr>
              <a:t>Alina Salganicoff, PhD</a:t>
            </a:r>
          </a:p>
          <a:p>
            <a:r>
              <a:rPr lang="en-US">
                <a:cs typeface="Arial"/>
              </a:rPr>
              <a:t>Senior Vice President and Director, Women's Health Policy</a:t>
            </a:r>
          </a:p>
          <a:p>
            <a:r>
              <a:rPr lang="en-US">
                <a:cs typeface="Arial"/>
              </a:rPr>
              <a:t>Presentation to Grantmakers in Health</a:t>
            </a:r>
          </a:p>
          <a:p>
            <a:endParaRPr lang="en-US">
              <a:cs typeface="Arial"/>
            </a:endParaRPr>
          </a:p>
          <a:p>
            <a:r>
              <a:rPr lang="en-US">
                <a:cs typeface="Arial"/>
              </a:rPr>
              <a:t>September 28, 2022</a:t>
            </a:r>
          </a:p>
        </p:txBody>
      </p:sp>
      <p:sp>
        <p:nvSpPr>
          <p:cNvPr id="4" name="Title 3">
            <a:extLst>
              <a:ext uri="{FF2B5EF4-FFF2-40B4-BE49-F238E27FC236}">
                <a16:creationId xmlns:a16="http://schemas.microsoft.com/office/drawing/2014/main" id="{0A80DD7F-F2F6-413D-B309-B7DBA01DD3AE}"/>
              </a:ext>
            </a:extLst>
          </p:cNvPr>
          <p:cNvSpPr>
            <a:spLocks noGrp="1"/>
          </p:cNvSpPr>
          <p:nvPr>
            <p:ph type="title"/>
          </p:nvPr>
        </p:nvSpPr>
        <p:spPr>
          <a:xfrm>
            <a:off x="2342730" y="1461451"/>
            <a:ext cx="9136426" cy="1050986"/>
          </a:xfrm>
        </p:spPr>
        <p:txBody>
          <a:bodyPr/>
          <a:lstStyle/>
          <a:p>
            <a:r>
              <a:rPr lang="en-US" sz="3600" b="1">
                <a:latin typeface="Open Sans"/>
                <a:ea typeface="Open Sans"/>
                <a:cs typeface="Open Sans"/>
              </a:rPr>
              <a:t>The Future of Access to Reproductive Health in the US</a:t>
            </a:r>
            <a:endParaRPr lang="en-US"/>
          </a:p>
        </p:txBody>
      </p:sp>
    </p:spTree>
    <p:extLst>
      <p:ext uri="{BB962C8B-B14F-4D97-AF65-F5344CB8AC3E}">
        <p14:creationId xmlns:p14="http://schemas.microsoft.com/office/powerpoint/2010/main" val="2655154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A9DCB2-4A95-C9EA-3266-C122EB35B371}"/>
              </a:ext>
            </a:extLst>
          </p:cNvPr>
          <p:cNvSpPr>
            <a:spLocks noGrp="1"/>
          </p:cNvSpPr>
          <p:nvPr>
            <p:ph idx="1"/>
          </p:nvPr>
        </p:nvSpPr>
        <p:spPr>
          <a:xfrm>
            <a:off x="289925" y="1322271"/>
            <a:ext cx="11410719" cy="5158006"/>
          </a:xfrm>
        </p:spPr>
        <p:txBody>
          <a:bodyPr lIns="91440" tIns="45720" rIns="91440" bIns="45720" anchor="t"/>
          <a:lstStyle/>
          <a:p>
            <a:pPr marL="160020" indent="0">
              <a:buNone/>
            </a:pPr>
            <a:r>
              <a:rPr lang="en-US" sz="2000" b="1" dirty="0"/>
              <a:t>State Supreme Court Decision</a:t>
            </a:r>
            <a:r>
              <a:rPr lang="en-US" sz="2000" dirty="0"/>
              <a:t> </a:t>
            </a:r>
            <a:endParaRPr lang="en-US" dirty="0"/>
          </a:p>
          <a:p>
            <a:r>
              <a:rPr lang="en-US" dirty="0"/>
              <a:t>Five states have state supreme court decisions establishing a state constitutional right to abortion, but no state law explicitly protecting abortion</a:t>
            </a:r>
            <a:endParaRPr lang="en-US" dirty="0">
              <a:cs typeface="Arial"/>
            </a:endParaRPr>
          </a:p>
          <a:p>
            <a:pPr lvl="1"/>
            <a:r>
              <a:rPr lang="en-US" dirty="0"/>
              <a:t>Alaska, Minnesota, Kansas (no current challenges to the state constitutional protection)</a:t>
            </a:r>
            <a:endParaRPr lang="en-US" dirty="0">
              <a:cs typeface="Arial"/>
            </a:endParaRPr>
          </a:p>
          <a:p>
            <a:pPr lvl="1"/>
            <a:r>
              <a:rPr lang="en-US" dirty="0"/>
              <a:t>Florida (15-week ban) and Montana (AG challenging the constitutional protection)</a:t>
            </a:r>
            <a:endParaRPr lang="en-US" dirty="0">
              <a:cs typeface="Arial"/>
            </a:endParaRPr>
          </a:p>
          <a:p>
            <a:pPr lvl="1"/>
            <a:r>
              <a:rPr lang="en-US" dirty="0"/>
              <a:t>Iowa just reversed its prior ruling interpreting state constitution as protecting right to abortion but has not yet established the standard by which abortion regulations will be evaluated </a:t>
            </a:r>
            <a:endParaRPr lang="en-US" dirty="0">
              <a:cs typeface="Arial"/>
            </a:endParaRPr>
          </a:p>
          <a:p>
            <a:pPr marL="160020" indent="0">
              <a:buNone/>
            </a:pPr>
            <a:r>
              <a:rPr lang="en-US" sz="2000" b="1" dirty="0"/>
              <a:t>Ballot Initiatives </a:t>
            </a:r>
            <a:endParaRPr lang="en-US" sz="2000" b="1" dirty="0">
              <a:cs typeface="Arial"/>
            </a:endParaRPr>
          </a:p>
          <a:p>
            <a:r>
              <a:rPr lang="en-US" dirty="0">
                <a:cs typeface="Arial"/>
              </a:rPr>
              <a:t>Banning Abortion</a:t>
            </a:r>
          </a:p>
          <a:p>
            <a:pPr lvl="1"/>
            <a:r>
              <a:rPr lang="en-US" dirty="0">
                <a:cs typeface="Arial"/>
              </a:rPr>
              <a:t>Kentucky will have voter initiative to pass a constitutional amendment stating that nothing in the state constitution creates a right to abortion </a:t>
            </a:r>
          </a:p>
          <a:p>
            <a:pPr lvl="1"/>
            <a:r>
              <a:rPr lang="en-US" dirty="0">
                <a:ea typeface="+mn-lt"/>
                <a:cs typeface="+mn-lt"/>
              </a:rPr>
              <a:t>In August 2022, Kansas voters rejected a similar ballot initiative</a:t>
            </a:r>
          </a:p>
          <a:p>
            <a:r>
              <a:rPr lang="en-US" dirty="0">
                <a:ea typeface="+mn-lt"/>
                <a:cs typeface="+mn-lt"/>
              </a:rPr>
              <a:t>Protecting Abortion </a:t>
            </a:r>
            <a:endParaRPr lang="en-US" dirty="0"/>
          </a:p>
          <a:p>
            <a:pPr lvl="1"/>
            <a:r>
              <a:rPr lang="en-US" dirty="0">
                <a:ea typeface="+mn-lt"/>
                <a:cs typeface="+mn-lt"/>
              </a:rPr>
              <a:t>California, Michigan, and Vermont to vote on constitutional amendment </a:t>
            </a:r>
            <a:r>
              <a:rPr lang="en-US">
                <a:ea typeface="+mn-lt"/>
                <a:cs typeface="+mn-lt"/>
              </a:rPr>
              <a:t>to protect</a:t>
            </a:r>
            <a:r>
              <a:rPr lang="en-US" dirty="0">
                <a:ea typeface="+mn-lt"/>
                <a:cs typeface="+mn-lt"/>
              </a:rPr>
              <a:t> abortion </a:t>
            </a:r>
          </a:p>
          <a:p>
            <a:pPr lvl="2"/>
            <a:endParaRPr lang="en-US" dirty="0">
              <a:cs typeface="Arial"/>
            </a:endParaRPr>
          </a:p>
        </p:txBody>
      </p:sp>
      <p:sp>
        <p:nvSpPr>
          <p:cNvPr id="4" name="Title 3">
            <a:extLst>
              <a:ext uri="{FF2B5EF4-FFF2-40B4-BE49-F238E27FC236}">
                <a16:creationId xmlns:a16="http://schemas.microsoft.com/office/drawing/2014/main" id="{C87A60E3-8753-D51F-0580-FA024F4EC576}"/>
              </a:ext>
            </a:extLst>
          </p:cNvPr>
          <p:cNvSpPr>
            <a:spLocks noGrp="1"/>
          </p:cNvSpPr>
          <p:nvPr>
            <p:ph type="title"/>
          </p:nvPr>
        </p:nvSpPr>
        <p:spPr>
          <a:xfrm>
            <a:off x="468313" y="258176"/>
            <a:ext cx="11264900" cy="1059691"/>
          </a:xfrm>
        </p:spPr>
        <p:txBody>
          <a:bodyPr/>
          <a:lstStyle/>
          <a:p>
            <a:pPr>
              <a:spcBef>
                <a:spcPts val="0"/>
              </a:spcBef>
              <a:spcAft>
                <a:spcPts val="600"/>
              </a:spcAft>
            </a:pPr>
            <a:r>
              <a:rPr lang="en-US" b="1" dirty="0"/>
              <a:t>State Constitutional Protections for Abortion  </a:t>
            </a:r>
            <a:br>
              <a:rPr lang="en-US" dirty="0"/>
            </a:br>
            <a:r>
              <a:rPr lang="en-US" sz="2400" dirty="0">
                <a:ea typeface="+mj-lt"/>
                <a:cs typeface="+mj-lt"/>
              </a:rPr>
              <a:t>Future litigation challenging state restrictions will likely be in state courts</a:t>
            </a:r>
            <a:endParaRPr lang="en-US" dirty="0"/>
          </a:p>
        </p:txBody>
      </p:sp>
    </p:spTree>
    <p:extLst>
      <p:ext uri="{BB962C8B-B14F-4D97-AF65-F5344CB8AC3E}">
        <p14:creationId xmlns:p14="http://schemas.microsoft.com/office/powerpoint/2010/main" val="3134900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7EBCE0E-0927-8E51-596E-0ED9C23729FB}"/>
              </a:ext>
            </a:extLst>
          </p:cNvPr>
          <p:cNvSpPr>
            <a:spLocks noGrp="1"/>
          </p:cNvSpPr>
          <p:nvPr>
            <p:ph idx="1"/>
          </p:nvPr>
        </p:nvSpPr>
        <p:spPr>
          <a:xfrm>
            <a:off x="669158" y="1180826"/>
            <a:ext cx="9425456" cy="3481966"/>
          </a:xfrm>
        </p:spPr>
        <p:txBody>
          <a:bodyPr lIns="91440" tIns="45720" rIns="91440" bIns="45720" anchor="t"/>
          <a:lstStyle/>
          <a:p>
            <a:r>
              <a:rPr lang="en-US" sz="2000" b="1" dirty="0">
                <a:cs typeface="Arial"/>
              </a:rPr>
              <a:t>Penalties vary ― </a:t>
            </a:r>
            <a:r>
              <a:rPr lang="en-US" sz="2000" b="1" dirty="0">
                <a:ea typeface="+mn-lt"/>
                <a:cs typeface="+mn-lt"/>
              </a:rPr>
              <a:t>Fear of prosecution or civil penalties are a deterrent for many</a:t>
            </a:r>
            <a:endParaRPr lang="en-US" sz="2000" b="1" dirty="0">
              <a:cs typeface="Arial"/>
            </a:endParaRPr>
          </a:p>
          <a:p>
            <a:pPr lvl="1"/>
            <a:r>
              <a:rPr lang="en-US" sz="2000" dirty="0">
                <a:cs typeface="Arial"/>
              </a:rPr>
              <a:t>Some states have imposed criminal penalties including jail time for providers </a:t>
            </a:r>
          </a:p>
          <a:p>
            <a:pPr lvl="1"/>
            <a:r>
              <a:rPr lang="en-US" sz="2000" dirty="0">
                <a:cs typeface="Arial"/>
              </a:rPr>
              <a:t>Some states have civil penalties like </a:t>
            </a:r>
            <a:r>
              <a:rPr lang="en-US" sz="2000">
                <a:cs typeface="Arial"/>
              </a:rPr>
              <a:t>Idaho, </a:t>
            </a:r>
            <a:r>
              <a:rPr lang="en-US" sz="2000" dirty="0">
                <a:cs typeface="Arial"/>
              </a:rPr>
              <a:t>Texas and Oklahoma</a:t>
            </a:r>
            <a:endParaRPr lang="en-US" sz="2000">
              <a:cs typeface="Arial"/>
            </a:endParaRPr>
          </a:p>
          <a:p>
            <a:pPr lvl="2"/>
            <a:r>
              <a:rPr lang="en-US" sz="2000" dirty="0">
                <a:cs typeface="Arial"/>
              </a:rPr>
              <a:t>Alabama, Louisiana, Missouri, Ohio, Tennessee considering similar bills</a:t>
            </a:r>
          </a:p>
          <a:p>
            <a:endParaRPr lang="en-US" sz="2000" b="1" dirty="0">
              <a:cs typeface="Arial"/>
            </a:endParaRPr>
          </a:p>
          <a:p>
            <a:r>
              <a:rPr lang="en-US" sz="2000" b="1" dirty="0">
                <a:cs typeface="Arial"/>
              </a:rPr>
              <a:t>Interaction between states</a:t>
            </a:r>
            <a:r>
              <a:rPr lang="en-US" sz="2000" dirty="0">
                <a:cs typeface="Arial"/>
              </a:rPr>
              <a:t> </a:t>
            </a:r>
            <a:endParaRPr lang="en-US" sz="2000" dirty="0"/>
          </a:p>
          <a:p>
            <a:pPr lvl="1"/>
            <a:r>
              <a:rPr lang="en-US" sz="2000" dirty="0">
                <a:cs typeface="Arial"/>
              </a:rPr>
              <a:t>Unclear if states will try to prosecute clinicians providing services in other states where abortion is legal and how states criminalizing abortion will enforce penalties</a:t>
            </a:r>
          </a:p>
          <a:p>
            <a:pPr lvl="1"/>
            <a:r>
              <a:rPr lang="en-US" sz="2000" dirty="0">
                <a:solidFill>
                  <a:srgbClr val="333333"/>
                </a:solidFill>
                <a:cs typeface="Arial"/>
              </a:rPr>
              <a:t>Some states have passed laws to protect clinicians and people seeking services from civil and criminal liability imposed by other states</a:t>
            </a:r>
          </a:p>
          <a:p>
            <a:endParaRPr lang="en-US" sz="2000" dirty="0">
              <a:solidFill>
                <a:srgbClr val="FF0000"/>
              </a:solidFill>
              <a:cs typeface="Arial"/>
            </a:endParaRPr>
          </a:p>
        </p:txBody>
      </p:sp>
      <p:sp>
        <p:nvSpPr>
          <p:cNvPr id="4" name="Title 3">
            <a:extLst>
              <a:ext uri="{FF2B5EF4-FFF2-40B4-BE49-F238E27FC236}">
                <a16:creationId xmlns:a16="http://schemas.microsoft.com/office/drawing/2014/main" id="{9035539E-4239-E909-CC7A-D1337A3D937C}"/>
              </a:ext>
            </a:extLst>
          </p:cNvPr>
          <p:cNvSpPr>
            <a:spLocks noGrp="1"/>
          </p:cNvSpPr>
          <p:nvPr>
            <p:ph type="title"/>
          </p:nvPr>
        </p:nvSpPr>
        <p:spPr>
          <a:xfrm>
            <a:off x="235390" y="218981"/>
            <a:ext cx="11742345" cy="861533"/>
          </a:xfrm>
        </p:spPr>
        <p:txBody>
          <a:bodyPr/>
          <a:lstStyle/>
          <a:p>
            <a:r>
              <a:rPr lang="en-US" b="1"/>
              <a:t>Legal Concerns for Clinicians &amp; Pregnant People</a:t>
            </a:r>
          </a:p>
        </p:txBody>
      </p:sp>
    </p:spTree>
    <p:extLst>
      <p:ext uri="{BB962C8B-B14F-4D97-AF65-F5344CB8AC3E}">
        <p14:creationId xmlns:p14="http://schemas.microsoft.com/office/powerpoint/2010/main" val="538200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B41206-DC40-6CFD-AC7A-FAB0F666D400}"/>
              </a:ext>
            </a:extLst>
          </p:cNvPr>
          <p:cNvSpPr>
            <a:spLocks noGrp="1"/>
          </p:cNvSpPr>
          <p:nvPr>
            <p:ph sz="half" idx="1"/>
          </p:nvPr>
        </p:nvSpPr>
        <p:spPr>
          <a:xfrm>
            <a:off x="373694" y="1620415"/>
            <a:ext cx="5102052" cy="4707362"/>
          </a:xfrm>
        </p:spPr>
        <p:txBody>
          <a:bodyPr lIns="91440" tIns="45720" rIns="91440" bIns="45720" anchor="t"/>
          <a:lstStyle/>
          <a:p>
            <a:pPr marL="342265" indent="-182245"/>
            <a:r>
              <a:rPr lang="en-US" sz="2400" dirty="0">
                <a:cs typeface="Arial" panose="020B0604020202020204"/>
              </a:rPr>
              <a:t>Access to Care and Treatment that Meets Current Medical Standards</a:t>
            </a:r>
            <a:r>
              <a:rPr lang="en-US" sz="2400">
                <a:cs typeface="Arial" panose="020B0604020202020204"/>
              </a:rPr>
              <a:t> </a:t>
            </a:r>
          </a:p>
          <a:p>
            <a:pPr marL="342265" indent="-182245"/>
            <a:r>
              <a:rPr lang="en-US" sz="2400">
                <a:cs typeface="Arial" panose="020B0604020202020204"/>
              </a:rPr>
              <a:t>Workforce</a:t>
            </a:r>
          </a:p>
          <a:p>
            <a:pPr marL="342265" indent="-182245"/>
            <a:r>
              <a:rPr lang="en-US" sz="2400" dirty="0">
                <a:cs typeface="Arial" panose="020B0604020202020204"/>
              </a:rPr>
              <a:t>Travel Assistance</a:t>
            </a:r>
          </a:p>
          <a:p>
            <a:pPr marL="342265" indent="-182245"/>
            <a:r>
              <a:rPr lang="en-US" sz="2400" dirty="0">
                <a:cs typeface="Arial" panose="020B0604020202020204"/>
              </a:rPr>
              <a:t>Criminal and Civil Liability of:</a:t>
            </a:r>
          </a:p>
          <a:p>
            <a:pPr marL="742315" lvl="1" indent="-182245"/>
            <a:r>
              <a:rPr lang="en-US" sz="2000" dirty="0">
                <a:cs typeface="Arial" panose="020B0604020202020204"/>
              </a:rPr>
              <a:t>Clinicians</a:t>
            </a:r>
          </a:p>
          <a:p>
            <a:pPr marL="742315" lvl="1" indent="-182245"/>
            <a:r>
              <a:rPr lang="en-US" sz="2000" dirty="0">
                <a:cs typeface="Arial" panose="020B0604020202020204"/>
              </a:rPr>
              <a:t>Employers</a:t>
            </a:r>
          </a:p>
          <a:p>
            <a:pPr marL="742315" lvl="1" indent="-182245"/>
            <a:r>
              <a:rPr lang="en-US" sz="2000" dirty="0">
                <a:cs typeface="Arial" panose="020B0604020202020204"/>
              </a:rPr>
              <a:t>Community members</a:t>
            </a:r>
          </a:p>
          <a:p>
            <a:pPr marL="342265" indent="-182245"/>
            <a:r>
              <a:rPr lang="en-US" sz="2400" dirty="0">
                <a:cs typeface="Arial" panose="020B0604020202020204"/>
              </a:rPr>
              <a:t>Health Professional Education</a:t>
            </a:r>
          </a:p>
          <a:p>
            <a:pPr marL="342265" indent="-182245"/>
            <a:r>
              <a:rPr lang="en-US" sz="2400" dirty="0">
                <a:cs typeface="Arial" panose="020B0604020202020204"/>
              </a:rPr>
              <a:t>Privacy</a:t>
            </a:r>
          </a:p>
          <a:p>
            <a:pPr marL="742315" lvl="1" indent="-182245"/>
            <a:endParaRPr lang="en-US" sz="2000" dirty="0">
              <a:cs typeface="Arial" panose="020B0604020202020204"/>
            </a:endParaRPr>
          </a:p>
          <a:p>
            <a:pPr marL="342265" indent="-182245"/>
            <a:endParaRPr lang="en-US" sz="2400" dirty="0">
              <a:cs typeface="Arial" panose="020B0604020202020204"/>
            </a:endParaRPr>
          </a:p>
        </p:txBody>
      </p:sp>
      <p:sp>
        <p:nvSpPr>
          <p:cNvPr id="4" name="Title 3">
            <a:extLst>
              <a:ext uri="{FF2B5EF4-FFF2-40B4-BE49-F238E27FC236}">
                <a16:creationId xmlns:a16="http://schemas.microsoft.com/office/drawing/2014/main" id="{ABC14C9F-4DFE-2589-8C4D-C127ABF18598}"/>
              </a:ext>
            </a:extLst>
          </p:cNvPr>
          <p:cNvSpPr>
            <a:spLocks noGrp="1"/>
          </p:cNvSpPr>
          <p:nvPr>
            <p:ph type="title"/>
          </p:nvPr>
        </p:nvSpPr>
        <p:spPr>
          <a:xfrm>
            <a:off x="468314" y="276235"/>
            <a:ext cx="11264900" cy="860136"/>
          </a:xfrm>
        </p:spPr>
        <p:txBody>
          <a:bodyPr/>
          <a:lstStyle/>
          <a:p>
            <a:r>
              <a:rPr lang="en-US" b="1"/>
              <a:t>The Implications of Overturning of Roe v. Wade are Just Beginning To Surface</a:t>
            </a:r>
            <a:endParaRPr lang="en-US" b="1">
              <a:cs typeface="Arial"/>
            </a:endParaRPr>
          </a:p>
        </p:txBody>
      </p:sp>
      <p:grpSp>
        <p:nvGrpSpPr>
          <p:cNvPr id="14" name="Group 13">
            <a:extLst>
              <a:ext uri="{FF2B5EF4-FFF2-40B4-BE49-F238E27FC236}">
                <a16:creationId xmlns:a16="http://schemas.microsoft.com/office/drawing/2014/main" id="{DFEAEE61-EE5F-4F56-A9A4-2C16AB569535}"/>
              </a:ext>
            </a:extLst>
          </p:cNvPr>
          <p:cNvGrpSpPr/>
          <p:nvPr/>
        </p:nvGrpSpPr>
        <p:grpSpPr>
          <a:xfrm>
            <a:off x="5686180" y="1084629"/>
            <a:ext cx="5697151" cy="4545140"/>
            <a:chOff x="2724403" y="1332775"/>
            <a:chExt cx="5697151" cy="4545140"/>
          </a:xfrm>
        </p:grpSpPr>
        <p:sp>
          <p:nvSpPr>
            <p:cNvPr id="5" name="Oval 4">
              <a:extLst>
                <a:ext uri="{FF2B5EF4-FFF2-40B4-BE49-F238E27FC236}">
                  <a16:creationId xmlns:a16="http://schemas.microsoft.com/office/drawing/2014/main" id="{62249F4D-E795-EFBA-1DB5-B64EE96F3D37}"/>
                </a:ext>
              </a:extLst>
            </p:cNvPr>
            <p:cNvSpPr/>
            <p:nvPr/>
          </p:nvSpPr>
          <p:spPr>
            <a:xfrm>
              <a:off x="3408430" y="1584914"/>
              <a:ext cx="4411146" cy="429300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a:solidFill>
                    <a:schemeClr val="tx1"/>
                  </a:solidFill>
                  <a:cs typeface="Arial"/>
                </a:rPr>
                <a:t>Health Implications of </a:t>
              </a:r>
            </a:p>
            <a:p>
              <a:pPr algn="ctr"/>
              <a:r>
                <a:rPr lang="en-US">
                  <a:solidFill>
                    <a:schemeClr val="tx1"/>
                  </a:solidFill>
                  <a:cs typeface="Arial"/>
                </a:rPr>
                <a:t>Overturning </a:t>
              </a:r>
            </a:p>
            <a:p>
              <a:pPr algn="ctr"/>
              <a:r>
                <a:rPr lang="en-US" i="1">
                  <a:solidFill>
                    <a:schemeClr val="tx1"/>
                  </a:solidFill>
                  <a:cs typeface="Arial"/>
                </a:rPr>
                <a:t>Roe v. Wade</a:t>
              </a:r>
            </a:p>
            <a:p>
              <a:pPr algn="ctr"/>
              <a:r>
                <a:rPr lang="en-US" i="1">
                  <a:solidFill>
                    <a:schemeClr val="tx1"/>
                  </a:solidFill>
                  <a:cs typeface="Arial"/>
                </a:rPr>
                <a:t>Abortion Access Banned or Severely Limited in Half the States</a:t>
              </a:r>
            </a:p>
          </p:txBody>
        </p:sp>
        <p:sp>
          <p:nvSpPr>
            <p:cNvPr id="6" name="Rectangle: Rounded Corners 5">
              <a:extLst>
                <a:ext uri="{FF2B5EF4-FFF2-40B4-BE49-F238E27FC236}">
                  <a16:creationId xmlns:a16="http://schemas.microsoft.com/office/drawing/2014/main" id="{7FBC7A1F-14FB-4D03-B0D2-F9F38B765402}"/>
                </a:ext>
              </a:extLst>
            </p:cNvPr>
            <p:cNvSpPr/>
            <p:nvPr/>
          </p:nvSpPr>
          <p:spPr>
            <a:xfrm>
              <a:off x="4853031" y="1332775"/>
              <a:ext cx="1392573" cy="595619"/>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IVF treatment</a:t>
              </a:r>
            </a:p>
          </p:txBody>
        </p:sp>
        <p:sp>
          <p:nvSpPr>
            <p:cNvPr id="9" name="Rectangle: Rounded Corners 8">
              <a:extLst>
                <a:ext uri="{FF2B5EF4-FFF2-40B4-BE49-F238E27FC236}">
                  <a16:creationId xmlns:a16="http://schemas.microsoft.com/office/drawing/2014/main" id="{F5F0A276-D09E-4645-B389-07CA3048D137}"/>
                </a:ext>
              </a:extLst>
            </p:cNvPr>
            <p:cNvSpPr/>
            <p:nvPr/>
          </p:nvSpPr>
          <p:spPr>
            <a:xfrm>
              <a:off x="6951089" y="2509371"/>
              <a:ext cx="1470465" cy="613086"/>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Miscarriage Management</a:t>
              </a:r>
            </a:p>
          </p:txBody>
        </p:sp>
        <p:sp>
          <p:nvSpPr>
            <p:cNvPr id="10" name="Rectangle: Rounded Corners 9">
              <a:extLst>
                <a:ext uri="{FF2B5EF4-FFF2-40B4-BE49-F238E27FC236}">
                  <a16:creationId xmlns:a16="http://schemas.microsoft.com/office/drawing/2014/main" id="{FB4EA951-B0CA-4A4B-8617-9985CCF12E16}"/>
                </a:ext>
              </a:extLst>
            </p:cNvPr>
            <p:cNvSpPr/>
            <p:nvPr/>
          </p:nvSpPr>
          <p:spPr>
            <a:xfrm>
              <a:off x="6872408" y="4534166"/>
              <a:ext cx="1470465" cy="613086"/>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Cancer Treatment</a:t>
              </a:r>
            </a:p>
          </p:txBody>
        </p:sp>
        <p:sp>
          <p:nvSpPr>
            <p:cNvPr id="12" name="Rectangle: Rounded Corners 11">
              <a:extLst>
                <a:ext uri="{FF2B5EF4-FFF2-40B4-BE49-F238E27FC236}">
                  <a16:creationId xmlns:a16="http://schemas.microsoft.com/office/drawing/2014/main" id="{9EB0BEDC-CE55-43AD-BAD1-D37074403950}"/>
                </a:ext>
              </a:extLst>
            </p:cNvPr>
            <p:cNvSpPr/>
            <p:nvPr/>
          </p:nvSpPr>
          <p:spPr>
            <a:xfrm>
              <a:off x="2724403" y="4233451"/>
              <a:ext cx="1634562" cy="1142027"/>
            </a:xfrm>
            <a:prstGeom prst="round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600" dirty="0">
                  <a:solidFill>
                    <a:schemeClr val="tx1"/>
                  </a:solidFill>
                </a:rPr>
                <a:t>Access to Drugs to Treat Autoimmune Diseases</a:t>
              </a:r>
              <a:endParaRPr lang="en-US" sz="1600" dirty="0">
                <a:solidFill>
                  <a:schemeClr val="tx1"/>
                </a:solidFill>
                <a:cs typeface="Arial"/>
              </a:endParaRPr>
            </a:p>
          </p:txBody>
        </p:sp>
        <p:sp>
          <p:nvSpPr>
            <p:cNvPr id="13" name="Rectangle: Rounded Corners 12">
              <a:extLst>
                <a:ext uri="{FF2B5EF4-FFF2-40B4-BE49-F238E27FC236}">
                  <a16:creationId xmlns:a16="http://schemas.microsoft.com/office/drawing/2014/main" id="{8146F470-231C-412A-A97A-952344E70509}"/>
                </a:ext>
              </a:extLst>
            </p:cNvPr>
            <p:cNvSpPr/>
            <p:nvPr/>
          </p:nvSpPr>
          <p:spPr>
            <a:xfrm>
              <a:off x="2806452" y="2383861"/>
              <a:ext cx="1470465" cy="613086"/>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Access to Emergency Contraception</a:t>
              </a:r>
            </a:p>
          </p:txBody>
        </p:sp>
      </p:grpSp>
      <p:sp>
        <p:nvSpPr>
          <p:cNvPr id="11" name="Rectangle: Rounded Corners 10">
            <a:extLst>
              <a:ext uri="{FF2B5EF4-FFF2-40B4-BE49-F238E27FC236}">
                <a16:creationId xmlns:a16="http://schemas.microsoft.com/office/drawing/2014/main" id="{3E98D5B1-1729-484C-9D63-192B96C27255}"/>
              </a:ext>
            </a:extLst>
          </p:cNvPr>
          <p:cNvSpPr/>
          <p:nvPr/>
        </p:nvSpPr>
        <p:spPr>
          <a:xfrm>
            <a:off x="7970813" y="5323226"/>
            <a:ext cx="1470465" cy="613086"/>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Maternity Care</a:t>
            </a:r>
          </a:p>
        </p:txBody>
      </p:sp>
    </p:spTree>
    <p:extLst>
      <p:ext uri="{BB962C8B-B14F-4D97-AF65-F5344CB8AC3E}">
        <p14:creationId xmlns:p14="http://schemas.microsoft.com/office/powerpoint/2010/main" val="2916272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F5489C-5E7A-4C06-B26A-956332D10695}"/>
              </a:ext>
            </a:extLst>
          </p:cNvPr>
          <p:cNvSpPr>
            <a:spLocks noGrp="1"/>
          </p:cNvSpPr>
          <p:nvPr>
            <p:ph sz="half" idx="1"/>
          </p:nvPr>
        </p:nvSpPr>
        <p:spPr>
          <a:xfrm>
            <a:off x="247566" y="1702682"/>
            <a:ext cx="5248054" cy="4557217"/>
          </a:xfrm>
        </p:spPr>
        <p:txBody>
          <a:bodyPr lIns="91416" tIns="45708" rIns="91416" bIns="45708" anchor="t"/>
          <a:lstStyle/>
          <a:p>
            <a:r>
              <a:rPr lang="en-US" sz="2200" dirty="0"/>
              <a:t>Abortion funds provide assistance to people seeking abortions who cannot afford the procedures</a:t>
            </a:r>
          </a:p>
          <a:p>
            <a:r>
              <a:rPr lang="en-US" sz="2200" dirty="0"/>
              <a:t>Many funds are run and led by volunteers </a:t>
            </a:r>
            <a:endParaRPr lang="en-US" sz="2200" dirty="0">
              <a:cs typeface="Arial"/>
            </a:endParaRPr>
          </a:p>
          <a:p>
            <a:r>
              <a:rPr lang="en-US" sz="2200" dirty="0"/>
              <a:t>On average, callers receive $215 grants</a:t>
            </a:r>
            <a:endParaRPr lang="en-US" sz="2200" dirty="0">
              <a:cs typeface="Arial"/>
            </a:endParaRPr>
          </a:p>
          <a:p>
            <a:r>
              <a:rPr lang="en-US" sz="2200" dirty="0"/>
              <a:t>Many funds also provide transportation, childcare payment, lodging, translation services, abortion doulas, and more.</a:t>
            </a:r>
            <a:endParaRPr lang="en-US" sz="2200" dirty="0">
              <a:cs typeface="Arial"/>
            </a:endParaRPr>
          </a:p>
        </p:txBody>
      </p:sp>
      <p:sp>
        <p:nvSpPr>
          <p:cNvPr id="3" name="Text Placeholder 2">
            <a:extLst>
              <a:ext uri="{FF2B5EF4-FFF2-40B4-BE49-F238E27FC236}">
                <a16:creationId xmlns:a16="http://schemas.microsoft.com/office/drawing/2014/main" id="{5A287483-37B1-4DED-9379-A2CEB1997AB5}"/>
              </a:ext>
            </a:extLst>
          </p:cNvPr>
          <p:cNvSpPr>
            <a:spLocks noGrp="1"/>
          </p:cNvSpPr>
          <p:nvPr>
            <p:ph type="body" sz="quarter" idx="10"/>
          </p:nvPr>
        </p:nvSpPr>
        <p:spPr>
          <a:xfrm>
            <a:off x="470142" y="6199464"/>
            <a:ext cx="10291618" cy="465983"/>
          </a:xfrm>
        </p:spPr>
        <p:txBody>
          <a:bodyPr/>
          <a:lstStyle/>
          <a:p>
            <a:r>
              <a:rPr lang="en-US" sz="1000" dirty="0"/>
              <a:t>SOURCE: National Network of Abortion Funds, </a:t>
            </a:r>
            <a:r>
              <a:rPr lang="en-US" sz="1000" dirty="0">
                <a:hlinkClick r:id="rId2"/>
              </a:rPr>
              <a:t>Abortion Funds 101</a:t>
            </a:r>
            <a:r>
              <a:rPr lang="en-US" sz="1000" dirty="0"/>
              <a:t>, Accessed Sept. 22, 2022.  National Network of Abortion Funds, </a:t>
            </a:r>
            <a:r>
              <a:rPr lang="en-US" sz="1000" dirty="0">
                <a:hlinkClick r:id="rId3"/>
              </a:rPr>
              <a:t>Seeds &amp; Roots, Fortifying Network Infrastructure and Leading with Values, Annual Report July 2018-June 2020</a:t>
            </a:r>
            <a:r>
              <a:rPr lang="en-US" sz="1000" dirty="0"/>
              <a:t>, Accessed November 22, 2021. </a:t>
            </a:r>
          </a:p>
        </p:txBody>
      </p:sp>
      <p:sp>
        <p:nvSpPr>
          <p:cNvPr id="4" name="Title 3">
            <a:extLst>
              <a:ext uri="{FF2B5EF4-FFF2-40B4-BE49-F238E27FC236}">
                <a16:creationId xmlns:a16="http://schemas.microsoft.com/office/drawing/2014/main" id="{02C2604D-EFEA-4E45-9677-52D52542DCF4}"/>
              </a:ext>
            </a:extLst>
          </p:cNvPr>
          <p:cNvSpPr>
            <a:spLocks noGrp="1"/>
          </p:cNvSpPr>
          <p:nvPr>
            <p:ph type="title"/>
          </p:nvPr>
        </p:nvSpPr>
        <p:spPr>
          <a:xfrm>
            <a:off x="464849" y="249052"/>
            <a:ext cx="11264900" cy="861533"/>
          </a:xfrm>
        </p:spPr>
        <p:txBody>
          <a:bodyPr/>
          <a:lstStyle/>
          <a:p>
            <a:r>
              <a:rPr lang="en-US" b="1" dirty="0"/>
              <a:t>Abortion Funds can Provide Some Assistance to those Needing Financial and Logistical Support</a:t>
            </a:r>
          </a:p>
        </p:txBody>
      </p:sp>
      <p:graphicFrame>
        <p:nvGraphicFramePr>
          <p:cNvPr id="11" name="Content Placeholder 10">
            <a:extLst>
              <a:ext uri="{FF2B5EF4-FFF2-40B4-BE49-F238E27FC236}">
                <a16:creationId xmlns:a16="http://schemas.microsoft.com/office/drawing/2014/main" id="{5772B04E-08C1-4644-99BE-A1B949CE82D0}"/>
              </a:ext>
            </a:extLst>
          </p:cNvPr>
          <p:cNvGraphicFramePr>
            <a:graphicFrameLocks noGrp="1"/>
          </p:cNvGraphicFramePr>
          <p:nvPr>
            <p:ph sz="half" idx="11"/>
            <p:extLst>
              <p:ext uri="{D42A27DB-BD31-4B8C-83A1-F6EECF244321}">
                <p14:modId xmlns:p14="http://schemas.microsoft.com/office/powerpoint/2010/main" val="52815056"/>
              </p:ext>
            </p:extLst>
          </p:nvPr>
        </p:nvGraphicFramePr>
        <p:xfrm>
          <a:off x="6512978" y="2276760"/>
          <a:ext cx="5102484" cy="340906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1CDDD315-4494-406C-BD51-D743A2796FDC}"/>
              </a:ext>
            </a:extLst>
          </p:cNvPr>
          <p:cNvSpPr txBox="1"/>
          <p:nvPr/>
        </p:nvSpPr>
        <p:spPr>
          <a:xfrm>
            <a:off x="6621925" y="1581260"/>
            <a:ext cx="4884590" cy="646163"/>
          </a:xfrm>
          <a:prstGeom prst="rect">
            <a:avLst/>
          </a:prstGeom>
          <a:noFill/>
        </p:spPr>
        <p:txBody>
          <a:bodyPr wrap="square" rtlCol="0">
            <a:spAutoFit/>
          </a:bodyPr>
          <a:lstStyle/>
          <a:p>
            <a:pPr algn="ctr"/>
            <a:r>
              <a:rPr lang="en-US" sz="1799" b="1" dirty="0"/>
              <a:t>Abortion funds are unable to help everyone who connects with them</a:t>
            </a:r>
          </a:p>
        </p:txBody>
      </p:sp>
      <p:pic>
        <p:nvPicPr>
          <p:cNvPr id="7" name="Picture 6">
            <a:extLst>
              <a:ext uri="{FF2B5EF4-FFF2-40B4-BE49-F238E27FC236}">
                <a16:creationId xmlns:a16="http://schemas.microsoft.com/office/drawing/2014/main" id="{25A3B859-B20D-4FE9-BEFF-0500FA3615D0}"/>
              </a:ext>
            </a:extLst>
          </p:cNvPr>
          <p:cNvPicPr>
            <a:picLocks noChangeAspect="1"/>
          </p:cNvPicPr>
          <p:nvPr/>
        </p:nvPicPr>
        <p:blipFill rotWithShape="1">
          <a:blip r:embed="rId5">
            <a:alphaModFix amt="50000"/>
          </a:blip>
          <a:srcRect l="16166" t="10926" r="21729" b="8573"/>
          <a:stretch/>
        </p:blipFill>
        <p:spPr>
          <a:xfrm>
            <a:off x="5221146" y="2276760"/>
            <a:ext cx="1746531" cy="1807252"/>
          </a:xfrm>
          <a:prstGeom prst="ellipse">
            <a:avLst/>
          </a:prstGeom>
        </p:spPr>
      </p:pic>
    </p:spTree>
    <p:extLst>
      <p:ext uri="{BB962C8B-B14F-4D97-AF65-F5344CB8AC3E}">
        <p14:creationId xmlns:p14="http://schemas.microsoft.com/office/powerpoint/2010/main" val="130355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6C9483-BCE6-20BC-8DE0-4A762F03583B}"/>
              </a:ext>
            </a:extLst>
          </p:cNvPr>
          <p:cNvSpPr>
            <a:spLocks noGrp="1"/>
          </p:cNvSpPr>
          <p:nvPr>
            <p:ph sz="half" idx="1"/>
          </p:nvPr>
        </p:nvSpPr>
        <p:spPr>
          <a:xfrm>
            <a:off x="513899" y="1752279"/>
            <a:ext cx="5102052" cy="4010377"/>
          </a:xfrm>
        </p:spPr>
        <p:txBody>
          <a:bodyPr/>
          <a:lstStyle/>
          <a:p>
            <a:pPr marL="160020" indent="0">
              <a:buNone/>
            </a:pPr>
            <a:r>
              <a:rPr lang="en-US" b="1" u="sng" dirty="0"/>
              <a:t>Biden Administration</a:t>
            </a:r>
          </a:p>
          <a:p>
            <a:r>
              <a:rPr lang="en-US" sz="2600" dirty="0"/>
              <a:t>EMTALA </a:t>
            </a:r>
          </a:p>
          <a:p>
            <a:r>
              <a:rPr lang="en-US" sz="2600" dirty="0"/>
              <a:t>FDA regulation of Mifepristone</a:t>
            </a:r>
          </a:p>
          <a:p>
            <a:r>
              <a:rPr lang="en-US" sz="2600" dirty="0"/>
              <a:t>Anti-Discrimination Enforcement (Section 1557)</a:t>
            </a:r>
          </a:p>
          <a:p>
            <a:r>
              <a:rPr lang="en-US" sz="2600" dirty="0"/>
              <a:t>Hyde Amendment limits use of federal funds for abortion to case of rape, incest or life threat</a:t>
            </a:r>
          </a:p>
          <a:p>
            <a:pPr lvl="1"/>
            <a:endParaRPr lang="en-US" dirty="0"/>
          </a:p>
        </p:txBody>
      </p:sp>
      <p:sp>
        <p:nvSpPr>
          <p:cNvPr id="4" name="Title 3">
            <a:extLst>
              <a:ext uri="{FF2B5EF4-FFF2-40B4-BE49-F238E27FC236}">
                <a16:creationId xmlns:a16="http://schemas.microsoft.com/office/drawing/2014/main" id="{D20FA921-B0C7-14B2-E57F-B05E2E620F1E}"/>
              </a:ext>
            </a:extLst>
          </p:cNvPr>
          <p:cNvSpPr>
            <a:spLocks noGrp="1"/>
          </p:cNvSpPr>
          <p:nvPr>
            <p:ph type="title"/>
          </p:nvPr>
        </p:nvSpPr>
        <p:spPr>
          <a:xfrm>
            <a:off x="461962" y="314663"/>
            <a:ext cx="11264900" cy="861533"/>
          </a:xfrm>
        </p:spPr>
        <p:txBody>
          <a:bodyPr/>
          <a:lstStyle/>
          <a:p>
            <a:r>
              <a:rPr lang="en-US" b="1" dirty="0"/>
              <a:t>The Federal Response is Hamstrung by Lack of Congressional Action and Limits to Executive Action</a:t>
            </a:r>
          </a:p>
        </p:txBody>
      </p:sp>
      <p:sp>
        <p:nvSpPr>
          <p:cNvPr id="5" name="Content Placeholder 4">
            <a:extLst>
              <a:ext uri="{FF2B5EF4-FFF2-40B4-BE49-F238E27FC236}">
                <a16:creationId xmlns:a16="http://schemas.microsoft.com/office/drawing/2014/main" id="{885AE090-09A1-45B5-6434-F2A4948BA2F4}"/>
              </a:ext>
            </a:extLst>
          </p:cNvPr>
          <p:cNvSpPr>
            <a:spLocks noGrp="1"/>
          </p:cNvSpPr>
          <p:nvPr>
            <p:ph sz="half" idx="11"/>
          </p:nvPr>
        </p:nvSpPr>
        <p:spPr>
          <a:xfrm>
            <a:off x="6100764" y="1904519"/>
            <a:ext cx="5102052" cy="4010377"/>
          </a:xfrm>
        </p:spPr>
        <p:txBody>
          <a:bodyPr/>
          <a:lstStyle/>
          <a:p>
            <a:pPr marL="160020" indent="0">
              <a:buNone/>
            </a:pPr>
            <a:r>
              <a:rPr lang="en-US" b="1" u="sng" dirty="0"/>
              <a:t>Congress  </a:t>
            </a:r>
          </a:p>
          <a:p>
            <a:r>
              <a:rPr lang="en-US" sz="2600" dirty="0"/>
              <a:t>Women’s Health Protection Act</a:t>
            </a:r>
          </a:p>
          <a:p>
            <a:r>
              <a:rPr lang="en-US" sz="2600" dirty="0"/>
              <a:t>Lindsay Graham’s 15-week abortion ban</a:t>
            </a:r>
          </a:p>
        </p:txBody>
      </p:sp>
    </p:spTree>
    <p:extLst>
      <p:ext uri="{BB962C8B-B14F-4D97-AF65-F5344CB8AC3E}">
        <p14:creationId xmlns:p14="http://schemas.microsoft.com/office/powerpoint/2010/main" val="2026883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1AD376-76CE-A20F-4430-72755A6541EE}"/>
              </a:ext>
            </a:extLst>
          </p:cNvPr>
          <p:cNvSpPr>
            <a:spLocks noGrp="1"/>
          </p:cNvSpPr>
          <p:nvPr>
            <p:ph type="title"/>
          </p:nvPr>
        </p:nvSpPr>
        <p:spPr>
          <a:xfrm>
            <a:off x="461962" y="250708"/>
            <a:ext cx="11264900" cy="861533"/>
          </a:xfrm>
        </p:spPr>
        <p:txBody>
          <a:bodyPr/>
          <a:lstStyle/>
          <a:p>
            <a:r>
              <a:rPr lang="en-US" sz="2400" b="1" dirty="0"/>
              <a:t>There Has Been a Proliferation of Resources and Information about Accessing Abortion Services by Both New and Long-standing Organizations</a:t>
            </a:r>
            <a:endParaRPr lang="en-US" sz="2400" b="1" dirty="0">
              <a:cs typeface="Arial"/>
            </a:endParaRPr>
          </a:p>
        </p:txBody>
      </p:sp>
      <p:pic>
        <p:nvPicPr>
          <p:cNvPr id="7" name="Picture 6">
            <a:extLst>
              <a:ext uri="{FF2B5EF4-FFF2-40B4-BE49-F238E27FC236}">
                <a16:creationId xmlns:a16="http://schemas.microsoft.com/office/drawing/2014/main" id="{D40B2E8B-4F9A-4643-92E2-DDA17AB71271}"/>
              </a:ext>
            </a:extLst>
          </p:cNvPr>
          <p:cNvPicPr>
            <a:picLocks noChangeAspect="1"/>
          </p:cNvPicPr>
          <p:nvPr/>
        </p:nvPicPr>
        <p:blipFill>
          <a:blip r:embed="rId2"/>
          <a:stretch>
            <a:fillRect/>
          </a:stretch>
        </p:blipFill>
        <p:spPr>
          <a:xfrm>
            <a:off x="936653" y="4512491"/>
            <a:ext cx="3675726" cy="1014293"/>
          </a:xfrm>
          <a:prstGeom prst="rect">
            <a:avLst/>
          </a:prstGeom>
        </p:spPr>
      </p:pic>
      <p:pic>
        <p:nvPicPr>
          <p:cNvPr id="9" name="Picture 8">
            <a:extLst>
              <a:ext uri="{FF2B5EF4-FFF2-40B4-BE49-F238E27FC236}">
                <a16:creationId xmlns:a16="http://schemas.microsoft.com/office/drawing/2014/main" id="{ABC52A18-BC1E-47D3-8E67-35EFAEE58843}"/>
              </a:ext>
            </a:extLst>
          </p:cNvPr>
          <p:cNvPicPr>
            <a:picLocks noChangeAspect="1"/>
          </p:cNvPicPr>
          <p:nvPr/>
        </p:nvPicPr>
        <p:blipFill>
          <a:blip r:embed="rId3"/>
          <a:stretch>
            <a:fillRect/>
          </a:stretch>
        </p:blipFill>
        <p:spPr>
          <a:xfrm>
            <a:off x="5018903" y="1804341"/>
            <a:ext cx="2732773" cy="928963"/>
          </a:xfrm>
          <a:prstGeom prst="rect">
            <a:avLst/>
          </a:prstGeom>
        </p:spPr>
      </p:pic>
      <p:pic>
        <p:nvPicPr>
          <p:cNvPr id="11" name="Picture 10">
            <a:extLst>
              <a:ext uri="{FF2B5EF4-FFF2-40B4-BE49-F238E27FC236}">
                <a16:creationId xmlns:a16="http://schemas.microsoft.com/office/drawing/2014/main" id="{9A0B5683-CF00-43B9-A232-9AD8253AE122}"/>
              </a:ext>
            </a:extLst>
          </p:cNvPr>
          <p:cNvPicPr>
            <a:picLocks noChangeAspect="1"/>
          </p:cNvPicPr>
          <p:nvPr/>
        </p:nvPicPr>
        <p:blipFill>
          <a:blip r:embed="rId4"/>
          <a:stretch>
            <a:fillRect/>
          </a:stretch>
        </p:blipFill>
        <p:spPr>
          <a:xfrm>
            <a:off x="5018903" y="2985069"/>
            <a:ext cx="2349621" cy="539778"/>
          </a:xfrm>
          <a:prstGeom prst="rect">
            <a:avLst/>
          </a:prstGeom>
        </p:spPr>
      </p:pic>
      <p:pic>
        <p:nvPicPr>
          <p:cNvPr id="15" name="Picture 14">
            <a:extLst>
              <a:ext uri="{FF2B5EF4-FFF2-40B4-BE49-F238E27FC236}">
                <a16:creationId xmlns:a16="http://schemas.microsoft.com/office/drawing/2014/main" id="{A1760F3E-7CEC-4D68-97F3-EDA55BCC2673}"/>
              </a:ext>
            </a:extLst>
          </p:cNvPr>
          <p:cNvPicPr>
            <a:picLocks noChangeAspect="1"/>
          </p:cNvPicPr>
          <p:nvPr/>
        </p:nvPicPr>
        <p:blipFill>
          <a:blip r:embed="rId5"/>
          <a:stretch>
            <a:fillRect/>
          </a:stretch>
        </p:blipFill>
        <p:spPr>
          <a:xfrm>
            <a:off x="751033" y="3794479"/>
            <a:ext cx="2502029" cy="558829"/>
          </a:xfrm>
          <a:prstGeom prst="rect">
            <a:avLst/>
          </a:prstGeom>
        </p:spPr>
      </p:pic>
      <p:pic>
        <p:nvPicPr>
          <p:cNvPr id="21" name="Picture 20">
            <a:extLst>
              <a:ext uri="{FF2B5EF4-FFF2-40B4-BE49-F238E27FC236}">
                <a16:creationId xmlns:a16="http://schemas.microsoft.com/office/drawing/2014/main" id="{40961E99-B211-4068-9400-AE43392E2436}"/>
              </a:ext>
            </a:extLst>
          </p:cNvPr>
          <p:cNvPicPr>
            <a:picLocks noChangeAspect="1"/>
          </p:cNvPicPr>
          <p:nvPr/>
        </p:nvPicPr>
        <p:blipFill rotWithShape="1">
          <a:blip r:embed="rId6"/>
          <a:srcRect l="16166" t="10926" r="21729" b="8573"/>
          <a:stretch/>
        </p:blipFill>
        <p:spPr>
          <a:xfrm>
            <a:off x="593889" y="1637791"/>
            <a:ext cx="1746531" cy="1807252"/>
          </a:xfrm>
          <a:prstGeom prst="ellipse">
            <a:avLst/>
          </a:prstGeom>
        </p:spPr>
      </p:pic>
      <p:pic>
        <p:nvPicPr>
          <p:cNvPr id="23" name="Picture 22">
            <a:extLst>
              <a:ext uri="{FF2B5EF4-FFF2-40B4-BE49-F238E27FC236}">
                <a16:creationId xmlns:a16="http://schemas.microsoft.com/office/drawing/2014/main" id="{1FF21E22-6504-43C7-A5C5-A0534FD52AD9}"/>
              </a:ext>
            </a:extLst>
          </p:cNvPr>
          <p:cNvPicPr>
            <a:picLocks noChangeAspect="1"/>
          </p:cNvPicPr>
          <p:nvPr/>
        </p:nvPicPr>
        <p:blipFill>
          <a:blip r:embed="rId7"/>
          <a:stretch>
            <a:fillRect/>
          </a:stretch>
        </p:blipFill>
        <p:spPr>
          <a:xfrm>
            <a:off x="697845" y="5715616"/>
            <a:ext cx="5110434" cy="558828"/>
          </a:xfrm>
          <a:prstGeom prst="rect">
            <a:avLst/>
          </a:prstGeom>
        </p:spPr>
      </p:pic>
      <p:pic>
        <p:nvPicPr>
          <p:cNvPr id="25" name="Picture 24">
            <a:extLst>
              <a:ext uri="{FF2B5EF4-FFF2-40B4-BE49-F238E27FC236}">
                <a16:creationId xmlns:a16="http://schemas.microsoft.com/office/drawing/2014/main" id="{FC95CFAF-9617-4FBA-9924-00F241C8B713}"/>
              </a:ext>
            </a:extLst>
          </p:cNvPr>
          <p:cNvPicPr>
            <a:picLocks noChangeAspect="1"/>
          </p:cNvPicPr>
          <p:nvPr/>
        </p:nvPicPr>
        <p:blipFill rotWithShape="1">
          <a:blip r:embed="rId8"/>
          <a:srcRect l="8725" r="3900" b="6340"/>
          <a:stretch/>
        </p:blipFill>
        <p:spPr>
          <a:xfrm>
            <a:off x="2512409" y="2952268"/>
            <a:ext cx="1487016" cy="541242"/>
          </a:xfrm>
          <a:prstGeom prst="rect">
            <a:avLst/>
          </a:prstGeom>
        </p:spPr>
      </p:pic>
      <p:pic>
        <p:nvPicPr>
          <p:cNvPr id="27" name="Picture 26">
            <a:extLst>
              <a:ext uri="{FF2B5EF4-FFF2-40B4-BE49-F238E27FC236}">
                <a16:creationId xmlns:a16="http://schemas.microsoft.com/office/drawing/2014/main" id="{E8A94F25-DAA6-4DC8-A940-327B86365786}"/>
              </a:ext>
            </a:extLst>
          </p:cNvPr>
          <p:cNvPicPr>
            <a:picLocks noChangeAspect="1"/>
          </p:cNvPicPr>
          <p:nvPr/>
        </p:nvPicPr>
        <p:blipFill rotWithShape="1">
          <a:blip r:embed="rId9"/>
          <a:srcRect l="9952" r="4360" b="4411"/>
          <a:stretch/>
        </p:blipFill>
        <p:spPr>
          <a:xfrm>
            <a:off x="9950431" y="4073893"/>
            <a:ext cx="1293896" cy="1730632"/>
          </a:xfrm>
          <a:prstGeom prst="ellipse">
            <a:avLst/>
          </a:prstGeom>
        </p:spPr>
      </p:pic>
      <p:pic>
        <p:nvPicPr>
          <p:cNvPr id="29" name="Picture 28">
            <a:extLst>
              <a:ext uri="{FF2B5EF4-FFF2-40B4-BE49-F238E27FC236}">
                <a16:creationId xmlns:a16="http://schemas.microsoft.com/office/drawing/2014/main" id="{28DF3529-C478-4175-AFD7-0EDD4A5C3E4F}"/>
              </a:ext>
            </a:extLst>
          </p:cNvPr>
          <p:cNvPicPr>
            <a:picLocks noChangeAspect="1"/>
          </p:cNvPicPr>
          <p:nvPr/>
        </p:nvPicPr>
        <p:blipFill>
          <a:blip r:embed="rId10"/>
          <a:stretch>
            <a:fillRect/>
          </a:stretch>
        </p:blipFill>
        <p:spPr>
          <a:xfrm>
            <a:off x="3723922" y="3885467"/>
            <a:ext cx="1910775" cy="772696"/>
          </a:xfrm>
          <a:prstGeom prst="rect">
            <a:avLst/>
          </a:prstGeom>
        </p:spPr>
      </p:pic>
      <p:pic>
        <p:nvPicPr>
          <p:cNvPr id="31" name="Picture 30">
            <a:extLst>
              <a:ext uri="{FF2B5EF4-FFF2-40B4-BE49-F238E27FC236}">
                <a16:creationId xmlns:a16="http://schemas.microsoft.com/office/drawing/2014/main" id="{8DAE964A-6301-402B-8903-9C6A71067D5C}"/>
              </a:ext>
            </a:extLst>
          </p:cNvPr>
          <p:cNvPicPr>
            <a:picLocks noChangeAspect="1"/>
          </p:cNvPicPr>
          <p:nvPr/>
        </p:nvPicPr>
        <p:blipFill>
          <a:blip r:embed="rId11"/>
          <a:stretch>
            <a:fillRect/>
          </a:stretch>
        </p:blipFill>
        <p:spPr>
          <a:xfrm>
            <a:off x="2946646" y="1951089"/>
            <a:ext cx="1843944" cy="799042"/>
          </a:xfrm>
          <a:prstGeom prst="rect">
            <a:avLst/>
          </a:prstGeom>
        </p:spPr>
      </p:pic>
      <p:pic>
        <p:nvPicPr>
          <p:cNvPr id="33" name="Picture 32">
            <a:extLst>
              <a:ext uri="{FF2B5EF4-FFF2-40B4-BE49-F238E27FC236}">
                <a16:creationId xmlns:a16="http://schemas.microsoft.com/office/drawing/2014/main" id="{FB5AFA29-BAE4-46C8-9C5D-F43D81F82755}"/>
              </a:ext>
            </a:extLst>
          </p:cNvPr>
          <p:cNvPicPr>
            <a:picLocks noChangeAspect="1"/>
          </p:cNvPicPr>
          <p:nvPr/>
        </p:nvPicPr>
        <p:blipFill>
          <a:blip r:embed="rId12"/>
          <a:stretch>
            <a:fillRect/>
          </a:stretch>
        </p:blipFill>
        <p:spPr>
          <a:xfrm>
            <a:off x="5292275" y="5186437"/>
            <a:ext cx="2970183" cy="654084"/>
          </a:xfrm>
          <a:prstGeom prst="rect">
            <a:avLst/>
          </a:prstGeom>
        </p:spPr>
      </p:pic>
      <p:pic>
        <p:nvPicPr>
          <p:cNvPr id="3" name="Picture 2">
            <a:extLst>
              <a:ext uri="{FF2B5EF4-FFF2-40B4-BE49-F238E27FC236}">
                <a16:creationId xmlns:a16="http://schemas.microsoft.com/office/drawing/2014/main" id="{0EE51B70-7752-6F9B-3224-1607C35FDFD0}"/>
              </a:ext>
            </a:extLst>
          </p:cNvPr>
          <p:cNvPicPr>
            <a:picLocks noChangeAspect="1"/>
          </p:cNvPicPr>
          <p:nvPr/>
        </p:nvPicPr>
        <p:blipFill>
          <a:blip r:embed="rId13"/>
          <a:stretch>
            <a:fillRect/>
          </a:stretch>
        </p:blipFill>
        <p:spPr>
          <a:xfrm>
            <a:off x="8438729" y="1324372"/>
            <a:ext cx="2210108" cy="981212"/>
          </a:xfrm>
          <a:prstGeom prst="rect">
            <a:avLst/>
          </a:prstGeom>
        </p:spPr>
      </p:pic>
      <p:pic>
        <p:nvPicPr>
          <p:cNvPr id="6" name="Picture 5">
            <a:extLst>
              <a:ext uri="{FF2B5EF4-FFF2-40B4-BE49-F238E27FC236}">
                <a16:creationId xmlns:a16="http://schemas.microsoft.com/office/drawing/2014/main" id="{36A3BA40-65E8-A180-CE03-7A63333C5D3C}"/>
              </a:ext>
            </a:extLst>
          </p:cNvPr>
          <p:cNvPicPr>
            <a:picLocks noChangeAspect="1"/>
          </p:cNvPicPr>
          <p:nvPr/>
        </p:nvPicPr>
        <p:blipFill>
          <a:blip r:embed="rId14"/>
          <a:stretch>
            <a:fillRect/>
          </a:stretch>
        </p:blipFill>
        <p:spPr>
          <a:xfrm>
            <a:off x="7857213" y="2624379"/>
            <a:ext cx="2850328" cy="1197020"/>
          </a:xfrm>
          <a:prstGeom prst="rect">
            <a:avLst/>
          </a:prstGeom>
        </p:spPr>
      </p:pic>
      <p:pic>
        <p:nvPicPr>
          <p:cNvPr id="10" name="Picture 9">
            <a:extLst>
              <a:ext uri="{FF2B5EF4-FFF2-40B4-BE49-F238E27FC236}">
                <a16:creationId xmlns:a16="http://schemas.microsoft.com/office/drawing/2014/main" id="{AFABB583-53E5-140F-3CB8-238BD64D6098}"/>
              </a:ext>
            </a:extLst>
          </p:cNvPr>
          <p:cNvPicPr>
            <a:picLocks noChangeAspect="1"/>
          </p:cNvPicPr>
          <p:nvPr/>
        </p:nvPicPr>
        <p:blipFill>
          <a:blip r:embed="rId15"/>
          <a:stretch>
            <a:fillRect/>
          </a:stretch>
        </p:blipFill>
        <p:spPr>
          <a:xfrm>
            <a:off x="5800917" y="3740013"/>
            <a:ext cx="1952898" cy="1419423"/>
          </a:xfrm>
          <a:prstGeom prst="rect">
            <a:avLst/>
          </a:prstGeom>
        </p:spPr>
      </p:pic>
      <p:pic>
        <p:nvPicPr>
          <p:cNvPr id="14" name="Picture 13">
            <a:extLst>
              <a:ext uri="{FF2B5EF4-FFF2-40B4-BE49-F238E27FC236}">
                <a16:creationId xmlns:a16="http://schemas.microsoft.com/office/drawing/2014/main" id="{A772F25A-F454-860D-F351-F1D1C75709EE}"/>
              </a:ext>
            </a:extLst>
          </p:cNvPr>
          <p:cNvPicPr>
            <a:picLocks noChangeAspect="1"/>
          </p:cNvPicPr>
          <p:nvPr/>
        </p:nvPicPr>
        <p:blipFill>
          <a:blip r:embed="rId16"/>
          <a:stretch>
            <a:fillRect/>
          </a:stretch>
        </p:blipFill>
        <p:spPr>
          <a:xfrm>
            <a:off x="8086255" y="3966959"/>
            <a:ext cx="1457528" cy="1257475"/>
          </a:xfrm>
          <a:prstGeom prst="rect">
            <a:avLst/>
          </a:prstGeom>
        </p:spPr>
      </p:pic>
      <p:pic>
        <p:nvPicPr>
          <p:cNvPr id="18" name="Picture 17">
            <a:extLst>
              <a:ext uri="{FF2B5EF4-FFF2-40B4-BE49-F238E27FC236}">
                <a16:creationId xmlns:a16="http://schemas.microsoft.com/office/drawing/2014/main" id="{2DD2CCE7-19D8-D839-EB69-8D77B0BB05F3}"/>
              </a:ext>
            </a:extLst>
          </p:cNvPr>
          <p:cNvPicPr>
            <a:picLocks noChangeAspect="1"/>
          </p:cNvPicPr>
          <p:nvPr/>
        </p:nvPicPr>
        <p:blipFill>
          <a:blip r:embed="rId17"/>
          <a:stretch>
            <a:fillRect/>
          </a:stretch>
        </p:blipFill>
        <p:spPr>
          <a:xfrm>
            <a:off x="4408252" y="2914578"/>
            <a:ext cx="3372321" cy="1028844"/>
          </a:xfrm>
          <a:prstGeom prst="rect">
            <a:avLst/>
          </a:prstGeom>
        </p:spPr>
      </p:pic>
    </p:spTree>
    <p:extLst>
      <p:ext uri="{BB962C8B-B14F-4D97-AF65-F5344CB8AC3E}">
        <p14:creationId xmlns:p14="http://schemas.microsoft.com/office/powerpoint/2010/main" val="3834874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597DB9E-C667-93A5-938D-C4EFE09D0373}"/>
              </a:ext>
            </a:extLst>
          </p:cNvPr>
          <p:cNvSpPr>
            <a:spLocks noGrp="1"/>
          </p:cNvSpPr>
          <p:nvPr>
            <p:ph idx="1"/>
          </p:nvPr>
        </p:nvSpPr>
        <p:spPr>
          <a:xfrm>
            <a:off x="322286" y="910406"/>
            <a:ext cx="9591259" cy="4255128"/>
          </a:xfrm>
        </p:spPr>
        <p:txBody>
          <a:bodyPr lIns="91440" tIns="45720" rIns="91440" bIns="45720" anchor="t"/>
          <a:lstStyle/>
          <a:p>
            <a:r>
              <a:rPr lang="en-US" sz="2000" dirty="0"/>
              <a:t>Access to abortion has long depended on where you live, but now huge swaths of the country will lack access.</a:t>
            </a:r>
            <a:endParaRPr lang="en-US" sz="2000">
              <a:cs typeface="Arial"/>
            </a:endParaRPr>
          </a:p>
          <a:p>
            <a:r>
              <a:rPr lang="en-US" sz="2000" dirty="0"/>
              <a:t>The states are in the driver’s seat, and the outcome of the midterm elections will directly affect abortion access in a handful of states. </a:t>
            </a:r>
            <a:endParaRPr lang="en-US" sz="2000" dirty="0">
              <a:cs typeface="Arial"/>
            </a:endParaRPr>
          </a:p>
          <a:p>
            <a:r>
              <a:rPr lang="en-US" sz="2000" dirty="0"/>
              <a:t>Impact greatest on low-income and young people, women of color, and those living in the South and Midwest. Community-based organizations will be on the frontlines.</a:t>
            </a:r>
            <a:endParaRPr lang="en-US" sz="2000" dirty="0">
              <a:cs typeface="Arial"/>
            </a:endParaRPr>
          </a:p>
          <a:p>
            <a:r>
              <a:rPr lang="en-US" sz="2000" dirty="0"/>
              <a:t>Medication abortion, either through telehealth or through self-managed options, is an option for some, but provides access to those early in their pregnancy</a:t>
            </a:r>
            <a:endParaRPr lang="en-US" sz="2000" dirty="0">
              <a:cs typeface="Arial"/>
            </a:endParaRPr>
          </a:p>
          <a:p>
            <a:r>
              <a:rPr lang="en-US" sz="2000" dirty="0"/>
              <a:t>Many now must travel long distances. Some will not or cannot get an abortion because they can’t afford it or can’t take time off from work or family responsibilities.</a:t>
            </a:r>
            <a:r>
              <a:rPr lang="en-US" sz="2000"/>
              <a:t>  </a:t>
            </a:r>
            <a:endParaRPr lang="en-US" sz="2000">
              <a:cs typeface="Arial"/>
            </a:endParaRPr>
          </a:p>
          <a:p>
            <a:r>
              <a:rPr lang="en-US" sz="2000" dirty="0"/>
              <a:t>Congressional action on this issue is unlikely to pass. The Administration has few options to act on its own.</a:t>
            </a:r>
            <a:endParaRPr lang="en-US" sz="2000" dirty="0">
              <a:cs typeface="Arial"/>
            </a:endParaRPr>
          </a:p>
          <a:p>
            <a:r>
              <a:rPr lang="en-US" sz="2000" dirty="0"/>
              <a:t>The need for accurate reliable information about abortion and contraception will only grow, but be challenged by ongoing disinformation/misinformation efforts</a:t>
            </a:r>
            <a:r>
              <a:rPr lang="en-US" sz="2000"/>
              <a:t>.</a:t>
            </a:r>
            <a:endParaRPr lang="en-US" sz="2000" dirty="0">
              <a:cs typeface="Arial"/>
            </a:endParaRPr>
          </a:p>
          <a:p>
            <a:endParaRPr lang="en-US" sz="2000" dirty="0"/>
          </a:p>
          <a:p>
            <a:endParaRPr lang="en-US" sz="2000" dirty="0"/>
          </a:p>
          <a:p>
            <a:endParaRPr lang="en-US" sz="2000" dirty="0"/>
          </a:p>
        </p:txBody>
      </p:sp>
      <p:sp>
        <p:nvSpPr>
          <p:cNvPr id="6" name="Title 5">
            <a:extLst>
              <a:ext uri="{FF2B5EF4-FFF2-40B4-BE49-F238E27FC236}">
                <a16:creationId xmlns:a16="http://schemas.microsoft.com/office/drawing/2014/main" id="{C3AB488A-D0C3-CB51-C835-9E063D3CDE64}"/>
              </a:ext>
            </a:extLst>
          </p:cNvPr>
          <p:cNvSpPr>
            <a:spLocks noGrp="1"/>
          </p:cNvSpPr>
          <p:nvPr>
            <p:ph type="title"/>
          </p:nvPr>
        </p:nvSpPr>
        <p:spPr>
          <a:xfrm>
            <a:off x="461962" y="233930"/>
            <a:ext cx="11264900" cy="861533"/>
          </a:xfrm>
        </p:spPr>
        <p:txBody>
          <a:bodyPr/>
          <a:lstStyle/>
          <a:p>
            <a:r>
              <a:rPr lang="en-US" b="1" dirty="0"/>
              <a:t>The Future of Abortion</a:t>
            </a:r>
          </a:p>
        </p:txBody>
      </p:sp>
    </p:spTree>
    <p:extLst>
      <p:ext uri="{BB962C8B-B14F-4D97-AF65-F5344CB8AC3E}">
        <p14:creationId xmlns:p14="http://schemas.microsoft.com/office/powerpoint/2010/main" val="2046099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6" y="892"/>
            <a:ext cx="5035096" cy="690795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a:p>
        </p:txBody>
      </p:sp>
      <p:pic>
        <p:nvPicPr>
          <p:cNvPr id="4" name="Picture 3" descr="BLUE_K.png"/>
          <p:cNvPicPr>
            <a:picLocks noChangeAspect="1"/>
          </p:cNvPicPr>
          <p:nvPr/>
        </p:nvPicPr>
        <p:blipFill rotWithShape="1">
          <a:blip r:embed="rId3">
            <a:extLst>
              <a:ext uri="{28A0092B-C50C-407E-A947-70E740481C1C}">
                <a14:useLocalDpi xmlns:a14="http://schemas.microsoft.com/office/drawing/2010/main" val="0"/>
              </a:ext>
            </a:extLst>
          </a:blip>
          <a:srcRect t="-405" b="-474"/>
          <a:stretch/>
        </p:blipFill>
        <p:spPr>
          <a:xfrm>
            <a:off x="922626" y="-31611"/>
            <a:ext cx="6201078" cy="6940457"/>
          </a:xfrm>
          <a:prstGeom prst="rect">
            <a:avLst/>
          </a:prstGeom>
        </p:spPr>
      </p:pic>
      <p:sp>
        <p:nvSpPr>
          <p:cNvPr id="5" name="TextBox 4"/>
          <p:cNvSpPr txBox="1"/>
          <p:nvPr/>
        </p:nvSpPr>
        <p:spPr>
          <a:xfrm>
            <a:off x="7353747" y="3429000"/>
            <a:ext cx="3381054" cy="1608133"/>
          </a:xfrm>
          <a:prstGeom prst="rect">
            <a:avLst/>
          </a:prstGeom>
          <a:noFill/>
        </p:spPr>
        <p:txBody>
          <a:bodyPr wrap="none" lIns="91440" tIns="45720" rIns="91440" bIns="45720" rtlCol="0" anchor="t">
            <a:spAutoFit/>
          </a:bodyPr>
          <a:lstStyle/>
          <a:p>
            <a:r>
              <a:rPr lang="en-US" sz="4250" dirty="0">
                <a:solidFill>
                  <a:schemeClr val="bg1">
                    <a:lumMod val="50000"/>
                  </a:schemeClr>
                </a:solidFill>
                <a:latin typeface="Arial"/>
                <a:cs typeface="Arial"/>
              </a:rPr>
              <a:t>Thank you.</a:t>
            </a:r>
          </a:p>
          <a:p>
            <a:r>
              <a:rPr lang="en-US" dirty="0">
                <a:solidFill>
                  <a:schemeClr val="bg1">
                    <a:lumMod val="50000"/>
                  </a:schemeClr>
                </a:solidFill>
                <a:latin typeface="Arial"/>
                <a:cs typeface="Arial"/>
              </a:rPr>
              <a:t>Alina Salganicoff</a:t>
            </a:r>
          </a:p>
          <a:p>
            <a:r>
              <a:rPr lang="en-US" dirty="0">
                <a:solidFill>
                  <a:schemeClr val="bg1">
                    <a:lumMod val="50000"/>
                  </a:schemeClr>
                </a:solidFill>
                <a:latin typeface="Arial"/>
                <a:cs typeface="Arial"/>
                <a:hlinkClick r:id="rId4"/>
              </a:rPr>
              <a:t>alinas@kff.org</a:t>
            </a:r>
            <a:endParaRPr lang="en-US" dirty="0">
              <a:solidFill>
                <a:schemeClr val="bg1">
                  <a:lumMod val="50000"/>
                </a:schemeClr>
              </a:solidFill>
              <a:latin typeface="Arial"/>
              <a:cs typeface="Arial"/>
            </a:endParaRPr>
          </a:p>
          <a:p>
            <a:endParaRPr lang="en-US" sz="1000" dirty="0">
              <a:solidFill>
                <a:schemeClr val="bg1">
                  <a:lumMod val="50000"/>
                </a:schemeClr>
              </a:solidFill>
              <a:latin typeface="Arial"/>
              <a:cs typeface="Arial"/>
            </a:endParaRPr>
          </a:p>
          <a:p>
            <a:r>
              <a:rPr lang="en-US" sz="1000" dirty="0">
                <a:solidFill>
                  <a:schemeClr val="bg1">
                    <a:lumMod val="50000"/>
                  </a:schemeClr>
                </a:solidFill>
                <a:latin typeface="Arial"/>
                <a:cs typeface="Arial"/>
              </a:rPr>
              <a:t>For more information: www.kff.org/womens-health-policy</a:t>
            </a:r>
            <a:endParaRPr lang="en-US" sz="1000" dirty="0">
              <a:solidFill>
                <a:schemeClr val="bg1">
                  <a:lumMod val="50000"/>
                </a:schemeClr>
              </a:solidFill>
            </a:endParaRPr>
          </a:p>
        </p:txBody>
      </p:sp>
    </p:spTree>
    <p:extLst>
      <p:ext uri="{BB962C8B-B14F-4D97-AF65-F5344CB8AC3E}">
        <p14:creationId xmlns:p14="http://schemas.microsoft.com/office/powerpoint/2010/main" val="2287873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C7BBE67F-E2A2-41D9-8CD6-D7B24DCE34D4}"/>
              </a:ext>
            </a:extLst>
          </p:cNvPr>
          <p:cNvSpPr>
            <a:spLocks noGrp="1"/>
          </p:cNvSpPr>
          <p:nvPr>
            <p:ph type="body" sz="quarter" idx="10"/>
          </p:nvPr>
        </p:nvSpPr>
        <p:spPr>
          <a:xfrm>
            <a:off x="470142" y="6067136"/>
            <a:ext cx="11259896" cy="598311"/>
          </a:xfrm>
        </p:spPr>
        <p:txBody>
          <a:bodyPr/>
          <a:lstStyle/>
          <a:p>
            <a:pPr>
              <a:spcBef>
                <a:spcPts val="0"/>
              </a:spcBef>
            </a:pPr>
            <a:r>
              <a:rPr lang="en-US" sz="1000" dirty="0">
                <a:latin typeface="Arial" panose="020B0604020202020204" pitchFamily="34" charset="0"/>
                <a:cs typeface="Arial" panose="020B0604020202020204" pitchFamily="34" charset="0"/>
              </a:rPr>
              <a:t>NOTE: Gestational data </a:t>
            </a:r>
            <a:r>
              <a:rPr lang="en-US" sz="1000" b="0" i="0" dirty="0">
                <a:solidFill>
                  <a:srgbClr val="000000"/>
                </a:solidFill>
                <a:effectLst/>
                <a:latin typeface="Arial" panose="020B0604020202020204" pitchFamily="34" charset="0"/>
                <a:cs typeface="Arial" panose="020B0604020202020204" pitchFamily="34" charset="0"/>
              </a:rPr>
              <a:t>are from 43 reporting areas; excludes nine reporting areas (California, DC, Illinois, Maryland, Massachusetts, New Hampshire, New York State, Pennsylvania, and Wisconsin) that did not report, did not report by gestational age, or did not meet reporting standards. Abortion rate data are for 48 reporting areas; excludes California, DC, Maryland, and New Hampshire. *Based on preliminary data. </a:t>
            </a:r>
            <a:br>
              <a:rPr lang="en-US" sz="1000" b="0" i="0" dirty="0">
                <a:solidFill>
                  <a:srgbClr val="000000"/>
                </a:solidFill>
                <a:effectLst/>
                <a:latin typeface="Arial" panose="020B0604020202020204" pitchFamily="34" charset="0"/>
                <a:cs typeface="Arial" panose="020B0604020202020204" pitchFamily="34" charset="0"/>
              </a:rPr>
            </a:br>
            <a:r>
              <a:rPr lang="en-US" sz="1000" dirty="0">
                <a:solidFill>
                  <a:srgbClr val="000000"/>
                </a:solidFill>
                <a:latin typeface="Arial" panose="020B0604020202020204" pitchFamily="34" charset="0"/>
                <a:cs typeface="Arial" panose="020B0604020202020204" pitchFamily="34" charset="0"/>
              </a:rPr>
              <a:t>SOURCE: </a:t>
            </a:r>
            <a:r>
              <a:rPr lang="en-US" sz="1000" dirty="0" err="1">
                <a:solidFill>
                  <a:srgbClr val="000000"/>
                </a:solidFill>
                <a:latin typeface="Arial" panose="020B0604020202020204" pitchFamily="34" charset="0"/>
                <a:cs typeface="Arial" panose="020B0604020202020204" pitchFamily="34" charset="0"/>
              </a:rPr>
              <a:t>Kortsmit</a:t>
            </a:r>
            <a:r>
              <a:rPr lang="en-US" sz="1000" dirty="0">
                <a:solidFill>
                  <a:srgbClr val="000000"/>
                </a:solidFill>
                <a:latin typeface="Arial" panose="020B0604020202020204" pitchFamily="34" charset="0"/>
                <a:cs typeface="Arial" panose="020B0604020202020204" pitchFamily="34" charset="0"/>
              </a:rPr>
              <a:t> K, Mandel MG, Reeves JA, et al. </a:t>
            </a:r>
            <a:r>
              <a:rPr lang="en-US" sz="1000" dirty="0">
                <a:solidFill>
                  <a:srgbClr val="000000"/>
                </a:solidFill>
                <a:latin typeface="Arial" panose="020B0604020202020204" pitchFamily="34" charset="0"/>
                <a:cs typeface="Arial" panose="020B0604020202020204" pitchFamily="34" charset="0"/>
                <a:hlinkClick r:id="rId3"/>
              </a:rPr>
              <a:t>Abortion Surveillance — United States, 2019</a:t>
            </a:r>
            <a:r>
              <a:rPr lang="en-US" sz="1000" dirty="0">
                <a:solidFill>
                  <a:srgbClr val="000000"/>
                </a:solidFill>
                <a:latin typeface="Arial" panose="020B0604020202020204" pitchFamily="34" charset="0"/>
                <a:cs typeface="Arial" panose="020B0604020202020204" pitchFamily="34" charset="0"/>
              </a:rPr>
              <a:t>. MMWR </a:t>
            </a:r>
            <a:r>
              <a:rPr lang="en-US" sz="1000" dirty="0" err="1">
                <a:solidFill>
                  <a:srgbClr val="000000"/>
                </a:solidFill>
                <a:latin typeface="Arial" panose="020B0604020202020204" pitchFamily="34" charset="0"/>
                <a:cs typeface="Arial" panose="020B0604020202020204" pitchFamily="34" charset="0"/>
              </a:rPr>
              <a:t>Surveill</a:t>
            </a:r>
            <a:r>
              <a:rPr lang="en-US" sz="1000" dirty="0">
                <a:solidFill>
                  <a:srgbClr val="000000"/>
                </a:solidFill>
                <a:latin typeface="Arial" panose="020B0604020202020204" pitchFamily="34" charset="0"/>
                <a:cs typeface="Arial" panose="020B0604020202020204" pitchFamily="34" charset="0"/>
              </a:rPr>
              <a:t> </a:t>
            </a:r>
            <a:r>
              <a:rPr lang="en-US" sz="1000" dirty="0" err="1">
                <a:solidFill>
                  <a:srgbClr val="000000"/>
                </a:solidFill>
                <a:latin typeface="Arial" panose="020B0604020202020204" pitchFamily="34" charset="0"/>
                <a:cs typeface="Arial" panose="020B0604020202020204" pitchFamily="34" charset="0"/>
              </a:rPr>
              <a:t>Summ</a:t>
            </a:r>
            <a:r>
              <a:rPr lang="en-US" sz="1000" dirty="0">
                <a:solidFill>
                  <a:srgbClr val="000000"/>
                </a:solidFill>
                <a:latin typeface="Arial" panose="020B0604020202020204" pitchFamily="34" charset="0"/>
                <a:cs typeface="Arial" panose="020B0604020202020204" pitchFamily="34" charset="0"/>
              </a:rPr>
              <a:t> 2021;70(No. SS-9):1–29.  </a:t>
            </a:r>
          </a:p>
          <a:p>
            <a:pPr>
              <a:spcBef>
                <a:spcPts val="0"/>
              </a:spcBef>
            </a:pPr>
            <a:r>
              <a:rPr lang="en-US" sz="1000" dirty="0">
                <a:solidFill>
                  <a:srgbClr val="000000"/>
                </a:solidFill>
                <a:latin typeface="Arial" panose="020B0604020202020204" pitchFamily="34" charset="0"/>
                <a:cs typeface="Arial" panose="020B0604020202020204" pitchFamily="34" charset="0"/>
              </a:rPr>
              <a:t>Jones RK, Nash E, Cross L, Philbin J, Kirstein M. </a:t>
            </a:r>
            <a:r>
              <a:rPr lang="en-US" sz="1000" dirty="0">
                <a:solidFill>
                  <a:srgbClr val="000000"/>
                </a:solidFill>
                <a:latin typeface="Arial" panose="020B0604020202020204" pitchFamily="34" charset="0"/>
                <a:cs typeface="Arial" panose="020B0604020202020204" pitchFamily="34" charset="0"/>
                <a:hlinkClick r:id="rId4"/>
              </a:rPr>
              <a:t>Medication abortion now accounts for more than half of all US abortions</a:t>
            </a:r>
            <a:r>
              <a:rPr lang="en-US" sz="1000" dirty="0">
                <a:solidFill>
                  <a:srgbClr val="000000"/>
                </a:solidFill>
                <a:latin typeface="Arial" panose="020B0604020202020204" pitchFamily="34" charset="0"/>
                <a:cs typeface="Arial" panose="020B0604020202020204" pitchFamily="34" charset="0"/>
              </a:rPr>
              <a:t>. Guttmacher Institute. February 2022. </a:t>
            </a:r>
          </a:p>
        </p:txBody>
      </p:sp>
      <p:sp>
        <p:nvSpPr>
          <p:cNvPr id="4" name="Title 3">
            <a:extLst>
              <a:ext uri="{FF2B5EF4-FFF2-40B4-BE49-F238E27FC236}">
                <a16:creationId xmlns:a16="http://schemas.microsoft.com/office/drawing/2014/main" id="{93AB23B2-209E-475E-9513-E62453DAFB6A}"/>
              </a:ext>
            </a:extLst>
          </p:cNvPr>
          <p:cNvSpPr>
            <a:spLocks noGrp="1"/>
          </p:cNvSpPr>
          <p:nvPr>
            <p:ph type="title"/>
          </p:nvPr>
        </p:nvSpPr>
        <p:spPr>
          <a:xfrm>
            <a:off x="215685" y="215544"/>
            <a:ext cx="11514353" cy="861533"/>
          </a:xfrm>
        </p:spPr>
        <p:txBody>
          <a:bodyPr/>
          <a:lstStyle/>
          <a:p>
            <a:r>
              <a:rPr lang="en-US" sz="2800" b="1" dirty="0">
                <a:latin typeface="Arial"/>
                <a:cs typeface="Arial"/>
              </a:rPr>
              <a:t>Data Collected Before </a:t>
            </a:r>
            <a:r>
              <a:rPr lang="en-US" sz="2800" b="1" i="1" dirty="0">
                <a:latin typeface="Arial"/>
                <a:cs typeface="Arial"/>
              </a:rPr>
              <a:t>Dobbs</a:t>
            </a:r>
            <a:r>
              <a:rPr lang="en-US" sz="2800" b="1" dirty="0">
                <a:latin typeface="Arial"/>
                <a:cs typeface="Arial"/>
              </a:rPr>
              <a:t> Finds Most Abortions are Obtained Earlier in Pregnancy and Over Half were Medication Abortion</a:t>
            </a:r>
            <a:endParaRPr lang="en-US" sz="2800" dirty="0">
              <a:latin typeface="Arial"/>
              <a:cs typeface="Arial"/>
            </a:endParaRPr>
          </a:p>
        </p:txBody>
      </p:sp>
      <p:graphicFrame>
        <p:nvGraphicFramePr>
          <p:cNvPr id="10" name="Content Placeholder 7">
            <a:extLst>
              <a:ext uri="{FF2B5EF4-FFF2-40B4-BE49-F238E27FC236}">
                <a16:creationId xmlns:a16="http://schemas.microsoft.com/office/drawing/2014/main" id="{3EC04560-3EB1-4DEA-BCC3-211EC05A8154}"/>
              </a:ext>
            </a:extLst>
          </p:cNvPr>
          <p:cNvGraphicFramePr>
            <a:graphicFrameLocks/>
          </p:cNvGraphicFramePr>
          <p:nvPr>
            <p:extLst>
              <p:ext uri="{D42A27DB-BD31-4B8C-83A1-F6EECF244321}">
                <p14:modId xmlns:p14="http://schemas.microsoft.com/office/powerpoint/2010/main" val="2885273882"/>
              </p:ext>
            </p:extLst>
          </p:nvPr>
        </p:nvGraphicFramePr>
        <p:xfrm>
          <a:off x="588816" y="1792882"/>
          <a:ext cx="5102225" cy="4010025"/>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D9D06A98-D927-4FE8-B16D-6846B3175999}"/>
              </a:ext>
            </a:extLst>
          </p:cNvPr>
          <p:cNvSpPr txBox="1"/>
          <p:nvPr/>
        </p:nvSpPr>
        <p:spPr>
          <a:xfrm>
            <a:off x="638000" y="1320009"/>
            <a:ext cx="5276885" cy="523220"/>
          </a:xfrm>
          <a:prstGeom prst="rect">
            <a:avLst/>
          </a:prstGeom>
          <a:noFill/>
        </p:spPr>
        <p:txBody>
          <a:bodyPr wrap="square" lIns="91440" tIns="45720" rIns="91440" bIns="45720" rtlCol="0" anchor="t">
            <a:spAutoFit/>
          </a:bodyPr>
          <a:lstStyle/>
          <a:p>
            <a:pPr algn="ctr"/>
            <a:r>
              <a:rPr lang="en-US" sz="1400" b="1" dirty="0">
                <a:latin typeface="Arial" panose="020B0604020202020204" pitchFamily="34" charset="0"/>
                <a:cs typeface="Arial" panose="020B0604020202020204" pitchFamily="34" charset="0"/>
              </a:rPr>
              <a:t>9 in 10 abortions in the US occur in the </a:t>
            </a:r>
          </a:p>
          <a:p>
            <a:pPr algn="ctr"/>
            <a:r>
              <a:rPr lang="en-US" sz="1400" b="1" dirty="0">
                <a:latin typeface="Arial" panose="020B0604020202020204" pitchFamily="34" charset="0"/>
                <a:cs typeface="Arial" panose="020B0604020202020204" pitchFamily="34" charset="0"/>
              </a:rPr>
              <a:t>first trimester, 2019 </a:t>
            </a:r>
          </a:p>
        </p:txBody>
      </p:sp>
      <p:pic>
        <p:nvPicPr>
          <p:cNvPr id="12" name="Picture 11">
            <a:extLst>
              <a:ext uri="{FF2B5EF4-FFF2-40B4-BE49-F238E27FC236}">
                <a16:creationId xmlns:a16="http://schemas.microsoft.com/office/drawing/2014/main" id="{5ABB4692-D8C0-4006-A290-BD1DD5C0FFD0}"/>
              </a:ext>
            </a:extLst>
          </p:cNvPr>
          <p:cNvPicPr>
            <a:picLocks noChangeAspect="1"/>
          </p:cNvPicPr>
          <p:nvPr/>
        </p:nvPicPr>
        <p:blipFill rotWithShape="1">
          <a:blip r:embed="rId6"/>
          <a:srcRect t="21128"/>
          <a:stretch/>
        </p:blipFill>
        <p:spPr>
          <a:xfrm>
            <a:off x="6035945" y="2559618"/>
            <a:ext cx="5564064" cy="2719837"/>
          </a:xfrm>
          <a:prstGeom prst="rect">
            <a:avLst/>
          </a:prstGeom>
        </p:spPr>
      </p:pic>
    </p:spTree>
    <p:extLst>
      <p:ext uri="{BB962C8B-B14F-4D97-AF65-F5344CB8AC3E}">
        <p14:creationId xmlns:p14="http://schemas.microsoft.com/office/powerpoint/2010/main" val="1361282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6">
            <a:extLst>
              <a:ext uri="{FF2B5EF4-FFF2-40B4-BE49-F238E27FC236}">
                <a16:creationId xmlns:a16="http://schemas.microsoft.com/office/drawing/2014/main" id="{85D0F5CE-22F7-44FF-8DB5-F894562A802B}"/>
              </a:ext>
            </a:extLst>
          </p:cNvPr>
          <p:cNvGraphicFramePr>
            <a:graphicFrameLocks noGrp="1"/>
          </p:cNvGraphicFramePr>
          <p:nvPr>
            <p:ph idx="1"/>
          </p:nvPr>
        </p:nvGraphicFramePr>
        <p:xfrm>
          <a:off x="347780" y="1700042"/>
          <a:ext cx="11725118" cy="447144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11">
            <a:extLst>
              <a:ext uri="{FF2B5EF4-FFF2-40B4-BE49-F238E27FC236}">
                <a16:creationId xmlns:a16="http://schemas.microsoft.com/office/drawing/2014/main" id="{72A545DE-75E8-4962-96B9-77340974B9F8}"/>
              </a:ext>
            </a:extLst>
          </p:cNvPr>
          <p:cNvSpPr>
            <a:spLocks noGrp="1"/>
          </p:cNvSpPr>
          <p:nvPr>
            <p:ph type="body" sz="quarter" idx="10"/>
          </p:nvPr>
        </p:nvSpPr>
        <p:spPr>
          <a:xfrm>
            <a:off x="466245" y="6383130"/>
            <a:ext cx="10295514" cy="369902"/>
          </a:xfrm>
        </p:spPr>
        <p:txBody>
          <a:bodyPr/>
          <a:lstStyle/>
          <a:p>
            <a:pPr>
              <a:spcBef>
                <a:spcPts val="0"/>
              </a:spcBef>
            </a:pPr>
            <a:r>
              <a:rPr lang="en-US" sz="1000" dirty="0">
                <a:latin typeface="Arial" panose="020B0604020202020204" pitchFamily="34" charset="0"/>
                <a:cs typeface="Arial" panose="020B0604020202020204" pitchFamily="34" charset="0"/>
              </a:rPr>
              <a:t>NOTE: The Federal Poverty Level (FPL) was $11,670 for an individual in 2014. </a:t>
            </a:r>
          </a:p>
          <a:p>
            <a:pPr>
              <a:spcBef>
                <a:spcPts val="0"/>
              </a:spcBef>
            </a:pPr>
            <a:r>
              <a:rPr lang="en-US" sz="1000" dirty="0">
                <a:latin typeface="Arial" panose="020B0604020202020204" pitchFamily="34" charset="0"/>
                <a:cs typeface="Arial" panose="020B0604020202020204" pitchFamily="34" charset="0"/>
              </a:rPr>
              <a:t>SOURCE: Guttmacher Institute, Characteristics of U.S. Abortion Patients in 2014 and Changes Since 2008, May 2016.</a:t>
            </a:r>
          </a:p>
        </p:txBody>
      </p:sp>
      <p:sp>
        <p:nvSpPr>
          <p:cNvPr id="10" name="Title 9">
            <a:extLst>
              <a:ext uri="{FF2B5EF4-FFF2-40B4-BE49-F238E27FC236}">
                <a16:creationId xmlns:a16="http://schemas.microsoft.com/office/drawing/2014/main" id="{BEE663A2-A89B-4D2F-966F-5059237A94C3}"/>
              </a:ext>
            </a:extLst>
          </p:cNvPr>
          <p:cNvSpPr>
            <a:spLocks noGrp="1"/>
          </p:cNvSpPr>
          <p:nvPr>
            <p:ph type="title"/>
          </p:nvPr>
        </p:nvSpPr>
        <p:spPr>
          <a:xfrm>
            <a:off x="407012" y="255859"/>
            <a:ext cx="11606653" cy="861309"/>
          </a:xfrm>
        </p:spPr>
        <p:txBody>
          <a:bodyPr/>
          <a:lstStyle/>
          <a:p>
            <a:r>
              <a:rPr lang="en-US" sz="3200" b="1">
                <a:latin typeface="Arial" panose="020B0604020202020204" pitchFamily="34" charset="0"/>
                <a:cs typeface="Arial" panose="020B0604020202020204" pitchFamily="34" charset="0"/>
              </a:rPr>
              <a:t>People Who Get Abortions Have Been Disproportionately </a:t>
            </a:r>
            <a:br>
              <a:rPr lang="en-US" sz="3200" b="1">
                <a:latin typeface="Arial" panose="020B0604020202020204" pitchFamily="34" charset="0"/>
                <a:cs typeface="Arial" panose="020B0604020202020204" pitchFamily="34" charset="0"/>
              </a:rPr>
            </a:br>
            <a:r>
              <a:rPr lang="en-US" sz="3200" b="1">
                <a:latin typeface="Arial" panose="020B0604020202020204" pitchFamily="34" charset="0"/>
                <a:cs typeface="Arial" panose="020B0604020202020204" pitchFamily="34" charset="0"/>
              </a:rPr>
              <a:t>Low-income, Women of Color, Young, and Have Children</a:t>
            </a:r>
          </a:p>
        </p:txBody>
      </p:sp>
    </p:spTree>
    <p:extLst>
      <p:ext uri="{BB962C8B-B14F-4D97-AF65-F5344CB8AC3E}">
        <p14:creationId xmlns:p14="http://schemas.microsoft.com/office/powerpoint/2010/main" val="3201340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electronics&#10;&#10;Description automatically generated">
            <a:extLst>
              <a:ext uri="{FF2B5EF4-FFF2-40B4-BE49-F238E27FC236}">
                <a16:creationId xmlns:a16="http://schemas.microsoft.com/office/drawing/2014/main" id="{6FF7BB18-1496-4E10-8CB9-A1A54A1598FB}"/>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rot="2547821">
            <a:off x="4166819" y="1239753"/>
            <a:ext cx="1143422" cy="1532063"/>
          </a:xfrm>
          <a:prstGeom prst="rect">
            <a:avLst/>
          </a:prstGeom>
        </p:spPr>
      </p:pic>
      <p:sp>
        <p:nvSpPr>
          <p:cNvPr id="2" name="Content Placeholder 1">
            <a:extLst>
              <a:ext uri="{FF2B5EF4-FFF2-40B4-BE49-F238E27FC236}">
                <a16:creationId xmlns:a16="http://schemas.microsoft.com/office/drawing/2014/main" id="{CC50C57B-B0C7-4860-8E53-99301F5D476B}"/>
              </a:ext>
            </a:extLst>
          </p:cNvPr>
          <p:cNvSpPr>
            <a:spLocks noGrp="1"/>
          </p:cNvSpPr>
          <p:nvPr>
            <p:ph sz="half" idx="1"/>
          </p:nvPr>
        </p:nvSpPr>
        <p:spPr>
          <a:xfrm>
            <a:off x="470141" y="1331858"/>
            <a:ext cx="5119393" cy="4009333"/>
          </a:xfrm>
        </p:spPr>
        <p:txBody>
          <a:bodyPr lIns="91416" tIns="45708" rIns="91416" bIns="45708" anchor="t"/>
          <a:lstStyle/>
          <a:p>
            <a:pPr marL="159385" indent="0">
              <a:buNone/>
            </a:pPr>
            <a:r>
              <a:rPr lang="en-US" b="1" dirty="0">
                <a:latin typeface="Arial" panose="020B0604020202020204" pitchFamily="34" charset="0"/>
                <a:cs typeface="Arial" panose="020B0604020202020204" pitchFamily="34" charset="0"/>
              </a:rPr>
              <a:t>Medication Abortion</a:t>
            </a:r>
            <a:endParaRPr lang="en-US"/>
          </a:p>
          <a:p>
            <a:pPr marL="342265" indent="-182245">
              <a:spcAft>
                <a:spcPts val="1200"/>
              </a:spcAft>
            </a:pPr>
            <a:r>
              <a:rPr lang="en-US" sz="1750">
                <a:solidFill>
                  <a:srgbClr val="393D40"/>
                </a:solidFill>
                <a:latin typeface="Arial"/>
                <a:cs typeface="Arial"/>
              </a:rPr>
              <a:t>For pregnancies up to 10 weeks gestation</a:t>
            </a:r>
          </a:p>
          <a:p>
            <a:pPr marL="342265" indent="-182245">
              <a:spcAft>
                <a:spcPts val="1200"/>
              </a:spcAft>
            </a:pPr>
            <a:r>
              <a:rPr lang="en-US" sz="1799" dirty="0">
                <a:solidFill>
                  <a:srgbClr val="393D40"/>
                </a:solidFill>
                <a:latin typeface="Arial" panose="020B0604020202020204" pitchFamily="34" charset="0"/>
                <a:cs typeface="Arial" panose="020B0604020202020204" pitchFamily="34" charset="0"/>
              </a:rPr>
              <a:t>Patients take two medications: </a:t>
            </a:r>
            <a:endParaRPr lang="en-US" sz="1799">
              <a:solidFill>
                <a:srgbClr val="393D40"/>
              </a:solidFill>
              <a:latin typeface="Arial" panose="020B0604020202020204" pitchFamily="34" charset="0"/>
              <a:cs typeface="Arial" panose="020B0604020202020204" pitchFamily="34" charset="0"/>
            </a:endParaRPr>
          </a:p>
          <a:p>
            <a:pPr marL="742315" lvl="1" indent="-182245">
              <a:spcAft>
                <a:spcPts val="1200"/>
              </a:spcAft>
            </a:pPr>
            <a:r>
              <a:rPr lang="en-US" sz="1399" dirty="0">
                <a:solidFill>
                  <a:srgbClr val="393D40"/>
                </a:solidFill>
                <a:latin typeface="Arial" panose="020B0604020202020204" pitchFamily="34" charset="0"/>
                <a:cs typeface="Arial" panose="020B0604020202020204" pitchFamily="34" charset="0"/>
              </a:rPr>
              <a:t>200mg of mifepristone (FDA approved 2000); </a:t>
            </a:r>
            <a:endParaRPr lang="en-US" sz="1399">
              <a:solidFill>
                <a:srgbClr val="393D40"/>
              </a:solidFill>
              <a:latin typeface="Arial" panose="020B0604020202020204" pitchFamily="34" charset="0"/>
              <a:cs typeface="Arial" panose="020B0604020202020204" pitchFamily="34" charset="0"/>
            </a:endParaRPr>
          </a:p>
          <a:p>
            <a:pPr marL="742315" lvl="1" indent="-182245">
              <a:spcAft>
                <a:spcPts val="1200"/>
              </a:spcAft>
            </a:pPr>
            <a:r>
              <a:rPr lang="en-US" sz="1600" dirty="0">
                <a:solidFill>
                  <a:srgbClr val="393D40"/>
                </a:solidFill>
                <a:latin typeface="Arial" panose="020B0604020202020204" pitchFamily="34" charset="0"/>
                <a:cs typeface="Arial" panose="020B0604020202020204" pitchFamily="34" charset="0"/>
              </a:rPr>
              <a:t>800mg misoprostol taken 24-48 hours later.</a:t>
            </a:r>
            <a:endParaRPr lang="en-US" sz="1600">
              <a:solidFill>
                <a:srgbClr val="393D40"/>
              </a:solidFill>
              <a:latin typeface="Arial" panose="020B0604020202020204" pitchFamily="34" charset="0"/>
              <a:cs typeface="Arial" panose="020B0604020202020204" pitchFamily="34" charset="0"/>
            </a:endParaRPr>
          </a:p>
          <a:p>
            <a:pPr marL="342265" indent="-182245">
              <a:spcAft>
                <a:spcPts val="1200"/>
              </a:spcAft>
            </a:pPr>
            <a:r>
              <a:rPr lang="en-US" sz="1750">
                <a:solidFill>
                  <a:srgbClr val="393D40"/>
                </a:solidFill>
                <a:latin typeface="Arial"/>
                <a:cs typeface="Arial"/>
              </a:rPr>
              <a:t>Can be safely done in a patient's home</a:t>
            </a:r>
          </a:p>
          <a:p>
            <a:pPr marL="342265" indent="-182245">
              <a:spcAft>
                <a:spcPts val="1200"/>
              </a:spcAft>
            </a:pPr>
            <a:r>
              <a:rPr lang="en-US" sz="1750">
                <a:solidFill>
                  <a:srgbClr val="393D40"/>
                </a:solidFill>
                <a:latin typeface="Arial"/>
                <a:cs typeface="Arial"/>
              </a:rPr>
              <a:t>Safe and highly effective method of pregnancy termination—pregnancy is terminated 99.6% of the time, with a .4% risk of major complications, &amp; an associated mortality rate of less than .0001 percent. </a:t>
            </a:r>
          </a:p>
          <a:p>
            <a:pPr marL="342265" indent="-182245">
              <a:spcAft>
                <a:spcPts val="1200"/>
              </a:spcAft>
            </a:pPr>
            <a:r>
              <a:rPr lang="en-US" sz="1750" err="1">
                <a:solidFill>
                  <a:srgbClr val="393D40"/>
                </a:solidFill>
                <a:latin typeface="Arial"/>
                <a:cs typeface="Arial"/>
              </a:rPr>
              <a:t>TeleHealth</a:t>
            </a:r>
            <a:r>
              <a:rPr lang="en-US" sz="1750">
                <a:solidFill>
                  <a:srgbClr val="393D40"/>
                </a:solidFill>
                <a:latin typeface="Arial"/>
                <a:cs typeface="Arial"/>
              </a:rPr>
              <a:t> abortions use these drugs</a:t>
            </a:r>
          </a:p>
          <a:p>
            <a:pPr marL="342265" indent="-182245">
              <a:spcAft>
                <a:spcPts val="1200"/>
              </a:spcAft>
            </a:pPr>
            <a:r>
              <a:rPr lang="en-US" sz="1750">
                <a:solidFill>
                  <a:srgbClr val="393D40"/>
                </a:solidFill>
                <a:latin typeface="Arial"/>
                <a:cs typeface="Arial"/>
              </a:rPr>
              <a:t>Different than, but often confused with, Emergency contraceptive pills</a:t>
            </a:r>
          </a:p>
        </p:txBody>
      </p:sp>
      <p:sp>
        <p:nvSpPr>
          <p:cNvPr id="3" name="Content Placeholder 2">
            <a:extLst>
              <a:ext uri="{FF2B5EF4-FFF2-40B4-BE49-F238E27FC236}">
                <a16:creationId xmlns:a16="http://schemas.microsoft.com/office/drawing/2014/main" id="{7F5101B1-ACB5-4081-B007-8F1B2FBCFA8C}"/>
              </a:ext>
            </a:extLst>
          </p:cNvPr>
          <p:cNvSpPr>
            <a:spLocks noGrp="1"/>
          </p:cNvSpPr>
          <p:nvPr>
            <p:ph sz="half" idx="2"/>
          </p:nvPr>
        </p:nvSpPr>
        <p:spPr>
          <a:xfrm>
            <a:off x="6248759" y="1331858"/>
            <a:ext cx="5212715" cy="4009332"/>
          </a:xfrm>
        </p:spPr>
        <p:txBody>
          <a:bodyPr/>
          <a:lstStyle/>
          <a:p>
            <a:pPr marL="159972" indent="0">
              <a:buNone/>
            </a:pPr>
            <a:r>
              <a:rPr lang="en-US" b="1" dirty="0">
                <a:latin typeface="Arial" panose="020B0604020202020204" pitchFamily="34" charset="0"/>
                <a:cs typeface="Arial" panose="020B0604020202020204" pitchFamily="34" charset="0"/>
              </a:rPr>
              <a:t>In Clinic Abortions</a:t>
            </a:r>
          </a:p>
          <a:p>
            <a:r>
              <a:rPr lang="en-US" sz="1799" b="1" dirty="0">
                <a:latin typeface="Arial" panose="020B0604020202020204" pitchFamily="34" charset="0"/>
                <a:cs typeface="Arial" panose="020B0604020202020204" pitchFamily="34" charset="0"/>
              </a:rPr>
              <a:t>Vacuum aspiration:</a:t>
            </a:r>
          </a:p>
          <a:p>
            <a:pPr lvl="1"/>
            <a:r>
              <a:rPr lang="en-US" sz="1799" dirty="0">
                <a:latin typeface="Arial" panose="020B0604020202020204" pitchFamily="34" charset="0"/>
                <a:cs typeface="Arial" panose="020B0604020202020204" pitchFamily="34" charset="0"/>
              </a:rPr>
              <a:t>Most common in-clinic abortion</a:t>
            </a:r>
          </a:p>
          <a:p>
            <a:pPr lvl="1"/>
            <a:r>
              <a:rPr lang="en-US" sz="1799" dirty="0">
                <a:latin typeface="Arial" panose="020B0604020202020204" pitchFamily="34" charset="0"/>
                <a:cs typeface="Arial" panose="020B0604020202020204" pitchFamily="34" charset="0"/>
              </a:rPr>
              <a:t>Uses gentle suction to empty contents of uterus </a:t>
            </a:r>
          </a:p>
          <a:p>
            <a:pPr lvl="1"/>
            <a:r>
              <a:rPr lang="en-US" sz="1799" dirty="0">
                <a:latin typeface="Arial" panose="020B0604020202020204" pitchFamily="34" charset="0"/>
                <a:cs typeface="Arial" panose="020B0604020202020204" pitchFamily="34" charset="0"/>
              </a:rPr>
              <a:t>Can be used until ~14-16 weeks</a:t>
            </a:r>
          </a:p>
          <a:p>
            <a:pPr marL="559902" lvl="1" indent="0">
              <a:buNone/>
            </a:pPr>
            <a:endParaRPr lang="en-US" sz="1799" dirty="0">
              <a:latin typeface="Arial" panose="020B0604020202020204" pitchFamily="34" charset="0"/>
              <a:cs typeface="Arial" panose="020B0604020202020204" pitchFamily="34" charset="0"/>
            </a:endParaRPr>
          </a:p>
          <a:p>
            <a:r>
              <a:rPr lang="en-US" sz="1799" b="1" dirty="0">
                <a:latin typeface="Arial" panose="020B0604020202020204" pitchFamily="34" charset="0"/>
                <a:cs typeface="Arial" panose="020B0604020202020204" pitchFamily="34" charset="0"/>
              </a:rPr>
              <a:t>Dilation &amp; Evacuation (D&amp;E)</a:t>
            </a:r>
          </a:p>
          <a:p>
            <a:pPr lvl="1"/>
            <a:r>
              <a:rPr lang="en-US" sz="1799" dirty="0">
                <a:latin typeface="Arial" panose="020B0604020202020204" pitchFamily="34" charset="0"/>
                <a:cs typeface="Arial" panose="020B0604020202020204" pitchFamily="34" charset="0"/>
              </a:rPr>
              <a:t>Uses suction and medical tools to empty uterus</a:t>
            </a:r>
          </a:p>
          <a:p>
            <a:pPr lvl="1"/>
            <a:r>
              <a:rPr lang="en-US" sz="1799" dirty="0">
                <a:latin typeface="Arial" panose="020B0604020202020204" pitchFamily="34" charset="0"/>
                <a:cs typeface="Arial" panose="020B0604020202020204" pitchFamily="34" charset="0"/>
              </a:rPr>
              <a:t>Almost all abortions after 21 weeks are performed by D&amp;E</a:t>
            </a:r>
          </a:p>
          <a:p>
            <a:pPr lvl="2"/>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5F9E895-8859-4414-8390-0546E8C0E9F2}"/>
              </a:ext>
            </a:extLst>
          </p:cNvPr>
          <p:cNvSpPr>
            <a:spLocks noGrp="1"/>
          </p:cNvSpPr>
          <p:nvPr>
            <p:ph type="body" sz="quarter" idx="10"/>
          </p:nvPr>
        </p:nvSpPr>
        <p:spPr>
          <a:xfrm>
            <a:off x="470141" y="6433157"/>
            <a:ext cx="10729161" cy="231447"/>
          </a:xfrm>
        </p:spPr>
        <p:txBody>
          <a:bodyPr/>
          <a:lstStyle/>
          <a:p>
            <a:r>
              <a:rPr lang="en-US" sz="1000" dirty="0"/>
              <a:t>SOURCE: KFF, The Availability and Use of Medication Abortion, June 2021; KFF, </a:t>
            </a:r>
            <a:r>
              <a:rPr lang="en-US" sz="1000" dirty="0">
                <a:hlinkClick r:id="rId3"/>
              </a:rPr>
              <a:t>Abortions Later in Pregnancy</a:t>
            </a:r>
            <a:r>
              <a:rPr lang="en-US" sz="1000" dirty="0"/>
              <a:t>, December 2019; Planned Parenthood, In-Clinic Abortion, Accessed November 19, 2021.  </a:t>
            </a:r>
          </a:p>
        </p:txBody>
      </p:sp>
      <p:sp>
        <p:nvSpPr>
          <p:cNvPr id="5" name="Title 4">
            <a:extLst>
              <a:ext uri="{FF2B5EF4-FFF2-40B4-BE49-F238E27FC236}">
                <a16:creationId xmlns:a16="http://schemas.microsoft.com/office/drawing/2014/main" id="{91258B86-14FD-4FD5-A6AE-AD8987C5B9AE}"/>
              </a:ext>
            </a:extLst>
          </p:cNvPr>
          <p:cNvSpPr>
            <a:spLocks noGrp="1"/>
          </p:cNvSpPr>
          <p:nvPr>
            <p:ph type="title"/>
          </p:nvPr>
        </p:nvSpPr>
        <p:spPr>
          <a:xfrm>
            <a:off x="470141" y="193395"/>
            <a:ext cx="11264900" cy="861309"/>
          </a:xfrm>
        </p:spPr>
        <p:txBody>
          <a:bodyPr/>
          <a:lstStyle/>
          <a:p>
            <a:r>
              <a:rPr lang="en-US" b="1" dirty="0">
                <a:latin typeface="Arial" panose="020B0604020202020204" pitchFamily="34" charset="0"/>
                <a:cs typeface="Arial" panose="020B0604020202020204" pitchFamily="34" charset="0"/>
              </a:rPr>
              <a:t>Abortion Options</a:t>
            </a:r>
          </a:p>
        </p:txBody>
      </p:sp>
      <p:pic>
        <p:nvPicPr>
          <p:cNvPr id="9" name="Picture 2" descr="https://ronefoxy955stl.files.wordpress.com/2015/10/14358569976032.jpg">
            <a:extLst>
              <a:ext uri="{FF2B5EF4-FFF2-40B4-BE49-F238E27FC236}">
                <a16:creationId xmlns:a16="http://schemas.microsoft.com/office/drawing/2014/main" id="{362775BC-4A1D-40C4-90F5-C5F51F218718}"/>
              </a:ext>
            </a:extLst>
          </p:cNvPr>
          <p:cNvPicPr>
            <a:picLocks noChangeAspect="1" noChangeArrowheads="1"/>
          </p:cNvPicPr>
          <p:nvPr/>
        </p:nvPicPr>
        <p:blipFill>
          <a:blip r:embed="rId4" cstate="print">
            <a:alphaModFix amt="20000"/>
            <a:extLst>
              <a:ext uri="{28A0092B-C50C-407E-A947-70E740481C1C}">
                <a14:useLocalDpi xmlns:a14="http://schemas.microsoft.com/office/drawing/2010/main" val="0"/>
              </a:ext>
            </a:extLst>
          </a:blip>
          <a:srcRect/>
          <a:stretch>
            <a:fillRect/>
          </a:stretch>
        </p:blipFill>
        <p:spPr bwMode="auto">
          <a:xfrm>
            <a:off x="10107838" y="1607058"/>
            <a:ext cx="1817519" cy="1500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294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D0EF0679-C81B-FE41-5987-958FCCED0571}"/>
              </a:ext>
            </a:extLst>
          </p:cNvPr>
          <p:cNvSpPr>
            <a:spLocks noGrp="1"/>
          </p:cNvSpPr>
          <p:nvPr>
            <p:ph sz="half" idx="2"/>
          </p:nvPr>
        </p:nvSpPr>
        <p:spPr>
          <a:xfrm>
            <a:off x="6094412" y="1484768"/>
            <a:ext cx="5212715" cy="4348765"/>
          </a:xfrm>
        </p:spPr>
        <p:txBody>
          <a:bodyPr lIns="91440" tIns="45720" rIns="91440" bIns="45720" anchor="t">
            <a:normAutofit fontScale="85000" lnSpcReduction="20000"/>
          </a:bodyPr>
          <a:lstStyle/>
          <a:p>
            <a:pPr marL="342265" indent="-182245">
              <a:spcAft>
                <a:spcPts val="1200"/>
              </a:spcAft>
            </a:pPr>
            <a:r>
              <a:rPr lang="en-US" sz="2200" dirty="0"/>
              <a:t>FDA had historically limited access to Mifepristone</a:t>
            </a:r>
            <a:r>
              <a:rPr lang="en-US" sz="2200"/>
              <a:t>, </a:t>
            </a:r>
            <a:r>
              <a:rPr lang="en-US" sz="2200" dirty="0"/>
              <a:t>only allowing in-person dispensing of the medication</a:t>
            </a:r>
          </a:p>
          <a:p>
            <a:pPr marL="342265" indent="-182245">
              <a:spcAft>
                <a:spcPts val="1200"/>
              </a:spcAft>
            </a:pPr>
            <a:r>
              <a:rPr lang="en-US" sz="2200" dirty="0"/>
              <a:t>In 2021, FDA dropped the in-person dispensing requirement opening</a:t>
            </a:r>
            <a:r>
              <a:rPr lang="en-US" sz="2200"/>
              <a:t> the</a:t>
            </a:r>
            <a:r>
              <a:rPr lang="en-US" sz="2200" dirty="0"/>
              <a:t> door to telehealth</a:t>
            </a:r>
            <a:r>
              <a:rPr lang="en-US" sz="2200"/>
              <a:t> </a:t>
            </a:r>
            <a:endParaRPr lang="en-US" dirty="0"/>
          </a:p>
          <a:p>
            <a:pPr marL="342265" indent="-182245">
              <a:spcAft>
                <a:spcPts val="1200"/>
              </a:spcAft>
            </a:pPr>
            <a:r>
              <a:rPr lang="en-US" sz="2200" dirty="0"/>
              <a:t>COVID spurred growth in use of telehealth abortions, but even before</a:t>
            </a:r>
            <a:r>
              <a:rPr lang="en-US" sz="2200"/>
              <a:t>,</a:t>
            </a:r>
            <a:r>
              <a:rPr lang="en-US" sz="2200" dirty="0"/>
              <a:t> research had found safety/effectiveness was equivalent to in-person</a:t>
            </a:r>
            <a:endParaRPr lang="en-US" sz="2200">
              <a:cs typeface="Arial"/>
            </a:endParaRPr>
          </a:p>
          <a:p>
            <a:pPr marL="342265" indent="-182245">
              <a:spcAft>
                <a:spcPts val="1200"/>
              </a:spcAft>
            </a:pPr>
            <a:r>
              <a:rPr lang="en-US" sz="2200"/>
              <a:t> There are 15 </a:t>
            </a:r>
            <a:r>
              <a:rPr lang="en-US" sz="2200" dirty="0"/>
              <a:t>states that </a:t>
            </a:r>
            <a:r>
              <a:rPr lang="en-US" sz="2200"/>
              <a:t>do not currently ban </a:t>
            </a:r>
            <a:r>
              <a:rPr lang="en-US" sz="2200" dirty="0"/>
              <a:t>abortion</a:t>
            </a:r>
            <a:r>
              <a:rPr lang="en-US" sz="2200"/>
              <a:t> but</a:t>
            </a:r>
            <a:r>
              <a:rPr lang="en-US" sz="2200" dirty="0"/>
              <a:t> have instituted laws that require </a:t>
            </a:r>
            <a:r>
              <a:rPr lang="en-US" sz="2200"/>
              <a:t>at least one in-person visit, effectively banning telehealth for </a:t>
            </a:r>
            <a:r>
              <a:rPr lang="en-US" sz="2200" dirty="0"/>
              <a:t>medication</a:t>
            </a:r>
            <a:r>
              <a:rPr lang="en-US" sz="2200"/>
              <a:t> abortion </a:t>
            </a:r>
            <a:endParaRPr lang="en-US" sz="2200" dirty="0">
              <a:cs typeface="Arial"/>
            </a:endParaRPr>
          </a:p>
          <a:p>
            <a:pPr marL="342265" indent="-182245">
              <a:spcAft>
                <a:spcPts val="1200"/>
              </a:spcAft>
            </a:pPr>
            <a:endParaRPr lang="en-US" sz="2600">
              <a:cs typeface="Arial"/>
            </a:endParaRPr>
          </a:p>
        </p:txBody>
      </p:sp>
      <p:sp>
        <p:nvSpPr>
          <p:cNvPr id="3" name="Text Placeholder 2">
            <a:extLst>
              <a:ext uri="{FF2B5EF4-FFF2-40B4-BE49-F238E27FC236}">
                <a16:creationId xmlns:a16="http://schemas.microsoft.com/office/drawing/2014/main" id="{9833277D-CF3F-4420-9ACE-761252D79584}"/>
              </a:ext>
            </a:extLst>
          </p:cNvPr>
          <p:cNvSpPr>
            <a:spLocks noGrp="1"/>
          </p:cNvSpPr>
          <p:nvPr>
            <p:ph type="body" sz="quarter" idx="10"/>
          </p:nvPr>
        </p:nvSpPr>
        <p:spPr>
          <a:xfrm>
            <a:off x="468314" y="6471478"/>
            <a:ext cx="10451477" cy="195368"/>
          </a:xfrm>
        </p:spPr>
        <p:txBody>
          <a:bodyPr>
            <a:normAutofit fontScale="77500" lnSpcReduction="20000"/>
          </a:bodyPr>
          <a:lstStyle/>
          <a:p>
            <a:pPr fontAlgn="base"/>
            <a:r>
              <a:rPr lang="en-US" sz="1000" i="0">
                <a:effectLst/>
              </a:rPr>
              <a:t>SOURCE: Ramaswamy A, Weigel </a:t>
            </a:r>
            <a:r>
              <a:rPr lang="en-US" sz="1000"/>
              <a:t>G, Sobel L, and Salganicoff A. </a:t>
            </a:r>
            <a:r>
              <a:rPr lang="en-US" sz="1000" i="0">
                <a:effectLst/>
              </a:rPr>
              <a:t>Medication Abortion and Telemedicine: Innovations and Barriers During the COVID-19 Emergency. KFF. June 16, 2021.</a:t>
            </a:r>
            <a:endParaRPr lang="en-US" sz="1000"/>
          </a:p>
        </p:txBody>
      </p:sp>
      <p:sp>
        <p:nvSpPr>
          <p:cNvPr id="4" name="Title 3">
            <a:extLst>
              <a:ext uri="{FF2B5EF4-FFF2-40B4-BE49-F238E27FC236}">
                <a16:creationId xmlns:a16="http://schemas.microsoft.com/office/drawing/2014/main" id="{A419A6B6-4978-4476-A6D0-A3867CD6B6E0}"/>
              </a:ext>
            </a:extLst>
          </p:cNvPr>
          <p:cNvSpPr>
            <a:spLocks noGrp="1"/>
          </p:cNvSpPr>
          <p:nvPr>
            <p:ph type="title"/>
          </p:nvPr>
        </p:nvSpPr>
        <p:spPr>
          <a:xfrm>
            <a:off x="461962" y="251944"/>
            <a:ext cx="11264900" cy="860136"/>
          </a:xfrm>
        </p:spPr>
        <p:txBody>
          <a:bodyPr anchor="t">
            <a:normAutofit/>
          </a:bodyPr>
          <a:lstStyle/>
          <a:p>
            <a:pPr>
              <a:lnSpc>
                <a:spcPct val="90000"/>
              </a:lnSpc>
            </a:pPr>
            <a:r>
              <a:rPr lang="en-US" sz="2700" b="1" dirty="0"/>
              <a:t>Telehealth abortion has gained traction during the COVID-19 pandemic – but some states acting to block</a:t>
            </a:r>
          </a:p>
        </p:txBody>
      </p:sp>
      <p:grpSp>
        <p:nvGrpSpPr>
          <p:cNvPr id="17" name="Group 16">
            <a:extLst>
              <a:ext uri="{FF2B5EF4-FFF2-40B4-BE49-F238E27FC236}">
                <a16:creationId xmlns:a16="http://schemas.microsoft.com/office/drawing/2014/main" id="{A24A3D5A-ED02-4D57-8DB7-9B79CBA7DDDC}"/>
              </a:ext>
            </a:extLst>
          </p:cNvPr>
          <p:cNvGrpSpPr/>
          <p:nvPr/>
        </p:nvGrpSpPr>
        <p:grpSpPr>
          <a:xfrm>
            <a:off x="810603" y="1611024"/>
            <a:ext cx="1434991" cy="1385307"/>
            <a:chOff x="782469" y="1724365"/>
            <a:chExt cx="1300635" cy="1255603"/>
          </a:xfrm>
          <a:solidFill>
            <a:schemeClr val="accent1"/>
          </a:solidFill>
        </p:grpSpPr>
        <p:pic>
          <p:nvPicPr>
            <p:cNvPr id="19" name="Graphic 18" descr="Checklist">
              <a:extLst>
                <a:ext uri="{FF2B5EF4-FFF2-40B4-BE49-F238E27FC236}">
                  <a16:creationId xmlns:a16="http://schemas.microsoft.com/office/drawing/2014/main" id="{3F53475E-EDB8-4AE3-B540-6F07686DC1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8875" y="2007656"/>
              <a:ext cx="523938" cy="505797"/>
            </a:xfrm>
            <a:prstGeom prst="rect">
              <a:avLst/>
            </a:prstGeom>
          </p:spPr>
        </p:pic>
        <p:pic>
          <p:nvPicPr>
            <p:cNvPr id="20" name="Graphic 19" descr="Monitor">
              <a:extLst>
                <a:ext uri="{FF2B5EF4-FFF2-40B4-BE49-F238E27FC236}">
                  <a16:creationId xmlns:a16="http://schemas.microsoft.com/office/drawing/2014/main" id="{443F966F-807C-4717-B0C7-EC7F726474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2469" y="1724365"/>
              <a:ext cx="1300635" cy="1255603"/>
            </a:xfrm>
            <a:prstGeom prst="rect">
              <a:avLst/>
            </a:prstGeom>
          </p:spPr>
        </p:pic>
      </p:grpSp>
      <p:grpSp>
        <p:nvGrpSpPr>
          <p:cNvPr id="31" name="Group 30">
            <a:extLst>
              <a:ext uri="{FF2B5EF4-FFF2-40B4-BE49-F238E27FC236}">
                <a16:creationId xmlns:a16="http://schemas.microsoft.com/office/drawing/2014/main" id="{518B6C67-5AA8-4F55-907E-5052E3A90BBA}"/>
              </a:ext>
            </a:extLst>
          </p:cNvPr>
          <p:cNvGrpSpPr/>
          <p:nvPr/>
        </p:nvGrpSpPr>
        <p:grpSpPr>
          <a:xfrm>
            <a:off x="3547247" y="2712542"/>
            <a:ext cx="1257880" cy="1257880"/>
            <a:chOff x="9292725" y="2364962"/>
            <a:chExt cx="2645115" cy="2645115"/>
          </a:xfrm>
        </p:grpSpPr>
        <p:pic>
          <p:nvPicPr>
            <p:cNvPr id="32" name="Graphic 31" descr="Smart Phone">
              <a:extLst>
                <a:ext uri="{FF2B5EF4-FFF2-40B4-BE49-F238E27FC236}">
                  <a16:creationId xmlns:a16="http://schemas.microsoft.com/office/drawing/2014/main" id="{C90327E3-30E5-4A0C-B886-D93331D26C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92725" y="2364962"/>
              <a:ext cx="2645115" cy="2645115"/>
            </a:xfrm>
            <a:prstGeom prst="rect">
              <a:avLst/>
            </a:prstGeom>
          </p:spPr>
        </p:pic>
        <p:pic>
          <p:nvPicPr>
            <p:cNvPr id="33" name="Graphic 32" descr="Chat RTL">
              <a:extLst>
                <a:ext uri="{FF2B5EF4-FFF2-40B4-BE49-F238E27FC236}">
                  <a16:creationId xmlns:a16="http://schemas.microsoft.com/office/drawing/2014/main" id="{413B0B99-7A1E-47CC-98B1-22FE3DB3EBD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87837" y="2851208"/>
              <a:ext cx="474709" cy="474709"/>
            </a:xfrm>
            <a:prstGeom prst="rect">
              <a:avLst/>
            </a:prstGeom>
          </p:spPr>
        </p:pic>
        <p:pic>
          <p:nvPicPr>
            <p:cNvPr id="34" name="Graphic 33" descr="Chat RTL">
              <a:extLst>
                <a:ext uri="{FF2B5EF4-FFF2-40B4-BE49-F238E27FC236}">
                  <a16:creationId xmlns:a16="http://schemas.microsoft.com/office/drawing/2014/main" id="{36F0A8BD-1A4E-43AF-904B-C071383C08D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76640" y="3658702"/>
              <a:ext cx="474709" cy="474709"/>
            </a:xfrm>
            <a:prstGeom prst="rect">
              <a:avLst/>
            </a:prstGeom>
          </p:spPr>
        </p:pic>
        <p:pic>
          <p:nvPicPr>
            <p:cNvPr id="35" name="Graphic 34" descr="Chat RTL">
              <a:extLst>
                <a:ext uri="{FF2B5EF4-FFF2-40B4-BE49-F238E27FC236}">
                  <a16:creationId xmlns:a16="http://schemas.microsoft.com/office/drawing/2014/main" id="{1DF28E92-42AA-4C6B-A397-E8773A95823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10615282" y="3212810"/>
              <a:ext cx="474709" cy="474709"/>
            </a:xfrm>
            <a:prstGeom prst="rect">
              <a:avLst/>
            </a:prstGeom>
          </p:spPr>
        </p:pic>
        <p:pic>
          <p:nvPicPr>
            <p:cNvPr id="36" name="Graphic 35" descr="Chat RTL">
              <a:extLst>
                <a:ext uri="{FF2B5EF4-FFF2-40B4-BE49-F238E27FC236}">
                  <a16:creationId xmlns:a16="http://schemas.microsoft.com/office/drawing/2014/main" id="{A07955A6-2B97-417D-BCB0-582AEE9BF2F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10637427" y="3954129"/>
              <a:ext cx="474709" cy="474709"/>
            </a:xfrm>
            <a:prstGeom prst="rect">
              <a:avLst/>
            </a:prstGeom>
          </p:spPr>
        </p:pic>
      </p:grpSp>
      <p:cxnSp>
        <p:nvCxnSpPr>
          <p:cNvPr id="40" name="Connector: Curved 39">
            <a:extLst>
              <a:ext uri="{FF2B5EF4-FFF2-40B4-BE49-F238E27FC236}">
                <a16:creationId xmlns:a16="http://schemas.microsoft.com/office/drawing/2014/main" id="{97690632-A400-4695-ABD2-AD4E03960AAA}"/>
              </a:ext>
            </a:extLst>
          </p:cNvPr>
          <p:cNvCxnSpPr>
            <a:cxnSpLocks/>
          </p:cNvCxnSpPr>
          <p:nvPr/>
        </p:nvCxnSpPr>
        <p:spPr>
          <a:xfrm>
            <a:off x="2130139" y="2170554"/>
            <a:ext cx="1902770" cy="594322"/>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64" name="Group 63">
            <a:extLst>
              <a:ext uri="{FF2B5EF4-FFF2-40B4-BE49-F238E27FC236}">
                <a16:creationId xmlns:a16="http://schemas.microsoft.com/office/drawing/2014/main" id="{81493B9D-2811-436A-9A48-9563714230C5}"/>
              </a:ext>
            </a:extLst>
          </p:cNvPr>
          <p:cNvGrpSpPr/>
          <p:nvPr/>
        </p:nvGrpSpPr>
        <p:grpSpPr>
          <a:xfrm>
            <a:off x="767488" y="3289377"/>
            <a:ext cx="983006" cy="1343539"/>
            <a:chOff x="1355822" y="3834822"/>
            <a:chExt cx="1127885" cy="1541555"/>
          </a:xfrm>
        </p:grpSpPr>
        <p:grpSp>
          <p:nvGrpSpPr>
            <p:cNvPr id="59" name="Group 58">
              <a:extLst>
                <a:ext uri="{FF2B5EF4-FFF2-40B4-BE49-F238E27FC236}">
                  <a16:creationId xmlns:a16="http://schemas.microsoft.com/office/drawing/2014/main" id="{45E164BE-B785-4D89-8E45-277561668235}"/>
                </a:ext>
              </a:extLst>
            </p:cNvPr>
            <p:cNvGrpSpPr/>
            <p:nvPr/>
          </p:nvGrpSpPr>
          <p:grpSpPr>
            <a:xfrm>
              <a:off x="1356087" y="4527667"/>
              <a:ext cx="868606" cy="232703"/>
              <a:chOff x="766085" y="4376782"/>
              <a:chExt cx="868606" cy="232703"/>
            </a:xfrm>
          </p:grpSpPr>
          <p:sp>
            <p:nvSpPr>
              <p:cNvPr id="52" name="Isosceles Triangle 51">
                <a:extLst>
                  <a:ext uri="{FF2B5EF4-FFF2-40B4-BE49-F238E27FC236}">
                    <a16:creationId xmlns:a16="http://schemas.microsoft.com/office/drawing/2014/main" id="{2EBA6151-A505-4B3A-81AA-64E5735F39A5}"/>
                  </a:ext>
                </a:extLst>
              </p:cNvPr>
              <p:cNvSpPr/>
              <p:nvPr/>
            </p:nvSpPr>
            <p:spPr>
              <a:xfrm>
                <a:off x="766085" y="4376782"/>
                <a:ext cx="868606" cy="232703"/>
              </a:xfrm>
              <a:prstGeom prst="triangl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id="{CDC55112-E96B-4CFB-9FD3-22835E50FE7F}"/>
                  </a:ext>
                </a:extLst>
              </p:cNvPr>
              <p:cNvSpPr/>
              <p:nvPr/>
            </p:nvSpPr>
            <p:spPr>
              <a:xfrm>
                <a:off x="861473" y="4405775"/>
                <a:ext cx="677744" cy="192646"/>
              </a:xfrm>
              <a:prstGeom prst="triangle">
                <a:avLst/>
              </a:prstGeom>
              <a:solidFill>
                <a:schemeClr val="bg1">
                  <a:lumMod val="85000"/>
                </a:schemeClr>
              </a:solid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9" name="Rectangle 48">
              <a:extLst>
                <a:ext uri="{FF2B5EF4-FFF2-40B4-BE49-F238E27FC236}">
                  <a16:creationId xmlns:a16="http://schemas.microsoft.com/office/drawing/2014/main" id="{17D138D1-13CB-4A62-AC7F-6FDCF17567BE}"/>
                </a:ext>
              </a:extLst>
            </p:cNvPr>
            <p:cNvSpPr/>
            <p:nvPr/>
          </p:nvSpPr>
          <p:spPr>
            <a:xfrm>
              <a:off x="1364450" y="4764765"/>
              <a:ext cx="864642" cy="611612"/>
            </a:xfrm>
            <a:prstGeom prst="rect">
              <a:avLst/>
            </a:prstGeom>
            <a:solidFill>
              <a:schemeClr val="bg1">
                <a:lumMod val="85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0000"/>
                    <a:lumOff val="40000"/>
                  </a:schemeClr>
                </a:solidFill>
              </a:endParaRPr>
            </a:p>
          </p:txBody>
        </p:sp>
        <p:pic>
          <p:nvPicPr>
            <p:cNvPr id="58" name="Picture 57" descr="A picture containing text, electronics&#10;&#10;Description automatically generated">
              <a:extLst>
                <a:ext uri="{FF2B5EF4-FFF2-40B4-BE49-F238E27FC236}">
                  <a16:creationId xmlns:a16="http://schemas.microsoft.com/office/drawing/2014/main" id="{9EA92176-194D-427F-ADD6-EC26A112F8CD}"/>
                </a:ext>
              </a:extLst>
            </p:cNvPr>
            <p:cNvPicPr>
              <a:picLocks noChangeAspect="1"/>
            </p:cNvPicPr>
            <p:nvPr/>
          </p:nvPicPr>
          <p:blipFill>
            <a:blip r:embed="rId13"/>
            <a:stretch>
              <a:fillRect/>
            </a:stretch>
          </p:blipFill>
          <p:spPr>
            <a:xfrm rot="2502756">
              <a:off x="1502390" y="3834822"/>
              <a:ext cx="981317" cy="1272728"/>
            </a:xfrm>
            <a:prstGeom prst="rect">
              <a:avLst/>
            </a:prstGeom>
          </p:spPr>
        </p:pic>
        <p:sp>
          <p:nvSpPr>
            <p:cNvPr id="51" name="Isosceles Triangle 50">
              <a:extLst>
                <a:ext uri="{FF2B5EF4-FFF2-40B4-BE49-F238E27FC236}">
                  <a16:creationId xmlns:a16="http://schemas.microsoft.com/office/drawing/2014/main" id="{125969EF-ADA2-4978-98EC-91B3924F7E4C}"/>
                </a:ext>
              </a:extLst>
            </p:cNvPr>
            <p:cNvSpPr/>
            <p:nvPr/>
          </p:nvSpPr>
          <p:spPr>
            <a:xfrm rot="16200000">
              <a:off x="1701552" y="4846579"/>
              <a:ext cx="611609" cy="426219"/>
            </a:xfrm>
            <a:prstGeom prst="triangle">
              <a:avLst/>
            </a:prstGeom>
            <a:solidFill>
              <a:schemeClr val="accent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38FA40B4-D0F5-4A38-9A64-9898B51D87BC}"/>
                </a:ext>
              </a:extLst>
            </p:cNvPr>
            <p:cNvSpPr/>
            <p:nvPr/>
          </p:nvSpPr>
          <p:spPr>
            <a:xfrm rot="5400000">
              <a:off x="1263130" y="4846581"/>
              <a:ext cx="611604" cy="426219"/>
            </a:xfrm>
            <a:prstGeom prst="triangle">
              <a:avLst/>
            </a:prstGeom>
            <a:solidFill>
              <a:schemeClr val="accent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Isosceles Triangle 52">
              <a:extLst>
                <a:ext uri="{FF2B5EF4-FFF2-40B4-BE49-F238E27FC236}">
                  <a16:creationId xmlns:a16="http://schemas.microsoft.com/office/drawing/2014/main" id="{55BC60F2-D348-46E3-BC6F-4E6A5C6C63DE}"/>
                </a:ext>
              </a:extLst>
            </p:cNvPr>
            <p:cNvSpPr/>
            <p:nvPr/>
          </p:nvSpPr>
          <p:spPr>
            <a:xfrm>
              <a:off x="1367852" y="5057537"/>
              <a:ext cx="839821" cy="307955"/>
            </a:xfrm>
            <a:prstGeom prst="triangle">
              <a:avLst>
                <a:gd name="adj" fmla="val 50000"/>
              </a:avLst>
            </a:prstGeom>
            <a:solidFill>
              <a:schemeClr val="accent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68" name="Connector: Curved 67">
            <a:extLst>
              <a:ext uri="{FF2B5EF4-FFF2-40B4-BE49-F238E27FC236}">
                <a16:creationId xmlns:a16="http://schemas.microsoft.com/office/drawing/2014/main" id="{47DDEDC2-0CF0-4414-B028-9E13B3071F53}"/>
              </a:ext>
            </a:extLst>
          </p:cNvPr>
          <p:cNvCxnSpPr>
            <a:cxnSpLocks/>
            <a:endCxn id="58" idx="3"/>
          </p:cNvCxnSpPr>
          <p:nvPr/>
        </p:nvCxnSpPr>
        <p:spPr>
          <a:xfrm rot="5400000">
            <a:off x="2830076" y="2782431"/>
            <a:ext cx="158121" cy="2534102"/>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94" name="Group 93">
            <a:extLst>
              <a:ext uri="{FF2B5EF4-FFF2-40B4-BE49-F238E27FC236}">
                <a16:creationId xmlns:a16="http://schemas.microsoft.com/office/drawing/2014/main" id="{10C09A7E-80CB-4DCA-AED5-157DC2C29642}"/>
              </a:ext>
            </a:extLst>
          </p:cNvPr>
          <p:cNvGrpSpPr/>
          <p:nvPr/>
        </p:nvGrpSpPr>
        <p:grpSpPr>
          <a:xfrm>
            <a:off x="3246353" y="4523058"/>
            <a:ext cx="1699394" cy="1183507"/>
            <a:chOff x="3563846" y="4537982"/>
            <a:chExt cx="1699394" cy="1183507"/>
          </a:xfrm>
        </p:grpSpPr>
        <p:grpSp>
          <p:nvGrpSpPr>
            <p:cNvPr id="83" name="Graphic 79" descr="Mailbox">
              <a:extLst>
                <a:ext uri="{FF2B5EF4-FFF2-40B4-BE49-F238E27FC236}">
                  <a16:creationId xmlns:a16="http://schemas.microsoft.com/office/drawing/2014/main" id="{2EC43BCF-B564-402F-A745-6DC2F72455FB}"/>
                </a:ext>
              </a:extLst>
            </p:cNvPr>
            <p:cNvGrpSpPr/>
            <p:nvPr/>
          </p:nvGrpSpPr>
          <p:grpSpPr>
            <a:xfrm>
              <a:off x="3697283" y="5387092"/>
              <a:ext cx="373738" cy="334397"/>
              <a:chOff x="3582632" y="5316406"/>
              <a:chExt cx="373738" cy="334397"/>
            </a:xfrm>
            <a:solidFill>
              <a:schemeClr val="accent6"/>
            </a:solidFill>
          </p:grpSpPr>
          <p:sp>
            <p:nvSpPr>
              <p:cNvPr id="84" name="Freeform: Shape 83">
                <a:extLst>
                  <a:ext uri="{FF2B5EF4-FFF2-40B4-BE49-F238E27FC236}">
                    <a16:creationId xmlns:a16="http://schemas.microsoft.com/office/drawing/2014/main" id="{68CB5398-32A2-43DD-AE6D-39C37C0C0F28}"/>
                  </a:ext>
                </a:extLst>
              </p:cNvPr>
              <p:cNvSpPr/>
              <p:nvPr/>
            </p:nvSpPr>
            <p:spPr>
              <a:xfrm>
                <a:off x="3808842" y="5316406"/>
                <a:ext cx="59011" cy="118022"/>
              </a:xfrm>
              <a:custGeom>
                <a:avLst/>
                <a:gdLst>
                  <a:gd name="connsiteX0" fmla="*/ 29506 w 59011"/>
                  <a:gd name="connsiteY0" fmla="*/ 29506 h 118022"/>
                  <a:gd name="connsiteX1" fmla="*/ 59011 w 59011"/>
                  <a:gd name="connsiteY1" fmla="*/ 29506 h 118022"/>
                  <a:gd name="connsiteX2" fmla="*/ 59011 w 59011"/>
                  <a:gd name="connsiteY2" fmla="*/ 0 h 118022"/>
                  <a:gd name="connsiteX3" fmla="*/ 0 w 59011"/>
                  <a:gd name="connsiteY3" fmla="*/ 0 h 118022"/>
                  <a:gd name="connsiteX4" fmla="*/ 0 w 59011"/>
                  <a:gd name="connsiteY4" fmla="*/ 118023 h 118022"/>
                  <a:gd name="connsiteX5" fmla="*/ 29506 w 59011"/>
                  <a:gd name="connsiteY5" fmla="*/ 118023 h 11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11" h="118022">
                    <a:moveTo>
                      <a:pt x="29506" y="29506"/>
                    </a:moveTo>
                    <a:lnTo>
                      <a:pt x="59011" y="29506"/>
                    </a:lnTo>
                    <a:lnTo>
                      <a:pt x="59011" y="0"/>
                    </a:lnTo>
                    <a:lnTo>
                      <a:pt x="0" y="0"/>
                    </a:lnTo>
                    <a:lnTo>
                      <a:pt x="0" y="118023"/>
                    </a:lnTo>
                    <a:lnTo>
                      <a:pt x="29506" y="118023"/>
                    </a:lnTo>
                    <a:close/>
                  </a:path>
                </a:pathLst>
              </a:custGeom>
              <a:solidFill>
                <a:schemeClr val="accent6"/>
              </a:solidFill>
              <a:ln w="4862"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AEC0D20-CA27-4D33-B66D-68D11A58C4D7}"/>
                  </a:ext>
                </a:extLst>
              </p:cNvPr>
              <p:cNvSpPr/>
              <p:nvPr/>
            </p:nvSpPr>
            <p:spPr>
              <a:xfrm>
                <a:off x="3582632" y="5365582"/>
                <a:ext cx="373738" cy="285221"/>
              </a:xfrm>
              <a:custGeom>
                <a:avLst/>
                <a:gdLst>
                  <a:gd name="connsiteX0" fmla="*/ 147528 w 373738"/>
                  <a:gd name="connsiteY0" fmla="*/ 206540 h 285221"/>
                  <a:gd name="connsiteX1" fmla="*/ 29506 w 373738"/>
                  <a:gd name="connsiteY1" fmla="*/ 206540 h 285221"/>
                  <a:gd name="connsiteX2" fmla="*/ 29506 w 373738"/>
                  <a:gd name="connsiteY2" fmla="*/ 88517 h 285221"/>
                  <a:gd name="connsiteX3" fmla="*/ 88517 w 373738"/>
                  <a:gd name="connsiteY3" fmla="*/ 29506 h 285221"/>
                  <a:gd name="connsiteX4" fmla="*/ 147528 w 373738"/>
                  <a:gd name="connsiteY4" fmla="*/ 88517 h 285221"/>
                  <a:gd name="connsiteX5" fmla="*/ 147528 w 373738"/>
                  <a:gd name="connsiteY5" fmla="*/ 206540 h 285221"/>
                  <a:gd name="connsiteX6" fmla="*/ 285222 w 373738"/>
                  <a:gd name="connsiteY6" fmla="*/ 0 h 285221"/>
                  <a:gd name="connsiteX7" fmla="*/ 275386 w 373738"/>
                  <a:gd name="connsiteY7" fmla="*/ 0 h 285221"/>
                  <a:gd name="connsiteX8" fmla="*/ 275386 w 373738"/>
                  <a:gd name="connsiteY8" fmla="*/ 88517 h 285221"/>
                  <a:gd name="connsiteX9" fmla="*/ 206540 w 373738"/>
                  <a:gd name="connsiteY9" fmla="*/ 88517 h 285221"/>
                  <a:gd name="connsiteX10" fmla="*/ 206540 w 373738"/>
                  <a:gd name="connsiteY10" fmla="*/ 0 h 285221"/>
                  <a:gd name="connsiteX11" fmla="*/ 88517 w 373738"/>
                  <a:gd name="connsiteY11" fmla="*/ 0 h 285221"/>
                  <a:gd name="connsiteX12" fmla="*/ 0 w 373738"/>
                  <a:gd name="connsiteY12" fmla="*/ 88517 h 285221"/>
                  <a:gd name="connsiteX13" fmla="*/ 0 w 373738"/>
                  <a:gd name="connsiteY13" fmla="*/ 236046 h 285221"/>
                  <a:gd name="connsiteX14" fmla="*/ 167199 w 373738"/>
                  <a:gd name="connsiteY14" fmla="*/ 236046 h 285221"/>
                  <a:gd name="connsiteX15" fmla="*/ 167199 w 373738"/>
                  <a:gd name="connsiteY15" fmla="*/ 285222 h 285221"/>
                  <a:gd name="connsiteX16" fmla="*/ 206540 w 373738"/>
                  <a:gd name="connsiteY16" fmla="*/ 285222 h 285221"/>
                  <a:gd name="connsiteX17" fmla="*/ 206540 w 373738"/>
                  <a:gd name="connsiteY17" fmla="*/ 236046 h 285221"/>
                  <a:gd name="connsiteX18" fmla="*/ 373739 w 373738"/>
                  <a:gd name="connsiteY18" fmla="*/ 236046 h 285221"/>
                  <a:gd name="connsiteX19" fmla="*/ 373739 w 373738"/>
                  <a:gd name="connsiteY19" fmla="*/ 88517 h 285221"/>
                  <a:gd name="connsiteX20" fmla="*/ 285222 w 373738"/>
                  <a:gd name="connsiteY20" fmla="*/ 0 h 28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3738" h="285221">
                    <a:moveTo>
                      <a:pt x="147528" y="206540"/>
                    </a:moveTo>
                    <a:lnTo>
                      <a:pt x="29506" y="206540"/>
                    </a:lnTo>
                    <a:lnTo>
                      <a:pt x="29506" y="88517"/>
                    </a:lnTo>
                    <a:cubicBezTo>
                      <a:pt x="29506" y="56061"/>
                      <a:pt x="56061" y="29506"/>
                      <a:pt x="88517" y="29506"/>
                    </a:cubicBezTo>
                    <a:cubicBezTo>
                      <a:pt x="120973" y="29506"/>
                      <a:pt x="147528" y="56061"/>
                      <a:pt x="147528" y="88517"/>
                    </a:cubicBezTo>
                    <a:lnTo>
                      <a:pt x="147528" y="206540"/>
                    </a:lnTo>
                    <a:close/>
                    <a:moveTo>
                      <a:pt x="285222" y="0"/>
                    </a:moveTo>
                    <a:lnTo>
                      <a:pt x="275386" y="0"/>
                    </a:lnTo>
                    <a:lnTo>
                      <a:pt x="275386" y="88517"/>
                    </a:lnTo>
                    <a:lnTo>
                      <a:pt x="206540" y="88517"/>
                    </a:lnTo>
                    <a:lnTo>
                      <a:pt x="206540" y="0"/>
                    </a:lnTo>
                    <a:lnTo>
                      <a:pt x="88517" y="0"/>
                    </a:lnTo>
                    <a:cubicBezTo>
                      <a:pt x="39833" y="0"/>
                      <a:pt x="0" y="39833"/>
                      <a:pt x="0" y="88517"/>
                    </a:cubicBezTo>
                    <a:lnTo>
                      <a:pt x="0" y="236046"/>
                    </a:lnTo>
                    <a:lnTo>
                      <a:pt x="167199" y="236046"/>
                    </a:lnTo>
                    <a:lnTo>
                      <a:pt x="167199" y="285222"/>
                    </a:lnTo>
                    <a:lnTo>
                      <a:pt x="206540" y="285222"/>
                    </a:lnTo>
                    <a:lnTo>
                      <a:pt x="206540" y="236046"/>
                    </a:lnTo>
                    <a:lnTo>
                      <a:pt x="373739" y="236046"/>
                    </a:lnTo>
                    <a:lnTo>
                      <a:pt x="373739" y="88517"/>
                    </a:lnTo>
                    <a:cubicBezTo>
                      <a:pt x="373739" y="39833"/>
                      <a:pt x="333906" y="0"/>
                      <a:pt x="285222" y="0"/>
                    </a:cubicBezTo>
                    <a:close/>
                  </a:path>
                </a:pathLst>
              </a:custGeom>
              <a:solidFill>
                <a:schemeClr val="accent6"/>
              </a:solidFill>
              <a:ln w="4862" cap="flat">
                <a:noFill/>
                <a:prstDash val="solid"/>
                <a:miter/>
              </a:ln>
            </p:spPr>
            <p:txBody>
              <a:bodyPr rtlCol="0" anchor="ctr"/>
              <a:lstStyle/>
              <a:p>
                <a:endParaRPr lang="en-US"/>
              </a:p>
            </p:txBody>
          </p:sp>
        </p:grpSp>
        <p:sp>
          <p:nvSpPr>
            <p:cNvPr id="87" name="Freeform: Shape 86">
              <a:extLst>
                <a:ext uri="{FF2B5EF4-FFF2-40B4-BE49-F238E27FC236}">
                  <a16:creationId xmlns:a16="http://schemas.microsoft.com/office/drawing/2014/main" id="{EE6B97F0-64FB-4345-9096-48F5CD383D93}"/>
                </a:ext>
              </a:extLst>
            </p:cNvPr>
            <p:cNvSpPr/>
            <p:nvPr/>
          </p:nvSpPr>
          <p:spPr>
            <a:xfrm>
              <a:off x="3951488" y="4537982"/>
              <a:ext cx="1311752" cy="683985"/>
            </a:xfrm>
            <a:custGeom>
              <a:avLst/>
              <a:gdLst>
                <a:gd name="connsiteX0" fmla="*/ 1030663 w 1311752"/>
                <a:gd name="connsiteY0" fmla="*/ 356047 h 683985"/>
                <a:gd name="connsiteX1" fmla="*/ 1030663 w 1311752"/>
                <a:gd name="connsiteY1" fmla="*/ 93697 h 683985"/>
                <a:gd name="connsiteX2" fmla="*/ 905734 w 1311752"/>
                <a:gd name="connsiteY2" fmla="*/ 93697 h 683985"/>
                <a:gd name="connsiteX3" fmla="*/ 905734 w 1311752"/>
                <a:gd name="connsiteY3" fmla="*/ 237365 h 683985"/>
                <a:gd name="connsiteX4" fmla="*/ 655876 w 1311752"/>
                <a:gd name="connsiteY4" fmla="*/ 0 h 683985"/>
                <a:gd name="connsiteX5" fmla="*/ 655876 w 1311752"/>
                <a:gd name="connsiteY5" fmla="*/ 0 h 683985"/>
                <a:gd name="connsiteX6" fmla="*/ 0 w 1311752"/>
                <a:gd name="connsiteY6" fmla="*/ 624644 h 683985"/>
                <a:gd name="connsiteX7" fmla="*/ 70272 w 1311752"/>
                <a:gd name="connsiteY7" fmla="*/ 683985 h 683985"/>
                <a:gd name="connsiteX8" fmla="*/ 655876 w 1311752"/>
                <a:gd name="connsiteY8" fmla="*/ 128052 h 683985"/>
                <a:gd name="connsiteX9" fmla="*/ 655876 w 1311752"/>
                <a:gd name="connsiteY9" fmla="*/ 128052 h 683985"/>
                <a:gd name="connsiteX10" fmla="*/ 1241480 w 1311752"/>
                <a:gd name="connsiteY10" fmla="*/ 683985 h 683985"/>
                <a:gd name="connsiteX11" fmla="*/ 1311753 w 1311752"/>
                <a:gd name="connsiteY11" fmla="*/ 624644 h 683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1752" h="683985">
                  <a:moveTo>
                    <a:pt x="1030663" y="356047"/>
                  </a:moveTo>
                  <a:lnTo>
                    <a:pt x="1030663" y="93697"/>
                  </a:lnTo>
                  <a:lnTo>
                    <a:pt x="905734" y="93697"/>
                  </a:lnTo>
                  <a:lnTo>
                    <a:pt x="905734" y="237365"/>
                  </a:lnTo>
                  <a:lnTo>
                    <a:pt x="655876" y="0"/>
                  </a:lnTo>
                  <a:lnTo>
                    <a:pt x="655876" y="0"/>
                  </a:lnTo>
                  <a:lnTo>
                    <a:pt x="0" y="624644"/>
                  </a:lnTo>
                  <a:lnTo>
                    <a:pt x="70272" y="683985"/>
                  </a:lnTo>
                  <a:lnTo>
                    <a:pt x="655876" y="128052"/>
                  </a:lnTo>
                  <a:lnTo>
                    <a:pt x="655876" y="128052"/>
                  </a:lnTo>
                  <a:lnTo>
                    <a:pt x="1241480" y="683985"/>
                  </a:lnTo>
                  <a:lnTo>
                    <a:pt x="1311753" y="624644"/>
                  </a:lnTo>
                  <a:close/>
                </a:path>
              </a:pathLst>
            </a:custGeom>
            <a:solidFill>
              <a:srgbClr val="00BC87"/>
            </a:solidFill>
            <a:ln w="15577"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50A6E2D6-5FA4-4760-BE09-6DB9D0E9EA49}"/>
                </a:ext>
              </a:extLst>
            </p:cNvPr>
            <p:cNvSpPr/>
            <p:nvPr/>
          </p:nvSpPr>
          <p:spPr>
            <a:xfrm>
              <a:off x="4138881" y="4753484"/>
              <a:ext cx="936966" cy="908857"/>
            </a:xfrm>
            <a:custGeom>
              <a:avLst/>
              <a:gdLst>
                <a:gd name="connsiteX0" fmla="*/ 0 w 936966"/>
                <a:gd name="connsiteY0" fmla="*/ 445059 h 908857"/>
                <a:gd name="connsiteX1" fmla="*/ 0 w 936966"/>
                <a:gd name="connsiteY1" fmla="*/ 908857 h 908857"/>
                <a:gd name="connsiteX2" fmla="*/ 374787 w 936966"/>
                <a:gd name="connsiteY2" fmla="*/ 908857 h 908857"/>
                <a:gd name="connsiteX3" fmla="*/ 374787 w 936966"/>
                <a:gd name="connsiteY3" fmla="*/ 518455 h 908857"/>
                <a:gd name="connsiteX4" fmla="*/ 562180 w 936966"/>
                <a:gd name="connsiteY4" fmla="*/ 518455 h 908857"/>
                <a:gd name="connsiteX5" fmla="*/ 562180 w 936966"/>
                <a:gd name="connsiteY5" fmla="*/ 908857 h 908857"/>
                <a:gd name="connsiteX6" fmla="*/ 936966 w 936966"/>
                <a:gd name="connsiteY6" fmla="*/ 908857 h 908857"/>
                <a:gd name="connsiteX7" fmla="*/ 936966 w 936966"/>
                <a:gd name="connsiteY7" fmla="*/ 445059 h 908857"/>
                <a:gd name="connsiteX8" fmla="*/ 468483 w 936966"/>
                <a:gd name="connsiteY8" fmla="*/ 0 h 908857"/>
                <a:gd name="connsiteX9" fmla="*/ 0 w 936966"/>
                <a:gd name="connsiteY9" fmla="*/ 445059 h 908857"/>
                <a:gd name="connsiteX10" fmla="*/ 281090 w 936966"/>
                <a:gd name="connsiteY10" fmla="*/ 705848 h 908857"/>
                <a:gd name="connsiteX11" fmla="*/ 93697 w 936966"/>
                <a:gd name="connsiteY11" fmla="*/ 705848 h 908857"/>
                <a:gd name="connsiteX12" fmla="*/ 93697 w 936966"/>
                <a:gd name="connsiteY12" fmla="*/ 518455 h 908857"/>
                <a:gd name="connsiteX13" fmla="*/ 281090 w 936966"/>
                <a:gd name="connsiteY13" fmla="*/ 518455 h 908857"/>
                <a:gd name="connsiteX14" fmla="*/ 281090 w 936966"/>
                <a:gd name="connsiteY14" fmla="*/ 705848 h 908857"/>
                <a:gd name="connsiteX15" fmla="*/ 655876 w 936966"/>
                <a:gd name="connsiteY15" fmla="*/ 518455 h 908857"/>
                <a:gd name="connsiteX16" fmla="*/ 843270 w 936966"/>
                <a:gd name="connsiteY16" fmla="*/ 518455 h 908857"/>
                <a:gd name="connsiteX17" fmla="*/ 843270 w 936966"/>
                <a:gd name="connsiteY17" fmla="*/ 705848 h 908857"/>
                <a:gd name="connsiteX18" fmla="*/ 655876 w 936966"/>
                <a:gd name="connsiteY18" fmla="*/ 705848 h 908857"/>
                <a:gd name="connsiteX19" fmla="*/ 655876 w 936966"/>
                <a:gd name="connsiteY19" fmla="*/ 518455 h 90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6966" h="908857">
                  <a:moveTo>
                    <a:pt x="0" y="445059"/>
                  </a:moveTo>
                  <a:lnTo>
                    <a:pt x="0" y="908857"/>
                  </a:lnTo>
                  <a:lnTo>
                    <a:pt x="374787" y="908857"/>
                  </a:lnTo>
                  <a:lnTo>
                    <a:pt x="374787" y="518455"/>
                  </a:lnTo>
                  <a:lnTo>
                    <a:pt x="562180" y="518455"/>
                  </a:lnTo>
                  <a:lnTo>
                    <a:pt x="562180" y="908857"/>
                  </a:lnTo>
                  <a:lnTo>
                    <a:pt x="936966" y="908857"/>
                  </a:lnTo>
                  <a:lnTo>
                    <a:pt x="936966" y="445059"/>
                  </a:lnTo>
                  <a:lnTo>
                    <a:pt x="468483" y="0"/>
                  </a:lnTo>
                  <a:lnTo>
                    <a:pt x="0" y="445059"/>
                  </a:lnTo>
                  <a:close/>
                  <a:moveTo>
                    <a:pt x="281090" y="705848"/>
                  </a:moveTo>
                  <a:lnTo>
                    <a:pt x="93697" y="705848"/>
                  </a:lnTo>
                  <a:lnTo>
                    <a:pt x="93697" y="518455"/>
                  </a:lnTo>
                  <a:lnTo>
                    <a:pt x="281090" y="518455"/>
                  </a:lnTo>
                  <a:lnTo>
                    <a:pt x="281090" y="705848"/>
                  </a:lnTo>
                  <a:close/>
                  <a:moveTo>
                    <a:pt x="655876" y="518455"/>
                  </a:moveTo>
                  <a:lnTo>
                    <a:pt x="843270" y="518455"/>
                  </a:lnTo>
                  <a:lnTo>
                    <a:pt x="843270" y="705848"/>
                  </a:lnTo>
                  <a:lnTo>
                    <a:pt x="655876" y="705848"/>
                  </a:lnTo>
                  <a:lnTo>
                    <a:pt x="655876" y="518455"/>
                  </a:lnTo>
                  <a:close/>
                </a:path>
              </a:pathLst>
            </a:custGeom>
            <a:solidFill>
              <a:srgbClr val="00BC87"/>
            </a:solidFill>
            <a:ln w="15577" cap="flat">
              <a:noFill/>
              <a:prstDash val="solid"/>
              <a:miter/>
            </a:ln>
          </p:spPr>
          <p:txBody>
            <a:bodyPr rtlCol="0" anchor="ctr"/>
            <a:lstStyle/>
            <a:p>
              <a:endParaRPr lang="en-US"/>
            </a:p>
          </p:txBody>
        </p:sp>
        <p:grpSp>
          <p:nvGrpSpPr>
            <p:cNvPr id="71" name="Group 70">
              <a:extLst>
                <a:ext uri="{FF2B5EF4-FFF2-40B4-BE49-F238E27FC236}">
                  <a16:creationId xmlns:a16="http://schemas.microsoft.com/office/drawing/2014/main" id="{C32400B2-840C-4878-BB26-45C10B05CBAA}"/>
                </a:ext>
              </a:extLst>
            </p:cNvPr>
            <p:cNvGrpSpPr/>
            <p:nvPr/>
          </p:nvGrpSpPr>
          <p:grpSpPr>
            <a:xfrm>
              <a:off x="3563846" y="5234536"/>
              <a:ext cx="271130" cy="370571"/>
              <a:chOff x="1355822" y="3834822"/>
              <a:chExt cx="1127885" cy="1541555"/>
            </a:xfrm>
          </p:grpSpPr>
          <p:grpSp>
            <p:nvGrpSpPr>
              <p:cNvPr id="72" name="Group 71">
                <a:extLst>
                  <a:ext uri="{FF2B5EF4-FFF2-40B4-BE49-F238E27FC236}">
                    <a16:creationId xmlns:a16="http://schemas.microsoft.com/office/drawing/2014/main" id="{D1A6CA83-BE59-4400-9294-A51ACA5173F2}"/>
                  </a:ext>
                </a:extLst>
              </p:cNvPr>
              <p:cNvGrpSpPr/>
              <p:nvPr/>
            </p:nvGrpSpPr>
            <p:grpSpPr>
              <a:xfrm>
                <a:off x="1356087" y="4527667"/>
                <a:ext cx="868606" cy="232703"/>
                <a:chOff x="766085" y="4376782"/>
                <a:chExt cx="868606" cy="232703"/>
              </a:xfrm>
            </p:grpSpPr>
            <p:sp>
              <p:nvSpPr>
                <p:cNvPr id="78" name="Isosceles Triangle 77">
                  <a:extLst>
                    <a:ext uri="{FF2B5EF4-FFF2-40B4-BE49-F238E27FC236}">
                      <a16:creationId xmlns:a16="http://schemas.microsoft.com/office/drawing/2014/main" id="{6F2A79E2-C611-4E67-B2A6-1C09BD80343B}"/>
                    </a:ext>
                  </a:extLst>
                </p:cNvPr>
                <p:cNvSpPr/>
                <p:nvPr/>
              </p:nvSpPr>
              <p:spPr>
                <a:xfrm>
                  <a:off x="766085" y="4376782"/>
                  <a:ext cx="868606" cy="232703"/>
                </a:xfrm>
                <a:prstGeom prst="triangl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195A7829-AA1F-4CBC-82B2-81ED22BB2BCB}"/>
                    </a:ext>
                  </a:extLst>
                </p:cNvPr>
                <p:cNvSpPr/>
                <p:nvPr/>
              </p:nvSpPr>
              <p:spPr>
                <a:xfrm>
                  <a:off x="861473" y="4405775"/>
                  <a:ext cx="677744" cy="192646"/>
                </a:xfrm>
                <a:prstGeom prst="triangle">
                  <a:avLst/>
                </a:prstGeom>
                <a:solidFill>
                  <a:schemeClr val="bg1">
                    <a:lumMod val="85000"/>
                  </a:schemeClr>
                </a:solid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3" name="Rectangle 72">
                <a:extLst>
                  <a:ext uri="{FF2B5EF4-FFF2-40B4-BE49-F238E27FC236}">
                    <a16:creationId xmlns:a16="http://schemas.microsoft.com/office/drawing/2014/main" id="{5C95F9CA-F344-4DEC-BDC2-FD1B9544567E}"/>
                  </a:ext>
                </a:extLst>
              </p:cNvPr>
              <p:cNvSpPr/>
              <p:nvPr/>
            </p:nvSpPr>
            <p:spPr>
              <a:xfrm>
                <a:off x="1364450" y="4764765"/>
                <a:ext cx="864642" cy="611612"/>
              </a:xfrm>
              <a:prstGeom prst="rect">
                <a:avLst/>
              </a:prstGeom>
              <a:solidFill>
                <a:schemeClr val="bg1">
                  <a:lumMod val="85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0000"/>
                      <a:lumOff val="40000"/>
                    </a:schemeClr>
                  </a:solidFill>
                </a:endParaRPr>
              </a:p>
            </p:txBody>
          </p:sp>
          <p:pic>
            <p:nvPicPr>
              <p:cNvPr id="74" name="Picture 73" descr="A picture containing text, electronics&#10;&#10;Description automatically generated">
                <a:extLst>
                  <a:ext uri="{FF2B5EF4-FFF2-40B4-BE49-F238E27FC236}">
                    <a16:creationId xmlns:a16="http://schemas.microsoft.com/office/drawing/2014/main" id="{C5711F0B-C0FB-4730-BBB8-FEADB5C50770}"/>
                  </a:ext>
                </a:extLst>
              </p:cNvPr>
              <p:cNvPicPr>
                <a:picLocks noChangeAspect="1"/>
              </p:cNvPicPr>
              <p:nvPr/>
            </p:nvPicPr>
            <p:blipFill>
              <a:blip r:embed="rId13"/>
              <a:stretch>
                <a:fillRect/>
              </a:stretch>
            </p:blipFill>
            <p:spPr>
              <a:xfrm rot="2502756">
                <a:off x="1502390" y="3834822"/>
                <a:ext cx="981317" cy="1272728"/>
              </a:xfrm>
              <a:prstGeom prst="rect">
                <a:avLst/>
              </a:prstGeom>
            </p:spPr>
          </p:pic>
          <p:sp>
            <p:nvSpPr>
              <p:cNvPr id="75" name="Isosceles Triangle 74">
                <a:extLst>
                  <a:ext uri="{FF2B5EF4-FFF2-40B4-BE49-F238E27FC236}">
                    <a16:creationId xmlns:a16="http://schemas.microsoft.com/office/drawing/2014/main" id="{CD29E610-B6F5-4BFA-A93C-565D8152A44B}"/>
                  </a:ext>
                </a:extLst>
              </p:cNvPr>
              <p:cNvSpPr/>
              <p:nvPr/>
            </p:nvSpPr>
            <p:spPr>
              <a:xfrm rot="16200000">
                <a:off x="1701552" y="4846579"/>
                <a:ext cx="611609" cy="426219"/>
              </a:xfrm>
              <a:prstGeom prst="triangle">
                <a:avLst/>
              </a:prstGeom>
              <a:solidFill>
                <a:schemeClr val="accent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397ABAEE-E234-42E2-8697-5A928ABB8911}"/>
                  </a:ext>
                </a:extLst>
              </p:cNvPr>
              <p:cNvSpPr/>
              <p:nvPr/>
            </p:nvSpPr>
            <p:spPr>
              <a:xfrm rot="5400000">
                <a:off x="1263130" y="4846581"/>
                <a:ext cx="611604" cy="426219"/>
              </a:xfrm>
              <a:prstGeom prst="triangle">
                <a:avLst/>
              </a:prstGeom>
              <a:solidFill>
                <a:schemeClr val="accent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834541B6-0900-462E-8902-B8B698270BBA}"/>
                  </a:ext>
                </a:extLst>
              </p:cNvPr>
              <p:cNvSpPr/>
              <p:nvPr/>
            </p:nvSpPr>
            <p:spPr>
              <a:xfrm>
                <a:off x="1367852" y="5057537"/>
                <a:ext cx="839821" cy="307955"/>
              </a:xfrm>
              <a:prstGeom prst="triangle">
                <a:avLst>
                  <a:gd name="adj" fmla="val 50000"/>
                </a:avLst>
              </a:prstGeom>
              <a:solidFill>
                <a:schemeClr val="accent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95" name="Connector: Curved 94">
            <a:extLst>
              <a:ext uri="{FF2B5EF4-FFF2-40B4-BE49-F238E27FC236}">
                <a16:creationId xmlns:a16="http://schemas.microsoft.com/office/drawing/2014/main" id="{3A852F75-A3F8-4DA9-941F-AB8E787ECEEE}"/>
              </a:ext>
            </a:extLst>
          </p:cNvPr>
          <p:cNvCxnSpPr>
            <a:cxnSpLocks/>
            <a:stCxn id="53" idx="3"/>
          </p:cNvCxnSpPr>
          <p:nvPr/>
        </p:nvCxnSpPr>
        <p:spPr>
          <a:xfrm rot="16200000" flipH="1">
            <a:off x="1668155" y="4099220"/>
            <a:ext cx="774399" cy="1822818"/>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00" name="TextBox 99">
            <a:extLst>
              <a:ext uri="{FF2B5EF4-FFF2-40B4-BE49-F238E27FC236}">
                <a16:creationId xmlns:a16="http://schemas.microsoft.com/office/drawing/2014/main" id="{732B4CA8-A7AF-4CC6-94BD-8CDA71392180}"/>
              </a:ext>
            </a:extLst>
          </p:cNvPr>
          <p:cNvSpPr txBox="1"/>
          <p:nvPr/>
        </p:nvSpPr>
        <p:spPr>
          <a:xfrm>
            <a:off x="931332" y="5896864"/>
            <a:ext cx="3827021" cy="369332"/>
          </a:xfrm>
          <a:prstGeom prst="rect">
            <a:avLst/>
          </a:prstGeom>
          <a:noFill/>
        </p:spPr>
        <p:txBody>
          <a:bodyPr wrap="square" rtlCol="0">
            <a:spAutoFit/>
          </a:bodyPr>
          <a:lstStyle/>
          <a:p>
            <a:pPr algn="ctr"/>
            <a:r>
              <a:rPr lang="en-US" b="1" dirty="0"/>
              <a:t>No in-person visits required</a:t>
            </a:r>
          </a:p>
        </p:txBody>
      </p:sp>
      <p:pic>
        <p:nvPicPr>
          <p:cNvPr id="108" name="Graphic 107" descr="Man with solid fill">
            <a:extLst>
              <a:ext uri="{FF2B5EF4-FFF2-40B4-BE49-F238E27FC236}">
                <a16:creationId xmlns:a16="http://schemas.microsoft.com/office/drawing/2014/main" id="{560C2610-4D17-4326-A1BD-D16AE36B7FB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122201" y="5292360"/>
            <a:ext cx="354780" cy="354780"/>
          </a:xfrm>
          <a:prstGeom prst="rect">
            <a:avLst/>
          </a:prstGeom>
        </p:spPr>
      </p:pic>
    </p:spTree>
    <p:extLst>
      <p:ext uri="{BB962C8B-B14F-4D97-AF65-F5344CB8AC3E}">
        <p14:creationId xmlns:p14="http://schemas.microsoft.com/office/powerpoint/2010/main" val="1473032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7F065CB-7890-409D-994E-27D383463AD2}"/>
              </a:ext>
            </a:extLst>
          </p:cNvPr>
          <p:cNvSpPr>
            <a:spLocks noGrp="1"/>
          </p:cNvSpPr>
          <p:nvPr>
            <p:ph type="body" sz="quarter" idx="10"/>
          </p:nvPr>
        </p:nvSpPr>
        <p:spPr>
          <a:xfrm>
            <a:off x="466246" y="6497983"/>
            <a:ext cx="10295514" cy="255914"/>
          </a:xfrm>
        </p:spPr>
        <p:txBody>
          <a:bodyPr/>
          <a:lstStyle/>
          <a:p>
            <a:r>
              <a:rPr lang="en-US" sz="1000"/>
              <a:t>SOURCE: KFF Health Tracking Poll (May 10-19, 2022) </a:t>
            </a:r>
          </a:p>
        </p:txBody>
      </p:sp>
      <p:sp>
        <p:nvSpPr>
          <p:cNvPr id="8" name="Title 7">
            <a:extLst>
              <a:ext uri="{FF2B5EF4-FFF2-40B4-BE49-F238E27FC236}">
                <a16:creationId xmlns:a16="http://schemas.microsoft.com/office/drawing/2014/main" id="{F3EFFA04-F4F3-4F25-B470-409EF98D3781}"/>
              </a:ext>
            </a:extLst>
          </p:cNvPr>
          <p:cNvSpPr>
            <a:spLocks noGrp="1"/>
          </p:cNvSpPr>
          <p:nvPr>
            <p:ph type="title"/>
          </p:nvPr>
        </p:nvSpPr>
        <p:spPr>
          <a:xfrm>
            <a:off x="468313" y="221520"/>
            <a:ext cx="11264900" cy="861533"/>
          </a:xfrm>
        </p:spPr>
        <p:txBody>
          <a:bodyPr/>
          <a:lstStyle/>
          <a:p>
            <a:r>
              <a:rPr lang="en-US" sz="2800" b="1" dirty="0"/>
              <a:t>Lack Of Awareness And Knowledge About Abortions Creating Opportunity for Mis/Disinformation Efforts</a:t>
            </a:r>
          </a:p>
        </p:txBody>
      </p:sp>
      <p:grpSp>
        <p:nvGrpSpPr>
          <p:cNvPr id="23" name="Group 22">
            <a:extLst>
              <a:ext uri="{FF2B5EF4-FFF2-40B4-BE49-F238E27FC236}">
                <a16:creationId xmlns:a16="http://schemas.microsoft.com/office/drawing/2014/main" id="{ACFF9BBD-B119-4202-AB26-DC95BC73BFBD}"/>
              </a:ext>
            </a:extLst>
          </p:cNvPr>
          <p:cNvGrpSpPr/>
          <p:nvPr/>
        </p:nvGrpSpPr>
        <p:grpSpPr>
          <a:xfrm>
            <a:off x="677469" y="1803748"/>
            <a:ext cx="10283494" cy="4116458"/>
            <a:chOff x="6440916" y="2560396"/>
            <a:chExt cx="5662736" cy="3385502"/>
          </a:xfrm>
        </p:grpSpPr>
        <p:sp>
          <p:nvSpPr>
            <p:cNvPr id="16" name="TextBox 15">
              <a:extLst>
                <a:ext uri="{FF2B5EF4-FFF2-40B4-BE49-F238E27FC236}">
                  <a16:creationId xmlns:a16="http://schemas.microsoft.com/office/drawing/2014/main" id="{23613A4B-E520-481B-B372-292258D0CD9D}"/>
                </a:ext>
              </a:extLst>
            </p:cNvPr>
            <p:cNvSpPr txBox="1"/>
            <p:nvPr/>
          </p:nvSpPr>
          <p:spPr>
            <a:xfrm>
              <a:off x="6440916" y="3341934"/>
              <a:ext cx="4957237" cy="523220"/>
            </a:xfrm>
            <a:prstGeom prst="rect">
              <a:avLst/>
            </a:prstGeom>
            <a:noFill/>
          </p:spPr>
          <p:txBody>
            <a:bodyPr wrap="square" rtlCol="0">
              <a:spAutoFit/>
            </a:bodyPr>
            <a:lstStyle/>
            <a:p>
              <a:r>
                <a:rPr lang="en-US" sz="1400" b="1"/>
                <a:t>Percent who say each of the following </a:t>
              </a:r>
              <a:r>
                <a:rPr lang="en-US" sz="1400" b="1">
                  <a:solidFill>
                    <a:schemeClr val="bg2"/>
                  </a:solidFill>
                </a:rPr>
                <a:t>false</a:t>
              </a:r>
              <a:r>
                <a:rPr lang="en-US" sz="1400" b="1"/>
                <a:t> statements are true: </a:t>
              </a:r>
            </a:p>
          </p:txBody>
        </p:sp>
        <p:graphicFrame>
          <p:nvGraphicFramePr>
            <p:cNvPr id="17" name="Chart 16">
              <a:extLst>
                <a:ext uri="{FF2B5EF4-FFF2-40B4-BE49-F238E27FC236}">
                  <a16:creationId xmlns:a16="http://schemas.microsoft.com/office/drawing/2014/main" id="{16B3504B-359F-4829-A47F-5E326868D9DD}"/>
                </a:ext>
              </a:extLst>
            </p:cNvPr>
            <p:cNvGraphicFramePr/>
            <p:nvPr>
              <p:extLst>
                <p:ext uri="{D42A27DB-BD31-4B8C-83A1-F6EECF244321}">
                  <p14:modId xmlns:p14="http://schemas.microsoft.com/office/powerpoint/2010/main" val="232543629"/>
                </p:ext>
              </p:extLst>
            </p:nvPr>
          </p:nvGraphicFramePr>
          <p:xfrm>
            <a:off x="8919534" y="2560396"/>
            <a:ext cx="3184118" cy="3385502"/>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62BDB747-09A3-479C-91D6-FCB23CD36296}"/>
                </a:ext>
              </a:extLst>
            </p:cNvPr>
            <p:cNvSpPr txBox="1"/>
            <p:nvPr/>
          </p:nvSpPr>
          <p:spPr>
            <a:xfrm>
              <a:off x="7085886" y="3947688"/>
              <a:ext cx="1898528" cy="379687"/>
            </a:xfrm>
            <a:prstGeom prst="rect">
              <a:avLst/>
            </a:prstGeom>
            <a:noFill/>
          </p:spPr>
          <p:txBody>
            <a:bodyPr wrap="square" rtlCol="0">
              <a:spAutoFit/>
            </a:bodyPr>
            <a:lstStyle/>
            <a:p>
              <a:pPr algn="r"/>
              <a:r>
                <a:rPr lang="en-US" sz="1200" b="1"/>
                <a:t>Most abortions in the U.S. occur after 8 weeks of pregnancy</a:t>
              </a:r>
            </a:p>
          </p:txBody>
        </p:sp>
        <p:sp>
          <p:nvSpPr>
            <p:cNvPr id="19" name="TextBox 18">
              <a:extLst>
                <a:ext uri="{FF2B5EF4-FFF2-40B4-BE49-F238E27FC236}">
                  <a16:creationId xmlns:a16="http://schemas.microsoft.com/office/drawing/2014/main" id="{859BDD36-8C89-4CAF-AD52-237925B33DF2}"/>
                </a:ext>
              </a:extLst>
            </p:cNvPr>
            <p:cNvSpPr txBox="1"/>
            <p:nvPr/>
          </p:nvSpPr>
          <p:spPr>
            <a:xfrm>
              <a:off x="7085886" y="4482309"/>
              <a:ext cx="1898528" cy="379688"/>
            </a:xfrm>
            <a:prstGeom prst="rect">
              <a:avLst/>
            </a:prstGeom>
            <a:noFill/>
          </p:spPr>
          <p:txBody>
            <a:bodyPr wrap="square" rtlCol="0">
              <a:spAutoFit/>
            </a:bodyPr>
            <a:lstStyle/>
            <a:p>
              <a:pPr algn="r"/>
              <a:r>
                <a:rPr lang="en-US" sz="1200" b="1"/>
                <a:t>Less than 10% of women in the U.S. have had an abortion</a:t>
              </a:r>
            </a:p>
          </p:txBody>
        </p:sp>
        <p:sp>
          <p:nvSpPr>
            <p:cNvPr id="20" name="TextBox 19">
              <a:extLst>
                <a:ext uri="{FF2B5EF4-FFF2-40B4-BE49-F238E27FC236}">
                  <a16:creationId xmlns:a16="http://schemas.microsoft.com/office/drawing/2014/main" id="{CC2F9EF7-545F-4E37-988B-A8A21EC58383}"/>
                </a:ext>
              </a:extLst>
            </p:cNvPr>
            <p:cNvSpPr txBox="1"/>
            <p:nvPr/>
          </p:nvSpPr>
          <p:spPr>
            <a:xfrm>
              <a:off x="7085887" y="4921564"/>
              <a:ext cx="1898528" cy="379687"/>
            </a:xfrm>
            <a:prstGeom prst="rect">
              <a:avLst/>
            </a:prstGeom>
            <a:noFill/>
          </p:spPr>
          <p:txBody>
            <a:bodyPr wrap="square" rtlCol="0">
              <a:spAutoFit/>
            </a:bodyPr>
            <a:lstStyle/>
            <a:p>
              <a:pPr algn="r"/>
              <a:r>
                <a:rPr lang="en-US" sz="1200" b="1"/>
                <a:t>A woman who has gotten an abortion will have a harder time getting pregnancy again</a:t>
              </a:r>
            </a:p>
          </p:txBody>
        </p:sp>
        <p:sp>
          <p:nvSpPr>
            <p:cNvPr id="21" name="TextBox 20">
              <a:extLst>
                <a:ext uri="{FF2B5EF4-FFF2-40B4-BE49-F238E27FC236}">
                  <a16:creationId xmlns:a16="http://schemas.microsoft.com/office/drawing/2014/main" id="{E8ED2AE1-F0FC-4638-A797-F40F33B3CF82}"/>
                </a:ext>
              </a:extLst>
            </p:cNvPr>
            <p:cNvSpPr txBox="1"/>
            <p:nvPr/>
          </p:nvSpPr>
          <p:spPr>
            <a:xfrm>
              <a:off x="7142255" y="5405517"/>
              <a:ext cx="1842159" cy="379687"/>
            </a:xfrm>
            <a:prstGeom prst="rect">
              <a:avLst/>
            </a:prstGeom>
            <a:noFill/>
          </p:spPr>
          <p:txBody>
            <a:bodyPr wrap="square" rtlCol="0">
              <a:spAutoFit/>
            </a:bodyPr>
            <a:lstStyle/>
            <a:p>
              <a:pPr algn="r"/>
              <a:r>
                <a:rPr lang="en-US" sz="1200" b="1"/>
                <a:t>A woman who has gotten an abortion has a higher chance of getting breast cancer</a:t>
              </a:r>
            </a:p>
          </p:txBody>
        </p:sp>
      </p:grpSp>
      <p:sp>
        <p:nvSpPr>
          <p:cNvPr id="24" name="TextBox 23">
            <a:extLst>
              <a:ext uri="{FF2B5EF4-FFF2-40B4-BE49-F238E27FC236}">
                <a16:creationId xmlns:a16="http://schemas.microsoft.com/office/drawing/2014/main" id="{B3299C2E-7EE5-21F6-6978-8503DD4EFB69}"/>
              </a:ext>
            </a:extLst>
          </p:cNvPr>
          <p:cNvSpPr txBox="1"/>
          <p:nvPr/>
        </p:nvSpPr>
        <p:spPr>
          <a:xfrm>
            <a:off x="617062" y="1789594"/>
            <a:ext cx="4364042" cy="646331"/>
          </a:xfrm>
          <a:prstGeom prst="rect">
            <a:avLst/>
          </a:prstGeom>
          <a:noFill/>
        </p:spPr>
        <p:txBody>
          <a:bodyPr wrap="square">
            <a:spAutoFit/>
          </a:bodyPr>
          <a:lstStyle/>
          <a:p>
            <a:pPr algn="r"/>
            <a:r>
              <a:rPr lang="en-US" sz="1200" b="1"/>
              <a:t>Percent who have heard of mifepristone, or medication abortion, which is a drug available in the form of a pill that can be taken to end a pregnancy</a:t>
            </a:r>
          </a:p>
        </p:txBody>
      </p:sp>
    </p:spTree>
    <p:extLst>
      <p:ext uri="{BB962C8B-B14F-4D97-AF65-F5344CB8AC3E}">
        <p14:creationId xmlns:p14="http://schemas.microsoft.com/office/powerpoint/2010/main" val="587948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95A6D-3EB3-A921-4974-D3A07F38C713}"/>
              </a:ext>
            </a:extLst>
          </p:cNvPr>
          <p:cNvSpPr>
            <a:spLocks noGrp="1"/>
          </p:cNvSpPr>
          <p:nvPr>
            <p:ph type="title"/>
          </p:nvPr>
        </p:nvSpPr>
        <p:spPr>
          <a:xfrm>
            <a:off x="461962" y="259097"/>
            <a:ext cx="11264900" cy="861533"/>
          </a:xfrm>
        </p:spPr>
        <p:txBody>
          <a:bodyPr/>
          <a:lstStyle/>
          <a:p>
            <a:r>
              <a:rPr lang="en-US" sz="2800" b="1" dirty="0">
                <a:cs typeface="Arial"/>
              </a:rPr>
              <a:t>Obtaining an abortion can be costly, and </a:t>
            </a:r>
            <a:r>
              <a:rPr lang="en-US" sz="2800" b="1" dirty="0">
                <a:ea typeface="+mj-lt"/>
                <a:cs typeface="+mj-lt"/>
              </a:rPr>
              <a:t>costs are higher in the second trimester</a:t>
            </a:r>
          </a:p>
        </p:txBody>
      </p:sp>
      <p:sp>
        <p:nvSpPr>
          <p:cNvPr id="5" name="Content Placeholder 4">
            <a:extLst>
              <a:ext uri="{FF2B5EF4-FFF2-40B4-BE49-F238E27FC236}">
                <a16:creationId xmlns:a16="http://schemas.microsoft.com/office/drawing/2014/main" id="{6F91B87F-65DF-FB47-E8CA-6039C5F01804}"/>
              </a:ext>
            </a:extLst>
          </p:cNvPr>
          <p:cNvSpPr>
            <a:spLocks noGrp="1"/>
          </p:cNvSpPr>
          <p:nvPr>
            <p:ph sz="half" idx="11"/>
          </p:nvPr>
        </p:nvSpPr>
        <p:spPr>
          <a:xfrm>
            <a:off x="6792661" y="1772001"/>
            <a:ext cx="5102052" cy="4010377"/>
          </a:xfrm>
        </p:spPr>
        <p:txBody>
          <a:bodyPr lIns="91440" tIns="45720" rIns="91440" bIns="45720" anchor="t"/>
          <a:lstStyle/>
          <a:p>
            <a:r>
              <a:rPr lang="en-US" sz="2000" dirty="0">
                <a:ea typeface="+mn-lt"/>
                <a:cs typeface="+mn-lt"/>
              </a:rPr>
              <a:t>Costs are even higher when you consider transportation, child care, lodging, and lost wages</a:t>
            </a:r>
            <a:endParaRPr lang="en-US" sz="2000" dirty="0">
              <a:cs typeface="Arial"/>
            </a:endParaRPr>
          </a:p>
          <a:p>
            <a:r>
              <a:rPr lang="en-US" sz="2000" dirty="0">
                <a:ea typeface="+mn-lt"/>
                <a:cs typeface="+mn-lt"/>
              </a:rPr>
              <a:t>The Federal Reserve estimates that nationally about </a:t>
            </a:r>
            <a:r>
              <a:rPr lang="en-US" sz="2000" dirty="0">
                <a:ea typeface="+mn-lt"/>
                <a:cs typeface="+mn-lt"/>
                <a:hlinkClick r:id="rId2"/>
              </a:rPr>
              <a:t>one-third</a:t>
            </a:r>
            <a:r>
              <a:rPr lang="en-US" sz="2000" dirty="0">
                <a:ea typeface="+mn-lt"/>
                <a:cs typeface="+mn-lt"/>
              </a:rPr>
              <a:t> of people do not have $400 on hand for unexpected expenses</a:t>
            </a:r>
            <a:endParaRPr lang="en-US" sz="2000" dirty="0">
              <a:cs typeface="Arial"/>
            </a:endParaRPr>
          </a:p>
          <a:p>
            <a:r>
              <a:rPr lang="en-US" sz="2000" dirty="0">
                <a:ea typeface="+mn-lt"/>
                <a:cs typeface="+mn-lt"/>
              </a:rPr>
              <a:t>Insurance coverage for abortion services is heavily restricted in certain private insurance plans and public programs like Medicaid and Medicare</a:t>
            </a:r>
            <a:endParaRPr lang="en-US" sz="2000" dirty="0">
              <a:cs typeface="Arial"/>
            </a:endParaRPr>
          </a:p>
        </p:txBody>
      </p:sp>
      <p:graphicFrame>
        <p:nvGraphicFramePr>
          <p:cNvPr id="7" name="Chart 6">
            <a:extLst>
              <a:ext uri="{FF2B5EF4-FFF2-40B4-BE49-F238E27FC236}">
                <a16:creationId xmlns:a16="http://schemas.microsoft.com/office/drawing/2014/main" id="{9278268B-23F9-43EC-8A1F-E2B180057B10}"/>
              </a:ext>
            </a:extLst>
          </p:cNvPr>
          <p:cNvGraphicFramePr/>
          <p:nvPr>
            <p:extLst>
              <p:ext uri="{D42A27DB-BD31-4B8C-83A1-F6EECF244321}">
                <p14:modId xmlns:p14="http://schemas.microsoft.com/office/powerpoint/2010/main" val="249228628"/>
              </p:ext>
            </p:extLst>
          </p:nvPr>
        </p:nvGraphicFramePr>
        <p:xfrm>
          <a:off x="294112" y="2211806"/>
          <a:ext cx="6530760" cy="406020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691D3409-0764-4FDD-9910-D7FE12B0290E}"/>
              </a:ext>
            </a:extLst>
          </p:cNvPr>
          <p:cNvSpPr txBox="1"/>
          <p:nvPr/>
        </p:nvSpPr>
        <p:spPr>
          <a:xfrm>
            <a:off x="528498" y="1489735"/>
            <a:ext cx="6601171" cy="353943"/>
          </a:xfrm>
          <a:prstGeom prst="rect">
            <a:avLst/>
          </a:prstGeom>
          <a:noFill/>
        </p:spPr>
        <p:txBody>
          <a:bodyPr wrap="square" rtlCol="0">
            <a:spAutoFit/>
          </a:bodyPr>
          <a:lstStyle/>
          <a:p>
            <a:r>
              <a:rPr lang="en-US" sz="1700" dirty="0"/>
              <a:t>In 2021, the Median Cost of Abortion Services Exceeded $500</a:t>
            </a:r>
          </a:p>
        </p:txBody>
      </p:sp>
      <p:sp>
        <p:nvSpPr>
          <p:cNvPr id="20" name="Text Placeholder 11">
            <a:extLst>
              <a:ext uri="{FF2B5EF4-FFF2-40B4-BE49-F238E27FC236}">
                <a16:creationId xmlns:a16="http://schemas.microsoft.com/office/drawing/2014/main" id="{09B1092E-4B2D-4982-AD60-090F976A9E94}"/>
              </a:ext>
            </a:extLst>
          </p:cNvPr>
          <p:cNvSpPr>
            <a:spLocks noGrp="1"/>
          </p:cNvSpPr>
          <p:nvPr>
            <p:ph type="body" sz="quarter" idx="10"/>
          </p:nvPr>
        </p:nvSpPr>
        <p:spPr>
          <a:xfrm>
            <a:off x="466245" y="6383130"/>
            <a:ext cx="10295514" cy="369902"/>
          </a:xfrm>
        </p:spPr>
        <p:txBody>
          <a:bodyPr/>
          <a:lstStyle/>
          <a:p>
            <a:pPr>
              <a:spcBef>
                <a:spcPts val="0"/>
              </a:spcBef>
            </a:pPr>
            <a:r>
              <a:rPr lang="en-US" sz="1000" dirty="0">
                <a:latin typeface="Arial" panose="020B0604020202020204" pitchFamily="34" charset="0"/>
                <a:cs typeface="Arial" panose="020B0604020202020204" pitchFamily="34" charset="0"/>
              </a:rPr>
              <a:t>SOURCE: Advancing New Standards in Reproductive Health (ANSIRH), University of California, San Francisco. Trends in Abortion Care in the United States, 2017-2021.</a:t>
            </a:r>
          </a:p>
        </p:txBody>
      </p:sp>
      <p:grpSp>
        <p:nvGrpSpPr>
          <p:cNvPr id="21" name="Group 20">
            <a:extLst>
              <a:ext uri="{FF2B5EF4-FFF2-40B4-BE49-F238E27FC236}">
                <a16:creationId xmlns:a16="http://schemas.microsoft.com/office/drawing/2014/main" id="{2FCCEF45-F5D1-4C39-A61F-4ED141C27F23}"/>
              </a:ext>
            </a:extLst>
          </p:cNvPr>
          <p:cNvGrpSpPr/>
          <p:nvPr/>
        </p:nvGrpSpPr>
        <p:grpSpPr>
          <a:xfrm>
            <a:off x="998071" y="1988668"/>
            <a:ext cx="4962528" cy="446276"/>
            <a:chOff x="1020158" y="1687759"/>
            <a:chExt cx="4962528" cy="446276"/>
          </a:xfrm>
        </p:grpSpPr>
        <p:grpSp>
          <p:nvGrpSpPr>
            <p:cNvPr id="17" name="Group 16">
              <a:extLst>
                <a:ext uri="{FF2B5EF4-FFF2-40B4-BE49-F238E27FC236}">
                  <a16:creationId xmlns:a16="http://schemas.microsoft.com/office/drawing/2014/main" id="{139203F9-7B39-4F7C-B090-078E59C8C9C9}"/>
                </a:ext>
              </a:extLst>
            </p:cNvPr>
            <p:cNvGrpSpPr/>
            <p:nvPr/>
          </p:nvGrpSpPr>
          <p:grpSpPr>
            <a:xfrm>
              <a:off x="1020158" y="1687759"/>
              <a:ext cx="1803622" cy="276999"/>
              <a:chOff x="962991" y="1835514"/>
              <a:chExt cx="1803622" cy="276999"/>
            </a:xfrm>
          </p:grpSpPr>
          <p:sp>
            <p:nvSpPr>
              <p:cNvPr id="11" name="Rectangle 10">
                <a:extLst>
                  <a:ext uri="{FF2B5EF4-FFF2-40B4-BE49-F238E27FC236}">
                    <a16:creationId xmlns:a16="http://schemas.microsoft.com/office/drawing/2014/main" id="{0C21C73A-E647-4436-A768-A1681D91F773}"/>
                  </a:ext>
                </a:extLst>
              </p:cNvPr>
              <p:cNvSpPr/>
              <p:nvPr/>
            </p:nvSpPr>
            <p:spPr>
              <a:xfrm>
                <a:off x="962991" y="1899477"/>
                <a:ext cx="137160" cy="13716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
            <p:nvSpPr>
              <p:cNvPr id="12" name="TextBox 11">
                <a:extLst>
                  <a:ext uri="{FF2B5EF4-FFF2-40B4-BE49-F238E27FC236}">
                    <a16:creationId xmlns:a16="http://schemas.microsoft.com/office/drawing/2014/main" id="{AC178055-37CC-45F4-9E95-A2069F3129C0}"/>
                  </a:ext>
                </a:extLst>
              </p:cNvPr>
              <p:cNvSpPr txBox="1"/>
              <p:nvPr/>
            </p:nvSpPr>
            <p:spPr>
              <a:xfrm>
                <a:off x="1054431" y="1835514"/>
                <a:ext cx="1712182" cy="276999"/>
              </a:xfrm>
              <a:prstGeom prst="rect">
                <a:avLst/>
              </a:prstGeom>
              <a:noFill/>
            </p:spPr>
            <p:txBody>
              <a:bodyPr wrap="square" rtlCol="0">
                <a:spAutoFit/>
              </a:bodyPr>
              <a:lstStyle/>
              <a:p>
                <a:r>
                  <a:rPr lang="en-US" sz="1200" dirty="0"/>
                  <a:t>Medication abortion</a:t>
                </a:r>
              </a:p>
            </p:txBody>
          </p:sp>
        </p:grpSp>
        <p:grpSp>
          <p:nvGrpSpPr>
            <p:cNvPr id="18" name="Group 17">
              <a:extLst>
                <a:ext uri="{FF2B5EF4-FFF2-40B4-BE49-F238E27FC236}">
                  <a16:creationId xmlns:a16="http://schemas.microsoft.com/office/drawing/2014/main" id="{292AF840-EE85-435C-94E1-EDF15B40212A}"/>
                </a:ext>
              </a:extLst>
            </p:cNvPr>
            <p:cNvGrpSpPr/>
            <p:nvPr/>
          </p:nvGrpSpPr>
          <p:grpSpPr>
            <a:xfrm>
              <a:off x="2641575" y="1703148"/>
              <a:ext cx="1803623" cy="430887"/>
              <a:chOff x="962991" y="2140805"/>
              <a:chExt cx="1803623" cy="430887"/>
            </a:xfrm>
          </p:grpSpPr>
          <p:sp>
            <p:nvSpPr>
              <p:cNvPr id="13" name="Rectangle 12">
                <a:extLst>
                  <a:ext uri="{FF2B5EF4-FFF2-40B4-BE49-F238E27FC236}">
                    <a16:creationId xmlns:a16="http://schemas.microsoft.com/office/drawing/2014/main" id="{8134983B-5CD4-487E-8E48-BD17011ECBAA}"/>
                  </a:ext>
                </a:extLst>
              </p:cNvPr>
              <p:cNvSpPr/>
              <p:nvPr/>
            </p:nvSpPr>
            <p:spPr>
              <a:xfrm>
                <a:off x="962991" y="2203030"/>
                <a:ext cx="137160" cy="13716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
            <p:nvSpPr>
              <p:cNvPr id="14" name="TextBox 13">
                <a:extLst>
                  <a:ext uri="{FF2B5EF4-FFF2-40B4-BE49-F238E27FC236}">
                    <a16:creationId xmlns:a16="http://schemas.microsoft.com/office/drawing/2014/main" id="{B97858F3-2D25-4919-95B3-B0EEB4494993}"/>
                  </a:ext>
                </a:extLst>
              </p:cNvPr>
              <p:cNvSpPr txBox="1"/>
              <p:nvPr/>
            </p:nvSpPr>
            <p:spPr>
              <a:xfrm>
                <a:off x="1054432" y="2140805"/>
                <a:ext cx="1712182" cy="430887"/>
              </a:xfrm>
              <a:prstGeom prst="rect">
                <a:avLst/>
              </a:prstGeom>
              <a:noFill/>
            </p:spPr>
            <p:txBody>
              <a:bodyPr wrap="square" rtlCol="0">
                <a:spAutoFit/>
              </a:bodyPr>
              <a:lstStyle/>
              <a:p>
                <a:r>
                  <a:rPr lang="en-US" sz="1100" dirty="0"/>
                  <a:t>First trimester procedural abortion</a:t>
                </a:r>
              </a:p>
            </p:txBody>
          </p:sp>
        </p:grpSp>
        <p:grpSp>
          <p:nvGrpSpPr>
            <p:cNvPr id="19" name="Group 18">
              <a:extLst>
                <a:ext uri="{FF2B5EF4-FFF2-40B4-BE49-F238E27FC236}">
                  <a16:creationId xmlns:a16="http://schemas.microsoft.com/office/drawing/2014/main" id="{743CB4E3-1CE1-4475-B56F-FC1EB356A772}"/>
                </a:ext>
              </a:extLst>
            </p:cNvPr>
            <p:cNvGrpSpPr/>
            <p:nvPr/>
          </p:nvGrpSpPr>
          <p:grpSpPr>
            <a:xfrm>
              <a:off x="4103497" y="1692736"/>
              <a:ext cx="1879189" cy="261610"/>
              <a:chOff x="962991" y="2392282"/>
              <a:chExt cx="2818475" cy="261610"/>
            </a:xfrm>
          </p:grpSpPr>
          <p:sp>
            <p:nvSpPr>
              <p:cNvPr id="15" name="Rectangle 14">
                <a:extLst>
                  <a:ext uri="{FF2B5EF4-FFF2-40B4-BE49-F238E27FC236}">
                    <a16:creationId xmlns:a16="http://schemas.microsoft.com/office/drawing/2014/main" id="{F7B2E5A7-E614-4A62-87BD-814B3B7C5304}"/>
                  </a:ext>
                </a:extLst>
              </p:cNvPr>
              <p:cNvSpPr/>
              <p:nvPr/>
            </p:nvSpPr>
            <p:spPr>
              <a:xfrm>
                <a:off x="962991" y="2462202"/>
                <a:ext cx="205717" cy="13716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
            <p:nvSpPr>
              <p:cNvPr id="16" name="TextBox 15">
                <a:extLst>
                  <a:ext uri="{FF2B5EF4-FFF2-40B4-BE49-F238E27FC236}">
                    <a16:creationId xmlns:a16="http://schemas.microsoft.com/office/drawing/2014/main" id="{CC8F6677-5040-4E9F-A1B2-6C897788FB6F}"/>
                  </a:ext>
                </a:extLst>
              </p:cNvPr>
              <p:cNvSpPr txBox="1"/>
              <p:nvPr/>
            </p:nvSpPr>
            <p:spPr>
              <a:xfrm>
                <a:off x="1057702" y="2392282"/>
                <a:ext cx="2723764" cy="261610"/>
              </a:xfrm>
              <a:prstGeom prst="rect">
                <a:avLst/>
              </a:prstGeom>
              <a:noFill/>
            </p:spPr>
            <p:txBody>
              <a:bodyPr wrap="square" rtlCol="0">
                <a:spAutoFit/>
              </a:bodyPr>
              <a:lstStyle/>
              <a:p>
                <a:r>
                  <a:rPr lang="en-US" sz="1100" dirty="0"/>
                  <a:t>Second trimester procedural abortion</a:t>
                </a:r>
              </a:p>
            </p:txBody>
          </p:sp>
        </p:grpSp>
      </p:grpSp>
    </p:spTree>
    <p:extLst>
      <p:ext uri="{BB962C8B-B14F-4D97-AF65-F5344CB8AC3E}">
        <p14:creationId xmlns:p14="http://schemas.microsoft.com/office/powerpoint/2010/main" val="794530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12EFE44F-65A5-F64C-1029-0ACBBEFEC500}"/>
              </a:ext>
            </a:extLst>
          </p:cNvPr>
          <p:cNvPicPr>
            <a:picLocks noChangeAspect="1"/>
          </p:cNvPicPr>
          <p:nvPr/>
        </p:nvPicPr>
        <p:blipFill>
          <a:blip r:embed="rId2"/>
          <a:stretch>
            <a:fillRect/>
          </a:stretch>
        </p:blipFill>
        <p:spPr>
          <a:xfrm>
            <a:off x="264297" y="1283309"/>
            <a:ext cx="5946380" cy="4742238"/>
          </a:xfrm>
          <a:prstGeom prst="rect">
            <a:avLst/>
          </a:prstGeom>
          <a:noFill/>
        </p:spPr>
      </p:pic>
      <p:sp>
        <p:nvSpPr>
          <p:cNvPr id="4" name="Title 3">
            <a:extLst>
              <a:ext uri="{FF2B5EF4-FFF2-40B4-BE49-F238E27FC236}">
                <a16:creationId xmlns:a16="http://schemas.microsoft.com/office/drawing/2014/main" id="{2D683440-AE62-50FA-79BA-B1D36A5F2000}"/>
              </a:ext>
            </a:extLst>
          </p:cNvPr>
          <p:cNvSpPr>
            <a:spLocks noGrp="1"/>
          </p:cNvSpPr>
          <p:nvPr>
            <p:ph type="title"/>
          </p:nvPr>
        </p:nvSpPr>
        <p:spPr>
          <a:xfrm>
            <a:off x="264297" y="268585"/>
            <a:ext cx="11051201" cy="914400"/>
          </a:xfrm>
        </p:spPr>
        <p:txBody>
          <a:bodyPr vert="horz" wrap="square" lIns="91440" tIns="45720" rIns="91440" bIns="45720" numCol="1" rtlCol="0" anchor="t" anchorCtr="0" compatLnSpc="1">
            <a:prstTxWarp prst="textNoShape">
              <a:avLst/>
            </a:prstTxWarp>
            <a:noAutofit/>
          </a:bodyPr>
          <a:lstStyle/>
          <a:p>
            <a:pPr>
              <a:lnSpc>
                <a:spcPct val="90000"/>
              </a:lnSpc>
            </a:pPr>
            <a:r>
              <a:rPr lang="en-US" sz="2800" b="1">
                <a:latin typeface="Arial"/>
                <a:cs typeface="Arial"/>
              </a:rPr>
              <a:t>Prior to the Overturning of </a:t>
            </a:r>
            <a:r>
              <a:rPr lang="en-US" sz="2800" b="1" i="1">
                <a:latin typeface="Arial"/>
                <a:cs typeface="Arial"/>
              </a:rPr>
              <a:t>Roe v. Wade,</a:t>
            </a:r>
            <a:r>
              <a:rPr lang="en-US" sz="2800" b="1">
                <a:latin typeface="Arial"/>
                <a:cs typeface="Arial"/>
              </a:rPr>
              <a:t> Abortion Access was Already Highly Limited in Nearly Half of States</a:t>
            </a:r>
          </a:p>
        </p:txBody>
      </p:sp>
      <p:graphicFrame>
        <p:nvGraphicFramePr>
          <p:cNvPr id="2" name="Content Placeholder 8">
            <a:extLst>
              <a:ext uri="{FF2B5EF4-FFF2-40B4-BE49-F238E27FC236}">
                <a16:creationId xmlns:a16="http://schemas.microsoft.com/office/drawing/2014/main" id="{805B8997-B736-9F61-F69A-3BEFE6AA968A}"/>
              </a:ext>
            </a:extLst>
          </p:cNvPr>
          <p:cNvGraphicFramePr>
            <a:graphicFrameLocks/>
          </p:cNvGraphicFramePr>
          <p:nvPr>
            <p:extLst>
              <p:ext uri="{D42A27DB-BD31-4B8C-83A1-F6EECF244321}">
                <p14:modId xmlns:p14="http://schemas.microsoft.com/office/powerpoint/2010/main" val="2065112292"/>
              </p:ext>
            </p:extLst>
          </p:nvPr>
        </p:nvGraphicFramePr>
        <p:xfrm>
          <a:off x="6301212" y="1251561"/>
          <a:ext cx="5558827" cy="4621586"/>
        </p:xfrm>
        <a:graphic>
          <a:graphicData uri="http://schemas.openxmlformats.org/drawingml/2006/table">
            <a:tbl>
              <a:tblPr firstRow="1" bandRow="1">
                <a:tableStyleId>{F5AB1C69-6EDB-4FF4-983F-18BD219EF322}</a:tableStyleId>
              </a:tblPr>
              <a:tblGrid>
                <a:gridCol w="3874883">
                  <a:extLst>
                    <a:ext uri="{9D8B030D-6E8A-4147-A177-3AD203B41FA5}">
                      <a16:colId xmlns:a16="http://schemas.microsoft.com/office/drawing/2014/main" val="20000"/>
                    </a:ext>
                  </a:extLst>
                </a:gridCol>
                <a:gridCol w="1683944">
                  <a:extLst>
                    <a:ext uri="{9D8B030D-6E8A-4147-A177-3AD203B41FA5}">
                      <a16:colId xmlns:a16="http://schemas.microsoft.com/office/drawing/2014/main" val="20001"/>
                    </a:ext>
                  </a:extLst>
                </a:gridCol>
              </a:tblGrid>
              <a:tr h="354386">
                <a:tc>
                  <a:txBody>
                    <a:bodyPr/>
                    <a:lstStyle/>
                    <a:p>
                      <a:r>
                        <a:rPr lang="en-US" sz="1600" baseline="0">
                          <a:latin typeface="Arial" panose="020B0604020202020204" pitchFamily="34" charset="0"/>
                          <a:cs typeface="Arial" panose="020B0604020202020204" pitchFamily="34" charset="0"/>
                        </a:rPr>
                        <a:t>Pre-Dobbs abortion restriction</a:t>
                      </a:r>
                      <a:endParaRPr lang="en-US" sz="1600">
                        <a:latin typeface="Arial" panose="020B0604020202020204" pitchFamily="34" charset="0"/>
                        <a:cs typeface="Arial" panose="020B0604020202020204" pitchFamily="34" charset="0"/>
                      </a:endParaRPr>
                    </a:p>
                  </a:txBody>
                  <a:tcPr/>
                </a:tc>
                <a:tc>
                  <a:txBody>
                    <a:bodyPr/>
                    <a:lstStyle/>
                    <a:p>
                      <a:pPr algn="ctr"/>
                      <a:r>
                        <a:rPr lang="en-US" sz="1600">
                          <a:latin typeface="Arial" panose="020B0604020202020204" pitchFamily="34" charset="0"/>
                          <a:cs typeface="Arial" panose="020B0604020202020204" pitchFamily="34" charset="0"/>
                        </a:rPr>
                        <a:t>No. of </a:t>
                      </a:r>
                      <a:r>
                        <a:rPr lang="en-US" sz="1600" baseline="0">
                          <a:latin typeface="Arial" panose="020B0604020202020204" pitchFamily="34" charset="0"/>
                          <a:cs typeface="Arial" panose="020B0604020202020204" pitchFamily="34" charset="0"/>
                        </a:rPr>
                        <a:t>states </a:t>
                      </a:r>
                      <a:endParaRPr lang="en-US"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65760">
                <a:tc>
                  <a:txBody>
                    <a:bodyPr/>
                    <a:lstStyle/>
                    <a:p>
                      <a:pPr marL="0" indent="0">
                        <a:buFont typeface="Arial" pitchFamily="34" charset="0"/>
                        <a:buNone/>
                      </a:pPr>
                      <a:r>
                        <a:rPr lang="en-US" sz="1400">
                          <a:solidFill>
                            <a:schemeClr val="tx1"/>
                          </a:solidFill>
                          <a:latin typeface="Arial" panose="020B0604020202020204" pitchFamily="34" charset="0"/>
                          <a:cs typeface="Arial" panose="020B0604020202020204" pitchFamily="34" charset="0"/>
                        </a:rPr>
                        <a:t>Ultrasound</a:t>
                      </a:r>
                      <a:r>
                        <a:rPr lang="en-US" sz="1400" baseline="0">
                          <a:solidFill>
                            <a:schemeClr val="tx1"/>
                          </a:solidFill>
                          <a:latin typeface="Arial" panose="020B0604020202020204" pitchFamily="34" charset="0"/>
                          <a:cs typeface="Arial" panose="020B0604020202020204" pitchFamily="34" charset="0"/>
                        </a:rPr>
                        <a:t> provision</a:t>
                      </a:r>
                      <a:endParaRPr lang="en-US" sz="140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600">
                          <a:solidFill>
                            <a:schemeClr val="tx1"/>
                          </a:solidFill>
                          <a:latin typeface="Arial" panose="020B0604020202020204" pitchFamily="34" charset="0"/>
                          <a:cs typeface="Arial" panose="020B0604020202020204" pitchFamily="34" charset="0"/>
                        </a:rPr>
                        <a:t>27 states</a:t>
                      </a:r>
                    </a:p>
                  </a:txBody>
                  <a:tcPr/>
                </a:tc>
                <a:extLst>
                  <a:ext uri="{0D108BD9-81ED-4DB2-BD59-A6C34878D82A}">
                    <a16:rowId xmlns:a16="http://schemas.microsoft.com/office/drawing/2014/main" val="10001"/>
                  </a:ext>
                </a:extLst>
              </a:tr>
              <a:tr h="365760">
                <a:tc>
                  <a:txBody>
                    <a:bodyPr/>
                    <a:lstStyle/>
                    <a:p>
                      <a:pPr marL="0" indent="0">
                        <a:buFont typeface="Arial" pitchFamily="34" charset="0"/>
                        <a:buNone/>
                      </a:pPr>
                      <a:r>
                        <a:rPr lang="en-US" sz="1400">
                          <a:solidFill>
                            <a:schemeClr val="tx1"/>
                          </a:solidFill>
                          <a:latin typeface="Arial" panose="020B0604020202020204" pitchFamily="34" charset="0"/>
                          <a:cs typeface="Arial" panose="020B0604020202020204" pitchFamily="34" charset="0"/>
                        </a:rPr>
                        <a:t>State-imposed threshold for abortions later in pregnancy</a:t>
                      </a:r>
                    </a:p>
                  </a:txBody>
                  <a:tcPr/>
                </a:tc>
                <a:tc>
                  <a:txBody>
                    <a:bodyPr/>
                    <a:lstStyle/>
                    <a:p>
                      <a:pPr algn="ctr"/>
                      <a:r>
                        <a:rPr lang="en-US" sz="1600">
                          <a:solidFill>
                            <a:schemeClr val="tx1"/>
                          </a:solidFill>
                          <a:latin typeface="Arial" panose="020B0604020202020204" pitchFamily="34" charset="0"/>
                          <a:cs typeface="Arial" panose="020B0604020202020204" pitchFamily="34" charset="0"/>
                        </a:rPr>
                        <a:t>22 states</a:t>
                      </a:r>
                    </a:p>
                  </a:txBody>
                  <a:tcPr/>
                </a:tc>
                <a:extLst>
                  <a:ext uri="{0D108BD9-81ED-4DB2-BD59-A6C34878D82A}">
                    <a16:rowId xmlns:a16="http://schemas.microsoft.com/office/drawing/2014/main" val="10002"/>
                  </a:ext>
                </a:extLst>
              </a:tr>
              <a:tr h="365760">
                <a:tc>
                  <a:txBody>
                    <a:bodyPr/>
                    <a:lstStyle/>
                    <a:p>
                      <a:pPr marL="0" indent="0">
                        <a:buFont typeface="Arial" pitchFamily="34" charset="0"/>
                        <a:buNone/>
                      </a:pPr>
                      <a:r>
                        <a:rPr lang="en-US" sz="1400">
                          <a:solidFill>
                            <a:schemeClr val="tx1"/>
                          </a:solidFill>
                          <a:latin typeface="Arial" panose="020B0604020202020204" pitchFamily="34" charset="0"/>
                          <a:cs typeface="Arial" panose="020B0604020202020204" pitchFamily="34" charset="0"/>
                        </a:rPr>
                        <a:t>Waiting periods - between 18 – 72 hours</a:t>
                      </a:r>
                    </a:p>
                  </a:txBody>
                  <a:tcPr/>
                </a:tc>
                <a:tc>
                  <a:txBody>
                    <a:bodyPr/>
                    <a:lstStyle/>
                    <a:p>
                      <a:pPr algn="ctr"/>
                      <a:r>
                        <a:rPr lang="en-US" sz="1600">
                          <a:solidFill>
                            <a:schemeClr val="tx1"/>
                          </a:solidFill>
                          <a:latin typeface="Arial" panose="020B0604020202020204" pitchFamily="34" charset="0"/>
                          <a:cs typeface="Arial" panose="020B0604020202020204" pitchFamily="34" charset="0"/>
                        </a:rPr>
                        <a:t>27 states</a:t>
                      </a:r>
                    </a:p>
                  </a:txBody>
                  <a:tcPr/>
                </a:tc>
                <a:extLst>
                  <a:ext uri="{0D108BD9-81ED-4DB2-BD59-A6C34878D82A}">
                    <a16:rowId xmlns:a16="http://schemas.microsoft.com/office/drawing/2014/main" val="10003"/>
                  </a:ext>
                </a:extLst>
              </a:tr>
              <a:tr h="365760">
                <a:tc>
                  <a:txBody>
                    <a:bodyPr/>
                    <a:lstStyle/>
                    <a:p>
                      <a:pPr marL="0" indent="0">
                        <a:buFont typeface="Arial" pitchFamily="34" charset="0"/>
                        <a:buNone/>
                      </a:pPr>
                      <a:r>
                        <a:rPr lang="en-US" sz="1400">
                          <a:solidFill>
                            <a:schemeClr val="tx1"/>
                          </a:solidFill>
                          <a:latin typeface="Arial" panose="020B0604020202020204" pitchFamily="34" charset="0"/>
                          <a:cs typeface="Arial" panose="020B0604020202020204" pitchFamily="34" charset="0"/>
                        </a:rPr>
                        <a:t>Parental</a:t>
                      </a:r>
                      <a:r>
                        <a:rPr lang="en-US" sz="1400" baseline="0">
                          <a:solidFill>
                            <a:schemeClr val="tx1"/>
                          </a:solidFill>
                          <a:latin typeface="Arial" panose="020B0604020202020204" pitchFamily="34" charset="0"/>
                          <a:cs typeface="Arial" panose="020B0604020202020204" pitchFamily="34" charset="0"/>
                        </a:rPr>
                        <a:t> notification and consent</a:t>
                      </a:r>
                      <a:endParaRPr lang="en-US" sz="140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600">
                          <a:solidFill>
                            <a:schemeClr val="tx1"/>
                          </a:solidFill>
                          <a:latin typeface="Arial" panose="020B0604020202020204" pitchFamily="34" charset="0"/>
                          <a:cs typeface="Arial" panose="020B0604020202020204" pitchFamily="34" charset="0"/>
                        </a:rPr>
                        <a:t>37 states</a:t>
                      </a:r>
                    </a:p>
                  </a:txBody>
                  <a:tcPr/>
                </a:tc>
                <a:extLst>
                  <a:ext uri="{0D108BD9-81ED-4DB2-BD59-A6C34878D82A}">
                    <a16:rowId xmlns:a16="http://schemas.microsoft.com/office/drawing/2014/main" val="10004"/>
                  </a:ext>
                </a:extLst>
              </a:tr>
              <a:tr h="365760">
                <a:tc>
                  <a:txBody>
                    <a:bodyPr/>
                    <a:lstStyle/>
                    <a:p>
                      <a:pPr marL="0" indent="0">
                        <a:buFont typeface="Arial" pitchFamily="34" charset="0"/>
                        <a:buNone/>
                      </a:pPr>
                      <a:r>
                        <a:rPr lang="en-US" sz="1400">
                          <a:solidFill>
                            <a:schemeClr val="tx1"/>
                          </a:solidFill>
                          <a:latin typeface="Arial" panose="020B0604020202020204" pitchFamily="34" charset="0"/>
                          <a:cs typeface="Arial" panose="020B0604020202020204" pitchFamily="34" charset="0"/>
                        </a:rPr>
                        <a:t>Sex and race selection abortion ban</a:t>
                      </a:r>
                    </a:p>
                  </a:txBody>
                  <a:tcPr/>
                </a:tc>
                <a:tc>
                  <a:txBody>
                    <a:bodyPr/>
                    <a:lstStyle/>
                    <a:p>
                      <a:pPr algn="ctr"/>
                      <a:r>
                        <a:rPr lang="en-US" sz="1600" b="0">
                          <a:solidFill>
                            <a:schemeClr val="tx1"/>
                          </a:solidFill>
                          <a:latin typeface="Arial" panose="020B0604020202020204" pitchFamily="34" charset="0"/>
                          <a:cs typeface="Arial" panose="020B0604020202020204" pitchFamily="34" charset="0"/>
                        </a:rPr>
                        <a:t>11 states</a:t>
                      </a:r>
                    </a:p>
                  </a:txBody>
                  <a:tcPr/>
                </a:tc>
                <a:extLst>
                  <a:ext uri="{0D108BD9-81ED-4DB2-BD59-A6C34878D82A}">
                    <a16:rowId xmlns:a16="http://schemas.microsoft.com/office/drawing/2014/main" val="10005"/>
                  </a:ext>
                </a:extLst>
              </a:tr>
              <a:tr h="365760">
                <a:tc>
                  <a:txBody>
                    <a:bodyPr/>
                    <a:lstStyle/>
                    <a:p>
                      <a:pPr marL="0" indent="0">
                        <a:buFont typeface="Arial" pitchFamily="34" charset="0"/>
                        <a:buNone/>
                      </a:pPr>
                      <a:r>
                        <a:rPr lang="en-US" sz="1400">
                          <a:solidFill>
                            <a:schemeClr val="tx1"/>
                          </a:solidFill>
                          <a:latin typeface="Arial" panose="020B0604020202020204" pitchFamily="34" charset="0"/>
                          <a:cs typeface="Arial" panose="020B0604020202020204" pitchFamily="34" charset="0"/>
                        </a:rPr>
                        <a:t>Targeted regulations</a:t>
                      </a:r>
                      <a:r>
                        <a:rPr lang="en-US" sz="1400" baseline="0">
                          <a:solidFill>
                            <a:schemeClr val="tx1"/>
                          </a:solidFill>
                          <a:latin typeface="Arial" panose="020B0604020202020204" pitchFamily="34" charset="0"/>
                          <a:cs typeface="Arial" panose="020B0604020202020204" pitchFamily="34" charset="0"/>
                        </a:rPr>
                        <a:t> of </a:t>
                      </a:r>
                      <a:r>
                        <a:rPr lang="en-US" sz="1400">
                          <a:solidFill>
                            <a:schemeClr val="tx1"/>
                          </a:solidFill>
                          <a:latin typeface="Arial" panose="020B0604020202020204" pitchFamily="34" charset="0"/>
                          <a:cs typeface="Arial" panose="020B0604020202020204" pitchFamily="34" charset="0"/>
                        </a:rPr>
                        <a:t>abortion providers and clinics</a:t>
                      </a:r>
                    </a:p>
                  </a:txBody>
                  <a:tcPr/>
                </a:tc>
                <a:tc>
                  <a:txBody>
                    <a:bodyPr/>
                    <a:lstStyle/>
                    <a:p>
                      <a:pPr algn="ctr"/>
                      <a:r>
                        <a:rPr lang="en-US" sz="1600" b="0">
                          <a:solidFill>
                            <a:schemeClr val="tx1"/>
                          </a:solidFill>
                          <a:latin typeface="Arial" panose="020B0604020202020204" pitchFamily="34" charset="0"/>
                          <a:cs typeface="Arial" panose="020B0604020202020204" pitchFamily="34" charset="0"/>
                        </a:rPr>
                        <a:t>24 </a:t>
                      </a:r>
                      <a:r>
                        <a:rPr lang="en-US" sz="1600">
                          <a:solidFill>
                            <a:schemeClr val="tx1"/>
                          </a:solidFill>
                          <a:latin typeface="Arial" panose="020B0604020202020204" pitchFamily="34" charset="0"/>
                          <a:cs typeface="Arial" panose="020B0604020202020204" pitchFamily="34" charset="0"/>
                        </a:rPr>
                        <a:t>states</a:t>
                      </a:r>
                    </a:p>
                  </a:txBody>
                  <a:tcPr/>
                </a:tc>
                <a:extLst>
                  <a:ext uri="{0D108BD9-81ED-4DB2-BD59-A6C34878D82A}">
                    <a16:rowId xmlns:a16="http://schemas.microsoft.com/office/drawing/2014/main" val="10006"/>
                  </a:ext>
                </a:extLst>
              </a:tr>
              <a:tr h="365760">
                <a:tc>
                  <a:txBody>
                    <a:bodyPr/>
                    <a:lstStyle/>
                    <a:p>
                      <a:pPr marL="0" marR="0" indent="0" algn="l" rtl="0" eaLnBrk="1" fontAlgn="auto" latinLnBrk="0" hangingPunct="1">
                        <a:lnSpc>
                          <a:spcPct val="100000"/>
                        </a:lnSpc>
                        <a:spcBef>
                          <a:spcPts val="0"/>
                        </a:spcBef>
                        <a:spcAft>
                          <a:spcPts val="0"/>
                        </a:spcAft>
                        <a:buClrTx/>
                        <a:buSzTx/>
                        <a:buFontTx/>
                        <a:buNone/>
                      </a:pPr>
                      <a:r>
                        <a:rPr lang="en-US" sz="1400">
                          <a:solidFill>
                            <a:schemeClr val="tx1"/>
                          </a:solidFill>
                          <a:latin typeface="Arial" panose="020B0604020202020204" pitchFamily="34" charset="0"/>
                          <a:cs typeface="Arial" panose="020B0604020202020204" pitchFamily="34" charset="0"/>
                        </a:rPr>
                        <a:t>Counseling </a:t>
                      </a:r>
                      <a:r>
                        <a:rPr lang="en-US" sz="1400" baseline="0">
                          <a:solidFill>
                            <a:schemeClr val="tx1"/>
                          </a:solidFill>
                          <a:latin typeface="Arial" panose="020B0604020202020204" pitchFamily="34" charset="0"/>
                          <a:cs typeface="Arial" panose="020B0604020202020204" pitchFamily="34" charset="0"/>
                        </a:rPr>
                        <a:t>on irrelevant/misleading abortion information </a:t>
                      </a:r>
                      <a:endParaRPr lang="en-US" sz="140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600" b="0">
                          <a:solidFill>
                            <a:schemeClr val="tx1"/>
                          </a:solidFill>
                          <a:latin typeface="Arial" panose="020B0604020202020204" pitchFamily="34" charset="0"/>
                          <a:cs typeface="Arial" panose="020B0604020202020204" pitchFamily="34" charset="0"/>
                        </a:rPr>
                        <a:t>18 states </a:t>
                      </a:r>
                    </a:p>
                  </a:txBody>
                  <a:tcPr/>
                </a:tc>
                <a:extLst>
                  <a:ext uri="{0D108BD9-81ED-4DB2-BD59-A6C34878D82A}">
                    <a16:rowId xmlns:a16="http://schemas.microsoft.com/office/drawing/2014/main" val="10007"/>
                  </a:ext>
                </a:extLst>
              </a:tr>
              <a:tr h="365760">
                <a:tc>
                  <a:txBody>
                    <a:bodyPr/>
                    <a:lstStyle/>
                    <a:p>
                      <a:pPr marL="0" indent="0">
                        <a:buFont typeface="Arial" pitchFamily="34" charset="0"/>
                        <a:buNone/>
                      </a:pPr>
                      <a:r>
                        <a:rPr lang="en-US" sz="1400">
                          <a:solidFill>
                            <a:schemeClr val="tx1"/>
                          </a:solidFill>
                          <a:latin typeface="Arial" panose="020B0604020202020204" pitchFamily="34" charset="0"/>
                          <a:cs typeface="Arial" panose="020B0604020202020204" pitchFamily="34" charset="0"/>
                        </a:rPr>
                        <a:t>Medication abortion</a:t>
                      </a:r>
                      <a:r>
                        <a:rPr lang="en-US" sz="1400" baseline="0">
                          <a:solidFill>
                            <a:schemeClr val="tx1"/>
                          </a:solidFill>
                          <a:latin typeface="Arial" panose="020B0604020202020204" pitchFamily="34" charset="0"/>
                          <a:cs typeface="Arial" panose="020B0604020202020204" pitchFamily="34" charset="0"/>
                        </a:rPr>
                        <a:t> restrictions </a:t>
                      </a:r>
                    </a:p>
                  </a:txBody>
                  <a:tcPr/>
                </a:tc>
                <a:tc>
                  <a:txBody>
                    <a:bodyPr/>
                    <a:lstStyle/>
                    <a:p>
                      <a:pPr algn="ctr"/>
                      <a:r>
                        <a:rPr lang="en-US" sz="1600">
                          <a:solidFill>
                            <a:schemeClr val="tx1"/>
                          </a:solidFill>
                          <a:latin typeface="Arial" panose="020B0604020202020204" pitchFamily="34" charset="0"/>
                          <a:cs typeface="Arial" panose="020B0604020202020204" pitchFamily="34" charset="0"/>
                        </a:rPr>
                        <a:t>32 states</a:t>
                      </a:r>
                    </a:p>
                  </a:txBody>
                  <a:tcPr/>
                </a:tc>
                <a:extLst>
                  <a:ext uri="{0D108BD9-81ED-4DB2-BD59-A6C34878D82A}">
                    <a16:rowId xmlns:a16="http://schemas.microsoft.com/office/drawing/2014/main" val="2818562189"/>
                  </a:ext>
                </a:extLst>
              </a:tr>
              <a:tr h="365760">
                <a:tc>
                  <a:txBody>
                    <a:bodyPr/>
                    <a:lstStyle/>
                    <a:p>
                      <a:pPr marL="0" indent="0">
                        <a:buFont typeface="Arial" pitchFamily="34" charset="0"/>
                        <a:buNone/>
                      </a:pPr>
                      <a:r>
                        <a:rPr lang="en-US" sz="1400">
                          <a:solidFill>
                            <a:schemeClr val="tx1"/>
                          </a:solidFill>
                          <a:latin typeface="Arial" panose="020B0604020202020204" pitchFamily="34" charset="0"/>
                          <a:cs typeface="Arial" panose="020B0604020202020204" pitchFamily="34" charset="0"/>
                        </a:rPr>
                        <a:t>Inaccurate</a:t>
                      </a:r>
                      <a:r>
                        <a:rPr lang="en-US" sz="1400" baseline="0">
                          <a:solidFill>
                            <a:schemeClr val="tx1"/>
                          </a:solidFill>
                          <a:latin typeface="Arial" panose="020B0604020202020204" pitchFamily="34" charset="0"/>
                          <a:cs typeface="Arial" panose="020B0604020202020204" pitchFamily="34" charset="0"/>
                        </a:rPr>
                        <a:t> information medication abortion reversal</a:t>
                      </a:r>
                      <a:endParaRPr lang="en-US" sz="140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600" b="0">
                          <a:solidFill>
                            <a:schemeClr val="tx1"/>
                          </a:solidFill>
                          <a:latin typeface="Arial" panose="020B0604020202020204" pitchFamily="34" charset="0"/>
                          <a:cs typeface="Arial" panose="020B0604020202020204" pitchFamily="34" charset="0"/>
                        </a:rPr>
                        <a:t>8</a:t>
                      </a:r>
                      <a:r>
                        <a:rPr lang="en-US" sz="1600">
                          <a:solidFill>
                            <a:schemeClr val="tx1"/>
                          </a:solidFill>
                          <a:latin typeface="Arial" panose="020B0604020202020204" pitchFamily="34" charset="0"/>
                          <a:cs typeface="Arial" panose="020B0604020202020204" pitchFamily="34" charset="0"/>
                        </a:rPr>
                        <a:t> states</a:t>
                      </a:r>
                    </a:p>
                  </a:txBody>
                  <a:tcPr/>
                </a:tc>
                <a:extLst>
                  <a:ext uri="{0D108BD9-81ED-4DB2-BD59-A6C34878D82A}">
                    <a16:rowId xmlns:a16="http://schemas.microsoft.com/office/drawing/2014/main" val="3917831081"/>
                  </a:ext>
                </a:extLst>
              </a:tr>
              <a:tr h="365760">
                <a:tc>
                  <a:txBody>
                    <a:bodyPr/>
                    <a:lstStyle/>
                    <a:p>
                      <a:pPr marL="0" indent="0">
                        <a:buFont typeface="Arial" pitchFamily="34" charset="0"/>
                        <a:buNone/>
                      </a:pPr>
                      <a:r>
                        <a:rPr lang="en-US" sz="1400">
                          <a:solidFill>
                            <a:schemeClr val="tx1"/>
                          </a:solidFill>
                          <a:latin typeface="Arial" panose="020B0604020202020204" pitchFamily="34" charset="0"/>
                          <a:cs typeface="Arial" panose="020B0604020202020204" pitchFamily="34" charset="0"/>
                        </a:rPr>
                        <a:t>Bans</a:t>
                      </a:r>
                      <a:r>
                        <a:rPr lang="en-US" sz="1400" baseline="0">
                          <a:solidFill>
                            <a:schemeClr val="tx1"/>
                          </a:solidFill>
                          <a:latin typeface="Arial" panose="020B0604020202020204" pitchFamily="34" charset="0"/>
                          <a:cs typeface="Arial" panose="020B0604020202020204" pitchFamily="34" charset="0"/>
                        </a:rPr>
                        <a:t> on certain types of abortion procedures</a:t>
                      </a:r>
                      <a:endParaRPr lang="en-US" sz="140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600" b="0">
                          <a:solidFill>
                            <a:schemeClr val="tx1"/>
                          </a:solidFill>
                          <a:latin typeface="Arial" panose="020B0604020202020204" pitchFamily="34" charset="0"/>
                          <a:cs typeface="Arial" panose="020B0604020202020204" pitchFamily="34" charset="0"/>
                        </a:rPr>
                        <a:t>23 states</a:t>
                      </a:r>
                    </a:p>
                  </a:txBody>
                  <a:tcPr/>
                </a:tc>
                <a:extLst>
                  <a:ext uri="{0D108BD9-81ED-4DB2-BD59-A6C34878D82A}">
                    <a16:rowId xmlns:a16="http://schemas.microsoft.com/office/drawing/2014/main" val="3174490491"/>
                  </a:ext>
                </a:extLst>
              </a:tr>
            </a:tbl>
          </a:graphicData>
        </a:graphic>
      </p:graphicFrame>
    </p:spTree>
    <p:extLst>
      <p:ext uri="{BB962C8B-B14F-4D97-AF65-F5344CB8AC3E}">
        <p14:creationId xmlns:p14="http://schemas.microsoft.com/office/powerpoint/2010/main" val="2413593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0AEA03-3245-100D-55AD-557DB3FE2CDF}"/>
              </a:ext>
            </a:extLst>
          </p:cNvPr>
          <p:cNvSpPr>
            <a:spLocks noGrp="1"/>
          </p:cNvSpPr>
          <p:nvPr>
            <p:ph sz="half" idx="1"/>
          </p:nvPr>
        </p:nvSpPr>
        <p:spPr>
          <a:xfrm>
            <a:off x="6599976" y="1449148"/>
            <a:ext cx="5114029" cy="4346384"/>
          </a:xfrm>
        </p:spPr>
        <p:txBody>
          <a:bodyPr lIns="91440" tIns="45720" rIns="91440" bIns="45720" anchor="t"/>
          <a:lstStyle/>
          <a:p>
            <a:pPr>
              <a:spcAft>
                <a:spcPts val="1200"/>
              </a:spcAft>
            </a:pPr>
            <a:r>
              <a:rPr lang="en-US" sz="2000" b="1" dirty="0">
                <a:cs typeface="Arial"/>
              </a:rPr>
              <a:t>States can ban abortions </a:t>
            </a:r>
            <a:r>
              <a:rPr lang="en-US" sz="2000" dirty="0">
                <a:cs typeface="Arial"/>
              </a:rPr>
              <a:t>– They can impose civil and criminal penalties on people who get an abortion and those who provide abortion services. They can also limit exceptions, and many have</a:t>
            </a:r>
          </a:p>
          <a:p>
            <a:pPr>
              <a:spcAft>
                <a:spcPts val="1200"/>
              </a:spcAft>
            </a:pPr>
            <a:r>
              <a:rPr lang="en-US" sz="2000" b="1" dirty="0">
                <a:cs typeface="Arial"/>
              </a:rPr>
              <a:t>States can impose restrictions making abortion access very limited </a:t>
            </a:r>
            <a:r>
              <a:rPr lang="en-US" sz="2000" dirty="0">
                <a:cs typeface="Arial"/>
              </a:rPr>
              <a:t>– </a:t>
            </a:r>
            <a:r>
              <a:rPr lang="en-US" sz="2000" b="1" dirty="0">
                <a:cs typeface="Arial"/>
              </a:rPr>
              <a:t>without outright banning it </a:t>
            </a:r>
            <a:r>
              <a:rPr lang="en-US" sz="2000" dirty="0">
                <a:cs typeface="Arial"/>
              </a:rPr>
              <a:t>–</a:t>
            </a:r>
            <a:r>
              <a:rPr lang="en-US" sz="2000" b="1" dirty="0">
                <a:cs typeface="Arial"/>
              </a:rPr>
              <a:t> </a:t>
            </a:r>
            <a:r>
              <a:rPr lang="en-US" sz="1800" dirty="0">
                <a:cs typeface="Arial"/>
              </a:rPr>
              <a:t>Restrictions that SCOTUS had previously ruled as unconstitutional are now allowed.</a:t>
            </a:r>
            <a:r>
              <a:rPr lang="en-US" sz="1800">
                <a:cs typeface="Arial"/>
              </a:rPr>
              <a:t> </a:t>
            </a:r>
            <a:endParaRPr lang="en-US" sz="1800" dirty="0">
              <a:cs typeface="Arial"/>
            </a:endParaRPr>
          </a:p>
          <a:p>
            <a:pPr>
              <a:spcAft>
                <a:spcPts val="1200"/>
              </a:spcAft>
            </a:pPr>
            <a:r>
              <a:rPr lang="en-US" sz="2000" b="1" dirty="0">
                <a:cs typeface="Arial"/>
              </a:rPr>
              <a:t>States can choose to maintain and protect abortion rights</a:t>
            </a:r>
            <a:r>
              <a:rPr lang="en-US" sz="2000" b="1">
                <a:cs typeface="Arial"/>
              </a:rPr>
              <a:t> </a:t>
            </a:r>
            <a:endParaRPr lang="en-US" sz="2000">
              <a:cs typeface="Arial"/>
            </a:endParaRPr>
          </a:p>
          <a:p>
            <a:endParaRPr lang="en-US" sz="2000" dirty="0">
              <a:cs typeface="Arial"/>
            </a:endParaRPr>
          </a:p>
          <a:p>
            <a:pPr marL="160020" indent="0">
              <a:buNone/>
            </a:pPr>
            <a:endParaRPr lang="en-US" sz="2000" dirty="0">
              <a:cs typeface="Arial"/>
            </a:endParaRPr>
          </a:p>
        </p:txBody>
      </p:sp>
      <p:sp>
        <p:nvSpPr>
          <p:cNvPr id="4" name="Title 3">
            <a:extLst>
              <a:ext uri="{FF2B5EF4-FFF2-40B4-BE49-F238E27FC236}">
                <a16:creationId xmlns:a16="http://schemas.microsoft.com/office/drawing/2014/main" id="{A4AE6C93-017E-7BD9-64DA-EEA6B9440267}"/>
              </a:ext>
            </a:extLst>
          </p:cNvPr>
          <p:cNvSpPr>
            <a:spLocks noGrp="1"/>
          </p:cNvSpPr>
          <p:nvPr>
            <p:ph type="title"/>
          </p:nvPr>
        </p:nvSpPr>
        <p:spPr>
          <a:xfrm>
            <a:off x="474819" y="238061"/>
            <a:ext cx="11444904" cy="964919"/>
          </a:xfrm>
        </p:spPr>
        <p:txBody>
          <a:bodyPr/>
          <a:lstStyle/>
          <a:p>
            <a:r>
              <a:rPr lang="en-US" b="1">
                <a:cs typeface="Arial"/>
              </a:rPr>
              <a:t>With </a:t>
            </a:r>
            <a:r>
              <a:rPr lang="en-US" b="1" i="1">
                <a:cs typeface="Arial"/>
              </a:rPr>
              <a:t>Roe </a:t>
            </a:r>
            <a:r>
              <a:rPr lang="en-US" b="1">
                <a:cs typeface="Arial"/>
              </a:rPr>
              <a:t>overturned, states now regulate abortion </a:t>
            </a:r>
            <a:r>
              <a:rPr lang="en-US" sz="3200" b="1">
                <a:cs typeface="Arial"/>
              </a:rPr>
              <a:t>–</a:t>
            </a:r>
            <a:r>
              <a:rPr lang="en-US" b="1">
                <a:cs typeface="Arial"/>
              </a:rPr>
              <a:t> with no federal standards </a:t>
            </a:r>
            <a:endParaRPr lang="en-US" b="1"/>
          </a:p>
        </p:txBody>
      </p:sp>
      <p:pic>
        <p:nvPicPr>
          <p:cNvPr id="5" name="Picture 4">
            <a:extLst>
              <a:ext uri="{FF2B5EF4-FFF2-40B4-BE49-F238E27FC236}">
                <a16:creationId xmlns:a16="http://schemas.microsoft.com/office/drawing/2014/main" id="{AFE69FE4-3B07-4D1B-5E00-D8F8A808797E}"/>
              </a:ext>
            </a:extLst>
          </p:cNvPr>
          <p:cNvPicPr>
            <a:picLocks noChangeAspect="1"/>
          </p:cNvPicPr>
          <p:nvPr/>
        </p:nvPicPr>
        <p:blipFill>
          <a:blip r:embed="rId3"/>
          <a:stretch>
            <a:fillRect/>
          </a:stretch>
        </p:blipFill>
        <p:spPr>
          <a:xfrm>
            <a:off x="474819" y="1486676"/>
            <a:ext cx="6335797" cy="4734743"/>
          </a:xfrm>
          <a:prstGeom prst="rect">
            <a:avLst/>
          </a:prstGeom>
        </p:spPr>
      </p:pic>
    </p:spTree>
    <p:extLst>
      <p:ext uri="{BB962C8B-B14F-4D97-AF65-F5344CB8AC3E}">
        <p14:creationId xmlns:p14="http://schemas.microsoft.com/office/powerpoint/2010/main" val="512874768"/>
      </p:ext>
    </p:extLst>
  </p:cSld>
  <p:clrMapOvr>
    <a:masterClrMapping/>
  </p:clrMapOvr>
</p:sld>
</file>

<file path=ppt/theme/theme1.xml><?xml version="1.0" encoding="utf-8"?>
<a:theme xmlns:a="http://schemas.openxmlformats.org/drawingml/2006/main" name="Title Slide">
  <a:themeElements>
    <a:clrScheme name="2020 KFF Colors">
      <a:dk1>
        <a:srgbClr val="333333"/>
      </a:dk1>
      <a:lt1>
        <a:sysClr val="window" lastClr="FFFFFF"/>
      </a:lt1>
      <a:dk2>
        <a:srgbClr val="F5821F"/>
      </a:dk2>
      <a:lt2>
        <a:srgbClr val="EE2C37"/>
      </a:lt2>
      <a:accent1>
        <a:srgbClr val="003C64"/>
      </a:accent1>
      <a:accent2>
        <a:srgbClr val="005996"/>
      </a:accent2>
      <a:accent3>
        <a:srgbClr val="0077C8"/>
      </a:accent3>
      <a:accent4>
        <a:srgbClr val="3CABFD"/>
      </a:accent4>
      <a:accent5>
        <a:srgbClr val="C1E6FF"/>
      </a:accent5>
      <a:accent6>
        <a:srgbClr val="00BC87"/>
      </a:accent6>
      <a:hlink>
        <a:srgbClr val="0563C1"/>
      </a:hlink>
      <a:folHlink>
        <a:srgbClr val="90419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KFF Only PowerPoint Template" id="{B14FF5C7-6F07-4D25-A9EB-829D1D1C1F46}" vid="{53A2CBA7-8322-4B86-AF5D-AD21DF60D7AF}"/>
    </a:ext>
  </a:extLst>
</a:theme>
</file>

<file path=ppt/theme/theme2.xml><?xml version="1.0" encoding="utf-8"?>
<a:theme xmlns:a="http://schemas.openxmlformats.org/drawingml/2006/main" name="Default no Figure #">
  <a:themeElements>
    <a:clrScheme name="2019 KFF Colors">
      <a:dk1>
        <a:srgbClr val="333333"/>
      </a:dk1>
      <a:lt1>
        <a:sysClr val="window" lastClr="FFFFFF"/>
      </a:lt1>
      <a:dk2>
        <a:srgbClr val="F5821F"/>
      </a:dk2>
      <a:lt2>
        <a:srgbClr val="EE2C37"/>
      </a:lt2>
      <a:accent1>
        <a:srgbClr val="003C64"/>
      </a:accent1>
      <a:accent2>
        <a:srgbClr val="005996"/>
      </a:accent2>
      <a:accent3>
        <a:srgbClr val="0077C8"/>
      </a:accent3>
      <a:accent4>
        <a:srgbClr val="3CABFD"/>
      </a:accent4>
      <a:accent5>
        <a:srgbClr val="C1E6FF"/>
      </a:accent5>
      <a:accent6>
        <a:srgbClr val="00BC8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KFF Only PowerPoint Template" id="{B14FF5C7-6F07-4D25-A9EB-829D1D1C1F46}" vid="{340EE76A-161D-4A9F-AA08-0E23C3C94F26}"/>
    </a:ext>
  </a:extLst>
</a:theme>
</file>

<file path=ppt/theme/theme3.xml><?xml version="1.0" encoding="utf-8"?>
<a:theme xmlns:a="http://schemas.openxmlformats.org/drawingml/2006/main" name="Default with Figure #">
  <a:themeElements>
    <a:clrScheme name="2020 KFF Palette">
      <a:dk1>
        <a:srgbClr val="333333"/>
      </a:dk1>
      <a:lt1>
        <a:sysClr val="window" lastClr="FFFFFF"/>
      </a:lt1>
      <a:dk2>
        <a:srgbClr val="F5821F"/>
      </a:dk2>
      <a:lt2>
        <a:srgbClr val="EE2C37"/>
      </a:lt2>
      <a:accent1>
        <a:srgbClr val="003C64"/>
      </a:accent1>
      <a:accent2>
        <a:srgbClr val="005996"/>
      </a:accent2>
      <a:accent3>
        <a:srgbClr val="0077C8"/>
      </a:accent3>
      <a:accent4>
        <a:srgbClr val="3CABFD"/>
      </a:accent4>
      <a:accent5>
        <a:srgbClr val="C1E6FF"/>
      </a:accent5>
      <a:accent6>
        <a:srgbClr val="00BC8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KFF Only PowerPoint Template" id="{B14FF5C7-6F07-4D25-A9EB-829D1D1C1F46}" vid="{86AD2522-CF0F-43B8-AB0E-CB7058804271}"/>
    </a:ext>
  </a:extLst>
</a:theme>
</file>

<file path=ppt/theme/theme4.xml><?xml version="1.0" encoding="utf-8"?>
<a:theme xmlns:a="http://schemas.openxmlformats.org/drawingml/2006/main" name="Blank">
  <a:themeElements>
    <a:clrScheme name="2019 KFF Colors">
      <a:dk1>
        <a:srgbClr val="333333"/>
      </a:dk1>
      <a:lt1>
        <a:sysClr val="window" lastClr="FFFFFF"/>
      </a:lt1>
      <a:dk2>
        <a:srgbClr val="F5821F"/>
      </a:dk2>
      <a:lt2>
        <a:srgbClr val="EE2C37"/>
      </a:lt2>
      <a:accent1>
        <a:srgbClr val="003C64"/>
      </a:accent1>
      <a:accent2>
        <a:srgbClr val="005996"/>
      </a:accent2>
      <a:accent3>
        <a:srgbClr val="0077C8"/>
      </a:accent3>
      <a:accent4>
        <a:srgbClr val="3CABFD"/>
      </a:accent4>
      <a:accent5>
        <a:srgbClr val="C1E6FF"/>
      </a:accent5>
      <a:accent6>
        <a:srgbClr val="00BC8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KFF Only PowerPoint Template" id="{B14FF5C7-6F07-4D25-A9EB-829D1D1C1F46}" vid="{673B7F44-E21F-4B5D-8996-3154A98698C8}"/>
    </a:ext>
  </a:extLst>
</a:theme>
</file>

<file path=ppt/theme/theme5.xml><?xml version="1.0" encoding="utf-8"?>
<a:theme xmlns:a="http://schemas.openxmlformats.org/drawingml/2006/main" name="Text Slide no Logo">
  <a:themeElements>
    <a:clrScheme name="2020 KFF Colors">
      <a:dk1>
        <a:srgbClr val="333333"/>
      </a:dk1>
      <a:lt1>
        <a:sysClr val="window" lastClr="FFFFFF"/>
      </a:lt1>
      <a:dk2>
        <a:srgbClr val="F5821F"/>
      </a:dk2>
      <a:lt2>
        <a:srgbClr val="EE2C37"/>
      </a:lt2>
      <a:accent1>
        <a:srgbClr val="003C64"/>
      </a:accent1>
      <a:accent2>
        <a:srgbClr val="005996"/>
      </a:accent2>
      <a:accent3>
        <a:srgbClr val="0077C8"/>
      </a:accent3>
      <a:accent4>
        <a:srgbClr val="3CABFD"/>
      </a:accent4>
      <a:accent5>
        <a:srgbClr val="C1E6FF"/>
      </a:accent5>
      <a:accent6>
        <a:srgbClr val="00BC87"/>
      </a:accent6>
      <a:hlink>
        <a:srgbClr val="0563C1"/>
      </a:hlink>
      <a:folHlink>
        <a:srgbClr val="90419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KFF Only PowerPoint Template" id="{B14FF5C7-6F07-4D25-A9EB-829D1D1C1F46}" vid="{E7843FE9-896B-4AB0-81B9-636DFCBEF67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37D719BC77954FB510E9C604404A19" ma:contentTypeVersion="15" ma:contentTypeDescription="Create a new document." ma:contentTypeScope="" ma:versionID="06c7ebe32234809f71835d68eef64037">
  <xsd:schema xmlns:xsd="http://www.w3.org/2001/XMLSchema" xmlns:xs="http://www.w3.org/2001/XMLSchema" xmlns:p="http://schemas.microsoft.com/office/2006/metadata/properties" xmlns:ns2="2bfcd8eb-1f3e-440c-afe3-b1e13ba13cd4" xmlns:ns3="33900817-3b29-4082-89ce-b445c447a94d" targetNamespace="http://schemas.microsoft.com/office/2006/metadata/properties" ma:root="true" ma:fieldsID="f6c72884e608671953ccc90f05525aff" ns2:_="" ns3:_="">
    <xsd:import namespace="2bfcd8eb-1f3e-440c-afe3-b1e13ba13cd4"/>
    <xsd:import namespace="33900817-3b29-4082-89ce-b445c447a9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fcd8eb-1f3e-440c-afe3-b1e13ba13c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198c9dd-0e0a-4d63-a604-d228f6e3293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3900817-3b29-4082-89ce-b445c447a94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f56dba48-cf2d-4502-b3c8-d887c4cbd30c}" ma:internalName="TaxCatchAll" ma:showField="CatchAllData" ma:web="33900817-3b29-4082-89ce-b445c447a9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3900817-3b29-4082-89ce-b445c447a94d" xsi:nil="true"/>
    <lcf76f155ced4ddcb4097134ff3c332f xmlns="2bfcd8eb-1f3e-440c-afe3-b1e13ba13cd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9C317D1-5E0B-48B4-96F2-309563733880}">
  <ds:schemaRefs>
    <ds:schemaRef ds:uri="http://schemas.microsoft.com/sharepoint/v3/contenttype/forms"/>
  </ds:schemaRefs>
</ds:datastoreItem>
</file>

<file path=customXml/itemProps2.xml><?xml version="1.0" encoding="utf-8"?>
<ds:datastoreItem xmlns:ds="http://schemas.openxmlformats.org/officeDocument/2006/customXml" ds:itemID="{0090797E-9008-4380-B773-CEFFBDF49BF2}">
  <ds:schemaRefs>
    <ds:schemaRef ds:uri="2bfcd8eb-1f3e-440c-afe3-b1e13ba13cd4"/>
    <ds:schemaRef ds:uri="33900817-3b29-4082-89ce-b445c447a9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3294087-35E0-4AF6-9752-29E1E9043C1A}">
  <ds:schemaRefs>
    <ds:schemaRef ds:uri="http://schemas.microsoft.com/office/infopath/2007/PartnerControls"/>
    <ds:schemaRef ds:uri="http://purl.org/dc/elements/1.1/"/>
    <ds:schemaRef ds:uri="http://purl.org/dc/dcmitype/"/>
    <ds:schemaRef ds:uri="http://schemas.microsoft.com/office/2006/metadata/properties"/>
    <ds:schemaRef ds:uri="http://schemas.openxmlformats.org/package/2006/metadata/core-properties"/>
    <ds:schemaRef ds:uri="http://schemas.microsoft.com/office/2006/documentManagement/types"/>
    <ds:schemaRef ds:uri="2bfcd8eb-1f3e-440c-afe3-b1e13ba13cd4"/>
    <ds:schemaRef ds:uri="http://purl.org/dc/terms/"/>
    <ds:schemaRef ds:uri="33900817-3b29-4082-89ce-b445c447a94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2020 KFF Only PowerPoint Template - September 2020</Template>
  <TotalTime>580</TotalTime>
  <Words>1867</Words>
  <Application>Microsoft Office PowerPoint</Application>
  <PresentationFormat>Custom</PresentationFormat>
  <Paragraphs>210</Paragraphs>
  <Slides>17</Slides>
  <Notes>10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17</vt:i4>
      </vt:variant>
    </vt:vector>
  </HeadingPairs>
  <TitlesOfParts>
    <vt:vector size="26" baseType="lpstr">
      <vt:lpstr>Arial</vt:lpstr>
      <vt:lpstr>Calibri</vt:lpstr>
      <vt:lpstr>Calibri Light</vt:lpstr>
      <vt:lpstr>Open Sans</vt:lpstr>
      <vt:lpstr>Title Slide</vt:lpstr>
      <vt:lpstr>Default no Figure #</vt:lpstr>
      <vt:lpstr>Default with Figure #</vt:lpstr>
      <vt:lpstr>Blank</vt:lpstr>
      <vt:lpstr>Text Slide no Logo</vt:lpstr>
      <vt:lpstr>The Future of Access to Reproductive Health in the US</vt:lpstr>
      <vt:lpstr>Data Collected Before Dobbs Finds Most Abortions are Obtained Earlier in Pregnancy and Over Half were Medication Abortion</vt:lpstr>
      <vt:lpstr>People Who Get Abortions Have Been Disproportionately  Low-income, Women of Color, Young, and Have Children</vt:lpstr>
      <vt:lpstr>Abortion Options</vt:lpstr>
      <vt:lpstr>Telehealth abortion has gained traction during the COVID-19 pandemic – but some states acting to block</vt:lpstr>
      <vt:lpstr>Lack Of Awareness And Knowledge About Abortions Creating Opportunity for Mis/Disinformation Efforts</vt:lpstr>
      <vt:lpstr>Obtaining an abortion can be costly, and costs are higher in the second trimester</vt:lpstr>
      <vt:lpstr>Prior to the Overturning of Roe v. Wade, Abortion Access was Already Highly Limited in Nearly Half of States</vt:lpstr>
      <vt:lpstr>With Roe overturned, states now regulate abortion – with no federal standards </vt:lpstr>
      <vt:lpstr>State Constitutional Protections for Abortion   Future litigation challenging state restrictions will likely be in state courts</vt:lpstr>
      <vt:lpstr>Legal Concerns for Clinicians &amp; Pregnant People</vt:lpstr>
      <vt:lpstr>The Implications of Overturning of Roe v. Wade are Just Beginning To Surface</vt:lpstr>
      <vt:lpstr>Abortion Funds can Provide Some Assistance to those Needing Financial and Logistical Support</vt:lpstr>
      <vt:lpstr>The Federal Response is Hamstrung by Lack of Congressional Action and Limits to Executive Action</vt:lpstr>
      <vt:lpstr>There Has Been a Proliferation of Resources and Information about Accessing Abortion Services by Both New and Long-standing Organizations</vt:lpstr>
      <vt:lpstr>The Future of Abortion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recommend that you keep the title to two lines</dc:title>
  <dc:creator>Ivette Gomez</dc:creator>
  <cp:lastModifiedBy>Alina Salganicoff</cp:lastModifiedBy>
  <cp:revision>2</cp:revision>
  <cp:lastPrinted>2022-06-21T21:29:43Z</cp:lastPrinted>
  <dcterms:created xsi:type="dcterms:W3CDTF">2022-05-25T20:41:51Z</dcterms:created>
  <dcterms:modified xsi:type="dcterms:W3CDTF">2022-09-27T23:21:05Z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0x0101002137D719BC77954FB510E9C604404A19</vt:lpwstr>
  </property>
  <property fmtid="{D5CDD505-2E9C-101B-9397-08002B2CF9AE}" pid="3" name="MediaServiceImageTags">
    <vt:lpwstr/>
  </property>
</Properties>
</file>