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48" r:id="rId5"/>
    <p:sldMasterId id="2147483671" r:id="rId6"/>
  </p:sldMasterIdLst>
  <p:notesMasterIdLst>
    <p:notesMasterId r:id="rId21"/>
  </p:notesMasterIdLst>
  <p:sldIdLst>
    <p:sldId id="257" r:id="rId7"/>
    <p:sldId id="259" r:id="rId8"/>
    <p:sldId id="2134806462" r:id="rId9"/>
    <p:sldId id="2134806458" r:id="rId10"/>
    <p:sldId id="2134806459" r:id="rId11"/>
    <p:sldId id="2134806460" r:id="rId12"/>
    <p:sldId id="2134806461" r:id="rId13"/>
    <p:sldId id="2134806456" r:id="rId14"/>
    <p:sldId id="544" r:id="rId15"/>
    <p:sldId id="2134806453" r:id="rId16"/>
    <p:sldId id="2134806452" r:id="rId17"/>
    <p:sldId id="2134806463" r:id="rId18"/>
    <p:sldId id="2134806464" r:id="rId19"/>
    <p:sldId id="2134806264" r:id="rId20"/>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FCFA40-FBE8-25A7-496D-48F6D27C7A86}" name="Hockenberry, Shelby" initials="HS" userId="S::shockenberry@nga.org::41199407-82d3-4b32-a3b0-05bf81831c30" providerId="AD"/>
  <p188:author id="{2AB37779-A677-BD1E-A4B7-A142726529D6}" name="Jack Porter" initials="JP" userId="S::JPorter@NGA.ORG::7955a3b0-d6de-4798-ac0e-b4697e3e4874" providerId="AD"/>
  <p188:author id="{D83F0891-F172-DC05-215D-473ED77B5BD8}" name="Stephens, Rachael" initials="SR" userId="S::rstephens@nga.org::111115ca-940c-4293-9d67-5426297379e6" providerId="AD"/>
  <p188:author id="{C00BDD95-0550-605A-A138-A6152520D320}" name="Rachael Stephens" initials="RS" userId="S::RStephens@NGA.ORG::111115ca-940c-4293-9d67-5426297379e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erine Ash" initials="KA" lastIdx="3" clrIdx="0">
    <p:extLst>
      <p:ext uri="{19B8F6BF-5375-455C-9EA6-DF929625EA0E}">
        <p15:presenceInfo xmlns:p15="http://schemas.microsoft.com/office/powerpoint/2012/main" userId="S::kash@nga.org::24f8b6bb-5c16-4787-8b82-97dd50ca489f" providerId="AD"/>
      </p:ext>
    </p:extLst>
  </p:cmAuthor>
  <p:cmAuthor id="2" name="Rachael Stephens" initials="RS" lastIdx="13" clrIdx="1">
    <p:extLst>
      <p:ext uri="{19B8F6BF-5375-455C-9EA6-DF929625EA0E}">
        <p15:presenceInfo xmlns:p15="http://schemas.microsoft.com/office/powerpoint/2012/main" userId="S::RStephens@NGA.ORG::111115ca-940c-4293-9d67-5426297379e6" providerId="AD"/>
      </p:ext>
    </p:extLst>
  </p:cmAuthor>
  <p:cmAuthor id="3" name="Shimanek, Loren" initials="SL" lastIdx="8" clrIdx="2">
    <p:extLst>
      <p:ext uri="{19B8F6BF-5375-455C-9EA6-DF929625EA0E}">
        <p15:presenceInfo xmlns:p15="http://schemas.microsoft.com/office/powerpoint/2012/main" userId="S::LShimanek@NGA.ORG::7a43ef9b-9d61-4f80-9411-7ad9a31c60f6" providerId="AD"/>
      </p:ext>
    </p:extLst>
  </p:cmAuthor>
  <p:cmAuthor id="4" name="Baddour, Kristin" initials="BK" lastIdx="2" clrIdx="3">
    <p:extLst>
      <p:ext uri="{19B8F6BF-5375-455C-9EA6-DF929625EA0E}">
        <p15:presenceInfo xmlns:p15="http://schemas.microsoft.com/office/powerpoint/2012/main" userId="S::kbaddour@nga.org::a5bbc749-b356-4e65-8a3c-095961492d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D4084"/>
    <a:srgbClr val="EDEDED"/>
    <a:srgbClr val="6F769B"/>
    <a:srgbClr val="A7A8A9"/>
    <a:srgbClr val="D9D9DA"/>
    <a:srgbClr val="CDCED3"/>
    <a:srgbClr val="C2C0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C0558388-EC96-4112-A92A-113B3C6BDAAD}" type="datetimeFigureOut">
              <a:rPr lang="en-US" smtClean="0"/>
              <a:t>11/9/2023</a:t>
            </a:fld>
            <a:endParaRPr lang="en-US" dirty="0"/>
          </a:p>
        </p:txBody>
      </p:sp>
      <p:sp>
        <p:nvSpPr>
          <p:cNvPr id="4" name="Slide Image Placeholder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DEF35442-D085-420B-914D-FE826E36DE9D}" type="slidenum">
              <a:rPr lang="en-US" smtClean="0"/>
              <a:t>‹#›</a:t>
            </a:fld>
            <a:endParaRPr lang="en-US" dirty="0"/>
          </a:p>
        </p:txBody>
      </p:sp>
    </p:spTree>
    <p:extLst>
      <p:ext uri="{BB962C8B-B14F-4D97-AF65-F5344CB8AC3E}">
        <p14:creationId xmlns:p14="http://schemas.microsoft.com/office/powerpoint/2010/main" val="119803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dirty="0">
                <a:solidFill>
                  <a:srgbClr val="000000"/>
                </a:solidFill>
                <a:latin typeface="Calibri" panose="020F0502020204030204" pitchFamily="34" charset="0"/>
              </a:rPr>
              <a:t>Rachael </a:t>
            </a:r>
            <a:endParaRPr lang="en-US" dirty="0">
              <a:cs typeface="Calibri"/>
            </a:endParaRPr>
          </a:p>
        </p:txBody>
      </p:sp>
      <p:sp>
        <p:nvSpPr>
          <p:cNvPr id="4" name="Slide Number Placeholder 3"/>
          <p:cNvSpPr>
            <a:spLocks noGrp="1"/>
          </p:cNvSpPr>
          <p:nvPr>
            <p:ph type="sldNum" sz="quarter" idx="5"/>
          </p:nvPr>
        </p:nvSpPr>
        <p:spPr/>
        <p:txBody>
          <a:bodyPr/>
          <a:lstStyle/>
          <a:p>
            <a:pPr defTabSz="940460">
              <a:defRPr/>
            </a:pPr>
            <a:fld id="{67D29E6E-9ECD-4CDA-893A-5FD55C2706F9}" type="slidenum">
              <a:rPr lang="en-US">
                <a:solidFill>
                  <a:prstClr val="black"/>
                </a:solidFill>
                <a:latin typeface="Calibri" panose="020F0502020204030204"/>
              </a:rPr>
              <a:pPr defTabSz="940460">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1932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7F8C2-9A1F-445F-8FA7-851986DDFFAB}" type="slidenum">
              <a:rPr lang="en-US" smtClean="0"/>
              <a:t>14</a:t>
            </a:fld>
            <a:endParaRPr lang="en-US" dirty="0"/>
          </a:p>
        </p:txBody>
      </p:sp>
    </p:spTree>
    <p:extLst>
      <p:ext uri="{BB962C8B-B14F-4D97-AF65-F5344CB8AC3E}">
        <p14:creationId xmlns:p14="http://schemas.microsoft.com/office/powerpoint/2010/main" val="2201679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2581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510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8432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2643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1602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174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305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5F693D-FF20-4364-872C-B012D84EDBCF}"/>
              </a:ext>
            </a:extLst>
          </p:cNvPr>
          <p:cNvSpPr>
            <a:spLocks noGrp="1"/>
          </p:cNvSpPr>
          <p:nvPr>
            <p:ph type="dt" sz="half" idx="10"/>
          </p:nvPr>
        </p:nvSpPr>
        <p:spPr/>
        <p:txBody>
          <a:bodyPr/>
          <a:lstStyle/>
          <a:p>
            <a:fld id="{DE113383-EE07-4969-9B07-761D27C57D14}" type="datetimeFigureOut">
              <a:rPr lang="en-US" smtClean="0"/>
              <a:t>11/9/2023</a:t>
            </a:fld>
            <a:endParaRPr lang="en-US" dirty="0"/>
          </a:p>
        </p:txBody>
      </p:sp>
      <p:sp>
        <p:nvSpPr>
          <p:cNvPr id="3" name="Footer Placeholder 2">
            <a:extLst>
              <a:ext uri="{FF2B5EF4-FFF2-40B4-BE49-F238E27FC236}">
                <a16:creationId xmlns:a16="http://schemas.microsoft.com/office/drawing/2014/main" id="{7D2BC05A-82DE-4F7C-AEC3-FF95092DAE7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C9AB80C-567B-4F27-8746-36095D9F3348}"/>
              </a:ext>
            </a:extLst>
          </p:cNvPr>
          <p:cNvSpPr>
            <a:spLocks noGrp="1"/>
          </p:cNvSpPr>
          <p:nvPr>
            <p:ph type="sldNum" sz="quarter" idx="12"/>
          </p:nvPr>
        </p:nvSpPr>
        <p:spPr/>
        <p:txBody>
          <a:bodyPr/>
          <a:lstStyle/>
          <a:p>
            <a:fld id="{3E422C54-87D3-4C96-99E4-6E65A620FFA8}" type="slidenum">
              <a:rPr lang="en-US" smtClean="0"/>
              <a:t>‹#›</a:t>
            </a:fld>
            <a:endParaRPr lang="en-US" dirty="0"/>
          </a:p>
        </p:txBody>
      </p:sp>
    </p:spTree>
    <p:extLst>
      <p:ext uri="{BB962C8B-B14F-4D97-AF65-F5344CB8AC3E}">
        <p14:creationId xmlns:p14="http://schemas.microsoft.com/office/powerpoint/2010/main" val="904228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E4E1-BCD4-4C0B-9AFB-13D5C50911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9ED6D3-B4AB-4900-BFDD-9686ADC651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2D9F35-19AD-4EB0-A312-E33C67726377}"/>
              </a:ext>
            </a:extLst>
          </p:cNvPr>
          <p:cNvSpPr>
            <a:spLocks noGrp="1"/>
          </p:cNvSpPr>
          <p:nvPr>
            <p:ph type="dt" sz="half" idx="10"/>
          </p:nvPr>
        </p:nvSpPr>
        <p:spPr/>
        <p:txBody>
          <a:bodyPr/>
          <a:lstStyle/>
          <a:p>
            <a:fld id="{5514D4F4-5E55-45F5-A145-4A626FD8EE21}" type="datetimeFigureOut">
              <a:rPr lang="en-US" smtClean="0"/>
              <a:t>11/9/2023</a:t>
            </a:fld>
            <a:endParaRPr lang="en-US" dirty="0"/>
          </a:p>
        </p:txBody>
      </p:sp>
      <p:sp>
        <p:nvSpPr>
          <p:cNvPr id="5" name="Footer Placeholder 4">
            <a:extLst>
              <a:ext uri="{FF2B5EF4-FFF2-40B4-BE49-F238E27FC236}">
                <a16:creationId xmlns:a16="http://schemas.microsoft.com/office/drawing/2014/main" id="{90534741-2FFE-42D4-AF60-361345F5B1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D522A5-3151-4D2B-8358-784165B7FE8B}"/>
              </a:ext>
            </a:extLst>
          </p:cNvPr>
          <p:cNvSpPr>
            <a:spLocks noGrp="1"/>
          </p:cNvSpPr>
          <p:nvPr>
            <p:ph type="sldNum" sz="quarter" idx="12"/>
          </p:nvPr>
        </p:nvSpPr>
        <p:spPr/>
        <p:txBody>
          <a:bodyPr/>
          <a:lstStyle/>
          <a:p>
            <a:fld id="{8A9A11C3-098F-42D7-896E-00E703B4BB4C}" type="slidenum">
              <a:rPr lang="en-US" smtClean="0"/>
              <a:t>‹#›</a:t>
            </a:fld>
            <a:endParaRPr lang="en-US" dirty="0"/>
          </a:p>
        </p:txBody>
      </p:sp>
    </p:spTree>
    <p:extLst>
      <p:ext uri="{BB962C8B-B14F-4D97-AF65-F5344CB8AC3E}">
        <p14:creationId xmlns:p14="http://schemas.microsoft.com/office/powerpoint/2010/main" val="2497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8211-7972-49F4-9E7F-24919B8B0DD0}"/>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B73320-3160-4F59-9A7C-573346D71CA4}"/>
              </a:ext>
            </a:extLst>
          </p:cNvPr>
          <p:cNvSpPr>
            <a:spLocks noGrp="1"/>
          </p:cNvSpPr>
          <p:nvPr>
            <p:ph idx="1"/>
          </p:nvPr>
        </p:nvSpPr>
        <p:spPr>
          <a:xfrm>
            <a:off x="838200" y="1643856"/>
            <a:ext cx="10515600" cy="415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37D64-0B8E-4088-8E0D-3E39377818CF}"/>
              </a:ext>
            </a:extLst>
          </p:cNvPr>
          <p:cNvSpPr>
            <a:spLocks noGrp="1"/>
          </p:cNvSpPr>
          <p:nvPr>
            <p:ph type="dt" sz="half" idx="10"/>
          </p:nvPr>
        </p:nvSpPr>
        <p:spPr/>
        <p:txBody>
          <a:bodyPr/>
          <a:lstStyle/>
          <a:p>
            <a:fld id="{5514D4F4-5E55-45F5-A145-4A626FD8EE21}" type="datetimeFigureOut">
              <a:rPr lang="en-US" smtClean="0"/>
              <a:t>11/9/2023</a:t>
            </a:fld>
            <a:endParaRPr lang="en-US" dirty="0"/>
          </a:p>
        </p:txBody>
      </p:sp>
      <p:sp>
        <p:nvSpPr>
          <p:cNvPr id="5" name="Footer Placeholder 4">
            <a:extLst>
              <a:ext uri="{FF2B5EF4-FFF2-40B4-BE49-F238E27FC236}">
                <a16:creationId xmlns:a16="http://schemas.microsoft.com/office/drawing/2014/main" id="{C93402ED-1BD6-4C99-9CBD-A3B3E4D9D2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4A800F-7BD2-4105-A1FD-771D9E2A67A8}"/>
              </a:ext>
            </a:extLst>
          </p:cNvPr>
          <p:cNvSpPr>
            <a:spLocks noGrp="1"/>
          </p:cNvSpPr>
          <p:nvPr>
            <p:ph type="sldNum" sz="quarter" idx="12"/>
          </p:nvPr>
        </p:nvSpPr>
        <p:spPr/>
        <p:txBody>
          <a:bodyPr/>
          <a:lstStyle/>
          <a:p>
            <a:fld id="{8A9A11C3-098F-42D7-896E-00E703B4BB4C}" type="slidenum">
              <a:rPr lang="en-US" smtClean="0"/>
              <a:t>‹#›</a:t>
            </a:fld>
            <a:endParaRPr lang="en-US" dirty="0"/>
          </a:p>
        </p:txBody>
      </p:sp>
    </p:spTree>
    <p:extLst>
      <p:ext uri="{BB962C8B-B14F-4D97-AF65-F5344CB8AC3E}">
        <p14:creationId xmlns:p14="http://schemas.microsoft.com/office/powerpoint/2010/main" val="3768401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8211-7972-49F4-9E7F-24919B8B0DD0}"/>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B73320-3160-4F59-9A7C-573346D71CA4}"/>
              </a:ext>
            </a:extLst>
          </p:cNvPr>
          <p:cNvSpPr>
            <a:spLocks noGrp="1"/>
          </p:cNvSpPr>
          <p:nvPr>
            <p:ph idx="1"/>
          </p:nvPr>
        </p:nvSpPr>
        <p:spPr>
          <a:xfrm>
            <a:off x="838200" y="1643856"/>
            <a:ext cx="10515600" cy="415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37D64-0B8E-4088-8E0D-3E39377818CF}"/>
              </a:ext>
            </a:extLst>
          </p:cNvPr>
          <p:cNvSpPr>
            <a:spLocks noGrp="1"/>
          </p:cNvSpPr>
          <p:nvPr>
            <p:ph type="dt" sz="half" idx="10"/>
          </p:nvPr>
        </p:nvSpPr>
        <p:spPr/>
        <p:txBody>
          <a:bodyPr/>
          <a:lstStyle/>
          <a:p>
            <a:fld id="{5514D4F4-5E55-45F5-A145-4A626FD8EE21}" type="datetimeFigureOut">
              <a:rPr lang="en-US" smtClean="0"/>
              <a:t>11/9/2023</a:t>
            </a:fld>
            <a:endParaRPr lang="en-US" dirty="0"/>
          </a:p>
        </p:txBody>
      </p:sp>
      <p:sp>
        <p:nvSpPr>
          <p:cNvPr id="5" name="Footer Placeholder 4">
            <a:extLst>
              <a:ext uri="{FF2B5EF4-FFF2-40B4-BE49-F238E27FC236}">
                <a16:creationId xmlns:a16="http://schemas.microsoft.com/office/drawing/2014/main" id="{C93402ED-1BD6-4C99-9CBD-A3B3E4D9D2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4A800F-7BD2-4105-A1FD-771D9E2A67A8}"/>
              </a:ext>
            </a:extLst>
          </p:cNvPr>
          <p:cNvSpPr>
            <a:spLocks noGrp="1"/>
          </p:cNvSpPr>
          <p:nvPr>
            <p:ph type="sldNum" sz="quarter" idx="12"/>
          </p:nvPr>
        </p:nvSpPr>
        <p:spPr/>
        <p:txBody>
          <a:bodyPr/>
          <a:lstStyle/>
          <a:p>
            <a:fld id="{8A9A11C3-098F-42D7-896E-00E703B4BB4C}" type="slidenum">
              <a:rPr lang="en-US" smtClean="0"/>
              <a:t>‹#›</a:t>
            </a:fld>
            <a:endParaRPr lang="en-US" dirty="0"/>
          </a:p>
        </p:txBody>
      </p:sp>
    </p:spTree>
    <p:extLst>
      <p:ext uri="{BB962C8B-B14F-4D97-AF65-F5344CB8AC3E}">
        <p14:creationId xmlns:p14="http://schemas.microsoft.com/office/powerpoint/2010/main" val="1692907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5F693D-FF20-4364-872C-B012D84EDBCF}"/>
              </a:ext>
            </a:extLst>
          </p:cNvPr>
          <p:cNvSpPr>
            <a:spLocks noGrp="1"/>
          </p:cNvSpPr>
          <p:nvPr>
            <p:ph type="dt" sz="half" idx="10"/>
          </p:nvPr>
        </p:nvSpPr>
        <p:spPr/>
        <p:txBody>
          <a:bodyPr/>
          <a:lstStyle/>
          <a:p>
            <a:fld id="{DE113383-EE07-4969-9B07-761D27C57D14}" type="datetimeFigureOut">
              <a:rPr lang="en-US" smtClean="0"/>
              <a:t>11/9/2023</a:t>
            </a:fld>
            <a:endParaRPr lang="en-US" dirty="0"/>
          </a:p>
        </p:txBody>
      </p:sp>
      <p:sp>
        <p:nvSpPr>
          <p:cNvPr id="3" name="Footer Placeholder 2">
            <a:extLst>
              <a:ext uri="{FF2B5EF4-FFF2-40B4-BE49-F238E27FC236}">
                <a16:creationId xmlns:a16="http://schemas.microsoft.com/office/drawing/2014/main" id="{7D2BC05A-82DE-4F7C-AEC3-FF95092DAE7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C9AB80C-567B-4F27-8746-36095D9F3348}"/>
              </a:ext>
            </a:extLst>
          </p:cNvPr>
          <p:cNvSpPr>
            <a:spLocks noGrp="1"/>
          </p:cNvSpPr>
          <p:nvPr>
            <p:ph type="sldNum" sz="quarter" idx="12"/>
          </p:nvPr>
        </p:nvSpPr>
        <p:spPr/>
        <p:txBody>
          <a:bodyPr/>
          <a:lstStyle/>
          <a:p>
            <a:fld id="{3E422C54-87D3-4C96-99E4-6E65A620FFA8}" type="slidenum">
              <a:rPr lang="en-US" smtClean="0"/>
              <a:t>‹#›</a:t>
            </a:fld>
            <a:endParaRPr lang="en-US" dirty="0"/>
          </a:p>
        </p:txBody>
      </p:sp>
    </p:spTree>
    <p:extLst>
      <p:ext uri="{BB962C8B-B14F-4D97-AF65-F5344CB8AC3E}">
        <p14:creationId xmlns:p14="http://schemas.microsoft.com/office/powerpoint/2010/main" val="774259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4748DC-21E7-4805-BF23-E6681FE9921B}"/>
              </a:ext>
            </a:extLst>
          </p:cNvPr>
          <p:cNvSpPr>
            <a:spLocks noGrp="1"/>
          </p:cNvSpPr>
          <p:nvPr>
            <p:ph type="dt" sz="half" idx="10"/>
          </p:nvPr>
        </p:nvSpPr>
        <p:spPr/>
        <p:txBody>
          <a:bodyPr/>
          <a:lstStyle/>
          <a:p>
            <a:fld id="{5514D4F4-5E55-45F5-A145-4A626FD8EE21}" type="datetimeFigureOut">
              <a:rPr lang="en-US" smtClean="0"/>
              <a:t>11/9/2023</a:t>
            </a:fld>
            <a:endParaRPr lang="en-US" dirty="0"/>
          </a:p>
        </p:txBody>
      </p:sp>
      <p:sp>
        <p:nvSpPr>
          <p:cNvPr id="3" name="Footer Placeholder 2">
            <a:extLst>
              <a:ext uri="{FF2B5EF4-FFF2-40B4-BE49-F238E27FC236}">
                <a16:creationId xmlns:a16="http://schemas.microsoft.com/office/drawing/2014/main" id="{B1769D9B-0DB8-473F-B3B7-1BB4D4DBB6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95C2464-62B7-496A-9E30-EE67EEED0116}"/>
              </a:ext>
            </a:extLst>
          </p:cNvPr>
          <p:cNvSpPr>
            <a:spLocks noGrp="1"/>
          </p:cNvSpPr>
          <p:nvPr>
            <p:ph type="sldNum" sz="quarter" idx="12"/>
          </p:nvPr>
        </p:nvSpPr>
        <p:spPr/>
        <p:txBody>
          <a:bodyPr/>
          <a:lstStyle/>
          <a:p>
            <a:fld id="{8A9A11C3-098F-42D7-896E-00E703B4BB4C}" type="slidenum">
              <a:rPr lang="en-US" smtClean="0"/>
              <a:t>‹#›</a:t>
            </a:fld>
            <a:endParaRPr lang="en-US" dirty="0"/>
          </a:p>
        </p:txBody>
      </p:sp>
    </p:spTree>
    <p:extLst>
      <p:ext uri="{BB962C8B-B14F-4D97-AF65-F5344CB8AC3E}">
        <p14:creationId xmlns:p14="http://schemas.microsoft.com/office/powerpoint/2010/main" val="2588317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8211-7972-49F4-9E7F-24919B8B0DD0}"/>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B73320-3160-4F59-9A7C-573346D71CA4}"/>
              </a:ext>
            </a:extLst>
          </p:cNvPr>
          <p:cNvSpPr>
            <a:spLocks noGrp="1"/>
          </p:cNvSpPr>
          <p:nvPr>
            <p:ph idx="1"/>
          </p:nvPr>
        </p:nvSpPr>
        <p:spPr>
          <a:xfrm>
            <a:off x="838200" y="1643856"/>
            <a:ext cx="10515600" cy="415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37D64-0B8E-4088-8E0D-3E39377818CF}"/>
              </a:ext>
            </a:extLst>
          </p:cNvPr>
          <p:cNvSpPr>
            <a:spLocks noGrp="1"/>
          </p:cNvSpPr>
          <p:nvPr>
            <p:ph type="dt" sz="half" idx="10"/>
          </p:nvPr>
        </p:nvSpPr>
        <p:spPr/>
        <p:txBody>
          <a:bodyPr/>
          <a:lstStyle/>
          <a:p>
            <a:fld id="{5514D4F4-5E55-45F5-A145-4A626FD8EE21}" type="datetimeFigureOut">
              <a:rPr lang="en-US" smtClean="0"/>
              <a:t>11/9/2023</a:t>
            </a:fld>
            <a:endParaRPr lang="en-US" dirty="0"/>
          </a:p>
        </p:txBody>
      </p:sp>
      <p:sp>
        <p:nvSpPr>
          <p:cNvPr id="5" name="Footer Placeholder 4">
            <a:extLst>
              <a:ext uri="{FF2B5EF4-FFF2-40B4-BE49-F238E27FC236}">
                <a16:creationId xmlns:a16="http://schemas.microsoft.com/office/drawing/2014/main" id="{C93402ED-1BD6-4C99-9CBD-A3B3E4D9D2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4A800F-7BD2-4105-A1FD-771D9E2A67A8}"/>
              </a:ext>
            </a:extLst>
          </p:cNvPr>
          <p:cNvSpPr>
            <a:spLocks noGrp="1"/>
          </p:cNvSpPr>
          <p:nvPr>
            <p:ph type="sldNum" sz="quarter" idx="12"/>
          </p:nvPr>
        </p:nvSpPr>
        <p:spPr/>
        <p:txBody>
          <a:bodyPr/>
          <a:lstStyle/>
          <a:p>
            <a:fld id="{8A9A11C3-098F-42D7-896E-00E703B4BB4C}" type="slidenum">
              <a:rPr lang="en-US" smtClean="0"/>
              <a:t>‹#›</a:t>
            </a:fld>
            <a:endParaRPr lang="en-US" dirty="0"/>
          </a:p>
        </p:txBody>
      </p:sp>
    </p:spTree>
    <p:extLst>
      <p:ext uri="{BB962C8B-B14F-4D97-AF65-F5344CB8AC3E}">
        <p14:creationId xmlns:p14="http://schemas.microsoft.com/office/powerpoint/2010/main" val="4043151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8547-BDC6-4370-8E7B-F6432593153A}"/>
              </a:ext>
            </a:extLst>
          </p:cNvPr>
          <p:cNvSpPr>
            <a:spLocks noGrp="1"/>
          </p:cNvSpPr>
          <p:nvPr>
            <p:ph type="ctrTitle"/>
          </p:nvPr>
        </p:nvSpPr>
        <p:spPr>
          <a:xfrm>
            <a:off x="1524000" y="1135810"/>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9190DE-E2BD-4B76-AF96-7BC7E7A38122}"/>
              </a:ext>
            </a:extLst>
          </p:cNvPr>
          <p:cNvSpPr>
            <a:spLocks noGrp="1"/>
          </p:cNvSpPr>
          <p:nvPr>
            <p:ph type="subTitle" idx="1"/>
          </p:nvPr>
        </p:nvSpPr>
        <p:spPr>
          <a:xfrm>
            <a:off x="1524000" y="382363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DB4CC0-EEF1-495C-BF67-C2DBD2083B05}"/>
              </a:ext>
            </a:extLst>
          </p:cNvPr>
          <p:cNvSpPr>
            <a:spLocks noGrp="1"/>
          </p:cNvSpPr>
          <p:nvPr>
            <p:ph type="dt" sz="half" idx="10"/>
          </p:nvPr>
        </p:nvSpPr>
        <p:spPr/>
        <p:txBody>
          <a:bodyPr/>
          <a:lstStyle/>
          <a:p>
            <a:fld id="{5514D4F4-5E55-45F5-A145-4A626FD8EE21}" type="datetimeFigureOut">
              <a:rPr lang="en-US" smtClean="0"/>
              <a:t>11/9/2023</a:t>
            </a:fld>
            <a:endParaRPr lang="en-US" dirty="0"/>
          </a:p>
        </p:txBody>
      </p:sp>
      <p:sp>
        <p:nvSpPr>
          <p:cNvPr id="5" name="Footer Placeholder 4">
            <a:extLst>
              <a:ext uri="{FF2B5EF4-FFF2-40B4-BE49-F238E27FC236}">
                <a16:creationId xmlns:a16="http://schemas.microsoft.com/office/drawing/2014/main" id="{F3B1C236-D44E-4987-8D2E-BE1A26B219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17D3CC-F52E-4162-88CC-AC479B5842BD}"/>
              </a:ext>
            </a:extLst>
          </p:cNvPr>
          <p:cNvSpPr>
            <a:spLocks noGrp="1"/>
          </p:cNvSpPr>
          <p:nvPr>
            <p:ph type="sldNum" sz="quarter" idx="12"/>
          </p:nvPr>
        </p:nvSpPr>
        <p:spPr/>
        <p:txBody>
          <a:bodyPr/>
          <a:lstStyle/>
          <a:p>
            <a:fld id="{8A9A11C3-098F-42D7-896E-00E703B4BB4C}" type="slidenum">
              <a:rPr lang="en-US" smtClean="0"/>
              <a:t>‹#›</a:t>
            </a:fld>
            <a:endParaRPr lang="en-US" dirty="0"/>
          </a:p>
        </p:txBody>
      </p:sp>
    </p:spTree>
    <p:extLst>
      <p:ext uri="{BB962C8B-B14F-4D97-AF65-F5344CB8AC3E}">
        <p14:creationId xmlns:p14="http://schemas.microsoft.com/office/powerpoint/2010/main" val="696610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53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a:t>CONTENT</a:t>
            </a:r>
            <a:br>
              <a:rPr lang="en-US"/>
            </a:br>
            <a:r>
              <a:rPr lang="en-US"/>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11/9/2023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087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33137-EAAC-417C-AE38-9265F1E7DE40}"/>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B0999A-4DB4-4AB5-9672-F7C3C3623DE0}"/>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75403-D2B9-47F2-B8AB-7CCCCA4C43C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13383-EE07-4969-9B07-761D27C57D14}" type="datetimeFigureOut">
              <a:rPr lang="en-US" smtClean="0"/>
              <a:t>11/9/2023</a:t>
            </a:fld>
            <a:endParaRPr lang="en-US" dirty="0"/>
          </a:p>
        </p:txBody>
      </p:sp>
      <p:sp>
        <p:nvSpPr>
          <p:cNvPr id="5" name="Footer Placeholder 4">
            <a:extLst>
              <a:ext uri="{FF2B5EF4-FFF2-40B4-BE49-F238E27FC236}">
                <a16:creationId xmlns:a16="http://schemas.microsoft.com/office/drawing/2014/main" id="{66B62890-48A6-4D9D-ACC0-FF9F19ABBBAB}"/>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27B97F5-333D-4D45-B126-E2146BAB2E2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22C54-87D3-4C96-99E4-6E65A620FFA8}" type="slidenum">
              <a:rPr lang="en-US" smtClean="0"/>
              <a:t>‹#›</a:t>
            </a:fld>
            <a:endParaRPr lang="en-US" dirty="0"/>
          </a:p>
        </p:txBody>
      </p:sp>
      <p:grpSp>
        <p:nvGrpSpPr>
          <p:cNvPr id="7" name="Group 6">
            <a:extLst>
              <a:ext uri="{FF2B5EF4-FFF2-40B4-BE49-F238E27FC236}">
                <a16:creationId xmlns:a16="http://schemas.microsoft.com/office/drawing/2014/main" id="{09A453B0-B6D3-9E4D-A192-DDECE29221F8}"/>
              </a:ext>
            </a:extLst>
          </p:cNvPr>
          <p:cNvGrpSpPr/>
          <p:nvPr userDrawn="1"/>
        </p:nvGrpSpPr>
        <p:grpSpPr>
          <a:xfrm>
            <a:off x="584790" y="5947070"/>
            <a:ext cx="11022419" cy="816935"/>
            <a:chOff x="0" y="5961473"/>
            <a:chExt cx="12192000" cy="816935"/>
          </a:xfrm>
        </p:grpSpPr>
        <p:pic>
          <p:nvPicPr>
            <p:cNvPr id="8" name="Picture 14" descr="Text&#10;&#10;Description automatically generated">
              <a:extLst>
                <a:ext uri="{FF2B5EF4-FFF2-40B4-BE49-F238E27FC236}">
                  <a16:creationId xmlns:a16="http://schemas.microsoft.com/office/drawing/2014/main" id="{D2D6B124-6442-0542-8B7C-A1145B95C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67756"/>
              <a:ext cx="1856748" cy="556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a:extLst>
                <a:ext uri="{FF2B5EF4-FFF2-40B4-BE49-F238E27FC236}">
                  <a16:creationId xmlns:a16="http://schemas.microsoft.com/office/drawing/2014/main" id="{E65277C6-7BBE-D248-9284-A25EC20505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179" b="33057"/>
            <a:stretch>
              <a:fillRect/>
            </a:stretch>
          </p:blipFill>
          <p:spPr bwMode="auto">
            <a:xfrm>
              <a:off x="10631160" y="6182467"/>
              <a:ext cx="1560840" cy="5420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375F164-62BE-9642-8A45-AED91A1F8766}"/>
                </a:ext>
              </a:extLst>
            </p:cNvPr>
            <p:cNvPicPr>
              <a:picLocks noChangeAspect="1"/>
            </p:cNvPicPr>
            <p:nvPr/>
          </p:nvPicPr>
          <p:blipFill>
            <a:blip r:embed="rId6"/>
            <a:stretch>
              <a:fillRect/>
            </a:stretch>
          </p:blipFill>
          <p:spPr>
            <a:xfrm>
              <a:off x="5019962" y="5961473"/>
              <a:ext cx="2152075" cy="816935"/>
            </a:xfrm>
            <a:prstGeom prst="rect">
              <a:avLst/>
            </a:prstGeom>
          </p:spPr>
        </p:pic>
      </p:grpSp>
    </p:spTree>
    <p:extLst>
      <p:ext uri="{BB962C8B-B14F-4D97-AF65-F5344CB8AC3E}">
        <p14:creationId xmlns:p14="http://schemas.microsoft.com/office/powerpoint/2010/main" val="964937038"/>
      </p:ext>
    </p:extLst>
  </p:cSld>
  <p:clrMap bg1="lt1" tx1="dk1" bg2="lt2" tx2="dk2" accent1="accent1" accent2="accent2" accent3="accent3" accent4="accent4" accent5="accent5" accent6="accent6" hlink="hlink" folHlink="folHlink"/>
  <p:sldLayoutIdLst>
    <p:sldLayoutId id="2147483670" r:id="rId1"/>
    <p:sldLayoutId id="214748367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5A63A-A4F5-4446-9FEA-B2A678B5FE95}"/>
              </a:ext>
            </a:extLst>
          </p:cNvPr>
          <p:cNvSpPr>
            <a:spLocks noGrp="1"/>
          </p:cNvSpPr>
          <p:nvPr>
            <p:ph type="title"/>
          </p:nvPr>
        </p:nvSpPr>
        <p:spPr>
          <a:xfrm>
            <a:off x="838200" y="11840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5FE9C-7E4A-447F-AE15-DFC8F5682E98}"/>
              </a:ext>
            </a:extLst>
          </p:cNvPr>
          <p:cNvSpPr>
            <a:spLocks noGrp="1"/>
          </p:cNvSpPr>
          <p:nvPr>
            <p:ph type="body" idx="1"/>
          </p:nvPr>
        </p:nvSpPr>
        <p:spPr>
          <a:xfrm>
            <a:off x="838200" y="1443972"/>
            <a:ext cx="10515600" cy="40790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87E67-ED1E-4CC7-8EBA-3E3A027A85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4D4F4-5E55-45F5-A145-4A626FD8EE21}" type="datetimeFigureOut">
              <a:rPr lang="en-US" smtClean="0"/>
              <a:t>11/9/2023</a:t>
            </a:fld>
            <a:endParaRPr lang="en-US" dirty="0"/>
          </a:p>
        </p:txBody>
      </p:sp>
      <p:sp>
        <p:nvSpPr>
          <p:cNvPr id="5" name="Footer Placeholder 4">
            <a:extLst>
              <a:ext uri="{FF2B5EF4-FFF2-40B4-BE49-F238E27FC236}">
                <a16:creationId xmlns:a16="http://schemas.microsoft.com/office/drawing/2014/main" id="{55A6859D-4B02-4215-A28B-77E6542E3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0863F34-34C2-4CB9-894B-26C4E5F86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A11C3-098F-42D7-896E-00E703B4BB4C}" type="slidenum">
              <a:rPr lang="en-US" smtClean="0"/>
              <a:t>‹#›</a:t>
            </a:fld>
            <a:endParaRPr lang="en-US" dirty="0"/>
          </a:p>
        </p:txBody>
      </p:sp>
      <p:grpSp>
        <p:nvGrpSpPr>
          <p:cNvPr id="9" name="Group 8">
            <a:extLst>
              <a:ext uri="{FF2B5EF4-FFF2-40B4-BE49-F238E27FC236}">
                <a16:creationId xmlns:a16="http://schemas.microsoft.com/office/drawing/2014/main" id="{B52F0C9C-3EC1-1147-A90A-844A049DD9E2}"/>
              </a:ext>
            </a:extLst>
          </p:cNvPr>
          <p:cNvGrpSpPr/>
          <p:nvPr userDrawn="1"/>
        </p:nvGrpSpPr>
        <p:grpSpPr>
          <a:xfrm>
            <a:off x="584790" y="5947070"/>
            <a:ext cx="11022419" cy="816935"/>
            <a:chOff x="0" y="5961473"/>
            <a:chExt cx="12192000" cy="816935"/>
          </a:xfrm>
        </p:grpSpPr>
        <p:pic>
          <p:nvPicPr>
            <p:cNvPr id="10" name="Picture 14" descr="Text&#10;&#10;Description automatically generated">
              <a:extLst>
                <a:ext uri="{FF2B5EF4-FFF2-40B4-BE49-F238E27FC236}">
                  <a16:creationId xmlns:a16="http://schemas.microsoft.com/office/drawing/2014/main" id="{68CFBC33-29DE-C24F-ACDE-5EBAA752F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67756"/>
              <a:ext cx="1856748" cy="5567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a:extLst>
                <a:ext uri="{FF2B5EF4-FFF2-40B4-BE49-F238E27FC236}">
                  <a16:creationId xmlns:a16="http://schemas.microsoft.com/office/drawing/2014/main" id="{78835B3F-8BCA-714C-9EF6-AD7EB87B90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179" b="33057"/>
            <a:stretch>
              <a:fillRect/>
            </a:stretch>
          </p:blipFill>
          <p:spPr bwMode="auto">
            <a:xfrm>
              <a:off x="10631160" y="6182467"/>
              <a:ext cx="1560840" cy="5420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022F731-7767-5F4F-A61E-45D7BAC93CA9}"/>
                </a:ext>
              </a:extLst>
            </p:cNvPr>
            <p:cNvPicPr>
              <a:picLocks noChangeAspect="1"/>
            </p:cNvPicPr>
            <p:nvPr/>
          </p:nvPicPr>
          <p:blipFill>
            <a:blip r:embed="rId6"/>
            <a:stretch>
              <a:fillRect/>
            </a:stretch>
          </p:blipFill>
          <p:spPr>
            <a:xfrm>
              <a:off x="5019962" y="5961473"/>
              <a:ext cx="2152075" cy="816935"/>
            </a:xfrm>
            <a:prstGeom prst="rect">
              <a:avLst/>
            </a:prstGeom>
          </p:spPr>
        </p:pic>
      </p:grpSp>
    </p:spTree>
    <p:extLst>
      <p:ext uri="{BB962C8B-B14F-4D97-AF65-F5344CB8AC3E}">
        <p14:creationId xmlns:p14="http://schemas.microsoft.com/office/powerpoint/2010/main" val="2870735455"/>
      </p:ext>
    </p:extLst>
  </p:cSld>
  <p:clrMap bg1="lt1" tx1="dk1" bg2="lt2" tx2="dk2" accent1="accent1" accent2="accent2" accent3="accent3" accent4="accent4" accent5="accent5" accent6="accent6" hlink="hlink" folHlink="folHlink"/>
  <p:sldLayoutIdLst>
    <p:sldLayoutId id="2147483650" r:id="rId1"/>
    <p:sldLayoutId id="214748368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5A63A-A4F5-4446-9FEA-B2A678B5FE95}"/>
              </a:ext>
            </a:extLst>
          </p:cNvPr>
          <p:cNvSpPr>
            <a:spLocks noGrp="1"/>
          </p:cNvSpPr>
          <p:nvPr>
            <p:ph type="title"/>
          </p:nvPr>
        </p:nvSpPr>
        <p:spPr>
          <a:xfrm>
            <a:off x="838200" y="11840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5FE9C-7E4A-447F-AE15-DFC8F5682E98}"/>
              </a:ext>
            </a:extLst>
          </p:cNvPr>
          <p:cNvSpPr>
            <a:spLocks noGrp="1"/>
          </p:cNvSpPr>
          <p:nvPr>
            <p:ph type="body" idx="1"/>
          </p:nvPr>
        </p:nvSpPr>
        <p:spPr>
          <a:xfrm>
            <a:off x="838200" y="1443972"/>
            <a:ext cx="10515600" cy="40790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87E67-ED1E-4CC7-8EBA-3E3A027A85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4D4F4-5E55-45F5-A145-4A626FD8EE21}" type="datetimeFigureOut">
              <a:rPr lang="en-US" smtClean="0"/>
              <a:t>11/9/2023</a:t>
            </a:fld>
            <a:endParaRPr lang="en-US" dirty="0"/>
          </a:p>
        </p:txBody>
      </p:sp>
      <p:sp>
        <p:nvSpPr>
          <p:cNvPr id="5" name="Footer Placeholder 4">
            <a:extLst>
              <a:ext uri="{FF2B5EF4-FFF2-40B4-BE49-F238E27FC236}">
                <a16:creationId xmlns:a16="http://schemas.microsoft.com/office/drawing/2014/main" id="{55A6859D-4B02-4215-A28B-77E6542E3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0863F34-34C2-4CB9-894B-26C4E5F86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A11C3-098F-42D7-896E-00E703B4BB4C}" type="slidenum">
              <a:rPr lang="en-US" smtClean="0"/>
              <a:t>‹#›</a:t>
            </a:fld>
            <a:endParaRPr lang="en-US" dirty="0"/>
          </a:p>
        </p:txBody>
      </p:sp>
      <p:pic>
        <p:nvPicPr>
          <p:cNvPr id="15" name="Picture 14" descr="Graphical user interface, text&#10;&#10;Description automatically generated">
            <a:extLst>
              <a:ext uri="{FF2B5EF4-FFF2-40B4-BE49-F238E27FC236}">
                <a16:creationId xmlns:a16="http://schemas.microsoft.com/office/drawing/2014/main" id="{F941FE42-F9E7-4CDE-A41C-303A01E1CC2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922124" y="5826732"/>
            <a:ext cx="3099681" cy="939827"/>
          </a:xfrm>
          <a:prstGeom prst="rect">
            <a:avLst/>
          </a:prstGeom>
        </p:spPr>
      </p:pic>
    </p:spTree>
    <p:extLst>
      <p:ext uri="{BB962C8B-B14F-4D97-AF65-F5344CB8AC3E}">
        <p14:creationId xmlns:p14="http://schemas.microsoft.com/office/powerpoint/2010/main" val="13473839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6" r:id="rId4"/>
    <p:sldLayoutId id="2147483677" r:id="rId5"/>
    <p:sldLayoutId id="2147483678"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shockenberry@nga.or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mailto:aheard@nga.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hyperlink" Target="https://www.nga.org/state-health-workforce-toolkit/"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D4084"/>
            </a:gs>
            <a:gs pos="34000">
              <a:srgbClr val="4C4184"/>
            </a:gs>
            <a:gs pos="69000">
              <a:srgbClr val="8A84D6"/>
            </a:gs>
            <a:gs pos="100000">
              <a:srgbClr val="8A84D6"/>
            </a:gs>
          </a:gsLst>
          <a:lin ang="5400000" scaled="1"/>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99C908-7476-C64E-AA7B-55E1FDD3966B}"/>
              </a:ext>
            </a:extLst>
          </p:cNvPr>
          <p:cNvSpPr/>
          <p:nvPr/>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DA171F-8E71-4C7D-AA3C-9B82FC0A26C3}"/>
              </a:ext>
            </a:extLst>
          </p:cNvPr>
          <p:cNvSpPr/>
          <p:nvPr/>
        </p:nvSpPr>
        <p:spPr>
          <a:xfrm>
            <a:off x="2172722" y="1171021"/>
            <a:ext cx="7846556" cy="430265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Segoe UI"/>
            </a:endParaRPr>
          </a:p>
        </p:txBody>
      </p:sp>
      <p:sp>
        <p:nvSpPr>
          <p:cNvPr id="5" name="TextBox 4">
            <a:extLst>
              <a:ext uri="{FF2B5EF4-FFF2-40B4-BE49-F238E27FC236}">
                <a16:creationId xmlns:a16="http://schemas.microsoft.com/office/drawing/2014/main" id="{E5B3A291-259C-4A87-8974-0A911348FA65}"/>
              </a:ext>
            </a:extLst>
          </p:cNvPr>
          <p:cNvSpPr txBox="1"/>
          <p:nvPr/>
        </p:nvSpPr>
        <p:spPr>
          <a:xfrm>
            <a:off x="2172722" y="2782671"/>
            <a:ext cx="7837378" cy="1292662"/>
          </a:xfrm>
          <a:prstGeom prst="rect">
            <a:avLst/>
          </a:prstGeom>
          <a:noFill/>
        </p:spPr>
        <p:txBody>
          <a:bodyPr wrap="square" lIns="0" tIns="0" rIns="0" bIns="0" rtlCol="0" anchor="ctr">
            <a:spAutoFit/>
          </a:bodyPr>
          <a:lstStyle/>
          <a:p>
            <a:pPr algn="ctr">
              <a:defRPr/>
            </a:pPr>
            <a:r>
              <a:rPr lang="en-US" sz="2800" i="1" dirty="0">
                <a:solidFill>
                  <a:schemeClr val="bg1"/>
                </a:solidFill>
                <a:latin typeface="Campton SemiBold"/>
                <a:ea typeface="+mn-lt"/>
                <a:cs typeface="+mn-lt"/>
              </a:rPr>
              <a:t>Next Generation of the Healthcare Workforce Project</a:t>
            </a:r>
            <a:endParaRPr lang="en-US" dirty="0">
              <a:solidFill>
                <a:schemeClr val="bg1"/>
              </a:solidFill>
              <a:cs typeface="Segoe UI"/>
            </a:endParaRPr>
          </a:p>
          <a:p>
            <a:pPr algn="ctr">
              <a:defRPr/>
            </a:pPr>
            <a:endParaRPr lang="en-US" sz="2800" b="1" i="1" dirty="0">
              <a:solidFill>
                <a:srgbClr val="F2F2F2"/>
              </a:solidFill>
              <a:latin typeface="Lato Bold" panose="020F0502020204030203"/>
              <a:ea typeface="Lato Medium" panose="020F0502020204030203" pitchFamily="34" charset="0"/>
              <a:cs typeface="Lato Medium" panose="020F0502020204030203" pitchFamily="34" charset="0"/>
            </a:endParaRPr>
          </a:p>
        </p:txBody>
      </p:sp>
      <p:sp>
        <p:nvSpPr>
          <p:cNvPr id="3" name="Rectangle: Rounded Corners 2">
            <a:extLst>
              <a:ext uri="{FF2B5EF4-FFF2-40B4-BE49-F238E27FC236}">
                <a16:creationId xmlns:a16="http://schemas.microsoft.com/office/drawing/2014/main" id="{5E5BB609-FAFF-4D18-B067-9B0E71B3A85B}"/>
              </a:ext>
            </a:extLst>
          </p:cNvPr>
          <p:cNvSpPr/>
          <p:nvPr/>
        </p:nvSpPr>
        <p:spPr>
          <a:xfrm>
            <a:off x="3731719" y="5102290"/>
            <a:ext cx="4556448" cy="9330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
            <a:extLst>
              <a:ext uri="{FF2B5EF4-FFF2-40B4-BE49-F238E27FC236}">
                <a16:creationId xmlns:a16="http://schemas.microsoft.com/office/drawing/2014/main" id="{B0BBFAB8-1042-4A1A-8692-18CF92C2871A}"/>
              </a:ext>
            </a:extLst>
          </p:cNvPr>
          <p:cNvSpPr txBox="1">
            <a:spLocks/>
          </p:cNvSpPr>
          <p:nvPr/>
        </p:nvSpPr>
        <p:spPr>
          <a:xfrm>
            <a:off x="3915304" y="5238385"/>
            <a:ext cx="4155905" cy="693356"/>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6600" b="0" i="0" kern="1200">
                <a:solidFill>
                  <a:schemeClr val="tx2"/>
                </a:solidFill>
                <a:latin typeface="Franklin Gothic Demi" panose="020B0703020102020204" pitchFamily="34" charset="0"/>
                <a:ea typeface="+mj-ea"/>
                <a:cs typeface="+mj-cs"/>
              </a:defRPr>
            </a:lvl1pPr>
          </a:lstStyle>
          <a:p>
            <a:pPr algn="ctr">
              <a:lnSpc>
                <a:spcPct val="100000"/>
              </a:lnSpc>
              <a:spcBef>
                <a:spcPts val="0"/>
              </a:spcBef>
              <a:defRPr/>
            </a:pPr>
            <a:r>
              <a:rPr lang="en-US" sz="2200" dirty="0">
                <a:solidFill>
                  <a:srgbClr val="08203F"/>
                </a:solidFill>
                <a:latin typeface="Campton Book"/>
                <a:ea typeface="Lato Bold"/>
                <a:cs typeface="Lato Bold"/>
              </a:rPr>
              <a:t>November 13, 2023</a:t>
            </a:r>
            <a:endParaRPr kumimoji="0" lang="en-US" sz="2200" u="none" strike="noStrike" kern="1200" cap="none" spc="0" normalizeH="0" baseline="0" noProof="0" dirty="0">
              <a:ln>
                <a:noFill/>
              </a:ln>
              <a:solidFill>
                <a:srgbClr val="08203F"/>
              </a:solidFill>
              <a:effectLst/>
              <a:uLnTx/>
              <a:uFillTx/>
              <a:latin typeface="Campton Book"/>
              <a:ea typeface="Lato Bold"/>
              <a:cs typeface="Lato Bold"/>
            </a:endParaRPr>
          </a:p>
          <a:p>
            <a:pPr algn="ctr">
              <a:lnSpc>
                <a:spcPct val="100000"/>
              </a:lnSpc>
              <a:spcBef>
                <a:spcPts val="0"/>
              </a:spcBef>
              <a:defRPr/>
            </a:pPr>
            <a:r>
              <a:rPr lang="en-US" sz="1800" dirty="0">
                <a:solidFill>
                  <a:srgbClr val="4D4084"/>
                </a:solidFill>
                <a:latin typeface="Campton Book" pitchFamily="2" charset="77"/>
                <a:ea typeface="Lato Bold" panose="020F0502020204030203" pitchFamily="34" charset="0"/>
                <a:cs typeface="Lato Bold" panose="020F0502020204030203" pitchFamily="34" charset="0"/>
              </a:rPr>
              <a:t>NGA Center for Best Practices</a:t>
            </a:r>
            <a:endParaRPr lang="en-US" sz="1800" u="none" strike="noStrike" kern="1200" cap="none" spc="0" normalizeH="0" baseline="0" noProof="0" dirty="0">
              <a:ln>
                <a:noFill/>
              </a:ln>
              <a:solidFill>
                <a:srgbClr val="4D4084"/>
              </a:solidFill>
              <a:effectLst/>
              <a:uLnTx/>
              <a:uFillTx/>
              <a:latin typeface="Campton Book" pitchFamily="2" charset="77"/>
              <a:ea typeface="Lato Bold" panose="020F0502020204030203" pitchFamily="34" charset="0"/>
              <a:cs typeface="Lato Bold" panose="020F0502020204030203" pitchFamily="34" charset="0"/>
            </a:endParaRPr>
          </a:p>
        </p:txBody>
      </p:sp>
      <p:sp>
        <p:nvSpPr>
          <p:cNvPr id="12" name="Rectangle: Rounded Corners 11">
            <a:extLst>
              <a:ext uri="{FF2B5EF4-FFF2-40B4-BE49-F238E27FC236}">
                <a16:creationId xmlns:a16="http://schemas.microsoft.com/office/drawing/2014/main" id="{9F5FE7AA-7767-4F19-9D32-B6D67320F139}"/>
              </a:ext>
            </a:extLst>
          </p:cNvPr>
          <p:cNvSpPr/>
          <p:nvPr/>
        </p:nvSpPr>
        <p:spPr>
          <a:xfrm>
            <a:off x="4505325" y="678578"/>
            <a:ext cx="3007869" cy="9848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52361F4-9ACF-4972-A006-50DA6887106F}"/>
              </a:ext>
            </a:extLst>
          </p:cNvPr>
          <p:cNvSpPr/>
          <p:nvPr/>
        </p:nvSpPr>
        <p:spPr>
          <a:xfrm>
            <a:off x="5003716" y="798907"/>
            <a:ext cx="2184571" cy="720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Segoe UI"/>
            </a:endParaRPr>
          </a:p>
        </p:txBody>
      </p:sp>
      <p:pic>
        <p:nvPicPr>
          <p:cNvPr id="18" name="Picture 14" descr="Text&#10;&#10;Description automatically generated">
            <a:extLst>
              <a:ext uri="{FF2B5EF4-FFF2-40B4-BE49-F238E27FC236}">
                <a16:creationId xmlns:a16="http://schemas.microsoft.com/office/drawing/2014/main" id="{60CE2B2E-B873-41C2-B8BD-8EBC1D801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135" y="798907"/>
            <a:ext cx="2616065" cy="78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12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E5E210-4008-471C-A91D-62641A8B8066}"/>
              </a:ext>
            </a:extLst>
          </p:cNvPr>
          <p:cNvSpPr>
            <a:spLocks noGrp="1"/>
          </p:cNvSpPr>
          <p:nvPr>
            <p:ph type="subTitle" idx="1"/>
          </p:nvPr>
        </p:nvSpPr>
        <p:spPr>
          <a:xfrm>
            <a:off x="715879" y="1514261"/>
            <a:ext cx="10820400" cy="3987608"/>
          </a:xfrm>
        </p:spPr>
        <p:txBody>
          <a:bodyPr vert="horz" lIns="91440" tIns="45720" rIns="91440" bIns="45720" rtlCol="0" anchor="t">
            <a:noAutofit/>
          </a:bodyPr>
          <a:lstStyle/>
          <a:p>
            <a:pPr algn="l">
              <a:lnSpc>
                <a:spcPct val="100000"/>
              </a:lnSpc>
              <a:spcBef>
                <a:spcPts val="0"/>
              </a:spcBef>
              <a:spcAft>
                <a:spcPts val="600"/>
              </a:spcAft>
            </a:pPr>
            <a:r>
              <a:rPr lang="en-US" sz="2200" b="1" dirty="0">
                <a:solidFill>
                  <a:srgbClr val="000000"/>
                </a:solidFill>
                <a:latin typeface="Campton Book"/>
              </a:rPr>
              <a:t>Themes:</a:t>
            </a:r>
            <a:endParaRPr lang="en-US" sz="2200" b="1" dirty="0">
              <a:solidFill>
                <a:srgbClr val="000000"/>
              </a:solidFill>
              <a:latin typeface="Campton Book"/>
              <a:ea typeface="Open Sans"/>
              <a:cs typeface="Calibri"/>
            </a:endParaRPr>
          </a:p>
          <a:p>
            <a:pPr marL="1200150" lvl="2" indent="-285750" algn="l">
              <a:lnSpc>
                <a:spcPct val="100000"/>
              </a:lnSpc>
              <a:spcBef>
                <a:spcPts val="0"/>
              </a:spcBef>
              <a:spcAft>
                <a:spcPts val="600"/>
              </a:spcAft>
              <a:buChar char="•"/>
            </a:pPr>
            <a:r>
              <a:rPr lang="en-US" b="1" dirty="0">
                <a:solidFill>
                  <a:srgbClr val="000000"/>
                </a:solidFill>
                <a:latin typeface="Campton Book"/>
                <a:ea typeface="Open Sans"/>
                <a:cs typeface="Open Sans"/>
              </a:rPr>
              <a:t>Stakeholder engagement. </a:t>
            </a:r>
            <a:r>
              <a:rPr lang="en-US" dirty="0">
                <a:solidFill>
                  <a:srgbClr val="000000"/>
                </a:solidFill>
                <a:latin typeface="Campton Book"/>
                <a:ea typeface="Open Sans"/>
                <a:cs typeface="Open Sans"/>
              </a:rPr>
              <a:t>Many states have engaged their local communities, industry and healthcare groups, and other stakeholders to better understand community healthcare needs and healthcare workforce needs to inform their initiatives.</a:t>
            </a:r>
          </a:p>
          <a:p>
            <a:pPr marL="1657350" lvl="3" indent="-285750" algn="l">
              <a:lnSpc>
                <a:spcPct val="100000"/>
              </a:lnSpc>
              <a:spcBef>
                <a:spcPts val="0"/>
              </a:spcBef>
              <a:spcAft>
                <a:spcPts val="600"/>
              </a:spcAft>
              <a:buFont typeface="Courier New" panose="020B0604020202020204" pitchFamily="34" charset="0"/>
              <a:buChar char="o"/>
            </a:pPr>
            <a:r>
              <a:rPr lang="en-US" sz="1800" dirty="0">
                <a:solidFill>
                  <a:srgbClr val="000000"/>
                </a:solidFill>
                <a:latin typeface="Campton Book"/>
                <a:ea typeface="Open Sans"/>
                <a:cs typeface="Open Sans"/>
              </a:rPr>
              <a:t>Example: Wyoming </a:t>
            </a:r>
            <a:r>
              <a:rPr lang="en-US" sz="1800" dirty="0">
                <a:solidFill>
                  <a:srgbClr val="000000"/>
                </a:solidFill>
                <a:latin typeface="Campton Book"/>
                <a:ea typeface="open sans"/>
                <a:cs typeface="open sans"/>
              </a:rPr>
              <a:t>engaged other state offices such as the travel and tourism office as well as community partners and educational institutions.</a:t>
            </a:r>
            <a:endParaRPr lang="en-US" sz="1800" b="1" dirty="0">
              <a:solidFill>
                <a:srgbClr val="000000"/>
              </a:solidFill>
              <a:latin typeface="Campton Book"/>
              <a:ea typeface="Open Sans"/>
              <a:cs typeface="Calibri"/>
            </a:endParaRPr>
          </a:p>
          <a:p>
            <a:pPr marL="1200150" lvl="2" indent="-285750" algn="l">
              <a:lnSpc>
                <a:spcPct val="100000"/>
              </a:lnSpc>
              <a:spcBef>
                <a:spcPts val="1000"/>
              </a:spcBef>
              <a:spcAft>
                <a:spcPts val="600"/>
              </a:spcAft>
              <a:buChar char="•"/>
            </a:pPr>
            <a:r>
              <a:rPr lang="en-US" b="1" dirty="0">
                <a:solidFill>
                  <a:srgbClr val="000000"/>
                </a:solidFill>
                <a:latin typeface="Campton Book"/>
                <a:ea typeface="Open Sans"/>
                <a:cs typeface="Open Sans"/>
              </a:rPr>
              <a:t>Healthcare</a:t>
            </a:r>
            <a:r>
              <a:rPr lang="en-US" sz="1800" b="1" dirty="0">
                <a:solidFill>
                  <a:srgbClr val="000000"/>
                </a:solidFill>
                <a:latin typeface="Campton Book"/>
                <a:ea typeface="Open Sans"/>
                <a:cs typeface="Open Sans"/>
              </a:rPr>
              <a:t> workforce data.</a:t>
            </a:r>
            <a:r>
              <a:rPr lang="en-US" sz="1800" dirty="0">
                <a:solidFill>
                  <a:srgbClr val="000000"/>
                </a:solidFill>
                <a:latin typeface="Campton Book"/>
                <a:ea typeface="Open Sans"/>
                <a:cs typeface="Open Sans"/>
              </a:rPr>
              <a:t> This data can be a challenge to gather and analyze, especially across agencies and from private healthcare systems, but it is essential to understand how to formulate initiatives to support these workers.</a:t>
            </a:r>
            <a:endParaRPr lang="en-US" b="1" dirty="0">
              <a:solidFill>
                <a:srgbClr val="000000"/>
              </a:solidFill>
              <a:latin typeface="Campton Book"/>
              <a:ea typeface="Open Sans"/>
              <a:cs typeface="Calibri"/>
            </a:endParaRPr>
          </a:p>
          <a:p>
            <a:pPr marL="1657350" lvl="3" indent="-285750" algn="l">
              <a:lnSpc>
                <a:spcPct val="100000"/>
              </a:lnSpc>
              <a:spcBef>
                <a:spcPts val="0"/>
              </a:spcBef>
              <a:spcAft>
                <a:spcPts val="600"/>
              </a:spcAft>
              <a:buFont typeface="Courier New" panose="020B0604020202020204" pitchFamily="34" charset="0"/>
              <a:buChar char="o"/>
            </a:pPr>
            <a:r>
              <a:rPr lang="en-US" sz="1800" dirty="0">
                <a:solidFill>
                  <a:srgbClr val="000000"/>
                </a:solidFill>
                <a:latin typeface="Campton Book"/>
                <a:ea typeface="Open Sans"/>
                <a:cs typeface="Open Sans"/>
              </a:rPr>
              <a:t>Example: Rhode Island</a:t>
            </a:r>
            <a:r>
              <a:rPr lang="en-US" sz="1800" dirty="0">
                <a:solidFill>
                  <a:srgbClr val="000000"/>
                </a:solidFill>
                <a:latin typeface="Campton Book"/>
                <a:ea typeface="open sans"/>
                <a:cs typeface="open sans"/>
              </a:rPr>
              <a:t> shares and matches health professional licensure data with wage records and other datasets to better understand workforce supply, demographics, wages, and career progression.</a:t>
            </a:r>
          </a:p>
          <a:p>
            <a:pPr marL="914400" lvl="1" algn="l">
              <a:lnSpc>
                <a:spcPct val="100000"/>
              </a:lnSpc>
              <a:spcBef>
                <a:spcPts val="0"/>
              </a:spcBef>
              <a:spcAft>
                <a:spcPts val="600"/>
              </a:spcAft>
              <a:buChar char="•"/>
            </a:pPr>
            <a:endParaRPr lang="en-US" sz="1800" dirty="0">
              <a:solidFill>
                <a:srgbClr val="000000"/>
              </a:solidFill>
              <a:latin typeface="Campton Book"/>
              <a:cs typeface="Calibri"/>
            </a:endParaRPr>
          </a:p>
          <a:p>
            <a:pPr marL="457200" algn="l">
              <a:lnSpc>
                <a:spcPct val="100000"/>
              </a:lnSpc>
              <a:spcBef>
                <a:spcPts val="0"/>
              </a:spcBef>
              <a:spcAft>
                <a:spcPts val="600"/>
              </a:spcAft>
              <a:buFont typeface="Arial" panose="020B0604020202020204" pitchFamily="34" charset="0"/>
              <a:buChar char="•"/>
            </a:pPr>
            <a:endParaRPr lang="en-US" sz="1800" dirty="0">
              <a:solidFill>
                <a:srgbClr val="000000"/>
              </a:solidFill>
              <a:latin typeface="Campton Book"/>
              <a:cs typeface="Calibri"/>
            </a:endParaRPr>
          </a:p>
          <a:p>
            <a:pPr marL="457200" algn="l">
              <a:lnSpc>
                <a:spcPct val="100000"/>
              </a:lnSpc>
              <a:spcBef>
                <a:spcPts val="0"/>
              </a:spcBef>
              <a:spcAft>
                <a:spcPts val="600"/>
              </a:spcAft>
              <a:buChar char="•"/>
            </a:pPr>
            <a:endParaRPr lang="en-US" sz="1800" dirty="0">
              <a:solidFill>
                <a:srgbClr val="000000"/>
              </a:solidFill>
              <a:latin typeface="Campton Book"/>
              <a:cs typeface="Calibri"/>
            </a:endParaRPr>
          </a:p>
          <a:p>
            <a:pPr algn="l">
              <a:lnSpc>
                <a:spcPct val="100000"/>
              </a:lnSpc>
              <a:spcBef>
                <a:spcPts val="0"/>
              </a:spcBef>
              <a:spcAft>
                <a:spcPts val="600"/>
              </a:spcAft>
            </a:pPr>
            <a:endParaRPr lang="en-US" sz="1800" dirty="0">
              <a:solidFill>
                <a:srgbClr val="000000"/>
              </a:solidFill>
              <a:latin typeface="Campton Book"/>
              <a:cs typeface="Calibri"/>
            </a:endParaRPr>
          </a:p>
        </p:txBody>
      </p:sp>
      <p:pic>
        <p:nvPicPr>
          <p:cNvPr id="4" name="Graphic 4" descr="Connections with solid fill">
            <a:extLst>
              <a:ext uri="{FF2B5EF4-FFF2-40B4-BE49-F238E27FC236}">
                <a16:creationId xmlns:a16="http://schemas.microsoft.com/office/drawing/2014/main" id="{78D72143-B6A6-BAAA-56AD-512479266B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200" y="2473960"/>
            <a:ext cx="701040" cy="701040"/>
          </a:xfrm>
          <a:prstGeom prst="rect">
            <a:avLst/>
          </a:prstGeom>
        </p:spPr>
      </p:pic>
      <p:pic>
        <p:nvPicPr>
          <p:cNvPr id="5" name="Graphic 5" descr="Bar chart with solid fill">
            <a:extLst>
              <a:ext uri="{FF2B5EF4-FFF2-40B4-BE49-F238E27FC236}">
                <a16:creationId xmlns:a16="http://schemas.microsoft.com/office/drawing/2014/main" id="{8AE67D92-BE0E-AD36-E766-E3687C18FF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200" y="4368608"/>
            <a:ext cx="741680" cy="741680"/>
          </a:xfrm>
          <a:prstGeom prst="rect">
            <a:avLst/>
          </a:prstGeom>
        </p:spPr>
      </p:pic>
      <p:sp>
        <p:nvSpPr>
          <p:cNvPr id="11" name="Title 1">
            <a:extLst>
              <a:ext uri="{FF2B5EF4-FFF2-40B4-BE49-F238E27FC236}">
                <a16:creationId xmlns:a16="http://schemas.microsoft.com/office/drawing/2014/main" id="{8228E024-323F-E5AF-EB3F-804652BD2760}"/>
              </a:ext>
            </a:extLst>
          </p:cNvPr>
          <p:cNvSpPr txBox="1">
            <a:spLocks/>
          </p:cNvSpPr>
          <p:nvPr/>
        </p:nvSpPr>
        <p:spPr>
          <a:xfrm>
            <a:off x="577516" y="346509"/>
            <a:ext cx="11206556" cy="824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000000"/>
                </a:solidFill>
                <a:latin typeface="Campton Book"/>
              </a:rPr>
              <a:t>Healthcare Workforce Year One Report</a:t>
            </a:r>
          </a:p>
        </p:txBody>
      </p:sp>
    </p:spTree>
    <p:extLst>
      <p:ext uri="{BB962C8B-B14F-4D97-AF65-F5344CB8AC3E}">
        <p14:creationId xmlns:p14="http://schemas.microsoft.com/office/powerpoint/2010/main" val="3332189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E5E210-4008-471C-A91D-62641A8B8066}"/>
              </a:ext>
            </a:extLst>
          </p:cNvPr>
          <p:cNvSpPr>
            <a:spLocks noGrp="1"/>
          </p:cNvSpPr>
          <p:nvPr>
            <p:ph type="subTitle" idx="1"/>
          </p:nvPr>
        </p:nvSpPr>
        <p:spPr>
          <a:xfrm>
            <a:off x="715879" y="1434050"/>
            <a:ext cx="10820400" cy="3987608"/>
          </a:xfrm>
        </p:spPr>
        <p:txBody>
          <a:bodyPr vert="horz" lIns="91440" tIns="45720" rIns="91440" bIns="45720" rtlCol="0" anchor="t">
            <a:noAutofit/>
          </a:bodyPr>
          <a:lstStyle/>
          <a:p>
            <a:pPr algn="l"/>
            <a:r>
              <a:rPr lang="en-US" sz="2200" b="1" dirty="0">
                <a:solidFill>
                  <a:srgbClr val="000000"/>
                </a:solidFill>
                <a:latin typeface="Campton Book"/>
              </a:rPr>
              <a:t>Themes:</a:t>
            </a:r>
            <a:endParaRPr lang="en-US" sz="2200" b="1" dirty="0">
              <a:solidFill>
                <a:srgbClr val="000000"/>
              </a:solidFill>
              <a:latin typeface="Campton Book"/>
              <a:ea typeface="Open Sans"/>
              <a:cs typeface="Calibri"/>
            </a:endParaRPr>
          </a:p>
          <a:p>
            <a:pPr marL="1200150" lvl="2" indent="-285750" algn="l">
              <a:buChar char="•"/>
            </a:pPr>
            <a:r>
              <a:rPr lang="en-US" b="1" dirty="0">
                <a:solidFill>
                  <a:srgbClr val="000000"/>
                </a:solidFill>
                <a:latin typeface="Campton Book"/>
                <a:ea typeface="Open Sans"/>
                <a:cs typeface="Open Sans"/>
              </a:rPr>
              <a:t>Employer partnerships.</a:t>
            </a:r>
            <a:r>
              <a:rPr lang="en-US" dirty="0">
                <a:solidFill>
                  <a:srgbClr val="000000"/>
                </a:solidFill>
                <a:latin typeface="Campton Book"/>
                <a:ea typeface="Open Sans"/>
                <a:cs typeface="Open Sans"/>
              </a:rPr>
              <a:t> States are partnering with employers on healthcare career pathways to develop sustainable pipelines of talent.</a:t>
            </a:r>
            <a:endParaRPr lang="en-US" b="1" dirty="0">
              <a:solidFill>
                <a:srgbClr val="000000"/>
              </a:solidFill>
              <a:latin typeface="Campton Book"/>
              <a:ea typeface="Open Sans"/>
              <a:cs typeface="Calibri"/>
            </a:endParaRPr>
          </a:p>
          <a:p>
            <a:pPr marL="1657350" lvl="3" indent="-285750" algn="l">
              <a:buFont typeface="Courier New" panose="020B0604020202020204" pitchFamily="34" charset="0"/>
              <a:buChar char="o"/>
            </a:pPr>
            <a:r>
              <a:rPr lang="en-US" sz="1800" dirty="0">
                <a:solidFill>
                  <a:srgbClr val="000000"/>
                </a:solidFill>
                <a:latin typeface="Campton Book"/>
                <a:ea typeface="Open Sans"/>
                <a:cs typeface="Open Sans"/>
              </a:rPr>
              <a:t>Example: Missouri is </a:t>
            </a:r>
            <a:r>
              <a:rPr lang="en-US" sz="1800" dirty="0">
                <a:solidFill>
                  <a:srgbClr val="000000"/>
                </a:solidFill>
                <a:latin typeface="open sans"/>
                <a:ea typeface="open sans"/>
                <a:cs typeface="open sans"/>
              </a:rPr>
              <a:t>focused on employer-driven apprenticeships, coordinating these opportunities through the Department of Higher Education &amp; Workforce Development. </a:t>
            </a:r>
            <a:endParaRPr lang="en-US" sz="1800" b="1" dirty="0">
              <a:solidFill>
                <a:srgbClr val="000000"/>
              </a:solidFill>
              <a:latin typeface="Campton Book"/>
              <a:ea typeface="Open Sans"/>
              <a:cs typeface="Calibri"/>
            </a:endParaRPr>
          </a:p>
          <a:p>
            <a:pPr marL="1200150" lvl="2" indent="-285750" algn="l">
              <a:spcBef>
                <a:spcPts val="1000"/>
              </a:spcBef>
              <a:buChar char="•"/>
            </a:pPr>
            <a:r>
              <a:rPr lang="en-US" sz="1800" b="1" dirty="0">
                <a:solidFill>
                  <a:srgbClr val="000000"/>
                </a:solidFill>
                <a:latin typeface="Campton Book"/>
                <a:ea typeface="Open Sans"/>
                <a:cs typeface="Open Sans"/>
              </a:rPr>
              <a:t>Evaluation.</a:t>
            </a:r>
            <a:r>
              <a:rPr lang="en-US" sz="1800" dirty="0">
                <a:solidFill>
                  <a:srgbClr val="000000"/>
                </a:solidFill>
                <a:latin typeface="Campton Book"/>
                <a:ea typeface="Open Sans"/>
                <a:cs typeface="Open Sans"/>
              </a:rPr>
              <a:t> With so many new and expanded programs to support the healthcare workforce, it will be important for states to evaluate these efforts to understand which initiatives are the most effective and provide a sufficient return on investment.</a:t>
            </a:r>
            <a:endParaRPr lang="en-US" b="1" dirty="0">
              <a:solidFill>
                <a:srgbClr val="000000"/>
              </a:solidFill>
              <a:latin typeface="Campton Book"/>
              <a:ea typeface="Open Sans"/>
              <a:cs typeface="Calibri"/>
            </a:endParaRPr>
          </a:p>
          <a:p>
            <a:pPr marL="1657350" lvl="3" indent="-285750" algn="l">
              <a:buFont typeface="Courier New" panose="020B0604020202020204" pitchFamily="34" charset="0"/>
              <a:buChar char="o"/>
            </a:pPr>
            <a:r>
              <a:rPr lang="en-US" sz="1800" dirty="0">
                <a:solidFill>
                  <a:srgbClr val="000000"/>
                </a:solidFill>
                <a:latin typeface="Campton Book"/>
                <a:ea typeface="Open Sans"/>
                <a:cs typeface="Open Sans"/>
              </a:rPr>
              <a:t>Example: West Virginia </a:t>
            </a:r>
            <a:r>
              <a:rPr lang="en-US" sz="1800" dirty="0">
                <a:solidFill>
                  <a:srgbClr val="000000"/>
                </a:solidFill>
                <a:latin typeface="open sans"/>
                <a:ea typeface="open sans"/>
                <a:cs typeface="open sans"/>
              </a:rPr>
              <a:t>has surveyed its physicians to understand why they choose to continue working in the state. </a:t>
            </a:r>
          </a:p>
          <a:p>
            <a:pPr marL="1200150" lvl="2" indent="-285750" algn="l">
              <a:spcBef>
                <a:spcPts val="1000"/>
              </a:spcBef>
              <a:buFont typeface="Arial" panose="020B0604020202020204" pitchFamily="34" charset="0"/>
              <a:buChar char="•"/>
            </a:pPr>
            <a:r>
              <a:rPr lang="en-US" sz="1800" b="1" dirty="0">
                <a:solidFill>
                  <a:srgbClr val="000000"/>
                </a:solidFill>
                <a:latin typeface="Campton Book"/>
                <a:ea typeface="Open Sans"/>
                <a:cs typeface="Open Sans"/>
              </a:rPr>
              <a:t>Initiative sustainability. </a:t>
            </a:r>
            <a:r>
              <a:rPr lang="en-US" sz="1800" dirty="0">
                <a:solidFill>
                  <a:srgbClr val="000000"/>
                </a:solidFill>
                <a:latin typeface="Campton Book"/>
                <a:ea typeface="Open Sans"/>
                <a:cs typeface="Open Sans"/>
              </a:rPr>
              <a:t>States are also focused on maintaining momentum to sustain these efforts.</a:t>
            </a:r>
            <a:endParaRPr lang="en-US" dirty="0">
              <a:solidFill>
                <a:srgbClr val="000000"/>
              </a:solidFill>
              <a:latin typeface="Campton Book"/>
              <a:ea typeface="open sans"/>
              <a:cs typeface="open sans"/>
            </a:endParaRPr>
          </a:p>
          <a:p>
            <a:pPr marL="1657350" lvl="3" indent="-285750" algn="l">
              <a:buFont typeface="Courier New" panose="020B0604020202020204" pitchFamily="34" charset="0"/>
              <a:buChar char="o"/>
            </a:pPr>
            <a:r>
              <a:rPr lang="en-US" sz="1800" dirty="0">
                <a:solidFill>
                  <a:srgbClr val="000000"/>
                </a:solidFill>
                <a:latin typeface="Campton Book"/>
                <a:ea typeface="Open Sans"/>
                <a:cs typeface="Open Sans"/>
              </a:rPr>
              <a:t>Example: Colorado </a:t>
            </a:r>
            <a:r>
              <a:rPr lang="en-US" sz="1800" dirty="0">
                <a:solidFill>
                  <a:srgbClr val="000000"/>
                </a:solidFill>
                <a:latin typeface="open sans"/>
                <a:ea typeface="open sans"/>
                <a:cs typeface="open sans"/>
              </a:rPr>
              <a:t>has asked local governments to partner in sustainability strategy development.</a:t>
            </a:r>
            <a:endParaRPr lang="en-US" sz="1800" dirty="0">
              <a:solidFill>
                <a:srgbClr val="000000"/>
              </a:solidFill>
              <a:latin typeface="Campton Book"/>
              <a:ea typeface="open sans"/>
              <a:cs typeface="open sans"/>
            </a:endParaRPr>
          </a:p>
          <a:p>
            <a:pPr marL="914400" lvl="1" indent="-457200" algn="l">
              <a:buFont typeface="Arial" panose="020B0604020202020204" pitchFamily="34" charset="0"/>
              <a:buChar char="•"/>
            </a:pPr>
            <a:endParaRPr lang="en-US" sz="1800" dirty="0">
              <a:solidFill>
                <a:srgbClr val="000000"/>
              </a:solidFill>
              <a:latin typeface="Campton Book"/>
              <a:cs typeface="Calibri" panose="020F0502020204030204"/>
            </a:endParaRPr>
          </a:p>
          <a:p>
            <a:pPr marL="457200" indent="-457200" algn="l">
              <a:buFont typeface="Arial" panose="020B0604020202020204" pitchFamily="34" charset="0"/>
              <a:buChar char="•"/>
            </a:pPr>
            <a:endParaRPr lang="en-US" sz="1800" dirty="0">
              <a:solidFill>
                <a:srgbClr val="000000"/>
              </a:solidFill>
              <a:latin typeface="Campton Book"/>
              <a:cs typeface="Calibri" panose="020F0502020204030204"/>
            </a:endParaRPr>
          </a:p>
          <a:p>
            <a:pPr marL="457200" indent="-457200" algn="l">
              <a:buChar char="•"/>
            </a:pPr>
            <a:endParaRPr lang="en-US" sz="1800" dirty="0">
              <a:solidFill>
                <a:srgbClr val="000000"/>
              </a:solidFill>
              <a:latin typeface="Campton Book"/>
              <a:cs typeface="Calibri" panose="020F0502020204030204"/>
            </a:endParaRPr>
          </a:p>
          <a:p>
            <a:pPr algn="l"/>
            <a:endParaRPr lang="en-US" sz="1800" dirty="0">
              <a:solidFill>
                <a:srgbClr val="000000"/>
              </a:solidFill>
              <a:latin typeface="Campton Book"/>
              <a:cs typeface="Calibri" panose="020F0502020204030204"/>
            </a:endParaRPr>
          </a:p>
        </p:txBody>
      </p:sp>
      <p:pic>
        <p:nvPicPr>
          <p:cNvPr id="4" name="Graphic 4" descr="Business Growth with solid fill">
            <a:extLst>
              <a:ext uri="{FF2B5EF4-FFF2-40B4-BE49-F238E27FC236}">
                <a16:creationId xmlns:a16="http://schemas.microsoft.com/office/drawing/2014/main" id="{7C6EA6CD-9871-B2C4-17E6-EAA4C0709C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840" y="2179320"/>
            <a:ext cx="660400" cy="660400"/>
          </a:xfrm>
          <a:prstGeom prst="rect">
            <a:avLst/>
          </a:prstGeom>
        </p:spPr>
      </p:pic>
      <p:pic>
        <p:nvPicPr>
          <p:cNvPr id="6" name="Graphic 6" descr="Rating with solid fill">
            <a:extLst>
              <a:ext uri="{FF2B5EF4-FFF2-40B4-BE49-F238E27FC236}">
                <a16:creationId xmlns:a16="http://schemas.microsoft.com/office/drawing/2014/main" id="{E776E46D-5F34-4E21-6A0E-D8614FE3EF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600" y="3486875"/>
            <a:ext cx="802640" cy="822960"/>
          </a:xfrm>
          <a:prstGeom prst="rect">
            <a:avLst/>
          </a:prstGeom>
        </p:spPr>
      </p:pic>
      <p:sp>
        <p:nvSpPr>
          <p:cNvPr id="10" name="Title 1">
            <a:extLst>
              <a:ext uri="{FF2B5EF4-FFF2-40B4-BE49-F238E27FC236}">
                <a16:creationId xmlns:a16="http://schemas.microsoft.com/office/drawing/2014/main" id="{E70A84DC-F4E1-FAF8-C979-A768BC669C4F}"/>
              </a:ext>
            </a:extLst>
          </p:cNvPr>
          <p:cNvSpPr txBox="1">
            <a:spLocks/>
          </p:cNvSpPr>
          <p:nvPr/>
        </p:nvSpPr>
        <p:spPr>
          <a:xfrm>
            <a:off x="577516" y="346509"/>
            <a:ext cx="11206556" cy="824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000000"/>
                </a:solidFill>
                <a:latin typeface="Campton Book"/>
              </a:rPr>
              <a:t>Healthcare Workforce Year One Report</a:t>
            </a:r>
          </a:p>
        </p:txBody>
      </p:sp>
      <p:pic>
        <p:nvPicPr>
          <p:cNvPr id="12" name="Graphic 12" descr="Tree With Roots with solid fill">
            <a:extLst>
              <a:ext uri="{FF2B5EF4-FFF2-40B4-BE49-F238E27FC236}">
                <a16:creationId xmlns:a16="http://schemas.microsoft.com/office/drawing/2014/main" id="{D059D7FF-B517-10EB-28A9-698FDB834C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4968820"/>
            <a:ext cx="701040" cy="680720"/>
          </a:xfrm>
          <a:prstGeom prst="rect">
            <a:avLst/>
          </a:prstGeom>
        </p:spPr>
      </p:pic>
    </p:spTree>
    <p:extLst>
      <p:ext uri="{BB962C8B-B14F-4D97-AF65-F5344CB8AC3E}">
        <p14:creationId xmlns:p14="http://schemas.microsoft.com/office/powerpoint/2010/main" val="2082022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4"/>
          <p:cNvSpPr txBox="1"/>
          <p:nvPr/>
        </p:nvSpPr>
        <p:spPr>
          <a:xfrm>
            <a:off x="535517" y="632460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667E546B-DC61-3CBC-1B8F-4B9107F30285}"/>
              </a:ext>
            </a:extLst>
          </p:cNvPr>
          <p:cNvSpPr txBox="1">
            <a:spLocks/>
          </p:cNvSpPr>
          <p:nvPr/>
        </p:nvSpPr>
        <p:spPr>
          <a:xfrm>
            <a:off x="547438" y="196114"/>
            <a:ext cx="11206556" cy="824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solidFill>
                <a:latin typeface="+mj-lt"/>
                <a:ea typeface="+mj-ea"/>
                <a:cs typeface="+mj-cs"/>
              </a:defRPr>
            </a:lvl1pPr>
          </a:lstStyle>
          <a:p>
            <a:pPr>
              <a:defRPr/>
            </a:pPr>
            <a:r>
              <a:rPr kumimoji="0" lang="en-US" sz="2800" b="1" i="0" u="none" strike="noStrike" kern="1200" cap="none" spc="0" normalizeH="0" baseline="0" noProof="0" dirty="0">
                <a:ln>
                  <a:noFill/>
                </a:ln>
                <a:solidFill>
                  <a:sysClr val="windowText" lastClr="000000"/>
                </a:solidFill>
                <a:effectLst/>
                <a:uLnTx/>
                <a:uFillTx/>
                <a:latin typeface="Campton Book"/>
                <a:ea typeface="+mj-ea"/>
                <a:cs typeface="+mj-cs"/>
              </a:rPr>
              <a:t>Healthcare Workforce </a:t>
            </a:r>
            <a:r>
              <a:rPr lang="en-US" sz="2800" b="1" dirty="0">
                <a:solidFill>
                  <a:sysClr val="windowText" lastClr="000000"/>
                </a:solidFill>
                <a:latin typeface="Campton Book"/>
              </a:rPr>
              <a:t>and Philanthropy</a:t>
            </a:r>
            <a:endParaRPr lang="en-US" sz="2800" b="1" i="0" u="none" strike="noStrike" kern="1200" cap="none" spc="0" normalizeH="0" baseline="0" noProof="0" dirty="0">
              <a:ln>
                <a:noFill/>
              </a:ln>
              <a:solidFill>
                <a:sysClr val="windowText" lastClr="000000"/>
              </a:solidFill>
              <a:effectLst/>
              <a:uLnTx/>
              <a:uFillTx/>
              <a:latin typeface="Campton Book"/>
            </a:endParaRPr>
          </a:p>
        </p:txBody>
      </p:sp>
      <p:sp>
        <p:nvSpPr>
          <p:cNvPr id="20" name="TextBox 19">
            <a:extLst>
              <a:ext uri="{FF2B5EF4-FFF2-40B4-BE49-F238E27FC236}">
                <a16:creationId xmlns:a16="http://schemas.microsoft.com/office/drawing/2014/main" id="{132EFFC1-8129-6FA5-3E60-5BED5DD32D52}"/>
              </a:ext>
            </a:extLst>
          </p:cNvPr>
          <p:cNvSpPr txBox="1"/>
          <p:nvPr/>
        </p:nvSpPr>
        <p:spPr>
          <a:xfrm>
            <a:off x="547438" y="2056886"/>
            <a:ext cx="6624545" cy="2939266"/>
          </a:xfrm>
          <a:prstGeom prst="rect">
            <a:avLst/>
          </a:prstGeom>
          <a:noFill/>
        </p:spPr>
        <p:txBody>
          <a:bodyPr wrap="square" lIns="91440" tIns="45720" rIns="91440" bIns="45720" anchor="t">
            <a:spAutoFit/>
          </a:bodyPr>
          <a:lstStyle/>
          <a:p>
            <a:pPr marL="800100" indent="-342900">
              <a:buFont typeface="Arial" panose="020B0604020202020204" pitchFamily="34" charset="0"/>
              <a:buChar char="•"/>
            </a:pPr>
            <a:r>
              <a:rPr lang="en-US" dirty="0">
                <a:solidFill>
                  <a:prstClr val="black"/>
                </a:solidFill>
                <a:latin typeface="Campton Book"/>
                <a:ea typeface="+mn-lt"/>
                <a:cs typeface="+mn-lt"/>
              </a:rPr>
              <a:t>NGA’s regional workshop in Jackson Hole, Wyoming featured a session on “Working with Philanthropy” to hear about Wyoming’s work with the Hughes Charitable Foundation to strengthen the behavioral health workforce</a:t>
            </a:r>
          </a:p>
          <a:p>
            <a:pPr marL="800100" indent="-342900">
              <a:spcBef>
                <a:spcPts val="600"/>
              </a:spcBef>
              <a:buFont typeface="Arial" panose="020B0604020202020204" pitchFamily="34" charset="0"/>
              <a:buChar char="•"/>
            </a:pPr>
            <a:r>
              <a:rPr lang="en-US" dirty="0">
                <a:solidFill>
                  <a:prstClr val="black"/>
                </a:solidFill>
                <a:latin typeface="Campton Book"/>
                <a:ea typeface="+mn-lt"/>
                <a:cs typeface="+mn-lt"/>
              </a:rPr>
              <a:t>Philanthropy can maximize the impact of state healthcare workforce investments and initiatives by:</a:t>
            </a:r>
          </a:p>
          <a:p>
            <a:pPr marL="1257300" lvl="1" indent="-342900">
              <a:buFont typeface="Courier New" panose="02070309020205020404" pitchFamily="49" charset="0"/>
              <a:buChar char="o"/>
            </a:pPr>
            <a:r>
              <a:rPr lang="en-US" dirty="0">
                <a:solidFill>
                  <a:prstClr val="black"/>
                </a:solidFill>
                <a:latin typeface="Campton Book"/>
                <a:ea typeface="+mn-lt"/>
                <a:cs typeface="+mn-lt"/>
              </a:rPr>
              <a:t>Synergizing funding to maximize impact</a:t>
            </a:r>
          </a:p>
          <a:p>
            <a:pPr marL="1257300" lvl="1" indent="-342900">
              <a:buFont typeface="Courier New" panose="02070309020205020404" pitchFamily="49" charset="0"/>
              <a:buChar char="o"/>
            </a:pPr>
            <a:r>
              <a:rPr lang="en-US" dirty="0">
                <a:solidFill>
                  <a:prstClr val="black"/>
                </a:solidFill>
                <a:latin typeface="Campton Book"/>
                <a:ea typeface="+mn-lt"/>
                <a:cs typeface="+mn-lt"/>
              </a:rPr>
              <a:t>Leveraging community relationships</a:t>
            </a:r>
          </a:p>
          <a:p>
            <a:pPr marL="1257300" lvl="1" indent="-342900">
              <a:buFont typeface="Courier New" panose="02070309020205020404" pitchFamily="49" charset="0"/>
              <a:buChar char="o"/>
            </a:pPr>
            <a:r>
              <a:rPr lang="en-US" dirty="0">
                <a:solidFill>
                  <a:prstClr val="black"/>
                </a:solidFill>
                <a:latin typeface="Campton Book"/>
                <a:ea typeface="+mn-lt"/>
                <a:cs typeface="+mn-lt"/>
              </a:rPr>
              <a:t>Solving for local challenges and creating national partnerships</a:t>
            </a:r>
          </a:p>
        </p:txBody>
      </p:sp>
      <p:sp>
        <p:nvSpPr>
          <p:cNvPr id="22" name="Subtitle 2">
            <a:extLst>
              <a:ext uri="{FF2B5EF4-FFF2-40B4-BE49-F238E27FC236}">
                <a16:creationId xmlns:a16="http://schemas.microsoft.com/office/drawing/2014/main" id="{24487E10-2B8D-32CB-EBF6-B489D040725D}"/>
              </a:ext>
            </a:extLst>
          </p:cNvPr>
          <p:cNvSpPr txBox="1">
            <a:spLocks/>
          </p:cNvSpPr>
          <p:nvPr/>
        </p:nvSpPr>
        <p:spPr>
          <a:xfrm>
            <a:off x="7782084" y="5185372"/>
            <a:ext cx="3278667" cy="74231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r>
              <a:rPr lang="en-US" sz="1200" dirty="0">
                <a:solidFill>
                  <a:prstClr val="black"/>
                </a:solidFill>
                <a:latin typeface="Campton Book"/>
                <a:ea typeface="+mn-lt"/>
                <a:cs typeface="+mn-lt"/>
              </a:rPr>
              <a:t>(L to R):</a:t>
            </a:r>
            <a:br>
              <a:rPr lang="en-US" sz="1200" dirty="0">
                <a:solidFill>
                  <a:prstClr val="black"/>
                </a:solidFill>
                <a:latin typeface="Campton Book"/>
                <a:ea typeface="+mn-lt"/>
                <a:cs typeface="+mn-lt"/>
              </a:rPr>
            </a:br>
            <a:r>
              <a:rPr lang="en-US" sz="1200" dirty="0">
                <a:solidFill>
                  <a:prstClr val="black"/>
                </a:solidFill>
                <a:latin typeface="Campton Book"/>
                <a:ea typeface="+mn-lt"/>
                <a:cs typeface="+mn-lt"/>
              </a:rPr>
              <a:t>Molly Hughes, Hughes Charitable Foundation, and Jen Davis, Office of Governor Mark Gordon, Wyoming </a:t>
            </a:r>
            <a:endParaRPr lang="en-US" sz="1200" dirty="0">
              <a:solidFill>
                <a:prstClr val="black"/>
              </a:solidFill>
              <a:latin typeface="Campton Book" panose="00000500000000000000" pitchFamily="50" charset="0"/>
              <a:ea typeface="+mn-lt"/>
              <a:cs typeface="+mn-lt"/>
            </a:endParaRPr>
          </a:p>
        </p:txBody>
      </p:sp>
      <p:pic>
        <p:nvPicPr>
          <p:cNvPr id="4" name="Picture 3" descr="A group of people sitting at a table&#10;&#10;Description automatically generated">
            <a:extLst>
              <a:ext uri="{FF2B5EF4-FFF2-40B4-BE49-F238E27FC236}">
                <a16:creationId xmlns:a16="http://schemas.microsoft.com/office/drawing/2014/main" id="{54350EA4-B55B-C8D0-8F29-1245AE3DE920}"/>
              </a:ext>
            </a:extLst>
          </p:cNvPr>
          <p:cNvPicPr>
            <a:picLocks noChangeAspect="1"/>
          </p:cNvPicPr>
          <p:nvPr/>
        </p:nvPicPr>
        <p:blipFill rotWithShape="1">
          <a:blip r:embed="rId3">
            <a:extLst>
              <a:ext uri="{28A0092B-C50C-407E-A947-70E740481C1C}">
                <a14:useLocalDpi xmlns:a14="http://schemas.microsoft.com/office/drawing/2010/main" val="0"/>
              </a:ext>
            </a:extLst>
          </a:blip>
          <a:srcRect l="17091" b="11246"/>
          <a:stretch/>
        </p:blipFill>
        <p:spPr>
          <a:xfrm>
            <a:off x="7562950" y="2056886"/>
            <a:ext cx="3712113" cy="2976570"/>
          </a:xfrm>
          <a:prstGeom prst="rect">
            <a:avLst/>
          </a:prstGeom>
        </p:spPr>
      </p:pic>
    </p:spTree>
    <p:extLst>
      <p:ext uri="{BB962C8B-B14F-4D97-AF65-F5344CB8AC3E}">
        <p14:creationId xmlns:p14="http://schemas.microsoft.com/office/powerpoint/2010/main" val="951770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E5E210-4008-471C-A91D-62641A8B8066}"/>
              </a:ext>
            </a:extLst>
          </p:cNvPr>
          <p:cNvSpPr>
            <a:spLocks noGrp="1"/>
          </p:cNvSpPr>
          <p:nvPr>
            <p:ph type="subTitle" idx="1"/>
          </p:nvPr>
        </p:nvSpPr>
        <p:spPr>
          <a:xfrm>
            <a:off x="715879" y="1434050"/>
            <a:ext cx="10820400" cy="3987608"/>
          </a:xfrm>
        </p:spPr>
        <p:txBody>
          <a:bodyPr vert="horz" lIns="91440" tIns="45720" rIns="91440" bIns="45720" rtlCol="0" anchor="t">
            <a:noAutofit/>
          </a:bodyPr>
          <a:lstStyle/>
          <a:p>
            <a:pPr algn="l"/>
            <a:r>
              <a:rPr lang="en-US" sz="2200" b="1" dirty="0">
                <a:solidFill>
                  <a:srgbClr val="000000"/>
                </a:solidFill>
                <a:latin typeface="Campton Book"/>
              </a:rPr>
              <a:t>Policy Academy:</a:t>
            </a:r>
            <a:endParaRPr lang="en-US" sz="2200" b="1" dirty="0">
              <a:solidFill>
                <a:srgbClr val="000000"/>
              </a:solidFill>
              <a:latin typeface="Campton Book"/>
              <a:ea typeface="Open Sans"/>
              <a:cs typeface="Calibri"/>
            </a:endParaRPr>
          </a:p>
          <a:p>
            <a:pPr marL="1200150" lvl="2" indent="-285750" algn="l">
              <a:buChar char="•"/>
            </a:pPr>
            <a:r>
              <a:rPr lang="en-US" dirty="0">
                <a:solidFill>
                  <a:srgbClr val="000000"/>
                </a:solidFill>
                <a:latin typeface="Campton Book"/>
                <a:ea typeface="Open Sans"/>
                <a:cs typeface="Open Sans"/>
              </a:rPr>
              <a:t>NGA is hosting a policy academy to support up to four states or territories for a period of eight months in designing, implementing, and/or strengthening the state/territory strategy on recruiting and retaining the next generation of the healthcare workforce.</a:t>
            </a:r>
          </a:p>
          <a:p>
            <a:pPr marL="1200150" lvl="2" indent="-285750" algn="l">
              <a:buChar char="•"/>
            </a:pPr>
            <a:r>
              <a:rPr lang="en-US" dirty="0">
                <a:solidFill>
                  <a:srgbClr val="000000"/>
                </a:solidFill>
                <a:latin typeface="Campton Book"/>
                <a:ea typeface="Open Sans"/>
                <a:cs typeface="Open Sans"/>
              </a:rPr>
              <a:t>Activities will include:</a:t>
            </a:r>
          </a:p>
          <a:p>
            <a:pPr marL="1657350" lvl="3" indent="-285750" algn="l">
              <a:buChar char="•"/>
            </a:pPr>
            <a:r>
              <a:rPr lang="en-US" dirty="0">
                <a:solidFill>
                  <a:srgbClr val="000000"/>
                </a:solidFill>
                <a:latin typeface="Campton Book"/>
                <a:ea typeface="Open Sans"/>
                <a:cs typeface="Open Sans"/>
              </a:rPr>
              <a:t>Virtual kick-off meeting</a:t>
            </a:r>
          </a:p>
          <a:p>
            <a:pPr marL="1657350" lvl="3" indent="-285750" algn="l">
              <a:buChar char="•"/>
            </a:pPr>
            <a:r>
              <a:rPr lang="en-US" dirty="0">
                <a:solidFill>
                  <a:srgbClr val="000000"/>
                </a:solidFill>
                <a:latin typeface="Campton Book"/>
                <a:ea typeface="Open Sans"/>
                <a:cs typeface="Open Sans"/>
              </a:rPr>
              <a:t>Strategic action plan development</a:t>
            </a:r>
          </a:p>
          <a:p>
            <a:pPr marL="1657350" lvl="3" indent="-285750" algn="l">
              <a:buChar char="•"/>
            </a:pPr>
            <a:r>
              <a:rPr lang="en-US" dirty="0">
                <a:solidFill>
                  <a:srgbClr val="000000"/>
                </a:solidFill>
                <a:latin typeface="Campton Book"/>
                <a:ea typeface="Open Sans"/>
                <a:cs typeface="Open Sans"/>
              </a:rPr>
              <a:t>Implementation of the action plan</a:t>
            </a:r>
          </a:p>
          <a:p>
            <a:pPr marL="1657350" lvl="3" indent="-285750" algn="l">
              <a:buChar char="•"/>
            </a:pPr>
            <a:r>
              <a:rPr lang="en-US" dirty="0">
                <a:solidFill>
                  <a:srgbClr val="000000"/>
                </a:solidFill>
                <a:latin typeface="Campton Book"/>
                <a:ea typeface="Open Sans"/>
                <a:cs typeface="Open Sans"/>
              </a:rPr>
              <a:t>Ongoing technical assistance</a:t>
            </a:r>
          </a:p>
          <a:p>
            <a:pPr marL="1657350" lvl="3" indent="-285750" algn="l">
              <a:buChar char="•"/>
            </a:pPr>
            <a:r>
              <a:rPr lang="en-US" dirty="0">
                <a:solidFill>
                  <a:srgbClr val="000000"/>
                </a:solidFill>
                <a:latin typeface="Campton Book"/>
                <a:ea typeface="Open Sans"/>
                <a:cs typeface="Open Sans"/>
              </a:rPr>
              <a:t>In-person wrap-up meeting and technical assistance site visit</a:t>
            </a:r>
            <a:endParaRPr lang="en-US" sz="1800" dirty="0">
              <a:solidFill>
                <a:srgbClr val="000000"/>
              </a:solidFill>
              <a:latin typeface="Campton Book"/>
              <a:cs typeface="Calibri" panose="020F0502020204030204"/>
            </a:endParaRPr>
          </a:p>
          <a:p>
            <a:pPr algn="l"/>
            <a:r>
              <a:rPr lang="en-US" sz="2200" b="1" dirty="0">
                <a:solidFill>
                  <a:srgbClr val="000000"/>
                </a:solidFill>
                <a:latin typeface="Campton Book"/>
              </a:rPr>
              <a:t>Knowledge Exchange Network:</a:t>
            </a:r>
            <a:endParaRPr lang="en-US" sz="2200" b="1" dirty="0">
              <a:solidFill>
                <a:srgbClr val="000000"/>
              </a:solidFill>
              <a:latin typeface="Campton Book"/>
              <a:ea typeface="Open Sans"/>
              <a:cs typeface="Calibri"/>
            </a:endParaRPr>
          </a:p>
          <a:p>
            <a:pPr marL="1200150" lvl="2" indent="-285750" algn="l">
              <a:buChar char="•"/>
            </a:pPr>
            <a:r>
              <a:rPr lang="en-US" dirty="0">
                <a:solidFill>
                  <a:srgbClr val="000000"/>
                </a:solidFill>
                <a:latin typeface="Campton Book"/>
                <a:ea typeface="Open Sans"/>
                <a:cs typeface="Open Sans"/>
              </a:rPr>
              <a:t>NGA will continue hosting a Knowledge Exchange Network to provide states and territories with technical assistance, topical webinars, and policy resources.</a:t>
            </a:r>
            <a:endParaRPr lang="en-US" sz="1800" dirty="0">
              <a:solidFill>
                <a:srgbClr val="000000"/>
              </a:solidFill>
              <a:latin typeface="Campton Book"/>
              <a:ea typeface="Open Sans"/>
              <a:cs typeface="Calibri"/>
            </a:endParaRPr>
          </a:p>
          <a:p>
            <a:pPr algn="l"/>
            <a:endParaRPr lang="en-US" sz="1800" dirty="0">
              <a:solidFill>
                <a:srgbClr val="000000"/>
              </a:solidFill>
              <a:latin typeface="Campton Book"/>
              <a:cs typeface="Calibri" panose="020F0502020204030204"/>
            </a:endParaRPr>
          </a:p>
          <a:p>
            <a:pPr marL="457200" indent="-457200" algn="l">
              <a:buChar char="•"/>
            </a:pPr>
            <a:endParaRPr lang="en-US" sz="1800" dirty="0">
              <a:solidFill>
                <a:srgbClr val="000000"/>
              </a:solidFill>
              <a:latin typeface="Campton Book"/>
              <a:cs typeface="Calibri" panose="020F0502020204030204"/>
            </a:endParaRPr>
          </a:p>
          <a:p>
            <a:pPr algn="l"/>
            <a:endParaRPr lang="en-US" sz="1800" dirty="0">
              <a:solidFill>
                <a:srgbClr val="000000"/>
              </a:solidFill>
              <a:latin typeface="Campton Book"/>
              <a:cs typeface="Calibri" panose="020F0502020204030204"/>
            </a:endParaRPr>
          </a:p>
        </p:txBody>
      </p:sp>
      <p:sp>
        <p:nvSpPr>
          <p:cNvPr id="10" name="Title 1">
            <a:extLst>
              <a:ext uri="{FF2B5EF4-FFF2-40B4-BE49-F238E27FC236}">
                <a16:creationId xmlns:a16="http://schemas.microsoft.com/office/drawing/2014/main" id="{E70A84DC-F4E1-FAF8-C979-A768BC669C4F}"/>
              </a:ext>
            </a:extLst>
          </p:cNvPr>
          <p:cNvSpPr txBox="1">
            <a:spLocks/>
          </p:cNvSpPr>
          <p:nvPr/>
        </p:nvSpPr>
        <p:spPr>
          <a:xfrm>
            <a:off x="577516" y="346509"/>
            <a:ext cx="11206556" cy="824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000000"/>
                </a:solidFill>
                <a:latin typeface="Campton Book"/>
              </a:rPr>
              <a:t>The Next Phase of NGA’s Healthcare Workforce Project</a:t>
            </a:r>
          </a:p>
        </p:txBody>
      </p:sp>
    </p:spTree>
    <p:extLst>
      <p:ext uri="{BB962C8B-B14F-4D97-AF65-F5344CB8AC3E}">
        <p14:creationId xmlns:p14="http://schemas.microsoft.com/office/powerpoint/2010/main" val="1302243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7F314D-C6EA-463F-B89A-556FC5B1D86F}"/>
              </a:ext>
            </a:extLst>
          </p:cNvPr>
          <p:cNvSpPr txBox="1"/>
          <p:nvPr/>
        </p:nvSpPr>
        <p:spPr>
          <a:xfrm>
            <a:off x="0" y="0"/>
            <a:ext cx="12292553" cy="7017306"/>
          </a:xfrm>
          <a:prstGeom prst="rect">
            <a:avLst/>
          </a:prstGeom>
          <a:solidFill>
            <a:schemeClr val="tx1"/>
          </a:solidFill>
          <a:ln>
            <a:solidFill>
              <a:schemeClr val="tx1"/>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B3EA1E6C-0BE2-4917-95A7-B624CE22B926}"/>
              </a:ext>
            </a:extLst>
          </p:cNvPr>
          <p:cNvSpPr txBox="1"/>
          <p:nvPr/>
        </p:nvSpPr>
        <p:spPr>
          <a:xfrm>
            <a:off x="3095879" y="2400657"/>
            <a:ext cx="5750860" cy="4616648"/>
          </a:xfrm>
          <a:prstGeom prst="rect">
            <a:avLst/>
          </a:prstGeom>
          <a:noFill/>
        </p:spPr>
        <p:txBody>
          <a:bodyPr wrap="square" rtlCol="0">
            <a:spAutoFit/>
          </a:bodyPr>
          <a:lstStyle/>
          <a:p>
            <a:pPr algn="ctr"/>
            <a:r>
              <a:rPr lang="en-US" sz="6600" dirty="0">
                <a:solidFill>
                  <a:schemeClr val="bg1"/>
                </a:solidFill>
                <a:latin typeface="Campton SemiBold" panose="020B0004020102020203" pitchFamily="34" charset="0"/>
              </a:rPr>
              <a:t>Questions?</a:t>
            </a:r>
          </a:p>
          <a:p>
            <a:pPr algn="ctr"/>
            <a:endParaRPr lang="en-US" sz="3600" dirty="0">
              <a:solidFill>
                <a:schemeClr val="bg1"/>
              </a:solidFill>
              <a:latin typeface="Campton SemiBold" panose="020B0004020102020203" pitchFamily="34" charset="0"/>
            </a:endParaRPr>
          </a:p>
          <a:p>
            <a:pPr algn="ctr"/>
            <a:r>
              <a:rPr lang="en-US" sz="3200" dirty="0">
                <a:solidFill>
                  <a:schemeClr val="bg1"/>
                </a:solidFill>
                <a:latin typeface="Campton SemiBold" panose="020B0004020102020203" pitchFamily="34" charset="0"/>
              </a:rPr>
              <a:t>Contact:</a:t>
            </a:r>
          </a:p>
          <a:p>
            <a:pPr algn="ctr"/>
            <a:r>
              <a:rPr lang="en-US" sz="3200" dirty="0">
                <a:solidFill>
                  <a:schemeClr val="bg1"/>
                </a:solidFill>
                <a:latin typeface="Campton SemiBold" panose="020B0004020102020203" pitchFamily="34" charset="0"/>
              </a:rPr>
              <a:t>Dr. Shelby Hockenberry </a:t>
            </a:r>
            <a:r>
              <a:rPr lang="en-US" sz="3200" dirty="0">
                <a:solidFill>
                  <a:schemeClr val="bg1"/>
                </a:solidFill>
                <a:latin typeface="Campton SemiBold" panose="020B0004020102020203" pitchFamily="34" charset="0"/>
                <a:hlinkClick r:id="rId3"/>
              </a:rPr>
              <a:t>shockenberry@nga.org</a:t>
            </a:r>
            <a:endParaRPr lang="en-US" sz="3200" dirty="0">
              <a:solidFill>
                <a:schemeClr val="bg1"/>
              </a:solidFill>
              <a:latin typeface="Campton SemiBold" panose="020B0004020102020203" pitchFamily="34" charset="0"/>
            </a:endParaRPr>
          </a:p>
          <a:p>
            <a:pPr algn="ctr"/>
            <a:endParaRPr lang="en-US" sz="3200" dirty="0">
              <a:solidFill>
                <a:schemeClr val="bg1"/>
              </a:solidFill>
              <a:latin typeface="Campton SemiBold" panose="020B0004020102020203" pitchFamily="34" charset="0"/>
            </a:endParaRPr>
          </a:p>
          <a:p>
            <a:pPr algn="ctr"/>
            <a:r>
              <a:rPr lang="en-US" sz="3200" dirty="0">
                <a:solidFill>
                  <a:schemeClr val="bg1"/>
                </a:solidFill>
                <a:latin typeface="Campton SemiBold" panose="020B0004020102020203" pitchFamily="34" charset="0"/>
              </a:rPr>
              <a:t>Anna Heard </a:t>
            </a:r>
            <a:r>
              <a:rPr lang="en-US" sz="3200" dirty="0">
                <a:solidFill>
                  <a:schemeClr val="bg1"/>
                </a:solidFill>
                <a:latin typeface="Campton SemiBold" panose="020B0004020102020203" pitchFamily="34" charset="0"/>
                <a:hlinkClick r:id="rId4"/>
              </a:rPr>
              <a:t>aheard@nga.org</a:t>
            </a:r>
            <a:r>
              <a:rPr lang="en-US" sz="3200" dirty="0">
                <a:solidFill>
                  <a:schemeClr val="bg1"/>
                </a:solidFill>
                <a:latin typeface="Campton SemiBold" panose="020B0004020102020203" pitchFamily="34" charset="0"/>
              </a:rPr>
              <a:t> </a:t>
            </a:r>
          </a:p>
        </p:txBody>
      </p:sp>
      <p:sp>
        <p:nvSpPr>
          <p:cNvPr id="17" name="Rectangle 16">
            <a:extLst>
              <a:ext uri="{FF2B5EF4-FFF2-40B4-BE49-F238E27FC236}">
                <a16:creationId xmlns:a16="http://schemas.microsoft.com/office/drawing/2014/main" id="{226921AD-5FA8-41D2-84AE-F15C86D0DE76}"/>
              </a:ext>
            </a:extLst>
          </p:cNvPr>
          <p:cNvSpPr/>
          <p:nvPr/>
        </p:nvSpPr>
        <p:spPr>
          <a:xfrm>
            <a:off x="5050799" y="3873121"/>
            <a:ext cx="1841020" cy="45707"/>
          </a:xfrm>
          <a:prstGeom prst="rect">
            <a:avLst/>
          </a:prstGeom>
          <a:solidFill>
            <a:srgbClr val="8A84D6"/>
          </a:solidFill>
          <a:ln>
            <a:solidFill>
              <a:srgbClr val="8A8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800" dirty="0">
              <a:solidFill>
                <a:prstClr val="white"/>
              </a:solidFill>
              <a:latin typeface="Lato Bold" panose="020F0502020204030203"/>
            </a:endParaRPr>
          </a:p>
        </p:txBody>
      </p:sp>
      <p:sp>
        <p:nvSpPr>
          <p:cNvPr id="6" name="Rectangle 5">
            <a:extLst>
              <a:ext uri="{FF2B5EF4-FFF2-40B4-BE49-F238E27FC236}">
                <a16:creationId xmlns:a16="http://schemas.microsoft.com/office/drawing/2014/main" id="{05D1F21E-1FA1-4018-A834-987BC908DE6E}"/>
              </a:ext>
            </a:extLst>
          </p:cNvPr>
          <p:cNvSpPr/>
          <p:nvPr/>
        </p:nvSpPr>
        <p:spPr>
          <a:xfrm>
            <a:off x="5050799" y="2092834"/>
            <a:ext cx="1841020" cy="45707"/>
          </a:xfrm>
          <a:prstGeom prst="rect">
            <a:avLst/>
          </a:prstGeom>
          <a:solidFill>
            <a:srgbClr val="8A84D6"/>
          </a:solidFill>
          <a:ln>
            <a:solidFill>
              <a:srgbClr val="8A8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800" dirty="0">
              <a:solidFill>
                <a:prstClr val="white"/>
              </a:solidFill>
              <a:latin typeface="Lato Bold" panose="020F0502020204030203"/>
            </a:endParaRPr>
          </a:p>
        </p:txBody>
      </p:sp>
    </p:spTree>
    <p:extLst>
      <p:ext uri="{BB962C8B-B14F-4D97-AF65-F5344CB8AC3E}">
        <p14:creationId xmlns:p14="http://schemas.microsoft.com/office/powerpoint/2010/main" val="2018440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4"/>
          <p:cNvSpPr txBox="1"/>
          <p:nvPr/>
        </p:nvSpPr>
        <p:spPr>
          <a:xfrm>
            <a:off x="535517" y="632460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7" name="Freeform 3">
            <a:extLst>
              <a:ext uri="{FF2B5EF4-FFF2-40B4-BE49-F238E27FC236}">
                <a16:creationId xmlns:a16="http://schemas.microsoft.com/office/drawing/2014/main" id="{5CBF6DA3-FB5E-9015-67D8-F6B0BDED98B1}"/>
              </a:ext>
            </a:extLst>
          </p:cNvPr>
          <p:cNvSpPr/>
          <p:nvPr/>
        </p:nvSpPr>
        <p:spPr>
          <a:xfrm>
            <a:off x="766823" y="2089999"/>
            <a:ext cx="6064189" cy="3282245"/>
          </a:xfrm>
          <a:custGeom>
            <a:avLst/>
            <a:gdLst/>
            <a:ahLst/>
            <a:cxnLst/>
            <a:rect l="l" t="t" r="r" b="b"/>
            <a:pathLst>
              <a:path w="9096284" h="4923368">
                <a:moveTo>
                  <a:pt x="0" y="0"/>
                </a:moveTo>
                <a:lnTo>
                  <a:pt x="9096284" y="0"/>
                </a:lnTo>
                <a:lnTo>
                  <a:pt x="9096284" y="4923368"/>
                </a:lnTo>
                <a:lnTo>
                  <a:pt x="0" y="4923368"/>
                </a:lnTo>
                <a:lnTo>
                  <a:pt x="0" y="0"/>
                </a:lnTo>
                <a:close/>
              </a:path>
            </a:pathLst>
          </a:custGeom>
          <a:blipFill>
            <a:blip r:embed="rId3"/>
            <a:stretch>
              <a:fillRect t="-15954"/>
            </a:stretch>
          </a:blipFill>
        </p:spPr>
        <p:txBody>
          <a:bodyPr/>
          <a:lstStyle/>
          <a:p>
            <a:endParaRPr lang="en-US" sz="1200" dirty="0"/>
          </a:p>
        </p:txBody>
      </p:sp>
      <p:sp>
        <p:nvSpPr>
          <p:cNvPr id="8" name="TextBox 4">
            <a:extLst>
              <a:ext uri="{FF2B5EF4-FFF2-40B4-BE49-F238E27FC236}">
                <a16:creationId xmlns:a16="http://schemas.microsoft.com/office/drawing/2014/main" id="{3A5E4478-6C99-34BE-0047-8E50D18D706C}"/>
              </a:ext>
            </a:extLst>
          </p:cNvPr>
          <p:cNvSpPr txBox="1"/>
          <p:nvPr/>
        </p:nvSpPr>
        <p:spPr>
          <a:xfrm>
            <a:off x="685800" y="685800"/>
            <a:ext cx="9761869" cy="628377"/>
          </a:xfrm>
          <a:prstGeom prst="rect">
            <a:avLst/>
          </a:prstGeom>
        </p:spPr>
        <p:txBody>
          <a:bodyPr lIns="0" tIns="0" rIns="0" bIns="0" rtlCol="0" anchor="t">
            <a:spAutoFit/>
          </a:bodyPr>
          <a:lstStyle/>
          <a:p>
            <a:pPr>
              <a:lnSpc>
                <a:spcPts val="5582"/>
              </a:lnSpc>
            </a:pPr>
            <a:r>
              <a:rPr lang="en-US" sz="2800" b="1" dirty="0">
                <a:solidFill>
                  <a:srgbClr val="000000"/>
                </a:solidFill>
                <a:latin typeface="Campton Book" panose="00000500000000000000" pitchFamily="50" charset="0"/>
              </a:rPr>
              <a:t>NGA: Over </a:t>
            </a:r>
            <a:r>
              <a:rPr lang="en-US" sz="2800" b="1" dirty="0">
                <a:solidFill>
                  <a:srgbClr val="50438B"/>
                </a:solidFill>
                <a:latin typeface="Campton Book" panose="00000500000000000000" pitchFamily="50" charset="0"/>
              </a:rPr>
              <a:t>115 </a:t>
            </a:r>
            <a:r>
              <a:rPr lang="en-US" sz="2800" b="1" dirty="0">
                <a:solidFill>
                  <a:srgbClr val="000000"/>
                </a:solidFill>
                <a:latin typeface="Campton Book" panose="00000500000000000000" pitchFamily="50" charset="0"/>
              </a:rPr>
              <a:t>Years Serving Our Nation’s Governors </a:t>
            </a:r>
          </a:p>
        </p:txBody>
      </p:sp>
      <p:sp>
        <p:nvSpPr>
          <p:cNvPr id="9" name="TextBox 5">
            <a:extLst>
              <a:ext uri="{FF2B5EF4-FFF2-40B4-BE49-F238E27FC236}">
                <a16:creationId xmlns:a16="http://schemas.microsoft.com/office/drawing/2014/main" id="{460FEEF1-4229-2E9E-05BC-0DCE228A0EB4}"/>
              </a:ext>
            </a:extLst>
          </p:cNvPr>
          <p:cNvSpPr txBox="1"/>
          <p:nvPr/>
        </p:nvSpPr>
        <p:spPr>
          <a:xfrm>
            <a:off x="7287979" y="1951321"/>
            <a:ext cx="4218221" cy="3786293"/>
          </a:xfrm>
          <a:prstGeom prst="rect">
            <a:avLst/>
          </a:prstGeom>
        </p:spPr>
        <p:txBody>
          <a:bodyPr lIns="0" tIns="0" rIns="0" bIns="0" rtlCol="0" anchor="t">
            <a:spAutoFit/>
          </a:bodyPr>
          <a:lstStyle/>
          <a:p>
            <a:pPr>
              <a:lnSpc>
                <a:spcPts val="2653"/>
              </a:lnSpc>
              <a:spcBef>
                <a:spcPct val="0"/>
              </a:spcBef>
            </a:pPr>
            <a:r>
              <a:rPr lang="en-US" sz="2000" dirty="0">
                <a:solidFill>
                  <a:srgbClr val="000000"/>
                </a:solidFill>
                <a:latin typeface="Campton Book" panose="00000500000000000000" pitchFamily="50" charset="0"/>
              </a:rPr>
              <a:t>Founded in 1908, the National Governors Association (NGA) is the nonpartisan organization of the nation’s 55 Governors. Through NGA, Governors share best practices, address issues of national and state interest and share innovative solutions that improve state government and support the principles of federalism.</a:t>
            </a:r>
          </a:p>
        </p:txBody>
      </p:sp>
      <p:sp>
        <p:nvSpPr>
          <p:cNvPr id="10" name="TextBox 6">
            <a:extLst>
              <a:ext uri="{FF2B5EF4-FFF2-40B4-BE49-F238E27FC236}">
                <a16:creationId xmlns:a16="http://schemas.microsoft.com/office/drawing/2014/main" id="{CFA8C8A2-A468-5098-46AF-8541F6936C76}"/>
              </a:ext>
            </a:extLst>
          </p:cNvPr>
          <p:cNvSpPr txBox="1"/>
          <p:nvPr/>
        </p:nvSpPr>
        <p:spPr>
          <a:xfrm>
            <a:off x="766823" y="5529448"/>
            <a:ext cx="3851476" cy="201978"/>
          </a:xfrm>
          <a:prstGeom prst="rect">
            <a:avLst/>
          </a:prstGeom>
        </p:spPr>
        <p:txBody>
          <a:bodyPr wrap="square" lIns="0" tIns="0" rIns="0" bIns="0" rtlCol="0" anchor="t">
            <a:spAutoFit/>
          </a:bodyPr>
          <a:lstStyle/>
          <a:p>
            <a:pPr algn="ctr">
              <a:lnSpc>
                <a:spcPts val="1680"/>
              </a:lnSpc>
              <a:spcBef>
                <a:spcPct val="0"/>
              </a:spcBef>
            </a:pPr>
            <a:r>
              <a:rPr lang="en-US" sz="1200" dirty="0">
                <a:solidFill>
                  <a:srgbClr val="000000"/>
                </a:solidFill>
                <a:latin typeface="Campton Book" panose="00000500000000000000" pitchFamily="50" charset="0"/>
              </a:rPr>
              <a:t>Conference of Governors at the White House, 1908</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4"/>
          <p:cNvSpPr txBox="1"/>
          <p:nvPr/>
        </p:nvSpPr>
        <p:spPr>
          <a:xfrm>
            <a:off x="535517" y="632460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 name="Subtitle 2">
            <a:extLst>
              <a:ext uri="{FF2B5EF4-FFF2-40B4-BE49-F238E27FC236}">
                <a16:creationId xmlns:a16="http://schemas.microsoft.com/office/drawing/2014/main" id="{740923BF-9133-B31E-F6CA-B605EBCA2F17}"/>
              </a:ext>
            </a:extLst>
          </p:cNvPr>
          <p:cNvSpPr txBox="1">
            <a:spLocks/>
          </p:cNvSpPr>
          <p:nvPr/>
        </p:nvSpPr>
        <p:spPr>
          <a:xfrm>
            <a:off x="685800" y="1330037"/>
            <a:ext cx="10820400" cy="446637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23" indent="-457223" defTabSz="914446"/>
            <a:r>
              <a:rPr lang="en-US" sz="2600" dirty="0">
                <a:solidFill>
                  <a:prstClr val="black"/>
                </a:solidFill>
                <a:latin typeface="Campton Book" panose="00000500000000000000" pitchFamily="50" charset="0"/>
                <a:cs typeface="Poppins" panose="00000500000000000000" pitchFamily="2" charset="0"/>
              </a:rPr>
              <a:t>NGA launched the Next Generation of the Healthcare Workforce project in 2022 with support from HRSA</a:t>
            </a:r>
          </a:p>
          <a:p>
            <a:pPr marL="457223" indent="-457223" defTabSz="914446"/>
            <a:r>
              <a:rPr lang="en-US" sz="2600" dirty="0">
                <a:solidFill>
                  <a:prstClr val="black"/>
                </a:solidFill>
                <a:latin typeface="Campton Book" panose="00000500000000000000" pitchFamily="50" charset="0"/>
                <a:cs typeface="Poppins" panose="00000500000000000000" pitchFamily="2" charset="0"/>
              </a:rPr>
              <a:t>The project supports Governors’ offices and other senior state officials in implementing strategies to strengthen and grow the next generation of the healthcare workforce</a:t>
            </a:r>
          </a:p>
          <a:p>
            <a:pPr marL="457223" indent="-457223" defTabSz="914446"/>
            <a:r>
              <a:rPr lang="en-US" sz="2600" b="1" dirty="0">
                <a:solidFill>
                  <a:prstClr val="black"/>
                </a:solidFill>
                <a:latin typeface="Campton Book" panose="00000500000000000000" pitchFamily="50" charset="0"/>
                <a:cs typeface="Poppins" panose="00000500000000000000" pitchFamily="2" charset="0"/>
              </a:rPr>
              <a:t>Year 1: 2022</a:t>
            </a:r>
          </a:p>
          <a:p>
            <a:pPr marL="914446" lvl="1" indent="-457223" defTabSz="914446"/>
            <a:r>
              <a:rPr lang="en-US" dirty="0">
                <a:solidFill>
                  <a:prstClr val="black"/>
                </a:solidFill>
                <a:latin typeface="Campton Book" panose="00000500000000000000" pitchFamily="50" charset="0"/>
                <a:cs typeface="Poppins" panose="00000500000000000000" pitchFamily="2" charset="0"/>
              </a:rPr>
              <a:t>4 Learning Collaborative states and 12 Knowledge Exchange Network states focused on short term and organizational planning, sharing best practices, and state action plans</a:t>
            </a:r>
          </a:p>
          <a:p>
            <a:pPr marL="457223" indent="-457223" defTabSz="914446"/>
            <a:r>
              <a:rPr lang="en-US" sz="2600" b="1" dirty="0">
                <a:solidFill>
                  <a:prstClr val="black"/>
                </a:solidFill>
                <a:latin typeface="Campton Book" panose="00000500000000000000" pitchFamily="50" charset="0"/>
                <a:cs typeface="Poppins" panose="00000500000000000000" pitchFamily="2" charset="0"/>
              </a:rPr>
              <a:t>Year 2: 2023</a:t>
            </a:r>
          </a:p>
          <a:p>
            <a:pPr marL="914446" lvl="1" indent="-457223" defTabSz="914446"/>
            <a:r>
              <a:rPr lang="en-US" dirty="0">
                <a:solidFill>
                  <a:prstClr val="black"/>
                </a:solidFill>
                <a:latin typeface="Campton Book" panose="00000500000000000000" pitchFamily="50" charset="0"/>
                <a:cs typeface="Poppins" panose="00000500000000000000" pitchFamily="2" charset="0"/>
              </a:rPr>
              <a:t>20+ states and territories in the Knowledge Exchange Network focused on sustaining the effort and long-range planning through peer learning, harnessing partnerships, and regional dialogues</a:t>
            </a:r>
          </a:p>
          <a:p>
            <a:pPr marL="457223" indent="-457223" defTabSz="914446"/>
            <a:endParaRPr lang="en-US" sz="3200" dirty="0">
              <a:solidFill>
                <a:prstClr val="black"/>
              </a:solidFill>
              <a:latin typeface="Campton Book" panose="00000500000000000000" pitchFamily="50" charset="0"/>
            </a:endParaRPr>
          </a:p>
          <a:p>
            <a:pPr marL="457223" indent="-457223" defTabSz="914446"/>
            <a:endParaRPr lang="en-US" sz="3200" dirty="0">
              <a:solidFill>
                <a:prstClr val="black"/>
              </a:solidFill>
              <a:latin typeface="Campton Book" panose="00000500000000000000" pitchFamily="50" charset="0"/>
            </a:endParaRPr>
          </a:p>
          <a:p>
            <a:pPr marL="228611" indent="-228611" defTabSz="914446"/>
            <a:endParaRPr lang="en-US" dirty="0">
              <a:solidFill>
                <a:prstClr val="black"/>
              </a:solidFill>
              <a:latin typeface="Campton Book" panose="00000500000000000000" pitchFamily="50" charset="0"/>
            </a:endParaRPr>
          </a:p>
        </p:txBody>
      </p:sp>
      <p:sp>
        <p:nvSpPr>
          <p:cNvPr id="3" name="TextBox 2">
            <a:extLst>
              <a:ext uri="{FF2B5EF4-FFF2-40B4-BE49-F238E27FC236}">
                <a16:creationId xmlns:a16="http://schemas.microsoft.com/office/drawing/2014/main" id="{B513BDDE-A79C-76A1-65C9-32CAAAAD2A33}"/>
              </a:ext>
            </a:extLst>
          </p:cNvPr>
          <p:cNvSpPr txBox="1"/>
          <p:nvPr/>
        </p:nvSpPr>
        <p:spPr>
          <a:xfrm>
            <a:off x="192480" y="476818"/>
            <a:ext cx="11807041" cy="523220"/>
          </a:xfrm>
          <a:prstGeom prst="rect">
            <a:avLst/>
          </a:prstGeom>
          <a:noFill/>
        </p:spPr>
        <p:txBody>
          <a:bodyPr wrap="square" rtlCol="0">
            <a:spAutoFit/>
          </a:bodyPr>
          <a:lstStyle/>
          <a:p>
            <a:pPr algn="ctr" defTabSz="914446"/>
            <a:r>
              <a:rPr lang="en-US" sz="2800" b="1" dirty="0">
                <a:solidFill>
                  <a:prstClr val="black"/>
                </a:solidFill>
                <a:latin typeface="Campton Book" panose="00000500000000000000" pitchFamily="50" charset="0"/>
                <a:cs typeface="Poppins" panose="00000500000000000000" pitchFamily="2" charset="0"/>
              </a:rPr>
              <a:t>Next Generation of the Healthcare Workforce Project</a:t>
            </a:r>
          </a:p>
        </p:txBody>
      </p:sp>
    </p:spTree>
    <p:extLst>
      <p:ext uri="{BB962C8B-B14F-4D97-AF65-F5344CB8AC3E}">
        <p14:creationId xmlns:p14="http://schemas.microsoft.com/office/powerpoint/2010/main" val="2972386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4"/>
          <p:cNvSpPr txBox="1"/>
          <p:nvPr/>
        </p:nvSpPr>
        <p:spPr>
          <a:xfrm>
            <a:off x="535517" y="632460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17" name="Group 116">
            <a:extLst>
              <a:ext uri="{FF2B5EF4-FFF2-40B4-BE49-F238E27FC236}">
                <a16:creationId xmlns:a16="http://schemas.microsoft.com/office/drawing/2014/main" id="{C2963E2F-1D87-F133-B072-9BB002CAED30}"/>
              </a:ext>
            </a:extLst>
          </p:cNvPr>
          <p:cNvGrpSpPr>
            <a:grpSpLocks noChangeAspect="1"/>
          </p:cNvGrpSpPr>
          <p:nvPr/>
        </p:nvGrpSpPr>
        <p:grpSpPr>
          <a:xfrm>
            <a:off x="327270" y="1483902"/>
            <a:ext cx="8565692" cy="4948379"/>
            <a:chOff x="361965" y="1420333"/>
            <a:chExt cx="5735929" cy="3586765"/>
          </a:xfrm>
        </p:grpSpPr>
        <p:grpSp>
          <p:nvGrpSpPr>
            <p:cNvPr id="118" name="Group">
              <a:extLst>
                <a:ext uri="{FF2B5EF4-FFF2-40B4-BE49-F238E27FC236}">
                  <a16:creationId xmlns:a16="http://schemas.microsoft.com/office/drawing/2014/main" id="{CCE45E4E-C556-1643-5A2B-EDF95414586A}"/>
                </a:ext>
              </a:extLst>
            </p:cNvPr>
            <p:cNvGrpSpPr>
              <a:grpSpLocks noChangeAspect="1"/>
            </p:cNvGrpSpPr>
            <p:nvPr/>
          </p:nvGrpSpPr>
          <p:grpSpPr>
            <a:xfrm>
              <a:off x="361965" y="1420333"/>
              <a:ext cx="5486398" cy="3586765"/>
              <a:chOff x="0" y="0"/>
              <a:chExt cx="8332343" cy="5447317"/>
            </a:xfrm>
          </p:grpSpPr>
          <p:sp>
            <p:nvSpPr>
              <p:cNvPr id="176" name="Shape">
                <a:extLst>
                  <a:ext uri="{FF2B5EF4-FFF2-40B4-BE49-F238E27FC236}">
                    <a16:creationId xmlns:a16="http://schemas.microsoft.com/office/drawing/2014/main" id="{B0F9912B-11B7-65F1-A665-EDCEC29CFA52}"/>
                  </a:ext>
                </a:extLst>
              </p:cNvPr>
              <p:cNvSpPr/>
              <p:nvPr/>
            </p:nvSpPr>
            <p:spPr>
              <a:xfrm>
                <a:off x="627674" y="0"/>
                <a:ext cx="1038457" cy="770669"/>
              </a:xfrm>
              <a:custGeom>
                <a:avLst/>
                <a:gdLst/>
                <a:ahLst/>
                <a:cxnLst>
                  <a:cxn ang="0">
                    <a:pos x="wd2" y="hd2"/>
                  </a:cxn>
                  <a:cxn ang="5400000">
                    <a:pos x="wd2" y="hd2"/>
                  </a:cxn>
                  <a:cxn ang="10800000">
                    <a:pos x="wd2" y="hd2"/>
                  </a:cxn>
                  <a:cxn ang="16200000">
                    <a:pos x="wd2" y="hd2"/>
                  </a:cxn>
                </a:cxnLst>
                <a:rect l="0" t="0" r="r" b="b"/>
                <a:pathLst>
                  <a:path w="21600" h="21600" extrusionOk="0">
                    <a:moveTo>
                      <a:pt x="21600" y="5343"/>
                    </a:moveTo>
                    <a:cubicBezTo>
                      <a:pt x="21600" y="5343"/>
                      <a:pt x="19583" y="18303"/>
                      <a:pt x="19163" y="18985"/>
                    </a:cubicBezTo>
                    <a:cubicBezTo>
                      <a:pt x="18826" y="19781"/>
                      <a:pt x="19247" y="19554"/>
                      <a:pt x="19247" y="20349"/>
                    </a:cubicBezTo>
                    <a:cubicBezTo>
                      <a:pt x="19247" y="21032"/>
                      <a:pt x="19079" y="21600"/>
                      <a:pt x="19079" y="21600"/>
                    </a:cubicBezTo>
                    <a:cubicBezTo>
                      <a:pt x="13532" y="19667"/>
                      <a:pt x="13532" y="19667"/>
                      <a:pt x="13532" y="19667"/>
                    </a:cubicBezTo>
                    <a:cubicBezTo>
                      <a:pt x="12607" y="19554"/>
                      <a:pt x="12607" y="19554"/>
                      <a:pt x="12607" y="19554"/>
                    </a:cubicBezTo>
                    <a:cubicBezTo>
                      <a:pt x="12271" y="19667"/>
                      <a:pt x="12271" y="19667"/>
                      <a:pt x="12271" y="19667"/>
                    </a:cubicBezTo>
                    <a:cubicBezTo>
                      <a:pt x="11851" y="19554"/>
                      <a:pt x="11851" y="19554"/>
                      <a:pt x="11851" y="19554"/>
                    </a:cubicBezTo>
                    <a:cubicBezTo>
                      <a:pt x="11514" y="19667"/>
                      <a:pt x="11514" y="19667"/>
                      <a:pt x="11514" y="19667"/>
                    </a:cubicBezTo>
                    <a:cubicBezTo>
                      <a:pt x="9077" y="19781"/>
                      <a:pt x="9077" y="19781"/>
                      <a:pt x="9077" y="19781"/>
                    </a:cubicBezTo>
                    <a:cubicBezTo>
                      <a:pt x="8825" y="19554"/>
                      <a:pt x="8825" y="19554"/>
                      <a:pt x="8825" y="19554"/>
                    </a:cubicBezTo>
                    <a:cubicBezTo>
                      <a:pt x="8573" y="19667"/>
                      <a:pt x="8573" y="19667"/>
                      <a:pt x="8573" y="19667"/>
                    </a:cubicBezTo>
                    <a:cubicBezTo>
                      <a:pt x="8321" y="19781"/>
                      <a:pt x="8321" y="19781"/>
                      <a:pt x="8321" y="19781"/>
                    </a:cubicBezTo>
                    <a:cubicBezTo>
                      <a:pt x="8153" y="19781"/>
                      <a:pt x="8153" y="19781"/>
                      <a:pt x="8153" y="19781"/>
                    </a:cubicBezTo>
                    <a:cubicBezTo>
                      <a:pt x="7900" y="19667"/>
                      <a:pt x="7900" y="19667"/>
                      <a:pt x="7900" y="19667"/>
                    </a:cubicBezTo>
                    <a:cubicBezTo>
                      <a:pt x="7900" y="19554"/>
                      <a:pt x="7900" y="19554"/>
                      <a:pt x="7900" y="19554"/>
                    </a:cubicBezTo>
                    <a:cubicBezTo>
                      <a:pt x="7480" y="19554"/>
                      <a:pt x="7480" y="19554"/>
                      <a:pt x="7480" y="19554"/>
                    </a:cubicBezTo>
                    <a:cubicBezTo>
                      <a:pt x="7228" y="19440"/>
                      <a:pt x="7228" y="19440"/>
                      <a:pt x="7228" y="19440"/>
                    </a:cubicBezTo>
                    <a:cubicBezTo>
                      <a:pt x="7144" y="19213"/>
                      <a:pt x="7144" y="19213"/>
                      <a:pt x="7144" y="19213"/>
                    </a:cubicBezTo>
                    <a:cubicBezTo>
                      <a:pt x="7144" y="19099"/>
                      <a:pt x="7144" y="19099"/>
                      <a:pt x="7144" y="19099"/>
                    </a:cubicBezTo>
                    <a:cubicBezTo>
                      <a:pt x="6808" y="18985"/>
                      <a:pt x="6808" y="18985"/>
                      <a:pt x="6808" y="18985"/>
                    </a:cubicBezTo>
                    <a:cubicBezTo>
                      <a:pt x="6135" y="18758"/>
                      <a:pt x="6135" y="18758"/>
                      <a:pt x="6135" y="18758"/>
                    </a:cubicBezTo>
                    <a:cubicBezTo>
                      <a:pt x="5715" y="18531"/>
                      <a:pt x="5715" y="18531"/>
                      <a:pt x="5715" y="18531"/>
                    </a:cubicBezTo>
                    <a:cubicBezTo>
                      <a:pt x="5547" y="18417"/>
                      <a:pt x="5547" y="18417"/>
                      <a:pt x="5547" y="18417"/>
                    </a:cubicBezTo>
                    <a:cubicBezTo>
                      <a:pt x="5043" y="18531"/>
                      <a:pt x="5043" y="18531"/>
                      <a:pt x="5043" y="18531"/>
                    </a:cubicBezTo>
                    <a:cubicBezTo>
                      <a:pt x="4286" y="18758"/>
                      <a:pt x="4286" y="18758"/>
                      <a:pt x="4286" y="18758"/>
                    </a:cubicBezTo>
                    <a:cubicBezTo>
                      <a:pt x="3362" y="18417"/>
                      <a:pt x="3362" y="18417"/>
                      <a:pt x="3362" y="18417"/>
                    </a:cubicBezTo>
                    <a:cubicBezTo>
                      <a:pt x="2774" y="17735"/>
                      <a:pt x="2774" y="17735"/>
                      <a:pt x="2774" y="17735"/>
                    </a:cubicBezTo>
                    <a:cubicBezTo>
                      <a:pt x="2774" y="17735"/>
                      <a:pt x="3026" y="16939"/>
                      <a:pt x="2942" y="15916"/>
                    </a:cubicBezTo>
                    <a:cubicBezTo>
                      <a:pt x="2858" y="14779"/>
                      <a:pt x="2437" y="14552"/>
                      <a:pt x="2437" y="14552"/>
                    </a:cubicBezTo>
                    <a:cubicBezTo>
                      <a:pt x="2017" y="14552"/>
                      <a:pt x="2017" y="14552"/>
                      <a:pt x="2017" y="14552"/>
                    </a:cubicBezTo>
                    <a:cubicBezTo>
                      <a:pt x="1681" y="14324"/>
                      <a:pt x="1681" y="14324"/>
                      <a:pt x="1681" y="14324"/>
                    </a:cubicBezTo>
                    <a:cubicBezTo>
                      <a:pt x="1681" y="14324"/>
                      <a:pt x="1681" y="13642"/>
                      <a:pt x="1261" y="13642"/>
                    </a:cubicBezTo>
                    <a:cubicBezTo>
                      <a:pt x="840" y="13642"/>
                      <a:pt x="840" y="13642"/>
                      <a:pt x="840" y="13642"/>
                    </a:cubicBezTo>
                    <a:cubicBezTo>
                      <a:pt x="336" y="13528"/>
                      <a:pt x="336" y="13528"/>
                      <a:pt x="336" y="13528"/>
                    </a:cubicBezTo>
                    <a:cubicBezTo>
                      <a:pt x="0" y="13187"/>
                      <a:pt x="0" y="13187"/>
                      <a:pt x="0" y="13187"/>
                    </a:cubicBezTo>
                    <a:cubicBezTo>
                      <a:pt x="84" y="12392"/>
                      <a:pt x="84" y="12392"/>
                      <a:pt x="84" y="12392"/>
                    </a:cubicBezTo>
                    <a:cubicBezTo>
                      <a:pt x="252" y="11709"/>
                      <a:pt x="252" y="11709"/>
                      <a:pt x="252" y="11709"/>
                    </a:cubicBezTo>
                    <a:cubicBezTo>
                      <a:pt x="336" y="11596"/>
                      <a:pt x="336" y="11596"/>
                      <a:pt x="336" y="11596"/>
                    </a:cubicBezTo>
                    <a:cubicBezTo>
                      <a:pt x="420" y="11937"/>
                      <a:pt x="420" y="11937"/>
                      <a:pt x="420" y="11937"/>
                    </a:cubicBezTo>
                    <a:cubicBezTo>
                      <a:pt x="504" y="12051"/>
                      <a:pt x="504" y="12051"/>
                      <a:pt x="504" y="12051"/>
                    </a:cubicBezTo>
                    <a:cubicBezTo>
                      <a:pt x="588" y="11937"/>
                      <a:pt x="588" y="11937"/>
                      <a:pt x="588" y="11937"/>
                    </a:cubicBezTo>
                    <a:cubicBezTo>
                      <a:pt x="588" y="11482"/>
                      <a:pt x="588" y="11482"/>
                      <a:pt x="588" y="11482"/>
                    </a:cubicBezTo>
                    <a:cubicBezTo>
                      <a:pt x="925" y="11255"/>
                      <a:pt x="925" y="11255"/>
                      <a:pt x="925" y="11255"/>
                    </a:cubicBezTo>
                    <a:cubicBezTo>
                      <a:pt x="925" y="11141"/>
                      <a:pt x="925" y="11141"/>
                      <a:pt x="925" y="11141"/>
                    </a:cubicBezTo>
                    <a:cubicBezTo>
                      <a:pt x="756" y="10914"/>
                      <a:pt x="756" y="10914"/>
                      <a:pt x="756" y="10914"/>
                    </a:cubicBezTo>
                    <a:cubicBezTo>
                      <a:pt x="672" y="10800"/>
                      <a:pt x="672" y="10800"/>
                      <a:pt x="672" y="10800"/>
                    </a:cubicBezTo>
                    <a:cubicBezTo>
                      <a:pt x="588" y="10004"/>
                      <a:pt x="588" y="10004"/>
                      <a:pt x="588" y="10004"/>
                    </a:cubicBezTo>
                    <a:cubicBezTo>
                      <a:pt x="1177" y="9891"/>
                      <a:pt x="1177" y="9891"/>
                      <a:pt x="1177" y="9891"/>
                    </a:cubicBezTo>
                    <a:cubicBezTo>
                      <a:pt x="1345" y="9663"/>
                      <a:pt x="1345" y="9663"/>
                      <a:pt x="1345" y="9663"/>
                    </a:cubicBezTo>
                    <a:cubicBezTo>
                      <a:pt x="840" y="9095"/>
                      <a:pt x="840" y="9095"/>
                      <a:pt x="840" y="9095"/>
                    </a:cubicBezTo>
                    <a:cubicBezTo>
                      <a:pt x="672" y="8867"/>
                      <a:pt x="672" y="8867"/>
                      <a:pt x="672" y="8867"/>
                    </a:cubicBezTo>
                    <a:cubicBezTo>
                      <a:pt x="504" y="7276"/>
                      <a:pt x="504" y="7276"/>
                      <a:pt x="504" y="7276"/>
                    </a:cubicBezTo>
                    <a:cubicBezTo>
                      <a:pt x="504" y="6821"/>
                      <a:pt x="504" y="6821"/>
                      <a:pt x="504" y="6821"/>
                    </a:cubicBezTo>
                    <a:cubicBezTo>
                      <a:pt x="672" y="6707"/>
                      <a:pt x="672" y="6707"/>
                      <a:pt x="672" y="6707"/>
                    </a:cubicBezTo>
                    <a:cubicBezTo>
                      <a:pt x="672" y="4661"/>
                      <a:pt x="672" y="4661"/>
                      <a:pt x="672" y="4661"/>
                    </a:cubicBezTo>
                    <a:cubicBezTo>
                      <a:pt x="252" y="4206"/>
                      <a:pt x="252" y="4206"/>
                      <a:pt x="252" y="4206"/>
                    </a:cubicBezTo>
                    <a:cubicBezTo>
                      <a:pt x="252" y="2615"/>
                      <a:pt x="252" y="2615"/>
                      <a:pt x="252" y="2615"/>
                    </a:cubicBezTo>
                    <a:cubicBezTo>
                      <a:pt x="672" y="1933"/>
                      <a:pt x="672" y="1933"/>
                      <a:pt x="672" y="1933"/>
                    </a:cubicBezTo>
                    <a:cubicBezTo>
                      <a:pt x="840" y="1137"/>
                      <a:pt x="840" y="1137"/>
                      <a:pt x="840" y="1137"/>
                    </a:cubicBezTo>
                    <a:cubicBezTo>
                      <a:pt x="1765" y="2387"/>
                      <a:pt x="1765" y="2387"/>
                      <a:pt x="1765" y="2387"/>
                    </a:cubicBezTo>
                    <a:cubicBezTo>
                      <a:pt x="2774" y="3411"/>
                      <a:pt x="2774" y="3411"/>
                      <a:pt x="2774" y="3411"/>
                    </a:cubicBezTo>
                    <a:cubicBezTo>
                      <a:pt x="3530" y="3865"/>
                      <a:pt x="3530" y="3865"/>
                      <a:pt x="3530" y="3865"/>
                    </a:cubicBezTo>
                    <a:cubicBezTo>
                      <a:pt x="4118" y="4093"/>
                      <a:pt x="4118" y="4093"/>
                      <a:pt x="4118" y="4093"/>
                    </a:cubicBezTo>
                    <a:cubicBezTo>
                      <a:pt x="4370" y="4093"/>
                      <a:pt x="4370" y="4093"/>
                      <a:pt x="4370" y="4093"/>
                    </a:cubicBezTo>
                    <a:cubicBezTo>
                      <a:pt x="4623" y="4093"/>
                      <a:pt x="4623" y="4093"/>
                      <a:pt x="4623" y="4093"/>
                    </a:cubicBezTo>
                    <a:cubicBezTo>
                      <a:pt x="4791" y="4888"/>
                      <a:pt x="4791" y="4888"/>
                      <a:pt x="4791" y="4888"/>
                    </a:cubicBezTo>
                    <a:cubicBezTo>
                      <a:pt x="5463" y="4775"/>
                      <a:pt x="5463" y="4775"/>
                      <a:pt x="5463" y="4775"/>
                    </a:cubicBezTo>
                    <a:cubicBezTo>
                      <a:pt x="5547" y="5912"/>
                      <a:pt x="5547" y="5912"/>
                      <a:pt x="5547" y="5912"/>
                    </a:cubicBezTo>
                    <a:cubicBezTo>
                      <a:pt x="5295" y="6366"/>
                      <a:pt x="5295" y="6366"/>
                      <a:pt x="5295" y="6366"/>
                    </a:cubicBezTo>
                    <a:cubicBezTo>
                      <a:pt x="4539" y="6935"/>
                      <a:pt x="4539" y="6935"/>
                      <a:pt x="4539" y="6935"/>
                    </a:cubicBezTo>
                    <a:cubicBezTo>
                      <a:pt x="4034" y="7844"/>
                      <a:pt x="4034" y="7844"/>
                      <a:pt x="4034" y="7844"/>
                    </a:cubicBezTo>
                    <a:cubicBezTo>
                      <a:pt x="3866" y="8299"/>
                      <a:pt x="3866" y="8299"/>
                      <a:pt x="3866" y="8299"/>
                    </a:cubicBezTo>
                    <a:cubicBezTo>
                      <a:pt x="4034" y="8413"/>
                      <a:pt x="4034" y="8413"/>
                      <a:pt x="4034" y="8413"/>
                    </a:cubicBezTo>
                    <a:cubicBezTo>
                      <a:pt x="4370" y="7958"/>
                      <a:pt x="4370" y="7958"/>
                      <a:pt x="4370" y="7958"/>
                    </a:cubicBezTo>
                    <a:cubicBezTo>
                      <a:pt x="4623" y="7503"/>
                      <a:pt x="4623" y="7503"/>
                      <a:pt x="4623" y="7503"/>
                    </a:cubicBezTo>
                    <a:cubicBezTo>
                      <a:pt x="5379" y="6821"/>
                      <a:pt x="5379" y="6821"/>
                      <a:pt x="5379" y="6821"/>
                    </a:cubicBezTo>
                    <a:cubicBezTo>
                      <a:pt x="5883" y="6480"/>
                      <a:pt x="5883" y="6480"/>
                      <a:pt x="5883" y="6480"/>
                    </a:cubicBezTo>
                    <a:cubicBezTo>
                      <a:pt x="5799" y="6935"/>
                      <a:pt x="5799" y="6935"/>
                      <a:pt x="5799" y="6935"/>
                    </a:cubicBezTo>
                    <a:cubicBezTo>
                      <a:pt x="5547" y="7276"/>
                      <a:pt x="5547" y="7276"/>
                      <a:pt x="5547" y="7276"/>
                    </a:cubicBezTo>
                    <a:cubicBezTo>
                      <a:pt x="5211" y="8413"/>
                      <a:pt x="5211" y="8413"/>
                      <a:pt x="5211" y="8413"/>
                    </a:cubicBezTo>
                    <a:cubicBezTo>
                      <a:pt x="4370" y="9095"/>
                      <a:pt x="4370" y="9095"/>
                      <a:pt x="4370" y="9095"/>
                    </a:cubicBezTo>
                    <a:cubicBezTo>
                      <a:pt x="3866" y="9777"/>
                      <a:pt x="3866" y="9777"/>
                      <a:pt x="3866" y="9777"/>
                    </a:cubicBezTo>
                    <a:cubicBezTo>
                      <a:pt x="3866" y="10345"/>
                      <a:pt x="3866" y="10345"/>
                      <a:pt x="3866" y="10345"/>
                    </a:cubicBezTo>
                    <a:cubicBezTo>
                      <a:pt x="4202" y="10459"/>
                      <a:pt x="4202" y="10459"/>
                      <a:pt x="4202" y="10459"/>
                    </a:cubicBezTo>
                    <a:cubicBezTo>
                      <a:pt x="4623" y="9891"/>
                      <a:pt x="4623" y="9891"/>
                      <a:pt x="4623" y="9891"/>
                    </a:cubicBezTo>
                    <a:cubicBezTo>
                      <a:pt x="5043" y="9436"/>
                      <a:pt x="5043" y="9436"/>
                      <a:pt x="5043" y="9436"/>
                    </a:cubicBezTo>
                    <a:cubicBezTo>
                      <a:pt x="5463" y="9322"/>
                      <a:pt x="5463" y="9322"/>
                      <a:pt x="5463" y="9322"/>
                    </a:cubicBezTo>
                    <a:cubicBezTo>
                      <a:pt x="5799" y="8867"/>
                      <a:pt x="5799" y="8867"/>
                      <a:pt x="5799" y="8867"/>
                    </a:cubicBezTo>
                    <a:cubicBezTo>
                      <a:pt x="5967" y="7731"/>
                      <a:pt x="5967" y="7731"/>
                      <a:pt x="5967" y="7731"/>
                    </a:cubicBezTo>
                    <a:cubicBezTo>
                      <a:pt x="6304" y="6821"/>
                      <a:pt x="6304" y="6821"/>
                      <a:pt x="6304" y="6821"/>
                    </a:cubicBezTo>
                    <a:cubicBezTo>
                      <a:pt x="6724" y="6139"/>
                      <a:pt x="6724" y="6139"/>
                      <a:pt x="6724" y="6139"/>
                    </a:cubicBezTo>
                    <a:cubicBezTo>
                      <a:pt x="6808" y="5684"/>
                      <a:pt x="6808" y="5684"/>
                      <a:pt x="6808" y="5684"/>
                    </a:cubicBezTo>
                    <a:cubicBezTo>
                      <a:pt x="6556" y="4775"/>
                      <a:pt x="6556" y="4775"/>
                      <a:pt x="6556" y="4775"/>
                    </a:cubicBezTo>
                    <a:cubicBezTo>
                      <a:pt x="6556" y="3865"/>
                      <a:pt x="6556" y="3865"/>
                      <a:pt x="6556" y="3865"/>
                    </a:cubicBezTo>
                    <a:cubicBezTo>
                      <a:pt x="6304" y="3979"/>
                      <a:pt x="6304" y="3979"/>
                      <a:pt x="6304" y="3979"/>
                    </a:cubicBezTo>
                    <a:cubicBezTo>
                      <a:pt x="6135" y="4320"/>
                      <a:pt x="6135" y="4320"/>
                      <a:pt x="6135" y="4320"/>
                    </a:cubicBezTo>
                    <a:cubicBezTo>
                      <a:pt x="6219" y="5229"/>
                      <a:pt x="6219" y="5229"/>
                      <a:pt x="6219" y="5229"/>
                    </a:cubicBezTo>
                    <a:cubicBezTo>
                      <a:pt x="6388" y="5912"/>
                      <a:pt x="6388" y="5912"/>
                      <a:pt x="6388" y="5912"/>
                    </a:cubicBezTo>
                    <a:cubicBezTo>
                      <a:pt x="6388" y="6139"/>
                      <a:pt x="6388" y="6139"/>
                      <a:pt x="6388" y="6139"/>
                    </a:cubicBezTo>
                    <a:cubicBezTo>
                      <a:pt x="6219" y="6025"/>
                      <a:pt x="6219" y="6025"/>
                      <a:pt x="6219" y="6025"/>
                    </a:cubicBezTo>
                    <a:cubicBezTo>
                      <a:pt x="6051" y="5798"/>
                      <a:pt x="6051" y="5798"/>
                      <a:pt x="6051" y="5798"/>
                    </a:cubicBezTo>
                    <a:cubicBezTo>
                      <a:pt x="5883" y="5229"/>
                      <a:pt x="5883" y="5229"/>
                      <a:pt x="5883" y="5229"/>
                    </a:cubicBezTo>
                    <a:cubicBezTo>
                      <a:pt x="5715" y="4661"/>
                      <a:pt x="5715" y="4661"/>
                      <a:pt x="5715" y="4661"/>
                    </a:cubicBezTo>
                    <a:cubicBezTo>
                      <a:pt x="5715" y="4206"/>
                      <a:pt x="5715" y="4206"/>
                      <a:pt x="5715" y="4206"/>
                    </a:cubicBezTo>
                    <a:cubicBezTo>
                      <a:pt x="6135" y="3638"/>
                      <a:pt x="6135" y="3638"/>
                      <a:pt x="6135" y="3638"/>
                    </a:cubicBezTo>
                    <a:cubicBezTo>
                      <a:pt x="6304" y="3183"/>
                      <a:pt x="6304" y="3183"/>
                      <a:pt x="6304" y="3183"/>
                    </a:cubicBezTo>
                    <a:cubicBezTo>
                      <a:pt x="6219" y="2728"/>
                      <a:pt x="6219" y="2728"/>
                      <a:pt x="6219" y="2728"/>
                    </a:cubicBezTo>
                    <a:cubicBezTo>
                      <a:pt x="6640" y="3297"/>
                      <a:pt x="6640" y="3297"/>
                      <a:pt x="6640" y="3297"/>
                    </a:cubicBezTo>
                    <a:cubicBezTo>
                      <a:pt x="6724" y="3411"/>
                      <a:pt x="6724" y="3411"/>
                      <a:pt x="6724" y="3411"/>
                    </a:cubicBezTo>
                    <a:cubicBezTo>
                      <a:pt x="6808" y="2728"/>
                      <a:pt x="6808" y="2728"/>
                      <a:pt x="6808" y="2728"/>
                    </a:cubicBezTo>
                    <a:cubicBezTo>
                      <a:pt x="6640" y="1705"/>
                      <a:pt x="6640" y="1705"/>
                      <a:pt x="6640" y="1705"/>
                    </a:cubicBezTo>
                    <a:cubicBezTo>
                      <a:pt x="6724" y="1364"/>
                      <a:pt x="6724" y="1364"/>
                      <a:pt x="6724" y="1364"/>
                    </a:cubicBezTo>
                    <a:cubicBezTo>
                      <a:pt x="6472" y="1251"/>
                      <a:pt x="6472" y="1251"/>
                      <a:pt x="6472" y="1251"/>
                    </a:cubicBezTo>
                    <a:cubicBezTo>
                      <a:pt x="6388" y="0"/>
                      <a:pt x="6388" y="0"/>
                      <a:pt x="6388" y="0"/>
                    </a:cubicBezTo>
                    <a:cubicBezTo>
                      <a:pt x="6388" y="0"/>
                      <a:pt x="11178" y="1819"/>
                      <a:pt x="12187" y="2160"/>
                    </a:cubicBezTo>
                    <a:cubicBezTo>
                      <a:pt x="13111" y="2501"/>
                      <a:pt x="19331" y="4775"/>
                      <a:pt x="19751" y="4888"/>
                    </a:cubicBezTo>
                    <a:cubicBezTo>
                      <a:pt x="20171" y="5116"/>
                      <a:pt x="20675" y="5116"/>
                      <a:pt x="20675" y="5116"/>
                    </a:cubicBezTo>
                    <a:lnTo>
                      <a:pt x="21600" y="5343"/>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77" name="Shape">
                <a:extLst>
                  <a:ext uri="{FF2B5EF4-FFF2-40B4-BE49-F238E27FC236}">
                    <a16:creationId xmlns:a16="http://schemas.microsoft.com/office/drawing/2014/main" id="{F2718599-C2A8-5A29-1EC3-357F3CD4C714}"/>
                  </a:ext>
                </a:extLst>
              </p:cNvPr>
              <p:cNvSpPr/>
              <p:nvPr/>
            </p:nvSpPr>
            <p:spPr>
              <a:xfrm>
                <a:off x="2178179" y="2714086"/>
                <a:ext cx="1091098" cy="1120098"/>
              </a:xfrm>
              <a:custGeom>
                <a:avLst/>
                <a:gdLst/>
                <a:ahLst/>
                <a:cxnLst>
                  <a:cxn ang="0">
                    <a:pos x="wd2" y="hd2"/>
                  </a:cxn>
                  <a:cxn ang="5400000">
                    <a:pos x="wd2" y="hd2"/>
                  </a:cxn>
                  <a:cxn ang="10800000">
                    <a:pos x="wd2" y="hd2"/>
                  </a:cxn>
                  <a:cxn ang="16200000">
                    <a:pos x="wd2" y="hd2"/>
                  </a:cxn>
                </a:cxnLst>
                <a:rect l="0" t="0" r="r" b="b"/>
                <a:pathLst>
                  <a:path w="21600" h="21600" extrusionOk="0">
                    <a:moveTo>
                      <a:pt x="3221" y="0"/>
                    </a:moveTo>
                    <a:lnTo>
                      <a:pt x="21600" y="2123"/>
                    </a:lnTo>
                    <a:lnTo>
                      <a:pt x="21505" y="4062"/>
                    </a:lnTo>
                    <a:lnTo>
                      <a:pt x="21221" y="4062"/>
                    </a:lnTo>
                    <a:lnTo>
                      <a:pt x="19895" y="20862"/>
                    </a:lnTo>
                    <a:lnTo>
                      <a:pt x="8621" y="19846"/>
                    </a:lnTo>
                    <a:lnTo>
                      <a:pt x="8526" y="20677"/>
                    </a:lnTo>
                    <a:lnTo>
                      <a:pt x="3032" y="20123"/>
                    </a:lnTo>
                    <a:lnTo>
                      <a:pt x="2747" y="21600"/>
                    </a:lnTo>
                    <a:lnTo>
                      <a:pt x="0" y="21231"/>
                    </a:lnTo>
                    <a:lnTo>
                      <a:pt x="3221" y="0"/>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78" name="Shape">
                <a:extLst>
                  <a:ext uri="{FF2B5EF4-FFF2-40B4-BE49-F238E27FC236}">
                    <a16:creationId xmlns:a16="http://schemas.microsoft.com/office/drawing/2014/main" id="{91255C76-48D3-542F-E8D6-AC0431875D5A}"/>
                  </a:ext>
                </a:extLst>
              </p:cNvPr>
              <p:cNvSpPr/>
              <p:nvPr/>
            </p:nvSpPr>
            <p:spPr>
              <a:xfrm>
                <a:off x="2584942" y="2924704"/>
                <a:ext cx="2163053" cy="2134892"/>
              </a:xfrm>
              <a:custGeom>
                <a:avLst/>
                <a:gdLst/>
                <a:ahLst/>
                <a:cxnLst>
                  <a:cxn ang="0">
                    <a:pos x="wd2" y="hd2"/>
                  </a:cxn>
                  <a:cxn ang="5400000">
                    <a:pos x="wd2" y="hd2"/>
                  </a:cxn>
                  <a:cxn ang="10800000">
                    <a:pos x="wd2" y="hd2"/>
                  </a:cxn>
                  <a:cxn ang="16200000">
                    <a:pos x="wd2" y="hd2"/>
                  </a:cxn>
                </a:cxnLst>
                <a:rect l="0" t="0" r="r" b="b"/>
                <a:pathLst>
                  <a:path w="21600" h="21600" extrusionOk="0">
                    <a:moveTo>
                      <a:pt x="21313" y="12253"/>
                    </a:moveTo>
                    <a:lnTo>
                      <a:pt x="21409" y="11865"/>
                    </a:lnTo>
                    <a:lnTo>
                      <a:pt x="21600" y="11623"/>
                    </a:lnTo>
                    <a:lnTo>
                      <a:pt x="21504" y="11333"/>
                    </a:lnTo>
                    <a:lnTo>
                      <a:pt x="21409" y="10945"/>
                    </a:lnTo>
                    <a:lnTo>
                      <a:pt x="21361" y="10800"/>
                    </a:lnTo>
                    <a:lnTo>
                      <a:pt x="21361" y="10509"/>
                    </a:lnTo>
                    <a:lnTo>
                      <a:pt x="21313" y="10413"/>
                    </a:lnTo>
                    <a:lnTo>
                      <a:pt x="21122" y="9977"/>
                    </a:lnTo>
                    <a:lnTo>
                      <a:pt x="21122" y="9880"/>
                    </a:lnTo>
                    <a:lnTo>
                      <a:pt x="20788" y="9589"/>
                    </a:lnTo>
                    <a:lnTo>
                      <a:pt x="20788" y="6344"/>
                    </a:lnTo>
                    <a:lnTo>
                      <a:pt x="20310" y="6296"/>
                    </a:lnTo>
                    <a:lnTo>
                      <a:pt x="20214" y="6393"/>
                    </a:lnTo>
                    <a:lnTo>
                      <a:pt x="20071" y="6344"/>
                    </a:lnTo>
                    <a:lnTo>
                      <a:pt x="19927" y="6199"/>
                    </a:lnTo>
                    <a:lnTo>
                      <a:pt x="19736" y="6102"/>
                    </a:lnTo>
                    <a:lnTo>
                      <a:pt x="19497" y="6102"/>
                    </a:lnTo>
                    <a:lnTo>
                      <a:pt x="19211" y="5909"/>
                    </a:lnTo>
                    <a:lnTo>
                      <a:pt x="19019" y="5666"/>
                    </a:lnTo>
                    <a:lnTo>
                      <a:pt x="18781" y="5618"/>
                    </a:lnTo>
                    <a:lnTo>
                      <a:pt x="18398" y="5715"/>
                    </a:lnTo>
                    <a:lnTo>
                      <a:pt x="18303" y="5666"/>
                    </a:lnTo>
                    <a:lnTo>
                      <a:pt x="18064" y="5618"/>
                    </a:lnTo>
                    <a:lnTo>
                      <a:pt x="17873" y="5763"/>
                    </a:lnTo>
                    <a:lnTo>
                      <a:pt x="17777" y="5812"/>
                    </a:lnTo>
                    <a:lnTo>
                      <a:pt x="17634" y="5715"/>
                    </a:lnTo>
                    <a:lnTo>
                      <a:pt x="17442" y="5715"/>
                    </a:lnTo>
                    <a:lnTo>
                      <a:pt x="17347" y="5860"/>
                    </a:lnTo>
                    <a:lnTo>
                      <a:pt x="17108" y="6005"/>
                    </a:lnTo>
                    <a:lnTo>
                      <a:pt x="16917" y="6054"/>
                    </a:lnTo>
                    <a:lnTo>
                      <a:pt x="16821" y="5909"/>
                    </a:lnTo>
                    <a:lnTo>
                      <a:pt x="16678" y="5763"/>
                    </a:lnTo>
                    <a:lnTo>
                      <a:pt x="16296" y="5812"/>
                    </a:lnTo>
                    <a:lnTo>
                      <a:pt x="16057" y="5666"/>
                    </a:lnTo>
                    <a:lnTo>
                      <a:pt x="15865" y="5715"/>
                    </a:lnTo>
                    <a:lnTo>
                      <a:pt x="15770" y="5909"/>
                    </a:lnTo>
                    <a:lnTo>
                      <a:pt x="15674" y="5957"/>
                    </a:lnTo>
                    <a:lnTo>
                      <a:pt x="15627" y="5715"/>
                    </a:lnTo>
                    <a:lnTo>
                      <a:pt x="15531" y="5618"/>
                    </a:lnTo>
                    <a:lnTo>
                      <a:pt x="15244" y="5812"/>
                    </a:lnTo>
                    <a:lnTo>
                      <a:pt x="15196" y="5618"/>
                    </a:lnTo>
                    <a:lnTo>
                      <a:pt x="14910" y="5424"/>
                    </a:lnTo>
                    <a:lnTo>
                      <a:pt x="14814" y="5424"/>
                    </a:lnTo>
                    <a:lnTo>
                      <a:pt x="14719" y="5570"/>
                    </a:lnTo>
                    <a:lnTo>
                      <a:pt x="14575" y="5666"/>
                    </a:lnTo>
                    <a:lnTo>
                      <a:pt x="14432" y="5618"/>
                    </a:lnTo>
                    <a:lnTo>
                      <a:pt x="14384" y="5376"/>
                    </a:lnTo>
                    <a:lnTo>
                      <a:pt x="14241" y="5376"/>
                    </a:lnTo>
                    <a:lnTo>
                      <a:pt x="14097" y="5085"/>
                    </a:lnTo>
                    <a:lnTo>
                      <a:pt x="13715" y="5085"/>
                    </a:lnTo>
                    <a:lnTo>
                      <a:pt x="13572" y="5182"/>
                    </a:lnTo>
                    <a:lnTo>
                      <a:pt x="13428" y="5037"/>
                    </a:lnTo>
                    <a:lnTo>
                      <a:pt x="13381" y="5037"/>
                    </a:lnTo>
                    <a:lnTo>
                      <a:pt x="13142" y="5085"/>
                    </a:lnTo>
                    <a:lnTo>
                      <a:pt x="12855" y="4891"/>
                    </a:lnTo>
                    <a:lnTo>
                      <a:pt x="12473" y="4891"/>
                    </a:lnTo>
                    <a:lnTo>
                      <a:pt x="12377" y="4552"/>
                    </a:lnTo>
                    <a:lnTo>
                      <a:pt x="12186" y="4456"/>
                    </a:lnTo>
                    <a:lnTo>
                      <a:pt x="12090" y="4504"/>
                    </a:lnTo>
                    <a:lnTo>
                      <a:pt x="11947" y="4456"/>
                    </a:lnTo>
                    <a:lnTo>
                      <a:pt x="11804" y="4504"/>
                    </a:lnTo>
                    <a:lnTo>
                      <a:pt x="11660" y="4504"/>
                    </a:lnTo>
                    <a:lnTo>
                      <a:pt x="11565" y="4359"/>
                    </a:lnTo>
                    <a:lnTo>
                      <a:pt x="11230" y="4020"/>
                    </a:lnTo>
                    <a:lnTo>
                      <a:pt x="11421" y="291"/>
                    </a:lnTo>
                    <a:lnTo>
                      <a:pt x="6642" y="0"/>
                    </a:lnTo>
                    <a:lnTo>
                      <a:pt x="5973" y="8814"/>
                    </a:lnTo>
                    <a:lnTo>
                      <a:pt x="287" y="8282"/>
                    </a:lnTo>
                    <a:lnTo>
                      <a:pt x="239" y="8717"/>
                    </a:lnTo>
                    <a:lnTo>
                      <a:pt x="0" y="8717"/>
                    </a:lnTo>
                    <a:lnTo>
                      <a:pt x="96" y="8863"/>
                    </a:lnTo>
                    <a:lnTo>
                      <a:pt x="335" y="9008"/>
                    </a:lnTo>
                    <a:lnTo>
                      <a:pt x="478" y="9202"/>
                    </a:lnTo>
                    <a:lnTo>
                      <a:pt x="526" y="9347"/>
                    </a:lnTo>
                    <a:lnTo>
                      <a:pt x="621" y="9541"/>
                    </a:lnTo>
                    <a:lnTo>
                      <a:pt x="717" y="9589"/>
                    </a:lnTo>
                    <a:lnTo>
                      <a:pt x="1004" y="9783"/>
                    </a:lnTo>
                    <a:lnTo>
                      <a:pt x="1051" y="9928"/>
                    </a:lnTo>
                    <a:lnTo>
                      <a:pt x="1242" y="10170"/>
                    </a:lnTo>
                    <a:lnTo>
                      <a:pt x="1434" y="10316"/>
                    </a:lnTo>
                    <a:lnTo>
                      <a:pt x="1816" y="10848"/>
                    </a:lnTo>
                    <a:lnTo>
                      <a:pt x="1959" y="10848"/>
                    </a:lnTo>
                    <a:lnTo>
                      <a:pt x="2103" y="10994"/>
                    </a:lnTo>
                    <a:lnTo>
                      <a:pt x="2294" y="11139"/>
                    </a:lnTo>
                    <a:lnTo>
                      <a:pt x="2533" y="11333"/>
                    </a:lnTo>
                    <a:lnTo>
                      <a:pt x="2628" y="11526"/>
                    </a:lnTo>
                    <a:lnTo>
                      <a:pt x="2628" y="11865"/>
                    </a:lnTo>
                    <a:lnTo>
                      <a:pt x="2819" y="12156"/>
                    </a:lnTo>
                    <a:lnTo>
                      <a:pt x="2867" y="12350"/>
                    </a:lnTo>
                    <a:lnTo>
                      <a:pt x="2819" y="12543"/>
                    </a:lnTo>
                    <a:lnTo>
                      <a:pt x="2819" y="12786"/>
                    </a:lnTo>
                    <a:lnTo>
                      <a:pt x="2867" y="13076"/>
                    </a:lnTo>
                    <a:lnTo>
                      <a:pt x="3106" y="13318"/>
                    </a:lnTo>
                    <a:lnTo>
                      <a:pt x="3154" y="13464"/>
                    </a:lnTo>
                    <a:lnTo>
                      <a:pt x="3536" y="13851"/>
                    </a:lnTo>
                    <a:lnTo>
                      <a:pt x="3727" y="13996"/>
                    </a:lnTo>
                    <a:lnTo>
                      <a:pt x="3871" y="14142"/>
                    </a:lnTo>
                    <a:lnTo>
                      <a:pt x="4014" y="14190"/>
                    </a:lnTo>
                    <a:lnTo>
                      <a:pt x="4205" y="14335"/>
                    </a:lnTo>
                    <a:lnTo>
                      <a:pt x="4492" y="14481"/>
                    </a:lnTo>
                    <a:lnTo>
                      <a:pt x="4827" y="14723"/>
                    </a:lnTo>
                    <a:lnTo>
                      <a:pt x="4970" y="14771"/>
                    </a:lnTo>
                    <a:lnTo>
                      <a:pt x="5209" y="14868"/>
                    </a:lnTo>
                    <a:lnTo>
                      <a:pt x="5400" y="14868"/>
                    </a:lnTo>
                    <a:lnTo>
                      <a:pt x="5496" y="14674"/>
                    </a:lnTo>
                    <a:lnTo>
                      <a:pt x="5735" y="14432"/>
                    </a:lnTo>
                    <a:lnTo>
                      <a:pt x="5878" y="14384"/>
                    </a:lnTo>
                    <a:lnTo>
                      <a:pt x="5878" y="14142"/>
                    </a:lnTo>
                    <a:lnTo>
                      <a:pt x="5973" y="13948"/>
                    </a:lnTo>
                    <a:lnTo>
                      <a:pt x="6069" y="13706"/>
                    </a:lnTo>
                    <a:lnTo>
                      <a:pt x="6308" y="13415"/>
                    </a:lnTo>
                    <a:lnTo>
                      <a:pt x="6642" y="13367"/>
                    </a:lnTo>
                    <a:lnTo>
                      <a:pt x="6834" y="13318"/>
                    </a:lnTo>
                    <a:lnTo>
                      <a:pt x="7073" y="13318"/>
                    </a:lnTo>
                    <a:lnTo>
                      <a:pt x="7312" y="13415"/>
                    </a:lnTo>
                    <a:lnTo>
                      <a:pt x="7598" y="13464"/>
                    </a:lnTo>
                    <a:lnTo>
                      <a:pt x="7742" y="13464"/>
                    </a:lnTo>
                    <a:lnTo>
                      <a:pt x="8124" y="13512"/>
                    </a:lnTo>
                    <a:lnTo>
                      <a:pt x="8267" y="13609"/>
                    </a:lnTo>
                    <a:lnTo>
                      <a:pt x="8411" y="13900"/>
                    </a:lnTo>
                    <a:lnTo>
                      <a:pt x="8506" y="13900"/>
                    </a:lnTo>
                    <a:lnTo>
                      <a:pt x="8745" y="14142"/>
                    </a:lnTo>
                    <a:lnTo>
                      <a:pt x="8936" y="14239"/>
                    </a:lnTo>
                    <a:lnTo>
                      <a:pt x="9080" y="14529"/>
                    </a:lnTo>
                    <a:lnTo>
                      <a:pt x="9366" y="14917"/>
                    </a:lnTo>
                    <a:lnTo>
                      <a:pt x="9558" y="15498"/>
                    </a:lnTo>
                    <a:lnTo>
                      <a:pt x="9701" y="15691"/>
                    </a:lnTo>
                    <a:lnTo>
                      <a:pt x="9892" y="16079"/>
                    </a:lnTo>
                    <a:lnTo>
                      <a:pt x="9892" y="16224"/>
                    </a:lnTo>
                    <a:lnTo>
                      <a:pt x="10035" y="16612"/>
                    </a:lnTo>
                    <a:lnTo>
                      <a:pt x="10418" y="16951"/>
                    </a:lnTo>
                    <a:lnTo>
                      <a:pt x="10513" y="17338"/>
                    </a:lnTo>
                    <a:lnTo>
                      <a:pt x="10991" y="17919"/>
                    </a:lnTo>
                    <a:lnTo>
                      <a:pt x="11230" y="18016"/>
                    </a:lnTo>
                    <a:lnTo>
                      <a:pt x="11182" y="18452"/>
                    </a:lnTo>
                    <a:lnTo>
                      <a:pt x="11087" y="18549"/>
                    </a:lnTo>
                    <a:lnTo>
                      <a:pt x="11326" y="18791"/>
                    </a:lnTo>
                    <a:lnTo>
                      <a:pt x="11326" y="19082"/>
                    </a:lnTo>
                    <a:lnTo>
                      <a:pt x="11612" y="19614"/>
                    </a:lnTo>
                    <a:lnTo>
                      <a:pt x="11756" y="19905"/>
                    </a:lnTo>
                    <a:lnTo>
                      <a:pt x="11899" y="20147"/>
                    </a:lnTo>
                    <a:lnTo>
                      <a:pt x="11995" y="20389"/>
                    </a:lnTo>
                    <a:lnTo>
                      <a:pt x="12377" y="20438"/>
                    </a:lnTo>
                    <a:lnTo>
                      <a:pt x="12616" y="20680"/>
                    </a:lnTo>
                    <a:lnTo>
                      <a:pt x="13046" y="20680"/>
                    </a:lnTo>
                    <a:lnTo>
                      <a:pt x="13381" y="21019"/>
                    </a:lnTo>
                    <a:lnTo>
                      <a:pt x="13572" y="21019"/>
                    </a:lnTo>
                    <a:lnTo>
                      <a:pt x="13667" y="21164"/>
                    </a:lnTo>
                    <a:lnTo>
                      <a:pt x="13906" y="21213"/>
                    </a:lnTo>
                    <a:lnTo>
                      <a:pt x="13954" y="21116"/>
                    </a:lnTo>
                    <a:lnTo>
                      <a:pt x="14432" y="21213"/>
                    </a:lnTo>
                    <a:lnTo>
                      <a:pt x="14432" y="21261"/>
                    </a:lnTo>
                    <a:lnTo>
                      <a:pt x="14575" y="21406"/>
                    </a:lnTo>
                    <a:lnTo>
                      <a:pt x="14814" y="21600"/>
                    </a:lnTo>
                    <a:lnTo>
                      <a:pt x="14958" y="21503"/>
                    </a:lnTo>
                    <a:lnTo>
                      <a:pt x="15005" y="21406"/>
                    </a:lnTo>
                    <a:lnTo>
                      <a:pt x="15340" y="21358"/>
                    </a:lnTo>
                    <a:lnTo>
                      <a:pt x="15244" y="21116"/>
                    </a:lnTo>
                    <a:lnTo>
                      <a:pt x="15244" y="20970"/>
                    </a:lnTo>
                    <a:lnTo>
                      <a:pt x="15149" y="20583"/>
                    </a:lnTo>
                    <a:lnTo>
                      <a:pt x="15005" y="20486"/>
                    </a:lnTo>
                    <a:lnTo>
                      <a:pt x="14910" y="20196"/>
                    </a:lnTo>
                    <a:lnTo>
                      <a:pt x="14862" y="19905"/>
                    </a:lnTo>
                    <a:lnTo>
                      <a:pt x="14719" y="19566"/>
                    </a:lnTo>
                    <a:lnTo>
                      <a:pt x="14719" y="19275"/>
                    </a:lnTo>
                    <a:lnTo>
                      <a:pt x="15005" y="18404"/>
                    </a:lnTo>
                    <a:lnTo>
                      <a:pt x="15196" y="17919"/>
                    </a:lnTo>
                    <a:lnTo>
                      <a:pt x="15149" y="17822"/>
                    </a:lnTo>
                    <a:lnTo>
                      <a:pt x="15005" y="17726"/>
                    </a:lnTo>
                    <a:lnTo>
                      <a:pt x="14862" y="17580"/>
                    </a:lnTo>
                    <a:lnTo>
                      <a:pt x="14862" y="17483"/>
                    </a:lnTo>
                    <a:lnTo>
                      <a:pt x="14958" y="17532"/>
                    </a:lnTo>
                    <a:lnTo>
                      <a:pt x="15388" y="17483"/>
                    </a:lnTo>
                    <a:lnTo>
                      <a:pt x="15435" y="17483"/>
                    </a:lnTo>
                    <a:lnTo>
                      <a:pt x="15579" y="17193"/>
                    </a:lnTo>
                    <a:lnTo>
                      <a:pt x="15435" y="17193"/>
                    </a:lnTo>
                    <a:lnTo>
                      <a:pt x="15388" y="17096"/>
                    </a:lnTo>
                    <a:lnTo>
                      <a:pt x="15388" y="16999"/>
                    </a:lnTo>
                    <a:lnTo>
                      <a:pt x="15483" y="16951"/>
                    </a:lnTo>
                    <a:lnTo>
                      <a:pt x="15913" y="16951"/>
                    </a:lnTo>
                    <a:lnTo>
                      <a:pt x="16009" y="16999"/>
                    </a:lnTo>
                    <a:lnTo>
                      <a:pt x="16152" y="16951"/>
                    </a:lnTo>
                    <a:lnTo>
                      <a:pt x="16391" y="16757"/>
                    </a:lnTo>
                    <a:lnTo>
                      <a:pt x="16296" y="16757"/>
                    </a:lnTo>
                    <a:lnTo>
                      <a:pt x="16104" y="16902"/>
                    </a:lnTo>
                    <a:lnTo>
                      <a:pt x="16057" y="16709"/>
                    </a:lnTo>
                    <a:lnTo>
                      <a:pt x="16152" y="16418"/>
                    </a:lnTo>
                    <a:lnTo>
                      <a:pt x="16248" y="16515"/>
                    </a:lnTo>
                    <a:lnTo>
                      <a:pt x="16343" y="16563"/>
                    </a:lnTo>
                    <a:lnTo>
                      <a:pt x="16582" y="16563"/>
                    </a:lnTo>
                    <a:lnTo>
                      <a:pt x="16678" y="16466"/>
                    </a:lnTo>
                    <a:lnTo>
                      <a:pt x="16630" y="16273"/>
                    </a:lnTo>
                    <a:lnTo>
                      <a:pt x="16487" y="16079"/>
                    </a:lnTo>
                    <a:lnTo>
                      <a:pt x="16535" y="16030"/>
                    </a:lnTo>
                    <a:lnTo>
                      <a:pt x="16678" y="16030"/>
                    </a:lnTo>
                    <a:lnTo>
                      <a:pt x="16821" y="15934"/>
                    </a:lnTo>
                    <a:lnTo>
                      <a:pt x="16917" y="16030"/>
                    </a:lnTo>
                    <a:lnTo>
                      <a:pt x="17060" y="15934"/>
                    </a:lnTo>
                    <a:lnTo>
                      <a:pt x="17108" y="16030"/>
                    </a:lnTo>
                    <a:lnTo>
                      <a:pt x="17251" y="16127"/>
                    </a:lnTo>
                    <a:lnTo>
                      <a:pt x="17538" y="15934"/>
                    </a:lnTo>
                    <a:lnTo>
                      <a:pt x="17873" y="15837"/>
                    </a:lnTo>
                    <a:lnTo>
                      <a:pt x="18207" y="15788"/>
                    </a:lnTo>
                    <a:lnTo>
                      <a:pt x="18733" y="15498"/>
                    </a:lnTo>
                    <a:lnTo>
                      <a:pt x="18876" y="15207"/>
                    </a:lnTo>
                    <a:lnTo>
                      <a:pt x="18924" y="14965"/>
                    </a:lnTo>
                    <a:lnTo>
                      <a:pt x="19067" y="14868"/>
                    </a:lnTo>
                    <a:lnTo>
                      <a:pt x="19211" y="14820"/>
                    </a:lnTo>
                    <a:lnTo>
                      <a:pt x="19258" y="14771"/>
                    </a:lnTo>
                    <a:lnTo>
                      <a:pt x="19402" y="14674"/>
                    </a:lnTo>
                    <a:lnTo>
                      <a:pt x="19306" y="14384"/>
                    </a:lnTo>
                    <a:lnTo>
                      <a:pt x="19258" y="14335"/>
                    </a:lnTo>
                    <a:lnTo>
                      <a:pt x="19211" y="14239"/>
                    </a:lnTo>
                    <a:lnTo>
                      <a:pt x="19258" y="14093"/>
                    </a:lnTo>
                    <a:lnTo>
                      <a:pt x="19450" y="13948"/>
                    </a:lnTo>
                    <a:lnTo>
                      <a:pt x="19593" y="13851"/>
                    </a:lnTo>
                    <a:lnTo>
                      <a:pt x="19688" y="13851"/>
                    </a:lnTo>
                    <a:lnTo>
                      <a:pt x="19688" y="14481"/>
                    </a:lnTo>
                    <a:lnTo>
                      <a:pt x="19736" y="14529"/>
                    </a:lnTo>
                    <a:lnTo>
                      <a:pt x="20023" y="14287"/>
                    </a:lnTo>
                    <a:lnTo>
                      <a:pt x="20262" y="14239"/>
                    </a:lnTo>
                    <a:lnTo>
                      <a:pt x="20979" y="13948"/>
                    </a:lnTo>
                    <a:lnTo>
                      <a:pt x="21074" y="13900"/>
                    </a:lnTo>
                    <a:lnTo>
                      <a:pt x="21218" y="13657"/>
                    </a:lnTo>
                    <a:lnTo>
                      <a:pt x="21361" y="13173"/>
                    </a:lnTo>
                    <a:lnTo>
                      <a:pt x="21361" y="12979"/>
                    </a:lnTo>
                    <a:lnTo>
                      <a:pt x="21218" y="12640"/>
                    </a:lnTo>
                    <a:lnTo>
                      <a:pt x="21313" y="12398"/>
                    </a:lnTo>
                    <a:lnTo>
                      <a:pt x="21313" y="12253"/>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79" name="Shape">
                <a:extLst>
                  <a:ext uri="{FF2B5EF4-FFF2-40B4-BE49-F238E27FC236}">
                    <a16:creationId xmlns:a16="http://schemas.microsoft.com/office/drawing/2014/main" id="{43716362-511C-831C-402B-81B31FECDBE9}"/>
                  </a:ext>
                </a:extLst>
              </p:cNvPr>
              <p:cNvSpPr/>
              <p:nvPr/>
            </p:nvSpPr>
            <p:spPr>
              <a:xfrm>
                <a:off x="1292856" y="2580055"/>
                <a:ext cx="1048025" cy="1234981"/>
              </a:xfrm>
              <a:custGeom>
                <a:avLst/>
                <a:gdLst/>
                <a:ahLst/>
                <a:cxnLst>
                  <a:cxn ang="0">
                    <a:pos x="wd2" y="hd2"/>
                  </a:cxn>
                  <a:cxn ang="5400000">
                    <a:pos x="wd2" y="hd2"/>
                  </a:cxn>
                  <a:cxn ang="10800000">
                    <a:pos x="wd2" y="hd2"/>
                  </a:cxn>
                  <a:cxn ang="16200000">
                    <a:pos x="wd2" y="hd2"/>
                  </a:cxn>
                </a:cxnLst>
                <a:rect l="0" t="0" r="r" b="b"/>
                <a:pathLst>
                  <a:path w="21600" h="21600" extrusionOk="0">
                    <a:moveTo>
                      <a:pt x="6088" y="0"/>
                    </a:moveTo>
                    <a:cubicBezTo>
                      <a:pt x="6088" y="0"/>
                      <a:pt x="5754" y="1350"/>
                      <a:pt x="5671" y="1776"/>
                    </a:cubicBezTo>
                    <a:cubicBezTo>
                      <a:pt x="5504" y="2061"/>
                      <a:pt x="5171" y="3055"/>
                      <a:pt x="5171" y="3055"/>
                    </a:cubicBezTo>
                    <a:cubicBezTo>
                      <a:pt x="4920" y="3197"/>
                      <a:pt x="4920" y="3197"/>
                      <a:pt x="4920" y="3197"/>
                    </a:cubicBezTo>
                    <a:cubicBezTo>
                      <a:pt x="4670" y="3055"/>
                      <a:pt x="4670" y="3055"/>
                      <a:pt x="4670" y="3055"/>
                    </a:cubicBezTo>
                    <a:cubicBezTo>
                      <a:pt x="4253" y="2771"/>
                      <a:pt x="4253" y="2771"/>
                      <a:pt x="4253" y="2771"/>
                    </a:cubicBezTo>
                    <a:cubicBezTo>
                      <a:pt x="3920" y="2913"/>
                      <a:pt x="3920" y="2913"/>
                      <a:pt x="3920" y="2913"/>
                    </a:cubicBezTo>
                    <a:cubicBezTo>
                      <a:pt x="3753" y="2629"/>
                      <a:pt x="3753" y="2629"/>
                      <a:pt x="3753" y="2629"/>
                    </a:cubicBezTo>
                    <a:cubicBezTo>
                      <a:pt x="3169" y="2771"/>
                      <a:pt x="3169" y="2771"/>
                      <a:pt x="3169" y="2771"/>
                    </a:cubicBezTo>
                    <a:cubicBezTo>
                      <a:pt x="2919" y="2984"/>
                      <a:pt x="2919" y="2984"/>
                      <a:pt x="2919" y="2984"/>
                    </a:cubicBezTo>
                    <a:cubicBezTo>
                      <a:pt x="2919" y="3766"/>
                      <a:pt x="2919" y="3766"/>
                      <a:pt x="2919" y="3766"/>
                    </a:cubicBezTo>
                    <a:cubicBezTo>
                      <a:pt x="2919" y="4761"/>
                      <a:pt x="2919" y="4761"/>
                      <a:pt x="2919" y="4761"/>
                    </a:cubicBezTo>
                    <a:cubicBezTo>
                      <a:pt x="2919" y="5684"/>
                      <a:pt x="2919" y="5684"/>
                      <a:pt x="2919" y="5684"/>
                    </a:cubicBezTo>
                    <a:cubicBezTo>
                      <a:pt x="2836" y="5968"/>
                      <a:pt x="2836" y="5968"/>
                      <a:pt x="2836" y="5968"/>
                    </a:cubicBezTo>
                    <a:cubicBezTo>
                      <a:pt x="2585" y="6324"/>
                      <a:pt x="2585" y="6324"/>
                      <a:pt x="2585" y="6324"/>
                    </a:cubicBezTo>
                    <a:cubicBezTo>
                      <a:pt x="2502" y="6679"/>
                      <a:pt x="2502" y="6679"/>
                      <a:pt x="2502" y="6679"/>
                    </a:cubicBezTo>
                    <a:cubicBezTo>
                      <a:pt x="2502" y="7176"/>
                      <a:pt x="2502" y="7176"/>
                      <a:pt x="2502" y="7176"/>
                    </a:cubicBezTo>
                    <a:cubicBezTo>
                      <a:pt x="2836" y="7816"/>
                      <a:pt x="2836" y="7816"/>
                      <a:pt x="2836" y="7816"/>
                    </a:cubicBezTo>
                    <a:cubicBezTo>
                      <a:pt x="2919" y="8455"/>
                      <a:pt x="2919" y="8455"/>
                      <a:pt x="2919" y="8455"/>
                    </a:cubicBezTo>
                    <a:cubicBezTo>
                      <a:pt x="3086" y="8668"/>
                      <a:pt x="3086" y="8668"/>
                      <a:pt x="3086" y="8668"/>
                    </a:cubicBezTo>
                    <a:cubicBezTo>
                      <a:pt x="3503" y="9095"/>
                      <a:pt x="3503" y="9095"/>
                      <a:pt x="3503" y="9095"/>
                    </a:cubicBezTo>
                    <a:cubicBezTo>
                      <a:pt x="3253" y="9237"/>
                      <a:pt x="3253" y="9237"/>
                      <a:pt x="3253" y="9237"/>
                    </a:cubicBezTo>
                    <a:cubicBezTo>
                      <a:pt x="2836" y="9521"/>
                      <a:pt x="2836" y="9521"/>
                      <a:pt x="2836" y="9521"/>
                    </a:cubicBezTo>
                    <a:cubicBezTo>
                      <a:pt x="2002" y="10018"/>
                      <a:pt x="2002" y="10018"/>
                      <a:pt x="2002" y="10018"/>
                    </a:cubicBezTo>
                    <a:cubicBezTo>
                      <a:pt x="1751" y="10942"/>
                      <a:pt x="1751" y="10942"/>
                      <a:pt x="1751" y="10942"/>
                    </a:cubicBezTo>
                    <a:cubicBezTo>
                      <a:pt x="1418" y="11511"/>
                      <a:pt x="1418" y="11511"/>
                      <a:pt x="1418" y="11511"/>
                    </a:cubicBezTo>
                    <a:cubicBezTo>
                      <a:pt x="1084" y="11795"/>
                      <a:pt x="1084" y="11795"/>
                      <a:pt x="1084" y="11795"/>
                    </a:cubicBezTo>
                    <a:cubicBezTo>
                      <a:pt x="917" y="11866"/>
                      <a:pt x="917" y="11866"/>
                      <a:pt x="917" y="11866"/>
                    </a:cubicBezTo>
                    <a:cubicBezTo>
                      <a:pt x="751" y="12150"/>
                      <a:pt x="751" y="12150"/>
                      <a:pt x="751" y="12150"/>
                    </a:cubicBezTo>
                    <a:cubicBezTo>
                      <a:pt x="834" y="12647"/>
                      <a:pt x="834" y="12647"/>
                      <a:pt x="834" y="12647"/>
                    </a:cubicBezTo>
                    <a:cubicBezTo>
                      <a:pt x="751" y="13003"/>
                      <a:pt x="751" y="13003"/>
                      <a:pt x="751" y="13003"/>
                    </a:cubicBezTo>
                    <a:cubicBezTo>
                      <a:pt x="1251" y="13358"/>
                      <a:pt x="1251" y="13358"/>
                      <a:pt x="1251" y="13358"/>
                    </a:cubicBezTo>
                    <a:cubicBezTo>
                      <a:pt x="1084" y="13642"/>
                      <a:pt x="1084" y="13642"/>
                      <a:pt x="1084" y="13642"/>
                    </a:cubicBezTo>
                    <a:cubicBezTo>
                      <a:pt x="417" y="13926"/>
                      <a:pt x="417" y="13926"/>
                      <a:pt x="417" y="13926"/>
                    </a:cubicBezTo>
                    <a:cubicBezTo>
                      <a:pt x="250" y="14211"/>
                      <a:pt x="250" y="14211"/>
                      <a:pt x="250" y="14211"/>
                    </a:cubicBezTo>
                    <a:cubicBezTo>
                      <a:pt x="0" y="14637"/>
                      <a:pt x="0" y="14637"/>
                      <a:pt x="0" y="14637"/>
                    </a:cubicBezTo>
                    <a:cubicBezTo>
                      <a:pt x="11592" y="20676"/>
                      <a:pt x="11592" y="20676"/>
                      <a:pt x="11592" y="20676"/>
                    </a:cubicBezTo>
                    <a:cubicBezTo>
                      <a:pt x="15178" y="21245"/>
                      <a:pt x="15178" y="21245"/>
                      <a:pt x="15178" y="21245"/>
                    </a:cubicBezTo>
                    <a:cubicBezTo>
                      <a:pt x="18181" y="21600"/>
                      <a:pt x="18181" y="21600"/>
                      <a:pt x="18181" y="21600"/>
                    </a:cubicBezTo>
                    <a:cubicBezTo>
                      <a:pt x="18264" y="21600"/>
                      <a:pt x="18264" y="21600"/>
                      <a:pt x="18264" y="21600"/>
                    </a:cubicBezTo>
                    <a:cubicBezTo>
                      <a:pt x="21600" y="2345"/>
                      <a:pt x="21600" y="2345"/>
                      <a:pt x="21600" y="2345"/>
                    </a:cubicBezTo>
                    <a:lnTo>
                      <a:pt x="6088" y="0"/>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80" name="Shape">
                <a:extLst>
                  <a:ext uri="{FF2B5EF4-FFF2-40B4-BE49-F238E27FC236}">
                    <a16:creationId xmlns:a16="http://schemas.microsoft.com/office/drawing/2014/main" id="{4E2E799F-90FA-797D-A32E-0D694EDB4722}"/>
                  </a:ext>
                </a:extLst>
              </p:cNvPr>
              <p:cNvSpPr/>
              <p:nvPr/>
            </p:nvSpPr>
            <p:spPr>
              <a:xfrm>
                <a:off x="230472" y="1249342"/>
                <a:ext cx="1229876" cy="2130107"/>
              </a:xfrm>
              <a:custGeom>
                <a:avLst/>
                <a:gdLst/>
                <a:ahLst/>
                <a:cxnLst>
                  <a:cxn ang="0">
                    <a:pos x="wd2" y="hd2"/>
                  </a:cxn>
                  <a:cxn ang="5400000">
                    <a:pos x="wd2" y="hd2"/>
                  </a:cxn>
                  <a:cxn ang="10800000">
                    <a:pos x="wd2" y="hd2"/>
                  </a:cxn>
                  <a:cxn ang="16200000">
                    <a:pos x="wd2" y="hd2"/>
                  </a:cxn>
                </a:cxnLst>
                <a:rect l="0" t="0" r="r" b="b"/>
                <a:pathLst>
                  <a:path w="21600" h="21600" extrusionOk="0">
                    <a:moveTo>
                      <a:pt x="19583" y="21406"/>
                    </a:moveTo>
                    <a:lnTo>
                      <a:pt x="19667" y="21260"/>
                    </a:lnTo>
                    <a:lnTo>
                      <a:pt x="19247" y="21018"/>
                    </a:lnTo>
                    <a:lnTo>
                      <a:pt x="19331" y="20823"/>
                    </a:lnTo>
                    <a:lnTo>
                      <a:pt x="19247" y="20532"/>
                    </a:lnTo>
                    <a:lnTo>
                      <a:pt x="19415" y="20387"/>
                    </a:lnTo>
                    <a:lnTo>
                      <a:pt x="19583" y="20338"/>
                    </a:lnTo>
                    <a:lnTo>
                      <a:pt x="19835" y="20192"/>
                    </a:lnTo>
                    <a:lnTo>
                      <a:pt x="20087" y="19853"/>
                    </a:lnTo>
                    <a:lnTo>
                      <a:pt x="20339" y="19319"/>
                    </a:lnTo>
                    <a:lnTo>
                      <a:pt x="21012" y="19027"/>
                    </a:lnTo>
                    <a:lnTo>
                      <a:pt x="21432" y="18833"/>
                    </a:lnTo>
                    <a:lnTo>
                      <a:pt x="21600" y="18785"/>
                    </a:lnTo>
                    <a:lnTo>
                      <a:pt x="21264" y="18542"/>
                    </a:lnTo>
                    <a:lnTo>
                      <a:pt x="21096" y="18396"/>
                    </a:lnTo>
                    <a:lnTo>
                      <a:pt x="21012" y="18057"/>
                    </a:lnTo>
                    <a:lnTo>
                      <a:pt x="20760" y="17668"/>
                    </a:lnTo>
                    <a:lnTo>
                      <a:pt x="20760" y="17377"/>
                    </a:lnTo>
                    <a:lnTo>
                      <a:pt x="20844" y="17183"/>
                    </a:lnTo>
                    <a:lnTo>
                      <a:pt x="20844" y="17134"/>
                    </a:lnTo>
                    <a:lnTo>
                      <a:pt x="9918" y="7669"/>
                    </a:lnTo>
                    <a:lnTo>
                      <a:pt x="9665" y="7572"/>
                    </a:lnTo>
                    <a:lnTo>
                      <a:pt x="9581" y="7524"/>
                    </a:lnTo>
                    <a:lnTo>
                      <a:pt x="9497" y="7427"/>
                    </a:lnTo>
                    <a:lnTo>
                      <a:pt x="9413" y="7281"/>
                    </a:lnTo>
                    <a:lnTo>
                      <a:pt x="9497" y="7135"/>
                    </a:lnTo>
                    <a:lnTo>
                      <a:pt x="9833" y="7087"/>
                    </a:lnTo>
                    <a:lnTo>
                      <a:pt x="10002" y="7038"/>
                    </a:lnTo>
                    <a:lnTo>
                      <a:pt x="12439" y="1699"/>
                    </a:lnTo>
                    <a:lnTo>
                      <a:pt x="2185" y="0"/>
                    </a:lnTo>
                    <a:lnTo>
                      <a:pt x="2101" y="194"/>
                    </a:lnTo>
                    <a:lnTo>
                      <a:pt x="1933" y="243"/>
                    </a:lnTo>
                    <a:lnTo>
                      <a:pt x="1933" y="1019"/>
                    </a:lnTo>
                    <a:lnTo>
                      <a:pt x="1849" y="1213"/>
                    </a:lnTo>
                    <a:lnTo>
                      <a:pt x="1597" y="1456"/>
                    </a:lnTo>
                    <a:lnTo>
                      <a:pt x="1429" y="1602"/>
                    </a:lnTo>
                    <a:lnTo>
                      <a:pt x="1429" y="1942"/>
                    </a:lnTo>
                    <a:lnTo>
                      <a:pt x="1093" y="2184"/>
                    </a:lnTo>
                    <a:lnTo>
                      <a:pt x="588" y="2427"/>
                    </a:lnTo>
                    <a:lnTo>
                      <a:pt x="168" y="2670"/>
                    </a:lnTo>
                    <a:lnTo>
                      <a:pt x="84" y="2767"/>
                    </a:lnTo>
                    <a:lnTo>
                      <a:pt x="0" y="3009"/>
                    </a:lnTo>
                    <a:lnTo>
                      <a:pt x="0" y="3204"/>
                    </a:lnTo>
                    <a:lnTo>
                      <a:pt x="84" y="3446"/>
                    </a:lnTo>
                    <a:lnTo>
                      <a:pt x="252" y="3640"/>
                    </a:lnTo>
                    <a:lnTo>
                      <a:pt x="588" y="3932"/>
                    </a:lnTo>
                    <a:lnTo>
                      <a:pt x="672" y="4126"/>
                    </a:lnTo>
                    <a:lnTo>
                      <a:pt x="756" y="4369"/>
                    </a:lnTo>
                    <a:lnTo>
                      <a:pt x="756" y="4757"/>
                    </a:lnTo>
                    <a:lnTo>
                      <a:pt x="504" y="5048"/>
                    </a:lnTo>
                    <a:lnTo>
                      <a:pt x="420" y="5339"/>
                    </a:lnTo>
                    <a:lnTo>
                      <a:pt x="420" y="5679"/>
                    </a:lnTo>
                    <a:lnTo>
                      <a:pt x="336" y="5825"/>
                    </a:lnTo>
                    <a:lnTo>
                      <a:pt x="168" y="5922"/>
                    </a:lnTo>
                    <a:lnTo>
                      <a:pt x="252" y="6116"/>
                    </a:lnTo>
                    <a:lnTo>
                      <a:pt x="588" y="6456"/>
                    </a:lnTo>
                    <a:lnTo>
                      <a:pt x="925" y="7038"/>
                    </a:lnTo>
                    <a:lnTo>
                      <a:pt x="1261" y="7427"/>
                    </a:lnTo>
                    <a:lnTo>
                      <a:pt x="1429" y="7572"/>
                    </a:lnTo>
                    <a:lnTo>
                      <a:pt x="1429" y="7815"/>
                    </a:lnTo>
                    <a:lnTo>
                      <a:pt x="1345" y="7960"/>
                    </a:lnTo>
                    <a:lnTo>
                      <a:pt x="1177" y="8058"/>
                    </a:lnTo>
                    <a:lnTo>
                      <a:pt x="1177" y="8203"/>
                    </a:lnTo>
                    <a:lnTo>
                      <a:pt x="1513" y="8203"/>
                    </a:lnTo>
                    <a:lnTo>
                      <a:pt x="1681" y="8349"/>
                    </a:lnTo>
                    <a:lnTo>
                      <a:pt x="1933" y="8543"/>
                    </a:lnTo>
                    <a:lnTo>
                      <a:pt x="2017" y="8640"/>
                    </a:lnTo>
                    <a:lnTo>
                      <a:pt x="2269" y="8689"/>
                    </a:lnTo>
                    <a:lnTo>
                      <a:pt x="2437" y="8494"/>
                    </a:lnTo>
                    <a:lnTo>
                      <a:pt x="2437" y="8252"/>
                    </a:lnTo>
                    <a:lnTo>
                      <a:pt x="2858" y="8203"/>
                    </a:lnTo>
                    <a:lnTo>
                      <a:pt x="3110" y="8349"/>
                    </a:lnTo>
                    <a:lnTo>
                      <a:pt x="3698" y="8349"/>
                    </a:lnTo>
                    <a:lnTo>
                      <a:pt x="4034" y="8543"/>
                    </a:lnTo>
                    <a:lnTo>
                      <a:pt x="4286" y="8591"/>
                    </a:lnTo>
                    <a:lnTo>
                      <a:pt x="4454" y="8640"/>
                    </a:lnTo>
                    <a:lnTo>
                      <a:pt x="4286" y="8737"/>
                    </a:lnTo>
                    <a:lnTo>
                      <a:pt x="3782" y="8591"/>
                    </a:lnTo>
                    <a:lnTo>
                      <a:pt x="3698" y="8591"/>
                    </a:lnTo>
                    <a:lnTo>
                      <a:pt x="3362" y="8543"/>
                    </a:lnTo>
                    <a:lnTo>
                      <a:pt x="3194" y="8494"/>
                    </a:lnTo>
                    <a:lnTo>
                      <a:pt x="2942" y="8446"/>
                    </a:lnTo>
                    <a:lnTo>
                      <a:pt x="2774" y="8494"/>
                    </a:lnTo>
                    <a:lnTo>
                      <a:pt x="2774" y="8931"/>
                    </a:lnTo>
                    <a:lnTo>
                      <a:pt x="2942" y="9077"/>
                    </a:lnTo>
                    <a:lnTo>
                      <a:pt x="2858" y="9417"/>
                    </a:lnTo>
                    <a:lnTo>
                      <a:pt x="2774" y="9417"/>
                    </a:lnTo>
                    <a:lnTo>
                      <a:pt x="2521" y="9320"/>
                    </a:lnTo>
                    <a:lnTo>
                      <a:pt x="2437" y="9222"/>
                    </a:lnTo>
                    <a:lnTo>
                      <a:pt x="2437" y="8980"/>
                    </a:lnTo>
                    <a:lnTo>
                      <a:pt x="2353" y="8931"/>
                    </a:lnTo>
                    <a:lnTo>
                      <a:pt x="2101" y="8883"/>
                    </a:lnTo>
                    <a:lnTo>
                      <a:pt x="2017" y="9077"/>
                    </a:lnTo>
                    <a:lnTo>
                      <a:pt x="1933" y="9174"/>
                    </a:lnTo>
                    <a:lnTo>
                      <a:pt x="1933" y="10145"/>
                    </a:lnTo>
                    <a:lnTo>
                      <a:pt x="2185" y="10387"/>
                    </a:lnTo>
                    <a:lnTo>
                      <a:pt x="2858" y="10679"/>
                    </a:lnTo>
                    <a:lnTo>
                      <a:pt x="2942" y="10921"/>
                    </a:lnTo>
                    <a:lnTo>
                      <a:pt x="2942" y="11116"/>
                    </a:lnTo>
                    <a:lnTo>
                      <a:pt x="2858" y="11310"/>
                    </a:lnTo>
                    <a:lnTo>
                      <a:pt x="2605" y="11358"/>
                    </a:lnTo>
                    <a:lnTo>
                      <a:pt x="2353" y="11358"/>
                    </a:lnTo>
                    <a:lnTo>
                      <a:pt x="2353" y="11844"/>
                    </a:lnTo>
                    <a:lnTo>
                      <a:pt x="2437" y="11989"/>
                    </a:lnTo>
                    <a:lnTo>
                      <a:pt x="2858" y="12378"/>
                    </a:lnTo>
                    <a:lnTo>
                      <a:pt x="2942" y="12669"/>
                    </a:lnTo>
                    <a:lnTo>
                      <a:pt x="3362" y="13009"/>
                    </a:lnTo>
                    <a:lnTo>
                      <a:pt x="3530" y="13348"/>
                    </a:lnTo>
                    <a:lnTo>
                      <a:pt x="3782" y="13591"/>
                    </a:lnTo>
                    <a:lnTo>
                      <a:pt x="4034" y="13931"/>
                    </a:lnTo>
                    <a:lnTo>
                      <a:pt x="4202" y="13979"/>
                    </a:lnTo>
                    <a:lnTo>
                      <a:pt x="4202" y="14465"/>
                    </a:lnTo>
                    <a:lnTo>
                      <a:pt x="4370" y="14562"/>
                    </a:lnTo>
                    <a:lnTo>
                      <a:pt x="4454" y="14707"/>
                    </a:lnTo>
                    <a:lnTo>
                      <a:pt x="4454" y="14902"/>
                    </a:lnTo>
                    <a:lnTo>
                      <a:pt x="4370" y="15338"/>
                    </a:lnTo>
                    <a:lnTo>
                      <a:pt x="4286" y="15630"/>
                    </a:lnTo>
                    <a:lnTo>
                      <a:pt x="4202" y="15872"/>
                    </a:lnTo>
                    <a:lnTo>
                      <a:pt x="4959" y="16115"/>
                    </a:lnTo>
                    <a:lnTo>
                      <a:pt x="5631" y="16261"/>
                    </a:lnTo>
                    <a:lnTo>
                      <a:pt x="6135" y="16455"/>
                    </a:lnTo>
                    <a:lnTo>
                      <a:pt x="6892" y="16600"/>
                    </a:lnTo>
                    <a:lnTo>
                      <a:pt x="7144" y="16746"/>
                    </a:lnTo>
                    <a:lnTo>
                      <a:pt x="7648" y="17231"/>
                    </a:lnTo>
                    <a:lnTo>
                      <a:pt x="8321" y="17571"/>
                    </a:lnTo>
                    <a:lnTo>
                      <a:pt x="9329" y="17717"/>
                    </a:lnTo>
                    <a:lnTo>
                      <a:pt x="9413" y="18154"/>
                    </a:lnTo>
                    <a:lnTo>
                      <a:pt x="9581" y="18348"/>
                    </a:lnTo>
                    <a:lnTo>
                      <a:pt x="10170" y="18445"/>
                    </a:lnTo>
                    <a:lnTo>
                      <a:pt x="10758" y="18833"/>
                    </a:lnTo>
                    <a:lnTo>
                      <a:pt x="11430" y="19416"/>
                    </a:lnTo>
                    <a:lnTo>
                      <a:pt x="11767" y="19658"/>
                    </a:lnTo>
                    <a:lnTo>
                      <a:pt x="12019" y="20095"/>
                    </a:lnTo>
                    <a:lnTo>
                      <a:pt x="11767" y="20484"/>
                    </a:lnTo>
                    <a:lnTo>
                      <a:pt x="11767" y="20726"/>
                    </a:lnTo>
                    <a:lnTo>
                      <a:pt x="12019" y="21066"/>
                    </a:lnTo>
                    <a:lnTo>
                      <a:pt x="12355" y="21115"/>
                    </a:lnTo>
                    <a:lnTo>
                      <a:pt x="18911" y="21600"/>
                    </a:lnTo>
                    <a:lnTo>
                      <a:pt x="18995" y="21551"/>
                    </a:lnTo>
                    <a:lnTo>
                      <a:pt x="19583" y="21406"/>
                    </a:lnTo>
                    <a:close/>
                  </a:path>
                </a:pathLst>
              </a:custGeom>
              <a:solidFill>
                <a:srgbClr val="4D4084"/>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81" name="Shape">
                <a:extLst>
                  <a:ext uri="{FF2B5EF4-FFF2-40B4-BE49-F238E27FC236}">
                    <a16:creationId xmlns:a16="http://schemas.microsoft.com/office/drawing/2014/main" id="{86258552-C77E-A4EF-8CC9-25E9243B6293}"/>
                  </a:ext>
                </a:extLst>
              </p:cNvPr>
              <p:cNvSpPr/>
              <p:nvPr/>
            </p:nvSpPr>
            <p:spPr>
              <a:xfrm>
                <a:off x="3250133" y="2824183"/>
                <a:ext cx="1344729" cy="722803"/>
              </a:xfrm>
              <a:custGeom>
                <a:avLst/>
                <a:gdLst/>
                <a:ahLst/>
                <a:cxnLst>
                  <a:cxn ang="0">
                    <a:pos x="wd2" y="hd2"/>
                  </a:cxn>
                  <a:cxn ang="5400000">
                    <a:pos x="wd2" y="hd2"/>
                  </a:cxn>
                  <a:cxn ang="10800000">
                    <a:pos x="wd2" y="hd2"/>
                  </a:cxn>
                  <a:cxn ang="16200000">
                    <a:pos x="wd2" y="hd2"/>
                  </a:cxn>
                </a:cxnLst>
                <a:rect l="0" t="0" r="r" b="b"/>
                <a:pathLst>
                  <a:path w="21600" h="21600" extrusionOk="0">
                    <a:moveTo>
                      <a:pt x="0" y="3034"/>
                    </a:moveTo>
                    <a:cubicBezTo>
                      <a:pt x="0" y="3398"/>
                      <a:pt x="0" y="3398"/>
                      <a:pt x="0" y="3398"/>
                    </a:cubicBezTo>
                    <a:cubicBezTo>
                      <a:pt x="0" y="3034"/>
                      <a:pt x="0" y="3034"/>
                      <a:pt x="0" y="3034"/>
                    </a:cubicBezTo>
                    <a:cubicBezTo>
                      <a:pt x="7677" y="3883"/>
                      <a:pt x="7677" y="3883"/>
                      <a:pt x="7677" y="3883"/>
                    </a:cubicBezTo>
                    <a:cubicBezTo>
                      <a:pt x="7352" y="14926"/>
                      <a:pt x="7352" y="14926"/>
                      <a:pt x="7352" y="14926"/>
                    </a:cubicBezTo>
                    <a:cubicBezTo>
                      <a:pt x="7872" y="15897"/>
                      <a:pt x="7872" y="15897"/>
                      <a:pt x="7872" y="15897"/>
                    </a:cubicBezTo>
                    <a:cubicBezTo>
                      <a:pt x="8067" y="16261"/>
                      <a:pt x="8067" y="16261"/>
                      <a:pt x="8067" y="16261"/>
                    </a:cubicBezTo>
                    <a:cubicBezTo>
                      <a:pt x="8263" y="16261"/>
                      <a:pt x="8263" y="16261"/>
                      <a:pt x="8263" y="16261"/>
                    </a:cubicBezTo>
                    <a:cubicBezTo>
                      <a:pt x="8523" y="16139"/>
                      <a:pt x="8523" y="16139"/>
                      <a:pt x="8523" y="16139"/>
                    </a:cubicBezTo>
                    <a:cubicBezTo>
                      <a:pt x="8718" y="16261"/>
                      <a:pt x="8718" y="16261"/>
                      <a:pt x="8718" y="16261"/>
                    </a:cubicBezTo>
                    <a:cubicBezTo>
                      <a:pt x="8913" y="16139"/>
                      <a:pt x="8913" y="16139"/>
                      <a:pt x="8913" y="16139"/>
                    </a:cubicBezTo>
                    <a:cubicBezTo>
                      <a:pt x="9173" y="16382"/>
                      <a:pt x="9173" y="16382"/>
                      <a:pt x="9173" y="16382"/>
                    </a:cubicBezTo>
                    <a:cubicBezTo>
                      <a:pt x="9369" y="17474"/>
                      <a:pt x="9369" y="17474"/>
                      <a:pt x="9369" y="17474"/>
                    </a:cubicBezTo>
                    <a:cubicBezTo>
                      <a:pt x="9954" y="17474"/>
                      <a:pt x="9954" y="17474"/>
                      <a:pt x="9954" y="17474"/>
                    </a:cubicBezTo>
                    <a:cubicBezTo>
                      <a:pt x="10410" y="17960"/>
                      <a:pt x="10410" y="17960"/>
                      <a:pt x="10410" y="17960"/>
                    </a:cubicBezTo>
                    <a:cubicBezTo>
                      <a:pt x="10800" y="17838"/>
                      <a:pt x="10800" y="17838"/>
                      <a:pt x="10800" y="17838"/>
                    </a:cubicBezTo>
                    <a:cubicBezTo>
                      <a:pt x="10865" y="17838"/>
                      <a:pt x="10865" y="17838"/>
                      <a:pt x="10865" y="17838"/>
                    </a:cubicBezTo>
                    <a:cubicBezTo>
                      <a:pt x="11125" y="18324"/>
                      <a:pt x="11125" y="18324"/>
                      <a:pt x="11125" y="18324"/>
                    </a:cubicBezTo>
                    <a:cubicBezTo>
                      <a:pt x="11386" y="17960"/>
                      <a:pt x="11386" y="17960"/>
                      <a:pt x="11386" y="17960"/>
                    </a:cubicBezTo>
                    <a:cubicBezTo>
                      <a:pt x="11971" y="18081"/>
                      <a:pt x="11971" y="18081"/>
                      <a:pt x="11971" y="18081"/>
                    </a:cubicBezTo>
                    <a:cubicBezTo>
                      <a:pt x="12231" y="18930"/>
                      <a:pt x="12231" y="18930"/>
                      <a:pt x="12231" y="18930"/>
                    </a:cubicBezTo>
                    <a:cubicBezTo>
                      <a:pt x="12427" y="18930"/>
                      <a:pt x="12427" y="18930"/>
                      <a:pt x="12427" y="18930"/>
                    </a:cubicBezTo>
                    <a:cubicBezTo>
                      <a:pt x="12492" y="19658"/>
                      <a:pt x="12492" y="19658"/>
                      <a:pt x="12492" y="19658"/>
                    </a:cubicBezTo>
                    <a:cubicBezTo>
                      <a:pt x="12752" y="19780"/>
                      <a:pt x="12752" y="19780"/>
                      <a:pt x="12752" y="19780"/>
                    </a:cubicBezTo>
                    <a:cubicBezTo>
                      <a:pt x="13012" y="19416"/>
                      <a:pt x="13012" y="19416"/>
                      <a:pt x="13012" y="19416"/>
                    </a:cubicBezTo>
                    <a:cubicBezTo>
                      <a:pt x="13142" y="19052"/>
                      <a:pt x="13142" y="19052"/>
                      <a:pt x="13142" y="19052"/>
                    </a:cubicBezTo>
                    <a:cubicBezTo>
                      <a:pt x="13272" y="19052"/>
                      <a:pt x="13272" y="19052"/>
                      <a:pt x="13272" y="19052"/>
                    </a:cubicBezTo>
                    <a:cubicBezTo>
                      <a:pt x="13728" y="19658"/>
                      <a:pt x="13728" y="19658"/>
                      <a:pt x="13728" y="19658"/>
                    </a:cubicBezTo>
                    <a:cubicBezTo>
                      <a:pt x="13858" y="20144"/>
                      <a:pt x="13858" y="20144"/>
                      <a:pt x="13858" y="20144"/>
                    </a:cubicBezTo>
                    <a:cubicBezTo>
                      <a:pt x="14313" y="19658"/>
                      <a:pt x="14313" y="19658"/>
                      <a:pt x="14313" y="19658"/>
                    </a:cubicBezTo>
                    <a:cubicBezTo>
                      <a:pt x="14443" y="19901"/>
                      <a:pt x="14443" y="19901"/>
                      <a:pt x="14443" y="19901"/>
                    </a:cubicBezTo>
                    <a:cubicBezTo>
                      <a:pt x="14508" y="20629"/>
                      <a:pt x="14508" y="20629"/>
                      <a:pt x="14508" y="20629"/>
                    </a:cubicBezTo>
                    <a:cubicBezTo>
                      <a:pt x="14639" y="20508"/>
                      <a:pt x="14639" y="20508"/>
                      <a:pt x="14639" y="20508"/>
                    </a:cubicBezTo>
                    <a:cubicBezTo>
                      <a:pt x="14834" y="19901"/>
                      <a:pt x="14834" y="19901"/>
                      <a:pt x="14834" y="19901"/>
                    </a:cubicBezTo>
                    <a:cubicBezTo>
                      <a:pt x="15159" y="19780"/>
                      <a:pt x="15159" y="19780"/>
                      <a:pt x="15159" y="19780"/>
                    </a:cubicBezTo>
                    <a:cubicBezTo>
                      <a:pt x="15549" y="20144"/>
                      <a:pt x="15549" y="20144"/>
                      <a:pt x="15549" y="20144"/>
                    </a:cubicBezTo>
                    <a:cubicBezTo>
                      <a:pt x="16135" y="20022"/>
                      <a:pt x="16135" y="20022"/>
                      <a:pt x="16135" y="20022"/>
                    </a:cubicBezTo>
                    <a:cubicBezTo>
                      <a:pt x="16395" y="20508"/>
                      <a:pt x="16395" y="20508"/>
                      <a:pt x="16395" y="20508"/>
                    </a:cubicBezTo>
                    <a:cubicBezTo>
                      <a:pt x="16525" y="20872"/>
                      <a:pt x="16525" y="20872"/>
                      <a:pt x="16525" y="20872"/>
                    </a:cubicBezTo>
                    <a:cubicBezTo>
                      <a:pt x="16851" y="20751"/>
                      <a:pt x="16851" y="20751"/>
                      <a:pt x="16851" y="20751"/>
                    </a:cubicBezTo>
                    <a:cubicBezTo>
                      <a:pt x="17176" y="20265"/>
                      <a:pt x="17176" y="20265"/>
                      <a:pt x="17176" y="20265"/>
                    </a:cubicBezTo>
                    <a:cubicBezTo>
                      <a:pt x="17371" y="19901"/>
                      <a:pt x="17371" y="19901"/>
                      <a:pt x="17371" y="19901"/>
                    </a:cubicBezTo>
                    <a:cubicBezTo>
                      <a:pt x="17631" y="19901"/>
                      <a:pt x="17631" y="19901"/>
                      <a:pt x="17631" y="19901"/>
                    </a:cubicBezTo>
                    <a:cubicBezTo>
                      <a:pt x="17892" y="20144"/>
                      <a:pt x="17892" y="20144"/>
                      <a:pt x="17892" y="20144"/>
                    </a:cubicBezTo>
                    <a:cubicBezTo>
                      <a:pt x="18087" y="20022"/>
                      <a:pt x="18087" y="20022"/>
                      <a:pt x="18087" y="20022"/>
                    </a:cubicBezTo>
                    <a:cubicBezTo>
                      <a:pt x="18347" y="19658"/>
                      <a:pt x="18347" y="19658"/>
                      <a:pt x="18347" y="19658"/>
                    </a:cubicBezTo>
                    <a:cubicBezTo>
                      <a:pt x="18737" y="19780"/>
                      <a:pt x="18737" y="19780"/>
                      <a:pt x="18737" y="19780"/>
                    </a:cubicBezTo>
                    <a:cubicBezTo>
                      <a:pt x="18933" y="19901"/>
                      <a:pt x="18933" y="19901"/>
                      <a:pt x="18933" y="19901"/>
                    </a:cubicBezTo>
                    <a:cubicBezTo>
                      <a:pt x="19518" y="19537"/>
                      <a:pt x="19518" y="19537"/>
                      <a:pt x="19518" y="19537"/>
                    </a:cubicBezTo>
                    <a:cubicBezTo>
                      <a:pt x="19908" y="19780"/>
                      <a:pt x="19908" y="19780"/>
                      <a:pt x="19908" y="19780"/>
                    </a:cubicBezTo>
                    <a:cubicBezTo>
                      <a:pt x="20234" y="20387"/>
                      <a:pt x="20234" y="20387"/>
                      <a:pt x="20234" y="20387"/>
                    </a:cubicBezTo>
                    <a:cubicBezTo>
                      <a:pt x="20689" y="20993"/>
                      <a:pt x="20689" y="20993"/>
                      <a:pt x="20689" y="20993"/>
                    </a:cubicBezTo>
                    <a:cubicBezTo>
                      <a:pt x="21080" y="20993"/>
                      <a:pt x="21080" y="20993"/>
                      <a:pt x="21080" y="20993"/>
                    </a:cubicBezTo>
                    <a:cubicBezTo>
                      <a:pt x="21340" y="21357"/>
                      <a:pt x="21340" y="21357"/>
                      <a:pt x="21340" y="21357"/>
                    </a:cubicBezTo>
                    <a:cubicBezTo>
                      <a:pt x="21535" y="21600"/>
                      <a:pt x="21535" y="21600"/>
                      <a:pt x="21535" y="21600"/>
                    </a:cubicBezTo>
                    <a:cubicBezTo>
                      <a:pt x="21600" y="10679"/>
                      <a:pt x="21600" y="10679"/>
                      <a:pt x="21600" y="10679"/>
                    </a:cubicBezTo>
                    <a:cubicBezTo>
                      <a:pt x="21080" y="4490"/>
                      <a:pt x="21080" y="4490"/>
                      <a:pt x="21080" y="4490"/>
                    </a:cubicBezTo>
                    <a:cubicBezTo>
                      <a:pt x="21080" y="1456"/>
                      <a:pt x="21080" y="1456"/>
                      <a:pt x="21080" y="1456"/>
                    </a:cubicBezTo>
                    <a:cubicBezTo>
                      <a:pt x="21080" y="1456"/>
                      <a:pt x="13728" y="1213"/>
                      <a:pt x="11386" y="1092"/>
                    </a:cubicBezTo>
                    <a:cubicBezTo>
                      <a:pt x="8523" y="849"/>
                      <a:pt x="260" y="0"/>
                      <a:pt x="260" y="0"/>
                    </a:cubicBezTo>
                    <a:cubicBezTo>
                      <a:pt x="195" y="3034"/>
                      <a:pt x="195" y="3034"/>
                      <a:pt x="195" y="3034"/>
                    </a:cubicBezTo>
                    <a:lnTo>
                      <a:pt x="0" y="3034"/>
                    </a:ln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82" name="Shape">
                <a:extLst>
                  <a:ext uri="{FF2B5EF4-FFF2-40B4-BE49-F238E27FC236}">
                    <a16:creationId xmlns:a16="http://schemas.microsoft.com/office/drawing/2014/main" id="{37440846-5D81-DC9F-2D9B-606DE971AE3F}"/>
                  </a:ext>
                </a:extLst>
              </p:cNvPr>
              <p:cNvSpPr/>
              <p:nvPr/>
            </p:nvSpPr>
            <p:spPr>
              <a:xfrm>
                <a:off x="3422412" y="2240200"/>
                <a:ext cx="1138952" cy="6318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7200"/>
                      <a:pt x="21600" y="7200"/>
                      <a:pt x="21600" y="7200"/>
                    </a:cubicBezTo>
                    <a:cubicBezTo>
                      <a:pt x="21140" y="6785"/>
                      <a:pt x="21140" y="6785"/>
                      <a:pt x="21140" y="6785"/>
                    </a:cubicBezTo>
                    <a:cubicBezTo>
                      <a:pt x="20911" y="6508"/>
                      <a:pt x="20911" y="6508"/>
                      <a:pt x="20911" y="6508"/>
                    </a:cubicBezTo>
                    <a:cubicBezTo>
                      <a:pt x="20757" y="5677"/>
                      <a:pt x="20757" y="5677"/>
                      <a:pt x="20757" y="5677"/>
                    </a:cubicBezTo>
                    <a:cubicBezTo>
                      <a:pt x="20298" y="4846"/>
                      <a:pt x="20298" y="4846"/>
                      <a:pt x="20298" y="4846"/>
                    </a:cubicBezTo>
                    <a:cubicBezTo>
                      <a:pt x="20528" y="4154"/>
                      <a:pt x="20528" y="4154"/>
                      <a:pt x="20528" y="4154"/>
                    </a:cubicBezTo>
                    <a:cubicBezTo>
                      <a:pt x="20757" y="3323"/>
                      <a:pt x="20757" y="3323"/>
                      <a:pt x="20757" y="3323"/>
                    </a:cubicBezTo>
                    <a:cubicBezTo>
                      <a:pt x="20757" y="2631"/>
                      <a:pt x="20757" y="2631"/>
                      <a:pt x="20757" y="2631"/>
                    </a:cubicBezTo>
                    <a:cubicBezTo>
                      <a:pt x="20604" y="2631"/>
                      <a:pt x="20604" y="2631"/>
                      <a:pt x="20604" y="2631"/>
                    </a:cubicBezTo>
                    <a:cubicBezTo>
                      <a:pt x="19915" y="2631"/>
                      <a:pt x="19915" y="2631"/>
                      <a:pt x="19915" y="2631"/>
                    </a:cubicBezTo>
                    <a:cubicBezTo>
                      <a:pt x="19762" y="2077"/>
                      <a:pt x="19762" y="2077"/>
                      <a:pt x="19762" y="2077"/>
                    </a:cubicBezTo>
                    <a:cubicBezTo>
                      <a:pt x="19455" y="1246"/>
                      <a:pt x="19455" y="1246"/>
                      <a:pt x="19455" y="1246"/>
                    </a:cubicBezTo>
                    <a:cubicBezTo>
                      <a:pt x="19455" y="1246"/>
                      <a:pt x="14323" y="969"/>
                      <a:pt x="12638" y="831"/>
                    </a:cubicBezTo>
                    <a:cubicBezTo>
                      <a:pt x="9651" y="692"/>
                      <a:pt x="766" y="0"/>
                      <a:pt x="766" y="0"/>
                    </a:cubicBezTo>
                    <a:cubicBezTo>
                      <a:pt x="0" y="20215"/>
                      <a:pt x="0" y="20215"/>
                      <a:pt x="0" y="20215"/>
                    </a:cubicBezTo>
                    <a:cubicBezTo>
                      <a:pt x="3140" y="20492"/>
                      <a:pt x="7966" y="20908"/>
                      <a:pt x="10187" y="21185"/>
                    </a:cubicBezTo>
                    <a:cubicBezTo>
                      <a:pt x="12945" y="21323"/>
                      <a:pt x="21600" y="21600"/>
                      <a:pt x="21600" y="21600"/>
                    </a:cubicBez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83" name="Shape">
                <a:extLst>
                  <a:ext uri="{FF2B5EF4-FFF2-40B4-BE49-F238E27FC236}">
                    <a16:creationId xmlns:a16="http://schemas.microsoft.com/office/drawing/2014/main" id="{4EEC3934-B998-D6EC-4081-D7CA2FFB299C}"/>
                  </a:ext>
                </a:extLst>
              </p:cNvPr>
              <p:cNvSpPr/>
              <p:nvPr/>
            </p:nvSpPr>
            <p:spPr>
              <a:xfrm>
                <a:off x="3183136" y="1637069"/>
                <a:ext cx="1268161" cy="6414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600"/>
                      <a:pt x="21600" y="21600"/>
                    </a:cubicBezTo>
                    <a:cubicBezTo>
                      <a:pt x="21600" y="21600"/>
                      <a:pt x="21600" y="21600"/>
                      <a:pt x="21600" y="21600"/>
                    </a:cubicBezTo>
                    <a:cubicBezTo>
                      <a:pt x="21462" y="21053"/>
                      <a:pt x="21462" y="21053"/>
                      <a:pt x="21462" y="21053"/>
                    </a:cubicBezTo>
                    <a:cubicBezTo>
                      <a:pt x="21393" y="20233"/>
                      <a:pt x="21393" y="20233"/>
                      <a:pt x="21393" y="20233"/>
                    </a:cubicBezTo>
                    <a:cubicBezTo>
                      <a:pt x="21393" y="20233"/>
                      <a:pt x="21048" y="20096"/>
                      <a:pt x="20979" y="19959"/>
                    </a:cubicBezTo>
                    <a:cubicBezTo>
                      <a:pt x="20910" y="19823"/>
                      <a:pt x="20979" y="19823"/>
                      <a:pt x="20979" y="19823"/>
                    </a:cubicBezTo>
                    <a:cubicBezTo>
                      <a:pt x="20841" y="19413"/>
                      <a:pt x="20841" y="19413"/>
                      <a:pt x="20841" y="19413"/>
                    </a:cubicBezTo>
                    <a:cubicBezTo>
                      <a:pt x="20979" y="19139"/>
                      <a:pt x="20979" y="19139"/>
                      <a:pt x="20979" y="19139"/>
                    </a:cubicBezTo>
                    <a:cubicBezTo>
                      <a:pt x="20910" y="18456"/>
                      <a:pt x="20910" y="18456"/>
                      <a:pt x="20910" y="18456"/>
                    </a:cubicBezTo>
                    <a:cubicBezTo>
                      <a:pt x="20703" y="18182"/>
                      <a:pt x="20703" y="18182"/>
                      <a:pt x="20703" y="18182"/>
                    </a:cubicBezTo>
                    <a:cubicBezTo>
                      <a:pt x="20634" y="17772"/>
                      <a:pt x="20634" y="17772"/>
                      <a:pt x="20634" y="17772"/>
                    </a:cubicBezTo>
                    <a:cubicBezTo>
                      <a:pt x="20496" y="16815"/>
                      <a:pt x="20496" y="16815"/>
                      <a:pt x="20496" y="16815"/>
                    </a:cubicBezTo>
                    <a:cubicBezTo>
                      <a:pt x="20496" y="15448"/>
                      <a:pt x="20496" y="15448"/>
                      <a:pt x="20496" y="15448"/>
                    </a:cubicBezTo>
                    <a:cubicBezTo>
                      <a:pt x="20427" y="15175"/>
                      <a:pt x="20427" y="15175"/>
                      <a:pt x="20427" y="15175"/>
                    </a:cubicBezTo>
                    <a:cubicBezTo>
                      <a:pt x="20289" y="14765"/>
                      <a:pt x="20289" y="14765"/>
                      <a:pt x="20289" y="14765"/>
                    </a:cubicBezTo>
                    <a:cubicBezTo>
                      <a:pt x="20358" y="14218"/>
                      <a:pt x="20358" y="14218"/>
                      <a:pt x="20358" y="14218"/>
                    </a:cubicBezTo>
                    <a:cubicBezTo>
                      <a:pt x="20358" y="12851"/>
                      <a:pt x="20358" y="12851"/>
                      <a:pt x="20358" y="12851"/>
                    </a:cubicBezTo>
                    <a:cubicBezTo>
                      <a:pt x="20220" y="11894"/>
                      <a:pt x="20220" y="11894"/>
                      <a:pt x="20220" y="11894"/>
                    </a:cubicBezTo>
                    <a:cubicBezTo>
                      <a:pt x="20082" y="11620"/>
                      <a:pt x="20082" y="11620"/>
                      <a:pt x="20082" y="11620"/>
                    </a:cubicBezTo>
                    <a:cubicBezTo>
                      <a:pt x="19944" y="11620"/>
                      <a:pt x="19944" y="11620"/>
                      <a:pt x="19944" y="11620"/>
                    </a:cubicBezTo>
                    <a:cubicBezTo>
                      <a:pt x="19875" y="11347"/>
                      <a:pt x="19875" y="11347"/>
                      <a:pt x="19875" y="11347"/>
                    </a:cubicBezTo>
                    <a:cubicBezTo>
                      <a:pt x="19806" y="10663"/>
                      <a:pt x="19806" y="10663"/>
                      <a:pt x="19806" y="10663"/>
                    </a:cubicBezTo>
                    <a:cubicBezTo>
                      <a:pt x="19737" y="10116"/>
                      <a:pt x="19737" y="10116"/>
                      <a:pt x="19737" y="10116"/>
                    </a:cubicBezTo>
                    <a:cubicBezTo>
                      <a:pt x="19944" y="9980"/>
                      <a:pt x="19944" y="9980"/>
                      <a:pt x="19944" y="9980"/>
                    </a:cubicBezTo>
                    <a:cubicBezTo>
                      <a:pt x="19944" y="9843"/>
                      <a:pt x="19944" y="9843"/>
                      <a:pt x="19944" y="9843"/>
                    </a:cubicBezTo>
                    <a:cubicBezTo>
                      <a:pt x="19875" y="9706"/>
                      <a:pt x="19875" y="9706"/>
                      <a:pt x="19875" y="9706"/>
                    </a:cubicBezTo>
                    <a:cubicBezTo>
                      <a:pt x="19806" y="9296"/>
                      <a:pt x="19806" y="9296"/>
                      <a:pt x="19806" y="9296"/>
                    </a:cubicBezTo>
                    <a:cubicBezTo>
                      <a:pt x="19668" y="8886"/>
                      <a:pt x="19668" y="8886"/>
                      <a:pt x="19668" y="8886"/>
                    </a:cubicBezTo>
                    <a:cubicBezTo>
                      <a:pt x="19530" y="8203"/>
                      <a:pt x="19530" y="8203"/>
                      <a:pt x="19530" y="8203"/>
                    </a:cubicBezTo>
                    <a:cubicBezTo>
                      <a:pt x="19392" y="7382"/>
                      <a:pt x="19392" y="7382"/>
                      <a:pt x="19392" y="7382"/>
                    </a:cubicBezTo>
                    <a:cubicBezTo>
                      <a:pt x="19185" y="6699"/>
                      <a:pt x="19185" y="6699"/>
                      <a:pt x="19185" y="6699"/>
                    </a:cubicBezTo>
                    <a:cubicBezTo>
                      <a:pt x="18978" y="5468"/>
                      <a:pt x="18978" y="5468"/>
                      <a:pt x="18978" y="5468"/>
                    </a:cubicBezTo>
                    <a:cubicBezTo>
                      <a:pt x="18771" y="4922"/>
                      <a:pt x="18771" y="4922"/>
                      <a:pt x="18771" y="4922"/>
                    </a:cubicBezTo>
                    <a:cubicBezTo>
                      <a:pt x="18702" y="4785"/>
                      <a:pt x="18702" y="4785"/>
                      <a:pt x="18702" y="4785"/>
                    </a:cubicBezTo>
                    <a:cubicBezTo>
                      <a:pt x="18426" y="4375"/>
                      <a:pt x="18426" y="4375"/>
                      <a:pt x="18426" y="4375"/>
                    </a:cubicBezTo>
                    <a:cubicBezTo>
                      <a:pt x="17942" y="3691"/>
                      <a:pt x="17942" y="3691"/>
                      <a:pt x="17942" y="3691"/>
                    </a:cubicBezTo>
                    <a:cubicBezTo>
                      <a:pt x="17597" y="3418"/>
                      <a:pt x="17597" y="3418"/>
                      <a:pt x="17597" y="3418"/>
                    </a:cubicBezTo>
                    <a:cubicBezTo>
                      <a:pt x="17252" y="3144"/>
                      <a:pt x="17252" y="3144"/>
                      <a:pt x="17252" y="3144"/>
                    </a:cubicBezTo>
                    <a:cubicBezTo>
                      <a:pt x="16976" y="2597"/>
                      <a:pt x="16976" y="2597"/>
                      <a:pt x="16976" y="2597"/>
                    </a:cubicBezTo>
                    <a:cubicBezTo>
                      <a:pt x="16493" y="2461"/>
                      <a:pt x="16493" y="2461"/>
                      <a:pt x="16493" y="2461"/>
                    </a:cubicBezTo>
                    <a:cubicBezTo>
                      <a:pt x="15872" y="2597"/>
                      <a:pt x="15872" y="2597"/>
                      <a:pt x="15872" y="2597"/>
                    </a:cubicBezTo>
                    <a:cubicBezTo>
                      <a:pt x="15665" y="2597"/>
                      <a:pt x="15665" y="2597"/>
                      <a:pt x="15665" y="2597"/>
                    </a:cubicBezTo>
                    <a:cubicBezTo>
                      <a:pt x="15458" y="2734"/>
                      <a:pt x="15458" y="2734"/>
                      <a:pt x="15458" y="2734"/>
                    </a:cubicBezTo>
                    <a:cubicBezTo>
                      <a:pt x="15320" y="3008"/>
                      <a:pt x="15320" y="3008"/>
                      <a:pt x="15320" y="3008"/>
                    </a:cubicBezTo>
                    <a:cubicBezTo>
                      <a:pt x="15113" y="2871"/>
                      <a:pt x="15113" y="2871"/>
                      <a:pt x="15113" y="2871"/>
                    </a:cubicBezTo>
                    <a:cubicBezTo>
                      <a:pt x="14906" y="2597"/>
                      <a:pt x="14906" y="2597"/>
                      <a:pt x="14906" y="2597"/>
                    </a:cubicBezTo>
                    <a:cubicBezTo>
                      <a:pt x="14492" y="2187"/>
                      <a:pt x="14492" y="2187"/>
                      <a:pt x="14492" y="2187"/>
                    </a:cubicBezTo>
                    <a:cubicBezTo>
                      <a:pt x="13940" y="1641"/>
                      <a:pt x="13940" y="1641"/>
                      <a:pt x="13940" y="1641"/>
                    </a:cubicBezTo>
                    <a:cubicBezTo>
                      <a:pt x="690" y="0"/>
                      <a:pt x="690" y="0"/>
                      <a:pt x="690" y="0"/>
                    </a:cubicBezTo>
                    <a:cubicBezTo>
                      <a:pt x="0" y="12987"/>
                      <a:pt x="0" y="12987"/>
                      <a:pt x="0" y="12987"/>
                    </a:cubicBezTo>
                    <a:cubicBezTo>
                      <a:pt x="5038" y="13944"/>
                      <a:pt x="5038" y="13944"/>
                      <a:pt x="5038" y="13944"/>
                    </a:cubicBezTo>
                    <a:cubicBezTo>
                      <a:pt x="4762" y="20370"/>
                      <a:pt x="4762" y="20370"/>
                      <a:pt x="4762" y="20370"/>
                    </a:cubicBezTo>
                    <a:cubicBezTo>
                      <a:pt x="4762" y="20370"/>
                      <a:pt x="4762" y="20370"/>
                      <a:pt x="4762" y="20370"/>
                    </a:cubicBezTo>
                    <a:cubicBezTo>
                      <a:pt x="5176" y="20370"/>
                      <a:pt x="12836" y="21053"/>
                      <a:pt x="15458" y="21190"/>
                    </a:cubicBezTo>
                    <a:cubicBezTo>
                      <a:pt x="16976" y="21327"/>
                      <a:pt x="21600" y="21600"/>
                      <a:pt x="21600" y="21600"/>
                    </a:cubicBez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84" name="Shape">
                <a:extLst>
                  <a:ext uri="{FF2B5EF4-FFF2-40B4-BE49-F238E27FC236}">
                    <a16:creationId xmlns:a16="http://schemas.microsoft.com/office/drawing/2014/main" id="{E4967C17-03FF-67AB-3091-A07B8A8FD352}"/>
                  </a:ext>
                </a:extLst>
              </p:cNvPr>
              <p:cNvSpPr/>
              <p:nvPr/>
            </p:nvSpPr>
            <p:spPr>
              <a:xfrm>
                <a:off x="3221419" y="1062660"/>
                <a:ext cx="1091098" cy="727588"/>
              </a:xfrm>
              <a:custGeom>
                <a:avLst/>
                <a:gdLst/>
                <a:ahLst/>
                <a:cxnLst>
                  <a:cxn ang="0">
                    <a:pos x="wd2" y="hd2"/>
                  </a:cxn>
                  <a:cxn ang="5400000">
                    <a:pos x="wd2" y="hd2"/>
                  </a:cxn>
                  <a:cxn ang="10800000">
                    <a:pos x="wd2" y="hd2"/>
                  </a:cxn>
                  <a:cxn ang="16200000">
                    <a:pos x="wd2" y="hd2"/>
                  </a:cxn>
                </a:cxnLst>
                <a:rect l="0" t="0" r="r" b="b"/>
                <a:pathLst>
                  <a:path w="21600" h="21600" extrusionOk="0">
                    <a:moveTo>
                      <a:pt x="16059" y="18960"/>
                    </a:moveTo>
                    <a:cubicBezTo>
                      <a:pt x="16541" y="19320"/>
                      <a:pt x="16541" y="19320"/>
                      <a:pt x="16541" y="19320"/>
                    </a:cubicBezTo>
                    <a:cubicBezTo>
                      <a:pt x="16782" y="19560"/>
                      <a:pt x="16782" y="19560"/>
                      <a:pt x="16782" y="19560"/>
                    </a:cubicBezTo>
                    <a:cubicBezTo>
                      <a:pt x="17023" y="19680"/>
                      <a:pt x="17023" y="19680"/>
                      <a:pt x="17023" y="19680"/>
                    </a:cubicBezTo>
                    <a:cubicBezTo>
                      <a:pt x="17184" y="19440"/>
                      <a:pt x="17184" y="19440"/>
                      <a:pt x="17184" y="19440"/>
                    </a:cubicBezTo>
                    <a:cubicBezTo>
                      <a:pt x="17425" y="19320"/>
                      <a:pt x="17425" y="19320"/>
                      <a:pt x="17425" y="19320"/>
                    </a:cubicBezTo>
                    <a:cubicBezTo>
                      <a:pt x="17665" y="19320"/>
                      <a:pt x="17665" y="19320"/>
                      <a:pt x="17665" y="19320"/>
                    </a:cubicBezTo>
                    <a:cubicBezTo>
                      <a:pt x="18388" y="19200"/>
                      <a:pt x="18388" y="19200"/>
                      <a:pt x="18388" y="19200"/>
                    </a:cubicBezTo>
                    <a:cubicBezTo>
                      <a:pt x="18950" y="19320"/>
                      <a:pt x="18950" y="19320"/>
                      <a:pt x="18950" y="19320"/>
                    </a:cubicBezTo>
                    <a:cubicBezTo>
                      <a:pt x="19271" y="19800"/>
                      <a:pt x="19271" y="19800"/>
                      <a:pt x="19271" y="19800"/>
                    </a:cubicBezTo>
                    <a:cubicBezTo>
                      <a:pt x="19673" y="20040"/>
                      <a:pt x="19673" y="20040"/>
                      <a:pt x="19673" y="20040"/>
                    </a:cubicBezTo>
                    <a:cubicBezTo>
                      <a:pt x="20074" y="20280"/>
                      <a:pt x="20074" y="20280"/>
                      <a:pt x="20074" y="20280"/>
                    </a:cubicBezTo>
                    <a:cubicBezTo>
                      <a:pt x="20636" y="20880"/>
                      <a:pt x="20636" y="20880"/>
                      <a:pt x="20636" y="20880"/>
                    </a:cubicBezTo>
                    <a:cubicBezTo>
                      <a:pt x="20958" y="21240"/>
                      <a:pt x="20958" y="21240"/>
                      <a:pt x="20958" y="21240"/>
                    </a:cubicBezTo>
                    <a:cubicBezTo>
                      <a:pt x="21038" y="21360"/>
                      <a:pt x="21038" y="21360"/>
                      <a:pt x="21038" y="21360"/>
                    </a:cubicBezTo>
                    <a:cubicBezTo>
                      <a:pt x="21118" y="21600"/>
                      <a:pt x="21118" y="21600"/>
                      <a:pt x="21118" y="21600"/>
                    </a:cubicBezTo>
                    <a:cubicBezTo>
                      <a:pt x="21118" y="21600"/>
                      <a:pt x="21118" y="21600"/>
                      <a:pt x="21118" y="21600"/>
                    </a:cubicBezTo>
                    <a:cubicBezTo>
                      <a:pt x="21118" y="21240"/>
                      <a:pt x="21118" y="21240"/>
                      <a:pt x="21118" y="21240"/>
                    </a:cubicBezTo>
                    <a:cubicBezTo>
                      <a:pt x="21118" y="20760"/>
                      <a:pt x="21118" y="20760"/>
                      <a:pt x="21118" y="20760"/>
                    </a:cubicBezTo>
                    <a:cubicBezTo>
                      <a:pt x="20797" y="20400"/>
                      <a:pt x="20797" y="20400"/>
                      <a:pt x="20797" y="20400"/>
                    </a:cubicBezTo>
                    <a:cubicBezTo>
                      <a:pt x="20797" y="20040"/>
                      <a:pt x="20797" y="20040"/>
                      <a:pt x="20797" y="20040"/>
                    </a:cubicBezTo>
                    <a:cubicBezTo>
                      <a:pt x="20877" y="19680"/>
                      <a:pt x="20877" y="19680"/>
                      <a:pt x="20877" y="19680"/>
                    </a:cubicBezTo>
                    <a:cubicBezTo>
                      <a:pt x="21118" y="19560"/>
                      <a:pt x="21118" y="19560"/>
                      <a:pt x="21118" y="19560"/>
                    </a:cubicBezTo>
                    <a:cubicBezTo>
                      <a:pt x="21118" y="18720"/>
                      <a:pt x="21118" y="18720"/>
                      <a:pt x="21118" y="18720"/>
                    </a:cubicBezTo>
                    <a:cubicBezTo>
                      <a:pt x="21199" y="18360"/>
                      <a:pt x="21199" y="18360"/>
                      <a:pt x="21199" y="18360"/>
                    </a:cubicBezTo>
                    <a:cubicBezTo>
                      <a:pt x="21359" y="18240"/>
                      <a:pt x="21359" y="18240"/>
                      <a:pt x="21359" y="18240"/>
                    </a:cubicBezTo>
                    <a:cubicBezTo>
                      <a:pt x="21359" y="17760"/>
                      <a:pt x="21359" y="17760"/>
                      <a:pt x="21359" y="17760"/>
                    </a:cubicBezTo>
                    <a:cubicBezTo>
                      <a:pt x="21199" y="17160"/>
                      <a:pt x="21199" y="17160"/>
                      <a:pt x="21199" y="17160"/>
                    </a:cubicBezTo>
                    <a:cubicBezTo>
                      <a:pt x="21038" y="17040"/>
                      <a:pt x="21038" y="17040"/>
                      <a:pt x="21038" y="17040"/>
                    </a:cubicBezTo>
                    <a:cubicBezTo>
                      <a:pt x="21118" y="16440"/>
                      <a:pt x="21118" y="16440"/>
                      <a:pt x="21118" y="16440"/>
                    </a:cubicBezTo>
                    <a:cubicBezTo>
                      <a:pt x="21118" y="16080"/>
                      <a:pt x="21118" y="16080"/>
                      <a:pt x="21118" y="16080"/>
                    </a:cubicBezTo>
                    <a:cubicBezTo>
                      <a:pt x="21359" y="16080"/>
                      <a:pt x="21359" y="16080"/>
                      <a:pt x="21359" y="16080"/>
                    </a:cubicBezTo>
                    <a:cubicBezTo>
                      <a:pt x="21600" y="5640"/>
                      <a:pt x="21600" y="5640"/>
                      <a:pt x="21600" y="5640"/>
                    </a:cubicBezTo>
                    <a:cubicBezTo>
                      <a:pt x="21359" y="5280"/>
                      <a:pt x="21359" y="5280"/>
                      <a:pt x="21359" y="5280"/>
                    </a:cubicBezTo>
                    <a:cubicBezTo>
                      <a:pt x="21199" y="4920"/>
                      <a:pt x="21199" y="4920"/>
                      <a:pt x="21199" y="4920"/>
                    </a:cubicBezTo>
                    <a:cubicBezTo>
                      <a:pt x="20797" y="4680"/>
                      <a:pt x="20797" y="4680"/>
                      <a:pt x="20797" y="4680"/>
                    </a:cubicBezTo>
                    <a:cubicBezTo>
                      <a:pt x="20717" y="4320"/>
                      <a:pt x="20717" y="4320"/>
                      <a:pt x="20717" y="4320"/>
                    </a:cubicBezTo>
                    <a:cubicBezTo>
                      <a:pt x="20476" y="3960"/>
                      <a:pt x="20476" y="3960"/>
                      <a:pt x="20476" y="3960"/>
                    </a:cubicBezTo>
                    <a:cubicBezTo>
                      <a:pt x="20396" y="3720"/>
                      <a:pt x="20396" y="3720"/>
                      <a:pt x="20396" y="3720"/>
                    </a:cubicBezTo>
                    <a:cubicBezTo>
                      <a:pt x="20396" y="3480"/>
                      <a:pt x="20396" y="3480"/>
                      <a:pt x="20396" y="3480"/>
                    </a:cubicBezTo>
                    <a:cubicBezTo>
                      <a:pt x="20396" y="3240"/>
                      <a:pt x="20396" y="3240"/>
                      <a:pt x="20396" y="3240"/>
                    </a:cubicBezTo>
                    <a:cubicBezTo>
                      <a:pt x="20636" y="2880"/>
                      <a:pt x="20636" y="2880"/>
                      <a:pt x="20636" y="2880"/>
                    </a:cubicBezTo>
                    <a:cubicBezTo>
                      <a:pt x="20877" y="2520"/>
                      <a:pt x="20877" y="2520"/>
                      <a:pt x="20877" y="2520"/>
                    </a:cubicBezTo>
                    <a:cubicBezTo>
                      <a:pt x="21199" y="2040"/>
                      <a:pt x="21199" y="2040"/>
                      <a:pt x="21199" y="2040"/>
                    </a:cubicBezTo>
                    <a:cubicBezTo>
                      <a:pt x="21118" y="1800"/>
                      <a:pt x="21118" y="1800"/>
                      <a:pt x="21118" y="1800"/>
                    </a:cubicBezTo>
                    <a:cubicBezTo>
                      <a:pt x="21118" y="1680"/>
                      <a:pt x="21118" y="1680"/>
                      <a:pt x="21118" y="1680"/>
                    </a:cubicBezTo>
                    <a:cubicBezTo>
                      <a:pt x="21118" y="1680"/>
                      <a:pt x="13410" y="1200"/>
                      <a:pt x="10920" y="960"/>
                    </a:cubicBezTo>
                    <a:cubicBezTo>
                      <a:pt x="8431" y="720"/>
                      <a:pt x="1124" y="0"/>
                      <a:pt x="1124" y="0"/>
                    </a:cubicBezTo>
                    <a:cubicBezTo>
                      <a:pt x="0" y="17040"/>
                      <a:pt x="0" y="17040"/>
                      <a:pt x="0" y="17040"/>
                    </a:cubicBezTo>
                    <a:cubicBezTo>
                      <a:pt x="15417" y="18480"/>
                      <a:pt x="15417" y="18480"/>
                      <a:pt x="15417" y="18480"/>
                    </a:cubicBezTo>
                    <a:lnTo>
                      <a:pt x="16059" y="18960"/>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85" name="Shape">
                <a:extLst>
                  <a:ext uri="{FF2B5EF4-FFF2-40B4-BE49-F238E27FC236}">
                    <a16:creationId xmlns:a16="http://schemas.microsoft.com/office/drawing/2014/main" id="{DAD06F7D-498C-4B5A-25CA-B94F494213B6}"/>
                  </a:ext>
                </a:extLst>
              </p:cNvPr>
              <p:cNvSpPr/>
              <p:nvPr/>
            </p:nvSpPr>
            <p:spPr>
              <a:xfrm>
                <a:off x="2168607" y="1115311"/>
                <a:ext cx="1095883" cy="904698"/>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lnTo>
                      <a:pt x="21506" y="3086"/>
                    </a:lnTo>
                    <a:lnTo>
                      <a:pt x="2641" y="0"/>
                    </a:lnTo>
                    <a:lnTo>
                      <a:pt x="2264" y="2629"/>
                    </a:lnTo>
                    <a:lnTo>
                      <a:pt x="660" y="13943"/>
                    </a:lnTo>
                    <a:lnTo>
                      <a:pt x="0" y="18514"/>
                    </a:lnTo>
                    <a:lnTo>
                      <a:pt x="5754" y="19657"/>
                    </a:lnTo>
                    <a:lnTo>
                      <a:pt x="19997" y="21600"/>
                    </a:lnTo>
                    <a:lnTo>
                      <a:pt x="20751" y="12457"/>
                    </a:lnTo>
                    <a:lnTo>
                      <a:pt x="21600" y="3086"/>
                    </a:lnTo>
                    <a:close/>
                  </a:path>
                </a:pathLst>
              </a:custGeom>
              <a:solidFill>
                <a:srgbClr val="4D4084"/>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srgbClr val="7030A0"/>
                  </a:solidFill>
                  <a:effectLst/>
                  <a:uLnTx/>
                  <a:uFillTx/>
                  <a:latin typeface="Campton SemiBold"/>
                  <a:sym typeface="Helvetica"/>
                </a:endParaRPr>
              </a:p>
            </p:txBody>
          </p:sp>
          <p:sp>
            <p:nvSpPr>
              <p:cNvPr id="186" name="Shape">
                <a:extLst>
                  <a:ext uri="{FF2B5EF4-FFF2-40B4-BE49-F238E27FC236}">
                    <a16:creationId xmlns:a16="http://schemas.microsoft.com/office/drawing/2014/main" id="{D8EC280D-565F-EE60-2A75-E5206538BB96}"/>
                  </a:ext>
                </a:extLst>
              </p:cNvPr>
              <p:cNvSpPr/>
              <p:nvPr/>
            </p:nvSpPr>
            <p:spPr>
              <a:xfrm>
                <a:off x="3278847" y="464311"/>
                <a:ext cx="1019314" cy="655790"/>
              </a:xfrm>
              <a:custGeom>
                <a:avLst/>
                <a:gdLst/>
                <a:ahLst/>
                <a:cxnLst>
                  <a:cxn ang="0">
                    <a:pos x="wd2" y="hd2"/>
                  </a:cxn>
                  <a:cxn ang="5400000">
                    <a:pos x="wd2" y="hd2"/>
                  </a:cxn>
                  <a:cxn ang="10800000">
                    <a:pos x="wd2" y="hd2"/>
                  </a:cxn>
                  <a:cxn ang="16200000">
                    <a:pos x="wd2" y="hd2"/>
                  </a:cxn>
                </a:cxnLst>
                <a:rect l="0" t="0" r="r" b="b"/>
                <a:pathLst>
                  <a:path w="21600" h="21600" extrusionOk="0">
                    <a:moveTo>
                      <a:pt x="21428" y="21467"/>
                    </a:moveTo>
                    <a:cubicBezTo>
                      <a:pt x="21428" y="21600"/>
                      <a:pt x="21428" y="21600"/>
                      <a:pt x="21428" y="21600"/>
                    </a:cubicBezTo>
                    <a:cubicBezTo>
                      <a:pt x="21428" y="21600"/>
                      <a:pt x="21428" y="21600"/>
                      <a:pt x="21428" y="21600"/>
                    </a:cubicBezTo>
                    <a:cubicBezTo>
                      <a:pt x="21600" y="21333"/>
                      <a:pt x="21600" y="21333"/>
                      <a:pt x="21600" y="21333"/>
                    </a:cubicBezTo>
                    <a:cubicBezTo>
                      <a:pt x="21600" y="20667"/>
                      <a:pt x="21600" y="20667"/>
                      <a:pt x="21600" y="20667"/>
                    </a:cubicBezTo>
                    <a:cubicBezTo>
                      <a:pt x="21600" y="20000"/>
                      <a:pt x="21600" y="20000"/>
                      <a:pt x="21600" y="20000"/>
                    </a:cubicBezTo>
                    <a:cubicBezTo>
                      <a:pt x="21514" y="19200"/>
                      <a:pt x="21514" y="19200"/>
                      <a:pt x="21514" y="19200"/>
                    </a:cubicBezTo>
                    <a:cubicBezTo>
                      <a:pt x="21342" y="18800"/>
                      <a:pt x="21342" y="18800"/>
                      <a:pt x="21342" y="18800"/>
                    </a:cubicBezTo>
                    <a:cubicBezTo>
                      <a:pt x="21084" y="18400"/>
                      <a:pt x="21084" y="18400"/>
                      <a:pt x="21084" y="18400"/>
                    </a:cubicBezTo>
                    <a:cubicBezTo>
                      <a:pt x="21084" y="17467"/>
                      <a:pt x="21084" y="17467"/>
                      <a:pt x="21084" y="17467"/>
                    </a:cubicBezTo>
                    <a:cubicBezTo>
                      <a:pt x="20998" y="17200"/>
                      <a:pt x="20998" y="17200"/>
                      <a:pt x="20998" y="17200"/>
                    </a:cubicBezTo>
                    <a:cubicBezTo>
                      <a:pt x="20825" y="16800"/>
                      <a:pt x="20825" y="16800"/>
                      <a:pt x="20825" y="16800"/>
                    </a:cubicBezTo>
                    <a:cubicBezTo>
                      <a:pt x="20825" y="15600"/>
                      <a:pt x="20825" y="15600"/>
                      <a:pt x="20825" y="15600"/>
                    </a:cubicBezTo>
                    <a:cubicBezTo>
                      <a:pt x="20825" y="13733"/>
                      <a:pt x="20825" y="13733"/>
                      <a:pt x="20825" y="13733"/>
                    </a:cubicBezTo>
                    <a:cubicBezTo>
                      <a:pt x="20739" y="11467"/>
                      <a:pt x="20739" y="11467"/>
                      <a:pt x="20739" y="11467"/>
                    </a:cubicBezTo>
                    <a:cubicBezTo>
                      <a:pt x="20739" y="10267"/>
                      <a:pt x="20739" y="10267"/>
                      <a:pt x="20739" y="10267"/>
                    </a:cubicBezTo>
                    <a:cubicBezTo>
                      <a:pt x="20395" y="9333"/>
                      <a:pt x="20395" y="9333"/>
                      <a:pt x="20395" y="9333"/>
                    </a:cubicBezTo>
                    <a:cubicBezTo>
                      <a:pt x="20137" y="8000"/>
                      <a:pt x="20137" y="8000"/>
                      <a:pt x="20137" y="8000"/>
                    </a:cubicBezTo>
                    <a:cubicBezTo>
                      <a:pt x="19965" y="7200"/>
                      <a:pt x="19965" y="7200"/>
                      <a:pt x="19965" y="7200"/>
                    </a:cubicBezTo>
                    <a:cubicBezTo>
                      <a:pt x="20137" y="6267"/>
                      <a:pt x="20137" y="6267"/>
                      <a:pt x="20137" y="6267"/>
                    </a:cubicBezTo>
                    <a:cubicBezTo>
                      <a:pt x="20051" y="5467"/>
                      <a:pt x="20051" y="5467"/>
                      <a:pt x="20051" y="5467"/>
                    </a:cubicBezTo>
                    <a:cubicBezTo>
                      <a:pt x="19965" y="5200"/>
                      <a:pt x="19965" y="5200"/>
                      <a:pt x="19965" y="5200"/>
                    </a:cubicBezTo>
                    <a:cubicBezTo>
                      <a:pt x="19965" y="4533"/>
                      <a:pt x="19965" y="4533"/>
                      <a:pt x="19965" y="4533"/>
                    </a:cubicBezTo>
                    <a:cubicBezTo>
                      <a:pt x="19965" y="4400"/>
                      <a:pt x="19965" y="4400"/>
                      <a:pt x="19965" y="4400"/>
                    </a:cubicBezTo>
                    <a:cubicBezTo>
                      <a:pt x="20137" y="4133"/>
                      <a:pt x="20137" y="4133"/>
                      <a:pt x="20137" y="4133"/>
                    </a:cubicBezTo>
                    <a:cubicBezTo>
                      <a:pt x="20223" y="3867"/>
                      <a:pt x="20223" y="3867"/>
                      <a:pt x="20223" y="3867"/>
                    </a:cubicBezTo>
                    <a:cubicBezTo>
                      <a:pt x="20223" y="3333"/>
                      <a:pt x="20223" y="3333"/>
                      <a:pt x="20223" y="3333"/>
                    </a:cubicBezTo>
                    <a:cubicBezTo>
                      <a:pt x="19965" y="2933"/>
                      <a:pt x="19965" y="2933"/>
                      <a:pt x="19965" y="2933"/>
                    </a:cubicBezTo>
                    <a:cubicBezTo>
                      <a:pt x="19965" y="2800"/>
                      <a:pt x="19965" y="2800"/>
                      <a:pt x="19965" y="2800"/>
                    </a:cubicBezTo>
                    <a:cubicBezTo>
                      <a:pt x="19879" y="2400"/>
                      <a:pt x="19879" y="2400"/>
                      <a:pt x="19879" y="2400"/>
                    </a:cubicBezTo>
                    <a:cubicBezTo>
                      <a:pt x="19793" y="1733"/>
                      <a:pt x="19793" y="1733"/>
                      <a:pt x="19793" y="1733"/>
                    </a:cubicBezTo>
                    <a:cubicBezTo>
                      <a:pt x="19793" y="1733"/>
                      <a:pt x="11187" y="1200"/>
                      <a:pt x="8347" y="933"/>
                    </a:cubicBezTo>
                    <a:cubicBezTo>
                      <a:pt x="6540" y="800"/>
                      <a:pt x="1205" y="0"/>
                      <a:pt x="1205" y="0"/>
                    </a:cubicBezTo>
                    <a:cubicBezTo>
                      <a:pt x="0" y="19600"/>
                      <a:pt x="0" y="19600"/>
                      <a:pt x="0" y="19600"/>
                    </a:cubicBezTo>
                    <a:cubicBezTo>
                      <a:pt x="0" y="19600"/>
                      <a:pt x="7831" y="20400"/>
                      <a:pt x="10499" y="20667"/>
                    </a:cubicBezTo>
                    <a:cubicBezTo>
                      <a:pt x="13167" y="20933"/>
                      <a:pt x="21428" y="21467"/>
                      <a:pt x="21428" y="21467"/>
                    </a:cubicBez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87" name="Shape">
                <a:extLst>
                  <a:ext uri="{FF2B5EF4-FFF2-40B4-BE49-F238E27FC236}">
                    <a16:creationId xmlns:a16="http://schemas.microsoft.com/office/drawing/2014/main" id="{AE022E7B-1AF9-EE3F-C648-20970B3AEB19}"/>
                  </a:ext>
                </a:extLst>
              </p:cNvPr>
              <p:cNvSpPr/>
              <p:nvPr/>
            </p:nvSpPr>
            <p:spPr>
              <a:xfrm>
                <a:off x="2340886" y="1938634"/>
                <a:ext cx="1138952" cy="895124"/>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cubicBezTo>
                      <a:pt x="21293" y="7330"/>
                      <a:pt x="21293" y="7330"/>
                      <a:pt x="21293" y="7330"/>
                    </a:cubicBezTo>
                    <a:cubicBezTo>
                      <a:pt x="21293" y="7330"/>
                      <a:pt x="21293" y="7330"/>
                      <a:pt x="21293" y="7330"/>
                    </a:cubicBezTo>
                    <a:cubicBezTo>
                      <a:pt x="21293" y="7330"/>
                      <a:pt x="21293" y="7330"/>
                      <a:pt x="21293" y="7330"/>
                    </a:cubicBezTo>
                    <a:cubicBezTo>
                      <a:pt x="21600" y="2737"/>
                      <a:pt x="21600" y="2737"/>
                      <a:pt x="21600" y="2737"/>
                    </a:cubicBezTo>
                    <a:cubicBezTo>
                      <a:pt x="15989" y="2052"/>
                      <a:pt x="15989" y="2052"/>
                      <a:pt x="15989" y="2052"/>
                    </a:cubicBezTo>
                    <a:cubicBezTo>
                      <a:pt x="2306" y="0"/>
                      <a:pt x="2306" y="0"/>
                      <a:pt x="2306" y="0"/>
                    </a:cubicBezTo>
                    <a:cubicBezTo>
                      <a:pt x="0" y="18766"/>
                      <a:pt x="0" y="18766"/>
                      <a:pt x="0" y="18766"/>
                    </a:cubicBezTo>
                    <a:cubicBezTo>
                      <a:pt x="17603" y="21405"/>
                      <a:pt x="17603" y="21405"/>
                      <a:pt x="17603" y="21405"/>
                    </a:cubicBezTo>
                    <a:cubicBezTo>
                      <a:pt x="17603" y="21405"/>
                      <a:pt x="18833" y="21502"/>
                      <a:pt x="20524" y="21600"/>
                    </a:cubicBezTo>
                    <a:close/>
                  </a:path>
                </a:pathLst>
              </a:custGeom>
              <a:solidFill>
                <a:srgbClr val="4D4084"/>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88" name="Shape">
                <a:extLst>
                  <a:ext uri="{FF2B5EF4-FFF2-40B4-BE49-F238E27FC236}">
                    <a16:creationId xmlns:a16="http://schemas.microsoft.com/office/drawing/2014/main" id="{C300EA75-FA70-A46B-EC69-70762ABF8D10}"/>
                  </a:ext>
                </a:extLst>
              </p:cNvPr>
              <p:cNvSpPr/>
              <p:nvPr/>
            </p:nvSpPr>
            <p:spPr>
              <a:xfrm>
                <a:off x="1584775" y="1617921"/>
                <a:ext cx="875749" cy="1096168"/>
              </a:xfrm>
              <a:custGeom>
                <a:avLst/>
                <a:gdLst/>
                <a:ahLst/>
                <a:cxnLst>
                  <a:cxn ang="0">
                    <a:pos x="wd2" y="hd2"/>
                  </a:cxn>
                  <a:cxn ang="5400000">
                    <a:pos x="wd2" y="hd2"/>
                  </a:cxn>
                  <a:cxn ang="10800000">
                    <a:pos x="wd2" y="hd2"/>
                  </a:cxn>
                  <a:cxn ang="16200000">
                    <a:pos x="wd2" y="hd2"/>
                  </a:cxn>
                </a:cxnLst>
                <a:rect l="0" t="0" r="r" b="b"/>
                <a:pathLst>
                  <a:path w="21600" h="21600" extrusionOk="0">
                    <a:moveTo>
                      <a:pt x="21600" y="6320"/>
                    </a:moveTo>
                    <a:lnTo>
                      <a:pt x="14400" y="5376"/>
                    </a:lnTo>
                    <a:lnTo>
                      <a:pt x="15226" y="1603"/>
                    </a:lnTo>
                    <a:lnTo>
                      <a:pt x="4603" y="0"/>
                    </a:lnTo>
                    <a:lnTo>
                      <a:pt x="0" y="18959"/>
                    </a:lnTo>
                    <a:lnTo>
                      <a:pt x="18649" y="21600"/>
                    </a:lnTo>
                    <a:lnTo>
                      <a:pt x="21600" y="6320"/>
                    </a:ln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srgbClr val="8A84D6">
                      <a:lumMod val="60000"/>
                      <a:lumOff val="40000"/>
                    </a:srgbClr>
                  </a:solidFill>
                  <a:effectLst/>
                  <a:uLnTx/>
                  <a:uFillTx/>
                  <a:latin typeface="Campton SemiBold"/>
                  <a:sym typeface="Helvetica"/>
                </a:endParaRPr>
              </a:p>
            </p:txBody>
          </p:sp>
          <p:sp>
            <p:nvSpPr>
              <p:cNvPr id="189" name="Shape">
                <a:extLst>
                  <a:ext uri="{FF2B5EF4-FFF2-40B4-BE49-F238E27FC236}">
                    <a16:creationId xmlns:a16="http://schemas.microsoft.com/office/drawing/2014/main" id="{CF170A99-3411-E866-54DE-BCD47227FCC2}"/>
                  </a:ext>
                </a:extLst>
              </p:cNvPr>
              <p:cNvSpPr/>
              <p:nvPr/>
            </p:nvSpPr>
            <p:spPr>
              <a:xfrm>
                <a:off x="766451" y="1416880"/>
                <a:ext cx="1004959" cy="1522184"/>
              </a:xfrm>
              <a:custGeom>
                <a:avLst/>
                <a:gdLst/>
                <a:ahLst/>
                <a:cxnLst>
                  <a:cxn ang="0">
                    <a:pos x="wd2" y="hd2"/>
                  </a:cxn>
                  <a:cxn ang="5400000">
                    <a:pos x="wd2" y="hd2"/>
                  </a:cxn>
                  <a:cxn ang="10800000">
                    <a:pos x="wd2" y="hd2"/>
                  </a:cxn>
                  <a:cxn ang="16200000">
                    <a:pos x="wd2" y="hd2"/>
                  </a:cxn>
                </a:cxnLst>
                <a:rect l="0" t="0" r="r" b="b"/>
                <a:pathLst>
                  <a:path w="21600" h="21600" extrusionOk="0">
                    <a:moveTo>
                      <a:pt x="435" y="7546"/>
                    </a:moveTo>
                    <a:cubicBezTo>
                      <a:pt x="87" y="7603"/>
                      <a:pt x="87" y="7603"/>
                      <a:pt x="87" y="7603"/>
                    </a:cubicBezTo>
                    <a:cubicBezTo>
                      <a:pt x="0" y="7776"/>
                      <a:pt x="0" y="7776"/>
                      <a:pt x="0" y="7776"/>
                    </a:cubicBezTo>
                    <a:cubicBezTo>
                      <a:pt x="87" y="8006"/>
                      <a:pt x="87" y="8006"/>
                      <a:pt x="87" y="8006"/>
                    </a:cubicBezTo>
                    <a:cubicBezTo>
                      <a:pt x="174" y="8179"/>
                      <a:pt x="174" y="8179"/>
                      <a:pt x="174" y="8179"/>
                    </a:cubicBezTo>
                    <a:cubicBezTo>
                      <a:pt x="261" y="8237"/>
                      <a:pt x="261" y="8237"/>
                      <a:pt x="261" y="8237"/>
                    </a:cubicBezTo>
                    <a:cubicBezTo>
                      <a:pt x="610" y="8352"/>
                      <a:pt x="610" y="8352"/>
                      <a:pt x="610" y="8352"/>
                    </a:cubicBezTo>
                    <a:cubicBezTo>
                      <a:pt x="13935" y="21600"/>
                      <a:pt x="13935" y="21600"/>
                      <a:pt x="13935" y="21600"/>
                    </a:cubicBezTo>
                    <a:cubicBezTo>
                      <a:pt x="14197" y="21370"/>
                      <a:pt x="14197" y="21370"/>
                      <a:pt x="14197" y="21370"/>
                    </a:cubicBezTo>
                    <a:cubicBezTo>
                      <a:pt x="14284" y="21139"/>
                      <a:pt x="14284" y="21139"/>
                      <a:pt x="14284" y="21139"/>
                    </a:cubicBezTo>
                    <a:cubicBezTo>
                      <a:pt x="14284" y="20390"/>
                      <a:pt x="14284" y="20390"/>
                      <a:pt x="14284" y="20390"/>
                    </a:cubicBezTo>
                    <a:cubicBezTo>
                      <a:pt x="14284" y="19584"/>
                      <a:pt x="14284" y="19584"/>
                      <a:pt x="14284" y="19584"/>
                    </a:cubicBezTo>
                    <a:cubicBezTo>
                      <a:pt x="14284" y="18950"/>
                      <a:pt x="14284" y="18950"/>
                      <a:pt x="14284" y="18950"/>
                    </a:cubicBezTo>
                    <a:cubicBezTo>
                      <a:pt x="14545" y="18778"/>
                      <a:pt x="14545" y="18778"/>
                      <a:pt x="14545" y="18778"/>
                    </a:cubicBezTo>
                    <a:cubicBezTo>
                      <a:pt x="15155" y="18662"/>
                      <a:pt x="15155" y="18662"/>
                      <a:pt x="15155" y="18662"/>
                    </a:cubicBezTo>
                    <a:cubicBezTo>
                      <a:pt x="15329" y="18893"/>
                      <a:pt x="15329" y="18893"/>
                      <a:pt x="15329" y="18893"/>
                    </a:cubicBezTo>
                    <a:cubicBezTo>
                      <a:pt x="15677" y="18778"/>
                      <a:pt x="15677" y="18778"/>
                      <a:pt x="15677" y="18778"/>
                    </a:cubicBezTo>
                    <a:cubicBezTo>
                      <a:pt x="16113" y="19008"/>
                      <a:pt x="16113" y="19008"/>
                      <a:pt x="16113" y="19008"/>
                    </a:cubicBezTo>
                    <a:cubicBezTo>
                      <a:pt x="16374" y="19123"/>
                      <a:pt x="16374" y="19123"/>
                      <a:pt x="16374" y="19123"/>
                    </a:cubicBezTo>
                    <a:cubicBezTo>
                      <a:pt x="16635" y="19008"/>
                      <a:pt x="16635" y="19008"/>
                      <a:pt x="16635" y="19008"/>
                    </a:cubicBezTo>
                    <a:cubicBezTo>
                      <a:pt x="16635" y="19008"/>
                      <a:pt x="16984" y="18202"/>
                      <a:pt x="17158" y="17971"/>
                    </a:cubicBezTo>
                    <a:cubicBezTo>
                      <a:pt x="17245" y="17626"/>
                      <a:pt x="17594" y="16531"/>
                      <a:pt x="17594" y="16531"/>
                    </a:cubicBezTo>
                    <a:cubicBezTo>
                      <a:pt x="21600" y="2822"/>
                      <a:pt x="21600" y="2822"/>
                      <a:pt x="21600" y="2822"/>
                    </a:cubicBezTo>
                    <a:cubicBezTo>
                      <a:pt x="21600" y="2822"/>
                      <a:pt x="14197" y="1786"/>
                      <a:pt x="11671" y="1382"/>
                    </a:cubicBezTo>
                    <a:cubicBezTo>
                      <a:pt x="9668" y="1094"/>
                      <a:pt x="3658" y="0"/>
                      <a:pt x="3658" y="0"/>
                    </a:cubicBezTo>
                    <a:cubicBezTo>
                      <a:pt x="697" y="7488"/>
                      <a:pt x="697" y="7488"/>
                      <a:pt x="697" y="7488"/>
                    </a:cubicBezTo>
                    <a:lnTo>
                      <a:pt x="435" y="7546"/>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90" name="Shape">
                <a:extLst>
                  <a:ext uri="{FF2B5EF4-FFF2-40B4-BE49-F238E27FC236}">
                    <a16:creationId xmlns:a16="http://schemas.microsoft.com/office/drawing/2014/main" id="{52CEDF83-8E39-2247-3432-BF8B040B0AD6}"/>
                  </a:ext>
                </a:extLst>
              </p:cNvPr>
              <p:cNvSpPr/>
              <p:nvPr/>
            </p:nvSpPr>
            <p:spPr>
              <a:xfrm>
                <a:off x="340542" y="469103"/>
                <a:ext cx="1249018" cy="1057872"/>
              </a:xfrm>
              <a:custGeom>
                <a:avLst/>
                <a:gdLst/>
                <a:ahLst/>
                <a:cxnLst>
                  <a:cxn ang="0">
                    <a:pos x="wd2" y="hd2"/>
                  </a:cxn>
                  <a:cxn ang="5400000">
                    <a:pos x="wd2" y="hd2"/>
                  </a:cxn>
                  <a:cxn ang="10800000">
                    <a:pos x="wd2" y="hd2"/>
                  </a:cxn>
                  <a:cxn ang="16200000">
                    <a:pos x="wd2" y="hd2"/>
                  </a:cxn>
                </a:cxnLst>
                <a:rect l="0" t="0" r="r" b="b"/>
                <a:pathLst>
                  <a:path w="21600" h="21600" extrusionOk="0">
                    <a:moveTo>
                      <a:pt x="17603" y="21600"/>
                    </a:moveTo>
                    <a:cubicBezTo>
                      <a:pt x="18865" y="15062"/>
                      <a:pt x="18865" y="15062"/>
                      <a:pt x="18865" y="15062"/>
                    </a:cubicBezTo>
                    <a:cubicBezTo>
                      <a:pt x="18865" y="14648"/>
                      <a:pt x="18865" y="14648"/>
                      <a:pt x="18865" y="14648"/>
                    </a:cubicBezTo>
                    <a:cubicBezTo>
                      <a:pt x="18935" y="14483"/>
                      <a:pt x="18935" y="14483"/>
                      <a:pt x="18935" y="14483"/>
                    </a:cubicBezTo>
                    <a:cubicBezTo>
                      <a:pt x="19286" y="14317"/>
                      <a:pt x="19286" y="14317"/>
                      <a:pt x="19286" y="14317"/>
                    </a:cubicBezTo>
                    <a:cubicBezTo>
                      <a:pt x="19286" y="14152"/>
                      <a:pt x="19286" y="14152"/>
                      <a:pt x="19286" y="14152"/>
                    </a:cubicBezTo>
                    <a:cubicBezTo>
                      <a:pt x="19356" y="13821"/>
                      <a:pt x="19356" y="13821"/>
                      <a:pt x="19356" y="13821"/>
                    </a:cubicBezTo>
                    <a:cubicBezTo>
                      <a:pt x="19356" y="13159"/>
                      <a:pt x="19356" y="13159"/>
                      <a:pt x="19356" y="13159"/>
                    </a:cubicBezTo>
                    <a:cubicBezTo>
                      <a:pt x="19426" y="12993"/>
                      <a:pt x="19426" y="12993"/>
                      <a:pt x="19426" y="12993"/>
                    </a:cubicBezTo>
                    <a:cubicBezTo>
                      <a:pt x="19216" y="12745"/>
                      <a:pt x="19216" y="12745"/>
                      <a:pt x="19216" y="12745"/>
                    </a:cubicBezTo>
                    <a:cubicBezTo>
                      <a:pt x="19145" y="12745"/>
                      <a:pt x="19145" y="12745"/>
                      <a:pt x="19145" y="12745"/>
                    </a:cubicBezTo>
                    <a:cubicBezTo>
                      <a:pt x="19005" y="12662"/>
                      <a:pt x="19005" y="12662"/>
                      <a:pt x="19005" y="12662"/>
                    </a:cubicBezTo>
                    <a:cubicBezTo>
                      <a:pt x="18865" y="12414"/>
                      <a:pt x="18865" y="12414"/>
                      <a:pt x="18865" y="12414"/>
                    </a:cubicBezTo>
                    <a:cubicBezTo>
                      <a:pt x="18935" y="12000"/>
                      <a:pt x="18935" y="12000"/>
                      <a:pt x="18935" y="12000"/>
                    </a:cubicBezTo>
                    <a:cubicBezTo>
                      <a:pt x="19005" y="11752"/>
                      <a:pt x="19005" y="11752"/>
                      <a:pt x="19005" y="11752"/>
                    </a:cubicBezTo>
                    <a:cubicBezTo>
                      <a:pt x="19426" y="11338"/>
                      <a:pt x="19426" y="11338"/>
                      <a:pt x="19426" y="11338"/>
                    </a:cubicBezTo>
                    <a:cubicBezTo>
                      <a:pt x="19987" y="10676"/>
                      <a:pt x="19987" y="10676"/>
                      <a:pt x="19987" y="10676"/>
                    </a:cubicBezTo>
                    <a:cubicBezTo>
                      <a:pt x="20197" y="10345"/>
                      <a:pt x="20197" y="10345"/>
                      <a:pt x="20197" y="10345"/>
                    </a:cubicBezTo>
                    <a:cubicBezTo>
                      <a:pt x="20268" y="10014"/>
                      <a:pt x="20268" y="10014"/>
                      <a:pt x="20268" y="10014"/>
                    </a:cubicBezTo>
                    <a:cubicBezTo>
                      <a:pt x="20408" y="9931"/>
                      <a:pt x="20408" y="9931"/>
                      <a:pt x="20408" y="9931"/>
                    </a:cubicBezTo>
                    <a:cubicBezTo>
                      <a:pt x="20548" y="9517"/>
                      <a:pt x="20548" y="9517"/>
                      <a:pt x="20548" y="9517"/>
                    </a:cubicBezTo>
                    <a:cubicBezTo>
                      <a:pt x="20829" y="9186"/>
                      <a:pt x="20829" y="9186"/>
                      <a:pt x="20829" y="9186"/>
                    </a:cubicBezTo>
                    <a:cubicBezTo>
                      <a:pt x="21039" y="8855"/>
                      <a:pt x="21039" y="8855"/>
                      <a:pt x="21039" y="8855"/>
                    </a:cubicBezTo>
                    <a:cubicBezTo>
                      <a:pt x="21319" y="8607"/>
                      <a:pt x="21319" y="8607"/>
                      <a:pt x="21319" y="8607"/>
                    </a:cubicBezTo>
                    <a:cubicBezTo>
                      <a:pt x="21390" y="8193"/>
                      <a:pt x="21390" y="8193"/>
                      <a:pt x="21390" y="8193"/>
                    </a:cubicBezTo>
                    <a:cubicBezTo>
                      <a:pt x="21600" y="8110"/>
                      <a:pt x="21600" y="8110"/>
                      <a:pt x="21600" y="8110"/>
                    </a:cubicBezTo>
                    <a:cubicBezTo>
                      <a:pt x="21600" y="7779"/>
                      <a:pt x="21600" y="7779"/>
                      <a:pt x="21600" y="7779"/>
                    </a:cubicBezTo>
                    <a:cubicBezTo>
                      <a:pt x="21530" y="7448"/>
                      <a:pt x="21530" y="7448"/>
                      <a:pt x="21530" y="7448"/>
                    </a:cubicBezTo>
                    <a:cubicBezTo>
                      <a:pt x="21390" y="7200"/>
                      <a:pt x="21390" y="7200"/>
                      <a:pt x="21390" y="7200"/>
                    </a:cubicBezTo>
                    <a:cubicBezTo>
                      <a:pt x="21039" y="6869"/>
                      <a:pt x="21039" y="6869"/>
                      <a:pt x="21039" y="6869"/>
                    </a:cubicBezTo>
                    <a:cubicBezTo>
                      <a:pt x="20829" y="6455"/>
                      <a:pt x="20829" y="6455"/>
                      <a:pt x="20829" y="6455"/>
                    </a:cubicBezTo>
                    <a:cubicBezTo>
                      <a:pt x="20829" y="6124"/>
                      <a:pt x="20829" y="6124"/>
                      <a:pt x="20829" y="6124"/>
                    </a:cubicBezTo>
                    <a:cubicBezTo>
                      <a:pt x="16200" y="4717"/>
                      <a:pt x="16200" y="4717"/>
                      <a:pt x="16200" y="4717"/>
                    </a:cubicBezTo>
                    <a:cubicBezTo>
                      <a:pt x="15429" y="4634"/>
                      <a:pt x="15429" y="4634"/>
                      <a:pt x="15429" y="4634"/>
                    </a:cubicBezTo>
                    <a:cubicBezTo>
                      <a:pt x="15148" y="4717"/>
                      <a:pt x="15148" y="4717"/>
                      <a:pt x="15148" y="4717"/>
                    </a:cubicBezTo>
                    <a:cubicBezTo>
                      <a:pt x="14797" y="4634"/>
                      <a:pt x="14797" y="4634"/>
                      <a:pt x="14797" y="4634"/>
                    </a:cubicBezTo>
                    <a:cubicBezTo>
                      <a:pt x="14517" y="4717"/>
                      <a:pt x="14517" y="4717"/>
                      <a:pt x="14517" y="4717"/>
                    </a:cubicBezTo>
                    <a:cubicBezTo>
                      <a:pt x="12483" y="4800"/>
                      <a:pt x="12483" y="4800"/>
                      <a:pt x="12483" y="4800"/>
                    </a:cubicBezTo>
                    <a:cubicBezTo>
                      <a:pt x="12273" y="4634"/>
                      <a:pt x="12273" y="4634"/>
                      <a:pt x="12273" y="4634"/>
                    </a:cubicBezTo>
                    <a:cubicBezTo>
                      <a:pt x="12062" y="4717"/>
                      <a:pt x="12062" y="4717"/>
                      <a:pt x="12062" y="4717"/>
                    </a:cubicBezTo>
                    <a:cubicBezTo>
                      <a:pt x="11852" y="4800"/>
                      <a:pt x="11852" y="4800"/>
                      <a:pt x="11852" y="4800"/>
                    </a:cubicBezTo>
                    <a:cubicBezTo>
                      <a:pt x="11712" y="4800"/>
                      <a:pt x="11712" y="4800"/>
                      <a:pt x="11712" y="4800"/>
                    </a:cubicBezTo>
                    <a:cubicBezTo>
                      <a:pt x="11501" y="4717"/>
                      <a:pt x="11501" y="4717"/>
                      <a:pt x="11501" y="4717"/>
                    </a:cubicBezTo>
                    <a:cubicBezTo>
                      <a:pt x="11501" y="4634"/>
                      <a:pt x="11501" y="4634"/>
                      <a:pt x="11501" y="4634"/>
                    </a:cubicBezTo>
                    <a:cubicBezTo>
                      <a:pt x="11151" y="4634"/>
                      <a:pt x="11151" y="4634"/>
                      <a:pt x="11151" y="4634"/>
                    </a:cubicBezTo>
                    <a:cubicBezTo>
                      <a:pt x="10940" y="4552"/>
                      <a:pt x="10940" y="4552"/>
                      <a:pt x="10940" y="4552"/>
                    </a:cubicBezTo>
                    <a:cubicBezTo>
                      <a:pt x="10870" y="4386"/>
                      <a:pt x="10870" y="4386"/>
                      <a:pt x="10870" y="4386"/>
                    </a:cubicBezTo>
                    <a:cubicBezTo>
                      <a:pt x="10870" y="4303"/>
                      <a:pt x="10870" y="4303"/>
                      <a:pt x="10870" y="4303"/>
                    </a:cubicBezTo>
                    <a:cubicBezTo>
                      <a:pt x="10590" y="4221"/>
                      <a:pt x="10590" y="4221"/>
                      <a:pt x="10590" y="4221"/>
                    </a:cubicBezTo>
                    <a:cubicBezTo>
                      <a:pt x="10029" y="4055"/>
                      <a:pt x="10029" y="4055"/>
                      <a:pt x="10029" y="4055"/>
                    </a:cubicBezTo>
                    <a:cubicBezTo>
                      <a:pt x="9678" y="3890"/>
                      <a:pt x="9678" y="3890"/>
                      <a:pt x="9678" y="3890"/>
                    </a:cubicBezTo>
                    <a:cubicBezTo>
                      <a:pt x="9538" y="3807"/>
                      <a:pt x="9538" y="3807"/>
                      <a:pt x="9538" y="3807"/>
                    </a:cubicBezTo>
                    <a:cubicBezTo>
                      <a:pt x="9117" y="3890"/>
                      <a:pt x="9117" y="3890"/>
                      <a:pt x="9117" y="3890"/>
                    </a:cubicBezTo>
                    <a:cubicBezTo>
                      <a:pt x="8486" y="4055"/>
                      <a:pt x="8486" y="4055"/>
                      <a:pt x="8486" y="4055"/>
                    </a:cubicBezTo>
                    <a:cubicBezTo>
                      <a:pt x="7714" y="3807"/>
                      <a:pt x="7714" y="3807"/>
                      <a:pt x="7714" y="3807"/>
                    </a:cubicBezTo>
                    <a:cubicBezTo>
                      <a:pt x="7223" y="3310"/>
                      <a:pt x="7223" y="3310"/>
                      <a:pt x="7223" y="3310"/>
                    </a:cubicBezTo>
                    <a:cubicBezTo>
                      <a:pt x="7223" y="3310"/>
                      <a:pt x="7434" y="2731"/>
                      <a:pt x="7364" y="1986"/>
                    </a:cubicBezTo>
                    <a:cubicBezTo>
                      <a:pt x="7294" y="1159"/>
                      <a:pt x="6943" y="993"/>
                      <a:pt x="6943" y="993"/>
                    </a:cubicBezTo>
                    <a:cubicBezTo>
                      <a:pt x="6592" y="993"/>
                      <a:pt x="6592" y="993"/>
                      <a:pt x="6592" y="993"/>
                    </a:cubicBezTo>
                    <a:cubicBezTo>
                      <a:pt x="6312" y="828"/>
                      <a:pt x="6312" y="828"/>
                      <a:pt x="6312" y="828"/>
                    </a:cubicBezTo>
                    <a:cubicBezTo>
                      <a:pt x="6312" y="828"/>
                      <a:pt x="6312" y="331"/>
                      <a:pt x="5961" y="331"/>
                    </a:cubicBezTo>
                    <a:cubicBezTo>
                      <a:pt x="5610" y="331"/>
                      <a:pt x="5610" y="331"/>
                      <a:pt x="5610" y="331"/>
                    </a:cubicBezTo>
                    <a:cubicBezTo>
                      <a:pt x="5190" y="248"/>
                      <a:pt x="5190" y="248"/>
                      <a:pt x="5190" y="248"/>
                    </a:cubicBezTo>
                    <a:cubicBezTo>
                      <a:pt x="4909" y="0"/>
                      <a:pt x="4909" y="0"/>
                      <a:pt x="4909" y="0"/>
                    </a:cubicBezTo>
                    <a:cubicBezTo>
                      <a:pt x="4909" y="579"/>
                      <a:pt x="4909" y="579"/>
                      <a:pt x="4909" y="579"/>
                    </a:cubicBezTo>
                    <a:cubicBezTo>
                      <a:pt x="4769" y="1076"/>
                      <a:pt x="4769" y="1076"/>
                      <a:pt x="4769" y="1076"/>
                    </a:cubicBezTo>
                    <a:cubicBezTo>
                      <a:pt x="4418" y="1821"/>
                      <a:pt x="4418" y="1821"/>
                      <a:pt x="4418" y="1821"/>
                    </a:cubicBezTo>
                    <a:cubicBezTo>
                      <a:pt x="4488" y="2317"/>
                      <a:pt x="4488" y="2317"/>
                      <a:pt x="4488" y="2317"/>
                    </a:cubicBezTo>
                    <a:cubicBezTo>
                      <a:pt x="4418" y="2731"/>
                      <a:pt x="4418" y="2731"/>
                      <a:pt x="4418" y="2731"/>
                    </a:cubicBezTo>
                    <a:cubicBezTo>
                      <a:pt x="4208" y="3145"/>
                      <a:pt x="4208" y="3145"/>
                      <a:pt x="4208" y="3145"/>
                    </a:cubicBezTo>
                    <a:cubicBezTo>
                      <a:pt x="4068" y="3559"/>
                      <a:pt x="4068" y="3559"/>
                      <a:pt x="4068" y="3559"/>
                    </a:cubicBezTo>
                    <a:cubicBezTo>
                      <a:pt x="3857" y="4138"/>
                      <a:pt x="3857" y="4138"/>
                      <a:pt x="3857" y="4138"/>
                    </a:cubicBezTo>
                    <a:cubicBezTo>
                      <a:pt x="3717" y="4552"/>
                      <a:pt x="3717" y="4552"/>
                      <a:pt x="3717" y="4552"/>
                    </a:cubicBezTo>
                    <a:cubicBezTo>
                      <a:pt x="3296" y="5545"/>
                      <a:pt x="3296" y="5545"/>
                      <a:pt x="3296" y="5545"/>
                    </a:cubicBezTo>
                    <a:cubicBezTo>
                      <a:pt x="2805" y="7034"/>
                      <a:pt x="2805" y="7034"/>
                      <a:pt x="2805" y="7034"/>
                    </a:cubicBezTo>
                    <a:cubicBezTo>
                      <a:pt x="2455" y="8110"/>
                      <a:pt x="2455" y="8110"/>
                      <a:pt x="2455" y="8110"/>
                    </a:cubicBezTo>
                    <a:cubicBezTo>
                      <a:pt x="2104" y="9186"/>
                      <a:pt x="2104" y="9186"/>
                      <a:pt x="2104" y="9186"/>
                    </a:cubicBezTo>
                    <a:cubicBezTo>
                      <a:pt x="1683" y="9931"/>
                      <a:pt x="1683" y="9931"/>
                      <a:pt x="1683" y="9931"/>
                    </a:cubicBezTo>
                    <a:cubicBezTo>
                      <a:pt x="1543" y="10262"/>
                      <a:pt x="1543" y="10262"/>
                      <a:pt x="1543" y="10262"/>
                    </a:cubicBezTo>
                    <a:cubicBezTo>
                      <a:pt x="1262" y="10759"/>
                      <a:pt x="1262" y="10759"/>
                      <a:pt x="1262" y="10759"/>
                    </a:cubicBezTo>
                    <a:cubicBezTo>
                      <a:pt x="1052" y="11007"/>
                      <a:pt x="1052" y="11007"/>
                      <a:pt x="1052" y="11007"/>
                    </a:cubicBezTo>
                    <a:cubicBezTo>
                      <a:pt x="982" y="11255"/>
                      <a:pt x="982" y="11255"/>
                      <a:pt x="982" y="11255"/>
                    </a:cubicBezTo>
                    <a:cubicBezTo>
                      <a:pt x="771" y="11669"/>
                      <a:pt x="771" y="11669"/>
                      <a:pt x="771" y="11669"/>
                    </a:cubicBezTo>
                    <a:cubicBezTo>
                      <a:pt x="351" y="12248"/>
                      <a:pt x="351" y="12248"/>
                      <a:pt x="351" y="12248"/>
                    </a:cubicBezTo>
                    <a:cubicBezTo>
                      <a:pt x="210" y="12579"/>
                      <a:pt x="210" y="12579"/>
                      <a:pt x="210" y="12579"/>
                    </a:cubicBezTo>
                    <a:cubicBezTo>
                      <a:pt x="351" y="13241"/>
                      <a:pt x="351" y="13241"/>
                      <a:pt x="351" y="13241"/>
                    </a:cubicBezTo>
                    <a:cubicBezTo>
                      <a:pt x="351" y="13407"/>
                      <a:pt x="351" y="13407"/>
                      <a:pt x="351" y="13407"/>
                    </a:cubicBezTo>
                    <a:cubicBezTo>
                      <a:pt x="351" y="13572"/>
                      <a:pt x="351" y="13572"/>
                      <a:pt x="351" y="13572"/>
                    </a:cubicBezTo>
                    <a:cubicBezTo>
                      <a:pt x="281" y="13655"/>
                      <a:pt x="281" y="13655"/>
                      <a:pt x="281" y="13655"/>
                    </a:cubicBezTo>
                    <a:cubicBezTo>
                      <a:pt x="210" y="13986"/>
                      <a:pt x="210" y="13986"/>
                      <a:pt x="210" y="13986"/>
                    </a:cubicBezTo>
                    <a:cubicBezTo>
                      <a:pt x="70" y="14069"/>
                      <a:pt x="70" y="14069"/>
                      <a:pt x="70" y="14069"/>
                    </a:cubicBezTo>
                    <a:cubicBezTo>
                      <a:pt x="70" y="14400"/>
                      <a:pt x="70" y="14400"/>
                      <a:pt x="70" y="14400"/>
                    </a:cubicBezTo>
                    <a:cubicBezTo>
                      <a:pt x="0" y="15062"/>
                      <a:pt x="0" y="15062"/>
                      <a:pt x="0" y="15062"/>
                    </a:cubicBezTo>
                    <a:cubicBezTo>
                      <a:pt x="0" y="15476"/>
                      <a:pt x="0" y="15476"/>
                      <a:pt x="0" y="15476"/>
                    </a:cubicBezTo>
                    <a:cubicBezTo>
                      <a:pt x="140" y="15724"/>
                      <a:pt x="140" y="15724"/>
                      <a:pt x="140" y="15724"/>
                    </a:cubicBezTo>
                    <a:cubicBezTo>
                      <a:pt x="210" y="15972"/>
                      <a:pt x="210" y="15972"/>
                      <a:pt x="210" y="15972"/>
                    </a:cubicBezTo>
                    <a:cubicBezTo>
                      <a:pt x="10309" y="19366"/>
                      <a:pt x="10309" y="19366"/>
                      <a:pt x="10309" y="19366"/>
                    </a:cubicBezTo>
                    <a:cubicBezTo>
                      <a:pt x="10309" y="19366"/>
                      <a:pt x="15148" y="20938"/>
                      <a:pt x="16761" y="21352"/>
                    </a:cubicBezTo>
                    <a:cubicBezTo>
                      <a:pt x="16971" y="21434"/>
                      <a:pt x="17252" y="21517"/>
                      <a:pt x="17603" y="21600"/>
                    </a:cubicBez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91" name="Shape">
                <a:extLst>
                  <a:ext uri="{FF2B5EF4-FFF2-40B4-BE49-F238E27FC236}">
                    <a16:creationId xmlns:a16="http://schemas.microsoft.com/office/drawing/2014/main" id="{CF17D344-6A9D-BD20-0DF5-7F800E909741}"/>
                  </a:ext>
                </a:extLst>
              </p:cNvPr>
              <p:cNvSpPr/>
              <p:nvPr/>
            </p:nvSpPr>
            <p:spPr>
              <a:xfrm>
                <a:off x="1359852" y="186682"/>
                <a:ext cx="923604" cy="1512614"/>
              </a:xfrm>
              <a:custGeom>
                <a:avLst/>
                <a:gdLst/>
                <a:ahLst/>
                <a:cxnLst>
                  <a:cxn ang="0">
                    <a:pos x="wd2" y="hd2"/>
                  </a:cxn>
                  <a:cxn ang="5400000">
                    <a:pos x="wd2" y="hd2"/>
                  </a:cxn>
                  <a:cxn ang="10800000">
                    <a:pos x="wd2" y="hd2"/>
                  </a:cxn>
                  <a:cxn ang="16200000">
                    <a:pos x="wd2" y="hd2"/>
                  </a:cxn>
                </a:cxnLst>
                <a:rect l="0" t="0" r="r" b="b"/>
                <a:pathLst>
                  <a:path w="21600" h="21600" extrusionOk="0">
                    <a:moveTo>
                      <a:pt x="4547" y="7644"/>
                    </a:moveTo>
                    <a:cubicBezTo>
                      <a:pt x="4547" y="7991"/>
                      <a:pt x="4358" y="8281"/>
                      <a:pt x="4358" y="8281"/>
                    </a:cubicBezTo>
                    <a:cubicBezTo>
                      <a:pt x="4358" y="8513"/>
                      <a:pt x="4358" y="8513"/>
                      <a:pt x="4358" y="8513"/>
                    </a:cubicBezTo>
                    <a:cubicBezTo>
                      <a:pt x="4642" y="8802"/>
                      <a:pt x="4642" y="8802"/>
                      <a:pt x="4642" y="8802"/>
                    </a:cubicBezTo>
                    <a:cubicBezTo>
                      <a:pt x="5116" y="9034"/>
                      <a:pt x="5116" y="9034"/>
                      <a:pt x="5116" y="9034"/>
                    </a:cubicBezTo>
                    <a:cubicBezTo>
                      <a:pt x="5305" y="9208"/>
                      <a:pt x="5305" y="9208"/>
                      <a:pt x="5305" y="9208"/>
                    </a:cubicBezTo>
                    <a:cubicBezTo>
                      <a:pt x="5400" y="9439"/>
                      <a:pt x="5400" y="9439"/>
                      <a:pt x="5400" y="9439"/>
                    </a:cubicBezTo>
                    <a:cubicBezTo>
                      <a:pt x="5400" y="9671"/>
                      <a:pt x="5400" y="9671"/>
                      <a:pt x="5400" y="9671"/>
                    </a:cubicBezTo>
                    <a:cubicBezTo>
                      <a:pt x="5116" y="9729"/>
                      <a:pt x="5116" y="9729"/>
                      <a:pt x="5116" y="9729"/>
                    </a:cubicBezTo>
                    <a:cubicBezTo>
                      <a:pt x="5021" y="10018"/>
                      <a:pt x="5021" y="10018"/>
                      <a:pt x="5021" y="10018"/>
                    </a:cubicBezTo>
                    <a:cubicBezTo>
                      <a:pt x="4642" y="10192"/>
                      <a:pt x="4642" y="10192"/>
                      <a:pt x="4642" y="10192"/>
                    </a:cubicBezTo>
                    <a:cubicBezTo>
                      <a:pt x="4358" y="10424"/>
                      <a:pt x="4358" y="10424"/>
                      <a:pt x="4358" y="10424"/>
                    </a:cubicBezTo>
                    <a:cubicBezTo>
                      <a:pt x="3979" y="10655"/>
                      <a:pt x="3979" y="10655"/>
                      <a:pt x="3979" y="10655"/>
                    </a:cubicBezTo>
                    <a:cubicBezTo>
                      <a:pt x="3789" y="10945"/>
                      <a:pt x="3789" y="10945"/>
                      <a:pt x="3789" y="10945"/>
                    </a:cubicBezTo>
                    <a:cubicBezTo>
                      <a:pt x="3600" y="11003"/>
                      <a:pt x="3600" y="11003"/>
                      <a:pt x="3600" y="11003"/>
                    </a:cubicBezTo>
                    <a:cubicBezTo>
                      <a:pt x="3505" y="11234"/>
                      <a:pt x="3505" y="11234"/>
                      <a:pt x="3505" y="11234"/>
                    </a:cubicBezTo>
                    <a:cubicBezTo>
                      <a:pt x="3221" y="11466"/>
                      <a:pt x="3221" y="11466"/>
                      <a:pt x="3221" y="11466"/>
                    </a:cubicBezTo>
                    <a:cubicBezTo>
                      <a:pt x="2463" y="11929"/>
                      <a:pt x="2463" y="11929"/>
                      <a:pt x="2463" y="11929"/>
                    </a:cubicBezTo>
                    <a:cubicBezTo>
                      <a:pt x="1895" y="12219"/>
                      <a:pt x="1895" y="12219"/>
                      <a:pt x="1895" y="12219"/>
                    </a:cubicBezTo>
                    <a:cubicBezTo>
                      <a:pt x="1800" y="12392"/>
                      <a:pt x="1800" y="12392"/>
                      <a:pt x="1800" y="12392"/>
                    </a:cubicBezTo>
                    <a:cubicBezTo>
                      <a:pt x="1705" y="12682"/>
                      <a:pt x="1705" y="12682"/>
                      <a:pt x="1705" y="12682"/>
                    </a:cubicBezTo>
                    <a:cubicBezTo>
                      <a:pt x="1895" y="12856"/>
                      <a:pt x="1895" y="12856"/>
                      <a:pt x="1895" y="12856"/>
                    </a:cubicBezTo>
                    <a:cubicBezTo>
                      <a:pt x="2084" y="12914"/>
                      <a:pt x="2084" y="12914"/>
                      <a:pt x="2084" y="12914"/>
                    </a:cubicBezTo>
                    <a:cubicBezTo>
                      <a:pt x="2179" y="12914"/>
                      <a:pt x="2179" y="12914"/>
                      <a:pt x="2179" y="12914"/>
                    </a:cubicBezTo>
                    <a:cubicBezTo>
                      <a:pt x="2463" y="13087"/>
                      <a:pt x="2463" y="13087"/>
                      <a:pt x="2463" y="13087"/>
                    </a:cubicBezTo>
                    <a:cubicBezTo>
                      <a:pt x="2368" y="13203"/>
                      <a:pt x="2368" y="13203"/>
                      <a:pt x="2368" y="13203"/>
                    </a:cubicBezTo>
                    <a:cubicBezTo>
                      <a:pt x="2368" y="13666"/>
                      <a:pt x="2368" y="13666"/>
                      <a:pt x="2368" y="13666"/>
                    </a:cubicBezTo>
                    <a:cubicBezTo>
                      <a:pt x="2274" y="13898"/>
                      <a:pt x="2274" y="13898"/>
                      <a:pt x="2274" y="13898"/>
                    </a:cubicBezTo>
                    <a:cubicBezTo>
                      <a:pt x="2274" y="14014"/>
                      <a:pt x="2274" y="14014"/>
                      <a:pt x="2274" y="14014"/>
                    </a:cubicBezTo>
                    <a:cubicBezTo>
                      <a:pt x="1800" y="14130"/>
                      <a:pt x="1800" y="14130"/>
                      <a:pt x="1800" y="14130"/>
                    </a:cubicBezTo>
                    <a:cubicBezTo>
                      <a:pt x="1705" y="14246"/>
                      <a:pt x="1705" y="14246"/>
                      <a:pt x="1705" y="14246"/>
                    </a:cubicBezTo>
                    <a:cubicBezTo>
                      <a:pt x="1705" y="14535"/>
                      <a:pt x="1705" y="14535"/>
                      <a:pt x="1705" y="14535"/>
                    </a:cubicBezTo>
                    <a:cubicBezTo>
                      <a:pt x="0" y="19110"/>
                      <a:pt x="0" y="19110"/>
                      <a:pt x="0" y="19110"/>
                    </a:cubicBezTo>
                    <a:cubicBezTo>
                      <a:pt x="3316" y="19573"/>
                      <a:pt x="9663" y="20384"/>
                      <a:pt x="9663" y="20384"/>
                    </a:cubicBezTo>
                    <a:cubicBezTo>
                      <a:pt x="19705" y="21600"/>
                      <a:pt x="19705" y="21600"/>
                      <a:pt x="19705" y="21600"/>
                    </a:cubicBezTo>
                    <a:cubicBezTo>
                      <a:pt x="21600" y="14825"/>
                      <a:pt x="21600" y="14825"/>
                      <a:pt x="21600" y="14825"/>
                    </a:cubicBezTo>
                    <a:cubicBezTo>
                      <a:pt x="21411" y="14709"/>
                      <a:pt x="21411" y="14709"/>
                      <a:pt x="21411" y="14709"/>
                    </a:cubicBezTo>
                    <a:cubicBezTo>
                      <a:pt x="21221" y="14593"/>
                      <a:pt x="21221" y="14593"/>
                      <a:pt x="21221" y="14593"/>
                    </a:cubicBezTo>
                    <a:cubicBezTo>
                      <a:pt x="21221" y="14535"/>
                      <a:pt x="21221" y="14535"/>
                      <a:pt x="21221" y="14535"/>
                    </a:cubicBezTo>
                    <a:cubicBezTo>
                      <a:pt x="21126" y="14303"/>
                      <a:pt x="21126" y="14303"/>
                      <a:pt x="21126" y="14303"/>
                    </a:cubicBezTo>
                    <a:cubicBezTo>
                      <a:pt x="20937" y="14130"/>
                      <a:pt x="20937" y="14130"/>
                      <a:pt x="20937" y="14130"/>
                    </a:cubicBezTo>
                    <a:cubicBezTo>
                      <a:pt x="20653" y="13956"/>
                      <a:pt x="20653" y="13956"/>
                      <a:pt x="20653" y="13956"/>
                    </a:cubicBezTo>
                    <a:cubicBezTo>
                      <a:pt x="20274" y="13956"/>
                      <a:pt x="20274" y="13956"/>
                      <a:pt x="20274" y="13956"/>
                    </a:cubicBezTo>
                    <a:cubicBezTo>
                      <a:pt x="20179" y="14246"/>
                      <a:pt x="20179" y="14246"/>
                      <a:pt x="20179" y="14246"/>
                    </a:cubicBezTo>
                    <a:cubicBezTo>
                      <a:pt x="20084" y="14419"/>
                      <a:pt x="20084" y="14419"/>
                      <a:pt x="20084" y="14419"/>
                    </a:cubicBezTo>
                    <a:cubicBezTo>
                      <a:pt x="19137" y="14361"/>
                      <a:pt x="19137" y="14361"/>
                      <a:pt x="19137" y="14361"/>
                    </a:cubicBezTo>
                    <a:cubicBezTo>
                      <a:pt x="18663" y="14246"/>
                      <a:pt x="18663" y="14246"/>
                      <a:pt x="18663" y="14246"/>
                    </a:cubicBezTo>
                    <a:cubicBezTo>
                      <a:pt x="17905" y="14188"/>
                      <a:pt x="17905" y="14188"/>
                      <a:pt x="17905" y="14188"/>
                    </a:cubicBezTo>
                    <a:cubicBezTo>
                      <a:pt x="17526" y="14188"/>
                      <a:pt x="17526" y="14188"/>
                      <a:pt x="17526" y="14188"/>
                    </a:cubicBezTo>
                    <a:cubicBezTo>
                      <a:pt x="17432" y="14303"/>
                      <a:pt x="17432" y="14303"/>
                      <a:pt x="17432" y="14303"/>
                    </a:cubicBezTo>
                    <a:cubicBezTo>
                      <a:pt x="17432" y="14419"/>
                      <a:pt x="17432" y="14419"/>
                      <a:pt x="17432" y="14419"/>
                    </a:cubicBezTo>
                    <a:cubicBezTo>
                      <a:pt x="16958" y="14303"/>
                      <a:pt x="16958" y="14303"/>
                      <a:pt x="16958" y="14303"/>
                    </a:cubicBezTo>
                    <a:cubicBezTo>
                      <a:pt x="16484" y="14130"/>
                      <a:pt x="16484" y="14130"/>
                      <a:pt x="16484" y="14130"/>
                    </a:cubicBezTo>
                    <a:cubicBezTo>
                      <a:pt x="16200" y="14130"/>
                      <a:pt x="16200" y="14130"/>
                      <a:pt x="16200" y="14130"/>
                    </a:cubicBezTo>
                    <a:cubicBezTo>
                      <a:pt x="16011" y="14130"/>
                      <a:pt x="16011" y="14130"/>
                      <a:pt x="16011" y="14130"/>
                    </a:cubicBezTo>
                    <a:cubicBezTo>
                      <a:pt x="15916" y="14303"/>
                      <a:pt x="15916" y="14303"/>
                      <a:pt x="15916" y="14303"/>
                    </a:cubicBezTo>
                    <a:cubicBezTo>
                      <a:pt x="15916" y="14419"/>
                      <a:pt x="15916" y="14419"/>
                      <a:pt x="15916" y="14419"/>
                    </a:cubicBezTo>
                    <a:cubicBezTo>
                      <a:pt x="15537" y="14419"/>
                      <a:pt x="15537" y="14419"/>
                      <a:pt x="15537" y="14419"/>
                    </a:cubicBezTo>
                    <a:cubicBezTo>
                      <a:pt x="15347" y="14188"/>
                      <a:pt x="15347" y="14188"/>
                      <a:pt x="15347" y="14188"/>
                    </a:cubicBezTo>
                    <a:cubicBezTo>
                      <a:pt x="15347" y="14014"/>
                      <a:pt x="15347" y="14014"/>
                      <a:pt x="15347" y="14014"/>
                    </a:cubicBezTo>
                    <a:cubicBezTo>
                      <a:pt x="15347" y="13782"/>
                      <a:pt x="15347" y="13782"/>
                      <a:pt x="15347" y="13782"/>
                    </a:cubicBezTo>
                    <a:cubicBezTo>
                      <a:pt x="15158" y="13435"/>
                      <a:pt x="15158" y="13435"/>
                      <a:pt x="15158" y="13435"/>
                    </a:cubicBezTo>
                    <a:cubicBezTo>
                      <a:pt x="15158" y="13087"/>
                      <a:pt x="15158" y="13087"/>
                      <a:pt x="15158" y="13087"/>
                    </a:cubicBezTo>
                    <a:cubicBezTo>
                      <a:pt x="14779" y="13087"/>
                      <a:pt x="14779" y="13087"/>
                      <a:pt x="14779" y="13087"/>
                    </a:cubicBezTo>
                    <a:cubicBezTo>
                      <a:pt x="14305" y="12914"/>
                      <a:pt x="14305" y="12914"/>
                      <a:pt x="14305" y="12914"/>
                    </a:cubicBezTo>
                    <a:cubicBezTo>
                      <a:pt x="14116" y="12740"/>
                      <a:pt x="14116" y="12740"/>
                      <a:pt x="14116" y="12740"/>
                    </a:cubicBezTo>
                    <a:cubicBezTo>
                      <a:pt x="14116" y="12624"/>
                      <a:pt x="14116" y="12624"/>
                      <a:pt x="14116" y="12624"/>
                    </a:cubicBezTo>
                    <a:cubicBezTo>
                      <a:pt x="14116" y="12335"/>
                      <a:pt x="14116" y="12335"/>
                      <a:pt x="14116" y="12335"/>
                    </a:cubicBezTo>
                    <a:cubicBezTo>
                      <a:pt x="14116" y="12045"/>
                      <a:pt x="14116" y="12045"/>
                      <a:pt x="14116" y="12045"/>
                    </a:cubicBezTo>
                    <a:cubicBezTo>
                      <a:pt x="13737" y="11813"/>
                      <a:pt x="13737" y="11813"/>
                      <a:pt x="13737" y="11813"/>
                    </a:cubicBezTo>
                    <a:cubicBezTo>
                      <a:pt x="13737" y="11640"/>
                      <a:pt x="13737" y="11640"/>
                      <a:pt x="13737" y="11640"/>
                    </a:cubicBezTo>
                    <a:cubicBezTo>
                      <a:pt x="13737" y="11292"/>
                      <a:pt x="13737" y="11292"/>
                      <a:pt x="13737" y="11292"/>
                    </a:cubicBezTo>
                    <a:cubicBezTo>
                      <a:pt x="13642" y="10829"/>
                      <a:pt x="13642" y="10829"/>
                      <a:pt x="13642" y="10829"/>
                    </a:cubicBezTo>
                    <a:cubicBezTo>
                      <a:pt x="13453" y="10597"/>
                      <a:pt x="13453" y="10597"/>
                      <a:pt x="13453" y="10597"/>
                    </a:cubicBezTo>
                    <a:cubicBezTo>
                      <a:pt x="13358" y="10366"/>
                      <a:pt x="13358" y="10366"/>
                      <a:pt x="13358" y="10366"/>
                    </a:cubicBezTo>
                    <a:cubicBezTo>
                      <a:pt x="13168" y="10366"/>
                      <a:pt x="13168" y="10366"/>
                      <a:pt x="13168" y="10366"/>
                    </a:cubicBezTo>
                    <a:cubicBezTo>
                      <a:pt x="12789" y="10539"/>
                      <a:pt x="12789" y="10539"/>
                      <a:pt x="12789" y="10539"/>
                    </a:cubicBezTo>
                    <a:cubicBezTo>
                      <a:pt x="12600" y="10539"/>
                      <a:pt x="12600" y="10539"/>
                      <a:pt x="12600" y="10539"/>
                    </a:cubicBezTo>
                    <a:cubicBezTo>
                      <a:pt x="12316" y="10597"/>
                      <a:pt x="12316" y="10597"/>
                      <a:pt x="12316" y="10597"/>
                    </a:cubicBezTo>
                    <a:cubicBezTo>
                      <a:pt x="12032" y="10771"/>
                      <a:pt x="12032" y="10771"/>
                      <a:pt x="12032" y="10771"/>
                    </a:cubicBezTo>
                    <a:cubicBezTo>
                      <a:pt x="11842" y="10771"/>
                      <a:pt x="11842" y="10771"/>
                      <a:pt x="11842" y="10771"/>
                    </a:cubicBezTo>
                    <a:cubicBezTo>
                      <a:pt x="11842" y="10597"/>
                      <a:pt x="11842" y="10597"/>
                      <a:pt x="11842" y="10597"/>
                    </a:cubicBezTo>
                    <a:cubicBezTo>
                      <a:pt x="11463" y="10482"/>
                      <a:pt x="11463" y="10482"/>
                      <a:pt x="11463" y="10482"/>
                    </a:cubicBezTo>
                    <a:cubicBezTo>
                      <a:pt x="11274" y="10366"/>
                      <a:pt x="11274" y="10366"/>
                      <a:pt x="11274" y="10366"/>
                    </a:cubicBezTo>
                    <a:cubicBezTo>
                      <a:pt x="11558" y="9960"/>
                      <a:pt x="11558" y="9960"/>
                      <a:pt x="11558" y="9960"/>
                    </a:cubicBezTo>
                    <a:cubicBezTo>
                      <a:pt x="11842" y="9729"/>
                      <a:pt x="11842" y="9729"/>
                      <a:pt x="11842" y="9729"/>
                    </a:cubicBezTo>
                    <a:cubicBezTo>
                      <a:pt x="12126" y="9729"/>
                      <a:pt x="12126" y="9729"/>
                      <a:pt x="12126" y="9729"/>
                    </a:cubicBezTo>
                    <a:cubicBezTo>
                      <a:pt x="12221" y="9613"/>
                      <a:pt x="12221" y="9613"/>
                      <a:pt x="12221" y="9613"/>
                    </a:cubicBezTo>
                    <a:cubicBezTo>
                      <a:pt x="12032" y="9265"/>
                      <a:pt x="12032" y="9265"/>
                      <a:pt x="12032" y="9265"/>
                    </a:cubicBezTo>
                    <a:cubicBezTo>
                      <a:pt x="12126" y="8918"/>
                      <a:pt x="12126" y="8918"/>
                      <a:pt x="12126" y="8918"/>
                    </a:cubicBezTo>
                    <a:cubicBezTo>
                      <a:pt x="12411" y="8513"/>
                      <a:pt x="12411" y="8513"/>
                      <a:pt x="12411" y="8513"/>
                    </a:cubicBezTo>
                    <a:cubicBezTo>
                      <a:pt x="12695" y="8165"/>
                      <a:pt x="12695" y="8165"/>
                      <a:pt x="12695" y="8165"/>
                    </a:cubicBezTo>
                    <a:cubicBezTo>
                      <a:pt x="12979" y="7818"/>
                      <a:pt x="12979" y="7818"/>
                      <a:pt x="12979" y="7818"/>
                    </a:cubicBezTo>
                    <a:cubicBezTo>
                      <a:pt x="12979" y="7586"/>
                      <a:pt x="12979" y="7586"/>
                      <a:pt x="12979" y="7586"/>
                    </a:cubicBezTo>
                    <a:cubicBezTo>
                      <a:pt x="12126" y="7470"/>
                      <a:pt x="12126" y="7470"/>
                      <a:pt x="12126" y="7470"/>
                    </a:cubicBezTo>
                    <a:cubicBezTo>
                      <a:pt x="12126" y="7412"/>
                      <a:pt x="12126" y="7412"/>
                      <a:pt x="12126" y="7412"/>
                    </a:cubicBezTo>
                    <a:cubicBezTo>
                      <a:pt x="11842" y="7181"/>
                      <a:pt x="11842" y="7181"/>
                      <a:pt x="11842" y="7181"/>
                    </a:cubicBezTo>
                    <a:cubicBezTo>
                      <a:pt x="11653" y="6833"/>
                      <a:pt x="11653" y="6833"/>
                      <a:pt x="11653" y="6833"/>
                    </a:cubicBezTo>
                    <a:cubicBezTo>
                      <a:pt x="11558" y="6428"/>
                      <a:pt x="11558" y="6428"/>
                      <a:pt x="11558" y="6428"/>
                    </a:cubicBezTo>
                    <a:cubicBezTo>
                      <a:pt x="11274" y="6138"/>
                      <a:pt x="11274" y="6138"/>
                      <a:pt x="11274" y="6138"/>
                    </a:cubicBezTo>
                    <a:cubicBezTo>
                      <a:pt x="10800" y="5849"/>
                      <a:pt x="10800" y="5849"/>
                      <a:pt x="10800" y="5849"/>
                    </a:cubicBezTo>
                    <a:cubicBezTo>
                      <a:pt x="10326" y="5386"/>
                      <a:pt x="10326" y="5386"/>
                      <a:pt x="10326" y="5386"/>
                    </a:cubicBezTo>
                    <a:cubicBezTo>
                      <a:pt x="10232" y="5096"/>
                      <a:pt x="10232" y="5096"/>
                      <a:pt x="10232" y="5096"/>
                    </a:cubicBezTo>
                    <a:cubicBezTo>
                      <a:pt x="9853" y="4749"/>
                      <a:pt x="9853" y="4749"/>
                      <a:pt x="9853" y="4749"/>
                    </a:cubicBezTo>
                    <a:cubicBezTo>
                      <a:pt x="9853" y="4575"/>
                      <a:pt x="9853" y="4575"/>
                      <a:pt x="9853" y="4575"/>
                    </a:cubicBezTo>
                    <a:cubicBezTo>
                      <a:pt x="9568" y="4401"/>
                      <a:pt x="9568" y="4401"/>
                      <a:pt x="9568" y="4401"/>
                    </a:cubicBezTo>
                    <a:cubicBezTo>
                      <a:pt x="9568" y="4169"/>
                      <a:pt x="9568" y="4169"/>
                      <a:pt x="9568" y="4169"/>
                    </a:cubicBezTo>
                    <a:cubicBezTo>
                      <a:pt x="9568" y="3996"/>
                      <a:pt x="9568" y="3996"/>
                      <a:pt x="9568" y="3996"/>
                    </a:cubicBezTo>
                    <a:cubicBezTo>
                      <a:pt x="9379" y="3706"/>
                      <a:pt x="9379" y="3706"/>
                      <a:pt x="9379" y="3706"/>
                    </a:cubicBezTo>
                    <a:cubicBezTo>
                      <a:pt x="9189" y="3590"/>
                      <a:pt x="9189" y="3590"/>
                      <a:pt x="9189" y="3590"/>
                    </a:cubicBezTo>
                    <a:cubicBezTo>
                      <a:pt x="9189" y="3417"/>
                      <a:pt x="9189" y="3417"/>
                      <a:pt x="9189" y="3417"/>
                    </a:cubicBezTo>
                    <a:cubicBezTo>
                      <a:pt x="9284" y="2780"/>
                      <a:pt x="9284" y="2780"/>
                      <a:pt x="9284" y="2780"/>
                    </a:cubicBezTo>
                    <a:cubicBezTo>
                      <a:pt x="9568" y="2085"/>
                      <a:pt x="9568" y="2085"/>
                      <a:pt x="9568" y="2085"/>
                    </a:cubicBezTo>
                    <a:cubicBezTo>
                      <a:pt x="9853" y="1448"/>
                      <a:pt x="9853" y="1448"/>
                      <a:pt x="9853" y="1448"/>
                    </a:cubicBezTo>
                    <a:cubicBezTo>
                      <a:pt x="10042" y="1042"/>
                      <a:pt x="10042" y="1042"/>
                      <a:pt x="10042" y="1042"/>
                    </a:cubicBezTo>
                    <a:cubicBezTo>
                      <a:pt x="10232" y="463"/>
                      <a:pt x="10232" y="463"/>
                      <a:pt x="10232" y="463"/>
                    </a:cubicBezTo>
                    <a:cubicBezTo>
                      <a:pt x="7200" y="0"/>
                      <a:pt x="7200" y="0"/>
                      <a:pt x="7200" y="0"/>
                    </a:cubicBezTo>
                    <a:cubicBezTo>
                      <a:pt x="7200" y="0"/>
                      <a:pt x="4926" y="6602"/>
                      <a:pt x="4453" y="6949"/>
                    </a:cubicBezTo>
                    <a:cubicBezTo>
                      <a:pt x="4074" y="7354"/>
                      <a:pt x="4547" y="7239"/>
                      <a:pt x="4547" y="7644"/>
                    </a:cubicBez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92" name="Shape">
                <a:extLst>
                  <a:ext uri="{FF2B5EF4-FFF2-40B4-BE49-F238E27FC236}">
                    <a16:creationId xmlns:a16="http://schemas.microsoft.com/office/drawing/2014/main" id="{888313F5-3D71-98D8-13E9-F545C279E724}"/>
                  </a:ext>
                </a:extLst>
              </p:cNvPr>
              <p:cNvSpPr/>
              <p:nvPr/>
            </p:nvSpPr>
            <p:spPr>
              <a:xfrm>
                <a:off x="1752266" y="220189"/>
                <a:ext cx="1584004" cy="1024366"/>
              </a:xfrm>
              <a:custGeom>
                <a:avLst/>
                <a:gdLst/>
                <a:ahLst/>
                <a:cxnLst>
                  <a:cxn ang="0">
                    <a:pos x="wd2" y="hd2"/>
                  </a:cxn>
                  <a:cxn ang="5400000">
                    <a:pos x="wd2" y="hd2"/>
                  </a:cxn>
                  <a:cxn ang="10800000">
                    <a:pos x="wd2" y="hd2"/>
                  </a:cxn>
                  <a:cxn ang="16200000">
                    <a:pos x="wd2" y="hd2"/>
                  </a:cxn>
                </a:cxnLst>
                <a:rect l="0" t="0" r="r" b="b"/>
                <a:pathLst>
                  <a:path w="21600" h="21600" extrusionOk="0">
                    <a:moveTo>
                      <a:pt x="21600" y="5143"/>
                    </a:moveTo>
                    <a:cubicBezTo>
                      <a:pt x="21600" y="5143"/>
                      <a:pt x="13424" y="3600"/>
                      <a:pt x="10165" y="2829"/>
                    </a:cubicBezTo>
                    <a:cubicBezTo>
                      <a:pt x="6187" y="1886"/>
                      <a:pt x="608" y="0"/>
                      <a:pt x="608" y="0"/>
                    </a:cubicBezTo>
                    <a:cubicBezTo>
                      <a:pt x="497" y="857"/>
                      <a:pt x="497" y="857"/>
                      <a:pt x="497" y="857"/>
                    </a:cubicBezTo>
                    <a:cubicBezTo>
                      <a:pt x="387" y="1457"/>
                      <a:pt x="387" y="1457"/>
                      <a:pt x="387" y="1457"/>
                    </a:cubicBezTo>
                    <a:cubicBezTo>
                      <a:pt x="221" y="2400"/>
                      <a:pt x="221" y="2400"/>
                      <a:pt x="221" y="2400"/>
                    </a:cubicBezTo>
                    <a:cubicBezTo>
                      <a:pt x="55" y="3429"/>
                      <a:pt x="55" y="3429"/>
                      <a:pt x="55" y="3429"/>
                    </a:cubicBezTo>
                    <a:cubicBezTo>
                      <a:pt x="0" y="4371"/>
                      <a:pt x="0" y="4371"/>
                      <a:pt x="0" y="4371"/>
                    </a:cubicBezTo>
                    <a:cubicBezTo>
                      <a:pt x="0" y="4629"/>
                      <a:pt x="0" y="4629"/>
                      <a:pt x="0" y="4629"/>
                    </a:cubicBezTo>
                    <a:cubicBezTo>
                      <a:pt x="110" y="4800"/>
                      <a:pt x="110" y="4800"/>
                      <a:pt x="110" y="4800"/>
                    </a:cubicBezTo>
                    <a:cubicBezTo>
                      <a:pt x="221" y="5229"/>
                      <a:pt x="221" y="5229"/>
                      <a:pt x="221" y="5229"/>
                    </a:cubicBezTo>
                    <a:cubicBezTo>
                      <a:pt x="221" y="5486"/>
                      <a:pt x="221" y="5486"/>
                      <a:pt x="221" y="5486"/>
                    </a:cubicBezTo>
                    <a:cubicBezTo>
                      <a:pt x="221" y="5829"/>
                      <a:pt x="221" y="5829"/>
                      <a:pt x="221" y="5829"/>
                    </a:cubicBezTo>
                    <a:cubicBezTo>
                      <a:pt x="387" y="6086"/>
                      <a:pt x="387" y="6086"/>
                      <a:pt x="387" y="6086"/>
                    </a:cubicBezTo>
                    <a:cubicBezTo>
                      <a:pt x="387" y="6343"/>
                      <a:pt x="387" y="6343"/>
                      <a:pt x="387" y="6343"/>
                    </a:cubicBezTo>
                    <a:cubicBezTo>
                      <a:pt x="608" y="6857"/>
                      <a:pt x="608" y="6857"/>
                      <a:pt x="608" y="6857"/>
                    </a:cubicBezTo>
                    <a:cubicBezTo>
                      <a:pt x="663" y="7286"/>
                      <a:pt x="663" y="7286"/>
                      <a:pt x="663" y="7286"/>
                    </a:cubicBezTo>
                    <a:cubicBezTo>
                      <a:pt x="939" y="7971"/>
                      <a:pt x="939" y="7971"/>
                      <a:pt x="939" y="7971"/>
                    </a:cubicBezTo>
                    <a:cubicBezTo>
                      <a:pt x="1215" y="8400"/>
                      <a:pt x="1215" y="8400"/>
                      <a:pt x="1215" y="8400"/>
                    </a:cubicBezTo>
                    <a:cubicBezTo>
                      <a:pt x="1381" y="8829"/>
                      <a:pt x="1381" y="8829"/>
                      <a:pt x="1381" y="8829"/>
                    </a:cubicBezTo>
                    <a:cubicBezTo>
                      <a:pt x="1436" y="9429"/>
                      <a:pt x="1436" y="9429"/>
                      <a:pt x="1436" y="9429"/>
                    </a:cubicBezTo>
                    <a:cubicBezTo>
                      <a:pt x="1547" y="9943"/>
                      <a:pt x="1547" y="9943"/>
                      <a:pt x="1547" y="9943"/>
                    </a:cubicBezTo>
                    <a:cubicBezTo>
                      <a:pt x="1713" y="10286"/>
                      <a:pt x="1713" y="10286"/>
                      <a:pt x="1713" y="10286"/>
                    </a:cubicBezTo>
                    <a:cubicBezTo>
                      <a:pt x="1713" y="10371"/>
                      <a:pt x="1713" y="10371"/>
                      <a:pt x="1713" y="10371"/>
                    </a:cubicBezTo>
                    <a:cubicBezTo>
                      <a:pt x="2210" y="10543"/>
                      <a:pt x="2210" y="10543"/>
                      <a:pt x="2210" y="10543"/>
                    </a:cubicBezTo>
                    <a:cubicBezTo>
                      <a:pt x="2210" y="10886"/>
                      <a:pt x="2210" y="10886"/>
                      <a:pt x="2210" y="10886"/>
                    </a:cubicBezTo>
                    <a:cubicBezTo>
                      <a:pt x="2044" y="11400"/>
                      <a:pt x="2044" y="11400"/>
                      <a:pt x="2044" y="11400"/>
                    </a:cubicBezTo>
                    <a:cubicBezTo>
                      <a:pt x="1878" y="11914"/>
                      <a:pt x="1878" y="11914"/>
                      <a:pt x="1878" y="11914"/>
                    </a:cubicBezTo>
                    <a:cubicBezTo>
                      <a:pt x="1713" y="12514"/>
                      <a:pt x="1713" y="12514"/>
                      <a:pt x="1713" y="12514"/>
                    </a:cubicBezTo>
                    <a:cubicBezTo>
                      <a:pt x="1657" y="13029"/>
                      <a:pt x="1657" y="13029"/>
                      <a:pt x="1657" y="13029"/>
                    </a:cubicBezTo>
                    <a:cubicBezTo>
                      <a:pt x="1768" y="13543"/>
                      <a:pt x="1768" y="13543"/>
                      <a:pt x="1768" y="13543"/>
                    </a:cubicBezTo>
                    <a:cubicBezTo>
                      <a:pt x="1713" y="13714"/>
                      <a:pt x="1713" y="13714"/>
                      <a:pt x="1713" y="13714"/>
                    </a:cubicBezTo>
                    <a:cubicBezTo>
                      <a:pt x="1547" y="13714"/>
                      <a:pt x="1547" y="13714"/>
                      <a:pt x="1547" y="13714"/>
                    </a:cubicBezTo>
                    <a:cubicBezTo>
                      <a:pt x="1381" y="14057"/>
                      <a:pt x="1381" y="14057"/>
                      <a:pt x="1381" y="14057"/>
                    </a:cubicBezTo>
                    <a:cubicBezTo>
                      <a:pt x="1215" y="14657"/>
                      <a:pt x="1215" y="14657"/>
                      <a:pt x="1215" y="14657"/>
                    </a:cubicBezTo>
                    <a:cubicBezTo>
                      <a:pt x="1326" y="14829"/>
                      <a:pt x="1326" y="14829"/>
                      <a:pt x="1326" y="14829"/>
                    </a:cubicBezTo>
                    <a:cubicBezTo>
                      <a:pt x="1547" y="15000"/>
                      <a:pt x="1547" y="15000"/>
                      <a:pt x="1547" y="15000"/>
                    </a:cubicBezTo>
                    <a:cubicBezTo>
                      <a:pt x="1547" y="15257"/>
                      <a:pt x="1547" y="15257"/>
                      <a:pt x="1547" y="15257"/>
                    </a:cubicBezTo>
                    <a:cubicBezTo>
                      <a:pt x="1657" y="15257"/>
                      <a:pt x="1657" y="15257"/>
                      <a:pt x="1657" y="15257"/>
                    </a:cubicBezTo>
                    <a:cubicBezTo>
                      <a:pt x="1823" y="15000"/>
                      <a:pt x="1823" y="15000"/>
                      <a:pt x="1823" y="15000"/>
                    </a:cubicBezTo>
                    <a:cubicBezTo>
                      <a:pt x="1989" y="14914"/>
                      <a:pt x="1989" y="14914"/>
                      <a:pt x="1989" y="14914"/>
                    </a:cubicBezTo>
                    <a:cubicBezTo>
                      <a:pt x="2099" y="14914"/>
                      <a:pt x="2099" y="14914"/>
                      <a:pt x="2099" y="14914"/>
                    </a:cubicBezTo>
                    <a:cubicBezTo>
                      <a:pt x="2320" y="14657"/>
                      <a:pt x="2320" y="14657"/>
                      <a:pt x="2320" y="14657"/>
                    </a:cubicBezTo>
                    <a:cubicBezTo>
                      <a:pt x="2431" y="14657"/>
                      <a:pt x="2431" y="14657"/>
                      <a:pt x="2431" y="14657"/>
                    </a:cubicBezTo>
                    <a:cubicBezTo>
                      <a:pt x="2486" y="15000"/>
                      <a:pt x="2486" y="15000"/>
                      <a:pt x="2486" y="15000"/>
                    </a:cubicBezTo>
                    <a:cubicBezTo>
                      <a:pt x="2596" y="15343"/>
                      <a:pt x="2596" y="15343"/>
                      <a:pt x="2596" y="15343"/>
                    </a:cubicBezTo>
                    <a:cubicBezTo>
                      <a:pt x="2652" y="16029"/>
                      <a:pt x="2652" y="16029"/>
                      <a:pt x="2652" y="16029"/>
                    </a:cubicBezTo>
                    <a:cubicBezTo>
                      <a:pt x="2652" y="16543"/>
                      <a:pt x="2652" y="16543"/>
                      <a:pt x="2652" y="16543"/>
                    </a:cubicBezTo>
                    <a:cubicBezTo>
                      <a:pt x="2652" y="16800"/>
                      <a:pt x="2652" y="16800"/>
                      <a:pt x="2652" y="16800"/>
                    </a:cubicBezTo>
                    <a:cubicBezTo>
                      <a:pt x="2873" y="17143"/>
                      <a:pt x="2873" y="17143"/>
                      <a:pt x="2873" y="17143"/>
                    </a:cubicBezTo>
                    <a:cubicBezTo>
                      <a:pt x="2873" y="17571"/>
                      <a:pt x="2873" y="17571"/>
                      <a:pt x="2873" y="17571"/>
                    </a:cubicBezTo>
                    <a:cubicBezTo>
                      <a:pt x="2873" y="18000"/>
                      <a:pt x="2873" y="18000"/>
                      <a:pt x="2873" y="18000"/>
                    </a:cubicBezTo>
                    <a:cubicBezTo>
                      <a:pt x="2873" y="18171"/>
                      <a:pt x="2873" y="18171"/>
                      <a:pt x="2873" y="18171"/>
                    </a:cubicBezTo>
                    <a:cubicBezTo>
                      <a:pt x="2983" y="18429"/>
                      <a:pt x="2983" y="18429"/>
                      <a:pt x="2983" y="18429"/>
                    </a:cubicBezTo>
                    <a:cubicBezTo>
                      <a:pt x="3259" y="18686"/>
                      <a:pt x="3259" y="18686"/>
                      <a:pt x="3259" y="18686"/>
                    </a:cubicBezTo>
                    <a:cubicBezTo>
                      <a:pt x="3480" y="18686"/>
                      <a:pt x="3480" y="18686"/>
                      <a:pt x="3480" y="18686"/>
                    </a:cubicBezTo>
                    <a:cubicBezTo>
                      <a:pt x="3480" y="19200"/>
                      <a:pt x="3480" y="19200"/>
                      <a:pt x="3480" y="19200"/>
                    </a:cubicBezTo>
                    <a:cubicBezTo>
                      <a:pt x="3591" y="19714"/>
                      <a:pt x="3591" y="19714"/>
                      <a:pt x="3591" y="19714"/>
                    </a:cubicBezTo>
                    <a:cubicBezTo>
                      <a:pt x="3591" y="20057"/>
                      <a:pt x="3591" y="20057"/>
                      <a:pt x="3591" y="20057"/>
                    </a:cubicBezTo>
                    <a:cubicBezTo>
                      <a:pt x="3591" y="20314"/>
                      <a:pt x="3591" y="20314"/>
                      <a:pt x="3591" y="20314"/>
                    </a:cubicBezTo>
                    <a:cubicBezTo>
                      <a:pt x="3701" y="20657"/>
                      <a:pt x="3701" y="20657"/>
                      <a:pt x="3701" y="20657"/>
                    </a:cubicBezTo>
                    <a:cubicBezTo>
                      <a:pt x="3922" y="20657"/>
                      <a:pt x="3922" y="20657"/>
                      <a:pt x="3922" y="20657"/>
                    </a:cubicBezTo>
                    <a:cubicBezTo>
                      <a:pt x="3922" y="20486"/>
                      <a:pt x="3922" y="20486"/>
                      <a:pt x="3922" y="20486"/>
                    </a:cubicBezTo>
                    <a:cubicBezTo>
                      <a:pt x="3977" y="20229"/>
                      <a:pt x="3977" y="20229"/>
                      <a:pt x="3977" y="20229"/>
                    </a:cubicBezTo>
                    <a:cubicBezTo>
                      <a:pt x="4088" y="20229"/>
                      <a:pt x="4088" y="20229"/>
                      <a:pt x="4088" y="20229"/>
                    </a:cubicBezTo>
                    <a:cubicBezTo>
                      <a:pt x="4254" y="20229"/>
                      <a:pt x="4254" y="20229"/>
                      <a:pt x="4254" y="20229"/>
                    </a:cubicBezTo>
                    <a:cubicBezTo>
                      <a:pt x="4530" y="20486"/>
                      <a:pt x="4530" y="20486"/>
                      <a:pt x="4530" y="20486"/>
                    </a:cubicBezTo>
                    <a:cubicBezTo>
                      <a:pt x="4806" y="20657"/>
                      <a:pt x="4806" y="20657"/>
                      <a:pt x="4806" y="20657"/>
                    </a:cubicBezTo>
                    <a:cubicBezTo>
                      <a:pt x="4806" y="20486"/>
                      <a:pt x="4806" y="20486"/>
                      <a:pt x="4806" y="20486"/>
                    </a:cubicBezTo>
                    <a:cubicBezTo>
                      <a:pt x="4861" y="20314"/>
                      <a:pt x="4861" y="20314"/>
                      <a:pt x="4861" y="20314"/>
                    </a:cubicBezTo>
                    <a:cubicBezTo>
                      <a:pt x="5082" y="20314"/>
                      <a:pt x="5082" y="20314"/>
                      <a:pt x="5082" y="20314"/>
                    </a:cubicBezTo>
                    <a:cubicBezTo>
                      <a:pt x="5524" y="20400"/>
                      <a:pt x="5524" y="20400"/>
                      <a:pt x="5524" y="20400"/>
                    </a:cubicBezTo>
                    <a:cubicBezTo>
                      <a:pt x="5801" y="20571"/>
                      <a:pt x="5801" y="20571"/>
                      <a:pt x="5801" y="20571"/>
                    </a:cubicBezTo>
                    <a:cubicBezTo>
                      <a:pt x="6353" y="20657"/>
                      <a:pt x="6353" y="20657"/>
                      <a:pt x="6353" y="20657"/>
                    </a:cubicBezTo>
                    <a:cubicBezTo>
                      <a:pt x="6408" y="20400"/>
                      <a:pt x="6408" y="20400"/>
                      <a:pt x="6408" y="20400"/>
                    </a:cubicBezTo>
                    <a:cubicBezTo>
                      <a:pt x="6463" y="19971"/>
                      <a:pt x="6463" y="19971"/>
                      <a:pt x="6463" y="19971"/>
                    </a:cubicBezTo>
                    <a:cubicBezTo>
                      <a:pt x="6684" y="19971"/>
                      <a:pt x="6684" y="19971"/>
                      <a:pt x="6684" y="19971"/>
                    </a:cubicBezTo>
                    <a:cubicBezTo>
                      <a:pt x="6850" y="20229"/>
                      <a:pt x="6850" y="20229"/>
                      <a:pt x="6850" y="20229"/>
                    </a:cubicBezTo>
                    <a:cubicBezTo>
                      <a:pt x="6961" y="20486"/>
                      <a:pt x="6961" y="20486"/>
                      <a:pt x="6961" y="20486"/>
                    </a:cubicBezTo>
                    <a:cubicBezTo>
                      <a:pt x="7016" y="20829"/>
                      <a:pt x="7016" y="20829"/>
                      <a:pt x="7016" y="20829"/>
                    </a:cubicBezTo>
                    <a:cubicBezTo>
                      <a:pt x="7016" y="20914"/>
                      <a:pt x="7016" y="20914"/>
                      <a:pt x="7016" y="20914"/>
                    </a:cubicBezTo>
                    <a:cubicBezTo>
                      <a:pt x="7126" y="21086"/>
                      <a:pt x="7126" y="21086"/>
                      <a:pt x="7126" y="21086"/>
                    </a:cubicBezTo>
                    <a:cubicBezTo>
                      <a:pt x="7237" y="21257"/>
                      <a:pt x="7237" y="21257"/>
                      <a:pt x="7237" y="21257"/>
                    </a:cubicBezTo>
                    <a:cubicBezTo>
                      <a:pt x="7513" y="18943"/>
                      <a:pt x="7513" y="18943"/>
                      <a:pt x="7513" y="18943"/>
                    </a:cubicBezTo>
                    <a:cubicBezTo>
                      <a:pt x="20550" y="21600"/>
                      <a:pt x="20550" y="21600"/>
                      <a:pt x="20550" y="21600"/>
                    </a:cubicBezTo>
                    <a:cubicBezTo>
                      <a:pt x="20606" y="21600"/>
                      <a:pt x="20606" y="21600"/>
                      <a:pt x="20606" y="21600"/>
                    </a:cubicBezTo>
                    <a:cubicBezTo>
                      <a:pt x="20827" y="17743"/>
                      <a:pt x="20827" y="17743"/>
                      <a:pt x="20827" y="17743"/>
                    </a:cubicBezTo>
                    <a:lnTo>
                      <a:pt x="21600" y="5143"/>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93" name="Shape">
                <a:extLst>
                  <a:ext uri="{FF2B5EF4-FFF2-40B4-BE49-F238E27FC236}">
                    <a16:creationId xmlns:a16="http://schemas.microsoft.com/office/drawing/2014/main" id="{3C45B613-3BE6-945C-0929-F9777C0E6AD4}"/>
                  </a:ext>
                </a:extLst>
              </p:cNvPr>
              <p:cNvSpPr/>
              <p:nvPr/>
            </p:nvSpPr>
            <p:spPr>
              <a:xfrm>
                <a:off x="7772437" y="344645"/>
                <a:ext cx="559906" cy="895123"/>
              </a:xfrm>
              <a:custGeom>
                <a:avLst/>
                <a:gdLst/>
                <a:ahLst/>
                <a:cxnLst>
                  <a:cxn ang="0">
                    <a:pos x="wd2" y="hd2"/>
                  </a:cxn>
                  <a:cxn ang="5400000">
                    <a:pos x="wd2" y="hd2"/>
                  </a:cxn>
                  <a:cxn ang="10800000">
                    <a:pos x="wd2" y="hd2"/>
                  </a:cxn>
                  <a:cxn ang="16200000">
                    <a:pos x="wd2" y="hd2"/>
                  </a:cxn>
                </a:cxnLst>
                <a:rect l="0" t="0" r="r" b="b"/>
                <a:pathLst>
                  <a:path w="21600" h="21600" extrusionOk="0">
                    <a:moveTo>
                      <a:pt x="6092" y="21600"/>
                    </a:moveTo>
                    <a:lnTo>
                      <a:pt x="6092" y="21369"/>
                    </a:lnTo>
                    <a:lnTo>
                      <a:pt x="6277" y="21022"/>
                    </a:lnTo>
                    <a:lnTo>
                      <a:pt x="6277" y="20329"/>
                    </a:lnTo>
                    <a:lnTo>
                      <a:pt x="6462" y="20098"/>
                    </a:lnTo>
                    <a:lnTo>
                      <a:pt x="6831" y="20098"/>
                    </a:lnTo>
                    <a:lnTo>
                      <a:pt x="6831" y="19752"/>
                    </a:lnTo>
                    <a:lnTo>
                      <a:pt x="7015" y="19521"/>
                    </a:lnTo>
                    <a:lnTo>
                      <a:pt x="7015" y="19174"/>
                    </a:lnTo>
                    <a:lnTo>
                      <a:pt x="8123" y="19174"/>
                    </a:lnTo>
                    <a:lnTo>
                      <a:pt x="8123" y="18597"/>
                    </a:lnTo>
                    <a:lnTo>
                      <a:pt x="7385" y="18597"/>
                    </a:lnTo>
                    <a:lnTo>
                      <a:pt x="7385" y="18250"/>
                    </a:lnTo>
                    <a:lnTo>
                      <a:pt x="7754" y="18019"/>
                    </a:lnTo>
                    <a:lnTo>
                      <a:pt x="7754" y="17904"/>
                    </a:lnTo>
                    <a:lnTo>
                      <a:pt x="8123" y="17673"/>
                    </a:lnTo>
                    <a:lnTo>
                      <a:pt x="8308" y="17788"/>
                    </a:lnTo>
                    <a:lnTo>
                      <a:pt x="8308" y="17904"/>
                    </a:lnTo>
                    <a:lnTo>
                      <a:pt x="8677" y="17788"/>
                    </a:lnTo>
                    <a:lnTo>
                      <a:pt x="8862" y="17673"/>
                    </a:lnTo>
                    <a:lnTo>
                      <a:pt x="8862" y="17326"/>
                    </a:lnTo>
                    <a:lnTo>
                      <a:pt x="9415" y="17673"/>
                    </a:lnTo>
                    <a:lnTo>
                      <a:pt x="9600" y="17673"/>
                    </a:lnTo>
                    <a:lnTo>
                      <a:pt x="9600" y="17211"/>
                    </a:lnTo>
                    <a:lnTo>
                      <a:pt x="9415" y="17211"/>
                    </a:lnTo>
                    <a:lnTo>
                      <a:pt x="9231" y="16980"/>
                    </a:lnTo>
                    <a:lnTo>
                      <a:pt x="9969" y="16980"/>
                    </a:lnTo>
                    <a:lnTo>
                      <a:pt x="10338" y="17095"/>
                    </a:lnTo>
                    <a:lnTo>
                      <a:pt x="10892" y="16980"/>
                    </a:lnTo>
                    <a:lnTo>
                      <a:pt x="11077" y="16633"/>
                    </a:lnTo>
                    <a:lnTo>
                      <a:pt x="10892" y="16056"/>
                    </a:lnTo>
                    <a:lnTo>
                      <a:pt x="11262" y="16056"/>
                    </a:lnTo>
                    <a:lnTo>
                      <a:pt x="11815" y="16402"/>
                    </a:lnTo>
                    <a:lnTo>
                      <a:pt x="12369" y="16287"/>
                    </a:lnTo>
                    <a:lnTo>
                      <a:pt x="12554" y="16056"/>
                    </a:lnTo>
                    <a:lnTo>
                      <a:pt x="12738" y="15594"/>
                    </a:lnTo>
                    <a:lnTo>
                      <a:pt x="12554" y="15247"/>
                    </a:lnTo>
                    <a:lnTo>
                      <a:pt x="12738" y="14785"/>
                    </a:lnTo>
                    <a:lnTo>
                      <a:pt x="12738" y="14554"/>
                    </a:lnTo>
                    <a:lnTo>
                      <a:pt x="12554" y="14207"/>
                    </a:lnTo>
                    <a:lnTo>
                      <a:pt x="12554" y="13976"/>
                    </a:lnTo>
                    <a:lnTo>
                      <a:pt x="12738" y="13630"/>
                    </a:lnTo>
                    <a:lnTo>
                      <a:pt x="12738" y="13399"/>
                    </a:lnTo>
                    <a:lnTo>
                      <a:pt x="13477" y="13861"/>
                    </a:lnTo>
                    <a:lnTo>
                      <a:pt x="13662" y="14092"/>
                    </a:lnTo>
                    <a:lnTo>
                      <a:pt x="14585" y="14092"/>
                    </a:lnTo>
                    <a:lnTo>
                      <a:pt x="14585" y="13399"/>
                    </a:lnTo>
                    <a:lnTo>
                      <a:pt x="14954" y="13283"/>
                    </a:lnTo>
                    <a:lnTo>
                      <a:pt x="15508" y="13399"/>
                    </a:lnTo>
                    <a:lnTo>
                      <a:pt x="15508" y="14092"/>
                    </a:lnTo>
                    <a:lnTo>
                      <a:pt x="16062" y="13976"/>
                    </a:lnTo>
                    <a:lnTo>
                      <a:pt x="16615" y="13630"/>
                    </a:lnTo>
                    <a:lnTo>
                      <a:pt x="15877" y="13168"/>
                    </a:lnTo>
                    <a:lnTo>
                      <a:pt x="15877" y="12937"/>
                    </a:lnTo>
                    <a:lnTo>
                      <a:pt x="16062" y="12821"/>
                    </a:lnTo>
                    <a:lnTo>
                      <a:pt x="16615" y="13168"/>
                    </a:lnTo>
                    <a:lnTo>
                      <a:pt x="17169" y="13399"/>
                    </a:lnTo>
                    <a:lnTo>
                      <a:pt x="17538" y="13283"/>
                    </a:lnTo>
                    <a:lnTo>
                      <a:pt x="17354" y="12821"/>
                    </a:lnTo>
                    <a:lnTo>
                      <a:pt x="17908" y="12821"/>
                    </a:lnTo>
                    <a:lnTo>
                      <a:pt x="17908" y="12128"/>
                    </a:lnTo>
                    <a:lnTo>
                      <a:pt x="19015" y="12128"/>
                    </a:lnTo>
                    <a:lnTo>
                      <a:pt x="19200" y="12013"/>
                    </a:lnTo>
                    <a:lnTo>
                      <a:pt x="19200" y="11666"/>
                    </a:lnTo>
                    <a:lnTo>
                      <a:pt x="19569" y="11666"/>
                    </a:lnTo>
                    <a:lnTo>
                      <a:pt x="20308" y="11204"/>
                    </a:lnTo>
                    <a:lnTo>
                      <a:pt x="21046" y="11204"/>
                    </a:lnTo>
                    <a:lnTo>
                      <a:pt x="21415" y="10973"/>
                    </a:lnTo>
                    <a:lnTo>
                      <a:pt x="21600" y="10280"/>
                    </a:lnTo>
                    <a:lnTo>
                      <a:pt x="21415" y="10165"/>
                    </a:lnTo>
                    <a:lnTo>
                      <a:pt x="20862" y="10165"/>
                    </a:lnTo>
                    <a:lnTo>
                      <a:pt x="20677" y="9934"/>
                    </a:lnTo>
                    <a:lnTo>
                      <a:pt x="21046" y="9703"/>
                    </a:lnTo>
                    <a:lnTo>
                      <a:pt x="21046" y="9587"/>
                    </a:lnTo>
                    <a:lnTo>
                      <a:pt x="20677" y="9472"/>
                    </a:lnTo>
                    <a:lnTo>
                      <a:pt x="20308" y="8894"/>
                    </a:lnTo>
                    <a:lnTo>
                      <a:pt x="19200" y="8894"/>
                    </a:lnTo>
                    <a:lnTo>
                      <a:pt x="18831" y="8432"/>
                    </a:lnTo>
                    <a:lnTo>
                      <a:pt x="18646" y="7855"/>
                    </a:lnTo>
                    <a:lnTo>
                      <a:pt x="18646" y="7393"/>
                    </a:lnTo>
                    <a:lnTo>
                      <a:pt x="18462" y="7046"/>
                    </a:lnTo>
                    <a:lnTo>
                      <a:pt x="17908" y="7161"/>
                    </a:lnTo>
                    <a:lnTo>
                      <a:pt x="17538" y="7277"/>
                    </a:lnTo>
                    <a:lnTo>
                      <a:pt x="16800" y="7277"/>
                    </a:lnTo>
                    <a:lnTo>
                      <a:pt x="16062" y="7046"/>
                    </a:lnTo>
                    <a:lnTo>
                      <a:pt x="15508" y="6468"/>
                    </a:lnTo>
                    <a:lnTo>
                      <a:pt x="15323" y="5660"/>
                    </a:lnTo>
                    <a:lnTo>
                      <a:pt x="14585" y="4620"/>
                    </a:lnTo>
                    <a:lnTo>
                      <a:pt x="14215" y="3581"/>
                    </a:lnTo>
                    <a:lnTo>
                      <a:pt x="13846" y="3003"/>
                    </a:lnTo>
                    <a:lnTo>
                      <a:pt x="13477" y="2079"/>
                    </a:lnTo>
                    <a:lnTo>
                      <a:pt x="13108" y="1271"/>
                    </a:lnTo>
                    <a:lnTo>
                      <a:pt x="12738" y="924"/>
                    </a:lnTo>
                    <a:lnTo>
                      <a:pt x="10338" y="0"/>
                    </a:lnTo>
                    <a:lnTo>
                      <a:pt x="9785" y="347"/>
                    </a:lnTo>
                    <a:lnTo>
                      <a:pt x="9231" y="809"/>
                    </a:lnTo>
                    <a:lnTo>
                      <a:pt x="8308" y="1271"/>
                    </a:lnTo>
                    <a:lnTo>
                      <a:pt x="7754" y="1271"/>
                    </a:lnTo>
                    <a:lnTo>
                      <a:pt x="7200" y="1040"/>
                    </a:lnTo>
                    <a:lnTo>
                      <a:pt x="6277" y="693"/>
                    </a:lnTo>
                    <a:lnTo>
                      <a:pt x="5538" y="578"/>
                    </a:lnTo>
                    <a:lnTo>
                      <a:pt x="5354" y="578"/>
                    </a:lnTo>
                    <a:lnTo>
                      <a:pt x="4985" y="809"/>
                    </a:lnTo>
                    <a:lnTo>
                      <a:pt x="4062" y="2541"/>
                    </a:lnTo>
                    <a:lnTo>
                      <a:pt x="3692" y="3812"/>
                    </a:lnTo>
                    <a:lnTo>
                      <a:pt x="2769" y="5198"/>
                    </a:lnTo>
                    <a:lnTo>
                      <a:pt x="2400" y="6237"/>
                    </a:lnTo>
                    <a:lnTo>
                      <a:pt x="2215" y="7393"/>
                    </a:lnTo>
                    <a:lnTo>
                      <a:pt x="2400" y="7970"/>
                    </a:lnTo>
                    <a:lnTo>
                      <a:pt x="2769" y="8201"/>
                    </a:lnTo>
                    <a:lnTo>
                      <a:pt x="2585" y="8432"/>
                    </a:lnTo>
                    <a:lnTo>
                      <a:pt x="2215" y="8779"/>
                    </a:lnTo>
                    <a:lnTo>
                      <a:pt x="2215" y="9472"/>
                    </a:lnTo>
                    <a:lnTo>
                      <a:pt x="1846" y="10049"/>
                    </a:lnTo>
                    <a:lnTo>
                      <a:pt x="1846" y="10858"/>
                    </a:lnTo>
                    <a:lnTo>
                      <a:pt x="1292" y="10973"/>
                    </a:lnTo>
                    <a:lnTo>
                      <a:pt x="1292" y="11551"/>
                    </a:lnTo>
                    <a:lnTo>
                      <a:pt x="185" y="11551"/>
                    </a:lnTo>
                    <a:lnTo>
                      <a:pt x="0" y="11897"/>
                    </a:lnTo>
                    <a:lnTo>
                      <a:pt x="4246" y="20560"/>
                    </a:lnTo>
                    <a:lnTo>
                      <a:pt x="6092" y="21600"/>
                    </a:lnTo>
                    <a:close/>
                  </a:path>
                </a:pathLst>
              </a:custGeom>
              <a:solidFill>
                <a:srgbClr val="70AD47">
                  <a:lumMod val="75000"/>
                </a:srgbClr>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sysClr val="windowText" lastClr="000000"/>
                  </a:solidFill>
                  <a:effectLst/>
                  <a:uLnTx/>
                  <a:uFillTx/>
                  <a:latin typeface="Campton SemiBold"/>
                  <a:sym typeface="Helvetica"/>
                </a:endParaRPr>
              </a:p>
            </p:txBody>
          </p:sp>
          <p:sp>
            <p:nvSpPr>
              <p:cNvPr id="194" name="Shape">
                <a:extLst>
                  <a:ext uri="{FF2B5EF4-FFF2-40B4-BE49-F238E27FC236}">
                    <a16:creationId xmlns:a16="http://schemas.microsoft.com/office/drawing/2014/main" id="{92D46F26-C07B-3DD9-A91F-E5997B9E393C}"/>
                  </a:ext>
                </a:extLst>
              </p:cNvPr>
              <p:cNvSpPr/>
              <p:nvPr/>
            </p:nvSpPr>
            <p:spPr>
              <a:xfrm>
                <a:off x="6695703" y="957353"/>
                <a:ext cx="1158095" cy="852043"/>
              </a:xfrm>
              <a:custGeom>
                <a:avLst/>
                <a:gdLst/>
                <a:ahLst/>
                <a:cxnLst>
                  <a:cxn ang="0">
                    <a:pos x="wd2" y="hd2"/>
                  </a:cxn>
                  <a:cxn ang="5400000">
                    <a:pos x="wd2" y="hd2"/>
                  </a:cxn>
                  <a:cxn ang="10800000">
                    <a:pos x="wd2" y="hd2"/>
                  </a:cxn>
                  <a:cxn ang="16200000">
                    <a:pos x="wd2" y="hd2"/>
                  </a:cxn>
                </a:cxnLst>
                <a:rect l="0" t="0" r="r" b="b"/>
                <a:pathLst>
                  <a:path w="21600" h="21600" extrusionOk="0">
                    <a:moveTo>
                      <a:pt x="0" y="17717"/>
                    </a:moveTo>
                    <a:lnTo>
                      <a:pt x="893" y="16503"/>
                    </a:lnTo>
                    <a:lnTo>
                      <a:pt x="1071" y="16139"/>
                    </a:lnTo>
                    <a:lnTo>
                      <a:pt x="1607" y="15411"/>
                    </a:lnTo>
                    <a:lnTo>
                      <a:pt x="1964" y="15047"/>
                    </a:lnTo>
                    <a:lnTo>
                      <a:pt x="1964" y="14440"/>
                    </a:lnTo>
                    <a:lnTo>
                      <a:pt x="1517" y="13227"/>
                    </a:lnTo>
                    <a:lnTo>
                      <a:pt x="1250" y="12378"/>
                    </a:lnTo>
                    <a:lnTo>
                      <a:pt x="1607" y="12013"/>
                    </a:lnTo>
                    <a:lnTo>
                      <a:pt x="2767" y="11649"/>
                    </a:lnTo>
                    <a:lnTo>
                      <a:pt x="4998" y="11649"/>
                    </a:lnTo>
                    <a:lnTo>
                      <a:pt x="5623" y="11285"/>
                    </a:lnTo>
                    <a:lnTo>
                      <a:pt x="5980" y="11285"/>
                    </a:lnTo>
                    <a:lnTo>
                      <a:pt x="6873" y="10921"/>
                    </a:lnTo>
                    <a:lnTo>
                      <a:pt x="7408" y="10072"/>
                    </a:lnTo>
                    <a:lnTo>
                      <a:pt x="7944" y="9708"/>
                    </a:lnTo>
                    <a:lnTo>
                      <a:pt x="8301" y="9344"/>
                    </a:lnTo>
                    <a:lnTo>
                      <a:pt x="8301" y="8616"/>
                    </a:lnTo>
                    <a:lnTo>
                      <a:pt x="7944" y="8009"/>
                    </a:lnTo>
                    <a:lnTo>
                      <a:pt x="8301" y="7645"/>
                    </a:lnTo>
                    <a:lnTo>
                      <a:pt x="8390" y="7160"/>
                    </a:lnTo>
                    <a:lnTo>
                      <a:pt x="7944" y="7402"/>
                    </a:lnTo>
                    <a:lnTo>
                      <a:pt x="7765" y="7160"/>
                    </a:lnTo>
                    <a:lnTo>
                      <a:pt x="7587" y="6674"/>
                    </a:lnTo>
                    <a:lnTo>
                      <a:pt x="8033" y="6189"/>
                    </a:lnTo>
                    <a:lnTo>
                      <a:pt x="8747" y="5339"/>
                    </a:lnTo>
                    <a:lnTo>
                      <a:pt x="9015" y="4611"/>
                    </a:lnTo>
                    <a:lnTo>
                      <a:pt x="9104" y="4004"/>
                    </a:lnTo>
                    <a:lnTo>
                      <a:pt x="9818" y="2791"/>
                    </a:lnTo>
                    <a:lnTo>
                      <a:pt x="10354" y="1820"/>
                    </a:lnTo>
                    <a:lnTo>
                      <a:pt x="10979" y="1213"/>
                    </a:lnTo>
                    <a:lnTo>
                      <a:pt x="11603" y="971"/>
                    </a:lnTo>
                    <a:lnTo>
                      <a:pt x="12585" y="607"/>
                    </a:lnTo>
                    <a:lnTo>
                      <a:pt x="13121" y="243"/>
                    </a:lnTo>
                    <a:lnTo>
                      <a:pt x="14549" y="0"/>
                    </a:lnTo>
                    <a:lnTo>
                      <a:pt x="14549" y="1335"/>
                    </a:lnTo>
                    <a:lnTo>
                      <a:pt x="14727" y="1942"/>
                    </a:lnTo>
                    <a:lnTo>
                      <a:pt x="14995" y="2791"/>
                    </a:lnTo>
                    <a:lnTo>
                      <a:pt x="15263" y="2912"/>
                    </a:lnTo>
                    <a:lnTo>
                      <a:pt x="15531" y="3883"/>
                    </a:lnTo>
                    <a:lnTo>
                      <a:pt x="15263" y="4126"/>
                    </a:lnTo>
                    <a:lnTo>
                      <a:pt x="15174" y="4975"/>
                    </a:lnTo>
                    <a:lnTo>
                      <a:pt x="15531" y="5825"/>
                    </a:lnTo>
                    <a:lnTo>
                      <a:pt x="15798" y="6796"/>
                    </a:lnTo>
                    <a:lnTo>
                      <a:pt x="16155" y="7160"/>
                    </a:lnTo>
                    <a:lnTo>
                      <a:pt x="16245" y="8494"/>
                    </a:lnTo>
                    <a:lnTo>
                      <a:pt x="16423" y="9587"/>
                    </a:lnTo>
                    <a:lnTo>
                      <a:pt x="16780" y="10679"/>
                    </a:lnTo>
                    <a:lnTo>
                      <a:pt x="16780" y="14562"/>
                    </a:lnTo>
                    <a:lnTo>
                      <a:pt x="17137" y="16867"/>
                    </a:lnTo>
                    <a:lnTo>
                      <a:pt x="17137" y="17717"/>
                    </a:lnTo>
                    <a:lnTo>
                      <a:pt x="17494" y="18445"/>
                    </a:lnTo>
                    <a:lnTo>
                      <a:pt x="17137" y="19173"/>
                    </a:lnTo>
                    <a:lnTo>
                      <a:pt x="17226" y="19537"/>
                    </a:lnTo>
                    <a:lnTo>
                      <a:pt x="16602" y="20751"/>
                    </a:lnTo>
                    <a:lnTo>
                      <a:pt x="17226" y="20387"/>
                    </a:lnTo>
                    <a:lnTo>
                      <a:pt x="17673" y="20144"/>
                    </a:lnTo>
                    <a:lnTo>
                      <a:pt x="18208" y="19658"/>
                    </a:lnTo>
                    <a:lnTo>
                      <a:pt x="18387" y="19416"/>
                    </a:lnTo>
                    <a:lnTo>
                      <a:pt x="18922" y="19294"/>
                    </a:lnTo>
                    <a:lnTo>
                      <a:pt x="19369" y="19173"/>
                    </a:lnTo>
                    <a:lnTo>
                      <a:pt x="19547" y="18930"/>
                    </a:lnTo>
                    <a:lnTo>
                      <a:pt x="20083" y="18566"/>
                    </a:lnTo>
                    <a:lnTo>
                      <a:pt x="20529" y="17838"/>
                    </a:lnTo>
                    <a:lnTo>
                      <a:pt x="20083" y="19052"/>
                    </a:lnTo>
                    <a:lnTo>
                      <a:pt x="20529" y="18809"/>
                    </a:lnTo>
                    <a:lnTo>
                      <a:pt x="20797" y="18324"/>
                    </a:lnTo>
                    <a:lnTo>
                      <a:pt x="21064" y="18202"/>
                    </a:lnTo>
                    <a:lnTo>
                      <a:pt x="21421" y="18081"/>
                    </a:lnTo>
                    <a:lnTo>
                      <a:pt x="21600" y="18081"/>
                    </a:lnTo>
                    <a:lnTo>
                      <a:pt x="20797" y="19052"/>
                    </a:lnTo>
                    <a:lnTo>
                      <a:pt x="20083" y="19780"/>
                    </a:lnTo>
                    <a:lnTo>
                      <a:pt x="19547" y="20144"/>
                    </a:lnTo>
                    <a:lnTo>
                      <a:pt x="19101" y="20751"/>
                    </a:lnTo>
                    <a:lnTo>
                      <a:pt x="18387" y="20993"/>
                    </a:lnTo>
                    <a:lnTo>
                      <a:pt x="17583" y="21357"/>
                    </a:lnTo>
                    <a:lnTo>
                      <a:pt x="16869" y="21600"/>
                    </a:lnTo>
                    <a:lnTo>
                      <a:pt x="16423" y="21236"/>
                    </a:lnTo>
                    <a:lnTo>
                      <a:pt x="16245" y="20751"/>
                    </a:lnTo>
                    <a:lnTo>
                      <a:pt x="16245" y="20265"/>
                    </a:lnTo>
                    <a:lnTo>
                      <a:pt x="16066" y="20022"/>
                    </a:lnTo>
                    <a:lnTo>
                      <a:pt x="14906" y="19537"/>
                    </a:lnTo>
                    <a:lnTo>
                      <a:pt x="13835" y="19173"/>
                    </a:lnTo>
                    <a:lnTo>
                      <a:pt x="14013" y="18566"/>
                    </a:lnTo>
                    <a:lnTo>
                      <a:pt x="13745" y="18324"/>
                    </a:lnTo>
                    <a:lnTo>
                      <a:pt x="13478" y="18324"/>
                    </a:lnTo>
                    <a:lnTo>
                      <a:pt x="13210" y="18202"/>
                    </a:lnTo>
                    <a:lnTo>
                      <a:pt x="12853" y="17353"/>
                    </a:lnTo>
                    <a:lnTo>
                      <a:pt x="12496" y="16746"/>
                    </a:lnTo>
                    <a:lnTo>
                      <a:pt x="11782" y="16139"/>
                    </a:lnTo>
                    <a:lnTo>
                      <a:pt x="179" y="18930"/>
                    </a:lnTo>
                    <a:lnTo>
                      <a:pt x="0" y="17717"/>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95" name="Shape">
                <a:extLst>
                  <a:ext uri="{FF2B5EF4-FFF2-40B4-BE49-F238E27FC236}">
                    <a16:creationId xmlns:a16="http://schemas.microsoft.com/office/drawing/2014/main" id="{F6206423-20A9-97D0-1CFA-BC6B1629E99D}"/>
                  </a:ext>
                </a:extLst>
              </p:cNvPr>
              <p:cNvSpPr/>
              <p:nvPr/>
            </p:nvSpPr>
            <p:spPr>
              <a:xfrm>
                <a:off x="7475741" y="899908"/>
                <a:ext cx="267990" cy="483463"/>
              </a:xfrm>
              <a:custGeom>
                <a:avLst/>
                <a:gdLst/>
                <a:ahLst/>
                <a:cxnLst>
                  <a:cxn ang="0">
                    <a:pos x="wd2" y="hd2"/>
                  </a:cxn>
                  <a:cxn ang="5400000">
                    <a:pos x="wd2" y="hd2"/>
                  </a:cxn>
                  <a:cxn ang="10800000">
                    <a:pos x="wd2" y="hd2"/>
                  </a:cxn>
                  <a:cxn ang="16200000">
                    <a:pos x="wd2" y="hd2"/>
                  </a:cxn>
                </a:cxnLst>
                <a:rect l="0" t="0" r="r" b="b"/>
                <a:pathLst>
                  <a:path w="21600" h="21600" extrusionOk="0">
                    <a:moveTo>
                      <a:pt x="0" y="4919"/>
                    </a:moveTo>
                    <a:lnTo>
                      <a:pt x="771" y="5988"/>
                    </a:lnTo>
                    <a:lnTo>
                      <a:pt x="1929" y="7485"/>
                    </a:lnTo>
                    <a:lnTo>
                      <a:pt x="3086" y="7699"/>
                    </a:lnTo>
                    <a:lnTo>
                      <a:pt x="4243" y="9410"/>
                    </a:lnTo>
                    <a:lnTo>
                      <a:pt x="3086" y="9838"/>
                    </a:lnTo>
                    <a:lnTo>
                      <a:pt x="2700" y="11335"/>
                    </a:lnTo>
                    <a:lnTo>
                      <a:pt x="4243" y="12832"/>
                    </a:lnTo>
                    <a:lnTo>
                      <a:pt x="5400" y="14543"/>
                    </a:lnTo>
                    <a:lnTo>
                      <a:pt x="6943" y="15184"/>
                    </a:lnTo>
                    <a:lnTo>
                      <a:pt x="7329" y="17537"/>
                    </a:lnTo>
                    <a:lnTo>
                      <a:pt x="8100" y="19461"/>
                    </a:lnTo>
                    <a:lnTo>
                      <a:pt x="9643" y="21386"/>
                    </a:lnTo>
                    <a:lnTo>
                      <a:pt x="9643" y="21600"/>
                    </a:lnTo>
                    <a:lnTo>
                      <a:pt x="18129" y="20958"/>
                    </a:lnTo>
                    <a:lnTo>
                      <a:pt x="17357" y="19461"/>
                    </a:lnTo>
                    <a:lnTo>
                      <a:pt x="17743" y="17537"/>
                    </a:lnTo>
                    <a:lnTo>
                      <a:pt x="16971" y="12832"/>
                    </a:lnTo>
                    <a:lnTo>
                      <a:pt x="18129" y="9624"/>
                    </a:lnTo>
                    <a:lnTo>
                      <a:pt x="18129" y="6844"/>
                    </a:lnTo>
                    <a:lnTo>
                      <a:pt x="21600" y="5347"/>
                    </a:lnTo>
                    <a:lnTo>
                      <a:pt x="21600" y="4491"/>
                    </a:lnTo>
                    <a:lnTo>
                      <a:pt x="20443" y="3636"/>
                    </a:lnTo>
                    <a:lnTo>
                      <a:pt x="20443" y="855"/>
                    </a:lnTo>
                    <a:lnTo>
                      <a:pt x="19286" y="0"/>
                    </a:lnTo>
                    <a:lnTo>
                      <a:pt x="13886" y="855"/>
                    </a:lnTo>
                    <a:lnTo>
                      <a:pt x="8486" y="1283"/>
                    </a:lnTo>
                    <a:lnTo>
                      <a:pt x="5786" y="1711"/>
                    </a:lnTo>
                    <a:lnTo>
                      <a:pt x="1929" y="2566"/>
                    </a:lnTo>
                    <a:lnTo>
                      <a:pt x="0" y="2566"/>
                    </a:lnTo>
                    <a:lnTo>
                      <a:pt x="0" y="4919"/>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96" name="Shape">
                <a:extLst>
                  <a:ext uri="{FF2B5EF4-FFF2-40B4-BE49-F238E27FC236}">
                    <a16:creationId xmlns:a16="http://schemas.microsoft.com/office/drawing/2014/main" id="{30B5835F-589C-92F4-EF62-3474DBC22EAB}"/>
                  </a:ext>
                </a:extLst>
              </p:cNvPr>
              <p:cNvSpPr/>
              <p:nvPr/>
            </p:nvSpPr>
            <p:spPr>
              <a:xfrm>
                <a:off x="7686302" y="837679"/>
                <a:ext cx="239277" cy="531330"/>
              </a:xfrm>
              <a:custGeom>
                <a:avLst/>
                <a:gdLst/>
                <a:ahLst/>
                <a:cxnLst>
                  <a:cxn ang="0">
                    <a:pos x="wd2" y="hd2"/>
                  </a:cxn>
                  <a:cxn ang="5400000">
                    <a:pos x="wd2" y="hd2"/>
                  </a:cxn>
                  <a:cxn ang="10800000">
                    <a:pos x="wd2" y="hd2"/>
                  </a:cxn>
                  <a:cxn ang="16200000">
                    <a:pos x="wd2" y="hd2"/>
                  </a:cxn>
                </a:cxnLst>
                <a:rect l="0" t="0" r="r" b="b"/>
                <a:pathLst>
                  <a:path w="21600" h="21600" extrusionOk="0">
                    <a:moveTo>
                      <a:pt x="7776" y="0"/>
                    </a:moveTo>
                    <a:lnTo>
                      <a:pt x="6048" y="195"/>
                    </a:lnTo>
                    <a:lnTo>
                      <a:pt x="3888" y="195"/>
                    </a:lnTo>
                    <a:lnTo>
                      <a:pt x="3888" y="1168"/>
                    </a:lnTo>
                    <a:lnTo>
                      <a:pt x="3456" y="1751"/>
                    </a:lnTo>
                    <a:lnTo>
                      <a:pt x="2592" y="2530"/>
                    </a:lnTo>
                    <a:lnTo>
                      <a:pt x="3888" y="3308"/>
                    </a:lnTo>
                    <a:lnTo>
                      <a:pt x="3888" y="5838"/>
                    </a:lnTo>
                    <a:lnTo>
                      <a:pt x="5184" y="6616"/>
                    </a:lnTo>
                    <a:lnTo>
                      <a:pt x="5184" y="7395"/>
                    </a:lnTo>
                    <a:lnTo>
                      <a:pt x="1296" y="8757"/>
                    </a:lnTo>
                    <a:lnTo>
                      <a:pt x="1296" y="11286"/>
                    </a:lnTo>
                    <a:lnTo>
                      <a:pt x="0" y="14205"/>
                    </a:lnTo>
                    <a:lnTo>
                      <a:pt x="864" y="18486"/>
                    </a:lnTo>
                    <a:lnTo>
                      <a:pt x="432" y="20238"/>
                    </a:lnTo>
                    <a:lnTo>
                      <a:pt x="1296" y="21600"/>
                    </a:lnTo>
                    <a:lnTo>
                      <a:pt x="17280" y="19849"/>
                    </a:lnTo>
                    <a:lnTo>
                      <a:pt x="17712" y="18876"/>
                    </a:lnTo>
                    <a:lnTo>
                      <a:pt x="21168" y="18292"/>
                    </a:lnTo>
                    <a:lnTo>
                      <a:pt x="20736" y="17708"/>
                    </a:lnTo>
                    <a:lnTo>
                      <a:pt x="21600" y="16151"/>
                    </a:lnTo>
                    <a:lnTo>
                      <a:pt x="17712" y="14595"/>
                    </a:lnTo>
                    <a:lnTo>
                      <a:pt x="7776" y="0"/>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97" name="Shape">
                <a:extLst>
                  <a:ext uri="{FF2B5EF4-FFF2-40B4-BE49-F238E27FC236}">
                    <a16:creationId xmlns:a16="http://schemas.microsoft.com/office/drawing/2014/main" id="{C3132E85-7675-6ADB-44F5-C7B532565363}"/>
                  </a:ext>
                </a:extLst>
              </p:cNvPr>
              <p:cNvSpPr/>
              <p:nvPr/>
            </p:nvSpPr>
            <p:spPr>
              <a:xfrm>
                <a:off x="7595382" y="1483894"/>
                <a:ext cx="267990" cy="244126"/>
              </a:xfrm>
              <a:custGeom>
                <a:avLst/>
                <a:gdLst/>
                <a:ahLst/>
                <a:cxnLst>
                  <a:cxn ang="0">
                    <a:pos x="wd2" y="hd2"/>
                  </a:cxn>
                  <a:cxn ang="5400000">
                    <a:pos x="wd2" y="hd2"/>
                  </a:cxn>
                  <a:cxn ang="10800000">
                    <a:pos x="wd2" y="hd2"/>
                  </a:cxn>
                  <a:cxn ang="16200000">
                    <a:pos x="wd2" y="hd2"/>
                  </a:cxn>
                </a:cxnLst>
                <a:rect l="0" t="0" r="r" b="b"/>
                <a:pathLst>
                  <a:path w="21600" h="21600" extrusionOk="0">
                    <a:moveTo>
                      <a:pt x="1543" y="12282"/>
                    </a:moveTo>
                    <a:lnTo>
                      <a:pt x="1543" y="15247"/>
                    </a:lnTo>
                    <a:lnTo>
                      <a:pt x="3086" y="17788"/>
                    </a:lnTo>
                    <a:lnTo>
                      <a:pt x="1543" y="20329"/>
                    </a:lnTo>
                    <a:lnTo>
                      <a:pt x="1929" y="21600"/>
                    </a:lnTo>
                    <a:lnTo>
                      <a:pt x="3471" y="21176"/>
                    </a:lnTo>
                    <a:lnTo>
                      <a:pt x="5014" y="19059"/>
                    </a:lnTo>
                    <a:lnTo>
                      <a:pt x="5786" y="18635"/>
                    </a:lnTo>
                    <a:lnTo>
                      <a:pt x="7714" y="16518"/>
                    </a:lnTo>
                    <a:lnTo>
                      <a:pt x="9643" y="15247"/>
                    </a:lnTo>
                    <a:lnTo>
                      <a:pt x="12729" y="15247"/>
                    </a:lnTo>
                    <a:lnTo>
                      <a:pt x="14271" y="14400"/>
                    </a:lnTo>
                    <a:lnTo>
                      <a:pt x="15043" y="13553"/>
                    </a:lnTo>
                    <a:lnTo>
                      <a:pt x="18900" y="11859"/>
                    </a:lnTo>
                    <a:lnTo>
                      <a:pt x="21214" y="11859"/>
                    </a:lnTo>
                    <a:lnTo>
                      <a:pt x="21600" y="11012"/>
                    </a:lnTo>
                    <a:lnTo>
                      <a:pt x="19286" y="0"/>
                    </a:lnTo>
                    <a:lnTo>
                      <a:pt x="9257" y="2118"/>
                    </a:lnTo>
                    <a:lnTo>
                      <a:pt x="0" y="3812"/>
                    </a:lnTo>
                    <a:lnTo>
                      <a:pt x="0" y="4235"/>
                    </a:lnTo>
                    <a:lnTo>
                      <a:pt x="1543" y="12282"/>
                    </a:ln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98" name="Shape">
                <a:extLst>
                  <a:ext uri="{FF2B5EF4-FFF2-40B4-BE49-F238E27FC236}">
                    <a16:creationId xmlns:a16="http://schemas.microsoft.com/office/drawing/2014/main" id="{8D8A057F-3D9D-AC65-5B59-68C8B977AAA5}"/>
                  </a:ext>
                </a:extLst>
              </p:cNvPr>
              <p:cNvSpPr/>
              <p:nvPr/>
            </p:nvSpPr>
            <p:spPr>
              <a:xfrm>
                <a:off x="7834657" y="1459958"/>
                <a:ext cx="114854" cy="148391"/>
              </a:xfrm>
              <a:custGeom>
                <a:avLst/>
                <a:gdLst/>
                <a:ahLst/>
                <a:cxnLst>
                  <a:cxn ang="0">
                    <a:pos x="wd2" y="hd2"/>
                  </a:cxn>
                  <a:cxn ang="5400000">
                    <a:pos x="wd2" y="hd2"/>
                  </a:cxn>
                  <a:cxn ang="10800000">
                    <a:pos x="wd2" y="hd2"/>
                  </a:cxn>
                  <a:cxn ang="16200000">
                    <a:pos x="wd2" y="hd2"/>
                  </a:cxn>
                </a:cxnLst>
                <a:rect l="0" t="0" r="r" b="b"/>
                <a:pathLst>
                  <a:path w="21600" h="21600" extrusionOk="0">
                    <a:moveTo>
                      <a:pt x="20700" y="10452"/>
                    </a:moveTo>
                    <a:lnTo>
                      <a:pt x="18900" y="9058"/>
                    </a:lnTo>
                    <a:lnTo>
                      <a:pt x="18900" y="8361"/>
                    </a:lnTo>
                    <a:lnTo>
                      <a:pt x="16200" y="7665"/>
                    </a:lnTo>
                    <a:lnTo>
                      <a:pt x="14400" y="6968"/>
                    </a:lnTo>
                    <a:lnTo>
                      <a:pt x="14400" y="4877"/>
                    </a:lnTo>
                    <a:lnTo>
                      <a:pt x="11700" y="3484"/>
                    </a:lnTo>
                    <a:lnTo>
                      <a:pt x="9000" y="0"/>
                    </a:lnTo>
                    <a:lnTo>
                      <a:pt x="0" y="3484"/>
                    </a:lnTo>
                    <a:lnTo>
                      <a:pt x="5400" y="21600"/>
                    </a:lnTo>
                    <a:lnTo>
                      <a:pt x="7200" y="20206"/>
                    </a:lnTo>
                    <a:lnTo>
                      <a:pt x="12600" y="18116"/>
                    </a:lnTo>
                    <a:lnTo>
                      <a:pt x="12600" y="9755"/>
                    </a:lnTo>
                    <a:lnTo>
                      <a:pt x="13500" y="9058"/>
                    </a:lnTo>
                    <a:lnTo>
                      <a:pt x="14400" y="9058"/>
                    </a:lnTo>
                    <a:lnTo>
                      <a:pt x="17100" y="9755"/>
                    </a:lnTo>
                    <a:lnTo>
                      <a:pt x="17100" y="11148"/>
                    </a:lnTo>
                    <a:lnTo>
                      <a:pt x="18900" y="13935"/>
                    </a:lnTo>
                    <a:lnTo>
                      <a:pt x="18900" y="14632"/>
                    </a:lnTo>
                    <a:lnTo>
                      <a:pt x="19800" y="15329"/>
                    </a:lnTo>
                    <a:lnTo>
                      <a:pt x="21600" y="14632"/>
                    </a:lnTo>
                    <a:lnTo>
                      <a:pt x="21600" y="13239"/>
                    </a:lnTo>
                    <a:lnTo>
                      <a:pt x="20700" y="10452"/>
                    </a:ln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199" name="Shape">
                <a:extLst>
                  <a:ext uri="{FF2B5EF4-FFF2-40B4-BE49-F238E27FC236}">
                    <a16:creationId xmlns:a16="http://schemas.microsoft.com/office/drawing/2014/main" id="{650DE86B-2F63-B9B4-F72E-66C29F18E63A}"/>
                  </a:ext>
                </a:extLst>
              </p:cNvPr>
              <p:cNvSpPr/>
              <p:nvPr/>
            </p:nvSpPr>
            <p:spPr>
              <a:xfrm>
                <a:off x="7595382" y="1287632"/>
                <a:ext cx="521621" cy="263274"/>
              </a:xfrm>
              <a:custGeom>
                <a:avLst/>
                <a:gdLst/>
                <a:ahLst/>
                <a:cxnLst>
                  <a:cxn ang="0">
                    <a:pos x="wd2" y="hd2"/>
                  </a:cxn>
                  <a:cxn ang="5400000">
                    <a:pos x="wd2" y="hd2"/>
                  </a:cxn>
                  <a:cxn ang="10800000">
                    <a:pos x="wd2" y="hd2"/>
                  </a:cxn>
                  <a:cxn ang="16200000">
                    <a:pos x="wd2" y="hd2"/>
                  </a:cxn>
                </a:cxnLst>
                <a:rect l="0" t="0" r="r" b="b"/>
                <a:pathLst>
                  <a:path w="21600" h="21600" extrusionOk="0">
                    <a:moveTo>
                      <a:pt x="21204" y="13745"/>
                    </a:moveTo>
                    <a:lnTo>
                      <a:pt x="20807" y="12567"/>
                    </a:lnTo>
                    <a:lnTo>
                      <a:pt x="20609" y="12175"/>
                    </a:lnTo>
                    <a:lnTo>
                      <a:pt x="19420" y="10604"/>
                    </a:lnTo>
                    <a:lnTo>
                      <a:pt x="19222" y="9818"/>
                    </a:lnTo>
                    <a:lnTo>
                      <a:pt x="19024" y="10604"/>
                    </a:lnTo>
                    <a:lnTo>
                      <a:pt x="19222" y="11389"/>
                    </a:lnTo>
                    <a:lnTo>
                      <a:pt x="19817" y="12567"/>
                    </a:lnTo>
                    <a:lnTo>
                      <a:pt x="20213" y="13745"/>
                    </a:lnTo>
                    <a:lnTo>
                      <a:pt x="19618" y="14138"/>
                    </a:lnTo>
                    <a:lnTo>
                      <a:pt x="18826" y="14138"/>
                    </a:lnTo>
                    <a:lnTo>
                      <a:pt x="17637" y="15316"/>
                    </a:lnTo>
                    <a:lnTo>
                      <a:pt x="17439" y="14531"/>
                    </a:lnTo>
                    <a:lnTo>
                      <a:pt x="17240" y="14138"/>
                    </a:lnTo>
                    <a:lnTo>
                      <a:pt x="16844" y="13745"/>
                    </a:lnTo>
                    <a:lnTo>
                      <a:pt x="16250" y="12960"/>
                    </a:lnTo>
                    <a:lnTo>
                      <a:pt x="16051" y="12567"/>
                    </a:lnTo>
                    <a:lnTo>
                      <a:pt x="16250" y="11782"/>
                    </a:lnTo>
                    <a:lnTo>
                      <a:pt x="16051" y="10604"/>
                    </a:lnTo>
                    <a:lnTo>
                      <a:pt x="15259" y="9425"/>
                    </a:lnTo>
                    <a:lnTo>
                      <a:pt x="14466" y="8640"/>
                    </a:lnTo>
                    <a:lnTo>
                      <a:pt x="13673" y="8640"/>
                    </a:lnTo>
                    <a:lnTo>
                      <a:pt x="13475" y="7855"/>
                    </a:lnTo>
                    <a:lnTo>
                      <a:pt x="13475" y="6284"/>
                    </a:lnTo>
                    <a:lnTo>
                      <a:pt x="14466" y="4320"/>
                    </a:lnTo>
                    <a:lnTo>
                      <a:pt x="15259" y="3535"/>
                    </a:lnTo>
                    <a:lnTo>
                      <a:pt x="15259" y="3142"/>
                    </a:lnTo>
                    <a:lnTo>
                      <a:pt x="15061" y="2356"/>
                    </a:lnTo>
                    <a:lnTo>
                      <a:pt x="14070" y="2356"/>
                    </a:lnTo>
                    <a:lnTo>
                      <a:pt x="13872" y="1178"/>
                    </a:lnTo>
                    <a:lnTo>
                      <a:pt x="13475" y="0"/>
                    </a:lnTo>
                    <a:lnTo>
                      <a:pt x="11890" y="1178"/>
                    </a:lnTo>
                    <a:lnTo>
                      <a:pt x="11692" y="3142"/>
                    </a:lnTo>
                    <a:lnTo>
                      <a:pt x="4360" y="6676"/>
                    </a:lnTo>
                    <a:lnTo>
                      <a:pt x="0" y="7855"/>
                    </a:lnTo>
                    <a:lnTo>
                      <a:pt x="0" y="19636"/>
                    </a:lnTo>
                    <a:lnTo>
                      <a:pt x="4756" y="18065"/>
                    </a:lnTo>
                    <a:lnTo>
                      <a:pt x="9908" y="16102"/>
                    </a:lnTo>
                    <a:lnTo>
                      <a:pt x="11890" y="14138"/>
                    </a:lnTo>
                    <a:lnTo>
                      <a:pt x="12484" y="16102"/>
                    </a:lnTo>
                    <a:lnTo>
                      <a:pt x="13079" y="16887"/>
                    </a:lnTo>
                    <a:lnTo>
                      <a:pt x="13079" y="18065"/>
                    </a:lnTo>
                    <a:lnTo>
                      <a:pt x="13475" y="18458"/>
                    </a:lnTo>
                    <a:lnTo>
                      <a:pt x="14070" y="18851"/>
                    </a:lnTo>
                    <a:lnTo>
                      <a:pt x="14070" y="19244"/>
                    </a:lnTo>
                    <a:lnTo>
                      <a:pt x="14466" y="20029"/>
                    </a:lnTo>
                    <a:lnTo>
                      <a:pt x="14664" y="21600"/>
                    </a:lnTo>
                    <a:lnTo>
                      <a:pt x="15259" y="21600"/>
                    </a:lnTo>
                    <a:lnTo>
                      <a:pt x="15655" y="20815"/>
                    </a:lnTo>
                    <a:lnTo>
                      <a:pt x="15655" y="19244"/>
                    </a:lnTo>
                    <a:lnTo>
                      <a:pt x="16250" y="18458"/>
                    </a:lnTo>
                    <a:lnTo>
                      <a:pt x="16250" y="17673"/>
                    </a:lnTo>
                    <a:lnTo>
                      <a:pt x="16844" y="16887"/>
                    </a:lnTo>
                    <a:lnTo>
                      <a:pt x="17240" y="19244"/>
                    </a:lnTo>
                    <a:lnTo>
                      <a:pt x="17240" y="20029"/>
                    </a:lnTo>
                    <a:lnTo>
                      <a:pt x="17835" y="19244"/>
                    </a:lnTo>
                    <a:lnTo>
                      <a:pt x="18231" y="18458"/>
                    </a:lnTo>
                    <a:lnTo>
                      <a:pt x="18231" y="17673"/>
                    </a:lnTo>
                    <a:lnTo>
                      <a:pt x="18628" y="17673"/>
                    </a:lnTo>
                    <a:lnTo>
                      <a:pt x="19222" y="16887"/>
                    </a:lnTo>
                    <a:lnTo>
                      <a:pt x="20015" y="16887"/>
                    </a:lnTo>
                    <a:lnTo>
                      <a:pt x="20411" y="16102"/>
                    </a:lnTo>
                    <a:lnTo>
                      <a:pt x="21006" y="15709"/>
                    </a:lnTo>
                    <a:lnTo>
                      <a:pt x="21402" y="14924"/>
                    </a:lnTo>
                    <a:lnTo>
                      <a:pt x="21600" y="14138"/>
                    </a:lnTo>
                    <a:lnTo>
                      <a:pt x="21204" y="13745"/>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00" name="Shape">
                <a:extLst>
                  <a:ext uri="{FF2B5EF4-FFF2-40B4-BE49-F238E27FC236}">
                    <a16:creationId xmlns:a16="http://schemas.microsoft.com/office/drawing/2014/main" id="{A8489F8E-0E00-DD67-4B96-620F45FA6286}"/>
                  </a:ext>
                </a:extLst>
              </p:cNvPr>
              <p:cNvSpPr/>
              <p:nvPr/>
            </p:nvSpPr>
            <p:spPr>
              <a:xfrm>
                <a:off x="7997364" y="1534441"/>
                <a:ext cx="47855" cy="30830"/>
              </a:xfrm>
              <a:custGeom>
                <a:avLst/>
                <a:gdLst/>
                <a:ahLst/>
                <a:cxnLst>
                  <a:cxn ang="0">
                    <a:pos x="wd2" y="hd2"/>
                  </a:cxn>
                  <a:cxn ang="5400000">
                    <a:pos x="wd2" y="hd2"/>
                  </a:cxn>
                  <a:cxn ang="10800000">
                    <a:pos x="wd2" y="hd2"/>
                  </a:cxn>
                  <a:cxn ang="16200000">
                    <a:pos x="wd2" y="hd2"/>
                  </a:cxn>
                </a:cxnLst>
                <a:rect l="0" t="0" r="r" b="b"/>
                <a:pathLst>
                  <a:path w="21600" h="19872" extrusionOk="0">
                    <a:moveTo>
                      <a:pt x="5400" y="19872"/>
                    </a:moveTo>
                    <a:cubicBezTo>
                      <a:pt x="12600" y="19872"/>
                      <a:pt x="12600" y="19872"/>
                      <a:pt x="12600" y="19872"/>
                    </a:cubicBezTo>
                    <a:cubicBezTo>
                      <a:pt x="18000" y="12672"/>
                      <a:pt x="18000" y="12672"/>
                      <a:pt x="18000" y="12672"/>
                    </a:cubicBezTo>
                    <a:cubicBezTo>
                      <a:pt x="21600" y="7872"/>
                      <a:pt x="21600" y="7872"/>
                      <a:pt x="21600" y="7872"/>
                    </a:cubicBezTo>
                    <a:cubicBezTo>
                      <a:pt x="14400" y="3072"/>
                      <a:pt x="14400" y="3072"/>
                      <a:pt x="14400" y="3072"/>
                    </a:cubicBezTo>
                    <a:cubicBezTo>
                      <a:pt x="14400" y="3072"/>
                      <a:pt x="9000" y="-1728"/>
                      <a:pt x="7200" y="672"/>
                    </a:cubicBezTo>
                    <a:cubicBezTo>
                      <a:pt x="7200" y="3072"/>
                      <a:pt x="0" y="15072"/>
                      <a:pt x="0" y="15072"/>
                    </a:cubicBezTo>
                    <a:lnTo>
                      <a:pt x="5400" y="19872"/>
                    </a:lnTo>
                    <a:close/>
                  </a:path>
                </a:pathLst>
              </a:custGeom>
              <a:solidFill>
                <a:srgbClr val="D9D9D9"/>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01" name="Shape">
                <a:extLst>
                  <a:ext uri="{FF2B5EF4-FFF2-40B4-BE49-F238E27FC236}">
                    <a16:creationId xmlns:a16="http://schemas.microsoft.com/office/drawing/2014/main" id="{59816F05-9D81-FED9-EC10-B3CFECAB55AE}"/>
                  </a:ext>
                </a:extLst>
              </p:cNvPr>
              <p:cNvSpPr/>
              <p:nvPr/>
            </p:nvSpPr>
            <p:spPr>
              <a:xfrm>
                <a:off x="7394386" y="1713660"/>
                <a:ext cx="200991" cy="449953"/>
              </a:xfrm>
              <a:custGeom>
                <a:avLst/>
                <a:gdLst/>
                <a:ahLst/>
                <a:cxnLst>
                  <a:cxn ang="0">
                    <a:pos x="wd2" y="hd2"/>
                  </a:cxn>
                  <a:cxn ang="5400000">
                    <a:pos x="wd2" y="hd2"/>
                  </a:cxn>
                  <a:cxn ang="10800000">
                    <a:pos x="wd2" y="hd2"/>
                  </a:cxn>
                  <a:cxn ang="16200000">
                    <a:pos x="wd2" y="hd2"/>
                  </a:cxn>
                </a:cxnLst>
                <a:rect l="0" t="0" r="r" b="b"/>
                <a:pathLst>
                  <a:path w="21600" h="21600" extrusionOk="0">
                    <a:moveTo>
                      <a:pt x="18514" y="2987"/>
                    </a:moveTo>
                    <a:lnTo>
                      <a:pt x="18514" y="2068"/>
                    </a:lnTo>
                    <a:lnTo>
                      <a:pt x="17486" y="1609"/>
                    </a:lnTo>
                    <a:lnTo>
                      <a:pt x="10800" y="689"/>
                    </a:lnTo>
                    <a:lnTo>
                      <a:pt x="4629" y="0"/>
                    </a:lnTo>
                    <a:lnTo>
                      <a:pt x="4114" y="689"/>
                    </a:lnTo>
                    <a:lnTo>
                      <a:pt x="3086" y="1609"/>
                    </a:lnTo>
                    <a:lnTo>
                      <a:pt x="1543" y="2068"/>
                    </a:lnTo>
                    <a:lnTo>
                      <a:pt x="1029" y="3217"/>
                    </a:lnTo>
                    <a:lnTo>
                      <a:pt x="1543" y="4596"/>
                    </a:lnTo>
                    <a:lnTo>
                      <a:pt x="1543" y="5745"/>
                    </a:lnTo>
                    <a:lnTo>
                      <a:pt x="1029" y="6894"/>
                    </a:lnTo>
                    <a:lnTo>
                      <a:pt x="2571" y="7353"/>
                    </a:lnTo>
                    <a:lnTo>
                      <a:pt x="4629" y="7813"/>
                    </a:lnTo>
                    <a:lnTo>
                      <a:pt x="5657" y="8732"/>
                    </a:lnTo>
                    <a:lnTo>
                      <a:pt x="7714" y="9651"/>
                    </a:lnTo>
                    <a:lnTo>
                      <a:pt x="10286" y="10570"/>
                    </a:lnTo>
                    <a:lnTo>
                      <a:pt x="10286" y="10800"/>
                    </a:lnTo>
                    <a:lnTo>
                      <a:pt x="9257" y="12179"/>
                    </a:lnTo>
                    <a:lnTo>
                      <a:pt x="5143" y="13328"/>
                    </a:lnTo>
                    <a:lnTo>
                      <a:pt x="1543" y="14706"/>
                    </a:lnTo>
                    <a:lnTo>
                      <a:pt x="1029" y="15396"/>
                    </a:lnTo>
                    <a:lnTo>
                      <a:pt x="0" y="16545"/>
                    </a:lnTo>
                    <a:lnTo>
                      <a:pt x="514" y="17234"/>
                    </a:lnTo>
                    <a:lnTo>
                      <a:pt x="1543" y="18153"/>
                    </a:lnTo>
                    <a:lnTo>
                      <a:pt x="4114" y="19072"/>
                    </a:lnTo>
                    <a:lnTo>
                      <a:pt x="6171" y="19532"/>
                    </a:lnTo>
                    <a:lnTo>
                      <a:pt x="7714" y="19762"/>
                    </a:lnTo>
                    <a:lnTo>
                      <a:pt x="12857" y="19762"/>
                    </a:lnTo>
                    <a:lnTo>
                      <a:pt x="12343" y="20681"/>
                    </a:lnTo>
                    <a:lnTo>
                      <a:pt x="12343" y="21370"/>
                    </a:lnTo>
                    <a:lnTo>
                      <a:pt x="12857" y="21600"/>
                    </a:lnTo>
                    <a:lnTo>
                      <a:pt x="13371" y="21600"/>
                    </a:lnTo>
                    <a:lnTo>
                      <a:pt x="13886" y="19991"/>
                    </a:lnTo>
                    <a:lnTo>
                      <a:pt x="14400" y="19762"/>
                    </a:lnTo>
                    <a:lnTo>
                      <a:pt x="15943" y="18843"/>
                    </a:lnTo>
                    <a:lnTo>
                      <a:pt x="18514" y="17923"/>
                    </a:lnTo>
                    <a:lnTo>
                      <a:pt x="18514" y="14936"/>
                    </a:lnTo>
                    <a:lnTo>
                      <a:pt x="20571" y="14017"/>
                    </a:lnTo>
                    <a:lnTo>
                      <a:pt x="21086" y="12179"/>
                    </a:lnTo>
                    <a:lnTo>
                      <a:pt x="21600" y="11030"/>
                    </a:lnTo>
                    <a:lnTo>
                      <a:pt x="21600" y="8272"/>
                    </a:lnTo>
                    <a:lnTo>
                      <a:pt x="20571" y="6894"/>
                    </a:lnTo>
                    <a:lnTo>
                      <a:pt x="17486" y="6894"/>
                    </a:lnTo>
                    <a:lnTo>
                      <a:pt x="18000" y="5745"/>
                    </a:lnTo>
                    <a:lnTo>
                      <a:pt x="19029" y="4596"/>
                    </a:lnTo>
                    <a:lnTo>
                      <a:pt x="20057" y="4136"/>
                    </a:lnTo>
                    <a:lnTo>
                      <a:pt x="19543" y="3906"/>
                    </a:lnTo>
                    <a:lnTo>
                      <a:pt x="18514" y="2987"/>
                    </a:lnTo>
                    <a:close/>
                  </a:path>
                </a:pathLst>
              </a:custGeom>
              <a:solidFill>
                <a:srgbClr val="70AD47">
                  <a:lumMod val="75000"/>
                </a:srgbClr>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02" name="Shape">
                <a:extLst>
                  <a:ext uri="{FF2B5EF4-FFF2-40B4-BE49-F238E27FC236}">
                    <a16:creationId xmlns:a16="http://schemas.microsoft.com/office/drawing/2014/main" id="{4C839986-C746-7439-A115-2F5668C1FC56}"/>
                  </a:ext>
                </a:extLst>
              </p:cNvPr>
              <p:cNvSpPr/>
              <p:nvPr/>
            </p:nvSpPr>
            <p:spPr>
              <a:xfrm>
                <a:off x="7356103" y="2024796"/>
                <a:ext cx="157921" cy="258486"/>
              </a:xfrm>
              <a:custGeom>
                <a:avLst/>
                <a:gdLst/>
                <a:ahLst/>
                <a:cxnLst>
                  <a:cxn ang="0">
                    <a:pos x="wd2" y="hd2"/>
                  </a:cxn>
                  <a:cxn ang="5400000">
                    <a:pos x="wd2" y="hd2"/>
                  </a:cxn>
                  <a:cxn ang="10800000">
                    <a:pos x="wd2" y="hd2"/>
                  </a:cxn>
                  <a:cxn ang="16200000">
                    <a:pos x="wd2" y="hd2"/>
                  </a:cxn>
                </a:cxnLst>
                <a:rect l="0" t="0" r="r" b="b"/>
                <a:pathLst>
                  <a:path w="21600" h="21600" extrusionOk="0">
                    <a:moveTo>
                      <a:pt x="5891" y="4000"/>
                    </a:moveTo>
                    <a:lnTo>
                      <a:pt x="5236" y="2800"/>
                    </a:lnTo>
                    <a:lnTo>
                      <a:pt x="6545" y="800"/>
                    </a:lnTo>
                    <a:lnTo>
                      <a:pt x="7200" y="400"/>
                    </a:lnTo>
                    <a:lnTo>
                      <a:pt x="5891" y="0"/>
                    </a:lnTo>
                    <a:lnTo>
                      <a:pt x="3273" y="0"/>
                    </a:lnTo>
                    <a:lnTo>
                      <a:pt x="1309" y="800"/>
                    </a:lnTo>
                    <a:lnTo>
                      <a:pt x="0" y="2000"/>
                    </a:lnTo>
                    <a:lnTo>
                      <a:pt x="7855" y="21600"/>
                    </a:lnTo>
                    <a:lnTo>
                      <a:pt x="21600" y="20400"/>
                    </a:lnTo>
                    <a:lnTo>
                      <a:pt x="20945" y="17200"/>
                    </a:lnTo>
                    <a:lnTo>
                      <a:pt x="18982" y="16000"/>
                    </a:lnTo>
                    <a:lnTo>
                      <a:pt x="18327" y="15200"/>
                    </a:lnTo>
                    <a:lnTo>
                      <a:pt x="17018" y="14800"/>
                    </a:lnTo>
                    <a:lnTo>
                      <a:pt x="15055" y="13600"/>
                    </a:lnTo>
                    <a:lnTo>
                      <a:pt x="13091" y="12800"/>
                    </a:lnTo>
                    <a:lnTo>
                      <a:pt x="9164" y="8000"/>
                    </a:lnTo>
                    <a:lnTo>
                      <a:pt x="10473" y="6800"/>
                    </a:lnTo>
                    <a:lnTo>
                      <a:pt x="7200" y="5600"/>
                    </a:lnTo>
                    <a:lnTo>
                      <a:pt x="5891" y="4000"/>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03" name="Shape">
                <a:extLst>
                  <a:ext uri="{FF2B5EF4-FFF2-40B4-BE49-F238E27FC236}">
                    <a16:creationId xmlns:a16="http://schemas.microsoft.com/office/drawing/2014/main" id="{F0864486-B4AE-2285-5968-BA530F1492DE}"/>
                  </a:ext>
                </a:extLst>
              </p:cNvPr>
              <p:cNvSpPr/>
              <p:nvPr/>
            </p:nvSpPr>
            <p:spPr>
              <a:xfrm>
                <a:off x="6590421" y="1593985"/>
                <a:ext cx="899677" cy="583985"/>
              </a:xfrm>
              <a:custGeom>
                <a:avLst/>
                <a:gdLst/>
                <a:ahLst/>
                <a:cxnLst>
                  <a:cxn ang="0">
                    <a:pos x="wd2" y="hd2"/>
                  </a:cxn>
                  <a:cxn ang="5400000">
                    <a:pos x="wd2" y="hd2"/>
                  </a:cxn>
                  <a:cxn ang="10800000">
                    <a:pos x="wd2" y="hd2"/>
                  </a:cxn>
                  <a:cxn ang="16200000">
                    <a:pos x="wd2" y="hd2"/>
                  </a:cxn>
                </a:cxnLst>
                <a:rect l="0" t="0" r="r" b="b"/>
                <a:pathLst>
                  <a:path w="21600" h="21600" extrusionOk="0">
                    <a:moveTo>
                      <a:pt x="18957" y="15934"/>
                    </a:moveTo>
                    <a:lnTo>
                      <a:pt x="19417" y="15934"/>
                    </a:lnTo>
                    <a:lnTo>
                      <a:pt x="19647" y="16111"/>
                    </a:lnTo>
                    <a:lnTo>
                      <a:pt x="19647" y="15757"/>
                    </a:lnTo>
                    <a:lnTo>
                      <a:pt x="20451" y="14695"/>
                    </a:lnTo>
                    <a:lnTo>
                      <a:pt x="21370" y="13810"/>
                    </a:lnTo>
                    <a:lnTo>
                      <a:pt x="21600" y="12748"/>
                    </a:lnTo>
                    <a:lnTo>
                      <a:pt x="21600" y="12570"/>
                    </a:lnTo>
                    <a:lnTo>
                      <a:pt x="21026" y="11862"/>
                    </a:lnTo>
                    <a:lnTo>
                      <a:pt x="20566" y="11154"/>
                    </a:lnTo>
                    <a:lnTo>
                      <a:pt x="20336" y="10446"/>
                    </a:lnTo>
                    <a:lnTo>
                      <a:pt x="19877" y="10092"/>
                    </a:lnTo>
                    <a:lnTo>
                      <a:pt x="19532" y="9738"/>
                    </a:lnTo>
                    <a:lnTo>
                      <a:pt x="19647" y="8852"/>
                    </a:lnTo>
                    <a:lnTo>
                      <a:pt x="19647" y="7967"/>
                    </a:lnTo>
                    <a:lnTo>
                      <a:pt x="19532" y="6905"/>
                    </a:lnTo>
                    <a:lnTo>
                      <a:pt x="19647" y="6020"/>
                    </a:lnTo>
                    <a:lnTo>
                      <a:pt x="19991" y="5666"/>
                    </a:lnTo>
                    <a:lnTo>
                      <a:pt x="20221" y="4957"/>
                    </a:lnTo>
                    <a:lnTo>
                      <a:pt x="20336" y="4426"/>
                    </a:lnTo>
                    <a:lnTo>
                      <a:pt x="20566" y="3541"/>
                    </a:lnTo>
                    <a:lnTo>
                      <a:pt x="20221" y="3187"/>
                    </a:lnTo>
                    <a:lnTo>
                      <a:pt x="19877" y="3187"/>
                    </a:lnTo>
                    <a:lnTo>
                      <a:pt x="19532" y="3010"/>
                    </a:lnTo>
                    <a:lnTo>
                      <a:pt x="19072" y="1770"/>
                    </a:lnTo>
                    <a:lnTo>
                      <a:pt x="18613" y="885"/>
                    </a:lnTo>
                    <a:lnTo>
                      <a:pt x="17694" y="0"/>
                    </a:lnTo>
                    <a:lnTo>
                      <a:pt x="2757" y="4072"/>
                    </a:lnTo>
                    <a:lnTo>
                      <a:pt x="2528" y="2302"/>
                    </a:lnTo>
                    <a:lnTo>
                      <a:pt x="1838" y="3010"/>
                    </a:lnTo>
                    <a:lnTo>
                      <a:pt x="1264" y="3718"/>
                    </a:lnTo>
                    <a:lnTo>
                      <a:pt x="689" y="4249"/>
                    </a:lnTo>
                    <a:lnTo>
                      <a:pt x="0" y="4957"/>
                    </a:lnTo>
                    <a:lnTo>
                      <a:pt x="1838" y="21600"/>
                    </a:lnTo>
                    <a:lnTo>
                      <a:pt x="18383" y="16820"/>
                    </a:lnTo>
                    <a:lnTo>
                      <a:pt x="18613" y="16289"/>
                    </a:lnTo>
                    <a:lnTo>
                      <a:pt x="18957" y="15934"/>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sysClr val="windowText" lastClr="000000"/>
                  </a:solidFill>
                  <a:effectLst/>
                  <a:uLnTx/>
                  <a:uFillTx/>
                  <a:latin typeface="Campton SemiBold"/>
                  <a:sym typeface="Helvetica"/>
                </a:endParaRPr>
              </a:p>
            </p:txBody>
          </p:sp>
          <p:sp>
            <p:nvSpPr>
              <p:cNvPr id="204" name="Shape">
                <a:extLst>
                  <a:ext uri="{FF2B5EF4-FFF2-40B4-BE49-F238E27FC236}">
                    <a16:creationId xmlns:a16="http://schemas.microsoft.com/office/drawing/2014/main" id="{7D25C384-8286-0525-147A-1BF786ECA970}"/>
                  </a:ext>
                </a:extLst>
              </p:cNvPr>
              <p:cNvSpPr/>
              <p:nvPr/>
            </p:nvSpPr>
            <p:spPr>
              <a:xfrm>
                <a:off x="5748170" y="3934710"/>
                <a:ext cx="1392583" cy="1091380"/>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14845" y="0"/>
                    </a:lnTo>
                    <a:lnTo>
                      <a:pt x="15513" y="189"/>
                    </a:lnTo>
                    <a:lnTo>
                      <a:pt x="15588" y="663"/>
                    </a:lnTo>
                    <a:lnTo>
                      <a:pt x="15662" y="947"/>
                    </a:lnTo>
                    <a:lnTo>
                      <a:pt x="15959" y="1137"/>
                    </a:lnTo>
                    <a:lnTo>
                      <a:pt x="16181" y="1611"/>
                    </a:lnTo>
                    <a:lnTo>
                      <a:pt x="16553" y="2842"/>
                    </a:lnTo>
                    <a:lnTo>
                      <a:pt x="16998" y="3789"/>
                    </a:lnTo>
                    <a:lnTo>
                      <a:pt x="17592" y="5211"/>
                    </a:lnTo>
                    <a:lnTo>
                      <a:pt x="17889" y="5874"/>
                    </a:lnTo>
                    <a:lnTo>
                      <a:pt x="18631" y="7295"/>
                    </a:lnTo>
                    <a:lnTo>
                      <a:pt x="19002" y="7674"/>
                    </a:lnTo>
                    <a:lnTo>
                      <a:pt x="19225" y="7958"/>
                    </a:lnTo>
                    <a:lnTo>
                      <a:pt x="19225" y="9095"/>
                    </a:lnTo>
                    <a:lnTo>
                      <a:pt x="19002" y="8147"/>
                    </a:lnTo>
                    <a:lnTo>
                      <a:pt x="18928" y="9095"/>
                    </a:lnTo>
                    <a:lnTo>
                      <a:pt x="19373" y="10042"/>
                    </a:lnTo>
                    <a:lnTo>
                      <a:pt x="19893" y="10989"/>
                    </a:lnTo>
                    <a:lnTo>
                      <a:pt x="20412" y="12221"/>
                    </a:lnTo>
                    <a:lnTo>
                      <a:pt x="20784" y="12979"/>
                    </a:lnTo>
                    <a:lnTo>
                      <a:pt x="21229" y="13642"/>
                    </a:lnTo>
                    <a:lnTo>
                      <a:pt x="21452" y="14495"/>
                    </a:lnTo>
                    <a:lnTo>
                      <a:pt x="21600" y="15916"/>
                    </a:lnTo>
                    <a:lnTo>
                      <a:pt x="21600" y="18284"/>
                    </a:lnTo>
                    <a:lnTo>
                      <a:pt x="21377" y="18568"/>
                    </a:lnTo>
                    <a:lnTo>
                      <a:pt x="21229" y="18947"/>
                    </a:lnTo>
                    <a:lnTo>
                      <a:pt x="21229" y="19421"/>
                    </a:lnTo>
                    <a:lnTo>
                      <a:pt x="21303" y="19989"/>
                    </a:lnTo>
                    <a:lnTo>
                      <a:pt x="21229" y="20653"/>
                    </a:lnTo>
                    <a:lnTo>
                      <a:pt x="21006" y="21316"/>
                    </a:lnTo>
                    <a:lnTo>
                      <a:pt x="20784" y="21505"/>
                    </a:lnTo>
                    <a:lnTo>
                      <a:pt x="20561" y="21600"/>
                    </a:lnTo>
                    <a:lnTo>
                      <a:pt x="20709" y="21221"/>
                    </a:lnTo>
                    <a:lnTo>
                      <a:pt x="20858" y="21032"/>
                    </a:lnTo>
                    <a:lnTo>
                      <a:pt x="20858" y="20558"/>
                    </a:lnTo>
                    <a:lnTo>
                      <a:pt x="20784" y="20558"/>
                    </a:lnTo>
                    <a:lnTo>
                      <a:pt x="20338" y="20937"/>
                    </a:lnTo>
                    <a:lnTo>
                      <a:pt x="20041" y="21032"/>
                    </a:lnTo>
                    <a:lnTo>
                      <a:pt x="19819" y="20937"/>
                    </a:lnTo>
                    <a:lnTo>
                      <a:pt x="19596" y="21032"/>
                    </a:lnTo>
                    <a:lnTo>
                      <a:pt x="19373" y="21221"/>
                    </a:lnTo>
                    <a:lnTo>
                      <a:pt x="19225" y="21126"/>
                    </a:lnTo>
                    <a:lnTo>
                      <a:pt x="18928" y="21032"/>
                    </a:lnTo>
                    <a:lnTo>
                      <a:pt x="18779" y="20747"/>
                    </a:lnTo>
                    <a:lnTo>
                      <a:pt x="18854" y="20558"/>
                    </a:lnTo>
                    <a:lnTo>
                      <a:pt x="18928" y="20558"/>
                    </a:lnTo>
                    <a:lnTo>
                      <a:pt x="19447" y="20653"/>
                    </a:lnTo>
                    <a:lnTo>
                      <a:pt x="19596" y="20558"/>
                    </a:lnTo>
                    <a:lnTo>
                      <a:pt x="19522" y="20463"/>
                    </a:lnTo>
                    <a:lnTo>
                      <a:pt x="19299" y="20274"/>
                    </a:lnTo>
                    <a:lnTo>
                      <a:pt x="19002" y="20368"/>
                    </a:lnTo>
                    <a:lnTo>
                      <a:pt x="18779" y="20084"/>
                    </a:lnTo>
                    <a:lnTo>
                      <a:pt x="18557" y="19611"/>
                    </a:lnTo>
                    <a:lnTo>
                      <a:pt x="18260" y="19232"/>
                    </a:lnTo>
                    <a:lnTo>
                      <a:pt x="18186" y="18947"/>
                    </a:lnTo>
                    <a:lnTo>
                      <a:pt x="17963" y="18568"/>
                    </a:lnTo>
                    <a:lnTo>
                      <a:pt x="17592" y="18474"/>
                    </a:lnTo>
                    <a:lnTo>
                      <a:pt x="17295" y="18284"/>
                    </a:lnTo>
                    <a:lnTo>
                      <a:pt x="16998" y="18189"/>
                    </a:lnTo>
                    <a:lnTo>
                      <a:pt x="16701" y="17147"/>
                    </a:lnTo>
                    <a:lnTo>
                      <a:pt x="16553" y="16768"/>
                    </a:lnTo>
                    <a:lnTo>
                      <a:pt x="16330" y="16484"/>
                    </a:lnTo>
                    <a:lnTo>
                      <a:pt x="16256" y="16295"/>
                    </a:lnTo>
                    <a:lnTo>
                      <a:pt x="16033" y="16011"/>
                    </a:lnTo>
                    <a:lnTo>
                      <a:pt x="15810" y="15821"/>
                    </a:lnTo>
                    <a:lnTo>
                      <a:pt x="15885" y="15442"/>
                    </a:lnTo>
                    <a:lnTo>
                      <a:pt x="15959" y="15253"/>
                    </a:lnTo>
                    <a:lnTo>
                      <a:pt x="15736" y="14684"/>
                    </a:lnTo>
                    <a:lnTo>
                      <a:pt x="15513" y="14779"/>
                    </a:lnTo>
                    <a:lnTo>
                      <a:pt x="15513" y="15442"/>
                    </a:lnTo>
                    <a:lnTo>
                      <a:pt x="15365" y="15442"/>
                    </a:lnTo>
                    <a:lnTo>
                      <a:pt x="14994" y="14968"/>
                    </a:lnTo>
                    <a:lnTo>
                      <a:pt x="14623" y="14211"/>
                    </a:lnTo>
                    <a:lnTo>
                      <a:pt x="14326" y="13832"/>
                    </a:lnTo>
                    <a:lnTo>
                      <a:pt x="14400" y="13642"/>
                    </a:lnTo>
                    <a:lnTo>
                      <a:pt x="14252" y="13263"/>
                    </a:lnTo>
                    <a:lnTo>
                      <a:pt x="14029" y="13168"/>
                    </a:lnTo>
                    <a:lnTo>
                      <a:pt x="14252" y="12600"/>
                    </a:lnTo>
                    <a:lnTo>
                      <a:pt x="14400" y="12316"/>
                    </a:lnTo>
                    <a:lnTo>
                      <a:pt x="14548" y="11747"/>
                    </a:lnTo>
                    <a:lnTo>
                      <a:pt x="14400" y="11463"/>
                    </a:lnTo>
                    <a:lnTo>
                      <a:pt x="14326" y="11842"/>
                    </a:lnTo>
                    <a:lnTo>
                      <a:pt x="14177" y="11747"/>
                    </a:lnTo>
                    <a:lnTo>
                      <a:pt x="14177" y="11558"/>
                    </a:lnTo>
                    <a:lnTo>
                      <a:pt x="13955" y="11179"/>
                    </a:lnTo>
                    <a:lnTo>
                      <a:pt x="13880" y="11179"/>
                    </a:lnTo>
                    <a:lnTo>
                      <a:pt x="13880" y="11274"/>
                    </a:lnTo>
                    <a:lnTo>
                      <a:pt x="13955" y="11463"/>
                    </a:lnTo>
                    <a:lnTo>
                      <a:pt x="14029" y="11747"/>
                    </a:lnTo>
                    <a:lnTo>
                      <a:pt x="14029" y="12126"/>
                    </a:lnTo>
                    <a:lnTo>
                      <a:pt x="13880" y="12316"/>
                    </a:lnTo>
                    <a:lnTo>
                      <a:pt x="13658" y="12032"/>
                    </a:lnTo>
                    <a:lnTo>
                      <a:pt x="13435" y="11558"/>
                    </a:lnTo>
                    <a:lnTo>
                      <a:pt x="13361" y="11368"/>
                    </a:lnTo>
                    <a:lnTo>
                      <a:pt x="13361" y="10421"/>
                    </a:lnTo>
                    <a:lnTo>
                      <a:pt x="13509" y="10042"/>
                    </a:lnTo>
                    <a:lnTo>
                      <a:pt x="13584" y="9284"/>
                    </a:lnTo>
                    <a:lnTo>
                      <a:pt x="13584" y="8811"/>
                    </a:lnTo>
                    <a:lnTo>
                      <a:pt x="13509" y="8147"/>
                    </a:lnTo>
                    <a:lnTo>
                      <a:pt x="13361" y="7484"/>
                    </a:lnTo>
                    <a:lnTo>
                      <a:pt x="13138" y="7295"/>
                    </a:lnTo>
                    <a:lnTo>
                      <a:pt x="12915" y="6821"/>
                    </a:lnTo>
                    <a:lnTo>
                      <a:pt x="12470" y="6726"/>
                    </a:lnTo>
                    <a:lnTo>
                      <a:pt x="12247" y="6726"/>
                    </a:lnTo>
                    <a:lnTo>
                      <a:pt x="12099" y="6347"/>
                    </a:lnTo>
                    <a:lnTo>
                      <a:pt x="11876" y="6253"/>
                    </a:lnTo>
                    <a:lnTo>
                      <a:pt x="11579" y="5779"/>
                    </a:lnTo>
                    <a:lnTo>
                      <a:pt x="11282" y="5684"/>
                    </a:lnTo>
                    <a:lnTo>
                      <a:pt x="11208" y="5211"/>
                    </a:lnTo>
                    <a:lnTo>
                      <a:pt x="11060" y="5021"/>
                    </a:lnTo>
                    <a:lnTo>
                      <a:pt x="10614" y="4547"/>
                    </a:lnTo>
                    <a:lnTo>
                      <a:pt x="10243" y="4168"/>
                    </a:lnTo>
                    <a:lnTo>
                      <a:pt x="9946" y="3979"/>
                    </a:lnTo>
                    <a:lnTo>
                      <a:pt x="9649" y="3695"/>
                    </a:lnTo>
                    <a:lnTo>
                      <a:pt x="9427" y="3600"/>
                    </a:lnTo>
                    <a:lnTo>
                      <a:pt x="9056" y="3600"/>
                    </a:lnTo>
                    <a:lnTo>
                      <a:pt x="8685" y="3695"/>
                    </a:lnTo>
                    <a:lnTo>
                      <a:pt x="8610" y="3979"/>
                    </a:lnTo>
                    <a:lnTo>
                      <a:pt x="8685" y="4263"/>
                    </a:lnTo>
                    <a:lnTo>
                      <a:pt x="8610" y="4453"/>
                    </a:lnTo>
                    <a:lnTo>
                      <a:pt x="8462" y="4453"/>
                    </a:lnTo>
                    <a:lnTo>
                      <a:pt x="8313" y="4263"/>
                    </a:lnTo>
                    <a:lnTo>
                      <a:pt x="7942" y="4642"/>
                    </a:lnTo>
                    <a:lnTo>
                      <a:pt x="7497" y="5116"/>
                    </a:lnTo>
                    <a:lnTo>
                      <a:pt x="6977" y="5305"/>
                    </a:lnTo>
                    <a:lnTo>
                      <a:pt x="6161" y="5589"/>
                    </a:lnTo>
                    <a:lnTo>
                      <a:pt x="6161" y="5021"/>
                    </a:lnTo>
                    <a:lnTo>
                      <a:pt x="5938" y="4737"/>
                    </a:lnTo>
                    <a:lnTo>
                      <a:pt x="5715" y="4642"/>
                    </a:lnTo>
                    <a:lnTo>
                      <a:pt x="5344" y="4358"/>
                    </a:lnTo>
                    <a:lnTo>
                      <a:pt x="5641" y="4168"/>
                    </a:lnTo>
                    <a:lnTo>
                      <a:pt x="5715" y="4074"/>
                    </a:lnTo>
                    <a:lnTo>
                      <a:pt x="5196" y="3979"/>
                    </a:lnTo>
                    <a:lnTo>
                      <a:pt x="5196" y="3695"/>
                    </a:lnTo>
                    <a:lnTo>
                      <a:pt x="5344" y="3695"/>
                    </a:lnTo>
                    <a:lnTo>
                      <a:pt x="5419" y="3505"/>
                    </a:lnTo>
                    <a:lnTo>
                      <a:pt x="5419" y="3316"/>
                    </a:lnTo>
                    <a:lnTo>
                      <a:pt x="5344" y="3316"/>
                    </a:lnTo>
                    <a:lnTo>
                      <a:pt x="5196" y="3411"/>
                    </a:lnTo>
                    <a:lnTo>
                      <a:pt x="5196" y="3505"/>
                    </a:lnTo>
                    <a:lnTo>
                      <a:pt x="5122" y="3600"/>
                    </a:lnTo>
                    <a:lnTo>
                      <a:pt x="4973" y="3411"/>
                    </a:lnTo>
                    <a:lnTo>
                      <a:pt x="4602" y="3411"/>
                    </a:lnTo>
                    <a:lnTo>
                      <a:pt x="4751" y="3695"/>
                    </a:lnTo>
                    <a:lnTo>
                      <a:pt x="4825" y="3695"/>
                    </a:lnTo>
                    <a:lnTo>
                      <a:pt x="4899" y="4074"/>
                    </a:lnTo>
                    <a:lnTo>
                      <a:pt x="4825" y="4074"/>
                    </a:lnTo>
                    <a:lnTo>
                      <a:pt x="4528" y="3884"/>
                    </a:lnTo>
                    <a:lnTo>
                      <a:pt x="4231" y="3600"/>
                    </a:lnTo>
                    <a:lnTo>
                      <a:pt x="3934" y="3505"/>
                    </a:lnTo>
                    <a:lnTo>
                      <a:pt x="3266" y="3505"/>
                    </a:lnTo>
                    <a:lnTo>
                      <a:pt x="3043" y="3316"/>
                    </a:lnTo>
                    <a:lnTo>
                      <a:pt x="2895" y="3126"/>
                    </a:lnTo>
                    <a:lnTo>
                      <a:pt x="2672" y="3126"/>
                    </a:lnTo>
                    <a:lnTo>
                      <a:pt x="1930" y="3316"/>
                    </a:lnTo>
                    <a:lnTo>
                      <a:pt x="1410" y="3316"/>
                    </a:lnTo>
                    <a:lnTo>
                      <a:pt x="1039" y="3600"/>
                    </a:lnTo>
                    <a:lnTo>
                      <a:pt x="816" y="3695"/>
                    </a:lnTo>
                    <a:lnTo>
                      <a:pt x="520" y="3032"/>
                    </a:lnTo>
                    <a:lnTo>
                      <a:pt x="445" y="2558"/>
                    </a:lnTo>
                    <a:lnTo>
                      <a:pt x="148" y="2084"/>
                    </a:lnTo>
                    <a:lnTo>
                      <a:pt x="0" y="1895"/>
                    </a:lnTo>
                    <a:lnTo>
                      <a:pt x="0" y="1611"/>
                    </a:lnTo>
                    <a:lnTo>
                      <a:pt x="223" y="1516"/>
                    </a:lnTo>
                    <a:lnTo>
                      <a:pt x="742" y="1326"/>
                    </a:lnTo>
                    <a:lnTo>
                      <a:pt x="1336" y="1137"/>
                    </a:lnTo>
                    <a:lnTo>
                      <a:pt x="6903" y="568"/>
                    </a:lnTo>
                    <a:lnTo>
                      <a:pt x="7274" y="1516"/>
                    </a:lnTo>
                    <a:lnTo>
                      <a:pt x="14029" y="1042"/>
                    </a:lnTo>
                    <a:lnTo>
                      <a:pt x="14103" y="1800"/>
                    </a:lnTo>
                    <a:lnTo>
                      <a:pt x="14623" y="1800"/>
                    </a:lnTo>
                    <a:lnTo>
                      <a:pt x="14400" y="0"/>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05" name="Shape">
                <a:extLst>
                  <a:ext uri="{FF2B5EF4-FFF2-40B4-BE49-F238E27FC236}">
                    <a16:creationId xmlns:a16="http://schemas.microsoft.com/office/drawing/2014/main" id="{55BA85D3-D4DF-D461-B7EF-687B5F1B18B5}"/>
                  </a:ext>
                </a:extLst>
              </p:cNvPr>
              <p:cNvSpPr/>
              <p:nvPr/>
            </p:nvSpPr>
            <p:spPr>
              <a:xfrm>
                <a:off x="4666644" y="3647501"/>
                <a:ext cx="870966" cy="770669"/>
              </a:xfrm>
              <a:custGeom>
                <a:avLst/>
                <a:gdLst/>
                <a:ahLst/>
                <a:cxnLst>
                  <a:cxn ang="0">
                    <a:pos x="wd2" y="hd2"/>
                  </a:cxn>
                  <a:cxn ang="5400000">
                    <a:pos x="wd2" y="hd2"/>
                  </a:cxn>
                  <a:cxn ang="10800000">
                    <a:pos x="wd2" y="hd2"/>
                  </a:cxn>
                  <a:cxn ang="16200000">
                    <a:pos x="wd2" y="hd2"/>
                  </a:cxn>
                </a:cxnLst>
                <a:rect l="0" t="0" r="r" b="b"/>
                <a:pathLst>
                  <a:path w="21600" h="21600" extrusionOk="0">
                    <a:moveTo>
                      <a:pt x="21481" y="19990"/>
                    </a:moveTo>
                    <a:lnTo>
                      <a:pt x="21244" y="19990"/>
                    </a:lnTo>
                    <a:lnTo>
                      <a:pt x="20888" y="19722"/>
                    </a:lnTo>
                    <a:lnTo>
                      <a:pt x="20532" y="19722"/>
                    </a:lnTo>
                    <a:lnTo>
                      <a:pt x="20295" y="19588"/>
                    </a:lnTo>
                    <a:lnTo>
                      <a:pt x="19701" y="19185"/>
                    </a:lnTo>
                    <a:lnTo>
                      <a:pt x="19582" y="19185"/>
                    </a:lnTo>
                    <a:lnTo>
                      <a:pt x="18989" y="18648"/>
                    </a:lnTo>
                    <a:lnTo>
                      <a:pt x="18752" y="18380"/>
                    </a:lnTo>
                    <a:lnTo>
                      <a:pt x="18396" y="18246"/>
                    </a:lnTo>
                    <a:lnTo>
                      <a:pt x="18040" y="17978"/>
                    </a:lnTo>
                    <a:lnTo>
                      <a:pt x="17802" y="17709"/>
                    </a:lnTo>
                    <a:lnTo>
                      <a:pt x="18158" y="17709"/>
                    </a:lnTo>
                    <a:lnTo>
                      <a:pt x="18396" y="17441"/>
                    </a:lnTo>
                    <a:lnTo>
                      <a:pt x="18989" y="17441"/>
                    </a:lnTo>
                    <a:lnTo>
                      <a:pt x="19108" y="17173"/>
                    </a:lnTo>
                    <a:lnTo>
                      <a:pt x="19701" y="17173"/>
                    </a:lnTo>
                    <a:lnTo>
                      <a:pt x="19938" y="16904"/>
                    </a:lnTo>
                    <a:lnTo>
                      <a:pt x="19582" y="16234"/>
                    </a:lnTo>
                    <a:lnTo>
                      <a:pt x="19226" y="15831"/>
                    </a:lnTo>
                    <a:lnTo>
                      <a:pt x="19108" y="15831"/>
                    </a:lnTo>
                    <a:lnTo>
                      <a:pt x="17921" y="16234"/>
                    </a:lnTo>
                    <a:lnTo>
                      <a:pt x="17565" y="16368"/>
                    </a:lnTo>
                    <a:lnTo>
                      <a:pt x="17209" y="16368"/>
                    </a:lnTo>
                    <a:lnTo>
                      <a:pt x="17209" y="16234"/>
                    </a:lnTo>
                    <a:lnTo>
                      <a:pt x="17565" y="15965"/>
                    </a:lnTo>
                    <a:lnTo>
                      <a:pt x="17921" y="15831"/>
                    </a:lnTo>
                    <a:lnTo>
                      <a:pt x="18277" y="15563"/>
                    </a:lnTo>
                    <a:lnTo>
                      <a:pt x="18277" y="14758"/>
                    </a:lnTo>
                    <a:lnTo>
                      <a:pt x="18158" y="13819"/>
                    </a:lnTo>
                    <a:lnTo>
                      <a:pt x="17802" y="13282"/>
                    </a:lnTo>
                    <a:lnTo>
                      <a:pt x="17565" y="12745"/>
                    </a:lnTo>
                    <a:lnTo>
                      <a:pt x="17684" y="10599"/>
                    </a:lnTo>
                    <a:lnTo>
                      <a:pt x="9969" y="11001"/>
                    </a:lnTo>
                    <a:lnTo>
                      <a:pt x="9851" y="10465"/>
                    </a:lnTo>
                    <a:lnTo>
                      <a:pt x="9851" y="10062"/>
                    </a:lnTo>
                    <a:lnTo>
                      <a:pt x="9969" y="9794"/>
                    </a:lnTo>
                    <a:lnTo>
                      <a:pt x="10325" y="9525"/>
                    </a:lnTo>
                    <a:lnTo>
                      <a:pt x="10325" y="8586"/>
                    </a:lnTo>
                    <a:lnTo>
                      <a:pt x="10444" y="8184"/>
                    </a:lnTo>
                    <a:lnTo>
                      <a:pt x="10563" y="8050"/>
                    </a:lnTo>
                    <a:lnTo>
                      <a:pt x="10681" y="7781"/>
                    </a:lnTo>
                    <a:lnTo>
                      <a:pt x="10800" y="6842"/>
                    </a:lnTo>
                    <a:lnTo>
                      <a:pt x="11037" y="6574"/>
                    </a:lnTo>
                    <a:lnTo>
                      <a:pt x="11512" y="5769"/>
                    </a:lnTo>
                    <a:lnTo>
                      <a:pt x="11631" y="5501"/>
                    </a:lnTo>
                    <a:lnTo>
                      <a:pt x="11631" y="4964"/>
                    </a:lnTo>
                    <a:lnTo>
                      <a:pt x="11749" y="4964"/>
                    </a:lnTo>
                    <a:lnTo>
                      <a:pt x="12105" y="4561"/>
                    </a:lnTo>
                    <a:lnTo>
                      <a:pt x="12224" y="3488"/>
                    </a:lnTo>
                    <a:lnTo>
                      <a:pt x="12105" y="3086"/>
                    </a:lnTo>
                    <a:lnTo>
                      <a:pt x="11749" y="2817"/>
                    </a:lnTo>
                    <a:lnTo>
                      <a:pt x="11749" y="2549"/>
                    </a:lnTo>
                    <a:lnTo>
                      <a:pt x="11631" y="1878"/>
                    </a:lnTo>
                    <a:lnTo>
                      <a:pt x="11631" y="1744"/>
                    </a:lnTo>
                    <a:lnTo>
                      <a:pt x="11512" y="1476"/>
                    </a:lnTo>
                    <a:lnTo>
                      <a:pt x="11156" y="1207"/>
                    </a:lnTo>
                    <a:lnTo>
                      <a:pt x="11631" y="939"/>
                    </a:lnTo>
                    <a:lnTo>
                      <a:pt x="11631" y="671"/>
                    </a:lnTo>
                    <a:lnTo>
                      <a:pt x="11512" y="268"/>
                    </a:lnTo>
                    <a:lnTo>
                      <a:pt x="11156" y="0"/>
                    </a:lnTo>
                    <a:lnTo>
                      <a:pt x="0" y="402"/>
                    </a:lnTo>
                    <a:lnTo>
                      <a:pt x="0" y="6306"/>
                    </a:lnTo>
                    <a:lnTo>
                      <a:pt x="831" y="7111"/>
                    </a:lnTo>
                    <a:lnTo>
                      <a:pt x="831" y="7379"/>
                    </a:lnTo>
                    <a:lnTo>
                      <a:pt x="1305" y="8586"/>
                    </a:lnTo>
                    <a:lnTo>
                      <a:pt x="1424" y="8855"/>
                    </a:lnTo>
                    <a:lnTo>
                      <a:pt x="1424" y="9660"/>
                    </a:lnTo>
                    <a:lnTo>
                      <a:pt x="1543" y="10062"/>
                    </a:lnTo>
                    <a:lnTo>
                      <a:pt x="1780" y="11135"/>
                    </a:lnTo>
                    <a:lnTo>
                      <a:pt x="2018" y="11940"/>
                    </a:lnTo>
                    <a:lnTo>
                      <a:pt x="1543" y="12611"/>
                    </a:lnTo>
                    <a:lnTo>
                      <a:pt x="1305" y="13684"/>
                    </a:lnTo>
                    <a:lnTo>
                      <a:pt x="1305" y="14087"/>
                    </a:lnTo>
                    <a:lnTo>
                      <a:pt x="1068" y="14758"/>
                    </a:lnTo>
                    <a:lnTo>
                      <a:pt x="1424" y="15697"/>
                    </a:lnTo>
                    <a:lnTo>
                      <a:pt x="1424" y="16234"/>
                    </a:lnTo>
                    <a:lnTo>
                      <a:pt x="1068" y="17575"/>
                    </a:lnTo>
                    <a:lnTo>
                      <a:pt x="712" y="18246"/>
                    </a:lnTo>
                    <a:lnTo>
                      <a:pt x="1780" y="18246"/>
                    </a:lnTo>
                    <a:lnTo>
                      <a:pt x="2136" y="17978"/>
                    </a:lnTo>
                    <a:lnTo>
                      <a:pt x="2967" y="17978"/>
                    </a:lnTo>
                    <a:lnTo>
                      <a:pt x="4035" y="18246"/>
                    </a:lnTo>
                    <a:lnTo>
                      <a:pt x="4629" y="18380"/>
                    </a:lnTo>
                    <a:lnTo>
                      <a:pt x="5222" y="18648"/>
                    </a:lnTo>
                    <a:lnTo>
                      <a:pt x="6053" y="19051"/>
                    </a:lnTo>
                    <a:lnTo>
                      <a:pt x="9376" y="19051"/>
                    </a:lnTo>
                    <a:lnTo>
                      <a:pt x="9495" y="18917"/>
                    </a:lnTo>
                    <a:lnTo>
                      <a:pt x="9257" y="18514"/>
                    </a:lnTo>
                    <a:lnTo>
                      <a:pt x="8545" y="18514"/>
                    </a:lnTo>
                    <a:lnTo>
                      <a:pt x="8308" y="18380"/>
                    </a:lnTo>
                    <a:lnTo>
                      <a:pt x="8426" y="17978"/>
                    </a:lnTo>
                    <a:lnTo>
                      <a:pt x="8545" y="17709"/>
                    </a:lnTo>
                    <a:lnTo>
                      <a:pt x="9138" y="17709"/>
                    </a:lnTo>
                    <a:lnTo>
                      <a:pt x="9969" y="18112"/>
                    </a:lnTo>
                    <a:lnTo>
                      <a:pt x="10800" y="18917"/>
                    </a:lnTo>
                    <a:lnTo>
                      <a:pt x="11512" y="19051"/>
                    </a:lnTo>
                    <a:lnTo>
                      <a:pt x="11987" y="18783"/>
                    </a:lnTo>
                    <a:lnTo>
                      <a:pt x="11868" y="19319"/>
                    </a:lnTo>
                    <a:lnTo>
                      <a:pt x="11631" y="20124"/>
                    </a:lnTo>
                    <a:lnTo>
                      <a:pt x="11868" y="20527"/>
                    </a:lnTo>
                    <a:lnTo>
                      <a:pt x="12580" y="20795"/>
                    </a:lnTo>
                    <a:lnTo>
                      <a:pt x="13174" y="20795"/>
                    </a:lnTo>
                    <a:lnTo>
                      <a:pt x="13648" y="21198"/>
                    </a:lnTo>
                    <a:lnTo>
                      <a:pt x="14123" y="21198"/>
                    </a:lnTo>
                    <a:lnTo>
                      <a:pt x="14360" y="20661"/>
                    </a:lnTo>
                    <a:lnTo>
                      <a:pt x="14835" y="20124"/>
                    </a:lnTo>
                    <a:lnTo>
                      <a:pt x="15191" y="19990"/>
                    </a:lnTo>
                    <a:lnTo>
                      <a:pt x="15666" y="20124"/>
                    </a:lnTo>
                    <a:lnTo>
                      <a:pt x="16141" y="20795"/>
                    </a:lnTo>
                    <a:lnTo>
                      <a:pt x="16615" y="20795"/>
                    </a:lnTo>
                    <a:lnTo>
                      <a:pt x="16853" y="20527"/>
                    </a:lnTo>
                    <a:lnTo>
                      <a:pt x="16615" y="19453"/>
                    </a:lnTo>
                    <a:lnTo>
                      <a:pt x="16615" y="19185"/>
                    </a:lnTo>
                    <a:lnTo>
                      <a:pt x="16853" y="18917"/>
                    </a:lnTo>
                    <a:lnTo>
                      <a:pt x="17327" y="18917"/>
                    </a:lnTo>
                    <a:lnTo>
                      <a:pt x="17802" y="19185"/>
                    </a:lnTo>
                    <a:lnTo>
                      <a:pt x="17802" y="19722"/>
                    </a:lnTo>
                    <a:lnTo>
                      <a:pt x="18752" y="19856"/>
                    </a:lnTo>
                    <a:lnTo>
                      <a:pt x="19582" y="20258"/>
                    </a:lnTo>
                    <a:lnTo>
                      <a:pt x="19938" y="20661"/>
                    </a:lnTo>
                    <a:lnTo>
                      <a:pt x="19701" y="21063"/>
                    </a:lnTo>
                    <a:lnTo>
                      <a:pt x="19582" y="21600"/>
                    </a:lnTo>
                    <a:lnTo>
                      <a:pt x="20057" y="21600"/>
                    </a:lnTo>
                    <a:lnTo>
                      <a:pt x="20295" y="21198"/>
                    </a:lnTo>
                    <a:lnTo>
                      <a:pt x="20532" y="20929"/>
                    </a:lnTo>
                    <a:lnTo>
                      <a:pt x="20888" y="21198"/>
                    </a:lnTo>
                    <a:lnTo>
                      <a:pt x="20888" y="21466"/>
                    </a:lnTo>
                    <a:lnTo>
                      <a:pt x="21125" y="21063"/>
                    </a:lnTo>
                    <a:lnTo>
                      <a:pt x="21600" y="20527"/>
                    </a:lnTo>
                    <a:lnTo>
                      <a:pt x="21481" y="19990"/>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06" name="Shape">
                <a:extLst>
                  <a:ext uri="{FF2B5EF4-FFF2-40B4-BE49-F238E27FC236}">
                    <a16:creationId xmlns:a16="http://schemas.microsoft.com/office/drawing/2014/main" id="{8F645358-5218-4685-3318-52301BFC7E9D}"/>
                  </a:ext>
                </a:extLst>
              </p:cNvPr>
              <p:cNvSpPr/>
              <p:nvPr/>
            </p:nvSpPr>
            <p:spPr>
              <a:xfrm>
                <a:off x="4561363" y="2958211"/>
                <a:ext cx="780039" cy="703656"/>
              </a:xfrm>
              <a:custGeom>
                <a:avLst/>
                <a:gdLst/>
                <a:ahLst/>
                <a:cxnLst>
                  <a:cxn ang="0">
                    <a:pos x="wd2" y="hd2"/>
                  </a:cxn>
                  <a:cxn ang="5400000">
                    <a:pos x="wd2" y="hd2"/>
                  </a:cxn>
                  <a:cxn ang="10800000">
                    <a:pos x="wd2" y="hd2"/>
                  </a:cxn>
                  <a:cxn ang="16200000">
                    <a:pos x="wd2" y="hd2"/>
                  </a:cxn>
                </a:cxnLst>
                <a:rect l="0" t="0" r="r" b="b"/>
                <a:pathLst>
                  <a:path w="21600" h="21600" extrusionOk="0">
                    <a:moveTo>
                      <a:pt x="795" y="18073"/>
                    </a:moveTo>
                    <a:lnTo>
                      <a:pt x="530" y="17780"/>
                    </a:lnTo>
                    <a:lnTo>
                      <a:pt x="928" y="18220"/>
                    </a:lnTo>
                    <a:lnTo>
                      <a:pt x="1325" y="18367"/>
                    </a:lnTo>
                    <a:lnTo>
                      <a:pt x="1590" y="18073"/>
                    </a:lnTo>
                    <a:lnTo>
                      <a:pt x="2915" y="18220"/>
                    </a:lnTo>
                    <a:lnTo>
                      <a:pt x="2915" y="21600"/>
                    </a:lnTo>
                    <a:lnTo>
                      <a:pt x="15372" y="21159"/>
                    </a:lnTo>
                    <a:lnTo>
                      <a:pt x="15504" y="21159"/>
                    </a:lnTo>
                    <a:lnTo>
                      <a:pt x="15769" y="20424"/>
                    </a:lnTo>
                    <a:lnTo>
                      <a:pt x="15902" y="19984"/>
                    </a:lnTo>
                    <a:lnTo>
                      <a:pt x="15769" y="19543"/>
                    </a:lnTo>
                    <a:lnTo>
                      <a:pt x="15769" y="18367"/>
                    </a:lnTo>
                    <a:lnTo>
                      <a:pt x="15504" y="17927"/>
                    </a:lnTo>
                    <a:lnTo>
                      <a:pt x="15372" y="17780"/>
                    </a:lnTo>
                    <a:lnTo>
                      <a:pt x="15372" y="17486"/>
                    </a:lnTo>
                    <a:lnTo>
                      <a:pt x="15504" y="17192"/>
                    </a:lnTo>
                    <a:lnTo>
                      <a:pt x="15372" y="17045"/>
                    </a:lnTo>
                    <a:lnTo>
                      <a:pt x="15637" y="16604"/>
                    </a:lnTo>
                    <a:lnTo>
                      <a:pt x="16034" y="16016"/>
                    </a:lnTo>
                    <a:lnTo>
                      <a:pt x="16167" y="16016"/>
                    </a:lnTo>
                    <a:lnTo>
                      <a:pt x="16034" y="15722"/>
                    </a:lnTo>
                    <a:lnTo>
                      <a:pt x="16299" y="15135"/>
                    </a:lnTo>
                    <a:lnTo>
                      <a:pt x="16564" y="14694"/>
                    </a:lnTo>
                    <a:lnTo>
                      <a:pt x="16299" y="14547"/>
                    </a:lnTo>
                    <a:lnTo>
                      <a:pt x="16432" y="13959"/>
                    </a:lnTo>
                    <a:lnTo>
                      <a:pt x="16829" y="13518"/>
                    </a:lnTo>
                    <a:lnTo>
                      <a:pt x="17492" y="12637"/>
                    </a:lnTo>
                    <a:lnTo>
                      <a:pt x="17890" y="11902"/>
                    </a:lnTo>
                    <a:lnTo>
                      <a:pt x="17890" y="11314"/>
                    </a:lnTo>
                    <a:lnTo>
                      <a:pt x="18155" y="10580"/>
                    </a:lnTo>
                    <a:lnTo>
                      <a:pt x="18287" y="10580"/>
                    </a:lnTo>
                    <a:lnTo>
                      <a:pt x="18552" y="10286"/>
                    </a:lnTo>
                    <a:lnTo>
                      <a:pt x="18685" y="9845"/>
                    </a:lnTo>
                    <a:lnTo>
                      <a:pt x="18950" y="9551"/>
                    </a:lnTo>
                    <a:lnTo>
                      <a:pt x="19480" y="9257"/>
                    </a:lnTo>
                    <a:lnTo>
                      <a:pt x="19347" y="8816"/>
                    </a:lnTo>
                    <a:lnTo>
                      <a:pt x="19612" y="8522"/>
                    </a:lnTo>
                    <a:lnTo>
                      <a:pt x="19877" y="7935"/>
                    </a:lnTo>
                    <a:lnTo>
                      <a:pt x="19877" y="6318"/>
                    </a:lnTo>
                    <a:lnTo>
                      <a:pt x="20275" y="5731"/>
                    </a:lnTo>
                    <a:lnTo>
                      <a:pt x="20672" y="5437"/>
                    </a:lnTo>
                    <a:lnTo>
                      <a:pt x="20672" y="5143"/>
                    </a:lnTo>
                    <a:lnTo>
                      <a:pt x="20805" y="4849"/>
                    </a:lnTo>
                    <a:lnTo>
                      <a:pt x="20805" y="4261"/>
                    </a:lnTo>
                    <a:lnTo>
                      <a:pt x="21202" y="4114"/>
                    </a:lnTo>
                    <a:lnTo>
                      <a:pt x="21600" y="3233"/>
                    </a:lnTo>
                    <a:lnTo>
                      <a:pt x="21600" y="2792"/>
                    </a:lnTo>
                    <a:lnTo>
                      <a:pt x="18287" y="2939"/>
                    </a:lnTo>
                    <a:lnTo>
                      <a:pt x="19612" y="735"/>
                    </a:lnTo>
                    <a:lnTo>
                      <a:pt x="19480" y="0"/>
                    </a:lnTo>
                    <a:lnTo>
                      <a:pt x="0" y="588"/>
                    </a:lnTo>
                    <a:lnTo>
                      <a:pt x="928" y="6906"/>
                    </a:lnTo>
                    <a:lnTo>
                      <a:pt x="795" y="18073"/>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07" name="Shape">
                <a:extLst>
                  <a:ext uri="{FF2B5EF4-FFF2-40B4-BE49-F238E27FC236}">
                    <a16:creationId xmlns:a16="http://schemas.microsoft.com/office/drawing/2014/main" id="{154B734A-EF66-9A3E-D8E0-558765704BFA}"/>
                  </a:ext>
                </a:extLst>
              </p:cNvPr>
              <p:cNvSpPr/>
              <p:nvPr/>
            </p:nvSpPr>
            <p:spPr>
              <a:xfrm>
                <a:off x="5260049" y="2814609"/>
                <a:ext cx="1320802" cy="430806"/>
              </a:xfrm>
              <a:custGeom>
                <a:avLst/>
                <a:gdLst/>
                <a:ahLst/>
                <a:cxnLst>
                  <a:cxn ang="0">
                    <a:pos x="wd2" y="hd2"/>
                  </a:cxn>
                  <a:cxn ang="5400000">
                    <a:pos x="wd2" y="hd2"/>
                  </a:cxn>
                  <a:cxn ang="10800000">
                    <a:pos x="wd2" y="hd2"/>
                  </a:cxn>
                  <a:cxn ang="16200000">
                    <a:pos x="wd2" y="hd2"/>
                  </a:cxn>
                </a:cxnLst>
                <a:rect l="0" t="0" r="r" b="b"/>
                <a:pathLst>
                  <a:path w="21600" h="21600" extrusionOk="0">
                    <a:moveTo>
                      <a:pt x="12788" y="2826"/>
                    </a:moveTo>
                    <a:cubicBezTo>
                      <a:pt x="5499" y="4239"/>
                      <a:pt x="5499" y="4239"/>
                      <a:pt x="5499" y="4239"/>
                    </a:cubicBezTo>
                    <a:cubicBezTo>
                      <a:pt x="5632" y="6258"/>
                      <a:pt x="5632" y="6258"/>
                      <a:pt x="5632" y="6258"/>
                    </a:cubicBezTo>
                    <a:cubicBezTo>
                      <a:pt x="1723" y="6460"/>
                      <a:pt x="1723" y="6460"/>
                      <a:pt x="1723" y="6460"/>
                    </a:cubicBezTo>
                    <a:cubicBezTo>
                      <a:pt x="1590" y="6662"/>
                      <a:pt x="1590" y="6662"/>
                      <a:pt x="1590" y="6662"/>
                    </a:cubicBezTo>
                    <a:cubicBezTo>
                      <a:pt x="1590" y="7267"/>
                      <a:pt x="1590" y="7267"/>
                      <a:pt x="1590" y="7267"/>
                    </a:cubicBezTo>
                    <a:cubicBezTo>
                      <a:pt x="1590" y="7873"/>
                      <a:pt x="1590" y="7873"/>
                      <a:pt x="1590" y="7873"/>
                    </a:cubicBezTo>
                    <a:cubicBezTo>
                      <a:pt x="1524" y="8479"/>
                      <a:pt x="1524" y="8479"/>
                      <a:pt x="1524" y="8479"/>
                    </a:cubicBezTo>
                    <a:cubicBezTo>
                      <a:pt x="1391" y="8680"/>
                      <a:pt x="1391" y="8680"/>
                      <a:pt x="1391" y="8680"/>
                    </a:cubicBezTo>
                    <a:cubicBezTo>
                      <a:pt x="1325" y="9084"/>
                      <a:pt x="1325" y="9084"/>
                      <a:pt x="1325" y="9084"/>
                    </a:cubicBezTo>
                    <a:cubicBezTo>
                      <a:pt x="1391" y="9286"/>
                      <a:pt x="1391" y="9286"/>
                      <a:pt x="1391" y="9286"/>
                    </a:cubicBezTo>
                    <a:cubicBezTo>
                      <a:pt x="1391" y="9286"/>
                      <a:pt x="1524" y="9892"/>
                      <a:pt x="1524" y="10093"/>
                    </a:cubicBezTo>
                    <a:cubicBezTo>
                      <a:pt x="1590" y="10295"/>
                      <a:pt x="1458" y="10497"/>
                      <a:pt x="1458" y="10497"/>
                    </a:cubicBezTo>
                    <a:cubicBezTo>
                      <a:pt x="1325" y="11103"/>
                      <a:pt x="1325" y="11103"/>
                      <a:pt x="1325" y="11103"/>
                    </a:cubicBezTo>
                    <a:cubicBezTo>
                      <a:pt x="1259" y="11708"/>
                      <a:pt x="1259" y="11708"/>
                      <a:pt x="1259" y="11708"/>
                    </a:cubicBezTo>
                    <a:cubicBezTo>
                      <a:pt x="1325" y="11708"/>
                      <a:pt x="1325" y="11708"/>
                      <a:pt x="1325" y="11708"/>
                    </a:cubicBezTo>
                    <a:cubicBezTo>
                      <a:pt x="1325" y="12516"/>
                      <a:pt x="1325" y="12516"/>
                      <a:pt x="1325" y="12516"/>
                    </a:cubicBezTo>
                    <a:cubicBezTo>
                      <a:pt x="1259" y="12920"/>
                      <a:pt x="1259" y="12920"/>
                      <a:pt x="1259" y="12920"/>
                    </a:cubicBezTo>
                    <a:cubicBezTo>
                      <a:pt x="1193" y="13323"/>
                      <a:pt x="1193" y="13323"/>
                      <a:pt x="1193" y="13323"/>
                    </a:cubicBezTo>
                    <a:cubicBezTo>
                      <a:pt x="1060" y="13929"/>
                      <a:pt x="1060" y="13929"/>
                      <a:pt x="1060" y="13929"/>
                    </a:cubicBezTo>
                    <a:cubicBezTo>
                      <a:pt x="861" y="14131"/>
                      <a:pt x="861" y="14131"/>
                      <a:pt x="861" y="14131"/>
                    </a:cubicBezTo>
                    <a:cubicBezTo>
                      <a:pt x="861" y="15140"/>
                      <a:pt x="861" y="15140"/>
                      <a:pt x="861" y="15140"/>
                    </a:cubicBezTo>
                    <a:cubicBezTo>
                      <a:pt x="795" y="15544"/>
                      <a:pt x="795" y="15544"/>
                      <a:pt x="795" y="15544"/>
                    </a:cubicBezTo>
                    <a:cubicBezTo>
                      <a:pt x="795" y="15948"/>
                      <a:pt x="795" y="15948"/>
                      <a:pt x="795" y="15948"/>
                    </a:cubicBezTo>
                    <a:cubicBezTo>
                      <a:pt x="530" y="16553"/>
                      <a:pt x="530" y="16553"/>
                      <a:pt x="530" y="16553"/>
                    </a:cubicBezTo>
                    <a:cubicBezTo>
                      <a:pt x="331" y="17563"/>
                      <a:pt x="331" y="17563"/>
                      <a:pt x="331" y="17563"/>
                    </a:cubicBezTo>
                    <a:cubicBezTo>
                      <a:pt x="331" y="18572"/>
                      <a:pt x="331" y="18572"/>
                      <a:pt x="331" y="18572"/>
                    </a:cubicBezTo>
                    <a:cubicBezTo>
                      <a:pt x="331" y="19985"/>
                      <a:pt x="331" y="19985"/>
                      <a:pt x="331" y="19985"/>
                    </a:cubicBezTo>
                    <a:cubicBezTo>
                      <a:pt x="133" y="20994"/>
                      <a:pt x="133" y="20994"/>
                      <a:pt x="133" y="20994"/>
                    </a:cubicBezTo>
                    <a:cubicBezTo>
                      <a:pt x="0" y="21600"/>
                      <a:pt x="0" y="21600"/>
                      <a:pt x="0" y="21600"/>
                    </a:cubicBezTo>
                    <a:cubicBezTo>
                      <a:pt x="0" y="21600"/>
                      <a:pt x="0" y="21600"/>
                      <a:pt x="0" y="21600"/>
                    </a:cubicBezTo>
                    <a:cubicBezTo>
                      <a:pt x="15372" y="17966"/>
                      <a:pt x="15372" y="17966"/>
                      <a:pt x="15372" y="17966"/>
                    </a:cubicBezTo>
                    <a:cubicBezTo>
                      <a:pt x="15372" y="17966"/>
                      <a:pt x="15372" y="17966"/>
                      <a:pt x="15372" y="17966"/>
                    </a:cubicBezTo>
                    <a:cubicBezTo>
                      <a:pt x="15372" y="17764"/>
                      <a:pt x="15372" y="17764"/>
                      <a:pt x="15372" y="17764"/>
                    </a:cubicBezTo>
                    <a:cubicBezTo>
                      <a:pt x="15438" y="16553"/>
                      <a:pt x="15438" y="16553"/>
                      <a:pt x="15438" y="16553"/>
                    </a:cubicBezTo>
                    <a:cubicBezTo>
                      <a:pt x="15438" y="15948"/>
                      <a:pt x="15438" y="15948"/>
                      <a:pt x="15438" y="15948"/>
                    </a:cubicBezTo>
                    <a:cubicBezTo>
                      <a:pt x="15703" y="15140"/>
                      <a:pt x="15703" y="15140"/>
                      <a:pt x="15703" y="15140"/>
                    </a:cubicBezTo>
                    <a:cubicBezTo>
                      <a:pt x="15902" y="15140"/>
                      <a:pt x="15902" y="15140"/>
                      <a:pt x="15902" y="15140"/>
                    </a:cubicBezTo>
                    <a:cubicBezTo>
                      <a:pt x="16167" y="14535"/>
                      <a:pt x="16167" y="14535"/>
                      <a:pt x="16167" y="14535"/>
                    </a:cubicBezTo>
                    <a:cubicBezTo>
                      <a:pt x="16101" y="13727"/>
                      <a:pt x="16101" y="13727"/>
                      <a:pt x="16101" y="13727"/>
                    </a:cubicBezTo>
                    <a:cubicBezTo>
                      <a:pt x="16299" y="12920"/>
                      <a:pt x="16299" y="12920"/>
                      <a:pt x="16299" y="12920"/>
                    </a:cubicBezTo>
                    <a:cubicBezTo>
                      <a:pt x="18552" y="8882"/>
                      <a:pt x="18552" y="8882"/>
                      <a:pt x="18552" y="8882"/>
                    </a:cubicBezTo>
                    <a:cubicBezTo>
                      <a:pt x="18883" y="8277"/>
                      <a:pt x="18883" y="8277"/>
                      <a:pt x="18883" y="8277"/>
                    </a:cubicBezTo>
                    <a:cubicBezTo>
                      <a:pt x="19016" y="7469"/>
                      <a:pt x="19016" y="7469"/>
                      <a:pt x="19016" y="7469"/>
                    </a:cubicBezTo>
                    <a:cubicBezTo>
                      <a:pt x="19281" y="6258"/>
                      <a:pt x="19281" y="6258"/>
                      <a:pt x="19281" y="6258"/>
                    </a:cubicBezTo>
                    <a:cubicBezTo>
                      <a:pt x="19480" y="6258"/>
                      <a:pt x="19480" y="6258"/>
                      <a:pt x="19480" y="6258"/>
                    </a:cubicBezTo>
                    <a:cubicBezTo>
                      <a:pt x="19679" y="7065"/>
                      <a:pt x="19679" y="7065"/>
                      <a:pt x="19679" y="7065"/>
                    </a:cubicBezTo>
                    <a:cubicBezTo>
                      <a:pt x="19944" y="6258"/>
                      <a:pt x="19944" y="6258"/>
                      <a:pt x="19944" y="6258"/>
                    </a:cubicBezTo>
                    <a:cubicBezTo>
                      <a:pt x="20275" y="5047"/>
                      <a:pt x="20275" y="5047"/>
                      <a:pt x="20275" y="5047"/>
                    </a:cubicBezTo>
                    <a:cubicBezTo>
                      <a:pt x="21004" y="4643"/>
                      <a:pt x="21004" y="4643"/>
                      <a:pt x="21004" y="4643"/>
                    </a:cubicBezTo>
                    <a:cubicBezTo>
                      <a:pt x="21070" y="3836"/>
                      <a:pt x="21070" y="3836"/>
                      <a:pt x="21070" y="3836"/>
                    </a:cubicBezTo>
                    <a:cubicBezTo>
                      <a:pt x="21269" y="2826"/>
                      <a:pt x="21269" y="2826"/>
                      <a:pt x="21269" y="2826"/>
                    </a:cubicBezTo>
                    <a:cubicBezTo>
                      <a:pt x="21534" y="2422"/>
                      <a:pt x="21534" y="2422"/>
                      <a:pt x="21534" y="2422"/>
                    </a:cubicBezTo>
                    <a:cubicBezTo>
                      <a:pt x="21600" y="2422"/>
                      <a:pt x="21600" y="2422"/>
                      <a:pt x="21600" y="2422"/>
                    </a:cubicBezTo>
                    <a:cubicBezTo>
                      <a:pt x="21600" y="0"/>
                      <a:pt x="21600" y="0"/>
                      <a:pt x="21600" y="0"/>
                    </a:cubicBezTo>
                    <a:lnTo>
                      <a:pt x="12788" y="2826"/>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08" name="Shape">
                <a:extLst>
                  <a:ext uri="{FF2B5EF4-FFF2-40B4-BE49-F238E27FC236}">
                    <a16:creationId xmlns:a16="http://schemas.microsoft.com/office/drawing/2014/main" id="{58EEB88D-43FD-F63A-7D53-7CCE09B7FBCC}"/>
                  </a:ext>
                </a:extLst>
              </p:cNvPr>
              <p:cNvSpPr/>
              <p:nvPr/>
            </p:nvSpPr>
            <p:spPr>
              <a:xfrm>
                <a:off x="6198010" y="2671005"/>
                <a:ext cx="1320802" cy="583984"/>
              </a:xfrm>
              <a:custGeom>
                <a:avLst/>
                <a:gdLst/>
                <a:ahLst/>
                <a:cxnLst>
                  <a:cxn ang="0">
                    <a:pos x="wd2" y="hd2"/>
                  </a:cxn>
                  <a:cxn ang="5400000">
                    <a:pos x="wd2" y="hd2"/>
                  </a:cxn>
                  <a:cxn ang="10800000">
                    <a:pos x="wd2" y="hd2"/>
                  </a:cxn>
                  <a:cxn ang="16200000">
                    <a:pos x="wd2" y="hd2"/>
                  </a:cxn>
                </a:cxnLst>
                <a:rect l="0" t="0" r="r" b="b"/>
                <a:pathLst>
                  <a:path w="21600" h="21600" extrusionOk="0">
                    <a:moveTo>
                      <a:pt x="21467" y="5100"/>
                    </a:moveTo>
                    <a:cubicBezTo>
                      <a:pt x="21335" y="4650"/>
                      <a:pt x="21335" y="4650"/>
                      <a:pt x="21335" y="4650"/>
                    </a:cubicBezTo>
                    <a:cubicBezTo>
                      <a:pt x="21202" y="4200"/>
                      <a:pt x="21202" y="4200"/>
                      <a:pt x="21202" y="4200"/>
                    </a:cubicBezTo>
                    <a:cubicBezTo>
                      <a:pt x="21004" y="4200"/>
                      <a:pt x="21004" y="4200"/>
                      <a:pt x="21004" y="4200"/>
                    </a:cubicBezTo>
                    <a:cubicBezTo>
                      <a:pt x="20937" y="4350"/>
                      <a:pt x="20937" y="4350"/>
                      <a:pt x="20937" y="4350"/>
                    </a:cubicBezTo>
                    <a:cubicBezTo>
                      <a:pt x="20871" y="5700"/>
                      <a:pt x="20871" y="5700"/>
                      <a:pt x="20871" y="5700"/>
                    </a:cubicBezTo>
                    <a:cubicBezTo>
                      <a:pt x="20871" y="6000"/>
                      <a:pt x="20871" y="6000"/>
                      <a:pt x="20871" y="6000"/>
                    </a:cubicBezTo>
                    <a:cubicBezTo>
                      <a:pt x="20672" y="5700"/>
                      <a:pt x="20672" y="5700"/>
                      <a:pt x="20672" y="5700"/>
                    </a:cubicBezTo>
                    <a:cubicBezTo>
                      <a:pt x="20606" y="4800"/>
                      <a:pt x="20606" y="4800"/>
                      <a:pt x="20606" y="4800"/>
                    </a:cubicBezTo>
                    <a:cubicBezTo>
                      <a:pt x="20474" y="4200"/>
                      <a:pt x="20474" y="4200"/>
                      <a:pt x="20474" y="4200"/>
                    </a:cubicBezTo>
                    <a:cubicBezTo>
                      <a:pt x="20275" y="4050"/>
                      <a:pt x="20275" y="4050"/>
                      <a:pt x="20275" y="4050"/>
                    </a:cubicBezTo>
                    <a:cubicBezTo>
                      <a:pt x="19877" y="4500"/>
                      <a:pt x="19877" y="4500"/>
                      <a:pt x="19877" y="4500"/>
                    </a:cubicBezTo>
                    <a:cubicBezTo>
                      <a:pt x="19745" y="4500"/>
                      <a:pt x="19745" y="4500"/>
                      <a:pt x="19745" y="4500"/>
                    </a:cubicBezTo>
                    <a:cubicBezTo>
                      <a:pt x="19347" y="4800"/>
                      <a:pt x="19347" y="4800"/>
                      <a:pt x="19347" y="4800"/>
                    </a:cubicBezTo>
                    <a:cubicBezTo>
                      <a:pt x="19148" y="5250"/>
                      <a:pt x="19148" y="5250"/>
                      <a:pt x="19148" y="5250"/>
                    </a:cubicBezTo>
                    <a:cubicBezTo>
                      <a:pt x="18950" y="5850"/>
                      <a:pt x="18950" y="5850"/>
                      <a:pt x="18950" y="5850"/>
                    </a:cubicBezTo>
                    <a:cubicBezTo>
                      <a:pt x="18883" y="5550"/>
                      <a:pt x="18883" y="5550"/>
                      <a:pt x="18883" y="5550"/>
                    </a:cubicBezTo>
                    <a:cubicBezTo>
                      <a:pt x="18883" y="4800"/>
                      <a:pt x="18883" y="4800"/>
                      <a:pt x="18883" y="4800"/>
                    </a:cubicBezTo>
                    <a:cubicBezTo>
                      <a:pt x="18883" y="4500"/>
                      <a:pt x="18883" y="4500"/>
                      <a:pt x="18883" y="4500"/>
                    </a:cubicBezTo>
                    <a:cubicBezTo>
                      <a:pt x="18751" y="4050"/>
                      <a:pt x="18751" y="4050"/>
                      <a:pt x="18751" y="4050"/>
                    </a:cubicBezTo>
                    <a:cubicBezTo>
                      <a:pt x="18685" y="3750"/>
                      <a:pt x="18685" y="3750"/>
                      <a:pt x="18685" y="3750"/>
                    </a:cubicBezTo>
                    <a:cubicBezTo>
                      <a:pt x="18618" y="3450"/>
                      <a:pt x="18618" y="3450"/>
                      <a:pt x="18618" y="3450"/>
                    </a:cubicBezTo>
                    <a:cubicBezTo>
                      <a:pt x="18618" y="3000"/>
                      <a:pt x="18618" y="3000"/>
                      <a:pt x="18618" y="3000"/>
                    </a:cubicBezTo>
                    <a:cubicBezTo>
                      <a:pt x="18618" y="2700"/>
                      <a:pt x="18618" y="2700"/>
                      <a:pt x="18618" y="2700"/>
                    </a:cubicBezTo>
                    <a:cubicBezTo>
                      <a:pt x="18751" y="2400"/>
                      <a:pt x="18751" y="2400"/>
                      <a:pt x="18751" y="2400"/>
                    </a:cubicBezTo>
                    <a:cubicBezTo>
                      <a:pt x="18751" y="2400"/>
                      <a:pt x="18751" y="2400"/>
                      <a:pt x="18751" y="2400"/>
                    </a:cubicBezTo>
                    <a:cubicBezTo>
                      <a:pt x="18817" y="3000"/>
                      <a:pt x="18817" y="3000"/>
                      <a:pt x="18817" y="3000"/>
                    </a:cubicBezTo>
                    <a:cubicBezTo>
                      <a:pt x="18883" y="3900"/>
                      <a:pt x="18883" y="3900"/>
                      <a:pt x="18883" y="3900"/>
                    </a:cubicBezTo>
                    <a:cubicBezTo>
                      <a:pt x="19016" y="4650"/>
                      <a:pt x="19016" y="4650"/>
                      <a:pt x="19016" y="4650"/>
                    </a:cubicBezTo>
                    <a:cubicBezTo>
                      <a:pt x="19215" y="4350"/>
                      <a:pt x="19215" y="4350"/>
                      <a:pt x="19215" y="4350"/>
                    </a:cubicBezTo>
                    <a:cubicBezTo>
                      <a:pt x="19281" y="4200"/>
                      <a:pt x="19281" y="4200"/>
                      <a:pt x="19281" y="4200"/>
                    </a:cubicBezTo>
                    <a:cubicBezTo>
                      <a:pt x="19480" y="3900"/>
                      <a:pt x="19480" y="3900"/>
                      <a:pt x="19480" y="3900"/>
                    </a:cubicBezTo>
                    <a:cubicBezTo>
                      <a:pt x="19546" y="3900"/>
                      <a:pt x="19546" y="3900"/>
                      <a:pt x="19546" y="3900"/>
                    </a:cubicBezTo>
                    <a:cubicBezTo>
                      <a:pt x="19811" y="3600"/>
                      <a:pt x="19811" y="3600"/>
                      <a:pt x="19811" y="3600"/>
                    </a:cubicBezTo>
                    <a:cubicBezTo>
                      <a:pt x="19877" y="3300"/>
                      <a:pt x="19877" y="3300"/>
                      <a:pt x="19877" y="3300"/>
                    </a:cubicBezTo>
                    <a:cubicBezTo>
                      <a:pt x="20209" y="3300"/>
                      <a:pt x="20209" y="3300"/>
                      <a:pt x="20209" y="3300"/>
                    </a:cubicBezTo>
                    <a:cubicBezTo>
                      <a:pt x="20275" y="2850"/>
                      <a:pt x="20275" y="2850"/>
                      <a:pt x="20275" y="2850"/>
                    </a:cubicBezTo>
                    <a:cubicBezTo>
                      <a:pt x="20341" y="2700"/>
                      <a:pt x="20341" y="2700"/>
                      <a:pt x="20341" y="2700"/>
                    </a:cubicBezTo>
                    <a:cubicBezTo>
                      <a:pt x="20341" y="2700"/>
                      <a:pt x="20275" y="2550"/>
                      <a:pt x="20275" y="2400"/>
                    </a:cubicBezTo>
                    <a:cubicBezTo>
                      <a:pt x="20209" y="2400"/>
                      <a:pt x="20209" y="2400"/>
                      <a:pt x="20209" y="2400"/>
                    </a:cubicBezTo>
                    <a:cubicBezTo>
                      <a:pt x="20076" y="1950"/>
                      <a:pt x="20076" y="1950"/>
                      <a:pt x="20076" y="1950"/>
                    </a:cubicBezTo>
                    <a:cubicBezTo>
                      <a:pt x="20076" y="1800"/>
                      <a:pt x="20076" y="1800"/>
                      <a:pt x="20076" y="1800"/>
                    </a:cubicBezTo>
                    <a:cubicBezTo>
                      <a:pt x="20142" y="1800"/>
                      <a:pt x="20142" y="1800"/>
                      <a:pt x="20142" y="1800"/>
                    </a:cubicBezTo>
                    <a:cubicBezTo>
                      <a:pt x="20474" y="2100"/>
                      <a:pt x="20474" y="2100"/>
                      <a:pt x="20474" y="2100"/>
                    </a:cubicBezTo>
                    <a:cubicBezTo>
                      <a:pt x="20672" y="2100"/>
                      <a:pt x="20672" y="2100"/>
                      <a:pt x="20672" y="2100"/>
                    </a:cubicBezTo>
                    <a:cubicBezTo>
                      <a:pt x="20672" y="1650"/>
                      <a:pt x="20672" y="1650"/>
                      <a:pt x="20672" y="1650"/>
                    </a:cubicBezTo>
                    <a:cubicBezTo>
                      <a:pt x="20474" y="1050"/>
                      <a:pt x="20474" y="1050"/>
                      <a:pt x="20474" y="1050"/>
                    </a:cubicBezTo>
                    <a:cubicBezTo>
                      <a:pt x="20407" y="600"/>
                      <a:pt x="20407" y="600"/>
                      <a:pt x="20407" y="600"/>
                    </a:cubicBezTo>
                    <a:cubicBezTo>
                      <a:pt x="20209" y="0"/>
                      <a:pt x="20209" y="0"/>
                      <a:pt x="20209" y="0"/>
                    </a:cubicBezTo>
                    <a:cubicBezTo>
                      <a:pt x="14444" y="2700"/>
                      <a:pt x="14444" y="2700"/>
                      <a:pt x="14444" y="2700"/>
                    </a:cubicBezTo>
                    <a:cubicBezTo>
                      <a:pt x="10270" y="4200"/>
                      <a:pt x="10270" y="4200"/>
                      <a:pt x="10270" y="4200"/>
                    </a:cubicBezTo>
                    <a:cubicBezTo>
                      <a:pt x="6228" y="5250"/>
                      <a:pt x="6228" y="5250"/>
                      <a:pt x="6228" y="5250"/>
                    </a:cubicBezTo>
                    <a:cubicBezTo>
                      <a:pt x="6228" y="7050"/>
                      <a:pt x="6228" y="7050"/>
                      <a:pt x="6228" y="7050"/>
                    </a:cubicBezTo>
                    <a:cubicBezTo>
                      <a:pt x="6162" y="7050"/>
                      <a:pt x="6162" y="7050"/>
                      <a:pt x="6162" y="7050"/>
                    </a:cubicBezTo>
                    <a:cubicBezTo>
                      <a:pt x="5897" y="7350"/>
                      <a:pt x="5897" y="7350"/>
                      <a:pt x="5897" y="7350"/>
                    </a:cubicBezTo>
                    <a:cubicBezTo>
                      <a:pt x="5698" y="8100"/>
                      <a:pt x="5698" y="8100"/>
                      <a:pt x="5698" y="8100"/>
                    </a:cubicBezTo>
                    <a:cubicBezTo>
                      <a:pt x="5632" y="8700"/>
                      <a:pt x="5632" y="8700"/>
                      <a:pt x="5632" y="8700"/>
                    </a:cubicBezTo>
                    <a:cubicBezTo>
                      <a:pt x="4903" y="9000"/>
                      <a:pt x="4903" y="9000"/>
                      <a:pt x="4903" y="9000"/>
                    </a:cubicBezTo>
                    <a:cubicBezTo>
                      <a:pt x="4572" y="9900"/>
                      <a:pt x="4572" y="9900"/>
                      <a:pt x="4572" y="9900"/>
                    </a:cubicBezTo>
                    <a:cubicBezTo>
                      <a:pt x="4307" y="10500"/>
                      <a:pt x="4307" y="10500"/>
                      <a:pt x="4307" y="10500"/>
                    </a:cubicBezTo>
                    <a:cubicBezTo>
                      <a:pt x="4108" y="9900"/>
                      <a:pt x="4108" y="9900"/>
                      <a:pt x="4108" y="9900"/>
                    </a:cubicBezTo>
                    <a:cubicBezTo>
                      <a:pt x="3909" y="9900"/>
                      <a:pt x="3909" y="9900"/>
                      <a:pt x="3909" y="9900"/>
                    </a:cubicBezTo>
                    <a:cubicBezTo>
                      <a:pt x="3644" y="10800"/>
                      <a:pt x="3644" y="10800"/>
                      <a:pt x="3644" y="10800"/>
                    </a:cubicBezTo>
                    <a:cubicBezTo>
                      <a:pt x="3512" y="11400"/>
                      <a:pt x="3512" y="11400"/>
                      <a:pt x="3512" y="11400"/>
                    </a:cubicBezTo>
                    <a:cubicBezTo>
                      <a:pt x="3180" y="11850"/>
                      <a:pt x="3180" y="11850"/>
                      <a:pt x="3180" y="11850"/>
                    </a:cubicBezTo>
                    <a:cubicBezTo>
                      <a:pt x="928" y="14850"/>
                      <a:pt x="928" y="14850"/>
                      <a:pt x="928" y="14850"/>
                    </a:cubicBezTo>
                    <a:cubicBezTo>
                      <a:pt x="729" y="15450"/>
                      <a:pt x="729" y="15450"/>
                      <a:pt x="729" y="15450"/>
                    </a:cubicBezTo>
                    <a:cubicBezTo>
                      <a:pt x="795" y="16050"/>
                      <a:pt x="795" y="16050"/>
                      <a:pt x="795" y="16050"/>
                    </a:cubicBezTo>
                    <a:cubicBezTo>
                      <a:pt x="530" y="16500"/>
                      <a:pt x="530" y="16500"/>
                      <a:pt x="530" y="16500"/>
                    </a:cubicBezTo>
                    <a:cubicBezTo>
                      <a:pt x="331" y="16500"/>
                      <a:pt x="331" y="16500"/>
                      <a:pt x="331" y="16500"/>
                    </a:cubicBezTo>
                    <a:cubicBezTo>
                      <a:pt x="66" y="17100"/>
                      <a:pt x="66" y="17100"/>
                      <a:pt x="66" y="17100"/>
                    </a:cubicBezTo>
                    <a:cubicBezTo>
                      <a:pt x="66" y="17550"/>
                      <a:pt x="66" y="17550"/>
                      <a:pt x="66" y="17550"/>
                    </a:cubicBezTo>
                    <a:cubicBezTo>
                      <a:pt x="0" y="18450"/>
                      <a:pt x="0" y="18450"/>
                      <a:pt x="0" y="18450"/>
                    </a:cubicBezTo>
                    <a:cubicBezTo>
                      <a:pt x="0" y="18600"/>
                      <a:pt x="0" y="18600"/>
                      <a:pt x="0" y="18600"/>
                    </a:cubicBezTo>
                    <a:cubicBezTo>
                      <a:pt x="0" y="18600"/>
                      <a:pt x="0" y="18600"/>
                      <a:pt x="0" y="18600"/>
                    </a:cubicBezTo>
                    <a:cubicBezTo>
                      <a:pt x="3710" y="17700"/>
                      <a:pt x="3710" y="17700"/>
                      <a:pt x="3710" y="17700"/>
                    </a:cubicBezTo>
                    <a:cubicBezTo>
                      <a:pt x="4837" y="15750"/>
                      <a:pt x="4837" y="15750"/>
                      <a:pt x="4837" y="15750"/>
                    </a:cubicBezTo>
                    <a:cubicBezTo>
                      <a:pt x="5499" y="15600"/>
                      <a:pt x="5499" y="15600"/>
                      <a:pt x="5499" y="15600"/>
                    </a:cubicBezTo>
                    <a:cubicBezTo>
                      <a:pt x="5963" y="15600"/>
                      <a:pt x="5963" y="15600"/>
                      <a:pt x="5963" y="15600"/>
                    </a:cubicBezTo>
                    <a:cubicBezTo>
                      <a:pt x="6758" y="15900"/>
                      <a:pt x="6758" y="15900"/>
                      <a:pt x="6758" y="15900"/>
                    </a:cubicBezTo>
                    <a:cubicBezTo>
                      <a:pt x="7156" y="15750"/>
                      <a:pt x="7156" y="15750"/>
                      <a:pt x="7156" y="15750"/>
                    </a:cubicBezTo>
                    <a:cubicBezTo>
                      <a:pt x="7355" y="15600"/>
                      <a:pt x="7355" y="15600"/>
                      <a:pt x="7355" y="15600"/>
                    </a:cubicBezTo>
                    <a:cubicBezTo>
                      <a:pt x="7686" y="15150"/>
                      <a:pt x="7686" y="15150"/>
                      <a:pt x="7686" y="15150"/>
                    </a:cubicBezTo>
                    <a:cubicBezTo>
                      <a:pt x="8150" y="15000"/>
                      <a:pt x="8150" y="15000"/>
                      <a:pt x="8150" y="15000"/>
                    </a:cubicBezTo>
                    <a:cubicBezTo>
                      <a:pt x="8746" y="15150"/>
                      <a:pt x="8746" y="15150"/>
                      <a:pt x="8746" y="15150"/>
                    </a:cubicBezTo>
                    <a:cubicBezTo>
                      <a:pt x="9144" y="15600"/>
                      <a:pt x="9144" y="15600"/>
                      <a:pt x="9144" y="15600"/>
                    </a:cubicBezTo>
                    <a:cubicBezTo>
                      <a:pt x="9409" y="17100"/>
                      <a:pt x="9409" y="17100"/>
                      <a:pt x="9409" y="17100"/>
                    </a:cubicBezTo>
                    <a:cubicBezTo>
                      <a:pt x="12059" y="15900"/>
                      <a:pt x="12059" y="15900"/>
                      <a:pt x="12059" y="15900"/>
                    </a:cubicBezTo>
                    <a:cubicBezTo>
                      <a:pt x="15504" y="21600"/>
                      <a:pt x="15504" y="21600"/>
                      <a:pt x="15504" y="21600"/>
                    </a:cubicBezTo>
                    <a:cubicBezTo>
                      <a:pt x="16101" y="21000"/>
                      <a:pt x="16101" y="21000"/>
                      <a:pt x="16101" y="21000"/>
                    </a:cubicBezTo>
                    <a:cubicBezTo>
                      <a:pt x="16233" y="21000"/>
                      <a:pt x="16233" y="21000"/>
                      <a:pt x="16233" y="21000"/>
                    </a:cubicBezTo>
                    <a:cubicBezTo>
                      <a:pt x="16829" y="20850"/>
                      <a:pt x="16829" y="20850"/>
                      <a:pt x="16829" y="20850"/>
                    </a:cubicBezTo>
                    <a:cubicBezTo>
                      <a:pt x="16962" y="20400"/>
                      <a:pt x="16962" y="20400"/>
                      <a:pt x="16962" y="20400"/>
                    </a:cubicBezTo>
                    <a:cubicBezTo>
                      <a:pt x="17161" y="19950"/>
                      <a:pt x="17161" y="19950"/>
                      <a:pt x="17161" y="19950"/>
                    </a:cubicBezTo>
                    <a:cubicBezTo>
                      <a:pt x="17227" y="18600"/>
                      <a:pt x="17227" y="18600"/>
                      <a:pt x="17227" y="18600"/>
                    </a:cubicBezTo>
                    <a:cubicBezTo>
                      <a:pt x="17426" y="17550"/>
                      <a:pt x="17426" y="17550"/>
                      <a:pt x="17426" y="17550"/>
                    </a:cubicBezTo>
                    <a:cubicBezTo>
                      <a:pt x="17691" y="16650"/>
                      <a:pt x="17691" y="16650"/>
                      <a:pt x="17691" y="16650"/>
                    </a:cubicBezTo>
                    <a:cubicBezTo>
                      <a:pt x="17956" y="16200"/>
                      <a:pt x="17956" y="16200"/>
                      <a:pt x="17956" y="16200"/>
                    </a:cubicBezTo>
                    <a:cubicBezTo>
                      <a:pt x="17956" y="15900"/>
                      <a:pt x="17956" y="15900"/>
                      <a:pt x="17956" y="15900"/>
                    </a:cubicBezTo>
                    <a:cubicBezTo>
                      <a:pt x="17890" y="15450"/>
                      <a:pt x="17890" y="15450"/>
                      <a:pt x="17890" y="15450"/>
                    </a:cubicBezTo>
                    <a:cubicBezTo>
                      <a:pt x="17823" y="15150"/>
                      <a:pt x="17823" y="15150"/>
                      <a:pt x="17823" y="15150"/>
                    </a:cubicBezTo>
                    <a:cubicBezTo>
                      <a:pt x="17890" y="15000"/>
                      <a:pt x="17890" y="15000"/>
                      <a:pt x="17890" y="15000"/>
                    </a:cubicBezTo>
                    <a:cubicBezTo>
                      <a:pt x="17890" y="14700"/>
                      <a:pt x="17890" y="14700"/>
                      <a:pt x="17890" y="14700"/>
                    </a:cubicBezTo>
                    <a:cubicBezTo>
                      <a:pt x="17956" y="14550"/>
                      <a:pt x="17956" y="14550"/>
                      <a:pt x="17956" y="14550"/>
                    </a:cubicBezTo>
                    <a:cubicBezTo>
                      <a:pt x="18022" y="14550"/>
                      <a:pt x="18022" y="14550"/>
                      <a:pt x="18022" y="14550"/>
                    </a:cubicBezTo>
                    <a:cubicBezTo>
                      <a:pt x="18088" y="14700"/>
                      <a:pt x="18088" y="14700"/>
                      <a:pt x="18088" y="14700"/>
                    </a:cubicBezTo>
                    <a:cubicBezTo>
                      <a:pt x="18155" y="15300"/>
                      <a:pt x="18155" y="15300"/>
                      <a:pt x="18155" y="15300"/>
                    </a:cubicBezTo>
                    <a:cubicBezTo>
                      <a:pt x="18420" y="15000"/>
                      <a:pt x="18420" y="15000"/>
                      <a:pt x="18420" y="15000"/>
                    </a:cubicBezTo>
                    <a:cubicBezTo>
                      <a:pt x="18618" y="14850"/>
                      <a:pt x="18618" y="14850"/>
                      <a:pt x="18618" y="14850"/>
                    </a:cubicBezTo>
                    <a:cubicBezTo>
                      <a:pt x="18618" y="14550"/>
                      <a:pt x="18618" y="14550"/>
                      <a:pt x="18618" y="14550"/>
                    </a:cubicBezTo>
                    <a:cubicBezTo>
                      <a:pt x="18618" y="14250"/>
                      <a:pt x="18618" y="14250"/>
                      <a:pt x="18618" y="14250"/>
                    </a:cubicBezTo>
                    <a:cubicBezTo>
                      <a:pt x="18751" y="14100"/>
                      <a:pt x="18751" y="14100"/>
                      <a:pt x="18751" y="14100"/>
                    </a:cubicBezTo>
                    <a:cubicBezTo>
                      <a:pt x="18751" y="13950"/>
                      <a:pt x="18751" y="13950"/>
                      <a:pt x="18751" y="13950"/>
                    </a:cubicBezTo>
                    <a:cubicBezTo>
                      <a:pt x="18883" y="14250"/>
                      <a:pt x="18883" y="14250"/>
                      <a:pt x="18883" y="14250"/>
                    </a:cubicBezTo>
                    <a:cubicBezTo>
                      <a:pt x="19215" y="13950"/>
                      <a:pt x="19215" y="13950"/>
                      <a:pt x="19215" y="13950"/>
                    </a:cubicBezTo>
                    <a:cubicBezTo>
                      <a:pt x="19480" y="13650"/>
                      <a:pt x="19480" y="13650"/>
                      <a:pt x="19480" y="13650"/>
                    </a:cubicBezTo>
                    <a:cubicBezTo>
                      <a:pt x="19612" y="13650"/>
                      <a:pt x="19612" y="13650"/>
                      <a:pt x="19612" y="13650"/>
                    </a:cubicBezTo>
                    <a:cubicBezTo>
                      <a:pt x="19811" y="13350"/>
                      <a:pt x="19811" y="13350"/>
                      <a:pt x="19811" y="13350"/>
                    </a:cubicBezTo>
                    <a:cubicBezTo>
                      <a:pt x="19944" y="13200"/>
                      <a:pt x="19944" y="13200"/>
                      <a:pt x="19944" y="13200"/>
                    </a:cubicBezTo>
                    <a:cubicBezTo>
                      <a:pt x="19944" y="13050"/>
                      <a:pt x="19944" y="13050"/>
                      <a:pt x="19944" y="13050"/>
                    </a:cubicBezTo>
                    <a:cubicBezTo>
                      <a:pt x="20209" y="13500"/>
                      <a:pt x="20209" y="13500"/>
                      <a:pt x="20209" y="13500"/>
                    </a:cubicBezTo>
                    <a:cubicBezTo>
                      <a:pt x="20341" y="12900"/>
                      <a:pt x="20341" y="12900"/>
                      <a:pt x="20341" y="12900"/>
                    </a:cubicBezTo>
                    <a:cubicBezTo>
                      <a:pt x="20407" y="12150"/>
                      <a:pt x="20407" y="12150"/>
                      <a:pt x="20407" y="12150"/>
                    </a:cubicBezTo>
                    <a:cubicBezTo>
                      <a:pt x="20474" y="11850"/>
                      <a:pt x="20474" y="11850"/>
                      <a:pt x="20474" y="11850"/>
                    </a:cubicBezTo>
                    <a:cubicBezTo>
                      <a:pt x="20540" y="11550"/>
                      <a:pt x="20540" y="11550"/>
                      <a:pt x="20540" y="11550"/>
                    </a:cubicBezTo>
                    <a:cubicBezTo>
                      <a:pt x="20540" y="11550"/>
                      <a:pt x="20474" y="11100"/>
                      <a:pt x="20407" y="11250"/>
                    </a:cubicBezTo>
                    <a:cubicBezTo>
                      <a:pt x="20341" y="11250"/>
                      <a:pt x="20142" y="11400"/>
                      <a:pt x="20142" y="11400"/>
                    </a:cubicBezTo>
                    <a:cubicBezTo>
                      <a:pt x="20076" y="11700"/>
                      <a:pt x="20076" y="11700"/>
                      <a:pt x="20076" y="11700"/>
                    </a:cubicBezTo>
                    <a:cubicBezTo>
                      <a:pt x="19944" y="11700"/>
                      <a:pt x="19944" y="11700"/>
                      <a:pt x="19944" y="11700"/>
                    </a:cubicBezTo>
                    <a:cubicBezTo>
                      <a:pt x="19811" y="12000"/>
                      <a:pt x="19811" y="12000"/>
                      <a:pt x="19811" y="12000"/>
                    </a:cubicBezTo>
                    <a:cubicBezTo>
                      <a:pt x="19480" y="12450"/>
                      <a:pt x="19480" y="12450"/>
                      <a:pt x="19480" y="12450"/>
                    </a:cubicBezTo>
                    <a:cubicBezTo>
                      <a:pt x="19281" y="12450"/>
                      <a:pt x="19281" y="12450"/>
                      <a:pt x="19281" y="12450"/>
                    </a:cubicBezTo>
                    <a:cubicBezTo>
                      <a:pt x="18751" y="12150"/>
                      <a:pt x="18751" y="12150"/>
                      <a:pt x="18751" y="12150"/>
                    </a:cubicBezTo>
                    <a:cubicBezTo>
                      <a:pt x="18751" y="11850"/>
                      <a:pt x="18751" y="11850"/>
                      <a:pt x="18751" y="11850"/>
                    </a:cubicBezTo>
                    <a:cubicBezTo>
                      <a:pt x="18751" y="11550"/>
                      <a:pt x="18751" y="11550"/>
                      <a:pt x="18751" y="11550"/>
                    </a:cubicBezTo>
                    <a:cubicBezTo>
                      <a:pt x="18817" y="11400"/>
                      <a:pt x="18817" y="11400"/>
                      <a:pt x="18817" y="11400"/>
                    </a:cubicBezTo>
                    <a:cubicBezTo>
                      <a:pt x="18950" y="11400"/>
                      <a:pt x="18950" y="11400"/>
                      <a:pt x="18950" y="11400"/>
                    </a:cubicBezTo>
                    <a:cubicBezTo>
                      <a:pt x="19082" y="11550"/>
                      <a:pt x="19082" y="11550"/>
                      <a:pt x="19082" y="11550"/>
                    </a:cubicBezTo>
                    <a:cubicBezTo>
                      <a:pt x="19413" y="11550"/>
                      <a:pt x="19413" y="11550"/>
                      <a:pt x="19413" y="11550"/>
                    </a:cubicBezTo>
                    <a:cubicBezTo>
                      <a:pt x="19612" y="11250"/>
                      <a:pt x="19612" y="11250"/>
                      <a:pt x="19612" y="11250"/>
                    </a:cubicBezTo>
                    <a:cubicBezTo>
                      <a:pt x="19612" y="10950"/>
                      <a:pt x="19612" y="10950"/>
                      <a:pt x="19612" y="10950"/>
                    </a:cubicBezTo>
                    <a:cubicBezTo>
                      <a:pt x="19546" y="10650"/>
                      <a:pt x="19546" y="10650"/>
                      <a:pt x="19546" y="10650"/>
                    </a:cubicBezTo>
                    <a:cubicBezTo>
                      <a:pt x="19612" y="10200"/>
                      <a:pt x="19612" y="10200"/>
                      <a:pt x="19612" y="10200"/>
                    </a:cubicBezTo>
                    <a:cubicBezTo>
                      <a:pt x="19679" y="10200"/>
                      <a:pt x="19679" y="10200"/>
                      <a:pt x="19679" y="10200"/>
                    </a:cubicBezTo>
                    <a:cubicBezTo>
                      <a:pt x="19811" y="9900"/>
                      <a:pt x="19811" y="9900"/>
                      <a:pt x="19811" y="9900"/>
                    </a:cubicBezTo>
                    <a:cubicBezTo>
                      <a:pt x="19811" y="9600"/>
                      <a:pt x="19811" y="9600"/>
                      <a:pt x="19811" y="9600"/>
                    </a:cubicBezTo>
                    <a:cubicBezTo>
                      <a:pt x="19612" y="9600"/>
                      <a:pt x="19612" y="9600"/>
                      <a:pt x="19612" y="9600"/>
                    </a:cubicBezTo>
                    <a:cubicBezTo>
                      <a:pt x="19215" y="9150"/>
                      <a:pt x="19215" y="9150"/>
                      <a:pt x="19215" y="9150"/>
                    </a:cubicBezTo>
                    <a:cubicBezTo>
                      <a:pt x="18751" y="9000"/>
                      <a:pt x="18751" y="9000"/>
                      <a:pt x="18751" y="9000"/>
                    </a:cubicBezTo>
                    <a:cubicBezTo>
                      <a:pt x="18552" y="8700"/>
                      <a:pt x="18552" y="8700"/>
                      <a:pt x="18552" y="8700"/>
                    </a:cubicBezTo>
                    <a:cubicBezTo>
                      <a:pt x="18552" y="8550"/>
                      <a:pt x="18552" y="8550"/>
                      <a:pt x="18552" y="8550"/>
                    </a:cubicBezTo>
                    <a:cubicBezTo>
                      <a:pt x="18817" y="8550"/>
                      <a:pt x="18817" y="8550"/>
                      <a:pt x="18817" y="8550"/>
                    </a:cubicBezTo>
                    <a:cubicBezTo>
                      <a:pt x="19215" y="8550"/>
                      <a:pt x="19215" y="8550"/>
                      <a:pt x="19215" y="8550"/>
                    </a:cubicBezTo>
                    <a:cubicBezTo>
                      <a:pt x="19480" y="8850"/>
                      <a:pt x="19480" y="8850"/>
                      <a:pt x="19480" y="8850"/>
                    </a:cubicBezTo>
                    <a:cubicBezTo>
                      <a:pt x="19546" y="8550"/>
                      <a:pt x="19546" y="8550"/>
                      <a:pt x="19546" y="8550"/>
                    </a:cubicBezTo>
                    <a:cubicBezTo>
                      <a:pt x="19480" y="8250"/>
                      <a:pt x="19480" y="8250"/>
                      <a:pt x="19480" y="8250"/>
                    </a:cubicBezTo>
                    <a:cubicBezTo>
                      <a:pt x="19413" y="8100"/>
                      <a:pt x="19413" y="8100"/>
                      <a:pt x="19413" y="8100"/>
                    </a:cubicBezTo>
                    <a:cubicBezTo>
                      <a:pt x="19347" y="7800"/>
                      <a:pt x="19347" y="7800"/>
                      <a:pt x="19347" y="7800"/>
                    </a:cubicBezTo>
                    <a:cubicBezTo>
                      <a:pt x="19480" y="7650"/>
                      <a:pt x="19480" y="7650"/>
                      <a:pt x="19480" y="7650"/>
                    </a:cubicBezTo>
                    <a:cubicBezTo>
                      <a:pt x="19679" y="7650"/>
                      <a:pt x="19679" y="7650"/>
                      <a:pt x="19679" y="7650"/>
                    </a:cubicBezTo>
                    <a:cubicBezTo>
                      <a:pt x="19745" y="8400"/>
                      <a:pt x="19745" y="8400"/>
                      <a:pt x="19745" y="8400"/>
                    </a:cubicBezTo>
                    <a:cubicBezTo>
                      <a:pt x="19877" y="8700"/>
                      <a:pt x="19877" y="8700"/>
                      <a:pt x="19877" y="8700"/>
                    </a:cubicBezTo>
                    <a:cubicBezTo>
                      <a:pt x="20076" y="8700"/>
                      <a:pt x="20076" y="8700"/>
                      <a:pt x="20076" y="8700"/>
                    </a:cubicBezTo>
                    <a:cubicBezTo>
                      <a:pt x="20142" y="8550"/>
                      <a:pt x="20142" y="8550"/>
                      <a:pt x="20142" y="8550"/>
                    </a:cubicBezTo>
                    <a:cubicBezTo>
                      <a:pt x="20275" y="8700"/>
                      <a:pt x="20275" y="8700"/>
                      <a:pt x="20275" y="8700"/>
                    </a:cubicBezTo>
                    <a:cubicBezTo>
                      <a:pt x="20540" y="8700"/>
                      <a:pt x="20540" y="8700"/>
                      <a:pt x="20540" y="8700"/>
                    </a:cubicBezTo>
                    <a:cubicBezTo>
                      <a:pt x="20937" y="8700"/>
                      <a:pt x="20937" y="8700"/>
                      <a:pt x="20937" y="8700"/>
                    </a:cubicBezTo>
                    <a:cubicBezTo>
                      <a:pt x="21004" y="8550"/>
                      <a:pt x="21004" y="8550"/>
                      <a:pt x="21004" y="8550"/>
                    </a:cubicBezTo>
                    <a:cubicBezTo>
                      <a:pt x="21004" y="7950"/>
                      <a:pt x="21004" y="7950"/>
                      <a:pt x="21004" y="7950"/>
                    </a:cubicBezTo>
                    <a:cubicBezTo>
                      <a:pt x="21070" y="7650"/>
                      <a:pt x="21070" y="7650"/>
                      <a:pt x="21070" y="7650"/>
                    </a:cubicBezTo>
                    <a:cubicBezTo>
                      <a:pt x="21136" y="7200"/>
                      <a:pt x="21136" y="7200"/>
                      <a:pt x="21136" y="7200"/>
                    </a:cubicBezTo>
                    <a:cubicBezTo>
                      <a:pt x="21136" y="6900"/>
                      <a:pt x="21136" y="6900"/>
                      <a:pt x="21136" y="6900"/>
                    </a:cubicBezTo>
                    <a:cubicBezTo>
                      <a:pt x="21202" y="6300"/>
                      <a:pt x="21202" y="6300"/>
                      <a:pt x="21202" y="6300"/>
                    </a:cubicBezTo>
                    <a:cubicBezTo>
                      <a:pt x="21335" y="6300"/>
                      <a:pt x="21335" y="6300"/>
                      <a:pt x="21335" y="6300"/>
                    </a:cubicBezTo>
                    <a:cubicBezTo>
                      <a:pt x="21401" y="6600"/>
                      <a:pt x="21401" y="6600"/>
                      <a:pt x="21401" y="6600"/>
                    </a:cubicBezTo>
                    <a:cubicBezTo>
                      <a:pt x="21534" y="6300"/>
                      <a:pt x="21534" y="6300"/>
                      <a:pt x="21534" y="6300"/>
                    </a:cubicBezTo>
                    <a:cubicBezTo>
                      <a:pt x="21534" y="5850"/>
                      <a:pt x="21534" y="5850"/>
                      <a:pt x="21534" y="5850"/>
                    </a:cubicBezTo>
                    <a:cubicBezTo>
                      <a:pt x="21600" y="5550"/>
                      <a:pt x="21600" y="5550"/>
                      <a:pt x="21600" y="5550"/>
                    </a:cubicBezTo>
                    <a:lnTo>
                      <a:pt x="21467" y="5100"/>
                    </a:ln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09" name="Shape">
                <a:extLst>
                  <a:ext uri="{FF2B5EF4-FFF2-40B4-BE49-F238E27FC236}">
                    <a16:creationId xmlns:a16="http://schemas.microsoft.com/office/drawing/2014/main" id="{8A5816B5-115C-1AE5-1708-9B6095F8CE36}"/>
                  </a:ext>
                </a:extLst>
              </p:cNvPr>
              <p:cNvSpPr/>
              <p:nvPr/>
            </p:nvSpPr>
            <p:spPr>
              <a:xfrm>
                <a:off x="6006588" y="3149682"/>
                <a:ext cx="813538" cy="875978"/>
              </a:xfrm>
              <a:custGeom>
                <a:avLst/>
                <a:gdLst/>
                <a:ahLst/>
                <a:cxnLst>
                  <a:cxn ang="0">
                    <a:pos x="wd2" y="hd2"/>
                  </a:cxn>
                  <a:cxn ang="5400000">
                    <a:pos x="wd2" y="hd2"/>
                  </a:cxn>
                  <a:cxn ang="10800000">
                    <a:pos x="wd2" y="hd2"/>
                  </a:cxn>
                  <a:cxn ang="16200000">
                    <a:pos x="wd2" y="hd2"/>
                  </a:cxn>
                </a:cxnLst>
                <a:rect l="0" t="0" r="r" b="b"/>
                <a:pathLst>
                  <a:path w="21600" h="21600" extrusionOk="0">
                    <a:moveTo>
                      <a:pt x="21278" y="12800"/>
                    </a:moveTo>
                    <a:cubicBezTo>
                      <a:pt x="21063" y="12700"/>
                      <a:pt x="21063" y="12700"/>
                      <a:pt x="21063" y="12700"/>
                    </a:cubicBezTo>
                    <a:cubicBezTo>
                      <a:pt x="20955" y="12400"/>
                      <a:pt x="20955" y="12400"/>
                      <a:pt x="20955" y="12400"/>
                    </a:cubicBezTo>
                    <a:cubicBezTo>
                      <a:pt x="20955" y="12000"/>
                      <a:pt x="20955" y="12000"/>
                      <a:pt x="20955" y="12000"/>
                    </a:cubicBezTo>
                    <a:cubicBezTo>
                      <a:pt x="20955" y="11900"/>
                      <a:pt x="20955" y="11900"/>
                      <a:pt x="20955" y="11900"/>
                    </a:cubicBezTo>
                    <a:cubicBezTo>
                      <a:pt x="20525" y="11500"/>
                      <a:pt x="20525" y="11500"/>
                      <a:pt x="20525" y="11500"/>
                    </a:cubicBezTo>
                    <a:cubicBezTo>
                      <a:pt x="20418" y="11200"/>
                      <a:pt x="20418" y="11200"/>
                      <a:pt x="20418" y="11200"/>
                    </a:cubicBezTo>
                    <a:cubicBezTo>
                      <a:pt x="20418" y="11000"/>
                      <a:pt x="20418" y="11000"/>
                      <a:pt x="20418" y="11000"/>
                    </a:cubicBezTo>
                    <a:cubicBezTo>
                      <a:pt x="20418" y="10900"/>
                      <a:pt x="20418" y="10900"/>
                      <a:pt x="20418" y="10900"/>
                    </a:cubicBezTo>
                    <a:cubicBezTo>
                      <a:pt x="20096" y="10700"/>
                      <a:pt x="20096" y="10700"/>
                      <a:pt x="20096" y="10700"/>
                    </a:cubicBezTo>
                    <a:cubicBezTo>
                      <a:pt x="19773" y="10600"/>
                      <a:pt x="19773" y="10600"/>
                      <a:pt x="19773" y="10600"/>
                    </a:cubicBezTo>
                    <a:cubicBezTo>
                      <a:pt x="19666" y="10600"/>
                      <a:pt x="19666" y="10600"/>
                      <a:pt x="19666" y="10600"/>
                    </a:cubicBezTo>
                    <a:cubicBezTo>
                      <a:pt x="19558" y="10400"/>
                      <a:pt x="19558" y="10400"/>
                      <a:pt x="19558" y="10400"/>
                    </a:cubicBezTo>
                    <a:cubicBezTo>
                      <a:pt x="19451" y="10100"/>
                      <a:pt x="19451" y="10100"/>
                      <a:pt x="19451" y="10100"/>
                    </a:cubicBezTo>
                    <a:cubicBezTo>
                      <a:pt x="19451" y="9900"/>
                      <a:pt x="19451" y="9900"/>
                      <a:pt x="19451" y="9900"/>
                    </a:cubicBezTo>
                    <a:cubicBezTo>
                      <a:pt x="19236" y="9600"/>
                      <a:pt x="19236" y="9600"/>
                      <a:pt x="19236" y="9600"/>
                    </a:cubicBezTo>
                    <a:cubicBezTo>
                      <a:pt x="18913" y="9100"/>
                      <a:pt x="18913" y="9100"/>
                      <a:pt x="18913" y="9100"/>
                    </a:cubicBezTo>
                    <a:cubicBezTo>
                      <a:pt x="18699" y="8900"/>
                      <a:pt x="18699" y="8900"/>
                      <a:pt x="18699" y="8900"/>
                    </a:cubicBezTo>
                    <a:cubicBezTo>
                      <a:pt x="18376" y="8700"/>
                      <a:pt x="18376" y="8700"/>
                      <a:pt x="18376" y="8700"/>
                    </a:cubicBezTo>
                    <a:cubicBezTo>
                      <a:pt x="18054" y="8400"/>
                      <a:pt x="18054" y="8400"/>
                      <a:pt x="18054" y="8400"/>
                    </a:cubicBezTo>
                    <a:cubicBezTo>
                      <a:pt x="17731" y="8100"/>
                      <a:pt x="17731" y="8100"/>
                      <a:pt x="17731" y="8100"/>
                    </a:cubicBezTo>
                    <a:cubicBezTo>
                      <a:pt x="16979" y="7800"/>
                      <a:pt x="16979" y="7800"/>
                      <a:pt x="16979" y="7800"/>
                    </a:cubicBezTo>
                    <a:cubicBezTo>
                      <a:pt x="16442" y="7100"/>
                      <a:pt x="16442" y="7100"/>
                      <a:pt x="16442" y="7100"/>
                    </a:cubicBezTo>
                    <a:cubicBezTo>
                      <a:pt x="15797" y="6300"/>
                      <a:pt x="15797" y="6300"/>
                      <a:pt x="15797" y="6300"/>
                    </a:cubicBezTo>
                    <a:cubicBezTo>
                      <a:pt x="15260" y="5900"/>
                      <a:pt x="15260" y="5900"/>
                      <a:pt x="15260" y="5900"/>
                    </a:cubicBezTo>
                    <a:cubicBezTo>
                      <a:pt x="13540" y="4600"/>
                      <a:pt x="13540" y="4600"/>
                      <a:pt x="13540" y="4600"/>
                    </a:cubicBezTo>
                    <a:cubicBezTo>
                      <a:pt x="13003" y="4000"/>
                      <a:pt x="13003" y="4000"/>
                      <a:pt x="13003" y="4000"/>
                    </a:cubicBezTo>
                    <a:cubicBezTo>
                      <a:pt x="12466" y="3500"/>
                      <a:pt x="12466" y="3500"/>
                      <a:pt x="12466" y="3500"/>
                    </a:cubicBezTo>
                    <a:cubicBezTo>
                      <a:pt x="12251" y="3100"/>
                      <a:pt x="12251" y="3100"/>
                      <a:pt x="12251" y="3100"/>
                    </a:cubicBezTo>
                    <a:cubicBezTo>
                      <a:pt x="11928" y="2700"/>
                      <a:pt x="11928" y="2700"/>
                      <a:pt x="11928" y="2700"/>
                    </a:cubicBezTo>
                    <a:cubicBezTo>
                      <a:pt x="11606" y="2400"/>
                      <a:pt x="11606" y="2400"/>
                      <a:pt x="11606" y="2400"/>
                    </a:cubicBezTo>
                    <a:cubicBezTo>
                      <a:pt x="10316" y="1900"/>
                      <a:pt x="10316" y="1900"/>
                      <a:pt x="10316" y="1900"/>
                    </a:cubicBezTo>
                    <a:cubicBezTo>
                      <a:pt x="10101" y="1600"/>
                      <a:pt x="10101" y="1600"/>
                      <a:pt x="10101" y="1600"/>
                    </a:cubicBezTo>
                    <a:cubicBezTo>
                      <a:pt x="9887" y="1400"/>
                      <a:pt x="9887" y="1400"/>
                      <a:pt x="9887" y="1400"/>
                    </a:cubicBezTo>
                    <a:cubicBezTo>
                      <a:pt x="9887" y="1100"/>
                      <a:pt x="9887" y="1100"/>
                      <a:pt x="9887" y="1100"/>
                    </a:cubicBezTo>
                    <a:cubicBezTo>
                      <a:pt x="10424" y="800"/>
                      <a:pt x="10424" y="800"/>
                      <a:pt x="10424" y="800"/>
                    </a:cubicBezTo>
                    <a:cubicBezTo>
                      <a:pt x="10854" y="500"/>
                      <a:pt x="10854" y="500"/>
                      <a:pt x="10854" y="500"/>
                    </a:cubicBezTo>
                    <a:cubicBezTo>
                      <a:pt x="11069" y="400"/>
                      <a:pt x="11069" y="400"/>
                      <a:pt x="11069" y="400"/>
                    </a:cubicBezTo>
                    <a:cubicBezTo>
                      <a:pt x="11069" y="200"/>
                      <a:pt x="11069" y="200"/>
                      <a:pt x="11069" y="200"/>
                    </a:cubicBezTo>
                    <a:cubicBezTo>
                      <a:pt x="11176" y="0"/>
                      <a:pt x="11176" y="0"/>
                      <a:pt x="11176" y="0"/>
                    </a:cubicBezTo>
                    <a:cubicBezTo>
                      <a:pt x="11176" y="0"/>
                      <a:pt x="11176" y="0"/>
                      <a:pt x="11176" y="0"/>
                    </a:cubicBezTo>
                    <a:cubicBezTo>
                      <a:pt x="5158" y="600"/>
                      <a:pt x="5158" y="600"/>
                      <a:pt x="5158" y="600"/>
                    </a:cubicBezTo>
                    <a:cubicBezTo>
                      <a:pt x="5158" y="600"/>
                      <a:pt x="5158" y="600"/>
                      <a:pt x="5158" y="600"/>
                    </a:cubicBezTo>
                    <a:cubicBezTo>
                      <a:pt x="0" y="1000"/>
                      <a:pt x="0" y="1000"/>
                      <a:pt x="0" y="1000"/>
                    </a:cubicBezTo>
                    <a:cubicBezTo>
                      <a:pt x="322" y="2400"/>
                      <a:pt x="322" y="2400"/>
                      <a:pt x="322" y="2400"/>
                    </a:cubicBezTo>
                    <a:cubicBezTo>
                      <a:pt x="1182" y="5800"/>
                      <a:pt x="1182" y="5800"/>
                      <a:pt x="1182" y="5800"/>
                    </a:cubicBezTo>
                    <a:cubicBezTo>
                      <a:pt x="2472" y="9800"/>
                      <a:pt x="2472" y="9800"/>
                      <a:pt x="2472" y="9800"/>
                    </a:cubicBezTo>
                    <a:cubicBezTo>
                      <a:pt x="2687" y="10700"/>
                      <a:pt x="2687" y="10700"/>
                      <a:pt x="2687" y="10700"/>
                    </a:cubicBezTo>
                    <a:cubicBezTo>
                      <a:pt x="3546" y="12200"/>
                      <a:pt x="3546" y="12200"/>
                      <a:pt x="3546" y="12200"/>
                    </a:cubicBezTo>
                    <a:cubicBezTo>
                      <a:pt x="4084" y="12800"/>
                      <a:pt x="4084" y="12800"/>
                      <a:pt x="4084" y="12800"/>
                    </a:cubicBezTo>
                    <a:cubicBezTo>
                      <a:pt x="4084" y="13200"/>
                      <a:pt x="4084" y="13200"/>
                      <a:pt x="4084" y="13200"/>
                    </a:cubicBezTo>
                    <a:cubicBezTo>
                      <a:pt x="4191" y="13700"/>
                      <a:pt x="4191" y="13700"/>
                      <a:pt x="4191" y="13700"/>
                    </a:cubicBezTo>
                    <a:cubicBezTo>
                      <a:pt x="4513" y="13900"/>
                      <a:pt x="4513" y="13900"/>
                      <a:pt x="4513" y="13900"/>
                    </a:cubicBezTo>
                    <a:cubicBezTo>
                      <a:pt x="4299" y="14400"/>
                      <a:pt x="4299" y="14400"/>
                      <a:pt x="4299" y="14400"/>
                    </a:cubicBezTo>
                    <a:cubicBezTo>
                      <a:pt x="3761" y="14700"/>
                      <a:pt x="3761" y="14700"/>
                      <a:pt x="3761" y="14700"/>
                    </a:cubicBezTo>
                    <a:cubicBezTo>
                      <a:pt x="4191" y="15000"/>
                      <a:pt x="4191" y="15000"/>
                      <a:pt x="4191" y="15000"/>
                    </a:cubicBezTo>
                    <a:cubicBezTo>
                      <a:pt x="4084" y="15500"/>
                      <a:pt x="4084" y="15500"/>
                      <a:pt x="4084" y="15500"/>
                    </a:cubicBezTo>
                    <a:cubicBezTo>
                      <a:pt x="3761" y="15700"/>
                      <a:pt x="3761" y="15700"/>
                      <a:pt x="3761" y="15700"/>
                    </a:cubicBezTo>
                    <a:cubicBezTo>
                      <a:pt x="3761" y="16300"/>
                      <a:pt x="3761" y="16300"/>
                      <a:pt x="3761" y="16300"/>
                    </a:cubicBezTo>
                    <a:cubicBezTo>
                      <a:pt x="3976" y="17200"/>
                      <a:pt x="3976" y="17200"/>
                      <a:pt x="3976" y="17200"/>
                    </a:cubicBezTo>
                    <a:cubicBezTo>
                      <a:pt x="4191" y="17600"/>
                      <a:pt x="4191" y="17600"/>
                      <a:pt x="4191" y="17600"/>
                    </a:cubicBezTo>
                    <a:cubicBezTo>
                      <a:pt x="4299" y="18200"/>
                      <a:pt x="4299" y="18200"/>
                      <a:pt x="4299" y="18200"/>
                    </a:cubicBezTo>
                    <a:cubicBezTo>
                      <a:pt x="4084" y="18400"/>
                      <a:pt x="4084" y="18400"/>
                      <a:pt x="4084" y="18400"/>
                    </a:cubicBezTo>
                    <a:cubicBezTo>
                      <a:pt x="3976" y="18600"/>
                      <a:pt x="3976" y="18600"/>
                      <a:pt x="3976" y="18600"/>
                    </a:cubicBezTo>
                    <a:cubicBezTo>
                      <a:pt x="4191" y="19000"/>
                      <a:pt x="4191" y="19000"/>
                      <a:pt x="4191" y="19000"/>
                    </a:cubicBezTo>
                    <a:cubicBezTo>
                      <a:pt x="4406" y="19300"/>
                      <a:pt x="4406" y="19300"/>
                      <a:pt x="4406" y="19300"/>
                    </a:cubicBezTo>
                    <a:cubicBezTo>
                      <a:pt x="4836" y="19900"/>
                      <a:pt x="4836" y="19900"/>
                      <a:pt x="4836" y="19900"/>
                    </a:cubicBezTo>
                    <a:cubicBezTo>
                      <a:pt x="4943" y="20100"/>
                      <a:pt x="4943" y="20100"/>
                      <a:pt x="4943" y="20100"/>
                    </a:cubicBezTo>
                    <a:cubicBezTo>
                      <a:pt x="5588" y="21300"/>
                      <a:pt x="5588" y="21300"/>
                      <a:pt x="5588" y="21300"/>
                    </a:cubicBezTo>
                    <a:cubicBezTo>
                      <a:pt x="17194" y="20700"/>
                      <a:pt x="17194" y="20700"/>
                      <a:pt x="17194" y="20700"/>
                    </a:cubicBezTo>
                    <a:cubicBezTo>
                      <a:pt x="17301" y="21600"/>
                      <a:pt x="17301" y="21600"/>
                      <a:pt x="17301" y="21600"/>
                    </a:cubicBezTo>
                    <a:cubicBezTo>
                      <a:pt x="18161" y="21600"/>
                      <a:pt x="18161" y="21600"/>
                      <a:pt x="18161" y="21600"/>
                    </a:cubicBezTo>
                    <a:cubicBezTo>
                      <a:pt x="17839" y="19300"/>
                      <a:pt x="17839" y="19300"/>
                      <a:pt x="17839" y="19300"/>
                    </a:cubicBezTo>
                    <a:cubicBezTo>
                      <a:pt x="17839" y="19300"/>
                      <a:pt x="17839" y="19300"/>
                      <a:pt x="17839" y="19300"/>
                    </a:cubicBezTo>
                    <a:cubicBezTo>
                      <a:pt x="18591" y="19400"/>
                      <a:pt x="18591" y="19400"/>
                      <a:pt x="18591" y="19400"/>
                    </a:cubicBezTo>
                    <a:cubicBezTo>
                      <a:pt x="19666" y="19600"/>
                      <a:pt x="19666" y="19600"/>
                      <a:pt x="19666" y="19600"/>
                    </a:cubicBezTo>
                    <a:cubicBezTo>
                      <a:pt x="19773" y="19300"/>
                      <a:pt x="19773" y="19300"/>
                      <a:pt x="19773" y="19300"/>
                    </a:cubicBezTo>
                    <a:cubicBezTo>
                      <a:pt x="19773" y="19300"/>
                      <a:pt x="19881" y="18900"/>
                      <a:pt x="19881" y="18900"/>
                    </a:cubicBezTo>
                    <a:cubicBezTo>
                      <a:pt x="19881" y="18800"/>
                      <a:pt x="19773" y="18800"/>
                      <a:pt x="19773" y="18800"/>
                    </a:cubicBezTo>
                    <a:cubicBezTo>
                      <a:pt x="19773" y="18800"/>
                      <a:pt x="19666" y="18700"/>
                      <a:pt x="19558" y="18700"/>
                    </a:cubicBezTo>
                    <a:cubicBezTo>
                      <a:pt x="19451" y="18600"/>
                      <a:pt x="19451" y="18500"/>
                      <a:pt x="19343" y="18400"/>
                    </a:cubicBezTo>
                    <a:cubicBezTo>
                      <a:pt x="19236" y="18300"/>
                      <a:pt x="19343" y="18300"/>
                      <a:pt x="19343" y="18300"/>
                    </a:cubicBezTo>
                    <a:cubicBezTo>
                      <a:pt x="19558" y="18300"/>
                      <a:pt x="19558" y="18300"/>
                      <a:pt x="19558" y="18300"/>
                    </a:cubicBezTo>
                    <a:cubicBezTo>
                      <a:pt x="19881" y="18300"/>
                      <a:pt x="19881" y="18300"/>
                      <a:pt x="19881" y="18300"/>
                    </a:cubicBezTo>
                    <a:cubicBezTo>
                      <a:pt x="19881" y="18300"/>
                      <a:pt x="19773" y="18100"/>
                      <a:pt x="19773" y="17900"/>
                    </a:cubicBezTo>
                    <a:cubicBezTo>
                      <a:pt x="19666" y="17700"/>
                      <a:pt x="19666" y="17700"/>
                      <a:pt x="19666" y="17700"/>
                    </a:cubicBezTo>
                    <a:cubicBezTo>
                      <a:pt x="19988" y="17600"/>
                      <a:pt x="19988" y="17600"/>
                      <a:pt x="19988" y="17600"/>
                    </a:cubicBezTo>
                    <a:cubicBezTo>
                      <a:pt x="20203" y="17400"/>
                      <a:pt x="20203" y="17400"/>
                      <a:pt x="20203" y="17400"/>
                    </a:cubicBezTo>
                    <a:cubicBezTo>
                      <a:pt x="20418" y="16900"/>
                      <a:pt x="20418" y="16900"/>
                      <a:pt x="20418" y="16900"/>
                    </a:cubicBezTo>
                    <a:cubicBezTo>
                      <a:pt x="20096" y="16800"/>
                      <a:pt x="20096" y="16800"/>
                      <a:pt x="20096" y="16800"/>
                    </a:cubicBezTo>
                    <a:cubicBezTo>
                      <a:pt x="20096" y="16800"/>
                      <a:pt x="20096" y="16700"/>
                      <a:pt x="20096" y="16700"/>
                    </a:cubicBezTo>
                    <a:cubicBezTo>
                      <a:pt x="20096" y="16600"/>
                      <a:pt x="20203" y="16600"/>
                      <a:pt x="20203" y="16500"/>
                    </a:cubicBezTo>
                    <a:cubicBezTo>
                      <a:pt x="20203" y="16500"/>
                      <a:pt x="20310" y="16400"/>
                      <a:pt x="20310" y="16400"/>
                    </a:cubicBezTo>
                    <a:cubicBezTo>
                      <a:pt x="20310" y="16100"/>
                      <a:pt x="20310" y="16100"/>
                      <a:pt x="20310" y="16100"/>
                    </a:cubicBezTo>
                    <a:cubicBezTo>
                      <a:pt x="20310" y="15400"/>
                      <a:pt x="20310" y="15400"/>
                      <a:pt x="20310" y="15400"/>
                    </a:cubicBezTo>
                    <a:cubicBezTo>
                      <a:pt x="20310" y="15100"/>
                      <a:pt x="20310" y="15100"/>
                      <a:pt x="20310" y="15100"/>
                    </a:cubicBezTo>
                    <a:cubicBezTo>
                      <a:pt x="20310" y="15100"/>
                      <a:pt x="20525" y="15100"/>
                      <a:pt x="20633" y="15100"/>
                    </a:cubicBezTo>
                    <a:cubicBezTo>
                      <a:pt x="20633" y="15100"/>
                      <a:pt x="20848" y="15200"/>
                      <a:pt x="20848" y="15200"/>
                    </a:cubicBezTo>
                    <a:cubicBezTo>
                      <a:pt x="20848" y="15200"/>
                      <a:pt x="20955" y="15100"/>
                      <a:pt x="20955" y="15000"/>
                    </a:cubicBezTo>
                    <a:cubicBezTo>
                      <a:pt x="20955" y="15000"/>
                      <a:pt x="20955" y="15000"/>
                      <a:pt x="20740" y="14900"/>
                    </a:cubicBezTo>
                    <a:cubicBezTo>
                      <a:pt x="20633" y="14800"/>
                      <a:pt x="20418" y="14700"/>
                      <a:pt x="20418" y="14700"/>
                    </a:cubicBezTo>
                    <a:cubicBezTo>
                      <a:pt x="20418" y="14600"/>
                      <a:pt x="20310" y="14400"/>
                      <a:pt x="20310" y="14400"/>
                    </a:cubicBezTo>
                    <a:cubicBezTo>
                      <a:pt x="20525" y="14400"/>
                      <a:pt x="20525" y="14400"/>
                      <a:pt x="20525" y="14400"/>
                    </a:cubicBezTo>
                    <a:cubicBezTo>
                      <a:pt x="21063" y="14400"/>
                      <a:pt x="21063" y="14400"/>
                      <a:pt x="21063" y="14400"/>
                    </a:cubicBezTo>
                    <a:cubicBezTo>
                      <a:pt x="21170" y="14100"/>
                      <a:pt x="21170" y="14100"/>
                      <a:pt x="21170" y="14100"/>
                    </a:cubicBezTo>
                    <a:cubicBezTo>
                      <a:pt x="21170" y="14100"/>
                      <a:pt x="20740" y="14100"/>
                      <a:pt x="20740" y="14100"/>
                    </a:cubicBezTo>
                    <a:cubicBezTo>
                      <a:pt x="20740" y="14100"/>
                      <a:pt x="20525" y="13900"/>
                      <a:pt x="20525" y="13900"/>
                    </a:cubicBezTo>
                    <a:cubicBezTo>
                      <a:pt x="20633" y="13700"/>
                      <a:pt x="20633" y="13700"/>
                      <a:pt x="20633" y="13700"/>
                    </a:cubicBezTo>
                    <a:cubicBezTo>
                      <a:pt x="20740" y="13800"/>
                      <a:pt x="20740" y="13800"/>
                      <a:pt x="20740" y="13800"/>
                    </a:cubicBezTo>
                    <a:cubicBezTo>
                      <a:pt x="21170" y="13800"/>
                      <a:pt x="21170" y="13800"/>
                      <a:pt x="21170" y="13800"/>
                    </a:cubicBezTo>
                    <a:cubicBezTo>
                      <a:pt x="21385" y="13700"/>
                      <a:pt x="21385" y="13700"/>
                      <a:pt x="21385" y="13700"/>
                    </a:cubicBezTo>
                    <a:cubicBezTo>
                      <a:pt x="21385" y="13400"/>
                      <a:pt x="21385" y="13400"/>
                      <a:pt x="21385" y="13400"/>
                    </a:cubicBezTo>
                    <a:cubicBezTo>
                      <a:pt x="21385" y="13200"/>
                      <a:pt x="21385" y="13200"/>
                      <a:pt x="21385" y="13200"/>
                    </a:cubicBezTo>
                    <a:cubicBezTo>
                      <a:pt x="21600" y="13000"/>
                      <a:pt x="21600" y="13000"/>
                      <a:pt x="21600" y="13000"/>
                    </a:cubicBezTo>
                    <a:cubicBezTo>
                      <a:pt x="21493" y="12900"/>
                      <a:pt x="21493" y="12900"/>
                      <a:pt x="21493" y="12900"/>
                    </a:cubicBezTo>
                    <a:lnTo>
                      <a:pt x="21278" y="12800"/>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solidFill>
                      <a:srgbClr val="A7A8A9"/>
                    </a:solidFill>
                    <a:latin typeface="+mn-lt"/>
                    <a:ea typeface="+mn-ea"/>
                    <a:cs typeface="+mn-cs"/>
                    <a:sym typeface="Helvetica"/>
                  </a:defRPr>
                </a:pPr>
                <a:endParaRPr kumimoji="0" sz="1013" b="0" i="0" u="none" strike="noStrike" kern="0" cap="none" spc="0" normalizeH="0" baseline="0" noProof="0" dirty="0">
                  <a:ln>
                    <a:noFill/>
                  </a:ln>
                  <a:solidFill>
                    <a:srgbClr val="A7A8A9"/>
                  </a:solidFill>
                  <a:effectLst/>
                  <a:uLnTx/>
                  <a:uFillTx/>
                  <a:latin typeface="Campton SemiBold"/>
                  <a:sym typeface="Helvetica"/>
                </a:endParaRPr>
              </a:p>
            </p:txBody>
          </p:sp>
          <p:sp>
            <p:nvSpPr>
              <p:cNvPr id="210" name="Shape">
                <a:extLst>
                  <a:ext uri="{FF2B5EF4-FFF2-40B4-BE49-F238E27FC236}">
                    <a16:creationId xmlns:a16="http://schemas.microsoft.com/office/drawing/2014/main" id="{3A99D3D3-5E61-4EC9-E273-70037099F9D3}"/>
                  </a:ext>
                </a:extLst>
              </p:cNvPr>
              <p:cNvSpPr/>
              <p:nvPr/>
            </p:nvSpPr>
            <p:spPr>
              <a:xfrm>
                <a:off x="6274578" y="2177972"/>
                <a:ext cx="1186809" cy="665360"/>
              </a:xfrm>
              <a:custGeom>
                <a:avLst/>
                <a:gdLst/>
                <a:ahLst/>
                <a:cxnLst>
                  <a:cxn ang="0">
                    <a:pos x="wd2" y="hd2"/>
                  </a:cxn>
                  <a:cxn ang="5400000">
                    <a:pos x="wd2" y="hd2"/>
                  </a:cxn>
                  <a:cxn ang="10800000">
                    <a:pos x="wd2" y="hd2"/>
                  </a:cxn>
                  <a:cxn ang="16200000">
                    <a:pos x="wd2" y="hd2"/>
                  </a:cxn>
                </a:cxnLst>
                <a:rect l="0" t="0" r="r" b="b"/>
                <a:pathLst>
                  <a:path w="21600" h="21600" extrusionOk="0">
                    <a:moveTo>
                      <a:pt x="10103" y="19735"/>
                    </a:moveTo>
                    <a:lnTo>
                      <a:pt x="14719" y="18337"/>
                    </a:lnTo>
                    <a:lnTo>
                      <a:pt x="21165" y="16006"/>
                    </a:lnTo>
                    <a:lnTo>
                      <a:pt x="21600" y="15695"/>
                    </a:lnTo>
                    <a:lnTo>
                      <a:pt x="21600" y="15229"/>
                    </a:lnTo>
                    <a:lnTo>
                      <a:pt x="21426" y="14452"/>
                    </a:lnTo>
                    <a:lnTo>
                      <a:pt x="21165" y="13830"/>
                    </a:lnTo>
                    <a:lnTo>
                      <a:pt x="20816" y="13364"/>
                    </a:lnTo>
                    <a:lnTo>
                      <a:pt x="20642" y="13364"/>
                    </a:lnTo>
                    <a:lnTo>
                      <a:pt x="20206" y="12898"/>
                    </a:lnTo>
                    <a:lnTo>
                      <a:pt x="20119" y="12432"/>
                    </a:lnTo>
                    <a:lnTo>
                      <a:pt x="19858" y="12121"/>
                    </a:lnTo>
                    <a:lnTo>
                      <a:pt x="19684" y="11499"/>
                    </a:lnTo>
                    <a:lnTo>
                      <a:pt x="19510" y="11188"/>
                    </a:lnTo>
                    <a:lnTo>
                      <a:pt x="19510" y="10878"/>
                    </a:lnTo>
                    <a:lnTo>
                      <a:pt x="19684" y="10567"/>
                    </a:lnTo>
                    <a:lnTo>
                      <a:pt x="20032" y="10878"/>
                    </a:lnTo>
                    <a:lnTo>
                      <a:pt x="19684" y="9945"/>
                    </a:lnTo>
                    <a:lnTo>
                      <a:pt x="19510" y="9790"/>
                    </a:lnTo>
                    <a:lnTo>
                      <a:pt x="18726" y="9324"/>
                    </a:lnTo>
                    <a:lnTo>
                      <a:pt x="18377" y="8391"/>
                    </a:lnTo>
                    <a:lnTo>
                      <a:pt x="18377" y="8236"/>
                    </a:lnTo>
                    <a:lnTo>
                      <a:pt x="18726" y="8547"/>
                    </a:lnTo>
                    <a:lnTo>
                      <a:pt x="19161" y="8702"/>
                    </a:lnTo>
                    <a:lnTo>
                      <a:pt x="19248" y="9168"/>
                    </a:lnTo>
                    <a:lnTo>
                      <a:pt x="19771" y="9324"/>
                    </a:lnTo>
                    <a:lnTo>
                      <a:pt x="19597" y="8702"/>
                    </a:lnTo>
                    <a:lnTo>
                      <a:pt x="19597" y="7459"/>
                    </a:lnTo>
                    <a:lnTo>
                      <a:pt x="19248" y="7614"/>
                    </a:lnTo>
                    <a:lnTo>
                      <a:pt x="18726" y="6993"/>
                    </a:lnTo>
                    <a:lnTo>
                      <a:pt x="18465" y="6371"/>
                    </a:lnTo>
                    <a:lnTo>
                      <a:pt x="18377" y="6371"/>
                    </a:lnTo>
                    <a:lnTo>
                      <a:pt x="18290" y="6682"/>
                    </a:lnTo>
                    <a:lnTo>
                      <a:pt x="18029" y="6682"/>
                    </a:lnTo>
                    <a:lnTo>
                      <a:pt x="17681" y="6060"/>
                    </a:lnTo>
                    <a:lnTo>
                      <a:pt x="17332" y="5750"/>
                    </a:lnTo>
                    <a:lnTo>
                      <a:pt x="16984" y="5594"/>
                    </a:lnTo>
                    <a:lnTo>
                      <a:pt x="16810" y="5750"/>
                    </a:lnTo>
                    <a:lnTo>
                      <a:pt x="16548" y="5905"/>
                    </a:lnTo>
                    <a:lnTo>
                      <a:pt x="16374" y="5594"/>
                    </a:lnTo>
                    <a:lnTo>
                      <a:pt x="16374" y="3885"/>
                    </a:lnTo>
                    <a:lnTo>
                      <a:pt x="16635" y="3729"/>
                    </a:lnTo>
                    <a:lnTo>
                      <a:pt x="16810" y="3263"/>
                    </a:lnTo>
                    <a:lnTo>
                      <a:pt x="16723" y="2642"/>
                    </a:lnTo>
                    <a:lnTo>
                      <a:pt x="16374" y="2176"/>
                    </a:lnTo>
                    <a:lnTo>
                      <a:pt x="15939" y="1554"/>
                    </a:lnTo>
                    <a:lnTo>
                      <a:pt x="15068" y="622"/>
                    </a:lnTo>
                    <a:lnTo>
                      <a:pt x="14894" y="777"/>
                    </a:lnTo>
                    <a:lnTo>
                      <a:pt x="14632" y="1243"/>
                    </a:lnTo>
                    <a:lnTo>
                      <a:pt x="14458" y="1243"/>
                    </a:lnTo>
                    <a:lnTo>
                      <a:pt x="13935" y="777"/>
                    </a:lnTo>
                    <a:lnTo>
                      <a:pt x="13152" y="0"/>
                    </a:lnTo>
                    <a:lnTo>
                      <a:pt x="13152" y="1243"/>
                    </a:lnTo>
                    <a:lnTo>
                      <a:pt x="12977" y="2331"/>
                    </a:lnTo>
                    <a:lnTo>
                      <a:pt x="12803" y="2797"/>
                    </a:lnTo>
                    <a:lnTo>
                      <a:pt x="12542" y="3263"/>
                    </a:lnTo>
                    <a:lnTo>
                      <a:pt x="12106" y="4662"/>
                    </a:lnTo>
                    <a:lnTo>
                      <a:pt x="12019" y="4351"/>
                    </a:lnTo>
                    <a:lnTo>
                      <a:pt x="11671" y="4351"/>
                    </a:lnTo>
                    <a:lnTo>
                      <a:pt x="11584" y="4973"/>
                    </a:lnTo>
                    <a:lnTo>
                      <a:pt x="11410" y="5594"/>
                    </a:lnTo>
                    <a:lnTo>
                      <a:pt x="11148" y="6837"/>
                    </a:lnTo>
                    <a:lnTo>
                      <a:pt x="11061" y="7148"/>
                    </a:lnTo>
                    <a:lnTo>
                      <a:pt x="10887" y="6993"/>
                    </a:lnTo>
                    <a:lnTo>
                      <a:pt x="10452" y="6682"/>
                    </a:lnTo>
                    <a:lnTo>
                      <a:pt x="10103" y="6371"/>
                    </a:lnTo>
                    <a:lnTo>
                      <a:pt x="10016" y="7459"/>
                    </a:lnTo>
                    <a:lnTo>
                      <a:pt x="9755" y="9324"/>
                    </a:lnTo>
                    <a:lnTo>
                      <a:pt x="9494" y="10567"/>
                    </a:lnTo>
                    <a:lnTo>
                      <a:pt x="9058" y="11344"/>
                    </a:lnTo>
                    <a:lnTo>
                      <a:pt x="8971" y="12121"/>
                    </a:lnTo>
                    <a:lnTo>
                      <a:pt x="9058" y="13364"/>
                    </a:lnTo>
                    <a:lnTo>
                      <a:pt x="8710" y="13830"/>
                    </a:lnTo>
                    <a:lnTo>
                      <a:pt x="7752" y="14763"/>
                    </a:lnTo>
                    <a:lnTo>
                      <a:pt x="7142" y="15695"/>
                    </a:lnTo>
                    <a:lnTo>
                      <a:pt x="6358" y="16006"/>
                    </a:lnTo>
                    <a:lnTo>
                      <a:pt x="6010" y="15540"/>
                    </a:lnTo>
                    <a:lnTo>
                      <a:pt x="5487" y="16627"/>
                    </a:lnTo>
                    <a:lnTo>
                      <a:pt x="5313" y="16627"/>
                    </a:lnTo>
                    <a:lnTo>
                      <a:pt x="4877" y="16317"/>
                    </a:lnTo>
                    <a:lnTo>
                      <a:pt x="4355" y="15540"/>
                    </a:lnTo>
                    <a:lnTo>
                      <a:pt x="4268" y="15073"/>
                    </a:lnTo>
                    <a:lnTo>
                      <a:pt x="4006" y="15073"/>
                    </a:lnTo>
                    <a:lnTo>
                      <a:pt x="3745" y="16006"/>
                    </a:lnTo>
                    <a:lnTo>
                      <a:pt x="3397" y="16938"/>
                    </a:lnTo>
                    <a:lnTo>
                      <a:pt x="2439" y="17560"/>
                    </a:lnTo>
                    <a:lnTo>
                      <a:pt x="2177" y="18337"/>
                    </a:lnTo>
                    <a:lnTo>
                      <a:pt x="1916" y="19735"/>
                    </a:lnTo>
                    <a:lnTo>
                      <a:pt x="1568" y="19891"/>
                    </a:lnTo>
                    <a:lnTo>
                      <a:pt x="1306" y="20201"/>
                    </a:lnTo>
                    <a:lnTo>
                      <a:pt x="871" y="20668"/>
                    </a:lnTo>
                    <a:lnTo>
                      <a:pt x="523" y="21134"/>
                    </a:lnTo>
                    <a:lnTo>
                      <a:pt x="0" y="21600"/>
                    </a:lnTo>
                    <a:lnTo>
                      <a:pt x="5574" y="20668"/>
                    </a:lnTo>
                    <a:lnTo>
                      <a:pt x="10103" y="19735"/>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11" name="Shape">
                <a:extLst>
                  <a:ext uri="{FF2B5EF4-FFF2-40B4-BE49-F238E27FC236}">
                    <a16:creationId xmlns:a16="http://schemas.microsoft.com/office/drawing/2014/main" id="{2C9873EE-C5BF-AD19-87F0-A57E30BE93FC}"/>
                  </a:ext>
                </a:extLst>
              </p:cNvPr>
              <p:cNvSpPr/>
              <p:nvPr/>
            </p:nvSpPr>
            <p:spPr>
              <a:xfrm>
                <a:off x="6379857" y="3077879"/>
                <a:ext cx="765684" cy="593558"/>
              </a:xfrm>
              <a:custGeom>
                <a:avLst/>
                <a:gdLst/>
                <a:ahLst/>
                <a:cxnLst>
                  <a:cxn ang="0">
                    <a:pos x="wd2" y="hd2"/>
                  </a:cxn>
                  <a:cxn ang="5400000">
                    <a:pos x="wd2" y="hd2"/>
                  </a:cxn>
                  <a:cxn ang="10800000">
                    <a:pos x="wd2" y="hd2"/>
                  </a:cxn>
                  <a:cxn ang="16200000">
                    <a:pos x="wd2" y="hd2"/>
                  </a:cxn>
                </a:cxnLst>
                <a:rect l="0" t="0" r="r" b="b"/>
                <a:pathLst>
                  <a:path w="21600" h="21600" extrusionOk="0">
                    <a:moveTo>
                      <a:pt x="11200" y="2057"/>
                    </a:moveTo>
                    <a:cubicBezTo>
                      <a:pt x="10743" y="588"/>
                      <a:pt x="10743" y="588"/>
                      <a:pt x="10743" y="588"/>
                    </a:cubicBezTo>
                    <a:cubicBezTo>
                      <a:pt x="10057" y="147"/>
                      <a:pt x="10057" y="147"/>
                      <a:pt x="10057" y="147"/>
                    </a:cubicBezTo>
                    <a:cubicBezTo>
                      <a:pt x="9029" y="0"/>
                      <a:pt x="9029" y="0"/>
                      <a:pt x="9029" y="0"/>
                    </a:cubicBezTo>
                    <a:cubicBezTo>
                      <a:pt x="8229" y="147"/>
                      <a:pt x="8229" y="147"/>
                      <a:pt x="8229" y="147"/>
                    </a:cubicBezTo>
                    <a:cubicBezTo>
                      <a:pt x="7657" y="588"/>
                      <a:pt x="7657" y="588"/>
                      <a:pt x="7657" y="588"/>
                    </a:cubicBezTo>
                    <a:cubicBezTo>
                      <a:pt x="7314" y="735"/>
                      <a:pt x="7314" y="735"/>
                      <a:pt x="7314" y="735"/>
                    </a:cubicBezTo>
                    <a:cubicBezTo>
                      <a:pt x="6629" y="882"/>
                      <a:pt x="6629" y="882"/>
                      <a:pt x="6629" y="882"/>
                    </a:cubicBezTo>
                    <a:cubicBezTo>
                      <a:pt x="5257" y="588"/>
                      <a:pt x="5257" y="588"/>
                      <a:pt x="5257" y="588"/>
                    </a:cubicBezTo>
                    <a:cubicBezTo>
                      <a:pt x="4457" y="588"/>
                      <a:pt x="4457" y="588"/>
                      <a:pt x="4457" y="588"/>
                    </a:cubicBezTo>
                    <a:cubicBezTo>
                      <a:pt x="3543" y="735"/>
                      <a:pt x="3543" y="735"/>
                      <a:pt x="3543" y="735"/>
                    </a:cubicBezTo>
                    <a:cubicBezTo>
                      <a:pt x="2971" y="1029"/>
                      <a:pt x="2971" y="1029"/>
                      <a:pt x="2971" y="1029"/>
                    </a:cubicBezTo>
                    <a:cubicBezTo>
                      <a:pt x="1371" y="2645"/>
                      <a:pt x="1371" y="2645"/>
                      <a:pt x="1371" y="2645"/>
                    </a:cubicBezTo>
                    <a:cubicBezTo>
                      <a:pt x="1371" y="2645"/>
                      <a:pt x="1371" y="2645"/>
                      <a:pt x="1371" y="2645"/>
                    </a:cubicBezTo>
                    <a:cubicBezTo>
                      <a:pt x="1257" y="2939"/>
                      <a:pt x="1257" y="2939"/>
                      <a:pt x="1257" y="2939"/>
                    </a:cubicBezTo>
                    <a:cubicBezTo>
                      <a:pt x="1257" y="3233"/>
                      <a:pt x="1257" y="3233"/>
                      <a:pt x="1257" y="3233"/>
                    </a:cubicBezTo>
                    <a:cubicBezTo>
                      <a:pt x="1029" y="3380"/>
                      <a:pt x="1029" y="3380"/>
                      <a:pt x="1029" y="3380"/>
                    </a:cubicBezTo>
                    <a:cubicBezTo>
                      <a:pt x="571" y="3820"/>
                      <a:pt x="571" y="3820"/>
                      <a:pt x="571" y="3820"/>
                    </a:cubicBezTo>
                    <a:cubicBezTo>
                      <a:pt x="0" y="4261"/>
                      <a:pt x="0" y="4261"/>
                      <a:pt x="0" y="4261"/>
                    </a:cubicBezTo>
                    <a:cubicBezTo>
                      <a:pt x="0" y="4702"/>
                      <a:pt x="0" y="4702"/>
                      <a:pt x="0" y="4702"/>
                    </a:cubicBezTo>
                    <a:cubicBezTo>
                      <a:pt x="229" y="4996"/>
                      <a:pt x="229" y="4996"/>
                      <a:pt x="229" y="4996"/>
                    </a:cubicBezTo>
                    <a:cubicBezTo>
                      <a:pt x="457" y="5437"/>
                      <a:pt x="457" y="5437"/>
                      <a:pt x="457" y="5437"/>
                    </a:cubicBezTo>
                    <a:cubicBezTo>
                      <a:pt x="1829" y="6171"/>
                      <a:pt x="1829" y="6171"/>
                      <a:pt x="1829" y="6171"/>
                    </a:cubicBezTo>
                    <a:cubicBezTo>
                      <a:pt x="2171" y="6612"/>
                      <a:pt x="2171" y="6612"/>
                      <a:pt x="2171" y="6612"/>
                    </a:cubicBezTo>
                    <a:cubicBezTo>
                      <a:pt x="2514" y="7200"/>
                      <a:pt x="2514" y="7200"/>
                      <a:pt x="2514" y="7200"/>
                    </a:cubicBezTo>
                    <a:cubicBezTo>
                      <a:pt x="2743" y="7788"/>
                      <a:pt x="2743" y="7788"/>
                      <a:pt x="2743" y="7788"/>
                    </a:cubicBezTo>
                    <a:cubicBezTo>
                      <a:pt x="3314" y="8522"/>
                      <a:pt x="3314" y="8522"/>
                      <a:pt x="3314" y="8522"/>
                    </a:cubicBezTo>
                    <a:cubicBezTo>
                      <a:pt x="3886" y="9404"/>
                      <a:pt x="3886" y="9404"/>
                      <a:pt x="3886" y="9404"/>
                    </a:cubicBezTo>
                    <a:cubicBezTo>
                      <a:pt x="5714" y="11314"/>
                      <a:pt x="5714" y="11314"/>
                      <a:pt x="5714" y="11314"/>
                    </a:cubicBezTo>
                    <a:cubicBezTo>
                      <a:pt x="6286" y="11902"/>
                      <a:pt x="6286" y="11902"/>
                      <a:pt x="6286" y="11902"/>
                    </a:cubicBezTo>
                    <a:cubicBezTo>
                      <a:pt x="6971" y="13078"/>
                      <a:pt x="6971" y="13078"/>
                      <a:pt x="6971" y="13078"/>
                    </a:cubicBezTo>
                    <a:cubicBezTo>
                      <a:pt x="7543" y="14106"/>
                      <a:pt x="7543" y="14106"/>
                      <a:pt x="7543" y="14106"/>
                    </a:cubicBezTo>
                    <a:cubicBezTo>
                      <a:pt x="8343" y="14547"/>
                      <a:pt x="8343" y="14547"/>
                      <a:pt x="8343" y="14547"/>
                    </a:cubicBezTo>
                    <a:cubicBezTo>
                      <a:pt x="8686" y="14988"/>
                      <a:pt x="8686" y="14988"/>
                      <a:pt x="8686" y="14988"/>
                    </a:cubicBezTo>
                    <a:cubicBezTo>
                      <a:pt x="9029" y="15429"/>
                      <a:pt x="9029" y="15429"/>
                      <a:pt x="9029" y="15429"/>
                    </a:cubicBezTo>
                    <a:cubicBezTo>
                      <a:pt x="9371" y="15722"/>
                      <a:pt x="9371" y="15722"/>
                      <a:pt x="9371" y="15722"/>
                    </a:cubicBezTo>
                    <a:cubicBezTo>
                      <a:pt x="9600" y="16016"/>
                      <a:pt x="9600" y="16016"/>
                      <a:pt x="9600" y="16016"/>
                    </a:cubicBezTo>
                    <a:cubicBezTo>
                      <a:pt x="9943" y="16751"/>
                      <a:pt x="9943" y="16751"/>
                      <a:pt x="9943" y="16751"/>
                    </a:cubicBezTo>
                    <a:cubicBezTo>
                      <a:pt x="10171" y="17192"/>
                      <a:pt x="10171" y="17192"/>
                      <a:pt x="10171" y="17192"/>
                    </a:cubicBezTo>
                    <a:cubicBezTo>
                      <a:pt x="10171" y="17486"/>
                      <a:pt x="10171" y="17486"/>
                      <a:pt x="10171" y="17486"/>
                    </a:cubicBezTo>
                    <a:cubicBezTo>
                      <a:pt x="10286" y="17927"/>
                      <a:pt x="10286" y="17927"/>
                      <a:pt x="10286" y="17927"/>
                    </a:cubicBezTo>
                    <a:cubicBezTo>
                      <a:pt x="10400" y="18220"/>
                      <a:pt x="10400" y="18220"/>
                      <a:pt x="10400" y="18220"/>
                    </a:cubicBezTo>
                    <a:cubicBezTo>
                      <a:pt x="10514" y="18220"/>
                      <a:pt x="10514" y="18220"/>
                      <a:pt x="10514" y="18220"/>
                    </a:cubicBezTo>
                    <a:cubicBezTo>
                      <a:pt x="10857" y="18367"/>
                      <a:pt x="10857" y="18367"/>
                      <a:pt x="10857" y="18367"/>
                    </a:cubicBezTo>
                    <a:cubicBezTo>
                      <a:pt x="11200" y="18661"/>
                      <a:pt x="11200" y="18661"/>
                      <a:pt x="11200" y="18661"/>
                    </a:cubicBezTo>
                    <a:cubicBezTo>
                      <a:pt x="11200" y="18808"/>
                      <a:pt x="11200" y="18808"/>
                      <a:pt x="11200" y="18808"/>
                    </a:cubicBezTo>
                    <a:cubicBezTo>
                      <a:pt x="11200" y="19102"/>
                      <a:pt x="11200" y="19102"/>
                      <a:pt x="11200" y="19102"/>
                    </a:cubicBezTo>
                    <a:cubicBezTo>
                      <a:pt x="11314" y="19543"/>
                      <a:pt x="11314" y="19543"/>
                      <a:pt x="11314" y="19543"/>
                    </a:cubicBezTo>
                    <a:cubicBezTo>
                      <a:pt x="11771" y="20131"/>
                      <a:pt x="11771" y="20131"/>
                      <a:pt x="11771" y="20131"/>
                    </a:cubicBezTo>
                    <a:cubicBezTo>
                      <a:pt x="11771" y="20278"/>
                      <a:pt x="11771" y="20278"/>
                      <a:pt x="11771" y="20278"/>
                    </a:cubicBezTo>
                    <a:cubicBezTo>
                      <a:pt x="11771" y="20865"/>
                      <a:pt x="11771" y="20865"/>
                      <a:pt x="11771" y="20865"/>
                    </a:cubicBezTo>
                    <a:cubicBezTo>
                      <a:pt x="11886" y="21306"/>
                      <a:pt x="11886" y="21306"/>
                      <a:pt x="11886" y="21306"/>
                    </a:cubicBezTo>
                    <a:cubicBezTo>
                      <a:pt x="12114" y="21453"/>
                      <a:pt x="12114" y="21453"/>
                      <a:pt x="12114" y="21453"/>
                    </a:cubicBezTo>
                    <a:cubicBezTo>
                      <a:pt x="12343" y="21600"/>
                      <a:pt x="12343" y="21600"/>
                      <a:pt x="12343" y="21600"/>
                    </a:cubicBezTo>
                    <a:cubicBezTo>
                      <a:pt x="12343" y="20718"/>
                      <a:pt x="12343" y="20718"/>
                      <a:pt x="12343" y="20718"/>
                    </a:cubicBezTo>
                    <a:cubicBezTo>
                      <a:pt x="12571" y="20571"/>
                      <a:pt x="12571" y="20571"/>
                      <a:pt x="12571" y="20571"/>
                    </a:cubicBezTo>
                    <a:cubicBezTo>
                      <a:pt x="13143" y="20571"/>
                      <a:pt x="13143" y="20571"/>
                      <a:pt x="13143" y="20571"/>
                    </a:cubicBezTo>
                    <a:cubicBezTo>
                      <a:pt x="13257" y="20571"/>
                      <a:pt x="13257" y="20571"/>
                      <a:pt x="13257" y="20571"/>
                    </a:cubicBezTo>
                    <a:cubicBezTo>
                      <a:pt x="13257" y="20571"/>
                      <a:pt x="13486" y="20424"/>
                      <a:pt x="13486" y="20424"/>
                    </a:cubicBezTo>
                    <a:cubicBezTo>
                      <a:pt x="13486" y="20278"/>
                      <a:pt x="13371" y="20131"/>
                      <a:pt x="13371" y="20131"/>
                    </a:cubicBezTo>
                    <a:cubicBezTo>
                      <a:pt x="13257" y="20131"/>
                      <a:pt x="13257" y="20131"/>
                      <a:pt x="13257" y="20131"/>
                    </a:cubicBezTo>
                    <a:cubicBezTo>
                      <a:pt x="13257" y="20131"/>
                      <a:pt x="12800" y="19984"/>
                      <a:pt x="12800" y="19984"/>
                    </a:cubicBezTo>
                    <a:cubicBezTo>
                      <a:pt x="12686" y="19984"/>
                      <a:pt x="12571" y="19690"/>
                      <a:pt x="12571" y="19690"/>
                    </a:cubicBezTo>
                    <a:cubicBezTo>
                      <a:pt x="12571" y="19543"/>
                      <a:pt x="12571" y="19543"/>
                      <a:pt x="12571" y="19543"/>
                    </a:cubicBezTo>
                    <a:cubicBezTo>
                      <a:pt x="12686" y="18955"/>
                      <a:pt x="12686" y="18955"/>
                      <a:pt x="12686" y="18955"/>
                    </a:cubicBezTo>
                    <a:cubicBezTo>
                      <a:pt x="13143" y="19396"/>
                      <a:pt x="13143" y="19396"/>
                      <a:pt x="13143" y="19396"/>
                    </a:cubicBezTo>
                    <a:cubicBezTo>
                      <a:pt x="13257" y="19543"/>
                      <a:pt x="13257" y="19543"/>
                      <a:pt x="13257" y="19543"/>
                    </a:cubicBezTo>
                    <a:cubicBezTo>
                      <a:pt x="13600" y="19837"/>
                      <a:pt x="13600" y="19837"/>
                      <a:pt x="13600" y="19837"/>
                    </a:cubicBezTo>
                    <a:cubicBezTo>
                      <a:pt x="14057" y="19690"/>
                      <a:pt x="14057" y="19690"/>
                      <a:pt x="14057" y="19690"/>
                    </a:cubicBezTo>
                    <a:cubicBezTo>
                      <a:pt x="14171" y="18808"/>
                      <a:pt x="14171" y="18808"/>
                      <a:pt x="14171" y="18808"/>
                    </a:cubicBezTo>
                    <a:cubicBezTo>
                      <a:pt x="14171" y="18661"/>
                      <a:pt x="14171" y="18661"/>
                      <a:pt x="14171" y="18661"/>
                    </a:cubicBezTo>
                    <a:cubicBezTo>
                      <a:pt x="14057" y="18073"/>
                      <a:pt x="14057" y="18073"/>
                      <a:pt x="14057" y="18073"/>
                    </a:cubicBezTo>
                    <a:cubicBezTo>
                      <a:pt x="14400" y="18073"/>
                      <a:pt x="14400" y="18073"/>
                      <a:pt x="14400" y="18073"/>
                    </a:cubicBezTo>
                    <a:cubicBezTo>
                      <a:pt x="14857" y="18073"/>
                      <a:pt x="14857" y="18073"/>
                      <a:pt x="14857" y="18073"/>
                    </a:cubicBezTo>
                    <a:cubicBezTo>
                      <a:pt x="15429" y="17633"/>
                      <a:pt x="15429" y="17633"/>
                      <a:pt x="15429" y="17633"/>
                    </a:cubicBezTo>
                    <a:cubicBezTo>
                      <a:pt x="15429" y="17486"/>
                      <a:pt x="15429" y="17486"/>
                      <a:pt x="15429" y="17486"/>
                    </a:cubicBezTo>
                    <a:cubicBezTo>
                      <a:pt x="15200" y="17339"/>
                      <a:pt x="15200" y="17339"/>
                      <a:pt x="15200" y="17339"/>
                    </a:cubicBezTo>
                    <a:cubicBezTo>
                      <a:pt x="14971" y="17339"/>
                      <a:pt x="14971" y="17339"/>
                      <a:pt x="14971" y="17339"/>
                    </a:cubicBezTo>
                    <a:cubicBezTo>
                      <a:pt x="14743" y="17192"/>
                      <a:pt x="14743" y="17192"/>
                      <a:pt x="14743" y="17192"/>
                    </a:cubicBezTo>
                    <a:cubicBezTo>
                      <a:pt x="14743" y="16898"/>
                      <a:pt x="14743" y="16898"/>
                      <a:pt x="14743" y="16898"/>
                    </a:cubicBezTo>
                    <a:cubicBezTo>
                      <a:pt x="15086" y="16751"/>
                      <a:pt x="15086" y="16751"/>
                      <a:pt x="15086" y="16751"/>
                    </a:cubicBezTo>
                    <a:cubicBezTo>
                      <a:pt x="15200" y="16898"/>
                      <a:pt x="15200" y="16898"/>
                      <a:pt x="15200" y="16898"/>
                    </a:cubicBezTo>
                    <a:cubicBezTo>
                      <a:pt x="15543" y="17192"/>
                      <a:pt x="15543" y="17192"/>
                      <a:pt x="15543" y="17192"/>
                    </a:cubicBezTo>
                    <a:cubicBezTo>
                      <a:pt x="15771" y="17192"/>
                      <a:pt x="15771" y="17192"/>
                      <a:pt x="15771" y="17192"/>
                    </a:cubicBezTo>
                    <a:cubicBezTo>
                      <a:pt x="16229" y="16751"/>
                      <a:pt x="16229" y="16751"/>
                      <a:pt x="16229" y="16751"/>
                    </a:cubicBezTo>
                    <a:cubicBezTo>
                      <a:pt x="16571" y="16163"/>
                      <a:pt x="16571" y="16163"/>
                      <a:pt x="16571" y="16163"/>
                    </a:cubicBezTo>
                    <a:cubicBezTo>
                      <a:pt x="16457" y="15722"/>
                      <a:pt x="16457" y="15722"/>
                      <a:pt x="16457" y="15722"/>
                    </a:cubicBezTo>
                    <a:cubicBezTo>
                      <a:pt x="16114" y="15429"/>
                      <a:pt x="16114" y="15429"/>
                      <a:pt x="16114" y="15429"/>
                    </a:cubicBezTo>
                    <a:cubicBezTo>
                      <a:pt x="16114" y="15282"/>
                      <a:pt x="16114" y="15282"/>
                      <a:pt x="16114" y="15282"/>
                    </a:cubicBezTo>
                    <a:cubicBezTo>
                      <a:pt x="16343" y="15135"/>
                      <a:pt x="16343" y="15135"/>
                      <a:pt x="16343" y="15135"/>
                    </a:cubicBezTo>
                    <a:cubicBezTo>
                      <a:pt x="16800" y="15429"/>
                      <a:pt x="16800" y="15429"/>
                      <a:pt x="16800" y="15429"/>
                    </a:cubicBezTo>
                    <a:cubicBezTo>
                      <a:pt x="17029" y="15135"/>
                      <a:pt x="17029" y="15135"/>
                      <a:pt x="17029" y="15135"/>
                    </a:cubicBezTo>
                    <a:cubicBezTo>
                      <a:pt x="17257" y="14694"/>
                      <a:pt x="17257" y="14694"/>
                      <a:pt x="17257" y="14694"/>
                    </a:cubicBezTo>
                    <a:cubicBezTo>
                      <a:pt x="17714" y="13665"/>
                      <a:pt x="17714" y="13665"/>
                      <a:pt x="17714" y="13665"/>
                    </a:cubicBezTo>
                    <a:cubicBezTo>
                      <a:pt x="18171" y="13224"/>
                      <a:pt x="18171" y="13224"/>
                      <a:pt x="18171" y="13224"/>
                    </a:cubicBezTo>
                    <a:cubicBezTo>
                      <a:pt x="18743" y="13078"/>
                      <a:pt x="18743" y="13078"/>
                      <a:pt x="18743" y="13078"/>
                    </a:cubicBezTo>
                    <a:cubicBezTo>
                      <a:pt x="19086" y="12343"/>
                      <a:pt x="19086" y="12343"/>
                      <a:pt x="19086" y="12343"/>
                    </a:cubicBezTo>
                    <a:cubicBezTo>
                      <a:pt x="19314" y="11902"/>
                      <a:pt x="19314" y="11902"/>
                      <a:pt x="19314" y="11902"/>
                    </a:cubicBezTo>
                    <a:cubicBezTo>
                      <a:pt x="19086" y="11608"/>
                      <a:pt x="19086" y="11608"/>
                      <a:pt x="19086" y="11608"/>
                    </a:cubicBezTo>
                    <a:cubicBezTo>
                      <a:pt x="18857" y="11020"/>
                      <a:pt x="18857" y="11020"/>
                      <a:pt x="18857" y="11020"/>
                    </a:cubicBezTo>
                    <a:cubicBezTo>
                      <a:pt x="19086" y="11020"/>
                      <a:pt x="19086" y="11020"/>
                      <a:pt x="19086" y="11020"/>
                    </a:cubicBezTo>
                    <a:cubicBezTo>
                      <a:pt x="19314" y="11020"/>
                      <a:pt x="19314" y="11020"/>
                      <a:pt x="19314" y="11020"/>
                    </a:cubicBezTo>
                    <a:cubicBezTo>
                      <a:pt x="19314" y="10580"/>
                      <a:pt x="19314" y="10580"/>
                      <a:pt x="19314" y="10580"/>
                    </a:cubicBezTo>
                    <a:cubicBezTo>
                      <a:pt x="19429" y="10286"/>
                      <a:pt x="19429" y="10286"/>
                      <a:pt x="19429" y="10286"/>
                    </a:cubicBezTo>
                    <a:cubicBezTo>
                      <a:pt x="19771" y="9698"/>
                      <a:pt x="19771" y="9698"/>
                      <a:pt x="19771" y="9698"/>
                    </a:cubicBezTo>
                    <a:cubicBezTo>
                      <a:pt x="20000" y="8816"/>
                      <a:pt x="20000" y="8816"/>
                      <a:pt x="20000" y="8816"/>
                    </a:cubicBezTo>
                    <a:cubicBezTo>
                      <a:pt x="20229" y="8229"/>
                      <a:pt x="20229" y="8229"/>
                      <a:pt x="20229" y="8229"/>
                    </a:cubicBezTo>
                    <a:cubicBezTo>
                      <a:pt x="20343" y="7935"/>
                      <a:pt x="20343" y="7935"/>
                      <a:pt x="20343" y="7935"/>
                    </a:cubicBezTo>
                    <a:cubicBezTo>
                      <a:pt x="20571" y="7641"/>
                      <a:pt x="20571" y="7641"/>
                      <a:pt x="20571" y="7641"/>
                    </a:cubicBezTo>
                    <a:cubicBezTo>
                      <a:pt x="21371" y="6759"/>
                      <a:pt x="21371" y="6759"/>
                      <a:pt x="21371" y="6759"/>
                    </a:cubicBezTo>
                    <a:cubicBezTo>
                      <a:pt x="21600" y="6465"/>
                      <a:pt x="21600" y="6465"/>
                      <a:pt x="21600" y="6465"/>
                    </a:cubicBezTo>
                    <a:cubicBezTo>
                      <a:pt x="15771" y="882"/>
                      <a:pt x="15771" y="882"/>
                      <a:pt x="15771" y="882"/>
                    </a:cubicBezTo>
                    <a:lnTo>
                      <a:pt x="11200" y="2057"/>
                    </a:lnTo>
                    <a:close/>
                  </a:path>
                </a:pathLst>
              </a:custGeom>
              <a:solidFill>
                <a:srgbClr val="8A84D6"/>
              </a:solidFill>
              <a:ln w="6350" cap="flat">
                <a:solidFill>
                  <a:sysClr val="window" lastClr="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12" name="Shape">
                <a:extLst>
                  <a:ext uri="{FF2B5EF4-FFF2-40B4-BE49-F238E27FC236}">
                    <a16:creationId xmlns:a16="http://schemas.microsoft.com/office/drawing/2014/main" id="{3A7BDAC2-7A96-A49A-E59A-CA87230DB77C}"/>
                  </a:ext>
                </a:extLst>
              </p:cNvPr>
              <p:cNvSpPr/>
              <p:nvPr/>
            </p:nvSpPr>
            <p:spPr>
              <a:xfrm>
                <a:off x="5590247" y="3187974"/>
                <a:ext cx="602977" cy="966923"/>
              </a:xfrm>
              <a:custGeom>
                <a:avLst/>
                <a:gdLst/>
                <a:ahLst/>
                <a:cxnLst>
                  <a:cxn ang="0">
                    <a:pos x="wd2" y="hd2"/>
                  </a:cxn>
                  <a:cxn ang="5400000">
                    <a:pos x="wd2" y="hd2"/>
                  </a:cxn>
                  <a:cxn ang="10800000">
                    <a:pos x="wd2" y="hd2"/>
                  </a:cxn>
                  <a:cxn ang="16200000">
                    <a:pos x="wd2" y="hd2"/>
                  </a:cxn>
                </a:cxnLst>
                <a:rect l="0" t="0" r="r" b="b"/>
                <a:pathLst>
                  <a:path w="21600" h="21600" extrusionOk="0">
                    <a:moveTo>
                      <a:pt x="6857" y="20103"/>
                    </a:moveTo>
                    <a:lnTo>
                      <a:pt x="6686" y="19568"/>
                    </a:lnTo>
                    <a:lnTo>
                      <a:pt x="6000" y="19034"/>
                    </a:lnTo>
                    <a:lnTo>
                      <a:pt x="5657" y="18820"/>
                    </a:lnTo>
                    <a:lnTo>
                      <a:pt x="5657" y="18499"/>
                    </a:lnTo>
                    <a:lnTo>
                      <a:pt x="6171" y="18392"/>
                    </a:lnTo>
                    <a:lnTo>
                      <a:pt x="7371" y="18178"/>
                    </a:lnTo>
                    <a:lnTo>
                      <a:pt x="8743" y="17964"/>
                    </a:lnTo>
                    <a:lnTo>
                      <a:pt x="21600" y="17323"/>
                    </a:lnTo>
                    <a:lnTo>
                      <a:pt x="21429" y="17216"/>
                    </a:lnTo>
                    <a:lnTo>
                      <a:pt x="20743" y="16681"/>
                    </a:lnTo>
                    <a:lnTo>
                      <a:pt x="20571" y="16360"/>
                    </a:lnTo>
                    <a:lnTo>
                      <a:pt x="20229" y="16040"/>
                    </a:lnTo>
                    <a:lnTo>
                      <a:pt x="20400" y="15826"/>
                    </a:lnTo>
                    <a:lnTo>
                      <a:pt x="20743" y="15612"/>
                    </a:lnTo>
                    <a:lnTo>
                      <a:pt x="20571" y="15077"/>
                    </a:lnTo>
                    <a:lnTo>
                      <a:pt x="20229" y="14756"/>
                    </a:lnTo>
                    <a:lnTo>
                      <a:pt x="19886" y="13901"/>
                    </a:lnTo>
                    <a:lnTo>
                      <a:pt x="19886" y="13366"/>
                    </a:lnTo>
                    <a:lnTo>
                      <a:pt x="20400" y="13152"/>
                    </a:lnTo>
                    <a:lnTo>
                      <a:pt x="20571" y="12725"/>
                    </a:lnTo>
                    <a:lnTo>
                      <a:pt x="19886" y="12511"/>
                    </a:lnTo>
                    <a:lnTo>
                      <a:pt x="20743" y="12190"/>
                    </a:lnTo>
                    <a:lnTo>
                      <a:pt x="20914" y="11762"/>
                    </a:lnTo>
                    <a:lnTo>
                      <a:pt x="20571" y="11549"/>
                    </a:lnTo>
                    <a:lnTo>
                      <a:pt x="20400" y="11121"/>
                    </a:lnTo>
                    <a:lnTo>
                      <a:pt x="20400" y="10693"/>
                    </a:lnTo>
                    <a:lnTo>
                      <a:pt x="19714" y="10158"/>
                    </a:lnTo>
                    <a:lnTo>
                      <a:pt x="18514" y="8875"/>
                    </a:lnTo>
                    <a:lnTo>
                      <a:pt x="18171" y="8020"/>
                    </a:lnTo>
                    <a:lnTo>
                      <a:pt x="16457" y="4384"/>
                    </a:lnTo>
                    <a:lnTo>
                      <a:pt x="15257" y="1283"/>
                    </a:lnTo>
                    <a:lnTo>
                      <a:pt x="14914" y="0"/>
                    </a:lnTo>
                    <a:lnTo>
                      <a:pt x="16114" y="0"/>
                    </a:lnTo>
                    <a:lnTo>
                      <a:pt x="171" y="749"/>
                    </a:lnTo>
                    <a:lnTo>
                      <a:pt x="171" y="1497"/>
                    </a:lnTo>
                    <a:lnTo>
                      <a:pt x="0" y="11335"/>
                    </a:lnTo>
                    <a:lnTo>
                      <a:pt x="0" y="16574"/>
                    </a:lnTo>
                    <a:lnTo>
                      <a:pt x="1029" y="20958"/>
                    </a:lnTo>
                    <a:lnTo>
                      <a:pt x="1371" y="20958"/>
                    </a:lnTo>
                    <a:lnTo>
                      <a:pt x="1886" y="21065"/>
                    </a:lnTo>
                    <a:lnTo>
                      <a:pt x="2571" y="21172"/>
                    </a:lnTo>
                    <a:lnTo>
                      <a:pt x="2743" y="20851"/>
                    </a:lnTo>
                    <a:lnTo>
                      <a:pt x="2571" y="20424"/>
                    </a:lnTo>
                    <a:lnTo>
                      <a:pt x="2743" y="19996"/>
                    </a:lnTo>
                    <a:lnTo>
                      <a:pt x="3086" y="19782"/>
                    </a:lnTo>
                    <a:lnTo>
                      <a:pt x="3600" y="19675"/>
                    </a:lnTo>
                    <a:lnTo>
                      <a:pt x="3771" y="19889"/>
                    </a:lnTo>
                    <a:lnTo>
                      <a:pt x="3771" y="20210"/>
                    </a:lnTo>
                    <a:lnTo>
                      <a:pt x="3600" y="20424"/>
                    </a:lnTo>
                    <a:lnTo>
                      <a:pt x="3771" y="20638"/>
                    </a:lnTo>
                    <a:lnTo>
                      <a:pt x="3943" y="20745"/>
                    </a:lnTo>
                    <a:lnTo>
                      <a:pt x="4286" y="20851"/>
                    </a:lnTo>
                    <a:lnTo>
                      <a:pt x="4629" y="21065"/>
                    </a:lnTo>
                    <a:lnTo>
                      <a:pt x="4629" y="21386"/>
                    </a:lnTo>
                    <a:lnTo>
                      <a:pt x="4286" y="21600"/>
                    </a:lnTo>
                    <a:lnTo>
                      <a:pt x="4629" y="21493"/>
                    </a:lnTo>
                    <a:lnTo>
                      <a:pt x="5314" y="21386"/>
                    </a:lnTo>
                    <a:lnTo>
                      <a:pt x="6171" y="21279"/>
                    </a:lnTo>
                    <a:lnTo>
                      <a:pt x="6514" y="21065"/>
                    </a:lnTo>
                    <a:lnTo>
                      <a:pt x="6686" y="21065"/>
                    </a:lnTo>
                    <a:lnTo>
                      <a:pt x="7371" y="20958"/>
                    </a:lnTo>
                    <a:lnTo>
                      <a:pt x="7543" y="20851"/>
                    </a:lnTo>
                    <a:lnTo>
                      <a:pt x="6857" y="20103"/>
                    </a:ln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13" name="Shape">
                <a:extLst>
                  <a:ext uri="{FF2B5EF4-FFF2-40B4-BE49-F238E27FC236}">
                    <a16:creationId xmlns:a16="http://schemas.microsoft.com/office/drawing/2014/main" id="{027B1861-7810-9FDB-F347-016DA940BD3F}"/>
                  </a:ext>
                </a:extLst>
              </p:cNvPr>
              <p:cNvSpPr/>
              <p:nvPr/>
            </p:nvSpPr>
            <p:spPr>
              <a:xfrm>
                <a:off x="5063840" y="3221481"/>
                <a:ext cx="555122" cy="971711"/>
              </a:xfrm>
              <a:custGeom>
                <a:avLst/>
                <a:gdLst/>
                <a:ahLst/>
                <a:cxnLst>
                  <a:cxn ang="0">
                    <a:pos x="wd2" y="hd2"/>
                  </a:cxn>
                  <a:cxn ang="5400000">
                    <a:pos x="wd2" y="hd2"/>
                  </a:cxn>
                  <a:cxn ang="10800000">
                    <a:pos x="wd2" y="hd2"/>
                  </a:cxn>
                  <a:cxn ang="16200000">
                    <a:pos x="wd2" y="hd2"/>
                  </a:cxn>
                </a:cxnLst>
                <a:rect l="0" t="0" r="r" b="b"/>
                <a:pathLst>
                  <a:path w="21600" h="21600" extrusionOk="0">
                    <a:moveTo>
                      <a:pt x="20483" y="15748"/>
                    </a:moveTo>
                    <a:lnTo>
                      <a:pt x="20483" y="10534"/>
                    </a:lnTo>
                    <a:lnTo>
                      <a:pt x="20669" y="745"/>
                    </a:lnTo>
                    <a:lnTo>
                      <a:pt x="20669" y="0"/>
                    </a:lnTo>
                    <a:lnTo>
                      <a:pt x="7634" y="532"/>
                    </a:lnTo>
                    <a:lnTo>
                      <a:pt x="7821" y="851"/>
                    </a:lnTo>
                    <a:lnTo>
                      <a:pt x="7076" y="1064"/>
                    </a:lnTo>
                    <a:lnTo>
                      <a:pt x="6703" y="1277"/>
                    </a:lnTo>
                    <a:lnTo>
                      <a:pt x="6517" y="1596"/>
                    </a:lnTo>
                    <a:lnTo>
                      <a:pt x="6145" y="1809"/>
                    </a:lnTo>
                    <a:lnTo>
                      <a:pt x="5959" y="1809"/>
                    </a:lnTo>
                    <a:lnTo>
                      <a:pt x="5586" y="2341"/>
                    </a:lnTo>
                    <a:lnTo>
                      <a:pt x="5586" y="2767"/>
                    </a:lnTo>
                    <a:lnTo>
                      <a:pt x="5028" y="3299"/>
                    </a:lnTo>
                    <a:lnTo>
                      <a:pt x="4097" y="3937"/>
                    </a:lnTo>
                    <a:lnTo>
                      <a:pt x="3538" y="4256"/>
                    </a:lnTo>
                    <a:lnTo>
                      <a:pt x="3352" y="4682"/>
                    </a:lnTo>
                    <a:lnTo>
                      <a:pt x="3724" y="4788"/>
                    </a:lnTo>
                    <a:lnTo>
                      <a:pt x="3352" y="5107"/>
                    </a:lnTo>
                    <a:lnTo>
                      <a:pt x="2979" y="5533"/>
                    </a:lnTo>
                    <a:lnTo>
                      <a:pt x="3166" y="5746"/>
                    </a:lnTo>
                    <a:lnTo>
                      <a:pt x="2979" y="5746"/>
                    </a:lnTo>
                    <a:lnTo>
                      <a:pt x="2421" y="6171"/>
                    </a:lnTo>
                    <a:lnTo>
                      <a:pt x="2048" y="6491"/>
                    </a:lnTo>
                    <a:lnTo>
                      <a:pt x="2234" y="6597"/>
                    </a:lnTo>
                    <a:lnTo>
                      <a:pt x="2048" y="6810"/>
                    </a:lnTo>
                    <a:lnTo>
                      <a:pt x="2048" y="7023"/>
                    </a:lnTo>
                    <a:lnTo>
                      <a:pt x="2234" y="7129"/>
                    </a:lnTo>
                    <a:lnTo>
                      <a:pt x="2607" y="7448"/>
                    </a:lnTo>
                    <a:lnTo>
                      <a:pt x="2607" y="8300"/>
                    </a:lnTo>
                    <a:lnTo>
                      <a:pt x="2793" y="8619"/>
                    </a:lnTo>
                    <a:lnTo>
                      <a:pt x="2607" y="8938"/>
                    </a:lnTo>
                    <a:lnTo>
                      <a:pt x="2234" y="9470"/>
                    </a:lnTo>
                    <a:lnTo>
                      <a:pt x="2048" y="9470"/>
                    </a:lnTo>
                    <a:lnTo>
                      <a:pt x="2607" y="9683"/>
                    </a:lnTo>
                    <a:lnTo>
                      <a:pt x="2793" y="10002"/>
                    </a:lnTo>
                    <a:lnTo>
                      <a:pt x="2793" y="10215"/>
                    </a:lnTo>
                    <a:lnTo>
                      <a:pt x="2048" y="10428"/>
                    </a:lnTo>
                    <a:lnTo>
                      <a:pt x="2607" y="10640"/>
                    </a:lnTo>
                    <a:lnTo>
                      <a:pt x="2793" y="10853"/>
                    </a:lnTo>
                    <a:lnTo>
                      <a:pt x="2793" y="10960"/>
                    </a:lnTo>
                    <a:lnTo>
                      <a:pt x="2979" y="11492"/>
                    </a:lnTo>
                    <a:lnTo>
                      <a:pt x="2979" y="11704"/>
                    </a:lnTo>
                    <a:lnTo>
                      <a:pt x="3538" y="11917"/>
                    </a:lnTo>
                    <a:lnTo>
                      <a:pt x="3724" y="12236"/>
                    </a:lnTo>
                    <a:lnTo>
                      <a:pt x="3538" y="13088"/>
                    </a:lnTo>
                    <a:lnTo>
                      <a:pt x="2979" y="13407"/>
                    </a:lnTo>
                    <a:lnTo>
                      <a:pt x="2793" y="13407"/>
                    </a:lnTo>
                    <a:lnTo>
                      <a:pt x="2793" y="13833"/>
                    </a:lnTo>
                    <a:lnTo>
                      <a:pt x="2607" y="14045"/>
                    </a:lnTo>
                    <a:lnTo>
                      <a:pt x="1862" y="14684"/>
                    </a:lnTo>
                    <a:lnTo>
                      <a:pt x="1490" y="14897"/>
                    </a:lnTo>
                    <a:lnTo>
                      <a:pt x="1303" y="15641"/>
                    </a:lnTo>
                    <a:lnTo>
                      <a:pt x="1117" y="15854"/>
                    </a:lnTo>
                    <a:lnTo>
                      <a:pt x="931" y="15961"/>
                    </a:lnTo>
                    <a:lnTo>
                      <a:pt x="745" y="16280"/>
                    </a:lnTo>
                    <a:lnTo>
                      <a:pt x="745" y="17025"/>
                    </a:lnTo>
                    <a:lnTo>
                      <a:pt x="186" y="17237"/>
                    </a:lnTo>
                    <a:lnTo>
                      <a:pt x="0" y="17450"/>
                    </a:lnTo>
                    <a:lnTo>
                      <a:pt x="0" y="17769"/>
                    </a:lnTo>
                    <a:lnTo>
                      <a:pt x="186" y="18195"/>
                    </a:lnTo>
                    <a:lnTo>
                      <a:pt x="12290" y="17876"/>
                    </a:lnTo>
                    <a:lnTo>
                      <a:pt x="12103" y="19578"/>
                    </a:lnTo>
                    <a:lnTo>
                      <a:pt x="12476" y="20004"/>
                    </a:lnTo>
                    <a:lnTo>
                      <a:pt x="13034" y="20430"/>
                    </a:lnTo>
                    <a:lnTo>
                      <a:pt x="13221" y="21174"/>
                    </a:lnTo>
                    <a:lnTo>
                      <a:pt x="13221" y="21600"/>
                    </a:lnTo>
                    <a:lnTo>
                      <a:pt x="13407" y="21600"/>
                    </a:lnTo>
                    <a:lnTo>
                      <a:pt x="14338" y="21281"/>
                    </a:lnTo>
                    <a:lnTo>
                      <a:pt x="14710" y="21174"/>
                    </a:lnTo>
                    <a:lnTo>
                      <a:pt x="15269" y="20962"/>
                    </a:lnTo>
                    <a:lnTo>
                      <a:pt x="15269" y="20536"/>
                    </a:lnTo>
                    <a:lnTo>
                      <a:pt x="16572" y="20536"/>
                    </a:lnTo>
                    <a:lnTo>
                      <a:pt x="17317" y="20430"/>
                    </a:lnTo>
                    <a:lnTo>
                      <a:pt x="18248" y="20217"/>
                    </a:lnTo>
                    <a:lnTo>
                      <a:pt x="20297" y="20217"/>
                    </a:lnTo>
                    <a:lnTo>
                      <a:pt x="21041" y="20430"/>
                    </a:lnTo>
                    <a:lnTo>
                      <a:pt x="21600" y="20110"/>
                    </a:lnTo>
                    <a:lnTo>
                      <a:pt x="20483" y="15748"/>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14" name="Shape">
                <a:extLst>
                  <a:ext uri="{FF2B5EF4-FFF2-40B4-BE49-F238E27FC236}">
                    <a16:creationId xmlns:a16="http://schemas.microsoft.com/office/drawing/2014/main" id="{9DBA7322-2B1A-8494-B26E-B6501ACCC6E3}"/>
                  </a:ext>
                </a:extLst>
              </p:cNvPr>
              <p:cNvSpPr/>
              <p:nvPr/>
            </p:nvSpPr>
            <p:spPr>
              <a:xfrm>
                <a:off x="6815343" y="2048729"/>
                <a:ext cx="689116" cy="502611"/>
              </a:xfrm>
              <a:custGeom>
                <a:avLst/>
                <a:gdLst/>
                <a:ahLst/>
                <a:cxnLst>
                  <a:cxn ang="0">
                    <a:pos x="wd2" y="hd2"/>
                  </a:cxn>
                  <a:cxn ang="5400000">
                    <a:pos x="wd2" y="hd2"/>
                  </a:cxn>
                  <a:cxn ang="10800000">
                    <a:pos x="wd2" y="hd2"/>
                  </a:cxn>
                  <a:cxn ang="16200000">
                    <a:pos x="wd2" y="hd2"/>
                  </a:cxn>
                </a:cxnLst>
                <a:rect l="0" t="0" r="r" b="b"/>
                <a:pathLst>
                  <a:path w="21600" h="21600" extrusionOk="0">
                    <a:moveTo>
                      <a:pt x="17026" y="0"/>
                    </a:moveTo>
                    <a:cubicBezTo>
                      <a:pt x="0" y="4215"/>
                      <a:pt x="0" y="4215"/>
                      <a:pt x="0" y="4215"/>
                    </a:cubicBezTo>
                    <a:cubicBezTo>
                      <a:pt x="0" y="4215"/>
                      <a:pt x="0" y="4215"/>
                      <a:pt x="0" y="4215"/>
                    </a:cubicBezTo>
                    <a:cubicBezTo>
                      <a:pt x="381" y="7727"/>
                      <a:pt x="381" y="7727"/>
                      <a:pt x="381" y="7727"/>
                    </a:cubicBezTo>
                    <a:cubicBezTo>
                      <a:pt x="889" y="7727"/>
                      <a:pt x="889" y="7727"/>
                      <a:pt x="889" y="7727"/>
                    </a:cubicBezTo>
                    <a:cubicBezTo>
                      <a:pt x="2033" y="5795"/>
                      <a:pt x="2033" y="5795"/>
                      <a:pt x="2033" y="5795"/>
                    </a:cubicBezTo>
                    <a:cubicBezTo>
                      <a:pt x="2795" y="5795"/>
                      <a:pt x="2795" y="5795"/>
                      <a:pt x="2795" y="5795"/>
                    </a:cubicBezTo>
                    <a:cubicBezTo>
                      <a:pt x="3558" y="4390"/>
                      <a:pt x="3558" y="4390"/>
                      <a:pt x="3558" y="4390"/>
                    </a:cubicBezTo>
                    <a:cubicBezTo>
                      <a:pt x="3812" y="4390"/>
                      <a:pt x="3812" y="4390"/>
                      <a:pt x="3812" y="4390"/>
                    </a:cubicBezTo>
                    <a:cubicBezTo>
                      <a:pt x="3939" y="4741"/>
                      <a:pt x="3939" y="4741"/>
                      <a:pt x="3939" y="4741"/>
                    </a:cubicBezTo>
                    <a:cubicBezTo>
                      <a:pt x="4828" y="3863"/>
                      <a:pt x="4828" y="3863"/>
                      <a:pt x="4828" y="3863"/>
                    </a:cubicBezTo>
                    <a:cubicBezTo>
                      <a:pt x="5209" y="3863"/>
                      <a:pt x="5209" y="3863"/>
                      <a:pt x="5209" y="3863"/>
                    </a:cubicBezTo>
                    <a:cubicBezTo>
                      <a:pt x="6226" y="3161"/>
                      <a:pt x="6226" y="3161"/>
                      <a:pt x="6226" y="3161"/>
                    </a:cubicBezTo>
                    <a:cubicBezTo>
                      <a:pt x="8005" y="3863"/>
                      <a:pt x="8005" y="3863"/>
                      <a:pt x="8005" y="3863"/>
                    </a:cubicBezTo>
                    <a:cubicBezTo>
                      <a:pt x="8513" y="4917"/>
                      <a:pt x="8513" y="4917"/>
                      <a:pt x="8513" y="4917"/>
                    </a:cubicBezTo>
                    <a:cubicBezTo>
                      <a:pt x="8894" y="6322"/>
                      <a:pt x="8894" y="6322"/>
                      <a:pt x="8894" y="6322"/>
                    </a:cubicBezTo>
                    <a:cubicBezTo>
                      <a:pt x="9021" y="6322"/>
                      <a:pt x="9021" y="6322"/>
                      <a:pt x="9021" y="6322"/>
                    </a:cubicBezTo>
                    <a:cubicBezTo>
                      <a:pt x="10546" y="7551"/>
                      <a:pt x="10546" y="7551"/>
                      <a:pt x="10546" y="7551"/>
                    </a:cubicBezTo>
                    <a:cubicBezTo>
                      <a:pt x="11181" y="8429"/>
                      <a:pt x="11181" y="8429"/>
                      <a:pt x="11181" y="8429"/>
                    </a:cubicBezTo>
                    <a:cubicBezTo>
                      <a:pt x="11816" y="8956"/>
                      <a:pt x="11816" y="8956"/>
                      <a:pt x="11816" y="8956"/>
                    </a:cubicBezTo>
                    <a:cubicBezTo>
                      <a:pt x="11944" y="9834"/>
                      <a:pt x="11944" y="9834"/>
                      <a:pt x="11944" y="9834"/>
                    </a:cubicBezTo>
                    <a:cubicBezTo>
                      <a:pt x="11689" y="10537"/>
                      <a:pt x="11689" y="10537"/>
                      <a:pt x="11689" y="10537"/>
                    </a:cubicBezTo>
                    <a:cubicBezTo>
                      <a:pt x="11181" y="10712"/>
                      <a:pt x="11181" y="10712"/>
                      <a:pt x="11181" y="10712"/>
                    </a:cubicBezTo>
                    <a:cubicBezTo>
                      <a:pt x="11308" y="12995"/>
                      <a:pt x="11308" y="12995"/>
                      <a:pt x="11308" y="12995"/>
                    </a:cubicBezTo>
                    <a:cubicBezTo>
                      <a:pt x="11562" y="13346"/>
                      <a:pt x="11562" y="13346"/>
                      <a:pt x="11562" y="13346"/>
                    </a:cubicBezTo>
                    <a:cubicBezTo>
                      <a:pt x="11944" y="13171"/>
                      <a:pt x="11944" y="13171"/>
                      <a:pt x="11944" y="13171"/>
                    </a:cubicBezTo>
                    <a:cubicBezTo>
                      <a:pt x="12325" y="12995"/>
                      <a:pt x="12325" y="12995"/>
                      <a:pt x="12325" y="12995"/>
                    </a:cubicBezTo>
                    <a:cubicBezTo>
                      <a:pt x="12833" y="13171"/>
                      <a:pt x="12833" y="13171"/>
                      <a:pt x="12833" y="13171"/>
                    </a:cubicBezTo>
                    <a:cubicBezTo>
                      <a:pt x="12960" y="13346"/>
                      <a:pt x="12960" y="13346"/>
                      <a:pt x="12960" y="13346"/>
                    </a:cubicBezTo>
                    <a:cubicBezTo>
                      <a:pt x="13468" y="13171"/>
                      <a:pt x="13468" y="13171"/>
                      <a:pt x="13468" y="13171"/>
                    </a:cubicBezTo>
                    <a:cubicBezTo>
                      <a:pt x="15120" y="13346"/>
                      <a:pt x="15120" y="13346"/>
                      <a:pt x="15120" y="13346"/>
                    </a:cubicBezTo>
                    <a:cubicBezTo>
                      <a:pt x="15501" y="13698"/>
                      <a:pt x="15501" y="13698"/>
                      <a:pt x="15501" y="13698"/>
                    </a:cubicBezTo>
                    <a:cubicBezTo>
                      <a:pt x="16009" y="14049"/>
                      <a:pt x="16009" y="14049"/>
                      <a:pt x="16009" y="14049"/>
                    </a:cubicBezTo>
                    <a:cubicBezTo>
                      <a:pt x="16391" y="13873"/>
                      <a:pt x="16391" y="13873"/>
                      <a:pt x="16391" y="13873"/>
                    </a:cubicBezTo>
                    <a:cubicBezTo>
                      <a:pt x="16136" y="13171"/>
                      <a:pt x="16136" y="13171"/>
                      <a:pt x="16136" y="13171"/>
                    </a:cubicBezTo>
                    <a:cubicBezTo>
                      <a:pt x="15755" y="12644"/>
                      <a:pt x="15755" y="12644"/>
                      <a:pt x="15755" y="12644"/>
                    </a:cubicBezTo>
                    <a:cubicBezTo>
                      <a:pt x="15755" y="12117"/>
                      <a:pt x="15755" y="12117"/>
                      <a:pt x="15755" y="12117"/>
                    </a:cubicBezTo>
                    <a:cubicBezTo>
                      <a:pt x="15755" y="11941"/>
                      <a:pt x="15755" y="11941"/>
                      <a:pt x="15755" y="11941"/>
                    </a:cubicBezTo>
                    <a:cubicBezTo>
                      <a:pt x="14993" y="10537"/>
                      <a:pt x="14993" y="10537"/>
                      <a:pt x="14993" y="10537"/>
                    </a:cubicBezTo>
                    <a:cubicBezTo>
                      <a:pt x="14739" y="10010"/>
                      <a:pt x="14739" y="10010"/>
                      <a:pt x="14739" y="10010"/>
                    </a:cubicBezTo>
                    <a:cubicBezTo>
                      <a:pt x="14739" y="8780"/>
                      <a:pt x="14739" y="8780"/>
                      <a:pt x="14739" y="8780"/>
                    </a:cubicBezTo>
                    <a:cubicBezTo>
                      <a:pt x="14612" y="7551"/>
                      <a:pt x="14612" y="7551"/>
                      <a:pt x="14612" y="7551"/>
                    </a:cubicBezTo>
                    <a:cubicBezTo>
                      <a:pt x="14739" y="6322"/>
                      <a:pt x="14739" y="6322"/>
                      <a:pt x="14739" y="6322"/>
                    </a:cubicBezTo>
                    <a:cubicBezTo>
                      <a:pt x="14358" y="5444"/>
                      <a:pt x="14358" y="5444"/>
                      <a:pt x="14358" y="5444"/>
                    </a:cubicBezTo>
                    <a:cubicBezTo>
                      <a:pt x="14104" y="4917"/>
                      <a:pt x="14104" y="4917"/>
                      <a:pt x="14104" y="4917"/>
                    </a:cubicBezTo>
                    <a:cubicBezTo>
                      <a:pt x="14612" y="4917"/>
                      <a:pt x="14612" y="4917"/>
                      <a:pt x="14612" y="4917"/>
                    </a:cubicBezTo>
                    <a:cubicBezTo>
                      <a:pt x="14993" y="3863"/>
                      <a:pt x="14993" y="3863"/>
                      <a:pt x="14993" y="3863"/>
                    </a:cubicBezTo>
                    <a:cubicBezTo>
                      <a:pt x="15755" y="3161"/>
                      <a:pt x="15755" y="3161"/>
                      <a:pt x="15755" y="3161"/>
                    </a:cubicBezTo>
                    <a:cubicBezTo>
                      <a:pt x="16136" y="2107"/>
                      <a:pt x="16136" y="2107"/>
                      <a:pt x="16136" y="2107"/>
                    </a:cubicBezTo>
                    <a:cubicBezTo>
                      <a:pt x="16391" y="2283"/>
                      <a:pt x="16391" y="2283"/>
                      <a:pt x="16391" y="2283"/>
                    </a:cubicBezTo>
                    <a:cubicBezTo>
                      <a:pt x="16264" y="3512"/>
                      <a:pt x="16264" y="3512"/>
                      <a:pt x="16264" y="3512"/>
                    </a:cubicBezTo>
                    <a:cubicBezTo>
                      <a:pt x="15882" y="3688"/>
                      <a:pt x="15882" y="3688"/>
                      <a:pt x="15882" y="3688"/>
                    </a:cubicBezTo>
                    <a:cubicBezTo>
                      <a:pt x="15628" y="4741"/>
                      <a:pt x="15628" y="4741"/>
                      <a:pt x="15628" y="4741"/>
                    </a:cubicBezTo>
                    <a:cubicBezTo>
                      <a:pt x="15628" y="5444"/>
                      <a:pt x="15628" y="5444"/>
                      <a:pt x="15628" y="5444"/>
                    </a:cubicBezTo>
                    <a:cubicBezTo>
                      <a:pt x="16136" y="5444"/>
                      <a:pt x="16136" y="5444"/>
                      <a:pt x="16136" y="5444"/>
                    </a:cubicBezTo>
                    <a:cubicBezTo>
                      <a:pt x="15501" y="6322"/>
                      <a:pt x="15501" y="6322"/>
                      <a:pt x="15501" y="6322"/>
                    </a:cubicBezTo>
                    <a:cubicBezTo>
                      <a:pt x="15247" y="6849"/>
                      <a:pt x="15247" y="6849"/>
                      <a:pt x="15247" y="6849"/>
                    </a:cubicBezTo>
                    <a:cubicBezTo>
                      <a:pt x="16009" y="7200"/>
                      <a:pt x="16009" y="7200"/>
                      <a:pt x="16009" y="7200"/>
                    </a:cubicBezTo>
                    <a:cubicBezTo>
                      <a:pt x="16264" y="7376"/>
                      <a:pt x="16264" y="7376"/>
                      <a:pt x="16264" y="7376"/>
                    </a:cubicBezTo>
                    <a:cubicBezTo>
                      <a:pt x="16645" y="8078"/>
                      <a:pt x="16645" y="8078"/>
                      <a:pt x="16645" y="8078"/>
                    </a:cubicBezTo>
                    <a:cubicBezTo>
                      <a:pt x="16518" y="8254"/>
                      <a:pt x="16518" y="8254"/>
                      <a:pt x="16518" y="8254"/>
                    </a:cubicBezTo>
                    <a:cubicBezTo>
                      <a:pt x="17026" y="8956"/>
                      <a:pt x="17026" y="8956"/>
                      <a:pt x="17026" y="8956"/>
                    </a:cubicBezTo>
                    <a:cubicBezTo>
                      <a:pt x="17026" y="9307"/>
                      <a:pt x="17026" y="9307"/>
                      <a:pt x="17026" y="9307"/>
                    </a:cubicBezTo>
                    <a:cubicBezTo>
                      <a:pt x="16518" y="10010"/>
                      <a:pt x="16518" y="10010"/>
                      <a:pt x="16518" y="10010"/>
                    </a:cubicBezTo>
                    <a:cubicBezTo>
                      <a:pt x="16136" y="10010"/>
                      <a:pt x="16136" y="10010"/>
                      <a:pt x="16136" y="10010"/>
                    </a:cubicBezTo>
                    <a:cubicBezTo>
                      <a:pt x="16264" y="10712"/>
                      <a:pt x="16264" y="10712"/>
                      <a:pt x="16264" y="10712"/>
                    </a:cubicBezTo>
                    <a:cubicBezTo>
                      <a:pt x="16136" y="11063"/>
                      <a:pt x="16136" y="11063"/>
                      <a:pt x="16136" y="11063"/>
                    </a:cubicBezTo>
                    <a:cubicBezTo>
                      <a:pt x="16391" y="11415"/>
                      <a:pt x="16391" y="11415"/>
                      <a:pt x="16391" y="11415"/>
                    </a:cubicBezTo>
                    <a:cubicBezTo>
                      <a:pt x="16899" y="11590"/>
                      <a:pt x="16899" y="11590"/>
                      <a:pt x="16899" y="11590"/>
                    </a:cubicBezTo>
                    <a:cubicBezTo>
                      <a:pt x="17661" y="11590"/>
                      <a:pt x="17661" y="11590"/>
                      <a:pt x="17661" y="11590"/>
                    </a:cubicBezTo>
                    <a:cubicBezTo>
                      <a:pt x="18169" y="12117"/>
                      <a:pt x="18169" y="12117"/>
                      <a:pt x="18169" y="12117"/>
                    </a:cubicBezTo>
                    <a:cubicBezTo>
                      <a:pt x="18551" y="13171"/>
                      <a:pt x="18551" y="13171"/>
                      <a:pt x="18551" y="13171"/>
                    </a:cubicBezTo>
                    <a:cubicBezTo>
                      <a:pt x="18805" y="14049"/>
                      <a:pt x="18805" y="14049"/>
                      <a:pt x="18805" y="14049"/>
                    </a:cubicBezTo>
                    <a:cubicBezTo>
                      <a:pt x="18678" y="14224"/>
                      <a:pt x="18678" y="14224"/>
                      <a:pt x="18678" y="14224"/>
                    </a:cubicBezTo>
                    <a:cubicBezTo>
                      <a:pt x="19059" y="14751"/>
                      <a:pt x="19059" y="14751"/>
                      <a:pt x="19059" y="14751"/>
                    </a:cubicBezTo>
                    <a:cubicBezTo>
                      <a:pt x="19313" y="15629"/>
                      <a:pt x="19313" y="15629"/>
                      <a:pt x="19313" y="15629"/>
                    </a:cubicBezTo>
                    <a:cubicBezTo>
                      <a:pt x="18932" y="17210"/>
                      <a:pt x="18932" y="17210"/>
                      <a:pt x="18932" y="17210"/>
                    </a:cubicBezTo>
                    <a:cubicBezTo>
                      <a:pt x="18805" y="18263"/>
                      <a:pt x="18805" y="18263"/>
                      <a:pt x="18805" y="18263"/>
                    </a:cubicBezTo>
                    <a:cubicBezTo>
                      <a:pt x="18805" y="20020"/>
                      <a:pt x="18805" y="20020"/>
                      <a:pt x="18805" y="20020"/>
                    </a:cubicBezTo>
                    <a:cubicBezTo>
                      <a:pt x="18932" y="21073"/>
                      <a:pt x="18932" y="21073"/>
                      <a:pt x="18932" y="21073"/>
                    </a:cubicBezTo>
                    <a:cubicBezTo>
                      <a:pt x="19186" y="21600"/>
                      <a:pt x="19186" y="21600"/>
                      <a:pt x="19186" y="21600"/>
                    </a:cubicBezTo>
                    <a:cubicBezTo>
                      <a:pt x="19440" y="20371"/>
                      <a:pt x="19440" y="20371"/>
                      <a:pt x="19440" y="20371"/>
                    </a:cubicBezTo>
                    <a:cubicBezTo>
                      <a:pt x="19567" y="18439"/>
                      <a:pt x="19567" y="18439"/>
                      <a:pt x="19567" y="18439"/>
                    </a:cubicBezTo>
                    <a:cubicBezTo>
                      <a:pt x="19948" y="17912"/>
                      <a:pt x="19948" y="17912"/>
                      <a:pt x="19948" y="17912"/>
                    </a:cubicBezTo>
                    <a:cubicBezTo>
                      <a:pt x="19948" y="17385"/>
                      <a:pt x="19948" y="17385"/>
                      <a:pt x="19948" y="17385"/>
                    </a:cubicBezTo>
                    <a:cubicBezTo>
                      <a:pt x="19948" y="17034"/>
                      <a:pt x="19948" y="17034"/>
                      <a:pt x="19948" y="17034"/>
                    </a:cubicBezTo>
                    <a:cubicBezTo>
                      <a:pt x="20329" y="16683"/>
                      <a:pt x="20329" y="16683"/>
                      <a:pt x="20329" y="16683"/>
                    </a:cubicBezTo>
                    <a:cubicBezTo>
                      <a:pt x="20711" y="15980"/>
                      <a:pt x="20711" y="15980"/>
                      <a:pt x="20711" y="15980"/>
                    </a:cubicBezTo>
                    <a:cubicBezTo>
                      <a:pt x="20711" y="14400"/>
                      <a:pt x="20711" y="14400"/>
                      <a:pt x="20711" y="14400"/>
                    </a:cubicBezTo>
                    <a:cubicBezTo>
                      <a:pt x="20711" y="13873"/>
                      <a:pt x="20711" y="13873"/>
                      <a:pt x="20711" y="13873"/>
                    </a:cubicBezTo>
                    <a:cubicBezTo>
                      <a:pt x="20711" y="13171"/>
                      <a:pt x="20711" y="13171"/>
                      <a:pt x="20711" y="13171"/>
                    </a:cubicBezTo>
                    <a:cubicBezTo>
                      <a:pt x="21219" y="12468"/>
                      <a:pt x="21219" y="12468"/>
                      <a:pt x="21219" y="12468"/>
                    </a:cubicBezTo>
                    <a:cubicBezTo>
                      <a:pt x="21346" y="12995"/>
                      <a:pt x="21346" y="12995"/>
                      <a:pt x="21346" y="12995"/>
                    </a:cubicBezTo>
                    <a:cubicBezTo>
                      <a:pt x="21219" y="13522"/>
                      <a:pt x="21219" y="13522"/>
                      <a:pt x="21219" y="13522"/>
                    </a:cubicBezTo>
                    <a:cubicBezTo>
                      <a:pt x="21219" y="13522"/>
                      <a:pt x="20965" y="14049"/>
                      <a:pt x="20965" y="14049"/>
                    </a:cubicBezTo>
                    <a:cubicBezTo>
                      <a:pt x="21092" y="14224"/>
                      <a:pt x="21346" y="14400"/>
                      <a:pt x="21346" y="14400"/>
                    </a:cubicBezTo>
                    <a:cubicBezTo>
                      <a:pt x="21600" y="13522"/>
                      <a:pt x="21600" y="13522"/>
                      <a:pt x="21600" y="13522"/>
                    </a:cubicBezTo>
                    <a:cubicBezTo>
                      <a:pt x="21600" y="11941"/>
                      <a:pt x="21600" y="11941"/>
                      <a:pt x="21600" y="11941"/>
                    </a:cubicBezTo>
                    <a:cubicBezTo>
                      <a:pt x="21473" y="9483"/>
                      <a:pt x="21473" y="9483"/>
                      <a:pt x="21473" y="9483"/>
                    </a:cubicBezTo>
                    <a:cubicBezTo>
                      <a:pt x="21473" y="9483"/>
                      <a:pt x="21473" y="9483"/>
                      <a:pt x="21473" y="9483"/>
                    </a:cubicBezTo>
                    <a:cubicBezTo>
                      <a:pt x="18805" y="10010"/>
                      <a:pt x="18805" y="10010"/>
                      <a:pt x="18805" y="10010"/>
                    </a:cubicBezTo>
                    <a:lnTo>
                      <a:pt x="17026" y="0"/>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15" name="Shape">
                <a:extLst>
                  <a:ext uri="{FF2B5EF4-FFF2-40B4-BE49-F238E27FC236}">
                    <a16:creationId xmlns:a16="http://schemas.microsoft.com/office/drawing/2014/main" id="{D23F281D-6904-76A3-C1CD-18B40F7B71ED}"/>
                  </a:ext>
                </a:extLst>
              </p:cNvPr>
              <p:cNvSpPr/>
              <p:nvPr/>
            </p:nvSpPr>
            <p:spPr>
              <a:xfrm>
                <a:off x="6394215" y="1991289"/>
                <a:ext cx="708259" cy="698867"/>
              </a:xfrm>
              <a:custGeom>
                <a:avLst/>
                <a:gdLst/>
                <a:ahLst/>
                <a:cxnLst>
                  <a:cxn ang="0">
                    <a:pos x="wd2" y="hd2"/>
                  </a:cxn>
                  <a:cxn ang="5400000">
                    <a:pos x="wd2" y="hd2"/>
                  </a:cxn>
                  <a:cxn ang="10800000">
                    <a:pos x="wd2" y="hd2"/>
                  </a:cxn>
                  <a:cxn ang="16200000">
                    <a:pos x="wd2" y="hd2"/>
                  </a:cxn>
                </a:cxnLst>
                <a:rect l="0" t="0" r="r" b="b"/>
                <a:pathLst>
                  <a:path w="21600" h="21600" extrusionOk="0">
                    <a:moveTo>
                      <a:pt x="3065" y="20121"/>
                    </a:moveTo>
                    <a:lnTo>
                      <a:pt x="3503" y="20121"/>
                    </a:lnTo>
                    <a:lnTo>
                      <a:pt x="3649" y="20564"/>
                    </a:lnTo>
                    <a:lnTo>
                      <a:pt x="4524" y="21304"/>
                    </a:lnTo>
                    <a:lnTo>
                      <a:pt x="5254" y="21600"/>
                    </a:lnTo>
                    <a:lnTo>
                      <a:pt x="5546" y="21600"/>
                    </a:lnTo>
                    <a:lnTo>
                      <a:pt x="6422" y="20564"/>
                    </a:lnTo>
                    <a:lnTo>
                      <a:pt x="7005" y="21008"/>
                    </a:lnTo>
                    <a:lnTo>
                      <a:pt x="8319" y="20712"/>
                    </a:lnTo>
                    <a:lnTo>
                      <a:pt x="9341" y="19825"/>
                    </a:lnTo>
                    <a:lnTo>
                      <a:pt x="10946" y="18937"/>
                    </a:lnTo>
                    <a:lnTo>
                      <a:pt x="11530" y="18493"/>
                    </a:lnTo>
                    <a:lnTo>
                      <a:pt x="11384" y="17310"/>
                    </a:lnTo>
                    <a:lnTo>
                      <a:pt x="11530" y="16570"/>
                    </a:lnTo>
                    <a:lnTo>
                      <a:pt x="12259" y="15830"/>
                    </a:lnTo>
                    <a:lnTo>
                      <a:pt x="12697" y="14647"/>
                    </a:lnTo>
                    <a:lnTo>
                      <a:pt x="13135" y="12871"/>
                    </a:lnTo>
                    <a:lnTo>
                      <a:pt x="13281" y="11836"/>
                    </a:lnTo>
                    <a:lnTo>
                      <a:pt x="13865" y="12132"/>
                    </a:lnTo>
                    <a:lnTo>
                      <a:pt x="14595" y="12427"/>
                    </a:lnTo>
                    <a:lnTo>
                      <a:pt x="14886" y="12575"/>
                    </a:lnTo>
                    <a:lnTo>
                      <a:pt x="15032" y="12279"/>
                    </a:lnTo>
                    <a:lnTo>
                      <a:pt x="15470" y="11096"/>
                    </a:lnTo>
                    <a:lnTo>
                      <a:pt x="15762" y="10504"/>
                    </a:lnTo>
                    <a:lnTo>
                      <a:pt x="15908" y="9912"/>
                    </a:lnTo>
                    <a:lnTo>
                      <a:pt x="16492" y="9912"/>
                    </a:lnTo>
                    <a:lnTo>
                      <a:pt x="16638" y="10208"/>
                    </a:lnTo>
                    <a:lnTo>
                      <a:pt x="17368" y="8877"/>
                    </a:lnTo>
                    <a:lnTo>
                      <a:pt x="17805" y="8433"/>
                    </a:lnTo>
                    <a:lnTo>
                      <a:pt x="18097" y="7989"/>
                    </a:lnTo>
                    <a:lnTo>
                      <a:pt x="18389" y="6953"/>
                    </a:lnTo>
                    <a:lnTo>
                      <a:pt x="18389" y="5770"/>
                    </a:lnTo>
                    <a:lnTo>
                      <a:pt x="19703" y="6510"/>
                    </a:lnTo>
                    <a:lnTo>
                      <a:pt x="20578" y="6953"/>
                    </a:lnTo>
                    <a:lnTo>
                      <a:pt x="20870" y="6953"/>
                    </a:lnTo>
                    <a:lnTo>
                      <a:pt x="21308" y="6510"/>
                    </a:lnTo>
                    <a:lnTo>
                      <a:pt x="21600" y="6362"/>
                    </a:lnTo>
                    <a:lnTo>
                      <a:pt x="21454" y="6362"/>
                    </a:lnTo>
                    <a:lnTo>
                      <a:pt x="21162" y="5326"/>
                    </a:lnTo>
                    <a:lnTo>
                      <a:pt x="20578" y="4586"/>
                    </a:lnTo>
                    <a:lnTo>
                      <a:pt x="18973" y="4142"/>
                    </a:lnTo>
                    <a:lnTo>
                      <a:pt x="17951" y="4586"/>
                    </a:lnTo>
                    <a:lnTo>
                      <a:pt x="17514" y="4586"/>
                    </a:lnTo>
                    <a:lnTo>
                      <a:pt x="16638" y="5178"/>
                    </a:lnTo>
                    <a:lnTo>
                      <a:pt x="16492" y="5030"/>
                    </a:lnTo>
                    <a:lnTo>
                      <a:pt x="16346" y="5030"/>
                    </a:lnTo>
                    <a:lnTo>
                      <a:pt x="15616" y="5918"/>
                    </a:lnTo>
                    <a:lnTo>
                      <a:pt x="14886" y="5918"/>
                    </a:lnTo>
                    <a:lnTo>
                      <a:pt x="13719" y="7397"/>
                    </a:lnTo>
                    <a:lnTo>
                      <a:pt x="13281" y="7397"/>
                    </a:lnTo>
                    <a:lnTo>
                      <a:pt x="12843" y="4882"/>
                    </a:lnTo>
                    <a:lnTo>
                      <a:pt x="8319" y="5770"/>
                    </a:lnTo>
                    <a:lnTo>
                      <a:pt x="7443" y="0"/>
                    </a:lnTo>
                    <a:lnTo>
                      <a:pt x="7005" y="0"/>
                    </a:lnTo>
                    <a:lnTo>
                      <a:pt x="6859" y="444"/>
                    </a:lnTo>
                    <a:lnTo>
                      <a:pt x="7005" y="888"/>
                    </a:lnTo>
                    <a:lnTo>
                      <a:pt x="7005" y="2811"/>
                    </a:lnTo>
                    <a:lnTo>
                      <a:pt x="6859" y="3255"/>
                    </a:lnTo>
                    <a:lnTo>
                      <a:pt x="6859" y="4142"/>
                    </a:lnTo>
                    <a:lnTo>
                      <a:pt x="6714" y="5326"/>
                    </a:lnTo>
                    <a:lnTo>
                      <a:pt x="6714" y="5770"/>
                    </a:lnTo>
                    <a:lnTo>
                      <a:pt x="6422" y="6510"/>
                    </a:lnTo>
                    <a:lnTo>
                      <a:pt x="5254" y="7545"/>
                    </a:lnTo>
                    <a:lnTo>
                      <a:pt x="4816" y="8137"/>
                    </a:lnTo>
                    <a:lnTo>
                      <a:pt x="4086" y="8137"/>
                    </a:lnTo>
                    <a:lnTo>
                      <a:pt x="3503" y="9025"/>
                    </a:lnTo>
                    <a:lnTo>
                      <a:pt x="3065" y="9616"/>
                    </a:lnTo>
                    <a:lnTo>
                      <a:pt x="2919" y="11096"/>
                    </a:lnTo>
                    <a:lnTo>
                      <a:pt x="2773" y="11244"/>
                    </a:lnTo>
                    <a:lnTo>
                      <a:pt x="2189" y="10800"/>
                    </a:lnTo>
                    <a:lnTo>
                      <a:pt x="1751" y="11244"/>
                    </a:lnTo>
                    <a:lnTo>
                      <a:pt x="1314" y="12871"/>
                    </a:lnTo>
                    <a:lnTo>
                      <a:pt x="1314" y="13463"/>
                    </a:lnTo>
                    <a:lnTo>
                      <a:pt x="1022" y="13907"/>
                    </a:lnTo>
                    <a:lnTo>
                      <a:pt x="0" y="14942"/>
                    </a:lnTo>
                    <a:lnTo>
                      <a:pt x="438" y="16866"/>
                    </a:lnTo>
                    <a:lnTo>
                      <a:pt x="730" y="17753"/>
                    </a:lnTo>
                    <a:lnTo>
                      <a:pt x="1459" y="18789"/>
                    </a:lnTo>
                    <a:lnTo>
                      <a:pt x="2189" y="19529"/>
                    </a:lnTo>
                    <a:lnTo>
                      <a:pt x="2773" y="20416"/>
                    </a:lnTo>
                    <a:lnTo>
                      <a:pt x="2919" y="20416"/>
                    </a:lnTo>
                    <a:lnTo>
                      <a:pt x="3065" y="20121"/>
                    </a:ln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16" name="Shape">
                <a:extLst>
                  <a:ext uri="{FF2B5EF4-FFF2-40B4-BE49-F238E27FC236}">
                    <a16:creationId xmlns:a16="http://schemas.microsoft.com/office/drawing/2014/main" id="{49AB591D-B30D-0372-09A4-E1179D2AF6E7}"/>
                  </a:ext>
                </a:extLst>
              </p:cNvPr>
              <p:cNvSpPr/>
              <p:nvPr/>
            </p:nvSpPr>
            <p:spPr>
              <a:xfrm>
                <a:off x="5355762" y="2364654"/>
                <a:ext cx="1129381" cy="583984"/>
              </a:xfrm>
              <a:custGeom>
                <a:avLst/>
                <a:gdLst/>
                <a:ahLst/>
                <a:cxnLst>
                  <a:cxn ang="0">
                    <a:pos x="wd2" y="hd2"/>
                  </a:cxn>
                  <a:cxn ang="5400000">
                    <a:pos x="wd2" y="hd2"/>
                  </a:cxn>
                  <a:cxn ang="10800000">
                    <a:pos x="wd2" y="hd2"/>
                  </a:cxn>
                  <a:cxn ang="16200000">
                    <a:pos x="wd2" y="hd2"/>
                  </a:cxn>
                </a:cxnLst>
                <a:rect l="0" t="0" r="r" b="b"/>
                <a:pathLst>
                  <a:path w="21600" h="21600" extrusionOk="0">
                    <a:moveTo>
                      <a:pt x="18488" y="16643"/>
                    </a:moveTo>
                    <a:lnTo>
                      <a:pt x="18946" y="16111"/>
                    </a:lnTo>
                    <a:lnTo>
                      <a:pt x="19220" y="15757"/>
                    </a:lnTo>
                    <a:lnTo>
                      <a:pt x="19586" y="15580"/>
                    </a:lnTo>
                    <a:lnTo>
                      <a:pt x="19861" y="13987"/>
                    </a:lnTo>
                    <a:lnTo>
                      <a:pt x="20136" y="13102"/>
                    </a:lnTo>
                    <a:lnTo>
                      <a:pt x="21142" y="12393"/>
                    </a:lnTo>
                    <a:lnTo>
                      <a:pt x="21508" y="11331"/>
                    </a:lnTo>
                    <a:lnTo>
                      <a:pt x="21600" y="10623"/>
                    </a:lnTo>
                    <a:lnTo>
                      <a:pt x="21234" y="9561"/>
                    </a:lnTo>
                    <a:lnTo>
                      <a:pt x="20776" y="8675"/>
                    </a:lnTo>
                    <a:lnTo>
                      <a:pt x="20319" y="7436"/>
                    </a:lnTo>
                    <a:lnTo>
                      <a:pt x="20136" y="6374"/>
                    </a:lnTo>
                    <a:lnTo>
                      <a:pt x="19861" y="4072"/>
                    </a:lnTo>
                    <a:lnTo>
                      <a:pt x="19953" y="3895"/>
                    </a:lnTo>
                    <a:lnTo>
                      <a:pt x="19678" y="3895"/>
                    </a:lnTo>
                    <a:lnTo>
                      <a:pt x="19312" y="3187"/>
                    </a:lnTo>
                    <a:lnTo>
                      <a:pt x="18946" y="2302"/>
                    </a:lnTo>
                    <a:lnTo>
                      <a:pt x="18671" y="1770"/>
                    </a:lnTo>
                    <a:lnTo>
                      <a:pt x="18580" y="1948"/>
                    </a:lnTo>
                    <a:lnTo>
                      <a:pt x="18397" y="2125"/>
                    </a:lnTo>
                    <a:lnTo>
                      <a:pt x="18214" y="2656"/>
                    </a:lnTo>
                    <a:lnTo>
                      <a:pt x="18122" y="2833"/>
                    </a:lnTo>
                    <a:lnTo>
                      <a:pt x="17573" y="3010"/>
                    </a:lnTo>
                    <a:lnTo>
                      <a:pt x="17115" y="2656"/>
                    </a:lnTo>
                    <a:lnTo>
                      <a:pt x="16841" y="2302"/>
                    </a:lnTo>
                    <a:lnTo>
                      <a:pt x="16566" y="2833"/>
                    </a:lnTo>
                    <a:lnTo>
                      <a:pt x="16566" y="3010"/>
                    </a:lnTo>
                    <a:lnTo>
                      <a:pt x="16292" y="3187"/>
                    </a:lnTo>
                    <a:lnTo>
                      <a:pt x="16108" y="2833"/>
                    </a:lnTo>
                    <a:lnTo>
                      <a:pt x="15925" y="2656"/>
                    </a:lnTo>
                    <a:lnTo>
                      <a:pt x="15651" y="2479"/>
                    </a:lnTo>
                    <a:lnTo>
                      <a:pt x="15193" y="2302"/>
                    </a:lnTo>
                    <a:lnTo>
                      <a:pt x="14919" y="1239"/>
                    </a:lnTo>
                    <a:lnTo>
                      <a:pt x="14553" y="708"/>
                    </a:lnTo>
                    <a:lnTo>
                      <a:pt x="14095" y="0"/>
                    </a:lnTo>
                    <a:lnTo>
                      <a:pt x="14003" y="177"/>
                    </a:lnTo>
                    <a:lnTo>
                      <a:pt x="13546" y="531"/>
                    </a:lnTo>
                    <a:lnTo>
                      <a:pt x="13088" y="177"/>
                    </a:lnTo>
                    <a:lnTo>
                      <a:pt x="12905" y="354"/>
                    </a:lnTo>
                    <a:lnTo>
                      <a:pt x="12997" y="1062"/>
                    </a:lnTo>
                    <a:lnTo>
                      <a:pt x="13180" y="1239"/>
                    </a:lnTo>
                    <a:lnTo>
                      <a:pt x="13088" y="1593"/>
                    </a:lnTo>
                    <a:lnTo>
                      <a:pt x="13180" y="2656"/>
                    </a:lnTo>
                    <a:lnTo>
                      <a:pt x="12997" y="3010"/>
                    </a:lnTo>
                    <a:lnTo>
                      <a:pt x="12631" y="3010"/>
                    </a:lnTo>
                    <a:lnTo>
                      <a:pt x="12264" y="3364"/>
                    </a:lnTo>
                    <a:lnTo>
                      <a:pt x="11532" y="3541"/>
                    </a:lnTo>
                    <a:lnTo>
                      <a:pt x="11441" y="3718"/>
                    </a:lnTo>
                    <a:lnTo>
                      <a:pt x="11441" y="4072"/>
                    </a:lnTo>
                    <a:lnTo>
                      <a:pt x="11349" y="4426"/>
                    </a:lnTo>
                    <a:lnTo>
                      <a:pt x="11349" y="5134"/>
                    </a:lnTo>
                    <a:lnTo>
                      <a:pt x="10983" y="6551"/>
                    </a:lnTo>
                    <a:lnTo>
                      <a:pt x="10800" y="6905"/>
                    </a:lnTo>
                    <a:lnTo>
                      <a:pt x="10525" y="6905"/>
                    </a:lnTo>
                    <a:lnTo>
                      <a:pt x="10251" y="7790"/>
                    </a:lnTo>
                    <a:lnTo>
                      <a:pt x="10251" y="8321"/>
                    </a:lnTo>
                    <a:lnTo>
                      <a:pt x="10068" y="9030"/>
                    </a:lnTo>
                    <a:lnTo>
                      <a:pt x="9519" y="9207"/>
                    </a:lnTo>
                    <a:lnTo>
                      <a:pt x="9153" y="8498"/>
                    </a:lnTo>
                    <a:lnTo>
                      <a:pt x="9061" y="7790"/>
                    </a:lnTo>
                    <a:lnTo>
                      <a:pt x="8878" y="7790"/>
                    </a:lnTo>
                    <a:lnTo>
                      <a:pt x="8786" y="8498"/>
                    </a:lnTo>
                    <a:lnTo>
                      <a:pt x="8512" y="9030"/>
                    </a:lnTo>
                    <a:lnTo>
                      <a:pt x="8512" y="9738"/>
                    </a:lnTo>
                    <a:lnTo>
                      <a:pt x="8420" y="10269"/>
                    </a:lnTo>
                    <a:lnTo>
                      <a:pt x="8054" y="10092"/>
                    </a:lnTo>
                    <a:lnTo>
                      <a:pt x="7871" y="9738"/>
                    </a:lnTo>
                    <a:lnTo>
                      <a:pt x="7505" y="9738"/>
                    </a:lnTo>
                    <a:lnTo>
                      <a:pt x="7322" y="9915"/>
                    </a:lnTo>
                    <a:lnTo>
                      <a:pt x="6956" y="10092"/>
                    </a:lnTo>
                    <a:lnTo>
                      <a:pt x="6956" y="10800"/>
                    </a:lnTo>
                    <a:lnTo>
                      <a:pt x="6864" y="10977"/>
                    </a:lnTo>
                    <a:lnTo>
                      <a:pt x="6498" y="10623"/>
                    </a:lnTo>
                    <a:lnTo>
                      <a:pt x="6224" y="10092"/>
                    </a:lnTo>
                    <a:lnTo>
                      <a:pt x="5492" y="10092"/>
                    </a:lnTo>
                    <a:lnTo>
                      <a:pt x="5217" y="10800"/>
                    </a:lnTo>
                    <a:lnTo>
                      <a:pt x="4485" y="10800"/>
                    </a:lnTo>
                    <a:lnTo>
                      <a:pt x="4485" y="11685"/>
                    </a:lnTo>
                    <a:lnTo>
                      <a:pt x="4210" y="11685"/>
                    </a:lnTo>
                    <a:lnTo>
                      <a:pt x="3936" y="11862"/>
                    </a:lnTo>
                    <a:lnTo>
                      <a:pt x="3936" y="13279"/>
                    </a:lnTo>
                    <a:lnTo>
                      <a:pt x="4027" y="13810"/>
                    </a:lnTo>
                    <a:lnTo>
                      <a:pt x="3844" y="13987"/>
                    </a:lnTo>
                    <a:lnTo>
                      <a:pt x="3295" y="14341"/>
                    </a:lnTo>
                    <a:lnTo>
                      <a:pt x="3020" y="14695"/>
                    </a:lnTo>
                    <a:lnTo>
                      <a:pt x="3020" y="15580"/>
                    </a:lnTo>
                    <a:lnTo>
                      <a:pt x="3203" y="16466"/>
                    </a:lnTo>
                    <a:lnTo>
                      <a:pt x="3020" y="16643"/>
                    </a:lnTo>
                    <a:lnTo>
                      <a:pt x="2471" y="16643"/>
                    </a:lnTo>
                    <a:lnTo>
                      <a:pt x="2105" y="16111"/>
                    </a:lnTo>
                    <a:lnTo>
                      <a:pt x="1739" y="15757"/>
                    </a:lnTo>
                    <a:lnTo>
                      <a:pt x="1556" y="15934"/>
                    </a:lnTo>
                    <a:lnTo>
                      <a:pt x="1281" y="16466"/>
                    </a:lnTo>
                    <a:lnTo>
                      <a:pt x="1007" y="16643"/>
                    </a:lnTo>
                    <a:lnTo>
                      <a:pt x="915" y="17174"/>
                    </a:lnTo>
                    <a:lnTo>
                      <a:pt x="915" y="17705"/>
                    </a:lnTo>
                    <a:lnTo>
                      <a:pt x="1281" y="18059"/>
                    </a:lnTo>
                    <a:lnTo>
                      <a:pt x="1281" y="19830"/>
                    </a:lnTo>
                    <a:lnTo>
                      <a:pt x="1098" y="20361"/>
                    </a:lnTo>
                    <a:lnTo>
                      <a:pt x="915" y="20538"/>
                    </a:lnTo>
                    <a:lnTo>
                      <a:pt x="641" y="20538"/>
                    </a:lnTo>
                    <a:lnTo>
                      <a:pt x="458" y="20715"/>
                    </a:lnTo>
                    <a:lnTo>
                      <a:pt x="0" y="20715"/>
                    </a:lnTo>
                    <a:lnTo>
                      <a:pt x="0" y="21600"/>
                    </a:lnTo>
                    <a:lnTo>
                      <a:pt x="183" y="21423"/>
                    </a:lnTo>
                    <a:lnTo>
                      <a:pt x="4759" y="21246"/>
                    </a:lnTo>
                    <a:lnTo>
                      <a:pt x="4576" y="19652"/>
                    </a:lnTo>
                    <a:lnTo>
                      <a:pt x="13088" y="18590"/>
                    </a:lnTo>
                    <a:lnTo>
                      <a:pt x="17573" y="17705"/>
                    </a:lnTo>
                    <a:lnTo>
                      <a:pt x="18122" y="17174"/>
                    </a:lnTo>
                    <a:lnTo>
                      <a:pt x="18488" y="16643"/>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17" name="Shape">
                <a:extLst>
                  <a:ext uri="{FF2B5EF4-FFF2-40B4-BE49-F238E27FC236}">
                    <a16:creationId xmlns:a16="http://schemas.microsoft.com/office/drawing/2014/main" id="{040FA484-2AA6-39C0-66EF-C4A8BD4CC16D}"/>
                  </a:ext>
                </a:extLst>
              </p:cNvPr>
              <p:cNvSpPr/>
              <p:nvPr/>
            </p:nvSpPr>
            <p:spPr>
              <a:xfrm>
                <a:off x="4393871" y="2158824"/>
                <a:ext cx="1028886" cy="895123"/>
              </a:xfrm>
              <a:custGeom>
                <a:avLst/>
                <a:gdLst/>
                <a:ahLst/>
                <a:cxnLst>
                  <a:cxn ang="0">
                    <a:pos x="wd2" y="hd2"/>
                  </a:cxn>
                  <a:cxn ang="5400000">
                    <a:pos x="wd2" y="hd2"/>
                  </a:cxn>
                  <a:cxn ang="10800000">
                    <a:pos x="wd2" y="hd2"/>
                  </a:cxn>
                  <a:cxn ang="16200000">
                    <a:pos x="wd2" y="hd2"/>
                  </a:cxn>
                </a:cxnLst>
                <a:rect l="0" t="0" r="r" b="b"/>
                <a:pathLst>
                  <a:path w="21600" h="21600" extrusionOk="0">
                    <a:moveTo>
                      <a:pt x="20239" y="18863"/>
                    </a:moveTo>
                    <a:cubicBezTo>
                      <a:pt x="20239" y="18570"/>
                      <a:pt x="20239" y="18570"/>
                      <a:pt x="20239" y="18570"/>
                    </a:cubicBezTo>
                    <a:cubicBezTo>
                      <a:pt x="20239" y="18472"/>
                      <a:pt x="20239" y="18472"/>
                      <a:pt x="20239" y="18472"/>
                    </a:cubicBezTo>
                    <a:cubicBezTo>
                      <a:pt x="20580" y="18472"/>
                      <a:pt x="20580" y="18472"/>
                      <a:pt x="20580" y="18472"/>
                    </a:cubicBezTo>
                    <a:cubicBezTo>
                      <a:pt x="20665" y="18472"/>
                      <a:pt x="20665" y="18472"/>
                      <a:pt x="20665" y="18472"/>
                    </a:cubicBezTo>
                    <a:cubicBezTo>
                      <a:pt x="20750" y="18375"/>
                      <a:pt x="20750" y="18375"/>
                      <a:pt x="20750" y="18375"/>
                    </a:cubicBezTo>
                    <a:cubicBezTo>
                      <a:pt x="20920" y="18277"/>
                      <a:pt x="20920" y="18277"/>
                      <a:pt x="20920" y="18277"/>
                    </a:cubicBezTo>
                    <a:cubicBezTo>
                      <a:pt x="21175" y="18277"/>
                      <a:pt x="21175" y="18277"/>
                      <a:pt x="21175" y="18277"/>
                    </a:cubicBezTo>
                    <a:cubicBezTo>
                      <a:pt x="21430" y="18179"/>
                      <a:pt x="21430" y="18179"/>
                      <a:pt x="21430" y="18179"/>
                    </a:cubicBezTo>
                    <a:cubicBezTo>
                      <a:pt x="21600" y="17886"/>
                      <a:pt x="21600" y="17886"/>
                      <a:pt x="21600" y="17886"/>
                    </a:cubicBezTo>
                    <a:cubicBezTo>
                      <a:pt x="21600" y="17300"/>
                      <a:pt x="21600" y="17300"/>
                      <a:pt x="21600" y="17300"/>
                    </a:cubicBezTo>
                    <a:cubicBezTo>
                      <a:pt x="21600" y="16909"/>
                      <a:pt x="21600" y="16909"/>
                      <a:pt x="21600" y="16909"/>
                    </a:cubicBezTo>
                    <a:cubicBezTo>
                      <a:pt x="21600" y="16713"/>
                      <a:pt x="21600" y="16713"/>
                      <a:pt x="21600" y="16713"/>
                    </a:cubicBezTo>
                    <a:cubicBezTo>
                      <a:pt x="21260" y="16420"/>
                      <a:pt x="21260" y="16420"/>
                      <a:pt x="21260" y="16420"/>
                    </a:cubicBezTo>
                    <a:cubicBezTo>
                      <a:pt x="21260" y="16127"/>
                      <a:pt x="21260" y="16127"/>
                      <a:pt x="21260" y="16127"/>
                    </a:cubicBezTo>
                    <a:cubicBezTo>
                      <a:pt x="21345" y="15736"/>
                      <a:pt x="21345" y="15736"/>
                      <a:pt x="21345" y="15736"/>
                    </a:cubicBezTo>
                    <a:cubicBezTo>
                      <a:pt x="20920" y="15736"/>
                      <a:pt x="20920" y="15736"/>
                      <a:pt x="20920" y="15736"/>
                    </a:cubicBezTo>
                    <a:cubicBezTo>
                      <a:pt x="20665" y="16224"/>
                      <a:pt x="20665" y="16224"/>
                      <a:pt x="20665" y="16224"/>
                    </a:cubicBezTo>
                    <a:cubicBezTo>
                      <a:pt x="20665" y="15736"/>
                      <a:pt x="20665" y="15736"/>
                      <a:pt x="20665" y="15736"/>
                    </a:cubicBezTo>
                    <a:cubicBezTo>
                      <a:pt x="20239" y="15247"/>
                      <a:pt x="20239" y="15247"/>
                      <a:pt x="20239" y="15247"/>
                    </a:cubicBezTo>
                    <a:cubicBezTo>
                      <a:pt x="20324" y="14856"/>
                      <a:pt x="20324" y="14856"/>
                      <a:pt x="20324" y="14856"/>
                    </a:cubicBezTo>
                    <a:cubicBezTo>
                      <a:pt x="20409" y="14270"/>
                      <a:pt x="20409" y="14270"/>
                      <a:pt x="20409" y="14270"/>
                    </a:cubicBezTo>
                    <a:cubicBezTo>
                      <a:pt x="20069" y="13195"/>
                      <a:pt x="20069" y="13195"/>
                      <a:pt x="20069" y="13195"/>
                    </a:cubicBezTo>
                    <a:cubicBezTo>
                      <a:pt x="19729" y="12804"/>
                      <a:pt x="19729" y="12804"/>
                      <a:pt x="19729" y="12804"/>
                    </a:cubicBezTo>
                    <a:cubicBezTo>
                      <a:pt x="18624" y="11924"/>
                      <a:pt x="18624" y="11924"/>
                      <a:pt x="18624" y="11924"/>
                    </a:cubicBezTo>
                    <a:cubicBezTo>
                      <a:pt x="18369" y="12119"/>
                      <a:pt x="18369" y="12119"/>
                      <a:pt x="18369" y="12119"/>
                    </a:cubicBezTo>
                    <a:cubicBezTo>
                      <a:pt x="17688" y="11533"/>
                      <a:pt x="17688" y="11533"/>
                      <a:pt x="17688" y="11533"/>
                    </a:cubicBezTo>
                    <a:cubicBezTo>
                      <a:pt x="17178" y="10947"/>
                      <a:pt x="17178" y="10947"/>
                      <a:pt x="17178" y="10947"/>
                    </a:cubicBezTo>
                    <a:cubicBezTo>
                      <a:pt x="17178" y="10360"/>
                      <a:pt x="17178" y="10360"/>
                      <a:pt x="17178" y="10360"/>
                    </a:cubicBezTo>
                    <a:cubicBezTo>
                      <a:pt x="17348" y="9774"/>
                      <a:pt x="17348" y="9774"/>
                      <a:pt x="17348" y="9774"/>
                    </a:cubicBezTo>
                    <a:cubicBezTo>
                      <a:pt x="17433" y="9383"/>
                      <a:pt x="17433" y="9383"/>
                      <a:pt x="17433" y="9383"/>
                    </a:cubicBezTo>
                    <a:cubicBezTo>
                      <a:pt x="17518" y="8894"/>
                      <a:pt x="17518" y="8894"/>
                      <a:pt x="17518" y="8894"/>
                    </a:cubicBezTo>
                    <a:cubicBezTo>
                      <a:pt x="17773" y="8210"/>
                      <a:pt x="17773" y="8210"/>
                      <a:pt x="17773" y="8210"/>
                    </a:cubicBezTo>
                    <a:cubicBezTo>
                      <a:pt x="17518" y="7819"/>
                      <a:pt x="17518" y="7819"/>
                      <a:pt x="17518" y="7819"/>
                    </a:cubicBezTo>
                    <a:cubicBezTo>
                      <a:pt x="17178" y="7428"/>
                      <a:pt x="17178" y="7428"/>
                      <a:pt x="17178" y="7428"/>
                    </a:cubicBezTo>
                    <a:cubicBezTo>
                      <a:pt x="16668" y="7428"/>
                      <a:pt x="16668" y="7428"/>
                      <a:pt x="16668" y="7428"/>
                    </a:cubicBezTo>
                    <a:cubicBezTo>
                      <a:pt x="16413" y="7624"/>
                      <a:pt x="16413" y="7624"/>
                      <a:pt x="16413" y="7624"/>
                    </a:cubicBezTo>
                    <a:cubicBezTo>
                      <a:pt x="16243" y="7917"/>
                      <a:pt x="16243" y="7917"/>
                      <a:pt x="16243" y="7917"/>
                    </a:cubicBezTo>
                    <a:cubicBezTo>
                      <a:pt x="15817" y="7428"/>
                      <a:pt x="15817" y="7428"/>
                      <a:pt x="15817" y="7428"/>
                    </a:cubicBezTo>
                    <a:cubicBezTo>
                      <a:pt x="15817" y="6548"/>
                      <a:pt x="15817" y="6548"/>
                      <a:pt x="15817" y="6548"/>
                    </a:cubicBezTo>
                    <a:cubicBezTo>
                      <a:pt x="15392" y="5864"/>
                      <a:pt x="15392" y="5864"/>
                      <a:pt x="15392" y="5864"/>
                    </a:cubicBezTo>
                    <a:cubicBezTo>
                      <a:pt x="13861" y="4398"/>
                      <a:pt x="13861" y="4398"/>
                      <a:pt x="13861" y="4398"/>
                    </a:cubicBezTo>
                    <a:cubicBezTo>
                      <a:pt x="13266" y="3225"/>
                      <a:pt x="13266" y="3225"/>
                      <a:pt x="13266" y="3225"/>
                    </a:cubicBezTo>
                    <a:cubicBezTo>
                      <a:pt x="13266" y="2150"/>
                      <a:pt x="13266" y="2150"/>
                      <a:pt x="13266" y="2150"/>
                    </a:cubicBezTo>
                    <a:cubicBezTo>
                      <a:pt x="13266" y="1075"/>
                      <a:pt x="13266" y="1075"/>
                      <a:pt x="13266" y="1075"/>
                    </a:cubicBezTo>
                    <a:cubicBezTo>
                      <a:pt x="13436" y="977"/>
                      <a:pt x="13436" y="977"/>
                      <a:pt x="13436" y="977"/>
                    </a:cubicBezTo>
                    <a:cubicBezTo>
                      <a:pt x="12416" y="0"/>
                      <a:pt x="12416" y="0"/>
                      <a:pt x="12416" y="0"/>
                    </a:cubicBezTo>
                    <a:cubicBezTo>
                      <a:pt x="0" y="195"/>
                      <a:pt x="0" y="195"/>
                      <a:pt x="0" y="195"/>
                    </a:cubicBezTo>
                    <a:cubicBezTo>
                      <a:pt x="85" y="391"/>
                      <a:pt x="85" y="391"/>
                      <a:pt x="85" y="391"/>
                    </a:cubicBezTo>
                    <a:cubicBezTo>
                      <a:pt x="340" y="586"/>
                      <a:pt x="340" y="586"/>
                      <a:pt x="340" y="586"/>
                    </a:cubicBezTo>
                    <a:cubicBezTo>
                      <a:pt x="425" y="1075"/>
                      <a:pt x="425" y="1075"/>
                      <a:pt x="425" y="1075"/>
                    </a:cubicBezTo>
                    <a:cubicBezTo>
                      <a:pt x="255" y="1271"/>
                      <a:pt x="255" y="1271"/>
                      <a:pt x="255" y="1271"/>
                    </a:cubicBezTo>
                    <a:cubicBezTo>
                      <a:pt x="425" y="1564"/>
                      <a:pt x="425" y="1564"/>
                      <a:pt x="425" y="1564"/>
                    </a:cubicBezTo>
                    <a:cubicBezTo>
                      <a:pt x="425" y="1564"/>
                      <a:pt x="340" y="1564"/>
                      <a:pt x="425" y="1662"/>
                    </a:cubicBezTo>
                    <a:cubicBezTo>
                      <a:pt x="510" y="1759"/>
                      <a:pt x="935" y="1857"/>
                      <a:pt x="935" y="1857"/>
                    </a:cubicBezTo>
                    <a:cubicBezTo>
                      <a:pt x="1020" y="2443"/>
                      <a:pt x="1020" y="2443"/>
                      <a:pt x="1020" y="2443"/>
                    </a:cubicBezTo>
                    <a:cubicBezTo>
                      <a:pt x="1191" y="2834"/>
                      <a:pt x="1191" y="2834"/>
                      <a:pt x="1191" y="2834"/>
                    </a:cubicBezTo>
                    <a:cubicBezTo>
                      <a:pt x="1191" y="2834"/>
                      <a:pt x="1191" y="2834"/>
                      <a:pt x="1191" y="2834"/>
                    </a:cubicBezTo>
                    <a:cubicBezTo>
                      <a:pt x="1531" y="3421"/>
                      <a:pt x="1531" y="3421"/>
                      <a:pt x="1531" y="3421"/>
                    </a:cubicBezTo>
                    <a:cubicBezTo>
                      <a:pt x="1701" y="3812"/>
                      <a:pt x="1701" y="3812"/>
                      <a:pt x="1701" y="3812"/>
                    </a:cubicBezTo>
                    <a:cubicBezTo>
                      <a:pt x="2466" y="3812"/>
                      <a:pt x="2466" y="3812"/>
                      <a:pt x="2466" y="3812"/>
                    </a:cubicBezTo>
                    <a:cubicBezTo>
                      <a:pt x="2636" y="3812"/>
                      <a:pt x="2636" y="3812"/>
                      <a:pt x="2636" y="3812"/>
                    </a:cubicBezTo>
                    <a:cubicBezTo>
                      <a:pt x="2636" y="4300"/>
                      <a:pt x="2636" y="4300"/>
                      <a:pt x="2636" y="4300"/>
                    </a:cubicBezTo>
                    <a:cubicBezTo>
                      <a:pt x="2381" y="4887"/>
                      <a:pt x="2381" y="4887"/>
                      <a:pt x="2381" y="4887"/>
                    </a:cubicBezTo>
                    <a:cubicBezTo>
                      <a:pt x="2126" y="5376"/>
                      <a:pt x="2126" y="5376"/>
                      <a:pt x="2126" y="5376"/>
                    </a:cubicBezTo>
                    <a:cubicBezTo>
                      <a:pt x="2636" y="5962"/>
                      <a:pt x="2636" y="5962"/>
                      <a:pt x="2636" y="5962"/>
                    </a:cubicBezTo>
                    <a:cubicBezTo>
                      <a:pt x="2806" y="6548"/>
                      <a:pt x="2806" y="6548"/>
                      <a:pt x="2806" y="6548"/>
                    </a:cubicBezTo>
                    <a:cubicBezTo>
                      <a:pt x="3061" y="6744"/>
                      <a:pt x="3061" y="6744"/>
                      <a:pt x="3061" y="6744"/>
                    </a:cubicBezTo>
                    <a:cubicBezTo>
                      <a:pt x="3572" y="7037"/>
                      <a:pt x="3572" y="7037"/>
                      <a:pt x="3572" y="7037"/>
                    </a:cubicBezTo>
                    <a:cubicBezTo>
                      <a:pt x="3572" y="17202"/>
                      <a:pt x="3572" y="17202"/>
                      <a:pt x="3572" y="17202"/>
                    </a:cubicBezTo>
                    <a:cubicBezTo>
                      <a:pt x="3572" y="19645"/>
                      <a:pt x="3572" y="19645"/>
                      <a:pt x="3572" y="19645"/>
                    </a:cubicBezTo>
                    <a:cubicBezTo>
                      <a:pt x="18283" y="19254"/>
                      <a:pt x="18283" y="19254"/>
                      <a:pt x="18283" y="19254"/>
                    </a:cubicBezTo>
                    <a:cubicBezTo>
                      <a:pt x="18369" y="19841"/>
                      <a:pt x="18369" y="19841"/>
                      <a:pt x="18369" y="19841"/>
                    </a:cubicBezTo>
                    <a:cubicBezTo>
                      <a:pt x="17433" y="21600"/>
                      <a:pt x="17433" y="21600"/>
                      <a:pt x="17433" y="21600"/>
                    </a:cubicBezTo>
                    <a:cubicBezTo>
                      <a:pt x="19814" y="21405"/>
                      <a:pt x="19814" y="21405"/>
                      <a:pt x="19814" y="21405"/>
                    </a:cubicBezTo>
                    <a:cubicBezTo>
                      <a:pt x="19899" y="21111"/>
                      <a:pt x="19899" y="21111"/>
                      <a:pt x="19899" y="21111"/>
                    </a:cubicBezTo>
                    <a:cubicBezTo>
                      <a:pt x="20069" y="20818"/>
                      <a:pt x="20069" y="20818"/>
                      <a:pt x="20069" y="20818"/>
                    </a:cubicBezTo>
                    <a:cubicBezTo>
                      <a:pt x="20069" y="20818"/>
                      <a:pt x="20239" y="20720"/>
                      <a:pt x="20154" y="20623"/>
                    </a:cubicBezTo>
                    <a:cubicBezTo>
                      <a:pt x="20154" y="20525"/>
                      <a:pt x="19984" y="20232"/>
                      <a:pt x="19984" y="20232"/>
                    </a:cubicBezTo>
                    <a:cubicBezTo>
                      <a:pt x="19899" y="20134"/>
                      <a:pt x="19899" y="20134"/>
                      <a:pt x="19899" y="20134"/>
                    </a:cubicBezTo>
                    <a:cubicBezTo>
                      <a:pt x="19984" y="19938"/>
                      <a:pt x="19984" y="19938"/>
                      <a:pt x="19984" y="19938"/>
                    </a:cubicBezTo>
                    <a:cubicBezTo>
                      <a:pt x="20154" y="19841"/>
                      <a:pt x="20154" y="19841"/>
                      <a:pt x="20154" y="19841"/>
                    </a:cubicBezTo>
                    <a:cubicBezTo>
                      <a:pt x="20239" y="19548"/>
                      <a:pt x="20239" y="19548"/>
                      <a:pt x="20239" y="19548"/>
                    </a:cubicBezTo>
                    <a:cubicBezTo>
                      <a:pt x="20239" y="19254"/>
                      <a:pt x="20239" y="19254"/>
                      <a:pt x="20239" y="19254"/>
                    </a:cubicBezTo>
                    <a:cubicBezTo>
                      <a:pt x="20239" y="18961"/>
                      <a:pt x="20239" y="18961"/>
                      <a:pt x="20239" y="18961"/>
                    </a:cubicBezTo>
                    <a:lnTo>
                      <a:pt x="20239" y="18863"/>
                    </a:lnTo>
                    <a:close/>
                  </a:path>
                </a:pathLst>
              </a:custGeom>
              <a:solidFill>
                <a:srgbClr val="4D4084"/>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18" name="Shape">
                <a:extLst>
                  <a:ext uri="{FF2B5EF4-FFF2-40B4-BE49-F238E27FC236}">
                    <a16:creationId xmlns:a16="http://schemas.microsoft.com/office/drawing/2014/main" id="{77AD7780-53FD-3C6C-02EC-591ECA342B78}"/>
                  </a:ext>
                </a:extLst>
              </p:cNvPr>
              <p:cNvSpPr/>
              <p:nvPr/>
            </p:nvSpPr>
            <p:spPr>
              <a:xfrm>
                <a:off x="4212018" y="440378"/>
                <a:ext cx="995388" cy="1158394"/>
              </a:xfrm>
              <a:custGeom>
                <a:avLst/>
                <a:gdLst/>
                <a:ahLst/>
                <a:cxnLst>
                  <a:cxn ang="0">
                    <a:pos x="wd2" y="hd2"/>
                  </a:cxn>
                  <a:cxn ang="5400000">
                    <a:pos x="wd2" y="hd2"/>
                  </a:cxn>
                  <a:cxn ang="10800000">
                    <a:pos x="wd2" y="hd2"/>
                  </a:cxn>
                  <a:cxn ang="16200000">
                    <a:pos x="wd2" y="hd2"/>
                  </a:cxn>
                </a:cxnLst>
                <a:rect l="0" t="0" r="r" b="b"/>
                <a:pathLst>
                  <a:path w="21600" h="21600" extrusionOk="0">
                    <a:moveTo>
                      <a:pt x="13292" y="12585"/>
                    </a:moveTo>
                    <a:lnTo>
                      <a:pt x="14435" y="12050"/>
                    </a:lnTo>
                    <a:lnTo>
                      <a:pt x="14435" y="9907"/>
                    </a:lnTo>
                    <a:lnTo>
                      <a:pt x="14954" y="9550"/>
                    </a:lnTo>
                    <a:lnTo>
                      <a:pt x="16719" y="8122"/>
                    </a:lnTo>
                    <a:lnTo>
                      <a:pt x="17550" y="7140"/>
                    </a:lnTo>
                    <a:lnTo>
                      <a:pt x="19212" y="6159"/>
                    </a:lnTo>
                    <a:lnTo>
                      <a:pt x="21600" y="4909"/>
                    </a:lnTo>
                    <a:lnTo>
                      <a:pt x="20769" y="4731"/>
                    </a:lnTo>
                    <a:lnTo>
                      <a:pt x="19004" y="4641"/>
                    </a:lnTo>
                    <a:lnTo>
                      <a:pt x="17550" y="4374"/>
                    </a:lnTo>
                    <a:lnTo>
                      <a:pt x="17238" y="4641"/>
                    </a:lnTo>
                    <a:lnTo>
                      <a:pt x="16823" y="4909"/>
                    </a:lnTo>
                    <a:lnTo>
                      <a:pt x="15992" y="4909"/>
                    </a:lnTo>
                    <a:lnTo>
                      <a:pt x="15681" y="4552"/>
                    </a:lnTo>
                    <a:lnTo>
                      <a:pt x="15265" y="4284"/>
                    </a:lnTo>
                    <a:lnTo>
                      <a:pt x="14123" y="4017"/>
                    </a:lnTo>
                    <a:lnTo>
                      <a:pt x="13812" y="4017"/>
                    </a:lnTo>
                    <a:lnTo>
                      <a:pt x="13396" y="3838"/>
                    </a:lnTo>
                    <a:lnTo>
                      <a:pt x="13292" y="3749"/>
                    </a:lnTo>
                    <a:lnTo>
                      <a:pt x="12358" y="3660"/>
                    </a:lnTo>
                    <a:lnTo>
                      <a:pt x="11838" y="3213"/>
                    </a:lnTo>
                    <a:lnTo>
                      <a:pt x="12462" y="3481"/>
                    </a:lnTo>
                    <a:lnTo>
                      <a:pt x="12773" y="3213"/>
                    </a:lnTo>
                    <a:lnTo>
                      <a:pt x="12358" y="3124"/>
                    </a:lnTo>
                    <a:lnTo>
                      <a:pt x="10385" y="3124"/>
                    </a:lnTo>
                    <a:lnTo>
                      <a:pt x="10073" y="3481"/>
                    </a:lnTo>
                    <a:lnTo>
                      <a:pt x="9658" y="3481"/>
                    </a:lnTo>
                    <a:lnTo>
                      <a:pt x="9035" y="3035"/>
                    </a:lnTo>
                    <a:lnTo>
                      <a:pt x="8308" y="3035"/>
                    </a:lnTo>
                    <a:lnTo>
                      <a:pt x="7581" y="2856"/>
                    </a:lnTo>
                    <a:lnTo>
                      <a:pt x="7062" y="2142"/>
                    </a:lnTo>
                    <a:lnTo>
                      <a:pt x="6854" y="1785"/>
                    </a:lnTo>
                    <a:lnTo>
                      <a:pt x="5712" y="1785"/>
                    </a:lnTo>
                    <a:lnTo>
                      <a:pt x="5608" y="1428"/>
                    </a:lnTo>
                    <a:lnTo>
                      <a:pt x="5919" y="1071"/>
                    </a:lnTo>
                    <a:lnTo>
                      <a:pt x="6023" y="714"/>
                    </a:lnTo>
                    <a:lnTo>
                      <a:pt x="6438" y="446"/>
                    </a:lnTo>
                    <a:lnTo>
                      <a:pt x="6231" y="179"/>
                    </a:lnTo>
                    <a:lnTo>
                      <a:pt x="5815" y="0"/>
                    </a:lnTo>
                    <a:lnTo>
                      <a:pt x="5815" y="893"/>
                    </a:lnTo>
                    <a:lnTo>
                      <a:pt x="5608" y="1071"/>
                    </a:lnTo>
                    <a:lnTo>
                      <a:pt x="5400" y="1428"/>
                    </a:lnTo>
                    <a:lnTo>
                      <a:pt x="0" y="1428"/>
                    </a:lnTo>
                    <a:lnTo>
                      <a:pt x="104" y="1785"/>
                    </a:lnTo>
                    <a:lnTo>
                      <a:pt x="104" y="2142"/>
                    </a:lnTo>
                    <a:lnTo>
                      <a:pt x="415" y="2321"/>
                    </a:lnTo>
                    <a:lnTo>
                      <a:pt x="415" y="2678"/>
                    </a:lnTo>
                    <a:lnTo>
                      <a:pt x="104" y="2945"/>
                    </a:lnTo>
                    <a:lnTo>
                      <a:pt x="104" y="3392"/>
                    </a:lnTo>
                    <a:lnTo>
                      <a:pt x="208" y="3570"/>
                    </a:lnTo>
                    <a:lnTo>
                      <a:pt x="312" y="4017"/>
                    </a:lnTo>
                    <a:lnTo>
                      <a:pt x="104" y="4552"/>
                    </a:lnTo>
                    <a:lnTo>
                      <a:pt x="312" y="4998"/>
                    </a:lnTo>
                    <a:lnTo>
                      <a:pt x="623" y="5712"/>
                    </a:lnTo>
                    <a:lnTo>
                      <a:pt x="935" y="6248"/>
                    </a:lnTo>
                    <a:lnTo>
                      <a:pt x="935" y="6962"/>
                    </a:lnTo>
                    <a:lnTo>
                      <a:pt x="1038" y="8212"/>
                    </a:lnTo>
                    <a:lnTo>
                      <a:pt x="1038" y="9997"/>
                    </a:lnTo>
                    <a:lnTo>
                      <a:pt x="1246" y="10175"/>
                    </a:lnTo>
                    <a:lnTo>
                      <a:pt x="1246" y="10889"/>
                    </a:lnTo>
                    <a:lnTo>
                      <a:pt x="1558" y="11068"/>
                    </a:lnTo>
                    <a:lnTo>
                      <a:pt x="1765" y="11336"/>
                    </a:lnTo>
                    <a:lnTo>
                      <a:pt x="1869" y="11782"/>
                    </a:lnTo>
                    <a:lnTo>
                      <a:pt x="1869" y="12585"/>
                    </a:lnTo>
                    <a:lnTo>
                      <a:pt x="1662" y="12674"/>
                    </a:lnTo>
                    <a:lnTo>
                      <a:pt x="1765" y="12853"/>
                    </a:lnTo>
                    <a:lnTo>
                      <a:pt x="1350" y="13121"/>
                    </a:lnTo>
                    <a:lnTo>
                      <a:pt x="1142" y="13388"/>
                    </a:lnTo>
                    <a:lnTo>
                      <a:pt x="831" y="13567"/>
                    </a:lnTo>
                    <a:lnTo>
                      <a:pt x="831" y="13924"/>
                    </a:lnTo>
                    <a:lnTo>
                      <a:pt x="935" y="14102"/>
                    </a:lnTo>
                    <a:lnTo>
                      <a:pt x="1246" y="14281"/>
                    </a:lnTo>
                    <a:lnTo>
                      <a:pt x="1246" y="14549"/>
                    </a:lnTo>
                    <a:lnTo>
                      <a:pt x="1765" y="14638"/>
                    </a:lnTo>
                    <a:lnTo>
                      <a:pt x="1869" y="14906"/>
                    </a:lnTo>
                    <a:lnTo>
                      <a:pt x="2181" y="15084"/>
                    </a:lnTo>
                    <a:lnTo>
                      <a:pt x="1869" y="21600"/>
                    </a:lnTo>
                    <a:lnTo>
                      <a:pt x="17862" y="21332"/>
                    </a:lnTo>
                    <a:lnTo>
                      <a:pt x="17965" y="20797"/>
                    </a:lnTo>
                    <a:lnTo>
                      <a:pt x="17862" y="20261"/>
                    </a:lnTo>
                    <a:lnTo>
                      <a:pt x="17238" y="19636"/>
                    </a:lnTo>
                    <a:lnTo>
                      <a:pt x="16615" y="19279"/>
                    </a:lnTo>
                    <a:lnTo>
                      <a:pt x="16304" y="19012"/>
                    </a:lnTo>
                    <a:lnTo>
                      <a:pt x="15577" y="18208"/>
                    </a:lnTo>
                    <a:lnTo>
                      <a:pt x="14331" y="17583"/>
                    </a:lnTo>
                    <a:lnTo>
                      <a:pt x="13500" y="17226"/>
                    </a:lnTo>
                    <a:lnTo>
                      <a:pt x="12981" y="16869"/>
                    </a:lnTo>
                    <a:lnTo>
                      <a:pt x="13085" y="15531"/>
                    </a:lnTo>
                    <a:lnTo>
                      <a:pt x="13292" y="14192"/>
                    </a:lnTo>
                    <a:lnTo>
                      <a:pt x="13085" y="14192"/>
                    </a:lnTo>
                    <a:lnTo>
                      <a:pt x="12669" y="13745"/>
                    </a:lnTo>
                    <a:lnTo>
                      <a:pt x="13085" y="12942"/>
                    </a:lnTo>
                    <a:lnTo>
                      <a:pt x="13292" y="12585"/>
                    </a:ln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19" name="Shape">
                <a:extLst>
                  <a:ext uri="{FF2B5EF4-FFF2-40B4-BE49-F238E27FC236}">
                    <a16:creationId xmlns:a16="http://schemas.microsoft.com/office/drawing/2014/main" id="{ADB97A9A-318D-63BB-6DE5-2FBC62B6777C}"/>
                  </a:ext>
                </a:extLst>
              </p:cNvPr>
              <p:cNvSpPr/>
              <p:nvPr/>
            </p:nvSpPr>
            <p:spPr>
              <a:xfrm>
                <a:off x="5126058" y="780239"/>
                <a:ext cx="1162879" cy="1096168"/>
              </a:xfrm>
              <a:custGeom>
                <a:avLst/>
                <a:gdLst/>
                <a:ahLst/>
                <a:cxnLst>
                  <a:cxn ang="0">
                    <a:pos x="wd2" y="hd2"/>
                  </a:cxn>
                  <a:cxn ang="5400000">
                    <a:pos x="wd2" y="hd2"/>
                  </a:cxn>
                  <a:cxn ang="10800000">
                    <a:pos x="wd2" y="hd2"/>
                  </a:cxn>
                  <a:cxn ang="16200000">
                    <a:pos x="wd2" y="hd2"/>
                  </a:cxn>
                </a:cxnLst>
                <a:rect l="0" t="0" r="r" b="b"/>
                <a:pathLst>
                  <a:path w="21600" h="21600" extrusionOk="0">
                    <a:moveTo>
                      <a:pt x="0" y="4080"/>
                    </a:moveTo>
                    <a:cubicBezTo>
                      <a:pt x="151" y="3920"/>
                      <a:pt x="151" y="3920"/>
                      <a:pt x="151" y="3920"/>
                    </a:cubicBezTo>
                    <a:cubicBezTo>
                      <a:pt x="452" y="3920"/>
                      <a:pt x="452" y="3920"/>
                      <a:pt x="452" y="3920"/>
                    </a:cubicBezTo>
                    <a:cubicBezTo>
                      <a:pt x="828" y="3680"/>
                      <a:pt x="828" y="3680"/>
                      <a:pt x="828" y="3680"/>
                    </a:cubicBezTo>
                    <a:cubicBezTo>
                      <a:pt x="903" y="3520"/>
                      <a:pt x="903" y="3520"/>
                      <a:pt x="903" y="3520"/>
                    </a:cubicBezTo>
                    <a:cubicBezTo>
                      <a:pt x="1054" y="3200"/>
                      <a:pt x="1054" y="3200"/>
                      <a:pt x="1054" y="3200"/>
                    </a:cubicBezTo>
                    <a:cubicBezTo>
                      <a:pt x="1279" y="2960"/>
                      <a:pt x="1279" y="2960"/>
                      <a:pt x="1279" y="2960"/>
                    </a:cubicBezTo>
                    <a:cubicBezTo>
                      <a:pt x="1505" y="2880"/>
                      <a:pt x="1505" y="2880"/>
                      <a:pt x="1505" y="2880"/>
                    </a:cubicBezTo>
                    <a:cubicBezTo>
                      <a:pt x="1731" y="2880"/>
                      <a:pt x="1731" y="2880"/>
                      <a:pt x="1731" y="2880"/>
                    </a:cubicBezTo>
                    <a:cubicBezTo>
                      <a:pt x="2183" y="2880"/>
                      <a:pt x="2183" y="2880"/>
                      <a:pt x="2183" y="2880"/>
                    </a:cubicBezTo>
                    <a:cubicBezTo>
                      <a:pt x="2408" y="2720"/>
                      <a:pt x="2408" y="2720"/>
                      <a:pt x="2408" y="2720"/>
                    </a:cubicBezTo>
                    <a:cubicBezTo>
                      <a:pt x="3161" y="2160"/>
                      <a:pt x="3161" y="2160"/>
                      <a:pt x="3161" y="2160"/>
                    </a:cubicBezTo>
                    <a:cubicBezTo>
                      <a:pt x="3387" y="2080"/>
                      <a:pt x="3387" y="2080"/>
                      <a:pt x="3387" y="2080"/>
                    </a:cubicBezTo>
                    <a:cubicBezTo>
                      <a:pt x="3688" y="1760"/>
                      <a:pt x="3688" y="1760"/>
                      <a:pt x="3688" y="1760"/>
                    </a:cubicBezTo>
                    <a:cubicBezTo>
                      <a:pt x="3914" y="1360"/>
                      <a:pt x="3914" y="1360"/>
                      <a:pt x="3914" y="1360"/>
                    </a:cubicBezTo>
                    <a:cubicBezTo>
                      <a:pt x="4215" y="1120"/>
                      <a:pt x="4215" y="1120"/>
                      <a:pt x="4215" y="1120"/>
                    </a:cubicBezTo>
                    <a:cubicBezTo>
                      <a:pt x="4591" y="720"/>
                      <a:pt x="4591" y="720"/>
                      <a:pt x="4591" y="720"/>
                    </a:cubicBezTo>
                    <a:cubicBezTo>
                      <a:pt x="4892" y="320"/>
                      <a:pt x="4892" y="320"/>
                      <a:pt x="4892" y="320"/>
                    </a:cubicBezTo>
                    <a:cubicBezTo>
                      <a:pt x="5268" y="80"/>
                      <a:pt x="5268" y="80"/>
                      <a:pt x="5268" y="80"/>
                    </a:cubicBezTo>
                    <a:cubicBezTo>
                      <a:pt x="5795" y="0"/>
                      <a:pt x="5795" y="0"/>
                      <a:pt x="5795" y="0"/>
                    </a:cubicBezTo>
                    <a:cubicBezTo>
                      <a:pt x="6021" y="0"/>
                      <a:pt x="6021" y="0"/>
                      <a:pt x="6021" y="0"/>
                    </a:cubicBezTo>
                    <a:cubicBezTo>
                      <a:pt x="6397" y="160"/>
                      <a:pt x="6397" y="160"/>
                      <a:pt x="6397" y="160"/>
                    </a:cubicBezTo>
                    <a:cubicBezTo>
                      <a:pt x="6247" y="240"/>
                      <a:pt x="6247" y="240"/>
                      <a:pt x="6247" y="240"/>
                    </a:cubicBezTo>
                    <a:cubicBezTo>
                      <a:pt x="5946" y="400"/>
                      <a:pt x="5946" y="400"/>
                      <a:pt x="5946" y="400"/>
                    </a:cubicBezTo>
                    <a:cubicBezTo>
                      <a:pt x="5645" y="480"/>
                      <a:pt x="5645" y="480"/>
                      <a:pt x="5645" y="480"/>
                    </a:cubicBezTo>
                    <a:cubicBezTo>
                      <a:pt x="5720" y="640"/>
                      <a:pt x="5720" y="640"/>
                      <a:pt x="5720" y="640"/>
                    </a:cubicBezTo>
                    <a:cubicBezTo>
                      <a:pt x="5268" y="1120"/>
                      <a:pt x="5268" y="1120"/>
                      <a:pt x="5268" y="1120"/>
                    </a:cubicBezTo>
                    <a:cubicBezTo>
                      <a:pt x="5268" y="1120"/>
                      <a:pt x="5118" y="1120"/>
                      <a:pt x="5118" y="1200"/>
                    </a:cubicBezTo>
                    <a:cubicBezTo>
                      <a:pt x="5118" y="1280"/>
                      <a:pt x="4892" y="1840"/>
                      <a:pt x="4892" y="1840"/>
                    </a:cubicBezTo>
                    <a:cubicBezTo>
                      <a:pt x="4892" y="1520"/>
                      <a:pt x="4892" y="1520"/>
                      <a:pt x="4892" y="1520"/>
                    </a:cubicBezTo>
                    <a:cubicBezTo>
                      <a:pt x="4741" y="1360"/>
                      <a:pt x="4741" y="1360"/>
                      <a:pt x="4741" y="1360"/>
                    </a:cubicBezTo>
                    <a:cubicBezTo>
                      <a:pt x="4666" y="2160"/>
                      <a:pt x="4666" y="2160"/>
                      <a:pt x="4666" y="2160"/>
                    </a:cubicBezTo>
                    <a:cubicBezTo>
                      <a:pt x="4666" y="2640"/>
                      <a:pt x="4666" y="2640"/>
                      <a:pt x="4666" y="2640"/>
                    </a:cubicBezTo>
                    <a:cubicBezTo>
                      <a:pt x="4892" y="2480"/>
                      <a:pt x="4892" y="2480"/>
                      <a:pt x="4892" y="2480"/>
                    </a:cubicBezTo>
                    <a:cubicBezTo>
                      <a:pt x="5043" y="2320"/>
                      <a:pt x="5043" y="2320"/>
                      <a:pt x="5043" y="2320"/>
                    </a:cubicBezTo>
                    <a:cubicBezTo>
                      <a:pt x="5118" y="2320"/>
                      <a:pt x="5118" y="2320"/>
                      <a:pt x="5118" y="2320"/>
                    </a:cubicBezTo>
                    <a:cubicBezTo>
                      <a:pt x="5193" y="2480"/>
                      <a:pt x="5193" y="2480"/>
                      <a:pt x="5193" y="2480"/>
                    </a:cubicBezTo>
                    <a:cubicBezTo>
                      <a:pt x="5419" y="2480"/>
                      <a:pt x="5419" y="2480"/>
                      <a:pt x="5419" y="2480"/>
                    </a:cubicBezTo>
                    <a:cubicBezTo>
                      <a:pt x="5569" y="2400"/>
                      <a:pt x="5569" y="2400"/>
                      <a:pt x="5569" y="2400"/>
                    </a:cubicBezTo>
                    <a:cubicBezTo>
                      <a:pt x="5795" y="2240"/>
                      <a:pt x="5795" y="2240"/>
                      <a:pt x="5795" y="2240"/>
                    </a:cubicBezTo>
                    <a:cubicBezTo>
                      <a:pt x="6171" y="2320"/>
                      <a:pt x="6171" y="2320"/>
                      <a:pt x="6171" y="2320"/>
                    </a:cubicBezTo>
                    <a:cubicBezTo>
                      <a:pt x="6924" y="2720"/>
                      <a:pt x="6924" y="2720"/>
                      <a:pt x="6924" y="2720"/>
                    </a:cubicBezTo>
                    <a:cubicBezTo>
                      <a:pt x="7376" y="3280"/>
                      <a:pt x="7376" y="3280"/>
                      <a:pt x="7376" y="3280"/>
                    </a:cubicBezTo>
                    <a:cubicBezTo>
                      <a:pt x="7677" y="3520"/>
                      <a:pt x="7677" y="3520"/>
                      <a:pt x="7677" y="3520"/>
                    </a:cubicBezTo>
                    <a:cubicBezTo>
                      <a:pt x="8354" y="3600"/>
                      <a:pt x="8354" y="3600"/>
                      <a:pt x="8354" y="3600"/>
                    </a:cubicBezTo>
                    <a:cubicBezTo>
                      <a:pt x="8580" y="3520"/>
                      <a:pt x="8580" y="3520"/>
                      <a:pt x="8580" y="3520"/>
                    </a:cubicBezTo>
                    <a:cubicBezTo>
                      <a:pt x="9107" y="3680"/>
                      <a:pt x="9107" y="3680"/>
                      <a:pt x="9107" y="3680"/>
                    </a:cubicBezTo>
                    <a:cubicBezTo>
                      <a:pt x="9558" y="3840"/>
                      <a:pt x="9558" y="3840"/>
                      <a:pt x="9558" y="3840"/>
                    </a:cubicBezTo>
                    <a:cubicBezTo>
                      <a:pt x="9784" y="3520"/>
                      <a:pt x="9784" y="3520"/>
                      <a:pt x="9784" y="3520"/>
                    </a:cubicBezTo>
                    <a:cubicBezTo>
                      <a:pt x="10160" y="3120"/>
                      <a:pt x="10160" y="3120"/>
                      <a:pt x="10160" y="3120"/>
                    </a:cubicBezTo>
                    <a:cubicBezTo>
                      <a:pt x="10461" y="2800"/>
                      <a:pt x="10461" y="2800"/>
                      <a:pt x="10461" y="2800"/>
                    </a:cubicBezTo>
                    <a:cubicBezTo>
                      <a:pt x="11139" y="2640"/>
                      <a:pt x="11139" y="2640"/>
                      <a:pt x="11139" y="2640"/>
                    </a:cubicBezTo>
                    <a:cubicBezTo>
                      <a:pt x="11590" y="2480"/>
                      <a:pt x="11590" y="2480"/>
                      <a:pt x="11590" y="2480"/>
                    </a:cubicBezTo>
                    <a:cubicBezTo>
                      <a:pt x="12042" y="2480"/>
                      <a:pt x="12042" y="2480"/>
                      <a:pt x="12042" y="2480"/>
                    </a:cubicBezTo>
                    <a:cubicBezTo>
                      <a:pt x="12719" y="2240"/>
                      <a:pt x="12719" y="2240"/>
                      <a:pt x="12719" y="2240"/>
                    </a:cubicBezTo>
                    <a:cubicBezTo>
                      <a:pt x="13171" y="2080"/>
                      <a:pt x="13171" y="2080"/>
                      <a:pt x="13171" y="2080"/>
                    </a:cubicBezTo>
                    <a:cubicBezTo>
                      <a:pt x="13397" y="2240"/>
                      <a:pt x="13397" y="2240"/>
                      <a:pt x="13397" y="2240"/>
                    </a:cubicBezTo>
                    <a:cubicBezTo>
                      <a:pt x="13547" y="2880"/>
                      <a:pt x="13547" y="2880"/>
                      <a:pt x="13547" y="2880"/>
                    </a:cubicBezTo>
                    <a:cubicBezTo>
                      <a:pt x="14375" y="3040"/>
                      <a:pt x="14375" y="3040"/>
                      <a:pt x="14375" y="3040"/>
                    </a:cubicBezTo>
                    <a:cubicBezTo>
                      <a:pt x="14902" y="3040"/>
                      <a:pt x="14902" y="3040"/>
                      <a:pt x="14902" y="3040"/>
                    </a:cubicBezTo>
                    <a:cubicBezTo>
                      <a:pt x="15278" y="3120"/>
                      <a:pt x="15278" y="3120"/>
                      <a:pt x="15278" y="3120"/>
                    </a:cubicBezTo>
                    <a:cubicBezTo>
                      <a:pt x="15579" y="3520"/>
                      <a:pt x="15579" y="3520"/>
                      <a:pt x="15579" y="3520"/>
                    </a:cubicBezTo>
                    <a:cubicBezTo>
                      <a:pt x="16031" y="4080"/>
                      <a:pt x="16031" y="4080"/>
                      <a:pt x="16031" y="4080"/>
                    </a:cubicBezTo>
                    <a:cubicBezTo>
                      <a:pt x="16181" y="4240"/>
                      <a:pt x="16181" y="4240"/>
                      <a:pt x="16181" y="4240"/>
                    </a:cubicBezTo>
                    <a:cubicBezTo>
                      <a:pt x="16181" y="4240"/>
                      <a:pt x="16256" y="4320"/>
                      <a:pt x="16332" y="4400"/>
                    </a:cubicBezTo>
                    <a:cubicBezTo>
                      <a:pt x="16407" y="4480"/>
                      <a:pt x="16482" y="4640"/>
                      <a:pt x="16482" y="4640"/>
                    </a:cubicBezTo>
                    <a:cubicBezTo>
                      <a:pt x="16859" y="4720"/>
                      <a:pt x="16859" y="4720"/>
                      <a:pt x="16859" y="4720"/>
                    </a:cubicBezTo>
                    <a:cubicBezTo>
                      <a:pt x="16859" y="4720"/>
                      <a:pt x="17009" y="4560"/>
                      <a:pt x="17009" y="4560"/>
                    </a:cubicBezTo>
                    <a:cubicBezTo>
                      <a:pt x="17009" y="4480"/>
                      <a:pt x="17310" y="4320"/>
                      <a:pt x="17310" y="4320"/>
                    </a:cubicBezTo>
                    <a:cubicBezTo>
                      <a:pt x="17461" y="4480"/>
                      <a:pt x="17461" y="4480"/>
                      <a:pt x="17461" y="4480"/>
                    </a:cubicBezTo>
                    <a:cubicBezTo>
                      <a:pt x="17461" y="4480"/>
                      <a:pt x="17611" y="4560"/>
                      <a:pt x="17461" y="4640"/>
                    </a:cubicBezTo>
                    <a:cubicBezTo>
                      <a:pt x="17385" y="4640"/>
                      <a:pt x="17310" y="4800"/>
                      <a:pt x="17235" y="4800"/>
                    </a:cubicBezTo>
                    <a:cubicBezTo>
                      <a:pt x="17084" y="4800"/>
                      <a:pt x="16934" y="4800"/>
                      <a:pt x="16934" y="4800"/>
                    </a:cubicBezTo>
                    <a:cubicBezTo>
                      <a:pt x="16633" y="4800"/>
                      <a:pt x="16633" y="4800"/>
                      <a:pt x="16633" y="4800"/>
                    </a:cubicBezTo>
                    <a:cubicBezTo>
                      <a:pt x="16482" y="4960"/>
                      <a:pt x="16482" y="4960"/>
                      <a:pt x="16482" y="4960"/>
                    </a:cubicBezTo>
                    <a:cubicBezTo>
                      <a:pt x="15654" y="4960"/>
                      <a:pt x="15654" y="4960"/>
                      <a:pt x="15654" y="4960"/>
                    </a:cubicBezTo>
                    <a:cubicBezTo>
                      <a:pt x="15429" y="5040"/>
                      <a:pt x="15429" y="5040"/>
                      <a:pt x="15429" y="5040"/>
                    </a:cubicBezTo>
                    <a:cubicBezTo>
                      <a:pt x="15128" y="4880"/>
                      <a:pt x="15128" y="4880"/>
                      <a:pt x="15128" y="4880"/>
                    </a:cubicBezTo>
                    <a:cubicBezTo>
                      <a:pt x="14826" y="4720"/>
                      <a:pt x="14826" y="4720"/>
                      <a:pt x="14826" y="4720"/>
                    </a:cubicBezTo>
                    <a:cubicBezTo>
                      <a:pt x="14525" y="5120"/>
                      <a:pt x="14525" y="5120"/>
                      <a:pt x="14525" y="5120"/>
                    </a:cubicBezTo>
                    <a:cubicBezTo>
                      <a:pt x="14601" y="5360"/>
                      <a:pt x="14601" y="5360"/>
                      <a:pt x="14601" y="5360"/>
                    </a:cubicBezTo>
                    <a:cubicBezTo>
                      <a:pt x="14601" y="5520"/>
                      <a:pt x="14601" y="5520"/>
                      <a:pt x="14601" y="5520"/>
                    </a:cubicBezTo>
                    <a:cubicBezTo>
                      <a:pt x="14601" y="5520"/>
                      <a:pt x="14601" y="5680"/>
                      <a:pt x="14676" y="5680"/>
                    </a:cubicBezTo>
                    <a:cubicBezTo>
                      <a:pt x="14676" y="5680"/>
                      <a:pt x="14751" y="5760"/>
                      <a:pt x="14751" y="5760"/>
                    </a:cubicBezTo>
                    <a:cubicBezTo>
                      <a:pt x="15128" y="5920"/>
                      <a:pt x="15128" y="5920"/>
                      <a:pt x="15128" y="5920"/>
                    </a:cubicBezTo>
                    <a:cubicBezTo>
                      <a:pt x="15278" y="5760"/>
                      <a:pt x="15278" y="5760"/>
                      <a:pt x="15278" y="5760"/>
                    </a:cubicBezTo>
                    <a:cubicBezTo>
                      <a:pt x="15278" y="5760"/>
                      <a:pt x="15052" y="5600"/>
                      <a:pt x="15128" y="5600"/>
                    </a:cubicBezTo>
                    <a:cubicBezTo>
                      <a:pt x="15203" y="5600"/>
                      <a:pt x="15504" y="5760"/>
                      <a:pt x="15504" y="5760"/>
                    </a:cubicBezTo>
                    <a:cubicBezTo>
                      <a:pt x="15504" y="5760"/>
                      <a:pt x="15429" y="5920"/>
                      <a:pt x="15429" y="5920"/>
                    </a:cubicBezTo>
                    <a:cubicBezTo>
                      <a:pt x="15353" y="6000"/>
                      <a:pt x="15353" y="6000"/>
                      <a:pt x="15353" y="6000"/>
                    </a:cubicBezTo>
                    <a:cubicBezTo>
                      <a:pt x="15429" y="6080"/>
                      <a:pt x="15805" y="6160"/>
                      <a:pt x="15805" y="6160"/>
                    </a:cubicBezTo>
                    <a:cubicBezTo>
                      <a:pt x="15880" y="6160"/>
                      <a:pt x="16106" y="6320"/>
                      <a:pt x="16106" y="6320"/>
                    </a:cubicBezTo>
                    <a:cubicBezTo>
                      <a:pt x="16482" y="6560"/>
                      <a:pt x="16482" y="6560"/>
                      <a:pt x="16482" y="6560"/>
                    </a:cubicBezTo>
                    <a:cubicBezTo>
                      <a:pt x="17009" y="6800"/>
                      <a:pt x="17009" y="6800"/>
                      <a:pt x="17009" y="6800"/>
                    </a:cubicBezTo>
                    <a:cubicBezTo>
                      <a:pt x="17611" y="7040"/>
                      <a:pt x="17611" y="7040"/>
                      <a:pt x="17611" y="7040"/>
                    </a:cubicBezTo>
                    <a:cubicBezTo>
                      <a:pt x="18213" y="7680"/>
                      <a:pt x="18213" y="7680"/>
                      <a:pt x="18213" y="7680"/>
                    </a:cubicBezTo>
                    <a:cubicBezTo>
                      <a:pt x="18514" y="8080"/>
                      <a:pt x="18514" y="8080"/>
                      <a:pt x="18514" y="8080"/>
                    </a:cubicBezTo>
                    <a:cubicBezTo>
                      <a:pt x="18364" y="8240"/>
                      <a:pt x="18364" y="8240"/>
                      <a:pt x="18364" y="8240"/>
                    </a:cubicBezTo>
                    <a:cubicBezTo>
                      <a:pt x="18364" y="8240"/>
                      <a:pt x="18289" y="8240"/>
                      <a:pt x="18289" y="8320"/>
                    </a:cubicBezTo>
                    <a:cubicBezTo>
                      <a:pt x="18364" y="8400"/>
                      <a:pt x="18514" y="8720"/>
                      <a:pt x="18514" y="8720"/>
                    </a:cubicBezTo>
                    <a:cubicBezTo>
                      <a:pt x="18439" y="8800"/>
                      <a:pt x="18590" y="9040"/>
                      <a:pt x="18590" y="9040"/>
                    </a:cubicBezTo>
                    <a:cubicBezTo>
                      <a:pt x="18740" y="9920"/>
                      <a:pt x="18740" y="9920"/>
                      <a:pt x="18740" y="9920"/>
                    </a:cubicBezTo>
                    <a:cubicBezTo>
                      <a:pt x="18815" y="10400"/>
                      <a:pt x="18815" y="10400"/>
                      <a:pt x="18815" y="10400"/>
                    </a:cubicBezTo>
                    <a:cubicBezTo>
                      <a:pt x="18740" y="10880"/>
                      <a:pt x="18740" y="10880"/>
                      <a:pt x="18740" y="10880"/>
                    </a:cubicBezTo>
                    <a:cubicBezTo>
                      <a:pt x="18439" y="11280"/>
                      <a:pt x="18439" y="11280"/>
                      <a:pt x="18439" y="11280"/>
                    </a:cubicBezTo>
                    <a:cubicBezTo>
                      <a:pt x="18213" y="11760"/>
                      <a:pt x="18213" y="11760"/>
                      <a:pt x="18213" y="11760"/>
                    </a:cubicBezTo>
                    <a:cubicBezTo>
                      <a:pt x="18213" y="11760"/>
                      <a:pt x="18063" y="12080"/>
                      <a:pt x="17987" y="12160"/>
                    </a:cubicBezTo>
                    <a:cubicBezTo>
                      <a:pt x="17987" y="12160"/>
                      <a:pt x="17686" y="12400"/>
                      <a:pt x="17686" y="12480"/>
                    </a:cubicBezTo>
                    <a:cubicBezTo>
                      <a:pt x="17686" y="12480"/>
                      <a:pt x="17536" y="12800"/>
                      <a:pt x="17536" y="12800"/>
                    </a:cubicBezTo>
                    <a:cubicBezTo>
                      <a:pt x="17536" y="13440"/>
                      <a:pt x="17536" y="13440"/>
                      <a:pt x="17536" y="13440"/>
                    </a:cubicBezTo>
                    <a:cubicBezTo>
                      <a:pt x="17686" y="13600"/>
                      <a:pt x="17686" y="13600"/>
                      <a:pt x="17686" y="13600"/>
                    </a:cubicBezTo>
                    <a:cubicBezTo>
                      <a:pt x="18063" y="13760"/>
                      <a:pt x="18063" y="13760"/>
                      <a:pt x="18063" y="13760"/>
                    </a:cubicBezTo>
                    <a:cubicBezTo>
                      <a:pt x="18213" y="13600"/>
                      <a:pt x="18213" y="13600"/>
                      <a:pt x="18213" y="13600"/>
                    </a:cubicBezTo>
                    <a:cubicBezTo>
                      <a:pt x="18213" y="13600"/>
                      <a:pt x="18364" y="13520"/>
                      <a:pt x="18364" y="13440"/>
                    </a:cubicBezTo>
                    <a:cubicBezTo>
                      <a:pt x="18439" y="13440"/>
                      <a:pt x="18514" y="13280"/>
                      <a:pt x="18514" y="13280"/>
                    </a:cubicBezTo>
                    <a:cubicBezTo>
                      <a:pt x="18514" y="13280"/>
                      <a:pt x="18740" y="13120"/>
                      <a:pt x="18740" y="13120"/>
                    </a:cubicBezTo>
                    <a:cubicBezTo>
                      <a:pt x="18740" y="13120"/>
                      <a:pt x="18740" y="12880"/>
                      <a:pt x="18740" y="12880"/>
                    </a:cubicBezTo>
                    <a:cubicBezTo>
                      <a:pt x="18740" y="12880"/>
                      <a:pt x="18815" y="12560"/>
                      <a:pt x="18815" y="12560"/>
                    </a:cubicBezTo>
                    <a:cubicBezTo>
                      <a:pt x="18815" y="12560"/>
                      <a:pt x="18966" y="12480"/>
                      <a:pt x="18966" y="12480"/>
                    </a:cubicBezTo>
                    <a:cubicBezTo>
                      <a:pt x="18966" y="12400"/>
                      <a:pt x="19192" y="12240"/>
                      <a:pt x="19192" y="12240"/>
                    </a:cubicBezTo>
                    <a:cubicBezTo>
                      <a:pt x="19192" y="12240"/>
                      <a:pt x="19493" y="12000"/>
                      <a:pt x="19493" y="12000"/>
                    </a:cubicBezTo>
                    <a:cubicBezTo>
                      <a:pt x="19568" y="12000"/>
                      <a:pt x="19718" y="11760"/>
                      <a:pt x="19718" y="11760"/>
                    </a:cubicBezTo>
                    <a:cubicBezTo>
                      <a:pt x="19944" y="11760"/>
                      <a:pt x="19944" y="11760"/>
                      <a:pt x="19944" y="11760"/>
                    </a:cubicBezTo>
                    <a:cubicBezTo>
                      <a:pt x="20245" y="11840"/>
                      <a:pt x="20245" y="11840"/>
                      <a:pt x="20245" y="11840"/>
                    </a:cubicBezTo>
                    <a:cubicBezTo>
                      <a:pt x="20697" y="12320"/>
                      <a:pt x="20697" y="12320"/>
                      <a:pt x="20697" y="12320"/>
                    </a:cubicBezTo>
                    <a:cubicBezTo>
                      <a:pt x="20998" y="12960"/>
                      <a:pt x="20998" y="12960"/>
                      <a:pt x="20998" y="12960"/>
                    </a:cubicBezTo>
                    <a:cubicBezTo>
                      <a:pt x="21299" y="14720"/>
                      <a:pt x="21299" y="14720"/>
                      <a:pt x="21299" y="14720"/>
                    </a:cubicBezTo>
                    <a:cubicBezTo>
                      <a:pt x="21525" y="15120"/>
                      <a:pt x="21525" y="15120"/>
                      <a:pt x="21525" y="15120"/>
                    </a:cubicBezTo>
                    <a:cubicBezTo>
                      <a:pt x="21525" y="15440"/>
                      <a:pt x="21525" y="15440"/>
                      <a:pt x="21525" y="15440"/>
                    </a:cubicBezTo>
                    <a:cubicBezTo>
                      <a:pt x="21525" y="15440"/>
                      <a:pt x="21600" y="15680"/>
                      <a:pt x="21600" y="15760"/>
                    </a:cubicBezTo>
                    <a:cubicBezTo>
                      <a:pt x="21600" y="15840"/>
                      <a:pt x="21600" y="17040"/>
                      <a:pt x="21600" y="17040"/>
                    </a:cubicBezTo>
                    <a:cubicBezTo>
                      <a:pt x="21073" y="17040"/>
                      <a:pt x="21073" y="17040"/>
                      <a:pt x="21073" y="17040"/>
                    </a:cubicBezTo>
                    <a:cubicBezTo>
                      <a:pt x="20923" y="17040"/>
                      <a:pt x="20923" y="17040"/>
                      <a:pt x="20923" y="17040"/>
                    </a:cubicBezTo>
                    <a:cubicBezTo>
                      <a:pt x="20923" y="17280"/>
                      <a:pt x="20923" y="17280"/>
                      <a:pt x="20923" y="17280"/>
                    </a:cubicBezTo>
                    <a:cubicBezTo>
                      <a:pt x="20697" y="17600"/>
                      <a:pt x="20697" y="17600"/>
                      <a:pt x="20697" y="17600"/>
                    </a:cubicBezTo>
                    <a:cubicBezTo>
                      <a:pt x="20622" y="18000"/>
                      <a:pt x="20622" y="18000"/>
                      <a:pt x="20622" y="18000"/>
                    </a:cubicBezTo>
                    <a:cubicBezTo>
                      <a:pt x="20471" y="18320"/>
                      <a:pt x="20471" y="18320"/>
                      <a:pt x="20471" y="18320"/>
                    </a:cubicBezTo>
                    <a:cubicBezTo>
                      <a:pt x="20245" y="18640"/>
                      <a:pt x="20245" y="18640"/>
                      <a:pt x="20245" y="18640"/>
                    </a:cubicBezTo>
                    <a:cubicBezTo>
                      <a:pt x="20020" y="19440"/>
                      <a:pt x="20020" y="19440"/>
                      <a:pt x="20020" y="19440"/>
                    </a:cubicBezTo>
                    <a:cubicBezTo>
                      <a:pt x="20020" y="19920"/>
                      <a:pt x="20020" y="19920"/>
                      <a:pt x="20020" y="19920"/>
                    </a:cubicBezTo>
                    <a:cubicBezTo>
                      <a:pt x="19718" y="20320"/>
                      <a:pt x="19718" y="20320"/>
                      <a:pt x="19718" y="20320"/>
                    </a:cubicBezTo>
                    <a:cubicBezTo>
                      <a:pt x="19493" y="20720"/>
                      <a:pt x="19493" y="20720"/>
                      <a:pt x="19493" y="20720"/>
                    </a:cubicBezTo>
                    <a:cubicBezTo>
                      <a:pt x="16031" y="21360"/>
                      <a:pt x="16031" y="21360"/>
                      <a:pt x="16031" y="21360"/>
                    </a:cubicBezTo>
                    <a:cubicBezTo>
                      <a:pt x="15955" y="21200"/>
                      <a:pt x="15955" y="21200"/>
                      <a:pt x="15955" y="21200"/>
                    </a:cubicBezTo>
                    <a:cubicBezTo>
                      <a:pt x="10612" y="21600"/>
                      <a:pt x="10612" y="21600"/>
                      <a:pt x="10612" y="21600"/>
                    </a:cubicBezTo>
                    <a:cubicBezTo>
                      <a:pt x="10988" y="21200"/>
                      <a:pt x="10988" y="21200"/>
                      <a:pt x="10988" y="21200"/>
                    </a:cubicBezTo>
                    <a:cubicBezTo>
                      <a:pt x="11139" y="20880"/>
                      <a:pt x="11139" y="20880"/>
                      <a:pt x="11139" y="20880"/>
                    </a:cubicBezTo>
                    <a:cubicBezTo>
                      <a:pt x="11440" y="20320"/>
                      <a:pt x="11440" y="20320"/>
                      <a:pt x="11440" y="20320"/>
                    </a:cubicBezTo>
                    <a:cubicBezTo>
                      <a:pt x="11741" y="19600"/>
                      <a:pt x="11741" y="19600"/>
                      <a:pt x="11741" y="19600"/>
                    </a:cubicBezTo>
                    <a:cubicBezTo>
                      <a:pt x="11891" y="18800"/>
                      <a:pt x="11891" y="18800"/>
                      <a:pt x="11891" y="18800"/>
                    </a:cubicBezTo>
                    <a:cubicBezTo>
                      <a:pt x="11816" y="17360"/>
                      <a:pt x="11816" y="17360"/>
                      <a:pt x="11816" y="17360"/>
                    </a:cubicBezTo>
                    <a:cubicBezTo>
                      <a:pt x="11816" y="16720"/>
                      <a:pt x="11816" y="16720"/>
                      <a:pt x="11816" y="16720"/>
                    </a:cubicBezTo>
                    <a:cubicBezTo>
                      <a:pt x="11515" y="16240"/>
                      <a:pt x="11515" y="16240"/>
                      <a:pt x="11515" y="16240"/>
                    </a:cubicBezTo>
                    <a:cubicBezTo>
                      <a:pt x="11214" y="15600"/>
                      <a:pt x="11214" y="15600"/>
                      <a:pt x="11214" y="15600"/>
                    </a:cubicBezTo>
                    <a:cubicBezTo>
                      <a:pt x="10913" y="15280"/>
                      <a:pt x="10913" y="15280"/>
                      <a:pt x="10913" y="15280"/>
                    </a:cubicBezTo>
                    <a:cubicBezTo>
                      <a:pt x="10687" y="14720"/>
                      <a:pt x="10687" y="14720"/>
                      <a:pt x="10687" y="14720"/>
                    </a:cubicBezTo>
                    <a:cubicBezTo>
                      <a:pt x="10838" y="14320"/>
                      <a:pt x="10838" y="14320"/>
                      <a:pt x="10838" y="14320"/>
                    </a:cubicBezTo>
                    <a:cubicBezTo>
                      <a:pt x="10988" y="14160"/>
                      <a:pt x="10988" y="14160"/>
                      <a:pt x="10988" y="14160"/>
                    </a:cubicBezTo>
                    <a:cubicBezTo>
                      <a:pt x="10988" y="13840"/>
                      <a:pt x="10988" y="13840"/>
                      <a:pt x="10988" y="13840"/>
                    </a:cubicBezTo>
                    <a:cubicBezTo>
                      <a:pt x="10838" y="13200"/>
                      <a:pt x="10838" y="13200"/>
                      <a:pt x="10838" y="13200"/>
                    </a:cubicBezTo>
                    <a:cubicBezTo>
                      <a:pt x="10612" y="12960"/>
                      <a:pt x="10612" y="12960"/>
                      <a:pt x="10612" y="12960"/>
                    </a:cubicBezTo>
                    <a:cubicBezTo>
                      <a:pt x="10838" y="12800"/>
                      <a:pt x="10838" y="12800"/>
                      <a:pt x="10838" y="12800"/>
                    </a:cubicBezTo>
                    <a:cubicBezTo>
                      <a:pt x="10913" y="12400"/>
                      <a:pt x="10913" y="12400"/>
                      <a:pt x="10913" y="12400"/>
                    </a:cubicBezTo>
                    <a:cubicBezTo>
                      <a:pt x="10988" y="12000"/>
                      <a:pt x="10988" y="12000"/>
                      <a:pt x="10988" y="12000"/>
                    </a:cubicBezTo>
                    <a:cubicBezTo>
                      <a:pt x="11139" y="11760"/>
                      <a:pt x="11139" y="11760"/>
                      <a:pt x="11139" y="11760"/>
                    </a:cubicBezTo>
                    <a:cubicBezTo>
                      <a:pt x="11139" y="11120"/>
                      <a:pt x="11139" y="11120"/>
                      <a:pt x="11139" y="11120"/>
                    </a:cubicBezTo>
                    <a:cubicBezTo>
                      <a:pt x="11063" y="10800"/>
                      <a:pt x="11063" y="10800"/>
                      <a:pt x="11063" y="10800"/>
                    </a:cubicBezTo>
                    <a:cubicBezTo>
                      <a:pt x="11139" y="10400"/>
                      <a:pt x="11139" y="10400"/>
                      <a:pt x="11139" y="10400"/>
                    </a:cubicBezTo>
                    <a:cubicBezTo>
                      <a:pt x="11364" y="10080"/>
                      <a:pt x="11364" y="10080"/>
                      <a:pt x="11364" y="10080"/>
                    </a:cubicBezTo>
                    <a:cubicBezTo>
                      <a:pt x="11515" y="9760"/>
                      <a:pt x="11515" y="9760"/>
                      <a:pt x="11515" y="9760"/>
                    </a:cubicBezTo>
                    <a:cubicBezTo>
                      <a:pt x="11515" y="9360"/>
                      <a:pt x="11515" y="9360"/>
                      <a:pt x="11515" y="9360"/>
                    </a:cubicBezTo>
                    <a:cubicBezTo>
                      <a:pt x="11816" y="9280"/>
                      <a:pt x="11816" y="9280"/>
                      <a:pt x="11816" y="9280"/>
                    </a:cubicBezTo>
                    <a:cubicBezTo>
                      <a:pt x="12268" y="9280"/>
                      <a:pt x="12268" y="9280"/>
                      <a:pt x="12268" y="9280"/>
                    </a:cubicBezTo>
                    <a:cubicBezTo>
                      <a:pt x="12418" y="8640"/>
                      <a:pt x="12418" y="8640"/>
                      <a:pt x="12418" y="8640"/>
                    </a:cubicBezTo>
                    <a:cubicBezTo>
                      <a:pt x="12493" y="8480"/>
                      <a:pt x="12493" y="8480"/>
                      <a:pt x="12493" y="8480"/>
                    </a:cubicBezTo>
                    <a:cubicBezTo>
                      <a:pt x="12644" y="8400"/>
                      <a:pt x="12644" y="8400"/>
                      <a:pt x="12644" y="8400"/>
                    </a:cubicBezTo>
                    <a:cubicBezTo>
                      <a:pt x="12870" y="9120"/>
                      <a:pt x="12870" y="9120"/>
                      <a:pt x="12870" y="9120"/>
                    </a:cubicBezTo>
                    <a:cubicBezTo>
                      <a:pt x="12569" y="9520"/>
                      <a:pt x="12569" y="9520"/>
                      <a:pt x="12569" y="9520"/>
                    </a:cubicBezTo>
                    <a:cubicBezTo>
                      <a:pt x="12569" y="9680"/>
                      <a:pt x="12569" y="9680"/>
                      <a:pt x="12569" y="9680"/>
                    </a:cubicBezTo>
                    <a:cubicBezTo>
                      <a:pt x="12569" y="9680"/>
                      <a:pt x="12644" y="9760"/>
                      <a:pt x="12719" y="9760"/>
                    </a:cubicBezTo>
                    <a:cubicBezTo>
                      <a:pt x="12794" y="9760"/>
                      <a:pt x="12794" y="9760"/>
                      <a:pt x="12794" y="9760"/>
                    </a:cubicBezTo>
                    <a:cubicBezTo>
                      <a:pt x="12794" y="9760"/>
                      <a:pt x="12945" y="9680"/>
                      <a:pt x="12945" y="9680"/>
                    </a:cubicBezTo>
                    <a:cubicBezTo>
                      <a:pt x="12945" y="9600"/>
                      <a:pt x="13020" y="9360"/>
                      <a:pt x="13020" y="9360"/>
                    </a:cubicBezTo>
                    <a:cubicBezTo>
                      <a:pt x="13095" y="9280"/>
                      <a:pt x="13095" y="9280"/>
                      <a:pt x="13095" y="9280"/>
                    </a:cubicBezTo>
                    <a:cubicBezTo>
                      <a:pt x="13171" y="8880"/>
                      <a:pt x="13171" y="8880"/>
                      <a:pt x="13171" y="8880"/>
                    </a:cubicBezTo>
                    <a:cubicBezTo>
                      <a:pt x="13171" y="8640"/>
                      <a:pt x="13171" y="8640"/>
                      <a:pt x="13171" y="8640"/>
                    </a:cubicBezTo>
                    <a:cubicBezTo>
                      <a:pt x="13171" y="8320"/>
                      <a:pt x="13171" y="8320"/>
                      <a:pt x="13171" y="8320"/>
                    </a:cubicBezTo>
                    <a:cubicBezTo>
                      <a:pt x="13171" y="8000"/>
                      <a:pt x="13171" y="8000"/>
                      <a:pt x="13171" y="8000"/>
                    </a:cubicBezTo>
                    <a:cubicBezTo>
                      <a:pt x="13397" y="7680"/>
                      <a:pt x="13397" y="7680"/>
                      <a:pt x="13397" y="7680"/>
                    </a:cubicBezTo>
                    <a:cubicBezTo>
                      <a:pt x="13547" y="7520"/>
                      <a:pt x="13547" y="7520"/>
                      <a:pt x="13547" y="7520"/>
                    </a:cubicBezTo>
                    <a:cubicBezTo>
                      <a:pt x="13923" y="7440"/>
                      <a:pt x="13923" y="7440"/>
                      <a:pt x="13923" y="7440"/>
                    </a:cubicBezTo>
                    <a:cubicBezTo>
                      <a:pt x="14074" y="7280"/>
                      <a:pt x="14074" y="7280"/>
                      <a:pt x="14074" y="7280"/>
                    </a:cubicBezTo>
                    <a:cubicBezTo>
                      <a:pt x="13773" y="6960"/>
                      <a:pt x="13773" y="6960"/>
                      <a:pt x="13773" y="6960"/>
                    </a:cubicBezTo>
                    <a:cubicBezTo>
                      <a:pt x="13698" y="6720"/>
                      <a:pt x="13698" y="6720"/>
                      <a:pt x="13698" y="6720"/>
                    </a:cubicBezTo>
                    <a:cubicBezTo>
                      <a:pt x="13848" y="6480"/>
                      <a:pt x="13848" y="6480"/>
                      <a:pt x="13848" y="6480"/>
                    </a:cubicBezTo>
                    <a:cubicBezTo>
                      <a:pt x="13999" y="6240"/>
                      <a:pt x="13999" y="6240"/>
                      <a:pt x="13999" y="6240"/>
                    </a:cubicBezTo>
                    <a:cubicBezTo>
                      <a:pt x="14074" y="6160"/>
                      <a:pt x="14074" y="6160"/>
                      <a:pt x="14074" y="6160"/>
                    </a:cubicBezTo>
                    <a:cubicBezTo>
                      <a:pt x="14074" y="6000"/>
                      <a:pt x="14074" y="6000"/>
                      <a:pt x="14074" y="6000"/>
                    </a:cubicBezTo>
                    <a:cubicBezTo>
                      <a:pt x="14149" y="5920"/>
                      <a:pt x="14149" y="5920"/>
                      <a:pt x="14149" y="5920"/>
                    </a:cubicBezTo>
                    <a:cubicBezTo>
                      <a:pt x="14149" y="5920"/>
                      <a:pt x="14149" y="5920"/>
                      <a:pt x="14224" y="5920"/>
                    </a:cubicBezTo>
                    <a:cubicBezTo>
                      <a:pt x="14224" y="5920"/>
                      <a:pt x="14525" y="5840"/>
                      <a:pt x="14525" y="5840"/>
                    </a:cubicBezTo>
                    <a:cubicBezTo>
                      <a:pt x="14676" y="5840"/>
                      <a:pt x="14676" y="5840"/>
                      <a:pt x="14676" y="5840"/>
                    </a:cubicBezTo>
                    <a:cubicBezTo>
                      <a:pt x="14525" y="5600"/>
                      <a:pt x="14525" y="5600"/>
                      <a:pt x="14525" y="5600"/>
                    </a:cubicBezTo>
                    <a:cubicBezTo>
                      <a:pt x="14224" y="5360"/>
                      <a:pt x="14224" y="5360"/>
                      <a:pt x="14224" y="5360"/>
                    </a:cubicBezTo>
                    <a:cubicBezTo>
                      <a:pt x="14074" y="5200"/>
                      <a:pt x="14074" y="5200"/>
                      <a:pt x="14074" y="5200"/>
                    </a:cubicBezTo>
                    <a:cubicBezTo>
                      <a:pt x="13848" y="5040"/>
                      <a:pt x="13848" y="5040"/>
                      <a:pt x="13848" y="5040"/>
                    </a:cubicBezTo>
                    <a:cubicBezTo>
                      <a:pt x="13472" y="4880"/>
                      <a:pt x="13472" y="4880"/>
                      <a:pt x="13472" y="4880"/>
                    </a:cubicBezTo>
                    <a:cubicBezTo>
                      <a:pt x="12794" y="4800"/>
                      <a:pt x="12794" y="4800"/>
                      <a:pt x="12794" y="4800"/>
                    </a:cubicBezTo>
                    <a:cubicBezTo>
                      <a:pt x="12268" y="5120"/>
                      <a:pt x="12268" y="5120"/>
                      <a:pt x="12268" y="5120"/>
                    </a:cubicBezTo>
                    <a:cubicBezTo>
                      <a:pt x="11967" y="5440"/>
                      <a:pt x="11967" y="5440"/>
                      <a:pt x="11967" y="5440"/>
                    </a:cubicBezTo>
                    <a:cubicBezTo>
                      <a:pt x="11440" y="5520"/>
                      <a:pt x="11440" y="5520"/>
                      <a:pt x="11440" y="5520"/>
                    </a:cubicBezTo>
                    <a:cubicBezTo>
                      <a:pt x="10838" y="5520"/>
                      <a:pt x="10838" y="5520"/>
                      <a:pt x="10838" y="5520"/>
                    </a:cubicBezTo>
                    <a:cubicBezTo>
                      <a:pt x="10537" y="5760"/>
                      <a:pt x="10537" y="5760"/>
                      <a:pt x="10537" y="5760"/>
                    </a:cubicBezTo>
                    <a:cubicBezTo>
                      <a:pt x="10160" y="6480"/>
                      <a:pt x="10160" y="6480"/>
                      <a:pt x="10160" y="6480"/>
                    </a:cubicBezTo>
                    <a:cubicBezTo>
                      <a:pt x="9709" y="6800"/>
                      <a:pt x="9709" y="6800"/>
                      <a:pt x="9709" y="6800"/>
                    </a:cubicBezTo>
                    <a:cubicBezTo>
                      <a:pt x="9633" y="6720"/>
                      <a:pt x="9633" y="6720"/>
                      <a:pt x="9633" y="6720"/>
                    </a:cubicBezTo>
                    <a:cubicBezTo>
                      <a:pt x="9784" y="6400"/>
                      <a:pt x="9784" y="6400"/>
                      <a:pt x="9784" y="6400"/>
                    </a:cubicBezTo>
                    <a:cubicBezTo>
                      <a:pt x="10010" y="6160"/>
                      <a:pt x="10010" y="6160"/>
                      <a:pt x="10010" y="6160"/>
                    </a:cubicBezTo>
                    <a:cubicBezTo>
                      <a:pt x="9859" y="5920"/>
                      <a:pt x="9859" y="5920"/>
                      <a:pt x="9859" y="5920"/>
                    </a:cubicBezTo>
                    <a:cubicBezTo>
                      <a:pt x="9558" y="6080"/>
                      <a:pt x="9558" y="6080"/>
                      <a:pt x="9558" y="6080"/>
                    </a:cubicBezTo>
                    <a:cubicBezTo>
                      <a:pt x="9408" y="6160"/>
                      <a:pt x="9408" y="6160"/>
                      <a:pt x="9408" y="6160"/>
                    </a:cubicBezTo>
                    <a:cubicBezTo>
                      <a:pt x="9257" y="6480"/>
                      <a:pt x="9257" y="6480"/>
                      <a:pt x="9257" y="6480"/>
                    </a:cubicBezTo>
                    <a:cubicBezTo>
                      <a:pt x="9107" y="6560"/>
                      <a:pt x="9107" y="6560"/>
                      <a:pt x="9107" y="6560"/>
                    </a:cubicBezTo>
                    <a:cubicBezTo>
                      <a:pt x="9031" y="6560"/>
                      <a:pt x="9031" y="6560"/>
                      <a:pt x="9031" y="6560"/>
                    </a:cubicBezTo>
                    <a:cubicBezTo>
                      <a:pt x="8881" y="6000"/>
                      <a:pt x="8881" y="6000"/>
                      <a:pt x="8881" y="6000"/>
                    </a:cubicBezTo>
                    <a:cubicBezTo>
                      <a:pt x="8806" y="6000"/>
                      <a:pt x="8806" y="6000"/>
                      <a:pt x="8806" y="6000"/>
                    </a:cubicBezTo>
                    <a:cubicBezTo>
                      <a:pt x="8655" y="6480"/>
                      <a:pt x="8655" y="6480"/>
                      <a:pt x="8655" y="6480"/>
                    </a:cubicBezTo>
                    <a:cubicBezTo>
                      <a:pt x="8580" y="6800"/>
                      <a:pt x="8580" y="6800"/>
                      <a:pt x="8580" y="6800"/>
                    </a:cubicBezTo>
                    <a:cubicBezTo>
                      <a:pt x="8279" y="7200"/>
                      <a:pt x="8279" y="7200"/>
                      <a:pt x="8279" y="7200"/>
                    </a:cubicBezTo>
                    <a:cubicBezTo>
                      <a:pt x="8053" y="8080"/>
                      <a:pt x="8053" y="8080"/>
                      <a:pt x="8053" y="8080"/>
                    </a:cubicBezTo>
                    <a:cubicBezTo>
                      <a:pt x="7902" y="8560"/>
                      <a:pt x="7902" y="8560"/>
                      <a:pt x="7902" y="8560"/>
                    </a:cubicBezTo>
                    <a:cubicBezTo>
                      <a:pt x="7451" y="8960"/>
                      <a:pt x="7451" y="8960"/>
                      <a:pt x="7451" y="8960"/>
                    </a:cubicBezTo>
                    <a:cubicBezTo>
                      <a:pt x="7300" y="8640"/>
                      <a:pt x="7300" y="8640"/>
                      <a:pt x="7300" y="8640"/>
                    </a:cubicBezTo>
                    <a:cubicBezTo>
                      <a:pt x="7225" y="8080"/>
                      <a:pt x="7225" y="8080"/>
                      <a:pt x="7225" y="8080"/>
                    </a:cubicBezTo>
                    <a:cubicBezTo>
                      <a:pt x="7150" y="8000"/>
                      <a:pt x="7150" y="8000"/>
                      <a:pt x="7150" y="8000"/>
                    </a:cubicBezTo>
                    <a:cubicBezTo>
                      <a:pt x="6999" y="7760"/>
                      <a:pt x="6999" y="7760"/>
                      <a:pt x="6999" y="7760"/>
                    </a:cubicBezTo>
                    <a:cubicBezTo>
                      <a:pt x="7075" y="7520"/>
                      <a:pt x="7075" y="7520"/>
                      <a:pt x="7075" y="7520"/>
                    </a:cubicBezTo>
                    <a:cubicBezTo>
                      <a:pt x="6999" y="7040"/>
                      <a:pt x="6999" y="7040"/>
                      <a:pt x="6999" y="7040"/>
                    </a:cubicBezTo>
                    <a:cubicBezTo>
                      <a:pt x="6774" y="6800"/>
                      <a:pt x="6774" y="6800"/>
                      <a:pt x="6774" y="6800"/>
                    </a:cubicBezTo>
                    <a:cubicBezTo>
                      <a:pt x="6322" y="6480"/>
                      <a:pt x="6322" y="6480"/>
                      <a:pt x="6322" y="6480"/>
                    </a:cubicBezTo>
                    <a:cubicBezTo>
                      <a:pt x="6171" y="6160"/>
                      <a:pt x="6171" y="6160"/>
                      <a:pt x="6171" y="6160"/>
                    </a:cubicBezTo>
                    <a:cubicBezTo>
                      <a:pt x="5645" y="6080"/>
                      <a:pt x="5645" y="6080"/>
                      <a:pt x="5645" y="6080"/>
                    </a:cubicBezTo>
                    <a:cubicBezTo>
                      <a:pt x="4967" y="6080"/>
                      <a:pt x="4967" y="6080"/>
                      <a:pt x="4967" y="6080"/>
                    </a:cubicBezTo>
                    <a:cubicBezTo>
                      <a:pt x="4817" y="5920"/>
                      <a:pt x="4817" y="5920"/>
                      <a:pt x="4817" y="5920"/>
                    </a:cubicBezTo>
                    <a:cubicBezTo>
                      <a:pt x="4365" y="5920"/>
                      <a:pt x="4365" y="5920"/>
                      <a:pt x="4365" y="5920"/>
                    </a:cubicBezTo>
                    <a:cubicBezTo>
                      <a:pt x="3763" y="5840"/>
                      <a:pt x="3763" y="5840"/>
                      <a:pt x="3763" y="5840"/>
                    </a:cubicBezTo>
                    <a:cubicBezTo>
                      <a:pt x="3688" y="5680"/>
                      <a:pt x="3688" y="5680"/>
                      <a:pt x="3688" y="5680"/>
                    </a:cubicBezTo>
                    <a:cubicBezTo>
                      <a:pt x="3236" y="5440"/>
                      <a:pt x="3236" y="5440"/>
                      <a:pt x="3236" y="5440"/>
                    </a:cubicBezTo>
                    <a:cubicBezTo>
                      <a:pt x="2709" y="5360"/>
                      <a:pt x="2709" y="5360"/>
                      <a:pt x="2709" y="5360"/>
                    </a:cubicBezTo>
                    <a:cubicBezTo>
                      <a:pt x="2183" y="5200"/>
                      <a:pt x="2183" y="5200"/>
                      <a:pt x="2183" y="5200"/>
                    </a:cubicBezTo>
                    <a:cubicBezTo>
                      <a:pt x="1580" y="4960"/>
                      <a:pt x="1580" y="4960"/>
                      <a:pt x="1580" y="4960"/>
                    </a:cubicBezTo>
                    <a:cubicBezTo>
                      <a:pt x="1204" y="4720"/>
                      <a:pt x="1204" y="4720"/>
                      <a:pt x="1204" y="4720"/>
                    </a:cubicBezTo>
                    <a:cubicBezTo>
                      <a:pt x="903" y="4720"/>
                      <a:pt x="903" y="4720"/>
                      <a:pt x="903" y="4720"/>
                    </a:cubicBezTo>
                    <a:cubicBezTo>
                      <a:pt x="828" y="4720"/>
                      <a:pt x="828" y="4720"/>
                      <a:pt x="828" y="4720"/>
                    </a:cubicBezTo>
                    <a:cubicBezTo>
                      <a:pt x="677" y="4560"/>
                      <a:pt x="677" y="4560"/>
                      <a:pt x="677" y="4560"/>
                    </a:cubicBezTo>
                    <a:cubicBezTo>
                      <a:pt x="527" y="4320"/>
                      <a:pt x="527" y="4320"/>
                      <a:pt x="527" y="4320"/>
                    </a:cubicBezTo>
                    <a:cubicBezTo>
                      <a:pt x="0" y="4160"/>
                      <a:pt x="0" y="4160"/>
                      <a:pt x="0" y="4160"/>
                    </a:cubicBezTo>
                    <a:lnTo>
                      <a:pt x="0" y="4080"/>
                    </a:lnTo>
                    <a:close/>
                  </a:path>
                </a:pathLst>
              </a:custGeom>
              <a:solidFill>
                <a:srgbClr val="70AD47">
                  <a:lumMod val="75000"/>
                </a:srgbClr>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20" name="Shape">
                <a:extLst>
                  <a:ext uri="{FF2B5EF4-FFF2-40B4-BE49-F238E27FC236}">
                    <a16:creationId xmlns:a16="http://schemas.microsoft.com/office/drawing/2014/main" id="{5C997811-B587-3B55-929D-A30069942FDC}"/>
                  </a:ext>
                </a:extLst>
              </p:cNvPr>
              <p:cNvSpPr/>
              <p:nvPr/>
            </p:nvSpPr>
            <p:spPr>
              <a:xfrm>
                <a:off x="4795856" y="909481"/>
                <a:ext cx="813538" cy="866405"/>
              </a:xfrm>
              <a:custGeom>
                <a:avLst/>
                <a:gdLst/>
                <a:ahLst/>
                <a:cxnLst>
                  <a:cxn ang="0">
                    <a:pos x="wd2" y="hd2"/>
                  </a:cxn>
                  <a:cxn ang="5400000">
                    <a:pos x="wd2" y="hd2"/>
                  </a:cxn>
                  <a:cxn ang="10800000">
                    <a:pos x="wd2" y="hd2"/>
                  </a:cxn>
                  <a:cxn ang="16200000">
                    <a:pos x="wd2" y="hd2"/>
                  </a:cxn>
                </a:cxnLst>
                <a:rect l="0" t="0" r="r" b="b"/>
                <a:pathLst>
                  <a:path w="21600" h="21600" extrusionOk="0">
                    <a:moveTo>
                      <a:pt x="19128" y="6997"/>
                    </a:moveTo>
                    <a:cubicBezTo>
                      <a:pt x="19021" y="6896"/>
                      <a:pt x="19021" y="6896"/>
                      <a:pt x="19021" y="6896"/>
                    </a:cubicBezTo>
                    <a:cubicBezTo>
                      <a:pt x="18806" y="6592"/>
                      <a:pt x="18806" y="6592"/>
                      <a:pt x="18806" y="6592"/>
                    </a:cubicBezTo>
                    <a:cubicBezTo>
                      <a:pt x="18913" y="6287"/>
                      <a:pt x="18913" y="6287"/>
                      <a:pt x="18913" y="6287"/>
                    </a:cubicBezTo>
                    <a:cubicBezTo>
                      <a:pt x="18806" y="5679"/>
                      <a:pt x="18806" y="5679"/>
                      <a:pt x="18806" y="5679"/>
                    </a:cubicBezTo>
                    <a:cubicBezTo>
                      <a:pt x="18484" y="5375"/>
                      <a:pt x="18484" y="5375"/>
                      <a:pt x="18484" y="5375"/>
                    </a:cubicBezTo>
                    <a:cubicBezTo>
                      <a:pt x="17839" y="4969"/>
                      <a:pt x="17839" y="4969"/>
                      <a:pt x="17839" y="4969"/>
                    </a:cubicBezTo>
                    <a:cubicBezTo>
                      <a:pt x="17624" y="4563"/>
                      <a:pt x="17624" y="4563"/>
                      <a:pt x="17624" y="4563"/>
                    </a:cubicBezTo>
                    <a:cubicBezTo>
                      <a:pt x="16872" y="4462"/>
                      <a:pt x="16872" y="4462"/>
                      <a:pt x="16872" y="4462"/>
                    </a:cubicBezTo>
                    <a:cubicBezTo>
                      <a:pt x="15904" y="4462"/>
                      <a:pt x="15904" y="4462"/>
                      <a:pt x="15904" y="4462"/>
                    </a:cubicBezTo>
                    <a:cubicBezTo>
                      <a:pt x="15690" y="4259"/>
                      <a:pt x="15690" y="4259"/>
                      <a:pt x="15690" y="4259"/>
                    </a:cubicBezTo>
                    <a:cubicBezTo>
                      <a:pt x="15045" y="4259"/>
                      <a:pt x="15045" y="4259"/>
                      <a:pt x="15045" y="4259"/>
                    </a:cubicBezTo>
                    <a:cubicBezTo>
                      <a:pt x="14185" y="4158"/>
                      <a:pt x="14185" y="4158"/>
                      <a:pt x="14185" y="4158"/>
                    </a:cubicBezTo>
                    <a:cubicBezTo>
                      <a:pt x="14078" y="3955"/>
                      <a:pt x="14078" y="3955"/>
                      <a:pt x="14078" y="3955"/>
                    </a:cubicBezTo>
                    <a:cubicBezTo>
                      <a:pt x="13433" y="3651"/>
                      <a:pt x="13433" y="3651"/>
                      <a:pt x="13433" y="3651"/>
                    </a:cubicBezTo>
                    <a:cubicBezTo>
                      <a:pt x="12681" y="3549"/>
                      <a:pt x="12681" y="3549"/>
                      <a:pt x="12681" y="3549"/>
                    </a:cubicBezTo>
                    <a:cubicBezTo>
                      <a:pt x="11928" y="3346"/>
                      <a:pt x="11928" y="3346"/>
                      <a:pt x="11928" y="3346"/>
                    </a:cubicBezTo>
                    <a:cubicBezTo>
                      <a:pt x="11069" y="3042"/>
                      <a:pt x="11069" y="3042"/>
                      <a:pt x="11069" y="3042"/>
                    </a:cubicBezTo>
                    <a:cubicBezTo>
                      <a:pt x="10531" y="2738"/>
                      <a:pt x="10531" y="2738"/>
                      <a:pt x="10531" y="2738"/>
                    </a:cubicBezTo>
                    <a:cubicBezTo>
                      <a:pt x="10101" y="2738"/>
                      <a:pt x="10101" y="2738"/>
                      <a:pt x="10101" y="2738"/>
                    </a:cubicBezTo>
                    <a:cubicBezTo>
                      <a:pt x="9994" y="2738"/>
                      <a:pt x="9994" y="2738"/>
                      <a:pt x="9994" y="2738"/>
                    </a:cubicBezTo>
                    <a:cubicBezTo>
                      <a:pt x="9779" y="2535"/>
                      <a:pt x="9779" y="2535"/>
                      <a:pt x="9779" y="2535"/>
                    </a:cubicBezTo>
                    <a:cubicBezTo>
                      <a:pt x="9564" y="2231"/>
                      <a:pt x="9564" y="2231"/>
                      <a:pt x="9564" y="2231"/>
                    </a:cubicBezTo>
                    <a:cubicBezTo>
                      <a:pt x="8812" y="2028"/>
                      <a:pt x="8812" y="2028"/>
                      <a:pt x="8812" y="2028"/>
                    </a:cubicBezTo>
                    <a:cubicBezTo>
                      <a:pt x="8812" y="2028"/>
                      <a:pt x="8812" y="2028"/>
                      <a:pt x="8812" y="2028"/>
                    </a:cubicBezTo>
                    <a:cubicBezTo>
                      <a:pt x="8704" y="2028"/>
                      <a:pt x="8704" y="2028"/>
                      <a:pt x="8704" y="2028"/>
                    </a:cubicBezTo>
                    <a:cubicBezTo>
                      <a:pt x="8382" y="1825"/>
                      <a:pt x="8382" y="1825"/>
                      <a:pt x="8382" y="1825"/>
                    </a:cubicBezTo>
                    <a:cubicBezTo>
                      <a:pt x="8060" y="1623"/>
                      <a:pt x="8060" y="1623"/>
                      <a:pt x="8060" y="1623"/>
                    </a:cubicBezTo>
                    <a:cubicBezTo>
                      <a:pt x="7737" y="1521"/>
                      <a:pt x="7737" y="1521"/>
                      <a:pt x="7737" y="1521"/>
                    </a:cubicBezTo>
                    <a:cubicBezTo>
                      <a:pt x="7522" y="1724"/>
                      <a:pt x="7522" y="1724"/>
                      <a:pt x="7522" y="1724"/>
                    </a:cubicBezTo>
                    <a:cubicBezTo>
                      <a:pt x="7200" y="1825"/>
                      <a:pt x="7200" y="1825"/>
                      <a:pt x="7200" y="1825"/>
                    </a:cubicBezTo>
                    <a:cubicBezTo>
                      <a:pt x="7093" y="1724"/>
                      <a:pt x="7093" y="1724"/>
                      <a:pt x="7093" y="1724"/>
                    </a:cubicBezTo>
                    <a:cubicBezTo>
                      <a:pt x="7200" y="1521"/>
                      <a:pt x="7200" y="1521"/>
                      <a:pt x="7200" y="1521"/>
                    </a:cubicBezTo>
                    <a:cubicBezTo>
                      <a:pt x="7307" y="913"/>
                      <a:pt x="7307" y="913"/>
                      <a:pt x="7307" y="913"/>
                    </a:cubicBezTo>
                    <a:cubicBezTo>
                      <a:pt x="7415" y="710"/>
                      <a:pt x="7415" y="710"/>
                      <a:pt x="7415" y="710"/>
                    </a:cubicBezTo>
                    <a:cubicBezTo>
                      <a:pt x="7522" y="203"/>
                      <a:pt x="7522" y="203"/>
                      <a:pt x="7522" y="203"/>
                    </a:cubicBezTo>
                    <a:cubicBezTo>
                      <a:pt x="7200" y="0"/>
                      <a:pt x="7200" y="0"/>
                      <a:pt x="7200" y="0"/>
                    </a:cubicBezTo>
                    <a:cubicBezTo>
                      <a:pt x="6985" y="101"/>
                      <a:pt x="6985" y="101"/>
                      <a:pt x="6985" y="101"/>
                    </a:cubicBezTo>
                    <a:cubicBezTo>
                      <a:pt x="6555" y="304"/>
                      <a:pt x="6555" y="304"/>
                      <a:pt x="6555" y="304"/>
                    </a:cubicBezTo>
                    <a:cubicBezTo>
                      <a:pt x="6125" y="406"/>
                      <a:pt x="6125" y="406"/>
                      <a:pt x="6125" y="406"/>
                    </a:cubicBezTo>
                    <a:cubicBezTo>
                      <a:pt x="5588" y="608"/>
                      <a:pt x="5588" y="608"/>
                      <a:pt x="5588" y="608"/>
                    </a:cubicBezTo>
                    <a:cubicBezTo>
                      <a:pt x="5051" y="913"/>
                      <a:pt x="5051" y="913"/>
                      <a:pt x="5051" y="913"/>
                    </a:cubicBezTo>
                    <a:cubicBezTo>
                      <a:pt x="4191" y="1318"/>
                      <a:pt x="4191" y="1318"/>
                      <a:pt x="4191" y="1318"/>
                    </a:cubicBezTo>
                    <a:cubicBezTo>
                      <a:pt x="3976" y="1623"/>
                      <a:pt x="3976" y="1623"/>
                      <a:pt x="3976" y="1623"/>
                    </a:cubicBezTo>
                    <a:cubicBezTo>
                      <a:pt x="3546" y="1623"/>
                      <a:pt x="3546" y="1623"/>
                      <a:pt x="3546" y="1623"/>
                    </a:cubicBezTo>
                    <a:cubicBezTo>
                      <a:pt x="3009" y="1420"/>
                      <a:pt x="3009" y="1420"/>
                      <a:pt x="3009" y="1420"/>
                    </a:cubicBezTo>
                    <a:cubicBezTo>
                      <a:pt x="2687" y="1115"/>
                      <a:pt x="2687" y="1115"/>
                      <a:pt x="2687" y="1115"/>
                    </a:cubicBezTo>
                    <a:cubicBezTo>
                      <a:pt x="2257" y="1521"/>
                      <a:pt x="2257" y="1521"/>
                      <a:pt x="2257" y="1521"/>
                    </a:cubicBezTo>
                    <a:cubicBezTo>
                      <a:pt x="2149" y="4361"/>
                      <a:pt x="2149" y="4361"/>
                      <a:pt x="2149" y="4361"/>
                    </a:cubicBezTo>
                    <a:cubicBezTo>
                      <a:pt x="752" y="5172"/>
                      <a:pt x="752" y="5172"/>
                      <a:pt x="752" y="5172"/>
                    </a:cubicBezTo>
                    <a:cubicBezTo>
                      <a:pt x="537" y="5577"/>
                      <a:pt x="537" y="5577"/>
                      <a:pt x="537" y="5577"/>
                    </a:cubicBezTo>
                    <a:cubicBezTo>
                      <a:pt x="0" y="6693"/>
                      <a:pt x="0" y="6693"/>
                      <a:pt x="0" y="6693"/>
                    </a:cubicBezTo>
                    <a:cubicBezTo>
                      <a:pt x="537" y="7301"/>
                      <a:pt x="537" y="7301"/>
                      <a:pt x="537" y="7301"/>
                    </a:cubicBezTo>
                    <a:cubicBezTo>
                      <a:pt x="752" y="7301"/>
                      <a:pt x="752" y="7301"/>
                      <a:pt x="752" y="7301"/>
                    </a:cubicBezTo>
                    <a:cubicBezTo>
                      <a:pt x="537" y="9025"/>
                      <a:pt x="537" y="9025"/>
                      <a:pt x="537" y="9025"/>
                    </a:cubicBezTo>
                    <a:cubicBezTo>
                      <a:pt x="430" y="10851"/>
                      <a:pt x="430" y="10851"/>
                      <a:pt x="430" y="10851"/>
                    </a:cubicBezTo>
                    <a:cubicBezTo>
                      <a:pt x="1075" y="11358"/>
                      <a:pt x="1075" y="11358"/>
                      <a:pt x="1075" y="11358"/>
                    </a:cubicBezTo>
                    <a:cubicBezTo>
                      <a:pt x="2042" y="11865"/>
                      <a:pt x="2042" y="11865"/>
                      <a:pt x="2042" y="11865"/>
                    </a:cubicBezTo>
                    <a:cubicBezTo>
                      <a:pt x="3546" y="12676"/>
                      <a:pt x="3546" y="12676"/>
                      <a:pt x="3546" y="12676"/>
                    </a:cubicBezTo>
                    <a:cubicBezTo>
                      <a:pt x="4513" y="13690"/>
                      <a:pt x="4513" y="13690"/>
                      <a:pt x="4513" y="13690"/>
                    </a:cubicBezTo>
                    <a:cubicBezTo>
                      <a:pt x="4836" y="14096"/>
                      <a:pt x="4836" y="14096"/>
                      <a:pt x="4836" y="14096"/>
                    </a:cubicBezTo>
                    <a:cubicBezTo>
                      <a:pt x="5588" y="14603"/>
                      <a:pt x="5588" y="14603"/>
                      <a:pt x="5588" y="14603"/>
                    </a:cubicBezTo>
                    <a:cubicBezTo>
                      <a:pt x="6448" y="15414"/>
                      <a:pt x="6448" y="15414"/>
                      <a:pt x="6448" y="15414"/>
                    </a:cubicBezTo>
                    <a:cubicBezTo>
                      <a:pt x="6555" y="16124"/>
                      <a:pt x="6555" y="16124"/>
                      <a:pt x="6555" y="16124"/>
                    </a:cubicBezTo>
                    <a:cubicBezTo>
                      <a:pt x="6448" y="16834"/>
                      <a:pt x="6448" y="16834"/>
                      <a:pt x="6448" y="16834"/>
                    </a:cubicBezTo>
                    <a:cubicBezTo>
                      <a:pt x="6770" y="17544"/>
                      <a:pt x="6770" y="17544"/>
                      <a:pt x="6770" y="17544"/>
                    </a:cubicBezTo>
                    <a:cubicBezTo>
                      <a:pt x="6985" y="17848"/>
                      <a:pt x="6985" y="17848"/>
                      <a:pt x="6985" y="17848"/>
                    </a:cubicBezTo>
                    <a:cubicBezTo>
                      <a:pt x="6985" y="18558"/>
                      <a:pt x="6985" y="18558"/>
                      <a:pt x="6985" y="18558"/>
                    </a:cubicBezTo>
                    <a:cubicBezTo>
                      <a:pt x="6985" y="18963"/>
                      <a:pt x="6985" y="18963"/>
                      <a:pt x="6985" y="18963"/>
                    </a:cubicBezTo>
                    <a:cubicBezTo>
                      <a:pt x="6985" y="19572"/>
                      <a:pt x="6985" y="19572"/>
                      <a:pt x="6985" y="19572"/>
                    </a:cubicBezTo>
                    <a:cubicBezTo>
                      <a:pt x="7200" y="20079"/>
                      <a:pt x="7200" y="20079"/>
                      <a:pt x="7200" y="20079"/>
                    </a:cubicBezTo>
                    <a:cubicBezTo>
                      <a:pt x="7200" y="20586"/>
                      <a:pt x="7200" y="20586"/>
                      <a:pt x="7200" y="20586"/>
                    </a:cubicBezTo>
                    <a:cubicBezTo>
                      <a:pt x="7737" y="20586"/>
                      <a:pt x="7737" y="20586"/>
                      <a:pt x="7737" y="20586"/>
                    </a:cubicBezTo>
                    <a:cubicBezTo>
                      <a:pt x="7737" y="20586"/>
                      <a:pt x="8167" y="20992"/>
                      <a:pt x="8275" y="20992"/>
                    </a:cubicBezTo>
                    <a:cubicBezTo>
                      <a:pt x="8382" y="20992"/>
                      <a:pt x="8812" y="21194"/>
                      <a:pt x="8812" y="21194"/>
                    </a:cubicBezTo>
                    <a:cubicBezTo>
                      <a:pt x="9134" y="21600"/>
                      <a:pt x="9134" y="21600"/>
                      <a:pt x="9134" y="21600"/>
                    </a:cubicBezTo>
                    <a:cubicBezTo>
                      <a:pt x="19773" y="20992"/>
                      <a:pt x="19773" y="20992"/>
                      <a:pt x="19773" y="20992"/>
                    </a:cubicBezTo>
                    <a:cubicBezTo>
                      <a:pt x="19773" y="19775"/>
                      <a:pt x="19773" y="19775"/>
                      <a:pt x="19773" y="19775"/>
                    </a:cubicBezTo>
                    <a:cubicBezTo>
                      <a:pt x="19773" y="19369"/>
                      <a:pt x="19773" y="19369"/>
                      <a:pt x="19773" y="19369"/>
                    </a:cubicBezTo>
                    <a:cubicBezTo>
                      <a:pt x="19236" y="18152"/>
                      <a:pt x="19236" y="18152"/>
                      <a:pt x="19236" y="18152"/>
                    </a:cubicBezTo>
                    <a:cubicBezTo>
                      <a:pt x="19128" y="17442"/>
                      <a:pt x="19128" y="17442"/>
                      <a:pt x="19128" y="17442"/>
                    </a:cubicBezTo>
                    <a:cubicBezTo>
                      <a:pt x="19236" y="16631"/>
                      <a:pt x="19236" y="16631"/>
                      <a:pt x="19236" y="16631"/>
                    </a:cubicBezTo>
                    <a:cubicBezTo>
                      <a:pt x="19451" y="16023"/>
                      <a:pt x="19451" y="16023"/>
                      <a:pt x="19451" y="16023"/>
                    </a:cubicBezTo>
                    <a:cubicBezTo>
                      <a:pt x="19558" y="15718"/>
                      <a:pt x="19558" y="15718"/>
                      <a:pt x="19558" y="15718"/>
                    </a:cubicBezTo>
                    <a:cubicBezTo>
                      <a:pt x="19773" y="15414"/>
                      <a:pt x="19773" y="15414"/>
                      <a:pt x="19773" y="15414"/>
                    </a:cubicBezTo>
                    <a:cubicBezTo>
                      <a:pt x="19558" y="14907"/>
                      <a:pt x="19558" y="14907"/>
                      <a:pt x="19558" y="14907"/>
                    </a:cubicBezTo>
                    <a:cubicBezTo>
                      <a:pt x="19558" y="14197"/>
                      <a:pt x="19558" y="14197"/>
                      <a:pt x="19558" y="14197"/>
                    </a:cubicBezTo>
                    <a:cubicBezTo>
                      <a:pt x="19558" y="13792"/>
                      <a:pt x="19558" y="13792"/>
                      <a:pt x="19558" y="13792"/>
                    </a:cubicBezTo>
                    <a:cubicBezTo>
                      <a:pt x="19773" y="13487"/>
                      <a:pt x="19773" y="13487"/>
                      <a:pt x="19773" y="13487"/>
                    </a:cubicBezTo>
                    <a:cubicBezTo>
                      <a:pt x="19773" y="13285"/>
                      <a:pt x="19773" y="13285"/>
                      <a:pt x="19773" y="13285"/>
                    </a:cubicBezTo>
                    <a:cubicBezTo>
                      <a:pt x="20203" y="12879"/>
                      <a:pt x="20203" y="12879"/>
                      <a:pt x="20203" y="12879"/>
                    </a:cubicBezTo>
                    <a:cubicBezTo>
                      <a:pt x="20203" y="12676"/>
                      <a:pt x="20203" y="12676"/>
                      <a:pt x="20203" y="12676"/>
                    </a:cubicBezTo>
                    <a:cubicBezTo>
                      <a:pt x="19988" y="12270"/>
                      <a:pt x="19988" y="12270"/>
                      <a:pt x="19988" y="12270"/>
                    </a:cubicBezTo>
                    <a:cubicBezTo>
                      <a:pt x="19988" y="11966"/>
                      <a:pt x="19988" y="11966"/>
                      <a:pt x="19988" y="11966"/>
                    </a:cubicBezTo>
                    <a:cubicBezTo>
                      <a:pt x="20096" y="11155"/>
                      <a:pt x="20096" y="11155"/>
                      <a:pt x="20096" y="11155"/>
                    </a:cubicBezTo>
                    <a:cubicBezTo>
                      <a:pt x="20203" y="10648"/>
                      <a:pt x="20203" y="10648"/>
                      <a:pt x="20203" y="10648"/>
                    </a:cubicBezTo>
                    <a:cubicBezTo>
                      <a:pt x="20525" y="10039"/>
                      <a:pt x="20525" y="10039"/>
                      <a:pt x="20525" y="10039"/>
                    </a:cubicBezTo>
                    <a:cubicBezTo>
                      <a:pt x="21063" y="9025"/>
                      <a:pt x="21063" y="9025"/>
                      <a:pt x="21063" y="9025"/>
                    </a:cubicBezTo>
                    <a:cubicBezTo>
                      <a:pt x="21170" y="8620"/>
                      <a:pt x="21170" y="8620"/>
                      <a:pt x="21170" y="8620"/>
                    </a:cubicBezTo>
                    <a:cubicBezTo>
                      <a:pt x="21170" y="8315"/>
                      <a:pt x="21170" y="8315"/>
                      <a:pt x="21170" y="8315"/>
                    </a:cubicBezTo>
                    <a:cubicBezTo>
                      <a:pt x="21600" y="8214"/>
                      <a:pt x="21600" y="8214"/>
                      <a:pt x="21600" y="8214"/>
                    </a:cubicBezTo>
                    <a:cubicBezTo>
                      <a:pt x="21600" y="8011"/>
                      <a:pt x="21600" y="8011"/>
                      <a:pt x="21600" y="8011"/>
                    </a:cubicBezTo>
                    <a:cubicBezTo>
                      <a:pt x="21600" y="7808"/>
                      <a:pt x="21600" y="7808"/>
                      <a:pt x="21600" y="7808"/>
                    </a:cubicBezTo>
                    <a:cubicBezTo>
                      <a:pt x="21600" y="7606"/>
                      <a:pt x="21600" y="7606"/>
                      <a:pt x="21600" y="7606"/>
                    </a:cubicBezTo>
                    <a:cubicBezTo>
                      <a:pt x="21600" y="7403"/>
                      <a:pt x="21600" y="7403"/>
                      <a:pt x="21600" y="7403"/>
                    </a:cubicBezTo>
                    <a:cubicBezTo>
                      <a:pt x="21600" y="7200"/>
                      <a:pt x="21600" y="7200"/>
                      <a:pt x="21600" y="7200"/>
                    </a:cubicBezTo>
                    <a:cubicBezTo>
                      <a:pt x="21170" y="7606"/>
                      <a:pt x="21170" y="7606"/>
                      <a:pt x="21170" y="7606"/>
                    </a:cubicBezTo>
                    <a:cubicBezTo>
                      <a:pt x="20848" y="8011"/>
                      <a:pt x="20848" y="8011"/>
                      <a:pt x="20848" y="8011"/>
                    </a:cubicBezTo>
                    <a:cubicBezTo>
                      <a:pt x="20740" y="8518"/>
                      <a:pt x="20740" y="8518"/>
                      <a:pt x="20740" y="8518"/>
                    </a:cubicBezTo>
                    <a:cubicBezTo>
                      <a:pt x="20418" y="9127"/>
                      <a:pt x="20418" y="9127"/>
                      <a:pt x="20418" y="9127"/>
                    </a:cubicBezTo>
                    <a:cubicBezTo>
                      <a:pt x="20096" y="9330"/>
                      <a:pt x="20096" y="9330"/>
                      <a:pt x="20096" y="9330"/>
                    </a:cubicBezTo>
                    <a:cubicBezTo>
                      <a:pt x="19451" y="9634"/>
                      <a:pt x="19451" y="9634"/>
                      <a:pt x="19451" y="9634"/>
                    </a:cubicBezTo>
                    <a:cubicBezTo>
                      <a:pt x="19128" y="10039"/>
                      <a:pt x="19128" y="10039"/>
                      <a:pt x="19128" y="10039"/>
                    </a:cubicBezTo>
                    <a:cubicBezTo>
                      <a:pt x="19021" y="10242"/>
                      <a:pt x="19021" y="10242"/>
                      <a:pt x="19021" y="10242"/>
                    </a:cubicBezTo>
                    <a:cubicBezTo>
                      <a:pt x="18806" y="10648"/>
                      <a:pt x="18806" y="10648"/>
                      <a:pt x="18806" y="10648"/>
                    </a:cubicBezTo>
                    <a:cubicBezTo>
                      <a:pt x="18376" y="11155"/>
                      <a:pt x="18376" y="11155"/>
                      <a:pt x="18376" y="11155"/>
                    </a:cubicBezTo>
                    <a:cubicBezTo>
                      <a:pt x="18054" y="10851"/>
                      <a:pt x="18054" y="10851"/>
                      <a:pt x="18054" y="10851"/>
                    </a:cubicBezTo>
                    <a:cubicBezTo>
                      <a:pt x="18376" y="10445"/>
                      <a:pt x="18376" y="10445"/>
                      <a:pt x="18376" y="10445"/>
                    </a:cubicBezTo>
                    <a:cubicBezTo>
                      <a:pt x="18591" y="9735"/>
                      <a:pt x="18591" y="9735"/>
                      <a:pt x="18591" y="9735"/>
                    </a:cubicBezTo>
                    <a:cubicBezTo>
                      <a:pt x="18699" y="9431"/>
                      <a:pt x="18699" y="9431"/>
                      <a:pt x="18699" y="9431"/>
                    </a:cubicBezTo>
                    <a:cubicBezTo>
                      <a:pt x="18806" y="9228"/>
                      <a:pt x="18806" y="9228"/>
                      <a:pt x="18806" y="9228"/>
                    </a:cubicBezTo>
                    <a:cubicBezTo>
                      <a:pt x="19021" y="9025"/>
                      <a:pt x="19021" y="9025"/>
                      <a:pt x="19021" y="9025"/>
                    </a:cubicBezTo>
                    <a:cubicBezTo>
                      <a:pt x="19236" y="8823"/>
                      <a:pt x="19236" y="8823"/>
                      <a:pt x="19236" y="8823"/>
                    </a:cubicBezTo>
                    <a:cubicBezTo>
                      <a:pt x="19343" y="8620"/>
                      <a:pt x="19343" y="8620"/>
                      <a:pt x="19343" y="8620"/>
                    </a:cubicBezTo>
                    <a:cubicBezTo>
                      <a:pt x="19236" y="8113"/>
                      <a:pt x="19236" y="8113"/>
                      <a:pt x="19236" y="8113"/>
                    </a:cubicBezTo>
                    <a:cubicBezTo>
                      <a:pt x="19343" y="7910"/>
                      <a:pt x="19343" y="7910"/>
                      <a:pt x="19343" y="7910"/>
                    </a:cubicBezTo>
                    <a:cubicBezTo>
                      <a:pt x="19236" y="7707"/>
                      <a:pt x="19236" y="7707"/>
                      <a:pt x="19236" y="7707"/>
                    </a:cubicBezTo>
                    <a:lnTo>
                      <a:pt x="19128" y="6997"/>
                    </a:ln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21" name="Shape">
                <a:extLst>
                  <a:ext uri="{FF2B5EF4-FFF2-40B4-BE49-F238E27FC236}">
                    <a16:creationId xmlns:a16="http://schemas.microsoft.com/office/drawing/2014/main" id="{FBBD7A27-92AF-8B55-2265-D5E6CA0A91AB}"/>
                  </a:ext>
                </a:extLst>
              </p:cNvPr>
              <p:cNvSpPr/>
              <p:nvPr/>
            </p:nvSpPr>
            <p:spPr>
              <a:xfrm>
                <a:off x="5987448" y="1728013"/>
                <a:ext cx="650833" cy="746734"/>
              </a:xfrm>
              <a:custGeom>
                <a:avLst/>
                <a:gdLst/>
                <a:ahLst/>
                <a:cxnLst>
                  <a:cxn ang="0">
                    <a:pos x="wd2" y="hd2"/>
                  </a:cxn>
                  <a:cxn ang="5400000">
                    <a:pos x="wd2" y="hd2"/>
                  </a:cxn>
                  <a:cxn ang="10800000">
                    <a:pos x="wd2" y="hd2"/>
                  </a:cxn>
                  <a:cxn ang="16200000">
                    <a:pos x="wd2" y="hd2"/>
                  </a:cxn>
                </a:cxnLst>
                <a:rect l="0" t="0" r="r" b="b"/>
                <a:pathLst>
                  <a:path w="21600" h="21600" extrusionOk="0">
                    <a:moveTo>
                      <a:pt x="19218" y="692"/>
                    </a:moveTo>
                    <a:lnTo>
                      <a:pt x="18106" y="1108"/>
                    </a:lnTo>
                    <a:lnTo>
                      <a:pt x="17153" y="1800"/>
                    </a:lnTo>
                    <a:lnTo>
                      <a:pt x="16041" y="2354"/>
                    </a:lnTo>
                    <a:lnTo>
                      <a:pt x="15247" y="2908"/>
                    </a:lnTo>
                    <a:lnTo>
                      <a:pt x="14771" y="3046"/>
                    </a:lnTo>
                    <a:lnTo>
                      <a:pt x="13976" y="3738"/>
                    </a:lnTo>
                    <a:lnTo>
                      <a:pt x="13024" y="3738"/>
                    </a:lnTo>
                    <a:lnTo>
                      <a:pt x="12388" y="4015"/>
                    </a:lnTo>
                    <a:lnTo>
                      <a:pt x="11753" y="4569"/>
                    </a:lnTo>
                    <a:lnTo>
                      <a:pt x="10800" y="4569"/>
                    </a:lnTo>
                    <a:lnTo>
                      <a:pt x="10324" y="4292"/>
                    </a:lnTo>
                    <a:lnTo>
                      <a:pt x="9847" y="3877"/>
                    </a:lnTo>
                    <a:lnTo>
                      <a:pt x="9529" y="4015"/>
                    </a:lnTo>
                    <a:lnTo>
                      <a:pt x="8894" y="3877"/>
                    </a:lnTo>
                    <a:lnTo>
                      <a:pt x="8735" y="3738"/>
                    </a:lnTo>
                    <a:lnTo>
                      <a:pt x="8100" y="3323"/>
                    </a:lnTo>
                    <a:lnTo>
                      <a:pt x="7465" y="3185"/>
                    </a:lnTo>
                    <a:lnTo>
                      <a:pt x="6194" y="3046"/>
                    </a:lnTo>
                    <a:lnTo>
                      <a:pt x="0" y="3877"/>
                    </a:lnTo>
                    <a:lnTo>
                      <a:pt x="1747" y="18554"/>
                    </a:lnTo>
                    <a:lnTo>
                      <a:pt x="2541" y="18831"/>
                    </a:lnTo>
                    <a:lnTo>
                      <a:pt x="3335" y="18554"/>
                    </a:lnTo>
                    <a:lnTo>
                      <a:pt x="3494" y="18415"/>
                    </a:lnTo>
                    <a:lnTo>
                      <a:pt x="4288" y="18969"/>
                    </a:lnTo>
                    <a:lnTo>
                      <a:pt x="4924" y="19385"/>
                    </a:lnTo>
                    <a:lnTo>
                      <a:pt x="5400" y="20215"/>
                    </a:lnTo>
                    <a:lnTo>
                      <a:pt x="6194" y="20354"/>
                    </a:lnTo>
                    <a:lnTo>
                      <a:pt x="6671" y="20492"/>
                    </a:lnTo>
                    <a:lnTo>
                      <a:pt x="6988" y="20631"/>
                    </a:lnTo>
                    <a:lnTo>
                      <a:pt x="7306" y="20908"/>
                    </a:lnTo>
                    <a:lnTo>
                      <a:pt x="7782" y="20769"/>
                    </a:lnTo>
                    <a:lnTo>
                      <a:pt x="7782" y="20631"/>
                    </a:lnTo>
                    <a:lnTo>
                      <a:pt x="8259" y="20215"/>
                    </a:lnTo>
                    <a:lnTo>
                      <a:pt x="8735" y="20492"/>
                    </a:lnTo>
                    <a:lnTo>
                      <a:pt x="9529" y="20769"/>
                    </a:lnTo>
                    <a:lnTo>
                      <a:pt x="10482" y="20631"/>
                    </a:lnTo>
                    <a:lnTo>
                      <a:pt x="10641" y="20492"/>
                    </a:lnTo>
                    <a:lnTo>
                      <a:pt x="10959" y="20077"/>
                    </a:lnTo>
                    <a:lnTo>
                      <a:pt x="11276" y="19938"/>
                    </a:lnTo>
                    <a:lnTo>
                      <a:pt x="11435" y="19800"/>
                    </a:lnTo>
                    <a:lnTo>
                      <a:pt x="11912" y="20215"/>
                    </a:lnTo>
                    <a:lnTo>
                      <a:pt x="12547" y="20908"/>
                    </a:lnTo>
                    <a:lnTo>
                      <a:pt x="13182" y="21462"/>
                    </a:lnTo>
                    <a:lnTo>
                      <a:pt x="13659" y="21462"/>
                    </a:lnTo>
                    <a:lnTo>
                      <a:pt x="13500" y="21600"/>
                    </a:lnTo>
                    <a:lnTo>
                      <a:pt x="14612" y="20631"/>
                    </a:lnTo>
                    <a:lnTo>
                      <a:pt x="14929" y="20215"/>
                    </a:lnTo>
                    <a:lnTo>
                      <a:pt x="14929" y="19662"/>
                    </a:lnTo>
                    <a:lnTo>
                      <a:pt x="15406" y="18138"/>
                    </a:lnTo>
                    <a:lnTo>
                      <a:pt x="15882" y="17723"/>
                    </a:lnTo>
                    <a:lnTo>
                      <a:pt x="16518" y="18138"/>
                    </a:lnTo>
                    <a:lnTo>
                      <a:pt x="16676" y="18000"/>
                    </a:lnTo>
                    <a:lnTo>
                      <a:pt x="16835" y="16615"/>
                    </a:lnTo>
                    <a:lnTo>
                      <a:pt x="17312" y="16062"/>
                    </a:lnTo>
                    <a:lnTo>
                      <a:pt x="17947" y="15231"/>
                    </a:lnTo>
                    <a:lnTo>
                      <a:pt x="18741" y="15231"/>
                    </a:lnTo>
                    <a:lnTo>
                      <a:pt x="19218" y="14677"/>
                    </a:lnTo>
                    <a:lnTo>
                      <a:pt x="20488" y="13708"/>
                    </a:lnTo>
                    <a:lnTo>
                      <a:pt x="20806" y="13015"/>
                    </a:lnTo>
                    <a:lnTo>
                      <a:pt x="20806" y="12600"/>
                    </a:lnTo>
                    <a:lnTo>
                      <a:pt x="20965" y="11492"/>
                    </a:lnTo>
                    <a:lnTo>
                      <a:pt x="20965" y="10662"/>
                    </a:lnTo>
                    <a:lnTo>
                      <a:pt x="21124" y="10246"/>
                    </a:lnTo>
                    <a:lnTo>
                      <a:pt x="21124" y="8446"/>
                    </a:lnTo>
                    <a:lnTo>
                      <a:pt x="20965" y="8031"/>
                    </a:lnTo>
                    <a:lnTo>
                      <a:pt x="21124" y="7615"/>
                    </a:lnTo>
                    <a:lnTo>
                      <a:pt x="21600" y="7615"/>
                    </a:lnTo>
                    <a:lnTo>
                      <a:pt x="20012" y="0"/>
                    </a:lnTo>
                    <a:lnTo>
                      <a:pt x="19218" y="692"/>
                    </a:lnTo>
                    <a:close/>
                  </a:path>
                </a:pathLst>
              </a:custGeom>
              <a:solidFill>
                <a:srgbClr val="8A84D6"/>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22" name="Shape">
                <a:extLst>
                  <a:ext uri="{FF2B5EF4-FFF2-40B4-BE49-F238E27FC236}">
                    <a16:creationId xmlns:a16="http://schemas.microsoft.com/office/drawing/2014/main" id="{6E0CE89A-7C3D-09EF-F705-22AC874E4B52}"/>
                  </a:ext>
                </a:extLst>
              </p:cNvPr>
              <p:cNvSpPr/>
              <p:nvPr/>
            </p:nvSpPr>
            <p:spPr>
              <a:xfrm>
                <a:off x="5566323" y="1857258"/>
                <a:ext cx="478552" cy="823322"/>
              </a:xfrm>
              <a:custGeom>
                <a:avLst/>
                <a:gdLst/>
                <a:ahLst/>
                <a:cxnLst>
                  <a:cxn ang="0">
                    <a:pos x="wd2" y="hd2"/>
                  </a:cxn>
                  <a:cxn ang="5400000">
                    <a:pos x="wd2" y="hd2"/>
                  </a:cxn>
                  <a:cxn ang="10800000">
                    <a:pos x="wd2" y="hd2"/>
                  </a:cxn>
                  <a:cxn ang="16200000">
                    <a:pos x="wd2" y="hd2"/>
                  </a:cxn>
                </a:cxnLst>
                <a:rect l="0" t="0" r="r" b="b"/>
                <a:pathLst>
                  <a:path w="21600" h="21600" extrusionOk="0">
                    <a:moveTo>
                      <a:pt x="1080" y="21600"/>
                    </a:moveTo>
                    <a:lnTo>
                      <a:pt x="1080" y="20972"/>
                    </a:lnTo>
                    <a:lnTo>
                      <a:pt x="2808" y="20972"/>
                    </a:lnTo>
                    <a:lnTo>
                      <a:pt x="3456" y="20470"/>
                    </a:lnTo>
                    <a:lnTo>
                      <a:pt x="5184" y="20470"/>
                    </a:lnTo>
                    <a:lnTo>
                      <a:pt x="5832" y="20847"/>
                    </a:lnTo>
                    <a:lnTo>
                      <a:pt x="6696" y="21098"/>
                    </a:lnTo>
                    <a:lnTo>
                      <a:pt x="6912" y="20972"/>
                    </a:lnTo>
                    <a:lnTo>
                      <a:pt x="6912" y="20470"/>
                    </a:lnTo>
                    <a:lnTo>
                      <a:pt x="7776" y="20344"/>
                    </a:lnTo>
                    <a:lnTo>
                      <a:pt x="8208" y="20219"/>
                    </a:lnTo>
                    <a:lnTo>
                      <a:pt x="9072" y="20219"/>
                    </a:lnTo>
                    <a:lnTo>
                      <a:pt x="9504" y="20470"/>
                    </a:lnTo>
                    <a:lnTo>
                      <a:pt x="10368" y="20595"/>
                    </a:lnTo>
                    <a:lnTo>
                      <a:pt x="10584" y="20219"/>
                    </a:lnTo>
                    <a:lnTo>
                      <a:pt x="10584" y="19716"/>
                    </a:lnTo>
                    <a:lnTo>
                      <a:pt x="11232" y="19340"/>
                    </a:lnTo>
                    <a:lnTo>
                      <a:pt x="11448" y="18837"/>
                    </a:lnTo>
                    <a:lnTo>
                      <a:pt x="11880" y="18837"/>
                    </a:lnTo>
                    <a:lnTo>
                      <a:pt x="12096" y="19340"/>
                    </a:lnTo>
                    <a:lnTo>
                      <a:pt x="12960" y="19842"/>
                    </a:lnTo>
                    <a:lnTo>
                      <a:pt x="14256" y="19716"/>
                    </a:lnTo>
                    <a:lnTo>
                      <a:pt x="14688" y="19214"/>
                    </a:lnTo>
                    <a:lnTo>
                      <a:pt x="14688" y="18837"/>
                    </a:lnTo>
                    <a:lnTo>
                      <a:pt x="15336" y="18209"/>
                    </a:lnTo>
                    <a:lnTo>
                      <a:pt x="15984" y="18209"/>
                    </a:lnTo>
                    <a:lnTo>
                      <a:pt x="16416" y="17958"/>
                    </a:lnTo>
                    <a:lnTo>
                      <a:pt x="17280" y="16953"/>
                    </a:lnTo>
                    <a:lnTo>
                      <a:pt x="17280" y="16451"/>
                    </a:lnTo>
                    <a:lnTo>
                      <a:pt x="17496" y="16200"/>
                    </a:lnTo>
                    <a:lnTo>
                      <a:pt x="17496" y="15949"/>
                    </a:lnTo>
                    <a:lnTo>
                      <a:pt x="17712" y="15823"/>
                    </a:lnTo>
                    <a:lnTo>
                      <a:pt x="19440" y="15698"/>
                    </a:lnTo>
                    <a:lnTo>
                      <a:pt x="20304" y="15447"/>
                    </a:lnTo>
                    <a:lnTo>
                      <a:pt x="21168" y="15447"/>
                    </a:lnTo>
                    <a:lnTo>
                      <a:pt x="21600" y="15195"/>
                    </a:lnTo>
                    <a:lnTo>
                      <a:pt x="21384" y="14442"/>
                    </a:lnTo>
                    <a:lnTo>
                      <a:pt x="21600" y="14191"/>
                    </a:lnTo>
                    <a:lnTo>
                      <a:pt x="21168" y="14065"/>
                    </a:lnTo>
                    <a:lnTo>
                      <a:pt x="20952" y="13563"/>
                    </a:lnTo>
                    <a:lnTo>
                      <a:pt x="21384" y="13437"/>
                    </a:lnTo>
                    <a:lnTo>
                      <a:pt x="19008" y="126"/>
                    </a:lnTo>
                    <a:lnTo>
                      <a:pt x="19008" y="0"/>
                    </a:lnTo>
                    <a:lnTo>
                      <a:pt x="5832" y="502"/>
                    </a:lnTo>
                    <a:lnTo>
                      <a:pt x="5832" y="628"/>
                    </a:lnTo>
                    <a:lnTo>
                      <a:pt x="4320" y="1130"/>
                    </a:lnTo>
                    <a:lnTo>
                      <a:pt x="3456" y="1507"/>
                    </a:lnTo>
                    <a:lnTo>
                      <a:pt x="2808" y="1633"/>
                    </a:lnTo>
                    <a:lnTo>
                      <a:pt x="1728" y="1507"/>
                    </a:lnTo>
                    <a:lnTo>
                      <a:pt x="2376" y="12935"/>
                    </a:lnTo>
                    <a:lnTo>
                      <a:pt x="2160" y="13312"/>
                    </a:lnTo>
                    <a:lnTo>
                      <a:pt x="2160" y="14191"/>
                    </a:lnTo>
                    <a:lnTo>
                      <a:pt x="2376" y="14693"/>
                    </a:lnTo>
                    <a:lnTo>
                      <a:pt x="3240" y="15572"/>
                    </a:lnTo>
                    <a:lnTo>
                      <a:pt x="3456" y="16326"/>
                    </a:lnTo>
                    <a:lnTo>
                      <a:pt x="3456" y="16828"/>
                    </a:lnTo>
                    <a:lnTo>
                      <a:pt x="2808" y="17079"/>
                    </a:lnTo>
                    <a:lnTo>
                      <a:pt x="2376" y="17581"/>
                    </a:lnTo>
                    <a:lnTo>
                      <a:pt x="2160" y="18209"/>
                    </a:lnTo>
                    <a:lnTo>
                      <a:pt x="1080" y="18837"/>
                    </a:lnTo>
                    <a:lnTo>
                      <a:pt x="864" y="19591"/>
                    </a:lnTo>
                    <a:lnTo>
                      <a:pt x="432" y="19716"/>
                    </a:lnTo>
                    <a:lnTo>
                      <a:pt x="0" y="20219"/>
                    </a:lnTo>
                    <a:lnTo>
                      <a:pt x="0" y="20972"/>
                    </a:lnTo>
                    <a:lnTo>
                      <a:pt x="216" y="21474"/>
                    </a:lnTo>
                    <a:lnTo>
                      <a:pt x="432" y="21600"/>
                    </a:lnTo>
                    <a:lnTo>
                      <a:pt x="1080" y="21600"/>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23" name="Shape">
                <a:extLst>
                  <a:ext uri="{FF2B5EF4-FFF2-40B4-BE49-F238E27FC236}">
                    <a16:creationId xmlns:a16="http://schemas.microsoft.com/office/drawing/2014/main" id="{B1298B92-B38F-4257-D217-556842BDD7A8}"/>
                  </a:ext>
                </a:extLst>
              </p:cNvPr>
              <p:cNvSpPr/>
              <p:nvPr/>
            </p:nvSpPr>
            <p:spPr>
              <a:xfrm>
                <a:off x="5025560" y="1751952"/>
                <a:ext cx="617332" cy="1081806"/>
              </a:xfrm>
              <a:custGeom>
                <a:avLst/>
                <a:gdLst/>
                <a:ahLst/>
                <a:cxnLst>
                  <a:cxn ang="0">
                    <a:pos x="wd2" y="hd2"/>
                  </a:cxn>
                  <a:cxn ang="5400000">
                    <a:pos x="wd2" y="hd2"/>
                  </a:cxn>
                  <a:cxn ang="10800000">
                    <a:pos x="wd2" y="hd2"/>
                  </a:cxn>
                  <a:cxn ang="16200000">
                    <a:pos x="wd2" y="hd2"/>
                  </a:cxn>
                </a:cxnLst>
                <a:rect l="0" t="0" r="r" b="b"/>
                <a:pathLst>
                  <a:path w="21600" h="21600" extrusionOk="0">
                    <a:moveTo>
                      <a:pt x="14400" y="20835"/>
                    </a:moveTo>
                    <a:lnTo>
                      <a:pt x="14735" y="20740"/>
                    </a:lnTo>
                    <a:lnTo>
                      <a:pt x="15405" y="20931"/>
                    </a:lnTo>
                    <a:lnTo>
                      <a:pt x="16074" y="21218"/>
                    </a:lnTo>
                    <a:lnTo>
                      <a:pt x="17079" y="21218"/>
                    </a:lnTo>
                    <a:lnTo>
                      <a:pt x="17414" y="21122"/>
                    </a:lnTo>
                    <a:lnTo>
                      <a:pt x="17079" y="20644"/>
                    </a:lnTo>
                    <a:lnTo>
                      <a:pt x="17079" y="20166"/>
                    </a:lnTo>
                    <a:lnTo>
                      <a:pt x="17581" y="19975"/>
                    </a:lnTo>
                    <a:lnTo>
                      <a:pt x="18586" y="19784"/>
                    </a:lnTo>
                    <a:lnTo>
                      <a:pt x="18921" y="19688"/>
                    </a:lnTo>
                    <a:lnTo>
                      <a:pt x="18753" y="19402"/>
                    </a:lnTo>
                    <a:lnTo>
                      <a:pt x="18753" y="18637"/>
                    </a:lnTo>
                    <a:lnTo>
                      <a:pt x="19256" y="18542"/>
                    </a:lnTo>
                    <a:lnTo>
                      <a:pt x="19088" y="18446"/>
                    </a:lnTo>
                    <a:lnTo>
                      <a:pt x="18921" y="18064"/>
                    </a:lnTo>
                    <a:lnTo>
                      <a:pt x="18921" y="17490"/>
                    </a:lnTo>
                    <a:lnTo>
                      <a:pt x="19256" y="17108"/>
                    </a:lnTo>
                    <a:lnTo>
                      <a:pt x="19591" y="17012"/>
                    </a:lnTo>
                    <a:lnTo>
                      <a:pt x="19758" y="16439"/>
                    </a:lnTo>
                    <a:lnTo>
                      <a:pt x="20595" y="15961"/>
                    </a:lnTo>
                    <a:lnTo>
                      <a:pt x="20763" y="15483"/>
                    </a:lnTo>
                    <a:lnTo>
                      <a:pt x="21098" y="15101"/>
                    </a:lnTo>
                    <a:lnTo>
                      <a:pt x="21600" y="14910"/>
                    </a:lnTo>
                    <a:lnTo>
                      <a:pt x="21600" y="14527"/>
                    </a:lnTo>
                    <a:lnTo>
                      <a:pt x="21433" y="13954"/>
                    </a:lnTo>
                    <a:lnTo>
                      <a:pt x="20763" y="13285"/>
                    </a:lnTo>
                    <a:lnTo>
                      <a:pt x="20595" y="12903"/>
                    </a:lnTo>
                    <a:lnTo>
                      <a:pt x="20595" y="12234"/>
                    </a:lnTo>
                    <a:lnTo>
                      <a:pt x="20763" y="11947"/>
                    </a:lnTo>
                    <a:lnTo>
                      <a:pt x="20260" y="3250"/>
                    </a:lnTo>
                    <a:lnTo>
                      <a:pt x="20428" y="3250"/>
                    </a:lnTo>
                    <a:lnTo>
                      <a:pt x="19758" y="2963"/>
                    </a:lnTo>
                    <a:lnTo>
                      <a:pt x="19423" y="2485"/>
                    </a:lnTo>
                    <a:lnTo>
                      <a:pt x="19088" y="2198"/>
                    </a:lnTo>
                    <a:lnTo>
                      <a:pt x="18921" y="1625"/>
                    </a:lnTo>
                    <a:lnTo>
                      <a:pt x="18251" y="1242"/>
                    </a:lnTo>
                    <a:lnTo>
                      <a:pt x="17916" y="287"/>
                    </a:lnTo>
                    <a:lnTo>
                      <a:pt x="17916" y="0"/>
                    </a:lnTo>
                    <a:lnTo>
                      <a:pt x="4019" y="478"/>
                    </a:lnTo>
                    <a:lnTo>
                      <a:pt x="3684" y="287"/>
                    </a:lnTo>
                    <a:lnTo>
                      <a:pt x="3516" y="573"/>
                    </a:lnTo>
                    <a:lnTo>
                      <a:pt x="3516" y="765"/>
                    </a:lnTo>
                    <a:lnTo>
                      <a:pt x="4019" y="1051"/>
                    </a:lnTo>
                    <a:lnTo>
                      <a:pt x="4688" y="1338"/>
                    </a:lnTo>
                    <a:lnTo>
                      <a:pt x="5526" y="1720"/>
                    </a:lnTo>
                    <a:lnTo>
                      <a:pt x="6363" y="2198"/>
                    </a:lnTo>
                    <a:lnTo>
                      <a:pt x="6363" y="2485"/>
                    </a:lnTo>
                    <a:lnTo>
                      <a:pt x="6028" y="3058"/>
                    </a:lnTo>
                    <a:lnTo>
                      <a:pt x="5693" y="3345"/>
                    </a:lnTo>
                    <a:lnTo>
                      <a:pt x="5191" y="4110"/>
                    </a:lnTo>
                    <a:lnTo>
                      <a:pt x="4521" y="4492"/>
                    </a:lnTo>
                    <a:lnTo>
                      <a:pt x="3516" y="4779"/>
                    </a:lnTo>
                    <a:lnTo>
                      <a:pt x="2512" y="4779"/>
                    </a:lnTo>
                    <a:lnTo>
                      <a:pt x="2009" y="4874"/>
                    </a:lnTo>
                    <a:lnTo>
                      <a:pt x="2009" y="5543"/>
                    </a:lnTo>
                    <a:lnTo>
                      <a:pt x="2512" y="6212"/>
                    </a:lnTo>
                    <a:lnTo>
                      <a:pt x="2847" y="6404"/>
                    </a:lnTo>
                    <a:lnTo>
                      <a:pt x="2177" y="6690"/>
                    </a:lnTo>
                    <a:lnTo>
                      <a:pt x="2177" y="7359"/>
                    </a:lnTo>
                    <a:lnTo>
                      <a:pt x="1842" y="7359"/>
                    </a:lnTo>
                    <a:lnTo>
                      <a:pt x="335" y="8219"/>
                    </a:lnTo>
                    <a:lnTo>
                      <a:pt x="502" y="8793"/>
                    </a:lnTo>
                    <a:lnTo>
                      <a:pt x="0" y="9080"/>
                    </a:lnTo>
                    <a:lnTo>
                      <a:pt x="0" y="10800"/>
                    </a:lnTo>
                    <a:lnTo>
                      <a:pt x="1005" y="11756"/>
                    </a:lnTo>
                    <a:lnTo>
                      <a:pt x="3516" y="12998"/>
                    </a:lnTo>
                    <a:lnTo>
                      <a:pt x="4186" y="13572"/>
                    </a:lnTo>
                    <a:lnTo>
                      <a:pt x="4186" y="14336"/>
                    </a:lnTo>
                    <a:lnTo>
                      <a:pt x="5023" y="14719"/>
                    </a:lnTo>
                    <a:lnTo>
                      <a:pt x="5191" y="14432"/>
                    </a:lnTo>
                    <a:lnTo>
                      <a:pt x="5693" y="14336"/>
                    </a:lnTo>
                    <a:lnTo>
                      <a:pt x="6530" y="14336"/>
                    </a:lnTo>
                    <a:lnTo>
                      <a:pt x="7535" y="14910"/>
                    </a:lnTo>
                    <a:lnTo>
                      <a:pt x="7033" y="15483"/>
                    </a:lnTo>
                    <a:lnTo>
                      <a:pt x="6865" y="15961"/>
                    </a:lnTo>
                    <a:lnTo>
                      <a:pt x="6865" y="16248"/>
                    </a:lnTo>
                    <a:lnTo>
                      <a:pt x="6530" y="16726"/>
                    </a:lnTo>
                    <a:lnTo>
                      <a:pt x="6530" y="17204"/>
                    </a:lnTo>
                    <a:lnTo>
                      <a:pt x="7367" y="17681"/>
                    </a:lnTo>
                    <a:lnTo>
                      <a:pt x="8540" y="18159"/>
                    </a:lnTo>
                    <a:lnTo>
                      <a:pt x="8874" y="18064"/>
                    </a:lnTo>
                    <a:lnTo>
                      <a:pt x="10716" y="18733"/>
                    </a:lnTo>
                    <a:lnTo>
                      <a:pt x="11386" y="19115"/>
                    </a:lnTo>
                    <a:lnTo>
                      <a:pt x="11888" y="19975"/>
                    </a:lnTo>
                    <a:lnTo>
                      <a:pt x="11721" y="20453"/>
                    </a:lnTo>
                    <a:lnTo>
                      <a:pt x="11553" y="20740"/>
                    </a:lnTo>
                    <a:lnTo>
                      <a:pt x="12391" y="21218"/>
                    </a:lnTo>
                    <a:lnTo>
                      <a:pt x="12391" y="21600"/>
                    </a:lnTo>
                    <a:lnTo>
                      <a:pt x="12726" y="21218"/>
                    </a:lnTo>
                    <a:lnTo>
                      <a:pt x="13395" y="21218"/>
                    </a:lnTo>
                    <a:lnTo>
                      <a:pt x="13898" y="21122"/>
                    </a:lnTo>
                    <a:lnTo>
                      <a:pt x="14400" y="20835"/>
                    </a:lnTo>
                    <a:close/>
                  </a:path>
                </a:pathLst>
              </a:custGeom>
              <a:solidFill>
                <a:srgbClr val="70AD47">
                  <a:lumMod val="75000"/>
                </a:srgbClr>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24" name="Shape">
                <a:extLst>
                  <a:ext uri="{FF2B5EF4-FFF2-40B4-BE49-F238E27FC236}">
                    <a16:creationId xmlns:a16="http://schemas.microsoft.com/office/drawing/2014/main" id="{17FF7EC3-C61B-CA57-182C-AA6394B01F3D}"/>
                  </a:ext>
                </a:extLst>
              </p:cNvPr>
              <p:cNvSpPr/>
              <p:nvPr/>
            </p:nvSpPr>
            <p:spPr>
              <a:xfrm>
                <a:off x="4269449" y="1512609"/>
                <a:ext cx="937963" cy="689294"/>
              </a:xfrm>
              <a:custGeom>
                <a:avLst/>
                <a:gdLst/>
                <a:ahLst/>
                <a:cxnLst>
                  <a:cxn ang="0">
                    <a:pos x="wd2" y="hd2"/>
                  </a:cxn>
                  <a:cxn ang="5400000">
                    <a:pos x="wd2" y="hd2"/>
                  </a:cxn>
                  <a:cxn ang="10800000">
                    <a:pos x="wd2" y="hd2"/>
                  </a:cxn>
                  <a:cxn ang="16200000">
                    <a:pos x="wd2" y="hd2"/>
                  </a:cxn>
                </a:cxnLst>
                <a:rect l="0" t="0" r="r" b="b"/>
                <a:pathLst>
                  <a:path w="21600" h="21600" extrusionOk="0">
                    <a:moveTo>
                      <a:pt x="17673" y="20456"/>
                    </a:moveTo>
                    <a:cubicBezTo>
                      <a:pt x="18327" y="19567"/>
                      <a:pt x="18327" y="19567"/>
                      <a:pt x="18327" y="19567"/>
                    </a:cubicBezTo>
                    <a:cubicBezTo>
                      <a:pt x="18608" y="19059"/>
                      <a:pt x="18608" y="19059"/>
                      <a:pt x="18608" y="19059"/>
                    </a:cubicBezTo>
                    <a:cubicBezTo>
                      <a:pt x="18795" y="19059"/>
                      <a:pt x="18795" y="19059"/>
                      <a:pt x="18795" y="19059"/>
                    </a:cubicBezTo>
                    <a:cubicBezTo>
                      <a:pt x="18888" y="18042"/>
                      <a:pt x="18888" y="18042"/>
                      <a:pt x="18888" y="18042"/>
                    </a:cubicBezTo>
                    <a:cubicBezTo>
                      <a:pt x="19262" y="17661"/>
                      <a:pt x="19262" y="17661"/>
                      <a:pt x="19262" y="17661"/>
                    </a:cubicBezTo>
                    <a:cubicBezTo>
                      <a:pt x="19075" y="17280"/>
                      <a:pt x="19075" y="17280"/>
                      <a:pt x="19075" y="17280"/>
                    </a:cubicBezTo>
                    <a:cubicBezTo>
                      <a:pt x="18701" y="16264"/>
                      <a:pt x="18701" y="16264"/>
                      <a:pt x="18701" y="16264"/>
                    </a:cubicBezTo>
                    <a:cubicBezTo>
                      <a:pt x="18701" y="15755"/>
                      <a:pt x="18701" y="15755"/>
                      <a:pt x="18701" y="15755"/>
                    </a:cubicBezTo>
                    <a:cubicBezTo>
                      <a:pt x="18701" y="15247"/>
                      <a:pt x="18701" y="15247"/>
                      <a:pt x="18701" y="15247"/>
                    </a:cubicBezTo>
                    <a:cubicBezTo>
                      <a:pt x="19075" y="14993"/>
                      <a:pt x="19075" y="14993"/>
                      <a:pt x="19075" y="14993"/>
                    </a:cubicBezTo>
                    <a:cubicBezTo>
                      <a:pt x="19730" y="14993"/>
                      <a:pt x="19730" y="14993"/>
                      <a:pt x="19730" y="14993"/>
                    </a:cubicBezTo>
                    <a:cubicBezTo>
                      <a:pt x="20384" y="14612"/>
                      <a:pt x="20384" y="14612"/>
                      <a:pt x="20384" y="14612"/>
                    </a:cubicBezTo>
                    <a:cubicBezTo>
                      <a:pt x="20571" y="14358"/>
                      <a:pt x="20571" y="14358"/>
                      <a:pt x="20571" y="14358"/>
                    </a:cubicBezTo>
                    <a:cubicBezTo>
                      <a:pt x="20852" y="13976"/>
                      <a:pt x="20852" y="13976"/>
                      <a:pt x="20852" y="13976"/>
                    </a:cubicBezTo>
                    <a:cubicBezTo>
                      <a:pt x="21132" y="12833"/>
                      <a:pt x="21132" y="12833"/>
                      <a:pt x="21132" y="12833"/>
                    </a:cubicBezTo>
                    <a:cubicBezTo>
                      <a:pt x="21413" y="12325"/>
                      <a:pt x="21413" y="12325"/>
                      <a:pt x="21413" y="12325"/>
                    </a:cubicBezTo>
                    <a:cubicBezTo>
                      <a:pt x="21600" y="11435"/>
                      <a:pt x="21600" y="11435"/>
                      <a:pt x="21600" y="11435"/>
                    </a:cubicBezTo>
                    <a:cubicBezTo>
                      <a:pt x="21600" y="11054"/>
                      <a:pt x="21600" y="11054"/>
                      <a:pt x="21600" y="11054"/>
                    </a:cubicBezTo>
                    <a:cubicBezTo>
                      <a:pt x="21039" y="10292"/>
                      <a:pt x="21039" y="10292"/>
                      <a:pt x="21039" y="10292"/>
                    </a:cubicBezTo>
                    <a:cubicBezTo>
                      <a:pt x="20478" y="9656"/>
                      <a:pt x="20478" y="9656"/>
                      <a:pt x="20478" y="9656"/>
                    </a:cubicBezTo>
                    <a:cubicBezTo>
                      <a:pt x="20104" y="9148"/>
                      <a:pt x="20104" y="9148"/>
                      <a:pt x="20104" y="9148"/>
                    </a:cubicBezTo>
                    <a:cubicBezTo>
                      <a:pt x="19730" y="8767"/>
                      <a:pt x="19730" y="8767"/>
                      <a:pt x="19730" y="8767"/>
                    </a:cubicBezTo>
                    <a:cubicBezTo>
                      <a:pt x="19730" y="8386"/>
                      <a:pt x="19730" y="8386"/>
                      <a:pt x="19730" y="8386"/>
                    </a:cubicBezTo>
                    <a:cubicBezTo>
                      <a:pt x="19823" y="8005"/>
                      <a:pt x="19823" y="8005"/>
                      <a:pt x="19823" y="8005"/>
                    </a:cubicBezTo>
                    <a:cubicBezTo>
                      <a:pt x="20010" y="8259"/>
                      <a:pt x="20010" y="8259"/>
                      <a:pt x="20010" y="8259"/>
                    </a:cubicBezTo>
                    <a:cubicBezTo>
                      <a:pt x="19730" y="7751"/>
                      <a:pt x="19730" y="7751"/>
                      <a:pt x="19730" y="7751"/>
                    </a:cubicBezTo>
                    <a:cubicBezTo>
                      <a:pt x="19730" y="7751"/>
                      <a:pt x="19356" y="7496"/>
                      <a:pt x="19262" y="7496"/>
                    </a:cubicBezTo>
                    <a:cubicBezTo>
                      <a:pt x="19169" y="7496"/>
                      <a:pt x="18795" y="6988"/>
                      <a:pt x="18795" y="6988"/>
                    </a:cubicBezTo>
                    <a:cubicBezTo>
                      <a:pt x="18327" y="6988"/>
                      <a:pt x="18327" y="6988"/>
                      <a:pt x="18327" y="6988"/>
                    </a:cubicBezTo>
                    <a:cubicBezTo>
                      <a:pt x="18327" y="6353"/>
                      <a:pt x="18327" y="6353"/>
                      <a:pt x="18327" y="6353"/>
                    </a:cubicBezTo>
                    <a:cubicBezTo>
                      <a:pt x="18140" y="5718"/>
                      <a:pt x="18140" y="5718"/>
                      <a:pt x="18140" y="5718"/>
                    </a:cubicBezTo>
                    <a:cubicBezTo>
                      <a:pt x="18140" y="4955"/>
                      <a:pt x="18140" y="4955"/>
                      <a:pt x="18140" y="4955"/>
                    </a:cubicBezTo>
                    <a:cubicBezTo>
                      <a:pt x="18140" y="4447"/>
                      <a:pt x="18140" y="4447"/>
                      <a:pt x="18140" y="4447"/>
                    </a:cubicBezTo>
                    <a:cubicBezTo>
                      <a:pt x="18140" y="3558"/>
                      <a:pt x="18140" y="3558"/>
                      <a:pt x="18140" y="3558"/>
                    </a:cubicBezTo>
                    <a:cubicBezTo>
                      <a:pt x="17953" y="3176"/>
                      <a:pt x="17953" y="3176"/>
                      <a:pt x="17953" y="3176"/>
                    </a:cubicBezTo>
                    <a:cubicBezTo>
                      <a:pt x="17673" y="2287"/>
                      <a:pt x="17673" y="2287"/>
                      <a:pt x="17673" y="2287"/>
                    </a:cubicBezTo>
                    <a:cubicBezTo>
                      <a:pt x="655" y="2795"/>
                      <a:pt x="655" y="2795"/>
                      <a:pt x="655" y="2795"/>
                    </a:cubicBezTo>
                    <a:cubicBezTo>
                      <a:pt x="748" y="0"/>
                      <a:pt x="748" y="0"/>
                      <a:pt x="748" y="0"/>
                    </a:cubicBezTo>
                    <a:cubicBezTo>
                      <a:pt x="748" y="0"/>
                      <a:pt x="748" y="0"/>
                      <a:pt x="748" y="0"/>
                    </a:cubicBezTo>
                    <a:cubicBezTo>
                      <a:pt x="655" y="2922"/>
                      <a:pt x="655" y="2922"/>
                      <a:pt x="655" y="2922"/>
                    </a:cubicBezTo>
                    <a:cubicBezTo>
                      <a:pt x="374" y="2922"/>
                      <a:pt x="374" y="2922"/>
                      <a:pt x="374" y="2922"/>
                    </a:cubicBezTo>
                    <a:cubicBezTo>
                      <a:pt x="374" y="3304"/>
                      <a:pt x="374" y="3304"/>
                      <a:pt x="374" y="3304"/>
                    </a:cubicBezTo>
                    <a:cubicBezTo>
                      <a:pt x="281" y="3939"/>
                      <a:pt x="281" y="3939"/>
                      <a:pt x="281" y="3939"/>
                    </a:cubicBezTo>
                    <a:cubicBezTo>
                      <a:pt x="468" y="4066"/>
                      <a:pt x="468" y="4066"/>
                      <a:pt x="468" y="4066"/>
                    </a:cubicBezTo>
                    <a:cubicBezTo>
                      <a:pt x="655" y="4701"/>
                      <a:pt x="655" y="4701"/>
                      <a:pt x="655" y="4701"/>
                    </a:cubicBezTo>
                    <a:cubicBezTo>
                      <a:pt x="655" y="5209"/>
                      <a:pt x="655" y="5209"/>
                      <a:pt x="655" y="5209"/>
                    </a:cubicBezTo>
                    <a:cubicBezTo>
                      <a:pt x="468" y="5336"/>
                      <a:pt x="468" y="5336"/>
                      <a:pt x="468" y="5336"/>
                    </a:cubicBezTo>
                    <a:cubicBezTo>
                      <a:pt x="374" y="5718"/>
                      <a:pt x="374" y="5718"/>
                      <a:pt x="374" y="5718"/>
                    </a:cubicBezTo>
                    <a:cubicBezTo>
                      <a:pt x="374" y="6607"/>
                      <a:pt x="374" y="6607"/>
                      <a:pt x="374" y="6607"/>
                    </a:cubicBezTo>
                    <a:cubicBezTo>
                      <a:pt x="94" y="6734"/>
                      <a:pt x="94" y="6734"/>
                      <a:pt x="94" y="6734"/>
                    </a:cubicBezTo>
                    <a:cubicBezTo>
                      <a:pt x="0" y="7115"/>
                      <a:pt x="0" y="7115"/>
                      <a:pt x="0" y="7115"/>
                    </a:cubicBezTo>
                    <a:cubicBezTo>
                      <a:pt x="0" y="7496"/>
                      <a:pt x="0" y="7496"/>
                      <a:pt x="0" y="7496"/>
                    </a:cubicBezTo>
                    <a:cubicBezTo>
                      <a:pt x="374" y="7878"/>
                      <a:pt x="374" y="7878"/>
                      <a:pt x="374" y="7878"/>
                    </a:cubicBezTo>
                    <a:cubicBezTo>
                      <a:pt x="374" y="8386"/>
                      <a:pt x="374" y="8386"/>
                      <a:pt x="374" y="8386"/>
                    </a:cubicBezTo>
                    <a:cubicBezTo>
                      <a:pt x="374" y="8767"/>
                      <a:pt x="374" y="8767"/>
                      <a:pt x="374" y="8767"/>
                    </a:cubicBezTo>
                    <a:cubicBezTo>
                      <a:pt x="281" y="8513"/>
                      <a:pt x="281" y="8513"/>
                      <a:pt x="281" y="8513"/>
                    </a:cubicBezTo>
                    <a:cubicBezTo>
                      <a:pt x="561" y="9021"/>
                      <a:pt x="561" y="9021"/>
                      <a:pt x="561" y="9021"/>
                    </a:cubicBezTo>
                    <a:cubicBezTo>
                      <a:pt x="842" y="10165"/>
                      <a:pt x="842" y="10165"/>
                      <a:pt x="842" y="10165"/>
                    </a:cubicBezTo>
                    <a:cubicBezTo>
                      <a:pt x="1122" y="10800"/>
                      <a:pt x="1122" y="10800"/>
                      <a:pt x="1122" y="10800"/>
                    </a:cubicBezTo>
                    <a:cubicBezTo>
                      <a:pt x="1309" y="11562"/>
                      <a:pt x="1309" y="11562"/>
                      <a:pt x="1309" y="11562"/>
                    </a:cubicBezTo>
                    <a:cubicBezTo>
                      <a:pt x="1496" y="12198"/>
                      <a:pt x="1496" y="12198"/>
                      <a:pt x="1496" y="12198"/>
                    </a:cubicBezTo>
                    <a:cubicBezTo>
                      <a:pt x="1683" y="12579"/>
                      <a:pt x="1683" y="12579"/>
                      <a:pt x="1683" y="12579"/>
                    </a:cubicBezTo>
                    <a:cubicBezTo>
                      <a:pt x="1777" y="12960"/>
                      <a:pt x="1777" y="12960"/>
                      <a:pt x="1777" y="12960"/>
                    </a:cubicBezTo>
                    <a:cubicBezTo>
                      <a:pt x="1870" y="13087"/>
                      <a:pt x="1870" y="13087"/>
                      <a:pt x="1870" y="13087"/>
                    </a:cubicBezTo>
                    <a:cubicBezTo>
                      <a:pt x="1870" y="13214"/>
                      <a:pt x="1870" y="13214"/>
                      <a:pt x="1870" y="13214"/>
                    </a:cubicBezTo>
                    <a:cubicBezTo>
                      <a:pt x="1590" y="13341"/>
                      <a:pt x="1590" y="13341"/>
                      <a:pt x="1590" y="13341"/>
                    </a:cubicBezTo>
                    <a:cubicBezTo>
                      <a:pt x="1683" y="13849"/>
                      <a:pt x="1683" y="13849"/>
                      <a:pt x="1683" y="13849"/>
                    </a:cubicBezTo>
                    <a:cubicBezTo>
                      <a:pt x="1777" y="14485"/>
                      <a:pt x="1777" y="14485"/>
                      <a:pt x="1777" y="14485"/>
                    </a:cubicBezTo>
                    <a:cubicBezTo>
                      <a:pt x="1870" y="14739"/>
                      <a:pt x="1870" y="14739"/>
                      <a:pt x="1870" y="14739"/>
                    </a:cubicBezTo>
                    <a:cubicBezTo>
                      <a:pt x="2057" y="14739"/>
                      <a:pt x="2057" y="14739"/>
                      <a:pt x="2057" y="14739"/>
                    </a:cubicBezTo>
                    <a:cubicBezTo>
                      <a:pt x="2244" y="14993"/>
                      <a:pt x="2244" y="14993"/>
                      <a:pt x="2244" y="14993"/>
                    </a:cubicBezTo>
                    <a:cubicBezTo>
                      <a:pt x="2431" y="15882"/>
                      <a:pt x="2431" y="15882"/>
                      <a:pt x="2431" y="15882"/>
                    </a:cubicBezTo>
                    <a:cubicBezTo>
                      <a:pt x="2431" y="17153"/>
                      <a:pt x="2431" y="17153"/>
                      <a:pt x="2431" y="17153"/>
                    </a:cubicBezTo>
                    <a:cubicBezTo>
                      <a:pt x="2338" y="17661"/>
                      <a:pt x="2338" y="17661"/>
                      <a:pt x="2338" y="17661"/>
                    </a:cubicBezTo>
                    <a:cubicBezTo>
                      <a:pt x="2525" y="18042"/>
                      <a:pt x="2525" y="18042"/>
                      <a:pt x="2525" y="18042"/>
                    </a:cubicBezTo>
                    <a:cubicBezTo>
                      <a:pt x="2618" y="18296"/>
                      <a:pt x="2618" y="18296"/>
                      <a:pt x="2618" y="18296"/>
                    </a:cubicBezTo>
                    <a:cubicBezTo>
                      <a:pt x="2618" y="19567"/>
                      <a:pt x="2618" y="19567"/>
                      <a:pt x="2618" y="19567"/>
                    </a:cubicBezTo>
                    <a:cubicBezTo>
                      <a:pt x="2805" y="20456"/>
                      <a:pt x="2805" y="20456"/>
                      <a:pt x="2805" y="20456"/>
                    </a:cubicBezTo>
                    <a:cubicBezTo>
                      <a:pt x="2805" y="20584"/>
                      <a:pt x="2805" y="20584"/>
                      <a:pt x="2805" y="20584"/>
                    </a:cubicBezTo>
                    <a:cubicBezTo>
                      <a:pt x="16457" y="20329"/>
                      <a:pt x="16457" y="20329"/>
                      <a:pt x="16457" y="20329"/>
                    </a:cubicBezTo>
                    <a:cubicBezTo>
                      <a:pt x="17579" y="21600"/>
                      <a:pt x="17579" y="21600"/>
                      <a:pt x="17579" y="21600"/>
                    </a:cubicBezTo>
                    <a:cubicBezTo>
                      <a:pt x="17766" y="21346"/>
                      <a:pt x="17766" y="21346"/>
                      <a:pt x="17766" y="21346"/>
                    </a:cubicBezTo>
                    <a:lnTo>
                      <a:pt x="17673" y="20456"/>
                    </a:ln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25" name="Shape">
                <a:extLst>
                  <a:ext uri="{FF2B5EF4-FFF2-40B4-BE49-F238E27FC236}">
                    <a16:creationId xmlns:a16="http://schemas.microsoft.com/office/drawing/2014/main" id="{E1345C00-3AED-9614-8539-F7B720CD6F52}"/>
                  </a:ext>
                </a:extLst>
              </p:cNvPr>
              <p:cNvSpPr/>
              <p:nvPr/>
            </p:nvSpPr>
            <p:spPr>
              <a:xfrm>
                <a:off x="0" y="3824609"/>
                <a:ext cx="2087253" cy="1622708"/>
              </a:xfrm>
              <a:custGeom>
                <a:avLst/>
                <a:gdLst/>
                <a:ahLst/>
                <a:cxnLst>
                  <a:cxn ang="0">
                    <a:pos x="wd2" y="hd2"/>
                  </a:cxn>
                  <a:cxn ang="5400000">
                    <a:pos x="wd2" y="hd2"/>
                  </a:cxn>
                  <a:cxn ang="10800000">
                    <a:pos x="wd2" y="hd2"/>
                  </a:cxn>
                  <a:cxn ang="16200000">
                    <a:pos x="wd2" y="hd2"/>
                  </a:cxn>
                </a:cxnLst>
                <a:rect l="0" t="0" r="r" b="b"/>
                <a:pathLst>
                  <a:path w="21559" h="21600" extrusionOk="0">
                    <a:moveTo>
                      <a:pt x="8461" y="17395"/>
                    </a:moveTo>
                    <a:lnTo>
                      <a:pt x="8609" y="17586"/>
                    </a:lnTo>
                    <a:lnTo>
                      <a:pt x="8905" y="17841"/>
                    </a:lnTo>
                    <a:lnTo>
                      <a:pt x="8708" y="17904"/>
                    </a:lnTo>
                    <a:lnTo>
                      <a:pt x="8609" y="17904"/>
                    </a:lnTo>
                    <a:lnTo>
                      <a:pt x="8411" y="18096"/>
                    </a:lnTo>
                    <a:lnTo>
                      <a:pt x="8411" y="18350"/>
                    </a:lnTo>
                    <a:lnTo>
                      <a:pt x="8510" y="18350"/>
                    </a:lnTo>
                    <a:lnTo>
                      <a:pt x="8708" y="18669"/>
                    </a:lnTo>
                    <a:lnTo>
                      <a:pt x="8708" y="18796"/>
                    </a:lnTo>
                    <a:lnTo>
                      <a:pt x="8559" y="18860"/>
                    </a:lnTo>
                    <a:lnTo>
                      <a:pt x="8461" y="18860"/>
                    </a:lnTo>
                    <a:lnTo>
                      <a:pt x="8362" y="18924"/>
                    </a:lnTo>
                    <a:lnTo>
                      <a:pt x="8312" y="18924"/>
                    </a:lnTo>
                    <a:lnTo>
                      <a:pt x="8164" y="19051"/>
                    </a:lnTo>
                    <a:lnTo>
                      <a:pt x="8164" y="19306"/>
                    </a:lnTo>
                    <a:lnTo>
                      <a:pt x="8065" y="19497"/>
                    </a:lnTo>
                    <a:lnTo>
                      <a:pt x="7917" y="19179"/>
                    </a:lnTo>
                    <a:lnTo>
                      <a:pt x="7917" y="19242"/>
                    </a:lnTo>
                    <a:lnTo>
                      <a:pt x="7867" y="19370"/>
                    </a:lnTo>
                    <a:lnTo>
                      <a:pt x="7719" y="19561"/>
                    </a:lnTo>
                    <a:lnTo>
                      <a:pt x="7620" y="19816"/>
                    </a:lnTo>
                    <a:lnTo>
                      <a:pt x="7620" y="20135"/>
                    </a:lnTo>
                    <a:lnTo>
                      <a:pt x="7175" y="20135"/>
                    </a:lnTo>
                    <a:lnTo>
                      <a:pt x="7521" y="20007"/>
                    </a:lnTo>
                    <a:lnTo>
                      <a:pt x="7571" y="19880"/>
                    </a:lnTo>
                    <a:lnTo>
                      <a:pt x="7620" y="19752"/>
                    </a:lnTo>
                    <a:lnTo>
                      <a:pt x="7571" y="19561"/>
                    </a:lnTo>
                    <a:lnTo>
                      <a:pt x="7472" y="19497"/>
                    </a:lnTo>
                    <a:lnTo>
                      <a:pt x="7423" y="19497"/>
                    </a:lnTo>
                    <a:lnTo>
                      <a:pt x="7324" y="19370"/>
                    </a:lnTo>
                    <a:lnTo>
                      <a:pt x="7324" y="19306"/>
                    </a:lnTo>
                    <a:lnTo>
                      <a:pt x="7274" y="18924"/>
                    </a:lnTo>
                    <a:lnTo>
                      <a:pt x="7373" y="18796"/>
                    </a:lnTo>
                    <a:lnTo>
                      <a:pt x="7423" y="18669"/>
                    </a:lnTo>
                    <a:lnTo>
                      <a:pt x="7571" y="18542"/>
                    </a:lnTo>
                    <a:lnTo>
                      <a:pt x="7620" y="18605"/>
                    </a:lnTo>
                    <a:lnTo>
                      <a:pt x="7769" y="18796"/>
                    </a:lnTo>
                    <a:lnTo>
                      <a:pt x="7867" y="19051"/>
                    </a:lnTo>
                    <a:lnTo>
                      <a:pt x="7867" y="18796"/>
                    </a:lnTo>
                    <a:lnTo>
                      <a:pt x="7818" y="18542"/>
                    </a:lnTo>
                    <a:lnTo>
                      <a:pt x="7719" y="18350"/>
                    </a:lnTo>
                    <a:lnTo>
                      <a:pt x="7867" y="18287"/>
                    </a:lnTo>
                    <a:lnTo>
                      <a:pt x="8065" y="18414"/>
                    </a:lnTo>
                    <a:lnTo>
                      <a:pt x="8164" y="18414"/>
                    </a:lnTo>
                    <a:lnTo>
                      <a:pt x="8164" y="17904"/>
                    </a:lnTo>
                    <a:lnTo>
                      <a:pt x="8115" y="17777"/>
                    </a:lnTo>
                    <a:lnTo>
                      <a:pt x="8312" y="17586"/>
                    </a:lnTo>
                    <a:close/>
                    <a:moveTo>
                      <a:pt x="1541" y="13508"/>
                    </a:moveTo>
                    <a:lnTo>
                      <a:pt x="1640" y="13508"/>
                    </a:lnTo>
                    <a:lnTo>
                      <a:pt x="1788" y="13890"/>
                    </a:lnTo>
                    <a:lnTo>
                      <a:pt x="1788" y="14081"/>
                    </a:lnTo>
                    <a:lnTo>
                      <a:pt x="1689" y="14273"/>
                    </a:lnTo>
                    <a:lnTo>
                      <a:pt x="1442" y="14273"/>
                    </a:lnTo>
                    <a:lnTo>
                      <a:pt x="1244" y="14081"/>
                    </a:lnTo>
                    <a:lnTo>
                      <a:pt x="997" y="13827"/>
                    </a:lnTo>
                    <a:lnTo>
                      <a:pt x="1244" y="13635"/>
                    </a:lnTo>
                    <a:lnTo>
                      <a:pt x="1392" y="13635"/>
                    </a:lnTo>
                    <a:close/>
                    <a:moveTo>
                      <a:pt x="125" y="8092"/>
                    </a:moveTo>
                    <a:cubicBezTo>
                      <a:pt x="125" y="8092"/>
                      <a:pt x="125" y="8092"/>
                      <a:pt x="166" y="8309"/>
                    </a:cubicBezTo>
                    <a:cubicBezTo>
                      <a:pt x="166" y="8309"/>
                      <a:pt x="166" y="8309"/>
                      <a:pt x="249" y="8418"/>
                    </a:cubicBezTo>
                    <a:cubicBezTo>
                      <a:pt x="249" y="8418"/>
                      <a:pt x="249" y="8418"/>
                      <a:pt x="456" y="8472"/>
                    </a:cubicBezTo>
                    <a:cubicBezTo>
                      <a:pt x="456" y="8472"/>
                      <a:pt x="456" y="8472"/>
                      <a:pt x="664" y="8472"/>
                    </a:cubicBezTo>
                    <a:cubicBezTo>
                      <a:pt x="664" y="8472"/>
                      <a:pt x="664" y="8472"/>
                      <a:pt x="788" y="8581"/>
                    </a:cubicBezTo>
                    <a:cubicBezTo>
                      <a:pt x="788" y="8581"/>
                      <a:pt x="788" y="8581"/>
                      <a:pt x="788" y="8743"/>
                    </a:cubicBezTo>
                    <a:cubicBezTo>
                      <a:pt x="788" y="8743"/>
                      <a:pt x="788" y="8743"/>
                      <a:pt x="871" y="8852"/>
                    </a:cubicBezTo>
                    <a:cubicBezTo>
                      <a:pt x="871" y="8852"/>
                      <a:pt x="871" y="8852"/>
                      <a:pt x="1037" y="9069"/>
                    </a:cubicBezTo>
                    <a:cubicBezTo>
                      <a:pt x="1037" y="9069"/>
                      <a:pt x="1037" y="9069"/>
                      <a:pt x="1244" y="9449"/>
                    </a:cubicBezTo>
                    <a:cubicBezTo>
                      <a:pt x="1244" y="9449"/>
                      <a:pt x="1244" y="9449"/>
                      <a:pt x="1120" y="9449"/>
                    </a:cubicBezTo>
                    <a:cubicBezTo>
                      <a:pt x="1120" y="9449"/>
                      <a:pt x="1120" y="9449"/>
                      <a:pt x="871" y="9449"/>
                    </a:cubicBezTo>
                    <a:lnTo>
                      <a:pt x="830" y="9558"/>
                    </a:lnTo>
                    <a:cubicBezTo>
                      <a:pt x="830" y="9558"/>
                      <a:pt x="830" y="9558"/>
                      <a:pt x="664" y="9340"/>
                    </a:cubicBezTo>
                    <a:cubicBezTo>
                      <a:pt x="664" y="9340"/>
                      <a:pt x="664" y="9340"/>
                      <a:pt x="581" y="9015"/>
                    </a:cubicBezTo>
                    <a:cubicBezTo>
                      <a:pt x="581" y="9015"/>
                      <a:pt x="581" y="9015"/>
                      <a:pt x="539" y="8906"/>
                    </a:cubicBezTo>
                    <a:cubicBezTo>
                      <a:pt x="539" y="8906"/>
                      <a:pt x="539" y="8906"/>
                      <a:pt x="456" y="8798"/>
                    </a:cubicBezTo>
                    <a:cubicBezTo>
                      <a:pt x="456" y="8798"/>
                      <a:pt x="456" y="8798"/>
                      <a:pt x="415" y="8798"/>
                    </a:cubicBezTo>
                    <a:cubicBezTo>
                      <a:pt x="415" y="8798"/>
                      <a:pt x="415" y="8798"/>
                      <a:pt x="374" y="8798"/>
                    </a:cubicBezTo>
                    <a:cubicBezTo>
                      <a:pt x="374" y="8798"/>
                      <a:pt x="291" y="8798"/>
                      <a:pt x="291" y="8798"/>
                    </a:cubicBezTo>
                    <a:cubicBezTo>
                      <a:pt x="249" y="8743"/>
                      <a:pt x="249" y="8798"/>
                      <a:pt x="249" y="8798"/>
                    </a:cubicBezTo>
                    <a:cubicBezTo>
                      <a:pt x="249" y="8798"/>
                      <a:pt x="249" y="8798"/>
                      <a:pt x="125" y="8798"/>
                    </a:cubicBezTo>
                    <a:cubicBezTo>
                      <a:pt x="-41" y="8743"/>
                      <a:pt x="83" y="8743"/>
                      <a:pt x="83" y="8743"/>
                    </a:cubicBezTo>
                    <a:cubicBezTo>
                      <a:pt x="42" y="8689"/>
                      <a:pt x="42" y="8689"/>
                      <a:pt x="42" y="8635"/>
                    </a:cubicBezTo>
                    <a:cubicBezTo>
                      <a:pt x="42" y="8635"/>
                      <a:pt x="0" y="8526"/>
                      <a:pt x="0" y="8472"/>
                    </a:cubicBezTo>
                    <a:cubicBezTo>
                      <a:pt x="0" y="8472"/>
                      <a:pt x="0" y="8309"/>
                      <a:pt x="0" y="8309"/>
                    </a:cubicBezTo>
                    <a:cubicBezTo>
                      <a:pt x="0" y="8309"/>
                      <a:pt x="0" y="8309"/>
                      <a:pt x="125" y="8092"/>
                    </a:cubicBezTo>
                    <a:close/>
                    <a:moveTo>
                      <a:pt x="7752" y="0"/>
                    </a:moveTo>
                    <a:cubicBezTo>
                      <a:pt x="7752" y="0"/>
                      <a:pt x="7752" y="0"/>
                      <a:pt x="7920" y="215"/>
                    </a:cubicBezTo>
                    <a:cubicBezTo>
                      <a:pt x="7920" y="215"/>
                      <a:pt x="7920" y="215"/>
                      <a:pt x="8003" y="377"/>
                    </a:cubicBezTo>
                    <a:cubicBezTo>
                      <a:pt x="8003" y="377"/>
                      <a:pt x="8003" y="377"/>
                      <a:pt x="7920" y="377"/>
                    </a:cubicBezTo>
                    <a:cubicBezTo>
                      <a:pt x="7920" y="377"/>
                      <a:pt x="7920" y="377"/>
                      <a:pt x="7920" y="539"/>
                    </a:cubicBezTo>
                    <a:cubicBezTo>
                      <a:pt x="7920" y="539"/>
                      <a:pt x="7920" y="539"/>
                      <a:pt x="8045" y="646"/>
                    </a:cubicBezTo>
                    <a:cubicBezTo>
                      <a:pt x="8045" y="646"/>
                      <a:pt x="8045" y="646"/>
                      <a:pt x="8212" y="646"/>
                    </a:cubicBezTo>
                    <a:cubicBezTo>
                      <a:pt x="8212" y="646"/>
                      <a:pt x="8212" y="646"/>
                      <a:pt x="8212" y="485"/>
                    </a:cubicBezTo>
                    <a:cubicBezTo>
                      <a:pt x="8212" y="485"/>
                      <a:pt x="8212" y="485"/>
                      <a:pt x="8296" y="377"/>
                    </a:cubicBezTo>
                    <a:cubicBezTo>
                      <a:pt x="8296" y="377"/>
                      <a:pt x="8296" y="377"/>
                      <a:pt x="8380" y="485"/>
                    </a:cubicBezTo>
                    <a:cubicBezTo>
                      <a:pt x="8380" y="485"/>
                      <a:pt x="8380" y="485"/>
                      <a:pt x="8505" y="700"/>
                    </a:cubicBezTo>
                    <a:cubicBezTo>
                      <a:pt x="8505" y="700"/>
                      <a:pt x="8505" y="700"/>
                      <a:pt x="8756" y="646"/>
                    </a:cubicBezTo>
                    <a:cubicBezTo>
                      <a:pt x="8756" y="646"/>
                      <a:pt x="8756" y="646"/>
                      <a:pt x="9091" y="754"/>
                    </a:cubicBezTo>
                    <a:cubicBezTo>
                      <a:pt x="9091" y="754"/>
                      <a:pt x="9091" y="754"/>
                      <a:pt x="9091" y="916"/>
                    </a:cubicBezTo>
                    <a:cubicBezTo>
                      <a:pt x="9091" y="916"/>
                      <a:pt x="9091" y="916"/>
                      <a:pt x="9175" y="1131"/>
                    </a:cubicBezTo>
                    <a:cubicBezTo>
                      <a:pt x="9175" y="1131"/>
                      <a:pt x="9175" y="1131"/>
                      <a:pt x="9384" y="1347"/>
                    </a:cubicBezTo>
                    <a:cubicBezTo>
                      <a:pt x="9384" y="1347"/>
                      <a:pt x="9384" y="1347"/>
                      <a:pt x="9844" y="1347"/>
                    </a:cubicBezTo>
                    <a:cubicBezTo>
                      <a:pt x="9844" y="1347"/>
                      <a:pt x="9844" y="1347"/>
                      <a:pt x="9970" y="1347"/>
                    </a:cubicBezTo>
                    <a:cubicBezTo>
                      <a:pt x="9970" y="1347"/>
                      <a:pt x="9970" y="1347"/>
                      <a:pt x="10095" y="1239"/>
                    </a:cubicBezTo>
                    <a:cubicBezTo>
                      <a:pt x="10095" y="1239"/>
                      <a:pt x="10095" y="1239"/>
                      <a:pt x="10262" y="1239"/>
                    </a:cubicBezTo>
                    <a:cubicBezTo>
                      <a:pt x="10262" y="1239"/>
                      <a:pt x="10262" y="1239"/>
                      <a:pt x="10472" y="1400"/>
                    </a:cubicBezTo>
                    <a:cubicBezTo>
                      <a:pt x="10472" y="1400"/>
                      <a:pt x="10472" y="1400"/>
                      <a:pt x="10514" y="1562"/>
                    </a:cubicBezTo>
                    <a:cubicBezTo>
                      <a:pt x="10514" y="1562"/>
                      <a:pt x="10514" y="1562"/>
                      <a:pt x="10514" y="1724"/>
                    </a:cubicBezTo>
                    <a:cubicBezTo>
                      <a:pt x="10514" y="1724"/>
                      <a:pt x="10514" y="1724"/>
                      <a:pt x="10514" y="1751"/>
                    </a:cubicBezTo>
                    <a:lnTo>
                      <a:pt x="10514" y="1831"/>
                    </a:lnTo>
                    <a:cubicBezTo>
                      <a:pt x="10514" y="1831"/>
                      <a:pt x="10514" y="1831"/>
                      <a:pt x="10723" y="1670"/>
                    </a:cubicBezTo>
                    <a:cubicBezTo>
                      <a:pt x="10723" y="1670"/>
                      <a:pt x="10723" y="1670"/>
                      <a:pt x="10974" y="1562"/>
                    </a:cubicBezTo>
                    <a:cubicBezTo>
                      <a:pt x="10974" y="1562"/>
                      <a:pt x="10974" y="1562"/>
                      <a:pt x="11141" y="1562"/>
                    </a:cubicBezTo>
                    <a:cubicBezTo>
                      <a:pt x="11141" y="1562"/>
                      <a:pt x="11141" y="1562"/>
                      <a:pt x="11476" y="1724"/>
                    </a:cubicBezTo>
                    <a:cubicBezTo>
                      <a:pt x="11476" y="1724"/>
                      <a:pt x="11476" y="1724"/>
                      <a:pt x="11769" y="1831"/>
                    </a:cubicBezTo>
                    <a:cubicBezTo>
                      <a:pt x="11769" y="1831"/>
                      <a:pt x="11769" y="1831"/>
                      <a:pt x="12103" y="1724"/>
                    </a:cubicBezTo>
                    <a:cubicBezTo>
                      <a:pt x="12103" y="1724"/>
                      <a:pt x="12103" y="1724"/>
                      <a:pt x="12271" y="1562"/>
                    </a:cubicBezTo>
                    <a:cubicBezTo>
                      <a:pt x="12271" y="1562"/>
                      <a:pt x="12271" y="1562"/>
                      <a:pt x="12438" y="1562"/>
                    </a:cubicBezTo>
                    <a:cubicBezTo>
                      <a:pt x="12438" y="1562"/>
                      <a:pt x="12438" y="1562"/>
                      <a:pt x="12522" y="1562"/>
                    </a:cubicBezTo>
                    <a:cubicBezTo>
                      <a:pt x="12522" y="1562"/>
                      <a:pt x="12522" y="1562"/>
                      <a:pt x="12731" y="1831"/>
                    </a:cubicBezTo>
                    <a:cubicBezTo>
                      <a:pt x="12731" y="1831"/>
                      <a:pt x="12731" y="1831"/>
                      <a:pt x="12940" y="2047"/>
                    </a:cubicBezTo>
                    <a:cubicBezTo>
                      <a:pt x="12940" y="2047"/>
                      <a:pt x="12940" y="2047"/>
                      <a:pt x="13317" y="2101"/>
                    </a:cubicBezTo>
                    <a:lnTo>
                      <a:pt x="13484" y="3986"/>
                    </a:lnTo>
                    <a:cubicBezTo>
                      <a:pt x="13484" y="3986"/>
                      <a:pt x="13484" y="3986"/>
                      <a:pt x="13986" y="8726"/>
                    </a:cubicBezTo>
                    <a:cubicBezTo>
                      <a:pt x="13986" y="8726"/>
                      <a:pt x="13986" y="8726"/>
                      <a:pt x="14572" y="14436"/>
                    </a:cubicBezTo>
                    <a:cubicBezTo>
                      <a:pt x="14572" y="14436"/>
                      <a:pt x="14572" y="14436"/>
                      <a:pt x="14697" y="14759"/>
                    </a:cubicBezTo>
                    <a:cubicBezTo>
                      <a:pt x="14697" y="14759"/>
                      <a:pt x="14697" y="14759"/>
                      <a:pt x="15116" y="14759"/>
                    </a:cubicBezTo>
                    <a:cubicBezTo>
                      <a:pt x="15116" y="14759"/>
                      <a:pt x="15116" y="14759"/>
                      <a:pt x="15199" y="14436"/>
                    </a:cubicBezTo>
                    <a:cubicBezTo>
                      <a:pt x="15199" y="14436"/>
                      <a:pt x="15199" y="14436"/>
                      <a:pt x="15534" y="14436"/>
                    </a:cubicBezTo>
                    <a:cubicBezTo>
                      <a:pt x="15534" y="14436"/>
                      <a:pt x="15534" y="14436"/>
                      <a:pt x="15534" y="14598"/>
                    </a:cubicBezTo>
                    <a:cubicBezTo>
                      <a:pt x="15534" y="14598"/>
                      <a:pt x="15534" y="14598"/>
                      <a:pt x="15660" y="14813"/>
                    </a:cubicBezTo>
                    <a:cubicBezTo>
                      <a:pt x="15660" y="14813"/>
                      <a:pt x="15660" y="14813"/>
                      <a:pt x="16204" y="15298"/>
                    </a:cubicBezTo>
                    <a:cubicBezTo>
                      <a:pt x="16204" y="15298"/>
                      <a:pt x="16204" y="15298"/>
                      <a:pt x="16664" y="15944"/>
                    </a:cubicBezTo>
                    <a:cubicBezTo>
                      <a:pt x="16664" y="15944"/>
                      <a:pt x="16664" y="15944"/>
                      <a:pt x="16915" y="15675"/>
                    </a:cubicBezTo>
                    <a:cubicBezTo>
                      <a:pt x="16915" y="15675"/>
                      <a:pt x="16915" y="15675"/>
                      <a:pt x="17082" y="15136"/>
                    </a:cubicBezTo>
                    <a:cubicBezTo>
                      <a:pt x="17082" y="15136"/>
                      <a:pt x="17082" y="15136"/>
                      <a:pt x="17291" y="14867"/>
                    </a:cubicBezTo>
                    <a:cubicBezTo>
                      <a:pt x="17291" y="14867"/>
                      <a:pt x="17291" y="14867"/>
                      <a:pt x="17501" y="14705"/>
                    </a:cubicBezTo>
                    <a:cubicBezTo>
                      <a:pt x="17501" y="14705"/>
                      <a:pt x="17501" y="14705"/>
                      <a:pt x="17877" y="14921"/>
                    </a:cubicBezTo>
                    <a:cubicBezTo>
                      <a:pt x="17877" y="14921"/>
                      <a:pt x="17877" y="14921"/>
                      <a:pt x="18337" y="15352"/>
                    </a:cubicBezTo>
                    <a:cubicBezTo>
                      <a:pt x="18337" y="15352"/>
                      <a:pt x="18337" y="15352"/>
                      <a:pt x="18798" y="15944"/>
                    </a:cubicBezTo>
                    <a:cubicBezTo>
                      <a:pt x="18798" y="15944"/>
                      <a:pt x="18798" y="15944"/>
                      <a:pt x="19132" y="16429"/>
                    </a:cubicBezTo>
                    <a:cubicBezTo>
                      <a:pt x="19132" y="16429"/>
                      <a:pt x="19132" y="16429"/>
                      <a:pt x="19802" y="17291"/>
                    </a:cubicBezTo>
                    <a:cubicBezTo>
                      <a:pt x="19802" y="17291"/>
                      <a:pt x="19802" y="17291"/>
                      <a:pt x="20220" y="18045"/>
                    </a:cubicBezTo>
                    <a:cubicBezTo>
                      <a:pt x="20220" y="18045"/>
                      <a:pt x="20220" y="18045"/>
                      <a:pt x="20471" y="18099"/>
                    </a:cubicBezTo>
                    <a:cubicBezTo>
                      <a:pt x="20471" y="18099"/>
                      <a:pt x="20471" y="18099"/>
                      <a:pt x="20764" y="18153"/>
                    </a:cubicBezTo>
                    <a:cubicBezTo>
                      <a:pt x="20764" y="18153"/>
                      <a:pt x="20764" y="18153"/>
                      <a:pt x="21266" y="18368"/>
                    </a:cubicBezTo>
                    <a:cubicBezTo>
                      <a:pt x="21266" y="18368"/>
                      <a:pt x="21266" y="18368"/>
                      <a:pt x="21475" y="18530"/>
                    </a:cubicBezTo>
                    <a:cubicBezTo>
                      <a:pt x="21475" y="18530"/>
                      <a:pt x="21475" y="18530"/>
                      <a:pt x="21475" y="18745"/>
                    </a:cubicBezTo>
                    <a:cubicBezTo>
                      <a:pt x="21475" y="18745"/>
                      <a:pt x="21475" y="18745"/>
                      <a:pt x="21559" y="19230"/>
                    </a:cubicBezTo>
                    <a:cubicBezTo>
                      <a:pt x="21559" y="19230"/>
                      <a:pt x="21559" y="19230"/>
                      <a:pt x="21559" y="19445"/>
                    </a:cubicBezTo>
                    <a:cubicBezTo>
                      <a:pt x="21559" y="19445"/>
                      <a:pt x="21559" y="19445"/>
                      <a:pt x="21559" y="19661"/>
                    </a:cubicBezTo>
                    <a:cubicBezTo>
                      <a:pt x="21559" y="19661"/>
                      <a:pt x="21559" y="19661"/>
                      <a:pt x="21559" y="20146"/>
                    </a:cubicBezTo>
                    <a:cubicBezTo>
                      <a:pt x="21559" y="20146"/>
                      <a:pt x="21559" y="20146"/>
                      <a:pt x="21392" y="20307"/>
                    </a:cubicBezTo>
                    <a:cubicBezTo>
                      <a:pt x="21392" y="20307"/>
                      <a:pt x="21392" y="20307"/>
                      <a:pt x="21266" y="20092"/>
                    </a:cubicBezTo>
                    <a:cubicBezTo>
                      <a:pt x="21266" y="20092"/>
                      <a:pt x="21266" y="20092"/>
                      <a:pt x="21141" y="19822"/>
                    </a:cubicBezTo>
                    <a:cubicBezTo>
                      <a:pt x="21141" y="19822"/>
                      <a:pt x="21141" y="19822"/>
                      <a:pt x="21015" y="19930"/>
                    </a:cubicBezTo>
                    <a:cubicBezTo>
                      <a:pt x="21015" y="19930"/>
                      <a:pt x="21015" y="19930"/>
                      <a:pt x="21141" y="20200"/>
                    </a:cubicBezTo>
                    <a:cubicBezTo>
                      <a:pt x="21141" y="20200"/>
                      <a:pt x="21141" y="20200"/>
                      <a:pt x="21057" y="20253"/>
                    </a:cubicBezTo>
                    <a:cubicBezTo>
                      <a:pt x="21057" y="20253"/>
                      <a:pt x="21057" y="20253"/>
                      <a:pt x="20931" y="20146"/>
                    </a:cubicBezTo>
                    <a:cubicBezTo>
                      <a:pt x="20931" y="20146"/>
                      <a:pt x="20931" y="20146"/>
                      <a:pt x="20680" y="20038"/>
                    </a:cubicBezTo>
                    <a:cubicBezTo>
                      <a:pt x="20680" y="20038"/>
                      <a:pt x="20680" y="20038"/>
                      <a:pt x="20680" y="19822"/>
                    </a:cubicBezTo>
                    <a:cubicBezTo>
                      <a:pt x="20680" y="19822"/>
                      <a:pt x="20680" y="19822"/>
                      <a:pt x="20597" y="19553"/>
                    </a:cubicBezTo>
                    <a:cubicBezTo>
                      <a:pt x="20597" y="19553"/>
                      <a:pt x="20597" y="19553"/>
                      <a:pt x="20471" y="19445"/>
                    </a:cubicBezTo>
                    <a:cubicBezTo>
                      <a:pt x="20471" y="19445"/>
                      <a:pt x="20471" y="19445"/>
                      <a:pt x="20388" y="19230"/>
                    </a:cubicBezTo>
                    <a:cubicBezTo>
                      <a:pt x="20388" y="19230"/>
                      <a:pt x="20388" y="19230"/>
                      <a:pt x="20053" y="18907"/>
                    </a:cubicBezTo>
                    <a:cubicBezTo>
                      <a:pt x="20053" y="18907"/>
                      <a:pt x="20053" y="18907"/>
                      <a:pt x="19760" y="18961"/>
                    </a:cubicBezTo>
                    <a:cubicBezTo>
                      <a:pt x="19760" y="18961"/>
                      <a:pt x="19760" y="18961"/>
                      <a:pt x="19844" y="19122"/>
                    </a:cubicBezTo>
                    <a:cubicBezTo>
                      <a:pt x="19844" y="19122"/>
                      <a:pt x="19844" y="19122"/>
                      <a:pt x="19927" y="19230"/>
                    </a:cubicBezTo>
                    <a:cubicBezTo>
                      <a:pt x="19927" y="19230"/>
                      <a:pt x="19927" y="19230"/>
                      <a:pt x="20220" y="19445"/>
                    </a:cubicBezTo>
                    <a:cubicBezTo>
                      <a:pt x="20220" y="19445"/>
                      <a:pt x="20220" y="19445"/>
                      <a:pt x="20388" y="19661"/>
                    </a:cubicBezTo>
                    <a:cubicBezTo>
                      <a:pt x="20388" y="19661"/>
                      <a:pt x="20388" y="19661"/>
                      <a:pt x="20388" y="19822"/>
                    </a:cubicBezTo>
                    <a:cubicBezTo>
                      <a:pt x="20388" y="19822"/>
                      <a:pt x="20388" y="19822"/>
                      <a:pt x="20513" y="19984"/>
                    </a:cubicBezTo>
                    <a:cubicBezTo>
                      <a:pt x="20513" y="19984"/>
                      <a:pt x="20513" y="19984"/>
                      <a:pt x="20597" y="20146"/>
                    </a:cubicBezTo>
                    <a:cubicBezTo>
                      <a:pt x="20597" y="20146"/>
                      <a:pt x="20597" y="20146"/>
                      <a:pt x="20680" y="20523"/>
                    </a:cubicBezTo>
                    <a:cubicBezTo>
                      <a:pt x="20680" y="20523"/>
                      <a:pt x="20680" y="20523"/>
                      <a:pt x="20680" y="20630"/>
                    </a:cubicBezTo>
                    <a:cubicBezTo>
                      <a:pt x="20680" y="20630"/>
                      <a:pt x="20680" y="20630"/>
                      <a:pt x="20555" y="20684"/>
                    </a:cubicBezTo>
                    <a:cubicBezTo>
                      <a:pt x="20555" y="20684"/>
                      <a:pt x="20555" y="20684"/>
                      <a:pt x="20471" y="20415"/>
                    </a:cubicBezTo>
                    <a:cubicBezTo>
                      <a:pt x="20471" y="20415"/>
                      <a:pt x="20471" y="20415"/>
                      <a:pt x="20471" y="20684"/>
                    </a:cubicBezTo>
                    <a:cubicBezTo>
                      <a:pt x="20471" y="20684"/>
                      <a:pt x="20471" y="20684"/>
                      <a:pt x="20388" y="20900"/>
                    </a:cubicBezTo>
                    <a:cubicBezTo>
                      <a:pt x="20388" y="20900"/>
                      <a:pt x="20388" y="20900"/>
                      <a:pt x="20262" y="20846"/>
                    </a:cubicBezTo>
                    <a:cubicBezTo>
                      <a:pt x="20262" y="20846"/>
                      <a:pt x="20262" y="20846"/>
                      <a:pt x="20053" y="20577"/>
                    </a:cubicBezTo>
                    <a:cubicBezTo>
                      <a:pt x="20053" y="20577"/>
                      <a:pt x="20053" y="20577"/>
                      <a:pt x="19844" y="20253"/>
                    </a:cubicBezTo>
                    <a:cubicBezTo>
                      <a:pt x="19844" y="20253"/>
                      <a:pt x="19844" y="20253"/>
                      <a:pt x="19676" y="20361"/>
                    </a:cubicBezTo>
                    <a:cubicBezTo>
                      <a:pt x="19676" y="20361"/>
                      <a:pt x="19676" y="20361"/>
                      <a:pt x="19551" y="20361"/>
                    </a:cubicBezTo>
                    <a:cubicBezTo>
                      <a:pt x="19551" y="20361"/>
                      <a:pt x="19551" y="20361"/>
                      <a:pt x="19634" y="20038"/>
                    </a:cubicBezTo>
                    <a:cubicBezTo>
                      <a:pt x="19634" y="20038"/>
                      <a:pt x="19634" y="20038"/>
                      <a:pt x="19844" y="19984"/>
                    </a:cubicBezTo>
                    <a:cubicBezTo>
                      <a:pt x="19844" y="19984"/>
                      <a:pt x="19844" y="19984"/>
                      <a:pt x="19760" y="19661"/>
                    </a:cubicBezTo>
                    <a:cubicBezTo>
                      <a:pt x="19760" y="19661"/>
                      <a:pt x="19760" y="19661"/>
                      <a:pt x="19509" y="19822"/>
                    </a:cubicBezTo>
                    <a:cubicBezTo>
                      <a:pt x="19509" y="19822"/>
                      <a:pt x="19509" y="19822"/>
                      <a:pt x="19593" y="19499"/>
                    </a:cubicBezTo>
                    <a:cubicBezTo>
                      <a:pt x="19593" y="19499"/>
                      <a:pt x="19593" y="19499"/>
                      <a:pt x="19467" y="19284"/>
                    </a:cubicBezTo>
                    <a:cubicBezTo>
                      <a:pt x="19467" y="19284"/>
                      <a:pt x="19467" y="19284"/>
                      <a:pt x="19425" y="19122"/>
                    </a:cubicBezTo>
                    <a:cubicBezTo>
                      <a:pt x="19425" y="19122"/>
                      <a:pt x="19425" y="19122"/>
                      <a:pt x="19425" y="18961"/>
                    </a:cubicBezTo>
                    <a:cubicBezTo>
                      <a:pt x="19425" y="18961"/>
                      <a:pt x="19425" y="18961"/>
                      <a:pt x="19593" y="18637"/>
                    </a:cubicBezTo>
                    <a:cubicBezTo>
                      <a:pt x="19593" y="18637"/>
                      <a:pt x="19593" y="18637"/>
                      <a:pt x="19383" y="18637"/>
                    </a:cubicBezTo>
                    <a:cubicBezTo>
                      <a:pt x="19383" y="18637"/>
                      <a:pt x="19383" y="18637"/>
                      <a:pt x="19300" y="18745"/>
                    </a:cubicBezTo>
                    <a:cubicBezTo>
                      <a:pt x="19300" y="18745"/>
                      <a:pt x="19300" y="18745"/>
                      <a:pt x="19300" y="18853"/>
                    </a:cubicBezTo>
                    <a:cubicBezTo>
                      <a:pt x="19300" y="18853"/>
                      <a:pt x="19300" y="18853"/>
                      <a:pt x="19300" y="19176"/>
                    </a:cubicBezTo>
                    <a:cubicBezTo>
                      <a:pt x="19300" y="19176"/>
                      <a:pt x="19300" y="19176"/>
                      <a:pt x="19174" y="19284"/>
                    </a:cubicBezTo>
                    <a:cubicBezTo>
                      <a:pt x="19174" y="19284"/>
                      <a:pt x="19174" y="19284"/>
                      <a:pt x="19091" y="19392"/>
                    </a:cubicBezTo>
                    <a:cubicBezTo>
                      <a:pt x="19091" y="19392"/>
                      <a:pt x="19091" y="19284"/>
                      <a:pt x="19091" y="19230"/>
                    </a:cubicBezTo>
                    <a:cubicBezTo>
                      <a:pt x="19091" y="19176"/>
                      <a:pt x="19049" y="19014"/>
                      <a:pt x="19049" y="19014"/>
                    </a:cubicBezTo>
                    <a:cubicBezTo>
                      <a:pt x="19049" y="19014"/>
                      <a:pt x="19007" y="18853"/>
                      <a:pt x="19007" y="18745"/>
                    </a:cubicBezTo>
                    <a:cubicBezTo>
                      <a:pt x="19007" y="18691"/>
                      <a:pt x="18965" y="18584"/>
                      <a:pt x="18965" y="18584"/>
                    </a:cubicBezTo>
                    <a:cubicBezTo>
                      <a:pt x="18965" y="18584"/>
                      <a:pt x="18923" y="18476"/>
                      <a:pt x="18923" y="18422"/>
                    </a:cubicBezTo>
                    <a:cubicBezTo>
                      <a:pt x="18923" y="18314"/>
                      <a:pt x="18923" y="18260"/>
                      <a:pt x="18923" y="18260"/>
                    </a:cubicBezTo>
                    <a:cubicBezTo>
                      <a:pt x="18923" y="18260"/>
                      <a:pt x="18965" y="18153"/>
                      <a:pt x="19049" y="18153"/>
                    </a:cubicBezTo>
                    <a:cubicBezTo>
                      <a:pt x="19091" y="18099"/>
                      <a:pt x="19132" y="17991"/>
                      <a:pt x="19132" y="17991"/>
                    </a:cubicBezTo>
                    <a:cubicBezTo>
                      <a:pt x="19132" y="17991"/>
                      <a:pt x="19132" y="17991"/>
                      <a:pt x="19300" y="17776"/>
                    </a:cubicBezTo>
                    <a:cubicBezTo>
                      <a:pt x="19300" y="17776"/>
                      <a:pt x="19300" y="17776"/>
                      <a:pt x="19132" y="17399"/>
                    </a:cubicBezTo>
                    <a:cubicBezTo>
                      <a:pt x="19132" y="17399"/>
                      <a:pt x="19132" y="17399"/>
                      <a:pt x="19049" y="17452"/>
                    </a:cubicBezTo>
                    <a:cubicBezTo>
                      <a:pt x="19049" y="17452"/>
                      <a:pt x="19049" y="17452"/>
                      <a:pt x="18965" y="17722"/>
                    </a:cubicBezTo>
                    <a:cubicBezTo>
                      <a:pt x="18965" y="17722"/>
                      <a:pt x="18965" y="17722"/>
                      <a:pt x="18798" y="17991"/>
                    </a:cubicBezTo>
                    <a:cubicBezTo>
                      <a:pt x="18798" y="17991"/>
                      <a:pt x="18798" y="17991"/>
                      <a:pt x="18672" y="18099"/>
                    </a:cubicBezTo>
                    <a:cubicBezTo>
                      <a:pt x="18672" y="18099"/>
                      <a:pt x="18672" y="18099"/>
                      <a:pt x="18630" y="18206"/>
                    </a:cubicBezTo>
                    <a:cubicBezTo>
                      <a:pt x="18630" y="18206"/>
                      <a:pt x="18630" y="18206"/>
                      <a:pt x="18714" y="18637"/>
                    </a:cubicBezTo>
                    <a:cubicBezTo>
                      <a:pt x="18714" y="18637"/>
                      <a:pt x="18714" y="18637"/>
                      <a:pt x="18881" y="19230"/>
                    </a:cubicBezTo>
                    <a:cubicBezTo>
                      <a:pt x="18881" y="19230"/>
                      <a:pt x="18881" y="19230"/>
                      <a:pt x="18714" y="19176"/>
                    </a:cubicBezTo>
                    <a:cubicBezTo>
                      <a:pt x="18714" y="19176"/>
                      <a:pt x="18714" y="19176"/>
                      <a:pt x="18463" y="18530"/>
                    </a:cubicBezTo>
                    <a:cubicBezTo>
                      <a:pt x="18463" y="18530"/>
                      <a:pt x="18463" y="18530"/>
                      <a:pt x="18170" y="17991"/>
                    </a:cubicBezTo>
                    <a:cubicBezTo>
                      <a:pt x="18170" y="17991"/>
                      <a:pt x="18170" y="17991"/>
                      <a:pt x="18086" y="18314"/>
                    </a:cubicBezTo>
                    <a:cubicBezTo>
                      <a:pt x="18086" y="18314"/>
                      <a:pt x="18086" y="18314"/>
                      <a:pt x="18003" y="18260"/>
                    </a:cubicBezTo>
                    <a:cubicBezTo>
                      <a:pt x="18003" y="18260"/>
                      <a:pt x="18003" y="18260"/>
                      <a:pt x="17877" y="17883"/>
                    </a:cubicBezTo>
                    <a:cubicBezTo>
                      <a:pt x="17877" y="17883"/>
                      <a:pt x="17877" y="17883"/>
                      <a:pt x="17710" y="17722"/>
                    </a:cubicBezTo>
                    <a:cubicBezTo>
                      <a:pt x="17710" y="17722"/>
                      <a:pt x="17710" y="17722"/>
                      <a:pt x="17291" y="17129"/>
                    </a:cubicBezTo>
                    <a:cubicBezTo>
                      <a:pt x="17291" y="17129"/>
                      <a:pt x="17291" y="17129"/>
                      <a:pt x="17291" y="16752"/>
                    </a:cubicBezTo>
                    <a:cubicBezTo>
                      <a:pt x="17291" y="16752"/>
                      <a:pt x="17291" y="16752"/>
                      <a:pt x="17208" y="16968"/>
                    </a:cubicBezTo>
                    <a:cubicBezTo>
                      <a:pt x="17208" y="16968"/>
                      <a:pt x="17208" y="16968"/>
                      <a:pt x="16999" y="16860"/>
                    </a:cubicBezTo>
                    <a:cubicBezTo>
                      <a:pt x="16999" y="16860"/>
                      <a:pt x="16999" y="16860"/>
                      <a:pt x="16538" y="16321"/>
                    </a:cubicBezTo>
                    <a:cubicBezTo>
                      <a:pt x="16538" y="16321"/>
                      <a:pt x="16538" y="16321"/>
                      <a:pt x="16245" y="15890"/>
                    </a:cubicBezTo>
                    <a:cubicBezTo>
                      <a:pt x="16245" y="15890"/>
                      <a:pt x="16245" y="15890"/>
                      <a:pt x="16078" y="15944"/>
                    </a:cubicBezTo>
                    <a:cubicBezTo>
                      <a:pt x="16078" y="15944"/>
                      <a:pt x="16078" y="15944"/>
                      <a:pt x="15702" y="15836"/>
                    </a:cubicBezTo>
                    <a:cubicBezTo>
                      <a:pt x="15702" y="15836"/>
                      <a:pt x="15702" y="15836"/>
                      <a:pt x="15451" y="15513"/>
                    </a:cubicBezTo>
                    <a:cubicBezTo>
                      <a:pt x="15451" y="15513"/>
                      <a:pt x="15451" y="15513"/>
                      <a:pt x="15451" y="15136"/>
                    </a:cubicBezTo>
                    <a:cubicBezTo>
                      <a:pt x="15451" y="15136"/>
                      <a:pt x="15451" y="15136"/>
                      <a:pt x="15325" y="15244"/>
                    </a:cubicBezTo>
                    <a:cubicBezTo>
                      <a:pt x="15325" y="15244"/>
                      <a:pt x="15325" y="15244"/>
                      <a:pt x="14823" y="15244"/>
                    </a:cubicBezTo>
                    <a:cubicBezTo>
                      <a:pt x="14823" y="15244"/>
                      <a:pt x="14823" y="15244"/>
                      <a:pt x="14572" y="15190"/>
                    </a:cubicBezTo>
                    <a:cubicBezTo>
                      <a:pt x="14572" y="15190"/>
                      <a:pt x="14572" y="15190"/>
                      <a:pt x="14279" y="15082"/>
                    </a:cubicBezTo>
                    <a:cubicBezTo>
                      <a:pt x="14279" y="15082"/>
                      <a:pt x="14279" y="15082"/>
                      <a:pt x="13735" y="15028"/>
                    </a:cubicBezTo>
                    <a:cubicBezTo>
                      <a:pt x="13735" y="15028"/>
                      <a:pt x="13735" y="15028"/>
                      <a:pt x="13191" y="15190"/>
                    </a:cubicBezTo>
                    <a:cubicBezTo>
                      <a:pt x="13191" y="15190"/>
                      <a:pt x="13191" y="15190"/>
                      <a:pt x="12815" y="15298"/>
                    </a:cubicBezTo>
                    <a:cubicBezTo>
                      <a:pt x="12815" y="15298"/>
                      <a:pt x="12815" y="15298"/>
                      <a:pt x="12898" y="14867"/>
                    </a:cubicBezTo>
                    <a:cubicBezTo>
                      <a:pt x="12898" y="14867"/>
                      <a:pt x="12898" y="14867"/>
                      <a:pt x="12773" y="14975"/>
                    </a:cubicBezTo>
                    <a:cubicBezTo>
                      <a:pt x="12773" y="14975"/>
                      <a:pt x="12773" y="14975"/>
                      <a:pt x="12564" y="14813"/>
                    </a:cubicBezTo>
                    <a:cubicBezTo>
                      <a:pt x="12564" y="14813"/>
                      <a:pt x="12564" y="14813"/>
                      <a:pt x="12396" y="14705"/>
                    </a:cubicBezTo>
                    <a:cubicBezTo>
                      <a:pt x="12396" y="14705"/>
                      <a:pt x="12396" y="14705"/>
                      <a:pt x="12229" y="14705"/>
                    </a:cubicBezTo>
                    <a:cubicBezTo>
                      <a:pt x="12229" y="14705"/>
                      <a:pt x="12229" y="14705"/>
                      <a:pt x="12103" y="14705"/>
                    </a:cubicBezTo>
                    <a:cubicBezTo>
                      <a:pt x="12103" y="14705"/>
                      <a:pt x="12103" y="14705"/>
                      <a:pt x="11894" y="14867"/>
                    </a:cubicBezTo>
                    <a:cubicBezTo>
                      <a:pt x="11894" y="14867"/>
                      <a:pt x="11894" y="14867"/>
                      <a:pt x="11727" y="14975"/>
                    </a:cubicBezTo>
                    <a:cubicBezTo>
                      <a:pt x="11727" y="14975"/>
                      <a:pt x="11727" y="14975"/>
                      <a:pt x="11559" y="15244"/>
                    </a:cubicBezTo>
                    <a:cubicBezTo>
                      <a:pt x="11559" y="15244"/>
                      <a:pt x="11559" y="15244"/>
                      <a:pt x="11476" y="15352"/>
                    </a:cubicBezTo>
                    <a:cubicBezTo>
                      <a:pt x="11476" y="15352"/>
                      <a:pt x="11476" y="15352"/>
                      <a:pt x="11267" y="15298"/>
                    </a:cubicBezTo>
                    <a:cubicBezTo>
                      <a:pt x="11267" y="15298"/>
                      <a:pt x="11267" y="15298"/>
                      <a:pt x="11476" y="15082"/>
                    </a:cubicBezTo>
                    <a:cubicBezTo>
                      <a:pt x="11476" y="15082"/>
                      <a:pt x="11476" y="15082"/>
                      <a:pt x="11727" y="14759"/>
                    </a:cubicBezTo>
                    <a:cubicBezTo>
                      <a:pt x="11727" y="14759"/>
                      <a:pt x="11727" y="14759"/>
                      <a:pt x="11894" y="14544"/>
                    </a:cubicBezTo>
                    <a:cubicBezTo>
                      <a:pt x="11894" y="14544"/>
                      <a:pt x="11894" y="14544"/>
                      <a:pt x="12020" y="14328"/>
                    </a:cubicBezTo>
                    <a:cubicBezTo>
                      <a:pt x="12020" y="14328"/>
                      <a:pt x="12020" y="14328"/>
                      <a:pt x="11936" y="14328"/>
                    </a:cubicBezTo>
                    <a:cubicBezTo>
                      <a:pt x="11936" y="14328"/>
                      <a:pt x="11936" y="14328"/>
                      <a:pt x="11769" y="14220"/>
                    </a:cubicBezTo>
                    <a:cubicBezTo>
                      <a:pt x="11769" y="14220"/>
                      <a:pt x="11769" y="14220"/>
                      <a:pt x="11769" y="13843"/>
                    </a:cubicBezTo>
                    <a:cubicBezTo>
                      <a:pt x="11769" y="13843"/>
                      <a:pt x="11769" y="13843"/>
                      <a:pt x="11601" y="14005"/>
                    </a:cubicBezTo>
                    <a:cubicBezTo>
                      <a:pt x="11601" y="14005"/>
                      <a:pt x="11601" y="14005"/>
                      <a:pt x="11559" y="14059"/>
                    </a:cubicBezTo>
                    <a:cubicBezTo>
                      <a:pt x="11559" y="14059"/>
                      <a:pt x="11559" y="14059"/>
                      <a:pt x="11267" y="14059"/>
                    </a:cubicBezTo>
                    <a:cubicBezTo>
                      <a:pt x="11267" y="14059"/>
                      <a:pt x="11267" y="14059"/>
                      <a:pt x="11016" y="14005"/>
                    </a:cubicBezTo>
                    <a:cubicBezTo>
                      <a:pt x="11016" y="14005"/>
                      <a:pt x="11016" y="14005"/>
                      <a:pt x="10890" y="14167"/>
                    </a:cubicBezTo>
                    <a:cubicBezTo>
                      <a:pt x="10890" y="14167"/>
                      <a:pt x="10890" y="14167"/>
                      <a:pt x="10806" y="14490"/>
                    </a:cubicBezTo>
                    <a:cubicBezTo>
                      <a:pt x="10806" y="14490"/>
                      <a:pt x="10806" y="14490"/>
                      <a:pt x="10974" y="14759"/>
                    </a:cubicBezTo>
                    <a:cubicBezTo>
                      <a:pt x="10974" y="14759"/>
                      <a:pt x="10974" y="14759"/>
                      <a:pt x="10890" y="15190"/>
                    </a:cubicBezTo>
                    <a:cubicBezTo>
                      <a:pt x="10890" y="15190"/>
                      <a:pt x="10890" y="15190"/>
                      <a:pt x="10681" y="15459"/>
                    </a:cubicBezTo>
                    <a:cubicBezTo>
                      <a:pt x="10681" y="15459"/>
                      <a:pt x="10681" y="15459"/>
                      <a:pt x="10472" y="15459"/>
                    </a:cubicBezTo>
                    <a:cubicBezTo>
                      <a:pt x="10472" y="15459"/>
                      <a:pt x="10472" y="15459"/>
                      <a:pt x="10221" y="15459"/>
                    </a:cubicBezTo>
                    <a:cubicBezTo>
                      <a:pt x="10221" y="15459"/>
                      <a:pt x="10221" y="15459"/>
                      <a:pt x="10137" y="15836"/>
                    </a:cubicBezTo>
                    <a:cubicBezTo>
                      <a:pt x="10137" y="15836"/>
                      <a:pt x="10137" y="15836"/>
                      <a:pt x="9802" y="15998"/>
                    </a:cubicBezTo>
                    <a:cubicBezTo>
                      <a:pt x="9802" y="15998"/>
                      <a:pt x="9802" y="15998"/>
                      <a:pt x="9760" y="16106"/>
                    </a:cubicBezTo>
                    <a:cubicBezTo>
                      <a:pt x="9760" y="16106"/>
                      <a:pt x="9760" y="16106"/>
                      <a:pt x="9468" y="16375"/>
                    </a:cubicBezTo>
                    <a:cubicBezTo>
                      <a:pt x="9468" y="16375"/>
                      <a:pt x="9468" y="16375"/>
                      <a:pt x="9175" y="16483"/>
                    </a:cubicBezTo>
                    <a:cubicBezTo>
                      <a:pt x="9175" y="16483"/>
                      <a:pt x="9175" y="16483"/>
                      <a:pt x="9007" y="16537"/>
                    </a:cubicBezTo>
                    <a:cubicBezTo>
                      <a:pt x="9007" y="16537"/>
                      <a:pt x="9007" y="16537"/>
                      <a:pt x="8924" y="16375"/>
                    </a:cubicBezTo>
                    <a:cubicBezTo>
                      <a:pt x="8924" y="16375"/>
                      <a:pt x="8924" y="16375"/>
                      <a:pt x="8882" y="16267"/>
                    </a:cubicBezTo>
                    <a:cubicBezTo>
                      <a:pt x="8882" y="16267"/>
                      <a:pt x="8882" y="16267"/>
                      <a:pt x="9091" y="16160"/>
                    </a:cubicBezTo>
                    <a:cubicBezTo>
                      <a:pt x="9091" y="16160"/>
                      <a:pt x="9091" y="16160"/>
                      <a:pt x="9258" y="15890"/>
                    </a:cubicBezTo>
                    <a:cubicBezTo>
                      <a:pt x="9258" y="15890"/>
                      <a:pt x="9258" y="15890"/>
                      <a:pt x="9049" y="15890"/>
                    </a:cubicBezTo>
                    <a:cubicBezTo>
                      <a:pt x="9049" y="15890"/>
                      <a:pt x="9049" y="15890"/>
                      <a:pt x="8965" y="15729"/>
                    </a:cubicBezTo>
                    <a:cubicBezTo>
                      <a:pt x="8965" y="15729"/>
                      <a:pt x="8965" y="15729"/>
                      <a:pt x="9175" y="15352"/>
                    </a:cubicBezTo>
                    <a:cubicBezTo>
                      <a:pt x="9175" y="15352"/>
                      <a:pt x="9175" y="15352"/>
                      <a:pt x="9258" y="14975"/>
                    </a:cubicBezTo>
                    <a:cubicBezTo>
                      <a:pt x="9258" y="14975"/>
                      <a:pt x="9258" y="14975"/>
                      <a:pt x="9384" y="14436"/>
                    </a:cubicBezTo>
                    <a:cubicBezTo>
                      <a:pt x="9384" y="14436"/>
                      <a:pt x="9384" y="14436"/>
                      <a:pt x="9593" y="14113"/>
                    </a:cubicBezTo>
                    <a:cubicBezTo>
                      <a:pt x="9593" y="14113"/>
                      <a:pt x="9593" y="14113"/>
                      <a:pt x="10346" y="14220"/>
                    </a:cubicBezTo>
                    <a:cubicBezTo>
                      <a:pt x="10346" y="14220"/>
                      <a:pt x="10346" y="14220"/>
                      <a:pt x="10221" y="14005"/>
                    </a:cubicBezTo>
                    <a:cubicBezTo>
                      <a:pt x="10221" y="14005"/>
                      <a:pt x="10221" y="14005"/>
                      <a:pt x="10011" y="13951"/>
                    </a:cubicBezTo>
                    <a:cubicBezTo>
                      <a:pt x="10011" y="13951"/>
                      <a:pt x="10011" y="13951"/>
                      <a:pt x="9635" y="13736"/>
                    </a:cubicBezTo>
                    <a:cubicBezTo>
                      <a:pt x="9635" y="13736"/>
                      <a:pt x="9635" y="13736"/>
                      <a:pt x="9342" y="13897"/>
                    </a:cubicBezTo>
                    <a:cubicBezTo>
                      <a:pt x="9342" y="13897"/>
                      <a:pt x="9342" y="13897"/>
                      <a:pt x="9091" y="14167"/>
                    </a:cubicBezTo>
                    <a:cubicBezTo>
                      <a:pt x="9091" y="14167"/>
                      <a:pt x="9091" y="14167"/>
                      <a:pt x="8840" y="14436"/>
                    </a:cubicBezTo>
                    <a:cubicBezTo>
                      <a:pt x="8840" y="14436"/>
                      <a:pt x="8840" y="14436"/>
                      <a:pt x="8714" y="14759"/>
                    </a:cubicBezTo>
                    <a:cubicBezTo>
                      <a:pt x="8714" y="14759"/>
                      <a:pt x="8714" y="14759"/>
                      <a:pt x="8673" y="15028"/>
                    </a:cubicBezTo>
                    <a:cubicBezTo>
                      <a:pt x="8673" y="15028"/>
                      <a:pt x="8673" y="15028"/>
                      <a:pt x="8505" y="15028"/>
                    </a:cubicBezTo>
                    <a:cubicBezTo>
                      <a:pt x="8505" y="15028"/>
                      <a:pt x="8505" y="15028"/>
                      <a:pt x="8505" y="15136"/>
                    </a:cubicBezTo>
                    <a:cubicBezTo>
                      <a:pt x="8505" y="15136"/>
                      <a:pt x="8505" y="15136"/>
                      <a:pt x="8589" y="15352"/>
                    </a:cubicBezTo>
                    <a:cubicBezTo>
                      <a:pt x="8589" y="15352"/>
                      <a:pt x="8589" y="15352"/>
                      <a:pt x="8547" y="15513"/>
                    </a:cubicBezTo>
                    <a:cubicBezTo>
                      <a:pt x="8547" y="15513"/>
                      <a:pt x="8547" y="15513"/>
                      <a:pt x="8422" y="15675"/>
                    </a:cubicBezTo>
                    <a:cubicBezTo>
                      <a:pt x="8422" y="15675"/>
                      <a:pt x="8422" y="15675"/>
                      <a:pt x="8129" y="15890"/>
                    </a:cubicBezTo>
                    <a:cubicBezTo>
                      <a:pt x="8129" y="15890"/>
                      <a:pt x="8129" y="15890"/>
                      <a:pt x="7961" y="16052"/>
                    </a:cubicBezTo>
                    <a:cubicBezTo>
                      <a:pt x="7961" y="16052"/>
                      <a:pt x="7961" y="16052"/>
                      <a:pt x="7752" y="16321"/>
                    </a:cubicBezTo>
                    <a:cubicBezTo>
                      <a:pt x="7752" y="16321"/>
                      <a:pt x="7752" y="16321"/>
                      <a:pt x="7710" y="16591"/>
                    </a:cubicBezTo>
                    <a:cubicBezTo>
                      <a:pt x="7710" y="16591"/>
                      <a:pt x="7710" y="16591"/>
                      <a:pt x="8003" y="16698"/>
                    </a:cubicBezTo>
                    <a:cubicBezTo>
                      <a:pt x="8003" y="16698"/>
                      <a:pt x="8003" y="16698"/>
                      <a:pt x="8045" y="17075"/>
                    </a:cubicBezTo>
                    <a:cubicBezTo>
                      <a:pt x="8045" y="17075"/>
                      <a:pt x="8045" y="17075"/>
                      <a:pt x="7920" y="17291"/>
                    </a:cubicBezTo>
                    <a:cubicBezTo>
                      <a:pt x="7920" y="17291"/>
                      <a:pt x="7920" y="17291"/>
                      <a:pt x="7710" y="17452"/>
                    </a:cubicBezTo>
                    <a:cubicBezTo>
                      <a:pt x="7710" y="17452"/>
                      <a:pt x="7710" y="17452"/>
                      <a:pt x="7459" y="17883"/>
                    </a:cubicBezTo>
                    <a:cubicBezTo>
                      <a:pt x="7459" y="17883"/>
                      <a:pt x="7459" y="17883"/>
                      <a:pt x="7083" y="18206"/>
                    </a:cubicBezTo>
                    <a:cubicBezTo>
                      <a:pt x="7083" y="18206"/>
                      <a:pt x="7083" y="18206"/>
                      <a:pt x="6330" y="18691"/>
                    </a:cubicBezTo>
                    <a:cubicBezTo>
                      <a:pt x="6330" y="18691"/>
                      <a:pt x="6330" y="18691"/>
                      <a:pt x="6288" y="19122"/>
                    </a:cubicBezTo>
                    <a:cubicBezTo>
                      <a:pt x="6288" y="19122"/>
                      <a:pt x="6288" y="19122"/>
                      <a:pt x="5995" y="19284"/>
                    </a:cubicBezTo>
                    <a:cubicBezTo>
                      <a:pt x="5995" y="19284"/>
                      <a:pt x="5995" y="19284"/>
                      <a:pt x="5702" y="19499"/>
                    </a:cubicBezTo>
                    <a:cubicBezTo>
                      <a:pt x="5702" y="19499"/>
                      <a:pt x="5702" y="19499"/>
                      <a:pt x="5325" y="19661"/>
                    </a:cubicBezTo>
                    <a:cubicBezTo>
                      <a:pt x="5325" y="19661"/>
                      <a:pt x="5325" y="19661"/>
                      <a:pt x="5200" y="19769"/>
                    </a:cubicBezTo>
                    <a:cubicBezTo>
                      <a:pt x="5200" y="19769"/>
                      <a:pt x="5200" y="19769"/>
                      <a:pt x="5033" y="19930"/>
                    </a:cubicBezTo>
                    <a:cubicBezTo>
                      <a:pt x="5033" y="19930"/>
                      <a:pt x="5033" y="19930"/>
                      <a:pt x="4907" y="20092"/>
                    </a:cubicBezTo>
                    <a:cubicBezTo>
                      <a:pt x="4907" y="20092"/>
                      <a:pt x="4907" y="20092"/>
                      <a:pt x="4823" y="20415"/>
                    </a:cubicBezTo>
                    <a:cubicBezTo>
                      <a:pt x="4823" y="20415"/>
                      <a:pt x="4823" y="20415"/>
                      <a:pt x="4614" y="20469"/>
                    </a:cubicBezTo>
                    <a:cubicBezTo>
                      <a:pt x="4614" y="20469"/>
                      <a:pt x="4614" y="20469"/>
                      <a:pt x="4321" y="20577"/>
                    </a:cubicBezTo>
                    <a:cubicBezTo>
                      <a:pt x="4321" y="20577"/>
                      <a:pt x="4321" y="20577"/>
                      <a:pt x="4112" y="20577"/>
                    </a:cubicBezTo>
                    <a:cubicBezTo>
                      <a:pt x="4112" y="20577"/>
                      <a:pt x="4112" y="20577"/>
                      <a:pt x="3903" y="20684"/>
                    </a:cubicBezTo>
                    <a:cubicBezTo>
                      <a:pt x="3903" y="20684"/>
                      <a:pt x="3903" y="20684"/>
                      <a:pt x="3610" y="20900"/>
                    </a:cubicBezTo>
                    <a:cubicBezTo>
                      <a:pt x="3610" y="20900"/>
                      <a:pt x="3610" y="20900"/>
                      <a:pt x="3694" y="21169"/>
                    </a:cubicBezTo>
                    <a:cubicBezTo>
                      <a:pt x="3694" y="21169"/>
                      <a:pt x="3694" y="21169"/>
                      <a:pt x="3610" y="21223"/>
                    </a:cubicBezTo>
                    <a:cubicBezTo>
                      <a:pt x="3610" y="21223"/>
                      <a:pt x="3610" y="21223"/>
                      <a:pt x="3401" y="21061"/>
                    </a:cubicBezTo>
                    <a:cubicBezTo>
                      <a:pt x="3401" y="21061"/>
                      <a:pt x="3401" y="21061"/>
                      <a:pt x="3192" y="20954"/>
                    </a:cubicBezTo>
                    <a:cubicBezTo>
                      <a:pt x="3192" y="20954"/>
                      <a:pt x="3192" y="20954"/>
                      <a:pt x="3024" y="20630"/>
                    </a:cubicBezTo>
                    <a:cubicBezTo>
                      <a:pt x="3024" y="20630"/>
                      <a:pt x="3024" y="20630"/>
                      <a:pt x="2983" y="20738"/>
                    </a:cubicBezTo>
                    <a:cubicBezTo>
                      <a:pt x="2983" y="20738"/>
                      <a:pt x="2983" y="20738"/>
                      <a:pt x="2983" y="21169"/>
                    </a:cubicBezTo>
                    <a:cubicBezTo>
                      <a:pt x="2983" y="21169"/>
                      <a:pt x="2983" y="21169"/>
                      <a:pt x="2731" y="21169"/>
                    </a:cubicBezTo>
                    <a:cubicBezTo>
                      <a:pt x="2731" y="21169"/>
                      <a:pt x="2731" y="21169"/>
                      <a:pt x="2731" y="21331"/>
                    </a:cubicBezTo>
                    <a:cubicBezTo>
                      <a:pt x="2731" y="21331"/>
                      <a:pt x="2731" y="21331"/>
                      <a:pt x="2480" y="21331"/>
                    </a:cubicBezTo>
                    <a:cubicBezTo>
                      <a:pt x="2480" y="21331"/>
                      <a:pt x="2480" y="21331"/>
                      <a:pt x="2480" y="21277"/>
                    </a:cubicBezTo>
                    <a:cubicBezTo>
                      <a:pt x="2480" y="21223"/>
                      <a:pt x="2355" y="21223"/>
                      <a:pt x="2355" y="21223"/>
                    </a:cubicBezTo>
                    <a:cubicBezTo>
                      <a:pt x="2355" y="21223"/>
                      <a:pt x="2355" y="21223"/>
                      <a:pt x="2188" y="21223"/>
                    </a:cubicBezTo>
                    <a:cubicBezTo>
                      <a:pt x="2188" y="21223"/>
                      <a:pt x="2188" y="21223"/>
                      <a:pt x="1978" y="21277"/>
                    </a:cubicBezTo>
                    <a:cubicBezTo>
                      <a:pt x="1978" y="21277"/>
                      <a:pt x="1978" y="21277"/>
                      <a:pt x="1727" y="21600"/>
                    </a:cubicBezTo>
                    <a:cubicBezTo>
                      <a:pt x="1727" y="21600"/>
                      <a:pt x="1727" y="21600"/>
                      <a:pt x="1267" y="21600"/>
                    </a:cubicBezTo>
                    <a:cubicBezTo>
                      <a:pt x="1267" y="21600"/>
                      <a:pt x="1267" y="21600"/>
                      <a:pt x="849" y="21600"/>
                    </a:cubicBezTo>
                    <a:cubicBezTo>
                      <a:pt x="849" y="21600"/>
                      <a:pt x="849" y="21600"/>
                      <a:pt x="849" y="21385"/>
                    </a:cubicBezTo>
                    <a:cubicBezTo>
                      <a:pt x="849" y="21385"/>
                      <a:pt x="849" y="21385"/>
                      <a:pt x="1142" y="20954"/>
                    </a:cubicBezTo>
                    <a:cubicBezTo>
                      <a:pt x="1142" y="20954"/>
                      <a:pt x="1142" y="20954"/>
                      <a:pt x="1644" y="20954"/>
                    </a:cubicBezTo>
                    <a:cubicBezTo>
                      <a:pt x="1644" y="20954"/>
                      <a:pt x="1644" y="20954"/>
                      <a:pt x="1853" y="20954"/>
                    </a:cubicBezTo>
                    <a:cubicBezTo>
                      <a:pt x="1853" y="20954"/>
                      <a:pt x="1853" y="20954"/>
                      <a:pt x="2062" y="20792"/>
                    </a:cubicBezTo>
                    <a:cubicBezTo>
                      <a:pt x="2062" y="20792"/>
                      <a:pt x="2062" y="20792"/>
                      <a:pt x="2355" y="20684"/>
                    </a:cubicBezTo>
                    <a:cubicBezTo>
                      <a:pt x="2355" y="20684"/>
                      <a:pt x="2355" y="20684"/>
                      <a:pt x="2480" y="20577"/>
                    </a:cubicBezTo>
                    <a:cubicBezTo>
                      <a:pt x="2480" y="20577"/>
                      <a:pt x="2480" y="20577"/>
                      <a:pt x="2606" y="20307"/>
                    </a:cubicBezTo>
                    <a:cubicBezTo>
                      <a:pt x="2606" y="20307"/>
                      <a:pt x="2606" y="20307"/>
                      <a:pt x="2857" y="20146"/>
                    </a:cubicBezTo>
                    <a:cubicBezTo>
                      <a:pt x="2857" y="20146"/>
                      <a:pt x="2857" y="20146"/>
                      <a:pt x="3234" y="20092"/>
                    </a:cubicBezTo>
                    <a:cubicBezTo>
                      <a:pt x="3234" y="20092"/>
                      <a:pt x="3234" y="20092"/>
                      <a:pt x="3443" y="20092"/>
                    </a:cubicBezTo>
                    <a:cubicBezTo>
                      <a:pt x="3443" y="20092"/>
                      <a:pt x="3443" y="20092"/>
                      <a:pt x="3610" y="20307"/>
                    </a:cubicBezTo>
                    <a:cubicBezTo>
                      <a:pt x="3610" y="20307"/>
                      <a:pt x="3610" y="20307"/>
                      <a:pt x="3777" y="20146"/>
                    </a:cubicBezTo>
                    <a:cubicBezTo>
                      <a:pt x="3777" y="20146"/>
                      <a:pt x="3777" y="20146"/>
                      <a:pt x="3945" y="19822"/>
                    </a:cubicBezTo>
                    <a:cubicBezTo>
                      <a:pt x="3945" y="19822"/>
                      <a:pt x="3945" y="19822"/>
                      <a:pt x="4154" y="19553"/>
                    </a:cubicBezTo>
                    <a:cubicBezTo>
                      <a:pt x="4154" y="19553"/>
                      <a:pt x="4154" y="19553"/>
                      <a:pt x="4363" y="19392"/>
                    </a:cubicBezTo>
                    <a:cubicBezTo>
                      <a:pt x="4363" y="19392"/>
                      <a:pt x="4363" y="19392"/>
                      <a:pt x="4782" y="19284"/>
                    </a:cubicBezTo>
                    <a:cubicBezTo>
                      <a:pt x="4782" y="19284"/>
                      <a:pt x="4782" y="19284"/>
                      <a:pt x="4949" y="19068"/>
                    </a:cubicBezTo>
                    <a:cubicBezTo>
                      <a:pt x="4949" y="19068"/>
                      <a:pt x="4949" y="19068"/>
                      <a:pt x="5158" y="18799"/>
                    </a:cubicBezTo>
                    <a:cubicBezTo>
                      <a:pt x="5158" y="18799"/>
                      <a:pt x="5158" y="18799"/>
                      <a:pt x="5409" y="18530"/>
                    </a:cubicBezTo>
                    <a:cubicBezTo>
                      <a:pt x="5409" y="18530"/>
                      <a:pt x="5409" y="18530"/>
                      <a:pt x="5618" y="18368"/>
                    </a:cubicBezTo>
                    <a:cubicBezTo>
                      <a:pt x="5618" y="18368"/>
                      <a:pt x="5618" y="18368"/>
                      <a:pt x="5702" y="18045"/>
                    </a:cubicBezTo>
                    <a:cubicBezTo>
                      <a:pt x="5702" y="18045"/>
                      <a:pt x="5702" y="18045"/>
                      <a:pt x="5744" y="17560"/>
                    </a:cubicBezTo>
                    <a:cubicBezTo>
                      <a:pt x="5744" y="17560"/>
                      <a:pt x="5744" y="17560"/>
                      <a:pt x="5828" y="17237"/>
                    </a:cubicBezTo>
                    <a:cubicBezTo>
                      <a:pt x="5828" y="17237"/>
                      <a:pt x="5828" y="17237"/>
                      <a:pt x="5869" y="17129"/>
                    </a:cubicBezTo>
                    <a:cubicBezTo>
                      <a:pt x="5869" y="17129"/>
                      <a:pt x="5869" y="17129"/>
                      <a:pt x="6079" y="16752"/>
                    </a:cubicBezTo>
                    <a:cubicBezTo>
                      <a:pt x="6079" y="16752"/>
                      <a:pt x="6079" y="16752"/>
                      <a:pt x="5953" y="16752"/>
                    </a:cubicBezTo>
                    <a:cubicBezTo>
                      <a:pt x="5953" y="16752"/>
                      <a:pt x="5953" y="16752"/>
                      <a:pt x="5744" y="16806"/>
                    </a:cubicBezTo>
                    <a:cubicBezTo>
                      <a:pt x="5744" y="16806"/>
                      <a:pt x="5744" y="16806"/>
                      <a:pt x="5618" y="16806"/>
                    </a:cubicBezTo>
                    <a:cubicBezTo>
                      <a:pt x="5618" y="16806"/>
                      <a:pt x="5618" y="16806"/>
                      <a:pt x="5409" y="16752"/>
                    </a:cubicBezTo>
                    <a:cubicBezTo>
                      <a:pt x="5409" y="16752"/>
                      <a:pt x="5409" y="16752"/>
                      <a:pt x="5325" y="16644"/>
                    </a:cubicBezTo>
                    <a:cubicBezTo>
                      <a:pt x="5325" y="16644"/>
                      <a:pt x="5325" y="16644"/>
                      <a:pt x="5535" y="16375"/>
                    </a:cubicBezTo>
                    <a:cubicBezTo>
                      <a:pt x="5535" y="16375"/>
                      <a:pt x="5535" y="16375"/>
                      <a:pt x="5325" y="16429"/>
                    </a:cubicBezTo>
                    <a:cubicBezTo>
                      <a:pt x="5325" y="16429"/>
                      <a:pt x="5325" y="16429"/>
                      <a:pt x="5200" y="16591"/>
                    </a:cubicBezTo>
                    <a:cubicBezTo>
                      <a:pt x="5200" y="16591"/>
                      <a:pt x="5200" y="16591"/>
                      <a:pt x="5116" y="16968"/>
                    </a:cubicBezTo>
                    <a:cubicBezTo>
                      <a:pt x="5116" y="16968"/>
                      <a:pt x="5116" y="16968"/>
                      <a:pt x="4991" y="17129"/>
                    </a:cubicBezTo>
                    <a:cubicBezTo>
                      <a:pt x="4991" y="17129"/>
                      <a:pt x="4991" y="17129"/>
                      <a:pt x="4949" y="16968"/>
                    </a:cubicBezTo>
                    <a:cubicBezTo>
                      <a:pt x="4949" y="16968"/>
                      <a:pt x="4949" y="16968"/>
                      <a:pt x="4823" y="16752"/>
                    </a:cubicBezTo>
                    <a:cubicBezTo>
                      <a:pt x="4823" y="16752"/>
                      <a:pt x="4823" y="16752"/>
                      <a:pt x="4614" y="16483"/>
                    </a:cubicBezTo>
                    <a:cubicBezTo>
                      <a:pt x="4614" y="16483"/>
                      <a:pt x="4614" y="16483"/>
                      <a:pt x="4280" y="16213"/>
                    </a:cubicBezTo>
                    <a:cubicBezTo>
                      <a:pt x="4280" y="16213"/>
                      <a:pt x="4280" y="16213"/>
                      <a:pt x="4196" y="16213"/>
                    </a:cubicBezTo>
                    <a:cubicBezTo>
                      <a:pt x="4196" y="16213"/>
                      <a:pt x="4196" y="16213"/>
                      <a:pt x="3903" y="16483"/>
                    </a:cubicBezTo>
                    <a:cubicBezTo>
                      <a:pt x="3903" y="16483"/>
                      <a:pt x="3903" y="16483"/>
                      <a:pt x="3736" y="16483"/>
                    </a:cubicBezTo>
                    <a:cubicBezTo>
                      <a:pt x="3736" y="16483"/>
                      <a:pt x="3736" y="16483"/>
                      <a:pt x="3485" y="16483"/>
                    </a:cubicBezTo>
                    <a:cubicBezTo>
                      <a:pt x="3485" y="16483"/>
                      <a:pt x="3485" y="16483"/>
                      <a:pt x="3526" y="15783"/>
                    </a:cubicBezTo>
                    <a:cubicBezTo>
                      <a:pt x="3526" y="15783"/>
                      <a:pt x="3526" y="15783"/>
                      <a:pt x="3568" y="15567"/>
                    </a:cubicBezTo>
                    <a:cubicBezTo>
                      <a:pt x="3568" y="15567"/>
                      <a:pt x="3568" y="15567"/>
                      <a:pt x="3694" y="15352"/>
                    </a:cubicBezTo>
                    <a:cubicBezTo>
                      <a:pt x="3694" y="15352"/>
                      <a:pt x="3694" y="15352"/>
                      <a:pt x="3694" y="15082"/>
                    </a:cubicBezTo>
                    <a:cubicBezTo>
                      <a:pt x="3694" y="15082"/>
                      <a:pt x="3694" y="15082"/>
                      <a:pt x="3652" y="14651"/>
                    </a:cubicBezTo>
                    <a:cubicBezTo>
                      <a:pt x="3652" y="14651"/>
                      <a:pt x="3652" y="14651"/>
                      <a:pt x="3568" y="14220"/>
                    </a:cubicBezTo>
                    <a:cubicBezTo>
                      <a:pt x="3568" y="14220"/>
                      <a:pt x="3568" y="14220"/>
                      <a:pt x="3485" y="14328"/>
                    </a:cubicBezTo>
                    <a:cubicBezTo>
                      <a:pt x="3485" y="14328"/>
                      <a:pt x="3485" y="14328"/>
                      <a:pt x="3317" y="14544"/>
                    </a:cubicBezTo>
                    <a:cubicBezTo>
                      <a:pt x="3317" y="14544"/>
                      <a:pt x="3317" y="14544"/>
                      <a:pt x="3192" y="14651"/>
                    </a:cubicBezTo>
                    <a:cubicBezTo>
                      <a:pt x="3192" y="14651"/>
                      <a:pt x="3192" y="14651"/>
                      <a:pt x="3066" y="14651"/>
                    </a:cubicBezTo>
                    <a:cubicBezTo>
                      <a:pt x="3066" y="14651"/>
                      <a:pt x="3066" y="14651"/>
                      <a:pt x="2941" y="14490"/>
                    </a:cubicBezTo>
                    <a:cubicBezTo>
                      <a:pt x="2941" y="14490"/>
                      <a:pt x="2941" y="14490"/>
                      <a:pt x="2857" y="14490"/>
                    </a:cubicBezTo>
                    <a:cubicBezTo>
                      <a:pt x="2857" y="14490"/>
                      <a:pt x="2857" y="14490"/>
                      <a:pt x="2690" y="14382"/>
                    </a:cubicBezTo>
                    <a:cubicBezTo>
                      <a:pt x="2690" y="14382"/>
                      <a:pt x="2690" y="14382"/>
                      <a:pt x="2564" y="14220"/>
                    </a:cubicBezTo>
                    <a:cubicBezTo>
                      <a:pt x="2564" y="14220"/>
                      <a:pt x="2564" y="14220"/>
                      <a:pt x="2439" y="14113"/>
                    </a:cubicBezTo>
                    <a:cubicBezTo>
                      <a:pt x="2439" y="14113"/>
                      <a:pt x="2439" y="14113"/>
                      <a:pt x="2313" y="13951"/>
                    </a:cubicBezTo>
                    <a:cubicBezTo>
                      <a:pt x="2313" y="13951"/>
                      <a:pt x="2313" y="13951"/>
                      <a:pt x="2271" y="13790"/>
                    </a:cubicBezTo>
                    <a:cubicBezTo>
                      <a:pt x="2271" y="13790"/>
                      <a:pt x="2271" y="13790"/>
                      <a:pt x="2229" y="13412"/>
                    </a:cubicBezTo>
                    <a:cubicBezTo>
                      <a:pt x="2229" y="13412"/>
                      <a:pt x="2229" y="13412"/>
                      <a:pt x="2397" y="13251"/>
                    </a:cubicBezTo>
                    <a:cubicBezTo>
                      <a:pt x="2397" y="13251"/>
                      <a:pt x="2397" y="13251"/>
                      <a:pt x="2564" y="13251"/>
                    </a:cubicBezTo>
                    <a:cubicBezTo>
                      <a:pt x="2564" y="13251"/>
                      <a:pt x="2564" y="13251"/>
                      <a:pt x="2773" y="13251"/>
                    </a:cubicBezTo>
                    <a:cubicBezTo>
                      <a:pt x="2773" y="13251"/>
                      <a:pt x="2773" y="13251"/>
                      <a:pt x="2983" y="13412"/>
                    </a:cubicBezTo>
                    <a:cubicBezTo>
                      <a:pt x="2983" y="13412"/>
                      <a:pt x="2983" y="13412"/>
                      <a:pt x="3066" y="13143"/>
                    </a:cubicBezTo>
                    <a:cubicBezTo>
                      <a:pt x="3066" y="13143"/>
                      <a:pt x="3066" y="13143"/>
                      <a:pt x="2941" y="12982"/>
                    </a:cubicBezTo>
                    <a:cubicBezTo>
                      <a:pt x="2941" y="12982"/>
                      <a:pt x="2941" y="12982"/>
                      <a:pt x="2899" y="12982"/>
                    </a:cubicBezTo>
                    <a:cubicBezTo>
                      <a:pt x="2899" y="12982"/>
                      <a:pt x="2899" y="12982"/>
                      <a:pt x="2690" y="12982"/>
                    </a:cubicBezTo>
                    <a:cubicBezTo>
                      <a:pt x="2690" y="12982"/>
                      <a:pt x="2690" y="12982"/>
                      <a:pt x="2564" y="12982"/>
                    </a:cubicBezTo>
                    <a:cubicBezTo>
                      <a:pt x="2564" y="12982"/>
                      <a:pt x="2564" y="12982"/>
                      <a:pt x="2313" y="12766"/>
                    </a:cubicBezTo>
                    <a:cubicBezTo>
                      <a:pt x="2313" y="12766"/>
                      <a:pt x="2313" y="12766"/>
                      <a:pt x="2229" y="12551"/>
                    </a:cubicBezTo>
                    <a:cubicBezTo>
                      <a:pt x="2229" y="12551"/>
                      <a:pt x="2229" y="12551"/>
                      <a:pt x="2146" y="12281"/>
                    </a:cubicBezTo>
                    <a:cubicBezTo>
                      <a:pt x="2146" y="12281"/>
                      <a:pt x="2146" y="12281"/>
                      <a:pt x="2062" y="12012"/>
                    </a:cubicBezTo>
                    <a:cubicBezTo>
                      <a:pt x="2062" y="12012"/>
                      <a:pt x="2062" y="12012"/>
                      <a:pt x="2062" y="11904"/>
                    </a:cubicBezTo>
                    <a:cubicBezTo>
                      <a:pt x="2062" y="11904"/>
                      <a:pt x="2062" y="11904"/>
                      <a:pt x="2146" y="11797"/>
                    </a:cubicBezTo>
                    <a:cubicBezTo>
                      <a:pt x="2146" y="11797"/>
                      <a:pt x="2146" y="11797"/>
                      <a:pt x="2271" y="11527"/>
                    </a:cubicBezTo>
                    <a:cubicBezTo>
                      <a:pt x="2271" y="11527"/>
                      <a:pt x="2271" y="11527"/>
                      <a:pt x="2480" y="11204"/>
                    </a:cubicBezTo>
                    <a:cubicBezTo>
                      <a:pt x="2480" y="11204"/>
                      <a:pt x="2480" y="11204"/>
                      <a:pt x="2731" y="10989"/>
                    </a:cubicBezTo>
                    <a:cubicBezTo>
                      <a:pt x="2731" y="10989"/>
                      <a:pt x="2731" y="10989"/>
                      <a:pt x="2899" y="10719"/>
                    </a:cubicBezTo>
                    <a:cubicBezTo>
                      <a:pt x="2899" y="10719"/>
                      <a:pt x="2899" y="10719"/>
                      <a:pt x="2941" y="10450"/>
                    </a:cubicBezTo>
                    <a:cubicBezTo>
                      <a:pt x="2941" y="10450"/>
                      <a:pt x="2941" y="10450"/>
                      <a:pt x="3150" y="10181"/>
                    </a:cubicBezTo>
                    <a:cubicBezTo>
                      <a:pt x="3150" y="10181"/>
                      <a:pt x="3150" y="10181"/>
                      <a:pt x="3317" y="10127"/>
                    </a:cubicBezTo>
                    <a:cubicBezTo>
                      <a:pt x="3317" y="10127"/>
                      <a:pt x="3317" y="10127"/>
                      <a:pt x="3443" y="10234"/>
                    </a:cubicBezTo>
                    <a:cubicBezTo>
                      <a:pt x="3443" y="10234"/>
                      <a:pt x="3443" y="10234"/>
                      <a:pt x="3568" y="10450"/>
                    </a:cubicBezTo>
                    <a:cubicBezTo>
                      <a:pt x="3568" y="10450"/>
                      <a:pt x="3568" y="10450"/>
                      <a:pt x="3652" y="10450"/>
                    </a:cubicBezTo>
                    <a:cubicBezTo>
                      <a:pt x="3652" y="10450"/>
                      <a:pt x="3652" y="10450"/>
                      <a:pt x="3819" y="10450"/>
                    </a:cubicBezTo>
                    <a:cubicBezTo>
                      <a:pt x="3819" y="10450"/>
                      <a:pt x="3819" y="10450"/>
                      <a:pt x="3903" y="10450"/>
                    </a:cubicBezTo>
                    <a:cubicBezTo>
                      <a:pt x="3903" y="10450"/>
                      <a:pt x="3903" y="10450"/>
                      <a:pt x="4028" y="10234"/>
                    </a:cubicBezTo>
                    <a:cubicBezTo>
                      <a:pt x="4028" y="10234"/>
                      <a:pt x="4028" y="10234"/>
                      <a:pt x="4154" y="10234"/>
                    </a:cubicBezTo>
                    <a:cubicBezTo>
                      <a:pt x="4154" y="10234"/>
                      <a:pt x="4154" y="10234"/>
                      <a:pt x="4196" y="10127"/>
                    </a:cubicBezTo>
                    <a:cubicBezTo>
                      <a:pt x="4196" y="10127"/>
                      <a:pt x="4196" y="10127"/>
                      <a:pt x="4280" y="9965"/>
                    </a:cubicBezTo>
                    <a:cubicBezTo>
                      <a:pt x="4280" y="9965"/>
                      <a:pt x="4280" y="9965"/>
                      <a:pt x="4321" y="10127"/>
                    </a:cubicBezTo>
                    <a:cubicBezTo>
                      <a:pt x="4321" y="10127"/>
                      <a:pt x="4321" y="10127"/>
                      <a:pt x="4447" y="10127"/>
                    </a:cubicBezTo>
                    <a:cubicBezTo>
                      <a:pt x="4447" y="10127"/>
                      <a:pt x="4447" y="10127"/>
                      <a:pt x="4531" y="10127"/>
                    </a:cubicBezTo>
                    <a:cubicBezTo>
                      <a:pt x="4531" y="10127"/>
                      <a:pt x="4531" y="10127"/>
                      <a:pt x="4698" y="10127"/>
                    </a:cubicBezTo>
                    <a:cubicBezTo>
                      <a:pt x="4698" y="10127"/>
                      <a:pt x="4698" y="10127"/>
                      <a:pt x="4823" y="9965"/>
                    </a:cubicBezTo>
                    <a:cubicBezTo>
                      <a:pt x="4823" y="9965"/>
                      <a:pt x="4823" y="9965"/>
                      <a:pt x="4949" y="9965"/>
                    </a:cubicBezTo>
                    <a:cubicBezTo>
                      <a:pt x="4949" y="9965"/>
                      <a:pt x="4949" y="9965"/>
                      <a:pt x="4991" y="9588"/>
                    </a:cubicBezTo>
                    <a:cubicBezTo>
                      <a:pt x="4991" y="9588"/>
                      <a:pt x="4991" y="9588"/>
                      <a:pt x="4907" y="9319"/>
                    </a:cubicBezTo>
                    <a:cubicBezTo>
                      <a:pt x="4907" y="9319"/>
                      <a:pt x="4907" y="9319"/>
                      <a:pt x="4823" y="8888"/>
                    </a:cubicBezTo>
                    <a:cubicBezTo>
                      <a:pt x="4823" y="8888"/>
                      <a:pt x="4823" y="8888"/>
                      <a:pt x="4991" y="8888"/>
                    </a:cubicBezTo>
                    <a:cubicBezTo>
                      <a:pt x="4991" y="8888"/>
                      <a:pt x="4991" y="8888"/>
                      <a:pt x="5158" y="8672"/>
                    </a:cubicBezTo>
                    <a:cubicBezTo>
                      <a:pt x="5158" y="8672"/>
                      <a:pt x="5158" y="8672"/>
                      <a:pt x="5116" y="8349"/>
                    </a:cubicBezTo>
                    <a:cubicBezTo>
                      <a:pt x="5116" y="8349"/>
                      <a:pt x="5116" y="8349"/>
                      <a:pt x="4865" y="8295"/>
                    </a:cubicBezTo>
                    <a:cubicBezTo>
                      <a:pt x="4865" y="8295"/>
                      <a:pt x="4865" y="8295"/>
                      <a:pt x="4740" y="8295"/>
                    </a:cubicBezTo>
                    <a:cubicBezTo>
                      <a:pt x="4740" y="8295"/>
                      <a:pt x="4740" y="8295"/>
                      <a:pt x="4614" y="8349"/>
                    </a:cubicBezTo>
                    <a:cubicBezTo>
                      <a:pt x="4614" y="8349"/>
                      <a:pt x="4614" y="8349"/>
                      <a:pt x="4489" y="8457"/>
                    </a:cubicBezTo>
                    <a:cubicBezTo>
                      <a:pt x="4489" y="8457"/>
                      <a:pt x="4489" y="8457"/>
                      <a:pt x="4405" y="8672"/>
                    </a:cubicBezTo>
                    <a:cubicBezTo>
                      <a:pt x="4405" y="8672"/>
                      <a:pt x="4405" y="8672"/>
                      <a:pt x="4280" y="8672"/>
                    </a:cubicBezTo>
                    <a:cubicBezTo>
                      <a:pt x="4280" y="8672"/>
                      <a:pt x="4280" y="8672"/>
                      <a:pt x="4154" y="8349"/>
                    </a:cubicBezTo>
                    <a:cubicBezTo>
                      <a:pt x="4154" y="8349"/>
                      <a:pt x="4154" y="8349"/>
                      <a:pt x="3819" y="8349"/>
                    </a:cubicBezTo>
                    <a:cubicBezTo>
                      <a:pt x="3819" y="8349"/>
                      <a:pt x="3819" y="8349"/>
                      <a:pt x="3443" y="8349"/>
                    </a:cubicBezTo>
                    <a:cubicBezTo>
                      <a:pt x="3443" y="8349"/>
                      <a:pt x="3443" y="8349"/>
                      <a:pt x="3150" y="8241"/>
                    </a:cubicBezTo>
                    <a:cubicBezTo>
                      <a:pt x="3150" y="8241"/>
                      <a:pt x="3150" y="8241"/>
                      <a:pt x="2857" y="8080"/>
                    </a:cubicBezTo>
                    <a:cubicBezTo>
                      <a:pt x="2857" y="8080"/>
                      <a:pt x="2857" y="8080"/>
                      <a:pt x="2690" y="7810"/>
                    </a:cubicBezTo>
                    <a:cubicBezTo>
                      <a:pt x="2690" y="7810"/>
                      <a:pt x="2690" y="7810"/>
                      <a:pt x="2648" y="7272"/>
                    </a:cubicBezTo>
                    <a:cubicBezTo>
                      <a:pt x="2648" y="7272"/>
                      <a:pt x="2648" y="7272"/>
                      <a:pt x="2857" y="7164"/>
                    </a:cubicBezTo>
                    <a:cubicBezTo>
                      <a:pt x="2857" y="7164"/>
                      <a:pt x="2857" y="7164"/>
                      <a:pt x="2983" y="7056"/>
                    </a:cubicBezTo>
                    <a:cubicBezTo>
                      <a:pt x="2983" y="7056"/>
                      <a:pt x="2983" y="7056"/>
                      <a:pt x="2690" y="6895"/>
                    </a:cubicBezTo>
                    <a:cubicBezTo>
                      <a:pt x="2690" y="6895"/>
                      <a:pt x="2690" y="6895"/>
                      <a:pt x="2522" y="6733"/>
                    </a:cubicBezTo>
                    <a:cubicBezTo>
                      <a:pt x="2522" y="6733"/>
                      <a:pt x="2522" y="6733"/>
                      <a:pt x="2313" y="6518"/>
                    </a:cubicBezTo>
                    <a:cubicBezTo>
                      <a:pt x="2313" y="6518"/>
                      <a:pt x="2313" y="6518"/>
                      <a:pt x="2271" y="6410"/>
                    </a:cubicBezTo>
                    <a:cubicBezTo>
                      <a:pt x="2271" y="6410"/>
                      <a:pt x="2271" y="6410"/>
                      <a:pt x="2439" y="6248"/>
                    </a:cubicBezTo>
                    <a:cubicBezTo>
                      <a:pt x="2439" y="6248"/>
                      <a:pt x="2439" y="6248"/>
                      <a:pt x="2564" y="6248"/>
                    </a:cubicBezTo>
                    <a:cubicBezTo>
                      <a:pt x="2564" y="6248"/>
                      <a:pt x="2564" y="6248"/>
                      <a:pt x="2815" y="6194"/>
                    </a:cubicBezTo>
                    <a:cubicBezTo>
                      <a:pt x="2815" y="6194"/>
                      <a:pt x="2815" y="6194"/>
                      <a:pt x="3150" y="5925"/>
                    </a:cubicBezTo>
                    <a:cubicBezTo>
                      <a:pt x="3150" y="5925"/>
                      <a:pt x="3150" y="5925"/>
                      <a:pt x="3192" y="6033"/>
                    </a:cubicBezTo>
                    <a:cubicBezTo>
                      <a:pt x="3192" y="6033"/>
                      <a:pt x="3192" y="6033"/>
                      <a:pt x="3401" y="5925"/>
                    </a:cubicBezTo>
                    <a:cubicBezTo>
                      <a:pt x="3401" y="5925"/>
                      <a:pt x="3401" y="5925"/>
                      <a:pt x="3401" y="5871"/>
                    </a:cubicBezTo>
                    <a:cubicBezTo>
                      <a:pt x="3401" y="5871"/>
                      <a:pt x="3401" y="5871"/>
                      <a:pt x="3526" y="5817"/>
                    </a:cubicBezTo>
                    <a:cubicBezTo>
                      <a:pt x="3526" y="5817"/>
                      <a:pt x="3526" y="5817"/>
                      <a:pt x="3777" y="5764"/>
                    </a:cubicBezTo>
                    <a:cubicBezTo>
                      <a:pt x="3777" y="5764"/>
                      <a:pt x="3777" y="5764"/>
                      <a:pt x="4070" y="5764"/>
                    </a:cubicBezTo>
                    <a:cubicBezTo>
                      <a:pt x="4070" y="5764"/>
                      <a:pt x="4070" y="5764"/>
                      <a:pt x="4196" y="5871"/>
                    </a:cubicBezTo>
                    <a:cubicBezTo>
                      <a:pt x="4196" y="5871"/>
                      <a:pt x="4196" y="5871"/>
                      <a:pt x="4112" y="6141"/>
                    </a:cubicBezTo>
                    <a:cubicBezTo>
                      <a:pt x="4112" y="6141"/>
                      <a:pt x="4112" y="6141"/>
                      <a:pt x="4112" y="6248"/>
                    </a:cubicBezTo>
                    <a:cubicBezTo>
                      <a:pt x="4112" y="6248"/>
                      <a:pt x="4112" y="6248"/>
                      <a:pt x="4238" y="6356"/>
                    </a:cubicBezTo>
                    <a:cubicBezTo>
                      <a:pt x="4238" y="6356"/>
                      <a:pt x="4238" y="6356"/>
                      <a:pt x="4363" y="6518"/>
                    </a:cubicBezTo>
                    <a:cubicBezTo>
                      <a:pt x="4363" y="6518"/>
                      <a:pt x="4363" y="6518"/>
                      <a:pt x="4614" y="6518"/>
                    </a:cubicBezTo>
                    <a:cubicBezTo>
                      <a:pt x="4614" y="6518"/>
                      <a:pt x="4614" y="6518"/>
                      <a:pt x="4949" y="6625"/>
                    </a:cubicBezTo>
                    <a:cubicBezTo>
                      <a:pt x="4949" y="6625"/>
                      <a:pt x="4949" y="6625"/>
                      <a:pt x="5200" y="6464"/>
                    </a:cubicBezTo>
                    <a:cubicBezTo>
                      <a:pt x="5200" y="6464"/>
                      <a:pt x="5200" y="6464"/>
                      <a:pt x="5367" y="6248"/>
                    </a:cubicBezTo>
                    <a:cubicBezTo>
                      <a:pt x="5367" y="6248"/>
                      <a:pt x="5367" y="6248"/>
                      <a:pt x="5577" y="6087"/>
                    </a:cubicBezTo>
                    <a:cubicBezTo>
                      <a:pt x="5577" y="6087"/>
                      <a:pt x="5409" y="5979"/>
                      <a:pt x="5367" y="5979"/>
                    </a:cubicBezTo>
                    <a:cubicBezTo>
                      <a:pt x="5284" y="5979"/>
                      <a:pt x="5200" y="5871"/>
                      <a:pt x="5200" y="5871"/>
                    </a:cubicBezTo>
                    <a:cubicBezTo>
                      <a:pt x="5200" y="5871"/>
                      <a:pt x="5200" y="5871"/>
                      <a:pt x="5074" y="5764"/>
                    </a:cubicBezTo>
                    <a:cubicBezTo>
                      <a:pt x="5074" y="5764"/>
                      <a:pt x="5074" y="5764"/>
                      <a:pt x="5074" y="5548"/>
                    </a:cubicBezTo>
                    <a:cubicBezTo>
                      <a:pt x="5074" y="5548"/>
                      <a:pt x="5074" y="5548"/>
                      <a:pt x="5033" y="5279"/>
                    </a:cubicBezTo>
                    <a:cubicBezTo>
                      <a:pt x="5033" y="5279"/>
                      <a:pt x="5033" y="5279"/>
                      <a:pt x="4405" y="5063"/>
                    </a:cubicBezTo>
                    <a:cubicBezTo>
                      <a:pt x="4405" y="5063"/>
                      <a:pt x="4405" y="5063"/>
                      <a:pt x="4405" y="4255"/>
                    </a:cubicBezTo>
                    <a:cubicBezTo>
                      <a:pt x="4405" y="4255"/>
                      <a:pt x="4405" y="4255"/>
                      <a:pt x="4112" y="3878"/>
                    </a:cubicBezTo>
                    <a:cubicBezTo>
                      <a:pt x="4112" y="3878"/>
                      <a:pt x="4112" y="3878"/>
                      <a:pt x="3526" y="3070"/>
                    </a:cubicBezTo>
                    <a:cubicBezTo>
                      <a:pt x="3526" y="3070"/>
                      <a:pt x="3526" y="3070"/>
                      <a:pt x="3610" y="3070"/>
                    </a:cubicBezTo>
                    <a:cubicBezTo>
                      <a:pt x="3610" y="3070"/>
                      <a:pt x="3610" y="3070"/>
                      <a:pt x="3610" y="2909"/>
                    </a:cubicBezTo>
                    <a:cubicBezTo>
                      <a:pt x="3610" y="2909"/>
                      <a:pt x="3610" y="2909"/>
                      <a:pt x="3819" y="2909"/>
                    </a:cubicBezTo>
                    <a:cubicBezTo>
                      <a:pt x="3819" y="2909"/>
                      <a:pt x="3819" y="2909"/>
                      <a:pt x="3819" y="2693"/>
                    </a:cubicBezTo>
                    <a:cubicBezTo>
                      <a:pt x="3819" y="2693"/>
                      <a:pt x="3819" y="2693"/>
                      <a:pt x="3861" y="2424"/>
                    </a:cubicBezTo>
                    <a:cubicBezTo>
                      <a:pt x="3861" y="2424"/>
                      <a:pt x="3861" y="2424"/>
                      <a:pt x="3987" y="2424"/>
                    </a:cubicBezTo>
                    <a:cubicBezTo>
                      <a:pt x="3987" y="2424"/>
                      <a:pt x="3987" y="2424"/>
                      <a:pt x="4112" y="2532"/>
                    </a:cubicBezTo>
                    <a:cubicBezTo>
                      <a:pt x="4112" y="2532"/>
                      <a:pt x="4112" y="2532"/>
                      <a:pt x="4321" y="2532"/>
                    </a:cubicBezTo>
                    <a:cubicBezTo>
                      <a:pt x="4321" y="2532"/>
                      <a:pt x="4321" y="2532"/>
                      <a:pt x="4405" y="2532"/>
                    </a:cubicBezTo>
                    <a:cubicBezTo>
                      <a:pt x="4405" y="2532"/>
                      <a:pt x="4405" y="2532"/>
                      <a:pt x="4614" y="2532"/>
                    </a:cubicBezTo>
                    <a:cubicBezTo>
                      <a:pt x="4614" y="2532"/>
                      <a:pt x="4614" y="2532"/>
                      <a:pt x="4991" y="2370"/>
                    </a:cubicBezTo>
                    <a:cubicBezTo>
                      <a:pt x="4991" y="2370"/>
                      <a:pt x="4991" y="2370"/>
                      <a:pt x="5116" y="2208"/>
                    </a:cubicBezTo>
                    <a:cubicBezTo>
                      <a:pt x="5116" y="2208"/>
                      <a:pt x="5116" y="2208"/>
                      <a:pt x="5242" y="1939"/>
                    </a:cubicBezTo>
                    <a:cubicBezTo>
                      <a:pt x="5242" y="1939"/>
                      <a:pt x="5242" y="1939"/>
                      <a:pt x="5242" y="1508"/>
                    </a:cubicBezTo>
                    <a:cubicBezTo>
                      <a:pt x="5242" y="1508"/>
                      <a:pt x="5242" y="1508"/>
                      <a:pt x="5367" y="1508"/>
                    </a:cubicBezTo>
                    <a:cubicBezTo>
                      <a:pt x="5367" y="1508"/>
                      <a:pt x="5367" y="1508"/>
                      <a:pt x="5493" y="1347"/>
                    </a:cubicBezTo>
                    <a:cubicBezTo>
                      <a:pt x="5493" y="1347"/>
                      <a:pt x="5493" y="1347"/>
                      <a:pt x="5744" y="1077"/>
                    </a:cubicBezTo>
                    <a:cubicBezTo>
                      <a:pt x="5744" y="1077"/>
                      <a:pt x="5744" y="1077"/>
                      <a:pt x="6204" y="970"/>
                    </a:cubicBezTo>
                    <a:cubicBezTo>
                      <a:pt x="6204" y="970"/>
                      <a:pt x="6204" y="970"/>
                      <a:pt x="6371" y="700"/>
                    </a:cubicBezTo>
                    <a:cubicBezTo>
                      <a:pt x="6371" y="700"/>
                      <a:pt x="6371" y="700"/>
                      <a:pt x="6539" y="593"/>
                    </a:cubicBezTo>
                    <a:cubicBezTo>
                      <a:pt x="6539" y="593"/>
                      <a:pt x="6539" y="593"/>
                      <a:pt x="6664" y="431"/>
                    </a:cubicBezTo>
                    <a:cubicBezTo>
                      <a:pt x="6664" y="431"/>
                      <a:pt x="6664" y="431"/>
                      <a:pt x="7334" y="485"/>
                    </a:cubicBezTo>
                    <a:cubicBezTo>
                      <a:pt x="7334" y="485"/>
                      <a:pt x="7334" y="485"/>
                      <a:pt x="7417" y="215"/>
                    </a:cubicBezTo>
                    <a:cubicBezTo>
                      <a:pt x="7417" y="215"/>
                      <a:pt x="7417" y="215"/>
                      <a:pt x="7752" y="0"/>
                    </a:cubicBezTo>
                    <a:close/>
                  </a:path>
                </a:pathLst>
              </a:custGeom>
              <a:solidFill>
                <a:srgbClr val="C8C8C8"/>
              </a:solidFill>
              <a:ln w="6350" cap="flat">
                <a:solidFill>
                  <a:srgbClr val="FFFFFF"/>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sp>
            <p:nvSpPr>
              <p:cNvPr id="226" name="Shape">
                <a:extLst>
                  <a:ext uri="{FF2B5EF4-FFF2-40B4-BE49-F238E27FC236}">
                    <a16:creationId xmlns:a16="http://schemas.microsoft.com/office/drawing/2014/main" id="{BC7C56EB-9A40-9A22-1F3C-85187684084A}"/>
                  </a:ext>
                </a:extLst>
              </p:cNvPr>
              <p:cNvSpPr/>
              <p:nvPr/>
            </p:nvSpPr>
            <p:spPr>
              <a:xfrm>
                <a:off x="2269099" y="4590484"/>
                <a:ext cx="1272945" cy="808964"/>
              </a:xfrm>
              <a:custGeom>
                <a:avLst/>
                <a:gdLst/>
                <a:ahLst/>
                <a:cxnLst>
                  <a:cxn ang="0">
                    <a:pos x="wd2" y="hd2"/>
                  </a:cxn>
                  <a:cxn ang="5400000">
                    <a:pos x="wd2" y="hd2"/>
                  </a:cxn>
                  <a:cxn ang="10800000">
                    <a:pos x="wd2" y="hd2"/>
                  </a:cxn>
                  <a:cxn ang="16200000">
                    <a:pos x="wd2" y="hd2"/>
                  </a:cxn>
                </a:cxnLst>
                <a:rect l="0" t="0" r="r" b="b"/>
                <a:pathLst>
                  <a:path w="21600" h="21600" extrusionOk="0">
                    <a:moveTo>
                      <a:pt x="17176" y="12909"/>
                    </a:moveTo>
                    <a:cubicBezTo>
                      <a:pt x="17314" y="12909"/>
                      <a:pt x="17314" y="12909"/>
                      <a:pt x="17314" y="12909"/>
                    </a:cubicBezTo>
                    <a:cubicBezTo>
                      <a:pt x="17590" y="12909"/>
                      <a:pt x="17590" y="12909"/>
                      <a:pt x="17590" y="12909"/>
                    </a:cubicBezTo>
                    <a:cubicBezTo>
                      <a:pt x="18005" y="13338"/>
                      <a:pt x="18005" y="13338"/>
                      <a:pt x="18005" y="13338"/>
                    </a:cubicBezTo>
                    <a:cubicBezTo>
                      <a:pt x="18351" y="13875"/>
                      <a:pt x="18351" y="13875"/>
                      <a:pt x="18351" y="13875"/>
                    </a:cubicBezTo>
                    <a:cubicBezTo>
                      <a:pt x="18351" y="13875"/>
                      <a:pt x="18558" y="13982"/>
                      <a:pt x="18627" y="13982"/>
                    </a:cubicBezTo>
                    <a:cubicBezTo>
                      <a:pt x="18696" y="13982"/>
                      <a:pt x="18766" y="13982"/>
                      <a:pt x="18835" y="13982"/>
                    </a:cubicBezTo>
                    <a:cubicBezTo>
                      <a:pt x="18904" y="13982"/>
                      <a:pt x="19180" y="13982"/>
                      <a:pt x="19180" y="13982"/>
                    </a:cubicBezTo>
                    <a:cubicBezTo>
                      <a:pt x="19872" y="14411"/>
                      <a:pt x="19872" y="14411"/>
                      <a:pt x="19872" y="14411"/>
                    </a:cubicBezTo>
                    <a:cubicBezTo>
                      <a:pt x="20287" y="14948"/>
                      <a:pt x="20287" y="14948"/>
                      <a:pt x="20287" y="14948"/>
                    </a:cubicBezTo>
                    <a:cubicBezTo>
                      <a:pt x="20287" y="15377"/>
                      <a:pt x="20287" y="15377"/>
                      <a:pt x="20287" y="15377"/>
                    </a:cubicBezTo>
                    <a:cubicBezTo>
                      <a:pt x="20425" y="16342"/>
                      <a:pt x="20425" y="16342"/>
                      <a:pt x="20425" y="16342"/>
                    </a:cubicBezTo>
                    <a:cubicBezTo>
                      <a:pt x="20632" y="16342"/>
                      <a:pt x="20632" y="16342"/>
                      <a:pt x="20632" y="16342"/>
                    </a:cubicBezTo>
                    <a:cubicBezTo>
                      <a:pt x="20770" y="16342"/>
                      <a:pt x="20770" y="16342"/>
                      <a:pt x="20770" y="16342"/>
                    </a:cubicBezTo>
                    <a:cubicBezTo>
                      <a:pt x="20770" y="16986"/>
                      <a:pt x="20770" y="16986"/>
                      <a:pt x="20770" y="16986"/>
                    </a:cubicBezTo>
                    <a:cubicBezTo>
                      <a:pt x="20978" y="16986"/>
                      <a:pt x="20978" y="16986"/>
                      <a:pt x="20978" y="16986"/>
                    </a:cubicBezTo>
                    <a:cubicBezTo>
                      <a:pt x="21254" y="17415"/>
                      <a:pt x="21254" y="17415"/>
                      <a:pt x="21254" y="17415"/>
                    </a:cubicBezTo>
                    <a:cubicBezTo>
                      <a:pt x="21600" y="17415"/>
                      <a:pt x="21600" y="17415"/>
                      <a:pt x="21600" y="17415"/>
                    </a:cubicBezTo>
                    <a:cubicBezTo>
                      <a:pt x="21254" y="18166"/>
                      <a:pt x="21254" y="18166"/>
                      <a:pt x="21254" y="18166"/>
                    </a:cubicBezTo>
                    <a:cubicBezTo>
                      <a:pt x="20978" y="18381"/>
                      <a:pt x="20978" y="18381"/>
                      <a:pt x="20978" y="18381"/>
                    </a:cubicBezTo>
                    <a:cubicBezTo>
                      <a:pt x="20632" y="19347"/>
                      <a:pt x="20632" y="19347"/>
                      <a:pt x="20632" y="19347"/>
                    </a:cubicBezTo>
                    <a:cubicBezTo>
                      <a:pt x="20217" y="19561"/>
                      <a:pt x="20217" y="19561"/>
                      <a:pt x="20217" y="19561"/>
                    </a:cubicBezTo>
                    <a:cubicBezTo>
                      <a:pt x="19388" y="19561"/>
                      <a:pt x="19388" y="19561"/>
                      <a:pt x="19388" y="19561"/>
                    </a:cubicBezTo>
                    <a:cubicBezTo>
                      <a:pt x="19250" y="19883"/>
                      <a:pt x="19250" y="19883"/>
                      <a:pt x="19250" y="19883"/>
                    </a:cubicBezTo>
                    <a:cubicBezTo>
                      <a:pt x="18696" y="19883"/>
                      <a:pt x="18696" y="19883"/>
                      <a:pt x="18696" y="19883"/>
                    </a:cubicBezTo>
                    <a:cubicBezTo>
                      <a:pt x="18558" y="20634"/>
                      <a:pt x="18558" y="20634"/>
                      <a:pt x="18558" y="20634"/>
                    </a:cubicBezTo>
                    <a:cubicBezTo>
                      <a:pt x="18489" y="21171"/>
                      <a:pt x="18489" y="21171"/>
                      <a:pt x="18489" y="21171"/>
                    </a:cubicBezTo>
                    <a:cubicBezTo>
                      <a:pt x="18351" y="21385"/>
                      <a:pt x="18351" y="21385"/>
                      <a:pt x="18351" y="21385"/>
                    </a:cubicBezTo>
                    <a:cubicBezTo>
                      <a:pt x="18213" y="21600"/>
                      <a:pt x="18213" y="21600"/>
                      <a:pt x="18213" y="21600"/>
                    </a:cubicBezTo>
                    <a:cubicBezTo>
                      <a:pt x="18005" y="21600"/>
                      <a:pt x="18005" y="21600"/>
                      <a:pt x="18005" y="21600"/>
                    </a:cubicBezTo>
                    <a:cubicBezTo>
                      <a:pt x="17798" y="21064"/>
                      <a:pt x="17798" y="21064"/>
                      <a:pt x="17798" y="21064"/>
                    </a:cubicBezTo>
                    <a:cubicBezTo>
                      <a:pt x="17314" y="20742"/>
                      <a:pt x="17314" y="20742"/>
                      <a:pt x="17314" y="20742"/>
                    </a:cubicBezTo>
                    <a:cubicBezTo>
                      <a:pt x="17037" y="20312"/>
                      <a:pt x="17037" y="20312"/>
                      <a:pt x="17037" y="20312"/>
                    </a:cubicBezTo>
                    <a:cubicBezTo>
                      <a:pt x="17037" y="20098"/>
                      <a:pt x="17037" y="20098"/>
                      <a:pt x="17037" y="20098"/>
                    </a:cubicBezTo>
                    <a:cubicBezTo>
                      <a:pt x="17037" y="19776"/>
                      <a:pt x="17037" y="19776"/>
                      <a:pt x="17037" y="19776"/>
                    </a:cubicBezTo>
                    <a:cubicBezTo>
                      <a:pt x="17037" y="19347"/>
                      <a:pt x="17037" y="19347"/>
                      <a:pt x="17037" y="19347"/>
                    </a:cubicBezTo>
                    <a:cubicBezTo>
                      <a:pt x="17037" y="19132"/>
                      <a:pt x="17037" y="19132"/>
                      <a:pt x="17037" y="19132"/>
                    </a:cubicBezTo>
                    <a:cubicBezTo>
                      <a:pt x="17037" y="18274"/>
                      <a:pt x="17037" y="18274"/>
                      <a:pt x="17037" y="18274"/>
                    </a:cubicBezTo>
                    <a:cubicBezTo>
                      <a:pt x="17037" y="18059"/>
                      <a:pt x="17037" y="18059"/>
                      <a:pt x="17037" y="18059"/>
                    </a:cubicBezTo>
                    <a:cubicBezTo>
                      <a:pt x="17037" y="17523"/>
                      <a:pt x="17037" y="17523"/>
                      <a:pt x="17037" y="17523"/>
                    </a:cubicBezTo>
                    <a:cubicBezTo>
                      <a:pt x="16692" y="16772"/>
                      <a:pt x="16692" y="16772"/>
                      <a:pt x="16692" y="16772"/>
                    </a:cubicBezTo>
                    <a:cubicBezTo>
                      <a:pt x="16484" y="16450"/>
                      <a:pt x="16484" y="16450"/>
                      <a:pt x="16484" y="16450"/>
                    </a:cubicBezTo>
                    <a:cubicBezTo>
                      <a:pt x="16484" y="16128"/>
                      <a:pt x="16484" y="16128"/>
                      <a:pt x="16484" y="16128"/>
                    </a:cubicBezTo>
                    <a:cubicBezTo>
                      <a:pt x="16484" y="15913"/>
                      <a:pt x="16484" y="15913"/>
                      <a:pt x="16484" y="15913"/>
                    </a:cubicBezTo>
                    <a:cubicBezTo>
                      <a:pt x="16692" y="15484"/>
                      <a:pt x="16692" y="15484"/>
                      <a:pt x="16692" y="15484"/>
                    </a:cubicBezTo>
                    <a:cubicBezTo>
                      <a:pt x="17037" y="15377"/>
                      <a:pt x="17037" y="15377"/>
                      <a:pt x="17037" y="15377"/>
                    </a:cubicBezTo>
                    <a:cubicBezTo>
                      <a:pt x="17314" y="14948"/>
                      <a:pt x="17314" y="14948"/>
                      <a:pt x="17314" y="14948"/>
                    </a:cubicBezTo>
                    <a:lnTo>
                      <a:pt x="17314" y="14411"/>
                    </a:lnTo>
                    <a:cubicBezTo>
                      <a:pt x="17176" y="13445"/>
                      <a:pt x="17176" y="13445"/>
                      <a:pt x="17176" y="13445"/>
                    </a:cubicBezTo>
                    <a:cubicBezTo>
                      <a:pt x="17176" y="13231"/>
                      <a:pt x="17176" y="13231"/>
                      <a:pt x="17176" y="13231"/>
                    </a:cubicBezTo>
                    <a:cubicBezTo>
                      <a:pt x="17176" y="12909"/>
                      <a:pt x="17176" y="12909"/>
                      <a:pt x="17176" y="12909"/>
                    </a:cubicBezTo>
                    <a:close/>
                    <a:moveTo>
                      <a:pt x="12668" y="8435"/>
                    </a:moveTo>
                    <a:lnTo>
                      <a:pt x="13074" y="8435"/>
                    </a:lnTo>
                    <a:lnTo>
                      <a:pt x="13236" y="8691"/>
                    </a:lnTo>
                    <a:lnTo>
                      <a:pt x="13398" y="9075"/>
                    </a:lnTo>
                    <a:lnTo>
                      <a:pt x="13398" y="9458"/>
                    </a:lnTo>
                    <a:lnTo>
                      <a:pt x="13074" y="9714"/>
                    </a:lnTo>
                    <a:lnTo>
                      <a:pt x="12911" y="9458"/>
                    </a:lnTo>
                    <a:lnTo>
                      <a:pt x="12911" y="9075"/>
                    </a:lnTo>
                    <a:lnTo>
                      <a:pt x="12668" y="8819"/>
                    </a:lnTo>
                    <a:lnTo>
                      <a:pt x="12668" y="8691"/>
                    </a:lnTo>
                    <a:close/>
                    <a:moveTo>
                      <a:pt x="14211" y="7796"/>
                    </a:moveTo>
                    <a:lnTo>
                      <a:pt x="14454" y="7796"/>
                    </a:lnTo>
                    <a:lnTo>
                      <a:pt x="14860" y="8435"/>
                    </a:lnTo>
                    <a:lnTo>
                      <a:pt x="15185" y="8691"/>
                    </a:lnTo>
                    <a:lnTo>
                      <a:pt x="15185" y="8435"/>
                    </a:lnTo>
                    <a:lnTo>
                      <a:pt x="15835" y="8435"/>
                    </a:lnTo>
                    <a:lnTo>
                      <a:pt x="16159" y="8819"/>
                    </a:lnTo>
                    <a:lnTo>
                      <a:pt x="16728" y="9458"/>
                    </a:lnTo>
                    <a:lnTo>
                      <a:pt x="16728" y="10097"/>
                    </a:lnTo>
                    <a:lnTo>
                      <a:pt x="16484" y="10480"/>
                    </a:lnTo>
                    <a:lnTo>
                      <a:pt x="15997" y="10480"/>
                    </a:lnTo>
                    <a:lnTo>
                      <a:pt x="15997" y="10608"/>
                    </a:lnTo>
                    <a:lnTo>
                      <a:pt x="15104" y="10608"/>
                    </a:lnTo>
                    <a:lnTo>
                      <a:pt x="14941" y="10225"/>
                    </a:lnTo>
                    <a:lnTo>
                      <a:pt x="14860" y="9714"/>
                    </a:lnTo>
                    <a:lnTo>
                      <a:pt x="14941" y="9202"/>
                    </a:lnTo>
                    <a:lnTo>
                      <a:pt x="14535" y="9202"/>
                    </a:lnTo>
                    <a:lnTo>
                      <a:pt x="14211" y="9075"/>
                    </a:lnTo>
                    <a:lnTo>
                      <a:pt x="14211" y="8052"/>
                    </a:lnTo>
                    <a:close/>
                    <a:moveTo>
                      <a:pt x="11856" y="6774"/>
                    </a:moveTo>
                    <a:lnTo>
                      <a:pt x="12911" y="6774"/>
                    </a:lnTo>
                    <a:lnTo>
                      <a:pt x="12992" y="7285"/>
                    </a:lnTo>
                    <a:lnTo>
                      <a:pt x="13886" y="7285"/>
                    </a:lnTo>
                    <a:lnTo>
                      <a:pt x="13480" y="7669"/>
                    </a:lnTo>
                    <a:lnTo>
                      <a:pt x="13398" y="7797"/>
                    </a:lnTo>
                    <a:lnTo>
                      <a:pt x="13398" y="7541"/>
                    </a:lnTo>
                    <a:lnTo>
                      <a:pt x="12180" y="7541"/>
                    </a:lnTo>
                    <a:lnTo>
                      <a:pt x="11856" y="7413"/>
                    </a:lnTo>
                    <a:lnTo>
                      <a:pt x="11856" y="7030"/>
                    </a:lnTo>
                    <a:close/>
                    <a:moveTo>
                      <a:pt x="8608" y="3707"/>
                    </a:moveTo>
                    <a:lnTo>
                      <a:pt x="9095" y="3707"/>
                    </a:lnTo>
                    <a:lnTo>
                      <a:pt x="9257" y="3834"/>
                    </a:lnTo>
                    <a:lnTo>
                      <a:pt x="9338" y="4090"/>
                    </a:lnTo>
                    <a:lnTo>
                      <a:pt x="9582" y="4729"/>
                    </a:lnTo>
                    <a:lnTo>
                      <a:pt x="9826" y="4729"/>
                    </a:lnTo>
                    <a:lnTo>
                      <a:pt x="9988" y="5368"/>
                    </a:lnTo>
                    <a:lnTo>
                      <a:pt x="9988" y="6263"/>
                    </a:lnTo>
                    <a:lnTo>
                      <a:pt x="9744" y="6263"/>
                    </a:lnTo>
                    <a:lnTo>
                      <a:pt x="9501" y="5879"/>
                    </a:lnTo>
                    <a:lnTo>
                      <a:pt x="9338" y="5624"/>
                    </a:lnTo>
                    <a:lnTo>
                      <a:pt x="8932" y="5879"/>
                    </a:lnTo>
                    <a:lnTo>
                      <a:pt x="8608" y="6007"/>
                    </a:lnTo>
                    <a:lnTo>
                      <a:pt x="8364" y="5751"/>
                    </a:lnTo>
                    <a:lnTo>
                      <a:pt x="8202" y="5368"/>
                    </a:lnTo>
                    <a:lnTo>
                      <a:pt x="7795" y="4985"/>
                    </a:lnTo>
                    <a:lnTo>
                      <a:pt x="7795" y="4090"/>
                    </a:lnTo>
                    <a:lnTo>
                      <a:pt x="8283" y="4090"/>
                    </a:lnTo>
                    <a:lnTo>
                      <a:pt x="8283" y="3834"/>
                    </a:lnTo>
                    <a:close/>
                    <a:moveTo>
                      <a:pt x="568" y="1150"/>
                    </a:moveTo>
                    <a:lnTo>
                      <a:pt x="568" y="1789"/>
                    </a:lnTo>
                    <a:lnTo>
                      <a:pt x="406" y="2045"/>
                    </a:lnTo>
                    <a:lnTo>
                      <a:pt x="325" y="2301"/>
                    </a:lnTo>
                    <a:lnTo>
                      <a:pt x="325" y="2812"/>
                    </a:lnTo>
                    <a:lnTo>
                      <a:pt x="0" y="2556"/>
                    </a:lnTo>
                    <a:lnTo>
                      <a:pt x="0" y="2045"/>
                    </a:lnTo>
                    <a:lnTo>
                      <a:pt x="325" y="1534"/>
                    </a:lnTo>
                    <a:close/>
                    <a:moveTo>
                      <a:pt x="2680" y="0"/>
                    </a:moveTo>
                    <a:lnTo>
                      <a:pt x="3817" y="0"/>
                    </a:lnTo>
                    <a:lnTo>
                      <a:pt x="4060" y="639"/>
                    </a:lnTo>
                    <a:lnTo>
                      <a:pt x="4060" y="1150"/>
                    </a:lnTo>
                    <a:lnTo>
                      <a:pt x="3979" y="1534"/>
                    </a:lnTo>
                    <a:lnTo>
                      <a:pt x="3979" y="1662"/>
                    </a:lnTo>
                    <a:lnTo>
                      <a:pt x="3735" y="2045"/>
                    </a:lnTo>
                    <a:lnTo>
                      <a:pt x="3167" y="2045"/>
                    </a:lnTo>
                    <a:lnTo>
                      <a:pt x="2761" y="1662"/>
                    </a:lnTo>
                    <a:lnTo>
                      <a:pt x="2680" y="1662"/>
                    </a:lnTo>
                    <a:lnTo>
                      <a:pt x="2274" y="1150"/>
                    </a:lnTo>
                    <a:lnTo>
                      <a:pt x="2274" y="256"/>
                    </a:lnTo>
                    <a:close/>
                  </a:path>
                </a:pathLst>
              </a:custGeom>
              <a:solidFill>
                <a:srgbClr val="C8C8C8"/>
              </a:solidFill>
              <a:ln w="6350" cap="flat">
                <a:solidFill>
                  <a:sysClr val="windowText" lastClr="000000">
                    <a:lumMod val="25000"/>
                    <a:lumOff val="75000"/>
                  </a:sysClr>
                </a:solidFill>
                <a:prstDash val="solid"/>
                <a:miter lim="800000"/>
              </a:ln>
              <a:effectLst/>
            </p:spPr>
            <p:txBody>
              <a:bodyPr wrap="square" lIns="17145" tIns="17145" rIns="17145" bIns="17145" numCol="1" anchor="t">
                <a:noAutofit/>
              </a:bodyPr>
              <a:lstStyle/>
              <a:p>
                <a:pPr marL="0" marR="0" lvl="0" indent="0" defTabSz="514380" eaLnBrk="1" fontAlgn="auto" latinLnBrk="0" hangingPunct="1">
                  <a:lnSpc>
                    <a:spcPct val="100000"/>
                  </a:lnSpc>
                  <a:spcBef>
                    <a:spcPts val="0"/>
                  </a:spcBef>
                  <a:spcAft>
                    <a:spcPts val="0"/>
                  </a:spcAft>
                  <a:buClrTx/>
                  <a:buSzTx/>
                  <a:buFontTx/>
                  <a:buNone/>
                  <a:tabLst/>
                  <a:defRPr sz="2700">
                    <a:latin typeface="+mn-lt"/>
                    <a:ea typeface="+mn-ea"/>
                    <a:cs typeface="+mn-cs"/>
                    <a:sym typeface="Helvetica"/>
                  </a:defRPr>
                </a:pPr>
                <a:endParaRPr kumimoji="0" sz="1013" b="0" i="0" u="none" strike="noStrike" kern="0" cap="none" spc="0" normalizeH="0" baseline="0" noProof="0" dirty="0">
                  <a:ln>
                    <a:noFill/>
                  </a:ln>
                  <a:solidFill>
                    <a:prstClr val="black"/>
                  </a:solidFill>
                  <a:effectLst/>
                  <a:uLnTx/>
                  <a:uFillTx/>
                  <a:latin typeface="Campton SemiBold"/>
                  <a:sym typeface="Helvetica"/>
                </a:endParaRPr>
              </a:p>
            </p:txBody>
          </p:sp>
        </p:grpSp>
        <p:sp>
          <p:nvSpPr>
            <p:cNvPr id="119" name="TextBox 118">
              <a:extLst>
                <a:ext uri="{FF2B5EF4-FFF2-40B4-BE49-F238E27FC236}">
                  <a16:creationId xmlns:a16="http://schemas.microsoft.com/office/drawing/2014/main" id="{5812C45E-A550-7AB1-4E22-3C6239486E4E}"/>
                </a:ext>
              </a:extLst>
            </p:cNvPr>
            <p:cNvSpPr txBox="1"/>
            <p:nvPr/>
          </p:nvSpPr>
          <p:spPr>
            <a:xfrm>
              <a:off x="1073575" y="1642259"/>
              <a:ext cx="133106"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WA</a:t>
              </a:r>
            </a:p>
          </p:txBody>
        </p:sp>
        <p:sp>
          <p:nvSpPr>
            <p:cNvPr id="120" name="TextBox 119">
              <a:extLst>
                <a:ext uri="{FF2B5EF4-FFF2-40B4-BE49-F238E27FC236}">
                  <a16:creationId xmlns:a16="http://schemas.microsoft.com/office/drawing/2014/main" id="{922D25F0-424E-9B5D-7471-766411495BFB}"/>
                </a:ext>
              </a:extLst>
            </p:cNvPr>
            <p:cNvSpPr txBox="1"/>
            <p:nvPr/>
          </p:nvSpPr>
          <p:spPr>
            <a:xfrm>
              <a:off x="926395" y="2021402"/>
              <a:ext cx="207323" cy="184665"/>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Lato Medium" panose="020F0502020204030203" pitchFamily="34" charset="0"/>
                  <a:ea typeface="Lato Medium" panose="020F0502020204030203" pitchFamily="34" charset="0"/>
                  <a:cs typeface="Lato Medium" panose="020F0502020204030203" pitchFamily="34" charset="0"/>
                </a:rPr>
                <a:t>OR</a:t>
              </a:r>
            </a:p>
          </p:txBody>
        </p:sp>
        <p:sp>
          <p:nvSpPr>
            <p:cNvPr id="121" name="TextBox 120">
              <a:extLst>
                <a:ext uri="{FF2B5EF4-FFF2-40B4-BE49-F238E27FC236}">
                  <a16:creationId xmlns:a16="http://schemas.microsoft.com/office/drawing/2014/main" id="{BF10698C-BF19-39F7-284E-69E609F3CE5E}"/>
                </a:ext>
              </a:extLst>
            </p:cNvPr>
            <p:cNvSpPr txBox="1"/>
            <p:nvPr/>
          </p:nvSpPr>
          <p:spPr>
            <a:xfrm>
              <a:off x="735759" y="2923756"/>
              <a:ext cx="194499" cy="184665"/>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Lato Medium" panose="020F0502020204030203" pitchFamily="34" charset="0"/>
                  <a:ea typeface="Lato Medium" panose="020F0502020204030203" pitchFamily="34" charset="0"/>
                  <a:cs typeface="Lato Medium" panose="020F0502020204030203" pitchFamily="34" charset="0"/>
                </a:rPr>
                <a:t>CA</a:t>
              </a:r>
            </a:p>
          </p:txBody>
        </p:sp>
        <p:sp>
          <p:nvSpPr>
            <p:cNvPr id="122" name="TextBox 121">
              <a:extLst>
                <a:ext uri="{FF2B5EF4-FFF2-40B4-BE49-F238E27FC236}">
                  <a16:creationId xmlns:a16="http://schemas.microsoft.com/office/drawing/2014/main" id="{B3271A8C-D21C-32A8-6E69-E2E2C4D7E3AB}"/>
                </a:ext>
              </a:extLst>
            </p:cNvPr>
            <p:cNvSpPr txBox="1"/>
            <p:nvPr/>
          </p:nvSpPr>
          <p:spPr>
            <a:xfrm>
              <a:off x="1477766" y="2229010"/>
              <a:ext cx="80508"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ID</a:t>
              </a:r>
            </a:p>
          </p:txBody>
        </p:sp>
        <p:sp>
          <p:nvSpPr>
            <p:cNvPr id="123" name="TextBox 122">
              <a:extLst>
                <a:ext uri="{FF2B5EF4-FFF2-40B4-BE49-F238E27FC236}">
                  <a16:creationId xmlns:a16="http://schemas.microsoft.com/office/drawing/2014/main" id="{BDB4AB08-FD23-E61B-A52D-5FFFD322A4B5}"/>
                </a:ext>
              </a:extLst>
            </p:cNvPr>
            <p:cNvSpPr txBox="1"/>
            <p:nvPr/>
          </p:nvSpPr>
          <p:spPr>
            <a:xfrm>
              <a:off x="1492859" y="3457488"/>
              <a:ext cx="98756"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AZ</a:t>
              </a:r>
            </a:p>
          </p:txBody>
        </p:sp>
        <p:sp>
          <p:nvSpPr>
            <p:cNvPr id="125" name="TextBox 124">
              <a:extLst>
                <a:ext uri="{FF2B5EF4-FFF2-40B4-BE49-F238E27FC236}">
                  <a16:creationId xmlns:a16="http://schemas.microsoft.com/office/drawing/2014/main" id="{1DF6486D-923F-0227-5FEA-79C02C3CB95F}"/>
                </a:ext>
              </a:extLst>
            </p:cNvPr>
            <p:cNvSpPr txBox="1"/>
            <p:nvPr/>
          </p:nvSpPr>
          <p:spPr>
            <a:xfrm>
              <a:off x="2097788" y="3507683"/>
              <a:ext cx="130959"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NM</a:t>
              </a:r>
            </a:p>
          </p:txBody>
        </p:sp>
        <p:sp>
          <p:nvSpPr>
            <p:cNvPr id="126" name="TextBox 125">
              <a:extLst>
                <a:ext uri="{FF2B5EF4-FFF2-40B4-BE49-F238E27FC236}">
                  <a16:creationId xmlns:a16="http://schemas.microsoft.com/office/drawing/2014/main" id="{E41099DB-2AE4-68CC-3253-4FCCDD3D5708}"/>
                </a:ext>
              </a:extLst>
            </p:cNvPr>
            <p:cNvSpPr txBox="1"/>
            <p:nvPr/>
          </p:nvSpPr>
          <p:spPr>
            <a:xfrm>
              <a:off x="2836538" y="3976824"/>
              <a:ext cx="170987" cy="184665"/>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TX</a:t>
              </a:r>
            </a:p>
          </p:txBody>
        </p:sp>
        <p:sp>
          <p:nvSpPr>
            <p:cNvPr id="127" name="TextBox 126">
              <a:extLst>
                <a:ext uri="{FF2B5EF4-FFF2-40B4-BE49-F238E27FC236}">
                  <a16:creationId xmlns:a16="http://schemas.microsoft.com/office/drawing/2014/main" id="{C7A53355-08EE-D2CD-2A60-FB8C2F701552}"/>
                </a:ext>
              </a:extLst>
            </p:cNvPr>
            <p:cNvSpPr txBox="1"/>
            <p:nvPr/>
          </p:nvSpPr>
          <p:spPr>
            <a:xfrm>
              <a:off x="2916632" y="3051764"/>
              <a:ext cx="170987" cy="184665"/>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KS</a:t>
              </a:r>
            </a:p>
          </p:txBody>
        </p:sp>
        <p:sp>
          <p:nvSpPr>
            <p:cNvPr id="128" name="TextBox 127">
              <a:extLst>
                <a:ext uri="{FF2B5EF4-FFF2-40B4-BE49-F238E27FC236}">
                  <a16:creationId xmlns:a16="http://schemas.microsoft.com/office/drawing/2014/main" id="{2F32C618-1848-B68D-C148-2E857F9AA14F}"/>
                </a:ext>
              </a:extLst>
            </p:cNvPr>
            <p:cNvSpPr txBox="1"/>
            <p:nvPr/>
          </p:nvSpPr>
          <p:spPr>
            <a:xfrm>
              <a:off x="3273433" y="2066456"/>
              <a:ext cx="130959"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MN</a:t>
              </a:r>
            </a:p>
          </p:txBody>
        </p:sp>
        <p:sp>
          <p:nvSpPr>
            <p:cNvPr id="129" name="TextBox 128">
              <a:extLst>
                <a:ext uri="{FF2B5EF4-FFF2-40B4-BE49-F238E27FC236}">
                  <a16:creationId xmlns:a16="http://schemas.microsoft.com/office/drawing/2014/main" id="{9DA57660-ADD0-01D3-56B4-A2F820C0EAEA}"/>
                </a:ext>
              </a:extLst>
            </p:cNvPr>
            <p:cNvSpPr txBox="1"/>
            <p:nvPr/>
          </p:nvSpPr>
          <p:spPr>
            <a:xfrm>
              <a:off x="3421499" y="2593425"/>
              <a:ext cx="74068"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IA</a:t>
              </a:r>
            </a:p>
          </p:txBody>
        </p:sp>
        <p:sp>
          <p:nvSpPr>
            <p:cNvPr id="130" name="TextBox 129">
              <a:extLst>
                <a:ext uri="{FF2B5EF4-FFF2-40B4-BE49-F238E27FC236}">
                  <a16:creationId xmlns:a16="http://schemas.microsoft.com/office/drawing/2014/main" id="{903B356D-AC51-3F88-80B1-1E63225A8732}"/>
                </a:ext>
              </a:extLst>
            </p:cNvPr>
            <p:cNvSpPr txBox="1"/>
            <p:nvPr/>
          </p:nvSpPr>
          <p:spPr>
            <a:xfrm>
              <a:off x="3723064" y="2230644"/>
              <a:ext cx="101977"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Lato Medium" panose="020F0502020204030203" pitchFamily="34" charset="0"/>
                  <a:ea typeface="Lato Medium" panose="020F0502020204030203" pitchFamily="34" charset="0"/>
                  <a:cs typeface="Lato Medium" panose="020F0502020204030203" pitchFamily="34" charset="0"/>
                </a:rPr>
                <a:t>WI</a:t>
              </a:r>
            </a:p>
          </p:txBody>
        </p:sp>
        <p:sp>
          <p:nvSpPr>
            <p:cNvPr id="131" name="TextBox 130">
              <a:extLst>
                <a:ext uri="{FF2B5EF4-FFF2-40B4-BE49-F238E27FC236}">
                  <a16:creationId xmlns:a16="http://schemas.microsoft.com/office/drawing/2014/main" id="{2B4E8D68-0AE7-2666-FC0A-7E63D671511D}"/>
                </a:ext>
              </a:extLst>
            </p:cNvPr>
            <p:cNvSpPr txBox="1"/>
            <p:nvPr/>
          </p:nvSpPr>
          <p:spPr>
            <a:xfrm>
              <a:off x="3839863" y="2802224"/>
              <a:ext cx="61186"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IL</a:t>
              </a:r>
            </a:p>
          </p:txBody>
        </p:sp>
        <p:sp>
          <p:nvSpPr>
            <p:cNvPr id="132" name="TextBox 131">
              <a:extLst>
                <a:ext uri="{FF2B5EF4-FFF2-40B4-BE49-F238E27FC236}">
                  <a16:creationId xmlns:a16="http://schemas.microsoft.com/office/drawing/2014/main" id="{20531E7C-5B80-68F4-207D-DB664248E8D5}"/>
                </a:ext>
              </a:extLst>
            </p:cNvPr>
            <p:cNvSpPr txBox="1"/>
            <p:nvPr/>
          </p:nvSpPr>
          <p:spPr>
            <a:xfrm>
              <a:off x="4147644" y="3357772"/>
              <a:ext cx="196635" cy="184665"/>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TN</a:t>
              </a:r>
            </a:p>
          </p:txBody>
        </p:sp>
        <p:sp>
          <p:nvSpPr>
            <p:cNvPr id="133" name="TextBox 132">
              <a:extLst>
                <a:ext uri="{FF2B5EF4-FFF2-40B4-BE49-F238E27FC236}">
                  <a16:creationId xmlns:a16="http://schemas.microsoft.com/office/drawing/2014/main" id="{F8D625A0-FF7F-30CE-45DB-08C92DF33F42}"/>
                </a:ext>
              </a:extLst>
            </p:cNvPr>
            <p:cNvSpPr txBox="1"/>
            <p:nvPr/>
          </p:nvSpPr>
          <p:spPr>
            <a:xfrm>
              <a:off x="4207392" y="2397549"/>
              <a:ext cx="93389"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MI</a:t>
              </a:r>
            </a:p>
          </p:txBody>
        </p:sp>
        <p:sp>
          <p:nvSpPr>
            <p:cNvPr id="134" name="TextBox 133">
              <a:extLst>
                <a:ext uri="{FF2B5EF4-FFF2-40B4-BE49-F238E27FC236}">
                  <a16:creationId xmlns:a16="http://schemas.microsoft.com/office/drawing/2014/main" id="{869CAE03-42DF-78C3-A5DC-0CEF066316F5}"/>
                </a:ext>
              </a:extLst>
            </p:cNvPr>
            <p:cNvSpPr txBox="1"/>
            <p:nvPr/>
          </p:nvSpPr>
          <p:spPr>
            <a:xfrm>
              <a:off x="4455571" y="2749347"/>
              <a:ext cx="121299"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OH</a:t>
              </a:r>
            </a:p>
          </p:txBody>
        </p:sp>
        <p:sp>
          <p:nvSpPr>
            <p:cNvPr id="135" name="TextBox 134">
              <a:extLst>
                <a:ext uri="{FF2B5EF4-FFF2-40B4-BE49-F238E27FC236}">
                  <a16:creationId xmlns:a16="http://schemas.microsoft.com/office/drawing/2014/main" id="{DB5A5261-04D2-ED8C-9A6A-3CAD98A68645}"/>
                </a:ext>
              </a:extLst>
            </p:cNvPr>
            <p:cNvSpPr txBox="1"/>
            <p:nvPr/>
          </p:nvSpPr>
          <p:spPr>
            <a:xfrm>
              <a:off x="4779828" y="3548917"/>
              <a:ext cx="93389"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SC</a:t>
              </a:r>
            </a:p>
          </p:txBody>
        </p:sp>
        <p:sp>
          <p:nvSpPr>
            <p:cNvPr id="136" name="TextBox 135">
              <a:extLst>
                <a:ext uri="{FF2B5EF4-FFF2-40B4-BE49-F238E27FC236}">
                  <a16:creationId xmlns:a16="http://schemas.microsoft.com/office/drawing/2014/main" id="{6DA4E40B-8D3B-C31E-66AC-3E7E089A8B8D}"/>
                </a:ext>
              </a:extLst>
            </p:cNvPr>
            <p:cNvSpPr txBox="1"/>
            <p:nvPr/>
          </p:nvSpPr>
          <p:spPr>
            <a:xfrm>
              <a:off x="4910976" y="3313266"/>
              <a:ext cx="110564"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NC</a:t>
              </a:r>
            </a:p>
          </p:txBody>
        </p:sp>
        <p:sp>
          <p:nvSpPr>
            <p:cNvPr id="137" name="TextBox 136">
              <a:extLst>
                <a:ext uri="{FF2B5EF4-FFF2-40B4-BE49-F238E27FC236}">
                  <a16:creationId xmlns:a16="http://schemas.microsoft.com/office/drawing/2014/main" id="{69990674-ED67-9818-77B3-A9DD262B0E94}"/>
                </a:ext>
              </a:extLst>
            </p:cNvPr>
            <p:cNvSpPr txBox="1"/>
            <p:nvPr/>
          </p:nvSpPr>
          <p:spPr>
            <a:xfrm>
              <a:off x="4936746" y="2590128"/>
              <a:ext cx="99830"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PA</a:t>
              </a:r>
            </a:p>
          </p:txBody>
        </p:sp>
        <p:sp>
          <p:nvSpPr>
            <p:cNvPr id="138" name="TextBox 137">
              <a:extLst>
                <a:ext uri="{FF2B5EF4-FFF2-40B4-BE49-F238E27FC236}">
                  <a16:creationId xmlns:a16="http://schemas.microsoft.com/office/drawing/2014/main" id="{ED2A0B9A-ED73-DFF5-6E04-5139172EAAEC}"/>
                </a:ext>
              </a:extLst>
            </p:cNvPr>
            <p:cNvSpPr txBox="1"/>
            <p:nvPr/>
          </p:nvSpPr>
          <p:spPr>
            <a:xfrm>
              <a:off x="4941778" y="3024657"/>
              <a:ext cx="105196"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VA</a:t>
              </a:r>
            </a:p>
          </p:txBody>
        </p:sp>
        <p:sp>
          <p:nvSpPr>
            <p:cNvPr id="139" name="TextBox 138">
              <a:extLst>
                <a:ext uri="{FF2B5EF4-FFF2-40B4-BE49-F238E27FC236}">
                  <a16:creationId xmlns:a16="http://schemas.microsoft.com/office/drawing/2014/main" id="{7D783393-F08D-3CA4-07AD-F5371D497BC1}"/>
                </a:ext>
              </a:extLst>
            </p:cNvPr>
            <p:cNvSpPr txBox="1"/>
            <p:nvPr/>
          </p:nvSpPr>
          <p:spPr>
            <a:xfrm>
              <a:off x="5131974" y="2271213"/>
              <a:ext cx="107343"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NY</a:t>
              </a:r>
            </a:p>
          </p:txBody>
        </p:sp>
        <p:sp>
          <p:nvSpPr>
            <p:cNvPr id="140" name="TextBox 139">
              <a:extLst>
                <a:ext uri="{FF2B5EF4-FFF2-40B4-BE49-F238E27FC236}">
                  <a16:creationId xmlns:a16="http://schemas.microsoft.com/office/drawing/2014/main" id="{AED793B8-E7C2-018E-E59F-7706FC1FE49A}"/>
                </a:ext>
              </a:extLst>
            </p:cNvPr>
            <p:cNvSpPr txBox="1"/>
            <p:nvPr/>
          </p:nvSpPr>
          <p:spPr>
            <a:xfrm>
              <a:off x="4798917" y="4284887"/>
              <a:ext cx="147477" cy="184665"/>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FL</a:t>
              </a:r>
            </a:p>
          </p:txBody>
        </p:sp>
        <p:sp>
          <p:nvSpPr>
            <p:cNvPr id="141" name="TextBox 140">
              <a:extLst>
                <a:ext uri="{FF2B5EF4-FFF2-40B4-BE49-F238E27FC236}">
                  <a16:creationId xmlns:a16="http://schemas.microsoft.com/office/drawing/2014/main" id="{3471E462-9873-72D5-E151-1F8FAA09077A}"/>
                </a:ext>
              </a:extLst>
            </p:cNvPr>
            <p:cNvSpPr txBox="1"/>
            <p:nvPr/>
          </p:nvSpPr>
          <p:spPr>
            <a:xfrm>
              <a:off x="1132215" y="2690752"/>
              <a:ext cx="111637"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NV</a:t>
              </a:r>
            </a:p>
          </p:txBody>
        </p:sp>
        <p:sp>
          <p:nvSpPr>
            <p:cNvPr id="142" name="TextBox 141">
              <a:extLst>
                <a:ext uri="{FF2B5EF4-FFF2-40B4-BE49-F238E27FC236}">
                  <a16:creationId xmlns:a16="http://schemas.microsoft.com/office/drawing/2014/main" id="{931990BC-BFA9-E46E-BE90-C2F0CB8AEAFA}"/>
                </a:ext>
              </a:extLst>
            </p:cNvPr>
            <p:cNvSpPr txBox="1"/>
            <p:nvPr/>
          </p:nvSpPr>
          <p:spPr>
            <a:xfrm>
              <a:off x="1619725" y="2794762"/>
              <a:ext cx="103050"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UT</a:t>
              </a:r>
            </a:p>
          </p:txBody>
        </p:sp>
        <p:sp>
          <p:nvSpPr>
            <p:cNvPr id="143" name="TextBox 142">
              <a:extLst>
                <a:ext uri="{FF2B5EF4-FFF2-40B4-BE49-F238E27FC236}">
                  <a16:creationId xmlns:a16="http://schemas.microsoft.com/office/drawing/2014/main" id="{05173750-1938-61C3-D61B-B8BB2ABC0F3C}"/>
                </a:ext>
              </a:extLst>
            </p:cNvPr>
            <p:cNvSpPr txBox="1"/>
            <p:nvPr/>
          </p:nvSpPr>
          <p:spPr>
            <a:xfrm>
              <a:off x="1964717" y="1861221"/>
              <a:ext cx="118078"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MT</a:t>
              </a:r>
            </a:p>
          </p:txBody>
        </p:sp>
        <p:sp>
          <p:nvSpPr>
            <p:cNvPr id="144" name="TextBox 143">
              <a:extLst>
                <a:ext uri="{FF2B5EF4-FFF2-40B4-BE49-F238E27FC236}">
                  <a16:creationId xmlns:a16="http://schemas.microsoft.com/office/drawing/2014/main" id="{1CEC4326-1AEC-002B-9260-A3C03F0C56CF}"/>
                </a:ext>
              </a:extLst>
            </p:cNvPr>
            <p:cNvSpPr txBox="1"/>
            <p:nvPr/>
          </p:nvSpPr>
          <p:spPr>
            <a:xfrm>
              <a:off x="2062190" y="2396549"/>
              <a:ext cx="128812"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WY</a:t>
              </a:r>
            </a:p>
          </p:txBody>
        </p:sp>
        <p:sp>
          <p:nvSpPr>
            <p:cNvPr id="145" name="TextBox 144">
              <a:extLst>
                <a:ext uri="{FF2B5EF4-FFF2-40B4-BE49-F238E27FC236}">
                  <a16:creationId xmlns:a16="http://schemas.microsoft.com/office/drawing/2014/main" id="{FAD93C81-DF56-AAA4-6494-72B4492479A5}"/>
                </a:ext>
              </a:extLst>
            </p:cNvPr>
            <p:cNvSpPr txBox="1"/>
            <p:nvPr/>
          </p:nvSpPr>
          <p:spPr>
            <a:xfrm>
              <a:off x="2788242" y="1901289"/>
              <a:ext cx="118078" cy="10038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ND</a:t>
              </a:r>
            </a:p>
          </p:txBody>
        </p:sp>
        <p:sp>
          <p:nvSpPr>
            <p:cNvPr id="146" name="TextBox 145">
              <a:extLst>
                <a:ext uri="{FF2B5EF4-FFF2-40B4-BE49-F238E27FC236}">
                  <a16:creationId xmlns:a16="http://schemas.microsoft.com/office/drawing/2014/main" id="{E0BF9FB1-043C-4F00-D9C0-B74407D1E929}"/>
                </a:ext>
              </a:extLst>
            </p:cNvPr>
            <p:cNvSpPr txBox="1"/>
            <p:nvPr/>
          </p:nvSpPr>
          <p:spPr>
            <a:xfrm>
              <a:off x="2790804" y="2272843"/>
              <a:ext cx="188085" cy="184665"/>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SD</a:t>
              </a:r>
            </a:p>
          </p:txBody>
        </p:sp>
        <p:sp>
          <p:nvSpPr>
            <p:cNvPr id="147" name="TextBox 146">
              <a:extLst>
                <a:ext uri="{FF2B5EF4-FFF2-40B4-BE49-F238E27FC236}">
                  <a16:creationId xmlns:a16="http://schemas.microsoft.com/office/drawing/2014/main" id="{A4BEEF17-963C-5D2D-790B-EA783567D722}"/>
                </a:ext>
              </a:extLst>
            </p:cNvPr>
            <p:cNvSpPr txBox="1"/>
            <p:nvPr/>
          </p:nvSpPr>
          <p:spPr>
            <a:xfrm>
              <a:off x="2828602" y="2651480"/>
              <a:ext cx="193964"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NE</a:t>
              </a:r>
            </a:p>
          </p:txBody>
        </p:sp>
        <p:sp>
          <p:nvSpPr>
            <p:cNvPr id="148" name="TextBox 147">
              <a:extLst>
                <a:ext uri="{FF2B5EF4-FFF2-40B4-BE49-F238E27FC236}">
                  <a16:creationId xmlns:a16="http://schemas.microsoft.com/office/drawing/2014/main" id="{4818EF1A-3467-AC5D-A13C-39E26A1D4022}"/>
                </a:ext>
              </a:extLst>
            </p:cNvPr>
            <p:cNvSpPr txBox="1"/>
            <p:nvPr/>
          </p:nvSpPr>
          <p:spPr>
            <a:xfrm>
              <a:off x="3015665" y="3451671"/>
              <a:ext cx="212267"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OK</a:t>
              </a:r>
            </a:p>
          </p:txBody>
        </p:sp>
        <p:sp>
          <p:nvSpPr>
            <p:cNvPr id="149" name="TextBox 148">
              <a:extLst>
                <a:ext uri="{FF2B5EF4-FFF2-40B4-BE49-F238E27FC236}">
                  <a16:creationId xmlns:a16="http://schemas.microsoft.com/office/drawing/2014/main" id="{4BC851E1-CF90-BDC1-2CB7-3102C6BDC1CD}"/>
                </a:ext>
              </a:extLst>
            </p:cNvPr>
            <p:cNvSpPr txBox="1"/>
            <p:nvPr/>
          </p:nvSpPr>
          <p:spPr>
            <a:xfrm>
              <a:off x="3463409" y="3044814"/>
              <a:ext cx="255203"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MO</a:t>
              </a:r>
            </a:p>
          </p:txBody>
        </p:sp>
        <p:sp>
          <p:nvSpPr>
            <p:cNvPr id="150" name="TextBox 149">
              <a:extLst>
                <a:ext uri="{FF2B5EF4-FFF2-40B4-BE49-F238E27FC236}">
                  <a16:creationId xmlns:a16="http://schemas.microsoft.com/office/drawing/2014/main" id="{5407AFCA-D625-9BB0-B021-A21015879384}"/>
                </a:ext>
              </a:extLst>
            </p:cNvPr>
            <p:cNvSpPr txBox="1"/>
            <p:nvPr/>
          </p:nvSpPr>
          <p:spPr>
            <a:xfrm>
              <a:off x="3528501" y="3524819"/>
              <a:ext cx="255203"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AR</a:t>
              </a:r>
            </a:p>
          </p:txBody>
        </p:sp>
        <p:sp>
          <p:nvSpPr>
            <p:cNvPr id="151" name="TextBox 150">
              <a:extLst>
                <a:ext uri="{FF2B5EF4-FFF2-40B4-BE49-F238E27FC236}">
                  <a16:creationId xmlns:a16="http://schemas.microsoft.com/office/drawing/2014/main" id="{2290092E-92E5-C973-CDE4-38C4A3386948}"/>
                </a:ext>
              </a:extLst>
            </p:cNvPr>
            <p:cNvSpPr txBox="1"/>
            <p:nvPr/>
          </p:nvSpPr>
          <p:spPr>
            <a:xfrm>
              <a:off x="3535908" y="3934675"/>
              <a:ext cx="255203"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LA</a:t>
              </a:r>
            </a:p>
          </p:txBody>
        </p:sp>
        <p:sp>
          <p:nvSpPr>
            <p:cNvPr id="152" name="TextBox 151">
              <a:extLst>
                <a:ext uri="{FF2B5EF4-FFF2-40B4-BE49-F238E27FC236}">
                  <a16:creationId xmlns:a16="http://schemas.microsoft.com/office/drawing/2014/main" id="{6253DFCA-6C19-95B9-75AB-5B26939591D5}"/>
                </a:ext>
              </a:extLst>
            </p:cNvPr>
            <p:cNvSpPr txBox="1"/>
            <p:nvPr/>
          </p:nvSpPr>
          <p:spPr>
            <a:xfrm>
              <a:off x="4134535" y="2813437"/>
              <a:ext cx="255203"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IN</a:t>
              </a:r>
            </a:p>
          </p:txBody>
        </p:sp>
        <p:sp>
          <p:nvSpPr>
            <p:cNvPr id="153" name="TextBox 152">
              <a:extLst>
                <a:ext uri="{FF2B5EF4-FFF2-40B4-BE49-F238E27FC236}">
                  <a16:creationId xmlns:a16="http://schemas.microsoft.com/office/drawing/2014/main" id="{97797D5D-BD44-AD66-324C-0A19863F6AC8}"/>
                </a:ext>
              </a:extLst>
            </p:cNvPr>
            <p:cNvSpPr txBox="1"/>
            <p:nvPr/>
          </p:nvSpPr>
          <p:spPr>
            <a:xfrm>
              <a:off x="2235826" y="2953874"/>
              <a:ext cx="255203" cy="18466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Lato Medium" panose="020F0502020204030203" pitchFamily="34" charset="0"/>
                  <a:ea typeface="Lato Medium" panose="020F0502020204030203" pitchFamily="34" charset="0"/>
                  <a:cs typeface="Lato Medium" panose="020F0502020204030203" pitchFamily="34" charset="0"/>
                </a:rPr>
                <a:t>CO</a:t>
              </a:r>
            </a:p>
          </p:txBody>
        </p:sp>
        <p:sp>
          <p:nvSpPr>
            <p:cNvPr id="154" name="TextBox 153">
              <a:extLst>
                <a:ext uri="{FF2B5EF4-FFF2-40B4-BE49-F238E27FC236}">
                  <a16:creationId xmlns:a16="http://schemas.microsoft.com/office/drawing/2014/main" id="{C2EAAB66-B6DA-B6E3-E11D-68D70D2F26DB}"/>
                </a:ext>
              </a:extLst>
            </p:cNvPr>
            <p:cNvSpPr txBox="1"/>
            <p:nvPr/>
          </p:nvSpPr>
          <p:spPr>
            <a:xfrm>
              <a:off x="861365" y="4284887"/>
              <a:ext cx="255203"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AK</a:t>
              </a:r>
            </a:p>
          </p:txBody>
        </p:sp>
        <p:sp>
          <p:nvSpPr>
            <p:cNvPr id="155" name="TextBox 154">
              <a:extLst>
                <a:ext uri="{FF2B5EF4-FFF2-40B4-BE49-F238E27FC236}">
                  <a16:creationId xmlns:a16="http://schemas.microsoft.com/office/drawing/2014/main" id="{1167933A-F56A-F6D9-67D0-044D9C4C3B1C}"/>
                </a:ext>
              </a:extLst>
            </p:cNvPr>
            <p:cNvSpPr txBox="1"/>
            <p:nvPr/>
          </p:nvSpPr>
          <p:spPr>
            <a:xfrm>
              <a:off x="3810972" y="3778837"/>
              <a:ext cx="255203" cy="18466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MS</a:t>
              </a:r>
            </a:p>
          </p:txBody>
        </p:sp>
        <p:sp>
          <p:nvSpPr>
            <p:cNvPr id="156" name="TextBox 155">
              <a:extLst>
                <a:ext uri="{FF2B5EF4-FFF2-40B4-BE49-F238E27FC236}">
                  <a16:creationId xmlns:a16="http://schemas.microsoft.com/office/drawing/2014/main" id="{08B615A3-2E3C-0CF4-B315-04473AC07D54}"/>
                </a:ext>
              </a:extLst>
            </p:cNvPr>
            <p:cNvSpPr txBox="1"/>
            <p:nvPr/>
          </p:nvSpPr>
          <p:spPr>
            <a:xfrm>
              <a:off x="4142733" y="3747669"/>
              <a:ext cx="255203"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AL</a:t>
              </a:r>
            </a:p>
          </p:txBody>
        </p:sp>
        <p:sp>
          <p:nvSpPr>
            <p:cNvPr id="157" name="TextBox 156">
              <a:extLst>
                <a:ext uri="{FF2B5EF4-FFF2-40B4-BE49-F238E27FC236}">
                  <a16:creationId xmlns:a16="http://schemas.microsoft.com/office/drawing/2014/main" id="{BF1F53CA-D470-3539-70E7-C927B068DA67}"/>
                </a:ext>
              </a:extLst>
            </p:cNvPr>
            <p:cNvSpPr txBox="1"/>
            <p:nvPr/>
          </p:nvSpPr>
          <p:spPr>
            <a:xfrm>
              <a:off x="4500136" y="3730619"/>
              <a:ext cx="255203" cy="18466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GA</a:t>
              </a:r>
            </a:p>
          </p:txBody>
        </p:sp>
        <p:sp>
          <p:nvSpPr>
            <p:cNvPr id="158" name="TextBox 157">
              <a:extLst>
                <a:ext uri="{FF2B5EF4-FFF2-40B4-BE49-F238E27FC236}">
                  <a16:creationId xmlns:a16="http://schemas.microsoft.com/office/drawing/2014/main" id="{F6EE2C38-873E-080F-5ACA-44B7C8355BFB}"/>
                </a:ext>
              </a:extLst>
            </p:cNvPr>
            <p:cNvSpPr txBox="1"/>
            <p:nvPr/>
          </p:nvSpPr>
          <p:spPr>
            <a:xfrm>
              <a:off x="4325521" y="3102735"/>
              <a:ext cx="255203"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KY</a:t>
              </a:r>
            </a:p>
          </p:txBody>
        </p:sp>
        <p:sp>
          <p:nvSpPr>
            <p:cNvPr id="159" name="TextBox 158">
              <a:extLst>
                <a:ext uri="{FF2B5EF4-FFF2-40B4-BE49-F238E27FC236}">
                  <a16:creationId xmlns:a16="http://schemas.microsoft.com/office/drawing/2014/main" id="{00EB867A-111C-C5AE-FEB4-3E092FBB8442}"/>
                </a:ext>
              </a:extLst>
            </p:cNvPr>
            <p:cNvSpPr txBox="1"/>
            <p:nvPr/>
          </p:nvSpPr>
          <p:spPr>
            <a:xfrm>
              <a:off x="4664654" y="2948683"/>
              <a:ext cx="255203" cy="100389"/>
            </a:xfrm>
            <a:prstGeom prst="rect">
              <a:avLst/>
            </a:prstGeom>
            <a:noFill/>
          </p:spPr>
          <p:txBody>
            <a:bodyPr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a:ea typeface="Lato Medium"/>
                  <a:cs typeface="Lato Medium"/>
                </a:rPr>
                <a:t>WV</a:t>
              </a:r>
            </a:p>
          </p:txBody>
        </p:sp>
        <p:sp>
          <p:nvSpPr>
            <p:cNvPr id="160" name="TextBox 159">
              <a:extLst>
                <a:ext uri="{FF2B5EF4-FFF2-40B4-BE49-F238E27FC236}">
                  <a16:creationId xmlns:a16="http://schemas.microsoft.com/office/drawing/2014/main" id="{EE46EB13-6DE4-7235-124F-EB6AAD1C75C5}"/>
                </a:ext>
              </a:extLst>
            </p:cNvPr>
            <p:cNvSpPr txBox="1"/>
            <p:nvPr/>
          </p:nvSpPr>
          <p:spPr>
            <a:xfrm>
              <a:off x="5578972" y="1841746"/>
              <a:ext cx="255203"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rPr>
                <a:t>ME</a:t>
              </a:r>
            </a:p>
          </p:txBody>
        </p:sp>
        <p:sp>
          <p:nvSpPr>
            <p:cNvPr id="161" name="TextBox 160">
              <a:extLst>
                <a:ext uri="{FF2B5EF4-FFF2-40B4-BE49-F238E27FC236}">
                  <a16:creationId xmlns:a16="http://schemas.microsoft.com/office/drawing/2014/main" id="{2C367D6F-1C84-312B-BA5C-B8B7F2EFBBD6}"/>
                </a:ext>
              </a:extLst>
            </p:cNvPr>
            <p:cNvSpPr txBox="1"/>
            <p:nvPr/>
          </p:nvSpPr>
          <p:spPr>
            <a:xfrm>
              <a:off x="2256253" y="4729036"/>
              <a:ext cx="255203" cy="18466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HI</a:t>
              </a:r>
            </a:p>
          </p:txBody>
        </p:sp>
        <p:sp>
          <p:nvSpPr>
            <p:cNvPr id="162" name="TextBox 161">
              <a:extLst>
                <a:ext uri="{FF2B5EF4-FFF2-40B4-BE49-F238E27FC236}">
                  <a16:creationId xmlns:a16="http://schemas.microsoft.com/office/drawing/2014/main" id="{C387A66E-2482-F84B-8A48-0298029A2EB0}"/>
                </a:ext>
              </a:extLst>
            </p:cNvPr>
            <p:cNvSpPr txBox="1"/>
            <p:nvPr/>
          </p:nvSpPr>
          <p:spPr>
            <a:xfrm>
              <a:off x="5320816" y="2050830"/>
              <a:ext cx="185425"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VT</a:t>
              </a:r>
            </a:p>
          </p:txBody>
        </p:sp>
        <p:sp>
          <p:nvSpPr>
            <p:cNvPr id="163" name="TextBox 162">
              <a:extLst>
                <a:ext uri="{FF2B5EF4-FFF2-40B4-BE49-F238E27FC236}">
                  <a16:creationId xmlns:a16="http://schemas.microsoft.com/office/drawing/2014/main" id="{439DABBF-AF43-3F56-2562-B0913F57356C}"/>
                </a:ext>
              </a:extLst>
            </p:cNvPr>
            <p:cNvSpPr txBox="1"/>
            <p:nvPr/>
          </p:nvSpPr>
          <p:spPr>
            <a:xfrm>
              <a:off x="5440138" y="2182141"/>
              <a:ext cx="255203" cy="10038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Lato Medium" panose="020F0502020204030203" pitchFamily="34" charset="0"/>
                  <a:ea typeface="Lato Medium" panose="020F0502020204030203" pitchFamily="34" charset="0"/>
                  <a:cs typeface="Lato Medium" panose="020F0502020204030203" pitchFamily="34" charset="0"/>
                </a:rPr>
                <a:t>NH</a:t>
              </a:r>
            </a:p>
          </p:txBody>
        </p:sp>
        <p:cxnSp>
          <p:nvCxnSpPr>
            <p:cNvPr id="164" name="Straight Connector 163">
              <a:extLst>
                <a:ext uri="{FF2B5EF4-FFF2-40B4-BE49-F238E27FC236}">
                  <a16:creationId xmlns:a16="http://schemas.microsoft.com/office/drawing/2014/main" id="{C908DEC5-F808-6E40-423C-3E6D3BEDC9A9}"/>
                </a:ext>
              </a:extLst>
            </p:cNvPr>
            <p:cNvCxnSpPr>
              <a:cxnSpLocks/>
              <a:stCxn id="199" idx="0"/>
            </p:cNvCxnSpPr>
            <p:nvPr/>
          </p:nvCxnSpPr>
          <p:spPr>
            <a:xfrm flipV="1">
              <a:off x="5534844" y="2315890"/>
              <a:ext cx="264553" cy="38956"/>
            </a:xfrm>
            <a:prstGeom prst="line">
              <a:avLst/>
            </a:prstGeom>
            <a:noFill/>
            <a:ln w="6350" cap="flat" cmpd="sng" algn="ctr">
              <a:solidFill>
                <a:sysClr val="windowText" lastClr="000000"/>
              </a:solidFill>
              <a:prstDash val="solid"/>
              <a:miter lim="800000"/>
            </a:ln>
            <a:effectLst/>
          </p:spPr>
        </p:cxnSp>
        <p:cxnSp>
          <p:nvCxnSpPr>
            <p:cNvPr id="165" name="Straight Connector 164">
              <a:extLst>
                <a:ext uri="{FF2B5EF4-FFF2-40B4-BE49-F238E27FC236}">
                  <a16:creationId xmlns:a16="http://schemas.microsoft.com/office/drawing/2014/main" id="{C058F145-1C0E-B25F-B8ED-106A3951B707}"/>
                </a:ext>
              </a:extLst>
            </p:cNvPr>
            <p:cNvCxnSpPr>
              <a:cxnSpLocks/>
            </p:cNvCxnSpPr>
            <p:nvPr/>
          </p:nvCxnSpPr>
          <p:spPr>
            <a:xfrm>
              <a:off x="5570555" y="2433513"/>
              <a:ext cx="183282" cy="36374"/>
            </a:xfrm>
            <a:prstGeom prst="line">
              <a:avLst/>
            </a:prstGeom>
            <a:solidFill>
              <a:srgbClr val="C8C8C8"/>
            </a:solidFill>
            <a:ln w="6350" cap="flat" cmpd="sng" algn="ctr">
              <a:solidFill>
                <a:sysClr val="windowText" lastClr="000000"/>
              </a:solidFill>
              <a:prstDash val="solid"/>
              <a:miter lim="800000"/>
            </a:ln>
            <a:effectLst/>
          </p:spPr>
        </p:cxnSp>
        <p:cxnSp>
          <p:nvCxnSpPr>
            <p:cNvPr id="166" name="Straight Connector 165">
              <a:extLst>
                <a:ext uri="{FF2B5EF4-FFF2-40B4-BE49-F238E27FC236}">
                  <a16:creationId xmlns:a16="http://schemas.microsoft.com/office/drawing/2014/main" id="{C4EA250D-8DF2-B489-0CE6-A2BF2FE132F9}"/>
                </a:ext>
              </a:extLst>
            </p:cNvPr>
            <p:cNvCxnSpPr>
              <a:cxnSpLocks/>
            </p:cNvCxnSpPr>
            <p:nvPr/>
          </p:nvCxnSpPr>
          <p:spPr>
            <a:xfrm>
              <a:off x="5410392" y="2467857"/>
              <a:ext cx="221565" cy="117532"/>
            </a:xfrm>
            <a:prstGeom prst="line">
              <a:avLst/>
            </a:prstGeom>
            <a:noFill/>
            <a:ln w="6350" cap="flat" cmpd="sng" algn="ctr">
              <a:solidFill>
                <a:sysClr val="windowText" lastClr="000000"/>
              </a:solidFill>
              <a:prstDash val="solid"/>
              <a:miter lim="800000"/>
            </a:ln>
            <a:effectLst/>
          </p:spPr>
        </p:cxnSp>
        <p:cxnSp>
          <p:nvCxnSpPr>
            <p:cNvPr id="167" name="Straight Connector 166">
              <a:extLst>
                <a:ext uri="{FF2B5EF4-FFF2-40B4-BE49-F238E27FC236}">
                  <a16:creationId xmlns:a16="http://schemas.microsoft.com/office/drawing/2014/main" id="{543C4E4F-8BDA-6727-980B-17910D98EFCB}"/>
                </a:ext>
              </a:extLst>
            </p:cNvPr>
            <p:cNvCxnSpPr>
              <a:cxnSpLocks/>
            </p:cNvCxnSpPr>
            <p:nvPr/>
          </p:nvCxnSpPr>
          <p:spPr>
            <a:xfrm>
              <a:off x="5139397" y="2923291"/>
              <a:ext cx="233167" cy="184841"/>
            </a:xfrm>
            <a:prstGeom prst="line">
              <a:avLst/>
            </a:prstGeom>
            <a:noFill/>
            <a:ln w="6350" cap="flat" cmpd="sng" algn="ctr">
              <a:solidFill>
                <a:sysClr val="windowText" lastClr="000000"/>
              </a:solidFill>
              <a:prstDash val="solid"/>
              <a:miter lim="800000"/>
            </a:ln>
            <a:effectLst/>
          </p:spPr>
        </p:cxnSp>
        <p:cxnSp>
          <p:nvCxnSpPr>
            <p:cNvPr id="168" name="Straight Connector 167">
              <a:extLst>
                <a:ext uri="{FF2B5EF4-FFF2-40B4-BE49-F238E27FC236}">
                  <a16:creationId xmlns:a16="http://schemas.microsoft.com/office/drawing/2014/main" id="{64450083-62F2-5F60-1EA6-2B39CADB066C}"/>
                </a:ext>
              </a:extLst>
            </p:cNvPr>
            <p:cNvCxnSpPr>
              <a:cxnSpLocks/>
            </p:cNvCxnSpPr>
            <p:nvPr/>
          </p:nvCxnSpPr>
          <p:spPr>
            <a:xfrm>
              <a:off x="5237304" y="2851275"/>
              <a:ext cx="302040" cy="98315"/>
            </a:xfrm>
            <a:prstGeom prst="line">
              <a:avLst/>
            </a:prstGeom>
            <a:noFill/>
            <a:ln w="6350" cap="flat" cmpd="sng" algn="ctr">
              <a:solidFill>
                <a:sysClr val="windowText" lastClr="000000"/>
              </a:solidFill>
              <a:prstDash val="solid"/>
              <a:miter lim="800000"/>
            </a:ln>
            <a:effectLst/>
          </p:spPr>
        </p:cxnSp>
        <p:cxnSp>
          <p:nvCxnSpPr>
            <p:cNvPr id="169" name="Straight Connector 168">
              <a:extLst>
                <a:ext uri="{FF2B5EF4-FFF2-40B4-BE49-F238E27FC236}">
                  <a16:creationId xmlns:a16="http://schemas.microsoft.com/office/drawing/2014/main" id="{EDDBB16B-9B78-08D3-3161-A288AD6EECEB}"/>
                </a:ext>
              </a:extLst>
            </p:cNvPr>
            <p:cNvCxnSpPr>
              <a:cxnSpLocks/>
            </p:cNvCxnSpPr>
            <p:nvPr/>
          </p:nvCxnSpPr>
          <p:spPr>
            <a:xfrm>
              <a:off x="5297543" y="2676267"/>
              <a:ext cx="204212" cy="105885"/>
            </a:xfrm>
            <a:prstGeom prst="line">
              <a:avLst/>
            </a:prstGeom>
            <a:noFill/>
            <a:ln w="6350" cap="flat" cmpd="sng" algn="ctr">
              <a:solidFill>
                <a:sysClr val="windowText" lastClr="000000"/>
              </a:solidFill>
              <a:prstDash val="solid"/>
              <a:miter lim="800000"/>
            </a:ln>
            <a:effectLst/>
          </p:spPr>
        </p:cxnSp>
        <p:sp>
          <p:nvSpPr>
            <p:cNvPr id="170" name="TextBox 169">
              <a:extLst>
                <a:ext uri="{FF2B5EF4-FFF2-40B4-BE49-F238E27FC236}">
                  <a16:creationId xmlns:a16="http://schemas.microsoft.com/office/drawing/2014/main" id="{09D7538A-518C-CE63-A8A1-B0DCA65DAAF4}"/>
                </a:ext>
              </a:extLst>
            </p:cNvPr>
            <p:cNvSpPr txBox="1"/>
            <p:nvPr/>
          </p:nvSpPr>
          <p:spPr>
            <a:xfrm>
              <a:off x="5842691" y="2264851"/>
              <a:ext cx="255203" cy="18466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MA</a:t>
              </a:r>
            </a:p>
          </p:txBody>
        </p:sp>
        <p:sp>
          <p:nvSpPr>
            <p:cNvPr id="171" name="TextBox 170">
              <a:extLst>
                <a:ext uri="{FF2B5EF4-FFF2-40B4-BE49-F238E27FC236}">
                  <a16:creationId xmlns:a16="http://schemas.microsoft.com/office/drawing/2014/main" id="{D30F4996-8EA5-209C-F718-7A38639E9FDF}"/>
                </a:ext>
              </a:extLst>
            </p:cNvPr>
            <p:cNvSpPr txBox="1"/>
            <p:nvPr/>
          </p:nvSpPr>
          <p:spPr>
            <a:xfrm>
              <a:off x="5790646" y="2423531"/>
              <a:ext cx="255203" cy="18466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RI</a:t>
              </a:r>
            </a:p>
          </p:txBody>
        </p:sp>
        <p:sp>
          <p:nvSpPr>
            <p:cNvPr id="172" name="TextBox 171">
              <a:extLst>
                <a:ext uri="{FF2B5EF4-FFF2-40B4-BE49-F238E27FC236}">
                  <a16:creationId xmlns:a16="http://schemas.microsoft.com/office/drawing/2014/main" id="{6E03509A-9B62-AC5A-6A69-F2BCF118DBF4}"/>
                </a:ext>
              </a:extLst>
            </p:cNvPr>
            <p:cNvSpPr txBox="1"/>
            <p:nvPr/>
          </p:nvSpPr>
          <p:spPr>
            <a:xfrm>
              <a:off x="5658789" y="2535770"/>
              <a:ext cx="255203" cy="18466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CT</a:t>
              </a:r>
            </a:p>
          </p:txBody>
        </p:sp>
        <p:sp>
          <p:nvSpPr>
            <p:cNvPr id="173" name="TextBox 172">
              <a:extLst>
                <a:ext uri="{FF2B5EF4-FFF2-40B4-BE49-F238E27FC236}">
                  <a16:creationId xmlns:a16="http://schemas.microsoft.com/office/drawing/2014/main" id="{1D7091E1-4026-9EE6-8F1F-7910D9E0C683}"/>
                </a:ext>
              </a:extLst>
            </p:cNvPr>
            <p:cNvSpPr txBox="1"/>
            <p:nvPr/>
          </p:nvSpPr>
          <p:spPr>
            <a:xfrm>
              <a:off x="5526526" y="2693393"/>
              <a:ext cx="255203" cy="18466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NJ</a:t>
              </a:r>
            </a:p>
          </p:txBody>
        </p:sp>
        <p:sp>
          <p:nvSpPr>
            <p:cNvPr id="174" name="TextBox 173">
              <a:extLst>
                <a:ext uri="{FF2B5EF4-FFF2-40B4-BE49-F238E27FC236}">
                  <a16:creationId xmlns:a16="http://schemas.microsoft.com/office/drawing/2014/main" id="{6D6E8EEE-4E90-618E-5EE5-AA94CA54EC1B}"/>
                </a:ext>
              </a:extLst>
            </p:cNvPr>
            <p:cNvSpPr txBox="1"/>
            <p:nvPr/>
          </p:nvSpPr>
          <p:spPr>
            <a:xfrm>
              <a:off x="5565406" y="2924537"/>
              <a:ext cx="255203" cy="18466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DE</a:t>
              </a:r>
            </a:p>
          </p:txBody>
        </p:sp>
        <p:sp>
          <p:nvSpPr>
            <p:cNvPr id="175" name="TextBox 174">
              <a:extLst>
                <a:ext uri="{FF2B5EF4-FFF2-40B4-BE49-F238E27FC236}">
                  <a16:creationId xmlns:a16="http://schemas.microsoft.com/office/drawing/2014/main" id="{17EC88AD-8CD1-52A1-334B-F42E4BA3CD91}"/>
                </a:ext>
              </a:extLst>
            </p:cNvPr>
            <p:cNvSpPr txBox="1"/>
            <p:nvPr/>
          </p:nvSpPr>
          <p:spPr>
            <a:xfrm>
              <a:off x="5393062" y="3044814"/>
              <a:ext cx="255203" cy="18466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Lato Medium" panose="020F0502020204030203" pitchFamily="34" charset="0"/>
                  <a:ea typeface="Lato Medium" panose="020F0502020204030203" pitchFamily="34" charset="0"/>
                  <a:cs typeface="Lato Medium" panose="020F0502020204030203" pitchFamily="34" charset="0"/>
                </a:rPr>
                <a:t>MD</a:t>
              </a:r>
            </a:p>
          </p:txBody>
        </p:sp>
      </p:grpSp>
      <p:sp>
        <p:nvSpPr>
          <p:cNvPr id="227" name="TextBox 12">
            <a:extLst>
              <a:ext uri="{FF2B5EF4-FFF2-40B4-BE49-F238E27FC236}">
                <a16:creationId xmlns:a16="http://schemas.microsoft.com/office/drawing/2014/main" id="{D1BF7E92-1FCF-A7BD-C2F0-A71CE6E8FB52}"/>
              </a:ext>
            </a:extLst>
          </p:cNvPr>
          <p:cNvSpPr txBox="1"/>
          <p:nvPr/>
        </p:nvSpPr>
        <p:spPr>
          <a:xfrm>
            <a:off x="277041" y="425715"/>
            <a:ext cx="11077724" cy="484107"/>
          </a:xfrm>
          <a:prstGeom prst="rect">
            <a:avLst/>
          </a:prstGeom>
        </p:spPr>
        <p:txBody>
          <a:bodyPr wrap="square" lIns="0" tIns="0" rIns="0" bIns="0" rtlCol="0" anchor="t">
            <a:spAutoFit/>
          </a:bodyPr>
          <a:lstStyle/>
          <a:p>
            <a:pPr algn="ctr" defTabSz="609630">
              <a:lnSpc>
                <a:spcPts val="4144"/>
              </a:lnSpc>
            </a:pPr>
            <a:r>
              <a:rPr lang="en-US" sz="2800" b="1" spc="59" dirty="0">
                <a:solidFill>
                  <a:prstClr val="black"/>
                </a:solidFill>
                <a:latin typeface="Campton Book"/>
              </a:rPr>
              <a:t>Next Generation of the Healthcare Workforce Project States</a:t>
            </a:r>
          </a:p>
        </p:txBody>
      </p:sp>
      <p:sp>
        <p:nvSpPr>
          <p:cNvPr id="228" name="TextBox 227">
            <a:extLst>
              <a:ext uri="{FF2B5EF4-FFF2-40B4-BE49-F238E27FC236}">
                <a16:creationId xmlns:a16="http://schemas.microsoft.com/office/drawing/2014/main" id="{E67AD40D-7B8C-3E77-2F00-7B305CBFD6B0}"/>
              </a:ext>
            </a:extLst>
          </p:cNvPr>
          <p:cNvSpPr txBox="1"/>
          <p:nvPr/>
        </p:nvSpPr>
        <p:spPr>
          <a:xfrm>
            <a:off x="8969765" y="2929089"/>
            <a:ext cx="2673363" cy="2800767"/>
          </a:xfrm>
          <a:prstGeom prst="rect">
            <a:avLst/>
          </a:prstGeom>
          <a:noFill/>
        </p:spPr>
        <p:txBody>
          <a:bodyPr wrap="square" rtlCol="0">
            <a:spAutoFit/>
          </a:bodyPr>
          <a:lstStyle/>
          <a:p>
            <a:r>
              <a:rPr lang="en-US" sz="1600" b="1" dirty="0">
                <a:solidFill>
                  <a:srgbClr val="70AD47">
                    <a:lumMod val="75000"/>
                  </a:srgbClr>
                </a:solidFill>
                <a:latin typeface="Campton SemiBold"/>
                <a:ea typeface="Open Sans" panose="020B0606030504020204" pitchFamily="34" charset="0"/>
                <a:cs typeface="Open Sans" panose="020B0606030504020204" pitchFamily="34" charset="0"/>
              </a:rPr>
              <a:t>2023 Knowledge Exchange Network</a:t>
            </a:r>
          </a:p>
          <a:p>
            <a:endParaRPr lang="en-US" sz="1600" b="1" dirty="0">
              <a:solidFill>
                <a:srgbClr val="70AD47">
                  <a:lumMod val="75000"/>
                </a:srgbClr>
              </a:solidFill>
              <a:latin typeface="Campton SemiBold"/>
              <a:ea typeface="Open Sans" panose="020B0606030504020204" pitchFamily="34" charset="0"/>
              <a:cs typeface="Open Sans" panose="020B0606030504020204" pitchFamily="34" charset="0"/>
            </a:endParaRPr>
          </a:p>
          <a:p>
            <a:r>
              <a:rPr lang="en-US" sz="1600" b="1" dirty="0">
                <a:solidFill>
                  <a:srgbClr val="8A84D6"/>
                </a:solidFill>
                <a:latin typeface="Campton SemiBold"/>
                <a:ea typeface="Open Sans" panose="020B0606030504020204" pitchFamily="34" charset="0"/>
                <a:cs typeface="Open Sans" panose="020B0606030504020204" pitchFamily="34" charset="0"/>
              </a:rPr>
              <a:t>2022 and 2023 Knowledge Exchange Network</a:t>
            </a:r>
          </a:p>
          <a:p>
            <a:endParaRPr lang="en-US" sz="1600" b="1" dirty="0">
              <a:solidFill>
                <a:srgbClr val="8A84D6"/>
              </a:solidFill>
              <a:latin typeface="Campton SemiBold"/>
              <a:ea typeface="Open Sans" panose="020B0606030504020204" pitchFamily="34" charset="0"/>
              <a:cs typeface="Open Sans" panose="020B0606030504020204" pitchFamily="34" charset="0"/>
            </a:endParaRPr>
          </a:p>
          <a:p>
            <a:r>
              <a:rPr lang="en-US" sz="1600" b="1" dirty="0">
                <a:solidFill>
                  <a:srgbClr val="4D4084"/>
                </a:solidFill>
                <a:latin typeface="Campton SemiBold"/>
                <a:ea typeface="Open Sans" panose="020B0606030504020204" pitchFamily="34" charset="0"/>
                <a:cs typeface="Open Sans" panose="020B0606030504020204" pitchFamily="34" charset="0"/>
              </a:rPr>
              <a:t>2022 Learning Collaborative and 2023 Knowledge Exchange Network</a:t>
            </a:r>
            <a:endParaRPr lang="en-US" sz="1600" b="1" dirty="0">
              <a:solidFill>
                <a:prstClr val="black"/>
              </a:solidFill>
              <a:latin typeface="Campton SemiBold"/>
              <a:ea typeface="Open Sans" panose="020B0606030504020204" pitchFamily="34" charset="0"/>
              <a:cs typeface="Open Sans" panose="020B0606030504020204" pitchFamily="34" charset="0"/>
            </a:endParaRPr>
          </a:p>
        </p:txBody>
      </p:sp>
      <p:sp>
        <p:nvSpPr>
          <p:cNvPr id="229" name="AutoShape 25">
            <a:extLst>
              <a:ext uri="{FF2B5EF4-FFF2-40B4-BE49-F238E27FC236}">
                <a16:creationId xmlns:a16="http://schemas.microsoft.com/office/drawing/2014/main" id="{EBCFC0C9-DB4A-51F1-83AE-F55DFADC9D9E}"/>
              </a:ext>
            </a:extLst>
          </p:cNvPr>
          <p:cNvSpPr/>
          <p:nvPr/>
        </p:nvSpPr>
        <p:spPr>
          <a:xfrm rot="16200000">
            <a:off x="5816970" y="-4460267"/>
            <a:ext cx="45719" cy="10923540"/>
          </a:xfrm>
          <a:prstGeom prst="rect">
            <a:avLst/>
          </a:prstGeom>
          <a:solidFill>
            <a:schemeClr val="tx1"/>
          </a:solidFill>
        </p:spPr>
        <p:txBody>
          <a:bodyPr/>
          <a:lstStyle/>
          <a:p>
            <a:endParaRPr lang="en-US" dirty="0"/>
          </a:p>
        </p:txBody>
      </p:sp>
      <p:pic>
        <p:nvPicPr>
          <p:cNvPr id="230" name="Picture 4" descr="Map&#10;&#10;Description automatically generated">
            <a:extLst>
              <a:ext uri="{FF2B5EF4-FFF2-40B4-BE49-F238E27FC236}">
                <a16:creationId xmlns:a16="http://schemas.microsoft.com/office/drawing/2014/main" id="{DE7B636F-A2C5-2E91-D563-87FA94207BCB}"/>
              </a:ext>
            </a:extLst>
          </p:cNvPr>
          <p:cNvPicPr>
            <a:picLocks noChangeAspect="1"/>
          </p:cNvPicPr>
          <p:nvPr/>
        </p:nvPicPr>
        <p:blipFill>
          <a:blip r:embed="rId3"/>
          <a:stretch>
            <a:fillRect/>
          </a:stretch>
        </p:blipFill>
        <p:spPr>
          <a:xfrm>
            <a:off x="4777216" y="6080073"/>
            <a:ext cx="1244119" cy="420942"/>
          </a:xfrm>
          <a:prstGeom prst="rect">
            <a:avLst/>
          </a:prstGeom>
        </p:spPr>
      </p:pic>
      <p:sp>
        <p:nvSpPr>
          <p:cNvPr id="231" name="TextBox 230">
            <a:extLst>
              <a:ext uri="{FF2B5EF4-FFF2-40B4-BE49-F238E27FC236}">
                <a16:creationId xmlns:a16="http://schemas.microsoft.com/office/drawing/2014/main" id="{4DE9E5F0-3E2E-85E8-9A33-2AD560804D87}"/>
              </a:ext>
            </a:extLst>
          </p:cNvPr>
          <p:cNvSpPr txBox="1"/>
          <p:nvPr/>
        </p:nvSpPr>
        <p:spPr>
          <a:xfrm>
            <a:off x="5096705" y="6268544"/>
            <a:ext cx="381105" cy="138499"/>
          </a:xfrm>
          <a:prstGeom prst="rect">
            <a:avLst/>
          </a:prstGeom>
          <a:noFill/>
        </p:spPr>
        <p:txBody>
          <a:bodyPr wrap="square" lIns="0" tIns="0" rIns="0" bIns="0" rtlCol="0" anchor="t">
            <a:spAutoFit/>
          </a:bodyPr>
          <a:lstStyle/>
          <a:p>
            <a:r>
              <a:rPr lang="en-US" sz="900" dirty="0">
                <a:solidFill>
                  <a:prstClr val="white"/>
                </a:solidFill>
                <a:latin typeface="Lato Medium"/>
                <a:ea typeface="Lato Medium"/>
                <a:cs typeface="Lato Medium"/>
              </a:rPr>
              <a:t>AS</a:t>
            </a:r>
            <a:endParaRPr lang="en-US" sz="900" dirty="0">
              <a:solidFill>
                <a:prstClr val="white"/>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2388012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9" name="Subtitle 2">
            <a:extLst>
              <a:ext uri="{FF2B5EF4-FFF2-40B4-BE49-F238E27FC236}">
                <a16:creationId xmlns:a16="http://schemas.microsoft.com/office/drawing/2014/main" id="{D0FA5B3D-3B5E-F56D-CF37-CC5A1B2CB2E6}"/>
              </a:ext>
            </a:extLst>
          </p:cNvPr>
          <p:cNvSpPr txBox="1">
            <a:spLocks/>
          </p:cNvSpPr>
          <p:nvPr/>
        </p:nvSpPr>
        <p:spPr>
          <a:xfrm>
            <a:off x="547438" y="1913451"/>
            <a:ext cx="10820400" cy="425654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mpton Book"/>
                <a:ea typeface="+mn-lt"/>
                <a:cs typeface="+mn-lt"/>
              </a:rPr>
              <a:t>The NGA Center held a series of three regional workshops to b</a:t>
            </a:r>
            <a:r>
              <a:rPr kumimoji="0" lang="en-US" sz="1800" b="0" i="0" u="none" strike="noStrike" kern="1200" cap="none" spc="0" normalizeH="0" baseline="0" noProof="0" dirty="0">
                <a:ln>
                  <a:noFill/>
                </a:ln>
                <a:solidFill>
                  <a:sysClr val="windowText" lastClr="000000"/>
                </a:solidFill>
                <a:effectLst/>
                <a:uLnTx/>
                <a:uFillTx/>
                <a:latin typeface="Campton Book"/>
                <a:ea typeface="+mn-ea"/>
                <a:cs typeface="+mn-cs"/>
              </a:rPr>
              <a:t>ring together healthcare and workforce leaders to engage in regional discussions focused on common healthcare workforce challenges, hear from industry experts, and develop innovative solutions</a:t>
            </a:r>
            <a:endParaRPr kumimoji="0" lang="en-US" sz="1800" b="0" i="0" u="none" strike="noStrike" kern="1200" cap="none" spc="0" normalizeH="0" baseline="0" noProof="0" dirty="0">
              <a:ln>
                <a:noFill/>
              </a:ln>
              <a:solidFill>
                <a:sysClr val="windowText" lastClr="000000"/>
              </a:solidFill>
              <a:effectLst/>
              <a:uLnTx/>
              <a:uFillTx/>
              <a:latin typeface="Campton Book"/>
              <a:ea typeface="+mn-lt"/>
              <a:cs typeface="+mn-lt"/>
            </a:endParaRPr>
          </a:p>
          <a:p>
            <a:pPr marL="12573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mpton SemiBold"/>
              <a:ea typeface="+mn-lt"/>
              <a:cs typeface="+mn-lt"/>
            </a:endParaRPr>
          </a:p>
          <a:p>
            <a:pPr marL="12573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mpton SemiBold"/>
              <a:ea typeface="+mn-lt"/>
              <a:cs typeface="+mn-lt"/>
            </a:endParaRPr>
          </a:p>
          <a:p>
            <a:pPr marL="12573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mpton SemiBold"/>
              <a:ea typeface="+mn-lt"/>
              <a:cs typeface="+mn-lt"/>
            </a:endParaRPr>
          </a:p>
          <a:p>
            <a:pPr marL="12573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mpton SemiBold"/>
              <a:ea typeface="+mn-lt"/>
              <a:cs typeface="+mn-lt"/>
            </a:endParaRPr>
          </a:p>
          <a:p>
            <a:pPr marL="12573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mpton SemiBold"/>
              <a:ea typeface="+mn-lt"/>
              <a:cs typeface="+mn-lt"/>
            </a:endParaRPr>
          </a:p>
          <a:p>
            <a:pPr marL="12573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mpton SemiBold"/>
              <a:ea typeface="+mn-lt"/>
              <a:cs typeface="+mn-lt"/>
            </a:endParaRPr>
          </a:p>
          <a:p>
            <a:pPr marL="12573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mpton SemiBold"/>
              <a:ea typeface="+mn-lt"/>
              <a:cs typeface="+mn-lt"/>
            </a:endParaRPr>
          </a:p>
          <a:p>
            <a:pPr marL="9144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mpton SemiBold"/>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mpton SemiBold"/>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mpton SemiBold"/>
              <a:ea typeface="+mn-ea"/>
              <a:cs typeface="+mn-cs"/>
            </a:endParaRPr>
          </a:p>
        </p:txBody>
      </p:sp>
      <p:sp>
        <p:nvSpPr>
          <p:cNvPr id="124" name="Google Shape;124;p4"/>
          <p:cNvSpPr txBox="1"/>
          <p:nvPr/>
        </p:nvSpPr>
        <p:spPr>
          <a:xfrm>
            <a:off x="535517" y="632460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667E546B-DC61-3CBC-1B8F-4B9107F30285}"/>
              </a:ext>
            </a:extLst>
          </p:cNvPr>
          <p:cNvSpPr txBox="1">
            <a:spLocks/>
          </p:cNvSpPr>
          <p:nvPr/>
        </p:nvSpPr>
        <p:spPr>
          <a:xfrm>
            <a:off x="547438" y="196114"/>
            <a:ext cx="11206556" cy="824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a:ln>
                  <a:noFill/>
                </a:ln>
                <a:solidFill>
                  <a:sysClr val="windowText" lastClr="000000"/>
                </a:solidFill>
                <a:effectLst/>
                <a:uLnTx/>
                <a:uFillTx/>
                <a:latin typeface="Campton Book"/>
                <a:ea typeface="+mj-ea"/>
                <a:cs typeface="+mj-cs"/>
              </a:rPr>
              <a:t>Healthcare Workforce Convenings 2023</a:t>
            </a:r>
            <a:endParaRPr kumimoji="0" lang="en-US" sz="2600" b="1" i="0" u="none" strike="noStrike" kern="1200" cap="none" spc="0" normalizeH="0" baseline="0" noProof="0" dirty="0">
              <a:ln>
                <a:noFill/>
              </a:ln>
              <a:solidFill>
                <a:sysClr val="windowText" lastClr="000000"/>
              </a:solidFill>
              <a:effectLst/>
              <a:uLnTx/>
              <a:uFillTx/>
              <a:latin typeface="Campton Book"/>
              <a:ea typeface="+mj-ea"/>
              <a:cs typeface="+mj-cs"/>
            </a:endParaRPr>
          </a:p>
        </p:txBody>
      </p:sp>
      <p:pic>
        <p:nvPicPr>
          <p:cNvPr id="3" name="Picture 2">
            <a:extLst>
              <a:ext uri="{FF2B5EF4-FFF2-40B4-BE49-F238E27FC236}">
                <a16:creationId xmlns:a16="http://schemas.microsoft.com/office/drawing/2014/main" id="{558024F4-2E65-3689-A290-A00935F87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865" y="2870845"/>
            <a:ext cx="2708192" cy="1974723"/>
          </a:xfrm>
          <a:prstGeom prst="rect">
            <a:avLst/>
          </a:prstGeom>
        </p:spPr>
      </p:pic>
      <p:pic>
        <p:nvPicPr>
          <p:cNvPr id="4" name="Picture 3">
            <a:extLst>
              <a:ext uri="{FF2B5EF4-FFF2-40B4-BE49-F238E27FC236}">
                <a16:creationId xmlns:a16="http://schemas.microsoft.com/office/drawing/2014/main" id="{57AC109D-45E5-9CCD-96C2-849678818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696" y="2850655"/>
            <a:ext cx="2659884" cy="1994913"/>
          </a:xfrm>
          <a:prstGeom prst="rect">
            <a:avLst/>
          </a:prstGeom>
        </p:spPr>
      </p:pic>
      <p:sp>
        <p:nvSpPr>
          <p:cNvPr id="5" name="Subtitle 2">
            <a:extLst>
              <a:ext uri="{FF2B5EF4-FFF2-40B4-BE49-F238E27FC236}">
                <a16:creationId xmlns:a16="http://schemas.microsoft.com/office/drawing/2014/main" id="{D34E4279-03F2-02B4-F051-1867BEB74F0A}"/>
              </a:ext>
            </a:extLst>
          </p:cNvPr>
          <p:cNvSpPr txBox="1">
            <a:spLocks/>
          </p:cNvSpPr>
          <p:nvPr/>
        </p:nvSpPr>
        <p:spPr>
          <a:xfrm>
            <a:off x="1116748" y="4890148"/>
            <a:ext cx="2950933" cy="30845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914400" algn="l"/>
            <a:r>
              <a:rPr lang="en-US" sz="1400" dirty="0">
                <a:solidFill>
                  <a:prstClr val="black"/>
                </a:solidFill>
                <a:latin typeface="Campton Book" panose="00000500000000000000" pitchFamily="50" charset="0"/>
                <a:ea typeface="+mn-lt"/>
                <a:cs typeface="+mn-lt"/>
              </a:rPr>
              <a:t>Washington, DC – May 2023</a:t>
            </a:r>
          </a:p>
        </p:txBody>
      </p:sp>
      <p:sp>
        <p:nvSpPr>
          <p:cNvPr id="6" name="Subtitle 2">
            <a:extLst>
              <a:ext uri="{FF2B5EF4-FFF2-40B4-BE49-F238E27FC236}">
                <a16:creationId xmlns:a16="http://schemas.microsoft.com/office/drawing/2014/main" id="{7AE81078-4212-7A94-3C3D-BD498864EA56}"/>
              </a:ext>
            </a:extLst>
          </p:cNvPr>
          <p:cNvSpPr txBox="1">
            <a:spLocks/>
          </p:cNvSpPr>
          <p:nvPr/>
        </p:nvSpPr>
        <p:spPr>
          <a:xfrm>
            <a:off x="4626578" y="4890148"/>
            <a:ext cx="3877056" cy="37878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914400" algn="l"/>
            <a:r>
              <a:rPr lang="en-US" sz="1400" dirty="0">
                <a:solidFill>
                  <a:prstClr val="black"/>
                </a:solidFill>
                <a:latin typeface="Campton Book" panose="00000500000000000000" pitchFamily="50" charset="0"/>
                <a:ea typeface="+mn-lt"/>
                <a:cs typeface="+mn-lt"/>
              </a:rPr>
              <a:t>Jackson Hole, WY– June 2023</a:t>
            </a:r>
          </a:p>
        </p:txBody>
      </p:sp>
      <p:sp>
        <p:nvSpPr>
          <p:cNvPr id="7" name="Subtitle 2">
            <a:extLst>
              <a:ext uri="{FF2B5EF4-FFF2-40B4-BE49-F238E27FC236}">
                <a16:creationId xmlns:a16="http://schemas.microsoft.com/office/drawing/2014/main" id="{79ED74D9-AB49-CA59-D6BB-5D49AD5EF868}"/>
              </a:ext>
            </a:extLst>
          </p:cNvPr>
          <p:cNvSpPr txBox="1">
            <a:spLocks/>
          </p:cNvSpPr>
          <p:nvPr/>
        </p:nvSpPr>
        <p:spPr>
          <a:xfrm>
            <a:off x="8332010" y="4887386"/>
            <a:ext cx="2525585" cy="40754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914400" algn="l"/>
            <a:r>
              <a:rPr lang="en-US" sz="1400" dirty="0">
                <a:solidFill>
                  <a:prstClr val="black"/>
                </a:solidFill>
                <a:latin typeface="Campton Book" panose="00000500000000000000" pitchFamily="50" charset="0"/>
                <a:ea typeface="+mn-lt"/>
                <a:cs typeface="+mn-lt"/>
              </a:rPr>
              <a:t>Chicago, IL – July 2023</a:t>
            </a:r>
          </a:p>
        </p:txBody>
      </p:sp>
      <p:pic>
        <p:nvPicPr>
          <p:cNvPr id="8" name="Picture 4" descr="A group of people in a room&#10;&#10;Description automatically generated">
            <a:extLst>
              <a:ext uri="{FF2B5EF4-FFF2-40B4-BE49-F238E27FC236}">
                <a16:creationId xmlns:a16="http://schemas.microsoft.com/office/drawing/2014/main" id="{DE05CE2B-6D4A-F765-3D04-E2EDD70C60D2}"/>
              </a:ext>
            </a:extLst>
          </p:cNvPr>
          <p:cNvPicPr>
            <a:picLocks noChangeAspect="1"/>
          </p:cNvPicPr>
          <p:nvPr/>
        </p:nvPicPr>
        <p:blipFill>
          <a:blip r:embed="rId5"/>
          <a:stretch>
            <a:fillRect/>
          </a:stretch>
        </p:blipFill>
        <p:spPr>
          <a:xfrm>
            <a:off x="8332010" y="2832748"/>
            <a:ext cx="2743200" cy="2057400"/>
          </a:xfrm>
          <a:prstGeom prst="rect">
            <a:avLst/>
          </a:prstGeom>
        </p:spPr>
      </p:pic>
    </p:spTree>
    <p:extLst>
      <p:ext uri="{BB962C8B-B14F-4D97-AF65-F5344CB8AC3E}">
        <p14:creationId xmlns:p14="http://schemas.microsoft.com/office/powerpoint/2010/main" val="321724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4"/>
          <p:cNvSpPr txBox="1"/>
          <p:nvPr/>
        </p:nvSpPr>
        <p:spPr>
          <a:xfrm>
            <a:off x="535517" y="632460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667E546B-DC61-3CBC-1B8F-4B9107F30285}"/>
              </a:ext>
            </a:extLst>
          </p:cNvPr>
          <p:cNvSpPr txBox="1">
            <a:spLocks/>
          </p:cNvSpPr>
          <p:nvPr/>
        </p:nvSpPr>
        <p:spPr>
          <a:xfrm>
            <a:off x="547438" y="196114"/>
            <a:ext cx="11206556" cy="824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a:ln>
                  <a:noFill/>
                </a:ln>
                <a:solidFill>
                  <a:sysClr val="windowText" lastClr="000000"/>
                </a:solidFill>
                <a:effectLst/>
                <a:uLnTx/>
                <a:uFillTx/>
                <a:latin typeface="Campton Book"/>
                <a:ea typeface="+mj-ea"/>
                <a:cs typeface="+mj-cs"/>
              </a:rPr>
              <a:t>Healthcare Workforce Convenings 2023</a:t>
            </a:r>
            <a:endParaRPr kumimoji="0" lang="en-US" sz="2600" b="1" i="0" u="none" strike="noStrike" kern="1200" cap="none" spc="0" normalizeH="0" baseline="0" noProof="0" dirty="0">
              <a:ln>
                <a:noFill/>
              </a:ln>
              <a:solidFill>
                <a:sysClr val="windowText" lastClr="000000"/>
              </a:solidFill>
              <a:effectLst/>
              <a:uLnTx/>
              <a:uFillTx/>
              <a:latin typeface="Campton Book"/>
              <a:ea typeface="+mj-ea"/>
              <a:cs typeface="+mj-cs"/>
            </a:endParaRPr>
          </a:p>
        </p:txBody>
      </p:sp>
      <p:pic>
        <p:nvPicPr>
          <p:cNvPr id="17" name="Picture 2">
            <a:extLst>
              <a:ext uri="{FF2B5EF4-FFF2-40B4-BE49-F238E27FC236}">
                <a16:creationId xmlns:a16="http://schemas.microsoft.com/office/drawing/2014/main" id="{5B4AE81D-56F4-DC67-3009-EEC4F93841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69" t="19910" r="11152" b="23561"/>
          <a:stretch/>
        </p:blipFill>
        <p:spPr bwMode="auto">
          <a:xfrm>
            <a:off x="747969" y="2628511"/>
            <a:ext cx="3621322" cy="23367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erson standing at a podium&#10;&#10;Description automatically generated">
            <a:extLst>
              <a:ext uri="{FF2B5EF4-FFF2-40B4-BE49-F238E27FC236}">
                <a16:creationId xmlns:a16="http://schemas.microsoft.com/office/drawing/2014/main" id="{1CE35166-EFF7-D7F7-8806-8502D3FAD300}"/>
              </a:ext>
            </a:extLst>
          </p:cNvPr>
          <p:cNvPicPr>
            <a:picLocks noChangeAspect="1"/>
          </p:cNvPicPr>
          <p:nvPr/>
        </p:nvPicPr>
        <p:blipFill rotWithShape="1">
          <a:blip r:embed="rId4">
            <a:extLst>
              <a:ext uri="{28A0092B-C50C-407E-A947-70E740481C1C}">
                <a14:useLocalDpi xmlns:a14="http://schemas.microsoft.com/office/drawing/2010/main" val="0"/>
              </a:ext>
            </a:extLst>
          </a:blip>
          <a:srcRect l="10968" t="12271" r="40753" b="31248"/>
          <a:stretch/>
        </p:blipFill>
        <p:spPr>
          <a:xfrm>
            <a:off x="4610362" y="2617997"/>
            <a:ext cx="3214430" cy="2356921"/>
          </a:xfrm>
          <a:prstGeom prst="rect">
            <a:avLst/>
          </a:prstGeom>
        </p:spPr>
      </p:pic>
      <p:pic>
        <p:nvPicPr>
          <p:cNvPr id="19" name="Picture 18" descr="A group of people sitting on a stage&#10;&#10;Description automatically generated">
            <a:extLst>
              <a:ext uri="{FF2B5EF4-FFF2-40B4-BE49-F238E27FC236}">
                <a16:creationId xmlns:a16="http://schemas.microsoft.com/office/drawing/2014/main" id="{8D837C8B-B42C-6515-2280-30FEBBCB70F2}"/>
              </a:ext>
            </a:extLst>
          </p:cNvPr>
          <p:cNvPicPr>
            <a:picLocks noChangeAspect="1"/>
          </p:cNvPicPr>
          <p:nvPr/>
        </p:nvPicPr>
        <p:blipFill rotWithShape="1">
          <a:blip r:embed="rId5">
            <a:extLst>
              <a:ext uri="{28A0092B-C50C-407E-A947-70E740481C1C}">
                <a14:useLocalDpi xmlns:a14="http://schemas.microsoft.com/office/drawing/2010/main" val="0"/>
              </a:ext>
            </a:extLst>
          </a:blip>
          <a:srcRect l="16889" t="22591"/>
          <a:stretch/>
        </p:blipFill>
        <p:spPr>
          <a:xfrm>
            <a:off x="8009202" y="2614827"/>
            <a:ext cx="3384366" cy="2364146"/>
          </a:xfrm>
          <a:prstGeom prst="rect">
            <a:avLst/>
          </a:prstGeom>
        </p:spPr>
      </p:pic>
      <p:sp>
        <p:nvSpPr>
          <p:cNvPr id="20" name="TextBox 19">
            <a:extLst>
              <a:ext uri="{FF2B5EF4-FFF2-40B4-BE49-F238E27FC236}">
                <a16:creationId xmlns:a16="http://schemas.microsoft.com/office/drawing/2014/main" id="{132EFFC1-8129-6FA5-3E60-5BED5DD32D52}"/>
              </a:ext>
            </a:extLst>
          </p:cNvPr>
          <p:cNvSpPr txBox="1"/>
          <p:nvPr/>
        </p:nvSpPr>
        <p:spPr>
          <a:xfrm>
            <a:off x="547438" y="1359054"/>
            <a:ext cx="10492187" cy="1200329"/>
          </a:xfrm>
          <a:prstGeom prst="rect">
            <a:avLst/>
          </a:prstGeom>
          <a:noFill/>
        </p:spPr>
        <p:txBody>
          <a:bodyPr wrap="square" lIns="91440" tIns="45720" rIns="91440" bIns="45720" anchor="t">
            <a:spAutoFit/>
          </a:bodyPr>
          <a:lstStyle/>
          <a:p>
            <a:pPr marL="800100" indent="-342900">
              <a:buFont typeface="Arial" panose="020B0604020202020204" pitchFamily="34" charset="0"/>
              <a:buChar char="•"/>
            </a:pPr>
            <a:r>
              <a:rPr lang="en-US" dirty="0">
                <a:solidFill>
                  <a:prstClr val="black"/>
                </a:solidFill>
                <a:latin typeface="Campton Book"/>
                <a:ea typeface="+mn-lt"/>
                <a:cs typeface="+mn-lt"/>
              </a:rPr>
              <a:t>The NGA Center hosted a major healthcare workforce summit in the Denver, CO area in August 2023 that featured presentations from healthcare workforce experts and NGA partners in addition to providing opportunities for peer-to-peer learning and goal planning sessions</a:t>
            </a:r>
          </a:p>
        </p:txBody>
      </p:sp>
      <p:sp>
        <p:nvSpPr>
          <p:cNvPr id="21" name="Subtitle 2">
            <a:extLst>
              <a:ext uri="{FF2B5EF4-FFF2-40B4-BE49-F238E27FC236}">
                <a16:creationId xmlns:a16="http://schemas.microsoft.com/office/drawing/2014/main" id="{C8BA3686-2DB2-F2E7-5764-3F5F21176A67}"/>
              </a:ext>
            </a:extLst>
          </p:cNvPr>
          <p:cNvSpPr txBox="1">
            <a:spLocks/>
          </p:cNvSpPr>
          <p:nvPr/>
        </p:nvSpPr>
        <p:spPr>
          <a:xfrm>
            <a:off x="747969" y="5034416"/>
            <a:ext cx="2950933" cy="30845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914400" algn="l"/>
            <a:r>
              <a:rPr lang="en-US" sz="1400" dirty="0">
                <a:solidFill>
                  <a:prstClr val="black"/>
                </a:solidFill>
                <a:latin typeface="Campton Book" panose="00000500000000000000" pitchFamily="50" charset="0"/>
                <a:ea typeface="+mn-lt"/>
                <a:cs typeface="+mn-lt"/>
              </a:rPr>
              <a:t>Colorado Governor Jared Polis</a:t>
            </a:r>
          </a:p>
        </p:txBody>
      </p:sp>
      <p:sp>
        <p:nvSpPr>
          <p:cNvPr id="22" name="Subtitle 2">
            <a:extLst>
              <a:ext uri="{FF2B5EF4-FFF2-40B4-BE49-F238E27FC236}">
                <a16:creationId xmlns:a16="http://schemas.microsoft.com/office/drawing/2014/main" id="{24487E10-2B8D-32CB-EBF6-B489D040725D}"/>
              </a:ext>
            </a:extLst>
          </p:cNvPr>
          <p:cNvSpPr txBox="1">
            <a:spLocks/>
          </p:cNvSpPr>
          <p:nvPr/>
        </p:nvSpPr>
        <p:spPr>
          <a:xfrm>
            <a:off x="4469424" y="5034416"/>
            <a:ext cx="3278667" cy="30845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r>
              <a:rPr lang="en-US" sz="1400" dirty="0">
                <a:solidFill>
                  <a:prstClr val="black"/>
                </a:solidFill>
                <a:latin typeface="Campton Book" panose="00000500000000000000" pitchFamily="50" charset="0"/>
                <a:ea typeface="+mn-lt"/>
                <a:cs typeface="+mn-lt"/>
              </a:rPr>
              <a:t>Captain Alicia Souvignier and Lieutenant Commander Kathi Murray, HRSA</a:t>
            </a:r>
          </a:p>
        </p:txBody>
      </p:sp>
      <p:sp>
        <p:nvSpPr>
          <p:cNvPr id="23" name="Subtitle 2">
            <a:extLst>
              <a:ext uri="{FF2B5EF4-FFF2-40B4-BE49-F238E27FC236}">
                <a16:creationId xmlns:a16="http://schemas.microsoft.com/office/drawing/2014/main" id="{94BC12D5-4A34-77C5-8D28-AE6A33B5DCF2}"/>
              </a:ext>
            </a:extLst>
          </p:cNvPr>
          <p:cNvSpPr txBox="1">
            <a:spLocks/>
          </p:cNvSpPr>
          <p:nvPr/>
        </p:nvSpPr>
        <p:spPr>
          <a:xfrm>
            <a:off x="7942506" y="5034416"/>
            <a:ext cx="3536250" cy="40568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r>
              <a:rPr lang="en-US" sz="1400" dirty="0">
                <a:solidFill>
                  <a:prstClr val="black"/>
                </a:solidFill>
                <a:latin typeface="Campton Book" panose="00000500000000000000" pitchFamily="50" charset="0"/>
                <a:ea typeface="+mn-lt"/>
                <a:cs typeface="+mn-lt"/>
              </a:rPr>
              <a:t>Colorado Lieutenant Governor Dianne Primavera and Governor Polis’ policy advisors</a:t>
            </a:r>
          </a:p>
        </p:txBody>
      </p:sp>
    </p:spTree>
    <p:extLst>
      <p:ext uri="{BB962C8B-B14F-4D97-AF65-F5344CB8AC3E}">
        <p14:creationId xmlns:p14="http://schemas.microsoft.com/office/powerpoint/2010/main" val="3209726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4"/>
          <p:cNvSpPr txBox="1"/>
          <p:nvPr/>
        </p:nvSpPr>
        <p:spPr>
          <a:xfrm>
            <a:off x="535517" y="632460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59965232-4FB7-652D-57EE-47F08FDFCB8F}"/>
              </a:ext>
            </a:extLst>
          </p:cNvPr>
          <p:cNvSpPr/>
          <p:nvPr/>
        </p:nvSpPr>
        <p:spPr>
          <a:xfrm>
            <a:off x="1937289" y="1441343"/>
            <a:ext cx="7927383" cy="2898183"/>
          </a:xfrm>
          <a:prstGeom prst="rect">
            <a:avLst/>
          </a:prstGeom>
          <a:solidFill>
            <a:srgbClr val="51448C"/>
          </a:solidFill>
          <a:ln w="12700" cap="flat" cmpd="sng" algn="ctr">
            <a:solidFill>
              <a:srgbClr val="4472C4">
                <a:shade val="15000"/>
              </a:srgbClr>
            </a:solid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CBEA1BF-CF06-37B6-7021-4700BC9C0D81}"/>
              </a:ext>
            </a:extLst>
          </p:cNvPr>
          <p:cNvSpPr txBox="1"/>
          <p:nvPr/>
        </p:nvSpPr>
        <p:spPr>
          <a:xfrm>
            <a:off x="1650569" y="560738"/>
            <a:ext cx="8500820" cy="584775"/>
          </a:xfrm>
          <a:prstGeom prst="rect">
            <a:avLst/>
          </a:prstGeom>
          <a:noFill/>
        </p:spPr>
        <p:txBody>
          <a:bodyPr wrap="square" rtlCol="0">
            <a:spAutoFit/>
          </a:bodyPr>
          <a:lstStyle/>
          <a:p>
            <a:pPr algn="ctr" defTabSz="914446"/>
            <a:r>
              <a:rPr lang="en-US" sz="3200" b="1">
                <a:solidFill>
                  <a:srgbClr val="0E213B"/>
                </a:solidFill>
                <a:latin typeface="Campton Book" panose="00000500000000000000" pitchFamily="50" charset="0"/>
                <a:cs typeface="Poppins" panose="00000500000000000000" pitchFamily="2" charset="0"/>
                <a:hlinkClick r:id="rId3"/>
              </a:rPr>
              <a:t>State Healthcare Workforce Toolkit</a:t>
            </a:r>
            <a:endParaRPr lang="en-US" sz="3200" b="1">
              <a:solidFill>
                <a:srgbClr val="0E213B"/>
              </a:solidFill>
              <a:latin typeface="Campton Book" panose="00000500000000000000" pitchFamily="50" charset="0"/>
              <a:cs typeface="Poppins" panose="00000500000000000000" pitchFamily="2" charset="0"/>
            </a:endParaRPr>
          </a:p>
        </p:txBody>
      </p:sp>
      <p:pic>
        <p:nvPicPr>
          <p:cNvPr id="13" name="Picture 12">
            <a:extLst>
              <a:ext uri="{FF2B5EF4-FFF2-40B4-BE49-F238E27FC236}">
                <a16:creationId xmlns:a16="http://schemas.microsoft.com/office/drawing/2014/main" id="{286D9992-7071-826B-D05C-EC8ED7D08455}"/>
              </a:ext>
            </a:extLst>
          </p:cNvPr>
          <p:cNvPicPr>
            <a:picLocks noChangeAspect="1"/>
          </p:cNvPicPr>
          <p:nvPr/>
        </p:nvPicPr>
        <p:blipFill rotWithShape="1">
          <a:blip r:embed="rId4"/>
          <a:srcRect l="986"/>
          <a:stretch/>
        </p:blipFill>
        <p:spPr>
          <a:xfrm>
            <a:off x="2115518" y="1604027"/>
            <a:ext cx="7570922" cy="2572813"/>
          </a:xfrm>
          <a:prstGeom prst="rect">
            <a:avLst/>
          </a:prstGeom>
        </p:spPr>
      </p:pic>
      <p:sp>
        <p:nvSpPr>
          <p:cNvPr id="14" name="TextBox 13">
            <a:extLst>
              <a:ext uri="{FF2B5EF4-FFF2-40B4-BE49-F238E27FC236}">
                <a16:creationId xmlns:a16="http://schemas.microsoft.com/office/drawing/2014/main" id="{EDFA8168-47FB-EE40-097E-2A0F644996D7}"/>
              </a:ext>
            </a:extLst>
          </p:cNvPr>
          <p:cNvSpPr txBox="1"/>
          <p:nvPr/>
        </p:nvSpPr>
        <p:spPr>
          <a:xfrm>
            <a:off x="1937288" y="4594354"/>
            <a:ext cx="2417736" cy="646331"/>
          </a:xfrm>
          <a:prstGeom prst="rect">
            <a:avLst/>
          </a:prstGeom>
          <a:solidFill>
            <a:srgbClr val="9089D9"/>
          </a:solidFill>
        </p:spPr>
        <p:txBody>
          <a:bodyPr wrap="square" rtlCol="0">
            <a:spAutoFit/>
          </a:bodyPr>
          <a:lstStyle/>
          <a:p>
            <a:pPr algn="ctr" defTabSz="914446"/>
            <a:r>
              <a:rPr lang="en-US" dirty="0">
                <a:solidFill>
                  <a:prstClr val="white"/>
                </a:solidFill>
                <a:latin typeface="Campton Book" panose="00000500000000000000" pitchFamily="50" charset="0"/>
                <a:cs typeface="Poppins" panose="00000500000000000000" pitchFamily="2" charset="0"/>
              </a:rPr>
              <a:t>Profession-Specific Resources</a:t>
            </a:r>
          </a:p>
        </p:txBody>
      </p:sp>
      <p:sp>
        <p:nvSpPr>
          <p:cNvPr id="15" name="TextBox 14">
            <a:extLst>
              <a:ext uri="{FF2B5EF4-FFF2-40B4-BE49-F238E27FC236}">
                <a16:creationId xmlns:a16="http://schemas.microsoft.com/office/drawing/2014/main" id="{6F601CD1-B108-C627-16E5-8E4C356177DD}"/>
              </a:ext>
            </a:extLst>
          </p:cNvPr>
          <p:cNvSpPr txBox="1"/>
          <p:nvPr/>
        </p:nvSpPr>
        <p:spPr>
          <a:xfrm>
            <a:off x="4692111" y="4594354"/>
            <a:ext cx="2417736" cy="646331"/>
          </a:xfrm>
          <a:prstGeom prst="rect">
            <a:avLst/>
          </a:prstGeom>
          <a:solidFill>
            <a:srgbClr val="9089D9"/>
          </a:solidFill>
        </p:spPr>
        <p:txBody>
          <a:bodyPr wrap="square" rtlCol="0">
            <a:spAutoFit/>
          </a:bodyPr>
          <a:lstStyle/>
          <a:p>
            <a:pPr algn="ctr" defTabSz="914446"/>
            <a:r>
              <a:rPr lang="en-US" dirty="0">
                <a:solidFill>
                  <a:prstClr val="white"/>
                </a:solidFill>
                <a:latin typeface="Campton Book" panose="00000500000000000000" pitchFamily="50" charset="0"/>
                <a:cs typeface="Poppins" panose="00000500000000000000" pitchFamily="2" charset="0"/>
              </a:rPr>
              <a:t>Data and</a:t>
            </a:r>
          </a:p>
          <a:p>
            <a:pPr algn="ctr" defTabSz="914446"/>
            <a:r>
              <a:rPr lang="en-US" dirty="0">
                <a:solidFill>
                  <a:prstClr val="white"/>
                </a:solidFill>
                <a:latin typeface="Campton Book" panose="00000500000000000000" pitchFamily="50" charset="0"/>
                <a:cs typeface="Poppins" panose="00000500000000000000" pitchFamily="2" charset="0"/>
              </a:rPr>
              <a:t>Planning</a:t>
            </a:r>
          </a:p>
        </p:txBody>
      </p:sp>
      <p:sp>
        <p:nvSpPr>
          <p:cNvPr id="16" name="TextBox 15">
            <a:extLst>
              <a:ext uri="{FF2B5EF4-FFF2-40B4-BE49-F238E27FC236}">
                <a16:creationId xmlns:a16="http://schemas.microsoft.com/office/drawing/2014/main" id="{6BC61B58-9E23-75D9-701F-94AF0640FE2C}"/>
              </a:ext>
            </a:extLst>
          </p:cNvPr>
          <p:cNvSpPr txBox="1"/>
          <p:nvPr/>
        </p:nvSpPr>
        <p:spPr>
          <a:xfrm>
            <a:off x="7446934" y="4553352"/>
            <a:ext cx="2417736" cy="646331"/>
          </a:xfrm>
          <a:prstGeom prst="rect">
            <a:avLst/>
          </a:prstGeom>
          <a:solidFill>
            <a:srgbClr val="9089D9"/>
          </a:solidFill>
        </p:spPr>
        <p:txBody>
          <a:bodyPr wrap="square" rtlCol="0">
            <a:spAutoFit/>
          </a:bodyPr>
          <a:lstStyle/>
          <a:p>
            <a:pPr algn="ctr" defTabSz="914446"/>
            <a:r>
              <a:rPr lang="en-US">
                <a:solidFill>
                  <a:prstClr val="white"/>
                </a:solidFill>
                <a:latin typeface="Campton Book" panose="00000500000000000000" pitchFamily="50" charset="0"/>
                <a:cs typeface="Poppins" panose="00000500000000000000" pitchFamily="2" charset="0"/>
              </a:rPr>
              <a:t>Licensing and Regulation</a:t>
            </a:r>
          </a:p>
        </p:txBody>
      </p:sp>
      <p:sp>
        <p:nvSpPr>
          <p:cNvPr id="24" name="TextBox 23">
            <a:extLst>
              <a:ext uri="{FF2B5EF4-FFF2-40B4-BE49-F238E27FC236}">
                <a16:creationId xmlns:a16="http://schemas.microsoft.com/office/drawing/2014/main" id="{10C853C3-8D8A-AC32-9150-56B6C13C14BF}"/>
              </a:ext>
            </a:extLst>
          </p:cNvPr>
          <p:cNvSpPr txBox="1"/>
          <p:nvPr/>
        </p:nvSpPr>
        <p:spPr>
          <a:xfrm>
            <a:off x="3270142" y="5495513"/>
            <a:ext cx="2417736" cy="923330"/>
          </a:xfrm>
          <a:prstGeom prst="rect">
            <a:avLst/>
          </a:prstGeom>
          <a:solidFill>
            <a:srgbClr val="9089D9"/>
          </a:solidFill>
        </p:spPr>
        <p:txBody>
          <a:bodyPr wrap="square" rtlCol="0">
            <a:spAutoFit/>
          </a:bodyPr>
          <a:lstStyle/>
          <a:p>
            <a:pPr algn="ctr" defTabSz="914446"/>
            <a:r>
              <a:rPr lang="en-US" dirty="0">
                <a:solidFill>
                  <a:prstClr val="white"/>
                </a:solidFill>
                <a:latin typeface="Campton Book" panose="00000500000000000000" pitchFamily="50" charset="0"/>
                <a:cs typeface="Poppins" panose="00000500000000000000" pitchFamily="2" charset="0"/>
              </a:rPr>
              <a:t>Training, Recruitment, and Retention</a:t>
            </a:r>
          </a:p>
        </p:txBody>
      </p:sp>
      <p:sp>
        <p:nvSpPr>
          <p:cNvPr id="25" name="TextBox 24">
            <a:extLst>
              <a:ext uri="{FF2B5EF4-FFF2-40B4-BE49-F238E27FC236}">
                <a16:creationId xmlns:a16="http://schemas.microsoft.com/office/drawing/2014/main" id="{C6C88986-ED30-2FB5-FC1C-334F686F7317}"/>
              </a:ext>
            </a:extLst>
          </p:cNvPr>
          <p:cNvSpPr txBox="1"/>
          <p:nvPr/>
        </p:nvSpPr>
        <p:spPr>
          <a:xfrm>
            <a:off x="6072752" y="5495513"/>
            <a:ext cx="2417736" cy="923330"/>
          </a:xfrm>
          <a:prstGeom prst="rect">
            <a:avLst/>
          </a:prstGeom>
          <a:solidFill>
            <a:srgbClr val="51448C"/>
          </a:solidFill>
        </p:spPr>
        <p:txBody>
          <a:bodyPr wrap="square" rtlCol="0">
            <a:spAutoFit/>
          </a:bodyPr>
          <a:lstStyle/>
          <a:p>
            <a:pPr algn="ctr" defTabSz="914446"/>
            <a:r>
              <a:rPr lang="en-US">
                <a:solidFill>
                  <a:prstClr val="white"/>
                </a:solidFill>
                <a:latin typeface="Campton Book" panose="00000500000000000000" pitchFamily="50" charset="0"/>
                <a:cs typeface="Poppins" panose="00000500000000000000" pitchFamily="2" charset="0"/>
              </a:rPr>
              <a:t>Healthcare Workforce Project Team Resources</a:t>
            </a:r>
          </a:p>
        </p:txBody>
      </p:sp>
    </p:spTree>
    <p:extLst>
      <p:ext uri="{BB962C8B-B14F-4D97-AF65-F5344CB8AC3E}">
        <p14:creationId xmlns:p14="http://schemas.microsoft.com/office/powerpoint/2010/main" val="3557927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838200" y="365125"/>
            <a:ext cx="7842337" cy="1325563"/>
          </a:xfrm>
          <a:prstGeom prst="rect">
            <a:avLst/>
          </a:prstGeom>
          <a:noFill/>
          <a:ln>
            <a:noFill/>
          </a:ln>
        </p:spPr>
        <p:txBody>
          <a:bodyPr spcFirstLastPara="1" wrap="square" lIns="91425" tIns="45700" rIns="91425" bIns="45700" anchor="ctr" anchorCtr="0">
            <a:normAutofit/>
          </a:bodyPr>
          <a:lstStyle/>
          <a:p>
            <a:r>
              <a:rPr lang="en-US" sz="2800" b="1" dirty="0">
                <a:solidFill>
                  <a:srgbClr val="000000"/>
                </a:solidFill>
                <a:latin typeface="Campton Book"/>
                <a:cs typeface="Poppins"/>
                <a:sym typeface="Franklin Gothic"/>
              </a:rPr>
              <a:t>Preparing The Next Generation Of The Healthcare Workforce: State Strategies For Recruitment And Retention</a:t>
            </a:r>
            <a:endParaRPr lang="en-US" sz="2800" dirty="0">
              <a:solidFill>
                <a:srgbClr val="000000"/>
              </a:solidFill>
              <a:latin typeface="Campton Book"/>
              <a:cs typeface="Calibri Light"/>
            </a:endParaRPr>
          </a:p>
        </p:txBody>
      </p:sp>
      <p:sp>
        <p:nvSpPr>
          <p:cNvPr id="123" name="Google Shape;123;p4"/>
          <p:cNvSpPr txBox="1">
            <a:spLocks noGrp="1"/>
          </p:cNvSpPr>
          <p:nvPr>
            <p:ph idx="1"/>
          </p:nvPr>
        </p:nvSpPr>
        <p:spPr>
          <a:xfrm>
            <a:off x="838200" y="1825625"/>
            <a:ext cx="7842337" cy="3923665"/>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dk1"/>
              </a:buClr>
              <a:buSzPts val="2800"/>
              <a:buNone/>
            </a:pPr>
            <a:r>
              <a:rPr lang="en-US" sz="2400" dirty="0">
                <a:solidFill>
                  <a:srgbClr val="000000"/>
                </a:solidFill>
                <a:latin typeface="Campton Book"/>
              </a:rPr>
              <a:t>The NGA Center developed a report summarizing outcomes from the first year of the Next Gen Healthcare Workforce project, including: </a:t>
            </a:r>
          </a:p>
          <a:p>
            <a:pPr lvl="1">
              <a:buClr>
                <a:schemeClr val="dk1"/>
              </a:buClr>
              <a:buSzPts val="2400"/>
            </a:pPr>
            <a:r>
              <a:rPr lang="en-US" dirty="0">
                <a:solidFill>
                  <a:srgbClr val="000000"/>
                </a:solidFill>
                <a:latin typeface="Campton Book"/>
              </a:rPr>
              <a:t>Outcomes for the four learning collaborative states</a:t>
            </a:r>
            <a:endParaRPr lang="en-US" dirty="0">
              <a:solidFill>
                <a:srgbClr val="000000"/>
              </a:solidFill>
              <a:latin typeface="Campton Book"/>
              <a:cs typeface="Calibri"/>
            </a:endParaRPr>
          </a:p>
          <a:p>
            <a:pPr lvl="1">
              <a:buClr>
                <a:schemeClr val="dk1"/>
              </a:buClr>
              <a:buSzPts val="2400"/>
            </a:pPr>
            <a:r>
              <a:rPr lang="en-US" dirty="0">
                <a:solidFill>
                  <a:srgbClr val="000000"/>
                </a:solidFill>
                <a:latin typeface="Campton Book"/>
              </a:rPr>
              <a:t>Strategies for recruiting and retaining healthcare workers arranged by profession</a:t>
            </a:r>
            <a:endParaRPr lang="en-US" dirty="0">
              <a:solidFill>
                <a:srgbClr val="000000"/>
              </a:solidFill>
              <a:latin typeface="Campton Book"/>
              <a:cs typeface="Calibri"/>
            </a:endParaRPr>
          </a:p>
          <a:p>
            <a:pPr lvl="1">
              <a:buClr>
                <a:schemeClr val="dk1"/>
              </a:buClr>
              <a:buSzPts val="2400"/>
            </a:pPr>
            <a:r>
              <a:rPr lang="en-US" dirty="0">
                <a:solidFill>
                  <a:srgbClr val="000000"/>
                </a:solidFill>
                <a:latin typeface="Campton Book"/>
                <a:cs typeface="Calibri"/>
              </a:rPr>
              <a:t>Examples of state tools and approaches for initiative coordination</a:t>
            </a:r>
          </a:p>
        </p:txBody>
      </p:sp>
      <p:sp>
        <p:nvSpPr>
          <p:cNvPr id="124" name="Google Shape;124;p4"/>
          <p:cNvSpPr txBox="1"/>
          <p:nvPr/>
        </p:nvSpPr>
        <p:spPr>
          <a:xfrm>
            <a:off x="535517" y="632460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 name="Picture 3" descr="A person in blue scrubs smiling with other people in the background&#10;&#10;Description automatically generated">
            <a:extLst>
              <a:ext uri="{FF2B5EF4-FFF2-40B4-BE49-F238E27FC236}">
                <a16:creationId xmlns:a16="http://schemas.microsoft.com/office/drawing/2014/main" id="{832E3EC9-86C3-175E-866F-A08013C8B664}"/>
              </a:ext>
            </a:extLst>
          </p:cNvPr>
          <p:cNvPicPr>
            <a:picLocks noChangeAspect="1"/>
          </p:cNvPicPr>
          <p:nvPr/>
        </p:nvPicPr>
        <p:blipFill>
          <a:blip r:embed="rId3"/>
          <a:stretch>
            <a:fillRect/>
          </a:stretch>
        </p:blipFill>
        <p:spPr>
          <a:xfrm>
            <a:off x="8714874" y="1150320"/>
            <a:ext cx="2883568" cy="3755253"/>
          </a:xfrm>
          <a:prstGeom prst="rect">
            <a:avLst/>
          </a:prstGeom>
        </p:spPr>
      </p:pic>
    </p:spTree>
    <p:extLst>
      <p:ext uri="{BB962C8B-B14F-4D97-AF65-F5344CB8AC3E}">
        <p14:creationId xmlns:p14="http://schemas.microsoft.com/office/powerpoint/2010/main" val="3920561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425E7-E90B-4B2A-AB60-5FCE4B883176}"/>
              </a:ext>
            </a:extLst>
          </p:cNvPr>
          <p:cNvSpPr>
            <a:spLocks noGrp="1"/>
          </p:cNvSpPr>
          <p:nvPr>
            <p:ph type="ctrTitle"/>
          </p:nvPr>
        </p:nvSpPr>
        <p:spPr>
          <a:xfrm>
            <a:off x="577516" y="346509"/>
            <a:ext cx="11206556" cy="824200"/>
          </a:xfrm>
        </p:spPr>
        <p:txBody>
          <a:bodyPr>
            <a:noAutofit/>
          </a:bodyPr>
          <a:lstStyle/>
          <a:p>
            <a:r>
              <a:rPr lang="en-US" sz="2800" b="1" dirty="0">
                <a:solidFill>
                  <a:srgbClr val="000000"/>
                </a:solidFill>
                <a:latin typeface="Campton Book"/>
              </a:rPr>
              <a:t>Healthcare Workforce Year One Report</a:t>
            </a:r>
          </a:p>
        </p:txBody>
      </p:sp>
      <p:sp>
        <p:nvSpPr>
          <p:cNvPr id="3" name="Subtitle 2">
            <a:extLst>
              <a:ext uri="{FF2B5EF4-FFF2-40B4-BE49-F238E27FC236}">
                <a16:creationId xmlns:a16="http://schemas.microsoft.com/office/drawing/2014/main" id="{CBE5E210-4008-471C-A91D-62641A8B8066}"/>
              </a:ext>
            </a:extLst>
          </p:cNvPr>
          <p:cNvSpPr>
            <a:spLocks noGrp="1"/>
          </p:cNvSpPr>
          <p:nvPr>
            <p:ph type="subTitle" idx="1"/>
          </p:nvPr>
        </p:nvSpPr>
        <p:spPr>
          <a:xfrm>
            <a:off x="715879" y="1514261"/>
            <a:ext cx="10749280" cy="3987608"/>
          </a:xfrm>
        </p:spPr>
        <p:txBody>
          <a:bodyPr vert="horz" lIns="91440" tIns="45720" rIns="91440" bIns="45720" rtlCol="0" anchor="t">
            <a:noAutofit/>
          </a:bodyPr>
          <a:lstStyle/>
          <a:p>
            <a:pPr algn="l">
              <a:lnSpc>
                <a:spcPct val="100000"/>
              </a:lnSpc>
              <a:spcBef>
                <a:spcPts val="0"/>
              </a:spcBef>
              <a:spcAft>
                <a:spcPts val="600"/>
              </a:spcAft>
            </a:pPr>
            <a:r>
              <a:rPr lang="en-US" sz="2200" b="1" dirty="0">
                <a:solidFill>
                  <a:srgbClr val="000000"/>
                </a:solidFill>
                <a:latin typeface="Campton Book"/>
              </a:rPr>
              <a:t>Themes:</a:t>
            </a:r>
            <a:endParaRPr lang="en-US" sz="2200" b="1" dirty="0">
              <a:solidFill>
                <a:srgbClr val="000000"/>
              </a:solidFill>
              <a:latin typeface="Campton Book"/>
              <a:ea typeface="Open Sans"/>
              <a:cs typeface="Calibri"/>
            </a:endParaRPr>
          </a:p>
          <a:p>
            <a:pPr marL="1200150" lvl="2" indent="-285750" algn="l">
              <a:lnSpc>
                <a:spcPct val="100000"/>
              </a:lnSpc>
              <a:spcBef>
                <a:spcPts val="0"/>
              </a:spcBef>
              <a:spcAft>
                <a:spcPts val="600"/>
              </a:spcAft>
              <a:buChar char="•"/>
            </a:pPr>
            <a:r>
              <a:rPr lang="en-US" b="1" dirty="0">
                <a:solidFill>
                  <a:srgbClr val="000000"/>
                </a:solidFill>
                <a:latin typeface="Campton Book"/>
                <a:ea typeface="Open Sans"/>
                <a:cs typeface="Open Sans"/>
              </a:rPr>
              <a:t>Initiative coordination.</a:t>
            </a:r>
            <a:r>
              <a:rPr lang="en-US" dirty="0">
                <a:solidFill>
                  <a:srgbClr val="000000"/>
                </a:solidFill>
                <a:latin typeface="Campton Book"/>
                <a:ea typeface="Open Sans"/>
                <a:cs typeface="Open Sans"/>
              </a:rPr>
              <a:t> </a:t>
            </a:r>
            <a:r>
              <a:rPr lang="en-US" dirty="0">
                <a:solidFill>
                  <a:srgbClr val="000000"/>
                </a:solidFill>
                <a:latin typeface="Campton Book"/>
                <a:ea typeface="open sans"/>
                <a:cs typeface="open sans"/>
              </a:rPr>
              <a:t>Cross-agency coordination is key as healthcare workforce issues touch multiple departments and communication across these groups can contribute to a holistic approach.</a:t>
            </a:r>
            <a:endParaRPr lang="en-US" dirty="0">
              <a:solidFill>
                <a:srgbClr val="000000"/>
              </a:solidFill>
              <a:latin typeface="Campton Book"/>
              <a:ea typeface="Calibri" panose="020F0502020204030204"/>
              <a:cs typeface="Calibri" panose="020F0502020204030204"/>
            </a:endParaRPr>
          </a:p>
          <a:p>
            <a:pPr marL="1657350" lvl="3" indent="-285750" algn="l">
              <a:lnSpc>
                <a:spcPct val="100000"/>
              </a:lnSpc>
              <a:spcBef>
                <a:spcPts val="0"/>
              </a:spcBef>
              <a:spcAft>
                <a:spcPts val="600"/>
              </a:spcAft>
              <a:buFont typeface="Courier New" panose="020B0604020202020204" pitchFamily="34" charset="0"/>
              <a:buChar char="o"/>
            </a:pPr>
            <a:r>
              <a:rPr lang="en-US" sz="1800" dirty="0">
                <a:solidFill>
                  <a:srgbClr val="000000"/>
                </a:solidFill>
                <a:latin typeface="Campton Book"/>
                <a:ea typeface="Open Sans"/>
                <a:cs typeface="Open Sans"/>
              </a:rPr>
              <a:t>Example: California created a new position (</a:t>
            </a:r>
            <a:r>
              <a:rPr lang="en-US" sz="1800" dirty="0">
                <a:solidFill>
                  <a:srgbClr val="000000"/>
                </a:solidFill>
                <a:latin typeface="Campton Book"/>
                <a:ea typeface="open sans"/>
                <a:cs typeface="open sans"/>
              </a:rPr>
              <a:t>Assistant Deputy Secretary of Healthcare Workforce) and convened the California Health Workforce Education and Training Council.</a:t>
            </a:r>
          </a:p>
          <a:p>
            <a:pPr marL="1195388" lvl="3" indent="-280988" algn="l">
              <a:lnSpc>
                <a:spcPct val="100000"/>
              </a:lnSpc>
              <a:spcBef>
                <a:spcPts val="1000"/>
              </a:spcBef>
              <a:spcAft>
                <a:spcPts val="600"/>
              </a:spcAft>
              <a:buFont typeface="Arial" panose="020B0604020202020204" pitchFamily="34" charset="0"/>
              <a:buChar char="•"/>
            </a:pPr>
            <a:r>
              <a:rPr lang="en-US" sz="1800" b="1" dirty="0">
                <a:solidFill>
                  <a:srgbClr val="000000"/>
                </a:solidFill>
                <a:latin typeface="Campton Book"/>
                <a:ea typeface="Open Sans"/>
                <a:cs typeface="Open Sans"/>
              </a:rPr>
              <a:t>Peer-to-peer discussion. </a:t>
            </a:r>
            <a:r>
              <a:rPr lang="en-US" sz="1800" dirty="0">
                <a:solidFill>
                  <a:srgbClr val="000000"/>
                </a:solidFill>
                <a:latin typeface="Campton Book"/>
                <a:ea typeface="Open Sans"/>
                <a:cs typeface="Open Sans"/>
              </a:rPr>
              <a:t>The project states learned from one another and occasionally adopted innovations from other states. </a:t>
            </a:r>
          </a:p>
          <a:p>
            <a:pPr lvl="3" algn="l">
              <a:lnSpc>
                <a:spcPct val="100000"/>
              </a:lnSpc>
              <a:spcBef>
                <a:spcPts val="0"/>
              </a:spcBef>
              <a:spcAft>
                <a:spcPts val="600"/>
              </a:spcAft>
            </a:pPr>
            <a:endParaRPr lang="en-US" sz="1800" dirty="0">
              <a:solidFill>
                <a:srgbClr val="000000"/>
              </a:solidFill>
              <a:latin typeface="Campton Book"/>
              <a:ea typeface="Calibri" panose="020F0502020204030204"/>
              <a:cs typeface="Calibri" panose="020F0502020204030204"/>
            </a:endParaRPr>
          </a:p>
          <a:p>
            <a:pPr marL="457200" indent="-457200" algn="l">
              <a:buFont typeface="Arial" panose="020B0604020202020204" pitchFamily="34" charset="0"/>
              <a:buChar char="•"/>
            </a:pPr>
            <a:endParaRPr lang="en-US" sz="1800" dirty="0">
              <a:solidFill>
                <a:srgbClr val="000000"/>
              </a:solidFill>
              <a:latin typeface="Campton Book"/>
              <a:cs typeface="Calibri" panose="020F0502020204030204"/>
            </a:endParaRPr>
          </a:p>
          <a:p>
            <a:pPr marL="457200" indent="-457200" algn="l">
              <a:buFont typeface="Arial" panose="020B0604020202020204" pitchFamily="34" charset="0"/>
              <a:buChar char="•"/>
            </a:pPr>
            <a:endParaRPr lang="en-US" sz="1800" dirty="0">
              <a:solidFill>
                <a:srgbClr val="000000"/>
              </a:solidFill>
              <a:latin typeface="Campton Book"/>
              <a:cs typeface="Calibri" panose="020F0502020204030204"/>
            </a:endParaRPr>
          </a:p>
          <a:p>
            <a:pPr algn="l"/>
            <a:endParaRPr lang="en-US" sz="1800" dirty="0">
              <a:solidFill>
                <a:srgbClr val="000000"/>
              </a:solidFill>
              <a:latin typeface="Campton Book"/>
              <a:cs typeface="Calibri" panose="020F0502020204030204"/>
            </a:endParaRPr>
          </a:p>
        </p:txBody>
      </p:sp>
      <p:pic>
        <p:nvPicPr>
          <p:cNvPr id="5" name="Graphic 5" descr="Boardroom with solid fill">
            <a:extLst>
              <a:ext uri="{FF2B5EF4-FFF2-40B4-BE49-F238E27FC236}">
                <a16:creationId xmlns:a16="http://schemas.microsoft.com/office/drawing/2014/main" id="{5EBE562E-C851-02A3-5AD1-DC59D44120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3689" y="3887600"/>
            <a:ext cx="772160" cy="772160"/>
          </a:xfrm>
          <a:prstGeom prst="rect">
            <a:avLst/>
          </a:prstGeom>
        </p:spPr>
      </p:pic>
      <p:pic>
        <p:nvPicPr>
          <p:cNvPr id="6" name="Graphic 6" descr="Map with pin with solid fill">
            <a:extLst>
              <a:ext uri="{FF2B5EF4-FFF2-40B4-BE49-F238E27FC236}">
                <a16:creationId xmlns:a16="http://schemas.microsoft.com/office/drawing/2014/main" id="{6499672F-7546-0CFD-EFE2-65A599C674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3689" y="2392680"/>
            <a:ext cx="782320" cy="782320"/>
          </a:xfrm>
          <a:prstGeom prst="rect">
            <a:avLst/>
          </a:prstGeom>
        </p:spPr>
      </p:pic>
    </p:spTree>
    <p:extLst>
      <p:ext uri="{BB962C8B-B14F-4D97-AF65-F5344CB8AC3E}">
        <p14:creationId xmlns:p14="http://schemas.microsoft.com/office/powerpoint/2010/main" val="1879375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1_Office Theme">
  <a:themeElements>
    <a:clrScheme name="NGA Theme">
      <a:dk1>
        <a:srgbClr val="0A2240"/>
      </a:dk1>
      <a:lt1>
        <a:srgbClr val="FFFFFF"/>
      </a:lt1>
      <a:dk2>
        <a:srgbClr val="A7A8A9"/>
      </a:dk2>
      <a:lt2>
        <a:srgbClr val="FFFFFF"/>
      </a:lt2>
      <a:accent1>
        <a:srgbClr val="8A84D6"/>
      </a:accent1>
      <a:accent2>
        <a:srgbClr val="4D4084"/>
      </a:accent2>
      <a:accent3>
        <a:srgbClr val="A7A8A9"/>
      </a:accent3>
      <a:accent4>
        <a:srgbClr val="C8C8C8"/>
      </a:accent4>
      <a:accent5>
        <a:srgbClr val="0A2240"/>
      </a:accent5>
      <a:accent6>
        <a:srgbClr val="8A84D6"/>
      </a:accent6>
      <a:hlink>
        <a:srgbClr val="8A84D6"/>
      </a:hlink>
      <a:folHlink>
        <a:srgbClr val="4D4084"/>
      </a:folHlink>
    </a:clrScheme>
    <a:fontScheme name="Custom 1">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GA Theme">
      <a:dk1>
        <a:srgbClr val="0A2240"/>
      </a:dk1>
      <a:lt1>
        <a:srgbClr val="FFFFFF"/>
      </a:lt1>
      <a:dk2>
        <a:srgbClr val="A7A8A9"/>
      </a:dk2>
      <a:lt2>
        <a:srgbClr val="FFFFFF"/>
      </a:lt2>
      <a:accent1>
        <a:srgbClr val="8A84D6"/>
      </a:accent1>
      <a:accent2>
        <a:srgbClr val="4D4084"/>
      </a:accent2>
      <a:accent3>
        <a:srgbClr val="A7A8A9"/>
      </a:accent3>
      <a:accent4>
        <a:srgbClr val="C8C8C8"/>
      </a:accent4>
      <a:accent5>
        <a:srgbClr val="0A2240"/>
      </a:accent5>
      <a:accent6>
        <a:srgbClr val="8A84D6"/>
      </a:accent6>
      <a:hlink>
        <a:srgbClr val="8A84D6"/>
      </a:hlink>
      <a:folHlink>
        <a:srgbClr val="4D408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4">
      <a:dk1>
        <a:srgbClr val="0A2240"/>
      </a:dk1>
      <a:lt1>
        <a:srgbClr val="FFFFFF"/>
      </a:lt1>
      <a:dk2>
        <a:srgbClr val="A7A8A9"/>
      </a:dk2>
      <a:lt2>
        <a:srgbClr val="FFFFFF"/>
      </a:lt2>
      <a:accent1>
        <a:srgbClr val="8A84D6"/>
      </a:accent1>
      <a:accent2>
        <a:srgbClr val="4D4084"/>
      </a:accent2>
      <a:accent3>
        <a:srgbClr val="A7A8A9"/>
      </a:accent3>
      <a:accent4>
        <a:srgbClr val="C8C8C8"/>
      </a:accent4>
      <a:accent5>
        <a:srgbClr val="0A2240"/>
      </a:accent5>
      <a:accent6>
        <a:srgbClr val="8A84D6"/>
      </a:accent6>
      <a:hlink>
        <a:srgbClr val="8A84D6"/>
      </a:hlink>
      <a:folHlink>
        <a:srgbClr val="4D408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A66E1229520B48AB5DB30272090DE3" ma:contentTypeVersion="25" ma:contentTypeDescription="Create a new document." ma:contentTypeScope="" ma:versionID="b3ae699c1e3c4cf7923d0807ee269071">
  <xsd:schema xmlns:xsd="http://www.w3.org/2001/XMLSchema" xmlns:xs="http://www.w3.org/2001/XMLSchema" xmlns:p="http://schemas.microsoft.com/office/2006/metadata/properties" xmlns:ns2="4c57f0d7-23bd-4239-a774-89655a9bd28f" xmlns:ns3="3bc9279c-fece-4f8a-b9f6-4e12eb94a1e6" targetNamespace="http://schemas.microsoft.com/office/2006/metadata/properties" ma:root="true" ma:fieldsID="972235ff20f8b429c7139477446b985b" ns2:_="" ns3:_="">
    <xsd:import namespace="4c57f0d7-23bd-4239-a774-89655a9bd28f"/>
    <xsd:import namespace="3bc9279c-fece-4f8a-b9f6-4e12eb94a1e6"/>
    <xsd:element name="properties">
      <xsd:complexType>
        <xsd:sequence>
          <xsd:element name="documentManagement">
            <xsd:complexType>
              <xsd:all>
                <xsd:element ref="ns2:PublishingStartDate" minOccurs="0"/>
                <xsd:element ref="ns2:PublishingExpirationDate" minOccurs="0"/>
                <xsd:element ref="ns3:SharedWithUsers" minOccurs="0"/>
                <xsd:element ref="ns3:SharingHintHash" minOccurs="0"/>
                <xsd:element ref="ns3:SharedWithDetails" minOccurs="0"/>
                <xsd:element ref="ns3:LastSharedByUser" minOccurs="0"/>
                <xsd:element ref="ns3:LastSharedByTime"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SessionNumbe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7f0d7-23bd-4239-a774-89655a9bd28f"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SessionNumber" ma:index="23" nillable="true" ma:displayName="Session Number" ma:format="Dropdown" ma:internalName="SessionNumber" ma:percentage="FALSE">
      <xsd:simpleType>
        <xsd:restriction base="dms:Number"/>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MediaLengthIn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5bc45a1c-3f0d-475f-9743-834c054bbef1" ma:termSetId="09814cd3-568e-fe90-9814-8d621ff8fb84" ma:anchorId="fba54fb3-c3e1-fe81-a776-ca4b69148c4d" ma:open="true" ma:isKeyword="false">
      <xsd:complexType>
        <xsd:sequence>
          <xsd:element ref="pc:Terms" minOccurs="0" maxOccurs="1"/>
        </xsd:sequence>
      </xsd:complex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c9279c-fece-4f8a-b9f6-4e12eb94a1e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element name="TaxCatchAll" ma:index="29" nillable="true" ma:displayName="Taxonomy Catch All Column" ma:hidden="true" ma:list="{205184f4-690f-477d-a29b-e167514acc82}" ma:internalName="TaxCatchAll" ma:showField="CatchAllData" ma:web="3bc9279c-fece-4f8a-b9f6-4e12eb94a1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bc9279c-fece-4f8a-b9f6-4e12eb94a1e6" xsi:nil="true"/>
    <PublishingStartDate xmlns="4c57f0d7-23bd-4239-a774-89655a9bd28f" xsi:nil="true"/>
    <PublishingExpirationDate xmlns="4c57f0d7-23bd-4239-a774-89655a9bd28f" xsi:nil="true"/>
    <lcf76f155ced4ddcb4097134ff3c332f xmlns="4c57f0d7-23bd-4239-a774-89655a9bd28f">
      <Terms xmlns="http://schemas.microsoft.com/office/infopath/2007/PartnerControls"/>
    </lcf76f155ced4ddcb4097134ff3c332f>
    <SessionNumber xmlns="4c57f0d7-23bd-4239-a774-89655a9bd28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1541D0-18EB-4644-8365-6E3C2142A8B7}">
  <ds:schemaRefs>
    <ds:schemaRef ds:uri="3bc9279c-fece-4f8a-b9f6-4e12eb94a1e6"/>
    <ds:schemaRef ds:uri="4c57f0d7-23bd-4239-a774-89655a9bd2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280DFE-9D31-46C8-96EF-9AEA84F185D8}">
  <ds:schemaRefs>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4c57f0d7-23bd-4239-a774-89655a9bd28f"/>
    <ds:schemaRef ds:uri="3bc9279c-fece-4f8a-b9f6-4e12eb94a1e6"/>
    <ds:schemaRef ds:uri="http://purl.org/dc/dcmitype/"/>
    <ds:schemaRef ds:uri="http://purl.org/dc/terms/"/>
  </ds:schemaRefs>
</ds:datastoreItem>
</file>

<file path=customXml/itemProps3.xml><?xml version="1.0" encoding="utf-8"?>
<ds:datastoreItem xmlns:ds="http://schemas.openxmlformats.org/officeDocument/2006/customXml" ds:itemID="{C1A941CF-C9AA-47C1-8F64-540C0E3F05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1150</TotalTime>
  <Words>1071</Words>
  <Application>Microsoft Office PowerPoint</Application>
  <PresentationFormat>Widescreen</PresentationFormat>
  <Paragraphs>185</Paragraphs>
  <Slides>14</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Arial</vt:lpstr>
      <vt:lpstr>Calibri</vt:lpstr>
      <vt:lpstr>Calibri Light</vt:lpstr>
      <vt:lpstr>Campton Book</vt:lpstr>
      <vt:lpstr>Campton SemiBold</vt:lpstr>
      <vt:lpstr>Century Gothic</vt:lpstr>
      <vt:lpstr>Courier New</vt:lpstr>
      <vt:lpstr>Lato Bold</vt:lpstr>
      <vt:lpstr>Lato Medium</vt:lpstr>
      <vt:lpstr>open sans</vt:lpstr>
      <vt:lpstr>Segoe UI</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Preparing The Next Generation Of The Healthcare Workforce: State Strategies For Recruitment And Retention</vt:lpstr>
      <vt:lpstr>Healthcare Workforce Year One Report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Madelyn Rahn</dc:creator>
  <cp:lastModifiedBy>Hockenberry, Shelby</cp:lastModifiedBy>
  <cp:revision>29</cp:revision>
  <cp:lastPrinted>2021-08-16T14:26:48Z</cp:lastPrinted>
  <dcterms:created xsi:type="dcterms:W3CDTF">2021-05-03T19:24:39Z</dcterms:created>
  <dcterms:modified xsi:type="dcterms:W3CDTF">2023-11-09T15:29:08Z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0x0101009CA66E1229520B48AB5DB30272090DE3</vt:lpwstr>
  </property>
  <property fmtid="{D5CDD505-2E9C-101B-9397-08002B2CF9AE}" pid="3" name="MediaServiceImageTags">
    <vt:lpwstr/>
  </property>
</Properties>
</file>