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78" r:id="rId2"/>
    <p:sldId id="267" r:id="rId3"/>
    <p:sldId id="262" r:id="rId4"/>
    <p:sldId id="279" r:id="rId5"/>
    <p:sldId id="281" r:id="rId6"/>
    <p:sldId id="287" r:id="rId7"/>
    <p:sldId id="280" r:id="rId8"/>
    <p:sldId id="283" r:id="rId9"/>
    <p:sldId id="290" r:id="rId10"/>
    <p:sldId id="297" r:id="rId11"/>
    <p:sldId id="296" r:id="rId12"/>
    <p:sldId id="291"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122"/>
  </p:normalViewPr>
  <p:slideViewPr>
    <p:cSldViewPr snapToGrid="0">
      <p:cViewPr varScale="1">
        <p:scale>
          <a:sx n="56" d="100"/>
          <a:sy n="56" d="100"/>
        </p:scale>
        <p:origin x="1044" y="52"/>
      </p:cViewPr>
      <p:guideLst/>
    </p:cSldViewPr>
  </p:slideViewPr>
  <p:notesTextViewPr>
    <p:cViewPr>
      <p:scale>
        <a:sx n="110" d="100"/>
        <a:sy n="110" d="100"/>
      </p:scale>
      <p:origin x="0" y="0"/>
    </p:cViewPr>
  </p:notesTextViewPr>
  <p:sorterViewPr>
    <p:cViewPr>
      <p:scale>
        <a:sx n="80" d="100"/>
        <a:sy n="80" d="100"/>
      </p:scale>
      <p:origin x="0" y="0"/>
    </p:cViewPr>
  </p:sorterViewPr>
  <p:notesViewPr>
    <p:cSldViewPr snapToGrid="0">
      <p:cViewPr>
        <p:scale>
          <a:sx n="163" d="100"/>
          <a:sy n="163" d="100"/>
        </p:scale>
        <p:origin x="2888"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CEEA92-8A8B-4B37-8F65-1E58EB2424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D09AD4-7A60-31D4-1A3D-90B441DE1D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61731-E354-B845-BEFE-F924D28B6F3B}" type="datetimeFigureOut">
              <a:rPr lang="en-US" smtClean="0"/>
              <a:t>4/3/2025</a:t>
            </a:fld>
            <a:endParaRPr lang="en-US"/>
          </a:p>
        </p:txBody>
      </p:sp>
      <p:sp>
        <p:nvSpPr>
          <p:cNvPr id="4" name="Footer Placeholder 3">
            <a:extLst>
              <a:ext uri="{FF2B5EF4-FFF2-40B4-BE49-F238E27FC236}">
                <a16:creationId xmlns:a16="http://schemas.microsoft.com/office/drawing/2014/main" id="{5BF1BDF5-4C75-3931-A10D-CDD36838AE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2BA6F3-FA13-9F7D-3A86-7EB538050A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F67138-193A-AA46-BBDF-F37DC34BD738}" type="slidenum">
              <a:rPr lang="en-US" smtClean="0"/>
              <a:t>‹#›</a:t>
            </a:fld>
            <a:endParaRPr lang="en-US"/>
          </a:p>
        </p:txBody>
      </p:sp>
    </p:spTree>
    <p:extLst>
      <p:ext uri="{BB962C8B-B14F-4D97-AF65-F5344CB8AC3E}">
        <p14:creationId xmlns:p14="http://schemas.microsoft.com/office/powerpoint/2010/main" val="1437242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a:extLst>
              <a:ext uri="{FF2B5EF4-FFF2-40B4-BE49-F238E27FC236}">
                <a16:creationId xmlns:a16="http://schemas.microsoft.com/office/drawing/2014/main" id="{2036F140-DC8E-9E3D-DCF5-3D0331B175CF}"/>
              </a:ext>
            </a:extLst>
          </p:cNvPr>
          <p:cNvSpPr>
            <a:spLocks noGrp="1" noRot="1" noChangeAspect="1"/>
          </p:cNvSpPr>
          <p:nvPr>
            <p:ph type="sldImg" idx="2"/>
          </p:nvPr>
        </p:nvSpPr>
        <p:spPr>
          <a:xfrm>
            <a:off x="685800" y="524551"/>
            <a:ext cx="5486400" cy="3086100"/>
          </a:xfrm>
          <a:prstGeom prst="rect">
            <a:avLst/>
          </a:prstGeom>
          <a:noFill/>
          <a:ln w="12700">
            <a:no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9E8E4F44-9A82-828B-5F6B-55BD71E14471}"/>
              </a:ext>
            </a:extLst>
          </p:cNvPr>
          <p:cNvSpPr>
            <a:spLocks noGrp="1"/>
          </p:cNvSpPr>
          <p:nvPr>
            <p:ph type="body" sz="quarter" idx="3"/>
          </p:nvPr>
        </p:nvSpPr>
        <p:spPr>
          <a:xfrm>
            <a:off x="685800" y="3804359"/>
            <a:ext cx="5486400" cy="434837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Disability Rights Education and Defense Fund logo">
            <a:extLst>
              <a:ext uri="{FF2B5EF4-FFF2-40B4-BE49-F238E27FC236}">
                <a16:creationId xmlns:a16="http://schemas.microsoft.com/office/drawing/2014/main" id="{8928BBAC-517B-FA82-1B49-C71D268F1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4804" y="8284113"/>
            <a:ext cx="1449070" cy="797560"/>
          </a:xfrm>
          <a:prstGeom prst="rect">
            <a:avLst/>
          </a:prstGeom>
        </p:spPr>
      </p:pic>
      <p:sp>
        <p:nvSpPr>
          <p:cNvPr id="3" name="Slide Number Placeholder 2">
            <a:extLst>
              <a:ext uri="{FF2B5EF4-FFF2-40B4-BE49-F238E27FC236}">
                <a16:creationId xmlns:a16="http://schemas.microsoft.com/office/drawing/2014/main" id="{DC803C0A-68E8-C440-7982-C32CAB8987CF}"/>
              </a:ext>
            </a:extLst>
          </p:cNvPr>
          <p:cNvSpPr>
            <a:spLocks noGrp="1"/>
          </p:cNvSpPr>
          <p:nvPr>
            <p:ph type="sldNum" sz="quarter" idx="5"/>
          </p:nvPr>
        </p:nvSpPr>
        <p:spPr>
          <a:xfrm>
            <a:off x="3243873" y="8685213"/>
            <a:ext cx="370254" cy="458787"/>
          </a:xfrm>
          <a:prstGeom prst="rect">
            <a:avLst/>
          </a:prstGeom>
        </p:spPr>
        <p:txBody>
          <a:bodyPr vert="horz" lIns="91440" tIns="45720" rIns="91440" bIns="45720" rtlCol="0" anchor="b"/>
          <a:lstStyle>
            <a:lvl1pPr algn="r">
              <a:defRPr sz="1200"/>
            </a:lvl1pPr>
          </a:lstStyle>
          <a:p>
            <a:fld id="{2140DDA0-58EC-C443-ABA7-DA84719BFF06}" type="slidenum">
              <a:rPr lang="en-US" smtClean="0"/>
              <a:t>‹#›</a:t>
            </a:fld>
            <a:endParaRPr lang="en-US"/>
          </a:p>
        </p:txBody>
      </p:sp>
    </p:spTree>
    <p:extLst>
      <p:ext uri="{BB962C8B-B14F-4D97-AF65-F5344CB8AC3E}">
        <p14:creationId xmlns:p14="http://schemas.microsoft.com/office/powerpoint/2010/main" val="34644020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49288"/>
            <a:ext cx="5934075" cy="3338512"/>
          </a:xfrm>
          <a:prstGeom prst="rect">
            <a:avLst/>
          </a:prstGeom>
        </p:spPr>
      </p:sp>
      <p:sp>
        <p:nvSpPr>
          <p:cNvPr id="3" name="Notes Placeholder 2"/>
          <p:cNvSpPr>
            <a:spLocks noGrp="1"/>
          </p:cNvSpPr>
          <p:nvPr>
            <p:ph type="body" idx="1"/>
          </p:nvPr>
        </p:nvSpPr>
        <p:spPr>
          <a:xfrm>
            <a:off x="685800" y="3987800"/>
            <a:ext cx="5486400" cy="4562231"/>
          </a:xfrm>
          <a:prstGeom prst="rect">
            <a:avLst/>
          </a:prstGeom>
        </p:spPr>
        <p:txBody>
          <a:bodyPr/>
          <a:lstStyle/>
          <a:p>
            <a:r>
              <a:rPr lang="en-US" sz="1100" dirty="0"/>
              <a:t>Statistics presented in this document are based on analyses I conducted of public use, person-level data from 3 nationally representative Federal surveys:</a:t>
            </a:r>
          </a:p>
          <a:p>
            <a:pPr marL="171450" indent="-171450">
              <a:buFont typeface="Arial" panose="020B0604020202020204" pitchFamily="34" charset="0"/>
              <a:buChar char="•"/>
            </a:pPr>
            <a:r>
              <a:rPr lang="en-US" sz="1100" dirty="0"/>
              <a:t>The American Community Survey (ACS), 2010–2023</a:t>
            </a:r>
          </a:p>
          <a:p>
            <a:pPr marL="171450" indent="-171450">
              <a:buFont typeface="Arial" panose="020B0604020202020204" pitchFamily="34" charset="0"/>
              <a:buChar char="•"/>
            </a:pPr>
            <a:r>
              <a:rPr lang="en-US" sz="1100" dirty="0"/>
              <a:t>The National Health Interview Survey (NHIS), 2010–2017 and 2019–2023</a:t>
            </a:r>
          </a:p>
          <a:p>
            <a:pPr marL="171450" indent="-171450">
              <a:buFont typeface="Arial" panose="020B0604020202020204" pitchFamily="34" charset="0"/>
              <a:buChar char="•"/>
            </a:pPr>
            <a:r>
              <a:rPr lang="en-US" sz="1100" dirty="0"/>
              <a:t>The Medical Expenditure Panel Survey (MEPS), 2019–2022</a:t>
            </a:r>
          </a:p>
          <a:p>
            <a:endParaRPr lang="en-US" sz="1100" dirty="0"/>
          </a:p>
          <a:p>
            <a:r>
              <a:rPr lang="en-US" sz="1100" dirty="0"/>
              <a:t>I omitted 2020 data from all analyses due to the disruption caused by the COVID-19 pandemic. ACS is representative of the entire U.S. population. NHIS &amp; MEPS are representative of the civilian, household-resident population. ACS &amp; NHIS are conducted by the Census Bureau, the latter on behalf of the National Center for Health Statistics (NCHS). MEPS is conducted by </a:t>
            </a:r>
            <a:r>
              <a:rPr lang="en-US" sz="1100" dirty="0" err="1"/>
              <a:t>Westat</a:t>
            </a:r>
            <a:r>
              <a:rPr lang="en-US" sz="1100" dirty="0"/>
              <a:t> on behalf of the Agency for Healthcare Research and Quality (AHRQ) and NCHS.</a:t>
            </a:r>
          </a:p>
          <a:p>
            <a:endParaRPr lang="en-US" sz="1100" dirty="0"/>
          </a:p>
          <a:p>
            <a:r>
              <a:rPr lang="en-US" sz="1100" dirty="0"/>
              <a:t>The ACS, MEPS, and this analysis of years 2010–2017 of the NHIS use a standard 6-question definition of disability. Questions ask about “serious difficulty” hearing; seeing; concentrating, remembering, or making decisions; and walking or climbing steps; as well as difficulty dressing or bathing and doing errands alone outside the home. Respondents endorsing one or more of these questions were classified as having disabilities.</a:t>
            </a:r>
          </a:p>
          <a:p>
            <a:endParaRPr lang="en-US" sz="1100" dirty="0"/>
          </a:p>
          <a:p>
            <a:r>
              <a:rPr lang="en-US" sz="1100" dirty="0"/>
              <a:t>This analysis of years 2019–2023 of the NHIS uses an alternative disability measure, the Washington Group Short Set on Functioning – Enhanced (WG-SS Enhanced). The WG-SS (unenhanced version) asks about difficulty hearing, seeing, communicating, remembering or concentrating, walking or climbing steps, and washing or dressing. The Enhanced version fills in some of the gaps of the Short Set by including additional questions on upper body mobility, anxiety, and depression.</a:t>
            </a:r>
          </a:p>
          <a:p>
            <a:endParaRPr lang="en-US" sz="1100" dirty="0"/>
          </a:p>
          <a:p>
            <a:endParaRPr lang="en-US" sz="1100" dirty="0"/>
          </a:p>
        </p:txBody>
      </p:sp>
      <p:sp>
        <p:nvSpPr>
          <p:cNvPr id="5" name="Slide Number Placeholder 4">
            <a:extLst>
              <a:ext uri="{FF2B5EF4-FFF2-40B4-BE49-F238E27FC236}">
                <a16:creationId xmlns:a16="http://schemas.microsoft.com/office/drawing/2014/main" id="{2F7A1D4F-20D3-53CD-F64F-76E2FFA7EA78}"/>
              </a:ext>
            </a:extLst>
          </p:cNvPr>
          <p:cNvSpPr>
            <a:spLocks noGrp="1"/>
          </p:cNvSpPr>
          <p:nvPr>
            <p:ph type="sldNum" sz="quarter" idx="5"/>
          </p:nvPr>
        </p:nvSpPr>
        <p:spPr/>
        <p:txBody>
          <a:bodyPr/>
          <a:lstStyle/>
          <a:p>
            <a:fld id="{2140DDA0-58EC-C443-ABA7-DA84719BFF06}" type="slidenum">
              <a:rPr lang="en-US" smtClean="0"/>
              <a:t>1</a:t>
            </a:fld>
            <a:endParaRPr lang="en-US"/>
          </a:p>
        </p:txBody>
      </p:sp>
    </p:spTree>
    <p:extLst>
      <p:ext uri="{BB962C8B-B14F-4D97-AF65-F5344CB8AC3E}">
        <p14:creationId xmlns:p14="http://schemas.microsoft.com/office/powerpoint/2010/main" val="335391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dirty="0"/>
              <a:t>Whichever method they use, “per capita caps”* or block grants, the aim is to end the guaranteed Federal match of state Medicaid expenditures. The current Federal match (the Federal Medical Assistance Percentage, or FMAP) ranges from 50%, for the higher-income states, to 77%, for the lowest-income state. (Territories get an FMAP of 83%.) The FMAP can be even higher if Congress wants to give the states an incentive to change a policy or adopt a program. Medicaid expansion, for example, was originally matched at 90%, and that figure was raised even higher, to 95%, in the American Rescue Plan Act, to encourage states that had not already expanded to do so. </a:t>
            </a:r>
          </a:p>
          <a:p>
            <a:endParaRPr lang="en-US" dirty="0"/>
          </a:p>
          <a:p>
            <a:r>
              <a:rPr lang="en-US" dirty="0"/>
              <a:t>Without a guaranteed Federal match, states would get a fixed, pre-appropriated Medicaid budget from the Feds. If they go over, they have to pay 100%. That would be between twice and four times their ordinary share, or as much as 10 to 20 times if it’s for an incentivized program like the expansion. State Medicaid administrators will be quaking in their boots at the prospect of overspending. What will they do? They’ll take a close look at the high-cost programs and high-cost beneficiaries and institute caps and cuts.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typical (median) annual Medicaid expenditures shown in the chart (horizontal lines), which are much higher for disabled working-age beneficiaries (and especially disabled beneficiaries not also on Medicare) than for non-disabled. Mean expenditures (blue bars) are much greater in all categories; it’s the mean expenditures, not the median, that determine program costs. Compare those means with the much greater mean (nearly $50K annually) for a 1915(c) HCBS Waiver slot. HCBS programs will be first on the chopping block!</a:t>
            </a:r>
          </a:p>
          <a:p>
            <a:endParaRPr lang="en-US" dirty="0"/>
          </a:p>
          <a:p>
            <a:r>
              <a:rPr lang="en-US" dirty="0"/>
              <a:t>Another likely program cut: States that allow people with incomes up to 300% of the Federal Poverty Level could reduce that to 100%, excluding a lot of more middle-class beneficiaries from coverage. Cuts, caps, and failure to launch new programs will halt and possibly reverse all the progress that has been made in rebalancing LTSS spending in favor of HCBS programs rather than institutions.</a:t>
            </a:r>
          </a:p>
          <a:p>
            <a:endParaRPr lang="en-US" dirty="0"/>
          </a:p>
          <a:p>
            <a:r>
              <a:rPr lang="en-US" dirty="0"/>
              <a:t> </a:t>
            </a:r>
          </a:p>
          <a:p>
            <a:r>
              <a:rPr lang="en-US" dirty="0"/>
              <a:t>*Pet peeve: “Per capita” usually means per person in the general population. So a per capita cap would be an amount calculated based on the state population, not an amount based on the number of beneficiaries.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Sources: DREDF analysis of data from the Medical Expenditure Panel Survey 2019–23; CMS/Mathematica 2022 LTSS report.</a:t>
            </a:r>
          </a:p>
          <a:p>
            <a:endParaRPr lang="en-US" dirty="0"/>
          </a:p>
        </p:txBody>
      </p:sp>
      <p:sp>
        <p:nvSpPr>
          <p:cNvPr id="5" name="Slide Number Placeholder 4">
            <a:extLst>
              <a:ext uri="{FF2B5EF4-FFF2-40B4-BE49-F238E27FC236}">
                <a16:creationId xmlns:a16="http://schemas.microsoft.com/office/drawing/2014/main" id="{90995515-FE55-DA8B-DD75-F3A607EBFE49}"/>
              </a:ext>
            </a:extLst>
          </p:cNvPr>
          <p:cNvSpPr>
            <a:spLocks noGrp="1"/>
          </p:cNvSpPr>
          <p:nvPr>
            <p:ph type="sldNum" sz="quarter" idx="5"/>
          </p:nvPr>
        </p:nvSpPr>
        <p:spPr/>
        <p:txBody>
          <a:bodyPr/>
          <a:lstStyle/>
          <a:p>
            <a:fld id="{2140DDA0-58EC-C443-ABA7-DA84719BFF06}" type="slidenum">
              <a:rPr lang="en-US" smtClean="0"/>
              <a:t>12</a:t>
            </a:fld>
            <a:endParaRPr lang="en-US"/>
          </a:p>
        </p:txBody>
      </p:sp>
    </p:spTree>
    <p:extLst>
      <p:ext uri="{BB962C8B-B14F-4D97-AF65-F5344CB8AC3E}">
        <p14:creationId xmlns:p14="http://schemas.microsoft.com/office/powerpoint/2010/main" val="247105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dirty="0"/>
              <a:t>About 2/3 of uninsured, disabled, working-age adults experience one or more unmet healthcare needs. In contrast, 90% of insured, non-disabled working-age adults have their healthcare needs met (only 10% have unmet needs). Note that the measures only address cost-related unmet needs, not unmet needs caused, for example, by inability to get to the provider’s office, difficulty getting a referral, or providers who are not knowledgeable about the persons health condition or disability. Therefore, the true level of unmet need for healthcare is likely much larger than the statistics shown in the chart.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DREDF analysis of data from the National Health Interview Survey, 2019–2023.</a:t>
            </a:r>
          </a:p>
          <a:p>
            <a:endParaRPr lang="en-US" dirty="0"/>
          </a:p>
        </p:txBody>
      </p:sp>
      <p:sp>
        <p:nvSpPr>
          <p:cNvPr id="5" name="Slide Number Placeholder 4">
            <a:extLst>
              <a:ext uri="{FF2B5EF4-FFF2-40B4-BE49-F238E27FC236}">
                <a16:creationId xmlns:a16="http://schemas.microsoft.com/office/drawing/2014/main" id="{EE11EE16-4752-87E5-315B-20A5FFE1E7E8}"/>
              </a:ext>
            </a:extLst>
          </p:cNvPr>
          <p:cNvSpPr>
            <a:spLocks noGrp="1"/>
          </p:cNvSpPr>
          <p:nvPr>
            <p:ph type="sldNum" sz="quarter" idx="5"/>
          </p:nvPr>
        </p:nvSpPr>
        <p:spPr/>
        <p:txBody>
          <a:bodyPr/>
          <a:lstStyle/>
          <a:p>
            <a:fld id="{2140DDA0-58EC-C443-ABA7-DA84719BFF06}" type="slidenum">
              <a:rPr lang="en-US" smtClean="0"/>
              <a:t>2</a:t>
            </a:fld>
            <a:endParaRPr lang="en-US"/>
          </a:p>
        </p:txBody>
      </p:sp>
    </p:spTree>
    <p:extLst>
      <p:ext uri="{BB962C8B-B14F-4D97-AF65-F5344CB8AC3E}">
        <p14:creationId xmlns:p14="http://schemas.microsoft.com/office/powerpoint/2010/main" val="290312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DREDF analysis of data from the American Community Survey, age adjusted to the 2023 population.</a:t>
            </a:r>
          </a:p>
          <a:p>
            <a:endParaRPr lang="en-US" dirty="0"/>
          </a:p>
        </p:txBody>
      </p:sp>
      <p:sp>
        <p:nvSpPr>
          <p:cNvPr id="5" name="Slide Number Placeholder 4">
            <a:extLst>
              <a:ext uri="{FF2B5EF4-FFF2-40B4-BE49-F238E27FC236}">
                <a16:creationId xmlns:a16="http://schemas.microsoft.com/office/drawing/2014/main" id="{A0CAB9E5-FF8F-9C4B-A47F-BA6372F53D15}"/>
              </a:ext>
            </a:extLst>
          </p:cNvPr>
          <p:cNvSpPr>
            <a:spLocks noGrp="1"/>
          </p:cNvSpPr>
          <p:nvPr>
            <p:ph type="sldNum" sz="quarter" idx="5"/>
          </p:nvPr>
        </p:nvSpPr>
        <p:spPr/>
        <p:txBody>
          <a:bodyPr/>
          <a:lstStyle/>
          <a:p>
            <a:fld id="{2140DDA0-58EC-C443-ABA7-DA84719BFF06}" type="slidenum">
              <a:rPr lang="en-US" smtClean="0"/>
              <a:t>3</a:t>
            </a:fld>
            <a:endParaRPr lang="en-US"/>
          </a:p>
        </p:txBody>
      </p:sp>
    </p:spTree>
    <p:extLst>
      <p:ext uri="{BB962C8B-B14F-4D97-AF65-F5344CB8AC3E}">
        <p14:creationId xmlns:p14="http://schemas.microsoft.com/office/powerpoint/2010/main" val="132270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44538"/>
            <a:ext cx="5486400" cy="3086100"/>
          </a:xfrm>
          <a:prstGeom prst="rect">
            <a:avLst/>
          </a:prstGeom>
        </p:spPr>
      </p:sp>
      <p:sp>
        <p:nvSpPr>
          <p:cNvPr id="3" name="Notes Placeholder 2"/>
          <p:cNvSpPr>
            <a:spLocks noGrp="1"/>
          </p:cNvSpPr>
          <p:nvPr>
            <p:ph type="body" idx="1"/>
          </p:nvPr>
        </p:nvSpPr>
        <p:spPr>
          <a:xfrm>
            <a:off x="685800" y="4003187"/>
            <a:ext cx="5486400" cy="4337538"/>
          </a:xfrm>
          <a:prstGeom prst="rect">
            <a:avLst/>
          </a:prstGeom>
        </p:spPr>
        <p:txBody>
          <a:bodyPr/>
          <a:lstStyle/>
          <a:p>
            <a:r>
              <a:rPr lang="en-US" sz="1100" dirty="0"/>
              <a:t>The pie on the left shows the primary healthcare payer (source of coverage that generally pays first) for disabled working-age adults. </a:t>
            </a:r>
          </a:p>
          <a:p>
            <a:pPr marL="171450" indent="-171450">
              <a:buFont typeface="Arial" panose="020B0604020202020204" pitchFamily="34" charset="0"/>
              <a:buChar char="•"/>
            </a:pPr>
            <a:r>
              <a:rPr lang="en-US" sz="1100" dirty="0"/>
              <a:t>Private, employment-based group insurance, obtained from a current or former employer or union, is the most common, with more than 1/3 having such coverage.</a:t>
            </a:r>
          </a:p>
          <a:p>
            <a:pPr marL="171450" indent="-171450">
              <a:buFont typeface="Arial" panose="020B0604020202020204" pitchFamily="34" charset="0"/>
              <a:buChar char="•"/>
            </a:pPr>
            <a:r>
              <a:rPr lang="en-US" sz="1100" dirty="0"/>
              <a:t>Next is Medicaid (light green), which provides coverage for 1/4 of disabled working-age adults.</a:t>
            </a:r>
          </a:p>
          <a:p>
            <a:pPr marL="171450" indent="-171450">
              <a:buFont typeface="Arial" panose="020B0604020202020204" pitchFamily="34" charset="0"/>
              <a:buChar char="•"/>
            </a:pPr>
            <a:r>
              <a:rPr lang="en-US" sz="1100" dirty="0"/>
              <a:t>17% have Medicare coverage.</a:t>
            </a:r>
          </a:p>
          <a:p>
            <a:pPr marL="171450" indent="-171450">
              <a:buFont typeface="Arial" panose="020B0604020202020204" pitchFamily="34" charset="0"/>
              <a:buChar char="•"/>
            </a:pPr>
            <a:r>
              <a:rPr lang="en-US" sz="1100" dirty="0"/>
              <a:t>Individual, private insurance policies cover only 7% (5% purchased via Exchanges plus 2% obtained directly from insurer).</a:t>
            </a:r>
          </a:p>
          <a:p>
            <a:pPr marL="171450" indent="-171450">
              <a:buFont typeface="Arial" panose="020B0604020202020204" pitchFamily="34" charset="0"/>
              <a:buChar char="•"/>
            </a:pPr>
            <a:r>
              <a:rPr lang="en-US" sz="1100" dirty="0"/>
              <a:t>Only 1/10 of disabled working-age adults are uninsured, down from about 1/5 before the Affordable Care Act took effect.</a:t>
            </a:r>
          </a:p>
          <a:p>
            <a:endParaRPr lang="en-US" sz="1100" dirty="0"/>
          </a:p>
          <a:p>
            <a:r>
              <a:rPr lang="en-US" sz="1100" dirty="0"/>
              <a:t>Details of Medicare coverage are shown in the pie on the right.</a:t>
            </a:r>
          </a:p>
          <a:p>
            <a:pPr marL="171450" indent="-171450">
              <a:buFont typeface="Arial" panose="020B0604020202020204" pitchFamily="34" charset="0"/>
              <a:buChar char="•"/>
            </a:pPr>
            <a:r>
              <a:rPr lang="en-US" sz="1100" dirty="0"/>
              <a:t>7% of disabled working-age adults are on Medicare without any supplemental coverage: 4% on Medicare Advantage and 3% traditional Medicare. </a:t>
            </a:r>
          </a:p>
          <a:p>
            <a:pPr marL="171450" indent="-171450">
              <a:buFont typeface="Arial" panose="020B0604020202020204" pitchFamily="34" charset="0"/>
              <a:buChar char="•"/>
            </a:pPr>
            <a:r>
              <a:rPr lang="en-US" sz="1100" dirty="0"/>
              <a:t>The rest have additional coverage, generally paying for the 20% of costs that Medicare typically doesn’t pay: 7% of disabled working-age adults are duals, covered by both Medicaid and Medicare, and 3% have private coverage, mostly Medigap plans.</a:t>
            </a:r>
          </a:p>
          <a:p>
            <a:pPr marL="628650" lvl="1" indent="-171450">
              <a:buFont typeface="Wingdings" pitchFamily="2" charset="2"/>
              <a:buChar char="§"/>
            </a:pPr>
            <a:endParaRPr lang="en-US" sz="1100" dirty="0"/>
          </a:p>
          <a:p>
            <a:pPr marL="0" lvl="0" indent="0">
              <a:buFont typeface="Wingdings" pitchFamily="2" charset="2"/>
              <a:buNone/>
            </a:pPr>
            <a:r>
              <a:rPr lang="en-US" sz="1100" dirty="0"/>
              <a:t>An additional 1.4% have Medicaid coverage neither as primary nor as supplementary to Medicare (not shown on chart), for a total of 34.1% of disabled working-age adults on Medicaid.</a:t>
            </a:r>
          </a:p>
          <a:p>
            <a:pPr marL="0" lvl="0" indent="0">
              <a:buFont typeface="Wingdings" pitchFamily="2" charset="2"/>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100" dirty="0"/>
              <a:t>Source: DREDF analysis of data from the National Health Interview Survey, 2021–2023.</a:t>
            </a:r>
          </a:p>
          <a:p>
            <a:pPr marL="0" lvl="0" indent="0">
              <a:buFont typeface="Wingdings" pitchFamily="2" charset="2"/>
              <a:buNone/>
            </a:pPr>
            <a:endParaRPr lang="en-US" sz="1100" dirty="0"/>
          </a:p>
        </p:txBody>
      </p:sp>
      <p:sp>
        <p:nvSpPr>
          <p:cNvPr id="5" name="Slide Number Placeholder 4">
            <a:extLst>
              <a:ext uri="{FF2B5EF4-FFF2-40B4-BE49-F238E27FC236}">
                <a16:creationId xmlns:a16="http://schemas.microsoft.com/office/drawing/2014/main" id="{EC0FA77F-A89E-402C-EDC6-305A15D5510E}"/>
              </a:ext>
            </a:extLst>
          </p:cNvPr>
          <p:cNvSpPr>
            <a:spLocks noGrp="1"/>
          </p:cNvSpPr>
          <p:nvPr>
            <p:ph type="sldNum" sz="quarter" idx="5"/>
          </p:nvPr>
        </p:nvSpPr>
        <p:spPr/>
        <p:txBody>
          <a:bodyPr/>
          <a:lstStyle/>
          <a:p>
            <a:fld id="{2140DDA0-58EC-C443-ABA7-DA84719BFF06}" type="slidenum">
              <a:rPr lang="en-US" smtClean="0"/>
              <a:t>4</a:t>
            </a:fld>
            <a:endParaRPr lang="en-US"/>
          </a:p>
        </p:txBody>
      </p:sp>
    </p:spTree>
    <p:extLst>
      <p:ext uri="{BB962C8B-B14F-4D97-AF65-F5344CB8AC3E}">
        <p14:creationId xmlns:p14="http://schemas.microsoft.com/office/powerpoint/2010/main" val="291962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dirty="0"/>
              <a:t>Dual Medicare-Medicaid beneficiaries (18%) and people on Medicaid alone (23%) are substantially less likely than those in the other coverage categories to have unmet healthcare needs: 32% among those on Medicare without Medicaid, 35% for those with employment-based coverage, and 39% for people with individual private coverage. Coverage from the VA or the military is about equivalent to dual coverage.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the comparisons across coverage categories more fair, I have controlled for differences in age and disability type and severity.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DREDF analysis of data from the National Health Interview Survey, 2019–2023.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a:extLst>
              <a:ext uri="{FF2B5EF4-FFF2-40B4-BE49-F238E27FC236}">
                <a16:creationId xmlns:a16="http://schemas.microsoft.com/office/drawing/2014/main" id="{F1FA9017-274A-7899-532E-D508BA8E272F}"/>
              </a:ext>
            </a:extLst>
          </p:cNvPr>
          <p:cNvSpPr>
            <a:spLocks noGrp="1"/>
          </p:cNvSpPr>
          <p:nvPr>
            <p:ph type="sldNum" sz="quarter" idx="5"/>
          </p:nvPr>
        </p:nvSpPr>
        <p:spPr/>
        <p:txBody>
          <a:bodyPr/>
          <a:lstStyle/>
          <a:p>
            <a:fld id="{2140DDA0-58EC-C443-ABA7-DA84719BFF06}" type="slidenum">
              <a:rPr lang="en-US" smtClean="0"/>
              <a:t>5</a:t>
            </a:fld>
            <a:endParaRPr lang="en-US"/>
          </a:p>
        </p:txBody>
      </p:sp>
    </p:spTree>
    <p:extLst>
      <p:ext uri="{BB962C8B-B14F-4D97-AF65-F5344CB8AC3E}">
        <p14:creationId xmlns:p14="http://schemas.microsoft.com/office/powerpoint/2010/main" val="194636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38225"/>
            <a:ext cx="5486400" cy="3086100"/>
          </a:xfrm>
          <a:prstGeom prst="rect">
            <a:avLst/>
          </a:prstGeom>
        </p:spPr>
      </p:sp>
      <p:sp>
        <p:nvSpPr>
          <p:cNvPr id="3" name="Notes Placeholder 2"/>
          <p:cNvSpPr>
            <a:spLocks noGrp="1"/>
          </p:cNvSpPr>
          <p:nvPr>
            <p:ph type="body" idx="1"/>
          </p:nvPr>
        </p:nvSpPr>
        <p:spPr>
          <a:xfrm>
            <a:off x="685800" y="4259872"/>
            <a:ext cx="5486400" cy="4196374"/>
          </a:xfrm>
          <a:prstGeom prst="rect">
            <a:avLst/>
          </a:prstGeom>
        </p:spPr>
        <p:txBody>
          <a:bodyPr/>
          <a:lstStyle/>
          <a:p>
            <a:r>
              <a:rPr lang="en-US" sz="1100" dirty="0"/>
              <a:t>This chart illustrates the typical costs paid out-of-pocket by disabled working-age adults across primary coverage categories. The red lines indicate the median out-of-pocket spending for each coverage type; in other words, half of people in that group spend less than the median amount and half spend more. The grey bars indicate a typical range of out-of-pocket payment amounts: The top end of each bar represents the 75</a:t>
            </a:r>
            <a:r>
              <a:rPr lang="en-US" sz="1100" baseline="30000" dirty="0"/>
              <a:t>th</a:t>
            </a:r>
            <a:r>
              <a:rPr lang="en-US" sz="1100" dirty="0"/>
              <a:t> percentile of out-of-pocket costs, meaning that 3/4 of people spend less than the amount and 1/4 spend more. The bottom of the gray bars represents the 25</a:t>
            </a:r>
            <a:r>
              <a:rPr lang="en-US" sz="1100" baseline="30000" dirty="0"/>
              <a:t>th</a:t>
            </a:r>
            <a:r>
              <a:rPr lang="en-US" sz="1100" dirty="0"/>
              <a:t> percentile; 1/4 of people in that coverage category pay less and 3/4 pay more.</a:t>
            </a:r>
          </a:p>
          <a:p>
            <a:endParaRPr lang="en-US" sz="1100" dirty="0"/>
          </a:p>
          <a:p>
            <a:r>
              <a:rPr lang="en-US" sz="1100" dirty="0"/>
              <a:t>Among disabled working-age adults on Medicaid, median out-of-pocket costs are only $32 per year for people not covered by Medicare and $121 for duals. People with VA or military coverage pay a median amount of $234. All other categories are substantially higher: $756 for Medicare without Medicaid, $835 for employment-based coverage, and $887 for individual private coverage. The 75</a:t>
            </a:r>
            <a:r>
              <a:rPr lang="en-US" sz="1100" baseline="30000" dirty="0"/>
              <a:t>th</a:t>
            </a:r>
            <a:r>
              <a:rPr lang="en-US" sz="1100" dirty="0"/>
              <a:t> percentile out-of-pocket amounts for Medicaid beneficiaries in either category are also fairly low, but the the amounts for Medicare without Medicaid and both types of private insurance are above $2,000. Again, this means that at least 1/4 of disabled working-age adults with those types of coverage must pay more than $2,000 in out-of-pocket costs per year.</a:t>
            </a:r>
          </a:p>
          <a:p>
            <a:endParaRPr lang="en-US" sz="1100" dirty="0"/>
          </a:p>
          <a:p>
            <a:r>
              <a:rPr lang="en-US" sz="1100" dirty="0"/>
              <a:t>Insurance premiums are not included in out-of-pocket costs. Dollar amounts were adjusted to 2024 dollars using the Consumer Price Index for Medical Care.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Source: DREDF analysis of data from the Medical Expenditures Panel Survey, 2019–2022.</a:t>
            </a:r>
          </a:p>
          <a:p>
            <a:endParaRPr lang="en-US" sz="1100" dirty="0"/>
          </a:p>
        </p:txBody>
      </p:sp>
      <p:sp>
        <p:nvSpPr>
          <p:cNvPr id="5" name="Slide Number Placeholder 4">
            <a:extLst>
              <a:ext uri="{FF2B5EF4-FFF2-40B4-BE49-F238E27FC236}">
                <a16:creationId xmlns:a16="http://schemas.microsoft.com/office/drawing/2014/main" id="{CCA203F3-4A37-183D-5F22-2AFC6312E1FB}"/>
              </a:ext>
            </a:extLst>
          </p:cNvPr>
          <p:cNvSpPr>
            <a:spLocks noGrp="1"/>
          </p:cNvSpPr>
          <p:nvPr>
            <p:ph type="sldNum" sz="quarter" idx="5"/>
          </p:nvPr>
        </p:nvSpPr>
        <p:spPr/>
        <p:txBody>
          <a:bodyPr/>
          <a:lstStyle/>
          <a:p>
            <a:fld id="{2140DDA0-58EC-C443-ABA7-DA84719BFF06}" type="slidenum">
              <a:rPr lang="en-US" smtClean="0"/>
              <a:t>6</a:t>
            </a:fld>
            <a:endParaRPr lang="en-US"/>
          </a:p>
        </p:txBody>
      </p:sp>
    </p:spTree>
    <p:extLst>
      <p:ext uri="{BB962C8B-B14F-4D97-AF65-F5344CB8AC3E}">
        <p14:creationId xmlns:p14="http://schemas.microsoft.com/office/powerpoint/2010/main" val="332746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dirty="0"/>
              <a:t>This pair of pie charts shows coverage for disabled older adults at least 65 years of age. Primary coverage, shown on the left, is mostly Medicare, at 93%. Of the remaining 7%, most have private coverage or get healthcare from the VA, military, or some other government program. Only 1% rely on Medicaid as their primary coverage, and 1% are uninsured.</a:t>
            </a:r>
          </a:p>
          <a:p>
            <a:endParaRPr lang="en-US" dirty="0"/>
          </a:p>
          <a:p>
            <a:r>
              <a:rPr lang="en-US" dirty="0"/>
              <a:t>On the right are the details of Medicare coverage. Of all disabled older adults, the largest group is people with Medicare plus private coverage, at 32%. This is mostly Medigap policies. Medicare Advantage plans, without supplementation, are next, at 23%; then dual Medicare plus Medicaid coverage, at 15%; original Medicare (13%); and finally Medicare plus the VA and/or military coverage (9%).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DREDF analysis of data from the National Health Interview Survey, 2021–2023.</a:t>
            </a:r>
            <a:endParaRPr lang="en-US" dirty="0"/>
          </a:p>
          <a:p>
            <a:endParaRPr lang="en-US" dirty="0"/>
          </a:p>
        </p:txBody>
      </p:sp>
      <p:sp>
        <p:nvSpPr>
          <p:cNvPr id="5" name="Slide Number Placeholder 4">
            <a:extLst>
              <a:ext uri="{FF2B5EF4-FFF2-40B4-BE49-F238E27FC236}">
                <a16:creationId xmlns:a16="http://schemas.microsoft.com/office/drawing/2014/main" id="{4097AF8F-4506-945A-53DB-E54F504F3A31}"/>
              </a:ext>
            </a:extLst>
          </p:cNvPr>
          <p:cNvSpPr>
            <a:spLocks noGrp="1"/>
          </p:cNvSpPr>
          <p:nvPr>
            <p:ph type="sldNum" sz="quarter" idx="5"/>
          </p:nvPr>
        </p:nvSpPr>
        <p:spPr/>
        <p:txBody>
          <a:bodyPr/>
          <a:lstStyle/>
          <a:p>
            <a:fld id="{2140DDA0-58EC-C443-ABA7-DA84719BFF06}" type="slidenum">
              <a:rPr lang="en-US" smtClean="0"/>
              <a:t>7</a:t>
            </a:fld>
            <a:endParaRPr lang="en-US"/>
          </a:p>
        </p:txBody>
      </p:sp>
    </p:spTree>
    <p:extLst>
      <p:ext uri="{BB962C8B-B14F-4D97-AF65-F5344CB8AC3E}">
        <p14:creationId xmlns:p14="http://schemas.microsoft.com/office/powerpoint/2010/main" val="422419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dirty="0"/>
              <a:t>Unmet healthcare needs (any of the unmet needs for care or prescription medications) are less prevalent among disabled older adults (age 65+) than among their working-age counterparts. Among disabled older adults on Medicare alone, 13–15% have unmet needs. Supplemental coverage decreases that percentage. For dual Medicare-Medicaid beneficiaries, 7% have unmet need.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DREDF analysis of data from the National Health Interview Survey, 2019–2023.</a:t>
            </a:r>
          </a:p>
          <a:p>
            <a:endParaRPr lang="en-US" dirty="0"/>
          </a:p>
        </p:txBody>
      </p:sp>
      <p:sp>
        <p:nvSpPr>
          <p:cNvPr id="5" name="Slide Number Placeholder 4">
            <a:extLst>
              <a:ext uri="{FF2B5EF4-FFF2-40B4-BE49-F238E27FC236}">
                <a16:creationId xmlns:a16="http://schemas.microsoft.com/office/drawing/2014/main" id="{5C09794F-E381-8FD1-6D48-AC9DAD913D0F}"/>
              </a:ext>
            </a:extLst>
          </p:cNvPr>
          <p:cNvSpPr>
            <a:spLocks noGrp="1"/>
          </p:cNvSpPr>
          <p:nvPr>
            <p:ph type="sldNum" sz="quarter" idx="5"/>
          </p:nvPr>
        </p:nvSpPr>
        <p:spPr/>
        <p:txBody>
          <a:bodyPr/>
          <a:lstStyle/>
          <a:p>
            <a:fld id="{2140DDA0-58EC-C443-ABA7-DA84719BFF06}" type="slidenum">
              <a:rPr lang="en-US" smtClean="0"/>
              <a:t>8</a:t>
            </a:fld>
            <a:endParaRPr lang="en-US"/>
          </a:p>
        </p:txBody>
      </p:sp>
    </p:spTree>
    <p:extLst>
      <p:ext uri="{BB962C8B-B14F-4D97-AF65-F5344CB8AC3E}">
        <p14:creationId xmlns:p14="http://schemas.microsoft.com/office/powerpoint/2010/main" val="276120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sz="1100" dirty="0"/>
              <a:t>The pie chart represents working-age Medicaid beneficiaries divided into mutually exclusive categories according to labor force status, school attendance, and broadly defined disability status:</a:t>
            </a:r>
          </a:p>
          <a:p>
            <a:pPr marL="171450" indent="-171450">
              <a:buFont typeface="Arial" panose="020B0604020202020204" pitchFamily="34" charset="0"/>
              <a:buChar char="•"/>
            </a:pPr>
            <a:r>
              <a:rPr lang="en-US" sz="1100" dirty="0"/>
              <a:t>55.5% are in the labor force, meaning that they are either working or actively looking for work.</a:t>
            </a:r>
          </a:p>
          <a:p>
            <a:pPr marL="171450" indent="-171450">
              <a:buFont typeface="Arial" panose="020B0604020202020204" pitchFamily="34" charset="0"/>
              <a:buChar char="•"/>
            </a:pPr>
            <a:r>
              <a:rPr lang="en-US" sz="1100" dirty="0"/>
              <a:t>3.7% are not in the labor force but are attending school.</a:t>
            </a:r>
          </a:p>
          <a:p>
            <a:pPr marL="171450" indent="-171450">
              <a:buFont typeface="Arial" panose="020B0604020202020204" pitchFamily="34" charset="0"/>
              <a:buChar char="•"/>
            </a:pPr>
            <a:r>
              <a:rPr lang="en-US" sz="1100" dirty="0"/>
              <a:t>29.3% are in neither of the above categories but can be considered disabled (see table at upper right):</a:t>
            </a:r>
          </a:p>
          <a:p>
            <a:pPr marL="628650" lvl="1" indent="-171450">
              <a:buFont typeface="Wingdings" pitchFamily="2" charset="2"/>
              <a:buChar char="§"/>
            </a:pPr>
            <a:r>
              <a:rPr lang="en-US" sz="1100" dirty="0"/>
              <a:t>36.6% receive Supplemental Security Income (SSI), and therefore become eligible for Medicaid benefits through the “disabled” pathway.</a:t>
            </a:r>
          </a:p>
          <a:p>
            <a:pPr marL="628650" lvl="1" indent="-171450">
              <a:buFont typeface="Wingdings" pitchFamily="2" charset="2"/>
              <a:buChar char="§"/>
            </a:pPr>
            <a:r>
              <a:rPr lang="en-US" sz="1100" dirty="0"/>
              <a:t>Of those not on SSI:</a:t>
            </a:r>
          </a:p>
          <a:p>
            <a:pPr marL="1085850" lvl="2" indent="-171450">
              <a:buFont typeface="Courier New" panose="02070309020205020404" pitchFamily="49" charset="0"/>
              <a:buChar char="o"/>
            </a:pPr>
            <a:r>
              <a:rPr lang="en-US" sz="1100" dirty="0"/>
              <a:t>35.9% receive Social Security Disability Insurance (SSDI) benefits, and therefore also (like SSI beneficiaries) meet the Social Security Administration definition of work disability.</a:t>
            </a:r>
          </a:p>
          <a:p>
            <a:pPr marL="1085850" lvl="2" indent="-171450">
              <a:buFont typeface="Courier New" panose="02070309020205020404" pitchFamily="49" charset="0"/>
              <a:buChar char="o"/>
            </a:pPr>
            <a:r>
              <a:rPr lang="en-US" sz="1100" dirty="0"/>
              <a:t>84.4% self-report a limitation in their ability to work due to “a physical, mental, or emotional problem.”</a:t>
            </a:r>
          </a:p>
          <a:p>
            <a:pPr marL="1085850" lvl="2" indent="-171450">
              <a:buFont typeface="Courier New" panose="02070309020205020404" pitchFamily="49" charset="0"/>
              <a:buChar char="o"/>
            </a:pPr>
            <a:r>
              <a:rPr lang="en-US" sz="1100" dirty="0"/>
              <a:t>79.1% are classified as disabled according to the standard 6-question ACS disability measure.</a:t>
            </a:r>
          </a:p>
          <a:p>
            <a:pPr marL="628650" lvl="1" indent="-171450">
              <a:buFont typeface="Arial" panose="020B0604020202020204" pitchFamily="34" charset="0"/>
              <a:buChar char="•"/>
            </a:pPr>
            <a:r>
              <a:rPr lang="en-US" sz="1100" dirty="0"/>
              <a:t>Medicaid beneficiaries in this disabled category have high healthcare needs (table at bottom right): 25.3% report poor health and 60.7% report fair or poor health; 40.3 percent are frequent healthcare users, seeing healthcare providers at least 10 times per year; and 23.9% had been hospitalized in the prior year. Median healthcare expenditures (from all payers, including public programs, private insurance, and out-of-pocket) for this group are $7,451 per year.</a:t>
            </a:r>
          </a:p>
          <a:p>
            <a:pPr marL="171450" lvl="0" indent="-171450">
              <a:buFont typeface="Arial" panose="020B0604020202020204" pitchFamily="34" charset="0"/>
              <a:buChar char="•"/>
            </a:pPr>
            <a:r>
              <a:rPr lang="en-US" sz="1100" dirty="0"/>
              <a:t>The remaining 11.5% do not fall into any of the above categories. </a:t>
            </a:r>
          </a:p>
          <a:p>
            <a:pPr marL="171450" lvl="0" indent="-171450">
              <a:buFont typeface="Arial" panose="020B0604020202020204" pitchFamily="34" charset="0"/>
              <a:buChar char="•"/>
            </a:pPr>
            <a:endParaRPr lang="en-US" sz="1100" dirty="0"/>
          </a:p>
          <a:p>
            <a:pPr marL="0" lvl="0" indent="0">
              <a:buFont typeface="Arial" panose="020B0604020202020204" pitchFamily="34" charset="0"/>
              <a:buNone/>
            </a:pPr>
            <a:r>
              <a:rPr lang="en-US" sz="1100" dirty="0"/>
              <a:t>Labor force participants and students generally meet proposed or existing Medicaid Work requirements, and people on Medicaid because of SSI recipiency are exempted. The remaining members of the disability category, those not on SSI, would typically not be automatically exempted, but would need to either meet the work requirements or file paperwork to prove that they were exempt by some other means, such as being “medically frail.” As a population with high healthcare needs, their participation in Medicaid is essential to their well-being and survival.</a:t>
            </a:r>
          </a:p>
          <a:p>
            <a:pPr marL="0" lv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Note that, among the final category, 72.7% would have been exempted from the 2018 Arkansas work requirements because they had a child under 18 living at home with them. That fact alone would have made the beneficiary exempt from the 2018 Arkansas Medicaid work requirements. The 2025 Arkansas 1115 Waiver application does not feature exemptions per se, but mentions having a "</a:t>
            </a:r>
            <a:r>
              <a:rPr lang="en-US" sz="1100" dirty="0">
                <a:effectLst/>
                <a:latin typeface="ArialMT"/>
              </a:rPr>
              <a:t>dependent child is in the household” as a factor to be considered in whether the beneficiary meets the requirements.</a:t>
            </a:r>
            <a:endParaRPr lang="en-US" sz="1100" dirty="0"/>
          </a:p>
          <a:p>
            <a:pPr marL="0" lvl="0" indent="0">
              <a:buFont typeface="Arial" panose="020B0604020202020204" pitchFamily="34" charset="0"/>
              <a:buNone/>
            </a:pPr>
            <a:endParaRPr lang="en-US" sz="1100" dirty="0"/>
          </a:p>
          <a:p>
            <a:pPr marL="0" lvl="0" indent="0">
              <a:buFont typeface="Arial" panose="020B0604020202020204" pitchFamily="34" charset="0"/>
              <a:buNone/>
            </a:pPr>
            <a:r>
              <a:rPr lang="en-US" sz="1100" dirty="0"/>
              <a:t>It’s hard to know which beneficiaries the authors of such work programs had in mind when designing them. A cynic might say that the goal was to kick some of the more costly (i.e., disabled) beneficiaries off of the program.</a:t>
            </a:r>
          </a:p>
          <a:p>
            <a:pPr marL="0" lv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Source: DREDF analysis of data from the National Health Interview Survey, 2017 &amp; Medical Expenditure Panel Survey, 2019–23 (for expenditures).</a:t>
            </a:r>
          </a:p>
        </p:txBody>
      </p:sp>
      <p:sp>
        <p:nvSpPr>
          <p:cNvPr id="5" name="Slide Number Placeholder 4">
            <a:extLst>
              <a:ext uri="{FF2B5EF4-FFF2-40B4-BE49-F238E27FC236}">
                <a16:creationId xmlns:a16="http://schemas.microsoft.com/office/drawing/2014/main" id="{CC90F92F-E7CF-F62D-E066-74AAA94685DF}"/>
              </a:ext>
            </a:extLst>
          </p:cNvPr>
          <p:cNvSpPr>
            <a:spLocks noGrp="1"/>
          </p:cNvSpPr>
          <p:nvPr>
            <p:ph type="sldNum" sz="quarter" idx="5"/>
          </p:nvPr>
        </p:nvSpPr>
        <p:spPr/>
        <p:txBody>
          <a:bodyPr/>
          <a:lstStyle/>
          <a:p>
            <a:fld id="{2140DDA0-58EC-C443-ABA7-DA84719BFF06}" type="slidenum">
              <a:rPr lang="en-US" smtClean="0"/>
              <a:t>9</a:t>
            </a:fld>
            <a:endParaRPr lang="en-US"/>
          </a:p>
        </p:txBody>
      </p:sp>
    </p:spTree>
    <p:extLst>
      <p:ext uri="{BB962C8B-B14F-4D97-AF65-F5344CB8AC3E}">
        <p14:creationId xmlns:p14="http://schemas.microsoft.com/office/powerpoint/2010/main" val="47335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9F73-5288-174A-873A-3AFD71B2DE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83EC4-26DE-CB59-B584-1650AADE5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3713B2-45CD-3023-B6DF-99C3CFEFD58E}"/>
              </a:ext>
            </a:extLst>
          </p:cNvPr>
          <p:cNvSpPr>
            <a:spLocks noGrp="1"/>
          </p:cNvSpPr>
          <p:nvPr>
            <p:ph type="dt" sz="half" idx="10"/>
          </p:nvPr>
        </p:nvSpPr>
        <p:spPr/>
        <p:txBody>
          <a:bodyPr/>
          <a:lstStyle/>
          <a:p>
            <a:fld id="{7D93CDF7-0917-AD44-86E6-24C20CA04D6F}" type="datetime1">
              <a:rPr lang="en-US" smtClean="0"/>
              <a:t>4/3/2025</a:t>
            </a:fld>
            <a:endParaRPr lang="en-US" dirty="0"/>
          </a:p>
        </p:txBody>
      </p:sp>
      <p:sp>
        <p:nvSpPr>
          <p:cNvPr id="5" name="Footer Placeholder 4">
            <a:extLst>
              <a:ext uri="{FF2B5EF4-FFF2-40B4-BE49-F238E27FC236}">
                <a16:creationId xmlns:a16="http://schemas.microsoft.com/office/drawing/2014/main" id="{F4BC2007-8F5A-25F3-200E-0970BA5390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F80F61-1F85-CE39-B914-C5001C592F95}"/>
              </a:ext>
            </a:extLst>
          </p:cNvPr>
          <p:cNvSpPr>
            <a:spLocks noGrp="1"/>
          </p:cNvSpPr>
          <p:nvPr>
            <p:ph type="sldNum" sz="quarter" idx="12"/>
          </p:nvPr>
        </p:nvSpPr>
        <p:spPr/>
        <p:txBody>
          <a:bodyPr/>
          <a:lstStyle/>
          <a:p>
            <a:fld id="{1917A4E6-2B1A-314D-BB7B-422280492912}" type="slidenum">
              <a:rPr lang="en-US" smtClean="0"/>
              <a:t>‹#›</a:t>
            </a:fld>
            <a:endParaRPr lang="en-US" dirty="0"/>
          </a:p>
        </p:txBody>
      </p:sp>
    </p:spTree>
    <p:extLst>
      <p:ext uri="{BB962C8B-B14F-4D97-AF65-F5344CB8AC3E}">
        <p14:creationId xmlns:p14="http://schemas.microsoft.com/office/powerpoint/2010/main" val="79572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0D13-8638-1CE7-0EFA-A89D1648F1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8330DE-41F6-683A-59C7-8B7D3B1950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2D521-8448-C0E9-1773-2583FACFDFC9}"/>
              </a:ext>
            </a:extLst>
          </p:cNvPr>
          <p:cNvSpPr>
            <a:spLocks noGrp="1"/>
          </p:cNvSpPr>
          <p:nvPr>
            <p:ph type="dt" sz="half" idx="10"/>
          </p:nvPr>
        </p:nvSpPr>
        <p:spPr/>
        <p:txBody>
          <a:bodyPr/>
          <a:lstStyle/>
          <a:p>
            <a:fld id="{18C26162-92BE-A847-B11B-D28B35EB4F7A}" type="datetime1">
              <a:rPr lang="en-US" smtClean="0"/>
              <a:t>4/3/2025</a:t>
            </a:fld>
            <a:endParaRPr lang="en-US" dirty="0"/>
          </a:p>
        </p:txBody>
      </p:sp>
      <p:sp>
        <p:nvSpPr>
          <p:cNvPr id="5" name="Footer Placeholder 4">
            <a:extLst>
              <a:ext uri="{FF2B5EF4-FFF2-40B4-BE49-F238E27FC236}">
                <a16:creationId xmlns:a16="http://schemas.microsoft.com/office/drawing/2014/main" id="{AB0C9266-7A93-2DC2-8EF1-1008F959B5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A4FF10-FECB-01BA-4071-AF3F9DD9A4D5}"/>
              </a:ext>
            </a:extLst>
          </p:cNvPr>
          <p:cNvSpPr>
            <a:spLocks noGrp="1"/>
          </p:cNvSpPr>
          <p:nvPr>
            <p:ph type="sldNum" sz="quarter" idx="12"/>
          </p:nvPr>
        </p:nvSpPr>
        <p:spPr/>
        <p:txBody>
          <a:bodyPr/>
          <a:lstStyle/>
          <a:p>
            <a:fld id="{1917A4E6-2B1A-314D-BB7B-422280492912}" type="slidenum">
              <a:rPr lang="en-US" smtClean="0"/>
              <a:t>‹#›</a:t>
            </a:fld>
            <a:endParaRPr lang="en-US" dirty="0"/>
          </a:p>
        </p:txBody>
      </p:sp>
    </p:spTree>
    <p:extLst>
      <p:ext uri="{BB962C8B-B14F-4D97-AF65-F5344CB8AC3E}">
        <p14:creationId xmlns:p14="http://schemas.microsoft.com/office/powerpoint/2010/main" val="109717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CF9BD-636C-FF81-551D-5A49B94F4CD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E32A50-8586-759C-24BE-2944D1CD0A36}"/>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00E91-C4DC-DB6F-AF33-3448AA875DFB}"/>
              </a:ext>
            </a:extLst>
          </p:cNvPr>
          <p:cNvSpPr>
            <a:spLocks noGrp="1"/>
          </p:cNvSpPr>
          <p:nvPr>
            <p:ph type="dt" sz="half" idx="10"/>
          </p:nvPr>
        </p:nvSpPr>
        <p:spPr/>
        <p:txBody>
          <a:bodyPr/>
          <a:lstStyle/>
          <a:p>
            <a:fld id="{87C16171-D473-1641-8973-4BE5233A2F7B}" type="datetime1">
              <a:rPr lang="en-US" smtClean="0"/>
              <a:t>4/3/2025</a:t>
            </a:fld>
            <a:endParaRPr lang="en-US" dirty="0"/>
          </a:p>
        </p:txBody>
      </p:sp>
      <p:sp>
        <p:nvSpPr>
          <p:cNvPr id="5" name="Footer Placeholder 4">
            <a:extLst>
              <a:ext uri="{FF2B5EF4-FFF2-40B4-BE49-F238E27FC236}">
                <a16:creationId xmlns:a16="http://schemas.microsoft.com/office/drawing/2014/main" id="{869A1702-14EC-3670-CA07-0DF56910A7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383A73-4553-43D3-3817-FD6C9210439D}"/>
              </a:ext>
            </a:extLst>
          </p:cNvPr>
          <p:cNvSpPr>
            <a:spLocks noGrp="1"/>
          </p:cNvSpPr>
          <p:nvPr>
            <p:ph type="sldNum" sz="quarter" idx="12"/>
          </p:nvPr>
        </p:nvSpPr>
        <p:spPr/>
        <p:txBody>
          <a:bodyPr/>
          <a:lstStyle/>
          <a:p>
            <a:fld id="{1917A4E6-2B1A-314D-BB7B-422280492912}" type="slidenum">
              <a:rPr lang="en-US" smtClean="0"/>
              <a:t>‹#›</a:t>
            </a:fld>
            <a:endParaRPr lang="en-US" dirty="0"/>
          </a:p>
        </p:txBody>
      </p:sp>
    </p:spTree>
    <p:extLst>
      <p:ext uri="{BB962C8B-B14F-4D97-AF65-F5344CB8AC3E}">
        <p14:creationId xmlns:p14="http://schemas.microsoft.com/office/powerpoint/2010/main" val="106289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F178-2EAC-4F2F-5DB4-AB5B1E821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00E46C-9357-1437-A7F4-3E2D2B4951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D872B-67C9-8817-8317-05815D879671}"/>
              </a:ext>
            </a:extLst>
          </p:cNvPr>
          <p:cNvSpPr>
            <a:spLocks noGrp="1"/>
          </p:cNvSpPr>
          <p:nvPr>
            <p:ph type="dt" sz="half" idx="10"/>
          </p:nvPr>
        </p:nvSpPr>
        <p:spPr/>
        <p:txBody>
          <a:bodyPr/>
          <a:lstStyle/>
          <a:p>
            <a:fld id="{DB606F3C-1CEC-B94D-B006-E2ED96856AE4}" type="datetime1">
              <a:rPr lang="en-US" smtClean="0"/>
              <a:t>4/3/2025</a:t>
            </a:fld>
            <a:endParaRPr lang="en-US" dirty="0"/>
          </a:p>
        </p:txBody>
      </p:sp>
      <p:sp>
        <p:nvSpPr>
          <p:cNvPr id="5" name="Footer Placeholder 4">
            <a:extLst>
              <a:ext uri="{FF2B5EF4-FFF2-40B4-BE49-F238E27FC236}">
                <a16:creationId xmlns:a16="http://schemas.microsoft.com/office/drawing/2014/main" id="{19DDCFB3-8DCF-F1F7-C204-BE3BFF3189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719EB4-1119-2D24-562C-197521887D6B}"/>
              </a:ext>
            </a:extLst>
          </p:cNvPr>
          <p:cNvSpPr>
            <a:spLocks noGrp="1"/>
          </p:cNvSpPr>
          <p:nvPr>
            <p:ph type="sldNum" sz="quarter" idx="12"/>
          </p:nvPr>
        </p:nvSpPr>
        <p:spPr/>
        <p:txBody>
          <a:bodyPr/>
          <a:lstStyle/>
          <a:p>
            <a:fld id="{1917A4E6-2B1A-314D-BB7B-422280492912}" type="slidenum">
              <a:rPr lang="en-US" smtClean="0"/>
              <a:t>‹#›</a:t>
            </a:fld>
            <a:endParaRPr lang="en-US" dirty="0"/>
          </a:p>
        </p:txBody>
      </p:sp>
    </p:spTree>
    <p:extLst>
      <p:ext uri="{BB962C8B-B14F-4D97-AF65-F5344CB8AC3E}">
        <p14:creationId xmlns:p14="http://schemas.microsoft.com/office/powerpoint/2010/main" val="158777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736F-8CF0-CE82-2402-D759E34D3728}"/>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14DCB8-2BD1-09DB-9CB2-D13BD13DC36F}"/>
              </a:ext>
            </a:extLst>
          </p:cNvPr>
          <p:cNvSpPr>
            <a:spLocks noGrp="1"/>
          </p:cNvSpPr>
          <p:nvPr>
            <p:ph type="body" idx="1"/>
          </p:nvPr>
        </p:nvSpPr>
        <p:spPr>
          <a:xfrm>
            <a:off x="831849"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F98E5-0B5D-8685-DDA0-FBE306C6BC19}"/>
              </a:ext>
            </a:extLst>
          </p:cNvPr>
          <p:cNvSpPr>
            <a:spLocks noGrp="1"/>
          </p:cNvSpPr>
          <p:nvPr>
            <p:ph type="dt" sz="half" idx="10"/>
          </p:nvPr>
        </p:nvSpPr>
        <p:spPr/>
        <p:txBody>
          <a:bodyPr/>
          <a:lstStyle/>
          <a:p>
            <a:fld id="{5C35C400-B8B1-954A-A221-C6EEE93B7E38}" type="datetime1">
              <a:rPr lang="en-US" smtClean="0"/>
              <a:t>4/3/2025</a:t>
            </a:fld>
            <a:endParaRPr lang="en-US" dirty="0"/>
          </a:p>
        </p:txBody>
      </p:sp>
      <p:sp>
        <p:nvSpPr>
          <p:cNvPr id="5" name="Footer Placeholder 4">
            <a:extLst>
              <a:ext uri="{FF2B5EF4-FFF2-40B4-BE49-F238E27FC236}">
                <a16:creationId xmlns:a16="http://schemas.microsoft.com/office/drawing/2014/main" id="{54E1ED5C-B551-585C-9BBC-49ED008A9E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16379C-EA64-3790-531C-A5B2C921D100}"/>
              </a:ext>
            </a:extLst>
          </p:cNvPr>
          <p:cNvSpPr>
            <a:spLocks noGrp="1"/>
          </p:cNvSpPr>
          <p:nvPr>
            <p:ph type="sldNum" sz="quarter" idx="12"/>
          </p:nvPr>
        </p:nvSpPr>
        <p:spPr/>
        <p:txBody>
          <a:bodyPr/>
          <a:lstStyle/>
          <a:p>
            <a:fld id="{1917A4E6-2B1A-314D-BB7B-422280492912}" type="slidenum">
              <a:rPr lang="en-US" smtClean="0"/>
              <a:t>‹#›</a:t>
            </a:fld>
            <a:endParaRPr lang="en-US" dirty="0"/>
          </a:p>
        </p:txBody>
      </p:sp>
    </p:spTree>
    <p:extLst>
      <p:ext uri="{BB962C8B-B14F-4D97-AF65-F5344CB8AC3E}">
        <p14:creationId xmlns:p14="http://schemas.microsoft.com/office/powerpoint/2010/main" val="18751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3B75-288E-B93A-6570-B27420DDF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B136A8-A4D4-C2AD-7873-F56FA7F384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2A71CC-9C0B-F7A5-2C26-58E586FA5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EAA563-B455-C7A1-1841-61A29025D11C}"/>
              </a:ext>
            </a:extLst>
          </p:cNvPr>
          <p:cNvSpPr>
            <a:spLocks noGrp="1"/>
          </p:cNvSpPr>
          <p:nvPr>
            <p:ph type="dt" sz="half" idx="10"/>
          </p:nvPr>
        </p:nvSpPr>
        <p:spPr/>
        <p:txBody>
          <a:bodyPr/>
          <a:lstStyle/>
          <a:p>
            <a:fld id="{4549D282-B2D7-4B4D-8526-CAFBB0EEB804}" type="datetime1">
              <a:rPr lang="en-US" smtClean="0"/>
              <a:t>4/3/2025</a:t>
            </a:fld>
            <a:endParaRPr lang="en-US" dirty="0"/>
          </a:p>
        </p:txBody>
      </p:sp>
      <p:sp>
        <p:nvSpPr>
          <p:cNvPr id="6" name="Footer Placeholder 5">
            <a:extLst>
              <a:ext uri="{FF2B5EF4-FFF2-40B4-BE49-F238E27FC236}">
                <a16:creationId xmlns:a16="http://schemas.microsoft.com/office/drawing/2014/main" id="{D7B1888B-B50B-6811-8F79-EBF6CAE8E8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8F0FD6-3EB0-FD2B-6173-8A9DD856ACFF}"/>
              </a:ext>
            </a:extLst>
          </p:cNvPr>
          <p:cNvSpPr>
            <a:spLocks noGrp="1"/>
          </p:cNvSpPr>
          <p:nvPr>
            <p:ph type="sldNum" sz="quarter" idx="12"/>
          </p:nvPr>
        </p:nvSpPr>
        <p:spPr/>
        <p:txBody>
          <a:bodyPr/>
          <a:lstStyle/>
          <a:p>
            <a:fld id="{1917A4E6-2B1A-314D-BB7B-422280492912}" type="slidenum">
              <a:rPr lang="en-US" smtClean="0"/>
              <a:t>‹#›</a:t>
            </a:fld>
            <a:endParaRPr lang="en-US" dirty="0"/>
          </a:p>
        </p:txBody>
      </p:sp>
    </p:spTree>
    <p:extLst>
      <p:ext uri="{BB962C8B-B14F-4D97-AF65-F5344CB8AC3E}">
        <p14:creationId xmlns:p14="http://schemas.microsoft.com/office/powerpoint/2010/main" val="277238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3157-51BC-CEB8-57DF-4007FC52B1F3}"/>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DD4CEB-7997-9C9C-5DCF-465691E6DE51}"/>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B1F5CB-1E8F-2510-9003-5C0A4C7327A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E34703-3EF9-95BA-69BF-99E15F4D5A4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270C31-4FCC-EEB6-1C19-CD5B3B76B01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3D4B6C-2837-79D9-BA0E-46013C6F43AE}"/>
              </a:ext>
            </a:extLst>
          </p:cNvPr>
          <p:cNvSpPr>
            <a:spLocks noGrp="1"/>
          </p:cNvSpPr>
          <p:nvPr>
            <p:ph type="dt" sz="half" idx="10"/>
          </p:nvPr>
        </p:nvSpPr>
        <p:spPr/>
        <p:txBody>
          <a:bodyPr/>
          <a:lstStyle/>
          <a:p>
            <a:fld id="{F76692AB-9BF3-9547-A2BC-342B662B1383}" type="datetime1">
              <a:rPr lang="en-US" smtClean="0"/>
              <a:t>4/3/2025</a:t>
            </a:fld>
            <a:endParaRPr lang="en-US" dirty="0"/>
          </a:p>
        </p:txBody>
      </p:sp>
      <p:sp>
        <p:nvSpPr>
          <p:cNvPr id="8" name="Footer Placeholder 7">
            <a:extLst>
              <a:ext uri="{FF2B5EF4-FFF2-40B4-BE49-F238E27FC236}">
                <a16:creationId xmlns:a16="http://schemas.microsoft.com/office/drawing/2014/main" id="{BA28BDE6-4D0E-752C-E76F-8DAAB324CF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9673009-D7FD-A0E3-73AA-EDBD5E5F50BF}"/>
              </a:ext>
            </a:extLst>
          </p:cNvPr>
          <p:cNvSpPr>
            <a:spLocks noGrp="1"/>
          </p:cNvSpPr>
          <p:nvPr>
            <p:ph type="sldNum" sz="quarter" idx="12"/>
          </p:nvPr>
        </p:nvSpPr>
        <p:spPr/>
        <p:txBody>
          <a:bodyPr/>
          <a:lstStyle/>
          <a:p>
            <a:fld id="{1917A4E6-2B1A-314D-BB7B-422280492912}" type="slidenum">
              <a:rPr lang="en-US" smtClean="0"/>
              <a:t>‹#›</a:t>
            </a:fld>
            <a:endParaRPr lang="en-US" dirty="0"/>
          </a:p>
        </p:txBody>
      </p:sp>
    </p:spTree>
    <p:extLst>
      <p:ext uri="{BB962C8B-B14F-4D97-AF65-F5344CB8AC3E}">
        <p14:creationId xmlns:p14="http://schemas.microsoft.com/office/powerpoint/2010/main" val="19590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ADAD-9274-7635-3F84-06863BA23F8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27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6D0C9-4B28-B918-8C0A-21112BD56F93}"/>
              </a:ext>
            </a:extLst>
          </p:cNvPr>
          <p:cNvSpPr>
            <a:spLocks noGrp="1"/>
          </p:cNvSpPr>
          <p:nvPr>
            <p:ph type="dt" sz="half" idx="10"/>
          </p:nvPr>
        </p:nvSpPr>
        <p:spPr/>
        <p:txBody>
          <a:bodyPr/>
          <a:lstStyle/>
          <a:p>
            <a:fld id="{FC2BA361-C386-6D47-93E6-8A94272345D0}" type="datetime1">
              <a:rPr lang="en-US" smtClean="0"/>
              <a:t>4/3/2025</a:t>
            </a:fld>
            <a:endParaRPr lang="en-US" dirty="0"/>
          </a:p>
        </p:txBody>
      </p:sp>
      <p:sp>
        <p:nvSpPr>
          <p:cNvPr id="3" name="Footer Placeholder 2">
            <a:extLst>
              <a:ext uri="{FF2B5EF4-FFF2-40B4-BE49-F238E27FC236}">
                <a16:creationId xmlns:a16="http://schemas.microsoft.com/office/drawing/2014/main" id="{91E27C65-BEE5-55FE-4A32-A382ECE84B2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6109A47-EA0E-91D0-61DB-7BA9C5094D68}"/>
              </a:ext>
            </a:extLst>
          </p:cNvPr>
          <p:cNvSpPr>
            <a:spLocks noGrp="1"/>
          </p:cNvSpPr>
          <p:nvPr>
            <p:ph type="sldNum" sz="quarter" idx="12"/>
          </p:nvPr>
        </p:nvSpPr>
        <p:spPr/>
        <p:txBody>
          <a:bodyPr/>
          <a:lstStyle/>
          <a:p>
            <a:fld id="{1917A4E6-2B1A-314D-BB7B-422280492912}" type="slidenum">
              <a:rPr lang="en-US" smtClean="0"/>
              <a:t>‹#›</a:t>
            </a:fld>
            <a:endParaRPr lang="en-US" dirty="0"/>
          </a:p>
        </p:txBody>
      </p:sp>
    </p:spTree>
    <p:extLst>
      <p:ext uri="{BB962C8B-B14F-4D97-AF65-F5344CB8AC3E}">
        <p14:creationId xmlns:p14="http://schemas.microsoft.com/office/powerpoint/2010/main" val="317744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B2A4-2B3C-1C1A-B19B-2D656BBFF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356780-D3CB-1712-C465-825D153A570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DC8A68-A511-F115-91C1-1EAB7263A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C6F66-CBC6-2B56-86B9-5DF5798ECD52}"/>
              </a:ext>
            </a:extLst>
          </p:cNvPr>
          <p:cNvSpPr>
            <a:spLocks noGrp="1"/>
          </p:cNvSpPr>
          <p:nvPr>
            <p:ph type="dt" sz="half" idx="10"/>
          </p:nvPr>
        </p:nvSpPr>
        <p:spPr/>
        <p:txBody>
          <a:bodyPr/>
          <a:lstStyle/>
          <a:p>
            <a:fld id="{9115E381-9E1B-1544-BB27-85C916C2A4B7}" type="datetime1">
              <a:rPr lang="en-US" smtClean="0"/>
              <a:t>4/3/2025</a:t>
            </a:fld>
            <a:endParaRPr lang="en-US" dirty="0"/>
          </a:p>
        </p:txBody>
      </p:sp>
      <p:sp>
        <p:nvSpPr>
          <p:cNvPr id="6" name="Footer Placeholder 5">
            <a:extLst>
              <a:ext uri="{FF2B5EF4-FFF2-40B4-BE49-F238E27FC236}">
                <a16:creationId xmlns:a16="http://schemas.microsoft.com/office/drawing/2014/main" id="{4D55446F-48BB-4871-CFF8-32F1821C00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6028CA-29B3-271D-D8BF-C02A7D2867E4}"/>
              </a:ext>
            </a:extLst>
          </p:cNvPr>
          <p:cNvSpPr>
            <a:spLocks noGrp="1"/>
          </p:cNvSpPr>
          <p:nvPr>
            <p:ph type="sldNum" sz="quarter" idx="12"/>
          </p:nvPr>
        </p:nvSpPr>
        <p:spPr/>
        <p:txBody>
          <a:bodyPr/>
          <a:lstStyle/>
          <a:p>
            <a:fld id="{1917A4E6-2B1A-314D-BB7B-422280492912}" type="slidenum">
              <a:rPr lang="en-US" smtClean="0"/>
              <a:t>‹#›</a:t>
            </a:fld>
            <a:endParaRPr lang="en-US" dirty="0"/>
          </a:p>
        </p:txBody>
      </p:sp>
    </p:spTree>
    <p:extLst>
      <p:ext uri="{BB962C8B-B14F-4D97-AF65-F5344CB8AC3E}">
        <p14:creationId xmlns:p14="http://schemas.microsoft.com/office/powerpoint/2010/main" val="86480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5301-E257-3A57-73DC-BD43F8CAB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EC2590-BEC5-861D-2E9C-85B70E3B8C96}"/>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3DDB24E-B998-C660-CE2D-A01423516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1DA7D-A543-AE0A-1462-B833EFD5458E}"/>
              </a:ext>
            </a:extLst>
          </p:cNvPr>
          <p:cNvSpPr>
            <a:spLocks noGrp="1"/>
          </p:cNvSpPr>
          <p:nvPr>
            <p:ph type="dt" sz="half" idx="10"/>
          </p:nvPr>
        </p:nvSpPr>
        <p:spPr/>
        <p:txBody>
          <a:bodyPr/>
          <a:lstStyle/>
          <a:p>
            <a:fld id="{5BD28F26-9258-2B43-AF19-48442499FEEE}" type="datetime1">
              <a:rPr lang="en-US" smtClean="0"/>
              <a:t>4/3/2025</a:t>
            </a:fld>
            <a:endParaRPr lang="en-US" dirty="0"/>
          </a:p>
        </p:txBody>
      </p:sp>
      <p:sp>
        <p:nvSpPr>
          <p:cNvPr id="6" name="Footer Placeholder 5">
            <a:extLst>
              <a:ext uri="{FF2B5EF4-FFF2-40B4-BE49-F238E27FC236}">
                <a16:creationId xmlns:a16="http://schemas.microsoft.com/office/drawing/2014/main" id="{DE6698F5-B2FE-C589-4ED7-F022397105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9234B7-31AD-DEF3-086A-A1594170DD4E}"/>
              </a:ext>
            </a:extLst>
          </p:cNvPr>
          <p:cNvSpPr>
            <a:spLocks noGrp="1"/>
          </p:cNvSpPr>
          <p:nvPr>
            <p:ph type="sldNum" sz="quarter" idx="12"/>
          </p:nvPr>
        </p:nvSpPr>
        <p:spPr/>
        <p:txBody>
          <a:bodyPr/>
          <a:lstStyle/>
          <a:p>
            <a:fld id="{1917A4E6-2B1A-314D-BB7B-422280492912}" type="slidenum">
              <a:rPr lang="en-US" smtClean="0"/>
              <a:t>‹#›</a:t>
            </a:fld>
            <a:endParaRPr lang="en-US" dirty="0"/>
          </a:p>
        </p:txBody>
      </p:sp>
    </p:spTree>
    <p:extLst>
      <p:ext uri="{BB962C8B-B14F-4D97-AF65-F5344CB8AC3E}">
        <p14:creationId xmlns:p14="http://schemas.microsoft.com/office/powerpoint/2010/main" val="388138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46B45-89FE-65E7-EFBA-26FC070D5F9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FCE210-15DE-A009-29D8-1A71C75E9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AEC63-6A8E-F4C7-8EA7-8C8CFC16E52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838AC2-7465-9F45-9CE5-30853E40F2BB}" type="datetime1">
              <a:rPr lang="en-US" smtClean="0"/>
              <a:t>4/3/2025</a:t>
            </a:fld>
            <a:endParaRPr lang="en-US" dirty="0"/>
          </a:p>
        </p:txBody>
      </p:sp>
      <p:sp>
        <p:nvSpPr>
          <p:cNvPr id="5" name="Footer Placeholder 4">
            <a:extLst>
              <a:ext uri="{FF2B5EF4-FFF2-40B4-BE49-F238E27FC236}">
                <a16:creationId xmlns:a16="http://schemas.microsoft.com/office/drawing/2014/main" id="{54B7037E-2E47-D7AD-D093-E2F551098C1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60BCBEB-A285-455C-CF33-370EDE201DC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17A4E6-2B1A-314D-BB7B-422280492912}" type="slidenum">
              <a:rPr lang="en-US" smtClean="0"/>
              <a:t>‹#›</a:t>
            </a:fld>
            <a:endParaRPr lang="en-US" dirty="0"/>
          </a:p>
        </p:txBody>
      </p:sp>
    </p:spTree>
    <p:extLst>
      <p:ext uri="{BB962C8B-B14F-4D97-AF65-F5344CB8AC3E}">
        <p14:creationId xmlns:p14="http://schemas.microsoft.com/office/powerpoint/2010/main" val="264709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08;p2" descr="Disability Rights Education and Defense Fund logo">
            <a:extLst>
              <a:ext uri="{FF2B5EF4-FFF2-40B4-BE49-F238E27FC236}">
                <a16:creationId xmlns:a16="http://schemas.microsoft.com/office/drawing/2014/main" id="{BEFBD5A9-FDBA-1F3A-AA50-C9342039CBD0}"/>
              </a:ext>
            </a:extLst>
          </p:cNvPr>
          <p:cNvPicPr preferRelativeResize="0">
            <a:picLocks noChangeAspect="1"/>
          </p:cNvPicPr>
          <p:nvPr/>
        </p:nvPicPr>
        <p:blipFill rotWithShape="1">
          <a:blip r:embed="rId3">
            <a:alphaModFix/>
          </a:blip>
          <a:srcRect/>
          <a:stretch/>
        </p:blipFill>
        <p:spPr>
          <a:xfrm>
            <a:off x="2891982" y="4503141"/>
            <a:ext cx="7776018" cy="1877621"/>
          </a:xfrm>
          <a:prstGeom prst="rect">
            <a:avLst/>
          </a:prstGeom>
          <a:noFill/>
          <a:ln>
            <a:noFill/>
          </a:ln>
        </p:spPr>
      </p:pic>
      <p:sp>
        <p:nvSpPr>
          <p:cNvPr id="2" name="Title 1">
            <a:extLst>
              <a:ext uri="{FF2B5EF4-FFF2-40B4-BE49-F238E27FC236}">
                <a16:creationId xmlns:a16="http://schemas.microsoft.com/office/drawing/2014/main" id="{827E26D4-44A5-5C29-6228-DDAD0CDBCAB2}"/>
              </a:ext>
            </a:extLst>
          </p:cNvPr>
          <p:cNvSpPr>
            <a:spLocks noGrp="1"/>
          </p:cNvSpPr>
          <p:nvPr>
            <p:ph type="ctrTitle"/>
          </p:nvPr>
        </p:nvSpPr>
        <p:spPr/>
        <p:txBody>
          <a:bodyPr>
            <a:normAutofit/>
          </a:bodyPr>
          <a:lstStyle/>
          <a:p>
            <a:r>
              <a:rPr lang="en-US" dirty="0"/>
              <a:t>Preserving Medicaid for</a:t>
            </a:r>
            <a:br>
              <a:rPr lang="en-US" dirty="0"/>
            </a:br>
            <a:r>
              <a:rPr lang="en-US" dirty="0"/>
              <a:t>Adults with Disabilities</a:t>
            </a:r>
            <a:endParaRPr lang="en-US" sz="4900" dirty="0"/>
          </a:p>
        </p:txBody>
      </p:sp>
      <p:sp>
        <p:nvSpPr>
          <p:cNvPr id="3" name="Subtitle 2">
            <a:extLst>
              <a:ext uri="{FF2B5EF4-FFF2-40B4-BE49-F238E27FC236}">
                <a16:creationId xmlns:a16="http://schemas.microsoft.com/office/drawing/2014/main" id="{D8D63F39-D07F-29C1-9D9B-8F5C56DECA03}"/>
              </a:ext>
            </a:extLst>
          </p:cNvPr>
          <p:cNvSpPr>
            <a:spLocks noGrp="1"/>
          </p:cNvSpPr>
          <p:nvPr>
            <p:ph type="subTitle" idx="1"/>
          </p:nvPr>
        </p:nvSpPr>
        <p:spPr>
          <a:xfrm>
            <a:off x="1524000" y="3787233"/>
            <a:ext cx="9144000" cy="1220911"/>
          </a:xfrm>
        </p:spPr>
        <p:txBody>
          <a:bodyPr>
            <a:normAutofit lnSpcReduction="10000"/>
          </a:bodyPr>
          <a:lstStyle/>
          <a:p>
            <a:pPr>
              <a:lnSpc>
                <a:spcPct val="100000"/>
              </a:lnSpc>
              <a:spcBef>
                <a:spcPts val="300"/>
              </a:spcBef>
            </a:pPr>
            <a:r>
              <a:rPr lang="en-US" dirty="0"/>
              <a:t>H. Stephen Kaye, PhD</a:t>
            </a:r>
          </a:p>
          <a:p>
            <a:pPr>
              <a:lnSpc>
                <a:spcPct val="100000"/>
              </a:lnSpc>
              <a:spcBef>
                <a:spcPts val="300"/>
              </a:spcBef>
            </a:pPr>
            <a:r>
              <a:rPr lang="en-US" dirty="0"/>
              <a:t>Professor Emeritus</a:t>
            </a:r>
          </a:p>
          <a:p>
            <a:pPr>
              <a:lnSpc>
                <a:spcPct val="100000"/>
              </a:lnSpc>
              <a:spcBef>
                <a:spcPts val="300"/>
              </a:spcBef>
            </a:pPr>
            <a:r>
              <a:rPr lang="en-US" dirty="0"/>
              <a:t>University of California San Francisco</a:t>
            </a:r>
          </a:p>
        </p:txBody>
      </p:sp>
      <p:sp>
        <p:nvSpPr>
          <p:cNvPr id="6" name="TextBox 5">
            <a:extLst>
              <a:ext uri="{FF2B5EF4-FFF2-40B4-BE49-F238E27FC236}">
                <a16:creationId xmlns:a16="http://schemas.microsoft.com/office/drawing/2014/main" id="{138844E0-E749-E6EA-5342-53557AC63E45}"/>
              </a:ext>
            </a:extLst>
          </p:cNvPr>
          <p:cNvSpPr txBox="1"/>
          <p:nvPr/>
        </p:nvSpPr>
        <p:spPr>
          <a:xfrm>
            <a:off x="5079492" y="6179458"/>
            <a:ext cx="2033016" cy="369332"/>
          </a:xfrm>
          <a:prstGeom prst="rect">
            <a:avLst/>
          </a:prstGeom>
          <a:noFill/>
        </p:spPr>
        <p:txBody>
          <a:bodyPr wrap="square" rtlCol="0">
            <a:spAutoFit/>
          </a:bodyPr>
          <a:lstStyle/>
          <a:p>
            <a:pPr algn="ctr"/>
            <a:r>
              <a:rPr lang="en-US" dirty="0"/>
              <a:t>February 7, 2025</a:t>
            </a:r>
          </a:p>
        </p:txBody>
      </p:sp>
    </p:spTree>
    <p:extLst>
      <p:ext uri="{BB962C8B-B14F-4D97-AF65-F5344CB8AC3E}">
        <p14:creationId xmlns:p14="http://schemas.microsoft.com/office/powerpoint/2010/main" val="86987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B556-EA39-8B28-F7C8-1CEBA5DF7C47}"/>
              </a:ext>
            </a:extLst>
          </p:cNvPr>
          <p:cNvSpPr>
            <a:spLocks noGrp="1"/>
          </p:cNvSpPr>
          <p:nvPr>
            <p:ph type="title"/>
          </p:nvPr>
        </p:nvSpPr>
        <p:spPr/>
        <p:txBody>
          <a:bodyPr/>
          <a:lstStyle/>
          <a:p>
            <a:r>
              <a:rPr lang="en-US" dirty="0"/>
              <a:t>Long-term services &amp; supports (LTSS)</a:t>
            </a:r>
          </a:p>
        </p:txBody>
      </p:sp>
      <p:sp>
        <p:nvSpPr>
          <p:cNvPr id="3" name="Content Placeholder 2">
            <a:extLst>
              <a:ext uri="{FF2B5EF4-FFF2-40B4-BE49-F238E27FC236}">
                <a16:creationId xmlns:a16="http://schemas.microsoft.com/office/drawing/2014/main" id="{3BF12299-4C2D-3404-92B5-B4D43E3EFF16}"/>
              </a:ext>
            </a:extLst>
          </p:cNvPr>
          <p:cNvSpPr>
            <a:spLocks noGrp="1"/>
          </p:cNvSpPr>
          <p:nvPr>
            <p:ph idx="1"/>
          </p:nvPr>
        </p:nvSpPr>
        <p:spPr>
          <a:xfrm>
            <a:off x="838200" y="1690689"/>
            <a:ext cx="10515600" cy="5167311"/>
          </a:xfrm>
        </p:spPr>
        <p:txBody>
          <a:bodyPr>
            <a:normAutofit/>
          </a:bodyPr>
          <a:lstStyle/>
          <a:p>
            <a:r>
              <a:rPr lang="en-US" dirty="0"/>
              <a:t>Medicaid is the only public payer for most people</a:t>
            </a:r>
          </a:p>
          <a:p>
            <a:r>
              <a:rPr lang="en-US" dirty="0"/>
              <a:t>Home and Community-Based Services (HCBS)</a:t>
            </a:r>
          </a:p>
          <a:p>
            <a:pPr lvl="1"/>
            <a:r>
              <a:rPr lang="en-US" dirty="0"/>
              <a:t>Not required but provided by all states</a:t>
            </a:r>
          </a:p>
          <a:p>
            <a:pPr lvl="1"/>
            <a:r>
              <a:rPr lang="en-US" dirty="0"/>
              <a:t>Keeps people in their homes &amp; communities, ideally thriving</a:t>
            </a:r>
          </a:p>
          <a:p>
            <a:pPr lvl="1"/>
            <a:r>
              <a:rPr lang="en-US" dirty="0"/>
              <a:t>Prevents institutionalization</a:t>
            </a:r>
          </a:p>
          <a:p>
            <a:pPr lvl="1"/>
            <a:r>
              <a:rPr lang="en-US" dirty="0"/>
              <a:t>Access often limited by workforce shortages</a:t>
            </a:r>
          </a:p>
          <a:p>
            <a:r>
              <a:rPr lang="en-US" dirty="0"/>
              <a:t>Institutional services, e.g., nursing homes</a:t>
            </a:r>
          </a:p>
          <a:p>
            <a:pPr lvl="1"/>
            <a:r>
              <a:rPr lang="en-US" dirty="0"/>
              <a:t>Few people want to live in a restricted environment</a:t>
            </a:r>
          </a:p>
          <a:p>
            <a:pPr lvl="1"/>
            <a:r>
              <a:rPr lang="en-US" dirty="0"/>
              <a:t>Quality issues, often due to short-staffing</a:t>
            </a:r>
          </a:p>
          <a:p>
            <a:r>
              <a:rPr lang="en-US" dirty="0"/>
              <a:t>Medicaid LTSS has steadily shifted toward HCBS &amp; away from institutional services</a:t>
            </a:r>
          </a:p>
        </p:txBody>
      </p:sp>
    </p:spTree>
    <p:extLst>
      <p:ext uri="{BB962C8B-B14F-4D97-AF65-F5344CB8AC3E}">
        <p14:creationId xmlns:p14="http://schemas.microsoft.com/office/powerpoint/2010/main" val="345441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BB90-6FD1-A454-9BBE-8E35ECD5DF5B}"/>
              </a:ext>
            </a:extLst>
          </p:cNvPr>
          <p:cNvSpPr>
            <a:spLocks noGrp="1"/>
          </p:cNvSpPr>
          <p:nvPr>
            <p:ph type="title"/>
          </p:nvPr>
        </p:nvSpPr>
        <p:spPr>
          <a:xfrm>
            <a:off x="838200" y="365126"/>
            <a:ext cx="10515600" cy="920335"/>
          </a:xfrm>
        </p:spPr>
        <p:txBody>
          <a:bodyPr/>
          <a:lstStyle/>
          <a:p>
            <a:r>
              <a:rPr lang="en-US" dirty="0"/>
              <a:t>Policy threat: Cuts to Federal match</a:t>
            </a:r>
          </a:p>
        </p:txBody>
      </p:sp>
      <p:sp>
        <p:nvSpPr>
          <p:cNvPr id="3" name="Content Placeholder 2">
            <a:extLst>
              <a:ext uri="{FF2B5EF4-FFF2-40B4-BE49-F238E27FC236}">
                <a16:creationId xmlns:a16="http://schemas.microsoft.com/office/drawing/2014/main" id="{7365C844-0964-8F92-3EE3-871B19CAE5FB}"/>
              </a:ext>
            </a:extLst>
          </p:cNvPr>
          <p:cNvSpPr>
            <a:spLocks noGrp="1"/>
          </p:cNvSpPr>
          <p:nvPr>
            <p:ph sz="half" idx="1"/>
          </p:nvPr>
        </p:nvSpPr>
        <p:spPr>
          <a:xfrm>
            <a:off x="649356" y="1285462"/>
            <a:ext cx="10704444" cy="5392940"/>
          </a:xfrm>
        </p:spPr>
        <p:txBody>
          <a:bodyPr>
            <a:noAutofit/>
          </a:bodyPr>
          <a:lstStyle/>
          <a:p>
            <a:r>
              <a:rPr lang="en-US" sz="2700" dirty="0"/>
              <a:t>Reduced FMAP </a:t>
            </a:r>
            <a:r>
              <a:rPr lang="en-US" sz="2700" dirty="0">
                <a:sym typeface="Wingdings" pitchFamily="2" charset="2"/>
              </a:rPr>
              <a:t> </a:t>
            </a:r>
            <a:r>
              <a:rPr lang="en-US" sz="2700" dirty="0"/>
              <a:t>Automatic Medicaid Contraction in at least 12 states (KFF, 11/24): Doubles uninsurance &amp; unmet need</a:t>
            </a:r>
          </a:p>
          <a:p>
            <a:r>
              <a:rPr lang="en-US" sz="2700" dirty="0"/>
              <a:t>States make various cuts,</a:t>
            </a:r>
            <a:br>
              <a:rPr lang="en-US" sz="2700" dirty="0"/>
            </a:br>
            <a:r>
              <a:rPr lang="en-US" sz="2700" dirty="0"/>
              <a:t>esp. provider rates &amp;</a:t>
            </a:r>
            <a:br>
              <a:rPr lang="en-US" sz="2700" dirty="0"/>
            </a:br>
            <a:r>
              <a:rPr lang="en-US" sz="2700" dirty="0"/>
              <a:t>optional programs</a:t>
            </a:r>
            <a:endParaRPr lang="en-US" sz="2300" dirty="0"/>
          </a:p>
          <a:p>
            <a:r>
              <a:rPr lang="en-US" sz="2700" dirty="0"/>
              <a:t>LTSS program spending</a:t>
            </a:r>
          </a:p>
          <a:p>
            <a:pPr lvl="1"/>
            <a:r>
              <a:rPr lang="en-US" sz="2300" dirty="0"/>
              <a:t>Great Recession: Large,</a:t>
            </a:r>
            <a:br>
              <a:rPr lang="en-US" sz="2300" dirty="0"/>
            </a:br>
            <a:r>
              <a:rPr lang="en-US" sz="2300" dirty="0"/>
              <a:t>temporary FMAP bump</a:t>
            </a:r>
          </a:p>
          <a:p>
            <a:pPr lvl="1"/>
            <a:r>
              <a:rPr lang="en-US" sz="2300" dirty="0"/>
              <a:t>In 2011, FMAP reduced 8–20 </a:t>
            </a:r>
            <a:br>
              <a:rPr lang="en-US" sz="2300" dirty="0"/>
            </a:br>
            <a:r>
              <a:rPr lang="en-US" sz="2300" dirty="0"/>
              <a:t>percentage points</a:t>
            </a:r>
          </a:p>
          <a:p>
            <a:pPr lvl="1"/>
            <a:r>
              <a:rPr lang="en-US" sz="2300" b="1" dirty="0"/>
              <a:t>Nearly every state </a:t>
            </a:r>
            <a:r>
              <a:rPr lang="en-US" sz="2300" dirty="0"/>
              <a:t>cut 1+ HCBS </a:t>
            </a:r>
            <a:br>
              <a:rPr lang="en-US" sz="2300" dirty="0"/>
            </a:br>
            <a:r>
              <a:rPr lang="en-US" sz="2300" dirty="0"/>
              <a:t>program</a:t>
            </a:r>
          </a:p>
          <a:p>
            <a:pPr lvl="1"/>
            <a:r>
              <a:rPr lang="en-US" sz="2300" dirty="0"/>
              <a:t>Many HCBS waitlists doubled</a:t>
            </a:r>
          </a:p>
          <a:p>
            <a:pPr lvl="1"/>
            <a:r>
              <a:rPr lang="en-US" sz="2300" b="1" dirty="0"/>
              <a:t>Every state</a:t>
            </a:r>
            <a:r>
              <a:rPr lang="en-US" sz="2300" dirty="0"/>
              <a:t> cut 1+ LTSS program</a:t>
            </a:r>
          </a:p>
        </p:txBody>
      </p:sp>
      <p:graphicFrame>
        <p:nvGraphicFramePr>
          <p:cNvPr id="6" name="Content Placeholder 5">
            <a:extLst>
              <a:ext uri="{FF2B5EF4-FFF2-40B4-BE49-F238E27FC236}">
                <a16:creationId xmlns:a16="http://schemas.microsoft.com/office/drawing/2014/main" id="{FA242674-5A72-A118-2B3C-0B416DB85372}"/>
              </a:ext>
            </a:extLst>
          </p:cNvPr>
          <p:cNvGraphicFramePr>
            <a:graphicFrameLocks noGrp="1"/>
          </p:cNvGraphicFramePr>
          <p:nvPr>
            <p:ph sz="half" idx="2"/>
            <p:extLst>
              <p:ext uri="{D42A27DB-BD31-4B8C-83A1-F6EECF244321}">
                <p14:modId xmlns:p14="http://schemas.microsoft.com/office/powerpoint/2010/main" val="61053091"/>
              </p:ext>
            </p:extLst>
          </p:nvPr>
        </p:nvGraphicFramePr>
        <p:xfrm>
          <a:off x="5975073" y="2524115"/>
          <a:ext cx="5724000" cy="3889247"/>
        </p:xfrm>
        <a:graphic>
          <a:graphicData uri="http://schemas.openxmlformats.org/drawingml/2006/table">
            <a:tbl>
              <a:tblPr firstRow="1" bandRow="1">
                <a:tableStyleId>{5C22544A-7EE6-4342-B048-85BDC9FD1C3A}</a:tableStyleId>
              </a:tblPr>
              <a:tblGrid>
                <a:gridCol w="2844000">
                  <a:extLst>
                    <a:ext uri="{9D8B030D-6E8A-4147-A177-3AD203B41FA5}">
                      <a16:colId xmlns:a16="http://schemas.microsoft.com/office/drawing/2014/main" val="881509598"/>
                    </a:ext>
                  </a:extLst>
                </a:gridCol>
                <a:gridCol w="576000">
                  <a:extLst>
                    <a:ext uri="{9D8B030D-6E8A-4147-A177-3AD203B41FA5}">
                      <a16:colId xmlns:a16="http://schemas.microsoft.com/office/drawing/2014/main" val="2839667587"/>
                    </a:ext>
                  </a:extLst>
                </a:gridCol>
                <a:gridCol w="864000">
                  <a:extLst>
                    <a:ext uri="{9D8B030D-6E8A-4147-A177-3AD203B41FA5}">
                      <a16:colId xmlns:a16="http://schemas.microsoft.com/office/drawing/2014/main" val="1450214274"/>
                    </a:ext>
                  </a:extLst>
                </a:gridCol>
                <a:gridCol w="576000">
                  <a:extLst>
                    <a:ext uri="{9D8B030D-6E8A-4147-A177-3AD203B41FA5}">
                      <a16:colId xmlns:a16="http://schemas.microsoft.com/office/drawing/2014/main" val="2766024755"/>
                    </a:ext>
                  </a:extLst>
                </a:gridCol>
                <a:gridCol w="864000">
                  <a:extLst>
                    <a:ext uri="{9D8B030D-6E8A-4147-A177-3AD203B41FA5}">
                      <a16:colId xmlns:a16="http://schemas.microsoft.com/office/drawing/2014/main" val="1299949400"/>
                    </a:ext>
                  </a:extLst>
                </a:gridCol>
              </a:tblGrid>
              <a:tr h="622854">
                <a:tc>
                  <a:txBody>
                    <a:bodyPr/>
                    <a:lstStyle/>
                    <a:p>
                      <a:pPr algn="l" fontAlgn="b"/>
                      <a:endParaRPr lang="en-US" sz="1800" b="1" i="0" u="none" strike="noStrike" dirty="0">
                        <a:solidFill>
                          <a:srgbClr val="000000"/>
                        </a:solidFill>
                        <a:effectLst/>
                        <a:latin typeface="Aptos Narrow" panose="020B0004020202020204" pitchFamily="34" charset="0"/>
                      </a:endParaRPr>
                    </a:p>
                  </a:txBody>
                  <a:tcPr marL="9525" marR="9525" marT="9525" marB="0" anchor="b">
                    <a:solidFill>
                      <a:schemeClr val="accent1"/>
                    </a:solidFill>
                  </a:tcPr>
                </a:tc>
                <a:tc gridSpan="2">
                  <a:txBody>
                    <a:bodyPr/>
                    <a:lstStyle/>
                    <a:p>
                      <a:pPr algn="ctr" fontAlgn="b"/>
                      <a:r>
                        <a:rPr lang="en-US" sz="1800" b="1" i="0" u="none" strike="noStrike" dirty="0">
                          <a:solidFill>
                            <a:schemeClr val="bg1"/>
                          </a:solidFill>
                          <a:effectLst/>
                          <a:latin typeface="Aptos Narrow" panose="020B0004020202020204" pitchFamily="34" charset="0"/>
                        </a:rPr>
                        <a:t>Spent less per person</a:t>
                      </a:r>
                    </a:p>
                  </a:txBody>
                  <a:tcPr marL="9525" marR="9525" marT="9525" marB="0" anchor="ctr">
                    <a:solidFill>
                      <a:schemeClr val="accent1"/>
                    </a:solidFill>
                  </a:tcPr>
                </a:tc>
                <a:tc hMerge="1">
                  <a:txBody>
                    <a:bodyPr/>
                    <a:lstStyle/>
                    <a:p>
                      <a:endParaRPr lang="en-US"/>
                    </a:p>
                  </a:txBody>
                  <a:tcPr/>
                </a:tc>
                <a:tc gridSpan="2">
                  <a:txBody>
                    <a:bodyPr/>
                    <a:lstStyle/>
                    <a:p>
                      <a:pPr algn="ctr" fontAlgn="b"/>
                      <a:r>
                        <a:rPr lang="en-US" sz="1800" b="1" i="0" u="none" strike="noStrike" dirty="0">
                          <a:solidFill>
                            <a:schemeClr val="bg1"/>
                          </a:solidFill>
                          <a:effectLst/>
                          <a:latin typeface="Aptos Narrow" panose="020B0004020202020204" pitchFamily="34" charset="0"/>
                        </a:rPr>
                        <a:t>Served fewer people</a:t>
                      </a:r>
                    </a:p>
                  </a:txBody>
                  <a:tcPr marL="9525" marR="9525" marT="9525" marB="0" anchor="ctr">
                    <a:solidFill>
                      <a:schemeClr val="accent1"/>
                    </a:solidFill>
                  </a:tcPr>
                </a:tc>
                <a:tc hMerge="1">
                  <a:txBody>
                    <a:bodyPr/>
                    <a:lstStyle/>
                    <a:p>
                      <a:endParaRPr lang="en-US"/>
                    </a:p>
                  </a:txBody>
                  <a:tcPr/>
                </a:tc>
                <a:extLst>
                  <a:ext uri="{0D108BD9-81ED-4DB2-BD59-A6C34878D82A}">
                    <a16:rowId xmlns:a16="http://schemas.microsoft.com/office/drawing/2014/main" val="1462963573"/>
                  </a:ext>
                </a:extLst>
              </a:tr>
              <a:tr h="636104">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b">
                    <a:solidFill>
                      <a:schemeClr val="accent1"/>
                    </a:solidFill>
                  </a:tcPr>
                </a:tc>
                <a:tc>
                  <a:txBody>
                    <a:bodyPr/>
                    <a:lstStyle/>
                    <a:p>
                      <a:pPr algn="ctr" fontAlgn="b"/>
                      <a:r>
                        <a:rPr lang="en-US" sz="1700" b="0" i="0" u="none" strike="noStrike" dirty="0">
                          <a:solidFill>
                            <a:schemeClr val="bg1"/>
                          </a:solidFill>
                          <a:effectLst/>
                          <a:latin typeface="Aptos Narrow" panose="020B0004020202020204" pitchFamily="34" charset="0"/>
                        </a:rPr>
                        <a:t># states</a:t>
                      </a:r>
                    </a:p>
                  </a:txBody>
                  <a:tcPr marL="9525" marR="9525" marT="9525" marB="0" anchor="b">
                    <a:solidFill>
                      <a:schemeClr val="accent1"/>
                    </a:solidFill>
                  </a:tcPr>
                </a:tc>
                <a:tc>
                  <a:txBody>
                    <a:bodyPr/>
                    <a:lstStyle/>
                    <a:p>
                      <a:pPr algn="ctr" fontAlgn="b"/>
                      <a:r>
                        <a:rPr lang="en-US" sz="1700" b="0" i="0" u="none" strike="noStrike" dirty="0">
                          <a:solidFill>
                            <a:schemeClr val="bg1"/>
                          </a:solidFill>
                          <a:effectLst/>
                          <a:latin typeface="Aptos Narrow" panose="020B0004020202020204" pitchFamily="34" charset="0"/>
                        </a:rPr>
                        <a:t>Average reduction</a:t>
                      </a:r>
                    </a:p>
                  </a:txBody>
                  <a:tcPr marL="9525" marR="9525" marT="9525" marB="0" anchor="b">
                    <a:solidFill>
                      <a:schemeClr val="accent1"/>
                    </a:solidFill>
                  </a:tcPr>
                </a:tc>
                <a:tc>
                  <a:txBody>
                    <a:bodyPr/>
                    <a:lstStyle/>
                    <a:p>
                      <a:pPr algn="ctr" fontAlgn="b"/>
                      <a:r>
                        <a:rPr lang="en-US" sz="1700" b="0" i="0" u="none" strike="noStrike" dirty="0">
                          <a:solidFill>
                            <a:schemeClr val="bg1"/>
                          </a:solidFill>
                          <a:effectLst/>
                          <a:latin typeface="Aptos Narrow" panose="020B0004020202020204" pitchFamily="34" charset="0"/>
                        </a:rPr>
                        <a:t># states</a:t>
                      </a:r>
                    </a:p>
                  </a:txBody>
                  <a:tcPr marL="9525" marR="9525" marT="9525" marB="0" anchor="b">
                    <a:solidFill>
                      <a:schemeClr val="accent1"/>
                    </a:solidFill>
                  </a:tcPr>
                </a:tc>
                <a:tc>
                  <a:txBody>
                    <a:bodyPr/>
                    <a:lstStyle/>
                    <a:p>
                      <a:pPr algn="ctr" fontAlgn="b"/>
                      <a:r>
                        <a:rPr lang="en-US" sz="1700" b="0" i="0" u="none" strike="noStrike" dirty="0">
                          <a:solidFill>
                            <a:schemeClr val="bg1"/>
                          </a:solidFill>
                          <a:effectLst/>
                          <a:latin typeface="Aptos Narrow" panose="020B0004020202020204" pitchFamily="34" charset="0"/>
                        </a:rPr>
                        <a:t>Average reduction</a:t>
                      </a:r>
                    </a:p>
                  </a:txBody>
                  <a:tcPr marL="9525" marR="9525" marT="9525" marB="0" anchor="b">
                    <a:solidFill>
                      <a:schemeClr val="accent1"/>
                    </a:solidFill>
                  </a:tcPr>
                </a:tc>
                <a:extLst>
                  <a:ext uri="{0D108BD9-81ED-4DB2-BD59-A6C34878D82A}">
                    <a16:rowId xmlns:a16="http://schemas.microsoft.com/office/drawing/2014/main" val="4263067440"/>
                  </a:ext>
                </a:extLst>
              </a:tr>
              <a:tr h="358782">
                <a:tc>
                  <a:txBody>
                    <a:bodyPr/>
                    <a:lstStyle/>
                    <a:p>
                      <a:pPr algn="l" fontAlgn="b"/>
                      <a:r>
                        <a:rPr lang="en-US" sz="1800" b="0" i="0" u="none" strike="noStrike" dirty="0">
                          <a:solidFill>
                            <a:srgbClr val="000000"/>
                          </a:solidFill>
                          <a:effectLst/>
                          <a:latin typeface="Aptos Narrow" panose="020B0004020202020204" pitchFamily="34" charset="0"/>
                        </a:rPr>
                        <a:t>HCBS</a:t>
                      </a:r>
                    </a:p>
                  </a:txBody>
                  <a:tcPr marL="36000"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ptos Narrow" panose="020B0004020202020204" pitchFamily="34" charset="0"/>
                        </a:rPr>
                        <a:t>47</a:t>
                      </a:r>
                    </a:p>
                  </a:txBody>
                  <a:tcPr marL="9525" marR="9525" marT="9525" marB="0" anchor="ctr"/>
                </a:tc>
                <a:tc>
                  <a:txBody>
                    <a:bodyPr/>
                    <a:lstStyle/>
                    <a:p>
                      <a:pPr algn="ctr" fontAlgn="b"/>
                      <a:endParaRPr lang="en-US" sz="18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ptos Narrow" panose="020B0004020202020204" pitchFamily="34" charset="0"/>
                        </a:rPr>
                        <a:t>40</a:t>
                      </a:r>
                    </a:p>
                  </a:txBody>
                  <a:tcPr marL="9525" marR="9525" marT="9525" marB="0" anchor="ctr"/>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931087493"/>
                  </a:ext>
                </a:extLst>
              </a:tr>
              <a:tr h="363083">
                <a:tc>
                  <a:txBody>
                    <a:bodyPr/>
                    <a:lstStyle/>
                    <a:p>
                      <a:pPr algn="l" fontAlgn="b"/>
                      <a:r>
                        <a:rPr lang="en-US" sz="1800" b="0" i="0" u="none" strike="noStrike" dirty="0">
                          <a:solidFill>
                            <a:srgbClr val="000000"/>
                          </a:solidFill>
                          <a:effectLst/>
                          <a:latin typeface="Aptos Narrow" panose="020B0004020202020204" pitchFamily="34" charset="0"/>
                        </a:rPr>
                        <a:t>IDD Waiver programs</a:t>
                      </a:r>
                    </a:p>
                  </a:txBody>
                  <a:tcPr marL="180000"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33</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10.8%</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8</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2.2%</a:t>
                      </a:r>
                    </a:p>
                  </a:txBody>
                  <a:tcPr marL="9525" marR="9525" marT="9525" marB="0" anchor="ctr"/>
                </a:tc>
                <a:extLst>
                  <a:ext uri="{0D108BD9-81ED-4DB2-BD59-A6C34878D82A}">
                    <a16:rowId xmlns:a16="http://schemas.microsoft.com/office/drawing/2014/main" val="1768678739"/>
                  </a:ext>
                </a:extLst>
              </a:tr>
              <a:tr h="411738">
                <a:tc>
                  <a:txBody>
                    <a:bodyPr/>
                    <a:lstStyle/>
                    <a:p>
                      <a:pPr algn="l" fontAlgn="b"/>
                      <a:r>
                        <a:rPr lang="en-US" sz="1800" b="0" i="0" u="none" strike="noStrike" dirty="0">
                          <a:solidFill>
                            <a:srgbClr val="000000"/>
                          </a:solidFill>
                          <a:effectLst/>
                          <a:latin typeface="Aptos Narrow" panose="020B0004020202020204" pitchFamily="34" charset="0"/>
                        </a:rPr>
                        <a:t>Other Waiver programs / PCS</a:t>
                      </a:r>
                    </a:p>
                  </a:txBody>
                  <a:tcPr marL="180000"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35</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11.8%</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20</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8.3%</a:t>
                      </a:r>
                    </a:p>
                  </a:txBody>
                  <a:tcPr marL="9525" marR="9525" marT="9525" marB="0" anchor="ctr"/>
                </a:tc>
                <a:extLst>
                  <a:ext uri="{0D108BD9-81ED-4DB2-BD59-A6C34878D82A}">
                    <a16:rowId xmlns:a16="http://schemas.microsoft.com/office/drawing/2014/main" val="1736024656"/>
                  </a:ext>
                </a:extLst>
              </a:tr>
              <a:tr h="358782">
                <a:tc>
                  <a:txBody>
                    <a:bodyPr/>
                    <a:lstStyle/>
                    <a:p>
                      <a:pPr algn="l" fontAlgn="b"/>
                      <a:r>
                        <a:rPr lang="en-US" sz="1800" b="0" i="0" u="none" strike="noStrike" dirty="0">
                          <a:solidFill>
                            <a:srgbClr val="000000"/>
                          </a:solidFill>
                          <a:effectLst/>
                          <a:latin typeface="Aptos Narrow" panose="020B0004020202020204" pitchFamily="34" charset="0"/>
                        </a:rPr>
                        <a:t>Home health</a:t>
                      </a:r>
                    </a:p>
                  </a:txBody>
                  <a:tcPr marL="180000"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23</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22.2%</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29</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15.1%</a:t>
                      </a:r>
                    </a:p>
                  </a:txBody>
                  <a:tcPr marL="9525" marR="9525" marT="9525" marB="0" anchor="ctr"/>
                </a:tc>
                <a:extLst>
                  <a:ext uri="{0D108BD9-81ED-4DB2-BD59-A6C34878D82A}">
                    <a16:rowId xmlns:a16="http://schemas.microsoft.com/office/drawing/2014/main" val="667540917"/>
                  </a:ext>
                </a:extLst>
              </a:tr>
              <a:tr h="363083">
                <a:tc>
                  <a:txBody>
                    <a:bodyPr/>
                    <a:lstStyle/>
                    <a:p>
                      <a:pPr algn="l" fontAlgn="b"/>
                      <a:r>
                        <a:rPr lang="en-US" sz="1800" b="0" i="0" u="none" strike="noStrike" dirty="0">
                          <a:solidFill>
                            <a:srgbClr val="000000"/>
                          </a:solidFill>
                          <a:effectLst/>
                          <a:latin typeface="Aptos Narrow" panose="020B0004020202020204" pitchFamily="34" charset="0"/>
                        </a:rPr>
                        <a:t>Nursing facilities</a:t>
                      </a:r>
                    </a:p>
                  </a:txBody>
                  <a:tcPr marL="36000"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31</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6.7%</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33</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2.6%</a:t>
                      </a:r>
                    </a:p>
                  </a:txBody>
                  <a:tcPr marL="9525" marR="9525" marT="9525" marB="0" anchor="ctr"/>
                </a:tc>
                <a:extLst>
                  <a:ext uri="{0D108BD9-81ED-4DB2-BD59-A6C34878D82A}">
                    <a16:rowId xmlns:a16="http://schemas.microsoft.com/office/drawing/2014/main" val="512616141"/>
                  </a:ext>
                </a:extLst>
              </a:tr>
              <a:tr h="411738">
                <a:tc>
                  <a:txBody>
                    <a:bodyPr/>
                    <a:lstStyle/>
                    <a:p>
                      <a:pPr algn="l" fontAlgn="b"/>
                      <a:r>
                        <a:rPr lang="en-US" sz="1800" b="0" i="0" u="none" strike="noStrike" dirty="0">
                          <a:solidFill>
                            <a:srgbClr val="000000"/>
                          </a:solidFill>
                          <a:effectLst/>
                          <a:latin typeface="Aptos Narrow" panose="020B0004020202020204" pitchFamily="34" charset="0"/>
                        </a:rPr>
                        <a:t>Intermediate Care Facilities</a:t>
                      </a:r>
                    </a:p>
                  </a:txBody>
                  <a:tcPr marL="36000"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30</a:t>
                      </a:r>
                    </a:p>
                  </a:txBody>
                  <a:tcPr marL="9525" marR="9525" marT="9525" marB="0" anchor="ctr"/>
                </a:tc>
                <a:tc>
                  <a:txBody>
                    <a:bodyPr/>
                    <a:lstStyle/>
                    <a:p>
                      <a:pPr algn="ctr" fontAlgn="b"/>
                      <a:r>
                        <a:rPr lang="en-US" sz="1800" b="0" i="0" u="none" strike="noStrike" dirty="0">
                          <a:solidFill>
                            <a:srgbClr val="000000"/>
                          </a:solidFill>
                          <a:effectLst/>
                          <a:latin typeface="Aptos Narrow" panose="020B0004020202020204" pitchFamily="34" charset="0"/>
                        </a:rPr>
                        <a:t>11.8%</a:t>
                      </a:r>
                    </a:p>
                  </a:txBody>
                  <a:tcPr marL="9525" marR="9525" marT="9525" marB="0" anchor="ctr"/>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883669852"/>
                  </a:ext>
                </a:extLst>
              </a:tr>
              <a:tr h="363083">
                <a:tc>
                  <a:txBody>
                    <a:bodyPr/>
                    <a:lstStyle/>
                    <a:p>
                      <a:pPr algn="l" fontAlgn="b"/>
                      <a:r>
                        <a:rPr lang="en-US" sz="1800" b="1" i="0" u="none" strike="noStrike" dirty="0">
                          <a:solidFill>
                            <a:srgbClr val="000000"/>
                          </a:solidFill>
                          <a:effectLst/>
                          <a:latin typeface="Aptos Narrow" panose="020B0004020202020204" pitchFamily="34" charset="0"/>
                        </a:rPr>
                        <a:t>Any LTSS program cuts</a:t>
                      </a:r>
                    </a:p>
                  </a:txBody>
                  <a:tcPr marL="36000" marR="9525" marT="9525" marB="0" anchor="ctr"/>
                </a:tc>
                <a:tc>
                  <a:txBody>
                    <a:bodyPr/>
                    <a:lstStyle/>
                    <a:p>
                      <a:pPr algn="ctr" fontAlgn="b"/>
                      <a:r>
                        <a:rPr lang="en-US" sz="1800" b="1" i="0" u="none" strike="noStrike" dirty="0">
                          <a:solidFill>
                            <a:srgbClr val="000000"/>
                          </a:solidFill>
                          <a:effectLst/>
                          <a:latin typeface="Aptos Narrow" panose="020B0004020202020204" pitchFamily="34" charset="0"/>
                        </a:rPr>
                        <a:t>51</a:t>
                      </a:r>
                    </a:p>
                  </a:txBody>
                  <a:tcPr marL="9525" marR="9525" marT="9525" marB="0" anchor="ctr"/>
                </a:tc>
                <a:tc>
                  <a:txBody>
                    <a:bodyPr/>
                    <a:lstStyle/>
                    <a:p>
                      <a:pPr algn="l" fontAlgn="b"/>
                      <a:endParaRPr lang="en-US" sz="18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r>
                        <a:rPr lang="en-US" sz="1800" b="1" i="0" u="none" strike="noStrike" dirty="0">
                          <a:solidFill>
                            <a:srgbClr val="000000"/>
                          </a:solidFill>
                          <a:effectLst/>
                          <a:latin typeface="Aptos Narrow" panose="020B0004020202020204" pitchFamily="34" charset="0"/>
                        </a:rPr>
                        <a:t>48</a:t>
                      </a:r>
                    </a:p>
                  </a:txBody>
                  <a:tcPr marL="9525" marR="9525" marT="9525" marB="0" anchor="ctr"/>
                </a:tc>
                <a:tc>
                  <a:txBody>
                    <a:bodyPr/>
                    <a:lstStyle/>
                    <a:p>
                      <a:pPr algn="l" fontAlgn="b"/>
                      <a:endParaRPr lang="en-US" sz="18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89607427"/>
                  </a:ext>
                </a:extLst>
              </a:tr>
            </a:tbl>
          </a:graphicData>
        </a:graphic>
      </p:graphicFrame>
      <p:sp>
        <p:nvSpPr>
          <p:cNvPr id="7" name="TextBox 6">
            <a:extLst>
              <a:ext uri="{FF2B5EF4-FFF2-40B4-BE49-F238E27FC236}">
                <a16:creationId xmlns:a16="http://schemas.microsoft.com/office/drawing/2014/main" id="{3305EE7F-A930-1E1F-8C3F-144C84E9BBB7}"/>
              </a:ext>
            </a:extLst>
          </p:cNvPr>
          <p:cNvSpPr txBox="1"/>
          <p:nvPr/>
        </p:nvSpPr>
        <p:spPr>
          <a:xfrm>
            <a:off x="5893904" y="2154783"/>
            <a:ext cx="5754757" cy="369332"/>
          </a:xfrm>
          <a:prstGeom prst="rect">
            <a:avLst/>
          </a:prstGeom>
          <a:noFill/>
        </p:spPr>
        <p:txBody>
          <a:bodyPr wrap="square" rtlCol="0">
            <a:spAutoFit/>
          </a:bodyPr>
          <a:lstStyle/>
          <a:p>
            <a:r>
              <a:rPr lang="en-US" b="1" dirty="0"/>
              <a:t>LTSS spending reductions*, 2010–12</a:t>
            </a:r>
          </a:p>
        </p:txBody>
      </p:sp>
      <p:sp>
        <p:nvSpPr>
          <p:cNvPr id="8" name="TextBox 7">
            <a:extLst>
              <a:ext uri="{FF2B5EF4-FFF2-40B4-BE49-F238E27FC236}">
                <a16:creationId xmlns:a16="http://schemas.microsoft.com/office/drawing/2014/main" id="{E8B7033E-4D22-E2B3-F09C-6F13B84089F5}"/>
              </a:ext>
            </a:extLst>
          </p:cNvPr>
          <p:cNvSpPr txBox="1"/>
          <p:nvPr/>
        </p:nvSpPr>
        <p:spPr>
          <a:xfrm>
            <a:off x="6001578" y="6433885"/>
            <a:ext cx="5754757" cy="276999"/>
          </a:xfrm>
          <a:prstGeom prst="rect">
            <a:avLst/>
          </a:prstGeom>
          <a:noFill/>
        </p:spPr>
        <p:txBody>
          <a:bodyPr wrap="square" rtlCol="0">
            <a:spAutoFit/>
          </a:bodyPr>
          <a:lstStyle/>
          <a:p>
            <a:r>
              <a:rPr lang="en-US" sz="1200" b="1" dirty="0"/>
              <a:t>*Inflation-adjusted expenditures</a:t>
            </a:r>
          </a:p>
        </p:txBody>
      </p:sp>
    </p:spTree>
    <p:extLst>
      <p:ext uri="{BB962C8B-B14F-4D97-AF65-F5344CB8AC3E}">
        <p14:creationId xmlns:p14="http://schemas.microsoft.com/office/powerpoint/2010/main" val="160996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4E2D-6F83-A540-C7C8-C821654C1D7E}"/>
              </a:ext>
            </a:extLst>
          </p:cNvPr>
          <p:cNvSpPr>
            <a:spLocks noGrp="1"/>
          </p:cNvSpPr>
          <p:nvPr>
            <p:ph type="title"/>
          </p:nvPr>
        </p:nvSpPr>
        <p:spPr>
          <a:xfrm>
            <a:off x="838200" y="365127"/>
            <a:ext cx="10515600" cy="840821"/>
          </a:xfrm>
        </p:spPr>
        <p:txBody>
          <a:bodyPr>
            <a:normAutofit/>
          </a:bodyPr>
          <a:lstStyle/>
          <a:p>
            <a:r>
              <a:rPr lang="en-US" dirty="0"/>
              <a:t>Policy threat: Per capita caps / block grants</a:t>
            </a:r>
          </a:p>
        </p:txBody>
      </p:sp>
      <p:sp>
        <p:nvSpPr>
          <p:cNvPr id="3" name="Content Placeholder 2">
            <a:extLst>
              <a:ext uri="{FF2B5EF4-FFF2-40B4-BE49-F238E27FC236}">
                <a16:creationId xmlns:a16="http://schemas.microsoft.com/office/drawing/2014/main" id="{01599A80-00CC-867F-A89E-2B499A318815}"/>
              </a:ext>
            </a:extLst>
          </p:cNvPr>
          <p:cNvSpPr>
            <a:spLocks noGrp="1"/>
          </p:cNvSpPr>
          <p:nvPr>
            <p:ph idx="1"/>
          </p:nvPr>
        </p:nvSpPr>
        <p:spPr>
          <a:xfrm>
            <a:off x="838200" y="1371602"/>
            <a:ext cx="6583017" cy="5486397"/>
          </a:xfrm>
        </p:spPr>
        <p:txBody>
          <a:bodyPr>
            <a:normAutofit fontScale="92500" lnSpcReduction="10000"/>
          </a:bodyPr>
          <a:lstStyle/>
          <a:p>
            <a:r>
              <a:rPr lang="en-US" dirty="0"/>
              <a:t>Federal match is no longer guaranteed</a:t>
            </a:r>
          </a:p>
          <a:p>
            <a:pPr lvl="1">
              <a:buFont typeface="Wingdings" pitchFamily="2" charset="2"/>
              <a:buChar char="§"/>
            </a:pPr>
            <a:r>
              <a:rPr lang="en-US" dirty="0"/>
              <a:t>Currently 50–77%</a:t>
            </a:r>
          </a:p>
          <a:p>
            <a:pPr lvl="1">
              <a:buFont typeface="Wingdings" pitchFamily="2" charset="2"/>
              <a:buChar char="§"/>
            </a:pPr>
            <a:r>
              <a:rPr lang="en-US" dirty="0"/>
              <a:t>Most states pay &lt; ½ of Medicaid $</a:t>
            </a:r>
          </a:p>
          <a:p>
            <a:pPr lvl="1">
              <a:buFont typeface="Wingdings" pitchFamily="2" charset="2"/>
              <a:buChar char="§"/>
            </a:pPr>
            <a:r>
              <a:rPr lang="en-US" dirty="0"/>
              <a:t>Match is 90–95% for expansion</a:t>
            </a:r>
          </a:p>
          <a:p>
            <a:r>
              <a:rPr lang="en-US" dirty="0"/>
              <a:t>Caps/Block grants: States get a fixed budget</a:t>
            </a:r>
          </a:p>
          <a:p>
            <a:pPr lvl="1">
              <a:buFont typeface="Wingdings" pitchFamily="2" charset="2"/>
              <a:buChar char="§"/>
            </a:pPr>
            <a:r>
              <a:rPr lang="en-US" dirty="0"/>
              <a:t>Must pay 100% of any excess</a:t>
            </a:r>
          </a:p>
          <a:p>
            <a:pPr lvl="1">
              <a:buFont typeface="Wingdings" pitchFamily="2" charset="2"/>
              <a:buChar char="§"/>
            </a:pPr>
            <a:r>
              <a:rPr lang="en-US" dirty="0"/>
              <a:t>2 to 4 times normal share</a:t>
            </a:r>
          </a:p>
          <a:p>
            <a:r>
              <a:rPr lang="en-US" dirty="0"/>
              <a:t>Encourages states to target high-cost programs &amp; beneficiaries</a:t>
            </a:r>
          </a:p>
          <a:p>
            <a:pPr lvl="1">
              <a:buFont typeface="Wingdings" pitchFamily="2" charset="2"/>
              <a:buChar char="§"/>
            </a:pPr>
            <a:r>
              <a:rPr lang="en-US" dirty="0"/>
              <a:t>Cap/cut HCBS, DME, $$ treatments</a:t>
            </a:r>
          </a:p>
          <a:p>
            <a:pPr lvl="1">
              <a:buFont typeface="Wingdings" pitchFamily="2" charset="2"/>
              <a:buChar char="§"/>
            </a:pPr>
            <a:r>
              <a:rPr lang="en-US" dirty="0"/>
              <a:t>Reverse LTSS rebalancing progress</a:t>
            </a:r>
          </a:p>
          <a:p>
            <a:pPr lvl="1">
              <a:buFont typeface="Wingdings" pitchFamily="2" charset="2"/>
              <a:buChar char="§"/>
            </a:pPr>
            <a:r>
              <a:rPr lang="en-US" dirty="0"/>
              <a:t>Harms </a:t>
            </a:r>
            <a:r>
              <a:rPr lang="en-US" b="1" dirty="0"/>
              <a:t>disabled people, esp. LTSS users</a:t>
            </a:r>
          </a:p>
          <a:p>
            <a:r>
              <a:rPr lang="en-US" dirty="0"/>
              <a:t>What happens to Federal oversight &amp; incentives?</a:t>
            </a:r>
          </a:p>
        </p:txBody>
      </p:sp>
      <p:pic>
        <p:nvPicPr>
          <p:cNvPr id="12" name="Graphic 11">
            <a:extLst>
              <a:ext uri="{FF2B5EF4-FFF2-40B4-BE49-F238E27FC236}">
                <a16:creationId xmlns:a16="http://schemas.microsoft.com/office/drawing/2014/main" id="{19E2DE14-778D-89BA-37BC-9AC3B00E14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4812" y="1359288"/>
            <a:ext cx="4843461" cy="4832792"/>
          </a:xfrm>
          <a:prstGeom prst="rect">
            <a:avLst/>
          </a:prstGeom>
        </p:spPr>
      </p:pic>
    </p:spTree>
    <p:extLst>
      <p:ext uri="{BB962C8B-B14F-4D97-AF65-F5344CB8AC3E}">
        <p14:creationId xmlns:p14="http://schemas.microsoft.com/office/powerpoint/2010/main" val="8558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9ACC-107C-D75A-43A7-0622F0A44A73}"/>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4B50594A-A3D5-2D05-260A-340D1955069A}"/>
              </a:ext>
            </a:extLst>
          </p:cNvPr>
          <p:cNvSpPr>
            <a:spLocks noGrp="1"/>
          </p:cNvSpPr>
          <p:nvPr>
            <p:ph idx="1"/>
          </p:nvPr>
        </p:nvSpPr>
        <p:spPr/>
        <p:txBody>
          <a:bodyPr/>
          <a:lstStyle/>
          <a:p>
            <a:r>
              <a:rPr lang="en-US" dirty="0"/>
              <a:t>Medicaid is essential for disabled beneficiaries, both for health coverage itself and LTSS/HCBS.</a:t>
            </a:r>
          </a:p>
          <a:p>
            <a:r>
              <a:rPr lang="en-US" dirty="0"/>
              <a:t>Medicaid expansion resulted in coverage for many formerly uninsured disabled (and non-disabled) adults</a:t>
            </a:r>
          </a:p>
          <a:p>
            <a:r>
              <a:rPr lang="en-US" dirty="0"/>
              <a:t>Medicaid work requirements allegedly exempt disabled beneficiaries but may actually target many</a:t>
            </a:r>
          </a:p>
          <a:p>
            <a:r>
              <a:rPr lang="en-US" dirty="0"/>
              <a:t>Cutting Medicaid by FMAP reductions, block grants, or caps inevitably leads to cuts in essential services for disabled beneficiaries.</a:t>
            </a:r>
          </a:p>
        </p:txBody>
      </p:sp>
      <p:sp>
        <p:nvSpPr>
          <p:cNvPr id="4" name="Slide Number Placeholder 3">
            <a:extLst>
              <a:ext uri="{FF2B5EF4-FFF2-40B4-BE49-F238E27FC236}">
                <a16:creationId xmlns:a16="http://schemas.microsoft.com/office/drawing/2014/main" id="{0277D6D3-D46A-152C-F71F-B016426888EC}"/>
              </a:ext>
            </a:extLst>
          </p:cNvPr>
          <p:cNvSpPr>
            <a:spLocks noGrp="1"/>
          </p:cNvSpPr>
          <p:nvPr>
            <p:ph type="sldNum" sz="quarter" idx="12"/>
          </p:nvPr>
        </p:nvSpPr>
        <p:spPr/>
        <p:txBody>
          <a:bodyPr/>
          <a:lstStyle/>
          <a:p>
            <a:fld id="{1917A4E6-2B1A-314D-BB7B-422280492912}" type="slidenum">
              <a:rPr lang="en-US" smtClean="0"/>
              <a:t>13</a:t>
            </a:fld>
            <a:endParaRPr lang="en-US" dirty="0"/>
          </a:p>
        </p:txBody>
      </p:sp>
    </p:spTree>
    <p:extLst>
      <p:ext uri="{BB962C8B-B14F-4D97-AF65-F5344CB8AC3E}">
        <p14:creationId xmlns:p14="http://schemas.microsoft.com/office/powerpoint/2010/main" val="290297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E71D7-60C7-962D-AA76-43684C694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6B197-1E46-5F8C-4E18-E3539A8F4CC4}"/>
              </a:ext>
            </a:extLst>
          </p:cNvPr>
          <p:cNvSpPr>
            <a:spLocks noGrp="1"/>
          </p:cNvSpPr>
          <p:nvPr>
            <p:ph type="title"/>
          </p:nvPr>
        </p:nvSpPr>
        <p:spPr>
          <a:xfrm>
            <a:off x="465484" y="378380"/>
            <a:ext cx="11648659" cy="858193"/>
          </a:xfrm>
        </p:spPr>
        <p:txBody>
          <a:bodyPr>
            <a:normAutofit fontScale="90000"/>
          </a:bodyPr>
          <a:lstStyle/>
          <a:p>
            <a:r>
              <a:rPr lang="en-US" dirty="0"/>
              <a:t>Health coverage matters even more for disabled people</a:t>
            </a:r>
          </a:p>
        </p:txBody>
      </p:sp>
      <p:pic>
        <p:nvPicPr>
          <p:cNvPr id="15" name="Graphic 14">
            <a:extLst>
              <a:ext uri="{FF2B5EF4-FFF2-40B4-BE49-F238E27FC236}">
                <a16:creationId xmlns:a16="http://schemas.microsoft.com/office/drawing/2014/main" id="{0094B639-9FE4-A398-C325-7008D7A9EB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6500" y="1377638"/>
            <a:ext cx="7239000" cy="5372100"/>
          </a:xfrm>
          <a:prstGeom prst="rect">
            <a:avLst/>
          </a:prstGeom>
        </p:spPr>
      </p:pic>
    </p:spTree>
    <p:extLst>
      <p:ext uri="{BB962C8B-B14F-4D97-AF65-F5344CB8AC3E}">
        <p14:creationId xmlns:p14="http://schemas.microsoft.com/office/powerpoint/2010/main" val="100974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3C1D-E183-9C66-A4D5-1C212818D95F}"/>
              </a:ext>
            </a:extLst>
          </p:cNvPr>
          <p:cNvSpPr>
            <a:spLocks noGrp="1"/>
          </p:cNvSpPr>
          <p:nvPr>
            <p:ph type="title"/>
          </p:nvPr>
        </p:nvSpPr>
        <p:spPr>
          <a:xfrm>
            <a:off x="710951" y="347890"/>
            <a:ext cx="11229258" cy="619749"/>
          </a:xfrm>
        </p:spPr>
        <p:txBody>
          <a:bodyPr>
            <a:normAutofit fontScale="90000"/>
          </a:bodyPr>
          <a:lstStyle/>
          <a:p>
            <a:r>
              <a:rPr lang="en-US" dirty="0"/>
              <a:t>ACA, </a:t>
            </a:r>
            <a:r>
              <a:rPr lang="en-US" dirty="0" err="1"/>
              <a:t>esp</a:t>
            </a:r>
            <a:r>
              <a:rPr lang="en-US" dirty="0"/>
              <a:t> Medicaid expansion, cut uninsurance in half</a:t>
            </a:r>
          </a:p>
        </p:txBody>
      </p:sp>
      <p:pic>
        <p:nvPicPr>
          <p:cNvPr id="4" name="Graphic 3">
            <a:extLst>
              <a:ext uri="{FF2B5EF4-FFF2-40B4-BE49-F238E27FC236}">
                <a16:creationId xmlns:a16="http://schemas.microsoft.com/office/drawing/2014/main" id="{B3DCAD4B-A6CA-81EE-4916-E74C6DC361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9800" y="1150731"/>
            <a:ext cx="7772400" cy="5707269"/>
          </a:xfrm>
          <a:prstGeom prst="rect">
            <a:avLst/>
          </a:prstGeom>
        </p:spPr>
      </p:pic>
    </p:spTree>
    <p:extLst>
      <p:ext uri="{BB962C8B-B14F-4D97-AF65-F5344CB8AC3E}">
        <p14:creationId xmlns:p14="http://schemas.microsoft.com/office/powerpoint/2010/main" val="202333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212DB-E370-B2A3-5CEF-A21549F8A207}"/>
              </a:ext>
            </a:extLst>
          </p:cNvPr>
          <p:cNvSpPr>
            <a:spLocks noGrp="1"/>
          </p:cNvSpPr>
          <p:nvPr>
            <p:ph type="title"/>
          </p:nvPr>
        </p:nvSpPr>
        <p:spPr>
          <a:xfrm>
            <a:off x="665066" y="333388"/>
            <a:ext cx="10765411" cy="1046986"/>
          </a:xfrm>
        </p:spPr>
        <p:txBody>
          <a:bodyPr>
            <a:normAutofit fontScale="90000"/>
          </a:bodyPr>
          <a:lstStyle/>
          <a:p>
            <a:r>
              <a:rPr lang="en-US" dirty="0"/>
              <a:t>Medicaid covers 1/3 of working-age disabled adults</a:t>
            </a:r>
          </a:p>
        </p:txBody>
      </p:sp>
      <p:sp>
        <p:nvSpPr>
          <p:cNvPr id="4" name="TextBox 3">
            <a:extLst>
              <a:ext uri="{FF2B5EF4-FFF2-40B4-BE49-F238E27FC236}">
                <a16:creationId xmlns:a16="http://schemas.microsoft.com/office/drawing/2014/main" id="{6D293AFC-39EB-3FB6-5A02-37DC15EA8839}"/>
              </a:ext>
            </a:extLst>
          </p:cNvPr>
          <p:cNvSpPr txBox="1"/>
          <p:nvPr/>
        </p:nvSpPr>
        <p:spPr>
          <a:xfrm>
            <a:off x="2375485" y="1605652"/>
            <a:ext cx="4514127" cy="830997"/>
          </a:xfrm>
          <a:prstGeom prst="rect">
            <a:avLst/>
          </a:prstGeom>
          <a:noFill/>
        </p:spPr>
        <p:txBody>
          <a:bodyPr wrap="square" rtlCol="0">
            <a:spAutoFit/>
          </a:bodyPr>
          <a:lstStyle/>
          <a:p>
            <a:pPr algn="ctr"/>
            <a:r>
              <a:rPr lang="en-US" sz="2400" dirty="0"/>
              <a:t>Primary payer among disabled adults 19–64, 2023</a:t>
            </a:r>
          </a:p>
        </p:txBody>
      </p:sp>
      <p:sp>
        <p:nvSpPr>
          <p:cNvPr id="6" name="TextBox 5">
            <a:extLst>
              <a:ext uri="{FF2B5EF4-FFF2-40B4-BE49-F238E27FC236}">
                <a16:creationId xmlns:a16="http://schemas.microsoft.com/office/drawing/2014/main" id="{D6F1B1A4-DADC-9DBD-E08C-B9335FB201C7}"/>
              </a:ext>
            </a:extLst>
          </p:cNvPr>
          <p:cNvSpPr txBox="1"/>
          <p:nvPr/>
        </p:nvSpPr>
        <p:spPr>
          <a:xfrm>
            <a:off x="7531324" y="1902247"/>
            <a:ext cx="3428033" cy="830997"/>
          </a:xfrm>
          <a:prstGeom prst="rect">
            <a:avLst/>
          </a:prstGeom>
          <a:noFill/>
        </p:spPr>
        <p:txBody>
          <a:bodyPr wrap="square" rtlCol="0">
            <a:spAutoFit/>
          </a:bodyPr>
          <a:lstStyle/>
          <a:p>
            <a:pPr algn="ctr"/>
            <a:r>
              <a:rPr lang="en-US" sz="2400" dirty="0"/>
              <a:t>Medicare type &amp; </a:t>
            </a:r>
          </a:p>
          <a:p>
            <a:pPr algn="ctr"/>
            <a:r>
              <a:rPr lang="en-US" sz="2400" dirty="0"/>
              <a:t>supplemental coverage</a:t>
            </a:r>
          </a:p>
        </p:txBody>
      </p:sp>
      <p:pic>
        <p:nvPicPr>
          <p:cNvPr id="3" name="Graphic 2">
            <a:extLst>
              <a:ext uri="{FF2B5EF4-FFF2-40B4-BE49-F238E27FC236}">
                <a16:creationId xmlns:a16="http://schemas.microsoft.com/office/drawing/2014/main" id="{5A67B9B1-3323-E711-5AC3-A2E086F88E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340" y="2149462"/>
            <a:ext cx="10742676" cy="4375150"/>
          </a:xfrm>
          <a:prstGeom prst="rect">
            <a:avLst/>
          </a:prstGeom>
        </p:spPr>
      </p:pic>
    </p:spTree>
    <p:extLst>
      <p:ext uri="{BB962C8B-B14F-4D97-AF65-F5344CB8AC3E}">
        <p14:creationId xmlns:p14="http://schemas.microsoft.com/office/powerpoint/2010/main" val="199151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83EE-B21A-0B4D-9CEA-C5EBB802C6BF}"/>
              </a:ext>
            </a:extLst>
          </p:cNvPr>
          <p:cNvSpPr>
            <a:spLocks noGrp="1"/>
          </p:cNvSpPr>
          <p:nvPr>
            <p:ph type="title"/>
          </p:nvPr>
        </p:nvSpPr>
        <p:spPr>
          <a:xfrm>
            <a:off x="680156" y="365125"/>
            <a:ext cx="11173178" cy="919764"/>
          </a:xfrm>
        </p:spPr>
        <p:txBody>
          <a:bodyPr>
            <a:normAutofit/>
          </a:bodyPr>
          <a:lstStyle/>
          <a:p>
            <a:r>
              <a:rPr lang="en-US" dirty="0"/>
              <a:t>Medicaid meets disabled people’s needs better!</a:t>
            </a:r>
          </a:p>
        </p:txBody>
      </p:sp>
      <p:pic>
        <p:nvPicPr>
          <p:cNvPr id="7" name="Graphic 6">
            <a:extLst>
              <a:ext uri="{FF2B5EF4-FFF2-40B4-BE49-F238E27FC236}">
                <a16:creationId xmlns:a16="http://schemas.microsoft.com/office/drawing/2014/main" id="{6E1868AE-D1AB-2979-7026-3B0C7ED912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4819" y="1204198"/>
            <a:ext cx="8322365" cy="5415510"/>
          </a:xfrm>
          <a:prstGeom prst="rect">
            <a:avLst/>
          </a:prstGeom>
        </p:spPr>
      </p:pic>
    </p:spTree>
    <p:extLst>
      <p:ext uri="{BB962C8B-B14F-4D97-AF65-F5344CB8AC3E}">
        <p14:creationId xmlns:p14="http://schemas.microsoft.com/office/powerpoint/2010/main" val="48135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4EE9-96C0-237B-6770-D57AA2C5AC30}"/>
              </a:ext>
            </a:extLst>
          </p:cNvPr>
          <p:cNvSpPr>
            <a:spLocks noGrp="1"/>
          </p:cNvSpPr>
          <p:nvPr>
            <p:ph type="title"/>
          </p:nvPr>
        </p:nvSpPr>
        <p:spPr>
          <a:xfrm>
            <a:off x="838200" y="365126"/>
            <a:ext cx="10515600" cy="922274"/>
          </a:xfrm>
        </p:spPr>
        <p:txBody>
          <a:bodyPr/>
          <a:lstStyle/>
          <a:p>
            <a:r>
              <a:rPr lang="en-US" dirty="0"/>
              <a:t>Medicaid makes healthcare affordable</a:t>
            </a:r>
          </a:p>
        </p:txBody>
      </p:sp>
      <p:sp>
        <p:nvSpPr>
          <p:cNvPr id="6" name="TextBox 5">
            <a:extLst>
              <a:ext uri="{FF2B5EF4-FFF2-40B4-BE49-F238E27FC236}">
                <a16:creationId xmlns:a16="http://schemas.microsoft.com/office/drawing/2014/main" id="{F350CB03-3463-4F0D-EB4A-D1E2AA0E5A1C}"/>
              </a:ext>
            </a:extLst>
          </p:cNvPr>
          <p:cNvSpPr txBox="1"/>
          <p:nvPr/>
        </p:nvSpPr>
        <p:spPr>
          <a:xfrm>
            <a:off x="10847337" y="4160128"/>
            <a:ext cx="866284" cy="298810"/>
          </a:xfrm>
          <a:prstGeom prst="rect">
            <a:avLst/>
          </a:prstGeom>
          <a:solidFill>
            <a:schemeClr val="bg1"/>
          </a:solidFill>
        </p:spPr>
        <p:txBody>
          <a:bodyPr wrap="square" lIns="0" tIns="10800" rIns="0" bIns="10800" rtlCol="0">
            <a:spAutoFit/>
          </a:bodyPr>
          <a:lstStyle/>
          <a:p>
            <a:r>
              <a:rPr lang="en-US" dirty="0">
                <a:solidFill>
                  <a:schemeClr val="accent1"/>
                </a:solidFill>
              </a:rPr>
              <a:t>Median</a:t>
            </a:r>
          </a:p>
        </p:txBody>
      </p:sp>
      <p:sp>
        <p:nvSpPr>
          <p:cNvPr id="7" name="Right Arrow 6">
            <a:extLst>
              <a:ext uri="{FF2B5EF4-FFF2-40B4-BE49-F238E27FC236}">
                <a16:creationId xmlns:a16="http://schemas.microsoft.com/office/drawing/2014/main" id="{BF688443-AEBA-4B00-C908-FE751B2C692F}"/>
              </a:ext>
            </a:extLst>
          </p:cNvPr>
          <p:cNvSpPr/>
          <p:nvPr/>
        </p:nvSpPr>
        <p:spPr>
          <a:xfrm rot="10800000">
            <a:off x="10499010" y="4270206"/>
            <a:ext cx="302400" cy="72000"/>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81D92A-BA81-79D1-0873-2B64D0CE1BE8}"/>
              </a:ext>
            </a:extLst>
          </p:cNvPr>
          <p:cNvSpPr txBox="1"/>
          <p:nvPr/>
        </p:nvSpPr>
        <p:spPr>
          <a:xfrm>
            <a:off x="10520502" y="2035885"/>
            <a:ext cx="1049094" cy="575809"/>
          </a:xfrm>
          <a:prstGeom prst="rect">
            <a:avLst/>
          </a:prstGeom>
          <a:solidFill>
            <a:schemeClr val="bg1"/>
          </a:solidFill>
        </p:spPr>
        <p:txBody>
          <a:bodyPr wrap="square" lIns="0" tIns="10800" rIns="0" bIns="10800" rtlCol="0">
            <a:spAutoFit/>
          </a:bodyPr>
          <a:lstStyle/>
          <a:p>
            <a:pPr algn="ctr"/>
            <a:r>
              <a:rPr lang="en-US" dirty="0">
                <a:solidFill>
                  <a:schemeClr val="accent1"/>
                </a:solidFill>
              </a:rPr>
              <a:t>75</a:t>
            </a:r>
            <a:r>
              <a:rPr lang="en-US" baseline="30000" dirty="0">
                <a:solidFill>
                  <a:schemeClr val="accent1"/>
                </a:solidFill>
              </a:rPr>
              <a:t>th</a:t>
            </a:r>
            <a:r>
              <a:rPr lang="en-US" dirty="0">
                <a:solidFill>
                  <a:schemeClr val="accent1"/>
                </a:solidFill>
              </a:rPr>
              <a:t> percentile</a:t>
            </a:r>
          </a:p>
        </p:txBody>
      </p:sp>
      <p:sp>
        <p:nvSpPr>
          <p:cNvPr id="9" name="Right Arrow 8">
            <a:extLst>
              <a:ext uri="{FF2B5EF4-FFF2-40B4-BE49-F238E27FC236}">
                <a16:creationId xmlns:a16="http://schemas.microsoft.com/office/drawing/2014/main" id="{86671B3C-DF49-18D6-220B-095BECA05096}"/>
              </a:ext>
            </a:extLst>
          </p:cNvPr>
          <p:cNvSpPr/>
          <p:nvPr/>
        </p:nvSpPr>
        <p:spPr>
          <a:xfrm rot="10800000">
            <a:off x="9963625" y="2154771"/>
            <a:ext cx="756000" cy="72000"/>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7AF68A-4CA6-EA70-1E00-3D82FBBC880A}"/>
              </a:ext>
            </a:extLst>
          </p:cNvPr>
          <p:cNvSpPr txBox="1"/>
          <p:nvPr/>
        </p:nvSpPr>
        <p:spPr>
          <a:xfrm>
            <a:off x="10520502" y="5006810"/>
            <a:ext cx="1049094" cy="575809"/>
          </a:xfrm>
          <a:prstGeom prst="rect">
            <a:avLst/>
          </a:prstGeom>
          <a:solidFill>
            <a:schemeClr val="bg1"/>
          </a:solidFill>
        </p:spPr>
        <p:txBody>
          <a:bodyPr wrap="square" lIns="0" tIns="10800" rIns="0" bIns="10800" rtlCol="0">
            <a:spAutoFit/>
          </a:bodyPr>
          <a:lstStyle/>
          <a:p>
            <a:pPr algn="ctr"/>
            <a:r>
              <a:rPr lang="en-US" dirty="0">
                <a:solidFill>
                  <a:schemeClr val="accent1"/>
                </a:solidFill>
              </a:rPr>
              <a:t>25</a:t>
            </a:r>
            <a:r>
              <a:rPr lang="en-US" baseline="30000" dirty="0">
                <a:solidFill>
                  <a:schemeClr val="accent1"/>
                </a:solidFill>
              </a:rPr>
              <a:t>th</a:t>
            </a:r>
            <a:r>
              <a:rPr lang="en-US" dirty="0">
                <a:solidFill>
                  <a:schemeClr val="accent1"/>
                </a:solidFill>
              </a:rPr>
              <a:t> percentile</a:t>
            </a:r>
          </a:p>
        </p:txBody>
      </p:sp>
      <p:sp>
        <p:nvSpPr>
          <p:cNvPr id="11" name="Right Arrow 10">
            <a:extLst>
              <a:ext uri="{FF2B5EF4-FFF2-40B4-BE49-F238E27FC236}">
                <a16:creationId xmlns:a16="http://schemas.microsoft.com/office/drawing/2014/main" id="{CBDC7843-29FF-C2CC-C3A2-208EB559EB1A}"/>
              </a:ext>
            </a:extLst>
          </p:cNvPr>
          <p:cNvSpPr/>
          <p:nvPr/>
        </p:nvSpPr>
        <p:spPr>
          <a:xfrm rot="10800000">
            <a:off x="9963625" y="5134863"/>
            <a:ext cx="756000" cy="72000"/>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6AC3241-5282-450C-1968-21129C1E9247}"/>
              </a:ext>
            </a:extLst>
          </p:cNvPr>
          <p:cNvSpPr txBox="1"/>
          <p:nvPr/>
        </p:nvSpPr>
        <p:spPr>
          <a:xfrm>
            <a:off x="1623103" y="6479660"/>
            <a:ext cx="2314937" cy="338554"/>
          </a:xfrm>
          <a:prstGeom prst="rect">
            <a:avLst/>
          </a:prstGeom>
          <a:noFill/>
        </p:spPr>
        <p:txBody>
          <a:bodyPr wrap="square" rtlCol="0">
            <a:spAutoFit/>
          </a:bodyPr>
          <a:lstStyle/>
          <a:p>
            <a:r>
              <a:rPr lang="en-US" sz="1600" dirty="0">
                <a:solidFill>
                  <a:schemeClr val="tx1">
                    <a:lumMod val="65000"/>
                    <a:lumOff val="35000"/>
                  </a:schemeClr>
                </a:solidFill>
              </a:rPr>
              <a:t>*Excludes premiums</a:t>
            </a:r>
          </a:p>
        </p:txBody>
      </p:sp>
      <p:sp>
        <p:nvSpPr>
          <p:cNvPr id="40" name="TextBox 39">
            <a:extLst>
              <a:ext uri="{FF2B5EF4-FFF2-40B4-BE49-F238E27FC236}">
                <a16:creationId xmlns:a16="http://schemas.microsoft.com/office/drawing/2014/main" id="{EB79249C-E987-607C-0B1E-A4C0DA9FD0E6}"/>
              </a:ext>
            </a:extLst>
          </p:cNvPr>
          <p:cNvSpPr txBox="1"/>
          <p:nvPr/>
        </p:nvSpPr>
        <p:spPr>
          <a:xfrm>
            <a:off x="9248795" y="1247979"/>
            <a:ext cx="242449" cy="338554"/>
          </a:xfrm>
          <a:prstGeom prst="rect">
            <a:avLst/>
          </a:prstGeom>
          <a:noFill/>
        </p:spPr>
        <p:txBody>
          <a:bodyPr wrap="square" rtlCol="0">
            <a:spAutoFit/>
          </a:bodyPr>
          <a:lstStyle/>
          <a:p>
            <a:r>
              <a:rPr lang="en-US" sz="1600" dirty="0">
                <a:solidFill>
                  <a:schemeClr val="tx1">
                    <a:lumMod val="65000"/>
                    <a:lumOff val="35000"/>
                  </a:schemeClr>
                </a:solidFill>
              </a:rPr>
              <a:t>*</a:t>
            </a:r>
          </a:p>
        </p:txBody>
      </p:sp>
      <p:pic>
        <p:nvPicPr>
          <p:cNvPr id="42" name="Graphic 41">
            <a:extLst>
              <a:ext uri="{FF2B5EF4-FFF2-40B4-BE49-F238E27FC236}">
                <a16:creationId xmlns:a16="http://schemas.microsoft.com/office/drawing/2014/main" id="{F713866C-494F-E6C7-266E-D37000A027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131" y="1087353"/>
            <a:ext cx="9700768" cy="5561584"/>
          </a:xfrm>
          <a:prstGeom prst="rect">
            <a:avLst/>
          </a:prstGeom>
        </p:spPr>
      </p:pic>
    </p:spTree>
    <p:extLst>
      <p:ext uri="{BB962C8B-B14F-4D97-AF65-F5344CB8AC3E}">
        <p14:creationId xmlns:p14="http://schemas.microsoft.com/office/powerpoint/2010/main" val="51763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FC6B-F028-3FB8-C203-5B5E017C1DBD}"/>
              </a:ext>
            </a:extLst>
          </p:cNvPr>
          <p:cNvSpPr>
            <a:spLocks noGrp="1"/>
          </p:cNvSpPr>
          <p:nvPr>
            <p:ph type="title"/>
          </p:nvPr>
        </p:nvSpPr>
        <p:spPr>
          <a:xfrm>
            <a:off x="838200" y="365126"/>
            <a:ext cx="10515600" cy="1104860"/>
          </a:xfrm>
        </p:spPr>
        <p:txBody>
          <a:bodyPr>
            <a:normAutofit fontScale="90000"/>
          </a:bodyPr>
          <a:lstStyle/>
          <a:p>
            <a:r>
              <a:rPr lang="en-US" dirty="0"/>
              <a:t>Medicaid covers 16% of older adults, mostly duals</a:t>
            </a:r>
          </a:p>
        </p:txBody>
      </p:sp>
      <p:sp>
        <p:nvSpPr>
          <p:cNvPr id="8" name="TextBox 7">
            <a:extLst>
              <a:ext uri="{FF2B5EF4-FFF2-40B4-BE49-F238E27FC236}">
                <a16:creationId xmlns:a16="http://schemas.microsoft.com/office/drawing/2014/main" id="{E46801E8-1885-EFFD-59DF-64DB6B6251AA}"/>
              </a:ext>
            </a:extLst>
          </p:cNvPr>
          <p:cNvSpPr txBox="1"/>
          <p:nvPr/>
        </p:nvSpPr>
        <p:spPr>
          <a:xfrm>
            <a:off x="1773338" y="1694613"/>
            <a:ext cx="4514127" cy="830997"/>
          </a:xfrm>
          <a:prstGeom prst="rect">
            <a:avLst/>
          </a:prstGeom>
          <a:noFill/>
        </p:spPr>
        <p:txBody>
          <a:bodyPr wrap="square" rtlCol="0">
            <a:spAutoFit/>
          </a:bodyPr>
          <a:lstStyle/>
          <a:p>
            <a:pPr algn="ctr"/>
            <a:r>
              <a:rPr lang="en-US" sz="2400" dirty="0"/>
              <a:t>Primary payer among disabled adults 65+, 2023</a:t>
            </a:r>
          </a:p>
        </p:txBody>
      </p:sp>
      <p:sp>
        <p:nvSpPr>
          <p:cNvPr id="9" name="TextBox 8">
            <a:extLst>
              <a:ext uri="{FF2B5EF4-FFF2-40B4-BE49-F238E27FC236}">
                <a16:creationId xmlns:a16="http://schemas.microsoft.com/office/drawing/2014/main" id="{0BE94779-3CA7-704F-18BF-6A95FEF4109D}"/>
              </a:ext>
            </a:extLst>
          </p:cNvPr>
          <p:cNvSpPr txBox="1"/>
          <p:nvPr/>
        </p:nvSpPr>
        <p:spPr>
          <a:xfrm>
            <a:off x="7106617" y="1911206"/>
            <a:ext cx="3428033" cy="830997"/>
          </a:xfrm>
          <a:prstGeom prst="rect">
            <a:avLst/>
          </a:prstGeom>
          <a:noFill/>
        </p:spPr>
        <p:txBody>
          <a:bodyPr wrap="square" rtlCol="0">
            <a:spAutoFit/>
          </a:bodyPr>
          <a:lstStyle/>
          <a:p>
            <a:pPr algn="ctr"/>
            <a:r>
              <a:rPr lang="en-US" sz="2400" dirty="0"/>
              <a:t>Medicare type &amp; </a:t>
            </a:r>
          </a:p>
          <a:p>
            <a:pPr algn="ctr"/>
            <a:r>
              <a:rPr lang="en-US" sz="2400" dirty="0"/>
              <a:t>supplemental coverage</a:t>
            </a:r>
          </a:p>
        </p:txBody>
      </p:sp>
      <p:pic>
        <p:nvPicPr>
          <p:cNvPr id="3" name="Graphic 2">
            <a:extLst>
              <a:ext uri="{FF2B5EF4-FFF2-40B4-BE49-F238E27FC236}">
                <a16:creationId xmlns:a16="http://schemas.microsoft.com/office/drawing/2014/main" id="{E6902029-9A73-10C0-6793-8FEDC80FC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461" y="2206728"/>
            <a:ext cx="10713339" cy="4251325"/>
          </a:xfrm>
          <a:prstGeom prst="rect">
            <a:avLst/>
          </a:prstGeom>
        </p:spPr>
      </p:pic>
    </p:spTree>
    <p:extLst>
      <p:ext uri="{BB962C8B-B14F-4D97-AF65-F5344CB8AC3E}">
        <p14:creationId xmlns:p14="http://schemas.microsoft.com/office/powerpoint/2010/main" val="325127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084D-E9E1-E123-AF11-9E068BD21E34}"/>
              </a:ext>
            </a:extLst>
          </p:cNvPr>
          <p:cNvSpPr>
            <a:spLocks noGrp="1"/>
          </p:cNvSpPr>
          <p:nvPr>
            <p:ph type="title"/>
          </p:nvPr>
        </p:nvSpPr>
        <p:spPr>
          <a:xfrm>
            <a:off x="838200" y="365128"/>
            <a:ext cx="10608733" cy="966963"/>
          </a:xfrm>
        </p:spPr>
        <p:txBody>
          <a:bodyPr/>
          <a:lstStyle/>
          <a:p>
            <a:r>
              <a:rPr lang="en-US" dirty="0"/>
              <a:t>Duals have less unmet need</a:t>
            </a:r>
          </a:p>
        </p:txBody>
      </p:sp>
      <p:sp>
        <p:nvSpPr>
          <p:cNvPr id="5" name="Left Brace 4">
            <a:extLst>
              <a:ext uri="{FF2B5EF4-FFF2-40B4-BE49-F238E27FC236}">
                <a16:creationId xmlns:a16="http://schemas.microsoft.com/office/drawing/2014/main" id="{CB07BFC3-1FCE-503D-FBA8-D73A96BA12CE}"/>
              </a:ext>
            </a:extLst>
          </p:cNvPr>
          <p:cNvSpPr/>
          <p:nvPr/>
        </p:nvSpPr>
        <p:spPr>
          <a:xfrm>
            <a:off x="2065870" y="2404533"/>
            <a:ext cx="824088" cy="3352800"/>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8C14FD9B-95F0-B457-7D46-9CA7846A6FAC}"/>
              </a:ext>
            </a:extLst>
          </p:cNvPr>
          <p:cNvSpPr txBox="1"/>
          <p:nvPr/>
        </p:nvSpPr>
        <p:spPr>
          <a:xfrm>
            <a:off x="959564" y="3884978"/>
            <a:ext cx="1151466" cy="369332"/>
          </a:xfrm>
          <a:prstGeom prst="rect">
            <a:avLst/>
          </a:prstGeom>
          <a:noFill/>
        </p:spPr>
        <p:txBody>
          <a:bodyPr wrap="square" rtlCol="0">
            <a:spAutoFit/>
          </a:bodyPr>
          <a:lstStyle/>
          <a:p>
            <a:r>
              <a:rPr lang="en-US" dirty="0"/>
              <a:t>Medicare</a:t>
            </a:r>
          </a:p>
        </p:txBody>
      </p:sp>
      <p:pic>
        <p:nvPicPr>
          <p:cNvPr id="11" name="Graphic 10">
            <a:extLst>
              <a:ext uri="{FF2B5EF4-FFF2-40B4-BE49-F238E27FC236}">
                <a16:creationId xmlns:a16="http://schemas.microsoft.com/office/drawing/2014/main" id="{466FBF6C-1A3D-81AE-2A7E-34FF9203B9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7914" y="1377363"/>
            <a:ext cx="8001000" cy="5040630"/>
          </a:xfrm>
          <a:prstGeom prst="rect">
            <a:avLst/>
          </a:prstGeom>
        </p:spPr>
      </p:pic>
    </p:spTree>
    <p:extLst>
      <p:ext uri="{BB962C8B-B14F-4D97-AF65-F5344CB8AC3E}">
        <p14:creationId xmlns:p14="http://schemas.microsoft.com/office/powerpoint/2010/main" val="78920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3982-FEA8-1963-EAA8-1FF183FD3B84}"/>
              </a:ext>
            </a:extLst>
          </p:cNvPr>
          <p:cNvSpPr>
            <a:spLocks noGrp="1"/>
          </p:cNvSpPr>
          <p:nvPr>
            <p:ph type="title"/>
          </p:nvPr>
        </p:nvSpPr>
        <p:spPr>
          <a:xfrm>
            <a:off x="838200" y="365127"/>
            <a:ext cx="10515600" cy="713784"/>
          </a:xfrm>
        </p:spPr>
        <p:txBody>
          <a:bodyPr>
            <a:normAutofit/>
          </a:bodyPr>
          <a:lstStyle/>
          <a:p>
            <a:r>
              <a:rPr lang="en-US" dirty="0"/>
              <a:t>Policy threats: Medicaid work requirements</a:t>
            </a:r>
          </a:p>
        </p:txBody>
      </p:sp>
      <p:pic>
        <p:nvPicPr>
          <p:cNvPr id="6" name="Picture 5">
            <a:extLst>
              <a:ext uri="{FF2B5EF4-FFF2-40B4-BE49-F238E27FC236}">
                <a16:creationId xmlns:a16="http://schemas.microsoft.com/office/drawing/2014/main" id="{DD500FBF-8C0E-8975-A9DB-E0C4CE66D404}"/>
              </a:ext>
            </a:extLst>
          </p:cNvPr>
          <p:cNvPicPr>
            <a:picLocks noChangeAspect="1"/>
          </p:cNvPicPr>
          <p:nvPr/>
        </p:nvPicPr>
        <p:blipFill>
          <a:blip r:embed="rId3"/>
          <a:srcRect l="18383" t="23105" r="20819" b="371"/>
          <a:stretch/>
        </p:blipFill>
        <p:spPr>
          <a:xfrm>
            <a:off x="1350704" y="1877765"/>
            <a:ext cx="4644000" cy="4284000"/>
          </a:xfrm>
          <a:prstGeom prst="rect">
            <a:avLst/>
          </a:prstGeom>
        </p:spPr>
      </p:pic>
      <p:sp>
        <p:nvSpPr>
          <p:cNvPr id="7" name="Right Brace 6">
            <a:extLst>
              <a:ext uri="{FF2B5EF4-FFF2-40B4-BE49-F238E27FC236}">
                <a16:creationId xmlns:a16="http://schemas.microsoft.com/office/drawing/2014/main" id="{AE10D6E6-AC5B-4438-0CF8-25EAAA2FD8A8}"/>
              </a:ext>
            </a:extLst>
          </p:cNvPr>
          <p:cNvSpPr/>
          <p:nvPr/>
        </p:nvSpPr>
        <p:spPr>
          <a:xfrm>
            <a:off x="5755625" y="2797371"/>
            <a:ext cx="692329" cy="2508067"/>
          </a:xfrm>
          <a:prstGeom prst="rightBrace">
            <a:avLst>
              <a:gd name="adj1" fmla="val 29229"/>
              <a:gd name="adj2" fmla="val 52019"/>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8689B23B-2190-53FF-874B-A54E3C822156}"/>
              </a:ext>
            </a:extLst>
          </p:cNvPr>
          <p:cNvGraphicFramePr>
            <a:graphicFrameLocks noGrp="1"/>
          </p:cNvGraphicFramePr>
          <p:nvPr>
            <p:extLst>
              <p:ext uri="{D42A27DB-BD31-4B8C-83A1-F6EECF244321}">
                <p14:modId xmlns:p14="http://schemas.microsoft.com/office/powerpoint/2010/main" val="2859045937"/>
              </p:ext>
            </p:extLst>
          </p:nvPr>
        </p:nvGraphicFramePr>
        <p:xfrm>
          <a:off x="6732807" y="1703210"/>
          <a:ext cx="3688358" cy="2357280"/>
        </p:xfrm>
        <a:graphic>
          <a:graphicData uri="http://schemas.openxmlformats.org/drawingml/2006/table">
            <a:tbl>
              <a:tblPr firstRow="1" bandRow="1">
                <a:tableStyleId>{5C22544A-7EE6-4342-B048-85BDC9FD1C3A}</a:tableStyleId>
              </a:tblPr>
              <a:tblGrid>
                <a:gridCol w="2972741">
                  <a:extLst>
                    <a:ext uri="{9D8B030D-6E8A-4147-A177-3AD203B41FA5}">
                      <a16:colId xmlns:a16="http://schemas.microsoft.com/office/drawing/2014/main" val="3158714785"/>
                    </a:ext>
                  </a:extLst>
                </a:gridCol>
                <a:gridCol w="715617">
                  <a:extLst>
                    <a:ext uri="{9D8B030D-6E8A-4147-A177-3AD203B41FA5}">
                      <a16:colId xmlns:a16="http://schemas.microsoft.com/office/drawing/2014/main" val="2718122558"/>
                    </a:ext>
                  </a:extLst>
                </a:gridCol>
              </a:tblGrid>
              <a:tr h="0">
                <a:tc>
                  <a:txBody>
                    <a:bodyPr/>
                    <a:lstStyle/>
                    <a:p>
                      <a:pPr algn="ctr"/>
                      <a:r>
                        <a:rPr lang="en-US" sz="2200" dirty="0"/>
                        <a:t>Disability indicator</a:t>
                      </a:r>
                    </a:p>
                  </a:txBody>
                  <a:tcPr marT="288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t>%</a:t>
                      </a:r>
                    </a:p>
                  </a:txBody>
                  <a:tcPr marT="288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2794083"/>
                  </a:ext>
                </a:extLst>
              </a:tr>
              <a:tr h="370840">
                <a:tc>
                  <a:txBody>
                    <a:bodyPr/>
                    <a:lstStyle/>
                    <a:p>
                      <a:pPr algn="l" fontAlgn="b"/>
                      <a:r>
                        <a:rPr lang="en-US" sz="2200" b="0" i="0" u="none" strike="noStrike" dirty="0">
                          <a:solidFill>
                            <a:srgbClr val="000000"/>
                          </a:solidFill>
                          <a:effectLst/>
                          <a:latin typeface="Aptos Narrow" panose="020B0004020202020204" pitchFamily="34" charset="0"/>
                        </a:rPr>
                        <a:t>On SSI (exempted)</a:t>
                      </a:r>
                    </a:p>
                  </a:txBody>
                  <a:tcPr marT="288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Aptos Narrow" panose="020B0004020202020204" pitchFamily="34" charset="0"/>
                        </a:rPr>
                        <a:t>39.6</a:t>
                      </a:r>
                    </a:p>
                  </a:txBody>
                  <a:tcPr marT="288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6362032"/>
                  </a:ext>
                </a:extLst>
              </a:tr>
              <a:tr h="370840">
                <a:tc>
                  <a:txBody>
                    <a:bodyPr/>
                    <a:lstStyle/>
                    <a:p>
                      <a:pPr algn="l" fontAlgn="b"/>
                      <a:r>
                        <a:rPr lang="en-US" sz="2200" b="0" i="0" u="none" strike="noStrike" dirty="0">
                          <a:solidFill>
                            <a:srgbClr val="000000"/>
                          </a:solidFill>
                          <a:effectLst/>
                          <a:latin typeface="Aptos Narrow" panose="020B0004020202020204" pitchFamily="34" charset="0"/>
                        </a:rPr>
                        <a:t>Of those not on SSI:</a:t>
                      </a:r>
                    </a:p>
                  </a:txBody>
                  <a:tcPr marT="288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2200" b="0" i="0" u="none" strike="noStrike" dirty="0">
                        <a:solidFill>
                          <a:srgbClr val="000000"/>
                        </a:solidFill>
                        <a:effectLst/>
                        <a:latin typeface="Aptos Narrow" panose="020B0004020202020204" pitchFamily="34" charset="0"/>
                      </a:endParaRPr>
                    </a:p>
                  </a:txBody>
                  <a:tcPr marT="288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344051"/>
                  </a:ext>
                </a:extLst>
              </a:tr>
              <a:tr h="370840">
                <a:tc>
                  <a:txBody>
                    <a:bodyPr/>
                    <a:lstStyle/>
                    <a:p>
                      <a:pPr algn="l" fontAlgn="b"/>
                      <a:r>
                        <a:rPr lang="en-US" sz="2200" b="0" i="0" u="none" strike="noStrike" dirty="0">
                          <a:solidFill>
                            <a:srgbClr val="000000"/>
                          </a:solidFill>
                          <a:effectLst/>
                          <a:latin typeface="Aptos Narrow" panose="020B0004020202020204" pitchFamily="34" charset="0"/>
                        </a:rPr>
                        <a:t>On SSDI</a:t>
                      </a:r>
                    </a:p>
                  </a:txBody>
                  <a:tcPr marL="270000" marT="288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Aptos Narrow" panose="020B0004020202020204" pitchFamily="34" charset="0"/>
                        </a:rPr>
                        <a:t>35.9</a:t>
                      </a:r>
                    </a:p>
                  </a:txBody>
                  <a:tcPr marT="288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2000699"/>
                  </a:ext>
                </a:extLst>
              </a:tr>
              <a:tr h="370840">
                <a:tc>
                  <a:txBody>
                    <a:bodyPr/>
                    <a:lstStyle/>
                    <a:p>
                      <a:pPr algn="l" fontAlgn="b"/>
                      <a:r>
                        <a:rPr lang="en-US" sz="2200" b="0" i="0" u="none" strike="noStrike" dirty="0">
                          <a:solidFill>
                            <a:srgbClr val="000000"/>
                          </a:solidFill>
                          <a:effectLst/>
                          <a:latin typeface="Aptos Narrow" panose="020B0004020202020204" pitchFamily="34" charset="0"/>
                        </a:rPr>
                        <a:t>Reports work limitation</a:t>
                      </a:r>
                    </a:p>
                  </a:txBody>
                  <a:tcPr marL="270000" marT="288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Aptos Narrow" panose="020B0004020202020204" pitchFamily="34" charset="0"/>
                        </a:rPr>
                        <a:t>84.4</a:t>
                      </a:r>
                    </a:p>
                  </a:txBody>
                  <a:tcPr marT="288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211030"/>
                  </a:ext>
                </a:extLst>
              </a:tr>
              <a:tr h="370840">
                <a:tc>
                  <a:txBody>
                    <a:bodyPr/>
                    <a:lstStyle/>
                    <a:p>
                      <a:pPr algn="l" fontAlgn="b"/>
                      <a:r>
                        <a:rPr lang="en-US" sz="2200" b="0" i="0" u="none" strike="noStrike" dirty="0">
                          <a:solidFill>
                            <a:srgbClr val="000000"/>
                          </a:solidFill>
                          <a:effectLst/>
                          <a:latin typeface="Aptos Narrow" panose="020B0004020202020204" pitchFamily="34" charset="0"/>
                        </a:rPr>
                        <a:t>Disability by ACS Qs</a:t>
                      </a:r>
                    </a:p>
                  </a:txBody>
                  <a:tcPr marL="270000" marT="288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200" b="0" i="0" u="none" strike="noStrike" dirty="0">
                          <a:solidFill>
                            <a:srgbClr val="000000"/>
                          </a:solidFill>
                          <a:effectLst/>
                          <a:latin typeface="Aptos Narrow" panose="020B0004020202020204" pitchFamily="34" charset="0"/>
                        </a:rPr>
                        <a:t>79.1</a:t>
                      </a:r>
                    </a:p>
                  </a:txBody>
                  <a:tcPr marT="288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9206102"/>
                  </a:ext>
                </a:extLst>
              </a:tr>
            </a:tbl>
          </a:graphicData>
        </a:graphic>
      </p:graphicFrame>
      <p:graphicFrame>
        <p:nvGraphicFramePr>
          <p:cNvPr id="10" name="Table 9">
            <a:extLst>
              <a:ext uri="{FF2B5EF4-FFF2-40B4-BE49-F238E27FC236}">
                <a16:creationId xmlns:a16="http://schemas.microsoft.com/office/drawing/2014/main" id="{4881A882-66A0-41CB-3B0A-5CCA54AF9543}"/>
              </a:ext>
            </a:extLst>
          </p:cNvPr>
          <p:cNvGraphicFramePr>
            <a:graphicFrameLocks noGrp="1"/>
          </p:cNvGraphicFramePr>
          <p:nvPr>
            <p:extLst>
              <p:ext uri="{D42A27DB-BD31-4B8C-83A1-F6EECF244321}">
                <p14:modId xmlns:p14="http://schemas.microsoft.com/office/powerpoint/2010/main" val="1361350342"/>
              </p:ext>
            </p:extLst>
          </p:nvPr>
        </p:nvGraphicFramePr>
        <p:xfrm>
          <a:off x="6732807" y="4268113"/>
          <a:ext cx="3688358" cy="1964400"/>
        </p:xfrm>
        <a:graphic>
          <a:graphicData uri="http://schemas.openxmlformats.org/drawingml/2006/table">
            <a:tbl>
              <a:tblPr firstRow="1" bandRow="1">
                <a:tableStyleId>{5C22544A-7EE6-4342-B048-85BDC9FD1C3A}</a:tableStyleId>
              </a:tblPr>
              <a:tblGrid>
                <a:gridCol w="2913199">
                  <a:extLst>
                    <a:ext uri="{9D8B030D-6E8A-4147-A177-3AD203B41FA5}">
                      <a16:colId xmlns:a16="http://schemas.microsoft.com/office/drawing/2014/main" val="3158714785"/>
                    </a:ext>
                  </a:extLst>
                </a:gridCol>
                <a:gridCol w="775159">
                  <a:extLst>
                    <a:ext uri="{9D8B030D-6E8A-4147-A177-3AD203B41FA5}">
                      <a16:colId xmlns:a16="http://schemas.microsoft.com/office/drawing/2014/main" val="2718122558"/>
                    </a:ext>
                  </a:extLst>
                </a:gridCol>
              </a:tblGrid>
              <a:tr h="0">
                <a:tc>
                  <a:txBody>
                    <a:bodyPr/>
                    <a:lstStyle/>
                    <a:p>
                      <a:pPr algn="ctr"/>
                      <a:r>
                        <a:rPr lang="en-US" sz="2200" dirty="0"/>
                        <a:t>Need for healthcare</a:t>
                      </a:r>
                    </a:p>
                  </a:txBody>
                  <a:tcPr marT="28800" marB="28800"/>
                </a:tc>
                <a:tc>
                  <a:txBody>
                    <a:bodyPr/>
                    <a:lstStyle/>
                    <a:p>
                      <a:pPr algn="ctr"/>
                      <a:r>
                        <a:rPr lang="en-US" sz="2200" dirty="0"/>
                        <a:t>%</a:t>
                      </a:r>
                    </a:p>
                  </a:txBody>
                  <a:tcPr marT="28800" marB="28800"/>
                </a:tc>
                <a:extLst>
                  <a:ext uri="{0D108BD9-81ED-4DB2-BD59-A6C34878D82A}">
                    <a16:rowId xmlns:a16="http://schemas.microsoft.com/office/drawing/2014/main" val="872794083"/>
                  </a:ext>
                </a:extLst>
              </a:tr>
              <a:tr h="370840">
                <a:tc>
                  <a:txBody>
                    <a:bodyPr/>
                    <a:lstStyle/>
                    <a:p>
                      <a:pPr algn="l" fontAlgn="b"/>
                      <a:r>
                        <a:rPr lang="en-US" sz="2200" b="0" i="0" u="none" strike="noStrike" dirty="0">
                          <a:solidFill>
                            <a:srgbClr val="000000"/>
                          </a:solidFill>
                          <a:effectLst/>
                          <a:latin typeface="Aptos Narrow" panose="020B0004020202020204" pitchFamily="34" charset="0"/>
                        </a:rPr>
                        <a:t>Fair or poor health</a:t>
                      </a:r>
                    </a:p>
                  </a:txBody>
                  <a:tcPr marT="28800" marB="28800" anchor="b"/>
                </a:tc>
                <a:tc>
                  <a:txBody>
                    <a:bodyPr/>
                    <a:lstStyle/>
                    <a:p>
                      <a:pPr algn="r" fontAlgn="b"/>
                      <a:r>
                        <a:rPr lang="en-US" sz="2200" b="0" i="0" u="none" strike="noStrike" dirty="0">
                          <a:solidFill>
                            <a:srgbClr val="000000"/>
                          </a:solidFill>
                          <a:effectLst/>
                          <a:latin typeface="Aptos Narrow" panose="020B0004020202020204" pitchFamily="34" charset="0"/>
                        </a:rPr>
                        <a:t>60.7</a:t>
                      </a:r>
                    </a:p>
                  </a:txBody>
                  <a:tcPr marT="28800" marB="28800" anchor="b"/>
                </a:tc>
                <a:extLst>
                  <a:ext uri="{0D108BD9-81ED-4DB2-BD59-A6C34878D82A}">
                    <a16:rowId xmlns:a16="http://schemas.microsoft.com/office/drawing/2014/main" val="4212000699"/>
                  </a:ext>
                </a:extLst>
              </a:tr>
              <a:tr h="370840">
                <a:tc>
                  <a:txBody>
                    <a:bodyPr/>
                    <a:lstStyle/>
                    <a:p>
                      <a:pPr algn="l" fontAlgn="b"/>
                      <a:r>
                        <a:rPr lang="en-US" sz="2200" b="0" i="0" u="none" strike="noStrike" dirty="0">
                          <a:solidFill>
                            <a:srgbClr val="000000"/>
                          </a:solidFill>
                          <a:effectLst/>
                          <a:latin typeface="Aptos Narrow" panose="020B0004020202020204" pitchFamily="34" charset="0"/>
                        </a:rPr>
                        <a:t>Frequent provider visits</a:t>
                      </a:r>
                    </a:p>
                  </a:txBody>
                  <a:tcPr marT="28800" marB="28800" anchor="b"/>
                </a:tc>
                <a:tc>
                  <a:txBody>
                    <a:bodyPr/>
                    <a:lstStyle/>
                    <a:p>
                      <a:pPr algn="r" fontAlgn="b"/>
                      <a:r>
                        <a:rPr lang="en-US" sz="2200" b="0" i="0" u="none" strike="noStrike" dirty="0">
                          <a:solidFill>
                            <a:srgbClr val="000000"/>
                          </a:solidFill>
                          <a:effectLst/>
                          <a:latin typeface="Aptos Narrow" panose="020B0004020202020204" pitchFamily="34" charset="0"/>
                        </a:rPr>
                        <a:t>40.3</a:t>
                      </a:r>
                    </a:p>
                  </a:txBody>
                  <a:tcPr marT="28800" marB="28800" anchor="b"/>
                </a:tc>
                <a:extLst>
                  <a:ext uri="{0D108BD9-81ED-4DB2-BD59-A6C34878D82A}">
                    <a16:rowId xmlns:a16="http://schemas.microsoft.com/office/drawing/2014/main" val="572309113"/>
                  </a:ext>
                </a:extLst>
              </a:tr>
              <a:tr h="370840">
                <a:tc>
                  <a:txBody>
                    <a:bodyPr/>
                    <a:lstStyle/>
                    <a:p>
                      <a:pPr algn="l" fontAlgn="b"/>
                      <a:r>
                        <a:rPr lang="en-US" sz="2200" b="0" i="0" u="none" strike="noStrike" dirty="0">
                          <a:solidFill>
                            <a:srgbClr val="000000"/>
                          </a:solidFill>
                          <a:effectLst/>
                          <a:latin typeface="Aptos Narrow" panose="020B0004020202020204" pitchFamily="34" charset="0"/>
                        </a:rPr>
                        <a:t>Hospitalized prior year</a:t>
                      </a:r>
                    </a:p>
                  </a:txBody>
                  <a:tcPr marT="28800" marB="28800" anchor="b"/>
                </a:tc>
                <a:tc>
                  <a:txBody>
                    <a:bodyPr/>
                    <a:lstStyle/>
                    <a:p>
                      <a:pPr algn="r" fontAlgn="b"/>
                      <a:r>
                        <a:rPr lang="en-US" sz="2200" b="0" i="0" u="none" strike="noStrike" dirty="0">
                          <a:solidFill>
                            <a:srgbClr val="000000"/>
                          </a:solidFill>
                          <a:effectLst/>
                          <a:latin typeface="Aptos Narrow" panose="020B0004020202020204" pitchFamily="34" charset="0"/>
                        </a:rPr>
                        <a:t>23.9</a:t>
                      </a:r>
                    </a:p>
                  </a:txBody>
                  <a:tcPr marT="28800" marB="28800" anchor="b"/>
                </a:tc>
                <a:extLst>
                  <a:ext uri="{0D108BD9-81ED-4DB2-BD59-A6C34878D82A}">
                    <a16:rowId xmlns:a16="http://schemas.microsoft.com/office/drawing/2014/main" val="3852211030"/>
                  </a:ext>
                </a:extLst>
              </a:tr>
              <a:tr h="370840">
                <a:tc gridSpan="2">
                  <a:txBody>
                    <a:bodyPr/>
                    <a:lstStyle/>
                    <a:p>
                      <a:pPr algn="l" fontAlgn="b"/>
                      <a:r>
                        <a:rPr lang="en-US" sz="2200" b="0" i="0" u="none" strike="noStrike" dirty="0">
                          <a:solidFill>
                            <a:srgbClr val="000000"/>
                          </a:solidFill>
                          <a:effectLst/>
                          <a:latin typeface="Aptos Narrow" panose="020B0004020202020204" pitchFamily="34" charset="0"/>
                        </a:rPr>
                        <a:t>Median all-payer $/yr       $7,451</a:t>
                      </a:r>
                    </a:p>
                  </a:txBody>
                  <a:tcPr marT="28800" marB="28800" anchor="b"/>
                </a:tc>
                <a:tc hMerge="1">
                  <a:txBody>
                    <a:bodyPr/>
                    <a:lstStyle/>
                    <a:p>
                      <a:pPr algn="r" fontAlgn="b"/>
                      <a:endParaRPr lang="en-US" sz="2200" b="0" i="0" u="none" strike="noStrike" dirty="0">
                        <a:solidFill>
                          <a:srgbClr val="000000"/>
                        </a:solidFill>
                        <a:effectLst/>
                        <a:latin typeface="Aptos Narrow" panose="020B0004020202020204" pitchFamily="34" charset="0"/>
                      </a:endParaRPr>
                    </a:p>
                  </a:txBody>
                  <a:tcPr marT="28800" marB="28800" anchor="b"/>
                </a:tc>
                <a:extLst>
                  <a:ext uri="{0D108BD9-81ED-4DB2-BD59-A6C34878D82A}">
                    <a16:rowId xmlns:a16="http://schemas.microsoft.com/office/drawing/2014/main" val="186836589"/>
                  </a:ext>
                </a:extLst>
              </a:tr>
            </a:tbl>
          </a:graphicData>
        </a:graphic>
      </p:graphicFrame>
      <p:sp>
        <p:nvSpPr>
          <p:cNvPr id="11" name="TextBox 10">
            <a:extLst>
              <a:ext uri="{FF2B5EF4-FFF2-40B4-BE49-F238E27FC236}">
                <a16:creationId xmlns:a16="http://schemas.microsoft.com/office/drawing/2014/main" id="{696F60DA-37D4-F716-7070-33C5F2445FF3}"/>
              </a:ext>
            </a:extLst>
          </p:cNvPr>
          <p:cNvSpPr txBox="1"/>
          <p:nvPr/>
        </p:nvSpPr>
        <p:spPr>
          <a:xfrm>
            <a:off x="1125734" y="1184485"/>
            <a:ext cx="4673027" cy="769441"/>
          </a:xfrm>
          <a:prstGeom prst="rect">
            <a:avLst/>
          </a:prstGeom>
          <a:noFill/>
        </p:spPr>
        <p:txBody>
          <a:bodyPr wrap="square" rtlCol="0">
            <a:spAutoFit/>
          </a:bodyPr>
          <a:lstStyle/>
          <a:p>
            <a:r>
              <a:rPr lang="en-US" sz="2200" dirty="0"/>
              <a:t>Labor force &amp; disability classification of Medicaid beneficiaries 19–64</a:t>
            </a:r>
          </a:p>
        </p:txBody>
      </p:sp>
      <p:sp>
        <p:nvSpPr>
          <p:cNvPr id="12" name="TextBox 11">
            <a:extLst>
              <a:ext uri="{FF2B5EF4-FFF2-40B4-BE49-F238E27FC236}">
                <a16:creationId xmlns:a16="http://schemas.microsoft.com/office/drawing/2014/main" id="{88AD8F31-1BAB-DE53-1F78-E7E470158942}"/>
              </a:ext>
            </a:extLst>
          </p:cNvPr>
          <p:cNvSpPr txBox="1"/>
          <p:nvPr/>
        </p:nvSpPr>
        <p:spPr>
          <a:xfrm>
            <a:off x="971191" y="6169708"/>
            <a:ext cx="3725942" cy="646331"/>
          </a:xfrm>
          <a:prstGeom prst="rect">
            <a:avLst/>
          </a:prstGeom>
          <a:noFill/>
        </p:spPr>
        <p:txBody>
          <a:bodyPr wrap="square" rtlCol="0">
            <a:spAutoFit/>
          </a:bodyPr>
          <a:lstStyle/>
          <a:p>
            <a:pPr algn="ctr"/>
            <a:r>
              <a:rPr lang="en-US" dirty="0"/>
              <a:t>Kids under 18 living @ home: 72.7%</a:t>
            </a:r>
          </a:p>
          <a:p>
            <a:pPr algn="ctr"/>
            <a:r>
              <a:rPr lang="en-US" dirty="0"/>
              <a:t>(exempt AR 2018) </a:t>
            </a:r>
          </a:p>
        </p:txBody>
      </p:sp>
      <p:sp>
        <p:nvSpPr>
          <p:cNvPr id="13" name="Up Arrow 12">
            <a:extLst>
              <a:ext uri="{FF2B5EF4-FFF2-40B4-BE49-F238E27FC236}">
                <a16:creationId xmlns:a16="http://schemas.microsoft.com/office/drawing/2014/main" id="{5FAE667F-6245-1980-936A-C8F0136436E1}"/>
              </a:ext>
            </a:extLst>
          </p:cNvPr>
          <p:cNvSpPr/>
          <p:nvPr/>
        </p:nvSpPr>
        <p:spPr>
          <a:xfrm>
            <a:off x="4088673" y="5917410"/>
            <a:ext cx="209006" cy="27048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54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31692</TotalTime>
  <Words>2943</Words>
  <Application>Microsoft Office PowerPoint</Application>
  <PresentationFormat>Widescreen</PresentationFormat>
  <Paragraphs>213</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Aptos Narrow</vt:lpstr>
      <vt:lpstr>Arial</vt:lpstr>
      <vt:lpstr>ArialMT</vt:lpstr>
      <vt:lpstr>Courier New</vt:lpstr>
      <vt:lpstr>Wingdings</vt:lpstr>
      <vt:lpstr>Office Theme</vt:lpstr>
      <vt:lpstr>Preserving Medicaid for Adults with Disabilities</vt:lpstr>
      <vt:lpstr>Health coverage matters even more for disabled people</vt:lpstr>
      <vt:lpstr>ACA, esp Medicaid expansion, cut uninsurance in half</vt:lpstr>
      <vt:lpstr>Medicaid covers 1/3 of working-age disabled adults</vt:lpstr>
      <vt:lpstr>Medicaid meets disabled people’s needs better!</vt:lpstr>
      <vt:lpstr>Medicaid makes healthcare affordable</vt:lpstr>
      <vt:lpstr>Medicaid covers 16% of older adults, mostly duals</vt:lpstr>
      <vt:lpstr>Duals have less unmet need</vt:lpstr>
      <vt:lpstr>Policy threats: Medicaid work requirements</vt:lpstr>
      <vt:lpstr>Long-term services &amp; supports (LTSS)</vt:lpstr>
      <vt:lpstr>Policy threat: Cuts to Federal match</vt:lpstr>
      <vt:lpstr>Policy threat: Per capita caps / block grants</vt:lpstr>
      <vt:lpstr>Key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Kaye, Steve</dc:creator>
  <cp:lastModifiedBy>David Rosenblum</cp:lastModifiedBy>
  <cp:revision>229</cp:revision>
  <cp:lastPrinted>2025-02-11T22:02:52Z</cp:lastPrinted>
  <dcterms:created xsi:type="dcterms:W3CDTF">2025-01-17T02:11:11Z</dcterms:created>
  <dcterms:modified xsi:type="dcterms:W3CDTF">2025-04-03T18:47:06Z</dcterms:modified>
</cp:coreProperties>
</file>