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257" r:id="rId2"/>
    <p:sldId id="298" r:id="rId3"/>
    <p:sldId id="259" r:id="rId4"/>
    <p:sldId id="303" r:id="rId5"/>
    <p:sldId id="306" r:id="rId6"/>
    <p:sldId id="308" r:id="rId7"/>
    <p:sldId id="29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3D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4FE4D4-15A1-40A5-9D50-CFC730C53253}" v="45" dt="2025-03-28T15:01:10.800"/>
    <p1510:client id="{BA0A8F1D-0455-4033-BE10-337A664AD586}" v="15" dt="2025-03-28T15:08:43.6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35E194-DED9-4762-9582-CAC39DF0D561}" type="datetimeFigureOut">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146A49-EEC5-4151-A65A-3C1757E3AD9B}" type="slidenum">
              <a:t>‹#›</a:t>
            </a:fld>
            <a:endParaRPr lang="en-US"/>
          </a:p>
        </p:txBody>
      </p:sp>
    </p:spTree>
    <p:extLst>
      <p:ext uri="{BB962C8B-B14F-4D97-AF65-F5344CB8AC3E}">
        <p14:creationId xmlns:p14="http://schemas.microsoft.com/office/powerpoint/2010/main" val="1759032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Bef>
                <a:spcPts val="1200"/>
              </a:spcBef>
              <a:spcAft>
                <a:spcPts val="1200"/>
              </a:spcAft>
              <a:buNone/>
            </a:pPr>
            <a:r>
              <a:rPr lang="en-US" sz="1800" b="0" i="0">
                <a:solidFill>
                  <a:srgbClr val="000000"/>
                </a:solidFill>
                <a:effectLst/>
                <a:latin typeface="Aptos" panose="020B0004020202020204" pitchFamily="34" charset="0"/>
              </a:rPr>
              <a:t>Thank you for the opportunity to share how Community Catalyst is approaching the growing threats to Medicaid—and how we’re working with partners to both defend critical gains and build toward long-term transformation. </a:t>
            </a:r>
            <a:endParaRPr lang="en-US" b="0" i="0">
              <a:solidFill>
                <a:srgbClr val="000000"/>
              </a:solidFill>
              <a:effectLst/>
              <a:latin typeface="Segoe UI" panose="020B0502040204020203" pitchFamily="34" charset="0"/>
            </a:endParaRPr>
          </a:p>
          <a:p>
            <a:pPr algn="l" rtl="0" fontAlgn="base">
              <a:lnSpc>
                <a:spcPts val="1564"/>
              </a:lnSpc>
              <a:spcBef>
                <a:spcPts val="1200"/>
              </a:spcBef>
              <a:spcAft>
                <a:spcPts val="1200"/>
              </a:spcAft>
              <a:buNone/>
            </a:pPr>
            <a:r>
              <a:rPr lang="en-US" sz="1800" b="0" i="0">
                <a:solidFill>
                  <a:srgbClr val="000000"/>
                </a:solidFill>
                <a:effectLst/>
                <a:latin typeface="Aptos" panose="020B0004020202020204" pitchFamily="34" charset="0"/>
              </a:rPr>
              <a:t>We are national organization dedicated to building the power of people to create a health system rooted in race equity and health justice and a society where health is a right for all. Together with partners, we’re building a powerful, united movement with a shared vision of and strategy for a health system accountable to all people. </a:t>
            </a:r>
            <a:endParaRPr lang="en-US" b="0" i="0">
              <a:solidFill>
                <a:srgbClr val="000000"/>
              </a:solidFill>
              <a:effectLst/>
              <a:latin typeface="Segoe UI" panose="020B0502040204020203" pitchFamily="34" charset="0"/>
            </a:endParaRPr>
          </a:p>
          <a:p>
            <a:pPr algn="l" rtl="0" fontAlgn="base">
              <a:lnSpc>
                <a:spcPts val="1564"/>
              </a:lnSpc>
              <a:spcBef>
                <a:spcPts val="1200"/>
              </a:spcBef>
              <a:spcAft>
                <a:spcPts val="1200"/>
              </a:spcAft>
              <a:buNone/>
            </a:pPr>
            <a:r>
              <a:rPr lang="en-US" sz="1800" b="0" i="0">
                <a:solidFill>
                  <a:srgbClr val="000000"/>
                </a:solidFill>
                <a:effectLst/>
                <a:latin typeface="Aptos" panose="020B0004020202020204" pitchFamily="34" charset="0"/>
              </a:rPr>
              <a:t>At Community Catalyst, we’re advancing a </a:t>
            </a:r>
            <a:r>
              <a:rPr lang="en-US" sz="1800" b="1" i="0">
                <a:solidFill>
                  <a:srgbClr val="000000"/>
                </a:solidFill>
                <a:effectLst/>
                <a:latin typeface="Aptos" panose="020B0004020202020204" pitchFamily="34" charset="0"/>
              </a:rPr>
              <a:t>“yes/and” strategy</a:t>
            </a:r>
            <a:r>
              <a:rPr lang="en-US" sz="1800" b="0" i="0">
                <a:solidFill>
                  <a:srgbClr val="000000"/>
                </a:solidFill>
                <a:effectLst/>
                <a:latin typeface="Aptos" panose="020B0004020202020204" pitchFamily="34" charset="0"/>
              </a:rPr>
              <a:t>: </a:t>
            </a:r>
            <a:endParaRPr lang="en-US" b="0" i="0">
              <a:solidFill>
                <a:srgbClr val="000000"/>
              </a:solidFill>
              <a:effectLst/>
              <a:latin typeface="Segoe UI" panose="020B0502040204020203" pitchFamily="34" charset="0"/>
            </a:endParaRPr>
          </a:p>
          <a:p>
            <a:pPr algn="l" rtl="0" fontAlgn="base">
              <a:lnSpc>
                <a:spcPts val="1564"/>
              </a:lnSpc>
              <a:buFont typeface="Arial" panose="020B0604020202020204" pitchFamily="34" charset="0"/>
              <a:buChar char="•"/>
            </a:pPr>
            <a:r>
              <a:rPr lang="en-US" sz="1800" b="0" i="0">
                <a:solidFill>
                  <a:srgbClr val="000000"/>
                </a:solidFill>
                <a:effectLst/>
                <a:latin typeface="Aptos" panose="020B0004020202020204" pitchFamily="34" charset="0"/>
              </a:rPr>
              <a:t>Yes, we’re fighting to protect health coverage, access, and equity in the face of ongoing rollbacks and harmful proposals; </a:t>
            </a:r>
          </a:p>
          <a:p>
            <a:pPr algn="l" rtl="0" fontAlgn="base">
              <a:lnSpc>
                <a:spcPts val="1564"/>
              </a:lnSpc>
              <a:buFont typeface="Arial" panose="020B0604020202020204" pitchFamily="34" charset="0"/>
              <a:buChar char="•"/>
            </a:pPr>
            <a:r>
              <a:rPr lang="en-US" sz="1800" b="1" i="0">
                <a:solidFill>
                  <a:srgbClr val="000000"/>
                </a:solidFill>
                <a:effectLst/>
                <a:latin typeface="Aptos" panose="020B0004020202020204" pitchFamily="34" charset="0"/>
              </a:rPr>
              <a:t>And</a:t>
            </a:r>
            <a:r>
              <a:rPr lang="en-US" sz="1800" b="0" i="0">
                <a:solidFill>
                  <a:srgbClr val="000000"/>
                </a:solidFill>
                <a:effectLst/>
                <a:latin typeface="Aptos" panose="020B0004020202020204" pitchFamily="34" charset="0"/>
              </a:rPr>
              <a:t> we’re setting the stage for broader change by growing cross-issue partnerships, shifting the narrative, and building power with state and local advocates.  </a:t>
            </a:r>
          </a:p>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729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564"/>
              </a:lnSpc>
              <a:spcBef>
                <a:spcPts val="1200"/>
              </a:spcBef>
              <a:spcAft>
                <a:spcPts val="1200"/>
              </a:spcAft>
              <a:buNone/>
            </a:pPr>
            <a:r>
              <a:rPr lang="en-US" sz="1800" b="0" i="0">
                <a:solidFill>
                  <a:srgbClr val="000000"/>
                </a:solidFill>
                <a:effectLst/>
                <a:latin typeface="Aptos" panose="020B0004020202020204" pitchFamily="34" charset="0"/>
              </a:rPr>
              <a:t>Since January, we’ve been co-leading a national effort called the </a:t>
            </a:r>
            <a:r>
              <a:rPr lang="en-US" sz="1800" b="1" i="0">
                <a:solidFill>
                  <a:srgbClr val="000000"/>
                </a:solidFill>
                <a:effectLst/>
                <a:latin typeface="Aptos" panose="020B0004020202020204" pitchFamily="34" charset="0"/>
              </a:rPr>
              <a:t>State Health Table</a:t>
            </a:r>
            <a:r>
              <a:rPr lang="en-US" sz="1800" b="0" i="0">
                <a:solidFill>
                  <a:srgbClr val="000000"/>
                </a:solidFill>
                <a:effectLst/>
                <a:latin typeface="Aptos" panose="020B0004020202020204" pitchFamily="34" charset="0"/>
              </a:rPr>
              <a:t> alongside CBPP, Georgetown CCF, Families USA, and </a:t>
            </a:r>
            <a:r>
              <a:rPr lang="en-US" sz="1800" b="0" i="0" err="1">
                <a:solidFill>
                  <a:srgbClr val="000000"/>
                </a:solidFill>
                <a:effectLst/>
                <a:latin typeface="Aptos" panose="020B0004020202020204" pitchFamily="34" charset="0"/>
              </a:rPr>
              <a:t>NHeLP</a:t>
            </a:r>
            <a:r>
              <a:rPr lang="en-US" sz="1800" b="0" i="0">
                <a:solidFill>
                  <a:srgbClr val="000000"/>
                </a:solidFill>
                <a:effectLst/>
                <a:latin typeface="Aptos" panose="020B0004020202020204" pitchFamily="34" charset="0"/>
              </a:rPr>
              <a:t>. Together, we’re coordinating Medicaid defense resources and aligning national support for state advocates. That includes: </a:t>
            </a:r>
            <a:endParaRPr lang="en-US" b="0" i="0">
              <a:solidFill>
                <a:srgbClr val="000000"/>
              </a:solidFill>
              <a:effectLst/>
              <a:latin typeface="Segoe UI" panose="020B0502040204020203" pitchFamily="34" charset="0"/>
            </a:endParaRPr>
          </a:p>
          <a:p>
            <a:pPr algn="l" rtl="0" fontAlgn="base">
              <a:lnSpc>
                <a:spcPts val="1564"/>
              </a:lnSpc>
              <a:buFont typeface="Arial" panose="020B0604020202020204" pitchFamily="34" charset="0"/>
              <a:buChar char="•"/>
            </a:pPr>
            <a:r>
              <a:rPr lang="en-US" sz="1800" b="0" i="0">
                <a:solidFill>
                  <a:srgbClr val="000000"/>
                </a:solidFill>
                <a:effectLst/>
                <a:latin typeface="Aptos" panose="020B0004020202020204" pitchFamily="34" charset="0"/>
              </a:rPr>
              <a:t>Regular strategy calls </a:t>
            </a:r>
          </a:p>
          <a:p>
            <a:pPr algn="l" rtl="0" fontAlgn="base">
              <a:lnSpc>
                <a:spcPts val="1564"/>
              </a:lnSpc>
              <a:buFont typeface="Arial" panose="020B0604020202020204" pitchFamily="34" charset="0"/>
              <a:buChar char="•"/>
            </a:pPr>
            <a:r>
              <a:rPr lang="en-US" sz="1800" b="0" i="0">
                <a:solidFill>
                  <a:srgbClr val="000000"/>
                </a:solidFill>
                <a:effectLst/>
                <a:latin typeface="Aptos" panose="020B0004020202020204" pitchFamily="34" charset="0"/>
              </a:rPr>
              <a:t>Messaging guides </a:t>
            </a:r>
          </a:p>
          <a:p>
            <a:pPr algn="l" rtl="0" fontAlgn="base">
              <a:lnSpc>
                <a:spcPts val="1564"/>
              </a:lnSpc>
              <a:buFont typeface="Arial" panose="020B0604020202020204" pitchFamily="34" charset="0"/>
              <a:buChar char="•"/>
            </a:pPr>
            <a:r>
              <a:rPr lang="en-US" sz="1800" b="0" i="0">
                <a:solidFill>
                  <a:srgbClr val="000000"/>
                </a:solidFill>
                <a:effectLst/>
                <a:latin typeface="Aptos" panose="020B0004020202020204" pitchFamily="34" charset="0"/>
              </a:rPr>
              <a:t>Social media toolkits </a:t>
            </a:r>
          </a:p>
          <a:p>
            <a:pPr algn="l" rtl="0" fontAlgn="base">
              <a:lnSpc>
                <a:spcPts val="1564"/>
              </a:lnSpc>
              <a:buFont typeface="Arial" panose="020B0604020202020204" pitchFamily="34" charset="0"/>
              <a:buChar char="•"/>
            </a:pPr>
            <a:r>
              <a:rPr lang="en-US" sz="1800" b="0" i="0">
                <a:solidFill>
                  <a:srgbClr val="000000"/>
                </a:solidFill>
                <a:effectLst/>
                <a:latin typeface="Aptos" panose="020B0004020202020204" pitchFamily="34" charset="0"/>
              </a:rPr>
              <a:t>Policy fact sheets</a:t>
            </a:r>
            <a:r>
              <a:rPr lang="en-US" sz="1800" b="0" i="0">
                <a:solidFill>
                  <a:srgbClr val="000000"/>
                </a:solidFill>
                <a:effectLst/>
                <a:latin typeface="WordVisiCarriageReturn_MSFontService"/>
              </a:rPr>
              <a:t> </a:t>
            </a:r>
            <a:br>
              <a:rPr lang="en-US" sz="1800" b="0" i="0">
                <a:solidFill>
                  <a:srgbClr val="000000"/>
                </a:solidFill>
                <a:effectLst/>
                <a:latin typeface="WordVisiCarriageReturn_MSFontService"/>
              </a:rPr>
            </a:br>
            <a:r>
              <a:rPr lang="en-US" sz="1800" b="0" i="0">
                <a:solidFill>
                  <a:srgbClr val="000000"/>
                </a:solidFill>
                <a:effectLst/>
                <a:latin typeface="Aptos" panose="020B0004020202020204" pitchFamily="34" charset="0"/>
              </a:rPr>
              <a:t>These tools help ensure advocates on the ground have what they need to respond quickly and effectively. </a:t>
            </a:r>
          </a:p>
          <a:p>
            <a:pPr algn="l" rtl="0" fontAlgn="base">
              <a:lnSpc>
                <a:spcPts val="1564"/>
              </a:lnSpc>
              <a:spcBef>
                <a:spcPts val="1200"/>
              </a:spcBef>
              <a:spcAft>
                <a:spcPts val="1200"/>
              </a:spcAft>
            </a:pPr>
            <a:r>
              <a:rPr lang="en-US" sz="1800" b="0" i="0">
                <a:solidFill>
                  <a:srgbClr val="000000"/>
                </a:solidFill>
                <a:effectLst/>
                <a:latin typeface="Aptos" panose="020B0004020202020204" pitchFamily="34" charset="0"/>
              </a:rPr>
              <a:t>What sets Community Catalyst apart is our </a:t>
            </a:r>
            <a:r>
              <a:rPr lang="en-US" sz="1800" b="1" i="0">
                <a:solidFill>
                  <a:srgbClr val="000000"/>
                </a:solidFill>
                <a:effectLst/>
                <a:latin typeface="Aptos" panose="020B0004020202020204" pitchFamily="34" charset="0"/>
              </a:rPr>
              <a:t>deep, long-standing relationships with state and local partners</a:t>
            </a:r>
            <a:r>
              <a:rPr lang="en-US" sz="1800" b="0" i="0">
                <a:solidFill>
                  <a:srgbClr val="000000"/>
                </a:solidFill>
                <a:effectLst/>
                <a:latin typeface="Aptos" panose="020B0004020202020204" pitchFamily="34" charset="0"/>
              </a:rPr>
              <a:t>—especially in places on the front lines. We act as a bridge between national strategies and local realities, ensuring this work is </a:t>
            </a:r>
            <a:r>
              <a:rPr lang="en-US" sz="1800" b="1" i="0">
                <a:solidFill>
                  <a:srgbClr val="000000"/>
                </a:solidFill>
                <a:effectLst/>
                <a:latin typeface="Aptos" panose="020B0004020202020204" pitchFamily="34" charset="0"/>
              </a:rPr>
              <a:t>community-informed and equity-driven</a:t>
            </a:r>
            <a:r>
              <a:rPr lang="en-US" sz="1800" b="0" i="0">
                <a:solidFill>
                  <a:srgbClr val="000000"/>
                </a:solidFill>
                <a:effectLst/>
                <a:latin typeface="Aptos" panose="020B0004020202020204" pitchFamily="34" charset="0"/>
              </a:rPr>
              <a:t>. </a:t>
            </a:r>
            <a:endParaRPr lang="en-US"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23AE3-D865-3E12-6E13-E48F39C6DC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D42CB4-10BD-BFED-1CC9-77BEB55778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AE7CA6-5156-7E12-A4DC-0935091F7BE2}"/>
              </a:ext>
            </a:extLst>
          </p:cNvPr>
          <p:cNvSpPr>
            <a:spLocks noGrp="1"/>
          </p:cNvSpPr>
          <p:nvPr>
            <p:ph type="body" idx="1"/>
          </p:nvPr>
        </p:nvSpPr>
        <p:spPr/>
        <p:txBody>
          <a:bodyPr/>
          <a:lstStyle/>
          <a:p>
            <a:pPr algn="l" rtl="0" fontAlgn="base">
              <a:lnSpc>
                <a:spcPts val="1911"/>
              </a:lnSpc>
              <a:spcBef>
                <a:spcPts val="1200"/>
              </a:spcBef>
              <a:spcAft>
                <a:spcPts val="1200"/>
              </a:spcAft>
              <a:buNone/>
            </a:pPr>
            <a:r>
              <a:rPr lang="en-US" sz="1800" b="1" i="0">
                <a:solidFill>
                  <a:srgbClr val="000000"/>
                </a:solidFill>
                <a:effectLst/>
                <a:latin typeface="Aptos" panose="020B0004020202020204" pitchFamily="34" charset="0"/>
              </a:rPr>
              <a:t>[State-Level Strategy &amp; Support]</a:t>
            </a:r>
            <a:r>
              <a:rPr lang="en-US" sz="1800" b="0" i="0">
                <a:solidFill>
                  <a:srgbClr val="000000"/>
                </a:solidFill>
                <a:effectLst/>
                <a:latin typeface="Aptos" panose="020B0004020202020204" pitchFamily="34" charset="0"/>
              </a:rPr>
              <a:t> </a:t>
            </a:r>
            <a:endParaRPr lang="en-US" b="0" i="0">
              <a:solidFill>
                <a:srgbClr val="000000"/>
              </a:solidFill>
              <a:effectLst/>
              <a:latin typeface="Segoe UI" panose="020B0502040204020203" pitchFamily="34" charset="0"/>
            </a:endParaRPr>
          </a:p>
          <a:p>
            <a:pPr algn="l" rtl="0" fontAlgn="base">
              <a:lnSpc>
                <a:spcPts val="1564"/>
              </a:lnSpc>
              <a:buFont typeface="Arial" panose="020B0604020202020204" pitchFamily="34" charset="0"/>
              <a:buChar char="•"/>
            </a:pPr>
            <a:r>
              <a:rPr lang="en-US" sz="1800" b="0" i="0">
                <a:solidFill>
                  <a:srgbClr val="000000"/>
                </a:solidFill>
                <a:effectLst/>
                <a:latin typeface="Aptos" panose="020B0004020202020204" pitchFamily="34" charset="0"/>
              </a:rPr>
              <a:t>We’ve helped coordinate a campaign in </a:t>
            </a:r>
            <a:r>
              <a:rPr lang="en-US" sz="1800" b="1" i="0">
                <a:solidFill>
                  <a:srgbClr val="000000"/>
                </a:solidFill>
                <a:effectLst/>
                <a:latin typeface="Aptos" panose="020B0004020202020204" pitchFamily="34" charset="0"/>
              </a:rPr>
              <a:t>16 target states</a:t>
            </a:r>
            <a:r>
              <a:rPr lang="en-US" sz="1800" b="0" i="0">
                <a:solidFill>
                  <a:srgbClr val="000000"/>
                </a:solidFill>
                <a:effectLst/>
                <a:latin typeface="Aptos" panose="020B0004020202020204" pitchFamily="34" charset="0"/>
              </a:rPr>
              <a:t>, engaging over </a:t>
            </a:r>
            <a:r>
              <a:rPr lang="en-US" sz="1800" b="1" i="0">
                <a:solidFill>
                  <a:srgbClr val="000000"/>
                </a:solidFill>
                <a:effectLst/>
                <a:latin typeface="Aptos" panose="020B0004020202020204" pitchFamily="34" charset="0"/>
              </a:rPr>
              <a:t>80 organizations</a:t>
            </a:r>
            <a:r>
              <a:rPr lang="en-US" sz="1800" b="0" i="0">
                <a:solidFill>
                  <a:srgbClr val="000000"/>
                </a:solidFill>
                <a:effectLst/>
                <a:latin typeface="Aptos" panose="020B0004020202020204" pitchFamily="34" charset="0"/>
              </a:rPr>
              <a:t>. </a:t>
            </a:r>
          </a:p>
          <a:p>
            <a:pPr algn="l" rtl="0" fontAlgn="base">
              <a:lnSpc>
                <a:spcPts val="1564"/>
              </a:lnSpc>
              <a:buFont typeface="Arial" panose="020B0604020202020204" pitchFamily="34" charset="0"/>
              <a:buChar char="•"/>
            </a:pPr>
            <a:r>
              <a:rPr lang="en-US" sz="1800" b="0" i="0">
                <a:solidFill>
                  <a:srgbClr val="000000"/>
                </a:solidFill>
                <a:effectLst/>
                <a:latin typeface="Aptos" panose="020B0004020202020204" pitchFamily="34" charset="0"/>
              </a:rPr>
              <a:t>In </a:t>
            </a:r>
            <a:r>
              <a:rPr lang="en-US" sz="1800" b="1" i="0">
                <a:solidFill>
                  <a:srgbClr val="000000"/>
                </a:solidFill>
                <a:effectLst/>
                <a:latin typeface="Aptos" panose="020B0004020202020204" pitchFamily="34" charset="0"/>
              </a:rPr>
              <a:t>Pennsylvania</a:t>
            </a:r>
            <a:r>
              <a:rPr lang="en-US" sz="1800" b="0" i="0">
                <a:solidFill>
                  <a:srgbClr val="000000"/>
                </a:solidFill>
                <a:effectLst/>
                <a:latin typeface="Aptos" panose="020B0004020202020204" pitchFamily="34" charset="0"/>
              </a:rPr>
              <a:t>, we’re supporting the Health Access Network as they expand a 125-member coalition (aiming for 200) to link Medicaid threats with the rise in medical debt. </a:t>
            </a:r>
          </a:p>
          <a:p>
            <a:pPr algn="l" rtl="0" fontAlgn="base">
              <a:lnSpc>
                <a:spcPts val="1564"/>
              </a:lnSpc>
              <a:buFont typeface="Arial" panose="020B0604020202020204" pitchFamily="34" charset="0"/>
              <a:buChar char="•"/>
            </a:pPr>
            <a:r>
              <a:rPr lang="en-US" sz="1800" b="0" i="0">
                <a:solidFill>
                  <a:srgbClr val="000000"/>
                </a:solidFill>
                <a:effectLst/>
                <a:latin typeface="Aptos" panose="020B0004020202020204" pitchFamily="34" charset="0"/>
              </a:rPr>
              <a:t>We hosted </a:t>
            </a:r>
            <a:r>
              <a:rPr lang="en-US" sz="1800" b="1" i="0">
                <a:solidFill>
                  <a:srgbClr val="000000"/>
                </a:solidFill>
                <a:effectLst/>
                <a:latin typeface="Aptos" panose="020B0004020202020204" pitchFamily="34" charset="0"/>
              </a:rPr>
              <a:t>three Medicaid Defense calls</a:t>
            </a:r>
            <a:r>
              <a:rPr lang="en-US" sz="1800" b="0" i="0">
                <a:solidFill>
                  <a:srgbClr val="000000"/>
                </a:solidFill>
                <a:effectLst/>
                <a:latin typeface="Aptos" panose="020B0004020202020204" pitchFamily="34" charset="0"/>
              </a:rPr>
              <a:t> with </a:t>
            </a:r>
            <a:r>
              <a:rPr lang="en-US" sz="1800" b="1" i="0">
                <a:solidFill>
                  <a:srgbClr val="000000"/>
                </a:solidFill>
                <a:effectLst/>
                <a:latin typeface="Aptos" panose="020B0004020202020204" pitchFamily="34" charset="0"/>
              </a:rPr>
              <a:t>nearly 1500 registrants</a:t>
            </a:r>
            <a:r>
              <a:rPr lang="en-US" sz="1800" b="0" i="0">
                <a:solidFill>
                  <a:srgbClr val="000000"/>
                </a:solidFill>
                <a:effectLst/>
                <a:latin typeface="Aptos" panose="020B0004020202020204" pitchFamily="34" charset="0"/>
              </a:rPr>
              <a:t> </a:t>
            </a:r>
          </a:p>
          <a:p>
            <a:pPr fontAlgn="base">
              <a:lnSpc>
                <a:spcPts val="1564"/>
              </a:lnSpc>
              <a:buFont typeface="Arial" panose="020B0604020202020204" pitchFamily="34" charset="0"/>
              <a:buChar char="•"/>
            </a:pPr>
            <a:r>
              <a:rPr lang="en-US" sz="1800" b="0" i="0">
                <a:solidFill>
                  <a:srgbClr val="000000"/>
                </a:solidFill>
                <a:effectLst/>
                <a:latin typeface="Aptos"/>
              </a:rPr>
              <a:t>We convened advocates from the</a:t>
            </a:r>
            <a:r>
              <a:rPr lang="en-US" sz="1800" b="1" i="0">
                <a:solidFill>
                  <a:srgbClr val="000000"/>
                </a:solidFill>
                <a:effectLst/>
                <a:latin typeface="Aptos"/>
              </a:rPr>
              <a:t> states with </a:t>
            </a:r>
            <a:r>
              <a:rPr lang="en-US" sz="1800" b="1">
                <a:solidFill>
                  <a:srgbClr val="000000"/>
                </a:solidFill>
                <a:latin typeface="Aptos"/>
              </a:rPr>
              <a:t>FMAP</a:t>
            </a:r>
            <a:r>
              <a:rPr lang="en-US" sz="1800" b="1" i="0">
                <a:solidFill>
                  <a:srgbClr val="000000"/>
                </a:solidFill>
                <a:effectLst/>
                <a:latin typeface="Aptos"/>
              </a:rPr>
              <a:t> trigger laws</a:t>
            </a:r>
            <a:r>
              <a:rPr lang="en-US" sz="1800" b="0" i="0">
                <a:solidFill>
                  <a:srgbClr val="000000"/>
                </a:solidFill>
                <a:effectLst/>
                <a:latin typeface="Aptos"/>
              </a:rPr>
              <a:t> to align on coordinated state/federal strategies. </a:t>
            </a:r>
          </a:p>
          <a:p>
            <a:pPr algn="l" rtl="0" fontAlgn="base">
              <a:lnSpc>
                <a:spcPts val="1564"/>
              </a:lnSpc>
              <a:buFont typeface="Arial" panose="020B0604020202020204" pitchFamily="34" charset="0"/>
              <a:buChar char="•"/>
            </a:pPr>
            <a:r>
              <a:rPr lang="en-US" sz="1800" b="0" i="0">
                <a:solidFill>
                  <a:srgbClr val="000000"/>
                </a:solidFill>
                <a:effectLst/>
                <a:latin typeface="Aptos" panose="020B0004020202020204" pitchFamily="34" charset="0"/>
              </a:rPr>
              <a:t>We held a </a:t>
            </a:r>
            <a:r>
              <a:rPr lang="en-US" sz="1800" b="1" i="0">
                <a:solidFill>
                  <a:srgbClr val="000000"/>
                </a:solidFill>
                <a:effectLst/>
                <a:latin typeface="Aptos" panose="020B0004020202020204" pitchFamily="34" charset="0"/>
              </a:rPr>
              <a:t>press event </a:t>
            </a:r>
            <a:r>
              <a:rPr lang="en-US" sz="1800" b="0" i="0">
                <a:solidFill>
                  <a:srgbClr val="000000"/>
                </a:solidFill>
                <a:effectLst/>
                <a:latin typeface="Aptos" panose="020B0004020202020204" pitchFamily="34" charset="0"/>
              </a:rPr>
              <a:t>with </a:t>
            </a:r>
            <a:r>
              <a:rPr lang="en-US" sz="1800" b="1" i="0">
                <a:solidFill>
                  <a:srgbClr val="000000"/>
                </a:solidFill>
                <a:effectLst/>
                <a:latin typeface="Aptos" panose="020B0004020202020204" pitchFamily="34" charset="0"/>
              </a:rPr>
              <a:t>8 Southern State</a:t>
            </a:r>
            <a:r>
              <a:rPr lang="en-US" sz="1800" b="0" i="0">
                <a:solidFill>
                  <a:srgbClr val="000000"/>
                </a:solidFill>
                <a:effectLst/>
                <a:latin typeface="Aptos" panose="020B0004020202020204" pitchFamily="34" charset="0"/>
              </a:rPr>
              <a:t>s </a:t>
            </a:r>
          </a:p>
          <a:p>
            <a:pPr algn="l" rtl="0" fontAlgn="base">
              <a:lnSpc>
                <a:spcPts val="1564"/>
              </a:lnSpc>
              <a:buFont typeface="Arial" panose="020B0604020202020204" pitchFamily="34" charset="0"/>
              <a:buChar char="•"/>
            </a:pPr>
            <a:r>
              <a:rPr lang="en-US" sz="1800" b="0" i="0">
                <a:solidFill>
                  <a:srgbClr val="000000"/>
                </a:solidFill>
                <a:effectLst/>
                <a:latin typeface="Aptos" panose="020B0004020202020204" pitchFamily="34" charset="0"/>
              </a:rPr>
              <a:t>We surveyed state partners to assess needs for </a:t>
            </a:r>
            <a:r>
              <a:rPr lang="en-US" sz="1800" b="1" i="0">
                <a:solidFill>
                  <a:srgbClr val="000000"/>
                </a:solidFill>
                <a:effectLst/>
                <a:latin typeface="Aptos" panose="020B0004020202020204" pitchFamily="34" charset="0"/>
              </a:rPr>
              <a:t>Congressional outreach</a:t>
            </a:r>
            <a:r>
              <a:rPr lang="en-US" sz="1800" b="0" i="0">
                <a:solidFill>
                  <a:srgbClr val="000000"/>
                </a:solidFill>
                <a:effectLst/>
                <a:latin typeface="Aptos" panose="020B0004020202020204" pitchFamily="34" charset="0"/>
              </a:rPr>
              <a:t> and are tracking outcomes to inform rapid-response supports. </a:t>
            </a:r>
          </a:p>
        </p:txBody>
      </p:sp>
      <p:sp>
        <p:nvSpPr>
          <p:cNvPr id="4" name="Slide Number Placeholder 3">
            <a:extLst>
              <a:ext uri="{FF2B5EF4-FFF2-40B4-BE49-F238E27FC236}">
                <a16:creationId xmlns:a16="http://schemas.microsoft.com/office/drawing/2014/main" id="{13CF8034-86A2-79C0-7EA3-852B0EC1BEFA}"/>
              </a:ext>
            </a:extLst>
          </p:cNvPr>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4230500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21C6B-3904-6272-66D1-3DB5572955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131581-97BD-FD83-836E-084DE26EFF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2A5E93-99A2-88A5-F2DB-3A4A34E1A848}"/>
              </a:ext>
            </a:extLst>
          </p:cNvPr>
          <p:cNvSpPr>
            <a:spLocks noGrp="1"/>
          </p:cNvSpPr>
          <p:nvPr>
            <p:ph type="body" idx="1"/>
          </p:nvPr>
        </p:nvSpPr>
        <p:spPr/>
        <p:txBody>
          <a:bodyPr/>
          <a:lstStyle/>
          <a:p>
            <a:pPr algn="l" rtl="0" fontAlgn="base">
              <a:lnSpc>
                <a:spcPts val="1564"/>
              </a:lnSpc>
              <a:buFont typeface="Arial" panose="020B0604020202020204" pitchFamily="34" charset="0"/>
              <a:buNone/>
            </a:pPr>
            <a:r>
              <a:rPr lang="en-US" sz="1800" b="1" i="0">
                <a:solidFill>
                  <a:srgbClr val="000000"/>
                </a:solidFill>
                <a:effectLst/>
                <a:latin typeface="Aptos" panose="020B0004020202020204" pitchFamily="34" charset="0"/>
              </a:rPr>
              <a:t>[Federal Engagement &amp; Narrative Change]</a:t>
            </a:r>
            <a:r>
              <a:rPr lang="en-US" sz="1800" b="0" i="0">
                <a:solidFill>
                  <a:srgbClr val="000000"/>
                </a:solidFill>
                <a:effectLst/>
                <a:latin typeface="Aptos" panose="020B0004020202020204" pitchFamily="34" charset="0"/>
              </a:rPr>
              <a:t> </a:t>
            </a:r>
          </a:p>
          <a:p>
            <a:pPr algn="l" rtl="0" fontAlgn="base">
              <a:lnSpc>
                <a:spcPts val="1564"/>
              </a:lnSpc>
              <a:buFont typeface="Arial" panose="020B0604020202020204" pitchFamily="34" charset="0"/>
              <a:buChar char="•"/>
            </a:pPr>
            <a:r>
              <a:rPr lang="en-US" sz="1800" b="0" i="0">
                <a:solidFill>
                  <a:srgbClr val="000000"/>
                </a:solidFill>
                <a:effectLst/>
                <a:latin typeface="Aptos" panose="020B0004020202020204" pitchFamily="34" charset="0"/>
              </a:rPr>
              <a:t>We’re preparing and supporting national and state partners in meetings with </a:t>
            </a:r>
            <a:r>
              <a:rPr lang="en-US" sz="1800" b="1" i="0">
                <a:solidFill>
                  <a:srgbClr val="000000"/>
                </a:solidFill>
                <a:effectLst/>
                <a:latin typeface="Aptos" panose="020B0004020202020204" pitchFamily="34" charset="0"/>
              </a:rPr>
              <a:t>Congressional delegates</a:t>
            </a:r>
            <a:r>
              <a:rPr lang="en-US" sz="1800" b="0" i="0">
                <a:solidFill>
                  <a:srgbClr val="000000"/>
                </a:solidFill>
                <a:effectLst/>
                <a:latin typeface="Aptos" panose="020B0004020202020204" pitchFamily="34" charset="0"/>
              </a:rPr>
              <a:t>, helping advocates shape clear and persuasive messages. </a:t>
            </a:r>
          </a:p>
          <a:p>
            <a:pPr algn="l" rtl="0" fontAlgn="base">
              <a:lnSpc>
                <a:spcPts val="1564"/>
              </a:lnSpc>
              <a:buFont typeface="Arial" panose="020B0604020202020204" pitchFamily="34" charset="0"/>
              <a:buChar char="•"/>
            </a:pPr>
            <a:r>
              <a:rPr lang="en-US" sz="1800" b="0" i="0">
                <a:solidFill>
                  <a:srgbClr val="000000"/>
                </a:solidFill>
                <a:effectLst/>
                <a:latin typeface="Aptos" panose="020B0004020202020204" pitchFamily="34" charset="0"/>
              </a:rPr>
              <a:t>We’ve provided partners with </a:t>
            </a:r>
            <a:r>
              <a:rPr lang="en-US" sz="1800" b="1" i="0">
                <a:solidFill>
                  <a:srgbClr val="000000"/>
                </a:solidFill>
                <a:effectLst/>
                <a:latin typeface="Aptos" panose="020B0004020202020204" pitchFamily="34" charset="0"/>
              </a:rPr>
              <a:t>Congressional recess toolkits</a:t>
            </a:r>
            <a:r>
              <a:rPr lang="en-US" sz="1800" b="0" i="0">
                <a:solidFill>
                  <a:srgbClr val="000000"/>
                </a:solidFill>
                <a:effectLst/>
                <a:latin typeface="Aptos" panose="020B0004020202020204" pitchFamily="34" charset="0"/>
              </a:rPr>
              <a:t> including resources on organizing strategies, talking points, messaging guides, email templates, and a social media toolkit </a:t>
            </a:r>
          </a:p>
          <a:p>
            <a:pPr algn="l" rtl="0" fontAlgn="base">
              <a:lnSpc>
                <a:spcPts val="1564"/>
              </a:lnSpc>
              <a:buFont typeface="Arial" panose="020B0604020202020204" pitchFamily="34" charset="0"/>
              <a:buChar char="•"/>
            </a:pPr>
            <a:r>
              <a:rPr lang="en-US" sz="1800" b="0" i="0">
                <a:solidFill>
                  <a:srgbClr val="000000"/>
                </a:solidFill>
                <a:effectLst/>
                <a:latin typeface="Aptos" panose="020B0004020202020204" pitchFamily="34" charset="0"/>
              </a:rPr>
              <a:t>We’re producing </a:t>
            </a:r>
            <a:r>
              <a:rPr lang="en-US" sz="1800" b="1" i="0">
                <a:solidFill>
                  <a:srgbClr val="000000"/>
                </a:solidFill>
                <a:effectLst/>
                <a:latin typeface="Aptos" panose="020B0004020202020204" pitchFamily="34" charset="0"/>
              </a:rPr>
              <a:t>public-facing education tools</a:t>
            </a:r>
            <a:r>
              <a:rPr lang="en-US" sz="1800" b="0" i="0">
                <a:solidFill>
                  <a:srgbClr val="000000"/>
                </a:solidFill>
                <a:effectLst/>
                <a:latin typeface="Aptos" panose="020B0004020202020204" pitchFamily="34" charset="0"/>
              </a:rPr>
              <a:t>, including an explainer and video on work requirements, with more coming soon. </a:t>
            </a:r>
          </a:p>
          <a:p>
            <a:pPr algn="l" rtl="0" fontAlgn="base">
              <a:lnSpc>
                <a:spcPts val="1564"/>
              </a:lnSpc>
              <a:buFont typeface="Arial" panose="020B0604020202020204" pitchFamily="34" charset="0"/>
              <a:buChar char="•"/>
            </a:pPr>
            <a:r>
              <a:rPr lang="en-US" sz="1800" b="0" i="0">
                <a:solidFill>
                  <a:srgbClr val="000000"/>
                </a:solidFill>
                <a:effectLst/>
                <a:latin typeface="Aptos" panose="020B0004020202020204" pitchFamily="34" charset="0"/>
              </a:rPr>
              <a:t>And we’re working with </a:t>
            </a:r>
            <a:r>
              <a:rPr lang="en-US" sz="1800" b="1" i="0">
                <a:solidFill>
                  <a:srgbClr val="000000"/>
                </a:solidFill>
                <a:effectLst/>
                <a:latin typeface="Aptos" panose="020B0004020202020204" pitchFamily="34" charset="0"/>
              </a:rPr>
              <a:t>cross-movement allies</a:t>
            </a:r>
            <a:r>
              <a:rPr lang="en-US" sz="1800" b="0" i="0">
                <a:solidFill>
                  <a:srgbClr val="000000"/>
                </a:solidFill>
                <a:effectLst/>
                <a:latin typeface="Aptos" panose="020B0004020202020204" pitchFamily="34" charset="0"/>
              </a:rPr>
              <a:t>—including gender, aging, disability, and economic justice organizations—to connect Medicaid defense to broader fights: </a:t>
            </a:r>
          </a:p>
          <a:p>
            <a:pPr algn="l" rtl="0" fontAlgn="base">
              <a:lnSpc>
                <a:spcPts val="1564"/>
              </a:lnSpc>
              <a:buFont typeface="Arial" panose="020B0604020202020204" pitchFamily="34" charset="0"/>
              <a:buChar char="•"/>
            </a:pPr>
            <a:r>
              <a:rPr lang="en-US" sz="1800" b="0" i="0">
                <a:solidFill>
                  <a:srgbClr val="000000"/>
                </a:solidFill>
                <a:effectLst/>
                <a:latin typeface="Aptos" panose="020B0004020202020204" pitchFamily="34" charset="0"/>
              </a:rPr>
              <a:t>Justice in Aging and Caring Across Generations (impact on older adults and disabled people) </a:t>
            </a:r>
          </a:p>
          <a:p>
            <a:pPr algn="l" rtl="0" fontAlgn="base">
              <a:lnSpc>
                <a:spcPts val="1564"/>
              </a:lnSpc>
              <a:buFont typeface="Arial" panose="020B0604020202020204" pitchFamily="34" charset="0"/>
              <a:buChar char="•"/>
            </a:pPr>
            <a:r>
              <a:rPr lang="en-US" sz="1800" b="0" i="0">
                <a:solidFill>
                  <a:srgbClr val="000000"/>
                </a:solidFill>
                <a:effectLst/>
                <a:latin typeface="Aptos" panose="020B0004020202020204" pitchFamily="34" charset="0"/>
              </a:rPr>
              <a:t>Families Over Billionaires, Fair Share America, Americans for Tax Fairness (tying Medicaid threats to tax fights) </a:t>
            </a:r>
          </a:p>
          <a:p>
            <a:pPr algn="l" rtl="0" fontAlgn="base">
              <a:lnSpc>
                <a:spcPts val="1564"/>
              </a:lnSpc>
              <a:buFont typeface="Arial" panose="020B0604020202020204" pitchFamily="34" charset="0"/>
              <a:buChar char="•"/>
            </a:pPr>
            <a:r>
              <a:rPr lang="en-US" sz="1800" b="0" i="0">
                <a:solidFill>
                  <a:srgbClr val="000000"/>
                </a:solidFill>
                <a:effectLst/>
                <a:latin typeface="Aptos" panose="020B0004020202020204" pitchFamily="34" charset="0"/>
              </a:rPr>
              <a:t>And participated in #WellnessWed chats with Moms Rising. </a:t>
            </a:r>
          </a:p>
          <a:p>
            <a:endParaRPr lang="en-US">
              <a:ea typeface="Calibri"/>
              <a:cs typeface="Calibri"/>
            </a:endParaRPr>
          </a:p>
        </p:txBody>
      </p:sp>
      <p:sp>
        <p:nvSpPr>
          <p:cNvPr id="4" name="Slide Number Placeholder 3">
            <a:extLst>
              <a:ext uri="{FF2B5EF4-FFF2-40B4-BE49-F238E27FC236}">
                <a16:creationId xmlns:a16="http://schemas.microsoft.com/office/drawing/2014/main" id="{2D40CF14-C46A-74E6-2DF5-A5104E42A1F0}"/>
              </a:ext>
            </a:extLst>
          </p:cNvPr>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251040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6AA5D-0150-E868-78CC-2F322CDF50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701176-7493-B5EB-C550-70D048206E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F5727E-CA97-566F-0D02-6BC05E98B09D}"/>
              </a:ext>
            </a:extLst>
          </p:cNvPr>
          <p:cNvSpPr>
            <a:spLocks noGrp="1"/>
          </p:cNvSpPr>
          <p:nvPr>
            <p:ph type="body" idx="1"/>
          </p:nvPr>
        </p:nvSpPr>
        <p:spPr/>
        <p:txBody>
          <a:bodyPr/>
          <a:lstStyle/>
          <a:p>
            <a:pPr algn="l" rtl="0" fontAlgn="base">
              <a:lnSpc>
                <a:spcPts val="1911"/>
              </a:lnSpc>
              <a:spcBef>
                <a:spcPts val="1200"/>
              </a:spcBef>
              <a:spcAft>
                <a:spcPts val="1200"/>
              </a:spcAft>
              <a:buNone/>
            </a:pPr>
            <a:r>
              <a:rPr lang="en-US" sz="1800" b="1" i="0">
                <a:solidFill>
                  <a:srgbClr val="000000"/>
                </a:solidFill>
                <a:effectLst/>
                <a:latin typeface="Aptos" panose="020B0004020202020204" pitchFamily="34" charset="0"/>
              </a:rPr>
              <a:t>[Why This Matters Now]</a:t>
            </a:r>
            <a:r>
              <a:rPr lang="en-US" sz="1800" b="0" i="0">
                <a:solidFill>
                  <a:srgbClr val="000000"/>
                </a:solidFill>
                <a:effectLst/>
                <a:latin typeface="Aptos" panose="020B0004020202020204" pitchFamily="34" charset="0"/>
              </a:rPr>
              <a:t> </a:t>
            </a:r>
            <a:endParaRPr lang="en-US" b="0" i="0">
              <a:solidFill>
                <a:srgbClr val="000000"/>
              </a:solidFill>
              <a:effectLst/>
              <a:latin typeface="Segoe UI" panose="020B0502040204020203" pitchFamily="34" charset="0"/>
            </a:endParaRPr>
          </a:p>
          <a:p>
            <a:pPr algn="l" rtl="0" fontAlgn="base">
              <a:lnSpc>
                <a:spcPts val="1564"/>
              </a:lnSpc>
              <a:spcBef>
                <a:spcPts val="1200"/>
              </a:spcBef>
              <a:spcAft>
                <a:spcPts val="1200"/>
              </a:spcAft>
              <a:buNone/>
            </a:pPr>
            <a:r>
              <a:rPr lang="en-US" sz="1800" b="0" i="0">
                <a:solidFill>
                  <a:srgbClr val="000000"/>
                </a:solidFill>
                <a:effectLst/>
                <a:latin typeface="Aptos" panose="020B0004020202020204" pitchFamily="34" charset="0"/>
              </a:rPr>
              <a:t>These threats aren’t happening in isolation—they’re part of a coordinated effort to erode access to care and undermine public programs that serve people pushed to the margins. But we have an opportunity to meet this moment with urgency </a:t>
            </a:r>
            <a:r>
              <a:rPr lang="en-US" sz="1800" b="0" i="1">
                <a:solidFill>
                  <a:srgbClr val="000000"/>
                </a:solidFill>
                <a:effectLst/>
                <a:latin typeface="Aptos" panose="020B0004020202020204" pitchFamily="34" charset="0"/>
              </a:rPr>
              <a:t>and</a:t>
            </a:r>
            <a:r>
              <a:rPr lang="en-US" sz="1800" b="0" i="0">
                <a:solidFill>
                  <a:srgbClr val="000000"/>
                </a:solidFill>
                <a:effectLst/>
                <a:latin typeface="Aptos" panose="020B0004020202020204" pitchFamily="34" charset="0"/>
              </a:rPr>
              <a:t> long-term vision. </a:t>
            </a:r>
            <a:endParaRPr lang="en-US" b="0" i="0">
              <a:solidFill>
                <a:srgbClr val="000000"/>
              </a:solidFill>
              <a:effectLst/>
              <a:latin typeface="Segoe UI" panose="020B0502040204020203" pitchFamily="34" charset="0"/>
            </a:endParaRPr>
          </a:p>
          <a:p>
            <a:pPr algn="l" rtl="0" fontAlgn="base">
              <a:lnSpc>
                <a:spcPts val="1564"/>
              </a:lnSpc>
              <a:spcBef>
                <a:spcPts val="1200"/>
              </a:spcBef>
              <a:spcAft>
                <a:spcPts val="1200"/>
              </a:spcAft>
              <a:buNone/>
            </a:pPr>
            <a:r>
              <a:rPr lang="en-US" sz="1800" b="0" i="0">
                <a:solidFill>
                  <a:srgbClr val="000000"/>
                </a:solidFill>
                <a:effectLst/>
                <a:latin typeface="Aptos" panose="020B0004020202020204" pitchFamily="34" charset="0"/>
              </a:rPr>
              <a:t>We’re not just defending—we’re organizing, building narrative power, and strengthening the field. </a:t>
            </a:r>
            <a:endParaRPr lang="en-US" b="0" i="0">
              <a:solidFill>
                <a:srgbClr val="000000"/>
              </a:solidFill>
              <a:effectLst/>
              <a:latin typeface="Segoe UI" panose="020B0502040204020203" pitchFamily="34" charset="0"/>
            </a:endParaRPr>
          </a:p>
          <a:p>
            <a:pPr algn="l" rtl="0" fontAlgn="base">
              <a:lnSpc>
                <a:spcPts val="1911"/>
              </a:lnSpc>
              <a:spcBef>
                <a:spcPts val="1200"/>
              </a:spcBef>
              <a:spcAft>
                <a:spcPts val="1200"/>
              </a:spcAft>
              <a:buNone/>
            </a:pPr>
            <a:r>
              <a:rPr lang="en-US" sz="1800" b="1" i="0">
                <a:solidFill>
                  <a:srgbClr val="000000"/>
                </a:solidFill>
                <a:effectLst/>
                <a:latin typeface="Aptos" panose="020B0004020202020204" pitchFamily="34" charset="0"/>
              </a:rPr>
              <a:t>[Call to Action]</a:t>
            </a:r>
            <a:r>
              <a:rPr lang="en-US" sz="1800" b="0" i="0">
                <a:solidFill>
                  <a:srgbClr val="000000"/>
                </a:solidFill>
                <a:effectLst/>
                <a:latin typeface="Aptos" panose="020B0004020202020204" pitchFamily="34" charset="0"/>
              </a:rPr>
              <a:t> </a:t>
            </a:r>
            <a:endParaRPr lang="en-US" b="0" i="0">
              <a:solidFill>
                <a:srgbClr val="000000"/>
              </a:solidFill>
              <a:effectLst/>
              <a:latin typeface="Segoe UI" panose="020B0502040204020203" pitchFamily="34" charset="0"/>
            </a:endParaRPr>
          </a:p>
          <a:p>
            <a:pPr algn="l" rtl="0" fontAlgn="base">
              <a:lnSpc>
                <a:spcPts val="1564"/>
              </a:lnSpc>
              <a:spcBef>
                <a:spcPts val="1200"/>
              </a:spcBef>
              <a:spcAft>
                <a:spcPts val="1200"/>
              </a:spcAft>
              <a:buNone/>
            </a:pPr>
            <a:r>
              <a:rPr lang="en-US" sz="1800" b="0" i="0">
                <a:solidFill>
                  <a:srgbClr val="000000"/>
                </a:solidFill>
                <a:effectLst/>
                <a:latin typeface="Aptos" panose="020B0004020202020204" pitchFamily="34" charset="0"/>
              </a:rPr>
              <a:t>As we continue this work, we welcome partnerships with those who share our commitment to: </a:t>
            </a:r>
            <a:endParaRPr lang="en-US" b="0" i="0">
              <a:solidFill>
                <a:srgbClr val="000000"/>
              </a:solidFill>
              <a:effectLst/>
              <a:latin typeface="Segoe UI" panose="020B0502040204020203" pitchFamily="34" charset="0"/>
            </a:endParaRPr>
          </a:p>
          <a:p>
            <a:pPr algn="l" rtl="0" fontAlgn="base">
              <a:lnSpc>
                <a:spcPts val="1564"/>
              </a:lnSpc>
              <a:buFont typeface="Arial" panose="020B0604020202020204" pitchFamily="34" charset="0"/>
              <a:buChar char="•"/>
            </a:pPr>
            <a:r>
              <a:rPr lang="en-US" sz="1800" b="0" i="0">
                <a:solidFill>
                  <a:srgbClr val="000000"/>
                </a:solidFill>
                <a:effectLst/>
                <a:latin typeface="Aptos" panose="020B0004020202020204" pitchFamily="34" charset="0"/>
              </a:rPr>
              <a:t>Protecting coverage and care </a:t>
            </a:r>
          </a:p>
          <a:p>
            <a:pPr algn="l" rtl="0" fontAlgn="base">
              <a:lnSpc>
                <a:spcPts val="1564"/>
              </a:lnSpc>
              <a:buFont typeface="Arial" panose="020B0604020202020204" pitchFamily="34" charset="0"/>
              <a:buChar char="•"/>
            </a:pPr>
            <a:r>
              <a:rPr lang="en-US" sz="1800" b="0" i="0">
                <a:solidFill>
                  <a:srgbClr val="000000"/>
                </a:solidFill>
                <a:effectLst/>
                <a:latin typeface="Aptos" panose="020B0004020202020204" pitchFamily="34" charset="0"/>
              </a:rPr>
              <a:t>Advancing race equity </a:t>
            </a:r>
          </a:p>
          <a:p>
            <a:pPr algn="l" rtl="0" fontAlgn="base">
              <a:lnSpc>
                <a:spcPts val="1564"/>
              </a:lnSpc>
              <a:buFont typeface="Arial" panose="020B0604020202020204" pitchFamily="34" charset="0"/>
              <a:buChar char="•"/>
            </a:pPr>
            <a:r>
              <a:rPr lang="en-US" sz="1800" b="0" i="0">
                <a:solidFill>
                  <a:srgbClr val="000000"/>
                </a:solidFill>
                <a:effectLst/>
                <a:latin typeface="Aptos" panose="020B0004020202020204" pitchFamily="34" charset="0"/>
              </a:rPr>
              <a:t>Building community-led power for lasting systems change </a:t>
            </a:r>
          </a:p>
          <a:p>
            <a:pPr algn="l" rtl="0" fontAlgn="base">
              <a:lnSpc>
                <a:spcPts val="1564"/>
              </a:lnSpc>
              <a:spcBef>
                <a:spcPts val="1200"/>
              </a:spcBef>
              <a:spcAft>
                <a:spcPts val="1200"/>
              </a:spcAft>
            </a:pPr>
            <a:r>
              <a:rPr lang="en-US" sz="1800" b="0" i="0">
                <a:solidFill>
                  <a:srgbClr val="000000"/>
                </a:solidFill>
                <a:effectLst/>
                <a:latin typeface="Aptos" panose="020B0004020202020204" pitchFamily="34" charset="0"/>
              </a:rPr>
              <a:t>Thank you again for standing with us and our partners in the fight for health justice. </a:t>
            </a:r>
            <a:endParaRPr lang="en-US" b="0" i="0">
              <a:solidFill>
                <a:srgbClr val="000000"/>
              </a:solidFill>
              <a:effectLst/>
              <a:latin typeface="Segoe UI" panose="020B0502040204020203" pitchFamily="34" charset="0"/>
            </a:endParaRPr>
          </a:p>
          <a:p>
            <a:endParaRPr lang="en-US">
              <a:ea typeface="Calibri"/>
              <a:cs typeface="Calibri"/>
            </a:endParaRPr>
          </a:p>
        </p:txBody>
      </p:sp>
      <p:sp>
        <p:nvSpPr>
          <p:cNvPr id="4" name="Slide Number Placeholder 3">
            <a:extLst>
              <a:ext uri="{FF2B5EF4-FFF2-40B4-BE49-F238E27FC236}">
                <a16:creationId xmlns:a16="http://schemas.microsoft.com/office/drawing/2014/main" id="{5AEC9DBC-5DFC-93BD-5D1D-A49F24EEC5C6}"/>
              </a:ext>
            </a:extLst>
          </p:cNvPr>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3362596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4/3/2025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sv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1.jpeg"/><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2.jpeg"/><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name="Slide 2">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458" y="0"/>
            <a:ext cx="12192000" cy="6858000"/>
          </a:xfrm>
          <a:prstGeom prst="rect">
            <a:avLst/>
          </a:prstGeom>
        </p:spPr>
      </p:pic>
      <p:pic>
        <p:nvPicPr>
          <p:cNvPr id="3" name="Image 1"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448800" y="5227320"/>
            <a:ext cx="2461260" cy="1630680"/>
          </a:xfrm>
          <a:prstGeom prst="rect">
            <a:avLst/>
          </a:prstGeom>
        </p:spPr>
      </p:pic>
      <p:sp>
        <p:nvSpPr>
          <p:cNvPr id="4" name="Text 0"/>
          <p:cNvSpPr/>
          <p:nvPr/>
        </p:nvSpPr>
        <p:spPr>
          <a:xfrm>
            <a:off x="548640" y="1276709"/>
            <a:ext cx="11087096" cy="2511953"/>
          </a:xfrm>
          <a:prstGeom prst="rect">
            <a:avLst/>
          </a:prstGeom>
          <a:noFill/>
          <a:ln/>
        </p:spPr>
        <p:txBody>
          <a:bodyPr wrap="square" lIns="0" tIns="0" rIns="0" bIns="0" rtlCol="0" anchor="t"/>
          <a:lstStyle>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a:lstStyle>
          <a:p>
            <a:pPr>
              <a:lnSpc>
                <a:spcPts val="6840"/>
              </a:lnSpc>
            </a:pPr>
            <a:r>
              <a:rPr lang="en-US" sz="6800">
                <a:solidFill>
                  <a:srgbClr val="FFFFFF"/>
                </a:solidFill>
                <a:latin typeface="Teodor Regular"/>
              </a:rPr>
              <a:t>Medicaid: Threats and Responses</a:t>
            </a:r>
          </a:p>
        </p:txBody>
      </p:sp>
      <p:sp>
        <p:nvSpPr>
          <p:cNvPr id="5" name="Text 1"/>
          <p:cNvSpPr/>
          <p:nvPr/>
        </p:nvSpPr>
        <p:spPr>
          <a:xfrm>
            <a:off x="548640" y="4207043"/>
            <a:ext cx="6547706" cy="354689"/>
          </a:xfrm>
          <a:prstGeom prst="rect">
            <a:avLst/>
          </a:prstGeom>
          <a:noFill/>
          <a:ln/>
        </p:spPr>
        <p:txBody>
          <a:bodyPr wrap="square" lIns="0" tIns="0" rIns="0" bIns="0" rtlCol="0" anchor="t"/>
          <a:lstStyle>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a:lstStyle>
          <a:p>
            <a:pPr>
              <a:lnSpc>
                <a:spcPts val="2352"/>
              </a:lnSpc>
            </a:pPr>
            <a:r>
              <a:rPr lang="en-US" sz="2000">
                <a:solidFill>
                  <a:srgbClr val="FFFFFF"/>
                </a:solidFill>
                <a:ea typeface="PP Mori Regular"/>
              </a:rPr>
              <a:t>Mona Shah,  Senior Director, Policy &amp; Strategy</a:t>
            </a:r>
          </a:p>
        </p:txBody>
      </p:sp>
      <p:sp>
        <p:nvSpPr>
          <p:cNvPr id="6" name="Text 2"/>
          <p:cNvSpPr/>
          <p:nvPr/>
        </p:nvSpPr>
        <p:spPr>
          <a:xfrm>
            <a:off x="548640" y="6286500"/>
            <a:ext cx="2650210" cy="114300"/>
          </a:xfrm>
          <a:prstGeom prst="rect">
            <a:avLst/>
          </a:prstGeom>
          <a:noFill/>
          <a:ln/>
        </p:spPr>
        <p:txBody>
          <a:bodyPr wrap="square" lIns="0" tIns="0" rIns="0" bIns="0" rtlCol="0" anchor="t"/>
          <a:lstStyle>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a:lstStyle>
          <a:p>
            <a:pPr>
              <a:lnSpc>
                <a:spcPts val="702"/>
              </a:lnSpc>
            </a:pPr>
            <a:r>
              <a:rPr lang="en-US" sz="600" kern="0" spc="38">
                <a:solidFill>
                  <a:srgbClr val="FFFFFF"/>
                </a:solidFill>
                <a:latin typeface="Inter"/>
                <a:ea typeface="Inter"/>
              </a:rPr>
              <a:t>Mauch 2025</a:t>
            </a:r>
            <a:endParaRPr lang="en-US" sz="640">
              <a:latin typeface="Inter"/>
              <a:ea typeface="Inte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3EE"/>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6499528" y="121920"/>
            <a:ext cx="5288280" cy="5970638"/>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529060" y="6240780"/>
            <a:ext cx="460352" cy="460550"/>
          </a:xfrm>
          <a:prstGeom prst="rect">
            <a:avLst/>
          </a:prstGeom>
        </p:spPr>
      </p:pic>
      <p:sp>
        <p:nvSpPr>
          <p:cNvPr id="6" name="Text 2"/>
          <p:cNvSpPr/>
          <p:nvPr/>
        </p:nvSpPr>
        <p:spPr>
          <a:xfrm>
            <a:off x="495299" y="2236109"/>
            <a:ext cx="5732016" cy="3828893"/>
          </a:xfrm>
          <a:prstGeom prst="rect">
            <a:avLst/>
          </a:prstGeom>
          <a:noFill/>
          <a:ln/>
        </p:spPr>
        <p:txBody>
          <a:bodyPr wrap="square" lIns="0" tIns="0" rIns="0" bIns="0" rtlCol="0" anchor="t"/>
          <a:lstStyle>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a:lstStyle>
          <a:p>
            <a:pPr marL="0" marR="0" lvl="0" indent="0" algn="l" defTabSz="731520" rtl="0" eaLnBrk="1" fontAlgn="auto" latinLnBrk="0" hangingPunct="1">
              <a:lnSpc>
                <a:spcPct val="100000"/>
              </a:lnSpc>
              <a:spcBef>
                <a:spcPts val="0"/>
              </a:spcBef>
              <a:spcAft>
                <a:spcPts val="0"/>
              </a:spcAft>
              <a:buClrTx/>
              <a:buSzTx/>
              <a:buFontTx/>
              <a:buNone/>
              <a:tabLst/>
              <a:defRPr/>
            </a:pPr>
            <a:r>
              <a:rPr kumimoji="0" lang="en-US" sz="1440"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rPr>
              <a:t>We’re a national organization dedicated to building the power of people to create a health system rooted in race equity and health justice and a society where health is a right for all. Together with partners, we’re building a powerful, united movement with a shared vision of and strategy for a health system accountable to all people.</a:t>
            </a:r>
          </a:p>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a:ln>
                <a:noFill/>
              </a:ln>
              <a:solidFill>
                <a:srgbClr val="444444"/>
              </a:solidFill>
              <a:effectLst/>
              <a:uLnTx/>
              <a:uFillTx/>
              <a:latin typeface="Inter" panose="02000503000000020004" pitchFamily="2" charset="0"/>
              <a:ea typeface="Inter" panose="02000503000000020004" pitchFamily="2" charset="0"/>
              <a:cs typeface="+mn-cs"/>
            </a:endParaRPr>
          </a:p>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1440" b="1"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endParaRPr>
          </a:p>
          <a:p>
            <a:pPr marL="0" marR="0" lvl="0" indent="0" algn="l" defTabSz="731520" rtl="0" eaLnBrk="1" fontAlgn="auto" latinLnBrk="0" hangingPunct="1">
              <a:lnSpc>
                <a:spcPct val="100000"/>
              </a:lnSpc>
              <a:spcBef>
                <a:spcPts val="0"/>
              </a:spcBef>
              <a:spcAft>
                <a:spcPts val="0"/>
              </a:spcAft>
              <a:buClrTx/>
              <a:buSzTx/>
              <a:buFontTx/>
              <a:buNone/>
              <a:tabLst/>
              <a:defRPr/>
            </a:pPr>
            <a:r>
              <a:rPr kumimoji="0" lang="en-US" sz="2240" b="1"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rPr>
              <a:t>300+ </a:t>
            </a:r>
            <a:r>
              <a:rPr kumimoji="0" lang="en-US" sz="1440" b="0" i="0" u="none" strike="noStrike" kern="1200" cap="none" spc="0" normalizeH="0" baseline="0" noProof="0">
                <a:ln>
                  <a:noFill/>
                </a:ln>
                <a:solidFill>
                  <a:srgbClr val="000000"/>
                </a:solidFill>
                <a:effectLst/>
                <a:uLnTx/>
                <a:uFillTx/>
                <a:latin typeface="Inter" panose="02000503000000020004" pitchFamily="2" charset="0"/>
                <a:ea typeface="+mn-ea"/>
                <a:cs typeface="+mn-cs"/>
              </a:rPr>
              <a:t>partner organizations at the local and state level</a:t>
            </a:r>
          </a:p>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a:ln>
                <a:noFill/>
              </a:ln>
              <a:solidFill>
                <a:srgbClr val="000000"/>
              </a:solidFill>
              <a:effectLst/>
              <a:uLnTx/>
              <a:uFillTx/>
              <a:latin typeface="Inter" panose="02000503000000020004" pitchFamily="2" charset="0"/>
              <a:ea typeface="+mn-ea"/>
              <a:cs typeface="+mn-cs"/>
            </a:endParaRPr>
          </a:p>
          <a:p>
            <a:pPr marL="0" marR="0" lvl="0" indent="0" algn="l" defTabSz="731520" rtl="0" eaLnBrk="1" fontAlgn="auto" latinLnBrk="0" hangingPunct="1">
              <a:lnSpc>
                <a:spcPct val="100000"/>
              </a:lnSpc>
              <a:spcBef>
                <a:spcPts val="0"/>
              </a:spcBef>
              <a:spcAft>
                <a:spcPts val="0"/>
              </a:spcAft>
              <a:buClrTx/>
              <a:buSzTx/>
              <a:buFontTx/>
              <a:buNone/>
              <a:tabLst/>
              <a:defRPr/>
            </a:pPr>
            <a:r>
              <a:rPr kumimoji="0" lang="en-US" sz="2240" b="1"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rPr>
              <a:t>45+ </a:t>
            </a:r>
            <a:r>
              <a:rPr kumimoji="0" lang="en-US" sz="1440" b="0" i="0" u="none" strike="noStrike" kern="1200" cap="none" spc="0" normalizeH="0" baseline="0" noProof="0">
                <a:ln>
                  <a:noFill/>
                </a:ln>
                <a:solidFill>
                  <a:srgbClr val="000000"/>
                </a:solidFill>
                <a:effectLst/>
                <a:uLnTx/>
                <a:uFillTx/>
                <a:latin typeface="Inter" panose="02000503000000020004" pitchFamily="2" charset="0"/>
                <a:ea typeface="+mn-ea"/>
                <a:cs typeface="+mn-cs"/>
              </a:rPr>
              <a:t>states where we do our work</a:t>
            </a:r>
          </a:p>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2240" b="1" i="0" u="none" strike="noStrike" kern="1200" cap="none" spc="0" normalizeH="0" baseline="0" noProof="0">
              <a:ln>
                <a:noFill/>
              </a:ln>
              <a:solidFill>
                <a:srgbClr val="000000"/>
              </a:solidFill>
              <a:effectLst/>
              <a:uLnTx/>
              <a:uFillTx/>
              <a:latin typeface="PP Mori Medium" pitchFamily="2" charset="77"/>
              <a:ea typeface="+mn-ea"/>
              <a:cs typeface="+mn-cs"/>
            </a:endParaRPr>
          </a:p>
          <a:p>
            <a:pPr marL="0" marR="0" lvl="0" indent="0" algn="l" defTabSz="731520" rtl="0" eaLnBrk="1" fontAlgn="auto" latinLnBrk="0" hangingPunct="1">
              <a:lnSpc>
                <a:spcPct val="100000"/>
              </a:lnSpc>
              <a:spcBef>
                <a:spcPts val="0"/>
              </a:spcBef>
              <a:spcAft>
                <a:spcPts val="0"/>
              </a:spcAft>
              <a:buClrTx/>
              <a:buSzTx/>
              <a:buFontTx/>
              <a:buNone/>
              <a:tabLst/>
              <a:defRPr/>
            </a:pPr>
            <a:r>
              <a:rPr kumimoji="0" lang="en-US" sz="2240" b="1"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rPr>
              <a:t>9 states </a:t>
            </a:r>
            <a:r>
              <a:rPr kumimoji="0" lang="en-US" sz="1440" b="0" i="0" u="none" strike="noStrike" kern="1200" cap="none" spc="0" normalizeH="0" baseline="0" noProof="0">
                <a:ln>
                  <a:noFill/>
                </a:ln>
                <a:solidFill>
                  <a:srgbClr val="000000"/>
                </a:solidFill>
                <a:effectLst/>
                <a:uLnTx/>
                <a:uFillTx/>
                <a:latin typeface="Inter" panose="02000503000000020004" pitchFamily="2" charset="0"/>
                <a:ea typeface="+mn-ea"/>
                <a:cs typeface="+mn-cs"/>
              </a:rPr>
              <a:t>where we’ve incubated health advocacy organizations</a:t>
            </a:r>
          </a:p>
          <a:p>
            <a:pPr marL="0" marR="0" lvl="0" indent="0" algn="l" defTabSz="731520"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a:ln>
                  <a:noFill/>
                </a:ln>
                <a:solidFill>
                  <a:srgbClr val="F44B08"/>
                </a:solidFill>
                <a:effectLst/>
                <a:uLnTx/>
                <a:uFillTx/>
                <a:latin typeface="Inter Bold" pitchFamily="34" charset="0"/>
                <a:ea typeface="Inter Bold" pitchFamily="34" charset="-122"/>
                <a:cs typeface="Inter Bold" pitchFamily="34" charset="-120"/>
              </a:rPr>
              <a:t>  
</a:t>
            </a:r>
            <a:r>
              <a:rPr kumimoji="0" lang="en-US" sz="1440" b="1" i="0" u="none" strike="noStrike" kern="1200" cap="none" spc="0" normalizeH="0" baseline="0" noProof="0">
                <a:ln>
                  <a:noFill/>
                </a:ln>
                <a:solidFill>
                  <a:srgbClr val="950EE8"/>
                </a:solidFill>
                <a:effectLst/>
                <a:uLnTx/>
                <a:uFillTx/>
                <a:latin typeface="Inter Bold" pitchFamily="34" charset="0"/>
                <a:ea typeface="Inter Bold" pitchFamily="34" charset="-122"/>
                <a:cs typeface="Inter Bold" pitchFamily="34" charset="-120"/>
              </a:rPr>
              <a:t>
</a:t>
            </a:r>
            <a:br>
              <a:rPr kumimoji="0" lang="en-US" sz="1440" b="0" i="0" u="none" strike="noStrike" kern="1200" cap="none" spc="0" normalizeH="0" baseline="0" noProof="0">
                <a:ln>
                  <a:noFill/>
                </a:ln>
                <a:solidFill>
                  <a:srgbClr val="444444"/>
                </a:solidFill>
                <a:effectLst/>
                <a:uLnTx/>
                <a:uFillTx/>
                <a:latin typeface="Calibri" panose="020F0502020204030204"/>
                <a:ea typeface="+mn-ea"/>
                <a:cs typeface="+mn-cs"/>
              </a:rPr>
            </a:br>
            <a:endParaRPr kumimoji="0" lang="en-US" sz="1440" b="0" i="0" u="none" strike="noStrike" kern="1200" cap="none" spc="0" normalizeH="0" baseline="0" noProof="0">
              <a:ln>
                <a:noFill/>
              </a:ln>
              <a:solidFill>
                <a:srgbClr val="444444"/>
              </a:solidFill>
              <a:effectLst/>
              <a:uLnTx/>
              <a:uFillTx/>
              <a:latin typeface="Calibri" panose="020F0502020204030204"/>
              <a:ea typeface="+mn-ea"/>
              <a:cs typeface="+mn-cs"/>
            </a:endParaRPr>
          </a:p>
        </p:txBody>
      </p:sp>
      <p:pic>
        <p:nvPicPr>
          <p:cNvPr id="9" name="Image 1" descr="preencoded.png">
            <a:extLst>
              <a:ext uri="{FF2B5EF4-FFF2-40B4-BE49-F238E27FC236}">
                <a16:creationId xmlns:a16="http://schemas.microsoft.com/office/drawing/2014/main" id="{B2436706-0311-0D27-E571-F8ACAD46FB07}"/>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457200" y="121921"/>
            <a:ext cx="3340622" cy="2507311"/>
          </a:xfrm>
          <a:prstGeom prst="rect">
            <a:avLst/>
          </a:prstGeom>
        </p:spPr>
      </p:pic>
      <p:sp>
        <p:nvSpPr>
          <p:cNvPr id="10" name="TextBox 9">
            <a:extLst>
              <a:ext uri="{FF2B5EF4-FFF2-40B4-BE49-F238E27FC236}">
                <a16:creationId xmlns:a16="http://schemas.microsoft.com/office/drawing/2014/main" id="{455558EA-2974-393A-6188-0630FF031E0B}"/>
              </a:ext>
            </a:extLst>
          </p:cNvPr>
          <p:cNvSpPr txBox="1"/>
          <p:nvPr/>
        </p:nvSpPr>
        <p:spPr>
          <a:xfrm>
            <a:off x="7187979" y="5978908"/>
            <a:ext cx="3466769" cy="369332"/>
          </a:xfrm>
          <a:prstGeom prst="rect">
            <a:avLst/>
          </a:prstGeom>
          <a:noFill/>
        </p:spPr>
        <p:txBody>
          <a:bodyPr wrap="square" lIns="73152" tIns="36576" rIns="73152" bIns="36576" rtlCol="0" anchor="t">
            <a:spAutoFit/>
          </a:bodyPr>
          <a:lstStyle>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a:lstStyle>
          <a:p>
            <a:pPr marL="0" marR="0" lvl="0" indent="0" algn="l" defTabSz="73152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a:ln>
                  <a:noFill/>
                </a:ln>
                <a:solidFill>
                  <a:srgbClr val="444444"/>
                </a:solidFill>
                <a:effectLst/>
                <a:uLnTx/>
                <a:uFillTx/>
                <a:latin typeface="Inter" panose="02000503000000020004" pitchFamily="2" charset="0"/>
                <a:ea typeface="Inter" panose="02000503000000020004" pitchFamily="2" charset="0"/>
                <a:cs typeface="+mn-cs"/>
              </a:rPr>
              <a:t>Aracely </a:t>
            </a:r>
          </a:p>
          <a:p>
            <a:pPr marL="0" marR="0" lvl="0" indent="0" algn="l" defTabSz="731520" rtl="0" eaLnBrk="1" fontAlgn="auto" latinLnBrk="0" hangingPunct="1">
              <a:lnSpc>
                <a:spcPct val="100000"/>
              </a:lnSpc>
              <a:spcBef>
                <a:spcPts val="0"/>
              </a:spcBef>
              <a:spcAft>
                <a:spcPts val="0"/>
              </a:spcAft>
              <a:buClrTx/>
              <a:buSzTx/>
              <a:buFontTx/>
              <a:buNone/>
              <a:tabLst/>
              <a:defRPr/>
            </a:pPr>
            <a:r>
              <a:rPr kumimoji="0" lang="en-US" sz="960" b="0" i="0" u="none" strike="noStrike" kern="1200" cap="none" spc="0" normalizeH="0" baseline="0" noProof="0">
                <a:ln>
                  <a:noFill/>
                </a:ln>
                <a:solidFill>
                  <a:srgbClr val="444444"/>
                </a:solidFill>
                <a:effectLst/>
                <a:uLnTx/>
                <a:uFillTx/>
                <a:latin typeface="Inter"/>
                <a:ea typeface="Inter"/>
              </a:rPr>
              <a:t>Storyteller and </a:t>
            </a:r>
            <a:r>
              <a:rPr lang="en-US" sz="960">
                <a:solidFill>
                  <a:srgbClr val="444444"/>
                </a:solidFill>
                <a:latin typeface="Inter"/>
                <a:ea typeface="Inter"/>
              </a:rPr>
              <a:t>advocate</a:t>
            </a:r>
            <a:endParaRPr lang="en-US" sz="960" b="0" i="0" u="none" strike="noStrike" kern="1200" cap="none" spc="0" normalizeH="0" baseline="0" noProof="0">
              <a:ln>
                <a:noFill/>
              </a:ln>
              <a:solidFill>
                <a:srgbClr val="444444"/>
              </a:solidFill>
              <a:effectLst/>
              <a:uLnTx/>
              <a:uFillTx/>
              <a:latin typeface="Inter"/>
              <a:ea typeface="Inter" panose="02000503000000020004" pitchFamily="2" charset="0"/>
            </a:endParaRPr>
          </a:p>
        </p:txBody>
      </p:sp>
    </p:spTree>
    <p:extLst>
      <p:ext uri="{BB962C8B-B14F-4D97-AF65-F5344CB8AC3E}">
        <p14:creationId xmlns:p14="http://schemas.microsoft.com/office/powerpoint/2010/main" val="286225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4">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5105400" cy="6858000"/>
          </a:xfrm>
          <a:prstGeom prst="rect">
            <a:avLst/>
          </a:prstGeom>
        </p:spPr>
      </p:pic>
      <p:sp>
        <p:nvSpPr>
          <p:cNvPr id="4" name="Text 0"/>
          <p:cNvSpPr/>
          <p:nvPr/>
        </p:nvSpPr>
        <p:spPr>
          <a:xfrm>
            <a:off x="5547360" y="777240"/>
            <a:ext cx="6112668" cy="5464968"/>
          </a:xfrm>
          <a:prstGeom prst="rect">
            <a:avLst/>
          </a:prstGeom>
          <a:noFill/>
          <a:ln/>
        </p:spPr>
        <p:txBody>
          <a:bodyPr wrap="square" lIns="0" tIns="0" rIns="0" bIns="0" rtlCol="0" anchor="t"/>
          <a:lstStyle>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a:lstStyle>
          <a:p>
            <a:pPr>
              <a:lnSpc>
                <a:spcPts val="2100"/>
              </a:lnSpc>
              <a:spcAft>
                <a:spcPts val="1440"/>
              </a:spcAft>
            </a:pPr>
            <a:endParaRPr lang="en-US" sz="1600" b="1">
              <a:solidFill>
                <a:srgbClr val="133D35"/>
              </a:solidFill>
              <a:latin typeface="Inter"/>
              <a:ea typeface="Inter" panose="020B0502030000000004" pitchFamily="34" charset="0"/>
            </a:endParaRPr>
          </a:p>
          <a:p>
            <a:pPr>
              <a:lnSpc>
                <a:spcPts val="2100"/>
              </a:lnSpc>
              <a:spcAft>
                <a:spcPts val="1440"/>
              </a:spcAft>
            </a:pPr>
            <a:endParaRPr lang="en-US" sz="1600" b="1">
              <a:solidFill>
                <a:srgbClr val="133D35"/>
              </a:solidFill>
              <a:latin typeface="Inter" panose="020B0502030000000004" pitchFamily="34" charset="0"/>
              <a:ea typeface="Inter" panose="020B0502030000000004" pitchFamily="34" charset="0"/>
            </a:endParaRPr>
          </a:p>
        </p:txBody>
      </p:sp>
      <p:pic>
        <p:nvPicPr>
          <p:cNvPr id="3" name="Image 1"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529061" y="6240780"/>
            <a:ext cx="460351" cy="460550"/>
          </a:xfrm>
          <a:prstGeom prst="rect">
            <a:avLst/>
          </a:prstGeom>
        </p:spPr>
      </p:pic>
      <p:sp>
        <p:nvSpPr>
          <p:cNvPr id="6" name="Text 4">
            <a:extLst>
              <a:ext uri="{FF2B5EF4-FFF2-40B4-BE49-F238E27FC236}">
                <a16:creationId xmlns:a16="http://schemas.microsoft.com/office/drawing/2014/main" id="{985D8F01-98E1-0AC7-C169-20B978DDFE54}"/>
              </a:ext>
            </a:extLst>
          </p:cNvPr>
          <p:cNvSpPr/>
          <p:nvPr/>
        </p:nvSpPr>
        <p:spPr>
          <a:xfrm>
            <a:off x="9966960" y="6446520"/>
            <a:ext cx="1409700" cy="91440"/>
          </a:xfrm>
          <a:prstGeom prst="rect">
            <a:avLst/>
          </a:prstGeom>
          <a:noFill/>
          <a:ln/>
        </p:spPr>
        <p:txBody>
          <a:bodyPr wrap="square" lIns="0" tIns="0" rIns="0" bIns="0" rtlCol="0" anchor="t"/>
          <a:lstStyle>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a:lstStyle>
          <a:p>
            <a:pPr>
              <a:lnSpc>
                <a:spcPts val="702"/>
              </a:lnSpc>
            </a:pPr>
            <a:r>
              <a:rPr lang="en-US" sz="500" b="0" i="0" kern="0" spc="38">
                <a:solidFill>
                  <a:srgbClr val="133D35"/>
                </a:solidFill>
                <a:latin typeface="Inter"/>
                <a:ea typeface="Inter"/>
                <a:cs typeface="Inter" pitchFamily="34" charset="-120"/>
              </a:rPr>
              <a:t>©COMMUNITY </a:t>
            </a:r>
            <a:r>
              <a:rPr lang="en-US" sz="500" kern="0" spc="38">
                <a:solidFill>
                  <a:srgbClr val="133D35"/>
                </a:solidFill>
                <a:latin typeface="Inter"/>
                <a:ea typeface="Inter"/>
                <a:cs typeface="Inter" pitchFamily="34" charset="-120"/>
              </a:rPr>
              <a:t>CATALYST 2025</a:t>
            </a:r>
            <a:endParaRPr lang="en-US" sz="500" kern="0" spc="38">
              <a:solidFill>
                <a:srgbClr val="133D35"/>
              </a:solidFill>
              <a:highlight>
                <a:srgbClr val="FFFF00"/>
              </a:highlight>
              <a:latin typeface="Inter"/>
              <a:ea typeface="Inter"/>
            </a:endParaRPr>
          </a:p>
        </p:txBody>
      </p:sp>
      <p:sp>
        <p:nvSpPr>
          <p:cNvPr id="5" name="TextBox 4">
            <a:extLst>
              <a:ext uri="{FF2B5EF4-FFF2-40B4-BE49-F238E27FC236}">
                <a16:creationId xmlns:a16="http://schemas.microsoft.com/office/drawing/2014/main" id="{AA2AC80B-EC3E-8387-9A1B-F404D9A68751}"/>
              </a:ext>
            </a:extLst>
          </p:cNvPr>
          <p:cNvSpPr txBox="1"/>
          <p:nvPr/>
        </p:nvSpPr>
        <p:spPr>
          <a:xfrm>
            <a:off x="5316426" y="78898"/>
            <a:ext cx="6574536" cy="1323439"/>
          </a:xfrm>
          <a:prstGeom prst="rect">
            <a:avLst/>
          </a:prstGeom>
          <a:noFill/>
        </p:spPr>
        <p:txBody>
          <a:bodyPr wrap="square" rtlCol="0">
            <a:spAutoFit/>
          </a:bodyPr>
          <a:lstStyle/>
          <a:p>
            <a:pPr algn="ctr"/>
            <a:r>
              <a:rPr lang="en-US" sz="4000">
                <a:solidFill>
                  <a:srgbClr val="000000"/>
                </a:solidFill>
                <a:latin typeface="Teodor" pitchFamily="2" charset="0"/>
              </a:rPr>
              <a:t>C</a:t>
            </a:r>
            <a:r>
              <a:rPr lang="en-US" sz="4000" b="0" i="0">
                <a:solidFill>
                  <a:srgbClr val="000000"/>
                </a:solidFill>
                <a:effectLst/>
                <a:latin typeface="Teodor" pitchFamily="2" charset="0"/>
              </a:rPr>
              <a:t>o-leading a national effort called the </a:t>
            </a:r>
            <a:r>
              <a:rPr lang="en-US" sz="4000" b="1" i="0">
                <a:solidFill>
                  <a:srgbClr val="000000"/>
                </a:solidFill>
                <a:effectLst/>
                <a:latin typeface="Teodor" pitchFamily="2" charset="0"/>
              </a:rPr>
              <a:t>State Health Table</a:t>
            </a:r>
            <a:endParaRPr lang="en-US" sz="4000">
              <a:latin typeface="Teodor" pitchFamily="2" charset="0"/>
            </a:endParaRPr>
          </a:p>
        </p:txBody>
      </p:sp>
      <p:pic>
        <p:nvPicPr>
          <p:cNvPr id="7" name="Picture 6">
            <a:extLst>
              <a:ext uri="{FF2B5EF4-FFF2-40B4-BE49-F238E27FC236}">
                <a16:creationId xmlns:a16="http://schemas.microsoft.com/office/drawing/2014/main" id="{A1A52F0C-07A5-D79F-751F-1AB2AF9E45CA}"/>
              </a:ext>
            </a:extLst>
          </p:cNvPr>
          <p:cNvPicPr>
            <a:picLocks noChangeAspect="1"/>
          </p:cNvPicPr>
          <p:nvPr/>
        </p:nvPicPr>
        <p:blipFill>
          <a:blip r:embed="rId6"/>
          <a:stretch>
            <a:fillRect/>
          </a:stretch>
        </p:blipFill>
        <p:spPr>
          <a:xfrm>
            <a:off x="5204460" y="1280160"/>
            <a:ext cx="3532909" cy="2331720"/>
          </a:xfrm>
          <a:prstGeom prst="rect">
            <a:avLst/>
          </a:prstGeom>
        </p:spPr>
      </p:pic>
      <p:sp>
        <p:nvSpPr>
          <p:cNvPr id="8" name="AutoShape 2" descr="Home">
            <a:extLst>
              <a:ext uri="{FF2B5EF4-FFF2-40B4-BE49-F238E27FC236}">
                <a16:creationId xmlns:a16="http://schemas.microsoft.com/office/drawing/2014/main" id="{5E58DD2A-20AB-1AF2-5852-D991AC8D8A7D}"/>
              </a:ext>
            </a:extLst>
          </p:cNvPr>
          <p:cNvSpPr>
            <a:spLocks noChangeAspect="1" noChangeArrowheads="1"/>
          </p:cNvSpPr>
          <p:nvPr/>
        </p:nvSpPr>
        <p:spPr bwMode="auto">
          <a:xfrm>
            <a:off x="5943600" y="3276600"/>
            <a:ext cx="3950208" cy="395020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Grant in the Spotlight: Center on Budget and Policy Priorities">
            <a:extLst>
              <a:ext uri="{FF2B5EF4-FFF2-40B4-BE49-F238E27FC236}">
                <a16:creationId xmlns:a16="http://schemas.microsoft.com/office/drawing/2014/main" id="{F2E76576-7042-C496-20EC-34018640B1B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75332" y="1621489"/>
            <a:ext cx="2818909" cy="164906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me | Families USA">
            <a:extLst>
              <a:ext uri="{FF2B5EF4-FFF2-40B4-BE49-F238E27FC236}">
                <a16:creationId xmlns:a16="http://schemas.microsoft.com/office/drawing/2014/main" id="{28039437-E834-6848-B058-FFE5373B886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6423"/>
          <a:stretch/>
        </p:blipFill>
        <p:spPr bwMode="auto">
          <a:xfrm>
            <a:off x="8907024" y="4443984"/>
            <a:ext cx="2590728" cy="20939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eorgetown University Center for ...">
            <a:extLst>
              <a:ext uri="{FF2B5EF4-FFF2-40B4-BE49-F238E27FC236}">
                <a16:creationId xmlns:a16="http://schemas.microsoft.com/office/drawing/2014/main" id="{C66E94CC-3D96-B797-49B7-D330FCB9E2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60703" y="3489703"/>
            <a:ext cx="4200525" cy="1085850"/>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12" descr="National Health Law Program - Attorneys | National Health Law Program">
            <a:extLst>
              <a:ext uri="{FF2B5EF4-FFF2-40B4-BE49-F238E27FC236}">
                <a16:creationId xmlns:a16="http://schemas.microsoft.com/office/drawing/2014/main" id="{4BA2E0CA-D996-F809-974C-DA66EA279FA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8" name="Picture 14" descr="Profile for National Health Law Program (NHeLP)">
            <a:extLst>
              <a:ext uri="{FF2B5EF4-FFF2-40B4-BE49-F238E27FC236}">
                <a16:creationId xmlns:a16="http://schemas.microsoft.com/office/drawing/2014/main" id="{DEE03B3F-5CA6-32DA-158C-68F8AE5E8C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04114" y="4587276"/>
            <a:ext cx="2133600" cy="213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F852171B-F250-ECC7-CDA8-4B57BEEB0A46}"/>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4A9E42F4-0165-CC82-49AA-6A4B0DD7A91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529061" y="6240780"/>
            <a:ext cx="460351" cy="460550"/>
          </a:xfrm>
          <a:prstGeom prst="rect">
            <a:avLst/>
          </a:prstGeom>
        </p:spPr>
      </p:pic>
      <p:sp>
        <p:nvSpPr>
          <p:cNvPr id="4" name="Text 1">
            <a:extLst>
              <a:ext uri="{FF2B5EF4-FFF2-40B4-BE49-F238E27FC236}">
                <a16:creationId xmlns:a16="http://schemas.microsoft.com/office/drawing/2014/main" id="{AE64A68C-217C-F764-1758-F878A6AB236D}"/>
              </a:ext>
            </a:extLst>
          </p:cNvPr>
          <p:cNvSpPr/>
          <p:nvPr/>
        </p:nvSpPr>
        <p:spPr>
          <a:xfrm>
            <a:off x="429039" y="425174"/>
            <a:ext cx="8069580" cy="1295400"/>
          </a:xfrm>
          <a:prstGeom prst="rect">
            <a:avLst/>
          </a:prstGeom>
          <a:noFill/>
          <a:ln/>
        </p:spPr>
        <p:txBody>
          <a:bodyPr wrap="square" lIns="0" tIns="0" rIns="0" bIns="0" rtlCol="0" anchor="t"/>
          <a:lstStyle>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a:lstStyle>
          <a:p>
            <a:pPr>
              <a:lnSpc>
                <a:spcPts val="5100"/>
              </a:lnSpc>
            </a:pPr>
            <a:endParaRPr lang="en-US" sz="4000">
              <a:solidFill>
                <a:srgbClr val="133D35"/>
              </a:solidFill>
              <a:latin typeface="Teodor Regular"/>
              <a:ea typeface="Teodor Regular"/>
            </a:endParaRPr>
          </a:p>
        </p:txBody>
      </p:sp>
      <p:sp>
        <p:nvSpPr>
          <p:cNvPr id="5" name="Text 2">
            <a:extLst>
              <a:ext uri="{FF2B5EF4-FFF2-40B4-BE49-F238E27FC236}">
                <a16:creationId xmlns:a16="http://schemas.microsoft.com/office/drawing/2014/main" id="{5BED3A5B-69F0-0D29-78C0-B4E8229D98C1}"/>
              </a:ext>
            </a:extLst>
          </p:cNvPr>
          <p:cNvSpPr/>
          <p:nvPr/>
        </p:nvSpPr>
        <p:spPr>
          <a:xfrm>
            <a:off x="495300" y="1342887"/>
            <a:ext cx="5486400" cy="754380"/>
          </a:xfrm>
          <a:prstGeom prst="rect">
            <a:avLst/>
          </a:prstGeom>
          <a:noFill/>
          <a:ln/>
        </p:spPr>
        <p:txBody>
          <a:bodyPr wrap="square" lIns="0" tIns="0" rIns="0" bIns="0" rtlCol="0" anchor="t"/>
          <a:lstStyle>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a:lstStyle>
          <a:p>
            <a:pPr algn="l">
              <a:lnSpc>
                <a:spcPts val="1950"/>
              </a:lnSpc>
            </a:pPr>
            <a:endParaRPr lang="en-US" sz="1150">
              <a:solidFill>
                <a:srgbClr val="444444"/>
              </a:solidFill>
              <a:latin typeface="Inter Regular"/>
            </a:endParaRPr>
          </a:p>
        </p:txBody>
      </p:sp>
      <p:sp>
        <p:nvSpPr>
          <p:cNvPr id="25" name="Content Placeholder 24">
            <a:extLst>
              <a:ext uri="{FF2B5EF4-FFF2-40B4-BE49-F238E27FC236}">
                <a16:creationId xmlns:a16="http://schemas.microsoft.com/office/drawing/2014/main" id="{3947D3DD-9678-C347-1AF2-081E3A33BEED}"/>
              </a:ext>
            </a:extLst>
          </p:cNvPr>
          <p:cNvSpPr>
            <a:spLocks noGrp="1"/>
          </p:cNvSpPr>
          <p:nvPr>
            <p:ph sz="half" idx="1"/>
          </p:nvPr>
        </p:nvSpPr>
        <p:spPr>
          <a:xfrm>
            <a:off x="299708" y="1523590"/>
            <a:ext cx="5159260" cy="4255248"/>
          </a:xfrm>
        </p:spPr>
        <p:txBody>
          <a:bodyPr vert="horz" lIns="91440" tIns="45720" rIns="91440" bIns="45720" rtlCol="0" anchor="t">
            <a:normAutofit/>
          </a:bodyPr>
          <a:lstStyle/>
          <a:p>
            <a:pPr>
              <a:spcBef>
                <a:spcPts val="1400"/>
              </a:spcBef>
            </a:pPr>
            <a:r>
              <a:rPr lang="en-US" sz="2400">
                <a:solidFill>
                  <a:srgbClr val="133D35"/>
                </a:solidFill>
                <a:latin typeface="Calibri"/>
                <a:ea typeface="Calibri"/>
                <a:cs typeface="Calibri"/>
              </a:rPr>
              <a:t>16 target states</a:t>
            </a:r>
          </a:p>
          <a:p>
            <a:pPr>
              <a:spcBef>
                <a:spcPts val="1400"/>
              </a:spcBef>
            </a:pPr>
            <a:r>
              <a:rPr lang="en-US" sz="2400">
                <a:solidFill>
                  <a:srgbClr val="133D35"/>
                </a:solidFill>
                <a:latin typeface="Calibri"/>
                <a:ea typeface="Calibri"/>
                <a:cs typeface="Calibri"/>
              </a:rPr>
              <a:t>Engaging over 80 organizations</a:t>
            </a:r>
          </a:p>
          <a:p>
            <a:pPr>
              <a:spcBef>
                <a:spcPts val="1400"/>
              </a:spcBef>
            </a:pPr>
            <a:r>
              <a:rPr lang="en-US" sz="2400">
                <a:solidFill>
                  <a:srgbClr val="133D35"/>
                </a:solidFill>
                <a:latin typeface="Calibri"/>
                <a:ea typeface="Calibri"/>
                <a:cs typeface="Calibri"/>
              </a:rPr>
              <a:t>3 Medicaid Defense calls with nearly 1500 registrants</a:t>
            </a:r>
          </a:p>
          <a:p>
            <a:pPr>
              <a:spcBef>
                <a:spcPts val="1400"/>
              </a:spcBef>
            </a:pPr>
            <a:r>
              <a:rPr lang="en-US" sz="2400">
                <a:solidFill>
                  <a:srgbClr val="133D35"/>
                </a:solidFill>
                <a:latin typeface="Calibri"/>
                <a:ea typeface="Calibri"/>
                <a:cs typeface="Calibri"/>
              </a:rPr>
              <a:t>Convened advocates from states with FMAP trigger laws</a:t>
            </a:r>
          </a:p>
          <a:p>
            <a:pPr>
              <a:spcBef>
                <a:spcPts val="1400"/>
              </a:spcBef>
            </a:pPr>
            <a:r>
              <a:rPr lang="en-US" sz="2400">
                <a:solidFill>
                  <a:srgbClr val="133D35"/>
                </a:solidFill>
                <a:latin typeface="Calibri"/>
                <a:ea typeface="Calibri"/>
                <a:cs typeface="Calibri"/>
              </a:rPr>
              <a:t>Press event with 8 Southern States</a:t>
            </a:r>
          </a:p>
          <a:p>
            <a:pPr>
              <a:spcBef>
                <a:spcPts val="1400"/>
              </a:spcBef>
            </a:pPr>
            <a:r>
              <a:rPr lang="en-US" sz="2400">
                <a:solidFill>
                  <a:srgbClr val="133D35"/>
                </a:solidFill>
                <a:latin typeface="Calibri"/>
                <a:ea typeface="Calibri"/>
                <a:cs typeface="Calibri"/>
              </a:rPr>
              <a:t>Surveyed state partners to assess needs for Congressional outreach </a:t>
            </a:r>
          </a:p>
          <a:p>
            <a:pPr>
              <a:spcBef>
                <a:spcPts val="800"/>
              </a:spcBef>
              <a:spcAft>
                <a:spcPct val="0"/>
              </a:spcAft>
            </a:pPr>
            <a:endParaRPr lang="en-US" sz="2000">
              <a:solidFill>
                <a:srgbClr val="000000"/>
              </a:solidFill>
              <a:latin typeface="Calibri"/>
              <a:ea typeface="Calibri"/>
              <a:cs typeface="Calibri"/>
            </a:endParaRPr>
          </a:p>
          <a:p>
            <a:endParaRPr lang="en-US">
              <a:solidFill>
                <a:srgbClr val="000000"/>
              </a:solidFill>
              <a:latin typeface="Aptos" panose="020B0004020202020204"/>
              <a:ea typeface="Calibri"/>
              <a:cs typeface="Calibri"/>
            </a:endParaRPr>
          </a:p>
        </p:txBody>
      </p:sp>
      <p:sp>
        <p:nvSpPr>
          <p:cNvPr id="31" name="Text 1">
            <a:extLst>
              <a:ext uri="{FF2B5EF4-FFF2-40B4-BE49-F238E27FC236}">
                <a16:creationId xmlns:a16="http://schemas.microsoft.com/office/drawing/2014/main" id="{5CE802F7-E185-3A53-E4AB-8D27B2AB73AE}"/>
              </a:ext>
            </a:extLst>
          </p:cNvPr>
          <p:cNvSpPr/>
          <p:nvPr/>
        </p:nvSpPr>
        <p:spPr>
          <a:xfrm>
            <a:off x="299643" y="554570"/>
            <a:ext cx="12080863" cy="1295400"/>
          </a:xfrm>
          <a:prstGeom prst="rect">
            <a:avLst/>
          </a:prstGeom>
          <a:noFill/>
          <a:ln/>
        </p:spPr>
        <p:txBody>
          <a:bodyPr wrap="square" lIns="0" tIns="0" rIns="0" bIns="0" rtlCol="0" anchor="t"/>
          <a:lstStyle>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a:lstStyle>
          <a:p>
            <a:pPr>
              <a:lnSpc>
                <a:spcPts val="5100"/>
              </a:lnSpc>
            </a:pPr>
            <a:r>
              <a:rPr lang="en-US" sz="4000">
                <a:solidFill>
                  <a:srgbClr val="133D35"/>
                </a:solidFill>
                <a:latin typeface="Teodor Regular"/>
                <a:ea typeface="Teodor Regular"/>
              </a:rPr>
              <a:t>State-Level Strategy &amp; Support</a:t>
            </a:r>
          </a:p>
        </p:txBody>
      </p:sp>
      <p:sp>
        <p:nvSpPr>
          <p:cNvPr id="33" name="Text 4">
            <a:extLst>
              <a:ext uri="{FF2B5EF4-FFF2-40B4-BE49-F238E27FC236}">
                <a16:creationId xmlns:a16="http://schemas.microsoft.com/office/drawing/2014/main" id="{A81A7B52-D4A6-D19C-FB9C-12AC7F8605E4}"/>
              </a:ext>
            </a:extLst>
          </p:cNvPr>
          <p:cNvSpPr/>
          <p:nvPr/>
        </p:nvSpPr>
        <p:spPr>
          <a:xfrm>
            <a:off x="10355149" y="6417766"/>
            <a:ext cx="1409700" cy="91440"/>
          </a:xfrm>
          <a:prstGeom prst="rect">
            <a:avLst/>
          </a:prstGeom>
          <a:noFill/>
          <a:ln/>
        </p:spPr>
        <p:txBody>
          <a:bodyPr wrap="square" lIns="0" tIns="0" rIns="0" bIns="0" rtlCol="0" anchor="t"/>
          <a:lstStyle>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a:lstStyle>
          <a:p>
            <a:pPr>
              <a:lnSpc>
                <a:spcPts val="702"/>
              </a:lnSpc>
            </a:pPr>
            <a:r>
              <a:rPr lang="en-US" sz="500" b="0" i="0" kern="0" spc="38">
                <a:solidFill>
                  <a:srgbClr val="133D35"/>
                </a:solidFill>
                <a:latin typeface="Inter"/>
                <a:ea typeface="Inter"/>
                <a:cs typeface="Inter" pitchFamily="34" charset="-120"/>
              </a:rPr>
              <a:t>©COMMUNITY CATALYST </a:t>
            </a:r>
            <a:endParaRPr lang="en-US" sz="500" kern="0" spc="38">
              <a:solidFill>
                <a:srgbClr val="133D35"/>
              </a:solidFill>
              <a:highlight>
                <a:srgbClr val="FFFF00"/>
              </a:highlight>
              <a:latin typeface="Inter"/>
              <a:ea typeface="Inter"/>
            </a:endParaRPr>
          </a:p>
        </p:txBody>
      </p:sp>
      <p:pic>
        <p:nvPicPr>
          <p:cNvPr id="3" name="Picture 2">
            <a:extLst>
              <a:ext uri="{FF2B5EF4-FFF2-40B4-BE49-F238E27FC236}">
                <a16:creationId xmlns:a16="http://schemas.microsoft.com/office/drawing/2014/main" id="{F23DD006-2821-1F57-5718-E6B1C66F69A5}"/>
              </a:ext>
            </a:extLst>
          </p:cNvPr>
          <p:cNvPicPr>
            <a:picLocks noChangeAspect="1"/>
          </p:cNvPicPr>
          <p:nvPr/>
        </p:nvPicPr>
        <p:blipFill>
          <a:blip r:embed="rId5"/>
          <a:stretch>
            <a:fillRect/>
          </a:stretch>
        </p:blipFill>
        <p:spPr>
          <a:xfrm>
            <a:off x="5981700" y="1523590"/>
            <a:ext cx="6201698" cy="4136545"/>
          </a:xfrm>
          <a:prstGeom prst="rect">
            <a:avLst/>
          </a:prstGeom>
        </p:spPr>
      </p:pic>
    </p:spTree>
    <p:extLst>
      <p:ext uri="{BB962C8B-B14F-4D97-AF65-F5344CB8AC3E}">
        <p14:creationId xmlns:p14="http://schemas.microsoft.com/office/powerpoint/2010/main" val="647473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ECC20581-51FC-E8C6-65E7-49765E00F8F7}"/>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B69ABE6C-4354-291C-BE0D-A7E85119022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529061" y="6240780"/>
            <a:ext cx="460351" cy="460550"/>
          </a:xfrm>
          <a:prstGeom prst="rect">
            <a:avLst/>
          </a:prstGeom>
        </p:spPr>
      </p:pic>
      <p:sp>
        <p:nvSpPr>
          <p:cNvPr id="4" name="Text 1">
            <a:extLst>
              <a:ext uri="{FF2B5EF4-FFF2-40B4-BE49-F238E27FC236}">
                <a16:creationId xmlns:a16="http://schemas.microsoft.com/office/drawing/2014/main" id="{6FB21B61-2D6A-1A33-EE31-CCC488782630}"/>
              </a:ext>
            </a:extLst>
          </p:cNvPr>
          <p:cNvSpPr/>
          <p:nvPr/>
        </p:nvSpPr>
        <p:spPr>
          <a:xfrm>
            <a:off x="429039" y="425174"/>
            <a:ext cx="8069580" cy="1295400"/>
          </a:xfrm>
          <a:prstGeom prst="rect">
            <a:avLst/>
          </a:prstGeom>
          <a:noFill/>
          <a:ln/>
        </p:spPr>
        <p:txBody>
          <a:bodyPr wrap="square" lIns="0" tIns="0" rIns="0" bIns="0" rtlCol="0" anchor="t"/>
          <a:lstStyle>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a:lstStyle>
          <a:p>
            <a:pPr>
              <a:lnSpc>
                <a:spcPts val="5100"/>
              </a:lnSpc>
            </a:pPr>
            <a:endParaRPr lang="en-US" sz="4000">
              <a:solidFill>
                <a:srgbClr val="133D35"/>
              </a:solidFill>
              <a:latin typeface="Teodor Regular"/>
              <a:ea typeface="Teodor Regular"/>
            </a:endParaRPr>
          </a:p>
        </p:txBody>
      </p:sp>
      <p:sp>
        <p:nvSpPr>
          <p:cNvPr id="5" name="Text 2">
            <a:extLst>
              <a:ext uri="{FF2B5EF4-FFF2-40B4-BE49-F238E27FC236}">
                <a16:creationId xmlns:a16="http://schemas.microsoft.com/office/drawing/2014/main" id="{FF2175A4-BCA8-DE4C-7F93-2A668930F384}"/>
              </a:ext>
            </a:extLst>
          </p:cNvPr>
          <p:cNvSpPr/>
          <p:nvPr/>
        </p:nvSpPr>
        <p:spPr>
          <a:xfrm>
            <a:off x="495300" y="1342887"/>
            <a:ext cx="5486400" cy="754380"/>
          </a:xfrm>
          <a:prstGeom prst="rect">
            <a:avLst/>
          </a:prstGeom>
          <a:noFill/>
          <a:ln/>
        </p:spPr>
        <p:txBody>
          <a:bodyPr wrap="square" lIns="0" tIns="0" rIns="0" bIns="0" rtlCol="0" anchor="t"/>
          <a:lstStyle>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a:lstStyle>
          <a:p>
            <a:pPr algn="l">
              <a:lnSpc>
                <a:spcPts val="1950"/>
              </a:lnSpc>
            </a:pPr>
            <a:endParaRPr lang="en-US" sz="1150">
              <a:solidFill>
                <a:srgbClr val="444444"/>
              </a:solidFill>
              <a:latin typeface="Inter Regular"/>
            </a:endParaRPr>
          </a:p>
        </p:txBody>
      </p:sp>
      <p:sp>
        <p:nvSpPr>
          <p:cNvPr id="25" name="Content Placeholder 24">
            <a:extLst>
              <a:ext uri="{FF2B5EF4-FFF2-40B4-BE49-F238E27FC236}">
                <a16:creationId xmlns:a16="http://schemas.microsoft.com/office/drawing/2014/main" id="{7446229F-D515-1141-7503-B66FFEC0A81F}"/>
              </a:ext>
            </a:extLst>
          </p:cNvPr>
          <p:cNvSpPr>
            <a:spLocks noGrp="1"/>
          </p:cNvSpPr>
          <p:nvPr>
            <p:ph sz="half" idx="1"/>
          </p:nvPr>
        </p:nvSpPr>
        <p:spPr>
          <a:xfrm>
            <a:off x="299708" y="1726012"/>
            <a:ext cx="6484480" cy="4522979"/>
          </a:xfrm>
        </p:spPr>
        <p:txBody>
          <a:bodyPr vert="horz" lIns="91440" tIns="45720" rIns="91440" bIns="45720" rtlCol="0" anchor="t">
            <a:noAutofit/>
          </a:bodyPr>
          <a:lstStyle/>
          <a:p>
            <a:pPr>
              <a:spcBef>
                <a:spcPts val="1400"/>
              </a:spcBef>
            </a:pPr>
            <a:r>
              <a:rPr lang="en-US" sz="2400">
                <a:solidFill>
                  <a:srgbClr val="133D35"/>
                </a:solidFill>
                <a:latin typeface="Calibri"/>
                <a:ea typeface="Calibri"/>
                <a:cs typeface="Calibri"/>
              </a:rPr>
              <a:t>Preparing and supporting national and state partners in meetings with Congressional delegates</a:t>
            </a:r>
          </a:p>
          <a:p>
            <a:pPr>
              <a:spcBef>
                <a:spcPts val="1400"/>
              </a:spcBef>
            </a:pPr>
            <a:r>
              <a:rPr lang="en-US" sz="2400">
                <a:solidFill>
                  <a:srgbClr val="133D35"/>
                </a:solidFill>
                <a:latin typeface="Calibri"/>
                <a:ea typeface="Calibri"/>
                <a:cs typeface="Calibri"/>
              </a:rPr>
              <a:t>Provided partners with Congressional recess toolkits</a:t>
            </a:r>
          </a:p>
          <a:p>
            <a:pPr>
              <a:spcBef>
                <a:spcPts val="1400"/>
              </a:spcBef>
            </a:pPr>
            <a:r>
              <a:rPr lang="en-US" sz="2400">
                <a:solidFill>
                  <a:srgbClr val="133D35"/>
                </a:solidFill>
                <a:latin typeface="Calibri" panose="020F0502020204030204" pitchFamily="34" charset="0"/>
                <a:ea typeface="Calibri"/>
                <a:cs typeface="Calibri" panose="020F0502020204030204" pitchFamily="34" charset="0"/>
              </a:rPr>
              <a:t>Producing public-facing education tools</a:t>
            </a:r>
          </a:p>
          <a:p>
            <a:pPr>
              <a:spcBef>
                <a:spcPts val="1400"/>
              </a:spcBef>
            </a:pPr>
            <a:r>
              <a:rPr lang="en-US" sz="2400">
                <a:solidFill>
                  <a:srgbClr val="133D35"/>
                </a:solidFill>
                <a:latin typeface="Calibri" panose="020F0502020204030204" pitchFamily="34" charset="0"/>
                <a:ea typeface="Calibri"/>
                <a:cs typeface="Calibri" panose="020F0502020204030204" pitchFamily="34" charset="0"/>
              </a:rPr>
              <a:t>Working with cross-movement allies</a:t>
            </a:r>
          </a:p>
          <a:p>
            <a:pPr>
              <a:spcBef>
                <a:spcPts val="1400"/>
              </a:spcBef>
            </a:pPr>
            <a:r>
              <a:rPr lang="en-US" sz="2400">
                <a:solidFill>
                  <a:srgbClr val="133D35"/>
                </a:solidFill>
                <a:latin typeface="Calibri"/>
                <a:ea typeface="Calibri"/>
                <a:cs typeface="Calibri"/>
              </a:rPr>
              <a:t>Connecting to a broader narrative on health care, ACA, and medical debt</a:t>
            </a:r>
            <a:endParaRPr lang="en-US" sz="2400">
              <a:solidFill>
                <a:srgbClr val="133D35"/>
              </a:solidFill>
              <a:latin typeface="Calibri" panose="020F0502020204030204" pitchFamily="34" charset="0"/>
              <a:ea typeface="Calibri"/>
              <a:cs typeface="Calibri" panose="020F0502020204030204" pitchFamily="34" charset="0"/>
            </a:endParaRPr>
          </a:p>
        </p:txBody>
      </p:sp>
      <p:sp>
        <p:nvSpPr>
          <p:cNvPr id="31" name="Text 1">
            <a:extLst>
              <a:ext uri="{FF2B5EF4-FFF2-40B4-BE49-F238E27FC236}">
                <a16:creationId xmlns:a16="http://schemas.microsoft.com/office/drawing/2014/main" id="{98124F27-3871-03AE-143E-2FB2135C7703}"/>
              </a:ext>
            </a:extLst>
          </p:cNvPr>
          <p:cNvSpPr/>
          <p:nvPr/>
        </p:nvSpPr>
        <p:spPr>
          <a:xfrm>
            <a:off x="299643" y="554570"/>
            <a:ext cx="12080863" cy="1295400"/>
          </a:xfrm>
          <a:prstGeom prst="rect">
            <a:avLst/>
          </a:prstGeom>
          <a:noFill/>
          <a:ln/>
        </p:spPr>
        <p:txBody>
          <a:bodyPr wrap="square" lIns="0" tIns="0" rIns="0" bIns="0" rtlCol="0" anchor="t"/>
          <a:lstStyle>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a:lstStyle>
          <a:p>
            <a:pPr>
              <a:lnSpc>
                <a:spcPts val="5100"/>
              </a:lnSpc>
            </a:pPr>
            <a:r>
              <a:rPr lang="en-US" sz="4000">
                <a:solidFill>
                  <a:srgbClr val="133D35"/>
                </a:solidFill>
                <a:latin typeface="Teodor Regular"/>
                <a:ea typeface="Teodor Regular"/>
              </a:rPr>
              <a:t>Federal Engagement &amp; Narrative Change</a:t>
            </a:r>
          </a:p>
        </p:txBody>
      </p:sp>
      <p:sp>
        <p:nvSpPr>
          <p:cNvPr id="33" name="Text 4">
            <a:extLst>
              <a:ext uri="{FF2B5EF4-FFF2-40B4-BE49-F238E27FC236}">
                <a16:creationId xmlns:a16="http://schemas.microsoft.com/office/drawing/2014/main" id="{7C414913-15BB-8087-1CA7-7840DD0D932E}"/>
              </a:ext>
            </a:extLst>
          </p:cNvPr>
          <p:cNvSpPr/>
          <p:nvPr/>
        </p:nvSpPr>
        <p:spPr>
          <a:xfrm>
            <a:off x="10355149" y="6417766"/>
            <a:ext cx="1409700" cy="91440"/>
          </a:xfrm>
          <a:prstGeom prst="rect">
            <a:avLst/>
          </a:prstGeom>
          <a:noFill/>
          <a:ln/>
        </p:spPr>
        <p:txBody>
          <a:bodyPr wrap="square" lIns="0" tIns="0" rIns="0" bIns="0" rtlCol="0" anchor="t"/>
          <a:lstStyle>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a:lstStyle>
          <a:p>
            <a:pPr>
              <a:lnSpc>
                <a:spcPts val="702"/>
              </a:lnSpc>
            </a:pPr>
            <a:r>
              <a:rPr lang="en-US" sz="500" b="0" i="0" kern="0" spc="38">
                <a:solidFill>
                  <a:srgbClr val="133D35"/>
                </a:solidFill>
                <a:latin typeface="Inter"/>
                <a:ea typeface="Inter"/>
                <a:cs typeface="Inter" pitchFamily="34" charset="-120"/>
              </a:rPr>
              <a:t>©COMMUNITY CATALYST </a:t>
            </a:r>
            <a:endParaRPr lang="en-US" sz="500" kern="0" spc="38">
              <a:solidFill>
                <a:srgbClr val="133D35"/>
              </a:solidFill>
              <a:highlight>
                <a:srgbClr val="FFFF00"/>
              </a:highlight>
              <a:latin typeface="Inter"/>
              <a:ea typeface="Inter"/>
            </a:endParaRPr>
          </a:p>
        </p:txBody>
      </p:sp>
      <p:pic>
        <p:nvPicPr>
          <p:cNvPr id="8" name="Picture 7" descr="When Your Doctor Is Also A Lobbyist: Inside The War Over Surprise Medical  Bills - KFF Health News">
            <a:extLst>
              <a:ext uri="{FF2B5EF4-FFF2-40B4-BE49-F238E27FC236}">
                <a16:creationId xmlns:a16="http://schemas.microsoft.com/office/drawing/2014/main" id="{BC23C30C-58D7-178B-12A3-C328144F3865}"/>
              </a:ext>
            </a:extLst>
          </p:cNvPr>
          <p:cNvPicPr>
            <a:picLocks noChangeAspect="1"/>
          </p:cNvPicPr>
          <p:nvPr/>
        </p:nvPicPr>
        <p:blipFill>
          <a:blip r:embed="rId5"/>
          <a:stretch>
            <a:fillRect/>
          </a:stretch>
        </p:blipFill>
        <p:spPr>
          <a:xfrm>
            <a:off x="7237068" y="2104381"/>
            <a:ext cx="4297834" cy="2896371"/>
          </a:xfrm>
          <a:prstGeom prst="rect">
            <a:avLst/>
          </a:prstGeom>
        </p:spPr>
      </p:pic>
    </p:spTree>
    <p:extLst>
      <p:ext uri="{BB962C8B-B14F-4D97-AF65-F5344CB8AC3E}">
        <p14:creationId xmlns:p14="http://schemas.microsoft.com/office/powerpoint/2010/main" val="3235415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FF53AE02-3DCE-BA8C-DCB7-29597A4C66D9}"/>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9D4FDC56-4003-0EAA-BF11-E4CE2B0FC8D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529061" y="6240780"/>
            <a:ext cx="460351" cy="460550"/>
          </a:xfrm>
          <a:prstGeom prst="rect">
            <a:avLst/>
          </a:prstGeom>
        </p:spPr>
      </p:pic>
      <p:sp>
        <p:nvSpPr>
          <p:cNvPr id="4" name="Text 1">
            <a:extLst>
              <a:ext uri="{FF2B5EF4-FFF2-40B4-BE49-F238E27FC236}">
                <a16:creationId xmlns:a16="http://schemas.microsoft.com/office/drawing/2014/main" id="{A5012F66-4AD9-01B6-1C1D-C2AC592E4472}"/>
              </a:ext>
            </a:extLst>
          </p:cNvPr>
          <p:cNvSpPr/>
          <p:nvPr/>
        </p:nvSpPr>
        <p:spPr>
          <a:xfrm>
            <a:off x="429039" y="425174"/>
            <a:ext cx="8069580" cy="1295400"/>
          </a:xfrm>
          <a:prstGeom prst="rect">
            <a:avLst/>
          </a:prstGeom>
          <a:noFill/>
          <a:ln/>
        </p:spPr>
        <p:txBody>
          <a:bodyPr wrap="square" lIns="0" tIns="0" rIns="0" bIns="0" rtlCol="0" anchor="t"/>
          <a:lstStyle>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a:lstStyle>
          <a:p>
            <a:pPr>
              <a:lnSpc>
                <a:spcPts val="5100"/>
              </a:lnSpc>
            </a:pPr>
            <a:endParaRPr lang="en-US" sz="4000">
              <a:solidFill>
                <a:srgbClr val="133D35"/>
              </a:solidFill>
              <a:latin typeface="Teodor Regular"/>
              <a:ea typeface="Teodor Regular"/>
            </a:endParaRPr>
          </a:p>
        </p:txBody>
      </p:sp>
      <p:sp>
        <p:nvSpPr>
          <p:cNvPr id="5" name="Text 2">
            <a:extLst>
              <a:ext uri="{FF2B5EF4-FFF2-40B4-BE49-F238E27FC236}">
                <a16:creationId xmlns:a16="http://schemas.microsoft.com/office/drawing/2014/main" id="{B400F641-E05E-1431-F7A3-26D592B54E33}"/>
              </a:ext>
            </a:extLst>
          </p:cNvPr>
          <p:cNvSpPr/>
          <p:nvPr/>
        </p:nvSpPr>
        <p:spPr>
          <a:xfrm>
            <a:off x="495300" y="1342887"/>
            <a:ext cx="5486400" cy="754380"/>
          </a:xfrm>
          <a:prstGeom prst="rect">
            <a:avLst/>
          </a:prstGeom>
          <a:noFill/>
          <a:ln/>
        </p:spPr>
        <p:txBody>
          <a:bodyPr wrap="square" lIns="0" tIns="0" rIns="0" bIns="0" rtlCol="0" anchor="t"/>
          <a:lstStyle>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a:lstStyle>
          <a:p>
            <a:pPr algn="l">
              <a:lnSpc>
                <a:spcPts val="1950"/>
              </a:lnSpc>
            </a:pPr>
            <a:endParaRPr lang="en-US" sz="1150">
              <a:solidFill>
                <a:srgbClr val="444444"/>
              </a:solidFill>
              <a:latin typeface="Inter Regular"/>
            </a:endParaRPr>
          </a:p>
        </p:txBody>
      </p:sp>
      <p:sp>
        <p:nvSpPr>
          <p:cNvPr id="25" name="Content Placeholder 24">
            <a:extLst>
              <a:ext uri="{FF2B5EF4-FFF2-40B4-BE49-F238E27FC236}">
                <a16:creationId xmlns:a16="http://schemas.microsoft.com/office/drawing/2014/main" id="{12E70146-2B9A-4CE8-0330-BE11F8EB8B9D}"/>
              </a:ext>
            </a:extLst>
          </p:cNvPr>
          <p:cNvSpPr>
            <a:spLocks noGrp="1"/>
          </p:cNvSpPr>
          <p:nvPr>
            <p:ph sz="half" idx="1"/>
          </p:nvPr>
        </p:nvSpPr>
        <p:spPr>
          <a:xfrm>
            <a:off x="6485039" y="1866629"/>
            <a:ext cx="5513319" cy="4244951"/>
          </a:xfrm>
        </p:spPr>
        <p:txBody>
          <a:bodyPr vert="horz" lIns="91440" tIns="45720" rIns="91440" bIns="45720" rtlCol="0" anchor="t">
            <a:normAutofit/>
          </a:bodyPr>
          <a:lstStyle/>
          <a:p>
            <a:pPr marL="571500" indent="-342900" algn="l" rtl="0" fontAlgn="base">
              <a:lnSpc>
                <a:spcPct val="100000"/>
              </a:lnSpc>
              <a:spcBef>
                <a:spcPts val="0"/>
              </a:spcBef>
            </a:pPr>
            <a:r>
              <a:rPr lang="en-US" sz="2400" b="0" i="0">
                <a:solidFill>
                  <a:srgbClr val="133D35"/>
                </a:solidFill>
                <a:effectLst/>
                <a:latin typeface="Calibri" panose="020F0502020204030204" pitchFamily="34" charset="0"/>
                <a:cs typeface="Calibri" panose="020F0502020204030204" pitchFamily="34" charset="0"/>
              </a:rPr>
              <a:t>Protecting coverage and care </a:t>
            </a:r>
            <a:endParaRPr lang="en-US"/>
          </a:p>
          <a:p>
            <a:pPr algn="l" rtl="0" fontAlgn="base">
              <a:lnSpc>
                <a:spcPct val="100000"/>
              </a:lnSpc>
              <a:spcBef>
                <a:spcPts val="0"/>
              </a:spcBef>
            </a:pPr>
            <a:endParaRPr lang="en-US" sz="2400" b="0" i="0">
              <a:solidFill>
                <a:srgbClr val="133D35"/>
              </a:solidFill>
              <a:effectLst/>
              <a:latin typeface="Calibri" panose="020F0502020204030204" pitchFamily="34" charset="0"/>
              <a:ea typeface="Calibri" panose="020F0502020204030204" pitchFamily="34" charset="0"/>
              <a:cs typeface="Calibri" panose="020F0502020204030204" pitchFamily="34" charset="0"/>
            </a:endParaRPr>
          </a:p>
          <a:p>
            <a:pPr marL="571500" indent="-342900" algn="l" rtl="0" fontAlgn="base">
              <a:lnSpc>
                <a:spcPct val="100000"/>
              </a:lnSpc>
              <a:spcBef>
                <a:spcPts val="0"/>
              </a:spcBef>
            </a:pPr>
            <a:r>
              <a:rPr lang="en-US" sz="2400" b="0" i="0">
                <a:solidFill>
                  <a:srgbClr val="133D35"/>
                </a:solidFill>
                <a:effectLst/>
                <a:latin typeface="Calibri"/>
                <a:ea typeface="Calibri"/>
                <a:cs typeface="Calibri"/>
              </a:rPr>
              <a:t>Advancing race equity </a:t>
            </a:r>
          </a:p>
          <a:p>
            <a:pPr algn="l" rtl="0" fontAlgn="base">
              <a:lnSpc>
                <a:spcPct val="100000"/>
              </a:lnSpc>
              <a:spcBef>
                <a:spcPts val="0"/>
              </a:spcBef>
            </a:pPr>
            <a:endParaRPr lang="en-US" sz="2400" b="0" i="0">
              <a:solidFill>
                <a:srgbClr val="133D35"/>
              </a:solidFill>
              <a:effectLst/>
              <a:latin typeface="Calibri" panose="020F0502020204030204" pitchFamily="34" charset="0"/>
              <a:ea typeface="Calibri"/>
              <a:cs typeface="Calibri" panose="020F0502020204030204" pitchFamily="34" charset="0"/>
            </a:endParaRPr>
          </a:p>
          <a:p>
            <a:pPr marL="571500" indent="-342900" fontAlgn="base">
              <a:lnSpc>
                <a:spcPct val="100000"/>
              </a:lnSpc>
              <a:spcBef>
                <a:spcPts val="0"/>
              </a:spcBef>
            </a:pPr>
            <a:r>
              <a:rPr lang="en-US" sz="2400">
                <a:solidFill>
                  <a:srgbClr val="133D35"/>
                </a:solidFill>
                <a:latin typeface="Calibri"/>
                <a:ea typeface="Calibri"/>
                <a:cs typeface="Calibri"/>
              </a:rPr>
              <a:t>Building community power for lasting systems change</a:t>
            </a:r>
          </a:p>
          <a:p>
            <a:pPr>
              <a:lnSpc>
                <a:spcPct val="100000"/>
              </a:lnSpc>
              <a:spcBef>
                <a:spcPts val="0"/>
              </a:spcBef>
            </a:pPr>
            <a:endParaRPr lang="en-US" sz="2400">
              <a:solidFill>
                <a:srgbClr val="000000"/>
              </a:solidFill>
              <a:latin typeface="Calibri"/>
              <a:ea typeface="Calibri"/>
              <a:cs typeface="Calibri"/>
            </a:endParaRPr>
          </a:p>
        </p:txBody>
      </p:sp>
      <p:sp>
        <p:nvSpPr>
          <p:cNvPr id="31" name="Text 1">
            <a:extLst>
              <a:ext uri="{FF2B5EF4-FFF2-40B4-BE49-F238E27FC236}">
                <a16:creationId xmlns:a16="http://schemas.microsoft.com/office/drawing/2014/main" id="{6EDEB2E2-F423-67B2-9464-B47711F42BD9}"/>
              </a:ext>
            </a:extLst>
          </p:cNvPr>
          <p:cNvSpPr/>
          <p:nvPr/>
        </p:nvSpPr>
        <p:spPr>
          <a:xfrm>
            <a:off x="6484975" y="695187"/>
            <a:ext cx="10001548" cy="1295400"/>
          </a:xfrm>
          <a:prstGeom prst="rect">
            <a:avLst/>
          </a:prstGeom>
          <a:noFill/>
          <a:ln/>
        </p:spPr>
        <p:txBody>
          <a:bodyPr wrap="square" lIns="0" tIns="0" rIns="0" bIns="0" rtlCol="0" anchor="t"/>
          <a:lstStyle>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a:lstStyle>
          <a:p>
            <a:pPr>
              <a:lnSpc>
                <a:spcPts val="5100"/>
              </a:lnSpc>
            </a:pPr>
            <a:r>
              <a:rPr lang="en-US" sz="4000">
                <a:solidFill>
                  <a:srgbClr val="133D35"/>
                </a:solidFill>
                <a:latin typeface="Teodor Regular"/>
                <a:ea typeface="Teodor Regular"/>
              </a:rPr>
              <a:t>What’s Next</a:t>
            </a:r>
          </a:p>
        </p:txBody>
      </p:sp>
      <p:sp>
        <p:nvSpPr>
          <p:cNvPr id="33" name="Text 4">
            <a:extLst>
              <a:ext uri="{FF2B5EF4-FFF2-40B4-BE49-F238E27FC236}">
                <a16:creationId xmlns:a16="http://schemas.microsoft.com/office/drawing/2014/main" id="{1C0033FA-0187-6A1B-C6C6-C27E8AE01C2F}"/>
              </a:ext>
            </a:extLst>
          </p:cNvPr>
          <p:cNvSpPr/>
          <p:nvPr/>
        </p:nvSpPr>
        <p:spPr>
          <a:xfrm>
            <a:off x="10355149" y="6417766"/>
            <a:ext cx="1409700" cy="91440"/>
          </a:xfrm>
          <a:prstGeom prst="rect">
            <a:avLst/>
          </a:prstGeom>
          <a:noFill/>
          <a:ln/>
        </p:spPr>
        <p:txBody>
          <a:bodyPr wrap="square" lIns="0" tIns="0" rIns="0" bIns="0" rtlCol="0" anchor="t"/>
          <a:lstStyle>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a:lstStyle>
          <a:p>
            <a:pPr>
              <a:lnSpc>
                <a:spcPts val="702"/>
              </a:lnSpc>
            </a:pPr>
            <a:r>
              <a:rPr lang="en-US" sz="500" b="0" i="0" kern="0" spc="38">
                <a:solidFill>
                  <a:srgbClr val="133D35"/>
                </a:solidFill>
                <a:latin typeface="Inter"/>
                <a:ea typeface="Inter"/>
                <a:cs typeface="Inter" pitchFamily="34" charset="-120"/>
              </a:rPr>
              <a:t>©COMMUNITY CATALYST </a:t>
            </a:r>
            <a:endParaRPr lang="en-US" sz="500" kern="0" spc="38">
              <a:solidFill>
                <a:srgbClr val="133D35"/>
              </a:solidFill>
              <a:highlight>
                <a:srgbClr val="FFFF00"/>
              </a:highlight>
              <a:latin typeface="Inter"/>
              <a:ea typeface="Inter"/>
            </a:endParaRPr>
          </a:p>
        </p:txBody>
      </p:sp>
      <p:sp>
        <p:nvSpPr>
          <p:cNvPr id="9" name="TextBox 9">
            <a:extLst>
              <a:ext uri="{FF2B5EF4-FFF2-40B4-BE49-F238E27FC236}">
                <a16:creationId xmlns:a16="http://schemas.microsoft.com/office/drawing/2014/main" id="{455558EA-2974-393A-6188-0630FF031E0B}"/>
              </a:ext>
            </a:extLst>
          </p:cNvPr>
          <p:cNvSpPr txBox="1"/>
          <p:nvPr/>
        </p:nvSpPr>
        <p:spPr>
          <a:xfrm>
            <a:off x="8984973" y="7473634"/>
            <a:ext cx="4333461" cy="461665"/>
          </a:xfrm>
          <a:prstGeom prst="rect">
            <a:avLst/>
          </a:prstGeom>
          <a:noFill/>
        </p:spPr>
        <p:txBody>
          <a:bodyPr wrap="square" lIns="91440" tIns="45720" rIns="91440" bIns="4572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444"/>
                </a:solidFill>
                <a:effectLst/>
                <a:uLnTx/>
                <a:uFillTx/>
                <a:latin typeface="Inter" panose="02000503000000020004" pitchFamily="2" charset="0"/>
                <a:ea typeface="Inter" panose="02000503000000020004" pitchFamily="2" charset="0"/>
                <a:cs typeface="+mn-cs"/>
              </a:rPr>
              <a:t>Aracely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444"/>
                </a:solidFill>
                <a:effectLst/>
                <a:uLnTx/>
                <a:uFillTx/>
                <a:latin typeface="Inter"/>
                <a:ea typeface="Inter"/>
              </a:rPr>
              <a:t>Storyteller and </a:t>
            </a:r>
            <a:r>
              <a:rPr lang="en-US" sz="1200">
                <a:solidFill>
                  <a:srgbClr val="444444"/>
                </a:solidFill>
                <a:latin typeface="Inter"/>
                <a:ea typeface="Inter"/>
              </a:rPr>
              <a:t>advocate</a:t>
            </a:r>
            <a:endParaRPr lang="en-US" sz="1200" b="0" i="0" u="none" strike="noStrike" kern="1200" cap="none" spc="0" normalizeH="0" baseline="0" noProof="0">
              <a:ln>
                <a:noFill/>
              </a:ln>
              <a:solidFill>
                <a:srgbClr val="444444"/>
              </a:solidFill>
              <a:effectLst/>
              <a:uLnTx/>
              <a:uFillTx/>
              <a:latin typeface="Inter"/>
              <a:ea typeface="Inter" panose="02000503000000020004" pitchFamily="2" charset="0"/>
            </a:endParaRPr>
          </a:p>
        </p:txBody>
      </p:sp>
      <p:sp>
        <p:nvSpPr>
          <p:cNvPr id="10" name="TextBox 9">
            <a:extLst>
              <a:ext uri="{FF2B5EF4-FFF2-40B4-BE49-F238E27FC236}">
                <a16:creationId xmlns:a16="http://schemas.microsoft.com/office/drawing/2014/main" id="{CD8E0F24-6F55-891F-E9E6-34E1A3DC0EA7}"/>
              </a:ext>
            </a:extLst>
          </p:cNvPr>
          <p:cNvSpPr txBox="1"/>
          <p:nvPr/>
        </p:nvSpPr>
        <p:spPr>
          <a:xfrm>
            <a:off x="8984973" y="7473634"/>
            <a:ext cx="4333461" cy="461665"/>
          </a:xfrm>
          <a:prstGeom prst="rect">
            <a:avLst/>
          </a:prstGeom>
          <a:noFill/>
        </p:spPr>
        <p:txBody>
          <a:bodyPr wrap="square" lIns="91440" tIns="45720" rIns="91440" bIns="45720" rtlCol="0" anchor="t">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444"/>
                </a:solidFill>
                <a:effectLst/>
                <a:uLnTx/>
                <a:uFillTx/>
                <a:latin typeface="Inter" panose="02000503000000020004" pitchFamily="2" charset="0"/>
                <a:ea typeface="Inter" panose="02000503000000020004" pitchFamily="2" charset="0"/>
                <a:cs typeface="+mn-cs"/>
              </a:rPr>
              <a:t>Aracely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444"/>
                </a:solidFill>
                <a:effectLst/>
                <a:uLnTx/>
                <a:uFillTx/>
                <a:latin typeface="Inter"/>
                <a:ea typeface="Inter"/>
              </a:rPr>
              <a:t>Storyteller and </a:t>
            </a:r>
            <a:r>
              <a:rPr lang="en-US" sz="1200">
                <a:solidFill>
                  <a:srgbClr val="444444"/>
                </a:solidFill>
                <a:latin typeface="Inter"/>
                <a:ea typeface="Inter"/>
              </a:rPr>
              <a:t>advocate</a:t>
            </a:r>
            <a:endParaRPr lang="en-US" sz="1200" b="0" i="0" u="none" strike="noStrike" kern="1200" cap="none" spc="0" normalizeH="0" baseline="0" noProof="0">
              <a:ln>
                <a:noFill/>
              </a:ln>
              <a:solidFill>
                <a:srgbClr val="444444"/>
              </a:solidFill>
              <a:effectLst/>
              <a:uLnTx/>
              <a:uFillTx/>
              <a:latin typeface="Inter"/>
              <a:ea typeface="Inter" panose="02000503000000020004" pitchFamily="2" charset="0"/>
            </a:endParaRPr>
          </a:p>
        </p:txBody>
      </p:sp>
      <p:pic>
        <p:nvPicPr>
          <p:cNvPr id="2052" name="Picture 4">
            <a:extLst>
              <a:ext uri="{FF2B5EF4-FFF2-40B4-BE49-F238E27FC236}">
                <a16:creationId xmlns:a16="http://schemas.microsoft.com/office/drawing/2014/main" id="{42C07F49-F945-942D-0CFF-A1DED9018B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60086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924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36">
    <p:bg>
      <p:bgPr>
        <a:solidFill>
          <a:srgbClr val="133D35"/>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097780" y="5707380"/>
            <a:ext cx="2004060" cy="595547"/>
          </a:xfrm>
          <a:prstGeom prst="rect">
            <a:avLst/>
          </a:prstGeom>
        </p:spPr>
      </p:pic>
      <p:sp>
        <p:nvSpPr>
          <p:cNvPr id="3" name="Text 0"/>
          <p:cNvSpPr/>
          <p:nvPr/>
        </p:nvSpPr>
        <p:spPr>
          <a:xfrm>
            <a:off x="3035808" y="1616964"/>
            <a:ext cx="5882640" cy="899160"/>
          </a:xfrm>
          <a:prstGeom prst="rect">
            <a:avLst/>
          </a:prstGeom>
          <a:noFill/>
          <a:ln/>
        </p:spPr>
        <p:txBody>
          <a:bodyPr wrap="square" lIns="0" tIns="0" rIns="0" bIns="0" rtlCol="0" anchor="t"/>
          <a:lstStyle>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a:lstStyle>
          <a:p>
            <a:pPr algn="ctr">
              <a:lnSpc>
                <a:spcPts val="7094"/>
              </a:lnSpc>
            </a:pPr>
            <a:r>
              <a:rPr lang="en-US" sz="6800" b="0" i="0">
                <a:solidFill>
                  <a:srgbClr val="FFFFFF"/>
                </a:solidFill>
                <a:latin typeface="Teodor"/>
                <a:ea typeface="Teodor TRIAL Regular"/>
                <a:cs typeface="Teodor TRIAL Regular" pitchFamily="34" charset="-120"/>
              </a:rPr>
              <a:t>Questions?</a:t>
            </a:r>
          </a:p>
          <a:p>
            <a:pPr algn="ctr">
              <a:lnSpc>
                <a:spcPts val="7094"/>
              </a:lnSpc>
            </a:pPr>
            <a:endParaRPr lang="en-US" sz="6800" b="0" i="0">
              <a:solidFill>
                <a:srgbClr val="FFFFFF"/>
              </a:solidFill>
              <a:latin typeface="Teodor"/>
              <a:ea typeface="Teodor TRIAL Regular"/>
              <a:cs typeface="Teodor TRIAL Regular" pitchFamily="34" charset="-120"/>
            </a:endParaRPr>
          </a:p>
          <a:p>
            <a:pPr algn="ctr">
              <a:lnSpc>
                <a:spcPts val="7094"/>
              </a:lnSpc>
            </a:pPr>
            <a:r>
              <a:rPr lang="en-US" sz="6800" b="0" i="0">
                <a:solidFill>
                  <a:srgbClr val="FFFFFF"/>
                </a:solidFill>
                <a:latin typeface="Teodor"/>
                <a:ea typeface="Teodor TRIAL Regular"/>
                <a:cs typeface="Teodor TRIAL Regular" pitchFamily="34" charset="-120"/>
              </a:rPr>
              <a:t>Thank you</a:t>
            </a:r>
            <a:r>
              <a:rPr lang="en-US" sz="6800">
                <a:solidFill>
                  <a:srgbClr val="FFFFFF"/>
                </a:solidFill>
                <a:latin typeface="Teodor"/>
                <a:ea typeface="Teodor TRIAL Regular"/>
                <a:cs typeface="Teodor TRIAL Regular" pitchFamily="34" charset="-120"/>
              </a:rPr>
              <a:t>!</a:t>
            </a:r>
            <a:endParaRPr lang="en-US" sz="6800">
              <a:latin typeface="Teodor"/>
              <a:ea typeface="Teodor TRIAL Regular"/>
            </a:endParaRPr>
          </a:p>
        </p:txBody>
      </p:sp>
      <p:sp>
        <p:nvSpPr>
          <p:cNvPr id="4" name="Slide Number Placeholder 3">
            <a:extLst>
              <a:ext uri="{FF2B5EF4-FFF2-40B4-BE49-F238E27FC236}">
                <a16:creationId xmlns:a16="http://schemas.microsoft.com/office/drawing/2014/main" id="{F01DFCDC-1D9E-96D9-A066-B66BA322A534}"/>
              </a:ext>
            </a:extLst>
          </p:cNvPr>
          <p:cNvSpPr>
            <a:spLocks noGrp="1"/>
          </p:cNvSpPr>
          <p:nvPr>
            <p:ph type="sldNum" sz="quarter" idx="4294967295"/>
          </p:nvPr>
        </p:nvSpPr>
        <p:spPr>
          <a:xfrm>
            <a:off x="11101311" y="6277266"/>
            <a:ext cx="275350" cy="365760"/>
          </a:xfrm>
        </p:spPr>
        <p:txBody>
          <a:bodyPr/>
          <a:lstStyle>
            <a:lvl1pPr marL="0" algn="l" defTabSz="585216" rtl="0" eaLnBrk="1" latinLnBrk="0" hangingPunct="1">
              <a:defRPr sz="1152" kern="1200">
                <a:solidFill>
                  <a:schemeClr val="tx1"/>
                </a:solidFill>
                <a:latin typeface="+mn-lt"/>
                <a:ea typeface="+mn-ea"/>
                <a:cs typeface="+mn-cs"/>
              </a:defRPr>
            </a:lvl1pPr>
            <a:lvl2pPr marL="292608" algn="l" defTabSz="585216" rtl="0" eaLnBrk="1" latinLnBrk="0" hangingPunct="1">
              <a:defRPr sz="1152" kern="1200">
                <a:solidFill>
                  <a:schemeClr val="tx1"/>
                </a:solidFill>
                <a:latin typeface="+mn-lt"/>
                <a:ea typeface="+mn-ea"/>
                <a:cs typeface="+mn-cs"/>
              </a:defRPr>
            </a:lvl2pPr>
            <a:lvl3pPr marL="585216" algn="l" defTabSz="585216" rtl="0" eaLnBrk="1" latinLnBrk="0" hangingPunct="1">
              <a:defRPr sz="1152" kern="1200">
                <a:solidFill>
                  <a:schemeClr val="tx1"/>
                </a:solidFill>
                <a:latin typeface="+mn-lt"/>
                <a:ea typeface="+mn-ea"/>
                <a:cs typeface="+mn-cs"/>
              </a:defRPr>
            </a:lvl3pPr>
            <a:lvl4pPr marL="877824" algn="l" defTabSz="585216" rtl="0" eaLnBrk="1" latinLnBrk="0" hangingPunct="1">
              <a:defRPr sz="1152" kern="1200">
                <a:solidFill>
                  <a:schemeClr val="tx1"/>
                </a:solidFill>
                <a:latin typeface="+mn-lt"/>
                <a:ea typeface="+mn-ea"/>
                <a:cs typeface="+mn-cs"/>
              </a:defRPr>
            </a:lvl4pPr>
            <a:lvl5pPr marL="1170432" algn="l" defTabSz="585216" rtl="0" eaLnBrk="1" latinLnBrk="0" hangingPunct="1">
              <a:defRPr sz="1152" kern="1200">
                <a:solidFill>
                  <a:schemeClr val="tx1"/>
                </a:solidFill>
                <a:latin typeface="+mn-lt"/>
                <a:ea typeface="+mn-ea"/>
                <a:cs typeface="+mn-cs"/>
              </a:defRPr>
            </a:lvl5pPr>
            <a:lvl6pPr marL="1463040" algn="l" defTabSz="585216" rtl="0" eaLnBrk="1" latinLnBrk="0" hangingPunct="1">
              <a:defRPr sz="1152" kern="1200">
                <a:solidFill>
                  <a:schemeClr val="tx1"/>
                </a:solidFill>
                <a:latin typeface="+mn-lt"/>
                <a:ea typeface="+mn-ea"/>
                <a:cs typeface="+mn-cs"/>
              </a:defRPr>
            </a:lvl6pPr>
            <a:lvl7pPr marL="1755648" algn="l" defTabSz="585216" rtl="0" eaLnBrk="1" latinLnBrk="0" hangingPunct="1">
              <a:defRPr sz="1152" kern="1200">
                <a:solidFill>
                  <a:schemeClr val="tx1"/>
                </a:solidFill>
                <a:latin typeface="+mn-lt"/>
                <a:ea typeface="+mn-ea"/>
                <a:cs typeface="+mn-cs"/>
              </a:defRPr>
            </a:lvl7pPr>
            <a:lvl8pPr marL="2048256" algn="l" defTabSz="585216" rtl="0" eaLnBrk="1" latinLnBrk="0" hangingPunct="1">
              <a:defRPr sz="1152" kern="1200">
                <a:solidFill>
                  <a:schemeClr val="tx1"/>
                </a:solidFill>
                <a:latin typeface="+mn-lt"/>
                <a:ea typeface="+mn-ea"/>
                <a:cs typeface="+mn-cs"/>
              </a:defRPr>
            </a:lvl8pPr>
            <a:lvl9pPr marL="2340864" algn="l" defTabSz="585216" rtl="0" eaLnBrk="1" latinLnBrk="0" hangingPunct="1">
              <a:defRPr sz="1152" kern="1200">
                <a:solidFill>
                  <a:schemeClr val="tx1"/>
                </a:solidFill>
                <a:latin typeface="+mn-lt"/>
                <a:ea typeface="+mn-ea"/>
                <a:cs typeface="+mn-cs"/>
              </a:defRPr>
            </a:lvl9pPr>
          </a:lstStyle>
          <a:p>
            <a:fld id="{961DE40D-D43C-0A42-89A0-C57E32B0199C}" type="slidenum">
              <a:rPr lang="en-US" dirty="0" smtClean="0"/>
              <a:t>7</a:t>
            </a:fld>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914</Words>
  <Application>Microsoft Office PowerPoint</Application>
  <PresentationFormat>Widescreen</PresentationFormat>
  <Paragraphs>88</Paragraphs>
  <Slides>7</Slides>
  <Notes>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vt:i4>
      </vt:variant>
    </vt:vector>
  </HeadingPairs>
  <TitlesOfParts>
    <vt:vector size="21" baseType="lpstr">
      <vt:lpstr>Aptos</vt:lpstr>
      <vt:lpstr>Aptos Display</vt:lpstr>
      <vt:lpstr>Arial</vt:lpstr>
      <vt:lpstr>Calibri</vt:lpstr>
      <vt:lpstr>Inter</vt:lpstr>
      <vt:lpstr>Inter Bold</vt:lpstr>
      <vt:lpstr>Inter Regular</vt:lpstr>
      <vt:lpstr>PP Mori Medium</vt:lpstr>
      <vt:lpstr>PP Mori Regular</vt:lpstr>
      <vt:lpstr>Segoe UI</vt:lpstr>
      <vt:lpstr>Teodor</vt:lpstr>
      <vt:lpstr>Teodor Regular</vt:lpstr>
      <vt:lpstr>WordVisiCarriageReturn_MSFontService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Meghan Walsh</dc:creator>
  <cp:lastModifiedBy>David Rosenblum</cp:lastModifiedBy>
  <cp:revision>2</cp:revision>
  <dcterms:created xsi:type="dcterms:W3CDTF">2024-10-03T17:32:19Z</dcterms:created>
  <dcterms:modified xsi:type="dcterms:W3CDTF">2025-04-03T20:04:03Z</dcterms:modified>
</cp:coreProperties>
</file>