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theme/themeOverride4.xml" ContentType="application/vnd.openxmlformats-officedocument.themeOverride+xml"/>
  <Override PartName="/ppt/notesSlides/notesSlide20.xml" ContentType="application/vnd.openxmlformats-officedocument.presentationml.notesSlide+xml"/>
  <Override PartName="/ppt/theme/themeOverride5.xml" ContentType="application/vnd.openxmlformats-officedocument.themeOverride+xml"/>
  <Override PartName="/ppt/notesSlides/notesSlide21.xml" ContentType="application/vnd.openxmlformats-officedocument.presentationml.notesSlide+xml"/>
  <Override PartName="/ppt/theme/themeOverride6.xml" ContentType="application/vnd.openxmlformats-officedocument.themeOverride+xml"/>
  <Override PartName="/ppt/notesSlides/notesSlide22.xml" ContentType="application/vnd.openxmlformats-officedocument.presentationml.notesSlide+xml"/>
  <Override PartName="/ppt/theme/themeOverride7.xml" ContentType="application/vnd.openxmlformats-officedocument.themeOverride+xml"/>
  <Override PartName="/ppt/notesSlides/notesSlide23.xml" ContentType="application/vnd.openxmlformats-officedocument.presentationml.notesSlide+xml"/>
  <Override PartName="/ppt/theme/themeOverride8.xml" ContentType="application/vnd.openxmlformats-officedocument.themeOverride+xml"/>
  <Override PartName="/ppt/notesSlides/notesSlide24.xml" ContentType="application/vnd.openxmlformats-officedocument.presentationml.notesSlide+xml"/>
  <Override PartName="/ppt/theme/themeOverride9.xml" ContentType="application/vnd.openxmlformats-officedocument.themeOverride+xml"/>
  <Override PartName="/ppt/notesSlides/notesSlide25.xml" ContentType="application/vnd.openxmlformats-officedocument.presentationml.notesSlide+xml"/>
  <Override PartName="/ppt/theme/themeOverride10.xml" ContentType="application/vnd.openxmlformats-officedocument.themeOverride+xml"/>
  <Override PartName="/ppt/notesSlides/notesSlide26.xml" ContentType="application/vnd.openxmlformats-officedocument.presentationml.notesSlide+xml"/>
  <Override PartName="/ppt/theme/themeOverride11.xml" ContentType="application/vnd.openxmlformats-officedocument.themeOverride+xml"/>
  <Override PartName="/ppt/notesSlides/notesSlide27.xml" ContentType="application/vnd.openxmlformats-officedocument.presentationml.notesSlide+xml"/>
  <Override PartName="/ppt/theme/themeOverride12.xml" ContentType="application/vnd.openxmlformats-officedocument.themeOverride+xml"/>
  <Override PartName="/ppt/notesSlides/notesSlide28.xml" ContentType="application/vnd.openxmlformats-officedocument.presentationml.notesSlide+xml"/>
  <Override PartName="/ppt/theme/themeOverride13.xml" ContentType="application/vnd.openxmlformats-officedocument.themeOverride+xml"/>
  <Override PartName="/ppt/notesSlides/notesSlide29.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theme/themeOverride14.xml" ContentType="application/vnd.openxmlformats-officedocument.themeOverride+xml"/>
  <Override PartName="/ppt/notesSlides/notesSlide30.xml" ContentType="application/vnd.openxmlformats-officedocument.presentationml.notesSlide+xml"/>
  <Override PartName="/ppt/theme/themeOverride15.xml" ContentType="application/vnd.openxmlformats-officedocument.themeOverride+xml"/>
  <Override PartName="/ppt/notesSlides/notesSlide31.xml" ContentType="application/vnd.openxmlformats-officedocument.presentationml.notesSlide+xml"/>
  <Override PartName="/ppt/theme/themeOverride16.xml" ContentType="application/vnd.openxmlformats-officedocument.themeOverride+xml"/>
  <Override PartName="/ppt/notesSlides/notesSlide32.xml" ContentType="application/vnd.openxmlformats-officedocument.presentationml.notesSlide+xml"/>
  <Override PartName="/ppt/theme/themeOverride17.xml" ContentType="application/vnd.openxmlformats-officedocument.themeOverride+xml"/>
  <Override PartName="/ppt/notesSlides/notesSlide33.xml" ContentType="application/vnd.openxmlformats-officedocument.presentationml.notesSlide+xml"/>
  <Override PartName="/ppt/theme/themeOverride18.xml" ContentType="application/vnd.openxmlformats-officedocument.themeOverride+xml"/>
  <Override PartName="/ppt/notesSlides/notesSlide34.xml" ContentType="application/vnd.openxmlformats-officedocument.presentationml.notesSlide+xml"/>
  <Override PartName="/ppt/theme/themeOverride19.xml" ContentType="application/vnd.openxmlformats-officedocument.themeOverride+xml"/>
  <Override PartName="/ppt/notesSlides/notesSlide35.xml" ContentType="application/vnd.openxmlformats-officedocument.presentationml.notesSlide+xml"/>
  <Override PartName="/ppt/theme/themeOverride20.xml" ContentType="application/vnd.openxmlformats-officedocument.themeOverride+xml"/>
  <Override PartName="/ppt/notesSlides/notesSlide36.xml" ContentType="application/vnd.openxmlformats-officedocument.presentationml.notesSlide+xml"/>
  <Override PartName="/ppt/theme/themeOverride21.xml" ContentType="application/vnd.openxmlformats-officedocument.themeOverride+xml"/>
  <Override PartName="/ppt/notesSlides/notesSlide37.xml" ContentType="application/vnd.openxmlformats-officedocument.presentationml.notesSlide+xml"/>
  <Override PartName="/ppt/theme/themeOverride22.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725" r:id="rId5"/>
    <p:sldMasterId id="2147483782" r:id="rId6"/>
    <p:sldMasterId id="2147483798" r:id="rId7"/>
    <p:sldMasterId id="2147483800" r:id="rId8"/>
    <p:sldMasterId id="2147483802" r:id="rId9"/>
    <p:sldMasterId id="2147483806" r:id="rId10"/>
    <p:sldMasterId id="2147483810" r:id="rId11"/>
  </p:sldMasterIdLst>
  <p:notesMasterIdLst>
    <p:notesMasterId r:id="rId77"/>
  </p:notesMasterIdLst>
  <p:sldIdLst>
    <p:sldId id="318" r:id="rId12"/>
    <p:sldId id="296" r:id="rId13"/>
    <p:sldId id="5579" r:id="rId14"/>
    <p:sldId id="5580" r:id="rId15"/>
    <p:sldId id="5581" r:id="rId16"/>
    <p:sldId id="5582" r:id="rId17"/>
    <p:sldId id="5583" r:id="rId18"/>
    <p:sldId id="5584" r:id="rId19"/>
    <p:sldId id="5585" r:id="rId20"/>
    <p:sldId id="5586" r:id="rId21"/>
    <p:sldId id="5587" r:id="rId22"/>
    <p:sldId id="5588" r:id="rId23"/>
    <p:sldId id="5589" r:id="rId24"/>
    <p:sldId id="5553" r:id="rId25"/>
    <p:sldId id="5554" r:id="rId26"/>
    <p:sldId id="5532" r:id="rId27"/>
    <p:sldId id="5596" r:id="rId28"/>
    <p:sldId id="5558" r:id="rId29"/>
    <p:sldId id="5539" r:id="rId30"/>
    <p:sldId id="5597" r:id="rId31"/>
    <p:sldId id="5591" r:id="rId32"/>
    <p:sldId id="5600" r:id="rId33"/>
    <p:sldId id="5598" r:id="rId34"/>
    <p:sldId id="5592" r:id="rId35"/>
    <p:sldId id="5577" r:id="rId36"/>
    <p:sldId id="5593" r:id="rId37"/>
    <p:sldId id="5564" r:id="rId38"/>
    <p:sldId id="5565" r:id="rId39"/>
    <p:sldId id="5535" r:id="rId40"/>
    <p:sldId id="5561" r:id="rId41"/>
    <p:sldId id="5594" r:id="rId42"/>
    <p:sldId id="5595" r:id="rId43"/>
    <p:sldId id="5563" r:id="rId44"/>
    <p:sldId id="5599" r:id="rId45"/>
    <p:sldId id="5601" r:id="rId46"/>
    <p:sldId id="5602" r:id="rId47"/>
    <p:sldId id="5603" r:id="rId48"/>
    <p:sldId id="5578" r:id="rId49"/>
    <p:sldId id="5538" r:id="rId50"/>
    <p:sldId id="332" r:id="rId51"/>
    <p:sldId id="266" r:id="rId52"/>
    <p:sldId id="339" r:id="rId53"/>
    <p:sldId id="341" r:id="rId54"/>
    <p:sldId id="342" r:id="rId55"/>
    <p:sldId id="343" r:id="rId56"/>
    <p:sldId id="337" r:id="rId57"/>
    <p:sldId id="340" r:id="rId58"/>
    <p:sldId id="344" r:id="rId59"/>
    <p:sldId id="345" r:id="rId60"/>
    <p:sldId id="307" r:id="rId61"/>
    <p:sldId id="347" r:id="rId62"/>
    <p:sldId id="338" r:id="rId63"/>
    <p:sldId id="348" r:id="rId64"/>
    <p:sldId id="333" r:id="rId65"/>
    <p:sldId id="258" r:id="rId66"/>
    <p:sldId id="273" r:id="rId67"/>
    <p:sldId id="259" r:id="rId68"/>
    <p:sldId id="284" r:id="rId69"/>
    <p:sldId id="274" r:id="rId70"/>
    <p:sldId id="282" r:id="rId71"/>
    <p:sldId id="286" r:id="rId72"/>
    <p:sldId id="283" r:id="rId73"/>
    <p:sldId id="277" r:id="rId74"/>
    <p:sldId id="278" r:id="rId75"/>
    <p:sldId id="319" r:id="rId76"/>
  </p:sldIdLst>
  <p:sldSz cx="18288000" cy="10287000"/>
  <p:notesSz cx="6858000" cy="9144000"/>
  <p:embeddedFontLst>
    <p:embeddedFont>
      <p:font typeface="Aptos Narrow" panose="020B0004020202020204" pitchFamily="34" charset="0"/>
      <p:regular r:id="rId78"/>
      <p:bold r:id="rId79"/>
      <p:italic r:id="rId80"/>
      <p:boldItalic r:id="rId81"/>
    </p:embeddedFont>
    <p:embeddedFont>
      <p:font typeface="Arial Bold" panose="020B0704020202020204" pitchFamily="34" charset="0"/>
      <p:regular r:id="rId82"/>
      <p:bold r:id="rId83"/>
    </p:embeddedFont>
    <p:embeddedFont>
      <p:font typeface="Gill Sans MT" panose="020B0502020104020203" pitchFamily="34" charset="0"/>
      <p:regular r:id="rId84"/>
      <p:bold r:id="rId85"/>
      <p:italic r:id="rId86"/>
      <p:boldItalic r:id="rId87"/>
    </p:embeddedFont>
    <p:embeddedFont>
      <p:font typeface="Nunito" pitchFamily="2" charset="0"/>
      <p:regular r:id="rId88"/>
      <p:bold r:id="rId89"/>
      <p:italic r:id="rId90"/>
      <p:boldItalic r:id="rId91"/>
    </p:embeddedFont>
    <p:embeddedFont>
      <p:font typeface="Raleway Medium" pitchFamily="2" charset="0"/>
      <p:regular r:id="rId92"/>
    </p:embeddedFont>
    <p:embeddedFont>
      <p:font typeface="Raleway SemiBold" pitchFamily="2" charset="0"/>
      <p:bold r:id="rId93"/>
    </p:embeddedFont>
    <p:embeddedFont>
      <p:font typeface="Rastanty Cortez" panose="02000506000000020003" pitchFamily="2" charset="0"/>
      <p:regular r:id="rId94"/>
    </p:embeddedFont>
    <p:embeddedFont>
      <p:font typeface="Source Sans Pro" panose="020B0503030403020204" pitchFamily="34" charset="0"/>
      <p:regular r:id="rId95"/>
      <p:bold r:id="rId96"/>
      <p:italic r:id="rId97"/>
      <p:boldItalic r:id="rId98"/>
    </p:embeddedFont>
    <p:embeddedFont>
      <p:font typeface="Trebuchet MS" panose="020B0603020202020204" pitchFamily="34" charset="0"/>
      <p:regular r:id="rId99"/>
      <p:bold r:id="rId100"/>
      <p:italic r:id="rId101"/>
      <p:boldItalic r:id="rId102"/>
    </p:embeddedFont>
    <p:embeddedFont>
      <p:font typeface="Tw Cen MT" panose="020B0602020104020603" pitchFamily="34" charset="0"/>
      <p:regular r:id="rId103"/>
      <p:bold r:id="rId104"/>
      <p:italic r:id="rId105"/>
      <p:boldItalic r:id="rId106"/>
    </p:embeddedFont>
    <p:embeddedFont>
      <p:font typeface="Tw Cen MT Condensed" panose="020B0606020104020203" pitchFamily="34" charset="0"/>
      <p:regular r:id="rId107"/>
      <p:bold r:id="rId108"/>
    </p:embeddedFont>
    <p:embeddedFont>
      <p:font typeface="Wingdings 3" panose="05040102010807070707" pitchFamily="18" charset="2"/>
      <p:regular r:id="rId10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8295D2-36A6-4617-9397-73598FB263C2}" v="34" dt="2025-07-21T14:33:09.7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121" autoAdjust="0"/>
  </p:normalViewPr>
  <p:slideViewPr>
    <p:cSldViewPr snapToGrid="0">
      <p:cViewPr varScale="1">
        <p:scale>
          <a:sx n="53" d="100"/>
          <a:sy n="53" d="100"/>
        </p:scale>
        <p:origin x="1716" y="96"/>
      </p:cViewPr>
      <p:guideLst>
        <p:guide orient="horz" pos="2160"/>
        <p:guide pos="2880"/>
      </p:guideLst>
    </p:cSldViewPr>
  </p:slideViewPr>
  <p:notesTextViewPr>
    <p:cViewPr>
      <p:scale>
        <a:sx n="3" d="2"/>
        <a:sy n="3" d="2"/>
      </p:scale>
      <p:origin x="-32" y="-2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font" Target="fonts/font7.fntdata"/><Relationship Id="rId89" Type="http://schemas.openxmlformats.org/officeDocument/2006/relationships/font" Target="fonts/font12.fntdata"/><Relationship Id="rId112" Type="http://schemas.openxmlformats.org/officeDocument/2006/relationships/theme" Target="theme/theme1.xml"/><Relationship Id="rId16" Type="http://schemas.openxmlformats.org/officeDocument/2006/relationships/slide" Target="slides/slide5.xml"/><Relationship Id="rId107" Type="http://schemas.openxmlformats.org/officeDocument/2006/relationships/font" Target="fonts/font30.fntdata"/><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font" Target="fonts/font2.fntdata"/><Relationship Id="rId102" Type="http://schemas.openxmlformats.org/officeDocument/2006/relationships/font" Target="fonts/font25.fntdata"/><Relationship Id="rId5" Type="http://schemas.openxmlformats.org/officeDocument/2006/relationships/slideMaster" Target="slideMasters/slideMaster2.xml"/><Relationship Id="rId90" Type="http://schemas.openxmlformats.org/officeDocument/2006/relationships/font" Target="fonts/font13.fntdata"/><Relationship Id="rId95" Type="http://schemas.openxmlformats.org/officeDocument/2006/relationships/font" Target="fonts/font18.fntdata"/><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tableStyles" Target="tableStyles.xml"/><Relationship Id="rId80" Type="http://schemas.openxmlformats.org/officeDocument/2006/relationships/font" Target="fonts/font3.fntdata"/><Relationship Id="rId85" Type="http://schemas.openxmlformats.org/officeDocument/2006/relationships/font" Target="fonts/font8.fntdata"/><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font" Target="fonts/font26.fntdata"/><Relationship Id="rId108" Type="http://schemas.openxmlformats.org/officeDocument/2006/relationships/font" Target="fonts/font31.fntdata"/><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font" Target="fonts/font14.fntdata"/><Relationship Id="rId96" Type="http://schemas.openxmlformats.org/officeDocument/2006/relationships/font" Target="fonts/font19.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font" Target="fonts/font29.fntdata"/><Relationship Id="rId114" Type="http://schemas.microsoft.com/office/2016/11/relationships/changesInfo" Target="changesInfos/changesInfo1.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94" Type="http://schemas.openxmlformats.org/officeDocument/2006/relationships/font" Target="fonts/font17.fntdata"/><Relationship Id="rId99" Type="http://schemas.openxmlformats.org/officeDocument/2006/relationships/font" Target="fonts/font22.fntdata"/><Relationship Id="rId101" Type="http://schemas.openxmlformats.org/officeDocument/2006/relationships/font" Target="fonts/font24.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font" Target="fonts/font32.fntdata"/><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font" Target="fonts/font20.fntdata"/><Relationship Id="rId104" Type="http://schemas.openxmlformats.org/officeDocument/2006/relationships/font" Target="fonts/font27.fntdata"/><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font" Target="fonts/font15.fntdata"/><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font" Target="fonts/font10.fntdata"/><Relationship Id="rId110" Type="http://schemas.openxmlformats.org/officeDocument/2006/relationships/presProps" Target="presProps.xml"/><Relationship Id="rId115" Type="http://schemas.microsoft.com/office/2015/10/relationships/revisionInfo" Target="revisionInfo.xml"/><Relationship Id="rId61" Type="http://schemas.openxmlformats.org/officeDocument/2006/relationships/slide" Target="slides/slide50.xml"/><Relationship Id="rId82" Type="http://schemas.openxmlformats.org/officeDocument/2006/relationships/font" Target="fonts/font5.fntdata"/><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notesMaster" Target="notesMasters/notesMaster1.xml"/><Relationship Id="rId100" Type="http://schemas.openxmlformats.org/officeDocument/2006/relationships/font" Target="fonts/font23.fntdata"/><Relationship Id="rId105" Type="http://schemas.openxmlformats.org/officeDocument/2006/relationships/font" Target="fonts/font28.fntdata"/><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font" Target="fonts/font16.fntdata"/><Relationship Id="rId98" Type="http://schemas.openxmlformats.org/officeDocument/2006/relationships/font" Target="fonts/font21.fntdata"/><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font" Target="fonts/font6.fntdata"/><Relationship Id="rId88" Type="http://schemas.openxmlformats.org/officeDocument/2006/relationships/font" Target="fonts/font11.fntdata"/><Relationship Id="rId11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tte Manise" userId="4c9cef15-e8a7-4843-bb20-022223efa582" providerId="ADAL" clId="{AB8295D2-36A6-4617-9397-73598FB263C2}"/>
    <pc:docChg chg="undo custSel addSld delSld modSld">
      <pc:chgData name="Juliette Manise" userId="4c9cef15-e8a7-4843-bb20-022223efa582" providerId="ADAL" clId="{AB8295D2-36A6-4617-9397-73598FB263C2}" dt="2025-07-21T17:33:28.789" v="531" actId="1076"/>
      <pc:docMkLst>
        <pc:docMk/>
      </pc:docMkLst>
      <pc:sldChg chg="add">
        <pc:chgData name="Juliette Manise" userId="4c9cef15-e8a7-4843-bb20-022223efa582" providerId="ADAL" clId="{AB8295D2-36A6-4617-9397-73598FB263C2}" dt="2025-07-21T14:33:09.702" v="527"/>
        <pc:sldMkLst>
          <pc:docMk/>
          <pc:sldMk cId="1188129077" sldId="258"/>
        </pc:sldMkLst>
      </pc:sldChg>
      <pc:sldChg chg="add">
        <pc:chgData name="Juliette Manise" userId="4c9cef15-e8a7-4843-bb20-022223efa582" providerId="ADAL" clId="{AB8295D2-36A6-4617-9397-73598FB263C2}" dt="2025-07-21T14:33:09.702" v="527"/>
        <pc:sldMkLst>
          <pc:docMk/>
          <pc:sldMk cId="1302147222" sldId="259"/>
        </pc:sldMkLst>
      </pc:sldChg>
      <pc:sldChg chg="add del">
        <pc:chgData name="Juliette Manise" userId="4c9cef15-e8a7-4843-bb20-022223efa582" providerId="ADAL" clId="{AB8295D2-36A6-4617-9397-73598FB263C2}" dt="2025-07-21T13:49:42.284" v="495" actId="47"/>
        <pc:sldMkLst>
          <pc:docMk/>
          <pc:sldMk cId="3907392454" sldId="263"/>
        </pc:sldMkLst>
      </pc:sldChg>
      <pc:sldChg chg="add del">
        <pc:chgData name="Juliette Manise" userId="4c9cef15-e8a7-4843-bb20-022223efa582" providerId="ADAL" clId="{AB8295D2-36A6-4617-9397-73598FB263C2}" dt="2025-07-21T13:50:44.574" v="498" actId="47"/>
        <pc:sldMkLst>
          <pc:docMk/>
          <pc:sldMk cId="291139883" sldId="264"/>
        </pc:sldMkLst>
      </pc:sldChg>
      <pc:sldChg chg="modSp add mod">
        <pc:chgData name="Juliette Manise" userId="4c9cef15-e8a7-4843-bb20-022223efa582" providerId="ADAL" clId="{AB8295D2-36A6-4617-9397-73598FB263C2}" dt="2025-07-21T13:40:52.455" v="475" actId="27636"/>
        <pc:sldMkLst>
          <pc:docMk/>
          <pc:sldMk cId="2671696340" sldId="266"/>
        </pc:sldMkLst>
        <pc:spChg chg="mod">
          <ac:chgData name="Juliette Manise" userId="4c9cef15-e8a7-4843-bb20-022223efa582" providerId="ADAL" clId="{AB8295D2-36A6-4617-9397-73598FB263C2}" dt="2025-07-21T13:40:52.455" v="475" actId="27636"/>
          <ac:spMkLst>
            <pc:docMk/>
            <pc:sldMk cId="2671696340" sldId="266"/>
            <ac:spMk id="4" creationId="{6212D169-0286-65D7-8D63-706454198007}"/>
          </ac:spMkLst>
        </pc:spChg>
      </pc:sldChg>
      <pc:sldChg chg="add del">
        <pc:chgData name="Juliette Manise" userId="4c9cef15-e8a7-4843-bb20-022223efa582" providerId="ADAL" clId="{AB8295D2-36A6-4617-9397-73598FB263C2}" dt="2025-07-21T13:50:39.667" v="497" actId="47"/>
        <pc:sldMkLst>
          <pc:docMk/>
          <pc:sldMk cId="1414215195" sldId="267"/>
        </pc:sldMkLst>
      </pc:sldChg>
      <pc:sldChg chg="add">
        <pc:chgData name="Juliette Manise" userId="4c9cef15-e8a7-4843-bb20-022223efa582" providerId="ADAL" clId="{AB8295D2-36A6-4617-9397-73598FB263C2}" dt="2025-07-21T14:33:09.702" v="527"/>
        <pc:sldMkLst>
          <pc:docMk/>
          <pc:sldMk cId="775185971" sldId="273"/>
        </pc:sldMkLst>
      </pc:sldChg>
      <pc:sldChg chg="add">
        <pc:chgData name="Juliette Manise" userId="4c9cef15-e8a7-4843-bb20-022223efa582" providerId="ADAL" clId="{AB8295D2-36A6-4617-9397-73598FB263C2}" dt="2025-07-21T14:33:09.702" v="527"/>
        <pc:sldMkLst>
          <pc:docMk/>
          <pc:sldMk cId="2089158413" sldId="274"/>
        </pc:sldMkLst>
      </pc:sldChg>
      <pc:sldChg chg="add del">
        <pc:chgData name="Juliette Manise" userId="4c9cef15-e8a7-4843-bb20-022223efa582" providerId="ADAL" clId="{AB8295D2-36A6-4617-9397-73598FB263C2}" dt="2025-07-21T13:42:17.273" v="481" actId="47"/>
        <pc:sldMkLst>
          <pc:docMk/>
          <pc:sldMk cId="3077961094" sldId="274"/>
        </pc:sldMkLst>
      </pc:sldChg>
      <pc:sldChg chg="add">
        <pc:chgData name="Juliette Manise" userId="4c9cef15-e8a7-4843-bb20-022223efa582" providerId="ADAL" clId="{AB8295D2-36A6-4617-9397-73598FB263C2}" dt="2025-07-21T14:33:09.702" v="527"/>
        <pc:sldMkLst>
          <pc:docMk/>
          <pc:sldMk cId="251427151" sldId="277"/>
        </pc:sldMkLst>
      </pc:sldChg>
      <pc:sldChg chg="add">
        <pc:chgData name="Juliette Manise" userId="4c9cef15-e8a7-4843-bb20-022223efa582" providerId="ADAL" clId="{AB8295D2-36A6-4617-9397-73598FB263C2}" dt="2025-07-21T14:33:09.702" v="527"/>
        <pc:sldMkLst>
          <pc:docMk/>
          <pc:sldMk cId="1553240625" sldId="278"/>
        </pc:sldMkLst>
      </pc:sldChg>
      <pc:sldChg chg="add">
        <pc:chgData name="Juliette Manise" userId="4c9cef15-e8a7-4843-bb20-022223efa582" providerId="ADAL" clId="{AB8295D2-36A6-4617-9397-73598FB263C2}" dt="2025-07-21T14:33:09.702" v="527"/>
        <pc:sldMkLst>
          <pc:docMk/>
          <pc:sldMk cId="237557694" sldId="282"/>
        </pc:sldMkLst>
      </pc:sldChg>
      <pc:sldChg chg="add">
        <pc:chgData name="Juliette Manise" userId="4c9cef15-e8a7-4843-bb20-022223efa582" providerId="ADAL" clId="{AB8295D2-36A6-4617-9397-73598FB263C2}" dt="2025-07-21T14:33:09.702" v="527"/>
        <pc:sldMkLst>
          <pc:docMk/>
          <pc:sldMk cId="2069542745" sldId="283"/>
        </pc:sldMkLst>
      </pc:sldChg>
      <pc:sldChg chg="add">
        <pc:chgData name="Juliette Manise" userId="4c9cef15-e8a7-4843-bb20-022223efa582" providerId="ADAL" clId="{AB8295D2-36A6-4617-9397-73598FB263C2}" dt="2025-07-21T14:33:09.702" v="527"/>
        <pc:sldMkLst>
          <pc:docMk/>
          <pc:sldMk cId="4290940652" sldId="284"/>
        </pc:sldMkLst>
      </pc:sldChg>
      <pc:sldChg chg="modSp add del mod">
        <pc:chgData name="Juliette Manise" userId="4c9cef15-e8a7-4843-bb20-022223efa582" providerId="ADAL" clId="{AB8295D2-36A6-4617-9397-73598FB263C2}" dt="2025-07-21T13:51:50.314" v="502" actId="47"/>
        <pc:sldMkLst>
          <pc:docMk/>
          <pc:sldMk cId="3938238726" sldId="285"/>
        </pc:sldMkLst>
        <pc:spChg chg="mod">
          <ac:chgData name="Juliette Manise" userId="4c9cef15-e8a7-4843-bb20-022223efa582" providerId="ADAL" clId="{AB8295D2-36A6-4617-9397-73598FB263C2}" dt="2025-07-21T13:47:48.885" v="490" actId="1076"/>
          <ac:spMkLst>
            <pc:docMk/>
            <pc:sldMk cId="3938238726" sldId="285"/>
            <ac:spMk id="2" creationId="{1FAB5071-C80D-022C-9D4C-3CB559ABF7BA}"/>
          </ac:spMkLst>
        </pc:spChg>
      </pc:sldChg>
      <pc:sldChg chg="add">
        <pc:chgData name="Juliette Manise" userId="4c9cef15-e8a7-4843-bb20-022223efa582" providerId="ADAL" clId="{AB8295D2-36A6-4617-9397-73598FB263C2}" dt="2025-07-21T14:33:09.702" v="527"/>
        <pc:sldMkLst>
          <pc:docMk/>
          <pc:sldMk cId="3733158656" sldId="286"/>
        </pc:sldMkLst>
      </pc:sldChg>
      <pc:sldChg chg="add">
        <pc:chgData name="Juliette Manise" userId="4c9cef15-e8a7-4843-bb20-022223efa582" providerId="ADAL" clId="{AB8295D2-36A6-4617-9397-73598FB263C2}" dt="2025-07-21T14:18:57.575" v="511"/>
        <pc:sldMkLst>
          <pc:docMk/>
          <pc:sldMk cId="2735609891" sldId="296"/>
        </pc:sldMkLst>
      </pc:sldChg>
      <pc:sldChg chg="add del">
        <pc:chgData name="Juliette Manise" userId="4c9cef15-e8a7-4843-bb20-022223efa582" providerId="ADAL" clId="{AB8295D2-36A6-4617-9397-73598FB263C2}" dt="2025-07-21T13:45:30.830" v="487" actId="47"/>
        <pc:sldMkLst>
          <pc:docMk/>
          <pc:sldMk cId="1861268526" sldId="303"/>
        </pc:sldMkLst>
      </pc:sldChg>
      <pc:sldChg chg="del">
        <pc:chgData name="Juliette Manise" userId="4c9cef15-e8a7-4843-bb20-022223efa582" providerId="ADAL" clId="{AB8295D2-36A6-4617-9397-73598FB263C2}" dt="2025-07-18T19:37:49.322" v="455" actId="2696"/>
        <pc:sldMkLst>
          <pc:docMk/>
          <pc:sldMk cId="2324154351" sldId="306"/>
        </pc:sldMkLst>
      </pc:sldChg>
      <pc:sldChg chg="modSp add del mod">
        <pc:chgData name="Juliette Manise" userId="4c9cef15-e8a7-4843-bb20-022223efa582" providerId="ADAL" clId="{AB8295D2-36A6-4617-9397-73598FB263C2}" dt="2025-07-21T13:56:25.263" v="509"/>
        <pc:sldMkLst>
          <pc:docMk/>
          <pc:sldMk cId="3970422745" sldId="307"/>
        </pc:sldMkLst>
        <pc:spChg chg="mod">
          <ac:chgData name="Juliette Manise" userId="4c9cef15-e8a7-4843-bb20-022223efa582" providerId="ADAL" clId="{AB8295D2-36A6-4617-9397-73598FB263C2}" dt="2025-07-21T13:48:18.515" v="491" actId="1076"/>
          <ac:spMkLst>
            <pc:docMk/>
            <pc:sldMk cId="3970422745" sldId="307"/>
            <ac:spMk id="2" creationId="{1FAB5071-C80D-022C-9D4C-3CB559ABF7BA}"/>
          </ac:spMkLst>
        </pc:spChg>
      </pc:sldChg>
      <pc:sldChg chg="add del">
        <pc:chgData name="Juliette Manise" userId="4c9cef15-e8a7-4843-bb20-022223efa582" providerId="ADAL" clId="{AB8295D2-36A6-4617-9397-73598FB263C2}" dt="2025-07-21T13:47:26.215" v="489" actId="47"/>
        <pc:sldMkLst>
          <pc:docMk/>
          <pc:sldMk cId="2619385995" sldId="309"/>
        </pc:sldMkLst>
      </pc:sldChg>
      <pc:sldChg chg="add del">
        <pc:chgData name="Juliette Manise" userId="4c9cef15-e8a7-4843-bb20-022223efa582" providerId="ADAL" clId="{AB8295D2-36A6-4617-9397-73598FB263C2}" dt="2025-07-21T13:44:31.005" v="485" actId="47"/>
        <pc:sldMkLst>
          <pc:docMk/>
          <pc:sldMk cId="3563217532" sldId="313"/>
        </pc:sldMkLst>
      </pc:sldChg>
      <pc:sldChg chg="delSp modSp mod">
        <pc:chgData name="Juliette Manise" userId="4c9cef15-e8a7-4843-bb20-022223efa582" providerId="ADAL" clId="{AB8295D2-36A6-4617-9397-73598FB263C2}" dt="2025-07-21T14:29:34.987" v="526" actId="20577"/>
        <pc:sldMkLst>
          <pc:docMk/>
          <pc:sldMk cId="0" sldId="318"/>
        </pc:sldMkLst>
        <pc:spChg chg="mod">
          <ac:chgData name="Juliette Manise" userId="4c9cef15-e8a7-4843-bb20-022223efa582" providerId="ADAL" clId="{AB8295D2-36A6-4617-9397-73598FB263C2}" dt="2025-07-18T19:36:58.508" v="452" actId="1076"/>
          <ac:spMkLst>
            <pc:docMk/>
            <pc:sldMk cId="0" sldId="318"/>
            <ac:spMk id="2" creationId="{00000000-0000-0000-0000-000000000000}"/>
          </ac:spMkLst>
        </pc:spChg>
        <pc:spChg chg="mod">
          <ac:chgData name="Juliette Manise" userId="4c9cef15-e8a7-4843-bb20-022223efa582" providerId="ADAL" clId="{AB8295D2-36A6-4617-9397-73598FB263C2}" dt="2025-07-18T19:36:15.245" v="447" actId="1076"/>
          <ac:spMkLst>
            <pc:docMk/>
            <pc:sldMk cId="0" sldId="318"/>
            <ac:spMk id="3" creationId="{00000000-0000-0000-0000-000000000000}"/>
          </ac:spMkLst>
        </pc:spChg>
        <pc:spChg chg="mod">
          <ac:chgData name="Juliette Manise" userId="4c9cef15-e8a7-4843-bb20-022223efa582" providerId="ADAL" clId="{AB8295D2-36A6-4617-9397-73598FB263C2}" dt="2025-07-18T19:36:18.662" v="448" actId="1076"/>
          <ac:spMkLst>
            <pc:docMk/>
            <pc:sldMk cId="0" sldId="318"/>
            <ac:spMk id="4" creationId="{00000000-0000-0000-0000-000000000000}"/>
          </ac:spMkLst>
        </pc:spChg>
        <pc:spChg chg="mod">
          <ac:chgData name="Juliette Manise" userId="4c9cef15-e8a7-4843-bb20-022223efa582" providerId="ADAL" clId="{AB8295D2-36A6-4617-9397-73598FB263C2}" dt="2025-07-18T19:32:27.052" v="357" actId="1076"/>
          <ac:spMkLst>
            <pc:docMk/>
            <pc:sldMk cId="0" sldId="318"/>
            <ac:spMk id="5" creationId="{00000000-0000-0000-0000-000000000000}"/>
          </ac:spMkLst>
        </pc:spChg>
        <pc:spChg chg="mod">
          <ac:chgData name="Juliette Manise" userId="4c9cef15-e8a7-4843-bb20-022223efa582" providerId="ADAL" clId="{AB8295D2-36A6-4617-9397-73598FB263C2}" dt="2025-07-18T19:36:22.818" v="449" actId="1076"/>
          <ac:spMkLst>
            <pc:docMk/>
            <pc:sldMk cId="0" sldId="318"/>
            <ac:spMk id="6" creationId="{00000000-0000-0000-0000-000000000000}"/>
          </ac:spMkLst>
        </pc:spChg>
        <pc:spChg chg="mod">
          <ac:chgData name="Juliette Manise" userId="4c9cef15-e8a7-4843-bb20-022223efa582" providerId="ADAL" clId="{AB8295D2-36A6-4617-9397-73598FB263C2}" dt="2025-07-18T19:37:35.582" v="454" actId="1076"/>
          <ac:spMkLst>
            <pc:docMk/>
            <pc:sldMk cId="0" sldId="318"/>
            <ac:spMk id="7" creationId="{00000000-0000-0000-0000-000000000000}"/>
          </ac:spMkLst>
        </pc:spChg>
        <pc:spChg chg="mod">
          <ac:chgData name="Juliette Manise" userId="4c9cef15-e8a7-4843-bb20-022223efa582" providerId="ADAL" clId="{AB8295D2-36A6-4617-9397-73598FB263C2}" dt="2025-07-18T19:22:37.882" v="90" actId="1076"/>
          <ac:spMkLst>
            <pc:docMk/>
            <pc:sldMk cId="0" sldId="318"/>
            <ac:spMk id="9" creationId="{00000000-0000-0000-0000-000000000000}"/>
          </ac:spMkLst>
        </pc:spChg>
        <pc:spChg chg="mod">
          <ac:chgData name="Juliette Manise" userId="4c9cef15-e8a7-4843-bb20-022223efa582" providerId="ADAL" clId="{AB8295D2-36A6-4617-9397-73598FB263C2}" dt="2025-07-18T19:22:31.282" v="89" actId="114"/>
          <ac:spMkLst>
            <pc:docMk/>
            <pc:sldMk cId="0" sldId="318"/>
            <ac:spMk id="10" creationId="{00000000-0000-0000-0000-000000000000}"/>
          </ac:spMkLst>
        </pc:spChg>
        <pc:spChg chg="mod">
          <ac:chgData name="Juliette Manise" userId="4c9cef15-e8a7-4843-bb20-022223efa582" providerId="ADAL" clId="{AB8295D2-36A6-4617-9397-73598FB263C2}" dt="2025-07-18T19:37:27.192" v="453" actId="1076"/>
          <ac:spMkLst>
            <pc:docMk/>
            <pc:sldMk cId="0" sldId="318"/>
            <ac:spMk id="11" creationId="{00000000-0000-0000-0000-000000000000}"/>
          </ac:spMkLst>
        </pc:spChg>
        <pc:spChg chg="mod">
          <ac:chgData name="Juliette Manise" userId="4c9cef15-e8a7-4843-bb20-022223efa582" providerId="ADAL" clId="{AB8295D2-36A6-4617-9397-73598FB263C2}" dt="2025-07-21T14:29:34.987" v="526" actId="20577"/>
          <ac:spMkLst>
            <pc:docMk/>
            <pc:sldMk cId="0" sldId="318"/>
            <ac:spMk id="12" creationId="{00000000-0000-0000-0000-000000000000}"/>
          </ac:spMkLst>
        </pc:spChg>
        <pc:spChg chg="mod">
          <ac:chgData name="Juliette Manise" userId="4c9cef15-e8a7-4843-bb20-022223efa582" providerId="ADAL" clId="{AB8295D2-36A6-4617-9397-73598FB263C2}" dt="2025-07-18T19:36:03.047" v="444" actId="1076"/>
          <ac:spMkLst>
            <pc:docMk/>
            <pc:sldMk cId="0" sldId="318"/>
            <ac:spMk id="16" creationId="{00000000-0000-0000-0000-000000000000}"/>
          </ac:spMkLst>
        </pc:spChg>
      </pc:sldChg>
      <pc:sldChg chg="modSp mod">
        <pc:chgData name="Juliette Manise" userId="4c9cef15-e8a7-4843-bb20-022223efa582" providerId="ADAL" clId="{AB8295D2-36A6-4617-9397-73598FB263C2}" dt="2025-07-18T19:37:57.174" v="469" actId="20577"/>
        <pc:sldMkLst>
          <pc:docMk/>
          <pc:sldMk cId="0" sldId="319"/>
        </pc:sldMkLst>
        <pc:spChg chg="mod">
          <ac:chgData name="Juliette Manise" userId="4c9cef15-e8a7-4843-bb20-022223efa582" providerId="ADAL" clId="{AB8295D2-36A6-4617-9397-73598FB263C2}" dt="2025-07-18T19:37:57.174" v="469" actId="20577"/>
          <ac:spMkLst>
            <pc:docMk/>
            <pc:sldMk cId="0" sldId="319"/>
            <ac:spMk id="3" creationId="{00000000-0000-0000-0000-000000000000}"/>
          </ac:spMkLst>
        </pc:spChg>
      </pc:sldChg>
      <pc:sldChg chg="new del">
        <pc:chgData name="Juliette Manise" userId="4c9cef15-e8a7-4843-bb20-022223efa582" providerId="ADAL" clId="{AB8295D2-36A6-4617-9397-73598FB263C2}" dt="2025-07-21T13:40:16.745" v="472" actId="2696"/>
        <pc:sldMkLst>
          <pc:docMk/>
          <pc:sldMk cId="1683714480" sldId="320"/>
        </pc:sldMkLst>
      </pc:sldChg>
      <pc:sldChg chg="modSp add del mod">
        <pc:chgData name="Juliette Manise" userId="4c9cef15-e8a7-4843-bb20-022223efa582" providerId="ADAL" clId="{AB8295D2-36A6-4617-9397-73598FB263C2}" dt="2025-07-21T13:53:04.789" v="508" actId="47"/>
        <pc:sldMkLst>
          <pc:docMk/>
          <pc:sldMk cId="3902810076" sldId="326"/>
        </pc:sldMkLst>
        <pc:spChg chg="mod">
          <ac:chgData name="Juliette Manise" userId="4c9cef15-e8a7-4843-bb20-022223efa582" providerId="ADAL" clId="{AB8295D2-36A6-4617-9397-73598FB263C2}" dt="2025-07-21T13:48:38.139" v="493" actId="1076"/>
          <ac:spMkLst>
            <pc:docMk/>
            <pc:sldMk cId="3902810076" sldId="326"/>
            <ac:spMk id="2" creationId="{1FAB5071-C80D-022C-9D4C-3CB559ABF7BA}"/>
          </ac:spMkLst>
        </pc:spChg>
      </pc:sldChg>
      <pc:sldChg chg="add">
        <pc:chgData name="Juliette Manise" userId="4c9cef15-e8a7-4843-bb20-022223efa582" providerId="ADAL" clId="{AB8295D2-36A6-4617-9397-73598FB263C2}" dt="2025-07-21T13:40:11.681" v="471"/>
        <pc:sldMkLst>
          <pc:docMk/>
          <pc:sldMk cId="3990967184" sldId="332"/>
        </pc:sldMkLst>
      </pc:sldChg>
      <pc:sldChg chg="add">
        <pc:chgData name="Juliette Manise" userId="4c9cef15-e8a7-4843-bb20-022223efa582" providerId="ADAL" clId="{AB8295D2-36A6-4617-9397-73598FB263C2}" dt="2025-07-21T13:42:48.528" v="482"/>
        <pc:sldMkLst>
          <pc:docMk/>
          <pc:sldMk cId="454517751" sldId="333"/>
        </pc:sldMkLst>
      </pc:sldChg>
      <pc:sldChg chg="new del">
        <pc:chgData name="Juliette Manise" userId="4c9cef15-e8a7-4843-bb20-022223efa582" providerId="ADAL" clId="{AB8295D2-36A6-4617-9397-73598FB263C2}" dt="2025-07-21T13:41:03.297" v="479" actId="47"/>
        <pc:sldMkLst>
          <pc:docMk/>
          <pc:sldMk cId="1327159439" sldId="333"/>
        </pc:sldMkLst>
      </pc:sldChg>
      <pc:sldChg chg="modSp add del mod">
        <pc:chgData name="Juliette Manise" userId="4c9cef15-e8a7-4843-bb20-022223efa582" providerId="ADAL" clId="{AB8295D2-36A6-4617-9397-73598FB263C2}" dt="2025-07-21T13:52:36.550" v="506" actId="2696"/>
        <pc:sldMkLst>
          <pc:docMk/>
          <pc:sldMk cId="2485696750" sldId="334"/>
        </pc:sldMkLst>
        <pc:spChg chg="mod">
          <ac:chgData name="Juliette Manise" userId="4c9cef15-e8a7-4843-bb20-022223efa582" providerId="ADAL" clId="{AB8295D2-36A6-4617-9397-73598FB263C2}" dt="2025-07-21T13:48:24.931" v="492" actId="1076"/>
          <ac:spMkLst>
            <pc:docMk/>
            <pc:sldMk cId="2485696750" sldId="334"/>
            <ac:spMk id="2" creationId="{F3DC9E75-2A4F-E1FE-F0F7-247708B88048}"/>
          </ac:spMkLst>
        </pc:spChg>
        <pc:spChg chg="mod">
          <ac:chgData name="Juliette Manise" userId="4c9cef15-e8a7-4843-bb20-022223efa582" providerId="ADAL" clId="{AB8295D2-36A6-4617-9397-73598FB263C2}" dt="2025-07-21T13:40:52.571" v="477" actId="27636"/>
          <ac:spMkLst>
            <pc:docMk/>
            <pc:sldMk cId="2485696750" sldId="334"/>
            <ac:spMk id="3" creationId="{0E1B286E-D010-6216-8360-A88E420E479C}"/>
          </ac:spMkLst>
        </pc:spChg>
      </pc:sldChg>
      <pc:sldChg chg="add del">
        <pc:chgData name="Juliette Manise" userId="4c9cef15-e8a7-4843-bb20-022223efa582" providerId="ADAL" clId="{AB8295D2-36A6-4617-9397-73598FB263C2}" dt="2025-07-21T13:51:19.601" v="500" actId="47"/>
        <pc:sldMkLst>
          <pc:docMk/>
          <pc:sldMk cId="838867343" sldId="335"/>
        </pc:sldMkLst>
      </pc:sldChg>
      <pc:sldChg chg="add del">
        <pc:chgData name="Juliette Manise" userId="4c9cef15-e8a7-4843-bb20-022223efa582" providerId="ADAL" clId="{AB8295D2-36A6-4617-9397-73598FB263C2}" dt="2025-07-21T13:42:50.830" v="483" actId="47"/>
        <pc:sldMkLst>
          <pc:docMk/>
          <pc:sldMk cId="1957414864" sldId="336"/>
        </pc:sldMkLst>
      </pc:sldChg>
      <pc:sldChg chg="add">
        <pc:chgData name="Juliette Manise" userId="4c9cef15-e8a7-4843-bb20-022223efa582" providerId="ADAL" clId="{AB8295D2-36A6-4617-9397-73598FB263C2}" dt="2025-07-21T13:42:13.810" v="480"/>
        <pc:sldMkLst>
          <pc:docMk/>
          <pc:sldMk cId="3790111416" sldId="337"/>
        </pc:sldMkLst>
      </pc:sldChg>
      <pc:sldChg chg="add">
        <pc:chgData name="Juliette Manise" userId="4c9cef15-e8a7-4843-bb20-022223efa582" providerId="ADAL" clId="{AB8295D2-36A6-4617-9397-73598FB263C2}" dt="2025-07-21T13:44:27.677" v="484"/>
        <pc:sldMkLst>
          <pc:docMk/>
          <pc:sldMk cId="239484425" sldId="338"/>
        </pc:sldMkLst>
      </pc:sldChg>
      <pc:sldChg chg="add">
        <pc:chgData name="Juliette Manise" userId="4c9cef15-e8a7-4843-bb20-022223efa582" providerId="ADAL" clId="{AB8295D2-36A6-4617-9397-73598FB263C2}" dt="2025-07-21T13:45:28.480" v="486"/>
        <pc:sldMkLst>
          <pc:docMk/>
          <pc:sldMk cId="1204524377" sldId="339"/>
        </pc:sldMkLst>
      </pc:sldChg>
      <pc:sldChg chg="add">
        <pc:chgData name="Juliette Manise" userId="4c9cef15-e8a7-4843-bb20-022223efa582" providerId="ADAL" clId="{AB8295D2-36A6-4617-9397-73598FB263C2}" dt="2025-07-21T13:47:23.395" v="488"/>
        <pc:sldMkLst>
          <pc:docMk/>
          <pc:sldMk cId="1576754944" sldId="340"/>
        </pc:sldMkLst>
      </pc:sldChg>
      <pc:sldChg chg="add">
        <pc:chgData name="Juliette Manise" userId="4c9cef15-e8a7-4843-bb20-022223efa582" providerId="ADAL" clId="{AB8295D2-36A6-4617-9397-73598FB263C2}" dt="2025-07-21T13:49:39.514" v="494"/>
        <pc:sldMkLst>
          <pc:docMk/>
          <pc:sldMk cId="3796331848" sldId="341"/>
        </pc:sldMkLst>
      </pc:sldChg>
      <pc:sldChg chg="add">
        <pc:chgData name="Juliette Manise" userId="4c9cef15-e8a7-4843-bb20-022223efa582" providerId="ADAL" clId="{AB8295D2-36A6-4617-9397-73598FB263C2}" dt="2025-07-21T13:50:31.857" v="496"/>
        <pc:sldMkLst>
          <pc:docMk/>
          <pc:sldMk cId="2827877652" sldId="342"/>
        </pc:sldMkLst>
      </pc:sldChg>
      <pc:sldChg chg="add">
        <pc:chgData name="Juliette Manise" userId="4c9cef15-e8a7-4843-bb20-022223efa582" providerId="ADAL" clId="{AB8295D2-36A6-4617-9397-73598FB263C2}" dt="2025-07-21T13:50:31.857" v="496"/>
        <pc:sldMkLst>
          <pc:docMk/>
          <pc:sldMk cId="1323764624" sldId="343"/>
        </pc:sldMkLst>
      </pc:sldChg>
      <pc:sldChg chg="add">
        <pc:chgData name="Juliette Manise" userId="4c9cef15-e8a7-4843-bb20-022223efa582" providerId="ADAL" clId="{AB8295D2-36A6-4617-9397-73598FB263C2}" dt="2025-07-21T13:51:10.560" v="499"/>
        <pc:sldMkLst>
          <pc:docMk/>
          <pc:sldMk cId="3305395809" sldId="344"/>
        </pc:sldMkLst>
      </pc:sldChg>
      <pc:sldChg chg="add">
        <pc:chgData name="Juliette Manise" userId="4c9cef15-e8a7-4843-bb20-022223efa582" providerId="ADAL" clId="{AB8295D2-36A6-4617-9397-73598FB263C2}" dt="2025-07-21T13:51:36.833" v="501"/>
        <pc:sldMkLst>
          <pc:docMk/>
          <pc:sldMk cId="3873520274" sldId="345"/>
        </pc:sldMkLst>
      </pc:sldChg>
      <pc:sldChg chg="add del">
        <pc:chgData name="Juliette Manise" userId="4c9cef15-e8a7-4843-bb20-022223efa582" providerId="ADAL" clId="{AB8295D2-36A6-4617-9397-73598FB263C2}" dt="2025-07-21T13:57:02.439" v="510" actId="47"/>
        <pc:sldMkLst>
          <pc:docMk/>
          <pc:sldMk cId="1696420473" sldId="346"/>
        </pc:sldMkLst>
      </pc:sldChg>
      <pc:sldChg chg="add">
        <pc:chgData name="Juliette Manise" userId="4c9cef15-e8a7-4843-bb20-022223efa582" providerId="ADAL" clId="{AB8295D2-36A6-4617-9397-73598FB263C2}" dt="2025-07-21T13:52:25.897" v="505"/>
        <pc:sldMkLst>
          <pc:docMk/>
          <pc:sldMk cId="581332777" sldId="347"/>
        </pc:sldMkLst>
      </pc:sldChg>
      <pc:sldChg chg="add">
        <pc:chgData name="Juliette Manise" userId="4c9cef15-e8a7-4843-bb20-022223efa582" providerId="ADAL" clId="{AB8295D2-36A6-4617-9397-73598FB263C2}" dt="2025-07-21T13:53:00.450" v="507"/>
        <pc:sldMkLst>
          <pc:docMk/>
          <pc:sldMk cId="4122046322" sldId="348"/>
        </pc:sldMkLst>
      </pc:sldChg>
      <pc:sldChg chg="add">
        <pc:chgData name="Juliette Manise" userId="4c9cef15-e8a7-4843-bb20-022223efa582" providerId="ADAL" clId="{AB8295D2-36A6-4617-9397-73598FB263C2}" dt="2025-07-21T14:21:39.252" v="513"/>
        <pc:sldMkLst>
          <pc:docMk/>
          <pc:sldMk cId="322582912" sldId="5532"/>
        </pc:sldMkLst>
      </pc:sldChg>
      <pc:sldChg chg="add">
        <pc:chgData name="Juliette Manise" userId="4c9cef15-e8a7-4843-bb20-022223efa582" providerId="ADAL" clId="{AB8295D2-36A6-4617-9397-73598FB263C2}" dt="2025-07-21T14:22:44.514" v="514"/>
        <pc:sldMkLst>
          <pc:docMk/>
          <pc:sldMk cId="769720567" sldId="5535"/>
        </pc:sldMkLst>
      </pc:sldChg>
      <pc:sldChg chg="add">
        <pc:chgData name="Juliette Manise" userId="4c9cef15-e8a7-4843-bb20-022223efa582" providerId="ADAL" clId="{AB8295D2-36A6-4617-9397-73598FB263C2}" dt="2025-07-21T14:26:11.879" v="520"/>
        <pc:sldMkLst>
          <pc:docMk/>
          <pc:sldMk cId="1872995056" sldId="5538"/>
        </pc:sldMkLst>
      </pc:sldChg>
      <pc:sldChg chg="add">
        <pc:chgData name="Juliette Manise" userId="4c9cef15-e8a7-4843-bb20-022223efa582" providerId="ADAL" clId="{AB8295D2-36A6-4617-9397-73598FB263C2}" dt="2025-07-21T14:21:39.252" v="513"/>
        <pc:sldMkLst>
          <pc:docMk/>
          <pc:sldMk cId="93320532" sldId="5539"/>
        </pc:sldMkLst>
      </pc:sldChg>
      <pc:sldChg chg="add">
        <pc:chgData name="Juliette Manise" userId="4c9cef15-e8a7-4843-bb20-022223efa582" providerId="ADAL" clId="{AB8295D2-36A6-4617-9397-73598FB263C2}" dt="2025-07-21T14:21:39.252" v="513"/>
        <pc:sldMkLst>
          <pc:docMk/>
          <pc:sldMk cId="2500992755" sldId="5553"/>
        </pc:sldMkLst>
      </pc:sldChg>
      <pc:sldChg chg="modSp add mod">
        <pc:chgData name="Juliette Manise" userId="4c9cef15-e8a7-4843-bb20-022223efa582" providerId="ADAL" clId="{AB8295D2-36A6-4617-9397-73598FB263C2}" dt="2025-07-21T14:23:45.610" v="516" actId="1076"/>
        <pc:sldMkLst>
          <pc:docMk/>
          <pc:sldMk cId="1760851617" sldId="5554"/>
        </pc:sldMkLst>
        <pc:picChg chg="mod">
          <ac:chgData name="Juliette Manise" userId="4c9cef15-e8a7-4843-bb20-022223efa582" providerId="ADAL" clId="{AB8295D2-36A6-4617-9397-73598FB263C2}" dt="2025-07-21T14:23:45.610" v="516" actId="1076"/>
          <ac:picMkLst>
            <pc:docMk/>
            <pc:sldMk cId="1760851617" sldId="5554"/>
            <ac:picMk id="8" creationId="{1F51868D-CD01-4947-9C6E-211ED2464ED9}"/>
          </ac:picMkLst>
        </pc:picChg>
      </pc:sldChg>
      <pc:sldChg chg="add">
        <pc:chgData name="Juliette Manise" userId="4c9cef15-e8a7-4843-bb20-022223efa582" providerId="ADAL" clId="{AB8295D2-36A6-4617-9397-73598FB263C2}" dt="2025-07-21T14:21:39.252" v="513"/>
        <pc:sldMkLst>
          <pc:docMk/>
          <pc:sldMk cId="3904821236" sldId="5558"/>
        </pc:sldMkLst>
      </pc:sldChg>
      <pc:sldChg chg="modSp add mod">
        <pc:chgData name="Juliette Manise" userId="4c9cef15-e8a7-4843-bb20-022223efa582" providerId="ADAL" clId="{AB8295D2-36A6-4617-9397-73598FB263C2}" dt="2025-07-21T14:24:57.994" v="519" actId="1076"/>
        <pc:sldMkLst>
          <pc:docMk/>
          <pc:sldMk cId="175362083" sldId="5561"/>
        </pc:sldMkLst>
        <pc:picChg chg="mod">
          <ac:chgData name="Juliette Manise" userId="4c9cef15-e8a7-4843-bb20-022223efa582" providerId="ADAL" clId="{AB8295D2-36A6-4617-9397-73598FB263C2}" dt="2025-07-21T14:24:57.994" v="519" actId="1076"/>
          <ac:picMkLst>
            <pc:docMk/>
            <pc:sldMk cId="175362083" sldId="5561"/>
            <ac:picMk id="17" creationId="{36F953B2-FE76-2A3D-5360-8BB56A57FAF4}"/>
          </ac:picMkLst>
        </pc:picChg>
      </pc:sldChg>
      <pc:sldChg chg="add">
        <pc:chgData name="Juliette Manise" userId="4c9cef15-e8a7-4843-bb20-022223efa582" providerId="ADAL" clId="{AB8295D2-36A6-4617-9397-73598FB263C2}" dt="2025-07-21T14:26:11.879" v="520"/>
        <pc:sldMkLst>
          <pc:docMk/>
          <pc:sldMk cId="854872406" sldId="5563"/>
        </pc:sldMkLst>
      </pc:sldChg>
      <pc:sldChg chg="add">
        <pc:chgData name="Juliette Manise" userId="4c9cef15-e8a7-4843-bb20-022223efa582" providerId="ADAL" clId="{AB8295D2-36A6-4617-9397-73598FB263C2}" dt="2025-07-21T14:22:44.514" v="514"/>
        <pc:sldMkLst>
          <pc:docMk/>
          <pc:sldMk cId="2024572963" sldId="5564"/>
        </pc:sldMkLst>
      </pc:sldChg>
      <pc:sldChg chg="modSp add mod">
        <pc:chgData name="Juliette Manise" userId="4c9cef15-e8a7-4843-bb20-022223efa582" providerId="ADAL" clId="{AB8295D2-36A6-4617-9397-73598FB263C2}" dt="2025-07-21T17:33:28.789" v="531" actId="1076"/>
        <pc:sldMkLst>
          <pc:docMk/>
          <pc:sldMk cId="1085264807" sldId="5565"/>
        </pc:sldMkLst>
        <pc:picChg chg="mod">
          <ac:chgData name="Juliette Manise" userId="4c9cef15-e8a7-4843-bb20-022223efa582" providerId="ADAL" clId="{AB8295D2-36A6-4617-9397-73598FB263C2}" dt="2025-07-21T17:33:28.789" v="531" actId="1076"/>
          <ac:picMkLst>
            <pc:docMk/>
            <pc:sldMk cId="1085264807" sldId="5565"/>
            <ac:picMk id="10" creationId="{F2D7CB38-29B8-A98B-3553-7A5B090FFA8F}"/>
          </ac:picMkLst>
        </pc:picChg>
      </pc:sldChg>
      <pc:sldChg chg="add">
        <pc:chgData name="Juliette Manise" userId="4c9cef15-e8a7-4843-bb20-022223efa582" providerId="ADAL" clId="{AB8295D2-36A6-4617-9397-73598FB263C2}" dt="2025-07-21T14:22:44.514" v="514"/>
        <pc:sldMkLst>
          <pc:docMk/>
          <pc:sldMk cId="2162026924" sldId="5577"/>
        </pc:sldMkLst>
      </pc:sldChg>
      <pc:sldChg chg="add">
        <pc:chgData name="Juliette Manise" userId="4c9cef15-e8a7-4843-bb20-022223efa582" providerId="ADAL" clId="{AB8295D2-36A6-4617-9397-73598FB263C2}" dt="2025-07-21T14:26:11.879" v="520"/>
        <pc:sldMkLst>
          <pc:docMk/>
          <pc:sldMk cId="1020263607" sldId="5578"/>
        </pc:sldMkLst>
      </pc:sldChg>
      <pc:sldChg chg="add">
        <pc:chgData name="Juliette Manise" userId="4c9cef15-e8a7-4843-bb20-022223efa582" providerId="ADAL" clId="{AB8295D2-36A6-4617-9397-73598FB263C2}" dt="2025-07-21T14:19:29.271" v="512"/>
        <pc:sldMkLst>
          <pc:docMk/>
          <pc:sldMk cId="1781578453" sldId="5579"/>
        </pc:sldMkLst>
      </pc:sldChg>
      <pc:sldChg chg="add">
        <pc:chgData name="Juliette Manise" userId="4c9cef15-e8a7-4843-bb20-022223efa582" providerId="ADAL" clId="{AB8295D2-36A6-4617-9397-73598FB263C2}" dt="2025-07-21T14:19:29.271" v="512"/>
        <pc:sldMkLst>
          <pc:docMk/>
          <pc:sldMk cId="2001467138" sldId="5580"/>
        </pc:sldMkLst>
      </pc:sldChg>
      <pc:sldChg chg="add">
        <pc:chgData name="Juliette Manise" userId="4c9cef15-e8a7-4843-bb20-022223efa582" providerId="ADAL" clId="{AB8295D2-36A6-4617-9397-73598FB263C2}" dt="2025-07-21T14:19:29.271" v="512"/>
        <pc:sldMkLst>
          <pc:docMk/>
          <pc:sldMk cId="1405867627" sldId="5581"/>
        </pc:sldMkLst>
      </pc:sldChg>
      <pc:sldChg chg="add">
        <pc:chgData name="Juliette Manise" userId="4c9cef15-e8a7-4843-bb20-022223efa582" providerId="ADAL" clId="{AB8295D2-36A6-4617-9397-73598FB263C2}" dt="2025-07-21T14:19:29.271" v="512"/>
        <pc:sldMkLst>
          <pc:docMk/>
          <pc:sldMk cId="4232770895" sldId="5582"/>
        </pc:sldMkLst>
      </pc:sldChg>
      <pc:sldChg chg="add">
        <pc:chgData name="Juliette Manise" userId="4c9cef15-e8a7-4843-bb20-022223efa582" providerId="ADAL" clId="{AB8295D2-36A6-4617-9397-73598FB263C2}" dt="2025-07-21T14:19:29.271" v="512"/>
        <pc:sldMkLst>
          <pc:docMk/>
          <pc:sldMk cId="3994931721" sldId="5583"/>
        </pc:sldMkLst>
      </pc:sldChg>
      <pc:sldChg chg="add">
        <pc:chgData name="Juliette Manise" userId="4c9cef15-e8a7-4843-bb20-022223efa582" providerId="ADAL" clId="{AB8295D2-36A6-4617-9397-73598FB263C2}" dt="2025-07-21T14:19:29.271" v="512"/>
        <pc:sldMkLst>
          <pc:docMk/>
          <pc:sldMk cId="59955169" sldId="5584"/>
        </pc:sldMkLst>
      </pc:sldChg>
      <pc:sldChg chg="add">
        <pc:chgData name="Juliette Manise" userId="4c9cef15-e8a7-4843-bb20-022223efa582" providerId="ADAL" clId="{AB8295D2-36A6-4617-9397-73598FB263C2}" dt="2025-07-21T14:19:29.271" v="512"/>
        <pc:sldMkLst>
          <pc:docMk/>
          <pc:sldMk cId="3350039407" sldId="5585"/>
        </pc:sldMkLst>
      </pc:sldChg>
      <pc:sldChg chg="modSp add mod">
        <pc:chgData name="Juliette Manise" userId="4c9cef15-e8a7-4843-bb20-022223efa582" providerId="ADAL" clId="{AB8295D2-36A6-4617-9397-73598FB263C2}" dt="2025-07-21T16:56:47.090" v="529" actId="1036"/>
        <pc:sldMkLst>
          <pc:docMk/>
          <pc:sldMk cId="3755428181" sldId="5586"/>
        </pc:sldMkLst>
        <pc:picChg chg="mod">
          <ac:chgData name="Juliette Manise" userId="4c9cef15-e8a7-4843-bb20-022223efa582" providerId="ADAL" clId="{AB8295D2-36A6-4617-9397-73598FB263C2}" dt="2025-07-21T16:56:47.090" v="529" actId="1036"/>
          <ac:picMkLst>
            <pc:docMk/>
            <pc:sldMk cId="3755428181" sldId="5586"/>
            <ac:picMk id="6" creationId="{12F426A1-D97E-C85F-3031-E596FC4E73DC}"/>
          </ac:picMkLst>
        </pc:picChg>
      </pc:sldChg>
      <pc:sldChg chg="add">
        <pc:chgData name="Juliette Manise" userId="4c9cef15-e8a7-4843-bb20-022223efa582" providerId="ADAL" clId="{AB8295D2-36A6-4617-9397-73598FB263C2}" dt="2025-07-21T14:19:29.271" v="512"/>
        <pc:sldMkLst>
          <pc:docMk/>
          <pc:sldMk cId="1180643162" sldId="5587"/>
        </pc:sldMkLst>
      </pc:sldChg>
      <pc:sldChg chg="add">
        <pc:chgData name="Juliette Manise" userId="4c9cef15-e8a7-4843-bb20-022223efa582" providerId="ADAL" clId="{AB8295D2-36A6-4617-9397-73598FB263C2}" dt="2025-07-21T14:21:39.252" v="513"/>
        <pc:sldMkLst>
          <pc:docMk/>
          <pc:sldMk cId="3528283469" sldId="5588"/>
        </pc:sldMkLst>
      </pc:sldChg>
      <pc:sldChg chg="add">
        <pc:chgData name="Juliette Manise" userId="4c9cef15-e8a7-4843-bb20-022223efa582" providerId="ADAL" clId="{AB8295D2-36A6-4617-9397-73598FB263C2}" dt="2025-07-21T14:21:39.252" v="513"/>
        <pc:sldMkLst>
          <pc:docMk/>
          <pc:sldMk cId="4050429181" sldId="5589"/>
        </pc:sldMkLst>
      </pc:sldChg>
      <pc:sldChg chg="add">
        <pc:chgData name="Juliette Manise" userId="4c9cef15-e8a7-4843-bb20-022223efa582" providerId="ADAL" clId="{AB8295D2-36A6-4617-9397-73598FB263C2}" dt="2025-07-21T14:21:39.252" v="513"/>
        <pc:sldMkLst>
          <pc:docMk/>
          <pc:sldMk cId="4232714334" sldId="5591"/>
        </pc:sldMkLst>
      </pc:sldChg>
      <pc:sldChg chg="add">
        <pc:chgData name="Juliette Manise" userId="4c9cef15-e8a7-4843-bb20-022223efa582" providerId="ADAL" clId="{AB8295D2-36A6-4617-9397-73598FB263C2}" dt="2025-07-21T14:22:44.514" v="514"/>
        <pc:sldMkLst>
          <pc:docMk/>
          <pc:sldMk cId="376509083" sldId="5592"/>
        </pc:sldMkLst>
      </pc:sldChg>
      <pc:sldChg chg="add">
        <pc:chgData name="Juliette Manise" userId="4c9cef15-e8a7-4843-bb20-022223efa582" providerId="ADAL" clId="{AB8295D2-36A6-4617-9397-73598FB263C2}" dt="2025-07-21T14:22:44.514" v="514"/>
        <pc:sldMkLst>
          <pc:docMk/>
          <pc:sldMk cId="2845442388" sldId="5593"/>
        </pc:sldMkLst>
      </pc:sldChg>
      <pc:sldChg chg="modSp add mod">
        <pc:chgData name="Juliette Manise" userId="4c9cef15-e8a7-4843-bb20-022223efa582" providerId="ADAL" clId="{AB8295D2-36A6-4617-9397-73598FB263C2}" dt="2025-07-21T14:24:44.862" v="517" actId="1076"/>
        <pc:sldMkLst>
          <pc:docMk/>
          <pc:sldMk cId="3595686084" sldId="5594"/>
        </pc:sldMkLst>
        <pc:picChg chg="mod">
          <ac:chgData name="Juliette Manise" userId="4c9cef15-e8a7-4843-bb20-022223efa582" providerId="ADAL" clId="{AB8295D2-36A6-4617-9397-73598FB263C2}" dt="2025-07-21T14:24:44.862" v="517" actId="1076"/>
          <ac:picMkLst>
            <pc:docMk/>
            <pc:sldMk cId="3595686084" sldId="5594"/>
            <ac:picMk id="5" creationId="{583FEF18-5074-7780-D35D-2253A3FFDFD8}"/>
          </ac:picMkLst>
        </pc:picChg>
      </pc:sldChg>
      <pc:sldChg chg="add">
        <pc:chgData name="Juliette Manise" userId="4c9cef15-e8a7-4843-bb20-022223efa582" providerId="ADAL" clId="{AB8295D2-36A6-4617-9397-73598FB263C2}" dt="2025-07-21T14:22:44.514" v="514"/>
        <pc:sldMkLst>
          <pc:docMk/>
          <pc:sldMk cId="2663260177" sldId="5595"/>
        </pc:sldMkLst>
      </pc:sldChg>
      <pc:sldChg chg="add">
        <pc:chgData name="Juliette Manise" userId="4c9cef15-e8a7-4843-bb20-022223efa582" providerId="ADAL" clId="{AB8295D2-36A6-4617-9397-73598FB263C2}" dt="2025-07-21T14:21:39.252" v="513"/>
        <pc:sldMkLst>
          <pc:docMk/>
          <pc:sldMk cId="3887853116" sldId="5596"/>
        </pc:sldMkLst>
      </pc:sldChg>
      <pc:sldChg chg="add">
        <pc:chgData name="Juliette Manise" userId="4c9cef15-e8a7-4843-bb20-022223efa582" providerId="ADAL" clId="{AB8295D2-36A6-4617-9397-73598FB263C2}" dt="2025-07-21T14:21:39.252" v="513"/>
        <pc:sldMkLst>
          <pc:docMk/>
          <pc:sldMk cId="3155211566" sldId="5597"/>
        </pc:sldMkLst>
      </pc:sldChg>
      <pc:sldChg chg="add">
        <pc:chgData name="Juliette Manise" userId="4c9cef15-e8a7-4843-bb20-022223efa582" providerId="ADAL" clId="{AB8295D2-36A6-4617-9397-73598FB263C2}" dt="2025-07-21T14:21:39.252" v="513"/>
        <pc:sldMkLst>
          <pc:docMk/>
          <pc:sldMk cId="3146167810" sldId="5598"/>
        </pc:sldMkLst>
      </pc:sldChg>
      <pc:sldChg chg="modSp add mod">
        <pc:chgData name="Juliette Manise" userId="4c9cef15-e8a7-4843-bb20-022223efa582" providerId="ADAL" clId="{AB8295D2-36A6-4617-9397-73598FB263C2}" dt="2025-07-21T14:26:46.925" v="521" actId="1076"/>
        <pc:sldMkLst>
          <pc:docMk/>
          <pc:sldMk cId="3464843571" sldId="5599"/>
        </pc:sldMkLst>
        <pc:picChg chg="mod">
          <ac:chgData name="Juliette Manise" userId="4c9cef15-e8a7-4843-bb20-022223efa582" providerId="ADAL" clId="{AB8295D2-36A6-4617-9397-73598FB263C2}" dt="2025-07-21T14:26:46.925" v="521" actId="1076"/>
          <ac:picMkLst>
            <pc:docMk/>
            <pc:sldMk cId="3464843571" sldId="5599"/>
            <ac:picMk id="8" creationId="{3056240A-6EC4-1F3E-F62E-2524B3EF612C}"/>
          </ac:picMkLst>
        </pc:picChg>
      </pc:sldChg>
      <pc:sldChg chg="add">
        <pc:chgData name="Juliette Manise" userId="4c9cef15-e8a7-4843-bb20-022223efa582" providerId="ADAL" clId="{AB8295D2-36A6-4617-9397-73598FB263C2}" dt="2025-07-21T14:21:39.252" v="513"/>
        <pc:sldMkLst>
          <pc:docMk/>
          <pc:sldMk cId="2563237275" sldId="5600"/>
        </pc:sldMkLst>
      </pc:sldChg>
      <pc:sldChg chg="add">
        <pc:chgData name="Juliette Manise" userId="4c9cef15-e8a7-4843-bb20-022223efa582" providerId="ADAL" clId="{AB8295D2-36A6-4617-9397-73598FB263C2}" dt="2025-07-21T14:26:11.879" v="520"/>
        <pc:sldMkLst>
          <pc:docMk/>
          <pc:sldMk cId="1046597455" sldId="5601"/>
        </pc:sldMkLst>
      </pc:sldChg>
      <pc:sldChg chg="add">
        <pc:chgData name="Juliette Manise" userId="4c9cef15-e8a7-4843-bb20-022223efa582" providerId="ADAL" clId="{AB8295D2-36A6-4617-9397-73598FB263C2}" dt="2025-07-21T14:26:11.879" v="520"/>
        <pc:sldMkLst>
          <pc:docMk/>
          <pc:sldMk cId="2232973869" sldId="5602"/>
        </pc:sldMkLst>
      </pc:sldChg>
      <pc:sldChg chg="add">
        <pc:chgData name="Juliette Manise" userId="4c9cef15-e8a7-4843-bb20-022223efa582" providerId="ADAL" clId="{AB8295D2-36A6-4617-9397-73598FB263C2}" dt="2025-07-21T14:26:11.879" v="520"/>
        <pc:sldMkLst>
          <pc:docMk/>
          <pc:sldMk cId="328799406" sldId="5603"/>
        </pc:sldMkLst>
      </pc:sldChg>
      <pc:sldMasterChg chg="delSldLayout">
        <pc:chgData name="Juliette Manise" userId="4c9cef15-e8a7-4843-bb20-022223efa582" providerId="ADAL" clId="{AB8295D2-36A6-4617-9397-73598FB263C2}" dt="2025-07-21T13:53:04.789" v="508" actId="47"/>
        <pc:sldMasterMkLst>
          <pc:docMk/>
          <pc:sldMasterMk cId="0" sldId="2147483648"/>
        </pc:sldMasterMkLst>
        <pc:sldLayoutChg chg="del">
          <pc:chgData name="Juliette Manise" userId="4c9cef15-e8a7-4843-bb20-022223efa582" providerId="ADAL" clId="{AB8295D2-36A6-4617-9397-73598FB263C2}" dt="2025-07-21T13:45:30.830" v="487" actId="47"/>
          <pc:sldLayoutMkLst>
            <pc:docMk/>
            <pc:sldMasterMk cId="0" sldId="2147483648"/>
            <pc:sldLayoutMk cId="2811955452" sldId="2147483777"/>
          </pc:sldLayoutMkLst>
        </pc:sldLayoutChg>
        <pc:sldLayoutChg chg="del">
          <pc:chgData name="Juliette Manise" userId="4c9cef15-e8a7-4843-bb20-022223efa582" providerId="ADAL" clId="{AB8295D2-36A6-4617-9397-73598FB263C2}" dt="2025-07-21T13:49:42.284" v="495" actId="47"/>
          <pc:sldLayoutMkLst>
            <pc:docMk/>
            <pc:sldMasterMk cId="0" sldId="2147483648"/>
            <pc:sldLayoutMk cId="2070189342" sldId="2147483778"/>
          </pc:sldLayoutMkLst>
        </pc:sldLayoutChg>
        <pc:sldLayoutChg chg="del">
          <pc:chgData name="Juliette Manise" userId="4c9cef15-e8a7-4843-bb20-022223efa582" providerId="ADAL" clId="{AB8295D2-36A6-4617-9397-73598FB263C2}" dt="2025-07-21T13:50:44.574" v="498" actId="47"/>
          <pc:sldLayoutMkLst>
            <pc:docMk/>
            <pc:sldMasterMk cId="0" sldId="2147483648"/>
            <pc:sldLayoutMk cId="2795423690" sldId="2147483779"/>
          </pc:sldLayoutMkLst>
        </pc:sldLayoutChg>
        <pc:sldLayoutChg chg="del">
          <pc:chgData name="Juliette Manise" userId="4c9cef15-e8a7-4843-bb20-022223efa582" providerId="ADAL" clId="{AB8295D2-36A6-4617-9397-73598FB263C2}" dt="2025-07-21T13:50:39.667" v="497" actId="47"/>
          <pc:sldLayoutMkLst>
            <pc:docMk/>
            <pc:sldMasterMk cId="0" sldId="2147483648"/>
            <pc:sldLayoutMk cId="52761201" sldId="2147483780"/>
          </pc:sldLayoutMkLst>
        </pc:sldLayoutChg>
        <pc:sldLayoutChg chg="del">
          <pc:chgData name="Juliette Manise" userId="4c9cef15-e8a7-4843-bb20-022223efa582" providerId="ADAL" clId="{AB8295D2-36A6-4617-9397-73598FB263C2}" dt="2025-07-21T13:53:04.789" v="508" actId="47"/>
          <pc:sldLayoutMkLst>
            <pc:docMk/>
            <pc:sldMasterMk cId="0" sldId="2147483648"/>
            <pc:sldLayoutMk cId="481181135" sldId="214748378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55300990891091"/>
          <c:y val="2.578124841404722E-2"/>
          <c:w val="0.87633201402782301"/>
          <c:h val="0.85055648998446831"/>
        </c:manualLayout>
      </c:layout>
      <c:areaChart>
        <c:grouping val="standard"/>
        <c:varyColors val="0"/>
        <c:ser>
          <c:idx val="1"/>
          <c:order val="1"/>
          <c:tx>
            <c:strRef>
              <c:f>Sheet1!$C$1</c:f>
              <c:strCache>
                <c:ptCount val="1"/>
                <c:pt idx="0">
                  <c:v>UpperEmp</c:v>
                </c:pt>
              </c:strCache>
            </c:strRef>
          </c:tx>
          <c:spPr>
            <a:noFill/>
            <a:ln>
              <a:noFill/>
            </a:ln>
            <a:effectLst/>
          </c:spPr>
          <c:cat>
            <c:numRef>
              <c:f>Sheet1!$A$2:$A$7</c:f>
              <c:numCache>
                <c:formatCode>General</c:formatCode>
                <c:ptCount val="6"/>
                <c:pt idx="0">
                  <c:v>2008</c:v>
                </c:pt>
                <c:pt idx="1">
                  <c:v>2010</c:v>
                </c:pt>
                <c:pt idx="2">
                  <c:v>2013</c:v>
                </c:pt>
                <c:pt idx="3">
                  <c:v>2016</c:v>
                </c:pt>
                <c:pt idx="4">
                  <c:v>2019</c:v>
                </c:pt>
                <c:pt idx="5">
                  <c:v>2022</c:v>
                </c:pt>
              </c:numCache>
            </c:numRef>
          </c:cat>
          <c:val>
            <c:numRef>
              <c:f>Sheet1!$C$2:$C$7</c:f>
              <c:numCache>
                <c:formatCode>General</c:formatCode>
                <c:ptCount val="6"/>
                <c:pt idx="0">
                  <c:v>194000</c:v>
                </c:pt>
                <c:pt idx="1">
                  <c:v>181000</c:v>
                </c:pt>
                <c:pt idx="2">
                  <c:v>160000</c:v>
                </c:pt>
                <c:pt idx="3">
                  <c:v>154000</c:v>
                </c:pt>
                <c:pt idx="4">
                  <c:v>166000</c:v>
                </c:pt>
                <c:pt idx="5">
                  <c:v>204000</c:v>
                </c:pt>
              </c:numCache>
            </c:numRef>
          </c:val>
          <c:extLst>
            <c:ext xmlns:c16="http://schemas.microsoft.com/office/drawing/2014/chart" uri="{C3380CC4-5D6E-409C-BE32-E72D297353CC}">
              <c16:uniqueId val="{00000000-8318-44D3-AE1F-BD3706B08434}"/>
            </c:ext>
          </c:extLst>
        </c:ser>
        <c:ser>
          <c:idx val="2"/>
          <c:order val="2"/>
          <c:tx>
            <c:strRef>
              <c:f>Sheet1!$D$1</c:f>
              <c:strCache>
                <c:ptCount val="1"/>
                <c:pt idx="0">
                  <c:v>LowerEmp</c:v>
                </c:pt>
              </c:strCache>
            </c:strRef>
          </c:tx>
          <c:spPr>
            <a:solidFill>
              <a:schemeClr val="bg1"/>
            </a:solidFill>
            <a:ln>
              <a:noFill/>
            </a:ln>
            <a:effectLst/>
          </c:spPr>
          <c:cat>
            <c:numRef>
              <c:f>Sheet1!$A$2:$A$7</c:f>
              <c:numCache>
                <c:formatCode>General</c:formatCode>
                <c:ptCount val="6"/>
                <c:pt idx="0">
                  <c:v>2008</c:v>
                </c:pt>
                <c:pt idx="1">
                  <c:v>2010</c:v>
                </c:pt>
                <c:pt idx="2">
                  <c:v>2013</c:v>
                </c:pt>
                <c:pt idx="3">
                  <c:v>2016</c:v>
                </c:pt>
                <c:pt idx="4">
                  <c:v>2019</c:v>
                </c:pt>
                <c:pt idx="5">
                  <c:v>2022</c:v>
                </c:pt>
              </c:numCache>
            </c:numRef>
          </c:cat>
          <c:val>
            <c:numRef>
              <c:f>Sheet1!$D$2:$D$7</c:f>
              <c:numCache>
                <c:formatCode>General</c:formatCode>
                <c:ptCount val="6"/>
                <c:pt idx="0">
                  <c:v>174000</c:v>
                </c:pt>
                <c:pt idx="1">
                  <c:v>169000</c:v>
                </c:pt>
                <c:pt idx="2">
                  <c:v>151000</c:v>
                </c:pt>
                <c:pt idx="3">
                  <c:v>139000</c:v>
                </c:pt>
                <c:pt idx="4">
                  <c:v>140000</c:v>
                </c:pt>
                <c:pt idx="5">
                  <c:v>160000</c:v>
                </c:pt>
              </c:numCache>
            </c:numRef>
          </c:val>
          <c:extLst>
            <c:ext xmlns:c16="http://schemas.microsoft.com/office/drawing/2014/chart" uri="{C3380CC4-5D6E-409C-BE32-E72D297353CC}">
              <c16:uniqueId val="{00000001-8318-44D3-AE1F-BD3706B08434}"/>
            </c:ext>
          </c:extLst>
        </c:ser>
        <c:ser>
          <c:idx val="4"/>
          <c:order val="4"/>
          <c:tx>
            <c:strRef>
              <c:f>Sheet1!$F$1</c:f>
              <c:strCache>
                <c:ptCount val="1"/>
                <c:pt idx="0">
                  <c:v>UpperFTE</c:v>
                </c:pt>
              </c:strCache>
            </c:strRef>
          </c:tx>
          <c:spPr>
            <a:noFill/>
            <a:ln>
              <a:noFill/>
            </a:ln>
            <a:effectLst/>
          </c:spPr>
          <c:cat>
            <c:numRef>
              <c:f>Sheet1!$A$2:$A$7</c:f>
              <c:numCache>
                <c:formatCode>General</c:formatCode>
                <c:ptCount val="6"/>
                <c:pt idx="0">
                  <c:v>2008</c:v>
                </c:pt>
                <c:pt idx="1">
                  <c:v>2010</c:v>
                </c:pt>
                <c:pt idx="2">
                  <c:v>2013</c:v>
                </c:pt>
                <c:pt idx="3">
                  <c:v>2016</c:v>
                </c:pt>
                <c:pt idx="4">
                  <c:v>2019</c:v>
                </c:pt>
                <c:pt idx="5">
                  <c:v>2022</c:v>
                </c:pt>
              </c:numCache>
            </c:numRef>
          </c:cat>
          <c:val>
            <c:numRef>
              <c:f>Sheet1!$F$2:$F$7</c:f>
              <c:numCache>
                <c:formatCode>General</c:formatCode>
                <c:ptCount val="6"/>
                <c:pt idx="0">
                  <c:v>171000</c:v>
                </c:pt>
                <c:pt idx="1">
                  <c:v>160000</c:v>
                </c:pt>
                <c:pt idx="2">
                  <c:v>144000</c:v>
                </c:pt>
                <c:pt idx="3">
                  <c:v>141000</c:v>
                </c:pt>
                <c:pt idx="4">
                  <c:v>148000</c:v>
                </c:pt>
                <c:pt idx="5">
                  <c:v>182000</c:v>
                </c:pt>
              </c:numCache>
            </c:numRef>
          </c:val>
          <c:extLst>
            <c:ext xmlns:c16="http://schemas.microsoft.com/office/drawing/2014/chart" uri="{C3380CC4-5D6E-409C-BE32-E72D297353CC}">
              <c16:uniqueId val="{00000002-8318-44D3-AE1F-BD3706B08434}"/>
            </c:ext>
          </c:extLst>
        </c:ser>
        <c:ser>
          <c:idx val="5"/>
          <c:order val="5"/>
          <c:tx>
            <c:strRef>
              <c:f>Sheet1!$G$1</c:f>
              <c:strCache>
                <c:ptCount val="1"/>
                <c:pt idx="0">
                  <c:v>LowerFTE</c:v>
                </c:pt>
              </c:strCache>
            </c:strRef>
          </c:tx>
          <c:spPr>
            <a:solidFill>
              <a:schemeClr val="bg1"/>
            </a:solidFill>
            <a:ln>
              <a:noFill/>
            </a:ln>
            <a:effectLst/>
          </c:spPr>
          <c:cat>
            <c:numRef>
              <c:f>Sheet1!$A$2:$A$7</c:f>
              <c:numCache>
                <c:formatCode>General</c:formatCode>
                <c:ptCount val="6"/>
                <c:pt idx="0">
                  <c:v>2008</c:v>
                </c:pt>
                <c:pt idx="1">
                  <c:v>2010</c:v>
                </c:pt>
                <c:pt idx="2">
                  <c:v>2013</c:v>
                </c:pt>
                <c:pt idx="3">
                  <c:v>2016</c:v>
                </c:pt>
                <c:pt idx="4">
                  <c:v>2019</c:v>
                </c:pt>
                <c:pt idx="5">
                  <c:v>2022</c:v>
                </c:pt>
              </c:numCache>
            </c:numRef>
          </c:cat>
          <c:val>
            <c:numRef>
              <c:f>Sheet1!$G$2:$G$7</c:f>
              <c:numCache>
                <c:formatCode>General</c:formatCode>
                <c:ptCount val="6"/>
                <c:pt idx="0">
                  <c:v>154000</c:v>
                </c:pt>
                <c:pt idx="1">
                  <c:v>149000</c:v>
                </c:pt>
                <c:pt idx="2">
                  <c:v>135000</c:v>
                </c:pt>
                <c:pt idx="3">
                  <c:v>125000</c:v>
                </c:pt>
                <c:pt idx="4">
                  <c:v>125000</c:v>
                </c:pt>
                <c:pt idx="5">
                  <c:v>144000</c:v>
                </c:pt>
              </c:numCache>
            </c:numRef>
          </c:val>
          <c:extLst>
            <c:ext xmlns:c16="http://schemas.microsoft.com/office/drawing/2014/chart" uri="{C3380CC4-5D6E-409C-BE32-E72D297353CC}">
              <c16:uniqueId val="{00000003-8318-44D3-AE1F-BD3706B08434}"/>
            </c:ext>
          </c:extLst>
        </c:ser>
        <c:dLbls>
          <c:showLegendKey val="0"/>
          <c:showVal val="0"/>
          <c:showCatName val="0"/>
          <c:showSerName val="0"/>
          <c:showPercent val="0"/>
          <c:showBubbleSize val="0"/>
        </c:dLbls>
        <c:axId val="1447035583"/>
        <c:axId val="1502750047"/>
      </c:areaChart>
      <c:lineChart>
        <c:grouping val="standard"/>
        <c:varyColors val="0"/>
        <c:ser>
          <c:idx val="0"/>
          <c:order val="0"/>
          <c:tx>
            <c:strRef>
              <c:f>Sheet1!$B$1</c:f>
              <c:strCache>
                <c:ptCount val="1"/>
                <c:pt idx="0">
                  <c:v>Total Employees</c:v>
                </c:pt>
              </c:strCache>
            </c:strRef>
          </c:tx>
          <c:spPr>
            <a:ln w="28575" cap="rnd">
              <a:solidFill>
                <a:srgbClr val="008B99"/>
              </a:solidFill>
              <a:round/>
            </a:ln>
            <a:effectLst/>
          </c:spPr>
          <c:marker>
            <c:symbol val="circle"/>
            <c:size val="5"/>
            <c:spPr>
              <a:solidFill>
                <a:srgbClr val="008B99"/>
              </a:solidFill>
              <a:ln w="9525">
                <a:solidFill>
                  <a:srgbClr val="008B99"/>
                </a:solidFill>
              </a:ln>
              <a:effectLst/>
            </c:spPr>
          </c:marker>
          <c:dLbls>
            <c:numFmt formatCode="#,##0" sourceLinked="0"/>
            <c:spPr>
              <a:noFill/>
              <a:ln>
                <a:noFill/>
              </a:ln>
              <a:effectLst/>
            </c:spPr>
            <c:txPr>
              <a:bodyPr rot="0" spcFirstLastPara="1" vertOverflow="ellipsis" vert="horz" wrap="square" anchor="ctr" anchorCtr="1"/>
              <a:lstStyle/>
              <a:p>
                <a:pPr>
                  <a:defRPr sz="1600" b="1" i="0" u="none" strike="noStrike" kern="1200" baseline="0">
                    <a:solidFill>
                      <a:srgbClr val="008B99"/>
                    </a:solidFill>
                    <a:latin typeface="Myriad Pro Cond" panose="020B0506030403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2008</c:v>
                </c:pt>
                <c:pt idx="1">
                  <c:v>2010</c:v>
                </c:pt>
                <c:pt idx="2">
                  <c:v>2013</c:v>
                </c:pt>
                <c:pt idx="3">
                  <c:v>2016</c:v>
                </c:pt>
                <c:pt idx="4">
                  <c:v>2019</c:v>
                </c:pt>
                <c:pt idx="5">
                  <c:v>2022</c:v>
                </c:pt>
              </c:numCache>
            </c:numRef>
          </c:cat>
          <c:val>
            <c:numRef>
              <c:f>Sheet1!$B$2:$B$7</c:f>
              <c:numCache>
                <c:formatCode>General</c:formatCode>
                <c:ptCount val="6"/>
                <c:pt idx="0">
                  <c:v>184000</c:v>
                </c:pt>
                <c:pt idx="1">
                  <c:v>175000</c:v>
                </c:pt>
                <c:pt idx="2">
                  <c:v>155000</c:v>
                </c:pt>
                <c:pt idx="3">
                  <c:v>147000</c:v>
                </c:pt>
                <c:pt idx="4">
                  <c:v>153000</c:v>
                </c:pt>
                <c:pt idx="5">
                  <c:v>182000</c:v>
                </c:pt>
              </c:numCache>
            </c:numRef>
          </c:val>
          <c:smooth val="0"/>
          <c:extLst>
            <c:ext xmlns:c16="http://schemas.microsoft.com/office/drawing/2014/chart" uri="{C3380CC4-5D6E-409C-BE32-E72D297353CC}">
              <c16:uniqueId val="{00000005-8318-44D3-AE1F-BD3706B08434}"/>
            </c:ext>
          </c:extLst>
        </c:ser>
        <c:ser>
          <c:idx val="3"/>
          <c:order val="3"/>
          <c:tx>
            <c:strRef>
              <c:f>Sheet1!$E$1</c:f>
              <c:strCache>
                <c:ptCount val="1"/>
                <c:pt idx="0">
                  <c:v>Total FTEs</c:v>
                </c:pt>
              </c:strCache>
            </c:strRef>
          </c:tx>
          <c:spPr>
            <a:ln w="28575" cap="rnd">
              <a:solidFill>
                <a:srgbClr val="008B99"/>
              </a:solidFill>
              <a:round/>
            </a:ln>
            <a:effectLst/>
          </c:spPr>
          <c:marker>
            <c:symbol val="circle"/>
            <c:size val="5"/>
            <c:spPr>
              <a:solidFill>
                <a:srgbClr val="008B99"/>
              </a:solidFill>
              <a:ln w="9525">
                <a:solidFill>
                  <a:srgbClr val="008B99"/>
                </a:solidFill>
              </a:ln>
              <a:effectLst/>
            </c:spPr>
          </c:marker>
          <c:dLbls>
            <c:numFmt formatCode="#,##0" sourceLinked="0"/>
            <c:spPr>
              <a:noFill/>
              <a:ln>
                <a:noFill/>
              </a:ln>
              <a:effectLst/>
            </c:spPr>
            <c:txPr>
              <a:bodyPr rot="0" spcFirstLastPara="1" vertOverflow="ellipsis" vert="horz" wrap="square" anchor="ctr" anchorCtr="1"/>
              <a:lstStyle/>
              <a:p>
                <a:pPr>
                  <a:defRPr sz="1600" b="1" i="0" u="none" strike="noStrike" kern="1200" baseline="0">
                    <a:solidFill>
                      <a:srgbClr val="008B99"/>
                    </a:solidFill>
                    <a:latin typeface="Myriad Pro Cond" panose="020B0506030403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2008</c:v>
                </c:pt>
                <c:pt idx="1">
                  <c:v>2010</c:v>
                </c:pt>
                <c:pt idx="2">
                  <c:v>2013</c:v>
                </c:pt>
                <c:pt idx="3">
                  <c:v>2016</c:v>
                </c:pt>
                <c:pt idx="4">
                  <c:v>2019</c:v>
                </c:pt>
                <c:pt idx="5">
                  <c:v>2022</c:v>
                </c:pt>
              </c:numCache>
            </c:numRef>
          </c:cat>
          <c:val>
            <c:numRef>
              <c:f>Sheet1!$E$2:$E$7</c:f>
              <c:numCache>
                <c:formatCode>General</c:formatCode>
                <c:ptCount val="6"/>
                <c:pt idx="0">
                  <c:v>162000</c:v>
                </c:pt>
                <c:pt idx="1">
                  <c:v>155000</c:v>
                </c:pt>
                <c:pt idx="2">
                  <c:v>139000</c:v>
                </c:pt>
                <c:pt idx="3">
                  <c:v>133000</c:v>
                </c:pt>
                <c:pt idx="4">
                  <c:v>136000</c:v>
                </c:pt>
                <c:pt idx="5">
                  <c:v>163000</c:v>
                </c:pt>
              </c:numCache>
            </c:numRef>
          </c:val>
          <c:smooth val="0"/>
          <c:extLst>
            <c:ext xmlns:c16="http://schemas.microsoft.com/office/drawing/2014/chart" uri="{C3380CC4-5D6E-409C-BE32-E72D297353CC}">
              <c16:uniqueId val="{00000007-8318-44D3-AE1F-BD3706B08434}"/>
            </c:ext>
          </c:extLst>
        </c:ser>
        <c:dLbls>
          <c:showLegendKey val="0"/>
          <c:showVal val="0"/>
          <c:showCatName val="0"/>
          <c:showSerName val="0"/>
          <c:showPercent val="0"/>
          <c:showBubbleSize val="0"/>
        </c:dLbls>
        <c:marker val="1"/>
        <c:smooth val="0"/>
        <c:axId val="1447035583"/>
        <c:axId val="1502750047"/>
      </c:lineChart>
      <c:catAx>
        <c:axId val="1447035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yriad Pro Cond" panose="020B0506030403020204" pitchFamily="34" charset="0"/>
                <a:ea typeface="+mn-ea"/>
                <a:cs typeface="+mn-cs"/>
              </a:defRPr>
            </a:pPr>
            <a:endParaRPr lang="en-US"/>
          </a:p>
        </c:txPr>
        <c:crossAx val="1502750047"/>
        <c:crosses val="autoZero"/>
        <c:auto val="1"/>
        <c:lblAlgn val="ctr"/>
        <c:lblOffset val="100"/>
        <c:noMultiLvlLbl val="0"/>
      </c:catAx>
      <c:valAx>
        <c:axId val="1502750047"/>
        <c:scaling>
          <c:orientation val="minMax"/>
          <c:min val="100000"/>
        </c:scaling>
        <c:delete val="1"/>
        <c:axPos val="l"/>
        <c:numFmt formatCode="General" sourceLinked="1"/>
        <c:majorTickMark val="out"/>
        <c:minorTickMark val="none"/>
        <c:tickLblPos val="nextTo"/>
        <c:crossAx val="14470355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Myriad Pro Cond" panose="020B0506030403020204" pitchFamily="34" charset="0"/>
        </a:defRPr>
      </a:pPr>
      <a:endParaRPr lang="en-US"/>
    </a:p>
  </c:txPr>
  <c:externalData r:id="rId3">
    <c:autoUpdate val="0"/>
  </c:externalData>
  <c:userShapes r:id="rId4"/>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Sheet1!$B$2:$B$52</cx:f>
        <cx:nf>Sheet1!$B$1</cx:nf>
        <cx:lvl ptCount="51" name="State Code">
          <cx:pt idx="0">AL</cx:pt>
          <cx:pt idx="1">AK</cx:pt>
          <cx:pt idx="2">AZ</cx:pt>
          <cx:pt idx="3">AR</cx:pt>
          <cx:pt idx="4">CA</cx:pt>
          <cx:pt idx="5">CO</cx:pt>
          <cx:pt idx="6">CT</cx:pt>
          <cx:pt idx="7">DE</cx:pt>
          <cx:pt idx="8">DC</cx:pt>
          <cx:pt idx="9">FL</cx:pt>
          <cx:pt idx="10">GA</cx:pt>
          <cx:pt idx="11">HI</cx:pt>
          <cx:pt idx="12">ID</cx:pt>
          <cx:pt idx="13">IL</cx:pt>
          <cx:pt idx="14">IN</cx:pt>
          <cx:pt idx="15">IA</cx:pt>
          <cx:pt idx="16">KS</cx:pt>
          <cx:pt idx="17">KY</cx:pt>
          <cx:pt idx="18">LA</cx:pt>
          <cx:pt idx="19">ME</cx:pt>
          <cx:pt idx="20">MD</cx:pt>
          <cx:pt idx="21">MA</cx:pt>
          <cx:pt idx="22">MI</cx:pt>
          <cx:pt idx="23">MN</cx:pt>
          <cx:pt idx="24">MS</cx:pt>
          <cx:pt idx="25">MO</cx:pt>
          <cx:pt idx="26">MT</cx:pt>
          <cx:pt idx="27">NE</cx:pt>
          <cx:pt idx="28">NV</cx:pt>
          <cx:pt idx="29">NH</cx:pt>
          <cx:pt idx="30">NJ</cx:pt>
          <cx:pt idx="31">NM</cx:pt>
          <cx:pt idx="32">NY</cx:pt>
          <cx:pt idx="33">NC</cx:pt>
          <cx:pt idx="34">ND</cx:pt>
          <cx:pt idx="35">OH</cx:pt>
          <cx:pt idx="36">OK</cx:pt>
          <cx:pt idx="37">OR</cx:pt>
          <cx:pt idx="38">PA</cx:pt>
          <cx:pt idx="39">RI</cx:pt>
          <cx:pt idx="40">SC</cx:pt>
          <cx:pt idx="41">SD</cx:pt>
          <cx:pt idx="42">TN</cx:pt>
          <cx:pt idx="43">TX</cx:pt>
          <cx:pt idx="44">UT</cx:pt>
          <cx:pt idx="45">VT</cx:pt>
          <cx:pt idx="46">VA</cx:pt>
          <cx:pt idx="47">WA</cx:pt>
          <cx:pt idx="48">WV</cx:pt>
          <cx:pt idx="49">WI</cx:pt>
          <cx:pt idx="50">WY</cx:pt>
        </cx:lvl>
      </cx:strDim>
      <cx:numDim type="colorVal">
        <cx:f>Sheet1!$C$2:$C$52</cx:f>
        <cx:nf>Sheet1!$C$1</cx:nf>
        <cx:lvl ptCount="51" formatCode="&quot;$&quot;#,##0" name="Obligation">
          <cx:pt idx="0">238334801</cx:pt>
          <cx:pt idx="1">78415328</cx:pt>
          <cx:pt idx="2">312873617</cx:pt>
          <cx:pt idx="3">144885945</cx:pt>
          <cx:pt idx="4">1440414672</cx:pt>
          <cx:pt idx="5">234231316</cx:pt>
          <cx:pt idx="6">160298958</cx:pt>
          <cx:pt idx="7">67726502</cx:pt>
          <cx:pt idx="8">215646905</cx:pt>
          <cx:pt idx="9">797503095</cx:pt>
          <cx:pt idx="10">661475936</cx:pt>
          <cx:pt idx="11">96733310</cx:pt>
          <cx:pt idx="12">81937100</cx:pt>
          <cx:pt idx="13">502953384</cx:pt>
          <cx:pt idx="14">260367885</cx:pt>
          <cx:pt idx="15">141687870</cx:pt>
          <cx:pt idx="16">122841170</cx:pt>
          <cx:pt idx="17">197332252</cx:pt>
          <cx:pt idx="18">302899275</cx:pt>
          <cx:pt idx="19">81415492</cx:pt>
          <cx:pt idx="20">613698053</cx:pt>
          <cx:pt idx="21">318445881</cx:pt>
          <cx:pt idx="22">377272064</cx:pt>
          <cx:pt idx="23">240774688</cx:pt>
          <cx:pt idx="24">150162604</cx:pt>
          <cx:pt idx="25">244358133</cx:pt>
          <cx:pt idx="26">71031055</cx:pt>
          <cx:pt idx="27">100992532</cx:pt>
          <cx:pt idx="28">143614725</cx:pt>
          <cx:pt idx="29">70744983</cx:pt>
          <cx:pt idx="30">325300258</cx:pt>
          <cx:pt idx="31">128449197</cx:pt>
          <cx:pt idx="32">929068433</cx:pt>
          <cx:pt idx="33">437341472</cx:pt>
          <cx:pt idx="34">51580697</cx:pt>
          <cx:pt idx="35">427839851</cx:pt>
          <cx:pt idx="36">195344894</cx:pt>
          <cx:pt idx="37">174851574</cx:pt>
          <cx:pt idx="38">483901640</cx:pt>
          <cx:pt idx="39">85401584</cx:pt>
          <cx:pt idx="40">229349059</cx:pt>
          <cx:pt idx="41">62147350</cx:pt>
          <cx:pt idx="42">307906733</cx:pt>
          <cx:pt idx="43">1276679298</cx:pt>
          <cx:pt idx="44">134602738</cx:pt>
          <cx:pt idx="45">54336106</cx:pt>
          <cx:pt idx="46">425564280</cx:pt>
          <cx:pt idx="47">329560881</cx:pt>
          <cx:pt idx="48">92725349</cx:pt>
          <cx:pt idx="49">222274471</cx:pt>
          <cx:pt idx="50">45886088</cx:pt>
        </cx:lvl>
      </cx:numDim>
    </cx:data>
  </cx:chartData>
  <cx:chart>
    <cx:title pos="t" align="ctr" overlay="0">
      <cx:tx>
        <cx:txData>
          <cx:v>CDC Obligated Funding by State FY23</cx:v>
        </cx:txData>
      </cx:tx>
      <cx:txPr>
        <a:bodyPr spcFirstLastPara="1" vertOverflow="ellipsis" horzOverflow="overflow" wrap="square" lIns="0" tIns="0" rIns="0" bIns="0" anchor="ctr" anchorCtr="1"/>
        <a:lstStyle/>
        <a:p>
          <a:pPr algn="ctr" rtl="0">
            <a:defRPr b="1">
              <a:solidFill>
                <a:srgbClr val="FFC000"/>
              </a:solidFill>
            </a:defRPr>
          </a:pPr>
          <a:r>
            <a:rPr lang="en-US" sz="1400" b="1" i="0" u="none" strike="noStrike" baseline="0">
              <a:solidFill>
                <a:srgbClr val="FFC000"/>
              </a:solidFill>
              <a:latin typeface="Aptos Narrow" panose="02110004020202020204"/>
            </a:rPr>
            <a:t>CDC Obligated Funding by State FY23</a:t>
          </a:r>
        </a:p>
      </cx:txPr>
    </cx:title>
    <cx:plotArea>
      <cx:plotAreaRegion>
        <cx:plotSurface>
          <cx:spPr>
            <a:solidFill>
              <a:schemeClr val="accent2"/>
            </a:solidFill>
          </cx:spPr>
        </cx:plotSurface>
        <cx:series layoutId="regionMap" uniqueId="{33872179-D0DF-4DDA-A82E-F78CEC1F91EE}">
          <cx:tx>
            <cx:txData>
              <cx:f>Sheet1!$C$1</cx:f>
              <cx:v>Obligation</cx:v>
            </cx:txData>
          </cx:tx>
          <cx:dataLabels>
            <cx:numFmt formatCode="$#,##0_);[Red]($#,##0)" sourceLinked="0"/>
            <cx:spPr>
              <a:solidFill>
                <a:srgbClr val="FFC000"/>
              </a:solidFill>
            </cx:spPr>
            <cx:txPr>
              <a:bodyPr spcFirstLastPara="1" vertOverflow="ellipsis" horzOverflow="overflow" wrap="square" lIns="0" tIns="0" rIns="0" bIns="0" anchor="ctr" anchorCtr="1"/>
              <a:lstStyle/>
              <a:p>
                <a:pPr algn="ctr" rtl="0">
                  <a:defRPr b="1">
                    <a:solidFill>
                      <a:sysClr val="windowText" lastClr="000000">
                        <a:lumMod val="65000"/>
                        <a:lumOff val="35000"/>
                      </a:sysClr>
                    </a:solidFill>
                  </a:defRPr>
                </a:pPr>
                <a:endParaRPr lang="en-US" sz="850" b="1" i="0" u="none" strike="noStrike" baseline="0">
                  <a:solidFill>
                    <a:sysClr val="windowText" lastClr="000000">
                      <a:lumMod val="65000"/>
                      <a:lumOff val="35000"/>
                    </a:sysClr>
                  </a:solidFill>
                  <a:latin typeface="Aptos Narrow" panose="02110004020202020204"/>
                </a:endParaRPr>
              </a:p>
            </cx:txPr>
            <cx:visibility seriesName="0" categoryName="0" value="1"/>
            <cx:separator>, </cx:separator>
          </cx:dataLabels>
          <cx:dataId val="0"/>
          <cx:layoutPr>
            <cx:regionLabelLayout val="bestFitOnly"/>
            <cx:geography cultureLanguage="en-US" cultureRegion="US" attribution="Powered by Bing">
              <cx:geoCache provider="{E9337A44-BEBE-4D9F-B70C-5C5E7DAFC167}">
                <cx:binary>1H1pb9vIEu1fCfL50dPNXnlx5wJDUrJl2Y73xPlCaByH+9bNrfnrX1G2E5vj+N34GniQZoAZSyqJ
1Ye1napu/ft2+NdtdrdRH4Y8K/S/boc/P0ZNU/3rjz/0bXSXb/ReHt+qUpffm73bMv+j/P49vr37
45va9HER/mEjTP+4jTaquRs+/uff8GnhXXlU3m6auCzO2jtlzu90mzX6lddefOnD5lseF36sGxXf
NvjPj6uTjx/uiiZuzKWp7v78+Oz1jx/+mH/KP77xQwYX1bTfQJY4ew52HMFsibYP8vFDVhbhw8uW
5Hu2xBJxh92/Th+/+2STg/yq+BZvis3jky9d0PZyNt++qTutQZftf58IPrv6e+Vuy7ZopvUKYen+
/HhVxM3dtw8Xzaa50x8/xLr07t/glZMKVxdbnf94vuL/+ffsCViF2TNPQJkv2f/rpX9g8tfRa0vw
m5jYe4Jzatu2+AcYkiJCbGQ794/HL70H469s8/cmfwMYPwRnYExa7SIY54/r8tL9+Jtg0D3pOBIR
zO6XXD7HxLH3KHEwY+zBgNjjdz9gotJNoTdw3/7aZF+2kL9+SM5RAfV2EZX1a2vwe6hwuocppQLZ
6B4VcEtP3RZm9p4tHEk5dh6/9YeN6PRtJrKVm2MBSu0gFt6nx1V5BwuRe2AgjCFq34cIPMMCsT1G
hSQcYsu9EdxD4ZVZqTbfysdnX7qUl03jp+QMjkmvHYTj+B0jOuV7hDoYnNKDQ5rB4YDpOJIgYtuP
C38Px3FcFHe6bN5gHE9EZ4BMmu0gIN5fj2vz0k35e76KiD2bUc4hz3rZPrCzx7GwBaaQiU2Px+9+
MJNNFn8vVRG/ARjviewMmUnFHUTm8svj6rwDMniPciKpxPhFZBxnj0C25QjxkG9B7H/qwC7vhrcE
9gexGR6TYjuIx19fH9fkHfCge7YDfkliem8Is/wXY7wHiTFzOONbwPDjdz/EdhWP5VuKkb8eBWeY
TMrtICbe5eO6/O+YULzHBMOMkIcCENb8aaYloFghEiCzZ4mvV0I4uW3i27Z57Wp+FeCfCM9AmbTb
QVD8xWvL8JshxdlDSApuk4eiBELGM1AYODbJKcFQu0yPGTb+XbbpN+rutSt6GZifkjNUJvV2EJVT
iIK/Lsx+DxWKoFSEOP+QdyE0NxWxJ4mUEE4eipZZODm9Kwptsm7zplD/XHqGzqTmDqLje++HDoEy
BUEZgsmsVhRiD2FuO5AJ3BsLvP40yj8ybx/K7x+g8Gjzv9+Sib38KTOYJn13EKaTw8cVe4d4g/Yw
cZDDyENOBlXKM9dG97iQDNjWe7CcGVond/2Hwzul78xr1/Syc3sqO0NmUnEHkVm+Iy1pyz3mMAaV
5X2yPHdvEpgwKQi1objcPmbl/hKq/fjb5vdh+SE4w2RSbgcx2X/HkEPsPU4h+4KC/37NZyFHkj2g
yYig6Ce9/9S37d+VKnyLO/shOMNkUm4HMTlYvXZb/l4asC3nITtDhD93XUAS7zFbTDQZ3aIFYD0F
4wBysjh+fO4lV/qy23qUm0Ex6bSDUKz811bg96CgdA+COhL2I7MCGdfTYIIxRBPmECHRLENefdtE
byAmH8RmSEwq7SIS7xg8IDfGgAJHkPw+BoenSEgHCH3JCZM/K5qntrHKsrgoY/3avfGydfyUnKOy
m+FjffPaGvyefQA1CQ4J+onynk9BELKfocKg+ysgpjsP1OUs2VoDRO1tal67opdR+Sk5Q2VSbxdt
5R2DOrX3kKCcCXofJuaoOGRv4mI4fggjCOLMM1sp+83jM/99FFltpWZorHYznK8vXtP/N21EQlpL
gQF+9FwQtZ/aiCMhxiAYkXjkYoC0fIrG+o3t30e5GSKTajtoH0fvaB8E7TkS8l0Ozd37xwwRDDwM
lsAj/2wOP0XkqGxj/baplSeiM1wmBXcQl2Og7e7X5iVP8XuWQhl0Hid+/oklPLUU7uzZmGMKzu1F
ouV4ExdvoCQfxGZ4TIrtIh7vmP1OjNcU3pnz3D4E3xMIQ6fFecABov5T+zjeKJNtim+Pz750Z7wc
1X9KztHYzQz4+B29FkR1aPJCKS4e6JFZHBHQ20IMprvkLIAcb7Te3Eatvmsa/RZMnonPgdlNt3Xh
vbYQv+e2CAFiGGzBfuwCgzk8dVtyovWBQIHu473bmqVbF2XbRB+8jSqhRNm8dl0vG81cfobQpOou
OrLVayvxewhBGS/Bbhwg7+8RmJXxkkEPEjnCmUZZp8cMoeP4NorDTfHaFb2MzU/JGSrHoN4OovL5
PR2a2KMYEyYkLPz0mHfrbbTHGNCTiN6Tk+DwnoaZzxsdweB0U74Bl6eyM2QmFXcQmZP39GjAMxJg
tRgYxUvICCBbJCOS84eyf2YvJ6X6nzzaXH6G0KTqDiJ0fPF4/76UEP2eRwPeXgDrAo2se4Cmma9n
MQdGwhi3YaTyYaZyhtBxrPX0b1XFr13Ur5zaE+EZNpOSu4jN+86zEi5gnPvBbaFZB3Ka+AZOTGD7
IdrMqOMJm7JVbwTmXnKOyo6OtV6+dnP+nsVQ6NLDDBJ2oJf1EoGMEZgMZdjmU3//aZw5LovmTVtU
fgjO0QC1dtBGrt8x9k/EMbalA4Zy78BmGZmQe9McDDSLXy71r2NoO75pzOWn5AyVSb0dROXkPQkY
mNWDMWIixENcn3suZw94s2mY9eW9Kid3f6vNm3ZH/JScoTKpt4uoXD/6kHeI9TBFDGkw0GI/x76e
xnqMOQR7SMeEvIdllief3HWbt4xNPMrNEQHVdhERYJDejaiEygUGv6GkJw/p1/PsC8oVmJ+cJpEf
IjxkZ08jyn1+62/SN22WeC49RwfU3EV0Dh5X6H+3F0r2uGTA7T9OHJPn6ABRxsDD2TAkdp8JzPax
TFNcB5u8guryLROuM/E5PqDoDuDz+iU+taNn7/z9zcNAWEKfkrzc1If9E9AYg31fj0TzLDObbez9
9WW9XMfMxJ9pshu7hk+O389sCN0DChPKEvpyLx8jvoeRhNlK+Y8A0384vhvi2zcMvEzW8ig7NxVQ
bhcxuXk/TIDzhy6LTact2y8VLYLtQZGPwNk9pMmzMn9a3ZtSpa9d0cu28VNyjgqot4OofHrPAAPR
HWbxYKrlZbcFg6wwoQ+jSL8I/5+i+A2Wci81Q2NSaxfReMet3ATISkkgH3vYXzQfK3ag1AS3hWBy
7Eey9jQZ+5RmMKr3llMPfkrOUdnNTd2fzl/zE79Jt0BTDAhimMjjP1b9WdGyJfehJ0ZmweSTugvf
wug/ys2hAJ120EDOV+8IBTSGbWk77GF7iiP/mQ9jKB2njZHbB+TLTw3kPIJjUj6s9Nta+s+lZ+hM
au4gOhfvWUtC2kUgfkNJcr/68y4Y1JI2QTCgz2fZ78W2b/zWKvK59AyXScEdxOXyHY9BgLAiKTBd
6IFUmbP4cLARoQQ25v+iiryEzXhwYNHd3aMxvVTYvpx7PRGd4TIpuIO4XF2+tgi/F1jgwCkCUzBQ
vz/E+xlHud3jLWB4z+azZPiq2USvXcfLYNxLzXCYFNpBHK7fEQeYqUBw6hf8M6dXYEsRt7nDoVTc
Pmbtres7lUNH5feR+CE4A2PSagfB+PyeFDG0S6gNkxQwlbd9zIIIjCBxKO2hdn/Y5jUL8Z/vdPPh
Z2fkKZHybLHvz6X7x1lsM/FnIn9+nBTdRXzeMwWDbUJgDYzwBwrfeZ6Cwe4V2EUBmyOdl7c+fo71
bVno+C2TLj9F57jsZvL1+eY11/F7wWTiV2Day+a/OJwNml0wggRNSIg194b1+N33B4Z8NiUcrRg+
Pvnfh/gfgnNMQLn/H7by65MNfxz+6G+azWJ7auSTww1ff3UbUeEUy5noa32Ye9ez+gYnSwKzBZXK
j9Mopw95VpfMvM4/JO82uvnzowXb8wXkAtCOwXCqG+Rs8KE9+Dt4CYgazuz7U95grBxSio8fiml2
6c+PsN8MGjyAPwynwcZ+LiDN0FPCDRcmpgOwgCQVHA4EgH3/zo/jOk/LzED1+mNVHv7+ULT5aRkX
jf7zI7QmPn6o7t83qckoENwCy6kAgO2EcJWQtlS3m3O4r+Dt+P+EhvZZkYTRSueiXZeyYMQt7Eqv
icmpn9Gm1G7aEnyuseWaPMxcFA+xnyHcH6SRspJFELRiqRpHXcC+B8t1SOZcx7LJ9iPHCl0St065
LgdWL1ueN6k3pBFb6WAUatkmbTB6zKI9d+GMtoy5NGXc7xyT+qzKh4M6oIeFTNvOVSZUbpjL8AoX
2gncjqnAc3jyxen7a6yzgLs00OZqbLrRA5XMMu4s5Dc0ac/CvsSHMMgXR+5Q6H7RBFbWeaMV1OfM
1PERiODKV0h0+1VpncVBlWg/GpL+QJG6PB57U7iDJujzqFS3Tggyl0FlyNIoHZ3ajua164yT5lmR
6oWd89iPcZItYUynK9yoN/lFGDG2tMlQeYmGlwWq8drB8VWZlswNZdMdS2qWsssaz6pR6Ydd2YWu
jmlzkVaJOA1KTM4C2Ns+uCVXFC9L04LGmbRG32kDx5Wiowu76rDLTZ35cM2pT3RDPVo6uWvDfeoG
A/ncpml1gOPoSFBj7+M2+hTKsWt82yCa+aKLbI+ynrpFFo70qLFUF7i64I0r+di4Qd4cOH3RXFFt
ksSt4hEvrM5WHk0MyV2lCwZ4sPZolPZBk6CbOLGZ34IuizRoroPCoEOnV1cmNdRzDCq+qj4xhziq
hJsbGfksNYsQN8zPkjA817Qghd+JMjuWSV6fZEWUw1JneSTcKi/5p7DV/DQlVuBbkehuAhXYZ6Yu
kwUL+XBkxuqusUlo3MKMfBHUcXg69ok+HJzMVQknHpF4OMp4GrgZ5oHfFlZwhknzJdRl4bFGpKuI
qyBc9w3KurPBCct6o8JQf0V93X6Pkw6f8bxi6ySsyUXKaeJbrGiPmNY195ouhyXrq1wdtzb62g+0
PbEq21rYPbqjRf5V9H2pvZwV9apLaOtmMUGfTCaw9nNl5I0Mo/ZytNrSS7ogW/A6yFpvzNs2P0C0
Zcky4GWReVnR91+jcCyRj00bVwtt1Xpw00RhdwSUF0w0+SIudIfOunLMvBRF6KiqHUG8AZvgrKvs
057hm1E7N0i1roJx84USKK8OHB5XjkdFVKv9TsMdg0Kbf2aBvAyD6g7ZbWDcRGTVQsEc7QHLuk5+
ijJauYUjYy+JuH0Qgs85h08IXUF0dKLreC25068GXOQabmYaDV4b6t4+1o4ew30ZDCr0WlXd5LFV
teeqMQIuSS8Tqw1Ou7YoXVWn1bHpSOfrjg/LFjn7hpJolaZjV5/Zoy3zgzbAuePJ1iTrlKAkXcS6
KjJ3QCU71owEC0HKaBXlAV7UVdO7XFiWjysuP1OVG+Y247pAwjoIGx3tpzIL3YDb1pIFpnMdZPpl
QZPYDYcs/TIwYvw8qfu1jMWSFk3uVoHBrSs1Td1UJewMGOB0UfG0c3kf5Z7sUuoldV4fJikZ/bJt
q/2O6tjrcB4e9x3rYQWScbysM8RWrJHqeECNdd2HftRm6xaloZ9nusrcOCzlYrBIvkyqNTfDFzsY
uF8qba+GMRgXDN61zhgqj3FG6thl1BqUW5e1jXzWMiJWKe8keCpVnxFHkUvJZORxXkk/YjjqPVON
Zj+wglJ4TpamN2PitC4dRL9mFCcuOIivWSoTN+raaHCZcNTShoaRO4zdSTaG5nsbjR28KsQyYiHN
XBFX7f4Q6Fsa8NrnInJSN+IF9ksbtasgN5lXloE6irP2KwQWvuybrDsoxroHKw1Ka3Sbqu+5l+dx
c2sXEG0WMHyvj2geOMsuxBeh4PKAWDlax0hUnipksp8JK3ejUR3oSiIXdkrIRSFK4+HC6g5sVaAV
MgJ7gZNGK97TYQGHuKA1b3rkQsSWS10h+6gV2FkPhYgXg52dB3w0ntCh2O8rR0s3UPH3NjZt6Roh
qZtX4Ht73GU+DGrUq9rB+egmYVr7aCCnCpeeVQ628RiY6HFUhfFJjAbppVlleWZMHZ/ZMT40TR0s
+7ZeD3leL9A46G+sVIMX5lW/SLKsOmoICd2xpdFKjc7f0mnyVcjUt9oJ20Wb9n/nOW0XCBu8aFsI
N1hFK6l0eND2GfHzQJ50ODhvdEFOSG4Xrmw7dtbTOF8qS5+EJjlvkbbO+ig5HWBdD4OB2WCN2Uko
8nE58NSB0BiHDLm803zJRq18mjph4bKubTxFB3NFU2PcvoV1Pa/bOOSHY9KY9thoFJYLGyKncu14
IJXbIGLCyKV9adCCF3JEiyhwqvEij5Fjfem1PRg/FkKOfsy07aEuLcToDinOMroQDcbmoGLxBROK
J/7YjZDK6DSjJ12KFdxWDBPXTpKkdBFW+Z0p8cBc1I71J7u0rcivEjV+JlU7fM5LNByKJsHrti70
fm2svvG6XAzcwybtDhFPe3D9WQFr0EXNgcnRuMA5eEyZWnxjEpn4kM8lhx1yWuLC2Ft+Lsc2PsxR
rn0YFF0AH9svjS3Db7XdWvu66dmpNrJe9rLGS6KapHDzAtxrWhNYoNSkwzJCYXhNTVD5IskbV1Wp
hqQjJ/QgViPtfDSy1u3LFvcuRLexd0takbWq2jxaNLaqsHZt0zrShciFlkxDbHOliWTiadHG7phm
0aHRuAj9UequXaHItOssSq2VVdccEr8AtamLoDP5CTOLN17ZjHW8TFntLErpjMqPSMv9NKzRjWZJ
hP0hQcmZjFR9njhJr12Hm9grscP2dRwMSwVtgYMRR0Pn1unQIRcZJbQrlGk+Z1AR+YF28FGeyJy5
GYD/ZSQxXXLN9kkTtLUbj01rXFn0BOTjwNMl6Q7C2Oo714p1uCCDlZ9Qw5NwyoDqzMuhVbGiMUWf
gyBKvLBCQeSFLZHpsjK06OB2aZAXq6b5As57XBBYpHXp4L+pSFMwbIZyFxANajdLkRlcR6XRom/a
xLiqZbbXNHysPMqj/FNRa4k9nkbtomHRccX6aun0eXPUt4KteCQr4xVEsjOdqTZdaFZk+7TgauEA
aIey1XXnZwU134ZARl8dyLmvbMPFOqBRwb3YdOJII0jN/CDEoXOcI0Y824gvTU70ZxOkoctDRpeZ
NYaePTC0UrYZlaeThN+Qina9p2WlDmLgbSCW2M5xlhhzZ1tB6DV1jDfgT+PDuLfwwtSUf+m6VBsv
VbkIllYdR9Jv0Gi7YZOrpSkact7ikiwY7wu3NCJdpDR29p0hbxds6Lr1KLr+xOiwP9ciVW5S9IOX
sNR2y7SKNqbuh9q1y5IucVw23K1wpRa13TVeXg6xS4KmXlg84ku7Q+KbXdjDUaXj8UTWY3VR9Vgw
D/x58r1ssL50CpR9CTHKQp+ZxDksTRgcxiJDh6gK6qWA+3WN6pCfkbHpvR5V5coeEXzByCwXC1ot
TCEw5P6ILxgLWq8UTZSCa86LZc8rtp9kVrEaEOTilZP1l6XKyNJCatFUdfIpDlXkJknenSRwMOsa
nETngwGCsYjOhoQFPB9JVexFVl0t0jzhC0NxXnppZ2q3zDXYuqLJuoohR8lyVEMC1WS3UcrZeCCy
qF/Edcu/d03Zf+P5EEmvypzhuLPtgSx7Rcvl058beFYx3paVUXEYPfzGw48//3NZ5vDv9vcHfj45
/UTEz79gp9n9b0u8+i44dmliLvT8TVP9/+Ozfv7SwVRz//jZg1kVf/9rFL8o8V998b+s/4Eto6/V
/3O+cksa3As9lv5w/AjMBQCTAFX29ozRn6U/DAkKSEtghgNO3gfeDViBh9IfOgyUQe4EAzcEmGzY
GPCz9OewMQroACj9H1sMjwvwDEjgPF4o/WGyel76w9dDLwM+Eq4CTuQEfZ+W/rLjZQnGgQ+kNEXW
u10pPQVn23ljYeqjuCeLoQi+mgIqc7eFauQKtVXowU88lOs4CtsTUvIYXGBHlkwEOICagcnTyITV
WvEiuywLUwQunJuzqoPmMugCyG9MW28QqcAAfAVD9ldaWcW13fDhtMr7IHM721LfWFAAYxCFzhE1
A9sUqM5Gb7A125CKw5tsTp3rhpfWXTqI4SolZT7cTfsrRXIYa9qfRKVYqFx7MhySNST/ldznXVBc
9oSGTeKGVktP2gZ21Pp2VFqXFmVV445R0S0qCbFC1Cp1dR7X1Ict0cMJVkPmg6eXkOpm0l7rppOw
LKVtH+ChD4+SCrdem/I6cpFNykUg+54tcY2oG+j0b5qPxTrs48plcqQ+UzT9ohJdLBgOqG8Jzrws
IP21bSfmPIcsJVxR3cb7ZZVXp4EzIgH5ckRXaOism0Znsd/qYbiKkI78NE4y6tZQ94hr8IjgMAUf
LGcxqjGq3CEJUL0MnDCLPTHSxv5Ux2SslxZk6JeqlnTTVjQaXZ711Q0NqTyCY8Dx5dCTaZVTDGsR
QfS7dFKGbNfYPb6En14BQiirGHx8QzIEzAw43RMNM2StJxpdaZdAoZUvJOuw7crIKXLPUnWRLvui
LdeQiNnE2/5vBhzJ6AUVV9yt2wLeZ6IcZKCcSsVRVQzVDWSHeQ6VeB5cJ1SmscdaLoGvoVbsZlDz
Yj8cmHMty5S0XtEEzjVurSZ0lQTOAW5Nii9tzECNvO3i/V6U7bg/NA5Zkahhm2rIar1PobyKXTXo
ce0UBr7f5Lhc2yFORy+hIygkpkWx68ktN+kISZIlDVxAj+shXIgwgdXNu6C6yfo8D9ww6NIcIo8i
iS8HkVFfipLbJ0GX9cFSNwEKV03VxaMblknzDdJRy4vTEf6GZBk+Niprle1nSdLUXmkVnYai0ULw
ApUFfPzAJ+Xl2CSjO9oprKDqB3hmrAVZUZ7T1TBEAMuom+qGh63lUasCJQIgIU5l3PGj7Tdy0UJG
2VmcrPoMw71Zdzasb9KHwXWv0kZ6hLJQ+LS3u3FfKUw3yBgtPRoO5ZojqM9rG0NpV7NBQc6VMHoW
Jq2zSEkdlauYxEovAt4S4tV2DJ8fkgzUMrmUR1GQ8c+0SYx1vb1KmY1teJAZGhce/JAJXCyrONxl
lk3wiaOAVYN0S5PC1bwHnNO8q8eLpk/LdAm/0QCQwpDitCaJQfqkMUA3OlyXa6NK+NsxcZi40gk1
d61yjPfT0oIbwsnreF8A9Rm4IqnVAc2hSFrGdZV9H0cGd2TCremewnZWuiGzZL5ftl1frgXOh9aL
qnTwBpE2vd849nigR96fo14Op11iqhsCdxrxEKTiEu7TIscuzBhDsSYhmaiYNFARWDVkm7Z2Fm1e
hMQDLlGcwPljwTpxjHMNYPIICgWBz5PINKObKV3dNLTVwVIk9nDRwV28n/QyX44ET6VQyM7auNG3
iUWgzMkg6FxnTjZcSG7lnrAV3Ni26hUoAwtwxBG1QLs8LYk7lqzQXtNDGuMzp9C1B0vWjQeDw8RB
D1vabmugIMkCF6UkCxr0FjgHndJVGCZ0RYppfc0QBdcKSrMj3tZlB1+Y9596zOiCdqEdLqyG9K5d
B9hxc0WrFRlisl9mMoo8BRHjrMBVcZ51JS/cLs2gQhNpZF855SiWVq/MHRU5OQxUEx8kncTfMibG
axm2g1gicIFHteLxHamH/rJlzKyqvMgXJskCr4ytK5VY6jqyqfaLOm1KNwNuat9gK3HtwcqO8FD0
8NxQLJHMzaII0XgXmzAFC+gzvZasF4nbJcJAUT8G5MakiV43fSBqz4HtTKt2VOlxDp1qn/W9Ap5o
aGxI0IHgPmJhfaI4lJrQeovoYpSqAwrK1OawaAZ5kvXWOc4te1jAVjSivFR2Gh9lWxZrnAgtqB73
m4niGrdk10R79RMBlk5UWNEp8CZAjhVbngwXxRcS9hjS9y2P1rUxOarSAtlXQUXK6z7K1EXW09OI
dfW5saFA6EONzwOMxUUBGa6btUMjP9UTkwfZcrVAYYS+hHY/rCkQfuPE/LUTBwhcfqn2WV+UDthH
lVUHnRomw+8PhsrJvRb4RK3D0gVuNGKLbKIb+4l4NEHdoDMdlSUwKAItsomi1AlRAxBETVQtsh4V
yI+CqP8aVPA7Zx7e8pxoy3kCrQ38p4VptuiAlvckUGKXdpHKmxg2W2gIhUCfthORmiOrWnWcwF3d
k+TrAOF93Wdte9JMPKyS9XGlR9O4uB8q7okiaI40HxO/o459YRyLrs2Q4LMU8+Z7Rwf11WyZ32HL
AsdbRrhRY7oKs7Twqlp9gcoqOIsiHPjpRCbDcfPDUddg4mUaUhrB1WGrifVJqYYv9JaRNiK/y5p+
OKrHGDoozNhnSdx0NzIGHjrMI37qVA77NLR9KNx0y3sjJqoTYQXpMQpquwAmEFlnFPoHvqBtv4Dl
Em5H+XBY6bz4GrfAP7GyugraCh2mSF03Ew0fTYS8BmYe2+EqATL8yDKMfun7EPh7kRrl4UDjRWBF
0VqHNPxEZNket0IdyLZv3FTYjRsh3ILXLKuBHvVRQ0FDqHTtiJLMDyu7bSD4WSd8ajAg6DTkvSwP
7Ax/DhIq3DDj0CiwS+oVfZP6fMgyoF2hbaHtii6igTsQKZxg9ENacxfqYeh1ONu+h21X5EyGlJ9K
RzUXpaItBPqiK0EfKK/ScVhaAhopMJDO3KoNr/jUZCmUFft4aryEhWFL4MfyizgpoS+TTC0au8Cx
D3ReohcVGiy3bTirXaOj6DQfFFkCd2wu0dT2MVMDCOhOcFA8LI/BA3UH8QDb3P0md85Ig6B5VLQR
/GnTak3ysT6PGBR/nplaTu22+xRNjah2aknFMUe+CvhKNok8KtPQXKFtE4vl7XXURl+SIA88aA5L
SCiGLrzqKqd2hR4aiLiaHPKpOzYAG+9SJwL+tuWAQ6MSaKTlOXJGT4qWQ2U+9dq6bdutmjpwdNuM
yyIndGuRZ/tVT+V15YDiXTWoiyApxVIPdZAsIBz2BzLRsV9nwNDKIHDRoPB5FPBCQ/ckov5oQr0u
KVDv7pYpGqbqs98WoiAzHItteSrA33xLpppVbqvXbSEbTTVtJUR94CgH6txtxTvVvtlUBY/bgjib
auN4qpKToouBypftcV9h2w8MdMlMB/xIOlXY6VRrj0BmkCuIb+lxU2Qk6rwcyIfTpImJp1NWnrf5
EPLzzLHI1HB0lNs10MEC6oj+nWIbhUuHFwUYEIJcMOU4/RRCkA27bDiCnp5emDZ1gLHQMjjTkAYc
21kFPavCkPCLyLui9EeSQI5FnZsQiJDzMeiTys3DaFmnrYGGEGMndQFdFNepa8tvS9YekjJr1gOu
zb4s4uEUs0ZfRn1+WPf1upLj4NeOXX/KdalvOXjL/a6p1SHu2P/l7syW61SyMP1EdADJeLvZg2bL
ms6xbgjLPsVMZjIl8PT9Ybm6LLlCjrrtujgqS1sCcli51j8s0lOXRU8kauYYgrZOYed9LqelroFc
q6o6ljMk7UWfr8Y5FvG6gr16nSrpDd/Kcte4wXo3Clu9zFUDq0HIq6edapt6J1ooi1ak61U1dlbz
bZnm/taKl/WTBXReHDJV+ONLNKgHNS5tBStTjF7qnhqL4HYO73DSuQjvpFP/pUQ955dtrcP0SrT2
18HE6nr2SeSKiLVwXpkCDG0tl+oQVWUe3uFC8e2/iob/15ldV7XprVS9PvoFVJ1VJ74yf625JxNP
dFEW3mau0recfudDwwlqzn6p5P9Labxx3r9y4jRUQtQfow4PPAdtP9X5r4VxFptxcTPy2rDrvHMj
qET9Incf1iXsv8edU5w+vp7/noSHyedlFz5Wm9D2Nlnb2wvW+bRgMOjlWdt08dWQk7r3BOavlTU0
+d6V47e8tj3vJpuiUZx3XSDSJYGQz5vr0i9rIh8bG4aw9bpPTTc5N40FEHnRYRF5Ap+OD1MlSQC9
tU1J25qg/25ntogp6L1hvXcDKwVumyvgQKioL4Mq/a/Sn8xw34PV9scVaN30SRvQveB5pZ6okjSa
Kdiy1Bfk+hm1SEXEeGhCob5AvvffWTLtv6CW23sRZ2T0g+75PKIL9cVuvHm+yqiNrC122hRYDsTr
avVjf4xLCodTlMnubOGD3SdPKic4dbkTzIfeieSXH7VwE2gHter/k2/8l0nf0I63kx5uPucoilDV
As68m/SKDDkNelue+ctWL/tFSW0wOjXl2scX2v7QbxeKUczxoqBIuO9XV9RRwUHsybM6r5liFTXN
YWg188Pe8772RURtncmZImTllEWz89Fj/n51en2ixQ94FyfuLv+d3kNZixMCXcuzrlTuQ2BMtC90
sdw5bd2dydniqsEQUgRYpqFs+/jiDvaKd89OYxKUNbHroAf87dlN6UMlpp086x3FX59MNnrXYaXd
h7bsKZvpwczDT94iL4dMkaPaXTtS+LVZWJ9l3uygxmQ0fgqKfs76qyDmV4DxV7zx/2d4842Y6986
sQ2pdL0Pwc133tT/iJt+/N5PfDMI/g/4oaDTLxoiXtm3NfJ9lTbRKXBrsIF6HR8aL4+LWIQ/4U3s
z8KniWAgfr506aesyaHbI3p2HOsORVPM++T+F1mTeAttblfk0I5RnbrIpLYXPL0LqE7ZtY6p/H8i
Jx0IjSSXimPE3nCXJ98fVfXVszpCW6uXfvFI2mYfIYIlU/slazuvtRLpzlV4Eef+Mu6r2Gr1mYkh
3cn8GjYRxMXsqxe/GspZ7q0gqEuRZIQV559wRpxzV+dgP18JNir9Jhqhg5ssAF4Qu8Ypem7FU37X
fModezDtPqv9rlI7afymuXLCRXPLWdM4y6XbiLb8l9VPkt/5eDOiyv1lL9IhwOZUJQB421t/GK53
8C9ARjHmEFH/pEa2pT4bGq/2zmpv6rvwbO2zoTDJWihe71fbaeGmr8zC63uMf+68X6Vnznao/ScO
cv2tDZHgzOOopRt0/O7QW0sR9YEdFN9LpxJgT4MUvsh3cQw2Uh47kNVu2Hf5kHn5zvKsVbW3xhML
xK/jAbeIiyHI277aSalFB1DkR5qffTxGbzMBj7cgCEFjdzrFII7bluXbdTTnheXmnbC+B6T+trvP
1jAL9bGOvEGgDaCgC54BR9PhD2fEu7nZruvFtG3GZoBCULy/LgmWDKUlou/ZwpoLyEtV3f+dk261
1O1lMRaf2pT3f1ON5eDQwR/iNBzDr1PD5Tn/OJ3c2MNHyh56+9iZPxWWPefiuxXWoRaJb+zA/8pG
soZzMLSwviksRzowWXoZ76vettd8R0eDmkH5eALeZkZMgA+az+tZo62hGGr/dxMwBIVNltim3wDC
W787Sa2adDlYadPHy2mJuplZ+fiSvz88vUwCmBsaMJMEefbbh89D8EmgxO67Fxh2+XFxgtWpjn5n
xt47FFHqBc/dyKhrAEmsIs/SXqaOHKuQtjJ/WAjvSJptALbk8MdG5diG/Hl7N1m8ln6sBuuFfhFh
Y53NQ75tiGaWOW8aHw0QtZcUDcAMeH/sIjbZ+YWdj/eNCkooZsvp2vu4yZuu3WuAG/eumYq2f/l4
zN5mFR7aUUxiHrkrVCutLzbq7NeMeTRp1Nl6nV/mboA4RVVR2QyWDZUAqUolPVn3ykXLwKYZjNy+
FCob/9fBohkNrechZlHVgk+/v41Iu9QEfSBf2tq3iOEl0QsdxLTYw+JfitQn7vfZyKurm9Jviagd
8jzHP4us0pqqnc6JtlvkX6ieuMO1ni69uVKy+UNY2V7j/GaDITESqHo3Ho8ZDt7ngLMwrYrbVbz0
Kdl3cyhhTurxVq9DodrE6EVzcxalJT+Ti27kso+qdbHujVLpeQ8oXmZJs672ctnkGuYDxZ0dpEMy
+rZV3wVNnK1N4op4JiS6Vrk47YW9xjV/FaGE0foP2/RdYkekCnhZH7Ybm5aavJPkfVrJymz11E7q
OfSlX/qJsil39A5tcBwDKq2hRWhPl9foWY8ePxt/hBPlpBE/ms0gAiTCRvx5Q3vvozhd1UhGfGga
FzH1b8uimqu+SXOpnlXHLtIH0VeRd+06uVguRT8uDEcMPbM+Nfm8gKiOeWd0nhDwTXCX6TW1zrrG
K9enzhr74AaQbksQZm9q6vhUjf42PbIXMUsIXYY/3amurNanFWmpQTBTUxC5ScHoM0GyjXO+KaDi
gbCbeWbuhF8ufOlXOxuivfJ70SPJG7e5q+asIMHQPy4fR5m1mF0k0SZz7pE8cOeF1W65waD8pvo6
90GrEZpMnTPde0Kuw1XXVSnASt10LkxclgIckUib7EsbUQ0+TfbksMjCKCPPmHQrSVE+jg3vQzij
H1JQ0UrFg8v8TWFOqdpmTqzq59UB4sl2s4sur0eoVMr6XIzaECg+vuL7aMRbijzbdTi3na0R0ntN
e49cFCRFmC9iRSfrJ2b0tvDnoj3h8A4m7QfPaSlWFqEBr+yz65DAwjr9+Dbc908uQhh8qkoKetvd
lPZvo+IqplFbcdA8Neh9B7Eb5Ohb/0ida6JRXvWtc+jSUBa3Ux9lRBzgcpkdkIO7k0TRDT017QY3
05d1GgX3s+hqqKPeOMF0N0SWXSTaX2HjWEQ2mhPbSympkFU622bPbdahnHKyi/O0rIZt5090+fqE
dzFUyw4RipinPwAZ7+NaRP9ve/M+uj9emE5N8PaJqyDNW6P78BGhrk0S63fIji6hELd1y+vuPe8s
B3Zn2c5VLPiSAUtvoS5Q25IWY2nc9B4safumq4u1AZNQLnLOQ6nX3naOup4guk+rv1TsutQ0W07t
LFHD7gwdzTb6eBLfzmHI/zBIk4Jgn4pg+7dS5teTrQCaD/2sCL9XUm1LpJm4cc7fKq5JQCwpgPg/
vqL7tkjmdR0+chGKoWBzZ9DW+90ltWibVZat+xgNuWA3DwoEpTgNEJJbsPgROaA8F0YjzectqBCd
tyDWQUZUX60cIeQl2sbtW1JXtMyr4zJEJWjqbeT1YmRwk2rE3+g4xDaoy4YJHSsrBPJWsFSiTxZO
KAb4D4/2Lq/l0UDVPNdhc9qIXN6DLANazbAe5fIosmmLjUOnWcxrvRby22BHFRLUZZB6fQpdpLnV
rrGkwxKYkVFly2FtAmcAqhXWaB7JizuGA3ZOsN7FtBK/oMJiFjX+D7XF05FAfVa4CuUorFizxd0C
/p1/UdU5DEWTeQzFMIS5NSR+jeba7PLYLfnX6/hswbf6+vEgvF1RTG+AGIIT048odO3fkmvHrF6w
BNp6mJpQEo9eE2o3j+apwpLg5ln7p0D07gDcLunRj8y1OQjptPC+1LNLSdKq5vChHx1WyLDQq784
kW0wPl6pPOkfoHXl3CMFwffTndXIZUiSCLOMkkH/MtyGAeg3poPBiwg/hIDprqPnBmdOYxFqBqw1
wc3Pacu0aRnKuY5adif7dpuOrJq3ibDKwuFLjDRvurNlI7kTv6o4Datg2Crjj0fbi8XbXIuH344d
wpLDK+p/r+FIQHsrs+flIc+XoE53w1gJlaTGTsubwF29bjnovAtUtItdNy7zXdfpQl/Y9SjQByvy
K+uyyxrLu05xnqBnMHLOvtlFbZ+ZdPQQvIatrL97qFk69DtB0301q1ObT97k2PO6j8o29lWiyVj7
8Yg0KJpuOp2n88aQ2o1zJezOifdt28VOUs7DiCxXzkgbUdVD8nrIvecK/eVuWjuzQCBbfumVRyC2
0bsP6mHxssSendGMJxUbWEgyxjQbzoc8JBdE+FObdaWQZimq87la0hEKSZXBcYrDDMq/seb1wQTS
LZ5Gr87SvUAp5CQLFbFcUJEOfbyPC9dUSebX2RlBcthraZv1MkVqaZ8c4+TuMbP6KLcPqpKN97j4
U1ZZ8Pf2PD/MwyyGa6sfWuuOMyocv6OvCLpHNKEZZLaS0sn7z/G81tUpLcBTjqv0okbuYtQJbp6E
3drr6MVBB9x+z10lpxmedVj0P/E4GGOjzDS9U54Naav9aE/l4dfBKW2sKriJndCqqtMUKLev839y
+I2BUZ4dEXXe9SrkxJJGgd6r/DP22SGwD23rwe2cj3Fa5PVV68+Vzg7llA1mujJ+mhXFMfUaM/p3
aesKfR6UXp5FR9ZKIKqdmlabU6Luo8JAZVpeoAcY7Q6u4xy+3cqRIRUN51tSxcYjwE6qGP2/pTUG
fn/O4jBWCmtNouTcjIo8L94Ni4jm4FPthujPPw2v37SKouZnQLwel1tl7+mXdYQymi7KoFPZJk2z
cH0lCzLbEQVZWzpwPL43bSex7VsFj5MJn0Pl65wuOIfR4+axn31ajDIqvC1TqzQ1allhueocFiuO
pk9BKfwi3uk43lCQsEPZXD2FWZpa66Xn1T0jZWHAcpprorbO/UtLpF2IxgKI2alvSxjnKD2YkkCQ
HWThYDlJCFnbLS2TVdvuJjpYCkwSCv9StG8HG0fV327mtlyvKRGFP45ZpHXSUXkzsm40FpwgCbDx
9ke4f5KkndbxVkV4OTY1SpHcaUVwLHOzjZioh4ovss8H675twi3ke9OQRRhczCBZAGtLhnPCz9jw
OfX6qMjFVoZPo+llTFFYpFytzh3KWhjkbXoclHSu/5dTz9s4t15cgl5Zo9UxFRYqhdz7R2tKKH3s
ioLcLjGRs6AhAe33EWmx5Ec9PiH7H4uW8YI/kad8hAqdMb+F2y0XzDRmiICVtbF1/Ei/pNa8LbCg
s7aZh3fne3XcbEMzTQ4f5YiNtOEeJgzePOPP5+k6IfQLEF/O9/xZyeC+8r00FolnYiCnnQphXGxE
ND9WT7r2MX8yLK3t4dJh+TEYI6umS35m1bG/+tu/RO9X18IuOuv+51Bbrx//9yC/fg5swq2uQ1c1
3AA2nHx6qYpAFd2paMXCQ2t3RdKwy5BLFPY9JX8mYxjOHxMlsSyy1Kj1xy47b514Sf2dU20s2qe4
GSWjNLlNzUdcBarXJQAr6RTv0OxvaXaGWodv1mFm65f4dQRhGz2eEJ56e6bcLagKEyXbwDhnyxht
eID9OrWvyyNIq5rxCWDU+eKH9fbwc7DkrNPM6bbL5F4e8M1FajvMH1er8MbhgicV2/C+LqR1RBBL
xu/im7APDtQXv0fLSsHq6od8u/XXAbVWs/IPWQvphQfLhkotz1fXD2d1yjYMzT6YYpTs6bjMNqyl
N8xvMYWufnGCrGX59D45Mg+PpZPl2oOeb3/QnbYviLQQVWAltLft0Kz+dv/tGGS5eRzrrM6KY5tF
/N1cCycTZ3gBQme4FK9rpSj7eAhPP4c8LqeO20HgVfFHOAEkFy9VUXHOT45eA/uRzK2Mpr3S1tAW
id1nKRfHMCIp0oZagabWQBSARExTPp6HMtu288j5yvcqnK9ldKxIFuflQsR9DZk1eNJGKVrHXt1M
qG4zgEondiC6dznUI19IGv36ptEj/10aA2zn2wjUrJ2GPaixCA0pab3pSq7u5JmcnoI2xT9ySJd1
W/smJpSXx1lolwgTdXk9Rgj0OWIbDHhtGvfnfsxRNX+xg7kk3mS1lFV19hPALoc678rjmMPCq2+L
13tCnKkyZzhO4see0RIdJNOemipdn0QeSTM8amFyE5wNr4+OA7VniISa14onqjLT+4dgtR2i3ID6
gp85s9pWDQjZtsRfEduorwwj4IxoYa3dUBQuXzoWOJ/XBeCrtSvqFSSbtwxVbbwDJFmC5loop+MT
weJsVfPkjz3r6hXWWR2/7tLj2Gost+dZqjfrxPoK9qUAAeCU2scHhnXQqSi2m4ZqrU2GGijEv2yq
YNtPg2cKYH+UdgOhUgTpwpnXL0Sa8kgtvQ0eGrYNnHDHqAL9L+s249d5/RdP+cWQnqXWhUn7ritu
YlFusCieK8JPWKUiGD57AGdLepjT0lryY2AUbsg9YAmsP5QzJfWzlyGe1JiFzFbTrZa38lRB22zH
RuOn23LrkE6y+F5Hshwk2Lco7EJMF2b1mzT8XK2jse47kmlwjFXpOHgm3rK+LKNWRqD07O0ZUtVa
BH8K2g0XqwvyVTLruJFGPQfxkmtMRnMd1DdBoNWSHj1X9oP1L4OTfE4PnGgCe3xfg7hbSVQ7YfcE
Bmqq4cHONGbpBA2ZyOc7E5Lb6O/xVEza/dKnEWDIqcNBjxvWcte+elq90fUkzHZAwbGD2ZfklGHo
x6MzssqbMnbxocrFCqddaODC5v3PJ3mdS8SgQNJok8SyPdaPcFPX0xb/4iXbognZ/7Z5i77ZPtH+
4AvS0t2+5zs24ptkyZbtg6kAD2kOYAUbm1LUiP7kWUa2mN6sw+Kg/GGjbrsybraf/Fyy5JREIsSp
249eEfgtnFpZ0s2orsOd43Z2dDvmIcb/HZJC8HoPhV7snhvdbrs8s9YNgOxhpvjikZYN53q1Wd+e
DeNxA1K63XlVwG0+/7yQ38UcaZqlYt2/VmxtUa5hhZdJjd7n6jVgVa/QpqaRPavBqvUGe/ZoQD1v
32SNluku18Fo3Y+Fr3jmwcAbTheFm21pXI7Y0LoPp3q7rfHHhrNkxTmyS/1x2+TK3YjNPe6pbU2G
KQJwPL050ooGaV/Nbjy+DgjI8xb0Kjok8nc9pCLlZe6KOoz+ALW9K+hBj4gPrGCX4BY4vwHZ+YBf
BYTcvUfVGXDXYZbN7AYjCbPa8rYdVL8iJlOht3v/Q3X3trbbLg84gzaG7jW8nPE94N+Ns7RMHwKO
vYbGEtSZu6AOYCd9fKl3kD27yQ5tm2sBkvHfYCvrf2mUYaJKRymp5L/XiF3NUiZapZ73iZd/bas7
RrzAl7EomWHpoWrzkcj8CI4f38tbCGHz6oAKOSBSAQQ869x9ey/pJFwA4zK7530jhLECzwghuu8j
ZNqrJHX+0zj/fkFaOwEcBCg3gDO3V5T9+vA0+rAd3GjpnZ5RAT1nFSf+eYhPYwNSf+zsjx/Q2YDC
/5DD2xOCFiNp5TUdeKCA4N5ecK5LL2uHOrj7GTFMvm40wRKIhU4as9dHE5b3dO0+j0Ys5b4Z2y2e
i47QYPWrx3n0hzt6u9K5I0qp7cWsIox9WvK8J+KW2LZMuAh9V79uKkNexx6fxwoj+7GIpoIpyL1x
YWfGgsOB1MLKtxspldDjmkyayv7oN0Jil54JLUtCqNd8HEQxdW6KRVBPJuaVQVOvYfbjh3g/jUwc
9iysoBh8HCd6z+ty7uoB0ft0k/fVFpnWH4mQwnw6fl6saPR46fhHYqP/dj3fZiK3/23v63o7i+FM
NsJ7bsebn8fenOW63NmSyEobh5633v1v14Nk2HqJsjHoZIVW6B0NKQxqdsSi5c3rsUSSvM1GWNXs
C4wN24Hx8QW3P/jLMmVBQHht71NCAeOBaL6Das2yzniv/eosbC10x0nYIIF7DjCL/XEL/n4ppg4I
GuEWlX74/tma1G2WMQuys9dUZPJBR1hHrm748vFT/RR//PJgYIVcKkaS80MKQCvdtzNn2zBBYZH3
p2517ZyuNth4GcoRddco/9WvLRR6IvsMbBVLR7pSLe4GPxuc5pLTGtFPlmDtBfm5cj2wB/u2Sf0s
k2dYfWGhb9K5qJx5SVIXkutLr+mFkR260vVafWjqcXUH3DN20Df7qPOB2q7EjL8YVfwrg1gFFCPi
U4qzRs/XVZZPMSKdcQoKDCZ2iTjkjEIjLJp9bZWKqfiZoIQWv5ajVTTbUiBDjzgsgh9h7LXUqIxN
6KZHh0vopjTc0gCDKZGEVroRdULrjnyAFCsYwxuw/y2Zs14joIKOZbfbKnJWRMQ90tR11/Zd3Bb7
QIV1Oe7+DXlojk3Mgq+JzI8MCi7PML6rjrZDPNRYHM6pLarAxZMouWRTUVXQeQB+pMiSem54S9oJ
PL8u60dB2huLm2AZMI+fl4FtbWBAP3XgrMtrHRYbBOx6n1djA+wKAhPCMuwQzkcyTegxkxms7Rr6
w3dvYx2r0BwyTc9e/eAv8bTKB/iGjUMjB7Td4EYOPSTCQ6FAm7M9HAoChmPeaccpk8Yh6fzXQunZ
Rxd+MBv32fHnZYhugM1S9bmN47JyUXX3lk0lTOCY6RQx5LD3h1YuzO3ezO7aLTvbApmYElIzx8c7
SusDc1XF/dCvOwhwU1BNx1EHE1vkNkY+G0fFS2A31ZLvU4+EmxYKIYrav1uQFwtx8yvJ9zMWaRj4
LLiKGuJ2eWzzOsDB+DPPAvje8kSM7duh87o06h/ZYBvWFSVbh051RKjY2QHmLhpqyJDbcCsc7aay
pviBIC6je9XGVn1sCj/zd3mWmXt/KfxyvxQmPRXeJM4KW6znTTdPZyAZ8o7GFW6C7yq/CYuhtsGM
p+4hZVGfeZmPI47dl7+UncLfbhdyP8cORs2oFsOJYhdIyW39y0jZzxLvyq41KrgK8J1iEMlzZte2
umMZzt6hlMX4aS3rwT5wdg+HaLFFzYoNmm+5Gu9dBwdD51nZZTP1w8HvgaCRvmRnkxzjfR6b6HOo
co2SQBXfi16n+5oOJjsaKLR7P431RbS6zXFJW3jnVvk0fakwGNMkqg2Phj95HlGPvXSzHE8oLVKa
lVT1qZqdet0tcekf89KW98oDm9/VQDQYAYXMHs28Rl9x3vuU8mPzYCK3ONjuYF+gc82LnbQsceUB
09GKrKc3bhmmnwEPCxRSg4i/01jHo55xlHM3uWVe0O+htQ5O3wx3/eQBOBAK9v0yo8vvu6Xa+dhW
kjSM0zz6u5jceDlH8zB+612vdA5yVANlTtHky25CSv5PNPhhs7dSq7toYgQQe88Zys/zJCrqpEZe
+v3gaDTTufxql726mkPPvuwDPFvETn9jbbPJXMyks9d2WE3noN/WRVGJ3N1HRL/vjjHYH9c1cnLK
ZmV9MUqbf7RlzQltYtavfV9KFw2DQrC4rj0rN6/pDoRGqxv3ajXVfBGMmUZOi+z2BgUwgZiSKpmM
qMUFjq9aXXSzpnePGt1Lv27mHUjvk2+Wb/aYpjeew/aZeqw9QIv21veomUJsPrR88MKhvVG5131Z
1ExOZkOoZ/2ORmNzVSUhvWHUzhqF9xUuXO6EW7cYyGjY4drN8JkmUBWGsIW2cNUwZI86X/Tf3awa
d6fncU5SB+fCruT+4HgjMDc23pzT4G2OzG3s9nmdtOtUfi0bte4geZqnVhZ6pzAUfY4hEc6V20U0
k7LTC8ylaKsj+oKV4P1YHgBcuWhKV7PRwvKYjdlVEFkSY7FTxV87i6RmH5GflTu/7PVtYAK8Fa4O
giQu1vBscGR+izIINYnJu0dXtvRwGmfnVKop+NqJ9NFQJz+uulmjk1YejbJ0k/2DtdI/5UM4jgfS
wOV+6GI/3XWehrGtsgEnzTSdB3GlTpo81NllYR8/xu0Qv+BhEg9ll8qXidY2/4ws8K03mnvtIWU4
2ZwUez3r4Z780trhzpuurK6vnldbtidROxgGWuDkm5xOb5xlMxHJLosIPMivgjNsCWmi+rY8Vf7Y
PaImE9z/5F44diuOdJPpv4DL6du4zbszZ6nj+6bp1susL/VhplXYVgY3xU3r2cNFN3rmtu3T7qGL
Iu+bqCaCg6uXiVYsDZsHTOuTI4bxcu5Cc16YWUhwm6g9pbiX95THaDqBPeLz1erSKxq1dJ9p6ZU/
RkAnX/QaDQ8c+NkZmy28pu3egGoqKI51nPr0LKhx3WEqqPfRurQYk1C/HdfMkrcVEPwt3mWFbVPV
9rEzpf6ihtHDsemv61UXe+Ml0qgKdKCRD5lY6ZuXZ818EGEVnTlwfsmkVu9TNGUCZL6zvlupi+rt
CgPdWsTJ0szkuvtwBNKOripfTOFwsHGj1QP2UpVeGUtlt6As9Y3lLe1TPXRf+R26/A2F89Q3ZDDl
GJY3c1wi+PSVU1zEUrnPo5WOJsE7ZdPzLBwfC3ea9Cl3a0EPvdwJcWdKWlTFdtPGFw19ZfbwuN66
m+C793TlacJduQ7xtGtE2t5IC77/crGwf3n7wDZDd6XjCaLHwd1lzltPN5/E7FmfwzYuVBLMXS4P
eay6uzIrpuYA5bvkl01RyWJvda2PBjNNHesUTn2/3i1R2435aUs97H2sZ+zZFaMmTVZdVNTkdGFy
QjKXxG/GdLoGLSn7RIxO9mDClX5c0q6DKwSCqbM3Dini5UAhPjxhvsE7Sxzp1OAHJE5Zi5DpbBqC
8MJ3Z7stH1axpO6ED1nTn+fCJdjZ55EHI3DS9dLSmWjq/fGehpRVieYnq3GAdfS6qavE8uL5vhDo
dHZ4GOvPEmvwejIUmmVih9rFvBqXc5u4HTj+NcbY1eyR5NG2DWTronSHIgmcsLoYrGXuy0/1YgXx
Khj+1p6bPThNU226MOX6zaeBfpTRsKcjUVC7AOy9ZD9E0JvJ6Cxuc/Ccsc6vqhx2lu5PwLzJOsy6
3YlmgfgJx7I6awvPl4cMovC6KoBJ9+VczGci85xoH0R2HgKJ4as9rzL6Q+GD9MNlh4d3eQgGd7ix
/HgOk6ZMPVw3XoXpeAGze3IUbTemmNREdArfJh3YHHHIaAc5ugkpXG7JBG4e8ZvZhXlwt1ge7WwS
PUZLQWMtiA0+IDHh85omgpCOgkOOMXiHAdrZrMFN6IT5Qbmz9P1rx5qC8REyt0nPyq0JRTZNz+ua
Z49Zrp6zWPn4ybVp7g3aDppppN3J5vCwCRJBB/0Vrpf14tY3Ha1Fj1PexYnSalW7EGEoprvGb+67
tg722KSW3RgVHvF1GppvQ5auR5pJQuNlc3oNwxjZiTP3Ru9XDhvvNu5zcR8iWer2xQTWw3rYOpii
wDPfHamqz4pmYNGhD8Psig6R8n7U/ZAdxjmb0nNQY6y6VjPH540s9d5tdX2sdOrft5XtHOIhl5dV
6lvXbjV7l66CtJRZD3kdUxbtXTedvrZjOJ7W2XVptRVyCO/teNIYU51A3qBYNMO56uiCF/fGnhNd
ZSWdpvpJ7WKnSVGtIsEcz2lGms2HBZD7fqUl3fcU3lufSvi1fcemNLt1qbobTnkO/yKo6n1Rkl9w
C+kdp05xHGlIm4ytyp/KInOeQd7mI6Kd+CTtuDmGKixvrdLuaIYW5H/bbfNYl2jPMgq3Y+im5Rdp
XCz2vpDyi7BTjM+uSGea481llNDSz7tIlctDZzYIdzFPCcWu+FRSllxMxim+VTgInytaWv1dOcJc
TTC3e19peU5nuOUJ8N2ttpg2q50obX0dpKkgbyU4bovQ++ZVWzG8tM12atMx5kVOkVUc6qCACAVM
lsF567eFTPqumAe4plUCFoamdBIci3ZLp42i9K9r1bsveZ4P1Q53pINXuA7ptFTxdzcTHGsiX5R/
3gSjG+6HHOloR65VZReNksNfiqotTyolhP3Mwft/2TuT5biRrEu/S++RhskxLHrRGCI4kyIlStQG
JmrAPLtjevr/g1RZLYX0k5ZlvWiz7kWWZZZEIgKD4/o953x3JvSpefN0psnSicjWaWd5L8x3u2/g
YGxTqYJ81bpbIZbiWU1ex+uBneehVQluqDYR1hXS3XDZrZhKgiGlpLlaRtU9l6Zc8nCkzTgFOUnV
z1KuPCs8lOzTVEcX88uEagUHpZimuCkm64ImdYplKl82inmMql9tTKvJoXYzeWmv7N8CjXJERlXS
ayLW+hqXsb5N4hHsTPXkdtMSAuIYof9Cqb1Rs2s8oK55Pq4gajiCY1AGjjNF1QWrX0Movc+yglLO
p/TExaG1N1Y2G1qokt37BzVPgA7tJjINOFK4iUI7q7PCLqdDOjlIKXUZFiVF2hDv29gpTMD1mtTU
VpNsH5pRNSXoPmMGmDqNSbmTWpwWANtgqLTCnKebRWPfAiFJvKA0YN98qjCqak04aR5snAOCWbno
12XWOrAM2G0voEvVltUjLBteuGKNMvQrD/wR/nF7jZppTerycvUS09LDUbEB6+6qie6QBSE4Vb46
DKrr8w9pWtptGs08Ksgo5H+shsjx0reOPKTUas25ypRWfxv7cZlEnOF/qgEC9WhtD4kOrI40OUYp
2UTDamt6cVeoruQ62Bp2KVXgnUYDmDDW8/W/1poPTWHoxqJZI7/LFvFBoDJlDz+atVq3Cw6y8vfW
qGkkS3cJW2+XufEL7DoIz+HmfkntRCfDi5N743nrjdHPn1Q3Z1oWNB6NLo2dbULAnFcEy7F8JOtu
9R5h1VVfbvTC12H6AnJVfXncULe4WrzyirZ4tjzVTBBxKkls+NJSfL0tyFtcFmOI6cWqkwdLii53
YgdrbG5d6Er1a4sPKZfUOOwd0v7QQWZiPdZkG5W4kK5NzFyU7p3Pirn6OUWUZx9z6dbr2tGFneik
5iGWKgXyIk6bxc6ruJtx3Pj0DgCZXG2Ufh6gg8pJUMEmOJMqMOzeByS5bpZ9RPerHztPVe803DUS
Oh1xt8BWPDsxbpP6i96UVFn47bOhjFtn9LNoGvCpLMFm9oiPm6PW777+Cx+cyp3Aj3tGHzi/avXE
CkvTUdeFsa513Fk1Zq3JRwjutOqh8JfZPe8p4Vwi2R3YEQAlZXMcpI6LcfE6EHuYtssv3aYnJUsr
pL7A4T2qImlt6/0I/3ChQNDgZLiSHWJSdEIcSZ3KOkpqb3nWtmRZu8BI5964h6pUimjOm+bzoCNg
A+SY2Bo0mzaxGxkKI4spJ4bxTGWinL6k2rJ3XKiozSbcyiw9kAybEu1QK8PDnGP2fhMmug3jw171
8cwYW/epmirbGEM3MdM2pKGYC3ao7jre1IDOVWTqQskPWB+wTQRDh8suxNMBH6dRhomviObWTcrO
uw7snjr8ekFwW4LZKt3YLZ3qQoPXjHleCeIceOu6GuuGuaoxAma+UxM0mR1JSnBh3CXVAgtv3Rmg
n74IFQ2z5w3DAvdG4r9RGqlcgLXdwTG65Q6a8hLZfuL5cYG34quGeYnmYdGlVxrL8PiRzeWcvQHG
OexVl2XmZ1QwzsVguyJ/Zom01qM12cV9C1DrGptk+iUdDM68N28LdrVE0RnZthyOYK7P77xFqDso
PBlfgeAc6rBbt6ymbk08ohT+vUH70I38op3PDZoWeUQyPX8/WztCWZSjfQaTuMCeOIiHPknbgzQb
/YMzjNCHXHyI2VBtZAJGiAAkrtYbUpxmHplqnIiRVQ2WfD+f/Ok8dQbcaWMDbRaY1bzwcf1qt0aw
Gw67xl3NAwoROqtuEWUEVW7BhqTySejCyM7FXmilIyw0gBvjtaU6dZWaxuRFukg794ARons7L67E
dSwbviVuAPejPWQelC4K8Nte2yve0QN3FVBTr3kAU8XHjlKCnYx4oRc4r2iX3G01HYBgc7rOicsJ
g11k6XUeb/3Cz6QCOx22kbqLJqv7No9ZE5vJuISzFOuTy2oxXS6yGbqo6ifvfhSDVBxOCILPeHou
oOG211aVmJdeVpUuNqFkBVxiJP6lpmXm81rl5cWideMdXr0ixANmfiKHoxp0Btdfw1yMxRC6oHTX
SM0rcIhq8GQSqyz3KtbfwaouC8MESSKdWTxqSdYtN3SuSotmQFuvINZq4yn3cTzAEjaGmxaHiR67
s1jZFPgmOYo+0UUd10aRvS2BcM0h702qOupzOKzQ3fbz5tzO1kwb2jLb5MarautDj8siDSZVPVlj
3X4YZNsGWd7Qe8RRiVEqnbjlq+Ep1WY9pbZatFCj8rgeFIGikb7LxyZV2vlQ8FDD8CvdW6lkeyFF
v3Pe3PKKvoB7piW690jHOIf40qTOc2du0ARtfbyfhtU8L8dWmmDNPQDLa6PXWGegdgTuOHpnowXg
NNp8uE9BnfvLsRHmVN2Tz4UZSHMLEt9o22FvCRVTvoB4WdsMb+BsfMgSCNh+Io2gG5VOWFOUce1V
yTdsxXpkC1u+8yj3j4adGM8tDvQPOj8iAm3hxBEy+EDKx7teEPmPHUCiYPHUJwzK8q5T+gorV7a6
wXOw3fmpRjZ9MOz6yPtgaNhmjBacN8wp/PTV3JvD+4JmBwA4Nio9wxnAFGdG+6h5lf1QZJZdA+bn
NHZdYyCF4bQsLevzquj+D3HZ0Q8annlBgTqL0MDJTX1gR9vW3f1gj60tbmWR9azyo+ft3qShJ3GN
SWBZweSjNSA4trc2uDbsJ7NJOsSMrFZfZHauq6wutnOM3Kt8l+TLLD6Lxm7Ls6L1aohBiT3oUou8
SdjzwOJV4mZB08IfUTCuAGYNxjtjo2z0dEi+Q+kM+nKu1oUuZuCYizjYdjN7H2GpSBaVviurpWId
E5kuIuo8fAqRtjppiqHFxmOFHZkyHlfVSvqahwYbuy2wgmZd+1XvNXAbEYImRr147JhokKFY5mmJ
W6hLk91Ezj3YI4OkRbrp/ZvJ8iRbmNxanGF4bL05mYoIIdZj30dIKV+KG9h3o4IYNDM70oj1zoKz
+6wgbhlrwG/p8jWcW5uSLNi6jJXhDKSLKADJa+v+TWwn1X0GW4Dkcfv3Sks3UwR54pX8GV5411ku
NTmyYb4s1hHKXbjoPpMZDq/Ic78GRBD/iGz7pHMRObHpYXz4VZxrdPYcBaytz3pBiuRfqrfplAL5
abDqFLfn7E3wNnaChukG7lARfQoqdBRAb1azuO+K70LXy5/rV4Wcj4UDRN+ZpmSHEWB3xMDPJgFa
eJ7USS98rX9EZaYfHhdLNANC+ehmtsKSNsFZIoCRF0iHP07MP6I5/HeM2f9jyIf/C2G14ONwq/xb
mP9tVk34iZA+m5kcOf1/sxx+/NS/YA6GYf9lWORz9D1mvTNp/4Y5aIZp/2XrGCB41L5H6rgd/55T
YzIiHaUXqAfkBkI9yMRou9/n1ICAsPiFgPI9PBM4J/4J0OEkX0pxDCLAxJKG4QXAuGnvToOf3DcS
q37XK7XcNDPTKaaZ92XQWhijw9KdpzeOJtaLYpmaMtb1Uj7J1p7elTYsq2D0m/79T2fv7ocM/gu6
4Nc7/funsQEW7E+iznPo7A/oT5/Gbtau9DM13Zh9Y9ykJVydQLkt2/4FMrMP18RWT+7UQaUcag+Q
J9YnXhjYqF2bd6zbfPGl1G/5HRnlb1UZ77CLeMZxdUTy1cDFvbyyZJgn7oH9/NnkYLDv4FfTPfPE
iWHnNDCwGcobcgppCndtq97Bu/Osg3TXVhCRXowCuD475c2F0h6spW4da97WBo2jVn7JlnE0QlCD
8ONkDl0VMpGOojaIEgNzW2R3paL/zDZojJBO/Mcx6y9JZoglhnfhXOdDNtXHl6/D75eBcJ7uciEc
7g1CVb9eBnfV2OZ01XjzHf3aph4MHbs0uTVAsS138zL4D11iVB9ePuypq4VmJUaTnV/Dvcj/7B/r
p6tPSyy1uzFtbhhRYNzgO1c3yPw4+ZPs8eUj7S6Ln1wY+n4kn9jW7uIiueSd3Gcd/PetpwN/g6hr
fyJ4BEI1kd5qBmDTY73HEh1CqPMYEWOJuX7tpjk1YfEtCa7uWCrbgaVyenhsL3Ced13H7UtBZF6B
K6r2z0AYYozZJjDsQufSH+eqn5Hsytb9Sp+BHIu/2leLQ6cAiGaBBlCgw7+jt2xaUebBme+0qYt0
DXEiFAh1wxng6029ZmP5/UJhcWLZwJxD4I43068XSneUaCC4a9cAC+tPYP3HNDC0UjZ2YK2kki/m
LC+fsb6jyG49FmFe/XnIZsX9Jt1tawESpy6FWjF9zTGWfplEl7kXL19inGOnF5lsHjfRPqmaSJVw
9/zaT7eTM3i5jkvcui5s3IQ+ZH0/2zHFi+Uf5KQUttae0T1MpVHQPjKX9lZzHM2hOzJph4R41df3
HVSaJXCrOX0/F3V7vo6UX53ou3eoaV6U4HsNVVswsoaeChuoBP70zdxpI9stKvM0NXyGuWwYakJz
yuozVJfq3izSuxQVbQEN6vY3MunfSrPWrMiZTE5kvpqsDbbatgDybXFVZcJ7YkSEfZE5nnG1UST5
4axn1Lrc8/m55g1soeaV8R3GLLRoK5bP3YhiqTDdsr+spXtIRuhwUE7Mt30Gv+eYuJoB2zgrk2ef
mByNzqbXPqoatR2oMRsJZNdzo/erL/nUOTz3Vl0+5H6ygPKjwrwYkkGFK+eBmt/0b1EVlpjKtj8Y
xmJMMRRHgKlQqLw+nMwsievRGuid+rdZgpwcYY6WZ7xqzDkkGuGwA3CrD0utZ5fm4HcPgr7VUfmF
ZmK7rbdPntMO8agvxXaYSi89aJTen2jAz98wSnVw1bErqKBJzSk9LLJoeTjmOV7TSXmHoU2yqJJW
fdbwV7GS2kPLiUZnDwqGNmh0T2YquVYsgKIlaFtLak1NW6eM0910+Ga2DDvKR4azMH6ALMvBkrM/
HhfLXa4c2gxVglWyh38ZoNkgiX3Jksw0t6dx1pa9xeAPLOXtZ3OtC2kNdDxBwek3spQ4j2hh9dsR
k5VMcKvsOOfCrNoHBiRZ54z+ApSsuAYJso3u02bJUECjJkl4H8qqnPsYDkKqh0MljeQ263UH/0G5
unMWrUvlyytnlBZ31MyUs3EOFe/Cg6NlRXI78eg4adh7Hd0BwwLjcGiqfPADSnMaM/GChhFqiQ+l
LlgTnN5Y0hJyIJkPkeQwVy4g8jGhKjiIJq2hYm6CFbMxS7T/OgMsiKkBiuUdPTMc1G2ae980Nbm5
HumtKbHoQJ28AVnGAInGcqUrirBZxn5bz0ad1Q1JK81cTPDjBFXdZ/5ZflgBnK5n+jjWXShM2gSh
u4i1Og5E4DQm1tnme62rIZfTNAZ4xj+6douIouGZkE3zvqhrvz63BgiZcYm9+n5T0kKCp+FmXGZz
NroNEpyZyWMyTF3zwMvYumD/Y5YH1fEJ4lYyuy32jGVj2wKMer6uGfKSxBqPyoB/y1AXA9QuWK2J
larIxS/ZBbk7Up80MJm2r2xFfQeVRaJAEQbO+nNDz20Y3zTbQixOvRXlbZ5Em0ogrbJN73zSgnNh
hxYW7412RbFpl3pSMc2jS/AZMOPJ7WIDqEp7nuXGnMalb2fgDvh7geHT5OD2SbG+LnO+z3dacu3j
wK5+JZfCc2TeGBssFgDfk61Zb9dqNtWN0/lrGzXsfq+Fanglpexw+AHG4XC2iG4azRN6SZNd9MTZ
lsM4iy2/JD0u39psmj6JBcAqjjBuXmIsuOFiEMAw2GljFrgGLWLzIRvIOCe6+FTNM5VFkRbTA5u7
+bkbMgv9BFY6+EoBGr/xEn6PqFrCq83OX0Shsuw3oxTGW0OiQwSzQz42lET+lpigVJGfDQh9CO4u
nc3bXHP9xx9zDpqiAErvVmM23i0rcPpQ72euTTY3fLAWZ4ZxyRvMf2QLzt1ds0oOkWf4S3suGYxo
3hWMkynvTa/xQcHbxayu5SL34jNblzvBeKIlbueaQ7ftBr99MWu5YR9x9y+/f/SZ9YnPRfvpxhYN
30L15FyCDNz6FvrlxKPTVWmZv2lIdiKtKqqClD9jTTVlk932hr3SEbG6TOdykx1X17WW0V3MddUj
JuKyt2Lwrbjt+G+kb74RCwhSyl4ny6Z+RFzxL/BT5x7zA0TJfYFG/WluUApQPBiSYMlFHy9Tytzi
su1w+T54vC2OY6MbN72f9k/QQRjKSHAiNy9aL/XVJfgXOluMF+qRQLFxHzuT07oL/OvnsirF3aJ2
9mMPyql8Pzt1Op4hqtbfCH/ta0jeV3A4YeBYcY5nbTx0IHbea3pSH+q5S2ky2yxz6zBn9wywGS9R
rgqA4OZgkkqpBOBjtHT/ERT5lMaV2ezwfi2x/HO7aY3+a82CvF54BrdUjB+Ge6QQyDAMl9qmmJcM
SFhjUGDFE7+SE29ai2FJ7tAXHwcfs6G2UqZfbL4cjC+Y39YRyJzhTnhrTH7VUhu7ZWrGO3zecVnm
UKOtQ8h6muT1srpIDtPYB547QsGn9XG2zbsVEtV63I5dVbbtdePAetYkbf0465t6ukxJCWehJ8Y6
e0slAk8Ulyt+SDdnXEGZjfusp3nyet4Ca/9QYQPIPxjtZnkMJqACW991EscFvwybUJyR0U4vtKSb
n7NU1yaSmaNTnud4r98so5YwfwClPY9zJmihHJmysO4WJh+Im9rpdjm/m3Tn2jYyfIor1c0Yz7gP
MO4C1t11R7dm7RjHKjYWa4GYW2HbOW4E7Pmo9sKQgzVBqmASBeL5exqsxtsiG7jXeNP5j9zr9XjX
+A0IMGV2Ptk08NywDdQT4ePZM4KynNx3Ar1/jmYc0DaGrApEQp+AaeLlzh0dM82Hq8nGYV2uckuW
7ZU7dJl1h3elckDn7qpUvixael0OWjdH9YgIGFCNKXldVQmffyDtdxgzr8wwx+r6OUOZeO5XB5Mz
yJfMvf5elf6jTsr/i2N/DF2n/P7vOyn/q/r0/Kn+pY3y40f+1Ubx7L88kkJgh4hXGDRMnH+3UTzv
L5s4i7VvqjAEfe+V/D3zR/yl4+hwfY/eBpfMZ0f5dxtF/8tk/8X0buITgu3mP2qjnHQBdtrjnqsx
2NXtzv5TmE1hdKY9WrZ25muaXTAHbt3OlG+Pb386J3/oj5zsu74fxkUBAjJrsQif0jc3YxxWVi7t
jCCO8RYiBNKM0r3beoZn9somjxP68xZ5PxZcL3CJvBQIRYiT3RPXohj9yUrOVqP1b3VnmK7pmGJq
3XSGCjk1Q39f/nJMHPntkOz9HUPo8GsM2FYnu/KlHEVPADM5y1emwwZJ38orjLZMPGixDgoaPLP/
SCvNMg+6Qh5D+gYoeHTwxjTHXqQqFNNkz4FaGoQGgMdnPuBdWi7+oD83BEqw5I3+EQ3PP86Qt4+1
s5ohaeTmAvGmfsMUIv9YaYN8Z0inuQD21R0AIuY3ySrzGzsFbRdZaZMdKcfr8zwdAZzIsX5jkm/9
inF9e8xKe3h0u/RaV2sez25FBYYp8mwzrfLatsmghFlhqTfmqOpvm7W1txv7+HemnhdBQ2V3EH3W
IHrVE7vKZj7T2wRG2dabR2/SSfaAGIoZ69cFbGhGRqbI9gZplsgvteUnBrNpZ5Wz264G0N09I2/h
kC9+4tBmN9vPI0DkK2erFyy8W6YC6h+q/8GzDzq73qe81Py5jJZscHlruSsg9PHJF6ZYx6us6YqD
27hUlHPCfR7qGUxGhMq6eVaD2z0V0CPeF35p3vt08jO2p6P/pfDAoVCIDpTWtbm2JYmOnOmEk4cC
RlAtey4zBqqEOIirWyYBe/giUS+uXJArlytOjEdv3efqJvmAkWs3VBcbFmgbK9EtAeb7bMn1MFko
XDLSwfFo6MMT6J/p0DLC4sAYLk0EC9yYL0NdZ8esyT6vwJmjlOjlZep75AyMTWRUIZycrEmq676q
t/c0FbQ3TF/ZrvSNmG8wLkaJC23StX0qVKIz7YY8q5OL84QmJopAM8bWmpdXepGqL4zDkZDvGZIS
b+nmNExoyf0LTgGTrxPncy+rcMa6dNPsI54g2X7RrYUpuaV9mWiS6cJl+s4f0cn6pKuOWuehzOB9
QyCcG6ACth6CT3ECt5OXhTYwIWCRKXE33Ss+kaxL+MvuRytRdINaZ8VB7PT3yVyZVw5Vr1gotwPP
c21ubZ6eBf0P0qhNZMSYvi61yxjeQZPXwKK2ZwlsN+TKiucOv/ktewnidJuU972QGiOhvHui03ms
xPZBU4N1Y26ZGTOvY7zR6PDEs+/MD03jq5AOyHRg5PmbZq7fu1bSmmc5nruJsQr4INfPjZMT7kjo
x7AtZ3ZSUQWr15lFsGGYYOZlXRLFN9VahmvVO9uVBwZ9Oa98HYJrmGFH1YNEQzB6LMcZ3AJ1txpn
RrdqbR+pdRqLtzZQhFRWAYFvb5rfuqvMYt8Y3X2MIR4T9rnE5gLB9jnwpdc0x3ki4/Rh0WzwM2Qx
TRxp3jzqUV5pKzNrGd7Q28AuJCyCct7S+6kUO6imy6f0xukx6jJvcGjmuxRHm2cFndOP2aWfaBMm
eDAE4sns8DmT12uYBxJTyfvmY0HYXRz6fTbQF3fBzBVk4Oq1i3IF5zk8lDVFCwKrP5ZPmujKB3+q
8+Og77PX29oVZ5Muq0c3WbU9/W0y33RWjnUhlqnVg3mbZhUILfOPgj3vBVGnnvE8izij66S7mCBW
1PR685nGRTlfBGO//99u4iQP66pm5iQ09K8bo+kOeFut87YiGRQo2vWEwyr7vBv15gLR049lrbYm
rPsEBw3mvPayt222Iu7kGgeD4VFRNeT4sTpfhs2oe0tAYgV9O0n8jziia/YpWvOwjSCkAtFoCpPB
NNdvFsvuvtrA5K74IHl6KAna49vz6y2CpVFl8QB67Zx9m39bidz5VDGEKoNIMwFyG936jTaXu6AB
p6PZiXj8mWAAwDfK1erR0uVyV5WFA1Bqq9uHtM4ouEfKCIYtt6WjeG6r6P9XgY3M5fp27b7+z//x
6UudN7TE5JB/lj8rYzD39kj1f18GHuhy519+LQN//MzfdaD+F79CF8S06ehASKdG+MFG1zz3L978
DpIdnWlCxS7lxd91oEEdaDAKzOKXgeOyqN/+VQeiwQmTPjbpVmQc0/HFP5HTTlrOyMdA2C3bANLA
v5Le/7XlnLKF2LyuVWcmTnkZVqVP04xsGRMXFUSVABN0c8U9xenzM6w7P52r18tDGiJoZlROpo4j
Arlx/3Q/NbzxoG5EChd5nJU5YberHdA3ZhWtBDbP/oND+Z6gvGa0g34aY2UG32QYtZBH26COqkwD
vM7IpCm0jv4/+FacSt9yqO2d3xLrmwEGYbVtSShzyWm7bn00SIJNcnFf4xz/iiIQ308gOD+dQDA3
BbTIX08gGqMqK8EJ9PMEsXE16cUwYGeZnChtkiJ0W4vwOWtbiGzUhi+fUu7Bnwvufx2cXcR+F9NY
3Qvyn66eZNJbYnVSHrXWdvaXVRY3GCf/WXKcowiT+9IlIeRA3XRPjjLyQhqnPlEEvmwHgoXZ4MEU
S+9OcbGPd3vlS50oid8Px46MbdGeR3dOrQuixzCaGVId09UhMVgOX4EufGMMSR3APbh08FC+so34
/TRCojB9U7CHYNrraTQ+yUqm91lEIAtdML2Yxg4Xy2/jly/Wye7o+/cyUTZwmeiw3K19K/PTxbJV
QsKOGURHK59gvmraFZy+29UwiZnqTNV++Wh/Oos/H+3korEdJmMIRpNdAIVBQhmRTgwq75jAGrS+
z8jysnx++ZAnsNT9WRBE1T0Ij+jX3JAnS9nKZGTGrfLYGZljMy3Grh5TMovnGMG9M3LNZaT6e3da
vbCv7PGLI3XvAm/8mUqHlsCeP8VqMedgmN3u87IwyGhlYEJgMnH6YY8gY/xPQ6Pst1cWJuMP1x+L
DJtHOPOE+k/vOG9MHbPFJHXMoROXgb2/+wNqnSkmyLrDcwiMdjCgIouzF5vVYn/U8a/eYbNlDBx+
CKaXpwxi96z0lWdB/PGj7TtbnnCghaeyeuHDrUYokWiQGabJTESI9yROPEfGIP7Gd7C9yEbNDjG7
ttqaCwL+wxXCy1RG9T6hbCJJgfkC5z/mvsBCBYiSxoP5bqbrZarM4YYpVNr5Vs7sGicJXMvdAZlk
IR8VEsAj83WT0EdNCAdbcw/gVHNytoPHGLXlQpYD8GiNWYAyET6MUVDKdvmOVtx4U9qrFazWVh4G
S+GP1eRt67vbWZ+7ZIttLIZLUiVXjCvbZ7n107FoSm1HJ30rV+teYh/DKpuWZ0yWkLf85ubw8t36
+wPiccdaOGxs3sFMJ/v1cSQiIJSY94s+ZjdaqTJMA/q5kS9v1ZZ0sVKEyf+DI9Jfpnck8POeDtnw
iZaTlynlcUgSXMN2XBnpZ7+xrwYLtYw+8IeXj3fSG+Fx9PY+lkvefAfGnPpMxtSf4OoreSxW8l8m
bY7zFPtz7JnDGr18qN9vU0/QSjNhmfk6atn+5z+tbakSUzFjTTlCphSXrdYb5+2s3FdO4B+PwkAZ
yhSUI87hr0eBeaPVzJrldYfXcSAs5GtnqFXe3ctf5tTg9P3EMbWG5iCas8ui9utxSpQvA1ELwXYx
2gghtDg4THKLnBFGqs32gJKCG193LVRt7z3CwrG1y/y1ZWlvl/3kOPn+MShh4CmAF8IUduIT6vuW
MOvkQlNYKjeeUXUPSHvyYM8y32cCb/a50RDpG/T2a9XO7j0DcOZjKvTpmnEE7ORKEFcvnxrzj58J
swmdVfqf4rTiSG1Nwx9tjUecx825PojY1xUyTiP7m2TsmMZL6PapQtsKAW6tt2q3cTI4BA6Px2g+
t6m+QoybbkpvibZt/qgQ7MM+l93DCm0z6GQuzgSow4tmJZury9eKiz9/ge9dSkp6nv+ThiEpdr9e
2Zof7Wy9T+lWHNRsp+8yVrGw690iYuamHtauI3ljDfUFSuknL3ffAg7zz1WXJCGhC4Z36q3/pmUm
2FuPRt7GmPQLiwHbBwSoNZrLQuNdISv4ovj0X74EpzimH7fFT9/g5O6cJTGatF3H48rw5Itk8xsc
30sTFZoeyXxgkVeELYtCP7fadQrHjrDGyx/B+uNdQIeccRkgoX7j33grawkWmHEPM0piWnTknimr
7lx7bAhY61/aalreu0x1+IwZS6opDYEiMCIdP3kwpePBZMBeNDhocaTLZ8admqoLMw54XAS5CbtI
ja9rYxgsle6Da5WxgJsdOZr/nuwRqfdJ6FeaMKqzrW0/uZP+4KwciOAtgihOC/HKOf+9dCP8QosZ
jJHYx2qcnPK96iFvxYLQF9X7JiFhXVSRtpG2bDdhvVIn/mHZdqik2HkCJqdWPNlRjEBNmoFF59il
zTcfJxtv7amgK7v5rxxp/00nCwxH2n2INoZE/bSwp6mtyIgI7qQhfUvIM30PNxuKSb2ymwDqj56n
O5p3wRiD1zr3f3j7OhBSdmYaLyYK71+XWJnmPRFVSDHKXZ+w0d0tbr8Tqb9Vrnxmy+u88oL6Xnv+
9l0FA5wM7OUQ404uIYG7cclzblm24c29sqh71sSK1ob5pADrvyIfv23zaonStaO4sb08nMZ0iHSq
lZefnj/eTIJpli4CFOr3ybLONOBJEIYfjwzjlZHeuU5g4/+BfNmmociKby8f7g8vTQcDDJfZYO/N
Jv/XM+0A+Elr5pcc13VYjikzXsINiO4re8Q/nl+DTgZ3EqfX9k4qgGI00hZWzXhkjwzkd1qI4DW4
9Z3E085nrFxhil2BxEFfxXOS1iROjCqGHnm5ERt65Xn9fVOOR5NdIZtyTM/i9HmdV3rMYNX4MBNc
HYyD6LXDBrNhTcO0JvTaMZf5mLnSZHac0l95rE5FqX2FZl1kQrygbsfHfXKv0aTGNtHoA5PN7ey5
cwdEBQJ18nbMDYHtzmkhl5Cgp2GqMeOagtrpKxHpRUdbu+7drAxnENrXU2YRETalVEYItmj88vKd
8YeFBsg1nEgefeqc0+hCpnn5KhqnPzpLMhyUjb+BxisNWTA4r5ySPxwKh4CNgdalDcfZ+fUmzAtj
7HoMH0e5JfU3Jse5bzYmaRPVdvT/4GtRgwLCdPaW2m+rWtd0m+w8uz8KMx/eAG5xDu3qJpdAwOki
/rvR+Ifm2R8WMY5EW4QSEUvr6b7R3JK0aBVHyi09jRLZdA91CjmLtxs+zKW2A7sFS/TyQf94Ktlf
I2szowUv+a+nMk11CDSZ6I94dRitjEKDdlyb0aCTwHv5UMxV4ZedrJpUGrrvo4Mz/+S04vZITqt0
M7hF7EFnXM+6AlvKM3vemFWQNFVIpNGMHGryihTYNGsHdo5qiTdcXPWb2hM8XMyk3fzzZFyrR7Ob
8O6Q9PZAIVWgAAKMrNmnFgvqdYnENh7SrNrFBEDuRJ35SlboOi0ORn8SzFCeMYGvl99VCfRed4ux
KxNqT8vMeOsoEydfZSNRHeDrL05skb82P/iwDOqvDjw7bI0AD5zsEr3SSvbA3JC9G6vWWM8rQq6w
gHKjhhSrd8ZFvWEBOY6qnMYbUTfKu7alWpM3zoiR7cB/azNuI6A+C5qGX8KBxY2VXntuI9xIwVyA
Ly366mGCZZJcDI3WnjHtg2jCmg4mFIIsf6yJqRIoVniaz8Hjpl3oKTDVh7XM1zSugWINV8XEdhKo
id/N1XEcZx+xdRLrQvYSj+Ul454Tnb5D3ZlRV4u9uMqZZ/PJxcqzIsbIJdw8WNQPncDWdsQNVax3
c+JOD6BLBhnDnvHdewZ/eKAz1ilV5xSxy6H3Fj8/2IQFoWF16baFQK384z6/vY2rZG//gbVjFHk/
Cu8d8bcqXKq6Zbw3lBcDxmYnzmpPvfkv9s6st24dS9u/SAXNA9Doiz17iofYznAjOHGsWaJEiZL4
6/thnPo6cQo+6PsPOHVOOd7ZkihycXGtd6DOe5gAan9CaKL+XFuxfTei4r5Jm3I5Wabf6fXJ9VSv
WH/Kw5JH7R0yXxuFicMeHkdxdP1qRpGzag7ZpM49tc5bV8insgr9TTC56W4qF+8AzPDZ96x5r4Bb
cQ9DdAzlbO8TvwiPfqK7DRmzRhUpyS6kL5Zv0Qg+yJ9WGuiRetJ9SC/MA8urlhXDvvoR+s0+RCH6
JkiaYY/sUnFToSK6nezCuYibOr8CLFyjCgWGWxbp46K94BhYDlby8B3A9qVnaeJX26WsJpIKGW0x
qYSrISN9CwvvrB/9cVNo2I6Frq5RQwBt6Q/n1bKgOmhXyDiN6JqXiFnAqKlQcfRyVFCK+CaN/TsA
fMvemeP8oPWgt6s1TrvURShGk7reIaMjvraxtC/bPIp369iHOzrbw0to9TSyRqD+MQXrY9R1wdlQ
g3WKADOcYRLgniEkH+8pUpy7cF7gizmHKlg/N0AFP7dFeooC/2MxrZ+Ba7b72YYGPEzp54aG5cAK
bOIzNUXtQVlo0IEavq+SOD2XqYfgYtbFe7v0Ld5DD2K6TCBAc264w5hA3fTZAOd3WtgXPXmJbEa0
qRcQpquFclw/i1PsjcUJAWvQ2E2sXnwJOxjVPtQ6dpUqRr2Ce+jx7+No7toDONCuSNCl6jAK2LhM
nk8N8JtlF/WcI9hMCRI03ecvgrH/gDdOQXkkbTdx5cDIxNjI6sYOzrmOL/g/3X5hQezTV0hD/Apw
oANs4A6rmyL6vdMGCGE53oFePtgICyyjOEYGPLFEuhInr6rdadfERnxi7WBwXVpWOJabKoohDter
CqxzyrM2lvVdDxR1YKQ2Y9XWOx036j6nqn/j1qV7nzZtVZzNWIrsAzDgH5zZjQ9doWb4rD3FuLyQ
NpKLKfkk9V2xj7RdXwg22e8jlmbhvl5h/JdzUHiXC950H31VpS8JxX0wMC3gnI1Ilb3Ta7w80Gdq
XgYxhFhANdL5CigXOAU6Jtf09IWhQs87QLHrcSRjuY9Xv/yiJN+zWjWI1tHtz7UxDSuW1j8DUSU/
UYWjDVLKXBsaBTMh95L+M14t/Xf02KpDtVj956iHtY+q2ogVHTDZQwES8FPQARoGaz/PuzANmnE3
acniqF0rABbpV7ssDINtScJ1Bji22kWUkPecSpPhUHFuak7owPD5Ed2Hxz6dDRw7KBz8hbI5LdBJ
QmZi29AaPBPITpo5aM3nGc5DH+0mrzddBNTzgMCysB4B8fKIkWGbXWSu5lbDSj0qd5nmK2xXsusi
7uMdGBd91Y3Ijvm5z7fS4j/6dhF+VKMb6A2ZSH8eijy/BhspvlK6c/cUzoLrbGCpornZ6IOeluqA
sRGMZlhv2XVdC4VbSJAH1yyinkXF26UI359XTYLgdZ6Lb4PKBnQuBudeFox3UVYrYhzteozxzzgB
+1jhyrv9rQgG45TMCRP1HC1AS/RlcWRki1OwNHytBVnLGfz+XDhlcqmVFN/GVQyfVc646ijqv3dO
hjiNxpgRuCfCUecoFq1QL0b5nMwyuPZ1b+Hz2SXZ9VIYQUUgvM36DJ7dp3kv3NlDhdKbUcG7dNiW
xQ5Nr2xroTmKBV2bly0RakrlBl8j5144K8CdoEsfRJgDlQim7muYhdVuRBsCVSh4Ms4GcJB8DibP
3Wc4rADMstNdBnngYmh4eEiyywOuosTFLC1OnuBvC9vKrqcEcMgmjzHgAUkV07Hw+voMi0bwpiO4
Jjh41Zye583IB/AsiTfIhtbjrtSimzaadU4Zq5Wf1pWiNdRi+RxlfrBN07U+c4bRzPIpR8pEAHL/
iEClevS7cUIatOMm68Cu7nBbEE9emYcfrUT3CLC2c36N30PrbKTfDp/rXi83cSinRxtIzV1hXrc7
pPFlUDrof/uKC1XWesDeGYwqSUZ+7aMpdx+X+XpjY1D5YuuuOFoL6PENRfv0Dri7f9bbeXsZejPf
2OnqjpR9ecD5Vj7rGVj/OTA3me8tFDVfIpAkaIhMedptqLdIRERDC1hRaHUAtMBWNRY8xDC983OO
XBsxyX49a5RCGC6fmEna6gdCb+gz04hZ+TWoic5BllZ3NxayUQjxrDXv2sawCq1Fr4vbbSLHly62
ODMpu0FDo5n7F6srnUc/A46rZun8CFUJF4ul198SLfRL55YC9yK3BfIzlMH0AziwDnhnEXNfCIYl
ZCeXR3uunGFjQIz32q2tu2S0iWZRCJRJxP0trlUU/ntXfBjVKr4gS9TfOmOcXaMqjudfMsUgGGJo
NjI3cOKY9Y343fipL4rWvh2sWBLju6oJzrq1Y/BiL7riTJwexJQOBDGsGqmbjh6mX6kXf9UyHj+k
jciOCk3kk4/k4lnPtnnpDX4F+CbKipvQl+IA91A+oM0Ewl/nL2PW8UdSCLFLlfC+BUkG119ApkHZ
EvkyD4G8QHnh0WG8NnQ0/V0F7EJsIDStd5hBLTckIYh4+GX66NaZv62t7iPqK1cqIiSCaC44yyC8
NkOnwjggPkepACurRgxctgqv7Rk+Alwb4oanaa/bhXW1hMhmtWuQfgxTtztLlmLKCLqN3jgtzcYe
BOcZArDnal3ROWNtXtnZPFy2WdSeZ3mLvrCL0SqopnlDCfUpCaC64OW23FWd8p7RrDnvC9shpMHM
1Z7s923oiO0y+hfLUvqfyLdRr8Df5hvGUfSZuhHlWss969MuoluWk5Cqsls/xZit3tltPh9w6zmF
Xd3vktkCmV703QkpmCfqf80XNPK04XcxSOA0MwI9J5xttK5+bjSw5Fll2agKpha04cYXBwnv4iJ3
DPRonecbP67QDypL+XHqrZBQl2R3EwLrmylIo5sJeP6GwvSK7E7qP0G5CR8hXdWnoogel9JujpRL
c/JAUjlEN1aQrMWcXxUxhZvOcc9STzvfcjudD+ip2Ufs4UAhFcD3ZsVilCIfEYeiVJita3hBcuF/
Kv0A4Y6lO7CcCMBdyek0C/vkmODh9YLomftpET6u7U2iQS00/j26VeV2IYc9BMSuiyaV9aMTRNHt
ih3lIVBwuQ8ReeEGaWUYx0jL/9C0mtytyEC99iXToGhxKkLNo0X7Vog13/gN+pKLQImFBsIm0YiO
TFFIQg9I9qlcl+o8m9vTWKGivQl867Jby+VW2+6nEULYgaWImIQuSdQQZ9vjXPeh8YP0AUoEaYav
DhUhsNyIeCzuYnvQO9Tn4gu5FkYBKd/nQV1tKm8IrhsRYBWRz4lD06LWZ+vaGZSyxbbTxFbFggPG
K7IF9cjSyztsxmDrbTDf4ViKgDnLiB6aukLZpPzcuH54DBwK8JTWkITuNRbWWE5Yy02CqtrlSjGb
U12kULwDvFedJ3Nh3wWAKYcyWk6pGrcKQ6Crmrd8IVs4hdLvwDLS4EExWo6X1H1x/ZPlCQO55HNC
z5RzztPQtYYyF2gcL5AuhM+bxxulRuczJKXhrHOjb44Of6RD138lY62/1qjLELSk9YA3lnXw1JTt
x2hqbrG+jHc1QGaa3smoMTeEYEk6tJzgRaniHLHn2d+pyJbRKaociFcYuHTXFhqiMNTWqLumfANa
0I1LENcTlkKaORqUmAyV7a3bx81tWFBHRlWPAIrr2/hcSxdgtSzzZzRz0IdzLb6wBwVwHgxl93H1
3Xj+PJDx8N7wYztA8EDRT1mhd1aLmB0lwW+I3ZLama4duDEZBcmzLi3ce/JjTqZVk/vnWbXI56aC
Ky8nSRFBroCnK99AH6Ue06+2LB2QxIZZ0vlwsWS/pF/dCkW/Lc69FjKWOpXPoCbByLsac8a9roL2
Y90vBAaZL3N3iDLscg9+MlPRmJac6ZHjjbRsuhY2Zg4sFeIoUo5fAyfg7yRiqQdM2xIEvvzWZhq1
HjJ9OyW5SxhGwKV2LSitiEPMwkXLwm/lRaGDkXOj3SoHfLSYwTGSvPLNGtG87syfKT/uch+HnCMC
LaQAIx1S5A+WJrksc9vHMWpoSFrrNOQtWbj/hMjVT+lXNSgEXLIJTZ8NtEBwjRMSeJup99AYmOFA
fH0dzEBZGRpStCeLLRBLkGmRg83xhvNEd/Sw+Nuivi+rLbUghh7Wa/sxAD/WHuuipNwDsqDggIn8
9Ek4VIGu3T5YnAPK4MHFitzRx2AGUcErpN8KSrw3OM0ooB4yCLsqLyQoBnVsAKXnV4ka1YsKqY1u
Jhfu91VoOYgtrco9thNczQbO/m0VJT3aySK276EdyRWzWh+aqz/x0CdX2dwjWTl3XbQpLy9cl9ai
/4dBDpzigrVL7T9fd9RlGEWFfMxIkHDlc8HpBXOfmYx4lUr+KKAB18dkGqAHTklTlJD2CmQ8a5v1
s5l5nfrUUv87n9FbwPqnG8nogtwX5RmsCIooKBHXJcGlQOuKNcWBm02Y/WvbTEZIrkWmD/a3Rhni
OlfIG/Ymhayj1kUdDGzgg1Piz9jXnX1OT3o4zc3k3TZZvFyCZSoeEXCdH2bXV69l9f/PRPonDCro
vt8qp39pusBEwrj5D9Tqz7/xbz0XN/lXQisPxGgEzig0GMFXACoF1X/5ODahX0JrykVJ6P/hTyPn
X5yH+Dh6E2DFHNO3+YU/DfhVAITMgCBMAwlo6n//F5o62Y/uV9Favvn5dwGVnx3v/63xmtsB/BrQ
2sQHGlWZt/Y+bE9rw7Tzf+TE4/IFPkPq2bt5di3krMaxdNfHkr18PMjVq9Edk7j+fAe7I/DG7Die
uwdhmfVSYewAX6NNUlYBTghVvjwMdmOVkAJ8EeoQdSbkea2t8tADoOtWT6g7InpLhL5GfIM+ySaz
hTU/5CP58h6TDo5zOx9JSYQx9WQH8dGTNA5haEDnQDOznhcrTg+tQse/2K4yT1vrHzpJb7rtWNZz
9jdiN/wPmC6w3z/L7R3OAJRNdfBDyFklZGRZhAjdBh4F9Bwy74RLLk7RNi89K3u9p6eLotzWBa3P
87QwrJeH3+bWf+g6/GwQ/v7COM0BvYhQrwARRlvvzS1Fpbvg1Dxkz05t47AnfHS4zrVveJnH3AoL
dNMb/GIcaky5iCdUEhcBoK20Bf7ZCJKvHLSjiZTnHEKJJDuij6Gnna4XXsV+HHUOK2kI8TPF0LDq
ww9aVw4f4/QJ2wrFb4ky8T+0Gv7sUoK9Y5BpeYMpIF8K/8JGEbZgmld1+8Om8xV+RBjY6u6aOu30
P4B7/mwNmguBHDKIrwA4HiiWN93XFZw/We6SPhslEIS1RZ1WPhmMzQqH7Vv617PsAmM4EgY13uPs
W5G6g+2Bpfn77/HPRs7POwEzBUw54BwYAtD6c2bRbl9RaCjDZyXjIfwQiLVEKGRA1CPyzuEEUc/9
h0E2E+O3icOzE0x8YNEGWABFz/3zii45eSWKwH1enEwW/g8kESgenaViYi5kXW8eu17DafonoMGb
jqh51uQnxpy+u9FLs9+MeomvdIV3T/Msaz9oohOyIO1D7Y4s5u2IaXEmrpdEp3Zz2RVDi2VpoPJK
P5YyEsLbNDWRI8UjIW2S27IEVOBvc9W69WVF2SteT0B4/GY4vf9+/pqS6NzEBF5YonZk+ol/jpbl
ZBYK5ZH3vZ76AXfofkUpB+fvWBvD4f/rtZj4ofkHzJ7pHv95LQ9ROGxsKvkdkbopplcRGdpy6loF
U+L9S/01CQycLKEtzkwA8fo2oDkJKg6La7ffW3p5DC52xVX5guiehfV114SdhzItUL5/go69Qdky
B4KEB4SvCJacjOZt2EotykxiCKxvdAccF/0ClFknlGhjgaPd1vFq1FlOLJMqesIyBXuIXT8MSLts
MUV31T21hBktgzxe9Pgta6lOHrw2dGkHAleR/8SL4E2/WSzcYAReghefGIbE2ykbZLMYmmnovuVx
ATQX55N11DcSFwbej17hkqljIoUMP2CsXTA/ZIvgIjw3mqQEy6Tys/U777IpX0JpkFRsf36lqYw6
dPxeXgMwzkhEl2DBTOwzeE1Olai5RxUvXdWj5O20wxiyDbeUsnkjeZOaEG3JPOeCLoot8S0Z57h8
oZlECoG8N+eWeOeWpRH1tnVhfHJdvw+YsX2O2PiNCP2Sdug8OYWz8cZU6hsmdBLQ4mlZcYPuSu7R
EWXSIsKM6u9nBEJF2e6ncKn1ox69SN2rAaPvO1nyJ3grI2fOkOR52PHOXA5HXLrxkHNakcISxuQL
TmTHw3R2WaJSvCIqinWQnEuXT4ZOYfydijCSDadpgCPj7ThHDZvZ2i8lIVgO4MHQb84SLv1vf1iP
Anm3s0DrhB881PL7L31cIOuc+qovrmq/jdHbdOTSXuTgEKfzCVsB5tKChQFDRzfNWS9iJXM2Szsd
zZ6JpaRLEKEQOCJn2fmtwPX21wME5WhscluQ/WG5swGiMqCB3TL95JKZgPnLfhgRhRCfsiISaPdQ
jcH/8d/f0YveGvZeQa0duQYXPPmy8XIdMAaTV6xcehE5gXj1Op4pex1Vv6pmRi6IxcQH5nnMq/O2
Hia6K06ODWKz96yIrG0VqbExE7QXeDxCl5kuXTKya3kIMzFpyjQsm7t2DLoI5V8PqnW4wd7BZU0p
bMCYNRluyrwzb7H5QnggThodEGmpYu/cQoxr/d4jScEYdosquT6kEWpSH+Mat8Fyp6MpruezFNar
MRLW1DnjXYnKA79bQ7JFHqJMRIibOP7fLZbzOMpwx5GriAL7QXvw0fedm5r5O3i9z0/0pgAVnCcI
LPMt1FSRUqLlC/ug5M2PEdEY0fWRW1p5ev5wnijVlYjm5nD7t4C+WYJr3OMOuvN0GPonBUue2yub
IjZ5Gw2vqvgg/Zj5X0w+PwB1X41+a+knZox7rEPKl2mZUVva6JiSIHREUkD/VI6Lz/hkdmimqEmt
1b2IW/7dO3HNAo7KkdhA6qjJMvy5YJ0jDaJN8DD6LU9l7w1mSfsQzsFCourImwgkeSNay8Lx1H0E
y5VRyLvIHGUVOitlc2Xku/nCfpBIJm3hNk9mVnsFimo7WlPaCU5LDCFp2JX2PTiRIlE7B2lIE5ny
OkcOK7Qh7WJ1IdAbrNbMBzWaa4oYmaJ1dROsWKe421gCcPL3SQN1FmdquJIhzZdAVcMmhzba2wC7
Sq+47py8oH5Prm7ecAuzxXYOxvFWWWf0I6lsIRPTjx2lv5oC1Izvhoy4x9SSvJsemF0XPLXSoXoI
8aakRfkxgQrq444ju2SJ4SkX/lzvCcSEm/3oZSXSyJmY4LBsJvJ2lPdTNxzzU+qVE3KKNHIJs+F3
PVP6zE2wXXlmXGMqTfEH7kSeZ5dVl09O9GFc4PYzeQoc+5iJ47z24lBhosNPNpA55hD9a9w9Ljrd
aX7Xu2oaUBQK8FN/lD199njXUBfDEGyxLWfqP6Bm6xJyy7afeEuQsXBs3HeYnPNdSW+bKDgx+Mxc
akDpqA72KGY+yRGm53fjkJq4VNnKUO7H0mSESLVmhCfhU2OfL8YcD4EPilFkLaDyI5lQqh+8tTvj
7fd4csco9PinuJaaG88Xa+LSvoM9IcoEGVHphd4GrLQdOsH0a/axX5tNFpBZz3RcwqDoEDhDH474
sMa55V8v9jpgG0WICvyTQBaIR4q7oRvwLKXkBdQJwsz6vYnpv179OocQ9c3gzDhMdcmxQnEAYFmW
l/RXz6YS5ALK69BldrRk23TvwxLqP6b9wsMXHZv/uqeSHnHHUQlxBHZ+k0cs7HJCNjc4Ue42I/hr
WjcFZTCCjN95TFwk3E3iHHaWCfcSkWf96FBaYYy9aEgGSvorTnasTysrWLl+nEIC2My4N4kPbkHY
3ckEWWNrE2lnxTm8neuBZvBS3ydwOkrm0NAX9HBboSpUCtUkvguEuayLIWss/yrlTr0t+l5F/xXq
f6ipaLVd/ewDrR3uGqQFhqcZNaz5GlntGqK1VY8Qk5GMFNS2wagY9g18UTkd5jmI1Yehz1MqbmFj
N86lV7Ot4sMzKgcO0IDmxaZDQl9TfGzVgOZOtlTKJKl6mLES96O1dpONGKx1/JK4zuR/DOtx9YFj
o1mzINFVg4LtNiLh+QFOrGmG/UEe2azGSNez1nTtkCoeDqmrYWbD+k4nrEWqqxm4tDhQGM2Q1CBB
0/dZCRGcjS8co3MJBTzeeD7NiS0YyKSjip2NMtmhnBYZK6fIBQ+Kd8QJjOy4o9M764s0acF/O7OT
uwfcx5123CDxp4ttnnqBdSPQLvEfaDBSJj6Cml1Fv09Q0l7ujTzjeGXJsbXufMuX+nFsmdUbUMTh
8KAjlUHbqDGoGsQRYf9MLxtbRSLcJdTX0DUsRqTCNBZ1TbdJcHJ1822EQ0off3MarJGecxfny2VX
haiyo9kRePQep0h00YaeVTDSg0nbPoh3U2UHdXhMG0xnPuABaVXVUYWCtDb/kcetNybOtotpt3Q7
JxhXDcjIQ3op+zC4PEx58yv7tumIhs7dnDUdPYUZhAfbkmg8OhcPoO6F8HcinQesMjrbzshRsCIL
yMZSe2bB4Ltuck0scNEcOA7eosy2khBIWNx9bNLHgQ2c5ZDjWERoaKg9E0oKa02d9ABViI6BeTAx
xxe6zyxSUppxiq0H3QswlLuxDYA/HNco4jtBuWEDoGlSVObkEJWO5m5XXzXookx9U4Sfg1a23Aq+
VlGVHDNrpNYgwGoQJgMpyexjhNCEe/TdgCx4tsndEOdD1IpYVsYUUGd0LuYUfhry/oG9xwQo1N4p
8d2alKgF3ENMaabG5kHJS9DZM0aPgwmITe2yR88xiIP5bF6TkQHCNcHsnHE/L9zpgGgg155o+HX6
o/KDnt+h77/wZVAOUtaSDDrskY8yKU2crPyo5iNu6STcUYtQlTM8JZBK+EiC+5B+dMdpCL/N+NtT
YXbpzlwiyavYFkchTC7VisikLHkymjEauzYcnZfJkmuV7PDMww5gw35I3WATiXRhbBNoNgw/MdxY
4HY/yz2hbMwu9WsH852OcaywbCOihQliu+3G8VKLgRQZeKvuuBY4Yb3Uk8XAEmZKcweTtDC7Of17
JIBtUO+eBGxp6kNtzjd2CFbgTVc57RpjvGNhH19sC1rKnFmaJQ0+1xgYVNjbmtfIhuk4jxz/pvE+
7tOFJ/bKln7zCVuLCNuENqvUnN/oubTT5Iui0o+HGiYdWTOf+aSj6l7DzuSpHC1M8WkYJlXkZ8Ju
TVJhj6jl0B12V3MmjvHWCmnAQZ9atsWMtc+4Q26YLCXDlJftUnViGIKTLTKp4hs95m5XXIZpZHM/
q/bNOvA8MK39RqGiqO5r6ZslgvmxKXi1Zc8HUoUc/1Pp1ByNix6pGEAU6QRz4di7EeZ7u+x1d8Un
MmPTnGgMsqA8T5AFhh70lpMaQzMf07oEkLO1GYHyJdV0RFajB2k+TVaCicFcxxHbpZNzXwiy55FJ
DSH9g6zZOZ4wd/u6PKoxYKhreha81EES+Br8mD2VfcXAISsQ78X/ji5P0zMXQGCt5ATlwR98M3fr
1k3aq2Z2MjXuslrG6E/yBbhU7uoZt99iO1mq4Vqtxsjq3hYKfSKQ/Sa1TlTHkS+LkmJ4UsNUeM1G
VpMYCS4rDaNLf3YAreHf6DLPGts1h8BSBJzYbNwDeSHST0gvOXjynnFw0uuFN7ucn0IsOhZ1XFx0
Hp9U7iwMCs1Vk/nIzFbkGrKLB562WNBdW/e/TsSxBlegDgt4aE5fbdZ7/JRxZgGYAUdt+U6Xs9c3
tqVshI9z2uLxDoO6TFqnOBTedB/q2psw1Jgdxh+dE3Popp1msrBhccwhP0oGk8hnomN+pDLNeGtj
Q0EXt9/YQtKzGFSAvgnmoB1aMiQhxADA0px5z/oILI805wemU0i/ii8aUm1CpSAmhycRIRoAXR8P
YDIaBzdZjipVTB71uvRaVZvUqraaBHPote9q2e9GpaSZGNgJc5uIFv5Ud4RCNLfXtr8sLTKFmTYn
7iCxRgZyxuuPJY5iVCauQiSDSF7XucyOad4u020IRBEL4Am/31MMjhEO1RRZPvkBADxF6Azpr/M1
iQ8gNTmWfWsyURfuMHFmfj01LhUClPlZD5+DIEXCP4W4cc1E5z0GJuYU+HqwqFNtbrrTywwLg1W2
GkhKrDnx+hjJMNE5JKEqtZ3ztuWVFs5kbh1BUHbC/ZJP6TjuwRP41VUkKI7wQb0yo1a3MgFr5DVa
aL5XEjDOBu84qekM5F5bPXndYk7o62vkSNC5ZAwbpzKz8v3a2n+oGSEbh1W7EaQP/mJs0pNFpzSp
529LOppzpsotlJh3eIz2dbKR08Dz/sMl31YpKVNhLBL4ppwHW+xtTXfFWTu2RwSkgnA23ZvXqVGD
n2Lrev/p/r6U0ctzEwQ5XIrnb4lpbp4JrahOfMPG0cSnLvQ9RVJIsCZ2vX+tn9XA32vVDmXqCEKR
GyHf8XdXChQbWs1IlH1bvGbiIINZCmiLbTD6OcuQzr3DXqhxKaueptYPwONOGJDEkDhHl3M3VQjT
2Ug48prY8xqZf/U+WrytTIoUBZI9IQr7mZ/ev/2/hgoePHyXBO0YjuOubX7/Gx96GdJmzGDSP+En
u3AfbFDmWMjmyhHq/Uv9NecQOfGQVQnpBCHm8rZ0TBpFv50E6inJgfKup3SNy/nR0ZFZImGazf84
5d62UFAjgPMJZJdrBghnvClW0/T24oxewZMA9ce3jwuL7WYqiOx3mQvoYd2lCfk+ycTKzz9qN7KH
a6IdwLj3n/3tMNM1DdD1MV1VlhvMoj+HeW7HRYGu8r5Sk+DouOY5VaoYzTki4PtXejvK4JNtntZD
ERfKove2eF2RGMKPKZ2vU9tF1dUoarNBFSUntRNysiZrfP+Cf3KLaNDA7KHsTJM3oMNH+ejPRxvL
WBNM1gH1ZfpEyFV5qQlzBMWV95oOfb2g91Vka55soyrI2Rnfv4Gf7KXfVyCplucaJlUUxf+BRMcp
Ma8dEbVf+9xesxbZAMQc9lQ98qTEVtCkLWrITWqMooaJ37+K4lYAxt7bN+EI3OZsfh2cBiFExojS
P9xSiquJx2lB13HLliDRnohxiENFPYbM5FQj0Rp3LbNZqnXqVIeels3C36DmYOqvYJcoHjmooM1w
5ypKdPuYZN4dzwpay2jad5VlciugGibtsvDd4RSDBJvZztHyIreJYCTy9UIMgtuKXgv0ktSeqFlV
rkmacAf+mfG5jkmW0xJbK6o2MpsZ/zgrByqTrlqUKbK0FWXZ94f/rwkX4awChQ23Fhfy/9upPXGy
yC1br1+6vPfIWTMxmiMQuDmTAfwqWb9/SbNa/njhhFrkG+jRwJ6Mo7dMUXpO0EVkPH9JstDUGEEH
hdWVkUyprA+2tLmDjV8nE4eoxUlNUmjVjbmb92/j7ZN7yEfYRE4Dw2XNveXHQkhsZ95l/qXqKH+e
A8sZmwe3mvFadeX44f2LvY0gCKPi8kClKMQfBxKO++cyw0Qpg7Mj5VfVI4H+GJSRmRZlKUxm9f6l
3DdLmm9HO8koX0V03nCcfdNQNEpfdd0q9wGslI0RBOXLMTtklFE56RblzO4AB0Q3/CeiYMO8XCA4
PpIKB0O8EZR1KcFw5DH9ezFjkksdQfsmUS8yTig58jjr9xwPEFPWWixTBojHsGMRqjg0ZWIUAfm0
gqzCw1lYVKEkn1mmUwRRwsRrDgTV0p9ZFnG0PrSdnfmvYsZ/oE9+R5u8GW/GAGEg9NSgnEdIqL0d
gwBR5gSv3uVhaoADYpnZ0apA929GvObx/fH23sxn804JXiGAC7yKiKOmE/rbJjx3gpqq46f3UOB+
XmsKKJ1Wqjep/kSoJwS99t5rQDqMQru0pkr666dBwcMoOCDYDG7gR6aeyVlQEOlcRKGpKFhVOVka
tR2RA3gvRFPNx9WbODDtofpxPC40QU0dfjX+6BaZJpIFmYe1o2Nb8zvVNeaF66DkKtbPTnz0WppQ
DhXQcWcFuXmTpUPWMm8iReDvduC5TWH5VwuNFcnchV9hDs8pckl84eo0MyWQ94c0/vP1wTaBLOHa
RisPbq3xofpzSHueALKFSL/Xyos+l5jOY0BJe/QUVrHwqfHneOr6S4Itb1GnO+Gn7alxq/pRZQXi
pQbXRtM087BhXtFJRdqnf0g5v8qbepEqRwJCofWZlLcNrbbvSoB+34SDla9bejnhtQrS7iK3C3nF
jpRrTus5LDBLlt4nTR9ZnacD4LuNQILC31E1rB4tbY0cDmrkMbdogN/47ErVwa8t7ypaB7Ubxdrv
6YnXjznQhPO6dukSlGKknNdVMy280am/ggMAr4hfaYEjcW/jFyGG6N5lf34SOXhXjF/DnBJGJuUR
m+P2fo686bHwPDCWsW0Bw7So233BlEk+15YYPoLql6RF6XQql6k80CZYBQKpNJdhAiaFtZn8Rp3X
bbcf50RRsMnL8tMUh/Ax43SC/DIP3b3GCHVH+mlMgZGQ3iLAceuPq/3NXUf51Ym0/wApA0WWJWwu
qgjRdgwwi4v3Z8RfE4L0y6DTyFToB/0FHpsCmXQIGDfPfWtE571aVAuETAc82PsX+olL+N/dianH
ecp16ccbax4veQvHwBuhcjHUzJ+duWMqeT9V6FBocQr0h+vornWb9K6QqYXGcB0kYucpUdRHVQQw
IHE7gSZcjOH1EA7JeWv10QPbkCR9mOrxsWnY03FMaJBJGh3/1lZl+wKmMr5sqVreKuiVn5KS49vG
6RwbwGqVXXsNjmEbK2pCihoVLSpnTqg3Dcn6XHYIOZb9NBycLLCfcHv08JtJvP9TivBzRH6OPmma
D//8LZQJHlYVIWHdPrNWQJy7KY5rYd3BLQwHO3x4f/z/DKavF4sAKZoUi/zZe7NRptonrR6S9hnV
ggZ81mLfo+3qYm/QVFfK99DPWpDou6U9i27q+9d+A8Lj4iYNIA1iAiDa475NCRwrkouPsPOzP5lZ
lhdefoTyUZ8WvTxB3cZA1UqW3YSmGZy0wQpP6MyivP3+bQQmuv0xBeH4m1MdYECAY2h//hn9HJhh
tA9y/LknGgeU04YKX1I0uHaSLsm4U3g2nKJmXLCRx1iGbk/XnDrqVldKhFg4I65tXWsn808e3Dz6
E0jYNhiLY5ZcWVfF2kaXq7ceMdfw7qmB1tedxezchDTG1q0eF9oueGam20jA2iZtBMKMqe3LGpbF
By+CaFhRKT4V8IOu0dmEqdalcvq21vn0YAdudfs/7J3Hkt5Gum3f5c6hgDeDO8HvbXk7QRSLJFwC
SJiEe/q7QEl9RHaf1u15RygUUkhVrPph8jN7r62VPgeEOxrD1jK7AWF3k8aPgwiSbJXUOr9AMhr4
r7uYFYCX1RmLEM7EB9vR/HOaTPaLwVQ7wu1LyO3fPN8/y5K4xHy2oEhp9126We9X0B2yZ9Zruhd9
rVPbuZLXnD2T1DBBC65LHa/rIt3/95fzF8zXjz+S2oAWhyQAJHi/MmgM3RRNwdH5LZOZfWRshgI+
UpN2YlCZbVlEdLzpnbj5Ki1dPKfx2J1TgjDutD6wtn/zs/yLW4tKFE0vkizT+6fJkWWya8vHIf9G
6iImgABP5Bd0BBN7qbL8RtXufZ3bBaVYal8mWGsYc91e/h3Y6V99JP4icuUB9wOb7vPnOxwtTlu0
sye+RXDuFcAzfISEwSXinAq32+pYIR7rplTbySXGSBLu9Zb4TS/3STsbj3/zmfyLWwILHdNLbk6E
cb/y8uZC4YwllfZb7OnuQ+0a7T2mPQ07IccYR4y6KlF3R2mXxUGMlnHpSo8Nhie68XbJWETyWg79
GbeZ9R1tdu2Efp3mD//+p/wBB/35pUCTwMvX9LlurvGrjLMZCgd7NRcpHlkNMXHB81Hh0+vXNTFx
Ya2bObOpooKrRAQR7gLsng6fV5yumXAFEHJIKgCKUbnea9qRosvQnuVHqbXJJXfTdl9b1nh1VRIf
YiyBNp7kxSXXAg7FwSH1QhF+TOogpGpH7jRu6G2Wd9qF1ISe/2HwNDK9uIwTjAEgYRhyt/FA3YVR
BwB9wYKeXsAqwKCLWpSIgYaM7Tvr6menZ6hAFdk+dOZYHpJCWE3YeIWn8w5h0bdw3dpbK0hLluVI
PPG+jGwEO1eIeEXWvLwMQPRa/GsSbCyfX2XAl/AIM9bd2Hzpmip9hdjffbdTE4dU22dYH/791TH+
6dgidBD5PI84mmmayl9u6L4gKjyobfWNqXcdPy04yHbFJHEKVauTGer2OTuldsZH4zdO9T3BWJSH
c2TKYWd5VfvsBCI+696QP5nk67Eh4RTYNlkjeBjijETCmnXv7z/1f30Wj3/D+gaL+5fr+88+iybl
dfez0eLHl/xptNCD37AwOBZdCsWCveBs/iB9G2TqUqMisSVxxQ9I1v2H08LyIH3zVehNGLbwX/gZ
/nBaWDgtTFDEfLtFNMvd9Yux4t8ZLSiUfqofHPKll1kD3HBmw/x4v0pvITu17Zi7w9lIJXoc2vOB
HfBiacSeRXpW75twsWqIsmqXm4Uo9JeOktugm5RF+2gWdjc34TKaNzeCe1AO8KX7spb+Q4oehRiJ
lcpKFidA8Ea73NrWgI2ISIVpn2nDwHqEfs0s+kOjGNz0bTh3quzkpRQT9scewghRUb4szw6R1kde
S71+yFJ3ukx2FD0iKZVUzu6r1lb9bqh6L17pY7AmlFues2X/jb1U4XNyYEIkbgo4P03UsOTALaFp
HBPBZmDYMAD0n7ELusId7+e8dz50aS6mp67tLykp8M3GTJbqhAacjKnAinWxK8de7NAyCH9NSGl6
cAEteVc4Fz0qy0kn/ELTiEB15dTtuibvFW02A5SksLGe0RVusxleEHOVkm+8OJ+xWvVRf2NCbnxD
+IXewkVCAyIn69ZJ2/I6jOWEpQuZ2syEskBPB5n6tYOk8BzNFSvWJq7leGDlMzLGaBx+UZvETfOV
ZW99HoAT7loTVodt5P3GjWWNp99ozgNSeLn2bG/YQG3DLQZjwDm46LmeA1ywZ+oyOIMMlkmNTNol
QbLnVl9rjPb1u5qESfNH1qS1xE66PxIo+6zzYBQvuZTOj4xK313yKnVFfDtlZ7GvlzhLnDckW5oD
IZfDEndJMjnJl5PZkYKJ7ZFEzGXh8h0HuP4xOwZGPIencbsEqWx0sm8/MNgFJsGKBTGb1SgfjLJJ
TmhixCuyXjeMdOYVK4kscy96osPWZuPdwH0gwnMJ8yQ41wOizESZm8YYyfukxqy3MIdGMsea4GZ0
CAato2ZJoiMsNKG08EiVJkLUFZYjcc8pgk+IXjx0UWYeuoLYUaan0TtPA1mkJXqML+jWSSid2q7P
d3FXm4+RSNVhaApvawp6xzAoo/bBt/tPHXUgZm1GxdGPJFSegPTAiWUVq+lHVmq8xKYWLiOBfIlS
XQKEdqiF3Sh0qHSMtbPErrZkYVjrNqofHUR015qJzhfRFWCJ6nh6VgyE9tGPHFdN08l0lUu8a78E
vU7VWF5rSJfE8PxIgkUEG62cJR7WALXw5MY1Lm4tKA9lkMYvHSEzI7O8SNznNjGzKPvkru8KxCM+
9yE2cmgBdq7fIdQBwoIcKthWuAoZHDiIek4YIjNkh528wfAabFtXF9/IUJsOZBtVqzGpsxD0URCW
UfeZobdcW9jYV45P0mSGRZxxvfnB1vbFEQ149Dym1Qp602vydU19HAviI7HYK/d2aMnn5I/NHVdN
zX9Pxd8D4P/2VHSA1P6DS/cvTsUchexH+5P/EKwd//7Rdv/3/2h+8BthXEAggwCA/3LE/eNYDOzf
KFmBAJLJ7OAnC5jv/BmA4f6G8os9tk3qNWaoJRvjz2PRImoemmTgs6NdjrP/6FzE9PTzuciYn78Y
J3oGRGF+0mXI9JdBLXJKk9ta2QdH+P4KZxqqx7Lrd3OUjEcCC4lBBAAyrYAATV+dqvXOTm7XHCmG
MdxXldIp5qT2QcSsfsnxc6DfiaxHl4jlmBPBLddxa3vXRPTt/ZT16SMyMrHLERcdCjYd75WMfNyG
XnZE87zpprb+wuIo22MubAhpzpBTsbuX86cuwRqnUeyygBtz84HdF57+UpSnyLPETlltiG6ivFSQ
B1cBWYFrLSuSo9G3hHimBe7pAh/72tRi71jUCjJCJMabSvqCbEd/8RbHgF49dzTvEBYFVwTg+sWY
Uv3CWECD5V5Z9ZYuROzQe8WvBuyIKwmOt8boqktkAjXRAYAYLhrNsrYDjbguaX2niV4SnScivQxM
U6uGhcptgCyTwAgPVaztjG3Y8KbcOUKXXwfO6K3VwMqqU7JcS1XlT7WdkeE5CjvbyWLM9iBaAMXb
QwEedTKYkZrqpfLT6AYqz3DXVen8ic5seiUKw7qLcxxa1pQ1V9cC6cD6KV2xIEi3deSokz669Rc8
6iO40NjbAgjsd56R82uAlQhtOFj7vvwRaG6rr1pghWnj4FEI5MksY+KpaZVUio4216ty3TrRpchl
Qb61dhC5Bx2qrojnwq+yq+ve+Q7ZqQrbrEtPnWsPO1cPooNZJMUt+/KZ000D0sCCNdI2sCbUSSIe
f46nNHjzarfYUAvJYyTd4UH2Q/0YRHZ6mRm7XoZWR4euGit9iTq7PWdKFw/kH8hdwcwjCAcUrvCV
hIclU1jW3Uy8yiXG9r5FRQlll9AuBpipNDjIOpAMaWv1Zxc5zG3QcK8wTnSjVTbb4lONo7xGriv2
06isk8sieldIN31Tvpe+1jIxkNlJ565A97wfQdFdUUBZJ3Nwqn1DBMNNZ1ftYzZbwWosWnEoNAX5
KhoizkbHv5q1NN9KFtKXOraJ/WTdsc8yAUG6yFvBtAkGlZDDyUwGm9uxbvaa3m3oTbsPpAA6TJMx
NzamjLyP2hq+OfVYHOJJ9iCFFyoOwv4tc3q4dFjZny07/5wGSwJ/im3zzfPLx6q3ENa3EniVDlKn
SlwQZKScaEdHQ89BMejr16Q3HANCqlt/wDnMbkkJgJ2EITf4TCM/2ZU9XxTPqXgizb3AboztRmdN
fMpiLuJgWZSPShCrbIsCuHTbfWEY0jdA14xH5JgHTjD3WA31DmkNAj3XK8owFVl+x55W3DuR2LvT
0B3daC4Pdl5Ua7jnUAl4Wb51VZAePNCY2ym16jXjCPgK5ZjdyxaD9QynbWXljNXmZMoXeVz+itZ6
fPIYM99Js6hWXFDa6ybJzTUDD3mrNSPZ2W59qhtEUqsg2DpdVuwi+IYXdEFACMVdH0X9q7Zsh3PX
Mu4yPbb2JY6UdiUGetxS75tPq5v4SfB6DPoICNIYiD4WhtIoviz/tfNwPoRSn0UaDt5UIQCc4pu5
rXLYUd0C45scsu770SXHml1dGEfTRpUzzf1cKbBIQdA/xTMcuFDkjN4FtTGvOaaiYSAb/UT1Ky9T
Gekbw9BeM0AbC0uLaigVAUkbLnaSANsnDIT0haA3/SBYN2+oK+vQzPLqi3AT9OFVEtw5he8e2hZW
WTgjQrtLOw3mmwfxiP7nwwWrsiPExb/VW7fAvFtY+rX3K33lR8WMrNkX7ga5Y/AccGpcZztJXggz
TM/F3L+zWnf3nIgwFbO2v7axnXIrDdm5zdxy1U1acC6U3dx2sGguGWLrZy1KxZXeQG7AdcdbI6ji
9WwSaeS0tfXC+sjcu6SDbCB2VVuQOua32YvVZWA78QFrbDlc1Gy/MlhJn5DK9yIk2A5bYxbEO4VL
CEF+TEKwESW3xgJEHWiGwz6uxwdd8dGXIGDWEFnlph1N/+STz5mx6oB2hY954EajIA80lCtcWYVg
O7bUrkzHbjGKyCehol2Kz2+Dpn++zXvL3sgeC1A4dfqcoQQtYWzG49atq/5q9LF5DFg4vA+1ma8H
XJ5YazhuUx7xU8u4ZI92DJtCXjfBW+666booB/1VRERz8mbCZNyZ64kortsZ5P+nxC56lJ2vbTFT
tTf458UB6E+0JcyxvRPT4D8hXIq2hl7rD0mf6vxxXqStpklztxYNw7WZajAy8/Spz4rXP7uZGRvS
aMdkMwzGembiG5qtdnJK3WT0XjbpyBgO0mxBznkJyZM3WqrfLd0DZ3+WxY/KoRAJM1WLaVVaQXdX
x7XYVwmPdDhKL2cs1DYMXr3Ir78HjcwPwGzN0B4H7ZyaBTywsrjtCbjfd456cxqHJM2qrVkBqkF9
yTv3DePfhx6p77ga3vxqvC+NmSC7eWD3Z9XFoSm9aYO55NGsY3mUiec99vAVn0knKj8JDxtfUJC+
+T0INm71FPtuDqmI30IdZd3WPXFX7ljP7oVSC3ZrSA697pCRXXX2ZpEBnEfyLtZqGJV/W3f1hOXU
jb6rdLJ8eraBC0eynolLiLzYVVTpOzVR9eyKRFaXFPNi9SZ5gVJ7LZayMcq3Nfax4gg1qVkvm+g1
RV5+MuKpPKom9d6cyanfGenH2W3Eiu7kJY7RPC7cvmgnZkKjy9XYDjMmh7hzsq+ANiEUOSjHHQJL
e5iclZbmFVLa1FqXmj7tUAEDGHXbF4IYoY+OsVjr9P6kQtovo2YOezeV3moqOnXl/xy3gfAoJ0Vy
TBv7rAITPKeuVU6Yx5wymkcoLrXIUzknYpMwlT9ygmgPCTiwMymbxgqT8XSll62vDVfzOHd0a0k6
fNh5MB2bwNXQNGtqRwbHFKJYpdyyZlOFUJabU5oemBOiCZ7WfRV12LHwrEPIwEfgOjp+RfuuAFG+
zmotPsw2thsVRYCCARYeOz0+u4YQK2Da8kwEaLeeYq9+V5aLb2F0pl1a9+kWf2Gw0WKd5joVFVB1
0LZhRV5W2OFKWGEqJnSJ0Qrbb7PYOXqkfyeDijJaAgEYUyY9lvHV9UvXf2l1xej8U9lenTtPUW0v
C0zkUmkh/tvE/f81cWx2mD3/713cQYi0hAX8Uxf3+xf92cZ5vy3qi98nkUueM9/vj+lmYNCrLXnS
AC0CHuIl4vCPNs42f7Rx4Cvxs/P9bFRJf7Zx7m8BHlhw7IvU8MdM9D8YbyLS+rmNIzyN9XyAKARt
j0NjuOif/tLGpW7K1sBok+NIJDOFhORRczIodLL2tJbSkDmWrbLgQeY1BduCmY9Weu87hC60XVXv
CVQmX8WvhHucZ8+ONqKvZh46XR/vFEwme0fHMml3OVaclxoUmbMCgBhnPE4CaURvtv1ZDPgQQ0Fr
YbJ10WcbiZFyzwHUCCr/oZkPszF3NgOjKtjM4B0aDEUE560wlMMrRsvTh7av1V+YxnmfvmCP0/kB
kLtZZ1FCln3XriZksQ4NCiL3c4BSbd2iaboMNou7olf3LXDarYcKKA4n0esY5NirPcgsm+5GhKrX
JjbZDWdo2TfeWDGVzfwxdsLS0WM/dDN5LxzZQ28cUKbM1bSPBzc4mrJJT0bi78bUbCCLVmm1dUrH
XZltAmCtG8zcWI8OmDy788wXERAlkMKVeDBMUOhBYr/H/SRvnGoK1sCSrVtlZs2hryZ7nRjmbeLO
7RoMsLfRJsKCR1SRt5aniatVDveOjpWB4GyAr3L0kk8Qj3JnI59i9lTyxi8KmI4cPfd9Y3l87MhS
L3DX7CtSfoufTc3qrA+b2qyqawRV4XvWu8G2JyFs2zpEGcWNx2rPDT6diOxqg5EVgNEENEDL3yhy
XgJbM5bNU7mSwjn2QwWHDAjxQ9a01r01BuPJkt5wi+G4vpN58iUjQfDDqdxhPcfjCUrOtHYA8IUu
yOawcSm2WSwWD6LJGY/nor2StZ2sOj6RVRTkdw3i3qs25mqV8sQ+5UAVQrs1x+vEenQtR8fcGCiR
1hrWhLXeR/Ej1nCWx8KvAdJlZRXwbbOMrkNK42SxWj9OukL6Mw43sbLFHUN7DNdwwoN7L3XknQ+r
K5ybKIvCBbd+tTULAYnsNTb6Y7WbNVXe6yZ3tOeq7mzmtn3C2BnKxrK3Brf9pSLj8q1vIGpstK5L
SL1ODNRXuahDy+rtdQ1GYKeyKN5qtTqxgW+PeuJesJPUcPTcEtVERXvhZ6O2t0psXrjeQLaOOuxl
Rcr0yp27Z00TjKTne2Ij9G3kneweehx64NcJ3/1tYjU3GoHCxtSwExD2vYEFaVP68rOVnncosup5
WuJ/wHy8Fx77s0WwO62K1Dw5OLxX5XKlpq9aHBFQaJAqBPHpxVbBuOqnINrLodcugx8Em0jJGHO7
/cbLsL0xGUhstbapSE6NncNUt/azjVEa+LrX4nEmD0mzTB4r7egRnxcCCnyjlKw3yiuanYA5fcha
zvb03BVdEtYd4XRlemVQnIbQoULQyQVJehmN4yDTbT5k48rOs/bejyxxJ30nPhAGBA18zq1DQJF2
h1V43pUdHZxEXrxjre9e7KaHEWkNh4ZVCvWz0Q53g909K7Arew3X9nWwjaTkAatae9AfykxDabuu
jcbMbqdosAoWB861aPwvVV2Rbu3OAQuZiXBls8yBoqTRLWVceuMk7UdpS0ZpONnCOTU+XNk7mMgb
vXtvGf3s4FrLdSOFeYpFWWx10+GW1mMBeMQWQMITcTvx2g2Tkfcd2bvQMr1yep8VZTCdZrTqFfdg
Oo3TO8YtJmxFqtcPdTM+lBhJw5gq+Aa7NsGN4LKUvI0ZQR8sOSTtTjKFJIfe6XUojFl1kHmP+Tgt
O7ILZRncd5n3XeIFXsUmlMAh8QVzbd+gKtfcDgWsW7JGX9kpcTbxqlJOBls5dbWtAbFq65tdAVoE
kCMvd+ISRvWciKk1bPyxZXcscK0rzhat/sw11OrY6pnS4Cuil7mhH4XonGGl3ufKz+bzaDfu3ciB
/WA1EY9IPnDrHZqud15bI22OyVxMbUhv53zpuPvTFd7/OFkZWuTZ4eBK774m7sBcR5gGjxWgjGM9
Rdq2C7Iy3kd1d2A8EN8kQokHyNSWx66LfIYkx+i6CuYheSPApN30pl3sjTROPvxlSRkCkSccK546
+xxbDasOz5bQ3ucBYUgvfZ4Pq++Rxo0z0wRe7d9L0Fak7NrmcOn6tkUDYNb6op9gojkj34pDYMkW
Y7ZxVi86yNKPutHTN87kuGRkqC6tNRc3Ue8E33UcWGD7RWTdI9jtX4B1zddC9w6IIsQ3PITuVwfz
Oi1tYtWKbUMvNjEJDAf8wYeCt+2qpX6Y1pNo/CIMIj5FZNaJ/6z6yTkLtxVftQzC07FQJqoyV6bD
HYWo+8w5EmzkOMdbNU2mtgJfIiNiQA0EETR142eOKMfmZRRHzwRx9LejV+vclVOi3aaZi4DURD//
BuQ/vyJPhBDRM6PzViZR4AfE7PlXu6vzezmA92QDZq5YXEaH3MiLtZEnPKyy6uqbubYgS7ZD60+0
lWlEu4ew6CKxF705wzR8Y/BUv/uosbellgUE28RBTCJmPWnHxsj6W3JB4EtaUDs+bX1iBYSvg2Qv
mNF75QFY33vaIN+DeCz91TRHTOWMzhrWWZrVE0GYRfZC82DboV9Z3X1mR7iEtdGqr8sE8MAzB4NS
mbqc8F7T6PKTBxt4B/pbFHSRvSlTPR/XRq+xvBN2eh8FUt8B+/RWpVIl4aA+o11ez5kfOmjBmR2Y
aNGGrj4aSeeuXcnkaOpVu8bL46KwkfMSg2dvat2pV0Dcuw3hIwET5VbeGartmMQ6wRk3hQJ7HRFz
NXqZPLSejfCcjXfzljc/tpaxao0VxuHqNZ9MWW46WKaMK7J6/kbSinXB046Q03S/YEYJnrykLD6q
uK0YASCUWfOKj/BG9jnmW6JReCM6uN8PKQqqSzDb3nvvNGIvE4nh0IydGdGUNVlfUKAkpy4yrOeg
wzEU+oU12sgGWYiXlVnt4Wjyj/msch92DzGBIEXqfjWaifHRs/haydKR77EddXdO0AXlKhtN/U0B
SIg2sT4o7iW9VSE+JONrUOP72qCmirWjX2XRK9kU5dPEqKkFX5WMJ9WqaQdPRwP53BB7X5BSccji
/Ja5BgPd0rsCmlpXSdGv4D1vBh+hJeSuAKlvoF+VZ8frOAD3x1pcmjewcjXWIrG3q10KCySGvf2F
1FWTjLFKxs8scj2yAcGRMAXRLGNi65vqgKDj+Np25rwZCDU6mBlD+Nl2uvUsLbFVuq7OyIw3rmqK
b0lmKjKAlOsRqkMYbdi3Jcl+btc8oU+Kvrh2FaFqZxQQcjXndiXRzVwSc8wZrFo5MReRw5QpbWJy
LuLczr5KnaDSsFn+JrVE8GqxhktFMNCLiMBupI6e7PTU0egPInVu5Mgu1SBq+JQ3RbCKdWpEXLlH
Hxh9uy2bWgEICZi7YFPNX1sf63mYRANiqCR1OlRrki1PHc3zKdcMeRxAxJ75DcXZtNP0M5ohXSLK
7PaFrHEUB1Z5qAWUC2ymLxIRlVrhjmw+Yqv2blEzaN8MPW1+19n/VwD0N6tOUo7ZTf7vTfKqouD4
+Fr9tUn+/Wv+oQAyUQDRBjNkcQ20OzTCfyqAFnEQu0XAj/Cclib5f3pkg30m4e1I4tCW/6wAokfG
Vxkgu8Tx4GF8+E8kQL+2yDpGOt8LiNPCLMci8ld95VJ7wQ6btRPL/BqCHZoKf1KvTR8Q93AE/u5R
7BABgOB/x/KAZ/hsBaIYNjHwTccjdp2GTcZHO4j83LqUmoltcQq1DsUFsei+ILphp/KsG6Nd7pO+
kZ4B2fU8DLzNMvwGUY2E00YOzAJrRuOiqKUSOOOFQwEbDrQxFJMUIRqkrLI4opoFH83ziK97SbHv
9TezJKFlVfG8y+mBF/XiFPNtdIZ3DPBUEtykaYfEJLCXIEkfB9fKUeVSSioM2oRSTVqUw36pav+P
GPf/PjV/89RgL/aZtfzvj83lo5nER/n1r4/NH1/0x3PjOTw2EPJdFyUcDva/SAS8gLETmjocP8hc
jUUd96dCIPjNw/3LmomHCkeAjtzuz9GS9xs3OoFxSHAY5cP//E8em5+FwDwnOj5AHR0wMF7sYz+c
qn8ZLJW6ypoCHujei4GpE+thw1QZ4+mpMMZ+FcfO3+W9LoKD/9H0/vgDPcSA6I75yfGR/aIa7VDE
d9rswg8fs+aODWq/IgIi3f3lItz+/v3+6oX7RQ64/Fr+MtBDqMgZY/7qauicVu9rJxn32C7T3WCO
9V1eNf0qpazfwNQSlFMNQWV1pt23AyE2//6PR7/4T7+mseiqwd8wYOCzXXQZf/lclcKl1U9et2fi
JsbtONBGQYTV93BwfLYFSXMcs5HcFEK5SEOXkQXqrZGplq5aXEEPlY9QLKwif7q0Q4IxIzbALvnz
QIidCeiN9hG0NKBnbe4ZKbFGCx1yAEG++tP0ve6m/N7KfCK0oNzsE9th64Ab/1i4Tv0apfW0i4i0
IJcqNhhDIFTGoseYft7r9Wg8osiS12ZgZ2uO/XjbWSriLG/lh1/QkaI/7qfvyRI4xaylfxaKLKQ2
G8tzZKALbCLyNAjiMUvm63r1jt9RvhmxzhcOYxqcyQNgxuMSbBP0GDrWfSv16sBHhZ4yRmVsrIhi
s62dSdTnEgTemsRtpebjVE3+mqFecuPUc3nG50xLL2KTwZmXNnfEIjMU7L2B6U7n+WHLXvMyW2O6
B307rOGIkgKniGlqiy46zoptplsbgsC4mR8HK+EzR0T/TCaF+8DVIZCpRQpamvDrFfO3zwnOwQoI
CvfQUE5wtKPqTUEBlWEtS33vDgHPEOgoqC9lwI5BS/d1TcwP1tPpCbPz9DTpTfuyJC6eYXUTRxN3
xqMSc/uSdUN5HquKJWjh84kEGaKQ0C4G5l4uWDaEDYJFpIwEYJDe3MAFp6lyk4XSF7urzKyaTzvi
X+OFl7eCFjbHe21EcVraqv4c0Vk++Vo37dxUiUPlc3Enj7wf/HGMylqrbEoEkygWZOv7dN5L1Jet
jTu2o/l9PBiw2OjArsxgnZUAPPItZzWEmoIcsULoOi8No3pnB9g/R0E1X4Ka7CRJcY+gJfJDY+Q3
JgkGbUW+POxa7dywWulXNvX+BmRqQCJUgpYgz7kVe5Si3+CHTGCVTPsmtrkSP/KhYIZOazSBjIyE
VHyueSw/PBE42PqiDOP6qKUlxXwU3RPUVn9CzJ0v5ZBMT+ZAnE4JHYzdeZ1vtbzsUDu6xmNqp8M6
icW8ZbggkKNyHRfY4ubHLSrQxX6bGn77mQYqJoGEK0FEx7SzDe5/hLCEscdedBRt/jZorSIlrilu
Yv871By9x6ZU4Fxto8I8JK3zrptT/QqCUz3HQDSWeK2cEEa9gsJui3d4l/03Wmd5lZnDTTmaNEUJ
F8r1tG5Lsy5vWLjbN0E3ODeEZRqPZdrKN4W6+R0azRIfls/bxoyqd4t645RZmvMw+hOFgJb5KAvK
ofqIASEhHEbvFGI3y9c/fjk/4SFoq1a7HwGe0E2m2cwwcGpfZKvl91PVkejGAAAoamdEx1Fkxcod
9HTfVcil4HyO6c4Z0+ZTClgj3LU5MVxT4teveCCIytBhfm5cCETXzjVj33zx84AO462vsCd8po2y
31KjLPKYnMi5tPekDmrlBof3oC5TPUTOcWC5bt9b+USZZI/TkwEtmCJJMfA0FhhnzV52y33o6GGH
cJzdJrqKba/KKyRLVnTcYUcbKVent9odHK97zVFXu5DF1k88525uCPByvNFiFRk/RE50LbBIrQmn
jvfA2JIDJtun1rGNjRKR2ih7+pL6hdrYvfqaJyaCqDL+nJSdHJLZJbrFUPJcFf2wYRiHxhns31es
P/UmTtvT2NXRVgyNcRxnkGTMc8mv9Bz6TBmnV3u2p4sWyB6q/xwd3cw/arms16kggzHEEVQfYF4K
1B+jvWIQ4zAfzPuKrl98hx/DGM9ySm/HVGcCK1TeY3pLN+hogxNoYHlp3WzYugkPbJ0VximdIvRd
gc+OdOJCopHQD3qp9fvCq1hkdpa/qQaNjtxiqNQDhd4lureEyhT6aYB9ulex8WAtolfX9tozWVSW
2Jh89gylhwGcTB1oc1jMXMMwFl2/N2UK9cgY3ssqas7AuBhMm7o6xAQGrakL3JwjzK3XU9R+WtWg
drETc+ZxgPvbPuGYo9HtNhkQg3sM6UYIFItQ214lY5gwd2TpOr77Diq/wcrHU4kqe0lKyN8CjaSq
lTu60y4ATjysPBeZVOD4WPB626JCtOo7qjN/ayv6lIPk/cpIhpcIM+t88WGioa8utmjlaZgjknFN
3TyYo2zXuJB5qloE1xiRyoo7cOoM5yjdZnyaBysjMY3hgt+W+0FgmtWqo9G484dkbXIwp2J+lJkk
mdxoA+yWTgBqL5pu09ya132klgxCjN8uLD5u97wn4jMGEgIW5c5r7ZziYDJUGOOSCnXpb2v4Yhst
EHM4OBbEp8DKXj2XoCi0Y8PWjiZUdES1b+tEkCcUF3fC0DjLU304pCk+8dDue6L94uBZ+LFBygx3
PKlxycHvx2gTsAO/AEazUwa22j1GTP9q1PN0nDAfoBBzWINtapchhs1SPwHEdg7GzgSPOhDPzWCa
rV4BX+gi0XgfiM5Esp4mbnMSRGK8KXaPdug5Ayo+cxDtKZmQNq4ysli+ScSdYg1l1x2J8db7A6yW
APmR1uyUIZy3Qag0XYNGzM52F7efhZUhGzRau6cJM0pswm9Br+v7IYFfFSJlbDPGezjV0Uz0Xwi/
q1Yd4anUBbK+G0cG5m7dYw/3+yI9aaMgkSKavMzj9iuSA2iS5hzUbWWvmrFtBRBJ8h2ZLEbtKksJ
myS6NN3PSSm/mIyN2xWtHGoObZnLLyUS9HDOIWHM+8xpS1ackcPLWXb/j70zW24bydLwE6EDS2K7
JcFdGyValnWDsGQLS2JfE3j6+UB3zVTZ0+Xpue4bR6jKFgkgkXnOf/7lG2MGyCrRaJZyq8uWAweX
SGDmDFlGRWP3SM7E8g5IygQ3xCcgiGzYYW6c5NcQtvs5SbRHrawqLhcR77aXCZz3SPdsMgEnZHDC
UdWbqvq5IrOLh2TMnM5YipHqeC2+6gSaa2pM7bcKwi5O5ww8qJPzkJAuBT68oQx1npSsKcuWgrHY
mAMhoWlsEirqOsUN2pN5L/R2DPJyZDNuUpKbyE8mtTa2Ww53Py+1xyLyEfCbYPRRTqXBnLW6i+br
t/DrF0vDX2wV1vWyKTMJ+MCtx1slvkt54te18cA2WHyzKtxhAy1yBk7tga0yYiNa5WT7BdPCcIwN
jRFFovPsjFoj+BBrwmkXIbw8oT/n+vthDK7ZmiXF1peqjcDQp6X89Z3yi9up7GBCA1xZkTAuXq7I
oJzQADOshL+XJv7KSMYWRqYdEgyF8XB2kKZfn/++ifhJMbq0Sovo0WXyD5MAbsJPPURj4piKiUi3
j4gXPYY+myHlMIS8Oq2bc7ZUNLMFpXXgwby2U0PM1Vhws/vO/l1D85PY78d3Wb4JXHU8qqBI/NTP
lFaZgx13e5FQ+TOz7O171+mWWFByPCdBQYh3UbXpIvTyLmr1Tdra1n7uyteI6JhHDRrWEertdMJF
rX7peyHuh8RUn0Yq7u1vbhzN8U89JrZOQFRLyASRGD9/WZAiCQPJavdaYukLiOo8YeJuo45J43sN
k+iAo4gFxnzXuEh8ngOdc+ooC1V+TSvqZpf4zd+4s/wULbPcQRxTzMXHAama+KXxjRiHmChO2j0D
ndqCbkpOeuv19c08asMOQ844YGueN5NlcfCEPRVUWtG8uvHympIo/JiOoj5amTPv+9Auv2HBADCE
/GmD+eqM7XdT1gxZUd/8/e3E7euX++mC9wFe0FRjifaz0tPuNauCOIiLPtrxNQRrqI117k/bclLs
TgmRxX5suR+YOQz7BO/pLSkUX720+jwWEUxUm3JJsxno91Ve3g6NKb4MVVXcJjOkNl3PrVdTyFjd
VlFVkCwbxx5m94YMdIFMKlG80DlbyT7yE/teNyCBNiqnXs1y/4YCct4Wiuh6AX8sAKEeg3LZYUzR
a49EmDhPmu1OH7kX6Tb2igJ03oJ8S9HiUPfijXPoezYwpEHU7DTL9CUg59qKGQcrBONpduJrra6K
uT4XCHnZU/ylbJcU9D4K5ZVYMoiFJauNqUKCa/FEgqZeU4MaQA7REA/POEdGUKxtM3ttrF46R6JV
3eFmSU3mJiWMejUFoXljRzLW17gVhRlsAWzXrWZtI0trRcAFQewuQ4HYrbagSLrYbEYHSUkThPPy
H0IK+jDQGQZi85ngQzXAMvXMk6+TP+tmliKBb6Smb/QlCTgMY644KnyCuNmEiadRlPKuMpjqTxT5
tNP6nu6bLZaB6WciuCHEFIa9bm2tbNY5Sv5b1dC4eYSvvU1pL7dN0iW7nnFpoMuRFTl3NBRx4fTP
XZK9unAo1rMyqi/emJFd3kzJQFPJvfPl6CXwkrj5HDraYwPJ5GBwcJylNSS7UBJfv/awXThgHlN+
VZNWfhWTQW1oZibBiYrnaXVe80An6t1MkCNW/UjT72RECBeMkz8rZVgHzELK126BH/BZWwSM3TCu
BdlMpIdnY8+sO4Ip2pJElxauha124p5zq+mfdaM3N2Zhll/ttkl2uqDDqgy656ApiNFEaGa0n2G4
jPQiGQm3LhJ5GOHsJthXe4GF25nHz7CH1qU9844spEBjhQ+3F8AIJve5UNyVhUbd0h2u7EQQchdz
JhJsASpnjhw5GOpzhOITPW/tyQUAys36ZSRX/sYYgVlIJ/VvIqNqjgkKgBsn4sY1HKA7SLo23tjF
8AyLmfZ+nJKdtyBAWEVUd7kEH4JEDEIwFvOHx1s6bxJvxlLHgXKrXDKq+452W7eje6MQmJKMsbM2
BL+0wN/qfP3WSviAWAQOsDDKbHkGwNoHY3lV1bK/63Bkggqw5BVOc79VTY6sEZ63uUEpBDKyNK8J
YbdFECtRn/Wi4ckgS2LZLmdxVURYY4D1TCdJQgXS+2YE17EcbtUCShAlNJ3mCDWtGkDXrssQmgOF
RFTU+l712nR7TTi2COg6XxEfUl/A0MfFVYCwD9yO6IKzwkj2jHDzdYbp1U0fQoK7wgNapHEbRE1n
C+DIrV+AvDnxpq1EV4KravyBtdl0O/O6QbyFuRuuRgUW5kWgV/qSL11XAl49BbBPn0JJ1hOe+1D3
A+AcuSGExuKJcVAzV6QjHAPEmXkFS38EggudGPgPvvEaC6tyA0EPOAPgbtwUcOuxpc/te1M69hMF
D6nPrTO0n7t0CZifhaxfZksAlNndWL9HKYhLq3fTp4LEIMIdmuyA48bSNwq2NTr6kBxVkBrN4zz3
KDWIMifohsGyCdhTo43cWAYff8VvroekkmC3RRmLg6Zr33VkDpTLrsbjy3KKpbrV5fbH0sQSdot7
c3YoSgK2dSMrbqoSwnuNAeuN17X1S2mAocH2B1Prl1p5zK34fhB0WkwiOzZ3jbzIMvPLVxVR7OAw
7d+MLvtsOcJkg81WN+96YfFApOyNzVU9ACUYqCLlnV7WM/41bMNtWLYnCAkgkn7iUvPKhn/OIUpC
AqZPl3hBvalLllOABu3V8FgSYu7bbz2hx1+x84/uXejbW6NZ1o8UNADsRKvM4XIYZ2eHa3nr+SCk
kSzkYz6SZ4DLDzuSa5iX69lgdEDAvRfF9y5bPrgTICocAnGPkY3NUTESVl37lCH1hOZ7bKZh7edE
+zkllbCgHV7HTmpcKgdlXNLzIBm/ZYcp04ub2erRmZu8OPnyDJjDV19a+Jk42M8lxflosJuJaHie
RspkjNO9G73MzIuWF2y27GMvZetVX0iHhbWJJG99hQSxrhEHD/3RkSR52BOK8rNlNyGFV2vllsk+
K6RUFCcdzU7Oi73r0AMhkcaKcj3pQ/kKeROAegQzJqqHVqGjcLYcVOsm4DIWWsviuW6zClrUDuRo
OjWliD7T1U+IJ8x86SdaBQrVWOqhAbT5BP9t3sPzB7IYcDm7d3W2t3jgPZK+xamFkws9nsVa0/Tw
UY3gZWam8uSAsW19HKsMEHHZKi2mmESHWvJ+9kzJo0wWOYiGk3ntcz6g4wWdnhvQ6QJFzy2OGMaF
MXX/3S1Ctev46ugCJS8uhBnKy6ys3tq8oeSo2zk7kD1BE1Ml8b2J6ecw2Ny12dWsg0k2+wj0yT3o
Mp1uiNnhC1UJ8/teTWQ9ZnrpU7f0dnI3asRUoHejnCjLkApyGmDA9zzwyZPzrTSB1K8/Xl9M0kg4
YghOad7tkTO14lA5FDgdPSiTWPs8TpNdiY8fqUlUlZFrs8ngARfdw3si3322k/mWZEk6MlRLW9XK
j17MpbOJWxrYK1DsttWrMOlM4Xyg7UaANQSVib8CQAJXPB7cLB33vSe+zEQBBPMyiYEORAy87fJh
suy9Yxd25X9o8P8nGjxN2d+y4AlGKb6/d8l73/15WPnjn/0xqzT+sfh0LE2nxZDn2nL+c8bvWkwk
bZcmwIXvTgPIyO1/ePA6mzTWpkiZf2iW/xhWCv0f0OYdYhhtm60NH+V/Z1iJbdVPnYhHB+oDr0GI
d2HD/zzXs80Jwj2xHfuyiAwC0RLkJbjVr+2ue5kc+ebR3hPDPnebolf+WkJSWyk1yaNnEIasd97F
Gzx5JBhG3ip4KQOlLc4VDurMxuJl09AgpYO/Bs/FFQAZ3lZYuR4gGrIY3tf+tvKZ0PlOjzOwb54r
pvYBthqkY5BMvzFqVzGo4zOvB2QKDXCtI7MKiB98GTIfHVRCMjHH3tqx0zdHq/Qgy5e9ymA/x/Wj
OVRD82J4JIXP9mCtUkx9N3noPuOU+ZhaxtvQ8PGOXb1kZfKBksRaqdJNQDTNMwT2dmlwFoIfOKne
1C+OsQxXIJJjeMDlFVQjSFMLPYAReWga7xAxxNmELbdm8CFYdTluman8wJRWrRyHW0k8QBvoNb80
Qw6AZjj6xCVwG3TvkCdtG4QNf2vQ+Q5DJZA8hpSvPYEQ+1Rw3pQZOiIHvhRbnDhDsOo2y7+EY7dg
On2KjoriIpq4BVVmwXTrjPkcldnZh92/AXDlmUQEWtui5uuPFvVizRcC/qE5nKNPsl1Ctt1FJVkW
H1NRl1g6NebaDieYwNexDfyrd5opg/vgXxgbdxtI2KQXkZdHB0BtKjoAJpo/1Nup315CL5QcvIiC
4enP22omb3r0uHtWy4eOtnvwDO1yXSQU0chtRd0Glcs6MCbrnA8ewSe6fxkRhK/RDQzrXLfPQ8KX
ilIpDghmoaak0P3KKFdH1wdCGaplFXX8Xdxy7pKWzrcul7HngHmcEzqK28TCwliGwEbbvmM9fxDY
gAgPBgGocPJGKinPfuanNMQ+bjC0Ihg7jwRIsjrWeb6QyQ3aMtOladPr1l83bfNyfd5EW2NMhTp0
OZipV2KWDG6EPHrGl6ve8bKjbkQfvOSsaogrGGayOj2XpVIu70LErPlTFvOj46Vv0BZ4/orTDnld
csdOf4DEcJlmnvxY8564LnDRSNNwS09XEVTZvlD/VGvH5Ql7PYvJ42283oyi4qVgBso5JPM3IEUm
gbpbH2G52xuo3oRuyBbsCU31Y96mjCYw7VldKyWLPJgtCVrLkV7qwRUYrPWB7xDF7clrGW5Gjknm
Ux0m62s/IF1eShTTN8mYFkjOSlZZwf9UYyFvqXr0wNLZCLwBQRvSvGyj857o2ZCchxiG+fJ6WWRv
7a+tohKAtj3uNauyRxSPj1gbCGIwjlGsFzsFfw9hzPIaSszFrs8Wb7EldIK+bQiXLYQlUFTA3NbI
vbmu8uuAj+AVf4d6Vm4mAm62mNxkASlX1fq6AJYVzit+pnssdtbENuYPvN9ipqy+PuauH5ccNJaR
kvBKh9QIvxJaq+3tmEsl4wG1ZG9o+9CniMbO7A39Io/AkB/MNzCWtXh7dFKQ17nV+QsYEB71hlrT
TXR1Zyt7543pG9lfsKZcRtqhNOUGnSDOXrOu7a94dYkBzs3kxv7WdVhkRU5pprU+n07iG3tvjh8H
m4MBoTRRYkfIAB0RcD3cAubvorWctduh+2ka+rDabJsDxARg8GLwGF3m+l4nYXijEaq9htHC5jby
6K7pSGFvnmP8EYkRobhkvmVuaEcG5lRcNiPmZD32Bm8R6VN7yFX8AWTyY28y/YWysLy0QwLkTDt4
4XfHD3bDkmhscTanlOl6qEHxRabOsQPXmYTNatsim1zLMtMDlCoM+R2hIJbKDxhn3JqJN+B6rx0f
TFIiknhgpOFvRYEZkVBdG2iezRa46IzxTw8fTFStAcEM2c4L64/a5T/nfUr+JHzUKGE/EVqW0JY0
7x7Oyhu6PMj8tfucl6LcSC1+0Mb+zl1sTK3Ri45ToqioNVohI8BVRt9gBV4y2Veas2RWz6/SzvJh
5VARoHPyjJaGaG7SNxM6f4C+meF7opsXQKsMKJOMjNspYg5OZhCP0NJDWNghvJV+k+r44KCr6h7i
SBCcQDIpo/MtITt4TE2yQyww+U27QTVeGWunrrVjFfZfta4sv7X+8C4SHRFBZCn54dUW9CF2iRn+
K9v/uO+Kptz6uSSUbtUwul1XacM7n4pBCyKOosA0vPCWSKlZ22Zorto7acaee4BU3eZ7wsI67YWs
RhqqPhqyG4gUFoEyTQaKRu9VJ3f24JjTJjKLkOlFT/kQu87l7zHWhfX0Z1YUdQ3mnGDDoKukTfxs
AZv5mjmLsumBYibEuHP8kUgOF6vwLsQzku8JXxF1xm+zQH6mf10/V2BYYMICc5mq873+RFPyJ2ES
3VX1e2O8bna8g1YivxXAhLCK5MffXyV8tl+v0mWmYZKUjWXbT582j5FGk1f0+2xigSyVgI8sY0Ob
pf/ArP/DV/wNXxGjPcD7f01XDL5nX8evzfc/dwA//s0fHcDCVvQFSL9AXfKjzP+jA7BpDmAdomn9
g8n7P2xFli7dAfHntAjWMqn6g63o/UMIvIegP9oEoy9Exn9DCEtQzU9LaMlQwB8Jr+BFj4sBzF8X
rEypiYzZr/eTM8UvOMoVFRIKC+c5NePxodwm77ZVPT1kpTkDQsUUVbrrE4CqY945JAgyZms24MD1
OTT2Qjp07Pr4XXWOtpzuCPVC6PVZ1D0UBP2ssPN7FRpok4Xn2JbZJYw9S4+YQPiQg7mJ4JDUZE8/
OFwQT+6yFKyNUoa60SWyWCzxFs0Ro1NJScDhrrkZ4XJxg3zQZ/6tCF0kgRItp6bsdDfy5UzMg53q
AOstPBDl2z0WfiSOOCK9pm6tvSRZzvlTF+gOalXsEN9HGyYn1orJVXU/KzaJXLVnhEbfbE1ykSFX
SvLjmXddbn1fIo+0LW2VUv3vSDn8QOuYjCvd7wjdwzh/Y1eMXcy6I5R15tPjwTw7ltJXidvdoiUm
ZtWkyDC8Szj0twbZkgjaiidIz8aN4hDAp6QYVqY3Ln+QOj/lN8KrXojtIULU6NSR+umVAvuw2F+s
Fs8eOcnXemFuuGX5RC71/EVmlEdwyFA/EM+MTAL4i/CpNUvwoqxwE7oAyDJ0lq8Ac9HmV/u1snZk
Der3ltTQgyFdeYpaP3suaeaeDSR3u2vlX0ehBQ2F4ozmB32Dnn+0c/WgO2DuodCOHYlSX0uBnULl
dyA/SQiqw/wLfYhZPWQjAbve7K0YR9T3E7FnL0J6F6dNyl2pgEaNdsJiIJQulCzf2Pu1422wVvyU
zZVWr4Q1fkLdAss8x2uLEqXNz6Yf9u+ajvfvGnmVdQZKtO7ypEZmOhL5TXMS1/Mmi4snSzPUhoCJ
Jg7M0kIM3eE454VFgB0+I5+FFJMu46AYdRCaQ1X7u+Y6Kooqw6BAmEqyDmxmAN7glHemofrTMl8m
DrXR7E8uIWEnkTv6q+DCg3bqKPSS1ET/wr0st4bXhMiskAGdSPO1u0OJHQyWlCnjAa2wZ23noWgM
PybfHW8zs8EPOyJSjAoQsfSKAx/SRmo8Xbev/2z0v9nosToV7H3/eqe//ZoUf9nm//kv/rnPO4gv
LMem6DBtzA2u7nR/7PNINigGBD53Bs4yizndH0APNglLJg06C/2fm/kf+7zAt440I8YtOke7MHEo
+Df2+V8LBY4SKOkMpNgEfzF+njhnLFyB5j2yr8nf2NOtl97/6W48/MoQ//UjGIPaSFxRjBBsbCxI
058qn3DsMy0y6YyG0EKQ5jH0pLd1uKX/fc//H5+yfIs/fQou9ErZ8UINLl5b7bVU37vfEep/dyE/
MTPcpBRFOfAR/Xx29fOUBPX89vdXYehX/9y/FKjecuqSgWeyMgzjZw/5lmyNNBowJbO1onnHoxXT
AahjgBQL8dkOZfZIg0w/iPfR0WK+CWRsqY2TKmNHBuW4S6qmeTbj2TJQgbZp0HTuGX30YAfxoMYb
v3GSLbxA+myCx1Deh+ETvUVPdjgdzmWS7NeQsNIT4y0XrXH1mntVADeo3WSlMeyRMaxtlGkMr7FY
C6TmxrdZVU24JvV41yZNeXKaPj3EeuaedG92vmi5C0Ae21MMIqI5J6AqkgB0IP9Ys4dTFyHfWcmF
D4a+p8fjJp8/oV3LAgIvzTUn8btj5u4xTHJEOlrNhunO+U6Y7Q1hqd0nVUwgXgQR7bTezTal1aQH
keuUFr0httiR0rupyrj1dAlXxgJuVJDtHy0X71FOlO7GnTELL5lGTKsBrfUt0em8D6kfraOyj89h
Oozv5NxO54F5TwtOpDhPaOl3WjJ/HwsnfME3tEmDHErgJ2dEZhIQjv29aZbBpE0k64dWC8w5VEpK
h28mXrxVTifOGFXxi5YbDOf1tpygH6zyDszAIbY8yElWR1Ic0iIlgvDIEMYpMe9gVmvfZr7dZ6l2
l0bie9dqyLWnrv+WzuqTmM3vPhrmL/gkRWuoGclLJ1V60BnWSzzZamNXjLi4dWXjr2JKiX1a62qV
QvVWsEJn5PyEvaxyxfdIlSuPuW+3z4mGyha3Z/eUo928rfIx3Fh2Y0CBHePzmJkpCKc1BDhKNdsR
hsuuNE20WLbjRGs/nEKyzSY9XROWFh1teqH9bDh8gDnT+tVpt8PwRELUS4cnWc79U1eF/OXGb1kY
KMDOhKmD7mQh8DJSl5XQyn4z4BR67/ncTkhy0DHypjIDk73zDvfhND2kppNvq2zxw1J1gh1HTy79
I+5B0XmKEv0pLXqp4P5BdTGzhXRLCuvOEE34FuIMAw2AicudOfqo9SU2Vv1KYLkF7BeK+wnZAnZG
uFEi6RZHlM/1Ta25xqPBnPjg+JXzEJLEsGMeaz24Rh7djMJ+DvN6Pndu3OLrgH3Avo9rxzzUTQeJ
oleZWhNBGr51oOUYzo1lt7K0XtuVULw/RCq9D1wlCIDT2vHUuBgFx4wXNpCdoKkwKtA3Wtv5+MT4
y/0IdekExqy+ZRTGmEsPCvg+qnSGvsYE6OKbN6hlxUVXct4QtohnIzx2Y+cxiN7ZmGK+eGY4vBah
HZ91Ynj3MMgwGxS9IjrZTQDMc3rdd0O23bHO+/wOAT7dkGUVt0Uf+ffKmK1L5iOOWbUtil/MdOzT
aEbTgzXAQIiqxntAd1t8nWJ7PDfTxLAsjbs71dbOjaGY+7W1b59kRS1pULCuscR2nircIYJunuZ9
PWoegBJUfxw+Me5kfGeiZG4wvmcYr1MUrgr6pACKVLkdwhHXqMTpIHVgLIfNw5B+s2EA7NGSt6A1
ebtjadiBAh3aVlPV4klMXiuWiEkbcKqITa+L+pSNzpJRX9bxZSanB+HhgFEyL03sBKnvhmtGjvOR
bxtdTKOcjxO8pZOdmtM6s1ECrZEO6enKzlP/QJNnbzFNdtB/RP5hCSAickCVgPaRtsM5Mcm5AIs1
4QF2bqkSwAOnpjlomGlzGTWMiBBHyY0b9ovVuJ75axwBuA+KbFqGE556KBBhvI1117GNDRIWo/B2
MSqBdccu8IrfAPzqwXX3OMYM312dCQyqAfsE2FhgjJ5kVN5aWn1tZWm8dW4BCzPzk/Cj9fvseWpx
gSGpQB6vf90sIEVgl9EcCJjKTWaa7ng/zqm6x2oA+NOT5bRhDYPyT2TpEjKFjcD1I5O5kmLlwCFe
95gRAIpknf4moQp+dhdYbrBj/qpoLG2TLCbu0DFS3IIi81EUKvySirh8HpIcF2mfVC7bnsNNMsO4
SBnhwizQ/bWuenl0yv4rYFB3oO32JIrR1A4YP8AGgMHA5tkMdz4m4rRwMXOgBlPaW0eq4dbQOgwQ
JqNU+5LUcXPlVdCbGlJrcGGDt3xMWwPndBclaR9AZZzByCq+sK7gDvqJdJ4M1eovXTvMgMUtj67K
QWntyit27rgQcOeq52PxT2fWPgMKGU3PgIru84IryEjQmuLRe/SqN6VrNYc+s+JvPhjSUWap85Q3
jn0KjdIHZWdGhOfesLz9mrejGm1wLNHkM1lcPi6gNeyv2tE2tmhQqXRdsYskUGyzHHatDx6rpRBl
RmQwME9AtEu/ZRLHTOTBwu/lq5HXGOFULHAnFPI4s6LXri66TS704nvKGQ6RV28vrXRIj4+86MGJ
NZxa097HCAZuPkFV/i5pqoLmxXJeOgpSAuwSM8TtqoimdZsX/s7ECvcBudN8njV9+D4ABH7KF6uM
uetSI1gmFj+ek0Qc/DHpfFlFp7fVRWXc2UlGux5KNhk0LMc0MxcypEq+FH3rnf1ywGNH7+3PVk8I
EPM98Tm1q+mOk8rZxnWsBRPE7kCrRLx38XC6xZuzecS0APp1U8D4l0SYXO96Z0PyhrnhwQbSt3pR
EGkJm+1kN6WBB1FcAu4DiZQsxK2ySUVw67jYFH7aHfKpszYVJKi1anSso0KCw4+9OWX3IY4HByOP
J7m+ruXZY0KH8yUYAx3KafYSdYeqKNzkJDBBC+uGmpawkPcgvvkBNxTnxUfbvOtCWHMwxDgMdWhJ
z+NcQ1lokYsZyzgqGn384fVJxmyBhvGIU+BbI7HYZVOYDpBOinsXdnkAw77H+guO9zPuTTbOXkTe
b+Z+areugdwo8yfs2KWbAgLE2ra3THkUfW6f0nFWD4Y7apuwqdR97bYc3ZhedDu3LjXGqHOOpTHu
AyGCCRhhG86m4YBFMCZpoWjJW+mgh60LtygvePQX254NhxoIb78TZLjuvo6YVjXk9K7Jdp1vpxH/
gzp0ljgoA212LQvt0uo6BDkvh/VlC2uZqbJt6GAA+AraACdzm2Az6g1ALHU1FLvOKLJnvWc55RWC
IMtPjDdyIyGz5QwdUVbobxOJWmBfCRixJpiGxdC7yPe2zSNh4PO5ka57dEYxbbxuag7eZA4kyU1D
Va9y3xnUqhvImFsVmNGcdQeNOY5OKEvXIT9chIZGET+ZeLjpOy3Ft1KKB6bQuCKVcx3uWyMVuwRn
xkPqhc5uhN+xXNG9GyuQHt+OkRgkZrvuk/wJj4pmgw9WsZkJX911dtmBJdiT+ToVpCpzNtRP1mCR
MSYT7RSFw0NfTaQUiDpej6n23as7d2uI4sXqM2OVYTlzw2UgpdChwUNzbZut5zXjhomzuQvDBLdn
6pKTCG1iD7JadzdUiPGxmu183RHZgxipZLDm5O9uob23s32vzNbamgo1DXVbfUAbhifYnFzGMp7X
jadFe3arHTdiWBs6cT9RmDdbX3ovUNubdZdaZGSg8woDb8QIR1pNF+hepx0wNBFgIBXXW1Tw7EDP
HLxmoD+T7n1bFXG0lgMZwA5Ok8mqtIZ+N89p/Br1g72XxMfjmtWrYQM3uXyqhGOSXI8xB0RMMz7F
qVM9gGJWLxpMsxWnev6lJeryvRpc58k1GqGCzIMbjBXQfDQTX+4EmWV7LSZmjBF0LR6ER9ow5N7m
CQ0ag8kcz5y1gqIZOLPjbEBUQzKR43iX+UR3kfBJS65nyTFKjalHhIWdHzzTk+Fr0P0l8YBNMJaR
NVZbr1dSntrijfLe+KKcwrs1/L7T141pl+ehTjFUMct+fAhn4jS7KfZ3qRa3287reRXzHCsT6Wtx
xDCGpxio0H4TsajhS8XzdC+MLj0XzNu22Kw2X8jlI+hEgXPeTZ7fgSDG7hFqXvEZ9Y4eruqit571
5YR0DLII9diLke0U/SlOPHEb5233uegsGyZfPR4zOxpOozbJd9SDsLBig4db9l34MLhV/i1vXX09
OIb42rZpafKKVO7RkKa4aTp80BzIlaSEDoWg120Zf01IND9ZhZtvZGgbcpUMQ3xXatN3Objei1m6
6G/9GbO+RYtqt1m6Tod8WlHjzRyFcR5j+oTBXeBMDTtZmqV7DOzQPTNM4vFy2h4nugrErxbiLwPR
T1vN5OblF6aBLwrb8xXm7AQs+joSER8dpTSqz42VWnjLQB9Y4V9Q94FNZbwrfSe/lDhv33RzZkIS
CSmlsMiYwsjCnK3yenjpLVP5Pe2So32fOozIGLrbBwOuwHOn1YuTY+/hlKFGiPNJ+CmztO6GQxHz
s6ZJv8LELj+lNczUqsfycFdp9mSskpD8sN1Q2iEeshA3aKa64iwsYyzQmyfqVTaOufjAj+lxMPvv
WBiPOGGRJALZoDhZVLbvRaU7+FXiTedo8m4uB4RuraVlu44wx/XIo7pBtDtCrqyr7k7gWXuXUgzB
3cnSdgMrt75tIogfLfzzR97/bx3GZqueMw2lNUnNKyvs5qNftv2DhEMViCiLn9HwWxxcrrFBxRqe
28oq3ywNZlzajq9iUk9zb7ZYszu4XZKQY+xS1Ou7rtIsENoejzLQ0m4dx3XzaOtZm69D7IucuNe3
80DUjs2K32teKXZx7Lj4EzoTm0vTu2SG+fSmqRm9YQaM1JudcAWsH229SLkXWh3OE+yLXkNCxYIq
8j8LJcaTXhnmjt+CB7qquyeRCJQBXnM/lN30Fs0hqbkLGZ/7NqW3Pn5pO6wPuWPI1nd1hGMB+Ao3
xQrdz9BTxCUZymab9gkvbONjo11QU00xFpQ2flidFZsP9CDPbMjyXlWzc6xreCTd2DmbKivCr6Uv
53XWjB5OfVZ65yiM31c2SScrs6G6VS0eWNEwFo8YouNJZmpn1IDdAZOD/BwmmvPgooMNnNQx7/A1
tj4M0uIgjo9IRPokOoZF3N8XNjYsmS3tJ8HIuogWDzCt/5ISrRaiCdzlbLdwcKwKiqLSz0i0nX02
Vv267GS5mwYre+rYcaG1FEht0BLumqy/kFOJLI5p7tGK0IR3Y/Ma+4W7T6OYE4tCELc1V9vnlj/c
UMq5x1HkGEFFtaT+hazUd0yjgqyr3qw6hZ/rdQiEVlEdyzfM2VP9ZFR9ePLQtgegJVhVwOy49KZG
XKWGBY9/l+AEb0L6q2vFvKis7G1dqJnWLG78u2JqskuRM5pBDe7v4qSNggoI6+KY7XdEjv1KnylV
GthSR30e312brsHGzBiBgk2TVA8TLnYyheTlG0i5jL1mmumR999+IZb1OY+ojQUJ03uqwiwA7nhv
zaQPSn3CdzblfCXmZt8r56tLC6Kw/bMb/UwNhV2BC0yk9Z7xLvxsPImFr+HUFkCKLJr7KDT2A4rd
j9ix7Adb18xzq/yPWgntOeLV+0TMJeMPuy1rbJYbtWioDHfF/KHc6b7qN2ZSF4HTLeLfAgTg74HQ
X8blHs5zpLfjLkRiGX5sf4VzHZWZxUB0yX4U4HeDBhiXVCVrst7Rj+e/MTH5Bdm9fppvMIx1gKR+
9mZxla2ok9xmP5VovfWWP5LcVZssqrIf8/J/mR3+v30UNk2wNxHi2mx9f70wvYUziGKCC4u96KJS
wZGRDsatzhjtBz/3X37UYlX8VyTZxPXp6s2Cxu0XJaEhbX3KUBHssZ3obyRMzD1MIEpOFu+qRs2w
KwlHXP/9g/vfrs80LMMCh7PNXxSBuCEbpobh7H7CyXQF+Z1TmnSCFT2p+M31/Ww9Q2YPcar/xd6Z
LMeNZNv2V8ruHGnom8GdBKIBg2SwEUVRmsAoSkIPR+8Avv4tMDNvicG4jJfvTavKqiytSqITgDfH
z9lnbdt1sF2laHgMuMnY/OeqUpoATKJB10qopGxubkqLKBlNSL/1bTVpZBDzOb7uabo6M/5SuDh+
vzp9muaCsabgflTYQMlSxWpGn6FbYOBC0EUio5afP36f7/QqPCT9lTQPq0utyNHfzpdR47joPL0J
KKFq5AxioojIMcJDrlP3nicdESJ82Q0m0s3246FPzR+whJaOgOSVKfZ2aM8yRy3SjWZJkkybyrA6
UJtLIthRVGCxRkQENoFn2Xw87Kmlb5joZABCOToAtLfDGi2646WQSVE/zfdaMXy2PVJ+kc2s9Rzm
78fDnZqwBnuMapouYudjQVDU4IVOFw7DtZ31AOlwx+V/hK3nqGd2GW2RTBxPGBBUuskNnI3mnQZo
nv/6ljT1ypf2dW5OYf9j7JibCtqwa1LK6s52Z/WZxn6SSZJU/MePe2rSor2zHSTkiLvfLRrH6FAH
qU1gYMN6Z/WCbH7EFvvxKKdeKp9wKV+pFD5fi1y/VeNM+LW9WbD1vO4CeKJSigC0u9JM1KMfD3Xq
gUzaZXHZJSvvLUXU3wt/2diXwwTpI5CyhtghxTfbFd/+/8Y4Oo0gLuqgCpgjmt5dz3azM93iXA/6
qcnB/NP4OEwP5P9vn8PzUlc2etcEFbHrddSr+l4XJYWyQSZPscIOU5eDehPBRUCvEakXyGfO7Wjv
lx7CNFoIgGmpHqmLox3NtKreUASan0ijk60Tnb1oUmsYqGl9kVXeOTPy99+O8eiDAIhm6ZpzvPZq
rlW0+xt1UJQjAYo93Tmx5pwJJd7PRYMauqVZpHb19839HgLSuQEiDvAm6v22EomPS+mVk1LL+Hia
nBiJh1iazhe/XtM5miZemyTzNLkiYGtD6q20l8BpH6omffx4nBOfSXMA0Gh8K3auxQ3h9ylvV0Vm
eI0j6IxUkbw8K27upxnAoTrcfzzSsduruUjWfh/qKFwhR2XDfWWonu7FtVmaQIml03U0yQ79BnzH
/HmyiMcs6h8AgpD4r+mHCL/aXFk3AL/AyFD93ektabSiMUiAF+ac7S1a1vedMSowaaCH4TZKQr8u
ETxFVIu4V3WbXEdztneGfDxI0ZPBBqAB84yM40riy3rmQc3jzvvXE5y6nsoC0OjCPFp+eT4rhoca
PZjbuPvi0buBX5B7P+EC9FwAMdv3C5+kycOvzZhFWyejTw4o+oWNG1diUZnV6irz9f5zEXIx6mwA
t6K4hyxyPYcklgqR1fRJogqvE0jZOH7Bc48ksqxm0J29kiq9P2K2FlDbpkOtc2mSwDV8TQrPucpM
tAxp5oX+yH699vBTwoNpXJucPh5vS1e4N0JR++6EsjxzaJ2Yazom6ig4OLMI+Y/mGm6kNdHHxHtJ
lfZqQEd4wVcfgyhtENyPoSGDj6fc+4AHCiPYBjgOaBhBC76d3LVAKi6hFwSe25kX5FuLTR013ZVt
VN0udKPuKib1+mAmXnT58cgnli/RHPpJZMqwTY+XbwOjWIl7uwxIc01Pgy21b/A9tQdLs9OfHw91
4iEReLAbkevgP8ehI3VR7ptTXwbFQJ9BMmgU8agEIUNPy+bCbjMMJVoK7NNK6iTtPx78xHMSVyEj
pZeMl6wfTXUni3rSTmUZ0J6L57AsH6IxQuqR/u12+r/eQN6PhHyU9eSgMHJgbx5tiOSA2khoaR7Q
PvNlmmjL1d0Rq16kiP94mhJuIJhCGMXt451atWpx0IRQlaMrgEsx2yRejfRGSsveknj68U9foKnS
pkp8gx8Nco6jKRoleVWa8CkCZDVGoFRTKaghUtNpcwM29MeDvV+ADEZoQ2gAvFQ/ZtPQtK3Fdl/w
ZIr5EBvKl3p2f6Sj8RBJ+0wMsqzlt/EpQ3EtRSKrc7xYR89FE3gylQpCjEWEaZAr9YSV0w8xzKu5
HPakKc9Fo6dHRAWNjG1ZdMfHi1k5uBkwYq0Ne0z3nsVEt28D46unKXoV9/rVx2/z1Iwk8DZeow5G
PJqRFqhJuwudLFD6fk/rW2Ca2U1iq2eGeR/Y4MVOA6dpoPvnZR4FUoOrjgmg+ywYFF15UJzSvKhG
TsSPH+b9LsIomkqwgRm7/U7lj1vYiEOLlgWNQUaLTI+fpxizlfYd/CAK6u7sG5M4s0vq709KRmXj
cCzw9+yWR9sHHoSdx7UvCzxwyysJZpazrqIvevSo0r92F7WTh7OLImDN+M5Mt0jZqs6uG+voIqeO
vAWm8TBPVn3v9Rn2phWAt9ewoBa6dYkszv7s6dIOoq61zvz2Jz8MLXTMOHTtf7a9/nYxQZIQ51Q2
AOpj67NJJy/dKyN5zo8/zMlZhq4S3bGnL7zht2dYAcDCLumuDGhhxw1FDIEK4tV1unNRy4kFC3eJ
2JZ9CCX10aew6JuieQ13WcgNBkKWML4YbXXcfvw0p3Yg2L6k4Vwu5by7t08zp6o+Rr2SIR6C6DY4
HFOjRZshULbvQ2r+8yiaOyMyUY4MrL5o0nk7nNvR+YXgKuPuGP5Y3l2T2HdFE375+KlOLZ6lG8dZ
kOk82NG7o88e50LB4skTy73NFsKfFlo/KLaIbRNZ7ovMq/SCbGF75qg6teehiKW1m8P3/aWH1Kka
G+aQBVGk33Sl8jyn0bZKH6t0/sR2fWa0UxOeaw8N4SY3y3dJMvh3SEirNgtoXMh2UImdO6mn58hV
2qk5wkukcd3UDGTOR/uq1+tjD+ouC/CJVB+TWBVbBcXxKkyNIac258jPqUYPZi+64aaeyuxgYVu2
i100nfNU2RSW02qt1XA/c+mix+gBk5w5SbWTb97hhs3KNCzin7czqwlb1ZJFwWkzmpQJuvpZ6zzh
oypr8dtwv/Qj2QmniililEbymMmhvQC0+y1G0THbVbevZAGZg5T1yp6UauXFPMfHs/LEe6SmTQjq
4EK3xIdvf8Xc4XdIRsJtGEE/Kpo4tiomJyKkUVtMzx+PdeJ1aK8aY2tJ1BJ1vx1L1yZVNd2O0D7U
fqgkHNaFpT63U14GjlemG1Ll3ZkI48Si0zQqdkQ0nFjvQuyhyXHtiQSPl1pPOKwpvo5qhzpGM68M
uL2f60bWa9QYQ/DPn1XTyGKSkSJAPN4pTcVDbui2IuCudqht2ZCVzu/IxkeAHqNHzPCiM7Pt1Jck
ZCMNoGvcfo9dElgrsmtN+uQVNar9ScObuSyN7k7WXhEUWMSeGe/EmcMDEkMBPSNf+7pCfzvZMAmD
yyZ4teMQUbkwYWSptajpprac/5ehaCuEAEXA6B5HN5VjJl2BjVWgAQO4tfJ6XjVOZ18mvaad2b5O
zVHI7kxPk23lXfp7QBJXzmQGgrbocV0VPy2rfshB7KySqL6DG9H948sRGxhNF7oFzJ7kytEC1EZq
bXo7l8EM2xsKpLxv+gYuqG2fGejExkxzH54EBpln2jiW7/nb96pmiQIs5AqYR9YXbOJ37lw/fDzp
LYOfcRTQvxnjeFfGCT41odkFCPq1Fc4w1b61Wute720ahnMJ0Aivn5Ulm2oNtDj6LGTjIBaiVtu7
TUbyr0cNWdIOJoBqbfDa0WjOmvIgMbpmP5tmfKfj9oSXzxB+DSta7osWcRa328lHBhtexBbQs1kd
x1tLaxa3cMr397NXILYqNVhGomibnTrUIfbySEdv0lwlOhRJsiqzpLmJMWrcaU07XeQWEs3BiIvr
QWmGALT1QyKy1ucNL2x08qYrSLdVgDgRyr6EvBr2sYVYOJMA7A1azpO03378ek/NTU5xaCtUDhej
lrdf0K5biAw2cxOZ8HM9ds/QRG5MQ9kahdhggvYXb+ef3Ka5Ai7BHul7CkJH41kx2A0DY+Kgq+Ml
53SQenYhu/JM8Pq+rGaSK6WwRWxCmu7YUMEcs9ig6bIE55/dVVXSoBl0X+rsM0VoLBIUv7f0b1FT
nrkyGafHJUvLG+VyfRyQeVVRF5W0yImIaX6KR5UuocZU7mh0wYMRzQx3nBpX+k2XDfU6LxEJYinJ
Rl7rw4WFyt9KpXJhqD1eep1Z+iHCUCZctaPeSQXbS7/jCsZFnU58H8JvtPY6zSb34szrSAs/YUjZ
+u5sYV3TpUCfu7mKNim/D7yo6ic9H9pt6mKKWI2y3tLRxf9ezGDr2i7dOIqjP9Ywwc98ilN7ug0I
DcLNYk6iLa/stz0iUVurKLOhDNTueaIcupqkuss0miU/nsmn9qLfxjkOjMCiFDkIvDJwrVz14SH2
fhHHm48HOXUg2uCJqStQb7Pd5Zf47WHUWof3jXdaQNEJeziYn1zGv4gsRlPfTmeazk4ORr6SO4tH
d9vxJcJu2IxKsA/o7+yCm+i8G8xqiwIULXWXnHl9pzYCm7Q/pwUte++C33yaDKw5uzJo0uZObx2o
jeH0ReTNzy5BsxDbZ96kdmpeLDVvLrBICJzjOs3cYgHgmsRp6ZjHdHnpGsZhjYR0bplrYShxYFZ1
54+VZ9wnahgHU0RTQySS8tqNXFqThTl9BuDGigI7Z85n3sfJX48NkTQS+dt3jAU5hhgaxIQ5sq5+
Gl70GOvDp9xAR/LxjDo5DkiMhaMF+v44VdwOWL1X6PECbqIV2ZzuuZwUqLR9c+YgPRW2vppeuZhf
Qes8WoeG9OjgQHsZdPSMxC0SV1neNcLap652k4v6AUbMmUTFqQn825DHAWs6m/hGW2oRKBKETi9+
AqVG3G7vGzGcuXMYp+YvN1KKZISP3IWP7kWddM1qHp2CbUafvnVx9Usmnu0P8EV90reRr1Twhwp2
5E1SL70GirYoMxtEfx4ITJOkypewXkwgdToW6Gqjzyjumk/R7Im1C1jdL8LW3Y6OdB9di11zZZct
gimlHcHJL6lNof9SpU47C7jfsVK/paI/IMWBck3Il7iDxArTSDZ9MemfKkTXHPa6dWY2nXoL3tKp
S4qDeXtcgMX5pW1L+hOCucJfu5sBWanmF6uyLsmZfumSSZ4Z8NQnXjqzEMo4JFuPX3uVatFUEwwF
CQYO6OJ6OF4zt9+1gQlICEcKTfrHC+ZVO3EUEKKY0XlAlgvXzKMvHSlTTpU0LwK7mD0/lr39yYzB
YZXGZF3GIs8fK71w1+nCNXptF3Bj3JCLHlZBh6Rvp0iJcv3jX+rEeyfYWFqgPRoD3115oTu4AAuM
PMiAL2ziZrKvy5iwcUoFjj0NAH90kd8/HvMdaNt1TVQJZH2WXRvUnf72MIpGawYpx4pu5xApK/j5
LYJUY9uGOEV52PWtmCkoJ61840VN7E/UZOi8MLX1x7+IcWIPW/rCkWMsjn44aL39RTCLjeyiSwr6
llOD0sjS15AY+XyHtrq0LnkzzgWMWeuSFqsWew+SyJpSUEfFtXK4lYZUt9MUqk+xSeCtd7P6RFhc
7mLJlKJjCibs6IGL6uOfE2JstuxhY9ppvEErbMJ5LbsA+rGDhXDvrN3oElME41NmlOMNy5YmNJg9
85fY7b19rjpf1X7KzlzMTz0/FTB60J2lQn+cOCLdluZtZ/D8eTZ+ipGlBaM9Jl8SvDq3H7/rU0Mh
vEZrQDc6x8ZRAELRqa6L5VjyhBGvq9pduvlg7+xhX0VfPh7r9bsdr7Ql+2twe+UYPL7+l4qdQ8ZO
uBzA+gQEQcGYZq/Z1HZhBb6zdHLtUhNqeNuNujzouhLdQR/3fBN73x0+V/9x4/zX/xWscxF1/vbp
1s/d819/8fBc/Pzv/1onbdckL92/xK9/ga/ui+8JabQ/f/TFj//+rz///t/MHlgOGFOQR3VRNZHX
Z4r9zXJw/mAHQ0NOautPbM//wBwMF/tNExNMj9QMag2bg+Df0B4MAal+ocjizqXzf/0DmMO7SQdV
0cI5dFHuYB1KZuHtZjLRMKTF06jSzSL8IvqVR8oNcNsLuvcXx4oAT7l9q+IxE/ZPWgaYxmjP7GcL
CfVNymH5FQxqEQZaLLIar/YWv0X5goR55WIBEIhmUg+h+TR51VU7ZCC0QTTr9IN0dEB4Fd7cZk5X
Dv2cOwLcciP1ryZoyDmGx6dE1+qsrBLhbjsvW1WOdqhjUhamNaygoa2VAbi0Wr0spO9E0DlQ0k6V
fUtBOS7/OGExbUI7b2exS4p21SqbyfICEw9sSCmZfQWhsER2rXawzpSmNTChynpOgZJEICIP5gSb
kLsq8LnjGLmMeumscOu6M7t28ScFqYlPOTwW2Gud0aLruDKV/g5wTL8Zy8XFwOvubO+rRj2sjZzn
ueU3gMiy8mxaO2zHL2qPvph404t8PeAq3vTZ/aiED2ktm03WFpuhq76BG1J3Sd7fRq1zCeH0+4x8
qUszn/RlvsOSwF1JKAkroyxfitHkYpji6z2p8gWVzjqy+/aqbKUFa7XyK7tlMNDvmYEZDBHd65L5
DxvmDBuGBPZSDfsfTsm73eU+Fj9+/uuifWdc+udf/Htb0f7QQO1qnH5EZgts69/bivbHUqZEjYd+
+w0hBo9g9JWLgpNaErl0tqK/NhWTH2da0GEs+GDWP9lQUD8dLWeOZs5mSkeoYz0K2kfhSd1E2GV7
Hllsek/JpsQCDwm9SzaR6yF80q0nWQzDNdCSZJX20HIjS7lQpXOg3SzP/GKOF4a1Wdx5Q1Heksl5
xMkHq6wqr9OtMAl2ZzxPLhoNvrs5Kc42xZ16AeIfqhxBPEr523SUzTNNq9dM+2tDkbsQOsS6ayzP
54Rlfg89ENQm+dWrfXIoeI9+7VQlm4KoIVq6M+1dulwl6nwpPPXW1uhr9hr5LEYJ8YJmyckkM9l0
yS/6wbI1i35a7iEHxxh3MkHZxV71y8vKa6kN9yGtYuwt/dbUs+t+mm/NFKejiD/VpMpqjJPnqYLu
Jer5xeqyfT5oC8LlqaZtVuRY+2EBa3BXwn2vce2VVFtvI9pwXiG7OGid8ZQN+bOjzhqpCnmvNtn1
8ga6Au6umeW/0qpU/Dbq0q2RT2JtFDJDMUfX0CCHBzoB791ytH3qdHTw5N6LDDNvp9HWRA/JJZac
4mImqPMV2fJiVNU3rWSvo7EAUjo+2HjEy8p8ig3oqWP+3NTpMwzRg0M20F7Rvb0xeSBpQkPuplsz
51tNRretPTpclaUjHLLGauxiwAU6rEtd8KKw9yTPbDX0tuoqOcvM6/xeGcRlVyVwHhf8vhkXz73G
3UpdvJu7BS+/jFWxf2+Uer6VrXrb6XLXx/Ol5uIehcHXZeUIxadI/MvA0nljacl1lo2XOh8ncOmr
g83FE5LjeJzDjsaAzs7XCeKEddYy0JC46Tr2zPmqsdI9ucbHxqxD+DTjQ6ECgUCmRAqMplLUUc9g
4j2kiOOLK+bLQQd2msZNcshq5wkbje8wMm88mUDSlNp20rtgtvqG8uLwMNdWQL69Y6IaQVTwjRQV
mWbWDXS99/OlDddjIyXfk6jB2IPn9TYjXe6gViH8Vq36CHf7xTMkTJixKVddhBbeGR7qpn8wx/xX
Qe+Pr9qiW/fF+GCEWkw/LyC5XBfeZraV2Ne0BID28t61krZ5z3wSdZlubdM6VJbpbLvl7/GcxMAO
U5Ge/MRppmDpDINmPx4qnea6NCQmddJ44q4QDneGzbTLxygEumpaPkTLIaidadjXwhou2sJ2L8ZB
UW6yeMo39VwVNyXyqK0a58O+iOvW15XceOm09ts0NJA+3KwCXTqKpOYyAp04XXvwede4lMjn0BG0
rUYV4JEdbTLlY1aGj8WfxFRYAgltuVCD4/BglhleP3DrMignY2yjmcb0pqINe7Nwd7R1g3gihXLb
RHt3QbKCQD7kMFrLBdaKxP5RLPjWtreszdBbzwCFmpeypNu7VJabkl2vXIdu92r27G2RFP1an0R4
q3VWB3eN6T+n+ovQRLVqyWCv4kHFA1HXtoYj+G4TS4D7M32xoaauRzT5N6bq9LtRZ9JNmfO0QNF7
vZYX4dD8UmSDDjo7oxPh/HgTlOFurZO3QnZM2ZEb7/L//xaUJalt9jRxiABSK82VPbnB0B0PCX2Y
1H7t1W9H3O2fl5zfLaHf37M8Aj/Em6hoocAcJxk8U/aljTUObmoDoEMt28PZi1c26JczIx0HmzwX
mQOXCgyE+vcpG+k4o5FynwowTXn2QnbDZTtONTn5NP234oJ/UrcfP937MgVjLupQFHm0/B8ryCKj
9OC/hyWG11a8sdrhQYwsbPxyA6ngYbw8L2riy6Zld/t4aON9PY+x0fvQB0QV6F1NucoioCqTu1RD
G2OdisK9nTCtWbaLy1SkGa5644uE9btFuzDs06Fl3XrIqpt4elkC6KicL9FJcurSgO15heKnPfgY
V15Km+3btXUgyiZzVaTXpd1sC2u4H4voUQXDsrZH89C7ueIvDsqwVkT1NULz6Zsu28PHT3piClH2
wC8JX74TqTE9T3Aw5FYQxHq7NYV6S9f2bTGD8jwzzqk3+qpYcaylgeS43Ivtj0ukv8xVLzcvWgqV
k5aYGyA7YPBtL6XpMbvuIg0Tz2G6BYhd3GFUBCF4jn7VA/vyEqqkYDVXmj5ewtcNMZTpHxTPPhjN
gL6F7R7KJ5YmUWzvcMQanyJLn3ZFpOPYlEzJZY9Z9X2ZjfQ3c+z3emLuO2xvN9LuxKVZJr/CxLIp
h4LIbkZX7EYl/RWK+dGN+u3cLT4DlRHEkxXEcQkkvqBZ1qjGy8wBPqb3860zAbkAxqVtPVf51ljZ
5DsaMdbHL/LEDoPSgeuvRoZct47T1VisUNtRDJKnErQJ4cTIzmaRnF8p0jiTMlryNG9TK54B5hY9
OoKApZ3q7W7W6FPi5Ca1HSsb7s022SOuP7NhvqZnjsagUoVwc/lv8pJHYyRxnXU4HZeB8Abg4gmc
DTOcX5adHi89upDxHwdDEICTPsjQizdOmaMkDL+0afrdtYdypSPt5q6YGsGQcojHHrtTNRXXGoz/
2ZYG6KYE8Zlhz6vUolIJxra9yhN7M7jVZ7fjfwa3Hl2YU7Lwo4hbaB3q/JqO+q3e6DSGe7W+68eq
W6l68ssqmYI09l8PY7bPLNo6XTslQNUk0a8Gbb6MsYZQu3tR6vHGNOYz5QrzxIrlW5DnIpGHoOG4
OF3qVTcCoC0DLeeiMMQFoLCuJ4JXMp455g0khFvrfHIPhQX6LWwblcbnAkIQcznMyo1il/BRQzAw
na2JdR+rTzKtjDVdkfMqG+xD2FNZw5DxEHt6urYadqIKY501PYGPqi5f5nYh5yafRoPoEEIhRAfs
B/B8epwIxFZVGFc7I5c74Gr3kWXDcmuYnybd34uVl1wB2wHiF+ZgiKz50aua4Ywz5YlFslAw+der
xOQ1ffPbMSyj2sk7STlXuuWaEAfQouTXMdV+FVbnuhkQ/7xfJ9RyEM6QW19qO0fZoNo0JloAUX80
eltuNLulGBOm+5CTytP4PrNgSs4TF6RBZ5uCRvaURDngKwJAAMr2SpRe5Sd0gGw8eybTQqJ2BUPm
e5tpV8rg3uRe0fqxR7Q/lsLALARP4HTGLnK6LJzlMGaaRUb2HMolSoXUn87qdd2XWFrhAUG4Sp4j
JcXDJ329Xs7maKwTiz/oNTC7FFjDaSWHLYT6bpXPHepWd7x9vQSFWBGuJdiAfdnLh4QS1tqlr8Gf
a6561iwfGvxRSQRhAmcMD3qm3dZKsjcMojXN6ddJmU3r5R8UvIhX4bBMyKqHhmnCxl+WUTtaB+HI
BztaLhBWprCeKsXPa6IlNUyvxxrLX6fiTwP0faoBSWFXFdZXnjW+NF23lj0vOM2T68TgzuKhBvfN
3HxK4+FeGqbtG8IKhrLYK0O6n4u6xv+SBUw6Z8+leIeYC1cG/HaxMp4fbdld55r1DXBguc8064D/
1tqgKcdfLkbjDAtZ1mA3qTMd8s580pvk3Hlsn1jexDqL4NtCKEA78ts9N5+MtCbpSL3EmV7KdrhH
0H0gvuDlkQdbL/HX61VbdJ5Gzo5I73XNl3G3nWQrMULnr9UFHJQOZaGHJbs7NIYDlgFxHGV8eg3G
fgryxflgSLKCrngzoeMRT5layb3rCubFeo44F7sZ+8WSvZweKOOgK+wxcJEfB4NwS20M6JlqQi9V
1AEAdYmsIy6GnIexQd9fGhFmO2n/0A3soHRb3jcQbHzACtdD39+bVo9VV26PmwSDsnUt58silg9p
SEms0PBYt8T0YsOw3jZVdw/OKA2yxD4MHCJcMvsHA1jaEs13zt/n638ybGcybEtkz9n7v2fYdj9F
E71N2f/1d/5KrrnqHwvE3jOdpV+HII+p+1fO3rX+sFWy1ITTpN4W+ca/c/YsgL9z9OofxtLSSf8S
Nw1aLf5JRo3j8GhX9khA8W8CGA3Zn/W60n47BDyaet1QuHlguNFXiRnvqgOxuEHx9UTR6FMzKEGp
9vWTW2hPoD0ICXGFI6Tfd5Pjbmal1i8MWUzkHD3SRpq0LmiiyHdk26u1AxTIB6LT/JrY08AUOe5a
uK16pUR59Y2lrd4r+qTvZlDka47C2a/cJNmGSjluyCPdA0pxb+WcwILvCvyjE8lPA0dqyJruRcAk
60macEy6xq+H4mZqKcJXncnZkY8XDa2Ld1YbWms2Tscnp9M/LBwsP5pGlIAJTnSmot1Jrh67tou+
2GaRYLhKLtsp8vi6UxPtMjX4nQi7kluOq2ZjKXZ96xoOjoX5Yz9OKzCjQLpq28IzZngWvUY/goHD
eGNW4/cEev9lJpGzGN4slhSjvbNaSYus2Tg7WU6tL80cbaxh/OjooNqavR6uaQ+DTuH0z/owSV/p
uDZ5WcE9H6fAdManEW/daMNXXcnYKe/hwW27fNrOQrkJpzTf9Eo9BpXhEWg5Qrv3yFc8dYNVfQGz
vy08eYeIu7jPCGavYGo2RB2uk2V+yJ7T0MctuX2RMKjxNHzqZ5FgxIvFp9EqnQ9NlX2kiobmU20o
KNTQ7V1ihjxDYSmshvYYu8ZEpUoOjcjlU+hh2umBVHkcCwNEGR1xgKwEtrXxQK62lZhi1X3u3hF0
ZFCMjCyCmgr6rDPc6quTpERXKf22j2VG4dnKgYSpgHFJr0BVJVTL8f6N1Kq5cmp98aJemLuJp/eg
nXsOsFavyn3ThiE0JKGW+1qZe1yy3dKpiRwyqaw0USQYTglxOSFi3urSSb85+qDYAMfAsll6Ej6m
ei4+uUZYbLCOFJ804KMHtlVuQhJnUWSy6beqCuFmkjBPIuoZ3GuKlOb4TsWocrIGrLC6jOJSH5nj
pk1avp8soB1gno43a4KRY1O75nOtGlBMk0n93vSOcaEYRp/6EaXCIGoEfwZU9i0vkCzjOCVYlqqq
9oAep9wDJcW7We+nfq2CrbwlJZg/Wj02aAG5AB6+hgt872BwR4JKqON9ZvfisqUultGMxXeo3Jwf
qHVjXG/yJik3EwSy9Qj3+WvM+tslNo0xWOmR8g3HpLVXziLBqLQyOZBza38k9TzstN6oflpjM96G
vahgSvGbpWFauduh1/jxmDU7d9EcK35iNVzRjTB278yROQjtq/iVw2rdl1bZP7SpCajSnpA3Q+6e
1lTip/upt7rPzljwB/Mw1S+sgU1kDUp3gp7WDrtUmum315mGAwejQb8CoKVNNG8lI/lSFFviRlY0
hq3iKO19a67zR9OT+hfynYnYdIXp3DUWLqciC8d7bqMCmymiPT3qHZOK+XIR7s1yjyUZX00PQdzl
suh+AE9ODqUq7BuKItMlGTX9PlRT917WSrGJmZEEtJ4VfqNluV5JMJ0IicORHzS4jOjQd7LNo1j5
BFVx2M12Kj7VEd4NAn+HzevXKmQhPiXR1NJ/m4WoyxFbIoKigIqXlmldIYohPYKEBsiYHfHjezlF
vpOPzPqZ/0pc9yuq1cnXa+INordDW8aHAZuUXmkfhjoSeH+Kb2XirqKCTKXnXutdf6PK6Ja8ISFL
FwdF2vyypHfpGQIIA/nXUnfugbxvjSHecTF8jJrWXlvq6F6B12ajCy2KhhD+qkmQ/C/Ffcc51q90
Q/Q7LdHse3Bcn2FIagd7YA/PyKPjj1sZvkZjIgH+dEhGby1Hsh2h2IPPW5KbynijjXq6dUVE7pOe
nHhniwzXOG8wNxNGcSunglI/DJiidW5Wx2ul0X6UqMGHWv8Jq0JccgWrLtO5bzelXmgXhm69NFoX
lK51R3shyfChN25g1oZfMQh4ahX3ZepFQa9pW2xz2MqIvsphoxTGtE4xd+Uy2WCSXtm2+NQbpgmd
MJ1/ALb39TkGZjZDNOQWCm62r0ioZzsj7WIfJjAfOLG17Vhz00vllOFQrH22J/zEHQ+uxTgVFyo9
VPTc1Lgduj2ZmTIL8Wnp91VEtKcI8bVWe3O55qhXU6Y6+4aJv0uhtawtpO8qdFwfZ7kVlYxfxlTd
V4nr/Ex0PGtMWavfHFsRay3LHsh8p8/TpBgb1jrqe6N2fRzK21XYet3e9EJwUMM8sx/QNkWPPRD/
FRc7k7vaWvfCT3XR/ognkDtq6U6HMW7grxnRkHTcPnR1AtLa9Jt50MsrodkH+iSyO6ZVs1HtULs1
5smkzE5dzC/6JXaFZrk2W2VAaqZXP1sLEzms/C4m8inkkKrnHmufNbo+b51qw5MaojBSBae9p9fW
DueyF9VUv9axsUNJGn6GwzqtIO8OwPFkRseApVw3pvU5nEoS4ixDyjJl9ESbeeuXrUGXj+pe4VQZ
bQgS3B8mZLR7x0q0z2CzlxgC4wq/Ne2JRq2QMvagk7IGUZd+Th1ifpOi4s8Wd5qfXdPke68pQH5H
bbgWg0L60zbllmrPHoy3sUHEpB6cMBV3XG1GrMpqIit45ytZNe6hglT4rQSV9U3SOXSAzC98iwhr
hVHCvM5ZRezkXYIleVwCyQsz8Okre0yjq2HsMm3f6iGQqbid8Tb16h4qYF2oLInosbNH5cbWGtfP
DH2s+YhChfAZIfbL0v7KsRrMh7USBp+oyZWtzFlyDMJ4OAhQa3uuW/jvIHnHOLQOH7066e5lNidg
eNu6pLTglcqhg9l9QaSQ7TRV1JtkzEMf6xyxKOnGXyXOjDfw57vPsklkUMVO/cWucQLGxx2w6uxB
0HMk2AGzSnzyLBdZQRRGRVfZq4INDIZhjTWI1fpV0wHLhOS/FYnm8mvl9W4y8+9Oiw6hbUJ5k9mK
et2EZYP3m2h2tY4jVC8zKHVVcz2KdGsqyi7SIxvT9/lr2kDSW6cl3YEI6hv8ijLYlHGbbwFKd75o
MnM3Ay3+P+yd2XLcRtatX+W8ABRIzLitQk1kcagiRYq6QVCihHnIxIyn/z9Qsi1Rbin6XHc7wnY7
RKIKSGTuvfYaxiQmpq3SOAY6+Hl23vS3c0aNl/VVw8kFDDFh/HMncYHcewQSPZmtf00ebPNlcBEF
SGdqtxjyR9suD2tMd+XicpokQadAShed2gq19pkTtLopXcwJar+bYKYP9gMw6o4ZcRTg2Xs3QW2/
HhMDVqjnpbupFDtnSJp1LnDb7avoixynndly5PXkcG965CabEeHLBeYOGPOmTXgglvOIaumMVa4d
uCFGZdPsjJdh6sV+G2DImomNY85nP2N3FZduRwBkv0nrOBf1LiuGNGL+lkqyirpmwIqrGSxMVn1N
izgSIqnrmLjq0VSs3QGZ3WGk/sUNkFIlo/EtMnszNWkfjF5t4EKPa2hKzgBtbxUUTpIZqwbvcKYE
OFP0GJmZyKD2nIaPY2GdNN3vt/hzd+vI6oa70J3njZjm5jpK7YqwL9u6au35g2Tuho2Fc058ELiU
aeYZp0YjyH07xQi6tj81YISkPpTzJ9GI9mooXG2biP4L6IexGWyjv/L6nvmf51oX1kj3s7Lj5tYn
YIL8eUeeI0qVjRF2ZgBX4CNgJKMKUkuehxbEM9GUBWofhheFljjY6jHizmRTrvs+GcF3CEaowzrf
ja2V7OAJ3vtauzAAMNc2KbTzPH1xDbK0LFmoa4ecDSzzP8eEoAZhm/gXUzQ7SMbFUvRHk2o/6dbQ
vriZnR6Z4zbU8Y21N4kzPxBve6fjyqavMJeeGTv3bXaY5xB7dxiA09FKlHaq82J+zLHzv2ri4jMN
KBkflSEXj9d2ti+nMqyAqeLPsig49TVZvLi9s+xZYdtuuzLpt0ro6onyxdngNDKe29Cf19RAZzNJ
7RsznSPc5Jm8XeiWLwN3mnnTunJ4cLqhu5QkKxznHKx5LXGWvclK6drr2TPjT6Vs9AjhbjJuCxFz
FOh4DQHpJl5FHZD73gv0LjaOPrLFOcGw57FVbv00mwUUpbjCS5igH0tjy0dFuu50/EVKin7G9LN3
GVbYCDdsjBvszQ/JRFBtPdBkVcmcXScQrZ5wayIjU7pkw9kLaK3SFCWVwcVx/qYoSSsvpvFN/PYe
jamK0AMx156xtaR6JhxiPSbDjF+12eC9qWTTf42bAnopso+9kkO9H7XyS7ZIghocbGkfmyMurxjz
R8o7O4Xe30ZxW5/N1J+DjHwUpruWhjy5Il0sZK6c+l54wQd7T+MXBq4fo3ROC+8AMzdS36Yq/0N9
/oT6QK4GPP/PqM+ebMUk+ZGniQJv+ZHvoI+wrXfMBSAs4ZyCYs4x/gZ9EB+/M6yFbo1zFsT7Jcbx
e+qWYbwzUL2hxUQWjb+3B3bzHQQScDh1n1ILK0bGzdhu/TcokL3Apf+MlyyyDTz8jfhYjg4j1PIW
uPUHEAhlTz6ndmTcNU1dc+bMBfEaJBVjWj/nhX+srUidYoxnP9duZtzHcaadKS6mXWlpE3HMiWev
8wajb8DofAg0R6xbX6spHnocbl/N71mORrRiAp/cpgqW80qrbfNQxWO27Szymmsiy4+Gpo+37NFD
kDDEJLRnys5zSiKEHxEvHQut+1LO2oy40hqsG43D+GYs8wRnlqYdnv2onp5dMyYJi7xlV6zjqKft
VZkisiTXJUk/Wv2pM+L0uY2G6VbDZQEHoHR6mtSs1pBAM5emeG6/9CoS9C+MYCNsz07MSk90IMhA
q7wx3i+oTxb8sF7+haTwyvB/8wgcJrs8VX3xt/SW6ckPj6BAvZpqYePczcokgcXsoPsbI1QnvxoX
koQhW0ifRuHfVm5tHEvkKdDW8BYkijfT6R5jUqOwI6oO/tz18Chw4Tc6q3oRSaY9ltJuzvEEMGEn
KYM4u4Wg8yqmoKX2dlGM1qNrzOoGL/33bc403q6HoxsNxr0RGzs39l9S6chPv//SZMO9WXdQS5YF
jOpkGdK9ZaXXsAmjUK/LO6sqwiexPH3U+OIDk9DxVnNhnXcpKSMFE8uNFVM9ItJp523DaXI1dhCe
6kws4Is9jDcRkYMXQ2Xad+HEv0nTML4g8RNMwY3hBiMtUr8jifLXCx8AY4ydnwCVZCXp0k6W6/sE
RvIu1pS2y3rTCaZKtZtZL1jTZqv3l/psvpROdxyUIfYtY7/95CkGUFbIjGicss3IoGijgzJs7eQp
r3Fysaxq+JzEJDTkrTl8rtmvD+6Uq71qCTgKYwrSuu+2bTKMZ17K7NrtNV4m3Lb2mfmiE8GImjRU
ThNkKUewx5G8Tug6mBe9EspcFDD6TMA8BsxLEnY5nkdyVeSqLZP0CmafPE5ebjxObVl/8XLKiFU5
0KuT04Gn4ji7YlvGTbP3xzq5zNtWvwpha996peivbCqVlpad7PmNjOd0PykC4tezFRlnLWlJ0mkF
N9RYQK8ZdcxgL++mls2noh/QYMUN8QBRFh0ti3wXHaTsDyqxN3sWpkk40cLGQIaKgYaBrO/nF8Zg
HBVGvaud41Ynx2rJ29FEA4o2MnxTbod2wV/WjsIgfjDwHmpgS09ra5jil7SuIJQ5RnghW10+utKq
gzzO9R0Gax9G38oCHHOK94Xkt2S9wnUq7Yl+ynn2xyokF0Bvo3nT2Dgb0J0a5xFqpLVyJ77q1GnE
dCyx6mxX07ZnNL1sqFAClF23YmO3mkGAXif5nWNPzgkBY6fXZVun5L6/pgopaYujqInUrHJP/+CR
CPXop6J5LLVZXgMikhxb1MQDBHRayadSz3YSclqx7ka/YxTfdc7Ogr/objIv9m48jBemze9f3Vc1
2D/71XL7YfN66L4duL5MIpZX+4f9apCMxqJZhWdD1STotsIVq0lJ7S6d/elKidSgy5aNdp9OCSFA
NuLP+grmYIyzgJ5wvJi8g4BCOSaRHs5sz4zU8ZfzKYnICyWO5QnYii+zYL4HmaCi/u+/AGR5PhbG
KxCJX80KfvgC5Zw1SsRMGXIHOdmYQjGUdRRtpRPmatWU7DOhHNgvsI4EtosJYnK8sn7WQ92+FIMT
fuXdQ5cF+e7ZHF1xdAa4DrHB/H4rcy+8z11ZwOMsIzrS33/21/P4zc23XMtljg6PzkBc8ebmFypR
szXY5wqSYLkamib8ymoOvb1qVP5A+sp8lY7NeJO7S5pM4fENjLJ0Dl6d9BfwtDAgAJPExmBQh9d0
p9Yp/J0/WES/KkbiNxhdJEfaj/F2IEfQYCg0NF8JvQVT8RPrU0OM5kGfZ1LPMknATmcNGRFSvasI
YbehOC+AZ9t14aMRC2ywPc27aBJpbEKkZ9u8MbEYyuPxSTnlvFNDH1J7x3gOErPjMUY2xi/iNR3H
KCxiV5raEJvZrP2tWWWfBPh5E5ulXJlZXR9yC8SrdHnVqQnG29dXL/S16EWFWtxvnIz/2IGfXcyj
Ms60T0DlBTZAcFFl/KLXzbxN9Th8YuX1X6wcL4iJT3/IUze86JJyvrLQfiQrTPwNcDRYIpNRZPd6
vfhxWNJJPrhF+tmsiuogo3g8ZDgkrtUCDGoWbWI8AmdgjDVek17NWfL7hUCR+NMJymuIEwk1g/DY
s5dy8E3ZwF5ddA0GBGe6cuz1J50XbPW6N+fDCCQSEqPjksyWrOI5jraUYvWzgy6PMRB7EvkezSHW
pEtyMObWEkrFsJoKPcnWvZait4uicttKkCukei6hQ4Oev2f7bz8ZNPtfusS1tACCYOEGTezh3lhS
jl31ZWtvCJ+YWAdWScB1bsI13+YirHSMQYtu79E5BdNcu4fRKt6DtwuTT4nVz1ozkt2SC3YCCZmG
oIFE/yJtjhXWVxyoCgMbEi4awmxINHPhJ1FyLs+V3MT2sRmZemgZQ5XRSOaNb06Poq5JSa48c8Xn
gQwO5FDuEHayWFOjsdZYqbufMc4rAtX32QXyYn0/+/mkATnMcgd/I64gvYeWv667LH7gHEgeGi3N
c6LSBpOM5qRIHxtGDEw5MulEexxS9XFdmOwGq4bI0BcNltpZ64elwFFjdaF7hHdrkJMDRWMYrcwY
8zLmL4XO183Y8vKq4UY1g+LfCdHj2J5iYw6hfDSWFeSzwCETL7oDyVqcOrNIzU8YzsPLigixzC41
Assof/zpFKH3xwIPLOYThgrsq62EOrBMu/S1VpLhFtlDdjGxEID/BwZhmoWiYo0hrfmBXBVMPyed
cNm0RKAFTyUdz4ract9qTDYJUpznr4aTeQevm7UNUjYSVTyAXWxq1Dxs8E0l2K1xknjtKDrbQWms
wkRSZa7GSAWtD40FMmKoB4k5519ddzjTOkNmtClbw9WQuSXQYVZcu24R3xK5Oqw5DEAxGvzXT68v
0v862z90tlBMly3lP3e2j89NDAzeVuWP3e33H/uruxXoEDEpdhz8n01SJKgFvlMaKNTfYdvylzjx
e2Nr+e8gSCNsh5NNugW6oL8bW8t+h7PvUtIRFWEtXfF/1dj+tDvSxyJSeo0KoFDERvdtfwFgK5lz
dfj19cBb6zIZu5OCNuasAHmbjz/cmH9p4d400cvFYNIttG8fw20cxH8+lCN7tHKGo9Yppid+Kq3K
uJ8gPzxALFsUK4YOP5lG/9nvU7X//7i0iUbGW5z0uak/XzrRMjG2lbBOM7X8U+krjRy7aSAyxKXv
uTe9UQCo6opAe9Q9vIa/v/zy6/8pR5bbjCTSYD6CppQH9/byhplEpAnm5ikvtCxZe1rfyrXednN9
kVTL5caCgeXvr/nG9/P7RVkq1lLCiV/M2sl+DLuo9o2TbZTGfYmJ/MEonFluAVT8h7q1GS4nJhfv
RIeIPm679sWpmZbnmsN9kA7HVe1G6bhvtAW2m8FCnx0Pa/B1SByuuOzrEHwggVmRr5paUG2P+PCZ
699/jzct8Ou9A6uHmA67HHbkG1akN3hmh62UccLbirXSgTmMOWj41mtGcY+eqLocM7t5+f1Vf2b9
fLt5kH58x/V4MfjnzwuG0Qi7ua3EiUmauKetwHjZLeOvejrK0yTm8Wy/RliCJ0JwieGh/f76P/P3
Xq+P+Bg3WghPrJu37wpZyWUmybg7OZoznolzrp8mv6P776X4Q6P4hnf6/Vrf3Du54C+celLgiPPS
O3GyEn88azUuidueAOZ8FZpm8zJmlvXc687ydupFsa7dgZflNX00JUryD4/73744AkZ2S4G7+y+r
1iAq2pe0EKeulbwklhvm1dFowXmJlCTH8ve3+d9eEpdtj/eSv9xfuOmIk/VEM3vjBFSB5noioXJt
RfBXOlevLguVwu3pG0bjMmGVgwKK66L3R6KyUqHB8U5nigKnH8+RtMdok2F6fcTvyt8IMPNbEAxY
SeWU8pbZaP0GrAv0Lv9Dp/YqB3qzvbiQ4mDNcVT4rNifF2uaR2HnTb4goSvV5XZ2ldq/rptXlopS
yEZyb2Dfm7iBhQfjI0pm6ghsf+Uejjs1VpJhsgv1Zs5VIEK9efEUXJjf3+x/2QVdxvyw+0C1ELy+
+Zga7WyP35s42cgPaBiW2yxqVT8JPRT3Mld/WtnG28W02IUQiYB/qLB1T7y9YtFGRqpnU3MaCJ+7
tNvCfg79cfmbmUYw+KEgKdMB8AmTEEd3vU/hJQzD5N8lXZZgv1FO7YtJEO1tqrMD6BovQWJabJzL
mni9RQ2nhrMSCSTXpnehSmFmeaSQsw7EcYnrGYbEH6j732RDPz5vDmud52yycvGF+cWZa8ZNz5XJ
FJ0qfgpYdppVkLoaAxdkpvA1+rgfFmpY2gaGrZEslvRFGG/9OEpS5OW6qa8n4Ia1kRr9Ri/ID+3J
zl2cRZqOJFdsbshMDQmXD4gwpZLV40F7X2uMpQPdrSq1GiJywIGPaEkC3dB5MxhudhuOAIeUhZR0
QYsYzxNuj/Gl1xTpEZOa6ppYGVcGXqXgz9dGrn0Qk5vdiGrKP+tZI4KcOgAN6jTPNZ+vj18m+LsO
PMq4DEDUWjoDHwN3UkjT+lbqcVUgJ/QXm4GqgdfhxkvymOtq9UNX5ukQEMXn3vkIC5jrpdgIQCDu
ZU/uW4R7KbXKpNZOa3ifICwz8i8Jusz2M5pOYyVhM6mDIadEO5Dzax0hOkGHrPvwglGAfzcNvejW
LuNcdUIvIywkIW1pr2Vj4KBdkNxe37pRkas1WFlM8Gk6+A9R3HHsZqwRd+p45Zxq8jcYnAzY1uWm
v3GZpPHpKtt+bkDYknXpsdtQArIR9zWnQJOQzrOamODHQWiiREXWlkNywbDfPXqZm3WczCIWzAjn
stPdmgA+VKdXjlnJozYCqm+jqSpidC3J6B2sKIHphMT3s1dmTrWKjFjf6WCqAeLt6FoZltoqZJu0
lPXToOvzB9F4CJB7bwzApY1PE1PCNUZ+zQ4MJtwazPQ+Fn5jf8DRzGaQT2vHQhm/RF1IxibddRks
kb31Og5Js1ZRbcPSdsEBiqjQsW5AIzB6q0kjFBjZ54slCa0c7SSq7zXbS7LLvvSaDB5ciY7h3u1p
ln0WAMJqNyhcIBz4+BOaJweyie2HdF6MUwcDpj9hpxpwfjJpE2GgXiZ8UmHj3jH5uBkBDsEkp8Lb
avpS/Mz2eK6yjDtdLspnPYJpxG6vwUH0BtfcNCQgTqsCy6f3o4Z75moKWw4FPOW6de/67Cs+neEu
mViVq9jD4mNrlZLfAQOyfvIV6PXaEQtPLkmZuuu68oLBH1he0GF49EB9TyqxolPnenO7nifHeg5t
fLqiRKdebfNFUlEMyF7D2X8YDEikzQwF1ekcNh6LfYhmHXYc+dDNSvKGeuuCpIAaGq7Nh6PjqC4p
68KHDi5GkAHPXkIsMu4lmkH+EAklx7ZdxkJsZyFaCssvokAs051VNI98pz6pxTU0cP7D7GaQTD2b
m6MMTuoVkxH+hALSuu5KyRbDTM07QrDxj75bjWf41RzqicaO+rpHUsN5x9DmEHVTyGnwrJsX6S+3
0leWuG+ajn99/bRF16FbMREI31aUnQYRp8l0K19rkSx3LHVTFplCOd+La+S7ApY/leFkDPBAxewz
ck+nc5fQbpiE16ARMDie27EegmmpHieDey+KiS/FK8mVsriHu1mxGNCANC+9mmrsnFKqTz3r7Wcv
5xRF/Nm81DmnrfQj+ZRmBdUvHNDp/FoozJkspwtoG86zsVA5U1zvnhQOYpuRodoLzkGEryaYXR0q
qenXeswr7VShfg1EmVVHlhHPzlg+Lc4IHDxNBa4X8on0VKcIryrpM6TP6ie4yZzmU2ZoahPibfSM
5gFktYd8AejWKD55z8/0UIxxbT1KjXj09WuB0y2lSjan7cu35sdczuQp9dMiQMNm4fGgZTKFOeh0
1tVgT3CTC9t6jkET8x3HDh+QIVw6rzwSXNNNXYjwE0ptLl6+vkI4tKfjth8Z5AfksOptoIaTZw3N
S+43PKM69Cju+L+kPnEAlxY0ZgwRaVWyuEh2YhIUBrpjHiAYDNew0NwDX6e6NHsN1srUkdirgcwV
Qd8lS6IYJ267LE+7hAitRyknU4bPgdqkvQv0ySizu6qHCMPFAsyPKg2eG7nTMUSKjcf/jkZos4Bb
8nz5u/D8h7FP3Ps082S+aaWe7PAGYo0wC7Gf42Lgno41GqpvmwCaz/E8JSV3Jc8S/+hMTHCxj+aF
c5bLF0PrrdPlrc9bUT+lZCdf+hFPlXJf7mVo8lQTo/GCnIOc+zBQgvolLGttGTuNU+Q8K/y/LzPk
rsUGBA8qdmTzxivV8EleV6IFUN9cDglbgC1SNgySwdh8rEhGEHPG0BgOXrU8oFSiw98aVUialxL+
A1yM0SdDbNYa/AhaiiLD66iBDCh5d5Oe2s8m2RX3hubRA/gpbQj8ZHE/mIqbDBYpyCAOUz9fTYlf
PzlRzYsuBfj46zfkJKJGXjyLV6pCAPXa8M6DBg8FX8p7Yr6N+4StW18NtLT3neQ/VkjkzW9E8Zn4
nfxbxfh6bE6zzoqqc6xITC/mu892jcrI8PBI6gywyq6jk1numqp7uLLpQFp4oJaPEzt8iywJree6
a3lfiRn3j3nGbFCfJxOGiDmbjHrxUlzZTcR2lGS8XNgAsDvGjbJNUpwxz2eBQ4WOk9AxN0Pvyv2U
2IwCbbRJ9nlUQ6nW5WCR4asp3X62xmVn4U/7D+UINT3PO+uQyUqryM31hvyi6B1+Ou9iQ96hs8a1
N4e4WKwxxBDXcNOWvQ92r7arIsEmTykSLS251dKvxAVr4vUGfNuLlsa9Tw32hWVjVZHLifO6dsOI
KCw8P2q1H91k+oRXX3h6XZ8WZL1dChCw60tpZVdu57FEPB1zDAvV7kUMgcr7viAgmXlfa7fP+nWh
erUnAgnLjam2nyN8pjC7YFU4ZGFB+YNpee2gicabsBTXyGa5CTCfCZh3sAOGEWmX7EQM4rQ1IgVA
CCSn8NOT5QtpuLHViwgVExaLqexuohAiQV0Y4lpYfAWWnLi3Y6caApFHvFluKDlhFqfkbVVT2ndp
xW5vJuIGK6/5RKfOotY1YWDLNLBpv+6AVtZmBISHLje7JZGU4xvPJkBnd+C1WQ6gcjVFJlKTGpOn
ZlVFqmd+pXk+21W3fNq0Qz+2MeXEdSFYjOdispSzgr3hP/jjROFnR3zvboK3SDyU1Wr4NapR4MFO
IOpdL7xkZGDel/ENbGO9OpRso9dKX6Bvm3SNmZO/YrXrIpzVfWujf8CKJfMf9KFmoFCPy/d1/eEW
eYx713ljcWOY9udYC7V15qfNHsN3feWCrF8OWZR+jcymWrmLmwXkt5JBRsUEwhw5HtOk5kSa4GOt
0dC0PhXK5DxkKRk/dkLcxaqyh3ncaXAOtguhuSeVuUIqjSXWIanr9Mq0GkGye2UXBzr7cV+KmkTE
vK7Lq7Ayq6/+uIhSHAPZPrNnVphqjNbbjGPT6hcYlOQxqggk8WukCNRUwNx0MHmZH7TKAIUBZevW
Mg8H7S5KDR6PKmr+Lv1FQmHajNlAAHEjMkmXNPH3yVeyp8bBwHQ8y9hD2wHgv8tHiSe2HHhnlkYZ
agM3xlzitv1YlnBMFR8vnF3AJqOiPrDCgU86vh4mYcy+PdtYmX+pqDE5Xfza36TLGS60NHwIEexG
2GAvm52O1wjOEmnNlteyp1XO6IaX4GlEl8aVfyQQzTqguhDXuFv6D0JrmxdjnrzAMVH+0IPxXEvH
4PxUZCHsuyJit5qdxLjvuTIEXLZIP83G2xnjf0jTsuSdyJd6sw5971goLymCsAa+GkarfspyOJNV
y76nJK8QJtkUqaGWXWiVvXWiZWee54oTiN4u3ht2nHyxekdvLu26441rNej3kB78o/atwpBgJBon
c5ERpHtwXURHBxq2sV0kp93K6zq1q9qm2+awlzx6ldZ+1pH/3HueALKzfXYlcB5uiZtqHBthaNBJ
FA4Hi9NPzn0MYh3M8AoPtT3yPszRsh28lszY7H51IpJ0QckKHZu6AqUdvGFjy5Xj+1h143t8ZeZj
jBr/fd1FWdDwhrA70+3MWw7Ezl25cAeN9WTV2q3SnArC6eyX3sZU5rg3Ilv73NWm/ZL63fwlp6qE
aTA2lNtDDvvbmQyQC3R6gqJslwOufMAdw1FBF4Z5vJL49siNrEYYVeaYXGNK5QVR6iSPRd1Gd1iT
9uOaiLAJgyNb3xFmMV37Zh2+ZzSWfa7kxG+yS0gAVMpMkm7nUqNjzbGYEmssLSA3KL93nl7Rmf9N
eP4w4YEguNCu/vOE5/rL8P/2z0XNnEd9+XHI8/0nvw95XP2dQ57H3+Zuf/lMGu9sjheccjFmw3BD
BxX7a8pjvyP5jrARoBy0pT9NeYx3oM/8cQIOFwmrbv43U57F/OIfvAjW2KK9MMGJYJHBJHtrrm4B
IUfSc2cUJHa8NmcgEyzHHn64Kf8y3fkZa/t+ETyLkN3yPX+JIWjRcdTUMvO+ywyJtrKZgxi+w7rO
rHbz+0v9DM5/uxTaSfBagETdfqUK/sBMgQo3AujAeqQ4x6ciBxvgNAgRLNbFKo+Sdk+UsYbS3rZW
vjdVf7j8L7fTY3gFZgy9RPDQfpnm5LNnDw5Ci7Qc7hm7PnrJn2w5f4ZK+eXLJezFBErnucE6/RnR
VUqbOkBRubfFcD/a5kPjC8KYDOGu9FmySv9ezv/y5AD53y4QMCyDKQM0W3x2ff0NSQLan+WMPkw3
azDlBfspDiSVrxU4k4QFpnjWew5BWVCAQwdDLlSlxUqiZ1Yreu5CsbuGCSVFJPxVnHrZoRvYbSks
el+uxzxH89Y0forHihQ11uCxv4JybxyMtDA/Gemwi/qm/VpaCwtHtbrxMDUYWWgMPIog00rzOoZn
FpgxGv9On8aHKQ3VMXEiRBVEk6o4sChi7x0bV+BkcquVj9vSKYwq+wZULjs7tobs2FIFItM2uqbS
Eoj5fKRHXkcKhW5LVJgzWhovuupS1EgmSkrLzc9VYn12Zu/UKqDGwfKKi1ofP0a9hfdIkTobzeZ3
FnAtg6yGC5FJG3JQKQK7SYcvKkarhhPbTT1B/0JhoTaWUXSboRqc63E0s7WvOeGFEZkPribCizRG
FSYbl0Ou77+Yjubfj2WTBJNI0+vZl9F969CQd162Rt0RBW61OLENYU+qcB5uUn2Mr8rGXncxJUzo
TcOlHelOtoFW0MJ8QPboH1ov7cZtwll4L10qo9izxdrwEvdY62mqX5a1COE8jko5763S1R5jyH03
Jdq0bOONo3FP/lp/iQq224MjoYdDBVrwVO34Miykuqpy3d4YqPK2xeCzRAqZ3spqkZAMpWDg2hkM
lnL9wYJQEUy9HNdanBjdU5foEkc3fRJHjaTc+ySW86ZMKrEKncIKYsmRucK2zz/MmgqPEAzVqZ5L
dVuo5hiCFz0RstneW51JVpgWiysxmg4h1awFScW07dpy3JWF+RRnyp4w3uuiLUXbuMeNyD/pDp62
monqCRS8uu04l42mm67AQmoJvJ7rWzWk8qly7IhJiUNBJ8Ald8q3ustkcTEL59i5TdxmG4YQneCk
wPXzRfQxhRFz4MceyXi6sIpQBgBOp3rKCFdrFrI3DZ1VlP0l7XaGmgqJYd9Fw0kLB7Fjaowvv17n
+6kgWdeuG3k54UCdr/QI8VMxcW6wog2Mb7Uw0k9mKKfnRkOylvPSHHsK1ss2coydOeLF4eQa0Sgp
8STbLITPJHXJ1aLMrHhfNM1cV5B4tmEdg1hpXvjkYfyB6VxEekAYDpdjmqZrF4X62vG1eNf0KHmK
rEDEaiE+scIORg/VFS1FPlzMcNqOI1XpNkyRtxNyla6LLCkRscbPZmg++mLGThJC7RlmsL43evOj
y3MlFzu6yyrdgkvDnTZJjUbcB6waZmo1o4QOwgGliPQElJk5vdIaWZ9SGeZBKeeXJPIabxUz71l5
EF8PoRYxktD00zjBIR6raE9oc7qqsBPazRm/lnQG+V4JzYX1RE4ODuOqwtCrMp+bHvFqFdfOphm3
kB7Next8YbGKU+WhdPsGdXBtPi9qgUNSDAgqRYxap4+NTRx3PCGGw/N1mGfMEsywnt5XwsuPbEjz
QYw4D9SG/aQq4pwMPL7Q6oYVTVJoBI0eHyMPljUHwKrodVx+oojmIy9Eed0sopXeeJ8VDDTorMt1
5KkLS3laMM9aGISZ5l1FYUb2jZ+uZ9nAbTCs50636k9pZ/Y3tdUU/srOeffYEpybZErHIxTi/OAU
Bh0TGDuY0zx8wGkVlCNRXFn304kOzuEFWuE6kX71aaseBSLZe1Rl1smcUwdnCl+sRV6ktMd2bu7c
PG43Tsn6EqMzvhTAqjdgobAEEHdlyk0f7JjcoMlPqnwtVd6thTVa65Qc000O0rbrZtc65mYyQGGs
5/6maDxtT5wmTrHS/ewKM2pXSxMUSPDFg4dDAxljo9iVdlJsGFxgmdZPyZ6IIAOIz4/3HUlrlxWR
h3u7te0bJyFHMtai6KMHES9Kpl0Ogyxo+nh8L9i5AgNJyJablEMNicQa8946X2ltZtzBaNw4Q1E8
kgltfRx7J752lDM/NqUZVFkyYKtbK3XdibrdZgUZVtiApHvMYNUqd1hkHJ5fy6wxVqFUtMJR2Bw4
H4dDnyId9uWI++xlCxBt5HS+TfdNRfG/Iv8PRb6ACwwH+O+q6Bfj58PLc1z9WNx//4m/GVziHa7K
/CUwU8JEmgrpLwaXcFEhUQbino4+hbL4r/J+IXEtahV2YDhfECX/IXEJHOYhlaBOosqzETX9N+U9
lvQ/129MuZnZ8rHAQ6H7/JKWmIlQdrYbOtd2bGmHiEGavCzdCY2m5onJdgH94OSauGHglp/fzUlt
+5/gl32JcQy+s9zMtNeiMu/B78ZHnAiTS2r8EQ8vwyPYpC4dr4CX2pAOo5nz1J613IgkXhHDIN/r
pQy1Vcm5bhaXmZ80OywGKFlcgwJohdTX2yZNXB6KcILDmjKjLCYRBSXhHIyVPHsbJ7C4NzTap6z2
yYVL9SHk5a+xoe+Mdjc5vbwwfDW8YGny0SpapOd+oz/lQ+Xu9DqpP6oiW7yRC+fgmM0zwA8MyxGP
S+YWhoov5yke93pdWVselHZdplo4Bq7bb2MoAypcKx+phFq7wBxFv7UbnKFWRjKkN1ocG489AxPq
CrJOk7FeNySlnqdmsWzoZBn0rf6Y24n/frTH/2PvzJrjRrIs/VfG5nkgc+xA23Q/BGKPYJAMSqSo
FxiTlLCvjsWBXz8fqMwaSVmd2fVeD5VlaUoqgljcr997zncmnFbK3NWG/8QYEyygmILQHIp7bEvN
3upb49IWBYYdaCkEaCbJuRh4720nTm58LX/xuwYGRF1iCqud7NQUmb/LK22A3uaGhym0zS0JuPnX
Ik/QgRNk9HXxHzQ0Vtpq7xvJ17432g1wY/XZ1sk7omtIS6epvShoitz7Yhh9trEpSLk21RNY3Ccq
peSGKd28DPiH57DT7A1+iWrD8NkN7NotSoB3yzKeA23Q2Y/94sGdlYVeQsT1YXkiP1FFOFtPDxOk
uBDE97ToyI2KXbfj2w/umiHqwP6IY2iiX6/GfuVkenS1Mj27myY534ZjLIJ4tppzbBoaNaVQNp9i
0hknEmdnpTmuh0Izk4fRkfnZLurpHOPuvgEDCR05Dse7sW3abSmleu2WlK0VMjK41ZlWf+NMk/ZI
d4nxKNx0POMhT/bKLuW5Cz2YQ8oZo7cYLcLSpATJqdP3XE197dLewSm6SjpXXCARiZXT+nO+aktD
lEjjBn9FtdE/mtQWwNLMydhmZtZgZhVusjaieNhSDNhBphWcParC8E9DUcAb6WoAfwGW83brj+qc
NHwpl1H5Uc6T/BRh3C1WQ2bE3yrgQoykcn/vQjwCfa29ObMtEEPHaboUfM6KyctorNSM68mszXrr
psJ/gpiTQVd3T3UIlQlZYQxBxRa/DezzWwO4yGvWhDNa/2KgiBqAnHJAsFdwPsbPPsmLd1oWusg8
vJCqufKjoMzG6VRBXe4Cj0LlyJBmrMEuavGGen6+45BebeYG67DjKEL2lGkckEG0V84CBNnkY7/s
9tV9gjl6WqVUKVA8ouREATWt7ML3isDz+ZWcivYFdhdfBiiZgTS3w7TR5yHF/x1Om2T05k+DahTs
9Ebfxuh91rE/cUs6K7yJPQ4DjtOgXfLajxj6nKtv9vu2NOfbEUtzUCn3aPe81qCvDHVIwgL6wOhU
jNKJsdJHXaqVV3vTQybz+qaQA74+o0m/JEJvsGtCF+nHltHZlMThoaSj9KDSBu4hTANT1eIGYzyM
j2q8j6ymPU9pnQYsnoxye243tJ8YfUlisig0/joyR3GYG/1NH23nUoPKPhj6YBwK2TurRJfIWsra
wAAaRrvWCBF7JEgg3HqCP22Y3QMUiOlrIWpkHpo7kbuE4x9qbMHhWQdzgzEAmHhiZzsX3Og6CVnI
hTF3pySmL8oU1qKkLSOU/YNzI1SpMRZmIfKjeKSG9L1nsxIk0NUjZgOV+5vW6iZGFtJ2ntkE5z3J
KdpXPW3A548x0gjH6r+BHa8u4Omrq2wcPagJ9USqLl6iuYg2jZ5TzFTDsPMGpKRBjefiGXdId26L
/CrBNh2R8ZSB2bb1yWCUQ8MTTMGovPlO6Il/K+M2W9wy4byxIqfdFRaoCyz03lpm3rDu3dj6Ss7m
sEHQ+9qD+gky1kxaytkYBy3H/3OsAWqpant8qpUP2lGv56uDEA5+UuU8917Mu2E69Xq2vfyAIVQR
adVzIsijESxRYn3J8gF2MKqrix6W5W4Wlf4yFpEFCGr+BN8gDIxxMvY2ZMqCGVNoPySJrta1mL0D
/qDrLPQD1QP2jtbUHXSCEze4RHi6dpPhfoQU/aQpuwDvTP7J5JTxHTFLU7nSmmh8FJHTHH2zcY8R
U0iPFTT096ybZAt04ixdzbzOc3/X0/miLSPyU88FC2yePcxlRnEEjL/ilWBY5Ovl2Zmj+MC545pN
NGnU2FbEophhFFhl5O0T5fTbyOvyjTT7IhBeeE7hW+wqtGEYKohQAS+WrMeaZG1eqHjbF4wbo46T
laHyZqO8sMA20bJ8j+H4Eiei3hEB4JzmQbqvxEbkv7Wy1i62bO+lWdgPs2d9EpMlL5kPj3McGfG3
nTYTgeX2m8Z2h0+yiPuj7RQvKUKFQ5y6eNCypNoNS7pVP5OQtlJaJI8JoAnIc5F1lVFZ3UH0z9Ye
O9cAKvVej2rjWRvL8eyzK+MB1MPhCeK+ts/nwT4XdZIejcTeVoAzsVEI8CjWo9JGayW8It8kJf1F
Nxryj74X1bu+85rb2utgJ8uaYVgTfgVnyhIYxfEOAA9QCNAoe1nlyxDCGk+1nUWfB1/SJpNA1us5
b9aWY8/f7Cb/GBdlGRhZ6j5kwKO3nZ51Ad9vWjmpeTOwqm7qWP8SSrgGRWXFt7gzz/mIjZLT1XkK
detT3mQQ3FLT2ljE7e7IGvO3icrCL20/qZ2lkvYLGAUYG35PgAX42IM7cjbJHfll1FlXfFEgDoOl
kS1YC8bQL1pvg1WbTCaHXjoffX9auVmUn1R3civHAn5TFcPFyqsoiD1RBfjJ808pTOAHiqrsVCKW
6le2jq8lGTMvva2qTieoLaovOdlthWPWOw9X6A101XJdKlvbxalVkDxgRGd3mSi3RtrvI7AWoITG
1LmDuKMOsZXDhfJIeJ7S1KYnN36RaHiDysU8uhtHfb6twdQFGdLtYzW35db2RvXSe6HH6bOZKVIy
6dirLI+aklB4YgzsalavJVkGXxwiCeCWy5ciojnIF/lW9EWzpWeyhM4zgzlMUqCmSjNtj7Mzcxha
c8Rb6VZW3tTKABiXWQ5qgAJPmWZFb2HXGmtwfCNbmkNwA7RWZpBZekvdG3TJEp1sOPNWQMTfzGOo
H2fWAUBMVJsxffx9aGrim+d6NsK2HHkFaRvryumijZ7geaL0aFGjZfe2O2fmStIZPYWhXNiERnoQ
3OovFV2mPX2dcOOW/aJfmiQ2W9nLAKiaBJiKDAGNWOh+RiTZ+lu9d+1VMot7t2ZDIuI5Si/62Omv
qnbz21kRfSQGIwdPlxnbsJzzUn/wVNindB8GL65ekx4hg7Uqvkv0VJyh1wvfxXud8vzq4zgNXDXE
fWpR+fnvgr+0RQ6H/C/X0QKiIrLXtp9k7npaBINat2gHh0VGWL8LCn2+ITWC/Zmfqb5o0RiS4zHU
B0hHql3pizhRLDLFfvCam6bmv66kUz2bvHlmNrVbanPtJkNvs+5h2OwS166RPtaqxA4p9JtqUUY6
hj7zBoOauGAP+TjHSD8asHxvFpmT4Wp25/oU2v64AVXWXlsSMFapU7Tg7+riXowx3TbYe8wJ47Hf
W3lH8BPevTVVn7GuLEoYY5SLdRCeuNPm1sbNbeMkSmkd20VMnNgCNRLuz7XtTAXGPI3PE1ldfVLJ
YD1JPbOxMCY1BC2pa6hVBck9gisHqhjORJJ30/Noh7dR6nFZRe6rBzX60XpIoyQMcJ2Im6mOYDV3
Uq5bk3n4StoefO0wqjFDswvTLge+dkglHkisHXCPVZGmHyMv7547Sk/OTHK4TOUcPRT2LLfecrHD
IqaNSkgzsgWjiC/kjxD7XpVq2Dh9LQ5TKpuHMCwQgZEBltLk8e0DHuPy2kV+i5RAbx7buAVuUHvN
57KKHkM8kmfLwLoIY05oe9NY4BulD7KmJ1WGGUP9QMtGluswrEv3plexdV/GzYs7o6DDVK6IHdNi
MQfeKNj2kzmidS/y0LnN8il/SgWcPbS54Q4rPf3nqdcNkhiH7hOEmfFt0HBd1oYVnWQR1Wu+UblN
W+g2a2za86p1OnrJHD2odRqsu+swtsffZqo+Kn6N7nhbqUWh6GVEpPl5cm0jn0qsWVIRBlRKG5pa
+sZwZ/8A6jM5xPOcnu14SA4F4u9LvkwtXOXwMAntt5w8m09xBIpq5egOvxzUumojSAd4ylgqDJ78
UQRz6s632lSBQevrcNcZQ34tlzrJnHmucER3K70R0TE0GL7XVL7Y6cmKKtNQD1KOZbAJ6fpvUNO3
Z9ukuE5KEnZYwQCqTs1IKI5M0qL5XMHvLm71LJUmyh+Hw1ijswugOMTlygTCgcdFD9SZ3zRgcuOd
7oOvcxBs8xcSAvxEN7FWH5F/QaakrcaBt7vrBeo+8uB612AG4putGk9cktbztlVEmlxgSr0CJPd/
CsT3MSoadZkjtQs1t0FOVai/GWe+B9/9MDQVnsChYJMSTVVGd+fXKV/dqBFZtj5eCImw15oPgFo3
Bu5IcdCI5wujLwT/LDqro5nZWw2xtB3rG88lI68HfVB1G37VnT+n66z519xBHG2W74YhTid8Dr35
r4kKhT40pUDKd6nr9uLW1IrhPvm7mGE6Vz9Ojd8/hLE0E0GAU8L99QLYaac49A7jJTHg9PM/R8u3
jFS27322f7ck/7YlSQD8X7Ykyzfyql5+bkq+/8zvTUkP6yiedszX9BEtLHL/6El63ge8hr7vIB9Y
JAfGD11J/YOLHVEIUDc8Prhx/tGVNN0PLn+w/BhuKIMn/1/pSvKg/PwAWR4KJL4FigCTzhoSCP78
hzF9b6ComGOFhcKc1dps8vzFTmGSrBj3ESwZw71EPS8nyCOEjI1BFkEPceK2uEGhYCkCscpsE4pk
eHNpzd3OgGG/+Bga2K/9jEw6fqpYqyrsQN3N5ZfCBh+D3sK4BZ3owLgGWH9DzxCySZZiMdhIn2Sq
xPEe3DbLr63qh1sxvBRVCy5JxtljB3nzmR7+oAXzkMNdyEStXugHFmqVSG0iZsuMIFArnzV1ZXZu
lG1qp8l+i7WMjdZsC1Sak9GGcOGmBE5powCF5n5/sxC1EZVC5KTebEkv2eSV56JfM31SJlMvNXcN
8kRac3EYn02sOwiRJjcBHF3mZFBmWla91qCnnitYLpdeTiLozVyeIl+Or5xxymfAFCglBy+aThTc
eBTrNHoBTWSgmTKqFaQWhtwFtP0e7ohKvPGCKq66Y5WvIGV7qsFEX4wu6rgku3hmoe6t3Jy39dSt
J4KZMJ/3dBNJ3RzKHuqONe1GI3Hv4Ov6xio1i1eFZBYZIRFHDgEmh7BLuwdkk5JAV0kW3TiZ+3Cu
9RxbBWcVu4vcdTrN/clTYxIeZqk3x2HOMacw3cRzlNgNphZRGGWAGCJ/NIu6f+gtBoFpr48EXmSD
TgBaFn7uNA4G9Wg3m7L0tfM4g0sE8EMcBvzUgHD7+TxHev+UZxPjXBtxwHkM2+ZEiT1882nrpdTF
nYZGLOdsNVhlvqlpZ6UksPocEkiRXfISVbvEgfbZS/POE5QKpGqUFGxpCBjklxTgQR6MYdNggGrM
6K4kDlrfs+Ek17jOzCcjKpJ7f7b5NFO47YMO1XHbN7F10o10EDC5q3ivmR0QwAnQptENzX5EVH2N
4iIPnCJVz1oZtUdTFP5XWlFuu3UEDYiVbo5eshmbxr/6qTOP9ASiSvuMPsa5iy0EnvAyAcavfDln
r1ZdmT56d8ixkZiLtQ/nivYwwATuYwYSVsZ3rkrljdSn+OhimEIjX430ZsPSog82RcWax7X66JmN
uI3aroJF2vDnehVZN81g9dWGbb6+pGwUiVyNBW/5Z1XqqYXzLCLUjsuD+0EA/B0Swf9V2M26bqX8
YUodmkG+EvkZO6oqoStBVZ+BWtJiJftbhFd8V+Z0jO043Tejc6d75D/WljsHqHzp20JSelBwSQbG
tn3+HKIMWOl5OORrt2dmEGS1US0+L/uh723AjVOid0FnTQ2k2ERcrLpQ546G/M4iIIQ4MgnyOJuo
fULycLEh8yjyvlxDSZd3UWngAApHszg7fSfSOzeBeeyvmfz24sGaJRjzHJVhaV8MvdH2Y98+WnnM
cD/z/IwS0hwPZjsckb47NxUb+a5gvkhYXz7v6r6Y7pvKM8B75TSuPDui9Sjz+7E1aayOqQqsLCUI
wPTzjVtzI0kqXRUhhxy9iS+LIaEvuoXClJwJLKGA5m8ytWbXo5He+Inx7FCsruxUO6YpIoIGnAbS
Nslfo42Bgpn9GDMLOxD6UwU6l2WLFF/eJsJ69vs6WpMJQBthHLSbdNZDTums1giWnkq9qzlFwG3N
prdWomuYuYZhR9pZYqBC0f1MbIWMPykTo2WeVo+eO7mHwqtfwegSBpgYVwEkCoBn/hiZ7a0zpuld
15SfKXw5Nk0nZOtiW4jqYUhMtDfK7YJRTLTcxmxYG+WSQUrT00NhCw+UPhrmjkE24PBj56aht3ps
TXnqEBlvJ98b0FgMTKHkRHvRMlwBHjKLjyjmyTKpxnp+5nAhb3w1WltnBHjHY3RyuNtnEbUGbb6+
vArVVDukFQg5AOMFHcX3hQjBlCiYCkuEl9j1fTNN/pUSnIMALbr8PtPUeOv47ZtbxeKYJZF+mgu/
2WiSsjqokbsuyyyI9JXH4/fRhZq5BppYrRuSUTdzIot15ETTJVcgcadBbz/NS5aOZtNFM/zk3m61
hlcCKyLMFnkp2ozIYjLoH4Y8DMEBhMQt96hI7UpMcDeHkx+KcZ0ZZvySq/AllqK5N2p3vDOUr05J
K82rk/jlQz+ig+pM5ygZDQEn5dFJNfFkyxgZlcY/4lSFAbgb4NeZ+zqqQV496C7B3KtpCzjQ36IM
y785xPFdIKDIfoYX12GEWrW9tC6sMdo57RKXM21cNFf04Iz43TI7mW5lBnZo1DtfyfjVynPeLZrv
MsD1eOUhzC9+JfK71F4OSKXjbhJnlswXxZ0LeXrdGSmks9k073LP9NdaP9W39qh/sUm1pD+tZQ84
AdE3d67x1HFE38qRDCKejDjD1Eb7EoWCW26nxECYQZ72Dt8yI4zB8Y+2HCcQ6Yk6OB1bpMpm56Dl
uqP/e3T/PwqEZ+Uy/lKf+4RnFQLLj3Xy7z/zx/BeWB8WlSgsheXMpLuU3f8Y3jPXtxcfESXv9xL6
j+m9/UHo1NUekkgLCMMSQ0PDp4v/839bguk96k/EtEzdXaSa/1Kd/HOV/Psxy/RtUDAQX8zlGPZD
lRz2I7MaQGqXvniLZA5o6rcfTg3/RN75Sxn+pw9YtKY/fECrzLyoFR/gpQ6GVFSQ/guHxcTHOPT2
1x9lcyV/PjPqnockFj0EtNQ/W/wnXeq5nVv6TWrneMZqBreoqB1afZ6BPPKLTFXkvcZV6HV4jWs2
+DmocBom5RGFQxMVb7iNPTe6jXorZsq2g76+COTL/muCwjopzn0LAd86CaeeDzmi0rD96KViOjmA
I8KPU9NtU9r4R9ml+l1KLGayQi3aEAwBBAVnhkkQwMoAzIz4imICjjeurSbOHprvKgDcSrj413yJ
AmUxOn+5Knvj2Op18mmCO3LKkVqwoA1TPm6L76IHtyNRy1bOfPFozY1fkOA5zFso+FZeZ7QBZ2vL
vLWY4M2ntPOJsxgxz1rlxhwiQGzEMWSctUNkUy3qifc78u/T9d+ersF5/PDw/lnwU42/HK3ff+D3
JcMXH3TbXcggP52rfecDow0abIYLx8h4Jxj/sV6YH2wOl4DOTc9fjtX//1zNekFa1UKfQwMEr4FO
yn/931f1H9HX6vfXV/7y7z+m9VrmL/J31iKSek2HM78vDNd8T5394YVGDdoNpZt4R9EU6qSlsl6P
mZFdlWlnb6hJ5wPMccsl5WTRq2ZTmF1Ms2if09SRlGeu1O70yEW2GdfTcGeZXfiYzRQFpyZR6jXu
0I3gSDabMAhLqsagQWKw7fXQ34Qqdx8nuxvv+7Ymsbedijw8IvnO34Zhss9D03uPMdkByDVhKtAY
ZfGc6JwyOOiod2OfPicDuXyTxmaDFKT0bdCRhem8YazIv5Z4iCLCeC+pr4anLmmsaxZq/bzucQp/
68y5uCWj+CZjQIUrD4jr8xyazYuF3PMJi0MRGJOMvxEOhETXj+yGmD7l3tXINWgUTKakPojUzQyY
AwU3+MxvbqFp91WZMvlyB6AHg2aEB8eqGSlG0tOT1ViZ0B/iNEvR7Mzo21GwxC8zEfP73AnlhjSR
+Fmf8E0Hpld4O7lAbVCHo7Ka9Di+5ZxxsKse8WmCc2hHgoN3tA1r2IlKkZU5F4XzgN8cYMBcxrm7
mtAhqlWFR3Fexeh9EEpZlf826QL1EUBdF61MPvQnqkeWtDBrjn2YpRs69QSQGlVFWEOj/NMCzqO8
pwBGwVl7F7zwPseFwe2vg1s0ezxe1T4DeEDvgrU48BP4d4TkOvVDk4/dUXc9bVEEc3H8nGAXrS7z
W51BkVh50ZzesjIuAlqms5/zXjCo7K3OO0Gfp0Ucz5NSnAJcn8OqE3briCiEDSmjKMnjvg0SlTTg
Ep2aCeioENlgdOqOHV4AMqdjFd15Xf1N8rcgMu/mJllrJBl9G6MM1gVxY/m4Sqy5ey1bDit7kJ75
I+rj9AB/ttmAVk0xjJXO8FKTBn3njO2wrurS3vqa2bo0Khpzq1c+7RqV6OPt3MkofWwEXt7hftY8
BKloTgAE7lx9SK7j5MZ3iHcmPX/j7hqjxZ7ZJlxbuI1M0M4QTqeKkCzHLcJLJBF3FHpFM97qBkYw
IzzRSTc+RR6fQSbIOs3nB0vCCRpLWs5Bp+uEi4a4JImsCYtVyRsaDJRDxwkH+lYisOb1NtsA1nIA
fHtcuaXeriwfxY0UdRE0nR5u0xjFs+Z2UHOh267ayMS8n+kng2jHm0pgGVGVdaXHu89HYZ/n2iIN
XrRio0Q57R3VcN17hY0dj8QUrkuv5QkEWSEu2sJfWS8eWLQZIRNlIiKORtEWG4yh7gFd+XjuTeLn
RtRqu8bu+w6t09ycHNn0R+a3xXXSS4toTDTwOyctUQ768n6OeTGzKv2G6/4TyPKVk3sZwKHKWqcO
6dhVksqPWm/kFxCdbiDLBnaHsvWH1spYtTymi3QziAoVDgdhRpHxKh0jLxjw1qKfz+4YKT/6VpsH
0cyLrVXmPu2iq4OqgtAoPQ2oB8ogTcRgr+hawYSdHYQQmbNc7Wr8CFI5Xoth8g9uZc0b8uxRrsDK
uTp1L9csT9mGVoN9YFsvNg76TkX4pexvsDSKTaMQVU9MxZ7M3LI+uwW1Aa6DHE5ATEcFr/BHOrP9
qR6dHANjJFlTONywVlIFaq8CxAat0Syab0XG20vhm97NmMO/Zgzn9hUU9D0cNCIsdM1Xm0hGahsa
M47mUuBRgbgcMFZs8M4STea2hXfKWuNFALvBKkAGhQoLYjH9ptugcSK/yuSi3I+03TbhbJY0mqKc
q22YKS8qRzf/NYEztNRNA9ksieoU8BbMBQkxH7ep9BiSCbi/Q5nNtC8MsRFwf7A3u/0WNkTxmTrK
A7MRwZWOuP2fU/Seht0j/8hUeatDbVhPeSQ+ouXLv8nJ6p5dPbIe3EaV900TR5uJedU2RzR3M8yd
d0iFhRMEfwNSRs/IWXTjpH9ILBNdWizNF1PySJtmM56V0ZQ3HiZN8iNs/VZKOwtURxdUFuP0QEA4
tolC05NLN/ic52nxnKXNGEXEdhoMqUQKb3ksmXl0q/sy3WOVTdDG9a5Hko3n4pI1ozWBVTRYwy6e
jyKv421Bo5lxSY6Tk6l/DIPall84NCbEnGlDcjaGTO7JH4LMMuvqt4LA5QBs7/zRHEwDXVTqohIH
gxSt3EZ+QvpjnGcEjud5rEiOyR2R8rw18dV2ev0B1apBrGFaE/LY0FzBABs/1U0tCY5a2GOYsoAM
Las9O7p6iTOUJmZsuXIF8lBtUNowNTasGVJU3x3ttrvvehJn6OqZetd9Fo2zHIknGh+Z+DyRSEm4
tnLb5Mmig0BB3VVOz06UCdQdcxWjFyhRDG16HRneZA6K6Dyh5jevG5xNmE00z4Ayu6sYjfWwatuR
dPt46nejKDAog+JNMkhIPKThgVuZr3s4P/fm0n+2S/fYR1q9bpw2+Y6b+3d9/Df18aIT50T73wvi
H5az7v9av2RV91Od/PsP/lEnOx8AuunO71zTd437H0fr5dRNIWwCW7J+qZXtD74FKOWHU/cfR2vj
AzxCg6mm6esOc+Z/qVTmKPnLeRQrow2KSKfd4hsCpODPZ19fgCkPw0Y7gdEa7jFAFjAzWLqLZRFH
8Q2+jCnU1Xxf4pfFXl+WfdIn6NRlbAXTsimY0igCvek80oOXPSNM0zLAFIchatlSMvaWqDbxeHSE
FizbjsX+M7IPLbCHFU+1F2jLJqW/b1fLxuUvW5h8380aINgP3bLF1bXBwZL46Ys1DhJgp8+43e2s
NTqf/I1m42piv0zZN826a1Zu2N9PPmL8dNlcm9Fmn2XZLq7s0v2xQkNxonrBQaSWzXlYtuk0L9mb
RoeOa8TrmS7bubVs7N2yxaeA9uHJcDkvraNRA4xLOTC8Vwbue5UAPHvaz0vpIJYiorYb+yxab5/n
xrVeCg2ivPSbgtqD9DgGBUs5gpTQ2GRLidI0aIq7pWzhgUHbvJQyzVLUJCPQgYwyh5tVnOal9HFt
zT0iOXGCcCmMesutt8qIVLlX75WTvRRRGdVUY5cEbE3xIzWa8Wkkqh5itjs8l0sZRsaCvxaTWYWX
up3YnfIKV5MfIHzXxWkomUs+UEZmWY+8uPK0VxgJOuH1Vd5r87Z3JOcY0vckEbcEtFFJWDApV5z2
p2tjlt7Fj3yhbUavYRzYYmckCNyQQBhcW+3okBL5ltA2vFXFUvhg3O+YOGhF3K28WZrDqosS++xm
rQhSnanbhnCIhWHGYQWeHqOuizYlZq2Rea5UNO+qup1bPJaklMM8ooCCzM2UwhykC3t7UMxAjy4L
s8MQE4wRKGr6/hmVUpVoaYZOukK7ch+CO9mV35sspjsPw7j1Q6CU886ayYy7+nIyJufTKHopHjRA
DF60od4g5Ia0z6JXxhbRhKcSvoBT2ULdjEnJXG3b0NPFx5UL/anyanUPXJ0I+ikFfbbIztOKIWak
1gl2+DDQevzAm2QatMc4s7GdGbNLgB+MfXWTLX03RD7Nmw2Ye15XjRFeyzymT8IInPEactT4MbRL
wNca8lY9wBEgbudhdIZtrrljCNwjrhjcdWV5nFI93ldlrm2S2TWjgPzC6aENYywxJrDxpyzJfU5K
DSw4ZnGMX6Iium3iqbl1msTbdAMqayfWy5HkE2Tes5CLYayheC7zeZ9MZX1H8DHlJsPenl1bJ+nO
QumUr8AugxBMU6KUgX4TLODCC7Vl52arqFP2Wtfg/a2EXrrc8pl4TvA4HfOqdxOhkN21H9zyjryN
aOc21irWB/vWT4foY5gTj17neAhXDQkT/8ZA/I/azIbJHvFXG+KCgXgmxvDHPvPvP/T7ZujqHzy6
uAgyQS77zrsX7PfN0PU/0H0mxoom9LsZjJ7OH42jpdGMzghBDx418NT0VP/YDcUHxPSm7esm5nyf
x/tfaRz9oudhX3VMQjlpHgkbTsOvTAF9cJpBiKg6DKASkyArI1Ln2rG+cKT2vg8rfmpa/dik+hO/
gM8ic0twLXwLNesv0o9BCoJYYB+CARqBoA4T9KceHtK00FGbBYH3w634Jz3u5e/7Qay1/G6WgCPj
Ctcy6NX/ykvQ6P7XnuDzCh1s0sguA+FMwc/slGUeKALAdCGEg4WzAHT++sN/abAvH24L18ESyt2D
pPDLLwu7j5hEFoHD3HbdG3M2MFM5StTzOyf6HdMYGuLvfuV/conBwFNeUSrxrC2PzY9t/Y4Odzt6
bnFoC13dZVhu3wY8JpBNkxZOtAAu+te/5p8+0AGiK/g4i0RrfIu/zBFSoSka9q2PcTaE14hbBonu
ksPsmdoXk/z67yvRf/sMvRdnP91UF6ErwiEAKVxcVDE//4aT1MUc0ZjZ95B0mOvSbzNu57kRjFVH
awGH9Yl+8fIS/NCU6ddmsMvHsmZwGcRONuOAc6V77Sacb6t2sHsIeXUszzpDzc+T4f3NU0B7+NeH
EEUVQxydRxDbJ9Ocn79viZcpSjnT7W12GuujVhh2eJIRwWrbqGrgUDWRPh71KubIuwKHBIaORHJa
IiReGSJ2nGMiIR8W7yg1U6LYjJ2cZ0mGBijq2dPJMyXT6DiQ8lBsyhbSZYEdjTZQZpPBiN4K/ZHW
Jotw25i97TJIvmhQxtpNv9Csaw04md5xNgyThV2Fw6qyf/MGDllrp53R6RILbaSn1rTVncMq4awT
D0DsHnSk9pQSMB9em9ZoeeTClAIIKwPHQrIe51jHjeg7ChEGlopU3XSWP1j3qpxGtBwx/DzHTsfV
4FsYB94XAjrHC4pukIBAxw5IYNbA4FVhUz8zVoax1Qqgj0MGRFANEFG9whzuhJQMoP1mZvlSIgW8
pbegOFtU9VWbwwQthrB+NsF6XrVGA1rWEfuVzIn9QpPGwLk/+erZqTooYo6lw3l8p2mC+uU3BVMD
mSSXfOA7ctFIswyekwdoNe+5jt4MszRcoKS9z02bvQb4ajPbL847oD2inmnMEZMm/UBYdL7SEI0T
MK+u35/VGEFOT9xnMvY3+IsAYIKyAoJt88sa01DLnRwHYH5aOyFB8N0wKQ5ZQ4xoRzKC7/WbzjLi
J8DO/qNXs56uO3oRavOdNTeUQGIr6dXPoId5+d95q+goHgktxQQKgY8nQ2W19p1t3oqJ22+S8XXX
Mwkf14PzLgg2ZP2sVAoJL6oyggKGvuUm+bFuHvoYONxqrBcY/WiB6/IWbuX79bdUZ/8/9s5sN5Lk
2rK/0j/ggg/mE9Doh/DwGMkgGRwyyRcHycz0eTLz+et7OVV1pVJB0r1o3IcG7oNKyKpkMhnhcczO
OXuvHVg9orYkd90tzqJE4UHw9cvX76H/qrD86hl1Y0HixM/6kLjdsB2RA6GAUjzAyfrxcDqMhQcM
m1F0NhhONcEAVBr1LM6BK5opQ1rsEyzg0R2hX9mla1ln2IwDc3N6bJwKlcQmqqeIWyALQdj1Gl9A
+KGhH0ejcwemdKVWJSelulTbE9wCIpqE0jm6wqcjwSyBvAyEN+m76MZkkPzKYpr51qy1QzCSZ57e
jzNJed8ULz8EjKoa9spMqnGz6Hm90Txkg7WepxvNJuFcxOqpsaIEScuM6aTy551vATtI2ukIY0fs
GkR/F9tb6RbDeECpNAHrqKcnp+wx0zTwdBxTm/HUYTNRqFm+K91st+A5nE03T8ad5iTddUxaFW+6
aLDf6Jp8ptOWGq0g9tPpTPLbcBCkwdM+6WYNNQRliif7+EerKJtOmbqnKk0wIOrE12z6haBb7rkl
bzhc45oY1XilCy7dDx8cC0lDGrOZLQ+3fxJRh9PTR4ftQ+pwoxerUl3FjVY8d0mMqFy27xVxOJcM
D6hAqmVRsg3X4qH7K9bwC7mbGPxiQ12erhxzPMtMlZIUcD0w+HGBETqrrnm1jc5/KecEf5kbeyWi
pQHa/oJQ8mVKuFs0ePlesbVMQLLz8X2qyfHObIeCWZv5E/KU7FsmFz5Y/gpjjVbEc8pOjfu4rycA
5KIKJK1XQw9iNJBm1RZLhYh3hlV69skuFt3/thBu8VaSzrMcAS333pFl2mKNCKOgg1gSu9OJZZ31
scSD7YSyyk+F30Q3o9bE91JlyTEmu9hNkval6OT7XE5r9U+NF2gc/TbreZ0AdlDn7cZIT37dmG+9
hiwgQCym3zb+6D4ir8UQkw7YxS2ksltrbA1ohYZ7FlEtvZ1fmdXd1IMl3S3CfCkTr9nWk6IXGeCL
b8VsIoHSCmHDF7fQ3iDyFx+FYfH7G04s+QxE1ow+IJGm9ORtE9W7hbQqMrzjvBdBrnLtBt95z0tX
Iu5aOjv+PrtefWCL7d25iaXjDwWt6CKLQXZlRuq1njzuIs2aMmKNKSTKNUdjbH2wmWmhBMVCFLG8
SE/Nx9nKvIu2ojJlCVpqC7Je/dAL8k6R83AM5g76pk27Ml1VjO83nrT1UepjEq/ipDYuzJqopa1j
UtMznz9nMPnbON0K5R95a4KiWMHc5Rev04WNtEkbwb9gw8YjOFkQYB14iMiqzJx6v1JN5wTDdjDY
sVL7L4g1HCAysr2a75xxmOC5diFxNxbf3rHBHOy/kisJxYQRjM73fWET1QdfJdCFCSNDVyPucTOT
EJbcd2PlVZu+GcXN2Pc6q38bkji+R/WjQrfVoOqUPBEmHsZ3t+B8VOjIxm1ppyBQZwLLk23R2S43
hpm+Zv/Xv5ZR2VCZ24QlyinSNI4vd4V+EqwAYXgmPKQbuPt+5T8YWLfmE3R0p2IcPJdiujUgKloB
LrD6dTTbJrkz2W3yZpUNP+u4SnO3lQSvdRVtUyjsIw5sHnBrSdyikRo9HfR+EAMHOPW5wkOZtvb8
iC3YfqV/prDOUmNr0cgJL2pBvjpHhhE/je4CHgrplnMjFstT1EXXeIR7oJ+aPtF+dbL190k/+tOG
vzO3nFQDzGlOI4+FR9wkPFAcR0+WbDmeYjmBN5Luit2Np3R9RVuCqjcITDjW+8azOTAlpeoxsh14
3Pgl35e+5IkrEOtdNGPNI+zMdcIFw6vRUmg0dqSD5pzJZuV14mr56Fip1j8OzlQ4TZCOSZx4V5A6
aIOhgPlM8zkaCQ7YzXmqxcZz5nFbjsml7+yNawAiBTdqk28pojyIijLddiOIjRGlyb7UfO4gcDPQ
BAqZXKyyGyBAJnPI/0BHMWg9FdnSgNlK2mvtUVnyIdG+T5qfnrQOHBjGGI6e2SsPMSqGzTwR1170
4xdVx9liGUES6vpnMasI1a/1EHuUdEvG/c7QY2MrF6NkYz61x3pgBxF3hXGtBCVmwzUE4fUg0Zfm
3EgY1OS/kLDYOL/q6OAvKLQwQWFs5RM4BlSFX5Vsf2nFfOdPYjzyXHMx6JEM+12j39nlPGwH9lWO
msvD1CPd5m4cPWI9nncZh+g2a5MxnIS4E3onbiezrx54tzmXq6k4cfKVYLNWkACC6cArnTD2i9s+
F4qhTjLf6djbyKtweiBLpnWph5LxEwRqLpDsGQq/gEQ13FulceXmV4WmNuq/bCeyTxZyUEKM2fhm
erWp3FGQGKlly08GRLwhoucjvIN/OCbbsteJueBGMECq4wRGts3KjQqSrIQuziuqYZfBSG1N7ehY
c9vcKkDSKKJW3nTqSJ7IZYh47xFVJOp+zscsDQau3dt/3batXccfuqh1DEisNoMFJup/Qgky3s58
Trzm0HwBa7nG4haTyGmv//r7/Kn7AY9uMKgwbNp+QeP2x+6HISIe8LprDkW15oH2rmsgKl/h4GIC
+OqItXX5Kof/+vv+qfXn++JaIVyNzlTQKf7x+9KSF1aGmOLwBdrvNMIvSzUV0w67GvWrLquZ1W9C
LW6H9Zb7r7/7P2hxADV6WGXoivmA85f4iub5ey2OypieGE5Nvm9EA7KwPH/y1qqbuYpqz+aTf+qN
pC1Z0fp/xYh//RX+Z4X1b1ZYzOvMfzmxO79X6l39/bzuty/5fXkl/sLeim37Sr5kwGDw5v7H8spE
F0of73istwRs1r/N65gt/Tafs4j184EE4a9kTmHQM/5X5nO4r/74UUXYRVKR63Fi25Zn/mlC10ad
V2Tx5JxLs/EAMzIwHLeOMbLfDXqlfW19yLnEDkHSBEuNuppRkUhb15DMLx2LVU7OVofbqZSDgTLU
lkmK6OBFLGUxDA2YUt22WJpLnvBEuzv47aUYLx1tC6mos0nBC5BXYjFnJVSUzs0gWvWZQyTsROpG
gWFqbiASxwXqDBFgp9p425jL/Kh5C2mZS5ekDQeyUentZsXzLHvTkGCSqwlZaJApHfW0K1WqDkUL
e/MeFFP+KNvIf1XFYiFXRzdisCcesubsVDLBSTX73zXLETXfYnaWcCJrd42lc6nP1lyVoVWn3gqX
c15b1x3xadbjGy5pRBOIuXd1P2OIxlW82sFMQCi1lWgebBKt2edLWRwzcCFvjrLb76ay8EkZdep/
1r73WUzzxQO1nNJWlPORf0S3Q+9Yd6kNlnGVB4ddZhFAgyGH32P57UOfVQkRnPOsc6jHA819g0V5
g/qLrb6IUMGOhj0cCJMr70HtKxqYMjqacoZHuLjzg6/M+cSuZbVipWivQGJr6SEpsvQHz4P9kOXD
AEKmNrU7iBHefrIdAkHqycDP1FVPyeKiIvN6RIcL6r8B8zOSLtZvt9z7zW9azbV747SmdVeLuN9y
n60h7bjukay3hXhzm0M57QXMRLPquXKsAABQWTtrhLRbiGwCghC1y5s2l83OSwttj+t5OQqiVz/x
abnHRBnN48Js4dJrbX1Tw1/knF60mdZkcQYDcsMgOhPS5e//j+FFDMmtxhCk6YNUL11UJi1jokqe
skbFY3XC1DIW9dbtojbzd8jvcRSAt8JrPJLFu4QkExv65/9U1KpLu/nfVFQTUQBj5H8uCrhNq+on
1uU/KAJ++6rfiqrns8HHdmrbaNkpiSvv+rei6q+gvNWO6jnMj9nt871+X4L4f7GQ2tou8y7rr9bT
34ussP5fliAMZNfB+N9diHRylijY2LpZFKDwN/5hVwBG2IenWkG71bUasjDWDgC9k1Hhoe6MqQlz
JLH1BglLAy5CswwrdJrO+jkhflWbckmrTYNQ5naaI+FzNYb/+21aEHu9GH5h5dtRGR+xZ8bP5YRS
PI3Bvw5CdLcY7yEbjb4WQeBFiAoeQnNv45H/yL1v8uHkIOU7yC6rQOJPGN8m+6GQnfUBhSaaz2T+
EI/FiqnD08VH5NnKo969UUu74AYFLtkDaC6t/ke2zBK2kEIb56yB0lmzAy42bgl0x+7DYDUgv6d/
hbQxUvX7oQSIYaWEkoMyYM+e894+Em9VYrk3KzKwmyJKnw1aEAQ7Y7UEMs0G5wi9Rv1wCZx+BAAF
8svtkj1RQD8K8pvC1E2JF9Rb8uaGwTT3aPLRUlj5vUNqOOY9kL23cDGjcuWFpYeusugvJMdw2Bna
+0Qk+YYRXzkeJXQj0sx8K0Sg708YXCFcLYnb2gg5NHU19MK+HZDghUbXu8axh+xRYzvzo5el9NxH
ACDRk2QH4DG07qyVY9XYxZlSSNIBzNns+zDKJFz3R0HuuC6vQTMwapiqk+PXxblrkGRVfQmCwsS2
pCOnhqxMVOoq6oibJHQxGl3bKhapvie6Qh5yYMmbjqK+MbsRONe4VFtGDtDWBCVs581RdKBxNr83
i4VxbcEC8eQXLuLWLh7d9CA0HUlrKr2+QjhKfdbDvhIcB+HYAT5Re7PPZp1U8tiGFVdm8AeN91gt
Muadw4Jr2zC7SpK7aeIFJt+IRkqPqtDBj3pMh+XqJZET+oxfMDfWYxakNoNTUaOeThwAFbLvwOgW
C8S9jbLNMSyWaAjk5DEb1dynnNV1aZvHuJe35EFlGzIjN24K/atduKVAHRNTGZ3cvCK8IlfPmpY8
TGSjbyTfZhcvnMHlML8a+rjsXDcFOTzMj8x61LGVSRIuTpvdtKWmk/qADoSqb558DS9orgwVKi3J
Ngwr0pPoCwhhzKjONJnLUW/5aJpOYT77s/lWdZ4geyhG75t0zLy7bNjVlduhcrOs7KjS8UOyMDit
MWvn1nF7ALqlHspm3teaHyjR9DvUELw+WrtNGRoHcav52qYxsgRyTvLTXtrv7mRkGz9Crem0Ols3
IXMv0IU30ujO8U1lTxW0jLnZt9nyyMQZGG6dGpuBpVAgYFTe87fPzpk9a5IWsGuOhIr3P9nrz1sv
wXnt8mE7tM2wzd2GOXa8dIe6bY/VaD+SDnXNvfQG7+Xelz36EXN5Sp1uX+vKP7nxeFV+eqyW0tx6
OqDljFc/dpLAA+Su2nbvzdNtZmrITxm+7mRTdOEQLeCBIvFCqjuqd0yyW6MsfhZClxuzGh20QwlC
Sw1NZWswe+wcwuU6myKYercYZ5kOoFKBleVjk/RM8aAj0Q9LQCmBC0OCZ6tRBP5k8AZNVSq4335/
8GTxycWHyR0LtZNDuTz1Es4WZvnskpDDcwCWmWz5VBgPcdI+IMsEaMoPtdTVZfJExqiOapb3EcQQ
L1PaGQ2VuKZm6yCA6pKAN0zumqnxX902+a5ragBpOv1ifmAcWA728DzbYoOrYw5sLfJPPYKbUFHW
HzprZJ60OP4RLNc1cuQDWBh9R5nwznWmjciSc6f7Rl3ptyZBeewWrY6Bt9kPqLLzbg+Px97pddtf
bCK6rtY0+bdy0q8LOPatyMpXFZsgePz+bp7KXYXYdTNlDUbVSl2VU1FdkpWoqWe7zMrxPmo1sWsi
veRWwumAN2PKDX+fZt1TQXrjziyX6HHMx9tGa0mdNLrsmUDQZ5tVwKbQhne1+N8Z8B3N3iaayOib
XVmgP07McadGCaM823NfJ/IpawV+5bjdj578rOzZDm25KJT45lMTuTkPMMKjbYkJ4Wy3o35hOXTt
/eamUMmLk5uYEAouZbUA9aiaEIr9m/DhX6ESxH5NLW00795T1h6QzHSdeOvKDVlWjAudxXvLo9j4
XsAiAkvk8lHTBEkV2O/deQiHNj+5ntnt7KE1z9LJPG6KTUrkpV8nQT4XHuyCfjkmdXfomuw0pFG+
7wo9ZR2irVB9bcdhRm5O5Lvr/ni9mYtefAqN92vtCLwLqWKEk5dg1hZXtrdFz9way3kdNpmdfDST
A07A7G/wL3AmjMWzIbjNR/WtPywcrJlPyqDsHodZXVoG5Z9Isg7ET3zP3LwIB34eUrHqPBC2m56H
2ToabO53xIN6Jk4Ke7lMtoDyhRew2fasVM92amNT1sBkqj62XqO6b9iDGTlUQNnBifXAvAdDaVX3
mGKQRdcSSk7HudakI3TtGuW5YeAtAP3Vk2BaRUFqms3B7/V03Y6RNjOux/MYb2vc45pnX0bdNV9A
TlR3eoyijMVBQUroZl6y/go31zv6Kl9O02A9i0lvPkDNafEhKqueqZg7YgiyCgPmkxD1PDBvKsxw
6PzPUhvujcQlhEyM3VXZ1f1YadiKcu1hXezc5VP6TWFs3/WTU58A9n/zlCiekMSdTERSocGPt3q7
2zfKqziswDpQgIYMmblIXAga9OB6SPZO4eC485oc2DzyxFQNr34cq7DSQX7Fw5i/wBfG+DMo75fT
2/G2txs8v4lVvOM5nB/dUWPX0APAzAkNLb3SfSHWCP9J5OiB6SbZUxVX+mYadVYCblFuLGuCBUUD
NO54w9aENivftV5KQUb8FcZSlWGZ/WAn8jHrmnslrmj4ht861P0+uRR6bhOCwJHtZo0BBTWVIgkQ
4YlNo8virIhjOmQ9hLZFVfGtYRaHLmdqrNluE/a9X1+90mxjym3SP2it5R0W12m/aYt/qFkRPg0K
0J7hp4CvfDbmNxXilDb3PqnOxa4F27LtZdQ/p5lBr235+8aX89YemXpHjcMBkfoOvmlrCBIktlWg
1Zl5Id49xRdktzeZoRisd2q+YYLgH8Ya2qWbtJ8I6Iygn1i73jfNgErd69UUWtBK4FZ2Y1LswUyq
nShFzuGltIq+3bfOsTPbu4K7IKlm0mIj4JFziuBytrBHWcZHVdjOBzQLwpUWcGGbCLe5ZhRcGMh8
2JnkhREB6HE9LgdMFou2SXt9W1nmXUSjYvG5rWSPU80vtiU3D5CF6RAnQRkZ5ZicgX25wNqH+BGX
UCeNWy5aAUa6F+AgR4clcB05zr5t3GVbds0U9iDQjlGFwnQhx4reXt/zrp3sDLmvnw7NtiDxAItQ
/zZ0YHPNZaWWNZGF17Qm8wz5P4Lg+pCIirVI1HQbpj3FwepMZH4yG04gs8JIWpcsyaznVEA8LRrH
g99KkmTWJWWQu/7jvED2HVp5lckgCCD4YJLBhSmL6jAro2cjhktWrFQyTVhbJ2marbLlxiOE+SSd
uQoZBB2WiueulGBqGHIaQa1VrDTEsPVWJhwxjfZGeM4AOBHFzZInbyNWCYcL/k73eIlLv3meanjR
Lh6zDej9M+KqeZsZXgmpgKth0WmiQIXTcCYW9bHGhuSPpdg7sfVZVP1z3cw2i+zloSvpU0wmELtp
rEQgmw6sB3tzq7HlLTLNYScXzXwpRkkqJ9mXz1MHJdfE1B8QrEj6ssFgySJMIEtsJLRmVtc3ebk8
l20z7WrFnS4loeZHLrH0T+7ysKQ85SxwNrMOqdaBWfrsGsVNm/TiIoUPPLqtfnH5VcTAqnANeQ9g
/MBaFsPdBCtotxR9+SxFlm4LQZZIKwBWCsFlx2yhNc5aVtzi18E9Meblztft9uJ40YeuADn4+eTs
kzGfwEKwnvGVYwRz4XLrATl9B5HuUkF2vJgwNUti/4JFyXyTCH2+MMg/MfsA8+ZAQ3CHAdOi7443
LM9/1PQbhaG9mt7yHjcOm1jV39DmzrwY+W4sFnKs8yFcNG1f4JD0MF8aUNpuSBxsDm0u79vUOldT
QnlMWhBuwFl2TUN7O5jS2lsdqIx6RYBn2dkzcDjiuT7pufdM6ra1BnW8T27/GfXxR10D4vBq66Hv
bt06eq7x7Wxop+I3TTOHoBfFkUhD9nOWe4MZ8rvX1Fvp+/U+53Bk3+w1F5Lg0DFVunEjBPkeI7cz
jWDEAHIhgBNSevRLHtUEIi/afY+oEUdOOS0rHRZkKpxhSoOu4caZPU8dJU/w2yyTn1Y+8oxE44wD
BRkb6vYCvX5il68FO+c6TFOjvHBksTSfSETkgldLd2smsnoYO7M7DNoEGDZz8n3GYg8/nin1JKhz
NAomFv5gGrEGSLtpn8ceiPBACPuRW3V+JCW92gu/QvMxL/EZZbWzk1X/NBNpt2lr/w51T3ZfEVH9
y05Vf16S1Dk1locorJjzU0/c8c4ehXwS1VxvWTC808Nnt3kFdIXcFxRx8YBUpo5vrAmmVG+Y9q2B
MyNsAXbuLRbx22ygWxpcoe063/W2Ep0WAeIVYZ+WWLfpNFUtCiF8mMxz+xmcvwXdB6lD4DSZFZpJ
Ed05KMcObjF/eGUPa8Z039244BXjUntb9ZiDZDYfbTkARhyHi1HWXCtU4nIW+1C7QAaTQGYRQJOg
o2/simuQXPAt88crfwx6PjuxM3Hdo+vfCRMhRjeZQY0caZewHj5yb0TcWYHVBka/o1zZIdWcLJ/S
rkLSdvdZAtJj1rwrEU5iTyvMxIVUy1cEbBgpIqHntxzVnEIj3cKFhKlzpSpv0+SZ2JoRSvoeSoo2
0H7gvm3JaFcQ7+IiPZA5vs6kgWLmndLPXd52J1Vbv9qlv53R7jFST76bS3oxqO7himO/zyRvY03i
fIaFKgR/PQbaqBkwztMOQZOnnUcm1KlZmsj4y9vYcV9qz1d77tfo3SBDbdQ07SpD38cj8w5ms/Qy
djLvehJGAs3roXql3c+lbh6Qs0HzJOtAYtZYYitkykCfZVqIrjQA/mOX8OMVjGssFejJRFW29eiQ
1AUpAjn6KWuaTyOf1IDcGvJe+o4aaRtyywXwY3CzDwipR0+091NXw03HHbClhTxTol+aaKh2op9C
Wi2eZGN2gw7JFlPuVL8sRm/uYXsxRlk4dEVnHWVjXOdMI6+lD5fByYO2NSqfRmepvrUCyPpmHEdv
ZxbGE7Xzas7xzE80dGHujHRe3hhgTUu2JFGSVAkClIkAvPd0PCW4zMFNVh9VV/sPWazxRnqrJ6YF
njlZyzMrnns4mx3xS4YJ8UZnvWG7GyElDhMuyhrxSO68ocHJnsoo+ekZ7UUt5jn3nHfLMHdN8U4m
yx7q8y85zA1tbjqHlbFkARqebYsdyMiabLu0w6+mQwFTaPlbgsskbAnWDVASBESJ1gxVPGYlSwaL
taqYBSQGyDeq1humnnuZUKAD1UtnChod2wgWTvOkcadvCB8tGMYPNOVDO+OT6TnJG1YScJsbsGdq
IsM+6VzSNpxzUxpnqdsBZiNCvie0FjumOPGJIwvu8WK42JCNue1vNPjIe6Eg7m8QN8tjWrTRvUdV
Y0uiEFaWXI1JTcU/RBz0kyacUu1KT2nzTmr5KAPLSBi1OfQIM+XD7NNdJnyjxQbIa2QjE0JXoM36
DZZJQYjF5ObdTYSXkonF5r9lXr//WV/ey5/qf6+r1U8uF9S5pPs/f/wlKIbfNq8rMuIPvwi/ZugP
/U85X3+qvuBL/ypmXn/nf/Y//q//lBuBwfmqYf/nk/gzf0z/mc9/3G5+fdHvg3gyZlyfYu+7DqN2
3AC/jeGZ0NuQLVh4cjvAsLAKuX8bw1v+XwwB6lbX2d9DOdbZiP5t14nAnQ2lzZLgv+zMM/6kSgDE
45irqQFdMDP6fxzCO1YivSWKT4OBfTawmBA+jEa8sG2qun1KT4DM+YNBC2i/ViCLySiQ1wFdykG6
5bC3WqPdgzfT9X+z0LfNP630TV4SdsJoJRBz6/+IrZwUQ4/c9JyjO8CGvvNxdd95i8PWlXWlnW+M
vn7E16WJMJXIhWKAelozgPjG7hb98Ai2flAYPloZNrNLOuTSaPFlRkLZsTpVxmuZJJ0jw2Jolh1l
UCPu3c4AzsOl49MFFb7TvMOYR8uWM6uifBsFQeITfmS8Ys/JPMT4cLUyGwOfZOerFykC67D1wkOD
rOifPNkbK4EyCydJzp/XJ7IHxu9Z94vh9M8IDJFrybYcNuxSUaL3ZNt9lHOpXwXpdUwEBGddkHLq
EqSWoyHfDRE3gBNRCUW+I1+kWO1pFqTlVm1xN467SiLGjGJtL9NFnrhJGPu+t9Rnqifyzi/taetk
6gxe+NQQI/DkVukEEnia94zgOpjlyUDm3EBIorswWUGq51xaYc03VZzstBS/F3REo75qwn/VrUxt
NFJ3a9YZBecu5GcyMXt7vEWKrj0sfc6WwE1mFY7pMN3E7vKo93FxJzELkJXiY7dSo2PEO6Yn4oMO
nSEuroDNRJ+4sCPXU+eqe3lzHdLKokH0ynt7WDBSBig981s88goTZiwZ1xlautoRQmySJg11MT7N
uj6hILaq4+Q0NsHAZbVrWIzkgSEdDgJ4GOFSucZhIhUu5ETiRrrohCboTX0US4emtI2dB1719kzO
iiSksNBPsWH5J+yy3ilh3RFvo0ovvjedoZ5qFzdoOxouwzUS6R5R9i4XqzKnG2vQ3R+xmzg7xLqr
vIqfXppDFxTzIEMzrTtCfGgcd0uLU49bUJO85zz2G8uUU4BJDYIL+9er7gIABkDMtG9UfViI1IeO
mBQhEQ3keY7MS5eqs66MVJnf6IuJCC9NeKRZJUU70vrUHCytcL7b/CEBeSJstT2/D6GnG+9mzDy9
JGDuJ3OM6LYtE7ElZlIeRCPgwXb4P1/ZiS8yiFBAH8E2ZZKEOmtmTNK51bxnF85dybUVGwuzLV0T
aymd5ka3/BkrXxEvG5Y22pM9KYiNQiu6ow/I8+w3NiK8idfxOMAKZ6vHKOEmBrhwpgXi1RNkjQRi
WMEqA232bNrZpvIi8VmOYoTQTif6tIxNdeMXLJwgjbf5rQ3cdmfV2BtJ1Fw/XYmHby9m8z/sAThY
ZKB0/vjgEuxsc9OrnWOO8tZPxuXDHZYpjEYljr6TkTrkkMyxbQwyVaiE4+uQQH5hSOCQQ1TGNO3b
PJW5T6hnRTuD9ch9qyIXMbHdSi54NYasAfVgI46TATqARt1ziSkYGB3czLXbmRt/HoZjHePgZCpQ
sPrJ4Kjc2fBj5GZIY/MOFur44GAxgVRQEfAObUcVd4IPxn5k4JQBxhlqDciDwYYCY6pzcSgHZ6Jd
C7RfLA9fkCS017RnlUqnbVq3IM7aG2atEEPdFR6arhhRFzFDsTX6VGz1FTPq8IwS/WAAHx0Wev/R
TBLuyWP+zLWmevJscKXxTCxs2YwgIL5oprbK888s7mCcpl+8U82SDoLZudC+NxYIEICWwFFNa+Wk
ul/M1LiRjtyJFaWKkrs9zaUxvpKtAkB3Ra4aHfBVOBzbRXPYzsQrmlU3Myit3QpsTfwh27njIB8J
84PnGhlO8oAP3fyG0jC9ugz0jYOSKr4XNLDNZpg75s4MENVbPePX2QijojrIFSQbrUjZpPVbFnfG
NNx2wHzhGxujnbCB9lDW5mAd7rRpBdTag+LbEZBDGrkJUtLXknHXuo56Y87Ot8COvNwIavMuQ1J9
lBgjwnZEXUltmI6MoaPvw4rNHXIeOuo8H/IcTCRTEByyOAAIlPG/iLuZDXzX+OLwurO5MnkVeF44
mMAZBiAa585znK+37aB5yblE1wNDBn+DORhuqBLnM7MgSo6eYInWTtYLoNXmyHrDvfetxOC7lp9m
u5KDfTu37iatuQHSRsmxScmcvQiYcE3fzELbsbUpgNahscli5N0g276QMu/uBRIevmCZzLuKD7rY
jCvTmEQaRrVmb7KhmAGb4vreAI7T3rKViSxNazoLG8s9d/IEZrLtD5/DylEmAM/dIj6nX+Ze8sH9
vf7kKbUt1LQuGGbxhWSeVzqzIsgoQe9sybPlrYRn22KdHjAOdUVI7zyLLeRXHyOQ1FLGw9BgX5ys
66qwXVnR4gsbPfsrQjoWK06avRVo6e4LM+0l7oiqzVsZsF8ganIO5Cv5efkLVzjeLoJZRDbcabrI
r7PuPOZTZO+zL7y1JSQk3Eol1i0bTgDYqxruLmJOAIw5qd/mlZTd9TCzgUjzfhHmA0pbs7LqzbLb
kj8T0rZpwNyG2sRswV1J3F6rjBtFOeNTtJK6Y/SkONdTHYB34ZEFscGZmL9DS3tVmuFsbRyeTFsz
vzllYIdBAoweAzoLAHaCSCEaq1Bj1YxzRe8udZbND8Ix0sepGHSmlIpkz40sTG3XK3WNsT6wgvbs
W/LDEkjffMRuUhOb4hYKKOzPUaS40OxSgOgl9WkbQSX6BI7bfng+m1MCDzT/5ApFChSuWNLx0AH7
IGVADDCkkAudqENEsF/3zk1X6guD97Sgt54IIW6ZymfDTWssaNdH6kgWyArNQ8D1RH4zM3fWHgaL
Mfa+59B/4FO7EC3BMxCF6Aac05BJTgLUxFV7IHFNTFuymhPiN1zB/asuLO9xmgyBvd1lNSxAdZ09
mVNoE3+NxqmdIruVyZxPAaW9hKfsTS/S9NurYY3uWxt52b52ADBvctLOPoURaSevdttq3ypJ4wd9
UCfD1Vg4Mlr8B3t0/Ma9SUNUnryGTK24d4nHq3SRBoUes273MOtAtRg0kAK9o28nXPRWd3a82YQq
9t/SsN2mn7JW9a/ujy3aV9v1t/7t/6O2DuusSbf1z9u65+49+fuW7rcv+K2lox9DlaojOdZ5yOH/
0VX9Llg1VtqKbtKe6fRpzAf+o6kTSFmBnoImpAf8vZtz12xSkJogUWz3/7J3Js1xG2uX/isdvYcj
MSSAXPSm5iqySHGUxA2ClEXMMxLTr+8HtG+3RPnSn+/6bixHSCQKqEQO73vOcyiP/CNn+ZsT90dJ
lY/WyxY2Yi+b46P7XvsNs5PjwuRPZ1XMxpwSt1JNEyFPmBXzHP91OoLFXfdhWF200ml/N6cp3o8x
TtSpLppDUw9Ioxc7Iu0uxCuxOd5G0yQ/MWZbhnEJlJ7yNXOJ0D26qNwljh6ixjQWSE5Ujwf9ISL1
OK8OOmdDSDJ8Tz+doBeD44fT5yfQF00LwcI0Sx98CpoDfRg4BI79MSRcgGUt8CiD4rv06/6OvpVw
7oyiJI+kor3nIKFgurjgWQLy9IHFrQWXjcgNgvQZ5ksYaugswahN7lB0GbL4KsjzaF971mzTe3KD
+yK3ovu5g0XGTZWbbNbGyxDlMfRSp6FlS3jODTMcfvWmPs4yDil7BvqZszob9zYPqM6m0I9AQNmk
DnII8/CYzp5VnBKkpkvE65wOo7UdBtHXF5Y35wWZLswaV1GY9sZxHMph2qBoCVHrTiYhQBsRpkm4
C5xKWt7eikdmiT4QZVcfcIMEJvavPKXrPt66dNGbc8WiXPAtoP6x8v743xnhfyK5NJXloy3/9zPC
Zanj9pcckD9+6l+VHv83xOcW8Hw0lG/Fnv83LShmBQe5I++4a1IiXeSd/6r12L9R20BYgxyTSpCl
mDH+nB0sfqGilgTi1KI0D4rpn+ja7Xe1HjQGzAqIzyX+eAAU79Nq4qkZNNKn5ihZymhGJIZ5K6J6
Pvt9XO3KOvGJRqs88dIaXoBRUhG0lhcBtc84OLWcCCCZeuYlVN1inzpzv+wy6b77nODv/YqiqBdV
EmC76NTaBEF+bRaG/p40pImMUZg9Oha4uyr3UYIguAaJ6BCtVaAr2TQ11CEzFM2w73JjRmAFjlMX
erz64Sv79MdM+AEOgyfgMPPjEUPc6ll4cX72qCQc3yhdVdWRwyfW+qBVe04xzEddt9wXn/vj6zGx
/yhxfbseVgIWCMS2Hn6cn6+HakKMYZpWx2HxQFM9fllIiGsm0b/zv7xz/SxX8mzLZAmhlgf3+d2d
zaDkZvb7GchZqkHgbkA9T4T5EXIc3xEV5+ynKAlu//HteQ4ZNvgkLIapWG7/B9NNIizCFTiPHrXL
DmllLCx77NGe3OhRkhb8z68mqXlCdfEdAB/vHma4uGILdJZHNIsyPRdNPu9GF4Tstc7U/cfXehMf
/7CSLs9TLSsyvTABOeU9S2QkYjEizjo+1tGYgd2MqO5t6jpfGn8mSFiyrK81Bb7LoU37A9mXXbWN
W8R4H3+OXweQFMBbPAc7IP/13n2tmdl6U645Q9Z0xdh6t1O7Ias+uFduRav+44v9OoYkGxRWDR+F
BgSId7VgHJ4Zqgs3OVbmPN+UftPS4+ENrqIqjchcjBEyeYVK/b+57l/dpOeagJhclyK5WOatH4ZR
yqKOOrtK0FSiJFv1fJuDrYdhVcS4zT++x3fXcrAIsy9bKut8vewe3l3LiY0BshOqzJgKH+qICQwU
Kp/pIpwG++Hja72bb9+utXCIIPN5wvnFk4ahm6oFp7njPM2DuSk5P5yy2O7/TCT4t4CW94Xy5Z7I
OsD5xiTDcLV+fn4aOEnjlmOMq172CecbKgzArwqImL0t76I4xio6wh0jvo+ScrCl9hKdP77Xd2Nn
uVc4vkx0Jv5G9r/vxg7lmhSjccdnQO5EyQxt4KILCM8B4upTGfoUuFx7+pv5/M3W98NrulzWYgrC
cujj1MLv+POt96HLeS/wCO3zA/szXcT8xNZ4uqqwAO0bu8JV3RklCuBhGkNvHQx66o+DW4y/g7mu
m28VkLdTGmA5CBe7VkAe9SmYE+Pm46fzV59T8sVgR2J3gPPi3eNJJYKH2TOMg7A992WaYJ2s+zqj
8BJgGHDxIi2aU5qynse5fEjPorcm0CBFEBx1WjoXqlPBkbgo+0oZbuvt3D4qk00ZKa/ff/xZfx21
vuBpCp/uC9Wj9x9VKJq3bTbExCWLKSUMzB9Tqhltt/34Or++iZyO+MqoS5AY4L1fG2PD4qEYbXws
h3K+UfGMWbVIS7l4AuTdx9d6P50zTnzhoUpldYS5xbns53Ey+a1snTFhOocstgn9oN+IDKsTIUUp
3N4qXFfjMF2YevS+0q3HJ17K7m8erCnexzIsH4PzGTIsyaaAj/NuCcuaCu0NHL2Dp4dmOnqZxWTa
qdGu0PFX8w0OO/Eio4CITBJcsZ9V4Gr4/7RBtJcLCcWoD04KWMwn8ISWRhGWVA2irk4TxI3S6oyF
GXkdKZi3c2YHrz1pPo/+lM1nOPAjoqK6ce+g+qLohKtx0TeCCRcSr3UrdereIU8Th870zcuocCa9
EVVskHg+zDdTGNh6lVGCvs7pTD9nwSReZoNtHH5IymZqLILX3DdkdSryGrZxASn+MLem09I8iTQa
Mg+iDhDo1BErYISoqFVgfsPSYT8MgOJr1OY4YNbtGDivGXo9KAt4UiLSOZPoTIhWfnIkU4vZ9PGL
jpi8yzaUr/SakO0WOdtGCjTChywYK3z0YJyc/eAINkOFB+XH9wj6LJLa++rXQ+PfQg1lvPH2YyRP
S8XlSX4ybnyrZe4Urfa+zkQdbcZUhWdv+dmW0hf5cdJGzxMPqCs8nHf3qrSnM+tM9ljX03D99ngD
d+i2VhGJm8om0YL4Yy+LjoEZuvbJEnmEIk3lRGqjVKX39DZbaXO6aLqZGco3R+MJfTQjshSjKZDZ
mPNBxxXPbiLAt103QkT3WC+cz7oRoDCsUBSf7NTyFt4zv2eI4ujsdqRDtbUXvzRCDcUqaJopJART
ZWARJYsCFCT7wS/6xloZFs82t634Bc2otTPhfz9TeMYwzkuDrAYC0nyDHnUENZyCNONcO17HE4bB
jeeY8VPmdkxNRP88msj4sq29jMN8KIMTeqqBNNfI7+LNPJpsYJAjzbuizxhLXt7NuK6mxXnP0Qvq
ZNvPN7k0aCXPOfscHbXgqhNugL4Q9p0AkYdPKGobVc/REAq6rz6jV2JS+gRJciwPOuLEQOqRce8C
Ol0S7JzpHBpZckr9bKugehL35YzXpZHVKDTp/4XDXG5BZsr1ZJTNTYhx9ij8prigneqsgfHHG9dq
xdm0i/kEN8E94LgL7sPO2yJaJ4TOLdLzxNXWQSCRiszePo1xrNSAV/ciTuyvMDqHVeXkBA1M8PtT
bW8AuM20IbAdmJhrd2oEpoVmkfBgnqr1iHL1Og7BgiSm2kGrsXdEHZTkzoO0iAxNplc+qFWdc1vw
Lpo14c4Z+uVOr6wWnX4nna8NXegzuSfXzUjoMW7VcdNPeHFYcOydrOMHN3Dz7dRW1gUxMRRRUrmu
OuCaWPLEGnHKkh4gXLypqPBiFd220fSiKuu50ka7TYzc3kwktMBF6a0jPqkvIKCCAvdtla2n0WdV
09Bzcts5wRJZvDbxVeTGRFs57n3fBxeYgMIvHY5l6DPTeIqynAnYWfZIuTVdubFtn0ksq2+ofbQn
oyc/fp7dy9SrJ9xPTo6nX6XLJBK238kMqA6TWSZIe4M+qFdTaCfA3ZzSXAVG6F1qmfGBysyx8arC
Y3uQs2Ojb80Iqe96S110pllfs1FycLi4SyvdE9kDHqTwgSbGcIcsif1D2VZ+iNZnns6pN9vbIMd8
DWnY/z3J4+aIhpVQ9FrlXJRd9Jm0nFtfDsOtN0zT1p613i7rD5z7ssKBFld1/qntaBN4vGmIwmip
WysrRf2FfOwQpmiui7RwW+pMXsxUBN0qdAJWBC9U3gFWEFhcxh96rqnYKewSe41/sUKxa+XXrege
vWyuNyat98UP5ifrkKDLZNO5qZPsUDlA2K/adFckqfwk9NjuMF+Fn7skHC5sPW66OBhOyaCRICH3
Uk92MpK3LfEygsZgnjwWqolO4N0RMFqD3x7mPmdgJuwdOCJkxk02NR5MtIb4aEjzAoDKVw2i6LVz
RgjEbmFa91Yuvc/jMKt5L+Ri8NDDCDdMsx8rxvpQzbO6Go3avWkyetd2WS58j9o7cIJWBzWaFnJt
UzffK8v3t9WQTKe6s89e7oizCpoB+rNCuCpVwRam8Pbay9QNoUGgVwI7sDn8J5FDmaIx743YoPqA
1vzEl0pyoSTohEWYuI3C6J1vI7DZG490y+NYFy2aWsTcPhjLgCCFRTceyv3gEcnrQljf0tt0HlKS
Oj+FXWsTBWgmRyB91pknCOIlR4HdB+a+l5KBrYqzS/lgHeTKAhaXyQP9PvtyMUusmmqW4HFqcwMo
qNxnYq522dz6z7rjlphoarSmtP3XPjxh1Liku++jvrDI9RxoFodtED4WYrSvtPDLazGTPQ/3oMR0
1BpJsZ1SjExEkvbZPksL7yt4M4o4ZR1egOn3S4K8EQhPhpq+dxzHLzt70DedY2B8tSuMG+jmC9Z0
LEXN0quQV5zYcfJjY+cAYJanzJw63q6uOg9Jnn2qXNld+2gpD3bdRqjAlY+rdm6Og18YK6RHmLnq
MTgnGju9E/b5S1rQT90C8qk/O6Gsd66bpK9K5gSnVx4iDSL/qCUlWfPotdUToJFxC2OIhqKSs0Vb
MZj7Z0GTksRKozWOIWpayuGm6EC/FURpw+a+MIMpXosSfY7U8TbNrW+DoSq891UAiljZOFbCcDrT
0C9fPLPoT/OY0P9UrIG0ZOb9JJF60orvPpmib1+SJmXOrjNWDSYBiH3dunc8mJAPndCF135zHc6K
K+Eg736NDNIuu7jNKF47XcExqTNeazcqziNmmKt4kPrBCIP+xWli/2uoVQMHh1jVbDOK2acVJqc8
8/I1FZHiYCD+O6HAUOE2d/vPU0ecgkjzegMMD1tLUi9ahiE11+yikEBZk7fpspqqhlUHpOJg9+BT
dePBKRJxdoY4I7dkYM2guT3l60xr12V3WUZo1ZN6PJjBkkzTEAS7AYaI6StGT33n24k1rUdpEbSj
RpYRk+oQ45I+3RpbrHEfZ0rsFJz7LaJqc2+LqjtVc6y/VZyNln5ptimMnKfQ+PFTQExYtlSUxDny
KgvGJXqYA3724HGiI/NsWJXxaiEGuwx8ohllgQaUnoK5H51RPZhF3K+w2DVPQeXEbCcFsPE2fmBj
HGxh0BLzmta3rv0YouLAVsX0iuiWQZU/Com1CKPSLaDCdJV4+KxBhWBDxZPUFMQ7QIvPVyObk40H
S25lFrh2fc7YaLWdkl5A/JJm4AjXBudkEl67kqUyPOAbtiCZD987Ijv3nOUxxtJG3KW0i9Zp7p6s
NpdrM+5N6vp654cqXJOsYWy8gOEsktG8mCTK19kk9IhfHJXa31sTONY8n/DydPF4V7tWtLa0H56T
on8Fk21j0kF67PYIWGMKu9uWatYpbqbsoATlAWvsCQCqGr2vok68pB0ZKJzxWXXYCGHtLR004XG9
y4eOiJ1uTC5Tc9ynbshung3XmkM11qRhvB5cgYrWGd2DbOpoLXK8AC32uUz7hJiwFfw00kCit44F
3u/a711jYOZD+Lo33XgJRVZPzWTku2aqXKze1A5mWqHJ0N6Qe/Ucu86uDKJpafZc4Yg95Ub9dcjn
a50GJ9IvHqomODPlUjAis+MChOprUoePplK39GX2FbvpdZFkz0rEED5SipRep16A7LZr3NoQOAxT
PpRZ3OCXtF5GZbKxMkIm+cg6Zm7TbZQldomu0CR5A/Et7re8x2hj5VS1ydvkRBACj/s82/O3sY+P
bqKRoXkZCnFyAcLPAoAGYvzGT08o+kjaniaCeGJ7b87bvo6/jP3YHgiBuJT1g/B7jVSwVtuoje/A
10YHb1Dpuql7/cWwGn+LvQEPBGeYS60b44DOaHnNJ4GlOva+uK1T0GKuXX/TRvhJ49qlPDoky3HC
U9G4LweTLTSqJdxsRFVddr00ml2Uj7fSctXvwqWffjKqjILOKlWtL/ZWbw32BXoYiKCrGgnSp8xq
lt9n1WnyTM6XO1C4QD16DEmeUQhyUgQhVDWdpFuJJDN3ZgsBBb+IHA7wDjzjCtu+FwOyLBPMY4qi
qdsOHDlTHHKNtoKvfpgGr22ATXPFVWkxSFRRDVsRDlIbyy85FoUMe70pmV6oMy09janUwVcdckAI
jJozBuY4wm7n8apmjXv062A6G47klBx7xrabaldcJYaM+22nJo4d2mNaGlqaeoW5nE7MeOy/J7M1
XCfuZF7i9px3WLnSU5QOwVcAphS5Q8czb81WdlsXv8ViU0YqW5b0M89d1C9HXtUB1Ytk1X6ui56t
Q2a4WNRMuzmyt+dXQz0zyGnmgI5gA9GtZ3qcr9CMPLkZpvG4Yfu3cqLqEx6NhdwIOrdCAEH7EqR9
SiM1bu3gZEeSogDknrOvPWoES6fm7Xp95RjbCS3ZEew2PZs0I+/Mc/Ivb/9EYVu8FS7H/tJL1N7D
+nqw7LR6bvOOM9jYWFQJfHu4hpxAujSHTXo9c+HeqZSHCcxHrkTU1bu3QnGVjbRRRizJOqVuDFCv
EngjIrU3FB8R+iVwzrkr9m4u28/YL7iBmDQDxI/jjE4XKiJMRfMLODe+9SIVfOZhbI6NLIBqj+x3
ZyMShznV83mkqd0BHua+nJxaeIV7/qruo6pcyymp92zVFvCZzrxm06fBkK7imaoIxUsmA2w5KG7g
NBEkIetjGog8Z/yL2bhUZVg9U/yL9yJNqCj684VqmpYYsUx1lGTgQkULAKDcQciFGJnVnbiSSMRw
os90yGZJ8Qqn0elt3BlxMe/6hG/AnrvskaDc+SbqsJSv+tFYPh9w2VeDxjBFEY5ZN5lenkmGbx3R
+HzDdzVelV7PY6NIuYauOp+twiz2hO1221YXM27sgOS0BRpfQlfcuQ4joHOItMRau/zCLHHvQoic
QCag2YEZop7vQQsfC098yQU/giapOXrF8rdlx9My3ZEBi69sOvf8oi2STyU39WCIL7AjnWSTdilm
95ZxHxlsr2HLgv58KzyZJPa9zqZDUSlhNNkzvzQZjfKZUmJhYxu2+ofOgpGkzCE49VFQPhN3gfAA
9Wu1IgiEL9PW9CaHLjgFtOafU69FJlpDfllNbZ8JdERZAAhxrLnDAtG4JtyOvJK1j5ppDyzauuTc
0nzu1PJ4c5Etni0eE5Ys63ZIO+LllxfWatPo93zOq2ccwlx61G1/yropOHaUXIH0+kYLNJT8LkFF
rqv5OdXE6QWT74uWLTZcM+bo0VXf8DOrtaKZt2/7JjiJjm+n6wJe9pE3MNATCIu8UPuuwTsTlu50
timBnyvo2F+bAXU7BsLZvMhCy7wubDcAc2vzyTtOPnJTMB3uhS0pftAW9TdyGQVDRWlOVpKSgnSc
fp36yH1Xg9KMEm8WLyFRr8+0Io0S1VjFO102MtiUnE7RBDM/wrUs9kRWG/czB4JXL4BLvVLdMgYb
MTHyZBWckJ2C3/SJiT4YHuBuCD4c+3w36r9jQrXlmgPG+IU0k/Fp7H26UC0b8oZSahVuI7YVrIxV
QhJ92xdX0dDp+1gM/u9V7wSvcTniJ5ARTpVwYGVyiJzZTdKbgB0TQ3PsVR18TVwpQXZgRA82XkmB
ewMStpz+KD//l9b3d2wpgTbmh+r54pn50wuzmHL+z/8+P7ft87dIswvr2h81UNYfP/mn2MFVvyF+
oGvHumDT2lb0Ef7UQHn2EsFKMgGNRHdh9kEH/FPsgAZqaanC8oP2B7RxqYD/KXZwzDcqlWI3bbvK
pGP+T8QO77sLPlegxbfgrbjYLz0xZU+uAWe9OgBIe43KkHUIZPCiQR3+YUdxuZIlBOUjz6UDb7/r
vpF6UDgUN7mShfIwF9VTRc4q7sZI/zM1AY/L9LgGFQFyvGgqLvf8Q58UZXVA/45yVzekmvlFXLcQ
VVduPT/+8IX/hUziLx7e0k5zkKu43NZ7oUgPvkiVzUxdrU1f0yx9hX/3mvDnf3IZuaS08I3/8h11
boRkQUIMDYxBbZVPGuUiYVjDofgPHh1jFS2NpxaZ3Vt/7sdHV4ncKSPuqKeIdjlS8KTUZPmXTZH8
zU0tHfkfO5J8Seh4gCryPS3usXcdSa+nRo29oDpEAxsPV0+3Uzgu5OLHqmdJ/PgJLv2iXy6GQww1
BLtzmqE/jwjOLSXvZglLpG6ZqFuwVwlb3RWJBs/0QigPOOhO4HR0/3woEshuS2Q0pLID4P/5wm5T
EgsaFcBs67i80+h3KJgY6aOR8H8f3+P7fuTbA5U0CcluFoK3+udLzTqBBlQiKTR0DVJWV9MWl1Zw
9/FV/mrIuz9chSnrx3cLuKzTGzrjKmqUrPXjY59DPcRR9R89uh+u9O7RASKIyr7gSlGmyfsYk+eZ
fsT6f/B6velvfh4eCmyqz8jwlEMoz7vhQWKb9POyyg9Vb5WbSvQwGaaqGz/NTj5tFRrDjakaE8+U
lAfRAFFJMlttbTAKp76WVH2GkjwAfwz1uimL4ZsXxTkl68DGFCDMnfbSV9oK9jGczf5cedSIKVsu
vHRV1quy4p8g1c+3Ih2stWbFOHhjnd9MjbI+p55VHmWA6baHQ4ZUf5SHwJuh50xsmch58CnEj264
biek8itqwj6m29A5dh1AK51mxbaj53XXGYlzEmoevtUBszzmeD67a3KVxCkvqE33CZg9PyrJis1w
MqaYK+KWz2NYynnOA246pU65K1VYXYfWXG5ooEjif+0AraeJtGgELdhRswmaaleLYNwmNbsig17u
Ohfc3ZwzcdGT6NZeV1hYpJhcojCG9OayBNB9NHcdZxOqgcq0T4BR8Mg3c3lBMRI1UV7He1/RvcRh
Zn0Oo15ejKGZPIV+mT26A4b6urWrr7WbW58D7r1aeYNZfa1yh6g4l44HgRkePB2U9dOiMXMdtpAG
6YeP7UCHl81sfsN+uHsKeDQXUVJX165OXoXJd6oT1/qMHu91bIfgrnPn8oiyl09PvsvFlFklEHfo
OBQ5FLr+T0lM6khC5/HIjN6tadfG+z7M7BXbgDiC6KULNo9oC1awOOKrkEoxp+eweMUVY17RouEh
6kwWG0DfIGLehn0GHOc0i8C/pEFUbAl25DYJOVnPDgUfuCHhvT9b3FLoxemTmtn55qiUN4GMFlx8
h/xjjX/azfZxYYnqbOq+Uhs3CvovUVAZkKDMvvWpUdOWW7miaLBbx/Nn3yjkPZD6/BU7UAlBI8RH
3jFzUreoDw6n88cSg8O9TXE7WcuGDsW6cSSB0xBu+hJCUq4uG5LDV4rAhozojzGluYOQACdHmBoL
oEI9tnXDa+dwtqQSzBI3T8rfd3bV65XMBtLzusII+732i+RZDbgt2AT3Z6wQZkjXjdL8W27N0Kj+
y9zM6V5Wust2aAktPN6VLeftnBAVtMLiNJDePKbmy6yq9ndr5t1yjIB0mmyQ7UOPOu1rmHA2e8tG
yMeSD9towz4hloIUQ8nXWJPXBToHkfJTHaJmxkdabCHSWGsKZq9YzRSmcTrYfBAqOmE+bYypJY4k
yt3oKsTsSWRspvaJwTekbZY+KncZfJ+Gowud/jug9fSromqMvheVkgdgaZTC3IgalGPqL1U7YSbO
S44zSjMQZjoDJ3wllIEWFK3RiXVrZlD2wu+dhgcSteMdDcBDV/aoAab4lBeuBRCI+iFLoXcTaV5K
qAbjVphZf+67Rm1DGCE7QLzALSov/exzpL4QatzRTFkiqseqW+cDGRtYOcAN213GoGZWJMJ3gQEW
OlHXNpvKXW3w1qcat2+PyGFlt8m0nRtmN+qk/d5c1t3K4b6tPHmOW8O/9kF8Pmdj69/YfWdeleFg
3ieYfE+jZkSlTKhPmiCotcgAi/QFty/bmdcopxB43RV6+NYaDQWwcCEYRE7q35huU68ckT3TR4Ij
0jB/uFBMAepwlLNo9m8CPCi07MgDugnKtLk0B81M9rbTopkAfV/khJ6gOFrnli437sClm5Isobgl
hx6B/vAtkgUR7hn5XaoVjGBhbZs4u7arrtxFg+3zJeTVdVsv++rSKi8ys2IwAXvA45qbxJV4PJ04
UCg5XKzQb7Mu6oSvXeqb3xe8FA1jxogUxMOlQRdfJXIMd4T6UKAd2EmsDKOTV0kody39mnVfNvhK
wSLuMS9CIIW+8xCPPKGZtE3aIl6zhkQKwoRvGHeeIG0jZDW476sw4PhKCGVAyMRNq5l7DALCNgOA
1CLt0XT2WI92Nq3YVVj08ZUdWOJFmbq76A3a42mpMRu02aF1RQ/fpFT7XIXGuWviaxs93xcjSVrw
gVF3DmDQxsIePvvp5G98MqgAL5vyMKNv2hYR7q7KaIJPWQoIsck3sR29lmEQgsaMH3ifH5te0Cvw
S6qCYU6DSNjVNSkRtEJK9BtM7i9kwdPo91j0kKY4RyOO0J4UzLxNwYwjct/kvG1SCpv5SomIWfYW
rtOCnuU72HH2oifjjt6adRto3QSq70A+mtPsi0itLDOqBoQYKqErkmVMZgmHvJohkiiid0ORLhpN
QZeg8ha1VpOTgtLXM2bxyo4BsYWUxKjWkkO/qnLroc2t/DTUNgpAYlcraGK6PuHz0xtt5pOVbYJ6
LD33YhosSnwsPkS+nN2c7NDbGk/zsKEQFxl7JyY+54SZzcaXRXGi909OT21nhWvTxvPHXrzR7mpW
jffaTgmsDOLS8u+VdJcctNA7jr5XmbQrVNOyu5Gkw7cj8/rkeyktwK7puk+Fi3WjSRyt8IeTH7ft
qqhxNrOtzT5n7mmf/FSkHSSc7G5IbGKOKpJa2CFAH45XOFnAhWVJuqHu+eL4mh59AjxpAgbgSCPa
WS7vFxNHf4M92Vj0JAbteC9f2GrWtOc9tfDXJMhgNHa+g1XrbjvWwXMaSQKSByvdWoLiKs4yaqTU
0a4w5qFwGEMiUqDSahyjmT1f8bqG30JU+nqVmq2xyjzKsklmGMd4lMLfeWHO/AZChEk/ZHfCaQmm
w+CoTG4qbviQ6oG4HX+SfycrXBwOP59VcDC8JUQgfiOv03m3w4aiFzq6FdmBHgLzjTVgsg019W2/
YZ/QsbW8muwFtmnN7CtS1ZQXvPDyorNz0Iem+ruD2nvFKgBs6nMeQAsqFBx23x/UQguHK1PoAfrj
oxYIsFLmVBinz0Wmb4OJZe7jI8YvJ0MlwD1ZXAkX5pJX8PMRo6XenIdDldG9YRNWBDpggSJysCii
8gLCXvmHleffyoLNX840ywU99I44SGz7lzDOYknhcdw0Y0KhhLtilig3cYswb5M0+TO6WLVNEVNd
u9IfPr0tOygxSTGK4GjtIhNtWZBm8rkEp7MfW9b1j5+H/VefD330EoniYaR7fyivxhjxHiqWQ4Q5
7aT7Nn8t7YV/NXRDS5MVxcu4zShjJ6soMburxbxP7g2fuDLZaMfcBFuZ4uQDe9tMFifPNl5CkrJJ
ywvHitVlgd3sMnXJBMRJHlerTgfyEAbMyvbIwXXrEKN1h53OebZdDC3Ag+d+D9feu5kCkwU4mMbs
UZCk+PS2KhaFUP56mFNCxD9+Fr8IVBmNKO9ddOmuSwjiL+YGPQS0Ctr00LnkYckl+I1+K2pG2/kC
xNQ4GGwbob1F1k5Sk4fA1J0+/gi/nLNhyryFfIrFPoIJ4Ofh2U3okKvYjOGSYgqUUDwukGT93TTw
S8WCq1CosFybdE6iZ94dSXWs+8AtSuLlHDbPLmSidVG5qDIsxTnDTUuK/QTeXVH97r98fIPWUin4
6Tis2KJgIPdxGmCFen8cRqLu9E02RAecyGFAlEKpLo0gUE+5ZmtM/1hO18qQ6hHt62OqJoKTKjnQ
LOxluO5KQvGW+Rarb01f296GXcV2EvP+gf23ukzKov29DpZGqBG0HFzfPv1/69V/V69mLDJU/70x
74oot+h/bZ4Rjjz/VK7+4wf/LFcr9zcJfgmfLWUGht5PGTOLOQ/JhbCk7/EHY/Jf5Wp8vryRir/G
0iApTf//crX8jQIfKm5+zLctQZH7XxiqT38MOghW/3audryfTRwOK5GD9N9G9mkuFdH3ZWS8xFXL
vsy6nCnDkzIft+HU0buxQI0QcmB0jsI7B01v1fuSvTFll/mrYWVQK4l1P7R9ZVwGlNq3U42QIiSb
bu2Vc3suw+IQNbY+sQZ4GydT7kWpC+MOKRv7sSI0LroYiSYKVfeu96uRoDTVEYkHXHtvVjXijCVE
zm3ZmfD7zJ1V1wQvqD6w90mNs57PjVdehgeia86unTcn6ioIVevgZpjra7yqYEZMgWqzMg91y0vv
E6JItcM9mU6wCeAEbYiu+13TSN1owkbWed/g8beL6Rw0YQhtHw98L75FBlThOmtp8CcJhSUxz3uJ
YI2OrLXnOF98BqaSbFt4DRtSILbZ2FyjyHK2nMe758bq7B2CKR9+X9Uc7JxsPjNfhHJT7Wy6wlcU
uzXQEKQKm9xEc12lFg23ciIUDoAuR4kEdpES6IjSGY5PbK40FmwOYZVN20vamzA25GrI9bjqiXg5
pbF3jkwSPU07vwXnwUQSeHuU3wemVcrPGaKmiTL72iERDTSg2INYMtfQBR9l10/rvltuokq7Taft
YMOiFq4babhk4emXvFUbexzzU1WY8UVFHiBirnGL1BxQU1bt5FwXdOJd+LvSI0xBugcFV72bSrH2
U1p08RwYj5ON+MYG2rRtywplnwZ2aDlQfY2eqB2UXck9SOT52Jp+j9qJXl07mnJnAcrYtKNwNgUl
6ZX0OZlo16FMBuwS9cwTpHfnogYUORUBeFhp1xvdNgNU6nBPAJiHDaGqN1lmbNOkvi9b99Ef58vE
AjMR9oh9jCIWW0Kno71X5c+zTJ6SunP2SRk06yEBXSFUYpxYMr4jy2IbTe4EblbzPmvHlTswJPwm
vFFlQp0mTCcU8pyt3+R4vglNqM3EyuzkkYhl82nieEaFo0X2mL7MkzNux8ivtkmcTAdZcJKf5//L
3nk1141cXfQXYQrdjfh6c2C4TBKpFxSVkHNq4Nd/C9TYnqH8STXvrnK5ZM+I4MUFuk+fs/fawCmN
jGchxj6wccPKOkQz6Tz0p7CfZ/x/qWiejbbLl4ZlsHEKZsRtOdV0AvgGS+VbOyeBygRM/6mRTnhN
EnO+U97n5Vh9wpZUr+0K9WVmCYD8WCktJLRxfJ8PBBkUnDlXNC2nPbCI5tFc2qCE3qf3MzS/TdvO
123XZDsvSUdyW8FMoZDIN7Y03S1hTwSfScO8xEiituac5lvReuA/4EuBKVQQitzEOQrZAOkOveEg
ZXjs7EGeW8PsN4aMqqcetM6ux1y1kbBXEIZxmrfHvF6ZdkmyiJ2YTxyAkHYBHeHNRXlDixJLPEI1
sB9p8ZDCTb8EVW+eRNeO9govVxSvRyONSHMhpEF35JuALU23imnTjl+1v3KNgsaaY1xRKGR7+J03
hpV+jgeiE3DSw4qqOav1HqQyd+Z+0nKmsxxlWPOV+R3ACRKHsbRPqLVJuXa6BzCRx74YnJM3c2y1
Gvse9W+9HU1VAi8FuzWPmbOxLDIxZO1/ocl2H0+kTIv+kqEzRcUUi/0UG99ya552GQSCpnOv4pF/
v3WL/eig6GIMWHC8QklMsmW1mfDB0ZhV3kpY8WtNy2cVevMDUgR9QNQRrrLUNVaj13drbMPTQgKT
m6aoeaRCp7kmAmwHQuHVr5ccS3wE6wEs3QP8t5CsKH/h26wI2EmQO9bfBuxa4CzJe7KbRO3NTIgT
gql0l2Ry2KZTRSZil1b0O3LvECnztszkJ8dpr5LQIoXD1h+8sXUxtFCHZZNyjoDpi0ffHz5mCKk5
F7rfHKZZ6yGIu/UYZo9S9GfX6pqbykNYWAK4hliVXWeusyL9+ZJF9GMCFXnroK6/Nw0E8NjHmWDP
fbm3rD6mewsVDxBfdjVB8CKpBH8TbjD/kNF4aFX0yZ+I6p2s6VBmhTjPSOp2GOIwbXjZsNEeVyzm
+bEerPhC/gMQdDYhwmj1Kh193mcRZrumtxEo5fZDtThnna6Oz1PdHsOmxmJK44lYTRAzWcT2EiGY
e8lS/TwGfX9wJzDOvYRJjAd418tu3OtCGzvA/fbaRfp322XDxQTqtoKIuPzipD3gIVl3tgRXH9yj
Biq3ILh3nDEIW0eXcxSR8ZF0BgR0hv6qYojUClnt0RvmhrUG5SFpNM6B9Tc+AYMb96HBKjdip1r3
jYfsCnDXPp6VvQvdUe0k3Za1tiqxD93k4wh24jgb3uPUtec2Bd8E6PC7Mir3lBVZsDPwAqysyhE7
eE3eVli5CXrGxBMBpQvsaRnsoHCVG/jOsyo+k/lbdE9WjJAl5Zk1ar84aGj0uAt0V3vl+IGUzZwU
hQTTR5Ktap6+3IPv3jD1XLmRTJeXDJSz3apDLUskrWu3cmTwhKcXmQsjqKmhw0KPs2T1TtGoVmOM
5ksG9j0gH9dpXkoiG2ZaWmpoXfoXJX0Fe4WEMzYi9O1gzprmh3/1f+X178prbNfUu/9/eQ37J4rD
1+JvpfWPv/Qv7IX8wxJgK/7DOP23EsQ3/7Awkvo2zkdqb8uh6v1Xae39IZaSm3wDhWybuvw/pbX4
w/FtSutFGcCZFF7Ou1L6V6W1eNfooToXSi3FNYgCQAzv0QgIyHhus1acC2iGHbYJjFH60NjM4VCg
FQ75I9GUl1dJKoyRjjKcLhSGESLWFj7hqxvjqhCbCeAL3Uc7ceYl1csiiO8cysUlR3Q56zn1dNP+
xjG6HIb/cmDFDcAv7HFrTU+ipnn/m3stBJuAh/1MhajvRVQYa5su6NU0uObNaEwMnv7y1f55LPkr
H4O+10+XtGAA0BJDNrOY8d91xSgeVWX0ZXhm6H+FJtAA9D3QutknlhXWxG7VBliaxqxefELE2a56
a3CtA6nLQ7Czw0iUEHyg+q/mweWuQNxhTCk7CENeQfrttgTqcYmAlDxmUnTz3iK+4Zy0goRYRqa0
YEQaNA7pX3hI17buyZGGrsi9Nhzi5jE1MVYBBfZK7sqSMQ7CG7Uj075w2xBoRk//Lf51dAyGfg7f
CL3rru37XUDNilGP3O1GKB6CUdHZahSdxskyyEKfu0oQgs6YcO2G8cSxI/bHcMvMFEEuGV3Npo5C
+ShgjeKIc1s+W9sk9Qsxx/oSOqyPKy1jj4QNNoEXOYxwlhwk0hE5BTmS07fUe3qKkX5qajsi26k2
pHiUSSTaswQpK2/gBpFDgADbqZ6l6ovo1DUtz1+IspdptWsP93NTyEdDkZ30ESUgTlEluyUbvIVX
wR5f6vLYVN6Sl96k/KXAMbh0BqEa61qPqWwLPJEGmZ5r1JSGmSTRBbsOA/uyKdgkrVHx+ZO0sF8x
bgYf+omRwtBjZVmBCWVeUcfOXcQMF09EW3OT8CvyLTgWSrLnaKSzeLBm9LRb7iM5v3a8yBljzJaU
eXZXz2RllHytRG9JcQ4xo0aneflKXGy1KD3jlO+PIPezX0NG2sTEVrhkMw/jdYRP887wwKavmD/j
IgoxJYHjAGe4bXEOZMBqmV+uGsflkFsOMgO/7oYAfWvCweSop0enk90NzR1GH3kSkFA92335GiZk
Z01T6HwwBlfcjEOVXSAxhq+S2eOB2YnlrWNZuK8F8KaPlcKIsRMzj2w0ol0d0OJ76yhZWuZ5FmD/
kdohAo991v9g4CXs7iS+dmh8g8tjMzQut3eMc6e5xU1hq11rh6T8rPO+VkBFJsuLZtD8PJFYkXIs
bhS0HBa/T8nUVy/8MU++41PX93FuMkF0sowQmJBnpJUFfHMGU+Jxkss3n5GY5qwMUKYk6YxzhkrB
LSv2VcnLhWiXlzKtyjHYtSQ0tM8YYPU9LQpeBIPdWx9iWUlnn5KRfrbljOgg0C3jtCFBEpAEUl/Q
BtWHPponfaWIHQI/WPZchRl0Mq8Eb5u/JTKA+0KoDGrS3qadj6RVNo/pPBvGB6OHMXzVkSPaXCbt
85tQebL8zjlTGrJWzDy9D2D3HXRugOUCZKGOM6rmYTVPOfeSkQ33UpsjXV3fJx5gjcSrOQQZkSk0
5QLenqoGAbR+e5BTmGIEkBikBGycYXkpusbip+hRsYYWVikf494QSImFFznPmiO2vE0Cn4XCC8Ub
g3IUWFg9erPeom3HyBsmVPJB2CSfGtGMIY6sPuy+qsDr0o8NK4SI1jqAnXpL8nXhgG8PSTbbuhlH
hK1MBT/J5HE6YdLmO++yRtwkeIP0R68P6vSb7RZSMuKdAPJuc3OQ8jZn/5nJ8+2TcEm9kcj3V4Bi
TfMYScUIzhaLfMaIQ/NTrOcW9X3oERRk+s/20AeoJMSDO4QatnFe9k9TOXH87lpM3CVNF9WH0VFl
frBB90I1lsfDSOdCTPYmcnP7wGDVGa9KK0F8jUqFSc7OYr5WcIasJqy/GZ68qvLMDy32tbXKzU8G
k9RVh6t5lU6coWJ4vt5BpDL8nLWB+02HJDyg+S2opp0rcAj1tE1hFBCk4IafbDWQWscmtaGrqu7R
tBWfhMWxWRYg0dZQ1ajtUaxf/BBfn1ulNP8lIOrruAqzJ5lwnPHNtsM00DFhGzT0xibEbpOP1e2Q
zfmVzQBxS9xQdseyXn0i/y16GKzsMrqmTvZN3Vq7eqoJ0qOtux+w6zyErZM9kZrThjtSvxbiMFVB
ltYzZiE/3eGbgidQjxBHMpcCOB5U+cimUz0Xdl5Fm4TwqJ0Xm+XHyMExQ1MoZozq2H2xxnurb4h6
UjhZBpLrA7f9HjfI8bPesg5yBg43ZlISYNe61oZeUzGt9EQ5sFl8HOgd8nLvZfW0iMhUeXQjLXeh
Le6IIKr2Jji5TcNnfE7ShuEu0nTnWDDeGLZT7vY3NFaCB8jbzt5oZ+LD8OOsjcSYvd00ORy8cXic
WbCng1kUExwr4R9n7A+Yx5tmTVISce79lBwiGhWPA7GWX016ImcYHBySi4acp19XKD8Vc5brMtJ1
30ZoitEW9ctfhJx1mSsAmajUdUcbLy0W1cSo2IQsA8VFYg7lGQN2c/j1Vd/NRijEXGTO+O0cKl0X
L/bfr2oFJJ1Go+2fgFpXL9CNWRiqTlJj/Po67yZib9dZ+DmUy5Kesvmu+oLp4vStHwYnCxkKa6rZ
sGYXunqxdcCC8c8vtigquZ2COOD3iCvBO2yEFIEnL0ObVJaRdXyT3xox7MdfX+rnQpYRJHBKanFz
4V8u//yv3xqm9crAsHNSmKluip7S2x59bLqYl8+ty2D7H19PQAYCtkk334L98vfrCRI9ISnnNo7d
KPjwYwsCyMGOYReLaKmNJ27vr6+5PHl/L9b5cAvJBsQeX977Yn3KQ6vzm846NU5BdeUaixGHBZUd
uNCLo8Ki+6/WRj7wZxPJiP7HDyk6O5v7bILUkXDD/v6hy8KqTZ2lzqnv4+YwjoYCOw7Q89cf8+dX
gau4wqZPx8DyJ2xPFsixCCCdnbCINocpLuI9qbq/mw3/t6twoITWs8iafxqHOh3WZBLEnNObsNmJ
EWhJjXXp15/lvzyWNrBGU3mcdjhuvrtjaU0bH2uJfZJBE+9xtPFQDNOI5BXFtLjpKj3MvznS/bx+
saazmvCxLMWf3q1f+JKDiWajdTLIsnsWmHVRPw6UIuTo+tsCI6fEDTnziPz6o/68shDFxMBK8GnJ
ZHr/UX3UNBAEbHlKF7JrADT+3Dno0efE8a5+fan/8hF5OJhlUYMjDn+/WLp09LhULk+6ifI1SPfy
PLcIEDNr0ZcsJzi9PDW/vuh/+3yQAT18IzYT9Pfjs4GOpYpIODllDirxYoHdZqYH+dVcDj+/vtbb
kPrvr7pPdwKHFWM81/v5TVtUjSbrCWLI1vdIvcttDFlgQ+5pOTfgtJHGox2gTNYjdR3SOqJIh3rQ
wY4Zv8XhokQPGEoAvFGrqDrnAnmtlzpV9pvb8vMTzuxSuYsdAYOAeO/kKGJ7jCfSUk4yRyECeDKu
XhZXXrvCmcijlviU9b+5Oz+/u3h4eKuWST82kvdj9jCjXxKwx50Mz6DW1Z7i/NBp3X0FnciWie9x
ed7pqd/UfVa/DIM9i42KfX1ft7LO9nXYzwvxYYz33UQgxD9+69HeYEzCBqL47t5kAn/ZjEBCRZgT
eevz2aPoNhkvkWyqTm2mCiKXa/N3bZyfnk08O8vbQCuHR9R6f8EaygNF/zSfsMBZr62ZIHF54y2z
s3Ma//Xt/28Xo29Egonjs9S83wUQS/tmSK47gyWUq0mR+ldm63HKsc2KU9KvL/bTV80ng4JNOo9a
drw33tlfbmWeGqIijH06ObR/ITDHoOPgIEScEn99Ibmow/72yuE2wYvEjsCHc+iL/X1zy1QUa6dy
RyqIJmovJme4nnCxtkufAjgC7blKBjohVmihJIfnrDmRuKphYLxsg8BF7qM4pU9gjByWkPPN1cvs
ohA1DYdWFl0vtTOzpfsx1liM9yPisEtXlH6Z/2bx+Pn7Ab4LHRwWIBC4n0qhuABh5OJqP8kZheiI
JutM9Gm8D83pH1ddjg2T0bEWuQMWq/drfheasht01Jwa3HpHTyZ8/rqELWBg1D6DIflt//BdDYSk
hvVQ8uqjscHf9/5bIulcibqxrZNTa+sbyVbDqbEC/8NbQ8RxW7o69ZwBW9Ba/malk+8fEfDKqIog
QXLlRVNmq78/IlaGhBglO/AnQSdp3pgJ0T3tfnLmXsn1qAPvsyPS1NoMxKq1N36I2LlQTRgfZMeg
egVAZbo3+5wu4pwu/Zq6cZeDRd/wZ+CNBOflTDz2PT//4naTUfCTxtg++CgMEIKmnirv7KRFxbs8
XhlhVDBiukZUpwGwRbuSTovLfdS0xtoAeeY5pXGEQroeQnfjhYg8r23TSJsNtIH8bqTbcNM4ncGM
L3Yu5SSMeV+6BfLNoSvmlenW0ryiLU0mcOvaZEFG4CWuuhSTM/KKah43DKFnDtBzfAJLJNbWkNk9
+SLkxfkoPOrY7uh9m8NYvqo5WUyLmUhoHvWVyMRXKHkpTXEj4X3xdbU0Q6cwjS7DpPmzC2ShPDol
LUpE+X4QHZwh5VRU1DP/dK7dP4tP/Pd0XgiIZLOpK961iATh6TvdcvAYzOkaDu5To/30yKhJ31d6
zqMLPoCM4NiwHrq7Fnl9vkGwz9tdirxK78sZwfim6TtR7xBc6vsUhc5V6Dhleu9Wov1KyBCfYkTP
PX9TTtFb100tllbUmPE1axP0646Pbr/aI7/uQ4VvECWkTKyrgbs50NFg6r2L8brrnUOkY76hD0Ln
qpsjGuFePgF/wh7ET2RYH+C5GAmaqnXSGw+agfVMovbMrgViBeL1KspUSzbKONjdvWCABWCMxyW6
cF5F/EFY4wjYivHacRga4IObvhuM9VwV1YhIliXcnkOeoAJ+BL4qd4zdKwuC1HiMtAE6r9MCwXrZ
ZPS0vKpv571GRyBXqB/pMqKv1c2jKOwm23uxzQNWRLgXb4y4YW94qwPo2fP0zaFDqyFyELmdILyq
6RzQCPGYjE+l/u53c3DxZtAfP1pwdtbzy6hIi0crkfZrHERRAJOgxfb447Vi3JfxhPLOjK5KvNcC
uENDc34Sj0KLCJEhu2INdxvp8rpxbJ6i2nMWO0lmc19lu/TMiRjrP+P9G4fdW0bBj9EMcOjXwFZL
IRFa1HakbeDjEsnSiW1oz6+qhOMP6EQ68G/bn+v0NBkjelfule0yj1jBdSbOtETQ3Z5R8vOa5pXB
pCGbLG4sOVEA4hJfhvFdW9T8IsKkd7KrMtneF7Oo9ScwocoYaPTYaXrvlb7ur21NXKaTJMQmE+cd
T988g0nGFjumtO4mUdEFjiZqY8X7N7o5+zFjALAoEe0KnhWLac4SL9wp9yOFedohAoXYi1wqA1JA
MGwQIItes4Tb0Gmalm79lCl0unTQZo+WBH6SU26amlYbHfLOo0E290My/tjx/zcn/c2cVCnUgX+p
WX6yzT9+K4pvbfvt218HpX/+rX8NSplroraiDqQk54f9aZdnSMqexXySWAB2af7730NS5fzh4F6n
apQmRRY9jX8PSZX1B9X1m7WTmogyzPonQ1LLXXbHvxRYy5iR4xEKWcE4lsL93cHUnRrE9yOOH4Os
OFHtB3rbyQBMZxzpludMeckxcuVIz37CmMf4ZyNarfYu7cpDndP8DOygzbeSzMublqS5R41fYuvE
ZrEJQ6e11xh+tjnZws+5JghsM+EufvXDgjy5yszWvW+PsNlCa+sG7te+qLrjoNpwb8dFuEExWK9F
kJI3N3f9fhpMc0VXxyrxfAAvJB8V1TeZGAQiTuWzVdWsOLwjx14D1SFJcNe3rrsxuwEbUxKHt6IJ
vEMxxUhZIkWbemgtXjiOUCWck76GeWTMJ5gjfrQJpeN8DvCPEDSYVxlOT0SJ12UzdU8pa86VTmbz
nva13BSZezf0wr9mUlxj7AzDT9B4o5WvFkK82w+kxeEwDBKz2TOsLA5jjEeqUdNdWZXukdFesQNa
MC3vLUAQkjfDgqyxUqcXgwinFSQwQi+n0dtmIfLwPq3th8ZU6ERqy1yTmmRd+VAGj2wCBpb6WdBF
jIxT1pLXlcp6Jjo9mTdtYpbXgOZcQnE5nyG2H/tHEVcWTknbvQrxDO9RltBpr0F9mHM73+Eebq8Z
6gartJePjs71lyntnW07JsAU3bS9m9nlQWw7QBD7Um+MSk/3Vpy4n3siWqpi+mTmcYucVCWHfkCu
qaQffBi8uNwlSeB89WInna77SSbXoZ2nBFphE1xzYmSSmCP4iWHxYL5qml3tyJhRvJBbWkeQn7wu
WzX4iT/DbB2/h8yOdvOikVvXQY6Ljqb8nTWNLTqjpHoivDJ58iDcvBoI8RUSItu8Bkg84JJd5DCw
G6IVtFPizUKPsaYMsLjNqXcKSLy4VWIor7NRPLHxVpBclVUfvL5MSYupyXwq1HAryRs7WwxJ9apC
H9CsY2Hk7qE3+piwXnSjOAx6K03Xc78EMgPgScDi+KtZN2oXWZWH764GrlaXMj9MPdjOAhQMiE2r
p8jDX0slMs6D3IA3czetyJeh85xfDIMi1IYFF/VFfd048rXMaje4qlWmozPV3EeHecJ9Xtr7wPCE
cWzj3grkPkMDmLpQkMfC/zIza4q3IcaXW3b69tL2TJi+kI8W4NAsoKt6Xf9kV1pdGu8tyhQF26MV
tMkW85XYhhmRp9jFJUAZshKmDSOFinruLSA1XsJSK2vJTZU/QlTtH5GquK5K91QQLkbiag6Y1Lxl
oeS+50sq60LYJKEVh5z5MkfoxdYm0qab+i3O1aRdT7ZrS01xV7xFvhJd1zJ0nn2MvlTDYomGNZeQ
2Le4WEzW/QjKxxLpWg8ZMzzyPpLPLjZZ4wAJ2cSOXmb4ZDCp4VT9MfYOmJ5Y12OYE6A0IQZJaTnz
pJiTCNF0dRSLRT3qS0Ga2NfJUl26l4FmDO5ONTzmwYj9dNUJPAbbwk655JyFnJNzzfiWRES4v9gK
6QaYYxXvf5QzXRpQOkl/2eExPiWYJGO/KG9psi75X9OPNLAUX68J9omUsNDVbrg1o8K51YOjd7ZF
Ac4QZiCK3Ca2du3AuXyEEiXPDbIIsuvKpl4Qy/6IqEM514VvwcGKfd57DS3ITjMLA2ivYKYKGe0L
d/D2ZdSkF4iMV3PoC3fVAJ4g08WOzgHqwF05dhb+b+gbvFRkySD3LXqx6rCXnzy3wUzCnJB3FbEX
FOx424SlMnaQbc0HDirJ1pEtKlw12sbKMYrixo368t4bXOemc+rhhTxPOa0w+Z1JYqQgqhuCN7UV
AlaCEkz2YI+iN2/n6Qsju8/sUc0N7RhnN7oBXv8hNgklNWvzAUpBsNMcC59Q2Ld3Fg5pNociO2ah
296WnWfsMoKyT0NhBl9m6dgXxmSb1nXCI0tncMC5bz6nrgBdR5Lny0AliEsnkNUB56g+u7M7X1v4
JVdhrdNNNU7JJ5oN4mTXJRjeUO+IxrRWujNhVXbELwLMHYAHJlMwXxw/SbYL8qnNiuqJYX13nJyh
3y/l3d4ecqypiUCDObfGsB6zMrplTEUeR6OldyZ9r9rSAsTDh25+NXL9B+1bNn5OLMxkG0YXcMYI
OOco3VpgQqGw+d4OAvCQrcRoRSyNs/WsVA1JdrD96nXwZHfNPFl8G3pZcloCeZyKQByctlYfDc31
YDwsQQ+MQ5O4qrawMbOb1BzrDz3v4XXfdM3Fpj9xRS5OsZ6jAnhkpPHuqmi4AfOPugfzwiGbh0+1
Z8VXkxVFH8H/mjdBIHx+SOtQCeQz51UYU2vmfuZNi5amW8e8+Rc7cfXel07z6rkFmnwn3Sg9d3co
ZjSWy5zY6JyI87sUyMxZJGn5eWxJB6sAk6KILZmZm+HHAM/sWhSwSrMClbyBXXMbywW2bwrjGaK9
ubWasLq249g8K7IKSOJqwnoDkqzaWCKykpUW3ZMhCaTf9G3Y0i1geOAbZL22g3aAjuIpWc++N+GW
DSU2p9wD07EyU5KP+WmAsQBk81I3Q0c+SGy/Su1RU1gRKgrXTFgJGgJmUbsOzhS5D6pJvJAtDwVb
GD22zlTFd29F6//q+9/U9xQ3pvxVfX8dt+3yn6qK/1rh//n3/lXhI2qkUOeATfFqLyPI/1T5FP9v
LKzlGPGnBlLxxz/pV8r8A60j80ril3lsXdv7J+W8471r/PPuw+QgX5imKQYD831nNnZJY0l5wY9E
bUIKDMFXGrLlsA34DiJDB0uxq20MAqjwFhdzPUEEHUpZoPEop6c5WPgJaItkuEJ/36ByFBPtinTR
/jSxlW7ghNJCrdIGjX2bxP18DmJ36rfYiuRWIe279l0Y/fyWdCmmCO73zRAVwzc38eh/1THFTxMp
6HbLHnSP4MtdNwnQfG9kP51dft9K4Xpw6ZmfSltzrie1pbji1wQOB/CvelWEHO6YO6egGWg0TMgQ
xAr3hAGWKJuqsG8eBI5/ajOypMVqglPvfh1CFbIz+K4hP5hDEMbbvA81SFhKZfslMn0s+4jd/C46
l52ipYejp67GSy1dgJ5u6I3hDXHhkbcrU4qAe3IIHDrHwJahaZP16e1kOyApB1ap7CMlCP9mKCLf
fdZNWoG/rE365EYa2yve6IbcACKeSLX4sRCIP9eF3AmgjaEpDT/noAhvB3cqyVWbyXQmEAoBuwhr
75kqsjO2hRj1lkYW27Uzbzr+19LTa75gEhtuXC8x23VqhuqQ0TmFDwEIaAygozTZHSKNbJ83uXnN
WIYGkb+rmoGic2CGdm5yIo2tugJ1jVvE7sAHY5+Ny7Ux+cEdy5F+Sis7fTaX5C+XYJC1QlAH0jq1
vxmFTu7pzUPOwV2BS8ggyACj0rHzfPWSEBS9Gul9kDPfFEeqm+5kBbiUhcjucXGkd4NGYMMEnTwM
cAN7Q4zOiczDo/YnQuuboYEa67ef7VIE93kauRutVHxMQzINzLHLz0ziWoxgREAitMyeygHoZm2I
aB/q0v/ihGnNuho0yWVApPcaDsIWayS/5g22gzmibhHGqUCmg0HLLEz2lGrajzWYNSWzx8So5Ivj
hCBwpZV+iTH1fnA8XioLr+4OjLR1DFNix2mB58dGjd+CAGr7DJxl65PZNa2GKMSPNpOjMNOoEtFo
rdJqPA9WZN9m1IM7NcxgA4j5Kg8NLa4jsj7nOihd8aJl790ItxjpVo/AMZM0O2JW9VHhlu1ji273
liqqPKQqVwSBTPoGPRxBnWFl32HvFzfQcZLnuoiSF77RbK91r859OWeHviiqm3S2si8V0IxgjfXO
PcWNmi+kOg1XOcr/Dbo3MayCynPvp6SjhWUYimVF6fjao31wRw6Bs5wnee0x33Firbw4PhVOqG57
r2+vhkbFH2nO6mGlptG8rtIhhpSb1o892IGHOHaqE9pLkol17L+U1pTAw3C6c2eXQEx17yYnkxqL
iJI8yi8oIYJjBRBo381mSLefigZMsv3dHsCbMKqYPupEEvbjE1eQVjnOpuAaQSPWlD4ygWYi1BRF
eJR+dZ5sc1oHvlpVqdXTfKDlodIiO5jM0FYF8eYbAc5y38SFu5ORqUkzcerPVWD3Z5MQhF1mgZFw
Cmu8S0q7xrzs4VxpenXHsH96JnRx/oIuebjjhgS3mv7yx9mdxAIFyje8J+z9uU4OI2fGPcx6hyYD
B8unKqZty9fO22LgvfPdtPqqDKfbz15O3rUOTLXVjsZ4lzfdxRXMXdcY95x1IslEJfJIfp9l5OMU
QoXNowyBwkdzXOl0uAbLdamGzr+RpQyfiVDI9rPt1zutJhqb5hSb106cEqUA8PXGIJbjbtIDaWyi
ndCFlwuKJ9O3Wd0Toix4URGdhNAyLJ/uLXh4fYxp7p+qMqH74zkL11kV133drSAysNRAlUHRTStT
1pZ4cCayTNcmfMN1WzvTFxS1Gqyp4VGO9m2SHIi9qz+njruleoeirVMkDBySPyUoiY5ZazMzJuH5
UTQJadVu594w0UH31zNsWgH+r5/aAnS4tinQBxg6rxV1JjuaGO+zeLGQ8va4V8U4Tl+JgUmmNaMH
CEWFPZ7Ibx72QSuGGxBC5Pfg2kTFV9cfRsg7F70kAEwWDWRFbOsdO1v14ixxAV5XuN8nRgjZyula
5NN++HVMdbJFdeqvAjhEI8fM86RbewNcs1sb5RJQ4C9ZBZ5IiS0w22x4JSxTZOilUauvHcwypyyy
6g/Bkn1QAl09em+BCPaSjVBYTDVaf6g/emHhOFurDPPPKgy9Paay4LpfMhYGrwAJosldiAhggBoL
V2aS7G+c3ajeYQcD7AL0fZ0u8Q2915anujSg2nR0rxMrtW/GzEU4PhT9Rw9IGhylJQuifcuFaJeI
iCpsvat5iY0wVZ/1C8uJ7RoaXHjOxs54jCLbeYG8wNLzFkBRvoVRsGhX4FuWjIrOJK3CTQt1E5u0
yHDtEZbrZRMpBkvChfsWdsGggeALyMao+0VUrmHIeK/pkpBhxuoVXVt5bYSF/eAtQRrC1Opq7HyL
ZXCSBB3P0MOD4nr5AtHzKbGnpQgJp4g3/hLUAT4oOYYSEEETFeWlDKV6cpdoD72EfNQ1TRTjLfmD
mf+WCaNEBBrDxy5VdZxms71z7dD60kUNVm3RVfOmHwf/Qdig7wv0DSRTNeIR8B3pIzng50v6lkki
B008SUhQCcPgco018cp7SzFxlkCT2hSQnR198juJgys26m9AlkhAMSbCUIIlFgWnRrVul6iUIpja
SzVn1QXrX30AGSEPWtkcwpaYlfEtcSUQjfuRWkA+auWTFcrAy/3u5Ub/ki+BLUFaPZNLQxZd4t8p
2bQJn8/sqDuWsBf5lvuSdAlMniUMxnnLhUEK1ARs2vX8Ja4aHKLtEiIjSZOxS7a3KfVCHk3iwPIl
dCagNt0BUs7P/Vsmzeg1brJRb1k1mkX4RoV9TYJVQ4hJk9+itMd/FixBN+x3xW4AGwL9zZiwOwv3
IMvMu32Dp3PeIi9nychDxUqKTk2cTk/mIZGzKRE7rmhEerSzUKx5spH7vsXxNNYSzeOauOcZs6FD
NtLxnnZjtBpnNR4dc0KlnNbY2zLkBzwcvvuVwjfaQn+Q+9RkWUEWSDGtqVQLPLfm+DCYWfhkpmX2
ZElqQBoOs7W2MUTeYun2z3PqUK2EdnA03aqHdULTGHcNrRkoH0NwhJPRzBtE0skp6Xy/Rk8s4p4S
0y8P+VvwkQI5uMQgpWhkSEVStXcVDDYJV53XQJKO6ju6PerasprphlwysfHTGIwFvYFTVIzzNqTw
f54d75zQq6crg/uemCYUQ4JPaZ1yGh2fYqQF9FezjH6qw8zYzdGs0YAkGcaFYz5GalP3JEJVan5t
oukzoJI7b8mMgjjukK1NjlRbx5zel2wpUxn0u+Fp6SV3Cth7vs2S8ImvRe16UDxrzuv9RmUUN0YW
3+LtVNctYVZiSbXSS74VUboZ0dlkXlVL+lWSk4OV0ZdbeQqbLHPA4hQueVlF7+2iJUELwPdtNFny
g3qL16L3m6/p5TY7gYJyPS85XEFKIte8ZHOVhHS5S1rXTNftZTKk3gNyx9EJtM9f0r30kvNVLYlf
BY/f/7F3JttxG9u2/ZX3A/BAoEY3kXWyJsWqg0GREuoiAjW+/k5Q1jmm5Ctdv7Y77shkJlFE7Nh7
rbletMbd4MoJ73AYOfuaPuLRNsgKi5fUsD4iP2xeksS0hkwx0jcQVDftHKCXIWzMohUJEjK6KJco
Mj9Lp0s6ovk6JacsmduCc0Kt2gDFy+8SZX+UaGDEw3APgZkZlONxPvyokohDa8qTDkN0WjQc67TR
DY+KRJkS/wJRAJZeyteaWqpky9az30ivON9+GDItHw5JA1qGZ5tMm3748DkplTPNdXIQY6Ve51SV
Z3WSx9DVcLT/5XR+9W1y9Vcr2w/SJA7AnGeIYVpGWmA9fpQcJzJJHdpFfFRtSPKOBCELq3KKqi+/
/pyfuFbLByGx8Tn0MwRznB8GZ1k1TZbK3OhAbNC0RRpoHZyOAPi8TNorqTIEWL0f6wk3vXipXbBT
rCpRfKmF8XK4DmO+3a+/0s+3GMEfejNGjYse2aUJ8Ve1NaldXtxyykCTAP4eW8y0M9PFoQb9AwWO
HsXqFfIg95k52DeK0L/9o9/3j5Yn41c+WoBsSIV+aB4tP/S9eQRsxkePjP5/eUf/2zmy/3CXXPh3
I+z31pGl/wExS/AygezjfVp+z/dWkgO0hoHxEqms/+PJMBv9x5cWMRd7Fy8RKmysAlDiPj5OSjip
7BhLHRmXwUoAC+j07cp6b8rXjtU/6VHhYq2zq5uknsoL8tmAjXlY1ILS79KNWPr8aZvN00YZY3ZJ
HCSDABr9BCswHBj9xDwCuST46H10YHsoRnkvfEYKYTa4IISZM/T5UJ3p78OHijEEqLrsyq1Mb1fo
frwLmRnvrPfBBdEs4bphKdvNSawO2TLh6BrK9BnYuIbPCUXWqlimIe5YDc9EL03smQy7AzPuoDtq
BvE6ZYWLH3P/gHtxGOEhfM6yuXpxs9w7nzPi41Zq9Fq2f0YtwzJ0ycLRuRzCEVu7cPxcD8i30A8L
G3CfKUN7HdjYv7ogPC5NCBYHyMzqSzQaoQxiuDhXSVx3gGFNdWM11nBkKMd4cmJXKAIzNb4wstWD
1KYnXOP8h4uJYfEi0svo1NSz9soJGygVzEeEPXBfDlMiH3saLzfpsJj4Yq//FNdte+v7Lb3xXJvV
58Ud+ag0FidoIBaJfKAMu9Vc+ghzvRLpNAI4hiYkG8a2n7kBajz1IlF+dTQ9hgdWeYOLXOafCVxq
9/6ctFs4F8nrrHf5WaKrS22O7GOm2vqownk+1WHeB6XtNlt39BpIF04yAVedOkOtOIBmj37iyxgb
quz4bYXW0EYz89MkXBIRq8LhDx19wuVF2J2JxNaYuOjxDkBifofvIX7I2oS9ma6gaaymsarIQbNT
sWbwp8MiMswMOxzP3kEqqzvvLH8GtFLpJiwCgW85nlkc82iiVTY0BJrks0kxh1d0+JqkRke5MS7S
4DJHXlWncQlQxR5XFnPIs0hVhAXOE0xO5RXnNTjqM0MzBWfIYrAYJlqTO4HHqKN76NaGw4kosj7L
cYCRRP/M2bm54v/CvLifawJg171rEW3rleICj5t/zTw2DgZSjeqY7MB46teOsi+IUutfS9fMDvpi
cR5STYvXfdNNO6uMxxMiCYfYXThOn6DghI9aQeTHMZSGZFhbuuJNDnrTrWJ96G76mXiuTT9l4qml
VVsGUSm7a8Eg+Vkh2gv8ehAvGWEcPWekdrpp8Mx5e8vMBjIKParRxJialV+Y9CHIx4GR1oXCvDd7
PT5JnNOfO1qeJRQUHtrAVbSa6qj0nlNXd88ze5x0unqZfzf3WUUGZMrIh8CjvM/XHCWrrReXxQsS
Nf8TTefPGnPStcOMC8yzM32xazVxzBCiKjehF5aPadQ1IshV2rrcrFI9MZYlN28CYnTwwqpdF1pP
rd3SOz+LjbFd1626pvfp00JJeJ+VbkugoMraeOgnoZ7Sg537rlnD2kjWVux3cIlbecwq4R5tvWG0
Y8apx3WgcVN1HSsacg43IEVQ3/W5ldwgJLF3VaJniCL8NrQgDir9ychiYNAWi2lv6GTc+mWRpJxt
6/wQTaa8yKwQnSbZwu0NWXgWF9Yt0geoxHJaSdGaA4tZ2B3CaCy9wNOG+pkGMXY4C0H0HjxrBGtF
n5pLq1Haa2W7QJUbkfacfQn3SrMZ0mvFyQ7UMiEyW82L5TOw2OGLzOPhabJKcW5yeCs27dB4BMTZ
E4AgPzQltbQfZmvPqAsQ20OI8VSDpC70+jbKgN5Qxg0n5agEN3QmISG5R6ueWpDGJd3muMkpi5Pw
AKsoQstpyd2oF3cc1LsddCiEsNQ0PbZ6tAr4a6cy8Nve2WBqmt9mvK/FpheOXFdmR5u3inuc7bqX
XjJLz/vuZOXSKVtydBmlP8wacoT9xIEg0x+9KeOUvooVU4n2seumJr0MR9qThp86lyLFe0x4sbpx
ily/cYQbXbEsjhwFsvlAGX9vQ/a5kSimbjrRhMaKWN/wfsDl9Wii4UQYQT/2GKONvfdgULNIoai5
8SBRXulgwq+gO9CYiUj3ozduITsG8lT1s7FJbRWxbLPbBWMxJRed4Xdb6bmSc3BTFBepr/N1nUwj
QC2PuTAoinnVGSCthGqcM6ztzuU8tsY5eTkhlui5DW8tTzmHNMmGO9CK6DfjPoy/mLM2XYIa7wqy
sWSFaBhWkF/V9e3MM36I+MNf60QC4J2UvYOW0W3HUM7PhMWOgISlNu8jkU/b1JqMZeJJeHVLem7W
2qxHXSLmk9HO7oHg6QqCdnoFHxE7sjTMyxASmsUim4U3BDgfKic1ztVYRRXKFmuBEHcEpeI43y3X
805VSz5UOtMVtzQXvpzSLrMMWM/GMAb7Ovfn+C1sMeYno4ZQQ8kRSIett9Nxop96zeR22PmT7x96
0TX3KqyKK3r7/Z73yYHQ1FVqZdYu49RmiFB9zdOkr1sSrGBGm768HkxkSgyzTD/ACy82sZ3o+1Tm
FkGDBJ3Prj8eGjZGJKbGcFH63qteJf6raEyjWtmNLR+TLo+f9SHMDk2l1TucEJrHyZ2lhscvZpO2
ckRVpq6726RPs6vQpwSpIasRrCWcJ2A53qUxlbx58bJoYpE0kt08DJDelTKM6rac/Ed4BHjC+9iL
a7y/shOBXnokP2Ju9p/QumS3jN0beeUoBpp704WmsJodh4jnIhVSPzOcNmEf80Wpk5ZM4nUdsPFz
5SssCbeKZPXRN71pa8ZEHNe+4wYxBvYwIBz4ehZGlZ4gjjUFkYVa/GjXpp28GA6veAB6QLc3aiBU
EeqAM8rZORdi5Oi+qyLI/t2RR9YgQ8/tS3oTLzKcnyh7x4cs08rXtB/Jvm479w4NVH0E7nAnS3fa
FKYsDq6EVoiEDhF3Nd44+fzEAvjVSuKXtHWe3G7oPmMCpoKwFHqpxu6eXF9L947r5VdS5JvBKrQz
bg4iaRJ0mAe08qs52z3NmlpmNNil6eHZ7hJwwPQCrk17ABzXdVaMZkARyHvnOZ3aFLMxX8dEFuNs
BxdaaKv3I8G/p6ffnZ4wJnLs+N9PTxdfhv93/KKaL9OH89O3H/vz/ETslK8zOmfTMslF+6vE1rX/
YE/Hi8apaDkrcbj6jiESf9CIcPGO2D48WjIA/3uO8ki4WjJn+Jd39e0/CqQyfzxHWb5O89GGhuSh
8cAb+YPbFLFaWZidrfY+ujByJpXZbuhHqOwEv8Y+jTq9v9vIJqmw0pO4O/RJ2V7HNSzGXZYKpgNK
9cS10ceEURN20Ik75tZGPRJVFwEhv6YXr++W3jnAfkmCBoskyQyCJh0HkfBuNEr70Sn7F8KZg4hf
ddfL0L5ts2q+bpR/R40K7KdkBLaqnDxsFqAENZ6ZzufdsEzdvdQTN41DZ7ytW/3RB2IBY0RLjJuy
JN6xQcSyqYgT+da2GhyCNi3bHS+ANDdroQlxExLlsSmAg3xtDEVyXF2Z9Nv6gokEbBHKFEY7DPZ7
sC7zQLzlbJE5+n6h3n2jyo0/c/8T/BINPz2InrxAGrHezsNvVQVp0R3mLLUC12RsxDIwcNQwSiwc
KwRPhf/Qp7OMgjL39Ee3QKLg1ITq2YbPiJQqg1ythgw6DfT6LNAhQByjwdwkLRzQhLJjFWPwtlec
cxDiDo0575HjoMk06kh76jqTgUML8mQFlF6cKa/x9d1gi/x+ynKX8JqoE4+KdCjCukemI3Qu4/HS
q3Pt6xwPfjCaMjwikYrfNDiWFzXH8d3792uWb8WTraYV+khFRmTLzSiLmbw+h9pjq6uu3FHX9PD1
UU1CEtQ2FG7tBp7SIlpoE+Ms8iiZ41XXZtlwhrI1jmGlEGqKoIu51ja2QdMQ2kjMOoOWWSP5vMqO
s1UdemW1CMDTvtu2JAM+1sgonK2oJ48k08ya2QYKngWvJvaya5o1n57QyW3shFrXtm8B/uT3CmbR
bUy5/ijruDlDLOvfpZgwtzHDBWeND9s8UgZGp1BymEunxfYAMYmQem62x3iL/aQlgqWv+CPT2dY2
pHw35Y4ZMMNzW7bDyvFbZzVCK30izXnaeVbj73KweV8Hx8RhE6qiqKBuAARA0k2BtPVTvY0vsrzi
d/kkP22dyjGoZi2TzjMyOAUcc9NS194Qzz6dJ/OQkUK/wGVbPTwvHCBioMQGbydaX2xVHpv3YKGz
XeHhq2H7i2FfjG1SeLtM6M1tW1mPdpt3Z4WtP5D6ORE/0MshXqXdrEEmgV1SROHc4k10nG3izWFA
p6gOaMLS1Q5xCLA9eepynvPqqnFmgiw0EyULCd0kp1ri2EWlvxKGJAMcrBeCc6fdgOKdj4wMEcZn
DBERDtrmp5Gu0souJqYjoLaa1cCpfmXBmwhQoCc8VNQv2xLn4MaoWguRGqEWQTc02k7WZnNOqUTR
7ZnZqdQG+6q1I4NiBFrtSncbnSY9JKR05Wk+Aam4fLr1MOruY88R+zwUInqdVJp+KVtIVRO3fq4X
/Q6+vgF9I8BZ6N9YtgKdn3mZAYwRtJTCsd9HVSFvpa+jFh16EW+6uDfJOcrK+RNDWJ0gHBlf9Gat
sNPXFfAle9oZ0iWyhIF21a6Q8ZFnWkLggv6Yt9aaiG6yILqSccfAQgHNNx/0de8402kI6+qaWNrm
wefvNzEEEfx+qIvKbdbOHKljx/QOHYyzWIkG8t9XxeJvWumyQ18VuxX+OyCFgSIH/M5BBTUHY47U
x1BFeuppfgH3VUu2TGqANDadugmI+Bl3SBLLYJgKiPu63MD0NWgUSfeiIgHrjtHHEk5qxPPWH0aA
oG6Zt1Ru3qwQZGcUVUuMawXB/5pqjFWpcQj8fF9ZZNaGX/2xyI5EwDYLP40A5fe3qAaWfTty+rlX
Q+GtHY1GE2fSCvkAWi66XJVT7vBQqCUHxrB4HQbjhoqaD2LAOa4Z/PFN8j6bzwcdeNYqHjS/vGDb
ni4aRWscifL8Z1qt8oT9jUXxb7n0u3JJgCn/Vbl0XpXtS/kRh/7tZ/6slVAp/oFLFug5CA8dQCN2
oD/tSDSVwaETjoEPSGDkN+gsfy+W3nHo/BM+dthLjI/+UyxZFnWUZaPeMOgUO471z3DoS0ToXydF
QBxIhKAyo5LDEfVTjGI9V5kR0vu6dGtOKkGuFYtVJTbswJaYRfYuhLlyC3gsJqopMevzyCCvIkcW
+9aE3lwh1StYPUHGyfEQz7IoV2g8nNdZGf6mKBPPQiRcT2eVzFT+kMyWPKuaWX9LzWhkGe2ysVvp
FEDT0jPqzV2iOdUnt21d49BIv++Po5mo4VwxDtzEGEXpMhmk2maTk53XzKQC0YXtyp60M71DpUsu
nhcFIi1nYy0n9YyqGgqYEecHqx/RHk2UVl9w83f2agJut/U9pkMbZI52HFgAk89zrMYHFBXuXlOk
JPdVkdYr9EjjdS+1nUHkPKh4/2EosWTFWt4CpIuq5VtNc/ow2pyezA7RcgevLfYFurN0ZhQu1gOq
7nbdVTnOoRWGeZuORMlciom6apiQhtksWKIsrrI+d3SqjcQ+ksaEP6QeUuc0CNd+5YpMp6zx01Dd
zQ7AcOhqjWadXBWN2SZVC15+cMZ6p7w6zjfGaAznVWrliZXvXbQdQsf5hKipJ6MHGXhr7lPkNJj2
gyar+849oXSEJTUHohECzPkQZ11KR8SPkL/3B1Fkwu8RmPgk1GF/pAPvvfuJXbde1wYj5N40qFwb
UI259CHw0gSt069+KpqvU6izM14YeFAKcUseiNhyPl6M31iO3cd6AMKFwMrvzwbGz0en7HByuyoL
42DKu/SQWFhkNirPrulDqo2eUMWGhMRfNlOOkIrsEB7LMavWU80OC/NRHIF1V5uIbWE7J0m2yxDz
Y8Aab1qns2AjAxuHl4z4JCBgPDp6Hl1MqhKudmCkXrhHkkihnZuTfcBIorYcR5uXyqjzV6OVwmSa
3DjEu8lFyejBgQZ0nCqMGY0vjo1JqQRwPmd4Dm1+j7HnOU6tvg3myrKvNK6gTc+6jp4jZeknMuOK
LcmM2g6jQrl2+bhzdKT1ji1kvC6rVuwIdqcJZ4nQJZjPo5LIDD07IYaQ5AqhhaUp6JSHftDpWpPL
Rf8Irv0Z3vb5SNNKhz+so/DpOMhz0kDOWxArmUcXTswMZ91Zzhm0I+CSYxY+00Lxt9STPU14fBOZ
pDLqhFt/wnN/YZeufb082ZcoavU1x0ACGKU4n1P67/Q42sAzaxvtVs3IwTJr/WslJlDYdhY9RnUC
rUxaAO6ow/ZN7tSrKXGiXZr22Q7aEa49ueTqDfAEakf5t5EF69/BzHnmZe79jG2pNIlJwEzknGHz
shlrS4YUaTM84P5YqrxsHM7GxDSeCnsaR1Rpc8UgONfNG8eAJi/A3H3VyKksgparsc3mtD0AIn/F
G+oHKkFDuta6SfqrDKD0bW0OOOQMt69eLW+K7uzUinSU2sr+3BbE25RU4PyOWjsgAIXHB9R1Jbs+
Pwy6Ux2zEb+kR0DVBsTiuDXLyNuPtrMkHVBErDpCSbfUdaQjuF2bnIQfd3fs91mQc33umlFe81jj
0DGmM39gqGZnoLs1EscJ3jKle/QUxieay7n3NjplfOXnXkLyblW+MQr017lOp2hV41Z2NlMFPB5D
3wGv101bKDIDaPWuM57uW6GRXYrkaDLQqplhMLTzJ09nrDONdgSv3JVExkGbWaHmM5+rHMZ6EXca
8HdBVD24MfvJ9gaCEgj6uyF5PKGiVsNDFjeIHcy0OjeIV4CE446vOFr6TW+Y7dcoGzRUKnLeVLg3
YS8Y5qMB2OJyFkzv+tGbr6bSrrYij9orQ6n6hEUWH5OAdh+gV8rktqqaaNNUUn/Bka/W1oibiXAf
EkAnFDPwQjttZaG++TrOSGXLvnSf4LjO2nrm0drMLDlBTOiMs/KieFiXFSu/NzAlcr3eOcfIGQW8
kSaSImF8iiTyVW+w42Plq5peV9yvW6nTN5/8ePqSTKq9tfuIdoDk0Ldu9AkLaywaVJojhFAhEPPM
apq6AFbBl6JIzA3aDJ+mv1Gdc5xKAw1X0BnI0+E650CPStE/lwABEyrEJA4PJpbV81gXcs3ZI33O
m964S5u8Pndrb7rVB0zCK43D0I3lj0xWPaSh1Rgm9BhCC0dSnOiXqq+zhwKR4EPkleqq7PLwvs7C
5NSNEBhjpPGfhLImUjaqdDepftqEUytRtZbQKy3+WhSAaK7aQ4mbqMYQ132CA43SOrGacq2hQAwc
26qYJMT6lURub25cxkHHctBwuhXZMJ1sRq0ZiVKLsbSyTK5jOzxaI9RxuweNOI1FvwDPw/koEuG8
Gvx+LajCMrkCgzYETqr7D9NsN3vdmtnovZI56ApDULJFReucudhK7kK3V9FKA5QDVz1krrP2hvGs
k5XaolWHA/lvL7Fsk3b6XXFMKv0vi+OLL5/VS5N9rI6//dCf1bFv48iH7vVXbPn36ngpnEF54cn/
3mP8XhybyC6gIHmkmflQwRZq2J+KDEv/J2Ye40cot+5ZNrWmRdg2RbnNF/uowMjNTmNiE/dnZjH7
fYwEgWEAT5FpyXQqz4ALWxMCd9hyMbrQZeyTLRMge5kFNctUKC88BkQlX/9cLVMjFJ0OzvVllNQu
UyXjfcBkmErbQovpHq1l/qTeR1H9MpXyWy+5wJpmsjIuQ6slWWNTAy8L7Mk2L9plugUwRG713isY
n+nlVbtMwfz3gRg47exeTcNwXCCd3WpcZme6HABM67EGF8ar/Js89oobUnrwUjB3a6Bb7xB0RleO
tOcbRnzqZiHGbmk+MPQK23GjDWZ7zGqqQii+WUDm80gmi0XLMsHfcdcl6fjiuoUk0LQKkXjPkLwl
u/gV6Lr4QRZZNwUsKPXajHpj68cu1Z8t4xt7dNJNr1s97ypW8jPFmffMk80nZH1AAihAXQoIKspA
N+v5rmy7LNDF+DkbR9WsTOgJQKX65IyYJGQuZW03z4DNKQEk9/BTnqXFhTf08VZr4/moigXWElPz
r/PecxdgCemkaaglV1iA072WR5dDlqZbN8VSOsd2GjQwIfb6UFFOxGV3VmqCtDRRQBhuYSffsjJ2
24yZetAy9bz0iPDdTyjgzl2pD2csiNMeFZv5gu2qOqa+aG8JhctHlkEt25RG3Wbong3vULAknc/M
i7ZSuNoa0Gp5TQqvedtOVvsEYzD/OqF2vDN68jwcDkCXBJRoF2biwp5lcMm1YrKNAs1nyfWKR1Ml
/VZ4dbkuWasxLGVQtnQ6eZqpRgQJTXOJWhrg0NiOAUGfpP6mPDhI5/H6vJpmigxDKsGIRyOlAhFp
vnhZqS6uydvR0RP5knY6htFVoVf91gPytmKw/9IbvXd6J46CrK4vLCWioCv1glJ8BpndYMsdBaHv
m57i96yGorDPo9rbs4XmX9IySq/0GuVrkkXzZYaIG9OuHWqvHtqjYhVGjfBXcnDycYUGsTuVieOy
fsXxMeFcuQJ9na4XZstjIgr9QY3peOb4mb6JraY7T9waGUlVy/5aadH8JHMOK2hf6/FU20l056O4
v/QwlnFsinZ97yI80ZsWUQFnw8w2W3TbPak+PJOli8ZE0o+K4Yqv6em6GUNOGnSrxHPYpMEsHAxf
0C6f2JxXnhSIdKkAOOWi2i7uWUZq6hq8QmUk9Q39I3uTaLV+7sYC6S62IcZvaCQ2qHzlZREV0aWK
LWPtSMd8zpGjQKXS1PjQhDHRPKPXTbdMHM0ooG+k0ZwT8Z76sjh2M4PCVaHRYwx6Tdr9lu68Dmqb
llGg2QRyX2gIxe/xDONKcJ0qrANLypCVJEFKPxfVW06G4lKjFuO5ObsFu3xmJ9k6nXrtPuobsh5T
YRNMlmvRuDYTkTLBTomK3kIdmYmlhS1xbeS6eFBNWHZBxHmgltvcqVC3nZPN5o208syoQMO5pTLB
+h9EoC1Qdo161+i3YTMZk/Mpcou6vcHG3fX7agGJlse5NhptDlovLUb8wb2RDbcqHSPv1Yo4L5bk
0Of6YH8qwPJId+PVEE63Wte16dtEm0NkWPCEUmxcDMr+bZL9rg4w9cVf+6uZYv/y9rEK+PYj33tk
gq2egaAJLhJ2prXkAn6vAhaG4/d932Dfh0gNv8eyGWMuyYLflZg2/2Q7Hg8kbbT3kuCfBJkYPzB6
6Ii5y8cg7gUoibT8B/l03FpjX6raPHfDxr2fGMpxWhIaGog519cTMUZ40+vqiPJailUlZE/qV9Rs
QMnlu85o5Jkd6p3xSP5EdlGhPEOiNXKyD4xasmx0FNkIt6z+sc0Idm6jifWkngzW495jO6zbtF0j
gi+JrB8mcdOZTfVU9mF/OSsf0Iunlcv5f1Yu7DzMK9uksLK9q1JAaSoj9N5FDLRzgMlVqzpmQ2Nu
CZVrje1+vLKmyXW28YjBdo/Weu7WRAnon9MOS8sqn7LsTeItuUwiuy/wGBbjZRhyzlrBx+dvL+oC
GyrZEJl7qCZl0VoRHQ0n3lX+1Vyg9EdYuxNuVltOB1IXYCcUxTTiDuYLQkNk6AUMTxaFeW149P99
K41u5jTrLyXpWnXq5u0ariTFPSmL6EQH5e4LPy9lkFrVHCFJaXFGe13GicNS0MnPzcz4RERo685E
b4V61cp9KOyk2xWhEUHXQHOfRVtXAeYl4ZDpZ6kHGZOhCxO8fSkCjoDawWpE1XFYjmSMr8+xvJKk
tMTLtZzFFshMY970GUxARS8VH4SdhP14kcne8okNyBPlM2ONVLFl2fPITDORw0YBgdRpSJ9k0rac
ygWZ6XbTmnT9aBG47RmZED1TMqkDZ9nrzSDCk6HiPFxLq+mXB8ed90xEbLyfY0qUIRraIe+Pbdt1
tX4hpiJtTbVSTdMPLLjZYAyNeIxoaBrzE4vrVKq3dpAtk1KbMIg8vP53wfu/HHxgXwIB+8WC95A0
r8QlJB+ynP78qT/XPM/5w9MRn4P2/k8W6p9rnm/84VEZggmzTHj4aNT/uwS6fyA0NyDq8i/vKor/
LIEW4VBIMRC2O0jSvX+IKVsWuP9CyghJ9W0XaqrBUwrTlKngx4OQIXQ6v3bsnN4pg6oQ45UtSrVH
yQXtr1VEofzlAv2Ni+TvPhA9PmNk+BCeI344eeH/N2rUjvaJfgjBiz1IYobF45WTe3IfTY24+PXn
sUH99AdilON6+chVvGWb+at1g8PN3DCyoXVexc4LdGZxQe0m7hobZP6vP+qjS+T9WnKrudeMa1DF
/HioVFByoy4T1gmhMghHl6wVMC8wihwjgn0+z/69i+7kQoVkw/z6o//mr+RJsnkaPGZPP4VAg9jt
J11T1qkxUutQejVnIIq/hfoU/RaILMTP15QnUEA9dzAEQSv+eE1HJIiFOybWaagcPsitld6vhlSH
hty3LrEKtG7r+AiVDqbkpOK+ebQEzb/1SN5coBul/xtA+s9/PqEsnuNgF0KgYf2YtE0xjLwXxQ59
O4s/16d43MF95T//f59FUWIvPihOpnQiPjxQEa7CPMahdDJZxy868ONvbluMN11q1E+/vqvLdfz4
cjIwZFJn0x6xvZ+RIwRyMCTrrBNtCPQ9FOKdUWjfulr/a1Dy3107FiE4KXwYq9QPN1MHW+62Rm5h
oGwIDvN62OKeU2uBmDOUNb/+i35IZV/eEYeeiCsMx7S4hD9CEYk9FQgXhHlKjSWcijjC6iRCrXFW
TMfqJ09m9ou1RFq808snJlfomELz8Juv8fMT7EBxh1S+vKpLJfnxJoaGYBaKTfY0eq0BIqEUdPND
3zur8YsHusR0v8nIVnJW09zh8Hp/ee26SXb/B777392BpSjG8cadphP28ctkJEgjJSDgt+nD8UbX
deY8C8XaQie5+fUf/ncfBdCZwtllazFsJtF/XQ3H2lOVcqV5SvBi3HyLeaLwYan3HO7Erz/s41LP
8k3PFnA96kFyQ35+fOu4BZona3wSMJVndG2qfirNHMjN4BH1VU6sDr/+RPFxCV4+EvPW0tNzeM5o
P/ywndXwNqCHAHrUQ/InqO0AdJNZh8B1gIXM2In7atozgXleatwlEa9UMZKYQj4udGCoiXKP3wdB
4bKCtFbGZHKaSRxjAAn+cZ2I6ncXCZfmh7ec6AoEdkgrbULRTXNxc368J9SnqTUWGISJUS62ZDTP
2ypxSEcVTdZBnqGmjoI8T1VF5FRaT85G8MuuldKIB5uI7mlWYRGy9oY2cVmATtq3EeE2xph45r0y
pMbKq6sUJ4AtBvi+IqKLI2OP9D+HaAfo+e2bWoDmLlMkBc/SADJspPKp7d3qhMPcPKqUC/jun7qC
skUGgWMa/j34ZtIMYz+UYi8a5n6wdGLybQs/dhhtMWNDONklprOjquczPK6008ScGSQnPFp+GLlX
HQyUiyYm4pWZtqifpsolxVALZ9/BDE92XUMzVK0nJSApZ6TLvmUpGQduTWvtWIhkuhG0Nq9wmYHZ
AJ8UJc9i8rll7kw0KrJCj7boe8pQ2WbOS4bUkMjqBbI8Iep+a0S97NBEJrxw4DFe6zk09r105Y1y
cA3bA2HSbhJZ/Yr1tyeO3LfZYQQjdmIDJS/pghezwgwj3GhxRcMkvMcfTRKmaTZvqoFjplUwQtrZ
4PoQy+YyNo/me6O3m7fat7hPFPv+vaDX+ZYVkUFaidkytGow/QRQYCC31ei6iJ6bzMO3ZMwincTd
e74iGEvcSu+7XMlOva2J1MLnVsQq3UcWg2GsOi5PthU7eNIK1FruMV4KEw3a21XEFP4MzRTA72py
xk2ua0u0XpmTI5FgXWFoqBOX6GRczSlNmfj2lYeLpNdD1znWy3pJyJ9sdo3VkzKBCoEvYyJ8LDaq
ZV90KoQTPMERwYbv0RCxVgCtnuwCtHRYedCpXSh1ZFm8IxpFafIs96nm3zc65MkdfEyiTcDhXNVi
UXkiFgEgPuVLh7ctCXwKapiP2AhyJngigT/eV9J+ceIOMEGDviFf25NQt5E5G/t5HjCDGWC5n8u+
L++8OZnOc4kvSjZjBQ1Dy4UHQEFXx4Sp7CFCRsFvyUk6G8q56tZ6Ezp3eT6TQMwsgxOiy4zrAr+w
fiqsuKpXReaTaW43uE9sjPlTOU93GRrmTVfFdX3MYMBQGTlZvAJqUV63deOVdKa74ktlq/arZ8F/
tw0SxPz3ELNphN4VcPytgRTmLFyDTiz9CkRD/ejkJKxvIXU6r+PsglRc8tOqRlfRFqe4C5Wzw19F
p46otaqrLvy0FwMOkSZ+jkwG7dAQa8I7GcRJkstOwElcufOawXmqk6Ld0rucn51oqI7EB0dkow3W
/FzmMtvAiJ0RVPbcRi+0+wDxa/nMUNNt12W/kNh15e6WYpRJ9wicY61UoW3k/7B3XttxG+vWfZX/
BeCBVCjgtnOTzWYmRd1g0KIEFHIqpKf/J1rWOZZ28PG9L7Y1tmWSzW6g8IW15qIGXKHQQfoABnE5
mEiqK83wQafgWYq0ro4JIRS7SejpaxiVwzY2lHE/ERbxSaW9S4g2FO6qUEwk6pZFadq8y87l/lAs
eUM7J4K9b6xdDsElaXzj7I6xyfHvhKhvsdrF1saTJLl167RGcIWWAx9DVC6ffDWcqHT9g43DUGxQ
a6LmuOT1Ye0ON+4S4ucvcX7ZEuwH1cDY2kvYX5V6dbXui3ZH9juEkNj8ksm2/BRkCllpYI271iDi
HYOECeqgy+95KpElCGg/PnkuSo4qMvlEMa8np1IGOJs6Xd1lbcdFbRBA0b1fApMMO+GWaJc0yW1Z
dXZy7V1yy2xnJBqA07b7iBqTA6mcA+tpAuOPm6rrg5eGBLxo6+tRQGdU8cLQYH3er3IZgtO3hVG+
hZaLemesjbWcyHfr2oDnsa9FiHPTdsvr7wh8FjFVu09VxxHEaUxhVpWctiN9VNsmlHBeP1tPfeVy
62tGQQd3xON0EFZavVUVl+26RFPRrlKSs7Hj1BH1XAyrwXJKFFErNl5V/lkksV99m6rehfIou3Cb
ya7dFok7fM39AYG5SA3xGnhhcESx0h6ycgLqW4wRAA8SFuLfIcS9J5VwtsJVEQOliePjUzYbBAgA
nCidA3Ye/9w3CVL6TKXbeBjguBjevJv8hQ6Kh0zinXaH5140+QMssm92Nn8abde6TTsMzJyrS2JW
0Oitqyv7gyV19IHYaHiMtOST444nf51kpGDlkihONGmsAE+TkiyvPMHCDA1FVuXsmjjH1yloy+HQ
BaN57dbldEOuqfPgzaPCgsUaDegen0KCuMIn9bQgunuLRyy7GZvGvZ3VnN2ybdAPufJrvLxW+8Xt
jWxbdrPzexl4PTlUFQxBEdrKW7W+o9YpQp/VoPGRIynKOC6gb2yS3HevpqH/PayM4XFAmH1vaW3e
NEwEP6eDh7gKDXbAsxLQ3Kpmo3YOoHLhNhPOlQHRz8MLF7Xvthqq61w6EHkVCxu00HCt3a7Nm73F
kbcjeB1S92jZNoZEbNLjLs4K58lLqwpfuDM/VqgeTuak53sgiuUqQAP+pjO2bluzbV11BX1/FGuY
pQYCjhB58NkbzaHaI6JpD3S5ximRc/mMt9oO1kaqUSbahjTTg+biOTMqq75ZfY3Ouqr6/ciD8LpI
2hw/LDHHLUNd2gsyNOo9pjaL1FMqCwM3h+zvI1KHkXnBSaq4LrPmLR07JLxTJhAe2RyjjjkFIEir
vhg2dt6QCZoVpX3TSZQLq4mRsY/vVbociNbwtbTRD+9ALM07UHfu0XVrtNSZNx9aLdVDm1v1s7am
9gU4k7slmRSqNfPXVYr4fOWacWytRrRXG6capFoDYow/zLzjOdSZaPhDNqTZxuWtuutn+hQ2T7JZ
CxCot1h4xmezGQywq50TIe6E6OKzJcTTWxVih4ADUnxpq6Dda67db2EWL3HITveF8Gf5MXidp3Zm
5WnIVJkFbyYpM1a2IfEs3+ZurtWmIbdWH/DbfhPxGN21Se7wlFNtd7XIqkpSVYt6A6wWuy2KIaiX
PJ1vjWxItjYotW4TRAucnexb8kHjUsYrod3Ov041mhPDlf2n2JtKTZD0nNyaqAhNoHlFdlsEGUyo
wh6N+9hw+NQyBkhgqRD8jPpljOF0ud872H+WP3+5/KFf/FM39i9xDYuh7ObrqL6UvxjKli/7sQAy
F0mHS5JQsMRp/bQAMpFC0xzhC8M49tMw1GEYSmskA58+8hdHGWYztqxIR5h6mTbDkr+jCxE/D1zw
tgT8eEF2oUBsEohfZzs1ClqqRMDKjQ1g/t1FwdkSZkypAQ48MLCDOEMzJNNB4Y3MjWNpx5Vo1sxY
iwPBReYeE+b00UDaYhtuVmI9skSdr0eg7F/rJpMbltleM9eHootIUsKDkw2T+wjQaPY1SYnathFF
ZhA58T5MEQvwLfP8JA5uTWV08p5arrecbeV1TTU9OkUTQjQa+s58I7kkUwQdEHRN/EtcUhNcKYzs
69GX+LJ7NJKUH9Es0pECpGcX7D/GNsfmkKyZROPqsHK3I/M4Kaq8feKp4VlbP3GdzHxVNR2Z3hdV
79s8wcy8MK8ViVB49836SwwBfSfraroDP11g4J+GhC/1JmP+XBXAw24uV9U/N+Bf3oCexRjrv2xf
y6aL/9/6vSkz9YtTgQ+LL/3jJsS66QpsmC5hdhJV0zIk+WMj4eM5YAuAlM9y2XyxlvifjQTBKWzq
WUcwiHRsvoyv+rGUdX7jP7VwPjiB+G59+BtLWUabvwxE2Azb7GPZxpLcYjpyWdr+KQOPHq/O8UMn
B8BrNIdWsABpZ2DjPGT7BmFJ11fUCb4pY2K77YlnKT6rwAfoCEFlbQ/eIsGdmaltS1FGNZqf0hqa
FY/p3OT5Ql+eK+GfEIC5R5hh1rkUmXvsXOj8mA4YfGTYeHCLWtDCh4TNIPcprkqkYv6JmoEVbetT
3ZozcUR9AuGaeZ3ln6zYdklJ6a0z1kijWJdF5HkrXbL93NsZk5FtmxrLl1ySrlLEOHd23dHfI9Ww
UQov8bZdy1gmGkXwkitrfGiWWUyYLqFmTjVK8qfsIi3BNzelf+UFkvkFC4GnrMiXuU5M4QKAdYlu
d1HmT9kIGDrVAb/G90mDbUfMeyzHelrOwXe5pGGVpaEPTh87z5exXOEQ4tY6JiW7l1PkR8v8COV+
FL4kXsa3xkZOSyKDpEW5jVD+I2kU78D3yHdkqm9OuDQao9Pwn7kjWaWkZDBsifi6lY54Ad+nUEPG
ENB0IsStYQxFTjuA5REdjfzW7hIs6KcOmW+Jye8eZIKkDz2YztlzVU7uvYzPTgoZBrKftWoGNd4k
oeqPThngRVeYDuAmLu/n93YpH3MGG1zX/JvvH2hmRoy6YGcEL7ZePuF+YgnFR9q2nyg1MHUMwMcs
VuY2aWWgQ1N1b+Q2v0I5JXyXqqdDhQjLPGAtMs37AjKG1/g9Q4xD3RBo12UEnr/LASZUaR4jV/Ja
grCyfMbPyCr3G2sLPjezL4KXKRseurkV9N7MataXORKOzOResnl2YYzSp1VWbj8VLhfgwt/mqs25
0MltoKyEzs13YnbFP2WM2o1XwkWEvIxZJ7M7euau52qwm5ZPNnA66WzxgxJi6FrkcRCwvgRwR0xK
I8Nm8hP2PNpWJKl1H5DalvyLjjFdPNTLzIa+Zcl084l48YNoeYwlRNJcFQlAxHVKTQZYhEsUMfSy
fikhHrgHiSLpaCQowtFsO7xuNWvGSjmcpwcHmx4DgSHnigktTd7cuHCgCvisPBSX62RC4vCml4+I
qtQ55gIsrG+1fDPEymofCDxIsEkUQUZ9sL3MERsYlS+XS1gZkvd32W6Uy82+aKnfQq8fHwYcPHo9
LMmUl2xPYAQM9GIkgzvbcwPg1AFvXEdmGJOmzOeC0SAtrzNYC1wByy2By1XtIS/x5k3wQ/ds+J0j
z8b67ZKFWYuK0BFPe9aTCxToxUhM8kWqNqEkTuqIiCViiwDaliRVzrav9lksBlZpKufXMUmwU+3I
B7roHLkfTJMLzHC4yYmZ4P0JSV556u2O3/rS+LMuZoYbl8FpKLPgNNfeMlq7BHOXlcV8NYP/66+1
bGPnLqmXjESjwcKDCXEONibxngdy48wdcfPBifwNY+PgRWhgcC6LIGdEt7mb20nH24CbAmB2g3Nk
NTucWLmNJeNhYpxyA/Yq2CqSb/YO5fxDGnA8My0zmLRbGd/Hhb96hEFCtnwHLdU0Q4ajotK8gzkD
1IoLHVAWDOu3lCHgISAPYw8GyX6SDte8R8UUAjFKmvmxZbntHkbNEenM/MJjugwqjWAZYme2YT2F
5jxXV1EpmZ44RZ6xkgwTVjjmrPbaXebA/UBiaaaWEFlFZPWWYBeuKbzBXODEXPKxNm0m3k24IWo9
Fgx9a9ZBT4mAQr1Jm5xsEMSRXC9Wy8z2Eiw/AA1YZrq1dVZwxp/y3OL1JHm1IEaC5cqRFvMLLF8N
396OwvYjSjGYqFhwdQf8CFb1DHDAhiasgHRzwJGDEPhyzbs26vw1syJepc14zeHT9NhCKkY+1LRE
ZYBC4Uf0g1V3GNko9yD4tpxvl0k0lurlegyWzQuRXgwXnCUY+/uRlrSMUDeVHHgYidBv9DHxW0gn
SF+GBm2yYd25HndXlqVBgn2Zt5c0pN3ljst7330Zim4E+16LJt5dTtayjC0P/K5fv1gkqhQvQxRN
6atAXazWmbucUhcBgBt34j3AbbZNdJ3fW7G21zCXPyBvMfCpquVhUJvLw5l4gYqnwUwE9Cw4yJAu
cgf7uPRpjmOI+DG0l3g6cPw4+bCxIk0JsYrKAgexx4zsOi/aLl7ZMhwj3hIVZPdzgirVVAAFmPEZ
0QuPUlJMO+zcV26x7K1SPXLWck82m5gjpiTx1kY1jInD+yiL/KWMrOYKtZZmbzdhQKAOcZontB1g
5pcHUesV2RPC2+qaZ4x/h7LUDLl3ewe4Oo7r2rK6szCXRQc77HWPReVZyVowui/Cz3Vnbw3GZkiI
ArFuOrk2JYz6YaVzKzeYIXXTsY11dS2ToMnDO/hg5Ros3SvMsV1VtfXOYP10V7G/SHL5EKK4M18n
LyP1iSEwqQhHTHY5pyp2RBJ+sI876Nk2lQmQyvbsuVjLFuMS7H03WcPDyw/WJVBLuWRrGW7q7NJL
4BbprjtTk8HFKI84LuSoExuTooqn3eRNmTwEXJbNOmo1Al1bxsF157jzrT928qpNAh5zakRYPhoE
geVEgrkW2WAGhpRbteSFySU5LLNcipLYx+rnoy9YmdVI3nYq9XUz9ghrnQjGX2uI8T1zy+R5kvkz
CZV1dsrq1r2v0xgOftcO/tpFXbfze6f/1k4kncU+e5J2YGcwc5FtayHVxsdLv5tAeiFbrnv8USSn
5QhdMY+6iNAR6iU3fhMn0w3vl/eRdH6xmzWbJliw5jZSw3MQwKdOCWTYy3D4zGaXIK1E/g4teHqI
xVRsrAwJrZNKiCOdaO5bKKKUP4W3JW9n/JJo+4klTYhbq21vfBXP9wRXCKapOt8xhnb3YdDLEzgH
dxvV7VMdaPy8zSWGrs3r8oaEUY4oYnvXYiCALaJuuNJ5Y13ZMMwOIijbY0p22ql0wHfzphUQE2q8
6x4j87Gu/a0R0DEmnFgrrpD0DmfERlJ1GnNq3fIQAP/k9sWOkFnvmAFpuyeCau0UTnGw6Qj3SHap
WRnpglwO9IHoFMjFJKe/tYikNwmrbYyE4l6r3N6wvDAfUtAfp3LKumf2SMZpukQDGr7k6wa2ZL93
l/DAEMnbVTcWNSThrvyULMhf2P6ALrm+7fTJbsghlINjnE0oecTJWhLaubvTUkDbKtMcv56U70aa
fxqNheJgySwHHsA2xZBcNuzLBuxzc6f35pKOKHxyEjn8o80sMh5EUUyKYiE+qphcRZtskLVVkbXI
aWUdJwyX72FjktaFkHL85Jb2luq6oRJUZDZOS3pjV7veU1hzonDyN/lWlcxWAb5IZIEYjfOYnLfW
Jg9SDJk1nPCeSLy+jk4CzUGC96DedMJ86Ic0IyFOZA2oQFmjHXxQoYX23EryxQI8t330weEf7eLE
rjezb1XYYPuigtod0uWXOD/2nRcbHEyN8g4+cREvRtoStTV5oe1BxrDiTYMeu0niesvQoiTOh/tC
YXd9qVC/HmfSVgh/m9IdcMQZfITJ/00k/iwEos9DNPpc4uQOu8YVeEkKPw7SHLgXMq3oxObxHPdd
+2qAALzGpHjjpUW75uEVPubaBn8ytF6z0vQuWFLqelKvrVdp85inYEmujNqabX3g1Arwrzi6HpCo
G1ROEY0bOswuGKhm+5I2RKjSfwtr9mWHMEmGinniMBF0wS68mZ29TEjzEWv0L4a5ilrDHGD/4Bp3
3jCO8tS1dUL8g698B2HpEIocBGPDv0/JjgH8e9lk9sydm63Q1KDM2anXiqGlEPEIvdVrVVfZdGVa
8/gw2QNLYxlk67weKMsJvam+Tyf/o5jnF/2DS+ssaOxtGmhENv8ihNIxOoCqU8khLANWdHkJDuh1
dmeNAmua53rn5gHVSFmIDALMkKK++9PI4d/I+xZK7p80S/i7mMFh9eKPBaOLhPHn5n2IPauc7S46
iDFAHxsWbaQ2OrBC+2wx54ooNsNqrxwVR9ddFc4F06w2PEdFZz35prbObrmkOv73V/Vv3hbEf5B2
KdtZnv3Kby4cHUJCcaNDYVD6MRVmNzaqkpq0pzkGI2hT+eicpOyN0Ud/JeNafGq/vif8eG/5HyU4
uvef35NikimxC0iaxZTRCsGMmwj5aCH6Jnwg8URKH1R833lKydc7Wkv5XbhEl5BgU1f2LXooeCBE
nHVRfOiWDrqqGVJ+W7aCD0OBJeYv3q5/8yEuqbqCnY2NEt/69f3qg0gxTvezQxH2uO+DaWT0j6aj
omgSAUhPhoSYwce2fkeQPj3UHbMKomaR1JRj85Cj4f7vH6C1zHz+Vwq3XFawGhYtteNKx+Ix/PNb
aAiQiZq6AUAUfCxYx6SUd4ykXlpGPC1wnKX9HWy7/XCJBD5WPf1FMbDC3Fvsa9S6baulB+Od/e8v
zPl3L2zBdCAVZrN18Sj+NKzqWcrnTR0fKg/3MKUmvRcpHcPQyHElldMWjxAafPc4lZStm5HBcXqF
8KV/0G5PWFfcI/7AWku37F7qYqujjTUUTVTkzpTvF5FSFpKtgGuJWU8RmNzZRh4yLUllM+obYsS6
j+9NqcoHlIgXqUkxVeNDHCqyyIB0jXdLHfeuCuDpyADA26yERC71F5+T/QvaevmcJKJIdKEuI8SA
efxPs7vYMmqiSaWxd2JyQ4FezKh2fL20OsXIq+fgD06T7ffGY2HPDE/GPOZlTcSdPY6Bx7sVOfBj
12I2WDOhxvfXvFn8cwRrEW0v4yEUxMuH3SRMaeAURupQAifN10pWfbSNejRN85Tz04lnZ3gD3KTn
CqEh+Lh89v9Mov9iEs0Jtug6//Mk+rHU/2ES/ceX/phE+78JvpX0UO4u0X4Mgn8Mop3fEO8JpiUX
XfzyN3+YgxzxG6pNljSMiJGsC8kV9mMOjW/IRWe4aOkQsi7kwb8xhxbBvzzKJCZhkyQCVN2ORe3x
87VMHExaoBgoD2MvrWEbxKmDhqZQwT5mf7IjpMXVa/yM/j3AdZ5ZtirUefDGctPjvfU3jaMZFYTK
eb2I3oChFY9964WfERYza+TIJ9aWPvYAf5kzPOA9ulZGX24gDpaojsbUyzcdjhBOCbZj5NdkBnw1
qzQIdEZdi/evzuptHagIVu00DRbDXi8mS6tPim9tjrKOOe3k7lKjdW9jKxnvUtIqSEYae2Nr1ga6
vhA2Kq5AUWAacmI7PhJUDM8LOdiNbTR4BTubuZ3OHedqmH0EaCOl7HZEN/Vm5ryoTZ2H3Vd+CurC
xi0AC5Gl1Dorv6rhcUkvm76PGceQ3OF16nUlZhsoZweFtUFu6T3yb4oP/CB4mN15BETBe59V+DF7
grzElO7nFSK75Pvyyl5dzL+vxWCmD3g+x7twVPHtoMPiCS1VedsBTJyu8WBGAuWOTUGKeZLc6SzP
rBBLcQ2La44r/35MeV01ImcaHLKE85XpqBD+eDJKAv3m6rMV+f5dmHGYs3NvTGsTIg4pNswoyp0k
zwl/mDyOVV7dplYd3AkSSeJTQoTGoeX92yFDC06Zp+r9HMdLFR9glox7xDCgE8pHWmj/3mCWcE5S
8CRk5IlDbjEOzMOGqVWZMvib+HQMeD5HUtrK27SpOTFnN5+2nkzIIW9JrqWo1e5GYTxpD3itOn5n
YDVw1evfsQnVbw2rh9fKnNBJBXMtvLWAhflhGTmm0y4G7ucPU3A/VvSd6NmDRxvlx/3I4iTaBmNj
wHHsnc+kLxPCypUn6NNiY3j36cfZ35NDW1WOjHZ6MqMr4n4KdQhl3c1HrbFz7lWojZNNzzEwYJWo
bk0aAlpA7OYdCPxUDKtoqPQD4iuRnmJnZEjhIwyHxOx5z4U1uTfx93LcudTmwFWWQt27VO0RlHNK
eOOPgv5S3U+XSr9ein7jUv/Hl14gvfQFOGqWJsGXPuGRzaV5CMvG6K6QytBVIFOmw2D3Sm+Bu0M0
oI1pQsgwMB6nAWyTnYY3Ms/7a7U0LTHdC9l20Sm7dDTJ9/bG/t7sRLlJULVcmiCMN4o598LlX1qk
cGmWzKVt6vAQHMGODC+qI37dCOLyhqFwvW3puJKl9VI4l72VTGzLJ0gzHl48L4y8A7e38VQszVvZ
NPRxpEzlFQtc2ju4+gDCl5bP6OyW7q/gNRwmU9EVsljWm6kbx2sD3MsRuovYTEHxUM7+qUtaAOK9
1a4DvxyvBpXoLeaObOvCnic4fdwD9TA+xMxJk4VYxsN5P/oW3BBlkwGKG+/MDPmR3UW0kdGAaDMR
L1azsDW1JgFh0uXt4JsPgMlsGJAo/4w2wAznkhLXZyFmAyqnHX3Cuk1EcW0WVfs1meTZnO3wDfrL
cBiHOnssvN6/TVCSrQksncE+t/0dRDBnt6ROMTEn2dT15rOq/WmfueS/xdDRd3CyGQwafJWVwntV
TVNWzAPmtzKUhAZl8naumptuSMN1ZcfIGdl+7euQPKMEdN9N04TDrddmIKfb8veA03ZfKEQ9CoHZ
jqqLOPlQAB+3bHTjZclQs+/hwbO6u54yBmBaRp9LZbebyIrZjEimPsAfylVG6NrrkNTDwcyj7hkn
fseFMRj7qBm/6cbL9hOjpW3X0DD2WBU+O6nATDkuC0svcfNkZeB0OmqvHNKDk7viumC7tgsCMEEo
C5kmVzp1r/yQImo0DHmvqzjYq5lHEyFFKNuFm3NVeLM8T22Nf5z+QiVbv1bdQ9DW4UtQi0Uon4dQ
d3RMPqtf/16UaYmCEUfop4qhyc5CcrkKle3vcobf+xJSzFuFLfM1aCKDHS2r2BLl7BmUdnk91UNz
yJ3cv3f4i5vWG43bdrGlUxCaa9y1ekeel3dubMYYKz12KSnfYxKdgjT3g1VU0HRkndJyndoOgbK1
p+YNYY8kQXRMPHvbcs5OGCI6ggFLmila0b0sQ38vK5leGU2UMc2I9KpGEvjSVWb7yhWHJklpxGum
0zx4YVLek3dtYg/Dcep3S+hQxmXggoNF2LweSac+2MyXVj3xfMcmlMlXp3XzrwzVFng/JBHcT+GA
uJSG7aqQPLHXyVQDDxDKei6xtT/EQQrACanHtgLEeapD+7MR6G9KFdEnz/bg+kxYVltXPBeuMBjh
tTAunRTtrMXgYp7q8Dlq3P3oJJ9DT3/x7VrswYx1LP5g1zpq+jT1U7DpstLeSEm+CKkBq94xj1Bw
0y0snuprBDSHfZ1RbmzGJ4fe1kW5tmcUZ7MXWihQvWabtkN6X1jeuYi64gRLWG/zzkaKZQN579YD
Gv9q21r5fI4mxJoIRj6gxz2RhkkpRX2hZgcGqNMziGLttMEibdcrssgY5Yh6KWZqf925sD1GnnLb
uAjhnafpk2F7JSun2iTkXVLUK19+bazmAc3Lt5D4O8IrmcUZ8g2BurkhRVXtx9SUVwFx76fKhCon
nfqtjEgtxFJ4BRAj5OwkSR25CxkLUQ8Fb5zyo9NXUBtYXiae9ayGKT1lXPMrSBPWzmraAPhfF68r
M9k3fVZdld346M6oky0y11dZL9C5JvMH82t33Tm6fAz9sV+rdua9DnNn2iBW7rfCg5E6FW2+A1aV
rxrD/xIC+2V4Hr6ZtXBuEUAwCPLFfW11XFfiS27n1pGtKOFv0NWuAYeV17q2v8p8ALZrselP63gD
cqxiyd8OB7+CCtu6lbtVNZjX3vfiPRWLfLAIBtnEiOt2JtXjrV3I8A50/1XDhw6EkE2TeY6nlvA8
WXGJWn6E031Eqm1hTnSq5BlktPcQjrHeVwOSzpW0i/JBx4QRJy3QLFBYwotKNIkjBoC69SCjzi8d
m7Wl2Kyt4hYLR7R2h+DarspvgDcOtZ1nq9gwb8OhvV1Cl/FxwGht5SpB/ttk8EDmdnwaWo3Uv7vt
jOKGao223Zsn7nuG5wC1iHbudQTZkdtc+AQ4bISjBEl20hWnIsGH4eU1TAgGh/YkUW4x5Z0hihXp
P5RU+MD/BxAUY8X/2vjdkqT5k/rv+xf8sEKbvwkmgya2O0lgAva//+333N+wbmI/ZGj4gwzxgwZh
/YYUyGZ6hreTPxaw6o+Gz/9tITgxa3AWV9fiJvwbDZ/1q+5Iku8OtV5IVE4W+7lfRpfhYCBNL4Sg
BzKrcGMnc0p6dhVeCUJd1vDzwBfDbt/hwph3pIKHVz7A4LegNcdnvLbVm+sl7SuYxPY1GlHU/amF
/jeT1V9nmLw6tLAoGbBY4G/7dQIWgKoOrSFwqdXc8l3EiPfBrxWn4hLlXkMB2AeV2a/biv7hLwaC
DG5/mb/5CzaWic7ibPa9izDsz2MuUANoorSqicgJP+V1yOJ50Cq4SQOIxhuvEvKEWb3weJs8eT26
gXq2EAZ9Hudi/pC6ZYdWzZNzFWXQM1KerPsuazTPpLr07iXq/2lNoyOO4ZB3J6tyqp1rVu6KR08I
hCKnr3T7Nr+N7cmEm2P1RHT4FO0Q66XcaD1TCPg6NuqV0/EY7RPPfgN9l4KoTagJaA6vZeuS+cFw
7gFOdcEKzS2WTsHx0x3IvyBeB2HMVle55quBt24LhvJJ0/xlrAtr5k3Sq4pz49IcGbRBdLul0x8m
5nDrFH7SKmFlxCNaDn0Ni87j+RGT4J7b4/SJoymHQgQt9CSGJCRvaupecaUtYC0TRvbKtOKRBG/h
s4hx0mk3xJlHihvYd8O1h3YFX6B+WPZ792arlLVJIEm8ZaXpMciXJk4c9uTbQQOE2vXOSMCQ4lZ6
GEM/Akhe116GLjTunix8SNuik4M+LkH1EbDponsYgaDHa8sZYHLyBDR36BVCf1WEHfqrlfBY/G/d
aHaui7Fhwx1Fyh54rLKPQoPh8rEmhnsQvW0ThExg7WoQ4pNMJn9LMHFxxwQFK0xUgwgFM0DdTtFc
kM06WjszSZpd00E8n1Br7NG/RB91bPe7lK6JoCKOd5rDI9iW/GG2p56QhFInV3PiJxtfdPI9Rm9+
mHNz3gZZ1R0mRXLYDrMG0xAaJ9Y2KBdGPGt1sVjJEguupE/gr2+FL2TAsT4a4iWAVor4qzuY/a1V
WqNYqULmXxlxpuXKnmtnVQvFiCQAv6pWiHmFs/Jk4yUb7r3HODIS56xTpQUUqxAj36PVgLGvVrUs
SkT5aOGidcLww6LN6dKPImEiC1esSfa2WQ4f6GByi+qbKLIYf1PFGhv0b6PeEfNn1SEoGH7eti2h
krOeHVLknKT/5I2E1p4meJLvs+EQtRwCUGi4K2qj+1KEOqHWDbo6XjNtcdW2001hbKmFp5t+sooJ
Ba/srK3u2YU8Tg5pmwe4+ciGjbBgDFUWTR5tGh1H1WeUXyiRyZJZIqcnUbDAH1ITiyxpm7GiNoR5
oKpNjXrhvS2Zuy/Ddi710SyPCK7SB3z0y2GIMAOKjSpuk1nLs60Zj0ALC/hpzfK7TTGpGaTaMWSr
SetYhuJu+9opWh2IzD2vfowgpNCLzgdVDhU7ZFG+DT1At1UgenbM8cCNvG1RIBgrbY76dzNptHmT
qEaY5yBE6EV/V5XvqHkCsUFQAvN9OcoDfnNW+izbt12yWAxTo+vPmDvml6x1DHKj08HBGL8fQxvj
1IYngTW9C63Z8l75vTL5A89PQPYcdsHITbCTzEP/qYhAHVCA4E55Jx8x59Jp5hZLFS1O3Vq8YuYU
pbEboMEmK0Bf1b4GGneL+K8f0YPRM64IGBvZj0csgMqSG0tBHr5tRAZpFmFpKTY+0psjSd0dnq++
i/NTbhD5zJFIAN3KBjd3RLDk92e3BpPGhkmEelO0jfzMInigPVcNYYVZNBcW8XjeZK5Y6vvNKq7l
8FaCij3H3hTkG9IiSrwepnuM2Mxv04FWuLW6Z2ccvGOPzEEsgQ3DvcZ6mm0MXDT93kfzQ6iWr3LG
oiXsMFckIR2jCdnU6UMCF+l0TtSoCGXQ1zDpiLX4QnqQRyHrWPGOxnab2CXwLwwn48nNIArBa4xP
Ws40Dl3NBnqs/Ups/bGxrh0A3ccAbQDUtjaE7c9zZuZXDqaNS9tOTkWdSxtoadtCOittQsWwPBbT
vhgc4gCt3kuaDec4TrNIuLsx5MBvc6d9/Wdj8H8sHAMqiv+8MbhNs3dEvu+/FI/LF/1RPAbub2jM
OS8wYkLrItX1f4pHNF4YRDxPIme/eED4qx/bgsU68qclwo/C0SHrlTke+1h4AHzd3yocEdL9XB1Z
Jgb+AI4P9SuDhqUO/Wnr1fSpX4yeVV+5NFwbx812HeqGnYPP+V5QB+DrDSBkrfCQzlg6Gk8bz2je
Eqwens36cuQAQGqV54EK90wo0I9Bps7w3gcquevI1/7cN0q+idkrrmIryq67IbE3gcEuH/2ryq9s
Ltmdlwawihn+n5KqxuFZxFXJma+reZ9P1j4aGBJEc2xXuxzhY/DWq8nxD74Zs9bt6sn71A8jCrWJ
rQtSn2WiveSVbB38IkQHRpXPc2mJKNOo8/ND2ZTQtiqo4t4JTUrcMXnMcvp/7nIcp8i4UE0M5yx2
PV/u/Dqbq3NJpC/H+8gpRNzGlLjhoWs9eJXbHHuqkZNZ49LarWo7hD4DxRwB3dm3iSYbVmHG+0ls
+5Rr1B2hCEwC1ntWM2vwL5b5ZRiylhT2NFaCmgo5iWBAWiRlmK5z3cwGmawaedKKeZSRwzcOXES1
sT/XrrUBQ+nOrCeg5VRrkk3sGNyjn+hyTj7QUU3ADdYdTmhB6FAJalna0Ez3djqGzZncI+NoDnCW
TWDyqzkwnNXQu1hp2rg4xobR7yNR2Y+pQQG9cloTcygIyHsrG8TOC6rpHXR+ugWLnzHbnJj9lv+f
vTNbrhvJku0XIS0wA68Azsjx8HDUC0ykRMxAYA7g63tBXdm3q81uW9d7PVVaZUqiyIPAju3uy7Ht
gX0tblnnmYeGJdMJ5/J4KOqpHYK2bqClTOV48iZFhVta7KuqZnPipMkDRmjy+WmpIgdEYmQNzCs5
l/Vjv/rxpavmisWXNlCVGrPVXLVJPpS581I0VXIx8ZE9zunkXqB4Tx+g2VSU4Nw4dzJVFz4PDWbP
JuPNqOLH0mgWwN9SM8J5HBl1sOhFs565975fxK8pBa9HlTrag4bbYgjwnPn7ye3M29iJy4OGh36N
dKj/yytGVALpcem8tI5eX1kms7NF3k5wzOWtqUKcl64KG/wrp7oziFT4hEt3lIMOp5kB/TCXRfJK
LNm88VcXS40u7fkZpRrMnSc7eKEj5NBvfbYYhCHBYUDEEFrvCsRpihQN+5H7nHvqZvs5b13wF6Nl
wrNX7q2Oqz7hPbmWNcU+4/RAfMG4oX+vOVoWA/CQs7+i5qbvLkzs9SugEfL2sSs/ZyN901saXofS
8878pCF1SLCASy/pOyaYcYnRBM+1pbrnhA6l9xEjbrX10BhfedOJG22teZW3remeyTL6eyuXvye/
jY+6TZMN2zzEfzaQVxaK47tw8vINXlf2Zs5DthV6eMVbS1yNMgqeMEcbugM2D2Pnu/OwzyQlEw3d
BxSLlQc8azRZ+rV9nlXv09BFSbIM+LUaRZ7k7Veb/BnXAJE91nGuzjg0mTVpHzT5FOMtSGmXLoMM
3ENkae2ya+aRTs14BuxBmh2kfJmGiSZChLv53Ai/jrhIG6+Wq5msebqXbO2uudTcX8qmoCQQ/oae
xSHMet6Qa/4MS9C6qTDA34qBKYsbdhzB4zj5Vu/eoc20PBpjf12h8keY15svZwRmKue1eTRjf/1s
MYG0gQ7khkpddr1JnlgvSWohJbXE3IO5ahfKX/3kDorN+DHYkHkB34eEbkSI1VFfmd+7M1pq8rM3
0+x3OTMq91N7a4zxzCJsVlE6jea7wWR/NDUXC52a5+XWUNKLrMLh/jYMhsYTZ7F307HV78lsa5jl
hNdcirwnOC8HHV/15jOegM3FAekPQZaE5k91NNJBPTXz5oQoktm8smP2Pou5QvUYsxEHuLcZp1l9
L0+WFmOhxJ74cyQgdENevgNgNGwxpnELgiR6jd7Cda8PjNnCMbu5zRdsWfcuHs0FVgtFuLqJqxCr
ZnqieQ5bpVyINmm0VN5TfknJ12w34SDUV8s770mfnY39GPchvynOuTzu6Y+T/gGfo7pFiKK5zJPg
WpvO/m4061cmW+NWd6cedH/Lpb30ic3j6eEhh3o/q9S7880CQVDQbMql+ivddsetYISzlHppRHcF
OitCT+9SxBduEBma2D5jtXQQ2eqzTe2aneYY1AIgkvbHBMm8LKZkb41ZHHV1p5NntK1Djstvz/P+
la+199QaIBtTBsXnxIX6qKedPM/QDXYoQHZ5Zzcwju2+nqgJEsmRBnNQHk7lDAcL+/SFT24V1cKf
HzO8OL9ahXAZGFIvGXss7zVxYuvMV7hEBnUQYWNLbotlYVePVazZ+9JYmpMOwzkUbJKipRfZLYKF
Gzh13RyGUY2RhSDyYXQdRdpeg1rjFj+GXv/MW0lGnNfj7TRXiBtOP6ePltdWVJM0dLBXqREupuq/
dSDaO7Ll4zWnw2H3x9DfJGw+LKzzEZDy+JqhAN6z/BkOs2+2fBVZ9zABO9N3+YqgE1hGheG7S7XT
jN86s7DG1vNnJ6zyB93bqDfk8n9VHiWvy4pSwLH3I/XK312R9SeTewm+9aJgac8/xbbrB4ttO0fU
BHES2HwiwnbGniiLfrtKLf/yc4923zLVkKpquh36uLzkQ2liXs6zPdjU9jQykOzGtvSPptVsLehM
Xtrc2IcCIe8mq5qS50jhxR10TYsElt4QTOq0M92+/hrsOQv52p+zMdHDcUmd4zyZLfL83Wphy6it
qsBfjmzf6PZXK+RlpMUdiaCGypCvqK8CHJKpveuA4oM0JR+fFSsTRkkDRyGae5h4F1f0B9Q06mYR
2wStCNvO4MnTBor9AJzuAc96AQ1sEH+y2qCkOz0jIqCFWuWdWWkaUpyaD6Uz+kdryXEgm9WFfrZH
HLvpno5A+nYbYoZ4LCiqHPUIRH156EF+gyuDCm4ljRfY6agf6slcOYRd80EbsMxztrvPg2VkxzWP
SQvY+u82dmgAXPIqyDBT42SRNi+yIuV9YI6X2dD9r6xaMAJrfPyaXjs6aqovjka3iQ8FKpjsrTTX
l+NJVZ1/hPKtBUm2eudqWC5lZv+A+/Dy77vU/+0uhbvpf71Ldb+ZX/75JvXnl/zjJqVTR4Y1z8fW
6bsYKjf43X9RmK2/bAdMJhF4nxv9Vvvw9xre+Yu8h8+vc/+r8fUftymLDT0rDtfF34pbCrbnv7KG
Z3X/z7cpYVt4v7joYddl54la8M+3qaIf12Ie/ewxL1jS+CF+UNXSN1g4D34sLetigS3rD00p0Onj
2EdqYODOnLCIp2ZW9y1xaJxPtBkFPQ3hoFU4iTa8r+1NWiFCh+BWQBi4OLL7EPPjULbiVyUkhXsB
h0PmhZ2eepzgo97gjWlSo/CmQ+NbUKzSNj9XAFG+zYRrHaJm631qBnEmBc/87BZWC+siwdY4uOUT
XTnxIVmbNTL9UlC8nbEThACFLYKFKCfMWkrqT1fT0l5coX16oKCjCjcJT53v0tg0ZQiCa06yzcpO
Lg/Zj3lbVbEaB77S1U761LleQQlNo5bHaVxjn3auuep2puRvzEZ8HdiKQcGPfPghNy13RBTcJKR1
0PnMAAe89JOT5ve2QdiPHLP7kHGiE2OiLAwzg0PeZHBTbCCxr3z60gVpwqtrDwNWqFgu7/HCcaAx
s43BouLk6lrMXEHfLNy5oEtNp8yJ05t1VoQhWFzbB8dS4pTU5rTz4R/QSkleQd+7JBFYsFM697Z0
TJcJ7TpMFO5UnbW+Juqt2fT+4I5avQevmN0xwBPERyJfMxY5rkr7NcpZ7XQRlJ7lg0V86zzyNzEE
xp2pUvi2cMVluPpZETIS0XyXfrtdae3SJCuOfWaN+zkxncje2jXZkruXdmXTH9S4+SNjGZjTnKo7
U60Uc5C3+kWz/XlXT5Vzji13gdrT2c6vmV69SPHQ3LMlWKluXJoqBbqwsHLet7Umb6mUIjEk6lG4
8mwU1uxJjl/S5N5uC27IkDVwLR8thN7mtGI1sTZn2pLU3FMzVoBj1Vu3lIluQB52qp4Hx1q3TCuq
aHw3L1CF+Fmt+uReKwwQJHU15cvXsgPSRpsBJV5LylAYdDBWqtBUaqvfNJKe2oom7vxbByvYr6p1
F4n11i1c3uILLd8TCm5PKFIxAmpedjvVQ3rjxPX8E/AWxV7YBUauN3W1nFSypHbYN0aNB6N0RHoE
UGg0pL+sUg8GOGMU0q2JNhxFV7n7Osmyx0wtDNlpOyFiN1Qn8GTHHsEnUy7ZEIESH+dQxji6b1ea
VNrI0DC0NSk/zUhOW8OdqLVuDXLuLAkOQuKOYcdLzL1Ta8X6obfFoSMkFqWJmVBQolsajbcuw3mp
udm91jTlBLQb5g2REOEQmii9+d3A8HMA0NTibRP906qGfL0gwXxpq1/zTMFlBc8OAM6+HxqzR3do
U8Bpybg07ypuhBV4ZKSeV6az5mDFsqsP/J/EmaGIDMORk2i5Wq2vmpNhO5ijWfcbYBJFasynP1Fp
s5HdN86rF3t0vFt07n69ToUxyeNcpDpdr/GiIk9q7D77XtytFMFdLBzv3FQtP692ecJpZo903hdL
mx9WZXrnXPMWjBCgMNWt0mc0Mezpa8SfRFGCF/e7Uk9iRnF+Vg2MojWPjNUyLxqFEtPeHNMycvzc
uKHC1N+ZHpy+nZZtAWcrVfozRR9ZRCIUU9hQWEn+2bVu/jMXg/ZiduX0wWw7dQhwlsWzZqmJGtrV
JBPM7fTUJQmRd1JO/Y6auqS74T+wCDNpW/QTbVguJBA9rD0YHzEiVuFCE7IUQQ4LkIAZN4DQ6B2R
cE/tEohNSAJHre3MZgd6baZep7ErUu5NLUcK1WheedaXxHwlgv9G/oKGw+xPztqvhXF0vNm9bJad
KBlI0A1G2p4AtLmCPDphTIyQcRI2Cp99HffWfVkZI1i1zq30u7lrmjucfk5+8NrGfG8H9Z4oNfkB
ACXM/3rG0iWcJjH0wUhP3HgHZV+/Xxe9f6ryJudezfsruehqijvsKVa5rAuuKXcANRhyu0viM1HG
2bu3vELf/3ue+j/NUxjP/9fd9OPvuu6plvxZZ/+8n/7PX/i3l936y/HhlbgsM7c+eo8Z7W8z++Z7
4CrtM0Bt/oVNuv97qjKYqvytz+Lvtfb/Mzf4fxHBYTsNvpRyis2O8C+YG4w/GNn/nqDxXBjDpqsL
w8Jo4fxPd0OJmrFWuIGPwIqKJWK24SNul1tTZ0w/3ZbpBzhKXx3dBvPgtH5g9F134oaIJry2YI/C
FECoH7b9UNpRCp9eC+i4HhEbvyRbiYfZoeqZRbMAQ8YuAyueZ7PJ0/qedN5iRatTGqyWzB5F2V1x
jhLzj9lKETEE+MqGgQXawlt2K57G8yG4bazrS2xopKQt+Cm7zt/aqnl3tVfoHXRYixYbXaSrrdo6
31quMcdvbxE490A6tyLsalRxNKb1MXPX7Le21WXPK8XZil/zbi9NPrJFp1g7/dOxrbtIiLjIfBp9
xq2Gu8Gq/kiOrbyZMC4/ZE063E0zxd36VuEdC65qQTNQ7M2kV+xzN8kn9gSQ8xR34kCD94H5vPLZ
PcmYHuitLNzr+Dbrmkv2lO5pca6dZNzVLrkwY6saN3y+81ZG/fi8+tXjsFWSD1s5udhqynNcIA/p
n+5y9mT1GT2Cd/VWbV7Mqbs3sJAMYedVd7WrJ2JHAQiLuK7gKA9rgt+YJYbbsbHee1DBV73va++A
rQROqgFqA4LpSN163Y3mqyoLY5+PpncAXJDTy77G8R3RvCxaTMFCvanXO9ue+icahbx8hzvZPpva
LL55M9Y7q9Kf3Olxa/OI+tlqDww+j9Y4oqcyG5hbEnD82LarL11lqocJ5y/Qdmen9d4Q2hRnoQcC
3zVrVZ7JMca3vszri80G8K6wjLeMVW5EArOIaAxf9jWeuusy2u3O0ezqOFNFJRod1ic1X0/x2IqH
UevdKAYqckI4PRQ5WnFl4aBPR9FE8dqgz/pTEx9zuIh7ipCKbwJcX3rsa3veV3ETpEOpP/EhRxWk
9IgKOL1iePepdvTsGUyuYUVObV8aPm0h+Okb2KZpUHmtE2lp/76CG8I462r7FB9TYC8eX2XPoJSM
CQHvUc/OJTyZd65YyUmWaftklxI+K7GzM/kF4tJauuw6XgtQEzrIN1PL54aP7RwoZzEOEgE9GOs0
i3IBijjEqYMuim76tMyDHUxJZjUJs3e1JPqLF5cq22NGmTd7h75azhjlNBek3hPZldKR4aL53ng1
DDz6V5vXqm0FNul5/VWnxjbfCTvPbpxOuBfYCnH6pqy1GoJRz0tzX/sNIjrJh4U/f8rufW8xME1J
ghdlrrMP72ITDhJtAJr9rnyzzk/zBlELSpQW/jagOaz60BGanq5TllnzdfhPc0Xyx2lRmODqP4pi
6NaalEtRu/Tp2D1bLun4azT12G0iPmZJ8gEZOiFBluqMwYXWVHw854Zae7WsOpc6PVP89QlAuPTE
5TUDeFuZQ5Ecl8GzPsamnocvt/D1wvnge+Tzii/HoTnjeTDRD+qYWyX/48TFKReNjbTHPDrEzzUB
HGbMlktvaAyYmXmwaNH795v6//KmNkmP4dn7/6vIz7/Vz/6/Lz7+8Sv+lpDNv0D8ASnTfRol3S0f
9vcrmsH+LzYhVLfj/Pvz+v6vVzTgM8t3+Fdkhy26Anwij/9YfBj2X4SKbV7NtE/AYqXP6l94RXMx
+x+JMzBfNpltH/WQL8jkz/rnzQezsja1TSNOM/uBtwnyZdCXy5enjPJ+JVoJFpkKYVU1xZM7e3eE
WnEDTXl7lY12JZjen0eu3UHruSuH9aidlth0YhDQefo41q32c3RdlhZOI+D0erHLlcfm/vdI0/Ni
XiwrK4wK7afU3RNl5p4B8HUVzUsPqWIkc1CsjXmQxcDZhLAGiCQUjNAwO9Gdh8oK4rjILXAAicBj
LkHrtC+lB0qFICz0Hf2c+sqhnBJtd9i5qbB6SLAWFPfBAirPvEtVI1h4Bf4AglBFn/rZbRa0oiXp
2eWsjd6wj7BixUvLcCnr5n1iCzzeC10rz/GiaTymultMoEZJBf/M69j7lTg5nCNIWoSVdxsYcSLO
D8lAXJEO6aoc+BLgG6vGuAF8t/bh6PjpTZzraOUzc3e/nzCqTbu1wdMWeU1+pAZefqg6G6oAju0A
Rlh5u1l49scycVRCCkhpyMyuCQ4uflhjftfinz7mxvyaN+i5Odp9oFd+cizmBEtcWyXpW6Yykm8L
Cx/XU3eN1d2kyKpvfVLVIULao1kpViT15BPOS5yvQcVz0I3zBwwN0knYqQpFU4YqXtU00FHv6/mZ
3pbPJKNB3YyL8QpgEpQlMbED8Sy4P3WzBYDnAwxpxHmjPmBveJrW7JUh7RvC4HCz9g0c8SK5X3EE
IaEPH03Vn6upqY/FgOuLjUPEFRtGOqfvjZRCB2izPqZJBXPbKF4lxJdoxHS+K6rpNytu565y1vhx
9tGvuQ1qgT/i7uzNOCowdx+oA9gIt9ODwSgXTRPidoJ0hY8c2w/9Lt2dN8zGzgXbecKdkO1rBWV3
1JI0XLc1HGLYdKhYVnx6aYtQSSJyJ1tbe0rkYmEESH5jx2sebI3+5iFTV/YV5QHODVD2TGbHuthg
fZlwAixxJPJre9wP7ElPnAvpvoPxsKeUFdN8qvmHyYHna0MTIUfHBMHZETAJZzUd0NlngyARTtQE
UEmPcuKLqo+axqxA0g+APVYwxraYyh1TEAg5Qz3rdi0CCu9ftTI+rWsNarCXbGwG7c1emBvNQuXn
tLUxzUkr+zZR936MK92m+gD/ZrbYc04tkGCieMVtNRXjjeMMPPFj57W4UVbtu8FDgmAL4JEyero6
MPjlE9b6pVLa0SjE+ESAc3avJZUXj44wQCjTN5fdS89w9uRtvF0MdZcUVTnmz71TDUiA+pocKC03
zvWYdFzJzYE/jQ8W0nTM23MsWzMU8TQ90mimc+vlY5H4E2sgT6nlVys5VHeJay1nPHD10RjmZUY3
5KOlQm1xhApbvtrNwTsP3zrcuYzAYEzsVo1j+k3pJlQ8ushbPKWilfM9bYH9R2/zaaH+1aJEQ58q
cZPWfnXAiCJZMGnGQRgsSNqCHcuSOwdYaZwSajZCOgrQP4gmsXVaIfLJ1tyhHpcHRktoZB4ocJzt
r24m1X2Zaz95pN6MNRNBXRbNrmoJEmqtdZ8Lo4i6Ekx7rWW/4t7rosyQ2WvV5QiYuKSzO6NbJi5F
uDkjhkj9kfzsC0J0gZDim2QqrbI56z7eIdecbmmClU+W6WvXArmbdZudRUnht+Fa+V0OTTHlMcYz
YOyogt+aERZx57CU3Q3xQOhsGAb2X2lD+2iG41kTy6HbnlpMAQ40IQhUcQsaTaPq4eCW0yNWnQx0
W3+cdRZRQbwpO623woSJnfqCU+6DWhr7aE2V/9UZ/cVVFgpRX2CENr3h3fmjHwkBIt+cTiyRPAw8
xP7Y+8nhO2aS3uXaoN0wqqd7b1OsarFC62uAXAO73YQvnfPAW+4zxMSHVRPT3ZL5bMOXEXRujXSl
espHJ9cYd+hXySH1LYDRs+GFfp6PgdS7w6IlHWfwcOePnFqruSwBzi0+iUCDTiym7MCZ2bkn+vw0
elDSC49EcrPJffzd/GOr1EFbWrBjYqJuhaslxm+/+lo26VDgtg3HTU6UfcFU/kdjhFrcP2PT8iOs
5EvU0hsQ9UN74lqJrUqT36p1X6rMbXarj04qegkrcqFkWbNoUE9rle7HsVJnrWh/EcO7I+0CRF2V
mLbnLfRmuPWDwWSCoYAfbC2WfD9vsum6CajaJqW2EqM7Fq0MDBG3SpZ81NhSkoIHtOC8a50f6ybJ
1ps4mxbDD6Mpihtbxlw9KKgNYhMzqFxy/ZbPAF0em7Y7F8U3fk5/ryiCSCS/a/FHBWbfGd9RcBgT
5YS3xIs/+awkFCRRDt1jXBhxmG5C8mx5Ey93rvts5TCT2t8E3n5bQ1buS5uBYVLWG7x0DPJF376W
Hr/V2mGZkgjd3x1sPpJGOfYlDlEkGVRtCK35xTcaeRJ/9O5i4NuADD5WsYg4TBtO7Wx686BshNZg
XrOMbcCUkH3Nlce57mTlJ253A0c+avtoVc4+n1yKG9jH7vt8rW6phJp3w7Ja4WQun30aL8HEdobC
F76GGajZTrBsoJnEWB8LE42Dtyk7kCB1R1XzDZN8+dNQ5B889sVAprT2nlvX5teaYrmSYzjRaTyH
Wuknl7Ev50d7iPMPN3eutuOAXy+Te8to+qNJqyYNImkud1hZ+UYTLbdeCEnDcma9iZ/D21lr7Bgs
Yly6OcYJFOG6eSkyZyInkTTGL7tWNQlffs6bDaF5mPSVjTs30KOrbO/HXPTiA5v0Vy7j4WEVJt0F
05ROx1wO5oNdORMZ/JzOCISmgdagdAl9Y/KRgWybT4SonmAH2k9wlHoRcmpqjBiGNELb6svvvqPS
cHtQE36mlF1tSK3OOUip2zwyNZ70Ixm7dQzxrjgRa1j4/wto90HcUm6Xv9PGLT7pTD6XM6iqKG/S
JGwT81fp9DYp4Mz4wnaEgY+LKx3JgFLUSf7x+GRFyjZH2Yv6EpsbSP7xBW0OoXjzCnHBLg/g1R7x
UN7EuKbdaOJ1oI66tuZ8nJ3J/RXTQRymRu8++IOdvdmys+70MbMjjHPlzkagCmUjV/z1LZH2ZjCb
p860uox0mujvYcV6RL3jBjvbIEcEexqPqghuAQ6rzWsFKDDfx5sHizCTsZN8XYehc7RDjju6OrRu
mb1xmhVvvOLG93JW4lrkQ0xDk5udhD0z8catc27rCYkw0/q4gNY1l6+JkeXLzaQt5BTWFBghCFd2
FgIPtaRJ+mxsTrS0UnoRKKuWETZHAbsb29qAsPEmvHX8Zct5Onp9w+4iz4cHK0m7l8a0O2pu+oaW
WpNdRlHZXNWZrtZXvxuqJuf60M8Y2DhhQ+5Jox+tvjQh2ZRymXZZzvNwQ4El3TVsHZyXOfZW5z2B
Jspd3VO8Wb3R8nkQOxyCEHDI1liF5dw7ZpF+TO7MghHc3bVc64XOCujGd2Wtso+4sus9nLdq071U
CXCgFhGpkMQLLMjBHs5tbI4iVvEF7nl9VBXHa1f5V7JFNUNYO37Wm2FSS9187wxrctP9sVT+cVcO
1VQ961Q5BqZwjcO82TDzzZC5VEMaQZMuQ6mtJQSITtr7eTNywuLoushe4UjkE+UiU66Pt1W9jphm
8vo4ujQiGNKMlyeP6qXmQSWweak8UKKlJsvDAsywUJHQBssJ8swwYMAzbmYbEr5w29m6Arn7g4tH
XfLcrmdPlVY+JOMNLl8qSwudHuY6Btu6o5o35RxVHoa3BmvtcUgd+w22bDVGsO1hvLIOlPonS+k4
EloeJ7fZtHXD8xHuqGPwkhlNcJxkWABx5PQZuuYW1688juyMnlQLgpKmCvI6NmL1NCzamWi3PHV8
JqNxMLNbmdt0kRmj+12h9nyJesvrdxnBn4Oq5HNf+HH2oeuwUyryJYScnRqQ8rpuLeue9xuWZ3J0
qEuHOwhwImyzzn1lOSR2mcPpvGM3W+x7o19/Cgbrm3mRNn01JSW6UhwaftvzarTDRVLr9Z4qq3qa
Z90+rzKbQwOJNbJTnc2PnlbmLilwKLKqYzpot4wHNR1hh+B4TzUH3YR8jS9UHVU7wAl+SEwi3yW8
6xjO8Tkqoxt2Y+meiJpPUcPF/WlIMn/fFcL4aSNfHeGIyiCG3MFyC6OPy/L4kCXmFHUN8HEzqxx+
vH06f5Y+FmG8iA+mSv1fmBoeJr4SLNnCCKVhLMdWL1tGqTG5LbjSqoBmyo1l4bR76St710JECCCb
lQL8X5bu5rgC0VvyGo+VVvzomemDDUV61ChkwyPFm6SenRoljFKjEEz2gqfJNPdNbOEc813tYTDX
5UnO6XGElHKnoJeRi6jNjgmcoplySdPfUjrWHUVJlI5AI4M3R0qs6Dn4R5kDVkjLkOgc/rlimHjp
zMslHYR/P6mEXAdJ62PhZPYOSAYHZt+wWBP6o+eRFul72rjCcXNbukBp6mYZNpG79e4LFD1wUUAU
9ZJaj5z16wf2ZJdOhh76U5Wl1Ycm+w88swUJIu9g2UoXcKqnX0LxYvWohT4tkOX5/rEjxLM0jIEC
l47rGjQFy3uCjGv50/bNdDfx0wqMWr1Dub5JEy9a1pb0Vvne55TAlQaL491I+Qp8GNPcIfAYQZn5
8TnPaMwtMEgHVSKckJlZh65Zq7zcdfhGR4TN9hZrY82npXcPuijc0Ois7LZMkuKR/YMQ0Wjhwt9N
hDnv+4F5G2i0EbXb+kd5vTz5bVvuCBmtR9BD4vdcc0XLh3w6UuAwRrPWGljlXDYCsvsaUjWc3YqM
kSDPeGavFaXpIk8wN6hrMrTiTLpuuqxFmoDsbT+5rzGKLXVGbmbNq1M9yolS8alf3lB4SCJO850J
rOiVUeo501q68WDS3qQOZKRWrQyOTUqGc91S/qPW0Qk2/vD19m7WFzMARflaaxx5JFitvXRgUc+2
6b2hHlcBOF1MJcKbQny19vPaFDaQncK4qZf0NtPqj0G6/XHp02vn4L7hJN3PC9NRnUhyeI3xQclX
SbS/tn71GFgjkXT4A7TqVRE5/pay0qjdoSMPSzLm4FBTcsQq4VRP3jIgHDdJTsun9OIfkxgBLqhp
6lhQLPNTiwUYYocXA5NgATHv7Z4WJIZ/0vpWqfAbjqb/VHNg0VBm2g2l4ljAR2gF6aDxJFQ7RxTd
mRR+MK8ZicwliSN+VNK9K3JbPkyOxZJAZ0dN3rDI6H6CiwaM1Sv1fjeKVN7T2OCd+Af+VVF730Zi
PFl5w+EBFfZM5rc4LzYvVyKcX3EhR4qMtAK+obMBEVwAaHapzmvmQuUV+mvHK4lMFQmA0dh2gbIm
Ue+PbuDqDpwJGzpyvDl1DJtJOOkNjgRHddN8xIdxdKf2R+KtZ8xOIoQ0CVgi0e5iH/TLWqK/4Kc9
S53kCyQ7d+cWTnmWNus/TI59WDPqYxpVRhhb7W2XTBc6BH6JKuMTHy82zKH60loYF1nMuKfawg3u
akN64O7CAnGttIfZsN7wxPQ3Q6zRAN85GY0/Zn1IhUx2WVPpRwUdMOrssT/RsCLYXAwN3ERwrXPs
X0ZNsIaLcX6mzfKjoF+THf1i7mmTgx47mJ8U2unX2bOLyFFYy0PyH/Nvu3enK2cfLk2HrhdXtOO5
a1lG4V2ihUkDnk/jHHuWLEPKFEVx9J36zhpKLDOraY2Rkc0+SJ1Ep2Isp277TKI01P21gQ68yJ/U
0TcfNhH3agugrV/YV8Ed6Euh/WwwHT24otSOOS+8jvCCq0C15t0tRjMjRIfO6VTOEsgOeNPMalk+
mbN4tBJZ/cwAOzw0sxnjSEjHLy1zviEfLeCzaWw5t6yhL6uyYqjE7lyHMhPzi6fs8dEwUmu975TX
UGvhVs2BLWiFW30w5eaTd/abcOxCGsoUZrOMTCiEI0mqgC5PS8TavZ51FAPavAyOWTw9L4n9woRg
X1uK/YhaL8OR5wCOVdcDCfG919lzOOHT2rgmMOhD4PQPnt7HPysF6R6KsIeiZkBJKrmkazczRg/z
toQSFLTDlFK96A9qnwCoDWG1OSPQbs6fwBmQig9JPKttSYS3Z2YXxkxTob/VXG4Y7+ZGQuZ1mu61
k1Z707aeh+eeMj6CkOjch4UCgXDhXPjA6+Ob96AwxDOWL92JvHZc38YCbDSPcczSiAU1mHEabe/M
UY637hZMCIWccVO3dYanWUqY9Cx4iP6OCRMTwlygGwPCWTdskxCnzAdsW/cH+p7Hoz3mw1F6OAxb
TbUMrR5dtkGilVMIflVd7VEOLJ8EoI6Aa5jHT4LWzPIP9ykl4hDVSZyoiJ3a8rQUkypA61bZbgU+
DX++5+KtDF7RjKCVjCZTfiNH1jskgsuiMdavqH5nKg6HyJbjfADm3l5UMhlvec4ETgp2kz87W3/s
241fDA3Oe+rtjvcpZ1nzSPHe9KZhAjib+CXHP8Upd92iDW+F1MS9qOblYEhP97m89ualtz33yacX
D0wKmuuNpqXGJ9DO4jz03oQQabIMVcbIU9rUHKtBZXv4pb0+JStl99hm3NnijTXObAUDs/OT/J4N
/2ZS9DuzvMl1Y7ER0Webn/R/sHdmzW0jyRb+K45+hwL78tATcUlKomQtllpe2i8MtkRjJ0hsJPDr
5ysCkkloabvhuIOYGEQ/tC25ABSqsjJPnjwZB3CCUjegs0f2oXYzSnbNaqXCmEy2d3JtueeBjqlc
0uP7Gw37FNokZjhqtUkjV5CO9Mpz0NsbuYG//lyYRnKykTh13UTnMGNJTQh2/GPZzYLTlYTs1Qho
9H0621pn5UbOj+nPGl6sFAgnePaKfJHQgOkjFfE5Rb9bNGg9aaOPzVSfYU5y6WYVrldX9BqwpzFV
f8dZWa9ONxkldtoqZJVI6Sa/tGF2fAG9RdCd0ug7Gf/uIk3Wm5Mix/sHzrRAaSSaM3hwE2jXAV+K
XMbYXWXxZZE791KpoCStxNQJeUY+kciPXjolW4MaeQ9pGe0MFX/7A/WN27NNZZTnpmTVmxFVXFSX
EXUUeIxj8Ob0PEMU4BKqf3iBFu5f9DVWjktaP58EdjV36Uk7VnWIsjM7AFZUZjFYWVp9osJtdmJB
uD1eqfDBJBb6qVeusnGZVuoZTTvAbJJwWakjx64n6MTRyhNJyVFuJPiycp3+6Ud6NSZUqKeQR01q
/xVUZGwrAQdW6EUyoVFsGd1uDdLjlcdhExhCxwqR4fBCstaTjUH6BoxVwdNIvBMFdbCRk9RXRljz
9/LsJtO21fUGVVbaaIWfnEz9orkYa5K+x76u1ROQkrmzhFbquCQ8NqTSJ5kUyZMlZPkTVQn16UaP
YUAEt7VN4Tc9xSA7FFQBum59TUWRRmp8/Rmp/uADVJDpTFLhrq3z0xJ1ha/SljSISqGBJkPDkWs8
5C0NMk7hIngjlKTmsROsbzbF+oaq5qgayYnN0a6IQNCLpGubCmhoKug6ruG2XdAn8kGXrOJyR9BM
sf8jnzQYQI+jf8k3SP248faiXK22Z2m0/l/x8w+p5gjZaRK9r6etPy1S+DL5QeK6+TeP3DLlCNVj
SGB85IZB9pS4tjTKonUo+aauNCKqT4lr3ThCMZTe9ipK4PgPFrnzNnGtq0eQ/2lry1qjxZahWz+T
uCZtvq/NrDoURFMWwBNyE5EjP8xaQ/QoalTWjaltE0/HnmePUCjR/kaDpqt/Y5uKxjtSl6A5JMfl
To31rECjQkvc2bQIlshJlLJDAAvV9usS/tWH2ER9IkKoBXFzOmP/ufc9XtDeEd9r/xVplUbZm0kr
Z5AsSFJm5xU9Ol9ttdB2pq7uJCH2KtuA6ync10CLlAMmmbtOvIL7viS/ktWVv9hKtDXAyzG1SYTi
5KgqEMjKcevH2lpanxdh4qGAFwgfJ5qR165SNNUwCZdFZs1uYzPaTP7BS1iQChRKow0WUmcG5VRf
UUFdk+So0XHY6qilxBLNeHAAq49rqDXjmRLSF0qK6SdKzcXqTxxXe0ILNVEH4Dtb2NXq9kMCSkMg
iJA6qjk1hcohUgxOGZLS2dDuxi9E/+g6hy8QI8L39juwZJ99B4ANdJrIXgOMdUpD6J5VFJW1cWjA
SFfzFE4ckVpaIfUXfHv7Tp0ilN0XB2/WYHfQEBJKyOGiJhLIRGLDmZaaK8MKop9Rbtrr8zTX1jey
gVjr2/frbKLd/Ry0ldAj0EVCSqzAvaZ3qpItl9R0cj/XT2+wKNmoLpB5efsuL8yfDsOdHuy2hoJy
V4neSTEX0Uayp6mK9D9shm8rzfGnYWbfvX0jUUTU/VKGqqAez8aDadM1CoELz2bDGpyqNXF5bWXq
seewZqqKD1fFUMLB4KBHUtge3kKcsC9WkUnGBz3eW69Y1u9jw1jfpJVomGSWiLmtFFETS/tLcA8h
ypVEyHf4rM2PNLJC1QYpYZ2is2BTp7Rg5ibbla7Cz6PMLVPN7PPGrP3p2y+p2WK9HZBqIaQomAZL
tfBpHANu0P5XE6IwhVen2+mGSkkgn4TMMh2dzoCqwpOEfhojkx652yiVJkZIWS2LN5hGcVCclORE
T4Bo0qtV6JPbhlg2WVO98FmhmujKQEnvq7WJ48+k745TZaP+oTi0bh6ltAUZpzhfd6ocOiceojoo
Pnjbj567VPH6/eoUUQYlKN2vmLNwauaGce0WqkGtZZK853TxpvFqhr/rmv6UkomKelQ/PvagJJ1m
WmLfUfAanAUSuMFSWXvIDbize09BPTiG13qmryBorGhNsh6VtaVfwHGMqBSkqHRVqriuOnU69Dsj
C5crqA6EaER8yin0idZkGgnspWsDxYOHCkkF4EcvB4PNtVNjpuO5Byb1qjUhzQQPU0c4Q5PvVkUW
f7ZcL/y2UrwEppHsVGSjUkQjR5tE1ogIvO0XC6mviRWrKX1tnOgsqILtRb12zGszCu1Jbvuic2vs
b66B7BAyDURLr3V2THUMpOZZuJDIGlzCe5IomvQR+LLS8zgmgRih6YFOgHO2LaXlVTJb0fRsCzUQ
rx50SLKW8EeCCzGfCCsGq7Hm2HCiE0q+lVj706Dx3kh0oj9z6eB4QRVI9VGKaCfOT+X6SikkCrOr
0lOPZc4XQt2NdopYjn1WUHUxT1EI+BAwT6St5QLatZXRIEI/QdSDFVEiNlmsNW2erFOABE+lWRug
fzwSnt1HAtECr5nqUfoOIRK5TdzppipOPE+7UWdxcYxtK8+QCa1GlbTN7VHqqQ9ayjcHXFvdVGl0
6c8Mb4zOWYjiRURRFEA2BemITaUyoaFKJYvs6qCwztb9A27NJerEXz1kmadensu3M6WujoPU/Ax6
C21huQStyYKxFJjOp5zmYidampJv3hYbFD9CZ5SU9XYc0w1yVAS0HMtLaF0WUQsmiuofJd6V3SZC
vth1ToFXl5BU7Rlwr1fxMNsZxNpQHyPQTvMi2rOULC7oLBOOoZAGCra5hOLqw0ZyTfU0zTLpvYFc
70UuJfI4JWM4D4iq0FrKLITPKsNGh0ANVtc1uQHMVKas31eVotMlfBtNFc2Xp1bCdjGlCg7yyFmD
2xXHKpoPJIO99Qi8ZTbeysHyPi1190tAS8MH08qqL1qZbs5jYIazsHRyiFwr/YJCYrSfcgSIkUkt
zwp4Z9dSBWJfRBXJ0RG5v0w5Q3TeqtcTZW3Shkp2kQKW6u1HvZSXJ5rw7uWQYmioIzqKs3CqHI1e
hIq5Xl74IN/gBOAMRsIfg2URIhVtbtc74HBiJkV1KplopK8zOTyZBWX1rczTTXJF++FoMgODHtdl
BTspgdmyogZ84rucHEqNRJwqF6tjEGH1mDdOzy2T8pgNGtcT1ZOr93UuZ5+hPOjXKhv1qvIBzibh
jFI/6DVJuUAecENhnkzYhhDcvUeW7AThK+vTTlhsaVjKnSTjX5A88Sid3OCdlLh8VMjII9N1EDmD
yLxeQzxGanErm+Ft5OrrL0GghZNQrjcTpPS3HyRjhR50qGhn0NBDkDGn+JTkGerbIAcPteTJ0yig
rViQ8pLrFe6XGSWorUF8nFaVtrrSvHp2bmUpJ9eG6oqxqQEPBlQSHTtpyZsjdXMNw2szMQqN3mF5
TXmmobvXtbUCLyf1xb9RnQgVNODDcZFqPElYOPJpWea8kmQqLnLgFspTcAeMY83xjGsFw0C+CaHm
Va7WpH/NaOxYxewcX8WgFs50oHJF6Xlpsl4VDaQCH7j85NOI6FhL1PU5dVElWieGrpJhiNenSL4Y
70nkSbcVN6DJDcl0NIPJLU4MCva+0tgIDBrVwvyWykT+DzLbLfWT60lqecoXuI3vsxDJb/Df5DQL
VOJ//EXtvbGVUXrAKCjUDFxRQA/2CPeOLk3wn8soQMdLm3n0RSzuQEpRislzfwSTwTiGgIkm7ZKi
UlIP5Wm6KivvlOm3wvtUt9feRZrFa+r0KlB1mDuIU+RxKk9SDQHmC4cM8ArLWmVQIm1V967gcG3j
+mx3vP/X9PdoX0R0Yke2EfnWm2KRVrcL+gTm2SMRWfz0Q+Iv8zvIQf/kl94e6N0PhcAKEl3dEHj3
ULsnfmuMaM4zFw+L339TaRYiIk2dRhy7iwKriBbK7Y8RPD/SbUjdyFY3P2+KuvYm6bVpePsNm/l8
+3cO3uA+KZa5+A6Qaztl+Dj9BzDAK3PQGeH7HGgODHa8TeLsp3fcnwPHIeRHQVdzdCryRVH+/op/
aym8/X4/PQfzhxjH08/y1L/P94ENm+ZgPzYJnSEOJkHQ7U0VEbjmOlwIor+5KTRqFbv5cVMz8P+/
EDpv0OyUs4fff7OoP+s7CTaaC1h7ChJe3A2AOvTWEWrK/6lt8OrbExQ2z9R0tXtalT9hCzTwK9PU
aUNPwLW/AWyTVvQynSRk6Oq7a2gbwGDR9v321hF1IiYoiPPyt1cc5A0JSRUdXE5cQ5sEil17nwca
gpCqgsuF4MjuYlHtLwVR0qPIAiy0G4szIAMAQacxSj22gH4kUCLqjFtT39kJiqIcsUVoTAduKa7B
TQLPLvRlfuRA7NiS72cB0jMG65zEd7sI8DL2FwEHIvg2WDdqNrtrcGeBIgsQrtckmPqRouskAVS5
2e6c+vuTQBLgSIUMoJvK4CyBBoYLdNjr/TX7iLMASBNIcXd1toItYw6pl3BIke2uwR2JFl+n5ySI
nUBXBQNp3OYlO+6xxZEJ5MscDW8LoDDW8+05DHD2gOvJbewupnN/CzgEB6RwheRvMzuDmwSVw7pv
iKSbRxq6prxp+5adNeBgKEifEYs1dxrQiegozzqLvBIcvXoWYAaQEcIKaB37Z1lERUK7TGsDgsFF
Rar+XNPtZ19f145Eg2Gb2KLZAtj6/S2gqMiQkO1Fn3q32Qb08Xk0kR/qdwioHALYN9b/i/bPJlGO
AIqlk8TdXYM7BOhyqfcNjEjs4/jzllYLgnQsgIVTKAMhwI8d3CLQ8FR7LoJd4AM2IIv4+mDxG4TD
NO0QC2339Qe3B1TMcu+YwBFdc3WdvpIvnoJC+dE0oFTT5nKYs0DXeKX3HtCPMPQ4/Y/Rb8cXoGyD
WUCx35aH5wXIYJg9N4E4B1nroGOHe8Ayj+iVRdD4CA4OzgJCU+odDOjykcKXN2XrZYjUdgiWOCQF
qaO5BmcIdeTD+q4B5wh0SPRN+37a7dtDcDJCAfpaO220MDiXCKaXYFv08wksYfQBA+2XISLbYBbg
rYGgND7B8GYBultfe4BPIKPKS9agOfoE+rq/Fhwhi0OXFIFE7K7mFB6Sf0i3u+bA7oGX2aSHdJCg
R7vQ8YwceglSsiEYX41ZGJ6DhLxg37NRk48QmxXNclpkuHNGOApxNJwozEYzC4PbEaqOp9TTLnBG
6GAB7PtXzgiwElr6wPP4PksYoiHtCNC83rNggBYIiHhvxe/bBdM5orJM0TEeQ10LaGr2DRl0kCPC
JQfcoHnLjrfIGUEs5YjeoM3PB2cdSaYovc8IvCbwUSFO2pwBHRzdwmW2bEOVHzfE8OwCjW96e02C
Fk/4+OQadqwjviMxqkrOtU26Dm4taLC9ekeRqNrBEidv1vqOnbWA7wjRnwyk3HpNzbQPyDqqCvT2
nmcEUZRmWsDFSPHtrs4sCEQZ1xGdjnZLDC+W5CP29heATWzo22YbJogs4v4Z4eBhk2OF5o2B3F27
aR/UWkCYseda0AGQyasoDujh7up40PT/A3wUJRUCeh6Wp4C3JBQre8VRQMumDUKNS/Ti+4MqGmRg
VQ6Q5ueDswg4OqLNSK9ZgHxFX2zxnu0sdCzCLuNu4TvTgm54qwBPruf7E0eCHamIiLenX2cXwLvi
bJRZJ62/OLhZQD9W6Z1nhXZC/xidBd8YPDbXvkXktDhiz5GGEEViQ7MFptJ3FWicCBrg6RPG3Hl/
C3zNBmI2zRZzGdwqQFZMbT7NP0cTOBE4FClCxGt+PPe6qwD9MRKtjw7z0NaC2At9I0iNlKMMnKzC
733pXIR4YTsk3LCMzSQNby3gzvf1kUATbAc2Xust75hW+2uB9DPFdqg6gynsrsYEDclHEmTKvqcD
mUVKjR2jzbELQsvBLOAjULUpC0ra7mqmfUCzoL0gL/6zSXiNSm1oBjpLvtkRXX8ZH4Lzk7XQUpUG
txZeqlb/2VkAU5FF/zbV6LoIJOlxxNCWa83m4IImzdB6bwWNoEhBP4f48WnDH2wF+GpYC0oZhgqs
aeauP0wvd5lFQB0CiJLZmr3nYAqpGSo6nP9wvUaHUPSdpg8ArPd1l4SjsCsQtl9xF3esHJHranGG
5oZDMou0NeodQBI6ODRRMF+h50HRhZvEfiCyarbMj7tLPzBVT8VQY8+PHo5FGZS/yF6qlnrtFx7L
Y57/vC39EWUdqDA/yWjsfvGuWi2aezeLSvz5XwfLbZdT2PvhY45h/5+3L/j81i8+1ONfTv1FOqds
stq9btU+5tU8ppTq/6L5X/N4vl+Xw3GFrf7+JL//dvCce87B3wychZ1xRZ6i97h0YE+WhwPvKPT9
Bw7ny+ywaQjtQtmEfUcezyP/W5J2eoY11R+9x06iJJ0/JI9P+b2mqP/Iy+XiPvfvi/xg8B0/ue/g
k0U038zTxf7ITT1Y75HbSrN3ybd3KGUX8V+Hrdoadmnfu1BqnPoPh6uwKWzsO/LpIkndw0duOZF9
R54y476/P+NKw7PrO/DZw9w7WIAtdav3uFHkLxM/O3jkhhfUe+jlgz/vWJGGa9N75GRzuCwa2kbf
Yd8/t00NE6L3wAxQ3IfVwSQ3hJu+Q18kyCQ8m+aGutB37Mu5vzywHkLB6hccL5fztIrmy4f96SDL
J5g3/R85y+b3XpEt8vxgTbds397j+/ee784P64ybtHj/oTkL0Nc7WNltmUL/sbPM5z9UuB/neOdB
NUncXzF6ghxkZ2iRE+w9NEJtHRuiKrsMU9+RrxZ/pfOO99SWyPUfupwfnlst27j/wJt303m8yjz/
8Fhvs06/YvzzRZotDixVS3j4FYNfLrb+/cEx1pam/orB/0zS8HHF7Va3tkvC9B46SXPv3Xie0oXr
8DQD2Rb4/q+5wWQedvd+A5z3Hf7a8w9nvGF09R42jPBIDqMayGIiBd576HThdqUcdgU7fQf+8Det
hV/vivgEzbwVjt16ycPi3Vn27Gxr8N6+T/9HUryyENvkwq+5wfOF2Obx+g5/x+wvsmxx4FK0DJr+
Y7/SirLnJ/2Yz73HBS1sSpvY7vu4b0iQ9nzgTz6RTScKbkHWvg/9ec65s3Tzw63Zona9B19k+bsX
H76pWO49vp/dJ0g4HXhuLe7ae+yKjsVL92CdNCje2yO/hDQ90V6f40+PqjAv/bNDcE38xn20mKf/
+jcAAAD//w==</cx:binary>
              </cx:geoCache>
            </cx:geography>
          </cx:layoutPr>
        </cx:series>
      </cx:plotAreaRegion>
    </cx:plotArea>
    <cx:legend pos="b" align="ctr" overlay="0"/>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BDDFE1-BCB4-4FFA-848D-1A30314BBB50}"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D4951549-14A5-423D-BDD0-729990B7D7B2}">
      <dgm:prSet phldrT="[Text]"/>
      <dgm:spPr/>
      <dgm:t>
        <a:bodyPr/>
        <a:lstStyle/>
        <a:p>
          <a:r>
            <a:rPr lang="en-US">
              <a:latin typeface="Calibri"/>
              <a:cs typeface="Calibri"/>
            </a:rPr>
            <a:t>Technical Assistance</a:t>
          </a:r>
          <a:endParaRPr lang="en-US" b="0" i="0" u="none" strike="noStrike" cap="none" baseline="0" noProof="0">
            <a:solidFill>
              <a:srgbClr val="010000"/>
            </a:solidFill>
            <a:latin typeface="Calibri"/>
            <a:cs typeface="Calibri"/>
          </a:endParaRPr>
        </a:p>
      </dgm:t>
    </dgm:pt>
    <dgm:pt modelId="{13D1866B-9130-42FF-98FE-1C3AEA6D028B}" type="parTrans" cxnId="{BD161651-50D0-4F9C-B95C-16CC12EA0637}">
      <dgm:prSet/>
      <dgm:spPr/>
      <dgm:t>
        <a:bodyPr/>
        <a:lstStyle/>
        <a:p>
          <a:endParaRPr lang="en-US"/>
        </a:p>
      </dgm:t>
    </dgm:pt>
    <dgm:pt modelId="{F9AACBFC-B396-4729-98AC-84A4E027F375}" type="sibTrans" cxnId="{BD161651-50D0-4F9C-B95C-16CC12EA0637}">
      <dgm:prSet/>
      <dgm:spPr/>
      <dgm:t>
        <a:bodyPr/>
        <a:lstStyle/>
        <a:p>
          <a:endParaRPr lang="en-US"/>
        </a:p>
      </dgm:t>
    </dgm:pt>
    <dgm:pt modelId="{3E541AA4-501E-483F-B4E4-C398C6B37522}">
      <dgm:prSet phldrT="[Text]"/>
      <dgm:spPr/>
      <dgm:t>
        <a:bodyPr/>
        <a:lstStyle/>
        <a:p>
          <a:r>
            <a:rPr lang="en-US">
              <a:latin typeface="Calibri"/>
              <a:cs typeface="Calibri"/>
            </a:rPr>
            <a:t>Training</a:t>
          </a:r>
        </a:p>
      </dgm:t>
    </dgm:pt>
    <dgm:pt modelId="{ABB8A62C-6311-49B0-A105-04EFBFD0EE32}" type="parTrans" cxnId="{02836448-DD17-47A5-B7EC-9EA3409037C9}">
      <dgm:prSet/>
      <dgm:spPr/>
      <dgm:t>
        <a:bodyPr/>
        <a:lstStyle/>
        <a:p>
          <a:endParaRPr lang="en-US"/>
        </a:p>
      </dgm:t>
    </dgm:pt>
    <dgm:pt modelId="{409FA7E5-50C8-4AA3-BFCD-F3E2ACA4F613}" type="sibTrans" cxnId="{02836448-DD17-47A5-B7EC-9EA3409037C9}">
      <dgm:prSet/>
      <dgm:spPr/>
      <dgm:t>
        <a:bodyPr/>
        <a:lstStyle/>
        <a:p>
          <a:endParaRPr lang="en-US"/>
        </a:p>
      </dgm:t>
    </dgm:pt>
    <dgm:pt modelId="{E67F6F82-3630-4F3C-9C7A-D51BBCEFD540}">
      <dgm:prSet phldrT="[Text]"/>
      <dgm:spPr/>
      <dgm:t>
        <a:bodyPr/>
        <a:lstStyle/>
        <a:p>
          <a:r>
            <a:rPr lang="en-US">
              <a:latin typeface="Calibri"/>
              <a:cs typeface="Calibri"/>
            </a:rPr>
            <a:t>Peer Networks</a:t>
          </a:r>
        </a:p>
      </dgm:t>
    </dgm:pt>
    <dgm:pt modelId="{965BC907-8696-4E98-8553-6D66D252F440}" type="parTrans" cxnId="{EA2AD3CD-A2EE-471E-8BEE-631EE298AA24}">
      <dgm:prSet/>
      <dgm:spPr/>
      <dgm:t>
        <a:bodyPr/>
        <a:lstStyle/>
        <a:p>
          <a:endParaRPr lang="en-US"/>
        </a:p>
      </dgm:t>
    </dgm:pt>
    <dgm:pt modelId="{6161107D-B644-46CA-BD70-6B155F9B3107}" type="sibTrans" cxnId="{EA2AD3CD-A2EE-471E-8BEE-631EE298AA24}">
      <dgm:prSet/>
      <dgm:spPr/>
      <dgm:t>
        <a:bodyPr/>
        <a:lstStyle/>
        <a:p>
          <a:endParaRPr lang="en-US"/>
        </a:p>
      </dgm:t>
    </dgm:pt>
    <dgm:pt modelId="{E21EA4F1-7F1E-4B5B-8F9D-A4C8E2983994}">
      <dgm:prSet phldrT="[Text]"/>
      <dgm:spPr/>
      <dgm:t>
        <a:bodyPr/>
        <a:lstStyle/>
        <a:p>
          <a:r>
            <a:rPr lang="en-US">
              <a:latin typeface="Calibri"/>
              <a:cs typeface="Calibri"/>
            </a:rPr>
            <a:t>Tools &amp; Resources</a:t>
          </a:r>
        </a:p>
      </dgm:t>
    </dgm:pt>
    <dgm:pt modelId="{4ED231C9-F13F-4FE6-AF19-B289C190AB09}" type="parTrans" cxnId="{E8651A11-6B83-4DB0-BAB4-75413D460404}">
      <dgm:prSet/>
      <dgm:spPr/>
      <dgm:t>
        <a:bodyPr/>
        <a:lstStyle/>
        <a:p>
          <a:endParaRPr lang="en-US"/>
        </a:p>
      </dgm:t>
    </dgm:pt>
    <dgm:pt modelId="{2DB7EB6D-BC67-46AF-982B-0CE77D92D9C1}" type="sibTrans" cxnId="{E8651A11-6B83-4DB0-BAB4-75413D460404}">
      <dgm:prSet/>
      <dgm:spPr/>
      <dgm:t>
        <a:bodyPr/>
        <a:lstStyle/>
        <a:p>
          <a:endParaRPr lang="en-US"/>
        </a:p>
      </dgm:t>
    </dgm:pt>
    <dgm:pt modelId="{6341FDC3-9D97-4802-805D-4D5F6B90DE32}">
      <dgm:prSet phldrT="[Text]"/>
      <dgm:spPr/>
      <dgm:t>
        <a:bodyPr/>
        <a:lstStyle/>
        <a:p>
          <a:r>
            <a:rPr lang="en-US">
              <a:latin typeface="Calibri"/>
              <a:cs typeface="Calibri"/>
            </a:rPr>
            <a:t>Communications</a:t>
          </a:r>
        </a:p>
      </dgm:t>
    </dgm:pt>
    <dgm:pt modelId="{B1D23047-02C2-4801-8105-76A7B9335339}" type="parTrans" cxnId="{CDF164B6-B04D-451D-8866-31953A80F557}">
      <dgm:prSet/>
      <dgm:spPr/>
      <dgm:t>
        <a:bodyPr/>
        <a:lstStyle/>
        <a:p>
          <a:endParaRPr lang="en-US"/>
        </a:p>
      </dgm:t>
    </dgm:pt>
    <dgm:pt modelId="{8E6F30ED-28C2-4B20-83FB-A1A1B17C4540}" type="sibTrans" cxnId="{CDF164B6-B04D-451D-8866-31953A80F557}">
      <dgm:prSet/>
      <dgm:spPr/>
      <dgm:t>
        <a:bodyPr/>
        <a:lstStyle/>
        <a:p>
          <a:endParaRPr lang="en-US"/>
        </a:p>
      </dgm:t>
    </dgm:pt>
    <dgm:pt modelId="{F26681E3-763F-4509-BFB9-D603083A4BB0}">
      <dgm:prSet phldrT="[Text]"/>
      <dgm:spPr/>
      <dgm:t>
        <a:bodyPr/>
        <a:lstStyle/>
        <a:p>
          <a:r>
            <a:rPr lang="en-US">
              <a:latin typeface="Calibri"/>
              <a:cs typeface="Calibri"/>
            </a:rPr>
            <a:t>Partnership Development</a:t>
          </a:r>
        </a:p>
      </dgm:t>
    </dgm:pt>
    <dgm:pt modelId="{E6ECDA5F-BA51-4A22-93CE-E582E5C7C855}" type="parTrans" cxnId="{1BE95A16-F27C-42B2-8856-10B75EBAD4BE}">
      <dgm:prSet/>
      <dgm:spPr/>
      <dgm:t>
        <a:bodyPr/>
        <a:lstStyle/>
        <a:p>
          <a:endParaRPr lang="en-US"/>
        </a:p>
      </dgm:t>
    </dgm:pt>
    <dgm:pt modelId="{E10852D2-4991-4DBD-AEF4-C46CF039458C}" type="sibTrans" cxnId="{1BE95A16-F27C-42B2-8856-10B75EBAD4BE}">
      <dgm:prSet/>
      <dgm:spPr/>
      <dgm:t>
        <a:bodyPr/>
        <a:lstStyle/>
        <a:p>
          <a:endParaRPr lang="en-US"/>
        </a:p>
      </dgm:t>
    </dgm:pt>
    <dgm:pt modelId="{6D9A99E6-3C0C-4E2B-A48B-384D02BFFD7F}">
      <dgm:prSet phldrT="[Text]"/>
      <dgm:spPr/>
      <dgm:t>
        <a:bodyPr/>
        <a:lstStyle/>
        <a:p>
          <a:r>
            <a:rPr lang="en-US">
              <a:latin typeface="Calibri"/>
              <a:cs typeface="Calibri"/>
            </a:rPr>
            <a:t>Conferences</a:t>
          </a:r>
        </a:p>
      </dgm:t>
    </dgm:pt>
    <dgm:pt modelId="{F7B756D5-85D8-478B-9E21-66AE9DEFE07F}" type="parTrans" cxnId="{42605EB0-E8CD-46A0-BA5F-187EE533FD8E}">
      <dgm:prSet/>
      <dgm:spPr/>
      <dgm:t>
        <a:bodyPr/>
        <a:lstStyle/>
        <a:p>
          <a:endParaRPr lang="en-US"/>
        </a:p>
      </dgm:t>
    </dgm:pt>
    <dgm:pt modelId="{D194806C-D13A-4E21-97E1-D4A4D0B5338C}" type="sibTrans" cxnId="{42605EB0-E8CD-46A0-BA5F-187EE533FD8E}">
      <dgm:prSet/>
      <dgm:spPr/>
      <dgm:t>
        <a:bodyPr/>
        <a:lstStyle/>
        <a:p>
          <a:endParaRPr lang="en-US"/>
        </a:p>
      </dgm:t>
    </dgm:pt>
    <dgm:pt modelId="{813D2966-2DB2-40B8-A475-5AE1A44B6468}">
      <dgm:prSet phldrT="[Text]"/>
      <dgm:spPr/>
      <dgm:t>
        <a:bodyPr/>
        <a:lstStyle/>
        <a:p>
          <a:r>
            <a:rPr lang="en-US">
              <a:latin typeface="Calibri"/>
              <a:cs typeface="Calibri"/>
            </a:rPr>
            <a:t>Workgroups</a:t>
          </a:r>
        </a:p>
      </dgm:t>
    </dgm:pt>
    <dgm:pt modelId="{F7C66975-F6F2-4F79-868D-07323D86EDAA}" type="parTrans" cxnId="{F7AC4C15-764F-4988-B8F3-D281A4B67BB1}">
      <dgm:prSet/>
      <dgm:spPr/>
      <dgm:t>
        <a:bodyPr/>
        <a:lstStyle/>
        <a:p>
          <a:endParaRPr lang="en-US"/>
        </a:p>
      </dgm:t>
    </dgm:pt>
    <dgm:pt modelId="{F4AAA938-F062-4F69-8484-4DFD35438B4C}" type="sibTrans" cxnId="{F7AC4C15-764F-4988-B8F3-D281A4B67BB1}">
      <dgm:prSet/>
      <dgm:spPr/>
      <dgm:t>
        <a:bodyPr/>
        <a:lstStyle/>
        <a:p>
          <a:endParaRPr lang="en-US"/>
        </a:p>
      </dgm:t>
    </dgm:pt>
    <dgm:pt modelId="{6CFCFA29-D9F0-422E-8FF5-FF24A7EFD72F}">
      <dgm:prSet phldrT="[Text]"/>
      <dgm:spPr/>
      <dgm:t>
        <a:bodyPr/>
        <a:lstStyle/>
        <a:p>
          <a:r>
            <a:rPr lang="en-US">
              <a:latin typeface="Calibri"/>
              <a:cs typeface="Calibri"/>
            </a:rPr>
            <a:t>Research</a:t>
          </a:r>
        </a:p>
      </dgm:t>
    </dgm:pt>
    <dgm:pt modelId="{A380173E-2267-4CA0-9121-1BB94B7B69EF}" type="parTrans" cxnId="{3907A1F7-F03C-4CD5-8595-4CBADB496FFF}">
      <dgm:prSet/>
      <dgm:spPr/>
      <dgm:t>
        <a:bodyPr/>
        <a:lstStyle/>
        <a:p>
          <a:endParaRPr lang="en-US"/>
        </a:p>
      </dgm:t>
    </dgm:pt>
    <dgm:pt modelId="{BE9E3511-D9B3-4CB7-BF30-289344113F9C}" type="sibTrans" cxnId="{3907A1F7-F03C-4CD5-8595-4CBADB496FFF}">
      <dgm:prSet/>
      <dgm:spPr/>
      <dgm:t>
        <a:bodyPr/>
        <a:lstStyle/>
        <a:p>
          <a:endParaRPr lang="en-US"/>
        </a:p>
      </dgm:t>
    </dgm:pt>
    <dgm:pt modelId="{6224A6FA-86D6-4D64-9E7A-86C8D941C8CB}">
      <dgm:prSet phldrT="[Text]"/>
      <dgm:spPr/>
      <dgm:t>
        <a:bodyPr/>
        <a:lstStyle/>
        <a:p>
          <a:r>
            <a:rPr lang="en-US">
              <a:latin typeface="Calibri"/>
              <a:cs typeface="Calibri"/>
            </a:rPr>
            <a:t>Demonstration Sites</a:t>
          </a:r>
        </a:p>
      </dgm:t>
    </dgm:pt>
    <dgm:pt modelId="{24B6D04D-9370-4C1C-B107-AF9E27D5783C}" type="parTrans" cxnId="{0764D441-3BDF-43D1-857E-2D797671443E}">
      <dgm:prSet/>
      <dgm:spPr/>
      <dgm:t>
        <a:bodyPr/>
        <a:lstStyle/>
        <a:p>
          <a:endParaRPr lang="en-US"/>
        </a:p>
      </dgm:t>
    </dgm:pt>
    <dgm:pt modelId="{13EFA49B-47EA-407D-B304-8B44D697AE07}" type="sibTrans" cxnId="{0764D441-3BDF-43D1-857E-2D797671443E}">
      <dgm:prSet/>
      <dgm:spPr/>
      <dgm:t>
        <a:bodyPr/>
        <a:lstStyle/>
        <a:p>
          <a:endParaRPr lang="en-US"/>
        </a:p>
      </dgm:t>
    </dgm:pt>
    <dgm:pt modelId="{3D1007A2-8D8A-47A8-B522-97AA52B90701}">
      <dgm:prSet phldrT="[Text]"/>
      <dgm:spPr/>
      <dgm:t>
        <a:bodyPr/>
        <a:lstStyle/>
        <a:p>
          <a:r>
            <a:rPr lang="en-US">
              <a:latin typeface="Calibri"/>
              <a:cs typeface="Calibri"/>
            </a:rPr>
            <a:t>Facilitation</a:t>
          </a:r>
        </a:p>
      </dgm:t>
    </dgm:pt>
    <dgm:pt modelId="{4B347E45-49A1-4201-B613-50885984C9CE}" type="parTrans" cxnId="{57848B3B-0937-4104-918C-8639A413067E}">
      <dgm:prSet/>
      <dgm:spPr/>
      <dgm:t>
        <a:bodyPr/>
        <a:lstStyle/>
        <a:p>
          <a:endParaRPr lang="en-US"/>
        </a:p>
      </dgm:t>
    </dgm:pt>
    <dgm:pt modelId="{ABA1709A-707B-4627-924F-360FF30AC52A}" type="sibTrans" cxnId="{57848B3B-0937-4104-918C-8639A413067E}">
      <dgm:prSet/>
      <dgm:spPr/>
      <dgm:t>
        <a:bodyPr/>
        <a:lstStyle/>
        <a:p>
          <a:endParaRPr lang="en-US"/>
        </a:p>
      </dgm:t>
    </dgm:pt>
    <dgm:pt modelId="{BF68A407-162D-450A-8F8D-4459518EC23A}">
      <dgm:prSet phldrT="[Text]"/>
      <dgm:spPr/>
      <dgm:t>
        <a:bodyPr/>
        <a:lstStyle/>
        <a:p>
          <a:r>
            <a:rPr lang="en-US">
              <a:latin typeface="Calibri"/>
              <a:cs typeface="Calibri"/>
            </a:rPr>
            <a:t>Publications</a:t>
          </a:r>
        </a:p>
      </dgm:t>
    </dgm:pt>
    <dgm:pt modelId="{BEC3A010-66D7-4F0F-8AFC-9C28257DE7C6}" type="parTrans" cxnId="{FB9975D8-FC57-4E83-BD0F-91A177FB2E47}">
      <dgm:prSet/>
      <dgm:spPr/>
      <dgm:t>
        <a:bodyPr/>
        <a:lstStyle/>
        <a:p>
          <a:endParaRPr lang="en-US"/>
        </a:p>
      </dgm:t>
    </dgm:pt>
    <dgm:pt modelId="{E43C1475-F459-4BAB-A939-912755A02B5B}" type="sibTrans" cxnId="{FB9975D8-FC57-4E83-BD0F-91A177FB2E47}">
      <dgm:prSet/>
      <dgm:spPr/>
      <dgm:t>
        <a:bodyPr/>
        <a:lstStyle/>
        <a:p>
          <a:endParaRPr lang="en-US"/>
        </a:p>
      </dgm:t>
    </dgm:pt>
    <dgm:pt modelId="{C3322B2B-A17E-4EAD-8181-9CE710E29AED}">
      <dgm:prSet phldrT="[Text]"/>
      <dgm:spPr/>
      <dgm:t>
        <a:bodyPr/>
        <a:lstStyle/>
        <a:p>
          <a:r>
            <a:rPr lang="en-US">
              <a:latin typeface="Calibri"/>
              <a:cs typeface="Calibri"/>
            </a:rPr>
            <a:t>Policy Development</a:t>
          </a:r>
        </a:p>
      </dgm:t>
    </dgm:pt>
    <dgm:pt modelId="{284148E8-8454-49CF-BF6C-E3CEC80E3214}" type="parTrans" cxnId="{0E619639-2D30-4A4E-8EE1-902A7F53290A}">
      <dgm:prSet/>
      <dgm:spPr/>
      <dgm:t>
        <a:bodyPr/>
        <a:lstStyle/>
        <a:p>
          <a:endParaRPr lang="en-US"/>
        </a:p>
      </dgm:t>
    </dgm:pt>
    <dgm:pt modelId="{EA9D3AB4-9A9B-476A-BD08-1D38CAC3A69A}" type="sibTrans" cxnId="{0E619639-2D30-4A4E-8EE1-902A7F53290A}">
      <dgm:prSet/>
      <dgm:spPr/>
      <dgm:t>
        <a:bodyPr/>
        <a:lstStyle/>
        <a:p>
          <a:endParaRPr lang="en-US"/>
        </a:p>
      </dgm:t>
    </dgm:pt>
    <dgm:pt modelId="{C0D939D6-8308-4DAF-A7D1-688B5379FA32}">
      <dgm:prSet phldrT="[Text]"/>
      <dgm:spPr/>
      <dgm:t>
        <a:bodyPr/>
        <a:lstStyle/>
        <a:p>
          <a:r>
            <a:rPr lang="en-US">
              <a:latin typeface="Calibri"/>
              <a:cs typeface="Calibri"/>
            </a:rPr>
            <a:t>Evaluation</a:t>
          </a:r>
        </a:p>
      </dgm:t>
    </dgm:pt>
    <dgm:pt modelId="{34481A66-0C9D-4212-92D2-7125D68CD5D7}" type="parTrans" cxnId="{BD9C389E-40F0-4E9A-8D7E-EE732AA9D910}">
      <dgm:prSet/>
      <dgm:spPr/>
      <dgm:t>
        <a:bodyPr/>
        <a:lstStyle/>
        <a:p>
          <a:endParaRPr lang="en-US"/>
        </a:p>
      </dgm:t>
    </dgm:pt>
    <dgm:pt modelId="{F1A80A4B-7D09-4D59-B9B4-DF3B215C5629}" type="sibTrans" cxnId="{BD9C389E-40F0-4E9A-8D7E-EE732AA9D910}">
      <dgm:prSet/>
      <dgm:spPr/>
      <dgm:t>
        <a:bodyPr/>
        <a:lstStyle/>
        <a:p>
          <a:endParaRPr lang="en-US"/>
        </a:p>
      </dgm:t>
    </dgm:pt>
    <dgm:pt modelId="{84166B6E-07B1-45A5-8820-1D4F31EFBD25}">
      <dgm:prSet phldrT="[Text]"/>
      <dgm:spPr/>
      <dgm:t>
        <a:bodyPr/>
        <a:lstStyle/>
        <a:p>
          <a:r>
            <a:rPr lang="en-US">
              <a:latin typeface="Calibri"/>
              <a:cs typeface="Calibri"/>
            </a:rPr>
            <a:t>Consulting</a:t>
          </a:r>
        </a:p>
      </dgm:t>
    </dgm:pt>
    <dgm:pt modelId="{53210AA2-FED5-4B0C-B80B-54DEC5942EA5}" type="parTrans" cxnId="{F627F13C-7607-4D5F-B6B6-6C45751E92F6}">
      <dgm:prSet/>
      <dgm:spPr/>
      <dgm:t>
        <a:bodyPr/>
        <a:lstStyle/>
        <a:p>
          <a:endParaRPr lang="en-US"/>
        </a:p>
      </dgm:t>
    </dgm:pt>
    <dgm:pt modelId="{D7FAE649-A661-43DE-87E3-62898F773733}" type="sibTrans" cxnId="{F627F13C-7607-4D5F-B6B6-6C45751E92F6}">
      <dgm:prSet/>
      <dgm:spPr/>
      <dgm:t>
        <a:bodyPr/>
        <a:lstStyle/>
        <a:p>
          <a:endParaRPr lang="en-US"/>
        </a:p>
      </dgm:t>
    </dgm:pt>
    <dgm:pt modelId="{5D15726F-93E5-4E89-82F3-1308E6AAC7E8}" type="pres">
      <dgm:prSet presAssocID="{2DBDDFE1-BCB4-4FFA-848D-1A30314BBB50}" presName="diagram" presStyleCnt="0">
        <dgm:presLayoutVars>
          <dgm:dir/>
          <dgm:resizeHandles val="exact"/>
        </dgm:presLayoutVars>
      </dgm:prSet>
      <dgm:spPr/>
    </dgm:pt>
    <dgm:pt modelId="{380847A4-997B-4BAB-A39A-12AFB75E79D4}" type="pres">
      <dgm:prSet presAssocID="{D4951549-14A5-423D-BDD0-729990B7D7B2}" presName="node" presStyleLbl="node1" presStyleIdx="0" presStyleCnt="15">
        <dgm:presLayoutVars>
          <dgm:bulletEnabled val="1"/>
        </dgm:presLayoutVars>
      </dgm:prSet>
      <dgm:spPr/>
    </dgm:pt>
    <dgm:pt modelId="{96248E6B-D953-47EB-B323-B59E5DBDB537}" type="pres">
      <dgm:prSet presAssocID="{F9AACBFC-B396-4729-98AC-84A4E027F375}" presName="sibTrans" presStyleCnt="0"/>
      <dgm:spPr/>
    </dgm:pt>
    <dgm:pt modelId="{5BB29BB4-82C0-48B6-80D8-CBA8534509AC}" type="pres">
      <dgm:prSet presAssocID="{3E541AA4-501E-483F-B4E4-C398C6B37522}" presName="node" presStyleLbl="node1" presStyleIdx="1" presStyleCnt="15">
        <dgm:presLayoutVars>
          <dgm:bulletEnabled val="1"/>
        </dgm:presLayoutVars>
      </dgm:prSet>
      <dgm:spPr/>
    </dgm:pt>
    <dgm:pt modelId="{C963285E-9D02-42CA-8AF9-0EBB346F180A}" type="pres">
      <dgm:prSet presAssocID="{409FA7E5-50C8-4AA3-BFCD-F3E2ACA4F613}" presName="sibTrans" presStyleCnt="0"/>
      <dgm:spPr/>
    </dgm:pt>
    <dgm:pt modelId="{7CE4EE2D-1FC5-40C9-9ED1-56AAF722B328}" type="pres">
      <dgm:prSet presAssocID="{E67F6F82-3630-4F3C-9C7A-D51BBCEFD540}" presName="node" presStyleLbl="node1" presStyleIdx="2" presStyleCnt="15">
        <dgm:presLayoutVars>
          <dgm:bulletEnabled val="1"/>
        </dgm:presLayoutVars>
      </dgm:prSet>
      <dgm:spPr/>
    </dgm:pt>
    <dgm:pt modelId="{855276F7-B460-42B3-8FED-7C5B328A7E03}" type="pres">
      <dgm:prSet presAssocID="{6161107D-B644-46CA-BD70-6B155F9B3107}" presName="sibTrans" presStyleCnt="0"/>
      <dgm:spPr/>
    </dgm:pt>
    <dgm:pt modelId="{023ABD71-D5D8-48E0-8122-14758C4DDFFA}" type="pres">
      <dgm:prSet presAssocID="{E21EA4F1-7F1E-4B5B-8F9D-A4C8E2983994}" presName="node" presStyleLbl="node1" presStyleIdx="3" presStyleCnt="15">
        <dgm:presLayoutVars>
          <dgm:bulletEnabled val="1"/>
        </dgm:presLayoutVars>
      </dgm:prSet>
      <dgm:spPr/>
    </dgm:pt>
    <dgm:pt modelId="{DC33F09A-5B98-4575-A4F3-AD4EE4588696}" type="pres">
      <dgm:prSet presAssocID="{2DB7EB6D-BC67-46AF-982B-0CE77D92D9C1}" presName="sibTrans" presStyleCnt="0"/>
      <dgm:spPr/>
    </dgm:pt>
    <dgm:pt modelId="{F2B2629B-82A5-4AA2-B51F-1021AB2DC913}" type="pres">
      <dgm:prSet presAssocID="{6341FDC3-9D97-4802-805D-4D5F6B90DE32}" presName="node" presStyleLbl="node1" presStyleIdx="4" presStyleCnt="15">
        <dgm:presLayoutVars>
          <dgm:bulletEnabled val="1"/>
        </dgm:presLayoutVars>
      </dgm:prSet>
      <dgm:spPr/>
    </dgm:pt>
    <dgm:pt modelId="{A850726D-04C7-4251-A7D1-DC0AD33C1FC7}" type="pres">
      <dgm:prSet presAssocID="{8E6F30ED-28C2-4B20-83FB-A1A1B17C4540}" presName="sibTrans" presStyleCnt="0"/>
      <dgm:spPr/>
    </dgm:pt>
    <dgm:pt modelId="{3B741254-D7B5-40F1-B5A6-42C16F457DF4}" type="pres">
      <dgm:prSet presAssocID="{F26681E3-763F-4509-BFB9-D603083A4BB0}" presName="node" presStyleLbl="node1" presStyleIdx="5" presStyleCnt="15">
        <dgm:presLayoutVars>
          <dgm:bulletEnabled val="1"/>
        </dgm:presLayoutVars>
      </dgm:prSet>
      <dgm:spPr/>
    </dgm:pt>
    <dgm:pt modelId="{0DC563F6-7A65-497F-AD21-88CE1074E48E}" type="pres">
      <dgm:prSet presAssocID="{E10852D2-4991-4DBD-AEF4-C46CF039458C}" presName="sibTrans" presStyleCnt="0"/>
      <dgm:spPr/>
    </dgm:pt>
    <dgm:pt modelId="{24320AB4-3C93-401F-A16B-2E4C9AD2E4F1}" type="pres">
      <dgm:prSet presAssocID="{6D9A99E6-3C0C-4E2B-A48B-384D02BFFD7F}" presName="node" presStyleLbl="node1" presStyleIdx="6" presStyleCnt="15">
        <dgm:presLayoutVars>
          <dgm:bulletEnabled val="1"/>
        </dgm:presLayoutVars>
      </dgm:prSet>
      <dgm:spPr/>
    </dgm:pt>
    <dgm:pt modelId="{908ED2A6-B028-4D52-BAAA-EB9AAA53BFE2}" type="pres">
      <dgm:prSet presAssocID="{D194806C-D13A-4E21-97E1-D4A4D0B5338C}" presName="sibTrans" presStyleCnt="0"/>
      <dgm:spPr/>
    </dgm:pt>
    <dgm:pt modelId="{0D54604C-2C56-4042-A5BE-CB464C71F9F5}" type="pres">
      <dgm:prSet presAssocID="{C0D939D6-8308-4DAF-A7D1-688B5379FA32}" presName="node" presStyleLbl="node1" presStyleIdx="7" presStyleCnt="15">
        <dgm:presLayoutVars>
          <dgm:bulletEnabled val="1"/>
        </dgm:presLayoutVars>
      </dgm:prSet>
      <dgm:spPr/>
    </dgm:pt>
    <dgm:pt modelId="{4EB3EF27-955C-4DAD-BB1E-B366AE0AC800}" type="pres">
      <dgm:prSet presAssocID="{F1A80A4B-7D09-4D59-B9B4-DF3B215C5629}" presName="sibTrans" presStyleCnt="0"/>
      <dgm:spPr/>
    </dgm:pt>
    <dgm:pt modelId="{AAE210AF-06C8-403C-81E3-35E545766872}" type="pres">
      <dgm:prSet presAssocID="{BF68A407-162D-450A-8F8D-4459518EC23A}" presName="node" presStyleLbl="node1" presStyleIdx="8" presStyleCnt="15">
        <dgm:presLayoutVars>
          <dgm:bulletEnabled val="1"/>
        </dgm:presLayoutVars>
      </dgm:prSet>
      <dgm:spPr/>
    </dgm:pt>
    <dgm:pt modelId="{E822D342-E1B0-4674-91C9-D21240E96CDD}" type="pres">
      <dgm:prSet presAssocID="{E43C1475-F459-4BAB-A939-912755A02B5B}" presName="sibTrans" presStyleCnt="0"/>
      <dgm:spPr/>
    </dgm:pt>
    <dgm:pt modelId="{A5AC6B6E-4330-45A1-A6CB-F2601B0EB33B}" type="pres">
      <dgm:prSet presAssocID="{813D2966-2DB2-40B8-A475-5AE1A44B6468}" presName="node" presStyleLbl="node1" presStyleIdx="9" presStyleCnt="15">
        <dgm:presLayoutVars>
          <dgm:bulletEnabled val="1"/>
        </dgm:presLayoutVars>
      </dgm:prSet>
      <dgm:spPr/>
    </dgm:pt>
    <dgm:pt modelId="{7010C5B6-A73F-455E-8275-E3DE8F5E5ADB}" type="pres">
      <dgm:prSet presAssocID="{F4AAA938-F062-4F69-8484-4DFD35438B4C}" presName="sibTrans" presStyleCnt="0"/>
      <dgm:spPr/>
    </dgm:pt>
    <dgm:pt modelId="{CAE3138C-8DFD-4BFE-AA60-2EDA41628818}" type="pres">
      <dgm:prSet presAssocID="{6CFCFA29-D9F0-422E-8FF5-FF24A7EFD72F}" presName="node" presStyleLbl="node1" presStyleIdx="10" presStyleCnt="15">
        <dgm:presLayoutVars>
          <dgm:bulletEnabled val="1"/>
        </dgm:presLayoutVars>
      </dgm:prSet>
      <dgm:spPr/>
    </dgm:pt>
    <dgm:pt modelId="{DE5F4925-C814-47B4-85BD-CB31E1F0B541}" type="pres">
      <dgm:prSet presAssocID="{BE9E3511-D9B3-4CB7-BF30-289344113F9C}" presName="sibTrans" presStyleCnt="0"/>
      <dgm:spPr/>
    </dgm:pt>
    <dgm:pt modelId="{CB3A0F6B-231A-420A-8E57-D943A9BBF6AA}" type="pres">
      <dgm:prSet presAssocID="{6224A6FA-86D6-4D64-9E7A-86C8D941C8CB}" presName="node" presStyleLbl="node1" presStyleIdx="11" presStyleCnt="15">
        <dgm:presLayoutVars>
          <dgm:bulletEnabled val="1"/>
        </dgm:presLayoutVars>
      </dgm:prSet>
      <dgm:spPr/>
    </dgm:pt>
    <dgm:pt modelId="{209F73E3-6C1C-4F02-9273-2F50779A8560}" type="pres">
      <dgm:prSet presAssocID="{13EFA49B-47EA-407D-B304-8B44D697AE07}" presName="sibTrans" presStyleCnt="0"/>
      <dgm:spPr/>
    </dgm:pt>
    <dgm:pt modelId="{C2669AB8-04CB-4AA6-B26A-FDDBA49429D0}" type="pres">
      <dgm:prSet presAssocID="{3D1007A2-8D8A-47A8-B522-97AA52B90701}" presName="node" presStyleLbl="node1" presStyleIdx="12" presStyleCnt="15">
        <dgm:presLayoutVars>
          <dgm:bulletEnabled val="1"/>
        </dgm:presLayoutVars>
      </dgm:prSet>
      <dgm:spPr/>
    </dgm:pt>
    <dgm:pt modelId="{105A4C43-6D05-4158-BE52-F2FF8030C471}" type="pres">
      <dgm:prSet presAssocID="{ABA1709A-707B-4627-924F-360FF30AC52A}" presName="sibTrans" presStyleCnt="0"/>
      <dgm:spPr/>
    </dgm:pt>
    <dgm:pt modelId="{F7CC2E0F-7589-4E09-A160-6AD76176ACD2}" type="pres">
      <dgm:prSet presAssocID="{C3322B2B-A17E-4EAD-8181-9CE710E29AED}" presName="node" presStyleLbl="node1" presStyleIdx="13" presStyleCnt="15">
        <dgm:presLayoutVars>
          <dgm:bulletEnabled val="1"/>
        </dgm:presLayoutVars>
      </dgm:prSet>
      <dgm:spPr/>
    </dgm:pt>
    <dgm:pt modelId="{EB8A7407-D097-4373-8AF1-817CA04F95F2}" type="pres">
      <dgm:prSet presAssocID="{EA9D3AB4-9A9B-476A-BD08-1D38CAC3A69A}" presName="sibTrans" presStyleCnt="0"/>
      <dgm:spPr/>
    </dgm:pt>
    <dgm:pt modelId="{423C6C2D-DB15-45BA-A58F-0DA34E4FC633}" type="pres">
      <dgm:prSet presAssocID="{84166B6E-07B1-45A5-8820-1D4F31EFBD25}" presName="node" presStyleLbl="node1" presStyleIdx="14" presStyleCnt="15">
        <dgm:presLayoutVars>
          <dgm:bulletEnabled val="1"/>
        </dgm:presLayoutVars>
      </dgm:prSet>
      <dgm:spPr/>
    </dgm:pt>
  </dgm:ptLst>
  <dgm:cxnLst>
    <dgm:cxn modelId="{E1693502-85A4-43A9-BBC0-778C6C70EF1B}" type="presOf" srcId="{3E541AA4-501E-483F-B4E4-C398C6B37522}" destId="{5BB29BB4-82C0-48B6-80D8-CBA8534509AC}" srcOrd="0" destOrd="0" presId="urn:microsoft.com/office/officeart/2005/8/layout/default"/>
    <dgm:cxn modelId="{C9620E08-096A-427A-A5D6-673E4E6C7645}" type="presOf" srcId="{E21EA4F1-7F1E-4B5B-8F9D-A4C8E2983994}" destId="{023ABD71-D5D8-48E0-8122-14758C4DDFFA}" srcOrd="0" destOrd="0" presId="urn:microsoft.com/office/officeart/2005/8/layout/default"/>
    <dgm:cxn modelId="{E8651A11-6B83-4DB0-BAB4-75413D460404}" srcId="{2DBDDFE1-BCB4-4FFA-848D-1A30314BBB50}" destId="{E21EA4F1-7F1E-4B5B-8F9D-A4C8E2983994}" srcOrd="3" destOrd="0" parTransId="{4ED231C9-F13F-4FE6-AF19-B289C190AB09}" sibTransId="{2DB7EB6D-BC67-46AF-982B-0CE77D92D9C1}"/>
    <dgm:cxn modelId="{F7AC4C15-764F-4988-B8F3-D281A4B67BB1}" srcId="{2DBDDFE1-BCB4-4FFA-848D-1A30314BBB50}" destId="{813D2966-2DB2-40B8-A475-5AE1A44B6468}" srcOrd="9" destOrd="0" parTransId="{F7C66975-F6F2-4F79-868D-07323D86EDAA}" sibTransId="{F4AAA938-F062-4F69-8484-4DFD35438B4C}"/>
    <dgm:cxn modelId="{1BE95A16-F27C-42B2-8856-10B75EBAD4BE}" srcId="{2DBDDFE1-BCB4-4FFA-848D-1A30314BBB50}" destId="{F26681E3-763F-4509-BFB9-D603083A4BB0}" srcOrd="5" destOrd="0" parTransId="{E6ECDA5F-BA51-4A22-93CE-E582E5C7C855}" sibTransId="{E10852D2-4991-4DBD-AEF4-C46CF039458C}"/>
    <dgm:cxn modelId="{7E8CF51F-ABD6-4FBD-A8B4-76DBB19E2D77}" type="presOf" srcId="{BF68A407-162D-450A-8F8D-4459518EC23A}" destId="{AAE210AF-06C8-403C-81E3-35E545766872}" srcOrd="0" destOrd="0" presId="urn:microsoft.com/office/officeart/2005/8/layout/default"/>
    <dgm:cxn modelId="{D85ACB34-C4C5-4987-BA33-CBF514798F6F}" type="presOf" srcId="{6CFCFA29-D9F0-422E-8FF5-FF24A7EFD72F}" destId="{CAE3138C-8DFD-4BFE-AA60-2EDA41628818}" srcOrd="0" destOrd="0" presId="urn:microsoft.com/office/officeart/2005/8/layout/default"/>
    <dgm:cxn modelId="{0E619639-2D30-4A4E-8EE1-902A7F53290A}" srcId="{2DBDDFE1-BCB4-4FFA-848D-1A30314BBB50}" destId="{C3322B2B-A17E-4EAD-8181-9CE710E29AED}" srcOrd="13" destOrd="0" parTransId="{284148E8-8454-49CF-BF6C-E3CEC80E3214}" sibTransId="{EA9D3AB4-9A9B-476A-BD08-1D38CAC3A69A}"/>
    <dgm:cxn modelId="{57848B3B-0937-4104-918C-8639A413067E}" srcId="{2DBDDFE1-BCB4-4FFA-848D-1A30314BBB50}" destId="{3D1007A2-8D8A-47A8-B522-97AA52B90701}" srcOrd="12" destOrd="0" parTransId="{4B347E45-49A1-4201-B613-50885984C9CE}" sibTransId="{ABA1709A-707B-4627-924F-360FF30AC52A}"/>
    <dgm:cxn modelId="{F627F13C-7607-4D5F-B6B6-6C45751E92F6}" srcId="{2DBDDFE1-BCB4-4FFA-848D-1A30314BBB50}" destId="{84166B6E-07B1-45A5-8820-1D4F31EFBD25}" srcOrd="14" destOrd="0" parTransId="{53210AA2-FED5-4B0C-B80B-54DEC5942EA5}" sibTransId="{D7FAE649-A661-43DE-87E3-62898F773733}"/>
    <dgm:cxn modelId="{0764D441-3BDF-43D1-857E-2D797671443E}" srcId="{2DBDDFE1-BCB4-4FFA-848D-1A30314BBB50}" destId="{6224A6FA-86D6-4D64-9E7A-86C8D941C8CB}" srcOrd="11" destOrd="0" parTransId="{24B6D04D-9370-4C1C-B107-AF9E27D5783C}" sibTransId="{13EFA49B-47EA-407D-B304-8B44D697AE07}"/>
    <dgm:cxn modelId="{AD61C766-58FB-4D3C-9056-60C08B68ABBD}" type="presOf" srcId="{D4951549-14A5-423D-BDD0-729990B7D7B2}" destId="{380847A4-997B-4BAB-A39A-12AFB75E79D4}" srcOrd="0" destOrd="0" presId="urn:microsoft.com/office/officeart/2005/8/layout/default"/>
    <dgm:cxn modelId="{02836448-DD17-47A5-B7EC-9EA3409037C9}" srcId="{2DBDDFE1-BCB4-4FFA-848D-1A30314BBB50}" destId="{3E541AA4-501E-483F-B4E4-C398C6B37522}" srcOrd="1" destOrd="0" parTransId="{ABB8A62C-6311-49B0-A105-04EFBFD0EE32}" sibTransId="{409FA7E5-50C8-4AA3-BFCD-F3E2ACA4F613}"/>
    <dgm:cxn modelId="{3C7AEB4A-F4AC-4A49-892B-FC56A8FCE768}" type="presOf" srcId="{813D2966-2DB2-40B8-A475-5AE1A44B6468}" destId="{A5AC6B6E-4330-45A1-A6CB-F2601B0EB33B}" srcOrd="0" destOrd="0" presId="urn:microsoft.com/office/officeart/2005/8/layout/default"/>
    <dgm:cxn modelId="{BD161651-50D0-4F9C-B95C-16CC12EA0637}" srcId="{2DBDDFE1-BCB4-4FFA-848D-1A30314BBB50}" destId="{D4951549-14A5-423D-BDD0-729990B7D7B2}" srcOrd="0" destOrd="0" parTransId="{13D1866B-9130-42FF-98FE-1C3AEA6D028B}" sibTransId="{F9AACBFC-B396-4729-98AC-84A4E027F375}"/>
    <dgm:cxn modelId="{B78F1F51-B1EE-48C8-96A3-2083EC9A9A3B}" type="presOf" srcId="{E67F6F82-3630-4F3C-9C7A-D51BBCEFD540}" destId="{7CE4EE2D-1FC5-40C9-9ED1-56AAF722B328}" srcOrd="0" destOrd="0" presId="urn:microsoft.com/office/officeart/2005/8/layout/default"/>
    <dgm:cxn modelId="{E4867852-F952-4E4D-BBBC-0642C6B229EE}" type="presOf" srcId="{2DBDDFE1-BCB4-4FFA-848D-1A30314BBB50}" destId="{5D15726F-93E5-4E89-82F3-1308E6AAC7E8}" srcOrd="0" destOrd="0" presId="urn:microsoft.com/office/officeart/2005/8/layout/default"/>
    <dgm:cxn modelId="{025D555A-5401-42E6-8515-7BB50A9730FD}" type="presOf" srcId="{6D9A99E6-3C0C-4E2B-A48B-384D02BFFD7F}" destId="{24320AB4-3C93-401F-A16B-2E4C9AD2E4F1}" srcOrd="0" destOrd="0" presId="urn:microsoft.com/office/officeart/2005/8/layout/default"/>
    <dgm:cxn modelId="{0972FD84-EC16-445A-A4FF-EB69877F63E1}" type="presOf" srcId="{6341FDC3-9D97-4802-805D-4D5F6B90DE32}" destId="{F2B2629B-82A5-4AA2-B51F-1021AB2DC913}" srcOrd="0" destOrd="0" presId="urn:microsoft.com/office/officeart/2005/8/layout/default"/>
    <dgm:cxn modelId="{BD9C389E-40F0-4E9A-8D7E-EE732AA9D910}" srcId="{2DBDDFE1-BCB4-4FFA-848D-1A30314BBB50}" destId="{C0D939D6-8308-4DAF-A7D1-688B5379FA32}" srcOrd="7" destOrd="0" parTransId="{34481A66-0C9D-4212-92D2-7125D68CD5D7}" sibTransId="{F1A80A4B-7D09-4D59-B9B4-DF3B215C5629}"/>
    <dgm:cxn modelId="{A5A5C5A7-622D-46E1-8955-9282BB607075}" type="presOf" srcId="{C0D939D6-8308-4DAF-A7D1-688B5379FA32}" destId="{0D54604C-2C56-4042-A5BE-CB464C71F9F5}" srcOrd="0" destOrd="0" presId="urn:microsoft.com/office/officeart/2005/8/layout/default"/>
    <dgm:cxn modelId="{42605EB0-E8CD-46A0-BA5F-187EE533FD8E}" srcId="{2DBDDFE1-BCB4-4FFA-848D-1A30314BBB50}" destId="{6D9A99E6-3C0C-4E2B-A48B-384D02BFFD7F}" srcOrd="6" destOrd="0" parTransId="{F7B756D5-85D8-478B-9E21-66AE9DEFE07F}" sibTransId="{D194806C-D13A-4E21-97E1-D4A4D0B5338C}"/>
    <dgm:cxn modelId="{CDF164B6-B04D-451D-8866-31953A80F557}" srcId="{2DBDDFE1-BCB4-4FFA-848D-1A30314BBB50}" destId="{6341FDC3-9D97-4802-805D-4D5F6B90DE32}" srcOrd="4" destOrd="0" parTransId="{B1D23047-02C2-4801-8105-76A7B9335339}" sibTransId="{8E6F30ED-28C2-4B20-83FB-A1A1B17C4540}"/>
    <dgm:cxn modelId="{07AA91CD-D510-452B-8B7C-1AA5FC98DD83}" type="presOf" srcId="{84166B6E-07B1-45A5-8820-1D4F31EFBD25}" destId="{423C6C2D-DB15-45BA-A58F-0DA34E4FC633}" srcOrd="0" destOrd="0" presId="urn:microsoft.com/office/officeart/2005/8/layout/default"/>
    <dgm:cxn modelId="{EA2AD3CD-A2EE-471E-8BEE-631EE298AA24}" srcId="{2DBDDFE1-BCB4-4FFA-848D-1A30314BBB50}" destId="{E67F6F82-3630-4F3C-9C7A-D51BBCEFD540}" srcOrd="2" destOrd="0" parTransId="{965BC907-8696-4E98-8553-6D66D252F440}" sibTransId="{6161107D-B644-46CA-BD70-6B155F9B3107}"/>
    <dgm:cxn modelId="{FB9975D8-FC57-4E83-BD0F-91A177FB2E47}" srcId="{2DBDDFE1-BCB4-4FFA-848D-1A30314BBB50}" destId="{BF68A407-162D-450A-8F8D-4459518EC23A}" srcOrd="8" destOrd="0" parTransId="{BEC3A010-66D7-4F0F-8AFC-9C28257DE7C6}" sibTransId="{E43C1475-F459-4BAB-A939-912755A02B5B}"/>
    <dgm:cxn modelId="{477906DB-CCF2-415D-A642-1C0202D0F9E0}" type="presOf" srcId="{F26681E3-763F-4509-BFB9-D603083A4BB0}" destId="{3B741254-D7B5-40F1-B5A6-42C16F457DF4}" srcOrd="0" destOrd="0" presId="urn:microsoft.com/office/officeart/2005/8/layout/default"/>
    <dgm:cxn modelId="{E330FCEE-61ED-4C50-8394-C6C44BC3AD89}" type="presOf" srcId="{6224A6FA-86D6-4D64-9E7A-86C8D941C8CB}" destId="{CB3A0F6B-231A-420A-8E57-D943A9BBF6AA}" srcOrd="0" destOrd="0" presId="urn:microsoft.com/office/officeart/2005/8/layout/default"/>
    <dgm:cxn modelId="{D9CAFAF2-C047-4827-B1F5-0EFEA1732BC9}" type="presOf" srcId="{C3322B2B-A17E-4EAD-8181-9CE710E29AED}" destId="{F7CC2E0F-7589-4E09-A160-6AD76176ACD2}" srcOrd="0" destOrd="0" presId="urn:microsoft.com/office/officeart/2005/8/layout/default"/>
    <dgm:cxn modelId="{3907A1F7-F03C-4CD5-8595-4CBADB496FFF}" srcId="{2DBDDFE1-BCB4-4FFA-848D-1A30314BBB50}" destId="{6CFCFA29-D9F0-422E-8FF5-FF24A7EFD72F}" srcOrd="10" destOrd="0" parTransId="{A380173E-2267-4CA0-9121-1BB94B7B69EF}" sibTransId="{BE9E3511-D9B3-4CB7-BF30-289344113F9C}"/>
    <dgm:cxn modelId="{C0B939F9-9617-49D1-81BC-3039B0C4F6D3}" type="presOf" srcId="{3D1007A2-8D8A-47A8-B522-97AA52B90701}" destId="{C2669AB8-04CB-4AA6-B26A-FDDBA49429D0}" srcOrd="0" destOrd="0" presId="urn:microsoft.com/office/officeart/2005/8/layout/default"/>
    <dgm:cxn modelId="{43EF9B3B-BD32-4187-9861-EAAFF7BBD175}" type="presParOf" srcId="{5D15726F-93E5-4E89-82F3-1308E6AAC7E8}" destId="{380847A4-997B-4BAB-A39A-12AFB75E79D4}" srcOrd="0" destOrd="0" presId="urn:microsoft.com/office/officeart/2005/8/layout/default"/>
    <dgm:cxn modelId="{F80ECD59-DADD-4C30-9A9D-D8CC4CEDA03E}" type="presParOf" srcId="{5D15726F-93E5-4E89-82F3-1308E6AAC7E8}" destId="{96248E6B-D953-47EB-B323-B59E5DBDB537}" srcOrd="1" destOrd="0" presId="urn:microsoft.com/office/officeart/2005/8/layout/default"/>
    <dgm:cxn modelId="{DC0698C3-9DA3-49CC-8707-51825C939725}" type="presParOf" srcId="{5D15726F-93E5-4E89-82F3-1308E6AAC7E8}" destId="{5BB29BB4-82C0-48B6-80D8-CBA8534509AC}" srcOrd="2" destOrd="0" presId="urn:microsoft.com/office/officeart/2005/8/layout/default"/>
    <dgm:cxn modelId="{3655EDDF-5069-4A7E-BCCC-0AAFB4E7CA38}" type="presParOf" srcId="{5D15726F-93E5-4E89-82F3-1308E6AAC7E8}" destId="{C963285E-9D02-42CA-8AF9-0EBB346F180A}" srcOrd="3" destOrd="0" presId="urn:microsoft.com/office/officeart/2005/8/layout/default"/>
    <dgm:cxn modelId="{A5D4BA88-437C-4147-9A2B-A70F4D6BC45D}" type="presParOf" srcId="{5D15726F-93E5-4E89-82F3-1308E6AAC7E8}" destId="{7CE4EE2D-1FC5-40C9-9ED1-56AAF722B328}" srcOrd="4" destOrd="0" presId="urn:microsoft.com/office/officeart/2005/8/layout/default"/>
    <dgm:cxn modelId="{8D3BEFB6-F6F1-44F8-954D-6FD540C02B5D}" type="presParOf" srcId="{5D15726F-93E5-4E89-82F3-1308E6AAC7E8}" destId="{855276F7-B460-42B3-8FED-7C5B328A7E03}" srcOrd="5" destOrd="0" presId="urn:microsoft.com/office/officeart/2005/8/layout/default"/>
    <dgm:cxn modelId="{D31A4FA0-D16D-41D2-97AA-2B3A5371DC6A}" type="presParOf" srcId="{5D15726F-93E5-4E89-82F3-1308E6AAC7E8}" destId="{023ABD71-D5D8-48E0-8122-14758C4DDFFA}" srcOrd="6" destOrd="0" presId="urn:microsoft.com/office/officeart/2005/8/layout/default"/>
    <dgm:cxn modelId="{797E3EB9-C84E-49B4-B786-8ACA3D7A397E}" type="presParOf" srcId="{5D15726F-93E5-4E89-82F3-1308E6AAC7E8}" destId="{DC33F09A-5B98-4575-A4F3-AD4EE4588696}" srcOrd="7" destOrd="0" presId="urn:microsoft.com/office/officeart/2005/8/layout/default"/>
    <dgm:cxn modelId="{2C600991-C713-451C-9135-BDC083C4C5D8}" type="presParOf" srcId="{5D15726F-93E5-4E89-82F3-1308E6AAC7E8}" destId="{F2B2629B-82A5-4AA2-B51F-1021AB2DC913}" srcOrd="8" destOrd="0" presId="urn:microsoft.com/office/officeart/2005/8/layout/default"/>
    <dgm:cxn modelId="{65D3F023-46C7-4861-A102-3E9BDCBB2CDA}" type="presParOf" srcId="{5D15726F-93E5-4E89-82F3-1308E6AAC7E8}" destId="{A850726D-04C7-4251-A7D1-DC0AD33C1FC7}" srcOrd="9" destOrd="0" presId="urn:microsoft.com/office/officeart/2005/8/layout/default"/>
    <dgm:cxn modelId="{A5990227-7945-443D-9B1C-5F3264CC9791}" type="presParOf" srcId="{5D15726F-93E5-4E89-82F3-1308E6AAC7E8}" destId="{3B741254-D7B5-40F1-B5A6-42C16F457DF4}" srcOrd="10" destOrd="0" presId="urn:microsoft.com/office/officeart/2005/8/layout/default"/>
    <dgm:cxn modelId="{1433C431-654B-4990-8AC0-319FC7F06F18}" type="presParOf" srcId="{5D15726F-93E5-4E89-82F3-1308E6AAC7E8}" destId="{0DC563F6-7A65-497F-AD21-88CE1074E48E}" srcOrd="11" destOrd="0" presId="urn:microsoft.com/office/officeart/2005/8/layout/default"/>
    <dgm:cxn modelId="{87EA2333-617F-4C57-85F4-3C5EA3B72EC2}" type="presParOf" srcId="{5D15726F-93E5-4E89-82F3-1308E6AAC7E8}" destId="{24320AB4-3C93-401F-A16B-2E4C9AD2E4F1}" srcOrd="12" destOrd="0" presId="urn:microsoft.com/office/officeart/2005/8/layout/default"/>
    <dgm:cxn modelId="{E6A8FF4A-0875-4A13-B5F8-EF8290266488}" type="presParOf" srcId="{5D15726F-93E5-4E89-82F3-1308E6AAC7E8}" destId="{908ED2A6-B028-4D52-BAAA-EB9AAA53BFE2}" srcOrd="13" destOrd="0" presId="urn:microsoft.com/office/officeart/2005/8/layout/default"/>
    <dgm:cxn modelId="{D887A1B5-E1B0-4F55-B532-C2C26EB73527}" type="presParOf" srcId="{5D15726F-93E5-4E89-82F3-1308E6AAC7E8}" destId="{0D54604C-2C56-4042-A5BE-CB464C71F9F5}" srcOrd="14" destOrd="0" presId="urn:microsoft.com/office/officeart/2005/8/layout/default"/>
    <dgm:cxn modelId="{22E3386A-AC91-42E3-8FDE-6D528B501D6F}" type="presParOf" srcId="{5D15726F-93E5-4E89-82F3-1308E6AAC7E8}" destId="{4EB3EF27-955C-4DAD-BB1E-B366AE0AC800}" srcOrd="15" destOrd="0" presId="urn:microsoft.com/office/officeart/2005/8/layout/default"/>
    <dgm:cxn modelId="{EBDECF36-96AE-456E-A431-8DA8688E774D}" type="presParOf" srcId="{5D15726F-93E5-4E89-82F3-1308E6AAC7E8}" destId="{AAE210AF-06C8-403C-81E3-35E545766872}" srcOrd="16" destOrd="0" presId="urn:microsoft.com/office/officeart/2005/8/layout/default"/>
    <dgm:cxn modelId="{CA292FFA-3799-4631-A0EE-F5B6D71B6B89}" type="presParOf" srcId="{5D15726F-93E5-4E89-82F3-1308E6AAC7E8}" destId="{E822D342-E1B0-4674-91C9-D21240E96CDD}" srcOrd="17" destOrd="0" presId="urn:microsoft.com/office/officeart/2005/8/layout/default"/>
    <dgm:cxn modelId="{9880FABA-39A8-4774-AF35-BC8EE8A10853}" type="presParOf" srcId="{5D15726F-93E5-4E89-82F3-1308E6AAC7E8}" destId="{A5AC6B6E-4330-45A1-A6CB-F2601B0EB33B}" srcOrd="18" destOrd="0" presId="urn:microsoft.com/office/officeart/2005/8/layout/default"/>
    <dgm:cxn modelId="{727C8777-6AE2-477B-94F6-B8C3235B17FE}" type="presParOf" srcId="{5D15726F-93E5-4E89-82F3-1308E6AAC7E8}" destId="{7010C5B6-A73F-455E-8275-E3DE8F5E5ADB}" srcOrd="19" destOrd="0" presId="urn:microsoft.com/office/officeart/2005/8/layout/default"/>
    <dgm:cxn modelId="{898E193E-CDF4-4092-B50D-9CB880AFC7E2}" type="presParOf" srcId="{5D15726F-93E5-4E89-82F3-1308E6AAC7E8}" destId="{CAE3138C-8DFD-4BFE-AA60-2EDA41628818}" srcOrd="20" destOrd="0" presId="urn:microsoft.com/office/officeart/2005/8/layout/default"/>
    <dgm:cxn modelId="{7829690D-0560-4E96-9D8A-A37C6DB4781E}" type="presParOf" srcId="{5D15726F-93E5-4E89-82F3-1308E6AAC7E8}" destId="{DE5F4925-C814-47B4-85BD-CB31E1F0B541}" srcOrd="21" destOrd="0" presId="urn:microsoft.com/office/officeart/2005/8/layout/default"/>
    <dgm:cxn modelId="{235CD59D-7E66-483B-B41F-48DEBAFC3B26}" type="presParOf" srcId="{5D15726F-93E5-4E89-82F3-1308E6AAC7E8}" destId="{CB3A0F6B-231A-420A-8E57-D943A9BBF6AA}" srcOrd="22" destOrd="0" presId="urn:microsoft.com/office/officeart/2005/8/layout/default"/>
    <dgm:cxn modelId="{F9E9D991-9A95-4F59-8EFE-6F5C5E8F077D}" type="presParOf" srcId="{5D15726F-93E5-4E89-82F3-1308E6AAC7E8}" destId="{209F73E3-6C1C-4F02-9273-2F50779A8560}" srcOrd="23" destOrd="0" presId="urn:microsoft.com/office/officeart/2005/8/layout/default"/>
    <dgm:cxn modelId="{5B370A53-31DD-4BC6-8C5D-5890E92927F7}" type="presParOf" srcId="{5D15726F-93E5-4E89-82F3-1308E6AAC7E8}" destId="{C2669AB8-04CB-4AA6-B26A-FDDBA49429D0}" srcOrd="24" destOrd="0" presId="urn:microsoft.com/office/officeart/2005/8/layout/default"/>
    <dgm:cxn modelId="{DBAA81BA-EDDC-43C5-9E6C-3BAB58519780}" type="presParOf" srcId="{5D15726F-93E5-4E89-82F3-1308E6AAC7E8}" destId="{105A4C43-6D05-4158-BE52-F2FF8030C471}" srcOrd="25" destOrd="0" presId="urn:microsoft.com/office/officeart/2005/8/layout/default"/>
    <dgm:cxn modelId="{5169E36F-37C3-48C9-AA81-16BDBB1E484E}" type="presParOf" srcId="{5D15726F-93E5-4E89-82F3-1308E6AAC7E8}" destId="{F7CC2E0F-7589-4E09-A160-6AD76176ACD2}" srcOrd="26" destOrd="0" presId="urn:microsoft.com/office/officeart/2005/8/layout/default"/>
    <dgm:cxn modelId="{88E495AA-3E3E-433E-A6C0-3BAA8AA3D434}" type="presParOf" srcId="{5D15726F-93E5-4E89-82F3-1308E6AAC7E8}" destId="{EB8A7407-D097-4373-8AF1-817CA04F95F2}" srcOrd="27" destOrd="0" presId="urn:microsoft.com/office/officeart/2005/8/layout/default"/>
    <dgm:cxn modelId="{538DFB21-13BD-4349-A0D1-79143602CA6D}" type="presParOf" srcId="{5D15726F-93E5-4E89-82F3-1308E6AAC7E8}" destId="{423C6C2D-DB15-45BA-A58F-0DA34E4FC633}" srcOrd="2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AB2387-EC9C-4FA8-BF18-892BF7BDE5FF}" type="doc">
      <dgm:prSet loTypeId="urn:microsoft.com/office/officeart/2005/8/layout/process1" loCatId="process" qsTypeId="urn:microsoft.com/office/officeart/2005/8/quickstyle/simple1" qsCatId="simple" csTypeId="urn:microsoft.com/office/officeart/2005/8/colors/accent1_2" csCatId="accent1" phldr="1"/>
      <dgm:spPr/>
    </dgm:pt>
    <dgm:pt modelId="{EE1C72CE-C237-47E1-B3F4-69FEAEB3E4A4}" type="pres">
      <dgm:prSet presAssocID="{77AB2387-EC9C-4FA8-BF18-892BF7BDE5FF}" presName="Name0" presStyleCnt="0">
        <dgm:presLayoutVars>
          <dgm:dir/>
          <dgm:resizeHandles val="exact"/>
        </dgm:presLayoutVars>
      </dgm:prSet>
      <dgm:spPr/>
    </dgm:pt>
  </dgm:ptLst>
  <dgm:cxnLst>
    <dgm:cxn modelId="{556AA252-D08E-46A8-A342-2EFE933621AE}" type="presOf" srcId="{77AB2387-EC9C-4FA8-BF18-892BF7BDE5FF}" destId="{EE1C72CE-C237-47E1-B3F4-69FEAEB3E4A4}" srcOrd="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AB2387-EC9C-4FA8-BF18-892BF7BDE5FF}" type="doc">
      <dgm:prSet loTypeId="urn:microsoft.com/office/officeart/2005/8/layout/process1" loCatId="process" qsTypeId="urn:microsoft.com/office/officeart/2005/8/quickstyle/simple1" qsCatId="simple" csTypeId="urn:microsoft.com/office/officeart/2005/8/colors/accent1_2" csCatId="accent1" phldr="1"/>
      <dgm:spPr/>
    </dgm:pt>
    <dgm:pt modelId="{EE1C72CE-C237-47E1-B3F4-69FEAEB3E4A4}" type="pres">
      <dgm:prSet presAssocID="{77AB2387-EC9C-4FA8-BF18-892BF7BDE5FF}" presName="Name0" presStyleCnt="0">
        <dgm:presLayoutVars>
          <dgm:dir/>
          <dgm:resizeHandles val="exact"/>
        </dgm:presLayoutVars>
      </dgm:prSet>
      <dgm:spPr/>
    </dgm:pt>
  </dgm:ptLst>
  <dgm:cxnLst>
    <dgm:cxn modelId="{556AA252-D08E-46A8-A342-2EFE933621AE}" type="presOf" srcId="{77AB2387-EC9C-4FA8-BF18-892BF7BDE5FF}" destId="{EE1C72CE-C237-47E1-B3F4-69FEAEB3E4A4}" srcOrd="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847A4-997B-4BAB-A39A-12AFB75E79D4}">
      <dsp:nvSpPr>
        <dsp:cNvPr id="0" name=""/>
        <dsp:cNvSpPr/>
      </dsp:nvSpPr>
      <dsp:spPr>
        <a:xfrm>
          <a:off x="878011" y="451"/>
          <a:ext cx="2156519" cy="129391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a:cs typeface="Calibri"/>
            </a:rPr>
            <a:t>Technical Assistance</a:t>
          </a:r>
          <a:endParaRPr lang="en-US" sz="2200" b="0" i="0" u="none" strike="noStrike" kern="1200" cap="none" baseline="0" noProof="0">
            <a:solidFill>
              <a:srgbClr val="010000"/>
            </a:solidFill>
            <a:latin typeface="Calibri"/>
            <a:cs typeface="Calibri"/>
          </a:endParaRPr>
        </a:p>
      </dsp:txBody>
      <dsp:txXfrm>
        <a:off x="878011" y="451"/>
        <a:ext cx="2156519" cy="1293911"/>
      </dsp:txXfrm>
    </dsp:sp>
    <dsp:sp modelId="{5BB29BB4-82C0-48B6-80D8-CBA8534509AC}">
      <dsp:nvSpPr>
        <dsp:cNvPr id="0" name=""/>
        <dsp:cNvSpPr/>
      </dsp:nvSpPr>
      <dsp:spPr>
        <a:xfrm>
          <a:off x="3250183" y="451"/>
          <a:ext cx="2156519" cy="129391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a:cs typeface="Calibri"/>
            </a:rPr>
            <a:t>Training</a:t>
          </a:r>
        </a:p>
      </dsp:txBody>
      <dsp:txXfrm>
        <a:off x="3250183" y="451"/>
        <a:ext cx="2156519" cy="1293911"/>
      </dsp:txXfrm>
    </dsp:sp>
    <dsp:sp modelId="{7CE4EE2D-1FC5-40C9-9ED1-56AAF722B328}">
      <dsp:nvSpPr>
        <dsp:cNvPr id="0" name=""/>
        <dsp:cNvSpPr/>
      </dsp:nvSpPr>
      <dsp:spPr>
        <a:xfrm>
          <a:off x="5622354" y="451"/>
          <a:ext cx="2156519" cy="129391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a:cs typeface="Calibri"/>
            </a:rPr>
            <a:t>Peer Networks</a:t>
          </a:r>
        </a:p>
      </dsp:txBody>
      <dsp:txXfrm>
        <a:off x="5622354" y="451"/>
        <a:ext cx="2156519" cy="1293911"/>
      </dsp:txXfrm>
    </dsp:sp>
    <dsp:sp modelId="{023ABD71-D5D8-48E0-8122-14758C4DDFFA}">
      <dsp:nvSpPr>
        <dsp:cNvPr id="0" name=""/>
        <dsp:cNvSpPr/>
      </dsp:nvSpPr>
      <dsp:spPr>
        <a:xfrm>
          <a:off x="7994525" y="451"/>
          <a:ext cx="2156519" cy="1293911"/>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a:cs typeface="Calibri"/>
            </a:rPr>
            <a:t>Tools &amp; Resources</a:t>
          </a:r>
        </a:p>
      </dsp:txBody>
      <dsp:txXfrm>
        <a:off x="7994525" y="451"/>
        <a:ext cx="2156519" cy="1293911"/>
      </dsp:txXfrm>
    </dsp:sp>
    <dsp:sp modelId="{F2B2629B-82A5-4AA2-B51F-1021AB2DC913}">
      <dsp:nvSpPr>
        <dsp:cNvPr id="0" name=""/>
        <dsp:cNvSpPr/>
      </dsp:nvSpPr>
      <dsp:spPr>
        <a:xfrm>
          <a:off x="10366697" y="451"/>
          <a:ext cx="2156519" cy="1293911"/>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a:cs typeface="Calibri"/>
            </a:rPr>
            <a:t>Communications</a:t>
          </a:r>
        </a:p>
      </dsp:txBody>
      <dsp:txXfrm>
        <a:off x="10366697" y="451"/>
        <a:ext cx="2156519" cy="1293911"/>
      </dsp:txXfrm>
    </dsp:sp>
    <dsp:sp modelId="{3B741254-D7B5-40F1-B5A6-42C16F457DF4}">
      <dsp:nvSpPr>
        <dsp:cNvPr id="0" name=""/>
        <dsp:cNvSpPr/>
      </dsp:nvSpPr>
      <dsp:spPr>
        <a:xfrm>
          <a:off x="12738868" y="451"/>
          <a:ext cx="2156519" cy="129391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a:cs typeface="Calibri"/>
            </a:rPr>
            <a:t>Partnership Development</a:t>
          </a:r>
        </a:p>
      </dsp:txBody>
      <dsp:txXfrm>
        <a:off x="12738868" y="451"/>
        <a:ext cx="2156519" cy="1293911"/>
      </dsp:txXfrm>
    </dsp:sp>
    <dsp:sp modelId="{24320AB4-3C93-401F-A16B-2E4C9AD2E4F1}">
      <dsp:nvSpPr>
        <dsp:cNvPr id="0" name=""/>
        <dsp:cNvSpPr/>
      </dsp:nvSpPr>
      <dsp:spPr>
        <a:xfrm>
          <a:off x="878011" y="1510015"/>
          <a:ext cx="2156519" cy="129391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a:cs typeface="Calibri"/>
            </a:rPr>
            <a:t>Conferences</a:t>
          </a:r>
        </a:p>
      </dsp:txBody>
      <dsp:txXfrm>
        <a:off x="878011" y="1510015"/>
        <a:ext cx="2156519" cy="1293911"/>
      </dsp:txXfrm>
    </dsp:sp>
    <dsp:sp modelId="{0D54604C-2C56-4042-A5BE-CB464C71F9F5}">
      <dsp:nvSpPr>
        <dsp:cNvPr id="0" name=""/>
        <dsp:cNvSpPr/>
      </dsp:nvSpPr>
      <dsp:spPr>
        <a:xfrm>
          <a:off x="3250183" y="1510015"/>
          <a:ext cx="2156519" cy="129391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a:cs typeface="Calibri"/>
            </a:rPr>
            <a:t>Evaluation</a:t>
          </a:r>
        </a:p>
      </dsp:txBody>
      <dsp:txXfrm>
        <a:off x="3250183" y="1510015"/>
        <a:ext cx="2156519" cy="1293911"/>
      </dsp:txXfrm>
    </dsp:sp>
    <dsp:sp modelId="{AAE210AF-06C8-403C-81E3-35E545766872}">
      <dsp:nvSpPr>
        <dsp:cNvPr id="0" name=""/>
        <dsp:cNvSpPr/>
      </dsp:nvSpPr>
      <dsp:spPr>
        <a:xfrm>
          <a:off x="5622354" y="1510015"/>
          <a:ext cx="2156519" cy="1293911"/>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a:cs typeface="Calibri"/>
            </a:rPr>
            <a:t>Publications</a:t>
          </a:r>
        </a:p>
      </dsp:txBody>
      <dsp:txXfrm>
        <a:off x="5622354" y="1510015"/>
        <a:ext cx="2156519" cy="1293911"/>
      </dsp:txXfrm>
    </dsp:sp>
    <dsp:sp modelId="{A5AC6B6E-4330-45A1-A6CB-F2601B0EB33B}">
      <dsp:nvSpPr>
        <dsp:cNvPr id="0" name=""/>
        <dsp:cNvSpPr/>
      </dsp:nvSpPr>
      <dsp:spPr>
        <a:xfrm>
          <a:off x="7994525" y="1510015"/>
          <a:ext cx="2156519" cy="1293911"/>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a:cs typeface="Calibri"/>
            </a:rPr>
            <a:t>Workgroups</a:t>
          </a:r>
        </a:p>
      </dsp:txBody>
      <dsp:txXfrm>
        <a:off x="7994525" y="1510015"/>
        <a:ext cx="2156519" cy="1293911"/>
      </dsp:txXfrm>
    </dsp:sp>
    <dsp:sp modelId="{CAE3138C-8DFD-4BFE-AA60-2EDA41628818}">
      <dsp:nvSpPr>
        <dsp:cNvPr id="0" name=""/>
        <dsp:cNvSpPr/>
      </dsp:nvSpPr>
      <dsp:spPr>
        <a:xfrm>
          <a:off x="10366697" y="1510015"/>
          <a:ext cx="2156519" cy="129391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a:cs typeface="Calibri"/>
            </a:rPr>
            <a:t>Research</a:t>
          </a:r>
        </a:p>
      </dsp:txBody>
      <dsp:txXfrm>
        <a:off x="10366697" y="1510015"/>
        <a:ext cx="2156519" cy="1293911"/>
      </dsp:txXfrm>
    </dsp:sp>
    <dsp:sp modelId="{CB3A0F6B-231A-420A-8E57-D943A9BBF6AA}">
      <dsp:nvSpPr>
        <dsp:cNvPr id="0" name=""/>
        <dsp:cNvSpPr/>
      </dsp:nvSpPr>
      <dsp:spPr>
        <a:xfrm>
          <a:off x="12738868" y="1510015"/>
          <a:ext cx="2156519" cy="129391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a:cs typeface="Calibri"/>
            </a:rPr>
            <a:t>Demonstration Sites</a:t>
          </a:r>
        </a:p>
      </dsp:txBody>
      <dsp:txXfrm>
        <a:off x="12738868" y="1510015"/>
        <a:ext cx="2156519" cy="1293911"/>
      </dsp:txXfrm>
    </dsp:sp>
    <dsp:sp modelId="{C2669AB8-04CB-4AA6-B26A-FDDBA49429D0}">
      <dsp:nvSpPr>
        <dsp:cNvPr id="0" name=""/>
        <dsp:cNvSpPr/>
      </dsp:nvSpPr>
      <dsp:spPr>
        <a:xfrm>
          <a:off x="4436268" y="3019579"/>
          <a:ext cx="2156519" cy="129391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a:cs typeface="Calibri"/>
            </a:rPr>
            <a:t>Facilitation</a:t>
          </a:r>
        </a:p>
      </dsp:txBody>
      <dsp:txXfrm>
        <a:off x="4436268" y="3019579"/>
        <a:ext cx="2156519" cy="1293911"/>
      </dsp:txXfrm>
    </dsp:sp>
    <dsp:sp modelId="{F7CC2E0F-7589-4E09-A160-6AD76176ACD2}">
      <dsp:nvSpPr>
        <dsp:cNvPr id="0" name=""/>
        <dsp:cNvSpPr/>
      </dsp:nvSpPr>
      <dsp:spPr>
        <a:xfrm>
          <a:off x="6808440" y="3019579"/>
          <a:ext cx="2156519" cy="1293911"/>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a:cs typeface="Calibri"/>
            </a:rPr>
            <a:t>Policy Development</a:t>
          </a:r>
        </a:p>
      </dsp:txBody>
      <dsp:txXfrm>
        <a:off x="6808440" y="3019579"/>
        <a:ext cx="2156519" cy="1293911"/>
      </dsp:txXfrm>
    </dsp:sp>
    <dsp:sp modelId="{423C6C2D-DB15-45BA-A58F-0DA34E4FC633}">
      <dsp:nvSpPr>
        <dsp:cNvPr id="0" name=""/>
        <dsp:cNvSpPr/>
      </dsp:nvSpPr>
      <dsp:spPr>
        <a:xfrm>
          <a:off x="9180611" y="3019579"/>
          <a:ext cx="2156519" cy="1293911"/>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a:cs typeface="Calibri"/>
            </a:rPr>
            <a:t>Consulting</a:t>
          </a:r>
        </a:p>
      </dsp:txBody>
      <dsp:txXfrm>
        <a:off x="9180611" y="3019579"/>
        <a:ext cx="2156519" cy="12939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0.2275</cdr:y>
    </cdr:from>
    <cdr:to>
      <cdr:x>0.14612</cdr:x>
      <cdr:y>0.31692</cdr:y>
    </cdr:to>
    <cdr:sp macro="" textlink="">
      <cdr:nvSpPr>
        <cdr:cNvPr id="3" name="TextBox 6">
          <a:extLst xmlns:a="http://schemas.openxmlformats.org/drawingml/2006/main">
            <a:ext uri="{FF2B5EF4-FFF2-40B4-BE49-F238E27FC236}">
              <a16:creationId xmlns:a16="http://schemas.microsoft.com/office/drawing/2014/main" id="{3D457B15-8758-4137-8F3B-21EFAEF1916D}"/>
            </a:ext>
          </a:extLst>
        </cdr:cNvPr>
        <cdr:cNvSpPr txBox="1"/>
      </cdr:nvSpPr>
      <cdr:spPr>
        <a:xfrm xmlns:a="http://schemas.openxmlformats.org/drawingml/2006/main">
          <a:off x="0" y="861370"/>
          <a:ext cx="1461736"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1600" b="1" dirty="0">
              <a:solidFill>
                <a:srgbClr val="008B99"/>
              </a:solidFill>
              <a:latin typeface="Myriad Pro Cond" panose="020B0506030403020204" pitchFamily="34" charset="0"/>
            </a:rPr>
            <a:t>Total Employees</a:t>
          </a:r>
        </a:p>
      </cdr:txBody>
    </cdr:sp>
  </cdr:relSizeAnchor>
  <cdr:relSizeAnchor xmlns:cdr="http://schemas.openxmlformats.org/drawingml/2006/chartDrawing">
    <cdr:from>
      <cdr:x>0</cdr:x>
      <cdr:y>0.39777</cdr:y>
    </cdr:from>
    <cdr:to>
      <cdr:x>0.14502</cdr:x>
      <cdr:y>0.48719</cdr:y>
    </cdr:to>
    <cdr:sp macro="" textlink="">
      <cdr:nvSpPr>
        <cdr:cNvPr id="4" name="TextBox 6">
          <a:extLst xmlns:a="http://schemas.openxmlformats.org/drawingml/2006/main">
            <a:ext uri="{FF2B5EF4-FFF2-40B4-BE49-F238E27FC236}">
              <a16:creationId xmlns:a16="http://schemas.microsoft.com/office/drawing/2014/main" id="{1ADB6960-97C2-4E32-A456-E185E7D5D934}"/>
            </a:ext>
          </a:extLst>
        </cdr:cNvPr>
        <cdr:cNvSpPr txBox="1"/>
      </cdr:nvSpPr>
      <cdr:spPr>
        <a:xfrm xmlns:a="http://schemas.openxmlformats.org/drawingml/2006/main">
          <a:off x="0" y="1506054"/>
          <a:ext cx="1450732"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600" b="1" dirty="0">
              <a:solidFill>
                <a:srgbClr val="008B99"/>
              </a:solidFill>
              <a:latin typeface="Myriad Pro Cond" panose="020B0506030403020204" pitchFamily="34" charset="0"/>
            </a:rPr>
            <a:t>Total FTEs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D69C25-46F6-4C11-A9FD-E943C7311D01}" type="datetimeFigureOut">
              <a:rPr lang="en-US" smtClean="0"/>
              <a:t>7/21/2025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1AFC5A-3850-4956-984B-9BF6ED971D42}" type="slidenum">
              <a:rPr lang="en-US" smtClean="0"/>
              <a:t>‹#›</a:t>
            </a:fld>
            <a:endParaRPr lang="en-US"/>
          </a:p>
        </p:txBody>
      </p:sp>
    </p:spTree>
    <p:extLst>
      <p:ext uri="{BB962C8B-B14F-4D97-AF65-F5344CB8AC3E}">
        <p14:creationId xmlns:p14="http://schemas.microsoft.com/office/powerpoint/2010/main" val="3480849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theimpactproject.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datawrapper.dwcdn.net/2kY7I/full.pn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AFC5A-3850-4956-984B-9BF6ED971D42}" type="slidenum">
              <a:rPr lang="en-US" smtClean="0"/>
              <a:t>1</a:t>
            </a:fld>
            <a:endParaRPr lang="en-US"/>
          </a:p>
        </p:txBody>
      </p:sp>
    </p:spTree>
    <p:extLst>
      <p:ext uri="{BB962C8B-B14F-4D97-AF65-F5344CB8AC3E}">
        <p14:creationId xmlns:p14="http://schemas.microsoft.com/office/powerpoint/2010/main" val="1469632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This figure displays the 10 services with the highest relative difference between the proportions of rural and urban LHDs directly providing the service. </a:t>
            </a:r>
          </a:p>
          <a:p>
            <a:endParaRPr lang="en-US" sz="1800" b="1" dirty="0"/>
          </a:p>
          <a:p>
            <a:r>
              <a:rPr lang="en-US" sz="1800" b="1" dirty="0"/>
              <a:t>Notably, LHDs serving rural jurisdictions were more likely to provide certain clinical services, including immunizations, tuberculosis screening and treatment, WIC, EPSDT, screening for BMI, and home health care.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71FDB7-EA46-45BC-8A56-F7436A83A5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026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marL="0" marR="0" lvl="0" indent="0" algn="r" defTabSz="905713" rtl="0" eaLnBrk="1" fontAlgn="auto" latinLnBrk="0" hangingPunct="1">
              <a:lnSpc>
                <a:spcPct val="100000"/>
              </a:lnSpc>
              <a:spcBef>
                <a:spcPts val="0"/>
              </a:spcBef>
              <a:spcAft>
                <a:spcPts val="0"/>
              </a:spcAft>
              <a:buClrTx/>
              <a:buSzTx/>
              <a:buFontTx/>
              <a:buNone/>
              <a:tabLst/>
              <a:defRPr/>
            </a:pPr>
            <a:fld id="{FC71FDB7-EA46-45BC-8A56-F7436A83A5F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5713"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146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t>LHDs employ approximately 182,000 employees or 163,000 FTEs.</a:t>
            </a:r>
            <a:endParaRPr lang="en-US" sz="20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71FDB7-EA46-45BC-8A56-F7436A83A5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490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821" indent="-169821">
              <a:buFont typeface="Arial" panose="020B0604020202020204" pitchFamily="34" charset="0"/>
              <a:buChar char="•"/>
            </a:pPr>
            <a:r>
              <a:rPr lang="en-US" b="1" dirty="0"/>
              <a:t>An influx of funding was offered to LHDs in 2021 and may be one of the reasons we see the substantial growth in the LHD workforce</a:t>
            </a:r>
          </a:p>
          <a:p>
            <a:pPr marL="169821" indent="-169821">
              <a:buFont typeface="Arial" panose="020B0604020202020204" pitchFamily="34" charset="0"/>
              <a:buChar char="•"/>
            </a:pPr>
            <a:endParaRPr lang="en-US" b="1" dirty="0"/>
          </a:p>
          <a:p>
            <a:pPr marL="169821" indent="-169821">
              <a:buFont typeface="Arial" panose="020B0604020202020204" pitchFamily="34" charset="0"/>
              <a:buChar char="•"/>
            </a:pPr>
            <a:r>
              <a:rPr lang="en-US" b="1" dirty="0"/>
              <a:t>While the workforce has grown since 2019, coupled with increased funding and expenditures by local public health, data collected from PHWINS and analyzed by NACCHO found that 3 in 10 local public health staff are considering leaving their position  – and those who experience harassment or bullying are more likely to report considering this.</a:t>
            </a:r>
            <a:endParaRPr lang="en-US" b="1" dirty="0">
              <a:cs typeface="Calibri"/>
            </a:endParaRPr>
          </a:p>
          <a:p>
            <a:pPr marL="169821" indent="-169821">
              <a:buFont typeface="Arial" panose="020B0604020202020204" pitchFamily="34" charset="0"/>
              <a:buChar char="•"/>
            </a:pPr>
            <a:endParaRPr lang="en-US" b="1" dirty="0"/>
          </a:p>
          <a:p>
            <a:pPr marL="169821" indent="-169821">
              <a:buFont typeface="Arial" panose="020B0604020202020204" pitchFamily="34" charset="0"/>
              <a:buChar char="•"/>
            </a:pPr>
            <a:r>
              <a:rPr lang="en-US" b="1" dirty="0"/>
              <a:t>However, without sustained funding to support hiring, retention, and protections of local PH staff, LHDs may still be at risk to the impacts of harassment—specifically, the attrition of their staff and leaders, which could erase this </a:t>
            </a:r>
            <a:r>
              <a:rPr lang="en-US" b="1" dirty="0" err="1"/>
              <a:t>gro</a:t>
            </a:r>
            <a:endParaRPr lang="en-US" b="1" dirty="0"/>
          </a:p>
          <a:p>
            <a:pPr marL="169821" indent="-169821">
              <a:buFont typeface="Arial" panose="020B0604020202020204" pitchFamily="34" charset="0"/>
              <a:buChar char="•"/>
            </a:pPr>
            <a:endParaRPr lang="en-US" b="1" dirty="0"/>
          </a:p>
          <a:p>
            <a:pPr marL="169821" indent="-169821">
              <a:buFont typeface="Arial" panose="020B0604020202020204" pitchFamily="34" charset="0"/>
              <a:buChar char="•"/>
            </a:pPr>
            <a:r>
              <a:rPr lang="en-US" dirty="0"/>
              <a:t>Overall, the LHD workforce grew by approximately 19% from 2019 to 2022— after continuously decreasing between 2008 and 2019. Notably, there was a national declaration of public health emergency in 2020 after the onset of the COVID19 pandemic; supplemental funding efforts to temporarily bolster the LHD workforce occurred during this period. At the time data were collected, nearly $60 billion in short-term federal emergency supplemental funding was available to state, tribal, local, and territorial jurisdictions for the COVID-19 pandemic response. This may explain the large jump in workforce. This large influx in federal funding expires in 2024, and no further federal resources are expected.</a:t>
            </a:r>
            <a:endParaRPr lang="en-US" b="1"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B7084-E0B7-4EC7-9D67-54152C0901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276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marL="0" marR="0" lvl="0" indent="0" algn="r" defTabSz="905713" rtl="0" eaLnBrk="1" fontAlgn="auto" latinLnBrk="0" hangingPunct="1">
              <a:lnSpc>
                <a:spcPct val="100000"/>
              </a:lnSpc>
              <a:spcBef>
                <a:spcPts val="0"/>
              </a:spcBef>
              <a:spcAft>
                <a:spcPts val="0"/>
              </a:spcAft>
              <a:buClrTx/>
              <a:buSzTx/>
              <a:buFontTx/>
              <a:buNone/>
              <a:tabLst/>
              <a:defRPr/>
            </a:pPr>
            <a:fld id="{FC71FDB7-EA46-45BC-8A56-F7436A83A5F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5713"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987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NACCHO GA is your voice within Congress and the Administration. It is our job to amplify your message and the voices of 3,300 of your closest local health department friends on Capitol Hill. </a:t>
            </a:r>
          </a:p>
          <a:p>
            <a:endParaRPr lang="en-US" sz="2000" b="1" dirty="0"/>
          </a:p>
          <a:p>
            <a:r>
              <a:rPr lang="en-US" sz="2000" b="1" dirty="0"/>
              <a:t>You role in this is crucial. You are the subject matter experts to make sure we get things right. We want to make sure you’re receiving what’s most useful to you. Your work informs our work. </a:t>
            </a:r>
          </a:p>
          <a:p>
            <a:endParaRPr lang="en-US" sz="2000" b="1" dirty="0"/>
          </a:p>
          <a:p>
            <a:pPr marL="285750" indent="-285750">
              <a:buFont typeface="Arial" panose="020B0604020202020204" pitchFamily="34" charset="0"/>
              <a:buChar char="•"/>
            </a:pPr>
            <a:r>
              <a:rPr lang="en-US" sz="2000" b="1" dirty="0"/>
              <a:t>Highlight the role of local health departments with members of Congress and the Administration</a:t>
            </a:r>
          </a:p>
          <a:p>
            <a:pPr marL="285750" indent="-285750">
              <a:buFont typeface="Arial" panose="020B0604020202020204" pitchFamily="34" charset="0"/>
              <a:buChar char="•"/>
            </a:pPr>
            <a:r>
              <a:rPr lang="en-US" sz="2000" b="1" dirty="0"/>
              <a:t>Increase understanding of role of local health departments in communities</a:t>
            </a:r>
          </a:p>
          <a:p>
            <a:pPr marL="285750" indent="-285750">
              <a:buFont typeface="Arial" panose="020B0604020202020204" pitchFamily="34" charset="0"/>
              <a:buChar char="•"/>
            </a:pPr>
            <a:r>
              <a:rPr lang="en-US" sz="2000" b="1" dirty="0"/>
              <a:t>Obtain federal funding to support local programs</a:t>
            </a:r>
          </a:p>
          <a:p>
            <a:pPr marL="285750" indent="-285750">
              <a:buFont typeface="Arial" panose="020B0604020202020204" pitchFamily="34" charset="0"/>
              <a:buChar char="•"/>
            </a:pPr>
            <a:r>
              <a:rPr lang="en-US" sz="2000" b="1" dirty="0"/>
              <a:t>Inform legislation that establishes and continues key (authorizing) federal programs</a:t>
            </a:r>
          </a:p>
          <a:p>
            <a:pPr marL="285750" indent="-285750">
              <a:buFont typeface="Arial" panose="020B0604020202020204" pitchFamily="34" charset="0"/>
              <a:buChar char="•"/>
            </a:pPr>
            <a:r>
              <a:rPr lang="en-US" sz="2000" b="1" dirty="0"/>
              <a:t>Nominate local health officials to federal advisory committees</a:t>
            </a:r>
          </a:p>
          <a:p>
            <a:pPr marL="285750" indent="-285750">
              <a:buFont typeface="Arial" panose="020B0604020202020204" pitchFamily="34" charset="0"/>
              <a:buChar char="•"/>
            </a:pPr>
            <a:r>
              <a:rPr lang="en-US" sz="2000" b="1" dirty="0"/>
              <a:t>Submit regulatory comments</a:t>
            </a:r>
          </a:p>
          <a:p>
            <a:pPr marL="285750" indent="-285750">
              <a:buFont typeface="Arial" panose="020B0604020202020204" pitchFamily="34" charset="0"/>
              <a:buChar char="•"/>
            </a:pPr>
            <a:r>
              <a:rPr lang="en-US" sz="2000" b="1" dirty="0"/>
              <a:t>Work in coalition to achieve mutual goals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71FDB7-EA46-45BC-8A56-F7436A83A5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791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indent="-342900">
              <a:buFont typeface="Wingdings" panose="05000000000000000000" pitchFamily="2" charset="2"/>
              <a:buChar char="§"/>
            </a:pPr>
            <a:r>
              <a:rPr lang="en-US" sz="2000" b="1" i="0" dirty="0">
                <a:solidFill>
                  <a:srgbClr val="393B3E"/>
                </a:solidFill>
                <a:effectLst/>
                <a:latin typeface="Calibri" panose="020F0502020204030204" pitchFamily="34" charset="0"/>
                <a:cs typeface="Calibri" panose="020F0502020204030204" pitchFamily="34" charset="0"/>
              </a:rPr>
              <a:t>What guides us in our legislative work federally is a Board-approved yearly federal legislative agenda. This is 2024’s agenda and includes focus on:</a:t>
            </a:r>
          </a:p>
          <a:p>
            <a:pPr marL="342900" indent="-342900">
              <a:buFont typeface="Wingdings" panose="05000000000000000000" pitchFamily="2" charset="2"/>
              <a:buChar char="§"/>
            </a:pPr>
            <a:r>
              <a:rPr lang="en-US" sz="2000" b="1" i="0" dirty="0">
                <a:solidFill>
                  <a:srgbClr val="393B3E"/>
                </a:solidFill>
                <a:effectLst/>
                <a:latin typeface="Calibri" panose="020F0502020204030204" pitchFamily="34" charset="0"/>
                <a:cs typeface="Calibri" panose="020F0502020204030204" pitchFamily="34" charset="0"/>
              </a:rPr>
              <a:t>Public Health Workforce</a:t>
            </a:r>
          </a:p>
          <a:p>
            <a:pPr marL="342900" indent="-342900">
              <a:buFont typeface="Wingdings" panose="05000000000000000000" pitchFamily="2" charset="2"/>
              <a:buChar char="§"/>
            </a:pPr>
            <a:r>
              <a:rPr lang="en-US" sz="2000" b="1" i="0" dirty="0">
                <a:solidFill>
                  <a:srgbClr val="393B3E"/>
                </a:solidFill>
                <a:effectLst/>
                <a:latin typeface="Calibri" panose="020F0502020204030204" pitchFamily="34" charset="0"/>
                <a:cs typeface="Calibri" panose="020F0502020204030204" pitchFamily="34" charset="0"/>
              </a:rPr>
              <a:t>Public Health Funding to support infrastructure and data modernization AT YOU LEVEL of the governmental public health system.</a:t>
            </a:r>
          </a:p>
          <a:p>
            <a:pPr marL="342900" indent="-342900">
              <a:buFont typeface="Wingdings" panose="05000000000000000000" pitchFamily="2" charset="2"/>
              <a:buChar char="§"/>
            </a:pPr>
            <a:r>
              <a:rPr lang="en-US" sz="2000" b="1" i="0" dirty="0">
                <a:solidFill>
                  <a:srgbClr val="393B3E"/>
                </a:solidFill>
                <a:effectLst/>
                <a:latin typeface="Calibri" panose="020F0502020204030204" pitchFamily="34" charset="0"/>
                <a:cs typeface="Calibri" panose="020F0502020204030204" pitchFamily="34" charset="0"/>
              </a:rPr>
              <a:t>Working in coalition on a range of public health topics that you see here.</a:t>
            </a:r>
          </a:p>
          <a:p>
            <a:pPr marL="342900" indent="-342900">
              <a:buFont typeface="Wingdings" panose="05000000000000000000" pitchFamily="2" charset="2"/>
              <a:buChar char="§"/>
            </a:pPr>
            <a:r>
              <a:rPr lang="en-US" sz="2000" b="1" i="0" dirty="0">
                <a:solidFill>
                  <a:srgbClr val="393B3E"/>
                </a:solidFill>
                <a:effectLst/>
                <a:latin typeface="Calibri" panose="020F0502020204030204" pitchFamily="34" charset="0"/>
                <a:cs typeface="Calibri" panose="020F0502020204030204" pitchFamily="34" charset="0"/>
              </a:rPr>
              <a:t>Ensuring federal funding flows to local health departments quickly and equitably. It is NOT enough to fund the largest of our jurisdictions – they are critical but you leave out half the country and small, rural, medium, and even some of our largest cities. </a:t>
            </a:r>
          </a:p>
          <a:p>
            <a:pPr marL="342900" indent="-342900">
              <a:buFont typeface="Wingdings" panose="05000000000000000000" pitchFamily="2" charset="2"/>
              <a:buChar char="§"/>
            </a:pPr>
            <a:endParaRPr lang="en-US" sz="2000" b="1" i="0" dirty="0">
              <a:solidFill>
                <a:srgbClr val="393B3E"/>
              </a:solidFill>
              <a:effectLst/>
              <a:latin typeface="Calibri" panose="020F0502020204030204" pitchFamily="34" charset="0"/>
              <a:cs typeface="Calibri" panose="020F0502020204030204" pitchFamily="34" charset="0"/>
            </a:endParaRPr>
          </a:p>
          <a:p>
            <a:pPr marL="0" indent="0">
              <a:lnSpc>
                <a:spcPct val="120000"/>
              </a:lnSpc>
              <a:spcBef>
                <a:spcPts val="0"/>
              </a:spcBef>
              <a:buNone/>
            </a:pPr>
            <a:r>
              <a:rPr lang="en-US" sz="2000" b="1" i="0" dirty="0">
                <a:solidFill>
                  <a:srgbClr val="393B3E"/>
                </a:solidFill>
                <a:effectLst/>
                <a:latin typeface="Calibri" panose="020F0502020204030204" pitchFamily="34" charset="0"/>
                <a:cs typeface="Calibri" panose="020F0502020204030204" pitchFamily="34" charset="0"/>
              </a:rPr>
              <a:t>T</a:t>
            </a:r>
            <a:r>
              <a:rPr lang="en-US" sz="2000" b="1" dirty="0">
                <a:latin typeface="+mn-lt"/>
                <a:cs typeface="Calibri"/>
              </a:rPr>
              <a:t>NACCHO and LHDs </a:t>
            </a:r>
            <a:r>
              <a:rPr lang="en-US" sz="2000" b="1" dirty="0">
                <a:latin typeface="+mn-lt"/>
                <a:ea typeface="+mn-lt"/>
                <a:cs typeface="+mn-lt"/>
              </a:rPr>
              <a:t>emphasized the needs of their local communities and called attention to three ways Congress can help:</a:t>
            </a:r>
          </a:p>
          <a:p>
            <a:pPr marL="0" indent="0">
              <a:lnSpc>
                <a:spcPct val="120000"/>
              </a:lnSpc>
              <a:spcBef>
                <a:spcPts val="0"/>
              </a:spcBef>
              <a:buNone/>
            </a:pPr>
            <a:endParaRPr lang="en-US" sz="2000" b="1" dirty="0">
              <a:latin typeface="+mn-lt"/>
              <a:ea typeface="+mn-lt"/>
              <a:cs typeface="+mn-lt"/>
            </a:endParaRPr>
          </a:p>
          <a:p>
            <a:pPr marL="514350" indent="-514350">
              <a:lnSpc>
                <a:spcPct val="120000"/>
              </a:lnSpc>
              <a:spcBef>
                <a:spcPts val="0"/>
              </a:spcBef>
              <a:buAutoNum type="arabicPeriod"/>
            </a:pPr>
            <a:r>
              <a:rPr lang="en-US" sz="2000" b="1" dirty="0">
                <a:solidFill>
                  <a:srgbClr val="C00000"/>
                </a:solidFill>
                <a:latin typeface="+mn-lt"/>
                <a:ea typeface="+mn-lt"/>
                <a:cs typeface="+mn-lt"/>
              </a:rPr>
              <a:t>Establish a public health loan workforce repayment program </a:t>
            </a:r>
            <a:endParaRPr lang="en-US" sz="2000" b="1" dirty="0">
              <a:solidFill>
                <a:srgbClr val="C00000"/>
              </a:solidFill>
              <a:latin typeface="+mn-lt"/>
              <a:ea typeface="+mn-lt"/>
              <a:cs typeface="Calibri"/>
            </a:endParaRPr>
          </a:p>
          <a:p>
            <a:pPr lvl="1">
              <a:lnSpc>
                <a:spcPct val="120000"/>
              </a:lnSpc>
              <a:spcBef>
                <a:spcPts val="0"/>
              </a:spcBef>
            </a:pPr>
            <a:r>
              <a:rPr lang="en-US" sz="2000" b="1" dirty="0">
                <a:latin typeface="+mn-lt"/>
                <a:ea typeface="+mn-lt"/>
                <a:cs typeface="+mn-lt"/>
              </a:rPr>
              <a:t>Gained 15 new cosponsors and $25M included in FY23 House appropriations bill</a:t>
            </a:r>
          </a:p>
          <a:p>
            <a:pPr lvl="1">
              <a:lnSpc>
                <a:spcPct val="120000"/>
              </a:lnSpc>
              <a:spcBef>
                <a:spcPts val="0"/>
              </a:spcBef>
            </a:pPr>
            <a:r>
              <a:rPr lang="en-US" sz="2000" b="1" dirty="0">
                <a:latin typeface="+mn-lt"/>
                <a:ea typeface="+mn-lt"/>
                <a:cs typeface="+mn-lt"/>
              </a:rPr>
              <a:t>Became law December 2022</a:t>
            </a:r>
          </a:p>
          <a:p>
            <a:pPr marL="514350" indent="-514350">
              <a:lnSpc>
                <a:spcPct val="120000"/>
              </a:lnSpc>
              <a:spcBef>
                <a:spcPts val="0"/>
              </a:spcBef>
              <a:buAutoNum type="arabicPeriod"/>
            </a:pPr>
            <a:r>
              <a:rPr lang="en-US" sz="2000" b="1" dirty="0">
                <a:solidFill>
                  <a:srgbClr val="C00000"/>
                </a:solidFill>
                <a:latin typeface="+mn-lt"/>
                <a:ea typeface="+mn-lt"/>
                <a:cs typeface="+mn-lt"/>
              </a:rPr>
              <a:t>Provide predictable, sustained, disease-agnostic funding to support core public health infrastructure</a:t>
            </a:r>
            <a:endParaRPr lang="en-US" sz="2000" b="1" dirty="0">
              <a:solidFill>
                <a:srgbClr val="C00000"/>
              </a:solidFill>
              <a:latin typeface="+mn-lt"/>
              <a:ea typeface="+mn-lt"/>
              <a:cs typeface="Calibri"/>
            </a:endParaRPr>
          </a:p>
          <a:p>
            <a:pPr lvl="1">
              <a:lnSpc>
                <a:spcPct val="120000"/>
              </a:lnSpc>
              <a:spcBef>
                <a:spcPts val="0"/>
              </a:spcBef>
            </a:pPr>
            <a:r>
              <a:rPr lang="en-US" sz="2000" b="1" dirty="0">
                <a:latin typeface="+mn-lt"/>
                <a:ea typeface="+mn-lt"/>
                <a:cs typeface="+mn-lt"/>
              </a:rPr>
              <a:t>$200M appropriated in FY22 law; $350M in FY23</a:t>
            </a:r>
          </a:p>
          <a:p>
            <a:pPr marL="514350" indent="-514350">
              <a:lnSpc>
                <a:spcPct val="120000"/>
              </a:lnSpc>
              <a:spcBef>
                <a:spcPts val="0"/>
              </a:spcBef>
              <a:buAutoNum type="arabicPeriod"/>
            </a:pPr>
            <a:r>
              <a:rPr lang="en-US" sz="2000" b="1" dirty="0">
                <a:solidFill>
                  <a:srgbClr val="C00000"/>
                </a:solidFill>
                <a:latin typeface="+mn-lt"/>
                <a:ea typeface="+mn-lt"/>
                <a:cs typeface="+mn-lt"/>
              </a:rPr>
              <a:t>Ensure public health funding reaches local health departments equitably and efficiently </a:t>
            </a:r>
            <a:endParaRPr lang="en-US" sz="2000" b="1" dirty="0">
              <a:solidFill>
                <a:srgbClr val="C00000"/>
              </a:solidFill>
              <a:latin typeface="+mn-lt"/>
              <a:cs typeface="Calibri"/>
            </a:endParaRPr>
          </a:p>
          <a:p>
            <a:pPr lvl="1">
              <a:lnSpc>
                <a:spcPct val="120000"/>
              </a:lnSpc>
              <a:spcBef>
                <a:spcPts val="0"/>
              </a:spcBef>
            </a:pPr>
            <a:r>
              <a:rPr lang="en-US" sz="2000" b="1" dirty="0">
                <a:latin typeface="+mn-lt"/>
                <a:cs typeface="Calibri"/>
              </a:rPr>
              <a:t>Directive language from Congress in FY22 appropriations about allocating funds to local health departments</a:t>
            </a:r>
          </a:p>
          <a:p>
            <a:pPr marL="0" indent="0">
              <a:buFont typeface="Wingdings" panose="05000000000000000000" pitchFamily="2" charset="2"/>
              <a:buNone/>
            </a:pPr>
            <a:endParaRPr lang="en-US" sz="2000" b="1" dirty="0">
              <a:latin typeface="+mn-lt"/>
              <a:cs typeface="Calibri" panose="020F0502020204030204" pitchFamily="34" charset="0"/>
            </a:endParaRPr>
          </a:p>
          <a:p>
            <a:pPr marL="342900" indent="-342900">
              <a:buFont typeface="Wingdings" panose="05000000000000000000" pitchFamily="2" charset="2"/>
              <a:buChar char="§"/>
            </a:pPr>
            <a:r>
              <a:rPr lang="en-US" sz="2000" b="1" i="0" dirty="0" err="1">
                <a:solidFill>
                  <a:srgbClr val="393B3E"/>
                </a:solidFill>
                <a:effectLst/>
                <a:latin typeface="Calibri" panose="020F0502020204030204" pitchFamily="34" charset="0"/>
                <a:cs typeface="Calibri" panose="020F0502020204030204" pitchFamily="34" charset="0"/>
              </a:rPr>
              <a:t>hrough</a:t>
            </a:r>
            <a:r>
              <a:rPr lang="en-US" sz="2000" b="1" i="0" dirty="0">
                <a:solidFill>
                  <a:srgbClr val="393B3E"/>
                </a:solidFill>
                <a:effectLst/>
                <a:latin typeface="Calibri" panose="020F0502020204030204" pitchFamily="34" charset="0"/>
                <a:cs typeface="Calibri" panose="020F0502020204030204" pitchFamily="34" charset="0"/>
              </a:rPr>
              <a:t> these efforts, we had success during the pandemic and CDC topline funding improved from $8.4b to $9.3b. </a:t>
            </a:r>
          </a:p>
          <a:p>
            <a:pPr marL="342900" indent="-342900">
              <a:buFont typeface="Wingdings" panose="05000000000000000000" pitchFamily="2" charset="2"/>
              <a:buChar char="§"/>
            </a:pPr>
            <a:endParaRPr lang="en-US" sz="2000" b="1" i="0" dirty="0">
              <a:solidFill>
                <a:srgbClr val="393B3E"/>
              </a:solidFill>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t>Highlight the role of local health departments with members of Congress and the Administration</a:t>
            </a:r>
          </a:p>
          <a:p>
            <a:pPr marL="285750" indent="-285750">
              <a:buFont typeface="Arial" panose="020B0604020202020204" pitchFamily="34" charset="0"/>
              <a:buChar char="•"/>
            </a:pPr>
            <a:r>
              <a:rPr lang="en-US" sz="2000" dirty="0"/>
              <a:t>Increase understanding of role of local health departments in communities</a:t>
            </a:r>
          </a:p>
          <a:p>
            <a:pPr marL="285750" indent="-285750">
              <a:buFont typeface="Arial" panose="020B0604020202020204" pitchFamily="34" charset="0"/>
              <a:buChar char="•"/>
            </a:pPr>
            <a:r>
              <a:rPr lang="en-US" sz="2000" dirty="0"/>
              <a:t>Obtain federal funding to support local programs</a:t>
            </a:r>
          </a:p>
          <a:p>
            <a:pPr marL="285750" indent="-285750">
              <a:buFont typeface="Arial" panose="020B0604020202020204" pitchFamily="34" charset="0"/>
              <a:buChar char="•"/>
            </a:pPr>
            <a:r>
              <a:rPr lang="en-US" sz="2000" dirty="0"/>
              <a:t>Inform legislation that establishes and continues key (authorizing) federal programs</a:t>
            </a:r>
          </a:p>
          <a:p>
            <a:pPr marL="285750" indent="-285750">
              <a:buFont typeface="Arial" panose="020B0604020202020204" pitchFamily="34" charset="0"/>
              <a:buChar char="•"/>
            </a:pPr>
            <a:r>
              <a:rPr lang="en-US" sz="2000" dirty="0"/>
              <a:t>Nominate local health officials to federal advisory committees</a:t>
            </a:r>
          </a:p>
          <a:p>
            <a:pPr marL="285750" indent="-285750">
              <a:buFont typeface="Arial" panose="020B0604020202020204" pitchFamily="34" charset="0"/>
              <a:buChar char="•"/>
            </a:pPr>
            <a:r>
              <a:rPr lang="en-US" sz="2000" dirty="0"/>
              <a:t>Submit regulatory comments</a:t>
            </a:r>
          </a:p>
          <a:p>
            <a:pPr marL="285750" indent="-285750">
              <a:buFont typeface="Arial" panose="020B0604020202020204" pitchFamily="34" charset="0"/>
              <a:buChar char="•"/>
            </a:pPr>
            <a:r>
              <a:rPr lang="en-US" sz="2000" dirty="0"/>
              <a:t>Work in coalition to achieve mutual goals</a:t>
            </a:r>
          </a:p>
          <a:p>
            <a:pPr marL="342900" indent="-342900">
              <a:buFont typeface="Wingdings" panose="05000000000000000000" pitchFamily="2" charset="2"/>
              <a:buChar char="§"/>
            </a:pPr>
            <a:endParaRPr lang="en-US" sz="2000" b="1" i="0" dirty="0">
              <a:solidFill>
                <a:srgbClr val="393B3E"/>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0FD4B-B62D-4118-A22E-31A04CA96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748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2C53F-0A2D-7FA0-38D4-D0F6D369CD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4ABE3A-F7CE-C94E-2030-B7DAD9F2566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9C248B4-748E-6C8B-6CE6-616188CED130}"/>
              </a:ext>
            </a:extLst>
          </p:cNvPr>
          <p:cNvSpPr>
            <a:spLocks noGrp="1"/>
          </p:cNvSpPr>
          <p:nvPr>
            <p:ph type="body" idx="1"/>
          </p:nvPr>
        </p:nvSpPr>
        <p:spPr/>
        <p:txBody>
          <a:bodyPr/>
          <a:lstStyle/>
          <a:p>
            <a:pPr marL="342900" indent="-342900">
              <a:buFont typeface="Wingdings" panose="05000000000000000000" pitchFamily="2" charset="2"/>
              <a:buChar char="§"/>
            </a:pPr>
            <a:r>
              <a:rPr lang="en-US" sz="2000" b="1" i="0" dirty="0">
                <a:solidFill>
                  <a:srgbClr val="393B3E"/>
                </a:solidFill>
                <a:effectLst/>
                <a:latin typeface="Calibri" panose="020F0502020204030204" pitchFamily="34" charset="0"/>
                <a:cs typeface="Calibri" panose="020F0502020204030204" pitchFamily="34" charset="0"/>
              </a:rPr>
              <a:t>What guides us in our legislative work federally is a Board-approved yearly federal legislative agenda. This is 2024’s agenda and includes focus on:</a:t>
            </a:r>
          </a:p>
          <a:p>
            <a:pPr marL="342900" indent="-342900">
              <a:buFont typeface="Wingdings" panose="05000000000000000000" pitchFamily="2" charset="2"/>
              <a:buChar char="§"/>
            </a:pPr>
            <a:r>
              <a:rPr lang="en-US" sz="2000" b="1" i="0" dirty="0">
                <a:solidFill>
                  <a:srgbClr val="393B3E"/>
                </a:solidFill>
                <a:effectLst/>
                <a:latin typeface="Calibri" panose="020F0502020204030204" pitchFamily="34" charset="0"/>
                <a:cs typeface="Calibri" panose="020F0502020204030204" pitchFamily="34" charset="0"/>
              </a:rPr>
              <a:t>Public Health Workforce</a:t>
            </a:r>
          </a:p>
          <a:p>
            <a:pPr marL="342900" indent="-342900">
              <a:buFont typeface="Wingdings" panose="05000000000000000000" pitchFamily="2" charset="2"/>
              <a:buChar char="§"/>
            </a:pPr>
            <a:r>
              <a:rPr lang="en-US" sz="2000" b="1" i="0" dirty="0">
                <a:solidFill>
                  <a:srgbClr val="393B3E"/>
                </a:solidFill>
                <a:effectLst/>
                <a:latin typeface="Calibri" panose="020F0502020204030204" pitchFamily="34" charset="0"/>
                <a:cs typeface="Calibri" panose="020F0502020204030204" pitchFamily="34" charset="0"/>
              </a:rPr>
              <a:t>Public Health Funding to support infrastructure and data modernization AT YOU LEVEL of the governmental public health system.</a:t>
            </a:r>
          </a:p>
          <a:p>
            <a:pPr marL="342900" indent="-342900">
              <a:buFont typeface="Wingdings" panose="05000000000000000000" pitchFamily="2" charset="2"/>
              <a:buChar char="§"/>
            </a:pPr>
            <a:r>
              <a:rPr lang="en-US" sz="2000" b="1" i="0" dirty="0">
                <a:solidFill>
                  <a:srgbClr val="393B3E"/>
                </a:solidFill>
                <a:effectLst/>
                <a:latin typeface="Calibri" panose="020F0502020204030204" pitchFamily="34" charset="0"/>
                <a:cs typeface="Calibri" panose="020F0502020204030204" pitchFamily="34" charset="0"/>
              </a:rPr>
              <a:t>Working in coalition on a range of public health topics that you see here.</a:t>
            </a:r>
          </a:p>
          <a:p>
            <a:pPr marL="342900" indent="-342900">
              <a:buFont typeface="Wingdings" panose="05000000000000000000" pitchFamily="2" charset="2"/>
              <a:buChar char="§"/>
            </a:pPr>
            <a:r>
              <a:rPr lang="en-US" sz="2000" b="1" i="0" dirty="0">
                <a:solidFill>
                  <a:srgbClr val="393B3E"/>
                </a:solidFill>
                <a:effectLst/>
                <a:latin typeface="Calibri" panose="020F0502020204030204" pitchFamily="34" charset="0"/>
                <a:cs typeface="Calibri" panose="020F0502020204030204" pitchFamily="34" charset="0"/>
              </a:rPr>
              <a:t>Ensuring federal funding flows to local health departments quickly and equitably. It is NOT enough to fund the largest of our jurisdictions – they are critical but you leave out half the country and small, rural, medium, and even some of our largest cities. </a:t>
            </a:r>
          </a:p>
          <a:p>
            <a:pPr marL="342900" indent="-342900">
              <a:buFont typeface="Wingdings" panose="05000000000000000000" pitchFamily="2" charset="2"/>
              <a:buChar char="§"/>
            </a:pPr>
            <a:endParaRPr lang="en-US" sz="2000" b="1" i="0" dirty="0">
              <a:solidFill>
                <a:srgbClr val="393B3E"/>
              </a:solidFill>
              <a:effectLst/>
              <a:latin typeface="Calibri" panose="020F0502020204030204" pitchFamily="34" charset="0"/>
              <a:cs typeface="Calibri" panose="020F0502020204030204" pitchFamily="34" charset="0"/>
            </a:endParaRPr>
          </a:p>
          <a:p>
            <a:pPr marL="0" indent="0">
              <a:lnSpc>
                <a:spcPct val="120000"/>
              </a:lnSpc>
              <a:spcBef>
                <a:spcPts val="0"/>
              </a:spcBef>
              <a:buNone/>
            </a:pPr>
            <a:r>
              <a:rPr lang="en-US" sz="2000" b="1" i="0" dirty="0">
                <a:solidFill>
                  <a:srgbClr val="393B3E"/>
                </a:solidFill>
                <a:effectLst/>
                <a:latin typeface="Calibri" panose="020F0502020204030204" pitchFamily="34" charset="0"/>
                <a:cs typeface="Calibri" panose="020F0502020204030204" pitchFamily="34" charset="0"/>
              </a:rPr>
              <a:t>T</a:t>
            </a:r>
            <a:r>
              <a:rPr lang="en-US" sz="2000" b="1" dirty="0">
                <a:latin typeface="+mn-lt"/>
                <a:cs typeface="Calibri"/>
              </a:rPr>
              <a:t>NACCHO and LHDs </a:t>
            </a:r>
            <a:r>
              <a:rPr lang="en-US" sz="2000" b="1" dirty="0">
                <a:latin typeface="+mn-lt"/>
                <a:ea typeface="+mn-lt"/>
                <a:cs typeface="+mn-lt"/>
              </a:rPr>
              <a:t>emphasized the needs of their local communities and called attention to three ways Congress can help:</a:t>
            </a:r>
          </a:p>
          <a:p>
            <a:pPr marL="0" indent="0">
              <a:lnSpc>
                <a:spcPct val="120000"/>
              </a:lnSpc>
              <a:spcBef>
                <a:spcPts val="0"/>
              </a:spcBef>
              <a:buNone/>
            </a:pPr>
            <a:endParaRPr lang="en-US" sz="2000" b="1" dirty="0">
              <a:latin typeface="+mn-lt"/>
              <a:ea typeface="+mn-lt"/>
              <a:cs typeface="+mn-lt"/>
            </a:endParaRPr>
          </a:p>
          <a:p>
            <a:pPr marL="514350" indent="-514350">
              <a:lnSpc>
                <a:spcPct val="120000"/>
              </a:lnSpc>
              <a:spcBef>
                <a:spcPts val="0"/>
              </a:spcBef>
              <a:buAutoNum type="arabicPeriod"/>
            </a:pPr>
            <a:r>
              <a:rPr lang="en-US" sz="2000" b="1" dirty="0">
                <a:solidFill>
                  <a:srgbClr val="C00000"/>
                </a:solidFill>
                <a:latin typeface="+mn-lt"/>
                <a:ea typeface="+mn-lt"/>
                <a:cs typeface="+mn-lt"/>
              </a:rPr>
              <a:t>Establish a public health loan workforce repayment program </a:t>
            </a:r>
            <a:endParaRPr lang="en-US" sz="2000" b="1" dirty="0">
              <a:solidFill>
                <a:srgbClr val="C00000"/>
              </a:solidFill>
              <a:latin typeface="+mn-lt"/>
              <a:ea typeface="+mn-lt"/>
              <a:cs typeface="Calibri"/>
            </a:endParaRPr>
          </a:p>
          <a:p>
            <a:pPr lvl="1">
              <a:lnSpc>
                <a:spcPct val="120000"/>
              </a:lnSpc>
              <a:spcBef>
                <a:spcPts val="0"/>
              </a:spcBef>
            </a:pPr>
            <a:r>
              <a:rPr lang="en-US" sz="2000" b="1" dirty="0">
                <a:latin typeface="+mn-lt"/>
                <a:ea typeface="+mn-lt"/>
                <a:cs typeface="+mn-lt"/>
              </a:rPr>
              <a:t>Gained 15 new cosponsors and $25M included in FY23 House appropriations bill</a:t>
            </a:r>
          </a:p>
          <a:p>
            <a:pPr lvl="1">
              <a:lnSpc>
                <a:spcPct val="120000"/>
              </a:lnSpc>
              <a:spcBef>
                <a:spcPts val="0"/>
              </a:spcBef>
            </a:pPr>
            <a:r>
              <a:rPr lang="en-US" sz="2000" b="1" dirty="0">
                <a:latin typeface="+mn-lt"/>
                <a:ea typeface="+mn-lt"/>
                <a:cs typeface="+mn-lt"/>
              </a:rPr>
              <a:t>Became law December 2022</a:t>
            </a:r>
          </a:p>
          <a:p>
            <a:pPr marL="514350" indent="-514350">
              <a:lnSpc>
                <a:spcPct val="120000"/>
              </a:lnSpc>
              <a:spcBef>
                <a:spcPts val="0"/>
              </a:spcBef>
              <a:buAutoNum type="arabicPeriod"/>
            </a:pPr>
            <a:r>
              <a:rPr lang="en-US" sz="2000" b="1" dirty="0">
                <a:solidFill>
                  <a:srgbClr val="C00000"/>
                </a:solidFill>
                <a:latin typeface="+mn-lt"/>
                <a:ea typeface="+mn-lt"/>
                <a:cs typeface="+mn-lt"/>
              </a:rPr>
              <a:t>Provide predictable, sustained, disease-agnostic funding to support core public health infrastructure</a:t>
            </a:r>
            <a:endParaRPr lang="en-US" sz="2000" b="1" dirty="0">
              <a:solidFill>
                <a:srgbClr val="C00000"/>
              </a:solidFill>
              <a:latin typeface="+mn-lt"/>
              <a:ea typeface="+mn-lt"/>
              <a:cs typeface="Calibri"/>
            </a:endParaRPr>
          </a:p>
          <a:p>
            <a:pPr lvl="1">
              <a:lnSpc>
                <a:spcPct val="120000"/>
              </a:lnSpc>
              <a:spcBef>
                <a:spcPts val="0"/>
              </a:spcBef>
            </a:pPr>
            <a:r>
              <a:rPr lang="en-US" sz="2000" b="1" dirty="0">
                <a:latin typeface="+mn-lt"/>
                <a:ea typeface="+mn-lt"/>
                <a:cs typeface="+mn-lt"/>
              </a:rPr>
              <a:t>$200M appropriated in FY22 law; $350M in FY23</a:t>
            </a:r>
          </a:p>
          <a:p>
            <a:pPr marL="514350" indent="-514350">
              <a:lnSpc>
                <a:spcPct val="120000"/>
              </a:lnSpc>
              <a:spcBef>
                <a:spcPts val="0"/>
              </a:spcBef>
              <a:buAutoNum type="arabicPeriod"/>
            </a:pPr>
            <a:r>
              <a:rPr lang="en-US" sz="2000" b="1" dirty="0">
                <a:solidFill>
                  <a:srgbClr val="C00000"/>
                </a:solidFill>
                <a:latin typeface="+mn-lt"/>
                <a:ea typeface="+mn-lt"/>
                <a:cs typeface="+mn-lt"/>
              </a:rPr>
              <a:t>Ensure public health funding reaches local health departments equitably and efficiently </a:t>
            </a:r>
            <a:endParaRPr lang="en-US" sz="2000" b="1" dirty="0">
              <a:solidFill>
                <a:srgbClr val="C00000"/>
              </a:solidFill>
              <a:latin typeface="+mn-lt"/>
              <a:cs typeface="Calibri"/>
            </a:endParaRPr>
          </a:p>
          <a:p>
            <a:pPr lvl="1">
              <a:lnSpc>
                <a:spcPct val="120000"/>
              </a:lnSpc>
              <a:spcBef>
                <a:spcPts val="0"/>
              </a:spcBef>
            </a:pPr>
            <a:r>
              <a:rPr lang="en-US" sz="2000" b="1" dirty="0">
                <a:latin typeface="+mn-lt"/>
                <a:cs typeface="Calibri"/>
              </a:rPr>
              <a:t>Directive language from Congress in FY22 appropriations about allocating funds to local health departments</a:t>
            </a:r>
          </a:p>
          <a:p>
            <a:pPr marL="0" indent="0">
              <a:buFont typeface="Wingdings" panose="05000000000000000000" pitchFamily="2" charset="2"/>
              <a:buNone/>
            </a:pPr>
            <a:endParaRPr lang="en-US" sz="2000" b="1" dirty="0">
              <a:latin typeface="+mn-lt"/>
              <a:cs typeface="Calibri" panose="020F0502020204030204" pitchFamily="34" charset="0"/>
            </a:endParaRPr>
          </a:p>
          <a:p>
            <a:pPr marL="342900" indent="-342900">
              <a:buFont typeface="Wingdings" panose="05000000000000000000" pitchFamily="2" charset="2"/>
              <a:buChar char="§"/>
            </a:pPr>
            <a:r>
              <a:rPr lang="en-US" sz="2000" b="1" i="0" dirty="0" err="1">
                <a:solidFill>
                  <a:srgbClr val="393B3E"/>
                </a:solidFill>
                <a:effectLst/>
                <a:latin typeface="Calibri" panose="020F0502020204030204" pitchFamily="34" charset="0"/>
                <a:cs typeface="Calibri" panose="020F0502020204030204" pitchFamily="34" charset="0"/>
              </a:rPr>
              <a:t>hrough</a:t>
            </a:r>
            <a:r>
              <a:rPr lang="en-US" sz="2000" b="1" i="0" dirty="0">
                <a:solidFill>
                  <a:srgbClr val="393B3E"/>
                </a:solidFill>
                <a:effectLst/>
                <a:latin typeface="Calibri" panose="020F0502020204030204" pitchFamily="34" charset="0"/>
                <a:cs typeface="Calibri" panose="020F0502020204030204" pitchFamily="34" charset="0"/>
              </a:rPr>
              <a:t> these efforts, we had success during the pandemic and CDC topline funding improved from $8.4b to $9.3b. </a:t>
            </a:r>
          </a:p>
          <a:p>
            <a:pPr marL="342900" indent="-342900">
              <a:buFont typeface="Wingdings" panose="05000000000000000000" pitchFamily="2" charset="2"/>
              <a:buChar char="§"/>
            </a:pPr>
            <a:endParaRPr lang="en-US" sz="2000" b="1" i="0" dirty="0">
              <a:solidFill>
                <a:srgbClr val="393B3E"/>
              </a:solidFill>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t>Highlight the role of local health departments with members of Congress and the Administration</a:t>
            </a:r>
          </a:p>
          <a:p>
            <a:pPr marL="285750" indent="-285750">
              <a:buFont typeface="Arial" panose="020B0604020202020204" pitchFamily="34" charset="0"/>
              <a:buChar char="•"/>
            </a:pPr>
            <a:r>
              <a:rPr lang="en-US" sz="2000" dirty="0"/>
              <a:t>Increase understanding of role of local health departments in communities</a:t>
            </a:r>
          </a:p>
          <a:p>
            <a:pPr marL="285750" indent="-285750">
              <a:buFont typeface="Arial" panose="020B0604020202020204" pitchFamily="34" charset="0"/>
              <a:buChar char="•"/>
            </a:pPr>
            <a:r>
              <a:rPr lang="en-US" sz="2000" dirty="0"/>
              <a:t>Obtain federal funding to support local programs</a:t>
            </a:r>
          </a:p>
          <a:p>
            <a:pPr marL="285750" indent="-285750">
              <a:buFont typeface="Arial" panose="020B0604020202020204" pitchFamily="34" charset="0"/>
              <a:buChar char="•"/>
            </a:pPr>
            <a:r>
              <a:rPr lang="en-US" sz="2000" dirty="0"/>
              <a:t>Inform legislation that establishes and continues key (authorizing) federal programs</a:t>
            </a:r>
          </a:p>
          <a:p>
            <a:pPr marL="285750" indent="-285750">
              <a:buFont typeface="Arial" panose="020B0604020202020204" pitchFamily="34" charset="0"/>
              <a:buChar char="•"/>
            </a:pPr>
            <a:r>
              <a:rPr lang="en-US" sz="2000" dirty="0"/>
              <a:t>Nominate local health officials to federal advisory committees</a:t>
            </a:r>
          </a:p>
          <a:p>
            <a:pPr marL="285750" indent="-285750">
              <a:buFont typeface="Arial" panose="020B0604020202020204" pitchFamily="34" charset="0"/>
              <a:buChar char="•"/>
            </a:pPr>
            <a:r>
              <a:rPr lang="en-US" sz="2000" dirty="0"/>
              <a:t>Submit regulatory comments</a:t>
            </a:r>
          </a:p>
          <a:p>
            <a:pPr marL="285750" indent="-285750">
              <a:buFont typeface="Arial" panose="020B0604020202020204" pitchFamily="34" charset="0"/>
              <a:buChar char="•"/>
            </a:pPr>
            <a:r>
              <a:rPr lang="en-US" sz="2000" dirty="0"/>
              <a:t>Work in coalition to achieve mutual goals</a:t>
            </a:r>
          </a:p>
          <a:p>
            <a:pPr marL="342900" indent="-342900">
              <a:buFont typeface="Wingdings" panose="05000000000000000000" pitchFamily="2" charset="2"/>
              <a:buChar char="§"/>
            </a:pPr>
            <a:endParaRPr lang="en-US" sz="2000" b="1" i="0" dirty="0">
              <a:solidFill>
                <a:srgbClr val="393B3E"/>
              </a:solidFill>
              <a:effectLst/>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721D02B-FF0C-D950-DA64-F93EC9630B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0FD4B-B62D-4118-A22E-31A04CA96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449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marL="0" marR="0" lvl="0" indent="0" algn="r" defTabSz="905713" rtl="0" eaLnBrk="1" fontAlgn="auto" latinLnBrk="0" hangingPunct="1">
              <a:lnSpc>
                <a:spcPct val="100000"/>
              </a:lnSpc>
              <a:spcBef>
                <a:spcPts val="0"/>
              </a:spcBef>
              <a:spcAft>
                <a:spcPts val="0"/>
              </a:spcAft>
              <a:buClrTx/>
              <a:buSzTx/>
              <a:buFontTx/>
              <a:buNone/>
              <a:tabLst/>
              <a:defRPr/>
            </a:pPr>
            <a:fld id="{FC71FDB7-EA46-45BC-8A56-F7436A83A5F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5713"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487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indent="-342900">
              <a:buFont typeface="Wingdings" panose="05000000000000000000" pitchFamily="2" charset="2"/>
              <a:buChar char="§"/>
            </a:pPr>
            <a:r>
              <a:rPr lang="en-US" sz="3000" b="1" dirty="0"/>
              <a:t>Federal Government/HHS/White House</a:t>
            </a:r>
          </a:p>
          <a:p>
            <a:pPr marL="914400" lvl="1" indent="-457200">
              <a:buFont typeface="Wingdings" panose="05000000000000000000" pitchFamily="2" charset="2"/>
              <a:buChar char="Ø"/>
            </a:pPr>
            <a:r>
              <a:rPr lang="en-US" sz="3000" b="1" dirty="0"/>
              <a:t>HHS Reorganization</a:t>
            </a:r>
          </a:p>
          <a:p>
            <a:pPr marL="914400" lvl="1" indent="-457200">
              <a:buFont typeface="Wingdings" panose="05000000000000000000" pitchFamily="2" charset="2"/>
              <a:buChar char="Ø"/>
            </a:pPr>
            <a:r>
              <a:rPr lang="en-US" sz="3000" b="1" dirty="0"/>
              <a:t>Workforce Reduction Impact</a:t>
            </a:r>
          </a:p>
          <a:p>
            <a:pPr marL="914400" lvl="1" indent="-457200">
              <a:buFont typeface="Wingdings" panose="05000000000000000000" pitchFamily="2" charset="2"/>
              <a:buChar char="Ø"/>
            </a:pPr>
            <a:r>
              <a:rPr lang="en-US" sz="3000" b="1" dirty="0"/>
              <a:t>$11.4B COVID Recissions</a:t>
            </a:r>
          </a:p>
          <a:p>
            <a:pPr marL="914400" lvl="1" indent="-457200">
              <a:buFont typeface="Wingdings" panose="05000000000000000000" pitchFamily="2" charset="2"/>
              <a:buChar char="Ø"/>
            </a:pPr>
            <a:r>
              <a:rPr lang="en-US" sz="3000" b="1" dirty="0"/>
              <a:t>Funding Uncertainty</a:t>
            </a:r>
          </a:p>
          <a:p>
            <a:pPr marL="342900" indent="-342900">
              <a:buFont typeface="Wingdings" panose="05000000000000000000" pitchFamily="2" charset="2"/>
              <a:buChar char="§"/>
            </a:pPr>
            <a:r>
              <a:rPr lang="en-US" sz="3000" b="1" dirty="0"/>
              <a:t>State and Local Health Department Impacts</a:t>
            </a:r>
          </a:p>
          <a:p>
            <a:pPr marL="914400" lvl="1" indent="-457200">
              <a:buFont typeface="Wingdings" panose="05000000000000000000" pitchFamily="2" charset="2"/>
              <a:buChar char="Ø"/>
            </a:pPr>
            <a:r>
              <a:rPr lang="en-US" sz="3000" b="1" dirty="0"/>
              <a:t>Comprehensive, widespread</a:t>
            </a:r>
          </a:p>
          <a:p>
            <a:pPr marL="914400" lvl="1" indent="-457200">
              <a:buFont typeface="Wingdings" panose="05000000000000000000" pitchFamily="2" charset="2"/>
              <a:buChar char="Ø"/>
            </a:pPr>
            <a:r>
              <a:rPr lang="en-US" sz="3000" b="1" dirty="0"/>
              <a:t>Real Programmatic Impact</a:t>
            </a:r>
          </a:p>
          <a:p>
            <a:pPr marL="914400" lvl="1" indent="-457200">
              <a:buFont typeface="Wingdings" panose="05000000000000000000" pitchFamily="2" charset="2"/>
              <a:buChar char="Ø"/>
            </a:pPr>
            <a:r>
              <a:rPr lang="en-US" sz="4400" b="0" i="0" dirty="0">
                <a:solidFill>
                  <a:srgbClr val="1C1D1F"/>
                </a:solidFill>
                <a:effectLst/>
                <a:latin typeface="Nunito" pitchFamily="2" charset="0"/>
              </a:rPr>
              <a:t>As of May 15, 2025, a total of 1,024 confirmed* measles cases were reported by 31 jurisdictions</a:t>
            </a:r>
            <a:endParaRPr lang="en-US" sz="3000" b="1" dirty="0"/>
          </a:p>
          <a:p>
            <a:pPr marL="342900" indent="-342900">
              <a:buFont typeface="Wingdings" panose="05000000000000000000" pitchFamily="2" charset="2"/>
              <a:buChar char="§"/>
            </a:pPr>
            <a:r>
              <a:rPr lang="en-US" sz="3000" b="1" dirty="0"/>
              <a:t>Organized Response/Collective</a:t>
            </a:r>
          </a:p>
          <a:p>
            <a:pPr marL="800100" lvl="1" indent="-342900">
              <a:buFont typeface="Wingdings" panose="05000000000000000000" pitchFamily="2" charset="2"/>
              <a:buChar char="§"/>
            </a:pPr>
            <a:r>
              <a:rPr lang="en-US" sz="3000" b="1" dirty="0"/>
              <a:t>24x7x360 Crisis Room / For Our Health / Protect Our Care / Coalition for Trust in Health and Science / Vaccine Integrity Project / </a:t>
            </a:r>
            <a:r>
              <a:rPr lang="en-US" sz="3000" b="1" dirty="0" err="1"/>
              <a:t>PriorityONE</a:t>
            </a:r>
            <a:r>
              <a:rPr lang="en-US" sz="3000" b="1" dirty="0"/>
              <a:t> / Americans for Healthy Communities</a:t>
            </a:r>
          </a:p>
          <a:p>
            <a:pPr marL="342900" indent="-342900">
              <a:buFont typeface="Wingdings" panose="05000000000000000000" pitchFamily="2" charset="2"/>
              <a:buChar char="§"/>
            </a:pPr>
            <a:r>
              <a:rPr lang="en-US" sz="3000" b="1" dirty="0"/>
              <a:t>NACCHO Impacts – Reimagination of Local Public Health</a:t>
            </a:r>
          </a:p>
          <a:p>
            <a:pPr marL="342900" indent="-342900">
              <a:buFont typeface="Wingdings" panose="05000000000000000000" pitchFamily="2" charset="2"/>
              <a:buChar char="§"/>
            </a:pPr>
            <a:endParaRPr 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0FD4B-B62D-4118-A22E-31A04CA96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20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0FD4B-B62D-4118-A22E-31A04CA96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342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A68F0-AD36-C45C-5037-74C4CF5186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D4E696-19E4-DE79-EAD6-0192F595BAB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45B8CB5-2192-B2F5-DABE-CDCF56A99B5C}"/>
              </a:ext>
            </a:extLst>
          </p:cNvPr>
          <p:cNvSpPr>
            <a:spLocks noGrp="1"/>
          </p:cNvSpPr>
          <p:nvPr>
            <p:ph type="body" idx="1"/>
          </p:nvPr>
        </p:nvSpPr>
        <p:spPr/>
        <p:txBody>
          <a:bodyPr/>
          <a:lstStyle/>
          <a:p>
            <a:pPr marL="342900" indent="-342900">
              <a:buFont typeface="Wingdings" panose="05000000000000000000" pitchFamily="2" charset="2"/>
              <a:buChar char="§"/>
            </a:pPr>
            <a:endParaRPr lang="en-US" sz="1800" dirty="0"/>
          </a:p>
        </p:txBody>
      </p:sp>
      <p:sp>
        <p:nvSpPr>
          <p:cNvPr id="4" name="Slide Number Placeholder 3">
            <a:extLst>
              <a:ext uri="{FF2B5EF4-FFF2-40B4-BE49-F238E27FC236}">
                <a16:creationId xmlns:a16="http://schemas.microsoft.com/office/drawing/2014/main" id="{70E36C28-929C-F800-A6EE-2A2334777A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0FD4B-B62D-4118-A22E-31A04CA96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717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CBE90-043D-BC1C-EE25-296DC2F839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F3CC20-CC1A-BE5D-EC50-C5E92D07956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AC82FCF-3AF1-5266-90DB-7D0C1986C01A}"/>
              </a:ext>
            </a:extLst>
          </p:cNvPr>
          <p:cNvSpPr>
            <a:spLocks noGrp="1"/>
          </p:cNvSpPr>
          <p:nvPr>
            <p:ph type="body" idx="1"/>
          </p:nvPr>
        </p:nvSpPr>
        <p:spPr/>
        <p:txBody>
          <a:bodyPr/>
          <a:lstStyle/>
          <a:p>
            <a:pPr marL="342900" indent="-342900">
              <a:buFont typeface="Wingdings" panose="05000000000000000000" pitchFamily="2" charset="2"/>
              <a:buChar char="§"/>
            </a:pPr>
            <a:endParaRPr lang="en-US" sz="1800" dirty="0"/>
          </a:p>
        </p:txBody>
      </p:sp>
      <p:sp>
        <p:nvSpPr>
          <p:cNvPr id="4" name="Slide Number Placeholder 3">
            <a:extLst>
              <a:ext uri="{FF2B5EF4-FFF2-40B4-BE49-F238E27FC236}">
                <a16:creationId xmlns:a16="http://schemas.microsoft.com/office/drawing/2014/main" id="{76A064A7-4D42-7E57-F05D-A40FF28BFF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0FD4B-B62D-4118-A22E-31A04CA96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00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26227-5004-4A66-4B76-F522128066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33AD29-6A47-529B-A872-5B327C20369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2B8A342-16B0-6B2C-6C4D-E318DCCC500C}"/>
              </a:ext>
            </a:extLst>
          </p:cNvPr>
          <p:cNvSpPr>
            <a:spLocks noGrp="1"/>
          </p:cNvSpPr>
          <p:nvPr>
            <p:ph type="body" idx="1"/>
          </p:nvPr>
        </p:nvSpPr>
        <p:spPr/>
        <p:txBody>
          <a:bodyPr/>
          <a:lstStyle/>
          <a:p>
            <a:pPr marL="342900" indent="-342900">
              <a:buFont typeface="Wingdings" panose="05000000000000000000" pitchFamily="2" charset="2"/>
              <a:buChar char="§"/>
            </a:pPr>
            <a:endParaRPr lang="en-US" sz="1800" dirty="0"/>
          </a:p>
        </p:txBody>
      </p:sp>
      <p:sp>
        <p:nvSpPr>
          <p:cNvPr id="4" name="Slide Number Placeholder 3">
            <a:extLst>
              <a:ext uri="{FF2B5EF4-FFF2-40B4-BE49-F238E27FC236}">
                <a16:creationId xmlns:a16="http://schemas.microsoft.com/office/drawing/2014/main" id="{50C0A2BB-3701-DAA6-7900-114A2BA5EE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0FD4B-B62D-4118-A22E-31A04CA96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3219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FFD04-4B9E-6111-57F1-643BBDF1ED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E49DB-5A29-C1B6-0A3B-56E5DBED064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0F04CFD-2E3F-41B3-C8F2-41E01B9CD85D}"/>
              </a:ext>
            </a:extLst>
          </p:cNvPr>
          <p:cNvSpPr>
            <a:spLocks noGrp="1"/>
          </p:cNvSpPr>
          <p:nvPr>
            <p:ph type="body" idx="1"/>
          </p:nvPr>
        </p:nvSpPr>
        <p:spPr/>
        <p:txBody>
          <a:bodyPr/>
          <a:lstStyle/>
          <a:p>
            <a:pPr marL="342900" indent="-342900">
              <a:buFont typeface="Wingdings" panose="05000000000000000000" pitchFamily="2" charset="2"/>
              <a:buChar char="§"/>
            </a:pPr>
            <a:endParaRPr lang="en-US" sz="1800" dirty="0"/>
          </a:p>
        </p:txBody>
      </p:sp>
      <p:sp>
        <p:nvSpPr>
          <p:cNvPr id="4" name="Slide Number Placeholder 3">
            <a:extLst>
              <a:ext uri="{FF2B5EF4-FFF2-40B4-BE49-F238E27FC236}">
                <a16:creationId xmlns:a16="http://schemas.microsoft.com/office/drawing/2014/main" id="{A9481859-5759-CC51-55E2-01EF40CF41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0FD4B-B62D-4118-A22E-31A04CA96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000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FC6FA-A962-0987-282F-3ED8719725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578E4F-38C9-FC00-D37A-84D1969E958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5C698AC-1B14-E3CA-C3AE-A3303F7EFF24}"/>
              </a:ext>
            </a:extLst>
          </p:cNvPr>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FUNDING DELAYS</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State Health Departments sending out notices asking grantees not to incur additional costs for certain programs</a:t>
            </a:r>
          </a:p>
          <a:p>
            <a:r>
              <a:rPr lang="en-US" sz="1200" b="0" i="0" u="none" strike="noStrike" kern="1200" baseline="0" dirty="0">
                <a:solidFill>
                  <a:schemeClr val="tx1"/>
                </a:solidFill>
                <a:latin typeface="+mn-lt"/>
                <a:ea typeface="+mn-ea"/>
                <a:cs typeface="+mn-cs"/>
              </a:rPr>
              <a:t>Delays from OMB to federal </a:t>
            </a:r>
            <a:r>
              <a:rPr lang="en-US" sz="1200" b="0" i="0" u="none" strike="noStrike" kern="1200" baseline="0" dirty="0" err="1">
                <a:solidFill>
                  <a:schemeClr val="tx1"/>
                </a:solidFill>
                <a:latin typeface="+mn-lt"/>
                <a:ea typeface="+mn-ea"/>
                <a:cs typeface="+mn-cs"/>
              </a:rPr>
              <a:t>agenciesSmaller</a:t>
            </a:r>
            <a:r>
              <a:rPr lang="en-US" sz="1200" b="0" i="0" u="none" strike="noStrike" kern="1200" baseline="0" dirty="0">
                <a:solidFill>
                  <a:schemeClr val="tx1"/>
                </a:solidFill>
                <a:latin typeface="+mn-lt"/>
                <a:ea typeface="+mn-ea"/>
                <a:cs typeface="+mn-cs"/>
              </a:rPr>
              <a:t> Partial </a:t>
            </a:r>
            <a:r>
              <a:rPr lang="en-US" sz="1200" b="0" i="0" u="none" strike="noStrike" kern="1200" baseline="0" dirty="0" err="1">
                <a:solidFill>
                  <a:schemeClr val="tx1"/>
                </a:solidFill>
                <a:latin typeface="+mn-lt"/>
                <a:ea typeface="+mn-ea"/>
                <a:cs typeface="+mn-cs"/>
              </a:rPr>
              <a:t>AwardsEntire</a:t>
            </a:r>
            <a:r>
              <a:rPr lang="en-US" sz="1200" b="0" i="0" u="none" strike="noStrike" kern="1200" baseline="0" dirty="0">
                <a:solidFill>
                  <a:schemeClr val="tx1"/>
                </a:solidFill>
                <a:latin typeface="+mn-lt"/>
                <a:ea typeface="+mn-ea"/>
                <a:cs typeface="+mn-cs"/>
              </a:rPr>
              <a:t> Offices </a:t>
            </a:r>
            <a:r>
              <a:rPr lang="en-US" sz="1200" b="0" i="0" u="none" strike="noStrike" kern="1200" baseline="0" dirty="0" err="1">
                <a:solidFill>
                  <a:schemeClr val="tx1"/>
                </a:solidFill>
                <a:latin typeface="+mn-lt"/>
                <a:ea typeface="+mn-ea"/>
                <a:cs typeface="+mn-cs"/>
              </a:rPr>
              <a:t>RIF'd</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Waiting on FY26 Labor-HHS Appropriations bills</a:t>
            </a:r>
          </a:p>
          <a:p>
            <a:pPr marL="342900" indent="-342900">
              <a:buFont typeface="Wingdings" panose="05000000000000000000" pitchFamily="2" charset="2"/>
              <a:buChar char="§"/>
            </a:pPr>
            <a:endParaRPr lang="en-US" sz="1800" dirty="0"/>
          </a:p>
        </p:txBody>
      </p:sp>
      <p:sp>
        <p:nvSpPr>
          <p:cNvPr id="4" name="Slide Number Placeholder 3">
            <a:extLst>
              <a:ext uri="{FF2B5EF4-FFF2-40B4-BE49-F238E27FC236}">
                <a16:creationId xmlns:a16="http://schemas.microsoft.com/office/drawing/2014/main" id="{B3B683AD-8720-B5C1-E94D-C7DA15F2A3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0FD4B-B62D-4118-A22E-31A04CA96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845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CDBAE-C5A9-2F05-A2F3-627472DA3D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39999-08A1-7B66-A42A-0E9BA2B55D1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FBB8B94-5DDA-AB56-4085-EA0CAC1AABE2}"/>
              </a:ext>
            </a:extLst>
          </p:cNvPr>
          <p:cNvSpPr>
            <a:spLocks noGrp="1"/>
          </p:cNvSpPr>
          <p:nvPr>
            <p:ph type="body" idx="1"/>
          </p:nvPr>
        </p:nvSpPr>
        <p:spPr/>
        <p:txBody>
          <a:bodyPr/>
          <a:lstStyle/>
          <a:p>
            <a:r>
              <a:rPr lang="en-US" sz="1200" b="1" i="0" kern="1200" dirty="0">
                <a:solidFill>
                  <a:schemeClr val="tx1"/>
                </a:solidFill>
                <a:effectLst/>
                <a:latin typeface="+mn-lt"/>
                <a:ea typeface="+mn-ea"/>
                <a:cs typeface="+mn-cs"/>
              </a:rPr>
              <a:t>Map Last Updated: 7/11/2025</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If you reference, reproduce, or use data or content from this website, please include a citation and proper attribution. We ask that you cite The Impact Project with a direct link to our website. For example, “Data Provided by The Impact Project (2025) </a:t>
            </a:r>
            <a:r>
              <a:rPr lang="en-US" sz="1200" b="0" i="0" u="sng" kern="1200" dirty="0">
                <a:solidFill>
                  <a:schemeClr val="tx1"/>
                </a:solidFill>
                <a:effectLst/>
                <a:latin typeface="+mn-lt"/>
                <a:ea typeface="+mn-ea"/>
                <a:cs typeface="+mn-cs"/>
                <a:hlinkClick r:id="rId3"/>
              </a:rPr>
              <a:t>theimpactproject.org</a:t>
            </a:r>
            <a:r>
              <a:rPr lang="en-US" sz="1200" b="0" i="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61BF333A-CA0F-2069-0718-C43ECB9AD9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0FD4B-B62D-4118-A22E-31A04CA96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77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AAEDA-32CF-27CA-2F30-86A1F2547D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8B95DE-E07F-38B3-51B3-927718A97F4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B33CBF5-FCFA-CE8D-29D9-BC3770220C97}"/>
              </a:ext>
            </a:extLst>
          </p:cNvPr>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FUNDING DELAYS</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State Health Departments sending out notices asking grantees not to incur additional costs for certain programs</a:t>
            </a:r>
          </a:p>
          <a:p>
            <a:r>
              <a:rPr lang="en-US" sz="1200" b="0" i="0" u="none" strike="noStrike" kern="1200" baseline="0" dirty="0">
                <a:solidFill>
                  <a:schemeClr val="tx1"/>
                </a:solidFill>
                <a:latin typeface="+mn-lt"/>
                <a:ea typeface="+mn-ea"/>
                <a:cs typeface="+mn-cs"/>
              </a:rPr>
              <a:t>Delays from OMB to federal </a:t>
            </a:r>
            <a:r>
              <a:rPr lang="en-US" sz="1200" b="0" i="0" u="none" strike="noStrike" kern="1200" baseline="0" dirty="0" err="1">
                <a:solidFill>
                  <a:schemeClr val="tx1"/>
                </a:solidFill>
                <a:latin typeface="+mn-lt"/>
                <a:ea typeface="+mn-ea"/>
                <a:cs typeface="+mn-cs"/>
              </a:rPr>
              <a:t>agenciesSmaller</a:t>
            </a:r>
            <a:r>
              <a:rPr lang="en-US" sz="1200" b="0" i="0" u="none" strike="noStrike" kern="1200" baseline="0" dirty="0">
                <a:solidFill>
                  <a:schemeClr val="tx1"/>
                </a:solidFill>
                <a:latin typeface="+mn-lt"/>
                <a:ea typeface="+mn-ea"/>
                <a:cs typeface="+mn-cs"/>
              </a:rPr>
              <a:t> Partial </a:t>
            </a:r>
            <a:r>
              <a:rPr lang="en-US" sz="1200" b="0" i="0" u="none" strike="noStrike" kern="1200" baseline="0" dirty="0" err="1">
                <a:solidFill>
                  <a:schemeClr val="tx1"/>
                </a:solidFill>
                <a:latin typeface="+mn-lt"/>
                <a:ea typeface="+mn-ea"/>
                <a:cs typeface="+mn-cs"/>
              </a:rPr>
              <a:t>AwardsEntire</a:t>
            </a:r>
            <a:r>
              <a:rPr lang="en-US" sz="1200" b="0" i="0" u="none" strike="noStrike" kern="1200" baseline="0" dirty="0">
                <a:solidFill>
                  <a:schemeClr val="tx1"/>
                </a:solidFill>
                <a:latin typeface="+mn-lt"/>
                <a:ea typeface="+mn-ea"/>
                <a:cs typeface="+mn-cs"/>
              </a:rPr>
              <a:t> Offices </a:t>
            </a:r>
            <a:r>
              <a:rPr lang="en-US" sz="1200" b="0" i="0" u="none" strike="noStrike" kern="1200" baseline="0" dirty="0" err="1">
                <a:solidFill>
                  <a:schemeClr val="tx1"/>
                </a:solidFill>
                <a:latin typeface="+mn-lt"/>
                <a:ea typeface="+mn-ea"/>
                <a:cs typeface="+mn-cs"/>
              </a:rPr>
              <a:t>RIF'd</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Waiting on FY26 Labor-HHS Appropriations bills</a:t>
            </a:r>
          </a:p>
          <a:p>
            <a:pPr marL="342900" indent="-342900">
              <a:buFont typeface="Wingdings" panose="05000000000000000000" pitchFamily="2" charset="2"/>
              <a:buChar char="§"/>
            </a:pPr>
            <a:endParaRPr lang="en-US" sz="1800" dirty="0"/>
          </a:p>
        </p:txBody>
      </p:sp>
      <p:sp>
        <p:nvSpPr>
          <p:cNvPr id="4" name="Slide Number Placeholder 3">
            <a:extLst>
              <a:ext uri="{FF2B5EF4-FFF2-40B4-BE49-F238E27FC236}">
                <a16:creationId xmlns:a16="http://schemas.microsoft.com/office/drawing/2014/main" id="{FC774EB8-7829-7ECB-6150-5D296B838F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0FD4B-B62D-4118-A22E-31A04CA96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926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0FEA0-380B-40FC-3CEF-360F253F34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0F4BF8-6D98-3F06-098B-6424BED8E5F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9E82CF7-57A6-B6A9-C31B-B03E49A057E0}"/>
              </a:ext>
            </a:extLst>
          </p:cNvPr>
          <p:cNvSpPr>
            <a:spLocks noGrp="1"/>
          </p:cNvSpPr>
          <p:nvPr>
            <p:ph type="body" idx="1"/>
          </p:nvPr>
        </p:nvSpPr>
        <p:spPr/>
        <p:txBody>
          <a:bodyPr/>
          <a:lstStyle/>
          <a:p>
            <a:r>
              <a:rPr lang="en-US" b="0" i="0" dirty="0">
                <a:solidFill>
                  <a:srgbClr val="333333"/>
                </a:solidFill>
                <a:effectLst/>
                <a:latin typeface="Source Sans Pro" panose="020B0503030403020204" pitchFamily="34" charset="0"/>
              </a:rPr>
              <a:t>The Data Project – Fired but Fighting</a:t>
            </a:r>
            <a:endParaRPr lang="en-US" b="0" i="0" u="none" strike="noStrike" dirty="0">
              <a:solidFill>
                <a:srgbClr val="0075C8"/>
              </a:solidFill>
              <a:effectLst/>
              <a:latin typeface="Source Sans Pro" panose="020B0503030403020204" pitchFamily="34" charset="0"/>
            </a:endParaRPr>
          </a:p>
          <a:p>
            <a:endParaRPr lang="en-US" b="0" i="0" u="none" strike="noStrike" dirty="0">
              <a:solidFill>
                <a:srgbClr val="0075C8"/>
              </a:solidFill>
              <a:effectLst/>
              <a:latin typeface="Source Sans Pro" panose="020B0503030403020204" pitchFamily="34" charset="0"/>
            </a:endParaRPr>
          </a:p>
        </p:txBody>
      </p:sp>
      <p:sp>
        <p:nvSpPr>
          <p:cNvPr id="4" name="Slide Number Placeholder 3">
            <a:extLst>
              <a:ext uri="{FF2B5EF4-FFF2-40B4-BE49-F238E27FC236}">
                <a16:creationId xmlns:a16="http://schemas.microsoft.com/office/drawing/2014/main" id="{01A32DAD-4230-94F0-B103-C584C8AC7A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0FD4B-B62D-4118-A22E-31A04CA96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520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4D9A0-3A3F-6D65-C1B0-785DFC214C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B52C74-FB1F-3703-F244-31422602E7D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9DF4588-5C2F-30C1-7186-9B81ABF29281}"/>
              </a:ext>
            </a:extLst>
          </p:cNvPr>
          <p:cNvSpPr>
            <a:spLocks noGrp="1"/>
          </p:cNvSpPr>
          <p:nvPr>
            <p:ph type="body" idx="1"/>
          </p:nvPr>
        </p:nvSpPr>
        <p:spPr/>
        <p:txBody>
          <a:bodyPr/>
          <a:lstStyle/>
          <a:p>
            <a:r>
              <a:rPr lang="en-US" b="0" i="0" u="none" strike="noStrike" dirty="0">
                <a:solidFill>
                  <a:srgbClr val="0075C8"/>
                </a:solidFill>
                <a:effectLst/>
                <a:latin typeface="Source Sans Pro" panose="020B0503030403020204" pitchFamily="34" charset="0"/>
              </a:rPr>
              <a:t>The CDC Data Project</a:t>
            </a:r>
          </a:p>
          <a:p>
            <a:r>
              <a:rPr lang="en-US" b="0" i="0" u="none" strike="noStrike" dirty="0">
                <a:solidFill>
                  <a:srgbClr val="0075C8"/>
                </a:solidFill>
                <a:effectLst/>
                <a:latin typeface="Source Sans Pro" panose="020B0503030403020204" pitchFamily="34" charset="0"/>
              </a:rPr>
              <a:t>www.cdcdataproject.org</a:t>
            </a:r>
          </a:p>
          <a:p>
            <a:r>
              <a:rPr lang="en-US" b="0" i="0" u="none" strike="noStrike" dirty="0">
                <a:solidFill>
                  <a:srgbClr val="0075C8"/>
                </a:solidFill>
                <a:effectLst/>
                <a:latin typeface="Source Sans Pro" panose="020B0503030403020204" pitchFamily="34" charset="0"/>
              </a:rPr>
              <a:t>Former CDC Staff Members</a:t>
            </a:r>
            <a:endParaRPr lang="en-US" b="0" i="0" dirty="0">
              <a:solidFill>
                <a:srgbClr val="393B3E"/>
              </a:solidFill>
              <a:effectLst/>
              <a:latin typeface="Source Sans Pro" panose="020B0503030403020204" pitchFamily="34" charset="0"/>
            </a:endParaRPr>
          </a:p>
        </p:txBody>
      </p:sp>
      <p:sp>
        <p:nvSpPr>
          <p:cNvPr id="4" name="Slide Number Placeholder 3">
            <a:extLst>
              <a:ext uri="{FF2B5EF4-FFF2-40B4-BE49-F238E27FC236}">
                <a16:creationId xmlns:a16="http://schemas.microsoft.com/office/drawing/2014/main" id="{746C8C4C-234E-B4B0-973D-995D49BA61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0FD4B-B62D-4118-A22E-31A04CA96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090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0" i="0" dirty="0">
              <a:solidFill>
                <a:srgbClr val="393B3E"/>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0FD4B-B62D-4118-A22E-31A04CA96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588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A few words about NACCHO</a:t>
            </a:r>
          </a:p>
          <a:p>
            <a:endParaRPr lang="en-US" sz="1200" b="1" dirty="0">
              <a:cs typeface="Times New Roman" panose="02020603050405020304" pitchFamily="18" charset="0"/>
            </a:endParaRPr>
          </a:p>
          <a:p>
            <a:pPr algn="ctr">
              <a:buNone/>
            </a:pPr>
            <a:r>
              <a:rPr lang="en-US" sz="1200" b="1" dirty="0">
                <a:cs typeface="Times New Roman" panose="02020603050405020304" pitchFamily="18" charset="0"/>
              </a:rPr>
              <a:t>NACCHO is the </a:t>
            </a:r>
            <a:r>
              <a:rPr lang="en-US" sz="1200" b="1" dirty="0">
                <a:solidFill>
                  <a:schemeClr val="accent2"/>
                </a:solidFill>
                <a:cs typeface="Times New Roman" panose="02020603050405020304" pitchFamily="18" charset="0"/>
              </a:rPr>
              <a:t>only</a:t>
            </a:r>
            <a:r>
              <a:rPr lang="en-US" sz="1200" b="1" dirty="0">
                <a:cs typeface="Times New Roman" panose="02020603050405020304" pitchFamily="18" charset="0"/>
              </a:rPr>
              <a:t> organization dedicated to </a:t>
            </a:r>
            <a:r>
              <a:rPr lang="en-US" sz="1200" b="1" dirty="0">
                <a:solidFill>
                  <a:schemeClr val="accent2"/>
                </a:solidFill>
                <a:cs typeface="Times New Roman" panose="02020603050405020304" pitchFamily="18" charset="0"/>
              </a:rPr>
              <a:t>serving every local health department</a:t>
            </a:r>
            <a:r>
              <a:rPr lang="en-US" sz="1200" b="1" dirty="0">
                <a:cs typeface="Times New Roman" panose="02020603050405020304" pitchFamily="18" charset="0"/>
              </a:rPr>
              <a:t> in the nation. NACCHO serves 3000 local health departments and is the leader in providing cutting-edge, </a:t>
            </a:r>
            <a:r>
              <a:rPr lang="en-US" sz="1200" b="1" dirty="0">
                <a:solidFill>
                  <a:schemeClr val="accent2"/>
                </a:solidFill>
                <a:cs typeface="Times New Roman" panose="02020603050405020304" pitchFamily="18" charset="0"/>
              </a:rPr>
              <a:t>skill-building</a:t>
            </a:r>
            <a:r>
              <a:rPr lang="en-US" sz="1200" b="1" dirty="0">
                <a:cs typeface="Times New Roman" panose="02020603050405020304" pitchFamily="18" charset="0"/>
              </a:rPr>
              <a:t>, professional </a:t>
            </a:r>
            <a:r>
              <a:rPr lang="en-US" sz="1200" b="1" dirty="0">
                <a:solidFill>
                  <a:schemeClr val="accent2"/>
                </a:solidFill>
                <a:cs typeface="Times New Roman" panose="02020603050405020304" pitchFamily="18" charset="0"/>
              </a:rPr>
              <a:t>resources and programs</a:t>
            </a:r>
            <a:r>
              <a:rPr lang="en-US" sz="1200" b="1" dirty="0">
                <a:cs typeface="Times New Roman" panose="02020603050405020304" pitchFamily="18" charset="0"/>
              </a:rPr>
              <a:t>, seeking </a:t>
            </a:r>
            <a:r>
              <a:rPr lang="en-US" sz="1200" b="1" dirty="0">
                <a:solidFill>
                  <a:schemeClr val="accent2"/>
                </a:solidFill>
                <a:cs typeface="Times New Roman" panose="02020603050405020304" pitchFamily="18" charset="0"/>
              </a:rPr>
              <a:t>health equity</a:t>
            </a:r>
            <a:r>
              <a:rPr lang="en-US" sz="1200" b="1" dirty="0">
                <a:cs typeface="Times New Roman" panose="02020603050405020304" pitchFamily="18" charset="0"/>
              </a:rPr>
              <a:t>, and supporting </a:t>
            </a:r>
            <a:r>
              <a:rPr lang="en-US" sz="1200" b="1" dirty="0">
                <a:solidFill>
                  <a:schemeClr val="accent2"/>
                </a:solidFill>
                <a:cs typeface="Times New Roman" panose="02020603050405020304" pitchFamily="18" charset="0"/>
              </a:rPr>
              <a:t>effective</a:t>
            </a:r>
            <a:r>
              <a:rPr lang="en-US" sz="1200" b="1" dirty="0">
                <a:cs typeface="Times New Roman" panose="02020603050405020304" pitchFamily="18" charset="0"/>
              </a:rPr>
              <a:t> local public health </a:t>
            </a:r>
            <a:r>
              <a:rPr lang="en-US" sz="1200" b="1" dirty="0">
                <a:solidFill>
                  <a:schemeClr val="accent2"/>
                </a:solidFill>
                <a:cs typeface="Times New Roman" panose="02020603050405020304" pitchFamily="18" charset="0"/>
              </a:rPr>
              <a:t>practice and systems</a:t>
            </a:r>
            <a:r>
              <a:rPr lang="en-US" sz="1200" b="1" dirty="0">
                <a:cs typeface="Times New Roman" panose="02020603050405020304" pitchFamily="18" charset="0"/>
              </a:rPr>
              <a:t>.</a:t>
            </a:r>
          </a:p>
          <a:p>
            <a:pPr algn="ctr">
              <a:buNone/>
            </a:pPr>
            <a:endParaRPr lang="en-US" sz="1200" b="1" kern="0" dirty="0">
              <a:cs typeface="Times New Roman" panose="02020603050405020304" pitchFamily="18" charset="0"/>
            </a:endParaRPr>
          </a:p>
          <a:p>
            <a:pPr marL="339642" indent="-339642" algn="ctr">
              <a:buFont typeface="Arial" panose="020B0604020202020204" pitchFamily="34" charset="0"/>
              <a:buChar char="•"/>
            </a:pPr>
            <a:r>
              <a:rPr lang="en-US" sz="1200" b="1" i="1" kern="0" dirty="0">
                <a:cs typeface="Times New Roman" panose="02020603050405020304" pitchFamily="18" charset="0"/>
              </a:rPr>
              <a:t>Pronounced: NAY-</a:t>
            </a:r>
            <a:r>
              <a:rPr lang="en-US" sz="1200" b="1" i="1" kern="0" dirty="0" err="1">
                <a:cs typeface="Times New Roman" panose="02020603050405020304" pitchFamily="18" charset="0"/>
              </a:rPr>
              <a:t>cho</a:t>
            </a:r>
            <a:r>
              <a:rPr lang="en-US" sz="1200" b="1" i="1" kern="0" dirty="0">
                <a:cs typeface="Times New Roman" panose="02020603050405020304" pitchFamily="18" charset="0"/>
              </a:rPr>
              <a:t> NOT NOTCHO – as in crispy corn chips </a:t>
            </a:r>
            <a:r>
              <a:rPr lang="en-US" sz="1200" b="1" i="1" kern="0" dirty="0">
                <a:cs typeface="Times New Roman" panose="02020603050405020304" pitchFamily="18" charset="0"/>
                <a:sym typeface="Wingdings" panose="05000000000000000000" pitchFamily="2" charset="2"/>
              </a:rPr>
              <a:t></a:t>
            </a:r>
          </a:p>
          <a:p>
            <a:pPr marL="339642" indent="-339642" algn="ctr">
              <a:buFont typeface="Arial" panose="020B0604020202020204" pitchFamily="34" charset="0"/>
              <a:buChar char="•"/>
            </a:pPr>
            <a:r>
              <a:rPr lang="en-US" sz="1200" b="1" i="1" kern="0" dirty="0">
                <a:cs typeface="Times New Roman" panose="02020603050405020304" pitchFamily="18" charset="0"/>
                <a:sym typeface="Wingdings" panose="05000000000000000000" pitchFamily="2" charset="2"/>
              </a:rPr>
              <a:t>We are headquartered in downtown DC, have an annual budget right now of about $75M and employ approximately 185 staff.</a:t>
            </a:r>
            <a:endParaRPr lang="en-US" sz="1200" b="1" i="1" kern="0" dirty="0">
              <a:cs typeface="Times New Roman" pitchFamily="18" charset="0"/>
            </a:endParaRPr>
          </a:p>
          <a:p>
            <a:pPr defTabSz="905713">
              <a:defRPr/>
            </a:pPr>
            <a:endParaRPr lang="en-US" sz="1200" dirty="0"/>
          </a:p>
          <a:p>
            <a:pPr defTabSz="905713">
              <a:defRPr/>
            </a:pPr>
            <a:r>
              <a:rPr lang="en-US" sz="1200" dirty="0"/>
              <a:t>Local health departments are the backbone of the public health system in the United States. As a leader, partner, catalyst, and voice for LHDs, NACCHO advances the work of local health officials and their staffs to create healthy, thriving communities. </a:t>
            </a:r>
          </a:p>
          <a:p>
            <a:endParaRPr lang="en-US" dirty="0"/>
          </a:p>
        </p:txBody>
      </p:sp>
      <p:sp>
        <p:nvSpPr>
          <p:cNvPr id="4" name="Slide Number Placeholder 3"/>
          <p:cNvSpPr>
            <a:spLocks noGrp="1"/>
          </p:cNvSpPr>
          <p:nvPr>
            <p:ph type="sldNum" sz="quarter" idx="10"/>
          </p:nvPr>
        </p:nvSpPr>
        <p:spPr/>
        <p:txBody>
          <a:bodyPr/>
          <a:lstStyle/>
          <a:p>
            <a:pPr marL="0" marR="0" lvl="0" indent="0" algn="r" defTabSz="905713" rtl="0" eaLnBrk="1" fontAlgn="auto" latinLnBrk="0" hangingPunct="1">
              <a:lnSpc>
                <a:spcPct val="100000"/>
              </a:lnSpc>
              <a:spcBef>
                <a:spcPts val="0"/>
              </a:spcBef>
              <a:spcAft>
                <a:spcPts val="0"/>
              </a:spcAft>
              <a:buClrTx/>
              <a:buSzTx/>
              <a:buFontTx/>
              <a:buNone/>
              <a:tabLst/>
              <a:defRPr/>
            </a:pPr>
            <a:fld id="{FC71FDB7-EA46-45BC-8A56-F7436A83A5F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5713"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213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66E7D-4F28-5CAA-CE65-5619691E0F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A14D45-45B3-3C72-E6E3-49F3E128A9D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80D8639-B7DC-E9EF-793B-E5C511E5D81D}"/>
              </a:ext>
            </a:extLst>
          </p:cNvPr>
          <p:cNvSpPr>
            <a:spLocks noGrp="1"/>
          </p:cNvSpPr>
          <p:nvPr>
            <p:ph type="body" idx="1"/>
          </p:nvPr>
        </p:nvSpPr>
        <p:spPr/>
        <p:txBody>
          <a:bodyPr/>
          <a:lstStyle/>
          <a:p>
            <a:r>
              <a:rPr lang="en-US" b="0" i="0" dirty="0">
                <a:solidFill>
                  <a:srgbClr val="333333"/>
                </a:solidFill>
                <a:effectLst/>
                <a:latin typeface="Source Sans Pro" panose="020B0503030403020204" pitchFamily="34" charset="0"/>
              </a:rPr>
              <a:t>Source: KFF analysis of 2024 Medicaid spending and enrollment data, U.S. Census Bureau 2024 Resident Population Data, U.S. Census Bureau 2023 Annual Survey of State Government Tax Collections, National Association of State Budget Officers (NASBO) 2024 State Expenditure Report, National Center on Education Statistics Digest of Education Statistics, K-12 Enrollment. See Methods of "Putting $880 Billion in Potential Federal Medicaid Cuts in Context of State Budgets and Coverage" for more </a:t>
            </a:r>
            <a:r>
              <a:rPr lang="en-US" b="0" i="0" dirty="0" err="1">
                <a:solidFill>
                  <a:srgbClr val="333333"/>
                </a:solidFill>
                <a:effectLst/>
                <a:latin typeface="Source Sans Pro" panose="020B0503030403020204" pitchFamily="34" charset="0"/>
              </a:rPr>
              <a:t>information.</a:t>
            </a:r>
            <a:r>
              <a:rPr lang="en-US" b="0" i="0" u="none" strike="noStrike" dirty="0" err="1">
                <a:solidFill>
                  <a:srgbClr val="0075C8"/>
                </a:solidFill>
                <a:effectLst/>
                <a:latin typeface="Source Sans Pro" panose="020B0503030403020204" pitchFamily="34" charset="0"/>
              </a:rPr>
              <a:t>Get</a:t>
            </a:r>
            <a:r>
              <a:rPr lang="en-US" b="0" i="0" u="none" strike="noStrike" dirty="0">
                <a:solidFill>
                  <a:srgbClr val="0075C8"/>
                </a:solidFill>
                <a:effectLst/>
                <a:latin typeface="Source Sans Pro" panose="020B0503030403020204" pitchFamily="34" charset="0"/>
              </a:rPr>
              <a:t> the </a:t>
            </a:r>
            <a:r>
              <a:rPr lang="en-US" b="0" i="0" u="none" strike="noStrike" dirty="0" err="1">
                <a:solidFill>
                  <a:srgbClr val="0075C8"/>
                </a:solidFill>
                <a:effectLst/>
                <a:latin typeface="Source Sans Pro" panose="020B0503030403020204" pitchFamily="34" charset="0"/>
              </a:rPr>
              <a:t>data</a:t>
            </a:r>
            <a:r>
              <a:rPr lang="en-US" b="0" i="0" u="none" strike="noStrike" dirty="0" err="1">
                <a:solidFill>
                  <a:srgbClr val="0075C8"/>
                </a:solidFill>
                <a:effectLst/>
                <a:latin typeface="Source Sans Pro" panose="020B0503030403020204" pitchFamily="34" charset="0"/>
                <a:hlinkClick r:id="rId3"/>
              </a:rPr>
              <a:t>Download</a:t>
            </a:r>
            <a:r>
              <a:rPr lang="en-US" b="0" i="0" u="none" strike="noStrike" dirty="0">
                <a:solidFill>
                  <a:srgbClr val="0075C8"/>
                </a:solidFill>
                <a:effectLst/>
                <a:latin typeface="Source Sans Pro" panose="020B0503030403020204" pitchFamily="34" charset="0"/>
                <a:hlinkClick r:id="rId3"/>
              </a:rPr>
              <a:t> PNG</a:t>
            </a:r>
            <a:endParaRPr lang="en-US" b="0" i="0" u="none" strike="noStrike" dirty="0">
              <a:solidFill>
                <a:srgbClr val="0075C8"/>
              </a:solidFill>
              <a:effectLst/>
              <a:latin typeface="Source Sans Pro" panose="020B0503030403020204" pitchFamily="34" charset="0"/>
            </a:endParaRPr>
          </a:p>
          <a:p>
            <a:endParaRPr lang="en-US" b="0" i="0" u="none" strike="noStrike" dirty="0">
              <a:solidFill>
                <a:srgbClr val="0075C8"/>
              </a:solidFill>
              <a:effectLst/>
              <a:latin typeface="Source Sans Pro" panose="020B0503030403020204" pitchFamily="34" charset="0"/>
            </a:endParaRPr>
          </a:p>
          <a:p>
            <a:r>
              <a:rPr lang="en-US" b="0" i="0" u="none" strike="noStrike" dirty="0">
                <a:solidFill>
                  <a:srgbClr val="0075C8"/>
                </a:solidFill>
                <a:effectLst/>
                <a:latin typeface="Source Sans Pro" panose="020B0503030403020204" pitchFamily="34" charset="0"/>
              </a:rPr>
              <a:t>This was a broad analysis of what proposed Medicaid funding impacts would be at the state level. On average, states would lose about 29 percent of their overall state Medicaid spending per resident – to the right is the data broken down by state and you can see that North Dakota would lose about $163M in federal funding equating to about $200 per resident or near that national average and 28% as a share of state Medicaid spending per resident. </a:t>
            </a:r>
            <a:endParaRPr lang="en-US" b="0" i="0" dirty="0">
              <a:solidFill>
                <a:srgbClr val="393B3E"/>
              </a:solidFill>
              <a:effectLst/>
              <a:latin typeface="Source Sans Pro" panose="020B0503030403020204" pitchFamily="34" charset="0"/>
            </a:endParaRPr>
          </a:p>
        </p:txBody>
      </p:sp>
      <p:sp>
        <p:nvSpPr>
          <p:cNvPr id="4" name="Slide Number Placeholder 3">
            <a:extLst>
              <a:ext uri="{FF2B5EF4-FFF2-40B4-BE49-F238E27FC236}">
                <a16:creationId xmlns:a16="http://schemas.microsoft.com/office/drawing/2014/main" id="{28C7E944-5DA9-8209-AC55-70A14A7550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0FD4B-B62D-4118-A22E-31A04CA96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911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24FFB-D972-57AE-21A8-3DC7CCA151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DD7E2D-4CC8-C157-16F4-B848282FA9A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13CBD97-56E8-9834-FF23-EA1B25103ACD}"/>
              </a:ext>
            </a:extLst>
          </p:cNvPr>
          <p:cNvSpPr>
            <a:spLocks noGrp="1"/>
          </p:cNvSpPr>
          <p:nvPr>
            <p:ph type="body" idx="1"/>
          </p:nvPr>
        </p:nvSpPr>
        <p:spPr/>
        <p:txBody>
          <a:bodyPr/>
          <a:lstStyle/>
          <a:p>
            <a:endParaRPr lang="en-US" b="0" i="0" dirty="0">
              <a:solidFill>
                <a:srgbClr val="393B3E"/>
              </a:solidFill>
              <a:effectLst/>
              <a:latin typeface="Source Sans Pro" panose="020B0503030403020204" pitchFamily="34" charset="0"/>
            </a:endParaRPr>
          </a:p>
        </p:txBody>
      </p:sp>
      <p:sp>
        <p:nvSpPr>
          <p:cNvPr id="4" name="Slide Number Placeholder 3">
            <a:extLst>
              <a:ext uri="{FF2B5EF4-FFF2-40B4-BE49-F238E27FC236}">
                <a16:creationId xmlns:a16="http://schemas.microsoft.com/office/drawing/2014/main" id="{85015B5E-4120-9A66-ED75-F9C8BF757A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0FD4B-B62D-4118-A22E-31A04CA96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8346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EE9C8-3BA8-70FD-5365-8F2AF1800C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37F511-D1CC-AD4D-533C-27395F45073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AA92376-004E-DA22-84DF-F9F12F60C27F}"/>
              </a:ext>
            </a:extLst>
          </p:cNvPr>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What is budget reconciliation?</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Powerful tool to change current law to adjust revenue and spending levels</a:t>
            </a:r>
          </a:p>
          <a:p>
            <a:r>
              <a:rPr lang="en-US" sz="1200" b="0" i="0" u="none" strike="noStrike" kern="1200" baseline="0" dirty="0">
                <a:solidFill>
                  <a:schemeClr val="tx1"/>
                </a:solidFill>
                <a:latin typeface="+mn-lt"/>
                <a:ea typeface="+mn-ea"/>
                <a:cs typeface="+mn-cs"/>
              </a:rPr>
              <a:t>Budget reconciliation is sometimes used to quickly advance fiscal legislation</a:t>
            </a:r>
          </a:p>
          <a:p>
            <a:r>
              <a:rPr lang="en-US" sz="1200" b="0" i="0" u="none" strike="noStrike" kern="1200" baseline="0" dirty="0">
                <a:solidFill>
                  <a:schemeClr val="tx1"/>
                </a:solidFill>
                <a:latin typeface="+mn-lt"/>
                <a:ea typeface="+mn-ea"/>
                <a:cs typeface="+mn-cs"/>
              </a:rPr>
              <a:t>Tax, spending, and debt limit legislation only</a:t>
            </a:r>
          </a:p>
          <a:p>
            <a:endParaRPr lang="en-US" sz="1200" b="0" i="0"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Why does Congress use budget reconciliation?</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Senate’s rules require most bills to get a supermajority of votes (60 out of 100 senators) to overcome a filibuster and pass. </a:t>
            </a:r>
          </a:p>
          <a:p>
            <a:r>
              <a:rPr lang="en-US" sz="1200" b="0" i="0" u="none" strike="noStrike" kern="1200" baseline="0" dirty="0">
                <a:solidFill>
                  <a:schemeClr val="tx1"/>
                </a:solidFill>
                <a:latin typeface="+mn-lt"/>
                <a:ea typeface="+mn-ea"/>
                <a:cs typeface="+mn-cs"/>
              </a:rPr>
              <a:t>The “budget reconciliation” process allows senators to expedite certain legislation’s approval with a simple majority vote.</a:t>
            </a:r>
          </a:p>
          <a:p>
            <a:endParaRPr lang="en-US" b="0" i="0" dirty="0">
              <a:solidFill>
                <a:srgbClr val="393B3E"/>
              </a:solidFill>
              <a:effectLst/>
              <a:latin typeface="Source Sans Pro" panose="020B0503030403020204" pitchFamily="34" charset="0"/>
            </a:endParaRPr>
          </a:p>
        </p:txBody>
      </p:sp>
      <p:sp>
        <p:nvSpPr>
          <p:cNvPr id="4" name="Slide Number Placeholder 3">
            <a:extLst>
              <a:ext uri="{FF2B5EF4-FFF2-40B4-BE49-F238E27FC236}">
                <a16:creationId xmlns:a16="http://schemas.microsoft.com/office/drawing/2014/main" id="{01E48BC0-754A-0447-FE9A-EC68B4476B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0FD4B-B62D-4118-A22E-31A04CA96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750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C8B24-FCFA-29E3-93EC-364ACB145C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B784D2-C650-03A1-A2F9-920A4506A3C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96BE120-C1C1-2470-E533-CC42D14E9A18}"/>
              </a:ext>
            </a:extLst>
          </p:cNvPr>
          <p:cNvSpPr>
            <a:spLocks noGrp="1"/>
          </p:cNvSpPr>
          <p:nvPr>
            <p:ph type="body" idx="1"/>
          </p:nvPr>
        </p:nvSpPr>
        <p:spPr/>
        <p:txBody>
          <a:bodyPr/>
          <a:lstStyle/>
          <a:p>
            <a:pPr marL="342900" indent="-342900">
              <a:buFont typeface="Wingdings" panose="05000000000000000000" pitchFamily="2" charset="2"/>
              <a:buChar char="§"/>
            </a:pPr>
            <a:r>
              <a:rPr lang="en-US" sz="2400" b="1" dirty="0"/>
              <a:t>Organized Response/Collective</a:t>
            </a:r>
          </a:p>
          <a:p>
            <a:pPr marL="800100" lvl="1" indent="-342900">
              <a:buFont typeface="Wingdings" panose="05000000000000000000" pitchFamily="2" charset="2"/>
              <a:buChar char="§"/>
            </a:pPr>
            <a:r>
              <a:rPr lang="en-US" sz="2400" b="1" dirty="0"/>
              <a:t>24x7x360 Crisis Room</a:t>
            </a:r>
          </a:p>
          <a:p>
            <a:pPr marL="800100" lvl="1" indent="-342900">
              <a:buFont typeface="Wingdings" panose="05000000000000000000" pitchFamily="2" charset="2"/>
              <a:buChar char="§"/>
            </a:pPr>
            <a:r>
              <a:rPr lang="en-US" sz="2400" b="1" dirty="0"/>
              <a:t>For Our Health</a:t>
            </a:r>
          </a:p>
          <a:p>
            <a:pPr marL="800100" lvl="1" indent="-342900">
              <a:buFont typeface="Wingdings" panose="05000000000000000000" pitchFamily="2" charset="2"/>
              <a:buChar char="§"/>
            </a:pPr>
            <a:r>
              <a:rPr lang="en-US" sz="2400" b="1" dirty="0"/>
              <a:t>Protect Our Care</a:t>
            </a:r>
          </a:p>
          <a:p>
            <a:pPr marL="800100" lvl="1" indent="-342900">
              <a:buFont typeface="Wingdings" panose="05000000000000000000" pitchFamily="2" charset="2"/>
              <a:buChar char="§"/>
            </a:pPr>
            <a:r>
              <a:rPr lang="en-US" sz="2400" b="1" dirty="0"/>
              <a:t>Coalition for Trust in Health and Science</a:t>
            </a:r>
          </a:p>
          <a:p>
            <a:pPr marL="800100" lvl="1" indent="-342900">
              <a:buFont typeface="Wingdings" panose="05000000000000000000" pitchFamily="2" charset="2"/>
              <a:buChar char="§"/>
            </a:pPr>
            <a:r>
              <a:rPr lang="en-US" sz="2400" b="1" dirty="0"/>
              <a:t>Vaccine Integrity Project / </a:t>
            </a:r>
          </a:p>
          <a:p>
            <a:pPr marL="800100" lvl="1" indent="-342900">
              <a:buFont typeface="Wingdings" panose="05000000000000000000" pitchFamily="2" charset="2"/>
              <a:buChar char="§"/>
            </a:pPr>
            <a:r>
              <a:rPr lang="en-US" sz="2400" b="1" dirty="0" err="1"/>
              <a:t>PriorityONE</a:t>
            </a:r>
            <a:endParaRPr lang="en-US" sz="2400" b="1" dirty="0"/>
          </a:p>
          <a:p>
            <a:pPr marL="800100" lvl="1" indent="-342900">
              <a:buFont typeface="Wingdings" panose="05000000000000000000" pitchFamily="2" charset="2"/>
              <a:buChar char="§"/>
            </a:pPr>
            <a:r>
              <a:rPr lang="en-US" sz="2400" b="1" dirty="0"/>
              <a:t>Americans for Healthy Communities</a:t>
            </a:r>
          </a:p>
          <a:p>
            <a:pPr marL="342900" indent="-342900">
              <a:buFont typeface="Wingdings" panose="05000000000000000000" pitchFamily="2" charset="2"/>
              <a:buChar char="§"/>
            </a:pPr>
            <a:r>
              <a:rPr lang="en-US" sz="2400" b="1" dirty="0"/>
              <a:t>NACCHO</a:t>
            </a:r>
          </a:p>
          <a:p>
            <a:pPr marL="800100" lvl="1" indent="-342900">
              <a:buFont typeface="Wingdings" panose="05000000000000000000" pitchFamily="2" charset="2"/>
              <a:buChar char="§"/>
            </a:pPr>
            <a:r>
              <a:rPr lang="en-US" sz="2400" b="1" dirty="0"/>
              <a:t>Coalition Work</a:t>
            </a:r>
          </a:p>
          <a:p>
            <a:pPr marL="800100" lvl="1" indent="-342900">
              <a:buFont typeface="Wingdings" panose="05000000000000000000" pitchFamily="2" charset="2"/>
              <a:buChar char="§"/>
            </a:pPr>
            <a:r>
              <a:rPr lang="en-US" sz="2400" b="1" dirty="0"/>
              <a:t>Advocacy/Education</a:t>
            </a:r>
          </a:p>
          <a:p>
            <a:pPr marL="800100" lvl="1" indent="-342900">
              <a:buFont typeface="Wingdings" panose="05000000000000000000" pitchFamily="2" charset="2"/>
              <a:buChar char="§"/>
            </a:pPr>
            <a:r>
              <a:rPr lang="en-US" sz="2400" b="1" dirty="0"/>
              <a:t>Funding to LHDs</a:t>
            </a:r>
          </a:p>
          <a:p>
            <a:pPr marL="800100" lvl="1" indent="-342900">
              <a:buFont typeface="Wingdings" panose="05000000000000000000" pitchFamily="2" charset="2"/>
              <a:buChar char="§"/>
            </a:pPr>
            <a:r>
              <a:rPr lang="en-US" sz="2400" b="1" dirty="0"/>
              <a:t>Sharing of Information</a:t>
            </a:r>
          </a:p>
          <a:p>
            <a:pPr marL="800100" lvl="1" indent="-342900">
              <a:buFont typeface="Wingdings" panose="05000000000000000000" pitchFamily="2" charset="2"/>
              <a:buChar char="§"/>
            </a:pPr>
            <a:r>
              <a:rPr lang="en-US" sz="2400" b="1" dirty="0"/>
              <a:t>Reimagining Local Governmental Public Health and Innovating in the Moment</a:t>
            </a:r>
            <a:endParaRPr lang="en-US" b="0" i="0" dirty="0">
              <a:solidFill>
                <a:srgbClr val="393B3E"/>
              </a:solidFill>
              <a:effectLst/>
              <a:latin typeface="Source Sans Pro" panose="020B0503030403020204" pitchFamily="34" charset="0"/>
            </a:endParaRPr>
          </a:p>
        </p:txBody>
      </p:sp>
      <p:sp>
        <p:nvSpPr>
          <p:cNvPr id="4" name="Slide Number Placeholder 3">
            <a:extLst>
              <a:ext uri="{FF2B5EF4-FFF2-40B4-BE49-F238E27FC236}">
                <a16:creationId xmlns:a16="http://schemas.microsoft.com/office/drawing/2014/main" id="{3F4FA25F-252C-226C-11FD-1E1A776841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0FD4B-B62D-4118-A22E-31A04CA96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5748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0786B-FD29-3EBF-8292-E057A78AE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47F86C-8F60-CADA-DCAF-AB8820CA04B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7972A9C-9610-5372-5F46-A603AE78B058}"/>
              </a:ext>
            </a:extLst>
          </p:cNvPr>
          <p:cNvSpPr>
            <a:spLocks noGrp="1"/>
          </p:cNvSpPr>
          <p:nvPr>
            <p:ph type="body" idx="1"/>
          </p:nvPr>
        </p:nvSpPr>
        <p:spPr/>
        <p:txBody>
          <a:bodyPr/>
          <a:lstStyle/>
          <a:p>
            <a:pPr marL="342900" indent="-342900">
              <a:buFont typeface="Wingdings" panose="05000000000000000000" pitchFamily="2" charset="2"/>
              <a:buChar char="§"/>
            </a:pPr>
            <a:endParaRPr lang="en-US" sz="1800" dirty="0"/>
          </a:p>
        </p:txBody>
      </p:sp>
      <p:sp>
        <p:nvSpPr>
          <p:cNvPr id="4" name="Slide Number Placeholder 3">
            <a:extLst>
              <a:ext uri="{FF2B5EF4-FFF2-40B4-BE49-F238E27FC236}">
                <a16:creationId xmlns:a16="http://schemas.microsoft.com/office/drawing/2014/main" id="{D1FA3049-3F66-81F2-EA8C-703C8A5223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0FD4B-B62D-4118-A22E-31A04CA96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6515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86CFE-9643-FAD8-CEC2-0092FDEB10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A2BD25-AF09-F868-7A56-024131BBA86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500F961-A1EA-F9B8-1920-695D3731B838}"/>
              </a:ext>
            </a:extLst>
          </p:cNvPr>
          <p:cNvSpPr>
            <a:spLocks noGrp="1"/>
          </p:cNvSpPr>
          <p:nvPr>
            <p:ph type="body" idx="1"/>
          </p:nvPr>
        </p:nvSpPr>
        <p:spPr/>
        <p:txBody>
          <a:bodyPr/>
          <a:lstStyle/>
          <a:p>
            <a:pPr marL="342900" indent="-342900">
              <a:buFont typeface="Wingdings" panose="05000000000000000000" pitchFamily="2" charset="2"/>
              <a:buChar char="§"/>
            </a:pPr>
            <a:endParaRPr lang="en-US" sz="1800" dirty="0"/>
          </a:p>
        </p:txBody>
      </p:sp>
      <p:sp>
        <p:nvSpPr>
          <p:cNvPr id="4" name="Slide Number Placeholder 3">
            <a:extLst>
              <a:ext uri="{FF2B5EF4-FFF2-40B4-BE49-F238E27FC236}">
                <a16:creationId xmlns:a16="http://schemas.microsoft.com/office/drawing/2014/main" id="{6DA3315F-A56C-D172-0749-9AE00C10B7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0FD4B-B62D-4118-A22E-31A04CA96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6993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853F9-C4CA-2F9B-1BE9-E356B57DE7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522F9-B054-A581-BBB4-C047DC80DBC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B8EB0A8-C0D5-AE76-336A-BD734E19C3C0}"/>
              </a:ext>
            </a:extLst>
          </p:cNvPr>
          <p:cNvSpPr>
            <a:spLocks noGrp="1"/>
          </p:cNvSpPr>
          <p:nvPr>
            <p:ph type="body" idx="1"/>
          </p:nvPr>
        </p:nvSpPr>
        <p:spPr/>
        <p:txBody>
          <a:bodyPr/>
          <a:lstStyle/>
          <a:p>
            <a:pPr marL="342900" indent="-342900">
              <a:buFont typeface="Wingdings" panose="05000000000000000000" pitchFamily="2" charset="2"/>
              <a:buChar char="§"/>
            </a:pPr>
            <a:endParaRPr lang="en-US" sz="1800" dirty="0"/>
          </a:p>
        </p:txBody>
      </p:sp>
      <p:sp>
        <p:nvSpPr>
          <p:cNvPr id="4" name="Slide Number Placeholder 3">
            <a:extLst>
              <a:ext uri="{FF2B5EF4-FFF2-40B4-BE49-F238E27FC236}">
                <a16:creationId xmlns:a16="http://schemas.microsoft.com/office/drawing/2014/main" id="{3C7BF0C7-6648-3373-B103-344AF69F08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0FD4B-B62D-4118-A22E-31A04CA96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2718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50E91-F5F8-5762-3472-25321EA8ED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F95C-C2CB-5CB2-D434-1AF5781E985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CB0F3A8-6323-BB20-8277-208486BC55C1}"/>
              </a:ext>
            </a:extLst>
          </p:cNvPr>
          <p:cNvSpPr>
            <a:spLocks noGrp="1"/>
          </p:cNvSpPr>
          <p:nvPr>
            <p:ph type="body" idx="1"/>
          </p:nvPr>
        </p:nvSpPr>
        <p:spPr/>
        <p:txBody>
          <a:bodyPr/>
          <a:lstStyle/>
          <a:p>
            <a:pPr marL="342900" indent="-342900">
              <a:buFont typeface="Wingdings" panose="05000000000000000000" pitchFamily="2" charset="2"/>
              <a:buChar char="§"/>
            </a:pPr>
            <a:r>
              <a:rPr lang="en-US" sz="2400" b="1" dirty="0"/>
              <a:t>Organized Response/Collective</a:t>
            </a:r>
          </a:p>
          <a:p>
            <a:pPr marL="800100" lvl="1" indent="-342900">
              <a:buFont typeface="Wingdings" panose="05000000000000000000" pitchFamily="2" charset="2"/>
              <a:buChar char="§"/>
            </a:pPr>
            <a:r>
              <a:rPr lang="en-US" sz="2400" b="1" dirty="0"/>
              <a:t>24x7x360 Crisis Room</a:t>
            </a:r>
          </a:p>
          <a:p>
            <a:pPr marL="800100" lvl="1" indent="-342900">
              <a:buFont typeface="Wingdings" panose="05000000000000000000" pitchFamily="2" charset="2"/>
              <a:buChar char="§"/>
            </a:pPr>
            <a:r>
              <a:rPr lang="en-US" sz="2400" b="1" dirty="0"/>
              <a:t>For Our Health</a:t>
            </a:r>
          </a:p>
          <a:p>
            <a:pPr marL="800100" lvl="1" indent="-342900">
              <a:buFont typeface="Wingdings" panose="05000000000000000000" pitchFamily="2" charset="2"/>
              <a:buChar char="§"/>
            </a:pPr>
            <a:r>
              <a:rPr lang="en-US" sz="2400" b="1" dirty="0"/>
              <a:t>Protect Our Care</a:t>
            </a:r>
          </a:p>
          <a:p>
            <a:pPr marL="800100" lvl="1" indent="-342900">
              <a:buFont typeface="Wingdings" panose="05000000000000000000" pitchFamily="2" charset="2"/>
              <a:buChar char="§"/>
            </a:pPr>
            <a:r>
              <a:rPr lang="en-US" sz="2400" b="1" dirty="0"/>
              <a:t>Coalition for Trust in Health and Science</a:t>
            </a:r>
          </a:p>
          <a:p>
            <a:pPr marL="800100" lvl="1" indent="-342900">
              <a:buFont typeface="Wingdings" panose="05000000000000000000" pitchFamily="2" charset="2"/>
              <a:buChar char="§"/>
            </a:pPr>
            <a:r>
              <a:rPr lang="en-US" sz="2400" b="1" dirty="0"/>
              <a:t>Vaccine Integrity Project / </a:t>
            </a:r>
          </a:p>
          <a:p>
            <a:pPr marL="800100" lvl="1" indent="-342900">
              <a:buFont typeface="Wingdings" panose="05000000000000000000" pitchFamily="2" charset="2"/>
              <a:buChar char="§"/>
            </a:pPr>
            <a:r>
              <a:rPr lang="en-US" sz="2400" b="1" dirty="0" err="1"/>
              <a:t>PriorityONE</a:t>
            </a:r>
            <a:endParaRPr lang="en-US" sz="2400" b="1" dirty="0"/>
          </a:p>
          <a:p>
            <a:pPr marL="800100" lvl="1" indent="-342900">
              <a:buFont typeface="Wingdings" panose="05000000000000000000" pitchFamily="2" charset="2"/>
              <a:buChar char="§"/>
            </a:pPr>
            <a:r>
              <a:rPr lang="en-US" sz="2400" b="1" dirty="0"/>
              <a:t>Americans for Healthy Communities</a:t>
            </a:r>
          </a:p>
          <a:p>
            <a:pPr marL="342900" indent="-342900">
              <a:buFont typeface="Wingdings" panose="05000000000000000000" pitchFamily="2" charset="2"/>
              <a:buChar char="§"/>
            </a:pPr>
            <a:r>
              <a:rPr lang="en-US" sz="2400" b="1" dirty="0"/>
              <a:t>NACCHO</a:t>
            </a:r>
          </a:p>
          <a:p>
            <a:pPr marL="800100" lvl="1" indent="-342900">
              <a:buFont typeface="Wingdings" panose="05000000000000000000" pitchFamily="2" charset="2"/>
              <a:buChar char="§"/>
            </a:pPr>
            <a:r>
              <a:rPr lang="en-US" sz="2400" b="1" dirty="0"/>
              <a:t>Coalition Work</a:t>
            </a:r>
          </a:p>
          <a:p>
            <a:pPr marL="800100" lvl="1" indent="-342900">
              <a:buFont typeface="Wingdings" panose="05000000000000000000" pitchFamily="2" charset="2"/>
              <a:buChar char="§"/>
            </a:pPr>
            <a:r>
              <a:rPr lang="en-US" sz="2400" b="1" dirty="0"/>
              <a:t>Advocacy/Education</a:t>
            </a:r>
          </a:p>
          <a:p>
            <a:pPr marL="800100" lvl="1" indent="-342900">
              <a:buFont typeface="Wingdings" panose="05000000000000000000" pitchFamily="2" charset="2"/>
              <a:buChar char="§"/>
            </a:pPr>
            <a:r>
              <a:rPr lang="en-US" sz="2400" b="1" dirty="0"/>
              <a:t>Funding to LHDs</a:t>
            </a:r>
          </a:p>
          <a:p>
            <a:pPr marL="800100" lvl="1" indent="-342900">
              <a:buFont typeface="Wingdings" panose="05000000000000000000" pitchFamily="2" charset="2"/>
              <a:buChar char="§"/>
            </a:pPr>
            <a:r>
              <a:rPr lang="en-US" sz="2400" b="1" dirty="0"/>
              <a:t>Sharing of Information</a:t>
            </a:r>
          </a:p>
          <a:p>
            <a:pPr marL="800100" lvl="1" indent="-342900">
              <a:buFont typeface="Wingdings" panose="05000000000000000000" pitchFamily="2" charset="2"/>
              <a:buChar char="§"/>
            </a:pPr>
            <a:r>
              <a:rPr lang="en-US" sz="2400" b="1" dirty="0"/>
              <a:t>Reimagining Local Governmental Public Health and Innovating in the Moment</a:t>
            </a:r>
            <a:endParaRPr lang="en-US" b="0" i="0" dirty="0">
              <a:solidFill>
                <a:srgbClr val="393B3E"/>
              </a:solidFill>
              <a:effectLst/>
              <a:latin typeface="Source Sans Pro" panose="020B0503030403020204" pitchFamily="34" charset="0"/>
            </a:endParaRPr>
          </a:p>
        </p:txBody>
      </p:sp>
      <p:sp>
        <p:nvSpPr>
          <p:cNvPr id="4" name="Slide Number Placeholder 3">
            <a:extLst>
              <a:ext uri="{FF2B5EF4-FFF2-40B4-BE49-F238E27FC236}">
                <a16:creationId xmlns:a16="http://schemas.microsoft.com/office/drawing/2014/main" id="{331FA2AA-8C78-2B5C-AC1F-4213B45DAB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0FD4B-B62D-4118-A22E-31A04CA96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591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1645B-BA99-99E2-137A-9705D60D6C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981CD1-434E-7957-EC7F-900CF03819C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1524498-11F9-E254-FF26-87B64D2C8984}"/>
              </a:ext>
            </a:extLst>
          </p:cNvPr>
          <p:cNvSpPr>
            <a:spLocks noGrp="1"/>
          </p:cNvSpPr>
          <p:nvPr>
            <p:ph type="body" idx="1"/>
          </p:nvPr>
        </p:nvSpPr>
        <p:spPr/>
        <p:txBody>
          <a:bodyPr/>
          <a:lstStyle/>
          <a:p>
            <a:pPr marL="342900" indent="-342900">
              <a:buFont typeface="Wingdings" panose="05000000000000000000" pitchFamily="2" charset="2"/>
              <a:buChar char="§"/>
            </a:pPr>
            <a:r>
              <a:rPr lang="en-US" sz="2400" b="1" dirty="0"/>
              <a:t>Organized Response/Collective</a:t>
            </a:r>
          </a:p>
          <a:p>
            <a:pPr marL="800100" lvl="1" indent="-342900">
              <a:buFont typeface="Wingdings" panose="05000000000000000000" pitchFamily="2" charset="2"/>
              <a:buChar char="§"/>
            </a:pPr>
            <a:r>
              <a:rPr lang="en-US" sz="2400" b="1" dirty="0"/>
              <a:t>24x7x360 Crisis Room</a:t>
            </a:r>
          </a:p>
          <a:p>
            <a:pPr marL="800100" lvl="1" indent="-342900">
              <a:buFont typeface="Wingdings" panose="05000000000000000000" pitchFamily="2" charset="2"/>
              <a:buChar char="§"/>
            </a:pPr>
            <a:r>
              <a:rPr lang="en-US" sz="2400" b="1" dirty="0"/>
              <a:t>For Our Health</a:t>
            </a:r>
          </a:p>
          <a:p>
            <a:pPr marL="800100" lvl="1" indent="-342900">
              <a:buFont typeface="Wingdings" panose="05000000000000000000" pitchFamily="2" charset="2"/>
              <a:buChar char="§"/>
            </a:pPr>
            <a:r>
              <a:rPr lang="en-US" sz="2400" b="1" dirty="0"/>
              <a:t>Protect Our Care</a:t>
            </a:r>
          </a:p>
          <a:p>
            <a:pPr marL="800100" lvl="1" indent="-342900">
              <a:buFont typeface="Wingdings" panose="05000000000000000000" pitchFamily="2" charset="2"/>
              <a:buChar char="§"/>
            </a:pPr>
            <a:r>
              <a:rPr lang="en-US" sz="2400" b="1" dirty="0"/>
              <a:t>Coalition for Trust in Health and Science</a:t>
            </a:r>
          </a:p>
          <a:p>
            <a:pPr marL="800100" lvl="1" indent="-342900">
              <a:buFont typeface="Wingdings" panose="05000000000000000000" pitchFamily="2" charset="2"/>
              <a:buChar char="§"/>
            </a:pPr>
            <a:r>
              <a:rPr lang="en-US" sz="2400" b="1" dirty="0"/>
              <a:t>Vaccine Integrity Project / </a:t>
            </a:r>
          </a:p>
          <a:p>
            <a:pPr marL="800100" lvl="1" indent="-342900">
              <a:buFont typeface="Wingdings" panose="05000000000000000000" pitchFamily="2" charset="2"/>
              <a:buChar char="§"/>
            </a:pPr>
            <a:r>
              <a:rPr lang="en-US" sz="2400" b="1" dirty="0" err="1"/>
              <a:t>PriorityONE</a:t>
            </a:r>
            <a:endParaRPr lang="en-US" sz="2400" b="1" dirty="0"/>
          </a:p>
          <a:p>
            <a:pPr marL="800100" lvl="1" indent="-342900">
              <a:buFont typeface="Wingdings" panose="05000000000000000000" pitchFamily="2" charset="2"/>
              <a:buChar char="§"/>
            </a:pPr>
            <a:r>
              <a:rPr lang="en-US" sz="2400" b="1" dirty="0"/>
              <a:t>Americans for Healthy Communities</a:t>
            </a:r>
          </a:p>
          <a:p>
            <a:pPr marL="342900" indent="-342900">
              <a:buFont typeface="Wingdings" panose="05000000000000000000" pitchFamily="2" charset="2"/>
              <a:buChar char="§"/>
            </a:pPr>
            <a:r>
              <a:rPr lang="en-US" sz="2400" b="1" dirty="0"/>
              <a:t>NACCHO</a:t>
            </a:r>
          </a:p>
          <a:p>
            <a:pPr marL="800100" lvl="1" indent="-342900">
              <a:buFont typeface="Wingdings" panose="05000000000000000000" pitchFamily="2" charset="2"/>
              <a:buChar char="§"/>
            </a:pPr>
            <a:r>
              <a:rPr lang="en-US" sz="2400" b="1" dirty="0"/>
              <a:t>Coalition Work</a:t>
            </a:r>
          </a:p>
          <a:p>
            <a:pPr marL="800100" lvl="1" indent="-342900">
              <a:buFont typeface="Wingdings" panose="05000000000000000000" pitchFamily="2" charset="2"/>
              <a:buChar char="§"/>
            </a:pPr>
            <a:r>
              <a:rPr lang="en-US" sz="2400" b="1" dirty="0"/>
              <a:t>Advocacy/Education</a:t>
            </a:r>
          </a:p>
          <a:p>
            <a:pPr marL="800100" lvl="1" indent="-342900">
              <a:buFont typeface="Wingdings" panose="05000000000000000000" pitchFamily="2" charset="2"/>
              <a:buChar char="§"/>
            </a:pPr>
            <a:r>
              <a:rPr lang="en-US" sz="2400" b="1" dirty="0"/>
              <a:t>Funding to LHDs</a:t>
            </a:r>
          </a:p>
          <a:p>
            <a:pPr marL="800100" lvl="1" indent="-342900">
              <a:buFont typeface="Wingdings" panose="05000000000000000000" pitchFamily="2" charset="2"/>
              <a:buChar char="§"/>
            </a:pPr>
            <a:r>
              <a:rPr lang="en-US" sz="2400" b="1" dirty="0"/>
              <a:t>Sharing of Information</a:t>
            </a:r>
          </a:p>
          <a:p>
            <a:pPr marL="800100" lvl="1" indent="-342900">
              <a:buFont typeface="Wingdings" panose="05000000000000000000" pitchFamily="2" charset="2"/>
              <a:buChar char="§"/>
            </a:pPr>
            <a:r>
              <a:rPr lang="en-US" sz="2400" b="1" dirty="0"/>
              <a:t>Reimagining Local Governmental Public Health and Innovating in the Moment</a:t>
            </a:r>
            <a:endParaRPr lang="en-US" b="0" i="0" dirty="0">
              <a:solidFill>
                <a:srgbClr val="393B3E"/>
              </a:solidFill>
              <a:effectLst/>
              <a:latin typeface="Source Sans Pro" panose="020B0503030403020204" pitchFamily="34" charset="0"/>
            </a:endParaRPr>
          </a:p>
        </p:txBody>
      </p:sp>
      <p:sp>
        <p:nvSpPr>
          <p:cNvPr id="4" name="Slide Number Placeholder 3">
            <a:extLst>
              <a:ext uri="{FF2B5EF4-FFF2-40B4-BE49-F238E27FC236}">
                <a16:creationId xmlns:a16="http://schemas.microsoft.com/office/drawing/2014/main" id="{42476D40-92BE-5E1D-3083-28FC3A1877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0FD4B-B62D-4118-A22E-31A04CA96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1117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A2873-5098-406A-80D4-B7D2890A21B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8282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Although NACCHO serves a number of critical purposes at the national level, our work with local health departments is the keystone of our purpose. </a:t>
            </a:r>
          </a:p>
          <a:p>
            <a:endParaRPr lang="en-US" sz="1200" b="1" dirty="0"/>
          </a:p>
          <a:p>
            <a:r>
              <a:rPr lang="en-US" sz="1200" b="1" dirty="0"/>
              <a:t>We serve as a conduit of information to our local health departments, create and support many partnerships and networks, provide recognition for local public health successes and initiatives, market and brand public health, do policy development and offer professional development.</a:t>
            </a:r>
          </a:p>
          <a:p>
            <a:pPr defTabSz="905713">
              <a:defRPr/>
            </a:pPr>
            <a:endParaRPr lang="en-US" sz="1200" dirty="0"/>
          </a:p>
          <a:p>
            <a:pPr defTabSz="905713">
              <a:defRPr/>
            </a:pPr>
            <a:r>
              <a:rPr lang="en-US" sz="1200" dirty="0"/>
              <a:t>There are variety of ways that you can actively participate in our organization. By getting involved, you’ll strengthen the practice of local public health and help launch your career to the next level. Become a member, if you aren’t already. Join our Congressional Action Network, which advocates for the issues critical to local health departments. Apply for an award like the LHD of the Year Award or the Model Practices Award Program. Attend a conference like NACCHO Annual, the Preparedness Summit, or the biannual informatics conference. Finally, lend your expertise to a NACCHO advisory group or committee, which are responsible for shaping NACCHO’s priorities and directing NACCHO’s work on everything from food safety to accreditation. Here some of the ways you can actively participate and strengthen our mission. You can learn more at www.naccho.org.</a:t>
            </a:r>
          </a:p>
        </p:txBody>
      </p:sp>
      <p:sp>
        <p:nvSpPr>
          <p:cNvPr id="4" name="Slide Number Placeholder 3"/>
          <p:cNvSpPr>
            <a:spLocks noGrp="1"/>
          </p:cNvSpPr>
          <p:nvPr>
            <p:ph type="sldNum" sz="quarter" idx="10"/>
          </p:nvPr>
        </p:nvSpPr>
        <p:spPr/>
        <p:txBody>
          <a:bodyPr/>
          <a:lstStyle/>
          <a:p>
            <a:pPr marL="0" marR="0" lvl="0" indent="0" algn="r" defTabSz="905713" rtl="0" eaLnBrk="1" fontAlgn="auto" latinLnBrk="0" hangingPunct="1">
              <a:lnSpc>
                <a:spcPct val="100000"/>
              </a:lnSpc>
              <a:spcBef>
                <a:spcPts val="0"/>
              </a:spcBef>
              <a:spcAft>
                <a:spcPts val="0"/>
              </a:spcAft>
              <a:buClrTx/>
              <a:buSzTx/>
              <a:buFontTx/>
              <a:buNone/>
              <a:tabLst/>
              <a:defRPr/>
            </a:pPr>
            <a:fld id="{FC71FDB7-EA46-45BC-8A56-F7436A83A5F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5713"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600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how we operate as more than just a funder. We’re strategic in our investments and it relies on relationship building, sharing knowledge,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A2873-5098-406A-80D4-B7D2890A21B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20246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A2873-5098-406A-80D4-B7D2890A21B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44950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23581-F552-EC39-F8D3-281087C557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3557F-AC75-5E19-9490-440A2A315B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764FE4-8FEF-273C-85B7-38AB4C7199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9A19E1-C072-1EE1-1D03-AAA6BE62D3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A2873-5098-406A-80D4-B7D2890A21B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64894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Health Infrastructure Initiative (2017-2019)</a:t>
            </a:r>
          </a:p>
          <a:p>
            <a:pPr lvl="1"/>
            <a:r>
              <a:rPr lang="en-US" dirty="0"/>
              <a:t>$5.6M PHI program </a:t>
            </a:r>
          </a:p>
          <a:p>
            <a:pPr lvl="1"/>
            <a:r>
              <a:rPr lang="en-US" dirty="0"/>
              <a:t>Goals: </a:t>
            </a:r>
          </a:p>
          <a:p>
            <a:pPr lvl="2"/>
            <a:r>
              <a:rPr lang="en-US" dirty="0"/>
              <a:t>Detect emerging issues</a:t>
            </a:r>
          </a:p>
          <a:p>
            <a:pPr lvl="2"/>
            <a:r>
              <a:rPr lang="en-US" dirty="0"/>
              <a:t>Seek new &amp; innovative ideas</a:t>
            </a:r>
          </a:p>
          <a:p>
            <a:pPr lvl="2"/>
            <a:r>
              <a:rPr lang="en-US" dirty="0"/>
              <a:t>Pilot approaches to strengthen infrastructure</a:t>
            </a:r>
          </a:p>
          <a:p>
            <a:endParaRPr lang="en-US" dirty="0"/>
          </a:p>
          <a:p>
            <a:endParaRPr lang="en-US" dirty="0"/>
          </a:p>
          <a:p>
            <a:endParaRPr lang="en-US" dirty="0"/>
          </a:p>
          <a:p>
            <a:endParaRPr lang="en-US" dirty="0"/>
          </a:p>
          <a:p>
            <a:r>
              <a:rPr lang="en-US" dirty="0"/>
              <a:t>Three-pronged approach </a:t>
            </a:r>
          </a:p>
          <a:p>
            <a:pPr lvl="1"/>
            <a:r>
              <a:rPr lang="en-US" dirty="0"/>
              <a:t>Direct funding to LPHAs</a:t>
            </a:r>
          </a:p>
          <a:p>
            <a:pPr lvl="1"/>
            <a:r>
              <a:rPr lang="en-US" dirty="0"/>
              <a:t>Support innovation to strengthen infrastructure</a:t>
            </a:r>
          </a:p>
          <a:p>
            <a:pPr lvl="1"/>
            <a:r>
              <a:rPr lang="en-US" dirty="0"/>
              <a:t>Convene stakeholders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A2873-5098-406A-80D4-B7D2890A21B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03597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Stakeholder conversations – 37 representatives from DHSS, professional associations, &amp; local agencies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A2873-5098-406A-80D4-B7D2890A21B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029246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Network of Public Health Institutes</a:t>
            </a:r>
          </a:p>
          <a:p>
            <a:r>
              <a:rPr lang="en-US" dirty="0"/>
              <a:t>Missourians generally like and trust their local agencies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A2873-5098-406A-80D4-B7D2890A21B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64943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MOALPHA and MPHA merging</a:t>
            </a:r>
          </a:p>
          <a:p>
            <a:r>
              <a:rPr lang="en-US" dirty="0"/>
              <a:t>DHSS and MOPHI partnering</a:t>
            </a:r>
          </a:p>
          <a:p>
            <a:r>
              <a:rPr lang="en-US" dirty="0"/>
              <a:t>Public Health Infrastructure Grant</a:t>
            </a:r>
          </a:p>
          <a:p>
            <a:r>
              <a:rPr lang="en-US" dirty="0"/>
              <a:t>DHSS strategic plan – 5 point plan, one focuses on building relationships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A2873-5098-406A-80D4-B7D2890A21B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38903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Relationships – MFH &amp; PH, serving as a facilitator of connections, making new ones and strengthening existing ones. Meeting as humans is key.</a:t>
            </a:r>
          </a:p>
          <a:p>
            <a:r>
              <a:rPr lang="en-US" dirty="0"/>
              <a:t>Championing – mention our support in connecting MOPHI to other partners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A2873-5098-406A-80D4-B7D2890A21B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57774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37264-3B89-4810-9041-44A8977B5DC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07174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26687-432D-1E2E-F8A2-68A3086B74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28BBC6-0ACD-23F5-9E92-8C45F2AB78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C11269-DCFD-F16C-A91F-0EE059BD20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CABB95-0446-3A01-578B-FAF67A2840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37264-3B89-4810-9041-44A8977B5DC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5881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6607"/>
            <a:r>
              <a:rPr lang="en-US" sz="1100" dirty="0">
                <a:solidFill>
                  <a:srgbClr val="000000"/>
                </a:solidFill>
              </a:rPr>
              <a:t>Community Health</a:t>
            </a:r>
          </a:p>
          <a:p>
            <a:pPr marL="283035" indent="-226428">
              <a:buFont typeface="Arial" panose="020B0604020202020204" pitchFamily="34" charset="0"/>
              <a:buChar char="•"/>
            </a:pPr>
            <a:r>
              <a:rPr lang="en-US" sz="1100" dirty="0">
                <a:solidFill>
                  <a:srgbClr val="000000"/>
                </a:solidFill>
              </a:rPr>
              <a:t>Chronic Disease Prevention</a:t>
            </a:r>
          </a:p>
          <a:p>
            <a:pPr marL="283035" indent="-226428">
              <a:buFont typeface="Arial" panose="020B0604020202020204" pitchFamily="34" charset="0"/>
              <a:buChar char="•"/>
            </a:pPr>
            <a:r>
              <a:rPr lang="en-US" sz="1100" dirty="0">
                <a:solidFill>
                  <a:srgbClr val="000000"/>
                </a:solidFill>
              </a:rPr>
              <a:t>Maternal and Child Health</a:t>
            </a:r>
          </a:p>
          <a:p>
            <a:pPr marL="283035" indent="-226428">
              <a:buFont typeface="Arial" panose="020B0604020202020204" pitchFamily="34" charset="0"/>
              <a:buChar char="•"/>
            </a:pPr>
            <a:r>
              <a:rPr lang="en-US" sz="1100" dirty="0">
                <a:solidFill>
                  <a:srgbClr val="000000"/>
                </a:solidFill>
              </a:rPr>
              <a:t>Adolescent Health</a:t>
            </a:r>
          </a:p>
          <a:p>
            <a:pPr marL="283035" indent="-226428">
              <a:buFont typeface="Arial" panose="020B0604020202020204" pitchFamily="34" charset="0"/>
              <a:buChar char="•"/>
            </a:pPr>
            <a:r>
              <a:rPr lang="en-US" sz="1100" dirty="0">
                <a:solidFill>
                  <a:srgbClr val="000000"/>
                </a:solidFill>
              </a:rPr>
              <a:t>Infectious Diseases</a:t>
            </a:r>
          </a:p>
          <a:p>
            <a:pPr marL="283035" indent="-226428">
              <a:buFont typeface="Arial" panose="020B0604020202020204" pitchFamily="34" charset="0"/>
              <a:buChar char="•"/>
            </a:pPr>
            <a:r>
              <a:rPr lang="en-US" sz="1100" dirty="0">
                <a:solidFill>
                  <a:srgbClr val="000000"/>
                </a:solidFill>
              </a:rPr>
              <a:t>Injury and Violence Prevention</a:t>
            </a:r>
          </a:p>
          <a:p>
            <a:pPr marL="283035" indent="-226428">
              <a:buFont typeface="Arial" panose="020B0604020202020204" pitchFamily="34" charset="0"/>
              <a:buChar char="•"/>
            </a:pPr>
            <a:r>
              <a:rPr lang="en-US" sz="1100" dirty="0">
                <a:solidFill>
                  <a:srgbClr val="000000"/>
                </a:solidFill>
              </a:rPr>
              <a:t>Tobacco Prevention</a:t>
            </a:r>
          </a:p>
          <a:p>
            <a:pPr marL="283035" indent="-226428">
              <a:buFont typeface="Arial" panose="020B0604020202020204" pitchFamily="34" charset="0"/>
              <a:buChar char="•"/>
            </a:pPr>
            <a:endParaRPr lang="en-US" sz="1100" dirty="0">
              <a:solidFill>
                <a:srgbClr val="000000"/>
              </a:solidFill>
            </a:endParaRPr>
          </a:p>
          <a:p>
            <a:r>
              <a:rPr lang="en-US" sz="1100" dirty="0">
                <a:solidFill>
                  <a:srgbClr val="000000"/>
                </a:solidFill>
              </a:rPr>
              <a:t>Environmental Health</a:t>
            </a:r>
          </a:p>
          <a:p>
            <a:pPr indent="-226428">
              <a:buFont typeface="Arial" panose="020B0604020202020204" pitchFamily="34" charset="0"/>
              <a:buChar char="•"/>
            </a:pPr>
            <a:r>
              <a:rPr lang="en-US" sz="1100" dirty="0">
                <a:solidFill>
                  <a:srgbClr val="000000"/>
                </a:solidFill>
              </a:rPr>
              <a:t>Environmental Public Health Tracking</a:t>
            </a:r>
          </a:p>
          <a:p>
            <a:pPr indent="-226428">
              <a:buFont typeface="Arial" panose="020B0604020202020204" pitchFamily="34" charset="0"/>
              <a:buChar char="•"/>
            </a:pPr>
            <a:r>
              <a:rPr lang="en-US" sz="1100" dirty="0">
                <a:solidFill>
                  <a:srgbClr val="000000"/>
                </a:solidFill>
              </a:rPr>
              <a:t>Health Impact Assessments</a:t>
            </a:r>
          </a:p>
          <a:p>
            <a:pPr indent="-226428">
              <a:buFont typeface="Arial" panose="020B0604020202020204" pitchFamily="34" charset="0"/>
              <a:buChar char="•"/>
            </a:pPr>
            <a:r>
              <a:rPr lang="en-US" sz="1100" dirty="0">
                <a:solidFill>
                  <a:srgbClr val="000000"/>
                </a:solidFill>
              </a:rPr>
              <a:t>Health in All Policies</a:t>
            </a:r>
          </a:p>
          <a:p>
            <a:pPr indent="-226428">
              <a:buFont typeface="Arial" panose="020B0604020202020204" pitchFamily="34" charset="0"/>
              <a:buChar char="•"/>
            </a:pPr>
            <a:r>
              <a:rPr lang="en-US" sz="1100" dirty="0">
                <a:solidFill>
                  <a:srgbClr val="000000"/>
                </a:solidFill>
              </a:rPr>
              <a:t>Food Safety</a:t>
            </a:r>
          </a:p>
          <a:p>
            <a:pPr indent="-226428">
              <a:buFont typeface="Arial" panose="020B0604020202020204" pitchFamily="34" charset="0"/>
              <a:buChar char="•"/>
            </a:pPr>
            <a:endParaRPr lang="en-US" sz="1100" dirty="0">
              <a:solidFill>
                <a:srgbClr val="000000"/>
              </a:solidFill>
            </a:endParaRPr>
          </a:p>
          <a:p>
            <a:r>
              <a:rPr lang="en-US" sz="1100" dirty="0">
                <a:solidFill>
                  <a:srgbClr val="000000"/>
                </a:solidFill>
              </a:rPr>
              <a:t>PHIS</a:t>
            </a:r>
          </a:p>
          <a:p>
            <a:pPr marL="283035" indent="-226428">
              <a:buFont typeface="Arial" panose="020B0604020202020204" pitchFamily="34" charset="0"/>
              <a:buChar char="•"/>
            </a:pPr>
            <a:r>
              <a:rPr lang="en-US" sz="1100" dirty="0"/>
              <a:t>Accreditation Preparation</a:t>
            </a:r>
          </a:p>
          <a:p>
            <a:pPr marL="283035" indent="-226428">
              <a:buFont typeface="Arial" panose="020B0604020202020204" pitchFamily="34" charset="0"/>
              <a:buChar char="•"/>
            </a:pPr>
            <a:r>
              <a:rPr lang="en-US" sz="1100" dirty="0"/>
              <a:t>Quality Improvement</a:t>
            </a:r>
          </a:p>
          <a:p>
            <a:pPr marL="283035" indent="-226428">
              <a:buFont typeface="Arial" panose="020B0604020202020204" pitchFamily="34" charset="0"/>
              <a:buChar char="•"/>
            </a:pPr>
            <a:r>
              <a:rPr lang="en-US" sz="1100" dirty="0"/>
              <a:t>Assessment and Planning</a:t>
            </a:r>
          </a:p>
          <a:p>
            <a:pPr marL="283035" indent="-226428">
              <a:buFont typeface="Arial" panose="020B0604020202020204" pitchFamily="34" charset="0"/>
              <a:buChar char="•"/>
            </a:pPr>
            <a:r>
              <a:rPr lang="en-US" sz="1100" dirty="0"/>
              <a:t>Health Equity and Social Justice</a:t>
            </a:r>
          </a:p>
          <a:p>
            <a:pPr marL="283035" indent="-226428">
              <a:buFont typeface="Arial" panose="020B0604020202020204" pitchFamily="34" charset="0"/>
              <a:buChar char="•"/>
            </a:pPr>
            <a:r>
              <a:rPr lang="en-US" sz="1100" dirty="0"/>
              <a:t>Public Health Transformation</a:t>
            </a:r>
          </a:p>
          <a:p>
            <a:pPr marL="283035" indent="-226428">
              <a:buFont typeface="Arial" panose="020B0604020202020204" pitchFamily="34" charset="0"/>
              <a:buChar char="•"/>
            </a:pPr>
            <a:r>
              <a:rPr lang="en-US" sz="1100" dirty="0"/>
              <a:t>Workforce Development</a:t>
            </a:r>
          </a:p>
          <a:p>
            <a:pPr marL="283035" indent="-226428">
              <a:buFont typeface="Arial" panose="020B0604020202020204" pitchFamily="34" charset="0"/>
              <a:buChar char="•"/>
            </a:pPr>
            <a:r>
              <a:rPr lang="en-US" sz="1100" dirty="0"/>
              <a:t>Informatics</a:t>
            </a:r>
          </a:p>
          <a:p>
            <a:endParaRPr lang="en-US" sz="1100" dirty="0">
              <a:solidFill>
                <a:srgbClr val="000000"/>
              </a:solidFill>
            </a:endParaRPr>
          </a:p>
          <a:p>
            <a:r>
              <a:rPr lang="en-US" sz="1100" dirty="0">
                <a:solidFill>
                  <a:srgbClr val="000000"/>
                </a:solidFill>
              </a:rPr>
              <a:t>Public Health Preparedness</a:t>
            </a:r>
          </a:p>
          <a:p>
            <a:pPr marL="283035" indent="-226428">
              <a:buFont typeface="Arial" panose="020B0604020202020204" pitchFamily="34" charset="0"/>
              <a:buChar char="•"/>
            </a:pPr>
            <a:r>
              <a:rPr lang="en-US" sz="1100" dirty="0"/>
              <a:t>Pandemic Preparedness and Catastrophic Response</a:t>
            </a:r>
          </a:p>
          <a:p>
            <a:pPr marL="283035" indent="-226428">
              <a:buFont typeface="Arial" panose="020B0604020202020204" pitchFamily="34" charset="0"/>
              <a:buChar char="•"/>
            </a:pPr>
            <a:r>
              <a:rPr lang="en-US" sz="1100" dirty="0"/>
              <a:t>Public Health Preparedness</a:t>
            </a:r>
          </a:p>
          <a:p>
            <a:pPr marL="283035" indent="-226428">
              <a:buFont typeface="Arial" panose="020B0604020202020204" pitchFamily="34" charset="0"/>
              <a:buChar char="•"/>
            </a:pPr>
            <a:r>
              <a:rPr lang="en-US" sz="1100" dirty="0"/>
              <a:t>Medical Reserve Corps</a:t>
            </a:r>
          </a:p>
          <a:p>
            <a:pPr marL="283035" indent="-226428">
              <a:buFont typeface="Arial" panose="020B0604020202020204" pitchFamily="34" charset="0"/>
              <a:buChar char="•"/>
            </a:pPr>
            <a:r>
              <a:rPr lang="en-US" sz="1100" dirty="0"/>
              <a:t>Bio-surveillance</a:t>
            </a:r>
          </a:p>
          <a:p>
            <a:endParaRPr lang="en-US" sz="1100" dirty="0">
              <a:solidFill>
                <a:srgbClr val="000000"/>
              </a:solidFill>
            </a:endParaRPr>
          </a:p>
          <a:p>
            <a:r>
              <a:rPr lang="en-US" sz="2000" b="1" dirty="0"/>
              <a:t>TA, training, peer networking, tools, resources, conferences, publications, workgroups, research, policy development, research etc.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71FDB7-EA46-45BC-8A56-F7436A83A5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8100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37264-3B89-4810-9041-44A8977B5DC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12063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16782-2571-ACED-F87C-71A777CA2E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B68E3-1EAC-855E-D3FA-0262D5BBA6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F61265-B24D-B963-7F03-A0D4CA30E1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960AD1-95A7-EE4B-79F5-ADCDD1272D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37264-3B89-4810-9041-44A8977B5DC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50551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B8B05-7FBD-AA0C-A392-48255F0348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333261-CB3D-DB81-464B-37E225E9C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86C538-CF06-2E96-B2C1-0BFC67DB0771}"/>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E93962A8-8892-E33A-1063-76987AF320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37264-3B89-4810-9041-44A8977B5DC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41907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E0296-D203-06DF-E0E1-5A55C23136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1074DC-A7EC-2E27-47ED-5CD8399BA9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389EB9-D2F3-A496-0CC9-ADE6BB7EF5B0}"/>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7F8339DE-22D4-D036-9031-ACD34CFCBE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37264-3B89-4810-9041-44A8977B5DC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2933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3B120-6948-7A63-B380-9C3FCF32A2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DBCBDE-5820-688A-12EA-891E0850E6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CB1CD-0F09-489C-A294-A32066A42E57}"/>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8172C019-4097-2E77-4119-AB9CE6E55D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37264-3B89-4810-9041-44A8977B5DC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19363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F205F-0DA2-5DEF-8D56-EBA9CD8124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C2D67-7228-F786-09DA-F5699CAC44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BD8647-8661-9C33-6D3D-99BECAD2E3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Raleway Medium"/>
                <a:ea typeface="+mn-lt"/>
                <a:cs typeface="Calibri"/>
              </a:rPr>
              <a:t>. </a:t>
            </a:r>
            <a:endParaRPr lang="en-US" dirty="0"/>
          </a:p>
        </p:txBody>
      </p:sp>
      <p:sp>
        <p:nvSpPr>
          <p:cNvPr id="4" name="Slide Number Placeholder 3">
            <a:extLst>
              <a:ext uri="{FF2B5EF4-FFF2-40B4-BE49-F238E27FC236}">
                <a16:creationId xmlns:a16="http://schemas.microsoft.com/office/drawing/2014/main" id="{C5A4BCF8-AE78-0E66-D5BB-12D0CE33F3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37264-3B89-4810-9041-44A8977B5DC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85138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E2B8B-8F9F-2A96-66DF-DB8F3E5CF0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1D7118-88FB-EFC0-307B-3D1676D4E6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35EF2F-5C05-2289-8438-19AC6DF19FD2}"/>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8187458E-A3CF-BFA1-256F-B8B5D0143C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37264-3B89-4810-9041-44A8977B5DC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800172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8E158-5698-E537-8C6D-607D489E3F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56D4F9-C8A0-0B58-42E3-3A44F5FFBD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5C509D-3BE7-6926-A0BF-B058B0F178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484B79-4742-C108-9359-8CE6683594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37264-3B89-4810-9041-44A8977B5DC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5673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481013"/>
            <a:ext cx="3440113" cy="19351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B7084-E0B7-4EC7-9D67-54152C0901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651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marL="0" marR="0" lvl="0" indent="0" algn="r" defTabSz="905713" rtl="0" eaLnBrk="1" fontAlgn="auto" latinLnBrk="0" hangingPunct="1">
              <a:lnSpc>
                <a:spcPct val="100000"/>
              </a:lnSpc>
              <a:spcBef>
                <a:spcPts val="0"/>
              </a:spcBef>
              <a:spcAft>
                <a:spcPts val="0"/>
              </a:spcAft>
              <a:buClrTx/>
              <a:buSzTx/>
              <a:buFontTx/>
              <a:buNone/>
              <a:tabLst/>
              <a:defRPr/>
            </a:pPr>
            <a:fld id="{FC71FDB7-EA46-45BC-8A56-F7436A83A5F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5713"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458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anose="05000000000000000000" pitchFamily="2" charset="2"/>
              <a:buChar char="§"/>
            </a:pPr>
            <a:r>
              <a:rPr lang="en-US" sz="2000" b="1" kern="1200" dirty="0">
                <a:solidFill>
                  <a:schemeClr val="tx1"/>
                </a:solidFill>
                <a:latin typeface="Calibri" panose="020F0502020204030204" pitchFamily="34" charset="0"/>
                <a:ea typeface="+mn-ea"/>
                <a:cs typeface="Calibri" panose="020F0502020204030204" pitchFamily="34" charset="0"/>
              </a:rPr>
              <a:t>Of the 2,512 LHDs included in the 2022 Profile study population, 1,928 were locally governed, 467 were units of the state health agency, and 117 have shared governance. </a:t>
            </a:r>
          </a:p>
          <a:p>
            <a:pPr marL="342900" indent="-342900">
              <a:buFont typeface="Wingdings" panose="05000000000000000000" pitchFamily="2" charset="2"/>
              <a:buChar char="§"/>
            </a:pPr>
            <a:endParaRPr lang="en-US" sz="2000" b="1" kern="1200" dirty="0">
              <a:solidFill>
                <a:schemeClr val="tx1"/>
              </a:solidFill>
              <a:latin typeface="Calibri" panose="020F0502020204030204" pitchFamily="34" charset="0"/>
              <a:ea typeface="+mn-ea"/>
              <a:cs typeface="Calibri" panose="020F0502020204030204" pitchFamily="34" charset="0"/>
            </a:endParaRPr>
          </a:p>
          <a:p>
            <a:pPr marL="342900" indent="-342900">
              <a:buFont typeface="Wingdings" panose="05000000000000000000" pitchFamily="2" charset="2"/>
              <a:buChar char="§"/>
            </a:pPr>
            <a:r>
              <a:rPr lang="en-US" sz="2000" b="1" kern="1200" dirty="0">
                <a:solidFill>
                  <a:schemeClr val="tx1"/>
                </a:solidFill>
                <a:latin typeface="Calibri" panose="020F0502020204030204" pitchFamily="34" charset="0"/>
                <a:ea typeface="+mn-ea"/>
                <a:cs typeface="Calibri" panose="020F0502020204030204" pitchFamily="34" charset="0"/>
              </a:rPr>
              <a:t>In 30 states, all LHDs were locally governed. </a:t>
            </a:r>
          </a:p>
          <a:p>
            <a:pPr marL="342900" indent="-342900">
              <a:buFont typeface="Wingdings" panose="05000000000000000000" pitchFamily="2" charset="2"/>
              <a:buChar char="§"/>
            </a:pPr>
            <a:endParaRPr lang="en-US" sz="2000" b="1" kern="1200" dirty="0">
              <a:solidFill>
                <a:schemeClr val="tx1"/>
              </a:solidFill>
              <a:latin typeface="Calibri" panose="020F0502020204030204" pitchFamily="34" charset="0"/>
              <a:ea typeface="+mn-ea"/>
              <a:cs typeface="Calibri" panose="020F0502020204030204" pitchFamily="34" charset="0"/>
            </a:endParaRPr>
          </a:p>
          <a:p>
            <a:pPr marL="342900" indent="-342900">
              <a:buFont typeface="Wingdings" panose="05000000000000000000" pitchFamily="2" charset="2"/>
              <a:buChar char="§"/>
            </a:pPr>
            <a:r>
              <a:rPr lang="en-US" sz="2000" b="1" kern="1200" dirty="0">
                <a:solidFill>
                  <a:schemeClr val="tx1"/>
                </a:solidFill>
                <a:latin typeface="Calibri" panose="020F0502020204030204" pitchFamily="34" charset="0"/>
                <a:ea typeface="+mn-ea"/>
                <a:cs typeface="Calibri" panose="020F0502020204030204" pitchFamily="34" charset="0"/>
              </a:rPr>
              <a:t>All LHDs in NINE (9) States: Arkansas, Delaware, Florida, Hawaii, Mississippi, New Mexico, South Carolina, South Dakota, and Virginia were units of the state health agency. </a:t>
            </a:r>
          </a:p>
          <a:p>
            <a:pPr marL="342900" indent="-342900">
              <a:buFont typeface="Wingdings" panose="05000000000000000000" pitchFamily="2" charset="2"/>
              <a:buChar char="§"/>
            </a:pPr>
            <a:endParaRPr lang="en-US" sz="2000" b="1" kern="1200" dirty="0">
              <a:solidFill>
                <a:schemeClr val="tx1"/>
              </a:solidFill>
              <a:latin typeface="Calibri" panose="020F0502020204030204" pitchFamily="34" charset="0"/>
              <a:ea typeface="+mn-ea"/>
              <a:cs typeface="Calibri" panose="020F0502020204030204" pitchFamily="34" charset="0"/>
            </a:endParaRPr>
          </a:p>
          <a:p>
            <a:pPr marL="342900" indent="-342900">
              <a:buFont typeface="Wingdings" panose="05000000000000000000" pitchFamily="2" charset="2"/>
              <a:buChar char="§"/>
            </a:pPr>
            <a:r>
              <a:rPr lang="en-US" sz="2000" b="1" kern="1200" dirty="0">
                <a:solidFill>
                  <a:schemeClr val="tx1"/>
                </a:solidFill>
                <a:latin typeface="Calibri" panose="020F0502020204030204" pitchFamily="34" charset="0"/>
                <a:ea typeface="+mn-ea"/>
                <a:cs typeface="Calibri" panose="020F0502020204030204" pitchFamily="34" charset="0"/>
              </a:rPr>
              <a:t>All LHDs in TWO (2) Georgia and Kentucky have shared governance. </a:t>
            </a:r>
          </a:p>
          <a:p>
            <a:pPr marL="342900" indent="-342900">
              <a:buFont typeface="Wingdings" panose="05000000000000000000" pitchFamily="2" charset="2"/>
              <a:buChar char="§"/>
            </a:pPr>
            <a:endParaRPr lang="en-US" sz="2000" b="1" kern="1200" dirty="0">
              <a:solidFill>
                <a:schemeClr val="tx1"/>
              </a:solidFill>
              <a:latin typeface="Calibri" panose="020F0502020204030204" pitchFamily="34" charset="0"/>
              <a:ea typeface="+mn-ea"/>
              <a:cs typeface="Calibri" panose="020F0502020204030204" pitchFamily="34" charset="0"/>
            </a:endParaRPr>
          </a:p>
          <a:p>
            <a:pPr marL="342900" indent="-342900">
              <a:buFont typeface="Wingdings" panose="05000000000000000000" pitchFamily="2" charset="2"/>
              <a:buChar char="§"/>
            </a:pPr>
            <a:r>
              <a:rPr lang="en-US" sz="2000" b="1" kern="1200" dirty="0">
                <a:solidFill>
                  <a:schemeClr val="tx1"/>
                </a:solidFill>
                <a:latin typeface="Calibri" panose="020F0502020204030204" pitchFamily="34" charset="0"/>
                <a:ea typeface="+mn-ea"/>
                <a:cs typeface="Calibri" panose="020F0502020204030204" pitchFamily="34" charset="0"/>
              </a:rPr>
              <a:t>In most states with mixed governance, units of the state health agency serve most parts of the state, while a small number of large metropolitan areas have locally governed LHDs</a:t>
            </a:r>
          </a:p>
          <a:p>
            <a:pPr marL="342900" indent="-342900">
              <a:buFont typeface="Wingdings" panose="05000000000000000000" pitchFamily="2" charset="2"/>
              <a:buChar char="§"/>
            </a:pPr>
            <a:endParaRPr lang="en-US" sz="2000" b="1" kern="1200" dirty="0">
              <a:solidFill>
                <a:schemeClr val="tx1"/>
              </a:solidFill>
              <a:latin typeface="Calibri" panose="020F0502020204030204" pitchFamily="34" charset="0"/>
              <a:ea typeface="+mn-ea"/>
              <a:cs typeface="Calibri" panose="020F0502020204030204" pitchFamily="34" charset="0"/>
            </a:endParaRPr>
          </a:p>
          <a:p>
            <a:pPr marL="342900" indent="-342900">
              <a:buFont typeface="Wingdings" panose="05000000000000000000" pitchFamily="2" charset="2"/>
              <a:buChar char="§"/>
            </a:pPr>
            <a:r>
              <a:rPr lang="en-US" sz="2000" b="1" kern="1200" dirty="0">
                <a:solidFill>
                  <a:schemeClr val="tx1"/>
                </a:solidFill>
                <a:latin typeface="Calibri" panose="020F0502020204030204" pitchFamily="34" charset="0"/>
                <a:ea typeface="+mn-ea"/>
                <a:cs typeface="Calibri" panose="020F0502020204030204" pitchFamily="34" charset="0"/>
              </a:rPr>
              <a:t>Although </a:t>
            </a:r>
            <a:r>
              <a:rPr lang="en-US" sz="2000" b="1" dirty="0">
                <a:latin typeface="Calibri" panose="020F0502020204030204" pitchFamily="34" charset="0"/>
                <a:cs typeface="Calibri" panose="020F0502020204030204" pitchFamily="34" charset="0"/>
              </a:rPr>
              <a:t>only 6% of all LHDs were classified as large, they served more than half of the U.S. population. </a:t>
            </a:r>
          </a:p>
          <a:p>
            <a:pPr marL="342900" indent="-342900">
              <a:buFont typeface="Wingdings" panose="05000000000000000000" pitchFamily="2" charset="2"/>
              <a:buChar char="§"/>
            </a:pPr>
            <a:endParaRPr lang="en-US" sz="2000"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en-US" sz="2000" b="1" dirty="0">
                <a:latin typeface="Calibri" panose="020F0502020204030204" pitchFamily="34" charset="0"/>
                <a:cs typeface="Calibri" panose="020F0502020204030204" pitchFamily="34" charset="0"/>
              </a:rPr>
              <a:t>The majority of LHDs were small, but together, they served less than 10% of the U.S. population.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71FDB7-EA46-45BC-8A56-F7436A83A5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466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anose="05000000000000000000" pitchFamily="2" charset="2"/>
              <a:buChar char="§"/>
            </a:pPr>
            <a:r>
              <a:rPr lang="en-US" sz="2000" b="1" kern="1200" dirty="0">
                <a:solidFill>
                  <a:schemeClr val="tx1"/>
                </a:solidFill>
                <a:latin typeface="Calibri" panose="020F0502020204030204" pitchFamily="34" charset="0"/>
                <a:ea typeface="+mn-ea"/>
                <a:cs typeface="Calibri" panose="020F0502020204030204" pitchFamily="34" charset="0"/>
              </a:rPr>
              <a:t>Of the 2,512 LHDs included in the 2022 Profile study population, 1,928 were locally governed, 467 were units of the state health agency, and 117 have shared governance. </a:t>
            </a:r>
          </a:p>
          <a:p>
            <a:pPr marL="342900" indent="-342900">
              <a:buFont typeface="Wingdings" panose="05000000000000000000" pitchFamily="2" charset="2"/>
              <a:buChar char="§"/>
            </a:pPr>
            <a:endParaRPr lang="en-US" sz="2000" b="1" kern="1200" dirty="0">
              <a:solidFill>
                <a:schemeClr val="tx1"/>
              </a:solidFill>
              <a:latin typeface="Calibri" panose="020F0502020204030204" pitchFamily="34" charset="0"/>
              <a:ea typeface="+mn-ea"/>
              <a:cs typeface="Calibri" panose="020F0502020204030204" pitchFamily="34" charset="0"/>
            </a:endParaRPr>
          </a:p>
          <a:p>
            <a:pPr marL="342900" indent="-342900">
              <a:buFont typeface="Wingdings" panose="05000000000000000000" pitchFamily="2" charset="2"/>
              <a:buChar char="§"/>
            </a:pPr>
            <a:r>
              <a:rPr lang="en-US" sz="2000" b="1" kern="1200" dirty="0">
                <a:solidFill>
                  <a:schemeClr val="tx1"/>
                </a:solidFill>
                <a:latin typeface="Calibri" panose="020F0502020204030204" pitchFamily="34" charset="0"/>
                <a:ea typeface="+mn-ea"/>
                <a:cs typeface="Calibri" panose="020F0502020204030204" pitchFamily="34" charset="0"/>
              </a:rPr>
              <a:t>In 30 states, all LHDs were locally governed. </a:t>
            </a:r>
          </a:p>
          <a:p>
            <a:pPr marL="342900" indent="-342900">
              <a:buFont typeface="Wingdings" panose="05000000000000000000" pitchFamily="2" charset="2"/>
              <a:buChar char="§"/>
            </a:pPr>
            <a:endParaRPr lang="en-US" sz="2000" b="1" kern="1200" dirty="0">
              <a:solidFill>
                <a:schemeClr val="tx1"/>
              </a:solidFill>
              <a:latin typeface="Calibri" panose="020F0502020204030204" pitchFamily="34" charset="0"/>
              <a:ea typeface="+mn-ea"/>
              <a:cs typeface="Calibri" panose="020F0502020204030204" pitchFamily="34" charset="0"/>
            </a:endParaRPr>
          </a:p>
          <a:p>
            <a:pPr marL="342900" indent="-342900">
              <a:buFont typeface="Wingdings" panose="05000000000000000000" pitchFamily="2" charset="2"/>
              <a:buChar char="§"/>
            </a:pPr>
            <a:r>
              <a:rPr lang="en-US" sz="2000" b="1" kern="1200" dirty="0">
                <a:solidFill>
                  <a:schemeClr val="tx1"/>
                </a:solidFill>
                <a:latin typeface="Calibri" panose="020F0502020204030204" pitchFamily="34" charset="0"/>
                <a:ea typeface="+mn-ea"/>
                <a:cs typeface="Calibri" panose="020F0502020204030204" pitchFamily="34" charset="0"/>
              </a:rPr>
              <a:t>All LHDs in NINE (9) States: Arkansas, Delaware, Florida, Hawaii, Mississippi, New Mexico, South Carolina, South Dakota, and Virginia were units of the state health agency. </a:t>
            </a:r>
          </a:p>
          <a:p>
            <a:pPr marL="342900" indent="-342900">
              <a:buFont typeface="Wingdings" panose="05000000000000000000" pitchFamily="2" charset="2"/>
              <a:buChar char="§"/>
            </a:pPr>
            <a:endParaRPr lang="en-US" sz="2000" b="1" kern="1200" dirty="0">
              <a:solidFill>
                <a:schemeClr val="tx1"/>
              </a:solidFill>
              <a:latin typeface="Calibri" panose="020F0502020204030204" pitchFamily="34" charset="0"/>
              <a:ea typeface="+mn-ea"/>
              <a:cs typeface="Calibri" panose="020F0502020204030204" pitchFamily="34" charset="0"/>
            </a:endParaRPr>
          </a:p>
          <a:p>
            <a:pPr marL="342900" indent="-342900">
              <a:buFont typeface="Wingdings" panose="05000000000000000000" pitchFamily="2" charset="2"/>
              <a:buChar char="§"/>
            </a:pPr>
            <a:r>
              <a:rPr lang="en-US" sz="2000" b="1" kern="1200" dirty="0">
                <a:solidFill>
                  <a:schemeClr val="tx1"/>
                </a:solidFill>
                <a:latin typeface="Calibri" panose="020F0502020204030204" pitchFamily="34" charset="0"/>
                <a:ea typeface="+mn-ea"/>
                <a:cs typeface="Calibri" panose="020F0502020204030204" pitchFamily="34" charset="0"/>
              </a:rPr>
              <a:t>All LHDs in TWO (2) Georgia and Kentucky have shared governance. </a:t>
            </a:r>
          </a:p>
          <a:p>
            <a:pPr marL="342900" indent="-342900">
              <a:buFont typeface="Wingdings" panose="05000000000000000000" pitchFamily="2" charset="2"/>
              <a:buChar char="§"/>
            </a:pPr>
            <a:endParaRPr lang="en-US" sz="2000" b="1" kern="1200" dirty="0">
              <a:solidFill>
                <a:schemeClr val="tx1"/>
              </a:solidFill>
              <a:latin typeface="Calibri" panose="020F0502020204030204" pitchFamily="34" charset="0"/>
              <a:ea typeface="+mn-ea"/>
              <a:cs typeface="Calibri" panose="020F0502020204030204" pitchFamily="34" charset="0"/>
            </a:endParaRPr>
          </a:p>
          <a:p>
            <a:pPr marL="342900" indent="-342900">
              <a:buFont typeface="Wingdings" panose="05000000000000000000" pitchFamily="2" charset="2"/>
              <a:buChar char="§"/>
            </a:pPr>
            <a:r>
              <a:rPr lang="en-US" sz="2000" b="1" kern="1200" dirty="0">
                <a:solidFill>
                  <a:schemeClr val="tx1"/>
                </a:solidFill>
                <a:latin typeface="Calibri" panose="020F0502020204030204" pitchFamily="34" charset="0"/>
                <a:ea typeface="+mn-ea"/>
                <a:cs typeface="Calibri" panose="020F0502020204030204" pitchFamily="34" charset="0"/>
              </a:rPr>
              <a:t>In most states with mixed governance, units of the state health agency serve most parts of the state, while a small number of large metropolitan areas have locally governed LHDs</a:t>
            </a:r>
          </a:p>
          <a:p>
            <a:pPr marL="342900" indent="-342900">
              <a:buFont typeface="Wingdings" panose="05000000000000000000" pitchFamily="2" charset="2"/>
              <a:buChar char="§"/>
            </a:pPr>
            <a:endParaRPr lang="en-US" sz="2000" b="1" kern="1200" dirty="0">
              <a:solidFill>
                <a:schemeClr val="tx1"/>
              </a:solidFill>
              <a:latin typeface="Calibri" panose="020F0502020204030204" pitchFamily="34" charset="0"/>
              <a:ea typeface="+mn-ea"/>
              <a:cs typeface="Calibri" panose="020F0502020204030204" pitchFamily="34" charset="0"/>
            </a:endParaRPr>
          </a:p>
          <a:p>
            <a:pPr marL="342900" indent="-342900">
              <a:buFont typeface="Wingdings" panose="05000000000000000000" pitchFamily="2" charset="2"/>
              <a:buChar char="§"/>
            </a:pPr>
            <a:r>
              <a:rPr lang="en-US" sz="2000" b="1" kern="1200" dirty="0">
                <a:solidFill>
                  <a:schemeClr val="tx1"/>
                </a:solidFill>
                <a:latin typeface="Calibri" panose="020F0502020204030204" pitchFamily="34" charset="0"/>
                <a:ea typeface="+mn-ea"/>
                <a:cs typeface="Calibri" panose="020F0502020204030204" pitchFamily="34" charset="0"/>
              </a:rPr>
              <a:t>Although </a:t>
            </a:r>
            <a:r>
              <a:rPr lang="en-US" sz="2000" b="1" dirty="0">
                <a:latin typeface="Calibri" panose="020F0502020204030204" pitchFamily="34" charset="0"/>
                <a:cs typeface="Calibri" panose="020F0502020204030204" pitchFamily="34" charset="0"/>
              </a:rPr>
              <a:t>only 6% of all LHDs were classified as large, they served more than half of the U.S. population. </a:t>
            </a:r>
          </a:p>
          <a:p>
            <a:pPr marL="342900" indent="-342900">
              <a:buFont typeface="Wingdings" panose="05000000000000000000" pitchFamily="2" charset="2"/>
              <a:buChar char="§"/>
            </a:pPr>
            <a:endParaRPr lang="en-US" sz="2000" b="1"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en-US" sz="2000" b="1" dirty="0">
                <a:latin typeface="Calibri" panose="020F0502020204030204" pitchFamily="34" charset="0"/>
                <a:cs typeface="Calibri" panose="020F0502020204030204" pitchFamily="34" charset="0"/>
              </a:rPr>
              <a:t>The majority of LHDs were small, but together, they served less than 10% of the U.S. population.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71FDB7-EA46-45BC-8A56-F7436A83A5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366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mffh.org/opportunity" TargetMode="Externa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mffh.org/MoCAP" TargetMode="External"/><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mailto:jdoe@mffh.org" TargetMode="External"/><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Only">
    <p:bg>
      <p:bgPr>
        <a:solidFill>
          <a:schemeClr val="bg1"/>
        </a:solidFill>
        <a:effectLst/>
      </p:bgPr>
    </p:bg>
    <p:spTree>
      <p:nvGrpSpPr>
        <p:cNvPr id="1" name=""/>
        <p:cNvGrpSpPr/>
        <p:nvPr/>
      </p:nvGrpSpPr>
      <p:grpSpPr>
        <a:xfrm>
          <a:off x="0" y="0"/>
          <a:ext cx="0" cy="0"/>
          <a:chOff x="0" y="0"/>
          <a:chExt cx="0" cy="0"/>
        </a:xfrm>
      </p:grpSpPr>
      <p:pic>
        <p:nvPicPr>
          <p:cNvPr id="4" name="Picture 3" descr="A black outline with colorful circles&#10;&#10;Description automatically generated">
            <a:extLst>
              <a:ext uri="{FF2B5EF4-FFF2-40B4-BE49-F238E27FC236}">
                <a16:creationId xmlns:a16="http://schemas.microsoft.com/office/drawing/2014/main" id="{71357663-ABE1-E1A7-8A59-5273399F4F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9946" y="3655314"/>
            <a:ext cx="10008108" cy="2976372"/>
          </a:xfrm>
          <a:prstGeom prst="rect">
            <a:avLst/>
          </a:prstGeom>
        </p:spPr>
      </p:pic>
    </p:spTree>
    <p:extLst>
      <p:ext uri="{BB962C8B-B14F-4D97-AF65-F5344CB8AC3E}">
        <p14:creationId xmlns:p14="http://schemas.microsoft.com/office/powerpoint/2010/main" val="2231819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E9F2-EC6E-DF18-70F6-F9BFBF3730D9}"/>
              </a:ext>
            </a:extLst>
          </p:cNvPr>
          <p:cNvSpPr>
            <a:spLocks noGrp="1"/>
          </p:cNvSpPr>
          <p:nvPr>
            <p:ph type="ctrTitle" hasCustomPrompt="1"/>
          </p:nvPr>
        </p:nvSpPr>
        <p:spPr>
          <a:xfrm>
            <a:off x="4607959" y="3637052"/>
            <a:ext cx="12991673" cy="1627893"/>
          </a:xfrm>
        </p:spPr>
        <p:txBody>
          <a:bodyPr anchor="ctr">
            <a:normAutofit/>
          </a:bodyPr>
          <a:lstStyle>
            <a:lvl1pPr algn="l">
              <a:defRPr sz="66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8D87A081-CD1B-260A-31E9-7410C4682600}"/>
              </a:ext>
            </a:extLst>
          </p:cNvPr>
          <p:cNvSpPr>
            <a:spLocks noGrp="1"/>
          </p:cNvSpPr>
          <p:nvPr>
            <p:ph type="subTitle" idx="1" hasCustomPrompt="1"/>
          </p:nvPr>
        </p:nvSpPr>
        <p:spPr>
          <a:xfrm>
            <a:off x="4607958" y="5521750"/>
            <a:ext cx="13090956" cy="576503"/>
          </a:xfrm>
        </p:spPr>
        <p:txBody>
          <a:bodyPr>
            <a:noAutofit/>
          </a:bodyPr>
          <a:lstStyle>
            <a:lvl1pPr marL="0" indent="0" algn="l">
              <a:buNone/>
              <a:defRPr sz="4200" b="1" i="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Presenter Name</a:t>
            </a:r>
          </a:p>
        </p:txBody>
      </p:sp>
      <p:sp>
        <p:nvSpPr>
          <p:cNvPr id="11" name="Text Placeholder 10">
            <a:extLst>
              <a:ext uri="{FF2B5EF4-FFF2-40B4-BE49-F238E27FC236}">
                <a16:creationId xmlns:a16="http://schemas.microsoft.com/office/drawing/2014/main" id="{C2F158E4-2324-0811-5574-1C3CE271FA1D}"/>
              </a:ext>
            </a:extLst>
          </p:cNvPr>
          <p:cNvSpPr>
            <a:spLocks noGrp="1"/>
          </p:cNvSpPr>
          <p:nvPr>
            <p:ph type="body" sz="quarter" idx="10" hasCustomPrompt="1"/>
          </p:nvPr>
        </p:nvSpPr>
        <p:spPr>
          <a:xfrm>
            <a:off x="4607957" y="6142277"/>
            <a:ext cx="13090958" cy="576504"/>
          </a:xfrm>
        </p:spPr>
        <p:txBody>
          <a:bodyPr>
            <a:normAutofit/>
          </a:bodyPr>
          <a:lstStyle>
            <a:lvl1pPr marL="0" indent="0">
              <a:buNone/>
              <a:defRPr sz="3600" i="1">
                <a:solidFill>
                  <a:schemeClr val="bg1"/>
                </a:solidFill>
              </a:defRPr>
            </a:lvl1pPr>
          </a:lstStyle>
          <a:p>
            <a:pPr lvl="0"/>
            <a:r>
              <a:rPr lang="en-US"/>
              <a:t>Presenter Title</a:t>
            </a:r>
          </a:p>
        </p:txBody>
      </p:sp>
    </p:spTree>
    <p:extLst>
      <p:ext uri="{BB962C8B-B14F-4D97-AF65-F5344CB8AC3E}">
        <p14:creationId xmlns:p14="http://schemas.microsoft.com/office/powerpoint/2010/main" val="4175202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38D51A-2E81-4AC9-F0F8-92520C2FD86D}"/>
              </a:ext>
            </a:extLst>
          </p:cNvPr>
          <p:cNvPicPr>
            <a:picLocks noChangeAspect="1"/>
          </p:cNvPicPr>
          <p:nvPr userDrawn="1"/>
        </p:nvPicPr>
        <p:blipFill>
          <a:blip r:embed="rId2"/>
          <a:stretch>
            <a:fillRect/>
          </a:stretch>
        </p:blipFill>
        <p:spPr>
          <a:xfrm>
            <a:off x="755543" y="768855"/>
            <a:ext cx="1930508" cy="1466808"/>
          </a:xfrm>
          <a:prstGeom prst="rect">
            <a:avLst/>
          </a:prstGeom>
        </p:spPr>
      </p:pic>
      <p:sp>
        <p:nvSpPr>
          <p:cNvPr id="13" name="Title 1">
            <a:extLst>
              <a:ext uri="{FF2B5EF4-FFF2-40B4-BE49-F238E27FC236}">
                <a16:creationId xmlns:a16="http://schemas.microsoft.com/office/drawing/2014/main" id="{A8345CFC-5C38-880F-306B-0F562519F109}"/>
              </a:ext>
            </a:extLst>
          </p:cNvPr>
          <p:cNvSpPr>
            <a:spLocks noGrp="1"/>
          </p:cNvSpPr>
          <p:nvPr>
            <p:ph type="ctrTitle"/>
          </p:nvPr>
        </p:nvSpPr>
        <p:spPr>
          <a:xfrm>
            <a:off x="755543" y="2571750"/>
            <a:ext cx="16773042" cy="3143250"/>
          </a:xfrm>
        </p:spPr>
        <p:txBody>
          <a:bodyPr anchor="b" anchorCtr="0">
            <a:noAutofit/>
          </a:bodyPr>
          <a:lstStyle>
            <a:lvl1pPr algn="l">
              <a:defRPr sz="9000" b="1">
                <a:solidFill>
                  <a:schemeClr val="bg1"/>
                </a:solidFill>
                <a:latin typeface="+mj-lt"/>
              </a:defRPr>
            </a:lvl1pPr>
          </a:lstStyle>
          <a:p>
            <a:r>
              <a:rPr lang="en-US"/>
              <a:t>Click to edit Master title style</a:t>
            </a:r>
          </a:p>
        </p:txBody>
      </p:sp>
      <p:sp>
        <p:nvSpPr>
          <p:cNvPr id="15" name="Subtitle 2">
            <a:extLst>
              <a:ext uri="{FF2B5EF4-FFF2-40B4-BE49-F238E27FC236}">
                <a16:creationId xmlns:a16="http://schemas.microsoft.com/office/drawing/2014/main" id="{7EA5C362-5BC9-1620-AE28-5D1FAF00F9F8}"/>
              </a:ext>
            </a:extLst>
          </p:cNvPr>
          <p:cNvSpPr>
            <a:spLocks noGrp="1"/>
          </p:cNvSpPr>
          <p:nvPr>
            <p:ph type="subTitle" idx="1" hasCustomPrompt="1"/>
          </p:nvPr>
        </p:nvSpPr>
        <p:spPr>
          <a:xfrm>
            <a:off x="755543" y="6051087"/>
            <a:ext cx="16773042" cy="1664163"/>
          </a:xfrm>
        </p:spPr>
        <p:txBody>
          <a:bodyPr>
            <a:noAutofit/>
          </a:bodyPr>
          <a:lstStyle>
            <a:lvl1pPr marL="0" indent="0" algn="l">
              <a:buNone/>
              <a:defRPr sz="3600" b="1">
                <a:solidFill>
                  <a:schemeClr val="accent2">
                    <a:lumMod val="40000"/>
                    <a:lumOff val="60000"/>
                  </a:schemeClr>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Rectangle 3">
            <a:extLst>
              <a:ext uri="{FF2B5EF4-FFF2-40B4-BE49-F238E27FC236}">
                <a16:creationId xmlns:a16="http://schemas.microsoft.com/office/drawing/2014/main" id="{07D0DF42-396A-203F-FD57-5FA6E11850C3}"/>
              </a:ext>
            </a:extLst>
          </p:cNvPr>
          <p:cNvSpPr/>
          <p:nvPr userDrawn="1"/>
        </p:nvSpPr>
        <p:spPr>
          <a:xfrm>
            <a:off x="0" y="8515350"/>
            <a:ext cx="18288000" cy="17716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17" name="Group 16">
            <a:extLst>
              <a:ext uri="{FF2B5EF4-FFF2-40B4-BE49-F238E27FC236}">
                <a16:creationId xmlns:a16="http://schemas.microsoft.com/office/drawing/2014/main" id="{85A765A1-F6E8-0C8C-62ED-5991456AB955}"/>
              </a:ext>
            </a:extLst>
          </p:cNvPr>
          <p:cNvGrpSpPr/>
          <p:nvPr userDrawn="1"/>
        </p:nvGrpSpPr>
        <p:grpSpPr>
          <a:xfrm>
            <a:off x="4922891" y="826695"/>
            <a:ext cx="13365110" cy="1343025"/>
            <a:chOff x="10708763" y="4544331"/>
            <a:chExt cx="2073787" cy="895350"/>
          </a:xfrm>
        </p:grpSpPr>
        <p:cxnSp>
          <p:nvCxnSpPr>
            <p:cNvPr id="18" name="Straight Connector 17">
              <a:extLst>
                <a:ext uri="{FF2B5EF4-FFF2-40B4-BE49-F238E27FC236}">
                  <a16:creationId xmlns:a16="http://schemas.microsoft.com/office/drawing/2014/main" id="{C111FF8F-4106-0DDA-7B36-147F64E6096A}"/>
                </a:ext>
              </a:extLst>
            </p:cNvPr>
            <p:cNvCxnSpPr>
              <a:cxnSpLocks/>
            </p:cNvCxnSpPr>
            <p:nvPr userDrawn="1"/>
          </p:nvCxnSpPr>
          <p:spPr>
            <a:xfrm>
              <a:off x="10708763" y="4544331"/>
              <a:ext cx="207378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D7A6071-72B4-7271-6959-EC5EE16C8691}"/>
                </a:ext>
              </a:extLst>
            </p:cNvPr>
            <p:cNvCxnSpPr>
              <a:cxnSpLocks/>
            </p:cNvCxnSpPr>
            <p:nvPr userDrawn="1"/>
          </p:nvCxnSpPr>
          <p:spPr>
            <a:xfrm>
              <a:off x="10708763" y="4768168"/>
              <a:ext cx="207378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F8D4EA1-8F1B-8A58-9A2B-BF20B798A88E}"/>
                </a:ext>
              </a:extLst>
            </p:cNvPr>
            <p:cNvCxnSpPr>
              <a:cxnSpLocks/>
            </p:cNvCxnSpPr>
            <p:nvPr userDrawn="1"/>
          </p:nvCxnSpPr>
          <p:spPr>
            <a:xfrm>
              <a:off x="10708763" y="4992006"/>
              <a:ext cx="207378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E3E99D1-9083-A778-81D1-B82CA300225B}"/>
                </a:ext>
              </a:extLst>
            </p:cNvPr>
            <p:cNvCxnSpPr>
              <a:cxnSpLocks/>
            </p:cNvCxnSpPr>
            <p:nvPr userDrawn="1"/>
          </p:nvCxnSpPr>
          <p:spPr>
            <a:xfrm>
              <a:off x="10708763" y="5215844"/>
              <a:ext cx="207378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C61E568-47E0-3FB9-C660-96AC248FFC90}"/>
                </a:ext>
              </a:extLst>
            </p:cNvPr>
            <p:cNvCxnSpPr>
              <a:cxnSpLocks/>
            </p:cNvCxnSpPr>
            <p:nvPr userDrawn="1"/>
          </p:nvCxnSpPr>
          <p:spPr>
            <a:xfrm>
              <a:off x="10708763" y="5439681"/>
              <a:ext cx="207378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8581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49F8CD-1851-4EFD-4834-C6BEEF63611F}"/>
              </a:ext>
            </a:extLst>
          </p:cNvPr>
          <p:cNvSpPr/>
          <p:nvPr userDrawn="1"/>
        </p:nvSpPr>
        <p:spPr>
          <a:xfrm>
            <a:off x="0" y="8515350"/>
            <a:ext cx="18288000" cy="17716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 name="Content Placeholder 2"/>
          <p:cNvSpPr>
            <a:spLocks noGrp="1"/>
          </p:cNvSpPr>
          <p:nvPr>
            <p:ph idx="1"/>
          </p:nvPr>
        </p:nvSpPr>
        <p:spPr>
          <a:xfrm>
            <a:off x="767167" y="2808889"/>
            <a:ext cx="13874123" cy="538544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8F5892C6-DA9C-AD26-055F-23E1D92DEE0A}"/>
              </a:ext>
            </a:extLst>
          </p:cNvPr>
          <p:cNvPicPr>
            <a:picLocks noChangeAspect="1"/>
          </p:cNvPicPr>
          <p:nvPr userDrawn="1"/>
        </p:nvPicPr>
        <p:blipFill>
          <a:blip r:embed="rId2"/>
          <a:stretch>
            <a:fillRect/>
          </a:stretch>
        </p:blipFill>
        <p:spPr>
          <a:xfrm>
            <a:off x="16610255" y="778011"/>
            <a:ext cx="895083" cy="680088"/>
          </a:xfrm>
          <a:prstGeom prst="rect">
            <a:avLst/>
          </a:prstGeom>
        </p:spPr>
      </p:pic>
      <p:sp>
        <p:nvSpPr>
          <p:cNvPr id="10" name="Date Placeholder 3">
            <a:extLst>
              <a:ext uri="{FF2B5EF4-FFF2-40B4-BE49-F238E27FC236}">
                <a16:creationId xmlns:a16="http://schemas.microsoft.com/office/drawing/2014/main" id="{755245E9-B45E-BE8A-D5F5-E0A84EB9F08A}"/>
              </a:ext>
            </a:extLst>
          </p:cNvPr>
          <p:cNvSpPr>
            <a:spLocks noGrp="1"/>
          </p:cNvSpPr>
          <p:nvPr>
            <p:ph type="dt" sz="half" idx="2"/>
          </p:nvPr>
        </p:nvSpPr>
        <p:spPr>
          <a:xfrm>
            <a:off x="754866" y="9418291"/>
            <a:ext cx="4617234" cy="547688"/>
          </a:xfrm>
          <a:prstGeom prst="rect">
            <a:avLst/>
          </a:prstGeom>
        </p:spPr>
        <p:txBody>
          <a:bodyPr vert="horz" lIns="0" tIns="0" rIns="0" bIns="0" rtlCol="0" anchor="ctr"/>
          <a:lstStyle>
            <a:lvl1pPr algn="l">
              <a:defRPr sz="1500">
                <a:solidFill>
                  <a:schemeClr val="accent1"/>
                </a:solidFill>
              </a:defRPr>
            </a:lvl1pPr>
          </a:lstStyle>
          <a:p>
            <a:fld id="{B6DF1761-4800-FC42-8249-7076299CC279}" type="datetimeFigureOut">
              <a:rPr lang="en-US" smtClean="0"/>
              <a:pPr/>
              <a:t>7/21/2025</a:t>
            </a:fld>
            <a:endParaRPr lang="en-US"/>
          </a:p>
        </p:txBody>
      </p:sp>
      <p:sp>
        <p:nvSpPr>
          <p:cNvPr id="11" name="Footer Placeholder 4">
            <a:extLst>
              <a:ext uri="{FF2B5EF4-FFF2-40B4-BE49-F238E27FC236}">
                <a16:creationId xmlns:a16="http://schemas.microsoft.com/office/drawing/2014/main" id="{39B5882C-292B-2E71-1B36-C240FA3058D4}"/>
              </a:ext>
            </a:extLst>
          </p:cNvPr>
          <p:cNvSpPr>
            <a:spLocks noGrp="1"/>
          </p:cNvSpPr>
          <p:nvPr>
            <p:ph type="ftr" sz="quarter" idx="3"/>
          </p:nvPr>
        </p:nvSpPr>
        <p:spPr>
          <a:xfrm>
            <a:off x="6057900" y="9418291"/>
            <a:ext cx="6172200" cy="547688"/>
          </a:xfrm>
          <a:prstGeom prst="rect">
            <a:avLst/>
          </a:prstGeom>
        </p:spPr>
        <p:txBody>
          <a:bodyPr vert="horz" lIns="0" tIns="0" rIns="0" bIns="0" rtlCol="0" anchor="ctr"/>
          <a:lstStyle>
            <a:lvl1pPr algn="ctr">
              <a:defRPr sz="1500">
                <a:solidFill>
                  <a:schemeClr val="accent1"/>
                </a:solidFill>
              </a:defRPr>
            </a:lvl1pPr>
          </a:lstStyle>
          <a:p>
            <a:endParaRPr lang="en-US"/>
          </a:p>
        </p:txBody>
      </p:sp>
      <p:sp>
        <p:nvSpPr>
          <p:cNvPr id="12" name="Slide Number Placeholder 5">
            <a:extLst>
              <a:ext uri="{FF2B5EF4-FFF2-40B4-BE49-F238E27FC236}">
                <a16:creationId xmlns:a16="http://schemas.microsoft.com/office/drawing/2014/main" id="{39C09F46-DE11-BFA7-1FA1-4C6219CFAF01}"/>
              </a:ext>
            </a:extLst>
          </p:cNvPr>
          <p:cNvSpPr>
            <a:spLocks noGrp="1"/>
          </p:cNvSpPr>
          <p:nvPr>
            <p:ph type="sldNum" sz="quarter" idx="4"/>
          </p:nvPr>
        </p:nvSpPr>
        <p:spPr>
          <a:xfrm>
            <a:off x="12915899" y="9418291"/>
            <a:ext cx="4613636" cy="547688"/>
          </a:xfrm>
          <a:prstGeom prst="rect">
            <a:avLst/>
          </a:prstGeom>
        </p:spPr>
        <p:txBody>
          <a:bodyPr vert="horz" lIns="0" tIns="0" rIns="0" bIns="0" rtlCol="0" anchor="ctr"/>
          <a:lstStyle>
            <a:lvl1pPr algn="r">
              <a:defRPr sz="1500">
                <a:solidFill>
                  <a:schemeClr val="accent1"/>
                </a:solidFill>
              </a:defRPr>
            </a:lvl1pPr>
          </a:lstStyle>
          <a:p>
            <a:fld id="{042C47CB-548E-C046-93C6-4F6FCFB0D4E1}" type="slidenum">
              <a:rPr lang="en-US" smtClean="0"/>
              <a:pPr/>
              <a:t>‹#›</a:t>
            </a:fld>
            <a:endParaRPr lang="en-US"/>
          </a:p>
        </p:txBody>
      </p:sp>
      <p:grpSp>
        <p:nvGrpSpPr>
          <p:cNvPr id="4" name="Group 3">
            <a:extLst>
              <a:ext uri="{FF2B5EF4-FFF2-40B4-BE49-F238E27FC236}">
                <a16:creationId xmlns:a16="http://schemas.microsoft.com/office/drawing/2014/main" id="{C383AF63-8C0F-F57F-4C0B-DE3B039E4111}"/>
              </a:ext>
            </a:extLst>
          </p:cNvPr>
          <p:cNvGrpSpPr/>
          <p:nvPr userDrawn="1"/>
        </p:nvGrpSpPr>
        <p:grpSpPr>
          <a:xfrm>
            <a:off x="16063145" y="6816497"/>
            <a:ext cx="2224856" cy="1343025"/>
            <a:chOff x="10708763" y="4544331"/>
            <a:chExt cx="2073787" cy="895350"/>
          </a:xfrm>
        </p:grpSpPr>
        <p:cxnSp>
          <p:nvCxnSpPr>
            <p:cNvPr id="8" name="Straight Connector 7">
              <a:extLst>
                <a:ext uri="{FF2B5EF4-FFF2-40B4-BE49-F238E27FC236}">
                  <a16:creationId xmlns:a16="http://schemas.microsoft.com/office/drawing/2014/main" id="{72256944-0318-B529-BA73-2DEC16230459}"/>
                </a:ext>
              </a:extLst>
            </p:cNvPr>
            <p:cNvCxnSpPr>
              <a:cxnSpLocks/>
            </p:cNvCxnSpPr>
            <p:nvPr userDrawn="1"/>
          </p:nvCxnSpPr>
          <p:spPr>
            <a:xfrm>
              <a:off x="10708763" y="4544331"/>
              <a:ext cx="2073787"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E2A766-FD09-64E8-8DCE-C8D7977DC52A}"/>
                </a:ext>
              </a:extLst>
            </p:cNvPr>
            <p:cNvCxnSpPr>
              <a:cxnSpLocks/>
            </p:cNvCxnSpPr>
            <p:nvPr userDrawn="1"/>
          </p:nvCxnSpPr>
          <p:spPr>
            <a:xfrm>
              <a:off x="10708763" y="4768168"/>
              <a:ext cx="2073787"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4FE9EBD-E6F5-CF63-2D36-24ECE4F52E92}"/>
                </a:ext>
              </a:extLst>
            </p:cNvPr>
            <p:cNvCxnSpPr>
              <a:cxnSpLocks/>
            </p:cNvCxnSpPr>
            <p:nvPr userDrawn="1"/>
          </p:nvCxnSpPr>
          <p:spPr>
            <a:xfrm>
              <a:off x="10708763" y="4992006"/>
              <a:ext cx="2073787"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09D112A-01BE-97CA-9F2E-B0B5462D5864}"/>
                </a:ext>
              </a:extLst>
            </p:cNvPr>
            <p:cNvCxnSpPr>
              <a:cxnSpLocks/>
            </p:cNvCxnSpPr>
            <p:nvPr userDrawn="1"/>
          </p:nvCxnSpPr>
          <p:spPr>
            <a:xfrm>
              <a:off x="10708763" y="5215844"/>
              <a:ext cx="2073787"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1A9A2D7-52A4-C5E7-0D59-3EA4C016B5A1}"/>
                </a:ext>
              </a:extLst>
            </p:cNvPr>
            <p:cNvCxnSpPr>
              <a:cxnSpLocks/>
            </p:cNvCxnSpPr>
            <p:nvPr userDrawn="1"/>
          </p:nvCxnSpPr>
          <p:spPr>
            <a:xfrm>
              <a:off x="10708763" y="5439681"/>
              <a:ext cx="2073787"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7" name="Title 1">
            <a:extLst>
              <a:ext uri="{FF2B5EF4-FFF2-40B4-BE49-F238E27FC236}">
                <a16:creationId xmlns:a16="http://schemas.microsoft.com/office/drawing/2014/main" id="{1D34EF22-9560-7128-57FF-3DC6E1F70BCF}"/>
              </a:ext>
            </a:extLst>
          </p:cNvPr>
          <p:cNvSpPr>
            <a:spLocks noGrp="1"/>
          </p:cNvSpPr>
          <p:nvPr>
            <p:ph type="title"/>
          </p:nvPr>
        </p:nvSpPr>
        <p:spPr>
          <a:xfrm>
            <a:off x="754867" y="774074"/>
            <a:ext cx="13886423" cy="1771652"/>
          </a:xfrm>
        </p:spPr>
        <p:txBody>
          <a:bodyPr anchor="t" anchorCtr="0">
            <a:noAutofit/>
          </a:bodyPr>
          <a:lstStyle>
            <a:lvl1pPr>
              <a:defRPr sz="7200">
                <a:solidFill>
                  <a:schemeClr val="accent3"/>
                </a:solidFill>
              </a:defRPr>
            </a:lvl1pPr>
          </a:lstStyle>
          <a:p>
            <a:r>
              <a:rPr lang="en-US"/>
              <a:t>Click to edit Master title style</a:t>
            </a:r>
          </a:p>
        </p:txBody>
      </p:sp>
    </p:spTree>
    <p:extLst>
      <p:ext uri="{BB962C8B-B14F-4D97-AF65-F5344CB8AC3E}">
        <p14:creationId xmlns:p14="http://schemas.microsoft.com/office/powerpoint/2010/main" val="3324800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49F8CD-1851-4EFD-4834-C6BEEF63611F}"/>
              </a:ext>
            </a:extLst>
          </p:cNvPr>
          <p:cNvSpPr/>
          <p:nvPr userDrawn="1"/>
        </p:nvSpPr>
        <p:spPr>
          <a:xfrm>
            <a:off x="0" y="8515350"/>
            <a:ext cx="18288000" cy="17716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9" name="Picture 8">
            <a:extLst>
              <a:ext uri="{FF2B5EF4-FFF2-40B4-BE49-F238E27FC236}">
                <a16:creationId xmlns:a16="http://schemas.microsoft.com/office/drawing/2014/main" id="{8F5892C6-DA9C-AD26-055F-23E1D92DEE0A}"/>
              </a:ext>
            </a:extLst>
          </p:cNvPr>
          <p:cNvPicPr>
            <a:picLocks noChangeAspect="1"/>
          </p:cNvPicPr>
          <p:nvPr userDrawn="1"/>
        </p:nvPicPr>
        <p:blipFill>
          <a:blip r:embed="rId2"/>
          <a:stretch>
            <a:fillRect/>
          </a:stretch>
        </p:blipFill>
        <p:spPr>
          <a:xfrm>
            <a:off x="16610255" y="778011"/>
            <a:ext cx="895083" cy="680088"/>
          </a:xfrm>
          <a:prstGeom prst="rect">
            <a:avLst/>
          </a:prstGeom>
        </p:spPr>
      </p:pic>
      <p:sp>
        <p:nvSpPr>
          <p:cNvPr id="10" name="Date Placeholder 3">
            <a:extLst>
              <a:ext uri="{FF2B5EF4-FFF2-40B4-BE49-F238E27FC236}">
                <a16:creationId xmlns:a16="http://schemas.microsoft.com/office/drawing/2014/main" id="{755245E9-B45E-BE8A-D5F5-E0A84EB9F08A}"/>
              </a:ext>
            </a:extLst>
          </p:cNvPr>
          <p:cNvSpPr>
            <a:spLocks noGrp="1"/>
          </p:cNvSpPr>
          <p:nvPr>
            <p:ph type="dt" sz="half" idx="2"/>
          </p:nvPr>
        </p:nvSpPr>
        <p:spPr>
          <a:xfrm>
            <a:off x="754866" y="9418291"/>
            <a:ext cx="4617234" cy="547688"/>
          </a:xfrm>
          <a:prstGeom prst="rect">
            <a:avLst/>
          </a:prstGeom>
        </p:spPr>
        <p:txBody>
          <a:bodyPr vert="horz" lIns="0" tIns="0" rIns="0" bIns="0" rtlCol="0" anchor="ctr"/>
          <a:lstStyle>
            <a:lvl1pPr algn="l">
              <a:defRPr sz="1500">
                <a:solidFill>
                  <a:schemeClr val="accent1"/>
                </a:solidFill>
              </a:defRPr>
            </a:lvl1pPr>
          </a:lstStyle>
          <a:p>
            <a:fld id="{B6DF1761-4800-FC42-8249-7076299CC279}" type="datetimeFigureOut">
              <a:rPr lang="en-US" smtClean="0"/>
              <a:pPr/>
              <a:t>7/21/2025</a:t>
            </a:fld>
            <a:endParaRPr lang="en-US"/>
          </a:p>
        </p:txBody>
      </p:sp>
      <p:sp>
        <p:nvSpPr>
          <p:cNvPr id="11" name="Footer Placeholder 4">
            <a:extLst>
              <a:ext uri="{FF2B5EF4-FFF2-40B4-BE49-F238E27FC236}">
                <a16:creationId xmlns:a16="http://schemas.microsoft.com/office/drawing/2014/main" id="{39B5882C-292B-2E71-1B36-C240FA3058D4}"/>
              </a:ext>
            </a:extLst>
          </p:cNvPr>
          <p:cNvSpPr>
            <a:spLocks noGrp="1"/>
          </p:cNvSpPr>
          <p:nvPr>
            <p:ph type="ftr" sz="quarter" idx="3"/>
          </p:nvPr>
        </p:nvSpPr>
        <p:spPr>
          <a:xfrm>
            <a:off x="6057900" y="9418291"/>
            <a:ext cx="6172200" cy="547688"/>
          </a:xfrm>
          <a:prstGeom prst="rect">
            <a:avLst/>
          </a:prstGeom>
        </p:spPr>
        <p:txBody>
          <a:bodyPr vert="horz" lIns="0" tIns="0" rIns="0" bIns="0" rtlCol="0" anchor="ctr"/>
          <a:lstStyle>
            <a:lvl1pPr algn="ctr">
              <a:defRPr sz="1500">
                <a:solidFill>
                  <a:schemeClr val="accent1"/>
                </a:solidFill>
              </a:defRPr>
            </a:lvl1pPr>
          </a:lstStyle>
          <a:p>
            <a:endParaRPr lang="en-US"/>
          </a:p>
        </p:txBody>
      </p:sp>
      <p:sp>
        <p:nvSpPr>
          <p:cNvPr id="12" name="Slide Number Placeholder 5">
            <a:extLst>
              <a:ext uri="{FF2B5EF4-FFF2-40B4-BE49-F238E27FC236}">
                <a16:creationId xmlns:a16="http://schemas.microsoft.com/office/drawing/2014/main" id="{39C09F46-DE11-BFA7-1FA1-4C6219CFAF01}"/>
              </a:ext>
            </a:extLst>
          </p:cNvPr>
          <p:cNvSpPr>
            <a:spLocks noGrp="1"/>
          </p:cNvSpPr>
          <p:nvPr>
            <p:ph type="sldNum" sz="quarter" idx="4"/>
          </p:nvPr>
        </p:nvSpPr>
        <p:spPr>
          <a:xfrm>
            <a:off x="12915899" y="9418291"/>
            <a:ext cx="4613636" cy="547688"/>
          </a:xfrm>
          <a:prstGeom prst="rect">
            <a:avLst/>
          </a:prstGeom>
        </p:spPr>
        <p:txBody>
          <a:bodyPr vert="horz" lIns="0" tIns="0" rIns="0" bIns="0" rtlCol="0" anchor="ctr"/>
          <a:lstStyle>
            <a:lvl1pPr algn="r">
              <a:defRPr sz="1500">
                <a:solidFill>
                  <a:schemeClr val="accent1"/>
                </a:solidFill>
              </a:defRPr>
            </a:lvl1pPr>
          </a:lstStyle>
          <a:p>
            <a:fld id="{042C47CB-548E-C046-93C6-4F6FCFB0D4E1}" type="slidenum">
              <a:rPr lang="en-US" smtClean="0"/>
              <a:pPr/>
              <a:t>‹#›</a:t>
            </a:fld>
            <a:endParaRPr lang="en-US"/>
          </a:p>
        </p:txBody>
      </p:sp>
      <p:pic>
        <p:nvPicPr>
          <p:cNvPr id="5" name="Graphic 4">
            <a:extLst>
              <a:ext uri="{FF2B5EF4-FFF2-40B4-BE49-F238E27FC236}">
                <a16:creationId xmlns:a16="http://schemas.microsoft.com/office/drawing/2014/main" id="{8F03FA86-178F-95AC-A490-D9CA28733A8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56921" b="30318"/>
          <a:stretch/>
        </p:blipFill>
        <p:spPr>
          <a:xfrm>
            <a:off x="14816304" y="4671399"/>
            <a:ext cx="3471696" cy="5615601"/>
          </a:xfrm>
          <a:prstGeom prst="rect">
            <a:avLst/>
          </a:prstGeom>
        </p:spPr>
      </p:pic>
      <p:sp>
        <p:nvSpPr>
          <p:cNvPr id="3" name="Content Placeholder 2">
            <a:extLst>
              <a:ext uri="{FF2B5EF4-FFF2-40B4-BE49-F238E27FC236}">
                <a16:creationId xmlns:a16="http://schemas.microsoft.com/office/drawing/2014/main" id="{410EA2A9-21AC-D14A-988C-E712E29A511F}"/>
              </a:ext>
            </a:extLst>
          </p:cNvPr>
          <p:cNvSpPr>
            <a:spLocks noGrp="1"/>
          </p:cNvSpPr>
          <p:nvPr>
            <p:ph idx="1"/>
          </p:nvPr>
        </p:nvSpPr>
        <p:spPr>
          <a:xfrm>
            <a:off x="767167" y="2808889"/>
            <a:ext cx="13874123" cy="538544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391F348D-9B9A-26AD-2C0B-EFEFFB40E27C}"/>
              </a:ext>
            </a:extLst>
          </p:cNvPr>
          <p:cNvSpPr>
            <a:spLocks noGrp="1"/>
          </p:cNvSpPr>
          <p:nvPr>
            <p:ph type="title"/>
          </p:nvPr>
        </p:nvSpPr>
        <p:spPr>
          <a:xfrm>
            <a:off x="754867" y="774074"/>
            <a:ext cx="13886423" cy="1771652"/>
          </a:xfrm>
        </p:spPr>
        <p:txBody>
          <a:bodyPr anchor="t" anchorCtr="0">
            <a:noAutofit/>
          </a:bodyPr>
          <a:lstStyle>
            <a:lvl1pPr>
              <a:defRPr sz="7200">
                <a:solidFill>
                  <a:schemeClr val="accent3"/>
                </a:solidFill>
              </a:defRPr>
            </a:lvl1pPr>
          </a:lstStyle>
          <a:p>
            <a:r>
              <a:rPr lang="en-US"/>
              <a:t>Click to edit Master title style</a:t>
            </a:r>
          </a:p>
        </p:txBody>
      </p:sp>
    </p:spTree>
    <p:extLst>
      <p:ext uri="{BB962C8B-B14F-4D97-AF65-F5344CB8AC3E}">
        <p14:creationId xmlns:p14="http://schemas.microsoft.com/office/powerpoint/2010/main" val="2671329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hit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49F8CD-1851-4EFD-4834-C6BEEF63611F}"/>
              </a:ext>
            </a:extLst>
          </p:cNvPr>
          <p:cNvSpPr/>
          <p:nvPr userDrawn="1"/>
        </p:nvSpPr>
        <p:spPr>
          <a:xfrm>
            <a:off x="0" y="8515350"/>
            <a:ext cx="18288000" cy="17716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9" name="Picture 8">
            <a:extLst>
              <a:ext uri="{FF2B5EF4-FFF2-40B4-BE49-F238E27FC236}">
                <a16:creationId xmlns:a16="http://schemas.microsoft.com/office/drawing/2014/main" id="{8F5892C6-DA9C-AD26-055F-23E1D92DEE0A}"/>
              </a:ext>
            </a:extLst>
          </p:cNvPr>
          <p:cNvPicPr>
            <a:picLocks noChangeAspect="1"/>
          </p:cNvPicPr>
          <p:nvPr userDrawn="1"/>
        </p:nvPicPr>
        <p:blipFill>
          <a:blip r:embed="rId2"/>
          <a:stretch>
            <a:fillRect/>
          </a:stretch>
        </p:blipFill>
        <p:spPr>
          <a:xfrm>
            <a:off x="16610255" y="778011"/>
            <a:ext cx="895083" cy="680088"/>
          </a:xfrm>
          <a:prstGeom prst="rect">
            <a:avLst/>
          </a:prstGeom>
        </p:spPr>
      </p:pic>
      <p:sp>
        <p:nvSpPr>
          <p:cNvPr id="10" name="Date Placeholder 3">
            <a:extLst>
              <a:ext uri="{FF2B5EF4-FFF2-40B4-BE49-F238E27FC236}">
                <a16:creationId xmlns:a16="http://schemas.microsoft.com/office/drawing/2014/main" id="{755245E9-B45E-BE8A-D5F5-E0A84EB9F08A}"/>
              </a:ext>
            </a:extLst>
          </p:cNvPr>
          <p:cNvSpPr>
            <a:spLocks noGrp="1"/>
          </p:cNvSpPr>
          <p:nvPr>
            <p:ph type="dt" sz="half" idx="2"/>
          </p:nvPr>
        </p:nvSpPr>
        <p:spPr>
          <a:xfrm>
            <a:off x="754866" y="9418291"/>
            <a:ext cx="4617234" cy="547688"/>
          </a:xfrm>
          <a:prstGeom prst="rect">
            <a:avLst/>
          </a:prstGeom>
        </p:spPr>
        <p:txBody>
          <a:bodyPr vert="horz" lIns="0" tIns="0" rIns="0" bIns="0" rtlCol="0" anchor="ctr"/>
          <a:lstStyle>
            <a:lvl1pPr algn="l">
              <a:defRPr sz="1500">
                <a:solidFill>
                  <a:schemeClr val="accent1"/>
                </a:solidFill>
              </a:defRPr>
            </a:lvl1pPr>
          </a:lstStyle>
          <a:p>
            <a:fld id="{B6DF1761-4800-FC42-8249-7076299CC279}" type="datetimeFigureOut">
              <a:rPr lang="en-US" smtClean="0"/>
              <a:pPr/>
              <a:t>7/21/2025</a:t>
            </a:fld>
            <a:endParaRPr lang="en-US"/>
          </a:p>
        </p:txBody>
      </p:sp>
      <p:sp>
        <p:nvSpPr>
          <p:cNvPr id="11" name="Footer Placeholder 4">
            <a:extLst>
              <a:ext uri="{FF2B5EF4-FFF2-40B4-BE49-F238E27FC236}">
                <a16:creationId xmlns:a16="http://schemas.microsoft.com/office/drawing/2014/main" id="{39B5882C-292B-2E71-1B36-C240FA3058D4}"/>
              </a:ext>
            </a:extLst>
          </p:cNvPr>
          <p:cNvSpPr>
            <a:spLocks noGrp="1"/>
          </p:cNvSpPr>
          <p:nvPr>
            <p:ph type="ftr" sz="quarter" idx="3"/>
          </p:nvPr>
        </p:nvSpPr>
        <p:spPr>
          <a:xfrm>
            <a:off x="6057900" y="9418291"/>
            <a:ext cx="6172200" cy="547688"/>
          </a:xfrm>
          <a:prstGeom prst="rect">
            <a:avLst/>
          </a:prstGeom>
        </p:spPr>
        <p:txBody>
          <a:bodyPr vert="horz" lIns="0" tIns="0" rIns="0" bIns="0" rtlCol="0" anchor="ctr"/>
          <a:lstStyle>
            <a:lvl1pPr algn="ctr">
              <a:defRPr sz="1500">
                <a:solidFill>
                  <a:schemeClr val="accent1"/>
                </a:solidFill>
              </a:defRPr>
            </a:lvl1pPr>
          </a:lstStyle>
          <a:p>
            <a:endParaRPr lang="en-US"/>
          </a:p>
        </p:txBody>
      </p:sp>
      <p:sp>
        <p:nvSpPr>
          <p:cNvPr id="12" name="Slide Number Placeholder 5">
            <a:extLst>
              <a:ext uri="{FF2B5EF4-FFF2-40B4-BE49-F238E27FC236}">
                <a16:creationId xmlns:a16="http://schemas.microsoft.com/office/drawing/2014/main" id="{39C09F46-DE11-BFA7-1FA1-4C6219CFAF01}"/>
              </a:ext>
            </a:extLst>
          </p:cNvPr>
          <p:cNvSpPr>
            <a:spLocks noGrp="1"/>
          </p:cNvSpPr>
          <p:nvPr>
            <p:ph type="sldNum" sz="quarter" idx="4"/>
          </p:nvPr>
        </p:nvSpPr>
        <p:spPr>
          <a:xfrm>
            <a:off x="12915899" y="9418291"/>
            <a:ext cx="4613636" cy="547688"/>
          </a:xfrm>
          <a:prstGeom prst="rect">
            <a:avLst/>
          </a:prstGeom>
        </p:spPr>
        <p:txBody>
          <a:bodyPr vert="horz" lIns="0" tIns="0" rIns="0" bIns="0" rtlCol="0" anchor="ctr"/>
          <a:lstStyle>
            <a:lvl1pPr algn="r">
              <a:defRPr sz="1500">
                <a:solidFill>
                  <a:schemeClr val="accent1"/>
                </a:solidFill>
              </a:defRPr>
            </a:lvl1pPr>
          </a:lstStyle>
          <a:p>
            <a:fld id="{042C47CB-548E-C046-93C6-4F6FCFB0D4E1}" type="slidenum">
              <a:rPr lang="en-US" smtClean="0"/>
              <a:pPr/>
              <a:t>‹#›</a:t>
            </a:fld>
            <a:endParaRPr lang="en-US"/>
          </a:p>
        </p:txBody>
      </p:sp>
      <p:grpSp>
        <p:nvGrpSpPr>
          <p:cNvPr id="4" name="Group 3">
            <a:extLst>
              <a:ext uri="{FF2B5EF4-FFF2-40B4-BE49-F238E27FC236}">
                <a16:creationId xmlns:a16="http://schemas.microsoft.com/office/drawing/2014/main" id="{C383AF63-8C0F-F57F-4C0B-DE3B039E4111}"/>
              </a:ext>
            </a:extLst>
          </p:cNvPr>
          <p:cNvGrpSpPr/>
          <p:nvPr userDrawn="1"/>
        </p:nvGrpSpPr>
        <p:grpSpPr>
          <a:xfrm>
            <a:off x="16063145" y="6816497"/>
            <a:ext cx="2224856" cy="1343025"/>
            <a:chOff x="10708763" y="4544331"/>
            <a:chExt cx="2073787" cy="895350"/>
          </a:xfrm>
        </p:grpSpPr>
        <p:cxnSp>
          <p:nvCxnSpPr>
            <p:cNvPr id="8" name="Straight Connector 7">
              <a:extLst>
                <a:ext uri="{FF2B5EF4-FFF2-40B4-BE49-F238E27FC236}">
                  <a16:creationId xmlns:a16="http://schemas.microsoft.com/office/drawing/2014/main" id="{72256944-0318-B529-BA73-2DEC16230459}"/>
                </a:ext>
              </a:extLst>
            </p:cNvPr>
            <p:cNvCxnSpPr>
              <a:cxnSpLocks/>
            </p:cNvCxnSpPr>
            <p:nvPr userDrawn="1"/>
          </p:nvCxnSpPr>
          <p:spPr>
            <a:xfrm>
              <a:off x="10708763" y="4544331"/>
              <a:ext cx="2073787"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E2A766-FD09-64E8-8DCE-C8D7977DC52A}"/>
                </a:ext>
              </a:extLst>
            </p:cNvPr>
            <p:cNvCxnSpPr>
              <a:cxnSpLocks/>
            </p:cNvCxnSpPr>
            <p:nvPr userDrawn="1"/>
          </p:nvCxnSpPr>
          <p:spPr>
            <a:xfrm>
              <a:off x="10708763" y="4768168"/>
              <a:ext cx="2073787"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4FE9EBD-E6F5-CF63-2D36-24ECE4F52E92}"/>
                </a:ext>
              </a:extLst>
            </p:cNvPr>
            <p:cNvCxnSpPr>
              <a:cxnSpLocks/>
            </p:cNvCxnSpPr>
            <p:nvPr userDrawn="1"/>
          </p:nvCxnSpPr>
          <p:spPr>
            <a:xfrm>
              <a:off x="10708763" y="4992006"/>
              <a:ext cx="2073787"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09D112A-01BE-97CA-9F2E-B0B5462D5864}"/>
                </a:ext>
              </a:extLst>
            </p:cNvPr>
            <p:cNvCxnSpPr>
              <a:cxnSpLocks/>
            </p:cNvCxnSpPr>
            <p:nvPr userDrawn="1"/>
          </p:nvCxnSpPr>
          <p:spPr>
            <a:xfrm>
              <a:off x="10708763" y="5215844"/>
              <a:ext cx="2073787"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1A9A2D7-52A4-C5E7-0D59-3EA4C016B5A1}"/>
                </a:ext>
              </a:extLst>
            </p:cNvPr>
            <p:cNvCxnSpPr>
              <a:cxnSpLocks/>
            </p:cNvCxnSpPr>
            <p:nvPr userDrawn="1"/>
          </p:nvCxnSpPr>
          <p:spPr>
            <a:xfrm>
              <a:off x="10708763" y="5439681"/>
              <a:ext cx="2073787"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3" name="Content Placeholder 2">
            <a:extLst>
              <a:ext uri="{FF2B5EF4-FFF2-40B4-BE49-F238E27FC236}">
                <a16:creationId xmlns:a16="http://schemas.microsoft.com/office/drawing/2014/main" id="{B0C7B99C-89E4-D7F8-C8DA-90698C870702}"/>
              </a:ext>
            </a:extLst>
          </p:cNvPr>
          <p:cNvSpPr>
            <a:spLocks noGrp="1"/>
          </p:cNvSpPr>
          <p:nvPr>
            <p:ph idx="1"/>
          </p:nvPr>
        </p:nvSpPr>
        <p:spPr>
          <a:xfrm>
            <a:off x="767167" y="2808889"/>
            <a:ext cx="13874123" cy="538544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141BE46D-F2E7-416F-89B9-9DABEC8886FA}"/>
              </a:ext>
            </a:extLst>
          </p:cNvPr>
          <p:cNvSpPr>
            <a:spLocks noGrp="1"/>
          </p:cNvSpPr>
          <p:nvPr>
            <p:ph type="title"/>
          </p:nvPr>
        </p:nvSpPr>
        <p:spPr>
          <a:xfrm>
            <a:off x="754867" y="774074"/>
            <a:ext cx="13886423" cy="1771652"/>
          </a:xfrm>
        </p:spPr>
        <p:txBody>
          <a:bodyPr anchor="t" anchorCtr="0">
            <a:noAutofit/>
          </a:bodyPr>
          <a:lstStyle>
            <a:lvl1pPr>
              <a:defRPr sz="7200">
                <a:solidFill>
                  <a:schemeClr val="accent3"/>
                </a:solidFill>
              </a:defRPr>
            </a:lvl1pPr>
          </a:lstStyle>
          <a:p>
            <a:r>
              <a:rPr lang="en-US"/>
              <a:t>Click to edit Master title style</a:t>
            </a:r>
          </a:p>
        </p:txBody>
      </p:sp>
    </p:spTree>
    <p:extLst>
      <p:ext uri="{BB962C8B-B14F-4D97-AF65-F5344CB8AC3E}">
        <p14:creationId xmlns:p14="http://schemas.microsoft.com/office/powerpoint/2010/main" val="2840157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ic with text alt">
    <p:bg>
      <p:bgPr>
        <a:solidFill>
          <a:schemeClr val="bg1"/>
        </a:solidFill>
        <a:effectLst/>
      </p:bgPr>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316595EF-7F89-5F57-FB3F-8F6091306214}"/>
              </a:ext>
            </a:extLst>
          </p:cNvPr>
          <p:cNvSpPr>
            <a:spLocks noGrp="1"/>
          </p:cNvSpPr>
          <p:nvPr>
            <p:ph type="pic" sz="quarter" idx="13"/>
          </p:nvPr>
        </p:nvSpPr>
        <p:spPr>
          <a:xfrm>
            <a:off x="11515725" y="0"/>
            <a:ext cx="6773175" cy="10287000"/>
          </a:xfrm>
          <a:solidFill>
            <a:schemeClr val="bg1"/>
          </a:solidFill>
        </p:spPr>
        <p:txBody>
          <a:bodyPr/>
          <a:lstStyle/>
          <a:p>
            <a:endParaRPr lang="en-US"/>
          </a:p>
        </p:txBody>
      </p:sp>
      <p:sp>
        <p:nvSpPr>
          <p:cNvPr id="16" name="Title 15">
            <a:extLst>
              <a:ext uri="{FF2B5EF4-FFF2-40B4-BE49-F238E27FC236}">
                <a16:creationId xmlns:a16="http://schemas.microsoft.com/office/drawing/2014/main" id="{8E5B307A-2FC0-F004-A9C1-4399A4D20978}"/>
              </a:ext>
            </a:extLst>
          </p:cNvPr>
          <p:cNvSpPr>
            <a:spLocks noGrp="1"/>
          </p:cNvSpPr>
          <p:nvPr>
            <p:ph type="title"/>
          </p:nvPr>
        </p:nvSpPr>
        <p:spPr>
          <a:xfrm>
            <a:off x="754867" y="2298364"/>
            <a:ext cx="10001489" cy="2159330"/>
          </a:xfrm>
        </p:spPr>
        <p:txBody>
          <a:bodyPr anchor="b"/>
          <a:lstStyle>
            <a:lvl1pPr>
              <a:defRPr sz="7200" b="1">
                <a:solidFill>
                  <a:schemeClr val="accent3"/>
                </a:solidFill>
              </a:defRPr>
            </a:lvl1pPr>
          </a:lstStyle>
          <a:p>
            <a:r>
              <a:rPr lang="en-US"/>
              <a:t>Click to edit Master title style</a:t>
            </a:r>
          </a:p>
        </p:txBody>
      </p:sp>
      <p:sp>
        <p:nvSpPr>
          <p:cNvPr id="20" name="Text Placeholder 19">
            <a:extLst>
              <a:ext uri="{FF2B5EF4-FFF2-40B4-BE49-F238E27FC236}">
                <a16:creationId xmlns:a16="http://schemas.microsoft.com/office/drawing/2014/main" id="{908C77B8-7DC4-4921-632B-2D102F264460}"/>
              </a:ext>
            </a:extLst>
          </p:cNvPr>
          <p:cNvSpPr>
            <a:spLocks noGrp="1"/>
          </p:cNvSpPr>
          <p:nvPr>
            <p:ph type="body" sz="quarter" idx="14"/>
          </p:nvPr>
        </p:nvSpPr>
        <p:spPr>
          <a:xfrm>
            <a:off x="754868" y="4733559"/>
            <a:ext cx="10001493" cy="4684731"/>
          </a:xfrm>
        </p:spPr>
        <p:txBody>
          <a:bodyPr/>
          <a:lstStyle>
            <a:lvl1pPr marL="0" indent="0">
              <a:spcBef>
                <a:spcPts val="0"/>
              </a:spcBef>
              <a:buNone/>
              <a:defRPr sz="4200"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Date Placeholder 3">
            <a:extLst>
              <a:ext uri="{FF2B5EF4-FFF2-40B4-BE49-F238E27FC236}">
                <a16:creationId xmlns:a16="http://schemas.microsoft.com/office/drawing/2014/main" id="{25EE95BB-E7ED-1ABF-F797-1CCD03DD6B41}"/>
              </a:ext>
            </a:extLst>
          </p:cNvPr>
          <p:cNvSpPr>
            <a:spLocks noGrp="1"/>
          </p:cNvSpPr>
          <p:nvPr>
            <p:ph type="dt" sz="half" idx="2"/>
          </p:nvPr>
        </p:nvSpPr>
        <p:spPr>
          <a:xfrm>
            <a:off x="754866" y="9418291"/>
            <a:ext cx="4617234" cy="547688"/>
          </a:xfrm>
          <a:prstGeom prst="rect">
            <a:avLst/>
          </a:prstGeom>
        </p:spPr>
        <p:txBody>
          <a:bodyPr vert="horz" lIns="0" tIns="0" rIns="0" bIns="0" rtlCol="0" anchor="ctr"/>
          <a:lstStyle>
            <a:lvl1pPr algn="l">
              <a:defRPr sz="1500">
                <a:solidFill>
                  <a:schemeClr val="accent1"/>
                </a:solidFill>
              </a:defRPr>
            </a:lvl1pPr>
          </a:lstStyle>
          <a:p>
            <a:fld id="{B6DF1761-4800-FC42-8249-7076299CC279}" type="datetimeFigureOut">
              <a:rPr lang="en-US" smtClean="0"/>
              <a:pPr/>
              <a:t>7/21/2025</a:t>
            </a:fld>
            <a:endParaRPr lang="en-US"/>
          </a:p>
        </p:txBody>
      </p:sp>
      <p:sp>
        <p:nvSpPr>
          <p:cNvPr id="10" name="Footer Placeholder 4">
            <a:extLst>
              <a:ext uri="{FF2B5EF4-FFF2-40B4-BE49-F238E27FC236}">
                <a16:creationId xmlns:a16="http://schemas.microsoft.com/office/drawing/2014/main" id="{47A999C1-0B52-A570-FD96-6A01C5CBF224}"/>
              </a:ext>
            </a:extLst>
          </p:cNvPr>
          <p:cNvSpPr>
            <a:spLocks noGrp="1"/>
          </p:cNvSpPr>
          <p:nvPr>
            <p:ph type="ftr" sz="quarter" idx="3"/>
          </p:nvPr>
        </p:nvSpPr>
        <p:spPr>
          <a:xfrm>
            <a:off x="6057900" y="9418291"/>
            <a:ext cx="6172200" cy="547688"/>
          </a:xfrm>
          <a:prstGeom prst="rect">
            <a:avLst/>
          </a:prstGeom>
        </p:spPr>
        <p:txBody>
          <a:bodyPr vert="horz" lIns="0" tIns="0" rIns="0" bIns="0" rtlCol="0" anchor="ctr"/>
          <a:lstStyle>
            <a:lvl1pPr algn="ctr">
              <a:defRPr sz="1500">
                <a:solidFill>
                  <a:schemeClr val="accent1"/>
                </a:solidFill>
              </a:defRPr>
            </a:lvl1pPr>
          </a:lstStyle>
          <a:p>
            <a:endParaRPr lang="en-US"/>
          </a:p>
        </p:txBody>
      </p:sp>
      <p:sp>
        <p:nvSpPr>
          <p:cNvPr id="11" name="Slide Number Placeholder 5">
            <a:extLst>
              <a:ext uri="{FF2B5EF4-FFF2-40B4-BE49-F238E27FC236}">
                <a16:creationId xmlns:a16="http://schemas.microsoft.com/office/drawing/2014/main" id="{C369FED8-A8C7-C6A1-6AA6-72629C361836}"/>
              </a:ext>
            </a:extLst>
          </p:cNvPr>
          <p:cNvSpPr>
            <a:spLocks noGrp="1"/>
          </p:cNvSpPr>
          <p:nvPr>
            <p:ph type="sldNum" sz="quarter" idx="4"/>
          </p:nvPr>
        </p:nvSpPr>
        <p:spPr>
          <a:xfrm>
            <a:off x="12915899" y="9418291"/>
            <a:ext cx="4613636" cy="547688"/>
          </a:xfrm>
          <a:prstGeom prst="rect">
            <a:avLst/>
          </a:prstGeom>
        </p:spPr>
        <p:txBody>
          <a:bodyPr vert="horz" lIns="0" tIns="0" rIns="0" bIns="0" rtlCol="0" anchor="ctr"/>
          <a:lstStyle>
            <a:lvl1pPr algn="r">
              <a:defRPr sz="1500">
                <a:solidFill>
                  <a:schemeClr val="accent1"/>
                </a:solidFill>
              </a:defRPr>
            </a:lvl1pPr>
          </a:lstStyle>
          <a:p>
            <a:fld id="{042C47CB-548E-C046-93C6-4F6FCFB0D4E1}" type="slidenum">
              <a:rPr lang="en-US" smtClean="0"/>
              <a:pPr/>
              <a:t>‹#›</a:t>
            </a:fld>
            <a:endParaRPr lang="en-US"/>
          </a:p>
        </p:txBody>
      </p:sp>
      <p:grpSp>
        <p:nvGrpSpPr>
          <p:cNvPr id="17" name="Group 16">
            <a:extLst>
              <a:ext uri="{FF2B5EF4-FFF2-40B4-BE49-F238E27FC236}">
                <a16:creationId xmlns:a16="http://schemas.microsoft.com/office/drawing/2014/main" id="{4C4E8FB4-D91B-7A50-90F2-95786389C230}"/>
              </a:ext>
            </a:extLst>
          </p:cNvPr>
          <p:cNvGrpSpPr/>
          <p:nvPr userDrawn="1"/>
        </p:nvGrpSpPr>
        <p:grpSpPr>
          <a:xfrm>
            <a:off x="0" y="817405"/>
            <a:ext cx="11515725" cy="1343025"/>
            <a:chOff x="10708763" y="4544331"/>
            <a:chExt cx="2073787" cy="895350"/>
          </a:xfrm>
        </p:grpSpPr>
        <p:cxnSp>
          <p:nvCxnSpPr>
            <p:cNvPr id="18" name="Straight Connector 17">
              <a:extLst>
                <a:ext uri="{FF2B5EF4-FFF2-40B4-BE49-F238E27FC236}">
                  <a16:creationId xmlns:a16="http://schemas.microsoft.com/office/drawing/2014/main" id="{E3199D6F-F220-E20A-CF8D-B286257B22B8}"/>
                </a:ext>
              </a:extLst>
            </p:cNvPr>
            <p:cNvCxnSpPr>
              <a:cxnSpLocks/>
            </p:cNvCxnSpPr>
            <p:nvPr userDrawn="1"/>
          </p:nvCxnSpPr>
          <p:spPr>
            <a:xfrm>
              <a:off x="10708763" y="4544331"/>
              <a:ext cx="2073787"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FE16B76-4C41-9DD1-C583-970293C97686}"/>
                </a:ext>
              </a:extLst>
            </p:cNvPr>
            <p:cNvCxnSpPr>
              <a:cxnSpLocks/>
            </p:cNvCxnSpPr>
            <p:nvPr userDrawn="1"/>
          </p:nvCxnSpPr>
          <p:spPr>
            <a:xfrm>
              <a:off x="10708763" y="4768168"/>
              <a:ext cx="2073787"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DFF7680-5522-9A9E-89C4-DE2DC529B993}"/>
                </a:ext>
              </a:extLst>
            </p:cNvPr>
            <p:cNvCxnSpPr>
              <a:cxnSpLocks/>
            </p:cNvCxnSpPr>
            <p:nvPr userDrawn="1"/>
          </p:nvCxnSpPr>
          <p:spPr>
            <a:xfrm>
              <a:off x="10708763" y="4992006"/>
              <a:ext cx="2073787"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6D9EE0B-8F5B-443E-DB34-2720B4237A50}"/>
                </a:ext>
              </a:extLst>
            </p:cNvPr>
            <p:cNvCxnSpPr>
              <a:cxnSpLocks/>
            </p:cNvCxnSpPr>
            <p:nvPr userDrawn="1"/>
          </p:nvCxnSpPr>
          <p:spPr>
            <a:xfrm>
              <a:off x="10708763" y="5215844"/>
              <a:ext cx="2073787"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AA5B41F-C798-59F8-62F2-6FACD4AEE731}"/>
                </a:ext>
              </a:extLst>
            </p:cNvPr>
            <p:cNvCxnSpPr>
              <a:cxnSpLocks/>
            </p:cNvCxnSpPr>
            <p:nvPr userDrawn="1"/>
          </p:nvCxnSpPr>
          <p:spPr>
            <a:xfrm>
              <a:off x="10708763" y="5439681"/>
              <a:ext cx="2073787"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id="{363F4EA7-D2D0-3C34-04B3-8C9E7539C7B7}"/>
              </a:ext>
            </a:extLst>
          </p:cNvPr>
          <p:cNvPicPr>
            <a:picLocks noChangeAspect="1"/>
          </p:cNvPicPr>
          <p:nvPr userDrawn="1"/>
        </p:nvPicPr>
        <p:blipFill>
          <a:blip r:embed="rId2"/>
          <a:stretch>
            <a:fillRect/>
          </a:stretch>
        </p:blipFill>
        <p:spPr>
          <a:xfrm>
            <a:off x="16610255" y="778011"/>
            <a:ext cx="895083" cy="680088"/>
          </a:xfrm>
          <a:prstGeom prst="rect">
            <a:avLst/>
          </a:prstGeom>
        </p:spPr>
      </p:pic>
    </p:spTree>
    <p:extLst>
      <p:ext uri="{BB962C8B-B14F-4D97-AF65-F5344CB8AC3E}">
        <p14:creationId xmlns:p14="http://schemas.microsoft.com/office/powerpoint/2010/main" val="1408184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ic with text alt">
    <p:bg>
      <p:bgPr>
        <a:solidFill>
          <a:schemeClr val="bg1"/>
        </a:solidFill>
        <a:effectLst/>
      </p:bgPr>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316595EF-7F89-5F57-FB3F-8F6091306214}"/>
              </a:ext>
            </a:extLst>
          </p:cNvPr>
          <p:cNvSpPr>
            <a:spLocks noGrp="1"/>
          </p:cNvSpPr>
          <p:nvPr>
            <p:ph type="pic" sz="quarter" idx="13"/>
          </p:nvPr>
        </p:nvSpPr>
        <p:spPr>
          <a:xfrm>
            <a:off x="11515725" y="0"/>
            <a:ext cx="6773175" cy="10287000"/>
          </a:xfrm>
          <a:solidFill>
            <a:schemeClr val="bg1"/>
          </a:solidFill>
        </p:spPr>
        <p:txBody>
          <a:bodyPr/>
          <a:lstStyle/>
          <a:p>
            <a:endParaRPr lang="en-US"/>
          </a:p>
        </p:txBody>
      </p:sp>
      <p:sp>
        <p:nvSpPr>
          <p:cNvPr id="16" name="Title 15">
            <a:extLst>
              <a:ext uri="{FF2B5EF4-FFF2-40B4-BE49-F238E27FC236}">
                <a16:creationId xmlns:a16="http://schemas.microsoft.com/office/drawing/2014/main" id="{8E5B307A-2FC0-F004-A9C1-4399A4D20978}"/>
              </a:ext>
            </a:extLst>
          </p:cNvPr>
          <p:cNvSpPr>
            <a:spLocks noGrp="1"/>
          </p:cNvSpPr>
          <p:nvPr>
            <p:ph type="title"/>
          </p:nvPr>
        </p:nvSpPr>
        <p:spPr>
          <a:xfrm>
            <a:off x="754867" y="2298364"/>
            <a:ext cx="10001489" cy="2159330"/>
          </a:xfrm>
        </p:spPr>
        <p:txBody>
          <a:bodyPr anchor="b"/>
          <a:lstStyle>
            <a:lvl1pPr>
              <a:defRPr sz="7200" b="1">
                <a:solidFill>
                  <a:schemeClr val="accent3"/>
                </a:solidFill>
              </a:defRPr>
            </a:lvl1pPr>
          </a:lstStyle>
          <a:p>
            <a:r>
              <a:rPr lang="en-US"/>
              <a:t>Click to edit Master title style</a:t>
            </a:r>
          </a:p>
        </p:txBody>
      </p:sp>
      <p:sp>
        <p:nvSpPr>
          <p:cNvPr id="20" name="Text Placeholder 19">
            <a:extLst>
              <a:ext uri="{FF2B5EF4-FFF2-40B4-BE49-F238E27FC236}">
                <a16:creationId xmlns:a16="http://schemas.microsoft.com/office/drawing/2014/main" id="{908C77B8-7DC4-4921-632B-2D102F264460}"/>
              </a:ext>
            </a:extLst>
          </p:cNvPr>
          <p:cNvSpPr>
            <a:spLocks noGrp="1"/>
          </p:cNvSpPr>
          <p:nvPr>
            <p:ph type="body" sz="quarter" idx="14"/>
          </p:nvPr>
        </p:nvSpPr>
        <p:spPr>
          <a:xfrm>
            <a:off x="754868" y="4733559"/>
            <a:ext cx="10001493" cy="4684731"/>
          </a:xfrm>
        </p:spPr>
        <p:txBody>
          <a:bodyPr/>
          <a:lstStyle>
            <a:lvl1pPr marL="0" indent="0">
              <a:spcBef>
                <a:spcPts val="0"/>
              </a:spcBef>
              <a:buNone/>
              <a:defRPr sz="4200"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Date Placeholder 3">
            <a:extLst>
              <a:ext uri="{FF2B5EF4-FFF2-40B4-BE49-F238E27FC236}">
                <a16:creationId xmlns:a16="http://schemas.microsoft.com/office/drawing/2014/main" id="{25EE95BB-E7ED-1ABF-F797-1CCD03DD6B41}"/>
              </a:ext>
            </a:extLst>
          </p:cNvPr>
          <p:cNvSpPr>
            <a:spLocks noGrp="1"/>
          </p:cNvSpPr>
          <p:nvPr>
            <p:ph type="dt" sz="half" idx="2"/>
          </p:nvPr>
        </p:nvSpPr>
        <p:spPr>
          <a:xfrm>
            <a:off x="754866" y="9418291"/>
            <a:ext cx="4617234" cy="547688"/>
          </a:xfrm>
          <a:prstGeom prst="rect">
            <a:avLst/>
          </a:prstGeom>
        </p:spPr>
        <p:txBody>
          <a:bodyPr vert="horz" lIns="0" tIns="0" rIns="0" bIns="0" rtlCol="0" anchor="ctr"/>
          <a:lstStyle>
            <a:lvl1pPr algn="l">
              <a:defRPr sz="1500">
                <a:solidFill>
                  <a:schemeClr val="accent1"/>
                </a:solidFill>
              </a:defRPr>
            </a:lvl1pPr>
          </a:lstStyle>
          <a:p>
            <a:fld id="{B6DF1761-4800-FC42-8249-7076299CC279}" type="datetimeFigureOut">
              <a:rPr lang="en-US" smtClean="0"/>
              <a:pPr/>
              <a:t>7/21/2025</a:t>
            </a:fld>
            <a:endParaRPr lang="en-US"/>
          </a:p>
        </p:txBody>
      </p:sp>
      <p:sp>
        <p:nvSpPr>
          <p:cNvPr id="10" name="Footer Placeholder 4">
            <a:extLst>
              <a:ext uri="{FF2B5EF4-FFF2-40B4-BE49-F238E27FC236}">
                <a16:creationId xmlns:a16="http://schemas.microsoft.com/office/drawing/2014/main" id="{47A999C1-0B52-A570-FD96-6A01C5CBF224}"/>
              </a:ext>
            </a:extLst>
          </p:cNvPr>
          <p:cNvSpPr>
            <a:spLocks noGrp="1"/>
          </p:cNvSpPr>
          <p:nvPr>
            <p:ph type="ftr" sz="quarter" idx="3"/>
          </p:nvPr>
        </p:nvSpPr>
        <p:spPr>
          <a:xfrm>
            <a:off x="6057900" y="9418291"/>
            <a:ext cx="6172200" cy="547688"/>
          </a:xfrm>
          <a:prstGeom prst="rect">
            <a:avLst/>
          </a:prstGeom>
        </p:spPr>
        <p:txBody>
          <a:bodyPr vert="horz" lIns="0" tIns="0" rIns="0" bIns="0" rtlCol="0" anchor="ctr"/>
          <a:lstStyle>
            <a:lvl1pPr algn="ctr">
              <a:defRPr sz="1500">
                <a:solidFill>
                  <a:schemeClr val="accent1"/>
                </a:solidFill>
              </a:defRPr>
            </a:lvl1pPr>
          </a:lstStyle>
          <a:p>
            <a:endParaRPr lang="en-US"/>
          </a:p>
        </p:txBody>
      </p:sp>
      <p:sp>
        <p:nvSpPr>
          <p:cNvPr id="11" name="Slide Number Placeholder 5">
            <a:extLst>
              <a:ext uri="{FF2B5EF4-FFF2-40B4-BE49-F238E27FC236}">
                <a16:creationId xmlns:a16="http://schemas.microsoft.com/office/drawing/2014/main" id="{C369FED8-A8C7-C6A1-6AA6-72629C361836}"/>
              </a:ext>
            </a:extLst>
          </p:cNvPr>
          <p:cNvSpPr>
            <a:spLocks noGrp="1"/>
          </p:cNvSpPr>
          <p:nvPr>
            <p:ph type="sldNum" sz="quarter" idx="4"/>
          </p:nvPr>
        </p:nvSpPr>
        <p:spPr>
          <a:xfrm>
            <a:off x="12915899" y="9418291"/>
            <a:ext cx="4613636" cy="547688"/>
          </a:xfrm>
          <a:prstGeom prst="rect">
            <a:avLst/>
          </a:prstGeom>
        </p:spPr>
        <p:txBody>
          <a:bodyPr vert="horz" lIns="0" tIns="0" rIns="0" bIns="0" rtlCol="0" anchor="ctr"/>
          <a:lstStyle>
            <a:lvl1pPr algn="r">
              <a:defRPr sz="1500">
                <a:solidFill>
                  <a:schemeClr val="accent1"/>
                </a:solidFill>
              </a:defRPr>
            </a:lvl1pPr>
          </a:lstStyle>
          <a:p>
            <a:fld id="{042C47CB-548E-C046-93C6-4F6FCFB0D4E1}" type="slidenum">
              <a:rPr lang="en-US" smtClean="0"/>
              <a:pPr/>
              <a:t>‹#›</a:t>
            </a:fld>
            <a:endParaRPr lang="en-US"/>
          </a:p>
        </p:txBody>
      </p:sp>
      <p:pic>
        <p:nvPicPr>
          <p:cNvPr id="25" name="Picture 24">
            <a:extLst>
              <a:ext uri="{FF2B5EF4-FFF2-40B4-BE49-F238E27FC236}">
                <a16:creationId xmlns:a16="http://schemas.microsoft.com/office/drawing/2014/main" id="{363F4EA7-D2D0-3C34-04B3-8C9E7539C7B7}"/>
              </a:ext>
            </a:extLst>
          </p:cNvPr>
          <p:cNvPicPr>
            <a:picLocks noChangeAspect="1"/>
          </p:cNvPicPr>
          <p:nvPr userDrawn="1"/>
        </p:nvPicPr>
        <p:blipFill>
          <a:blip r:embed="rId2"/>
          <a:stretch>
            <a:fillRect/>
          </a:stretch>
        </p:blipFill>
        <p:spPr>
          <a:xfrm>
            <a:off x="16610255" y="778011"/>
            <a:ext cx="895083" cy="680088"/>
          </a:xfrm>
          <a:prstGeom prst="rect">
            <a:avLst/>
          </a:prstGeom>
        </p:spPr>
      </p:pic>
      <p:pic>
        <p:nvPicPr>
          <p:cNvPr id="2" name="Graphic 1">
            <a:extLst>
              <a:ext uri="{FF2B5EF4-FFF2-40B4-BE49-F238E27FC236}">
                <a16:creationId xmlns:a16="http://schemas.microsoft.com/office/drawing/2014/main" id="{BEE2D82E-5C57-0F12-BC2E-7B9260A4C51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2944" t="64997"/>
          <a:stretch/>
        </p:blipFill>
        <p:spPr>
          <a:xfrm>
            <a:off x="0" y="-1"/>
            <a:ext cx="4138815" cy="2160431"/>
          </a:xfrm>
          <a:prstGeom prst="rect">
            <a:avLst/>
          </a:prstGeom>
        </p:spPr>
      </p:pic>
    </p:spTree>
    <p:extLst>
      <p:ext uri="{BB962C8B-B14F-4D97-AF65-F5344CB8AC3E}">
        <p14:creationId xmlns:p14="http://schemas.microsoft.com/office/powerpoint/2010/main" val="3155452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Sideba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2E1F16-CA1C-EB47-B6C1-3BE49C99B28F}"/>
              </a:ext>
            </a:extLst>
          </p:cNvPr>
          <p:cNvSpPr/>
          <p:nvPr userDrawn="1"/>
        </p:nvSpPr>
        <p:spPr>
          <a:xfrm>
            <a:off x="11062742" y="0"/>
            <a:ext cx="7225259" cy="10287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1" name="Picture Placeholder 20">
            <a:extLst>
              <a:ext uri="{FF2B5EF4-FFF2-40B4-BE49-F238E27FC236}">
                <a16:creationId xmlns:a16="http://schemas.microsoft.com/office/drawing/2014/main" id="{316595EF-7F89-5F57-FB3F-8F6091306214}"/>
              </a:ext>
            </a:extLst>
          </p:cNvPr>
          <p:cNvSpPr>
            <a:spLocks noGrp="1"/>
          </p:cNvSpPr>
          <p:nvPr>
            <p:ph type="pic" sz="quarter" idx="13"/>
          </p:nvPr>
        </p:nvSpPr>
        <p:spPr>
          <a:xfrm>
            <a:off x="11898442" y="1899414"/>
            <a:ext cx="5553857" cy="5591226"/>
          </a:xfrm>
          <a:solidFill>
            <a:schemeClr val="tx1"/>
          </a:solidFill>
        </p:spPr>
        <p:txBody>
          <a:bodyPr/>
          <a:lstStyle/>
          <a:p>
            <a:endParaRPr lang="en-US"/>
          </a:p>
        </p:txBody>
      </p:sp>
      <p:sp>
        <p:nvSpPr>
          <p:cNvPr id="16" name="Title 15">
            <a:extLst>
              <a:ext uri="{FF2B5EF4-FFF2-40B4-BE49-F238E27FC236}">
                <a16:creationId xmlns:a16="http://schemas.microsoft.com/office/drawing/2014/main" id="{8E5B307A-2FC0-F004-A9C1-4399A4D20978}"/>
              </a:ext>
            </a:extLst>
          </p:cNvPr>
          <p:cNvSpPr>
            <a:spLocks noGrp="1"/>
          </p:cNvSpPr>
          <p:nvPr>
            <p:ph type="title"/>
          </p:nvPr>
        </p:nvSpPr>
        <p:spPr>
          <a:xfrm>
            <a:off x="754867" y="2298364"/>
            <a:ext cx="10001489" cy="2159330"/>
          </a:xfrm>
        </p:spPr>
        <p:txBody>
          <a:bodyPr anchor="b"/>
          <a:lstStyle>
            <a:lvl1pPr>
              <a:defRPr sz="7200" b="1">
                <a:solidFill>
                  <a:schemeClr val="accent3"/>
                </a:solidFill>
              </a:defRPr>
            </a:lvl1pPr>
          </a:lstStyle>
          <a:p>
            <a:r>
              <a:rPr lang="en-US"/>
              <a:t>Click to edit Master title style</a:t>
            </a:r>
          </a:p>
        </p:txBody>
      </p:sp>
      <p:sp>
        <p:nvSpPr>
          <p:cNvPr id="20" name="Text Placeholder 19">
            <a:extLst>
              <a:ext uri="{FF2B5EF4-FFF2-40B4-BE49-F238E27FC236}">
                <a16:creationId xmlns:a16="http://schemas.microsoft.com/office/drawing/2014/main" id="{908C77B8-7DC4-4921-632B-2D102F264460}"/>
              </a:ext>
            </a:extLst>
          </p:cNvPr>
          <p:cNvSpPr>
            <a:spLocks noGrp="1"/>
          </p:cNvSpPr>
          <p:nvPr>
            <p:ph type="body" sz="quarter" idx="14"/>
          </p:nvPr>
        </p:nvSpPr>
        <p:spPr>
          <a:xfrm>
            <a:off x="754868" y="4733559"/>
            <a:ext cx="10001493" cy="4684731"/>
          </a:xfrm>
        </p:spPr>
        <p:txBody>
          <a:bodyPr/>
          <a:lstStyle>
            <a:lvl1pPr marL="0" indent="0">
              <a:spcBef>
                <a:spcPts val="0"/>
              </a:spcBef>
              <a:buNone/>
              <a:defRPr sz="4200"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Date Placeholder 3">
            <a:extLst>
              <a:ext uri="{FF2B5EF4-FFF2-40B4-BE49-F238E27FC236}">
                <a16:creationId xmlns:a16="http://schemas.microsoft.com/office/drawing/2014/main" id="{25EE95BB-E7ED-1ABF-F797-1CCD03DD6B41}"/>
              </a:ext>
            </a:extLst>
          </p:cNvPr>
          <p:cNvSpPr>
            <a:spLocks noGrp="1"/>
          </p:cNvSpPr>
          <p:nvPr>
            <p:ph type="dt" sz="half" idx="2"/>
          </p:nvPr>
        </p:nvSpPr>
        <p:spPr>
          <a:xfrm>
            <a:off x="754866" y="9418291"/>
            <a:ext cx="4617234" cy="547688"/>
          </a:xfrm>
          <a:prstGeom prst="rect">
            <a:avLst/>
          </a:prstGeom>
        </p:spPr>
        <p:txBody>
          <a:bodyPr vert="horz" lIns="0" tIns="0" rIns="0" bIns="0" rtlCol="0" anchor="ctr"/>
          <a:lstStyle>
            <a:lvl1pPr algn="l">
              <a:defRPr sz="1500">
                <a:solidFill>
                  <a:schemeClr val="accent1"/>
                </a:solidFill>
              </a:defRPr>
            </a:lvl1pPr>
          </a:lstStyle>
          <a:p>
            <a:fld id="{B6DF1761-4800-FC42-8249-7076299CC279}" type="datetimeFigureOut">
              <a:rPr lang="en-US" smtClean="0"/>
              <a:pPr/>
              <a:t>7/21/2025</a:t>
            </a:fld>
            <a:endParaRPr lang="en-US"/>
          </a:p>
        </p:txBody>
      </p:sp>
      <p:sp>
        <p:nvSpPr>
          <p:cNvPr id="10" name="Footer Placeholder 4">
            <a:extLst>
              <a:ext uri="{FF2B5EF4-FFF2-40B4-BE49-F238E27FC236}">
                <a16:creationId xmlns:a16="http://schemas.microsoft.com/office/drawing/2014/main" id="{47A999C1-0B52-A570-FD96-6A01C5CBF224}"/>
              </a:ext>
            </a:extLst>
          </p:cNvPr>
          <p:cNvSpPr>
            <a:spLocks noGrp="1"/>
          </p:cNvSpPr>
          <p:nvPr>
            <p:ph type="ftr" sz="quarter" idx="3"/>
          </p:nvPr>
        </p:nvSpPr>
        <p:spPr>
          <a:xfrm>
            <a:off x="6057900" y="9418291"/>
            <a:ext cx="6172200" cy="547688"/>
          </a:xfrm>
          <a:prstGeom prst="rect">
            <a:avLst/>
          </a:prstGeom>
        </p:spPr>
        <p:txBody>
          <a:bodyPr vert="horz" lIns="0" tIns="0" rIns="0" bIns="0" rtlCol="0" anchor="ctr"/>
          <a:lstStyle>
            <a:lvl1pPr algn="ctr">
              <a:defRPr sz="1500">
                <a:solidFill>
                  <a:schemeClr val="accent1"/>
                </a:solidFill>
              </a:defRPr>
            </a:lvl1pPr>
          </a:lstStyle>
          <a:p>
            <a:endParaRPr lang="en-US"/>
          </a:p>
        </p:txBody>
      </p:sp>
      <p:sp>
        <p:nvSpPr>
          <p:cNvPr id="11" name="Slide Number Placeholder 5">
            <a:extLst>
              <a:ext uri="{FF2B5EF4-FFF2-40B4-BE49-F238E27FC236}">
                <a16:creationId xmlns:a16="http://schemas.microsoft.com/office/drawing/2014/main" id="{C369FED8-A8C7-C6A1-6AA6-72629C361836}"/>
              </a:ext>
            </a:extLst>
          </p:cNvPr>
          <p:cNvSpPr>
            <a:spLocks noGrp="1"/>
          </p:cNvSpPr>
          <p:nvPr>
            <p:ph type="sldNum" sz="quarter" idx="4"/>
          </p:nvPr>
        </p:nvSpPr>
        <p:spPr>
          <a:xfrm>
            <a:off x="12915899" y="9418291"/>
            <a:ext cx="4613636" cy="547688"/>
          </a:xfrm>
          <a:prstGeom prst="rect">
            <a:avLst/>
          </a:prstGeom>
        </p:spPr>
        <p:txBody>
          <a:bodyPr vert="horz" lIns="0" tIns="0" rIns="0" bIns="0" rtlCol="0" anchor="ctr"/>
          <a:lstStyle>
            <a:lvl1pPr algn="r">
              <a:defRPr sz="1500">
                <a:solidFill>
                  <a:schemeClr val="accent1"/>
                </a:solidFill>
              </a:defRPr>
            </a:lvl1pPr>
          </a:lstStyle>
          <a:p>
            <a:fld id="{042C47CB-548E-C046-93C6-4F6FCFB0D4E1}" type="slidenum">
              <a:rPr lang="en-US" smtClean="0"/>
              <a:pPr/>
              <a:t>‹#›</a:t>
            </a:fld>
            <a:endParaRPr lang="en-US"/>
          </a:p>
        </p:txBody>
      </p:sp>
      <p:grpSp>
        <p:nvGrpSpPr>
          <p:cNvPr id="17" name="Group 16">
            <a:extLst>
              <a:ext uri="{FF2B5EF4-FFF2-40B4-BE49-F238E27FC236}">
                <a16:creationId xmlns:a16="http://schemas.microsoft.com/office/drawing/2014/main" id="{4C4E8FB4-D91B-7A50-90F2-95786389C230}"/>
              </a:ext>
            </a:extLst>
          </p:cNvPr>
          <p:cNvGrpSpPr/>
          <p:nvPr userDrawn="1"/>
        </p:nvGrpSpPr>
        <p:grpSpPr>
          <a:xfrm>
            <a:off x="11062742" y="7826396"/>
            <a:ext cx="7225259" cy="1343025"/>
            <a:chOff x="10708763" y="4544331"/>
            <a:chExt cx="2073787" cy="895350"/>
          </a:xfrm>
        </p:grpSpPr>
        <p:cxnSp>
          <p:nvCxnSpPr>
            <p:cNvPr id="18" name="Straight Connector 17">
              <a:extLst>
                <a:ext uri="{FF2B5EF4-FFF2-40B4-BE49-F238E27FC236}">
                  <a16:creationId xmlns:a16="http://schemas.microsoft.com/office/drawing/2014/main" id="{E3199D6F-F220-E20A-CF8D-B286257B22B8}"/>
                </a:ext>
              </a:extLst>
            </p:cNvPr>
            <p:cNvCxnSpPr>
              <a:cxnSpLocks/>
            </p:cNvCxnSpPr>
            <p:nvPr userDrawn="1"/>
          </p:nvCxnSpPr>
          <p:spPr>
            <a:xfrm>
              <a:off x="10708763" y="4544331"/>
              <a:ext cx="207378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FE16B76-4C41-9DD1-C583-970293C97686}"/>
                </a:ext>
              </a:extLst>
            </p:cNvPr>
            <p:cNvCxnSpPr>
              <a:cxnSpLocks/>
            </p:cNvCxnSpPr>
            <p:nvPr userDrawn="1"/>
          </p:nvCxnSpPr>
          <p:spPr>
            <a:xfrm>
              <a:off x="10708763" y="4768168"/>
              <a:ext cx="207378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DFF7680-5522-9A9E-89C4-DE2DC529B993}"/>
                </a:ext>
              </a:extLst>
            </p:cNvPr>
            <p:cNvCxnSpPr>
              <a:cxnSpLocks/>
            </p:cNvCxnSpPr>
            <p:nvPr userDrawn="1"/>
          </p:nvCxnSpPr>
          <p:spPr>
            <a:xfrm>
              <a:off x="10708763" y="4992006"/>
              <a:ext cx="207378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6D9EE0B-8F5B-443E-DB34-2720B4237A50}"/>
                </a:ext>
              </a:extLst>
            </p:cNvPr>
            <p:cNvCxnSpPr>
              <a:cxnSpLocks/>
            </p:cNvCxnSpPr>
            <p:nvPr userDrawn="1"/>
          </p:nvCxnSpPr>
          <p:spPr>
            <a:xfrm>
              <a:off x="10708763" y="5215844"/>
              <a:ext cx="207378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AA5B41F-C798-59F8-62F2-6FACD4AEE731}"/>
                </a:ext>
              </a:extLst>
            </p:cNvPr>
            <p:cNvCxnSpPr>
              <a:cxnSpLocks/>
            </p:cNvCxnSpPr>
            <p:nvPr userDrawn="1"/>
          </p:nvCxnSpPr>
          <p:spPr>
            <a:xfrm>
              <a:off x="10708763" y="5439681"/>
              <a:ext cx="207378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7D9F8A23-4B8D-2FDE-4712-6963BE01067B}"/>
              </a:ext>
            </a:extLst>
          </p:cNvPr>
          <p:cNvPicPr>
            <a:picLocks noChangeAspect="1"/>
          </p:cNvPicPr>
          <p:nvPr userDrawn="1"/>
        </p:nvPicPr>
        <p:blipFill>
          <a:blip r:embed="rId2"/>
          <a:stretch>
            <a:fillRect/>
          </a:stretch>
        </p:blipFill>
        <p:spPr>
          <a:xfrm>
            <a:off x="16610255" y="778011"/>
            <a:ext cx="895083" cy="680088"/>
          </a:xfrm>
          <a:prstGeom prst="rect">
            <a:avLst/>
          </a:prstGeom>
        </p:spPr>
      </p:pic>
    </p:spTree>
    <p:extLst>
      <p:ext uri="{BB962C8B-B14F-4D97-AF65-F5344CB8AC3E}">
        <p14:creationId xmlns:p14="http://schemas.microsoft.com/office/powerpoint/2010/main" val="3353674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 Sidebar">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2E1F16-CA1C-EB47-B6C1-3BE49C99B28F}"/>
              </a:ext>
            </a:extLst>
          </p:cNvPr>
          <p:cNvSpPr/>
          <p:nvPr userDrawn="1"/>
        </p:nvSpPr>
        <p:spPr>
          <a:xfrm>
            <a:off x="11062742" y="0"/>
            <a:ext cx="7225259" cy="10287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 name="Title 15">
            <a:extLst>
              <a:ext uri="{FF2B5EF4-FFF2-40B4-BE49-F238E27FC236}">
                <a16:creationId xmlns:a16="http://schemas.microsoft.com/office/drawing/2014/main" id="{8E5B307A-2FC0-F004-A9C1-4399A4D20978}"/>
              </a:ext>
            </a:extLst>
          </p:cNvPr>
          <p:cNvSpPr>
            <a:spLocks noGrp="1"/>
          </p:cNvSpPr>
          <p:nvPr>
            <p:ph type="title"/>
          </p:nvPr>
        </p:nvSpPr>
        <p:spPr>
          <a:xfrm>
            <a:off x="754867" y="788455"/>
            <a:ext cx="10001489" cy="2159330"/>
          </a:xfrm>
        </p:spPr>
        <p:txBody>
          <a:bodyPr anchor="b"/>
          <a:lstStyle>
            <a:lvl1pPr>
              <a:defRPr sz="7200" b="1">
                <a:solidFill>
                  <a:schemeClr val="accent3"/>
                </a:solidFill>
              </a:defRPr>
            </a:lvl1pPr>
          </a:lstStyle>
          <a:p>
            <a:r>
              <a:rPr lang="en-US"/>
              <a:t>Click to edit Master title style</a:t>
            </a:r>
          </a:p>
        </p:txBody>
      </p:sp>
      <p:sp>
        <p:nvSpPr>
          <p:cNvPr id="20" name="Text Placeholder 19">
            <a:extLst>
              <a:ext uri="{FF2B5EF4-FFF2-40B4-BE49-F238E27FC236}">
                <a16:creationId xmlns:a16="http://schemas.microsoft.com/office/drawing/2014/main" id="{908C77B8-7DC4-4921-632B-2D102F264460}"/>
              </a:ext>
            </a:extLst>
          </p:cNvPr>
          <p:cNvSpPr>
            <a:spLocks noGrp="1"/>
          </p:cNvSpPr>
          <p:nvPr>
            <p:ph type="body" sz="quarter" idx="14"/>
          </p:nvPr>
        </p:nvSpPr>
        <p:spPr>
          <a:xfrm>
            <a:off x="754868" y="3223649"/>
            <a:ext cx="10001493" cy="5873618"/>
          </a:xfrm>
        </p:spPr>
        <p:txBody>
          <a:bodyPr/>
          <a:lstStyle>
            <a:lvl1pPr marL="0" indent="0">
              <a:spcBef>
                <a:spcPts val="0"/>
              </a:spcBef>
              <a:buNone/>
              <a:defRPr sz="4200"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Date Placeholder 3">
            <a:extLst>
              <a:ext uri="{FF2B5EF4-FFF2-40B4-BE49-F238E27FC236}">
                <a16:creationId xmlns:a16="http://schemas.microsoft.com/office/drawing/2014/main" id="{25EE95BB-E7ED-1ABF-F797-1CCD03DD6B41}"/>
              </a:ext>
            </a:extLst>
          </p:cNvPr>
          <p:cNvSpPr>
            <a:spLocks noGrp="1"/>
          </p:cNvSpPr>
          <p:nvPr>
            <p:ph type="dt" sz="half" idx="2"/>
          </p:nvPr>
        </p:nvSpPr>
        <p:spPr>
          <a:xfrm>
            <a:off x="754866" y="9418291"/>
            <a:ext cx="4617234" cy="547688"/>
          </a:xfrm>
          <a:prstGeom prst="rect">
            <a:avLst/>
          </a:prstGeom>
        </p:spPr>
        <p:txBody>
          <a:bodyPr vert="horz" lIns="0" tIns="0" rIns="0" bIns="0" rtlCol="0" anchor="ctr"/>
          <a:lstStyle>
            <a:lvl1pPr algn="l">
              <a:defRPr sz="1500">
                <a:solidFill>
                  <a:schemeClr val="accent1"/>
                </a:solidFill>
              </a:defRPr>
            </a:lvl1pPr>
          </a:lstStyle>
          <a:p>
            <a:fld id="{B6DF1761-4800-FC42-8249-7076299CC279}" type="datetimeFigureOut">
              <a:rPr lang="en-US" smtClean="0"/>
              <a:pPr/>
              <a:t>7/21/2025</a:t>
            </a:fld>
            <a:endParaRPr lang="en-US"/>
          </a:p>
        </p:txBody>
      </p:sp>
      <p:sp>
        <p:nvSpPr>
          <p:cNvPr id="10" name="Footer Placeholder 4">
            <a:extLst>
              <a:ext uri="{FF2B5EF4-FFF2-40B4-BE49-F238E27FC236}">
                <a16:creationId xmlns:a16="http://schemas.microsoft.com/office/drawing/2014/main" id="{47A999C1-0B52-A570-FD96-6A01C5CBF224}"/>
              </a:ext>
            </a:extLst>
          </p:cNvPr>
          <p:cNvSpPr>
            <a:spLocks noGrp="1"/>
          </p:cNvSpPr>
          <p:nvPr>
            <p:ph type="ftr" sz="quarter" idx="3"/>
          </p:nvPr>
        </p:nvSpPr>
        <p:spPr>
          <a:xfrm>
            <a:off x="6057900" y="9418291"/>
            <a:ext cx="6172200" cy="547688"/>
          </a:xfrm>
          <a:prstGeom prst="rect">
            <a:avLst/>
          </a:prstGeom>
        </p:spPr>
        <p:txBody>
          <a:bodyPr vert="horz" lIns="0" tIns="0" rIns="0" bIns="0" rtlCol="0" anchor="ctr"/>
          <a:lstStyle>
            <a:lvl1pPr algn="ctr">
              <a:defRPr sz="1500">
                <a:solidFill>
                  <a:schemeClr val="accent1"/>
                </a:solidFill>
              </a:defRPr>
            </a:lvl1pPr>
          </a:lstStyle>
          <a:p>
            <a:endParaRPr lang="en-US"/>
          </a:p>
        </p:txBody>
      </p:sp>
      <p:sp>
        <p:nvSpPr>
          <p:cNvPr id="11" name="Slide Number Placeholder 5">
            <a:extLst>
              <a:ext uri="{FF2B5EF4-FFF2-40B4-BE49-F238E27FC236}">
                <a16:creationId xmlns:a16="http://schemas.microsoft.com/office/drawing/2014/main" id="{C369FED8-A8C7-C6A1-6AA6-72629C361836}"/>
              </a:ext>
            </a:extLst>
          </p:cNvPr>
          <p:cNvSpPr>
            <a:spLocks noGrp="1"/>
          </p:cNvSpPr>
          <p:nvPr>
            <p:ph type="sldNum" sz="quarter" idx="4"/>
          </p:nvPr>
        </p:nvSpPr>
        <p:spPr>
          <a:xfrm>
            <a:off x="12915899" y="9418291"/>
            <a:ext cx="4613636" cy="547688"/>
          </a:xfrm>
          <a:prstGeom prst="rect">
            <a:avLst/>
          </a:prstGeom>
        </p:spPr>
        <p:txBody>
          <a:bodyPr vert="horz" lIns="0" tIns="0" rIns="0" bIns="0" rtlCol="0" anchor="ctr"/>
          <a:lstStyle>
            <a:lvl1pPr algn="r">
              <a:defRPr sz="1500">
                <a:solidFill>
                  <a:schemeClr val="accent1"/>
                </a:solidFill>
              </a:defRPr>
            </a:lvl1pPr>
          </a:lstStyle>
          <a:p>
            <a:fld id="{042C47CB-548E-C046-93C6-4F6FCFB0D4E1}" type="slidenum">
              <a:rPr lang="en-US" smtClean="0"/>
              <a:pPr/>
              <a:t>‹#›</a:t>
            </a:fld>
            <a:endParaRPr lang="en-US"/>
          </a:p>
        </p:txBody>
      </p:sp>
      <p:grpSp>
        <p:nvGrpSpPr>
          <p:cNvPr id="17" name="Group 16">
            <a:extLst>
              <a:ext uri="{FF2B5EF4-FFF2-40B4-BE49-F238E27FC236}">
                <a16:creationId xmlns:a16="http://schemas.microsoft.com/office/drawing/2014/main" id="{4C4E8FB4-D91B-7A50-90F2-95786389C230}"/>
              </a:ext>
            </a:extLst>
          </p:cNvPr>
          <p:cNvGrpSpPr/>
          <p:nvPr userDrawn="1"/>
        </p:nvGrpSpPr>
        <p:grpSpPr>
          <a:xfrm>
            <a:off x="11062742" y="7826396"/>
            <a:ext cx="7225259" cy="1343025"/>
            <a:chOff x="10708763" y="4544331"/>
            <a:chExt cx="2073787" cy="895350"/>
          </a:xfrm>
        </p:grpSpPr>
        <p:cxnSp>
          <p:nvCxnSpPr>
            <p:cNvPr id="18" name="Straight Connector 17">
              <a:extLst>
                <a:ext uri="{FF2B5EF4-FFF2-40B4-BE49-F238E27FC236}">
                  <a16:creationId xmlns:a16="http://schemas.microsoft.com/office/drawing/2014/main" id="{E3199D6F-F220-E20A-CF8D-B286257B22B8}"/>
                </a:ext>
              </a:extLst>
            </p:cNvPr>
            <p:cNvCxnSpPr>
              <a:cxnSpLocks/>
            </p:cNvCxnSpPr>
            <p:nvPr userDrawn="1"/>
          </p:nvCxnSpPr>
          <p:spPr>
            <a:xfrm>
              <a:off x="10708763" y="4544331"/>
              <a:ext cx="207378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FE16B76-4C41-9DD1-C583-970293C97686}"/>
                </a:ext>
              </a:extLst>
            </p:cNvPr>
            <p:cNvCxnSpPr>
              <a:cxnSpLocks/>
            </p:cNvCxnSpPr>
            <p:nvPr userDrawn="1"/>
          </p:nvCxnSpPr>
          <p:spPr>
            <a:xfrm>
              <a:off x="10708763" y="4768168"/>
              <a:ext cx="207378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DFF7680-5522-9A9E-89C4-DE2DC529B993}"/>
                </a:ext>
              </a:extLst>
            </p:cNvPr>
            <p:cNvCxnSpPr>
              <a:cxnSpLocks/>
            </p:cNvCxnSpPr>
            <p:nvPr userDrawn="1"/>
          </p:nvCxnSpPr>
          <p:spPr>
            <a:xfrm>
              <a:off x="10708763" y="4992006"/>
              <a:ext cx="207378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6D9EE0B-8F5B-443E-DB34-2720B4237A50}"/>
                </a:ext>
              </a:extLst>
            </p:cNvPr>
            <p:cNvCxnSpPr>
              <a:cxnSpLocks/>
            </p:cNvCxnSpPr>
            <p:nvPr userDrawn="1"/>
          </p:nvCxnSpPr>
          <p:spPr>
            <a:xfrm>
              <a:off x="10708763" y="5215844"/>
              <a:ext cx="207378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AA5B41F-C798-59F8-62F2-6FACD4AEE731}"/>
                </a:ext>
              </a:extLst>
            </p:cNvPr>
            <p:cNvCxnSpPr>
              <a:cxnSpLocks/>
            </p:cNvCxnSpPr>
            <p:nvPr userDrawn="1"/>
          </p:nvCxnSpPr>
          <p:spPr>
            <a:xfrm>
              <a:off x="10708763" y="5439681"/>
              <a:ext cx="207378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0B8BF3B2-BC44-7AAC-2737-776FA90FAF1C}"/>
              </a:ext>
            </a:extLst>
          </p:cNvPr>
          <p:cNvPicPr>
            <a:picLocks noChangeAspect="1"/>
          </p:cNvPicPr>
          <p:nvPr userDrawn="1"/>
        </p:nvPicPr>
        <p:blipFill>
          <a:blip r:embed="rId2"/>
          <a:stretch>
            <a:fillRect/>
          </a:stretch>
        </p:blipFill>
        <p:spPr>
          <a:xfrm>
            <a:off x="16610255" y="778011"/>
            <a:ext cx="895083" cy="680088"/>
          </a:xfrm>
          <a:prstGeom prst="rect">
            <a:avLst/>
          </a:prstGeom>
        </p:spPr>
      </p:pic>
      <p:sp>
        <p:nvSpPr>
          <p:cNvPr id="6" name="Content Placeholder 2">
            <a:extLst>
              <a:ext uri="{FF2B5EF4-FFF2-40B4-BE49-F238E27FC236}">
                <a16:creationId xmlns:a16="http://schemas.microsoft.com/office/drawing/2014/main" id="{52B1012F-92D1-9135-4A97-9B357CF6549B}"/>
              </a:ext>
            </a:extLst>
          </p:cNvPr>
          <p:cNvSpPr>
            <a:spLocks noGrp="1"/>
          </p:cNvSpPr>
          <p:nvPr>
            <p:ph idx="1"/>
          </p:nvPr>
        </p:nvSpPr>
        <p:spPr>
          <a:xfrm>
            <a:off x="11917179" y="1789092"/>
            <a:ext cx="5612354" cy="5591232"/>
          </a:xfrm>
        </p:spPr>
        <p:txBody>
          <a:bodyPr>
            <a:noAutofit/>
          </a:bodyPr>
          <a:lstStyle>
            <a:lvl1pPr>
              <a:defRPr sz="3000">
                <a:solidFill>
                  <a:schemeClr val="bg1"/>
                </a:solidFill>
              </a:defRPr>
            </a:lvl1pPr>
            <a:lvl2pPr>
              <a:defRPr sz="2700">
                <a:solidFill>
                  <a:schemeClr val="bg1"/>
                </a:solidFill>
              </a:defRPr>
            </a:lvl2pPr>
            <a:lvl3pPr>
              <a:defRPr sz="2400">
                <a:solidFill>
                  <a:schemeClr val="bg1"/>
                </a:solidFill>
              </a:defRPr>
            </a:lvl3pPr>
            <a:lvl4pPr>
              <a:defRPr sz="2100">
                <a:solidFill>
                  <a:schemeClr val="bg1"/>
                </a:solidFill>
              </a:defRPr>
            </a:lvl4pPr>
            <a:lvl5pPr>
              <a:defRPr sz="2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5599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Open Sidebar">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Picture Placeholder 20">
            <a:extLst>
              <a:ext uri="{FF2B5EF4-FFF2-40B4-BE49-F238E27FC236}">
                <a16:creationId xmlns:a16="http://schemas.microsoft.com/office/drawing/2014/main" id="{E9C2F86C-75A2-1968-700E-38BE61275FE5}"/>
              </a:ext>
            </a:extLst>
          </p:cNvPr>
          <p:cNvSpPr>
            <a:spLocks noGrp="1"/>
          </p:cNvSpPr>
          <p:nvPr>
            <p:ph type="pic" sz="quarter" idx="13"/>
          </p:nvPr>
        </p:nvSpPr>
        <p:spPr>
          <a:xfrm>
            <a:off x="11515725" y="0"/>
            <a:ext cx="6773175" cy="10287000"/>
          </a:xfrm>
          <a:solidFill>
            <a:schemeClr val="bg1"/>
          </a:solidFill>
        </p:spPr>
        <p:txBody>
          <a:bodyPr/>
          <a:lstStyle/>
          <a:p>
            <a:endParaRPr lang="en-US"/>
          </a:p>
        </p:txBody>
      </p:sp>
      <p:sp>
        <p:nvSpPr>
          <p:cNvPr id="16" name="Title 15">
            <a:extLst>
              <a:ext uri="{FF2B5EF4-FFF2-40B4-BE49-F238E27FC236}">
                <a16:creationId xmlns:a16="http://schemas.microsoft.com/office/drawing/2014/main" id="{8E5B307A-2FC0-F004-A9C1-4399A4D20978}"/>
              </a:ext>
            </a:extLst>
          </p:cNvPr>
          <p:cNvSpPr>
            <a:spLocks noGrp="1"/>
          </p:cNvSpPr>
          <p:nvPr>
            <p:ph type="title"/>
          </p:nvPr>
        </p:nvSpPr>
        <p:spPr>
          <a:xfrm>
            <a:off x="754867" y="2298364"/>
            <a:ext cx="10001489" cy="2159330"/>
          </a:xfrm>
        </p:spPr>
        <p:txBody>
          <a:bodyPr anchor="b"/>
          <a:lstStyle>
            <a:lvl1pPr>
              <a:defRPr sz="7200" b="1">
                <a:solidFill>
                  <a:schemeClr val="accent3"/>
                </a:solidFill>
              </a:defRPr>
            </a:lvl1pPr>
          </a:lstStyle>
          <a:p>
            <a:r>
              <a:rPr lang="en-US"/>
              <a:t>Click to edit Master title style</a:t>
            </a:r>
          </a:p>
        </p:txBody>
      </p:sp>
      <p:sp>
        <p:nvSpPr>
          <p:cNvPr id="20" name="Text Placeholder 19">
            <a:extLst>
              <a:ext uri="{FF2B5EF4-FFF2-40B4-BE49-F238E27FC236}">
                <a16:creationId xmlns:a16="http://schemas.microsoft.com/office/drawing/2014/main" id="{908C77B8-7DC4-4921-632B-2D102F264460}"/>
              </a:ext>
            </a:extLst>
          </p:cNvPr>
          <p:cNvSpPr>
            <a:spLocks noGrp="1"/>
          </p:cNvSpPr>
          <p:nvPr>
            <p:ph type="body" sz="quarter" idx="14"/>
          </p:nvPr>
        </p:nvSpPr>
        <p:spPr>
          <a:xfrm>
            <a:off x="754868" y="4733559"/>
            <a:ext cx="10001493" cy="4684731"/>
          </a:xfrm>
        </p:spPr>
        <p:txBody>
          <a:bodyPr/>
          <a:lstStyle>
            <a:lvl1pPr marL="0" indent="0">
              <a:spcBef>
                <a:spcPts val="0"/>
              </a:spcBef>
              <a:buNone/>
              <a:defRPr sz="4200"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Date Placeholder 3">
            <a:extLst>
              <a:ext uri="{FF2B5EF4-FFF2-40B4-BE49-F238E27FC236}">
                <a16:creationId xmlns:a16="http://schemas.microsoft.com/office/drawing/2014/main" id="{25EE95BB-E7ED-1ABF-F797-1CCD03DD6B41}"/>
              </a:ext>
            </a:extLst>
          </p:cNvPr>
          <p:cNvSpPr>
            <a:spLocks noGrp="1"/>
          </p:cNvSpPr>
          <p:nvPr>
            <p:ph type="dt" sz="half" idx="2"/>
          </p:nvPr>
        </p:nvSpPr>
        <p:spPr>
          <a:xfrm>
            <a:off x="754866" y="9418291"/>
            <a:ext cx="4617234" cy="547688"/>
          </a:xfrm>
          <a:prstGeom prst="rect">
            <a:avLst/>
          </a:prstGeom>
        </p:spPr>
        <p:txBody>
          <a:bodyPr vert="horz" lIns="0" tIns="0" rIns="0" bIns="0" rtlCol="0" anchor="ctr"/>
          <a:lstStyle>
            <a:lvl1pPr algn="l">
              <a:defRPr sz="1500">
                <a:solidFill>
                  <a:schemeClr val="accent1"/>
                </a:solidFill>
              </a:defRPr>
            </a:lvl1pPr>
          </a:lstStyle>
          <a:p>
            <a:fld id="{B6DF1761-4800-FC42-8249-7076299CC279}" type="datetimeFigureOut">
              <a:rPr lang="en-US" smtClean="0"/>
              <a:pPr/>
              <a:t>7/21/2025</a:t>
            </a:fld>
            <a:endParaRPr lang="en-US"/>
          </a:p>
        </p:txBody>
      </p:sp>
      <p:sp>
        <p:nvSpPr>
          <p:cNvPr id="10" name="Footer Placeholder 4">
            <a:extLst>
              <a:ext uri="{FF2B5EF4-FFF2-40B4-BE49-F238E27FC236}">
                <a16:creationId xmlns:a16="http://schemas.microsoft.com/office/drawing/2014/main" id="{47A999C1-0B52-A570-FD96-6A01C5CBF224}"/>
              </a:ext>
            </a:extLst>
          </p:cNvPr>
          <p:cNvSpPr>
            <a:spLocks noGrp="1"/>
          </p:cNvSpPr>
          <p:nvPr>
            <p:ph type="ftr" sz="quarter" idx="3"/>
          </p:nvPr>
        </p:nvSpPr>
        <p:spPr>
          <a:xfrm>
            <a:off x="6057900" y="9418291"/>
            <a:ext cx="6172200" cy="547688"/>
          </a:xfrm>
          <a:prstGeom prst="rect">
            <a:avLst/>
          </a:prstGeom>
        </p:spPr>
        <p:txBody>
          <a:bodyPr vert="horz" lIns="0" tIns="0" rIns="0" bIns="0" rtlCol="0" anchor="ctr"/>
          <a:lstStyle>
            <a:lvl1pPr algn="ctr">
              <a:defRPr sz="1500">
                <a:solidFill>
                  <a:schemeClr val="accent1"/>
                </a:solidFill>
              </a:defRPr>
            </a:lvl1pPr>
          </a:lstStyle>
          <a:p>
            <a:endParaRPr lang="en-US"/>
          </a:p>
        </p:txBody>
      </p:sp>
      <p:sp>
        <p:nvSpPr>
          <p:cNvPr id="11" name="Slide Number Placeholder 5">
            <a:extLst>
              <a:ext uri="{FF2B5EF4-FFF2-40B4-BE49-F238E27FC236}">
                <a16:creationId xmlns:a16="http://schemas.microsoft.com/office/drawing/2014/main" id="{C369FED8-A8C7-C6A1-6AA6-72629C361836}"/>
              </a:ext>
            </a:extLst>
          </p:cNvPr>
          <p:cNvSpPr>
            <a:spLocks noGrp="1"/>
          </p:cNvSpPr>
          <p:nvPr>
            <p:ph type="sldNum" sz="quarter" idx="4"/>
          </p:nvPr>
        </p:nvSpPr>
        <p:spPr>
          <a:xfrm>
            <a:off x="12915899" y="9418291"/>
            <a:ext cx="4613636" cy="547688"/>
          </a:xfrm>
          <a:prstGeom prst="rect">
            <a:avLst/>
          </a:prstGeom>
        </p:spPr>
        <p:txBody>
          <a:bodyPr vert="horz" lIns="0" tIns="0" rIns="0" bIns="0" rtlCol="0" anchor="ctr"/>
          <a:lstStyle>
            <a:lvl1pPr algn="r">
              <a:defRPr sz="1500">
                <a:solidFill>
                  <a:schemeClr val="accent1"/>
                </a:solidFill>
              </a:defRPr>
            </a:lvl1pPr>
          </a:lstStyle>
          <a:p>
            <a:fld id="{042C47CB-548E-C046-93C6-4F6FCFB0D4E1}" type="slidenum">
              <a:rPr lang="en-US" smtClean="0"/>
              <a:pPr/>
              <a:t>‹#›</a:t>
            </a:fld>
            <a:endParaRPr lang="en-US"/>
          </a:p>
        </p:txBody>
      </p:sp>
      <p:pic>
        <p:nvPicPr>
          <p:cNvPr id="3" name="Picture 2">
            <a:extLst>
              <a:ext uri="{FF2B5EF4-FFF2-40B4-BE49-F238E27FC236}">
                <a16:creationId xmlns:a16="http://schemas.microsoft.com/office/drawing/2014/main" id="{7D9F8A23-4B8D-2FDE-4712-6963BE01067B}"/>
              </a:ext>
            </a:extLst>
          </p:cNvPr>
          <p:cNvPicPr>
            <a:picLocks noChangeAspect="1"/>
          </p:cNvPicPr>
          <p:nvPr userDrawn="1"/>
        </p:nvPicPr>
        <p:blipFill>
          <a:blip r:embed="rId2"/>
          <a:stretch>
            <a:fillRect/>
          </a:stretch>
        </p:blipFill>
        <p:spPr>
          <a:xfrm>
            <a:off x="16610255" y="778011"/>
            <a:ext cx="895083" cy="680088"/>
          </a:xfrm>
          <a:prstGeom prst="rect">
            <a:avLst/>
          </a:prstGeom>
        </p:spPr>
      </p:pic>
    </p:spTree>
    <p:extLst>
      <p:ext uri="{BB962C8B-B14F-4D97-AF65-F5344CB8AC3E}">
        <p14:creationId xmlns:p14="http://schemas.microsoft.com/office/powerpoint/2010/main" val="984261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 with text circl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7C9855A-F00C-C73F-C7DF-9738D7F4DF0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6459" b="29660"/>
          <a:stretch/>
        </p:blipFill>
        <p:spPr>
          <a:xfrm>
            <a:off x="1" y="3194476"/>
            <a:ext cx="6424781" cy="7112234"/>
          </a:xfrm>
          <a:prstGeom prst="rect">
            <a:avLst/>
          </a:prstGeom>
        </p:spPr>
      </p:pic>
      <p:sp>
        <p:nvSpPr>
          <p:cNvPr id="16" name="Title 15">
            <a:extLst>
              <a:ext uri="{FF2B5EF4-FFF2-40B4-BE49-F238E27FC236}">
                <a16:creationId xmlns:a16="http://schemas.microsoft.com/office/drawing/2014/main" id="{8E5B307A-2FC0-F004-A9C1-4399A4D20978}"/>
              </a:ext>
            </a:extLst>
          </p:cNvPr>
          <p:cNvSpPr>
            <a:spLocks noGrp="1"/>
          </p:cNvSpPr>
          <p:nvPr>
            <p:ph type="title"/>
          </p:nvPr>
        </p:nvSpPr>
        <p:spPr>
          <a:xfrm>
            <a:off x="8251246" y="2056669"/>
            <a:ext cx="9254093" cy="2401025"/>
          </a:xfrm>
        </p:spPr>
        <p:txBody>
          <a:bodyPr anchor="b"/>
          <a:lstStyle>
            <a:lvl1pPr>
              <a:defRPr sz="7200" b="1">
                <a:solidFill>
                  <a:schemeClr val="accent3"/>
                </a:solidFill>
              </a:defRPr>
            </a:lvl1pPr>
          </a:lstStyle>
          <a:p>
            <a:r>
              <a:rPr lang="en-US"/>
              <a:t>Click to edit Master title style</a:t>
            </a:r>
          </a:p>
        </p:txBody>
      </p:sp>
      <p:sp>
        <p:nvSpPr>
          <p:cNvPr id="20" name="Text Placeholder 19">
            <a:extLst>
              <a:ext uri="{FF2B5EF4-FFF2-40B4-BE49-F238E27FC236}">
                <a16:creationId xmlns:a16="http://schemas.microsoft.com/office/drawing/2014/main" id="{908C77B8-7DC4-4921-632B-2D102F264460}"/>
              </a:ext>
            </a:extLst>
          </p:cNvPr>
          <p:cNvSpPr>
            <a:spLocks noGrp="1"/>
          </p:cNvSpPr>
          <p:nvPr>
            <p:ph type="body" sz="quarter" idx="14"/>
          </p:nvPr>
        </p:nvSpPr>
        <p:spPr>
          <a:xfrm>
            <a:off x="8251247" y="4733559"/>
            <a:ext cx="9254097" cy="4684731"/>
          </a:xfrm>
        </p:spPr>
        <p:txBody>
          <a:bodyPr/>
          <a:lstStyle>
            <a:lvl1pPr marL="0" indent="0">
              <a:spcBef>
                <a:spcPts val="0"/>
              </a:spcBef>
              <a:buNone/>
              <a:defRPr sz="4200"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Date Placeholder 3">
            <a:extLst>
              <a:ext uri="{FF2B5EF4-FFF2-40B4-BE49-F238E27FC236}">
                <a16:creationId xmlns:a16="http://schemas.microsoft.com/office/drawing/2014/main" id="{25EE95BB-E7ED-1ABF-F797-1CCD03DD6B41}"/>
              </a:ext>
            </a:extLst>
          </p:cNvPr>
          <p:cNvSpPr>
            <a:spLocks noGrp="1"/>
          </p:cNvSpPr>
          <p:nvPr>
            <p:ph type="dt" sz="half" idx="2"/>
          </p:nvPr>
        </p:nvSpPr>
        <p:spPr>
          <a:xfrm>
            <a:off x="754866" y="9418291"/>
            <a:ext cx="4617234" cy="547688"/>
          </a:xfrm>
          <a:prstGeom prst="rect">
            <a:avLst/>
          </a:prstGeom>
        </p:spPr>
        <p:txBody>
          <a:bodyPr vert="horz" lIns="0" tIns="0" rIns="0" bIns="0" rtlCol="0" anchor="ctr"/>
          <a:lstStyle>
            <a:lvl1pPr algn="l">
              <a:defRPr sz="1500">
                <a:solidFill>
                  <a:schemeClr val="accent1"/>
                </a:solidFill>
              </a:defRPr>
            </a:lvl1pPr>
          </a:lstStyle>
          <a:p>
            <a:fld id="{B6DF1761-4800-FC42-8249-7076299CC279}" type="datetimeFigureOut">
              <a:rPr lang="en-US" smtClean="0"/>
              <a:pPr/>
              <a:t>7/21/2025</a:t>
            </a:fld>
            <a:endParaRPr lang="en-US"/>
          </a:p>
        </p:txBody>
      </p:sp>
      <p:sp>
        <p:nvSpPr>
          <p:cNvPr id="10" name="Footer Placeholder 4">
            <a:extLst>
              <a:ext uri="{FF2B5EF4-FFF2-40B4-BE49-F238E27FC236}">
                <a16:creationId xmlns:a16="http://schemas.microsoft.com/office/drawing/2014/main" id="{47A999C1-0B52-A570-FD96-6A01C5CBF224}"/>
              </a:ext>
            </a:extLst>
          </p:cNvPr>
          <p:cNvSpPr>
            <a:spLocks noGrp="1"/>
          </p:cNvSpPr>
          <p:nvPr>
            <p:ph type="ftr" sz="quarter" idx="3"/>
          </p:nvPr>
        </p:nvSpPr>
        <p:spPr>
          <a:xfrm>
            <a:off x="6057900" y="9418291"/>
            <a:ext cx="6172200" cy="547688"/>
          </a:xfrm>
          <a:prstGeom prst="rect">
            <a:avLst/>
          </a:prstGeom>
        </p:spPr>
        <p:txBody>
          <a:bodyPr vert="horz" lIns="0" tIns="0" rIns="0" bIns="0" rtlCol="0" anchor="ctr"/>
          <a:lstStyle>
            <a:lvl1pPr algn="ctr">
              <a:defRPr sz="1500">
                <a:solidFill>
                  <a:schemeClr val="accent1"/>
                </a:solidFill>
              </a:defRPr>
            </a:lvl1pPr>
          </a:lstStyle>
          <a:p>
            <a:endParaRPr lang="en-US"/>
          </a:p>
        </p:txBody>
      </p:sp>
      <p:sp>
        <p:nvSpPr>
          <p:cNvPr id="11" name="Slide Number Placeholder 5">
            <a:extLst>
              <a:ext uri="{FF2B5EF4-FFF2-40B4-BE49-F238E27FC236}">
                <a16:creationId xmlns:a16="http://schemas.microsoft.com/office/drawing/2014/main" id="{C369FED8-A8C7-C6A1-6AA6-72629C361836}"/>
              </a:ext>
            </a:extLst>
          </p:cNvPr>
          <p:cNvSpPr>
            <a:spLocks noGrp="1"/>
          </p:cNvSpPr>
          <p:nvPr>
            <p:ph type="sldNum" sz="quarter" idx="4"/>
          </p:nvPr>
        </p:nvSpPr>
        <p:spPr>
          <a:xfrm>
            <a:off x="12915899" y="9418291"/>
            <a:ext cx="4613636" cy="547688"/>
          </a:xfrm>
          <a:prstGeom prst="rect">
            <a:avLst/>
          </a:prstGeom>
        </p:spPr>
        <p:txBody>
          <a:bodyPr vert="horz" lIns="0" tIns="0" rIns="0" bIns="0" rtlCol="0" anchor="ctr"/>
          <a:lstStyle>
            <a:lvl1pPr algn="r">
              <a:defRPr sz="1500">
                <a:solidFill>
                  <a:schemeClr val="accent1"/>
                </a:solidFill>
              </a:defRPr>
            </a:lvl1pPr>
          </a:lstStyle>
          <a:p>
            <a:fld id="{042C47CB-548E-C046-93C6-4F6FCFB0D4E1}" type="slidenum">
              <a:rPr lang="en-US" smtClean="0"/>
              <a:pPr/>
              <a:t>‹#›</a:t>
            </a:fld>
            <a:endParaRPr lang="en-US"/>
          </a:p>
        </p:txBody>
      </p:sp>
      <p:sp>
        <p:nvSpPr>
          <p:cNvPr id="8" name="Picture Placeholder 7">
            <a:extLst>
              <a:ext uri="{FF2B5EF4-FFF2-40B4-BE49-F238E27FC236}">
                <a16:creationId xmlns:a16="http://schemas.microsoft.com/office/drawing/2014/main" id="{810E88F6-A44E-E570-44D4-85A9F78DAE0A}"/>
              </a:ext>
            </a:extLst>
          </p:cNvPr>
          <p:cNvSpPr>
            <a:spLocks noGrp="1"/>
          </p:cNvSpPr>
          <p:nvPr>
            <p:ph type="pic" sz="quarter" idx="15"/>
          </p:nvPr>
        </p:nvSpPr>
        <p:spPr>
          <a:xfrm>
            <a:off x="1543776" y="2056669"/>
            <a:ext cx="5107782" cy="5107781"/>
          </a:xfrm>
          <a:prstGeom prst="ellipse">
            <a:avLst/>
          </a:prstGeom>
        </p:spPr>
        <p:txBody>
          <a:bodyPr/>
          <a:lstStyle/>
          <a:p>
            <a:endParaRPr lang="en-US"/>
          </a:p>
        </p:txBody>
      </p:sp>
      <p:pic>
        <p:nvPicPr>
          <p:cNvPr id="14" name="Picture 13">
            <a:extLst>
              <a:ext uri="{FF2B5EF4-FFF2-40B4-BE49-F238E27FC236}">
                <a16:creationId xmlns:a16="http://schemas.microsoft.com/office/drawing/2014/main" id="{2CDB0673-E651-ED8E-8179-A213BFAD2367}"/>
              </a:ext>
            </a:extLst>
          </p:cNvPr>
          <p:cNvPicPr>
            <a:picLocks noChangeAspect="1"/>
          </p:cNvPicPr>
          <p:nvPr userDrawn="1"/>
        </p:nvPicPr>
        <p:blipFill>
          <a:blip r:embed="rId4"/>
          <a:stretch>
            <a:fillRect/>
          </a:stretch>
        </p:blipFill>
        <p:spPr>
          <a:xfrm>
            <a:off x="16610255" y="778011"/>
            <a:ext cx="895083" cy="680088"/>
          </a:xfrm>
          <a:prstGeom prst="rect">
            <a:avLst/>
          </a:prstGeom>
        </p:spPr>
      </p:pic>
      <p:sp>
        <p:nvSpPr>
          <p:cNvPr id="19" name="Freeform 18">
            <a:extLst>
              <a:ext uri="{FF2B5EF4-FFF2-40B4-BE49-F238E27FC236}">
                <a16:creationId xmlns:a16="http://schemas.microsoft.com/office/drawing/2014/main" id="{39619651-C36C-EBB8-8593-F2D7B06801FC}"/>
              </a:ext>
            </a:extLst>
          </p:cNvPr>
          <p:cNvSpPr/>
          <p:nvPr userDrawn="1"/>
        </p:nvSpPr>
        <p:spPr>
          <a:xfrm>
            <a:off x="0" y="5475433"/>
            <a:ext cx="4148721" cy="4831277"/>
          </a:xfrm>
          <a:custGeom>
            <a:avLst/>
            <a:gdLst>
              <a:gd name="connsiteX0" fmla="*/ 916075 w 2765814"/>
              <a:gd name="connsiteY0" fmla="*/ 0 h 3220851"/>
              <a:gd name="connsiteX1" fmla="*/ 2765814 w 2765814"/>
              <a:gd name="connsiteY1" fmla="*/ 1849739 h 3220851"/>
              <a:gd name="connsiteX2" fmla="*/ 2224038 w 2765814"/>
              <a:gd name="connsiteY2" fmla="*/ 3157702 h 3220851"/>
              <a:gd name="connsiteX3" fmla="*/ 2154557 w 2765814"/>
              <a:gd name="connsiteY3" fmla="*/ 3220851 h 3220851"/>
              <a:gd name="connsiteX4" fmla="*/ 0 w 2765814"/>
              <a:gd name="connsiteY4" fmla="*/ 3220851 h 3220851"/>
              <a:gd name="connsiteX5" fmla="*/ 0 w 2765814"/>
              <a:gd name="connsiteY5" fmla="*/ 244139 h 3220851"/>
              <a:gd name="connsiteX6" fmla="*/ 34379 w 2765814"/>
              <a:gd name="connsiteY6" fmla="*/ 223253 h 3220851"/>
              <a:gd name="connsiteX7" fmla="*/ 916075 w 2765814"/>
              <a:gd name="connsiteY7" fmla="*/ 0 h 322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5814" h="3220851">
                <a:moveTo>
                  <a:pt x="916075" y="0"/>
                </a:moveTo>
                <a:cubicBezTo>
                  <a:pt x="1937658" y="0"/>
                  <a:pt x="2765814" y="828156"/>
                  <a:pt x="2765814" y="1849739"/>
                </a:cubicBezTo>
                <a:cubicBezTo>
                  <a:pt x="2765814" y="2360530"/>
                  <a:pt x="2558775" y="2822965"/>
                  <a:pt x="2224038" y="3157702"/>
                </a:cubicBezTo>
                <a:lnTo>
                  <a:pt x="2154557" y="3220851"/>
                </a:lnTo>
                <a:lnTo>
                  <a:pt x="0" y="3220851"/>
                </a:lnTo>
                <a:lnTo>
                  <a:pt x="0" y="244139"/>
                </a:lnTo>
                <a:lnTo>
                  <a:pt x="34379" y="223253"/>
                </a:lnTo>
                <a:cubicBezTo>
                  <a:pt x="296475" y="80875"/>
                  <a:pt x="596830" y="0"/>
                  <a:pt x="916075" y="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spTree>
    <p:extLst>
      <p:ext uri="{BB962C8B-B14F-4D97-AF65-F5344CB8AC3E}">
        <p14:creationId xmlns:p14="http://schemas.microsoft.com/office/powerpoint/2010/main" val="1447242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78790" y="2600325"/>
            <a:ext cx="16750745" cy="6372225"/>
          </a:xfrm>
        </p:spPr>
        <p:txBody>
          <a:bodyPr anchor="ctr">
            <a:noAutofit/>
          </a:bodyPr>
          <a:lstStyle>
            <a:lvl1pPr algn="ctr">
              <a:defRPr sz="8100" b="1" i="0">
                <a:solidFill>
                  <a:schemeClr val="bg1"/>
                </a:solidFill>
              </a:defRPr>
            </a:lvl1pPr>
          </a:lstStyle>
          <a:p>
            <a:r>
              <a:rPr lang="en-US"/>
              <a:t>Click to edit Master title style</a:t>
            </a:r>
          </a:p>
        </p:txBody>
      </p:sp>
      <p:sp>
        <p:nvSpPr>
          <p:cNvPr id="7" name="Date Placeholder 3">
            <a:extLst>
              <a:ext uri="{FF2B5EF4-FFF2-40B4-BE49-F238E27FC236}">
                <a16:creationId xmlns:a16="http://schemas.microsoft.com/office/drawing/2014/main" id="{71F29FFF-6E34-CE68-099F-96B42F2DAA93}"/>
              </a:ext>
            </a:extLst>
          </p:cNvPr>
          <p:cNvSpPr>
            <a:spLocks noGrp="1"/>
          </p:cNvSpPr>
          <p:nvPr>
            <p:ph type="dt" sz="half" idx="2"/>
          </p:nvPr>
        </p:nvSpPr>
        <p:spPr>
          <a:xfrm>
            <a:off x="754866" y="9418291"/>
            <a:ext cx="4617234" cy="547688"/>
          </a:xfrm>
          <a:prstGeom prst="rect">
            <a:avLst/>
          </a:prstGeom>
        </p:spPr>
        <p:txBody>
          <a:bodyPr vert="horz" lIns="0" tIns="0" rIns="0" bIns="0" rtlCol="0" anchor="ctr"/>
          <a:lstStyle>
            <a:lvl1pPr algn="l">
              <a:defRPr sz="1500">
                <a:solidFill>
                  <a:schemeClr val="accent2"/>
                </a:solidFill>
              </a:defRPr>
            </a:lvl1pPr>
          </a:lstStyle>
          <a:p>
            <a:fld id="{B6DF1761-4800-FC42-8249-7076299CC279}" type="datetimeFigureOut">
              <a:rPr lang="en-US" smtClean="0"/>
              <a:pPr/>
              <a:t>7/21/2025</a:t>
            </a:fld>
            <a:endParaRPr lang="en-US"/>
          </a:p>
        </p:txBody>
      </p:sp>
      <p:sp>
        <p:nvSpPr>
          <p:cNvPr id="8" name="Footer Placeholder 4">
            <a:extLst>
              <a:ext uri="{FF2B5EF4-FFF2-40B4-BE49-F238E27FC236}">
                <a16:creationId xmlns:a16="http://schemas.microsoft.com/office/drawing/2014/main" id="{59D93F55-324C-3FD2-918E-1D86D6444397}"/>
              </a:ext>
            </a:extLst>
          </p:cNvPr>
          <p:cNvSpPr>
            <a:spLocks noGrp="1"/>
          </p:cNvSpPr>
          <p:nvPr>
            <p:ph type="ftr" sz="quarter" idx="3"/>
          </p:nvPr>
        </p:nvSpPr>
        <p:spPr>
          <a:xfrm>
            <a:off x="6057900" y="9418291"/>
            <a:ext cx="6172200" cy="547688"/>
          </a:xfrm>
          <a:prstGeom prst="rect">
            <a:avLst/>
          </a:prstGeom>
        </p:spPr>
        <p:txBody>
          <a:bodyPr vert="horz" lIns="0" tIns="0" rIns="0" bIns="0" rtlCol="0" anchor="ctr"/>
          <a:lstStyle>
            <a:lvl1pPr algn="ctr">
              <a:defRPr sz="1500">
                <a:solidFill>
                  <a:schemeClr val="accent2"/>
                </a:solidFill>
              </a:defRPr>
            </a:lvl1pPr>
          </a:lstStyle>
          <a:p>
            <a:endParaRPr lang="en-US"/>
          </a:p>
        </p:txBody>
      </p:sp>
      <p:sp>
        <p:nvSpPr>
          <p:cNvPr id="10" name="Slide Number Placeholder 5">
            <a:extLst>
              <a:ext uri="{FF2B5EF4-FFF2-40B4-BE49-F238E27FC236}">
                <a16:creationId xmlns:a16="http://schemas.microsoft.com/office/drawing/2014/main" id="{B277B78A-76F9-BFCD-5668-D53645562237}"/>
              </a:ext>
            </a:extLst>
          </p:cNvPr>
          <p:cNvSpPr>
            <a:spLocks noGrp="1"/>
          </p:cNvSpPr>
          <p:nvPr>
            <p:ph type="sldNum" sz="quarter" idx="4"/>
          </p:nvPr>
        </p:nvSpPr>
        <p:spPr>
          <a:xfrm>
            <a:off x="12915899" y="9418291"/>
            <a:ext cx="4613636" cy="547688"/>
          </a:xfrm>
          <a:prstGeom prst="rect">
            <a:avLst/>
          </a:prstGeom>
        </p:spPr>
        <p:txBody>
          <a:bodyPr vert="horz" lIns="0" tIns="0" rIns="0" bIns="0" rtlCol="0" anchor="ctr"/>
          <a:lstStyle>
            <a:lvl1pPr algn="r">
              <a:defRPr sz="1500">
                <a:solidFill>
                  <a:schemeClr val="accent2"/>
                </a:solidFill>
              </a:defRPr>
            </a:lvl1pPr>
          </a:lstStyle>
          <a:p>
            <a:fld id="{042C47CB-548E-C046-93C6-4F6FCFB0D4E1}" type="slidenum">
              <a:rPr lang="en-US" smtClean="0"/>
              <a:pPr/>
              <a:t>‹#›</a:t>
            </a:fld>
            <a:endParaRPr lang="en-US"/>
          </a:p>
        </p:txBody>
      </p:sp>
      <p:pic>
        <p:nvPicPr>
          <p:cNvPr id="3" name="Picture 2">
            <a:extLst>
              <a:ext uri="{FF2B5EF4-FFF2-40B4-BE49-F238E27FC236}">
                <a16:creationId xmlns:a16="http://schemas.microsoft.com/office/drawing/2014/main" id="{AE84B889-41F9-AEBA-4C67-B0DD274E0149}"/>
              </a:ext>
            </a:extLst>
          </p:cNvPr>
          <p:cNvPicPr>
            <a:picLocks noChangeAspect="1"/>
          </p:cNvPicPr>
          <p:nvPr userDrawn="1"/>
        </p:nvPicPr>
        <p:blipFill>
          <a:blip r:embed="rId2"/>
          <a:stretch>
            <a:fillRect/>
          </a:stretch>
        </p:blipFill>
        <p:spPr>
          <a:xfrm>
            <a:off x="16610255" y="778011"/>
            <a:ext cx="895083" cy="680088"/>
          </a:xfrm>
          <a:prstGeom prst="rect">
            <a:avLst/>
          </a:prstGeom>
        </p:spPr>
      </p:pic>
      <p:grpSp>
        <p:nvGrpSpPr>
          <p:cNvPr id="5" name="Group 4">
            <a:extLst>
              <a:ext uri="{FF2B5EF4-FFF2-40B4-BE49-F238E27FC236}">
                <a16:creationId xmlns:a16="http://schemas.microsoft.com/office/drawing/2014/main" id="{10435124-C9AC-FB1D-CEAE-F2905FC5D50E}"/>
              </a:ext>
            </a:extLst>
          </p:cNvPr>
          <p:cNvGrpSpPr/>
          <p:nvPr userDrawn="1"/>
        </p:nvGrpSpPr>
        <p:grpSpPr>
          <a:xfrm>
            <a:off x="0" y="826695"/>
            <a:ext cx="13744575" cy="1343025"/>
            <a:chOff x="10708763" y="4544331"/>
            <a:chExt cx="2073787" cy="895350"/>
          </a:xfrm>
        </p:grpSpPr>
        <p:cxnSp>
          <p:nvCxnSpPr>
            <p:cNvPr id="9" name="Straight Connector 8">
              <a:extLst>
                <a:ext uri="{FF2B5EF4-FFF2-40B4-BE49-F238E27FC236}">
                  <a16:creationId xmlns:a16="http://schemas.microsoft.com/office/drawing/2014/main" id="{67964636-2DB9-30E7-CB5E-4D5479F38172}"/>
                </a:ext>
              </a:extLst>
            </p:cNvPr>
            <p:cNvCxnSpPr>
              <a:cxnSpLocks/>
            </p:cNvCxnSpPr>
            <p:nvPr userDrawn="1"/>
          </p:nvCxnSpPr>
          <p:spPr>
            <a:xfrm>
              <a:off x="10708763" y="4544331"/>
              <a:ext cx="207378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EEE6D77-23FB-9E6E-3426-28AFCA9C78F7}"/>
                </a:ext>
              </a:extLst>
            </p:cNvPr>
            <p:cNvCxnSpPr>
              <a:cxnSpLocks/>
            </p:cNvCxnSpPr>
            <p:nvPr userDrawn="1"/>
          </p:nvCxnSpPr>
          <p:spPr>
            <a:xfrm>
              <a:off x="10708763" y="4768168"/>
              <a:ext cx="207378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ACF43A2-42B8-1764-91E0-4D59C9C845C0}"/>
                </a:ext>
              </a:extLst>
            </p:cNvPr>
            <p:cNvCxnSpPr>
              <a:cxnSpLocks/>
            </p:cNvCxnSpPr>
            <p:nvPr userDrawn="1"/>
          </p:nvCxnSpPr>
          <p:spPr>
            <a:xfrm>
              <a:off x="10708763" y="4992006"/>
              <a:ext cx="207378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21A85ED-E6D8-AD11-CC3F-235BD7AE777C}"/>
                </a:ext>
              </a:extLst>
            </p:cNvPr>
            <p:cNvCxnSpPr>
              <a:cxnSpLocks/>
            </p:cNvCxnSpPr>
            <p:nvPr userDrawn="1"/>
          </p:nvCxnSpPr>
          <p:spPr>
            <a:xfrm>
              <a:off x="10708763" y="5215844"/>
              <a:ext cx="207378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1B5C9AC-AFD8-5965-4B40-DA2E15F29ADF}"/>
                </a:ext>
              </a:extLst>
            </p:cNvPr>
            <p:cNvCxnSpPr>
              <a:cxnSpLocks/>
            </p:cNvCxnSpPr>
            <p:nvPr userDrawn="1"/>
          </p:nvCxnSpPr>
          <p:spPr>
            <a:xfrm>
              <a:off x="10708763" y="5439681"/>
              <a:ext cx="207378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31392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50308" y="2113613"/>
            <a:ext cx="10379226" cy="6858938"/>
          </a:xfrm>
        </p:spPr>
        <p:txBody>
          <a:bodyPr anchor="ctr">
            <a:noAutofit/>
          </a:bodyPr>
          <a:lstStyle>
            <a:lvl1pPr algn="l">
              <a:defRPr sz="8100" b="1" i="0">
                <a:solidFill>
                  <a:schemeClr val="bg1"/>
                </a:solidFill>
              </a:defRPr>
            </a:lvl1pPr>
          </a:lstStyle>
          <a:p>
            <a:r>
              <a:rPr lang="en-US"/>
              <a:t>Click to edit Master title style</a:t>
            </a:r>
          </a:p>
        </p:txBody>
      </p:sp>
      <p:sp>
        <p:nvSpPr>
          <p:cNvPr id="7" name="Date Placeholder 3">
            <a:extLst>
              <a:ext uri="{FF2B5EF4-FFF2-40B4-BE49-F238E27FC236}">
                <a16:creationId xmlns:a16="http://schemas.microsoft.com/office/drawing/2014/main" id="{71F29FFF-6E34-CE68-099F-96B42F2DAA93}"/>
              </a:ext>
            </a:extLst>
          </p:cNvPr>
          <p:cNvSpPr>
            <a:spLocks noGrp="1"/>
          </p:cNvSpPr>
          <p:nvPr>
            <p:ph type="dt" sz="half" idx="2"/>
          </p:nvPr>
        </p:nvSpPr>
        <p:spPr>
          <a:xfrm>
            <a:off x="754866" y="9418291"/>
            <a:ext cx="4617234" cy="547688"/>
          </a:xfrm>
          <a:prstGeom prst="rect">
            <a:avLst/>
          </a:prstGeom>
        </p:spPr>
        <p:txBody>
          <a:bodyPr vert="horz" lIns="0" tIns="0" rIns="0" bIns="0" rtlCol="0" anchor="ctr"/>
          <a:lstStyle>
            <a:lvl1pPr algn="l">
              <a:defRPr sz="1500">
                <a:solidFill>
                  <a:schemeClr val="accent2"/>
                </a:solidFill>
              </a:defRPr>
            </a:lvl1pPr>
          </a:lstStyle>
          <a:p>
            <a:fld id="{B6DF1761-4800-FC42-8249-7076299CC279}" type="datetimeFigureOut">
              <a:rPr lang="en-US" smtClean="0"/>
              <a:pPr/>
              <a:t>7/21/2025</a:t>
            </a:fld>
            <a:endParaRPr lang="en-US"/>
          </a:p>
        </p:txBody>
      </p:sp>
      <p:sp>
        <p:nvSpPr>
          <p:cNvPr id="8" name="Footer Placeholder 4">
            <a:extLst>
              <a:ext uri="{FF2B5EF4-FFF2-40B4-BE49-F238E27FC236}">
                <a16:creationId xmlns:a16="http://schemas.microsoft.com/office/drawing/2014/main" id="{59D93F55-324C-3FD2-918E-1D86D6444397}"/>
              </a:ext>
            </a:extLst>
          </p:cNvPr>
          <p:cNvSpPr>
            <a:spLocks noGrp="1"/>
          </p:cNvSpPr>
          <p:nvPr>
            <p:ph type="ftr" sz="quarter" idx="3"/>
          </p:nvPr>
        </p:nvSpPr>
        <p:spPr>
          <a:xfrm>
            <a:off x="6057900" y="9418291"/>
            <a:ext cx="6172200" cy="547688"/>
          </a:xfrm>
          <a:prstGeom prst="rect">
            <a:avLst/>
          </a:prstGeom>
        </p:spPr>
        <p:txBody>
          <a:bodyPr vert="horz" lIns="0" tIns="0" rIns="0" bIns="0" rtlCol="0" anchor="ctr"/>
          <a:lstStyle>
            <a:lvl1pPr algn="ctr">
              <a:defRPr sz="1500">
                <a:solidFill>
                  <a:schemeClr val="accent2"/>
                </a:solidFill>
              </a:defRPr>
            </a:lvl1pPr>
          </a:lstStyle>
          <a:p>
            <a:endParaRPr lang="en-US"/>
          </a:p>
        </p:txBody>
      </p:sp>
      <p:sp>
        <p:nvSpPr>
          <p:cNvPr id="10" name="Slide Number Placeholder 5">
            <a:extLst>
              <a:ext uri="{FF2B5EF4-FFF2-40B4-BE49-F238E27FC236}">
                <a16:creationId xmlns:a16="http://schemas.microsoft.com/office/drawing/2014/main" id="{B277B78A-76F9-BFCD-5668-D53645562237}"/>
              </a:ext>
            </a:extLst>
          </p:cNvPr>
          <p:cNvSpPr>
            <a:spLocks noGrp="1"/>
          </p:cNvSpPr>
          <p:nvPr>
            <p:ph type="sldNum" sz="quarter" idx="4"/>
          </p:nvPr>
        </p:nvSpPr>
        <p:spPr>
          <a:xfrm>
            <a:off x="12915899" y="9418291"/>
            <a:ext cx="4613636" cy="547688"/>
          </a:xfrm>
          <a:prstGeom prst="rect">
            <a:avLst/>
          </a:prstGeom>
        </p:spPr>
        <p:txBody>
          <a:bodyPr vert="horz" lIns="0" tIns="0" rIns="0" bIns="0" rtlCol="0" anchor="ctr"/>
          <a:lstStyle>
            <a:lvl1pPr algn="r">
              <a:defRPr sz="1500">
                <a:solidFill>
                  <a:schemeClr val="accent2"/>
                </a:solidFill>
              </a:defRPr>
            </a:lvl1pPr>
          </a:lstStyle>
          <a:p>
            <a:fld id="{042C47CB-548E-C046-93C6-4F6FCFB0D4E1}" type="slidenum">
              <a:rPr lang="en-US" smtClean="0"/>
              <a:pPr/>
              <a:t>‹#›</a:t>
            </a:fld>
            <a:endParaRPr lang="en-US"/>
          </a:p>
        </p:txBody>
      </p:sp>
      <p:pic>
        <p:nvPicPr>
          <p:cNvPr id="3" name="Picture 2">
            <a:extLst>
              <a:ext uri="{FF2B5EF4-FFF2-40B4-BE49-F238E27FC236}">
                <a16:creationId xmlns:a16="http://schemas.microsoft.com/office/drawing/2014/main" id="{AE84B889-41F9-AEBA-4C67-B0DD274E0149}"/>
              </a:ext>
            </a:extLst>
          </p:cNvPr>
          <p:cNvPicPr>
            <a:picLocks noChangeAspect="1"/>
          </p:cNvPicPr>
          <p:nvPr userDrawn="1"/>
        </p:nvPicPr>
        <p:blipFill>
          <a:blip r:embed="rId2"/>
          <a:stretch>
            <a:fillRect/>
          </a:stretch>
        </p:blipFill>
        <p:spPr>
          <a:xfrm>
            <a:off x="16610255" y="778011"/>
            <a:ext cx="895083" cy="680088"/>
          </a:xfrm>
          <a:prstGeom prst="rect">
            <a:avLst/>
          </a:prstGeom>
        </p:spPr>
      </p:pic>
      <p:pic>
        <p:nvPicPr>
          <p:cNvPr id="13" name="Graphic 12">
            <a:extLst>
              <a:ext uri="{FF2B5EF4-FFF2-40B4-BE49-F238E27FC236}">
                <a16:creationId xmlns:a16="http://schemas.microsoft.com/office/drawing/2014/main" id="{B5232434-1C7A-FE1F-3801-9C215A002DE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5010" t="44097"/>
          <a:stretch/>
        </p:blipFill>
        <p:spPr>
          <a:xfrm>
            <a:off x="1" y="1"/>
            <a:ext cx="6571235" cy="5652464"/>
          </a:xfrm>
          <a:prstGeom prst="rect">
            <a:avLst/>
          </a:prstGeom>
        </p:spPr>
      </p:pic>
      <p:sp>
        <p:nvSpPr>
          <p:cNvPr id="15" name="Freeform 14">
            <a:extLst>
              <a:ext uri="{FF2B5EF4-FFF2-40B4-BE49-F238E27FC236}">
                <a16:creationId xmlns:a16="http://schemas.microsoft.com/office/drawing/2014/main" id="{E1C2AA26-B3BC-DE63-CE81-53AB8FB5C6EF}"/>
              </a:ext>
            </a:extLst>
          </p:cNvPr>
          <p:cNvSpPr/>
          <p:nvPr userDrawn="1"/>
        </p:nvSpPr>
        <p:spPr>
          <a:xfrm>
            <a:off x="1" y="2"/>
            <a:ext cx="4290278" cy="3371507"/>
          </a:xfrm>
          <a:custGeom>
            <a:avLst/>
            <a:gdLst>
              <a:gd name="connsiteX0" fmla="*/ 0 w 2860185"/>
              <a:gd name="connsiteY0" fmla="*/ 0 h 2247671"/>
              <a:gd name="connsiteX1" fmla="*/ 2816140 w 2860185"/>
              <a:gd name="connsiteY1" fmla="*/ 0 h 2247671"/>
              <a:gd name="connsiteX2" fmla="*/ 2822605 w 2860185"/>
              <a:gd name="connsiteY2" fmla="*/ 25145 h 2247671"/>
              <a:gd name="connsiteX3" fmla="*/ 2860185 w 2860185"/>
              <a:gd name="connsiteY3" fmla="*/ 397932 h 2247671"/>
              <a:gd name="connsiteX4" fmla="*/ 1010446 w 2860185"/>
              <a:gd name="connsiteY4" fmla="*/ 2247671 h 2247671"/>
              <a:gd name="connsiteX5" fmla="*/ 128750 w 2860185"/>
              <a:gd name="connsiteY5" fmla="*/ 2024418 h 2247671"/>
              <a:gd name="connsiteX6" fmla="*/ 0 w 2860185"/>
              <a:gd name="connsiteY6" fmla="*/ 1946200 h 2247671"/>
              <a:gd name="connsiteX7" fmla="*/ 0 w 2860185"/>
              <a:gd name="connsiteY7" fmla="*/ 0 h 224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85" h="2247671">
                <a:moveTo>
                  <a:pt x="0" y="0"/>
                </a:moveTo>
                <a:lnTo>
                  <a:pt x="2816140" y="0"/>
                </a:lnTo>
                <a:lnTo>
                  <a:pt x="2822605" y="25145"/>
                </a:lnTo>
                <a:cubicBezTo>
                  <a:pt x="2847245" y="145559"/>
                  <a:pt x="2860185" y="270234"/>
                  <a:pt x="2860185" y="397932"/>
                </a:cubicBezTo>
                <a:cubicBezTo>
                  <a:pt x="2860185" y="1419515"/>
                  <a:pt x="2032029" y="2247671"/>
                  <a:pt x="1010446" y="2247671"/>
                </a:cubicBezTo>
                <a:cubicBezTo>
                  <a:pt x="691201" y="2247671"/>
                  <a:pt x="390846" y="2166797"/>
                  <a:pt x="128750" y="2024418"/>
                </a:cubicBezTo>
                <a:lnTo>
                  <a:pt x="0" y="1946200"/>
                </a:lnTo>
                <a:lnTo>
                  <a:pt x="0"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spTree>
    <p:extLst>
      <p:ext uri="{BB962C8B-B14F-4D97-AF65-F5344CB8AC3E}">
        <p14:creationId xmlns:p14="http://schemas.microsoft.com/office/powerpoint/2010/main" val="908004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25EE95BB-E7ED-1ABF-F797-1CCD03DD6B41}"/>
              </a:ext>
            </a:extLst>
          </p:cNvPr>
          <p:cNvSpPr>
            <a:spLocks noGrp="1"/>
          </p:cNvSpPr>
          <p:nvPr>
            <p:ph type="dt" sz="half" idx="2"/>
          </p:nvPr>
        </p:nvSpPr>
        <p:spPr>
          <a:xfrm>
            <a:off x="754866" y="9418291"/>
            <a:ext cx="4617234" cy="547688"/>
          </a:xfrm>
          <a:prstGeom prst="rect">
            <a:avLst/>
          </a:prstGeom>
        </p:spPr>
        <p:txBody>
          <a:bodyPr vert="horz" lIns="0" tIns="0" rIns="0" bIns="0" rtlCol="0" anchor="ctr"/>
          <a:lstStyle>
            <a:lvl1pPr algn="l">
              <a:defRPr sz="1500">
                <a:solidFill>
                  <a:schemeClr val="accent1"/>
                </a:solidFill>
              </a:defRPr>
            </a:lvl1pPr>
          </a:lstStyle>
          <a:p>
            <a:fld id="{B6DF1761-4800-FC42-8249-7076299CC279}" type="datetimeFigureOut">
              <a:rPr lang="en-US" smtClean="0"/>
              <a:pPr/>
              <a:t>7/21/2025</a:t>
            </a:fld>
            <a:endParaRPr lang="en-US"/>
          </a:p>
        </p:txBody>
      </p:sp>
      <p:sp>
        <p:nvSpPr>
          <p:cNvPr id="10" name="Footer Placeholder 4">
            <a:extLst>
              <a:ext uri="{FF2B5EF4-FFF2-40B4-BE49-F238E27FC236}">
                <a16:creationId xmlns:a16="http://schemas.microsoft.com/office/drawing/2014/main" id="{47A999C1-0B52-A570-FD96-6A01C5CBF224}"/>
              </a:ext>
            </a:extLst>
          </p:cNvPr>
          <p:cNvSpPr>
            <a:spLocks noGrp="1"/>
          </p:cNvSpPr>
          <p:nvPr>
            <p:ph type="ftr" sz="quarter" idx="3"/>
          </p:nvPr>
        </p:nvSpPr>
        <p:spPr>
          <a:xfrm>
            <a:off x="6057900" y="9418291"/>
            <a:ext cx="6172200" cy="547688"/>
          </a:xfrm>
          <a:prstGeom prst="rect">
            <a:avLst/>
          </a:prstGeom>
        </p:spPr>
        <p:txBody>
          <a:bodyPr vert="horz" lIns="0" tIns="0" rIns="0" bIns="0" rtlCol="0" anchor="ctr"/>
          <a:lstStyle>
            <a:lvl1pPr algn="ctr">
              <a:defRPr sz="1500">
                <a:solidFill>
                  <a:schemeClr val="accent1"/>
                </a:solidFill>
              </a:defRPr>
            </a:lvl1pPr>
          </a:lstStyle>
          <a:p>
            <a:endParaRPr lang="en-US"/>
          </a:p>
        </p:txBody>
      </p:sp>
      <p:sp>
        <p:nvSpPr>
          <p:cNvPr id="11" name="Slide Number Placeholder 5">
            <a:extLst>
              <a:ext uri="{FF2B5EF4-FFF2-40B4-BE49-F238E27FC236}">
                <a16:creationId xmlns:a16="http://schemas.microsoft.com/office/drawing/2014/main" id="{C369FED8-A8C7-C6A1-6AA6-72629C361836}"/>
              </a:ext>
            </a:extLst>
          </p:cNvPr>
          <p:cNvSpPr>
            <a:spLocks noGrp="1"/>
          </p:cNvSpPr>
          <p:nvPr>
            <p:ph type="sldNum" sz="quarter" idx="4"/>
          </p:nvPr>
        </p:nvSpPr>
        <p:spPr>
          <a:xfrm>
            <a:off x="12915899" y="9418291"/>
            <a:ext cx="4613636" cy="547688"/>
          </a:xfrm>
          <a:prstGeom prst="rect">
            <a:avLst/>
          </a:prstGeom>
        </p:spPr>
        <p:txBody>
          <a:bodyPr vert="horz" lIns="0" tIns="0" rIns="0" bIns="0" rtlCol="0" anchor="ctr"/>
          <a:lstStyle>
            <a:lvl1pPr algn="r">
              <a:defRPr sz="1500">
                <a:solidFill>
                  <a:schemeClr val="accent1"/>
                </a:solidFill>
              </a:defRPr>
            </a:lvl1pPr>
          </a:lstStyle>
          <a:p>
            <a:fld id="{042C47CB-548E-C046-93C6-4F6FCFB0D4E1}" type="slidenum">
              <a:rPr lang="en-US" smtClean="0"/>
              <a:pPr/>
              <a:t>‹#›</a:t>
            </a:fld>
            <a:endParaRPr lang="en-US"/>
          </a:p>
        </p:txBody>
      </p:sp>
      <p:sp>
        <p:nvSpPr>
          <p:cNvPr id="2" name="Title 1">
            <a:extLst>
              <a:ext uri="{FF2B5EF4-FFF2-40B4-BE49-F238E27FC236}">
                <a16:creationId xmlns:a16="http://schemas.microsoft.com/office/drawing/2014/main" id="{02AAB11E-9964-7974-5BCC-6262E5D5D543}"/>
              </a:ext>
            </a:extLst>
          </p:cNvPr>
          <p:cNvSpPr>
            <a:spLocks noGrp="1"/>
          </p:cNvSpPr>
          <p:nvPr>
            <p:ph type="title"/>
          </p:nvPr>
        </p:nvSpPr>
        <p:spPr>
          <a:xfrm>
            <a:off x="754867" y="1119866"/>
            <a:ext cx="13886423" cy="2034815"/>
          </a:xfrm>
        </p:spPr>
        <p:txBody>
          <a:bodyPr anchor="t" anchorCtr="0">
            <a:noAutofit/>
          </a:bodyPr>
          <a:lstStyle>
            <a:lvl1pPr>
              <a:defRPr sz="7200">
                <a:solidFill>
                  <a:schemeClr val="accent3"/>
                </a:solidFill>
              </a:defRPr>
            </a:lvl1pPr>
          </a:lstStyle>
          <a:p>
            <a:r>
              <a:rPr lang="en-US"/>
              <a:t>Click to edit Master title style</a:t>
            </a:r>
          </a:p>
        </p:txBody>
      </p:sp>
    </p:spTree>
    <p:extLst>
      <p:ext uri="{BB962C8B-B14F-4D97-AF65-F5344CB8AC3E}">
        <p14:creationId xmlns:p14="http://schemas.microsoft.com/office/powerpoint/2010/main" val="31751280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25EE95BB-E7ED-1ABF-F797-1CCD03DD6B41}"/>
              </a:ext>
            </a:extLst>
          </p:cNvPr>
          <p:cNvSpPr>
            <a:spLocks noGrp="1"/>
          </p:cNvSpPr>
          <p:nvPr>
            <p:ph type="dt" sz="half" idx="2"/>
          </p:nvPr>
        </p:nvSpPr>
        <p:spPr>
          <a:xfrm>
            <a:off x="754866" y="9418291"/>
            <a:ext cx="4617234" cy="547688"/>
          </a:xfrm>
          <a:prstGeom prst="rect">
            <a:avLst/>
          </a:prstGeom>
        </p:spPr>
        <p:txBody>
          <a:bodyPr vert="horz" lIns="0" tIns="0" rIns="0" bIns="0" rtlCol="0" anchor="ctr"/>
          <a:lstStyle>
            <a:lvl1pPr algn="l">
              <a:defRPr sz="1500">
                <a:solidFill>
                  <a:schemeClr val="accent1"/>
                </a:solidFill>
              </a:defRPr>
            </a:lvl1pPr>
          </a:lstStyle>
          <a:p>
            <a:fld id="{B6DF1761-4800-FC42-8249-7076299CC279}" type="datetimeFigureOut">
              <a:rPr lang="en-US" smtClean="0"/>
              <a:pPr/>
              <a:t>7/21/2025</a:t>
            </a:fld>
            <a:endParaRPr lang="en-US"/>
          </a:p>
        </p:txBody>
      </p:sp>
      <p:sp>
        <p:nvSpPr>
          <p:cNvPr id="10" name="Footer Placeholder 4">
            <a:extLst>
              <a:ext uri="{FF2B5EF4-FFF2-40B4-BE49-F238E27FC236}">
                <a16:creationId xmlns:a16="http://schemas.microsoft.com/office/drawing/2014/main" id="{47A999C1-0B52-A570-FD96-6A01C5CBF224}"/>
              </a:ext>
            </a:extLst>
          </p:cNvPr>
          <p:cNvSpPr>
            <a:spLocks noGrp="1"/>
          </p:cNvSpPr>
          <p:nvPr>
            <p:ph type="ftr" sz="quarter" idx="3"/>
          </p:nvPr>
        </p:nvSpPr>
        <p:spPr>
          <a:xfrm>
            <a:off x="6057900" y="9418291"/>
            <a:ext cx="6172200" cy="547688"/>
          </a:xfrm>
          <a:prstGeom prst="rect">
            <a:avLst/>
          </a:prstGeom>
        </p:spPr>
        <p:txBody>
          <a:bodyPr vert="horz" lIns="0" tIns="0" rIns="0" bIns="0" rtlCol="0" anchor="ctr"/>
          <a:lstStyle>
            <a:lvl1pPr algn="ctr">
              <a:defRPr sz="1500">
                <a:solidFill>
                  <a:schemeClr val="accent1"/>
                </a:solidFill>
              </a:defRPr>
            </a:lvl1pPr>
          </a:lstStyle>
          <a:p>
            <a:endParaRPr lang="en-US"/>
          </a:p>
        </p:txBody>
      </p:sp>
      <p:sp>
        <p:nvSpPr>
          <p:cNvPr id="11" name="Slide Number Placeholder 5">
            <a:extLst>
              <a:ext uri="{FF2B5EF4-FFF2-40B4-BE49-F238E27FC236}">
                <a16:creationId xmlns:a16="http://schemas.microsoft.com/office/drawing/2014/main" id="{C369FED8-A8C7-C6A1-6AA6-72629C361836}"/>
              </a:ext>
            </a:extLst>
          </p:cNvPr>
          <p:cNvSpPr>
            <a:spLocks noGrp="1"/>
          </p:cNvSpPr>
          <p:nvPr>
            <p:ph type="sldNum" sz="quarter" idx="4"/>
          </p:nvPr>
        </p:nvSpPr>
        <p:spPr>
          <a:xfrm>
            <a:off x="12915899" y="9418291"/>
            <a:ext cx="4613636" cy="547688"/>
          </a:xfrm>
          <a:prstGeom prst="rect">
            <a:avLst/>
          </a:prstGeom>
        </p:spPr>
        <p:txBody>
          <a:bodyPr vert="horz" lIns="0" tIns="0" rIns="0" bIns="0" rtlCol="0" anchor="ctr"/>
          <a:lstStyle>
            <a:lvl1pPr algn="r">
              <a:defRPr sz="1500">
                <a:solidFill>
                  <a:schemeClr val="accent1"/>
                </a:solidFill>
              </a:defRPr>
            </a:lvl1pPr>
          </a:lstStyle>
          <a:p>
            <a:fld id="{042C47CB-548E-C046-93C6-4F6FCFB0D4E1}" type="slidenum">
              <a:rPr lang="en-US" smtClean="0"/>
              <a:pPr/>
              <a:t>‹#›</a:t>
            </a:fld>
            <a:endParaRPr lang="en-US"/>
          </a:p>
        </p:txBody>
      </p:sp>
    </p:spTree>
    <p:extLst>
      <p:ext uri="{BB962C8B-B14F-4D97-AF65-F5344CB8AC3E}">
        <p14:creationId xmlns:p14="http://schemas.microsoft.com/office/powerpoint/2010/main" val="509247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Only">
    <p:bg>
      <p:bgPr>
        <a:solidFill>
          <a:schemeClr val="bg1"/>
        </a:solidFill>
        <a:effectLst/>
      </p:bgPr>
    </p:bg>
    <p:spTree>
      <p:nvGrpSpPr>
        <p:cNvPr id="1" name=""/>
        <p:cNvGrpSpPr/>
        <p:nvPr/>
      </p:nvGrpSpPr>
      <p:grpSpPr>
        <a:xfrm>
          <a:off x="0" y="0"/>
          <a:ext cx="0" cy="0"/>
          <a:chOff x="0" y="0"/>
          <a:chExt cx="0" cy="0"/>
        </a:xfrm>
      </p:grpSpPr>
      <p:pic>
        <p:nvPicPr>
          <p:cNvPr id="4" name="Picture 3" descr="A black outline with colorful circles&#10;&#10;Description automatically generated">
            <a:extLst>
              <a:ext uri="{FF2B5EF4-FFF2-40B4-BE49-F238E27FC236}">
                <a16:creationId xmlns:a16="http://schemas.microsoft.com/office/drawing/2014/main" id="{71357663-ABE1-E1A7-8A59-5273399F4F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9946" y="3655314"/>
            <a:ext cx="10008108" cy="2976372"/>
          </a:xfrm>
          <a:prstGeom prst="rect">
            <a:avLst/>
          </a:prstGeom>
        </p:spPr>
      </p:pic>
    </p:spTree>
    <p:extLst>
      <p:ext uri="{BB962C8B-B14F-4D97-AF65-F5344CB8AC3E}">
        <p14:creationId xmlns:p14="http://schemas.microsoft.com/office/powerpoint/2010/main" val="1921452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E9F2-EC6E-DF18-70F6-F9BFBF3730D9}"/>
              </a:ext>
            </a:extLst>
          </p:cNvPr>
          <p:cNvSpPr>
            <a:spLocks noGrp="1"/>
          </p:cNvSpPr>
          <p:nvPr>
            <p:ph type="ctrTitle" hasCustomPrompt="1"/>
          </p:nvPr>
        </p:nvSpPr>
        <p:spPr>
          <a:xfrm>
            <a:off x="4607959" y="3637052"/>
            <a:ext cx="12991673" cy="1627893"/>
          </a:xfrm>
        </p:spPr>
        <p:txBody>
          <a:bodyPr anchor="ctr">
            <a:normAutofit/>
          </a:bodyPr>
          <a:lstStyle>
            <a:lvl1pPr algn="l">
              <a:defRPr sz="66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8D87A081-CD1B-260A-31E9-7410C4682600}"/>
              </a:ext>
            </a:extLst>
          </p:cNvPr>
          <p:cNvSpPr>
            <a:spLocks noGrp="1"/>
          </p:cNvSpPr>
          <p:nvPr>
            <p:ph type="subTitle" idx="1" hasCustomPrompt="1"/>
          </p:nvPr>
        </p:nvSpPr>
        <p:spPr>
          <a:xfrm>
            <a:off x="4607958" y="5521750"/>
            <a:ext cx="13090956" cy="576503"/>
          </a:xfrm>
        </p:spPr>
        <p:txBody>
          <a:bodyPr>
            <a:noAutofit/>
          </a:bodyPr>
          <a:lstStyle>
            <a:lvl1pPr marL="0" indent="0" algn="l">
              <a:buNone/>
              <a:defRPr sz="4200" b="1" i="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Presenter Name</a:t>
            </a:r>
          </a:p>
        </p:txBody>
      </p:sp>
      <p:sp>
        <p:nvSpPr>
          <p:cNvPr id="11" name="Text Placeholder 10">
            <a:extLst>
              <a:ext uri="{FF2B5EF4-FFF2-40B4-BE49-F238E27FC236}">
                <a16:creationId xmlns:a16="http://schemas.microsoft.com/office/drawing/2014/main" id="{C2F158E4-2324-0811-5574-1C3CE271FA1D}"/>
              </a:ext>
            </a:extLst>
          </p:cNvPr>
          <p:cNvSpPr>
            <a:spLocks noGrp="1"/>
          </p:cNvSpPr>
          <p:nvPr>
            <p:ph type="body" sz="quarter" idx="10" hasCustomPrompt="1"/>
          </p:nvPr>
        </p:nvSpPr>
        <p:spPr>
          <a:xfrm>
            <a:off x="4607957" y="6142277"/>
            <a:ext cx="13090958" cy="576504"/>
          </a:xfrm>
        </p:spPr>
        <p:txBody>
          <a:bodyPr>
            <a:normAutofit/>
          </a:bodyPr>
          <a:lstStyle>
            <a:lvl1pPr marL="0" indent="0">
              <a:buNone/>
              <a:defRPr sz="3600" i="1">
                <a:solidFill>
                  <a:schemeClr val="bg1"/>
                </a:solidFill>
              </a:defRPr>
            </a:lvl1pPr>
          </a:lstStyle>
          <a:p>
            <a:pPr lvl="0"/>
            <a:r>
              <a:rPr lang="en-US"/>
              <a:t>Presenter Title</a:t>
            </a:r>
          </a:p>
        </p:txBody>
      </p:sp>
    </p:spTree>
    <p:extLst>
      <p:ext uri="{BB962C8B-B14F-4D97-AF65-F5344CB8AC3E}">
        <p14:creationId xmlns:p14="http://schemas.microsoft.com/office/powerpoint/2010/main" val="3759973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E9F2-EC6E-DF18-70F6-F9BFBF3730D9}"/>
              </a:ext>
            </a:extLst>
          </p:cNvPr>
          <p:cNvSpPr>
            <a:spLocks noGrp="1"/>
          </p:cNvSpPr>
          <p:nvPr>
            <p:ph type="ctrTitle" hasCustomPrompt="1"/>
          </p:nvPr>
        </p:nvSpPr>
        <p:spPr>
          <a:xfrm>
            <a:off x="4607959" y="3637052"/>
            <a:ext cx="12991673" cy="1627893"/>
          </a:xfrm>
        </p:spPr>
        <p:txBody>
          <a:bodyPr anchor="ctr">
            <a:normAutofit/>
          </a:bodyPr>
          <a:lstStyle>
            <a:lvl1pPr algn="l">
              <a:defRPr sz="6600">
                <a:solidFill>
                  <a:schemeClr val="tx1"/>
                </a:solidFill>
              </a:defRPr>
            </a:lvl1pPr>
          </a:lstStyle>
          <a:p>
            <a:r>
              <a:rPr lang="en-US"/>
              <a:t>Presentation Title</a:t>
            </a:r>
          </a:p>
        </p:txBody>
      </p:sp>
      <p:sp>
        <p:nvSpPr>
          <p:cNvPr id="3" name="Subtitle 2">
            <a:extLst>
              <a:ext uri="{FF2B5EF4-FFF2-40B4-BE49-F238E27FC236}">
                <a16:creationId xmlns:a16="http://schemas.microsoft.com/office/drawing/2014/main" id="{8D87A081-CD1B-260A-31E9-7410C4682600}"/>
              </a:ext>
            </a:extLst>
          </p:cNvPr>
          <p:cNvSpPr>
            <a:spLocks noGrp="1"/>
          </p:cNvSpPr>
          <p:nvPr>
            <p:ph type="subTitle" idx="1" hasCustomPrompt="1"/>
          </p:nvPr>
        </p:nvSpPr>
        <p:spPr>
          <a:xfrm>
            <a:off x="4607958" y="5521750"/>
            <a:ext cx="13090956" cy="576503"/>
          </a:xfrm>
        </p:spPr>
        <p:txBody>
          <a:bodyPr>
            <a:noAutofit/>
          </a:bodyPr>
          <a:lstStyle>
            <a:lvl1pPr marL="0" indent="0" algn="l">
              <a:buNone/>
              <a:defRPr sz="4200" b="1" i="0">
                <a:solidFill>
                  <a:schemeClr val="tx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Presenter Name</a:t>
            </a:r>
          </a:p>
        </p:txBody>
      </p:sp>
      <p:sp>
        <p:nvSpPr>
          <p:cNvPr id="11" name="Text Placeholder 10">
            <a:extLst>
              <a:ext uri="{FF2B5EF4-FFF2-40B4-BE49-F238E27FC236}">
                <a16:creationId xmlns:a16="http://schemas.microsoft.com/office/drawing/2014/main" id="{C2F158E4-2324-0811-5574-1C3CE271FA1D}"/>
              </a:ext>
            </a:extLst>
          </p:cNvPr>
          <p:cNvSpPr>
            <a:spLocks noGrp="1"/>
          </p:cNvSpPr>
          <p:nvPr>
            <p:ph type="body" sz="quarter" idx="10" hasCustomPrompt="1"/>
          </p:nvPr>
        </p:nvSpPr>
        <p:spPr>
          <a:xfrm>
            <a:off x="4607957" y="6142277"/>
            <a:ext cx="13090958" cy="576504"/>
          </a:xfrm>
        </p:spPr>
        <p:txBody>
          <a:bodyPr>
            <a:normAutofit/>
          </a:bodyPr>
          <a:lstStyle>
            <a:lvl1pPr marL="0" indent="0">
              <a:buNone/>
              <a:defRPr sz="3600" i="1">
                <a:solidFill>
                  <a:schemeClr val="tx1"/>
                </a:solidFill>
              </a:defRPr>
            </a:lvl1pPr>
          </a:lstStyle>
          <a:p>
            <a:pPr lvl="0"/>
            <a:r>
              <a:rPr lang="en-US"/>
              <a:t>Presenter Title</a:t>
            </a:r>
          </a:p>
        </p:txBody>
      </p:sp>
    </p:spTree>
    <p:extLst>
      <p:ext uri="{BB962C8B-B14F-4D97-AF65-F5344CB8AC3E}">
        <p14:creationId xmlns:p14="http://schemas.microsoft.com/office/powerpoint/2010/main" val="34625649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Master Sty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8A5C8-EE87-8BDF-5BED-BC831DF9BEA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4B1831-6264-A85E-4FA7-FB2F39CE2386}"/>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34197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is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D18FB3-1A37-592A-F8A1-6D35046A6576}"/>
              </a:ext>
            </a:extLst>
          </p:cNvPr>
          <p:cNvSpPr txBox="1"/>
          <p:nvPr userDrawn="1"/>
        </p:nvSpPr>
        <p:spPr>
          <a:xfrm>
            <a:off x="4202210" y="2871001"/>
            <a:ext cx="9735671" cy="1200329"/>
          </a:xfrm>
          <a:prstGeom prst="rect">
            <a:avLst/>
          </a:prstGeom>
          <a:noFill/>
        </p:spPr>
        <p:txBody>
          <a:bodyPr wrap="square" rtlCol="0">
            <a:spAutoFit/>
          </a:bodyPr>
          <a:lstStyle/>
          <a:p>
            <a:pPr algn="ctr"/>
            <a:r>
              <a:rPr lang="en-US" sz="7200" b="1" dirty="0">
                <a:solidFill>
                  <a:schemeClr val="bg1"/>
                </a:solidFill>
              </a:rPr>
              <a:t>Mission</a:t>
            </a:r>
          </a:p>
        </p:txBody>
      </p:sp>
      <p:sp>
        <p:nvSpPr>
          <p:cNvPr id="4" name="TextBox 3">
            <a:extLst>
              <a:ext uri="{FF2B5EF4-FFF2-40B4-BE49-F238E27FC236}">
                <a16:creationId xmlns:a16="http://schemas.microsoft.com/office/drawing/2014/main" id="{6CDDF431-3BE3-4437-16D6-7D974F707D3C}"/>
              </a:ext>
            </a:extLst>
          </p:cNvPr>
          <p:cNvSpPr txBox="1"/>
          <p:nvPr userDrawn="1"/>
        </p:nvSpPr>
        <p:spPr>
          <a:xfrm>
            <a:off x="3173507" y="5170347"/>
            <a:ext cx="11860305" cy="2086725"/>
          </a:xfrm>
          <a:prstGeom prst="rect">
            <a:avLst/>
          </a:prstGeom>
          <a:noFill/>
        </p:spPr>
        <p:txBody>
          <a:bodyPr wrap="square" rtlCol="0">
            <a:spAutoFit/>
          </a:body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schemeClr val="bg1"/>
                </a:solidFill>
                <a:effectLst/>
                <a:uLnTx/>
                <a:uFillTx/>
                <a:latin typeface="Trebuchet MS" panose="020B0603020202020204"/>
                <a:ea typeface="+mn-ea"/>
                <a:cs typeface="+mn-cs"/>
              </a:rPr>
              <a:t>To eliminate underlying causes of health inequities, transform systems, and enable individuals and communities to thrive.</a:t>
            </a:r>
          </a:p>
        </p:txBody>
      </p:sp>
      <p:sp>
        <p:nvSpPr>
          <p:cNvPr id="5" name="Rectangle 4">
            <a:extLst>
              <a:ext uri="{FF2B5EF4-FFF2-40B4-BE49-F238E27FC236}">
                <a16:creationId xmlns:a16="http://schemas.microsoft.com/office/drawing/2014/main" id="{B08C768F-0928-D286-7967-FF2F97410E6D}"/>
              </a:ext>
            </a:extLst>
          </p:cNvPr>
          <p:cNvSpPr/>
          <p:nvPr userDrawn="1"/>
        </p:nvSpPr>
        <p:spPr>
          <a:xfrm>
            <a:off x="2030505" y="4545107"/>
            <a:ext cx="14226990" cy="121023"/>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2700" dirty="0"/>
          </a:p>
        </p:txBody>
      </p:sp>
    </p:spTree>
    <p:extLst>
      <p:ext uri="{BB962C8B-B14F-4D97-AF65-F5344CB8AC3E}">
        <p14:creationId xmlns:p14="http://schemas.microsoft.com/office/powerpoint/2010/main" val="2676497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re Valu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D18FB3-1A37-592A-F8A1-6D35046A6576}"/>
              </a:ext>
            </a:extLst>
          </p:cNvPr>
          <p:cNvSpPr txBox="1"/>
          <p:nvPr userDrawn="1"/>
        </p:nvSpPr>
        <p:spPr>
          <a:xfrm>
            <a:off x="4202210" y="2871001"/>
            <a:ext cx="9735671" cy="1200329"/>
          </a:xfrm>
          <a:prstGeom prst="rect">
            <a:avLst/>
          </a:prstGeom>
          <a:noFill/>
        </p:spPr>
        <p:txBody>
          <a:bodyPr wrap="square" rtlCol="0">
            <a:spAutoFit/>
          </a:bodyPr>
          <a:lstStyle/>
          <a:p>
            <a:pPr algn="ctr"/>
            <a:r>
              <a:rPr lang="en-US" sz="7200" b="1" dirty="0">
                <a:solidFill>
                  <a:schemeClr val="bg1"/>
                </a:solidFill>
              </a:rPr>
              <a:t>Core Values</a:t>
            </a:r>
          </a:p>
        </p:txBody>
      </p:sp>
      <p:sp>
        <p:nvSpPr>
          <p:cNvPr id="4" name="TextBox 3">
            <a:extLst>
              <a:ext uri="{FF2B5EF4-FFF2-40B4-BE49-F238E27FC236}">
                <a16:creationId xmlns:a16="http://schemas.microsoft.com/office/drawing/2014/main" id="{6CDDF431-3BE3-4437-16D6-7D974F707D3C}"/>
              </a:ext>
            </a:extLst>
          </p:cNvPr>
          <p:cNvSpPr txBox="1"/>
          <p:nvPr userDrawn="1"/>
        </p:nvSpPr>
        <p:spPr>
          <a:xfrm>
            <a:off x="954521" y="7916156"/>
            <a:ext cx="2556216" cy="590931"/>
          </a:xfrm>
          <a:prstGeom prst="rect">
            <a:avLst/>
          </a:prstGeom>
          <a:noFill/>
        </p:spPr>
        <p:txBody>
          <a:bodyPr wrap="square" rtlCol="0">
            <a:spAutoFit/>
          </a:body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bg1"/>
                </a:solidFill>
                <a:effectLst/>
                <a:uLnTx/>
                <a:uFillTx/>
                <a:latin typeface="Trebuchet MS" panose="020B0603020202020204"/>
                <a:ea typeface="+mn-ea"/>
                <a:cs typeface="+mn-cs"/>
              </a:rPr>
              <a:t>Equity</a:t>
            </a:r>
          </a:p>
        </p:txBody>
      </p:sp>
      <p:sp>
        <p:nvSpPr>
          <p:cNvPr id="5" name="Rectangle 4">
            <a:extLst>
              <a:ext uri="{FF2B5EF4-FFF2-40B4-BE49-F238E27FC236}">
                <a16:creationId xmlns:a16="http://schemas.microsoft.com/office/drawing/2014/main" id="{B08C768F-0928-D286-7967-FF2F97410E6D}"/>
              </a:ext>
            </a:extLst>
          </p:cNvPr>
          <p:cNvSpPr/>
          <p:nvPr userDrawn="1"/>
        </p:nvSpPr>
        <p:spPr>
          <a:xfrm>
            <a:off x="2030505" y="4545107"/>
            <a:ext cx="14226990" cy="121023"/>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2700" dirty="0"/>
          </a:p>
        </p:txBody>
      </p:sp>
      <p:sp>
        <p:nvSpPr>
          <p:cNvPr id="14" name="TextBox 13">
            <a:extLst>
              <a:ext uri="{FF2B5EF4-FFF2-40B4-BE49-F238E27FC236}">
                <a16:creationId xmlns:a16="http://schemas.microsoft.com/office/drawing/2014/main" id="{BDEC1015-CE95-7A56-8BEB-F75A47124DCE}"/>
              </a:ext>
            </a:extLst>
          </p:cNvPr>
          <p:cNvSpPr txBox="1"/>
          <p:nvPr userDrawn="1"/>
        </p:nvSpPr>
        <p:spPr>
          <a:xfrm>
            <a:off x="11253902" y="7913263"/>
            <a:ext cx="2672745" cy="590931"/>
          </a:xfrm>
          <a:prstGeom prst="rect">
            <a:avLst/>
          </a:prstGeom>
          <a:noFill/>
        </p:spPr>
        <p:txBody>
          <a:bodyPr wrap="square" rtlCol="0">
            <a:spAutoFit/>
          </a:body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bg1"/>
                </a:solidFill>
                <a:effectLst/>
                <a:uLnTx/>
                <a:uFillTx/>
                <a:latin typeface="Trebuchet MS" panose="020B0603020202020204"/>
                <a:ea typeface="+mn-ea"/>
                <a:cs typeface="+mn-cs"/>
              </a:rPr>
              <a:t>Integrity</a:t>
            </a:r>
          </a:p>
        </p:txBody>
      </p:sp>
      <p:sp>
        <p:nvSpPr>
          <p:cNvPr id="15" name="TextBox 14">
            <a:extLst>
              <a:ext uri="{FF2B5EF4-FFF2-40B4-BE49-F238E27FC236}">
                <a16:creationId xmlns:a16="http://schemas.microsoft.com/office/drawing/2014/main" id="{997DB74F-8D4F-04D4-D5DC-DAC25ED2F8D6}"/>
              </a:ext>
            </a:extLst>
          </p:cNvPr>
          <p:cNvSpPr txBox="1"/>
          <p:nvPr userDrawn="1"/>
        </p:nvSpPr>
        <p:spPr>
          <a:xfrm>
            <a:off x="7823903" y="7913263"/>
            <a:ext cx="2672745" cy="590931"/>
          </a:xfrm>
          <a:prstGeom prst="rect">
            <a:avLst/>
          </a:prstGeom>
          <a:noFill/>
        </p:spPr>
        <p:txBody>
          <a:bodyPr wrap="square" rtlCol="0">
            <a:spAutoFit/>
          </a:body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bg1"/>
                </a:solidFill>
                <a:effectLst/>
                <a:uLnTx/>
                <a:uFillTx/>
                <a:latin typeface="Trebuchet MS" panose="020B0603020202020204"/>
                <a:ea typeface="+mn-ea"/>
                <a:cs typeface="+mn-cs"/>
              </a:rPr>
              <a:t>Humility</a:t>
            </a:r>
          </a:p>
        </p:txBody>
      </p:sp>
      <p:sp>
        <p:nvSpPr>
          <p:cNvPr id="16" name="TextBox 15">
            <a:extLst>
              <a:ext uri="{FF2B5EF4-FFF2-40B4-BE49-F238E27FC236}">
                <a16:creationId xmlns:a16="http://schemas.microsoft.com/office/drawing/2014/main" id="{68031A1E-274C-614E-09DA-6D8E4CC01D7A}"/>
              </a:ext>
            </a:extLst>
          </p:cNvPr>
          <p:cNvSpPr txBox="1"/>
          <p:nvPr userDrawn="1"/>
        </p:nvSpPr>
        <p:spPr>
          <a:xfrm>
            <a:off x="14171794" y="7916156"/>
            <a:ext cx="3813020" cy="590931"/>
          </a:xfrm>
          <a:prstGeom prst="rect">
            <a:avLst/>
          </a:prstGeom>
          <a:noFill/>
        </p:spPr>
        <p:txBody>
          <a:bodyPr wrap="square" rtlCol="0">
            <a:spAutoFit/>
          </a:body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bg1"/>
                </a:solidFill>
                <a:effectLst/>
                <a:uLnTx/>
                <a:uFillTx/>
                <a:latin typeface="Trebuchet MS" panose="020B0603020202020204"/>
                <a:ea typeface="+mn-ea"/>
                <a:cs typeface="+mn-cs"/>
              </a:rPr>
              <a:t>Commitment</a:t>
            </a:r>
          </a:p>
        </p:txBody>
      </p:sp>
      <p:pic>
        <p:nvPicPr>
          <p:cNvPr id="3" name="Graphic 2">
            <a:extLst>
              <a:ext uri="{FF2B5EF4-FFF2-40B4-BE49-F238E27FC236}">
                <a16:creationId xmlns:a16="http://schemas.microsoft.com/office/drawing/2014/main" id="{EED7B860-1C40-8C38-687C-C1FF75E222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5045108" y="5782779"/>
            <a:ext cx="1971450" cy="1971450"/>
          </a:xfrm>
          <a:prstGeom prst="rect">
            <a:avLst/>
          </a:prstGeom>
        </p:spPr>
      </p:pic>
      <p:pic>
        <p:nvPicPr>
          <p:cNvPr id="7" name="Graphic 6">
            <a:extLst>
              <a:ext uri="{FF2B5EF4-FFF2-40B4-BE49-F238E27FC236}">
                <a16:creationId xmlns:a16="http://schemas.microsoft.com/office/drawing/2014/main" id="{AA42DC2A-FCDD-13D7-18F3-DB213A5F579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49499" y="5724320"/>
            <a:ext cx="1971450" cy="1971450"/>
          </a:xfrm>
          <a:prstGeom prst="rect">
            <a:avLst/>
          </a:prstGeom>
        </p:spPr>
      </p:pic>
      <p:pic>
        <p:nvPicPr>
          <p:cNvPr id="9" name="Graphic 8">
            <a:extLst>
              <a:ext uri="{FF2B5EF4-FFF2-40B4-BE49-F238E27FC236}">
                <a16:creationId xmlns:a16="http://schemas.microsoft.com/office/drawing/2014/main" id="{C277FC10-96F5-3777-7C19-089694077CD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143265" y="5731815"/>
            <a:ext cx="1971450" cy="1971450"/>
          </a:xfrm>
          <a:prstGeom prst="rect">
            <a:avLst/>
          </a:prstGeom>
        </p:spPr>
      </p:pic>
      <p:pic>
        <p:nvPicPr>
          <p:cNvPr id="12" name="Graphic 11">
            <a:extLst>
              <a:ext uri="{FF2B5EF4-FFF2-40B4-BE49-F238E27FC236}">
                <a16:creationId xmlns:a16="http://schemas.microsoft.com/office/drawing/2014/main" id="{6CC21CE4-D7C9-1137-0CA2-3CA6E19A5FDC}"/>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590148" y="5724320"/>
            <a:ext cx="1971450" cy="1971450"/>
          </a:xfrm>
          <a:prstGeom prst="rect">
            <a:avLst/>
          </a:prstGeom>
        </p:spPr>
      </p:pic>
      <p:pic>
        <p:nvPicPr>
          <p:cNvPr id="17" name="Graphic 16">
            <a:extLst>
              <a:ext uri="{FF2B5EF4-FFF2-40B4-BE49-F238E27FC236}">
                <a16:creationId xmlns:a16="http://schemas.microsoft.com/office/drawing/2014/main" id="{30217BC9-980D-188B-54FC-2B9C7238C23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4696382" y="5694006"/>
            <a:ext cx="1971450" cy="1971450"/>
          </a:xfrm>
          <a:prstGeom prst="rect">
            <a:avLst/>
          </a:prstGeom>
        </p:spPr>
      </p:pic>
      <p:sp>
        <p:nvSpPr>
          <p:cNvPr id="19" name="TextBox 18">
            <a:extLst>
              <a:ext uri="{FF2B5EF4-FFF2-40B4-BE49-F238E27FC236}">
                <a16:creationId xmlns:a16="http://schemas.microsoft.com/office/drawing/2014/main" id="{FCD24175-2463-B50E-3148-1861268B6228}"/>
              </a:ext>
            </a:extLst>
          </p:cNvPr>
          <p:cNvSpPr txBox="1"/>
          <p:nvPr userDrawn="1"/>
        </p:nvSpPr>
        <p:spPr>
          <a:xfrm>
            <a:off x="4395225" y="7929526"/>
            <a:ext cx="2556216" cy="590931"/>
          </a:xfrm>
          <a:prstGeom prst="rect">
            <a:avLst/>
          </a:prstGeom>
          <a:noFill/>
        </p:spPr>
        <p:txBody>
          <a:bodyPr wrap="square" rtlCol="0">
            <a:spAutoFit/>
          </a:body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bg1"/>
                </a:solidFill>
                <a:effectLst/>
                <a:uLnTx/>
                <a:uFillTx/>
                <a:latin typeface="Trebuchet MS" panose="020B0603020202020204"/>
                <a:ea typeface="+mn-ea"/>
                <a:cs typeface="+mn-cs"/>
              </a:rPr>
              <a:t>Trust</a:t>
            </a:r>
          </a:p>
        </p:txBody>
      </p:sp>
    </p:spTree>
    <p:extLst>
      <p:ext uri="{BB962C8B-B14F-4D97-AF65-F5344CB8AC3E}">
        <p14:creationId xmlns:p14="http://schemas.microsoft.com/office/powerpoint/2010/main" val="20525986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D18FB3-1A37-592A-F8A1-6D35046A6576}"/>
              </a:ext>
            </a:extLst>
          </p:cNvPr>
          <p:cNvSpPr txBox="1"/>
          <p:nvPr userDrawn="1"/>
        </p:nvSpPr>
        <p:spPr>
          <a:xfrm>
            <a:off x="4202210" y="2871001"/>
            <a:ext cx="9735671" cy="1200329"/>
          </a:xfrm>
          <a:prstGeom prst="rect">
            <a:avLst/>
          </a:prstGeom>
          <a:noFill/>
        </p:spPr>
        <p:txBody>
          <a:bodyPr wrap="square" rtlCol="0">
            <a:spAutoFit/>
          </a:bodyPr>
          <a:lstStyle/>
          <a:p>
            <a:pPr algn="ctr"/>
            <a:r>
              <a:rPr lang="en-US" sz="7200" b="1" dirty="0">
                <a:solidFill>
                  <a:schemeClr val="bg1"/>
                </a:solidFill>
              </a:rPr>
              <a:t>Vision</a:t>
            </a:r>
          </a:p>
        </p:txBody>
      </p:sp>
      <p:sp>
        <p:nvSpPr>
          <p:cNvPr id="4" name="TextBox 3">
            <a:extLst>
              <a:ext uri="{FF2B5EF4-FFF2-40B4-BE49-F238E27FC236}">
                <a16:creationId xmlns:a16="http://schemas.microsoft.com/office/drawing/2014/main" id="{6CDDF431-3BE3-4437-16D6-7D974F707D3C}"/>
              </a:ext>
            </a:extLst>
          </p:cNvPr>
          <p:cNvSpPr txBox="1"/>
          <p:nvPr userDrawn="1"/>
        </p:nvSpPr>
        <p:spPr>
          <a:xfrm>
            <a:off x="3173507" y="5170347"/>
            <a:ext cx="11860305" cy="2086725"/>
          </a:xfrm>
          <a:prstGeom prst="rect">
            <a:avLst/>
          </a:prstGeom>
          <a:noFill/>
        </p:spPr>
        <p:txBody>
          <a:bodyPr wrap="square" rtlCol="0">
            <a:spAutoFit/>
          </a:body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schemeClr val="bg1"/>
                </a:solidFill>
                <a:effectLst/>
                <a:uLnTx/>
                <a:uFillTx/>
                <a:latin typeface="Trebuchet MS" panose="020B0603020202020204"/>
                <a:ea typeface="+mn-ea"/>
                <a:cs typeface="+mn-cs"/>
              </a:rPr>
              <a:t>Missourians from all backgrounds will have a fair and just opportunity to live their healthiest lives.</a:t>
            </a:r>
          </a:p>
        </p:txBody>
      </p:sp>
      <p:sp>
        <p:nvSpPr>
          <p:cNvPr id="5" name="Rectangle 4">
            <a:extLst>
              <a:ext uri="{FF2B5EF4-FFF2-40B4-BE49-F238E27FC236}">
                <a16:creationId xmlns:a16="http://schemas.microsoft.com/office/drawing/2014/main" id="{B08C768F-0928-D286-7967-FF2F97410E6D}"/>
              </a:ext>
            </a:extLst>
          </p:cNvPr>
          <p:cNvSpPr/>
          <p:nvPr userDrawn="1"/>
        </p:nvSpPr>
        <p:spPr>
          <a:xfrm>
            <a:off x="2030505" y="4545107"/>
            <a:ext cx="14226990" cy="121023"/>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2700" dirty="0"/>
          </a:p>
        </p:txBody>
      </p:sp>
    </p:spTree>
    <p:extLst>
      <p:ext uri="{BB962C8B-B14F-4D97-AF65-F5344CB8AC3E}">
        <p14:creationId xmlns:p14="http://schemas.microsoft.com/office/powerpoint/2010/main" val="680939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b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D18FB3-1A37-592A-F8A1-6D35046A6576}"/>
              </a:ext>
            </a:extLst>
          </p:cNvPr>
          <p:cNvSpPr txBox="1"/>
          <p:nvPr userDrawn="1"/>
        </p:nvSpPr>
        <p:spPr>
          <a:xfrm>
            <a:off x="1598198" y="2225543"/>
            <a:ext cx="14688191" cy="3416320"/>
          </a:xfrm>
          <a:prstGeom prst="rect">
            <a:avLst/>
          </a:prstGeom>
          <a:noFill/>
        </p:spPr>
        <p:txBody>
          <a:bodyPr wrap="square" rtlCol="0">
            <a:spAutoFit/>
          </a:bodyPr>
          <a:lstStyle/>
          <a:p>
            <a:pPr algn="ctr"/>
            <a:r>
              <a:rPr lang="en-US" sz="3600" b="1" dirty="0">
                <a:solidFill>
                  <a:schemeClr val="bg1"/>
                </a:solidFill>
              </a:rPr>
              <a:t>Working in partnership with communities and nonprofits, Missouri Foundation for Health is transforming systems to eliminate inequities within all aspects of health and addressing the social and economic factors that shape health outcomes.</a:t>
            </a:r>
          </a:p>
          <a:p>
            <a:pPr algn="ctr"/>
            <a:endParaRPr lang="en-US" sz="3600" b="1" dirty="0">
              <a:solidFill>
                <a:schemeClr val="bg1"/>
              </a:solidFill>
            </a:endParaRPr>
          </a:p>
          <a:p>
            <a:pPr algn="ctr"/>
            <a:r>
              <a:rPr lang="en-US" sz="3600" b="0" dirty="0">
                <a:solidFill>
                  <a:schemeClr val="bg1"/>
                </a:solidFill>
              </a:rPr>
              <a:t>The Foundation is building a more equitable future through:</a:t>
            </a:r>
          </a:p>
        </p:txBody>
      </p:sp>
      <p:sp>
        <p:nvSpPr>
          <p:cNvPr id="4" name="TextBox 3">
            <a:extLst>
              <a:ext uri="{FF2B5EF4-FFF2-40B4-BE49-F238E27FC236}">
                <a16:creationId xmlns:a16="http://schemas.microsoft.com/office/drawing/2014/main" id="{6CDDF431-3BE3-4437-16D6-7D974F707D3C}"/>
              </a:ext>
            </a:extLst>
          </p:cNvPr>
          <p:cNvSpPr txBox="1"/>
          <p:nvPr userDrawn="1"/>
        </p:nvSpPr>
        <p:spPr>
          <a:xfrm>
            <a:off x="442071" y="8556161"/>
            <a:ext cx="3612216" cy="507831"/>
          </a:xfrm>
          <a:prstGeom prst="rect">
            <a:avLst/>
          </a:prstGeom>
          <a:noFill/>
        </p:spPr>
        <p:txBody>
          <a:bodyPr wrap="square" rtlCol="0">
            <a:spAutoFit/>
          </a:body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chemeClr val="bg1"/>
                </a:solidFill>
                <a:effectLst/>
                <a:uLnTx/>
                <a:uFillTx/>
                <a:latin typeface="Trebuchet MS" panose="020B0603020202020204"/>
                <a:ea typeface="+mn-ea"/>
                <a:cs typeface="+mn-cs"/>
              </a:rPr>
              <a:t>collaboration</a:t>
            </a:r>
          </a:p>
        </p:txBody>
      </p:sp>
      <p:sp>
        <p:nvSpPr>
          <p:cNvPr id="14" name="TextBox 13">
            <a:extLst>
              <a:ext uri="{FF2B5EF4-FFF2-40B4-BE49-F238E27FC236}">
                <a16:creationId xmlns:a16="http://schemas.microsoft.com/office/drawing/2014/main" id="{BDEC1015-CE95-7A56-8BEB-F75A47124DCE}"/>
              </a:ext>
            </a:extLst>
          </p:cNvPr>
          <p:cNvSpPr txBox="1"/>
          <p:nvPr userDrawn="1"/>
        </p:nvSpPr>
        <p:spPr>
          <a:xfrm>
            <a:off x="5045844" y="8556163"/>
            <a:ext cx="2955153" cy="507831"/>
          </a:xfrm>
          <a:prstGeom prst="rect">
            <a:avLst/>
          </a:prstGeom>
          <a:noFill/>
        </p:spPr>
        <p:txBody>
          <a:bodyPr wrap="square" rtlCol="0">
            <a:spAutoFit/>
          </a:body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chemeClr val="bg1"/>
                </a:solidFill>
                <a:effectLst/>
                <a:uLnTx/>
                <a:uFillTx/>
                <a:latin typeface="Trebuchet MS" panose="020B0603020202020204"/>
                <a:ea typeface="+mn-ea"/>
                <a:cs typeface="+mn-cs"/>
              </a:rPr>
              <a:t>convening</a:t>
            </a:r>
          </a:p>
        </p:txBody>
      </p:sp>
      <p:sp>
        <p:nvSpPr>
          <p:cNvPr id="15" name="TextBox 14">
            <a:extLst>
              <a:ext uri="{FF2B5EF4-FFF2-40B4-BE49-F238E27FC236}">
                <a16:creationId xmlns:a16="http://schemas.microsoft.com/office/drawing/2014/main" id="{997DB74F-8D4F-04D4-D5DC-DAC25ED2F8D6}"/>
              </a:ext>
            </a:extLst>
          </p:cNvPr>
          <p:cNvSpPr txBox="1"/>
          <p:nvPr userDrawn="1"/>
        </p:nvSpPr>
        <p:spPr>
          <a:xfrm>
            <a:off x="8879687" y="8556161"/>
            <a:ext cx="4118793" cy="507831"/>
          </a:xfrm>
          <a:prstGeom prst="rect">
            <a:avLst/>
          </a:prstGeom>
          <a:noFill/>
        </p:spPr>
        <p:txBody>
          <a:bodyPr wrap="square" rtlCol="0">
            <a:spAutoFit/>
          </a:body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chemeClr val="bg1"/>
                </a:solidFill>
                <a:effectLst/>
                <a:uLnTx/>
                <a:uFillTx/>
                <a:latin typeface="Trebuchet MS" panose="020B0603020202020204"/>
                <a:ea typeface="+mn-ea"/>
                <a:cs typeface="+mn-cs"/>
              </a:rPr>
              <a:t>knowledge sharing</a:t>
            </a:r>
          </a:p>
        </p:txBody>
      </p:sp>
      <p:sp>
        <p:nvSpPr>
          <p:cNvPr id="16" name="TextBox 15">
            <a:extLst>
              <a:ext uri="{FF2B5EF4-FFF2-40B4-BE49-F238E27FC236}">
                <a16:creationId xmlns:a16="http://schemas.microsoft.com/office/drawing/2014/main" id="{68031A1E-274C-614E-09DA-6D8E4CC01D7A}"/>
              </a:ext>
            </a:extLst>
          </p:cNvPr>
          <p:cNvSpPr txBox="1"/>
          <p:nvPr userDrawn="1"/>
        </p:nvSpPr>
        <p:spPr>
          <a:xfrm>
            <a:off x="13051250" y="8528226"/>
            <a:ext cx="4709579" cy="507831"/>
          </a:xfrm>
          <a:prstGeom prst="rect">
            <a:avLst/>
          </a:prstGeom>
          <a:noFill/>
        </p:spPr>
        <p:txBody>
          <a:bodyPr wrap="square" rtlCol="0">
            <a:spAutoFit/>
          </a:body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chemeClr val="bg1"/>
                </a:solidFill>
                <a:effectLst/>
                <a:uLnTx/>
                <a:uFillTx/>
                <a:latin typeface="Trebuchet MS" panose="020B0603020202020204"/>
                <a:ea typeface="+mn-ea"/>
                <a:cs typeface="+mn-cs"/>
              </a:rPr>
              <a:t>strategic investments</a:t>
            </a:r>
          </a:p>
        </p:txBody>
      </p:sp>
      <p:pic>
        <p:nvPicPr>
          <p:cNvPr id="12" name="Picture 11" descr="A yellow circle with black and white hands shaking&#10;&#10;Description automatically generated">
            <a:extLst>
              <a:ext uri="{FF2B5EF4-FFF2-40B4-BE49-F238E27FC236}">
                <a16:creationId xmlns:a16="http://schemas.microsoft.com/office/drawing/2014/main" id="{2B53DD9A-0649-8179-F471-FA463FF9E7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4171" y="6005051"/>
            <a:ext cx="2436675" cy="2436675"/>
          </a:xfrm>
          <a:prstGeom prst="rect">
            <a:avLst/>
          </a:prstGeom>
        </p:spPr>
      </p:pic>
      <p:pic>
        <p:nvPicPr>
          <p:cNvPr id="18" name="Picture 17" descr="A yellow circle with black lines on it&#10;&#10;Description automatically generated">
            <a:extLst>
              <a:ext uri="{FF2B5EF4-FFF2-40B4-BE49-F238E27FC236}">
                <a16:creationId xmlns:a16="http://schemas.microsoft.com/office/drawing/2014/main" id="{7F2334D2-D3ED-0509-85F4-ED06E60ADE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05083" y="5987583"/>
            <a:ext cx="2436675" cy="2436675"/>
          </a:xfrm>
          <a:prstGeom prst="rect">
            <a:avLst/>
          </a:prstGeom>
        </p:spPr>
      </p:pic>
      <p:pic>
        <p:nvPicPr>
          <p:cNvPr id="20" name="Picture 19" descr="A yellow circle with a person pointing at a white board&#10;&#10;Description automatically generated">
            <a:extLst>
              <a:ext uri="{FF2B5EF4-FFF2-40B4-BE49-F238E27FC236}">
                <a16:creationId xmlns:a16="http://schemas.microsoft.com/office/drawing/2014/main" id="{86513FDF-DBCB-8834-4BF1-989A8CA4BA6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86603" y="6005051"/>
            <a:ext cx="2436675" cy="2436675"/>
          </a:xfrm>
          <a:prstGeom prst="rect">
            <a:avLst/>
          </a:prstGeom>
        </p:spPr>
      </p:pic>
      <p:pic>
        <p:nvPicPr>
          <p:cNvPr id="22" name="Picture 21" descr="A yellow circle with a black and white piggy bank&#10;&#10;Description automatically generated">
            <a:extLst>
              <a:ext uri="{FF2B5EF4-FFF2-40B4-BE49-F238E27FC236}">
                <a16:creationId xmlns:a16="http://schemas.microsoft.com/office/drawing/2014/main" id="{A407D808-BCAA-8083-2163-3B5E48B4DF3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068122" y="5987583"/>
            <a:ext cx="2436675" cy="2436675"/>
          </a:xfrm>
          <a:prstGeom prst="rect">
            <a:avLst/>
          </a:prstGeom>
        </p:spPr>
      </p:pic>
    </p:spTree>
    <p:extLst>
      <p:ext uri="{BB962C8B-B14F-4D97-AF65-F5344CB8AC3E}">
        <p14:creationId xmlns:p14="http://schemas.microsoft.com/office/powerpoint/2010/main" val="17277149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Issu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47636-4D1F-AE6B-F6C6-16FA55C5BC53}"/>
              </a:ext>
            </a:extLst>
          </p:cNvPr>
          <p:cNvSpPr>
            <a:spLocks noGrp="1"/>
          </p:cNvSpPr>
          <p:nvPr>
            <p:ph type="title"/>
          </p:nvPr>
        </p:nvSpPr>
        <p:spPr/>
        <p:txBody>
          <a:bodyPr/>
          <a:lstStyle/>
          <a:p>
            <a:r>
              <a:rPr lang="en-US"/>
              <a:t>Click to edit Master title style</a:t>
            </a:r>
          </a:p>
        </p:txBody>
      </p:sp>
      <p:sp>
        <p:nvSpPr>
          <p:cNvPr id="12" name="TextBox 11">
            <a:extLst>
              <a:ext uri="{FF2B5EF4-FFF2-40B4-BE49-F238E27FC236}">
                <a16:creationId xmlns:a16="http://schemas.microsoft.com/office/drawing/2014/main" id="{F1F2C1D9-217E-2B51-B091-5143116A9D6A}"/>
              </a:ext>
            </a:extLst>
          </p:cNvPr>
          <p:cNvSpPr txBox="1"/>
          <p:nvPr userDrawn="1"/>
        </p:nvSpPr>
        <p:spPr>
          <a:xfrm>
            <a:off x="1263413" y="3912491"/>
            <a:ext cx="6222800" cy="4616648"/>
          </a:xfrm>
          <a:prstGeom prst="rect">
            <a:avLst/>
          </a:prstGeom>
          <a:noFill/>
        </p:spPr>
        <p:txBody>
          <a:bodyPr wrap="square" rtlCol="0">
            <a:spAutoFit/>
          </a:bodyPr>
          <a:lstStyle/>
          <a:p>
            <a:r>
              <a:rPr lang="en-US" sz="4200" dirty="0"/>
              <a:t>At any given time, we’re committed to addressing a diverse mix of pressing issues in our region, never losing sight of the equity lens that shapes all our work.</a:t>
            </a:r>
          </a:p>
        </p:txBody>
      </p:sp>
      <p:pic>
        <p:nvPicPr>
          <p:cNvPr id="6" name="Picture 5" descr="A collage of people in the shape of a state&#10;&#10;Description automatically generated">
            <a:extLst>
              <a:ext uri="{FF2B5EF4-FFF2-40B4-BE49-F238E27FC236}">
                <a16:creationId xmlns:a16="http://schemas.microsoft.com/office/drawing/2014/main" id="{D361111D-5E39-49AF-974F-27E1A30A9E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03184" y="1250474"/>
            <a:ext cx="9721403" cy="8952767"/>
          </a:xfrm>
          <a:prstGeom prst="rect">
            <a:avLst/>
          </a:prstGeom>
        </p:spPr>
      </p:pic>
    </p:spTree>
    <p:extLst>
      <p:ext uri="{BB962C8B-B14F-4D97-AF65-F5344CB8AC3E}">
        <p14:creationId xmlns:p14="http://schemas.microsoft.com/office/powerpoint/2010/main" val="9115889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Service Are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47636-4D1F-AE6B-F6C6-16FA55C5BC53}"/>
              </a:ext>
            </a:extLst>
          </p:cNvPr>
          <p:cNvSpPr>
            <a:spLocks noGrp="1"/>
          </p:cNvSpPr>
          <p:nvPr>
            <p:ph type="title"/>
          </p:nvPr>
        </p:nvSpPr>
        <p:spPr/>
        <p:txBody>
          <a:bodyPr/>
          <a:lstStyle/>
          <a:p>
            <a:r>
              <a:rPr lang="en-US"/>
              <a:t>Click to edit Master title style</a:t>
            </a:r>
          </a:p>
        </p:txBody>
      </p:sp>
      <p:sp>
        <p:nvSpPr>
          <p:cNvPr id="12" name="TextBox 11">
            <a:extLst>
              <a:ext uri="{FF2B5EF4-FFF2-40B4-BE49-F238E27FC236}">
                <a16:creationId xmlns:a16="http://schemas.microsoft.com/office/drawing/2014/main" id="{F1F2C1D9-217E-2B51-B091-5143116A9D6A}"/>
              </a:ext>
            </a:extLst>
          </p:cNvPr>
          <p:cNvSpPr txBox="1"/>
          <p:nvPr userDrawn="1"/>
        </p:nvSpPr>
        <p:spPr>
          <a:xfrm>
            <a:off x="1323281" y="4603528"/>
            <a:ext cx="6059156" cy="2031325"/>
          </a:xfrm>
          <a:prstGeom prst="rect">
            <a:avLst/>
          </a:prstGeom>
          <a:noFill/>
        </p:spPr>
        <p:txBody>
          <a:bodyPr wrap="square" rtlCol="0">
            <a:spAutoFit/>
          </a:bodyPr>
          <a:lstStyle/>
          <a:p>
            <a:r>
              <a:rPr lang="en-US" sz="4200" dirty="0"/>
              <a:t>The Foundation serves 84 counties and the city of St. Louis.</a:t>
            </a:r>
          </a:p>
        </p:txBody>
      </p:sp>
      <p:pic>
        <p:nvPicPr>
          <p:cNvPr id="5" name="Picture 4">
            <a:extLst>
              <a:ext uri="{FF2B5EF4-FFF2-40B4-BE49-F238E27FC236}">
                <a16:creationId xmlns:a16="http://schemas.microsoft.com/office/drawing/2014/main" id="{645CE4EA-6974-B932-1EE4-6ADFD0FCEA8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64176" y="467210"/>
            <a:ext cx="10986248" cy="10986248"/>
          </a:xfrm>
          <a:prstGeom prst="rect">
            <a:avLst/>
          </a:prstGeom>
        </p:spPr>
      </p:pic>
    </p:spTree>
    <p:extLst>
      <p:ext uri="{BB962C8B-B14F-4D97-AF65-F5344CB8AC3E}">
        <p14:creationId xmlns:p14="http://schemas.microsoft.com/office/powerpoint/2010/main" val="32043121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Opportunity F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47636-4D1F-AE6B-F6C6-16FA55C5BC53}"/>
              </a:ext>
            </a:extLst>
          </p:cNvPr>
          <p:cNvSpPr>
            <a:spLocks noGrp="1"/>
          </p:cNvSpPr>
          <p:nvPr>
            <p:ph type="title" hasCustomPrompt="1"/>
          </p:nvPr>
        </p:nvSpPr>
        <p:spPr/>
        <p:txBody>
          <a:bodyPr/>
          <a:lstStyle/>
          <a:p>
            <a:r>
              <a:rPr lang="en-US" dirty="0"/>
              <a:t>Opportunity Fund</a:t>
            </a:r>
          </a:p>
        </p:txBody>
      </p:sp>
      <p:sp>
        <p:nvSpPr>
          <p:cNvPr id="12" name="TextBox 11">
            <a:extLst>
              <a:ext uri="{FF2B5EF4-FFF2-40B4-BE49-F238E27FC236}">
                <a16:creationId xmlns:a16="http://schemas.microsoft.com/office/drawing/2014/main" id="{F1F2C1D9-217E-2B51-B091-5143116A9D6A}"/>
              </a:ext>
            </a:extLst>
          </p:cNvPr>
          <p:cNvSpPr txBox="1"/>
          <p:nvPr userDrawn="1"/>
        </p:nvSpPr>
        <p:spPr>
          <a:xfrm>
            <a:off x="1330321" y="3335416"/>
            <a:ext cx="7434539" cy="3967240"/>
          </a:xfrm>
          <a:prstGeom prst="rect">
            <a:avLst/>
          </a:prstGeom>
          <a:noFill/>
        </p:spPr>
        <p:txBody>
          <a:bodyPr wrap="square" rtlCol="0">
            <a:spAutoFit/>
          </a:body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4200" b="0" i="0" u="none" strike="noStrike" kern="1200" cap="none" spc="0" normalizeH="0" baseline="0" noProof="0" dirty="0">
                <a:ln>
                  <a:noFill/>
                </a:ln>
                <a:solidFill>
                  <a:prstClr val="black"/>
                </a:solidFill>
                <a:effectLst/>
                <a:uLnTx/>
                <a:uFillTx/>
                <a:latin typeface="Trebuchet MS" panose="020B0603020202020204"/>
                <a:ea typeface="+mn-ea"/>
                <a:cs typeface="+mn-cs"/>
              </a:rPr>
              <a:t>We’re challenging outmoded ways of thinking and testing concepts that explore ways to disrupt the status quo. </a:t>
            </a:r>
          </a:p>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endParaRPr kumimoji="0" lang="en-US" sz="42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4200" b="1" i="0" u="none" strike="noStrike" kern="1200" cap="none" spc="0" normalizeH="0" baseline="0" noProof="0" dirty="0">
                <a:ln>
                  <a:noFill/>
                </a:ln>
                <a:solidFill>
                  <a:prstClr val="black"/>
                </a:solidFill>
                <a:effectLst/>
                <a:uLnTx/>
                <a:uFillTx/>
                <a:latin typeface="Trebuchet MS" panose="020B0603020202020204"/>
                <a:ea typeface="+mn-ea"/>
                <a:cs typeface="+mn-cs"/>
              </a:rPr>
              <a:t>Visit </a:t>
            </a:r>
            <a:r>
              <a:rPr kumimoji="0" lang="en-US" sz="4200" b="1" i="0" u="none" strike="noStrike" kern="1200" cap="none" spc="0" normalizeH="0" baseline="0" noProof="0" dirty="0">
                <a:ln>
                  <a:noFill/>
                </a:ln>
                <a:solidFill>
                  <a:prstClr val="black"/>
                </a:solidFill>
                <a:effectLst/>
                <a:uLnTx/>
                <a:uFillTx/>
                <a:latin typeface="Trebuchet MS" panose="020B0603020202020204"/>
                <a:ea typeface="+mn-ea"/>
                <a:cs typeface="+mn-cs"/>
                <a:hlinkClick r:id="rId2"/>
              </a:rPr>
              <a:t>mffh.org/opportunity</a:t>
            </a:r>
            <a:endParaRPr kumimoji="0" lang="en-US" sz="42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3" name="Picture 2" descr="A white puzzle with a blue background&#10;&#10;Description automatically generated">
            <a:extLst>
              <a:ext uri="{FF2B5EF4-FFF2-40B4-BE49-F238E27FC236}">
                <a16:creationId xmlns:a16="http://schemas.microsoft.com/office/drawing/2014/main" id="{4F9883C3-2976-FD8C-2EF8-8821E203E5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59190" y="1874520"/>
            <a:ext cx="7317363" cy="7070883"/>
          </a:xfrm>
          <a:prstGeom prst="rect">
            <a:avLst/>
          </a:prstGeom>
        </p:spPr>
      </p:pic>
    </p:spTree>
    <p:extLst>
      <p:ext uri="{BB962C8B-B14F-4D97-AF65-F5344CB8AC3E}">
        <p14:creationId xmlns:p14="http://schemas.microsoft.com/office/powerpoint/2010/main" val="17522128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MoCAP">
    <p:spTree>
      <p:nvGrpSpPr>
        <p:cNvPr id="1" name=""/>
        <p:cNvGrpSpPr/>
        <p:nvPr/>
      </p:nvGrpSpPr>
      <p:grpSpPr>
        <a:xfrm>
          <a:off x="0" y="0"/>
          <a:ext cx="0" cy="0"/>
          <a:chOff x="0" y="0"/>
          <a:chExt cx="0" cy="0"/>
        </a:xfrm>
      </p:grpSpPr>
      <p:pic>
        <p:nvPicPr>
          <p:cNvPr id="4" name="Picture 3" descr="A flag with a circle in the background&#10;&#10;Description automatically generated">
            <a:extLst>
              <a:ext uri="{FF2B5EF4-FFF2-40B4-BE49-F238E27FC236}">
                <a16:creationId xmlns:a16="http://schemas.microsoft.com/office/drawing/2014/main" id="{5C81DD5E-47E2-4517-AE4C-2B1C4F9C60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82782" y="1800244"/>
            <a:ext cx="8145083" cy="7566782"/>
          </a:xfrm>
          <a:prstGeom prst="rect">
            <a:avLst/>
          </a:prstGeom>
        </p:spPr>
      </p:pic>
      <p:sp>
        <p:nvSpPr>
          <p:cNvPr id="2" name="Title 1">
            <a:extLst>
              <a:ext uri="{FF2B5EF4-FFF2-40B4-BE49-F238E27FC236}">
                <a16:creationId xmlns:a16="http://schemas.microsoft.com/office/drawing/2014/main" id="{2D247636-4D1F-AE6B-F6C6-16FA55C5BC53}"/>
              </a:ext>
            </a:extLst>
          </p:cNvPr>
          <p:cNvSpPr>
            <a:spLocks noGrp="1"/>
          </p:cNvSpPr>
          <p:nvPr>
            <p:ph type="title" hasCustomPrompt="1"/>
          </p:nvPr>
        </p:nvSpPr>
        <p:spPr/>
        <p:txBody>
          <a:bodyPr/>
          <a:lstStyle>
            <a:lvl1pPr>
              <a:defRPr/>
            </a:lvl1pPr>
          </a:lstStyle>
          <a:p>
            <a:r>
              <a:rPr lang="en-US" dirty="0" err="1"/>
              <a:t>MoCAP</a:t>
            </a:r>
            <a:endParaRPr lang="en-US" dirty="0"/>
          </a:p>
        </p:txBody>
      </p:sp>
      <p:sp>
        <p:nvSpPr>
          <p:cNvPr id="12" name="TextBox 11">
            <a:extLst>
              <a:ext uri="{FF2B5EF4-FFF2-40B4-BE49-F238E27FC236}">
                <a16:creationId xmlns:a16="http://schemas.microsoft.com/office/drawing/2014/main" id="{F1F2C1D9-217E-2B51-B091-5143116A9D6A}"/>
              </a:ext>
            </a:extLst>
          </p:cNvPr>
          <p:cNvSpPr txBox="1"/>
          <p:nvPr userDrawn="1"/>
        </p:nvSpPr>
        <p:spPr>
          <a:xfrm>
            <a:off x="1037600" y="2532528"/>
            <a:ext cx="8028341" cy="5909310"/>
          </a:xfrm>
          <a:prstGeom prst="rect">
            <a:avLst/>
          </a:prstGeom>
          <a:noFill/>
        </p:spPr>
        <p:txBody>
          <a:bodyPr wrap="square" rtlCol="0">
            <a:spAutoFit/>
          </a:bodyPr>
          <a:lstStyle/>
          <a:p>
            <a:pPr marL="685800" indent="-685800">
              <a:buFont typeface="Arial" panose="020B0604020202020204" pitchFamily="34" charset="0"/>
              <a:buChar char="•"/>
            </a:pPr>
            <a:r>
              <a:rPr lang="en-US" sz="4200" dirty="0"/>
              <a:t>Free grant-writing services and technical assistance for Missouri nonprofits and governmental agencies</a:t>
            </a:r>
            <a:br>
              <a:rPr lang="en-US" sz="4200" dirty="0"/>
            </a:br>
            <a:endParaRPr lang="en-US" sz="4200" dirty="0"/>
          </a:p>
          <a:p>
            <a:pPr marL="685800" indent="-685800">
              <a:buFont typeface="Arial" panose="020B0604020202020204" pitchFamily="34" charset="0"/>
              <a:buChar char="•"/>
            </a:pPr>
            <a:r>
              <a:rPr lang="en-US" sz="4200" dirty="0"/>
              <a:t>Increased funding for the state</a:t>
            </a:r>
          </a:p>
          <a:p>
            <a:pPr marL="0" indent="0">
              <a:buFont typeface="Arial" panose="020B0604020202020204" pitchFamily="34" charset="0"/>
              <a:buNone/>
            </a:pPr>
            <a:endParaRPr lang="en-US" sz="4200" dirty="0"/>
          </a:p>
          <a:p>
            <a:pPr marL="0" indent="0">
              <a:buFont typeface="Arial" panose="020B0604020202020204" pitchFamily="34" charset="0"/>
              <a:buNone/>
            </a:pPr>
            <a:r>
              <a:rPr lang="en-US" sz="4200" b="1" dirty="0"/>
              <a:t>Visit </a:t>
            </a:r>
            <a:r>
              <a:rPr lang="en-US" sz="4200" b="1" dirty="0">
                <a:hlinkClick r:id="rId3"/>
              </a:rPr>
              <a:t>mffh.org/MoCAP</a:t>
            </a:r>
          </a:p>
        </p:txBody>
      </p:sp>
    </p:spTree>
    <p:extLst>
      <p:ext uri="{BB962C8B-B14F-4D97-AF65-F5344CB8AC3E}">
        <p14:creationId xmlns:p14="http://schemas.microsoft.com/office/powerpoint/2010/main" val="2737810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ite Defau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CCE7C-E8A6-08FE-CF5E-FE1360EA71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21FB9C-682E-B446-E1C3-1D6CB281F54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00879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ue Defau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CCE7C-E8A6-08FE-CF5E-FE1360EA71DF}"/>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421FB9C-682E-B446-E1C3-1D6CB281F548}"/>
              </a:ext>
            </a:extLst>
          </p:cNvPr>
          <p:cNvSpPr>
            <a:spLocks noGrp="1"/>
          </p:cNvSpPr>
          <p:nvPr>
            <p:ph sz="half" idx="1"/>
          </p:nvPr>
        </p:nvSpPr>
        <p:spPr>
          <a:xfrm>
            <a:off x="1257300" y="2738438"/>
            <a:ext cx="7772400" cy="652700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59859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Conta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47636-4D1F-AE6B-F6C6-16FA55C5BC5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1642AF2-3982-A4A7-8548-918A51A830FD}"/>
              </a:ext>
            </a:extLst>
          </p:cNvPr>
          <p:cNvSpPr>
            <a:spLocks noGrp="1"/>
          </p:cNvSpPr>
          <p:nvPr>
            <p:ph type="ftr" sz="quarter" idx="11"/>
          </p:nvPr>
        </p:nvSpPr>
        <p:spPr>
          <a:xfrm>
            <a:off x="7888519" y="2579103"/>
            <a:ext cx="10208111" cy="5128794"/>
          </a:xfrm>
          <a:prstGeom prst="rect">
            <a:avLst/>
          </a:prstGeom>
        </p:spPr>
        <p:txBody>
          <a:bodyPr/>
          <a:lstStyle>
            <a:lvl1pPr>
              <a:defRPr sz="3600"/>
            </a:lvl1pPr>
          </a:lstStyle>
          <a:p>
            <a:r>
              <a:rPr lang="en-US" sz="4200" b="1" dirty="0"/>
              <a:t>Jane Doe</a:t>
            </a:r>
            <a:endParaRPr lang="en-US" sz="4200" dirty="0"/>
          </a:p>
          <a:p>
            <a:r>
              <a:rPr lang="en-US" i="1" dirty="0"/>
              <a:t>Position</a:t>
            </a:r>
          </a:p>
          <a:p>
            <a:r>
              <a:rPr lang="en-US" dirty="0"/>
              <a:t>(314) 345-5000 | </a:t>
            </a:r>
            <a:r>
              <a:rPr lang="en-US" dirty="0">
                <a:hlinkClick r:id="rId2"/>
              </a:rPr>
              <a:t>jdoe@mffh.org</a:t>
            </a:r>
            <a:endParaRPr lang="en-US" dirty="0"/>
          </a:p>
          <a:p>
            <a:endParaRPr lang="en-US" dirty="0"/>
          </a:p>
          <a:p>
            <a:endParaRPr lang="en-US" dirty="0"/>
          </a:p>
          <a:p>
            <a:r>
              <a:rPr lang="en-US" sz="4200" b="1" dirty="0"/>
              <a:t>John Doe</a:t>
            </a:r>
            <a:endParaRPr lang="en-US" sz="4200" dirty="0"/>
          </a:p>
          <a:p>
            <a:r>
              <a:rPr lang="en-US" i="1" dirty="0"/>
              <a:t>Position</a:t>
            </a:r>
          </a:p>
          <a:p>
            <a:r>
              <a:rPr lang="en-US" dirty="0"/>
              <a:t>(314) 345-5000 | </a:t>
            </a:r>
            <a:r>
              <a:rPr lang="en-US" dirty="0">
                <a:hlinkClick r:id="rId2"/>
              </a:rPr>
              <a:t>jdoe@mffh.org</a:t>
            </a:r>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D515FC20-CA1B-9273-B974-9396BF66535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8305800"/>
            <a:ext cx="18288000" cy="1981200"/>
          </a:xfrm>
          <a:prstGeom prst="rect">
            <a:avLst/>
          </a:prstGeom>
        </p:spPr>
      </p:pic>
      <p:pic>
        <p:nvPicPr>
          <p:cNvPr id="6" name="Picture 5" descr="A qr code on a white background&#10;&#10;Description automatically generated">
            <a:extLst>
              <a:ext uri="{FF2B5EF4-FFF2-40B4-BE49-F238E27FC236}">
                <a16:creationId xmlns:a16="http://schemas.microsoft.com/office/drawing/2014/main" id="{8687497B-8249-92B0-AE58-B33CB2B5FBD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7881" y="2978331"/>
            <a:ext cx="4012908" cy="4012908"/>
          </a:xfrm>
          <a:prstGeom prst="rect">
            <a:avLst/>
          </a:prstGeom>
        </p:spPr>
      </p:pic>
    </p:spTree>
    <p:extLst>
      <p:ext uri="{BB962C8B-B14F-4D97-AF65-F5344CB8AC3E}">
        <p14:creationId xmlns:p14="http://schemas.microsoft.com/office/powerpoint/2010/main" val="37561452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371600"/>
          </a:xfrm>
        </p:spPr>
        <p:txBody>
          <a:bodyPr/>
          <a:lstStyle/>
          <a:p>
            <a:r>
              <a:rPr lang="en-US"/>
              <a:t>Click to edit Master title style</a:t>
            </a:r>
          </a:p>
        </p:txBody>
      </p:sp>
      <p:sp>
        <p:nvSpPr>
          <p:cNvPr id="3" name="Content Placeholder 2"/>
          <p:cNvSpPr>
            <a:spLocks noGrp="1"/>
          </p:cNvSpPr>
          <p:nvPr>
            <p:ph idx="1"/>
          </p:nvPr>
        </p:nvSpPr>
        <p:spPr>
          <a:xfrm>
            <a:off x="1257300" y="2096645"/>
            <a:ext cx="15773400" cy="7168800"/>
          </a:xfrm>
        </p:spPr>
        <p:txBody>
          <a:bodyPr/>
          <a:lstStyle>
            <a:lvl1pPr>
              <a:buSzPct val="75000"/>
              <a:defRPr sz="4800"/>
            </a:lvl1pPr>
            <a:lvl2pPr>
              <a:buSzPct val="75000"/>
              <a:defRPr sz="4200"/>
            </a:lvl2pPr>
            <a:lvl3pPr>
              <a:buSzPct val="75000"/>
              <a:defRPr sz="3600"/>
            </a:lvl3pPr>
            <a:lvl4pPr>
              <a:buSzPct val="75000"/>
              <a:defRPr sz="3000"/>
            </a:lvl4pPr>
            <a:lvl5pPr>
              <a:buSzPct val="75000"/>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299D5E-B0E9-463A-893C-3322F3B6E33B}" type="datetimeFigureOut">
              <a:rPr lang="en-US" smtClean="0"/>
              <a:t>7/21/2025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3937-5A05-4E1D-8394-81D5E38E121A}" type="slidenum">
              <a:rPr lang="en-US" smtClean="0"/>
              <a:t>‹#›</a:t>
            </a:fld>
            <a:endParaRPr lang="en-US"/>
          </a:p>
        </p:txBody>
      </p:sp>
      <p:grpSp>
        <p:nvGrpSpPr>
          <p:cNvPr id="9" name="Group 8"/>
          <p:cNvGrpSpPr/>
          <p:nvPr/>
        </p:nvGrpSpPr>
        <p:grpSpPr>
          <a:xfrm>
            <a:off x="2" y="-3"/>
            <a:ext cx="18288000" cy="370334"/>
            <a:chOff x="1" y="-2"/>
            <a:chExt cx="9144000" cy="246889"/>
          </a:xfrm>
        </p:grpSpPr>
        <p:sp>
          <p:nvSpPr>
            <p:cNvPr id="10" name="Rectangle 9"/>
            <p:cNvSpPr/>
            <p:nvPr/>
          </p:nvSpPr>
          <p:spPr>
            <a:xfrm>
              <a:off x="1" y="-1"/>
              <a:ext cx="628650"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Rectangle 10"/>
            <p:cNvSpPr/>
            <p:nvPr/>
          </p:nvSpPr>
          <p:spPr>
            <a:xfrm>
              <a:off x="673925" y="-2"/>
              <a:ext cx="182880" cy="246888"/>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Rectangle 12"/>
            <p:cNvSpPr/>
            <p:nvPr/>
          </p:nvSpPr>
          <p:spPr>
            <a:xfrm>
              <a:off x="904217" y="-2"/>
              <a:ext cx="182880" cy="246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Rectangle 13"/>
            <p:cNvSpPr/>
            <p:nvPr/>
          </p:nvSpPr>
          <p:spPr>
            <a:xfrm>
              <a:off x="1134512" y="-2"/>
              <a:ext cx="182880" cy="246888"/>
            </a:xfrm>
            <a:prstGeom prst="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Rectangle 14"/>
            <p:cNvSpPr/>
            <p:nvPr/>
          </p:nvSpPr>
          <p:spPr>
            <a:xfrm>
              <a:off x="1364807" y="-2"/>
              <a:ext cx="182880" cy="246888"/>
            </a:xfrm>
            <a:prstGeom prst="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 name="Rectangle 15"/>
            <p:cNvSpPr/>
            <p:nvPr/>
          </p:nvSpPr>
          <p:spPr>
            <a:xfrm>
              <a:off x="1595103" y="-1"/>
              <a:ext cx="7548898" cy="246888"/>
            </a:xfrm>
            <a:prstGeom prst="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pic>
        <p:nvPicPr>
          <p:cNvPr id="7" name="Picture 6">
            <a:extLst>
              <a:ext uri="{FF2B5EF4-FFF2-40B4-BE49-F238E27FC236}">
                <a16:creationId xmlns:a16="http://schemas.microsoft.com/office/drawing/2014/main" id="{3D1E4F91-D7ED-4606-9F82-57819A8EDE2F}"/>
              </a:ext>
            </a:extLst>
          </p:cNvPr>
          <p:cNvPicPr>
            <a:picLocks noChangeAspect="1"/>
          </p:cNvPicPr>
          <p:nvPr userDrawn="1"/>
        </p:nvPicPr>
        <p:blipFill>
          <a:blip r:embed="rId2"/>
          <a:stretch>
            <a:fillRect/>
          </a:stretch>
        </p:blipFill>
        <p:spPr>
          <a:xfrm>
            <a:off x="15649778" y="9533534"/>
            <a:ext cx="2066723" cy="548688"/>
          </a:xfrm>
          <a:prstGeom prst="rect">
            <a:avLst/>
          </a:prstGeom>
        </p:spPr>
      </p:pic>
    </p:spTree>
    <p:extLst>
      <p:ext uri="{BB962C8B-B14F-4D97-AF65-F5344CB8AC3E}">
        <p14:creationId xmlns:p14="http://schemas.microsoft.com/office/powerpoint/2010/main" val="10973786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51CD4-7DEC-5AD7-20C6-9B4A0C928C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4496D7-7880-C168-2941-D83C63E6B9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264FBF-DD28-81CE-D432-A569FB47158E}"/>
              </a:ext>
            </a:extLst>
          </p:cNvPr>
          <p:cNvSpPr>
            <a:spLocks noGrp="1"/>
          </p:cNvSpPr>
          <p:nvPr>
            <p:ph type="dt" sz="half" idx="10"/>
          </p:nvPr>
        </p:nvSpPr>
        <p:spPr/>
        <p:txBody>
          <a:bodyPr/>
          <a:lstStyle/>
          <a:p>
            <a:fld id="{FE618390-A5B3-4AB1-B2D7-C8AFAC779043}" type="datetimeFigureOut">
              <a:rPr lang="en-US" smtClean="0"/>
              <a:t>7/21/2025</a:t>
            </a:fld>
            <a:endParaRPr lang="en-US"/>
          </a:p>
        </p:txBody>
      </p:sp>
      <p:sp>
        <p:nvSpPr>
          <p:cNvPr id="5" name="Footer Placeholder 4">
            <a:extLst>
              <a:ext uri="{FF2B5EF4-FFF2-40B4-BE49-F238E27FC236}">
                <a16:creationId xmlns:a16="http://schemas.microsoft.com/office/drawing/2014/main" id="{CF991EBA-DF45-41F5-13BB-3718AFA5A9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F1ABA-8FED-C319-29A4-587056F4EBF9}"/>
              </a:ext>
            </a:extLst>
          </p:cNvPr>
          <p:cNvSpPr>
            <a:spLocks noGrp="1"/>
          </p:cNvSpPr>
          <p:nvPr>
            <p:ph type="sldNum" sz="quarter" idx="12"/>
          </p:nvPr>
        </p:nvSpPr>
        <p:spPr/>
        <p:txBody>
          <a:bodyPr/>
          <a:lstStyle/>
          <a:p>
            <a:fld id="{22A9BD72-D491-4688-8505-0E66D7A9639F}" type="slidenum">
              <a:rPr lang="en-US" smtClean="0"/>
              <a:t>‹#›</a:t>
            </a:fld>
            <a:endParaRPr lang="en-US"/>
          </a:p>
        </p:txBody>
      </p:sp>
    </p:spTree>
    <p:extLst>
      <p:ext uri="{BB962C8B-B14F-4D97-AF65-F5344CB8AC3E}">
        <p14:creationId xmlns:p14="http://schemas.microsoft.com/office/powerpoint/2010/main" val="10250130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7/21/2025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897474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8996"/>
        </a:solidFill>
        <a:effectLst/>
      </p:bgPr>
    </p:bg>
    <p:spTree>
      <p:nvGrpSpPr>
        <p:cNvPr id="1" name=""/>
        <p:cNvGrpSpPr/>
        <p:nvPr/>
      </p:nvGrpSpPr>
      <p:grpSpPr>
        <a:xfrm>
          <a:off x="0" y="0"/>
          <a:ext cx="0" cy="0"/>
          <a:chOff x="0" y="0"/>
          <a:chExt cx="0" cy="0"/>
        </a:xfrm>
      </p:grpSpPr>
      <p:sp>
        <p:nvSpPr>
          <p:cNvPr id="10" name="Rectangle 9"/>
          <p:cNvSpPr/>
          <p:nvPr/>
        </p:nvSpPr>
        <p:spPr>
          <a:xfrm>
            <a:off x="0" y="1"/>
            <a:ext cx="18288000" cy="6858002"/>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2" y="1"/>
            <a:ext cx="18288000" cy="6858002"/>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2700" dirty="0"/>
          </a:p>
        </p:txBody>
      </p:sp>
      <p:sp>
        <p:nvSpPr>
          <p:cNvPr id="2" name="Title 1"/>
          <p:cNvSpPr>
            <a:spLocks noGrp="1"/>
          </p:cNvSpPr>
          <p:nvPr>
            <p:ph type="ctrTitle"/>
          </p:nvPr>
        </p:nvSpPr>
        <p:spPr>
          <a:xfrm>
            <a:off x="685800" y="7440206"/>
            <a:ext cx="11658600" cy="2194560"/>
          </a:xfrm>
        </p:spPr>
        <p:txBody>
          <a:bodyPr anchor="ctr">
            <a:normAutofit/>
          </a:bodyPr>
          <a:lstStyle>
            <a:lvl1pPr algn="r">
              <a:defRPr sz="7500" spc="300" baseline="0"/>
            </a:lvl1pPr>
          </a:lstStyle>
          <a:p>
            <a:r>
              <a:rPr lang="en-US"/>
              <a:t>Click to edit Master title style</a:t>
            </a:r>
            <a:endParaRPr lang="en-US" dirty="0"/>
          </a:p>
        </p:txBody>
      </p:sp>
      <p:sp>
        <p:nvSpPr>
          <p:cNvPr id="3" name="Subtitle 2"/>
          <p:cNvSpPr>
            <a:spLocks noGrp="1"/>
          </p:cNvSpPr>
          <p:nvPr>
            <p:ph type="subTitle" idx="1"/>
          </p:nvPr>
        </p:nvSpPr>
        <p:spPr>
          <a:xfrm>
            <a:off x="12915900" y="7440206"/>
            <a:ext cx="4800600" cy="2194560"/>
          </a:xfrm>
        </p:spPr>
        <p:txBody>
          <a:bodyPr lIns="91440" rIns="91440" anchor="ctr">
            <a:normAutofit/>
          </a:bodyPr>
          <a:lstStyle>
            <a:lvl1pPr marL="0" indent="0" algn="l">
              <a:lnSpc>
                <a:spcPct val="100000"/>
              </a:lnSpc>
              <a:spcBef>
                <a:spcPts val="0"/>
              </a:spcBef>
              <a:buNone/>
              <a:defRPr sz="2700">
                <a:solidFill>
                  <a:schemeClr val="tx1">
                    <a:lumMod val="95000"/>
                    <a:lumOff val="5000"/>
                  </a:schemeClr>
                </a:solidFill>
              </a:defRPr>
            </a:lvl1pPr>
            <a:lvl2pPr marL="685800" indent="0" algn="ctr">
              <a:buNone/>
              <a:defRPr sz="2700"/>
            </a:lvl2pPr>
            <a:lvl3pPr marL="1371600" indent="0" algn="ctr">
              <a:buNone/>
              <a:defRPr sz="2700"/>
            </a:lvl3pPr>
            <a:lvl4pPr marL="2057400" indent="0" algn="ctr">
              <a:buNone/>
              <a:defRPr sz="2700"/>
            </a:lvl4pPr>
            <a:lvl5pPr marL="2743200" indent="0" algn="ctr">
              <a:buNone/>
              <a:defRPr sz="2700"/>
            </a:lvl5pPr>
            <a:lvl6pPr marL="3429000" indent="0" algn="ctr">
              <a:buNone/>
              <a:defRPr sz="2700"/>
            </a:lvl6pPr>
            <a:lvl7pPr marL="4114800" indent="0" algn="ctr">
              <a:buNone/>
              <a:defRPr sz="2700"/>
            </a:lvl7pPr>
            <a:lvl8pPr marL="4800600" indent="0" algn="ctr">
              <a:buNone/>
              <a:defRPr sz="2700"/>
            </a:lvl8pPr>
            <a:lvl9pPr marL="5486400" indent="0" algn="ctr">
              <a:buNone/>
              <a:defRPr sz="27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7/21/2025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12580265" y="7896159"/>
            <a:ext cx="0" cy="1371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873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7/21/2025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161264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2989FA-DB2F-4667-8FC3-D69DEFE1ADFB}" type="datetimeFigureOut">
              <a:rPr lang="en-US" smtClean="0"/>
              <a:t>7/21/2025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FB2257-4909-4E3B-B9A4-E05CED6D8B9D}" type="slidenum">
              <a:rPr lang="en-US" smtClean="0"/>
              <a:t>‹#›</a:t>
            </a:fld>
            <a:endParaRPr lang="en-US"/>
          </a:p>
        </p:txBody>
      </p:sp>
    </p:spTree>
    <p:extLst>
      <p:ext uri="{BB962C8B-B14F-4D97-AF65-F5344CB8AC3E}">
        <p14:creationId xmlns:p14="http://schemas.microsoft.com/office/powerpoint/2010/main" val="28242495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989FA-DB2F-4667-8FC3-D69DEFE1ADFB}" type="datetimeFigureOut">
              <a:rPr lang="en-US" smtClean="0"/>
              <a:t>7/21/2025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FB2257-4909-4E3B-B9A4-E05CED6D8B9D}" type="slidenum">
              <a:rPr lang="en-US" smtClean="0"/>
              <a:t>‹#›</a:t>
            </a:fld>
            <a:endParaRPr lang="en-US"/>
          </a:p>
        </p:txBody>
      </p:sp>
    </p:spTree>
    <p:extLst>
      <p:ext uri="{BB962C8B-B14F-4D97-AF65-F5344CB8AC3E}">
        <p14:creationId xmlns:p14="http://schemas.microsoft.com/office/powerpoint/2010/main" val="4119311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989FA-DB2F-4667-8FC3-D69DEFE1ADFB}" type="datetimeFigureOut">
              <a:rPr lang="en-US" smtClean="0"/>
              <a:t>7/21/2025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FB2257-4909-4E3B-B9A4-E05CED6D8B9D}" type="slidenum">
              <a:rPr lang="en-US" smtClean="0"/>
              <a:t>‹#›</a:t>
            </a:fld>
            <a:endParaRPr lang="en-US"/>
          </a:p>
        </p:txBody>
      </p:sp>
    </p:spTree>
    <p:extLst>
      <p:ext uri="{BB962C8B-B14F-4D97-AF65-F5344CB8AC3E}">
        <p14:creationId xmlns:p14="http://schemas.microsoft.com/office/powerpoint/2010/main" val="40013972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4917475"/>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2091011"/>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0531825"/>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3512421"/>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9419726"/>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2601590"/>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3215552"/>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3626233"/>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94536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2761255"/>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111851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6.jpeg"/><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8.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75" r:id="rId12"/>
    <p:sldLayoutId id="2147483776"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4866" y="752475"/>
            <a:ext cx="16774668" cy="1651944"/>
          </a:xfrm>
          <a:prstGeom prst="rect">
            <a:avLst/>
          </a:prstGeom>
        </p:spPr>
        <p:txBody>
          <a:bodyPr vert="horz"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754866" y="2686050"/>
            <a:ext cx="16774668" cy="671244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4866" y="9418291"/>
            <a:ext cx="4617234" cy="547688"/>
          </a:xfrm>
          <a:prstGeom prst="rect">
            <a:avLst/>
          </a:prstGeom>
        </p:spPr>
        <p:txBody>
          <a:bodyPr vert="horz" lIns="0" tIns="0" rIns="0" bIns="0" rtlCol="0" anchor="ctr"/>
          <a:lstStyle>
            <a:lvl1pPr algn="l">
              <a:defRPr sz="1500">
                <a:solidFill>
                  <a:schemeClr val="accent1"/>
                </a:solidFill>
              </a:defRPr>
            </a:lvl1pPr>
          </a:lstStyle>
          <a:p>
            <a:fld id="{B6DF1761-4800-FC42-8249-7076299CC279}" type="datetimeFigureOut">
              <a:rPr lang="en-US" smtClean="0"/>
              <a:pPr/>
              <a:t>7/21/2025</a:t>
            </a:fld>
            <a:endParaRPr lang="en-US"/>
          </a:p>
        </p:txBody>
      </p:sp>
      <p:sp>
        <p:nvSpPr>
          <p:cNvPr id="5" name="Footer Placeholder 4"/>
          <p:cNvSpPr>
            <a:spLocks noGrp="1"/>
          </p:cNvSpPr>
          <p:nvPr>
            <p:ph type="ftr" sz="quarter" idx="3"/>
          </p:nvPr>
        </p:nvSpPr>
        <p:spPr>
          <a:xfrm>
            <a:off x="6057900" y="9418291"/>
            <a:ext cx="6172200" cy="547688"/>
          </a:xfrm>
          <a:prstGeom prst="rect">
            <a:avLst/>
          </a:prstGeom>
        </p:spPr>
        <p:txBody>
          <a:bodyPr vert="horz" lIns="0" tIns="0" rIns="0" bIns="0" rtlCol="0" anchor="ctr"/>
          <a:lstStyle>
            <a:lvl1pPr algn="ctr">
              <a:defRPr sz="1500">
                <a:solidFill>
                  <a:schemeClr val="accent1"/>
                </a:solidFill>
              </a:defRPr>
            </a:lvl1pPr>
          </a:lstStyle>
          <a:p>
            <a:endParaRPr lang="en-US"/>
          </a:p>
        </p:txBody>
      </p:sp>
      <p:sp>
        <p:nvSpPr>
          <p:cNvPr id="6" name="Slide Number Placeholder 5"/>
          <p:cNvSpPr>
            <a:spLocks noGrp="1"/>
          </p:cNvSpPr>
          <p:nvPr>
            <p:ph type="sldNum" sz="quarter" idx="4"/>
          </p:nvPr>
        </p:nvSpPr>
        <p:spPr>
          <a:xfrm>
            <a:off x="12915899" y="9418291"/>
            <a:ext cx="4613636" cy="547688"/>
          </a:xfrm>
          <a:prstGeom prst="rect">
            <a:avLst/>
          </a:prstGeom>
        </p:spPr>
        <p:txBody>
          <a:bodyPr vert="horz" lIns="0" tIns="0" rIns="0" bIns="0" rtlCol="0" anchor="ctr"/>
          <a:lstStyle>
            <a:lvl1pPr algn="r">
              <a:defRPr sz="1500">
                <a:solidFill>
                  <a:schemeClr val="accent1"/>
                </a:solidFill>
              </a:defRPr>
            </a:lvl1pPr>
          </a:lstStyle>
          <a:p>
            <a:fld id="{042C47CB-548E-C046-93C6-4F6FCFB0D4E1}" type="slidenum">
              <a:rPr lang="en-US" smtClean="0"/>
              <a:pPr/>
              <a:t>‹#›</a:t>
            </a:fld>
            <a:endParaRPr lang="en-US"/>
          </a:p>
        </p:txBody>
      </p:sp>
    </p:spTree>
    <p:extLst>
      <p:ext uri="{BB962C8B-B14F-4D97-AF65-F5344CB8AC3E}">
        <p14:creationId xmlns:p14="http://schemas.microsoft.com/office/powerpoint/2010/main" val="977707229"/>
      </p:ext>
    </p:extLst>
  </p:cSld>
  <p:clrMap bg1="lt1" tx1="dk1" bg2="lt2" tx2="dk2" accent1="accent1" accent2="accent2" accent3="accent3" accent4="accent4" accent5="accent5" accent6="accent6" hlink="hlink" folHlink="folHlink"/>
  <p:sldLayoutIdLst>
    <p:sldLayoutId id="2147483728" r:id="rId1"/>
    <p:sldLayoutId id="2147483761" r:id="rId2"/>
    <p:sldLayoutId id="2147483772" r:id="rId3"/>
    <p:sldLayoutId id="2147483768" r:id="rId4"/>
    <p:sldLayoutId id="2147483762" r:id="rId5"/>
    <p:sldLayoutId id="2147483771" r:id="rId6"/>
    <p:sldLayoutId id="2147483769" r:id="rId7"/>
    <p:sldLayoutId id="2147483770" r:id="rId8"/>
    <p:sldLayoutId id="2147483773" r:id="rId9"/>
    <p:sldLayoutId id="2147483765" r:id="rId10"/>
    <p:sldLayoutId id="2147483763" r:id="rId11"/>
    <p:sldLayoutId id="2147483774" r:id="rId12"/>
    <p:sldLayoutId id="2147483767" r:id="rId13"/>
    <p:sldLayoutId id="2147483764" r:id="rId14"/>
  </p:sldLayoutIdLst>
  <p:txStyles>
    <p:titleStyle>
      <a:lvl1pPr algn="l" defTabSz="914400" rtl="0" eaLnBrk="1" latinLnBrk="0" hangingPunct="1">
        <a:lnSpc>
          <a:spcPct val="90000"/>
        </a:lnSpc>
        <a:spcBef>
          <a:spcPct val="0"/>
        </a:spcBef>
        <a:buNone/>
        <a:defRPr sz="4800" b="1" i="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72E519-B57E-4381-4CC5-459E02AD6602}"/>
              </a:ext>
            </a:extLst>
          </p:cNvPr>
          <p:cNvSpPr>
            <a:spLocks noGrp="1"/>
          </p:cNvSpPr>
          <p:nvPr>
            <p:ph type="title"/>
          </p:nvPr>
        </p:nvSpPr>
        <p:spPr>
          <a:xfrm>
            <a:off x="2342509" y="547689"/>
            <a:ext cx="14688191" cy="823911"/>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8450A849-305D-D549-F1D6-E3E74BC58A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75367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Lst>
  <p:txStyles>
    <p:titleStyle>
      <a:lvl1pPr algn="l" defTabSz="13716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35"/>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0299D5E-B0E9-463A-893C-3322F3B6E33B}" type="datetimeFigureOut">
              <a:rPr lang="en-US" smtClean="0"/>
              <a:t>7/21/2025</a:t>
            </a:fld>
            <a:endParaRPr lang="en-US"/>
          </a:p>
        </p:txBody>
      </p:sp>
      <p:sp>
        <p:nvSpPr>
          <p:cNvPr id="5" name="Footer Placeholder 4"/>
          <p:cNvSpPr>
            <a:spLocks noGrp="1"/>
          </p:cNvSpPr>
          <p:nvPr>
            <p:ph type="ftr" sz="quarter" idx="3"/>
          </p:nvPr>
        </p:nvSpPr>
        <p:spPr>
          <a:xfrm>
            <a:off x="6057900" y="9534535"/>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35"/>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D573937-5A05-4E1D-8394-81D5E38E121A}" type="slidenum">
              <a:rPr lang="en-US" smtClean="0"/>
              <a:t>‹#›</a:t>
            </a:fld>
            <a:endParaRPr lang="en-US"/>
          </a:p>
        </p:txBody>
      </p:sp>
    </p:spTree>
    <p:extLst>
      <p:ext uri="{BB962C8B-B14F-4D97-AF65-F5344CB8AC3E}">
        <p14:creationId xmlns:p14="http://schemas.microsoft.com/office/powerpoint/2010/main" val="3231372193"/>
      </p:ext>
    </p:extLst>
  </p:cSld>
  <p:clrMap bg1="lt1" tx1="dk1" bg2="lt2" tx2="dk2" accent1="accent1" accent2="accent2" accent3="accent3" accent4="accent4" accent5="accent5" accent6="accent6" hlink="hlink" folHlink="folHlink"/>
  <p:sldLayoutIdLst>
    <p:sldLayoutId id="2147483799"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BE4F40-886C-BF62-D26B-B3EEE6536CD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C31286-6506-1D67-E725-23C5FECC1269}"/>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104A6-3948-94BC-EB4F-876C503340F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E618390-A5B3-4AB1-B2D7-C8AFAC779043}" type="datetimeFigureOut">
              <a:rPr lang="en-US" smtClean="0"/>
              <a:t>7/21/2025</a:t>
            </a:fld>
            <a:endParaRPr lang="en-US"/>
          </a:p>
        </p:txBody>
      </p:sp>
      <p:sp>
        <p:nvSpPr>
          <p:cNvPr id="5" name="Footer Placeholder 4">
            <a:extLst>
              <a:ext uri="{FF2B5EF4-FFF2-40B4-BE49-F238E27FC236}">
                <a16:creationId xmlns:a16="http://schemas.microsoft.com/office/drawing/2014/main" id="{AA443D0B-3C38-9438-B5BE-85605B4402B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290668-CAC8-AE93-F16E-E33CC6A0A6AB}"/>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2A9BD72-D491-4688-8505-0E66D7A9639F}" type="slidenum">
              <a:rPr lang="en-US" smtClean="0"/>
              <a:t>‹#›</a:t>
            </a:fld>
            <a:endParaRPr lang="en-US"/>
          </a:p>
        </p:txBody>
      </p:sp>
    </p:spTree>
    <p:extLst>
      <p:ext uri="{BB962C8B-B14F-4D97-AF65-F5344CB8AC3E}">
        <p14:creationId xmlns:p14="http://schemas.microsoft.com/office/powerpoint/2010/main" val="1684884988"/>
      </p:ext>
    </p:extLst>
  </p:cSld>
  <p:clrMap bg1="lt1" tx1="dk1" bg2="lt2" tx2="dk2" accent1="accent1" accent2="accent2" accent3="accent3" accent4="accent4" accent5="accent5" accent6="accent6" hlink="hlink" folHlink="folHlink"/>
  <p:sldLayoutIdLst>
    <p:sldLayoutId id="2147483801"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6192" y="877824"/>
            <a:ext cx="14580108" cy="22494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36193" y="3429000"/>
            <a:ext cx="14580110" cy="603504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36194" y="9706056"/>
            <a:ext cx="3231215" cy="411480"/>
          </a:xfrm>
          <a:prstGeom prst="rect">
            <a:avLst/>
          </a:prstGeom>
        </p:spPr>
        <p:txBody>
          <a:bodyPr vert="horz" lIns="91440" tIns="45720" rIns="91440" bIns="45720" rtlCol="0" anchor="ctr"/>
          <a:lstStyle>
            <a:lvl1pPr algn="l">
              <a:defRPr sz="1500">
                <a:solidFill>
                  <a:schemeClr val="tx1">
                    <a:lumMod val="95000"/>
                    <a:lumOff val="5000"/>
                  </a:schemeClr>
                </a:solidFill>
                <a:latin typeface="+mj-lt"/>
              </a:defRPr>
            </a:lvl1pPr>
          </a:lstStyle>
          <a:p>
            <a:fld id="{008DD208-F9D9-4B1D-A9DE-A6D3048DB5C4}" type="datetimeFigureOut">
              <a:rPr lang="en-US" smtClean="0"/>
              <a:t>7/21/2025</a:t>
            </a:fld>
            <a:endParaRPr lang="en-US"/>
          </a:p>
        </p:txBody>
      </p:sp>
      <p:sp>
        <p:nvSpPr>
          <p:cNvPr id="5" name="Footer Placeholder 4"/>
          <p:cNvSpPr>
            <a:spLocks noGrp="1"/>
          </p:cNvSpPr>
          <p:nvPr>
            <p:ph type="ftr" sz="quarter" idx="3"/>
          </p:nvPr>
        </p:nvSpPr>
        <p:spPr>
          <a:xfrm>
            <a:off x="7264399" y="9706056"/>
            <a:ext cx="8852189" cy="411480"/>
          </a:xfrm>
          <a:prstGeom prst="rect">
            <a:avLst/>
          </a:prstGeom>
        </p:spPr>
        <p:txBody>
          <a:bodyPr vert="horz" lIns="91440" tIns="45720" rIns="91440" bIns="45720" rtlCol="0" anchor="ctr"/>
          <a:lstStyle>
            <a:lvl1pPr algn="r">
              <a:defRPr sz="15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6256000" y="9706056"/>
            <a:ext cx="1460501" cy="411480"/>
          </a:xfrm>
          <a:prstGeom prst="rect">
            <a:avLst/>
          </a:prstGeom>
        </p:spPr>
        <p:txBody>
          <a:bodyPr vert="horz" lIns="91440" tIns="45720" rIns="91440" bIns="45720" rtlCol="0" anchor="ctr"/>
          <a:lstStyle>
            <a:lvl1pPr algn="l">
              <a:defRPr sz="1500">
                <a:solidFill>
                  <a:schemeClr val="tx1">
                    <a:lumMod val="95000"/>
                    <a:lumOff val="5000"/>
                  </a:schemeClr>
                </a:solidFill>
                <a:latin typeface="+mj-lt"/>
              </a:defRPr>
            </a:lvl1pPr>
          </a:lstStyle>
          <a:p>
            <a:fld id="{E3940680-CD5E-4021-A775-3E993F37C4A8}" type="slidenum">
              <a:rPr lang="en-US" smtClean="0"/>
              <a:t>‹#›</a:t>
            </a:fld>
            <a:endParaRPr lang="en-US"/>
          </a:p>
        </p:txBody>
      </p:sp>
      <p:cxnSp>
        <p:nvCxnSpPr>
          <p:cNvPr id="7" name="Straight Connector 6"/>
          <p:cNvCxnSpPr/>
          <p:nvPr/>
        </p:nvCxnSpPr>
        <p:spPr>
          <a:xfrm flipV="1">
            <a:off x="1143000" y="1239486"/>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5323198"/>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Lst>
  <p:txStyles>
    <p:titleStyle>
      <a:lvl1pPr algn="l" defTabSz="1371600" rtl="0" eaLnBrk="1" latinLnBrk="0" hangingPunct="1">
        <a:lnSpc>
          <a:spcPct val="80000"/>
        </a:lnSpc>
        <a:spcBef>
          <a:spcPct val="0"/>
        </a:spcBef>
        <a:buNone/>
        <a:defRPr sz="7500" kern="1200" cap="all" spc="150" baseline="0">
          <a:solidFill>
            <a:schemeClr val="tx1">
              <a:lumMod val="95000"/>
              <a:lumOff val="5000"/>
            </a:schemeClr>
          </a:solidFill>
          <a:latin typeface="+mj-lt"/>
          <a:ea typeface="+mj-ea"/>
          <a:cs typeface="+mj-cs"/>
        </a:defRPr>
      </a:lvl1pPr>
    </p:titleStyle>
    <p:bodyStyle>
      <a:lvl1pPr marL="137160" indent="-137160" algn="l" defTabSz="1371600" rtl="0" eaLnBrk="1" latinLnBrk="0" hangingPunct="1">
        <a:lnSpc>
          <a:spcPct val="90000"/>
        </a:lnSpc>
        <a:spcBef>
          <a:spcPts val="1800"/>
        </a:spcBef>
        <a:spcAft>
          <a:spcPts val="300"/>
        </a:spcAft>
        <a:buClr>
          <a:schemeClr val="accent1"/>
        </a:buClr>
        <a:buSzPct val="100000"/>
        <a:buFont typeface="Tw Cen MT" panose="020B0602020104020603" pitchFamily="34" charset="0"/>
        <a:buChar char=" "/>
        <a:defRPr sz="3300" kern="1200">
          <a:solidFill>
            <a:schemeClr val="tx1"/>
          </a:solidFill>
          <a:latin typeface="+mn-lt"/>
          <a:ea typeface="+mn-ea"/>
          <a:cs typeface="+mn-cs"/>
        </a:defRPr>
      </a:lvl1pPr>
      <a:lvl2pPr marL="39776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700" kern="1200">
          <a:solidFill>
            <a:schemeClr val="tx1"/>
          </a:solidFill>
          <a:latin typeface="+mn-lt"/>
          <a:ea typeface="+mn-ea"/>
          <a:cs typeface="+mn-cs"/>
        </a:defRPr>
      </a:lvl2pPr>
      <a:lvl3pPr marL="67208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3pPr>
      <a:lvl4pPr marL="89154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4pPr>
      <a:lvl5pPr marL="116586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5pPr>
      <a:lvl6pPr marL="137160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6pPr>
      <a:lvl7pPr marL="1591056"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7pPr>
      <a:lvl8pPr marL="1824228"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8pPr>
      <a:lvl9pPr marL="204368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52989FA-DB2F-4667-8FC3-D69DEFE1ADFB}" type="datetimeFigureOut">
              <a:rPr lang="en-US" smtClean="0"/>
              <a:t>7/21/2025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4FB2257-4909-4E3B-B9A4-E05CED6D8B9D}" type="slidenum">
              <a:rPr lang="en-US" smtClean="0"/>
              <a:t>‹#›</a:t>
            </a:fld>
            <a:endParaRPr lang="en-US"/>
          </a:p>
        </p:txBody>
      </p:sp>
    </p:spTree>
    <p:extLst>
      <p:ext uri="{BB962C8B-B14F-4D97-AF65-F5344CB8AC3E}">
        <p14:creationId xmlns:p14="http://schemas.microsoft.com/office/powerpoint/2010/main" val="85235152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74152378"/>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47.xml"/><Relationship Id="rId5" Type="http://schemas.openxmlformats.org/officeDocument/2006/relationships/image" Target="../media/image62.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47.xml"/><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50.xml"/><Relationship Id="rId5" Type="http://schemas.openxmlformats.org/officeDocument/2006/relationships/image" Target="../media/image64.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44.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47.xml"/><Relationship Id="rId4" Type="http://schemas.openxmlformats.org/officeDocument/2006/relationships/image" Target="../media/image65.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50.xml"/><Relationship Id="rId5" Type="http://schemas.openxmlformats.org/officeDocument/2006/relationships/image" Target="../media/image66.jp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16.xml"/><Relationship Id="rId7" Type="http://schemas.openxmlformats.org/officeDocument/2006/relationships/diagramQuickStyle" Target="../diagrams/quickStyle2.xml"/><Relationship Id="rId2" Type="http://schemas.openxmlformats.org/officeDocument/2006/relationships/slideLayout" Target="../slideLayouts/slideLayout48.xml"/><Relationship Id="rId1" Type="http://schemas.openxmlformats.org/officeDocument/2006/relationships/themeOverride" Target="../theme/themeOverride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68.png"/><Relationship Id="rId4" Type="http://schemas.openxmlformats.org/officeDocument/2006/relationships/image" Target="../media/image67.png"/><Relationship Id="rId9" Type="http://schemas.microsoft.com/office/2007/relationships/diagramDrawing" Target="../diagrams/drawing2.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17.xml"/><Relationship Id="rId7" Type="http://schemas.openxmlformats.org/officeDocument/2006/relationships/diagramQuickStyle" Target="../diagrams/quickStyle3.xml"/><Relationship Id="rId2" Type="http://schemas.openxmlformats.org/officeDocument/2006/relationships/slideLayout" Target="../slideLayouts/slideLayout48.xml"/><Relationship Id="rId1" Type="http://schemas.openxmlformats.org/officeDocument/2006/relationships/themeOverride" Target="../theme/themeOverride2.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69.png"/><Relationship Id="rId4" Type="http://schemas.openxmlformats.org/officeDocument/2006/relationships/image" Target="../media/image67.pn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47.xml"/><Relationship Id="rId5" Type="http://schemas.openxmlformats.org/officeDocument/2006/relationships/image" Target="../media/image71.jp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8.xml"/><Relationship Id="rId1" Type="http://schemas.openxmlformats.org/officeDocument/2006/relationships/themeOverride" Target="../theme/themeOverride3.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3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8.xml"/><Relationship Id="rId1" Type="http://schemas.openxmlformats.org/officeDocument/2006/relationships/themeOverride" Target="../theme/themeOverride4.xml"/><Relationship Id="rId5" Type="http://schemas.openxmlformats.org/officeDocument/2006/relationships/image" Target="../media/image72.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8.xml"/><Relationship Id="rId1" Type="http://schemas.openxmlformats.org/officeDocument/2006/relationships/themeOverride" Target="../theme/themeOverride5.xml"/><Relationship Id="rId5" Type="http://schemas.openxmlformats.org/officeDocument/2006/relationships/image" Target="../media/image73.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8.xml"/><Relationship Id="rId1" Type="http://schemas.openxmlformats.org/officeDocument/2006/relationships/themeOverride" Target="../theme/themeOverride6.xml"/><Relationship Id="rId5" Type="http://schemas.openxmlformats.org/officeDocument/2006/relationships/image" Target="../media/image74.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8.xml"/><Relationship Id="rId1" Type="http://schemas.openxmlformats.org/officeDocument/2006/relationships/themeOverride" Target="../theme/themeOverride7.xml"/><Relationship Id="rId5" Type="http://schemas.openxmlformats.org/officeDocument/2006/relationships/image" Target="../media/image75.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8.xml"/><Relationship Id="rId1" Type="http://schemas.openxmlformats.org/officeDocument/2006/relationships/themeOverride" Target="../theme/themeOverride8.xml"/><Relationship Id="rId5" Type="http://schemas.openxmlformats.org/officeDocument/2006/relationships/image" Target="../media/image76.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25.xml"/><Relationship Id="rId7" Type="http://schemas.openxmlformats.org/officeDocument/2006/relationships/image" Target="../media/image78.png"/><Relationship Id="rId2" Type="http://schemas.openxmlformats.org/officeDocument/2006/relationships/slideLayout" Target="../slideLayouts/slideLayout48.xml"/><Relationship Id="rId1" Type="http://schemas.openxmlformats.org/officeDocument/2006/relationships/themeOverride" Target="../theme/themeOverride9.xml"/><Relationship Id="rId6" Type="http://schemas.openxmlformats.org/officeDocument/2006/relationships/image" Target="../media/image70.png"/><Relationship Id="rId5" Type="http://schemas.openxmlformats.org/officeDocument/2006/relationships/image" Target="../media/image67.png"/><Relationship Id="rId4" Type="http://schemas.openxmlformats.org/officeDocument/2006/relationships/image" Target="../media/image77.png"/><Relationship Id="rId9" Type="http://schemas.openxmlformats.org/officeDocument/2006/relationships/hyperlink" Target="http://theimpactproject.org/"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8.xml"/><Relationship Id="rId1" Type="http://schemas.openxmlformats.org/officeDocument/2006/relationships/themeOverride" Target="../theme/themeOverride10.xml"/><Relationship Id="rId5" Type="http://schemas.openxmlformats.org/officeDocument/2006/relationships/image" Target="../media/image80.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8.xml"/><Relationship Id="rId1" Type="http://schemas.openxmlformats.org/officeDocument/2006/relationships/themeOverride" Target="../theme/themeOverride11.xml"/><Relationship Id="rId6" Type="http://schemas.openxmlformats.org/officeDocument/2006/relationships/image" Target="../media/image81.png"/><Relationship Id="rId5" Type="http://schemas.openxmlformats.org/officeDocument/2006/relationships/image" Target="../media/image70.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8.xml"/><Relationship Id="rId1" Type="http://schemas.openxmlformats.org/officeDocument/2006/relationships/themeOverride" Target="../theme/themeOverride12.xml"/><Relationship Id="rId6" Type="http://schemas.openxmlformats.org/officeDocument/2006/relationships/image" Target="../media/image82.png"/><Relationship Id="rId5" Type="http://schemas.openxmlformats.org/officeDocument/2006/relationships/image" Target="../media/image70.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83.png"/><Relationship Id="rId2" Type="http://schemas.openxmlformats.org/officeDocument/2006/relationships/slideLayout" Target="../slideLayouts/slideLayout48.xml"/><Relationship Id="rId1" Type="http://schemas.openxmlformats.org/officeDocument/2006/relationships/themeOverride" Target="../theme/themeOverride13.xml"/><Relationship Id="rId6" Type="http://schemas.microsoft.com/office/2014/relationships/chartEx" Target="../charts/chartEx1.xml"/><Relationship Id="rId5" Type="http://schemas.openxmlformats.org/officeDocument/2006/relationships/image" Target="../media/image70.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image" Target="../media/image35.jpeg"/></Relationships>
</file>

<file path=ppt/slides/_rels/slide3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30.xml"/><Relationship Id="rId7" Type="http://schemas.openxmlformats.org/officeDocument/2006/relationships/image" Target="../media/image85.png"/><Relationship Id="rId2" Type="http://schemas.openxmlformats.org/officeDocument/2006/relationships/slideLayout" Target="../slideLayouts/slideLayout48.xml"/><Relationship Id="rId1" Type="http://schemas.openxmlformats.org/officeDocument/2006/relationships/themeOverride" Target="../theme/themeOverride14.xml"/><Relationship Id="rId6" Type="http://schemas.openxmlformats.org/officeDocument/2006/relationships/image" Target="../media/image84.png"/><Relationship Id="rId5" Type="http://schemas.openxmlformats.org/officeDocument/2006/relationships/image" Target="../media/image70.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8.xml"/><Relationship Id="rId1" Type="http://schemas.openxmlformats.org/officeDocument/2006/relationships/themeOverride" Target="../theme/themeOverride15.xml"/><Relationship Id="rId6" Type="http://schemas.openxmlformats.org/officeDocument/2006/relationships/image" Target="../media/image87.png"/><Relationship Id="rId5" Type="http://schemas.openxmlformats.org/officeDocument/2006/relationships/image" Target="../media/image70.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8.xml"/><Relationship Id="rId1" Type="http://schemas.openxmlformats.org/officeDocument/2006/relationships/themeOverride" Target="../theme/themeOverride16.xml"/><Relationship Id="rId6" Type="http://schemas.openxmlformats.org/officeDocument/2006/relationships/image" Target="../media/image88.png"/><Relationship Id="rId5" Type="http://schemas.openxmlformats.org/officeDocument/2006/relationships/image" Target="../media/image70.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8.xml"/><Relationship Id="rId1" Type="http://schemas.openxmlformats.org/officeDocument/2006/relationships/themeOverride" Target="../theme/themeOverride17.xml"/><Relationship Id="rId5" Type="http://schemas.openxmlformats.org/officeDocument/2006/relationships/image" Target="../media/image70.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8.xml"/><Relationship Id="rId1" Type="http://schemas.openxmlformats.org/officeDocument/2006/relationships/themeOverride" Target="../theme/themeOverride1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8.xml"/><Relationship Id="rId1" Type="http://schemas.openxmlformats.org/officeDocument/2006/relationships/themeOverride" Target="../theme/themeOverride19.xml"/><Relationship Id="rId5" Type="http://schemas.openxmlformats.org/officeDocument/2006/relationships/image" Target="../media/image91.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8.xml"/><Relationship Id="rId1" Type="http://schemas.openxmlformats.org/officeDocument/2006/relationships/themeOverride" Target="../theme/themeOverride20.xml"/><Relationship Id="rId5" Type="http://schemas.openxmlformats.org/officeDocument/2006/relationships/image" Target="../media/image92.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8.xml"/><Relationship Id="rId1" Type="http://schemas.openxmlformats.org/officeDocument/2006/relationships/themeOverride" Target="../theme/themeOverride21.xml"/><Relationship Id="rId6" Type="http://schemas.openxmlformats.org/officeDocument/2006/relationships/image" Target="../media/image93.png"/><Relationship Id="rId5" Type="http://schemas.openxmlformats.org/officeDocument/2006/relationships/image" Target="../media/image70.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8.xml"/><Relationship Id="rId1" Type="http://schemas.openxmlformats.org/officeDocument/2006/relationships/themeOverride" Target="../theme/themeOverride22.xml"/><Relationship Id="rId5" Type="http://schemas.openxmlformats.org/officeDocument/2006/relationships/image" Target="../media/image70.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47.xml"/><Relationship Id="rId6" Type="http://schemas.openxmlformats.org/officeDocument/2006/relationships/image" Target="../media/image94.jpg"/><Relationship Id="rId5" Type="http://schemas.openxmlformats.org/officeDocument/2006/relationships/hyperlink" Target="mailto:lfreeman@naccho.org" TargetMode="External"/><Relationship Id="rId4" Type="http://schemas.openxmlformats.org/officeDocument/2006/relationships/hyperlink" Target="http://www.naccho.or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jpe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4.xml"/><Relationship Id="rId16" Type="http://schemas.openxmlformats.org/officeDocument/2006/relationships/image" Target="../media/image48.png"/><Relationship Id="rId1" Type="http://schemas.openxmlformats.org/officeDocument/2006/relationships/slideLayout" Target="../slideLayouts/slideLayout4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5.jpeg"/><Relationship Id="rId7" Type="http://schemas.openxmlformats.org/officeDocument/2006/relationships/diagramLayout" Target="../diagrams/layout1.xml"/><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diagramData" Target="../diagrams/data1.xml"/><Relationship Id="rId5" Type="http://schemas.openxmlformats.org/officeDocument/2006/relationships/image" Target="../media/image52.png"/><Relationship Id="rId10" Type="http://schemas.microsoft.com/office/2007/relationships/diagramDrawing" Target="../diagrams/drawing1.xml"/><Relationship Id="rId4" Type="http://schemas.openxmlformats.org/officeDocument/2006/relationships/image" Target="../media/image36.png"/><Relationship Id="rId9" Type="http://schemas.openxmlformats.org/officeDocument/2006/relationships/diagramColors" Target="../diagrams/colors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6.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hyperlink" Target="mailto:bwashington@mffh.org" TargetMode="External"/><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8.xml"/><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9.xml"/><Relationship Id="rId1" Type="http://schemas.openxmlformats.org/officeDocument/2006/relationships/slideLayout" Target="../slideLayouts/slideLayout57.xml"/><Relationship Id="rId4" Type="http://schemas.openxmlformats.org/officeDocument/2006/relationships/image" Target="../media/image103.png"/></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0.xml"/><Relationship Id="rId1" Type="http://schemas.openxmlformats.org/officeDocument/2006/relationships/slideLayout" Target="../slideLayouts/slideLayout57.xml"/><Relationship Id="rId4" Type="http://schemas.openxmlformats.org/officeDocument/2006/relationships/hyperlink" Target="https://nysacho.org/wp-content/uploads/2025/03/Enumeration-Data_Advocacy_corrected.pd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1.xml"/><Relationship Id="rId1" Type="http://schemas.openxmlformats.org/officeDocument/2006/relationships/slideLayout" Target="../slideLayouts/slideLayout57.xml"/><Relationship Id="rId4" Type="http://schemas.openxmlformats.org/officeDocument/2006/relationships/hyperlink" Target="https://nysacho.org/wp-content/uploads/2025/03/Enumeration-Data_Advocacy_corrected.pdf"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2.xml"/><Relationship Id="rId1" Type="http://schemas.openxmlformats.org/officeDocument/2006/relationships/slideLayout" Target="../slideLayouts/slideLayout57.xml"/><Relationship Id="rId4" Type="http://schemas.openxmlformats.org/officeDocument/2006/relationships/image" Target="../media/image104.png"/></Relationships>
</file>

<file path=ppt/slides/_rels/slide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55.png"/><Relationship Id="rId5" Type="http://schemas.openxmlformats.org/officeDocument/2006/relationships/image" Target="../media/image35.jpeg"/><Relationship Id="rId4" Type="http://schemas.openxmlformats.org/officeDocument/2006/relationships/image" Target="../media/image54.png"/><Relationship Id="rId9" Type="http://schemas.openxmlformats.org/officeDocument/2006/relationships/image" Target="../media/image58.png"/></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3.xml"/><Relationship Id="rId1" Type="http://schemas.openxmlformats.org/officeDocument/2006/relationships/slideLayout" Target="../slideLayouts/slideLayout57.xml"/></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4.xml"/><Relationship Id="rId1" Type="http://schemas.openxmlformats.org/officeDocument/2006/relationships/slideLayout" Target="../slideLayouts/slideLayout5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55.xml"/><Relationship Id="rId1" Type="http://schemas.openxmlformats.org/officeDocument/2006/relationships/slideLayout" Target="../slideLayouts/slideLayout5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6.xml"/><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02.png"/><Relationship Id="rId7" Type="http://schemas.openxmlformats.org/officeDocument/2006/relationships/image" Target="../media/image116.png"/><Relationship Id="rId2" Type="http://schemas.openxmlformats.org/officeDocument/2006/relationships/notesSlide" Target="../notesSlides/notesSlide57.xml"/><Relationship Id="rId1" Type="http://schemas.openxmlformats.org/officeDocument/2006/relationships/slideLayout" Target="../slideLayouts/slideLayout57.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xml"/><Relationship Id="rId1" Type="http://schemas.openxmlformats.org/officeDocument/2006/relationships/slideLayout" Target="../slideLayouts/slideLayout47.xml"/><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44.xml"/><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42861"/>
        </a:solidFill>
        <a:effectLst/>
      </p:bgPr>
    </p:bg>
    <p:spTree>
      <p:nvGrpSpPr>
        <p:cNvPr id="1" name=""/>
        <p:cNvGrpSpPr/>
        <p:nvPr/>
      </p:nvGrpSpPr>
      <p:grpSpPr>
        <a:xfrm>
          <a:off x="0" y="0"/>
          <a:ext cx="0" cy="0"/>
          <a:chOff x="0" y="0"/>
          <a:chExt cx="0" cy="0"/>
        </a:xfrm>
      </p:grpSpPr>
      <p:sp>
        <p:nvSpPr>
          <p:cNvPr id="2" name="AutoShape 2"/>
          <p:cNvSpPr/>
          <p:nvPr/>
        </p:nvSpPr>
        <p:spPr>
          <a:xfrm>
            <a:off x="11945720" y="0"/>
            <a:ext cx="6470867" cy="10287000"/>
          </a:xfrm>
          <a:prstGeom prst="rect">
            <a:avLst/>
          </a:prstGeom>
          <a:solidFill>
            <a:srgbClr val="EAF4F8"/>
          </a:solidFill>
        </p:spPr>
        <p:txBody>
          <a:bodyPr/>
          <a:lstStyle/>
          <a:p>
            <a:endParaRPr lang="en-US" dirty="0"/>
          </a:p>
        </p:txBody>
      </p:sp>
      <p:sp>
        <p:nvSpPr>
          <p:cNvPr id="3" name="TextBox 3"/>
          <p:cNvSpPr txBox="1"/>
          <p:nvPr/>
        </p:nvSpPr>
        <p:spPr>
          <a:xfrm>
            <a:off x="12706824" y="1395715"/>
            <a:ext cx="4691484" cy="436017"/>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42861"/>
                </a:solidFill>
                <a:effectLst/>
                <a:uLnTx/>
                <a:uFillTx/>
                <a:latin typeface="Arial Bold"/>
                <a:ea typeface="Arial Bold"/>
                <a:cs typeface="Arial Bold"/>
                <a:sym typeface="Arial Bold"/>
              </a:rPr>
              <a:t>Lori Freeman</a:t>
            </a:r>
          </a:p>
        </p:txBody>
      </p:sp>
      <p:sp>
        <p:nvSpPr>
          <p:cNvPr id="4" name="TextBox 4"/>
          <p:cNvSpPr txBox="1"/>
          <p:nvPr/>
        </p:nvSpPr>
        <p:spPr>
          <a:xfrm>
            <a:off x="12706824" y="2019193"/>
            <a:ext cx="4691484" cy="1084015"/>
          </a:xfrm>
          <a:prstGeom prst="rect">
            <a:avLst/>
          </a:prstGeom>
        </p:spPr>
        <p:txBody>
          <a:bodyPr lIns="0" tIns="0" rIns="0" bIns="0" rtlCol="0" anchor="t">
            <a:spAutoFit/>
          </a:bodyPr>
          <a:lstStyle/>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42861"/>
                </a:solidFill>
                <a:effectLst/>
                <a:uLnTx/>
                <a:uFillTx/>
                <a:latin typeface="Arial"/>
                <a:ea typeface="Arial"/>
                <a:cs typeface="Arial"/>
                <a:sym typeface="Arial"/>
              </a:rPr>
              <a:t>CEO</a:t>
            </a:r>
          </a:p>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42861"/>
                </a:solidFill>
                <a:effectLst/>
                <a:uLnTx/>
                <a:uFillTx/>
                <a:latin typeface="Arial"/>
                <a:ea typeface="Arial"/>
                <a:cs typeface="Arial"/>
                <a:sym typeface="Arial"/>
              </a:rPr>
              <a:t>National Association of County &amp; City Health Officials </a:t>
            </a:r>
          </a:p>
        </p:txBody>
      </p:sp>
      <p:sp>
        <p:nvSpPr>
          <p:cNvPr id="5" name="TextBox 5"/>
          <p:cNvSpPr txBox="1"/>
          <p:nvPr/>
        </p:nvSpPr>
        <p:spPr>
          <a:xfrm>
            <a:off x="12706824" y="4561309"/>
            <a:ext cx="4691484" cy="436017"/>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42861"/>
                </a:solidFill>
                <a:effectLst/>
                <a:uLnTx/>
                <a:uFillTx/>
                <a:latin typeface="Arial Bold"/>
                <a:ea typeface="Arial Bold"/>
                <a:cs typeface="Arial Bold"/>
                <a:sym typeface="Arial Bold"/>
              </a:rPr>
              <a:t>Brian Washington</a:t>
            </a:r>
          </a:p>
        </p:txBody>
      </p:sp>
      <p:sp>
        <p:nvSpPr>
          <p:cNvPr id="6" name="TextBox 6"/>
          <p:cNvSpPr txBox="1"/>
          <p:nvPr/>
        </p:nvSpPr>
        <p:spPr>
          <a:xfrm>
            <a:off x="12706824" y="5075646"/>
            <a:ext cx="4691484" cy="720838"/>
          </a:xfrm>
          <a:prstGeom prst="rect">
            <a:avLst/>
          </a:prstGeom>
        </p:spPr>
        <p:txBody>
          <a:bodyPr lIns="0" tIns="0" rIns="0" bIns="0" rtlCol="0" anchor="t">
            <a:spAutoFit/>
          </a:bodyPr>
          <a:lstStyle/>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42861"/>
                </a:solidFill>
                <a:effectLst/>
                <a:uLnTx/>
                <a:uFillTx/>
                <a:latin typeface="Arial"/>
                <a:ea typeface="Arial"/>
                <a:cs typeface="Arial"/>
                <a:sym typeface="Arial"/>
              </a:rPr>
              <a:t>Strategist, Initiatives</a:t>
            </a:r>
          </a:p>
          <a:p>
            <a:pPr marL="0" marR="0" lvl="0" indent="0" algn="l" defTabSz="914400" rtl="0" eaLnBrk="1" fontAlgn="auto" latinLnBrk="0" hangingPunct="1">
              <a:lnSpc>
                <a:spcPts val="2940"/>
              </a:lnSpc>
              <a:spcBef>
                <a:spcPts val="0"/>
              </a:spcBef>
              <a:spcAft>
                <a:spcPts val="0"/>
              </a:spcAft>
              <a:buClrTx/>
              <a:buSzTx/>
              <a:buFontTx/>
              <a:buNone/>
              <a:tabLst/>
              <a:defRPr/>
            </a:pPr>
            <a:r>
              <a:rPr lang="en-US" sz="2400" dirty="0">
                <a:solidFill>
                  <a:srgbClr val="242861"/>
                </a:solidFill>
                <a:latin typeface="Arial"/>
                <a:ea typeface="Arial"/>
                <a:cs typeface="Arial"/>
                <a:sym typeface="Arial"/>
              </a:rPr>
              <a:t>Missouri Foundation for Health</a:t>
            </a:r>
            <a:endParaRPr kumimoji="0" lang="en-US" sz="2400" b="0" i="0" u="none" strike="noStrike" kern="1200" cap="none" spc="0" normalizeH="0" baseline="0" noProof="0" dirty="0">
              <a:ln>
                <a:noFill/>
              </a:ln>
              <a:solidFill>
                <a:srgbClr val="242861"/>
              </a:solidFill>
              <a:effectLst/>
              <a:uLnTx/>
              <a:uFillTx/>
              <a:latin typeface="Arial"/>
              <a:ea typeface="Arial"/>
              <a:cs typeface="Arial"/>
              <a:sym typeface="Arial"/>
            </a:endParaRPr>
          </a:p>
        </p:txBody>
      </p:sp>
      <p:sp>
        <p:nvSpPr>
          <p:cNvPr id="7" name="AutoShape 7"/>
          <p:cNvSpPr/>
          <p:nvPr/>
        </p:nvSpPr>
        <p:spPr>
          <a:xfrm>
            <a:off x="12706824" y="3519793"/>
            <a:ext cx="4691484" cy="0"/>
          </a:xfrm>
          <a:prstGeom prst="line">
            <a:avLst/>
          </a:prstGeom>
          <a:ln w="9525" cap="rnd">
            <a:solidFill>
              <a:srgbClr val="242861"/>
            </a:solidFill>
            <a:prstDash val="solid"/>
            <a:headEnd type="none" w="sm" len="sm"/>
            <a:tailEnd type="none" w="sm" len="sm"/>
          </a:ln>
        </p:spPr>
        <p:txBody>
          <a:bodyPr/>
          <a:lstStyle/>
          <a:p>
            <a:endParaRPr lang="en-US"/>
          </a:p>
        </p:txBody>
      </p:sp>
      <p:sp>
        <p:nvSpPr>
          <p:cNvPr id="8" name="Freeform 8"/>
          <p:cNvSpPr/>
          <p:nvPr/>
        </p:nvSpPr>
        <p:spPr>
          <a:xfrm>
            <a:off x="467348" y="297211"/>
            <a:ext cx="2301178" cy="2301178"/>
          </a:xfrm>
          <a:custGeom>
            <a:avLst/>
            <a:gdLst/>
            <a:ahLst/>
            <a:cxnLst/>
            <a:rect l="l" t="t" r="r" b="b"/>
            <a:pathLst>
              <a:path w="2301178" h="2301178">
                <a:moveTo>
                  <a:pt x="0" y="0"/>
                </a:moveTo>
                <a:lnTo>
                  <a:pt x="2301178" y="0"/>
                </a:lnTo>
                <a:lnTo>
                  <a:pt x="2301178" y="2301178"/>
                </a:lnTo>
                <a:lnTo>
                  <a:pt x="0" y="2301178"/>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886428" y="2283857"/>
            <a:ext cx="8422658" cy="5539978"/>
          </a:xfrm>
          <a:prstGeom prst="rect">
            <a:avLst/>
          </a:prstGeom>
        </p:spPr>
        <p:txBody>
          <a:bodyPr lIns="0" tIns="0" rIns="0" bIns="0" rtlCol="0" anchor="t">
            <a:spAutoFit/>
          </a:bodyPr>
          <a:lstStyle/>
          <a:p>
            <a:pPr marL="0" marR="0" lvl="0" indent="0" algn="l" defTabSz="914400" rtl="0" eaLnBrk="1" fontAlgn="auto" latinLnBrk="0" hangingPunct="1">
              <a:lnSpc>
                <a:spcPts val="10800"/>
              </a:lnSpc>
              <a:spcBef>
                <a:spcPts val="0"/>
              </a:spcBef>
              <a:spcAft>
                <a:spcPts val="0"/>
              </a:spcAft>
              <a:buClrTx/>
              <a:buSzTx/>
              <a:buFontTx/>
              <a:buNone/>
              <a:tabLst/>
              <a:defRPr/>
            </a:pPr>
            <a:r>
              <a:rPr kumimoji="0" lang="en-US" sz="9000" b="1" i="0" u="none" strike="noStrike" kern="1200" cap="none" spc="0" normalizeH="0" baseline="0" noProof="0" dirty="0">
                <a:ln>
                  <a:noFill/>
                </a:ln>
                <a:solidFill>
                  <a:srgbClr val="FFFFFF"/>
                </a:solidFill>
                <a:effectLst/>
                <a:uLnTx/>
                <a:uFillTx/>
                <a:latin typeface="Arial Bold"/>
                <a:ea typeface="Arial Bold"/>
                <a:cs typeface="Arial Bold"/>
                <a:sym typeface="Arial Bold"/>
              </a:rPr>
              <a:t>Philanthropy’s Role in Protecting Public Health</a:t>
            </a:r>
          </a:p>
        </p:txBody>
      </p:sp>
      <p:sp>
        <p:nvSpPr>
          <p:cNvPr id="10" name="TextBox 10"/>
          <p:cNvSpPr txBox="1"/>
          <p:nvPr/>
        </p:nvSpPr>
        <p:spPr>
          <a:xfrm>
            <a:off x="886428" y="8342948"/>
            <a:ext cx="9665067" cy="456856"/>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800" b="0" i="1" u="none" strike="noStrike" kern="1200" cap="none" spc="0" normalizeH="0" baseline="0" noProof="0" dirty="0">
                <a:ln>
                  <a:noFill/>
                </a:ln>
                <a:solidFill>
                  <a:srgbClr val="FFFFFF"/>
                </a:solidFill>
                <a:effectLst/>
                <a:uLnTx/>
                <a:uFillTx/>
                <a:latin typeface="Arial"/>
                <a:ea typeface="Arial"/>
                <a:cs typeface="Arial"/>
                <a:sym typeface="Arial"/>
              </a:rPr>
              <a:t>Monday, July 21 at </a:t>
            </a:r>
            <a:r>
              <a:rPr lang="en-US" sz="2800" i="1" dirty="0">
                <a:solidFill>
                  <a:srgbClr val="FFFFFF"/>
                </a:solidFill>
                <a:latin typeface="Arial"/>
                <a:ea typeface="Arial"/>
                <a:cs typeface="Arial"/>
                <a:sym typeface="Arial"/>
              </a:rPr>
              <a:t>3</a:t>
            </a:r>
            <a:r>
              <a:rPr kumimoji="0" lang="en-US" sz="2800" b="0" i="1" u="none" strike="noStrike" kern="1200" cap="none" spc="0" normalizeH="0" baseline="0" noProof="0" dirty="0">
                <a:ln>
                  <a:noFill/>
                </a:ln>
                <a:solidFill>
                  <a:srgbClr val="FFFFFF"/>
                </a:solidFill>
                <a:effectLst/>
                <a:uLnTx/>
                <a:uFillTx/>
                <a:latin typeface="Arial"/>
                <a:ea typeface="Arial"/>
                <a:cs typeface="Arial"/>
                <a:sym typeface="Arial"/>
              </a:rPr>
              <a:t>:00 p.m. Eastern</a:t>
            </a:r>
          </a:p>
        </p:txBody>
      </p:sp>
      <p:sp>
        <p:nvSpPr>
          <p:cNvPr id="11" name="TextBox 11"/>
          <p:cNvSpPr txBox="1"/>
          <p:nvPr/>
        </p:nvSpPr>
        <p:spPr>
          <a:xfrm>
            <a:off x="12706824" y="7502118"/>
            <a:ext cx="4691484" cy="436017"/>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42861"/>
                </a:solidFill>
                <a:effectLst/>
                <a:uLnTx/>
                <a:uFillTx/>
                <a:latin typeface="Arial Bold"/>
                <a:ea typeface="Arial Bold"/>
                <a:cs typeface="Arial Bold"/>
                <a:sym typeface="Arial Bold"/>
              </a:rPr>
              <a:t>Avital </a:t>
            </a:r>
            <a:r>
              <a:rPr kumimoji="0" lang="en-US" sz="3600" b="1" i="0" u="none" strike="noStrike" kern="1200" cap="none" spc="0" normalizeH="0" baseline="0" noProof="0" dirty="0" err="1">
                <a:ln>
                  <a:noFill/>
                </a:ln>
                <a:solidFill>
                  <a:srgbClr val="242861"/>
                </a:solidFill>
                <a:effectLst/>
                <a:uLnTx/>
                <a:uFillTx/>
                <a:latin typeface="Arial Bold"/>
                <a:ea typeface="Arial Bold"/>
                <a:cs typeface="Arial Bold"/>
                <a:sym typeface="Arial Bold"/>
              </a:rPr>
              <a:t>Havusha</a:t>
            </a:r>
            <a:r>
              <a:rPr kumimoji="0" lang="en-US" sz="3600" b="1" i="0" u="none" strike="noStrike" kern="1200" cap="none" spc="0" normalizeH="0" baseline="0" noProof="0" dirty="0">
                <a:ln>
                  <a:noFill/>
                </a:ln>
                <a:solidFill>
                  <a:srgbClr val="242861"/>
                </a:solidFill>
                <a:effectLst/>
                <a:uLnTx/>
                <a:uFillTx/>
                <a:latin typeface="Arial Bold"/>
                <a:ea typeface="Arial Bold"/>
                <a:cs typeface="Arial Bold"/>
                <a:sym typeface="Arial Bold"/>
              </a:rPr>
              <a:t> </a:t>
            </a:r>
          </a:p>
        </p:txBody>
      </p:sp>
      <p:sp>
        <p:nvSpPr>
          <p:cNvPr id="12" name="TextBox 12"/>
          <p:cNvSpPr txBox="1"/>
          <p:nvPr/>
        </p:nvSpPr>
        <p:spPr>
          <a:xfrm>
            <a:off x="12706824" y="8078966"/>
            <a:ext cx="4691484" cy="720838"/>
          </a:xfrm>
          <a:prstGeom prst="rect">
            <a:avLst/>
          </a:prstGeom>
        </p:spPr>
        <p:txBody>
          <a:bodyPr lIns="0" tIns="0" rIns="0" bIns="0" rtlCol="0" anchor="t">
            <a:spAutoFit/>
          </a:bodyPr>
          <a:lstStyle/>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42861"/>
                </a:solidFill>
                <a:effectLst/>
                <a:uLnTx/>
                <a:uFillTx/>
                <a:latin typeface="Arial"/>
                <a:ea typeface="Arial"/>
                <a:cs typeface="Arial"/>
                <a:sym typeface="Arial"/>
              </a:rPr>
              <a:t>VP of Programs</a:t>
            </a:r>
          </a:p>
          <a:p>
            <a:pPr marL="0" marR="0" lvl="0" indent="0" algn="l" defTabSz="914400" rtl="0" eaLnBrk="1" fontAlgn="auto" latinLnBrk="0" hangingPunct="1">
              <a:lnSpc>
                <a:spcPts val="2940"/>
              </a:lnSpc>
              <a:spcBef>
                <a:spcPts val="0"/>
              </a:spcBef>
              <a:spcAft>
                <a:spcPts val="0"/>
              </a:spcAft>
              <a:buClrTx/>
              <a:buSzTx/>
              <a:buFontTx/>
              <a:buNone/>
              <a:tabLst/>
              <a:defRPr/>
            </a:pPr>
            <a:r>
              <a:rPr lang="en-US" sz="2400" dirty="0">
                <a:solidFill>
                  <a:srgbClr val="242861"/>
                </a:solidFill>
                <a:latin typeface="Arial"/>
                <a:ea typeface="Arial"/>
                <a:cs typeface="Arial"/>
                <a:sym typeface="Arial"/>
              </a:rPr>
              <a:t>New York Health Foundation</a:t>
            </a:r>
            <a:endParaRPr kumimoji="0" lang="en-US" sz="2400" b="0" i="0" u="none" strike="noStrike" kern="1200" cap="none" spc="0" normalizeH="0" baseline="0" noProof="0" dirty="0">
              <a:ln>
                <a:noFill/>
              </a:ln>
              <a:solidFill>
                <a:srgbClr val="242861"/>
              </a:solidFill>
              <a:effectLst/>
              <a:uLnTx/>
              <a:uFillTx/>
              <a:latin typeface="Arial"/>
              <a:ea typeface="Arial"/>
              <a:cs typeface="Arial"/>
              <a:sym typeface="Arial"/>
            </a:endParaRPr>
          </a:p>
        </p:txBody>
      </p:sp>
      <p:sp>
        <p:nvSpPr>
          <p:cNvPr id="16" name="AutoShape 16"/>
          <p:cNvSpPr/>
          <p:nvPr/>
        </p:nvSpPr>
        <p:spPr>
          <a:xfrm>
            <a:off x="12706824" y="6510338"/>
            <a:ext cx="4691484" cy="0"/>
          </a:xfrm>
          <a:prstGeom prst="line">
            <a:avLst/>
          </a:prstGeom>
          <a:ln w="9525" cap="rnd">
            <a:solidFill>
              <a:srgbClr val="242861"/>
            </a:solidFill>
            <a:prstDash val="solid"/>
            <a:headEnd type="none" w="sm" len="sm"/>
            <a:tailEnd type="none" w="sm" len="sm"/>
          </a:ln>
        </p:spPr>
        <p:txBody>
          <a:bodyPr/>
          <a:lstStyle/>
          <a:p>
            <a:endParaRPr lang="en-US"/>
          </a:p>
        </p:txBody>
      </p:sp>
      <p:sp>
        <p:nvSpPr>
          <p:cNvPr id="17" name="TextBox 17"/>
          <p:cNvSpPr txBox="1"/>
          <p:nvPr/>
        </p:nvSpPr>
        <p:spPr>
          <a:xfrm>
            <a:off x="467348" y="9502789"/>
            <a:ext cx="5244071" cy="403711"/>
          </a:xfrm>
          <a:prstGeom prst="rect">
            <a:avLst/>
          </a:prstGeom>
        </p:spPr>
        <p:txBody>
          <a:bodyPr lIns="0" tIns="0" rIns="0" bIns="0" rtlCol="0" anchor="t">
            <a:spAutoFit/>
          </a:bodyPr>
          <a:lstStyle/>
          <a:p>
            <a:pPr marL="0" marR="0" lvl="0" indent="0" algn="l" defTabSz="914400" rtl="0" eaLnBrk="1" fontAlgn="auto" latinLnBrk="0" hangingPunct="1">
              <a:lnSpc>
                <a:spcPts val="2940"/>
              </a:lnSpc>
              <a:spcBef>
                <a:spcPct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Arial"/>
                <a:ea typeface="Arial"/>
                <a:cs typeface="Arial"/>
                <a:sym typeface="Arial"/>
              </a:rPr>
              <a:t>Visit </a:t>
            </a:r>
            <a:r>
              <a:rPr kumimoji="0" lang="en-US" sz="2100" b="1" i="0" u="none" strike="noStrike" kern="1200" cap="none" spc="0" normalizeH="0" baseline="0" noProof="0">
                <a:ln>
                  <a:noFill/>
                </a:ln>
                <a:solidFill>
                  <a:srgbClr val="FFFFFF"/>
                </a:solidFill>
                <a:effectLst/>
                <a:uLnTx/>
                <a:uFillTx/>
                <a:latin typeface="Arial Bold"/>
                <a:ea typeface="Arial Bold"/>
                <a:cs typeface="Arial Bold"/>
                <a:sym typeface="Arial Bold"/>
              </a:rPr>
              <a:t>GIH.org </a:t>
            </a:r>
            <a:r>
              <a:rPr kumimoji="0" lang="en-US" sz="2100" b="0" i="0" u="none" strike="noStrike" kern="1200" cap="none" spc="0" normalizeH="0" baseline="0" noProof="0">
                <a:ln>
                  <a:noFill/>
                </a:ln>
                <a:solidFill>
                  <a:srgbClr val="FFFFFF"/>
                </a:solidFill>
                <a:effectLst/>
                <a:uLnTx/>
                <a:uFillTx/>
                <a:latin typeface="Arial"/>
                <a:ea typeface="Arial"/>
                <a:cs typeface="Arial"/>
                <a:sym typeface="Arial"/>
              </a:rPr>
              <a:t>to learn more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89" y="228602"/>
            <a:ext cx="17306223" cy="1746647"/>
          </a:xfrm>
          <a:prstGeom prst="rect">
            <a:avLst/>
          </a:prstGeom>
        </p:spPr>
      </p:pic>
      <p:sp>
        <p:nvSpPr>
          <p:cNvPr id="23" name="TextBox 22"/>
          <p:cNvSpPr txBox="1"/>
          <p:nvPr/>
        </p:nvSpPr>
        <p:spPr>
          <a:xfrm>
            <a:off x="2286002" y="646278"/>
            <a:ext cx="10592396" cy="784830"/>
          </a:xfrm>
          <a:prstGeom prst="rect">
            <a:avLst/>
          </a:prstGeom>
          <a:noFill/>
        </p:spPr>
        <p:txBody>
          <a:bodyPr wrap="square" rtlCol="0">
            <a:spAutoFit/>
          </a:bodyPr>
          <a:lstStyle/>
          <a:p>
            <a:pPr defTabSz="1371600">
              <a:defRPr/>
            </a:pPr>
            <a:r>
              <a:rPr lang="en-US" sz="4500" b="1" dirty="0">
                <a:solidFill>
                  <a:prstClr val="white"/>
                </a:solidFill>
                <a:latin typeface="Tw Cen MT" panose="020B0602020104020603"/>
              </a:rPr>
              <a:t>The Local Public Health Landscape</a:t>
            </a: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55204" y="838104"/>
            <a:ext cx="2188002" cy="591045"/>
          </a:xfrm>
          <a:prstGeom prst="rect">
            <a:avLst/>
          </a:prstGeom>
        </p:spPr>
      </p:pic>
      <p:pic>
        <p:nvPicPr>
          <p:cNvPr id="6" name="Picture 5">
            <a:extLst>
              <a:ext uri="{FF2B5EF4-FFF2-40B4-BE49-F238E27FC236}">
                <a16:creationId xmlns:a16="http://schemas.microsoft.com/office/drawing/2014/main" id="{12F426A1-D97E-C85F-3031-E596FC4E73DC}"/>
              </a:ext>
            </a:extLst>
          </p:cNvPr>
          <p:cNvPicPr>
            <a:picLocks noChangeAspect="1"/>
          </p:cNvPicPr>
          <p:nvPr/>
        </p:nvPicPr>
        <p:blipFill rotWithShape="1">
          <a:blip r:embed="rId5"/>
          <a:srcRect l="15889" t="19201" r="39556" b="17690"/>
          <a:stretch/>
        </p:blipFill>
        <p:spPr>
          <a:xfrm>
            <a:off x="2286002" y="1803656"/>
            <a:ext cx="13386816" cy="8532006"/>
          </a:xfrm>
          <a:prstGeom prst="rect">
            <a:avLst/>
          </a:prstGeom>
        </p:spPr>
      </p:pic>
    </p:spTree>
    <p:extLst>
      <p:ext uri="{BB962C8B-B14F-4D97-AF65-F5344CB8AC3E}">
        <p14:creationId xmlns:p14="http://schemas.microsoft.com/office/powerpoint/2010/main" val="3755428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9236A4CF-A066-A2FB-B68B-E8CCF826A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8288000" cy="2328863"/>
          </a:xfrm>
          <a:prstGeom prst="rect">
            <a:avLst/>
          </a:prstGeom>
        </p:spPr>
      </p:pic>
      <p:sp>
        <p:nvSpPr>
          <p:cNvPr id="49" name="TextBox 48">
            <a:extLst>
              <a:ext uri="{FF2B5EF4-FFF2-40B4-BE49-F238E27FC236}">
                <a16:creationId xmlns:a16="http://schemas.microsoft.com/office/drawing/2014/main" id="{AA599597-15DE-DA1D-3AEC-FEE51BA19283}"/>
              </a:ext>
            </a:extLst>
          </p:cNvPr>
          <p:cNvSpPr txBox="1"/>
          <p:nvPr/>
        </p:nvSpPr>
        <p:spPr>
          <a:xfrm>
            <a:off x="957941" y="541521"/>
            <a:ext cx="16839809" cy="1107996"/>
          </a:xfrm>
          <a:prstGeom prst="rect">
            <a:avLst/>
          </a:prstGeom>
          <a:noFill/>
        </p:spPr>
        <p:txBody>
          <a:bodyPr wrap="square" rtlCol="0">
            <a:spAutoFit/>
          </a:bodyPr>
          <a:lstStyle/>
          <a:p>
            <a:pPr defTabSz="1371600">
              <a:defRPr/>
            </a:pPr>
            <a:r>
              <a:rPr lang="en-US" sz="6600" b="1" dirty="0">
                <a:solidFill>
                  <a:srgbClr val="FFFFFF"/>
                </a:solidFill>
                <a:latin typeface="Myriad Pro"/>
              </a:rPr>
              <a:t>The Public Health Workforce Landscape</a:t>
            </a:r>
            <a:endParaRPr lang="en-US" sz="6600" i="1" dirty="0">
              <a:solidFill>
                <a:srgbClr val="FFFFFF"/>
              </a:solidFill>
              <a:latin typeface="Myriad Pro"/>
            </a:endParaRPr>
          </a:p>
        </p:txBody>
      </p:sp>
      <p:pic>
        <p:nvPicPr>
          <p:cNvPr id="5" name="Picture 4">
            <a:extLst>
              <a:ext uri="{FF2B5EF4-FFF2-40B4-BE49-F238E27FC236}">
                <a16:creationId xmlns:a16="http://schemas.microsoft.com/office/drawing/2014/main" id="{25919084-3C0A-89FB-6583-E3DA2DCC530F}"/>
              </a:ext>
            </a:extLst>
          </p:cNvPr>
          <p:cNvPicPr>
            <a:picLocks noChangeAspect="1"/>
          </p:cNvPicPr>
          <p:nvPr/>
        </p:nvPicPr>
        <p:blipFill rotWithShape="1">
          <a:blip r:embed="rId4"/>
          <a:srcRect l="60994" t="55151" r="15530" b="18586"/>
          <a:stretch/>
        </p:blipFill>
        <p:spPr>
          <a:xfrm>
            <a:off x="2639290" y="2328861"/>
            <a:ext cx="11887517" cy="7958139"/>
          </a:xfrm>
          <a:prstGeom prst="rect">
            <a:avLst/>
          </a:prstGeom>
        </p:spPr>
      </p:pic>
    </p:spTree>
    <p:extLst>
      <p:ext uri="{BB962C8B-B14F-4D97-AF65-F5344CB8AC3E}">
        <p14:creationId xmlns:p14="http://schemas.microsoft.com/office/powerpoint/2010/main" val="1180643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8288000" cy="2328863"/>
          </a:xfrm>
          <a:prstGeom prst="rect">
            <a:avLst/>
          </a:prstGeom>
        </p:spPr>
      </p:pic>
      <p:sp>
        <p:nvSpPr>
          <p:cNvPr id="23" name="TextBox 22"/>
          <p:cNvSpPr txBox="1"/>
          <p:nvPr/>
        </p:nvSpPr>
        <p:spPr>
          <a:xfrm>
            <a:off x="-74951" y="1049"/>
            <a:ext cx="14123193" cy="1015663"/>
          </a:xfrm>
          <a:prstGeom prst="rect">
            <a:avLst/>
          </a:prstGeom>
          <a:noFill/>
        </p:spPr>
        <p:txBody>
          <a:bodyPr wrap="square" rtlCol="0">
            <a:spAutoFit/>
          </a:bodyPr>
          <a:lstStyle/>
          <a:p>
            <a:pPr defTabSz="1371600"/>
            <a:r>
              <a:rPr lang="en-US" sz="6000" b="1" dirty="0">
                <a:solidFill>
                  <a:prstClr val="white"/>
                </a:solidFill>
                <a:latin typeface="Calibri" panose="020F0502020204030204"/>
              </a:rPr>
              <a:t>The Public Health Workforce</a:t>
            </a: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58938" y="812672"/>
            <a:ext cx="2917335" cy="788060"/>
          </a:xfrm>
          <a:prstGeom prst="rect">
            <a:avLst/>
          </a:prstGeom>
        </p:spPr>
      </p:pic>
      <p:pic>
        <p:nvPicPr>
          <p:cNvPr id="3" name="Picture 2">
            <a:extLst>
              <a:ext uri="{FF2B5EF4-FFF2-40B4-BE49-F238E27FC236}">
                <a16:creationId xmlns:a16="http://schemas.microsoft.com/office/drawing/2014/main" id="{D690E65F-EC05-7B71-BC3A-AE32D056C740}"/>
              </a:ext>
            </a:extLst>
          </p:cNvPr>
          <p:cNvPicPr>
            <a:picLocks noChangeAspect="1"/>
          </p:cNvPicPr>
          <p:nvPr/>
        </p:nvPicPr>
        <p:blipFill rotWithShape="1">
          <a:blip r:embed="rId5"/>
          <a:srcRect l="22814" t="30538" r="41186" b="46823"/>
          <a:stretch/>
        </p:blipFill>
        <p:spPr>
          <a:xfrm>
            <a:off x="310898" y="2697761"/>
            <a:ext cx="17682576" cy="6949893"/>
          </a:xfrm>
          <a:prstGeom prst="rect">
            <a:avLst/>
          </a:prstGeom>
        </p:spPr>
      </p:pic>
    </p:spTree>
    <p:extLst>
      <p:ext uri="{BB962C8B-B14F-4D97-AF65-F5344CB8AC3E}">
        <p14:creationId xmlns:p14="http://schemas.microsoft.com/office/powerpoint/2010/main" val="3528283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6A4EEC3A-4A7A-CA9D-A6AF-DD09E999A564}"/>
              </a:ext>
            </a:extLst>
          </p:cNvPr>
          <p:cNvSpPr>
            <a:spLocks noGrp="1"/>
          </p:cNvSpPr>
          <p:nvPr>
            <p:ph type="title"/>
          </p:nvPr>
        </p:nvSpPr>
        <p:spPr>
          <a:xfrm>
            <a:off x="1257300" y="547688"/>
            <a:ext cx="15773400" cy="1371600"/>
          </a:xfrm>
        </p:spPr>
        <p:txBody>
          <a:bodyPr/>
          <a:lstStyle/>
          <a:p>
            <a:endParaRPr lang="en-US"/>
          </a:p>
        </p:txBody>
      </p:sp>
      <p:pic>
        <p:nvPicPr>
          <p:cNvPr id="3" name="Picture 2">
            <a:extLst>
              <a:ext uri="{FF2B5EF4-FFF2-40B4-BE49-F238E27FC236}">
                <a16:creationId xmlns:a16="http://schemas.microsoft.com/office/drawing/2014/main" id="{2C35D9DB-BA69-FA12-E5F5-0A813AE8D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8288000" cy="2328863"/>
          </a:xfrm>
          <a:prstGeom prst="rect">
            <a:avLst/>
          </a:prstGeom>
        </p:spPr>
      </p:pic>
      <p:sp>
        <p:nvSpPr>
          <p:cNvPr id="4" name="TextBox 3">
            <a:extLst>
              <a:ext uri="{FF2B5EF4-FFF2-40B4-BE49-F238E27FC236}">
                <a16:creationId xmlns:a16="http://schemas.microsoft.com/office/drawing/2014/main" id="{8DB0E63F-7651-25CC-7FCE-542E04D08C49}"/>
              </a:ext>
            </a:extLst>
          </p:cNvPr>
          <p:cNvSpPr txBox="1"/>
          <p:nvPr/>
        </p:nvSpPr>
        <p:spPr>
          <a:xfrm>
            <a:off x="957941" y="356516"/>
            <a:ext cx="16072761" cy="1569660"/>
          </a:xfrm>
          <a:prstGeom prst="rect">
            <a:avLst/>
          </a:prstGeom>
          <a:noFill/>
        </p:spPr>
        <p:txBody>
          <a:bodyPr wrap="square" rtlCol="0">
            <a:spAutoFit/>
          </a:bodyPr>
          <a:lstStyle/>
          <a:p>
            <a:pPr defTabSz="1371600">
              <a:defRPr/>
            </a:pPr>
            <a:r>
              <a:rPr lang="en-US" sz="4800" b="1">
                <a:solidFill>
                  <a:srgbClr val="FFFFFF"/>
                </a:solidFill>
                <a:latin typeface="Myriad Pro"/>
              </a:rPr>
              <a:t>The LHD workforce grew by 19% after an influx of funding during the pandemic.</a:t>
            </a:r>
          </a:p>
        </p:txBody>
      </p:sp>
      <p:graphicFrame>
        <p:nvGraphicFramePr>
          <p:cNvPr id="6" name="Chart 5">
            <a:extLst>
              <a:ext uri="{FF2B5EF4-FFF2-40B4-BE49-F238E27FC236}">
                <a16:creationId xmlns:a16="http://schemas.microsoft.com/office/drawing/2014/main" id="{D4C0F863-DAEC-8931-AEEF-C6A47703E2B8}"/>
              </a:ext>
            </a:extLst>
          </p:cNvPr>
          <p:cNvGraphicFramePr/>
          <p:nvPr/>
        </p:nvGraphicFramePr>
        <p:xfrm>
          <a:off x="1641249" y="4204681"/>
          <a:ext cx="15005499" cy="5679365"/>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2D553892-EF3A-71A0-EE3A-4186A3431810}"/>
              </a:ext>
            </a:extLst>
          </p:cNvPr>
          <p:cNvSpPr txBox="1"/>
          <p:nvPr/>
        </p:nvSpPr>
        <p:spPr>
          <a:xfrm>
            <a:off x="1641250" y="2759759"/>
            <a:ext cx="15005501" cy="923330"/>
          </a:xfrm>
          <a:prstGeom prst="rect">
            <a:avLst/>
          </a:prstGeom>
          <a:noFill/>
        </p:spPr>
        <p:txBody>
          <a:bodyPr wrap="square" rtlCol="0">
            <a:spAutoFit/>
          </a:bodyPr>
          <a:lstStyle/>
          <a:p>
            <a:pPr defTabSz="1371600"/>
            <a:r>
              <a:rPr lang="en-US" sz="2700" b="1" spc="75">
                <a:solidFill>
                  <a:prstClr val="black"/>
                </a:solidFill>
                <a:latin typeface="Myriad Pro Cond" panose="020B0506030403020204" pitchFamily="34" charset="0"/>
              </a:rPr>
              <a:t>Total number of employees and total number of Full-Time Equivalents (FTEs) at LHDs, over time </a:t>
            </a:r>
            <a:r>
              <a:rPr lang="en-US" sz="2700" b="1" i="1" spc="75">
                <a:solidFill>
                  <a:prstClr val="black">
                    <a:lumMod val="50000"/>
                    <a:lumOff val="50000"/>
                  </a:prstClr>
                </a:solidFill>
                <a:latin typeface="Myriad Pro Cond" panose="020B0506030403020204" pitchFamily="34" charset="0"/>
              </a:rPr>
              <a:t>(n=924–2,232)</a:t>
            </a:r>
            <a:endParaRPr lang="en-US" sz="2700" b="1" spc="75">
              <a:solidFill>
                <a:prstClr val="black"/>
              </a:solidFill>
              <a:latin typeface="Myriad Pro Cond" panose="020B0506030403020204" pitchFamily="34" charset="0"/>
            </a:endParaRPr>
          </a:p>
        </p:txBody>
      </p:sp>
      <p:cxnSp>
        <p:nvCxnSpPr>
          <p:cNvPr id="12" name="Straight Connector 11">
            <a:extLst>
              <a:ext uri="{FF2B5EF4-FFF2-40B4-BE49-F238E27FC236}">
                <a16:creationId xmlns:a16="http://schemas.microsoft.com/office/drawing/2014/main" id="{CC883EF5-F7FA-2BE1-84A8-FAEA69EEAEDD}"/>
              </a:ext>
            </a:extLst>
          </p:cNvPr>
          <p:cNvCxnSpPr>
            <a:cxnSpLocks/>
          </p:cNvCxnSpPr>
          <p:nvPr/>
        </p:nvCxnSpPr>
        <p:spPr>
          <a:xfrm>
            <a:off x="14025056" y="4796475"/>
            <a:ext cx="0" cy="4282068"/>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FB3DD3F-4F71-0307-A5F4-6CE98D74DFF3}"/>
              </a:ext>
            </a:extLst>
          </p:cNvPr>
          <p:cNvSpPr txBox="1"/>
          <p:nvPr/>
        </p:nvSpPr>
        <p:spPr>
          <a:xfrm>
            <a:off x="12909801" y="3313757"/>
            <a:ext cx="5064321" cy="1200329"/>
          </a:xfrm>
          <a:prstGeom prst="rect">
            <a:avLst/>
          </a:prstGeom>
          <a:noFill/>
        </p:spPr>
        <p:txBody>
          <a:bodyPr wrap="square" rtlCol="0">
            <a:spAutoFit/>
          </a:bodyPr>
          <a:lstStyle/>
          <a:p>
            <a:pPr defTabSz="1371600"/>
            <a:r>
              <a:rPr lang="en-US" sz="2400">
                <a:solidFill>
                  <a:prstClr val="white">
                    <a:lumMod val="50000"/>
                  </a:prstClr>
                </a:solidFill>
                <a:latin typeface="Calibri" panose="020F0502020204030204"/>
              </a:rPr>
              <a:t>2020: Onset of COVID-19 pandemic, declaration of public health emergency and supplemental funding efforts</a:t>
            </a:r>
          </a:p>
        </p:txBody>
      </p:sp>
    </p:spTree>
    <p:extLst>
      <p:ext uri="{BB962C8B-B14F-4D97-AF65-F5344CB8AC3E}">
        <p14:creationId xmlns:p14="http://schemas.microsoft.com/office/powerpoint/2010/main" val="4050429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9236A4CF-A066-A2FB-B68B-E8CCF826A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8288000" cy="2328863"/>
          </a:xfrm>
          <a:prstGeom prst="rect">
            <a:avLst/>
          </a:prstGeom>
        </p:spPr>
      </p:pic>
      <p:sp>
        <p:nvSpPr>
          <p:cNvPr id="49" name="TextBox 48">
            <a:extLst>
              <a:ext uri="{FF2B5EF4-FFF2-40B4-BE49-F238E27FC236}">
                <a16:creationId xmlns:a16="http://schemas.microsoft.com/office/drawing/2014/main" id="{AA599597-15DE-DA1D-3AEC-FEE51BA19283}"/>
              </a:ext>
            </a:extLst>
          </p:cNvPr>
          <p:cNvSpPr txBox="1"/>
          <p:nvPr/>
        </p:nvSpPr>
        <p:spPr>
          <a:xfrm>
            <a:off x="957941" y="541521"/>
            <a:ext cx="16839809" cy="1107996"/>
          </a:xfrm>
          <a:prstGeom prst="rect">
            <a:avLst/>
          </a:prstGeom>
          <a:noFill/>
        </p:spPr>
        <p:txBody>
          <a:bodyPr wrap="square" rtlCol="0">
            <a:spAutoFit/>
          </a:bodyPr>
          <a:lstStyle/>
          <a:p>
            <a:pPr defTabSz="1371600">
              <a:defRPr/>
            </a:pPr>
            <a:r>
              <a:rPr lang="en-US" sz="6600" b="1" dirty="0">
                <a:solidFill>
                  <a:srgbClr val="FFFFFF"/>
                </a:solidFill>
                <a:latin typeface="Myriad Pro"/>
              </a:rPr>
              <a:t>The Federal Landscape</a:t>
            </a:r>
            <a:endParaRPr lang="en-US" sz="6600" i="1" dirty="0">
              <a:solidFill>
                <a:srgbClr val="FFFFFF"/>
              </a:solidFill>
              <a:latin typeface="Myriad Pro"/>
            </a:endParaRPr>
          </a:p>
        </p:txBody>
      </p:sp>
      <p:pic>
        <p:nvPicPr>
          <p:cNvPr id="1026" name="Picture 2">
            <a:extLst>
              <a:ext uri="{FF2B5EF4-FFF2-40B4-BE49-F238E27FC236}">
                <a16:creationId xmlns:a16="http://schemas.microsoft.com/office/drawing/2014/main" id="{09F7B84B-E6CE-11B2-FF3D-B488B01AD7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2328861"/>
            <a:ext cx="18288000" cy="793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992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8288000" cy="2328863"/>
          </a:xfrm>
          <a:prstGeom prst="rect">
            <a:avLst/>
          </a:prstGeom>
        </p:spPr>
      </p:pic>
      <p:sp>
        <p:nvSpPr>
          <p:cNvPr id="5" name="TextBox 4"/>
          <p:cNvSpPr txBox="1"/>
          <p:nvPr/>
        </p:nvSpPr>
        <p:spPr>
          <a:xfrm>
            <a:off x="317897" y="29456"/>
            <a:ext cx="13723145" cy="2308324"/>
          </a:xfrm>
          <a:prstGeom prst="rect">
            <a:avLst/>
          </a:prstGeom>
          <a:noFill/>
        </p:spPr>
        <p:txBody>
          <a:bodyPr wrap="square" rtlCol="0">
            <a:spAutoFit/>
          </a:bodyPr>
          <a:lstStyle/>
          <a:p>
            <a:pPr defTabSz="1371600"/>
            <a:r>
              <a:rPr lang="en-US" sz="7200" b="1" dirty="0">
                <a:solidFill>
                  <a:prstClr val="white"/>
                </a:solidFill>
                <a:latin typeface="Calibri" panose="020F0502020204030204"/>
              </a:rPr>
              <a:t>The Voice of Local Public Health at the Federal Level of the U.S.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58938" y="812672"/>
            <a:ext cx="2917335" cy="788060"/>
          </a:xfrm>
          <a:prstGeom prst="rect">
            <a:avLst/>
          </a:prstGeom>
        </p:spPr>
      </p:pic>
      <p:sp>
        <p:nvSpPr>
          <p:cNvPr id="19" name="TextBox 18"/>
          <p:cNvSpPr txBox="1"/>
          <p:nvPr/>
        </p:nvSpPr>
        <p:spPr>
          <a:xfrm>
            <a:off x="13569803" y="11329367"/>
            <a:ext cx="2166870" cy="646331"/>
          </a:xfrm>
          <a:prstGeom prst="rect">
            <a:avLst/>
          </a:prstGeom>
          <a:noFill/>
        </p:spPr>
        <p:txBody>
          <a:bodyPr wrap="square" rtlCol="0">
            <a:spAutoFit/>
          </a:bodyPr>
          <a:lstStyle/>
          <a:p>
            <a:pPr defTabSz="1371600"/>
            <a:r>
              <a:rPr lang="en-US" dirty="0">
                <a:solidFill>
                  <a:prstClr val="black"/>
                </a:solidFill>
                <a:latin typeface="Calibri" panose="020F0502020204030204"/>
              </a:rPr>
              <a:t>@</a:t>
            </a:r>
            <a:r>
              <a:rPr lang="en-US" dirty="0" err="1">
                <a:solidFill>
                  <a:prstClr val="black"/>
                </a:solidFill>
                <a:latin typeface="Calibri Light" panose="020F0302020204030204"/>
              </a:rPr>
              <a:t>NACCHOAlerts</a:t>
            </a:r>
            <a:endParaRPr lang="en-US" dirty="0">
              <a:solidFill>
                <a:prstClr val="black"/>
              </a:solidFill>
              <a:latin typeface="Calibri Light" panose="020F0302020204030204"/>
            </a:endParaRPr>
          </a:p>
          <a:p>
            <a:pPr defTabSz="1371600"/>
            <a:endParaRPr lang="en-US" dirty="0">
              <a:solidFill>
                <a:prstClr val="black"/>
              </a:solidFill>
              <a:latin typeface="Calibri" panose="020F0502020204030204"/>
            </a:endParaRPr>
          </a:p>
        </p:txBody>
      </p:sp>
      <p:pic>
        <p:nvPicPr>
          <p:cNvPr id="8" name="Picture 7">
            <a:extLst>
              <a:ext uri="{FF2B5EF4-FFF2-40B4-BE49-F238E27FC236}">
                <a16:creationId xmlns:a16="http://schemas.microsoft.com/office/drawing/2014/main" id="{1F51868D-CD01-4947-9C6E-211ED2464ED9}"/>
              </a:ext>
            </a:extLst>
          </p:cNvPr>
          <p:cNvPicPr>
            <a:picLocks noChangeAspect="1"/>
          </p:cNvPicPr>
          <p:nvPr/>
        </p:nvPicPr>
        <p:blipFill rotWithShape="1">
          <a:blip r:embed="rId5">
            <a:extLst>
              <a:ext uri="{28A0092B-C50C-407E-A947-70E740481C1C}">
                <a14:useLocalDpi xmlns:a14="http://schemas.microsoft.com/office/drawing/2010/main" val="0"/>
              </a:ext>
            </a:extLst>
          </a:blip>
          <a:srcRect l="16129" t="-781" r="22178" b="-781"/>
          <a:stretch/>
        </p:blipFill>
        <p:spPr>
          <a:xfrm>
            <a:off x="14811016" y="2413405"/>
            <a:ext cx="3476984" cy="4232620"/>
          </a:xfrm>
          <a:prstGeom prst="rect">
            <a:avLst/>
          </a:prstGeom>
          <a:effectLst>
            <a:softEdge rad="292100"/>
          </a:effectLst>
        </p:spPr>
      </p:pic>
      <p:sp>
        <p:nvSpPr>
          <p:cNvPr id="10" name="Text Placeholder 2"/>
          <p:cNvSpPr>
            <a:spLocks noGrp="1"/>
          </p:cNvSpPr>
          <p:nvPr/>
        </p:nvSpPr>
        <p:spPr bwMode="auto">
          <a:xfrm>
            <a:off x="317897" y="2501368"/>
            <a:ext cx="15544568" cy="7687994"/>
          </a:xfrm>
          <a:prstGeom prst="rect">
            <a:avLst/>
          </a:prstGeom>
          <a:noFill/>
          <a:ln w="9525">
            <a:noFill/>
            <a:miter lim="800000"/>
            <a:headEnd/>
            <a:tailEnd/>
          </a:ln>
        </p:spPr>
        <p:txBody>
          <a:bodyPr vert="horz" wrap="square" lIns="137160" tIns="68580" rIns="137160" bIns="6858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itchFamily="9" charset="0"/>
              <a:buChar char="•"/>
              <a:defRPr sz="2800" kern="1200">
                <a:solidFill>
                  <a:schemeClr val="tx1"/>
                </a:solidFill>
                <a:latin typeface="+mn-lt"/>
                <a:ea typeface="ＭＳ Ｐゴシック" pitchFamily="-111" charset="-128"/>
                <a:cs typeface="ＭＳ Ｐゴシック" pitchFamily="-111" charset="-128"/>
              </a:defRPr>
            </a:lvl1pPr>
            <a:lvl2pPr marL="685800" indent="-228600" algn="l" rtl="0" eaLnBrk="0" fontAlgn="base" hangingPunct="0">
              <a:lnSpc>
                <a:spcPct val="90000"/>
              </a:lnSpc>
              <a:spcBef>
                <a:spcPts val="500"/>
              </a:spcBef>
              <a:spcAft>
                <a:spcPct val="0"/>
              </a:spcAft>
              <a:buFont typeface="Arial" pitchFamily="9" charset="0"/>
              <a:buChar char="•"/>
              <a:defRPr sz="2400" kern="1200">
                <a:solidFill>
                  <a:schemeClr val="tx1"/>
                </a:solidFill>
                <a:latin typeface="+mn-lt"/>
                <a:ea typeface="ＭＳ Ｐゴシック" pitchFamily="-111" charset="-128"/>
                <a:cs typeface="+mn-cs"/>
              </a:defRPr>
            </a:lvl2pPr>
            <a:lvl3pPr marL="1143000" indent="-228600" algn="l" rtl="0" eaLnBrk="0" fontAlgn="base" hangingPunct="0">
              <a:lnSpc>
                <a:spcPct val="90000"/>
              </a:lnSpc>
              <a:spcBef>
                <a:spcPts val="500"/>
              </a:spcBef>
              <a:spcAft>
                <a:spcPct val="0"/>
              </a:spcAft>
              <a:buFont typeface="Arial" pitchFamily="9" charset="0"/>
              <a:buChar char="•"/>
              <a:defRPr sz="2000" kern="1200">
                <a:solidFill>
                  <a:schemeClr val="tx1"/>
                </a:solidFill>
                <a:latin typeface="+mn-lt"/>
                <a:ea typeface="ＭＳ Ｐゴシック" pitchFamily="-111" charset="-128"/>
                <a:cs typeface="+mn-cs"/>
              </a:defRPr>
            </a:lvl3pPr>
            <a:lvl4pPr marL="1600200" indent="-228600" algn="l" rtl="0" eaLnBrk="0" fontAlgn="base" hangingPunct="0">
              <a:lnSpc>
                <a:spcPct val="90000"/>
              </a:lnSpc>
              <a:spcBef>
                <a:spcPts val="500"/>
              </a:spcBef>
              <a:spcAft>
                <a:spcPct val="0"/>
              </a:spcAft>
              <a:buFont typeface="Arial" pitchFamily="9" charset="0"/>
              <a:buChar char="•"/>
              <a:defRPr kern="1200">
                <a:solidFill>
                  <a:schemeClr val="tx1"/>
                </a:solidFill>
                <a:latin typeface="+mn-lt"/>
                <a:ea typeface="ＭＳ Ｐゴシック" pitchFamily="-111" charset="-128"/>
                <a:cs typeface="+mn-cs"/>
              </a:defRPr>
            </a:lvl4pPr>
            <a:lvl5pPr marL="2057400" indent="-228600" algn="l" rtl="0" eaLnBrk="0" fontAlgn="base" hangingPunct="0">
              <a:lnSpc>
                <a:spcPct val="90000"/>
              </a:lnSpc>
              <a:spcBef>
                <a:spcPts val="500"/>
              </a:spcBef>
              <a:spcAft>
                <a:spcPct val="0"/>
              </a:spcAft>
              <a:buFont typeface="Arial" pitchFamily="9" charset="0"/>
              <a:buChar char="•"/>
              <a:defRPr kern="1200">
                <a:solidFill>
                  <a:schemeClr val="tx1"/>
                </a:solidFill>
                <a:latin typeface="+mn-lt"/>
                <a:ea typeface="ＭＳ Ｐゴシック" pitchFamily="-111"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28625" indent="-428625" defTabSz="1371600">
              <a:spcBef>
                <a:spcPts val="1500"/>
              </a:spcBef>
              <a:buFont typeface="Arial" panose="020B0604020202020204" pitchFamily="34" charset="0"/>
              <a:buChar char="•"/>
            </a:pPr>
            <a:r>
              <a:rPr lang="en-US" sz="4200" dirty="0">
                <a:solidFill>
                  <a:prstClr val="black"/>
                </a:solidFill>
                <a:latin typeface="Calibri" panose="020F0502020204030204"/>
              </a:rPr>
              <a:t>Highlight the role of local health departments with members of Congress and the Administration</a:t>
            </a:r>
          </a:p>
          <a:p>
            <a:pPr marL="428625" indent="-428625" defTabSz="1371600">
              <a:spcBef>
                <a:spcPts val="1500"/>
              </a:spcBef>
              <a:buFont typeface="Arial" panose="020B0604020202020204" pitchFamily="34" charset="0"/>
              <a:buChar char="•"/>
            </a:pPr>
            <a:r>
              <a:rPr lang="en-US" sz="4200" dirty="0">
                <a:solidFill>
                  <a:prstClr val="black"/>
                </a:solidFill>
                <a:latin typeface="Calibri" panose="020F0502020204030204"/>
              </a:rPr>
              <a:t>Increase understanding of role of local health departments in communities</a:t>
            </a:r>
          </a:p>
          <a:p>
            <a:pPr marL="428625" indent="-428625" defTabSz="1371600">
              <a:spcBef>
                <a:spcPts val="1500"/>
              </a:spcBef>
              <a:buFont typeface="Arial" panose="020B0604020202020204" pitchFamily="34" charset="0"/>
              <a:buChar char="•"/>
            </a:pPr>
            <a:r>
              <a:rPr lang="en-US" sz="4200" dirty="0">
                <a:solidFill>
                  <a:prstClr val="black"/>
                </a:solidFill>
                <a:latin typeface="Calibri" panose="020F0502020204030204"/>
              </a:rPr>
              <a:t>Obtain federal funding to support local programs</a:t>
            </a:r>
          </a:p>
          <a:p>
            <a:pPr marL="428625" indent="-428625" defTabSz="1371600">
              <a:spcBef>
                <a:spcPts val="1500"/>
              </a:spcBef>
              <a:buFont typeface="Arial" panose="020B0604020202020204" pitchFamily="34" charset="0"/>
              <a:buChar char="•"/>
            </a:pPr>
            <a:r>
              <a:rPr lang="en-US" sz="4200" dirty="0">
                <a:solidFill>
                  <a:prstClr val="black"/>
                </a:solidFill>
                <a:latin typeface="Calibri" panose="020F0502020204030204"/>
              </a:rPr>
              <a:t>Inform legislation that establishes and continues key (authorizing) federal programs</a:t>
            </a:r>
          </a:p>
          <a:p>
            <a:pPr marL="428625" indent="-428625" defTabSz="1371600">
              <a:spcBef>
                <a:spcPts val="1500"/>
              </a:spcBef>
              <a:buFont typeface="Arial" panose="020B0604020202020204" pitchFamily="34" charset="0"/>
              <a:buChar char="•"/>
            </a:pPr>
            <a:r>
              <a:rPr lang="en-US" sz="4200" dirty="0">
                <a:solidFill>
                  <a:prstClr val="black"/>
                </a:solidFill>
                <a:latin typeface="Calibri" panose="020F0502020204030204"/>
              </a:rPr>
              <a:t>Nominate local health officials to federal advisory committees</a:t>
            </a:r>
          </a:p>
          <a:p>
            <a:pPr marL="428625" indent="-428625" defTabSz="1371600">
              <a:spcBef>
                <a:spcPts val="1500"/>
              </a:spcBef>
              <a:buFont typeface="Arial" panose="020B0604020202020204" pitchFamily="34" charset="0"/>
              <a:buChar char="•"/>
            </a:pPr>
            <a:r>
              <a:rPr lang="en-US" sz="4200" dirty="0">
                <a:solidFill>
                  <a:prstClr val="black"/>
                </a:solidFill>
                <a:latin typeface="Calibri" panose="020F0502020204030204"/>
              </a:rPr>
              <a:t>Submit regulatory comments</a:t>
            </a:r>
          </a:p>
          <a:p>
            <a:pPr marL="428625" indent="-428625" defTabSz="1371600">
              <a:spcBef>
                <a:spcPts val="1500"/>
              </a:spcBef>
              <a:buFont typeface="Arial" panose="020B0604020202020204" pitchFamily="34" charset="0"/>
              <a:buChar char="•"/>
            </a:pPr>
            <a:r>
              <a:rPr lang="en-US" sz="4200" dirty="0">
                <a:solidFill>
                  <a:prstClr val="black"/>
                </a:solidFill>
                <a:latin typeface="Calibri" panose="020F0502020204030204"/>
              </a:rPr>
              <a:t>Work in coalition to achieve mutual goals</a:t>
            </a:r>
          </a:p>
          <a:p>
            <a:pPr marL="1028700" lvl="1" indent="-342900" defTabSz="1371600" fontAlgn="auto">
              <a:spcBef>
                <a:spcPts val="900"/>
              </a:spcBef>
              <a:spcAft>
                <a:spcPts val="0"/>
              </a:spcAft>
              <a:buFont typeface="Wingdings" panose="05000000000000000000" pitchFamily="2" charset="2"/>
              <a:buChar char="§"/>
              <a:defRPr/>
            </a:pPr>
            <a:endParaRPr lang="en-US" sz="4200" dirty="0">
              <a:solidFill>
                <a:prstClr val="black"/>
              </a:solidFill>
              <a:latin typeface="Arial" panose="020B0604020202020204" pitchFamily="34" charset="0"/>
              <a:cs typeface="Arial" panose="020B0604020202020204" pitchFamily="34" charset="0"/>
            </a:endParaRPr>
          </a:p>
          <a:p>
            <a:pPr marL="0" indent="0" defTabSz="1371600" eaLnBrk="1" fontAlgn="auto" hangingPunct="1">
              <a:spcBef>
                <a:spcPts val="0"/>
              </a:spcBef>
              <a:spcAft>
                <a:spcPts val="0"/>
              </a:spcAft>
              <a:buNone/>
              <a:defRPr/>
            </a:pPr>
            <a:endParaRPr lang="en-US" sz="4200" dirty="0">
              <a:solidFill>
                <a:prstClr val="black"/>
              </a:solidFill>
              <a:latin typeface="Calibri" panose="020F0502020204030204"/>
            </a:endParaRPr>
          </a:p>
        </p:txBody>
      </p:sp>
    </p:spTree>
    <p:extLst>
      <p:ext uri="{BB962C8B-B14F-4D97-AF65-F5344CB8AC3E}">
        <p14:creationId xmlns:p14="http://schemas.microsoft.com/office/powerpoint/2010/main" val="1760851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93296" y="479654"/>
            <a:ext cx="11830050" cy="1371600"/>
          </a:xfrm>
        </p:spPr>
        <p:txBody>
          <a:bodyPr anchor="ctr">
            <a:normAutofit/>
          </a:bodyPr>
          <a:lstStyle/>
          <a:p>
            <a:r>
              <a:rPr lang="en-US" sz="5400" b="1" dirty="0">
                <a:solidFill>
                  <a:schemeClr val="bg1"/>
                </a:solidFill>
              </a:rPr>
              <a:t>Why It Matters</a:t>
            </a:r>
            <a:endParaRPr lang="en-US" sz="5400" b="1" dirty="0"/>
          </a:p>
        </p:txBody>
      </p:sp>
      <p:sp>
        <p:nvSpPr>
          <p:cNvPr id="3" name="Content Placeholder 2"/>
          <p:cNvSpPr>
            <a:spLocks noGrp="1"/>
          </p:cNvSpPr>
          <p:nvPr>
            <p:ph sz="half" idx="1"/>
          </p:nvPr>
        </p:nvSpPr>
        <p:spPr>
          <a:xfrm>
            <a:off x="2732119" y="7191104"/>
            <a:ext cx="12736484" cy="1541963"/>
          </a:xfrm>
        </p:spPr>
        <p:txBody>
          <a:bodyPr vert="horz" lIns="137160" tIns="68580" rIns="137160" bIns="68580" rtlCol="0" anchor="t">
            <a:noAutofit/>
          </a:bodyPr>
          <a:lstStyle/>
          <a:p>
            <a:pPr marL="685800" lvl="1" indent="0" algn="ctr">
              <a:buNone/>
            </a:pPr>
            <a:endParaRPr lang="en-US" sz="3900" dirty="0"/>
          </a:p>
          <a:p>
            <a:pPr marL="685800" lvl="1" indent="0">
              <a:buNone/>
            </a:pPr>
            <a:endParaRPr lang="en-US" sz="3900" dirty="0">
              <a:ea typeface="+mn-lt"/>
              <a:cs typeface="+mn-lt"/>
            </a:endParaRPr>
          </a:p>
          <a:p>
            <a:pPr lvl="1"/>
            <a:endParaRPr lang="en-US" sz="3900" dirty="0">
              <a:ea typeface="+mn-lt"/>
              <a:cs typeface="+mn-lt"/>
            </a:endParaRPr>
          </a:p>
          <a:p>
            <a:pPr lvl="1"/>
            <a:endParaRPr lang="en-US" sz="3900" dirty="0">
              <a:ea typeface="+mn-lt"/>
              <a:cs typeface="+mn-lt"/>
            </a:endParaRPr>
          </a:p>
          <a:p>
            <a:pPr lvl="1"/>
            <a:endParaRPr lang="en-US" sz="3900" dirty="0"/>
          </a:p>
        </p:txBody>
      </p:sp>
      <p:pic>
        <p:nvPicPr>
          <p:cNvPr id="4" name="Picture 3" descr="A picture containing ocean floor&#10;&#10;Description automatically generated">
            <a:extLst>
              <a:ext uri="{FF2B5EF4-FFF2-40B4-BE49-F238E27FC236}">
                <a16:creationId xmlns:a16="http://schemas.microsoft.com/office/drawing/2014/main" id="{8871F1C9-7F5D-4F8C-90DA-4907E6DE35CB}"/>
              </a:ext>
            </a:extLst>
          </p:cNvPr>
          <p:cNvPicPr>
            <a:picLocks noChangeAspect="1"/>
          </p:cNvPicPr>
          <p:nvPr/>
        </p:nvPicPr>
        <p:blipFill>
          <a:blip r:embed="rId4"/>
          <a:stretch>
            <a:fillRect/>
          </a:stretch>
        </p:blipFill>
        <p:spPr>
          <a:xfrm>
            <a:off x="-7950" y="1118"/>
            <a:ext cx="18288000" cy="2328672"/>
          </a:xfrm>
          <a:prstGeom prst="rect">
            <a:avLst/>
          </a:prstGeom>
        </p:spPr>
      </p:pic>
      <p:graphicFrame>
        <p:nvGraphicFramePr>
          <p:cNvPr id="7" name="Diagram 6">
            <a:extLst>
              <a:ext uri="{FF2B5EF4-FFF2-40B4-BE49-F238E27FC236}">
                <a16:creationId xmlns:a16="http://schemas.microsoft.com/office/drawing/2014/main" id="{998D8108-8CD5-47DD-3BA0-F33F8A24CF55}"/>
              </a:ext>
            </a:extLst>
          </p:cNvPr>
          <p:cNvGraphicFramePr/>
          <p:nvPr/>
        </p:nvGraphicFramePr>
        <p:xfrm>
          <a:off x="3040050" y="2327195"/>
          <a:ext cx="12192000" cy="37817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itle 1">
            <a:extLst>
              <a:ext uri="{FF2B5EF4-FFF2-40B4-BE49-F238E27FC236}">
                <a16:creationId xmlns:a16="http://schemas.microsoft.com/office/drawing/2014/main" id="{4EB99D8E-E9E0-EE16-44AC-CF0136D6D1F0}"/>
              </a:ext>
            </a:extLst>
          </p:cNvPr>
          <p:cNvSpPr txBox="1">
            <a:spLocks/>
          </p:cNvSpPr>
          <p:nvPr/>
        </p:nvSpPr>
        <p:spPr>
          <a:xfrm>
            <a:off x="-513107" y="123698"/>
            <a:ext cx="17526978" cy="137160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r>
              <a:rPr lang="en-US" sz="7200" b="1" dirty="0">
                <a:solidFill>
                  <a:prstClr val="white"/>
                </a:solidFill>
                <a:latin typeface="Calibri" panose="020F0502020204030204"/>
              </a:rPr>
              <a:t>External Affairs from Policy to Community</a:t>
            </a:r>
            <a:endParaRPr lang="en-US" sz="3000" b="1" dirty="0">
              <a:solidFill>
                <a:prstClr val="white"/>
              </a:solidFill>
              <a:latin typeface="Calibri" panose="020F0502020204030204"/>
            </a:endParaRPr>
          </a:p>
        </p:txBody>
      </p:sp>
      <p:pic>
        <p:nvPicPr>
          <p:cNvPr id="5" name="Picture 4">
            <a:extLst>
              <a:ext uri="{FF2B5EF4-FFF2-40B4-BE49-F238E27FC236}">
                <a16:creationId xmlns:a16="http://schemas.microsoft.com/office/drawing/2014/main" id="{E0D9AE0D-B905-DAAD-3C5E-6DA564A13C9E}"/>
              </a:ext>
            </a:extLst>
          </p:cNvPr>
          <p:cNvPicPr>
            <a:picLocks noChangeAspect="1"/>
          </p:cNvPicPr>
          <p:nvPr/>
        </p:nvPicPr>
        <p:blipFill>
          <a:blip r:embed="rId10"/>
          <a:stretch>
            <a:fillRect/>
          </a:stretch>
        </p:blipFill>
        <p:spPr>
          <a:xfrm>
            <a:off x="-7950" y="2327195"/>
            <a:ext cx="18295950" cy="8034216"/>
          </a:xfrm>
          <a:prstGeom prst="rect">
            <a:avLst/>
          </a:prstGeom>
        </p:spPr>
      </p:pic>
      <p:sp>
        <p:nvSpPr>
          <p:cNvPr id="22" name="TextBox 21">
            <a:extLst>
              <a:ext uri="{FF2B5EF4-FFF2-40B4-BE49-F238E27FC236}">
                <a16:creationId xmlns:a16="http://schemas.microsoft.com/office/drawing/2014/main" id="{697E5751-EF30-6E24-02E1-94E96FBF2B98}"/>
              </a:ext>
            </a:extLst>
          </p:cNvPr>
          <p:cNvSpPr txBox="1"/>
          <p:nvPr/>
        </p:nvSpPr>
        <p:spPr>
          <a:xfrm>
            <a:off x="602784" y="2388427"/>
            <a:ext cx="8497575" cy="553998"/>
          </a:xfrm>
          <a:prstGeom prst="rect">
            <a:avLst/>
          </a:prstGeom>
          <a:noFill/>
        </p:spPr>
        <p:txBody>
          <a:bodyPr wrap="square" lIns="137160" tIns="68580" rIns="137160" bIns="68580" rtlCol="0" anchor="t">
            <a:spAutoFit/>
          </a:bodyPr>
          <a:lstStyle/>
          <a:p>
            <a:pPr algn="ctr" defTabSz="1371600"/>
            <a:r>
              <a:rPr lang="en-US" sz="2700" b="1" dirty="0">
                <a:solidFill>
                  <a:prstClr val="black"/>
                </a:solidFill>
                <a:latin typeface="Calibri" panose="020F0502020204030204"/>
              </a:rPr>
              <a:t>NACCHO 2025 Legislative Agenda</a:t>
            </a:r>
          </a:p>
        </p:txBody>
      </p:sp>
    </p:spTree>
    <p:extLst>
      <p:ext uri="{BB962C8B-B14F-4D97-AF65-F5344CB8AC3E}">
        <p14:creationId xmlns:p14="http://schemas.microsoft.com/office/powerpoint/2010/main" val="322582912"/>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D973D93A-9350-E833-B920-6D3E50D58C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F13D35-F2F5-B951-894E-F29B3B98FA7A}"/>
              </a:ext>
            </a:extLst>
          </p:cNvPr>
          <p:cNvSpPr>
            <a:spLocks noGrp="1"/>
          </p:cNvSpPr>
          <p:nvPr>
            <p:ph type="title"/>
          </p:nvPr>
        </p:nvSpPr>
        <p:spPr>
          <a:xfrm>
            <a:off x="793296" y="479654"/>
            <a:ext cx="11830050" cy="1371600"/>
          </a:xfrm>
        </p:spPr>
        <p:txBody>
          <a:bodyPr anchor="ctr">
            <a:normAutofit/>
          </a:bodyPr>
          <a:lstStyle/>
          <a:p>
            <a:r>
              <a:rPr lang="en-US" sz="5400" b="1" dirty="0">
                <a:solidFill>
                  <a:schemeClr val="bg1"/>
                </a:solidFill>
              </a:rPr>
              <a:t>Why It Matters</a:t>
            </a:r>
            <a:endParaRPr lang="en-US" sz="5400" b="1" dirty="0"/>
          </a:p>
        </p:txBody>
      </p:sp>
      <p:sp>
        <p:nvSpPr>
          <p:cNvPr id="3" name="Content Placeholder 2">
            <a:extLst>
              <a:ext uri="{FF2B5EF4-FFF2-40B4-BE49-F238E27FC236}">
                <a16:creationId xmlns:a16="http://schemas.microsoft.com/office/drawing/2014/main" id="{A7A915FF-04E6-E916-1BC3-35A266627980}"/>
              </a:ext>
            </a:extLst>
          </p:cNvPr>
          <p:cNvSpPr>
            <a:spLocks noGrp="1"/>
          </p:cNvSpPr>
          <p:nvPr>
            <p:ph sz="half" idx="1"/>
          </p:nvPr>
        </p:nvSpPr>
        <p:spPr>
          <a:xfrm>
            <a:off x="2732119" y="7191104"/>
            <a:ext cx="12736484" cy="1541963"/>
          </a:xfrm>
        </p:spPr>
        <p:txBody>
          <a:bodyPr vert="horz" lIns="137160" tIns="68580" rIns="137160" bIns="68580" rtlCol="0" anchor="t">
            <a:noAutofit/>
          </a:bodyPr>
          <a:lstStyle/>
          <a:p>
            <a:pPr marL="685800" lvl="1" indent="0" algn="ctr">
              <a:buNone/>
            </a:pPr>
            <a:endParaRPr lang="en-US" sz="3900" dirty="0"/>
          </a:p>
          <a:p>
            <a:pPr marL="685800" lvl="1" indent="0">
              <a:buNone/>
            </a:pPr>
            <a:endParaRPr lang="en-US" sz="3900" dirty="0">
              <a:ea typeface="+mn-lt"/>
              <a:cs typeface="+mn-lt"/>
            </a:endParaRPr>
          </a:p>
          <a:p>
            <a:pPr lvl="1"/>
            <a:endParaRPr lang="en-US" sz="3900" dirty="0">
              <a:ea typeface="+mn-lt"/>
              <a:cs typeface="+mn-lt"/>
            </a:endParaRPr>
          </a:p>
          <a:p>
            <a:pPr lvl="1"/>
            <a:endParaRPr lang="en-US" sz="3900" dirty="0">
              <a:ea typeface="+mn-lt"/>
              <a:cs typeface="+mn-lt"/>
            </a:endParaRPr>
          </a:p>
          <a:p>
            <a:pPr lvl="1"/>
            <a:endParaRPr lang="en-US" sz="3900" dirty="0"/>
          </a:p>
        </p:txBody>
      </p:sp>
      <p:pic>
        <p:nvPicPr>
          <p:cNvPr id="4" name="Picture 3" descr="A picture containing ocean floor&#10;&#10;Description automatically generated">
            <a:extLst>
              <a:ext uri="{FF2B5EF4-FFF2-40B4-BE49-F238E27FC236}">
                <a16:creationId xmlns:a16="http://schemas.microsoft.com/office/drawing/2014/main" id="{2310AAB2-9F71-E523-8028-FE532D656EBC}"/>
              </a:ext>
            </a:extLst>
          </p:cNvPr>
          <p:cNvPicPr>
            <a:picLocks noChangeAspect="1"/>
          </p:cNvPicPr>
          <p:nvPr/>
        </p:nvPicPr>
        <p:blipFill>
          <a:blip r:embed="rId4"/>
          <a:stretch>
            <a:fillRect/>
          </a:stretch>
        </p:blipFill>
        <p:spPr>
          <a:xfrm>
            <a:off x="-7950" y="1118"/>
            <a:ext cx="18288000" cy="2328672"/>
          </a:xfrm>
          <a:prstGeom prst="rect">
            <a:avLst/>
          </a:prstGeom>
        </p:spPr>
      </p:pic>
      <p:graphicFrame>
        <p:nvGraphicFramePr>
          <p:cNvPr id="7" name="Diagram 6">
            <a:extLst>
              <a:ext uri="{FF2B5EF4-FFF2-40B4-BE49-F238E27FC236}">
                <a16:creationId xmlns:a16="http://schemas.microsoft.com/office/drawing/2014/main" id="{14D54395-C132-7BEE-1E85-AC1D16645AC9}"/>
              </a:ext>
            </a:extLst>
          </p:cNvPr>
          <p:cNvGraphicFramePr/>
          <p:nvPr/>
        </p:nvGraphicFramePr>
        <p:xfrm>
          <a:off x="3040050" y="2327195"/>
          <a:ext cx="12192000" cy="37817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itle 1">
            <a:extLst>
              <a:ext uri="{FF2B5EF4-FFF2-40B4-BE49-F238E27FC236}">
                <a16:creationId xmlns:a16="http://schemas.microsoft.com/office/drawing/2014/main" id="{BAE6C4D6-F858-8451-EEBD-2A67E1B6BA0C}"/>
              </a:ext>
            </a:extLst>
          </p:cNvPr>
          <p:cNvSpPr txBox="1">
            <a:spLocks/>
          </p:cNvSpPr>
          <p:nvPr/>
        </p:nvSpPr>
        <p:spPr>
          <a:xfrm>
            <a:off x="-513107" y="123698"/>
            <a:ext cx="17526978" cy="137160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r>
              <a:rPr lang="en-US" sz="7200" b="1" dirty="0">
                <a:solidFill>
                  <a:prstClr val="white"/>
                </a:solidFill>
                <a:latin typeface="Calibri" panose="020F0502020204030204"/>
              </a:rPr>
              <a:t>External Affairs from Policy to Community</a:t>
            </a:r>
            <a:endParaRPr lang="en-US" sz="3000" b="1" dirty="0">
              <a:solidFill>
                <a:prstClr val="white"/>
              </a:solidFill>
              <a:latin typeface="Calibri" panose="020F0502020204030204"/>
            </a:endParaRPr>
          </a:p>
        </p:txBody>
      </p:sp>
      <p:pic>
        <p:nvPicPr>
          <p:cNvPr id="9" name="Picture 8">
            <a:extLst>
              <a:ext uri="{FF2B5EF4-FFF2-40B4-BE49-F238E27FC236}">
                <a16:creationId xmlns:a16="http://schemas.microsoft.com/office/drawing/2014/main" id="{9DDB255D-9CC4-6A17-6219-E0EF5874E785}"/>
              </a:ext>
            </a:extLst>
          </p:cNvPr>
          <p:cNvPicPr>
            <a:picLocks noChangeAspect="1"/>
          </p:cNvPicPr>
          <p:nvPr/>
        </p:nvPicPr>
        <p:blipFill>
          <a:blip r:embed="rId10"/>
          <a:stretch>
            <a:fillRect/>
          </a:stretch>
        </p:blipFill>
        <p:spPr>
          <a:xfrm>
            <a:off x="2732119" y="1553935"/>
            <a:ext cx="13044935" cy="8531288"/>
          </a:xfrm>
          <a:prstGeom prst="rect">
            <a:avLst/>
          </a:prstGeom>
        </p:spPr>
      </p:pic>
    </p:spTree>
    <p:extLst>
      <p:ext uri="{BB962C8B-B14F-4D97-AF65-F5344CB8AC3E}">
        <p14:creationId xmlns:p14="http://schemas.microsoft.com/office/powerpoint/2010/main" val="3887853116"/>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9236A4CF-A066-A2FB-B68B-E8CCF826A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8288000" cy="2328863"/>
          </a:xfrm>
          <a:prstGeom prst="rect">
            <a:avLst/>
          </a:prstGeom>
        </p:spPr>
      </p:pic>
      <p:sp>
        <p:nvSpPr>
          <p:cNvPr id="49" name="TextBox 48">
            <a:extLst>
              <a:ext uri="{FF2B5EF4-FFF2-40B4-BE49-F238E27FC236}">
                <a16:creationId xmlns:a16="http://schemas.microsoft.com/office/drawing/2014/main" id="{AA599597-15DE-DA1D-3AEC-FEE51BA19283}"/>
              </a:ext>
            </a:extLst>
          </p:cNvPr>
          <p:cNvSpPr txBox="1"/>
          <p:nvPr/>
        </p:nvSpPr>
        <p:spPr>
          <a:xfrm>
            <a:off x="313705" y="159036"/>
            <a:ext cx="14420606" cy="2123658"/>
          </a:xfrm>
          <a:prstGeom prst="rect">
            <a:avLst/>
          </a:prstGeom>
          <a:noFill/>
        </p:spPr>
        <p:txBody>
          <a:bodyPr wrap="square" rtlCol="0">
            <a:spAutoFit/>
          </a:bodyPr>
          <a:lstStyle/>
          <a:p>
            <a:pPr defTabSz="1371600">
              <a:defRPr/>
            </a:pPr>
            <a:r>
              <a:rPr lang="en-US" sz="6600" b="1" dirty="0">
                <a:solidFill>
                  <a:srgbClr val="FFFFFF"/>
                </a:solidFill>
                <a:latin typeface="Myriad Pro"/>
              </a:rPr>
              <a:t>The Current Threat &amp; Opportunity Environment in Public Health</a:t>
            </a:r>
            <a:endParaRPr lang="en-US" sz="6600" i="1" dirty="0">
              <a:solidFill>
                <a:srgbClr val="FFFFFF"/>
              </a:solidFill>
              <a:latin typeface="Myriad Pro"/>
            </a:endParaRPr>
          </a:p>
        </p:txBody>
      </p:sp>
      <p:pic>
        <p:nvPicPr>
          <p:cNvPr id="2" name="Picture 1">
            <a:extLst>
              <a:ext uri="{FF2B5EF4-FFF2-40B4-BE49-F238E27FC236}">
                <a16:creationId xmlns:a16="http://schemas.microsoft.com/office/drawing/2014/main" id="{82364CBC-6D44-648E-D74F-91900EFEFBB1}"/>
              </a:ext>
            </a:extLst>
          </p:cNvPr>
          <p:cNvPicPr>
            <a:picLocks noChangeAspect="1"/>
          </p:cNvPicPr>
          <p:nvPr/>
        </p:nvPicPr>
        <p:blipFill>
          <a:blip r:embed="rId4"/>
          <a:stretch>
            <a:fillRect/>
          </a:stretch>
        </p:blipFill>
        <p:spPr>
          <a:xfrm>
            <a:off x="14832836" y="685867"/>
            <a:ext cx="2917190" cy="786452"/>
          </a:xfrm>
          <a:prstGeom prst="rect">
            <a:avLst/>
          </a:prstGeom>
        </p:spPr>
      </p:pic>
      <p:pic>
        <p:nvPicPr>
          <p:cNvPr id="6" name="Picture 5" descr="A brewing tornado">
            <a:extLst>
              <a:ext uri="{FF2B5EF4-FFF2-40B4-BE49-F238E27FC236}">
                <a16:creationId xmlns:a16="http://schemas.microsoft.com/office/drawing/2014/main" id="{80A1FDA3-4C7B-C3D4-ED53-3C3BC2FC5F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28861"/>
            <a:ext cx="18288000" cy="7958139"/>
          </a:xfrm>
          <a:prstGeom prst="rect">
            <a:avLst/>
          </a:prstGeom>
        </p:spPr>
      </p:pic>
    </p:spTree>
    <p:extLst>
      <p:ext uri="{BB962C8B-B14F-4D97-AF65-F5344CB8AC3E}">
        <p14:creationId xmlns:p14="http://schemas.microsoft.com/office/powerpoint/2010/main" val="3904821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93296" y="479654"/>
            <a:ext cx="11830050" cy="1371600"/>
          </a:xfrm>
        </p:spPr>
        <p:txBody>
          <a:bodyPr anchor="ctr">
            <a:normAutofit/>
          </a:bodyPr>
          <a:lstStyle/>
          <a:p>
            <a:r>
              <a:rPr lang="en-US" sz="5400" b="1" dirty="0">
                <a:solidFill>
                  <a:schemeClr val="bg1"/>
                </a:solidFill>
              </a:rPr>
              <a:t>Why It Matters</a:t>
            </a:r>
            <a:endParaRPr lang="en-US" sz="5400" b="1" dirty="0"/>
          </a:p>
        </p:txBody>
      </p:sp>
      <p:sp>
        <p:nvSpPr>
          <p:cNvPr id="3" name="Content Placeholder 2"/>
          <p:cNvSpPr>
            <a:spLocks noGrp="1"/>
          </p:cNvSpPr>
          <p:nvPr>
            <p:ph sz="half" idx="1"/>
          </p:nvPr>
        </p:nvSpPr>
        <p:spPr>
          <a:xfrm>
            <a:off x="2732119" y="7191104"/>
            <a:ext cx="12736484" cy="1541963"/>
          </a:xfrm>
        </p:spPr>
        <p:txBody>
          <a:bodyPr vert="horz" lIns="137160" tIns="68580" rIns="137160" bIns="68580" rtlCol="0" anchor="t">
            <a:noAutofit/>
          </a:bodyPr>
          <a:lstStyle/>
          <a:p>
            <a:pPr marL="685800" lvl="1" indent="0" algn="ctr">
              <a:buNone/>
            </a:pPr>
            <a:endParaRPr lang="en-US" sz="3900" dirty="0"/>
          </a:p>
          <a:p>
            <a:pPr marL="685800" lvl="1" indent="0">
              <a:buNone/>
            </a:pPr>
            <a:endParaRPr lang="en-US" sz="3900" dirty="0">
              <a:ea typeface="+mn-lt"/>
              <a:cs typeface="+mn-lt"/>
            </a:endParaRPr>
          </a:p>
          <a:p>
            <a:pPr lvl="1"/>
            <a:endParaRPr lang="en-US" sz="3900" dirty="0">
              <a:ea typeface="+mn-lt"/>
              <a:cs typeface="+mn-lt"/>
            </a:endParaRPr>
          </a:p>
          <a:p>
            <a:pPr lvl="1"/>
            <a:endParaRPr lang="en-US" sz="3900" dirty="0">
              <a:ea typeface="+mn-lt"/>
              <a:cs typeface="+mn-lt"/>
            </a:endParaRPr>
          </a:p>
          <a:p>
            <a:pPr lvl="1"/>
            <a:endParaRPr lang="en-US" sz="3900" dirty="0"/>
          </a:p>
        </p:txBody>
      </p:sp>
      <p:pic>
        <p:nvPicPr>
          <p:cNvPr id="4" name="Picture 3" descr="A picture containing ocean floor&#10;&#10;Description automatically generated">
            <a:extLst>
              <a:ext uri="{FF2B5EF4-FFF2-40B4-BE49-F238E27FC236}">
                <a16:creationId xmlns:a16="http://schemas.microsoft.com/office/drawing/2014/main" id="{8871F1C9-7F5D-4F8C-90DA-4907E6DE35CB}"/>
              </a:ext>
            </a:extLst>
          </p:cNvPr>
          <p:cNvPicPr>
            <a:picLocks noChangeAspect="1"/>
          </p:cNvPicPr>
          <p:nvPr/>
        </p:nvPicPr>
        <p:blipFill>
          <a:blip r:embed="rId4"/>
          <a:stretch>
            <a:fillRect/>
          </a:stretch>
        </p:blipFill>
        <p:spPr>
          <a:xfrm>
            <a:off x="0" y="79454"/>
            <a:ext cx="18288000" cy="1790202"/>
          </a:xfrm>
          <a:prstGeom prst="rect">
            <a:avLst/>
          </a:prstGeom>
        </p:spPr>
      </p:pic>
      <p:sp>
        <p:nvSpPr>
          <p:cNvPr id="6" name="Title 1">
            <a:extLst>
              <a:ext uri="{FF2B5EF4-FFF2-40B4-BE49-F238E27FC236}">
                <a16:creationId xmlns:a16="http://schemas.microsoft.com/office/drawing/2014/main" id="{4EB99D8E-E9E0-EE16-44AC-CF0136D6D1F0}"/>
              </a:ext>
            </a:extLst>
          </p:cNvPr>
          <p:cNvSpPr txBox="1">
            <a:spLocks/>
          </p:cNvSpPr>
          <p:nvPr/>
        </p:nvSpPr>
        <p:spPr>
          <a:xfrm>
            <a:off x="47651" y="352629"/>
            <a:ext cx="18272100" cy="137160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en-US" sz="6600" b="1" dirty="0">
                <a:solidFill>
                  <a:srgbClr val="FFFFFF"/>
                </a:solidFill>
                <a:latin typeface="Myriad Pro"/>
              </a:rPr>
              <a:t>The Future (is NOW) – Active </a:t>
            </a:r>
            <a:r>
              <a:rPr lang="en-US" sz="6600" b="1">
                <a:solidFill>
                  <a:srgbClr val="FFFFFF"/>
                </a:solidFill>
                <a:latin typeface="Myriad Pro"/>
              </a:rPr>
              <a:t>PH Threats</a:t>
            </a:r>
            <a:endParaRPr lang="en-US" sz="6600" b="1" dirty="0">
              <a:solidFill>
                <a:srgbClr val="FFFFFF"/>
              </a:solidFill>
              <a:latin typeface="Myriad Pro"/>
            </a:endParaRPr>
          </a:p>
        </p:txBody>
      </p:sp>
      <p:grpSp>
        <p:nvGrpSpPr>
          <p:cNvPr id="25" name="Group 24">
            <a:extLst>
              <a:ext uri="{FF2B5EF4-FFF2-40B4-BE49-F238E27FC236}">
                <a16:creationId xmlns:a16="http://schemas.microsoft.com/office/drawing/2014/main" id="{03970A7F-423B-4BF9-B2B9-E96FD1E75160}"/>
              </a:ext>
            </a:extLst>
          </p:cNvPr>
          <p:cNvGrpSpPr/>
          <p:nvPr/>
        </p:nvGrpSpPr>
        <p:grpSpPr>
          <a:xfrm>
            <a:off x="-31750" y="1531735"/>
            <a:ext cx="18287999" cy="8675813"/>
            <a:chOff x="7247967" y="-94498"/>
            <a:chExt cx="3298943" cy="4599642"/>
          </a:xfrm>
        </p:grpSpPr>
        <p:sp>
          <p:nvSpPr>
            <p:cNvPr id="26" name="Rectangle 25">
              <a:extLst>
                <a:ext uri="{FF2B5EF4-FFF2-40B4-BE49-F238E27FC236}">
                  <a16:creationId xmlns:a16="http://schemas.microsoft.com/office/drawing/2014/main" id="{01F9EEE2-A1D4-44C1-AF85-1F8741C3A780}"/>
                </a:ext>
              </a:extLst>
            </p:cNvPr>
            <p:cNvSpPr/>
            <p:nvPr/>
          </p:nvSpPr>
          <p:spPr>
            <a:xfrm>
              <a:off x="7308342" y="851909"/>
              <a:ext cx="3203971" cy="3482718"/>
            </a:xfrm>
            <a:prstGeom prst="rect">
              <a:avLst/>
            </a:pr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a:lstStyle/>
            <a:p>
              <a:pPr defTabSz="1371600"/>
              <a:endParaRPr lang="en-US" sz="2700">
                <a:solidFill>
                  <a:prstClr val="black">
                    <a:hueOff val="0"/>
                    <a:satOff val="0"/>
                    <a:lumOff val="0"/>
                    <a:alphaOff val="0"/>
                  </a:prstClr>
                </a:solidFill>
                <a:latin typeface="Calibri" panose="020F0502020204030204"/>
              </a:endParaRPr>
            </a:p>
          </p:txBody>
        </p:sp>
        <p:sp>
          <p:nvSpPr>
            <p:cNvPr id="27" name="TextBox 26">
              <a:extLst>
                <a:ext uri="{FF2B5EF4-FFF2-40B4-BE49-F238E27FC236}">
                  <a16:creationId xmlns:a16="http://schemas.microsoft.com/office/drawing/2014/main" id="{3B11ED07-3DEA-40F1-9B0C-A5E9022412EC}"/>
                </a:ext>
              </a:extLst>
            </p:cNvPr>
            <p:cNvSpPr txBox="1"/>
            <p:nvPr/>
          </p:nvSpPr>
          <p:spPr>
            <a:xfrm>
              <a:off x="7247967" y="-94498"/>
              <a:ext cx="3298943" cy="459964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232029" tIns="232029" rIns="309372" bIns="348044" numCol="1" spcCol="1270" anchor="t" anchorCtr="0">
              <a:noAutofit/>
            </a:bodyPr>
            <a:lstStyle/>
            <a:p>
              <a:pPr marL="514350" indent="-514350" defTabSz="1371600">
                <a:buFont typeface="Wingdings" panose="05000000000000000000" pitchFamily="2" charset="2"/>
                <a:buChar char="§"/>
              </a:pPr>
              <a:r>
                <a:rPr lang="en-US" sz="4500" b="1" dirty="0">
                  <a:solidFill>
                    <a:prstClr val="white"/>
                  </a:solidFill>
                  <a:latin typeface="Calibri" panose="020F0502020204030204"/>
                </a:rPr>
                <a:t>Federal Government/HHS/White House</a:t>
              </a:r>
            </a:p>
            <a:p>
              <a:pPr marL="1371600" lvl="1" indent="-685800" defTabSz="1371600">
                <a:buFont typeface="Wingdings" panose="05000000000000000000" pitchFamily="2" charset="2"/>
                <a:buChar char="Ø"/>
              </a:pPr>
              <a:r>
                <a:rPr lang="en-US" sz="4500" b="1" dirty="0">
                  <a:solidFill>
                    <a:prstClr val="white"/>
                  </a:solidFill>
                  <a:latin typeface="Calibri" panose="020F0502020204030204"/>
                </a:rPr>
                <a:t>HHS Reorganization</a:t>
              </a:r>
            </a:p>
            <a:p>
              <a:pPr marL="1371600" lvl="1" indent="-685800" defTabSz="1371600">
                <a:buFont typeface="Wingdings" panose="05000000000000000000" pitchFamily="2" charset="2"/>
                <a:buChar char="Ø"/>
              </a:pPr>
              <a:r>
                <a:rPr lang="en-US" sz="4500" b="1" dirty="0">
                  <a:solidFill>
                    <a:prstClr val="white"/>
                  </a:solidFill>
                  <a:latin typeface="Calibri" panose="020F0502020204030204"/>
                </a:rPr>
                <a:t>Workforce Reduction Impact</a:t>
              </a:r>
            </a:p>
            <a:p>
              <a:pPr marL="1371600" lvl="1" indent="-685800" defTabSz="1371600">
                <a:buFont typeface="Wingdings" panose="05000000000000000000" pitchFamily="2" charset="2"/>
                <a:buChar char="Ø"/>
              </a:pPr>
              <a:r>
                <a:rPr lang="en-US" sz="4500" b="1" dirty="0">
                  <a:solidFill>
                    <a:prstClr val="white"/>
                  </a:solidFill>
                  <a:latin typeface="Calibri" panose="020F0502020204030204"/>
                </a:rPr>
                <a:t>$11.4B COVID Recissions – Pocket Recission Tool by September?</a:t>
              </a:r>
            </a:p>
            <a:p>
              <a:pPr marL="1371600" lvl="1" indent="-685800" defTabSz="1371600">
                <a:buFont typeface="Wingdings" panose="05000000000000000000" pitchFamily="2" charset="2"/>
                <a:buChar char="Ø"/>
              </a:pPr>
              <a:r>
                <a:rPr lang="en-US" sz="4500" b="1" dirty="0">
                  <a:solidFill>
                    <a:prstClr val="white"/>
                  </a:solidFill>
                  <a:latin typeface="Calibri" panose="020F0502020204030204"/>
                </a:rPr>
                <a:t>Funding Uncertainty</a:t>
              </a:r>
            </a:p>
            <a:p>
              <a:pPr marL="1371600" lvl="1" indent="-685800" defTabSz="1371600">
                <a:buFont typeface="Wingdings" panose="05000000000000000000" pitchFamily="2" charset="2"/>
                <a:buChar char="Ø"/>
              </a:pPr>
              <a:r>
                <a:rPr lang="en-US" sz="4500" b="1" dirty="0">
                  <a:solidFill>
                    <a:prstClr val="white"/>
                  </a:solidFill>
                  <a:latin typeface="Calibri" panose="020F0502020204030204"/>
                </a:rPr>
                <a:t>Related agency impacts (FDA, EPA, CMS/Medicaid, DHS)</a:t>
              </a:r>
            </a:p>
            <a:p>
              <a:pPr marL="514350" indent="-514350" defTabSz="1371600">
                <a:buFont typeface="Wingdings" panose="05000000000000000000" pitchFamily="2" charset="2"/>
                <a:buChar char="§"/>
              </a:pPr>
              <a:r>
                <a:rPr lang="en-US" sz="4500" b="1" dirty="0">
                  <a:solidFill>
                    <a:prstClr val="white"/>
                  </a:solidFill>
                  <a:latin typeface="Calibri" panose="020F0502020204030204"/>
                </a:rPr>
                <a:t>State and Local Health Department Impacts</a:t>
              </a:r>
            </a:p>
            <a:p>
              <a:pPr marL="1371600" lvl="1" indent="-685800" defTabSz="1371600">
                <a:buFont typeface="Wingdings" panose="05000000000000000000" pitchFamily="2" charset="2"/>
                <a:buChar char="Ø"/>
              </a:pPr>
              <a:r>
                <a:rPr lang="en-US" sz="4500" b="1" dirty="0">
                  <a:solidFill>
                    <a:prstClr val="white"/>
                  </a:solidFill>
                  <a:latin typeface="Calibri" panose="020F0502020204030204"/>
                </a:rPr>
                <a:t>Comprehensive, Widespread, Real Programmatic Impact</a:t>
              </a:r>
            </a:p>
            <a:p>
              <a:pPr marL="685800" indent="-685800" defTabSz="1371600">
                <a:buFont typeface="Wingdings" panose="05000000000000000000" pitchFamily="2" charset="2"/>
                <a:buChar char="§"/>
              </a:pPr>
              <a:r>
                <a:rPr lang="en-US" sz="4500" b="1" dirty="0">
                  <a:solidFill>
                    <a:prstClr val="white"/>
                  </a:solidFill>
                  <a:latin typeface="Calibri" panose="020F0502020204030204"/>
                </a:rPr>
                <a:t>Ongoing Public Health Concerns</a:t>
              </a:r>
            </a:p>
            <a:p>
              <a:pPr marL="1371600" lvl="1" indent="-685800" defTabSz="1371600">
                <a:buFont typeface="Wingdings" panose="05000000000000000000" pitchFamily="2" charset="2"/>
                <a:buChar char="Ø"/>
              </a:pPr>
              <a:r>
                <a:rPr lang="en-US" sz="4500" b="1" dirty="0">
                  <a:solidFill>
                    <a:prstClr val="white"/>
                  </a:solidFill>
                  <a:latin typeface="Calibri" panose="020F0502020204030204"/>
                </a:rPr>
                <a:t>Measles – Over 1K US cases in 31 jurisdictions</a:t>
              </a:r>
            </a:p>
            <a:p>
              <a:pPr marL="1371600" lvl="1" indent="-685800" defTabSz="1371600">
                <a:buFont typeface="Wingdings" panose="05000000000000000000" pitchFamily="2" charset="2"/>
                <a:buChar char="Ø"/>
              </a:pPr>
              <a:r>
                <a:rPr lang="en-US" sz="4500" b="1" dirty="0" err="1">
                  <a:solidFill>
                    <a:prstClr val="white"/>
                  </a:solidFill>
                  <a:latin typeface="Calibri" panose="020F0502020204030204"/>
                </a:rPr>
                <a:t>Dengai</a:t>
              </a:r>
              <a:r>
                <a:rPr lang="en-US" sz="4500" b="1" dirty="0">
                  <a:solidFill>
                    <a:prstClr val="white"/>
                  </a:solidFill>
                  <a:latin typeface="Calibri" panose="020F0502020204030204"/>
                </a:rPr>
                <a:t> Outbreak in PR</a:t>
              </a:r>
            </a:p>
            <a:p>
              <a:pPr marL="1371600" lvl="1" indent="-685800" defTabSz="1371600">
                <a:buFont typeface="Wingdings" panose="05000000000000000000" pitchFamily="2" charset="2"/>
                <a:buChar char="Ø"/>
              </a:pPr>
              <a:r>
                <a:rPr lang="en-US" sz="4500" b="1" dirty="0">
                  <a:solidFill>
                    <a:prstClr val="white"/>
                  </a:solidFill>
                  <a:latin typeface="Calibri" panose="020F0502020204030204"/>
                </a:rPr>
                <a:t>H5N1, MPOX, </a:t>
              </a:r>
              <a:r>
                <a:rPr lang="en-US" sz="4500" b="1" dirty="0" err="1">
                  <a:solidFill>
                    <a:prstClr val="white"/>
                  </a:solidFill>
                  <a:latin typeface="Calibri" panose="020F0502020204030204"/>
                </a:rPr>
                <a:t>Oropouche</a:t>
              </a:r>
              <a:r>
                <a:rPr lang="en-US" sz="4500" b="1" dirty="0">
                  <a:solidFill>
                    <a:prstClr val="white"/>
                  </a:solidFill>
                  <a:latin typeface="Calibri" panose="020F0502020204030204"/>
                </a:rPr>
                <a:t>, Screw Worm</a:t>
              </a:r>
            </a:p>
            <a:p>
              <a:pPr marL="1371600" lvl="1" indent="-685800" defTabSz="1371600">
                <a:buFont typeface="Wingdings" panose="05000000000000000000" pitchFamily="2" charset="2"/>
                <a:buChar char="Ø"/>
              </a:pPr>
              <a:endParaRPr lang="en-US" sz="4500" b="1" dirty="0">
                <a:solidFill>
                  <a:prstClr val="white"/>
                </a:solidFill>
                <a:latin typeface="Calibri" panose="020F0502020204030204"/>
              </a:endParaRPr>
            </a:p>
            <a:p>
              <a:pPr defTabSz="1371600"/>
              <a:endParaRPr lang="en-US" sz="2100" dirty="0">
                <a:solidFill>
                  <a:prstClr val="white"/>
                </a:solidFill>
                <a:latin typeface="Calibri" panose="020F0502020204030204"/>
              </a:endParaRPr>
            </a:p>
            <a:p>
              <a:pPr defTabSz="1371600"/>
              <a:endParaRPr lang="en-US" sz="3600" dirty="0">
                <a:solidFill>
                  <a:prstClr val="white"/>
                </a:solidFill>
                <a:latin typeface="Calibri" panose="020F0502020204030204"/>
              </a:endParaRPr>
            </a:p>
          </p:txBody>
        </p:sp>
      </p:grpSp>
    </p:spTree>
    <p:extLst>
      <p:ext uri="{BB962C8B-B14F-4D97-AF65-F5344CB8AC3E}">
        <p14:creationId xmlns:p14="http://schemas.microsoft.com/office/powerpoint/2010/main" val="93320532"/>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Rectangle 4"/>
          <p:cNvSpPr/>
          <p:nvPr/>
        </p:nvSpPr>
        <p:spPr>
          <a:xfrm>
            <a:off x="0" y="0"/>
            <a:ext cx="18288000" cy="10287000"/>
          </a:xfrm>
          <a:prstGeom prst="rect">
            <a:avLst/>
          </a:prstGeom>
          <a:solidFill>
            <a:srgbClr val="008B99">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Gill Sans MT" panose="020B0502020104020203"/>
            </a:endParaRPr>
          </a:p>
        </p:txBody>
      </p:sp>
      <p:sp>
        <p:nvSpPr>
          <p:cNvPr id="6" name="Rectangle 5"/>
          <p:cNvSpPr/>
          <p:nvPr/>
        </p:nvSpPr>
        <p:spPr>
          <a:xfrm>
            <a:off x="0" y="6800990"/>
            <a:ext cx="18288000" cy="3651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Gill Sans MT" panose="020B0502020104020203"/>
            </a:endParaRPr>
          </a:p>
        </p:txBody>
      </p:sp>
      <p:sp>
        <p:nvSpPr>
          <p:cNvPr id="8" name="TextBox 7"/>
          <p:cNvSpPr txBox="1"/>
          <p:nvPr/>
        </p:nvSpPr>
        <p:spPr>
          <a:xfrm>
            <a:off x="0" y="199183"/>
            <a:ext cx="17712558" cy="4708981"/>
          </a:xfrm>
          <a:prstGeom prst="rect">
            <a:avLst/>
          </a:prstGeom>
          <a:noFill/>
        </p:spPr>
        <p:txBody>
          <a:bodyPr wrap="square" rtlCol="0">
            <a:spAutoFit/>
          </a:bodyPr>
          <a:lstStyle/>
          <a:p>
            <a:pPr algn="ctr" defTabSz="1371600"/>
            <a:endParaRPr lang="en-US" sz="7200" b="1" dirty="0">
              <a:solidFill>
                <a:prstClr val="white"/>
              </a:solidFill>
              <a:latin typeface="Gill Sans MT" panose="020B0502020104020203"/>
              <a:cs typeface="Arial" panose="020B0604020202020204" pitchFamily="34" charset="0"/>
            </a:endParaRPr>
          </a:p>
          <a:p>
            <a:pPr algn="ctr" defTabSz="1371600"/>
            <a:r>
              <a:rPr lang="en-US" sz="6000" b="1" dirty="0">
                <a:solidFill>
                  <a:prstClr val="white"/>
                </a:solidFill>
                <a:latin typeface="Gill Sans MT" panose="020B0502020104020203"/>
                <a:cs typeface="Arial" panose="020B0604020202020204" pitchFamily="34" charset="0"/>
              </a:rPr>
              <a:t>Grantmakers in Health</a:t>
            </a:r>
          </a:p>
          <a:p>
            <a:pPr algn="ctr" defTabSz="1371600"/>
            <a:r>
              <a:rPr lang="en-US" sz="6000" b="1" dirty="0">
                <a:solidFill>
                  <a:prstClr val="white"/>
                </a:solidFill>
                <a:latin typeface="Gill Sans MT" panose="020B0502020104020203"/>
                <a:cs typeface="Arial" panose="020B0604020202020204" pitchFamily="34" charset="0"/>
              </a:rPr>
              <a:t>Philanthropy and Public Health Webinar</a:t>
            </a:r>
          </a:p>
          <a:p>
            <a:pPr algn="ctr" defTabSz="1371600"/>
            <a:endParaRPr lang="en-US" sz="4200" b="1" dirty="0">
              <a:solidFill>
                <a:prstClr val="white"/>
              </a:solidFill>
              <a:latin typeface="Arial" panose="020B0604020202020204" pitchFamily="34" charset="0"/>
              <a:cs typeface="Arial" panose="020B0604020202020204" pitchFamily="34" charset="0"/>
            </a:endParaRPr>
          </a:p>
          <a:p>
            <a:pPr algn="ctr" defTabSz="1371600"/>
            <a:r>
              <a:rPr lang="en-US" sz="6600" b="1" dirty="0">
                <a:solidFill>
                  <a:prstClr val="white"/>
                </a:solidFill>
                <a:latin typeface="Gill Sans MT" panose="020B0502020104020203"/>
                <a:cs typeface="Arial" panose="020B0604020202020204" pitchFamily="34" charset="0"/>
              </a:rPr>
              <a:t>July 21, 2025</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9798" y="7508762"/>
            <a:ext cx="6399266" cy="1710734"/>
          </a:xfrm>
          <a:prstGeom prst="rect">
            <a:avLst/>
          </a:prstGeom>
        </p:spPr>
      </p:pic>
      <p:sp>
        <p:nvSpPr>
          <p:cNvPr id="2" name="Text Placeholder 3">
            <a:extLst>
              <a:ext uri="{FF2B5EF4-FFF2-40B4-BE49-F238E27FC236}">
                <a16:creationId xmlns:a16="http://schemas.microsoft.com/office/drawing/2014/main" id="{C22F98E5-3AE0-4C9B-855E-C580772425C5}"/>
              </a:ext>
            </a:extLst>
          </p:cNvPr>
          <p:cNvSpPr txBox="1">
            <a:spLocks/>
          </p:cNvSpPr>
          <p:nvPr/>
        </p:nvSpPr>
        <p:spPr>
          <a:xfrm>
            <a:off x="146732" y="7352178"/>
            <a:ext cx="5635086" cy="2286663"/>
          </a:xfrm>
          <a:prstGeom prst="rect">
            <a:avLst/>
          </a:prstGeom>
        </p:spPr>
        <p:txBody>
          <a:bodyPr lIns="137160" tIns="68580" rIns="137160" bIns="6858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pPr>
            <a:r>
              <a:rPr lang="en-US" sz="4200" dirty="0">
                <a:solidFill>
                  <a:prstClr val="black"/>
                </a:solidFill>
                <a:latin typeface="Gill Sans MT" panose="020B0502020104020203"/>
              </a:rPr>
              <a:t>Lori Tremmel Freeman</a:t>
            </a:r>
          </a:p>
          <a:p>
            <a:pPr marL="0" indent="0" defTabSz="1371600">
              <a:spcBef>
                <a:spcPts val="1500"/>
              </a:spcBef>
              <a:buNone/>
            </a:pPr>
            <a:r>
              <a:rPr lang="en-US" sz="4200" dirty="0">
                <a:solidFill>
                  <a:prstClr val="black"/>
                </a:solidFill>
                <a:latin typeface="Gill Sans MT" panose="020B0502020104020203"/>
              </a:rPr>
              <a:t>Chief Executive Officer</a:t>
            </a:r>
          </a:p>
          <a:p>
            <a:pPr marL="0" indent="0" defTabSz="1371600">
              <a:spcBef>
                <a:spcPts val="1500"/>
              </a:spcBef>
              <a:buNone/>
            </a:pPr>
            <a:r>
              <a:rPr lang="en-US" sz="4200" dirty="0">
                <a:solidFill>
                  <a:prstClr val="black"/>
                </a:solidFill>
                <a:latin typeface="Gill Sans MT" panose="020B0502020104020203"/>
              </a:rPr>
              <a:t>NACCHO</a:t>
            </a:r>
          </a:p>
        </p:txBody>
      </p:sp>
    </p:spTree>
    <p:extLst>
      <p:ext uri="{BB962C8B-B14F-4D97-AF65-F5344CB8AC3E}">
        <p14:creationId xmlns:p14="http://schemas.microsoft.com/office/powerpoint/2010/main" val="2735609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187A0027-860A-F58A-5E89-34D0FC7D9A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80CE49-5CBB-F287-26D8-D079F65F2029}"/>
              </a:ext>
            </a:extLst>
          </p:cNvPr>
          <p:cNvSpPr>
            <a:spLocks noGrp="1"/>
          </p:cNvSpPr>
          <p:nvPr>
            <p:ph type="title"/>
          </p:nvPr>
        </p:nvSpPr>
        <p:spPr>
          <a:xfrm>
            <a:off x="793296" y="479654"/>
            <a:ext cx="11830050" cy="1371600"/>
          </a:xfrm>
        </p:spPr>
        <p:txBody>
          <a:bodyPr anchor="ctr">
            <a:normAutofit/>
          </a:bodyPr>
          <a:lstStyle/>
          <a:p>
            <a:r>
              <a:rPr lang="en-US" sz="5400" b="1" dirty="0">
                <a:solidFill>
                  <a:schemeClr val="bg1"/>
                </a:solidFill>
              </a:rPr>
              <a:t>Why It Matters</a:t>
            </a:r>
            <a:endParaRPr lang="en-US" sz="5400" b="1" dirty="0"/>
          </a:p>
        </p:txBody>
      </p:sp>
      <p:sp>
        <p:nvSpPr>
          <p:cNvPr id="3" name="Content Placeholder 2">
            <a:extLst>
              <a:ext uri="{FF2B5EF4-FFF2-40B4-BE49-F238E27FC236}">
                <a16:creationId xmlns:a16="http://schemas.microsoft.com/office/drawing/2014/main" id="{6DCC47B9-6BAA-3029-BDDB-185FD4114EB1}"/>
              </a:ext>
            </a:extLst>
          </p:cNvPr>
          <p:cNvSpPr>
            <a:spLocks noGrp="1"/>
          </p:cNvSpPr>
          <p:nvPr>
            <p:ph sz="half" idx="1"/>
          </p:nvPr>
        </p:nvSpPr>
        <p:spPr>
          <a:xfrm>
            <a:off x="2732119" y="7191104"/>
            <a:ext cx="12736484" cy="1541963"/>
          </a:xfrm>
        </p:spPr>
        <p:txBody>
          <a:bodyPr vert="horz" lIns="137160" tIns="68580" rIns="137160" bIns="68580" rtlCol="0" anchor="t">
            <a:noAutofit/>
          </a:bodyPr>
          <a:lstStyle/>
          <a:p>
            <a:pPr marL="685800" lvl="1" indent="0" algn="ctr">
              <a:buNone/>
            </a:pPr>
            <a:endParaRPr lang="en-US" sz="3900" dirty="0"/>
          </a:p>
          <a:p>
            <a:pPr marL="685800" lvl="1" indent="0">
              <a:buNone/>
            </a:pPr>
            <a:endParaRPr lang="en-US" sz="3900" dirty="0">
              <a:ea typeface="+mn-lt"/>
              <a:cs typeface="+mn-lt"/>
            </a:endParaRPr>
          </a:p>
          <a:p>
            <a:pPr lvl="1"/>
            <a:endParaRPr lang="en-US" sz="3900" dirty="0">
              <a:ea typeface="+mn-lt"/>
              <a:cs typeface="+mn-lt"/>
            </a:endParaRPr>
          </a:p>
          <a:p>
            <a:pPr lvl="1"/>
            <a:endParaRPr lang="en-US" sz="3900" dirty="0">
              <a:ea typeface="+mn-lt"/>
              <a:cs typeface="+mn-lt"/>
            </a:endParaRPr>
          </a:p>
          <a:p>
            <a:pPr lvl="1"/>
            <a:endParaRPr lang="en-US" sz="3900" dirty="0"/>
          </a:p>
        </p:txBody>
      </p:sp>
      <p:pic>
        <p:nvPicPr>
          <p:cNvPr id="4" name="Picture 3" descr="A picture containing ocean floor&#10;&#10;Description automatically generated">
            <a:extLst>
              <a:ext uri="{FF2B5EF4-FFF2-40B4-BE49-F238E27FC236}">
                <a16:creationId xmlns:a16="http://schemas.microsoft.com/office/drawing/2014/main" id="{2F2E7B0C-7EC3-2909-DDF8-76EF8EEB14D6}"/>
              </a:ext>
            </a:extLst>
          </p:cNvPr>
          <p:cNvPicPr>
            <a:picLocks noChangeAspect="1"/>
          </p:cNvPicPr>
          <p:nvPr/>
        </p:nvPicPr>
        <p:blipFill>
          <a:blip r:embed="rId4"/>
          <a:stretch>
            <a:fillRect/>
          </a:stretch>
        </p:blipFill>
        <p:spPr>
          <a:xfrm>
            <a:off x="0" y="-65973"/>
            <a:ext cx="18288000" cy="1790202"/>
          </a:xfrm>
          <a:prstGeom prst="rect">
            <a:avLst/>
          </a:prstGeom>
        </p:spPr>
      </p:pic>
      <p:sp>
        <p:nvSpPr>
          <p:cNvPr id="6" name="Title 1">
            <a:extLst>
              <a:ext uri="{FF2B5EF4-FFF2-40B4-BE49-F238E27FC236}">
                <a16:creationId xmlns:a16="http://schemas.microsoft.com/office/drawing/2014/main" id="{824B29A3-0511-6208-1341-33ADEA04B4FF}"/>
              </a:ext>
            </a:extLst>
          </p:cNvPr>
          <p:cNvSpPr txBox="1">
            <a:spLocks/>
          </p:cNvSpPr>
          <p:nvPr/>
        </p:nvSpPr>
        <p:spPr>
          <a:xfrm>
            <a:off x="47651" y="352629"/>
            <a:ext cx="18272100" cy="137160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en-US" sz="6600" b="1" dirty="0">
                <a:solidFill>
                  <a:srgbClr val="FFFFFF"/>
                </a:solidFill>
                <a:latin typeface="Myriad Pro"/>
              </a:rPr>
              <a:t>The Future (is NOW) – Active </a:t>
            </a:r>
            <a:r>
              <a:rPr lang="en-US" sz="6600" b="1">
                <a:solidFill>
                  <a:srgbClr val="FFFFFF"/>
                </a:solidFill>
                <a:latin typeface="Myriad Pro"/>
              </a:rPr>
              <a:t>PH Threats</a:t>
            </a:r>
            <a:endParaRPr lang="en-US" sz="6600" b="1" dirty="0">
              <a:solidFill>
                <a:srgbClr val="FFFFFF"/>
              </a:solidFill>
              <a:latin typeface="Myriad Pro"/>
            </a:endParaRPr>
          </a:p>
        </p:txBody>
      </p:sp>
      <p:pic>
        <p:nvPicPr>
          <p:cNvPr id="8" name="Picture 7">
            <a:extLst>
              <a:ext uri="{FF2B5EF4-FFF2-40B4-BE49-F238E27FC236}">
                <a16:creationId xmlns:a16="http://schemas.microsoft.com/office/drawing/2014/main" id="{93BF6FFB-E020-6AF3-B005-64279A0204EA}"/>
              </a:ext>
            </a:extLst>
          </p:cNvPr>
          <p:cNvPicPr>
            <a:picLocks noChangeAspect="1"/>
          </p:cNvPicPr>
          <p:nvPr/>
        </p:nvPicPr>
        <p:blipFill>
          <a:blip r:embed="rId5"/>
          <a:stretch>
            <a:fillRect/>
          </a:stretch>
        </p:blipFill>
        <p:spPr>
          <a:xfrm>
            <a:off x="2562044" y="1890163"/>
            <a:ext cx="12434978" cy="8381834"/>
          </a:xfrm>
          <a:prstGeom prst="rect">
            <a:avLst/>
          </a:prstGeom>
        </p:spPr>
      </p:pic>
    </p:spTree>
    <p:extLst>
      <p:ext uri="{BB962C8B-B14F-4D97-AF65-F5344CB8AC3E}">
        <p14:creationId xmlns:p14="http://schemas.microsoft.com/office/powerpoint/2010/main" val="3155211566"/>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E51ED1D6-B871-0FD7-4973-1C07201173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08C533-F09C-F5E1-CDBC-2208E7800168}"/>
              </a:ext>
            </a:extLst>
          </p:cNvPr>
          <p:cNvSpPr>
            <a:spLocks noGrp="1"/>
          </p:cNvSpPr>
          <p:nvPr>
            <p:ph type="title"/>
          </p:nvPr>
        </p:nvSpPr>
        <p:spPr>
          <a:xfrm>
            <a:off x="793296" y="479654"/>
            <a:ext cx="11830050" cy="1371600"/>
          </a:xfrm>
        </p:spPr>
        <p:txBody>
          <a:bodyPr anchor="ctr">
            <a:normAutofit/>
          </a:bodyPr>
          <a:lstStyle/>
          <a:p>
            <a:r>
              <a:rPr lang="en-US" sz="5400" b="1" dirty="0">
                <a:solidFill>
                  <a:schemeClr val="bg1"/>
                </a:solidFill>
              </a:rPr>
              <a:t>Why It Matters</a:t>
            </a:r>
            <a:endParaRPr lang="en-US" sz="5400" b="1" dirty="0"/>
          </a:p>
        </p:txBody>
      </p:sp>
      <p:sp>
        <p:nvSpPr>
          <p:cNvPr id="3" name="Content Placeholder 2">
            <a:extLst>
              <a:ext uri="{FF2B5EF4-FFF2-40B4-BE49-F238E27FC236}">
                <a16:creationId xmlns:a16="http://schemas.microsoft.com/office/drawing/2014/main" id="{2CCDF1B5-E647-EC64-13B8-48F15EE181D3}"/>
              </a:ext>
            </a:extLst>
          </p:cNvPr>
          <p:cNvSpPr>
            <a:spLocks noGrp="1"/>
          </p:cNvSpPr>
          <p:nvPr>
            <p:ph sz="half" idx="1"/>
          </p:nvPr>
        </p:nvSpPr>
        <p:spPr>
          <a:xfrm>
            <a:off x="2732119" y="7191104"/>
            <a:ext cx="12736484" cy="1541963"/>
          </a:xfrm>
        </p:spPr>
        <p:txBody>
          <a:bodyPr vert="horz" lIns="137160" tIns="68580" rIns="137160" bIns="68580" rtlCol="0" anchor="t">
            <a:noAutofit/>
          </a:bodyPr>
          <a:lstStyle/>
          <a:p>
            <a:pPr marL="685800" lvl="1" indent="0" algn="ctr">
              <a:buNone/>
            </a:pPr>
            <a:endParaRPr lang="en-US" sz="3900" dirty="0"/>
          </a:p>
          <a:p>
            <a:pPr marL="685800" lvl="1" indent="0">
              <a:buNone/>
            </a:pPr>
            <a:endParaRPr lang="en-US" sz="3900" dirty="0">
              <a:ea typeface="+mn-lt"/>
              <a:cs typeface="+mn-lt"/>
            </a:endParaRPr>
          </a:p>
          <a:p>
            <a:pPr lvl="1"/>
            <a:endParaRPr lang="en-US" sz="3900" dirty="0">
              <a:ea typeface="+mn-lt"/>
              <a:cs typeface="+mn-lt"/>
            </a:endParaRPr>
          </a:p>
          <a:p>
            <a:pPr marL="685800" lvl="1" indent="0">
              <a:buNone/>
            </a:pPr>
            <a:endParaRPr lang="en-US" sz="3900" dirty="0">
              <a:ea typeface="+mn-lt"/>
              <a:cs typeface="+mn-lt"/>
            </a:endParaRPr>
          </a:p>
        </p:txBody>
      </p:sp>
      <p:pic>
        <p:nvPicPr>
          <p:cNvPr id="4" name="Picture 3" descr="A picture containing ocean floor&#10;&#10;Description automatically generated">
            <a:extLst>
              <a:ext uri="{FF2B5EF4-FFF2-40B4-BE49-F238E27FC236}">
                <a16:creationId xmlns:a16="http://schemas.microsoft.com/office/drawing/2014/main" id="{C9223EC7-10AC-17C8-22BE-436EC2E1B195}"/>
              </a:ext>
            </a:extLst>
          </p:cNvPr>
          <p:cNvPicPr>
            <a:picLocks noChangeAspect="1"/>
          </p:cNvPicPr>
          <p:nvPr/>
        </p:nvPicPr>
        <p:blipFill>
          <a:blip r:embed="rId4"/>
          <a:stretch>
            <a:fillRect/>
          </a:stretch>
        </p:blipFill>
        <p:spPr>
          <a:xfrm>
            <a:off x="0" y="-65973"/>
            <a:ext cx="18288000" cy="1790202"/>
          </a:xfrm>
          <a:prstGeom prst="rect">
            <a:avLst/>
          </a:prstGeom>
        </p:spPr>
      </p:pic>
      <p:sp>
        <p:nvSpPr>
          <p:cNvPr id="6" name="Title 1">
            <a:extLst>
              <a:ext uri="{FF2B5EF4-FFF2-40B4-BE49-F238E27FC236}">
                <a16:creationId xmlns:a16="http://schemas.microsoft.com/office/drawing/2014/main" id="{C588525F-684F-7C2D-6A81-CE24EE17887F}"/>
              </a:ext>
            </a:extLst>
          </p:cNvPr>
          <p:cNvSpPr txBox="1">
            <a:spLocks/>
          </p:cNvSpPr>
          <p:nvPr/>
        </p:nvSpPr>
        <p:spPr>
          <a:xfrm>
            <a:off x="47651" y="352629"/>
            <a:ext cx="18272100" cy="137160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en-US" sz="6600" b="1" dirty="0">
                <a:solidFill>
                  <a:srgbClr val="FFFFFF"/>
                </a:solidFill>
                <a:latin typeface="Myriad Pro"/>
              </a:rPr>
              <a:t>The Future (is NOW) – Active PH Threats</a:t>
            </a:r>
          </a:p>
        </p:txBody>
      </p:sp>
      <p:pic>
        <p:nvPicPr>
          <p:cNvPr id="11" name="Picture 10">
            <a:extLst>
              <a:ext uri="{FF2B5EF4-FFF2-40B4-BE49-F238E27FC236}">
                <a16:creationId xmlns:a16="http://schemas.microsoft.com/office/drawing/2014/main" id="{C877E7A4-58F6-FAA1-7D19-F8B8B268A00F}"/>
              </a:ext>
            </a:extLst>
          </p:cNvPr>
          <p:cNvPicPr>
            <a:picLocks noChangeAspect="1"/>
          </p:cNvPicPr>
          <p:nvPr/>
        </p:nvPicPr>
        <p:blipFill>
          <a:blip r:embed="rId5"/>
          <a:stretch>
            <a:fillRect/>
          </a:stretch>
        </p:blipFill>
        <p:spPr>
          <a:xfrm>
            <a:off x="1405760" y="1724229"/>
            <a:ext cx="15555882" cy="8193135"/>
          </a:xfrm>
          <a:prstGeom prst="rect">
            <a:avLst/>
          </a:prstGeom>
        </p:spPr>
      </p:pic>
    </p:spTree>
    <p:extLst>
      <p:ext uri="{BB962C8B-B14F-4D97-AF65-F5344CB8AC3E}">
        <p14:creationId xmlns:p14="http://schemas.microsoft.com/office/powerpoint/2010/main" val="4232714334"/>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08E109B9-8BD3-DA10-A547-8058B48F9D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F5E9CC-D822-F4FA-C550-948744C40F78}"/>
              </a:ext>
            </a:extLst>
          </p:cNvPr>
          <p:cNvSpPr>
            <a:spLocks noGrp="1"/>
          </p:cNvSpPr>
          <p:nvPr>
            <p:ph type="title"/>
          </p:nvPr>
        </p:nvSpPr>
        <p:spPr>
          <a:xfrm>
            <a:off x="793296" y="479654"/>
            <a:ext cx="11830050" cy="1371600"/>
          </a:xfrm>
        </p:spPr>
        <p:txBody>
          <a:bodyPr anchor="ctr">
            <a:normAutofit/>
          </a:bodyPr>
          <a:lstStyle/>
          <a:p>
            <a:r>
              <a:rPr lang="en-US" sz="5400" b="1" dirty="0">
                <a:solidFill>
                  <a:schemeClr val="bg1"/>
                </a:solidFill>
              </a:rPr>
              <a:t>Why It Matters</a:t>
            </a:r>
            <a:endParaRPr lang="en-US" sz="5400" b="1" dirty="0"/>
          </a:p>
        </p:txBody>
      </p:sp>
      <p:sp>
        <p:nvSpPr>
          <p:cNvPr id="3" name="Content Placeholder 2">
            <a:extLst>
              <a:ext uri="{FF2B5EF4-FFF2-40B4-BE49-F238E27FC236}">
                <a16:creationId xmlns:a16="http://schemas.microsoft.com/office/drawing/2014/main" id="{17955623-2B45-7B2D-7CB1-7E4AE505285E}"/>
              </a:ext>
            </a:extLst>
          </p:cNvPr>
          <p:cNvSpPr>
            <a:spLocks noGrp="1"/>
          </p:cNvSpPr>
          <p:nvPr>
            <p:ph sz="half" idx="1"/>
          </p:nvPr>
        </p:nvSpPr>
        <p:spPr>
          <a:xfrm>
            <a:off x="2732119" y="7191104"/>
            <a:ext cx="12736484" cy="1541963"/>
          </a:xfrm>
        </p:spPr>
        <p:txBody>
          <a:bodyPr vert="horz" lIns="137160" tIns="68580" rIns="137160" bIns="68580" rtlCol="0" anchor="t">
            <a:noAutofit/>
          </a:bodyPr>
          <a:lstStyle/>
          <a:p>
            <a:pPr marL="685800" lvl="1" indent="0" algn="ctr">
              <a:buNone/>
            </a:pPr>
            <a:endParaRPr lang="en-US" sz="3900" dirty="0"/>
          </a:p>
          <a:p>
            <a:pPr marL="685800" lvl="1" indent="0">
              <a:buNone/>
            </a:pPr>
            <a:endParaRPr lang="en-US" sz="3900" dirty="0">
              <a:ea typeface="+mn-lt"/>
              <a:cs typeface="+mn-lt"/>
            </a:endParaRPr>
          </a:p>
          <a:p>
            <a:pPr lvl="1"/>
            <a:endParaRPr lang="en-US" sz="3900" dirty="0">
              <a:ea typeface="+mn-lt"/>
              <a:cs typeface="+mn-lt"/>
            </a:endParaRPr>
          </a:p>
          <a:p>
            <a:pPr marL="685800" lvl="1" indent="0">
              <a:buNone/>
            </a:pPr>
            <a:endParaRPr lang="en-US" sz="3900" dirty="0">
              <a:ea typeface="+mn-lt"/>
              <a:cs typeface="+mn-lt"/>
            </a:endParaRPr>
          </a:p>
        </p:txBody>
      </p:sp>
      <p:pic>
        <p:nvPicPr>
          <p:cNvPr id="4" name="Picture 3" descr="A picture containing ocean floor&#10;&#10;Description automatically generated">
            <a:extLst>
              <a:ext uri="{FF2B5EF4-FFF2-40B4-BE49-F238E27FC236}">
                <a16:creationId xmlns:a16="http://schemas.microsoft.com/office/drawing/2014/main" id="{993BA5EA-C622-0BFE-FFE9-DD81A8D9B8B9}"/>
              </a:ext>
            </a:extLst>
          </p:cNvPr>
          <p:cNvPicPr>
            <a:picLocks noChangeAspect="1"/>
          </p:cNvPicPr>
          <p:nvPr/>
        </p:nvPicPr>
        <p:blipFill>
          <a:blip r:embed="rId4"/>
          <a:stretch>
            <a:fillRect/>
          </a:stretch>
        </p:blipFill>
        <p:spPr>
          <a:xfrm>
            <a:off x="0" y="-65973"/>
            <a:ext cx="18288000" cy="1790202"/>
          </a:xfrm>
          <a:prstGeom prst="rect">
            <a:avLst/>
          </a:prstGeom>
        </p:spPr>
      </p:pic>
      <p:sp>
        <p:nvSpPr>
          <p:cNvPr id="6" name="Title 1">
            <a:extLst>
              <a:ext uri="{FF2B5EF4-FFF2-40B4-BE49-F238E27FC236}">
                <a16:creationId xmlns:a16="http://schemas.microsoft.com/office/drawing/2014/main" id="{C333DDA6-6222-53E9-E62B-FBD3EDF39698}"/>
              </a:ext>
            </a:extLst>
          </p:cNvPr>
          <p:cNvSpPr txBox="1">
            <a:spLocks/>
          </p:cNvSpPr>
          <p:nvPr/>
        </p:nvSpPr>
        <p:spPr>
          <a:xfrm>
            <a:off x="47651" y="352629"/>
            <a:ext cx="18272100" cy="137160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en-US" sz="6600" b="1" dirty="0">
                <a:solidFill>
                  <a:srgbClr val="FFFFFF"/>
                </a:solidFill>
                <a:latin typeface="Myriad Pro"/>
              </a:rPr>
              <a:t>The Future (is NOW) – Active </a:t>
            </a:r>
            <a:r>
              <a:rPr lang="en-US" sz="6600" b="1">
                <a:solidFill>
                  <a:srgbClr val="FFFFFF"/>
                </a:solidFill>
                <a:latin typeface="Myriad Pro"/>
              </a:rPr>
              <a:t>PH Threats</a:t>
            </a:r>
            <a:endParaRPr lang="en-US" sz="6600" b="1" dirty="0">
              <a:solidFill>
                <a:srgbClr val="FFFFFF"/>
              </a:solidFill>
              <a:latin typeface="Myriad Pro"/>
            </a:endParaRPr>
          </a:p>
        </p:txBody>
      </p:sp>
      <p:pic>
        <p:nvPicPr>
          <p:cNvPr id="9" name="Picture 8">
            <a:extLst>
              <a:ext uri="{FF2B5EF4-FFF2-40B4-BE49-F238E27FC236}">
                <a16:creationId xmlns:a16="http://schemas.microsoft.com/office/drawing/2014/main" id="{6DFF74D9-DEDE-E033-FAED-20FF789BA3C2}"/>
              </a:ext>
            </a:extLst>
          </p:cNvPr>
          <p:cNvPicPr>
            <a:picLocks noChangeAspect="1"/>
          </p:cNvPicPr>
          <p:nvPr/>
        </p:nvPicPr>
        <p:blipFill>
          <a:blip r:embed="rId5"/>
          <a:stretch>
            <a:fillRect/>
          </a:stretch>
        </p:blipFill>
        <p:spPr>
          <a:xfrm>
            <a:off x="0" y="1724230"/>
            <a:ext cx="18288000" cy="8465237"/>
          </a:xfrm>
          <a:prstGeom prst="rect">
            <a:avLst/>
          </a:prstGeom>
        </p:spPr>
      </p:pic>
    </p:spTree>
    <p:extLst>
      <p:ext uri="{BB962C8B-B14F-4D97-AF65-F5344CB8AC3E}">
        <p14:creationId xmlns:p14="http://schemas.microsoft.com/office/powerpoint/2010/main" val="2563237275"/>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7E32056D-A0FF-E31F-6038-3EBCFD96A8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B2C477-6700-C680-995E-579EFFAC18B5}"/>
              </a:ext>
            </a:extLst>
          </p:cNvPr>
          <p:cNvSpPr>
            <a:spLocks noGrp="1"/>
          </p:cNvSpPr>
          <p:nvPr>
            <p:ph type="title"/>
          </p:nvPr>
        </p:nvSpPr>
        <p:spPr>
          <a:xfrm>
            <a:off x="793296" y="479654"/>
            <a:ext cx="11830050" cy="1371600"/>
          </a:xfrm>
        </p:spPr>
        <p:txBody>
          <a:bodyPr anchor="ctr">
            <a:normAutofit/>
          </a:bodyPr>
          <a:lstStyle/>
          <a:p>
            <a:r>
              <a:rPr lang="en-US" sz="5400" b="1" dirty="0">
                <a:solidFill>
                  <a:schemeClr val="bg1"/>
                </a:solidFill>
              </a:rPr>
              <a:t>Why It Matters</a:t>
            </a:r>
            <a:endParaRPr lang="en-US" sz="5400" b="1" dirty="0"/>
          </a:p>
        </p:txBody>
      </p:sp>
      <p:sp>
        <p:nvSpPr>
          <p:cNvPr id="3" name="Content Placeholder 2">
            <a:extLst>
              <a:ext uri="{FF2B5EF4-FFF2-40B4-BE49-F238E27FC236}">
                <a16:creationId xmlns:a16="http://schemas.microsoft.com/office/drawing/2014/main" id="{2B16CF70-18DA-691B-DC89-4B0281B7EEEA}"/>
              </a:ext>
            </a:extLst>
          </p:cNvPr>
          <p:cNvSpPr>
            <a:spLocks noGrp="1"/>
          </p:cNvSpPr>
          <p:nvPr>
            <p:ph sz="half" idx="1"/>
          </p:nvPr>
        </p:nvSpPr>
        <p:spPr>
          <a:xfrm>
            <a:off x="2732119" y="7191104"/>
            <a:ext cx="12736484" cy="1541963"/>
          </a:xfrm>
        </p:spPr>
        <p:txBody>
          <a:bodyPr vert="horz" lIns="137160" tIns="68580" rIns="137160" bIns="68580" rtlCol="0" anchor="t">
            <a:noAutofit/>
          </a:bodyPr>
          <a:lstStyle/>
          <a:p>
            <a:pPr marL="685800" lvl="1" indent="0" algn="ctr">
              <a:buNone/>
            </a:pPr>
            <a:endParaRPr lang="en-US" sz="3900" dirty="0"/>
          </a:p>
          <a:p>
            <a:pPr marL="685800" lvl="1" indent="0">
              <a:buNone/>
            </a:pPr>
            <a:endParaRPr lang="en-US" sz="3900" dirty="0">
              <a:ea typeface="+mn-lt"/>
              <a:cs typeface="+mn-lt"/>
            </a:endParaRPr>
          </a:p>
          <a:p>
            <a:pPr lvl="1"/>
            <a:endParaRPr lang="en-US" sz="3900" dirty="0">
              <a:ea typeface="+mn-lt"/>
              <a:cs typeface="+mn-lt"/>
            </a:endParaRPr>
          </a:p>
          <a:p>
            <a:pPr lvl="1"/>
            <a:endParaRPr lang="en-US" sz="3900" dirty="0">
              <a:ea typeface="+mn-lt"/>
              <a:cs typeface="+mn-lt"/>
            </a:endParaRPr>
          </a:p>
          <a:p>
            <a:pPr lvl="1"/>
            <a:endParaRPr lang="en-US" sz="3900" dirty="0"/>
          </a:p>
        </p:txBody>
      </p:sp>
      <p:pic>
        <p:nvPicPr>
          <p:cNvPr id="4" name="Picture 3" descr="A picture containing ocean floor&#10;&#10;Description automatically generated">
            <a:extLst>
              <a:ext uri="{FF2B5EF4-FFF2-40B4-BE49-F238E27FC236}">
                <a16:creationId xmlns:a16="http://schemas.microsoft.com/office/drawing/2014/main" id="{3E6186BC-CEA2-679E-2863-08C0D60D5C16}"/>
              </a:ext>
            </a:extLst>
          </p:cNvPr>
          <p:cNvPicPr>
            <a:picLocks noChangeAspect="1"/>
          </p:cNvPicPr>
          <p:nvPr/>
        </p:nvPicPr>
        <p:blipFill>
          <a:blip r:embed="rId4"/>
          <a:stretch>
            <a:fillRect/>
          </a:stretch>
        </p:blipFill>
        <p:spPr>
          <a:xfrm>
            <a:off x="0" y="-65973"/>
            <a:ext cx="18288000" cy="1790202"/>
          </a:xfrm>
          <a:prstGeom prst="rect">
            <a:avLst/>
          </a:prstGeom>
        </p:spPr>
      </p:pic>
      <p:sp>
        <p:nvSpPr>
          <p:cNvPr id="6" name="Title 1">
            <a:extLst>
              <a:ext uri="{FF2B5EF4-FFF2-40B4-BE49-F238E27FC236}">
                <a16:creationId xmlns:a16="http://schemas.microsoft.com/office/drawing/2014/main" id="{E7C583CD-D86A-19E1-530C-54C375E6AB9E}"/>
              </a:ext>
            </a:extLst>
          </p:cNvPr>
          <p:cNvSpPr txBox="1">
            <a:spLocks/>
          </p:cNvSpPr>
          <p:nvPr/>
        </p:nvSpPr>
        <p:spPr>
          <a:xfrm>
            <a:off x="47651" y="352629"/>
            <a:ext cx="18272100" cy="137160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en-US" sz="6600" b="1" dirty="0">
                <a:solidFill>
                  <a:srgbClr val="FFFFFF"/>
                </a:solidFill>
                <a:latin typeface="Myriad Pro"/>
              </a:rPr>
              <a:t>The Future (is NOW) – Active </a:t>
            </a:r>
            <a:r>
              <a:rPr lang="en-US" sz="6600" b="1">
                <a:solidFill>
                  <a:srgbClr val="FFFFFF"/>
                </a:solidFill>
                <a:latin typeface="Myriad Pro"/>
              </a:rPr>
              <a:t>PH Threats</a:t>
            </a:r>
            <a:endParaRPr lang="en-US" sz="6600" b="1" dirty="0">
              <a:solidFill>
                <a:srgbClr val="FFFFFF"/>
              </a:solidFill>
              <a:latin typeface="Myriad Pro"/>
            </a:endParaRPr>
          </a:p>
        </p:txBody>
      </p:sp>
      <p:pic>
        <p:nvPicPr>
          <p:cNvPr id="7" name="Picture 6">
            <a:extLst>
              <a:ext uri="{FF2B5EF4-FFF2-40B4-BE49-F238E27FC236}">
                <a16:creationId xmlns:a16="http://schemas.microsoft.com/office/drawing/2014/main" id="{6937B8A0-B320-93DE-B226-C7BEF12F88E7}"/>
              </a:ext>
            </a:extLst>
          </p:cNvPr>
          <p:cNvPicPr>
            <a:picLocks noChangeAspect="1"/>
          </p:cNvPicPr>
          <p:nvPr/>
        </p:nvPicPr>
        <p:blipFill>
          <a:blip r:embed="rId5"/>
          <a:stretch>
            <a:fillRect/>
          </a:stretch>
        </p:blipFill>
        <p:spPr>
          <a:xfrm>
            <a:off x="31751" y="1553936"/>
            <a:ext cx="18288000" cy="8733066"/>
          </a:xfrm>
          <a:prstGeom prst="rect">
            <a:avLst/>
          </a:prstGeom>
        </p:spPr>
      </p:pic>
    </p:spTree>
    <p:extLst>
      <p:ext uri="{BB962C8B-B14F-4D97-AF65-F5344CB8AC3E}">
        <p14:creationId xmlns:p14="http://schemas.microsoft.com/office/powerpoint/2010/main" val="3146167810"/>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AF111B8A-C7B8-072E-73B1-B2B7F5578D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A887FC-4C2A-9DD8-D8B5-41B58E10B506}"/>
              </a:ext>
            </a:extLst>
          </p:cNvPr>
          <p:cNvSpPr>
            <a:spLocks noGrp="1"/>
          </p:cNvSpPr>
          <p:nvPr>
            <p:ph type="title"/>
          </p:nvPr>
        </p:nvSpPr>
        <p:spPr>
          <a:xfrm>
            <a:off x="793296" y="479654"/>
            <a:ext cx="11830050" cy="1371600"/>
          </a:xfrm>
        </p:spPr>
        <p:txBody>
          <a:bodyPr anchor="ctr">
            <a:normAutofit/>
          </a:bodyPr>
          <a:lstStyle/>
          <a:p>
            <a:r>
              <a:rPr lang="en-US" sz="5400" b="1" dirty="0">
                <a:solidFill>
                  <a:schemeClr val="bg1"/>
                </a:solidFill>
              </a:rPr>
              <a:t>Why It Matters</a:t>
            </a:r>
            <a:endParaRPr lang="en-US" sz="5400" b="1" dirty="0"/>
          </a:p>
        </p:txBody>
      </p:sp>
      <p:sp>
        <p:nvSpPr>
          <p:cNvPr id="3" name="Content Placeholder 2">
            <a:extLst>
              <a:ext uri="{FF2B5EF4-FFF2-40B4-BE49-F238E27FC236}">
                <a16:creationId xmlns:a16="http://schemas.microsoft.com/office/drawing/2014/main" id="{1A572483-02AB-3F3B-7651-B0D859D8C301}"/>
              </a:ext>
            </a:extLst>
          </p:cNvPr>
          <p:cNvSpPr>
            <a:spLocks noGrp="1"/>
          </p:cNvSpPr>
          <p:nvPr>
            <p:ph sz="half" idx="1"/>
          </p:nvPr>
        </p:nvSpPr>
        <p:spPr>
          <a:xfrm>
            <a:off x="2732119" y="7191104"/>
            <a:ext cx="12736484" cy="1541963"/>
          </a:xfrm>
        </p:spPr>
        <p:txBody>
          <a:bodyPr vert="horz" lIns="137160" tIns="68580" rIns="137160" bIns="68580" rtlCol="0" anchor="t">
            <a:noAutofit/>
          </a:bodyPr>
          <a:lstStyle/>
          <a:p>
            <a:pPr marL="685800" lvl="1" indent="0" algn="ctr">
              <a:buNone/>
            </a:pPr>
            <a:endParaRPr lang="en-US" sz="3900" dirty="0"/>
          </a:p>
          <a:p>
            <a:pPr marL="685800" lvl="1" indent="0">
              <a:buNone/>
            </a:pPr>
            <a:endParaRPr lang="en-US" sz="3900" dirty="0">
              <a:ea typeface="+mn-lt"/>
              <a:cs typeface="+mn-lt"/>
            </a:endParaRPr>
          </a:p>
          <a:p>
            <a:pPr lvl="1"/>
            <a:endParaRPr lang="en-US" sz="3900" dirty="0">
              <a:ea typeface="+mn-lt"/>
              <a:cs typeface="+mn-lt"/>
            </a:endParaRPr>
          </a:p>
          <a:p>
            <a:pPr lvl="1"/>
            <a:endParaRPr lang="en-US" sz="3900" dirty="0">
              <a:ea typeface="+mn-lt"/>
              <a:cs typeface="+mn-lt"/>
            </a:endParaRPr>
          </a:p>
          <a:p>
            <a:pPr lvl="1"/>
            <a:endParaRPr lang="en-US" sz="3900" dirty="0"/>
          </a:p>
        </p:txBody>
      </p:sp>
      <p:pic>
        <p:nvPicPr>
          <p:cNvPr id="4" name="Picture 3" descr="A picture containing ocean floor&#10;&#10;Description automatically generated">
            <a:extLst>
              <a:ext uri="{FF2B5EF4-FFF2-40B4-BE49-F238E27FC236}">
                <a16:creationId xmlns:a16="http://schemas.microsoft.com/office/drawing/2014/main" id="{3E934873-6076-C59B-75E4-AC26D7ADFF99}"/>
              </a:ext>
            </a:extLst>
          </p:cNvPr>
          <p:cNvPicPr>
            <a:picLocks noChangeAspect="1"/>
          </p:cNvPicPr>
          <p:nvPr/>
        </p:nvPicPr>
        <p:blipFill>
          <a:blip r:embed="rId4"/>
          <a:stretch>
            <a:fillRect/>
          </a:stretch>
        </p:blipFill>
        <p:spPr>
          <a:xfrm>
            <a:off x="0" y="-65973"/>
            <a:ext cx="18288000" cy="1790202"/>
          </a:xfrm>
          <a:prstGeom prst="rect">
            <a:avLst/>
          </a:prstGeom>
        </p:spPr>
      </p:pic>
      <p:sp>
        <p:nvSpPr>
          <p:cNvPr id="6" name="Title 1">
            <a:extLst>
              <a:ext uri="{FF2B5EF4-FFF2-40B4-BE49-F238E27FC236}">
                <a16:creationId xmlns:a16="http://schemas.microsoft.com/office/drawing/2014/main" id="{52CF8EBB-B7A1-38B3-F821-E7BFA9050836}"/>
              </a:ext>
            </a:extLst>
          </p:cNvPr>
          <p:cNvSpPr txBox="1">
            <a:spLocks/>
          </p:cNvSpPr>
          <p:nvPr/>
        </p:nvSpPr>
        <p:spPr>
          <a:xfrm>
            <a:off x="47651" y="352629"/>
            <a:ext cx="18272100" cy="137160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en-US" sz="6600" b="1" dirty="0">
                <a:solidFill>
                  <a:srgbClr val="FFFFFF"/>
                </a:solidFill>
                <a:latin typeface="Myriad Pro"/>
              </a:rPr>
              <a:t>The Future (is NOW) – Active </a:t>
            </a:r>
            <a:r>
              <a:rPr lang="en-US" sz="6600" b="1">
                <a:solidFill>
                  <a:srgbClr val="FFFFFF"/>
                </a:solidFill>
                <a:latin typeface="Myriad Pro"/>
              </a:rPr>
              <a:t>PH Threats</a:t>
            </a:r>
            <a:endParaRPr lang="en-US" sz="6600" b="1" dirty="0">
              <a:solidFill>
                <a:srgbClr val="FFFFFF"/>
              </a:solidFill>
              <a:latin typeface="Myriad Pro"/>
            </a:endParaRPr>
          </a:p>
        </p:txBody>
      </p:sp>
      <p:pic>
        <p:nvPicPr>
          <p:cNvPr id="8" name="Picture 7">
            <a:extLst>
              <a:ext uri="{FF2B5EF4-FFF2-40B4-BE49-F238E27FC236}">
                <a16:creationId xmlns:a16="http://schemas.microsoft.com/office/drawing/2014/main" id="{86D8AB8F-41F0-1D53-9436-773A0ABB35CA}"/>
              </a:ext>
            </a:extLst>
          </p:cNvPr>
          <p:cNvPicPr>
            <a:picLocks noChangeAspect="1"/>
          </p:cNvPicPr>
          <p:nvPr/>
        </p:nvPicPr>
        <p:blipFill>
          <a:blip r:embed="rId5"/>
          <a:stretch>
            <a:fillRect/>
          </a:stretch>
        </p:blipFill>
        <p:spPr>
          <a:xfrm>
            <a:off x="689485" y="1978278"/>
            <a:ext cx="17336771" cy="8210142"/>
          </a:xfrm>
          <a:prstGeom prst="rect">
            <a:avLst/>
          </a:prstGeom>
        </p:spPr>
      </p:pic>
    </p:spTree>
    <p:extLst>
      <p:ext uri="{BB962C8B-B14F-4D97-AF65-F5344CB8AC3E}">
        <p14:creationId xmlns:p14="http://schemas.microsoft.com/office/powerpoint/2010/main" val="376509083"/>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542E702A-CEE5-208B-C081-DEF0837A982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1D1148D-34C1-6BFD-7E64-77B1B5095412}"/>
              </a:ext>
            </a:extLst>
          </p:cNvPr>
          <p:cNvPicPr>
            <a:picLocks noChangeAspect="1"/>
          </p:cNvPicPr>
          <p:nvPr/>
        </p:nvPicPr>
        <p:blipFill>
          <a:blip r:embed="rId4"/>
          <a:stretch>
            <a:fillRect/>
          </a:stretch>
        </p:blipFill>
        <p:spPr>
          <a:xfrm>
            <a:off x="47836" y="144627"/>
            <a:ext cx="18248114" cy="9967275"/>
          </a:xfrm>
          <a:prstGeom prst="rect">
            <a:avLst/>
          </a:prstGeom>
        </p:spPr>
      </p:pic>
      <p:sp>
        <p:nvSpPr>
          <p:cNvPr id="2" name="Title 1">
            <a:extLst>
              <a:ext uri="{FF2B5EF4-FFF2-40B4-BE49-F238E27FC236}">
                <a16:creationId xmlns:a16="http://schemas.microsoft.com/office/drawing/2014/main" id="{1428282B-86BE-F7D9-9B6F-42548E65DC2D}"/>
              </a:ext>
            </a:extLst>
          </p:cNvPr>
          <p:cNvSpPr>
            <a:spLocks noGrp="1"/>
          </p:cNvSpPr>
          <p:nvPr>
            <p:ph type="title"/>
          </p:nvPr>
        </p:nvSpPr>
        <p:spPr>
          <a:xfrm>
            <a:off x="793296" y="479654"/>
            <a:ext cx="11830050" cy="1371600"/>
          </a:xfrm>
        </p:spPr>
        <p:txBody>
          <a:bodyPr anchor="ctr">
            <a:normAutofit/>
          </a:bodyPr>
          <a:lstStyle/>
          <a:p>
            <a:r>
              <a:rPr lang="en-US" sz="5400" b="1" dirty="0">
                <a:solidFill>
                  <a:schemeClr val="bg1"/>
                </a:solidFill>
              </a:rPr>
              <a:t>Why It Matters</a:t>
            </a:r>
            <a:endParaRPr lang="en-US" sz="5400" b="1" dirty="0"/>
          </a:p>
        </p:txBody>
      </p:sp>
      <p:pic>
        <p:nvPicPr>
          <p:cNvPr id="4" name="Picture 3" descr="A picture containing ocean floor&#10;&#10;Description automatically generated">
            <a:extLst>
              <a:ext uri="{FF2B5EF4-FFF2-40B4-BE49-F238E27FC236}">
                <a16:creationId xmlns:a16="http://schemas.microsoft.com/office/drawing/2014/main" id="{0AA1E0C2-0FEC-9940-1A5A-965F8B015CD4}"/>
              </a:ext>
            </a:extLst>
          </p:cNvPr>
          <p:cNvPicPr>
            <a:picLocks noChangeAspect="1"/>
          </p:cNvPicPr>
          <p:nvPr/>
        </p:nvPicPr>
        <p:blipFill>
          <a:blip r:embed="rId5"/>
          <a:stretch>
            <a:fillRect/>
          </a:stretch>
        </p:blipFill>
        <p:spPr>
          <a:xfrm>
            <a:off x="-7950" y="1118"/>
            <a:ext cx="18288000" cy="2328672"/>
          </a:xfrm>
          <a:prstGeom prst="rect">
            <a:avLst/>
          </a:prstGeom>
        </p:spPr>
      </p:pic>
      <p:sp>
        <p:nvSpPr>
          <p:cNvPr id="6" name="Title 1">
            <a:extLst>
              <a:ext uri="{FF2B5EF4-FFF2-40B4-BE49-F238E27FC236}">
                <a16:creationId xmlns:a16="http://schemas.microsoft.com/office/drawing/2014/main" id="{1918901A-E817-928E-6D6A-08249F6E8E85}"/>
              </a:ext>
            </a:extLst>
          </p:cNvPr>
          <p:cNvSpPr txBox="1">
            <a:spLocks/>
          </p:cNvSpPr>
          <p:nvPr/>
        </p:nvSpPr>
        <p:spPr>
          <a:xfrm>
            <a:off x="380511" y="449568"/>
            <a:ext cx="17526978" cy="137160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en-US" sz="7200" b="1" dirty="0">
                <a:solidFill>
                  <a:srgbClr val="FFFFFF"/>
                </a:solidFill>
                <a:latin typeface="Myriad Pro"/>
              </a:rPr>
              <a:t>The Current (NEW)   Threat Environment</a:t>
            </a:r>
          </a:p>
        </p:txBody>
      </p:sp>
      <p:pic>
        <p:nvPicPr>
          <p:cNvPr id="8" name="Picture 7">
            <a:extLst>
              <a:ext uri="{FF2B5EF4-FFF2-40B4-BE49-F238E27FC236}">
                <a16:creationId xmlns:a16="http://schemas.microsoft.com/office/drawing/2014/main" id="{DCE70168-E034-89CB-14A6-291D6CC4CC93}"/>
              </a:ext>
            </a:extLst>
          </p:cNvPr>
          <p:cNvPicPr>
            <a:picLocks noChangeAspect="1"/>
          </p:cNvPicPr>
          <p:nvPr/>
        </p:nvPicPr>
        <p:blipFill>
          <a:blip r:embed="rId6"/>
          <a:stretch>
            <a:fillRect/>
          </a:stretch>
        </p:blipFill>
        <p:spPr>
          <a:xfrm>
            <a:off x="14832836" y="685867"/>
            <a:ext cx="2917190" cy="786452"/>
          </a:xfrm>
          <a:prstGeom prst="rect">
            <a:avLst/>
          </a:prstGeom>
        </p:spPr>
      </p:pic>
      <p:pic>
        <p:nvPicPr>
          <p:cNvPr id="13" name="Picture 12">
            <a:extLst>
              <a:ext uri="{FF2B5EF4-FFF2-40B4-BE49-F238E27FC236}">
                <a16:creationId xmlns:a16="http://schemas.microsoft.com/office/drawing/2014/main" id="{6E12DE43-3AF6-1DC0-279B-3CC0C7388BC1}"/>
              </a:ext>
            </a:extLst>
          </p:cNvPr>
          <p:cNvPicPr>
            <a:picLocks noChangeAspect="1"/>
          </p:cNvPicPr>
          <p:nvPr/>
        </p:nvPicPr>
        <p:blipFill>
          <a:blip r:embed="rId7"/>
          <a:stretch>
            <a:fillRect/>
          </a:stretch>
        </p:blipFill>
        <p:spPr>
          <a:xfrm>
            <a:off x="7951" y="2027381"/>
            <a:ext cx="2837510" cy="6929585"/>
          </a:xfrm>
          <a:prstGeom prst="rect">
            <a:avLst/>
          </a:prstGeom>
        </p:spPr>
      </p:pic>
      <p:pic>
        <p:nvPicPr>
          <p:cNvPr id="15" name="Picture 14">
            <a:extLst>
              <a:ext uri="{FF2B5EF4-FFF2-40B4-BE49-F238E27FC236}">
                <a16:creationId xmlns:a16="http://schemas.microsoft.com/office/drawing/2014/main" id="{02EB225A-9F55-DAC5-C498-A1F5A81298EA}"/>
              </a:ext>
            </a:extLst>
          </p:cNvPr>
          <p:cNvPicPr>
            <a:picLocks noChangeAspect="1"/>
          </p:cNvPicPr>
          <p:nvPr/>
        </p:nvPicPr>
        <p:blipFill>
          <a:blip r:embed="rId8"/>
          <a:stretch>
            <a:fillRect/>
          </a:stretch>
        </p:blipFill>
        <p:spPr>
          <a:xfrm>
            <a:off x="16267542" y="6571397"/>
            <a:ext cx="2012508" cy="3645173"/>
          </a:xfrm>
          <a:prstGeom prst="rect">
            <a:avLst/>
          </a:prstGeom>
        </p:spPr>
      </p:pic>
      <p:sp>
        <p:nvSpPr>
          <p:cNvPr id="9" name="TextBox 8">
            <a:extLst>
              <a:ext uri="{FF2B5EF4-FFF2-40B4-BE49-F238E27FC236}">
                <a16:creationId xmlns:a16="http://schemas.microsoft.com/office/drawing/2014/main" id="{2D325360-6166-7783-3297-D339DA25A006}"/>
              </a:ext>
            </a:extLst>
          </p:cNvPr>
          <p:cNvSpPr txBox="1"/>
          <p:nvPr/>
        </p:nvSpPr>
        <p:spPr>
          <a:xfrm>
            <a:off x="47836" y="9265517"/>
            <a:ext cx="15880841" cy="787395"/>
          </a:xfrm>
          <a:prstGeom prst="rect">
            <a:avLst/>
          </a:prstGeom>
          <a:noFill/>
        </p:spPr>
        <p:txBody>
          <a:bodyPr wrap="square">
            <a:spAutoFit/>
          </a:bodyPr>
          <a:lstStyle/>
          <a:p>
            <a:pPr algn="ctr" defTabSz="1371600">
              <a:spcAft>
                <a:spcPts val="1125"/>
              </a:spcAft>
            </a:pPr>
            <a:r>
              <a:rPr lang="en-US" sz="1200" b="1" dirty="0">
                <a:solidFill>
                  <a:srgbClr val="121820"/>
                </a:solidFill>
                <a:latin typeface="Figtree"/>
              </a:rPr>
              <a:t>Map Last Updated: 7/11/2025</a:t>
            </a:r>
            <a:endParaRPr lang="en-US" sz="1200" dirty="0">
              <a:solidFill>
                <a:srgbClr val="121820"/>
              </a:solidFill>
              <a:latin typeface="Figtree"/>
            </a:endParaRPr>
          </a:p>
          <a:p>
            <a:pPr defTabSz="1371600">
              <a:spcAft>
                <a:spcPts val="1125"/>
              </a:spcAft>
            </a:pPr>
            <a:r>
              <a:rPr lang="en-US" sz="1200" dirty="0">
                <a:solidFill>
                  <a:srgbClr val="121820"/>
                </a:solidFill>
                <a:latin typeface="Figtree"/>
              </a:rPr>
              <a:t> If you reference, reproduce, or use data or content from this website, please include a citation and proper attribution. We ask that you cite The Impact Project with a direct link to our website. For example, “Data Provided by The Impact Project (2025) </a:t>
            </a:r>
            <a:r>
              <a:rPr lang="en-US" sz="1200" u="sng" dirty="0">
                <a:solidFill>
                  <a:srgbClr val="1260DD"/>
                </a:solidFill>
                <a:latin typeface="Figtree"/>
                <a:hlinkClick r:id="rId9"/>
              </a:rPr>
              <a:t>theimpactproject.org</a:t>
            </a:r>
            <a:r>
              <a:rPr lang="en-US" sz="1200" dirty="0">
                <a:solidFill>
                  <a:srgbClr val="121820"/>
                </a:solidFill>
                <a:latin typeface="Figtree"/>
              </a:rPr>
              <a:t>.”</a:t>
            </a:r>
          </a:p>
        </p:txBody>
      </p:sp>
    </p:spTree>
    <p:extLst>
      <p:ext uri="{BB962C8B-B14F-4D97-AF65-F5344CB8AC3E}">
        <p14:creationId xmlns:p14="http://schemas.microsoft.com/office/powerpoint/2010/main" val="2162026924"/>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67416F41-1E43-E8CA-D29B-96F1F10D50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E6C21F-CB1A-42E5-266E-C43011F64F88}"/>
              </a:ext>
            </a:extLst>
          </p:cNvPr>
          <p:cNvSpPr>
            <a:spLocks noGrp="1"/>
          </p:cNvSpPr>
          <p:nvPr>
            <p:ph type="title"/>
          </p:nvPr>
        </p:nvSpPr>
        <p:spPr>
          <a:xfrm>
            <a:off x="793296" y="479654"/>
            <a:ext cx="11830050" cy="1371600"/>
          </a:xfrm>
        </p:spPr>
        <p:txBody>
          <a:bodyPr anchor="ctr">
            <a:normAutofit/>
          </a:bodyPr>
          <a:lstStyle/>
          <a:p>
            <a:r>
              <a:rPr lang="en-US" sz="5400" b="1" dirty="0">
                <a:solidFill>
                  <a:schemeClr val="bg1"/>
                </a:solidFill>
              </a:rPr>
              <a:t>Why It Matters</a:t>
            </a:r>
            <a:endParaRPr lang="en-US" sz="5400" b="1" dirty="0"/>
          </a:p>
        </p:txBody>
      </p:sp>
      <p:sp>
        <p:nvSpPr>
          <p:cNvPr id="3" name="Content Placeholder 2">
            <a:extLst>
              <a:ext uri="{FF2B5EF4-FFF2-40B4-BE49-F238E27FC236}">
                <a16:creationId xmlns:a16="http://schemas.microsoft.com/office/drawing/2014/main" id="{EB203062-1FE4-902E-470D-3F32B70A0430}"/>
              </a:ext>
            </a:extLst>
          </p:cNvPr>
          <p:cNvSpPr>
            <a:spLocks noGrp="1"/>
          </p:cNvSpPr>
          <p:nvPr>
            <p:ph sz="half" idx="1"/>
          </p:nvPr>
        </p:nvSpPr>
        <p:spPr>
          <a:xfrm>
            <a:off x="2732119" y="7191104"/>
            <a:ext cx="12736484" cy="1541963"/>
          </a:xfrm>
        </p:spPr>
        <p:txBody>
          <a:bodyPr vert="horz" lIns="137160" tIns="68580" rIns="137160" bIns="68580" rtlCol="0" anchor="t">
            <a:noAutofit/>
          </a:bodyPr>
          <a:lstStyle/>
          <a:p>
            <a:pPr marL="685800" lvl="1" indent="0" algn="ctr">
              <a:buNone/>
            </a:pPr>
            <a:endParaRPr lang="en-US" sz="3900" dirty="0"/>
          </a:p>
          <a:p>
            <a:pPr marL="685800" lvl="1" indent="0">
              <a:buNone/>
            </a:pPr>
            <a:endParaRPr lang="en-US" sz="3900" dirty="0">
              <a:ea typeface="+mn-lt"/>
              <a:cs typeface="+mn-lt"/>
            </a:endParaRPr>
          </a:p>
          <a:p>
            <a:pPr lvl="1"/>
            <a:endParaRPr lang="en-US" sz="3900" dirty="0">
              <a:ea typeface="+mn-lt"/>
              <a:cs typeface="+mn-lt"/>
            </a:endParaRPr>
          </a:p>
          <a:p>
            <a:pPr lvl="1"/>
            <a:endParaRPr lang="en-US" sz="3900" dirty="0">
              <a:ea typeface="+mn-lt"/>
              <a:cs typeface="+mn-lt"/>
            </a:endParaRPr>
          </a:p>
          <a:p>
            <a:pPr lvl="1"/>
            <a:endParaRPr lang="en-US" sz="3900" dirty="0"/>
          </a:p>
        </p:txBody>
      </p:sp>
      <p:pic>
        <p:nvPicPr>
          <p:cNvPr id="4" name="Picture 3" descr="A picture containing ocean floor&#10;&#10;Description automatically generated">
            <a:extLst>
              <a:ext uri="{FF2B5EF4-FFF2-40B4-BE49-F238E27FC236}">
                <a16:creationId xmlns:a16="http://schemas.microsoft.com/office/drawing/2014/main" id="{887749B1-8DA5-D59C-49DD-D961F68313F3}"/>
              </a:ext>
            </a:extLst>
          </p:cNvPr>
          <p:cNvPicPr>
            <a:picLocks noChangeAspect="1"/>
          </p:cNvPicPr>
          <p:nvPr/>
        </p:nvPicPr>
        <p:blipFill>
          <a:blip r:embed="rId4"/>
          <a:stretch>
            <a:fillRect/>
          </a:stretch>
        </p:blipFill>
        <p:spPr>
          <a:xfrm>
            <a:off x="0" y="-65973"/>
            <a:ext cx="18288000" cy="1790202"/>
          </a:xfrm>
          <a:prstGeom prst="rect">
            <a:avLst/>
          </a:prstGeom>
        </p:spPr>
      </p:pic>
      <p:sp>
        <p:nvSpPr>
          <p:cNvPr id="6" name="Title 1">
            <a:extLst>
              <a:ext uri="{FF2B5EF4-FFF2-40B4-BE49-F238E27FC236}">
                <a16:creationId xmlns:a16="http://schemas.microsoft.com/office/drawing/2014/main" id="{F88C8281-56BD-B5AC-03F5-DB08C3AE1F9B}"/>
              </a:ext>
            </a:extLst>
          </p:cNvPr>
          <p:cNvSpPr txBox="1">
            <a:spLocks/>
          </p:cNvSpPr>
          <p:nvPr/>
        </p:nvSpPr>
        <p:spPr>
          <a:xfrm>
            <a:off x="47651" y="352629"/>
            <a:ext cx="18272100" cy="137160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en-US" sz="6600" b="1" dirty="0">
                <a:solidFill>
                  <a:srgbClr val="FFFFFF"/>
                </a:solidFill>
                <a:latin typeface="Myriad Pro"/>
              </a:rPr>
              <a:t>The Future (is NOW) – Active </a:t>
            </a:r>
            <a:r>
              <a:rPr lang="en-US" sz="6600" b="1">
                <a:solidFill>
                  <a:srgbClr val="FFFFFF"/>
                </a:solidFill>
                <a:latin typeface="Myriad Pro"/>
              </a:rPr>
              <a:t>PH Threats</a:t>
            </a:r>
            <a:endParaRPr lang="en-US" sz="6600" b="1" dirty="0">
              <a:solidFill>
                <a:srgbClr val="FFFFFF"/>
              </a:solidFill>
              <a:latin typeface="Myriad Pro"/>
            </a:endParaRPr>
          </a:p>
        </p:txBody>
      </p:sp>
      <p:pic>
        <p:nvPicPr>
          <p:cNvPr id="7" name="Picture 6">
            <a:extLst>
              <a:ext uri="{FF2B5EF4-FFF2-40B4-BE49-F238E27FC236}">
                <a16:creationId xmlns:a16="http://schemas.microsoft.com/office/drawing/2014/main" id="{95F2C76B-D220-B491-D55B-2E4D1D2BECCC}"/>
              </a:ext>
            </a:extLst>
          </p:cNvPr>
          <p:cNvPicPr>
            <a:picLocks noChangeAspect="1"/>
          </p:cNvPicPr>
          <p:nvPr/>
        </p:nvPicPr>
        <p:blipFill>
          <a:blip r:embed="rId5"/>
          <a:stretch>
            <a:fillRect/>
          </a:stretch>
        </p:blipFill>
        <p:spPr>
          <a:xfrm>
            <a:off x="1643667" y="1851254"/>
            <a:ext cx="15851037" cy="8284241"/>
          </a:xfrm>
          <a:prstGeom prst="rect">
            <a:avLst/>
          </a:prstGeom>
        </p:spPr>
      </p:pic>
    </p:spTree>
    <p:extLst>
      <p:ext uri="{BB962C8B-B14F-4D97-AF65-F5344CB8AC3E}">
        <p14:creationId xmlns:p14="http://schemas.microsoft.com/office/powerpoint/2010/main" val="2845442388"/>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EFBE0564-A84A-2F79-53CF-912D520D9F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88D22D-C452-3DAB-E408-6431D00C4494}"/>
              </a:ext>
            </a:extLst>
          </p:cNvPr>
          <p:cNvSpPr>
            <a:spLocks noGrp="1"/>
          </p:cNvSpPr>
          <p:nvPr>
            <p:ph type="title"/>
          </p:nvPr>
        </p:nvSpPr>
        <p:spPr>
          <a:xfrm>
            <a:off x="793296" y="479654"/>
            <a:ext cx="11830050" cy="1371600"/>
          </a:xfrm>
        </p:spPr>
        <p:txBody>
          <a:bodyPr anchor="ctr">
            <a:normAutofit/>
          </a:bodyPr>
          <a:lstStyle/>
          <a:p>
            <a:r>
              <a:rPr lang="en-US" sz="5400" b="1" dirty="0">
                <a:solidFill>
                  <a:schemeClr val="bg1"/>
                </a:solidFill>
              </a:rPr>
              <a:t>Why It Matters</a:t>
            </a:r>
            <a:endParaRPr lang="en-US" sz="5400" b="1" dirty="0"/>
          </a:p>
        </p:txBody>
      </p:sp>
      <p:pic>
        <p:nvPicPr>
          <p:cNvPr id="4" name="Picture 3" descr="A picture containing ocean floor&#10;&#10;Description automatically generated">
            <a:extLst>
              <a:ext uri="{FF2B5EF4-FFF2-40B4-BE49-F238E27FC236}">
                <a16:creationId xmlns:a16="http://schemas.microsoft.com/office/drawing/2014/main" id="{C935A87A-3A72-181B-EF59-376340EFED09}"/>
              </a:ext>
            </a:extLst>
          </p:cNvPr>
          <p:cNvPicPr>
            <a:picLocks noChangeAspect="1"/>
          </p:cNvPicPr>
          <p:nvPr/>
        </p:nvPicPr>
        <p:blipFill>
          <a:blip r:embed="rId4"/>
          <a:stretch>
            <a:fillRect/>
          </a:stretch>
        </p:blipFill>
        <p:spPr>
          <a:xfrm>
            <a:off x="-7950" y="1118"/>
            <a:ext cx="18288000" cy="2328672"/>
          </a:xfrm>
          <a:prstGeom prst="rect">
            <a:avLst/>
          </a:prstGeom>
        </p:spPr>
      </p:pic>
      <p:sp>
        <p:nvSpPr>
          <p:cNvPr id="6" name="Title 1">
            <a:extLst>
              <a:ext uri="{FF2B5EF4-FFF2-40B4-BE49-F238E27FC236}">
                <a16:creationId xmlns:a16="http://schemas.microsoft.com/office/drawing/2014/main" id="{0CAF9106-5B13-6E71-CE1A-BAC1933F8408}"/>
              </a:ext>
            </a:extLst>
          </p:cNvPr>
          <p:cNvSpPr txBox="1">
            <a:spLocks/>
          </p:cNvSpPr>
          <p:nvPr/>
        </p:nvSpPr>
        <p:spPr>
          <a:xfrm>
            <a:off x="380511" y="449568"/>
            <a:ext cx="17526978" cy="137160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en-US" sz="7200" b="1" dirty="0">
                <a:solidFill>
                  <a:srgbClr val="FFFFFF"/>
                </a:solidFill>
                <a:latin typeface="Myriad Pro"/>
              </a:rPr>
              <a:t>FY26 President’s Budget</a:t>
            </a:r>
          </a:p>
        </p:txBody>
      </p:sp>
      <p:pic>
        <p:nvPicPr>
          <p:cNvPr id="8" name="Picture 7">
            <a:extLst>
              <a:ext uri="{FF2B5EF4-FFF2-40B4-BE49-F238E27FC236}">
                <a16:creationId xmlns:a16="http://schemas.microsoft.com/office/drawing/2014/main" id="{0ED5DE9C-692E-E0B1-ED7E-58BCE33C13C9}"/>
              </a:ext>
            </a:extLst>
          </p:cNvPr>
          <p:cNvPicPr>
            <a:picLocks noChangeAspect="1"/>
          </p:cNvPicPr>
          <p:nvPr/>
        </p:nvPicPr>
        <p:blipFill>
          <a:blip r:embed="rId5"/>
          <a:stretch>
            <a:fillRect/>
          </a:stretch>
        </p:blipFill>
        <p:spPr>
          <a:xfrm>
            <a:off x="14832836" y="685867"/>
            <a:ext cx="2917190" cy="786452"/>
          </a:xfrm>
          <a:prstGeom prst="rect">
            <a:avLst/>
          </a:prstGeom>
        </p:spPr>
      </p:pic>
      <p:pic>
        <p:nvPicPr>
          <p:cNvPr id="9" name="Picture 8">
            <a:extLst>
              <a:ext uri="{FF2B5EF4-FFF2-40B4-BE49-F238E27FC236}">
                <a16:creationId xmlns:a16="http://schemas.microsoft.com/office/drawing/2014/main" id="{4E14ED1C-8001-F21A-8251-3DABE3249ECE}"/>
              </a:ext>
            </a:extLst>
          </p:cNvPr>
          <p:cNvPicPr>
            <a:picLocks noChangeAspect="1"/>
          </p:cNvPicPr>
          <p:nvPr/>
        </p:nvPicPr>
        <p:blipFill>
          <a:blip r:embed="rId6"/>
          <a:stretch>
            <a:fillRect/>
          </a:stretch>
        </p:blipFill>
        <p:spPr>
          <a:xfrm>
            <a:off x="7950" y="2087552"/>
            <a:ext cx="18288000" cy="8678859"/>
          </a:xfrm>
          <a:prstGeom prst="rect">
            <a:avLst/>
          </a:prstGeom>
        </p:spPr>
      </p:pic>
    </p:spTree>
    <p:extLst>
      <p:ext uri="{BB962C8B-B14F-4D97-AF65-F5344CB8AC3E}">
        <p14:creationId xmlns:p14="http://schemas.microsoft.com/office/powerpoint/2010/main" val="2024572963"/>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8EFBCBCC-83ED-CED3-F3D5-CCE5E528DF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3E0FF5-D879-860C-C915-44A997B25F1A}"/>
              </a:ext>
            </a:extLst>
          </p:cNvPr>
          <p:cNvSpPr>
            <a:spLocks noGrp="1"/>
          </p:cNvSpPr>
          <p:nvPr>
            <p:ph type="title"/>
          </p:nvPr>
        </p:nvSpPr>
        <p:spPr>
          <a:xfrm>
            <a:off x="793296" y="479654"/>
            <a:ext cx="11830050" cy="1371600"/>
          </a:xfrm>
        </p:spPr>
        <p:txBody>
          <a:bodyPr anchor="ctr">
            <a:normAutofit/>
          </a:bodyPr>
          <a:lstStyle/>
          <a:p>
            <a:r>
              <a:rPr lang="en-US" sz="5400" b="1" dirty="0">
                <a:solidFill>
                  <a:schemeClr val="bg1"/>
                </a:solidFill>
              </a:rPr>
              <a:t>Why It Matters</a:t>
            </a:r>
            <a:endParaRPr lang="en-US" sz="5400" b="1" dirty="0"/>
          </a:p>
        </p:txBody>
      </p:sp>
      <p:pic>
        <p:nvPicPr>
          <p:cNvPr id="4" name="Picture 3" descr="A picture containing ocean floor&#10;&#10;Description automatically generated">
            <a:extLst>
              <a:ext uri="{FF2B5EF4-FFF2-40B4-BE49-F238E27FC236}">
                <a16:creationId xmlns:a16="http://schemas.microsoft.com/office/drawing/2014/main" id="{BD39DAC4-A26A-0EAC-AEF6-8CF8747A2467}"/>
              </a:ext>
            </a:extLst>
          </p:cNvPr>
          <p:cNvPicPr>
            <a:picLocks noChangeAspect="1"/>
          </p:cNvPicPr>
          <p:nvPr/>
        </p:nvPicPr>
        <p:blipFill>
          <a:blip r:embed="rId4"/>
          <a:stretch>
            <a:fillRect/>
          </a:stretch>
        </p:blipFill>
        <p:spPr>
          <a:xfrm>
            <a:off x="-7950" y="1118"/>
            <a:ext cx="18288000" cy="2328672"/>
          </a:xfrm>
          <a:prstGeom prst="rect">
            <a:avLst/>
          </a:prstGeom>
        </p:spPr>
      </p:pic>
      <p:sp>
        <p:nvSpPr>
          <p:cNvPr id="6" name="Title 1">
            <a:extLst>
              <a:ext uri="{FF2B5EF4-FFF2-40B4-BE49-F238E27FC236}">
                <a16:creationId xmlns:a16="http://schemas.microsoft.com/office/drawing/2014/main" id="{0CC08006-2A72-D7B2-2042-B745DA1C319D}"/>
              </a:ext>
            </a:extLst>
          </p:cNvPr>
          <p:cNvSpPr txBox="1">
            <a:spLocks/>
          </p:cNvSpPr>
          <p:nvPr/>
        </p:nvSpPr>
        <p:spPr>
          <a:xfrm>
            <a:off x="380511" y="449568"/>
            <a:ext cx="17526978" cy="137160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en-US" sz="7200" b="1" dirty="0">
                <a:solidFill>
                  <a:srgbClr val="FFFFFF"/>
                </a:solidFill>
                <a:latin typeface="Myriad Pro"/>
              </a:rPr>
              <a:t>FY26 President’s Budget</a:t>
            </a:r>
          </a:p>
        </p:txBody>
      </p:sp>
      <p:pic>
        <p:nvPicPr>
          <p:cNvPr id="8" name="Picture 7">
            <a:extLst>
              <a:ext uri="{FF2B5EF4-FFF2-40B4-BE49-F238E27FC236}">
                <a16:creationId xmlns:a16="http://schemas.microsoft.com/office/drawing/2014/main" id="{8872F72D-F5D1-4F12-E056-BDEDA26681DD}"/>
              </a:ext>
            </a:extLst>
          </p:cNvPr>
          <p:cNvPicPr>
            <a:picLocks noChangeAspect="1"/>
          </p:cNvPicPr>
          <p:nvPr/>
        </p:nvPicPr>
        <p:blipFill>
          <a:blip r:embed="rId5"/>
          <a:stretch>
            <a:fillRect/>
          </a:stretch>
        </p:blipFill>
        <p:spPr>
          <a:xfrm>
            <a:off x="14832836" y="685867"/>
            <a:ext cx="2917190" cy="786452"/>
          </a:xfrm>
          <a:prstGeom prst="rect">
            <a:avLst/>
          </a:prstGeom>
        </p:spPr>
      </p:pic>
      <p:pic>
        <p:nvPicPr>
          <p:cNvPr id="10" name="Picture 9">
            <a:extLst>
              <a:ext uri="{FF2B5EF4-FFF2-40B4-BE49-F238E27FC236}">
                <a16:creationId xmlns:a16="http://schemas.microsoft.com/office/drawing/2014/main" id="{F2D7CB38-29B8-A98B-3553-7A5B090FFA8F}"/>
              </a:ext>
            </a:extLst>
          </p:cNvPr>
          <p:cNvPicPr>
            <a:picLocks noChangeAspect="1"/>
          </p:cNvPicPr>
          <p:nvPr/>
        </p:nvPicPr>
        <p:blipFill>
          <a:blip r:embed="rId6"/>
          <a:stretch>
            <a:fillRect/>
          </a:stretch>
        </p:blipFill>
        <p:spPr>
          <a:xfrm>
            <a:off x="7950" y="2087551"/>
            <a:ext cx="18288000" cy="8199449"/>
          </a:xfrm>
          <a:prstGeom prst="rect">
            <a:avLst/>
          </a:prstGeom>
        </p:spPr>
      </p:pic>
    </p:spTree>
    <p:extLst>
      <p:ext uri="{BB962C8B-B14F-4D97-AF65-F5344CB8AC3E}">
        <p14:creationId xmlns:p14="http://schemas.microsoft.com/office/powerpoint/2010/main" val="1085264807"/>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93296" y="479654"/>
            <a:ext cx="11830050" cy="1371600"/>
          </a:xfrm>
        </p:spPr>
        <p:txBody>
          <a:bodyPr anchor="ctr">
            <a:normAutofit/>
          </a:bodyPr>
          <a:lstStyle/>
          <a:p>
            <a:r>
              <a:rPr lang="en-US" sz="5400" b="1" dirty="0">
                <a:solidFill>
                  <a:schemeClr val="bg1"/>
                </a:solidFill>
              </a:rPr>
              <a:t>Why It Matters</a:t>
            </a:r>
            <a:endParaRPr lang="en-US" sz="5400" b="1" dirty="0"/>
          </a:p>
        </p:txBody>
      </p:sp>
      <p:sp>
        <p:nvSpPr>
          <p:cNvPr id="3" name="Content Placeholder 2"/>
          <p:cNvSpPr>
            <a:spLocks noGrp="1"/>
          </p:cNvSpPr>
          <p:nvPr>
            <p:ph sz="half" idx="1"/>
          </p:nvPr>
        </p:nvSpPr>
        <p:spPr>
          <a:xfrm>
            <a:off x="2732119" y="7191104"/>
            <a:ext cx="12736484" cy="1541963"/>
          </a:xfrm>
        </p:spPr>
        <p:txBody>
          <a:bodyPr vert="horz" lIns="137160" tIns="68580" rIns="137160" bIns="68580" rtlCol="0" anchor="t">
            <a:noAutofit/>
          </a:bodyPr>
          <a:lstStyle/>
          <a:p>
            <a:pPr marL="685800" lvl="1" indent="0" algn="ctr">
              <a:buNone/>
            </a:pPr>
            <a:endParaRPr lang="en-US" sz="3900" dirty="0"/>
          </a:p>
          <a:p>
            <a:pPr marL="685800" lvl="1" indent="0">
              <a:buNone/>
            </a:pPr>
            <a:endParaRPr lang="en-US" sz="3900" dirty="0">
              <a:ea typeface="+mn-lt"/>
              <a:cs typeface="+mn-lt"/>
            </a:endParaRPr>
          </a:p>
          <a:p>
            <a:pPr lvl="1"/>
            <a:endParaRPr lang="en-US" sz="3900" dirty="0">
              <a:ea typeface="+mn-lt"/>
              <a:cs typeface="+mn-lt"/>
            </a:endParaRPr>
          </a:p>
          <a:p>
            <a:pPr lvl="1"/>
            <a:endParaRPr lang="en-US" sz="3900" dirty="0">
              <a:ea typeface="+mn-lt"/>
              <a:cs typeface="+mn-lt"/>
            </a:endParaRPr>
          </a:p>
          <a:p>
            <a:pPr lvl="1"/>
            <a:endParaRPr lang="en-US" sz="3900" dirty="0"/>
          </a:p>
        </p:txBody>
      </p:sp>
      <p:pic>
        <p:nvPicPr>
          <p:cNvPr id="4" name="Picture 3" descr="A picture containing ocean floor&#10;&#10;Description automatically generated">
            <a:extLst>
              <a:ext uri="{FF2B5EF4-FFF2-40B4-BE49-F238E27FC236}">
                <a16:creationId xmlns:a16="http://schemas.microsoft.com/office/drawing/2014/main" id="{8871F1C9-7F5D-4F8C-90DA-4907E6DE35CB}"/>
              </a:ext>
            </a:extLst>
          </p:cNvPr>
          <p:cNvPicPr>
            <a:picLocks noChangeAspect="1"/>
          </p:cNvPicPr>
          <p:nvPr/>
        </p:nvPicPr>
        <p:blipFill>
          <a:blip r:embed="rId4"/>
          <a:stretch>
            <a:fillRect/>
          </a:stretch>
        </p:blipFill>
        <p:spPr>
          <a:xfrm>
            <a:off x="-7950" y="1118"/>
            <a:ext cx="18288000" cy="2328672"/>
          </a:xfrm>
          <a:prstGeom prst="rect">
            <a:avLst/>
          </a:prstGeom>
        </p:spPr>
      </p:pic>
      <p:sp>
        <p:nvSpPr>
          <p:cNvPr id="6" name="Title 1">
            <a:extLst>
              <a:ext uri="{FF2B5EF4-FFF2-40B4-BE49-F238E27FC236}">
                <a16:creationId xmlns:a16="http://schemas.microsoft.com/office/drawing/2014/main" id="{4EB99D8E-E9E0-EE16-44AC-CF0136D6D1F0}"/>
              </a:ext>
            </a:extLst>
          </p:cNvPr>
          <p:cNvSpPr txBox="1">
            <a:spLocks/>
          </p:cNvSpPr>
          <p:nvPr/>
        </p:nvSpPr>
        <p:spPr>
          <a:xfrm>
            <a:off x="380511" y="449568"/>
            <a:ext cx="17526978" cy="137160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en-US" sz="7200" b="1" dirty="0">
                <a:solidFill>
                  <a:srgbClr val="FFFFFF"/>
                </a:solidFill>
                <a:latin typeface="Myriad Pro"/>
              </a:rPr>
              <a:t>CDC Grant Funding</a:t>
            </a:r>
          </a:p>
        </p:txBody>
      </p:sp>
      <p:pic>
        <p:nvPicPr>
          <p:cNvPr id="8" name="Picture 7">
            <a:extLst>
              <a:ext uri="{FF2B5EF4-FFF2-40B4-BE49-F238E27FC236}">
                <a16:creationId xmlns:a16="http://schemas.microsoft.com/office/drawing/2014/main" id="{B2E0D1B7-8F3A-E38C-CC7E-034BE59ABB67}"/>
              </a:ext>
            </a:extLst>
          </p:cNvPr>
          <p:cNvPicPr>
            <a:picLocks noChangeAspect="1"/>
          </p:cNvPicPr>
          <p:nvPr/>
        </p:nvPicPr>
        <p:blipFill>
          <a:blip r:embed="rId5"/>
          <a:stretch>
            <a:fillRect/>
          </a:stretch>
        </p:blipFill>
        <p:spPr>
          <a:xfrm>
            <a:off x="14832836" y="685867"/>
            <a:ext cx="2917190" cy="786452"/>
          </a:xfrm>
          <a:prstGeom prst="rect">
            <a:avLst/>
          </a:prstGeom>
        </p:spPr>
      </p:pic>
      <mc:AlternateContent xmlns:mc="http://schemas.openxmlformats.org/markup-compatibility/2006" xmlns:cx4="http://schemas.microsoft.com/office/drawing/2016/5/10/chartex">
        <mc:Choice Requires="cx4">
          <p:graphicFrame>
            <p:nvGraphicFramePr>
              <p:cNvPr id="9" name="Chart 8">
                <a:extLst>
                  <a:ext uri="{FF2B5EF4-FFF2-40B4-BE49-F238E27FC236}">
                    <a16:creationId xmlns:a16="http://schemas.microsoft.com/office/drawing/2014/main" id="{69A903A2-6DDE-36B3-BFF8-DD209D0A73A4}"/>
                  </a:ext>
                </a:extLst>
              </p:cNvPr>
              <p:cNvGraphicFramePr/>
              <p:nvPr/>
            </p:nvGraphicFramePr>
            <p:xfrm>
              <a:off x="7950" y="1553933"/>
              <a:ext cx="18272100" cy="8731949"/>
            </p:xfrm>
            <a:graphic>
              <a:graphicData uri="http://schemas.microsoft.com/office/drawing/2014/chartex">
                <cx:chart xmlns:cx="http://schemas.microsoft.com/office/drawing/2014/chartex" xmlns:r="http://schemas.openxmlformats.org/officeDocument/2006/relationships" r:id="rId6"/>
              </a:graphicData>
            </a:graphic>
          </p:graphicFrame>
        </mc:Choice>
        <mc:Fallback xmlns="">
          <p:pic>
            <p:nvPicPr>
              <p:cNvPr id="9" name="Chart 8">
                <a:extLst>
                  <a:ext uri="{FF2B5EF4-FFF2-40B4-BE49-F238E27FC236}">
                    <a16:creationId xmlns:a16="http://schemas.microsoft.com/office/drawing/2014/main" id="{69A903A2-6DDE-36B3-BFF8-DD209D0A73A4}"/>
                  </a:ext>
                </a:extLst>
              </p:cNvPr>
              <p:cNvPicPr>
                <a:picLocks noGrp="1" noRot="1" noChangeAspect="1" noMove="1" noResize="1" noEditPoints="1" noAdjustHandles="1" noChangeArrowheads="1" noChangeShapeType="1"/>
              </p:cNvPicPr>
              <p:nvPr/>
            </p:nvPicPr>
            <p:blipFill>
              <a:blip r:embed="rId7"/>
              <a:stretch>
                <a:fillRect/>
              </a:stretch>
            </p:blipFill>
            <p:spPr>
              <a:xfrm>
                <a:off x="7950" y="1553933"/>
                <a:ext cx="18272100" cy="8731949"/>
              </a:xfrm>
              <a:prstGeom prst="rect">
                <a:avLst/>
              </a:prstGeom>
            </p:spPr>
          </p:pic>
        </mc:Fallback>
      </mc:AlternateContent>
    </p:spTree>
    <p:extLst>
      <p:ext uri="{BB962C8B-B14F-4D97-AF65-F5344CB8AC3E}">
        <p14:creationId xmlns:p14="http://schemas.microsoft.com/office/powerpoint/2010/main" val="769720567"/>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p:cNvSpPr/>
          <p:nvPr/>
        </p:nvSpPr>
        <p:spPr>
          <a:xfrm>
            <a:off x="957943" y="3629082"/>
            <a:ext cx="10086296" cy="5493812"/>
          </a:xfrm>
          <a:prstGeom prst="rect">
            <a:avLst/>
          </a:prstGeom>
        </p:spPr>
        <p:txBody>
          <a:bodyPr wrap="square">
            <a:spAutoFit/>
          </a:bodyPr>
          <a:lstStyle/>
          <a:p>
            <a:pPr defTabSz="1371600">
              <a:defRPr/>
            </a:pPr>
            <a:r>
              <a:rPr lang="en-US" sz="4200" dirty="0">
                <a:solidFill>
                  <a:srgbClr val="008B99"/>
                </a:solidFill>
                <a:latin typeface="Myriad Pro"/>
              </a:rPr>
              <a:t>NACCHO is comprised of over </a:t>
            </a:r>
            <a:r>
              <a:rPr lang="en-US" sz="8100" b="1" dirty="0">
                <a:solidFill>
                  <a:srgbClr val="008B99"/>
                </a:solidFill>
                <a:latin typeface="Myriad Pro"/>
              </a:rPr>
              <a:t>3,300</a:t>
            </a:r>
            <a:r>
              <a:rPr lang="en-US" sz="8100" b="1" dirty="0">
                <a:solidFill>
                  <a:srgbClr val="3D4242"/>
                </a:solidFill>
                <a:latin typeface="Myriad Pro"/>
              </a:rPr>
              <a:t> </a:t>
            </a:r>
            <a:r>
              <a:rPr lang="en-US" sz="5400" b="1" dirty="0">
                <a:solidFill>
                  <a:srgbClr val="008B99"/>
                </a:solidFill>
                <a:latin typeface="Myriad Pro"/>
              </a:rPr>
              <a:t>local health departments </a:t>
            </a:r>
            <a:r>
              <a:rPr lang="en-US" sz="4200" dirty="0">
                <a:solidFill>
                  <a:srgbClr val="008B99"/>
                </a:solidFill>
                <a:latin typeface="Myriad Pro"/>
              </a:rPr>
              <a:t>across the United States. Our mission is to serve as a </a:t>
            </a:r>
            <a:r>
              <a:rPr lang="en-US" sz="6600" b="1" dirty="0">
                <a:solidFill>
                  <a:srgbClr val="D06F1A"/>
                </a:solidFill>
                <a:latin typeface="Myriad Pro"/>
              </a:rPr>
              <a:t>leader</a:t>
            </a:r>
            <a:r>
              <a:rPr lang="en-US" sz="4800" dirty="0">
                <a:solidFill>
                  <a:srgbClr val="008B99"/>
                </a:solidFill>
                <a:latin typeface="Myriad Pro"/>
              </a:rPr>
              <a:t>, </a:t>
            </a:r>
            <a:r>
              <a:rPr lang="en-US" sz="6600" b="1" dirty="0">
                <a:solidFill>
                  <a:srgbClr val="6D276A"/>
                </a:solidFill>
                <a:latin typeface="Myriad Pro"/>
              </a:rPr>
              <a:t>partner</a:t>
            </a:r>
            <a:r>
              <a:rPr lang="en-US" sz="4800" dirty="0">
                <a:solidFill>
                  <a:srgbClr val="008B99"/>
                </a:solidFill>
                <a:latin typeface="Myriad Pro"/>
              </a:rPr>
              <a:t>, </a:t>
            </a:r>
            <a:r>
              <a:rPr lang="en-US" sz="6600" b="1" dirty="0">
                <a:solidFill>
                  <a:srgbClr val="78A22F"/>
                </a:solidFill>
                <a:latin typeface="Myriad Pro"/>
              </a:rPr>
              <a:t>catalyst</a:t>
            </a:r>
            <a:r>
              <a:rPr lang="en-US" sz="4800" dirty="0">
                <a:solidFill>
                  <a:srgbClr val="008B99"/>
                </a:solidFill>
                <a:latin typeface="Myriad Pro"/>
              </a:rPr>
              <a:t>, </a:t>
            </a:r>
            <a:r>
              <a:rPr lang="en-US" sz="4200" dirty="0">
                <a:solidFill>
                  <a:srgbClr val="008B99"/>
                </a:solidFill>
                <a:latin typeface="Myriad Pro"/>
              </a:rPr>
              <a:t>and</a:t>
            </a:r>
            <a:r>
              <a:rPr lang="en-US" sz="4800" dirty="0">
                <a:solidFill>
                  <a:srgbClr val="008B99"/>
                </a:solidFill>
                <a:latin typeface="Myriad Pro"/>
              </a:rPr>
              <a:t> </a:t>
            </a:r>
            <a:r>
              <a:rPr lang="en-US" sz="6600" b="1" dirty="0">
                <a:solidFill>
                  <a:srgbClr val="00467F"/>
                </a:solidFill>
                <a:latin typeface="Myriad Pro"/>
              </a:rPr>
              <a:t>voice</a:t>
            </a:r>
            <a:r>
              <a:rPr lang="en-US" sz="4800" dirty="0">
                <a:solidFill>
                  <a:srgbClr val="00467F"/>
                </a:solidFill>
                <a:latin typeface="Myriad Pro"/>
              </a:rPr>
              <a:t> </a:t>
            </a:r>
            <a:r>
              <a:rPr lang="en-US" sz="4200" dirty="0">
                <a:solidFill>
                  <a:srgbClr val="008B99"/>
                </a:solidFill>
                <a:latin typeface="Myriad Pro"/>
              </a:rPr>
              <a:t>with local health departments.</a:t>
            </a:r>
          </a:p>
        </p:txBody>
      </p:sp>
      <p:sp>
        <p:nvSpPr>
          <p:cNvPr id="17" name="Rectangle 16"/>
          <p:cNvSpPr/>
          <p:nvPr/>
        </p:nvSpPr>
        <p:spPr>
          <a:xfrm>
            <a:off x="11302428" y="3258882"/>
            <a:ext cx="6496497" cy="6280380"/>
          </a:xfrm>
          <a:prstGeom prst="rect">
            <a:avLst/>
          </a:prstGeom>
          <a:solidFill>
            <a:srgbClr val="008B99">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FFFFF"/>
              </a:solidFill>
              <a:latin typeface="Myriad Pro"/>
            </a:endParaRPr>
          </a:p>
        </p:txBody>
      </p:sp>
      <p:sp>
        <p:nvSpPr>
          <p:cNvPr id="18" name="TextBox 17"/>
          <p:cNvSpPr txBox="1"/>
          <p:nvPr/>
        </p:nvSpPr>
        <p:spPr>
          <a:xfrm>
            <a:off x="11836667" y="3781906"/>
            <a:ext cx="5600700" cy="646331"/>
          </a:xfrm>
          <a:prstGeom prst="rect">
            <a:avLst/>
          </a:prstGeom>
          <a:noFill/>
        </p:spPr>
        <p:txBody>
          <a:bodyPr wrap="square" rtlCol="0">
            <a:spAutoFit/>
          </a:bodyPr>
          <a:lstStyle/>
          <a:p>
            <a:pPr defTabSz="1371600">
              <a:defRPr/>
            </a:pPr>
            <a:r>
              <a:rPr lang="en-US" sz="3600" i="1" dirty="0">
                <a:solidFill>
                  <a:srgbClr val="B1DADE">
                    <a:lumMod val="25000"/>
                  </a:srgbClr>
                </a:solidFill>
                <a:latin typeface="Myriad Pro Cond"/>
              </a:rPr>
              <a:t>There’s value in belonging</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63987" y="4711927"/>
            <a:ext cx="5773380" cy="3279875"/>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8288000" cy="2328863"/>
          </a:xfrm>
          <a:prstGeom prst="rect">
            <a:avLst/>
          </a:prstGeom>
        </p:spPr>
      </p:pic>
      <p:sp>
        <p:nvSpPr>
          <p:cNvPr id="23" name="TextBox 22"/>
          <p:cNvSpPr txBox="1"/>
          <p:nvPr/>
        </p:nvSpPr>
        <p:spPr>
          <a:xfrm>
            <a:off x="957942" y="541521"/>
            <a:ext cx="9144000" cy="1200329"/>
          </a:xfrm>
          <a:prstGeom prst="rect">
            <a:avLst/>
          </a:prstGeom>
          <a:noFill/>
        </p:spPr>
        <p:txBody>
          <a:bodyPr wrap="square" rtlCol="0">
            <a:spAutoFit/>
          </a:bodyPr>
          <a:lstStyle/>
          <a:p>
            <a:pPr defTabSz="1371600">
              <a:defRPr/>
            </a:pPr>
            <a:r>
              <a:rPr lang="en-US" sz="7200" b="1" dirty="0">
                <a:solidFill>
                  <a:srgbClr val="FFFFFF"/>
                </a:solidFill>
                <a:latin typeface="Myriad Pro"/>
              </a:rPr>
              <a:t>About NACCHO</a:t>
            </a:r>
          </a:p>
        </p:txBody>
      </p:sp>
      <p:cxnSp>
        <p:nvCxnSpPr>
          <p:cNvPr id="28" name="Straight Connector 27"/>
          <p:cNvCxnSpPr/>
          <p:nvPr/>
        </p:nvCxnSpPr>
        <p:spPr>
          <a:xfrm>
            <a:off x="11044238" y="3211674"/>
            <a:ext cx="0" cy="6280380"/>
          </a:xfrm>
          <a:prstGeom prst="line">
            <a:avLst/>
          </a:prstGeom>
          <a:ln>
            <a:solidFill>
              <a:srgbClr val="008B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578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04F72D06-0D02-736F-2715-D488606663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4C23B3-C31B-199B-9D7C-28C8B4DFF182}"/>
              </a:ext>
            </a:extLst>
          </p:cNvPr>
          <p:cNvSpPr>
            <a:spLocks noGrp="1"/>
          </p:cNvSpPr>
          <p:nvPr>
            <p:ph type="title"/>
          </p:nvPr>
        </p:nvSpPr>
        <p:spPr>
          <a:xfrm>
            <a:off x="793296" y="479654"/>
            <a:ext cx="11830050" cy="1371600"/>
          </a:xfrm>
        </p:spPr>
        <p:txBody>
          <a:bodyPr anchor="ctr">
            <a:normAutofit/>
          </a:bodyPr>
          <a:lstStyle/>
          <a:p>
            <a:r>
              <a:rPr lang="en-US" sz="5400" b="1" dirty="0">
                <a:solidFill>
                  <a:schemeClr val="bg1"/>
                </a:solidFill>
              </a:rPr>
              <a:t>Why It Matters</a:t>
            </a:r>
            <a:endParaRPr lang="en-US" sz="5400" b="1" dirty="0"/>
          </a:p>
        </p:txBody>
      </p:sp>
      <p:pic>
        <p:nvPicPr>
          <p:cNvPr id="4" name="Picture 3" descr="A picture containing ocean floor&#10;&#10;Description automatically generated">
            <a:extLst>
              <a:ext uri="{FF2B5EF4-FFF2-40B4-BE49-F238E27FC236}">
                <a16:creationId xmlns:a16="http://schemas.microsoft.com/office/drawing/2014/main" id="{D4A7C832-27B1-01B2-1DA9-564E2670E708}"/>
              </a:ext>
            </a:extLst>
          </p:cNvPr>
          <p:cNvPicPr>
            <a:picLocks noChangeAspect="1"/>
          </p:cNvPicPr>
          <p:nvPr/>
        </p:nvPicPr>
        <p:blipFill>
          <a:blip r:embed="rId4"/>
          <a:stretch>
            <a:fillRect/>
          </a:stretch>
        </p:blipFill>
        <p:spPr>
          <a:xfrm>
            <a:off x="0" y="16857"/>
            <a:ext cx="18288000" cy="2328672"/>
          </a:xfrm>
          <a:prstGeom prst="rect">
            <a:avLst/>
          </a:prstGeom>
        </p:spPr>
      </p:pic>
      <p:sp>
        <p:nvSpPr>
          <p:cNvPr id="6" name="Title 1">
            <a:extLst>
              <a:ext uri="{FF2B5EF4-FFF2-40B4-BE49-F238E27FC236}">
                <a16:creationId xmlns:a16="http://schemas.microsoft.com/office/drawing/2014/main" id="{4EFE0801-8CD4-3564-0E45-2EF31CE8E8D3}"/>
              </a:ext>
            </a:extLst>
          </p:cNvPr>
          <p:cNvSpPr txBox="1">
            <a:spLocks/>
          </p:cNvSpPr>
          <p:nvPr/>
        </p:nvSpPr>
        <p:spPr>
          <a:xfrm>
            <a:off x="397137" y="100718"/>
            <a:ext cx="17526978" cy="137160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en-US" sz="5400" b="1" dirty="0">
                <a:solidFill>
                  <a:srgbClr val="FFFFFF"/>
                </a:solidFill>
                <a:latin typeface="Myriad Pro"/>
              </a:rPr>
              <a:t>Potential Medicaid Impacts</a:t>
            </a:r>
          </a:p>
        </p:txBody>
      </p:sp>
      <p:pic>
        <p:nvPicPr>
          <p:cNvPr id="8" name="Picture 7">
            <a:extLst>
              <a:ext uri="{FF2B5EF4-FFF2-40B4-BE49-F238E27FC236}">
                <a16:creationId xmlns:a16="http://schemas.microsoft.com/office/drawing/2014/main" id="{56CD4AB9-8D72-E224-E3F3-8415BF8D0DE9}"/>
              </a:ext>
            </a:extLst>
          </p:cNvPr>
          <p:cNvPicPr>
            <a:picLocks noChangeAspect="1"/>
          </p:cNvPicPr>
          <p:nvPr/>
        </p:nvPicPr>
        <p:blipFill>
          <a:blip r:embed="rId5"/>
          <a:stretch>
            <a:fillRect/>
          </a:stretch>
        </p:blipFill>
        <p:spPr>
          <a:xfrm>
            <a:off x="14832836" y="685867"/>
            <a:ext cx="2917190" cy="786452"/>
          </a:xfrm>
          <a:prstGeom prst="rect">
            <a:avLst/>
          </a:prstGeom>
        </p:spPr>
      </p:pic>
      <p:pic>
        <p:nvPicPr>
          <p:cNvPr id="7" name="Picture 6">
            <a:extLst>
              <a:ext uri="{FF2B5EF4-FFF2-40B4-BE49-F238E27FC236}">
                <a16:creationId xmlns:a16="http://schemas.microsoft.com/office/drawing/2014/main" id="{C69D45A4-4213-C980-8397-EF02E56295D1}"/>
              </a:ext>
            </a:extLst>
          </p:cNvPr>
          <p:cNvPicPr>
            <a:picLocks noChangeAspect="1"/>
          </p:cNvPicPr>
          <p:nvPr/>
        </p:nvPicPr>
        <p:blipFill>
          <a:blip r:embed="rId6"/>
          <a:srcRect t="22941" r="35451" b="9334"/>
          <a:stretch/>
        </p:blipFill>
        <p:spPr>
          <a:xfrm>
            <a:off x="1551211" y="1394957"/>
            <a:ext cx="11128907" cy="7383752"/>
          </a:xfrm>
          <a:prstGeom prst="rect">
            <a:avLst/>
          </a:prstGeom>
        </p:spPr>
      </p:pic>
      <p:pic>
        <p:nvPicPr>
          <p:cNvPr id="10" name="Picture 9">
            <a:extLst>
              <a:ext uri="{FF2B5EF4-FFF2-40B4-BE49-F238E27FC236}">
                <a16:creationId xmlns:a16="http://schemas.microsoft.com/office/drawing/2014/main" id="{F41DF809-FE9B-3F37-8BD2-71495DD16594}"/>
              </a:ext>
            </a:extLst>
          </p:cNvPr>
          <p:cNvPicPr>
            <a:picLocks noChangeAspect="1"/>
          </p:cNvPicPr>
          <p:nvPr/>
        </p:nvPicPr>
        <p:blipFill>
          <a:blip r:embed="rId7"/>
          <a:stretch>
            <a:fillRect/>
          </a:stretch>
        </p:blipFill>
        <p:spPr>
          <a:xfrm>
            <a:off x="13126838" y="4923618"/>
            <a:ext cx="5153892" cy="2328672"/>
          </a:xfrm>
          <a:prstGeom prst="rect">
            <a:avLst/>
          </a:prstGeom>
        </p:spPr>
      </p:pic>
      <p:pic>
        <p:nvPicPr>
          <p:cNvPr id="17" name="Picture 16">
            <a:extLst>
              <a:ext uri="{FF2B5EF4-FFF2-40B4-BE49-F238E27FC236}">
                <a16:creationId xmlns:a16="http://schemas.microsoft.com/office/drawing/2014/main" id="{36F953B2-FE76-2A3D-5360-8BB56A57FAF4}"/>
              </a:ext>
            </a:extLst>
          </p:cNvPr>
          <p:cNvPicPr>
            <a:picLocks noChangeAspect="1"/>
          </p:cNvPicPr>
          <p:nvPr/>
        </p:nvPicPr>
        <p:blipFill>
          <a:blip r:embed="rId8"/>
          <a:stretch>
            <a:fillRect/>
          </a:stretch>
        </p:blipFill>
        <p:spPr>
          <a:xfrm>
            <a:off x="397137" y="7828134"/>
            <a:ext cx="17760387" cy="2328672"/>
          </a:xfrm>
          <a:prstGeom prst="rect">
            <a:avLst/>
          </a:prstGeom>
        </p:spPr>
      </p:pic>
    </p:spTree>
    <p:extLst>
      <p:ext uri="{BB962C8B-B14F-4D97-AF65-F5344CB8AC3E}">
        <p14:creationId xmlns:p14="http://schemas.microsoft.com/office/powerpoint/2010/main" val="175362083"/>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230F1A71-524B-FEBC-105D-730C90C75B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A9BF6B-7E75-7117-624C-BD70FAC4B63B}"/>
              </a:ext>
            </a:extLst>
          </p:cNvPr>
          <p:cNvSpPr>
            <a:spLocks noGrp="1"/>
          </p:cNvSpPr>
          <p:nvPr>
            <p:ph type="title"/>
          </p:nvPr>
        </p:nvSpPr>
        <p:spPr>
          <a:xfrm>
            <a:off x="793296" y="479654"/>
            <a:ext cx="11830050" cy="1371600"/>
          </a:xfrm>
        </p:spPr>
        <p:txBody>
          <a:bodyPr anchor="ctr">
            <a:normAutofit/>
          </a:bodyPr>
          <a:lstStyle/>
          <a:p>
            <a:r>
              <a:rPr lang="en-US" sz="5400" b="1" dirty="0">
                <a:solidFill>
                  <a:schemeClr val="bg1"/>
                </a:solidFill>
              </a:rPr>
              <a:t>Why It Matters</a:t>
            </a:r>
            <a:endParaRPr lang="en-US" sz="5400" b="1" dirty="0"/>
          </a:p>
        </p:txBody>
      </p:sp>
      <p:pic>
        <p:nvPicPr>
          <p:cNvPr id="4" name="Picture 3" descr="A picture containing ocean floor&#10;&#10;Description automatically generated">
            <a:extLst>
              <a:ext uri="{FF2B5EF4-FFF2-40B4-BE49-F238E27FC236}">
                <a16:creationId xmlns:a16="http://schemas.microsoft.com/office/drawing/2014/main" id="{9F487717-E260-87BC-DFB5-86EB2373708A}"/>
              </a:ext>
            </a:extLst>
          </p:cNvPr>
          <p:cNvPicPr>
            <a:picLocks noChangeAspect="1"/>
          </p:cNvPicPr>
          <p:nvPr/>
        </p:nvPicPr>
        <p:blipFill>
          <a:blip r:embed="rId4"/>
          <a:stretch>
            <a:fillRect/>
          </a:stretch>
        </p:blipFill>
        <p:spPr>
          <a:xfrm>
            <a:off x="-7950" y="1118"/>
            <a:ext cx="18288000" cy="2328672"/>
          </a:xfrm>
          <a:prstGeom prst="rect">
            <a:avLst/>
          </a:prstGeom>
        </p:spPr>
      </p:pic>
      <p:sp>
        <p:nvSpPr>
          <p:cNvPr id="6" name="Title 1">
            <a:extLst>
              <a:ext uri="{FF2B5EF4-FFF2-40B4-BE49-F238E27FC236}">
                <a16:creationId xmlns:a16="http://schemas.microsoft.com/office/drawing/2014/main" id="{571DF761-7721-9761-980E-D8DA33AD9E37}"/>
              </a:ext>
            </a:extLst>
          </p:cNvPr>
          <p:cNvSpPr txBox="1">
            <a:spLocks/>
          </p:cNvSpPr>
          <p:nvPr/>
        </p:nvSpPr>
        <p:spPr>
          <a:xfrm>
            <a:off x="380511" y="449568"/>
            <a:ext cx="17526978" cy="137160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en-US" sz="7200" b="1" dirty="0">
                <a:solidFill>
                  <a:srgbClr val="FFFFFF"/>
                </a:solidFill>
                <a:latin typeface="Myriad Pro"/>
              </a:rPr>
              <a:t>FY26 President’s Budget</a:t>
            </a:r>
          </a:p>
        </p:txBody>
      </p:sp>
      <p:pic>
        <p:nvPicPr>
          <p:cNvPr id="8" name="Picture 7">
            <a:extLst>
              <a:ext uri="{FF2B5EF4-FFF2-40B4-BE49-F238E27FC236}">
                <a16:creationId xmlns:a16="http://schemas.microsoft.com/office/drawing/2014/main" id="{544AA9E6-EF1E-0207-11C5-EC7438612237}"/>
              </a:ext>
            </a:extLst>
          </p:cNvPr>
          <p:cNvPicPr>
            <a:picLocks noChangeAspect="1"/>
          </p:cNvPicPr>
          <p:nvPr/>
        </p:nvPicPr>
        <p:blipFill>
          <a:blip r:embed="rId5"/>
          <a:stretch>
            <a:fillRect/>
          </a:stretch>
        </p:blipFill>
        <p:spPr>
          <a:xfrm>
            <a:off x="14832836" y="685867"/>
            <a:ext cx="2917190" cy="786452"/>
          </a:xfrm>
          <a:prstGeom prst="rect">
            <a:avLst/>
          </a:prstGeom>
        </p:spPr>
      </p:pic>
      <p:pic>
        <p:nvPicPr>
          <p:cNvPr id="5" name="Picture 4">
            <a:extLst>
              <a:ext uri="{FF2B5EF4-FFF2-40B4-BE49-F238E27FC236}">
                <a16:creationId xmlns:a16="http://schemas.microsoft.com/office/drawing/2014/main" id="{583FEF18-5074-7780-D35D-2253A3FFDFD8}"/>
              </a:ext>
            </a:extLst>
          </p:cNvPr>
          <p:cNvPicPr>
            <a:picLocks noChangeAspect="1"/>
          </p:cNvPicPr>
          <p:nvPr/>
        </p:nvPicPr>
        <p:blipFill>
          <a:blip r:embed="rId6"/>
          <a:stretch>
            <a:fillRect/>
          </a:stretch>
        </p:blipFill>
        <p:spPr>
          <a:xfrm>
            <a:off x="1398342" y="2359876"/>
            <a:ext cx="16148649" cy="7930733"/>
          </a:xfrm>
          <a:prstGeom prst="rect">
            <a:avLst/>
          </a:prstGeom>
        </p:spPr>
      </p:pic>
    </p:spTree>
    <p:extLst>
      <p:ext uri="{BB962C8B-B14F-4D97-AF65-F5344CB8AC3E}">
        <p14:creationId xmlns:p14="http://schemas.microsoft.com/office/powerpoint/2010/main" val="3595686084"/>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15BEE67C-82A3-4489-29AE-C9EF972953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8202BC-0080-3821-6CF0-179318819361}"/>
              </a:ext>
            </a:extLst>
          </p:cNvPr>
          <p:cNvSpPr>
            <a:spLocks noGrp="1"/>
          </p:cNvSpPr>
          <p:nvPr>
            <p:ph type="title"/>
          </p:nvPr>
        </p:nvSpPr>
        <p:spPr>
          <a:xfrm>
            <a:off x="793296" y="479654"/>
            <a:ext cx="11830050" cy="1371600"/>
          </a:xfrm>
        </p:spPr>
        <p:txBody>
          <a:bodyPr anchor="ctr">
            <a:normAutofit/>
          </a:bodyPr>
          <a:lstStyle/>
          <a:p>
            <a:r>
              <a:rPr lang="en-US" sz="5400" b="1" dirty="0">
                <a:solidFill>
                  <a:schemeClr val="bg1"/>
                </a:solidFill>
              </a:rPr>
              <a:t>Why It Matters</a:t>
            </a:r>
            <a:endParaRPr lang="en-US" sz="5400" b="1" dirty="0"/>
          </a:p>
        </p:txBody>
      </p:sp>
      <p:pic>
        <p:nvPicPr>
          <p:cNvPr id="4" name="Picture 3" descr="A picture containing ocean floor&#10;&#10;Description automatically generated">
            <a:extLst>
              <a:ext uri="{FF2B5EF4-FFF2-40B4-BE49-F238E27FC236}">
                <a16:creationId xmlns:a16="http://schemas.microsoft.com/office/drawing/2014/main" id="{E6545EF0-5EB4-5AC5-F967-3F89B7524295}"/>
              </a:ext>
            </a:extLst>
          </p:cNvPr>
          <p:cNvPicPr>
            <a:picLocks noChangeAspect="1"/>
          </p:cNvPicPr>
          <p:nvPr/>
        </p:nvPicPr>
        <p:blipFill>
          <a:blip r:embed="rId4"/>
          <a:stretch>
            <a:fillRect/>
          </a:stretch>
        </p:blipFill>
        <p:spPr>
          <a:xfrm>
            <a:off x="-7950" y="1118"/>
            <a:ext cx="18288000" cy="2328672"/>
          </a:xfrm>
          <a:prstGeom prst="rect">
            <a:avLst/>
          </a:prstGeom>
        </p:spPr>
      </p:pic>
      <p:sp>
        <p:nvSpPr>
          <p:cNvPr id="6" name="Title 1">
            <a:extLst>
              <a:ext uri="{FF2B5EF4-FFF2-40B4-BE49-F238E27FC236}">
                <a16:creationId xmlns:a16="http://schemas.microsoft.com/office/drawing/2014/main" id="{6F83338A-4043-7C63-5C52-32D6954CC599}"/>
              </a:ext>
            </a:extLst>
          </p:cNvPr>
          <p:cNvSpPr txBox="1">
            <a:spLocks/>
          </p:cNvSpPr>
          <p:nvPr/>
        </p:nvSpPr>
        <p:spPr>
          <a:xfrm>
            <a:off x="380511" y="449568"/>
            <a:ext cx="17526978" cy="137160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en-US" sz="7200" b="1" dirty="0">
                <a:solidFill>
                  <a:srgbClr val="FFFFFF"/>
                </a:solidFill>
                <a:latin typeface="Myriad Pro"/>
              </a:rPr>
              <a:t>Budget Reconciliation</a:t>
            </a:r>
          </a:p>
        </p:txBody>
      </p:sp>
      <p:pic>
        <p:nvPicPr>
          <p:cNvPr id="8" name="Picture 7">
            <a:extLst>
              <a:ext uri="{FF2B5EF4-FFF2-40B4-BE49-F238E27FC236}">
                <a16:creationId xmlns:a16="http://schemas.microsoft.com/office/drawing/2014/main" id="{F0198AB4-CFD7-3BD1-D69C-46043A79B3EC}"/>
              </a:ext>
            </a:extLst>
          </p:cNvPr>
          <p:cNvPicPr>
            <a:picLocks noChangeAspect="1"/>
          </p:cNvPicPr>
          <p:nvPr/>
        </p:nvPicPr>
        <p:blipFill>
          <a:blip r:embed="rId5"/>
          <a:stretch>
            <a:fillRect/>
          </a:stretch>
        </p:blipFill>
        <p:spPr>
          <a:xfrm>
            <a:off x="14832836" y="685867"/>
            <a:ext cx="2917190" cy="786452"/>
          </a:xfrm>
          <a:prstGeom prst="rect">
            <a:avLst/>
          </a:prstGeom>
        </p:spPr>
      </p:pic>
      <p:pic>
        <p:nvPicPr>
          <p:cNvPr id="7" name="Picture 6">
            <a:extLst>
              <a:ext uri="{FF2B5EF4-FFF2-40B4-BE49-F238E27FC236}">
                <a16:creationId xmlns:a16="http://schemas.microsoft.com/office/drawing/2014/main" id="{D63A5926-BEE2-5870-D85F-987055AD4D86}"/>
              </a:ext>
            </a:extLst>
          </p:cNvPr>
          <p:cNvPicPr>
            <a:picLocks noChangeAspect="1"/>
          </p:cNvPicPr>
          <p:nvPr/>
        </p:nvPicPr>
        <p:blipFill>
          <a:blip r:embed="rId6"/>
          <a:stretch>
            <a:fillRect/>
          </a:stretch>
        </p:blipFill>
        <p:spPr>
          <a:xfrm>
            <a:off x="1441289" y="2428166"/>
            <a:ext cx="16130720" cy="7858835"/>
          </a:xfrm>
          <a:prstGeom prst="rect">
            <a:avLst/>
          </a:prstGeom>
        </p:spPr>
      </p:pic>
    </p:spTree>
    <p:extLst>
      <p:ext uri="{BB962C8B-B14F-4D97-AF65-F5344CB8AC3E}">
        <p14:creationId xmlns:p14="http://schemas.microsoft.com/office/powerpoint/2010/main" val="2663260177"/>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D8364E0F-D16C-9294-20E5-1F1F2645BA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4B0F85-228B-2937-0D85-E31E291C864A}"/>
              </a:ext>
            </a:extLst>
          </p:cNvPr>
          <p:cNvSpPr>
            <a:spLocks noGrp="1"/>
          </p:cNvSpPr>
          <p:nvPr>
            <p:ph type="title"/>
          </p:nvPr>
        </p:nvSpPr>
        <p:spPr>
          <a:xfrm>
            <a:off x="793296" y="479654"/>
            <a:ext cx="11830050" cy="1371600"/>
          </a:xfrm>
        </p:spPr>
        <p:txBody>
          <a:bodyPr anchor="ctr">
            <a:normAutofit/>
          </a:bodyPr>
          <a:lstStyle/>
          <a:p>
            <a:r>
              <a:rPr lang="en-US" sz="5400" b="1" dirty="0">
                <a:solidFill>
                  <a:schemeClr val="bg1"/>
                </a:solidFill>
              </a:rPr>
              <a:t>Why It Matters</a:t>
            </a:r>
            <a:endParaRPr lang="en-US" sz="5400" b="1" dirty="0"/>
          </a:p>
        </p:txBody>
      </p:sp>
      <p:sp>
        <p:nvSpPr>
          <p:cNvPr id="3" name="Content Placeholder 2">
            <a:extLst>
              <a:ext uri="{FF2B5EF4-FFF2-40B4-BE49-F238E27FC236}">
                <a16:creationId xmlns:a16="http://schemas.microsoft.com/office/drawing/2014/main" id="{592F1453-ABAA-271B-6361-A27F1182A472}"/>
              </a:ext>
            </a:extLst>
          </p:cNvPr>
          <p:cNvSpPr>
            <a:spLocks noGrp="1"/>
          </p:cNvSpPr>
          <p:nvPr>
            <p:ph sz="half" idx="1"/>
          </p:nvPr>
        </p:nvSpPr>
        <p:spPr>
          <a:xfrm>
            <a:off x="2732119" y="7191104"/>
            <a:ext cx="12736484" cy="1541963"/>
          </a:xfrm>
        </p:spPr>
        <p:txBody>
          <a:bodyPr vert="horz" lIns="137160" tIns="68580" rIns="137160" bIns="68580" rtlCol="0" anchor="t">
            <a:noAutofit/>
          </a:bodyPr>
          <a:lstStyle/>
          <a:p>
            <a:pPr marL="685800" lvl="1" indent="0" algn="ctr">
              <a:buNone/>
            </a:pPr>
            <a:endParaRPr lang="en-US" sz="3900" dirty="0"/>
          </a:p>
          <a:p>
            <a:pPr marL="685800" lvl="1" indent="0">
              <a:buNone/>
            </a:pPr>
            <a:endParaRPr lang="en-US" sz="3900" dirty="0">
              <a:ea typeface="+mn-lt"/>
              <a:cs typeface="+mn-lt"/>
            </a:endParaRPr>
          </a:p>
          <a:p>
            <a:pPr lvl="1"/>
            <a:endParaRPr lang="en-US" sz="3900" dirty="0">
              <a:ea typeface="+mn-lt"/>
              <a:cs typeface="+mn-lt"/>
            </a:endParaRPr>
          </a:p>
          <a:p>
            <a:pPr lvl="1"/>
            <a:endParaRPr lang="en-US" sz="3900" dirty="0">
              <a:ea typeface="+mn-lt"/>
              <a:cs typeface="+mn-lt"/>
            </a:endParaRPr>
          </a:p>
          <a:p>
            <a:pPr lvl="1"/>
            <a:endParaRPr lang="en-US" sz="3900" dirty="0"/>
          </a:p>
        </p:txBody>
      </p:sp>
      <p:pic>
        <p:nvPicPr>
          <p:cNvPr id="4" name="Picture 3" descr="A picture containing ocean floor&#10;&#10;Description automatically generated">
            <a:extLst>
              <a:ext uri="{FF2B5EF4-FFF2-40B4-BE49-F238E27FC236}">
                <a16:creationId xmlns:a16="http://schemas.microsoft.com/office/drawing/2014/main" id="{8B2C14FE-BE79-3A5F-AEF7-CB0E694322AE}"/>
              </a:ext>
            </a:extLst>
          </p:cNvPr>
          <p:cNvPicPr>
            <a:picLocks noChangeAspect="1"/>
          </p:cNvPicPr>
          <p:nvPr/>
        </p:nvPicPr>
        <p:blipFill>
          <a:blip r:embed="rId4"/>
          <a:stretch>
            <a:fillRect/>
          </a:stretch>
        </p:blipFill>
        <p:spPr>
          <a:xfrm>
            <a:off x="-7950" y="1118"/>
            <a:ext cx="18288000" cy="2328672"/>
          </a:xfrm>
          <a:prstGeom prst="rect">
            <a:avLst/>
          </a:prstGeom>
        </p:spPr>
      </p:pic>
      <p:sp>
        <p:nvSpPr>
          <p:cNvPr id="6" name="Title 1">
            <a:extLst>
              <a:ext uri="{FF2B5EF4-FFF2-40B4-BE49-F238E27FC236}">
                <a16:creationId xmlns:a16="http://schemas.microsoft.com/office/drawing/2014/main" id="{D497C717-0DEC-2E29-14DC-D27539C8B8C4}"/>
              </a:ext>
            </a:extLst>
          </p:cNvPr>
          <p:cNvSpPr txBox="1">
            <a:spLocks/>
          </p:cNvSpPr>
          <p:nvPr/>
        </p:nvSpPr>
        <p:spPr>
          <a:xfrm>
            <a:off x="380511" y="449568"/>
            <a:ext cx="17526978" cy="137160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en-US" sz="7200" b="1" dirty="0">
                <a:solidFill>
                  <a:srgbClr val="FFFFFF"/>
                </a:solidFill>
                <a:latin typeface="Myriad Pro"/>
              </a:rPr>
              <a:t>The Way Forward</a:t>
            </a:r>
          </a:p>
        </p:txBody>
      </p:sp>
      <p:pic>
        <p:nvPicPr>
          <p:cNvPr id="8" name="Picture 7">
            <a:extLst>
              <a:ext uri="{FF2B5EF4-FFF2-40B4-BE49-F238E27FC236}">
                <a16:creationId xmlns:a16="http://schemas.microsoft.com/office/drawing/2014/main" id="{2B0DB4B0-3913-391F-973C-7A22122FD73D}"/>
              </a:ext>
            </a:extLst>
          </p:cNvPr>
          <p:cNvPicPr>
            <a:picLocks noChangeAspect="1"/>
          </p:cNvPicPr>
          <p:nvPr/>
        </p:nvPicPr>
        <p:blipFill>
          <a:blip r:embed="rId5"/>
          <a:stretch>
            <a:fillRect/>
          </a:stretch>
        </p:blipFill>
        <p:spPr>
          <a:xfrm>
            <a:off x="14832836" y="685867"/>
            <a:ext cx="2917190" cy="786452"/>
          </a:xfrm>
          <a:prstGeom prst="rect">
            <a:avLst/>
          </a:prstGeom>
        </p:spPr>
      </p:pic>
      <p:sp>
        <p:nvSpPr>
          <p:cNvPr id="7" name="TextBox 6">
            <a:extLst>
              <a:ext uri="{FF2B5EF4-FFF2-40B4-BE49-F238E27FC236}">
                <a16:creationId xmlns:a16="http://schemas.microsoft.com/office/drawing/2014/main" id="{6A448B75-FB89-7C14-0910-F776CD67C3F8}"/>
              </a:ext>
            </a:extLst>
          </p:cNvPr>
          <p:cNvSpPr txBox="1"/>
          <p:nvPr/>
        </p:nvSpPr>
        <p:spPr>
          <a:xfrm>
            <a:off x="223047" y="2359875"/>
            <a:ext cx="17526978" cy="7709803"/>
          </a:xfrm>
          <a:prstGeom prst="rect">
            <a:avLst/>
          </a:prstGeom>
          <a:noFill/>
        </p:spPr>
        <p:txBody>
          <a:bodyPr wrap="square">
            <a:spAutoFit/>
          </a:bodyPr>
          <a:lstStyle/>
          <a:p>
            <a:pPr marL="514350" indent="-514350" defTabSz="1371600">
              <a:buFont typeface="Wingdings" panose="05000000000000000000" pitchFamily="2" charset="2"/>
              <a:buChar char="§"/>
            </a:pPr>
            <a:r>
              <a:rPr lang="en-US" sz="3300" b="1" dirty="0">
                <a:solidFill>
                  <a:prstClr val="black"/>
                </a:solidFill>
                <a:latin typeface="Calibri" panose="020F0502020204030204"/>
              </a:rPr>
              <a:t>Organized Response/Collective</a:t>
            </a:r>
          </a:p>
          <a:p>
            <a:pPr marL="1200150" lvl="1" indent="-514350" defTabSz="1371600">
              <a:buFont typeface="Wingdings" panose="05000000000000000000" pitchFamily="2" charset="2"/>
              <a:buChar char="§"/>
            </a:pPr>
            <a:r>
              <a:rPr lang="en-US" sz="3300" b="1" dirty="0">
                <a:solidFill>
                  <a:prstClr val="black"/>
                </a:solidFill>
                <a:latin typeface="Calibri" panose="020F0502020204030204"/>
              </a:rPr>
              <a:t>24x7x360 Crisis Room</a:t>
            </a:r>
          </a:p>
          <a:p>
            <a:pPr marL="1200150" lvl="1" indent="-514350" defTabSz="1371600">
              <a:buFont typeface="Wingdings" panose="05000000000000000000" pitchFamily="2" charset="2"/>
              <a:buChar char="§"/>
            </a:pPr>
            <a:r>
              <a:rPr lang="en-US" sz="3300" b="1" dirty="0">
                <a:solidFill>
                  <a:prstClr val="black"/>
                </a:solidFill>
                <a:latin typeface="Calibri" panose="020F0502020204030204"/>
              </a:rPr>
              <a:t>For Our Health</a:t>
            </a:r>
          </a:p>
          <a:p>
            <a:pPr marL="1200150" lvl="1" indent="-514350" defTabSz="1371600">
              <a:buFont typeface="Wingdings" panose="05000000000000000000" pitchFamily="2" charset="2"/>
              <a:buChar char="§"/>
            </a:pPr>
            <a:r>
              <a:rPr lang="en-US" sz="3300" b="1" dirty="0">
                <a:solidFill>
                  <a:prstClr val="black"/>
                </a:solidFill>
                <a:latin typeface="Calibri" panose="020F0502020204030204"/>
              </a:rPr>
              <a:t>Protect Our Care</a:t>
            </a:r>
          </a:p>
          <a:p>
            <a:pPr marL="1200150" lvl="1" indent="-514350" defTabSz="1371600">
              <a:buFont typeface="Wingdings" panose="05000000000000000000" pitchFamily="2" charset="2"/>
              <a:buChar char="§"/>
            </a:pPr>
            <a:r>
              <a:rPr lang="en-US" sz="3300" b="1" dirty="0">
                <a:solidFill>
                  <a:prstClr val="black"/>
                </a:solidFill>
                <a:latin typeface="Calibri" panose="020F0502020204030204"/>
              </a:rPr>
              <a:t>Coalition for Trust in Health and Science</a:t>
            </a:r>
          </a:p>
          <a:p>
            <a:pPr marL="1200150" lvl="1" indent="-514350" defTabSz="1371600">
              <a:buFont typeface="Wingdings" panose="05000000000000000000" pitchFamily="2" charset="2"/>
              <a:buChar char="§"/>
            </a:pPr>
            <a:r>
              <a:rPr lang="en-US" sz="3300" b="1" dirty="0">
                <a:solidFill>
                  <a:prstClr val="black"/>
                </a:solidFill>
                <a:latin typeface="Calibri" panose="020F0502020204030204"/>
              </a:rPr>
              <a:t>Vaccine Integrity Project / Northeast Public Health Collaborative</a:t>
            </a:r>
          </a:p>
          <a:p>
            <a:pPr marL="1200150" lvl="1" indent="-514350" defTabSz="1371600">
              <a:buFont typeface="Wingdings" panose="05000000000000000000" pitchFamily="2" charset="2"/>
              <a:buChar char="§"/>
            </a:pPr>
            <a:r>
              <a:rPr lang="en-US" sz="3300" b="1" dirty="0" err="1">
                <a:solidFill>
                  <a:prstClr val="black"/>
                </a:solidFill>
                <a:latin typeface="Calibri" panose="020F0502020204030204"/>
              </a:rPr>
              <a:t>PriorityONE</a:t>
            </a:r>
            <a:endParaRPr lang="en-US" sz="3300" b="1" dirty="0">
              <a:solidFill>
                <a:prstClr val="black"/>
              </a:solidFill>
              <a:latin typeface="Calibri" panose="020F0502020204030204"/>
            </a:endParaRPr>
          </a:p>
          <a:p>
            <a:pPr marL="1200150" lvl="1" indent="-514350" defTabSz="1371600">
              <a:buFont typeface="Wingdings" panose="05000000000000000000" pitchFamily="2" charset="2"/>
              <a:buChar char="§"/>
            </a:pPr>
            <a:r>
              <a:rPr lang="en-US" sz="3300" b="1" dirty="0">
                <a:solidFill>
                  <a:prstClr val="black"/>
                </a:solidFill>
                <a:latin typeface="Calibri" panose="020F0502020204030204"/>
              </a:rPr>
              <a:t>Americans for Healthy Communities</a:t>
            </a:r>
          </a:p>
          <a:p>
            <a:pPr marL="1200150" lvl="1" indent="-514350" defTabSz="1371600">
              <a:buFont typeface="Wingdings" panose="05000000000000000000" pitchFamily="2" charset="2"/>
              <a:buChar char="§"/>
            </a:pPr>
            <a:r>
              <a:rPr lang="en-US" sz="3300" b="1" dirty="0">
                <a:solidFill>
                  <a:prstClr val="black"/>
                </a:solidFill>
                <a:latin typeface="Calibri" panose="020F0502020204030204"/>
              </a:rPr>
              <a:t>Fired But Fighting</a:t>
            </a:r>
          </a:p>
          <a:p>
            <a:pPr marL="514350" indent="-514350" defTabSz="1371600">
              <a:buFont typeface="Wingdings" panose="05000000000000000000" pitchFamily="2" charset="2"/>
              <a:buChar char="§"/>
            </a:pPr>
            <a:r>
              <a:rPr lang="en-US" sz="3300" b="1" dirty="0">
                <a:solidFill>
                  <a:prstClr val="black"/>
                </a:solidFill>
                <a:latin typeface="Calibri" panose="020F0502020204030204"/>
              </a:rPr>
              <a:t>NACCHO</a:t>
            </a:r>
          </a:p>
          <a:p>
            <a:pPr marL="1200150" lvl="1" indent="-514350" defTabSz="1371600">
              <a:buFont typeface="Wingdings" panose="05000000000000000000" pitchFamily="2" charset="2"/>
              <a:buChar char="§"/>
            </a:pPr>
            <a:r>
              <a:rPr lang="en-US" sz="3300" b="1" dirty="0">
                <a:solidFill>
                  <a:prstClr val="black"/>
                </a:solidFill>
                <a:latin typeface="Calibri" panose="020F0502020204030204"/>
              </a:rPr>
              <a:t>Coalition Work</a:t>
            </a:r>
          </a:p>
          <a:p>
            <a:pPr marL="1200150" lvl="1" indent="-514350" defTabSz="1371600">
              <a:buFont typeface="Wingdings" panose="05000000000000000000" pitchFamily="2" charset="2"/>
              <a:buChar char="§"/>
            </a:pPr>
            <a:r>
              <a:rPr lang="en-US" sz="3300" b="1" dirty="0">
                <a:solidFill>
                  <a:prstClr val="black"/>
                </a:solidFill>
                <a:latin typeface="Calibri" panose="020F0502020204030204"/>
              </a:rPr>
              <a:t>Advocacy/Education</a:t>
            </a:r>
          </a:p>
          <a:p>
            <a:pPr marL="1200150" lvl="1" indent="-514350" defTabSz="1371600">
              <a:buFont typeface="Wingdings" panose="05000000000000000000" pitchFamily="2" charset="2"/>
              <a:buChar char="§"/>
            </a:pPr>
            <a:r>
              <a:rPr lang="en-US" sz="3300" b="1" dirty="0">
                <a:solidFill>
                  <a:prstClr val="black"/>
                </a:solidFill>
                <a:latin typeface="Calibri" panose="020F0502020204030204"/>
              </a:rPr>
              <a:t>Funding to LHDs</a:t>
            </a:r>
          </a:p>
          <a:p>
            <a:pPr marL="1200150" lvl="1" indent="-514350" defTabSz="1371600">
              <a:buFont typeface="Wingdings" panose="05000000000000000000" pitchFamily="2" charset="2"/>
              <a:buChar char="§"/>
            </a:pPr>
            <a:r>
              <a:rPr lang="en-US" sz="3300" b="1" dirty="0">
                <a:solidFill>
                  <a:prstClr val="black"/>
                </a:solidFill>
                <a:latin typeface="Calibri" panose="020F0502020204030204"/>
              </a:rPr>
              <a:t>Sharing of Information</a:t>
            </a:r>
          </a:p>
          <a:p>
            <a:pPr marL="1200150" lvl="1" indent="-514350" defTabSz="1371600">
              <a:buFont typeface="Wingdings" panose="05000000000000000000" pitchFamily="2" charset="2"/>
              <a:buChar char="§"/>
            </a:pPr>
            <a:r>
              <a:rPr lang="en-US" sz="3300" b="1" dirty="0">
                <a:solidFill>
                  <a:prstClr val="black"/>
                </a:solidFill>
                <a:latin typeface="Calibri" panose="020F0502020204030204"/>
              </a:rPr>
              <a:t>Reimagining Local Governmental Public Health and Innovating in the Moment</a:t>
            </a:r>
          </a:p>
        </p:txBody>
      </p:sp>
    </p:spTree>
    <p:extLst>
      <p:ext uri="{BB962C8B-B14F-4D97-AF65-F5344CB8AC3E}">
        <p14:creationId xmlns:p14="http://schemas.microsoft.com/office/powerpoint/2010/main" val="854872406"/>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84C90F3C-4E51-CCE5-E627-3E2D3549B5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F4E656-F957-BBD0-E26F-4C77F8A6DAE5}"/>
              </a:ext>
            </a:extLst>
          </p:cNvPr>
          <p:cNvSpPr>
            <a:spLocks noGrp="1"/>
          </p:cNvSpPr>
          <p:nvPr>
            <p:ph type="title"/>
          </p:nvPr>
        </p:nvSpPr>
        <p:spPr>
          <a:xfrm>
            <a:off x="793296" y="479654"/>
            <a:ext cx="11830050" cy="1371600"/>
          </a:xfrm>
        </p:spPr>
        <p:txBody>
          <a:bodyPr anchor="ctr">
            <a:normAutofit/>
          </a:bodyPr>
          <a:lstStyle/>
          <a:p>
            <a:r>
              <a:rPr lang="en-US" sz="5400" b="1" dirty="0">
                <a:solidFill>
                  <a:schemeClr val="bg1"/>
                </a:solidFill>
              </a:rPr>
              <a:t>Why It Matters</a:t>
            </a:r>
            <a:endParaRPr lang="en-US" sz="5400" b="1" dirty="0"/>
          </a:p>
        </p:txBody>
      </p:sp>
      <p:sp>
        <p:nvSpPr>
          <p:cNvPr id="3" name="Content Placeholder 2">
            <a:extLst>
              <a:ext uri="{FF2B5EF4-FFF2-40B4-BE49-F238E27FC236}">
                <a16:creationId xmlns:a16="http://schemas.microsoft.com/office/drawing/2014/main" id="{4C1BF45C-BC98-047A-003E-9A54ED4E7D0D}"/>
              </a:ext>
            </a:extLst>
          </p:cNvPr>
          <p:cNvSpPr>
            <a:spLocks noGrp="1"/>
          </p:cNvSpPr>
          <p:nvPr>
            <p:ph sz="half" idx="1"/>
          </p:nvPr>
        </p:nvSpPr>
        <p:spPr>
          <a:xfrm>
            <a:off x="2732119" y="7191104"/>
            <a:ext cx="12736484" cy="1541963"/>
          </a:xfrm>
        </p:spPr>
        <p:txBody>
          <a:bodyPr vert="horz" lIns="137160" tIns="68580" rIns="137160" bIns="68580" rtlCol="0" anchor="t">
            <a:noAutofit/>
          </a:bodyPr>
          <a:lstStyle/>
          <a:p>
            <a:pPr marL="685800" lvl="1" indent="0" algn="ctr">
              <a:buNone/>
            </a:pPr>
            <a:endParaRPr lang="en-US" sz="3900" dirty="0"/>
          </a:p>
          <a:p>
            <a:pPr marL="685800" lvl="1" indent="0">
              <a:buNone/>
            </a:pPr>
            <a:endParaRPr lang="en-US" sz="3900" dirty="0">
              <a:ea typeface="+mn-lt"/>
              <a:cs typeface="+mn-lt"/>
            </a:endParaRPr>
          </a:p>
          <a:p>
            <a:pPr lvl="1"/>
            <a:endParaRPr lang="en-US" sz="3900" dirty="0">
              <a:ea typeface="+mn-lt"/>
              <a:cs typeface="+mn-lt"/>
            </a:endParaRPr>
          </a:p>
          <a:p>
            <a:pPr lvl="1"/>
            <a:endParaRPr lang="en-US" sz="3900" dirty="0">
              <a:ea typeface="+mn-lt"/>
              <a:cs typeface="+mn-lt"/>
            </a:endParaRPr>
          </a:p>
          <a:p>
            <a:pPr lvl="1"/>
            <a:endParaRPr lang="en-US" sz="3900" dirty="0"/>
          </a:p>
        </p:txBody>
      </p:sp>
      <p:pic>
        <p:nvPicPr>
          <p:cNvPr id="4" name="Picture 3" descr="A picture containing ocean floor&#10;&#10;Description automatically generated">
            <a:extLst>
              <a:ext uri="{FF2B5EF4-FFF2-40B4-BE49-F238E27FC236}">
                <a16:creationId xmlns:a16="http://schemas.microsoft.com/office/drawing/2014/main" id="{E8E1609B-41AC-AEE8-FC70-B2BA7F04B212}"/>
              </a:ext>
            </a:extLst>
          </p:cNvPr>
          <p:cNvPicPr>
            <a:picLocks noChangeAspect="1"/>
          </p:cNvPicPr>
          <p:nvPr/>
        </p:nvPicPr>
        <p:blipFill>
          <a:blip r:embed="rId4"/>
          <a:stretch>
            <a:fillRect/>
          </a:stretch>
        </p:blipFill>
        <p:spPr>
          <a:xfrm>
            <a:off x="0" y="-65973"/>
            <a:ext cx="18288000" cy="1790202"/>
          </a:xfrm>
          <a:prstGeom prst="rect">
            <a:avLst/>
          </a:prstGeom>
        </p:spPr>
      </p:pic>
      <p:sp>
        <p:nvSpPr>
          <p:cNvPr id="6" name="Title 1">
            <a:extLst>
              <a:ext uri="{FF2B5EF4-FFF2-40B4-BE49-F238E27FC236}">
                <a16:creationId xmlns:a16="http://schemas.microsoft.com/office/drawing/2014/main" id="{9D4B98CF-8842-3AA5-8A21-A634C567F456}"/>
              </a:ext>
            </a:extLst>
          </p:cNvPr>
          <p:cNvSpPr txBox="1">
            <a:spLocks/>
          </p:cNvSpPr>
          <p:nvPr/>
        </p:nvSpPr>
        <p:spPr>
          <a:xfrm>
            <a:off x="47651" y="352629"/>
            <a:ext cx="18272100" cy="137160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en-US" sz="6600" b="1" dirty="0">
                <a:solidFill>
                  <a:srgbClr val="FFFFFF"/>
                </a:solidFill>
                <a:latin typeface="Myriad Pro"/>
              </a:rPr>
              <a:t>The Future (is NOW) – Active </a:t>
            </a:r>
            <a:r>
              <a:rPr lang="en-US" sz="6600" b="1">
                <a:solidFill>
                  <a:srgbClr val="FFFFFF"/>
                </a:solidFill>
                <a:latin typeface="Myriad Pro"/>
              </a:rPr>
              <a:t>PH Threats</a:t>
            </a:r>
            <a:endParaRPr lang="en-US" sz="6600" b="1" dirty="0">
              <a:solidFill>
                <a:srgbClr val="FFFFFF"/>
              </a:solidFill>
              <a:latin typeface="Myriad Pro"/>
            </a:endParaRPr>
          </a:p>
        </p:txBody>
      </p:sp>
      <p:pic>
        <p:nvPicPr>
          <p:cNvPr id="8" name="Picture 7">
            <a:extLst>
              <a:ext uri="{FF2B5EF4-FFF2-40B4-BE49-F238E27FC236}">
                <a16:creationId xmlns:a16="http://schemas.microsoft.com/office/drawing/2014/main" id="{3056240A-6EC4-1F3E-F62E-2524B3EF612C}"/>
              </a:ext>
            </a:extLst>
          </p:cNvPr>
          <p:cNvPicPr>
            <a:picLocks noChangeAspect="1"/>
          </p:cNvPicPr>
          <p:nvPr/>
        </p:nvPicPr>
        <p:blipFill>
          <a:blip r:embed="rId5"/>
          <a:stretch>
            <a:fillRect/>
          </a:stretch>
        </p:blipFill>
        <p:spPr>
          <a:xfrm>
            <a:off x="0" y="1724229"/>
            <a:ext cx="11225721" cy="4687134"/>
          </a:xfrm>
          <a:prstGeom prst="rect">
            <a:avLst/>
          </a:prstGeom>
        </p:spPr>
      </p:pic>
      <p:pic>
        <p:nvPicPr>
          <p:cNvPr id="10" name="Picture 9">
            <a:extLst>
              <a:ext uri="{FF2B5EF4-FFF2-40B4-BE49-F238E27FC236}">
                <a16:creationId xmlns:a16="http://schemas.microsoft.com/office/drawing/2014/main" id="{8539F69F-619A-58AA-4A7B-5B994D631A85}"/>
              </a:ext>
            </a:extLst>
          </p:cNvPr>
          <p:cNvPicPr>
            <a:picLocks noChangeAspect="1"/>
          </p:cNvPicPr>
          <p:nvPr/>
        </p:nvPicPr>
        <p:blipFill>
          <a:blip r:embed="rId6"/>
          <a:stretch>
            <a:fillRect/>
          </a:stretch>
        </p:blipFill>
        <p:spPr>
          <a:xfrm>
            <a:off x="6907004" y="5914457"/>
            <a:ext cx="11225721" cy="4291580"/>
          </a:xfrm>
          <a:prstGeom prst="rect">
            <a:avLst/>
          </a:prstGeom>
        </p:spPr>
      </p:pic>
    </p:spTree>
    <p:extLst>
      <p:ext uri="{BB962C8B-B14F-4D97-AF65-F5344CB8AC3E}">
        <p14:creationId xmlns:p14="http://schemas.microsoft.com/office/powerpoint/2010/main" val="3464843571"/>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D59A85DD-CD73-DF72-145A-FC03AB7BF9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4B3593-315C-B1CA-F637-01D7C88F735B}"/>
              </a:ext>
            </a:extLst>
          </p:cNvPr>
          <p:cNvSpPr>
            <a:spLocks noGrp="1"/>
          </p:cNvSpPr>
          <p:nvPr>
            <p:ph type="title"/>
          </p:nvPr>
        </p:nvSpPr>
        <p:spPr>
          <a:xfrm>
            <a:off x="793296" y="479654"/>
            <a:ext cx="11830050" cy="1371600"/>
          </a:xfrm>
        </p:spPr>
        <p:txBody>
          <a:bodyPr anchor="ctr">
            <a:normAutofit/>
          </a:bodyPr>
          <a:lstStyle/>
          <a:p>
            <a:r>
              <a:rPr lang="en-US" sz="5400" b="1" dirty="0">
                <a:solidFill>
                  <a:schemeClr val="bg1"/>
                </a:solidFill>
              </a:rPr>
              <a:t>Why It Matters</a:t>
            </a:r>
            <a:endParaRPr lang="en-US" sz="5400" b="1" dirty="0"/>
          </a:p>
        </p:txBody>
      </p:sp>
      <p:sp>
        <p:nvSpPr>
          <p:cNvPr id="3" name="Content Placeholder 2">
            <a:extLst>
              <a:ext uri="{FF2B5EF4-FFF2-40B4-BE49-F238E27FC236}">
                <a16:creationId xmlns:a16="http://schemas.microsoft.com/office/drawing/2014/main" id="{C8424C7D-997C-5757-228D-4302939277DD}"/>
              </a:ext>
            </a:extLst>
          </p:cNvPr>
          <p:cNvSpPr>
            <a:spLocks noGrp="1"/>
          </p:cNvSpPr>
          <p:nvPr>
            <p:ph sz="half" idx="1"/>
          </p:nvPr>
        </p:nvSpPr>
        <p:spPr>
          <a:xfrm>
            <a:off x="2732119" y="7191104"/>
            <a:ext cx="12736484" cy="1541963"/>
          </a:xfrm>
        </p:spPr>
        <p:txBody>
          <a:bodyPr vert="horz" lIns="137160" tIns="68580" rIns="137160" bIns="68580" rtlCol="0" anchor="t">
            <a:noAutofit/>
          </a:bodyPr>
          <a:lstStyle/>
          <a:p>
            <a:pPr marL="685800" lvl="1" indent="0" algn="ctr">
              <a:buNone/>
            </a:pPr>
            <a:endParaRPr lang="en-US" sz="3900" dirty="0"/>
          </a:p>
          <a:p>
            <a:pPr marL="685800" lvl="1" indent="0">
              <a:buNone/>
            </a:pPr>
            <a:endParaRPr lang="en-US" sz="3900" dirty="0">
              <a:ea typeface="+mn-lt"/>
              <a:cs typeface="+mn-lt"/>
            </a:endParaRPr>
          </a:p>
          <a:p>
            <a:pPr lvl="1"/>
            <a:endParaRPr lang="en-US" sz="3900" dirty="0">
              <a:ea typeface="+mn-lt"/>
              <a:cs typeface="+mn-lt"/>
            </a:endParaRPr>
          </a:p>
          <a:p>
            <a:pPr lvl="1"/>
            <a:endParaRPr lang="en-US" sz="3900" dirty="0">
              <a:ea typeface="+mn-lt"/>
              <a:cs typeface="+mn-lt"/>
            </a:endParaRPr>
          </a:p>
          <a:p>
            <a:pPr lvl="1"/>
            <a:endParaRPr lang="en-US" sz="3900" dirty="0"/>
          </a:p>
        </p:txBody>
      </p:sp>
      <p:pic>
        <p:nvPicPr>
          <p:cNvPr id="4" name="Picture 3" descr="A picture containing ocean floor&#10;&#10;Description automatically generated">
            <a:extLst>
              <a:ext uri="{FF2B5EF4-FFF2-40B4-BE49-F238E27FC236}">
                <a16:creationId xmlns:a16="http://schemas.microsoft.com/office/drawing/2014/main" id="{DB522361-A192-F17E-ECCE-C381A3DB309E}"/>
              </a:ext>
            </a:extLst>
          </p:cNvPr>
          <p:cNvPicPr>
            <a:picLocks noChangeAspect="1"/>
          </p:cNvPicPr>
          <p:nvPr/>
        </p:nvPicPr>
        <p:blipFill>
          <a:blip r:embed="rId4"/>
          <a:stretch>
            <a:fillRect/>
          </a:stretch>
        </p:blipFill>
        <p:spPr>
          <a:xfrm>
            <a:off x="0" y="-65973"/>
            <a:ext cx="18288000" cy="1790202"/>
          </a:xfrm>
          <a:prstGeom prst="rect">
            <a:avLst/>
          </a:prstGeom>
        </p:spPr>
      </p:pic>
      <p:sp>
        <p:nvSpPr>
          <p:cNvPr id="6" name="Title 1">
            <a:extLst>
              <a:ext uri="{FF2B5EF4-FFF2-40B4-BE49-F238E27FC236}">
                <a16:creationId xmlns:a16="http://schemas.microsoft.com/office/drawing/2014/main" id="{0C63B655-154A-C3D3-B391-1E604B7AF32E}"/>
              </a:ext>
            </a:extLst>
          </p:cNvPr>
          <p:cNvSpPr txBox="1">
            <a:spLocks/>
          </p:cNvSpPr>
          <p:nvPr/>
        </p:nvSpPr>
        <p:spPr>
          <a:xfrm>
            <a:off x="47651" y="352629"/>
            <a:ext cx="18272100" cy="137160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en-US" sz="6600" b="1" dirty="0">
                <a:solidFill>
                  <a:srgbClr val="FFFFFF"/>
                </a:solidFill>
                <a:latin typeface="Myriad Pro"/>
              </a:rPr>
              <a:t>The Future (is NOW) – Active </a:t>
            </a:r>
            <a:r>
              <a:rPr lang="en-US" sz="6600" b="1">
                <a:solidFill>
                  <a:srgbClr val="FFFFFF"/>
                </a:solidFill>
                <a:latin typeface="Myriad Pro"/>
              </a:rPr>
              <a:t>PH Threats</a:t>
            </a:r>
            <a:endParaRPr lang="en-US" sz="6600" b="1" dirty="0">
              <a:solidFill>
                <a:srgbClr val="FFFFFF"/>
              </a:solidFill>
              <a:latin typeface="Myriad Pro"/>
            </a:endParaRPr>
          </a:p>
        </p:txBody>
      </p:sp>
      <p:pic>
        <p:nvPicPr>
          <p:cNvPr id="7" name="Picture 6">
            <a:extLst>
              <a:ext uri="{FF2B5EF4-FFF2-40B4-BE49-F238E27FC236}">
                <a16:creationId xmlns:a16="http://schemas.microsoft.com/office/drawing/2014/main" id="{24FD03AD-4866-D7D1-7255-55A3B6BE79F0}"/>
              </a:ext>
            </a:extLst>
          </p:cNvPr>
          <p:cNvPicPr>
            <a:picLocks noChangeAspect="1"/>
          </p:cNvPicPr>
          <p:nvPr/>
        </p:nvPicPr>
        <p:blipFill>
          <a:blip r:embed="rId5"/>
          <a:stretch>
            <a:fillRect/>
          </a:stretch>
        </p:blipFill>
        <p:spPr>
          <a:xfrm>
            <a:off x="2350570" y="1724229"/>
            <a:ext cx="13499579" cy="8562771"/>
          </a:xfrm>
          <a:prstGeom prst="rect">
            <a:avLst/>
          </a:prstGeom>
        </p:spPr>
      </p:pic>
    </p:spTree>
    <p:extLst>
      <p:ext uri="{BB962C8B-B14F-4D97-AF65-F5344CB8AC3E}">
        <p14:creationId xmlns:p14="http://schemas.microsoft.com/office/powerpoint/2010/main" val="1046597455"/>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765DAC57-B319-53E3-78AD-8E1C02583A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4626FB-7BA6-7CCF-7FA6-62E4966E3608}"/>
              </a:ext>
            </a:extLst>
          </p:cNvPr>
          <p:cNvSpPr>
            <a:spLocks noGrp="1"/>
          </p:cNvSpPr>
          <p:nvPr>
            <p:ph type="title"/>
          </p:nvPr>
        </p:nvSpPr>
        <p:spPr>
          <a:xfrm>
            <a:off x="793296" y="479654"/>
            <a:ext cx="11830050" cy="1371600"/>
          </a:xfrm>
        </p:spPr>
        <p:txBody>
          <a:bodyPr anchor="ctr">
            <a:normAutofit/>
          </a:bodyPr>
          <a:lstStyle/>
          <a:p>
            <a:r>
              <a:rPr lang="en-US" sz="5400" b="1" dirty="0">
                <a:solidFill>
                  <a:schemeClr val="bg1"/>
                </a:solidFill>
              </a:rPr>
              <a:t>Why It Matters</a:t>
            </a:r>
            <a:endParaRPr lang="en-US" sz="5400" b="1" dirty="0"/>
          </a:p>
        </p:txBody>
      </p:sp>
      <p:sp>
        <p:nvSpPr>
          <p:cNvPr id="3" name="Content Placeholder 2">
            <a:extLst>
              <a:ext uri="{FF2B5EF4-FFF2-40B4-BE49-F238E27FC236}">
                <a16:creationId xmlns:a16="http://schemas.microsoft.com/office/drawing/2014/main" id="{A455B886-6931-E121-0385-D18E112E517D}"/>
              </a:ext>
            </a:extLst>
          </p:cNvPr>
          <p:cNvSpPr>
            <a:spLocks noGrp="1"/>
          </p:cNvSpPr>
          <p:nvPr>
            <p:ph sz="half" idx="1"/>
          </p:nvPr>
        </p:nvSpPr>
        <p:spPr>
          <a:xfrm>
            <a:off x="2732119" y="7191104"/>
            <a:ext cx="12736484" cy="1541963"/>
          </a:xfrm>
        </p:spPr>
        <p:txBody>
          <a:bodyPr vert="horz" lIns="137160" tIns="68580" rIns="137160" bIns="68580" rtlCol="0" anchor="t">
            <a:noAutofit/>
          </a:bodyPr>
          <a:lstStyle/>
          <a:p>
            <a:pPr marL="685800" lvl="1" indent="0" algn="ctr">
              <a:buNone/>
            </a:pPr>
            <a:endParaRPr lang="en-US" sz="3900" dirty="0"/>
          </a:p>
          <a:p>
            <a:pPr marL="685800" lvl="1" indent="0">
              <a:buNone/>
            </a:pPr>
            <a:endParaRPr lang="en-US" sz="3900" dirty="0">
              <a:ea typeface="+mn-lt"/>
              <a:cs typeface="+mn-lt"/>
            </a:endParaRPr>
          </a:p>
          <a:p>
            <a:pPr lvl="1"/>
            <a:endParaRPr lang="en-US" sz="3900" dirty="0">
              <a:ea typeface="+mn-lt"/>
              <a:cs typeface="+mn-lt"/>
            </a:endParaRPr>
          </a:p>
          <a:p>
            <a:pPr lvl="1"/>
            <a:endParaRPr lang="en-US" sz="3900" dirty="0">
              <a:ea typeface="+mn-lt"/>
              <a:cs typeface="+mn-lt"/>
            </a:endParaRPr>
          </a:p>
          <a:p>
            <a:pPr lvl="1"/>
            <a:endParaRPr lang="en-US" sz="3900" dirty="0"/>
          </a:p>
        </p:txBody>
      </p:sp>
      <p:pic>
        <p:nvPicPr>
          <p:cNvPr id="4" name="Picture 3" descr="A picture containing ocean floor&#10;&#10;Description automatically generated">
            <a:extLst>
              <a:ext uri="{FF2B5EF4-FFF2-40B4-BE49-F238E27FC236}">
                <a16:creationId xmlns:a16="http://schemas.microsoft.com/office/drawing/2014/main" id="{9DC8CD6C-57FE-6DD9-7D1A-D0C7D338AB6E}"/>
              </a:ext>
            </a:extLst>
          </p:cNvPr>
          <p:cNvPicPr>
            <a:picLocks noChangeAspect="1"/>
          </p:cNvPicPr>
          <p:nvPr/>
        </p:nvPicPr>
        <p:blipFill>
          <a:blip r:embed="rId4"/>
          <a:stretch>
            <a:fillRect/>
          </a:stretch>
        </p:blipFill>
        <p:spPr>
          <a:xfrm>
            <a:off x="0" y="-65973"/>
            <a:ext cx="18288000" cy="1790202"/>
          </a:xfrm>
          <a:prstGeom prst="rect">
            <a:avLst/>
          </a:prstGeom>
        </p:spPr>
      </p:pic>
      <p:sp>
        <p:nvSpPr>
          <p:cNvPr id="6" name="Title 1">
            <a:extLst>
              <a:ext uri="{FF2B5EF4-FFF2-40B4-BE49-F238E27FC236}">
                <a16:creationId xmlns:a16="http://schemas.microsoft.com/office/drawing/2014/main" id="{A8CA1683-8819-6509-CA6A-1E20CAE63637}"/>
              </a:ext>
            </a:extLst>
          </p:cNvPr>
          <p:cNvSpPr txBox="1">
            <a:spLocks/>
          </p:cNvSpPr>
          <p:nvPr/>
        </p:nvSpPr>
        <p:spPr>
          <a:xfrm>
            <a:off x="47651" y="352629"/>
            <a:ext cx="18272100" cy="137160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en-US" sz="6600" b="1" dirty="0">
                <a:solidFill>
                  <a:srgbClr val="FFFFFF"/>
                </a:solidFill>
                <a:latin typeface="Myriad Pro"/>
              </a:rPr>
              <a:t>The Future (is NOW) – Active </a:t>
            </a:r>
            <a:r>
              <a:rPr lang="en-US" sz="6600" b="1">
                <a:solidFill>
                  <a:srgbClr val="FFFFFF"/>
                </a:solidFill>
                <a:latin typeface="Myriad Pro"/>
              </a:rPr>
              <a:t>PH Threats</a:t>
            </a:r>
            <a:endParaRPr lang="en-US" sz="6600" b="1" dirty="0">
              <a:solidFill>
                <a:srgbClr val="FFFFFF"/>
              </a:solidFill>
              <a:latin typeface="Myriad Pro"/>
            </a:endParaRPr>
          </a:p>
        </p:txBody>
      </p:sp>
      <p:pic>
        <p:nvPicPr>
          <p:cNvPr id="8" name="Picture 7">
            <a:extLst>
              <a:ext uri="{FF2B5EF4-FFF2-40B4-BE49-F238E27FC236}">
                <a16:creationId xmlns:a16="http://schemas.microsoft.com/office/drawing/2014/main" id="{E895D8C2-3F10-89E1-2C4E-7258E6192F45}"/>
              </a:ext>
            </a:extLst>
          </p:cNvPr>
          <p:cNvPicPr>
            <a:picLocks noChangeAspect="1"/>
          </p:cNvPicPr>
          <p:nvPr/>
        </p:nvPicPr>
        <p:blipFill>
          <a:blip r:embed="rId5"/>
          <a:stretch>
            <a:fillRect/>
          </a:stretch>
        </p:blipFill>
        <p:spPr>
          <a:xfrm>
            <a:off x="1371600" y="1724230"/>
            <a:ext cx="15842412" cy="7978538"/>
          </a:xfrm>
          <a:prstGeom prst="rect">
            <a:avLst/>
          </a:prstGeom>
        </p:spPr>
      </p:pic>
    </p:spTree>
    <p:extLst>
      <p:ext uri="{BB962C8B-B14F-4D97-AF65-F5344CB8AC3E}">
        <p14:creationId xmlns:p14="http://schemas.microsoft.com/office/powerpoint/2010/main" val="2232973869"/>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E5EDF3AE-ABFF-229A-5CD9-7106FD888A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07A9B6-A31D-A811-6F4C-638E0827E9C1}"/>
              </a:ext>
            </a:extLst>
          </p:cNvPr>
          <p:cNvSpPr>
            <a:spLocks noGrp="1"/>
          </p:cNvSpPr>
          <p:nvPr>
            <p:ph type="title"/>
          </p:nvPr>
        </p:nvSpPr>
        <p:spPr>
          <a:xfrm>
            <a:off x="793296" y="479654"/>
            <a:ext cx="11830050" cy="1371600"/>
          </a:xfrm>
        </p:spPr>
        <p:txBody>
          <a:bodyPr anchor="ctr">
            <a:normAutofit/>
          </a:bodyPr>
          <a:lstStyle/>
          <a:p>
            <a:r>
              <a:rPr lang="en-US" sz="5400" b="1" dirty="0">
                <a:solidFill>
                  <a:schemeClr val="bg1"/>
                </a:solidFill>
              </a:rPr>
              <a:t>Why It Matters</a:t>
            </a:r>
            <a:endParaRPr lang="en-US" sz="5400" b="1" dirty="0"/>
          </a:p>
        </p:txBody>
      </p:sp>
      <p:sp>
        <p:nvSpPr>
          <p:cNvPr id="3" name="Content Placeholder 2">
            <a:extLst>
              <a:ext uri="{FF2B5EF4-FFF2-40B4-BE49-F238E27FC236}">
                <a16:creationId xmlns:a16="http://schemas.microsoft.com/office/drawing/2014/main" id="{474B9727-1D1E-0B7B-981D-1CBBF914B25F}"/>
              </a:ext>
            </a:extLst>
          </p:cNvPr>
          <p:cNvSpPr>
            <a:spLocks noGrp="1"/>
          </p:cNvSpPr>
          <p:nvPr>
            <p:ph sz="half" idx="1"/>
          </p:nvPr>
        </p:nvSpPr>
        <p:spPr>
          <a:xfrm>
            <a:off x="2732119" y="7191104"/>
            <a:ext cx="12736484" cy="1541963"/>
          </a:xfrm>
        </p:spPr>
        <p:txBody>
          <a:bodyPr vert="horz" lIns="137160" tIns="68580" rIns="137160" bIns="68580" rtlCol="0" anchor="t">
            <a:noAutofit/>
          </a:bodyPr>
          <a:lstStyle/>
          <a:p>
            <a:pPr marL="685800" lvl="1" indent="0" algn="ctr">
              <a:buNone/>
            </a:pPr>
            <a:endParaRPr lang="en-US" sz="3900" dirty="0"/>
          </a:p>
          <a:p>
            <a:pPr marL="685800" lvl="1" indent="0">
              <a:buNone/>
            </a:pPr>
            <a:endParaRPr lang="en-US" sz="3900" dirty="0">
              <a:ea typeface="+mn-lt"/>
              <a:cs typeface="+mn-lt"/>
            </a:endParaRPr>
          </a:p>
          <a:p>
            <a:pPr lvl="1"/>
            <a:endParaRPr lang="en-US" sz="3900" dirty="0">
              <a:ea typeface="+mn-lt"/>
              <a:cs typeface="+mn-lt"/>
            </a:endParaRPr>
          </a:p>
          <a:p>
            <a:pPr lvl="1"/>
            <a:endParaRPr lang="en-US" sz="3900" dirty="0">
              <a:ea typeface="+mn-lt"/>
              <a:cs typeface="+mn-lt"/>
            </a:endParaRPr>
          </a:p>
          <a:p>
            <a:pPr lvl="1"/>
            <a:endParaRPr lang="en-US" sz="3900" dirty="0"/>
          </a:p>
        </p:txBody>
      </p:sp>
      <p:pic>
        <p:nvPicPr>
          <p:cNvPr id="4" name="Picture 3" descr="A picture containing ocean floor&#10;&#10;Description automatically generated">
            <a:extLst>
              <a:ext uri="{FF2B5EF4-FFF2-40B4-BE49-F238E27FC236}">
                <a16:creationId xmlns:a16="http://schemas.microsoft.com/office/drawing/2014/main" id="{D60E87AE-9BFA-8058-7511-C9CE95B82A57}"/>
              </a:ext>
            </a:extLst>
          </p:cNvPr>
          <p:cNvPicPr>
            <a:picLocks noChangeAspect="1"/>
          </p:cNvPicPr>
          <p:nvPr/>
        </p:nvPicPr>
        <p:blipFill>
          <a:blip r:embed="rId4"/>
          <a:stretch>
            <a:fillRect/>
          </a:stretch>
        </p:blipFill>
        <p:spPr>
          <a:xfrm>
            <a:off x="-7950" y="1118"/>
            <a:ext cx="18288000" cy="2328672"/>
          </a:xfrm>
          <a:prstGeom prst="rect">
            <a:avLst/>
          </a:prstGeom>
        </p:spPr>
      </p:pic>
      <p:sp>
        <p:nvSpPr>
          <p:cNvPr id="6" name="Title 1">
            <a:extLst>
              <a:ext uri="{FF2B5EF4-FFF2-40B4-BE49-F238E27FC236}">
                <a16:creationId xmlns:a16="http://schemas.microsoft.com/office/drawing/2014/main" id="{8825DC36-E4D4-9ADA-CF7D-36F4956AC017}"/>
              </a:ext>
            </a:extLst>
          </p:cNvPr>
          <p:cNvSpPr txBox="1">
            <a:spLocks/>
          </p:cNvSpPr>
          <p:nvPr/>
        </p:nvSpPr>
        <p:spPr>
          <a:xfrm>
            <a:off x="380511" y="449568"/>
            <a:ext cx="17526978" cy="137160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en-US" sz="7200" b="1" dirty="0">
                <a:solidFill>
                  <a:srgbClr val="FFFFFF"/>
                </a:solidFill>
                <a:latin typeface="Myriad Pro"/>
              </a:rPr>
              <a:t>Watching…</a:t>
            </a:r>
          </a:p>
        </p:txBody>
      </p:sp>
      <p:pic>
        <p:nvPicPr>
          <p:cNvPr id="8" name="Picture 7">
            <a:extLst>
              <a:ext uri="{FF2B5EF4-FFF2-40B4-BE49-F238E27FC236}">
                <a16:creationId xmlns:a16="http://schemas.microsoft.com/office/drawing/2014/main" id="{99F31000-8FC0-00B5-F2E4-C68E8BE00B98}"/>
              </a:ext>
            </a:extLst>
          </p:cNvPr>
          <p:cNvPicPr>
            <a:picLocks noChangeAspect="1"/>
          </p:cNvPicPr>
          <p:nvPr/>
        </p:nvPicPr>
        <p:blipFill>
          <a:blip r:embed="rId5"/>
          <a:stretch>
            <a:fillRect/>
          </a:stretch>
        </p:blipFill>
        <p:spPr>
          <a:xfrm>
            <a:off x="14832836" y="685867"/>
            <a:ext cx="2917190" cy="786452"/>
          </a:xfrm>
          <a:prstGeom prst="rect">
            <a:avLst/>
          </a:prstGeom>
        </p:spPr>
      </p:pic>
      <p:pic>
        <p:nvPicPr>
          <p:cNvPr id="9" name="Picture 8">
            <a:extLst>
              <a:ext uri="{FF2B5EF4-FFF2-40B4-BE49-F238E27FC236}">
                <a16:creationId xmlns:a16="http://schemas.microsoft.com/office/drawing/2014/main" id="{B13638E1-ABE6-BA5D-0428-19FCD12448DE}"/>
              </a:ext>
            </a:extLst>
          </p:cNvPr>
          <p:cNvPicPr>
            <a:picLocks noChangeAspect="1"/>
          </p:cNvPicPr>
          <p:nvPr/>
        </p:nvPicPr>
        <p:blipFill>
          <a:blip r:embed="rId6"/>
          <a:stretch>
            <a:fillRect/>
          </a:stretch>
        </p:blipFill>
        <p:spPr>
          <a:xfrm>
            <a:off x="1565695" y="1881340"/>
            <a:ext cx="14522570" cy="7736150"/>
          </a:xfrm>
          <a:prstGeom prst="rect">
            <a:avLst/>
          </a:prstGeom>
        </p:spPr>
      </p:pic>
    </p:spTree>
    <p:extLst>
      <p:ext uri="{BB962C8B-B14F-4D97-AF65-F5344CB8AC3E}">
        <p14:creationId xmlns:p14="http://schemas.microsoft.com/office/powerpoint/2010/main" val="328799406"/>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329B68BB-54F1-94DB-9D90-28C4118C39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55C8CD-F063-0A00-63E6-D06CB9F3B3DD}"/>
              </a:ext>
            </a:extLst>
          </p:cNvPr>
          <p:cNvSpPr>
            <a:spLocks noGrp="1"/>
          </p:cNvSpPr>
          <p:nvPr>
            <p:ph type="title"/>
          </p:nvPr>
        </p:nvSpPr>
        <p:spPr>
          <a:xfrm>
            <a:off x="793296" y="479654"/>
            <a:ext cx="11830050" cy="1371600"/>
          </a:xfrm>
        </p:spPr>
        <p:txBody>
          <a:bodyPr anchor="ctr">
            <a:normAutofit/>
          </a:bodyPr>
          <a:lstStyle/>
          <a:p>
            <a:r>
              <a:rPr lang="en-US" sz="5400" b="1" dirty="0">
                <a:solidFill>
                  <a:schemeClr val="bg1"/>
                </a:solidFill>
              </a:rPr>
              <a:t>Why It Matters</a:t>
            </a:r>
            <a:endParaRPr lang="en-US" sz="5400" b="1" dirty="0"/>
          </a:p>
        </p:txBody>
      </p:sp>
      <p:sp>
        <p:nvSpPr>
          <p:cNvPr id="3" name="Content Placeholder 2">
            <a:extLst>
              <a:ext uri="{FF2B5EF4-FFF2-40B4-BE49-F238E27FC236}">
                <a16:creationId xmlns:a16="http://schemas.microsoft.com/office/drawing/2014/main" id="{AA17ABCC-2B6C-1F0A-0213-D34E4104548F}"/>
              </a:ext>
            </a:extLst>
          </p:cNvPr>
          <p:cNvSpPr>
            <a:spLocks noGrp="1"/>
          </p:cNvSpPr>
          <p:nvPr>
            <p:ph sz="half" idx="1"/>
          </p:nvPr>
        </p:nvSpPr>
        <p:spPr>
          <a:xfrm>
            <a:off x="2732119" y="7191104"/>
            <a:ext cx="12736484" cy="1541963"/>
          </a:xfrm>
        </p:spPr>
        <p:txBody>
          <a:bodyPr vert="horz" lIns="137160" tIns="68580" rIns="137160" bIns="68580" rtlCol="0" anchor="t">
            <a:noAutofit/>
          </a:bodyPr>
          <a:lstStyle/>
          <a:p>
            <a:pPr marL="685800" lvl="1" indent="0" algn="ctr">
              <a:buNone/>
            </a:pPr>
            <a:endParaRPr lang="en-US" sz="3900" dirty="0"/>
          </a:p>
          <a:p>
            <a:pPr marL="685800" lvl="1" indent="0">
              <a:buNone/>
            </a:pPr>
            <a:endParaRPr lang="en-US" sz="3900" dirty="0">
              <a:ea typeface="+mn-lt"/>
              <a:cs typeface="+mn-lt"/>
            </a:endParaRPr>
          </a:p>
          <a:p>
            <a:pPr lvl="1"/>
            <a:endParaRPr lang="en-US" sz="3900" dirty="0">
              <a:ea typeface="+mn-lt"/>
              <a:cs typeface="+mn-lt"/>
            </a:endParaRPr>
          </a:p>
          <a:p>
            <a:pPr lvl="1"/>
            <a:endParaRPr lang="en-US" sz="3900" dirty="0">
              <a:ea typeface="+mn-lt"/>
              <a:cs typeface="+mn-lt"/>
            </a:endParaRPr>
          </a:p>
          <a:p>
            <a:pPr lvl="1"/>
            <a:endParaRPr lang="en-US" sz="3900" dirty="0"/>
          </a:p>
        </p:txBody>
      </p:sp>
      <p:pic>
        <p:nvPicPr>
          <p:cNvPr id="4" name="Picture 3" descr="A picture containing ocean floor&#10;&#10;Description automatically generated">
            <a:extLst>
              <a:ext uri="{FF2B5EF4-FFF2-40B4-BE49-F238E27FC236}">
                <a16:creationId xmlns:a16="http://schemas.microsoft.com/office/drawing/2014/main" id="{34FF4A45-8B06-350A-F6D7-E89192E3A635}"/>
              </a:ext>
            </a:extLst>
          </p:cNvPr>
          <p:cNvPicPr>
            <a:picLocks noChangeAspect="1"/>
          </p:cNvPicPr>
          <p:nvPr/>
        </p:nvPicPr>
        <p:blipFill>
          <a:blip r:embed="rId4"/>
          <a:stretch>
            <a:fillRect/>
          </a:stretch>
        </p:blipFill>
        <p:spPr>
          <a:xfrm>
            <a:off x="-7950" y="1118"/>
            <a:ext cx="18288000" cy="2328672"/>
          </a:xfrm>
          <a:prstGeom prst="rect">
            <a:avLst/>
          </a:prstGeom>
        </p:spPr>
      </p:pic>
      <p:sp>
        <p:nvSpPr>
          <p:cNvPr id="6" name="Title 1">
            <a:extLst>
              <a:ext uri="{FF2B5EF4-FFF2-40B4-BE49-F238E27FC236}">
                <a16:creationId xmlns:a16="http://schemas.microsoft.com/office/drawing/2014/main" id="{F0F51837-047D-3F9C-4051-0BF23B7FA3C7}"/>
              </a:ext>
            </a:extLst>
          </p:cNvPr>
          <p:cNvSpPr txBox="1">
            <a:spLocks/>
          </p:cNvSpPr>
          <p:nvPr/>
        </p:nvSpPr>
        <p:spPr>
          <a:xfrm>
            <a:off x="380511" y="449568"/>
            <a:ext cx="17526978" cy="137160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en-US" sz="7200" b="1" dirty="0">
                <a:solidFill>
                  <a:srgbClr val="FFFFFF"/>
                </a:solidFill>
                <a:latin typeface="Myriad Pro"/>
              </a:rPr>
              <a:t>Watching…</a:t>
            </a:r>
          </a:p>
        </p:txBody>
      </p:sp>
      <p:pic>
        <p:nvPicPr>
          <p:cNvPr id="8" name="Picture 7">
            <a:extLst>
              <a:ext uri="{FF2B5EF4-FFF2-40B4-BE49-F238E27FC236}">
                <a16:creationId xmlns:a16="http://schemas.microsoft.com/office/drawing/2014/main" id="{F5232689-B403-DA6C-6B98-9CD196CF6ABA}"/>
              </a:ext>
            </a:extLst>
          </p:cNvPr>
          <p:cNvPicPr>
            <a:picLocks noChangeAspect="1"/>
          </p:cNvPicPr>
          <p:nvPr/>
        </p:nvPicPr>
        <p:blipFill>
          <a:blip r:embed="rId5"/>
          <a:stretch>
            <a:fillRect/>
          </a:stretch>
        </p:blipFill>
        <p:spPr>
          <a:xfrm>
            <a:off x="14832836" y="685867"/>
            <a:ext cx="2917190" cy="786452"/>
          </a:xfrm>
          <a:prstGeom prst="rect">
            <a:avLst/>
          </a:prstGeom>
        </p:spPr>
      </p:pic>
      <p:sp>
        <p:nvSpPr>
          <p:cNvPr id="7" name="TextBox 6">
            <a:extLst>
              <a:ext uri="{FF2B5EF4-FFF2-40B4-BE49-F238E27FC236}">
                <a16:creationId xmlns:a16="http://schemas.microsoft.com/office/drawing/2014/main" id="{F8EB3DED-0509-F051-5816-543F61349414}"/>
              </a:ext>
            </a:extLst>
          </p:cNvPr>
          <p:cNvSpPr txBox="1"/>
          <p:nvPr/>
        </p:nvSpPr>
        <p:spPr>
          <a:xfrm>
            <a:off x="223047" y="2359875"/>
            <a:ext cx="17526978" cy="7478970"/>
          </a:xfrm>
          <a:prstGeom prst="rect">
            <a:avLst/>
          </a:prstGeom>
          <a:noFill/>
        </p:spPr>
        <p:txBody>
          <a:bodyPr wrap="square">
            <a:spAutoFit/>
          </a:bodyPr>
          <a:lstStyle/>
          <a:p>
            <a:pPr marL="514350" indent="-514350" defTabSz="1371600">
              <a:buFont typeface="Wingdings" panose="05000000000000000000" pitchFamily="2" charset="2"/>
              <a:buChar char="§"/>
            </a:pPr>
            <a:r>
              <a:rPr lang="en-US" sz="6000" b="1" dirty="0">
                <a:solidFill>
                  <a:prstClr val="black"/>
                </a:solidFill>
                <a:latin typeface="Calibri" panose="020F0502020204030204"/>
              </a:rPr>
              <a:t>Susan Monarez</a:t>
            </a:r>
          </a:p>
          <a:p>
            <a:pPr marL="514350" indent="-514350" defTabSz="1371600">
              <a:buFont typeface="Wingdings" panose="05000000000000000000" pitchFamily="2" charset="2"/>
              <a:buChar char="§"/>
            </a:pPr>
            <a:r>
              <a:rPr lang="en-US" sz="6000" b="1" dirty="0">
                <a:solidFill>
                  <a:prstClr val="black"/>
                </a:solidFill>
                <a:latin typeface="Calibri" panose="020F0502020204030204"/>
              </a:rPr>
              <a:t>ACIP</a:t>
            </a:r>
          </a:p>
          <a:p>
            <a:pPr marL="514350" indent="-514350" defTabSz="1371600">
              <a:buFont typeface="Wingdings" panose="05000000000000000000" pitchFamily="2" charset="2"/>
              <a:buChar char="§"/>
            </a:pPr>
            <a:r>
              <a:rPr lang="en-US" sz="6000" b="1" dirty="0">
                <a:solidFill>
                  <a:prstClr val="black"/>
                </a:solidFill>
                <a:latin typeface="Calibri" panose="020F0502020204030204"/>
              </a:rPr>
              <a:t>AHA Conversations</a:t>
            </a:r>
          </a:p>
          <a:p>
            <a:pPr marL="514350" indent="-514350" defTabSz="1371600">
              <a:buFont typeface="Wingdings" panose="05000000000000000000" pitchFamily="2" charset="2"/>
              <a:buChar char="§"/>
            </a:pPr>
            <a:r>
              <a:rPr lang="en-US" sz="6000" b="1" dirty="0">
                <a:solidFill>
                  <a:prstClr val="black"/>
                </a:solidFill>
                <a:latin typeface="Calibri" panose="020F0502020204030204"/>
              </a:rPr>
              <a:t>NOFOs and NOAs</a:t>
            </a:r>
          </a:p>
          <a:p>
            <a:pPr marL="514350" indent="-514350" defTabSz="1371600">
              <a:buFont typeface="Wingdings" panose="05000000000000000000" pitchFamily="2" charset="2"/>
              <a:buChar char="§"/>
            </a:pPr>
            <a:r>
              <a:rPr lang="en-US" sz="6000" b="1" dirty="0">
                <a:solidFill>
                  <a:prstClr val="black"/>
                </a:solidFill>
                <a:latin typeface="Calibri" panose="020F0502020204030204"/>
              </a:rPr>
              <a:t>FY25 Funding Appropriated but Not Released – OMB Issue</a:t>
            </a:r>
          </a:p>
          <a:p>
            <a:pPr marL="514350" indent="-514350" defTabSz="1371600">
              <a:buFont typeface="Wingdings" panose="05000000000000000000" pitchFamily="2" charset="2"/>
              <a:buChar char="§"/>
            </a:pPr>
            <a:r>
              <a:rPr lang="en-US" sz="6000" b="1" dirty="0">
                <a:solidFill>
                  <a:prstClr val="black"/>
                </a:solidFill>
                <a:latin typeface="Calibri" panose="020F0502020204030204"/>
              </a:rPr>
              <a:t>POCKET RECISSIONS</a:t>
            </a:r>
          </a:p>
          <a:p>
            <a:pPr marL="514350" indent="-514350" defTabSz="1371600">
              <a:buFont typeface="Wingdings" panose="05000000000000000000" pitchFamily="2" charset="2"/>
              <a:buChar char="§"/>
            </a:pPr>
            <a:r>
              <a:rPr lang="en-US" sz="6000" b="1" dirty="0">
                <a:solidFill>
                  <a:prstClr val="black"/>
                </a:solidFill>
                <a:latin typeface="Calibri" panose="020F0502020204030204"/>
              </a:rPr>
              <a:t>A Note About Active Litigation</a:t>
            </a:r>
          </a:p>
        </p:txBody>
      </p:sp>
    </p:spTree>
    <p:extLst>
      <p:ext uri="{BB962C8B-B14F-4D97-AF65-F5344CB8AC3E}">
        <p14:creationId xmlns:p14="http://schemas.microsoft.com/office/powerpoint/2010/main" val="1020263607"/>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14140FE-B21F-4044-81A3-D911BFA299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2"/>
            <a:ext cx="18288000" cy="1746647"/>
          </a:xfrm>
          <a:prstGeom prst="rect">
            <a:avLst/>
          </a:prstGeom>
        </p:spPr>
      </p:pic>
      <p:pic>
        <p:nvPicPr>
          <p:cNvPr id="25" name="Picture 24">
            <a:extLst>
              <a:ext uri="{FF2B5EF4-FFF2-40B4-BE49-F238E27FC236}">
                <a16:creationId xmlns:a16="http://schemas.microsoft.com/office/drawing/2014/main" id="{80FD8DD1-95BE-4692-8C24-3FB6E0704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55204" y="838104"/>
            <a:ext cx="2188002" cy="591045"/>
          </a:xfrm>
          <a:prstGeom prst="rect">
            <a:avLst/>
          </a:prstGeom>
        </p:spPr>
      </p:pic>
      <p:sp>
        <p:nvSpPr>
          <p:cNvPr id="26" name="TextBox 25">
            <a:extLst>
              <a:ext uri="{FF2B5EF4-FFF2-40B4-BE49-F238E27FC236}">
                <a16:creationId xmlns:a16="http://schemas.microsoft.com/office/drawing/2014/main" id="{B172E9DA-397B-4AB2-8343-94DBE542FBB7}"/>
              </a:ext>
            </a:extLst>
          </p:cNvPr>
          <p:cNvSpPr txBox="1"/>
          <p:nvPr/>
        </p:nvSpPr>
        <p:spPr>
          <a:xfrm>
            <a:off x="1408966" y="5143501"/>
            <a:ext cx="15470066" cy="5078313"/>
          </a:xfrm>
          <a:prstGeom prst="rect">
            <a:avLst/>
          </a:prstGeom>
          <a:solidFill>
            <a:srgbClr val="009999"/>
          </a:solidFill>
        </p:spPr>
        <p:txBody>
          <a:bodyPr wrap="square" rtlCol="0">
            <a:spAutoFit/>
          </a:bodyPr>
          <a:lstStyle/>
          <a:p>
            <a:pPr algn="ctr" defTabSz="1371600"/>
            <a:r>
              <a:rPr lang="en-US" sz="3600" b="1" dirty="0">
                <a:solidFill>
                  <a:prstClr val="white"/>
                </a:solidFill>
                <a:latin typeface="Tw Cen MT" panose="020B0602020104020603"/>
              </a:rPr>
              <a:t>Lori Tremmel Freeman</a:t>
            </a:r>
          </a:p>
          <a:p>
            <a:pPr algn="ctr" defTabSz="1371600"/>
            <a:r>
              <a:rPr lang="en-US" sz="3600" b="1" dirty="0">
                <a:solidFill>
                  <a:prstClr val="white"/>
                </a:solidFill>
                <a:latin typeface="Tw Cen MT" panose="020B0602020104020603"/>
              </a:rPr>
              <a:t>Chief Executive Officer</a:t>
            </a:r>
          </a:p>
          <a:p>
            <a:pPr algn="ctr" defTabSz="1371600"/>
            <a:r>
              <a:rPr lang="en-US" sz="3600" b="1" dirty="0">
                <a:solidFill>
                  <a:prstClr val="white"/>
                </a:solidFill>
                <a:latin typeface="Tw Cen MT" panose="020B0602020104020603"/>
              </a:rPr>
              <a:t>National Association of County and City Health Officials (NACCHO)</a:t>
            </a:r>
          </a:p>
          <a:p>
            <a:pPr algn="ctr" defTabSz="1371600"/>
            <a:r>
              <a:rPr lang="en-US" sz="3600" b="1" dirty="0">
                <a:solidFill>
                  <a:prstClr val="white"/>
                </a:solidFill>
                <a:latin typeface="Tw Cen MT" panose="020B0602020104020603"/>
              </a:rPr>
              <a:t>1201 Eye St NW, 4</a:t>
            </a:r>
            <a:r>
              <a:rPr lang="en-US" sz="3600" b="1" baseline="30000" dirty="0">
                <a:solidFill>
                  <a:prstClr val="white"/>
                </a:solidFill>
                <a:latin typeface="Tw Cen MT" panose="020B0602020104020603"/>
              </a:rPr>
              <a:t>th</a:t>
            </a:r>
            <a:r>
              <a:rPr lang="en-US" sz="3600" b="1" dirty="0">
                <a:solidFill>
                  <a:prstClr val="white"/>
                </a:solidFill>
                <a:latin typeface="Tw Cen MT" panose="020B0602020104020603"/>
              </a:rPr>
              <a:t> Floor</a:t>
            </a:r>
          </a:p>
          <a:p>
            <a:pPr algn="ctr" defTabSz="1371600"/>
            <a:r>
              <a:rPr lang="en-US" sz="3600" b="1" dirty="0">
                <a:solidFill>
                  <a:prstClr val="white"/>
                </a:solidFill>
                <a:latin typeface="Tw Cen MT" panose="020B0602020104020603"/>
              </a:rPr>
              <a:t>Washington, DC 20005</a:t>
            </a:r>
          </a:p>
          <a:p>
            <a:pPr algn="ctr" defTabSz="1371600"/>
            <a:r>
              <a:rPr lang="en-US" sz="3600" b="1" dirty="0">
                <a:solidFill>
                  <a:prstClr val="white"/>
                </a:solidFill>
                <a:latin typeface="Tw Cen MT" panose="020B0602020104020603"/>
                <a:hlinkClick r:id="rId4">
                  <a:extLst>
                    <a:ext uri="{A12FA001-AC4F-418D-AE19-62706E023703}">
                      <ahyp:hlinkClr xmlns:ahyp="http://schemas.microsoft.com/office/drawing/2018/hyperlinkcolor" val="tx"/>
                    </a:ext>
                  </a:extLst>
                </a:hlinkClick>
              </a:rPr>
              <a:t>www.naccho.org</a:t>
            </a:r>
            <a:endParaRPr lang="en-US" sz="3600" b="1" dirty="0">
              <a:solidFill>
                <a:prstClr val="white"/>
              </a:solidFill>
              <a:latin typeface="Tw Cen MT" panose="020B0602020104020603"/>
            </a:endParaRPr>
          </a:p>
          <a:p>
            <a:pPr algn="ctr" defTabSz="1371600"/>
            <a:r>
              <a:rPr lang="en-US" sz="3600" b="1" dirty="0">
                <a:solidFill>
                  <a:prstClr val="white"/>
                </a:solidFill>
                <a:latin typeface="Tw Cen MT" panose="020B0602020104020603"/>
              </a:rPr>
              <a:t>202.507.4271 Direct</a:t>
            </a:r>
          </a:p>
          <a:p>
            <a:pPr algn="ctr" defTabSz="1371600"/>
            <a:r>
              <a:rPr lang="en-US" sz="3600" b="1" dirty="0">
                <a:solidFill>
                  <a:prstClr val="white"/>
                </a:solidFill>
                <a:latin typeface="Tw Cen MT" panose="020B0602020104020603"/>
                <a:hlinkClick r:id="rId5">
                  <a:extLst>
                    <a:ext uri="{A12FA001-AC4F-418D-AE19-62706E023703}">
                      <ahyp:hlinkClr xmlns:ahyp="http://schemas.microsoft.com/office/drawing/2018/hyperlinkcolor" val="tx"/>
                    </a:ext>
                  </a:extLst>
                </a:hlinkClick>
              </a:rPr>
              <a:t>lfreeman@naccho.org</a:t>
            </a:r>
            <a:endParaRPr lang="en-US" sz="3600" b="1" dirty="0">
              <a:solidFill>
                <a:prstClr val="white"/>
              </a:solidFill>
              <a:latin typeface="Tw Cen MT" panose="020B0602020104020603"/>
            </a:endParaRPr>
          </a:p>
          <a:p>
            <a:pPr algn="ctr" defTabSz="1371600"/>
            <a:endParaRPr lang="en-US" sz="3600" dirty="0">
              <a:solidFill>
                <a:prstClr val="black"/>
              </a:solidFill>
              <a:latin typeface="Tw Cen MT" panose="020B0602020104020603"/>
            </a:endParaRPr>
          </a:p>
        </p:txBody>
      </p:sp>
      <p:pic>
        <p:nvPicPr>
          <p:cNvPr id="3" name="Picture 2">
            <a:extLst>
              <a:ext uri="{FF2B5EF4-FFF2-40B4-BE49-F238E27FC236}">
                <a16:creationId xmlns:a16="http://schemas.microsoft.com/office/drawing/2014/main" id="{34D4B64B-ADEA-6993-447C-DD9FCD3BCD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8908" y="803261"/>
            <a:ext cx="4165148" cy="4117088"/>
          </a:xfrm>
          <a:prstGeom prst="rect">
            <a:avLst/>
          </a:prstGeom>
        </p:spPr>
      </p:pic>
      <p:sp>
        <p:nvSpPr>
          <p:cNvPr id="5" name="TextBox 4">
            <a:extLst>
              <a:ext uri="{FF2B5EF4-FFF2-40B4-BE49-F238E27FC236}">
                <a16:creationId xmlns:a16="http://schemas.microsoft.com/office/drawing/2014/main" id="{B5545282-09CB-3B6B-775B-26A56A6AEB08}"/>
              </a:ext>
            </a:extLst>
          </p:cNvPr>
          <p:cNvSpPr txBox="1"/>
          <p:nvPr/>
        </p:nvSpPr>
        <p:spPr>
          <a:xfrm>
            <a:off x="1408965" y="228602"/>
            <a:ext cx="3838794" cy="1615827"/>
          </a:xfrm>
          <a:prstGeom prst="rect">
            <a:avLst/>
          </a:prstGeom>
          <a:noFill/>
        </p:spPr>
        <p:txBody>
          <a:bodyPr wrap="square" rtlCol="0">
            <a:spAutoFit/>
          </a:bodyPr>
          <a:lstStyle/>
          <a:p>
            <a:pPr defTabSz="1371600">
              <a:defRPr/>
            </a:pPr>
            <a:r>
              <a:rPr lang="en-US" sz="9900" b="1" dirty="0">
                <a:solidFill>
                  <a:srgbClr val="FFFFFF"/>
                </a:solidFill>
                <a:latin typeface="Rastanty Cortez" panose="020F0502020204030204" pitchFamily="2" charset="0"/>
              </a:rPr>
              <a:t>Thank you!</a:t>
            </a:r>
          </a:p>
        </p:txBody>
      </p:sp>
    </p:spTree>
    <p:extLst>
      <p:ext uri="{BB962C8B-B14F-4D97-AF65-F5344CB8AC3E}">
        <p14:creationId xmlns:p14="http://schemas.microsoft.com/office/powerpoint/2010/main" val="1872995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33" y="228602"/>
            <a:ext cx="17741930" cy="1746647"/>
          </a:xfrm>
          <a:prstGeom prst="rect">
            <a:avLst/>
          </a:prstGeom>
          <a:noFill/>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44502" y="961188"/>
            <a:ext cx="2188002" cy="591045"/>
          </a:xfrm>
          <a:prstGeom prst="rect">
            <a:avLst/>
          </a:prstGeom>
        </p:spPr>
      </p:pic>
      <p:cxnSp>
        <p:nvCxnSpPr>
          <p:cNvPr id="7" name="Straight Connector 6">
            <a:extLst>
              <a:ext uri="{FF2B5EF4-FFF2-40B4-BE49-F238E27FC236}">
                <a16:creationId xmlns:a16="http://schemas.microsoft.com/office/drawing/2014/main" id="{9EF38B95-5C7D-4AA9-BD74-8C1F407B2644}"/>
              </a:ext>
            </a:extLst>
          </p:cNvPr>
          <p:cNvCxnSpPr/>
          <p:nvPr/>
        </p:nvCxnSpPr>
        <p:spPr>
          <a:xfrm>
            <a:off x="9486900" y="2371076"/>
            <a:ext cx="0" cy="6280380"/>
          </a:xfrm>
          <a:prstGeom prst="line">
            <a:avLst/>
          </a:prstGeom>
          <a:ln>
            <a:solidFill>
              <a:srgbClr val="008B99"/>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D0009440-8141-4391-B557-0EBE1631B89D}"/>
              </a:ext>
            </a:extLst>
          </p:cNvPr>
          <p:cNvGrpSpPr/>
          <p:nvPr/>
        </p:nvGrpSpPr>
        <p:grpSpPr>
          <a:xfrm>
            <a:off x="1420368" y="2455755"/>
            <a:ext cx="6151617" cy="5360963"/>
            <a:chOff x="6373574" y="2035330"/>
            <a:chExt cx="5485052" cy="4638626"/>
          </a:xfrm>
        </p:grpSpPr>
        <p:sp>
          <p:nvSpPr>
            <p:cNvPr id="9" name="Rounded Rectangle 19">
              <a:extLst>
                <a:ext uri="{FF2B5EF4-FFF2-40B4-BE49-F238E27FC236}">
                  <a16:creationId xmlns:a16="http://schemas.microsoft.com/office/drawing/2014/main" id="{D8ED5D8C-C582-4E04-BC35-0944F0B6CC3F}"/>
                </a:ext>
              </a:extLst>
            </p:cNvPr>
            <p:cNvSpPr/>
            <p:nvPr/>
          </p:nvSpPr>
          <p:spPr>
            <a:xfrm>
              <a:off x="7049257" y="2065781"/>
              <a:ext cx="114300" cy="523875"/>
            </a:xfrm>
            <a:prstGeom prst="round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 name="TextBox 9">
              <a:extLst>
                <a:ext uri="{FF2B5EF4-FFF2-40B4-BE49-F238E27FC236}">
                  <a16:creationId xmlns:a16="http://schemas.microsoft.com/office/drawing/2014/main" id="{3DC4024B-0547-48E0-BF7A-3B5AFF058313}"/>
                </a:ext>
              </a:extLst>
            </p:cNvPr>
            <p:cNvSpPr txBox="1"/>
            <p:nvPr/>
          </p:nvSpPr>
          <p:spPr>
            <a:xfrm>
              <a:off x="7154032" y="2035330"/>
              <a:ext cx="3486150" cy="639136"/>
            </a:xfrm>
            <a:prstGeom prst="rect">
              <a:avLst/>
            </a:prstGeom>
            <a:noFill/>
          </p:spPr>
          <p:txBody>
            <a:bodyPr wrap="square" rtlCol="0">
              <a:spAutoFit/>
            </a:bodyPr>
            <a:lstStyle/>
            <a:p>
              <a:pPr defTabSz="1371600">
                <a:defRPr/>
              </a:pPr>
              <a:r>
                <a:rPr lang="en-US" sz="4200">
                  <a:solidFill>
                    <a:prstClr val="black"/>
                  </a:solidFill>
                  <a:latin typeface="Calibri Light" panose="020F0302020204030204"/>
                </a:rPr>
                <a:t>Advocacy</a:t>
              </a:r>
            </a:p>
          </p:txBody>
        </p:sp>
        <p:sp>
          <p:nvSpPr>
            <p:cNvPr id="11" name="Rounded Rectangle 21">
              <a:extLst>
                <a:ext uri="{FF2B5EF4-FFF2-40B4-BE49-F238E27FC236}">
                  <a16:creationId xmlns:a16="http://schemas.microsoft.com/office/drawing/2014/main" id="{EE0FC818-9B8F-42E4-872D-A0ADBF3E5E0F}"/>
                </a:ext>
              </a:extLst>
            </p:cNvPr>
            <p:cNvSpPr/>
            <p:nvPr/>
          </p:nvSpPr>
          <p:spPr>
            <a:xfrm>
              <a:off x="7049257" y="2751581"/>
              <a:ext cx="114300" cy="523875"/>
            </a:xfrm>
            <a:prstGeom prst="round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2" name="TextBox 11">
              <a:extLst>
                <a:ext uri="{FF2B5EF4-FFF2-40B4-BE49-F238E27FC236}">
                  <a16:creationId xmlns:a16="http://schemas.microsoft.com/office/drawing/2014/main" id="{830A5EAC-05C9-454E-9DE0-86E240B900B1}"/>
                </a:ext>
              </a:extLst>
            </p:cNvPr>
            <p:cNvSpPr txBox="1"/>
            <p:nvPr/>
          </p:nvSpPr>
          <p:spPr>
            <a:xfrm>
              <a:off x="7154032" y="2721130"/>
              <a:ext cx="3486150" cy="639136"/>
            </a:xfrm>
            <a:prstGeom prst="rect">
              <a:avLst/>
            </a:prstGeom>
            <a:noFill/>
          </p:spPr>
          <p:txBody>
            <a:bodyPr wrap="square" rtlCol="0">
              <a:spAutoFit/>
            </a:bodyPr>
            <a:lstStyle/>
            <a:p>
              <a:pPr defTabSz="1371600">
                <a:defRPr/>
              </a:pPr>
              <a:r>
                <a:rPr lang="en-US" sz="4200">
                  <a:solidFill>
                    <a:prstClr val="black"/>
                  </a:solidFill>
                  <a:latin typeface="Calibri Light" panose="020F0302020204030204"/>
                </a:rPr>
                <a:t>Partnerships</a:t>
              </a:r>
            </a:p>
          </p:txBody>
        </p:sp>
        <p:sp>
          <p:nvSpPr>
            <p:cNvPr id="13" name="Rounded Rectangle 23">
              <a:extLst>
                <a:ext uri="{FF2B5EF4-FFF2-40B4-BE49-F238E27FC236}">
                  <a16:creationId xmlns:a16="http://schemas.microsoft.com/office/drawing/2014/main" id="{95527CAB-EE04-4D9E-89F6-3200AB3FFE0C}"/>
                </a:ext>
              </a:extLst>
            </p:cNvPr>
            <p:cNvSpPr/>
            <p:nvPr/>
          </p:nvSpPr>
          <p:spPr>
            <a:xfrm>
              <a:off x="7049257" y="3406930"/>
              <a:ext cx="114300" cy="523875"/>
            </a:xfrm>
            <a:prstGeom prst="round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4" name="TextBox 13">
              <a:extLst>
                <a:ext uri="{FF2B5EF4-FFF2-40B4-BE49-F238E27FC236}">
                  <a16:creationId xmlns:a16="http://schemas.microsoft.com/office/drawing/2014/main" id="{AE51B6A0-FF82-4FF4-AA6C-418E27B78BDB}"/>
                </a:ext>
              </a:extLst>
            </p:cNvPr>
            <p:cNvSpPr txBox="1"/>
            <p:nvPr/>
          </p:nvSpPr>
          <p:spPr>
            <a:xfrm>
              <a:off x="7154032" y="3376480"/>
              <a:ext cx="3486150" cy="639136"/>
            </a:xfrm>
            <a:prstGeom prst="rect">
              <a:avLst/>
            </a:prstGeom>
            <a:noFill/>
          </p:spPr>
          <p:txBody>
            <a:bodyPr wrap="square" rtlCol="0">
              <a:spAutoFit/>
            </a:bodyPr>
            <a:lstStyle/>
            <a:p>
              <a:pPr defTabSz="1371600">
                <a:defRPr/>
              </a:pPr>
              <a:r>
                <a:rPr lang="en-US" sz="4200">
                  <a:solidFill>
                    <a:prstClr val="black"/>
                  </a:solidFill>
                  <a:latin typeface="Calibri Light" panose="020F0302020204030204"/>
                </a:rPr>
                <a:t>Funding</a:t>
              </a:r>
            </a:p>
          </p:txBody>
        </p:sp>
        <p:sp>
          <p:nvSpPr>
            <p:cNvPr id="15" name="Rounded Rectangle 25">
              <a:extLst>
                <a:ext uri="{FF2B5EF4-FFF2-40B4-BE49-F238E27FC236}">
                  <a16:creationId xmlns:a16="http://schemas.microsoft.com/office/drawing/2014/main" id="{E4AC75D1-19F6-4EF9-B2E1-711EB9C2C032}"/>
                </a:ext>
              </a:extLst>
            </p:cNvPr>
            <p:cNvSpPr/>
            <p:nvPr/>
          </p:nvSpPr>
          <p:spPr>
            <a:xfrm>
              <a:off x="7049257" y="4096480"/>
              <a:ext cx="114300" cy="523875"/>
            </a:xfrm>
            <a:prstGeom prst="roundRect">
              <a:avLst/>
            </a:prstGeom>
            <a:solidFill>
              <a:srgbClr val="6D2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TextBox 15">
              <a:extLst>
                <a:ext uri="{FF2B5EF4-FFF2-40B4-BE49-F238E27FC236}">
                  <a16:creationId xmlns:a16="http://schemas.microsoft.com/office/drawing/2014/main" id="{5A7BAAFB-5335-4A1F-91D0-32BAE8FCAEC5}"/>
                </a:ext>
              </a:extLst>
            </p:cNvPr>
            <p:cNvSpPr txBox="1"/>
            <p:nvPr/>
          </p:nvSpPr>
          <p:spPr>
            <a:xfrm>
              <a:off x="7154031" y="4066029"/>
              <a:ext cx="4590598" cy="639136"/>
            </a:xfrm>
            <a:prstGeom prst="rect">
              <a:avLst/>
            </a:prstGeom>
            <a:noFill/>
          </p:spPr>
          <p:txBody>
            <a:bodyPr wrap="square" rtlCol="0">
              <a:spAutoFit/>
            </a:bodyPr>
            <a:lstStyle/>
            <a:p>
              <a:pPr defTabSz="1371600">
                <a:defRPr/>
              </a:pPr>
              <a:r>
                <a:rPr lang="en-US" sz="4200">
                  <a:solidFill>
                    <a:prstClr val="black"/>
                  </a:solidFill>
                  <a:latin typeface="Calibri Light" panose="020F0302020204030204"/>
                </a:rPr>
                <a:t>Training and education</a:t>
              </a:r>
            </a:p>
          </p:txBody>
        </p:sp>
        <p:sp>
          <p:nvSpPr>
            <p:cNvPr id="17" name="Rounded Rectangle 27">
              <a:extLst>
                <a:ext uri="{FF2B5EF4-FFF2-40B4-BE49-F238E27FC236}">
                  <a16:creationId xmlns:a16="http://schemas.microsoft.com/office/drawing/2014/main" id="{596917D6-9775-4DAE-BADF-62B29DF232EC}"/>
                </a:ext>
              </a:extLst>
            </p:cNvPr>
            <p:cNvSpPr/>
            <p:nvPr/>
          </p:nvSpPr>
          <p:spPr>
            <a:xfrm>
              <a:off x="7049257" y="4816479"/>
              <a:ext cx="114300" cy="523875"/>
            </a:xfrm>
            <a:prstGeom prst="roundRect">
              <a:avLst/>
            </a:prstGeom>
            <a:solidFill>
              <a:srgbClr val="D06F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8" name="TextBox 17">
              <a:extLst>
                <a:ext uri="{FF2B5EF4-FFF2-40B4-BE49-F238E27FC236}">
                  <a16:creationId xmlns:a16="http://schemas.microsoft.com/office/drawing/2014/main" id="{F61B01D9-F583-4EA2-B960-E6C0AA860CFB}"/>
                </a:ext>
              </a:extLst>
            </p:cNvPr>
            <p:cNvSpPr txBox="1"/>
            <p:nvPr/>
          </p:nvSpPr>
          <p:spPr>
            <a:xfrm>
              <a:off x="7154032" y="4786028"/>
              <a:ext cx="3486150" cy="639136"/>
            </a:xfrm>
            <a:prstGeom prst="rect">
              <a:avLst/>
            </a:prstGeom>
            <a:noFill/>
          </p:spPr>
          <p:txBody>
            <a:bodyPr wrap="square" rtlCol="0">
              <a:spAutoFit/>
            </a:bodyPr>
            <a:lstStyle/>
            <a:p>
              <a:pPr defTabSz="1371600">
                <a:defRPr/>
              </a:pPr>
              <a:r>
                <a:rPr lang="en-US" sz="4200">
                  <a:solidFill>
                    <a:prstClr val="black"/>
                  </a:solidFill>
                  <a:latin typeface="Calibri Light" panose="020F0302020204030204"/>
                </a:rPr>
                <a:t>Networking</a:t>
              </a:r>
            </a:p>
          </p:txBody>
        </p:sp>
        <p:sp>
          <p:nvSpPr>
            <p:cNvPr id="19" name="Rounded Rectangle 29">
              <a:extLst>
                <a:ext uri="{FF2B5EF4-FFF2-40B4-BE49-F238E27FC236}">
                  <a16:creationId xmlns:a16="http://schemas.microsoft.com/office/drawing/2014/main" id="{D6BD3D1C-0547-441C-AA1C-C4B90A9C71E8}"/>
                </a:ext>
              </a:extLst>
            </p:cNvPr>
            <p:cNvSpPr/>
            <p:nvPr/>
          </p:nvSpPr>
          <p:spPr>
            <a:xfrm>
              <a:off x="7049257" y="5506027"/>
              <a:ext cx="114300" cy="523875"/>
            </a:xfrm>
            <a:prstGeom prst="roundRect">
              <a:avLst/>
            </a:prstGeom>
            <a:solidFill>
              <a:srgbClr val="008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0" name="TextBox 19">
              <a:extLst>
                <a:ext uri="{FF2B5EF4-FFF2-40B4-BE49-F238E27FC236}">
                  <a16:creationId xmlns:a16="http://schemas.microsoft.com/office/drawing/2014/main" id="{DAC7E734-F195-485E-93CE-5EB338D623CD}"/>
                </a:ext>
              </a:extLst>
            </p:cNvPr>
            <p:cNvSpPr txBox="1"/>
            <p:nvPr/>
          </p:nvSpPr>
          <p:spPr>
            <a:xfrm>
              <a:off x="7154032" y="5475576"/>
              <a:ext cx="4704594" cy="1198380"/>
            </a:xfrm>
            <a:prstGeom prst="rect">
              <a:avLst/>
            </a:prstGeom>
            <a:noFill/>
          </p:spPr>
          <p:txBody>
            <a:bodyPr wrap="square" rtlCol="0">
              <a:spAutoFit/>
            </a:bodyPr>
            <a:lstStyle/>
            <a:p>
              <a:pPr defTabSz="1371600">
                <a:defRPr/>
              </a:pPr>
              <a:r>
                <a:rPr lang="en-US" sz="4200" dirty="0">
                  <a:solidFill>
                    <a:prstClr val="black"/>
                  </a:solidFill>
                  <a:latin typeface="Calibri Light" panose="020F0302020204030204"/>
                </a:rPr>
                <a:t>Resources, tools, and </a:t>
              </a:r>
            </a:p>
            <a:p>
              <a:pPr defTabSz="1371600">
                <a:defRPr/>
              </a:pPr>
              <a:r>
                <a:rPr lang="en-US" sz="4200" dirty="0">
                  <a:solidFill>
                    <a:prstClr val="black"/>
                  </a:solidFill>
                  <a:latin typeface="Calibri Light" panose="020F0302020204030204"/>
                </a:rPr>
                <a:t>technical assistance</a:t>
              </a:r>
            </a:p>
          </p:txBody>
        </p:sp>
        <p:pic>
          <p:nvPicPr>
            <p:cNvPr id="21" name="Picture 20">
              <a:extLst>
                <a:ext uri="{FF2B5EF4-FFF2-40B4-BE49-F238E27FC236}">
                  <a16:creationId xmlns:a16="http://schemas.microsoft.com/office/drawing/2014/main" id="{D6BD9D30-9AEB-4A1C-AA41-A2D401CF833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380631" y="2035330"/>
              <a:ext cx="554326" cy="554326"/>
            </a:xfrm>
            <a:prstGeom prst="rect">
              <a:avLst/>
            </a:prstGeom>
          </p:spPr>
        </p:pic>
        <p:pic>
          <p:nvPicPr>
            <p:cNvPr id="25" name="Picture 24">
              <a:extLst>
                <a:ext uri="{FF2B5EF4-FFF2-40B4-BE49-F238E27FC236}">
                  <a16:creationId xmlns:a16="http://schemas.microsoft.com/office/drawing/2014/main" id="{E94194D5-34C4-42B7-844A-8049A16FAE1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380631" y="2736571"/>
              <a:ext cx="554326" cy="554326"/>
            </a:xfrm>
            <a:prstGeom prst="rect">
              <a:avLst/>
            </a:prstGeom>
          </p:spPr>
        </p:pic>
        <p:pic>
          <p:nvPicPr>
            <p:cNvPr id="26" name="Picture 25">
              <a:extLst>
                <a:ext uri="{FF2B5EF4-FFF2-40B4-BE49-F238E27FC236}">
                  <a16:creationId xmlns:a16="http://schemas.microsoft.com/office/drawing/2014/main" id="{7E40D7DF-9FD5-4C6C-B148-BE0421A3D3C8}"/>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380631" y="5506027"/>
              <a:ext cx="554326" cy="554326"/>
            </a:xfrm>
            <a:prstGeom prst="rect">
              <a:avLst/>
            </a:prstGeom>
          </p:spPr>
        </p:pic>
        <p:pic>
          <p:nvPicPr>
            <p:cNvPr id="27" name="Picture 26">
              <a:extLst>
                <a:ext uri="{FF2B5EF4-FFF2-40B4-BE49-F238E27FC236}">
                  <a16:creationId xmlns:a16="http://schemas.microsoft.com/office/drawing/2014/main" id="{4C8360C5-5A14-4743-958B-7E7584D2C6CE}"/>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380631" y="3391703"/>
              <a:ext cx="554326" cy="554326"/>
            </a:xfrm>
            <a:prstGeom prst="rect">
              <a:avLst/>
            </a:prstGeom>
          </p:spPr>
        </p:pic>
        <p:pic>
          <p:nvPicPr>
            <p:cNvPr id="28" name="Picture 27">
              <a:extLst>
                <a:ext uri="{FF2B5EF4-FFF2-40B4-BE49-F238E27FC236}">
                  <a16:creationId xmlns:a16="http://schemas.microsoft.com/office/drawing/2014/main" id="{F873B430-91B2-4769-BFED-8275A6A33BD5}"/>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373574" y="4081252"/>
              <a:ext cx="561383" cy="561383"/>
            </a:xfrm>
            <a:prstGeom prst="rect">
              <a:avLst/>
            </a:prstGeom>
          </p:spPr>
        </p:pic>
        <p:pic>
          <p:nvPicPr>
            <p:cNvPr id="29" name="Picture 28">
              <a:extLst>
                <a:ext uri="{FF2B5EF4-FFF2-40B4-BE49-F238E27FC236}">
                  <a16:creationId xmlns:a16="http://schemas.microsoft.com/office/drawing/2014/main" id="{66E95DD2-EE65-468A-8686-55A9B1A5AB64}"/>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373574" y="4816479"/>
              <a:ext cx="561383" cy="561383"/>
            </a:xfrm>
            <a:prstGeom prst="rect">
              <a:avLst/>
            </a:prstGeom>
          </p:spPr>
        </p:pic>
      </p:grpSp>
      <p:sp>
        <p:nvSpPr>
          <p:cNvPr id="2" name="TextBox 1">
            <a:extLst>
              <a:ext uri="{FF2B5EF4-FFF2-40B4-BE49-F238E27FC236}">
                <a16:creationId xmlns:a16="http://schemas.microsoft.com/office/drawing/2014/main" id="{E25D042A-C930-91A6-998C-39B5C2D303C6}"/>
              </a:ext>
            </a:extLst>
          </p:cNvPr>
          <p:cNvSpPr txBox="1"/>
          <p:nvPr/>
        </p:nvSpPr>
        <p:spPr>
          <a:xfrm>
            <a:off x="957942" y="541522"/>
            <a:ext cx="9144000" cy="1200329"/>
          </a:xfrm>
          <a:prstGeom prst="rect">
            <a:avLst/>
          </a:prstGeom>
          <a:noFill/>
        </p:spPr>
        <p:txBody>
          <a:bodyPr wrap="square" rtlCol="0">
            <a:spAutoFit/>
          </a:bodyPr>
          <a:lstStyle/>
          <a:p>
            <a:pPr defTabSz="1371600">
              <a:defRPr/>
            </a:pPr>
            <a:r>
              <a:rPr lang="en-US" sz="7200" b="1" dirty="0">
                <a:solidFill>
                  <a:srgbClr val="FFFFFF"/>
                </a:solidFill>
                <a:latin typeface="Myriad Pro"/>
              </a:rPr>
              <a:t>What We Do</a:t>
            </a:r>
          </a:p>
        </p:txBody>
      </p:sp>
      <p:grpSp>
        <p:nvGrpSpPr>
          <p:cNvPr id="3" name="Group 2">
            <a:extLst>
              <a:ext uri="{FF2B5EF4-FFF2-40B4-BE49-F238E27FC236}">
                <a16:creationId xmlns:a16="http://schemas.microsoft.com/office/drawing/2014/main" id="{CB534123-B64F-6261-EC5A-A99AB7733DB0}"/>
              </a:ext>
            </a:extLst>
          </p:cNvPr>
          <p:cNvGrpSpPr/>
          <p:nvPr/>
        </p:nvGrpSpPr>
        <p:grpSpPr>
          <a:xfrm rot="16200000">
            <a:off x="7325896" y="5057536"/>
            <a:ext cx="7502096" cy="1528913"/>
            <a:chOff x="801623" y="2313431"/>
            <a:chExt cx="10572371" cy="1807256"/>
          </a:xfrm>
        </p:grpSpPr>
        <p:grpSp>
          <p:nvGrpSpPr>
            <p:cNvPr id="4" name="Group 3">
              <a:extLst>
                <a:ext uri="{FF2B5EF4-FFF2-40B4-BE49-F238E27FC236}">
                  <a16:creationId xmlns:a16="http://schemas.microsoft.com/office/drawing/2014/main" id="{95832017-C450-C911-592F-8120CD82F9B9}"/>
                </a:ext>
              </a:extLst>
            </p:cNvPr>
            <p:cNvGrpSpPr/>
            <p:nvPr/>
          </p:nvGrpSpPr>
          <p:grpSpPr>
            <a:xfrm>
              <a:off x="801623" y="2313431"/>
              <a:ext cx="10572371" cy="1807256"/>
              <a:chOff x="801623" y="2094356"/>
              <a:chExt cx="10572371" cy="1807256"/>
            </a:xfrm>
          </p:grpSpPr>
          <p:pic>
            <p:nvPicPr>
              <p:cNvPr id="38" name="Picture 37">
                <a:extLst>
                  <a:ext uri="{FF2B5EF4-FFF2-40B4-BE49-F238E27FC236}">
                    <a16:creationId xmlns:a16="http://schemas.microsoft.com/office/drawing/2014/main" id="{59C3127C-C5AA-1837-3F0B-0A9B1F7476C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1623" y="2127500"/>
                <a:ext cx="1768225" cy="1768225"/>
              </a:xfrm>
              <a:prstGeom prst="rect">
                <a:avLst/>
              </a:prstGeom>
            </p:spPr>
          </p:pic>
          <p:pic>
            <p:nvPicPr>
              <p:cNvPr id="39" name="Picture 38">
                <a:extLst>
                  <a:ext uri="{FF2B5EF4-FFF2-40B4-BE49-F238E27FC236}">
                    <a16:creationId xmlns:a16="http://schemas.microsoft.com/office/drawing/2014/main" id="{E4A1B9E1-3AE0-545D-08EB-C8CF24FFA47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90850" y="2127615"/>
                <a:ext cx="1769748" cy="1768110"/>
              </a:xfrm>
              <a:prstGeom prst="rect">
                <a:avLst/>
              </a:prstGeom>
            </p:spPr>
          </p:pic>
          <p:pic>
            <p:nvPicPr>
              <p:cNvPr id="40" name="Picture 39">
                <a:extLst>
                  <a:ext uri="{FF2B5EF4-FFF2-40B4-BE49-F238E27FC236}">
                    <a16:creationId xmlns:a16="http://schemas.microsoft.com/office/drawing/2014/main" id="{93FD0CD0-3ABE-5F23-9463-BC4AFCC898B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81600" y="2123987"/>
                <a:ext cx="1779273" cy="1777625"/>
              </a:xfrm>
              <a:prstGeom prst="rect">
                <a:avLst/>
              </a:prstGeom>
            </p:spPr>
          </p:pic>
          <p:pic>
            <p:nvPicPr>
              <p:cNvPr id="41" name="Picture 40">
                <a:extLst>
                  <a:ext uri="{FF2B5EF4-FFF2-40B4-BE49-F238E27FC236}">
                    <a16:creationId xmlns:a16="http://schemas.microsoft.com/office/drawing/2014/main" id="{E6C9BF62-57A0-9831-6360-72A803B6A62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81875" y="2123987"/>
                <a:ext cx="1771738" cy="1771738"/>
              </a:xfrm>
              <a:prstGeom prst="rect">
                <a:avLst/>
              </a:prstGeom>
            </p:spPr>
          </p:pic>
          <p:pic>
            <p:nvPicPr>
              <p:cNvPr id="42" name="Picture 41">
                <a:extLst>
                  <a:ext uri="{FF2B5EF4-FFF2-40B4-BE49-F238E27FC236}">
                    <a16:creationId xmlns:a16="http://schemas.microsoft.com/office/drawing/2014/main" id="{550DDE63-5E0E-AA3D-5572-3FAB19A6C52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72625" y="2094356"/>
                <a:ext cx="1801369" cy="1801369"/>
              </a:xfrm>
              <a:prstGeom prst="rect">
                <a:avLst/>
              </a:prstGeom>
            </p:spPr>
          </p:pic>
        </p:grpSp>
        <p:cxnSp>
          <p:nvCxnSpPr>
            <p:cNvPr id="5" name="Straight Connector 4">
              <a:extLst>
                <a:ext uri="{FF2B5EF4-FFF2-40B4-BE49-F238E27FC236}">
                  <a16:creationId xmlns:a16="http://schemas.microsoft.com/office/drawing/2014/main" id="{19109B99-2411-51E8-8C35-BBA3BA7B5AC5}"/>
                </a:ext>
              </a:extLst>
            </p:cNvPr>
            <p:cNvCxnSpPr/>
            <p:nvPr/>
          </p:nvCxnSpPr>
          <p:spPr>
            <a:xfrm>
              <a:off x="2646048" y="3214115"/>
              <a:ext cx="23050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93E80A3-B44D-42EC-B5A9-61B0DB302B97}"/>
                </a:ext>
              </a:extLst>
            </p:cNvPr>
            <p:cNvCxnSpPr/>
            <p:nvPr/>
          </p:nvCxnSpPr>
          <p:spPr>
            <a:xfrm>
              <a:off x="4855848" y="3208780"/>
              <a:ext cx="23050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193980-33E7-3CAC-DB62-77403DAD585D}"/>
                </a:ext>
              </a:extLst>
            </p:cNvPr>
            <p:cNvCxnSpPr/>
            <p:nvPr/>
          </p:nvCxnSpPr>
          <p:spPr>
            <a:xfrm>
              <a:off x="7037073" y="3208780"/>
              <a:ext cx="23050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ED00998-FC66-3A47-DB2E-D525C712C5C1}"/>
                </a:ext>
              </a:extLst>
            </p:cNvPr>
            <p:cNvCxnSpPr/>
            <p:nvPr/>
          </p:nvCxnSpPr>
          <p:spPr>
            <a:xfrm>
              <a:off x="9237348" y="3208780"/>
              <a:ext cx="230502"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D302BB27-6EDF-DAF0-E0D6-CFCB7AF6621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32344" y="2723164"/>
              <a:ext cx="696756" cy="906622"/>
            </a:xfrm>
            <a:prstGeom prst="rect">
              <a:avLst/>
            </a:prstGeom>
          </p:spPr>
        </p:pic>
        <p:pic>
          <p:nvPicPr>
            <p:cNvPr id="34" name="Picture 33">
              <a:extLst>
                <a:ext uri="{FF2B5EF4-FFF2-40B4-BE49-F238E27FC236}">
                  <a16:creationId xmlns:a16="http://schemas.microsoft.com/office/drawing/2014/main" id="{AAB3A5A2-6914-2E7D-B692-E330F294D0D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90226" y="2869128"/>
              <a:ext cx="824324" cy="679304"/>
            </a:xfrm>
            <a:prstGeom prst="rect">
              <a:avLst/>
            </a:prstGeom>
          </p:spPr>
        </p:pic>
        <p:pic>
          <p:nvPicPr>
            <p:cNvPr id="35" name="Picture 34">
              <a:extLst>
                <a:ext uri="{FF2B5EF4-FFF2-40B4-BE49-F238E27FC236}">
                  <a16:creationId xmlns:a16="http://schemas.microsoft.com/office/drawing/2014/main" id="{654C12F2-11F6-5E3C-8021-6FB398974CA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632514" y="2765294"/>
              <a:ext cx="886971" cy="886971"/>
            </a:xfrm>
            <a:prstGeom prst="rect">
              <a:avLst/>
            </a:prstGeom>
          </p:spPr>
        </p:pic>
        <p:pic>
          <p:nvPicPr>
            <p:cNvPr id="36" name="Picture 35">
              <a:extLst>
                <a:ext uri="{FF2B5EF4-FFF2-40B4-BE49-F238E27FC236}">
                  <a16:creationId xmlns:a16="http://schemas.microsoft.com/office/drawing/2014/main" id="{6689F8D2-1709-6289-2482-F3B465D5B03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938167" y="2822245"/>
              <a:ext cx="666839" cy="773069"/>
            </a:xfrm>
            <a:prstGeom prst="rect">
              <a:avLst/>
            </a:prstGeom>
          </p:spPr>
        </p:pic>
        <p:pic>
          <p:nvPicPr>
            <p:cNvPr id="37" name="Picture 36">
              <a:extLst>
                <a:ext uri="{FF2B5EF4-FFF2-40B4-BE49-F238E27FC236}">
                  <a16:creationId xmlns:a16="http://schemas.microsoft.com/office/drawing/2014/main" id="{925D9919-01E2-FD58-7871-267858310BA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098617" y="2775363"/>
              <a:ext cx="750358" cy="837049"/>
            </a:xfrm>
            <a:prstGeom prst="rect">
              <a:avLst/>
            </a:prstGeom>
          </p:spPr>
        </p:pic>
      </p:grpSp>
      <p:sp>
        <p:nvSpPr>
          <p:cNvPr id="43" name="TextBox 42">
            <a:extLst>
              <a:ext uri="{FF2B5EF4-FFF2-40B4-BE49-F238E27FC236}">
                <a16:creationId xmlns:a16="http://schemas.microsoft.com/office/drawing/2014/main" id="{07900046-C6C2-E729-5741-902A8A5D8900}"/>
              </a:ext>
            </a:extLst>
          </p:cNvPr>
          <p:cNvSpPr txBox="1"/>
          <p:nvPr/>
        </p:nvSpPr>
        <p:spPr>
          <a:xfrm>
            <a:off x="13482088" y="8511210"/>
            <a:ext cx="2540891" cy="1015663"/>
          </a:xfrm>
          <a:prstGeom prst="rect">
            <a:avLst/>
          </a:prstGeom>
          <a:noFill/>
        </p:spPr>
        <p:txBody>
          <a:bodyPr wrap="square" rtlCol="0">
            <a:spAutoFit/>
          </a:bodyPr>
          <a:lstStyle/>
          <a:p>
            <a:pPr algn="ctr" defTabSz="1371600">
              <a:defRPr/>
            </a:pPr>
            <a:r>
              <a:rPr lang="en-US" sz="3000">
                <a:solidFill>
                  <a:srgbClr val="008B99"/>
                </a:solidFill>
                <a:latin typeface="Myriad Pro"/>
              </a:rPr>
              <a:t>Become a member</a:t>
            </a:r>
          </a:p>
        </p:txBody>
      </p:sp>
      <p:sp>
        <p:nvSpPr>
          <p:cNvPr id="44" name="TextBox 43">
            <a:extLst>
              <a:ext uri="{FF2B5EF4-FFF2-40B4-BE49-F238E27FC236}">
                <a16:creationId xmlns:a16="http://schemas.microsoft.com/office/drawing/2014/main" id="{842C8CDD-CB0B-D8FF-64AD-006F0A3C65FE}"/>
              </a:ext>
            </a:extLst>
          </p:cNvPr>
          <p:cNvSpPr txBox="1"/>
          <p:nvPr/>
        </p:nvSpPr>
        <p:spPr>
          <a:xfrm>
            <a:off x="12833825" y="6740751"/>
            <a:ext cx="3837417" cy="1477328"/>
          </a:xfrm>
          <a:prstGeom prst="rect">
            <a:avLst/>
          </a:prstGeom>
          <a:noFill/>
        </p:spPr>
        <p:txBody>
          <a:bodyPr wrap="square" rtlCol="0">
            <a:spAutoFit/>
          </a:bodyPr>
          <a:lstStyle/>
          <a:p>
            <a:pPr algn="ctr" defTabSz="1371600">
              <a:defRPr/>
            </a:pPr>
            <a:r>
              <a:rPr lang="en-US" sz="3000" dirty="0">
                <a:solidFill>
                  <a:srgbClr val="008B99"/>
                </a:solidFill>
                <a:latin typeface="Myriad Pro"/>
              </a:rPr>
              <a:t>Join the Congressional Action Network</a:t>
            </a:r>
          </a:p>
        </p:txBody>
      </p:sp>
      <p:sp>
        <p:nvSpPr>
          <p:cNvPr id="45" name="TextBox 44">
            <a:extLst>
              <a:ext uri="{FF2B5EF4-FFF2-40B4-BE49-F238E27FC236}">
                <a16:creationId xmlns:a16="http://schemas.microsoft.com/office/drawing/2014/main" id="{7909A1B0-3FC9-9794-A667-94FA09AAAB92}"/>
              </a:ext>
            </a:extLst>
          </p:cNvPr>
          <p:cNvSpPr txBox="1"/>
          <p:nvPr/>
        </p:nvSpPr>
        <p:spPr>
          <a:xfrm>
            <a:off x="13354237" y="5353820"/>
            <a:ext cx="2540891" cy="1015663"/>
          </a:xfrm>
          <a:prstGeom prst="rect">
            <a:avLst/>
          </a:prstGeom>
          <a:noFill/>
        </p:spPr>
        <p:txBody>
          <a:bodyPr wrap="square" rtlCol="0">
            <a:spAutoFit/>
          </a:bodyPr>
          <a:lstStyle/>
          <a:p>
            <a:pPr algn="ctr" defTabSz="1371600">
              <a:defRPr/>
            </a:pPr>
            <a:r>
              <a:rPr lang="en-US" sz="3000" dirty="0">
                <a:solidFill>
                  <a:srgbClr val="008B99"/>
                </a:solidFill>
                <a:latin typeface="Myriad Pro"/>
              </a:rPr>
              <a:t>Apply for an award</a:t>
            </a:r>
          </a:p>
        </p:txBody>
      </p:sp>
      <p:sp>
        <p:nvSpPr>
          <p:cNvPr id="46" name="TextBox 45">
            <a:extLst>
              <a:ext uri="{FF2B5EF4-FFF2-40B4-BE49-F238E27FC236}">
                <a16:creationId xmlns:a16="http://schemas.microsoft.com/office/drawing/2014/main" id="{39F7A1DA-A07C-A70D-65C3-938AD0535266}"/>
              </a:ext>
            </a:extLst>
          </p:cNvPr>
          <p:cNvSpPr txBox="1"/>
          <p:nvPr/>
        </p:nvSpPr>
        <p:spPr>
          <a:xfrm>
            <a:off x="13386020" y="3812754"/>
            <a:ext cx="2540891" cy="1015663"/>
          </a:xfrm>
          <a:prstGeom prst="rect">
            <a:avLst/>
          </a:prstGeom>
          <a:noFill/>
        </p:spPr>
        <p:txBody>
          <a:bodyPr wrap="square" rtlCol="0">
            <a:spAutoFit/>
          </a:bodyPr>
          <a:lstStyle/>
          <a:p>
            <a:pPr algn="ctr" defTabSz="1371600">
              <a:defRPr/>
            </a:pPr>
            <a:r>
              <a:rPr lang="en-US" sz="3000" dirty="0">
                <a:solidFill>
                  <a:srgbClr val="008B99"/>
                </a:solidFill>
                <a:latin typeface="Myriad Pro"/>
              </a:rPr>
              <a:t>Attend a conference</a:t>
            </a:r>
          </a:p>
        </p:txBody>
      </p:sp>
      <p:sp>
        <p:nvSpPr>
          <p:cNvPr id="47" name="TextBox 46">
            <a:extLst>
              <a:ext uri="{FF2B5EF4-FFF2-40B4-BE49-F238E27FC236}">
                <a16:creationId xmlns:a16="http://schemas.microsoft.com/office/drawing/2014/main" id="{341FBDEF-05F8-8427-4A06-E8163F3ADA0C}"/>
              </a:ext>
            </a:extLst>
          </p:cNvPr>
          <p:cNvSpPr txBox="1"/>
          <p:nvPr/>
        </p:nvSpPr>
        <p:spPr>
          <a:xfrm>
            <a:off x="12596821" y="2239788"/>
            <a:ext cx="4206740" cy="1015663"/>
          </a:xfrm>
          <a:prstGeom prst="rect">
            <a:avLst/>
          </a:prstGeom>
          <a:noFill/>
        </p:spPr>
        <p:txBody>
          <a:bodyPr wrap="square" rtlCol="0">
            <a:spAutoFit/>
          </a:bodyPr>
          <a:lstStyle/>
          <a:p>
            <a:pPr algn="ctr" defTabSz="1371600">
              <a:defRPr/>
            </a:pPr>
            <a:r>
              <a:rPr lang="en-US" sz="3000" dirty="0">
                <a:solidFill>
                  <a:srgbClr val="008B99"/>
                </a:solidFill>
                <a:latin typeface="Myriad Pro"/>
              </a:rPr>
              <a:t>Serve on an advisory group or committee</a:t>
            </a:r>
          </a:p>
        </p:txBody>
      </p:sp>
    </p:spTree>
    <p:extLst>
      <p:ext uri="{BB962C8B-B14F-4D97-AF65-F5344CB8AC3E}">
        <p14:creationId xmlns:p14="http://schemas.microsoft.com/office/powerpoint/2010/main" val="2001467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9671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565EC-50A5-DC54-27BD-688A5D669936}"/>
              </a:ext>
            </a:extLst>
          </p:cNvPr>
          <p:cNvSpPr>
            <a:spLocks noGrp="1"/>
          </p:cNvSpPr>
          <p:nvPr>
            <p:ph type="ctrTitle"/>
          </p:nvPr>
        </p:nvSpPr>
        <p:spPr/>
        <p:txBody>
          <a:bodyPr>
            <a:normAutofit fontScale="90000"/>
          </a:bodyPr>
          <a:lstStyle/>
          <a:p>
            <a:r>
              <a:rPr lang="en-US" dirty="0"/>
              <a:t>Understanding and Supporting Public Health in Missouri</a:t>
            </a:r>
          </a:p>
        </p:txBody>
      </p:sp>
      <p:sp>
        <p:nvSpPr>
          <p:cNvPr id="3" name="Subtitle 2">
            <a:extLst>
              <a:ext uri="{FF2B5EF4-FFF2-40B4-BE49-F238E27FC236}">
                <a16:creationId xmlns:a16="http://schemas.microsoft.com/office/drawing/2014/main" id="{93BCC711-E8D3-59C5-502A-553F619C5CF0}"/>
              </a:ext>
            </a:extLst>
          </p:cNvPr>
          <p:cNvSpPr>
            <a:spLocks noGrp="1"/>
          </p:cNvSpPr>
          <p:nvPr>
            <p:ph type="subTitle" idx="1"/>
          </p:nvPr>
        </p:nvSpPr>
        <p:spPr/>
        <p:txBody>
          <a:bodyPr/>
          <a:lstStyle/>
          <a:p>
            <a:r>
              <a:rPr lang="en-US" dirty="0"/>
              <a:t>Brian Washington, MHA</a:t>
            </a:r>
          </a:p>
        </p:txBody>
      </p:sp>
      <p:sp>
        <p:nvSpPr>
          <p:cNvPr id="4" name="Text Placeholder 3">
            <a:extLst>
              <a:ext uri="{FF2B5EF4-FFF2-40B4-BE49-F238E27FC236}">
                <a16:creationId xmlns:a16="http://schemas.microsoft.com/office/drawing/2014/main" id="{6212D169-0286-65D7-8D63-706454198007}"/>
              </a:ext>
            </a:extLst>
          </p:cNvPr>
          <p:cNvSpPr>
            <a:spLocks noGrp="1"/>
          </p:cNvSpPr>
          <p:nvPr>
            <p:ph type="body" sz="quarter" idx="10"/>
          </p:nvPr>
        </p:nvSpPr>
        <p:spPr/>
        <p:txBody>
          <a:bodyPr>
            <a:normAutofit fontScale="92500" lnSpcReduction="10000"/>
          </a:bodyPr>
          <a:lstStyle/>
          <a:p>
            <a:r>
              <a:rPr lang="en-US" dirty="0"/>
              <a:t>Strategist-Initiatives</a:t>
            </a:r>
          </a:p>
        </p:txBody>
      </p:sp>
    </p:spTree>
    <p:extLst>
      <p:ext uri="{BB962C8B-B14F-4D97-AF65-F5344CB8AC3E}">
        <p14:creationId xmlns:p14="http://schemas.microsoft.com/office/powerpoint/2010/main" val="26716963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084ED-176F-66DA-76A6-23A4E63FD54B}"/>
              </a:ext>
            </a:extLst>
          </p:cNvPr>
          <p:cNvSpPr>
            <a:spLocks noGrp="1"/>
          </p:cNvSpPr>
          <p:nvPr>
            <p:ph type="title"/>
          </p:nvPr>
        </p:nvSpPr>
        <p:spPr/>
        <p:txBody>
          <a:bodyPr/>
          <a:lstStyle/>
          <a:p>
            <a:r>
              <a:rPr lang="en-US" dirty="0"/>
              <a:t>Agenda</a:t>
            </a:r>
          </a:p>
        </p:txBody>
      </p:sp>
      <p:pic>
        <p:nvPicPr>
          <p:cNvPr id="6" name="Content Placeholder 4">
            <a:extLst>
              <a:ext uri="{FF2B5EF4-FFF2-40B4-BE49-F238E27FC236}">
                <a16:creationId xmlns:a16="http://schemas.microsoft.com/office/drawing/2014/main" id="{5028A495-DC4E-1605-41C2-E448ECAE93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721427" y="1325880"/>
            <a:ext cx="7754508" cy="8607504"/>
          </a:xfrm>
          <a:prstGeom prst="rect">
            <a:avLst/>
          </a:prstGeom>
        </p:spPr>
      </p:pic>
      <p:sp>
        <p:nvSpPr>
          <p:cNvPr id="8" name="Content Placeholder 7">
            <a:extLst>
              <a:ext uri="{FF2B5EF4-FFF2-40B4-BE49-F238E27FC236}">
                <a16:creationId xmlns:a16="http://schemas.microsoft.com/office/drawing/2014/main" id="{AE8D7952-3F0A-F853-5D98-329558A224F6}"/>
              </a:ext>
            </a:extLst>
          </p:cNvPr>
          <p:cNvSpPr>
            <a:spLocks noGrp="1"/>
          </p:cNvSpPr>
          <p:nvPr>
            <p:ph sz="half" idx="1"/>
          </p:nvPr>
        </p:nvSpPr>
        <p:spPr/>
        <p:txBody>
          <a:bodyPr/>
          <a:lstStyle/>
          <a:p>
            <a:r>
              <a:rPr lang="en-US" dirty="0"/>
              <a:t>Background on MFH</a:t>
            </a:r>
          </a:p>
          <a:p>
            <a:r>
              <a:rPr lang="en-US" dirty="0"/>
              <a:t>Challenges</a:t>
            </a:r>
          </a:p>
          <a:p>
            <a:r>
              <a:rPr lang="en-US" dirty="0"/>
              <a:t>Foundation &amp; State Activity</a:t>
            </a:r>
          </a:p>
          <a:p>
            <a:r>
              <a:rPr lang="en-US" dirty="0"/>
              <a:t>Opportunities </a:t>
            </a:r>
          </a:p>
          <a:p>
            <a:r>
              <a:rPr lang="en-US" dirty="0"/>
              <a:t>Looking Forward</a:t>
            </a:r>
          </a:p>
        </p:txBody>
      </p:sp>
    </p:spTree>
    <p:extLst>
      <p:ext uri="{BB962C8B-B14F-4D97-AF65-F5344CB8AC3E}">
        <p14:creationId xmlns:p14="http://schemas.microsoft.com/office/powerpoint/2010/main" val="12045243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BCF0D-FBFF-BDF2-FC18-B0EFA61B03C3}"/>
              </a:ext>
            </a:extLst>
          </p:cNvPr>
          <p:cNvSpPr>
            <a:spLocks noGrp="1"/>
          </p:cNvSpPr>
          <p:nvPr>
            <p:ph type="title" idx="4294967295"/>
          </p:nvPr>
        </p:nvSpPr>
        <p:spPr>
          <a:xfrm>
            <a:off x="2342509" y="547689"/>
            <a:ext cx="14688191" cy="823911"/>
          </a:xfrm>
        </p:spPr>
        <p:txBody>
          <a:bodyPr>
            <a:noAutofit/>
          </a:bodyPr>
          <a:lstStyle/>
          <a:p>
            <a:r>
              <a:rPr lang="en-US" dirty="0">
                <a:solidFill>
                  <a:schemeClr val="bg1"/>
                </a:solidFill>
              </a:rPr>
              <a:t>About Us</a:t>
            </a:r>
            <a:endParaRPr lang="en-US" dirty="0"/>
          </a:p>
        </p:txBody>
      </p:sp>
    </p:spTree>
    <p:extLst>
      <p:ext uri="{BB962C8B-B14F-4D97-AF65-F5344CB8AC3E}">
        <p14:creationId xmlns:p14="http://schemas.microsoft.com/office/powerpoint/2010/main" val="37963318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BD810-F775-B729-993A-E33AF3F8D1C3}"/>
              </a:ext>
            </a:extLst>
          </p:cNvPr>
          <p:cNvSpPr>
            <a:spLocks noGrp="1"/>
          </p:cNvSpPr>
          <p:nvPr>
            <p:ph type="title" idx="4294967295"/>
          </p:nvPr>
        </p:nvSpPr>
        <p:spPr>
          <a:xfrm>
            <a:off x="2342509" y="547689"/>
            <a:ext cx="14688191" cy="823911"/>
          </a:xfrm>
        </p:spPr>
        <p:txBody>
          <a:bodyPr>
            <a:noAutofit/>
          </a:bodyPr>
          <a:lstStyle/>
          <a:p>
            <a:r>
              <a:rPr lang="en-US" dirty="0">
                <a:solidFill>
                  <a:schemeClr val="bg1"/>
                </a:solidFill>
              </a:rPr>
              <a:t>About Us</a:t>
            </a:r>
            <a:endParaRPr lang="en-US" dirty="0"/>
          </a:p>
        </p:txBody>
      </p:sp>
    </p:spTree>
    <p:extLst>
      <p:ext uri="{BB962C8B-B14F-4D97-AF65-F5344CB8AC3E}">
        <p14:creationId xmlns:p14="http://schemas.microsoft.com/office/powerpoint/2010/main" val="2827877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492DB-A755-D54C-D77C-FDCACC4DC67A}"/>
              </a:ext>
            </a:extLst>
          </p:cNvPr>
          <p:cNvSpPr>
            <a:spLocks noGrp="1"/>
          </p:cNvSpPr>
          <p:nvPr>
            <p:ph type="title" idx="4294967295"/>
          </p:nvPr>
        </p:nvSpPr>
        <p:spPr>
          <a:xfrm>
            <a:off x="2342509" y="547689"/>
            <a:ext cx="14688191" cy="823911"/>
          </a:xfrm>
        </p:spPr>
        <p:txBody>
          <a:bodyPr/>
          <a:lstStyle/>
          <a:p>
            <a:r>
              <a:rPr lang="en-US" dirty="0">
                <a:solidFill>
                  <a:schemeClr val="bg1"/>
                </a:solidFill>
              </a:rPr>
              <a:t>About Us</a:t>
            </a:r>
          </a:p>
        </p:txBody>
      </p:sp>
    </p:spTree>
    <p:extLst>
      <p:ext uri="{BB962C8B-B14F-4D97-AF65-F5344CB8AC3E}">
        <p14:creationId xmlns:p14="http://schemas.microsoft.com/office/powerpoint/2010/main" val="13237646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347DE-203F-8BF8-0D7A-FFCA283A34C5}"/>
              </a:ext>
            </a:extLst>
          </p:cNvPr>
          <p:cNvSpPr>
            <a:spLocks noGrp="1"/>
          </p:cNvSpPr>
          <p:nvPr>
            <p:ph type="title"/>
          </p:nvPr>
        </p:nvSpPr>
        <p:spPr/>
        <p:txBody>
          <a:bodyPr/>
          <a:lstStyle/>
          <a:p>
            <a:r>
              <a:rPr lang="en-US" dirty="0"/>
              <a:t>Where We Work</a:t>
            </a:r>
          </a:p>
        </p:txBody>
      </p:sp>
    </p:spTree>
    <p:extLst>
      <p:ext uri="{BB962C8B-B14F-4D97-AF65-F5344CB8AC3E}">
        <p14:creationId xmlns:p14="http://schemas.microsoft.com/office/powerpoint/2010/main" val="37901114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B5071-C80D-022C-9D4C-3CB559ABF7BA}"/>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23701DA9-C774-143C-8022-F784511D62AA}"/>
              </a:ext>
            </a:extLst>
          </p:cNvPr>
          <p:cNvSpPr>
            <a:spLocks noGrp="1"/>
          </p:cNvSpPr>
          <p:nvPr>
            <p:ph sz="half" idx="1"/>
          </p:nvPr>
        </p:nvSpPr>
        <p:spPr>
          <a:xfrm>
            <a:off x="1257300" y="2460505"/>
            <a:ext cx="7772400" cy="6804941"/>
          </a:xfrm>
        </p:spPr>
        <p:txBody>
          <a:bodyPr>
            <a:normAutofit/>
          </a:bodyPr>
          <a:lstStyle/>
          <a:p>
            <a:r>
              <a:rPr lang="en-US" dirty="0"/>
              <a:t>Funding</a:t>
            </a:r>
          </a:p>
          <a:p>
            <a:pPr lvl="1"/>
            <a:r>
              <a:rPr lang="en-US" dirty="0"/>
              <a:t>    $6.37M between 2001-2016</a:t>
            </a:r>
          </a:p>
          <a:p>
            <a:pPr lvl="1"/>
            <a:r>
              <a:rPr lang="en-US" dirty="0"/>
              <a:t>$7 per capita (2023)</a:t>
            </a:r>
          </a:p>
          <a:p>
            <a:pPr lvl="1"/>
            <a:r>
              <a:rPr lang="en-US" dirty="0"/>
              <a:t>Restricted funding</a:t>
            </a:r>
          </a:p>
          <a:p>
            <a:pPr lvl="1"/>
            <a:endParaRPr lang="en-US" dirty="0"/>
          </a:p>
          <a:p>
            <a:r>
              <a:rPr lang="en-US" dirty="0"/>
              <a:t>Infrastructure</a:t>
            </a:r>
          </a:p>
          <a:p>
            <a:pPr lvl="1"/>
            <a:r>
              <a:rPr lang="en-US" dirty="0"/>
              <a:t>Physical locations</a:t>
            </a:r>
          </a:p>
          <a:p>
            <a:pPr lvl="1"/>
            <a:r>
              <a:rPr lang="en-US" dirty="0"/>
              <a:t>Technology and data systems</a:t>
            </a:r>
          </a:p>
          <a:p>
            <a:pPr lvl="1"/>
            <a:r>
              <a:rPr lang="en-US" dirty="0"/>
              <a:t>Workforce</a:t>
            </a:r>
          </a:p>
          <a:p>
            <a:endParaRPr lang="en-US" dirty="0"/>
          </a:p>
        </p:txBody>
      </p:sp>
      <p:sp>
        <p:nvSpPr>
          <p:cNvPr id="5" name="Arrow: Down 4">
            <a:extLst>
              <a:ext uri="{FF2B5EF4-FFF2-40B4-BE49-F238E27FC236}">
                <a16:creationId xmlns:a16="http://schemas.microsoft.com/office/drawing/2014/main" id="{D26FC767-EA65-44BE-6416-9F05C746ED9A}"/>
              </a:ext>
            </a:extLst>
          </p:cNvPr>
          <p:cNvSpPr/>
          <p:nvPr/>
        </p:nvSpPr>
        <p:spPr>
          <a:xfrm>
            <a:off x="2414698" y="3104149"/>
            <a:ext cx="464501" cy="649706"/>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Trebuchet MS" panose="020B0603020202020204"/>
            </a:endParaRPr>
          </a:p>
        </p:txBody>
      </p:sp>
      <p:pic>
        <p:nvPicPr>
          <p:cNvPr id="4" name="Content Placeholder 4">
            <a:extLst>
              <a:ext uri="{FF2B5EF4-FFF2-40B4-BE49-F238E27FC236}">
                <a16:creationId xmlns:a16="http://schemas.microsoft.com/office/drawing/2014/main" id="{97644C75-FF48-6439-9514-FF25BC09E8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72303" y="1415356"/>
            <a:ext cx="8052758" cy="8428553"/>
          </a:xfrm>
          <a:prstGeom prst="rect">
            <a:avLst/>
          </a:prstGeom>
        </p:spPr>
      </p:pic>
    </p:spTree>
    <p:extLst>
      <p:ext uri="{BB962C8B-B14F-4D97-AF65-F5344CB8AC3E}">
        <p14:creationId xmlns:p14="http://schemas.microsoft.com/office/powerpoint/2010/main" val="15767549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2CEEC-10A9-89BB-EE7B-77C0C06C84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A9CC51-04E0-8A94-E00B-0E571A547FB0}"/>
              </a:ext>
            </a:extLst>
          </p:cNvPr>
          <p:cNvSpPr>
            <a:spLocks noGrp="1"/>
          </p:cNvSpPr>
          <p:nvPr>
            <p:ph type="title"/>
          </p:nvPr>
        </p:nvSpPr>
        <p:spPr/>
        <p:txBody>
          <a:bodyPr/>
          <a:lstStyle/>
          <a:p>
            <a:r>
              <a:rPr lang="en-US" dirty="0"/>
              <a:t>Challenges</a:t>
            </a:r>
          </a:p>
        </p:txBody>
      </p:sp>
      <p:sp>
        <p:nvSpPr>
          <p:cNvPr id="7" name="Content Placeholder 6">
            <a:extLst>
              <a:ext uri="{FF2B5EF4-FFF2-40B4-BE49-F238E27FC236}">
                <a16:creationId xmlns:a16="http://schemas.microsoft.com/office/drawing/2014/main" id="{3076E7BA-F1AC-25BD-88FE-97DF0A0519A2}"/>
              </a:ext>
            </a:extLst>
          </p:cNvPr>
          <p:cNvSpPr>
            <a:spLocks noGrp="1"/>
          </p:cNvSpPr>
          <p:nvPr>
            <p:ph sz="half" idx="1"/>
          </p:nvPr>
        </p:nvSpPr>
        <p:spPr/>
        <p:txBody>
          <a:bodyPr/>
          <a:lstStyle/>
          <a:p>
            <a:r>
              <a:rPr lang="en-US" dirty="0"/>
              <a:t>System Discordance</a:t>
            </a:r>
          </a:p>
          <a:p>
            <a:pPr lvl="1"/>
            <a:r>
              <a:rPr lang="en-US" dirty="0"/>
              <a:t>Professional contention</a:t>
            </a:r>
          </a:p>
          <a:p>
            <a:pPr lvl="1"/>
            <a:r>
              <a:rPr lang="en-US" dirty="0"/>
              <a:t>Levels of authority</a:t>
            </a:r>
          </a:p>
          <a:p>
            <a:pPr lvl="1"/>
            <a:endParaRPr lang="en-US" dirty="0"/>
          </a:p>
          <a:p>
            <a:r>
              <a:rPr lang="en-US" dirty="0"/>
              <a:t>Regionalization</a:t>
            </a:r>
          </a:p>
          <a:p>
            <a:endParaRPr lang="en-US" dirty="0"/>
          </a:p>
          <a:p>
            <a:r>
              <a:rPr lang="en-US" dirty="0"/>
              <a:t>Public Image</a:t>
            </a:r>
          </a:p>
          <a:p>
            <a:pPr lvl="1"/>
            <a:r>
              <a:rPr lang="en-US" dirty="0"/>
              <a:t>Weakened further by COVID</a:t>
            </a:r>
          </a:p>
          <a:p>
            <a:endParaRPr lang="en-US" dirty="0"/>
          </a:p>
        </p:txBody>
      </p:sp>
      <p:pic>
        <p:nvPicPr>
          <p:cNvPr id="8" name="Content Placeholder 4">
            <a:extLst>
              <a:ext uri="{FF2B5EF4-FFF2-40B4-BE49-F238E27FC236}">
                <a16:creationId xmlns:a16="http://schemas.microsoft.com/office/drawing/2014/main" id="{94EC0B34-BEAB-B2D6-938F-B664EBC553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54307" y="1325880"/>
            <a:ext cx="7888751" cy="8607504"/>
          </a:xfrm>
          <a:prstGeom prst="rect">
            <a:avLst/>
          </a:prstGeom>
        </p:spPr>
      </p:pic>
    </p:spTree>
    <p:extLst>
      <p:ext uri="{BB962C8B-B14F-4D97-AF65-F5344CB8AC3E}">
        <p14:creationId xmlns:p14="http://schemas.microsoft.com/office/powerpoint/2010/main" val="33053958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B5071-C80D-022C-9D4C-3CB559ABF7BA}"/>
              </a:ext>
            </a:extLst>
          </p:cNvPr>
          <p:cNvSpPr>
            <a:spLocks noGrp="1"/>
          </p:cNvSpPr>
          <p:nvPr>
            <p:ph type="title"/>
          </p:nvPr>
        </p:nvSpPr>
        <p:spPr/>
        <p:txBody>
          <a:bodyPr/>
          <a:lstStyle/>
          <a:p>
            <a:r>
              <a:rPr lang="en-US" dirty="0"/>
              <a:t>PH Infrastructure Initiative 2017-2019</a:t>
            </a:r>
          </a:p>
        </p:txBody>
      </p:sp>
      <p:sp>
        <p:nvSpPr>
          <p:cNvPr id="3" name="Content Placeholder 2">
            <a:extLst>
              <a:ext uri="{FF2B5EF4-FFF2-40B4-BE49-F238E27FC236}">
                <a16:creationId xmlns:a16="http://schemas.microsoft.com/office/drawing/2014/main" id="{23701DA9-C774-143C-8022-F784511D62AA}"/>
              </a:ext>
            </a:extLst>
          </p:cNvPr>
          <p:cNvSpPr>
            <a:spLocks noGrp="1"/>
          </p:cNvSpPr>
          <p:nvPr>
            <p:ph sz="half" idx="1"/>
          </p:nvPr>
        </p:nvSpPr>
        <p:spPr>
          <a:xfrm>
            <a:off x="1257300" y="2460505"/>
            <a:ext cx="7772400" cy="6804941"/>
          </a:xfrm>
        </p:spPr>
        <p:txBody>
          <a:bodyPr>
            <a:normAutofit/>
          </a:bodyPr>
          <a:lstStyle/>
          <a:p>
            <a:r>
              <a:rPr lang="en-US" dirty="0"/>
              <a:t>$5.6M PHI program</a:t>
            </a:r>
          </a:p>
          <a:p>
            <a:pPr lvl="1"/>
            <a:endParaRPr lang="en-US" dirty="0"/>
          </a:p>
          <a:p>
            <a:r>
              <a:rPr lang="en-US" dirty="0"/>
              <a:t>Three-pronged approach </a:t>
            </a:r>
          </a:p>
          <a:p>
            <a:endParaRPr lang="en-US" dirty="0"/>
          </a:p>
          <a:p>
            <a:r>
              <a:rPr lang="en-US" dirty="0"/>
              <a:t>HealthierMO (2017) – established MO’s Foundational Public Health Services (FPHS) Model</a:t>
            </a:r>
          </a:p>
          <a:p>
            <a:endParaRPr lang="en-US" dirty="0"/>
          </a:p>
        </p:txBody>
      </p:sp>
      <p:pic>
        <p:nvPicPr>
          <p:cNvPr id="4" name="Content Placeholder 4">
            <a:extLst>
              <a:ext uri="{FF2B5EF4-FFF2-40B4-BE49-F238E27FC236}">
                <a16:creationId xmlns:a16="http://schemas.microsoft.com/office/drawing/2014/main" id="{3B7B445C-1E92-51A8-6254-4D8A550F9B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72303" y="1325881"/>
            <a:ext cx="8052758" cy="8607503"/>
          </a:xfrm>
          <a:prstGeom prst="rect">
            <a:avLst/>
          </a:prstGeom>
        </p:spPr>
      </p:pic>
    </p:spTree>
    <p:extLst>
      <p:ext uri="{BB962C8B-B14F-4D97-AF65-F5344CB8AC3E}">
        <p14:creationId xmlns:p14="http://schemas.microsoft.com/office/powerpoint/2010/main" val="3873520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8288000" cy="2328863"/>
          </a:xfrm>
          <a:prstGeom prst="rect">
            <a:avLst/>
          </a:prstGeom>
        </p:spPr>
      </p:pic>
      <p:sp>
        <p:nvSpPr>
          <p:cNvPr id="23" name="TextBox 22"/>
          <p:cNvSpPr txBox="1"/>
          <p:nvPr/>
        </p:nvSpPr>
        <p:spPr>
          <a:xfrm>
            <a:off x="235745" y="538903"/>
            <a:ext cx="14123193" cy="1015663"/>
          </a:xfrm>
          <a:prstGeom prst="rect">
            <a:avLst/>
          </a:prstGeom>
          <a:noFill/>
        </p:spPr>
        <p:txBody>
          <a:bodyPr wrap="square" rtlCol="0">
            <a:spAutoFit/>
          </a:bodyPr>
          <a:lstStyle/>
          <a:p>
            <a:pPr defTabSz="1371600"/>
            <a:r>
              <a:rPr lang="en-US" sz="6000" b="1" dirty="0">
                <a:solidFill>
                  <a:prstClr val="white"/>
                </a:solidFill>
                <a:latin typeface="Calibri" panose="020F0502020204030204"/>
              </a:rPr>
              <a:t>NACCHO Programs</a:t>
            </a: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58938" y="812672"/>
            <a:ext cx="2917335" cy="788060"/>
          </a:xfrm>
          <a:prstGeom prst="rect">
            <a:avLst/>
          </a:prstGeom>
        </p:spPr>
      </p:pic>
      <p:sp>
        <p:nvSpPr>
          <p:cNvPr id="2" name="Rectangle 1"/>
          <p:cNvSpPr/>
          <p:nvPr/>
        </p:nvSpPr>
        <p:spPr>
          <a:xfrm>
            <a:off x="8962220" y="4866502"/>
            <a:ext cx="271228" cy="507831"/>
          </a:xfrm>
          <a:prstGeom prst="rect">
            <a:avLst/>
          </a:prstGeom>
        </p:spPr>
        <p:txBody>
          <a:bodyPr wrap="none">
            <a:spAutoFit/>
          </a:bodyPr>
          <a:lstStyle/>
          <a:p>
            <a:pPr defTabSz="1371600"/>
            <a:r>
              <a:rPr lang="en-US" sz="2700">
                <a:solidFill>
                  <a:srgbClr val="000000"/>
                </a:solidFill>
                <a:latin typeface="Times New Roman" panose="02020603050405020304" pitchFamily="18" charset="0"/>
              </a:rPr>
              <a:t> </a:t>
            </a:r>
            <a:endParaRPr lang="en-US" sz="2700">
              <a:solidFill>
                <a:prstClr val="black"/>
              </a:solidFill>
              <a:latin typeface="Calibri" panose="020F0502020204030204"/>
            </a:endParaRPr>
          </a:p>
        </p:txBody>
      </p:sp>
      <p:sp>
        <p:nvSpPr>
          <p:cNvPr id="3" name="Rectangle 2"/>
          <p:cNvSpPr/>
          <p:nvPr/>
        </p:nvSpPr>
        <p:spPr>
          <a:xfrm>
            <a:off x="8962220" y="4866502"/>
            <a:ext cx="271228" cy="507831"/>
          </a:xfrm>
          <a:prstGeom prst="rect">
            <a:avLst/>
          </a:prstGeom>
        </p:spPr>
        <p:txBody>
          <a:bodyPr wrap="none">
            <a:spAutoFit/>
          </a:bodyPr>
          <a:lstStyle/>
          <a:p>
            <a:pPr defTabSz="1371600"/>
            <a:r>
              <a:rPr lang="en-US" sz="2700">
                <a:solidFill>
                  <a:srgbClr val="000000"/>
                </a:solidFill>
                <a:latin typeface="Times New Roman" panose="02020603050405020304" pitchFamily="18" charset="0"/>
              </a:rPr>
              <a:t> </a:t>
            </a:r>
            <a:endParaRPr lang="en-US" sz="2700">
              <a:solidFill>
                <a:prstClr val="black"/>
              </a:solidFill>
              <a:latin typeface="Calibri" panose="020F0502020204030204"/>
            </a:endParaRPr>
          </a:p>
        </p:txBody>
      </p:sp>
      <p:pic>
        <p:nvPicPr>
          <p:cNvPr id="8" name="Picture 7">
            <a:extLst>
              <a:ext uri="{FF2B5EF4-FFF2-40B4-BE49-F238E27FC236}">
                <a16:creationId xmlns:a16="http://schemas.microsoft.com/office/drawing/2014/main" id="{D37B42ED-7E97-4204-8604-AE6B09C7EB32}"/>
              </a:ext>
            </a:extLst>
          </p:cNvPr>
          <p:cNvPicPr>
            <a:picLocks noChangeAspect="1"/>
          </p:cNvPicPr>
          <p:nvPr/>
        </p:nvPicPr>
        <p:blipFill>
          <a:blip r:embed="rId5"/>
          <a:stretch>
            <a:fillRect/>
          </a:stretch>
        </p:blipFill>
        <p:spPr>
          <a:xfrm>
            <a:off x="2018306" y="2413406"/>
            <a:ext cx="14251389" cy="3007095"/>
          </a:xfrm>
          <a:prstGeom prst="rect">
            <a:avLst/>
          </a:prstGeom>
        </p:spPr>
      </p:pic>
      <p:graphicFrame>
        <p:nvGraphicFramePr>
          <p:cNvPr id="10" name="Content Placeholder 6"/>
          <p:cNvGraphicFramePr>
            <a:graphicFrameLocks noGrp="1"/>
          </p:cNvGraphicFramePr>
          <p:nvPr>
            <p:ph idx="1"/>
          </p:nvPr>
        </p:nvGraphicFramePr>
        <p:xfrm>
          <a:off x="1257300" y="5943600"/>
          <a:ext cx="15773400" cy="431394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4058676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B5071-C80D-022C-9D4C-3CB559ABF7BA}"/>
              </a:ext>
            </a:extLst>
          </p:cNvPr>
          <p:cNvSpPr>
            <a:spLocks noGrp="1"/>
          </p:cNvSpPr>
          <p:nvPr>
            <p:ph type="title"/>
          </p:nvPr>
        </p:nvSpPr>
        <p:spPr/>
        <p:txBody>
          <a:bodyPr/>
          <a:lstStyle/>
          <a:p>
            <a:r>
              <a:rPr lang="en-US" dirty="0"/>
              <a:t>2021-2023 Foundation Activities</a:t>
            </a:r>
          </a:p>
        </p:txBody>
      </p:sp>
      <p:sp>
        <p:nvSpPr>
          <p:cNvPr id="3" name="Content Placeholder 2">
            <a:extLst>
              <a:ext uri="{FF2B5EF4-FFF2-40B4-BE49-F238E27FC236}">
                <a16:creationId xmlns:a16="http://schemas.microsoft.com/office/drawing/2014/main" id="{23701DA9-C774-143C-8022-F784511D62AA}"/>
              </a:ext>
            </a:extLst>
          </p:cNvPr>
          <p:cNvSpPr>
            <a:spLocks noGrp="1"/>
          </p:cNvSpPr>
          <p:nvPr>
            <p:ph sz="half" idx="1"/>
          </p:nvPr>
        </p:nvSpPr>
        <p:spPr>
          <a:xfrm>
            <a:off x="1257300" y="2460505"/>
            <a:ext cx="16312896" cy="6804941"/>
          </a:xfrm>
        </p:spPr>
        <p:txBody>
          <a:bodyPr>
            <a:normAutofit/>
          </a:bodyPr>
          <a:lstStyle/>
          <a:p>
            <a:r>
              <a:rPr lang="en-US" dirty="0"/>
              <a:t>Reimagine The Strategy</a:t>
            </a:r>
          </a:p>
          <a:p>
            <a:pPr lvl="1"/>
            <a:r>
              <a:rPr lang="en-US" dirty="0"/>
              <a:t>Hired a Sr. Director of Public Health Transformation</a:t>
            </a:r>
          </a:p>
          <a:p>
            <a:pPr lvl="1"/>
            <a:r>
              <a:rPr lang="en-US" dirty="0"/>
              <a:t>Invested in strategy alignment, coordination, and accreditation</a:t>
            </a:r>
          </a:p>
          <a:p>
            <a:pPr lvl="1"/>
            <a:endParaRPr lang="en-US" dirty="0"/>
          </a:p>
          <a:p>
            <a:r>
              <a:rPr lang="en-US" dirty="0"/>
              <a:t>Stakeholder Conversations</a:t>
            </a:r>
          </a:p>
          <a:p>
            <a:endParaRPr lang="en-US" dirty="0"/>
          </a:p>
          <a:p>
            <a:r>
              <a:rPr lang="en-US" dirty="0"/>
              <a:t>Funding</a:t>
            </a:r>
          </a:p>
          <a:p>
            <a:pPr lvl="1"/>
            <a:r>
              <a:rPr lang="en-US" dirty="0"/>
              <a:t>MO Center for PH Excellence        public health institute</a:t>
            </a:r>
          </a:p>
          <a:p>
            <a:pPr lvl="1"/>
            <a:r>
              <a:rPr lang="en-US" dirty="0"/>
              <a:t>MO DHSS - Increase staff capacity to support reaccreditation </a:t>
            </a:r>
          </a:p>
          <a:p>
            <a:pPr lvl="1"/>
            <a:r>
              <a:rPr lang="en-US" dirty="0"/>
              <a:t>Advocacy strategy alignment</a:t>
            </a:r>
          </a:p>
        </p:txBody>
      </p:sp>
      <p:sp>
        <p:nvSpPr>
          <p:cNvPr id="5" name="Arrow: Right 4">
            <a:extLst>
              <a:ext uri="{FF2B5EF4-FFF2-40B4-BE49-F238E27FC236}">
                <a16:creationId xmlns:a16="http://schemas.microsoft.com/office/drawing/2014/main" id="{68CF1F36-1E61-7841-DDB9-C339BC21D3AE}"/>
              </a:ext>
            </a:extLst>
          </p:cNvPr>
          <p:cNvSpPr/>
          <p:nvPr/>
        </p:nvSpPr>
        <p:spPr>
          <a:xfrm>
            <a:off x="8585198" y="7312661"/>
            <a:ext cx="660401" cy="41910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Trebuchet MS" panose="020B0603020202020204"/>
            </a:endParaRPr>
          </a:p>
        </p:txBody>
      </p:sp>
    </p:spTree>
    <p:extLst>
      <p:ext uri="{BB962C8B-B14F-4D97-AF65-F5344CB8AC3E}">
        <p14:creationId xmlns:p14="http://schemas.microsoft.com/office/powerpoint/2010/main" val="3970422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9F175-8919-DF82-8D2D-5F51510364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DC9E75-2A4F-E1FE-F0F7-247708B88048}"/>
              </a:ext>
            </a:extLst>
          </p:cNvPr>
          <p:cNvSpPr>
            <a:spLocks noGrp="1"/>
          </p:cNvSpPr>
          <p:nvPr>
            <p:ph type="title"/>
          </p:nvPr>
        </p:nvSpPr>
        <p:spPr/>
        <p:txBody>
          <a:bodyPr/>
          <a:lstStyle/>
          <a:p>
            <a:r>
              <a:rPr lang="en-US" dirty="0"/>
              <a:t>2024-2025 MO Activities &amp; Changes</a:t>
            </a:r>
          </a:p>
        </p:txBody>
      </p:sp>
      <p:sp>
        <p:nvSpPr>
          <p:cNvPr id="3" name="Content Placeholder 2">
            <a:extLst>
              <a:ext uri="{FF2B5EF4-FFF2-40B4-BE49-F238E27FC236}">
                <a16:creationId xmlns:a16="http://schemas.microsoft.com/office/drawing/2014/main" id="{0E1B286E-D010-6216-8360-A88E420E479C}"/>
              </a:ext>
            </a:extLst>
          </p:cNvPr>
          <p:cNvSpPr>
            <a:spLocks noGrp="1"/>
          </p:cNvSpPr>
          <p:nvPr>
            <p:ph sz="half" idx="1"/>
          </p:nvPr>
        </p:nvSpPr>
        <p:spPr>
          <a:xfrm>
            <a:off x="1257300" y="2460505"/>
            <a:ext cx="16312896" cy="6804941"/>
          </a:xfrm>
        </p:spPr>
        <p:txBody>
          <a:bodyPr>
            <a:normAutofit lnSpcReduction="10000"/>
          </a:bodyPr>
          <a:lstStyle/>
          <a:p>
            <a:r>
              <a:rPr lang="en-US" dirty="0"/>
              <a:t>MFH</a:t>
            </a:r>
          </a:p>
          <a:p>
            <a:pPr lvl="1"/>
            <a:r>
              <a:rPr lang="en-US" dirty="0"/>
              <a:t>MO State Health Assessment Steering Committee</a:t>
            </a:r>
          </a:p>
          <a:p>
            <a:pPr lvl="1"/>
            <a:r>
              <a:rPr lang="en-US" dirty="0"/>
              <a:t>Public Health Funders Lunch</a:t>
            </a:r>
          </a:p>
          <a:p>
            <a:pPr lvl="1"/>
            <a:endParaRPr lang="en-US" dirty="0"/>
          </a:p>
          <a:p>
            <a:r>
              <a:rPr lang="en-US" dirty="0"/>
              <a:t>State Level</a:t>
            </a:r>
          </a:p>
          <a:p>
            <a:pPr lvl="1"/>
            <a:r>
              <a:rPr lang="en-US" dirty="0"/>
              <a:t>New Governor and DHSS Director</a:t>
            </a:r>
          </a:p>
          <a:p>
            <a:pPr lvl="1"/>
            <a:r>
              <a:rPr lang="en-US" dirty="0"/>
              <a:t>Positive public opinion poll results </a:t>
            </a:r>
          </a:p>
          <a:p>
            <a:pPr lvl="1"/>
            <a:endParaRPr lang="en-US" dirty="0"/>
          </a:p>
          <a:p>
            <a:r>
              <a:rPr lang="en-US" dirty="0"/>
              <a:t>MO Public Health Institute </a:t>
            </a:r>
          </a:p>
          <a:p>
            <a:pPr lvl="1"/>
            <a:r>
              <a:rPr lang="en-US" dirty="0"/>
              <a:t>Growth in membership and contracts</a:t>
            </a:r>
          </a:p>
          <a:p>
            <a:pPr lvl="1"/>
            <a:r>
              <a:rPr lang="en-US" dirty="0"/>
              <a:t>Awarded NNPHI membership</a:t>
            </a:r>
          </a:p>
        </p:txBody>
      </p:sp>
    </p:spTree>
    <p:extLst>
      <p:ext uri="{BB962C8B-B14F-4D97-AF65-F5344CB8AC3E}">
        <p14:creationId xmlns:p14="http://schemas.microsoft.com/office/powerpoint/2010/main" val="5813327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B5071-C80D-022C-9D4C-3CB559ABF7BA}"/>
              </a:ext>
            </a:extLst>
          </p:cNvPr>
          <p:cNvSpPr>
            <a:spLocks noGrp="1"/>
          </p:cNvSpPr>
          <p:nvPr>
            <p:ph type="title"/>
          </p:nvPr>
        </p:nvSpPr>
        <p:spPr/>
        <p:txBody>
          <a:bodyPr/>
          <a:lstStyle/>
          <a:p>
            <a:r>
              <a:rPr lang="en-US" dirty="0"/>
              <a:t>Opportunities</a:t>
            </a:r>
          </a:p>
        </p:txBody>
      </p:sp>
      <p:sp>
        <p:nvSpPr>
          <p:cNvPr id="3" name="Content Placeholder 2">
            <a:extLst>
              <a:ext uri="{FF2B5EF4-FFF2-40B4-BE49-F238E27FC236}">
                <a16:creationId xmlns:a16="http://schemas.microsoft.com/office/drawing/2014/main" id="{23701DA9-C774-143C-8022-F784511D62AA}"/>
              </a:ext>
            </a:extLst>
          </p:cNvPr>
          <p:cNvSpPr>
            <a:spLocks noGrp="1"/>
          </p:cNvSpPr>
          <p:nvPr>
            <p:ph sz="half" idx="1"/>
          </p:nvPr>
        </p:nvSpPr>
        <p:spPr>
          <a:xfrm>
            <a:off x="1257300" y="2460505"/>
            <a:ext cx="7772400" cy="6804941"/>
          </a:xfrm>
        </p:spPr>
        <p:txBody>
          <a:bodyPr>
            <a:normAutofit/>
          </a:bodyPr>
          <a:lstStyle/>
          <a:p>
            <a:r>
              <a:rPr lang="en-US" dirty="0"/>
              <a:t>Accreditation &amp; Coordination</a:t>
            </a:r>
          </a:p>
          <a:p>
            <a:pPr lvl="1"/>
            <a:r>
              <a:rPr lang="en-US" dirty="0"/>
              <a:t>State accreditation earned</a:t>
            </a:r>
          </a:p>
          <a:p>
            <a:pPr lvl="1"/>
            <a:r>
              <a:rPr lang="en-US" dirty="0"/>
              <a:t>County accreditation growing</a:t>
            </a:r>
          </a:p>
          <a:p>
            <a:pPr lvl="1"/>
            <a:r>
              <a:rPr lang="en-US" dirty="0"/>
              <a:t>Agencies prioritizing alignment</a:t>
            </a:r>
          </a:p>
          <a:p>
            <a:pPr marL="685800" lvl="1" indent="0">
              <a:buNone/>
            </a:pPr>
            <a:endParaRPr lang="en-US" dirty="0"/>
          </a:p>
          <a:p>
            <a:r>
              <a:rPr lang="en-US" dirty="0"/>
              <a:t>Funding</a:t>
            </a:r>
          </a:p>
          <a:p>
            <a:pPr lvl="1"/>
            <a:r>
              <a:rPr lang="en-US" dirty="0"/>
              <a:t>PHIG grant: $45M (+$5M)</a:t>
            </a:r>
          </a:p>
          <a:p>
            <a:pPr lvl="1"/>
            <a:r>
              <a:rPr lang="en-US" dirty="0"/>
              <a:t>Gen. Revenue:    $6.1M (2023)</a:t>
            </a:r>
          </a:p>
          <a:p>
            <a:pPr lvl="1"/>
            <a:endParaRPr lang="en-US" dirty="0"/>
          </a:p>
          <a:p>
            <a:endParaRPr lang="en-US" dirty="0"/>
          </a:p>
        </p:txBody>
      </p:sp>
      <p:pic>
        <p:nvPicPr>
          <p:cNvPr id="4" name="Content Placeholder 4">
            <a:extLst>
              <a:ext uri="{FF2B5EF4-FFF2-40B4-BE49-F238E27FC236}">
                <a16:creationId xmlns:a16="http://schemas.microsoft.com/office/drawing/2014/main" id="{3B7B445C-1E92-51A8-6254-4D8A550F9B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17822" y="1325880"/>
            <a:ext cx="7961720" cy="8607504"/>
          </a:xfrm>
          <a:prstGeom prst="rect">
            <a:avLst/>
          </a:prstGeom>
        </p:spPr>
      </p:pic>
      <p:sp>
        <p:nvSpPr>
          <p:cNvPr id="5" name="Arrow: Down 4">
            <a:extLst>
              <a:ext uri="{FF2B5EF4-FFF2-40B4-BE49-F238E27FC236}">
                <a16:creationId xmlns:a16="http://schemas.microsoft.com/office/drawing/2014/main" id="{C4935347-EB85-E529-C2E8-EDF1D31BEC4A}"/>
              </a:ext>
            </a:extLst>
          </p:cNvPr>
          <p:cNvSpPr/>
          <p:nvPr/>
        </p:nvSpPr>
        <p:spPr>
          <a:xfrm rot="10800000">
            <a:off x="5490169" y="6805417"/>
            <a:ext cx="464501" cy="649706"/>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Trebuchet MS" panose="020B0603020202020204"/>
            </a:endParaRPr>
          </a:p>
        </p:txBody>
      </p:sp>
    </p:spTree>
    <p:extLst>
      <p:ext uri="{BB962C8B-B14F-4D97-AF65-F5344CB8AC3E}">
        <p14:creationId xmlns:p14="http://schemas.microsoft.com/office/powerpoint/2010/main" val="2394844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B5071-C80D-022C-9D4C-3CB559ABF7BA}"/>
              </a:ext>
            </a:extLst>
          </p:cNvPr>
          <p:cNvSpPr>
            <a:spLocks noGrp="1"/>
          </p:cNvSpPr>
          <p:nvPr>
            <p:ph type="title"/>
          </p:nvPr>
        </p:nvSpPr>
        <p:spPr/>
        <p:txBody>
          <a:bodyPr/>
          <a:lstStyle/>
          <a:p>
            <a:r>
              <a:rPr lang="en-US" dirty="0"/>
              <a:t>Foundation Efforts Going Forward</a:t>
            </a:r>
          </a:p>
        </p:txBody>
      </p:sp>
      <p:sp>
        <p:nvSpPr>
          <p:cNvPr id="3" name="Content Placeholder 2">
            <a:extLst>
              <a:ext uri="{FF2B5EF4-FFF2-40B4-BE49-F238E27FC236}">
                <a16:creationId xmlns:a16="http://schemas.microsoft.com/office/drawing/2014/main" id="{23701DA9-C774-143C-8022-F784511D62AA}"/>
              </a:ext>
            </a:extLst>
          </p:cNvPr>
          <p:cNvSpPr>
            <a:spLocks noGrp="1"/>
          </p:cNvSpPr>
          <p:nvPr>
            <p:ph sz="half" idx="1"/>
          </p:nvPr>
        </p:nvSpPr>
        <p:spPr>
          <a:xfrm>
            <a:off x="1257299" y="2460505"/>
            <a:ext cx="15494000" cy="6804941"/>
          </a:xfrm>
        </p:spPr>
        <p:txBody>
          <a:bodyPr>
            <a:normAutofit/>
          </a:bodyPr>
          <a:lstStyle/>
          <a:p>
            <a:r>
              <a:rPr lang="en-US" dirty="0"/>
              <a:t>Continue to foster authentic relationships </a:t>
            </a:r>
          </a:p>
          <a:p>
            <a:endParaRPr lang="en-US" dirty="0"/>
          </a:p>
          <a:p>
            <a:r>
              <a:rPr lang="en-US" dirty="0"/>
              <a:t>Incorporate public health into more initiative work</a:t>
            </a:r>
          </a:p>
          <a:p>
            <a:endParaRPr lang="en-US" dirty="0"/>
          </a:p>
          <a:p>
            <a:r>
              <a:rPr lang="en-US" dirty="0"/>
              <a:t>Champion for public health</a:t>
            </a:r>
          </a:p>
          <a:p>
            <a:endParaRPr lang="en-US" dirty="0"/>
          </a:p>
          <a:p>
            <a:endParaRPr lang="en-US" dirty="0"/>
          </a:p>
        </p:txBody>
      </p:sp>
    </p:spTree>
    <p:extLst>
      <p:ext uri="{BB962C8B-B14F-4D97-AF65-F5344CB8AC3E}">
        <p14:creationId xmlns:p14="http://schemas.microsoft.com/office/powerpoint/2010/main" val="41220463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F7D53-094F-F2F8-0584-81CF5D0D2BAF}"/>
              </a:ext>
            </a:extLst>
          </p:cNvPr>
          <p:cNvSpPr>
            <a:spLocks noGrp="1"/>
          </p:cNvSpPr>
          <p:nvPr>
            <p:ph type="title"/>
          </p:nvPr>
        </p:nvSpPr>
        <p:spPr/>
        <p:txBody>
          <a:bodyPr/>
          <a:lstStyle/>
          <a:p>
            <a:r>
              <a:rPr lang="en-US" dirty="0"/>
              <a:t>Contact</a:t>
            </a:r>
          </a:p>
        </p:txBody>
      </p:sp>
      <p:sp>
        <p:nvSpPr>
          <p:cNvPr id="3" name="Text Placeholder 1">
            <a:extLst>
              <a:ext uri="{FF2B5EF4-FFF2-40B4-BE49-F238E27FC236}">
                <a16:creationId xmlns:a16="http://schemas.microsoft.com/office/drawing/2014/main" id="{9C402098-B1EF-150C-234D-982A804AEF4C}"/>
              </a:ext>
            </a:extLst>
          </p:cNvPr>
          <p:cNvSpPr txBox="1">
            <a:spLocks/>
          </p:cNvSpPr>
          <p:nvPr/>
        </p:nvSpPr>
        <p:spPr>
          <a:xfrm>
            <a:off x="8386354" y="2692666"/>
            <a:ext cx="9710267" cy="51924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pPr>
            <a:r>
              <a:rPr lang="en-US" sz="4200" b="1" dirty="0">
                <a:solidFill>
                  <a:prstClr val="black"/>
                </a:solidFill>
                <a:latin typeface="Trebuchet MS" panose="020B0603020202020204"/>
              </a:rPr>
              <a:t>Brian Washington, MHA</a:t>
            </a:r>
          </a:p>
          <a:p>
            <a:pPr marL="0" indent="0" defTabSz="1371600">
              <a:spcBef>
                <a:spcPts val="1500"/>
              </a:spcBef>
              <a:buNone/>
            </a:pPr>
            <a:r>
              <a:rPr lang="en-US" sz="3600" i="1" dirty="0">
                <a:solidFill>
                  <a:prstClr val="black"/>
                </a:solidFill>
                <a:latin typeface="Trebuchet MS" panose="020B0603020202020204"/>
              </a:rPr>
              <a:t>Strategist-Initiatives</a:t>
            </a:r>
          </a:p>
          <a:p>
            <a:pPr marL="0" indent="0" defTabSz="1371600">
              <a:spcBef>
                <a:spcPts val="1500"/>
              </a:spcBef>
              <a:buNone/>
            </a:pPr>
            <a:r>
              <a:rPr lang="en-US" sz="3600" dirty="0">
                <a:solidFill>
                  <a:prstClr val="black"/>
                </a:solidFill>
                <a:latin typeface="Trebuchet MS" panose="020B0603020202020204"/>
              </a:rPr>
              <a:t>(314) 345-5578 | </a:t>
            </a:r>
            <a:r>
              <a:rPr lang="en-US" sz="3600" dirty="0">
                <a:solidFill>
                  <a:prstClr val="black"/>
                </a:solidFill>
                <a:latin typeface="Trebuchet MS" panose="020B0603020202020204"/>
                <a:hlinkClick r:id="rId2"/>
              </a:rPr>
              <a:t>bwashington@mffh.org</a:t>
            </a:r>
            <a:r>
              <a:rPr lang="en-US" sz="3600" dirty="0">
                <a:solidFill>
                  <a:prstClr val="black"/>
                </a:solidFill>
                <a:latin typeface="Trebuchet MS" panose="020B0603020202020204"/>
              </a:rPr>
              <a:t> </a:t>
            </a:r>
            <a:endParaRPr lang="en-US" sz="4200" dirty="0">
              <a:solidFill>
                <a:prstClr val="black"/>
              </a:solidFill>
              <a:latin typeface="Trebuchet MS" panose="020B0603020202020204"/>
            </a:endParaRPr>
          </a:p>
          <a:p>
            <a:pPr marL="342900" indent="-342900" defTabSz="1371600">
              <a:spcBef>
                <a:spcPts val="1500"/>
              </a:spcBef>
            </a:pPr>
            <a:endParaRPr lang="en-US" sz="4200" dirty="0">
              <a:solidFill>
                <a:prstClr val="black"/>
              </a:solidFill>
              <a:latin typeface="Trebuchet MS" panose="020B0603020202020204"/>
            </a:endParaRPr>
          </a:p>
          <a:p>
            <a:pPr marL="342900" indent="-342900" defTabSz="1371600">
              <a:spcBef>
                <a:spcPts val="1500"/>
              </a:spcBef>
            </a:pPr>
            <a:endParaRPr lang="en-US" sz="4200" dirty="0">
              <a:solidFill>
                <a:prstClr val="black"/>
              </a:solidFill>
              <a:latin typeface="Trebuchet MS" panose="020B0603020202020204"/>
            </a:endParaRPr>
          </a:p>
        </p:txBody>
      </p:sp>
      <p:pic>
        <p:nvPicPr>
          <p:cNvPr id="5" name="Picture 4">
            <a:extLst>
              <a:ext uri="{FF2B5EF4-FFF2-40B4-BE49-F238E27FC236}">
                <a16:creationId xmlns:a16="http://schemas.microsoft.com/office/drawing/2014/main" id="{8F8C5A61-B88D-0B3B-BFC5-484D4446D6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07281" y="2514672"/>
            <a:ext cx="2514600" cy="2514600"/>
          </a:xfrm>
          <a:prstGeom prst="rect">
            <a:avLst/>
          </a:prstGeom>
        </p:spPr>
      </p:pic>
    </p:spTree>
    <p:extLst>
      <p:ext uri="{BB962C8B-B14F-4D97-AF65-F5344CB8AC3E}">
        <p14:creationId xmlns:p14="http://schemas.microsoft.com/office/powerpoint/2010/main" val="4545177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802598-557E-C844-C15D-75FAA5E6FE72}"/>
              </a:ext>
            </a:extLst>
          </p:cNvPr>
          <p:cNvSpPr>
            <a:spLocks noGrp="1"/>
          </p:cNvSpPr>
          <p:nvPr/>
        </p:nvSpPr>
        <p:spPr>
          <a:xfrm>
            <a:off x="1580408" y="2785412"/>
            <a:ext cx="13154643" cy="4711535"/>
          </a:xfrm>
          <a:prstGeom prst="rect">
            <a:avLst/>
          </a:prstGeom>
        </p:spPr>
        <p:txBody>
          <a:bodyPr vert="horz" wrap="square" lIns="0" tIns="685800" rIns="0" bIns="0" rtlCol="0" anchor="t" anchorCtr="0">
            <a:noAutofit/>
          </a:bodyPr>
          <a:lstStyle>
            <a:lvl1pPr algn="l" defTabSz="914400" rtl="0" eaLnBrk="1" latinLnBrk="0" hangingPunct="1">
              <a:lnSpc>
                <a:spcPts val="5800"/>
              </a:lnSpc>
              <a:spcBef>
                <a:spcPct val="0"/>
              </a:spcBef>
              <a:buNone/>
              <a:defRPr sz="5600" kern="1200">
                <a:solidFill>
                  <a:srgbClr val="007788"/>
                </a:solidFill>
                <a:latin typeface="Times New Roman" charset="0"/>
                <a:ea typeface="Times New Roman" charset="0"/>
                <a:cs typeface="Times New Roman"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7500" b="0" i="0" u="none" strike="noStrike" kern="1200" cap="none" spc="0" normalizeH="0" baseline="0" noProof="0" dirty="0">
                <a:ln>
                  <a:noFill/>
                </a:ln>
                <a:solidFill>
                  <a:srgbClr val="033772"/>
                </a:solidFill>
                <a:effectLst/>
                <a:uLnTx/>
                <a:uFillTx/>
                <a:latin typeface="Raleway SemiBold"/>
                <a:cs typeface="Times New Roman"/>
              </a:rPr>
              <a:t>Philanthropy’s Role in Protecting Public Health </a:t>
            </a:r>
          </a:p>
        </p:txBody>
      </p:sp>
      <p:sp>
        <p:nvSpPr>
          <p:cNvPr id="4" name="TextBox 2">
            <a:extLst>
              <a:ext uri="{FF2B5EF4-FFF2-40B4-BE49-F238E27FC236}">
                <a16:creationId xmlns:a16="http://schemas.microsoft.com/office/drawing/2014/main" id="{B75294CA-40D5-3DE0-24E8-9DB1DEC171B9}"/>
              </a:ext>
            </a:extLst>
          </p:cNvPr>
          <p:cNvSpPr txBox="1"/>
          <p:nvPr/>
        </p:nvSpPr>
        <p:spPr>
          <a:xfrm>
            <a:off x="1579542" y="7329716"/>
            <a:ext cx="12709318" cy="144655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F497D"/>
                </a:solidFill>
                <a:effectLst/>
                <a:uLnTx/>
                <a:uFillTx/>
                <a:latin typeface="Raleway Medium"/>
                <a:ea typeface="+mn-ea"/>
                <a:cs typeface="+mn-cs"/>
              </a:rPr>
              <a:t>Avital Havusha</a:t>
            </a:r>
            <a:endParaRPr kumimoji="0" lang="en-US" sz="1800" b="0" i="0" u="none" strike="noStrike" kern="1200" cap="none" spc="0" normalizeH="0" baseline="0" noProof="0" dirty="0">
              <a:ln>
                <a:noFill/>
              </a:ln>
              <a:solidFill>
                <a:srgbClr val="1F497D"/>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97D"/>
                </a:solidFill>
                <a:effectLst/>
                <a:uLnTx/>
                <a:uFillTx/>
                <a:latin typeface="Raleway Medium"/>
                <a:ea typeface="+mn-ea"/>
                <a:cs typeface="+mn-cs"/>
              </a:rPr>
              <a:t>Vice President of Programs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97D"/>
                </a:solidFill>
                <a:effectLst/>
                <a:uLnTx/>
                <a:uFillTx/>
                <a:latin typeface="Raleway Medium"/>
                <a:ea typeface="+mn-ea"/>
                <a:cs typeface="+mn-cs"/>
              </a:rPr>
              <a:t>Monday, July 21, 2025</a:t>
            </a:r>
            <a:r>
              <a:rPr kumimoji="0" lang="en-US" sz="2400" b="0" i="0" u="none" strike="noStrike" kern="1200" cap="none" spc="0" normalizeH="0" baseline="30000" noProof="0" dirty="0">
                <a:ln>
                  <a:noFill/>
                </a:ln>
                <a:solidFill>
                  <a:srgbClr val="1F497D"/>
                </a:solidFill>
                <a:effectLst/>
                <a:uLnTx/>
                <a:uFillTx/>
                <a:latin typeface="Raleway Medium"/>
                <a:ea typeface="+mn-ea"/>
                <a:cs typeface="+mn-cs"/>
              </a:rPr>
              <a:t>  </a:t>
            </a:r>
            <a:endParaRPr kumimoji="0" lang="en-US" sz="2400" b="0" i="0" u="none" strike="noStrike" kern="1200" cap="none" spc="0" normalizeH="0" baseline="0" noProof="0" dirty="0">
              <a:ln>
                <a:noFill/>
              </a:ln>
              <a:solidFill>
                <a:srgbClr val="1F497D"/>
              </a:solidFill>
              <a:effectLst/>
              <a:uLnTx/>
              <a:uFillTx/>
              <a:latin typeface="Calibri"/>
              <a:ea typeface="Calibri"/>
              <a:cs typeface="Calibri"/>
            </a:endParaRPr>
          </a:p>
        </p:txBody>
      </p:sp>
    </p:spTree>
    <p:extLst>
      <p:ext uri="{BB962C8B-B14F-4D97-AF65-F5344CB8AC3E}">
        <p14:creationId xmlns:p14="http://schemas.microsoft.com/office/powerpoint/2010/main" val="11881290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6B25DD74-3349-EB51-068F-F1314D120B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485947F-E7ED-D372-732F-31405D0ADABE}"/>
              </a:ext>
            </a:extLst>
          </p:cNvPr>
          <p:cNvSpPr txBox="1"/>
          <p:nvPr/>
        </p:nvSpPr>
        <p:spPr>
          <a:xfrm>
            <a:off x="751115" y="684315"/>
            <a:ext cx="1209501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33772"/>
                </a:solidFill>
                <a:effectLst/>
                <a:uLnTx/>
                <a:uFillTx/>
                <a:latin typeface="Raleway SemiBold"/>
                <a:ea typeface="+mn-ea"/>
                <a:cs typeface="+mn-cs"/>
              </a:rPr>
              <a:t>New York State: Snapshot </a:t>
            </a:r>
          </a:p>
        </p:txBody>
      </p:sp>
      <p:sp>
        <p:nvSpPr>
          <p:cNvPr id="14" name="Slide Number Placeholder 13">
            <a:extLst>
              <a:ext uri="{FF2B5EF4-FFF2-40B4-BE49-F238E27FC236}">
                <a16:creationId xmlns:a16="http://schemas.microsoft.com/office/drawing/2014/main" id="{90C7BF38-120D-8AC8-4AFB-743EF7ABB6EC}"/>
              </a:ext>
            </a:extLst>
          </p:cNvPr>
          <p:cNvSpPr>
            <a:spLocks noGrp="1"/>
          </p:cNvSpPr>
          <p:nvPr>
            <p:ph type="sldNum" sz="quarter" idx="12"/>
          </p:nvPr>
        </p:nvSpPr>
        <p:spPr>
          <a:xfrm>
            <a:off x="15905017" y="9859572"/>
            <a:ext cx="2029691" cy="4245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1" i="0" u="none" strike="noStrike" kern="1200" cap="none" spc="0" normalizeH="0" baseline="0" noProof="0" dirty="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800" b="1" i="0" u="none" strike="noStrike" kern="1200" cap="none" spc="0" normalizeH="0" baseline="0" noProof="0">
              <a:ln>
                <a:noFill/>
              </a:ln>
              <a:solidFill>
                <a:prstClr val="white"/>
              </a:solidFill>
              <a:effectLst/>
              <a:uLnTx/>
              <a:uFillTx/>
              <a:latin typeface="Calibri"/>
              <a:ea typeface="Calibri"/>
              <a:cs typeface="Calibri"/>
            </a:endParaRPr>
          </a:p>
        </p:txBody>
      </p:sp>
      <p:pic>
        <p:nvPicPr>
          <p:cNvPr id="6" name="Picture 5">
            <a:extLst>
              <a:ext uri="{FF2B5EF4-FFF2-40B4-BE49-F238E27FC236}">
                <a16:creationId xmlns:a16="http://schemas.microsoft.com/office/drawing/2014/main" id="{FE125768-4D2E-D89D-7FB9-99D52E749D2A}"/>
              </a:ext>
            </a:extLst>
          </p:cNvPr>
          <p:cNvPicPr>
            <a:picLocks noChangeAspect="1"/>
          </p:cNvPicPr>
          <p:nvPr/>
        </p:nvPicPr>
        <p:blipFill>
          <a:blip r:embed="rId4"/>
          <a:srcRect l="2713" t="2798" r="3133" b="2668"/>
          <a:stretch>
            <a:fillRect/>
          </a:stretch>
        </p:blipFill>
        <p:spPr>
          <a:xfrm>
            <a:off x="232449" y="2044642"/>
            <a:ext cx="9152215" cy="7772400"/>
          </a:xfrm>
          <a:prstGeom prst="rect">
            <a:avLst/>
          </a:prstGeom>
        </p:spPr>
      </p:pic>
      <p:sp>
        <p:nvSpPr>
          <p:cNvPr id="7" name="TextBox 5">
            <a:extLst>
              <a:ext uri="{FF2B5EF4-FFF2-40B4-BE49-F238E27FC236}">
                <a16:creationId xmlns:a16="http://schemas.microsoft.com/office/drawing/2014/main" id="{E5354C63-8106-CEE8-85DA-9B55E27A1888}"/>
              </a:ext>
            </a:extLst>
          </p:cNvPr>
          <p:cNvSpPr txBox="1"/>
          <p:nvPr/>
        </p:nvSpPr>
        <p:spPr>
          <a:xfrm>
            <a:off x="9078260" y="2283689"/>
            <a:ext cx="8856448" cy="729430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228600" marR="0" lvl="0" indent="-228600" fontAlgn="auto">
              <a:lnSpc>
                <a:spcPct val="100000"/>
              </a:lnSpc>
              <a:spcBef>
                <a:spcPts val="0"/>
              </a:spcBef>
              <a:spcAft>
                <a:spcPts val="0"/>
              </a:spcAft>
              <a:buClrTx/>
              <a:buSzTx/>
              <a:buFont typeface=""/>
              <a:buChar char="•"/>
              <a:tabLst/>
              <a:defRPr kumimoji="0" sz="3600" b="0" i="0" u="none" strike="noStrike" cap="none" spc="0" normalizeH="0" baseline="0">
                <a:ln>
                  <a:noFill/>
                </a:ln>
                <a:solidFill>
                  <a:srgbClr val="000000"/>
                </a:solidFill>
                <a:effectLst/>
                <a:uLnTx/>
                <a:uFillTx/>
                <a:latin typeface="Raleway Medium"/>
                <a:ea typeface="+mn-lt"/>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
              <a:buChar char="•"/>
              <a:tabLst/>
              <a:defRPr/>
            </a:pPr>
            <a:r>
              <a:rPr kumimoji="0" lang="en-US" sz="3600" b="0" i="0" u="none" strike="noStrike" kern="1200" cap="none" spc="0" normalizeH="0" baseline="0" noProof="0" dirty="0">
                <a:ln>
                  <a:noFill/>
                </a:ln>
                <a:solidFill>
                  <a:srgbClr val="000000"/>
                </a:solidFill>
                <a:effectLst/>
                <a:uLnTx/>
                <a:uFillTx/>
                <a:latin typeface="Raleway Medium"/>
                <a:ea typeface="Calibri"/>
                <a:cs typeface="Calibri"/>
              </a:rPr>
              <a:t>62 Counties (24 non-metro)</a:t>
            </a:r>
          </a:p>
          <a:p>
            <a:pPr marL="228600" marR="0" lvl="0" indent="-228600" algn="l" defTabSz="914400" rtl="0" eaLnBrk="1" fontAlgn="auto" latinLnBrk="0" hangingPunct="1">
              <a:lnSpc>
                <a:spcPct val="100000"/>
              </a:lnSpc>
              <a:spcBef>
                <a:spcPts val="0"/>
              </a:spcBef>
              <a:spcAft>
                <a:spcPts val="0"/>
              </a:spcAft>
              <a:buClrTx/>
              <a:buSzTx/>
              <a:buFont typeface=""/>
              <a:buChar char="•"/>
              <a:tabLst/>
              <a:defRPr/>
            </a:pPr>
            <a:endParaRPr kumimoji="0" lang="en-US" sz="3600" b="0" i="0" u="none" strike="noStrike" kern="1200" cap="none" spc="0" normalizeH="0" baseline="0" noProof="0" dirty="0">
              <a:ln>
                <a:noFill/>
              </a:ln>
              <a:solidFill>
                <a:srgbClr val="000000"/>
              </a:solidFill>
              <a:effectLst/>
              <a:uLnTx/>
              <a:uFillTx/>
              <a:latin typeface="Raleway Medium"/>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
              <a:buChar char="•"/>
              <a:tabLst/>
              <a:defRPr/>
            </a:pPr>
            <a:r>
              <a:rPr kumimoji="0" lang="en-US" sz="3600" b="0" i="0" u="none" strike="noStrike" kern="1200" cap="none" spc="0" normalizeH="0" baseline="0" noProof="0" dirty="0">
                <a:ln>
                  <a:noFill/>
                </a:ln>
                <a:solidFill>
                  <a:srgbClr val="000000"/>
                </a:solidFill>
                <a:effectLst/>
                <a:uLnTx/>
                <a:uFillTx/>
                <a:latin typeface="Raleway Medium"/>
                <a:ea typeface="Calibri"/>
                <a:cs typeface="Calibri"/>
              </a:rPr>
              <a:t>New York State Department of Health and 58 local health departments (LHDs)</a:t>
            </a:r>
          </a:p>
          <a:p>
            <a:pPr marL="0" marR="0" lvl="0" indent="0" algn="l" defTabSz="914400" rtl="0" eaLnBrk="1" fontAlgn="auto" latinLnBrk="0" hangingPunct="1">
              <a:lnSpc>
                <a:spcPct val="100000"/>
              </a:lnSpc>
              <a:spcBef>
                <a:spcPts val="0"/>
              </a:spcBef>
              <a:spcAft>
                <a:spcPts val="0"/>
              </a:spcAft>
              <a:buClrTx/>
              <a:buSzTx/>
              <a:buFont typeface=""/>
              <a:buNone/>
              <a:tabLst/>
              <a:defRPr/>
            </a:pPr>
            <a:endParaRPr kumimoji="0" lang="en-US" sz="3600" b="0" i="0" u="none" strike="noStrike" kern="1200" cap="none" spc="0" normalizeH="0" baseline="0" noProof="0" dirty="0">
              <a:ln>
                <a:noFill/>
              </a:ln>
              <a:solidFill>
                <a:srgbClr val="000000"/>
              </a:solidFill>
              <a:effectLst/>
              <a:uLnTx/>
              <a:uFillTx/>
              <a:latin typeface="Raleway Medium"/>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
              <a:buChar char="•"/>
              <a:tabLst/>
              <a:defRPr/>
            </a:pPr>
            <a:r>
              <a:rPr kumimoji="0" lang="en-US" sz="3600" b="0" i="0" u="none" strike="noStrike" kern="1200" cap="none" spc="0" normalizeH="0" baseline="0" noProof="0" dirty="0">
                <a:ln>
                  <a:noFill/>
                </a:ln>
                <a:solidFill>
                  <a:srgbClr val="000000"/>
                </a:solidFill>
                <a:effectLst/>
                <a:uLnTx/>
                <a:uFillTx/>
                <a:latin typeface="Raleway Medium"/>
                <a:ea typeface="Calibri"/>
                <a:cs typeface="Calibri"/>
              </a:rPr>
              <a:t>190 total health professional shortage designations; persistent inequities and disparities </a:t>
            </a:r>
          </a:p>
          <a:p>
            <a:pPr marL="0" marR="0" lvl="0" indent="0" algn="l" defTabSz="914400" rtl="0" eaLnBrk="1" fontAlgn="auto" latinLnBrk="0" hangingPunct="1">
              <a:lnSpc>
                <a:spcPct val="100000"/>
              </a:lnSpc>
              <a:spcBef>
                <a:spcPts val="0"/>
              </a:spcBef>
              <a:spcAft>
                <a:spcPts val="0"/>
              </a:spcAft>
              <a:buClrTx/>
              <a:buSzTx/>
              <a:buFont typeface=""/>
              <a:buNone/>
              <a:tabLst/>
              <a:defRPr/>
            </a:pPr>
            <a:endParaRPr kumimoji="0" lang="en-US" sz="3600" b="0" i="0" u="none" strike="noStrike" kern="1200" cap="none" spc="0" normalizeH="0" baseline="0" noProof="0" dirty="0">
              <a:ln>
                <a:noFill/>
              </a:ln>
              <a:solidFill>
                <a:srgbClr val="000000"/>
              </a:solidFill>
              <a:effectLst/>
              <a:uLnTx/>
              <a:uFillTx/>
              <a:latin typeface="Raleway Medium"/>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
              <a:buChar char="•"/>
              <a:tabLst/>
              <a:defRPr/>
            </a:pPr>
            <a:r>
              <a:rPr kumimoji="0" lang="en-US" sz="3600" b="0" i="0" u="none" strike="noStrike" kern="1200" cap="none" spc="0" normalizeH="0" baseline="0" noProof="0" dirty="0">
                <a:ln>
                  <a:noFill/>
                </a:ln>
                <a:solidFill>
                  <a:srgbClr val="000000"/>
                </a:solidFill>
                <a:effectLst/>
                <a:uLnTx/>
                <a:uFillTx/>
                <a:latin typeface="Raleway Medium"/>
                <a:ea typeface="Calibri"/>
                <a:cs typeface="Calibri"/>
              </a:rPr>
              <a:t>FY26 budget includes $34.2 billion to Medicaid</a:t>
            </a:r>
          </a:p>
          <a:p>
            <a:pPr marL="228600" marR="0" lvl="0" indent="-228600" algn="l" defTabSz="914400" rtl="0" eaLnBrk="1" fontAlgn="auto" latinLnBrk="0" hangingPunct="1">
              <a:lnSpc>
                <a:spcPct val="100000"/>
              </a:lnSpc>
              <a:spcBef>
                <a:spcPts val="0"/>
              </a:spcBef>
              <a:spcAft>
                <a:spcPts val="0"/>
              </a:spcAft>
              <a:buClrTx/>
              <a:buSzTx/>
              <a:buFont typeface=""/>
              <a:buChar char="•"/>
              <a:tabLst/>
              <a:defRPr/>
            </a:pPr>
            <a:endParaRPr kumimoji="0" lang="en-US" sz="3600" b="0" i="0" u="none" strike="noStrike" kern="1200" cap="none" spc="0" normalizeH="0" baseline="0" noProof="0" dirty="0">
              <a:ln>
                <a:noFill/>
              </a:ln>
              <a:solidFill>
                <a:srgbClr val="000000"/>
              </a:solidFill>
              <a:effectLst/>
              <a:uLnTx/>
              <a:uFillTx/>
              <a:latin typeface="Raleway Medium"/>
              <a:ea typeface="Calibri"/>
              <a:cs typeface="Calibri"/>
            </a:endParaRPr>
          </a:p>
        </p:txBody>
      </p:sp>
      <p:sp>
        <p:nvSpPr>
          <p:cNvPr id="8" name="TextBox 7">
            <a:extLst>
              <a:ext uri="{FF2B5EF4-FFF2-40B4-BE49-F238E27FC236}">
                <a16:creationId xmlns:a16="http://schemas.microsoft.com/office/drawing/2014/main" id="{46588B8D-4D96-2EFF-97EC-5A513499EF66}"/>
              </a:ext>
            </a:extLst>
          </p:cNvPr>
          <p:cNvSpPr txBox="1"/>
          <p:nvPr/>
        </p:nvSpPr>
        <p:spPr>
          <a:xfrm>
            <a:off x="89574" y="8893712"/>
            <a:ext cx="576601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Source: https://www.osc.ny.gov/files/reports/pdf/challenges-faced-by-rural-new-york.pdf</a:t>
            </a:r>
          </a:p>
        </p:txBody>
      </p:sp>
    </p:spTree>
    <p:extLst>
      <p:ext uri="{BB962C8B-B14F-4D97-AF65-F5344CB8AC3E}">
        <p14:creationId xmlns:p14="http://schemas.microsoft.com/office/powerpoint/2010/main" val="7751859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E05A32-C950-E238-1455-B80A19ECCD08}"/>
              </a:ext>
            </a:extLst>
          </p:cNvPr>
          <p:cNvSpPr txBox="1"/>
          <p:nvPr/>
        </p:nvSpPr>
        <p:spPr>
          <a:xfrm>
            <a:off x="751115" y="684315"/>
            <a:ext cx="1209501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33772"/>
                </a:solidFill>
                <a:effectLst/>
                <a:uLnTx/>
                <a:uFillTx/>
                <a:latin typeface="Raleway SemiBold"/>
                <a:ea typeface="+mn-ea"/>
                <a:cs typeface="+mn-cs"/>
              </a:rPr>
              <a:t>New York State Trends: Snapshot </a:t>
            </a:r>
          </a:p>
        </p:txBody>
      </p:sp>
      <p:sp>
        <p:nvSpPr>
          <p:cNvPr id="14" name="Slide Number Placeholder 13">
            <a:extLst>
              <a:ext uri="{FF2B5EF4-FFF2-40B4-BE49-F238E27FC236}">
                <a16:creationId xmlns:a16="http://schemas.microsoft.com/office/drawing/2014/main" id="{CE2BB0DA-7833-46F2-B9B8-0794B18881F7}"/>
              </a:ext>
            </a:extLst>
          </p:cNvPr>
          <p:cNvSpPr>
            <a:spLocks noGrp="1"/>
          </p:cNvSpPr>
          <p:nvPr>
            <p:ph type="sldNum" sz="quarter" idx="12"/>
          </p:nvPr>
        </p:nvSpPr>
        <p:spPr>
          <a:xfrm>
            <a:off x="15905017" y="9859572"/>
            <a:ext cx="2029691" cy="4245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1" i="0" u="none" strike="noStrike" kern="1200" cap="none" spc="0" normalizeH="0" baseline="0" noProof="0" dirty="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800" b="1" i="0" u="none" strike="noStrike" kern="1200" cap="none" spc="0" normalizeH="0" baseline="0" noProof="0">
              <a:ln>
                <a:noFill/>
              </a:ln>
              <a:solidFill>
                <a:prstClr val="white"/>
              </a:solidFill>
              <a:effectLst/>
              <a:uLnTx/>
              <a:uFillTx/>
              <a:latin typeface="Calibri"/>
              <a:ea typeface="Calibri"/>
              <a:cs typeface="Calibri"/>
            </a:endParaRPr>
          </a:p>
        </p:txBody>
      </p:sp>
      <p:sp>
        <p:nvSpPr>
          <p:cNvPr id="16" name="TextBox 5">
            <a:extLst>
              <a:ext uri="{FF2B5EF4-FFF2-40B4-BE49-F238E27FC236}">
                <a16:creationId xmlns:a16="http://schemas.microsoft.com/office/drawing/2014/main" id="{2F673335-5E00-5284-BC47-42DD9D53E11F}"/>
              </a:ext>
            </a:extLst>
          </p:cNvPr>
          <p:cNvSpPr txBox="1"/>
          <p:nvPr/>
        </p:nvSpPr>
        <p:spPr>
          <a:xfrm>
            <a:off x="211853" y="9202575"/>
            <a:ext cx="165287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aleway Medium"/>
                <a:ea typeface="Calibri"/>
                <a:cs typeface="Calibri"/>
                <a:hlinkClick r:id="rId4">
                  <a:extLst>
                    <a:ext uri="{A12FA001-AC4F-418D-AE19-62706E023703}">
                      <ahyp:hlinkClr xmlns:ahyp="http://schemas.microsoft.com/office/drawing/2018/hyperlinkcolor" val="tx"/>
                    </a:ext>
                  </a:extLst>
                </a:hlinkClick>
              </a:rPr>
              <a:t>Source: https://nysacho.org/wp-content/uploads/2025/03/Enumeration-Data_Advocacy_corrected.pdf</a:t>
            </a:r>
            <a:r>
              <a:rPr kumimoji="0" lang="en-US" sz="2000" b="0" i="0" u="none" strike="noStrike" kern="1200" cap="none" spc="0" normalizeH="0" baseline="0" noProof="0" dirty="0">
                <a:ln>
                  <a:noFill/>
                </a:ln>
                <a:solidFill>
                  <a:srgbClr val="000000"/>
                </a:solidFill>
                <a:effectLst/>
                <a:uLnTx/>
                <a:uFillTx/>
                <a:latin typeface="Raleway Medium"/>
                <a:ea typeface="Calibri"/>
                <a:cs typeface="Calibri"/>
              </a:rPr>
              <a:t> </a:t>
            </a:r>
          </a:p>
        </p:txBody>
      </p:sp>
      <p:sp>
        <p:nvSpPr>
          <p:cNvPr id="2" name="TextBox 5">
            <a:extLst>
              <a:ext uri="{FF2B5EF4-FFF2-40B4-BE49-F238E27FC236}">
                <a16:creationId xmlns:a16="http://schemas.microsoft.com/office/drawing/2014/main" id="{843D9CAF-7229-A90B-C1BE-41BB9602894C}"/>
              </a:ext>
            </a:extLst>
          </p:cNvPr>
          <p:cNvSpPr txBox="1"/>
          <p:nvPr/>
        </p:nvSpPr>
        <p:spPr>
          <a:xfrm>
            <a:off x="1092529" y="2428848"/>
            <a:ext cx="13983347" cy="567847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3000"/>
              </a:spcAft>
              <a:buClrTx/>
              <a:buSzTx/>
              <a:buFont typeface=""/>
              <a:buChar char="•"/>
              <a:tabLst/>
              <a:defRPr/>
            </a:pPr>
            <a:r>
              <a:rPr kumimoji="0" lang="en-US" sz="3600" b="0" i="0" u="none" strike="noStrike" kern="1200" cap="none" spc="0" normalizeH="0" baseline="0" noProof="0" dirty="0">
                <a:ln>
                  <a:noFill/>
                </a:ln>
                <a:solidFill>
                  <a:srgbClr val="000000"/>
                </a:solidFill>
                <a:effectLst/>
                <a:uLnTx/>
                <a:uFillTx/>
                <a:latin typeface="Raleway Medium"/>
                <a:ea typeface="Calibri"/>
                <a:cs typeface="Calibri"/>
              </a:rPr>
              <a:t>LHDs have experienced a 49% reduction in staff since 2008; increasingly forced to rely on temporary staff</a:t>
            </a:r>
          </a:p>
          <a:p>
            <a:pPr marL="228600" marR="0" lvl="0" indent="-228600" algn="l" defTabSz="914400" rtl="0" eaLnBrk="1" fontAlgn="auto" latinLnBrk="0" hangingPunct="1">
              <a:lnSpc>
                <a:spcPct val="100000"/>
              </a:lnSpc>
              <a:spcBef>
                <a:spcPts val="0"/>
              </a:spcBef>
              <a:spcAft>
                <a:spcPts val="3000"/>
              </a:spcAft>
              <a:buClrTx/>
              <a:buSzTx/>
              <a:buFont typeface=""/>
              <a:buChar char="•"/>
              <a:tabLst/>
              <a:defRPr/>
            </a:pPr>
            <a:r>
              <a:rPr kumimoji="0" lang="en-US" sz="3600" b="0" i="0" u="none" strike="noStrike" kern="1200" cap="none" spc="0" normalizeH="0" baseline="0" noProof="0" dirty="0">
                <a:ln>
                  <a:noFill/>
                </a:ln>
                <a:solidFill>
                  <a:srgbClr val="000000"/>
                </a:solidFill>
                <a:effectLst/>
                <a:uLnTx/>
                <a:uFillTx/>
                <a:latin typeface="Raleway Medium"/>
                <a:ea typeface="Calibri"/>
                <a:cs typeface="Calibri"/>
              </a:rPr>
              <a:t>Across State (excluding NYC), 95% of LHDs lack staff needed to provide essential services</a:t>
            </a:r>
          </a:p>
          <a:p>
            <a:pPr marL="228600" marR="0" lvl="0" indent="-228600" algn="l" defTabSz="914400" rtl="0" eaLnBrk="1" fontAlgn="auto" latinLnBrk="0" hangingPunct="1">
              <a:lnSpc>
                <a:spcPct val="100000"/>
              </a:lnSpc>
              <a:spcBef>
                <a:spcPts val="0"/>
              </a:spcBef>
              <a:spcAft>
                <a:spcPts val="3000"/>
              </a:spcAft>
              <a:buClrTx/>
              <a:buSzTx/>
              <a:buFont typeface=""/>
              <a:buChar char="•"/>
              <a:tabLst/>
              <a:defRPr/>
            </a:pPr>
            <a:r>
              <a:rPr kumimoji="0" lang="en-US" sz="3600" b="0" i="0" u="none" strike="noStrike" kern="1200" cap="none" spc="0" normalizeH="0" baseline="0" noProof="0" dirty="0">
                <a:ln>
                  <a:noFill/>
                </a:ln>
                <a:solidFill>
                  <a:srgbClr val="000000"/>
                </a:solidFill>
                <a:effectLst/>
                <a:uLnTx/>
                <a:uFillTx/>
                <a:latin typeface="Raleway Medium"/>
                <a:ea typeface="Calibri"/>
                <a:cs typeface="Calibri"/>
              </a:rPr>
              <a:t>Smaller departments, serving State’s most rural communities, face the greatest challenges</a:t>
            </a:r>
          </a:p>
          <a:p>
            <a:pPr marL="228600" marR="0" lvl="0" indent="-228600" algn="l" defTabSz="914400" rtl="0" eaLnBrk="1" fontAlgn="auto" latinLnBrk="0" hangingPunct="1">
              <a:lnSpc>
                <a:spcPct val="100000"/>
              </a:lnSpc>
              <a:spcBef>
                <a:spcPts val="0"/>
              </a:spcBef>
              <a:spcAft>
                <a:spcPts val="3000"/>
              </a:spcAft>
              <a:buClrTx/>
              <a:buSzTx/>
              <a:buFont typeface=""/>
              <a:buChar char="•"/>
              <a:tabLst/>
              <a:defRPr/>
            </a:pPr>
            <a:r>
              <a:rPr kumimoji="0" lang="en-US" sz="3600" b="0" i="0" u="none" strike="noStrike" kern="1200" cap="none" spc="0" normalizeH="0" baseline="0" noProof="0" dirty="0">
                <a:ln>
                  <a:noFill/>
                </a:ln>
                <a:solidFill>
                  <a:srgbClr val="000000"/>
                </a:solidFill>
                <a:effectLst/>
                <a:uLnTx/>
                <a:uFillTx/>
                <a:latin typeface="Raleway Medium"/>
                <a:ea typeface="Calibri"/>
                <a:cs typeface="Calibri"/>
              </a:rPr>
              <a:t>Overall, New York is facing a loss of $15 billion because of federal budget bill</a:t>
            </a:r>
          </a:p>
        </p:txBody>
      </p:sp>
    </p:spTree>
    <p:extLst>
      <p:ext uri="{BB962C8B-B14F-4D97-AF65-F5344CB8AC3E}">
        <p14:creationId xmlns:p14="http://schemas.microsoft.com/office/powerpoint/2010/main" val="13021472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1F3B05CA-EB47-6A15-8D71-E97DDDD213D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A47B552-C95A-361E-7FD9-60B8534E9950}"/>
              </a:ext>
            </a:extLst>
          </p:cNvPr>
          <p:cNvSpPr txBox="1"/>
          <p:nvPr/>
        </p:nvSpPr>
        <p:spPr>
          <a:xfrm>
            <a:off x="751115" y="684315"/>
            <a:ext cx="1355103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33772"/>
                </a:solidFill>
                <a:effectLst/>
                <a:uLnTx/>
                <a:uFillTx/>
                <a:latin typeface="Raleway SemiBold"/>
                <a:ea typeface="+mn-ea"/>
                <a:cs typeface="+mn-cs"/>
              </a:rPr>
              <a:t>Philanthropy’s Role: Ideas for Discussion  </a:t>
            </a:r>
          </a:p>
        </p:txBody>
      </p:sp>
      <p:sp>
        <p:nvSpPr>
          <p:cNvPr id="14" name="Slide Number Placeholder 13">
            <a:extLst>
              <a:ext uri="{FF2B5EF4-FFF2-40B4-BE49-F238E27FC236}">
                <a16:creationId xmlns:a16="http://schemas.microsoft.com/office/drawing/2014/main" id="{A9B50F5F-DB24-7DFB-EA58-413805982977}"/>
              </a:ext>
            </a:extLst>
          </p:cNvPr>
          <p:cNvSpPr>
            <a:spLocks noGrp="1"/>
          </p:cNvSpPr>
          <p:nvPr>
            <p:ph type="sldNum" sz="quarter" idx="12"/>
          </p:nvPr>
        </p:nvSpPr>
        <p:spPr>
          <a:xfrm>
            <a:off x="15905017" y="9859572"/>
            <a:ext cx="2029691" cy="4245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1" i="0" u="none" strike="noStrike" kern="1200" cap="none" spc="0" normalizeH="0" baseline="0" noProof="0" dirty="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800" b="1" i="0" u="none" strike="noStrike" kern="1200" cap="none" spc="0" normalizeH="0" baseline="0" noProof="0">
              <a:ln>
                <a:noFill/>
              </a:ln>
              <a:solidFill>
                <a:prstClr val="white"/>
              </a:solidFill>
              <a:effectLst/>
              <a:uLnTx/>
              <a:uFillTx/>
              <a:latin typeface="Calibri"/>
              <a:ea typeface="Calibri"/>
              <a:cs typeface="Calibri"/>
            </a:endParaRPr>
          </a:p>
        </p:txBody>
      </p:sp>
      <p:sp>
        <p:nvSpPr>
          <p:cNvPr id="16" name="TextBox 5">
            <a:extLst>
              <a:ext uri="{FF2B5EF4-FFF2-40B4-BE49-F238E27FC236}">
                <a16:creationId xmlns:a16="http://schemas.microsoft.com/office/drawing/2014/main" id="{1725AD53-5875-03D9-5603-3B7EB71A91E9}"/>
              </a:ext>
            </a:extLst>
          </p:cNvPr>
          <p:cNvSpPr txBox="1"/>
          <p:nvPr/>
        </p:nvSpPr>
        <p:spPr>
          <a:xfrm>
            <a:off x="211853" y="9202575"/>
            <a:ext cx="165287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aleway Medium"/>
                <a:ea typeface="Calibri"/>
                <a:cs typeface="Calibri"/>
                <a:hlinkClick r:id="rId4">
                  <a:extLst>
                    <a:ext uri="{A12FA001-AC4F-418D-AE19-62706E023703}">
                      <ahyp:hlinkClr xmlns:ahyp="http://schemas.microsoft.com/office/drawing/2018/hyperlinkcolor" val="tx"/>
                    </a:ext>
                  </a:extLst>
                </a:hlinkClick>
              </a:rPr>
              <a:t>Source: https://nysacho.org/wp-content/uploads/2025/03/Enumeration-Data_Advocacy_corrected.pdf</a:t>
            </a:r>
            <a:r>
              <a:rPr kumimoji="0" lang="en-US" sz="2000" b="0" i="0" u="none" strike="noStrike" kern="1200" cap="none" spc="0" normalizeH="0" baseline="0" noProof="0" dirty="0">
                <a:ln>
                  <a:noFill/>
                </a:ln>
                <a:solidFill>
                  <a:srgbClr val="000000"/>
                </a:solidFill>
                <a:effectLst/>
                <a:uLnTx/>
                <a:uFillTx/>
                <a:latin typeface="Raleway Medium"/>
                <a:ea typeface="Calibri"/>
                <a:cs typeface="Calibri"/>
              </a:rPr>
              <a:t> </a:t>
            </a:r>
          </a:p>
        </p:txBody>
      </p:sp>
      <p:sp>
        <p:nvSpPr>
          <p:cNvPr id="2" name="TextBox 5">
            <a:extLst>
              <a:ext uri="{FF2B5EF4-FFF2-40B4-BE49-F238E27FC236}">
                <a16:creationId xmlns:a16="http://schemas.microsoft.com/office/drawing/2014/main" id="{DE613664-2C3B-E1B9-C314-4559F92F4DF6}"/>
              </a:ext>
            </a:extLst>
          </p:cNvPr>
          <p:cNvSpPr txBox="1"/>
          <p:nvPr/>
        </p:nvSpPr>
        <p:spPr>
          <a:xfrm>
            <a:off x="1092529" y="2428848"/>
            <a:ext cx="13983347" cy="463203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42950" marR="0" lvl="0" indent="-742950" algn="l" defTabSz="914400" rtl="0" eaLnBrk="1" fontAlgn="auto" latinLnBrk="0" hangingPunct="1">
              <a:lnSpc>
                <a:spcPct val="100000"/>
              </a:lnSpc>
              <a:spcBef>
                <a:spcPts val="0"/>
              </a:spcBef>
              <a:spcAft>
                <a:spcPts val="3000"/>
              </a:spcAft>
              <a:buClrTx/>
              <a:buSzTx/>
              <a:buFont typeface="+mj-lt"/>
              <a:buAutoNum type="arabicPeriod"/>
              <a:tabLst/>
              <a:defRPr/>
            </a:pPr>
            <a:r>
              <a:rPr kumimoji="0" lang="en-US" sz="4400" b="0" i="0" u="none" strike="noStrike" kern="1200" cap="none" spc="0" normalizeH="0" baseline="0" noProof="0" dirty="0">
                <a:ln>
                  <a:noFill/>
                </a:ln>
                <a:solidFill>
                  <a:srgbClr val="000000"/>
                </a:solidFill>
                <a:effectLst/>
                <a:uLnTx/>
                <a:uFillTx/>
                <a:latin typeface="Raleway Medium"/>
                <a:ea typeface="Calibri"/>
                <a:cs typeface="Calibri"/>
              </a:rPr>
              <a:t>Partnering with associations and members </a:t>
            </a:r>
          </a:p>
          <a:p>
            <a:pPr marL="742950" marR="0" lvl="0" indent="-742950" algn="l" defTabSz="914400" rtl="0" eaLnBrk="1" fontAlgn="auto" latinLnBrk="0" hangingPunct="1">
              <a:lnSpc>
                <a:spcPct val="100000"/>
              </a:lnSpc>
              <a:spcBef>
                <a:spcPts val="0"/>
              </a:spcBef>
              <a:spcAft>
                <a:spcPts val="3000"/>
              </a:spcAft>
              <a:buClrTx/>
              <a:buSzTx/>
              <a:buFont typeface="+mj-lt"/>
              <a:buAutoNum type="arabicPeriod"/>
              <a:tabLst/>
              <a:defRPr/>
            </a:pPr>
            <a:r>
              <a:rPr kumimoji="0" lang="en-US" sz="4400" b="0" i="0" u="none" strike="noStrike" kern="1200" cap="none" spc="0" normalizeH="0" baseline="0" noProof="0" dirty="0">
                <a:ln>
                  <a:noFill/>
                </a:ln>
                <a:solidFill>
                  <a:srgbClr val="000000"/>
                </a:solidFill>
                <a:effectLst/>
                <a:uLnTx/>
                <a:uFillTx/>
                <a:latin typeface="Raleway Medium"/>
                <a:ea typeface="Calibri"/>
                <a:cs typeface="Calibri"/>
              </a:rPr>
              <a:t>Leveraging coalitions and partner networks </a:t>
            </a:r>
          </a:p>
          <a:p>
            <a:pPr marL="742950" marR="0" lvl="0" indent="-742950" algn="l" defTabSz="914400" rtl="0" eaLnBrk="1" fontAlgn="auto" latinLnBrk="0" hangingPunct="1">
              <a:lnSpc>
                <a:spcPct val="100000"/>
              </a:lnSpc>
              <a:spcBef>
                <a:spcPts val="0"/>
              </a:spcBef>
              <a:spcAft>
                <a:spcPts val="3000"/>
              </a:spcAft>
              <a:buClrTx/>
              <a:buSzTx/>
              <a:buFont typeface="+mj-lt"/>
              <a:buAutoNum type="arabicPeriod"/>
              <a:tabLst/>
              <a:defRPr/>
            </a:pPr>
            <a:r>
              <a:rPr kumimoji="0" lang="en-US" sz="4400" b="0" i="0" u="none" strike="noStrike" kern="1200" cap="none" spc="0" normalizeH="0" baseline="0" noProof="0" dirty="0">
                <a:ln>
                  <a:noFill/>
                </a:ln>
                <a:solidFill>
                  <a:srgbClr val="000000"/>
                </a:solidFill>
                <a:effectLst/>
                <a:uLnTx/>
                <a:uFillTx/>
                <a:latin typeface="Raleway Medium"/>
                <a:ea typeface="Calibri"/>
                <a:cs typeface="Calibri"/>
              </a:rPr>
              <a:t>Promoting funder collaboration, coordination, and co-funding</a:t>
            </a:r>
          </a:p>
          <a:p>
            <a:pPr marL="742950" marR="0" lvl="0" indent="-742950" algn="l" defTabSz="914400" rtl="0" eaLnBrk="1" fontAlgn="auto" latinLnBrk="0" hangingPunct="1">
              <a:lnSpc>
                <a:spcPct val="100000"/>
              </a:lnSpc>
              <a:spcBef>
                <a:spcPts val="0"/>
              </a:spcBef>
              <a:spcAft>
                <a:spcPts val="3000"/>
              </a:spcAft>
              <a:buClrTx/>
              <a:buSzTx/>
              <a:buFont typeface="+mj-lt"/>
              <a:buAutoNum type="arabicPeriod"/>
              <a:tabLst/>
              <a:defRPr/>
            </a:pPr>
            <a:r>
              <a:rPr kumimoji="0" lang="en-US" sz="4400" b="0" i="0" u="none" strike="noStrike" kern="1200" cap="none" spc="0" normalizeH="0" baseline="0" noProof="0" dirty="0">
                <a:ln>
                  <a:noFill/>
                </a:ln>
                <a:solidFill>
                  <a:srgbClr val="000000"/>
                </a:solidFill>
                <a:effectLst/>
                <a:uLnTx/>
                <a:uFillTx/>
                <a:latin typeface="Raleway Medium"/>
                <a:ea typeface="Calibri"/>
                <a:cs typeface="Calibri"/>
              </a:rPr>
              <a:t>Using our voice and resources</a:t>
            </a:r>
          </a:p>
        </p:txBody>
      </p:sp>
    </p:spTree>
    <p:extLst>
      <p:ext uri="{BB962C8B-B14F-4D97-AF65-F5344CB8AC3E}">
        <p14:creationId xmlns:p14="http://schemas.microsoft.com/office/powerpoint/2010/main" val="42909406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C1DC2821-B4E0-E539-E8F3-4DF58765C2B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A760A11-0C80-AF1F-C7BB-358C10C4C691}"/>
              </a:ext>
            </a:extLst>
          </p:cNvPr>
          <p:cNvSpPr txBox="1"/>
          <p:nvPr/>
        </p:nvSpPr>
        <p:spPr>
          <a:xfrm>
            <a:off x="751115" y="684315"/>
            <a:ext cx="1446450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33772"/>
                </a:solidFill>
                <a:effectLst/>
                <a:uLnTx/>
                <a:uFillTx/>
                <a:latin typeface="Raleway SemiBold"/>
                <a:ea typeface="+mn-ea"/>
                <a:cs typeface="+mn-cs"/>
              </a:rPr>
              <a:t>Partnering with Associations</a:t>
            </a:r>
          </a:p>
        </p:txBody>
      </p:sp>
      <p:sp>
        <p:nvSpPr>
          <p:cNvPr id="14" name="Slide Number Placeholder 13">
            <a:extLst>
              <a:ext uri="{FF2B5EF4-FFF2-40B4-BE49-F238E27FC236}">
                <a16:creationId xmlns:a16="http://schemas.microsoft.com/office/drawing/2014/main" id="{F16C29AD-82CF-9DDC-F64D-B513AA9B36D6}"/>
              </a:ext>
            </a:extLst>
          </p:cNvPr>
          <p:cNvSpPr>
            <a:spLocks noGrp="1"/>
          </p:cNvSpPr>
          <p:nvPr>
            <p:ph type="sldNum" sz="quarter" idx="12"/>
          </p:nvPr>
        </p:nvSpPr>
        <p:spPr>
          <a:xfrm>
            <a:off x="15905017" y="9859572"/>
            <a:ext cx="2029691" cy="4245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1" i="0" u="none" strike="noStrike" kern="1200" cap="none" spc="0" normalizeH="0" baseline="0" noProof="0" dirty="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800" b="1" i="0" u="none" strike="noStrike" kern="1200" cap="none" spc="0" normalizeH="0" baseline="0" noProof="0">
              <a:ln>
                <a:noFill/>
              </a:ln>
              <a:solidFill>
                <a:prstClr val="white"/>
              </a:solidFill>
              <a:effectLst/>
              <a:uLnTx/>
              <a:uFillTx/>
              <a:latin typeface="Calibri"/>
              <a:ea typeface="Calibri"/>
              <a:cs typeface="Calibri"/>
            </a:endParaRPr>
          </a:p>
        </p:txBody>
      </p:sp>
      <p:sp>
        <p:nvSpPr>
          <p:cNvPr id="16" name="TextBox 5">
            <a:extLst>
              <a:ext uri="{FF2B5EF4-FFF2-40B4-BE49-F238E27FC236}">
                <a16:creationId xmlns:a16="http://schemas.microsoft.com/office/drawing/2014/main" id="{5B62988D-829A-72E5-783C-8E84FA1136A0}"/>
              </a:ext>
            </a:extLst>
          </p:cNvPr>
          <p:cNvSpPr txBox="1"/>
          <p:nvPr/>
        </p:nvSpPr>
        <p:spPr>
          <a:xfrm>
            <a:off x="7598258" y="4351777"/>
            <a:ext cx="9800494" cy="49859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100000"/>
              </a:lnSpc>
              <a:spcBef>
                <a:spcPts val="0"/>
              </a:spcBef>
              <a:spcAft>
                <a:spcPts val="1800"/>
              </a:spcAft>
              <a:buClrTx/>
              <a:buSzTx/>
              <a:buFont typeface=""/>
              <a:buChar char="•"/>
              <a:tabLst/>
              <a:defRPr/>
            </a:pPr>
            <a:r>
              <a:rPr kumimoji="0" lang="en-US" sz="3600" b="0" i="0" u="none" strike="noStrike" kern="1200" cap="none" spc="0" normalizeH="0" baseline="0" noProof="0" dirty="0">
                <a:ln>
                  <a:noFill/>
                </a:ln>
                <a:solidFill>
                  <a:srgbClr val="000000"/>
                </a:solidFill>
                <a:effectLst/>
                <a:uLnTx/>
                <a:uFillTx/>
                <a:latin typeface="Raleway Medium"/>
                <a:ea typeface="Calibri"/>
                <a:cs typeface="Calibri"/>
              </a:rPr>
              <a:t>Communications for narrative framing and advocacy (e.g., Frameworks Institute)</a:t>
            </a:r>
          </a:p>
          <a:p>
            <a:pPr marL="685800" marR="0" lvl="1" indent="-228600" algn="l" defTabSz="914400" rtl="0" eaLnBrk="1" fontAlgn="auto" latinLnBrk="0" hangingPunct="1">
              <a:lnSpc>
                <a:spcPct val="100000"/>
              </a:lnSpc>
              <a:spcBef>
                <a:spcPts val="0"/>
              </a:spcBef>
              <a:spcAft>
                <a:spcPts val="1800"/>
              </a:spcAft>
              <a:buClrTx/>
              <a:buSzTx/>
              <a:buFont typeface=""/>
              <a:buChar char="•"/>
              <a:tabLst/>
              <a:defRPr/>
            </a:pPr>
            <a:r>
              <a:rPr kumimoji="0" lang="en-US" sz="3600" b="0" i="0" u="none" strike="noStrike" kern="1200" cap="none" spc="0" normalizeH="0" baseline="0" noProof="0" dirty="0">
                <a:ln>
                  <a:noFill/>
                </a:ln>
                <a:solidFill>
                  <a:srgbClr val="000000"/>
                </a:solidFill>
                <a:effectLst/>
                <a:uLnTx/>
                <a:uFillTx/>
                <a:latin typeface="Raleway Medium"/>
                <a:ea typeface="Calibri"/>
                <a:cs typeface="Calibri"/>
              </a:rPr>
              <a:t>Leadership development and transition/succession planning (e.g., mentorship) </a:t>
            </a:r>
          </a:p>
          <a:p>
            <a:pPr marL="685800" marR="0" lvl="1" indent="-228600" algn="l" defTabSz="914400" rtl="0" eaLnBrk="1" fontAlgn="auto" latinLnBrk="0" hangingPunct="1">
              <a:lnSpc>
                <a:spcPct val="100000"/>
              </a:lnSpc>
              <a:spcBef>
                <a:spcPts val="0"/>
              </a:spcBef>
              <a:spcAft>
                <a:spcPts val="1800"/>
              </a:spcAft>
              <a:buClrTx/>
              <a:buSzTx/>
              <a:buFont typeface=""/>
              <a:buChar char="•"/>
              <a:tabLst/>
              <a:defRPr/>
            </a:pPr>
            <a:r>
              <a:rPr kumimoji="0" lang="en-US" sz="3600" b="0" i="0" u="none" strike="noStrike" kern="1200" cap="none" spc="0" normalizeH="0" baseline="0" noProof="0" dirty="0">
                <a:ln>
                  <a:noFill/>
                </a:ln>
                <a:solidFill>
                  <a:srgbClr val="000000"/>
                </a:solidFill>
                <a:effectLst/>
                <a:uLnTx/>
                <a:uFillTx/>
                <a:latin typeface="Raleway Medium"/>
                <a:ea typeface="Calibri"/>
                <a:cs typeface="Calibri"/>
              </a:rPr>
              <a:t>Public health value proposition to advance local policy and collective goals (e.g., learning hub)</a:t>
            </a:r>
          </a:p>
        </p:txBody>
      </p:sp>
      <p:sp>
        <p:nvSpPr>
          <p:cNvPr id="3" name="TextBox 2">
            <a:extLst>
              <a:ext uri="{FF2B5EF4-FFF2-40B4-BE49-F238E27FC236}">
                <a16:creationId xmlns:a16="http://schemas.microsoft.com/office/drawing/2014/main" id="{2E4A4DF9-1482-D6D9-327F-0ECB649D94F2}"/>
              </a:ext>
            </a:extLst>
          </p:cNvPr>
          <p:cNvSpPr txBox="1"/>
          <p:nvPr/>
        </p:nvSpPr>
        <p:spPr>
          <a:xfrm>
            <a:off x="1243064" y="2179515"/>
            <a:ext cx="1617700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Raleway Medium"/>
                <a:ea typeface="Calibri"/>
                <a:cs typeface="Calibri"/>
              </a:rPr>
              <a:t>“Public health is not sitting behind a desk. It's going out to the community. When you're in a rural community, you bring public health to the people.”</a:t>
            </a:r>
          </a:p>
        </p:txBody>
      </p:sp>
      <p:pic>
        <p:nvPicPr>
          <p:cNvPr id="6" name="Picture 5">
            <a:extLst>
              <a:ext uri="{FF2B5EF4-FFF2-40B4-BE49-F238E27FC236}">
                <a16:creationId xmlns:a16="http://schemas.microsoft.com/office/drawing/2014/main" id="{1EB8A698-CDE9-BE5A-2271-801E24112A3C}"/>
              </a:ext>
            </a:extLst>
          </p:cNvPr>
          <p:cNvPicPr>
            <a:picLocks noChangeAspect="1"/>
          </p:cNvPicPr>
          <p:nvPr/>
        </p:nvPicPr>
        <p:blipFill>
          <a:blip r:embed="rId4"/>
          <a:srcRect l="2649" t="622" r="5179" b="31617"/>
          <a:stretch>
            <a:fillRect/>
          </a:stretch>
        </p:blipFill>
        <p:spPr>
          <a:xfrm>
            <a:off x="751115" y="4238727"/>
            <a:ext cx="6730751" cy="5212080"/>
          </a:xfrm>
          <a:prstGeom prst="rect">
            <a:avLst/>
          </a:prstGeom>
        </p:spPr>
      </p:pic>
    </p:spTree>
    <p:extLst>
      <p:ext uri="{BB962C8B-B14F-4D97-AF65-F5344CB8AC3E}">
        <p14:creationId xmlns:p14="http://schemas.microsoft.com/office/powerpoint/2010/main" val="2089158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7C723C-58FE-4A99-86D6-856C292FF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4141" y="2836441"/>
            <a:ext cx="2385486" cy="1844555"/>
          </a:xfrm>
          <a:prstGeom prst="rect">
            <a:avLst/>
          </a:prstGeom>
        </p:spPr>
      </p:pic>
      <p:sp>
        <p:nvSpPr>
          <p:cNvPr id="5" name="TextBox 4">
            <a:extLst>
              <a:ext uri="{FF2B5EF4-FFF2-40B4-BE49-F238E27FC236}">
                <a16:creationId xmlns:a16="http://schemas.microsoft.com/office/drawing/2014/main" id="{9341C7FD-BED0-4A2A-B296-4DF6C07F29DB}"/>
              </a:ext>
            </a:extLst>
          </p:cNvPr>
          <p:cNvSpPr txBox="1"/>
          <p:nvPr/>
        </p:nvSpPr>
        <p:spPr>
          <a:xfrm>
            <a:off x="8327571" y="2806795"/>
            <a:ext cx="8703129" cy="5309146"/>
          </a:xfrm>
          <a:prstGeom prst="rect">
            <a:avLst/>
          </a:prstGeom>
          <a:noFill/>
        </p:spPr>
        <p:txBody>
          <a:bodyPr wrap="square" rtlCol="0">
            <a:spAutoFit/>
          </a:bodyPr>
          <a:lstStyle/>
          <a:p>
            <a:pPr defTabSz="1371600"/>
            <a:r>
              <a:rPr lang="en-US" sz="4200" b="1" dirty="0">
                <a:solidFill>
                  <a:srgbClr val="008B99"/>
                </a:solidFill>
                <a:latin typeface="Myriad Pro" panose="020B0503030403020204" pitchFamily="34" charset="0"/>
                <a:cs typeface="Calibri" panose="020F0502020204030204" pitchFamily="34" charset="0"/>
              </a:rPr>
              <a:t>Visit </a:t>
            </a:r>
            <a:r>
              <a:rPr lang="en-US" sz="4200" b="1" i="1" dirty="0">
                <a:solidFill>
                  <a:srgbClr val="008B99"/>
                </a:solidFill>
                <a:latin typeface="Myriad Pro" panose="020B0503030403020204" pitchFamily="34" charset="0"/>
                <a:cs typeface="Calibri" panose="020F0502020204030204" pitchFamily="34" charset="0"/>
              </a:rPr>
              <a:t>www.naccho.org/profile </a:t>
            </a:r>
            <a:r>
              <a:rPr lang="en-US" sz="4200" b="1" dirty="0">
                <a:solidFill>
                  <a:srgbClr val="008B99"/>
                </a:solidFill>
                <a:latin typeface="Myriad Pro" panose="020B0503030403020204" pitchFamily="34" charset="0"/>
                <a:cs typeface="Calibri" panose="020F0502020204030204" pitchFamily="34" charset="0"/>
              </a:rPr>
              <a:t>and </a:t>
            </a:r>
            <a:r>
              <a:rPr lang="en-US" sz="4200" b="1" i="1" dirty="0">
                <a:solidFill>
                  <a:srgbClr val="008B99"/>
                </a:solidFill>
                <a:latin typeface="Myriad Pro" panose="020B0503030403020204" pitchFamily="34" charset="0"/>
                <a:cs typeface="Calibri" panose="020F0502020204030204" pitchFamily="34" charset="0"/>
              </a:rPr>
              <a:t>www.naccho.org/forces</a:t>
            </a:r>
          </a:p>
          <a:p>
            <a:pPr marL="514350" indent="-514350" defTabSz="1371600">
              <a:buFont typeface="Arial" panose="020B0604020202020204" pitchFamily="34" charset="0"/>
              <a:buChar char="•"/>
            </a:pPr>
            <a:r>
              <a:rPr lang="en-US" sz="3300" dirty="0">
                <a:solidFill>
                  <a:prstClr val="black"/>
                </a:solidFill>
                <a:latin typeface="Myriad Pro" panose="020B0503030403020204" pitchFamily="34" charset="0"/>
                <a:cs typeface="Calibri" panose="020F0502020204030204" pitchFamily="34" charset="0"/>
              </a:rPr>
              <a:t>PDF Reports</a:t>
            </a:r>
          </a:p>
          <a:p>
            <a:pPr marL="514350" indent="-514350" defTabSz="1371600">
              <a:buFont typeface="Arial" panose="020B0604020202020204" pitchFamily="34" charset="0"/>
              <a:buChar char="•"/>
            </a:pPr>
            <a:r>
              <a:rPr lang="en-US" sz="3300" dirty="0">
                <a:solidFill>
                  <a:prstClr val="black"/>
                </a:solidFill>
                <a:latin typeface="Myriad Pro" panose="020B0503030403020204" pitchFamily="34" charset="0"/>
                <a:cs typeface="Calibri" panose="020F0502020204030204" pitchFamily="34" charset="0"/>
              </a:rPr>
              <a:t>Profile Dashboard</a:t>
            </a:r>
            <a:endParaRPr lang="en-US" sz="3300" i="1" dirty="0">
              <a:solidFill>
                <a:prstClr val="black"/>
              </a:solidFill>
              <a:latin typeface="Myriad Pro" panose="020B0503030403020204" pitchFamily="34" charset="0"/>
              <a:cs typeface="Calibri" panose="020F0502020204030204" pitchFamily="34" charset="0"/>
            </a:endParaRPr>
          </a:p>
          <a:p>
            <a:pPr marL="514350" indent="-514350" defTabSz="1371600">
              <a:buFont typeface="Arial" panose="020B0604020202020204" pitchFamily="34" charset="0"/>
              <a:buChar char="•"/>
            </a:pPr>
            <a:r>
              <a:rPr lang="en-US" sz="3300" dirty="0">
                <a:solidFill>
                  <a:prstClr val="black"/>
                </a:solidFill>
                <a:latin typeface="Myriad Pro" panose="020B0503030403020204" pitchFamily="34" charset="0"/>
                <a:cs typeface="Calibri" panose="020F0502020204030204" pitchFamily="34" charset="0"/>
              </a:rPr>
              <a:t>Infographics</a:t>
            </a:r>
          </a:p>
          <a:p>
            <a:pPr marL="514350" indent="-514350" defTabSz="1371600">
              <a:buFont typeface="Arial" panose="020B0604020202020204" pitchFamily="34" charset="0"/>
              <a:buChar char="•"/>
            </a:pPr>
            <a:r>
              <a:rPr lang="en-US" sz="3300" dirty="0">
                <a:solidFill>
                  <a:prstClr val="black"/>
                </a:solidFill>
                <a:latin typeface="Myriad Pro" panose="020B0503030403020204" pitchFamily="34" charset="0"/>
                <a:cs typeface="Calibri" panose="020F0502020204030204" pitchFamily="34" charset="0"/>
              </a:rPr>
              <a:t>Webinar</a:t>
            </a:r>
          </a:p>
          <a:p>
            <a:pPr marL="514350" indent="-514350" defTabSz="1371600">
              <a:buFont typeface="Arial" panose="020B0604020202020204" pitchFamily="34" charset="0"/>
              <a:buChar char="•"/>
            </a:pPr>
            <a:r>
              <a:rPr lang="en-US" sz="3300" dirty="0">
                <a:solidFill>
                  <a:prstClr val="black"/>
                </a:solidFill>
                <a:latin typeface="Myriad Pro" panose="020B0503030403020204" pitchFamily="34" charset="0"/>
                <a:cs typeface="Calibri" panose="020F0502020204030204" pitchFamily="34" charset="0"/>
              </a:rPr>
              <a:t>Research Briefs and Journal Articles</a:t>
            </a:r>
          </a:p>
          <a:p>
            <a:pPr marL="1200150" lvl="1" indent="-514350" defTabSz="1371600">
              <a:buFont typeface="Arial" panose="020B0604020202020204" pitchFamily="34" charset="0"/>
              <a:buChar char="•"/>
            </a:pPr>
            <a:r>
              <a:rPr lang="en-US" sz="3000" dirty="0">
                <a:solidFill>
                  <a:prstClr val="black"/>
                </a:solidFill>
                <a:latin typeface="Myriad Pro" panose="020B0503030403020204" pitchFamily="34" charset="0"/>
                <a:cs typeface="Calibri" panose="020F0502020204030204" pitchFamily="34" charset="0"/>
              </a:rPr>
              <a:t>Workforce and finance trends</a:t>
            </a:r>
          </a:p>
          <a:p>
            <a:pPr marL="1200150" lvl="1" indent="-514350" defTabSz="1371600">
              <a:buFont typeface="Arial" panose="020B0604020202020204" pitchFamily="34" charset="0"/>
              <a:buChar char="•"/>
            </a:pPr>
            <a:r>
              <a:rPr lang="en-US" sz="3000" dirty="0">
                <a:solidFill>
                  <a:prstClr val="black"/>
                </a:solidFill>
                <a:latin typeface="Myriad Pro" panose="020B0503030403020204" pitchFamily="34" charset="0"/>
                <a:cs typeface="Calibri" panose="020F0502020204030204" pitchFamily="34" charset="0"/>
              </a:rPr>
              <a:t>Emergency preparedness capacity</a:t>
            </a:r>
          </a:p>
          <a:p>
            <a:pPr marL="1200150" lvl="1" indent="-514350" defTabSz="1371600">
              <a:buFont typeface="Arial" panose="020B0604020202020204" pitchFamily="34" charset="0"/>
              <a:buChar char="•"/>
            </a:pPr>
            <a:r>
              <a:rPr lang="en-US" sz="3000" dirty="0">
                <a:solidFill>
                  <a:prstClr val="black"/>
                </a:solidFill>
                <a:latin typeface="Myriad Pro" panose="020B0503030403020204" pitchFamily="34" charset="0"/>
                <a:cs typeface="Calibri" panose="020F0502020204030204" pitchFamily="34" charset="0"/>
              </a:rPr>
              <a:t>Harassment of LHOs</a:t>
            </a:r>
          </a:p>
        </p:txBody>
      </p:sp>
      <p:pic>
        <p:nvPicPr>
          <p:cNvPr id="11" name="Picture 10">
            <a:extLst>
              <a:ext uri="{FF2B5EF4-FFF2-40B4-BE49-F238E27FC236}">
                <a16:creationId xmlns:a16="http://schemas.microsoft.com/office/drawing/2014/main" id="{527086AD-595B-4DED-AEAA-F436BF9E0ADD}"/>
              </a:ext>
            </a:extLst>
          </p:cNvPr>
          <p:cNvPicPr>
            <a:picLocks noChangeAspect="1"/>
          </p:cNvPicPr>
          <p:nvPr/>
        </p:nvPicPr>
        <p:blipFill>
          <a:blip r:embed="rId4"/>
          <a:stretch>
            <a:fillRect/>
          </a:stretch>
        </p:blipFill>
        <p:spPr>
          <a:xfrm>
            <a:off x="1604141" y="4739595"/>
            <a:ext cx="1497108" cy="4260546"/>
          </a:xfrm>
          <a:prstGeom prst="rect">
            <a:avLst/>
          </a:prstGeom>
        </p:spPr>
      </p:pic>
      <p:sp>
        <p:nvSpPr>
          <p:cNvPr id="7" name="Title 6">
            <a:extLst>
              <a:ext uri="{FF2B5EF4-FFF2-40B4-BE49-F238E27FC236}">
                <a16:creationId xmlns:a16="http://schemas.microsoft.com/office/drawing/2014/main" id="{3D71A3EF-8C64-70BC-BBE2-01CCF24EE7A6}"/>
              </a:ext>
            </a:extLst>
          </p:cNvPr>
          <p:cNvSpPr>
            <a:spLocks noGrp="1"/>
          </p:cNvSpPr>
          <p:nvPr>
            <p:ph type="title"/>
          </p:nvPr>
        </p:nvSpPr>
        <p:spPr>
          <a:xfrm>
            <a:off x="1257300" y="547688"/>
            <a:ext cx="15773400" cy="1371600"/>
          </a:xfrm>
        </p:spPr>
        <p:txBody>
          <a:bodyPr/>
          <a:lstStyle/>
          <a:p>
            <a:endParaRPr lang="en-US"/>
          </a:p>
        </p:txBody>
      </p:sp>
      <p:pic>
        <p:nvPicPr>
          <p:cNvPr id="9" name="Picture 8">
            <a:extLst>
              <a:ext uri="{FF2B5EF4-FFF2-40B4-BE49-F238E27FC236}">
                <a16:creationId xmlns:a16="http://schemas.microsoft.com/office/drawing/2014/main" id="{3C272982-D7E4-7DD9-26E8-1962847541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8288000" cy="2328863"/>
          </a:xfrm>
          <a:prstGeom prst="rect">
            <a:avLst/>
          </a:prstGeom>
        </p:spPr>
      </p:pic>
      <p:sp>
        <p:nvSpPr>
          <p:cNvPr id="14" name="TextBox 13">
            <a:extLst>
              <a:ext uri="{FF2B5EF4-FFF2-40B4-BE49-F238E27FC236}">
                <a16:creationId xmlns:a16="http://schemas.microsoft.com/office/drawing/2014/main" id="{4551C51E-B20A-4C93-B0B2-8C981009D952}"/>
              </a:ext>
            </a:extLst>
          </p:cNvPr>
          <p:cNvSpPr txBox="1"/>
          <p:nvPr/>
        </p:nvSpPr>
        <p:spPr>
          <a:xfrm>
            <a:off x="957941" y="541522"/>
            <a:ext cx="16839809" cy="1200329"/>
          </a:xfrm>
          <a:prstGeom prst="rect">
            <a:avLst/>
          </a:prstGeom>
          <a:noFill/>
        </p:spPr>
        <p:txBody>
          <a:bodyPr wrap="square" rtlCol="0">
            <a:spAutoFit/>
          </a:bodyPr>
          <a:lstStyle/>
          <a:p>
            <a:pPr defTabSz="1371600">
              <a:defRPr/>
            </a:pPr>
            <a:r>
              <a:rPr lang="en-US" sz="7200" b="1">
                <a:solidFill>
                  <a:srgbClr val="FFFFFF"/>
                </a:solidFill>
                <a:latin typeface="Myriad Pro"/>
              </a:rPr>
              <a:t>Additional Data Products</a:t>
            </a:r>
            <a:endParaRPr lang="en-US" sz="7200" i="1">
              <a:solidFill>
                <a:srgbClr val="FFFFFF"/>
              </a:solidFill>
              <a:latin typeface="Myriad Pro"/>
            </a:endParaRPr>
          </a:p>
        </p:txBody>
      </p:sp>
      <p:pic>
        <p:nvPicPr>
          <p:cNvPr id="15" name="Picture 14">
            <a:extLst>
              <a:ext uri="{FF2B5EF4-FFF2-40B4-BE49-F238E27FC236}">
                <a16:creationId xmlns:a16="http://schemas.microsoft.com/office/drawing/2014/main" id="{51E1D642-0EAD-AAE9-56DD-0723DEDF4DD3}"/>
              </a:ext>
            </a:extLst>
          </p:cNvPr>
          <p:cNvPicPr>
            <a:picLocks noChangeAspect="1"/>
          </p:cNvPicPr>
          <p:nvPr/>
        </p:nvPicPr>
        <p:blipFill>
          <a:blip r:embed="rId6"/>
          <a:stretch>
            <a:fillRect/>
          </a:stretch>
        </p:blipFill>
        <p:spPr>
          <a:xfrm>
            <a:off x="4124720" y="2836440"/>
            <a:ext cx="2420885" cy="1763613"/>
          </a:xfrm>
          <a:prstGeom prst="rect">
            <a:avLst/>
          </a:prstGeom>
        </p:spPr>
      </p:pic>
      <p:pic>
        <p:nvPicPr>
          <p:cNvPr id="17" name="Picture 16">
            <a:extLst>
              <a:ext uri="{FF2B5EF4-FFF2-40B4-BE49-F238E27FC236}">
                <a16:creationId xmlns:a16="http://schemas.microsoft.com/office/drawing/2014/main" id="{C186B86F-5FE8-0518-3946-E3632D46856F}"/>
              </a:ext>
            </a:extLst>
          </p:cNvPr>
          <p:cNvPicPr>
            <a:picLocks noChangeAspect="1"/>
          </p:cNvPicPr>
          <p:nvPr/>
        </p:nvPicPr>
        <p:blipFill>
          <a:blip r:embed="rId7"/>
          <a:stretch>
            <a:fillRect/>
          </a:stretch>
        </p:blipFill>
        <p:spPr>
          <a:xfrm>
            <a:off x="3227126" y="4733444"/>
            <a:ext cx="1497108" cy="2258208"/>
          </a:xfrm>
          <a:prstGeom prst="rect">
            <a:avLst/>
          </a:prstGeom>
        </p:spPr>
      </p:pic>
      <p:pic>
        <p:nvPicPr>
          <p:cNvPr id="18" name="Picture 17">
            <a:extLst>
              <a:ext uri="{FF2B5EF4-FFF2-40B4-BE49-F238E27FC236}">
                <a16:creationId xmlns:a16="http://schemas.microsoft.com/office/drawing/2014/main" id="{91064E40-D629-3710-7A6C-E2C49EFAD99B}"/>
              </a:ext>
            </a:extLst>
          </p:cNvPr>
          <p:cNvPicPr>
            <a:picLocks noChangeAspect="1"/>
          </p:cNvPicPr>
          <p:nvPr/>
        </p:nvPicPr>
        <p:blipFill>
          <a:blip r:embed="rId8"/>
          <a:stretch>
            <a:fillRect/>
          </a:stretch>
        </p:blipFill>
        <p:spPr>
          <a:xfrm>
            <a:off x="3223976" y="7126520"/>
            <a:ext cx="3318479" cy="1866932"/>
          </a:xfrm>
          <a:prstGeom prst="rect">
            <a:avLst/>
          </a:prstGeom>
        </p:spPr>
      </p:pic>
      <p:pic>
        <p:nvPicPr>
          <p:cNvPr id="21" name="Picture 20">
            <a:extLst>
              <a:ext uri="{FF2B5EF4-FFF2-40B4-BE49-F238E27FC236}">
                <a16:creationId xmlns:a16="http://schemas.microsoft.com/office/drawing/2014/main" id="{D100F24A-DF07-A3A6-0615-A9A438B0EE4F}"/>
              </a:ext>
            </a:extLst>
          </p:cNvPr>
          <p:cNvPicPr>
            <a:picLocks noChangeAspect="1"/>
          </p:cNvPicPr>
          <p:nvPr/>
        </p:nvPicPr>
        <p:blipFill>
          <a:blip r:embed="rId9"/>
          <a:stretch>
            <a:fillRect/>
          </a:stretch>
        </p:blipFill>
        <p:spPr>
          <a:xfrm>
            <a:off x="4803528" y="4733444"/>
            <a:ext cx="1738926" cy="2258208"/>
          </a:xfrm>
          <a:prstGeom prst="rect">
            <a:avLst/>
          </a:prstGeom>
        </p:spPr>
      </p:pic>
    </p:spTree>
    <p:extLst>
      <p:ext uri="{BB962C8B-B14F-4D97-AF65-F5344CB8AC3E}">
        <p14:creationId xmlns:p14="http://schemas.microsoft.com/office/powerpoint/2010/main" val="42327708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C6DB3AF1-C7F7-B85D-DD30-8557F179BF8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0C446CA-E8D0-2F24-BCF8-694DF89594C0}"/>
              </a:ext>
            </a:extLst>
          </p:cNvPr>
          <p:cNvSpPr txBox="1"/>
          <p:nvPr/>
        </p:nvSpPr>
        <p:spPr>
          <a:xfrm>
            <a:off x="751115" y="684315"/>
            <a:ext cx="1616528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33772"/>
                </a:solidFill>
                <a:effectLst/>
                <a:uLnTx/>
                <a:uFillTx/>
                <a:latin typeface="Raleway SemiBold"/>
                <a:ea typeface="+mn-ea"/>
                <a:cs typeface="+mn-cs"/>
              </a:rPr>
              <a:t>Partnering with Associations, Cont. </a:t>
            </a:r>
          </a:p>
        </p:txBody>
      </p:sp>
      <p:sp>
        <p:nvSpPr>
          <p:cNvPr id="14" name="Slide Number Placeholder 13">
            <a:extLst>
              <a:ext uri="{FF2B5EF4-FFF2-40B4-BE49-F238E27FC236}">
                <a16:creationId xmlns:a16="http://schemas.microsoft.com/office/drawing/2014/main" id="{D0389A18-6B94-904C-BA6E-F993124D9C0F}"/>
              </a:ext>
            </a:extLst>
          </p:cNvPr>
          <p:cNvSpPr>
            <a:spLocks noGrp="1"/>
          </p:cNvSpPr>
          <p:nvPr>
            <p:ph type="sldNum" sz="quarter" idx="12"/>
          </p:nvPr>
        </p:nvSpPr>
        <p:spPr>
          <a:xfrm>
            <a:off x="15905017" y="9859572"/>
            <a:ext cx="2029691" cy="4245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1" i="0" u="none" strike="noStrike" kern="1200" cap="none" spc="0" normalizeH="0" baseline="0" noProof="0" dirty="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800" b="1" i="0" u="none" strike="noStrike" kern="1200" cap="none" spc="0" normalizeH="0" baseline="0" noProof="0">
              <a:ln>
                <a:noFill/>
              </a:ln>
              <a:solidFill>
                <a:prstClr val="white"/>
              </a:solidFill>
              <a:effectLst/>
              <a:uLnTx/>
              <a:uFillTx/>
              <a:latin typeface="Calibri"/>
              <a:ea typeface="Calibri"/>
              <a:cs typeface="Calibri"/>
            </a:endParaRPr>
          </a:p>
        </p:txBody>
      </p:sp>
      <p:sp>
        <p:nvSpPr>
          <p:cNvPr id="16" name="TextBox 5">
            <a:extLst>
              <a:ext uri="{FF2B5EF4-FFF2-40B4-BE49-F238E27FC236}">
                <a16:creationId xmlns:a16="http://schemas.microsoft.com/office/drawing/2014/main" id="{541C32C1-3C06-9F85-C4BE-A152A4D97BCE}"/>
              </a:ext>
            </a:extLst>
          </p:cNvPr>
          <p:cNvSpPr txBox="1"/>
          <p:nvPr/>
        </p:nvSpPr>
        <p:spPr>
          <a:xfrm>
            <a:off x="1092529" y="2569524"/>
            <a:ext cx="15577686" cy="62478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3600"/>
              </a:spcAft>
              <a:buClrTx/>
              <a:buSzTx/>
              <a:buFont typeface=""/>
              <a:buChar char="•"/>
              <a:tabLst/>
              <a:defRPr/>
            </a:pPr>
            <a:r>
              <a:rPr kumimoji="0" lang="en-US" sz="4000" b="0" i="0" u="none" strike="noStrike" kern="1200" cap="none" spc="0" normalizeH="0" baseline="0" noProof="0" dirty="0">
                <a:ln>
                  <a:noFill/>
                </a:ln>
                <a:solidFill>
                  <a:srgbClr val="000000"/>
                </a:solidFill>
                <a:effectLst/>
                <a:uLnTx/>
                <a:uFillTx/>
                <a:latin typeface="Raleway Medium"/>
                <a:ea typeface="Calibri"/>
                <a:cs typeface="Calibri"/>
              </a:rPr>
              <a:t>Strengthening infrastructure of statewide membership and trade associations: </a:t>
            </a:r>
            <a:r>
              <a:rPr kumimoji="0" lang="en-US" sz="4000" b="0" i="0" u="sng" strike="noStrike" kern="1200" cap="none" spc="0" normalizeH="0" baseline="0" noProof="0" dirty="0">
                <a:ln>
                  <a:noFill/>
                </a:ln>
                <a:solidFill>
                  <a:srgbClr val="000000"/>
                </a:solidFill>
                <a:effectLst/>
                <a:uLnTx/>
                <a:uFillTx/>
                <a:latin typeface="Raleway Medium"/>
                <a:ea typeface="Calibri"/>
                <a:cs typeface="Calibri"/>
              </a:rPr>
              <a:t>e.g., merger of behavioral health, substance use, and mental health associations </a:t>
            </a:r>
          </a:p>
          <a:p>
            <a:pPr marL="228600" marR="0" lvl="0" indent="-228600" algn="l" defTabSz="914400" rtl="0" eaLnBrk="1" fontAlgn="auto" latinLnBrk="0" hangingPunct="1">
              <a:lnSpc>
                <a:spcPct val="100000"/>
              </a:lnSpc>
              <a:spcBef>
                <a:spcPts val="0"/>
              </a:spcBef>
              <a:spcAft>
                <a:spcPts val="3600"/>
              </a:spcAft>
              <a:buClrTx/>
              <a:buSzTx/>
              <a:buFont typeface=""/>
              <a:buChar char="•"/>
              <a:tabLst/>
              <a:defRPr/>
            </a:pPr>
            <a:r>
              <a:rPr kumimoji="0" lang="en-US" sz="4000" b="0" i="0" u="none" strike="noStrike" kern="1200" cap="none" spc="0" normalizeH="0" baseline="0" noProof="0" dirty="0">
                <a:ln>
                  <a:noFill/>
                </a:ln>
                <a:solidFill>
                  <a:srgbClr val="000000"/>
                </a:solidFill>
                <a:effectLst/>
                <a:uLnTx/>
                <a:uFillTx/>
                <a:latin typeface="Raleway Medium"/>
                <a:ea typeface="Calibri"/>
                <a:cs typeface="Calibri"/>
              </a:rPr>
              <a:t>Delivering technical assistance and capacity building to members: </a:t>
            </a:r>
            <a:r>
              <a:rPr kumimoji="0" lang="en-US" sz="4000" b="0" i="0" u="sng" strike="noStrike" kern="1200" cap="none" spc="0" normalizeH="0" baseline="0" noProof="0" dirty="0">
                <a:ln>
                  <a:noFill/>
                </a:ln>
                <a:solidFill>
                  <a:srgbClr val="000000"/>
                </a:solidFill>
                <a:effectLst/>
                <a:uLnTx/>
                <a:uFillTx/>
                <a:latin typeface="Raleway Medium"/>
                <a:ea typeface="Calibri"/>
                <a:cs typeface="Calibri"/>
              </a:rPr>
              <a:t>e.g., expert support to community health centers  </a:t>
            </a:r>
          </a:p>
          <a:p>
            <a:pPr marL="228600" marR="0" lvl="0" indent="-228600" algn="l" defTabSz="914400" rtl="0" eaLnBrk="1" fontAlgn="auto" latinLnBrk="0" hangingPunct="1">
              <a:lnSpc>
                <a:spcPct val="100000"/>
              </a:lnSpc>
              <a:spcBef>
                <a:spcPts val="0"/>
              </a:spcBef>
              <a:spcAft>
                <a:spcPts val="3600"/>
              </a:spcAft>
              <a:buClrTx/>
              <a:buSzTx/>
              <a:buFont typeface=""/>
              <a:buChar char="•"/>
              <a:tabLst/>
              <a:defRPr/>
            </a:pPr>
            <a:r>
              <a:rPr kumimoji="0" lang="en-US" sz="4000" b="0" i="0" u="none" strike="noStrike" kern="1200" cap="none" spc="0" normalizeH="0" baseline="0" noProof="0" dirty="0">
                <a:ln>
                  <a:noFill/>
                </a:ln>
                <a:solidFill>
                  <a:srgbClr val="000000"/>
                </a:solidFill>
                <a:effectLst/>
                <a:uLnTx/>
                <a:uFillTx/>
                <a:latin typeface="Raleway Medium"/>
                <a:ea typeface="Calibri"/>
                <a:cs typeface="Calibri"/>
              </a:rPr>
              <a:t>Integrating philanthropy perspective:</a:t>
            </a:r>
            <a:r>
              <a:rPr kumimoji="0" lang="en-US" sz="4000" b="0" i="0" u="sng" strike="noStrike" kern="1200" cap="none" spc="0" normalizeH="0" baseline="0" noProof="0" dirty="0">
                <a:ln>
                  <a:noFill/>
                </a:ln>
                <a:solidFill>
                  <a:srgbClr val="000000"/>
                </a:solidFill>
                <a:effectLst/>
                <a:uLnTx/>
                <a:uFillTx/>
                <a:latin typeface="Raleway Medium"/>
                <a:ea typeface="Calibri"/>
                <a:cs typeface="Calibri"/>
              </a:rPr>
              <a:t> e.g.,</a:t>
            </a:r>
            <a:r>
              <a:rPr kumimoji="0" lang="en-US" sz="4000" b="0" i="0" u="none" strike="noStrike" kern="1200" cap="none" spc="0" normalizeH="0" baseline="0" noProof="0" dirty="0">
                <a:ln>
                  <a:noFill/>
                </a:ln>
                <a:solidFill>
                  <a:srgbClr val="000000"/>
                </a:solidFill>
                <a:effectLst/>
                <a:uLnTx/>
                <a:uFillTx/>
                <a:latin typeface="Raleway Medium"/>
                <a:ea typeface="Calibri"/>
                <a:cs typeface="Calibri"/>
              </a:rPr>
              <a:t> </a:t>
            </a:r>
            <a:r>
              <a:rPr kumimoji="0" lang="en-US" sz="4000" b="0" i="0" u="sng" strike="noStrike" kern="1200" cap="none" spc="0" normalizeH="0" baseline="0" noProof="0" dirty="0">
                <a:ln>
                  <a:noFill/>
                </a:ln>
                <a:solidFill>
                  <a:srgbClr val="000000"/>
                </a:solidFill>
                <a:effectLst/>
                <a:uLnTx/>
                <a:uFillTx/>
                <a:latin typeface="Raleway Medium"/>
                <a:ea typeface="Calibri"/>
                <a:cs typeface="Calibri"/>
              </a:rPr>
              <a:t>Public Health Funders Network at American Public Health Association </a:t>
            </a:r>
          </a:p>
          <a:p>
            <a:pPr marL="228600" marR="0" lvl="0" indent="-228600" algn="l" defTabSz="914400" rtl="0" eaLnBrk="1" fontAlgn="auto" latinLnBrk="0" hangingPunct="1">
              <a:lnSpc>
                <a:spcPct val="100000"/>
              </a:lnSpc>
              <a:spcBef>
                <a:spcPts val="0"/>
              </a:spcBef>
              <a:spcAft>
                <a:spcPts val="0"/>
              </a:spcAft>
              <a:buClrTx/>
              <a:buSzTx/>
              <a:buFont typeface=""/>
              <a:buChar char="•"/>
              <a:tabLst/>
              <a:defRPr/>
            </a:pPr>
            <a:endParaRPr kumimoji="0" lang="en-US" sz="3000" b="0" i="0" u="none" strike="noStrike" kern="1200" cap="none" spc="0" normalizeH="0" baseline="0" noProof="0" dirty="0">
              <a:ln>
                <a:noFill/>
              </a:ln>
              <a:solidFill>
                <a:prstClr val="black"/>
              </a:solidFill>
              <a:effectLst/>
              <a:uLnTx/>
              <a:uFillTx/>
              <a:latin typeface="Raleway Medium"/>
              <a:ea typeface="+mn-ea"/>
              <a:cs typeface="Arial"/>
            </a:endParaRPr>
          </a:p>
        </p:txBody>
      </p:sp>
    </p:spTree>
    <p:extLst>
      <p:ext uri="{BB962C8B-B14F-4D97-AF65-F5344CB8AC3E}">
        <p14:creationId xmlns:p14="http://schemas.microsoft.com/office/powerpoint/2010/main" val="237557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9C205425-BDD8-13F6-91A7-8D34B777ED3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EB5B649-99DD-9D05-E701-2894744347FF}"/>
              </a:ext>
            </a:extLst>
          </p:cNvPr>
          <p:cNvSpPr txBox="1"/>
          <p:nvPr/>
        </p:nvSpPr>
        <p:spPr>
          <a:xfrm>
            <a:off x="751115" y="684315"/>
            <a:ext cx="1616528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33772"/>
                </a:solidFill>
                <a:effectLst/>
                <a:uLnTx/>
                <a:uFillTx/>
                <a:latin typeface="Raleway SemiBold"/>
                <a:ea typeface="+mn-ea"/>
                <a:cs typeface="+mn-cs"/>
              </a:rPr>
              <a:t>Leveraging Coalitions and Partner Networks </a:t>
            </a:r>
          </a:p>
        </p:txBody>
      </p:sp>
      <p:sp>
        <p:nvSpPr>
          <p:cNvPr id="14" name="Slide Number Placeholder 13">
            <a:extLst>
              <a:ext uri="{FF2B5EF4-FFF2-40B4-BE49-F238E27FC236}">
                <a16:creationId xmlns:a16="http://schemas.microsoft.com/office/drawing/2014/main" id="{6C67DBB4-E34D-BE2B-D733-98661D9D0F58}"/>
              </a:ext>
            </a:extLst>
          </p:cNvPr>
          <p:cNvSpPr>
            <a:spLocks noGrp="1"/>
          </p:cNvSpPr>
          <p:nvPr>
            <p:ph type="sldNum" sz="quarter" idx="12"/>
          </p:nvPr>
        </p:nvSpPr>
        <p:spPr>
          <a:xfrm>
            <a:off x="15905017" y="9859572"/>
            <a:ext cx="2029691" cy="4245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1" i="0" u="none" strike="noStrike" kern="1200" cap="none" spc="0" normalizeH="0" baseline="0" noProof="0" dirty="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800" b="1" i="0" u="none" strike="noStrike" kern="1200" cap="none" spc="0" normalizeH="0" baseline="0" noProof="0">
              <a:ln>
                <a:noFill/>
              </a:ln>
              <a:solidFill>
                <a:prstClr val="white"/>
              </a:solidFill>
              <a:effectLst/>
              <a:uLnTx/>
              <a:uFillTx/>
              <a:latin typeface="Calibri"/>
              <a:ea typeface="Calibri"/>
              <a:cs typeface="Calibri"/>
            </a:endParaRPr>
          </a:p>
        </p:txBody>
      </p:sp>
      <p:pic>
        <p:nvPicPr>
          <p:cNvPr id="2" name="Picture 1">
            <a:extLst>
              <a:ext uri="{FF2B5EF4-FFF2-40B4-BE49-F238E27FC236}">
                <a16:creationId xmlns:a16="http://schemas.microsoft.com/office/drawing/2014/main" id="{602706F4-3A25-5213-CC18-31F04C4984F4}"/>
              </a:ext>
            </a:extLst>
          </p:cNvPr>
          <p:cNvPicPr>
            <a:picLocks noChangeAspect="1"/>
          </p:cNvPicPr>
          <p:nvPr/>
        </p:nvPicPr>
        <p:blipFill>
          <a:blip r:embed="rId4"/>
          <a:stretch>
            <a:fillRect/>
          </a:stretch>
        </p:blipFill>
        <p:spPr>
          <a:xfrm>
            <a:off x="4402500" y="2555014"/>
            <a:ext cx="11887200" cy="1712555"/>
          </a:xfrm>
          <a:prstGeom prst="rect">
            <a:avLst/>
          </a:prstGeom>
        </p:spPr>
      </p:pic>
      <p:pic>
        <p:nvPicPr>
          <p:cNvPr id="3" name="Picture 2">
            <a:extLst>
              <a:ext uri="{FF2B5EF4-FFF2-40B4-BE49-F238E27FC236}">
                <a16:creationId xmlns:a16="http://schemas.microsoft.com/office/drawing/2014/main" id="{6E0D3249-A2E6-B575-23B4-0D27513A532A}"/>
              </a:ext>
            </a:extLst>
          </p:cNvPr>
          <p:cNvPicPr>
            <a:picLocks noChangeAspect="1"/>
          </p:cNvPicPr>
          <p:nvPr/>
        </p:nvPicPr>
        <p:blipFill>
          <a:blip r:embed="rId5"/>
          <a:stretch>
            <a:fillRect/>
          </a:stretch>
        </p:blipFill>
        <p:spPr>
          <a:xfrm>
            <a:off x="751115" y="2530209"/>
            <a:ext cx="3402925" cy="1737360"/>
          </a:xfrm>
          <a:prstGeom prst="rect">
            <a:avLst/>
          </a:prstGeom>
        </p:spPr>
      </p:pic>
      <p:pic>
        <p:nvPicPr>
          <p:cNvPr id="5" name="Picture 4">
            <a:extLst>
              <a:ext uri="{FF2B5EF4-FFF2-40B4-BE49-F238E27FC236}">
                <a16:creationId xmlns:a16="http://schemas.microsoft.com/office/drawing/2014/main" id="{FF153C44-6028-7202-AF25-E16956BB6A35}"/>
              </a:ext>
            </a:extLst>
          </p:cNvPr>
          <p:cNvPicPr>
            <a:picLocks noChangeAspect="1"/>
          </p:cNvPicPr>
          <p:nvPr/>
        </p:nvPicPr>
        <p:blipFill>
          <a:blip r:embed="rId6"/>
          <a:stretch>
            <a:fillRect/>
          </a:stretch>
        </p:blipFill>
        <p:spPr>
          <a:xfrm>
            <a:off x="172585" y="4923899"/>
            <a:ext cx="6228215" cy="4663440"/>
          </a:xfrm>
          <a:prstGeom prst="rect">
            <a:avLst/>
          </a:prstGeom>
        </p:spPr>
      </p:pic>
      <p:sp>
        <p:nvSpPr>
          <p:cNvPr id="7" name="TextBox 5">
            <a:extLst>
              <a:ext uri="{FF2B5EF4-FFF2-40B4-BE49-F238E27FC236}">
                <a16:creationId xmlns:a16="http://schemas.microsoft.com/office/drawing/2014/main" id="{996A7329-AEC6-E7D0-2A97-3ABA3FA107EE}"/>
              </a:ext>
            </a:extLst>
          </p:cNvPr>
          <p:cNvSpPr txBox="1"/>
          <p:nvPr/>
        </p:nvSpPr>
        <p:spPr>
          <a:xfrm>
            <a:off x="6400800" y="4267569"/>
            <a:ext cx="11714615" cy="504753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dirty="0">
              <a:ln>
                <a:noFill/>
              </a:ln>
              <a:solidFill>
                <a:srgbClr val="000000"/>
              </a:solidFill>
              <a:effectLst/>
              <a:uLnTx/>
              <a:uFillTx/>
              <a:latin typeface="Raleway Medium"/>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
              <a:buChar char="•"/>
              <a:tabLst/>
              <a:defRPr/>
            </a:pPr>
            <a:r>
              <a:rPr kumimoji="0" lang="en-US" sz="3600" b="0" i="0" u="none" strike="noStrike" kern="1200" cap="none" spc="0" normalizeH="0" baseline="0" noProof="0" dirty="0">
                <a:ln>
                  <a:noFill/>
                </a:ln>
                <a:solidFill>
                  <a:prstClr val="black"/>
                </a:solidFill>
                <a:effectLst/>
                <a:uLnTx/>
                <a:uFillTx/>
                <a:latin typeface="Raleway Medium"/>
                <a:ea typeface="+mn-ea"/>
                <a:cs typeface="Calibri"/>
              </a:rPr>
              <a:t>Hunger Solutions NY and Community Food Advocates unwavering campaign for universal school meals. </a:t>
            </a:r>
            <a:r>
              <a:rPr kumimoji="0" lang="en-US" sz="3600" b="0" i="0" u="none" strike="noStrike" kern="1200" cap="none" spc="0" normalizeH="0" baseline="0" noProof="0" dirty="0" err="1">
                <a:ln>
                  <a:noFill/>
                </a:ln>
                <a:solidFill>
                  <a:prstClr val="black"/>
                </a:solidFill>
                <a:effectLst/>
                <a:uLnTx/>
                <a:uFillTx/>
                <a:latin typeface="Raleway Medium"/>
                <a:ea typeface="+mn-ea"/>
                <a:cs typeface="Calibri"/>
              </a:rPr>
              <a:t>NYHealth</a:t>
            </a:r>
            <a:r>
              <a:rPr kumimoji="0" lang="en-US" sz="3600" b="0" i="0" u="none" strike="noStrike" kern="1200" cap="none" spc="0" normalizeH="0" baseline="0" noProof="0" dirty="0">
                <a:ln>
                  <a:noFill/>
                </a:ln>
                <a:solidFill>
                  <a:prstClr val="black"/>
                </a:solidFill>
                <a:effectLst/>
                <a:uLnTx/>
                <a:uFillTx/>
                <a:latin typeface="Raleway Medium"/>
                <a:ea typeface="+mn-ea"/>
                <a:cs typeface="Calibri"/>
              </a:rPr>
              <a:t> leaned into testimony and writing to build momentum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Raleway Medium"/>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
              <a:buChar char="•"/>
              <a:tabLst/>
              <a:defRPr/>
            </a:pPr>
            <a:r>
              <a:rPr kumimoji="0" lang="en-US" sz="3600" b="0" i="0" u="none" strike="noStrike" kern="1200" cap="none" spc="0" normalizeH="0" baseline="0" noProof="0" dirty="0">
                <a:ln>
                  <a:noFill/>
                </a:ln>
                <a:solidFill>
                  <a:prstClr val="black"/>
                </a:solidFill>
                <a:effectLst/>
                <a:uLnTx/>
                <a:uFillTx/>
                <a:latin typeface="Raleway Medium"/>
                <a:ea typeface="Calibri"/>
                <a:cs typeface="Calibri"/>
              </a:rPr>
              <a:t>Multi-funder collaborative supported “Keep NY Covered” Initiative for Medicaid “unwind”</a:t>
            </a:r>
          </a:p>
          <a:p>
            <a:pPr marL="228600" marR="0" lvl="0" indent="-228600" algn="l" defTabSz="914400" rtl="0" eaLnBrk="1" fontAlgn="auto" latinLnBrk="0" hangingPunct="1">
              <a:lnSpc>
                <a:spcPct val="100000"/>
              </a:lnSpc>
              <a:spcBef>
                <a:spcPts val="0"/>
              </a:spcBef>
              <a:spcAft>
                <a:spcPts val="0"/>
              </a:spcAft>
              <a:buClrTx/>
              <a:buSzTx/>
              <a:buFont typeface=""/>
              <a:buChar char="•"/>
              <a:tabLst/>
              <a:defRPr/>
            </a:pPr>
            <a:endParaRPr kumimoji="0" lang="en-US" sz="3500" b="0" i="0" u="none" strike="noStrike" kern="1200" cap="none" spc="0" normalizeH="0" baseline="0" noProof="0" dirty="0">
              <a:ln>
                <a:noFill/>
              </a:ln>
              <a:solidFill>
                <a:prstClr val="black"/>
              </a:solidFill>
              <a:effectLst/>
              <a:uLnTx/>
              <a:uFillTx/>
              <a:latin typeface="Raleway Medium"/>
              <a:ea typeface="+mn-ea"/>
              <a:cs typeface="Arial"/>
            </a:endParaRPr>
          </a:p>
        </p:txBody>
      </p:sp>
    </p:spTree>
    <p:extLst>
      <p:ext uri="{BB962C8B-B14F-4D97-AF65-F5344CB8AC3E}">
        <p14:creationId xmlns:p14="http://schemas.microsoft.com/office/powerpoint/2010/main" val="37331586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41DBD79D-9A9B-9C65-25F4-9B560D1891F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25CBDEA-DDA0-7860-AFF4-75AA944001B9}"/>
              </a:ext>
            </a:extLst>
          </p:cNvPr>
          <p:cNvSpPr txBox="1"/>
          <p:nvPr/>
        </p:nvSpPr>
        <p:spPr>
          <a:xfrm>
            <a:off x="751115" y="684315"/>
            <a:ext cx="1681545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33772"/>
                </a:solidFill>
                <a:effectLst/>
                <a:uLnTx/>
                <a:uFillTx/>
                <a:latin typeface="Raleway SemiBold"/>
                <a:ea typeface="+mn-ea"/>
                <a:cs typeface="+mn-cs"/>
              </a:rPr>
              <a:t>Leveraging Coalitions and Partner Networks, cont.</a:t>
            </a:r>
          </a:p>
        </p:txBody>
      </p:sp>
      <p:sp>
        <p:nvSpPr>
          <p:cNvPr id="7" name="Slide Number Placeholder 13">
            <a:extLst>
              <a:ext uri="{FF2B5EF4-FFF2-40B4-BE49-F238E27FC236}">
                <a16:creationId xmlns:a16="http://schemas.microsoft.com/office/drawing/2014/main" id="{9448965F-83C5-4F8A-BAE4-D16271CAA7C5}"/>
              </a:ext>
            </a:extLst>
          </p:cNvPr>
          <p:cNvSpPr>
            <a:spLocks noGrp="1"/>
          </p:cNvSpPr>
          <p:nvPr>
            <p:ph type="sldNum" sz="quarter" idx="12"/>
          </p:nvPr>
        </p:nvSpPr>
        <p:spPr>
          <a:xfrm>
            <a:off x="15905017" y="9859572"/>
            <a:ext cx="2029691" cy="4245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1" i="0" u="none" strike="noStrike" kern="1200" cap="none" spc="0" normalizeH="0" baseline="0" noProof="0" dirty="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800" b="1" i="0" u="none" strike="noStrike" kern="1200" cap="none" spc="0" normalizeH="0" baseline="0" noProof="0">
              <a:ln>
                <a:noFill/>
              </a:ln>
              <a:solidFill>
                <a:prstClr val="white"/>
              </a:solidFill>
              <a:effectLst/>
              <a:uLnTx/>
              <a:uFillTx/>
              <a:latin typeface="Calibri"/>
              <a:ea typeface="Calibri"/>
              <a:cs typeface="Calibri"/>
            </a:endParaRPr>
          </a:p>
        </p:txBody>
      </p:sp>
      <p:pic>
        <p:nvPicPr>
          <p:cNvPr id="3" name="Picture 2">
            <a:extLst>
              <a:ext uri="{FF2B5EF4-FFF2-40B4-BE49-F238E27FC236}">
                <a16:creationId xmlns:a16="http://schemas.microsoft.com/office/drawing/2014/main" id="{4CE1BAD5-081E-B16D-F061-CDC8A267497C}"/>
              </a:ext>
            </a:extLst>
          </p:cNvPr>
          <p:cNvPicPr>
            <a:picLocks noChangeAspect="1"/>
          </p:cNvPicPr>
          <p:nvPr/>
        </p:nvPicPr>
        <p:blipFill>
          <a:blip r:embed="rId4"/>
          <a:stretch>
            <a:fillRect/>
          </a:stretch>
        </p:blipFill>
        <p:spPr>
          <a:xfrm>
            <a:off x="9777047" y="2102308"/>
            <a:ext cx="3600613" cy="1188720"/>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EE998CD4-A887-98F6-79F1-ABE98EBD99EB}"/>
              </a:ext>
            </a:extLst>
          </p:cNvPr>
          <p:cNvPicPr>
            <a:picLocks noChangeAspect="1"/>
          </p:cNvPicPr>
          <p:nvPr/>
        </p:nvPicPr>
        <p:blipFill>
          <a:blip r:embed="rId5"/>
          <a:srcRect l="-1" r="-586" b="18755"/>
          <a:stretch>
            <a:fillRect/>
          </a:stretch>
        </p:blipFill>
        <p:spPr>
          <a:xfrm>
            <a:off x="10046332" y="3794523"/>
            <a:ext cx="5166356" cy="3491647"/>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AC692F32-E1E4-C747-DAD6-6084E928390B}"/>
              </a:ext>
            </a:extLst>
          </p:cNvPr>
          <p:cNvPicPr>
            <a:picLocks noChangeAspect="1"/>
          </p:cNvPicPr>
          <p:nvPr/>
        </p:nvPicPr>
        <p:blipFill>
          <a:blip r:embed="rId6"/>
          <a:stretch>
            <a:fillRect/>
          </a:stretch>
        </p:blipFill>
        <p:spPr>
          <a:xfrm>
            <a:off x="12845876" y="2870545"/>
            <a:ext cx="5272193" cy="1188720"/>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3DA2B46A-629F-2619-0D82-2C67568C2F1A}"/>
              </a:ext>
            </a:extLst>
          </p:cNvPr>
          <p:cNvPicPr>
            <a:picLocks noChangeAspect="1"/>
          </p:cNvPicPr>
          <p:nvPr/>
        </p:nvPicPr>
        <p:blipFill>
          <a:blip r:embed="rId7"/>
          <a:srcRect r="3764" b="16539"/>
          <a:stretch>
            <a:fillRect/>
          </a:stretch>
        </p:blipFill>
        <p:spPr>
          <a:xfrm>
            <a:off x="12594661" y="6106281"/>
            <a:ext cx="4971912" cy="3357936"/>
          </a:xfrm>
          <a:prstGeom prst="rect">
            <a:avLst/>
          </a:prstGeom>
          <a:effectLst>
            <a:outerShdw blurRad="50800" dist="38100" dir="5400000" algn="t" rotWithShape="0">
              <a:prstClr val="black">
                <a:alpha val="40000"/>
              </a:prstClr>
            </a:outerShdw>
          </a:effectLst>
        </p:spPr>
      </p:pic>
      <p:sp>
        <p:nvSpPr>
          <p:cNvPr id="11" name="TextBox 5">
            <a:extLst>
              <a:ext uri="{FF2B5EF4-FFF2-40B4-BE49-F238E27FC236}">
                <a16:creationId xmlns:a16="http://schemas.microsoft.com/office/drawing/2014/main" id="{46948854-DBC9-D9A6-DCEF-E0FFEBD6C1D0}"/>
              </a:ext>
            </a:extLst>
          </p:cNvPr>
          <p:cNvSpPr txBox="1"/>
          <p:nvPr/>
        </p:nvSpPr>
        <p:spPr>
          <a:xfrm>
            <a:off x="512321" y="1754984"/>
            <a:ext cx="9264726" cy="76328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dirty="0">
              <a:ln>
                <a:noFill/>
              </a:ln>
              <a:solidFill>
                <a:srgbClr val="000000"/>
              </a:solidFill>
              <a:effectLst/>
              <a:uLnTx/>
              <a:uFillTx/>
              <a:latin typeface="Raleway Medium"/>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
              <a:buChar char="•"/>
              <a:tabLst/>
              <a:defRPr/>
            </a:pPr>
            <a:r>
              <a:rPr kumimoji="0" lang="en-US" sz="3500" b="0" i="0" u="none" strike="noStrike" kern="1200" cap="none" spc="0" normalizeH="0" baseline="0" noProof="0" dirty="0">
                <a:ln>
                  <a:noFill/>
                </a:ln>
                <a:solidFill>
                  <a:srgbClr val="000000"/>
                </a:solidFill>
                <a:effectLst/>
                <a:uLnTx/>
                <a:uFillTx/>
                <a:latin typeface="Raleway Medium"/>
                <a:ea typeface="Calibri"/>
                <a:cs typeface="Calibri"/>
              </a:rPr>
              <a:t>Monitor, assess, advocate, and respond to federal policy changes: Medicaid/public insurance, food benefits and access </a:t>
            </a:r>
          </a:p>
          <a:p>
            <a:pPr marL="685800" marR="0" lvl="1" indent="-228600" algn="l" defTabSz="914400" rtl="0" eaLnBrk="1" fontAlgn="auto" latinLnBrk="0" hangingPunct="1">
              <a:lnSpc>
                <a:spcPct val="100000"/>
              </a:lnSpc>
              <a:spcBef>
                <a:spcPts val="0"/>
              </a:spcBef>
              <a:spcAft>
                <a:spcPts val="0"/>
              </a:spcAft>
              <a:buClrTx/>
              <a:buSzTx/>
              <a:buFont typeface=""/>
              <a:buChar char="•"/>
              <a:tabLst/>
              <a:defRPr/>
            </a:pPr>
            <a:r>
              <a:rPr kumimoji="0" lang="en-US" sz="3500" b="0" i="0" u="none" strike="noStrike" kern="1200" cap="none" spc="0" normalizeH="0" baseline="0" noProof="0" dirty="0">
                <a:ln>
                  <a:noFill/>
                </a:ln>
                <a:solidFill>
                  <a:srgbClr val="000000"/>
                </a:solidFill>
                <a:effectLst/>
                <a:uLnTx/>
                <a:uFillTx/>
                <a:latin typeface="Raleway Medium"/>
                <a:ea typeface="Calibri"/>
                <a:cs typeface="Calibri"/>
              </a:rPr>
              <a:t>“Strange bedfellow” coalition </a:t>
            </a:r>
          </a:p>
          <a:p>
            <a:pPr marL="685800" marR="0" lvl="1" indent="-228600" algn="l" defTabSz="914400" rtl="0" eaLnBrk="1" fontAlgn="auto" latinLnBrk="0" hangingPunct="1">
              <a:lnSpc>
                <a:spcPct val="100000"/>
              </a:lnSpc>
              <a:spcBef>
                <a:spcPts val="0"/>
              </a:spcBef>
              <a:spcAft>
                <a:spcPts val="0"/>
              </a:spcAft>
              <a:buClrTx/>
              <a:buSzTx/>
              <a:buFont typeface=""/>
              <a:buChar char="•"/>
              <a:tabLst/>
              <a:defRPr/>
            </a:pPr>
            <a:r>
              <a:rPr kumimoji="0" lang="en-US" sz="3500" b="0" i="0" u="none" strike="noStrike" kern="1200" cap="none" spc="0" normalizeH="0" baseline="0" noProof="0" dirty="0">
                <a:ln>
                  <a:noFill/>
                </a:ln>
                <a:solidFill>
                  <a:srgbClr val="000000"/>
                </a:solidFill>
                <a:effectLst/>
                <a:uLnTx/>
                <a:uFillTx/>
                <a:latin typeface="Raleway Medium"/>
                <a:ea typeface="Calibri"/>
                <a:cs typeface="Calibri"/>
              </a:rPr>
              <a:t>Community member voice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dirty="0">
              <a:ln>
                <a:noFill/>
              </a:ln>
              <a:solidFill>
                <a:srgbClr val="000000"/>
              </a:solidFill>
              <a:effectLst/>
              <a:uLnTx/>
              <a:uFillTx/>
              <a:latin typeface="Raleway Medium"/>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
              <a:buChar char="•"/>
              <a:tabLst/>
              <a:defRPr/>
            </a:pPr>
            <a:r>
              <a:rPr kumimoji="0" lang="en-US" sz="3500" b="0" i="0" u="none" strike="noStrike" kern="1200" cap="none" spc="0" normalizeH="0" baseline="0" noProof="0" dirty="0">
                <a:ln>
                  <a:noFill/>
                </a:ln>
                <a:solidFill>
                  <a:prstClr val="black"/>
                </a:solidFill>
                <a:effectLst/>
                <a:uLnTx/>
                <a:uFillTx/>
                <a:latin typeface="Raleway Medium"/>
                <a:ea typeface="Calibri"/>
                <a:cs typeface="Calibri"/>
              </a:rPr>
              <a:t>Coordinate and maximize service delivery </a:t>
            </a:r>
          </a:p>
          <a:p>
            <a:pPr marL="685800" marR="0" lvl="1" indent="-228600" algn="l" defTabSz="914400" rtl="0" eaLnBrk="1" fontAlgn="auto" latinLnBrk="0" hangingPunct="1">
              <a:lnSpc>
                <a:spcPct val="100000"/>
              </a:lnSpc>
              <a:spcBef>
                <a:spcPts val="0"/>
              </a:spcBef>
              <a:spcAft>
                <a:spcPts val="0"/>
              </a:spcAft>
              <a:buClrTx/>
              <a:buSzTx/>
              <a:buFont typeface=""/>
              <a:buChar char="•"/>
              <a:tabLst/>
              <a:defRPr/>
            </a:pPr>
            <a:r>
              <a:rPr kumimoji="0" lang="en-US" sz="3500" b="0" i="0" u="none" strike="noStrike" kern="1200" cap="none" spc="0" normalizeH="0" baseline="0" noProof="0" dirty="0">
                <a:ln>
                  <a:noFill/>
                </a:ln>
                <a:solidFill>
                  <a:prstClr val="black"/>
                </a:solidFill>
                <a:effectLst/>
                <a:uLnTx/>
                <a:uFillTx/>
                <a:latin typeface="Raleway Medium"/>
                <a:ea typeface="Calibri"/>
                <a:cs typeface="Calibri"/>
              </a:rPr>
              <a:t>“Hub and spokes” outreach</a:t>
            </a:r>
          </a:p>
          <a:p>
            <a:pPr marL="685800" marR="0" lvl="1" indent="-228600" algn="l" defTabSz="914400" rtl="0" eaLnBrk="1" fontAlgn="auto" latinLnBrk="0" hangingPunct="1">
              <a:lnSpc>
                <a:spcPct val="100000"/>
              </a:lnSpc>
              <a:spcBef>
                <a:spcPts val="0"/>
              </a:spcBef>
              <a:spcAft>
                <a:spcPts val="0"/>
              </a:spcAft>
              <a:buClrTx/>
              <a:buSzTx/>
              <a:buFont typeface=""/>
              <a:buChar char="•"/>
              <a:tabLst/>
              <a:defRPr/>
            </a:pPr>
            <a:r>
              <a:rPr kumimoji="0" lang="en-US" sz="3500" b="0" i="0" u="none" strike="noStrike" kern="1200" cap="none" spc="0" normalizeH="0" baseline="0" noProof="0" dirty="0">
                <a:ln>
                  <a:noFill/>
                </a:ln>
                <a:solidFill>
                  <a:prstClr val="black"/>
                </a:solidFill>
                <a:effectLst/>
                <a:uLnTx/>
                <a:uFillTx/>
                <a:latin typeface="Raleway Medium"/>
                <a:ea typeface="Calibri"/>
                <a:cs typeface="Calibri"/>
              </a:rPr>
              <a:t>Care for migrant and immigrant communities </a:t>
            </a:r>
          </a:p>
          <a:p>
            <a:pPr marL="685800" marR="0" lvl="1" indent="-228600" algn="l" defTabSz="914400" rtl="0" eaLnBrk="1" fontAlgn="auto" latinLnBrk="0" hangingPunct="1">
              <a:lnSpc>
                <a:spcPct val="100000"/>
              </a:lnSpc>
              <a:spcBef>
                <a:spcPts val="0"/>
              </a:spcBef>
              <a:spcAft>
                <a:spcPts val="0"/>
              </a:spcAft>
              <a:buClrTx/>
              <a:buSzTx/>
              <a:buFont typeface=""/>
              <a:buChar char="•"/>
              <a:tabLst/>
              <a:defRPr/>
            </a:pPr>
            <a:r>
              <a:rPr kumimoji="0" lang="en-US" sz="3500" b="0" i="0" u="none" strike="noStrike" kern="1200" cap="none" spc="0" normalizeH="0" baseline="0" noProof="0" dirty="0">
                <a:ln>
                  <a:noFill/>
                </a:ln>
                <a:solidFill>
                  <a:prstClr val="black"/>
                </a:solidFill>
                <a:effectLst/>
                <a:uLnTx/>
                <a:uFillTx/>
                <a:latin typeface="Raleway Medium"/>
                <a:ea typeface="Calibri"/>
                <a:cs typeface="Calibri"/>
              </a:rPr>
              <a:t>Vaccine equity </a:t>
            </a:r>
          </a:p>
          <a:p>
            <a:pPr marL="685800" marR="0" lvl="1" indent="-228600" algn="l" defTabSz="914400" rtl="0" eaLnBrk="1" fontAlgn="auto" latinLnBrk="0" hangingPunct="1">
              <a:lnSpc>
                <a:spcPct val="100000"/>
              </a:lnSpc>
              <a:spcBef>
                <a:spcPts val="0"/>
              </a:spcBef>
              <a:spcAft>
                <a:spcPts val="0"/>
              </a:spcAft>
              <a:buClrTx/>
              <a:buSzTx/>
              <a:buFont typeface=""/>
              <a:buChar char="•"/>
              <a:tabLst/>
              <a:defRPr/>
            </a:pPr>
            <a:endParaRPr kumimoji="0" lang="en-US" sz="3500" b="0" i="0" u="none" strike="noStrike" kern="1200" cap="none" spc="0" normalizeH="0" baseline="0" noProof="0" dirty="0">
              <a:ln>
                <a:noFill/>
              </a:ln>
              <a:solidFill>
                <a:prstClr val="black"/>
              </a:solidFill>
              <a:effectLst/>
              <a:uLnTx/>
              <a:uFillTx/>
              <a:latin typeface="Raleway Medium"/>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
              <a:buChar char="•"/>
              <a:tabLst/>
              <a:defRPr/>
            </a:pPr>
            <a:endParaRPr kumimoji="0" lang="en-US" sz="3500" b="0" i="0" u="none" strike="noStrike" kern="1200" cap="none" spc="0" normalizeH="0" baseline="0" noProof="0" dirty="0">
              <a:ln>
                <a:noFill/>
              </a:ln>
              <a:solidFill>
                <a:prstClr val="black"/>
              </a:solidFill>
              <a:effectLst/>
              <a:uLnTx/>
              <a:uFillTx/>
              <a:latin typeface="Raleway Medium"/>
              <a:ea typeface="+mn-ea"/>
              <a:cs typeface="Arial"/>
            </a:endParaRPr>
          </a:p>
        </p:txBody>
      </p:sp>
    </p:spTree>
    <p:extLst>
      <p:ext uri="{BB962C8B-B14F-4D97-AF65-F5344CB8AC3E}">
        <p14:creationId xmlns:p14="http://schemas.microsoft.com/office/powerpoint/2010/main" val="20695427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589FFDCA-6460-1C04-457A-6D74F889270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1159B51-E8EC-6F9A-6DAC-9166484F5F81}"/>
              </a:ext>
            </a:extLst>
          </p:cNvPr>
          <p:cNvSpPr txBox="1"/>
          <p:nvPr/>
        </p:nvSpPr>
        <p:spPr>
          <a:xfrm>
            <a:off x="751115" y="684315"/>
            <a:ext cx="1665906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33772"/>
                </a:solidFill>
                <a:effectLst/>
                <a:uLnTx/>
                <a:uFillTx/>
                <a:latin typeface="Raleway SemiBold"/>
                <a:ea typeface="+mn-ea"/>
                <a:cs typeface="+mn-cs"/>
              </a:rPr>
              <a:t>Promoting Funder Collaboration and Coordination </a:t>
            </a:r>
          </a:p>
        </p:txBody>
      </p:sp>
      <p:sp>
        <p:nvSpPr>
          <p:cNvPr id="14" name="Slide Number Placeholder 13">
            <a:extLst>
              <a:ext uri="{FF2B5EF4-FFF2-40B4-BE49-F238E27FC236}">
                <a16:creationId xmlns:a16="http://schemas.microsoft.com/office/drawing/2014/main" id="{270AF7F3-A1A0-F696-AC5A-CC8442C0FA7F}"/>
              </a:ext>
            </a:extLst>
          </p:cNvPr>
          <p:cNvSpPr>
            <a:spLocks noGrp="1"/>
          </p:cNvSpPr>
          <p:nvPr>
            <p:ph type="sldNum" sz="quarter" idx="12"/>
          </p:nvPr>
        </p:nvSpPr>
        <p:spPr>
          <a:xfrm>
            <a:off x="15905017" y="9859572"/>
            <a:ext cx="2029691" cy="4245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1" i="0" u="none" strike="noStrike" kern="1200" cap="none" spc="0" normalizeH="0" baseline="0" noProof="0" dirty="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800" b="1" i="0" u="none" strike="noStrike" kern="1200" cap="none" spc="0" normalizeH="0" baseline="0" noProof="0">
              <a:ln>
                <a:noFill/>
              </a:ln>
              <a:solidFill>
                <a:prstClr val="white"/>
              </a:solidFill>
              <a:effectLst/>
              <a:uLnTx/>
              <a:uFillTx/>
              <a:latin typeface="Calibri"/>
              <a:ea typeface="Calibri"/>
              <a:cs typeface="Calibri"/>
            </a:endParaRPr>
          </a:p>
        </p:txBody>
      </p:sp>
      <p:sp>
        <p:nvSpPr>
          <p:cNvPr id="16" name="TextBox 5">
            <a:extLst>
              <a:ext uri="{FF2B5EF4-FFF2-40B4-BE49-F238E27FC236}">
                <a16:creationId xmlns:a16="http://schemas.microsoft.com/office/drawing/2014/main" id="{2E2A8BE2-081F-01BD-0743-84F7A0EBB649}"/>
              </a:ext>
            </a:extLst>
          </p:cNvPr>
          <p:cNvSpPr txBox="1"/>
          <p:nvPr/>
        </p:nvSpPr>
        <p:spPr>
          <a:xfrm>
            <a:off x="1092530" y="2569524"/>
            <a:ext cx="13816940" cy="720197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
              <a:buChar char="•"/>
              <a:tabLst/>
              <a:defRPr/>
            </a:pPr>
            <a:r>
              <a:rPr kumimoji="0" lang="en-US" sz="3600" b="0" i="0" u="none" strike="noStrike" kern="1200" cap="none" spc="0" normalizeH="0" baseline="0" noProof="0" dirty="0">
                <a:ln>
                  <a:noFill/>
                </a:ln>
                <a:solidFill>
                  <a:srgbClr val="000000"/>
                </a:solidFill>
                <a:effectLst/>
                <a:uLnTx/>
                <a:uFillTx/>
                <a:latin typeface="Raleway Medium"/>
                <a:ea typeface="Calibri"/>
                <a:cs typeface="Calibri"/>
              </a:rPr>
              <a:t>Co-funding models to maximize resources and partner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Raleway Medium"/>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
              <a:buChar char="•"/>
              <a:tabLst/>
              <a:defRPr/>
            </a:pPr>
            <a:r>
              <a:rPr kumimoji="0" lang="en-US" sz="3600" b="0" i="0" u="none" strike="noStrike" kern="1200" cap="none" spc="0" normalizeH="0" baseline="0" noProof="0" dirty="0">
                <a:ln>
                  <a:noFill/>
                </a:ln>
                <a:solidFill>
                  <a:srgbClr val="000000"/>
                </a:solidFill>
                <a:effectLst/>
                <a:uLnTx/>
                <a:uFillTx/>
                <a:latin typeface="Raleway Medium"/>
                <a:ea typeface="Calibri"/>
                <a:cs typeface="Calibri"/>
              </a:rPr>
              <a:t>Regional funder analysis, coordination, and action (e.g., led by New York Community Trust, Community Foundation for Greater Buffalo, Central NY Community Foundation, Philanthropy NY, and others) </a:t>
            </a:r>
          </a:p>
          <a:p>
            <a:pPr marL="228600" marR="0" lvl="0" indent="-228600" algn="l" defTabSz="914400" rtl="0" eaLnBrk="1" fontAlgn="auto" latinLnBrk="0" hangingPunct="1">
              <a:lnSpc>
                <a:spcPct val="100000"/>
              </a:lnSpc>
              <a:spcBef>
                <a:spcPts val="0"/>
              </a:spcBef>
              <a:spcAft>
                <a:spcPts val="0"/>
              </a:spcAft>
              <a:buClrTx/>
              <a:buSzTx/>
              <a:buFont typeface=""/>
              <a:buChar char="•"/>
              <a:tabLst/>
              <a:defRPr/>
            </a:pPr>
            <a:endParaRPr kumimoji="0" lang="en-US" sz="3600" b="0" i="0" u="none" strike="noStrike" kern="1200" cap="none" spc="0" normalizeH="0" baseline="0" noProof="0" dirty="0">
              <a:ln>
                <a:noFill/>
              </a:ln>
              <a:solidFill>
                <a:srgbClr val="000000"/>
              </a:solidFill>
              <a:effectLst/>
              <a:uLnTx/>
              <a:uFillTx/>
              <a:latin typeface="Raleway Medium"/>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
              <a:buChar char="•"/>
              <a:tabLst/>
              <a:defRPr/>
            </a:pPr>
            <a:r>
              <a:rPr kumimoji="0" lang="en-US" sz="3600" b="0" i="0" u="none" strike="noStrike" kern="1200" cap="none" spc="0" normalizeH="0" baseline="0" noProof="0" dirty="0">
                <a:ln>
                  <a:noFill/>
                </a:ln>
                <a:solidFill>
                  <a:srgbClr val="000000"/>
                </a:solidFill>
                <a:effectLst/>
                <a:uLnTx/>
                <a:uFillTx/>
                <a:latin typeface="Raleway Medium"/>
                <a:ea typeface="Calibri"/>
                <a:cs typeface="Calibri"/>
              </a:rPr>
              <a:t>Unified approaches to capacity building and technical assistance </a:t>
            </a:r>
          </a:p>
          <a:p>
            <a:pPr marL="228600" marR="0" lvl="0" indent="-228600" algn="l" defTabSz="914400" rtl="0" eaLnBrk="1" fontAlgn="auto" latinLnBrk="0" hangingPunct="1">
              <a:lnSpc>
                <a:spcPct val="100000"/>
              </a:lnSpc>
              <a:spcBef>
                <a:spcPts val="0"/>
              </a:spcBef>
              <a:spcAft>
                <a:spcPts val="0"/>
              </a:spcAft>
              <a:buClrTx/>
              <a:buSzTx/>
              <a:buFont typeface=""/>
              <a:buChar char="•"/>
              <a:tabLst/>
              <a:defRPr/>
            </a:pPr>
            <a:endParaRPr kumimoji="0" lang="en-US" sz="3600" b="0" i="0" u="none" strike="noStrike" kern="1200" cap="none" spc="0" normalizeH="0" baseline="0" noProof="0" dirty="0">
              <a:ln>
                <a:noFill/>
              </a:ln>
              <a:solidFill>
                <a:srgbClr val="000000"/>
              </a:solidFill>
              <a:effectLst/>
              <a:uLnTx/>
              <a:uFillTx/>
              <a:latin typeface="Raleway Medium"/>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
              <a:buChar char="•"/>
              <a:tabLst/>
              <a:defRPr/>
            </a:pPr>
            <a:r>
              <a:rPr kumimoji="0" lang="en-US" sz="3600" b="0" i="0" u="none" strike="noStrike" kern="1200" cap="none" spc="0" normalizeH="0" baseline="0" noProof="0" dirty="0">
                <a:ln>
                  <a:noFill/>
                </a:ln>
                <a:solidFill>
                  <a:srgbClr val="000000"/>
                </a:solidFill>
                <a:effectLst/>
                <a:uLnTx/>
                <a:uFillTx/>
                <a:latin typeface="Raleway Medium"/>
                <a:ea typeface="Calibri"/>
                <a:cs typeface="Calibri"/>
              </a:rPr>
              <a:t>Joint action on communications and advocacy </a:t>
            </a:r>
          </a:p>
          <a:p>
            <a:pPr marL="228600" marR="0" lvl="0" indent="-228600" algn="l" defTabSz="914400" rtl="0" eaLnBrk="1" fontAlgn="auto" latinLnBrk="0" hangingPunct="1">
              <a:lnSpc>
                <a:spcPct val="100000"/>
              </a:lnSpc>
              <a:spcBef>
                <a:spcPts val="0"/>
              </a:spcBef>
              <a:spcAft>
                <a:spcPts val="0"/>
              </a:spcAft>
              <a:buClrTx/>
              <a:buSzTx/>
              <a:buFont typeface=""/>
              <a:buChar char="•"/>
              <a:tabLst/>
              <a:defRPr/>
            </a:pPr>
            <a:endParaRPr kumimoji="0" lang="en-US" sz="3000" b="0" i="0" u="none" strike="noStrike" kern="1200" cap="none" spc="0" normalizeH="0" baseline="0" noProof="0" dirty="0">
              <a:ln>
                <a:noFill/>
              </a:ln>
              <a:solidFill>
                <a:srgbClr val="000000"/>
              </a:solidFill>
              <a:effectLst/>
              <a:uLnTx/>
              <a:uFillTx/>
              <a:latin typeface="Raleway Medium"/>
              <a:ea typeface="Calibri"/>
              <a:cs typeface="Calibri"/>
            </a:endParaRPr>
          </a:p>
        </p:txBody>
      </p:sp>
    </p:spTree>
    <p:extLst>
      <p:ext uri="{BB962C8B-B14F-4D97-AF65-F5344CB8AC3E}">
        <p14:creationId xmlns:p14="http://schemas.microsoft.com/office/powerpoint/2010/main" val="2514271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E854CB02-7314-6D37-5027-9B84FB96F0D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706CDF1-C6E6-3D00-67DD-36E82ACDCD59}"/>
              </a:ext>
            </a:extLst>
          </p:cNvPr>
          <p:cNvSpPr txBox="1"/>
          <p:nvPr/>
        </p:nvSpPr>
        <p:spPr>
          <a:xfrm>
            <a:off x="751115" y="684315"/>
            <a:ext cx="1209501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33772"/>
                </a:solidFill>
                <a:effectLst/>
                <a:uLnTx/>
                <a:uFillTx/>
                <a:latin typeface="Raleway SemiBold"/>
                <a:ea typeface="+mn-ea"/>
                <a:cs typeface="+mn-cs"/>
              </a:rPr>
              <a:t>Using Our Voice and Resources </a:t>
            </a:r>
          </a:p>
        </p:txBody>
      </p:sp>
      <p:sp>
        <p:nvSpPr>
          <p:cNvPr id="14" name="Slide Number Placeholder 13">
            <a:extLst>
              <a:ext uri="{FF2B5EF4-FFF2-40B4-BE49-F238E27FC236}">
                <a16:creationId xmlns:a16="http://schemas.microsoft.com/office/drawing/2014/main" id="{064DD5B8-183C-C856-1106-C7E6F148E488}"/>
              </a:ext>
            </a:extLst>
          </p:cNvPr>
          <p:cNvSpPr>
            <a:spLocks noGrp="1"/>
          </p:cNvSpPr>
          <p:nvPr>
            <p:ph type="sldNum" sz="quarter" idx="12"/>
          </p:nvPr>
        </p:nvSpPr>
        <p:spPr>
          <a:xfrm>
            <a:off x="15905017" y="9859572"/>
            <a:ext cx="2029691" cy="4245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1" i="0" u="none" strike="noStrike" kern="1200" cap="none" spc="0" normalizeH="0" baseline="0" noProof="0" dirty="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800" b="1" i="0" u="none" strike="noStrike" kern="1200" cap="none" spc="0" normalizeH="0" baseline="0" noProof="0">
              <a:ln>
                <a:noFill/>
              </a:ln>
              <a:solidFill>
                <a:prstClr val="white"/>
              </a:solidFill>
              <a:effectLst/>
              <a:uLnTx/>
              <a:uFillTx/>
              <a:latin typeface="Calibri"/>
              <a:ea typeface="Calibri"/>
              <a:cs typeface="Calibri"/>
            </a:endParaRPr>
          </a:p>
        </p:txBody>
      </p:sp>
      <p:pic>
        <p:nvPicPr>
          <p:cNvPr id="6" name="Picture 5">
            <a:extLst>
              <a:ext uri="{FF2B5EF4-FFF2-40B4-BE49-F238E27FC236}">
                <a16:creationId xmlns:a16="http://schemas.microsoft.com/office/drawing/2014/main" id="{35A41FAC-2A7B-83A3-90AC-DCC57A00FE60}"/>
              </a:ext>
            </a:extLst>
          </p:cNvPr>
          <p:cNvPicPr>
            <a:picLocks noChangeAspect="1"/>
          </p:cNvPicPr>
          <p:nvPr/>
        </p:nvPicPr>
        <p:blipFill>
          <a:blip r:embed="rId4"/>
          <a:stretch>
            <a:fillRect/>
          </a:stretch>
        </p:blipFill>
        <p:spPr>
          <a:xfrm>
            <a:off x="2113808" y="4347601"/>
            <a:ext cx="4154350" cy="5394960"/>
          </a:xfrm>
          <a:prstGeom prst="rect">
            <a:avLst/>
          </a:prstGeom>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F0B9C14E-CF12-189D-DF21-F444CCCF30C5}"/>
              </a:ext>
            </a:extLst>
          </p:cNvPr>
          <p:cNvPicPr>
            <a:picLocks noChangeAspect="1"/>
          </p:cNvPicPr>
          <p:nvPr/>
        </p:nvPicPr>
        <p:blipFill>
          <a:blip r:embed="rId5"/>
          <a:srcRect r="2683" b="11778"/>
          <a:stretch>
            <a:fillRect/>
          </a:stretch>
        </p:blipFill>
        <p:spPr>
          <a:xfrm>
            <a:off x="5237228" y="1748203"/>
            <a:ext cx="4007498" cy="5394960"/>
          </a:xfrm>
          <a:prstGeom prst="rect">
            <a:avLst/>
          </a:prstGeom>
        </p:spPr>
      </p:pic>
      <p:pic>
        <p:nvPicPr>
          <p:cNvPr id="15" name="Picture 14">
            <a:extLst>
              <a:ext uri="{FF2B5EF4-FFF2-40B4-BE49-F238E27FC236}">
                <a16:creationId xmlns:a16="http://schemas.microsoft.com/office/drawing/2014/main" id="{E537B944-CDE2-62D3-8DB5-24DAB8B4B4FD}"/>
              </a:ext>
            </a:extLst>
          </p:cNvPr>
          <p:cNvPicPr>
            <a:picLocks noChangeAspect="1"/>
          </p:cNvPicPr>
          <p:nvPr/>
        </p:nvPicPr>
        <p:blipFill>
          <a:blip r:embed="rId6"/>
          <a:stretch>
            <a:fillRect/>
          </a:stretch>
        </p:blipFill>
        <p:spPr>
          <a:xfrm>
            <a:off x="6765060" y="4660534"/>
            <a:ext cx="3872487" cy="5120640"/>
          </a:xfrm>
          <a:prstGeom prst="rect">
            <a:avLst/>
          </a:prstGeom>
        </p:spPr>
      </p:pic>
      <p:pic>
        <p:nvPicPr>
          <p:cNvPr id="10" name="Picture 9">
            <a:extLst>
              <a:ext uri="{FF2B5EF4-FFF2-40B4-BE49-F238E27FC236}">
                <a16:creationId xmlns:a16="http://schemas.microsoft.com/office/drawing/2014/main" id="{6614CC75-624D-E9BC-4956-2C1EA7957D99}"/>
              </a:ext>
            </a:extLst>
          </p:cNvPr>
          <p:cNvPicPr>
            <a:picLocks noChangeAspect="1"/>
          </p:cNvPicPr>
          <p:nvPr/>
        </p:nvPicPr>
        <p:blipFill>
          <a:blip r:embed="rId7"/>
          <a:stretch>
            <a:fillRect/>
          </a:stretch>
        </p:blipFill>
        <p:spPr>
          <a:xfrm>
            <a:off x="11006902" y="4795789"/>
            <a:ext cx="7010400" cy="3248025"/>
          </a:xfrm>
          <a:prstGeom prst="rect">
            <a:avLst/>
          </a:prstGeom>
          <a:effectLst>
            <a:outerShdw blurRad="50800" dist="38100" dir="5400000" algn="t" rotWithShape="0">
              <a:prstClr val="black">
                <a:alpha val="40000"/>
              </a:prstClr>
            </a:outerShdw>
          </a:effectLst>
        </p:spPr>
      </p:pic>
      <p:pic>
        <p:nvPicPr>
          <p:cNvPr id="18" name="Picture 17">
            <a:extLst>
              <a:ext uri="{FF2B5EF4-FFF2-40B4-BE49-F238E27FC236}">
                <a16:creationId xmlns:a16="http://schemas.microsoft.com/office/drawing/2014/main" id="{6EC2690C-EF63-07E6-9170-E91F380FF57F}"/>
              </a:ext>
            </a:extLst>
          </p:cNvPr>
          <p:cNvPicPr>
            <a:picLocks noChangeAspect="1"/>
          </p:cNvPicPr>
          <p:nvPr/>
        </p:nvPicPr>
        <p:blipFill>
          <a:blip r:embed="rId8"/>
          <a:stretch>
            <a:fillRect/>
          </a:stretch>
        </p:blipFill>
        <p:spPr>
          <a:xfrm>
            <a:off x="10099324" y="8043814"/>
            <a:ext cx="8188676" cy="1737360"/>
          </a:xfrm>
          <a:prstGeom prst="rect">
            <a:avLst/>
          </a:prstGeom>
          <a:effectLst>
            <a:outerShdw blurRad="50800" dist="38100" dir="5400000" algn="t" rotWithShape="0">
              <a:prstClr val="black">
                <a:alpha val="40000"/>
              </a:prstClr>
            </a:outerShdw>
          </a:effectLst>
        </p:spPr>
      </p:pic>
      <p:pic>
        <p:nvPicPr>
          <p:cNvPr id="20" name="Picture 19">
            <a:extLst>
              <a:ext uri="{FF2B5EF4-FFF2-40B4-BE49-F238E27FC236}">
                <a16:creationId xmlns:a16="http://schemas.microsoft.com/office/drawing/2014/main" id="{A734A758-0284-D767-1966-3CBF47102737}"/>
              </a:ext>
            </a:extLst>
          </p:cNvPr>
          <p:cNvPicPr>
            <a:picLocks noChangeAspect="1"/>
          </p:cNvPicPr>
          <p:nvPr/>
        </p:nvPicPr>
        <p:blipFill>
          <a:blip r:embed="rId9"/>
          <a:stretch>
            <a:fillRect/>
          </a:stretch>
        </p:blipFill>
        <p:spPr>
          <a:xfrm>
            <a:off x="12341408" y="83761"/>
            <a:ext cx="5811243" cy="5332835"/>
          </a:xfrm>
          <a:prstGeom prst="rect">
            <a:avLst/>
          </a:prstGeom>
        </p:spPr>
      </p:pic>
      <p:pic>
        <p:nvPicPr>
          <p:cNvPr id="3" name="Picture 2">
            <a:extLst>
              <a:ext uri="{FF2B5EF4-FFF2-40B4-BE49-F238E27FC236}">
                <a16:creationId xmlns:a16="http://schemas.microsoft.com/office/drawing/2014/main" id="{30092904-B02D-697C-496E-74D0666F6E48}"/>
              </a:ext>
            </a:extLst>
          </p:cNvPr>
          <p:cNvPicPr>
            <a:picLocks noChangeAspect="1"/>
          </p:cNvPicPr>
          <p:nvPr/>
        </p:nvPicPr>
        <p:blipFill>
          <a:blip r:embed="rId10"/>
          <a:stretch>
            <a:fillRect/>
          </a:stretch>
        </p:blipFill>
        <p:spPr>
          <a:xfrm>
            <a:off x="189605" y="1748203"/>
            <a:ext cx="4351540" cy="5394960"/>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FB1B66BC-82C8-C655-B73A-C4F8600AECFE}"/>
              </a:ext>
            </a:extLst>
          </p:cNvPr>
          <p:cNvPicPr>
            <a:picLocks noChangeAspect="1"/>
          </p:cNvPicPr>
          <p:nvPr/>
        </p:nvPicPr>
        <p:blipFill>
          <a:blip r:embed="rId11"/>
          <a:stretch>
            <a:fillRect/>
          </a:stretch>
        </p:blipFill>
        <p:spPr>
          <a:xfrm>
            <a:off x="8037367" y="2430643"/>
            <a:ext cx="7867650" cy="197167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5324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242861"/>
        </a:solidFill>
        <a:effectLst/>
      </p:bgPr>
    </p:bg>
    <p:spTree>
      <p:nvGrpSpPr>
        <p:cNvPr id="1" name=""/>
        <p:cNvGrpSpPr/>
        <p:nvPr/>
      </p:nvGrpSpPr>
      <p:grpSpPr>
        <a:xfrm>
          <a:off x="0" y="0"/>
          <a:ext cx="0" cy="0"/>
          <a:chOff x="0" y="0"/>
          <a:chExt cx="0" cy="0"/>
        </a:xfrm>
      </p:grpSpPr>
      <p:sp>
        <p:nvSpPr>
          <p:cNvPr id="2" name="TextBox 2"/>
          <p:cNvSpPr txBox="1"/>
          <p:nvPr/>
        </p:nvSpPr>
        <p:spPr>
          <a:xfrm>
            <a:off x="4932671" y="3362033"/>
            <a:ext cx="8422658" cy="1552426"/>
          </a:xfrm>
          <a:prstGeom prst="rect">
            <a:avLst/>
          </a:prstGeom>
        </p:spPr>
        <p:txBody>
          <a:bodyPr lIns="0" tIns="0" rIns="0" bIns="0" rtlCol="0" anchor="t">
            <a:spAutoFit/>
          </a:bodyPr>
          <a:lstStyle/>
          <a:p>
            <a:pPr marL="0" marR="0" lvl="0" indent="0" algn="ctr" defTabSz="914400" rtl="0" eaLnBrk="1" fontAlgn="auto" latinLnBrk="0" hangingPunct="1">
              <a:lnSpc>
                <a:spcPts val="10800"/>
              </a:lnSpc>
              <a:spcBef>
                <a:spcPts val="0"/>
              </a:spcBef>
              <a:spcAft>
                <a:spcPts val="0"/>
              </a:spcAft>
              <a:buClrTx/>
              <a:buSzTx/>
              <a:buFontTx/>
              <a:buNone/>
              <a:tabLst/>
              <a:defRPr/>
            </a:pPr>
            <a:r>
              <a:rPr kumimoji="0" lang="en-US" sz="9000" b="1" i="0" u="none" strike="noStrike" kern="1200" cap="none" spc="0" normalizeH="0" baseline="0" noProof="0">
                <a:ln>
                  <a:noFill/>
                </a:ln>
                <a:solidFill>
                  <a:srgbClr val="FFFFFF"/>
                </a:solidFill>
                <a:effectLst/>
                <a:uLnTx/>
                <a:uFillTx/>
                <a:latin typeface="Arial Bold"/>
                <a:ea typeface="Arial Bold"/>
                <a:cs typeface="Arial Bold"/>
                <a:sym typeface="Arial Bold"/>
              </a:rPr>
              <a:t>Thank you!</a:t>
            </a:r>
          </a:p>
        </p:txBody>
      </p:sp>
      <p:sp>
        <p:nvSpPr>
          <p:cNvPr id="3" name="TextBox 3"/>
          <p:cNvSpPr txBox="1"/>
          <p:nvPr/>
        </p:nvSpPr>
        <p:spPr>
          <a:xfrm>
            <a:off x="2484830" y="6220707"/>
            <a:ext cx="13318341" cy="956993"/>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2799" b="0" i="0" u="none" strike="noStrike" kern="1200" cap="none" spc="0" normalizeH="0" baseline="0" noProof="0" dirty="0">
                <a:ln>
                  <a:noFill/>
                </a:ln>
                <a:solidFill>
                  <a:srgbClr val="FFFFFF"/>
                </a:solidFill>
                <a:effectLst/>
                <a:uLnTx/>
                <a:uFillTx/>
                <a:latin typeface="Arial"/>
                <a:ea typeface="Arial"/>
                <a:cs typeface="Arial"/>
                <a:sym typeface="Arial"/>
              </a:rPr>
              <a:t>Send us a message at </a:t>
            </a:r>
            <a:r>
              <a:rPr lang="en-US" sz="2799" u="sng">
                <a:solidFill>
                  <a:srgbClr val="FFFFFF"/>
                </a:solidFill>
                <a:latin typeface="Arial"/>
                <a:ea typeface="Arial"/>
                <a:cs typeface="Arial"/>
                <a:sym typeface="Arial"/>
              </a:rPr>
              <a:t>population</a:t>
            </a:r>
            <a:r>
              <a:rPr kumimoji="0" lang="en-US" sz="2799" b="0" i="0" u="sng" strike="noStrike" kern="1200" cap="none" spc="0" normalizeH="0" baseline="0" noProof="0">
                <a:ln>
                  <a:noFill/>
                </a:ln>
                <a:solidFill>
                  <a:srgbClr val="FFFFFF"/>
                </a:solidFill>
                <a:effectLst/>
                <a:uLnTx/>
                <a:uFillTx/>
                <a:latin typeface="Arial"/>
                <a:ea typeface="Arial"/>
                <a:cs typeface="Arial"/>
                <a:sym typeface="Arial"/>
              </a:rPr>
              <a:t>@gih.org</a:t>
            </a:r>
            <a:r>
              <a:rPr kumimoji="0" lang="en-US" sz="2799" b="0" i="0" u="none" strike="noStrike" kern="1200" cap="none" spc="0" normalizeH="0" baseline="0" noProof="0">
                <a:ln>
                  <a:noFill/>
                </a:ln>
                <a:solidFill>
                  <a:srgbClr val="FFFFFF"/>
                </a:solidFill>
                <a:effectLst/>
                <a:uLnTx/>
                <a:uFillTx/>
                <a:latin typeface="Arial"/>
                <a:ea typeface="Arial"/>
                <a:cs typeface="Arial"/>
                <a:sym typeface="Arial"/>
              </a:rPr>
              <a:t> if you have any questions.</a:t>
            </a:r>
          </a:p>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Arial"/>
                <a:cs typeface="Arial"/>
                <a:sym typeface="Arial"/>
              </a:rPr>
              <a:t>Visit </a:t>
            </a:r>
            <a:r>
              <a:rPr kumimoji="0" lang="en-US" sz="2800" b="1" i="0" u="none" strike="noStrike" kern="1200" cap="none" spc="0" normalizeH="0" baseline="0" noProof="0" dirty="0">
                <a:ln>
                  <a:noFill/>
                </a:ln>
                <a:solidFill>
                  <a:srgbClr val="FFFFFF"/>
                </a:solidFill>
                <a:effectLst/>
                <a:uLnTx/>
                <a:uFillTx/>
                <a:latin typeface="Arial Bold"/>
                <a:ea typeface="Arial Bold"/>
                <a:cs typeface="Arial Bold"/>
                <a:sym typeface="Arial Bold"/>
              </a:rPr>
              <a:t>GIH.org</a:t>
            </a:r>
            <a:r>
              <a:rPr kumimoji="0" lang="en-US" sz="2800" b="0" i="0" u="none" strike="noStrike" kern="1200" cap="none" spc="0" normalizeH="0" baseline="0" noProof="0" dirty="0">
                <a:ln>
                  <a:noFill/>
                </a:ln>
                <a:solidFill>
                  <a:srgbClr val="FFFFFF"/>
                </a:solidFill>
                <a:effectLst/>
                <a:uLnTx/>
                <a:uFillTx/>
                <a:latin typeface="Arial"/>
                <a:ea typeface="Arial"/>
                <a:cs typeface="Arial"/>
                <a:sym typeface="Arial"/>
              </a:rPr>
              <a:t> to access upcoming webinars and view past recordings.</a:t>
            </a:r>
          </a:p>
        </p:txBody>
      </p:sp>
      <p:sp>
        <p:nvSpPr>
          <p:cNvPr id="4" name="AutoShape 4"/>
          <p:cNvSpPr/>
          <p:nvPr/>
        </p:nvSpPr>
        <p:spPr>
          <a:xfrm>
            <a:off x="2183434" y="5625394"/>
            <a:ext cx="13921131" cy="0"/>
          </a:xfrm>
          <a:prstGeom prst="line">
            <a:avLst/>
          </a:prstGeom>
          <a:ln w="47625" cap="rnd">
            <a:solidFill>
              <a:srgbClr val="FFFFFF"/>
            </a:solidFill>
            <a:prstDash val="solid"/>
            <a:headEnd type="none" w="sm" len="sm"/>
            <a:tailEnd type="none" w="sm" len="sm"/>
          </a:ln>
        </p:spPr>
        <p:txBody>
          <a:bodyPr/>
          <a:lstStyle/>
          <a:p>
            <a:endParaRPr lang="en-US"/>
          </a:p>
        </p:txBody>
      </p:sp>
      <p:sp>
        <p:nvSpPr>
          <p:cNvPr id="5" name="Freeform 5"/>
          <p:cNvSpPr/>
          <p:nvPr/>
        </p:nvSpPr>
        <p:spPr>
          <a:xfrm>
            <a:off x="467348" y="297211"/>
            <a:ext cx="2301178" cy="2301178"/>
          </a:xfrm>
          <a:custGeom>
            <a:avLst/>
            <a:gdLst/>
            <a:ahLst/>
            <a:cxnLst/>
            <a:rect l="l" t="t" r="r" b="b"/>
            <a:pathLst>
              <a:path w="2301178" h="2301178">
                <a:moveTo>
                  <a:pt x="0" y="0"/>
                </a:moveTo>
                <a:lnTo>
                  <a:pt x="2301178" y="0"/>
                </a:lnTo>
                <a:lnTo>
                  <a:pt x="2301178" y="2301178"/>
                </a:lnTo>
                <a:lnTo>
                  <a:pt x="0" y="230117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Rows of lavender plants">
            <a:extLst>
              <a:ext uri="{FF2B5EF4-FFF2-40B4-BE49-F238E27FC236}">
                <a16:creationId xmlns:a16="http://schemas.microsoft.com/office/drawing/2014/main" id="{487E9473-C1DF-3236-2264-A5D583C8E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28861"/>
            <a:ext cx="18288000" cy="7958139"/>
          </a:xfrm>
          <a:prstGeom prst="rect">
            <a:avLst/>
          </a:prstGeom>
        </p:spPr>
      </p:pic>
      <p:pic>
        <p:nvPicPr>
          <p:cNvPr id="48" name="Picture 47">
            <a:extLst>
              <a:ext uri="{FF2B5EF4-FFF2-40B4-BE49-F238E27FC236}">
                <a16:creationId xmlns:a16="http://schemas.microsoft.com/office/drawing/2014/main" id="{9236A4CF-A066-A2FB-B68B-E8CCF826AC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8288000" cy="2328863"/>
          </a:xfrm>
          <a:prstGeom prst="rect">
            <a:avLst/>
          </a:prstGeom>
        </p:spPr>
      </p:pic>
      <p:sp>
        <p:nvSpPr>
          <p:cNvPr id="49" name="TextBox 48">
            <a:extLst>
              <a:ext uri="{FF2B5EF4-FFF2-40B4-BE49-F238E27FC236}">
                <a16:creationId xmlns:a16="http://schemas.microsoft.com/office/drawing/2014/main" id="{AA599597-15DE-DA1D-3AEC-FEE51BA19283}"/>
              </a:ext>
            </a:extLst>
          </p:cNvPr>
          <p:cNvSpPr txBox="1"/>
          <p:nvPr/>
        </p:nvSpPr>
        <p:spPr>
          <a:xfrm>
            <a:off x="957941" y="541521"/>
            <a:ext cx="16839809" cy="1107996"/>
          </a:xfrm>
          <a:prstGeom prst="rect">
            <a:avLst/>
          </a:prstGeom>
          <a:noFill/>
        </p:spPr>
        <p:txBody>
          <a:bodyPr wrap="square" rtlCol="0">
            <a:spAutoFit/>
          </a:bodyPr>
          <a:lstStyle/>
          <a:p>
            <a:pPr defTabSz="1371600">
              <a:defRPr/>
            </a:pPr>
            <a:r>
              <a:rPr lang="en-US" sz="6600" b="1" dirty="0">
                <a:solidFill>
                  <a:srgbClr val="FFFFFF"/>
                </a:solidFill>
                <a:latin typeface="Myriad Pro"/>
              </a:rPr>
              <a:t>The National Landscape of Public Health</a:t>
            </a:r>
            <a:endParaRPr lang="en-US" sz="6600" i="1" dirty="0">
              <a:solidFill>
                <a:srgbClr val="FFFFFF"/>
              </a:solidFill>
              <a:latin typeface="Myriad Pro"/>
            </a:endParaRPr>
          </a:p>
        </p:txBody>
      </p:sp>
    </p:spTree>
    <p:extLst>
      <p:ext uri="{BB962C8B-B14F-4D97-AF65-F5344CB8AC3E}">
        <p14:creationId xmlns:p14="http://schemas.microsoft.com/office/powerpoint/2010/main" val="3994931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0A3858-20E2-7248-F8DD-3610316C9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8288000" cy="2328863"/>
          </a:xfrm>
          <a:prstGeom prst="rect">
            <a:avLst/>
          </a:prstGeom>
        </p:spPr>
      </p:pic>
      <p:sp>
        <p:nvSpPr>
          <p:cNvPr id="3" name="TextBox 2">
            <a:extLst>
              <a:ext uri="{FF2B5EF4-FFF2-40B4-BE49-F238E27FC236}">
                <a16:creationId xmlns:a16="http://schemas.microsoft.com/office/drawing/2014/main" id="{40530D2C-AA1A-C363-A2A3-941E21DCF856}"/>
              </a:ext>
            </a:extLst>
          </p:cNvPr>
          <p:cNvSpPr txBox="1"/>
          <p:nvPr/>
        </p:nvSpPr>
        <p:spPr>
          <a:xfrm>
            <a:off x="957941" y="541521"/>
            <a:ext cx="16839809" cy="1200329"/>
          </a:xfrm>
          <a:prstGeom prst="rect">
            <a:avLst/>
          </a:prstGeom>
          <a:noFill/>
        </p:spPr>
        <p:txBody>
          <a:bodyPr wrap="square" rtlCol="0">
            <a:spAutoFit/>
          </a:bodyPr>
          <a:lstStyle/>
          <a:p>
            <a:pPr defTabSz="1371600">
              <a:defRPr/>
            </a:pPr>
            <a:r>
              <a:rPr lang="en-US" sz="7200" b="1" dirty="0">
                <a:solidFill>
                  <a:srgbClr val="FFFFFF"/>
                </a:solidFill>
                <a:latin typeface="Myriad Pro"/>
              </a:rPr>
              <a:t>The Local Public Health Landscape</a:t>
            </a:r>
            <a:endParaRPr lang="en-US" sz="7200" i="1" dirty="0">
              <a:solidFill>
                <a:srgbClr val="FFFFFF"/>
              </a:solidFill>
              <a:latin typeface="Myriad Pro"/>
            </a:endParaRPr>
          </a:p>
        </p:txBody>
      </p:sp>
      <p:pic>
        <p:nvPicPr>
          <p:cNvPr id="6" name="Picture 5">
            <a:extLst>
              <a:ext uri="{FF2B5EF4-FFF2-40B4-BE49-F238E27FC236}">
                <a16:creationId xmlns:a16="http://schemas.microsoft.com/office/drawing/2014/main" id="{81A2C518-58D7-6331-084B-51AF2FAB7D44}"/>
              </a:ext>
            </a:extLst>
          </p:cNvPr>
          <p:cNvPicPr>
            <a:picLocks noChangeAspect="1"/>
          </p:cNvPicPr>
          <p:nvPr/>
        </p:nvPicPr>
        <p:blipFill rotWithShape="1">
          <a:blip r:embed="rId4"/>
          <a:srcRect l="15889" t="17381" r="38000" b="15911"/>
          <a:stretch/>
        </p:blipFill>
        <p:spPr>
          <a:xfrm>
            <a:off x="1787705" y="2328861"/>
            <a:ext cx="14433566" cy="7918854"/>
          </a:xfrm>
          <a:prstGeom prst="rect">
            <a:avLst/>
          </a:prstGeom>
        </p:spPr>
      </p:pic>
    </p:spTree>
    <p:extLst>
      <p:ext uri="{BB962C8B-B14F-4D97-AF65-F5344CB8AC3E}">
        <p14:creationId xmlns:p14="http://schemas.microsoft.com/office/powerpoint/2010/main" val="59955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0A3858-20E2-7248-F8DD-3610316C9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8288000" cy="2328863"/>
          </a:xfrm>
          <a:prstGeom prst="rect">
            <a:avLst/>
          </a:prstGeom>
        </p:spPr>
      </p:pic>
      <p:sp>
        <p:nvSpPr>
          <p:cNvPr id="3" name="TextBox 2">
            <a:extLst>
              <a:ext uri="{FF2B5EF4-FFF2-40B4-BE49-F238E27FC236}">
                <a16:creationId xmlns:a16="http://schemas.microsoft.com/office/drawing/2014/main" id="{40530D2C-AA1A-C363-A2A3-941E21DCF856}"/>
              </a:ext>
            </a:extLst>
          </p:cNvPr>
          <p:cNvSpPr txBox="1"/>
          <p:nvPr/>
        </p:nvSpPr>
        <p:spPr>
          <a:xfrm>
            <a:off x="957941" y="541521"/>
            <a:ext cx="16839809" cy="1200329"/>
          </a:xfrm>
          <a:prstGeom prst="rect">
            <a:avLst/>
          </a:prstGeom>
          <a:noFill/>
        </p:spPr>
        <p:txBody>
          <a:bodyPr wrap="square" rtlCol="0">
            <a:spAutoFit/>
          </a:bodyPr>
          <a:lstStyle/>
          <a:p>
            <a:pPr defTabSz="1371600">
              <a:defRPr/>
            </a:pPr>
            <a:r>
              <a:rPr lang="en-US" sz="7200" b="1" dirty="0">
                <a:solidFill>
                  <a:srgbClr val="FFFFFF"/>
                </a:solidFill>
                <a:latin typeface="Myriad Pro"/>
              </a:rPr>
              <a:t>The Local Public Health Landscape</a:t>
            </a:r>
            <a:endParaRPr lang="en-US" sz="7200" i="1" dirty="0">
              <a:solidFill>
                <a:srgbClr val="FFFFFF"/>
              </a:solidFill>
              <a:latin typeface="Myriad Pro"/>
            </a:endParaRPr>
          </a:p>
        </p:txBody>
      </p:sp>
      <p:pic>
        <p:nvPicPr>
          <p:cNvPr id="5" name="Picture 4">
            <a:extLst>
              <a:ext uri="{FF2B5EF4-FFF2-40B4-BE49-F238E27FC236}">
                <a16:creationId xmlns:a16="http://schemas.microsoft.com/office/drawing/2014/main" id="{ED423578-1059-1CF0-620D-BFAFCA8BA89F}"/>
              </a:ext>
            </a:extLst>
          </p:cNvPr>
          <p:cNvPicPr>
            <a:picLocks noChangeAspect="1"/>
          </p:cNvPicPr>
          <p:nvPr/>
        </p:nvPicPr>
        <p:blipFill rotWithShape="1">
          <a:blip r:embed="rId4"/>
          <a:srcRect l="7764" t="33728" r="50996" b="25735"/>
          <a:stretch/>
        </p:blipFill>
        <p:spPr>
          <a:xfrm>
            <a:off x="2523744" y="2328861"/>
            <a:ext cx="12819888" cy="7958139"/>
          </a:xfrm>
          <a:prstGeom prst="rect">
            <a:avLst/>
          </a:prstGeom>
        </p:spPr>
      </p:pic>
    </p:spTree>
    <p:extLst>
      <p:ext uri="{BB962C8B-B14F-4D97-AF65-F5344CB8AC3E}">
        <p14:creationId xmlns:p14="http://schemas.microsoft.com/office/powerpoint/2010/main" val="3350039407"/>
      </p:ext>
    </p:extLst>
  </p:cSld>
  <p:clrMapOvr>
    <a:masterClrMapping/>
  </p:clrMapOvr>
</p:sld>
</file>

<file path=ppt/theme/_rels/theme6.xml.rels><?xml version="1.0" encoding="UTF-8" standalone="yes"?>
<Relationships xmlns="http://schemas.openxmlformats.org/package/2006/relationships"><Relationship Id="rId1" Type="http://schemas.openxmlformats.org/officeDocument/2006/relationships/image" Target="../media/image30.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GIH-24">
  <a:themeElements>
    <a:clrScheme name="GIH">
      <a:dk1>
        <a:srgbClr val="242861"/>
      </a:dk1>
      <a:lt1>
        <a:srgbClr val="FFFFFF"/>
      </a:lt1>
      <a:dk2>
        <a:srgbClr val="15467B"/>
      </a:dk2>
      <a:lt2>
        <a:srgbClr val="D5F3FF"/>
      </a:lt2>
      <a:accent1>
        <a:srgbClr val="3880B3"/>
      </a:accent1>
      <a:accent2>
        <a:srgbClr val="95C8DB"/>
      </a:accent2>
      <a:accent3>
        <a:srgbClr val="007E80"/>
      </a:accent3>
      <a:accent4>
        <a:srgbClr val="8CC749"/>
      </a:accent4>
      <a:accent5>
        <a:srgbClr val="00A0A4"/>
      </a:accent5>
      <a:accent6>
        <a:srgbClr val="E4B73B"/>
      </a:accent6>
      <a:hlink>
        <a:srgbClr val="6459A6"/>
      </a:hlink>
      <a:folHlink>
        <a:srgbClr val="4C34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1203_GIH-PPT_FINAL" id="{268097D7-BE66-49A8-8DA2-76AFAA1C3147}" vid="{B7E46663-F9CF-4676-B9BE-C444FE6B7A60}"/>
    </a:ext>
  </a:extLst>
</a:theme>
</file>

<file path=ppt/theme/theme3.xml><?xml version="1.0" encoding="utf-8"?>
<a:theme xmlns:a="http://schemas.openxmlformats.org/drawingml/2006/main" name="1_Office Theme">
  <a:themeElements>
    <a:clrScheme name="MFH 1">
      <a:dk1>
        <a:sysClr val="windowText" lastClr="000000"/>
      </a:dk1>
      <a:lt1>
        <a:sysClr val="window" lastClr="FFFFFF"/>
      </a:lt1>
      <a:dk2>
        <a:srgbClr val="082650"/>
      </a:dk2>
      <a:lt2>
        <a:srgbClr val="F2F2F2"/>
      </a:lt2>
      <a:accent1>
        <a:srgbClr val="59BEC9"/>
      </a:accent1>
      <a:accent2>
        <a:srgbClr val="FFC72C"/>
      </a:accent2>
      <a:accent3>
        <a:srgbClr val="C0DF16"/>
      </a:accent3>
      <a:accent4>
        <a:srgbClr val="A780AD"/>
      </a:accent4>
      <a:accent5>
        <a:srgbClr val="FB91A3"/>
      </a:accent5>
      <a:accent6>
        <a:srgbClr val="005F89"/>
      </a:accent6>
      <a:hlink>
        <a:srgbClr val="59BEC9"/>
      </a:hlink>
      <a:folHlink>
        <a:srgbClr val="59BEC9"/>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NACCHO Simple Template">
  <a:themeElements>
    <a:clrScheme name="NACCHO">
      <a:dk1>
        <a:sysClr val="windowText" lastClr="000000"/>
      </a:dk1>
      <a:lt1>
        <a:sysClr val="window" lastClr="FFFFFF"/>
      </a:lt1>
      <a:dk2>
        <a:srgbClr val="002244"/>
      </a:dk2>
      <a:lt2>
        <a:srgbClr val="D06F1A"/>
      </a:lt2>
      <a:accent1>
        <a:srgbClr val="B3995D"/>
      </a:accent1>
      <a:accent2>
        <a:srgbClr val="008B99"/>
      </a:accent2>
      <a:accent3>
        <a:srgbClr val="00467F"/>
      </a:accent3>
      <a:accent4>
        <a:srgbClr val="3D4242"/>
      </a:accent4>
      <a:accent5>
        <a:srgbClr val="78A22F"/>
      </a:accent5>
      <a:accent6>
        <a:srgbClr val="6D276A"/>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CCHO Simple Template" id="{DC67A380-4EBB-457D-AE95-4A9144B9B6FD}" vid="{75260319-1C3B-4F3B-A26E-C5E97DBFB041}"/>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b092cf3-3339-4e08-975c-ae176cbffb10" xsi:nil="true"/>
    <lcf76f155ced4ddcb4097134ff3c332f xmlns="f78eab9c-c2d0-4986-8a84-ca2ad6a4a4f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C8AA29C7A406F46B0EA05F9C5EB9076" ma:contentTypeVersion="18" ma:contentTypeDescription="Create a new document." ma:contentTypeScope="" ma:versionID="4036b9aad4251e66150987dfdca4a142">
  <xsd:schema xmlns:xsd="http://www.w3.org/2001/XMLSchema" xmlns:xs="http://www.w3.org/2001/XMLSchema" xmlns:p="http://schemas.microsoft.com/office/2006/metadata/properties" xmlns:ns2="f78eab9c-c2d0-4986-8a84-ca2ad6a4a4fb" xmlns:ns3="5b092cf3-3339-4e08-975c-ae176cbffb10" targetNamespace="http://schemas.microsoft.com/office/2006/metadata/properties" ma:root="true" ma:fieldsID="a507af39941fe9959a6ce5988004f157" ns2:_="" ns3:_="">
    <xsd:import namespace="f78eab9c-c2d0-4986-8a84-ca2ad6a4a4fb"/>
    <xsd:import namespace="5b092cf3-3339-4e08-975c-ae176cbffb1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8eab9c-c2d0-4986-8a84-ca2ad6a4a4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aafb5c2-dae4-44e9-b36f-12db44ae44d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092cf3-3339-4e08-975c-ae176cbffb1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f348104-2b8c-4f76-9379-a7573c2403c6}" ma:internalName="TaxCatchAll" ma:showField="CatchAllData" ma:web="5b092cf3-3339-4e08-975c-ae176cbffb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C27C9B-14A0-4FC4-8CA8-6641B8C3150B}">
  <ds:schemaRefs>
    <ds:schemaRef ds:uri="http://schemas.microsoft.com/sharepoint/v3/contenttype/forms"/>
  </ds:schemaRefs>
</ds:datastoreItem>
</file>

<file path=customXml/itemProps2.xml><?xml version="1.0" encoding="utf-8"?>
<ds:datastoreItem xmlns:ds="http://schemas.openxmlformats.org/officeDocument/2006/customXml" ds:itemID="{DC4FC985-823A-4973-98F8-C90F40C0F510}">
  <ds:schemaRefs>
    <ds:schemaRef ds:uri="5b092cf3-3339-4e08-975c-ae176cbffb10"/>
    <ds:schemaRef ds:uri="f78eab9c-c2d0-4986-8a84-ca2ad6a4a4fb"/>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F8EDAAD-D6F3-42E7-9154-70DEE352FC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8eab9c-c2d0-4986-8a84-ca2ad6a4a4fb"/>
    <ds:schemaRef ds:uri="5b092cf3-3339-4e08-975c-ae176cbffb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336</TotalTime>
  <Words>4429</Words>
  <Application>Microsoft Office PowerPoint</Application>
  <PresentationFormat>Custom</PresentationFormat>
  <Paragraphs>680</Paragraphs>
  <Slides>65</Slides>
  <Notes>57</Notes>
  <HiddenSlides>1</HiddenSlides>
  <MMClips>0</MMClips>
  <ScaleCrop>false</ScaleCrop>
  <HeadingPairs>
    <vt:vector size="6" baseType="variant">
      <vt:variant>
        <vt:lpstr>Fonts Used</vt:lpstr>
      </vt:variant>
      <vt:variant>
        <vt:i4>21</vt:i4>
      </vt:variant>
      <vt:variant>
        <vt:lpstr>Theme</vt:lpstr>
      </vt:variant>
      <vt:variant>
        <vt:i4>8</vt:i4>
      </vt:variant>
      <vt:variant>
        <vt:lpstr>Slide Titles</vt:lpstr>
      </vt:variant>
      <vt:variant>
        <vt:i4>65</vt:i4>
      </vt:variant>
    </vt:vector>
  </HeadingPairs>
  <TitlesOfParts>
    <vt:vector size="94" baseType="lpstr">
      <vt:lpstr>Myriad Pro</vt:lpstr>
      <vt:lpstr>Raleway Medium</vt:lpstr>
      <vt:lpstr>Source Sans Pro</vt:lpstr>
      <vt:lpstr>Aptos</vt:lpstr>
      <vt:lpstr>Tw Cen MT Condensed</vt:lpstr>
      <vt:lpstr>Myriad Pro Cond</vt:lpstr>
      <vt:lpstr>Figtree</vt:lpstr>
      <vt:lpstr>Times New Roman</vt:lpstr>
      <vt:lpstr>Arial</vt:lpstr>
      <vt:lpstr>Tw Cen MT</vt:lpstr>
      <vt:lpstr>Rastanty Cortez</vt:lpstr>
      <vt:lpstr>Gill Sans MT</vt:lpstr>
      <vt:lpstr>Wingdings</vt:lpstr>
      <vt:lpstr>Calibri</vt:lpstr>
      <vt:lpstr>Aptos Narrow</vt:lpstr>
      <vt:lpstr>Raleway SemiBold</vt:lpstr>
      <vt:lpstr>Calibri Light</vt:lpstr>
      <vt:lpstr>Wingdings 3</vt:lpstr>
      <vt:lpstr>Nunito</vt:lpstr>
      <vt:lpstr>Arial Bold</vt:lpstr>
      <vt:lpstr>Trebuchet MS</vt:lpstr>
      <vt:lpstr>Office Theme</vt:lpstr>
      <vt:lpstr>1_GIH-24</vt:lpstr>
      <vt:lpstr>1_Office Theme</vt:lpstr>
      <vt:lpstr>NACCHO Simple Template</vt:lpstr>
      <vt:lpstr>2_Office Theme</vt:lpstr>
      <vt:lpstr>Integral</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It Matters</vt:lpstr>
      <vt:lpstr>Why It Matters</vt:lpstr>
      <vt:lpstr>PowerPoint Presentation</vt:lpstr>
      <vt:lpstr>Why It Matters</vt:lpstr>
      <vt:lpstr>Why It Matters</vt:lpstr>
      <vt:lpstr>Why It Matters</vt:lpstr>
      <vt:lpstr>Why It Matters</vt:lpstr>
      <vt:lpstr>Why It Matters</vt:lpstr>
      <vt:lpstr>Why It Matters</vt:lpstr>
      <vt:lpstr>Why It Matters</vt:lpstr>
      <vt:lpstr>Why It Matters</vt:lpstr>
      <vt:lpstr>Why It Matters</vt:lpstr>
      <vt:lpstr>Why It Matters</vt:lpstr>
      <vt:lpstr>Why It Matters</vt:lpstr>
      <vt:lpstr>Why It Matters</vt:lpstr>
      <vt:lpstr>Why It Matters</vt:lpstr>
      <vt:lpstr>Why It Matters</vt:lpstr>
      <vt:lpstr>Why It Matters</vt:lpstr>
      <vt:lpstr>Why It Matters</vt:lpstr>
      <vt:lpstr>Why It Matters</vt:lpstr>
      <vt:lpstr>Why It Matters</vt:lpstr>
      <vt:lpstr>Why It Matters</vt:lpstr>
      <vt:lpstr>Why It Matters</vt:lpstr>
      <vt:lpstr>PowerPoint Presentation</vt:lpstr>
      <vt:lpstr>PowerPoint Presentation</vt:lpstr>
      <vt:lpstr>Understanding and Supporting Public Health in Missouri</vt:lpstr>
      <vt:lpstr>Agenda</vt:lpstr>
      <vt:lpstr>About Us</vt:lpstr>
      <vt:lpstr>About Us</vt:lpstr>
      <vt:lpstr>About Us</vt:lpstr>
      <vt:lpstr>Where We Work</vt:lpstr>
      <vt:lpstr>Challenges</vt:lpstr>
      <vt:lpstr>Challenges</vt:lpstr>
      <vt:lpstr>PH Infrastructure Initiative 2017-2019</vt:lpstr>
      <vt:lpstr>2021-2023 Foundation Activities</vt:lpstr>
      <vt:lpstr>2024-2025 MO Activities &amp; Changes</vt:lpstr>
      <vt:lpstr>Opportunities</vt:lpstr>
      <vt:lpstr>Foundation Efforts Going Forward</vt:lpstr>
      <vt:lpstr>Contact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Title Slide (16x9)</dc:title>
  <cp:lastModifiedBy>Juliette Manise</cp:lastModifiedBy>
  <cp:revision>1</cp:revision>
  <dcterms:created xsi:type="dcterms:W3CDTF">2006-08-16T00:00:00Z</dcterms:created>
  <dcterms:modified xsi:type="dcterms:W3CDTF">2025-07-21T19:04:22Z</dcterms:modified>
  <dc:identifier>DAFucaqo90o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0x0101008C8AA29C7A406F46B0EA05F9C5EB9076</vt:lpwstr>
  </property>
  <property fmtid="{D5CDD505-2E9C-101B-9397-08002B2CF9AE}" pid="3" name="MediaServiceImageTags">
    <vt:lpwstr/>
  </property>
</Properties>
</file>