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4372" r:id="rId5"/>
    <p:sldMasterId id="2147484380" r:id="rId6"/>
    <p:sldMasterId id="2147484370" r:id="rId7"/>
    <p:sldMasterId id="2147484368" r:id="rId8"/>
    <p:sldMasterId id="2147484381" r:id="rId9"/>
  </p:sldMasterIdLst>
  <p:notesMasterIdLst>
    <p:notesMasterId r:id="rId41"/>
  </p:notesMasterIdLst>
  <p:sldIdLst>
    <p:sldId id="385" r:id="rId10"/>
    <p:sldId id="6831" r:id="rId11"/>
    <p:sldId id="2147473822" r:id="rId12"/>
    <p:sldId id="2147473824" r:id="rId13"/>
    <p:sldId id="2147473819" r:id="rId14"/>
    <p:sldId id="2147473808" r:id="rId15"/>
    <p:sldId id="2147473823" r:id="rId16"/>
    <p:sldId id="2147473810" r:id="rId17"/>
    <p:sldId id="2147473820" r:id="rId18"/>
    <p:sldId id="2147473821" r:id="rId19"/>
    <p:sldId id="2147473809" r:id="rId20"/>
    <p:sldId id="2147473813" r:id="rId21"/>
    <p:sldId id="2147473817" r:id="rId22"/>
    <p:sldId id="2147473818" r:id="rId23"/>
    <p:sldId id="371" r:id="rId24"/>
    <p:sldId id="372" r:id="rId25"/>
    <p:sldId id="374" r:id="rId26"/>
    <p:sldId id="2147473775" r:id="rId27"/>
    <p:sldId id="2147473798" r:id="rId28"/>
    <p:sldId id="2147473800" r:id="rId29"/>
    <p:sldId id="2147473838" r:id="rId30"/>
    <p:sldId id="2147473825" r:id="rId31"/>
    <p:sldId id="2147473827" r:id="rId32"/>
    <p:sldId id="2147473828" r:id="rId33"/>
    <p:sldId id="2147473829" r:id="rId34"/>
    <p:sldId id="2147473830" r:id="rId35"/>
    <p:sldId id="2147473831" r:id="rId36"/>
    <p:sldId id="2147473832" r:id="rId37"/>
    <p:sldId id="2147473834" r:id="rId38"/>
    <p:sldId id="2147473835" r:id="rId39"/>
    <p:sldId id="214747383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AF1409-2E9B-4077-74A7-07952D46456F}" name="Sara Singleton" initials="SS" userId="S::ssingleton@healthmanagement.com::4b2ae747-53cd-4637-95df-de507ae41fcd" providerId="AD"/>
  <p188:author id="{E40CA457-0A3B-E564-FBA1-333D01D78EDA}" name="Abigail Hawkins" initials="AH" userId="S::ahawkins@healthmanagement.com::7e35936b-45b7-40ce-b61c-b32c229bee4e" providerId="AD"/>
  <p188:author id="{E71F187A-97D0-A117-E491-1066DEA60768}" name="Laura Pence" initials="" userId="S::lpence@healthmanagement.com::af6ed018-e0c7-445b-a766-3bf392fdb01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F21B1E-057B-453D-BF2D-5AAABB4B861B}" v="16" dt="2025-08-04T22:01:27.5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microsoft.com/office/2015/10/relationships/revisionInfo" Target="revisionInfo.xml"/><Relationship Id="rId20" Type="http://schemas.openxmlformats.org/officeDocument/2006/relationships/slide" Target="slides/slide11.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19E6E7-6C06-44A5-B8B5-90706A76EC9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0152473-B442-456E-A646-9A87FB33F05E}">
      <dgm:prSet phldrT="[Text]"/>
      <dgm:spPr/>
      <dgm:t>
        <a:bodyPr/>
        <a:lstStyle/>
        <a:p>
          <a:r>
            <a:rPr lang="en-US"/>
            <a:t>Immigration Status</a:t>
          </a:r>
        </a:p>
      </dgm:t>
    </dgm:pt>
    <dgm:pt modelId="{A65C7BFB-354C-4ABF-A390-A3BF82652FF4}" type="parTrans" cxnId="{ACDC3F2C-BF0B-4052-BF2C-7F292B0A8BE6}">
      <dgm:prSet/>
      <dgm:spPr/>
      <dgm:t>
        <a:bodyPr/>
        <a:lstStyle/>
        <a:p>
          <a:endParaRPr lang="en-US"/>
        </a:p>
      </dgm:t>
    </dgm:pt>
    <dgm:pt modelId="{879E55C0-1907-47A1-B306-5591F66A9BDC}" type="sibTrans" cxnId="{ACDC3F2C-BF0B-4052-BF2C-7F292B0A8BE6}">
      <dgm:prSet/>
      <dgm:spPr/>
      <dgm:t>
        <a:bodyPr/>
        <a:lstStyle/>
        <a:p>
          <a:endParaRPr lang="en-US"/>
        </a:p>
      </dgm:t>
    </dgm:pt>
    <dgm:pt modelId="{14FA2BCE-839D-4B0A-9ECA-D92649697D19}">
      <dgm:prSet phldrT="[Text]"/>
      <dgm:spPr/>
      <dgm:t>
        <a:bodyPr/>
        <a:lstStyle/>
        <a:p>
          <a:r>
            <a:rPr lang="en-US"/>
            <a:t>Work Requirements</a:t>
          </a:r>
        </a:p>
      </dgm:t>
    </dgm:pt>
    <dgm:pt modelId="{9C0127F6-19C0-4F03-94C3-149C759E036F}" type="parTrans" cxnId="{72FEA42A-5367-46E5-A964-3279DBD96177}">
      <dgm:prSet/>
      <dgm:spPr/>
      <dgm:t>
        <a:bodyPr/>
        <a:lstStyle/>
        <a:p>
          <a:endParaRPr lang="en-US"/>
        </a:p>
      </dgm:t>
    </dgm:pt>
    <dgm:pt modelId="{440A1C42-F6DF-4DFF-97AF-A2FB7E8720DF}" type="sibTrans" cxnId="{72FEA42A-5367-46E5-A964-3279DBD96177}">
      <dgm:prSet/>
      <dgm:spPr/>
      <dgm:t>
        <a:bodyPr/>
        <a:lstStyle/>
        <a:p>
          <a:endParaRPr lang="en-US"/>
        </a:p>
      </dgm:t>
    </dgm:pt>
    <dgm:pt modelId="{74F58568-11FF-4046-BA7F-86D253964EF0}">
      <dgm:prSet phldrT="[Text]"/>
      <dgm:spPr/>
      <dgm:t>
        <a:bodyPr/>
        <a:lstStyle/>
        <a:p>
          <a:r>
            <a:rPr lang="en-US"/>
            <a:t>Enhanced Eligibility Verifications</a:t>
          </a:r>
        </a:p>
      </dgm:t>
    </dgm:pt>
    <dgm:pt modelId="{8813E02E-2E8E-48A4-8970-953ADE8C4AAD}" type="parTrans" cxnId="{AF6FE5D3-EEC6-40F3-BCDE-74A0149AD80B}">
      <dgm:prSet/>
      <dgm:spPr/>
      <dgm:t>
        <a:bodyPr/>
        <a:lstStyle/>
        <a:p>
          <a:endParaRPr lang="en-US"/>
        </a:p>
      </dgm:t>
    </dgm:pt>
    <dgm:pt modelId="{2C92E643-D06B-4D2A-ADBE-F287735EEF52}" type="sibTrans" cxnId="{AF6FE5D3-EEC6-40F3-BCDE-74A0149AD80B}">
      <dgm:prSet/>
      <dgm:spPr/>
      <dgm:t>
        <a:bodyPr/>
        <a:lstStyle/>
        <a:p>
          <a:endParaRPr lang="en-US"/>
        </a:p>
      </dgm:t>
    </dgm:pt>
    <dgm:pt modelId="{5BFBAFB1-7DAF-4298-A914-5BEE44EB8A33}">
      <dgm:prSet/>
      <dgm:spPr/>
      <dgm:t>
        <a:bodyPr/>
        <a:lstStyle/>
        <a:p>
          <a:r>
            <a:rPr lang="en-US">
              <a:solidFill>
                <a:schemeClr val="bg1"/>
              </a:solidFill>
            </a:rPr>
            <a:t>Increasing State Share of Costs</a:t>
          </a:r>
        </a:p>
      </dgm:t>
    </dgm:pt>
    <dgm:pt modelId="{088E6B9D-1E95-44F3-A8EA-58A12B8515ED}" type="parTrans" cxnId="{24585B50-21DD-4580-88E7-57B9F5C9833A}">
      <dgm:prSet/>
      <dgm:spPr/>
      <dgm:t>
        <a:bodyPr/>
        <a:lstStyle/>
        <a:p>
          <a:endParaRPr lang="en-US"/>
        </a:p>
      </dgm:t>
    </dgm:pt>
    <dgm:pt modelId="{4DD2AD81-402B-410B-91CA-C1EF5E36FD8E}" type="sibTrans" cxnId="{24585B50-21DD-4580-88E7-57B9F5C9833A}">
      <dgm:prSet/>
      <dgm:spPr/>
      <dgm:t>
        <a:bodyPr/>
        <a:lstStyle/>
        <a:p>
          <a:endParaRPr lang="en-US"/>
        </a:p>
      </dgm:t>
    </dgm:pt>
    <dgm:pt modelId="{6AADB75E-7FEF-4A57-B9F5-EC2967F33241}" type="pres">
      <dgm:prSet presAssocID="{0819E6E7-6C06-44A5-B8B5-90706A76EC99}" presName="diagram" presStyleCnt="0">
        <dgm:presLayoutVars>
          <dgm:dir/>
          <dgm:resizeHandles val="exact"/>
        </dgm:presLayoutVars>
      </dgm:prSet>
      <dgm:spPr/>
    </dgm:pt>
    <dgm:pt modelId="{926EE6C0-D58C-4115-8D95-24D024862FA1}" type="pres">
      <dgm:prSet presAssocID="{40152473-B442-456E-A646-9A87FB33F05E}" presName="node" presStyleLbl="node1" presStyleIdx="0" presStyleCnt="4">
        <dgm:presLayoutVars>
          <dgm:bulletEnabled val="1"/>
        </dgm:presLayoutVars>
      </dgm:prSet>
      <dgm:spPr/>
    </dgm:pt>
    <dgm:pt modelId="{DCC2F18A-9755-4313-B09E-E2706CCDBF54}" type="pres">
      <dgm:prSet presAssocID="{879E55C0-1907-47A1-B306-5591F66A9BDC}" presName="sibTrans" presStyleCnt="0"/>
      <dgm:spPr/>
    </dgm:pt>
    <dgm:pt modelId="{1DD6F9CF-A7E6-46AA-BA53-918B50944FED}" type="pres">
      <dgm:prSet presAssocID="{14FA2BCE-839D-4B0A-9ECA-D92649697D19}" presName="node" presStyleLbl="node1" presStyleIdx="1" presStyleCnt="4">
        <dgm:presLayoutVars>
          <dgm:bulletEnabled val="1"/>
        </dgm:presLayoutVars>
      </dgm:prSet>
      <dgm:spPr/>
    </dgm:pt>
    <dgm:pt modelId="{572C5C92-ED6B-4A25-BCE8-B8C559BD1277}" type="pres">
      <dgm:prSet presAssocID="{440A1C42-F6DF-4DFF-97AF-A2FB7E8720DF}" presName="sibTrans" presStyleCnt="0"/>
      <dgm:spPr/>
    </dgm:pt>
    <dgm:pt modelId="{20117F41-8840-401F-8636-B4946B06F2E3}" type="pres">
      <dgm:prSet presAssocID="{74F58568-11FF-4046-BA7F-86D253964EF0}" presName="node" presStyleLbl="node1" presStyleIdx="2" presStyleCnt="4">
        <dgm:presLayoutVars>
          <dgm:bulletEnabled val="1"/>
        </dgm:presLayoutVars>
      </dgm:prSet>
      <dgm:spPr/>
    </dgm:pt>
    <dgm:pt modelId="{2008B7D4-92B1-451D-92FA-80E182F0147E}" type="pres">
      <dgm:prSet presAssocID="{2C92E643-D06B-4D2A-ADBE-F287735EEF52}" presName="sibTrans" presStyleCnt="0"/>
      <dgm:spPr/>
    </dgm:pt>
    <dgm:pt modelId="{82C69329-03E2-45A0-AB37-EA43581CCCEE}" type="pres">
      <dgm:prSet presAssocID="{5BFBAFB1-7DAF-4298-A914-5BEE44EB8A33}" presName="node" presStyleLbl="node1" presStyleIdx="3" presStyleCnt="4">
        <dgm:presLayoutVars>
          <dgm:bulletEnabled val="1"/>
        </dgm:presLayoutVars>
      </dgm:prSet>
      <dgm:spPr/>
    </dgm:pt>
  </dgm:ptLst>
  <dgm:cxnLst>
    <dgm:cxn modelId="{C15D6D13-8192-40CA-9E9E-D9BEB3D0F1C0}" type="presOf" srcId="{14FA2BCE-839D-4B0A-9ECA-D92649697D19}" destId="{1DD6F9CF-A7E6-46AA-BA53-918B50944FED}" srcOrd="0" destOrd="0" presId="urn:microsoft.com/office/officeart/2005/8/layout/default"/>
    <dgm:cxn modelId="{72FEA42A-5367-46E5-A964-3279DBD96177}" srcId="{0819E6E7-6C06-44A5-B8B5-90706A76EC99}" destId="{14FA2BCE-839D-4B0A-9ECA-D92649697D19}" srcOrd="1" destOrd="0" parTransId="{9C0127F6-19C0-4F03-94C3-149C759E036F}" sibTransId="{440A1C42-F6DF-4DFF-97AF-A2FB7E8720DF}"/>
    <dgm:cxn modelId="{ACDC3F2C-BF0B-4052-BF2C-7F292B0A8BE6}" srcId="{0819E6E7-6C06-44A5-B8B5-90706A76EC99}" destId="{40152473-B442-456E-A646-9A87FB33F05E}" srcOrd="0" destOrd="0" parTransId="{A65C7BFB-354C-4ABF-A390-A3BF82652FF4}" sibTransId="{879E55C0-1907-47A1-B306-5591F66A9BDC}"/>
    <dgm:cxn modelId="{2C1B0332-1EF0-4572-90DD-0CBD3A8277A9}" type="presOf" srcId="{40152473-B442-456E-A646-9A87FB33F05E}" destId="{926EE6C0-D58C-4115-8D95-24D024862FA1}" srcOrd="0" destOrd="0" presId="urn:microsoft.com/office/officeart/2005/8/layout/default"/>
    <dgm:cxn modelId="{24585B50-21DD-4580-88E7-57B9F5C9833A}" srcId="{0819E6E7-6C06-44A5-B8B5-90706A76EC99}" destId="{5BFBAFB1-7DAF-4298-A914-5BEE44EB8A33}" srcOrd="3" destOrd="0" parTransId="{088E6B9D-1E95-44F3-A8EA-58A12B8515ED}" sibTransId="{4DD2AD81-402B-410B-91CA-C1EF5E36FD8E}"/>
    <dgm:cxn modelId="{807BC856-9B00-499D-A40A-C8FEEFE2D5DD}" type="presOf" srcId="{0819E6E7-6C06-44A5-B8B5-90706A76EC99}" destId="{6AADB75E-7FEF-4A57-B9F5-EC2967F33241}" srcOrd="0" destOrd="0" presId="urn:microsoft.com/office/officeart/2005/8/layout/default"/>
    <dgm:cxn modelId="{FB5253B9-F895-45A4-97F8-2B03E6D7A2AA}" type="presOf" srcId="{74F58568-11FF-4046-BA7F-86D253964EF0}" destId="{20117F41-8840-401F-8636-B4946B06F2E3}" srcOrd="0" destOrd="0" presId="urn:microsoft.com/office/officeart/2005/8/layout/default"/>
    <dgm:cxn modelId="{AF6FE5D3-EEC6-40F3-BCDE-74A0149AD80B}" srcId="{0819E6E7-6C06-44A5-B8B5-90706A76EC99}" destId="{74F58568-11FF-4046-BA7F-86D253964EF0}" srcOrd="2" destOrd="0" parTransId="{8813E02E-2E8E-48A4-8970-953ADE8C4AAD}" sibTransId="{2C92E643-D06B-4D2A-ADBE-F287735EEF52}"/>
    <dgm:cxn modelId="{6E5060D4-9DF8-4BB6-9CBC-2E91DB438E32}" type="presOf" srcId="{5BFBAFB1-7DAF-4298-A914-5BEE44EB8A33}" destId="{82C69329-03E2-45A0-AB37-EA43581CCCEE}" srcOrd="0" destOrd="0" presId="urn:microsoft.com/office/officeart/2005/8/layout/default"/>
    <dgm:cxn modelId="{E6BD503E-4D2D-4B6A-83AE-927AAEDE78F2}" type="presParOf" srcId="{6AADB75E-7FEF-4A57-B9F5-EC2967F33241}" destId="{926EE6C0-D58C-4115-8D95-24D024862FA1}" srcOrd="0" destOrd="0" presId="urn:microsoft.com/office/officeart/2005/8/layout/default"/>
    <dgm:cxn modelId="{B3FD073E-A861-445C-B4F4-FF5916AE2959}" type="presParOf" srcId="{6AADB75E-7FEF-4A57-B9F5-EC2967F33241}" destId="{DCC2F18A-9755-4313-B09E-E2706CCDBF54}" srcOrd="1" destOrd="0" presId="urn:microsoft.com/office/officeart/2005/8/layout/default"/>
    <dgm:cxn modelId="{B3710F5C-EC4F-48CD-82D0-BD26E0C9355C}" type="presParOf" srcId="{6AADB75E-7FEF-4A57-B9F5-EC2967F33241}" destId="{1DD6F9CF-A7E6-46AA-BA53-918B50944FED}" srcOrd="2" destOrd="0" presId="urn:microsoft.com/office/officeart/2005/8/layout/default"/>
    <dgm:cxn modelId="{95F2F21B-0FB9-4FFD-89AD-7C93689621C1}" type="presParOf" srcId="{6AADB75E-7FEF-4A57-B9F5-EC2967F33241}" destId="{572C5C92-ED6B-4A25-BCE8-B8C559BD1277}" srcOrd="3" destOrd="0" presId="urn:microsoft.com/office/officeart/2005/8/layout/default"/>
    <dgm:cxn modelId="{AA221326-1E55-41BD-8318-349EF983FF56}" type="presParOf" srcId="{6AADB75E-7FEF-4A57-B9F5-EC2967F33241}" destId="{20117F41-8840-401F-8636-B4946B06F2E3}" srcOrd="4" destOrd="0" presId="urn:microsoft.com/office/officeart/2005/8/layout/default"/>
    <dgm:cxn modelId="{E1A87E31-02FF-453A-A03E-8563F78BC638}" type="presParOf" srcId="{6AADB75E-7FEF-4A57-B9F5-EC2967F33241}" destId="{2008B7D4-92B1-451D-92FA-80E182F0147E}" srcOrd="5" destOrd="0" presId="urn:microsoft.com/office/officeart/2005/8/layout/default"/>
    <dgm:cxn modelId="{E88680A5-77D8-4D2B-9C34-00E6D5CD7F18}" type="presParOf" srcId="{6AADB75E-7FEF-4A57-B9F5-EC2967F33241}" destId="{82C69329-03E2-45A0-AB37-EA43581CCCE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96DD92-C435-47BE-AF4A-3761F775A4E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6059A809-8D72-4FC6-B6D6-79746D9DC979}">
      <dgm:prSet phldrT="[Text]"/>
      <dgm:spPr/>
      <dgm:t>
        <a:bodyPr/>
        <a:lstStyle/>
        <a:p>
          <a:pPr>
            <a:buFont typeface="Arial" panose="020B0604020202020204" pitchFamily="34" charset="0"/>
            <a:buChar char="•"/>
          </a:pPr>
          <a:r>
            <a:rPr lang="en-US" b="1">
              <a:ea typeface="Calibri Light"/>
              <a:cs typeface="Calibri Light"/>
            </a:rPr>
            <a:t>Request for Applications:</a:t>
          </a:r>
          <a:endParaRPr lang="en-US"/>
        </a:p>
      </dgm:t>
    </dgm:pt>
    <dgm:pt modelId="{31DBE74F-65A0-451D-9297-2880DEA8B8DA}" type="parTrans" cxnId="{9F47FC7E-1811-4462-A1F4-9D73DA106F7F}">
      <dgm:prSet/>
      <dgm:spPr/>
      <dgm:t>
        <a:bodyPr/>
        <a:lstStyle/>
        <a:p>
          <a:endParaRPr lang="en-US"/>
        </a:p>
      </dgm:t>
    </dgm:pt>
    <dgm:pt modelId="{4F74BCB0-3056-4233-9448-43DB8986456C}" type="sibTrans" cxnId="{9F47FC7E-1811-4462-A1F4-9D73DA106F7F}">
      <dgm:prSet/>
      <dgm:spPr/>
      <dgm:t>
        <a:bodyPr/>
        <a:lstStyle/>
        <a:p>
          <a:endParaRPr lang="en-US"/>
        </a:p>
      </dgm:t>
    </dgm:pt>
    <dgm:pt modelId="{5FB60248-8221-4619-A62A-D8FB3EC96DDE}">
      <dgm:prSet/>
      <dgm:spPr/>
      <dgm:t>
        <a:bodyPr/>
        <a:lstStyle/>
        <a:p>
          <a:r>
            <a:rPr lang="en-US" b="1">
              <a:ea typeface="Calibri Light"/>
              <a:cs typeface="Calibri Light"/>
            </a:rPr>
            <a:t>State Application Development:</a:t>
          </a:r>
          <a:endParaRPr lang="en-US">
            <a:ea typeface="Calibri Light"/>
            <a:cs typeface="Calibri Light"/>
          </a:endParaRPr>
        </a:p>
      </dgm:t>
    </dgm:pt>
    <dgm:pt modelId="{A2CEA6CA-E297-458F-B26D-6E7400695AAC}" type="parTrans" cxnId="{5660AF3A-A7F5-43D7-9473-5EE39990997A}">
      <dgm:prSet/>
      <dgm:spPr/>
      <dgm:t>
        <a:bodyPr/>
        <a:lstStyle/>
        <a:p>
          <a:endParaRPr lang="en-US"/>
        </a:p>
      </dgm:t>
    </dgm:pt>
    <dgm:pt modelId="{3DCFBF4B-C0C8-4CD1-A689-A3AEED2F4154}" type="sibTrans" cxnId="{5660AF3A-A7F5-43D7-9473-5EE39990997A}">
      <dgm:prSet/>
      <dgm:spPr/>
      <dgm:t>
        <a:bodyPr/>
        <a:lstStyle/>
        <a:p>
          <a:endParaRPr lang="en-US"/>
        </a:p>
      </dgm:t>
    </dgm:pt>
    <dgm:pt modelId="{9939C371-D676-4CEF-972F-936145AEE693}">
      <dgm:prSet/>
      <dgm:spPr/>
      <dgm:t>
        <a:bodyPr/>
        <a:lstStyle/>
        <a:p>
          <a:r>
            <a:rPr lang="en-US" b="1">
              <a:ea typeface="Calibri Light"/>
              <a:cs typeface="Calibri Light"/>
            </a:rPr>
            <a:t>Application Approval and Allotment Determinations:</a:t>
          </a:r>
          <a:endParaRPr lang="en-US">
            <a:ea typeface="Calibri Light"/>
            <a:cs typeface="Calibri Light"/>
          </a:endParaRPr>
        </a:p>
      </dgm:t>
    </dgm:pt>
    <dgm:pt modelId="{75056076-7CE1-4AC7-A6F3-6CC6997A31DE}" type="parTrans" cxnId="{D139D980-F190-4342-94BD-021BD6CB1652}">
      <dgm:prSet/>
      <dgm:spPr/>
      <dgm:t>
        <a:bodyPr/>
        <a:lstStyle/>
        <a:p>
          <a:endParaRPr lang="en-US"/>
        </a:p>
      </dgm:t>
    </dgm:pt>
    <dgm:pt modelId="{A98CCCF2-402A-4DBA-A074-7B5A2E877365}" type="sibTrans" cxnId="{D139D980-F190-4342-94BD-021BD6CB1652}">
      <dgm:prSet/>
      <dgm:spPr/>
      <dgm:t>
        <a:bodyPr/>
        <a:lstStyle/>
        <a:p>
          <a:endParaRPr lang="en-US"/>
        </a:p>
      </dgm:t>
    </dgm:pt>
    <dgm:pt modelId="{7D3E282D-FD31-4950-B160-45168E75C0F5}">
      <dgm:prSet phldrT="[Text]"/>
      <dgm:spPr/>
      <dgm:t>
        <a:bodyPr/>
        <a:lstStyle/>
        <a:p>
          <a:pPr>
            <a:buFont typeface="Arial" panose="020B0604020202020204" pitchFamily="34" charset="0"/>
            <a:buChar char="•"/>
          </a:pPr>
          <a:r>
            <a:rPr lang="en-US">
              <a:ea typeface="Calibri Light"/>
              <a:cs typeface="Calibri Light"/>
            </a:rPr>
            <a:t>CMS will need to request state applications for allotments under the program, in addition to providing any necessary clarifying guidance for application contents. The application submission period can end no later than 12/31/25. </a:t>
          </a:r>
          <a:endParaRPr lang="en-US"/>
        </a:p>
      </dgm:t>
    </dgm:pt>
    <dgm:pt modelId="{370A7A6B-46BD-4A47-AC8B-16040235D2BE}" type="parTrans" cxnId="{2D2255AB-B5F4-480C-AD2E-9372AFE1793A}">
      <dgm:prSet/>
      <dgm:spPr/>
      <dgm:t>
        <a:bodyPr/>
        <a:lstStyle/>
        <a:p>
          <a:endParaRPr lang="en-US"/>
        </a:p>
      </dgm:t>
    </dgm:pt>
    <dgm:pt modelId="{2F508EA9-9B8B-4B64-9BA3-47178D99A963}" type="sibTrans" cxnId="{2D2255AB-B5F4-480C-AD2E-9372AFE1793A}">
      <dgm:prSet/>
      <dgm:spPr/>
      <dgm:t>
        <a:bodyPr/>
        <a:lstStyle/>
        <a:p>
          <a:endParaRPr lang="en-US"/>
        </a:p>
      </dgm:t>
    </dgm:pt>
    <dgm:pt modelId="{AB192CA5-092C-4558-8293-7F9B8761A7E3}">
      <dgm:prSet/>
      <dgm:spPr/>
      <dgm:t>
        <a:bodyPr/>
        <a:lstStyle/>
        <a:p>
          <a:r>
            <a:rPr lang="en-US">
              <a:ea typeface="Calibri Light"/>
              <a:cs typeface="Calibri Light"/>
            </a:rPr>
            <a:t>States will need to develop applications for funds, inclusive of </a:t>
          </a:r>
          <a:r>
            <a:rPr lang="en-US" b="1">
              <a:ea typeface="Calibri Light"/>
              <a:cs typeface="Calibri Light"/>
            </a:rPr>
            <a:t>detailed rural health transformation plans, </a:t>
          </a:r>
          <a:r>
            <a:rPr lang="en-US">
              <a:ea typeface="Calibri Light"/>
              <a:cs typeface="Calibri Light"/>
            </a:rPr>
            <a:t>certain program integrity certifications, and other information required by CMS. </a:t>
          </a:r>
        </a:p>
      </dgm:t>
    </dgm:pt>
    <dgm:pt modelId="{EDBFF552-C2BF-46FB-A4E4-FEDCC164EFCC}" type="parTrans" cxnId="{63684AD4-F093-4588-890E-911C8FF9DB96}">
      <dgm:prSet/>
      <dgm:spPr/>
      <dgm:t>
        <a:bodyPr/>
        <a:lstStyle/>
        <a:p>
          <a:endParaRPr lang="en-US"/>
        </a:p>
      </dgm:t>
    </dgm:pt>
    <dgm:pt modelId="{0A2C7429-C264-4075-AC3C-BDA498F71346}" type="sibTrans" cxnId="{63684AD4-F093-4588-890E-911C8FF9DB96}">
      <dgm:prSet/>
      <dgm:spPr/>
      <dgm:t>
        <a:bodyPr/>
        <a:lstStyle/>
        <a:p>
          <a:endParaRPr lang="en-US"/>
        </a:p>
      </dgm:t>
    </dgm:pt>
    <dgm:pt modelId="{33E4BF51-969C-4AE7-8E5B-B058B8993B5E}">
      <dgm:prSet/>
      <dgm:spPr/>
      <dgm:t>
        <a:bodyPr/>
        <a:lstStyle/>
        <a:p>
          <a:r>
            <a:rPr lang="en-US">
              <a:ea typeface="Calibri Light"/>
              <a:cs typeface="Calibri Light"/>
            </a:rPr>
            <a:t>CMS must approve or deny all applications by </a:t>
          </a:r>
          <a:r>
            <a:rPr lang="en-US" b="1">
              <a:ea typeface="Calibri Light"/>
              <a:cs typeface="Calibri Light"/>
            </a:rPr>
            <a:t>12/31/25</a:t>
          </a:r>
          <a:r>
            <a:rPr lang="en-US">
              <a:ea typeface="Calibri Light"/>
              <a:cs typeface="Calibri Light"/>
            </a:rPr>
            <a:t>. </a:t>
          </a:r>
        </a:p>
      </dgm:t>
    </dgm:pt>
    <dgm:pt modelId="{8B688EC8-E863-493F-8D7E-125C37AE97FB}" type="parTrans" cxnId="{5FC1B57C-D140-49DE-96E2-A2508BDBE11F}">
      <dgm:prSet/>
      <dgm:spPr/>
      <dgm:t>
        <a:bodyPr/>
        <a:lstStyle/>
        <a:p>
          <a:endParaRPr lang="en-US"/>
        </a:p>
      </dgm:t>
    </dgm:pt>
    <dgm:pt modelId="{6084842B-5B5F-4E15-B6CB-2359AC734C83}" type="sibTrans" cxnId="{5FC1B57C-D140-49DE-96E2-A2508BDBE11F}">
      <dgm:prSet/>
      <dgm:spPr/>
      <dgm:t>
        <a:bodyPr/>
        <a:lstStyle/>
        <a:p>
          <a:endParaRPr lang="en-US"/>
        </a:p>
      </dgm:t>
    </dgm:pt>
    <dgm:pt modelId="{71A33596-F329-4360-8646-FEB36E18827F}" type="pres">
      <dgm:prSet presAssocID="{1C96DD92-C435-47BE-AF4A-3761F775A4E5}" presName="linear" presStyleCnt="0">
        <dgm:presLayoutVars>
          <dgm:dir/>
          <dgm:animLvl val="lvl"/>
          <dgm:resizeHandles val="exact"/>
        </dgm:presLayoutVars>
      </dgm:prSet>
      <dgm:spPr/>
    </dgm:pt>
    <dgm:pt modelId="{FD793999-B60E-4161-B481-92A76B3943A4}" type="pres">
      <dgm:prSet presAssocID="{6059A809-8D72-4FC6-B6D6-79746D9DC979}" presName="parentLin" presStyleCnt="0"/>
      <dgm:spPr/>
    </dgm:pt>
    <dgm:pt modelId="{7885EFB5-D8DA-4D9A-9BA9-ED031AC29064}" type="pres">
      <dgm:prSet presAssocID="{6059A809-8D72-4FC6-B6D6-79746D9DC979}" presName="parentLeftMargin" presStyleLbl="node1" presStyleIdx="0" presStyleCnt="3"/>
      <dgm:spPr/>
    </dgm:pt>
    <dgm:pt modelId="{23A0D4A0-9DE3-4131-8722-14676F040D73}" type="pres">
      <dgm:prSet presAssocID="{6059A809-8D72-4FC6-B6D6-79746D9DC979}" presName="parentText" presStyleLbl="node1" presStyleIdx="0" presStyleCnt="3">
        <dgm:presLayoutVars>
          <dgm:chMax val="0"/>
          <dgm:bulletEnabled val="1"/>
        </dgm:presLayoutVars>
      </dgm:prSet>
      <dgm:spPr/>
    </dgm:pt>
    <dgm:pt modelId="{16AD5224-D4EA-4765-AE43-900D509FE261}" type="pres">
      <dgm:prSet presAssocID="{6059A809-8D72-4FC6-B6D6-79746D9DC979}" presName="negativeSpace" presStyleCnt="0"/>
      <dgm:spPr/>
    </dgm:pt>
    <dgm:pt modelId="{2F7FB36C-2650-4A5A-8ED7-5C7F986F0826}" type="pres">
      <dgm:prSet presAssocID="{6059A809-8D72-4FC6-B6D6-79746D9DC979}" presName="childText" presStyleLbl="conFgAcc1" presStyleIdx="0" presStyleCnt="3">
        <dgm:presLayoutVars>
          <dgm:bulletEnabled val="1"/>
        </dgm:presLayoutVars>
      </dgm:prSet>
      <dgm:spPr/>
    </dgm:pt>
    <dgm:pt modelId="{B88D8490-8470-4134-A9DB-23EF1DFC1AFD}" type="pres">
      <dgm:prSet presAssocID="{4F74BCB0-3056-4233-9448-43DB8986456C}" presName="spaceBetweenRectangles" presStyleCnt="0"/>
      <dgm:spPr/>
    </dgm:pt>
    <dgm:pt modelId="{F732B2CD-02B0-453F-8D6D-FF945BF71962}" type="pres">
      <dgm:prSet presAssocID="{5FB60248-8221-4619-A62A-D8FB3EC96DDE}" presName="parentLin" presStyleCnt="0"/>
      <dgm:spPr/>
    </dgm:pt>
    <dgm:pt modelId="{B2681CE4-03C5-4AF1-A3E2-3B5D46A03263}" type="pres">
      <dgm:prSet presAssocID="{5FB60248-8221-4619-A62A-D8FB3EC96DDE}" presName="parentLeftMargin" presStyleLbl="node1" presStyleIdx="0" presStyleCnt="3"/>
      <dgm:spPr/>
    </dgm:pt>
    <dgm:pt modelId="{D2601155-0413-4CD4-9864-E78F1217C81E}" type="pres">
      <dgm:prSet presAssocID="{5FB60248-8221-4619-A62A-D8FB3EC96DDE}" presName="parentText" presStyleLbl="node1" presStyleIdx="1" presStyleCnt="3">
        <dgm:presLayoutVars>
          <dgm:chMax val="0"/>
          <dgm:bulletEnabled val="1"/>
        </dgm:presLayoutVars>
      </dgm:prSet>
      <dgm:spPr/>
    </dgm:pt>
    <dgm:pt modelId="{A76F73F0-B8C4-41C1-A184-EEB3626D396B}" type="pres">
      <dgm:prSet presAssocID="{5FB60248-8221-4619-A62A-D8FB3EC96DDE}" presName="negativeSpace" presStyleCnt="0"/>
      <dgm:spPr/>
    </dgm:pt>
    <dgm:pt modelId="{D28CFB4C-F480-4671-A105-CD935C302E19}" type="pres">
      <dgm:prSet presAssocID="{5FB60248-8221-4619-A62A-D8FB3EC96DDE}" presName="childText" presStyleLbl="conFgAcc1" presStyleIdx="1" presStyleCnt="3">
        <dgm:presLayoutVars>
          <dgm:bulletEnabled val="1"/>
        </dgm:presLayoutVars>
      </dgm:prSet>
      <dgm:spPr/>
    </dgm:pt>
    <dgm:pt modelId="{F0B7C3E5-C44E-4E1C-974C-75944DF4A520}" type="pres">
      <dgm:prSet presAssocID="{3DCFBF4B-C0C8-4CD1-A689-A3AEED2F4154}" presName="spaceBetweenRectangles" presStyleCnt="0"/>
      <dgm:spPr/>
    </dgm:pt>
    <dgm:pt modelId="{F0DDB0C6-F22F-4CBD-823F-C1BBF6099A32}" type="pres">
      <dgm:prSet presAssocID="{9939C371-D676-4CEF-972F-936145AEE693}" presName="parentLin" presStyleCnt="0"/>
      <dgm:spPr/>
    </dgm:pt>
    <dgm:pt modelId="{80B4A4DA-E2D6-4B00-94B4-295E58526A7D}" type="pres">
      <dgm:prSet presAssocID="{9939C371-D676-4CEF-972F-936145AEE693}" presName="parentLeftMargin" presStyleLbl="node1" presStyleIdx="1" presStyleCnt="3"/>
      <dgm:spPr/>
    </dgm:pt>
    <dgm:pt modelId="{B7222F06-3881-41ED-9EFC-8AF1D6286F50}" type="pres">
      <dgm:prSet presAssocID="{9939C371-D676-4CEF-972F-936145AEE693}" presName="parentText" presStyleLbl="node1" presStyleIdx="2" presStyleCnt="3">
        <dgm:presLayoutVars>
          <dgm:chMax val="0"/>
          <dgm:bulletEnabled val="1"/>
        </dgm:presLayoutVars>
      </dgm:prSet>
      <dgm:spPr/>
    </dgm:pt>
    <dgm:pt modelId="{FAA12FAE-7A98-4B0F-8664-D9CD7D9DF922}" type="pres">
      <dgm:prSet presAssocID="{9939C371-D676-4CEF-972F-936145AEE693}" presName="negativeSpace" presStyleCnt="0"/>
      <dgm:spPr/>
    </dgm:pt>
    <dgm:pt modelId="{E4309D62-0FF7-4679-810F-09C47430D66E}" type="pres">
      <dgm:prSet presAssocID="{9939C371-D676-4CEF-972F-936145AEE693}" presName="childText" presStyleLbl="conFgAcc1" presStyleIdx="2" presStyleCnt="3">
        <dgm:presLayoutVars>
          <dgm:bulletEnabled val="1"/>
        </dgm:presLayoutVars>
      </dgm:prSet>
      <dgm:spPr/>
    </dgm:pt>
  </dgm:ptLst>
  <dgm:cxnLst>
    <dgm:cxn modelId="{A4458307-98C7-4C35-9BAA-F979B7306494}" type="presOf" srcId="{6059A809-8D72-4FC6-B6D6-79746D9DC979}" destId="{23A0D4A0-9DE3-4131-8722-14676F040D73}" srcOrd="1" destOrd="0" presId="urn:microsoft.com/office/officeart/2005/8/layout/list1"/>
    <dgm:cxn modelId="{34738D09-4687-4279-94F7-0E12E826D00B}" type="presOf" srcId="{5FB60248-8221-4619-A62A-D8FB3EC96DDE}" destId="{B2681CE4-03C5-4AF1-A3E2-3B5D46A03263}" srcOrd="0" destOrd="0" presId="urn:microsoft.com/office/officeart/2005/8/layout/list1"/>
    <dgm:cxn modelId="{C8480833-27CF-41B6-B763-03EE9627FA08}" type="presOf" srcId="{7D3E282D-FD31-4950-B160-45168E75C0F5}" destId="{2F7FB36C-2650-4A5A-8ED7-5C7F986F0826}" srcOrd="0" destOrd="0" presId="urn:microsoft.com/office/officeart/2005/8/layout/list1"/>
    <dgm:cxn modelId="{8EB92D38-069C-4472-9844-1D59608BA9BF}" type="presOf" srcId="{9939C371-D676-4CEF-972F-936145AEE693}" destId="{80B4A4DA-E2D6-4B00-94B4-295E58526A7D}" srcOrd="0" destOrd="0" presId="urn:microsoft.com/office/officeart/2005/8/layout/list1"/>
    <dgm:cxn modelId="{5660AF3A-A7F5-43D7-9473-5EE39990997A}" srcId="{1C96DD92-C435-47BE-AF4A-3761F775A4E5}" destId="{5FB60248-8221-4619-A62A-D8FB3EC96DDE}" srcOrd="1" destOrd="0" parTransId="{A2CEA6CA-E297-458F-B26D-6E7400695AAC}" sibTransId="{3DCFBF4B-C0C8-4CD1-A689-A3AEED2F4154}"/>
    <dgm:cxn modelId="{5487A14C-2606-4DDF-BA3E-C6E48A45E978}" type="presOf" srcId="{AB192CA5-092C-4558-8293-7F9B8761A7E3}" destId="{D28CFB4C-F480-4671-A105-CD935C302E19}" srcOrd="0" destOrd="0" presId="urn:microsoft.com/office/officeart/2005/8/layout/list1"/>
    <dgm:cxn modelId="{29E96C56-BCB8-4AC4-A992-795779C8FDA9}" type="presOf" srcId="{6059A809-8D72-4FC6-B6D6-79746D9DC979}" destId="{7885EFB5-D8DA-4D9A-9BA9-ED031AC29064}" srcOrd="0" destOrd="0" presId="urn:microsoft.com/office/officeart/2005/8/layout/list1"/>
    <dgm:cxn modelId="{5FC1B57C-D140-49DE-96E2-A2508BDBE11F}" srcId="{9939C371-D676-4CEF-972F-936145AEE693}" destId="{33E4BF51-969C-4AE7-8E5B-B058B8993B5E}" srcOrd="0" destOrd="0" parTransId="{8B688EC8-E863-493F-8D7E-125C37AE97FB}" sibTransId="{6084842B-5B5F-4E15-B6CB-2359AC734C83}"/>
    <dgm:cxn modelId="{9F47FC7E-1811-4462-A1F4-9D73DA106F7F}" srcId="{1C96DD92-C435-47BE-AF4A-3761F775A4E5}" destId="{6059A809-8D72-4FC6-B6D6-79746D9DC979}" srcOrd="0" destOrd="0" parTransId="{31DBE74F-65A0-451D-9297-2880DEA8B8DA}" sibTransId="{4F74BCB0-3056-4233-9448-43DB8986456C}"/>
    <dgm:cxn modelId="{D139D980-F190-4342-94BD-021BD6CB1652}" srcId="{1C96DD92-C435-47BE-AF4A-3761F775A4E5}" destId="{9939C371-D676-4CEF-972F-936145AEE693}" srcOrd="2" destOrd="0" parTransId="{75056076-7CE1-4AC7-A6F3-6CC6997A31DE}" sibTransId="{A98CCCF2-402A-4DBA-A074-7B5A2E877365}"/>
    <dgm:cxn modelId="{BABA5EA7-6B9E-4E13-85D8-A1DA4283A7E7}" type="presOf" srcId="{33E4BF51-969C-4AE7-8E5B-B058B8993B5E}" destId="{E4309D62-0FF7-4679-810F-09C47430D66E}" srcOrd="0" destOrd="0" presId="urn:microsoft.com/office/officeart/2005/8/layout/list1"/>
    <dgm:cxn modelId="{2D2255AB-B5F4-480C-AD2E-9372AFE1793A}" srcId="{6059A809-8D72-4FC6-B6D6-79746D9DC979}" destId="{7D3E282D-FD31-4950-B160-45168E75C0F5}" srcOrd="0" destOrd="0" parTransId="{370A7A6B-46BD-4A47-AC8B-16040235D2BE}" sibTransId="{2F508EA9-9B8B-4B64-9BA3-47178D99A963}"/>
    <dgm:cxn modelId="{FAA524B5-4A4B-4F94-AE2B-3AF5EE365382}" type="presOf" srcId="{1C96DD92-C435-47BE-AF4A-3761F775A4E5}" destId="{71A33596-F329-4360-8646-FEB36E18827F}" srcOrd="0" destOrd="0" presId="urn:microsoft.com/office/officeart/2005/8/layout/list1"/>
    <dgm:cxn modelId="{63684AD4-F093-4588-890E-911C8FF9DB96}" srcId="{5FB60248-8221-4619-A62A-D8FB3EC96DDE}" destId="{AB192CA5-092C-4558-8293-7F9B8761A7E3}" srcOrd="0" destOrd="0" parTransId="{EDBFF552-C2BF-46FB-A4E4-FEDCC164EFCC}" sibTransId="{0A2C7429-C264-4075-AC3C-BDA498F71346}"/>
    <dgm:cxn modelId="{288087E2-5BE8-4189-986B-8CCAD027242D}" type="presOf" srcId="{9939C371-D676-4CEF-972F-936145AEE693}" destId="{B7222F06-3881-41ED-9EFC-8AF1D6286F50}" srcOrd="1" destOrd="0" presId="urn:microsoft.com/office/officeart/2005/8/layout/list1"/>
    <dgm:cxn modelId="{D00548FC-83D2-4ACD-B55D-5E0C052FDE10}" type="presOf" srcId="{5FB60248-8221-4619-A62A-D8FB3EC96DDE}" destId="{D2601155-0413-4CD4-9864-E78F1217C81E}" srcOrd="1" destOrd="0" presId="urn:microsoft.com/office/officeart/2005/8/layout/list1"/>
    <dgm:cxn modelId="{9177840E-DA9A-4A03-822C-8645DCFC5B51}" type="presParOf" srcId="{71A33596-F329-4360-8646-FEB36E18827F}" destId="{FD793999-B60E-4161-B481-92A76B3943A4}" srcOrd="0" destOrd="0" presId="urn:microsoft.com/office/officeart/2005/8/layout/list1"/>
    <dgm:cxn modelId="{51882030-F335-47B6-AD12-70FB684EDC3D}" type="presParOf" srcId="{FD793999-B60E-4161-B481-92A76B3943A4}" destId="{7885EFB5-D8DA-4D9A-9BA9-ED031AC29064}" srcOrd="0" destOrd="0" presId="urn:microsoft.com/office/officeart/2005/8/layout/list1"/>
    <dgm:cxn modelId="{76570F3D-D2C5-44D5-9F05-D7776FD2B576}" type="presParOf" srcId="{FD793999-B60E-4161-B481-92A76B3943A4}" destId="{23A0D4A0-9DE3-4131-8722-14676F040D73}" srcOrd="1" destOrd="0" presId="urn:microsoft.com/office/officeart/2005/8/layout/list1"/>
    <dgm:cxn modelId="{75DAF381-3E0A-4A08-9AFE-69989E1EAFE7}" type="presParOf" srcId="{71A33596-F329-4360-8646-FEB36E18827F}" destId="{16AD5224-D4EA-4765-AE43-900D509FE261}" srcOrd="1" destOrd="0" presId="urn:microsoft.com/office/officeart/2005/8/layout/list1"/>
    <dgm:cxn modelId="{CDD99A1C-F683-4F77-BE8F-519F45369F39}" type="presParOf" srcId="{71A33596-F329-4360-8646-FEB36E18827F}" destId="{2F7FB36C-2650-4A5A-8ED7-5C7F986F0826}" srcOrd="2" destOrd="0" presId="urn:microsoft.com/office/officeart/2005/8/layout/list1"/>
    <dgm:cxn modelId="{AE616114-8031-4B1F-A56B-89E8BB3ED9DD}" type="presParOf" srcId="{71A33596-F329-4360-8646-FEB36E18827F}" destId="{B88D8490-8470-4134-A9DB-23EF1DFC1AFD}" srcOrd="3" destOrd="0" presId="urn:microsoft.com/office/officeart/2005/8/layout/list1"/>
    <dgm:cxn modelId="{1E7B7017-251C-42B0-8A0C-CD43642D6995}" type="presParOf" srcId="{71A33596-F329-4360-8646-FEB36E18827F}" destId="{F732B2CD-02B0-453F-8D6D-FF945BF71962}" srcOrd="4" destOrd="0" presId="urn:microsoft.com/office/officeart/2005/8/layout/list1"/>
    <dgm:cxn modelId="{B7EECF39-0322-4B89-84E2-17945880E4C9}" type="presParOf" srcId="{F732B2CD-02B0-453F-8D6D-FF945BF71962}" destId="{B2681CE4-03C5-4AF1-A3E2-3B5D46A03263}" srcOrd="0" destOrd="0" presId="urn:microsoft.com/office/officeart/2005/8/layout/list1"/>
    <dgm:cxn modelId="{C6C19915-D020-4CA2-A7E6-0809F170768C}" type="presParOf" srcId="{F732B2CD-02B0-453F-8D6D-FF945BF71962}" destId="{D2601155-0413-4CD4-9864-E78F1217C81E}" srcOrd="1" destOrd="0" presId="urn:microsoft.com/office/officeart/2005/8/layout/list1"/>
    <dgm:cxn modelId="{19E8C2C7-5123-4805-942E-32E8E55B74E0}" type="presParOf" srcId="{71A33596-F329-4360-8646-FEB36E18827F}" destId="{A76F73F0-B8C4-41C1-A184-EEB3626D396B}" srcOrd="5" destOrd="0" presId="urn:microsoft.com/office/officeart/2005/8/layout/list1"/>
    <dgm:cxn modelId="{C2EF467F-F731-4718-A154-36B7ED811DD4}" type="presParOf" srcId="{71A33596-F329-4360-8646-FEB36E18827F}" destId="{D28CFB4C-F480-4671-A105-CD935C302E19}" srcOrd="6" destOrd="0" presId="urn:microsoft.com/office/officeart/2005/8/layout/list1"/>
    <dgm:cxn modelId="{C447287E-BD27-4E31-B21C-B1B716EE637D}" type="presParOf" srcId="{71A33596-F329-4360-8646-FEB36E18827F}" destId="{F0B7C3E5-C44E-4E1C-974C-75944DF4A520}" srcOrd="7" destOrd="0" presId="urn:microsoft.com/office/officeart/2005/8/layout/list1"/>
    <dgm:cxn modelId="{050F3EC8-9DCE-4CDF-AF28-AE45773FA518}" type="presParOf" srcId="{71A33596-F329-4360-8646-FEB36E18827F}" destId="{F0DDB0C6-F22F-4CBD-823F-C1BBF6099A32}" srcOrd="8" destOrd="0" presId="urn:microsoft.com/office/officeart/2005/8/layout/list1"/>
    <dgm:cxn modelId="{FAB72D59-B72E-40A9-A07B-8D3056F0ABD4}" type="presParOf" srcId="{F0DDB0C6-F22F-4CBD-823F-C1BBF6099A32}" destId="{80B4A4DA-E2D6-4B00-94B4-295E58526A7D}" srcOrd="0" destOrd="0" presId="urn:microsoft.com/office/officeart/2005/8/layout/list1"/>
    <dgm:cxn modelId="{3FFEE5FB-0BDF-4112-AA29-0AFEBBEAC466}" type="presParOf" srcId="{F0DDB0C6-F22F-4CBD-823F-C1BBF6099A32}" destId="{B7222F06-3881-41ED-9EFC-8AF1D6286F50}" srcOrd="1" destOrd="0" presId="urn:microsoft.com/office/officeart/2005/8/layout/list1"/>
    <dgm:cxn modelId="{BB776B11-4880-4D87-ABE6-A51A91D3FD07}" type="presParOf" srcId="{71A33596-F329-4360-8646-FEB36E18827F}" destId="{FAA12FAE-7A98-4B0F-8664-D9CD7D9DF922}" srcOrd="9" destOrd="0" presId="urn:microsoft.com/office/officeart/2005/8/layout/list1"/>
    <dgm:cxn modelId="{2563B5D9-569C-430A-B07C-93EA32612945}" type="presParOf" srcId="{71A33596-F329-4360-8646-FEB36E18827F}" destId="{E4309D62-0FF7-4679-810F-09C47430D66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65C8E05-8CAD-4229-A673-55638F00DDE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DE727057-25D7-46B3-A301-E0A2BA3E63DE}">
      <dgm:prSet phldrT="[Text]"/>
      <dgm:spPr/>
      <dgm:t>
        <a:bodyPr/>
        <a:lstStyle/>
        <a:p>
          <a:pPr>
            <a:buFont typeface="Arial" panose="020B0604020202020204" pitchFamily="34" charset="0"/>
            <a:buChar char="•"/>
          </a:pPr>
          <a:r>
            <a:rPr lang="en-US">
              <a:ea typeface="Calibri Light"/>
              <a:cs typeface="Calibri Light"/>
            </a:rPr>
            <a:t>Making payments to </a:t>
          </a:r>
          <a:r>
            <a:rPr lang="en-US" b="1">
              <a:ea typeface="Calibri Light"/>
              <a:cs typeface="Calibri Light"/>
            </a:rPr>
            <a:t>health care providers </a:t>
          </a:r>
          <a:r>
            <a:rPr lang="en-US">
              <a:ea typeface="Calibri Light"/>
              <a:cs typeface="Calibri Light"/>
            </a:rPr>
            <a:t>(</a:t>
          </a:r>
          <a:r>
            <a:rPr lang="en-US" b="1">
              <a:ea typeface="Calibri Light"/>
              <a:cs typeface="Calibri Light"/>
            </a:rPr>
            <a:t>broadly defined</a:t>
          </a:r>
          <a:r>
            <a:rPr lang="en-US">
              <a:ea typeface="Calibri Light"/>
              <a:cs typeface="Calibri Light"/>
            </a:rPr>
            <a:t>, consistent with other Medicare and Medicaid provisions);</a:t>
          </a:r>
          <a:endParaRPr lang="en-US"/>
        </a:p>
      </dgm:t>
    </dgm:pt>
    <dgm:pt modelId="{16F74F0A-ABA4-497C-A194-E419473A0BD8}" type="parTrans" cxnId="{7376B547-1923-4104-90AC-B4A44CB99DCD}">
      <dgm:prSet/>
      <dgm:spPr/>
      <dgm:t>
        <a:bodyPr/>
        <a:lstStyle/>
        <a:p>
          <a:endParaRPr lang="en-US"/>
        </a:p>
      </dgm:t>
    </dgm:pt>
    <dgm:pt modelId="{3D734DCD-B6C4-4DE1-AA4B-F64009A00A32}" type="sibTrans" cxnId="{7376B547-1923-4104-90AC-B4A44CB99DCD}">
      <dgm:prSet/>
      <dgm:spPr/>
      <dgm:t>
        <a:bodyPr/>
        <a:lstStyle/>
        <a:p>
          <a:endParaRPr lang="en-US"/>
        </a:p>
      </dgm:t>
    </dgm:pt>
    <dgm:pt modelId="{054FBC72-4E04-4819-9B97-3C209953BF17}">
      <dgm:prSet/>
      <dgm:spPr/>
      <dgm:t>
        <a:bodyPr/>
        <a:lstStyle/>
        <a:p>
          <a:r>
            <a:rPr lang="en-US">
              <a:ea typeface="Calibri Light"/>
              <a:cs typeface="Calibri Light"/>
            </a:rPr>
            <a:t>Promoting </a:t>
          </a:r>
          <a:r>
            <a:rPr lang="en-US" b="1">
              <a:ea typeface="Calibri Light"/>
              <a:cs typeface="Calibri Light"/>
            </a:rPr>
            <a:t>technology-driven solutions</a:t>
          </a:r>
          <a:r>
            <a:rPr lang="en-US">
              <a:ea typeface="Calibri Light"/>
              <a:cs typeface="Calibri Light"/>
            </a:rPr>
            <a:t>, with an emphasis on chronic health and prevention;</a:t>
          </a:r>
        </a:p>
      </dgm:t>
    </dgm:pt>
    <dgm:pt modelId="{9B38C9C1-280A-4BA7-9C24-C69C40C126E8}" type="parTrans" cxnId="{7B09F1A7-46EE-42E7-A5AA-CFFDA8DFA639}">
      <dgm:prSet/>
      <dgm:spPr/>
      <dgm:t>
        <a:bodyPr/>
        <a:lstStyle/>
        <a:p>
          <a:endParaRPr lang="en-US"/>
        </a:p>
      </dgm:t>
    </dgm:pt>
    <dgm:pt modelId="{51AF61F6-438C-4E72-A374-669645E88A1B}" type="sibTrans" cxnId="{7B09F1A7-46EE-42E7-A5AA-CFFDA8DFA639}">
      <dgm:prSet/>
      <dgm:spPr/>
      <dgm:t>
        <a:bodyPr/>
        <a:lstStyle/>
        <a:p>
          <a:endParaRPr lang="en-US"/>
        </a:p>
      </dgm:t>
    </dgm:pt>
    <dgm:pt modelId="{AADCF692-CC83-4ED3-9B9C-B69DD5E7D32D}">
      <dgm:prSet/>
      <dgm:spPr/>
      <dgm:t>
        <a:bodyPr/>
        <a:lstStyle/>
        <a:p>
          <a:r>
            <a:rPr lang="en-US">
              <a:ea typeface="Calibri Light"/>
              <a:cs typeface="Calibri Light"/>
            </a:rPr>
            <a:t>Supporting </a:t>
          </a:r>
          <a:r>
            <a:rPr lang="en-US" b="1">
              <a:ea typeface="Calibri Light"/>
              <a:cs typeface="Calibri Light"/>
            </a:rPr>
            <a:t>rural health workforce </a:t>
          </a:r>
          <a:r>
            <a:rPr lang="en-US">
              <a:ea typeface="Calibri Light"/>
              <a:cs typeface="Calibri Light"/>
            </a:rPr>
            <a:t>recruitment and retention initiatives;</a:t>
          </a:r>
        </a:p>
      </dgm:t>
    </dgm:pt>
    <dgm:pt modelId="{9F815ECC-3FD2-4CF4-91A5-C2FAE8205FAF}" type="parTrans" cxnId="{02CA74FA-9FAF-4780-8626-AE163BF42ECB}">
      <dgm:prSet/>
      <dgm:spPr/>
      <dgm:t>
        <a:bodyPr/>
        <a:lstStyle/>
        <a:p>
          <a:endParaRPr lang="en-US"/>
        </a:p>
      </dgm:t>
    </dgm:pt>
    <dgm:pt modelId="{91B471B2-66CF-4349-839F-A68E5D4B9F52}" type="sibTrans" cxnId="{02CA74FA-9FAF-4780-8626-AE163BF42ECB}">
      <dgm:prSet/>
      <dgm:spPr/>
      <dgm:t>
        <a:bodyPr/>
        <a:lstStyle/>
        <a:p>
          <a:endParaRPr lang="en-US"/>
        </a:p>
      </dgm:t>
    </dgm:pt>
    <dgm:pt modelId="{2F912B28-BB09-42A8-A7DB-324A2B3A3B8C}">
      <dgm:prSet/>
      <dgm:spPr/>
      <dgm:t>
        <a:bodyPr/>
        <a:lstStyle/>
        <a:p>
          <a:r>
            <a:rPr lang="en-US">
              <a:ea typeface="Calibri Light"/>
              <a:cs typeface="Calibri Light"/>
            </a:rPr>
            <a:t>Advancing </a:t>
          </a:r>
          <a:r>
            <a:rPr lang="en-US" b="1">
              <a:ea typeface="Calibri Light"/>
              <a:cs typeface="Calibri Light"/>
            </a:rPr>
            <a:t>value-based care </a:t>
          </a:r>
          <a:r>
            <a:rPr lang="en-US">
              <a:ea typeface="Calibri Light"/>
              <a:cs typeface="Calibri Light"/>
            </a:rPr>
            <a:t>and innovative payment models; and</a:t>
          </a:r>
        </a:p>
      </dgm:t>
    </dgm:pt>
    <dgm:pt modelId="{BD049406-551E-4E38-8132-A89E3A33DEF8}" type="parTrans" cxnId="{C231D46B-3F37-42B4-A546-48D6D56B2D5A}">
      <dgm:prSet/>
      <dgm:spPr/>
      <dgm:t>
        <a:bodyPr/>
        <a:lstStyle/>
        <a:p>
          <a:endParaRPr lang="en-US"/>
        </a:p>
      </dgm:t>
    </dgm:pt>
    <dgm:pt modelId="{EB82970A-35A4-4EAE-8060-C33E4FC68694}" type="sibTrans" cxnId="{C231D46B-3F37-42B4-A546-48D6D56B2D5A}">
      <dgm:prSet/>
      <dgm:spPr/>
      <dgm:t>
        <a:bodyPr/>
        <a:lstStyle/>
        <a:p>
          <a:endParaRPr lang="en-US"/>
        </a:p>
      </dgm:t>
    </dgm:pt>
    <dgm:pt modelId="{A6F7D669-FC05-40C8-AF4B-711B9113C434}">
      <dgm:prSet/>
      <dgm:spPr/>
      <dgm:t>
        <a:bodyPr/>
        <a:lstStyle/>
        <a:p>
          <a:r>
            <a:rPr lang="en-US">
              <a:ea typeface="Calibri Light"/>
              <a:cs typeface="Calibri Light"/>
            </a:rPr>
            <a:t>“</a:t>
          </a:r>
          <a:r>
            <a:rPr lang="en-US" b="1">
              <a:ea typeface="Calibri Light"/>
              <a:cs typeface="Calibri Light"/>
            </a:rPr>
            <a:t>Additional uses </a:t>
          </a:r>
          <a:r>
            <a:rPr lang="en-US">
              <a:ea typeface="Calibri Light"/>
              <a:cs typeface="Calibri Light"/>
            </a:rPr>
            <a:t>designed to promote sustainable access to high quality rural health care services, as determined by the Administrator” (an apparent </a:t>
          </a:r>
          <a:r>
            <a:rPr lang="en-US" b="1">
              <a:ea typeface="Calibri Light"/>
              <a:cs typeface="Calibri Light"/>
            </a:rPr>
            <a:t>catch-all </a:t>
          </a:r>
          <a:r>
            <a:rPr lang="en-US">
              <a:ea typeface="Calibri Light"/>
              <a:cs typeface="Calibri Light"/>
            </a:rPr>
            <a:t>category affording states additional flexibility, subject to CMS’s discretion)</a:t>
          </a:r>
        </a:p>
      </dgm:t>
    </dgm:pt>
    <dgm:pt modelId="{CEF44236-E78D-481D-AB40-2A0D087E7626}" type="parTrans" cxnId="{DD561B3C-7A7B-4978-A7FF-58B2DE6DC710}">
      <dgm:prSet/>
      <dgm:spPr/>
      <dgm:t>
        <a:bodyPr/>
        <a:lstStyle/>
        <a:p>
          <a:endParaRPr lang="en-US"/>
        </a:p>
      </dgm:t>
    </dgm:pt>
    <dgm:pt modelId="{C7DD5640-0347-443E-9E17-BA4A1B91AF46}" type="sibTrans" cxnId="{DD561B3C-7A7B-4978-A7FF-58B2DE6DC710}">
      <dgm:prSet/>
      <dgm:spPr/>
      <dgm:t>
        <a:bodyPr/>
        <a:lstStyle/>
        <a:p>
          <a:endParaRPr lang="en-US"/>
        </a:p>
      </dgm:t>
    </dgm:pt>
    <dgm:pt modelId="{5DAEB9A8-5D31-4D95-9E05-3EA9B2865714}" type="pres">
      <dgm:prSet presAssocID="{165C8E05-8CAD-4229-A673-55638F00DDE0}" presName="vert0" presStyleCnt="0">
        <dgm:presLayoutVars>
          <dgm:dir/>
          <dgm:animOne val="branch"/>
          <dgm:animLvl val="lvl"/>
        </dgm:presLayoutVars>
      </dgm:prSet>
      <dgm:spPr/>
    </dgm:pt>
    <dgm:pt modelId="{89DE6591-5F03-43B4-B23B-2ABA1B6C83BA}" type="pres">
      <dgm:prSet presAssocID="{DE727057-25D7-46B3-A301-E0A2BA3E63DE}" presName="thickLine" presStyleLbl="alignNode1" presStyleIdx="0" presStyleCnt="5"/>
      <dgm:spPr/>
    </dgm:pt>
    <dgm:pt modelId="{43EDBCB8-7CDB-457B-B179-C16B9BFA9FDF}" type="pres">
      <dgm:prSet presAssocID="{DE727057-25D7-46B3-A301-E0A2BA3E63DE}" presName="horz1" presStyleCnt="0"/>
      <dgm:spPr/>
    </dgm:pt>
    <dgm:pt modelId="{AE2D2ED0-39DB-4A21-8038-C5A8A2EB1463}" type="pres">
      <dgm:prSet presAssocID="{DE727057-25D7-46B3-A301-E0A2BA3E63DE}" presName="tx1" presStyleLbl="revTx" presStyleIdx="0" presStyleCnt="5"/>
      <dgm:spPr/>
    </dgm:pt>
    <dgm:pt modelId="{4249114A-8954-46F1-AFCB-CE7EA8144F50}" type="pres">
      <dgm:prSet presAssocID="{DE727057-25D7-46B3-A301-E0A2BA3E63DE}" presName="vert1" presStyleCnt="0"/>
      <dgm:spPr/>
    </dgm:pt>
    <dgm:pt modelId="{5C17DCD2-B39B-4138-A7CE-D41B24E6C089}" type="pres">
      <dgm:prSet presAssocID="{054FBC72-4E04-4819-9B97-3C209953BF17}" presName="thickLine" presStyleLbl="alignNode1" presStyleIdx="1" presStyleCnt="5"/>
      <dgm:spPr/>
    </dgm:pt>
    <dgm:pt modelId="{6B67E3D5-EEBF-4158-8FF2-46BA85766959}" type="pres">
      <dgm:prSet presAssocID="{054FBC72-4E04-4819-9B97-3C209953BF17}" presName="horz1" presStyleCnt="0"/>
      <dgm:spPr/>
    </dgm:pt>
    <dgm:pt modelId="{D703C16E-EF7D-45BE-88BF-187A1BDC0213}" type="pres">
      <dgm:prSet presAssocID="{054FBC72-4E04-4819-9B97-3C209953BF17}" presName="tx1" presStyleLbl="revTx" presStyleIdx="1" presStyleCnt="5"/>
      <dgm:spPr/>
    </dgm:pt>
    <dgm:pt modelId="{3531AE53-51E2-4EC1-A8A1-E0F56C08898F}" type="pres">
      <dgm:prSet presAssocID="{054FBC72-4E04-4819-9B97-3C209953BF17}" presName="vert1" presStyleCnt="0"/>
      <dgm:spPr/>
    </dgm:pt>
    <dgm:pt modelId="{99297332-EADB-450B-B4B1-BB250B3BF13D}" type="pres">
      <dgm:prSet presAssocID="{AADCF692-CC83-4ED3-9B9C-B69DD5E7D32D}" presName="thickLine" presStyleLbl="alignNode1" presStyleIdx="2" presStyleCnt="5"/>
      <dgm:spPr/>
    </dgm:pt>
    <dgm:pt modelId="{603B9816-7D3A-42A9-8259-1FFE334DC553}" type="pres">
      <dgm:prSet presAssocID="{AADCF692-CC83-4ED3-9B9C-B69DD5E7D32D}" presName="horz1" presStyleCnt="0"/>
      <dgm:spPr/>
    </dgm:pt>
    <dgm:pt modelId="{0BAE90B5-B5A9-4845-99D1-762CDEA7DB1D}" type="pres">
      <dgm:prSet presAssocID="{AADCF692-CC83-4ED3-9B9C-B69DD5E7D32D}" presName="tx1" presStyleLbl="revTx" presStyleIdx="2" presStyleCnt="5"/>
      <dgm:spPr/>
    </dgm:pt>
    <dgm:pt modelId="{F15B26C8-028B-43D3-9CA2-D5AD45E021C2}" type="pres">
      <dgm:prSet presAssocID="{AADCF692-CC83-4ED3-9B9C-B69DD5E7D32D}" presName="vert1" presStyleCnt="0"/>
      <dgm:spPr/>
    </dgm:pt>
    <dgm:pt modelId="{33424EAA-3EAF-4EB4-9916-7B15340CB922}" type="pres">
      <dgm:prSet presAssocID="{2F912B28-BB09-42A8-A7DB-324A2B3A3B8C}" presName="thickLine" presStyleLbl="alignNode1" presStyleIdx="3" presStyleCnt="5"/>
      <dgm:spPr/>
    </dgm:pt>
    <dgm:pt modelId="{15204FB3-7842-4D25-A012-5025A8B22796}" type="pres">
      <dgm:prSet presAssocID="{2F912B28-BB09-42A8-A7DB-324A2B3A3B8C}" presName="horz1" presStyleCnt="0"/>
      <dgm:spPr/>
    </dgm:pt>
    <dgm:pt modelId="{A0BEE38B-9220-4C5A-B1D5-272C4C5DDD37}" type="pres">
      <dgm:prSet presAssocID="{2F912B28-BB09-42A8-A7DB-324A2B3A3B8C}" presName="tx1" presStyleLbl="revTx" presStyleIdx="3" presStyleCnt="5"/>
      <dgm:spPr/>
    </dgm:pt>
    <dgm:pt modelId="{E4397BE7-778F-4A07-A6D4-014C4EA7CEC8}" type="pres">
      <dgm:prSet presAssocID="{2F912B28-BB09-42A8-A7DB-324A2B3A3B8C}" presName="vert1" presStyleCnt="0"/>
      <dgm:spPr/>
    </dgm:pt>
    <dgm:pt modelId="{C7747933-8080-46A9-B2AC-47B60B203B53}" type="pres">
      <dgm:prSet presAssocID="{A6F7D669-FC05-40C8-AF4B-711B9113C434}" presName="thickLine" presStyleLbl="alignNode1" presStyleIdx="4" presStyleCnt="5"/>
      <dgm:spPr/>
    </dgm:pt>
    <dgm:pt modelId="{D193E003-A27E-4FE7-BC4E-B5669A89C1EE}" type="pres">
      <dgm:prSet presAssocID="{A6F7D669-FC05-40C8-AF4B-711B9113C434}" presName="horz1" presStyleCnt="0"/>
      <dgm:spPr/>
    </dgm:pt>
    <dgm:pt modelId="{03296BD9-A707-452C-BE98-434AAB78F34B}" type="pres">
      <dgm:prSet presAssocID="{A6F7D669-FC05-40C8-AF4B-711B9113C434}" presName="tx1" presStyleLbl="revTx" presStyleIdx="4" presStyleCnt="5"/>
      <dgm:spPr/>
    </dgm:pt>
    <dgm:pt modelId="{146C80E2-A542-4358-9583-B3D0B44B7694}" type="pres">
      <dgm:prSet presAssocID="{A6F7D669-FC05-40C8-AF4B-711B9113C434}" presName="vert1" presStyleCnt="0"/>
      <dgm:spPr/>
    </dgm:pt>
  </dgm:ptLst>
  <dgm:cxnLst>
    <dgm:cxn modelId="{10BB2F0E-A007-46E2-B809-F294E6A07DCE}" type="presOf" srcId="{2F912B28-BB09-42A8-A7DB-324A2B3A3B8C}" destId="{A0BEE38B-9220-4C5A-B1D5-272C4C5DDD37}" srcOrd="0" destOrd="0" presId="urn:microsoft.com/office/officeart/2008/layout/LinedList"/>
    <dgm:cxn modelId="{06463733-58F8-4E0E-89B8-04D121A6C045}" type="presOf" srcId="{054FBC72-4E04-4819-9B97-3C209953BF17}" destId="{D703C16E-EF7D-45BE-88BF-187A1BDC0213}" srcOrd="0" destOrd="0" presId="urn:microsoft.com/office/officeart/2008/layout/LinedList"/>
    <dgm:cxn modelId="{DD561B3C-7A7B-4978-A7FF-58B2DE6DC710}" srcId="{165C8E05-8CAD-4229-A673-55638F00DDE0}" destId="{A6F7D669-FC05-40C8-AF4B-711B9113C434}" srcOrd="4" destOrd="0" parTransId="{CEF44236-E78D-481D-AB40-2A0D087E7626}" sibTransId="{C7DD5640-0347-443E-9E17-BA4A1B91AF46}"/>
    <dgm:cxn modelId="{7376B547-1923-4104-90AC-B4A44CB99DCD}" srcId="{165C8E05-8CAD-4229-A673-55638F00DDE0}" destId="{DE727057-25D7-46B3-A301-E0A2BA3E63DE}" srcOrd="0" destOrd="0" parTransId="{16F74F0A-ABA4-497C-A194-E419473A0BD8}" sibTransId="{3D734DCD-B6C4-4DE1-AA4B-F64009A00A32}"/>
    <dgm:cxn modelId="{C231D46B-3F37-42B4-A546-48D6D56B2D5A}" srcId="{165C8E05-8CAD-4229-A673-55638F00DDE0}" destId="{2F912B28-BB09-42A8-A7DB-324A2B3A3B8C}" srcOrd="3" destOrd="0" parTransId="{BD049406-551E-4E38-8132-A89E3A33DEF8}" sibTransId="{EB82970A-35A4-4EAE-8060-C33E4FC68694}"/>
    <dgm:cxn modelId="{4A480680-7D6D-4B2C-B06D-1B1673D2E908}" type="presOf" srcId="{165C8E05-8CAD-4229-A673-55638F00DDE0}" destId="{5DAEB9A8-5D31-4D95-9E05-3EA9B2865714}" srcOrd="0" destOrd="0" presId="urn:microsoft.com/office/officeart/2008/layout/LinedList"/>
    <dgm:cxn modelId="{7B09F1A7-46EE-42E7-A5AA-CFFDA8DFA639}" srcId="{165C8E05-8CAD-4229-A673-55638F00DDE0}" destId="{054FBC72-4E04-4819-9B97-3C209953BF17}" srcOrd="1" destOrd="0" parTransId="{9B38C9C1-280A-4BA7-9C24-C69C40C126E8}" sibTransId="{51AF61F6-438C-4E72-A374-669645E88A1B}"/>
    <dgm:cxn modelId="{1FA1E6C4-0F55-4E38-91B1-006F66E77BE4}" type="presOf" srcId="{A6F7D669-FC05-40C8-AF4B-711B9113C434}" destId="{03296BD9-A707-452C-BE98-434AAB78F34B}" srcOrd="0" destOrd="0" presId="urn:microsoft.com/office/officeart/2008/layout/LinedList"/>
    <dgm:cxn modelId="{9E2BCADD-EEA3-42F8-A14C-9C183478E5AB}" type="presOf" srcId="{DE727057-25D7-46B3-A301-E0A2BA3E63DE}" destId="{AE2D2ED0-39DB-4A21-8038-C5A8A2EB1463}" srcOrd="0" destOrd="0" presId="urn:microsoft.com/office/officeart/2008/layout/LinedList"/>
    <dgm:cxn modelId="{340D2AE6-56F1-484A-8ABF-0E5A025B23C1}" type="presOf" srcId="{AADCF692-CC83-4ED3-9B9C-B69DD5E7D32D}" destId="{0BAE90B5-B5A9-4845-99D1-762CDEA7DB1D}" srcOrd="0" destOrd="0" presId="urn:microsoft.com/office/officeart/2008/layout/LinedList"/>
    <dgm:cxn modelId="{02CA74FA-9FAF-4780-8626-AE163BF42ECB}" srcId="{165C8E05-8CAD-4229-A673-55638F00DDE0}" destId="{AADCF692-CC83-4ED3-9B9C-B69DD5E7D32D}" srcOrd="2" destOrd="0" parTransId="{9F815ECC-3FD2-4CF4-91A5-C2FAE8205FAF}" sibTransId="{91B471B2-66CF-4349-839F-A68E5D4B9F52}"/>
    <dgm:cxn modelId="{47285948-1179-4347-899D-7322A88E3068}" type="presParOf" srcId="{5DAEB9A8-5D31-4D95-9E05-3EA9B2865714}" destId="{89DE6591-5F03-43B4-B23B-2ABA1B6C83BA}" srcOrd="0" destOrd="0" presId="urn:microsoft.com/office/officeart/2008/layout/LinedList"/>
    <dgm:cxn modelId="{B04C1B8B-CF43-4E69-98E1-A4AEEFCDCD11}" type="presParOf" srcId="{5DAEB9A8-5D31-4D95-9E05-3EA9B2865714}" destId="{43EDBCB8-7CDB-457B-B179-C16B9BFA9FDF}" srcOrd="1" destOrd="0" presId="urn:microsoft.com/office/officeart/2008/layout/LinedList"/>
    <dgm:cxn modelId="{88273792-B141-4ACF-BAA3-9AEE5C7DA7CB}" type="presParOf" srcId="{43EDBCB8-7CDB-457B-B179-C16B9BFA9FDF}" destId="{AE2D2ED0-39DB-4A21-8038-C5A8A2EB1463}" srcOrd="0" destOrd="0" presId="urn:microsoft.com/office/officeart/2008/layout/LinedList"/>
    <dgm:cxn modelId="{6ED74E2C-1971-48B7-8DA3-52F2779FAA42}" type="presParOf" srcId="{43EDBCB8-7CDB-457B-B179-C16B9BFA9FDF}" destId="{4249114A-8954-46F1-AFCB-CE7EA8144F50}" srcOrd="1" destOrd="0" presId="urn:microsoft.com/office/officeart/2008/layout/LinedList"/>
    <dgm:cxn modelId="{230E6566-17D5-4657-BF86-47E7481FC9F6}" type="presParOf" srcId="{5DAEB9A8-5D31-4D95-9E05-3EA9B2865714}" destId="{5C17DCD2-B39B-4138-A7CE-D41B24E6C089}" srcOrd="2" destOrd="0" presId="urn:microsoft.com/office/officeart/2008/layout/LinedList"/>
    <dgm:cxn modelId="{8BE7E8E8-EDD7-4BA5-A1D8-732182A0D9EA}" type="presParOf" srcId="{5DAEB9A8-5D31-4D95-9E05-3EA9B2865714}" destId="{6B67E3D5-EEBF-4158-8FF2-46BA85766959}" srcOrd="3" destOrd="0" presId="urn:microsoft.com/office/officeart/2008/layout/LinedList"/>
    <dgm:cxn modelId="{BB198031-31EF-4FC2-BAF0-96933F1C6597}" type="presParOf" srcId="{6B67E3D5-EEBF-4158-8FF2-46BA85766959}" destId="{D703C16E-EF7D-45BE-88BF-187A1BDC0213}" srcOrd="0" destOrd="0" presId="urn:microsoft.com/office/officeart/2008/layout/LinedList"/>
    <dgm:cxn modelId="{C4AF2629-8C53-4191-8F4D-7E09A4B9CDE2}" type="presParOf" srcId="{6B67E3D5-EEBF-4158-8FF2-46BA85766959}" destId="{3531AE53-51E2-4EC1-A8A1-E0F56C08898F}" srcOrd="1" destOrd="0" presId="urn:microsoft.com/office/officeart/2008/layout/LinedList"/>
    <dgm:cxn modelId="{7EEFCB9E-BE49-463B-BB4D-1F978CD62DE8}" type="presParOf" srcId="{5DAEB9A8-5D31-4D95-9E05-3EA9B2865714}" destId="{99297332-EADB-450B-B4B1-BB250B3BF13D}" srcOrd="4" destOrd="0" presId="urn:microsoft.com/office/officeart/2008/layout/LinedList"/>
    <dgm:cxn modelId="{A71BFF4A-600B-44FC-8A51-F170458A4007}" type="presParOf" srcId="{5DAEB9A8-5D31-4D95-9E05-3EA9B2865714}" destId="{603B9816-7D3A-42A9-8259-1FFE334DC553}" srcOrd="5" destOrd="0" presId="urn:microsoft.com/office/officeart/2008/layout/LinedList"/>
    <dgm:cxn modelId="{03798AAF-1CFF-4BF9-9055-A274A8CD8DD5}" type="presParOf" srcId="{603B9816-7D3A-42A9-8259-1FFE334DC553}" destId="{0BAE90B5-B5A9-4845-99D1-762CDEA7DB1D}" srcOrd="0" destOrd="0" presId="urn:microsoft.com/office/officeart/2008/layout/LinedList"/>
    <dgm:cxn modelId="{403F2E1F-155F-4590-9ED1-A7F76BAE2C0D}" type="presParOf" srcId="{603B9816-7D3A-42A9-8259-1FFE334DC553}" destId="{F15B26C8-028B-43D3-9CA2-D5AD45E021C2}" srcOrd="1" destOrd="0" presId="urn:microsoft.com/office/officeart/2008/layout/LinedList"/>
    <dgm:cxn modelId="{7C65B042-3B3D-4773-9BC4-677850C7C7F4}" type="presParOf" srcId="{5DAEB9A8-5D31-4D95-9E05-3EA9B2865714}" destId="{33424EAA-3EAF-4EB4-9916-7B15340CB922}" srcOrd="6" destOrd="0" presId="urn:microsoft.com/office/officeart/2008/layout/LinedList"/>
    <dgm:cxn modelId="{27444F87-E928-4D60-A827-B65920AB3964}" type="presParOf" srcId="{5DAEB9A8-5D31-4D95-9E05-3EA9B2865714}" destId="{15204FB3-7842-4D25-A012-5025A8B22796}" srcOrd="7" destOrd="0" presId="urn:microsoft.com/office/officeart/2008/layout/LinedList"/>
    <dgm:cxn modelId="{747CE07C-D92C-4B40-830B-A00D678D532B}" type="presParOf" srcId="{15204FB3-7842-4D25-A012-5025A8B22796}" destId="{A0BEE38B-9220-4C5A-B1D5-272C4C5DDD37}" srcOrd="0" destOrd="0" presId="urn:microsoft.com/office/officeart/2008/layout/LinedList"/>
    <dgm:cxn modelId="{839DC28A-12AB-4679-BF2C-E463FAF30B18}" type="presParOf" srcId="{15204FB3-7842-4D25-A012-5025A8B22796}" destId="{E4397BE7-778F-4A07-A6D4-014C4EA7CEC8}" srcOrd="1" destOrd="0" presId="urn:microsoft.com/office/officeart/2008/layout/LinedList"/>
    <dgm:cxn modelId="{AC0250E7-9B99-48B7-B776-4F76DAED2B5C}" type="presParOf" srcId="{5DAEB9A8-5D31-4D95-9E05-3EA9B2865714}" destId="{C7747933-8080-46A9-B2AC-47B60B203B53}" srcOrd="8" destOrd="0" presId="urn:microsoft.com/office/officeart/2008/layout/LinedList"/>
    <dgm:cxn modelId="{9C5FB9F0-6434-498D-8918-ACBE55A8755C}" type="presParOf" srcId="{5DAEB9A8-5D31-4D95-9E05-3EA9B2865714}" destId="{D193E003-A27E-4FE7-BC4E-B5669A89C1EE}" srcOrd="9" destOrd="0" presId="urn:microsoft.com/office/officeart/2008/layout/LinedList"/>
    <dgm:cxn modelId="{0DBA93FE-80A3-49E9-A938-AB5F050868B8}" type="presParOf" srcId="{D193E003-A27E-4FE7-BC4E-B5669A89C1EE}" destId="{03296BD9-A707-452C-BE98-434AAB78F34B}" srcOrd="0" destOrd="0" presId="urn:microsoft.com/office/officeart/2008/layout/LinedList"/>
    <dgm:cxn modelId="{DE11A06E-2B77-4AD9-9B48-47BD79959C81}" type="presParOf" srcId="{D193E003-A27E-4FE7-BC4E-B5669A89C1EE}" destId="{146C80E2-A542-4358-9583-B3D0B44B769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6D2A045-0D5D-48CE-8D57-2F1DCE2C3D4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CDA2B75-A8D8-40D4-8278-9ECA9AC2DF84}">
      <dgm:prSet/>
      <dgm:spPr/>
      <dgm:t>
        <a:bodyPr/>
        <a:lstStyle/>
        <a:p>
          <a:pPr rtl="0"/>
          <a:r>
            <a:rPr lang="en-US">
              <a:latin typeface="Calibri Light" panose="020F0302020204030204"/>
            </a:rPr>
            <a:t>SNAP Changes</a:t>
          </a:r>
          <a:r>
            <a:rPr lang="en-US"/>
            <a:t>:</a:t>
          </a:r>
        </a:p>
      </dgm:t>
    </dgm:pt>
    <dgm:pt modelId="{64FF3EB6-B999-4601-A7DC-4F2C5B99FA46}" type="parTrans" cxnId="{3AA086E5-21CD-4FEA-9504-235160F6F2AF}">
      <dgm:prSet/>
      <dgm:spPr/>
      <dgm:t>
        <a:bodyPr/>
        <a:lstStyle/>
        <a:p>
          <a:endParaRPr lang="en-US"/>
        </a:p>
      </dgm:t>
    </dgm:pt>
    <dgm:pt modelId="{F0B92F50-076D-4C78-B55D-55A5F2F3A9D9}" type="sibTrans" cxnId="{3AA086E5-21CD-4FEA-9504-235160F6F2AF}">
      <dgm:prSet/>
      <dgm:spPr/>
      <dgm:t>
        <a:bodyPr/>
        <a:lstStyle/>
        <a:p>
          <a:endParaRPr lang="en-US"/>
        </a:p>
      </dgm:t>
    </dgm:pt>
    <dgm:pt modelId="{18E92E24-F015-4F97-8997-6257B7240C6B}">
      <dgm:prSet/>
      <dgm:spPr/>
      <dgm:t>
        <a:bodyPr/>
        <a:lstStyle/>
        <a:p>
          <a:endParaRPr lang="en-US"/>
        </a:p>
        <a:p>
          <a:r>
            <a:rPr lang="en-US"/>
            <a:t>Expand work requirements which currently apply to non-disabled adults without dependents up to age 54. The bill would expand these work requirements for these individuals up to age 64. </a:t>
          </a:r>
        </a:p>
      </dgm:t>
    </dgm:pt>
    <dgm:pt modelId="{78A38765-AD22-4305-B639-C71CA8FEBB9B}" type="parTrans" cxnId="{2D727C38-9858-4F55-9249-C695460EDC93}">
      <dgm:prSet/>
      <dgm:spPr/>
      <dgm:t>
        <a:bodyPr/>
        <a:lstStyle/>
        <a:p>
          <a:endParaRPr lang="en-US"/>
        </a:p>
      </dgm:t>
    </dgm:pt>
    <dgm:pt modelId="{0CFCCCF4-4B11-403D-AF70-4A350F3CDF5D}" type="sibTrans" cxnId="{2D727C38-9858-4F55-9249-C695460EDC93}">
      <dgm:prSet/>
      <dgm:spPr/>
      <dgm:t>
        <a:bodyPr/>
        <a:lstStyle/>
        <a:p>
          <a:endParaRPr lang="en-US"/>
        </a:p>
      </dgm:t>
    </dgm:pt>
    <dgm:pt modelId="{4574ED1D-BD33-4665-A0E5-1A2B7A0A4900}">
      <dgm:prSet/>
      <dgm:spPr/>
      <dgm:t>
        <a:bodyPr/>
        <a:lstStyle/>
        <a:p>
          <a:r>
            <a:rPr lang="en-US" dirty="0"/>
            <a:t>Limit the work requirements exemption for people with dependents age 18 and below to dependents age below age 14. </a:t>
          </a:r>
        </a:p>
      </dgm:t>
    </dgm:pt>
    <dgm:pt modelId="{6170074C-B821-4774-9AB7-21504F12625F}" type="parTrans" cxnId="{6A1F1DA5-49AC-4646-9DEF-AE5B6DF423DB}">
      <dgm:prSet/>
      <dgm:spPr/>
      <dgm:t>
        <a:bodyPr/>
        <a:lstStyle/>
        <a:p>
          <a:endParaRPr lang="en-US"/>
        </a:p>
      </dgm:t>
    </dgm:pt>
    <dgm:pt modelId="{EBCE0E52-8347-4B4C-A634-F36E40C5E22C}" type="sibTrans" cxnId="{6A1F1DA5-49AC-4646-9DEF-AE5B6DF423DB}">
      <dgm:prSet/>
      <dgm:spPr/>
      <dgm:t>
        <a:bodyPr/>
        <a:lstStyle/>
        <a:p>
          <a:endParaRPr lang="en-US"/>
        </a:p>
      </dgm:t>
    </dgm:pt>
    <dgm:pt modelId="{8C462777-B2D1-4A99-96FE-AB0121FD15B6}">
      <dgm:prSet/>
      <dgm:spPr/>
      <dgm:t>
        <a:bodyPr/>
        <a:lstStyle/>
        <a:p>
          <a:r>
            <a:rPr lang="en-US"/>
            <a:t>Limit state waiver requests from the work requirements.</a:t>
          </a:r>
        </a:p>
      </dgm:t>
    </dgm:pt>
    <dgm:pt modelId="{1BF23CB2-9EB2-45C8-BB84-2AEB9244BABD}" type="parTrans" cxnId="{E91D5CF3-F067-46CD-B1BE-B54E635EFCA6}">
      <dgm:prSet/>
      <dgm:spPr/>
      <dgm:t>
        <a:bodyPr/>
        <a:lstStyle/>
        <a:p>
          <a:endParaRPr lang="en-US"/>
        </a:p>
      </dgm:t>
    </dgm:pt>
    <dgm:pt modelId="{BF04E616-174D-46C7-AC4E-9415689F7427}" type="sibTrans" cxnId="{E91D5CF3-F067-46CD-B1BE-B54E635EFCA6}">
      <dgm:prSet/>
      <dgm:spPr/>
      <dgm:t>
        <a:bodyPr/>
        <a:lstStyle/>
        <a:p>
          <a:endParaRPr lang="en-US"/>
        </a:p>
      </dgm:t>
    </dgm:pt>
    <dgm:pt modelId="{A344B221-75C3-4386-A54E-8A74DE1E0FDF}">
      <dgm:prSet/>
      <dgm:spPr/>
      <dgm:t>
        <a:bodyPr/>
        <a:lstStyle/>
        <a:p>
          <a:r>
            <a:rPr lang="en-US" dirty="0"/>
            <a:t>Increase states’ share of costs. Effective October 1, 2027, for most states.</a:t>
          </a:r>
        </a:p>
      </dgm:t>
    </dgm:pt>
    <dgm:pt modelId="{95DD8605-967D-48F8-A2B3-6F8876D6E595}" type="parTrans" cxnId="{88CA428D-E7D9-4FC8-AA2A-F1B8A153CB2C}">
      <dgm:prSet/>
      <dgm:spPr/>
      <dgm:t>
        <a:bodyPr/>
        <a:lstStyle/>
        <a:p>
          <a:endParaRPr lang="en-US"/>
        </a:p>
      </dgm:t>
    </dgm:pt>
    <dgm:pt modelId="{6A1CB25B-AFF4-4040-A40D-3E039BEBE19A}" type="sibTrans" cxnId="{88CA428D-E7D9-4FC8-AA2A-F1B8A153CB2C}">
      <dgm:prSet/>
      <dgm:spPr/>
      <dgm:t>
        <a:bodyPr/>
        <a:lstStyle/>
        <a:p>
          <a:endParaRPr lang="en-US"/>
        </a:p>
      </dgm:t>
    </dgm:pt>
    <dgm:pt modelId="{2F81B11F-733E-4284-911B-9D32F8C86A88}" type="pres">
      <dgm:prSet presAssocID="{46D2A045-0D5D-48CE-8D57-2F1DCE2C3D49}" presName="vert0" presStyleCnt="0">
        <dgm:presLayoutVars>
          <dgm:dir/>
          <dgm:animOne val="branch"/>
          <dgm:animLvl val="lvl"/>
        </dgm:presLayoutVars>
      </dgm:prSet>
      <dgm:spPr/>
    </dgm:pt>
    <dgm:pt modelId="{60827F2B-1435-42ED-B991-6D83FEF82899}" type="pres">
      <dgm:prSet presAssocID="{CCDA2B75-A8D8-40D4-8278-9ECA9AC2DF84}" presName="thickLine" presStyleLbl="alignNode1" presStyleIdx="0" presStyleCnt="1"/>
      <dgm:spPr/>
    </dgm:pt>
    <dgm:pt modelId="{D9857156-3A10-4C8A-9ED9-4FEDF3BB2D1B}" type="pres">
      <dgm:prSet presAssocID="{CCDA2B75-A8D8-40D4-8278-9ECA9AC2DF84}" presName="horz1" presStyleCnt="0"/>
      <dgm:spPr/>
    </dgm:pt>
    <dgm:pt modelId="{0374ED86-A0C9-40F7-B241-3306D638C03A}" type="pres">
      <dgm:prSet presAssocID="{CCDA2B75-A8D8-40D4-8278-9ECA9AC2DF84}" presName="tx1" presStyleLbl="revTx" presStyleIdx="0" presStyleCnt="5" custScaleX="174093"/>
      <dgm:spPr/>
    </dgm:pt>
    <dgm:pt modelId="{5D4B168A-9127-4071-8245-3435D380169D}" type="pres">
      <dgm:prSet presAssocID="{CCDA2B75-A8D8-40D4-8278-9ECA9AC2DF84}" presName="vert1" presStyleCnt="0"/>
      <dgm:spPr/>
    </dgm:pt>
    <dgm:pt modelId="{C6D40D95-68E9-4551-8EE3-6746F8CC22CF}" type="pres">
      <dgm:prSet presAssocID="{18E92E24-F015-4F97-8997-6257B7240C6B}" presName="vertSpace2a" presStyleCnt="0"/>
      <dgm:spPr/>
    </dgm:pt>
    <dgm:pt modelId="{6460B841-8F86-4EE6-B0CA-E9C871863D7D}" type="pres">
      <dgm:prSet presAssocID="{18E92E24-F015-4F97-8997-6257B7240C6B}" presName="horz2" presStyleCnt="0"/>
      <dgm:spPr/>
    </dgm:pt>
    <dgm:pt modelId="{37AAC15F-48AA-49D0-92B3-D281EF25BDE0}" type="pres">
      <dgm:prSet presAssocID="{18E92E24-F015-4F97-8997-6257B7240C6B}" presName="horzSpace2" presStyleCnt="0"/>
      <dgm:spPr/>
    </dgm:pt>
    <dgm:pt modelId="{50721563-BCFD-488F-BB16-878743026A55}" type="pres">
      <dgm:prSet presAssocID="{18E92E24-F015-4F97-8997-6257B7240C6B}" presName="tx2" presStyleLbl="revTx" presStyleIdx="1" presStyleCnt="5" custScaleY="150988"/>
      <dgm:spPr/>
    </dgm:pt>
    <dgm:pt modelId="{8FB079FD-F94A-4DD0-82AF-C7FB69F54019}" type="pres">
      <dgm:prSet presAssocID="{18E92E24-F015-4F97-8997-6257B7240C6B}" presName="vert2" presStyleCnt="0"/>
      <dgm:spPr/>
    </dgm:pt>
    <dgm:pt modelId="{C101F805-7A3A-4B3D-8FA9-B04533408B77}" type="pres">
      <dgm:prSet presAssocID="{18E92E24-F015-4F97-8997-6257B7240C6B}" presName="thinLine2b" presStyleLbl="callout" presStyleIdx="0" presStyleCnt="4"/>
      <dgm:spPr/>
    </dgm:pt>
    <dgm:pt modelId="{701092CB-23D5-466E-8D8B-2F66253169F2}" type="pres">
      <dgm:prSet presAssocID="{18E92E24-F015-4F97-8997-6257B7240C6B}" presName="vertSpace2b" presStyleCnt="0"/>
      <dgm:spPr/>
    </dgm:pt>
    <dgm:pt modelId="{1A619FDF-CF8E-46F7-B4A9-1387DAD8873A}" type="pres">
      <dgm:prSet presAssocID="{4574ED1D-BD33-4665-A0E5-1A2B7A0A4900}" presName="horz2" presStyleCnt="0"/>
      <dgm:spPr/>
    </dgm:pt>
    <dgm:pt modelId="{F1D13AB5-77B9-4AED-9DF0-76D3FCCAE088}" type="pres">
      <dgm:prSet presAssocID="{4574ED1D-BD33-4665-A0E5-1A2B7A0A4900}" presName="horzSpace2" presStyleCnt="0"/>
      <dgm:spPr/>
    </dgm:pt>
    <dgm:pt modelId="{F16DBD90-FC02-4ED4-9D29-09C415A3BF3A}" type="pres">
      <dgm:prSet presAssocID="{4574ED1D-BD33-4665-A0E5-1A2B7A0A4900}" presName="tx2" presStyleLbl="revTx" presStyleIdx="2" presStyleCnt="5" custScaleY="84347"/>
      <dgm:spPr/>
    </dgm:pt>
    <dgm:pt modelId="{DC1F1F48-4955-4013-8DDA-C8A2B62E416E}" type="pres">
      <dgm:prSet presAssocID="{4574ED1D-BD33-4665-A0E5-1A2B7A0A4900}" presName="vert2" presStyleCnt="0"/>
      <dgm:spPr/>
    </dgm:pt>
    <dgm:pt modelId="{5224ADE4-7F8C-4F8D-8107-EBDB35322331}" type="pres">
      <dgm:prSet presAssocID="{4574ED1D-BD33-4665-A0E5-1A2B7A0A4900}" presName="thinLine2b" presStyleLbl="callout" presStyleIdx="1" presStyleCnt="4"/>
      <dgm:spPr/>
    </dgm:pt>
    <dgm:pt modelId="{F355834B-5120-4FD8-BA93-18B6FAAE2853}" type="pres">
      <dgm:prSet presAssocID="{4574ED1D-BD33-4665-A0E5-1A2B7A0A4900}" presName="vertSpace2b" presStyleCnt="0"/>
      <dgm:spPr/>
    </dgm:pt>
    <dgm:pt modelId="{6A3CDAA2-8046-433A-A9EB-4427E10903E0}" type="pres">
      <dgm:prSet presAssocID="{8C462777-B2D1-4A99-96FE-AB0121FD15B6}" presName="horz2" presStyleCnt="0"/>
      <dgm:spPr/>
    </dgm:pt>
    <dgm:pt modelId="{90D845E9-CD26-4D1C-9AFB-1C77D7F94D14}" type="pres">
      <dgm:prSet presAssocID="{8C462777-B2D1-4A99-96FE-AB0121FD15B6}" presName="horzSpace2" presStyleCnt="0"/>
      <dgm:spPr/>
    </dgm:pt>
    <dgm:pt modelId="{6836BB10-7D8D-4E2C-B3A2-C93E0B2B9977}" type="pres">
      <dgm:prSet presAssocID="{8C462777-B2D1-4A99-96FE-AB0121FD15B6}" presName="tx2" presStyleLbl="revTx" presStyleIdx="3" presStyleCnt="5" custScaleY="50886"/>
      <dgm:spPr/>
    </dgm:pt>
    <dgm:pt modelId="{0FD730BE-2B55-46DA-B7DE-B26B2C04E2CE}" type="pres">
      <dgm:prSet presAssocID="{8C462777-B2D1-4A99-96FE-AB0121FD15B6}" presName="vert2" presStyleCnt="0"/>
      <dgm:spPr/>
    </dgm:pt>
    <dgm:pt modelId="{91B8C713-AE76-4AC9-A752-04C363E1510E}" type="pres">
      <dgm:prSet presAssocID="{8C462777-B2D1-4A99-96FE-AB0121FD15B6}" presName="thinLine2b" presStyleLbl="callout" presStyleIdx="2" presStyleCnt="4"/>
      <dgm:spPr/>
    </dgm:pt>
    <dgm:pt modelId="{0A24FA1B-7B47-457F-8BA3-8CB87EEB464B}" type="pres">
      <dgm:prSet presAssocID="{8C462777-B2D1-4A99-96FE-AB0121FD15B6}" presName="vertSpace2b" presStyleCnt="0"/>
      <dgm:spPr/>
    </dgm:pt>
    <dgm:pt modelId="{3E2447B9-269A-4C6E-A0C3-DD259959EA0A}" type="pres">
      <dgm:prSet presAssocID="{A344B221-75C3-4386-A54E-8A74DE1E0FDF}" presName="horz2" presStyleCnt="0"/>
      <dgm:spPr/>
    </dgm:pt>
    <dgm:pt modelId="{550DBA2E-1429-4508-ACE9-52C45E2282D2}" type="pres">
      <dgm:prSet presAssocID="{A344B221-75C3-4386-A54E-8A74DE1E0FDF}" presName="horzSpace2" presStyleCnt="0"/>
      <dgm:spPr/>
    </dgm:pt>
    <dgm:pt modelId="{E538337C-A15E-489B-8DC7-69CEC6C6AE1F}" type="pres">
      <dgm:prSet presAssocID="{A344B221-75C3-4386-A54E-8A74DE1E0FDF}" presName="tx2" presStyleLbl="revTx" presStyleIdx="4" presStyleCnt="5" custScaleY="43752"/>
      <dgm:spPr/>
    </dgm:pt>
    <dgm:pt modelId="{35485FFB-FEE5-4707-ADCA-8E9B82D36E8A}" type="pres">
      <dgm:prSet presAssocID="{A344B221-75C3-4386-A54E-8A74DE1E0FDF}" presName="vert2" presStyleCnt="0"/>
      <dgm:spPr/>
    </dgm:pt>
    <dgm:pt modelId="{A43DD39A-739F-4E8A-A9D0-A3AEED6F0C31}" type="pres">
      <dgm:prSet presAssocID="{A344B221-75C3-4386-A54E-8A74DE1E0FDF}" presName="thinLine2b" presStyleLbl="callout" presStyleIdx="3" presStyleCnt="4"/>
      <dgm:spPr/>
    </dgm:pt>
    <dgm:pt modelId="{C831565D-28B5-41EF-AE09-42332446333F}" type="pres">
      <dgm:prSet presAssocID="{A344B221-75C3-4386-A54E-8A74DE1E0FDF}" presName="vertSpace2b" presStyleCnt="0"/>
      <dgm:spPr/>
    </dgm:pt>
  </dgm:ptLst>
  <dgm:cxnLst>
    <dgm:cxn modelId="{363F292E-F01F-4282-816B-2DA7FF85985B}" type="presOf" srcId="{A344B221-75C3-4386-A54E-8A74DE1E0FDF}" destId="{E538337C-A15E-489B-8DC7-69CEC6C6AE1F}" srcOrd="0" destOrd="0" presId="urn:microsoft.com/office/officeart/2008/layout/LinedList"/>
    <dgm:cxn modelId="{2D727C38-9858-4F55-9249-C695460EDC93}" srcId="{CCDA2B75-A8D8-40D4-8278-9ECA9AC2DF84}" destId="{18E92E24-F015-4F97-8997-6257B7240C6B}" srcOrd="0" destOrd="0" parTransId="{78A38765-AD22-4305-B639-C71CA8FEBB9B}" sibTransId="{0CFCCCF4-4B11-403D-AF70-4A350F3CDF5D}"/>
    <dgm:cxn modelId="{7FC1E164-1D83-4B3F-9795-1892597D240B}" type="presOf" srcId="{46D2A045-0D5D-48CE-8D57-2F1DCE2C3D49}" destId="{2F81B11F-733E-4284-911B-9D32F8C86A88}" srcOrd="0" destOrd="0" presId="urn:microsoft.com/office/officeart/2008/layout/LinedList"/>
    <dgm:cxn modelId="{C427B357-67D8-4DD9-B40E-0B748F963754}" type="presOf" srcId="{4574ED1D-BD33-4665-A0E5-1A2B7A0A4900}" destId="{F16DBD90-FC02-4ED4-9D29-09C415A3BF3A}" srcOrd="0" destOrd="0" presId="urn:microsoft.com/office/officeart/2008/layout/LinedList"/>
    <dgm:cxn modelId="{A58DF458-D3D4-4D67-9C03-EF624A07729E}" type="presOf" srcId="{18E92E24-F015-4F97-8997-6257B7240C6B}" destId="{50721563-BCFD-488F-BB16-878743026A55}" srcOrd="0" destOrd="0" presId="urn:microsoft.com/office/officeart/2008/layout/LinedList"/>
    <dgm:cxn modelId="{DF45EA7D-0759-42E1-815E-388753BAEFAD}" type="presOf" srcId="{8C462777-B2D1-4A99-96FE-AB0121FD15B6}" destId="{6836BB10-7D8D-4E2C-B3A2-C93E0B2B9977}" srcOrd="0" destOrd="0" presId="urn:microsoft.com/office/officeart/2008/layout/LinedList"/>
    <dgm:cxn modelId="{88CA428D-E7D9-4FC8-AA2A-F1B8A153CB2C}" srcId="{CCDA2B75-A8D8-40D4-8278-9ECA9AC2DF84}" destId="{A344B221-75C3-4386-A54E-8A74DE1E0FDF}" srcOrd="3" destOrd="0" parTransId="{95DD8605-967D-48F8-A2B3-6F8876D6E595}" sibTransId="{6A1CB25B-AFF4-4040-A40D-3E039BEBE19A}"/>
    <dgm:cxn modelId="{6A1F1DA5-49AC-4646-9DEF-AE5B6DF423DB}" srcId="{CCDA2B75-A8D8-40D4-8278-9ECA9AC2DF84}" destId="{4574ED1D-BD33-4665-A0E5-1A2B7A0A4900}" srcOrd="1" destOrd="0" parTransId="{6170074C-B821-4774-9AB7-21504F12625F}" sibTransId="{EBCE0E52-8347-4B4C-A634-F36E40C5E22C}"/>
    <dgm:cxn modelId="{857347C4-5F39-4715-9B8B-02248D9D964A}" type="presOf" srcId="{CCDA2B75-A8D8-40D4-8278-9ECA9AC2DF84}" destId="{0374ED86-A0C9-40F7-B241-3306D638C03A}" srcOrd="0" destOrd="0" presId="urn:microsoft.com/office/officeart/2008/layout/LinedList"/>
    <dgm:cxn modelId="{3AA086E5-21CD-4FEA-9504-235160F6F2AF}" srcId="{46D2A045-0D5D-48CE-8D57-2F1DCE2C3D49}" destId="{CCDA2B75-A8D8-40D4-8278-9ECA9AC2DF84}" srcOrd="0" destOrd="0" parTransId="{64FF3EB6-B999-4601-A7DC-4F2C5B99FA46}" sibTransId="{F0B92F50-076D-4C78-B55D-55A5F2F3A9D9}"/>
    <dgm:cxn modelId="{E91D5CF3-F067-46CD-B1BE-B54E635EFCA6}" srcId="{CCDA2B75-A8D8-40D4-8278-9ECA9AC2DF84}" destId="{8C462777-B2D1-4A99-96FE-AB0121FD15B6}" srcOrd="2" destOrd="0" parTransId="{1BF23CB2-9EB2-45C8-BB84-2AEB9244BABD}" sibTransId="{BF04E616-174D-46C7-AC4E-9415689F7427}"/>
    <dgm:cxn modelId="{94D827F9-B671-4E94-A3DA-9082F8622FFF}" type="presParOf" srcId="{2F81B11F-733E-4284-911B-9D32F8C86A88}" destId="{60827F2B-1435-42ED-B991-6D83FEF82899}" srcOrd="0" destOrd="0" presId="urn:microsoft.com/office/officeart/2008/layout/LinedList"/>
    <dgm:cxn modelId="{A3EACFB3-AA1C-4FAE-8AB4-3077C7A7A675}" type="presParOf" srcId="{2F81B11F-733E-4284-911B-9D32F8C86A88}" destId="{D9857156-3A10-4C8A-9ED9-4FEDF3BB2D1B}" srcOrd="1" destOrd="0" presId="urn:microsoft.com/office/officeart/2008/layout/LinedList"/>
    <dgm:cxn modelId="{3E5BB246-1ECA-40B0-AA9E-2386F150A6A3}" type="presParOf" srcId="{D9857156-3A10-4C8A-9ED9-4FEDF3BB2D1B}" destId="{0374ED86-A0C9-40F7-B241-3306D638C03A}" srcOrd="0" destOrd="0" presId="urn:microsoft.com/office/officeart/2008/layout/LinedList"/>
    <dgm:cxn modelId="{81B24699-A8AB-4D56-9C9F-58F283F5EFCE}" type="presParOf" srcId="{D9857156-3A10-4C8A-9ED9-4FEDF3BB2D1B}" destId="{5D4B168A-9127-4071-8245-3435D380169D}" srcOrd="1" destOrd="0" presId="urn:microsoft.com/office/officeart/2008/layout/LinedList"/>
    <dgm:cxn modelId="{BAEBB83C-485A-4B86-8EFC-F6261DF7D72D}" type="presParOf" srcId="{5D4B168A-9127-4071-8245-3435D380169D}" destId="{C6D40D95-68E9-4551-8EE3-6746F8CC22CF}" srcOrd="0" destOrd="0" presId="urn:microsoft.com/office/officeart/2008/layout/LinedList"/>
    <dgm:cxn modelId="{F6ADE23F-7274-4FCE-88AC-FF4E966E5BF0}" type="presParOf" srcId="{5D4B168A-9127-4071-8245-3435D380169D}" destId="{6460B841-8F86-4EE6-B0CA-E9C871863D7D}" srcOrd="1" destOrd="0" presId="urn:microsoft.com/office/officeart/2008/layout/LinedList"/>
    <dgm:cxn modelId="{F7ECD231-C0E5-41BF-8F62-BD0FCEBA8986}" type="presParOf" srcId="{6460B841-8F86-4EE6-B0CA-E9C871863D7D}" destId="{37AAC15F-48AA-49D0-92B3-D281EF25BDE0}" srcOrd="0" destOrd="0" presId="urn:microsoft.com/office/officeart/2008/layout/LinedList"/>
    <dgm:cxn modelId="{74BC8105-1BEC-4F6E-91A4-BCFD27F71C20}" type="presParOf" srcId="{6460B841-8F86-4EE6-B0CA-E9C871863D7D}" destId="{50721563-BCFD-488F-BB16-878743026A55}" srcOrd="1" destOrd="0" presId="urn:microsoft.com/office/officeart/2008/layout/LinedList"/>
    <dgm:cxn modelId="{8D601BA8-C18B-42AF-9788-86CDC7CD6B2E}" type="presParOf" srcId="{6460B841-8F86-4EE6-B0CA-E9C871863D7D}" destId="{8FB079FD-F94A-4DD0-82AF-C7FB69F54019}" srcOrd="2" destOrd="0" presId="urn:microsoft.com/office/officeart/2008/layout/LinedList"/>
    <dgm:cxn modelId="{7812F6CE-781F-4BF3-A71A-0E8AF51C448B}" type="presParOf" srcId="{5D4B168A-9127-4071-8245-3435D380169D}" destId="{C101F805-7A3A-4B3D-8FA9-B04533408B77}" srcOrd="2" destOrd="0" presId="urn:microsoft.com/office/officeart/2008/layout/LinedList"/>
    <dgm:cxn modelId="{8C138C0D-54FC-4AB3-BF5A-EDC2ED124FC7}" type="presParOf" srcId="{5D4B168A-9127-4071-8245-3435D380169D}" destId="{701092CB-23D5-466E-8D8B-2F66253169F2}" srcOrd="3" destOrd="0" presId="urn:microsoft.com/office/officeart/2008/layout/LinedList"/>
    <dgm:cxn modelId="{AB3774F7-92FC-44E7-88AF-E7D2156CA497}" type="presParOf" srcId="{5D4B168A-9127-4071-8245-3435D380169D}" destId="{1A619FDF-CF8E-46F7-B4A9-1387DAD8873A}" srcOrd="4" destOrd="0" presId="urn:microsoft.com/office/officeart/2008/layout/LinedList"/>
    <dgm:cxn modelId="{82841733-72EE-4614-BEFB-CC964F5AEAAD}" type="presParOf" srcId="{1A619FDF-CF8E-46F7-B4A9-1387DAD8873A}" destId="{F1D13AB5-77B9-4AED-9DF0-76D3FCCAE088}" srcOrd="0" destOrd="0" presId="urn:microsoft.com/office/officeart/2008/layout/LinedList"/>
    <dgm:cxn modelId="{07E57534-5690-4A9A-9354-0BA08356437C}" type="presParOf" srcId="{1A619FDF-CF8E-46F7-B4A9-1387DAD8873A}" destId="{F16DBD90-FC02-4ED4-9D29-09C415A3BF3A}" srcOrd="1" destOrd="0" presId="urn:microsoft.com/office/officeart/2008/layout/LinedList"/>
    <dgm:cxn modelId="{5B477952-A2B2-41FB-AEB2-0D85E29775E2}" type="presParOf" srcId="{1A619FDF-CF8E-46F7-B4A9-1387DAD8873A}" destId="{DC1F1F48-4955-4013-8DDA-C8A2B62E416E}" srcOrd="2" destOrd="0" presId="urn:microsoft.com/office/officeart/2008/layout/LinedList"/>
    <dgm:cxn modelId="{773ADC43-6E68-476B-9CA4-E48D231D5E34}" type="presParOf" srcId="{5D4B168A-9127-4071-8245-3435D380169D}" destId="{5224ADE4-7F8C-4F8D-8107-EBDB35322331}" srcOrd="5" destOrd="0" presId="urn:microsoft.com/office/officeart/2008/layout/LinedList"/>
    <dgm:cxn modelId="{458F360C-4CF5-44DD-A532-CAFDD25CB30D}" type="presParOf" srcId="{5D4B168A-9127-4071-8245-3435D380169D}" destId="{F355834B-5120-4FD8-BA93-18B6FAAE2853}" srcOrd="6" destOrd="0" presId="urn:microsoft.com/office/officeart/2008/layout/LinedList"/>
    <dgm:cxn modelId="{F7D57B45-8ACA-4AE9-A723-BA49442B6B84}" type="presParOf" srcId="{5D4B168A-9127-4071-8245-3435D380169D}" destId="{6A3CDAA2-8046-433A-A9EB-4427E10903E0}" srcOrd="7" destOrd="0" presId="urn:microsoft.com/office/officeart/2008/layout/LinedList"/>
    <dgm:cxn modelId="{BD85485D-3CA3-4E3D-BE4F-E44BD3510EF9}" type="presParOf" srcId="{6A3CDAA2-8046-433A-A9EB-4427E10903E0}" destId="{90D845E9-CD26-4D1C-9AFB-1C77D7F94D14}" srcOrd="0" destOrd="0" presId="urn:microsoft.com/office/officeart/2008/layout/LinedList"/>
    <dgm:cxn modelId="{228142E1-8E0A-438F-983E-C0061D902AD4}" type="presParOf" srcId="{6A3CDAA2-8046-433A-A9EB-4427E10903E0}" destId="{6836BB10-7D8D-4E2C-B3A2-C93E0B2B9977}" srcOrd="1" destOrd="0" presId="urn:microsoft.com/office/officeart/2008/layout/LinedList"/>
    <dgm:cxn modelId="{36B5BACC-2119-46A1-BB59-9F8C9685CD73}" type="presParOf" srcId="{6A3CDAA2-8046-433A-A9EB-4427E10903E0}" destId="{0FD730BE-2B55-46DA-B7DE-B26B2C04E2CE}" srcOrd="2" destOrd="0" presId="urn:microsoft.com/office/officeart/2008/layout/LinedList"/>
    <dgm:cxn modelId="{9BD3914C-3B2E-415F-B2EC-79C16D2C7A7E}" type="presParOf" srcId="{5D4B168A-9127-4071-8245-3435D380169D}" destId="{91B8C713-AE76-4AC9-A752-04C363E1510E}" srcOrd="8" destOrd="0" presId="urn:microsoft.com/office/officeart/2008/layout/LinedList"/>
    <dgm:cxn modelId="{400D0F4C-6C22-434D-94E8-62A8C5389A00}" type="presParOf" srcId="{5D4B168A-9127-4071-8245-3435D380169D}" destId="{0A24FA1B-7B47-457F-8BA3-8CB87EEB464B}" srcOrd="9" destOrd="0" presId="urn:microsoft.com/office/officeart/2008/layout/LinedList"/>
    <dgm:cxn modelId="{67C7FFF8-8A3E-4E03-B431-A08F1D8CE87A}" type="presParOf" srcId="{5D4B168A-9127-4071-8245-3435D380169D}" destId="{3E2447B9-269A-4C6E-A0C3-DD259959EA0A}" srcOrd="10" destOrd="0" presId="urn:microsoft.com/office/officeart/2008/layout/LinedList"/>
    <dgm:cxn modelId="{73CF59B7-8E86-47B1-A87C-E7AB0DF6D203}" type="presParOf" srcId="{3E2447B9-269A-4C6E-A0C3-DD259959EA0A}" destId="{550DBA2E-1429-4508-ACE9-52C45E2282D2}" srcOrd="0" destOrd="0" presId="urn:microsoft.com/office/officeart/2008/layout/LinedList"/>
    <dgm:cxn modelId="{BA688623-597D-431A-B378-989D9437F304}" type="presParOf" srcId="{3E2447B9-269A-4C6E-A0C3-DD259959EA0A}" destId="{E538337C-A15E-489B-8DC7-69CEC6C6AE1F}" srcOrd="1" destOrd="0" presId="urn:microsoft.com/office/officeart/2008/layout/LinedList"/>
    <dgm:cxn modelId="{0D54EEA0-C214-4418-80DE-0F896D6460C8}" type="presParOf" srcId="{3E2447B9-269A-4C6E-A0C3-DD259959EA0A}" destId="{35485FFB-FEE5-4707-ADCA-8E9B82D36E8A}" srcOrd="2" destOrd="0" presId="urn:microsoft.com/office/officeart/2008/layout/LinedList"/>
    <dgm:cxn modelId="{9DD3D1E3-884F-41A6-8736-DF4CC7CCB3E7}" type="presParOf" srcId="{5D4B168A-9127-4071-8245-3435D380169D}" destId="{A43DD39A-739F-4E8A-A9D0-A3AEED6F0C31}" srcOrd="11" destOrd="0" presId="urn:microsoft.com/office/officeart/2008/layout/LinedList"/>
    <dgm:cxn modelId="{78419353-5780-424A-ABA6-273A73FA36A5}" type="presParOf" srcId="{5D4B168A-9127-4071-8245-3435D380169D}" destId="{C831565D-28B5-41EF-AE09-42332446333F}"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FB20C21-50D7-4FA3-A6FD-B9DF35143397}" type="doc">
      <dgm:prSet loTypeId="urn:microsoft.com/office/officeart/2005/8/layout/hierarchy4" loCatId="list" qsTypeId="urn:microsoft.com/office/officeart/2005/8/quickstyle/simple2" qsCatId="simple" csTypeId="urn:microsoft.com/office/officeart/2005/8/colors/colorful4" csCatId="colorful" phldr="1"/>
      <dgm:spPr/>
      <dgm:t>
        <a:bodyPr/>
        <a:lstStyle/>
        <a:p>
          <a:endParaRPr lang="en-US"/>
        </a:p>
      </dgm:t>
    </dgm:pt>
    <dgm:pt modelId="{106B177B-4D6A-439D-A18F-D7B1CA61CA7A}">
      <dgm:prSet phldrT="[Text]" custT="1"/>
      <dgm:spPr/>
      <dgm:t>
        <a:bodyPr/>
        <a:lstStyle/>
        <a:p>
          <a:r>
            <a:rPr lang="en-US" sz="3600">
              <a:latin typeface="Arial Black" panose="020B0A04020102020204" pitchFamily="34" charset="0"/>
            </a:rPr>
            <a:t>To-Do Legislative Items in 2025</a:t>
          </a:r>
        </a:p>
      </dgm:t>
    </dgm:pt>
    <dgm:pt modelId="{278EBA51-643E-46F8-9AEA-815621B1BA61}" type="parTrans" cxnId="{3C709793-1D1D-476E-9136-3A2747CCAC86}">
      <dgm:prSet/>
      <dgm:spPr/>
      <dgm:t>
        <a:bodyPr/>
        <a:lstStyle/>
        <a:p>
          <a:endParaRPr lang="en-US">
            <a:latin typeface="Arial Black" panose="020B0A04020102020204" pitchFamily="34" charset="0"/>
          </a:endParaRPr>
        </a:p>
      </dgm:t>
    </dgm:pt>
    <dgm:pt modelId="{75539761-5E45-4671-9DF3-A70BB344CCD7}" type="sibTrans" cxnId="{3C709793-1D1D-476E-9136-3A2747CCAC86}">
      <dgm:prSet/>
      <dgm:spPr/>
      <dgm:t>
        <a:bodyPr/>
        <a:lstStyle/>
        <a:p>
          <a:endParaRPr lang="en-US">
            <a:latin typeface="Arial Black" panose="020B0A04020102020204" pitchFamily="34" charset="0"/>
          </a:endParaRPr>
        </a:p>
      </dgm:t>
    </dgm:pt>
    <dgm:pt modelId="{843D5175-43AE-49D2-BE64-14950CA21BD0}">
      <dgm:prSet phldrT="[Text]"/>
      <dgm:spPr/>
      <dgm:t>
        <a:bodyPr/>
        <a:lstStyle/>
        <a:p>
          <a:r>
            <a:rPr lang="en-US" b="1">
              <a:latin typeface="Arial" panose="020B0604020202020204" pitchFamily="34" charset="0"/>
              <a:cs typeface="Arial" panose="020B0604020202020204" pitchFamily="34" charset="0"/>
            </a:rPr>
            <a:t>FY26 Funding</a:t>
          </a:r>
        </a:p>
      </dgm:t>
    </dgm:pt>
    <dgm:pt modelId="{E216FD28-DE53-4431-BB1F-8EF8F1461BB1}" type="parTrans" cxnId="{445D8B15-E1E7-4104-B882-68C5655C8767}">
      <dgm:prSet/>
      <dgm:spPr/>
      <dgm:t>
        <a:bodyPr/>
        <a:lstStyle/>
        <a:p>
          <a:endParaRPr lang="en-US">
            <a:latin typeface="Arial Black" panose="020B0A04020102020204" pitchFamily="34" charset="0"/>
          </a:endParaRPr>
        </a:p>
      </dgm:t>
    </dgm:pt>
    <dgm:pt modelId="{636AFFD1-CF54-4F18-AC72-86811997D4C6}" type="sibTrans" cxnId="{445D8B15-E1E7-4104-B882-68C5655C8767}">
      <dgm:prSet/>
      <dgm:spPr/>
      <dgm:t>
        <a:bodyPr/>
        <a:lstStyle/>
        <a:p>
          <a:endParaRPr lang="en-US">
            <a:latin typeface="Arial Black" panose="020B0A04020102020204" pitchFamily="34" charset="0"/>
          </a:endParaRPr>
        </a:p>
      </dgm:t>
    </dgm:pt>
    <dgm:pt modelId="{B6B5A479-1C65-495C-A70F-AC92FF77FEAD}">
      <dgm:prSet phldrT="[Text]"/>
      <dgm:spPr/>
      <dgm:t>
        <a:bodyPr/>
        <a:lstStyle/>
        <a:p>
          <a:r>
            <a:rPr lang="en-US" b="1">
              <a:latin typeface="Arial" panose="020B0604020202020204" pitchFamily="34" charset="0"/>
              <a:cs typeface="Arial" panose="020B0604020202020204" pitchFamily="34" charset="0"/>
            </a:rPr>
            <a:t>Expiring ACA Tax Credits</a:t>
          </a:r>
        </a:p>
      </dgm:t>
    </dgm:pt>
    <dgm:pt modelId="{1E189A68-8224-4BAD-A9A4-C4F6E9B4464C}" type="parTrans" cxnId="{922C3B9E-5C5B-4F96-82E0-DAAE490E67F9}">
      <dgm:prSet/>
      <dgm:spPr/>
      <dgm:t>
        <a:bodyPr/>
        <a:lstStyle/>
        <a:p>
          <a:endParaRPr lang="en-US">
            <a:latin typeface="Arial Black" panose="020B0A04020102020204" pitchFamily="34" charset="0"/>
          </a:endParaRPr>
        </a:p>
      </dgm:t>
    </dgm:pt>
    <dgm:pt modelId="{E435BDD3-A94E-485D-A078-F83EF7928416}" type="sibTrans" cxnId="{922C3B9E-5C5B-4F96-82E0-DAAE490E67F9}">
      <dgm:prSet/>
      <dgm:spPr/>
      <dgm:t>
        <a:bodyPr/>
        <a:lstStyle/>
        <a:p>
          <a:endParaRPr lang="en-US">
            <a:latin typeface="Arial Black" panose="020B0A04020102020204" pitchFamily="34" charset="0"/>
          </a:endParaRPr>
        </a:p>
      </dgm:t>
    </dgm:pt>
    <dgm:pt modelId="{2B9B070F-C66C-446A-A376-E46BB03B7E9E}">
      <dgm:prSet phldrT="[Text]"/>
      <dgm:spPr/>
      <dgm:t>
        <a:bodyPr/>
        <a:lstStyle/>
        <a:p>
          <a:r>
            <a:rPr lang="en-US" b="1">
              <a:latin typeface="Arial" panose="020B0604020202020204" pitchFamily="34" charset="0"/>
              <a:cs typeface="Arial" panose="020B0604020202020204" pitchFamily="34" charset="0"/>
            </a:rPr>
            <a:t>Medicare Extenders</a:t>
          </a:r>
        </a:p>
      </dgm:t>
    </dgm:pt>
    <dgm:pt modelId="{B5CD1BA1-9C5C-4B1E-8729-811B5E342BD4}" type="parTrans" cxnId="{5EF935D8-8E92-4340-8B93-6451180E9E7F}">
      <dgm:prSet/>
      <dgm:spPr/>
      <dgm:t>
        <a:bodyPr/>
        <a:lstStyle/>
        <a:p>
          <a:endParaRPr lang="en-US">
            <a:latin typeface="Arial Black" panose="020B0A04020102020204" pitchFamily="34" charset="0"/>
          </a:endParaRPr>
        </a:p>
      </dgm:t>
    </dgm:pt>
    <dgm:pt modelId="{2DBB0CB5-189D-4DFF-B5EF-65172D8A351A}" type="sibTrans" cxnId="{5EF935D8-8E92-4340-8B93-6451180E9E7F}">
      <dgm:prSet/>
      <dgm:spPr/>
      <dgm:t>
        <a:bodyPr/>
        <a:lstStyle/>
        <a:p>
          <a:endParaRPr lang="en-US">
            <a:latin typeface="Arial Black" panose="020B0A04020102020204" pitchFamily="34" charset="0"/>
          </a:endParaRPr>
        </a:p>
      </dgm:t>
    </dgm:pt>
    <dgm:pt modelId="{47F8DCE6-C4D1-4796-A8E3-3E7FDE685BAF}">
      <dgm:prSet phldrT="[Text]"/>
      <dgm:spPr>
        <a:solidFill>
          <a:schemeClr val="accent2">
            <a:lumMod val="50000"/>
          </a:schemeClr>
        </a:solidFill>
      </dgm:spPr>
      <dgm:t>
        <a:bodyPr/>
        <a:lstStyle/>
        <a:p>
          <a:r>
            <a:rPr lang="en-US" b="1">
              <a:latin typeface="Arial" panose="020B0604020202020204" pitchFamily="34" charset="0"/>
              <a:cs typeface="Arial" panose="020B0604020202020204" pitchFamily="34" charset="0"/>
            </a:rPr>
            <a:t>Health Care as “Pay-</a:t>
          </a:r>
          <a:r>
            <a:rPr lang="en-US" b="1" err="1">
              <a:latin typeface="Arial" panose="020B0604020202020204" pitchFamily="34" charset="0"/>
              <a:cs typeface="Arial" panose="020B0604020202020204" pitchFamily="34" charset="0"/>
            </a:rPr>
            <a:t>fors</a:t>
          </a:r>
          <a:r>
            <a:rPr lang="en-US" b="1">
              <a:latin typeface="Arial" panose="020B0604020202020204" pitchFamily="34" charset="0"/>
              <a:cs typeface="Arial" panose="020B0604020202020204" pitchFamily="34" charset="0"/>
            </a:rPr>
            <a:t>”</a:t>
          </a:r>
        </a:p>
      </dgm:t>
    </dgm:pt>
    <dgm:pt modelId="{916170AA-A359-4FC9-B869-AFE445BAE788}" type="parTrans" cxnId="{8D4AF19E-CF44-44D5-AAEA-BD8A5A526000}">
      <dgm:prSet/>
      <dgm:spPr/>
      <dgm:t>
        <a:bodyPr/>
        <a:lstStyle/>
        <a:p>
          <a:endParaRPr lang="en-US">
            <a:latin typeface="Arial Black" panose="020B0A04020102020204" pitchFamily="34" charset="0"/>
          </a:endParaRPr>
        </a:p>
      </dgm:t>
    </dgm:pt>
    <dgm:pt modelId="{EFE2AFEE-67BC-489A-AAA6-0985F76191B0}" type="sibTrans" cxnId="{8D4AF19E-CF44-44D5-AAEA-BD8A5A526000}">
      <dgm:prSet/>
      <dgm:spPr/>
      <dgm:t>
        <a:bodyPr/>
        <a:lstStyle/>
        <a:p>
          <a:endParaRPr lang="en-US">
            <a:latin typeface="Arial Black" panose="020B0A04020102020204" pitchFamily="34" charset="0"/>
          </a:endParaRPr>
        </a:p>
      </dgm:t>
    </dgm:pt>
    <dgm:pt modelId="{C2034D05-8A83-47A5-8DBA-712134B17C3C}">
      <dgm:prSet phldrT="[Text]"/>
      <dgm:spPr>
        <a:solidFill>
          <a:schemeClr val="bg1"/>
        </a:solidFill>
        <a:ln>
          <a:solidFill>
            <a:schemeClr val="tx2"/>
          </a:solidFill>
        </a:ln>
      </dgm:spPr>
      <dgm:t>
        <a:bodyPr/>
        <a:lstStyle/>
        <a:p>
          <a:r>
            <a:rPr lang="en-US" b="1">
              <a:solidFill>
                <a:schemeClr val="accent5"/>
              </a:solidFill>
              <a:latin typeface="Arial" panose="020B0604020202020204" pitchFamily="34" charset="0"/>
              <a:cs typeface="Arial" panose="020B0604020202020204" pitchFamily="34" charset="0"/>
            </a:rPr>
            <a:t>Raise the Debt Ceiling</a:t>
          </a:r>
        </a:p>
      </dgm:t>
    </dgm:pt>
    <dgm:pt modelId="{1EEC5DC6-8369-423A-872B-50C70F78FE4A}" type="sibTrans" cxnId="{65F30A7F-3E72-44D2-9DCC-320ADBEC9B24}">
      <dgm:prSet/>
      <dgm:spPr/>
      <dgm:t>
        <a:bodyPr/>
        <a:lstStyle/>
        <a:p>
          <a:endParaRPr lang="en-US">
            <a:latin typeface="Arial Black" panose="020B0A04020102020204" pitchFamily="34" charset="0"/>
          </a:endParaRPr>
        </a:p>
      </dgm:t>
    </dgm:pt>
    <dgm:pt modelId="{9847BE69-BA3A-415C-B7EF-785F7F8E56EF}" type="parTrans" cxnId="{65F30A7F-3E72-44D2-9DCC-320ADBEC9B24}">
      <dgm:prSet/>
      <dgm:spPr/>
      <dgm:t>
        <a:bodyPr/>
        <a:lstStyle/>
        <a:p>
          <a:endParaRPr lang="en-US">
            <a:latin typeface="Arial Black" panose="020B0A04020102020204" pitchFamily="34" charset="0"/>
          </a:endParaRPr>
        </a:p>
      </dgm:t>
    </dgm:pt>
    <dgm:pt modelId="{A62C06F7-61B2-4BA9-B327-DF86D4AA0202}">
      <dgm:prSet phldrT="[Text]"/>
      <dgm:spPr>
        <a:solidFill>
          <a:schemeClr val="bg1"/>
        </a:solidFill>
        <a:ln>
          <a:solidFill>
            <a:schemeClr val="tx2"/>
          </a:solidFill>
        </a:ln>
      </dgm:spPr>
      <dgm:t>
        <a:bodyPr/>
        <a:lstStyle/>
        <a:p>
          <a:r>
            <a:rPr lang="en-US" b="1">
              <a:solidFill>
                <a:schemeClr val="accent5"/>
              </a:solidFill>
              <a:latin typeface="Arial" panose="020B0604020202020204" pitchFamily="34" charset="0"/>
              <a:cs typeface="Arial" panose="020B0604020202020204" pitchFamily="34" charset="0"/>
            </a:rPr>
            <a:t>Expiring Individual Tax Cuts</a:t>
          </a:r>
        </a:p>
      </dgm:t>
    </dgm:pt>
    <dgm:pt modelId="{858435EF-90E4-4FE2-BC5C-ACD50EBD9C9A}" type="parTrans" cxnId="{2624C93F-5414-4683-BF0D-EB61BE993044}">
      <dgm:prSet/>
      <dgm:spPr/>
      <dgm:t>
        <a:bodyPr/>
        <a:lstStyle/>
        <a:p>
          <a:endParaRPr lang="en-US"/>
        </a:p>
      </dgm:t>
    </dgm:pt>
    <dgm:pt modelId="{9E112380-E2B0-44B7-B3B1-35184B04C093}" type="sibTrans" cxnId="{2624C93F-5414-4683-BF0D-EB61BE993044}">
      <dgm:prSet/>
      <dgm:spPr/>
      <dgm:t>
        <a:bodyPr/>
        <a:lstStyle/>
        <a:p>
          <a:endParaRPr lang="en-US"/>
        </a:p>
      </dgm:t>
    </dgm:pt>
    <dgm:pt modelId="{3DC5E9D5-B65C-42D8-A286-FC5337F05BE4}" type="pres">
      <dgm:prSet presAssocID="{8FB20C21-50D7-4FA3-A6FD-B9DF35143397}" presName="Name0" presStyleCnt="0">
        <dgm:presLayoutVars>
          <dgm:chPref val="1"/>
          <dgm:dir/>
          <dgm:animOne val="branch"/>
          <dgm:animLvl val="lvl"/>
          <dgm:resizeHandles/>
        </dgm:presLayoutVars>
      </dgm:prSet>
      <dgm:spPr/>
    </dgm:pt>
    <dgm:pt modelId="{00E4D12E-61D2-4458-A945-AF5A35315ED0}" type="pres">
      <dgm:prSet presAssocID="{106B177B-4D6A-439D-A18F-D7B1CA61CA7A}" presName="vertOne" presStyleCnt="0"/>
      <dgm:spPr/>
    </dgm:pt>
    <dgm:pt modelId="{170318A1-A442-4B15-863B-9495B32FC294}" type="pres">
      <dgm:prSet presAssocID="{106B177B-4D6A-439D-A18F-D7B1CA61CA7A}" presName="txOne" presStyleLbl="node0" presStyleIdx="0" presStyleCnt="1" custScaleY="39788" custLinFactNeighborX="-147" custLinFactNeighborY="-59439">
        <dgm:presLayoutVars>
          <dgm:chPref val="3"/>
        </dgm:presLayoutVars>
      </dgm:prSet>
      <dgm:spPr/>
    </dgm:pt>
    <dgm:pt modelId="{B2C0D750-66AE-4D66-9277-5B0D67408880}" type="pres">
      <dgm:prSet presAssocID="{106B177B-4D6A-439D-A18F-D7B1CA61CA7A}" presName="parTransOne" presStyleCnt="0"/>
      <dgm:spPr/>
    </dgm:pt>
    <dgm:pt modelId="{50596FD6-9656-4D5B-B26B-33ECA6449F49}" type="pres">
      <dgm:prSet presAssocID="{106B177B-4D6A-439D-A18F-D7B1CA61CA7A}" presName="horzOne" presStyleCnt="0"/>
      <dgm:spPr/>
    </dgm:pt>
    <dgm:pt modelId="{4ADA4CD1-3EAC-4DE3-B04F-A07CDF0BD3E2}" type="pres">
      <dgm:prSet presAssocID="{C2034D05-8A83-47A5-8DBA-712134B17C3C}" presName="vertTwo" presStyleCnt="0"/>
      <dgm:spPr/>
    </dgm:pt>
    <dgm:pt modelId="{9699A99C-9A63-4D0C-BBF8-5AC058B12E3B}" type="pres">
      <dgm:prSet presAssocID="{C2034D05-8A83-47A5-8DBA-712134B17C3C}" presName="txTwo" presStyleLbl="node2" presStyleIdx="0" presStyleCnt="6">
        <dgm:presLayoutVars>
          <dgm:chPref val="3"/>
        </dgm:presLayoutVars>
      </dgm:prSet>
      <dgm:spPr/>
    </dgm:pt>
    <dgm:pt modelId="{4EBBB459-663B-49D4-9188-F0481A96F80E}" type="pres">
      <dgm:prSet presAssocID="{C2034D05-8A83-47A5-8DBA-712134B17C3C}" presName="horzTwo" presStyleCnt="0"/>
      <dgm:spPr/>
    </dgm:pt>
    <dgm:pt modelId="{25513663-BBB1-4991-9C72-B1B913F61B80}" type="pres">
      <dgm:prSet presAssocID="{1EEC5DC6-8369-423A-872B-50C70F78FE4A}" presName="sibSpaceTwo" presStyleCnt="0"/>
      <dgm:spPr/>
    </dgm:pt>
    <dgm:pt modelId="{C5E6BB6A-31CB-4F0F-9CFF-CC265ABABC63}" type="pres">
      <dgm:prSet presAssocID="{A62C06F7-61B2-4BA9-B327-DF86D4AA0202}" presName="vertTwo" presStyleCnt="0"/>
      <dgm:spPr/>
    </dgm:pt>
    <dgm:pt modelId="{6F143E04-6414-402D-BC81-9CB214706B0E}" type="pres">
      <dgm:prSet presAssocID="{A62C06F7-61B2-4BA9-B327-DF86D4AA0202}" presName="txTwo" presStyleLbl="node2" presStyleIdx="1" presStyleCnt="6">
        <dgm:presLayoutVars>
          <dgm:chPref val="3"/>
        </dgm:presLayoutVars>
      </dgm:prSet>
      <dgm:spPr/>
    </dgm:pt>
    <dgm:pt modelId="{D75719DD-1985-427A-A6A7-F3839E7357E9}" type="pres">
      <dgm:prSet presAssocID="{A62C06F7-61B2-4BA9-B327-DF86D4AA0202}" presName="horzTwo" presStyleCnt="0"/>
      <dgm:spPr/>
    </dgm:pt>
    <dgm:pt modelId="{59C15B0D-3159-43BA-8534-B7958F007D35}" type="pres">
      <dgm:prSet presAssocID="{9E112380-E2B0-44B7-B3B1-35184B04C093}" presName="sibSpaceTwo" presStyleCnt="0"/>
      <dgm:spPr/>
    </dgm:pt>
    <dgm:pt modelId="{D2CFDBCF-5268-482D-8907-2DBA8DC44240}" type="pres">
      <dgm:prSet presAssocID="{843D5175-43AE-49D2-BE64-14950CA21BD0}" presName="vertTwo" presStyleCnt="0"/>
      <dgm:spPr/>
    </dgm:pt>
    <dgm:pt modelId="{FB18C02B-19CD-4FBF-BCAD-5D14C462B700}" type="pres">
      <dgm:prSet presAssocID="{843D5175-43AE-49D2-BE64-14950CA21BD0}" presName="txTwo" presStyleLbl="node2" presStyleIdx="2" presStyleCnt="6">
        <dgm:presLayoutVars>
          <dgm:chPref val="3"/>
        </dgm:presLayoutVars>
      </dgm:prSet>
      <dgm:spPr/>
    </dgm:pt>
    <dgm:pt modelId="{71CEFE66-834A-4BBD-863F-A26627F398AC}" type="pres">
      <dgm:prSet presAssocID="{843D5175-43AE-49D2-BE64-14950CA21BD0}" presName="horzTwo" presStyleCnt="0"/>
      <dgm:spPr/>
    </dgm:pt>
    <dgm:pt modelId="{5DF79CC4-6248-4C47-9EF3-9A1F36B52DAE}" type="pres">
      <dgm:prSet presAssocID="{636AFFD1-CF54-4F18-AC72-86811997D4C6}" presName="sibSpaceTwo" presStyleCnt="0"/>
      <dgm:spPr/>
    </dgm:pt>
    <dgm:pt modelId="{2F928ACB-89F3-4F02-86B2-E6EB98F571EC}" type="pres">
      <dgm:prSet presAssocID="{B6B5A479-1C65-495C-A70F-AC92FF77FEAD}" presName="vertTwo" presStyleCnt="0"/>
      <dgm:spPr/>
    </dgm:pt>
    <dgm:pt modelId="{6AB8D9E7-CC2E-42F7-9173-2E0652499577}" type="pres">
      <dgm:prSet presAssocID="{B6B5A479-1C65-495C-A70F-AC92FF77FEAD}" presName="txTwo" presStyleLbl="node2" presStyleIdx="3" presStyleCnt="6">
        <dgm:presLayoutVars>
          <dgm:chPref val="3"/>
        </dgm:presLayoutVars>
      </dgm:prSet>
      <dgm:spPr/>
    </dgm:pt>
    <dgm:pt modelId="{A9A8A735-E124-4E88-A941-7DB3108D195F}" type="pres">
      <dgm:prSet presAssocID="{B6B5A479-1C65-495C-A70F-AC92FF77FEAD}" presName="horzTwo" presStyleCnt="0"/>
      <dgm:spPr/>
    </dgm:pt>
    <dgm:pt modelId="{503A5B30-35F6-44AD-A2E9-5023BB1198AD}" type="pres">
      <dgm:prSet presAssocID="{E435BDD3-A94E-485D-A078-F83EF7928416}" presName="sibSpaceTwo" presStyleCnt="0"/>
      <dgm:spPr/>
    </dgm:pt>
    <dgm:pt modelId="{1C43E887-803D-4237-BBE9-8A04BC040662}" type="pres">
      <dgm:prSet presAssocID="{2B9B070F-C66C-446A-A376-E46BB03B7E9E}" presName="vertTwo" presStyleCnt="0"/>
      <dgm:spPr/>
    </dgm:pt>
    <dgm:pt modelId="{96D86AF0-E866-4F62-A153-CA339EFCC72C}" type="pres">
      <dgm:prSet presAssocID="{2B9B070F-C66C-446A-A376-E46BB03B7E9E}" presName="txTwo" presStyleLbl="node2" presStyleIdx="4" presStyleCnt="6">
        <dgm:presLayoutVars>
          <dgm:chPref val="3"/>
        </dgm:presLayoutVars>
      </dgm:prSet>
      <dgm:spPr/>
    </dgm:pt>
    <dgm:pt modelId="{1817F572-4D34-475D-A3AF-749776353699}" type="pres">
      <dgm:prSet presAssocID="{2B9B070F-C66C-446A-A376-E46BB03B7E9E}" presName="horzTwo" presStyleCnt="0"/>
      <dgm:spPr/>
    </dgm:pt>
    <dgm:pt modelId="{DFCED76F-F07F-45EA-942E-4DA5BF4E8B03}" type="pres">
      <dgm:prSet presAssocID="{2DBB0CB5-189D-4DFF-B5EF-65172D8A351A}" presName="sibSpaceTwo" presStyleCnt="0"/>
      <dgm:spPr/>
    </dgm:pt>
    <dgm:pt modelId="{B1142719-4706-45B8-9EC4-03A93343D97F}" type="pres">
      <dgm:prSet presAssocID="{47F8DCE6-C4D1-4796-A8E3-3E7FDE685BAF}" presName="vertTwo" presStyleCnt="0"/>
      <dgm:spPr/>
    </dgm:pt>
    <dgm:pt modelId="{D276A6A5-A573-4160-9C7A-469AD6E25544}" type="pres">
      <dgm:prSet presAssocID="{47F8DCE6-C4D1-4796-A8E3-3E7FDE685BAF}" presName="txTwo" presStyleLbl="node2" presStyleIdx="5" presStyleCnt="6">
        <dgm:presLayoutVars>
          <dgm:chPref val="3"/>
        </dgm:presLayoutVars>
      </dgm:prSet>
      <dgm:spPr/>
    </dgm:pt>
    <dgm:pt modelId="{64EEE1FD-4DC3-4751-A65C-061A8D6D0AE6}" type="pres">
      <dgm:prSet presAssocID="{47F8DCE6-C4D1-4796-A8E3-3E7FDE685BAF}" presName="horzTwo" presStyleCnt="0"/>
      <dgm:spPr/>
    </dgm:pt>
  </dgm:ptLst>
  <dgm:cxnLst>
    <dgm:cxn modelId="{78F09008-DC47-4F76-A8A6-22991C2E7CB5}" type="presOf" srcId="{47F8DCE6-C4D1-4796-A8E3-3E7FDE685BAF}" destId="{D276A6A5-A573-4160-9C7A-469AD6E25544}" srcOrd="0" destOrd="0" presId="urn:microsoft.com/office/officeart/2005/8/layout/hierarchy4"/>
    <dgm:cxn modelId="{445D8B15-E1E7-4104-B882-68C5655C8767}" srcId="{106B177B-4D6A-439D-A18F-D7B1CA61CA7A}" destId="{843D5175-43AE-49D2-BE64-14950CA21BD0}" srcOrd="2" destOrd="0" parTransId="{E216FD28-DE53-4431-BB1F-8EF8F1461BB1}" sibTransId="{636AFFD1-CF54-4F18-AC72-86811997D4C6}"/>
    <dgm:cxn modelId="{4C844818-7A2D-472B-8409-DB1E1A889292}" type="presOf" srcId="{843D5175-43AE-49D2-BE64-14950CA21BD0}" destId="{FB18C02B-19CD-4FBF-BCAD-5D14C462B700}" srcOrd="0" destOrd="0" presId="urn:microsoft.com/office/officeart/2005/8/layout/hierarchy4"/>
    <dgm:cxn modelId="{A5C44538-E067-4318-8A55-05608EA308F7}" type="presOf" srcId="{106B177B-4D6A-439D-A18F-D7B1CA61CA7A}" destId="{170318A1-A442-4B15-863B-9495B32FC294}" srcOrd="0" destOrd="0" presId="urn:microsoft.com/office/officeart/2005/8/layout/hierarchy4"/>
    <dgm:cxn modelId="{2624C93F-5414-4683-BF0D-EB61BE993044}" srcId="{106B177B-4D6A-439D-A18F-D7B1CA61CA7A}" destId="{A62C06F7-61B2-4BA9-B327-DF86D4AA0202}" srcOrd="1" destOrd="0" parTransId="{858435EF-90E4-4FE2-BC5C-ACD50EBD9C9A}" sibTransId="{9E112380-E2B0-44B7-B3B1-35184B04C093}"/>
    <dgm:cxn modelId="{5C203F40-4E25-4A74-A10E-BE427A0434E6}" type="presOf" srcId="{2B9B070F-C66C-446A-A376-E46BB03B7E9E}" destId="{96D86AF0-E866-4F62-A153-CA339EFCC72C}" srcOrd="0" destOrd="0" presId="urn:microsoft.com/office/officeart/2005/8/layout/hierarchy4"/>
    <dgm:cxn modelId="{65F30A7F-3E72-44D2-9DCC-320ADBEC9B24}" srcId="{106B177B-4D6A-439D-A18F-D7B1CA61CA7A}" destId="{C2034D05-8A83-47A5-8DBA-712134B17C3C}" srcOrd="0" destOrd="0" parTransId="{9847BE69-BA3A-415C-B7EF-785F7F8E56EF}" sibTransId="{1EEC5DC6-8369-423A-872B-50C70F78FE4A}"/>
    <dgm:cxn modelId="{3C709793-1D1D-476E-9136-3A2747CCAC86}" srcId="{8FB20C21-50D7-4FA3-A6FD-B9DF35143397}" destId="{106B177B-4D6A-439D-A18F-D7B1CA61CA7A}" srcOrd="0" destOrd="0" parTransId="{278EBA51-643E-46F8-9AEA-815621B1BA61}" sibTransId="{75539761-5E45-4671-9DF3-A70BB344CCD7}"/>
    <dgm:cxn modelId="{FDB39E98-682E-4006-885E-E9AF7CB33393}" type="presOf" srcId="{A62C06F7-61B2-4BA9-B327-DF86D4AA0202}" destId="{6F143E04-6414-402D-BC81-9CB214706B0E}" srcOrd="0" destOrd="0" presId="urn:microsoft.com/office/officeart/2005/8/layout/hierarchy4"/>
    <dgm:cxn modelId="{922C3B9E-5C5B-4F96-82E0-DAAE490E67F9}" srcId="{106B177B-4D6A-439D-A18F-D7B1CA61CA7A}" destId="{B6B5A479-1C65-495C-A70F-AC92FF77FEAD}" srcOrd="3" destOrd="0" parTransId="{1E189A68-8224-4BAD-A9A4-C4F6E9B4464C}" sibTransId="{E435BDD3-A94E-485D-A078-F83EF7928416}"/>
    <dgm:cxn modelId="{8D4AF19E-CF44-44D5-AAEA-BD8A5A526000}" srcId="{106B177B-4D6A-439D-A18F-D7B1CA61CA7A}" destId="{47F8DCE6-C4D1-4796-A8E3-3E7FDE685BAF}" srcOrd="5" destOrd="0" parTransId="{916170AA-A359-4FC9-B869-AFE445BAE788}" sibTransId="{EFE2AFEE-67BC-489A-AAA6-0985F76191B0}"/>
    <dgm:cxn modelId="{5EF935D8-8E92-4340-8B93-6451180E9E7F}" srcId="{106B177B-4D6A-439D-A18F-D7B1CA61CA7A}" destId="{2B9B070F-C66C-446A-A376-E46BB03B7E9E}" srcOrd="4" destOrd="0" parTransId="{B5CD1BA1-9C5C-4B1E-8729-811B5E342BD4}" sibTransId="{2DBB0CB5-189D-4DFF-B5EF-65172D8A351A}"/>
    <dgm:cxn modelId="{AEB93BDA-C87A-4065-A24C-BC59B5178A23}" type="presOf" srcId="{C2034D05-8A83-47A5-8DBA-712134B17C3C}" destId="{9699A99C-9A63-4D0C-BBF8-5AC058B12E3B}" srcOrd="0" destOrd="0" presId="urn:microsoft.com/office/officeart/2005/8/layout/hierarchy4"/>
    <dgm:cxn modelId="{9A502DDC-259F-434A-8F1C-BAF760170107}" type="presOf" srcId="{B6B5A479-1C65-495C-A70F-AC92FF77FEAD}" destId="{6AB8D9E7-CC2E-42F7-9173-2E0652499577}" srcOrd="0" destOrd="0" presId="urn:microsoft.com/office/officeart/2005/8/layout/hierarchy4"/>
    <dgm:cxn modelId="{693F79F2-C4D6-4396-B63E-75D2A9512C33}" type="presOf" srcId="{8FB20C21-50D7-4FA3-A6FD-B9DF35143397}" destId="{3DC5E9D5-B65C-42D8-A286-FC5337F05BE4}" srcOrd="0" destOrd="0" presId="urn:microsoft.com/office/officeart/2005/8/layout/hierarchy4"/>
    <dgm:cxn modelId="{F07EFEA2-38C6-444B-820B-1ABD9B60B0BE}" type="presParOf" srcId="{3DC5E9D5-B65C-42D8-A286-FC5337F05BE4}" destId="{00E4D12E-61D2-4458-A945-AF5A35315ED0}" srcOrd="0" destOrd="0" presId="urn:microsoft.com/office/officeart/2005/8/layout/hierarchy4"/>
    <dgm:cxn modelId="{5E526833-5097-49E1-B739-68771C279A92}" type="presParOf" srcId="{00E4D12E-61D2-4458-A945-AF5A35315ED0}" destId="{170318A1-A442-4B15-863B-9495B32FC294}" srcOrd="0" destOrd="0" presId="urn:microsoft.com/office/officeart/2005/8/layout/hierarchy4"/>
    <dgm:cxn modelId="{5EC611F6-8ECB-4931-8C16-8FC97E2522C0}" type="presParOf" srcId="{00E4D12E-61D2-4458-A945-AF5A35315ED0}" destId="{B2C0D750-66AE-4D66-9277-5B0D67408880}" srcOrd="1" destOrd="0" presId="urn:microsoft.com/office/officeart/2005/8/layout/hierarchy4"/>
    <dgm:cxn modelId="{DFF3ADB7-B6AB-479C-ACD6-77BB663E48A0}" type="presParOf" srcId="{00E4D12E-61D2-4458-A945-AF5A35315ED0}" destId="{50596FD6-9656-4D5B-B26B-33ECA6449F49}" srcOrd="2" destOrd="0" presId="urn:microsoft.com/office/officeart/2005/8/layout/hierarchy4"/>
    <dgm:cxn modelId="{B90E436B-EF28-4203-944F-803B07CF8237}" type="presParOf" srcId="{50596FD6-9656-4D5B-B26B-33ECA6449F49}" destId="{4ADA4CD1-3EAC-4DE3-B04F-A07CDF0BD3E2}" srcOrd="0" destOrd="0" presId="urn:microsoft.com/office/officeart/2005/8/layout/hierarchy4"/>
    <dgm:cxn modelId="{A55FAC96-BEAA-4B0C-A027-AD542E78DC3B}" type="presParOf" srcId="{4ADA4CD1-3EAC-4DE3-B04F-A07CDF0BD3E2}" destId="{9699A99C-9A63-4D0C-BBF8-5AC058B12E3B}" srcOrd="0" destOrd="0" presId="urn:microsoft.com/office/officeart/2005/8/layout/hierarchy4"/>
    <dgm:cxn modelId="{D6B235DD-801A-4B5D-8AA8-8947C7241BC5}" type="presParOf" srcId="{4ADA4CD1-3EAC-4DE3-B04F-A07CDF0BD3E2}" destId="{4EBBB459-663B-49D4-9188-F0481A96F80E}" srcOrd="1" destOrd="0" presId="urn:microsoft.com/office/officeart/2005/8/layout/hierarchy4"/>
    <dgm:cxn modelId="{1F0C8F3D-F62B-49C5-A4A0-67655A92F90E}" type="presParOf" srcId="{50596FD6-9656-4D5B-B26B-33ECA6449F49}" destId="{25513663-BBB1-4991-9C72-B1B913F61B80}" srcOrd="1" destOrd="0" presId="urn:microsoft.com/office/officeart/2005/8/layout/hierarchy4"/>
    <dgm:cxn modelId="{E0589F82-892A-48BC-B885-7FE93CF87A88}" type="presParOf" srcId="{50596FD6-9656-4D5B-B26B-33ECA6449F49}" destId="{C5E6BB6A-31CB-4F0F-9CFF-CC265ABABC63}" srcOrd="2" destOrd="0" presId="urn:microsoft.com/office/officeart/2005/8/layout/hierarchy4"/>
    <dgm:cxn modelId="{EDA5F201-A47B-4031-B29C-F811EF0185A4}" type="presParOf" srcId="{C5E6BB6A-31CB-4F0F-9CFF-CC265ABABC63}" destId="{6F143E04-6414-402D-BC81-9CB214706B0E}" srcOrd="0" destOrd="0" presId="urn:microsoft.com/office/officeart/2005/8/layout/hierarchy4"/>
    <dgm:cxn modelId="{9CA8D5CF-AFCA-4712-A311-1F176B6650A7}" type="presParOf" srcId="{C5E6BB6A-31CB-4F0F-9CFF-CC265ABABC63}" destId="{D75719DD-1985-427A-A6A7-F3839E7357E9}" srcOrd="1" destOrd="0" presId="urn:microsoft.com/office/officeart/2005/8/layout/hierarchy4"/>
    <dgm:cxn modelId="{2F184C75-083B-4F7C-A447-1EFE6EA522F1}" type="presParOf" srcId="{50596FD6-9656-4D5B-B26B-33ECA6449F49}" destId="{59C15B0D-3159-43BA-8534-B7958F007D35}" srcOrd="3" destOrd="0" presId="urn:microsoft.com/office/officeart/2005/8/layout/hierarchy4"/>
    <dgm:cxn modelId="{0FECB35C-7E8F-4596-A176-C6F455791874}" type="presParOf" srcId="{50596FD6-9656-4D5B-B26B-33ECA6449F49}" destId="{D2CFDBCF-5268-482D-8907-2DBA8DC44240}" srcOrd="4" destOrd="0" presId="urn:microsoft.com/office/officeart/2005/8/layout/hierarchy4"/>
    <dgm:cxn modelId="{98AA9540-A544-48EB-A095-872C6473E135}" type="presParOf" srcId="{D2CFDBCF-5268-482D-8907-2DBA8DC44240}" destId="{FB18C02B-19CD-4FBF-BCAD-5D14C462B700}" srcOrd="0" destOrd="0" presId="urn:microsoft.com/office/officeart/2005/8/layout/hierarchy4"/>
    <dgm:cxn modelId="{6156B2DB-E321-4C3E-B334-83B101657927}" type="presParOf" srcId="{D2CFDBCF-5268-482D-8907-2DBA8DC44240}" destId="{71CEFE66-834A-4BBD-863F-A26627F398AC}" srcOrd="1" destOrd="0" presId="urn:microsoft.com/office/officeart/2005/8/layout/hierarchy4"/>
    <dgm:cxn modelId="{5BC9079A-72DE-4E8A-A3FA-53788E229BBB}" type="presParOf" srcId="{50596FD6-9656-4D5B-B26B-33ECA6449F49}" destId="{5DF79CC4-6248-4C47-9EF3-9A1F36B52DAE}" srcOrd="5" destOrd="0" presId="urn:microsoft.com/office/officeart/2005/8/layout/hierarchy4"/>
    <dgm:cxn modelId="{FE7D179A-0143-47B2-9253-D0856ABBA2D6}" type="presParOf" srcId="{50596FD6-9656-4D5B-B26B-33ECA6449F49}" destId="{2F928ACB-89F3-4F02-86B2-E6EB98F571EC}" srcOrd="6" destOrd="0" presId="urn:microsoft.com/office/officeart/2005/8/layout/hierarchy4"/>
    <dgm:cxn modelId="{26C84A31-A1BA-458A-B170-F98EEB362384}" type="presParOf" srcId="{2F928ACB-89F3-4F02-86B2-E6EB98F571EC}" destId="{6AB8D9E7-CC2E-42F7-9173-2E0652499577}" srcOrd="0" destOrd="0" presId="urn:microsoft.com/office/officeart/2005/8/layout/hierarchy4"/>
    <dgm:cxn modelId="{CC4C63D2-1F02-461C-9488-83513F05D1BA}" type="presParOf" srcId="{2F928ACB-89F3-4F02-86B2-E6EB98F571EC}" destId="{A9A8A735-E124-4E88-A941-7DB3108D195F}" srcOrd="1" destOrd="0" presId="urn:microsoft.com/office/officeart/2005/8/layout/hierarchy4"/>
    <dgm:cxn modelId="{0522378F-AF90-4A49-B6DA-CF7E36881586}" type="presParOf" srcId="{50596FD6-9656-4D5B-B26B-33ECA6449F49}" destId="{503A5B30-35F6-44AD-A2E9-5023BB1198AD}" srcOrd="7" destOrd="0" presId="urn:microsoft.com/office/officeart/2005/8/layout/hierarchy4"/>
    <dgm:cxn modelId="{83FFC7A5-6D58-430B-B97B-B6E92F3BA467}" type="presParOf" srcId="{50596FD6-9656-4D5B-B26B-33ECA6449F49}" destId="{1C43E887-803D-4237-BBE9-8A04BC040662}" srcOrd="8" destOrd="0" presId="urn:microsoft.com/office/officeart/2005/8/layout/hierarchy4"/>
    <dgm:cxn modelId="{4E950FC0-1D00-4F0B-8DE4-42CC99E45290}" type="presParOf" srcId="{1C43E887-803D-4237-BBE9-8A04BC040662}" destId="{96D86AF0-E866-4F62-A153-CA339EFCC72C}" srcOrd="0" destOrd="0" presId="urn:microsoft.com/office/officeart/2005/8/layout/hierarchy4"/>
    <dgm:cxn modelId="{4DF00170-A337-4D4A-A3BB-7644B3728D09}" type="presParOf" srcId="{1C43E887-803D-4237-BBE9-8A04BC040662}" destId="{1817F572-4D34-475D-A3AF-749776353699}" srcOrd="1" destOrd="0" presId="urn:microsoft.com/office/officeart/2005/8/layout/hierarchy4"/>
    <dgm:cxn modelId="{039DA0B3-D089-4544-A1C6-998C9648B9E1}" type="presParOf" srcId="{50596FD6-9656-4D5B-B26B-33ECA6449F49}" destId="{DFCED76F-F07F-45EA-942E-4DA5BF4E8B03}" srcOrd="9" destOrd="0" presId="urn:microsoft.com/office/officeart/2005/8/layout/hierarchy4"/>
    <dgm:cxn modelId="{0E2208EC-4D50-466B-9BE4-A8F463C4F53D}" type="presParOf" srcId="{50596FD6-9656-4D5B-B26B-33ECA6449F49}" destId="{B1142719-4706-45B8-9EC4-03A93343D97F}" srcOrd="10" destOrd="0" presId="urn:microsoft.com/office/officeart/2005/8/layout/hierarchy4"/>
    <dgm:cxn modelId="{CDCF3A31-BD56-41FD-9419-2FE698FBA81F}" type="presParOf" srcId="{B1142719-4706-45B8-9EC4-03A93343D97F}" destId="{D276A6A5-A573-4160-9C7A-469AD6E25544}" srcOrd="0" destOrd="0" presId="urn:microsoft.com/office/officeart/2005/8/layout/hierarchy4"/>
    <dgm:cxn modelId="{FEFC2FF1-B26E-4E8E-AC9F-0294295D97E6}" type="presParOf" srcId="{B1142719-4706-45B8-9EC4-03A93343D97F}" destId="{64EEE1FD-4DC3-4751-A65C-061A8D6D0AE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82D495-C643-46C6-916E-E5720CDAB7F3}"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A1B771C6-D312-423A-A4AF-74E4F1045A05}">
      <dgm:prSet/>
      <dgm:spPr/>
      <dgm:t>
        <a:bodyPr/>
        <a:lstStyle/>
        <a:p>
          <a:r>
            <a:rPr lang="en-US"/>
            <a:t>Overall, </a:t>
          </a:r>
          <a:r>
            <a:rPr lang="en-US" b="1"/>
            <a:t>$1.06 trillion </a:t>
          </a:r>
          <a:r>
            <a:rPr lang="en-US"/>
            <a:t>reduction in spending on Medicaid and ACA marketplaces</a:t>
          </a:r>
        </a:p>
      </dgm:t>
    </dgm:pt>
    <dgm:pt modelId="{BEC5E742-63E3-4C15-BBE2-8B2F324BE2FD}" type="parTrans" cxnId="{940986CF-64E5-4711-8846-E889AA4914D5}">
      <dgm:prSet/>
      <dgm:spPr/>
      <dgm:t>
        <a:bodyPr/>
        <a:lstStyle/>
        <a:p>
          <a:endParaRPr lang="en-US"/>
        </a:p>
      </dgm:t>
    </dgm:pt>
    <dgm:pt modelId="{DA7622C3-8B8A-423D-94B9-4BC0D65E8FD2}" type="sibTrans" cxnId="{940986CF-64E5-4711-8846-E889AA4914D5}">
      <dgm:prSet/>
      <dgm:spPr/>
      <dgm:t>
        <a:bodyPr/>
        <a:lstStyle/>
        <a:p>
          <a:endParaRPr lang="en-US"/>
        </a:p>
      </dgm:t>
    </dgm:pt>
    <dgm:pt modelId="{804E8940-CD16-41A3-9270-08D7EC23C194}">
      <dgm:prSet/>
      <dgm:spPr/>
      <dgm:t>
        <a:bodyPr/>
        <a:lstStyle/>
        <a:p>
          <a:r>
            <a:rPr lang="en-US" b="1"/>
            <a:t>10 million </a:t>
          </a:r>
          <a:r>
            <a:rPr lang="en-US"/>
            <a:t>more uninsured</a:t>
          </a:r>
        </a:p>
      </dgm:t>
    </dgm:pt>
    <dgm:pt modelId="{FF83C380-A381-40C7-9C46-9B26BD9C9E60}" type="parTrans" cxnId="{A36412A7-D1BB-4F07-A976-C9CDD5C71389}">
      <dgm:prSet/>
      <dgm:spPr/>
      <dgm:t>
        <a:bodyPr/>
        <a:lstStyle/>
        <a:p>
          <a:endParaRPr lang="en-US"/>
        </a:p>
      </dgm:t>
    </dgm:pt>
    <dgm:pt modelId="{F282C8DD-6763-4344-A979-42C1E820613D}" type="sibTrans" cxnId="{A36412A7-D1BB-4F07-A976-C9CDD5C71389}">
      <dgm:prSet/>
      <dgm:spPr/>
      <dgm:t>
        <a:bodyPr/>
        <a:lstStyle/>
        <a:p>
          <a:endParaRPr lang="en-US"/>
        </a:p>
      </dgm:t>
    </dgm:pt>
    <dgm:pt modelId="{96A02CF6-B33A-4BE0-8297-C720AD3DC32B}" type="pres">
      <dgm:prSet presAssocID="{0B82D495-C643-46C6-916E-E5720CDAB7F3}" presName="hierChild1" presStyleCnt="0">
        <dgm:presLayoutVars>
          <dgm:chPref val="1"/>
          <dgm:dir/>
          <dgm:animOne val="branch"/>
          <dgm:animLvl val="lvl"/>
          <dgm:resizeHandles/>
        </dgm:presLayoutVars>
      </dgm:prSet>
      <dgm:spPr/>
    </dgm:pt>
    <dgm:pt modelId="{C2C1788D-B243-4BD3-986A-FF921917054F}" type="pres">
      <dgm:prSet presAssocID="{A1B771C6-D312-423A-A4AF-74E4F1045A05}" presName="hierRoot1" presStyleCnt="0"/>
      <dgm:spPr/>
    </dgm:pt>
    <dgm:pt modelId="{7086DCB7-2E8B-4AEE-9E06-B682DB541909}" type="pres">
      <dgm:prSet presAssocID="{A1B771C6-D312-423A-A4AF-74E4F1045A05}" presName="composite" presStyleCnt="0"/>
      <dgm:spPr/>
    </dgm:pt>
    <dgm:pt modelId="{431FEEEB-DD34-4308-A960-D14754901F2F}" type="pres">
      <dgm:prSet presAssocID="{A1B771C6-D312-423A-A4AF-74E4F1045A05}" presName="background" presStyleLbl="node0" presStyleIdx="0" presStyleCnt="2"/>
      <dgm:spPr/>
    </dgm:pt>
    <dgm:pt modelId="{9510F8D6-B488-4CC4-9CDC-7729F955089B}" type="pres">
      <dgm:prSet presAssocID="{A1B771C6-D312-423A-A4AF-74E4F1045A05}" presName="text" presStyleLbl="fgAcc0" presStyleIdx="0" presStyleCnt="2">
        <dgm:presLayoutVars>
          <dgm:chPref val="3"/>
        </dgm:presLayoutVars>
      </dgm:prSet>
      <dgm:spPr/>
    </dgm:pt>
    <dgm:pt modelId="{8EB5A137-64EB-49C9-9F08-4014A414CE7C}" type="pres">
      <dgm:prSet presAssocID="{A1B771C6-D312-423A-A4AF-74E4F1045A05}" presName="hierChild2" presStyleCnt="0"/>
      <dgm:spPr/>
    </dgm:pt>
    <dgm:pt modelId="{BC6B7FA6-61CE-4AF0-87BD-A877BCE8BC39}" type="pres">
      <dgm:prSet presAssocID="{804E8940-CD16-41A3-9270-08D7EC23C194}" presName="hierRoot1" presStyleCnt="0"/>
      <dgm:spPr/>
    </dgm:pt>
    <dgm:pt modelId="{B5305057-3CA5-44B5-8A83-FD7A20F15484}" type="pres">
      <dgm:prSet presAssocID="{804E8940-CD16-41A3-9270-08D7EC23C194}" presName="composite" presStyleCnt="0"/>
      <dgm:spPr/>
    </dgm:pt>
    <dgm:pt modelId="{B7128EB4-FF65-4B35-AADD-4D8AFC01742A}" type="pres">
      <dgm:prSet presAssocID="{804E8940-CD16-41A3-9270-08D7EC23C194}" presName="background" presStyleLbl="node0" presStyleIdx="1" presStyleCnt="2"/>
      <dgm:spPr/>
    </dgm:pt>
    <dgm:pt modelId="{F65B0B9D-6C92-433C-AA14-DCB17A3D6E9B}" type="pres">
      <dgm:prSet presAssocID="{804E8940-CD16-41A3-9270-08D7EC23C194}" presName="text" presStyleLbl="fgAcc0" presStyleIdx="1" presStyleCnt="2">
        <dgm:presLayoutVars>
          <dgm:chPref val="3"/>
        </dgm:presLayoutVars>
      </dgm:prSet>
      <dgm:spPr/>
    </dgm:pt>
    <dgm:pt modelId="{1E0FCF49-9D3C-418F-A008-7705E2C47ABD}" type="pres">
      <dgm:prSet presAssocID="{804E8940-CD16-41A3-9270-08D7EC23C194}" presName="hierChild2" presStyleCnt="0"/>
      <dgm:spPr/>
    </dgm:pt>
  </dgm:ptLst>
  <dgm:cxnLst>
    <dgm:cxn modelId="{88C1393C-0435-4BCB-8E33-DCF1B42C57E1}" type="presOf" srcId="{804E8940-CD16-41A3-9270-08D7EC23C194}" destId="{F65B0B9D-6C92-433C-AA14-DCB17A3D6E9B}" srcOrd="0" destOrd="0" presId="urn:microsoft.com/office/officeart/2005/8/layout/hierarchy1"/>
    <dgm:cxn modelId="{763E7873-5290-4A2D-893A-3639FF52A9F2}" type="presOf" srcId="{0B82D495-C643-46C6-916E-E5720CDAB7F3}" destId="{96A02CF6-B33A-4BE0-8297-C720AD3DC32B}" srcOrd="0" destOrd="0" presId="urn:microsoft.com/office/officeart/2005/8/layout/hierarchy1"/>
    <dgm:cxn modelId="{BF705F83-95FF-406A-A52D-E7F81063D740}" type="presOf" srcId="{A1B771C6-D312-423A-A4AF-74E4F1045A05}" destId="{9510F8D6-B488-4CC4-9CDC-7729F955089B}" srcOrd="0" destOrd="0" presId="urn:microsoft.com/office/officeart/2005/8/layout/hierarchy1"/>
    <dgm:cxn modelId="{A36412A7-D1BB-4F07-A976-C9CDD5C71389}" srcId="{0B82D495-C643-46C6-916E-E5720CDAB7F3}" destId="{804E8940-CD16-41A3-9270-08D7EC23C194}" srcOrd="1" destOrd="0" parTransId="{FF83C380-A381-40C7-9C46-9B26BD9C9E60}" sibTransId="{F282C8DD-6763-4344-A979-42C1E820613D}"/>
    <dgm:cxn modelId="{940986CF-64E5-4711-8846-E889AA4914D5}" srcId="{0B82D495-C643-46C6-916E-E5720CDAB7F3}" destId="{A1B771C6-D312-423A-A4AF-74E4F1045A05}" srcOrd="0" destOrd="0" parTransId="{BEC5E742-63E3-4C15-BBE2-8B2F324BE2FD}" sibTransId="{DA7622C3-8B8A-423D-94B9-4BC0D65E8FD2}"/>
    <dgm:cxn modelId="{D6896944-64F5-4336-A5CE-BB1EC1327B6A}" type="presParOf" srcId="{96A02CF6-B33A-4BE0-8297-C720AD3DC32B}" destId="{C2C1788D-B243-4BD3-986A-FF921917054F}" srcOrd="0" destOrd="0" presId="urn:microsoft.com/office/officeart/2005/8/layout/hierarchy1"/>
    <dgm:cxn modelId="{0C70CEFB-0628-42DE-8ECC-6E91CE60EA79}" type="presParOf" srcId="{C2C1788D-B243-4BD3-986A-FF921917054F}" destId="{7086DCB7-2E8B-4AEE-9E06-B682DB541909}" srcOrd="0" destOrd="0" presId="urn:microsoft.com/office/officeart/2005/8/layout/hierarchy1"/>
    <dgm:cxn modelId="{BD7C9432-D225-46B4-BDD5-7B7018B128F8}" type="presParOf" srcId="{7086DCB7-2E8B-4AEE-9E06-B682DB541909}" destId="{431FEEEB-DD34-4308-A960-D14754901F2F}" srcOrd="0" destOrd="0" presId="urn:microsoft.com/office/officeart/2005/8/layout/hierarchy1"/>
    <dgm:cxn modelId="{B003EB59-5611-4A7D-B0ED-DEDC0DD42AF8}" type="presParOf" srcId="{7086DCB7-2E8B-4AEE-9E06-B682DB541909}" destId="{9510F8D6-B488-4CC4-9CDC-7729F955089B}" srcOrd="1" destOrd="0" presId="urn:microsoft.com/office/officeart/2005/8/layout/hierarchy1"/>
    <dgm:cxn modelId="{FBCE6C41-C90A-4E54-8E11-3F085CB3F95C}" type="presParOf" srcId="{C2C1788D-B243-4BD3-986A-FF921917054F}" destId="{8EB5A137-64EB-49C9-9F08-4014A414CE7C}" srcOrd="1" destOrd="0" presId="urn:microsoft.com/office/officeart/2005/8/layout/hierarchy1"/>
    <dgm:cxn modelId="{6AD58518-A523-4C4E-B576-765FF9DA9A1F}" type="presParOf" srcId="{96A02CF6-B33A-4BE0-8297-C720AD3DC32B}" destId="{BC6B7FA6-61CE-4AF0-87BD-A877BCE8BC39}" srcOrd="1" destOrd="0" presId="urn:microsoft.com/office/officeart/2005/8/layout/hierarchy1"/>
    <dgm:cxn modelId="{5E6C4D2A-8636-4D62-9503-F107EDB62AC3}" type="presParOf" srcId="{BC6B7FA6-61CE-4AF0-87BD-A877BCE8BC39}" destId="{B5305057-3CA5-44B5-8A83-FD7A20F15484}" srcOrd="0" destOrd="0" presId="urn:microsoft.com/office/officeart/2005/8/layout/hierarchy1"/>
    <dgm:cxn modelId="{CBC88903-BA1E-4819-96B8-D2B0BAC9957A}" type="presParOf" srcId="{B5305057-3CA5-44B5-8A83-FD7A20F15484}" destId="{B7128EB4-FF65-4B35-AADD-4D8AFC01742A}" srcOrd="0" destOrd="0" presId="urn:microsoft.com/office/officeart/2005/8/layout/hierarchy1"/>
    <dgm:cxn modelId="{6FD4FB9A-D8B6-4D0F-A47D-F0E0AE0F79B9}" type="presParOf" srcId="{B5305057-3CA5-44B5-8A83-FD7A20F15484}" destId="{F65B0B9D-6C92-433C-AA14-DCB17A3D6E9B}" srcOrd="1" destOrd="0" presId="urn:microsoft.com/office/officeart/2005/8/layout/hierarchy1"/>
    <dgm:cxn modelId="{EA08689E-E7DF-4C34-BAD8-B61A3119FFDD}" type="presParOf" srcId="{BC6B7FA6-61CE-4AF0-87BD-A877BCE8BC39}" destId="{1E0FCF49-9D3C-418F-A008-7705E2C47AB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B20C21-50D7-4FA3-A6FD-B9DF35143397}" type="doc">
      <dgm:prSet loTypeId="urn:microsoft.com/office/officeart/2005/8/layout/hierarchy4" loCatId="list" qsTypeId="urn:microsoft.com/office/officeart/2005/8/quickstyle/simple2" qsCatId="simple" csTypeId="urn:microsoft.com/office/officeart/2005/8/colors/colorful4" csCatId="colorful" phldr="1"/>
      <dgm:spPr/>
      <dgm:t>
        <a:bodyPr/>
        <a:lstStyle/>
        <a:p>
          <a:endParaRPr lang="en-US"/>
        </a:p>
      </dgm:t>
    </dgm:pt>
    <dgm:pt modelId="{106B177B-4D6A-439D-A18F-D7B1CA61CA7A}">
      <dgm:prSet phldrT="[Text]" custT="1"/>
      <dgm:spPr/>
      <dgm:t>
        <a:bodyPr/>
        <a:lstStyle/>
        <a:p>
          <a:pPr>
            <a:lnSpc>
              <a:spcPct val="90000"/>
            </a:lnSpc>
            <a:spcAft>
              <a:spcPts val="600"/>
            </a:spcAft>
          </a:pPr>
          <a:r>
            <a:rPr lang="en-US" sz="3600" b="1">
              <a:latin typeface="Calibri" panose="020F0502020204030204" pitchFamily="34" charset="0"/>
              <a:ea typeface="Calibri" panose="020F0502020204030204" pitchFamily="34" charset="0"/>
              <a:cs typeface="Calibri" panose="020F0502020204030204" pitchFamily="34" charset="0"/>
            </a:rPr>
            <a:t>Total Spending Reduction: $911 Billion</a:t>
          </a:r>
        </a:p>
        <a:p>
          <a:pPr>
            <a:lnSpc>
              <a:spcPct val="100000"/>
            </a:lnSpc>
            <a:spcAft>
              <a:spcPts val="600"/>
            </a:spcAft>
          </a:pPr>
          <a:r>
            <a:rPr lang="en-US" sz="3200" b="0">
              <a:latin typeface="Calibri" panose="020F0502020204030204" pitchFamily="34" charset="0"/>
              <a:ea typeface="Calibri" panose="020F0502020204030204" pitchFamily="34" charset="0"/>
              <a:cs typeface="Calibri" panose="020F0502020204030204" pitchFamily="34" charset="0"/>
            </a:rPr>
            <a:t>More than 85% of the reduction comes from 5 policies</a:t>
          </a:r>
        </a:p>
      </dgm:t>
    </dgm:pt>
    <dgm:pt modelId="{278EBA51-643E-46F8-9AEA-815621B1BA61}" type="parTrans" cxnId="{3C709793-1D1D-476E-9136-3A2747CCAC86}">
      <dgm:prSet/>
      <dgm:spPr/>
      <dgm:t>
        <a:bodyPr/>
        <a:lstStyle/>
        <a:p>
          <a:endParaRPr lang="en-US">
            <a:latin typeface="Arial Black" panose="020B0A04020102020204" pitchFamily="34" charset="0"/>
          </a:endParaRPr>
        </a:p>
      </dgm:t>
    </dgm:pt>
    <dgm:pt modelId="{75539761-5E45-4671-9DF3-A70BB344CCD7}" type="sibTrans" cxnId="{3C709793-1D1D-476E-9136-3A2747CCAC86}">
      <dgm:prSet/>
      <dgm:spPr/>
      <dgm:t>
        <a:bodyPr/>
        <a:lstStyle/>
        <a:p>
          <a:endParaRPr lang="en-US">
            <a:latin typeface="Arial Black" panose="020B0A04020102020204" pitchFamily="34" charset="0"/>
          </a:endParaRPr>
        </a:p>
      </dgm:t>
    </dgm:pt>
    <dgm:pt modelId="{843D5175-43AE-49D2-BE64-14950CA21BD0}">
      <dgm:prSet phldrT="[Text]"/>
      <dgm:spPr>
        <a:solidFill>
          <a:srgbClr val="00B050"/>
        </a:solidFill>
      </dgm:spPr>
      <dgm:t>
        <a:bodyPr/>
        <a:lstStyle/>
        <a:p>
          <a:r>
            <a:rPr lang="en-US" b="1">
              <a:latin typeface="Calibri" panose="020F0502020204030204" pitchFamily="34" charset="0"/>
              <a:ea typeface="Calibri" panose="020F0502020204030204" pitchFamily="34" charset="0"/>
              <a:cs typeface="Calibri" panose="020F0502020204030204" pitchFamily="34" charset="0"/>
            </a:rPr>
            <a:t>Medicaid Provider Taxes</a:t>
          </a:r>
        </a:p>
        <a:p>
          <a:endParaRPr lang="en-US" b="1">
            <a:latin typeface="Calibri" panose="020F0502020204030204" pitchFamily="34" charset="0"/>
            <a:ea typeface="Calibri" panose="020F0502020204030204" pitchFamily="34" charset="0"/>
            <a:cs typeface="Calibri" panose="020F0502020204030204" pitchFamily="34" charset="0"/>
          </a:endParaRPr>
        </a:p>
        <a:p>
          <a:endParaRPr lang="en-US" b="1">
            <a:latin typeface="Calibri" panose="020F0502020204030204" pitchFamily="34" charset="0"/>
            <a:ea typeface="Calibri" panose="020F0502020204030204" pitchFamily="34" charset="0"/>
            <a:cs typeface="Calibri" panose="020F0502020204030204" pitchFamily="34" charset="0"/>
          </a:endParaRPr>
        </a:p>
        <a:p>
          <a:endParaRPr lang="en-US" b="1">
            <a:latin typeface="Calibri" panose="020F0502020204030204" pitchFamily="34" charset="0"/>
            <a:ea typeface="Calibri" panose="020F0502020204030204" pitchFamily="34" charset="0"/>
            <a:cs typeface="Calibri" panose="020F0502020204030204" pitchFamily="34" charset="0"/>
          </a:endParaRPr>
        </a:p>
      </dgm:t>
    </dgm:pt>
    <dgm:pt modelId="{E216FD28-DE53-4431-BB1F-8EF8F1461BB1}" type="parTrans" cxnId="{445D8B15-E1E7-4104-B882-68C5655C8767}">
      <dgm:prSet/>
      <dgm:spPr/>
      <dgm:t>
        <a:bodyPr/>
        <a:lstStyle/>
        <a:p>
          <a:endParaRPr lang="en-US">
            <a:latin typeface="Arial Black" panose="020B0A04020102020204" pitchFamily="34" charset="0"/>
          </a:endParaRPr>
        </a:p>
      </dgm:t>
    </dgm:pt>
    <dgm:pt modelId="{636AFFD1-CF54-4F18-AC72-86811997D4C6}" type="sibTrans" cxnId="{445D8B15-E1E7-4104-B882-68C5655C8767}">
      <dgm:prSet/>
      <dgm:spPr/>
      <dgm:t>
        <a:bodyPr/>
        <a:lstStyle/>
        <a:p>
          <a:endParaRPr lang="en-US">
            <a:latin typeface="Arial Black" panose="020B0A04020102020204" pitchFamily="34" charset="0"/>
          </a:endParaRPr>
        </a:p>
      </dgm:t>
    </dgm:pt>
    <dgm:pt modelId="{B6B5A479-1C65-495C-A70F-AC92FF77FEAD}">
      <dgm:prSet phldrT="[Text]"/>
      <dgm:spPr>
        <a:solidFill>
          <a:schemeClr val="accent4"/>
        </a:solidFill>
      </dgm:spPr>
      <dgm:t>
        <a:bodyPr/>
        <a:lstStyle/>
        <a:p>
          <a:r>
            <a:rPr lang="en-US" b="1">
              <a:latin typeface="Calibri" panose="020F0502020204030204" pitchFamily="34" charset="0"/>
              <a:ea typeface="Calibri" panose="020F0502020204030204" pitchFamily="34" charset="0"/>
              <a:cs typeface="Calibri" panose="020F0502020204030204" pitchFamily="34" charset="0"/>
            </a:rPr>
            <a:t>Reducing State Directed Payments</a:t>
          </a:r>
        </a:p>
        <a:p>
          <a:endParaRPr lang="en-US" b="1">
            <a:latin typeface="Calibri" panose="020F0502020204030204" pitchFamily="34" charset="0"/>
            <a:ea typeface="Calibri" panose="020F0502020204030204" pitchFamily="34" charset="0"/>
            <a:cs typeface="Calibri" panose="020F0502020204030204" pitchFamily="34" charset="0"/>
          </a:endParaRPr>
        </a:p>
        <a:p>
          <a:endParaRPr lang="en-US" b="1">
            <a:latin typeface="Calibri" panose="020F0502020204030204" pitchFamily="34" charset="0"/>
            <a:ea typeface="Calibri" panose="020F0502020204030204" pitchFamily="34" charset="0"/>
            <a:cs typeface="Calibri" panose="020F0502020204030204" pitchFamily="34" charset="0"/>
          </a:endParaRPr>
        </a:p>
        <a:p>
          <a:endParaRPr lang="en-US" b="1">
            <a:latin typeface="Calibri" panose="020F0502020204030204" pitchFamily="34" charset="0"/>
            <a:ea typeface="Calibri" panose="020F0502020204030204" pitchFamily="34" charset="0"/>
            <a:cs typeface="Calibri" panose="020F0502020204030204" pitchFamily="34" charset="0"/>
          </a:endParaRPr>
        </a:p>
      </dgm:t>
    </dgm:pt>
    <dgm:pt modelId="{1E189A68-8224-4BAD-A9A4-C4F6E9B4464C}" type="parTrans" cxnId="{922C3B9E-5C5B-4F96-82E0-DAAE490E67F9}">
      <dgm:prSet/>
      <dgm:spPr/>
      <dgm:t>
        <a:bodyPr/>
        <a:lstStyle/>
        <a:p>
          <a:endParaRPr lang="en-US">
            <a:latin typeface="Arial Black" panose="020B0A04020102020204" pitchFamily="34" charset="0"/>
          </a:endParaRPr>
        </a:p>
      </dgm:t>
    </dgm:pt>
    <dgm:pt modelId="{E435BDD3-A94E-485D-A078-F83EF7928416}" type="sibTrans" cxnId="{922C3B9E-5C5B-4F96-82E0-DAAE490E67F9}">
      <dgm:prSet/>
      <dgm:spPr/>
      <dgm:t>
        <a:bodyPr/>
        <a:lstStyle/>
        <a:p>
          <a:endParaRPr lang="en-US">
            <a:latin typeface="Arial Black" panose="020B0A04020102020204" pitchFamily="34" charset="0"/>
          </a:endParaRPr>
        </a:p>
      </dgm:t>
    </dgm:pt>
    <dgm:pt modelId="{2B9B070F-C66C-446A-A376-E46BB03B7E9E}">
      <dgm:prSet phldrT="[Text]"/>
      <dgm:spPr>
        <a:solidFill>
          <a:schemeClr val="bg1">
            <a:lumMod val="75000"/>
          </a:schemeClr>
        </a:solidFill>
      </dgm:spPr>
      <dgm:t>
        <a:bodyPr/>
        <a:lstStyle/>
        <a:p>
          <a:r>
            <a:rPr lang="en-US" b="1">
              <a:latin typeface="Calibri" panose="020F0502020204030204" pitchFamily="34" charset="0"/>
              <a:ea typeface="Calibri" panose="020F0502020204030204" pitchFamily="34" charset="0"/>
              <a:cs typeface="Calibri" panose="020F0502020204030204" pitchFamily="34" charset="0"/>
            </a:rPr>
            <a:t>Eligibility and Enrollment Rules Freeze</a:t>
          </a:r>
        </a:p>
        <a:p>
          <a:endParaRPr lang="en-US" b="1">
            <a:latin typeface="Calibri" panose="020F0502020204030204" pitchFamily="34" charset="0"/>
            <a:ea typeface="Calibri" panose="020F0502020204030204" pitchFamily="34" charset="0"/>
            <a:cs typeface="Calibri" panose="020F0502020204030204" pitchFamily="34" charset="0"/>
          </a:endParaRPr>
        </a:p>
        <a:p>
          <a:endParaRPr lang="en-US" b="1">
            <a:latin typeface="Calibri" panose="020F0502020204030204" pitchFamily="34" charset="0"/>
            <a:ea typeface="Calibri" panose="020F0502020204030204" pitchFamily="34" charset="0"/>
            <a:cs typeface="Calibri" panose="020F0502020204030204" pitchFamily="34" charset="0"/>
          </a:endParaRPr>
        </a:p>
        <a:p>
          <a:endParaRPr lang="en-US" b="1">
            <a:latin typeface="Calibri" panose="020F0502020204030204" pitchFamily="34" charset="0"/>
            <a:ea typeface="Calibri" panose="020F0502020204030204" pitchFamily="34" charset="0"/>
            <a:cs typeface="Calibri" panose="020F0502020204030204" pitchFamily="34" charset="0"/>
          </a:endParaRPr>
        </a:p>
      </dgm:t>
    </dgm:pt>
    <dgm:pt modelId="{B5CD1BA1-9C5C-4B1E-8729-811B5E342BD4}" type="parTrans" cxnId="{5EF935D8-8E92-4340-8B93-6451180E9E7F}">
      <dgm:prSet/>
      <dgm:spPr/>
      <dgm:t>
        <a:bodyPr/>
        <a:lstStyle/>
        <a:p>
          <a:endParaRPr lang="en-US">
            <a:latin typeface="Arial Black" panose="020B0A04020102020204" pitchFamily="34" charset="0"/>
          </a:endParaRPr>
        </a:p>
      </dgm:t>
    </dgm:pt>
    <dgm:pt modelId="{2DBB0CB5-189D-4DFF-B5EF-65172D8A351A}" type="sibTrans" cxnId="{5EF935D8-8E92-4340-8B93-6451180E9E7F}">
      <dgm:prSet/>
      <dgm:spPr/>
      <dgm:t>
        <a:bodyPr/>
        <a:lstStyle/>
        <a:p>
          <a:endParaRPr lang="en-US">
            <a:latin typeface="Arial Black" panose="020B0A04020102020204" pitchFamily="34" charset="0"/>
          </a:endParaRPr>
        </a:p>
      </dgm:t>
    </dgm:pt>
    <dgm:pt modelId="{A62C06F7-61B2-4BA9-B327-DF86D4AA0202}">
      <dgm:prSet phldrT="[Text]" custT="1"/>
      <dgm:spPr>
        <a:solidFill>
          <a:schemeClr val="accent1"/>
        </a:solidFill>
        <a:ln w="19050" cap="flat" cmpd="sng" algn="ctr">
          <a:solidFill>
            <a:prstClr val="white">
              <a:hueOff val="0"/>
              <a:satOff val="0"/>
              <a:lumOff val="0"/>
              <a:alphaOff val="0"/>
            </a:prstClr>
          </a:solidFill>
          <a:prstDash val="solid"/>
          <a:miter lim="800000"/>
        </a:ln>
        <a:effectLst/>
      </dgm:spPr>
      <dgm:t>
        <a:bodyPr spcFirstLastPara="0" vert="horz" wrap="square" lIns="49530" tIns="49530" rIns="49530" bIns="49530" numCol="1" spcCol="1270" anchor="ctr" anchorCtr="0"/>
        <a:lstStyle/>
        <a:p>
          <a:pPr marL="0" lvl="0" indent="0" algn="ctr" defTabSz="577850">
            <a:lnSpc>
              <a:spcPct val="90000"/>
            </a:lnSpc>
            <a:spcBef>
              <a:spcPct val="0"/>
            </a:spcBef>
            <a:spcAft>
              <a:spcPct val="35000"/>
            </a:spcAft>
            <a:buNone/>
          </a:pPr>
          <a:r>
            <a:rPr lang="en-US" sz="2500" b="1" kern="1200">
              <a:solidFill>
                <a:prstClr val="white"/>
              </a:solidFill>
              <a:latin typeface="Calibri" panose="020F0502020204030204" pitchFamily="34" charset="0"/>
              <a:ea typeface="Calibri" panose="020F0502020204030204" pitchFamily="34" charset="0"/>
              <a:cs typeface="Calibri" panose="020F0502020204030204" pitchFamily="34" charset="0"/>
            </a:rPr>
            <a:t>More Frequent Eligibility Checks</a:t>
          </a:r>
        </a:p>
        <a:p>
          <a:pPr marL="0" lvl="0" indent="0" algn="ctr" defTabSz="577850">
            <a:lnSpc>
              <a:spcPct val="90000"/>
            </a:lnSpc>
            <a:spcBef>
              <a:spcPct val="0"/>
            </a:spcBef>
            <a:spcAft>
              <a:spcPct val="35000"/>
            </a:spcAft>
            <a:buNone/>
          </a:pPr>
          <a:endParaRPr lang="en-US" sz="1600" b="1" kern="1200">
            <a:solidFill>
              <a:prstClr val="white"/>
            </a:solidFill>
            <a:latin typeface="Calibri" panose="020F0502020204030204" pitchFamily="34" charset="0"/>
            <a:ea typeface="Calibri" panose="020F0502020204030204" pitchFamily="34" charset="0"/>
            <a:cs typeface="Calibri" panose="020F0502020204030204" pitchFamily="34" charset="0"/>
          </a:endParaRPr>
        </a:p>
        <a:p>
          <a:pPr marL="0" lvl="0" indent="0" algn="ctr" defTabSz="577850">
            <a:lnSpc>
              <a:spcPct val="90000"/>
            </a:lnSpc>
            <a:spcBef>
              <a:spcPct val="0"/>
            </a:spcBef>
            <a:spcAft>
              <a:spcPct val="35000"/>
            </a:spcAft>
            <a:buNone/>
          </a:pPr>
          <a:endParaRPr lang="en-US" sz="1800" b="1" kern="1200">
            <a:solidFill>
              <a:prstClr val="white"/>
            </a:solidFill>
            <a:latin typeface="Calibri" panose="020F0502020204030204" pitchFamily="34" charset="0"/>
            <a:ea typeface="Calibri" panose="020F0502020204030204" pitchFamily="34" charset="0"/>
            <a:cs typeface="Calibri" panose="020F0502020204030204" pitchFamily="34" charset="0"/>
          </a:endParaRPr>
        </a:p>
        <a:p>
          <a:pPr marL="0" lvl="0" indent="0" algn="ctr" defTabSz="577850">
            <a:lnSpc>
              <a:spcPct val="90000"/>
            </a:lnSpc>
            <a:spcBef>
              <a:spcPct val="0"/>
            </a:spcBef>
            <a:spcAft>
              <a:spcPct val="35000"/>
            </a:spcAft>
            <a:buNone/>
          </a:pPr>
          <a:endParaRPr lang="en-US" sz="1800" b="1" kern="1200">
            <a:solidFill>
              <a:prstClr val="white"/>
            </a:solidFill>
            <a:latin typeface="Calibri" panose="020F0502020204030204" pitchFamily="34" charset="0"/>
            <a:ea typeface="Calibri" panose="020F0502020204030204" pitchFamily="34" charset="0"/>
            <a:cs typeface="Calibri" panose="020F0502020204030204" pitchFamily="34" charset="0"/>
          </a:endParaRPr>
        </a:p>
        <a:p>
          <a:pPr marL="0" lvl="0" indent="0" algn="ctr" defTabSz="577850">
            <a:lnSpc>
              <a:spcPct val="90000"/>
            </a:lnSpc>
            <a:spcBef>
              <a:spcPct val="0"/>
            </a:spcBef>
            <a:spcAft>
              <a:spcPct val="35000"/>
            </a:spcAft>
            <a:buNone/>
          </a:pPr>
          <a:endParaRPr lang="en-US" sz="2300" b="1" kern="1200">
            <a:solidFill>
              <a:prstClr val="white"/>
            </a:solidFill>
            <a:latin typeface="Calibri" panose="020F0502020204030204" pitchFamily="34" charset="0"/>
            <a:ea typeface="Calibri" panose="020F0502020204030204" pitchFamily="34" charset="0"/>
            <a:cs typeface="Calibri" panose="020F0502020204030204" pitchFamily="34" charset="0"/>
          </a:endParaRPr>
        </a:p>
      </dgm:t>
    </dgm:pt>
    <dgm:pt modelId="{858435EF-90E4-4FE2-BC5C-ACD50EBD9C9A}" type="parTrans" cxnId="{2624C93F-5414-4683-BF0D-EB61BE993044}">
      <dgm:prSet/>
      <dgm:spPr/>
      <dgm:t>
        <a:bodyPr/>
        <a:lstStyle/>
        <a:p>
          <a:endParaRPr lang="en-US"/>
        </a:p>
      </dgm:t>
    </dgm:pt>
    <dgm:pt modelId="{9E112380-E2B0-44B7-B3B1-35184B04C093}" type="sibTrans" cxnId="{2624C93F-5414-4683-BF0D-EB61BE993044}">
      <dgm:prSet/>
      <dgm:spPr/>
      <dgm:t>
        <a:bodyPr/>
        <a:lstStyle/>
        <a:p>
          <a:endParaRPr lang="en-US"/>
        </a:p>
      </dgm:t>
    </dgm:pt>
    <dgm:pt modelId="{C2034D05-8A83-47A5-8DBA-712134B17C3C}">
      <dgm:prSet phldrT="[Text]" custT="1"/>
      <dgm:spPr>
        <a:solidFill>
          <a:srgbClr val="193560">
            <a:hueOff val="0"/>
            <a:satOff val="0"/>
            <a:lumOff val="0"/>
            <a:alphaOff val="0"/>
          </a:srgbClr>
        </a:solidFill>
        <a:ln w="19050" cap="flat" cmpd="sng" algn="ctr">
          <a:solidFill>
            <a:prstClr val="white">
              <a:hueOff val="0"/>
              <a:satOff val="0"/>
              <a:lumOff val="0"/>
              <a:alphaOff val="0"/>
            </a:prstClr>
          </a:solidFill>
          <a:prstDash val="solid"/>
          <a:miter lim="800000"/>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2500" b="1" kern="1200">
              <a:solidFill>
                <a:prstClr val="white"/>
              </a:solidFill>
              <a:latin typeface="+mn-lt"/>
              <a:ea typeface="Calibri" panose="020F0502020204030204" pitchFamily="34" charset="0"/>
              <a:cs typeface="Calibri" panose="020F0502020204030204" pitchFamily="34" charset="0"/>
            </a:rPr>
            <a:t>Work </a:t>
          </a:r>
        </a:p>
        <a:p>
          <a:pPr marL="0" lvl="0" indent="0" algn="ctr" defTabSz="711200">
            <a:lnSpc>
              <a:spcPct val="90000"/>
            </a:lnSpc>
            <a:spcBef>
              <a:spcPct val="0"/>
            </a:spcBef>
            <a:spcAft>
              <a:spcPct val="35000"/>
            </a:spcAft>
            <a:buNone/>
          </a:pPr>
          <a:r>
            <a:rPr lang="en-US" sz="2500" b="1" kern="1200">
              <a:solidFill>
                <a:prstClr val="white"/>
              </a:solidFill>
              <a:latin typeface="+mn-lt"/>
              <a:ea typeface="Calibri" panose="020F0502020204030204" pitchFamily="34" charset="0"/>
              <a:cs typeface="Calibri" panose="020F0502020204030204" pitchFamily="34" charset="0"/>
            </a:rPr>
            <a:t>Requirements</a:t>
          </a:r>
        </a:p>
        <a:p>
          <a:pPr marL="0" lvl="0" indent="0" algn="ctr" defTabSz="711200">
            <a:lnSpc>
              <a:spcPct val="90000"/>
            </a:lnSpc>
            <a:spcBef>
              <a:spcPct val="0"/>
            </a:spcBef>
            <a:spcAft>
              <a:spcPct val="35000"/>
            </a:spcAft>
            <a:buNone/>
          </a:pPr>
          <a:endParaRPr lang="en-US" sz="1800" b="1" kern="1200">
            <a:solidFill>
              <a:prstClr val="white"/>
            </a:solidFill>
            <a:latin typeface="+mj-lt"/>
            <a:ea typeface="Calibri" panose="020F0502020204030204" pitchFamily="34" charset="0"/>
            <a:cs typeface="Calibri" panose="020F0502020204030204" pitchFamily="34" charset="0"/>
          </a:endParaRPr>
        </a:p>
        <a:p>
          <a:pPr marL="0" lvl="0" indent="0" algn="ctr" defTabSz="711200">
            <a:lnSpc>
              <a:spcPct val="90000"/>
            </a:lnSpc>
            <a:spcBef>
              <a:spcPct val="0"/>
            </a:spcBef>
            <a:spcAft>
              <a:spcPct val="35000"/>
            </a:spcAft>
            <a:buNone/>
          </a:pPr>
          <a:endParaRPr lang="en-US" sz="1800" b="1" kern="1200">
            <a:solidFill>
              <a:prstClr val="white"/>
            </a:solidFill>
            <a:latin typeface="+mj-lt"/>
            <a:ea typeface="Calibri" panose="020F0502020204030204" pitchFamily="34" charset="0"/>
            <a:cs typeface="Calibri" panose="020F0502020204030204" pitchFamily="34" charset="0"/>
          </a:endParaRPr>
        </a:p>
        <a:p>
          <a:pPr marL="0" lvl="0" indent="0" algn="ctr" defTabSz="711200">
            <a:lnSpc>
              <a:spcPct val="90000"/>
            </a:lnSpc>
            <a:spcBef>
              <a:spcPct val="0"/>
            </a:spcBef>
            <a:spcAft>
              <a:spcPct val="35000"/>
            </a:spcAft>
            <a:buNone/>
          </a:pPr>
          <a:endParaRPr lang="en-US" sz="1800" b="1" kern="1200">
            <a:solidFill>
              <a:prstClr val="white"/>
            </a:solidFill>
            <a:latin typeface="+mj-lt"/>
            <a:ea typeface="Calibri" panose="020F0502020204030204" pitchFamily="34" charset="0"/>
            <a:cs typeface="Calibri" panose="020F0502020204030204" pitchFamily="34" charset="0"/>
          </a:endParaRPr>
        </a:p>
        <a:p>
          <a:pPr marL="0" lvl="0" indent="0" algn="ctr" defTabSz="711200">
            <a:lnSpc>
              <a:spcPct val="90000"/>
            </a:lnSpc>
            <a:spcBef>
              <a:spcPct val="0"/>
            </a:spcBef>
            <a:spcAft>
              <a:spcPct val="35000"/>
            </a:spcAft>
            <a:buNone/>
          </a:pPr>
          <a:endParaRPr lang="en-US" sz="2300" b="1" kern="1200">
            <a:solidFill>
              <a:prstClr val="white"/>
            </a:solidFill>
            <a:latin typeface="+mj-lt"/>
            <a:ea typeface="Calibri" panose="020F0502020204030204" pitchFamily="34" charset="0"/>
            <a:cs typeface="Calibri" panose="020F0502020204030204" pitchFamily="34" charset="0"/>
          </a:endParaRPr>
        </a:p>
      </dgm:t>
    </dgm:pt>
    <dgm:pt modelId="{1EEC5DC6-8369-423A-872B-50C70F78FE4A}" type="sibTrans" cxnId="{65F30A7F-3E72-44D2-9DCC-320ADBEC9B24}">
      <dgm:prSet/>
      <dgm:spPr/>
      <dgm:t>
        <a:bodyPr/>
        <a:lstStyle/>
        <a:p>
          <a:endParaRPr lang="en-US">
            <a:latin typeface="Arial Black" panose="020B0A04020102020204" pitchFamily="34" charset="0"/>
          </a:endParaRPr>
        </a:p>
      </dgm:t>
    </dgm:pt>
    <dgm:pt modelId="{9847BE69-BA3A-415C-B7EF-785F7F8E56EF}" type="parTrans" cxnId="{65F30A7F-3E72-44D2-9DCC-320ADBEC9B24}">
      <dgm:prSet/>
      <dgm:spPr/>
      <dgm:t>
        <a:bodyPr/>
        <a:lstStyle/>
        <a:p>
          <a:endParaRPr lang="en-US">
            <a:latin typeface="Arial Black" panose="020B0A04020102020204" pitchFamily="34" charset="0"/>
          </a:endParaRPr>
        </a:p>
      </dgm:t>
    </dgm:pt>
    <dgm:pt modelId="{3DC5E9D5-B65C-42D8-A286-FC5337F05BE4}" type="pres">
      <dgm:prSet presAssocID="{8FB20C21-50D7-4FA3-A6FD-B9DF35143397}" presName="Name0" presStyleCnt="0">
        <dgm:presLayoutVars>
          <dgm:chPref val="1"/>
          <dgm:dir/>
          <dgm:animOne val="branch"/>
          <dgm:animLvl val="lvl"/>
          <dgm:resizeHandles/>
        </dgm:presLayoutVars>
      </dgm:prSet>
      <dgm:spPr/>
    </dgm:pt>
    <dgm:pt modelId="{00E4D12E-61D2-4458-A945-AF5A35315ED0}" type="pres">
      <dgm:prSet presAssocID="{106B177B-4D6A-439D-A18F-D7B1CA61CA7A}" presName="vertOne" presStyleCnt="0"/>
      <dgm:spPr/>
    </dgm:pt>
    <dgm:pt modelId="{170318A1-A442-4B15-863B-9495B32FC294}" type="pres">
      <dgm:prSet presAssocID="{106B177B-4D6A-439D-A18F-D7B1CA61CA7A}" presName="txOne" presStyleLbl="node0" presStyleIdx="0" presStyleCnt="1" custScaleY="39788" custLinFactNeighborX="-147" custLinFactNeighborY="-59439">
        <dgm:presLayoutVars>
          <dgm:chPref val="3"/>
        </dgm:presLayoutVars>
      </dgm:prSet>
      <dgm:spPr/>
    </dgm:pt>
    <dgm:pt modelId="{B2C0D750-66AE-4D66-9277-5B0D67408880}" type="pres">
      <dgm:prSet presAssocID="{106B177B-4D6A-439D-A18F-D7B1CA61CA7A}" presName="parTransOne" presStyleCnt="0"/>
      <dgm:spPr/>
    </dgm:pt>
    <dgm:pt modelId="{50596FD6-9656-4D5B-B26B-33ECA6449F49}" type="pres">
      <dgm:prSet presAssocID="{106B177B-4D6A-439D-A18F-D7B1CA61CA7A}" presName="horzOne" presStyleCnt="0"/>
      <dgm:spPr/>
    </dgm:pt>
    <dgm:pt modelId="{4ADA4CD1-3EAC-4DE3-B04F-A07CDF0BD3E2}" type="pres">
      <dgm:prSet presAssocID="{C2034D05-8A83-47A5-8DBA-712134B17C3C}" presName="vertTwo" presStyleCnt="0"/>
      <dgm:spPr/>
    </dgm:pt>
    <dgm:pt modelId="{9699A99C-9A63-4D0C-BBF8-5AC058B12E3B}" type="pres">
      <dgm:prSet presAssocID="{C2034D05-8A83-47A5-8DBA-712134B17C3C}" presName="txTwo" presStyleLbl="node2" presStyleIdx="0" presStyleCnt="5" custScaleX="116802" custLinFactNeighborX="1851" custLinFactNeighborY="-606">
        <dgm:presLayoutVars>
          <dgm:chPref val="3"/>
        </dgm:presLayoutVars>
      </dgm:prSet>
      <dgm:spPr>
        <a:xfrm>
          <a:off x="50" y="1507844"/>
          <a:ext cx="1601084" cy="2842817"/>
        </a:xfrm>
        <a:prstGeom prst="roundRect">
          <a:avLst>
            <a:gd name="adj" fmla="val 10000"/>
          </a:avLst>
        </a:prstGeom>
      </dgm:spPr>
    </dgm:pt>
    <dgm:pt modelId="{4EBBB459-663B-49D4-9188-F0481A96F80E}" type="pres">
      <dgm:prSet presAssocID="{C2034D05-8A83-47A5-8DBA-712134B17C3C}" presName="horzTwo" presStyleCnt="0"/>
      <dgm:spPr/>
    </dgm:pt>
    <dgm:pt modelId="{25513663-BBB1-4991-9C72-B1B913F61B80}" type="pres">
      <dgm:prSet presAssocID="{1EEC5DC6-8369-423A-872B-50C70F78FE4A}" presName="sibSpaceTwo" presStyleCnt="0"/>
      <dgm:spPr/>
    </dgm:pt>
    <dgm:pt modelId="{C5E6BB6A-31CB-4F0F-9CFF-CC265ABABC63}" type="pres">
      <dgm:prSet presAssocID="{A62C06F7-61B2-4BA9-B327-DF86D4AA0202}" presName="vertTwo" presStyleCnt="0"/>
      <dgm:spPr/>
    </dgm:pt>
    <dgm:pt modelId="{6F143E04-6414-402D-BC81-9CB214706B0E}" type="pres">
      <dgm:prSet presAssocID="{A62C06F7-61B2-4BA9-B327-DF86D4AA0202}" presName="txTwo" presStyleLbl="node2" presStyleIdx="1" presStyleCnt="5" custScaleX="116852" custLinFactX="168114" custLinFactNeighborX="200000" custLinFactNeighborY="247">
        <dgm:presLayoutVars>
          <dgm:chPref val="3"/>
        </dgm:presLayoutVars>
      </dgm:prSet>
      <dgm:spPr>
        <a:xfrm>
          <a:off x="1735625" y="1507844"/>
          <a:ext cx="1601084" cy="2842817"/>
        </a:xfrm>
        <a:prstGeom prst="roundRect">
          <a:avLst>
            <a:gd name="adj" fmla="val 10000"/>
          </a:avLst>
        </a:prstGeom>
      </dgm:spPr>
    </dgm:pt>
    <dgm:pt modelId="{D75719DD-1985-427A-A6A7-F3839E7357E9}" type="pres">
      <dgm:prSet presAssocID="{A62C06F7-61B2-4BA9-B327-DF86D4AA0202}" presName="horzTwo" presStyleCnt="0"/>
      <dgm:spPr/>
    </dgm:pt>
    <dgm:pt modelId="{59C15B0D-3159-43BA-8534-B7958F007D35}" type="pres">
      <dgm:prSet presAssocID="{9E112380-E2B0-44B7-B3B1-35184B04C093}" presName="sibSpaceTwo" presStyleCnt="0"/>
      <dgm:spPr/>
    </dgm:pt>
    <dgm:pt modelId="{D2CFDBCF-5268-482D-8907-2DBA8DC44240}" type="pres">
      <dgm:prSet presAssocID="{843D5175-43AE-49D2-BE64-14950CA21BD0}" presName="vertTwo" presStyleCnt="0"/>
      <dgm:spPr/>
    </dgm:pt>
    <dgm:pt modelId="{FB18C02B-19CD-4FBF-BCAD-5D14C462B700}" type="pres">
      <dgm:prSet presAssocID="{843D5175-43AE-49D2-BE64-14950CA21BD0}" presName="txTwo" presStyleLbl="node2" presStyleIdx="2" presStyleCnt="5" custScaleX="116802" custLinFactX="-25890" custLinFactNeighborX="-100000" custLinFactNeighborY="-457">
        <dgm:presLayoutVars>
          <dgm:chPref val="3"/>
        </dgm:presLayoutVars>
      </dgm:prSet>
      <dgm:spPr/>
    </dgm:pt>
    <dgm:pt modelId="{71CEFE66-834A-4BBD-863F-A26627F398AC}" type="pres">
      <dgm:prSet presAssocID="{843D5175-43AE-49D2-BE64-14950CA21BD0}" presName="horzTwo" presStyleCnt="0"/>
      <dgm:spPr/>
    </dgm:pt>
    <dgm:pt modelId="{5DF79CC4-6248-4C47-9EF3-9A1F36B52DAE}" type="pres">
      <dgm:prSet presAssocID="{636AFFD1-CF54-4F18-AC72-86811997D4C6}" presName="sibSpaceTwo" presStyleCnt="0"/>
      <dgm:spPr/>
    </dgm:pt>
    <dgm:pt modelId="{2F928ACB-89F3-4F02-86B2-E6EB98F571EC}" type="pres">
      <dgm:prSet presAssocID="{B6B5A479-1C65-495C-A70F-AC92FF77FEAD}" presName="vertTwo" presStyleCnt="0"/>
      <dgm:spPr/>
    </dgm:pt>
    <dgm:pt modelId="{6AB8D9E7-CC2E-42F7-9173-2E0652499577}" type="pres">
      <dgm:prSet presAssocID="{B6B5A479-1C65-495C-A70F-AC92FF77FEAD}" presName="txTwo" presStyleLbl="node2" presStyleIdx="3" presStyleCnt="5" custScaleX="117014" custLinFactX="-28039" custLinFactNeighborX="-100000" custLinFactNeighborY="-144">
        <dgm:presLayoutVars>
          <dgm:chPref val="3"/>
        </dgm:presLayoutVars>
      </dgm:prSet>
      <dgm:spPr/>
    </dgm:pt>
    <dgm:pt modelId="{A9A8A735-E124-4E88-A941-7DB3108D195F}" type="pres">
      <dgm:prSet presAssocID="{B6B5A479-1C65-495C-A70F-AC92FF77FEAD}" presName="horzTwo" presStyleCnt="0"/>
      <dgm:spPr/>
    </dgm:pt>
    <dgm:pt modelId="{503A5B30-35F6-44AD-A2E9-5023BB1198AD}" type="pres">
      <dgm:prSet presAssocID="{E435BDD3-A94E-485D-A078-F83EF7928416}" presName="sibSpaceTwo" presStyleCnt="0"/>
      <dgm:spPr/>
    </dgm:pt>
    <dgm:pt modelId="{1C43E887-803D-4237-BBE9-8A04BC040662}" type="pres">
      <dgm:prSet presAssocID="{2B9B070F-C66C-446A-A376-E46BB03B7E9E}" presName="vertTwo" presStyleCnt="0"/>
      <dgm:spPr/>
    </dgm:pt>
    <dgm:pt modelId="{96D86AF0-E866-4F62-A153-CA339EFCC72C}" type="pres">
      <dgm:prSet presAssocID="{2B9B070F-C66C-446A-A376-E46BB03B7E9E}" presName="txTwo" presStyleLbl="node2" presStyleIdx="4" presStyleCnt="5" custScaleX="116640" custScaleY="100134" custLinFactX="-30928" custLinFactNeighborX="-100000" custLinFactNeighborY="113">
        <dgm:presLayoutVars>
          <dgm:chPref val="3"/>
        </dgm:presLayoutVars>
      </dgm:prSet>
      <dgm:spPr/>
    </dgm:pt>
    <dgm:pt modelId="{1817F572-4D34-475D-A3AF-749776353699}" type="pres">
      <dgm:prSet presAssocID="{2B9B070F-C66C-446A-A376-E46BB03B7E9E}" presName="horzTwo" presStyleCnt="0"/>
      <dgm:spPr/>
    </dgm:pt>
  </dgm:ptLst>
  <dgm:cxnLst>
    <dgm:cxn modelId="{445D8B15-E1E7-4104-B882-68C5655C8767}" srcId="{106B177B-4D6A-439D-A18F-D7B1CA61CA7A}" destId="{843D5175-43AE-49D2-BE64-14950CA21BD0}" srcOrd="2" destOrd="0" parTransId="{E216FD28-DE53-4431-BB1F-8EF8F1461BB1}" sibTransId="{636AFFD1-CF54-4F18-AC72-86811997D4C6}"/>
    <dgm:cxn modelId="{4C844818-7A2D-472B-8409-DB1E1A889292}" type="presOf" srcId="{843D5175-43AE-49D2-BE64-14950CA21BD0}" destId="{FB18C02B-19CD-4FBF-BCAD-5D14C462B700}" srcOrd="0" destOrd="0" presId="urn:microsoft.com/office/officeart/2005/8/layout/hierarchy4"/>
    <dgm:cxn modelId="{A5C44538-E067-4318-8A55-05608EA308F7}" type="presOf" srcId="{106B177B-4D6A-439D-A18F-D7B1CA61CA7A}" destId="{170318A1-A442-4B15-863B-9495B32FC294}" srcOrd="0" destOrd="0" presId="urn:microsoft.com/office/officeart/2005/8/layout/hierarchy4"/>
    <dgm:cxn modelId="{2624C93F-5414-4683-BF0D-EB61BE993044}" srcId="{106B177B-4D6A-439D-A18F-D7B1CA61CA7A}" destId="{A62C06F7-61B2-4BA9-B327-DF86D4AA0202}" srcOrd="1" destOrd="0" parTransId="{858435EF-90E4-4FE2-BC5C-ACD50EBD9C9A}" sibTransId="{9E112380-E2B0-44B7-B3B1-35184B04C093}"/>
    <dgm:cxn modelId="{5C203F40-4E25-4A74-A10E-BE427A0434E6}" type="presOf" srcId="{2B9B070F-C66C-446A-A376-E46BB03B7E9E}" destId="{96D86AF0-E866-4F62-A153-CA339EFCC72C}" srcOrd="0" destOrd="0" presId="urn:microsoft.com/office/officeart/2005/8/layout/hierarchy4"/>
    <dgm:cxn modelId="{65F30A7F-3E72-44D2-9DCC-320ADBEC9B24}" srcId="{106B177B-4D6A-439D-A18F-D7B1CA61CA7A}" destId="{C2034D05-8A83-47A5-8DBA-712134B17C3C}" srcOrd="0" destOrd="0" parTransId="{9847BE69-BA3A-415C-B7EF-785F7F8E56EF}" sibTransId="{1EEC5DC6-8369-423A-872B-50C70F78FE4A}"/>
    <dgm:cxn modelId="{3C709793-1D1D-476E-9136-3A2747CCAC86}" srcId="{8FB20C21-50D7-4FA3-A6FD-B9DF35143397}" destId="{106B177B-4D6A-439D-A18F-D7B1CA61CA7A}" srcOrd="0" destOrd="0" parTransId="{278EBA51-643E-46F8-9AEA-815621B1BA61}" sibTransId="{75539761-5E45-4671-9DF3-A70BB344CCD7}"/>
    <dgm:cxn modelId="{FDB39E98-682E-4006-885E-E9AF7CB33393}" type="presOf" srcId="{A62C06F7-61B2-4BA9-B327-DF86D4AA0202}" destId="{6F143E04-6414-402D-BC81-9CB214706B0E}" srcOrd="0" destOrd="0" presId="urn:microsoft.com/office/officeart/2005/8/layout/hierarchy4"/>
    <dgm:cxn modelId="{922C3B9E-5C5B-4F96-82E0-DAAE490E67F9}" srcId="{106B177B-4D6A-439D-A18F-D7B1CA61CA7A}" destId="{B6B5A479-1C65-495C-A70F-AC92FF77FEAD}" srcOrd="3" destOrd="0" parTransId="{1E189A68-8224-4BAD-A9A4-C4F6E9B4464C}" sibTransId="{E435BDD3-A94E-485D-A078-F83EF7928416}"/>
    <dgm:cxn modelId="{5EF935D8-8E92-4340-8B93-6451180E9E7F}" srcId="{106B177B-4D6A-439D-A18F-D7B1CA61CA7A}" destId="{2B9B070F-C66C-446A-A376-E46BB03B7E9E}" srcOrd="4" destOrd="0" parTransId="{B5CD1BA1-9C5C-4B1E-8729-811B5E342BD4}" sibTransId="{2DBB0CB5-189D-4DFF-B5EF-65172D8A351A}"/>
    <dgm:cxn modelId="{AEB93BDA-C87A-4065-A24C-BC59B5178A23}" type="presOf" srcId="{C2034D05-8A83-47A5-8DBA-712134B17C3C}" destId="{9699A99C-9A63-4D0C-BBF8-5AC058B12E3B}" srcOrd="0" destOrd="0" presId="urn:microsoft.com/office/officeart/2005/8/layout/hierarchy4"/>
    <dgm:cxn modelId="{9A502DDC-259F-434A-8F1C-BAF760170107}" type="presOf" srcId="{B6B5A479-1C65-495C-A70F-AC92FF77FEAD}" destId="{6AB8D9E7-CC2E-42F7-9173-2E0652499577}" srcOrd="0" destOrd="0" presId="urn:microsoft.com/office/officeart/2005/8/layout/hierarchy4"/>
    <dgm:cxn modelId="{693F79F2-C4D6-4396-B63E-75D2A9512C33}" type="presOf" srcId="{8FB20C21-50D7-4FA3-A6FD-B9DF35143397}" destId="{3DC5E9D5-B65C-42D8-A286-FC5337F05BE4}" srcOrd="0" destOrd="0" presId="urn:microsoft.com/office/officeart/2005/8/layout/hierarchy4"/>
    <dgm:cxn modelId="{F07EFEA2-38C6-444B-820B-1ABD9B60B0BE}" type="presParOf" srcId="{3DC5E9D5-B65C-42D8-A286-FC5337F05BE4}" destId="{00E4D12E-61D2-4458-A945-AF5A35315ED0}" srcOrd="0" destOrd="0" presId="urn:microsoft.com/office/officeart/2005/8/layout/hierarchy4"/>
    <dgm:cxn modelId="{5E526833-5097-49E1-B739-68771C279A92}" type="presParOf" srcId="{00E4D12E-61D2-4458-A945-AF5A35315ED0}" destId="{170318A1-A442-4B15-863B-9495B32FC294}" srcOrd="0" destOrd="0" presId="urn:microsoft.com/office/officeart/2005/8/layout/hierarchy4"/>
    <dgm:cxn modelId="{5EC611F6-8ECB-4931-8C16-8FC97E2522C0}" type="presParOf" srcId="{00E4D12E-61D2-4458-A945-AF5A35315ED0}" destId="{B2C0D750-66AE-4D66-9277-5B0D67408880}" srcOrd="1" destOrd="0" presId="urn:microsoft.com/office/officeart/2005/8/layout/hierarchy4"/>
    <dgm:cxn modelId="{DFF3ADB7-B6AB-479C-ACD6-77BB663E48A0}" type="presParOf" srcId="{00E4D12E-61D2-4458-A945-AF5A35315ED0}" destId="{50596FD6-9656-4D5B-B26B-33ECA6449F49}" srcOrd="2" destOrd="0" presId="urn:microsoft.com/office/officeart/2005/8/layout/hierarchy4"/>
    <dgm:cxn modelId="{B90E436B-EF28-4203-944F-803B07CF8237}" type="presParOf" srcId="{50596FD6-9656-4D5B-B26B-33ECA6449F49}" destId="{4ADA4CD1-3EAC-4DE3-B04F-A07CDF0BD3E2}" srcOrd="0" destOrd="0" presId="urn:microsoft.com/office/officeart/2005/8/layout/hierarchy4"/>
    <dgm:cxn modelId="{A55FAC96-BEAA-4B0C-A027-AD542E78DC3B}" type="presParOf" srcId="{4ADA4CD1-3EAC-4DE3-B04F-A07CDF0BD3E2}" destId="{9699A99C-9A63-4D0C-BBF8-5AC058B12E3B}" srcOrd="0" destOrd="0" presId="urn:microsoft.com/office/officeart/2005/8/layout/hierarchy4"/>
    <dgm:cxn modelId="{D6B235DD-801A-4B5D-8AA8-8947C7241BC5}" type="presParOf" srcId="{4ADA4CD1-3EAC-4DE3-B04F-A07CDF0BD3E2}" destId="{4EBBB459-663B-49D4-9188-F0481A96F80E}" srcOrd="1" destOrd="0" presId="urn:microsoft.com/office/officeart/2005/8/layout/hierarchy4"/>
    <dgm:cxn modelId="{1F0C8F3D-F62B-49C5-A4A0-67655A92F90E}" type="presParOf" srcId="{50596FD6-9656-4D5B-B26B-33ECA6449F49}" destId="{25513663-BBB1-4991-9C72-B1B913F61B80}" srcOrd="1" destOrd="0" presId="urn:microsoft.com/office/officeart/2005/8/layout/hierarchy4"/>
    <dgm:cxn modelId="{E0589F82-892A-48BC-B885-7FE93CF87A88}" type="presParOf" srcId="{50596FD6-9656-4D5B-B26B-33ECA6449F49}" destId="{C5E6BB6A-31CB-4F0F-9CFF-CC265ABABC63}" srcOrd="2" destOrd="0" presId="urn:microsoft.com/office/officeart/2005/8/layout/hierarchy4"/>
    <dgm:cxn modelId="{EDA5F201-A47B-4031-B29C-F811EF0185A4}" type="presParOf" srcId="{C5E6BB6A-31CB-4F0F-9CFF-CC265ABABC63}" destId="{6F143E04-6414-402D-BC81-9CB214706B0E}" srcOrd="0" destOrd="0" presId="urn:microsoft.com/office/officeart/2005/8/layout/hierarchy4"/>
    <dgm:cxn modelId="{9CA8D5CF-AFCA-4712-A311-1F176B6650A7}" type="presParOf" srcId="{C5E6BB6A-31CB-4F0F-9CFF-CC265ABABC63}" destId="{D75719DD-1985-427A-A6A7-F3839E7357E9}" srcOrd="1" destOrd="0" presId="urn:microsoft.com/office/officeart/2005/8/layout/hierarchy4"/>
    <dgm:cxn modelId="{2F184C75-083B-4F7C-A447-1EFE6EA522F1}" type="presParOf" srcId="{50596FD6-9656-4D5B-B26B-33ECA6449F49}" destId="{59C15B0D-3159-43BA-8534-B7958F007D35}" srcOrd="3" destOrd="0" presId="urn:microsoft.com/office/officeart/2005/8/layout/hierarchy4"/>
    <dgm:cxn modelId="{0FECB35C-7E8F-4596-A176-C6F455791874}" type="presParOf" srcId="{50596FD6-9656-4D5B-B26B-33ECA6449F49}" destId="{D2CFDBCF-5268-482D-8907-2DBA8DC44240}" srcOrd="4" destOrd="0" presId="urn:microsoft.com/office/officeart/2005/8/layout/hierarchy4"/>
    <dgm:cxn modelId="{98AA9540-A544-48EB-A095-872C6473E135}" type="presParOf" srcId="{D2CFDBCF-5268-482D-8907-2DBA8DC44240}" destId="{FB18C02B-19CD-4FBF-BCAD-5D14C462B700}" srcOrd="0" destOrd="0" presId="urn:microsoft.com/office/officeart/2005/8/layout/hierarchy4"/>
    <dgm:cxn modelId="{6156B2DB-E321-4C3E-B334-83B101657927}" type="presParOf" srcId="{D2CFDBCF-5268-482D-8907-2DBA8DC44240}" destId="{71CEFE66-834A-4BBD-863F-A26627F398AC}" srcOrd="1" destOrd="0" presId="urn:microsoft.com/office/officeart/2005/8/layout/hierarchy4"/>
    <dgm:cxn modelId="{5BC9079A-72DE-4E8A-A3FA-53788E229BBB}" type="presParOf" srcId="{50596FD6-9656-4D5B-B26B-33ECA6449F49}" destId="{5DF79CC4-6248-4C47-9EF3-9A1F36B52DAE}" srcOrd="5" destOrd="0" presId="urn:microsoft.com/office/officeart/2005/8/layout/hierarchy4"/>
    <dgm:cxn modelId="{FE7D179A-0143-47B2-9253-D0856ABBA2D6}" type="presParOf" srcId="{50596FD6-9656-4D5B-B26B-33ECA6449F49}" destId="{2F928ACB-89F3-4F02-86B2-E6EB98F571EC}" srcOrd="6" destOrd="0" presId="urn:microsoft.com/office/officeart/2005/8/layout/hierarchy4"/>
    <dgm:cxn modelId="{26C84A31-A1BA-458A-B170-F98EEB362384}" type="presParOf" srcId="{2F928ACB-89F3-4F02-86B2-E6EB98F571EC}" destId="{6AB8D9E7-CC2E-42F7-9173-2E0652499577}" srcOrd="0" destOrd="0" presId="urn:microsoft.com/office/officeart/2005/8/layout/hierarchy4"/>
    <dgm:cxn modelId="{CC4C63D2-1F02-461C-9488-83513F05D1BA}" type="presParOf" srcId="{2F928ACB-89F3-4F02-86B2-E6EB98F571EC}" destId="{A9A8A735-E124-4E88-A941-7DB3108D195F}" srcOrd="1" destOrd="0" presId="urn:microsoft.com/office/officeart/2005/8/layout/hierarchy4"/>
    <dgm:cxn modelId="{0522378F-AF90-4A49-B6DA-CF7E36881586}" type="presParOf" srcId="{50596FD6-9656-4D5B-B26B-33ECA6449F49}" destId="{503A5B30-35F6-44AD-A2E9-5023BB1198AD}" srcOrd="7" destOrd="0" presId="urn:microsoft.com/office/officeart/2005/8/layout/hierarchy4"/>
    <dgm:cxn modelId="{83FFC7A5-6D58-430B-B97B-B6E92F3BA467}" type="presParOf" srcId="{50596FD6-9656-4D5B-B26B-33ECA6449F49}" destId="{1C43E887-803D-4237-BBE9-8A04BC040662}" srcOrd="8" destOrd="0" presId="urn:microsoft.com/office/officeart/2005/8/layout/hierarchy4"/>
    <dgm:cxn modelId="{4E950FC0-1D00-4F0B-8DE4-42CC99E45290}" type="presParOf" srcId="{1C43E887-803D-4237-BBE9-8A04BC040662}" destId="{96D86AF0-E866-4F62-A153-CA339EFCC72C}" srcOrd="0" destOrd="0" presId="urn:microsoft.com/office/officeart/2005/8/layout/hierarchy4"/>
    <dgm:cxn modelId="{4DF00170-A337-4D4A-A3BB-7644B3728D09}" type="presParOf" srcId="{1C43E887-803D-4237-BBE9-8A04BC040662}" destId="{1817F572-4D34-475D-A3AF-74977635369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19E6E7-6C06-44A5-B8B5-90706A76EC9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0152473-B442-456E-A646-9A87FB33F05E}">
      <dgm:prSet phldrT="[Text]"/>
      <dgm:spPr/>
      <dgm:t>
        <a:bodyPr/>
        <a:lstStyle/>
        <a:p>
          <a:r>
            <a:rPr lang="en-US">
              <a:latin typeface="Calibri" panose="020F0502020204030204" pitchFamily="34" charset="0"/>
              <a:ea typeface="Calibri" panose="020F0502020204030204" pitchFamily="34" charset="0"/>
              <a:cs typeface="Calibri" panose="020F0502020204030204" pitchFamily="34" charset="0"/>
            </a:rPr>
            <a:t>Mandatory for </a:t>
          </a:r>
          <a:r>
            <a:rPr lang="en-US" b="1">
              <a:latin typeface="Calibri" panose="020F0502020204030204" pitchFamily="34" charset="0"/>
              <a:ea typeface="Calibri" panose="020F0502020204030204" pitchFamily="34" charset="0"/>
              <a:cs typeface="Calibri" panose="020F0502020204030204" pitchFamily="34" charset="0"/>
            </a:rPr>
            <a:t>ALL</a:t>
          </a:r>
          <a:r>
            <a:rPr lang="en-US">
              <a:latin typeface="Calibri" panose="020F0502020204030204" pitchFamily="34" charset="0"/>
              <a:ea typeface="Calibri" panose="020F0502020204030204" pitchFamily="34" charset="0"/>
              <a:cs typeface="Calibri" panose="020F0502020204030204" pitchFamily="34" charset="0"/>
            </a:rPr>
            <a:t> states</a:t>
          </a:r>
        </a:p>
      </dgm:t>
    </dgm:pt>
    <dgm:pt modelId="{A65C7BFB-354C-4ABF-A390-A3BF82652FF4}" type="parTrans" cxnId="{ACDC3F2C-BF0B-4052-BF2C-7F292B0A8BE6}">
      <dgm:prSet/>
      <dgm:spPr/>
      <dgm:t>
        <a:bodyPr/>
        <a:lstStyle/>
        <a:p>
          <a:endParaRPr lang="en-US"/>
        </a:p>
      </dgm:t>
    </dgm:pt>
    <dgm:pt modelId="{879E55C0-1907-47A1-B306-5591F66A9BDC}" type="sibTrans" cxnId="{ACDC3F2C-BF0B-4052-BF2C-7F292B0A8BE6}">
      <dgm:prSet/>
      <dgm:spPr/>
      <dgm:t>
        <a:bodyPr/>
        <a:lstStyle/>
        <a:p>
          <a:endParaRPr lang="en-US"/>
        </a:p>
      </dgm:t>
    </dgm:pt>
    <dgm:pt modelId="{14FA2BCE-839D-4B0A-9ECA-D92649697D19}">
      <dgm:prSet phldrT="[Text]"/>
      <dgm:spPr/>
      <dgm:t>
        <a:bodyPr/>
        <a:lstStyle/>
        <a:p>
          <a:r>
            <a:rPr lang="en-US">
              <a:latin typeface="Calibri" panose="020F0502020204030204" pitchFamily="34" charset="0"/>
              <a:ea typeface="Calibri" panose="020F0502020204030204" pitchFamily="34" charset="0"/>
              <a:cs typeface="Calibri" panose="020F0502020204030204" pitchFamily="34" charset="0"/>
            </a:rPr>
            <a:t>Applies to adults 18-64 without dependents*</a:t>
          </a:r>
        </a:p>
      </dgm:t>
    </dgm:pt>
    <dgm:pt modelId="{9C0127F6-19C0-4F03-94C3-149C759E036F}" type="parTrans" cxnId="{72FEA42A-5367-46E5-A964-3279DBD96177}">
      <dgm:prSet/>
      <dgm:spPr/>
      <dgm:t>
        <a:bodyPr/>
        <a:lstStyle/>
        <a:p>
          <a:endParaRPr lang="en-US"/>
        </a:p>
      </dgm:t>
    </dgm:pt>
    <dgm:pt modelId="{440A1C42-F6DF-4DFF-97AF-A2FB7E8720DF}" type="sibTrans" cxnId="{72FEA42A-5367-46E5-A964-3279DBD96177}">
      <dgm:prSet/>
      <dgm:spPr/>
      <dgm:t>
        <a:bodyPr/>
        <a:lstStyle/>
        <a:p>
          <a:endParaRPr lang="en-US"/>
        </a:p>
      </dgm:t>
    </dgm:pt>
    <dgm:pt modelId="{74F58568-11FF-4046-BA7F-86D253964EF0}">
      <dgm:prSet phldrT="[Text]" custT="1"/>
      <dgm:spPr>
        <a:solidFill>
          <a:srgbClr val="FF8409"/>
        </a:solidFill>
        <a:ln w="12700" cap="flat" cmpd="sng" algn="ctr">
          <a:solidFill>
            <a:prstClr val="white">
              <a:hueOff val="0"/>
              <a:satOff val="0"/>
              <a:lumOff val="0"/>
              <a:alphaOff val="0"/>
            </a:prstClr>
          </a:solidFill>
          <a:prstDash val="solid"/>
          <a:miter lim="800000"/>
        </a:ln>
        <a:effectLst/>
      </dgm:spPr>
      <dgm:t>
        <a:bodyPr spcFirstLastPara="0" vert="horz" wrap="square" lIns="144780" tIns="144780" rIns="144780" bIns="144780" numCol="1" spcCol="1270" anchor="ctr" anchorCtr="0"/>
        <a:lstStyle/>
        <a:p>
          <a:pPr marL="0" lvl="0" algn="ctr" defTabSz="1689100">
            <a:lnSpc>
              <a:spcPct val="90000"/>
            </a:lnSpc>
            <a:spcBef>
              <a:spcPct val="0"/>
            </a:spcBef>
            <a:spcAft>
              <a:spcPct val="35000"/>
            </a:spcAft>
            <a:buNone/>
          </a:pPr>
          <a:r>
            <a:rPr lang="en-US" sz="3800" kern="1200">
              <a:solidFill>
                <a:prstClr val="white"/>
              </a:solidFill>
              <a:latin typeface="Calibri" panose="020F0502020204030204"/>
              <a:ea typeface="+mn-ea"/>
              <a:cs typeface="+mn-cs"/>
            </a:rPr>
            <a:t>Start date</a:t>
          </a:r>
        </a:p>
        <a:p>
          <a:pPr marL="0" lvl="0" algn="ctr" defTabSz="1689100">
            <a:lnSpc>
              <a:spcPct val="90000"/>
            </a:lnSpc>
            <a:spcBef>
              <a:spcPct val="0"/>
            </a:spcBef>
            <a:spcAft>
              <a:spcPct val="35000"/>
            </a:spcAft>
            <a:buNone/>
          </a:pPr>
          <a:r>
            <a:rPr lang="en-US" sz="3800" kern="1200">
              <a:solidFill>
                <a:prstClr val="white"/>
              </a:solidFill>
              <a:latin typeface="Calibri" panose="020F0502020204030204"/>
              <a:ea typeface="+mn-ea"/>
              <a:cs typeface="+mn-cs"/>
            </a:rPr>
            <a:t>Dec 31, 2026</a:t>
          </a:r>
        </a:p>
      </dgm:t>
    </dgm:pt>
    <dgm:pt modelId="{8813E02E-2E8E-48A4-8970-953ADE8C4AAD}" type="parTrans" cxnId="{AF6FE5D3-EEC6-40F3-BCDE-74A0149AD80B}">
      <dgm:prSet/>
      <dgm:spPr/>
      <dgm:t>
        <a:bodyPr/>
        <a:lstStyle/>
        <a:p>
          <a:endParaRPr lang="en-US"/>
        </a:p>
      </dgm:t>
    </dgm:pt>
    <dgm:pt modelId="{2C92E643-D06B-4D2A-ADBE-F287735EEF52}" type="sibTrans" cxnId="{AF6FE5D3-EEC6-40F3-BCDE-74A0149AD80B}">
      <dgm:prSet/>
      <dgm:spPr/>
      <dgm:t>
        <a:bodyPr/>
        <a:lstStyle/>
        <a:p>
          <a:endParaRPr lang="en-US"/>
        </a:p>
      </dgm:t>
    </dgm:pt>
    <dgm:pt modelId="{5BFBAFB1-7DAF-4298-A914-5BEE44EB8A33}">
      <dgm:prSet/>
      <dgm:spPr/>
      <dgm:t>
        <a:bodyPr/>
        <a:lstStyle/>
        <a:p>
          <a:r>
            <a:rPr lang="en-US" b="1">
              <a:solidFill>
                <a:schemeClr val="bg1"/>
              </a:solidFill>
              <a:latin typeface="Calibri" panose="020F0502020204030204" pitchFamily="34" charset="0"/>
              <a:ea typeface="Calibri" panose="020F0502020204030204" pitchFamily="34" charset="0"/>
              <a:cs typeface="Calibri" panose="020F0502020204030204" pitchFamily="34" charset="0"/>
            </a:rPr>
            <a:t>80 </a:t>
          </a:r>
          <a:r>
            <a:rPr lang="en-US" b="1" err="1">
              <a:solidFill>
                <a:schemeClr val="bg1"/>
              </a:solidFill>
              <a:latin typeface="Calibri" panose="020F0502020204030204" pitchFamily="34" charset="0"/>
              <a:ea typeface="Calibri" panose="020F0502020204030204" pitchFamily="34" charset="0"/>
              <a:cs typeface="Calibri" panose="020F0502020204030204" pitchFamily="34" charset="0"/>
            </a:rPr>
            <a:t>hrs</a:t>
          </a:r>
          <a:r>
            <a:rPr lang="en-US" b="1">
              <a:solidFill>
                <a:schemeClr val="bg1"/>
              </a:solidFill>
              <a:latin typeface="Calibri" panose="020F0502020204030204" pitchFamily="34" charset="0"/>
              <a:ea typeface="Calibri" panose="020F0502020204030204" pitchFamily="34" charset="0"/>
              <a:cs typeface="Calibri" panose="020F0502020204030204" pitchFamily="34" charset="0"/>
            </a:rPr>
            <a:t>/</a:t>
          </a:r>
          <a:r>
            <a:rPr lang="en-US" b="1" err="1">
              <a:solidFill>
                <a:schemeClr val="bg1"/>
              </a:solidFill>
              <a:latin typeface="Calibri" panose="020F0502020204030204" pitchFamily="34" charset="0"/>
              <a:ea typeface="Calibri" panose="020F0502020204030204" pitchFamily="34" charset="0"/>
              <a:cs typeface="Calibri" panose="020F0502020204030204" pitchFamily="34" charset="0"/>
            </a:rPr>
            <a:t>mo</a:t>
          </a:r>
          <a:r>
            <a:rPr lang="en-US" b="1">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solidFill>
                <a:schemeClr val="bg1"/>
              </a:solidFill>
              <a:latin typeface="Calibri" panose="020F0502020204030204" pitchFamily="34" charset="0"/>
              <a:ea typeface="Calibri" panose="020F0502020204030204" pitchFamily="34" charset="0"/>
              <a:cs typeface="Calibri" panose="020F0502020204030204" pitchFamily="34" charset="0"/>
            </a:rPr>
            <a:t>work, community engagement or school</a:t>
          </a:r>
        </a:p>
      </dgm:t>
    </dgm:pt>
    <dgm:pt modelId="{088E6B9D-1E95-44F3-A8EA-58A12B8515ED}" type="parTrans" cxnId="{24585B50-21DD-4580-88E7-57B9F5C9833A}">
      <dgm:prSet/>
      <dgm:spPr/>
      <dgm:t>
        <a:bodyPr/>
        <a:lstStyle/>
        <a:p>
          <a:endParaRPr lang="en-US"/>
        </a:p>
      </dgm:t>
    </dgm:pt>
    <dgm:pt modelId="{4DD2AD81-402B-410B-91CA-C1EF5E36FD8E}" type="sibTrans" cxnId="{24585B50-21DD-4580-88E7-57B9F5C9833A}">
      <dgm:prSet/>
      <dgm:spPr/>
      <dgm:t>
        <a:bodyPr/>
        <a:lstStyle/>
        <a:p>
          <a:endParaRPr lang="en-US"/>
        </a:p>
      </dgm:t>
    </dgm:pt>
    <dgm:pt modelId="{6AADB75E-7FEF-4A57-B9F5-EC2967F33241}" type="pres">
      <dgm:prSet presAssocID="{0819E6E7-6C06-44A5-B8B5-90706A76EC99}" presName="diagram" presStyleCnt="0">
        <dgm:presLayoutVars>
          <dgm:dir/>
          <dgm:resizeHandles val="exact"/>
        </dgm:presLayoutVars>
      </dgm:prSet>
      <dgm:spPr/>
    </dgm:pt>
    <dgm:pt modelId="{926EE6C0-D58C-4115-8D95-24D024862FA1}" type="pres">
      <dgm:prSet presAssocID="{40152473-B442-456E-A646-9A87FB33F05E}" presName="node" presStyleLbl="node1" presStyleIdx="0" presStyleCnt="4">
        <dgm:presLayoutVars>
          <dgm:bulletEnabled val="1"/>
        </dgm:presLayoutVars>
      </dgm:prSet>
      <dgm:spPr/>
    </dgm:pt>
    <dgm:pt modelId="{DCC2F18A-9755-4313-B09E-E2706CCDBF54}" type="pres">
      <dgm:prSet presAssocID="{879E55C0-1907-47A1-B306-5591F66A9BDC}" presName="sibTrans" presStyleCnt="0"/>
      <dgm:spPr/>
    </dgm:pt>
    <dgm:pt modelId="{1DD6F9CF-A7E6-46AA-BA53-918B50944FED}" type="pres">
      <dgm:prSet presAssocID="{14FA2BCE-839D-4B0A-9ECA-D92649697D19}" presName="node" presStyleLbl="node1" presStyleIdx="1" presStyleCnt="4">
        <dgm:presLayoutVars>
          <dgm:bulletEnabled val="1"/>
        </dgm:presLayoutVars>
      </dgm:prSet>
      <dgm:spPr/>
    </dgm:pt>
    <dgm:pt modelId="{572C5C92-ED6B-4A25-BCE8-B8C559BD1277}" type="pres">
      <dgm:prSet presAssocID="{440A1C42-F6DF-4DFF-97AF-A2FB7E8720DF}" presName="sibTrans" presStyleCnt="0"/>
      <dgm:spPr/>
    </dgm:pt>
    <dgm:pt modelId="{20117F41-8840-401F-8636-B4946B06F2E3}" type="pres">
      <dgm:prSet presAssocID="{74F58568-11FF-4046-BA7F-86D253964EF0}" presName="node" presStyleLbl="node1" presStyleIdx="2" presStyleCnt="4">
        <dgm:presLayoutVars>
          <dgm:bulletEnabled val="1"/>
        </dgm:presLayoutVars>
      </dgm:prSet>
      <dgm:spPr>
        <a:xfrm>
          <a:off x="1232711" y="2886360"/>
          <a:ext cx="4120800" cy="2472480"/>
        </a:xfrm>
        <a:prstGeom prst="rect">
          <a:avLst/>
        </a:prstGeom>
      </dgm:spPr>
    </dgm:pt>
    <dgm:pt modelId="{2008B7D4-92B1-451D-92FA-80E182F0147E}" type="pres">
      <dgm:prSet presAssocID="{2C92E643-D06B-4D2A-ADBE-F287735EEF52}" presName="sibTrans" presStyleCnt="0"/>
      <dgm:spPr/>
    </dgm:pt>
    <dgm:pt modelId="{82C69329-03E2-45A0-AB37-EA43581CCCEE}" type="pres">
      <dgm:prSet presAssocID="{5BFBAFB1-7DAF-4298-A914-5BEE44EB8A33}" presName="node" presStyleLbl="node1" presStyleIdx="3" presStyleCnt="4">
        <dgm:presLayoutVars>
          <dgm:bulletEnabled val="1"/>
        </dgm:presLayoutVars>
      </dgm:prSet>
      <dgm:spPr/>
    </dgm:pt>
  </dgm:ptLst>
  <dgm:cxnLst>
    <dgm:cxn modelId="{C15D6D13-8192-40CA-9E9E-D9BEB3D0F1C0}" type="presOf" srcId="{14FA2BCE-839D-4B0A-9ECA-D92649697D19}" destId="{1DD6F9CF-A7E6-46AA-BA53-918B50944FED}" srcOrd="0" destOrd="0" presId="urn:microsoft.com/office/officeart/2005/8/layout/default"/>
    <dgm:cxn modelId="{72FEA42A-5367-46E5-A964-3279DBD96177}" srcId="{0819E6E7-6C06-44A5-B8B5-90706A76EC99}" destId="{14FA2BCE-839D-4B0A-9ECA-D92649697D19}" srcOrd="1" destOrd="0" parTransId="{9C0127F6-19C0-4F03-94C3-149C759E036F}" sibTransId="{440A1C42-F6DF-4DFF-97AF-A2FB7E8720DF}"/>
    <dgm:cxn modelId="{ACDC3F2C-BF0B-4052-BF2C-7F292B0A8BE6}" srcId="{0819E6E7-6C06-44A5-B8B5-90706A76EC99}" destId="{40152473-B442-456E-A646-9A87FB33F05E}" srcOrd="0" destOrd="0" parTransId="{A65C7BFB-354C-4ABF-A390-A3BF82652FF4}" sibTransId="{879E55C0-1907-47A1-B306-5591F66A9BDC}"/>
    <dgm:cxn modelId="{2C1B0332-1EF0-4572-90DD-0CBD3A8277A9}" type="presOf" srcId="{40152473-B442-456E-A646-9A87FB33F05E}" destId="{926EE6C0-D58C-4115-8D95-24D024862FA1}" srcOrd="0" destOrd="0" presId="urn:microsoft.com/office/officeart/2005/8/layout/default"/>
    <dgm:cxn modelId="{24585B50-21DD-4580-88E7-57B9F5C9833A}" srcId="{0819E6E7-6C06-44A5-B8B5-90706A76EC99}" destId="{5BFBAFB1-7DAF-4298-A914-5BEE44EB8A33}" srcOrd="3" destOrd="0" parTransId="{088E6B9D-1E95-44F3-A8EA-58A12B8515ED}" sibTransId="{4DD2AD81-402B-410B-91CA-C1EF5E36FD8E}"/>
    <dgm:cxn modelId="{807BC856-9B00-499D-A40A-C8FEEFE2D5DD}" type="presOf" srcId="{0819E6E7-6C06-44A5-B8B5-90706A76EC99}" destId="{6AADB75E-7FEF-4A57-B9F5-EC2967F33241}" srcOrd="0" destOrd="0" presId="urn:microsoft.com/office/officeart/2005/8/layout/default"/>
    <dgm:cxn modelId="{FB5253B9-F895-45A4-97F8-2B03E6D7A2AA}" type="presOf" srcId="{74F58568-11FF-4046-BA7F-86D253964EF0}" destId="{20117F41-8840-401F-8636-B4946B06F2E3}" srcOrd="0" destOrd="0" presId="urn:microsoft.com/office/officeart/2005/8/layout/default"/>
    <dgm:cxn modelId="{AF6FE5D3-EEC6-40F3-BCDE-74A0149AD80B}" srcId="{0819E6E7-6C06-44A5-B8B5-90706A76EC99}" destId="{74F58568-11FF-4046-BA7F-86D253964EF0}" srcOrd="2" destOrd="0" parTransId="{8813E02E-2E8E-48A4-8970-953ADE8C4AAD}" sibTransId="{2C92E643-D06B-4D2A-ADBE-F287735EEF52}"/>
    <dgm:cxn modelId="{6E5060D4-9DF8-4BB6-9CBC-2E91DB438E32}" type="presOf" srcId="{5BFBAFB1-7DAF-4298-A914-5BEE44EB8A33}" destId="{82C69329-03E2-45A0-AB37-EA43581CCCEE}" srcOrd="0" destOrd="0" presId="urn:microsoft.com/office/officeart/2005/8/layout/default"/>
    <dgm:cxn modelId="{E6BD503E-4D2D-4B6A-83AE-927AAEDE78F2}" type="presParOf" srcId="{6AADB75E-7FEF-4A57-B9F5-EC2967F33241}" destId="{926EE6C0-D58C-4115-8D95-24D024862FA1}" srcOrd="0" destOrd="0" presId="urn:microsoft.com/office/officeart/2005/8/layout/default"/>
    <dgm:cxn modelId="{B3FD073E-A861-445C-B4F4-FF5916AE2959}" type="presParOf" srcId="{6AADB75E-7FEF-4A57-B9F5-EC2967F33241}" destId="{DCC2F18A-9755-4313-B09E-E2706CCDBF54}" srcOrd="1" destOrd="0" presId="urn:microsoft.com/office/officeart/2005/8/layout/default"/>
    <dgm:cxn modelId="{B3710F5C-EC4F-48CD-82D0-BD26E0C9355C}" type="presParOf" srcId="{6AADB75E-7FEF-4A57-B9F5-EC2967F33241}" destId="{1DD6F9CF-A7E6-46AA-BA53-918B50944FED}" srcOrd="2" destOrd="0" presId="urn:microsoft.com/office/officeart/2005/8/layout/default"/>
    <dgm:cxn modelId="{95F2F21B-0FB9-4FFD-89AD-7C93689621C1}" type="presParOf" srcId="{6AADB75E-7FEF-4A57-B9F5-EC2967F33241}" destId="{572C5C92-ED6B-4A25-BCE8-B8C559BD1277}" srcOrd="3" destOrd="0" presId="urn:microsoft.com/office/officeart/2005/8/layout/default"/>
    <dgm:cxn modelId="{AA221326-1E55-41BD-8318-349EF983FF56}" type="presParOf" srcId="{6AADB75E-7FEF-4A57-B9F5-EC2967F33241}" destId="{20117F41-8840-401F-8636-B4946B06F2E3}" srcOrd="4" destOrd="0" presId="urn:microsoft.com/office/officeart/2005/8/layout/default"/>
    <dgm:cxn modelId="{E1A87E31-02FF-453A-A03E-8563F78BC638}" type="presParOf" srcId="{6AADB75E-7FEF-4A57-B9F5-EC2967F33241}" destId="{2008B7D4-92B1-451D-92FA-80E182F0147E}" srcOrd="5" destOrd="0" presId="urn:microsoft.com/office/officeart/2005/8/layout/default"/>
    <dgm:cxn modelId="{E88680A5-77D8-4D2B-9C34-00E6D5CD7F18}" type="presParOf" srcId="{6AADB75E-7FEF-4A57-B9F5-EC2967F33241}" destId="{82C69329-03E2-45A0-AB37-EA43581CCCE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97D0F1-8857-4F63-8E29-8534537773B8}"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9B737947-3D20-4D24-A5F0-CAF136415FD2}">
      <dgm:prSet/>
      <dgm:spPr/>
      <dgm:t>
        <a:bodyPr/>
        <a:lstStyle/>
        <a:p>
          <a:r>
            <a:rPr lang="en-US">
              <a:latin typeface="Calibri" panose="020F0502020204030204" pitchFamily="34" charset="0"/>
              <a:ea typeface="Calibri" panose="020F0502020204030204" pitchFamily="34" charset="0"/>
              <a:cs typeface="Calibri" panose="020F0502020204030204" pitchFamily="34" charset="0"/>
            </a:rPr>
            <a:t>Background</a:t>
          </a:r>
        </a:p>
      </dgm:t>
    </dgm:pt>
    <dgm:pt modelId="{1608ED7D-FBA1-4CD9-84EA-F000FC869CB5}" type="parTrans" cxnId="{33BC4B8C-001C-4E74-A4E6-EC07B486C73D}">
      <dgm:prSet/>
      <dgm:spPr/>
      <dgm:t>
        <a:bodyPr/>
        <a:lstStyle/>
        <a:p>
          <a:endParaRPr lang="en-US"/>
        </a:p>
      </dgm:t>
    </dgm:pt>
    <dgm:pt modelId="{827C6724-3E84-4BC7-95FB-087789A2410C}" type="sibTrans" cxnId="{33BC4B8C-001C-4E74-A4E6-EC07B486C73D}">
      <dgm:prSet/>
      <dgm:spPr/>
      <dgm:t>
        <a:bodyPr/>
        <a:lstStyle/>
        <a:p>
          <a:endParaRPr lang="en-US"/>
        </a:p>
      </dgm:t>
    </dgm:pt>
    <dgm:pt modelId="{38D1FDBC-BF57-43DB-96AF-43FAD1DBC521}">
      <dgm:prSet/>
      <dgm:spPr/>
      <dgm:t>
        <a:bodyPr/>
        <a:lstStyle/>
        <a:p>
          <a:r>
            <a:rPr lang="en-US"/>
            <a:t>Provider taxes have been a mechanism for states to enhance Medicaid funding. States impose taxes on provider sectors and then offset those costs with supplemental payments</a:t>
          </a:r>
        </a:p>
      </dgm:t>
    </dgm:pt>
    <dgm:pt modelId="{2AEC3C54-ADF3-455F-8B41-6B19A6154650}" type="parTrans" cxnId="{BD5D1B9F-8828-4EC0-B4D4-800D23CCE564}">
      <dgm:prSet/>
      <dgm:spPr/>
      <dgm:t>
        <a:bodyPr/>
        <a:lstStyle/>
        <a:p>
          <a:endParaRPr lang="en-US"/>
        </a:p>
      </dgm:t>
    </dgm:pt>
    <dgm:pt modelId="{5DFE9758-BA63-4A45-8D5F-2DDCD25B50FE}" type="sibTrans" cxnId="{BD5D1B9F-8828-4EC0-B4D4-800D23CCE564}">
      <dgm:prSet/>
      <dgm:spPr/>
      <dgm:t>
        <a:bodyPr/>
        <a:lstStyle/>
        <a:p>
          <a:endParaRPr lang="en-US"/>
        </a:p>
      </dgm:t>
    </dgm:pt>
    <dgm:pt modelId="{B8BA1FD7-2B59-4E96-93C2-B09518DC22F1}">
      <dgm:prSet/>
      <dgm:spPr/>
      <dgm:t>
        <a:bodyPr/>
        <a:lstStyle/>
        <a:p>
          <a:r>
            <a:rPr lang="en-US">
              <a:latin typeface="Calibri" panose="020F0502020204030204" pitchFamily="34" charset="0"/>
              <a:ea typeface="Calibri" panose="020F0502020204030204" pitchFamily="34" charset="0"/>
              <a:cs typeface="Calibri" panose="020F0502020204030204" pitchFamily="34" charset="0"/>
            </a:rPr>
            <a:t>Changes in HR1</a:t>
          </a:r>
        </a:p>
      </dgm:t>
    </dgm:pt>
    <dgm:pt modelId="{4B624E2E-D5A2-46ED-AEB5-8C0E0F62CCF0}" type="parTrans" cxnId="{721D1405-5106-4B5F-9670-2F7CE624777F}">
      <dgm:prSet/>
      <dgm:spPr/>
      <dgm:t>
        <a:bodyPr/>
        <a:lstStyle/>
        <a:p>
          <a:endParaRPr lang="en-US"/>
        </a:p>
      </dgm:t>
    </dgm:pt>
    <dgm:pt modelId="{17469C96-9998-4AE1-A1F3-D47CDDD7FAB1}" type="sibTrans" cxnId="{721D1405-5106-4B5F-9670-2F7CE624777F}">
      <dgm:prSet/>
      <dgm:spPr/>
      <dgm:t>
        <a:bodyPr/>
        <a:lstStyle/>
        <a:p>
          <a:endParaRPr lang="en-US"/>
        </a:p>
      </dgm:t>
    </dgm:pt>
    <dgm:pt modelId="{6E2F433E-C537-4EC6-9DAF-8CAD146136CF}">
      <dgm:prSet/>
      <dgm:spPr/>
      <dgm:t>
        <a:bodyPr/>
        <a:lstStyle/>
        <a:p>
          <a:r>
            <a:rPr lang="en-US" dirty="0"/>
            <a:t>Legislation imposes stricter limitations on provider taxes</a:t>
          </a:r>
        </a:p>
      </dgm:t>
    </dgm:pt>
    <dgm:pt modelId="{3D487A87-0709-4E40-815D-B9466778458F}" type="parTrans" cxnId="{A7E209B0-957E-4489-8F47-C3ACF83489CD}">
      <dgm:prSet/>
      <dgm:spPr/>
      <dgm:t>
        <a:bodyPr/>
        <a:lstStyle/>
        <a:p>
          <a:endParaRPr lang="en-US"/>
        </a:p>
      </dgm:t>
    </dgm:pt>
    <dgm:pt modelId="{39352B30-60DE-4DB9-87EA-5FC61E30846F}" type="sibTrans" cxnId="{A7E209B0-957E-4489-8F47-C3ACF83489CD}">
      <dgm:prSet/>
      <dgm:spPr/>
      <dgm:t>
        <a:bodyPr/>
        <a:lstStyle/>
        <a:p>
          <a:endParaRPr lang="en-US"/>
        </a:p>
      </dgm:t>
    </dgm:pt>
    <dgm:pt modelId="{60CA23C9-3CA5-4A62-BC12-A0BB6F3EB72A}">
      <dgm:prSet/>
      <dgm:spPr/>
      <dgm:t>
        <a:bodyPr/>
        <a:lstStyle/>
        <a:p>
          <a:r>
            <a:rPr lang="en-US">
              <a:latin typeface="Calibri" panose="020F0502020204030204" pitchFamily="34" charset="0"/>
              <a:ea typeface="Calibri" panose="020F0502020204030204" pitchFamily="34" charset="0"/>
              <a:cs typeface="Calibri" panose="020F0502020204030204" pitchFamily="34" charset="0"/>
            </a:rPr>
            <a:t>Impact</a:t>
          </a:r>
        </a:p>
      </dgm:t>
    </dgm:pt>
    <dgm:pt modelId="{3490F5BA-AE7E-4418-B5A4-8FAD15236E4B}" type="parTrans" cxnId="{2E9D7730-8DAF-47CC-BFA1-FF324C33A897}">
      <dgm:prSet/>
      <dgm:spPr/>
      <dgm:t>
        <a:bodyPr/>
        <a:lstStyle/>
        <a:p>
          <a:endParaRPr lang="en-US"/>
        </a:p>
      </dgm:t>
    </dgm:pt>
    <dgm:pt modelId="{7B0084E0-1F5F-43C1-A60B-CB54F198D929}" type="sibTrans" cxnId="{2E9D7730-8DAF-47CC-BFA1-FF324C33A897}">
      <dgm:prSet/>
      <dgm:spPr/>
      <dgm:t>
        <a:bodyPr/>
        <a:lstStyle/>
        <a:p>
          <a:endParaRPr lang="en-US"/>
        </a:p>
      </dgm:t>
    </dgm:pt>
    <dgm:pt modelId="{1F246AB7-B747-4470-8867-7BC66DC6B543}">
      <dgm:prSet/>
      <dgm:spPr/>
      <dgm:t>
        <a:bodyPr/>
        <a:lstStyle/>
        <a:p>
          <a:r>
            <a:rPr lang="en-US"/>
            <a:t>Members expressed concern for rural hospitals</a:t>
          </a:r>
        </a:p>
      </dgm:t>
    </dgm:pt>
    <dgm:pt modelId="{E6C9D65E-C7DA-4672-A9D4-D8805DD22B72}" type="parTrans" cxnId="{A62ACACA-C7FE-422D-A4A3-212D7B3AC26F}">
      <dgm:prSet/>
      <dgm:spPr/>
      <dgm:t>
        <a:bodyPr/>
        <a:lstStyle/>
        <a:p>
          <a:endParaRPr lang="en-US"/>
        </a:p>
      </dgm:t>
    </dgm:pt>
    <dgm:pt modelId="{CC34C25A-A867-4A88-8B45-6F76B017821A}" type="sibTrans" cxnId="{A62ACACA-C7FE-422D-A4A3-212D7B3AC26F}">
      <dgm:prSet/>
      <dgm:spPr/>
      <dgm:t>
        <a:bodyPr/>
        <a:lstStyle/>
        <a:p>
          <a:endParaRPr lang="en-US"/>
        </a:p>
      </dgm:t>
    </dgm:pt>
    <dgm:pt modelId="{F0722B81-2017-4240-B0ED-6E3BCB72C035}">
      <dgm:prSet/>
      <dgm:spPr/>
      <dgm:t>
        <a:bodyPr/>
        <a:lstStyle/>
        <a:p>
          <a:r>
            <a:rPr lang="en-US"/>
            <a:t>$50B rural health transformation program was added to relieve financial pressures</a:t>
          </a:r>
        </a:p>
      </dgm:t>
    </dgm:pt>
    <dgm:pt modelId="{3F84E507-2633-472D-AAC3-94904BF33425}" type="parTrans" cxnId="{24D9A6B9-48F9-42C5-BF39-7FFB4CA12CC3}">
      <dgm:prSet/>
      <dgm:spPr/>
      <dgm:t>
        <a:bodyPr/>
        <a:lstStyle/>
        <a:p>
          <a:endParaRPr lang="en-US"/>
        </a:p>
      </dgm:t>
    </dgm:pt>
    <dgm:pt modelId="{74FC21B8-1CA6-4885-821A-50178A7FB37B}" type="sibTrans" cxnId="{24D9A6B9-48F9-42C5-BF39-7FFB4CA12CC3}">
      <dgm:prSet/>
      <dgm:spPr/>
      <dgm:t>
        <a:bodyPr/>
        <a:lstStyle/>
        <a:p>
          <a:endParaRPr lang="en-US"/>
        </a:p>
      </dgm:t>
    </dgm:pt>
    <dgm:pt modelId="{FF177CA9-9353-4FB6-A612-51E789309A5A}">
      <dgm:prSet/>
      <dgm:spPr/>
      <dgm:t>
        <a:bodyPr/>
        <a:lstStyle/>
        <a:p>
          <a:r>
            <a:rPr lang="en-US" dirty="0"/>
            <a:t>Freeze effective immediately</a:t>
          </a:r>
        </a:p>
      </dgm:t>
    </dgm:pt>
    <dgm:pt modelId="{5C4A88A3-BAE0-4D2F-8B4A-CB6EED0CBFC8}" type="parTrans" cxnId="{ABC07A9C-7BB1-4898-BCA8-C00757F97157}">
      <dgm:prSet/>
      <dgm:spPr/>
      <dgm:t>
        <a:bodyPr/>
        <a:lstStyle/>
        <a:p>
          <a:endParaRPr lang="en-US"/>
        </a:p>
      </dgm:t>
    </dgm:pt>
    <dgm:pt modelId="{BB35F35D-C940-46F0-A3F3-B43C52E453B6}" type="sibTrans" cxnId="{ABC07A9C-7BB1-4898-BCA8-C00757F97157}">
      <dgm:prSet/>
      <dgm:spPr/>
      <dgm:t>
        <a:bodyPr/>
        <a:lstStyle/>
        <a:p>
          <a:endParaRPr lang="en-US"/>
        </a:p>
      </dgm:t>
    </dgm:pt>
    <dgm:pt modelId="{D570DD56-08AF-497D-B4E5-A90E34A34F6F}" type="pres">
      <dgm:prSet presAssocID="{7A97D0F1-8857-4F63-8E29-8534537773B8}" presName="linear" presStyleCnt="0">
        <dgm:presLayoutVars>
          <dgm:animLvl val="lvl"/>
          <dgm:resizeHandles val="exact"/>
        </dgm:presLayoutVars>
      </dgm:prSet>
      <dgm:spPr/>
    </dgm:pt>
    <dgm:pt modelId="{88F4961F-C0B1-4E4C-A489-1B83374B6D7E}" type="pres">
      <dgm:prSet presAssocID="{9B737947-3D20-4D24-A5F0-CAF136415FD2}" presName="parentText" presStyleLbl="node1" presStyleIdx="0" presStyleCnt="3">
        <dgm:presLayoutVars>
          <dgm:chMax val="0"/>
          <dgm:bulletEnabled val="1"/>
        </dgm:presLayoutVars>
      </dgm:prSet>
      <dgm:spPr/>
    </dgm:pt>
    <dgm:pt modelId="{2CE52A18-0C5B-4335-909A-A13E82B34791}" type="pres">
      <dgm:prSet presAssocID="{9B737947-3D20-4D24-A5F0-CAF136415FD2}" presName="childText" presStyleLbl="revTx" presStyleIdx="0" presStyleCnt="3">
        <dgm:presLayoutVars>
          <dgm:bulletEnabled val="1"/>
        </dgm:presLayoutVars>
      </dgm:prSet>
      <dgm:spPr/>
    </dgm:pt>
    <dgm:pt modelId="{0B6770F8-B801-4BE7-9EFD-9DD2BE92834D}" type="pres">
      <dgm:prSet presAssocID="{B8BA1FD7-2B59-4E96-93C2-B09518DC22F1}" presName="parentText" presStyleLbl="node1" presStyleIdx="1" presStyleCnt="3">
        <dgm:presLayoutVars>
          <dgm:chMax val="0"/>
          <dgm:bulletEnabled val="1"/>
        </dgm:presLayoutVars>
      </dgm:prSet>
      <dgm:spPr/>
    </dgm:pt>
    <dgm:pt modelId="{653C2E72-5B37-4223-8300-481B6E9E47B6}" type="pres">
      <dgm:prSet presAssocID="{B8BA1FD7-2B59-4E96-93C2-B09518DC22F1}" presName="childText" presStyleLbl="revTx" presStyleIdx="1" presStyleCnt="3">
        <dgm:presLayoutVars>
          <dgm:bulletEnabled val="1"/>
        </dgm:presLayoutVars>
      </dgm:prSet>
      <dgm:spPr/>
    </dgm:pt>
    <dgm:pt modelId="{407152F1-4D90-4AA4-8234-99D11EBE93F0}" type="pres">
      <dgm:prSet presAssocID="{60CA23C9-3CA5-4A62-BC12-A0BB6F3EB72A}" presName="parentText" presStyleLbl="node1" presStyleIdx="2" presStyleCnt="3">
        <dgm:presLayoutVars>
          <dgm:chMax val="0"/>
          <dgm:bulletEnabled val="1"/>
        </dgm:presLayoutVars>
      </dgm:prSet>
      <dgm:spPr/>
    </dgm:pt>
    <dgm:pt modelId="{43BF1DD4-51FF-4F8C-ADE7-9851116188B3}" type="pres">
      <dgm:prSet presAssocID="{60CA23C9-3CA5-4A62-BC12-A0BB6F3EB72A}" presName="childText" presStyleLbl="revTx" presStyleIdx="2" presStyleCnt="3">
        <dgm:presLayoutVars>
          <dgm:bulletEnabled val="1"/>
        </dgm:presLayoutVars>
      </dgm:prSet>
      <dgm:spPr/>
    </dgm:pt>
  </dgm:ptLst>
  <dgm:cxnLst>
    <dgm:cxn modelId="{721D1405-5106-4B5F-9670-2F7CE624777F}" srcId="{7A97D0F1-8857-4F63-8E29-8534537773B8}" destId="{B8BA1FD7-2B59-4E96-93C2-B09518DC22F1}" srcOrd="1" destOrd="0" parTransId="{4B624E2E-D5A2-46ED-AEB5-8C0E0F62CCF0}" sibTransId="{17469C96-9998-4AE1-A1F3-D47CDDD7FAB1}"/>
    <dgm:cxn modelId="{C0392521-5B0C-4ED5-B30E-84E1F77B9FD7}" type="presOf" srcId="{38D1FDBC-BF57-43DB-96AF-43FAD1DBC521}" destId="{2CE52A18-0C5B-4335-909A-A13E82B34791}" srcOrd="0" destOrd="0" presId="urn:microsoft.com/office/officeart/2005/8/layout/vList2"/>
    <dgm:cxn modelId="{DECFBD23-A745-4ACE-AEE4-E836F7AA3E2E}" type="presOf" srcId="{F0722B81-2017-4240-B0ED-6E3BCB72C035}" destId="{43BF1DD4-51FF-4F8C-ADE7-9851116188B3}" srcOrd="0" destOrd="1" presId="urn:microsoft.com/office/officeart/2005/8/layout/vList2"/>
    <dgm:cxn modelId="{2E9D7730-8DAF-47CC-BFA1-FF324C33A897}" srcId="{7A97D0F1-8857-4F63-8E29-8534537773B8}" destId="{60CA23C9-3CA5-4A62-BC12-A0BB6F3EB72A}" srcOrd="2" destOrd="0" parTransId="{3490F5BA-AE7E-4418-B5A4-8FAD15236E4B}" sibTransId="{7B0084E0-1F5F-43C1-A60B-CB54F198D929}"/>
    <dgm:cxn modelId="{139FE263-3632-4ED2-9843-1A044FBBF6A5}" type="presOf" srcId="{B8BA1FD7-2B59-4E96-93C2-B09518DC22F1}" destId="{0B6770F8-B801-4BE7-9EFD-9DD2BE92834D}" srcOrd="0" destOrd="0" presId="urn:microsoft.com/office/officeart/2005/8/layout/vList2"/>
    <dgm:cxn modelId="{83864054-9E5A-4140-9202-91972E6AD524}" type="presOf" srcId="{FF177CA9-9353-4FB6-A612-51E789309A5A}" destId="{653C2E72-5B37-4223-8300-481B6E9E47B6}" srcOrd="0" destOrd="1" presId="urn:microsoft.com/office/officeart/2005/8/layout/vList2"/>
    <dgm:cxn modelId="{33BC4B8C-001C-4E74-A4E6-EC07B486C73D}" srcId="{7A97D0F1-8857-4F63-8E29-8534537773B8}" destId="{9B737947-3D20-4D24-A5F0-CAF136415FD2}" srcOrd="0" destOrd="0" parTransId="{1608ED7D-FBA1-4CD9-84EA-F000FC869CB5}" sibTransId="{827C6724-3E84-4BC7-95FB-087789A2410C}"/>
    <dgm:cxn modelId="{B20E588D-5B66-4AA5-848F-D80633B294BC}" type="presOf" srcId="{7A97D0F1-8857-4F63-8E29-8534537773B8}" destId="{D570DD56-08AF-497D-B4E5-A90E34A34F6F}" srcOrd="0" destOrd="0" presId="urn:microsoft.com/office/officeart/2005/8/layout/vList2"/>
    <dgm:cxn modelId="{ABC07A9C-7BB1-4898-BCA8-C00757F97157}" srcId="{B8BA1FD7-2B59-4E96-93C2-B09518DC22F1}" destId="{FF177CA9-9353-4FB6-A612-51E789309A5A}" srcOrd="1" destOrd="0" parTransId="{5C4A88A3-BAE0-4D2F-8B4A-CB6EED0CBFC8}" sibTransId="{BB35F35D-C940-46F0-A3F3-B43C52E453B6}"/>
    <dgm:cxn modelId="{BD5D1B9F-8828-4EC0-B4D4-800D23CCE564}" srcId="{9B737947-3D20-4D24-A5F0-CAF136415FD2}" destId="{38D1FDBC-BF57-43DB-96AF-43FAD1DBC521}" srcOrd="0" destOrd="0" parTransId="{2AEC3C54-ADF3-455F-8B41-6B19A6154650}" sibTransId="{5DFE9758-BA63-4A45-8D5F-2DDCD25B50FE}"/>
    <dgm:cxn modelId="{A7E209B0-957E-4489-8F47-C3ACF83489CD}" srcId="{B8BA1FD7-2B59-4E96-93C2-B09518DC22F1}" destId="{6E2F433E-C537-4EC6-9DAF-8CAD146136CF}" srcOrd="0" destOrd="0" parTransId="{3D487A87-0709-4E40-815D-B9466778458F}" sibTransId="{39352B30-60DE-4DB9-87EA-5FC61E30846F}"/>
    <dgm:cxn modelId="{1CF90DB3-FE68-40F1-9DA8-648682F189CB}" type="presOf" srcId="{1F246AB7-B747-4470-8867-7BC66DC6B543}" destId="{43BF1DD4-51FF-4F8C-ADE7-9851116188B3}" srcOrd="0" destOrd="0" presId="urn:microsoft.com/office/officeart/2005/8/layout/vList2"/>
    <dgm:cxn modelId="{24D9A6B9-48F9-42C5-BF39-7FFB4CA12CC3}" srcId="{60CA23C9-3CA5-4A62-BC12-A0BB6F3EB72A}" destId="{F0722B81-2017-4240-B0ED-6E3BCB72C035}" srcOrd="1" destOrd="0" parTransId="{3F84E507-2633-472D-AAC3-94904BF33425}" sibTransId="{74FC21B8-1CA6-4885-821A-50178A7FB37B}"/>
    <dgm:cxn modelId="{45866AC2-B5E1-45D9-BCCB-ACB5E3FA3B21}" type="presOf" srcId="{6E2F433E-C537-4EC6-9DAF-8CAD146136CF}" destId="{653C2E72-5B37-4223-8300-481B6E9E47B6}" srcOrd="0" destOrd="0" presId="urn:microsoft.com/office/officeart/2005/8/layout/vList2"/>
    <dgm:cxn modelId="{E9DB49C8-0A5F-4FE3-87E1-2AC23C92C917}" type="presOf" srcId="{60CA23C9-3CA5-4A62-BC12-A0BB6F3EB72A}" destId="{407152F1-4D90-4AA4-8234-99D11EBE93F0}" srcOrd="0" destOrd="0" presId="urn:microsoft.com/office/officeart/2005/8/layout/vList2"/>
    <dgm:cxn modelId="{A62ACACA-C7FE-422D-A4A3-212D7B3AC26F}" srcId="{60CA23C9-3CA5-4A62-BC12-A0BB6F3EB72A}" destId="{1F246AB7-B747-4470-8867-7BC66DC6B543}" srcOrd="0" destOrd="0" parTransId="{E6C9D65E-C7DA-4672-A9D4-D8805DD22B72}" sibTransId="{CC34C25A-A867-4A88-8B45-6F76B017821A}"/>
    <dgm:cxn modelId="{AAECF1E7-7FD2-4521-9A70-98E1BD2B4F84}" type="presOf" srcId="{9B737947-3D20-4D24-A5F0-CAF136415FD2}" destId="{88F4961F-C0B1-4E4C-A489-1B83374B6D7E}" srcOrd="0" destOrd="0" presId="urn:microsoft.com/office/officeart/2005/8/layout/vList2"/>
    <dgm:cxn modelId="{B0A5CCEF-E52A-46B0-813A-0AA75F21AE63}" type="presParOf" srcId="{D570DD56-08AF-497D-B4E5-A90E34A34F6F}" destId="{88F4961F-C0B1-4E4C-A489-1B83374B6D7E}" srcOrd="0" destOrd="0" presId="urn:microsoft.com/office/officeart/2005/8/layout/vList2"/>
    <dgm:cxn modelId="{9E162C32-B70E-4EE9-BF07-FE941B350617}" type="presParOf" srcId="{D570DD56-08AF-497D-B4E5-A90E34A34F6F}" destId="{2CE52A18-0C5B-4335-909A-A13E82B34791}" srcOrd="1" destOrd="0" presId="urn:microsoft.com/office/officeart/2005/8/layout/vList2"/>
    <dgm:cxn modelId="{B7E817EB-023B-4906-8534-E29B9065FCFF}" type="presParOf" srcId="{D570DD56-08AF-497D-B4E5-A90E34A34F6F}" destId="{0B6770F8-B801-4BE7-9EFD-9DD2BE92834D}" srcOrd="2" destOrd="0" presId="urn:microsoft.com/office/officeart/2005/8/layout/vList2"/>
    <dgm:cxn modelId="{1363E42E-BBC1-4CBD-91E2-FC1C37CAB4ED}" type="presParOf" srcId="{D570DD56-08AF-497D-B4E5-A90E34A34F6F}" destId="{653C2E72-5B37-4223-8300-481B6E9E47B6}" srcOrd="3" destOrd="0" presId="urn:microsoft.com/office/officeart/2005/8/layout/vList2"/>
    <dgm:cxn modelId="{BE6B8FD5-7ECD-44D6-809D-953576CC80C5}" type="presParOf" srcId="{D570DD56-08AF-497D-B4E5-A90E34A34F6F}" destId="{407152F1-4D90-4AA4-8234-99D11EBE93F0}" srcOrd="4" destOrd="0" presId="urn:microsoft.com/office/officeart/2005/8/layout/vList2"/>
    <dgm:cxn modelId="{96A63BC0-CD39-42D1-854A-8E9A4225B645}" type="presParOf" srcId="{D570DD56-08AF-497D-B4E5-A90E34A34F6F}" destId="{43BF1DD4-51FF-4F8C-ADE7-9851116188B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4EBC40-79BF-4DD0-8ADE-C30E797C4C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EBC9E35-8F30-4872-A6A0-B0D288269A06}">
      <dgm:prSet custT="1"/>
      <dgm:spPr>
        <a:solidFill>
          <a:srgbClr val="FF8409">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144780" tIns="144780" rIns="144780" bIns="144780" numCol="1" spcCol="1270" anchor="ctr" anchorCtr="0"/>
        <a:lstStyle/>
        <a:p>
          <a:pPr marL="0" lvl="0" algn="l" defTabSz="1689100">
            <a:lnSpc>
              <a:spcPct val="90000"/>
            </a:lnSpc>
            <a:spcBef>
              <a:spcPct val="0"/>
            </a:spcBef>
            <a:spcAft>
              <a:spcPct val="35000"/>
            </a:spcAft>
            <a:buNone/>
          </a:pPr>
          <a:r>
            <a:rPr lang="en-US" sz="3200" kern="1200">
              <a:solidFill>
                <a:prstClr val="white"/>
              </a:solidFill>
              <a:latin typeface="Calibri "/>
              <a:ea typeface="+mn-ea"/>
              <a:cs typeface="+mn-cs"/>
            </a:rPr>
            <a:t>Background</a:t>
          </a:r>
        </a:p>
      </dgm:t>
    </dgm:pt>
    <dgm:pt modelId="{7253B2EE-7E6E-4EA7-973F-3EDCB522DC9F}" type="parTrans" cxnId="{E28112CB-FEF5-4C07-997F-E1F0598A196B}">
      <dgm:prSet/>
      <dgm:spPr/>
      <dgm:t>
        <a:bodyPr/>
        <a:lstStyle/>
        <a:p>
          <a:endParaRPr lang="en-US"/>
        </a:p>
      </dgm:t>
    </dgm:pt>
    <dgm:pt modelId="{74B79E09-573F-4A8B-A38D-CB66854793E4}" type="sibTrans" cxnId="{E28112CB-FEF5-4C07-997F-E1F0598A196B}">
      <dgm:prSet/>
      <dgm:spPr/>
      <dgm:t>
        <a:bodyPr/>
        <a:lstStyle/>
        <a:p>
          <a:endParaRPr lang="en-US"/>
        </a:p>
      </dgm:t>
    </dgm:pt>
    <dgm:pt modelId="{354E81B9-32B4-414F-B864-1A701B714082}">
      <dgm:prSet custT="1"/>
      <dgm:spPr/>
      <dgm:t>
        <a:bodyPr/>
        <a:lstStyle/>
        <a:p>
          <a:r>
            <a:rPr lang="en-US" sz="2500">
              <a:latin typeface="Calibri "/>
            </a:rPr>
            <a:t>States generally limited in how they can direct MCOs. State directed payments allow states to tell MCOs to make specific provider payments to support state policy goals like quality, access, priority health needs</a:t>
          </a:r>
        </a:p>
      </dgm:t>
    </dgm:pt>
    <dgm:pt modelId="{8C86F3FA-7F3C-426B-A1D2-E1A88E4D5996}" type="parTrans" cxnId="{0D30171C-5CEC-49F3-A8E1-4E5EC2534EB2}">
      <dgm:prSet/>
      <dgm:spPr/>
      <dgm:t>
        <a:bodyPr/>
        <a:lstStyle/>
        <a:p>
          <a:endParaRPr lang="en-US"/>
        </a:p>
      </dgm:t>
    </dgm:pt>
    <dgm:pt modelId="{8797AA4A-7ACB-4D6B-9CF8-79E5F08E2F22}" type="sibTrans" cxnId="{0D30171C-5CEC-49F3-A8E1-4E5EC2534EB2}">
      <dgm:prSet/>
      <dgm:spPr/>
      <dgm:t>
        <a:bodyPr/>
        <a:lstStyle/>
        <a:p>
          <a:endParaRPr lang="en-US"/>
        </a:p>
      </dgm:t>
    </dgm:pt>
    <dgm:pt modelId="{69DC2B21-9ED6-434C-A684-587A53DE1E2B}">
      <dgm:prSet custT="1"/>
      <dgm:spPr>
        <a:solidFill>
          <a:srgbClr val="FF8409">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144780" tIns="144780" rIns="144780" bIns="144780" numCol="1" spcCol="1270" anchor="ctr" anchorCtr="0"/>
        <a:lstStyle/>
        <a:p>
          <a:pPr marL="0" lvl="0" indent="0" algn="l" defTabSz="1689100">
            <a:lnSpc>
              <a:spcPct val="90000"/>
            </a:lnSpc>
            <a:spcBef>
              <a:spcPct val="0"/>
            </a:spcBef>
            <a:spcAft>
              <a:spcPct val="35000"/>
            </a:spcAft>
            <a:buNone/>
          </a:pPr>
          <a:r>
            <a:rPr lang="en-US" sz="3200" kern="1200">
              <a:solidFill>
                <a:prstClr val="white"/>
              </a:solidFill>
              <a:latin typeface="Calibri "/>
              <a:ea typeface="+mn-ea"/>
              <a:cs typeface="+mn-cs"/>
            </a:rPr>
            <a:t>Changes in HR1</a:t>
          </a:r>
        </a:p>
      </dgm:t>
    </dgm:pt>
    <dgm:pt modelId="{03B3A49D-FFB8-4CA6-A442-10B07633620F}" type="parTrans" cxnId="{E8FD0096-1E00-437F-BA25-E7259653531F}">
      <dgm:prSet/>
      <dgm:spPr/>
      <dgm:t>
        <a:bodyPr/>
        <a:lstStyle/>
        <a:p>
          <a:endParaRPr lang="en-US"/>
        </a:p>
      </dgm:t>
    </dgm:pt>
    <dgm:pt modelId="{2CCB1434-9691-42B8-B68F-9F65D6DAA319}" type="sibTrans" cxnId="{E8FD0096-1E00-437F-BA25-E7259653531F}">
      <dgm:prSet/>
      <dgm:spPr/>
      <dgm:t>
        <a:bodyPr/>
        <a:lstStyle/>
        <a:p>
          <a:endParaRPr lang="en-US"/>
        </a:p>
      </dgm:t>
    </dgm:pt>
    <dgm:pt modelId="{208565E2-87DC-48DA-AD7C-21ADFBAE44F2}">
      <dgm:prSet custT="1"/>
      <dgm:spPr/>
      <dgm:t>
        <a:bodyPr/>
        <a:lstStyle/>
        <a:p>
          <a:r>
            <a:rPr lang="en-US" sz="2500">
              <a:latin typeface="Calibri "/>
            </a:rPr>
            <a:t>Legislation imposes tighter caps on SDPs; limits to 100 or 110% of Medicare rates (today they can pay up to commercial rates)</a:t>
          </a:r>
        </a:p>
      </dgm:t>
    </dgm:pt>
    <dgm:pt modelId="{A45137CA-6ED3-430C-8E14-798ED901DD2D}" type="parTrans" cxnId="{AD7F7F16-35D5-40B8-9673-B6C19D92031C}">
      <dgm:prSet/>
      <dgm:spPr/>
      <dgm:t>
        <a:bodyPr/>
        <a:lstStyle/>
        <a:p>
          <a:endParaRPr lang="en-US"/>
        </a:p>
      </dgm:t>
    </dgm:pt>
    <dgm:pt modelId="{B9DBDD57-DBBC-438D-8BC7-EA9029040858}" type="sibTrans" cxnId="{AD7F7F16-35D5-40B8-9673-B6C19D92031C}">
      <dgm:prSet/>
      <dgm:spPr/>
      <dgm:t>
        <a:bodyPr/>
        <a:lstStyle/>
        <a:p>
          <a:endParaRPr lang="en-US"/>
        </a:p>
      </dgm:t>
    </dgm:pt>
    <dgm:pt modelId="{C7CFD729-48CB-4748-8EA4-BB4D171A980C}">
      <dgm:prSet custT="1"/>
      <dgm:spPr>
        <a:solidFill>
          <a:srgbClr val="FF8409">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144780" tIns="144780" rIns="144780" bIns="144780" numCol="1" spcCol="1270" anchor="ctr" anchorCtr="0"/>
        <a:lstStyle/>
        <a:p>
          <a:pPr marL="0" lvl="0" indent="0" algn="l" defTabSz="1689100">
            <a:lnSpc>
              <a:spcPct val="90000"/>
            </a:lnSpc>
            <a:spcBef>
              <a:spcPct val="0"/>
            </a:spcBef>
            <a:spcAft>
              <a:spcPct val="35000"/>
            </a:spcAft>
            <a:buNone/>
          </a:pPr>
          <a:r>
            <a:rPr lang="en-US" sz="3200" kern="1200">
              <a:solidFill>
                <a:prstClr val="white"/>
              </a:solidFill>
              <a:latin typeface="Calibri "/>
              <a:ea typeface="+mn-ea"/>
              <a:cs typeface="+mn-cs"/>
            </a:rPr>
            <a:t>Impact</a:t>
          </a:r>
        </a:p>
      </dgm:t>
    </dgm:pt>
    <dgm:pt modelId="{345C33F0-5B23-48CB-9A09-669A94C3A789}" type="parTrans" cxnId="{528C52AE-CB50-4777-B29F-999D9B934DC3}">
      <dgm:prSet/>
      <dgm:spPr/>
      <dgm:t>
        <a:bodyPr/>
        <a:lstStyle/>
        <a:p>
          <a:endParaRPr lang="en-US"/>
        </a:p>
      </dgm:t>
    </dgm:pt>
    <dgm:pt modelId="{CF20E0C1-8669-4384-9DFA-A8780EA13373}" type="sibTrans" cxnId="{528C52AE-CB50-4777-B29F-999D9B934DC3}">
      <dgm:prSet/>
      <dgm:spPr/>
      <dgm:t>
        <a:bodyPr/>
        <a:lstStyle/>
        <a:p>
          <a:endParaRPr lang="en-US"/>
        </a:p>
      </dgm:t>
    </dgm:pt>
    <dgm:pt modelId="{FD3F4081-7C9A-4095-9F42-90CB74D10DF3}">
      <dgm:prSet custT="1"/>
      <dgm:spPr/>
      <dgm:t>
        <a:bodyPr/>
        <a:lstStyle/>
        <a:p>
          <a:r>
            <a:rPr lang="en-US" sz="2500" dirty="0">
              <a:latin typeface="Calibri "/>
            </a:rPr>
            <a:t>$191 billion in savings</a:t>
          </a:r>
        </a:p>
      </dgm:t>
    </dgm:pt>
    <dgm:pt modelId="{E0656314-BD1B-4FE2-A3AA-818FD614FEA7}" type="parTrans" cxnId="{83B267BA-A9D1-4B14-A0D3-9B6531FB969F}">
      <dgm:prSet/>
      <dgm:spPr/>
      <dgm:t>
        <a:bodyPr/>
        <a:lstStyle/>
        <a:p>
          <a:endParaRPr lang="en-US"/>
        </a:p>
      </dgm:t>
    </dgm:pt>
    <dgm:pt modelId="{C3468C02-8B34-4B79-8098-E1CA4E097E1C}" type="sibTrans" cxnId="{83B267BA-A9D1-4B14-A0D3-9B6531FB969F}">
      <dgm:prSet/>
      <dgm:spPr/>
      <dgm:t>
        <a:bodyPr/>
        <a:lstStyle/>
        <a:p>
          <a:endParaRPr lang="en-US"/>
        </a:p>
      </dgm:t>
    </dgm:pt>
    <dgm:pt modelId="{5C777AC9-1DA1-42EF-9E95-8EF70454BEE3}">
      <dgm:prSet custT="1"/>
      <dgm:spPr/>
      <dgm:t>
        <a:bodyPr/>
        <a:lstStyle/>
        <a:p>
          <a:r>
            <a:rPr lang="en-US" sz="2500" dirty="0">
              <a:latin typeface="Calibri "/>
            </a:rPr>
            <a:t>Impacts all providers, but expect more deep impacts to hospitals, pediatric providers and rural providers</a:t>
          </a:r>
        </a:p>
      </dgm:t>
    </dgm:pt>
    <dgm:pt modelId="{CDD22D80-C275-4CEA-96C9-E0DFF58A0282}" type="parTrans" cxnId="{B92CC8FF-6164-4F97-A7C5-8AF9EE3C5E68}">
      <dgm:prSet/>
      <dgm:spPr/>
      <dgm:t>
        <a:bodyPr/>
        <a:lstStyle/>
        <a:p>
          <a:endParaRPr lang="en-US"/>
        </a:p>
      </dgm:t>
    </dgm:pt>
    <dgm:pt modelId="{BD6B5A87-6EFA-4C32-AE65-D32046AFAF45}" type="sibTrans" cxnId="{B92CC8FF-6164-4F97-A7C5-8AF9EE3C5E68}">
      <dgm:prSet/>
      <dgm:spPr/>
      <dgm:t>
        <a:bodyPr/>
        <a:lstStyle/>
        <a:p>
          <a:endParaRPr lang="en-US"/>
        </a:p>
      </dgm:t>
    </dgm:pt>
    <dgm:pt modelId="{D2B3618A-0004-42A0-AF93-B7C4C18098E5}" type="pres">
      <dgm:prSet presAssocID="{AF4EBC40-79BF-4DD0-8ADE-C30E797C4CEB}" presName="linear" presStyleCnt="0">
        <dgm:presLayoutVars>
          <dgm:animLvl val="lvl"/>
          <dgm:resizeHandles val="exact"/>
        </dgm:presLayoutVars>
      </dgm:prSet>
      <dgm:spPr/>
    </dgm:pt>
    <dgm:pt modelId="{DE93ED9C-53F8-4736-80CF-E181472FA7B4}" type="pres">
      <dgm:prSet presAssocID="{8EBC9E35-8F30-4872-A6A0-B0D288269A06}" presName="parentText" presStyleLbl="node1" presStyleIdx="0" presStyleCnt="3">
        <dgm:presLayoutVars>
          <dgm:chMax val="0"/>
          <dgm:bulletEnabled val="1"/>
        </dgm:presLayoutVars>
      </dgm:prSet>
      <dgm:spPr>
        <a:xfrm>
          <a:off x="0" y="15965"/>
          <a:ext cx="11517261" cy="743535"/>
        </a:xfrm>
        <a:prstGeom prst="roundRect">
          <a:avLst/>
        </a:prstGeom>
      </dgm:spPr>
    </dgm:pt>
    <dgm:pt modelId="{5FF9225C-02EA-4223-8FA4-B98BC5CC0C4F}" type="pres">
      <dgm:prSet presAssocID="{8EBC9E35-8F30-4872-A6A0-B0D288269A06}" presName="childText" presStyleLbl="revTx" presStyleIdx="0" presStyleCnt="3">
        <dgm:presLayoutVars>
          <dgm:bulletEnabled val="1"/>
        </dgm:presLayoutVars>
      </dgm:prSet>
      <dgm:spPr/>
    </dgm:pt>
    <dgm:pt modelId="{9B0D3B8F-FEB0-4E06-84E4-AF0B72C97CA3}" type="pres">
      <dgm:prSet presAssocID="{69DC2B21-9ED6-434C-A684-587A53DE1E2B}" presName="parentText" presStyleLbl="node1" presStyleIdx="1" presStyleCnt="3">
        <dgm:presLayoutVars>
          <dgm:chMax val="0"/>
          <dgm:bulletEnabled val="1"/>
        </dgm:presLayoutVars>
      </dgm:prSet>
      <dgm:spPr>
        <a:xfrm>
          <a:off x="0" y="1841154"/>
          <a:ext cx="11517261" cy="912600"/>
        </a:xfrm>
        <a:prstGeom prst="roundRect">
          <a:avLst/>
        </a:prstGeom>
      </dgm:spPr>
    </dgm:pt>
    <dgm:pt modelId="{3F51CA85-9FC3-40DC-AB6A-725B62B7862C}" type="pres">
      <dgm:prSet presAssocID="{69DC2B21-9ED6-434C-A684-587A53DE1E2B}" presName="childText" presStyleLbl="revTx" presStyleIdx="1" presStyleCnt="3">
        <dgm:presLayoutVars>
          <dgm:bulletEnabled val="1"/>
        </dgm:presLayoutVars>
      </dgm:prSet>
      <dgm:spPr/>
    </dgm:pt>
    <dgm:pt modelId="{C9995856-8214-409C-85A5-C10725BC27EC}" type="pres">
      <dgm:prSet presAssocID="{C7CFD729-48CB-4748-8EA4-BB4D171A980C}" presName="parentText" presStyleLbl="node1" presStyleIdx="2" presStyleCnt="3">
        <dgm:presLayoutVars>
          <dgm:chMax val="0"/>
          <dgm:bulletEnabled val="1"/>
        </dgm:presLayoutVars>
      </dgm:prSet>
      <dgm:spPr>
        <a:xfrm>
          <a:off x="0" y="3386139"/>
          <a:ext cx="11517261" cy="912600"/>
        </a:xfrm>
        <a:prstGeom prst="roundRect">
          <a:avLst/>
        </a:prstGeom>
      </dgm:spPr>
    </dgm:pt>
    <dgm:pt modelId="{EE1EE7C3-0114-46AB-8B51-A2D4E1E9379D}" type="pres">
      <dgm:prSet presAssocID="{C7CFD729-48CB-4748-8EA4-BB4D171A980C}" presName="childText" presStyleLbl="revTx" presStyleIdx="2" presStyleCnt="3">
        <dgm:presLayoutVars>
          <dgm:bulletEnabled val="1"/>
        </dgm:presLayoutVars>
      </dgm:prSet>
      <dgm:spPr/>
    </dgm:pt>
  </dgm:ptLst>
  <dgm:cxnLst>
    <dgm:cxn modelId="{AD7F7F16-35D5-40B8-9673-B6C19D92031C}" srcId="{69DC2B21-9ED6-434C-A684-587A53DE1E2B}" destId="{208565E2-87DC-48DA-AD7C-21ADFBAE44F2}" srcOrd="0" destOrd="0" parTransId="{A45137CA-6ED3-430C-8E14-798ED901DD2D}" sibTransId="{B9DBDD57-DBBC-438D-8BC7-EA9029040858}"/>
    <dgm:cxn modelId="{FEA31517-1E2E-4A3B-8C08-B8333C5789FC}" type="presOf" srcId="{208565E2-87DC-48DA-AD7C-21ADFBAE44F2}" destId="{3F51CA85-9FC3-40DC-AB6A-725B62B7862C}" srcOrd="0" destOrd="0" presId="urn:microsoft.com/office/officeart/2005/8/layout/vList2"/>
    <dgm:cxn modelId="{0D30171C-5CEC-49F3-A8E1-4E5EC2534EB2}" srcId="{8EBC9E35-8F30-4872-A6A0-B0D288269A06}" destId="{354E81B9-32B4-414F-B864-1A701B714082}" srcOrd="0" destOrd="0" parTransId="{8C86F3FA-7F3C-426B-A1D2-E1A88E4D5996}" sibTransId="{8797AA4A-7ACB-4D6B-9CF8-79E5F08E2F22}"/>
    <dgm:cxn modelId="{50DCF92D-C33A-434E-A023-D94BB2752584}" type="presOf" srcId="{354E81B9-32B4-414F-B864-1A701B714082}" destId="{5FF9225C-02EA-4223-8FA4-B98BC5CC0C4F}" srcOrd="0" destOrd="0" presId="urn:microsoft.com/office/officeart/2005/8/layout/vList2"/>
    <dgm:cxn modelId="{3D8CDC32-CD1D-4F54-B9D0-BDCB68820DEE}" type="presOf" srcId="{69DC2B21-9ED6-434C-A684-587A53DE1E2B}" destId="{9B0D3B8F-FEB0-4E06-84E4-AF0B72C97CA3}" srcOrd="0" destOrd="0" presId="urn:microsoft.com/office/officeart/2005/8/layout/vList2"/>
    <dgm:cxn modelId="{5F791E33-80D1-4013-B073-D998DB76445D}" type="presOf" srcId="{C7CFD729-48CB-4748-8EA4-BB4D171A980C}" destId="{C9995856-8214-409C-85A5-C10725BC27EC}" srcOrd="0" destOrd="0" presId="urn:microsoft.com/office/officeart/2005/8/layout/vList2"/>
    <dgm:cxn modelId="{92262A48-CDBA-47AB-8DBC-E2EE55B8D347}" type="presOf" srcId="{8EBC9E35-8F30-4872-A6A0-B0D288269A06}" destId="{DE93ED9C-53F8-4736-80CF-E181472FA7B4}" srcOrd="0" destOrd="0" presId="urn:microsoft.com/office/officeart/2005/8/layout/vList2"/>
    <dgm:cxn modelId="{92607F91-F745-4689-BB9A-791795E7D9CC}" type="presOf" srcId="{AF4EBC40-79BF-4DD0-8ADE-C30E797C4CEB}" destId="{D2B3618A-0004-42A0-AF93-B7C4C18098E5}" srcOrd="0" destOrd="0" presId="urn:microsoft.com/office/officeart/2005/8/layout/vList2"/>
    <dgm:cxn modelId="{E8FD0096-1E00-437F-BA25-E7259653531F}" srcId="{AF4EBC40-79BF-4DD0-8ADE-C30E797C4CEB}" destId="{69DC2B21-9ED6-434C-A684-587A53DE1E2B}" srcOrd="1" destOrd="0" parTransId="{03B3A49D-FFB8-4CA6-A442-10B07633620F}" sibTransId="{2CCB1434-9691-42B8-B68F-9F65D6DAA319}"/>
    <dgm:cxn modelId="{7143DDA6-D776-4869-BE1F-67D70C60FD57}" type="presOf" srcId="{FD3F4081-7C9A-4095-9F42-90CB74D10DF3}" destId="{EE1EE7C3-0114-46AB-8B51-A2D4E1E9379D}" srcOrd="0" destOrd="0" presId="urn:microsoft.com/office/officeart/2005/8/layout/vList2"/>
    <dgm:cxn modelId="{528C52AE-CB50-4777-B29F-999D9B934DC3}" srcId="{AF4EBC40-79BF-4DD0-8ADE-C30E797C4CEB}" destId="{C7CFD729-48CB-4748-8EA4-BB4D171A980C}" srcOrd="2" destOrd="0" parTransId="{345C33F0-5B23-48CB-9A09-669A94C3A789}" sibTransId="{CF20E0C1-8669-4384-9DFA-A8780EA13373}"/>
    <dgm:cxn modelId="{83B267BA-A9D1-4B14-A0D3-9B6531FB969F}" srcId="{C7CFD729-48CB-4748-8EA4-BB4D171A980C}" destId="{FD3F4081-7C9A-4095-9F42-90CB74D10DF3}" srcOrd="0" destOrd="0" parTransId="{E0656314-BD1B-4FE2-A3AA-818FD614FEA7}" sibTransId="{C3468C02-8B34-4B79-8098-E1CA4E097E1C}"/>
    <dgm:cxn modelId="{E28112CB-FEF5-4C07-997F-E1F0598A196B}" srcId="{AF4EBC40-79BF-4DD0-8ADE-C30E797C4CEB}" destId="{8EBC9E35-8F30-4872-A6A0-B0D288269A06}" srcOrd="0" destOrd="0" parTransId="{7253B2EE-7E6E-4EA7-973F-3EDCB522DC9F}" sibTransId="{74B79E09-573F-4A8B-A38D-CB66854793E4}"/>
    <dgm:cxn modelId="{77556ED5-8D2C-4A3B-A6F5-842C74F00FCC}" type="presOf" srcId="{5C777AC9-1DA1-42EF-9E95-8EF70454BEE3}" destId="{EE1EE7C3-0114-46AB-8B51-A2D4E1E9379D}" srcOrd="0" destOrd="1" presId="urn:microsoft.com/office/officeart/2005/8/layout/vList2"/>
    <dgm:cxn modelId="{B92CC8FF-6164-4F97-A7C5-8AF9EE3C5E68}" srcId="{C7CFD729-48CB-4748-8EA4-BB4D171A980C}" destId="{5C777AC9-1DA1-42EF-9E95-8EF70454BEE3}" srcOrd="1" destOrd="0" parTransId="{CDD22D80-C275-4CEA-96C9-E0DFF58A0282}" sibTransId="{BD6B5A87-6EFA-4C32-AE65-D32046AFAF45}"/>
    <dgm:cxn modelId="{9F05C6DE-19F7-46E9-9703-48B0ACCC6B40}" type="presParOf" srcId="{D2B3618A-0004-42A0-AF93-B7C4C18098E5}" destId="{DE93ED9C-53F8-4736-80CF-E181472FA7B4}" srcOrd="0" destOrd="0" presId="urn:microsoft.com/office/officeart/2005/8/layout/vList2"/>
    <dgm:cxn modelId="{7ABD6B19-3D1E-4139-B685-976234213E6B}" type="presParOf" srcId="{D2B3618A-0004-42A0-AF93-B7C4C18098E5}" destId="{5FF9225C-02EA-4223-8FA4-B98BC5CC0C4F}" srcOrd="1" destOrd="0" presId="urn:microsoft.com/office/officeart/2005/8/layout/vList2"/>
    <dgm:cxn modelId="{5CBF95EC-91FD-43C0-8499-B14B172E00F4}" type="presParOf" srcId="{D2B3618A-0004-42A0-AF93-B7C4C18098E5}" destId="{9B0D3B8F-FEB0-4E06-84E4-AF0B72C97CA3}" srcOrd="2" destOrd="0" presId="urn:microsoft.com/office/officeart/2005/8/layout/vList2"/>
    <dgm:cxn modelId="{098E4852-5EE0-4EAA-97C3-5A27F629C70E}" type="presParOf" srcId="{D2B3618A-0004-42A0-AF93-B7C4C18098E5}" destId="{3F51CA85-9FC3-40DC-AB6A-725B62B7862C}" srcOrd="3" destOrd="0" presId="urn:microsoft.com/office/officeart/2005/8/layout/vList2"/>
    <dgm:cxn modelId="{E4D237B5-4642-404C-84C8-CC78D8A75455}" type="presParOf" srcId="{D2B3618A-0004-42A0-AF93-B7C4C18098E5}" destId="{C9995856-8214-409C-85A5-C10725BC27EC}" srcOrd="4" destOrd="0" presId="urn:microsoft.com/office/officeart/2005/8/layout/vList2"/>
    <dgm:cxn modelId="{A47A53E6-3F2F-4BA5-A489-509D77B639AD}" type="presParOf" srcId="{D2B3618A-0004-42A0-AF93-B7C4C18098E5}" destId="{EE1EE7C3-0114-46AB-8B51-A2D4E1E9379D}"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EF30AA-E4AC-4E7F-89B2-9D26E3BB4CE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F9F0277D-1297-4606-9B18-7C25FA28754C}">
      <dgm:prSet custT="1"/>
      <dgm:spPr/>
      <dgm:t>
        <a:bodyPr/>
        <a:lstStyle/>
        <a:p>
          <a:r>
            <a:rPr lang="en-US" sz="3200">
              <a:latin typeface="Calibri "/>
              <a:ea typeface="Calibri" panose="020F0502020204030204" pitchFamily="34" charset="0"/>
              <a:cs typeface="Calibri" panose="020F0502020204030204" pitchFamily="34" charset="0"/>
            </a:rPr>
            <a:t>Background</a:t>
          </a:r>
        </a:p>
      </dgm:t>
    </dgm:pt>
    <dgm:pt modelId="{76346701-8B2A-4724-AD94-AD4A87224B11}" type="parTrans" cxnId="{4203D651-6891-4FC2-B60E-2CA5A72C115A}">
      <dgm:prSet/>
      <dgm:spPr/>
      <dgm:t>
        <a:bodyPr/>
        <a:lstStyle/>
        <a:p>
          <a:endParaRPr lang="en-US"/>
        </a:p>
      </dgm:t>
    </dgm:pt>
    <dgm:pt modelId="{35E7FCC2-B044-4A19-BE85-691731B8BD97}" type="sibTrans" cxnId="{4203D651-6891-4FC2-B60E-2CA5A72C115A}">
      <dgm:prSet/>
      <dgm:spPr/>
      <dgm:t>
        <a:bodyPr/>
        <a:lstStyle/>
        <a:p>
          <a:endParaRPr lang="en-US"/>
        </a:p>
      </dgm:t>
    </dgm:pt>
    <dgm:pt modelId="{30261EE0-EB97-4EEA-88C5-FA126B9A07CE}">
      <dgm:prSet custT="1"/>
      <dgm:spPr/>
      <dgm:t>
        <a:bodyPr/>
        <a:lstStyle/>
        <a:p>
          <a:r>
            <a:rPr lang="en-US" sz="2500">
              <a:latin typeface="Calibri "/>
            </a:rPr>
            <a:t>Biden administration finalized Medicaid rules designed to increase access to the program and streamline enrollment.</a:t>
          </a:r>
        </a:p>
      </dgm:t>
    </dgm:pt>
    <dgm:pt modelId="{638998BF-9AF6-4458-B40F-FA80EE584488}" type="parTrans" cxnId="{EB87A78A-D700-4D5D-BD02-100075D2064E}">
      <dgm:prSet/>
      <dgm:spPr/>
      <dgm:t>
        <a:bodyPr/>
        <a:lstStyle/>
        <a:p>
          <a:endParaRPr lang="en-US"/>
        </a:p>
      </dgm:t>
    </dgm:pt>
    <dgm:pt modelId="{B4E7B6A7-164C-444D-B1D3-D35E8F141842}" type="sibTrans" cxnId="{EB87A78A-D700-4D5D-BD02-100075D2064E}">
      <dgm:prSet/>
      <dgm:spPr/>
      <dgm:t>
        <a:bodyPr/>
        <a:lstStyle/>
        <a:p>
          <a:endParaRPr lang="en-US"/>
        </a:p>
      </dgm:t>
    </dgm:pt>
    <dgm:pt modelId="{BEE3DBB5-82E5-4865-AF2A-C7591FB93A22}">
      <dgm:prSet custT="1"/>
      <dgm:spPr/>
      <dgm:t>
        <a:bodyPr/>
        <a:lstStyle/>
        <a:p>
          <a:r>
            <a:rPr lang="en-US" sz="3200">
              <a:latin typeface="Calibri "/>
              <a:ea typeface="Calibri" panose="020F0502020204030204" pitchFamily="34" charset="0"/>
              <a:cs typeface="Calibri" panose="020F0502020204030204" pitchFamily="34" charset="0"/>
            </a:rPr>
            <a:t>Changes in HR1</a:t>
          </a:r>
        </a:p>
      </dgm:t>
    </dgm:pt>
    <dgm:pt modelId="{2B808912-2741-46AA-820C-CF7EF358633E}" type="parTrans" cxnId="{F061C6D0-B8F8-4430-9CFD-DDB0561D898E}">
      <dgm:prSet/>
      <dgm:spPr/>
      <dgm:t>
        <a:bodyPr/>
        <a:lstStyle/>
        <a:p>
          <a:endParaRPr lang="en-US"/>
        </a:p>
      </dgm:t>
    </dgm:pt>
    <dgm:pt modelId="{4530EC66-3C96-449B-B36A-AD814E6D96C4}" type="sibTrans" cxnId="{F061C6D0-B8F8-4430-9CFD-DDB0561D898E}">
      <dgm:prSet/>
      <dgm:spPr/>
      <dgm:t>
        <a:bodyPr/>
        <a:lstStyle/>
        <a:p>
          <a:endParaRPr lang="en-US"/>
        </a:p>
      </dgm:t>
    </dgm:pt>
    <dgm:pt modelId="{36413035-110D-4724-B1D0-9407B6E7ACB3}">
      <dgm:prSet custT="1"/>
      <dgm:spPr/>
      <dgm:t>
        <a:bodyPr/>
        <a:lstStyle/>
        <a:p>
          <a:r>
            <a:rPr lang="en-US" sz="2500">
              <a:latin typeface="Calibri "/>
            </a:rPr>
            <a:t>Legislation freezes those rules, effective immediately, through September 30, 2034</a:t>
          </a:r>
        </a:p>
      </dgm:t>
    </dgm:pt>
    <dgm:pt modelId="{97E15056-FBE5-43A1-834B-29246F447421}" type="parTrans" cxnId="{CFE784A0-373B-41D4-8655-98E3BDB4EF57}">
      <dgm:prSet/>
      <dgm:spPr/>
      <dgm:t>
        <a:bodyPr/>
        <a:lstStyle/>
        <a:p>
          <a:endParaRPr lang="en-US"/>
        </a:p>
      </dgm:t>
    </dgm:pt>
    <dgm:pt modelId="{D7943FEF-0F2E-4152-B329-CB12D100D2CB}" type="sibTrans" cxnId="{CFE784A0-373B-41D4-8655-98E3BDB4EF57}">
      <dgm:prSet/>
      <dgm:spPr/>
      <dgm:t>
        <a:bodyPr/>
        <a:lstStyle/>
        <a:p>
          <a:endParaRPr lang="en-US"/>
        </a:p>
      </dgm:t>
    </dgm:pt>
    <dgm:pt modelId="{FC64BD4C-1E97-4E3E-A05F-32FE267A544F}">
      <dgm:prSet custT="1"/>
      <dgm:spPr/>
      <dgm:t>
        <a:bodyPr/>
        <a:lstStyle/>
        <a:p>
          <a:r>
            <a:rPr lang="en-US" sz="2500">
              <a:latin typeface="Calibri "/>
            </a:rPr>
            <a:t>$122 billion in savings</a:t>
          </a:r>
        </a:p>
      </dgm:t>
    </dgm:pt>
    <dgm:pt modelId="{3CE7BCF2-81D1-42D7-83A9-CE30FCA6AF04}" type="parTrans" cxnId="{AE9D8020-51EB-48CD-A6EF-86C50987B470}">
      <dgm:prSet/>
      <dgm:spPr/>
      <dgm:t>
        <a:bodyPr/>
        <a:lstStyle/>
        <a:p>
          <a:endParaRPr lang="en-US"/>
        </a:p>
      </dgm:t>
    </dgm:pt>
    <dgm:pt modelId="{D83C07CA-7BC1-4910-BF49-C23AA09E568B}" type="sibTrans" cxnId="{AE9D8020-51EB-48CD-A6EF-86C50987B470}">
      <dgm:prSet/>
      <dgm:spPr/>
      <dgm:t>
        <a:bodyPr/>
        <a:lstStyle/>
        <a:p>
          <a:endParaRPr lang="en-US"/>
        </a:p>
      </dgm:t>
    </dgm:pt>
    <dgm:pt modelId="{13BA2F8D-9AB3-4E5E-B3EF-38CCBE9AB41E}">
      <dgm:prSet custT="1"/>
      <dgm:spPr/>
      <dgm:t>
        <a:bodyPr/>
        <a:lstStyle/>
        <a:p>
          <a:r>
            <a:rPr lang="en-US" sz="2500">
              <a:latin typeface="Calibri "/>
            </a:rPr>
            <a:t>Changes to simplify enrollment process won’t occur</a:t>
          </a:r>
        </a:p>
      </dgm:t>
    </dgm:pt>
    <dgm:pt modelId="{23F4BE27-4465-494D-8D1E-D602E1E182C0}" type="parTrans" cxnId="{BFB057E5-DBF2-4991-A978-4F8EF1A4285C}">
      <dgm:prSet/>
      <dgm:spPr/>
      <dgm:t>
        <a:bodyPr/>
        <a:lstStyle/>
        <a:p>
          <a:endParaRPr lang="en-US"/>
        </a:p>
      </dgm:t>
    </dgm:pt>
    <dgm:pt modelId="{A1578130-BEB8-40CF-84D1-C8469D8D092B}" type="sibTrans" cxnId="{BFB057E5-DBF2-4991-A978-4F8EF1A4285C}">
      <dgm:prSet/>
      <dgm:spPr/>
      <dgm:t>
        <a:bodyPr/>
        <a:lstStyle/>
        <a:p>
          <a:endParaRPr lang="en-US"/>
        </a:p>
      </dgm:t>
    </dgm:pt>
    <dgm:pt modelId="{522AB8FC-F55D-4B5C-8958-D378945540E9}">
      <dgm:prSet custT="1"/>
      <dgm:spPr/>
      <dgm:t>
        <a:bodyPr/>
        <a:lstStyle/>
        <a:p>
          <a:r>
            <a:rPr lang="en-US" sz="3200">
              <a:latin typeface="Calibri "/>
              <a:ea typeface="Calibri" panose="020F0502020204030204" pitchFamily="34" charset="0"/>
              <a:cs typeface="Calibri" panose="020F0502020204030204" pitchFamily="34" charset="0"/>
            </a:rPr>
            <a:t>Impact</a:t>
          </a:r>
        </a:p>
      </dgm:t>
    </dgm:pt>
    <dgm:pt modelId="{336F6679-4AF8-44DF-9FA7-52336553C39B}" type="sibTrans" cxnId="{A756CB7B-A368-44BE-A0D7-29C3E83D9809}">
      <dgm:prSet/>
      <dgm:spPr/>
      <dgm:t>
        <a:bodyPr/>
        <a:lstStyle/>
        <a:p>
          <a:endParaRPr lang="en-US"/>
        </a:p>
      </dgm:t>
    </dgm:pt>
    <dgm:pt modelId="{4A568F11-7C37-436D-9DB9-EE56A310F537}" type="parTrans" cxnId="{A756CB7B-A368-44BE-A0D7-29C3E83D9809}">
      <dgm:prSet/>
      <dgm:spPr/>
      <dgm:t>
        <a:bodyPr/>
        <a:lstStyle/>
        <a:p>
          <a:endParaRPr lang="en-US"/>
        </a:p>
      </dgm:t>
    </dgm:pt>
    <dgm:pt modelId="{70B4D451-BB63-4C37-95DC-D2BBD0FBD88C}" type="pres">
      <dgm:prSet presAssocID="{06EF30AA-E4AC-4E7F-89B2-9D26E3BB4CEA}" presName="linear" presStyleCnt="0">
        <dgm:presLayoutVars>
          <dgm:animLvl val="lvl"/>
          <dgm:resizeHandles val="exact"/>
        </dgm:presLayoutVars>
      </dgm:prSet>
      <dgm:spPr/>
    </dgm:pt>
    <dgm:pt modelId="{FE2DEB8D-A2AD-4C4D-B633-9F9EDFA01A94}" type="pres">
      <dgm:prSet presAssocID="{F9F0277D-1297-4606-9B18-7C25FA28754C}" presName="parentText" presStyleLbl="node1" presStyleIdx="0" presStyleCnt="3">
        <dgm:presLayoutVars>
          <dgm:chMax val="0"/>
          <dgm:bulletEnabled val="1"/>
        </dgm:presLayoutVars>
      </dgm:prSet>
      <dgm:spPr/>
    </dgm:pt>
    <dgm:pt modelId="{258E3600-7241-47D4-B68E-18C25E4F6D1C}" type="pres">
      <dgm:prSet presAssocID="{F9F0277D-1297-4606-9B18-7C25FA28754C}" presName="childText" presStyleLbl="revTx" presStyleIdx="0" presStyleCnt="3">
        <dgm:presLayoutVars>
          <dgm:bulletEnabled val="1"/>
        </dgm:presLayoutVars>
      </dgm:prSet>
      <dgm:spPr/>
    </dgm:pt>
    <dgm:pt modelId="{81E3DA26-1C71-4247-A9A2-122004416B5F}" type="pres">
      <dgm:prSet presAssocID="{BEE3DBB5-82E5-4865-AF2A-C7591FB93A22}" presName="parentText" presStyleLbl="node1" presStyleIdx="1" presStyleCnt="3">
        <dgm:presLayoutVars>
          <dgm:chMax val="0"/>
          <dgm:bulletEnabled val="1"/>
        </dgm:presLayoutVars>
      </dgm:prSet>
      <dgm:spPr/>
    </dgm:pt>
    <dgm:pt modelId="{2D8889DD-7CFB-486C-8C4B-68D0FD23CE16}" type="pres">
      <dgm:prSet presAssocID="{BEE3DBB5-82E5-4865-AF2A-C7591FB93A22}" presName="childText" presStyleLbl="revTx" presStyleIdx="1" presStyleCnt="3">
        <dgm:presLayoutVars>
          <dgm:bulletEnabled val="1"/>
        </dgm:presLayoutVars>
      </dgm:prSet>
      <dgm:spPr/>
    </dgm:pt>
    <dgm:pt modelId="{A69F4CE7-787F-4422-948F-09921810DC79}" type="pres">
      <dgm:prSet presAssocID="{522AB8FC-F55D-4B5C-8958-D378945540E9}" presName="parentText" presStyleLbl="node1" presStyleIdx="2" presStyleCnt="3">
        <dgm:presLayoutVars>
          <dgm:chMax val="0"/>
          <dgm:bulletEnabled val="1"/>
        </dgm:presLayoutVars>
      </dgm:prSet>
      <dgm:spPr/>
    </dgm:pt>
    <dgm:pt modelId="{2C1BBD9F-FF3A-4042-BCD3-4BA9CBA45B1D}" type="pres">
      <dgm:prSet presAssocID="{522AB8FC-F55D-4B5C-8958-D378945540E9}" presName="childText" presStyleLbl="revTx" presStyleIdx="2" presStyleCnt="3">
        <dgm:presLayoutVars>
          <dgm:bulletEnabled val="1"/>
        </dgm:presLayoutVars>
      </dgm:prSet>
      <dgm:spPr/>
    </dgm:pt>
  </dgm:ptLst>
  <dgm:cxnLst>
    <dgm:cxn modelId="{C2DCEC07-8FE4-45C0-AEEA-C0B208512F8A}" type="presOf" srcId="{13BA2F8D-9AB3-4E5E-B3EF-38CCBE9AB41E}" destId="{2C1BBD9F-FF3A-4042-BCD3-4BA9CBA45B1D}" srcOrd="0" destOrd="1" presId="urn:microsoft.com/office/officeart/2005/8/layout/vList2"/>
    <dgm:cxn modelId="{AE9D8020-51EB-48CD-A6EF-86C50987B470}" srcId="{522AB8FC-F55D-4B5C-8958-D378945540E9}" destId="{FC64BD4C-1E97-4E3E-A05F-32FE267A544F}" srcOrd="0" destOrd="0" parTransId="{3CE7BCF2-81D1-42D7-83A9-CE30FCA6AF04}" sibTransId="{D83C07CA-7BC1-4910-BF49-C23AA09E568B}"/>
    <dgm:cxn modelId="{5641E36E-93E4-43B7-A6DB-5459E0F4F3CA}" type="presOf" srcId="{F9F0277D-1297-4606-9B18-7C25FA28754C}" destId="{FE2DEB8D-A2AD-4C4D-B633-9F9EDFA01A94}" srcOrd="0" destOrd="0" presId="urn:microsoft.com/office/officeart/2005/8/layout/vList2"/>
    <dgm:cxn modelId="{4203D651-6891-4FC2-B60E-2CA5A72C115A}" srcId="{06EF30AA-E4AC-4E7F-89B2-9D26E3BB4CEA}" destId="{F9F0277D-1297-4606-9B18-7C25FA28754C}" srcOrd="0" destOrd="0" parTransId="{76346701-8B2A-4724-AD94-AD4A87224B11}" sibTransId="{35E7FCC2-B044-4A19-BE85-691731B8BD97}"/>
    <dgm:cxn modelId="{A756CB7B-A368-44BE-A0D7-29C3E83D9809}" srcId="{06EF30AA-E4AC-4E7F-89B2-9D26E3BB4CEA}" destId="{522AB8FC-F55D-4B5C-8958-D378945540E9}" srcOrd="2" destOrd="0" parTransId="{4A568F11-7C37-436D-9DB9-EE56A310F537}" sibTransId="{336F6679-4AF8-44DF-9FA7-52336553C39B}"/>
    <dgm:cxn modelId="{0712FE88-579D-4F8D-8E18-0D4518DC38AA}" type="presOf" srcId="{BEE3DBB5-82E5-4865-AF2A-C7591FB93A22}" destId="{81E3DA26-1C71-4247-A9A2-122004416B5F}" srcOrd="0" destOrd="0" presId="urn:microsoft.com/office/officeart/2005/8/layout/vList2"/>
    <dgm:cxn modelId="{EB87A78A-D700-4D5D-BD02-100075D2064E}" srcId="{F9F0277D-1297-4606-9B18-7C25FA28754C}" destId="{30261EE0-EB97-4EEA-88C5-FA126B9A07CE}" srcOrd="0" destOrd="0" parTransId="{638998BF-9AF6-4458-B40F-FA80EE584488}" sibTransId="{B4E7B6A7-164C-444D-B1D3-D35E8F141842}"/>
    <dgm:cxn modelId="{4DD36F94-DF4D-4D5D-AC3E-047A7CA32EA5}" type="presOf" srcId="{30261EE0-EB97-4EEA-88C5-FA126B9A07CE}" destId="{258E3600-7241-47D4-B68E-18C25E4F6D1C}" srcOrd="0" destOrd="0" presId="urn:microsoft.com/office/officeart/2005/8/layout/vList2"/>
    <dgm:cxn modelId="{CFE784A0-373B-41D4-8655-98E3BDB4EF57}" srcId="{BEE3DBB5-82E5-4865-AF2A-C7591FB93A22}" destId="{36413035-110D-4724-B1D0-9407B6E7ACB3}" srcOrd="0" destOrd="0" parTransId="{97E15056-FBE5-43A1-834B-29246F447421}" sibTransId="{D7943FEF-0F2E-4152-B329-CB12D100D2CB}"/>
    <dgm:cxn modelId="{480BE7A7-45F6-4F8B-A09A-51AB8EB644E3}" type="presOf" srcId="{06EF30AA-E4AC-4E7F-89B2-9D26E3BB4CEA}" destId="{70B4D451-BB63-4C37-95DC-D2BBD0FBD88C}" srcOrd="0" destOrd="0" presId="urn:microsoft.com/office/officeart/2005/8/layout/vList2"/>
    <dgm:cxn modelId="{11841AB9-EA5A-45BA-80EC-0676075A9160}" type="presOf" srcId="{522AB8FC-F55D-4B5C-8958-D378945540E9}" destId="{A69F4CE7-787F-4422-948F-09921810DC79}" srcOrd="0" destOrd="0" presId="urn:microsoft.com/office/officeart/2005/8/layout/vList2"/>
    <dgm:cxn modelId="{F061C6D0-B8F8-4430-9CFD-DDB0561D898E}" srcId="{06EF30AA-E4AC-4E7F-89B2-9D26E3BB4CEA}" destId="{BEE3DBB5-82E5-4865-AF2A-C7591FB93A22}" srcOrd="1" destOrd="0" parTransId="{2B808912-2741-46AA-820C-CF7EF358633E}" sibTransId="{4530EC66-3C96-449B-B36A-AD814E6D96C4}"/>
    <dgm:cxn modelId="{260D3DE5-B4F8-4A65-A1D1-95BE68BBF1A8}" type="presOf" srcId="{36413035-110D-4724-B1D0-9407B6E7ACB3}" destId="{2D8889DD-7CFB-486C-8C4B-68D0FD23CE16}" srcOrd="0" destOrd="0" presId="urn:microsoft.com/office/officeart/2005/8/layout/vList2"/>
    <dgm:cxn modelId="{BFB057E5-DBF2-4991-A978-4F8EF1A4285C}" srcId="{522AB8FC-F55D-4B5C-8958-D378945540E9}" destId="{13BA2F8D-9AB3-4E5E-B3EF-38CCBE9AB41E}" srcOrd="1" destOrd="0" parTransId="{23F4BE27-4465-494D-8D1E-D602E1E182C0}" sibTransId="{A1578130-BEB8-40CF-84D1-C8469D8D092B}"/>
    <dgm:cxn modelId="{EC80DDE9-5E47-4046-8DF2-2DBAA60FA325}" type="presOf" srcId="{FC64BD4C-1E97-4E3E-A05F-32FE267A544F}" destId="{2C1BBD9F-FF3A-4042-BCD3-4BA9CBA45B1D}" srcOrd="0" destOrd="0" presId="urn:microsoft.com/office/officeart/2005/8/layout/vList2"/>
    <dgm:cxn modelId="{99FA684C-C3B7-429C-95DD-928F8E799B91}" type="presParOf" srcId="{70B4D451-BB63-4C37-95DC-D2BBD0FBD88C}" destId="{FE2DEB8D-A2AD-4C4D-B633-9F9EDFA01A94}" srcOrd="0" destOrd="0" presId="urn:microsoft.com/office/officeart/2005/8/layout/vList2"/>
    <dgm:cxn modelId="{1D0AFEBC-CE1C-49D4-ACEC-61CF2DA13324}" type="presParOf" srcId="{70B4D451-BB63-4C37-95DC-D2BBD0FBD88C}" destId="{258E3600-7241-47D4-B68E-18C25E4F6D1C}" srcOrd="1" destOrd="0" presId="urn:microsoft.com/office/officeart/2005/8/layout/vList2"/>
    <dgm:cxn modelId="{345A558E-C0DD-4DEA-A9FC-CD5457BCAD22}" type="presParOf" srcId="{70B4D451-BB63-4C37-95DC-D2BBD0FBD88C}" destId="{81E3DA26-1C71-4247-A9A2-122004416B5F}" srcOrd="2" destOrd="0" presId="urn:microsoft.com/office/officeart/2005/8/layout/vList2"/>
    <dgm:cxn modelId="{748583A8-4A8D-4080-9555-EA8E9D7B00E1}" type="presParOf" srcId="{70B4D451-BB63-4C37-95DC-D2BBD0FBD88C}" destId="{2D8889DD-7CFB-486C-8C4B-68D0FD23CE16}" srcOrd="3" destOrd="0" presId="urn:microsoft.com/office/officeart/2005/8/layout/vList2"/>
    <dgm:cxn modelId="{B2F16DE4-E2E6-427F-A6DD-602EDE5A171E}" type="presParOf" srcId="{70B4D451-BB63-4C37-95DC-D2BBD0FBD88C}" destId="{A69F4CE7-787F-4422-948F-09921810DC79}" srcOrd="4" destOrd="0" presId="urn:microsoft.com/office/officeart/2005/8/layout/vList2"/>
    <dgm:cxn modelId="{2A6FDF92-5526-4B78-81D2-6CD956BAE2DE}" type="presParOf" srcId="{70B4D451-BB63-4C37-95DC-D2BBD0FBD88C}" destId="{2C1BBD9F-FF3A-4042-BCD3-4BA9CBA45B1D}"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552DD2-A1C9-4634-9794-C5AC1DC038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876CDB7-E7BF-4A36-8075-481D0BA3DF6E}">
      <dgm:prSet/>
      <dgm:spPr/>
      <dgm:t>
        <a:bodyPr/>
        <a:lstStyle/>
        <a:p>
          <a:r>
            <a:rPr lang="en-US">
              <a:latin typeface="Calibri" panose="020F0502020204030204" pitchFamily="34" charset="0"/>
              <a:ea typeface="Calibri" panose="020F0502020204030204" pitchFamily="34" charset="0"/>
              <a:cs typeface="Calibri" panose="020F0502020204030204" pitchFamily="34" charset="0"/>
            </a:rPr>
            <a:t>Background</a:t>
          </a:r>
        </a:p>
      </dgm:t>
    </dgm:pt>
    <dgm:pt modelId="{6CB762A8-83D8-4F38-9693-AB30FA724CF7}" type="parTrans" cxnId="{F1245C0C-50EC-4228-B4E9-8FF723088FD7}">
      <dgm:prSet/>
      <dgm:spPr/>
      <dgm:t>
        <a:bodyPr/>
        <a:lstStyle/>
        <a:p>
          <a:endParaRPr lang="en-US"/>
        </a:p>
      </dgm:t>
    </dgm:pt>
    <dgm:pt modelId="{46986051-D275-4E82-A037-34EAD6C5E2C7}" type="sibTrans" cxnId="{F1245C0C-50EC-4228-B4E9-8FF723088FD7}">
      <dgm:prSet/>
      <dgm:spPr/>
      <dgm:t>
        <a:bodyPr/>
        <a:lstStyle/>
        <a:p>
          <a:endParaRPr lang="en-US"/>
        </a:p>
      </dgm:t>
    </dgm:pt>
    <dgm:pt modelId="{6AF04310-4224-44BC-9B1C-97CFABC32B42}">
      <dgm:prSet/>
      <dgm:spPr/>
      <dgm:t>
        <a:bodyPr/>
        <a:lstStyle/>
        <a:p>
          <a:r>
            <a:rPr lang="en-US" dirty="0">
              <a:latin typeface="+mn-lt"/>
              <a:ea typeface="Calibri" panose="020F0502020204030204" pitchFamily="34" charset="0"/>
              <a:cs typeface="Calibri" panose="020F0502020204030204" pitchFamily="34" charset="0"/>
            </a:rPr>
            <a:t>Previously, redeterminations generally required every 12 months</a:t>
          </a:r>
        </a:p>
      </dgm:t>
    </dgm:pt>
    <dgm:pt modelId="{DBE8FC4D-D42F-4D50-9572-ADD1BCEA4544}" type="parTrans" cxnId="{4A263B5A-2DA0-4714-ABFA-F31DBC67A7FD}">
      <dgm:prSet/>
      <dgm:spPr/>
      <dgm:t>
        <a:bodyPr/>
        <a:lstStyle/>
        <a:p>
          <a:endParaRPr lang="en-US"/>
        </a:p>
      </dgm:t>
    </dgm:pt>
    <dgm:pt modelId="{51734B32-F207-4A58-8FA5-1649BCEE04B6}" type="sibTrans" cxnId="{4A263B5A-2DA0-4714-ABFA-F31DBC67A7FD}">
      <dgm:prSet/>
      <dgm:spPr/>
      <dgm:t>
        <a:bodyPr/>
        <a:lstStyle/>
        <a:p>
          <a:endParaRPr lang="en-US"/>
        </a:p>
      </dgm:t>
    </dgm:pt>
    <dgm:pt modelId="{CFD38C65-4E4D-4C89-8643-5BF1F49DE438}">
      <dgm:prSet/>
      <dgm:spPr/>
      <dgm:t>
        <a:bodyPr/>
        <a:lstStyle/>
        <a:p>
          <a:r>
            <a:rPr lang="en-US">
              <a:latin typeface="Calibri" panose="020F0502020204030204" pitchFamily="34" charset="0"/>
              <a:ea typeface="Calibri" panose="020F0502020204030204" pitchFamily="34" charset="0"/>
              <a:cs typeface="Calibri" panose="020F0502020204030204" pitchFamily="34" charset="0"/>
            </a:rPr>
            <a:t>Changes in HR1 </a:t>
          </a:r>
        </a:p>
      </dgm:t>
    </dgm:pt>
    <dgm:pt modelId="{84FB9724-8396-4972-B30D-E75FC11E3293}" type="parTrans" cxnId="{ABCE8496-AC16-44DC-99B0-3E2A6839232D}">
      <dgm:prSet/>
      <dgm:spPr/>
      <dgm:t>
        <a:bodyPr/>
        <a:lstStyle/>
        <a:p>
          <a:endParaRPr lang="en-US"/>
        </a:p>
      </dgm:t>
    </dgm:pt>
    <dgm:pt modelId="{8E79EDBF-E2FF-4AC3-82FE-2618DA719BE8}" type="sibTrans" cxnId="{ABCE8496-AC16-44DC-99B0-3E2A6839232D}">
      <dgm:prSet/>
      <dgm:spPr/>
      <dgm:t>
        <a:bodyPr/>
        <a:lstStyle/>
        <a:p>
          <a:endParaRPr lang="en-US"/>
        </a:p>
      </dgm:t>
    </dgm:pt>
    <dgm:pt modelId="{017A064E-5EAF-4C1B-BA58-3D0C6F297946}">
      <dgm:prSet/>
      <dgm:spPr/>
      <dgm:t>
        <a:bodyPr/>
        <a:lstStyle/>
        <a:p>
          <a:r>
            <a:rPr lang="en-US" dirty="0">
              <a:latin typeface="+mn-lt"/>
              <a:ea typeface="Calibri" panose="020F0502020204030204" pitchFamily="34" charset="0"/>
              <a:cs typeface="Calibri" panose="020F0502020204030204" pitchFamily="34" charset="0"/>
            </a:rPr>
            <a:t>Legislation says they must be conducted at least every 6 months; states can do even more frequent checks</a:t>
          </a:r>
        </a:p>
      </dgm:t>
    </dgm:pt>
    <dgm:pt modelId="{CADD36CD-FDE6-4345-AAC4-ED7882C016AC}" type="parTrans" cxnId="{FFEBB6DE-E40E-4860-B94B-291A08B5B9C4}">
      <dgm:prSet/>
      <dgm:spPr/>
      <dgm:t>
        <a:bodyPr/>
        <a:lstStyle/>
        <a:p>
          <a:endParaRPr lang="en-US"/>
        </a:p>
      </dgm:t>
    </dgm:pt>
    <dgm:pt modelId="{035F3B4C-C508-4738-A7F0-C96BF8F32A05}" type="sibTrans" cxnId="{FFEBB6DE-E40E-4860-B94B-291A08B5B9C4}">
      <dgm:prSet/>
      <dgm:spPr/>
      <dgm:t>
        <a:bodyPr/>
        <a:lstStyle/>
        <a:p>
          <a:endParaRPr lang="en-US"/>
        </a:p>
      </dgm:t>
    </dgm:pt>
    <dgm:pt modelId="{80C02E9B-AF16-4824-B18E-F12F0B304081}">
      <dgm:prSet/>
      <dgm:spPr/>
      <dgm:t>
        <a:bodyPr/>
        <a:lstStyle/>
        <a:p>
          <a:r>
            <a:rPr lang="en-US">
              <a:latin typeface="Calibri" panose="020F0502020204030204" pitchFamily="34" charset="0"/>
              <a:ea typeface="Calibri" panose="020F0502020204030204" pitchFamily="34" charset="0"/>
              <a:cs typeface="Calibri" panose="020F0502020204030204" pitchFamily="34" charset="0"/>
            </a:rPr>
            <a:t>Impact</a:t>
          </a:r>
        </a:p>
      </dgm:t>
    </dgm:pt>
    <dgm:pt modelId="{9EDE746A-22A3-431E-B025-5AF98876B4C1}" type="parTrans" cxnId="{8501F734-3E7D-490F-887F-DB484DBF2E40}">
      <dgm:prSet/>
      <dgm:spPr/>
      <dgm:t>
        <a:bodyPr/>
        <a:lstStyle/>
        <a:p>
          <a:endParaRPr lang="en-US"/>
        </a:p>
      </dgm:t>
    </dgm:pt>
    <dgm:pt modelId="{02282ABF-FD26-4A2A-BCAA-A16F86FEE584}" type="sibTrans" cxnId="{8501F734-3E7D-490F-887F-DB484DBF2E40}">
      <dgm:prSet/>
      <dgm:spPr/>
      <dgm:t>
        <a:bodyPr/>
        <a:lstStyle/>
        <a:p>
          <a:endParaRPr lang="en-US"/>
        </a:p>
      </dgm:t>
    </dgm:pt>
    <dgm:pt modelId="{0C553C2E-F7B3-40F9-A237-AF2AAA7D7503}">
      <dgm:prSet/>
      <dgm:spPr/>
      <dgm:t>
        <a:bodyPr/>
        <a:lstStyle/>
        <a:p>
          <a:r>
            <a:rPr lang="en-US"/>
            <a:t>$63 billion in savings</a:t>
          </a:r>
        </a:p>
      </dgm:t>
    </dgm:pt>
    <dgm:pt modelId="{81524216-87AC-435A-89FC-0A7184DC8463}" type="parTrans" cxnId="{2326F765-6052-4D1D-B11A-A3380A09816A}">
      <dgm:prSet/>
      <dgm:spPr/>
      <dgm:t>
        <a:bodyPr/>
        <a:lstStyle/>
        <a:p>
          <a:endParaRPr lang="en-US"/>
        </a:p>
      </dgm:t>
    </dgm:pt>
    <dgm:pt modelId="{302F909F-AA35-4174-9BF7-DEF5491D3E04}" type="sibTrans" cxnId="{2326F765-6052-4D1D-B11A-A3380A09816A}">
      <dgm:prSet/>
      <dgm:spPr/>
      <dgm:t>
        <a:bodyPr/>
        <a:lstStyle/>
        <a:p>
          <a:endParaRPr lang="en-US"/>
        </a:p>
      </dgm:t>
    </dgm:pt>
    <dgm:pt modelId="{D26792AB-CD2F-4D9C-AE87-A0861FA2FE07}">
      <dgm:prSet/>
      <dgm:spPr/>
      <dgm:t>
        <a:bodyPr/>
        <a:lstStyle/>
        <a:p>
          <a:r>
            <a:rPr lang="en-US"/>
            <a:t>Some people who may otherwise qualify for coverage may lose it due to not being aware of administrative requirements or able to produce documentation of their exemption</a:t>
          </a:r>
        </a:p>
      </dgm:t>
    </dgm:pt>
    <dgm:pt modelId="{167682C4-1BC6-4D0C-AC74-DFCA92E402FC}" type="parTrans" cxnId="{31D5A67B-E550-4410-B6DF-29AEBA9BE693}">
      <dgm:prSet/>
      <dgm:spPr/>
      <dgm:t>
        <a:bodyPr/>
        <a:lstStyle/>
        <a:p>
          <a:endParaRPr lang="en-US"/>
        </a:p>
      </dgm:t>
    </dgm:pt>
    <dgm:pt modelId="{A1360B6A-EA4F-43DF-8551-84594ADF4908}" type="sibTrans" cxnId="{31D5A67B-E550-4410-B6DF-29AEBA9BE693}">
      <dgm:prSet/>
      <dgm:spPr/>
      <dgm:t>
        <a:bodyPr/>
        <a:lstStyle/>
        <a:p>
          <a:endParaRPr lang="en-US"/>
        </a:p>
      </dgm:t>
    </dgm:pt>
    <dgm:pt modelId="{BDBD612A-98DB-4CC3-94AD-A5792DA17AAD}">
      <dgm:prSet/>
      <dgm:spPr/>
      <dgm:t>
        <a:bodyPr/>
        <a:lstStyle/>
        <a:p>
          <a:r>
            <a:rPr lang="en-US" dirty="0">
              <a:latin typeface="+mn-lt"/>
              <a:ea typeface="Calibri" panose="020F0502020204030204" pitchFamily="34" charset="0"/>
              <a:cs typeface="Calibri" panose="020F0502020204030204" pitchFamily="34" charset="0"/>
            </a:rPr>
            <a:t>Takes effect 12/31/2026</a:t>
          </a:r>
        </a:p>
      </dgm:t>
    </dgm:pt>
    <dgm:pt modelId="{D17F1D70-B982-449E-9F59-89D6F736181C}" type="parTrans" cxnId="{30C444A7-207C-4490-881D-8714257A2BE8}">
      <dgm:prSet/>
      <dgm:spPr/>
      <dgm:t>
        <a:bodyPr/>
        <a:lstStyle/>
        <a:p>
          <a:endParaRPr lang="en-US"/>
        </a:p>
      </dgm:t>
    </dgm:pt>
    <dgm:pt modelId="{1D192573-744F-4624-9E39-9FCD4B896A09}" type="sibTrans" cxnId="{30C444A7-207C-4490-881D-8714257A2BE8}">
      <dgm:prSet/>
      <dgm:spPr/>
      <dgm:t>
        <a:bodyPr/>
        <a:lstStyle/>
        <a:p>
          <a:endParaRPr lang="en-US"/>
        </a:p>
      </dgm:t>
    </dgm:pt>
    <dgm:pt modelId="{3C549E33-9DA7-4606-A314-53530D2155DD}" type="pres">
      <dgm:prSet presAssocID="{6F552DD2-A1C9-4634-9794-C5AC1DC03802}" presName="linear" presStyleCnt="0">
        <dgm:presLayoutVars>
          <dgm:animLvl val="lvl"/>
          <dgm:resizeHandles val="exact"/>
        </dgm:presLayoutVars>
      </dgm:prSet>
      <dgm:spPr/>
    </dgm:pt>
    <dgm:pt modelId="{10FA763F-5931-4E52-8766-F91842937374}" type="pres">
      <dgm:prSet presAssocID="{4876CDB7-E7BF-4A36-8075-481D0BA3DF6E}" presName="parentText" presStyleLbl="node1" presStyleIdx="0" presStyleCnt="3">
        <dgm:presLayoutVars>
          <dgm:chMax val="0"/>
          <dgm:bulletEnabled val="1"/>
        </dgm:presLayoutVars>
      </dgm:prSet>
      <dgm:spPr/>
    </dgm:pt>
    <dgm:pt modelId="{8B13BB22-DE43-49AA-B04D-EA94206BA885}" type="pres">
      <dgm:prSet presAssocID="{4876CDB7-E7BF-4A36-8075-481D0BA3DF6E}" presName="childText" presStyleLbl="revTx" presStyleIdx="0" presStyleCnt="3">
        <dgm:presLayoutVars>
          <dgm:bulletEnabled val="1"/>
        </dgm:presLayoutVars>
      </dgm:prSet>
      <dgm:spPr/>
    </dgm:pt>
    <dgm:pt modelId="{60EF6322-FC9F-49DC-B89B-F069CD8F26E5}" type="pres">
      <dgm:prSet presAssocID="{CFD38C65-4E4D-4C89-8643-5BF1F49DE438}" presName="parentText" presStyleLbl="node1" presStyleIdx="1" presStyleCnt="3">
        <dgm:presLayoutVars>
          <dgm:chMax val="0"/>
          <dgm:bulletEnabled val="1"/>
        </dgm:presLayoutVars>
      </dgm:prSet>
      <dgm:spPr/>
    </dgm:pt>
    <dgm:pt modelId="{9D7C6CE6-998F-4122-8AB9-3D5A280F5BE8}" type="pres">
      <dgm:prSet presAssocID="{CFD38C65-4E4D-4C89-8643-5BF1F49DE438}" presName="childText" presStyleLbl="revTx" presStyleIdx="1" presStyleCnt="3">
        <dgm:presLayoutVars>
          <dgm:bulletEnabled val="1"/>
        </dgm:presLayoutVars>
      </dgm:prSet>
      <dgm:spPr/>
    </dgm:pt>
    <dgm:pt modelId="{7E466C3E-D2B2-4BA5-9C91-BE05172A9E0F}" type="pres">
      <dgm:prSet presAssocID="{80C02E9B-AF16-4824-B18E-F12F0B304081}" presName="parentText" presStyleLbl="node1" presStyleIdx="2" presStyleCnt="3">
        <dgm:presLayoutVars>
          <dgm:chMax val="0"/>
          <dgm:bulletEnabled val="1"/>
        </dgm:presLayoutVars>
      </dgm:prSet>
      <dgm:spPr/>
    </dgm:pt>
    <dgm:pt modelId="{76CB3A0C-BC28-4C78-8AD2-4BD220F9AD7C}" type="pres">
      <dgm:prSet presAssocID="{80C02E9B-AF16-4824-B18E-F12F0B304081}" presName="childText" presStyleLbl="revTx" presStyleIdx="2" presStyleCnt="3">
        <dgm:presLayoutVars>
          <dgm:bulletEnabled val="1"/>
        </dgm:presLayoutVars>
      </dgm:prSet>
      <dgm:spPr/>
    </dgm:pt>
  </dgm:ptLst>
  <dgm:cxnLst>
    <dgm:cxn modelId="{F1245C0C-50EC-4228-B4E9-8FF723088FD7}" srcId="{6F552DD2-A1C9-4634-9794-C5AC1DC03802}" destId="{4876CDB7-E7BF-4A36-8075-481D0BA3DF6E}" srcOrd="0" destOrd="0" parTransId="{6CB762A8-83D8-4F38-9693-AB30FA724CF7}" sibTransId="{46986051-D275-4E82-A037-34EAD6C5E2C7}"/>
    <dgm:cxn modelId="{6D354134-6829-41AC-8E71-3AE54E485DBA}" type="presOf" srcId="{BDBD612A-98DB-4CC3-94AD-A5792DA17AAD}" destId="{9D7C6CE6-998F-4122-8AB9-3D5A280F5BE8}" srcOrd="0" destOrd="1" presId="urn:microsoft.com/office/officeart/2005/8/layout/vList2"/>
    <dgm:cxn modelId="{8501F734-3E7D-490F-887F-DB484DBF2E40}" srcId="{6F552DD2-A1C9-4634-9794-C5AC1DC03802}" destId="{80C02E9B-AF16-4824-B18E-F12F0B304081}" srcOrd="2" destOrd="0" parTransId="{9EDE746A-22A3-431E-B025-5AF98876B4C1}" sibTransId="{02282ABF-FD26-4A2A-BCAA-A16F86FEE584}"/>
    <dgm:cxn modelId="{0CF94844-AECF-43D6-BE57-EF68F5DCC9AE}" type="presOf" srcId="{0C553C2E-F7B3-40F9-A237-AF2AAA7D7503}" destId="{76CB3A0C-BC28-4C78-8AD2-4BD220F9AD7C}" srcOrd="0" destOrd="0" presId="urn:microsoft.com/office/officeart/2005/8/layout/vList2"/>
    <dgm:cxn modelId="{2326F765-6052-4D1D-B11A-A3380A09816A}" srcId="{80C02E9B-AF16-4824-B18E-F12F0B304081}" destId="{0C553C2E-F7B3-40F9-A237-AF2AAA7D7503}" srcOrd="0" destOrd="0" parTransId="{81524216-87AC-435A-89FC-0A7184DC8463}" sibTransId="{302F909F-AA35-4174-9BF7-DEF5491D3E04}"/>
    <dgm:cxn modelId="{BB16DC46-CC88-4804-88D9-3AF25108EA4D}" type="presOf" srcId="{80C02E9B-AF16-4824-B18E-F12F0B304081}" destId="{7E466C3E-D2B2-4BA5-9C91-BE05172A9E0F}" srcOrd="0" destOrd="0" presId="urn:microsoft.com/office/officeart/2005/8/layout/vList2"/>
    <dgm:cxn modelId="{4A263B5A-2DA0-4714-ABFA-F31DBC67A7FD}" srcId="{4876CDB7-E7BF-4A36-8075-481D0BA3DF6E}" destId="{6AF04310-4224-44BC-9B1C-97CFABC32B42}" srcOrd="0" destOrd="0" parTransId="{DBE8FC4D-D42F-4D50-9572-ADD1BCEA4544}" sibTransId="{51734B32-F207-4A58-8FA5-1649BCEE04B6}"/>
    <dgm:cxn modelId="{31D5A67B-E550-4410-B6DF-29AEBA9BE693}" srcId="{80C02E9B-AF16-4824-B18E-F12F0B304081}" destId="{D26792AB-CD2F-4D9C-AE87-A0861FA2FE07}" srcOrd="1" destOrd="0" parTransId="{167682C4-1BC6-4D0C-AC74-DFCA92E402FC}" sibTransId="{A1360B6A-EA4F-43DF-8551-84594ADF4908}"/>
    <dgm:cxn modelId="{12F7107F-36E6-4CAC-8940-EC37F8F1DC49}" type="presOf" srcId="{6F552DD2-A1C9-4634-9794-C5AC1DC03802}" destId="{3C549E33-9DA7-4606-A314-53530D2155DD}" srcOrd="0" destOrd="0" presId="urn:microsoft.com/office/officeart/2005/8/layout/vList2"/>
    <dgm:cxn modelId="{ABCE8496-AC16-44DC-99B0-3E2A6839232D}" srcId="{6F552DD2-A1C9-4634-9794-C5AC1DC03802}" destId="{CFD38C65-4E4D-4C89-8643-5BF1F49DE438}" srcOrd="1" destOrd="0" parTransId="{84FB9724-8396-4972-B30D-E75FC11E3293}" sibTransId="{8E79EDBF-E2FF-4AC3-82FE-2618DA719BE8}"/>
    <dgm:cxn modelId="{E82DB3A1-EC65-4405-9C24-4F35485C1484}" type="presOf" srcId="{017A064E-5EAF-4C1B-BA58-3D0C6F297946}" destId="{9D7C6CE6-998F-4122-8AB9-3D5A280F5BE8}" srcOrd="0" destOrd="0" presId="urn:microsoft.com/office/officeart/2005/8/layout/vList2"/>
    <dgm:cxn modelId="{D3C542A2-7B3D-41B5-B76C-E0D5C1A418F3}" type="presOf" srcId="{D26792AB-CD2F-4D9C-AE87-A0861FA2FE07}" destId="{76CB3A0C-BC28-4C78-8AD2-4BD220F9AD7C}" srcOrd="0" destOrd="1" presId="urn:microsoft.com/office/officeart/2005/8/layout/vList2"/>
    <dgm:cxn modelId="{30C444A7-207C-4490-881D-8714257A2BE8}" srcId="{CFD38C65-4E4D-4C89-8643-5BF1F49DE438}" destId="{BDBD612A-98DB-4CC3-94AD-A5792DA17AAD}" srcOrd="1" destOrd="0" parTransId="{D17F1D70-B982-449E-9F59-89D6F736181C}" sibTransId="{1D192573-744F-4624-9E39-9FCD4B896A09}"/>
    <dgm:cxn modelId="{61EEE5DA-BF50-49F7-92CB-8332C6615822}" type="presOf" srcId="{CFD38C65-4E4D-4C89-8643-5BF1F49DE438}" destId="{60EF6322-FC9F-49DC-B89B-F069CD8F26E5}" srcOrd="0" destOrd="0" presId="urn:microsoft.com/office/officeart/2005/8/layout/vList2"/>
    <dgm:cxn modelId="{0F0829DE-49F7-430A-A701-34006CA756E9}" type="presOf" srcId="{4876CDB7-E7BF-4A36-8075-481D0BA3DF6E}" destId="{10FA763F-5931-4E52-8766-F91842937374}" srcOrd="0" destOrd="0" presId="urn:microsoft.com/office/officeart/2005/8/layout/vList2"/>
    <dgm:cxn modelId="{FFEBB6DE-E40E-4860-B94B-291A08B5B9C4}" srcId="{CFD38C65-4E4D-4C89-8643-5BF1F49DE438}" destId="{017A064E-5EAF-4C1B-BA58-3D0C6F297946}" srcOrd="0" destOrd="0" parTransId="{CADD36CD-FDE6-4345-AAC4-ED7882C016AC}" sibTransId="{035F3B4C-C508-4738-A7F0-C96BF8F32A05}"/>
    <dgm:cxn modelId="{5E3DBAFE-B9C8-483F-A6AC-C1945A9960B0}" type="presOf" srcId="{6AF04310-4224-44BC-9B1C-97CFABC32B42}" destId="{8B13BB22-DE43-49AA-B04D-EA94206BA885}" srcOrd="0" destOrd="0" presId="urn:microsoft.com/office/officeart/2005/8/layout/vList2"/>
    <dgm:cxn modelId="{33340228-4FD8-4CF0-890A-AE65C55C2AA2}" type="presParOf" srcId="{3C549E33-9DA7-4606-A314-53530D2155DD}" destId="{10FA763F-5931-4E52-8766-F91842937374}" srcOrd="0" destOrd="0" presId="urn:microsoft.com/office/officeart/2005/8/layout/vList2"/>
    <dgm:cxn modelId="{A0735AD6-A2E7-4CA2-9628-90A3CD0864DB}" type="presParOf" srcId="{3C549E33-9DA7-4606-A314-53530D2155DD}" destId="{8B13BB22-DE43-49AA-B04D-EA94206BA885}" srcOrd="1" destOrd="0" presId="urn:microsoft.com/office/officeart/2005/8/layout/vList2"/>
    <dgm:cxn modelId="{619E871B-CD53-4B90-89D4-AB7890992602}" type="presParOf" srcId="{3C549E33-9DA7-4606-A314-53530D2155DD}" destId="{60EF6322-FC9F-49DC-B89B-F069CD8F26E5}" srcOrd="2" destOrd="0" presId="urn:microsoft.com/office/officeart/2005/8/layout/vList2"/>
    <dgm:cxn modelId="{64A4AD8E-D0F9-4E18-85BA-148DD5490E6C}" type="presParOf" srcId="{3C549E33-9DA7-4606-A314-53530D2155DD}" destId="{9D7C6CE6-998F-4122-8AB9-3D5A280F5BE8}" srcOrd="3" destOrd="0" presId="urn:microsoft.com/office/officeart/2005/8/layout/vList2"/>
    <dgm:cxn modelId="{CABF8D00-2919-4185-9C5B-951FDEDFB69E}" type="presParOf" srcId="{3C549E33-9DA7-4606-A314-53530D2155DD}" destId="{7E466C3E-D2B2-4BA5-9C91-BE05172A9E0F}" srcOrd="4" destOrd="0" presId="urn:microsoft.com/office/officeart/2005/8/layout/vList2"/>
    <dgm:cxn modelId="{272F5757-AAED-45D6-9A70-EE51C5546D67}" type="presParOf" srcId="{3C549E33-9DA7-4606-A314-53530D2155DD}" destId="{76CB3A0C-BC28-4C78-8AD2-4BD220F9AD7C}"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807F4B-3079-4625-AB12-A8AB92A96D42}" type="doc">
      <dgm:prSet loTypeId="urn:microsoft.com/office/officeart/2016/7/layout/VerticalSolidActionList" loCatId="List" qsTypeId="urn:microsoft.com/office/officeart/2005/8/quickstyle/simple1" qsCatId="simple" csTypeId="urn:microsoft.com/office/officeart/2005/8/colors/accent3_2" csCatId="accent3" phldr="1"/>
      <dgm:spPr/>
      <dgm:t>
        <a:bodyPr/>
        <a:lstStyle/>
        <a:p>
          <a:endParaRPr lang="en-US"/>
        </a:p>
      </dgm:t>
    </dgm:pt>
    <dgm:pt modelId="{C2071053-971B-49EF-856A-7149AD621891}">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Eligibility</a:t>
          </a:r>
        </a:p>
      </dgm:t>
    </dgm:pt>
    <dgm:pt modelId="{3FC44F73-D923-4683-8565-4D0D35240768}" type="parTrans" cxnId="{4B823FAD-7B02-4CF8-A41C-20FE90C82815}">
      <dgm:prSet/>
      <dgm:spPr/>
      <dgm:t>
        <a:bodyPr/>
        <a:lstStyle/>
        <a:p>
          <a:endParaRPr lang="en-US"/>
        </a:p>
      </dgm:t>
    </dgm:pt>
    <dgm:pt modelId="{5189478D-BDB5-46F4-AB50-CC5BC9A3004B}" type="sibTrans" cxnId="{4B823FAD-7B02-4CF8-A41C-20FE90C82815}">
      <dgm:prSet/>
      <dgm:spPr/>
      <dgm:t>
        <a:bodyPr/>
        <a:lstStyle/>
        <a:p>
          <a:endParaRPr lang="en-US"/>
        </a:p>
      </dgm:t>
    </dgm:pt>
    <dgm:pt modelId="{CE892735-995B-4A42-9687-C28E4B7FB4E7}">
      <dgm:prSet/>
      <dgm:spPr/>
      <dgm:t>
        <a:bodyPr/>
        <a:lstStyle/>
        <a:p>
          <a:r>
            <a:rPr lang="en-US" dirty="0"/>
            <a:t>Limit which immigrants qualify for Medicaid coverage. Effective 10/1/2026.</a:t>
          </a:r>
        </a:p>
      </dgm:t>
    </dgm:pt>
    <dgm:pt modelId="{6F1340D6-2B94-4D53-8094-446F2A2C74E1}" type="parTrans" cxnId="{157FD0EB-C21E-4E44-B5D8-9502AFF94DDE}">
      <dgm:prSet/>
      <dgm:spPr/>
      <dgm:t>
        <a:bodyPr/>
        <a:lstStyle/>
        <a:p>
          <a:endParaRPr lang="en-US"/>
        </a:p>
      </dgm:t>
    </dgm:pt>
    <dgm:pt modelId="{7F458B37-4F7A-48B0-9E1A-12C749544AF6}" type="sibTrans" cxnId="{157FD0EB-C21E-4E44-B5D8-9502AFF94DDE}">
      <dgm:prSet/>
      <dgm:spPr/>
      <dgm:t>
        <a:bodyPr/>
        <a:lstStyle/>
        <a:p>
          <a:endParaRPr lang="en-US"/>
        </a:p>
      </dgm:t>
    </dgm:pt>
    <dgm:pt modelId="{DA8F85C8-73DC-4BD3-A24F-130E153DBA16}">
      <dgm:prSet/>
      <dgm:spPr/>
      <dgm:t>
        <a:bodyPr/>
        <a:lstStyle/>
        <a:p>
          <a:r>
            <a:rPr lang="en-US">
              <a:latin typeface="Calibri" panose="020F0502020204030204" pitchFamily="34" charset="0"/>
              <a:ea typeface="Calibri" panose="020F0502020204030204" pitchFamily="34" charset="0"/>
              <a:cs typeface="Calibri" panose="020F0502020204030204" pitchFamily="34" charset="0"/>
            </a:rPr>
            <a:t>Family planning</a:t>
          </a:r>
        </a:p>
      </dgm:t>
    </dgm:pt>
    <dgm:pt modelId="{2FAA19CF-8D29-47C7-A45E-7E3FD16A6785}" type="parTrans" cxnId="{DDEBF035-0240-4812-9F04-4A365C30063B}">
      <dgm:prSet/>
      <dgm:spPr/>
      <dgm:t>
        <a:bodyPr/>
        <a:lstStyle/>
        <a:p>
          <a:endParaRPr lang="en-US"/>
        </a:p>
      </dgm:t>
    </dgm:pt>
    <dgm:pt modelId="{92A7C0EB-25FA-4A6B-B814-55300BF20417}" type="sibTrans" cxnId="{DDEBF035-0240-4812-9F04-4A365C30063B}">
      <dgm:prSet/>
      <dgm:spPr/>
      <dgm:t>
        <a:bodyPr/>
        <a:lstStyle/>
        <a:p>
          <a:endParaRPr lang="en-US"/>
        </a:p>
      </dgm:t>
    </dgm:pt>
    <dgm:pt modelId="{ACC8A9BC-6B4D-4A3A-B28C-5BE0787BA72A}">
      <dgm:prSet/>
      <dgm:spPr/>
      <dgm:t>
        <a:bodyPr/>
        <a:lstStyle/>
        <a:p>
          <a:r>
            <a:rPr lang="en-US" dirty="0"/>
            <a:t>Restrict payments to certain family planning providers (this was aimed at prohibiting Planned Parenthood sites from receiving Medicaid funding, which impacts their ability to conduct cervical cancer screenings). Effective upon enactment for one year.</a:t>
          </a:r>
        </a:p>
      </dgm:t>
    </dgm:pt>
    <dgm:pt modelId="{53BAC14F-ECFF-47B8-8867-F9DF37EA914C}" type="parTrans" cxnId="{0893F0FF-F21F-4350-AC2A-616D3A20E2BF}">
      <dgm:prSet/>
      <dgm:spPr/>
      <dgm:t>
        <a:bodyPr/>
        <a:lstStyle/>
        <a:p>
          <a:endParaRPr lang="en-US"/>
        </a:p>
      </dgm:t>
    </dgm:pt>
    <dgm:pt modelId="{0F1D76B0-C3A5-4FEE-8006-1F1DB385C25E}" type="sibTrans" cxnId="{0893F0FF-F21F-4350-AC2A-616D3A20E2BF}">
      <dgm:prSet/>
      <dgm:spPr/>
      <dgm:t>
        <a:bodyPr/>
        <a:lstStyle/>
        <a:p>
          <a:endParaRPr lang="en-US"/>
        </a:p>
      </dgm:t>
    </dgm:pt>
    <dgm:pt modelId="{5E0457A0-10C4-44A6-8326-A278271A8EB7}">
      <dgm:prSet/>
      <dgm:spPr/>
      <dgm:t>
        <a:bodyPr/>
        <a:lstStyle/>
        <a:p>
          <a:r>
            <a:rPr lang="en-US">
              <a:latin typeface="Calibri" panose="020F0502020204030204" pitchFamily="34" charset="0"/>
              <a:ea typeface="Calibri" panose="020F0502020204030204" pitchFamily="34" charset="0"/>
              <a:cs typeface="Calibri" panose="020F0502020204030204" pitchFamily="34" charset="0"/>
            </a:rPr>
            <a:t>Cost sharing</a:t>
          </a:r>
        </a:p>
      </dgm:t>
    </dgm:pt>
    <dgm:pt modelId="{1946578B-E54E-4984-B60B-5252B500A5AA}" type="parTrans" cxnId="{DB241982-A2CF-4EC6-A1C1-BF4009C56627}">
      <dgm:prSet/>
      <dgm:spPr/>
      <dgm:t>
        <a:bodyPr/>
        <a:lstStyle/>
        <a:p>
          <a:endParaRPr lang="en-US"/>
        </a:p>
      </dgm:t>
    </dgm:pt>
    <dgm:pt modelId="{AA50B63B-FCD7-4F19-A8F8-242B868BD69F}" type="sibTrans" cxnId="{DB241982-A2CF-4EC6-A1C1-BF4009C56627}">
      <dgm:prSet/>
      <dgm:spPr/>
      <dgm:t>
        <a:bodyPr/>
        <a:lstStyle/>
        <a:p>
          <a:endParaRPr lang="en-US"/>
        </a:p>
      </dgm:t>
    </dgm:pt>
    <dgm:pt modelId="{CBDE9239-34C6-4350-8ED2-B0F8D04CAB6E}">
      <dgm:prSet/>
      <dgm:spPr/>
      <dgm:t>
        <a:bodyPr/>
        <a:lstStyle/>
        <a:p>
          <a:r>
            <a:rPr lang="en-US" dirty="0"/>
            <a:t>Require states to impose cost sharing requirements on Medicaid expansion adults with income exceeding 100 percent of the federal poverty level. Effective 10/1/2028. </a:t>
          </a:r>
        </a:p>
      </dgm:t>
    </dgm:pt>
    <dgm:pt modelId="{1FA8D203-556E-47FB-8A50-E85BDEEAE7BE}" type="parTrans" cxnId="{94E12A96-7FFA-44E7-85D3-F37E9A637B9A}">
      <dgm:prSet/>
      <dgm:spPr/>
      <dgm:t>
        <a:bodyPr/>
        <a:lstStyle/>
        <a:p>
          <a:endParaRPr lang="en-US"/>
        </a:p>
      </dgm:t>
    </dgm:pt>
    <dgm:pt modelId="{C0EFF54F-3135-417A-93BC-0C1D49E8899B}" type="sibTrans" cxnId="{94E12A96-7FFA-44E7-85D3-F37E9A637B9A}">
      <dgm:prSet/>
      <dgm:spPr/>
      <dgm:t>
        <a:bodyPr/>
        <a:lstStyle/>
        <a:p>
          <a:endParaRPr lang="en-US"/>
        </a:p>
      </dgm:t>
    </dgm:pt>
    <dgm:pt modelId="{12A156C7-DFC3-43A1-8803-1F604F8C16D0}" type="pres">
      <dgm:prSet presAssocID="{57807F4B-3079-4625-AB12-A8AB92A96D42}" presName="Name0" presStyleCnt="0">
        <dgm:presLayoutVars>
          <dgm:dir/>
          <dgm:animLvl val="lvl"/>
          <dgm:resizeHandles val="exact"/>
        </dgm:presLayoutVars>
      </dgm:prSet>
      <dgm:spPr/>
    </dgm:pt>
    <dgm:pt modelId="{27D43119-DF8D-47EF-A241-805D166ED17F}" type="pres">
      <dgm:prSet presAssocID="{C2071053-971B-49EF-856A-7149AD621891}" presName="linNode" presStyleCnt="0"/>
      <dgm:spPr/>
    </dgm:pt>
    <dgm:pt modelId="{FCC12DE1-3EE1-41EF-9F67-A07CDDC7C757}" type="pres">
      <dgm:prSet presAssocID="{C2071053-971B-49EF-856A-7149AD621891}" presName="parentText" presStyleLbl="alignNode1" presStyleIdx="0" presStyleCnt="3">
        <dgm:presLayoutVars>
          <dgm:chMax val="1"/>
          <dgm:bulletEnabled/>
        </dgm:presLayoutVars>
      </dgm:prSet>
      <dgm:spPr/>
    </dgm:pt>
    <dgm:pt modelId="{CA9E0739-F36B-45D8-80E6-E3BA74CD2636}" type="pres">
      <dgm:prSet presAssocID="{C2071053-971B-49EF-856A-7149AD621891}" presName="descendantText" presStyleLbl="alignAccFollowNode1" presStyleIdx="0" presStyleCnt="3">
        <dgm:presLayoutVars>
          <dgm:bulletEnabled/>
        </dgm:presLayoutVars>
      </dgm:prSet>
      <dgm:spPr/>
    </dgm:pt>
    <dgm:pt modelId="{5C0C6D9B-F68B-4B86-8377-967862E603FB}" type="pres">
      <dgm:prSet presAssocID="{5189478D-BDB5-46F4-AB50-CC5BC9A3004B}" presName="sp" presStyleCnt="0"/>
      <dgm:spPr/>
    </dgm:pt>
    <dgm:pt modelId="{AF4BE1BE-097F-4D8D-BD8E-7B34A9CA5431}" type="pres">
      <dgm:prSet presAssocID="{DA8F85C8-73DC-4BD3-A24F-130E153DBA16}" presName="linNode" presStyleCnt="0"/>
      <dgm:spPr/>
    </dgm:pt>
    <dgm:pt modelId="{179A9641-E424-4B43-859D-C1E58B58161F}" type="pres">
      <dgm:prSet presAssocID="{DA8F85C8-73DC-4BD3-A24F-130E153DBA16}" presName="parentText" presStyleLbl="alignNode1" presStyleIdx="1" presStyleCnt="3">
        <dgm:presLayoutVars>
          <dgm:chMax val="1"/>
          <dgm:bulletEnabled/>
        </dgm:presLayoutVars>
      </dgm:prSet>
      <dgm:spPr/>
    </dgm:pt>
    <dgm:pt modelId="{17DD4FB7-95A1-43E1-88E0-800FC028C22A}" type="pres">
      <dgm:prSet presAssocID="{DA8F85C8-73DC-4BD3-A24F-130E153DBA16}" presName="descendantText" presStyleLbl="alignAccFollowNode1" presStyleIdx="1" presStyleCnt="3">
        <dgm:presLayoutVars>
          <dgm:bulletEnabled/>
        </dgm:presLayoutVars>
      </dgm:prSet>
      <dgm:spPr/>
    </dgm:pt>
    <dgm:pt modelId="{7E749898-48E8-43AA-8225-141AE9B32D2A}" type="pres">
      <dgm:prSet presAssocID="{92A7C0EB-25FA-4A6B-B814-55300BF20417}" presName="sp" presStyleCnt="0"/>
      <dgm:spPr/>
    </dgm:pt>
    <dgm:pt modelId="{17B45337-4036-44E1-9A62-CD8B941608BC}" type="pres">
      <dgm:prSet presAssocID="{5E0457A0-10C4-44A6-8326-A278271A8EB7}" presName="linNode" presStyleCnt="0"/>
      <dgm:spPr/>
    </dgm:pt>
    <dgm:pt modelId="{A74486AF-017F-4EBF-B4B0-72C14A04F06D}" type="pres">
      <dgm:prSet presAssocID="{5E0457A0-10C4-44A6-8326-A278271A8EB7}" presName="parentText" presStyleLbl="alignNode1" presStyleIdx="2" presStyleCnt="3">
        <dgm:presLayoutVars>
          <dgm:chMax val="1"/>
          <dgm:bulletEnabled/>
        </dgm:presLayoutVars>
      </dgm:prSet>
      <dgm:spPr/>
    </dgm:pt>
    <dgm:pt modelId="{986371A7-FCA3-46A5-BBBB-DA43E173862B}" type="pres">
      <dgm:prSet presAssocID="{5E0457A0-10C4-44A6-8326-A278271A8EB7}" presName="descendantText" presStyleLbl="alignAccFollowNode1" presStyleIdx="2" presStyleCnt="3">
        <dgm:presLayoutVars>
          <dgm:bulletEnabled/>
        </dgm:presLayoutVars>
      </dgm:prSet>
      <dgm:spPr/>
    </dgm:pt>
  </dgm:ptLst>
  <dgm:cxnLst>
    <dgm:cxn modelId="{591F3D01-C7A3-46F1-8DA8-893B20CD8355}" type="presOf" srcId="{57807F4B-3079-4625-AB12-A8AB92A96D42}" destId="{12A156C7-DFC3-43A1-8803-1F604F8C16D0}" srcOrd="0" destOrd="0" presId="urn:microsoft.com/office/officeart/2016/7/layout/VerticalSolidActionList"/>
    <dgm:cxn modelId="{DDEBF035-0240-4812-9F04-4A365C30063B}" srcId="{57807F4B-3079-4625-AB12-A8AB92A96D42}" destId="{DA8F85C8-73DC-4BD3-A24F-130E153DBA16}" srcOrd="1" destOrd="0" parTransId="{2FAA19CF-8D29-47C7-A45E-7E3FD16A6785}" sibTransId="{92A7C0EB-25FA-4A6B-B814-55300BF20417}"/>
    <dgm:cxn modelId="{0E0B8A68-769A-41A8-A2A3-7E28ABF3A3BA}" type="presOf" srcId="{CE892735-995B-4A42-9687-C28E4B7FB4E7}" destId="{CA9E0739-F36B-45D8-80E6-E3BA74CD2636}" srcOrd="0" destOrd="0" presId="urn:microsoft.com/office/officeart/2016/7/layout/VerticalSolidActionList"/>
    <dgm:cxn modelId="{DF406150-9CFA-40F3-B569-294D41BC9946}" type="presOf" srcId="{CBDE9239-34C6-4350-8ED2-B0F8D04CAB6E}" destId="{986371A7-FCA3-46A5-BBBB-DA43E173862B}" srcOrd="0" destOrd="0" presId="urn:microsoft.com/office/officeart/2016/7/layout/VerticalSolidActionList"/>
    <dgm:cxn modelId="{DB241982-A2CF-4EC6-A1C1-BF4009C56627}" srcId="{57807F4B-3079-4625-AB12-A8AB92A96D42}" destId="{5E0457A0-10C4-44A6-8326-A278271A8EB7}" srcOrd="2" destOrd="0" parTransId="{1946578B-E54E-4984-B60B-5252B500A5AA}" sibTransId="{AA50B63B-FCD7-4F19-A8F8-242B868BD69F}"/>
    <dgm:cxn modelId="{C02EB285-BD99-489F-9E6B-E665E2FC047E}" type="presOf" srcId="{C2071053-971B-49EF-856A-7149AD621891}" destId="{FCC12DE1-3EE1-41EF-9F67-A07CDDC7C757}" srcOrd="0" destOrd="0" presId="urn:microsoft.com/office/officeart/2016/7/layout/VerticalSolidActionList"/>
    <dgm:cxn modelId="{CCDA9B94-6F9C-4569-8EDA-4CD8F0E0EC79}" type="presOf" srcId="{ACC8A9BC-6B4D-4A3A-B28C-5BE0787BA72A}" destId="{17DD4FB7-95A1-43E1-88E0-800FC028C22A}" srcOrd="0" destOrd="0" presId="urn:microsoft.com/office/officeart/2016/7/layout/VerticalSolidActionList"/>
    <dgm:cxn modelId="{94E12A96-7FFA-44E7-85D3-F37E9A637B9A}" srcId="{5E0457A0-10C4-44A6-8326-A278271A8EB7}" destId="{CBDE9239-34C6-4350-8ED2-B0F8D04CAB6E}" srcOrd="0" destOrd="0" parTransId="{1FA8D203-556E-47FB-8A50-E85BDEEAE7BE}" sibTransId="{C0EFF54F-3135-417A-93BC-0C1D49E8899B}"/>
    <dgm:cxn modelId="{69959F9B-6942-4914-869B-9D69FB32E8F9}" type="presOf" srcId="{5E0457A0-10C4-44A6-8326-A278271A8EB7}" destId="{A74486AF-017F-4EBF-B4B0-72C14A04F06D}" srcOrd="0" destOrd="0" presId="urn:microsoft.com/office/officeart/2016/7/layout/VerticalSolidActionList"/>
    <dgm:cxn modelId="{4B823FAD-7B02-4CF8-A41C-20FE90C82815}" srcId="{57807F4B-3079-4625-AB12-A8AB92A96D42}" destId="{C2071053-971B-49EF-856A-7149AD621891}" srcOrd="0" destOrd="0" parTransId="{3FC44F73-D923-4683-8565-4D0D35240768}" sibTransId="{5189478D-BDB5-46F4-AB50-CC5BC9A3004B}"/>
    <dgm:cxn modelId="{157FD0EB-C21E-4E44-B5D8-9502AFF94DDE}" srcId="{C2071053-971B-49EF-856A-7149AD621891}" destId="{CE892735-995B-4A42-9687-C28E4B7FB4E7}" srcOrd="0" destOrd="0" parTransId="{6F1340D6-2B94-4D53-8094-446F2A2C74E1}" sibTransId="{7F458B37-4F7A-48B0-9E1A-12C749544AF6}"/>
    <dgm:cxn modelId="{362623F6-4C66-4ADF-8E89-3B2F6EE776EA}" type="presOf" srcId="{DA8F85C8-73DC-4BD3-A24F-130E153DBA16}" destId="{179A9641-E424-4B43-859D-C1E58B58161F}" srcOrd="0" destOrd="0" presId="urn:microsoft.com/office/officeart/2016/7/layout/VerticalSolidActionList"/>
    <dgm:cxn modelId="{0893F0FF-F21F-4350-AC2A-616D3A20E2BF}" srcId="{DA8F85C8-73DC-4BD3-A24F-130E153DBA16}" destId="{ACC8A9BC-6B4D-4A3A-B28C-5BE0787BA72A}" srcOrd="0" destOrd="0" parTransId="{53BAC14F-ECFF-47B8-8867-F9DF37EA914C}" sibTransId="{0F1D76B0-C3A5-4FEE-8006-1F1DB385C25E}"/>
    <dgm:cxn modelId="{177B3B0F-F9A7-4669-BD87-EF293EB8976E}" type="presParOf" srcId="{12A156C7-DFC3-43A1-8803-1F604F8C16D0}" destId="{27D43119-DF8D-47EF-A241-805D166ED17F}" srcOrd="0" destOrd="0" presId="urn:microsoft.com/office/officeart/2016/7/layout/VerticalSolidActionList"/>
    <dgm:cxn modelId="{4BDDD646-596B-4863-B403-FAC5DF65B534}" type="presParOf" srcId="{27D43119-DF8D-47EF-A241-805D166ED17F}" destId="{FCC12DE1-3EE1-41EF-9F67-A07CDDC7C757}" srcOrd="0" destOrd="0" presId="urn:microsoft.com/office/officeart/2016/7/layout/VerticalSolidActionList"/>
    <dgm:cxn modelId="{0481BC1A-AA30-433D-B778-69FA2DFEA38F}" type="presParOf" srcId="{27D43119-DF8D-47EF-A241-805D166ED17F}" destId="{CA9E0739-F36B-45D8-80E6-E3BA74CD2636}" srcOrd="1" destOrd="0" presId="urn:microsoft.com/office/officeart/2016/7/layout/VerticalSolidActionList"/>
    <dgm:cxn modelId="{4681E1C9-9605-4B17-AE10-DCEFC626BEB5}" type="presParOf" srcId="{12A156C7-DFC3-43A1-8803-1F604F8C16D0}" destId="{5C0C6D9B-F68B-4B86-8377-967862E603FB}" srcOrd="1" destOrd="0" presId="urn:microsoft.com/office/officeart/2016/7/layout/VerticalSolidActionList"/>
    <dgm:cxn modelId="{050F9E89-0385-41BA-AFA0-60AF3875EF03}" type="presParOf" srcId="{12A156C7-DFC3-43A1-8803-1F604F8C16D0}" destId="{AF4BE1BE-097F-4D8D-BD8E-7B34A9CA5431}" srcOrd="2" destOrd="0" presId="urn:microsoft.com/office/officeart/2016/7/layout/VerticalSolidActionList"/>
    <dgm:cxn modelId="{F6F3A371-D0D5-491E-B187-ADB057E9753A}" type="presParOf" srcId="{AF4BE1BE-097F-4D8D-BD8E-7B34A9CA5431}" destId="{179A9641-E424-4B43-859D-C1E58B58161F}" srcOrd="0" destOrd="0" presId="urn:microsoft.com/office/officeart/2016/7/layout/VerticalSolidActionList"/>
    <dgm:cxn modelId="{443CE384-EB64-4987-8AF2-1A0B30096C6C}" type="presParOf" srcId="{AF4BE1BE-097F-4D8D-BD8E-7B34A9CA5431}" destId="{17DD4FB7-95A1-43E1-88E0-800FC028C22A}" srcOrd="1" destOrd="0" presId="urn:microsoft.com/office/officeart/2016/7/layout/VerticalSolidActionList"/>
    <dgm:cxn modelId="{02B52EF0-782C-4C4E-9DCD-682A7855F301}" type="presParOf" srcId="{12A156C7-DFC3-43A1-8803-1F604F8C16D0}" destId="{7E749898-48E8-43AA-8225-141AE9B32D2A}" srcOrd="3" destOrd="0" presId="urn:microsoft.com/office/officeart/2016/7/layout/VerticalSolidActionList"/>
    <dgm:cxn modelId="{6688AA99-6414-4D21-86A4-1C17A78AF6F9}" type="presParOf" srcId="{12A156C7-DFC3-43A1-8803-1F604F8C16D0}" destId="{17B45337-4036-44E1-9A62-CD8B941608BC}" srcOrd="4" destOrd="0" presId="urn:microsoft.com/office/officeart/2016/7/layout/VerticalSolidActionList"/>
    <dgm:cxn modelId="{7BEFF0E3-B4FC-4B6E-99AF-8B28D747A008}" type="presParOf" srcId="{17B45337-4036-44E1-9A62-CD8B941608BC}" destId="{A74486AF-017F-4EBF-B4B0-72C14A04F06D}" srcOrd="0" destOrd="0" presId="urn:microsoft.com/office/officeart/2016/7/layout/VerticalSolidActionList"/>
    <dgm:cxn modelId="{3A41069A-2286-44D5-ABD0-6F8132376E05}" type="presParOf" srcId="{17B45337-4036-44E1-9A62-CD8B941608BC}" destId="{986371A7-FCA3-46A5-BBBB-DA43E173862B}"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EE6C0-D58C-4115-8D95-24D024862FA1}">
      <dsp:nvSpPr>
        <dsp:cNvPr id="0" name=""/>
        <dsp:cNvSpPr/>
      </dsp:nvSpPr>
      <dsp:spPr>
        <a:xfrm>
          <a:off x="1232711" y="1799"/>
          <a:ext cx="4120800" cy="24724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a:t>Immigration Status</a:t>
          </a:r>
        </a:p>
      </dsp:txBody>
      <dsp:txXfrm>
        <a:off x="1232711" y="1799"/>
        <a:ext cx="4120800" cy="2472480"/>
      </dsp:txXfrm>
    </dsp:sp>
    <dsp:sp modelId="{1DD6F9CF-A7E6-46AA-BA53-918B50944FED}">
      <dsp:nvSpPr>
        <dsp:cNvPr id="0" name=""/>
        <dsp:cNvSpPr/>
      </dsp:nvSpPr>
      <dsp:spPr>
        <a:xfrm>
          <a:off x="5765591" y="1799"/>
          <a:ext cx="4120800" cy="247248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a:t>Work Requirements</a:t>
          </a:r>
        </a:p>
      </dsp:txBody>
      <dsp:txXfrm>
        <a:off x="5765591" y="1799"/>
        <a:ext cx="4120800" cy="2472480"/>
      </dsp:txXfrm>
    </dsp:sp>
    <dsp:sp modelId="{20117F41-8840-401F-8636-B4946B06F2E3}">
      <dsp:nvSpPr>
        <dsp:cNvPr id="0" name=""/>
        <dsp:cNvSpPr/>
      </dsp:nvSpPr>
      <dsp:spPr>
        <a:xfrm>
          <a:off x="1232711" y="2886360"/>
          <a:ext cx="4120800" cy="247248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a:t>Enhanced Eligibility Verifications</a:t>
          </a:r>
        </a:p>
      </dsp:txBody>
      <dsp:txXfrm>
        <a:off x="1232711" y="2886360"/>
        <a:ext cx="4120800" cy="2472480"/>
      </dsp:txXfrm>
    </dsp:sp>
    <dsp:sp modelId="{82C69329-03E2-45A0-AB37-EA43581CCCEE}">
      <dsp:nvSpPr>
        <dsp:cNvPr id="0" name=""/>
        <dsp:cNvSpPr/>
      </dsp:nvSpPr>
      <dsp:spPr>
        <a:xfrm>
          <a:off x="5765591" y="2886360"/>
          <a:ext cx="4120800" cy="247248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a:solidFill>
                <a:schemeClr val="bg1"/>
              </a:solidFill>
            </a:rPr>
            <a:t>Increasing State Share of Costs</a:t>
          </a:r>
        </a:p>
      </dsp:txBody>
      <dsp:txXfrm>
        <a:off x="5765591" y="2886360"/>
        <a:ext cx="4120800" cy="24724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FB36C-2650-4A5A-8ED7-5C7F986F0826}">
      <dsp:nvSpPr>
        <dsp:cNvPr id="0" name=""/>
        <dsp:cNvSpPr/>
      </dsp:nvSpPr>
      <dsp:spPr>
        <a:xfrm>
          <a:off x="0" y="420691"/>
          <a:ext cx="11545887" cy="1488374"/>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6089" tIns="437388" rIns="896089" bIns="149352" numCol="1" spcCol="1270" anchor="t"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en-US" sz="2100" kern="1200">
              <a:ea typeface="Calibri Light"/>
              <a:cs typeface="Calibri Light"/>
            </a:rPr>
            <a:t>CMS will need to request state applications for allotments under the program, in addition to providing any necessary clarifying guidance for application contents. The application submission period can end no later than 12/31/25. </a:t>
          </a:r>
          <a:endParaRPr lang="en-US" sz="2100" kern="1200"/>
        </a:p>
      </dsp:txBody>
      <dsp:txXfrm>
        <a:off x="0" y="420691"/>
        <a:ext cx="11545887" cy="1488374"/>
      </dsp:txXfrm>
    </dsp:sp>
    <dsp:sp modelId="{23A0D4A0-9DE3-4131-8722-14676F040D73}">
      <dsp:nvSpPr>
        <dsp:cNvPr id="0" name=""/>
        <dsp:cNvSpPr/>
      </dsp:nvSpPr>
      <dsp:spPr>
        <a:xfrm>
          <a:off x="577294" y="110731"/>
          <a:ext cx="8082120"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485" tIns="0" rIns="305485" bIns="0" numCol="1" spcCol="1270" anchor="ctr" anchorCtr="0">
          <a:noAutofit/>
        </a:bodyPr>
        <a:lstStyle/>
        <a:p>
          <a:pPr marL="0" lvl="0" indent="0" algn="l" defTabSz="933450">
            <a:lnSpc>
              <a:spcPct val="90000"/>
            </a:lnSpc>
            <a:spcBef>
              <a:spcPct val="0"/>
            </a:spcBef>
            <a:spcAft>
              <a:spcPct val="35000"/>
            </a:spcAft>
            <a:buFont typeface="Arial" panose="020B0604020202020204" pitchFamily="34" charset="0"/>
            <a:buNone/>
          </a:pPr>
          <a:r>
            <a:rPr lang="en-US" sz="2100" b="1" kern="1200">
              <a:ea typeface="Calibri Light"/>
              <a:cs typeface="Calibri Light"/>
            </a:rPr>
            <a:t>Request for Applications:</a:t>
          </a:r>
          <a:endParaRPr lang="en-US" sz="2100" kern="1200"/>
        </a:p>
      </dsp:txBody>
      <dsp:txXfrm>
        <a:off x="607556" y="140993"/>
        <a:ext cx="8021596" cy="559396"/>
      </dsp:txXfrm>
    </dsp:sp>
    <dsp:sp modelId="{D28CFB4C-F480-4671-A105-CD935C302E19}">
      <dsp:nvSpPr>
        <dsp:cNvPr id="0" name=""/>
        <dsp:cNvSpPr/>
      </dsp:nvSpPr>
      <dsp:spPr>
        <a:xfrm>
          <a:off x="0" y="2332426"/>
          <a:ext cx="11545887" cy="1488374"/>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6089" tIns="437388" rIns="896089"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ea typeface="Calibri Light"/>
              <a:cs typeface="Calibri Light"/>
            </a:rPr>
            <a:t>States will need to develop applications for funds, inclusive of </a:t>
          </a:r>
          <a:r>
            <a:rPr lang="en-US" sz="2100" b="1" kern="1200">
              <a:ea typeface="Calibri Light"/>
              <a:cs typeface="Calibri Light"/>
            </a:rPr>
            <a:t>detailed rural health transformation plans, </a:t>
          </a:r>
          <a:r>
            <a:rPr lang="en-US" sz="2100" kern="1200">
              <a:ea typeface="Calibri Light"/>
              <a:cs typeface="Calibri Light"/>
            </a:rPr>
            <a:t>certain program integrity certifications, and other information required by CMS. </a:t>
          </a:r>
        </a:p>
      </dsp:txBody>
      <dsp:txXfrm>
        <a:off x="0" y="2332426"/>
        <a:ext cx="11545887" cy="1488374"/>
      </dsp:txXfrm>
    </dsp:sp>
    <dsp:sp modelId="{D2601155-0413-4CD4-9864-E78F1217C81E}">
      <dsp:nvSpPr>
        <dsp:cNvPr id="0" name=""/>
        <dsp:cNvSpPr/>
      </dsp:nvSpPr>
      <dsp:spPr>
        <a:xfrm>
          <a:off x="577294" y="2022466"/>
          <a:ext cx="8082120" cy="6199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485" tIns="0" rIns="305485" bIns="0" numCol="1" spcCol="1270" anchor="ctr" anchorCtr="0">
          <a:noAutofit/>
        </a:bodyPr>
        <a:lstStyle/>
        <a:p>
          <a:pPr marL="0" lvl="0" indent="0" algn="l" defTabSz="933450">
            <a:lnSpc>
              <a:spcPct val="90000"/>
            </a:lnSpc>
            <a:spcBef>
              <a:spcPct val="0"/>
            </a:spcBef>
            <a:spcAft>
              <a:spcPct val="35000"/>
            </a:spcAft>
            <a:buNone/>
          </a:pPr>
          <a:r>
            <a:rPr lang="en-US" sz="2100" b="1" kern="1200">
              <a:ea typeface="Calibri Light"/>
              <a:cs typeface="Calibri Light"/>
            </a:rPr>
            <a:t>State Application Development:</a:t>
          </a:r>
          <a:endParaRPr lang="en-US" sz="2100" kern="1200">
            <a:ea typeface="Calibri Light"/>
            <a:cs typeface="Calibri Light"/>
          </a:endParaRPr>
        </a:p>
      </dsp:txBody>
      <dsp:txXfrm>
        <a:off x="607556" y="2052728"/>
        <a:ext cx="8021596" cy="559396"/>
      </dsp:txXfrm>
    </dsp:sp>
    <dsp:sp modelId="{E4309D62-0FF7-4679-810F-09C47430D66E}">
      <dsp:nvSpPr>
        <dsp:cNvPr id="0" name=""/>
        <dsp:cNvSpPr/>
      </dsp:nvSpPr>
      <dsp:spPr>
        <a:xfrm>
          <a:off x="0" y="4244161"/>
          <a:ext cx="11545887" cy="893025"/>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6089" tIns="437388" rIns="896089"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ea typeface="Calibri Light"/>
              <a:cs typeface="Calibri Light"/>
            </a:rPr>
            <a:t>CMS must approve or deny all applications by </a:t>
          </a:r>
          <a:r>
            <a:rPr lang="en-US" sz="2100" b="1" kern="1200">
              <a:ea typeface="Calibri Light"/>
              <a:cs typeface="Calibri Light"/>
            </a:rPr>
            <a:t>12/31/25</a:t>
          </a:r>
          <a:r>
            <a:rPr lang="en-US" sz="2100" kern="1200">
              <a:ea typeface="Calibri Light"/>
              <a:cs typeface="Calibri Light"/>
            </a:rPr>
            <a:t>. </a:t>
          </a:r>
        </a:p>
      </dsp:txBody>
      <dsp:txXfrm>
        <a:off x="0" y="4244161"/>
        <a:ext cx="11545887" cy="893025"/>
      </dsp:txXfrm>
    </dsp:sp>
    <dsp:sp modelId="{B7222F06-3881-41ED-9EFC-8AF1D6286F50}">
      <dsp:nvSpPr>
        <dsp:cNvPr id="0" name=""/>
        <dsp:cNvSpPr/>
      </dsp:nvSpPr>
      <dsp:spPr>
        <a:xfrm>
          <a:off x="577294" y="3934201"/>
          <a:ext cx="8082120" cy="6199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485" tIns="0" rIns="305485" bIns="0" numCol="1" spcCol="1270" anchor="ctr" anchorCtr="0">
          <a:noAutofit/>
        </a:bodyPr>
        <a:lstStyle/>
        <a:p>
          <a:pPr marL="0" lvl="0" indent="0" algn="l" defTabSz="933450">
            <a:lnSpc>
              <a:spcPct val="90000"/>
            </a:lnSpc>
            <a:spcBef>
              <a:spcPct val="0"/>
            </a:spcBef>
            <a:spcAft>
              <a:spcPct val="35000"/>
            </a:spcAft>
            <a:buNone/>
          </a:pPr>
          <a:r>
            <a:rPr lang="en-US" sz="2100" b="1" kern="1200">
              <a:ea typeface="Calibri Light"/>
              <a:cs typeface="Calibri Light"/>
            </a:rPr>
            <a:t>Application Approval and Allotment Determinations:</a:t>
          </a:r>
          <a:endParaRPr lang="en-US" sz="2100" kern="1200">
            <a:ea typeface="Calibri Light"/>
            <a:cs typeface="Calibri Light"/>
          </a:endParaRPr>
        </a:p>
      </dsp:txBody>
      <dsp:txXfrm>
        <a:off x="607556" y="3964463"/>
        <a:ext cx="8021596" cy="5593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E6591-5F03-43B4-B23B-2ABA1B6C83BA}">
      <dsp:nvSpPr>
        <dsp:cNvPr id="0" name=""/>
        <dsp:cNvSpPr/>
      </dsp:nvSpPr>
      <dsp:spPr>
        <a:xfrm>
          <a:off x="0" y="545"/>
          <a:ext cx="1064499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2D2ED0-39DB-4A21-8038-C5A8A2EB1463}">
      <dsp:nvSpPr>
        <dsp:cNvPr id="0" name=""/>
        <dsp:cNvSpPr/>
      </dsp:nvSpPr>
      <dsp:spPr>
        <a:xfrm>
          <a:off x="0" y="545"/>
          <a:ext cx="10644998" cy="89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a:ea typeface="Calibri Light"/>
              <a:cs typeface="Calibri Light"/>
            </a:rPr>
            <a:t>Making payments to </a:t>
          </a:r>
          <a:r>
            <a:rPr lang="en-US" sz="1800" b="1" kern="1200">
              <a:ea typeface="Calibri Light"/>
              <a:cs typeface="Calibri Light"/>
            </a:rPr>
            <a:t>health care providers </a:t>
          </a:r>
          <a:r>
            <a:rPr lang="en-US" sz="1800" kern="1200">
              <a:ea typeface="Calibri Light"/>
              <a:cs typeface="Calibri Light"/>
            </a:rPr>
            <a:t>(</a:t>
          </a:r>
          <a:r>
            <a:rPr lang="en-US" sz="1800" b="1" kern="1200">
              <a:ea typeface="Calibri Light"/>
              <a:cs typeface="Calibri Light"/>
            </a:rPr>
            <a:t>broadly defined</a:t>
          </a:r>
          <a:r>
            <a:rPr lang="en-US" sz="1800" kern="1200">
              <a:ea typeface="Calibri Light"/>
              <a:cs typeface="Calibri Light"/>
            </a:rPr>
            <a:t>, consistent with other Medicare and Medicaid provisions);</a:t>
          </a:r>
          <a:endParaRPr lang="en-US" sz="1800" kern="1200"/>
        </a:p>
      </dsp:txBody>
      <dsp:txXfrm>
        <a:off x="0" y="545"/>
        <a:ext cx="10644998" cy="893478"/>
      </dsp:txXfrm>
    </dsp:sp>
    <dsp:sp modelId="{5C17DCD2-B39B-4138-A7CE-D41B24E6C089}">
      <dsp:nvSpPr>
        <dsp:cNvPr id="0" name=""/>
        <dsp:cNvSpPr/>
      </dsp:nvSpPr>
      <dsp:spPr>
        <a:xfrm>
          <a:off x="0" y="894023"/>
          <a:ext cx="1064499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03C16E-EF7D-45BE-88BF-187A1BDC0213}">
      <dsp:nvSpPr>
        <dsp:cNvPr id="0" name=""/>
        <dsp:cNvSpPr/>
      </dsp:nvSpPr>
      <dsp:spPr>
        <a:xfrm>
          <a:off x="0" y="894023"/>
          <a:ext cx="10644998" cy="89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ea typeface="Calibri Light"/>
              <a:cs typeface="Calibri Light"/>
            </a:rPr>
            <a:t>Promoting </a:t>
          </a:r>
          <a:r>
            <a:rPr lang="en-US" sz="1800" b="1" kern="1200">
              <a:ea typeface="Calibri Light"/>
              <a:cs typeface="Calibri Light"/>
            </a:rPr>
            <a:t>technology-driven solutions</a:t>
          </a:r>
          <a:r>
            <a:rPr lang="en-US" sz="1800" kern="1200">
              <a:ea typeface="Calibri Light"/>
              <a:cs typeface="Calibri Light"/>
            </a:rPr>
            <a:t>, with an emphasis on chronic health and prevention;</a:t>
          </a:r>
        </a:p>
      </dsp:txBody>
      <dsp:txXfrm>
        <a:off x="0" y="894023"/>
        <a:ext cx="10644998" cy="893478"/>
      </dsp:txXfrm>
    </dsp:sp>
    <dsp:sp modelId="{99297332-EADB-450B-B4B1-BB250B3BF13D}">
      <dsp:nvSpPr>
        <dsp:cNvPr id="0" name=""/>
        <dsp:cNvSpPr/>
      </dsp:nvSpPr>
      <dsp:spPr>
        <a:xfrm>
          <a:off x="0" y="1787502"/>
          <a:ext cx="1064499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AE90B5-B5A9-4845-99D1-762CDEA7DB1D}">
      <dsp:nvSpPr>
        <dsp:cNvPr id="0" name=""/>
        <dsp:cNvSpPr/>
      </dsp:nvSpPr>
      <dsp:spPr>
        <a:xfrm>
          <a:off x="0" y="1787502"/>
          <a:ext cx="10644998" cy="89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ea typeface="Calibri Light"/>
              <a:cs typeface="Calibri Light"/>
            </a:rPr>
            <a:t>Supporting </a:t>
          </a:r>
          <a:r>
            <a:rPr lang="en-US" sz="1800" b="1" kern="1200">
              <a:ea typeface="Calibri Light"/>
              <a:cs typeface="Calibri Light"/>
            </a:rPr>
            <a:t>rural health workforce </a:t>
          </a:r>
          <a:r>
            <a:rPr lang="en-US" sz="1800" kern="1200">
              <a:ea typeface="Calibri Light"/>
              <a:cs typeface="Calibri Light"/>
            </a:rPr>
            <a:t>recruitment and retention initiatives;</a:t>
          </a:r>
        </a:p>
      </dsp:txBody>
      <dsp:txXfrm>
        <a:off x="0" y="1787502"/>
        <a:ext cx="10644998" cy="893478"/>
      </dsp:txXfrm>
    </dsp:sp>
    <dsp:sp modelId="{33424EAA-3EAF-4EB4-9916-7B15340CB922}">
      <dsp:nvSpPr>
        <dsp:cNvPr id="0" name=""/>
        <dsp:cNvSpPr/>
      </dsp:nvSpPr>
      <dsp:spPr>
        <a:xfrm>
          <a:off x="0" y="2680980"/>
          <a:ext cx="1064499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BEE38B-9220-4C5A-B1D5-272C4C5DDD37}">
      <dsp:nvSpPr>
        <dsp:cNvPr id="0" name=""/>
        <dsp:cNvSpPr/>
      </dsp:nvSpPr>
      <dsp:spPr>
        <a:xfrm>
          <a:off x="0" y="2680980"/>
          <a:ext cx="10644998" cy="89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ea typeface="Calibri Light"/>
              <a:cs typeface="Calibri Light"/>
            </a:rPr>
            <a:t>Advancing </a:t>
          </a:r>
          <a:r>
            <a:rPr lang="en-US" sz="1800" b="1" kern="1200">
              <a:ea typeface="Calibri Light"/>
              <a:cs typeface="Calibri Light"/>
            </a:rPr>
            <a:t>value-based care </a:t>
          </a:r>
          <a:r>
            <a:rPr lang="en-US" sz="1800" kern="1200">
              <a:ea typeface="Calibri Light"/>
              <a:cs typeface="Calibri Light"/>
            </a:rPr>
            <a:t>and innovative payment models; and</a:t>
          </a:r>
        </a:p>
      </dsp:txBody>
      <dsp:txXfrm>
        <a:off x="0" y="2680980"/>
        <a:ext cx="10644998" cy="893478"/>
      </dsp:txXfrm>
    </dsp:sp>
    <dsp:sp modelId="{C7747933-8080-46A9-B2AC-47B60B203B53}">
      <dsp:nvSpPr>
        <dsp:cNvPr id="0" name=""/>
        <dsp:cNvSpPr/>
      </dsp:nvSpPr>
      <dsp:spPr>
        <a:xfrm>
          <a:off x="0" y="3574459"/>
          <a:ext cx="10644998"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296BD9-A707-452C-BE98-434AAB78F34B}">
      <dsp:nvSpPr>
        <dsp:cNvPr id="0" name=""/>
        <dsp:cNvSpPr/>
      </dsp:nvSpPr>
      <dsp:spPr>
        <a:xfrm>
          <a:off x="0" y="3574459"/>
          <a:ext cx="10644998" cy="89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ea typeface="Calibri Light"/>
              <a:cs typeface="Calibri Light"/>
            </a:rPr>
            <a:t>“</a:t>
          </a:r>
          <a:r>
            <a:rPr lang="en-US" sz="1800" b="1" kern="1200">
              <a:ea typeface="Calibri Light"/>
              <a:cs typeface="Calibri Light"/>
            </a:rPr>
            <a:t>Additional uses </a:t>
          </a:r>
          <a:r>
            <a:rPr lang="en-US" sz="1800" kern="1200">
              <a:ea typeface="Calibri Light"/>
              <a:cs typeface="Calibri Light"/>
            </a:rPr>
            <a:t>designed to promote sustainable access to high quality rural health care services, as determined by the Administrator” (an apparent </a:t>
          </a:r>
          <a:r>
            <a:rPr lang="en-US" sz="1800" b="1" kern="1200">
              <a:ea typeface="Calibri Light"/>
              <a:cs typeface="Calibri Light"/>
            </a:rPr>
            <a:t>catch-all </a:t>
          </a:r>
          <a:r>
            <a:rPr lang="en-US" sz="1800" kern="1200">
              <a:ea typeface="Calibri Light"/>
              <a:cs typeface="Calibri Light"/>
            </a:rPr>
            <a:t>category affording states additional flexibility, subject to CMS’s discretion)</a:t>
          </a:r>
        </a:p>
      </dsp:txBody>
      <dsp:txXfrm>
        <a:off x="0" y="3574459"/>
        <a:ext cx="10644998" cy="8934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27F2B-1435-42ED-B991-6D83FEF82899}">
      <dsp:nvSpPr>
        <dsp:cNvPr id="0" name=""/>
        <dsp:cNvSpPr/>
      </dsp:nvSpPr>
      <dsp:spPr>
        <a:xfrm>
          <a:off x="0" y="0"/>
          <a:ext cx="1151726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74ED86-A0C9-40F7-B241-3306D638C03A}">
      <dsp:nvSpPr>
        <dsp:cNvPr id="0" name=""/>
        <dsp:cNvSpPr/>
      </dsp:nvSpPr>
      <dsp:spPr>
        <a:xfrm>
          <a:off x="0" y="0"/>
          <a:ext cx="3489299" cy="5294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0" lvl="0" indent="0" algn="l" defTabSz="2844800" rtl="0">
            <a:lnSpc>
              <a:spcPct val="90000"/>
            </a:lnSpc>
            <a:spcBef>
              <a:spcPct val="0"/>
            </a:spcBef>
            <a:spcAft>
              <a:spcPct val="35000"/>
            </a:spcAft>
            <a:buNone/>
          </a:pPr>
          <a:r>
            <a:rPr lang="en-US" sz="6400" kern="1200">
              <a:latin typeface="Calibri Light" panose="020F0302020204030204"/>
            </a:rPr>
            <a:t>SNAP Changes</a:t>
          </a:r>
          <a:r>
            <a:rPr lang="en-US" sz="6400" kern="1200"/>
            <a:t>:</a:t>
          </a:r>
        </a:p>
      </dsp:txBody>
      <dsp:txXfrm>
        <a:off x="0" y="0"/>
        <a:ext cx="3489299" cy="5294569"/>
      </dsp:txXfrm>
    </dsp:sp>
    <dsp:sp modelId="{50721563-BCFD-488F-BB16-878743026A55}">
      <dsp:nvSpPr>
        <dsp:cNvPr id="0" name=""/>
        <dsp:cNvSpPr/>
      </dsp:nvSpPr>
      <dsp:spPr>
        <a:xfrm>
          <a:off x="3639620" y="74454"/>
          <a:ext cx="7866772" cy="2248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US" sz="2000" kern="1200"/>
        </a:p>
        <a:p>
          <a:pPr marL="0" lvl="0" indent="0" algn="l" defTabSz="889000">
            <a:lnSpc>
              <a:spcPct val="90000"/>
            </a:lnSpc>
            <a:spcBef>
              <a:spcPct val="0"/>
            </a:spcBef>
            <a:spcAft>
              <a:spcPct val="35000"/>
            </a:spcAft>
            <a:buNone/>
          </a:pPr>
          <a:r>
            <a:rPr lang="en-US" sz="2000" kern="1200"/>
            <a:t>Expand work requirements which currently apply to non-disabled adults without dependents up to age 54. The bill would expand these work requirements for these individuals up to age 64. </a:t>
          </a:r>
        </a:p>
      </dsp:txBody>
      <dsp:txXfrm>
        <a:off x="3639620" y="74454"/>
        <a:ext cx="7866772" cy="2248358"/>
      </dsp:txXfrm>
    </dsp:sp>
    <dsp:sp modelId="{C101F805-7A3A-4B3D-8FA9-B04533408B77}">
      <dsp:nvSpPr>
        <dsp:cNvPr id="0" name=""/>
        <dsp:cNvSpPr/>
      </dsp:nvSpPr>
      <dsp:spPr>
        <a:xfrm>
          <a:off x="3489299" y="2322813"/>
          <a:ext cx="80170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6DBD90-FC02-4ED4-9D29-09C415A3BF3A}">
      <dsp:nvSpPr>
        <dsp:cNvPr id="0" name=""/>
        <dsp:cNvSpPr/>
      </dsp:nvSpPr>
      <dsp:spPr>
        <a:xfrm>
          <a:off x="3639620" y="2397268"/>
          <a:ext cx="7866772" cy="1256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Limit the work requirements exemption for people with dependents age 18 and below to dependents age below age 14. </a:t>
          </a:r>
        </a:p>
      </dsp:txBody>
      <dsp:txXfrm>
        <a:off x="3639620" y="2397268"/>
        <a:ext cx="7866772" cy="1256009"/>
      </dsp:txXfrm>
    </dsp:sp>
    <dsp:sp modelId="{5224ADE4-7F8C-4F8D-8107-EBDB35322331}">
      <dsp:nvSpPr>
        <dsp:cNvPr id="0" name=""/>
        <dsp:cNvSpPr/>
      </dsp:nvSpPr>
      <dsp:spPr>
        <a:xfrm>
          <a:off x="3489299" y="3653277"/>
          <a:ext cx="80170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36BB10-7D8D-4E2C-B3A2-C93E0B2B9977}">
      <dsp:nvSpPr>
        <dsp:cNvPr id="0" name=""/>
        <dsp:cNvSpPr/>
      </dsp:nvSpPr>
      <dsp:spPr>
        <a:xfrm>
          <a:off x="3639620" y="3727732"/>
          <a:ext cx="7866772" cy="757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Limit state waiver requests from the work requirements.</a:t>
          </a:r>
        </a:p>
      </dsp:txBody>
      <dsp:txXfrm>
        <a:off x="3639620" y="3727732"/>
        <a:ext cx="7866772" cy="757742"/>
      </dsp:txXfrm>
    </dsp:sp>
    <dsp:sp modelId="{91B8C713-AE76-4AC9-A752-04C363E1510E}">
      <dsp:nvSpPr>
        <dsp:cNvPr id="0" name=""/>
        <dsp:cNvSpPr/>
      </dsp:nvSpPr>
      <dsp:spPr>
        <a:xfrm>
          <a:off x="3489299" y="4485474"/>
          <a:ext cx="80170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38337C-A15E-489B-8DC7-69CEC6C6AE1F}">
      <dsp:nvSpPr>
        <dsp:cNvPr id="0" name=""/>
        <dsp:cNvSpPr/>
      </dsp:nvSpPr>
      <dsp:spPr>
        <a:xfrm>
          <a:off x="3639620" y="4559929"/>
          <a:ext cx="7866772" cy="651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Increase states’ share of costs. Effective October 1, 2027, for most states.</a:t>
          </a:r>
        </a:p>
      </dsp:txBody>
      <dsp:txXfrm>
        <a:off x="3639620" y="4559929"/>
        <a:ext cx="7866772" cy="651509"/>
      </dsp:txXfrm>
    </dsp:sp>
    <dsp:sp modelId="{A43DD39A-739F-4E8A-A9D0-A3AEED6F0C31}">
      <dsp:nvSpPr>
        <dsp:cNvPr id="0" name=""/>
        <dsp:cNvSpPr/>
      </dsp:nvSpPr>
      <dsp:spPr>
        <a:xfrm>
          <a:off x="3489299" y="5211439"/>
          <a:ext cx="80170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318A1-A442-4B15-863B-9495B32FC294}">
      <dsp:nvSpPr>
        <dsp:cNvPr id="0" name=""/>
        <dsp:cNvSpPr/>
      </dsp:nvSpPr>
      <dsp:spPr>
        <a:xfrm>
          <a:off x="0" y="0"/>
          <a:ext cx="10278961" cy="1131100"/>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latin typeface="Arial Black" panose="020B0A04020102020204" pitchFamily="34" charset="0"/>
            </a:rPr>
            <a:t>To-Do Legislative Items in 2025</a:t>
          </a:r>
        </a:p>
      </dsp:txBody>
      <dsp:txXfrm>
        <a:off x="33129" y="33129"/>
        <a:ext cx="10212703" cy="1064842"/>
      </dsp:txXfrm>
    </dsp:sp>
    <dsp:sp modelId="{9699A99C-9A63-4D0C-BBF8-5AC058B12E3B}">
      <dsp:nvSpPr>
        <dsp:cNvPr id="0" name=""/>
        <dsp:cNvSpPr/>
      </dsp:nvSpPr>
      <dsp:spPr>
        <a:xfrm>
          <a:off x="50" y="1507844"/>
          <a:ext cx="1601084" cy="2842817"/>
        </a:xfrm>
        <a:prstGeom prst="roundRect">
          <a:avLst>
            <a:gd name="adj" fmla="val 10000"/>
          </a:avLst>
        </a:prstGeom>
        <a:solidFill>
          <a:schemeClr val="bg1"/>
        </a:solidFill>
        <a:ln w="19050" cap="flat" cmpd="sng" algn="ctr">
          <a:solidFill>
            <a:schemeClr val="tx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accent5"/>
              </a:solidFill>
              <a:latin typeface="Arial" panose="020B0604020202020204" pitchFamily="34" charset="0"/>
              <a:cs typeface="Arial" panose="020B0604020202020204" pitchFamily="34" charset="0"/>
            </a:rPr>
            <a:t>Raise the Debt Ceiling</a:t>
          </a:r>
        </a:p>
      </dsp:txBody>
      <dsp:txXfrm>
        <a:off x="46944" y="1554738"/>
        <a:ext cx="1507296" cy="2749029"/>
      </dsp:txXfrm>
    </dsp:sp>
    <dsp:sp modelId="{6F143E04-6414-402D-BC81-9CB214706B0E}">
      <dsp:nvSpPr>
        <dsp:cNvPr id="0" name=""/>
        <dsp:cNvSpPr/>
      </dsp:nvSpPr>
      <dsp:spPr>
        <a:xfrm>
          <a:off x="1735625" y="1507844"/>
          <a:ext cx="1601084" cy="2842817"/>
        </a:xfrm>
        <a:prstGeom prst="roundRect">
          <a:avLst>
            <a:gd name="adj" fmla="val 10000"/>
          </a:avLst>
        </a:prstGeom>
        <a:solidFill>
          <a:schemeClr val="bg1"/>
        </a:solidFill>
        <a:ln w="19050" cap="flat" cmpd="sng" algn="ctr">
          <a:solidFill>
            <a:schemeClr val="tx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accent5"/>
              </a:solidFill>
              <a:latin typeface="Arial" panose="020B0604020202020204" pitchFamily="34" charset="0"/>
              <a:cs typeface="Arial" panose="020B0604020202020204" pitchFamily="34" charset="0"/>
            </a:rPr>
            <a:t>Expiring Individual Tax Cuts</a:t>
          </a:r>
        </a:p>
      </dsp:txBody>
      <dsp:txXfrm>
        <a:off x="1782519" y="1554738"/>
        <a:ext cx="1507296" cy="2749029"/>
      </dsp:txXfrm>
    </dsp:sp>
    <dsp:sp modelId="{FB18C02B-19CD-4FBF-BCAD-5D14C462B700}">
      <dsp:nvSpPr>
        <dsp:cNvPr id="0" name=""/>
        <dsp:cNvSpPr/>
      </dsp:nvSpPr>
      <dsp:spPr>
        <a:xfrm>
          <a:off x="3471201" y="1507844"/>
          <a:ext cx="1601084" cy="2842817"/>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latin typeface="Arial" panose="020B0604020202020204" pitchFamily="34" charset="0"/>
              <a:cs typeface="Arial" panose="020B0604020202020204" pitchFamily="34" charset="0"/>
            </a:rPr>
            <a:t>FY26 Funding</a:t>
          </a:r>
        </a:p>
      </dsp:txBody>
      <dsp:txXfrm>
        <a:off x="3518095" y="1554738"/>
        <a:ext cx="1507296" cy="2749029"/>
      </dsp:txXfrm>
    </dsp:sp>
    <dsp:sp modelId="{6AB8D9E7-CC2E-42F7-9173-2E0652499577}">
      <dsp:nvSpPr>
        <dsp:cNvPr id="0" name=""/>
        <dsp:cNvSpPr/>
      </dsp:nvSpPr>
      <dsp:spPr>
        <a:xfrm>
          <a:off x="5206776" y="1507844"/>
          <a:ext cx="1601084" cy="2842817"/>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latin typeface="Arial" panose="020B0604020202020204" pitchFamily="34" charset="0"/>
              <a:cs typeface="Arial" panose="020B0604020202020204" pitchFamily="34" charset="0"/>
            </a:rPr>
            <a:t>Expiring ACA Tax Credits</a:t>
          </a:r>
        </a:p>
      </dsp:txBody>
      <dsp:txXfrm>
        <a:off x="5253670" y="1554738"/>
        <a:ext cx="1507296" cy="2749029"/>
      </dsp:txXfrm>
    </dsp:sp>
    <dsp:sp modelId="{96D86AF0-E866-4F62-A153-CA339EFCC72C}">
      <dsp:nvSpPr>
        <dsp:cNvPr id="0" name=""/>
        <dsp:cNvSpPr/>
      </dsp:nvSpPr>
      <dsp:spPr>
        <a:xfrm>
          <a:off x="6942351" y="1507844"/>
          <a:ext cx="1601084" cy="2842817"/>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latin typeface="Arial" panose="020B0604020202020204" pitchFamily="34" charset="0"/>
              <a:cs typeface="Arial" panose="020B0604020202020204" pitchFamily="34" charset="0"/>
            </a:rPr>
            <a:t>Medicare Extenders</a:t>
          </a:r>
        </a:p>
      </dsp:txBody>
      <dsp:txXfrm>
        <a:off x="6989245" y="1554738"/>
        <a:ext cx="1507296" cy="2749029"/>
      </dsp:txXfrm>
    </dsp:sp>
    <dsp:sp modelId="{D276A6A5-A573-4160-9C7A-469AD6E25544}">
      <dsp:nvSpPr>
        <dsp:cNvPr id="0" name=""/>
        <dsp:cNvSpPr/>
      </dsp:nvSpPr>
      <dsp:spPr>
        <a:xfrm>
          <a:off x="8677927" y="1507844"/>
          <a:ext cx="1601084" cy="2842817"/>
        </a:xfrm>
        <a:prstGeom prst="roundRect">
          <a:avLst>
            <a:gd name="adj" fmla="val 10000"/>
          </a:avLst>
        </a:prstGeom>
        <a:solidFill>
          <a:schemeClr val="accent2">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latin typeface="Arial" panose="020B0604020202020204" pitchFamily="34" charset="0"/>
              <a:cs typeface="Arial" panose="020B0604020202020204" pitchFamily="34" charset="0"/>
            </a:rPr>
            <a:t>Health Care as “Pay-</a:t>
          </a:r>
          <a:r>
            <a:rPr lang="en-US" sz="2100" b="1" kern="1200" err="1">
              <a:latin typeface="Arial" panose="020B0604020202020204" pitchFamily="34" charset="0"/>
              <a:cs typeface="Arial" panose="020B0604020202020204" pitchFamily="34" charset="0"/>
            </a:rPr>
            <a:t>fors</a:t>
          </a:r>
          <a:r>
            <a:rPr lang="en-US" sz="2100" b="1" kern="1200">
              <a:latin typeface="Arial" panose="020B0604020202020204" pitchFamily="34" charset="0"/>
              <a:cs typeface="Arial" panose="020B0604020202020204" pitchFamily="34" charset="0"/>
            </a:rPr>
            <a:t>”</a:t>
          </a:r>
        </a:p>
      </dsp:txBody>
      <dsp:txXfrm>
        <a:off x="8724821" y="1554738"/>
        <a:ext cx="1507296" cy="2749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FEEEB-DD34-4308-A960-D14754901F2F}">
      <dsp:nvSpPr>
        <dsp:cNvPr id="0" name=""/>
        <dsp:cNvSpPr/>
      </dsp:nvSpPr>
      <dsp:spPr>
        <a:xfrm>
          <a:off x="1239" y="293606"/>
          <a:ext cx="4351966" cy="27634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10F8D6-B488-4CC4-9CDC-7729F955089B}">
      <dsp:nvSpPr>
        <dsp:cNvPr id="0" name=""/>
        <dsp:cNvSpPr/>
      </dsp:nvSpPr>
      <dsp:spPr>
        <a:xfrm>
          <a:off x="484791" y="752980"/>
          <a:ext cx="4351966" cy="27634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Overall, </a:t>
          </a:r>
          <a:r>
            <a:rPr lang="en-US" sz="3500" b="1" kern="1200"/>
            <a:t>$1.06 trillion </a:t>
          </a:r>
          <a:r>
            <a:rPr lang="en-US" sz="3500" kern="1200"/>
            <a:t>reduction in spending on Medicaid and ACA marketplaces</a:t>
          </a:r>
        </a:p>
      </dsp:txBody>
      <dsp:txXfrm>
        <a:off x="565731" y="833920"/>
        <a:ext cx="4190086" cy="2601618"/>
      </dsp:txXfrm>
    </dsp:sp>
    <dsp:sp modelId="{B7128EB4-FF65-4B35-AADD-4D8AFC01742A}">
      <dsp:nvSpPr>
        <dsp:cNvPr id="0" name=""/>
        <dsp:cNvSpPr/>
      </dsp:nvSpPr>
      <dsp:spPr>
        <a:xfrm>
          <a:off x="5320310" y="293606"/>
          <a:ext cx="4351966" cy="27634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5B0B9D-6C92-433C-AA14-DCB17A3D6E9B}">
      <dsp:nvSpPr>
        <dsp:cNvPr id="0" name=""/>
        <dsp:cNvSpPr/>
      </dsp:nvSpPr>
      <dsp:spPr>
        <a:xfrm>
          <a:off x="5803862" y="752980"/>
          <a:ext cx="4351966" cy="27634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a:t>10 million </a:t>
          </a:r>
          <a:r>
            <a:rPr lang="en-US" sz="3500" kern="1200"/>
            <a:t>more uninsured</a:t>
          </a:r>
        </a:p>
      </dsp:txBody>
      <dsp:txXfrm>
        <a:off x="5884802" y="833920"/>
        <a:ext cx="4190086" cy="26016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318A1-A442-4B15-863B-9495B32FC294}">
      <dsp:nvSpPr>
        <dsp:cNvPr id="0" name=""/>
        <dsp:cNvSpPr/>
      </dsp:nvSpPr>
      <dsp:spPr>
        <a:xfrm>
          <a:off x="0" y="0"/>
          <a:ext cx="11618121" cy="1260770"/>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ts val="600"/>
            </a:spcAft>
            <a:buNone/>
          </a:pPr>
          <a:r>
            <a:rPr lang="en-US" sz="3600" b="1" kern="1200">
              <a:latin typeface="Calibri" panose="020F0502020204030204" pitchFamily="34" charset="0"/>
              <a:ea typeface="Calibri" panose="020F0502020204030204" pitchFamily="34" charset="0"/>
              <a:cs typeface="Calibri" panose="020F0502020204030204" pitchFamily="34" charset="0"/>
            </a:rPr>
            <a:t>Total Spending Reduction: $911 Billion</a:t>
          </a:r>
        </a:p>
        <a:p>
          <a:pPr marL="0" lvl="0" indent="0" algn="ctr" defTabSz="1600200">
            <a:lnSpc>
              <a:spcPct val="100000"/>
            </a:lnSpc>
            <a:spcBef>
              <a:spcPct val="0"/>
            </a:spcBef>
            <a:spcAft>
              <a:spcPts val="600"/>
            </a:spcAft>
            <a:buNone/>
          </a:pPr>
          <a:r>
            <a:rPr lang="en-US" sz="3200" b="0" kern="1200">
              <a:latin typeface="Calibri" panose="020F0502020204030204" pitchFamily="34" charset="0"/>
              <a:ea typeface="Calibri" panose="020F0502020204030204" pitchFamily="34" charset="0"/>
              <a:cs typeface="Calibri" panose="020F0502020204030204" pitchFamily="34" charset="0"/>
            </a:rPr>
            <a:t>More than 85% of the reduction comes from 5 policies</a:t>
          </a:r>
        </a:p>
      </dsp:txBody>
      <dsp:txXfrm>
        <a:off x="36927" y="36927"/>
        <a:ext cx="11544267" cy="1186916"/>
      </dsp:txXfrm>
    </dsp:sp>
    <dsp:sp modelId="{9699A99C-9A63-4D0C-BBF8-5AC058B12E3B}">
      <dsp:nvSpPr>
        <dsp:cNvPr id="0" name=""/>
        <dsp:cNvSpPr/>
      </dsp:nvSpPr>
      <dsp:spPr>
        <a:xfrm>
          <a:off x="46913" y="1668985"/>
          <a:ext cx="2192567" cy="3168720"/>
        </a:xfrm>
        <a:prstGeom prst="roundRect">
          <a:avLst>
            <a:gd name="adj" fmla="val 10000"/>
          </a:avLst>
        </a:prstGeom>
        <a:solidFill>
          <a:srgbClr val="193560">
            <a:hueOff val="0"/>
            <a:satOff val="0"/>
            <a:lumOff val="0"/>
            <a:alphaOff val="0"/>
          </a:srgbClr>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2500" b="1" kern="1200">
              <a:solidFill>
                <a:prstClr val="white"/>
              </a:solidFill>
              <a:latin typeface="+mn-lt"/>
              <a:ea typeface="Calibri" panose="020F0502020204030204" pitchFamily="34" charset="0"/>
              <a:cs typeface="Calibri" panose="020F0502020204030204" pitchFamily="34" charset="0"/>
            </a:rPr>
            <a:t>Work </a:t>
          </a:r>
        </a:p>
        <a:p>
          <a:pPr marL="0" lvl="0" indent="0" algn="ctr" defTabSz="711200">
            <a:lnSpc>
              <a:spcPct val="90000"/>
            </a:lnSpc>
            <a:spcBef>
              <a:spcPct val="0"/>
            </a:spcBef>
            <a:spcAft>
              <a:spcPct val="35000"/>
            </a:spcAft>
            <a:buNone/>
          </a:pPr>
          <a:r>
            <a:rPr lang="en-US" sz="2500" b="1" kern="1200">
              <a:solidFill>
                <a:prstClr val="white"/>
              </a:solidFill>
              <a:latin typeface="+mn-lt"/>
              <a:ea typeface="Calibri" panose="020F0502020204030204" pitchFamily="34" charset="0"/>
              <a:cs typeface="Calibri" panose="020F0502020204030204" pitchFamily="34" charset="0"/>
            </a:rPr>
            <a:t>Requirements</a:t>
          </a:r>
        </a:p>
        <a:p>
          <a:pPr marL="0" lvl="0" indent="0" algn="ctr" defTabSz="711200">
            <a:lnSpc>
              <a:spcPct val="90000"/>
            </a:lnSpc>
            <a:spcBef>
              <a:spcPct val="0"/>
            </a:spcBef>
            <a:spcAft>
              <a:spcPct val="35000"/>
            </a:spcAft>
            <a:buNone/>
          </a:pPr>
          <a:endParaRPr lang="en-US" sz="1800" b="1" kern="1200">
            <a:solidFill>
              <a:prstClr val="white"/>
            </a:solidFill>
            <a:latin typeface="+mj-lt"/>
            <a:ea typeface="Calibri" panose="020F0502020204030204" pitchFamily="34" charset="0"/>
            <a:cs typeface="Calibri" panose="020F0502020204030204" pitchFamily="34" charset="0"/>
          </a:endParaRPr>
        </a:p>
        <a:p>
          <a:pPr marL="0" lvl="0" indent="0" algn="ctr" defTabSz="711200">
            <a:lnSpc>
              <a:spcPct val="90000"/>
            </a:lnSpc>
            <a:spcBef>
              <a:spcPct val="0"/>
            </a:spcBef>
            <a:spcAft>
              <a:spcPct val="35000"/>
            </a:spcAft>
            <a:buNone/>
          </a:pPr>
          <a:endParaRPr lang="en-US" sz="1800" b="1" kern="1200">
            <a:solidFill>
              <a:prstClr val="white"/>
            </a:solidFill>
            <a:latin typeface="+mj-lt"/>
            <a:ea typeface="Calibri" panose="020F0502020204030204" pitchFamily="34" charset="0"/>
            <a:cs typeface="Calibri" panose="020F0502020204030204" pitchFamily="34" charset="0"/>
          </a:endParaRPr>
        </a:p>
        <a:p>
          <a:pPr marL="0" lvl="0" indent="0" algn="ctr" defTabSz="711200">
            <a:lnSpc>
              <a:spcPct val="90000"/>
            </a:lnSpc>
            <a:spcBef>
              <a:spcPct val="0"/>
            </a:spcBef>
            <a:spcAft>
              <a:spcPct val="35000"/>
            </a:spcAft>
            <a:buNone/>
          </a:pPr>
          <a:endParaRPr lang="en-US" sz="1800" b="1" kern="1200">
            <a:solidFill>
              <a:prstClr val="white"/>
            </a:solidFill>
            <a:latin typeface="+mj-lt"/>
            <a:ea typeface="Calibri" panose="020F0502020204030204" pitchFamily="34" charset="0"/>
            <a:cs typeface="Calibri" panose="020F0502020204030204" pitchFamily="34" charset="0"/>
          </a:endParaRPr>
        </a:p>
        <a:p>
          <a:pPr marL="0" lvl="0" indent="0" algn="ctr" defTabSz="711200">
            <a:lnSpc>
              <a:spcPct val="90000"/>
            </a:lnSpc>
            <a:spcBef>
              <a:spcPct val="0"/>
            </a:spcBef>
            <a:spcAft>
              <a:spcPct val="35000"/>
            </a:spcAft>
            <a:buNone/>
          </a:pPr>
          <a:endParaRPr lang="en-US" sz="2300" b="1" kern="1200">
            <a:solidFill>
              <a:prstClr val="white"/>
            </a:solidFill>
            <a:latin typeface="+mj-lt"/>
            <a:ea typeface="Calibri" panose="020F0502020204030204" pitchFamily="34" charset="0"/>
            <a:cs typeface="Calibri" panose="020F0502020204030204" pitchFamily="34" charset="0"/>
          </a:endParaRPr>
        </a:p>
      </dsp:txBody>
      <dsp:txXfrm>
        <a:off x="111131" y="1733203"/>
        <a:ext cx="2064131" cy="3040284"/>
      </dsp:txXfrm>
    </dsp:sp>
    <dsp:sp modelId="{6F143E04-6414-402D-BC81-9CB214706B0E}">
      <dsp:nvSpPr>
        <dsp:cNvPr id="0" name=""/>
        <dsp:cNvSpPr/>
      </dsp:nvSpPr>
      <dsp:spPr>
        <a:xfrm>
          <a:off x="9272526" y="1696001"/>
          <a:ext cx="2193505" cy="3168720"/>
        </a:xfrm>
        <a:prstGeom prst="roundRect">
          <a:avLst>
            <a:gd name="adj" fmla="val 10000"/>
          </a:avLst>
        </a:prstGeom>
        <a:solidFill>
          <a:schemeClr val="accent1"/>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2500" b="1" kern="1200">
              <a:solidFill>
                <a:prstClr val="white"/>
              </a:solidFill>
              <a:latin typeface="Calibri" panose="020F0502020204030204" pitchFamily="34" charset="0"/>
              <a:ea typeface="Calibri" panose="020F0502020204030204" pitchFamily="34" charset="0"/>
              <a:cs typeface="Calibri" panose="020F0502020204030204" pitchFamily="34" charset="0"/>
            </a:rPr>
            <a:t>More Frequent Eligibility Checks</a:t>
          </a:r>
        </a:p>
        <a:p>
          <a:pPr marL="0" lvl="0" indent="0" algn="ctr" defTabSz="577850">
            <a:lnSpc>
              <a:spcPct val="90000"/>
            </a:lnSpc>
            <a:spcBef>
              <a:spcPct val="0"/>
            </a:spcBef>
            <a:spcAft>
              <a:spcPct val="35000"/>
            </a:spcAft>
            <a:buNone/>
          </a:pPr>
          <a:endParaRPr lang="en-US" sz="1600" b="1" kern="1200">
            <a:solidFill>
              <a:prstClr val="white"/>
            </a:solidFill>
            <a:latin typeface="Calibri" panose="020F0502020204030204" pitchFamily="34" charset="0"/>
            <a:ea typeface="Calibri" panose="020F0502020204030204" pitchFamily="34" charset="0"/>
            <a:cs typeface="Calibri" panose="020F0502020204030204" pitchFamily="34" charset="0"/>
          </a:endParaRPr>
        </a:p>
        <a:p>
          <a:pPr marL="0" lvl="0" indent="0" algn="ctr" defTabSz="577850">
            <a:lnSpc>
              <a:spcPct val="90000"/>
            </a:lnSpc>
            <a:spcBef>
              <a:spcPct val="0"/>
            </a:spcBef>
            <a:spcAft>
              <a:spcPct val="35000"/>
            </a:spcAft>
            <a:buNone/>
          </a:pPr>
          <a:endParaRPr lang="en-US" sz="1800" b="1" kern="1200">
            <a:solidFill>
              <a:prstClr val="white"/>
            </a:solidFill>
            <a:latin typeface="Calibri" panose="020F0502020204030204" pitchFamily="34" charset="0"/>
            <a:ea typeface="Calibri" panose="020F0502020204030204" pitchFamily="34" charset="0"/>
            <a:cs typeface="Calibri" panose="020F0502020204030204" pitchFamily="34" charset="0"/>
          </a:endParaRPr>
        </a:p>
        <a:p>
          <a:pPr marL="0" lvl="0" indent="0" algn="ctr" defTabSz="577850">
            <a:lnSpc>
              <a:spcPct val="90000"/>
            </a:lnSpc>
            <a:spcBef>
              <a:spcPct val="0"/>
            </a:spcBef>
            <a:spcAft>
              <a:spcPct val="35000"/>
            </a:spcAft>
            <a:buNone/>
          </a:pPr>
          <a:endParaRPr lang="en-US" sz="1800" b="1" kern="1200">
            <a:solidFill>
              <a:prstClr val="white"/>
            </a:solidFill>
            <a:latin typeface="Calibri" panose="020F0502020204030204" pitchFamily="34" charset="0"/>
            <a:ea typeface="Calibri" panose="020F0502020204030204" pitchFamily="34" charset="0"/>
            <a:cs typeface="Calibri" panose="020F0502020204030204" pitchFamily="34" charset="0"/>
          </a:endParaRPr>
        </a:p>
        <a:p>
          <a:pPr marL="0" lvl="0" indent="0" algn="ctr" defTabSz="577850">
            <a:lnSpc>
              <a:spcPct val="90000"/>
            </a:lnSpc>
            <a:spcBef>
              <a:spcPct val="0"/>
            </a:spcBef>
            <a:spcAft>
              <a:spcPct val="35000"/>
            </a:spcAft>
            <a:buNone/>
          </a:pPr>
          <a:endParaRPr lang="en-US" sz="2300" b="1" kern="1200">
            <a:solidFill>
              <a:prstClr val="white"/>
            </a:solidFill>
            <a:latin typeface="Calibri" panose="020F0502020204030204" pitchFamily="34" charset="0"/>
            <a:ea typeface="Calibri" panose="020F0502020204030204" pitchFamily="34" charset="0"/>
            <a:cs typeface="Calibri" panose="020F0502020204030204" pitchFamily="34" charset="0"/>
          </a:endParaRPr>
        </a:p>
      </dsp:txBody>
      <dsp:txXfrm>
        <a:off x="9336772" y="1760247"/>
        <a:ext cx="2065013" cy="3040228"/>
      </dsp:txXfrm>
    </dsp:sp>
    <dsp:sp modelId="{FB18C02B-19CD-4FBF-BCAD-5D14C462B700}">
      <dsp:nvSpPr>
        <dsp:cNvPr id="0" name=""/>
        <dsp:cNvSpPr/>
      </dsp:nvSpPr>
      <dsp:spPr>
        <a:xfrm>
          <a:off x="2350439" y="1673706"/>
          <a:ext cx="2192567" cy="3168720"/>
        </a:xfrm>
        <a:prstGeom prst="roundRect">
          <a:avLst>
            <a:gd name="adj" fmla="val 10000"/>
          </a:avLst>
        </a:prstGeom>
        <a:solidFill>
          <a:srgbClr val="00B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latin typeface="Calibri" panose="020F0502020204030204" pitchFamily="34" charset="0"/>
              <a:ea typeface="Calibri" panose="020F0502020204030204" pitchFamily="34" charset="0"/>
              <a:cs typeface="Calibri" panose="020F0502020204030204" pitchFamily="34" charset="0"/>
            </a:rPr>
            <a:t>Medicaid Provider Taxes</a:t>
          </a:r>
        </a:p>
        <a:p>
          <a:pPr marL="0" lvl="0" indent="0" algn="ctr" defTabSz="1111250">
            <a:lnSpc>
              <a:spcPct val="90000"/>
            </a:lnSpc>
            <a:spcBef>
              <a:spcPct val="0"/>
            </a:spcBef>
            <a:spcAft>
              <a:spcPct val="35000"/>
            </a:spcAft>
            <a:buNone/>
          </a:pPr>
          <a:endParaRPr lang="en-US" sz="2500" b="1" kern="1200">
            <a:latin typeface="Calibri" panose="020F0502020204030204" pitchFamily="34" charset="0"/>
            <a:ea typeface="Calibri" panose="020F0502020204030204" pitchFamily="34" charset="0"/>
            <a:cs typeface="Calibri" panose="020F0502020204030204" pitchFamily="34" charset="0"/>
          </a:endParaRPr>
        </a:p>
        <a:p>
          <a:pPr marL="0" lvl="0" indent="0" algn="ctr" defTabSz="1111250">
            <a:lnSpc>
              <a:spcPct val="90000"/>
            </a:lnSpc>
            <a:spcBef>
              <a:spcPct val="0"/>
            </a:spcBef>
            <a:spcAft>
              <a:spcPct val="35000"/>
            </a:spcAft>
            <a:buNone/>
          </a:pPr>
          <a:endParaRPr lang="en-US" sz="2500" b="1" kern="1200">
            <a:latin typeface="Calibri" panose="020F0502020204030204" pitchFamily="34" charset="0"/>
            <a:ea typeface="Calibri" panose="020F0502020204030204" pitchFamily="34" charset="0"/>
            <a:cs typeface="Calibri" panose="020F0502020204030204" pitchFamily="34" charset="0"/>
          </a:endParaRPr>
        </a:p>
        <a:p>
          <a:pPr marL="0" lvl="0" indent="0" algn="ctr" defTabSz="1111250">
            <a:lnSpc>
              <a:spcPct val="90000"/>
            </a:lnSpc>
            <a:spcBef>
              <a:spcPct val="0"/>
            </a:spcBef>
            <a:spcAft>
              <a:spcPct val="35000"/>
            </a:spcAft>
            <a:buNone/>
          </a:pPr>
          <a:endParaRPr lang="en-US" sz="2500" b="1" kern="1200">
            <a:latin typeface="Calibri" panose="020F0502020204030204" pitchFamily="34" charset="0"/>
            <a:ea typeface="Calibri" panose="020F0502020204030204" pitchFamily="34" charset="0"/>
            <a:cs typeface="Calibri" panose="020F0502020204030204" pitchFamily="34" charset="0"/>
          </a:endParaRPr>
        </a:p>
      </dsp:txBody>
      <dsp:txXfrm>
        <a:off x="2414657" y="1737924"/>
        <a:ext cx="2064131" cy="3040284"/>
      </dsp:txXfrm>
    </dsp:sp>
    <dsp:sp modelId="{6AB8D9E7-CC2E-42F7-9173-2E0652499577}">
      <dsp:nvSpPr>
        <dsp:cNvPr id="0" name=""/>
        <dsp:cNvSpPr/>
      </dsp:nvSpPr>
      <dsp:spPr>
        <a:xfrm>
          <a:off x="4660348" y="1683624"/>
          <a:ext cx="2196546" cy="3168720"/>
        </a:xfrm>
        <a:prstGeom prst="roundRect">
          <a:avLst>
            <a:gd name="adj" fmla="val 10000"/>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latin typeface="Calibri" panose="020F0502020204030204" pitchFamily="34" charset="0"/>
              <a:ea typeface="Calibri" panose="020F0502020204030204" pitchFamily="34" charset="0"/>
              <a:cs typeface="Calibri" panose="020F0502020204030204" pitchFamily="34" charset="0"/>
            </a:rPr>
            <a:t>Reducing State Directed Payments</a:t>
          </a:r>
        </a:p>
        <a:p>
          <a:pPr marL="0" lvl="0" indent="0" algn="ctr" defTabSz="1111250">
            <a:lnSpc>
              <a:spcPct val="90000"/>
            </a:lnSpc>
            <a:spcBef>
              <a:spcPct val="0"/>
            </a:spcBef>
            <a:spcAft>
              <a:spcPct val="35000"/>
            </a:spcAft>
            <a:buNone/>
          </a:pPr>
          <a:endParaRPr lang="en-US" sz="2500" b="1" kern="1200">
            <a:latin typeface="Calibri" panose="020F0502020204030204" pitchFamily="34" charset="0"/>
            <a:ea typeface="Calibri" panose="020F0502020204030204" pitchFamily="34" charset="0"/>
            <a:cs typeface="Calibri" panose="020F0502020204030204" pitchFamily="34" charset="0"/>
          </a:endParaRPr>
        </a:p>
        <a:p>
          <a:pPr marL="0" lvl="0" indent="0" algn="ctr" defTabSz="1111250">
            <a:lnSpc>
              <a:spcPct val="90000"/>
            </a:lnSpc>
            <a:spcBef>
              <a:spcPct val="0"/>
            </a:spcBef>
            <a:spcAft>
              <a:spcPct val="35000"/>
            </a:spcAft>
            <a:buNone/>
          </a:pPr>
          <a:endParaRPr lang="en-US" sz="2500" b="1" kern="1200">
            <a:latin typeface="Calibri" panose="020F0502020204030204" pitchFamily="34" charset="0"/>
            <a:ea typeface="Calibri" panose="020F0502020204030204" pitchFamily="34" charset="0"/>
            <a:cs typeface="Calibri" panose="020F0502020204030204" pitchFamily="34" charset="0"/>
          </a:endParaRPr>
        </a:p>
        <a:p>
          <a:pPr marL="0" lvl="0" indent="0" algn="ctr" defTabSz="1111250">
            <a:lnSpc>
              <a:spcPct val="90000"/>
            </a:lnSpc>
            <a:spcBef>
              <a:spcPct val="0"/>
            </a:spcBef>
            <a:spcAft>
              <a:spcPct val="35000"/>
            </a:spcAft>
            <a:buNone/>
          </a:pPr>
          <a:endParaRPr lang="en-US" sz="2500" b="1" kern="1200">
            <a:latin typeface="Calibri" panose="020F0502020204030204" pitchFamily="34" charset="0"/>
            <a:ea typeface="Calibri" panose="020F0502020204030204" pitchFamily="34" charset="0"/>
            <a:cs typeface="Calibri" panose="020F0502020204030204" pitchFamily="34" charset="0"/>
          </a:endParaRPr>
        </a:p>
      </dsp:txBody>
      <dsp:txXfrm>
        <a:off x="4724683" y="1747959"/>
        <a:ext cx="2067876" cy="3040050"/>
      </dsp:txXfrm>
    </dsp:sp>
    <dsp:sp modelId="{96D86AF0-E866-4F62-A153-CA339EFCC72C}">
      <dsp:nvSpPr>
        <dsp:cNvPr id="0" name=""/>
        <dsp:cNvSpPr/>
      </dsp:nvSpPr>
      <dsp:spPr>
        <a:xfrm>
          <a:off x="6960346" y="1691755"/>
          <a:ext cx="2189526" cy="3172966"/>
        </a:xfrm>
        <a:prstGeom prst="roundRect">
          <a:avLst>
            <a:gd name="adj" fmla="val 10000"/>
          </a:avLst>
        </a:prstGeom>
        <a:solidFill>
          <a:schemeClr val="bg1">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latin typeface="Calibri" panose="020F0502020204030204" pitchFamily="34" charset="0"/>
              <a:ea typeface="Calibri" panose="020F0502020204030204" pitchFamily="34" charset="0"/>
              <a:cs typeface="Calibri" panose="020F0502020204030204" pitchFamily="34" charset="0"/>
            </a:rPr>
            <a:t>Eligibility and Enrollment Rules Freeze</a:t>
          </a:r>
        </a:p>
        <a:p>
          <a:pPr marL="0" lvl="0" indent="0" algn="ctr" defTabSz="1111250">
            <a:lnSpc>
              <a:spcPct val="90000"/>
            </a:lnSpc>
            <a:spcBef>
              <a:spcPct val="0"/>
            </a:spcBef>
            <a:spcAft>
              <a:spcPct val="35000"/>
            </a:spcAft>
            <a:buNone/>
          </a:pPr>
          <a:endParaRPr lang="en-US" sz="2500" b="1" kern="1200">
            <a:latin typeface="Calibri" panose="020F0502020204030204" pitchFamily="34" charset="0"/>
            <a:ea typeface="Calibri" panose="020F0502020204030204" pitchFamily="34" charset="0"/>
            <a:cs typeface="Calibri" panose="020F0502020204030204" pitchFamily="34" charset="0"/>
          </a:endParaRPr>
        </a:p>
        <a:p>
          <a:pPr marL="0" lvl="0" indent="0" algn="ctr" defTabSz="1111250">
            <a:lnSpc>
              <a:spcPct val="90000"/>
            </a:lnSpc>
            <a:spcBef>
              <a:spcPct val="0"/>
            </a:spcBef>
            <a:spcAft>
              <a:spcPct val="35000"/>
            </a:spcAft>
            <a:buNone/>
          </a:pPr>
          <a:endParaRPr lang="en-US" sz="2500" b="1" kern="1200">
            <a:latin typeface="Calibri" panose="020F0502020204030204" pitchFamily="34" charset="0"/>
            <a:ea typeface="Calibri" panose="020F0502020204030204" pitchFamily="34" charset="0"/>
            <a:cs typeface="Calibri" panose="020F0502020204030204" pitchFamily="34" charset="0"/>
          </a:endParaRPr>
        </a:p>
        <a:p>
          <a:pPr marL="0" lvl="0" indent="0" algn="ctr" defTabSz="1111250">
            <a:lnSpc>
              <a:spcPct val="90000"/>
            </a:lnSpc>
            <a:spcBef>
              <a:spcPct val="0"/>
            </a:spcBef>
            <a:spcAft>
              <a:spcPct val="35000"/>
            </a:spcAft>
            <a:buNone/>
          </a:pPr>
          <a:endParaRPr lang="en-US" sz="2500" b="1" kern="1200">
            <a:latin typeface="Calibri" panose="020F0502020204030204" pitchFamily="34" charset="0"/>
            <a:ea typeface="Calibri" panose="020F0502020204030204" pitchFamily="34" charset="0"/>
            <a:cs typeface="Calibri" panose="020F0502020204030204" pitchFamily="34" charset="0"/>
          </a:endParaRPr>
        </a:p>
      </dsp:txBody>
      <dsp:txXfrm>
        <a:off x="7024475" y="1755884"/>
        <a:ext cx="2061268" cy="30447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EE6C0-D58C-4115-8D95-24D024862FA1}">
      <dsp:nvSpPr>
        <dsp:cNvPr id="0" name=""/>
        <dsp:cNvSpPr/>
      </dsp:nvSpPr>
      <dsp:spPr>
        <a:xfrm>
          <a:off x="1232711" y="1799"/>
          <a:ext cx="4120800" cy="24724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latin typeface="Calibri" panose="020F0502020204030204" pitchFamily="34" charset="0"/>
              <a:ea typeface="Calibri" panose="020F0502020204030204" pitchFamily="34" charset="0"/>
              <a:cs typeface="Calibri" panose="020F0502020204030204" pitchFamily="34" charset="0"/>
            </a:rPr>
            <a:t>Mandatory for </a:t>
          </a:r>
          <a:r>
            <a:rPr lang="en-US" sz="3800" b="1" kern="1200">
              <a:latin typeface="Calibri" panose="020F0502020204030204" pitchFamily="34" charset="0"/>
              <a:ea typeface="Calibri" panose="020F0502020204030204" pitchFamily="34" charset="0"/>
              <a:cs typeface="Calibri" panose="020F0502020204030204" pitchFamily="34" charset="0"/>
            </a:rPr>
            <a:t>ALL</a:t>
          </a:r>
          <a:r>
            <a:rPr lang="en-US" sz="3800" kern="1200">
              <a:latin typeface="Calibri" panose="020F0502020204030204" pitchFamily="34" charset="0"/>
              <a:ea typeface="Calibri" panose="020F0502020204030204" pitchFamily="34" charset="0"/>
              <a:cs typeface="Calibri" panose="020F0502020204030204" pitchFamily="34" charset="0"/>
            </a:rPr>
            <a:t> states</a:t>
          </a:r>
        </a:p>
      </dsp:txBody>
      <dsp:txXfrm>
        <a:off x="1232711" y="1799"/>
        <a:ext cx="4120800" cy="2472480"/>
      </dsp:txXfrm>
    </dsp:sp>
    <dsp:sp modelId="{1DD6F9CF-A7E6-46AA-BA53-918B50944FED}">
      <dsp:nvSpPr>
        <dsp:cNvPr id="0" name=""/>
        <dsp:cNvSpPr/>
      </dsp:nvSpPr>
      <dsp:spPr>
        <a:xfrm>
          <a:off x="5765591" y="1799"/>
          <a:ext cx="4120800" cy="247248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latin typeface="Calibri" panose="020F0502020204030204" pitchFamily="34" charset="0"/>
              <a:ea typeface="Calibri" panose="020F0502020204030204" pitchFamily="34" charset="0"/>
              <a:cs typeface="Calibri" panose="020F0502020204030204" pitchFamily="34" charset="0"/>
            </a:rPr>
            <a:t>Applies to adults 18-64 without dependents*</a:t>
          </a:r>
        </a:p>
      </dsp:txBody>
      <dsp:txXfrm>
        <a:off x="5765591" y="1799"/>
        <a:ext cx="4120800" cy="2472480"/>
      </dsp:txXfrm>
    </dsp:sp>
    <dsp:sp modelId="{20117F41-8840-401F-8636-B4946B06F2E3}">
      <dsp:nvSpPr>
        <dsp:cNvPr id="0" name=""/>
        <dsp:cNvSpPr/>
      </dsp:nvSpPr>
      <dsp:spPr>
        <a:xfrm>
          <a:off x="1232711" y="2886360"/>
          <a:ext cx="4120800" cy="2472480"/>
        </a:xfrm>
        <a:prstGeom prst="rect">
          <a:avLst/>
        </a:prstGeom>
        <a:solidFill>
          <a:srgbClr val="FF8409"/>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solidFill>
                <a:prstClr val="white"/>
              </a:solidFill>
              <a:latin typeface="Calibri" panose="020F0502020204030204"/>
              <a:ea typeface="+mn-ea"/>
              <a:cs typeface="+mn-cs"/>
            </a:rPr>
            <a:t>Start date</a:t>
          </a:r>
        </a:p>
        <a:p>
          <a:pPr marL="0" lvl="0" indent="0" algn="ctr" defTabSz="1689100">
            <a:lnSpc>
              <a:spcPct val="90000"/>
            </a:lnSpc>
            <a:spcBef>
              <a:spcPct val="0"/>
            </a:spcBef>
            <a:spcAft>
              <a:spcPct val="35000"/>
            </a:spcAft>
            <a:buNone/>
          </a:pPr>
          <a:r>
            <a:rPr lang="en-US" sz="3800" kern="1200">
              <a:solidFill>
                <a:prstClr val="white"/>
              </a:solidFill>
              <a:latin typeface="Calibri" panose="020F0502020204030204"/>
              <a:ea typeface="+mn-ea"/>
              <a:cs typeface="+mn-cs"/>
            </a:rPr>
            <a:t>Dec 31, 2026</a:t>
          </a:r>
        </a:p>
      </dsp:txBody>
      <dsp:txXfrm>
        <a:off x="1232711" y="2886360"/>
        <a:ext cx="4120800" cy="2472480"/>
      </dsp:txXfrm>
    </dsp:sp>
    <dsp:sp modelId="{82C69329-03E2-45A0-AB37-EA43581CCCEE}">
      <dsp:nvSpPr>
        <dsp:cNvPr id="0" name=""/>
        <dsp:cNvSpPr/>
      </dsp:nvSpPr>
      <dsp:spPr>
        <a:xfrm>
          <a:off x="5765591" y="2886360"/>
          <a:ext cx="4120800" cy="247248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b="1" kern="1200">
              <a:solidFill>
                <a:schemeClr val="bg1"/>
              </a:solidFill>
              <a:latin typeface="Calibri" panose="020F0502020204030204" pitchFamily="34" charset="0"/>
              <a:ea typeface="Calibri" panose="020F0502020204030204" pitchFamily="34" charset="0"/>
              <a:cs typeface="Calibri" panose="020F0502020204030204" pitchFamily="34" charset="0"/>
            </a:rPr>
            <a:t>80 </a:t>
          </a:r>
          <a:r>
            <a:rPr lang="en-US" sz="3800" b="1" kern="1200" err="1">
              <a:solidFill>
                <a:schemeClr val="bg1"/>
              </a:solidFill>
              <a:latin typeface="Calibri" panose="020F0502020204030204" pitchFamily="34" charset="0"/>
              <a:ea typeface="Calibri" panose="020F0502020204030204" pitchFamily="34" charset="0"/>
              <a:cs typeface="Calibri" panose="020F0502020204030204" pitchFamily="34" charset="0"/>
            </a:rPr>
            <a:t>hrs</a:t>
          </a:r>
          <a:r>
            <a:rPr lang="en-US" sz="3800" b="1" kern="120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en-US" sz="3800" b="1" kern="1200" err="1">
              <a:solidFill>
                <a:schemeClr val="bg1"/>
              </a:solidFill>
              <a:latin typeface="Calibri" panose="020F0502020204030204" pitchFamily="34" charset="0"/>
              <a:ea typeface="Calibri" panose="020F0502020204030204" pitchFamily="34" charset="0"/>
              <a:cs typeface="Calibri" panose="020F0502020204030204" pitchFamily="34" charset="0"/>
            </a:rPr>
            <a:t>mo</a:t>
          </a:r>
          <a:r>
            <a:rPr lang="en-US" sz="3800" b="1" kern="120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3800" kern="1200">
              <a:solidFill>
                <a:schemeClr val="bg1"/>
              </a:solidFill>
              <a:latin typeface="Calibri" panose="020F0502020204030204" pitchFamily="34" charset="0"/>
              <a:ea typeface="Calibri" panose="020F0502020204030204" pitchFamily="34" charset="0"/>
              <a:cs typeface="Calibri" panose="020F0502020204030204" pitchFamily="34" charset="0"/>
            </a:rPr>
            <a:t>work, community engagement or school</a:t>
          </a:r>
        </a:p>
      </dsp:txBody>
      <dsp:txXfrm>
        <a:off x="5765591" y="2886360"/>
        <a:ext cx="4120800" cy="24724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4961F-C0B1-4E4C-A489-1B83374B6D7E}">
      <dsp:nvSpPr>
        <dsp:cNvPr id="0" name=""/>
        <dsp:cNvSpPr/>
      </dsp:nvSpPr>
      <dsp:spPr>
        <a:xfrm>
          <a:off x="0" y="55284"/>
          <a:ext cx="11517261" cy="76752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latin typeface="Calibri" panose="020F0502020204030204" pitchFamily="34" charset="0"/>
              <a:ea typeface="Calibri" panose="020F0502020204030204" pitchFamily="34" charset="0"/>
              <a:cs typeface="Calibri" panose="020F0502020204030204" pitchFamily="34" charset="0"/>
            </a:rPr>
            <a:t>Background</a:t>
          </a:r>
        </a:p>
      </dsp:txBody>
      <dsp:txXfrm>
        <a:off x="37467" y="92751"/>
        <a:ext cx="11442327" cy="692586"/>
      </dsp:txXfrm>
    </dsp:sp>
    <dsp:sp modelId="{2CE52A18-0C5B-4335-909A-A13E82B34791}">
      <dsp:nvSpPr>
        <dsp:cNvPr id="0" name=""/>
        <dsp:cNvSpPr/>
      </dsp:nvSpPr>
      <dsp:spPr>
        <a:xfrm>
          <a:off x="0" y="822804"/>
          <a:ext cx="11517261" cy="115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673"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Provider taxes have been a mechanism for states to enhance Medicaid funding. States impose taxes on provider sectors and then offset those costs with supplemental payments</a:t>
          </a:r>
        </a:p>
      </dsp:txBody>
      <dsp:txXfrm>
        <a:off x="0" y="822804"/>
        <a:ext cx="11517261" cy="1159200"/>
      </dsp:txXfrm>
    </dsp:sp>
    <dsp:sp modelId="{0B6770F8-B801-4BE7-9EFD-9DD2BE92834D}">
      <dsp:nvSpPr>
        <dsp:cNvPr id="0" name=""/>
        <dsp:cNvSpPr/>
      </dsp:nvSpPr>
      <dsp:spPr>
        <a:xfrm>
          <a:off x="0" y="1982004"/>
          <a:ext cx="11517261" cy="76752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latin typeface="Calibri" panose="020F0502020204030204" pitchFamily="34" charset="0"/>
              <a:ea typeface="Calibri" panose="020F0502020204030204" pitchFamily="34" charset="0"/>
              <a:cs typeface="Calibri" panose="020F0502020204030204" pitchFamily="34" charset="0"/>
            </a:rPr>
            <a:t>Changes in HR1</a:t>
          </a:r>
        </a:p>
      </dsp:txBody>
      <dsp:txXfrm>
        <a:off x="37467" y="2019471"/>
        <a:ext cx="11442327" cy="692586"/>
      </dsp:txXfrm>
    </dsp:sp>
    <dsp:sp modelId="{653C2E72-5B37-4223-8300-481B6E9E47B6}">
      <dsp:nvSpPr>
        <dsp:cNvPr id="0" name=""/>
        <dsp:cNvSpPr/>
      </dsp:nvSpPr>
      <dsp:spPr>
        <a:xfrm>
          <a:off x="0" y="2749524"/>
          <a:ext cx="11517261"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673"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Legislation imposes stricter limitations on provider taxes</a:t>
          </a:r>
        </a:p>
        <a:p>
          <a:pPr marL="228600" lvl="1" indent="-228600" algn="l" defTabSz="1111250">
            <a:lnSpc>
              <a:spcPct val="90000"/>
            </a:lnSpc>
            <a:spcBef>
              <a:spcPct val="0"/>
            </a:spcBef>
            <a:spcAft>
              <a:spcPct val="20000"/>
            </a:spcAft>
            <a:buChar char="•"/>
          </a:pPr>
          <a:r>
            <a:rPr lang="en-US" sz="2500" kern="1200" dirty="0"/>
            <a:t>Freeze effective immediately</a:t>
          </a:r>
        </a:p>
      </dsp:txBody>
      <dsp:txXfrm>
        <a:off x="0" y="2749524"/>
        <a:ext cx="11517261" cy="861120"/>
      </dsp:txXfrm>
    </dsp:sp>
    <dsp:sp modelId="{407152F1-4D90-4AA4-8234-99D11EBE93F0}">
      <dsp:nvSpPr>
        <dsp:cNvPr id="0" name=""/>
        <dsp:cNvSpPr/>
      </dsp:nvSpPr>
      <dsp:spPr>
        <a:xfrm>
          <a:off x="0" y="3610644"/>
          <a:ext cx="11517261" cy="76752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latin typeface="Calibri" panose="020F0502020204030204" pitchFamily="34" charset="0"/>
              <a:ea typeface="Calibri" panose="020F0502020204030204" pitchFamily="34" charset="0"/>
              <a:cs typeface="Calibri" panose="020F0502020204030204" pitchFamily="34" charset="0"/>
            </a:rPr>
            <a:t>Impact</a:t>
          </a:r>
        </a:p>
      </dsp:txBody>
      <dsp:txXfrm>
        <a:off x="37467" y="3648111"/>
        <a:ext cx="11442327" cy="692586"/>
      </dsp:txXfrm>
    </dsp:sp>
    <dsp:sp modelId="{43BF1DD4-51FF-4F8C-ADE7-9851116188B3}">
      <dsp:nvSpPr>
        <dsp:cNvPr id="0" name=""/>
        <dsp:cNvSpPr/>
      </dsp:nvSpPr>
      <dsp:spPr>
        <a:xfrm>
          <a:off x="0" y="4378164"/>
          <a:ext cx="11517261"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673"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Members expressed concern for rural hospitals</a:t>
          </a:r>
        </a:p>
        <a:p>
          <a:pPr marL="228600" lvl="1" indent="-228600" algn="l" defTabSz="1111250">
            <a:lnSpc>
              <a:spcPct val="90000"/>
            </a:lnSpc>
            <a:spcBef>
              <a:spcPct val="0"/>
            </a:spcBef>
            <a:spcAft>
              <a:spcPct val="20000"/>
            </a:spcAft>
            <a:buChar char="•"/>
          </a:pPr>
          <a:r>
            <a:rPr lang="en-US" sz="2500" kern="1200"/>
            <a:t>$50B rural health transformation program was added to relieve financial pressures</a:t>
          </a:r>
        </a:p>
      </dsp:txBody>
      <dsp:txXfrm>
        <a:off x="0" y="4378164"/>
        <a:ext cx="11517261" cy="861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3ED9C-53F8-4736-80CF-E181472FA7B4}">
      <dsp:nvSpPr>
        <dsp:cNvPr id="0" name=""/>
        <dsp:cNvSpPr/>
      </dsp:nvSpPr>
      <dsp:spPr>
        <a:xfrm>
          <a:off x="0" y="3301"/>
          <a:ext cx="11517261" cy="693095"/>
        </a:xfrm>
        <a:prstGeom prst="roundRect">
          <a:avLst/>
        </a:prstGeom>
        <a:solidFill>
          <a:srgbClr val="FF8409">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200" kern="1200">
              <a:solidFill>
                <a:prstClr val="white"/>
              </a:solidFill>
              <a:latin typeface="Calibri "/>
              <a:ea typeface="+mn-ea"/>
              <a:cs typeface="+mn-cs"/>
            </a:rPr>
            <a:t>Background</a:t>
          </a:r>
        </a:p>
      </dsp:txBody>
      <dsp:txXfrm>
        <a:off x="33834" y="37135"/>
        <a:ext cx="11449593" cy="625427"/>
      </dsp:txXfrm>
    </dsp:sp>
    <dsp:sp modelId="{5FF9225C-02EA-4223-8FA4-B98BC5CC0C4F}">
      <dsp:nvSpPr>
        <dsp:cNvPr id="0" name=""/>
        <dsp:cNvSpPr/>
      </dsp:nvSpPr>
      <dsp:spPr>
        <a:xfrm>
          <a:off x="0" y="696397"/>
          <a:ext cx="11517261" cy="940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673" tIns="31750" rIns="177800" bIns="31750" numCol="1" spcCol="1270" anchor="t" anchorCtr="0">
          <a:noAutofit/>
        </a:bodyPr>
        <a:lstStyle/>
        <a:p>
          <a:pPr marL="228600" lvl="1" indent="-228600" algn="l" defTabSz="1111250">
            <a:lnSpc>
              <a:spcPct val="90000"/>
            </a:lnSpc>
            <a:spcBef>
              <a:spcPct val="0"/>
            </a:spcBef>
            <a:spcAft>
              <a:spcPct val="20000"/>
            </a:spcAft>
            <a:buChar char="•"/>
          </a:pPr>
          <a:r>
            <a:rPr lang="en-US" sz="2500" kern="1200">
              <a:latin typeface="Calibri "/>
            </a:rPr>
            <a:t>States generally limited in how they can direct MCOs. State directed payments allow states to tell MCOs to make specific provider payments to support state policy goals like quality, access, priority health needs</a:t>
          </a:r>
        </a:p>
      </dsp:txBody>
      <dsp:txXfrm>
        <a:off x="0" y="696397"/>
        <a:ext cx="11517261" cy="940122"/>
      </dsp:txXfrm>
    </dsp:sp>
    <dsp:sp modelId="{9B0D3B8F-FEB0-4E06-84E4-AF0B72C97CA3}">
      <dsp:nvSpPr>
        <dsp:cNvPr id="0" name=""/>
        <dsp:cNvSpPr/>
      </dsp:nvSpPr>
      <dsp:spPr>
        <a:xfrm>
          <a:off x="0" y="1636519"/>
          <a:ext cx="11517261" cy="693095"/>
        </a:xfrm>
        <a:prstGeom prst="roundRect">
          <a:avLst/>
        </a:prstGeom>
        <a:solidFill>
          <a:srgbClr val="FF8409">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200" kern="1200">
              <a:solidFill>
                <a:prstClr val="white"/>
              </a:solidFill>
              <a:latin typeface="Calibri "/>
              <a:ea typeface="+mn-ea"/>
              <a:cs typeface="+mn-cs"/>
            </a:rPr>
            <a:t>Changes in HR1</a:t>
          </a:r>
        </a:p>
      </dsp:txBody>
      <dsp:txXfrm>
        <a:off x="33834" y="1670353"/>
        <a:ext cx="11449593" cy="625427"/>
      </dsp:txXfrm>
    </dsp:sp>
    <dsp:sp modelId="{3F51CA85-9FC3-40DC-AB6A-725B62B7862C}">
      <dsp:nvSpPr>
        <dsp:cNvPr id="0" name=""/>
        <dsp:cNvSpPr/>
      </dsp:nvSpPr>
      <dsp:spPr>
        <a:xfrm>
          <a:off x="0" y="2329615"/>
          <a:ext cx="11517261" cy="674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673" tIns="31750" rIns="177800" bIns="31750" numCol="1" spcCol="1270" anchor="t" anchorCtr="0">
          <a:noAutofit/>
        </a:bodyPr>
        <a:lstStyle/>
        <a:p>
          <a:pPr marL="228600" lvl="1" indent="-228600" algn="l" defTabSz="1111250">
            <a:lnSpc>
              <a:spcPct val="90000"/>
            </a:lnSpc>
            <a:spcBef>
              <a:spcPct val="0"/>
            </a:spcBef>
            <a:spcAft>
              <a:spcPct val="20000"/>
            </a:spcAft>
            <a:buChar char="•"/>
          </a:pPr>
          <a:r>
            <a:rPr lang="en-US" sz="2500" kern="1200">
              <a:latin typeface="Calibri "/>
            </a:rPr>
            <a:t>Legislation imposes tighter caps on SDPs; limits to 100 or 110% of Medicare rates (today they can pay up to commercial rates)</a:t>
          </a:r>
        </a:p>
      </dsp:txBody>
      <dsp:txXfrm>
        <a:off x="0" y="2329615"/>
        <a:ext cx="11517261" cy="674435"/>
      </dsp:txXfrm>
    </dsp:sp>
    <dsp:sp modelId="{C9995856-8214-409C-85A5-C10725BC27EC}">
      <dsp:nvSpPr>
        <dsp:cNvPr id="0" name=""/>
        <dsp:cNvSpPr/>
      </dsp:nvSpPr>
      <dsp:spPr>
        <a:xfrm>
          <a:off x="0" y="3004051"/>
          <a:ext cx="11517261" cy="693095"/>
        </a:xfrm>
        <a:prstGeom prst="roundRect">
          <a:avLst/>
        </a:prstGeom>
        <a:solidFill>
          <a:srgbClr val="FF8409">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200" kern="1200">
              <a:solidFill>
                <a:prstClr val="white"/>
              </a:solidFill>
              <a:latin typeface="Calibri "/>
              <a:ea typeface="+mn-ea"/>
              <a:cs typeface="+mn-cs"/>
            </a:rPr>
            <a:t>Impact</a:t>
          </a:r>
        </a:p>
      </dsp:txBody>
      <dsp:txXfrm>
        <a:off x="33834" y="3037885"/>
        <a:ext cx="11449593" cy="625427"/>
      </dsp:txXfrm>
    </dsp:sp>
    <dsp:sp modelId="{EE1EE7C3-0114-46AB-8B51-A2D4E1E9379D}">
      <dsp:nvSpPr>
        <dsp:cNvPr id="0" name=""/>
        <dsp:cNvSpPr/>
      </dsp:nvSpPr>
      <dsp:spPr>
        <a:xfrm>
          <a:off x="0" y="3697147"/>
          <a:ext cx="11517261" cy="1594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673" tIns="31750" rIns="177800" bIns="3175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latin typeface="Calibri "/>
            </a:rPr>
            <a:t>$191 billion in savings</a:t>
          </a:r>
        </a:p>
        <a:p>
          <a:pPr marL="228600" lvl="1" indent="-228600" algn="l" defTabSz="1111250">
            <a:lnSpc>
              <a:spcPct val="90000"/>
            </a:lnSpc>
            <a:spcBef>
              <a:spcPct val="0"/>
            </a:spcBef>
            <a:spcAft>
              <a:spcPct val="20000"/>
            </a:spcAft>
            <a:buChar char="•"/>
          </a:pPr>
          <a:r>
            <a:rPr lang="en-US" sz="2500" kern="1200" dirty="0">
              <a:latin typeface="Calibri "/>
            </a:rPr>
            <a:t>Impacts all providers, but expect more deep impacts to hospitals, pediatric providers and rural providers</a:t>
          </a:r>
        </a:p>
      </dsp:txBody>
      <dsp:txXfrm>
        <a:off x="0" y="3697147"/>
        <a:ext cx="11517261" cy="1594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DEB8D-A2AD-4C4D-B633-9F9EDFA01A94}">
      <dsp:nvSpPr>
        <dsp:cNvPr id="0" name=""/>
        <dsp:cNvSpPr/>
      </dsp:nvSpPr>
      <dsp:spPr>
        <a:xfrm>
          <a:off x="0" y="28847"/>
          <a:ext cx="11517261" cy="917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latin typeface="Calibri "/>
              <a:ea typeface="Calibri" panose="020F0502020204030204" pitchFamily="34" charset="0"/>
              <a:cs typeface="Calibri" panose="020F0502020204030204" pitchFamily="34" charset="0"/>
            </a:rPr>
            <a:t>Background</a:t>
          </a:r>
        </a:p>
      </dsp:txBody>
      <dsp:txXfrm>
        <a:off x="44778" y="73625"/>
        <a:ext cx="11427705" cy="827724"/>
      </dsp:txXfrm>
    </dsp:sp>
    <dsp:sp modelId="{258E3600-7241-47D4-B68E-18C25E4F6D1C}">
      <dsp:nvSpPr>
        <dsp:cNvPr id="0" name=""/>
        <dsp:cNvSpPr/>
      </dsp:nvSpPr>
      <dsp:spPr>
        <a:xfrm>
          <a:off x="0" y="946127"/>
          <a:ext cx="11517261" cy="81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673" tIns="31750" rIns="177800" bIns="31750" numCol="1" spcCol="1270" anchor="t" anchorCtr="0">
          <a:noAutofit/>
        </a:bodyPr>
        <a:lstStyle/>
        <a:p>
          <a:pPr marL="228600" lvl="1" indent="-228600" algn="l" defTabSz="1111250">
            <a:lnSpc>
              <a:spcPct val="90000"/>
            </a:lnSpc>
            <a:spcBef>
              <a:spcPct val="0"/>
            </a:spcBef>
            <a:spcAft>
              <a:spcPct val="20000"/>
            </a:spcAft>
            <a:buChar char="•"/>
          </a:pPr>
          <a:r>
            <a:rPr lang="en-US" sz="2500" kern="1200">
              <a:latin typeface="Calibri "/>
            </a:rPr>
            <a:t>Biden administration finalized Medicaid rules designed to increase access to the program and streamline enrollment.</a:t>
          </a:r>
        </a:p>
      </dsp:txBody>
      <dsp:txXfrm>
        <a:off x="0" y="946127"/>
        <a:ext cx="11517261" cy="811440"/>
      </dsp:txXfrm>
    </dsp:sp>
    <dsp:sp modelId="{81E3DA26-1C71-4247-A9A2-122004416B5F}">
      <dsp:nvSpPr>
        <dsp:cNvPr id="0" name=""/>
        <dsp:cNvSpPr/>
      </dsp:nvSpPr>
      <dsp:spPr>
        <a:xfrm>
          <a:off x="0" y="1757567"/>
          <a:ext cx="11517261" cy="917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latin typeface="Calibri "/>
              <a:ea typeface="Calibri" panose="020F0502020204030204" pitchFamily="34" charset="0"/>
              <a:cs typeface="Calibri" panose="020F0502020204030204" pitchFamily="34" charset="0"/>
            </a:rPr>
            <a:t>Changes in HR1</a:t>
          </a:r>
        </a:p>
      </dsp:txBody>
      <dsp:txXfrm>
        <a:off x="44778" y="1802345"/>
        <a:ext cx="11427705" cy="827724"/>
      </dsp:txXfrm>
    </dsp:sp>
    <dsp:sp modelId="{2D8889DD-7CFB-486C-8C4B-68D0FD23CE16}">
      <dsp:nvSpPr>
        <dsp:cNvPr id="0" name=""/>
        <dsp:cNvSpPr/>
      </dsp:nvSpPr>
      <dsp:spPr>
        <a:xfrm>
          <a:off x="0" y="2674847"/>
          <a:ext cx="11517261" cy="81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673" tIns="31750" rIns="177800" bIns="31750" numCol="1" spcCol="1270" anchor="t" anchorCtr="0">
          <a:noAutofit/>
        </a:bodyPr>
        <a:lstStyle/>
        <a:p>
          <a:pPr marL="228600" lvl="1" indent="-228600" algn="l" defTabSz="1111250">
            <a:lnSpc>
              <a:spcPct val="90000"/>
            </a:lnSpc>
            <a:spcBef>
              <a:spcPct val="0"/>
            </a:spcBef>
            <a:spcAft>
              <a:spcPct val="20000"/>
            </a:spcAft>
            <a:buChar char="•"/>
          </a:pPr>
          <a:r>
            <a:rPr lang="en-US" sz="2500" kern="1200">
              <a:latin typeface="Calibri "/>
            </a:rPr>
            <a:t>Legislation freezes those rules, effective immediately, through September 30, 2034</a:t>
          </a:r>
        </a:p>
      </dsp:txBody>
      <dsp:txXfrm>
        <a:off x="0" y="2674847"/>
        <a:ext cx="11517261" cy="811440"/>
      </dsp:txXfrm>
    </dsp:sp>
    <dsp:sp modelId="{A69F4CE7-787F-4422-948F-09921810DC79}">
      <dsp:nvSpPr>
        <dsp:cNvPr id="0" name=""/>
        <dsp:cNvSpPr/>
      </dsp:nvSpPr>
      <dsp:spPr>
        <a:xfrm>
          <a:off x="0" y="3486287"/>
          <a:ext cx="11517261" cy="917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latin typeface="Calibri "/>
              <a:ea typeface="Calibri" panose="020F0502020204030204" pitchFamily="34" charset="0"/>
              <a:cs typeface="Calibri" panose="020F0502020204030204" pitchFamily="34" charset="0"/>
            </a:rPr>
            <a:t>Impact</a:t>
          </a:r>
        </a:p>
      </dsp:txBody>
      <dsp:txXfrm>
        <a:off x="44778" y="3531065"/>
        <a:ext cx="11427705" cy="827724"/>
      </dsp:txXfrm>
    </dsp:sp>
    <dsp:sp modelId="{2C1BBD9F-FF3A-4042-BCD3-4BA9CBA45B1D}">
      <dsp:nvSpPr>
        <dsp:cNvPr id="0" name=""/>
        <dsp:cNvSpPr/>
      </dsp:nvSpPr>
      <dsp:spPr>
        <a:xfrm>
          <a:off x="0" y="4403567"/>
          <a:ext cx="11517261" cy="862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673" tIns="31750" rIns="177800" bIns="31750" numCol="1" spcCol="1270" anchor="t" anchorCtr="0">
          <a:noAutofit/>
        </a:bodyPr>
        <a:lstStyle/>
        <a:p>
          <a:pPr marL="228600" lvl="1" indent="-228600" algn="l" defTabSz="1111250">
            <a:lnSpc>
              <a:spcPct val="90000"/>
            </a:lnSpc>
            <a:spcBef>
              <a:spcPct val="0"/>
            </a:spcBef>
            <a:spcAft>
              <a:spcPct val="20000"/>
            </a:spcAft>
            <a:buChar char="•"/>
          </a:pPr>
          <a:r>
            <a:rPr lang="en-US" sz="2500" kern="1200">
              <a:latin typeface="Calibri "/>
            </a:rPr>
            <a:t>$122 billion in savings</a:t>
          </a:r>
        </a:p>
        <a:p>
          <a:pPr marL="228600" lvl="1" indent="-228600" algn="l" defTabSz="1111250">
            <a:lnSpc>
              <a:spcPct val="90000"/>
            </a:lnSpc>
            <a:spcBef>
              <a:spcPct val="0"/>
            </a:spcBef>
            <a:spcAft>
              <a:spcPct val="20000"/>
            </a:spcAft>
            <a:buChar char="•"/>
          </a:pPr>
          <a:r>
            <a:rPr lang="en-US" sz="2500" kern="1200">
              <a:latin typeface="Calibri "/>
            </a:rPr>
            <a:t>Changes to simplify enrollment process won’t occur</a:t>
          </a:r>
        </a:p>
      </dsp:txBody>
      <dsp:txXfrm>
        <a:off x="0" y="4403567"/>
        <a:ext cx="11517261" cy="8621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A763F-5931-4E52-8766-F91842937374}">
      <dsp:nvSpPr>
        <dsp:cNvPr id="0" name=""/>
        <dsp:cNvSpPr/>
      </dsp:nvSpPr>
      <dsp:spPr>
        <a:xfrm>
          <a:off x="0" y="201759"/>
          <a:ext cx="11517261"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ea typeface="Calibri" panose="020F0502020204030204" pitchFamily="34" charset="0"/>
              <a:cs typeface="Calibri" panose="020F0502020204030204" pitchFamily="34" charset="0"/>
            </a:rPr>
            <a:t>Background</a:t>
          </a:r>
        </a:p>
      </dsp:txBody>
      <dsp:txXfrm>
        <a:off x="35125" y="236884"/>
        <a:ext cx="11447011" cy="649299"/>
      </dsp:txXfrm>
    </dsp:sp>
    <dsp:sp modelId="{8B13BB22-DE43-49AA-B04D-EA94206BA885}">
      <dsp:nvSpPr>
        <dsp:cNvPr id="0" name=""/>
        <dsp:cNvSpPr/>
      </dsp:nvSpPr>
      <dsp:spPr>
        <a:xfrm>
          <a:off x="0" y="921309"/>
          <a:ext cx="11517261"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673"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latin typeface="+mn-lt"/>
              <a:ea typeface="Calibri" panose="020F0502020204030204" pitchFamily="34" charset="0"/>
              <a:cs typeface="Calibri" panose="020F0502020204030204" pitchFamily="34" charset="0"/>
            </a:rPr>
            <a:t>Previously, redeterminations generally required every 12 months</a:t>
          </a:r>
        </a:p>
      </dsp:txBody>
      <dsp:txXfrm>
        <a:off x="0" y="921309"/>
        <a:ext cx="11517261" cy="496800"/>
      </dsp:txXfrm>
    </dsp:sp>
    <dsp:sp modelId="{60EF6322-FC9F-49DC-B89B-F069CD8F26E5}">
      <dsp:nvSpPr>
        <dsp:cNvPr id="0" name=""/>
        <dsp:cNvSpPr/>
      </dsp:nvSpPr>
      <dsp:spPr>
        <a:xfrm>
          <a:off x="0" y="1418109"/>
          <a:ext cx="11517261"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ea typeface="Calibri" panose="020F0502020204030204" pitchFamily="34" charset="0"/>
              <a:cs typeface="Calibri" panose="020F0502020204030204" pitchFamily="34" charset="0"/>
            </a:rPr>
            <a:t>Changes in HR1 </a:t>
          </a:r>
        </a:p>
      </dsp:txBody>
      <dsp:txXfrm>
        <a:off x="35125" y="1453234"/>
        <a:ext cx="11447011" cy="649299"/>
      </dsp:txXfrm>
    </dsp:sp>
    <dsp:sp modelId="{9D7C6CE6-998F-4122-8AB9-3D5A280F5BE8}">
      <dsp:nvSpPr>
        <dsp:cNvPr id="0" name=""/>
        <dsp:cNvSpPr/>
      </dsp:nvSpPr>
      <dsp:spPr>
        <a:xfrm>
          <a:off x="0" y="2137659"/>
          <a:ext cx="11517261" cy="111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673"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latin typeface="+mn-lt"/>
              <a:ea typeface="Calibri" panose="020F0502020204030204" pitchFamily="34" charset="0"/>
              <a:cs typeface="Calibri" panose="020F0502020204030204" pitchFamily="34" charset="0"/>
            </a:rPr>
            <a:t>Legislation says they must be conducted at least every 6 months; states can do even more frequent checks</a:t>
          </a:r>
        </a:p>
        <a:p>
          <a:pPr marL="228600" lvl="1" indent="-228600" algn="l" defTabSz="1022350">
            <a:lnSpc>
              <a:spcPct val="90000"/>
            </a:lnSpc>
            <a:spcBef>
              <a:spcPct val="0"/>
            </a:spcBef>
            <a:spcAft>
              <a:spcPct val="20000"/>
            </a:spcAft>
            <a:buChar char="•"/>
          </a:pPr>
          <a:r>
            <a:rPr lang="en-US" sz="2300" kern="1200" dirty="0">
              <a:latin typeface="+mn-lt"/>
              <a:ea typeface="Calibri" panose="020F0502020204030204" pitchFamily="34" charset="0"/>
              <a:cs typeface="Calibri" panose="020F0502020204030204" pitchFamily="34" charset="0"/>
            </a:rPr>
            <a:t>Takes effect 12/31/2026</a:t>
          </a:r>
        </a:p>
      </dsp:txBody>
      <dsp:txXfrm>
        <a:off x="0" y="2137659"/>
        <a:ext cx="11517261" cy="1117800"/>
      </dsp:txXfrm>
    </dsp:sp>
    <dsp:sp modelId="{7E466C3E-D2B2-4BA5-9C91-BE05172A9E0F}">
      <dsp:nvSpPr>
        <dsp:cNvPr id="0" name=""/>
        <dsp:cNvSpPr/>
      </dsp:nvSpPr>
      <dsp:spPr>
        <a:xfrm>
          <a:off x="0" y="3255459"/>
          <a:ext cx="11517261"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ea typeface="Calibri" panose="020F0502020204030204" pitchFamily="34" charset="0"/>
              <a:cs typeface="Calibri" panose="020F0502020204030204" pitchFamily="34" charset="0"/>
            </a:rPr>
            <a:t>Impact</a:t>
          </a:r>
        </a:p>
      </dsp:txBody>
      <dsp:txXfrm>
        <a:off x="35125" y="3290584"/>
        <a:ext cx="11447011" cy="649299"/>
      </dsp:txXfrm>
    </dsp:sp>
    <dsp:sp modelId="{76CB3A0C-BC28-4C78-8AD2-4BD220F9AD7C}">
      <dsp:nvSpPr>
        <dsp:cNvPr id="0" name=""/>
        <dsp:cNvSpPr/>
      </dsp:nvSpPr>
      <dsp:spPr>
        <a:xfrm>
          <a:off x="0" y="3975009"/>
          <a:ext cx="11517261" cy="111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673"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$63 billion in savings</a:t>
          </a:r>
        </a:p>
        <a:p>
          <a:pPr marL="228600" lvl="1" indent="-228600" algn="l" defTabSz="1022350">
            <a:lnSpc>
              <a:spcPct val="90000"/>
            </a:lnSpc>
            <a:spcBef>
              <a:spcPct val="0"/>
            </a:spcBef>
            <a:spcAft>
              <a:spcPct val="20000"/>
            </a:spcAft>
            <a:buChar char="•"/>
          </a:pPr>
          <a:r>
            <a:rPr lang="en-US" sz="2300" kern="1200"/>
            <a:t>Some people who may otherwise qualify for coverage may lose it due to not being aware of administrative requirements or able to produce documentation of their exemption</a:t>
          </a:r>
        </a:p>
      </dsp:txBody>
      <dsp:txXfrm>
        <a:off x="0" y="3975009"/>
        <a:ext cx="11517261" cy="11178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E0739-F36B-45D8-80E6-E3BA74CD2636}">
      <dsp:nvSpPr>
        <dsp:cNvPr id="0" name=""/>
        <dsp:cNvSpPr/>
      </dsp:nvSpPr>
      <dsp:spPr>
        <a:xfrm>
          <a:off x="2303452" y="1654"/>
          <a:ext cx="9213808" cy="1695916"/>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773" tIns="430763" rIns="178773" bIns="430763" numCol="1" spcCol="1270" anchor="ctr" anchorCtr="0">
          <a:noAutofit/>
        </a:bodyPr>
        <a:lstStyle/>
        <a:p>
          <a:pPr marL="0" lvl="0" indent="0" algn="l" defTabSz="844550">
            <a:lnSpc>
              <a:spcPct val="90000"/>
            </a:lnSpc>
            <a:spcBef>
              <a:spcPct val="0"/>
            </a:spcBef>
            <a:spcAft>
              <a:spcPct val="35000"/>
            </a:spcAft>
            <a:buNone/>
          </a:pPr>
          <a:r>
            <a:rPr lang="en-US" sz="1900" kern="1200" dirty="0"/>
            <a:t>Limit which immigrants qualify for Medicaid coverage. Effective 10/1/2026.</a:t>
          </a:r>
        </a:p>
      </dsp:txBody>
      <dsp:txXfrm>
        <a:off x="2303452" y="1654"/>
        <a:ext cx="9213808" cy="1695916"/>
      </dsp:txXfrm>
    </dsp:sp>
    <dsp:sp modelId="{FCC12DE1-3EE1-41EF-9F67-A07CDDC7C757}">
      <dsp:nvSpPr>
        <dsp:cNvPr id="0" name=""/>
        <dsp:cNvSpPr/>
      </dsp:nvSpPr>
      <dsp:spPr>
        <a:xfrm>
          <a:off x="0" y="1654"/>
          <a:ext cx="2303452" cy="169591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891" tIns="167519" rIns="121891" bIns="167519"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ea typeface="Calibri" panose="020F0502020204030204" pitchFamily="34" charset="0"/>
              <a:cs typeface="Calibri" panose="020F0502020204030204" pitchFamily="34" charset="0"/>
            </a:rPr>
            <a:t>Eligibility</a:t>
          </a:r>
        </a:p>
      </dsp:txBody>
      <dsp:txXfrm>
        <a:off x="0" y="1654"/>
        <a:ext cx="2303452" cy="1695916"/>
      </dsp:txXfrm>
    </dsp:sp>
    <dsp:sp modelId="{17DD4FB7-95A1-43E1-88E0-800FC028C22A}">
      <dsp:nvSpPr>
        <dsp:cNvPr id="0" name=""/>
        <dsp:cNvSpPr/>
      </dsp:nvSpPr>
      <dsp:spPr>
        <a:xfrm>
          <a:off x="2303452" y="1799326"/>
          <a:ext cx="9213808" cy="1695916"/>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773" tIns="430763" rIns="178773" bIns="430763" numCol="1" spcCol="1270" anchor="ctr" anchorCtr="0">
          <a:noAutofit/>
        </a:bodyPr>
        <a:lstStyle/>
        <a:p>
          <a:pPr marL="0" lvl="0" indent="0" algn="l" defTabSz="844550">
            <a:lnSpc>
              <a:spcPct val="90000"/>
            </a:lnSpc>
            <a:spcBef>
              <a:spcPct val="0"/>
            </a:spcBef>
            <a:spcAft>
              <a:spcPct val="35000"/>
            </a:spcAft>
            <a:buNone/>
          </a:pPr>
          <a:r>
            <a:rPr lang="en-US" sz="1900" kern="1200" dirty="0"/>
            <a:t>Restrict payments to certain family planning providers (this was aimed at prohibiting Planned Parenthood sites from receiving Medicaid funding, which impacts their ability to conduct cervical cancer screenings). Effective upon enactment for one year.</a:t>
          </a:r>
        </a:p>
      </dsp:txBody>
      <dsp:txXfrm>
        <a:off x="2303452" y="1799326"/>
        <a:ext cx="9213808" cy="1695916"/>
      </dsp:txXfrm>
    </dsp:sp>
    <dsp:sp modelId="{179A9641-E424-4B43-859D-C1E58B58161F}">
      <dsp:nvSpPr>
        <dsp:cNvPr id="0" name=""/>
        <dsp:cNvSpPr/>
      </dsp:nvSpPr>
      <dsp:spPr>
        <a:xfrm>
          <a:off x="0" y="1799326"/>
          <a:ext cx="2303452" cy="169591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891" tIns="167519" rIns="121891" bIns="167519" numCol="1" spcCol="1270" anchor="ctr" anchorCtr="0">
          <a:noAutofit/>
        </a:bodyPr>
        <a:lstStyle/>
        <a:p>
          <a:pPr marL="0" lvl="0" indent="0" algn="ctr" defTabSz="1066800">
            <a:lnSpc>
              <a:spcPct val="90000"/>
            </a:lnSpc>
            <a:spcBef>
              <a:spcPct val="0"/>
            </a:spcBef>
            <a:spcAft>
              <a:spcPct val="35000"/>
            </a:spcAft>
            <a:buNone/>
          </a:pPr>
          <a:r>
            <a:rPr lang="en-US" sz="2400" kern="1200">
              <a:latin typeface="Calibri" panose="020F0502020204030204" pitchFamily="34" charset="0"/>
              <a:ea typeface="Calibri" panose="020F0502020204030204" pitchFamily="34" charset="0"/>
              <a:cs typeface="Calibri" panose="020F0502020204030204" pitchFamily="34" charset="0"/>
            </a:rPr>
            <a:t>Family planning</a:t>
          </a:r>
        </a:p>
      </dsp:txBody>
      <dsp:txXfrm>
        <a:off x="0" y="1799326"/>
        <a:ext cx="2303452" cy="1695916"/>
      </dsp:txXfrm>
    </dsp:sp>
    <dsp:sp modelId="{986371A7-FCA3-46A5-BBBB-DA43E173862B}">
      <dsp:nvSpPr>
        <dsp:cNvPr id="0" name=""/>
        <dsp:cNvSpPr/>
      </dsp:nvSpPr>
      <dsp:spPr>
        <a:xfrm>
          <a:off x="2303452" y="3596997"/>
          <a:ext cx="9213808" cy="1695916"/>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773" tIns="430763" rIns="178773" bIns="430763" numCol="1" spcCol="1270" anchor="ctr" anchorCtr="0">
          <a:noAutofit/>
        </a:bodyPr>
        <a:lstStyle/>
        <a:p>
          <a:pPr marL="0" lvl="0" indent="0" algn="l" defTabSz="844550">
            <a:lnSpc>
              <a:spcPct val="90000"/>
            </a:lnSpc>
            <a:spcBef>
              <a:spcPct val="0"/>
            </a:spcBef>
            <a:spcAft>
              <a:spcPct val="35000"/>
            </a:spcAft>
            <a:buNone/>
          </a:pPr>
          <a:r>
            <a:rPr lang="en-US" sz="1900" kern="1200" dirty="0"/>
            <a:t>Require states to impose cost sharing requirements on Medicaid expansion adults with income exceeding 100 percent of the federal poverty level. Effective 10/1/2028. </a:t>
          </a:r>
        </a:p>
      </dsp:txBody>
      <dsp:txXfrm>
        <a:off x="2303452" y="3596997"/>
        <a:ext cx="9213808" cy="1695916"/>
      </dsp:txXfrm>
    </dsp:sp>
    <dsp:sp modelId="{A74486AF-017F-4EBF-B4B0-72C14A04F06D}">
      <dsp:nvSpPr>
        <dsp:cNvPr id="0" name=""/>
        <dsp:cNvSpPr/>
      </dsp:nvSpPr>
      <dsp:spPr>
        <a:xfrm>
          <a:off x="0" y="3596997"/>
          <a:ext cx="2303452" cy="169591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891" tIns="167519" rIns="121891" bIns="167519" numCol="1" spcCol="1270" anchor="ctr" anchorCtr="0">
          <a:noAutofit/>
        </a:bodyPr>
        <a:lstStyle/>
        <a:p>
          <a:pPr marL="0" lvl="0" indent="0" algn="ctr" defTabSz="1066800">
            <a:lnSpc>
              <a:spcPct val="90000"/>
            </a:lnSpc>
            <a:spcBef>
              <a:spcPct val="0"/>
            </a:spcBef>
            <a:spcAft>
              <a:spcPct val="35000"/>
            </a:spcAft>
            <a:buNone/>
          </a:pPr>
          <a:r>
            <a:rPr lang="en-US" sz="2400" kern="1200">
              <a:latin typeface="Calibri" panose="020F0502020204030204" pitchFamily="34" charset="0"/>
              <a:ea typeface="Calibri" panose="020F0502020204030204" pitchFamily="34" charset="0"/>
              <a:cs typeface="Calibri" panose="020F0502020204030204" pitchFamily="34" charset="0"/>
            </a:rPr>
            <a:t>Cost sharing</a:t>
          </a:r>
        </a:p>
      </dsp:txBody>
      <dsp:txXfrm>
        <a:off x="0" y="3596997"/>
        <a:ext cx="2303452" cy="169591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26FA1C-5F99-4EBE-9B97-77E0CAFE7A06}" type="datetimeFigureOut">
              <a:t>8/4/2025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70041A-213A-4AB1-939B-D06206DCDDA8}" type="slidenum">
              <a:t>‹#›</a:t>
            </a:fld>
            <a:endParaRPr lang="en-US"/>
          </a:p>
        </p:txBody>
      </p:sp>
    </p:spTree>
    <p:extLst>
      <p:ext uri="{BB962C8B-B14F-4D97-AF65-F5344CB8AC3E}">
        <p14:creationId xmlns:p14="http://schemas.microsoft.com/office/powerpoint/2010/main" val="2974178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00813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0A9A7E-D180-453C-8999-D84358C1E6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548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60818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216E8-98F8-6D40-7479-557C2440FC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0DB646-5D34-0C97-D10A-3C713E1381D7}"/>
              </a:ext>
            </a:extLst>
          </p:cNvPr>
          <p:cNvSpPr>
            <a:spLocks noGrp="1" noRot="1" noChangeAspect="1"/>
          </p:cNvSpPr>
          <p:nvPr>
            <p:ph type="sldImg"/>
          </p:nvPr>
        </p:nvSpPr>
        <p:spPr>
          <a:xfrm>
            <a:off x="396875" y="692150"/>
            <a:ext cx="6156325" cy="3463925"/>
          </a:xfrm>
        </p:spPr>
      </p:sp>
      <p:sp>
        <p:nvSpPr>
          <p:cNvPr id="3" name="Notes Placeholder 2">
            <a:extLst>
              <a:ext uri="{FF2B5EF4-FFF2-40B4-BE49-F238E27FC236}">
                <a16:creationId xmlns:a16="http://schemas.microsoft.com/office/drawing/2014/main" id="{2474A9BC-3F56-292F-9FE8-E1E71CC842E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93738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60818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Provider Taxes – States tax payors and providers on net patient revenue. Those payments are reinvested into Medicaid rate. This would trigger higher federal match.  This used to be capped at 6%. Expansion states are now capped at 3.5% and non expansion states are frozen, and unable to raise the tax. This limits State revenue generated by those taxes because now less federal match than before.</a:t>
            </a:r>
          </a:p>
          <a:p>
            <a:endParaRPr lang="en-US"/>
          </a:p>
          <a:p>
            <a:r>
              <a:rPr lang="en-US"/>
              <a:t>Rural grant – pooled fund for rural hospitals  (ostensibly prevent essential hospitals from closing)</a:t>
            </a:r>
          </a:p>
          <a:p>
            <a:endParaRPr lang="en-US"/>
          </a:p>
          <a:p>
            <a:r>
              <a:rPr lang="en-US"/>
              <a:t>Premium tax credit eliminates subsidies for all exchange coverage, everyone’s premiums go up – (KFF article 75% increase request)</a:t>
            </a:r>
          </a:p>
          <a:p>
            <a:endParaRPr lang="en-US"/>
          </a:p>
          <a:p>
            <a:endParaRPr lang="en-US"/>
          </a:p>
        </p:txBody>
      </p:sp>
      <p:sp>
        <p:nvSpPr>
          <p:cNvPr id="4" name="Slide Number Placeholder 3"/>
          <p:cNvSpPr>
            <a:spLocks noGrp="1"/>
          </p:cNvSpPr>
          <p:nvPr>
            <p:ph type="sldNum" sz="quarter" idx="5"/>
          </p:nvPr>
        </p:nvSpPr>
        <p:spPr/>
        <p:txBody>
          <a:bodyPr/>
          <a:lstStyle/>
          <a:p>
            <a:fld id="{60845518-468A-4E9F-B788-62858245B575}" type="slidenum">
              <a:rPr lang="en-US" smtClean="0"/>
              <a:t>22</a:t>
            </a:fld>
            <a:endParaRPr lang="en-US"/>
          </a:p>
        </p:txBody>
      </p:sp>
    </p:spTree>
    <p:extLst>
      <p:ext uri="{BB962C8B-B14F-4D97-AF65-F5344CB8AC3E}">
        <p14:creationId xmlns:p14="http://schemas.microsoft.com/office/powerpoint/2010/main" val="1804050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845518-468A-4E9F-B788-62858245B575}" type="slidenum">
              <a:rPr lang="en-US" smtClean="0"/>
              <a:t>23</a:t>
            </a:fld>
            <a:endParaRPr lang="en-US"/>
          </a:p>
        </p:txBody>
      </p:sp>
    </p:spTree>
    <p:extLst>
      <p:ext uri="{BB962C8B-B14F-4D97-AF65-F5344CB8AC3E}">
        <p14:creationId xmlns:p14="http://schemas.microsoft.com/office/powerpoint/2010/main" val="3908278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845518-468A-4E9F-B788-62858245B575}" type="slidenum">
              <a:rPr lang="en-US" smtClean="0"/>
              <a:t>24</a:t>
            </a:fld>
            <a:endParaRPr lang="en-US"/>
          </a:p>
        </p:txBody>
      </p:sp>
    </p:spTree>
    <p:extLst>
      <p:ext uri="{BB962C8B-B14F-4D97-AF65-F5344CB8AC3E}">
        <p14:creationId xmlns:p14="http://schemas.microsoft.com/office/powerpoint/2010/main" val="2352450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845518-468A-4E9F-B788-62858245B575}" type="slidenum">
              <a:rPr lang="en-US" smtClean="0"/>
              <a:t>29</a:t>
            </a:fld>
            <a:endParaRPr lang="en-US"/>
          </a:p>
        </p:txBody>
      </p:sp>
    </p:spTree>
    <p:extLst>
      <p:ext uri="{BB962C8B-B14F-4D97-AF65-F5344CB8AC3E}">
        <p14:creationId xmlns:p14="http://schemas.microsoft.com/office/powerpoint/2010/main" val="407153323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10" Type="http://schemas.openxmlformats.org/officeDocument/2006/relationships/image" Target="../media/image21.sv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svg"/><Relationship Id="rId7" Type="http://schemas.openxmlformats.org/officeDocument/2006/relationships/image" Target="../media/image2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25.png"/><Relationship Id="rId5" Type="http://schemas.openxmlformats.org/officeDocument/2006/relationships/image" Target="../media/image23.svg"/><Relationship Id="rId10" Type="http://schemas.openxmlformats.org/officeDocument/2006/relationships/image" Target="../media/image21.sv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_Option 1">
    <p:spTree>
      <p:nvGrpSpPr>
        <p:cNvPr id="1" name=""/>
        <p:cNvGrpSpPr/>
        <p:nvPr/>
      </p:nvGrpSpPr>
      <p:grpSpPr>
        <a:xfrm>
          <a:off x="0" y="0"/>
          <a:ext cx="0" cy="0"/>
          <a:chOff x="0" y="0"/>
          <a:chExt cx="0" cy="0"/>
        </a:xfrm>
      </p:grpSpPr>
      <p:pic>
        <p:nvPicPr>
          <p:cNvPr id="10" name="Picture 9" descr="A picture containing blur&#10;&#10;Description automatically generated">
            <a:extLst>
              <a:ext uri="{FF2B5EF4-FFF2-40B4-BE49-F238E27FC236}">
                <a16:creationId xmlns:a16="http://schemas.microsoft.com/office/drawing/2014/main" id="{B80F4A07-A17C-4B9C-B5EE-3DCA7EF27AC8}"/>
              </a:ext>
            </a:extLst>
          </p:cNvPr>
          <p:cNvPicPr>
            <a:picLocks noChangeAspect="1"/>
          </p:cNvPicPr>
          <p:nvPr userDrawn="1"/>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 r="48319"/>
          <a:stretch/>
        </p:blipFill>
        <p:spPr>
          <a:xfrm>
            <a:off x="5637667" y="0"/>
            <a:ext cx="6554334" cy="6858000"/>
          </a:xfrm>
          <a:prstGeom prst="rect">
            <a:avLst/>
          </a:prstGeom>
        </p:spPr>
      </p:pic>
      <p:grpSp>
        <p:nvGrpSpPr>
          <p:cNvPr id="3" name="Group 2">
            <a:extLst>
              <a:ext uri="{FF2B5EF4-FFF2-40B4-BE49-F238E27FC236}">
                <a16:creationId xmlns:a16="http://schemas.microsoft.com/office/drawing/2014/main" id="{FA2AF74B-71E1-476E-9EBE-4BB51DBF07B6}"/>
              </a:ext>
            </a:extLst>
          </p:cNvPr>
          <p:cNvGrpSpPr/>
          <p:nvPr userDrawn="1"/>
        </p:nvGrpSpPr>
        <p:grpSpPr>
          <a:xfrm rot="16200000" flipH="1">
            <a:off x="1076956" y="-1154337"/>
            <a:ext cx="6858002" cy="9166677"/>
            <a:chOff x="-3358" y="0"/>
            <a:chExt cx="12164270" cy="5976064"/>
          </a:xfrm>
        </p:grpSpPr>
        <p:sp>
          <p:nvSpPr>
            <p:cNvPr id="4" name="Flowchart: Manual Input 5">
              <a:extLst>
                <a:ext uri="{FF2B5EF4-FFF2-40B4-BE49-F238E27FC236}">
                  <a16:creationId xmlns:a16="http://schemas.microsoft.com/office/drawing/2014/main" id="{1A090369-6EF2-4961-A602-763DB5712A9A}"/>
                </a:ext>
              </a:extLst>
            </p:cNvPr>
            <p:cNvSpPr/>
            <p:nvPr userDrawn="1"/>
          </p:nvSpPr>
          <p:spPr>
            <a:xfrm flipV="1">
              <a:off x="-3358" y="228600"/>
              <a:ext cx="12164270" cy="574746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963 h 8963"/>
                <a:gd name="connsiteX1" fmla="*/ 9971 w 10000"/>
                <a:gd name="connsiteY1" fmla="*/ 0 h 8963"/>
                <a:gd name="connsiteX2" fmla="*/ 10000 w 10000"/>
                <a:gd name="connsiteY2" fmla="*/ 8963 h 8963"/>
                <a:gd name="connsiteX3" fmla="*/ 0 w 10000"/>
                <a:gd name="connsiteY3" fmla="*/ 8963 h 8963"/>
                <a:gd name="connsiteX4" fmla="*/ 0 w 10000"/>
                <a:gd name="connsiteY4" fmla="*/ 963 h 8963"/>
                <a:gd name="connsiteX0" fmla="*/ 0 w 10000"/>
                <a:gd name="connsiteY0" fmla="*/ 1093 h 10019"/>
                <a:gd name="connsiteX1" fmla="*/ 9985 w 10000"/>
                <a:gd name="connsiteY1" fmla="*/ 0 h 10019"/>
                <a:gd name="connsiteX2" fmla="*/ 10000 w 10000"/>
                <a:gd name="connsiteY2" fmla="*/ 10019 h 10019"/>
                <a:gd name="connsiteX3" fmla="*/ 0 w 10000"/>
                <a:gd name="connsiteY3" fmla="*/ 10019 h 10019"/>
                <a:gd name="connsiteX4" fmla="*/ 0 w 10000"/>
                <a:gd name="connsiteY4" fmla="*/ 1093 h 10019"/>
                <a:gd name="connsiteX0" fmla="*/ 0 w 10002"/>
                <a:gd name="connsiteY0" fmla="*/ 1168 h 10094"/>
                <a:gd name="connsiteX1" fmla="*/ 9999 w 10002"/>
                <a:gd name="connsiteY1" fmla="*/ 0 h 10094"/>
                <a:gd name="connsiteX2" fmla="*/ 10000 w 10002"/>
                <a:gd name="connsiteY2" fmla="*/ 10094 h 10094"/>
                <a:gd name="connsiteX3" fmla="*/ 0 w 10002"/>
                <a:gd name="connsiteY3" fmla="*/ 10094 h 10094"/>
                <a:gd name="connsiteX4" fmla="*/ 0 w 10002"/>
                <a:gd name="connsiteY4" fmla="*/ 1168 h 10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94">
                  <a:moveTo>
                    <a:pt x="0" y="1168"/>
                  </a:moveTo>
                  <a:lnTo>
                    <a:pt x="9999" y="0"/>
                  </a:lnTo>
                  <a:cubicBezTo>
                    <a:pt x="10009" y="3334"/>
                    <a:pt x="9990" y="6760"/>
                    <a:pt x="10000" y="10094"/>
                  </a:cubicBezTo>
                  <a:lnTo>
                    <a:pt x="0" y="10094"/>
                  </a:lnTo>
                  <a:lnTo>
                    <a:pt x="0" y="116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Flowchart: Manual Input 5">
              <a:extLst>
                <a:ext uri="{FF2B5EF4-FFF2-40B4-BE49-F238E27FC236}">
                  <a16:creationId xmlns:a16="http://schemas.microsoft.com/office/drawing/2014/main" id="{99F207BC-2E0D-4A81-B073-E70945D6ED37}"/>
                </a:ext>
              </a:extLst>
            </p:cNvPr>
            <p:cNvSpPr/>
            <p:nvPr userDrawn="1"/>
          </p:nvSpPr>
          <p:spPr>
            <a:xfrm flipV="1">
              <a:off x="-3357" y="0"/>
              <a:ext cx="12164269" cy="574746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963 h 8963"/>
                <a:gd name="connsiteX1" fmla="*/ 9971 w 10000"/>
                <a:gd name="connsiteY1" fmla="*/ 0 h 8963"/>
                <a:gd name="connsiteX2" fmla="*/ 10000 w 10000"/>
                <a:gd name="connsiteY2" fmla="*/ 8963 h 8963"/>
                <a:gd name="connsiteX3" fmla="*/ 0 w 10000"/>
                <a:gd name="connsiteY3" fmla="*/ 8963 h 8963"/>
                <a:gd name="connsiteX4" fmla="*/ 0 w 10000"/>
                <a:gd name="connsiteY4" fmla="*/ 963 h 8963"/>
                <a:gd name="connsiteX0" fmla="*/ 0 w 10000"/>
                <a:gd name="connsiteY0" fmla="*/ 1093 h 10019"/>
                <a:gd name="connsiteX1" fmla="*/ 9985 w 10000"/>
                <a:gd name="connsiteY1" fmla="*/ 0 h 10019"/>
                <a:gd name="connsiteX2" fmla="*/ 10000 w 10000"/>
                <a:gd name="connsiteY2" fmla="*/ 10019 h 10019"/>
                <a:gd name="connsiteX3" fmla="*/ 0 w 10000"/>
                <a:gd name="connsiteY3" fmla="*/ 10019 h 10019"/>
                <a:gd name="connsiteX4" fmla="*/ 0 w 10000"/>
                <a:gd name="connsiteY4" fmla="*/ 1093 h 10019"/>
                <a:gd name="connsiteX0" fmla="*/ 0 w 10002"/>
                <a:gd name="connsiteY0" fmla="*/ 1168 h 10094"/>
                <a:gd name="connsiteX1" fmla="*/ 9999 w 10002"/>
                <a:gd name="connsiteY1" fmla="*/ 0 h 10094"/>
                <a:gd name="connsiteX2" fmla="*/ 10000 w 10002"/>
                <a:gd name="connsiteY2" fmla="*/ 10094 h 10094"/>
                <a:gd name="connsiteX3" fmla="*/ 0 w 10002"/>
                <a:gd name="connsiteY3" fmla="*/ 10094 h 10094"/>
                <a:gd name="connsiteX4" fmla="*/ 0 w 10002"/>
                <a:gd name="connsiteY4" fmla="*/ 1168 h 10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94">
                  <a:moveTo>
                    <a:pt x="0" y="1168"/>
                  </a:moveTo>
                  <a:lnTo>
                    <a:pt x="9999" y="0"/>
                  </a:lnTo>
                  <a:cubicBezTo>
                    <a:pt x="10009" y="3334"/>
                    <a:pt x="9990" y="6760"/>
                    <a:pt x="10000" y="10094"/>
                  </a:cubicBezTo>
                  <a:lnTo>
                    <a:pt x="0" y="10094"/>
                  </a:lnTo>
                  <a:lnTo>
                    <a:pt x="0" y="11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6" name="Text Placeholder 29">
            <a:extLst>
              <a:ext uri="{FF2B5EF4-FFF2-40B4-BE49-F238E27FC236}">
                <a16:creationId xmlns:a16="http://schemas.microsoft.com/office/drawing/2014/main" id="{CACF1783-D4E1-488D-B2F5-C0D20196AC1B}"/>
              </a:ext>
            </a:extLst>
          </p:cNvPr>
          <p:cNvSpPr>
            <a:spLocks noGrp="1"/>
          </p:cNvSpPr>
          <p:nvPr>
            <p:ph type="body" sz="quarter" idx="11" hasCustomPrompt="1"/>
          </p:nvPr>
        </p:nvSpPr>
        <p:spPr>
          <a:xfrm>
            <a:off x="214049" y="5330574"/>
            <a:ext cx="1892300" cy="520700"/>
          </a:xfrm>
          <a:prstGeom prst="rect">
            <a:avLst/>
          </a:prstGeom>
        </p:spPr>
        <p:txBody>
          <a:bodyPr lIns="68580" tIns="34290" rIns="68580" bIns="34290" anchor="ctr" anchorCtr="0"/>
          <a:lstStyle>
            <a:lvl1pPr marL="0" indent="0">
              <a:buNone/>
              <a:defRPr sz="1400" baseline="0">
                <a:solidFill>
                  <a:schemeClr val="bg1"/>
                </a:solidFill>
                <a:latin typeface="+mj-lt"/>
              </a:defRPr>
            </a:lvl1pPr>
          </a:lstStyle>
          <a:p>
            <a:pPr lvl="0"/>
            <a:r>
              <a:rPr lang="en-US"/>
              <a:t>Month DD, YYYY</a:t>
            </a:r>
          </a:p>
        </p:txBody>
      </p:sp>
      <p:sp>
        <p:nvSpPr>
          <p:cNvPr id="7" name="Title 1">
            <a:extLst>
              <a:ext uri="{FF2B5EF4-FFF2-40B4-BE49-F238E27FC236}">
                <a16:creationId xmlns:a16="http://schemas.microsoft.com/office/drawing/2014/main" id="{3FA2E698-09EE-4A73-880C-71492F238131}"/>
              </a:ext>
            </a:extLst>
          </p:cNvPr>
          <p:cNvSpPr>
            <a:spLocks noGrp="1"/>
          </p:cNvSpPr>
          <p:nvPr>
            <p:ph type="ctrTitle"/>
          </p:nvPr>
        </p:nvSpPr>
        <p:spPr>
          <a:xfrm>
            <a:off x="214049" y="1337252"/>
            <a:ext cx="7104175" cy="1421928"/>
          </a:xfrm>
          <a:prstGeom prst="rect">
            <a:avLst/>
          </a:prstGeom>
        </p:spPr>
        <p:txBody>
          <a:bodyPr wrap="square" anchor="b" anchorCtr="0">
            <a:spAutoFit/>
          </a:bodyPr>
          <a:lstStyle>
            <a:lvl1pPr marL="0" indent="0">
              <a:buFont typeface="Arial" panose="020B0604020202020204" pitchFamily="34" charset="0"/>
              <a:buNone/>
              <a:defRPr sz="4800">
                <a:solidFill>
                  <a:schemeClr val="bg1"/>
                </a:solidFill>
                <a:latin typeface="Franklin Gothic Demi" panose="020B0703020102020204" pitchFamily="34" charset="0"/>
              </a:defRPr>
            </a:lvl1pPr>
          </a:lstStyle>
          <a:p>
            <a:r>
              <a:rPr lang="en-US"/>
              <a:t>Click to edit Master title style</a:t>
            </a:r>
          </a:p>
        </p:txBody>
      </p:sp>
      <p:sp>
        <p:nvSpPr>
          <p:cNvPr id="8" name="Subtitle 2">
            <a:extLst>
              <a:ext uri="{FF2B5EF4-FFF2-40B4-BE49-F238E27FC236}">
                <a16:creationId xmlns:a16="http://schemas.microsoft.com/office/drawing/2014/main" id="{ED93D9E3-A954-432A-AF03-FC9F367EA223}"/>
              </a:ext>
            </a:extLst>
          </p:cNvPr>
          <p:cNvSpPr>
            <a:spLocks noGrp="1"/>
          </p:cNvSpPr>
          <p:nvPr>
            <p:ph type="subTitle" idx="1"/>
          </p:nvPr>
        </p:nvSpPr>
        <p:spPr>
          <a:xfrm>
            <a:off x="214049" y="2893419"/>
            <a:ext cx="7104175" cy="1089529"/>
          </a:xfrm>
          <a:prstGeom prst="rect">
            <a:avLst/>
          </a:prstGeom>
        </p:spPr>
        <p:txBody>
          <a:bodyPr wrap="square">
            <a:spAutoFit/>
          </a:bodyPr>
          <a:lstStyle>
            <a:lvl1pPr marL="0" indent="0">
              <a:buNone/>
              <a:defRPr sz="3600" cap="all" baseline="0">
                <a:solidFill>
                  <a:schemeClr val="bg1"/>
                </a:solidFill>
                <a:latin typeface="Franklin Gothic Book" panose="020B0503020102020204" pitchFamily="34" charset="0"/>
              </a:defRPr>
            </a:lvl1pPr>
          </a:lstStyle>
          <a:p>
            <a:r>
              <a:rPr lang="en-US"/>
              <a:t>Click to edit Master subtitle style</a:t>
            </a:r>
          </a:p>
        </p:txBody>
      </p:sp>
      <p:pic>
        <p:nvPicPr>
          <p:cNvPr id="2" name="Picture 1">
            <a:extLst>
              <a:ext uri="{FF2B5EF4-FFF2-40B4-BE49-F238E27FC236}">
                <a16:creationId xmlns:a16="http://schemas.microsoft.com/office/drawing/2014/main" id="{BED041FC-2FB4-7BA4-5C9A-3EF7BE25DFB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73268" y="5993148"/>
            <a:ext cx="1671178" cy="654573"/>
          </a:xfrm>
          <a:prstGeom prst="rect">
            <a:avLst/>
          </a:prstGeom>
        </p:spPr>
      </p:pic>
    </p:spTree>
    <p:extLst>
      <p:ext uri="{BB962C8B-B14F-4D97-AF65-F5344CB8AC3E}">
        <p14:creationId xmlns:p14="http://schemas.microsoft.com/office/powerpoint/2010/main" val="1941586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Option 2 - LP Strategy">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4176638" y="6627168"/>
            <a:ext cx="8015362" cy="230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1" y="6627169"/>
            <a:ext cx="2572469" cy="2308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2572469" y="6627168"/>
            <a:ext cx="1604169"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Content Placeholder 2">
            <a:extLst>
              <a:ext uri="{FF2B5EF4-FFF2-40B4-BE49-F238E27FC236}">
                <a16:creationId xmlns:a16="http://schemas.microsoft.com/office/drawing/2014/main" id="{8F4FE9E6-30A0-443C-B15D-F898F95BF473}"/>
              </a:ext>
            </a:extLst>
          </p:cNvPr>
          <p:cNvSpPr>
            <a:spLocks noGrp="1"/>
          </p:cNvSpPr>
          <p:nvPr>
            <p:ph idx="10" hasCustomPrompt="1"/>
          </p:nvPr>
        </p:nvSpPr>
        <p:spPr>
          <a:xfrm>
            <a:off x="322928" y="6293328"/>
            <a:ext cx="11267184" cy="230832"/>
          </a:xfrm>
          <a:prstGeom prst="rect">
            <a:avLst/>
          </a:prstGeom>
        </p:spPr>
        <p:txBody>
          <a:bodyPr wrap="square" anchor="b" anchorCtr="0">
            <a:spAutoFit/>
          </a:bodyPr>
          <a:lstStyle>
            <a:lvl1pPr marL="0" indent="0" algn="l">
              <a:lnSpc>
                <a:spcPct val="100000"/>
              </a:lnSpc>
              <a:spcBef>
                <a:spcPts val="0"/>
              </a:spcBef>
              <a:buNone/>
              <a:defRPr sz="900">
                <a:solidFill>
                  <a:schemeClr val="accent5"/>
                </a:solidFill>
                <a:latin typeface="+mn-lt"/>
              </a:defRPr>
            </a:lvl1pPr>
            <a:lvl2pPr>
              <a:defRPr sz="2000">
                <a:solidFill>
                  <a:schemeClr val="accent5"/>
                </a:solidFill>
                <a:latin typeface="+mj-lt"/>
              </a:defRPr>
            </a:lvl2pPr>
            <a:lvl3pPr>
              <a:defRPr sz="1400">
                <a:solidFill>
                  <a:schemeClr val="accent5"/>
                </a:solidFill>
                <a:latin typeface="+mj-lt"/>
              </a:defRPr>
            </a:lvl3pPr>
            <a:lvl4pPr>
              <a:defRPr sz="1200">
                <a:solidFill>
                  <a:schemeClr val="accent5"/>
                </a:solidFill>
                <a:latin typeface="+mj-lt"/>
              </a:defRPr>
            </a:lvl4pPr>
            <a:lvl5pPr>
              <a:defRPr sz="1200">
                <a:solidFill>
                  <a:schemeClr val="accent5"/>
                </a:solidFill>
                <a:latin typeface="+mj-lt"/>
              </a:defRPr>
            </a:lvl5pPr>
          </a:lstStyle>
          <a:p>
            <a:pPr lvl="0"/>
            <a:r>
              <a:rPr lang="en-US"/>
              <a:t>NOTES: </a:t>
            </a:r>
          </a:p>
        </p:txBody>
      </p:sp>
      <p:sp>
        <p:nvSpPr>
          <p:cNvPr id="12" name="Freeform 9">
            <a:extLst>
              <a:ext uri="{FF2B5EF4-FFF2-40B4-BE49-F238E27FC236}">
                <a16:creationId xmlns:a16="http://schemas.microsoft.com/office/drawing/2014/main" id="{6F80B7CE-AEE5-4691-AD2E-3CB3150A269D}"/>
              </a:ext>
            </a:extLst>
          </p:cNvPr>
          <p:cNvSpPr>
            <a:spLocks/>
          </p:cNvSpPr>
          <p:nvPr userDrawn="1"/>
        </p:nvSpPr>
        <p:spPr bwMode="auto">
          <a:xfrm rot="16627444">
            <a:off x="321161" y="253926"/>
            <a:ext cx="511574" cy="410714"/>
          </a:xfrm>
          <a:prstGeom prst="hexagon">
            <a:avLst/>
          </a:prstGeom>
          <a:solidFill>
            <a:schemeClr val="accent3"/>
          </a:solidFill>
          <a:ln w="57150">
            <a:solidFill>
              <a:schemeClr val="accent3"/>
            </a:solidFill>
          </a:ln>
          <a:effectLst>
            <a:outerShdw dist="63500" dir="7800000" sx="101000" sy="101000" algn="ctr" rotWithShape="0">
              <a:schemeClr val="tx2">
                <a:lumMod val="40000"/>
                <a:lumOff val="60000"/>
                <a:alpha val="40000"/>
              </a:schemeClr>
            </a:outerShdw>
          </a:effectLst>
        </p:spPr>
        <p:txBody>
          <a:bodyPr vert="horz" wrap="square" lIns="45601" tIns="22800" rIns="45601" bIns="22800" numCol="1" anchor="t" anchorCtr="0" compatLnSpc="1">
            <a:prstTxWarp prst="textNoShape">
              <a:avLst/>
            </a:prstTxWarp>
          </a:bodyPr>
          <a:lstStyle/>
          <a:p>
            <a:endParaRPr lang="en-US" sz="898"/>
          </a:p>
        </p:txBody>
      </p:sp>
      <p:sp>
        <p:nvSpPr>
          <p:cNvPr id="17" name="Rectangle 6">
            <a:extLst>
              <a:ext uri="{FF2B5EF4-FFF2-40B4-BE49-F238E27FC236}">
                <a16:creationId xmlns:a16="http://schemas.microsoft.com/office/drawing/2014/main" id="{8B4AE875-188B-4B6A-B4C2-5FD36226681D}"/>
              </a:ext>
            </a:extLst>
          </p:cNvPr>
          <p:cNvSpPr>
            <a:spLocks noChangeArrowheads="1"/>
          </p:cNvSpPr>
          <p:nvPr userDrawn="1"/>
        </p:nvSpPr>
        <p:spPr bwMode="auto">
          <a:xfrm>
            <a:off x="137660" y="6646406"/>
            <a:ext cx="1262115" cy="192358"/>
          </a:xfrm>
          <a:prstGeom prst="rect">
            <a:avLst/>
          </a:prstGeom>
          <a:noFill/>
          <a:ln w="9525">
            <a:noFill/>
            <a:miter lim="800000"/>
            <a:headEnd/>
            <a:tailEnd/>
          </a:ln>
        </p:spPr>
        <p:txBody>
          <a:bodyPr wrap="square" lIns="68577" tIns="34289" rIns="68577" bIns="34289">
            <a:spAutoFit/>
          </a:bodyPr>
          <a:lstStyle/>
          <a:p>
            <a:pPr defTabSz="685800" eaLnBrk="0" fontAlgn="base" hangingPunct="0">
              <a:spcBef>
                <a:spcPct val="0"/>
              </a:spcBef>
              <a:spcAft>
                <a:spcPct val="0"/>
              </a:spcAft>
              <a:defRPr/>
            </a:pPr>
            <a:r>
              <a:rPr lang="en-US" sz="800">
                <a:solidFill>
                  <a:schemeClr val="bg1"/>
                </a:solidFill>
                <a:latin typeface="+mn-lt"/>
                <a:ea typeface="ヒラギノ角ゴ Pro W3" pitchFamily="-112" charset="-128"/>
                <a:cs typeface="Segoe UI" pitchFamily="34" charset="0"/>
              </a:rPr>
              <a:t>©2025 LEAVITT PARTNERS </a:t>
            </a:r>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11590111" y="6627170"/>
            <a:ext cx="378619" cy="230830"/>
          </a:xfrm>
          <a:prstGeom prst="rect">
            <a:avLst/>
          </a:prstGeom>
          <a:noFill/>
        </p:spPr>
        <p:txBody>
          <a:bodyPr wrap="square" lIns="68577" tIns="34289" rIns="68577" bIns="34289" rtlCol="0">
            <a:spAutoFit/>
          </a:bodyPr>
          <a:lstStyle/>
          <a:p>
            <a:pPr algn="r" defTabSz="685800"/>
            <a:fld id="{879E2ECD-52C4-4036-9BD3-F4AEC1C18931}" type="slidenum">
              <a:rPr lang="en-US" sz="1050">
                <a:solidFill>
                  <a:schemeClr val="bg1"/>
                </a:solidFill>
                <a:latin typeface="+mn-lt"/>
              </a:rPr>
              <a:pPr algn="r" defTabSz="685800"/>
              <a:t>‹#›</a:t>
            </a:fld>
            <a:endParaRPr lang="en-US" sz="1050">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977938" y="152400"/>
            <a:ext cx="10872686" cy="624834"/>
          </a:xfrm>
          <a:prstGeom prst="rect">
            <a:avLst/>
          </a:prstGeom>
        </p:spPr>
        <p:txBody>
          <a:bodyPr lIns="91438" tIns="0" rIns="91438" bIns="0" anchor="ctr" anchorCtr="0">
            <a:noAutofit/>
          </a:bodyPr>
          <a:lstStyle>
            <a:lvl1pPr algn="l">
              <a:defRPr sz="3200" b="0">
                <a:solidFill>
                  <a:schemeClr val="tx2"/>
                </a:solidFill>
                <a:latin typeface="Franklin Gothic Demi" panose="020B0703020102020204" pitchFamily="34" charset="0"/>
              </a:defRPr>
            </a:lvl1pPr>
          </a:lstStyle>
          <a:p>
            <a:r>
              <a:rPr lang="en-US"/>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323089" y="929635"/>
            <a:ext cx="11545824" cy="5294569"/>
          </a:xfrm>
          <a:prstGeom prst="rect">
            <a:avLst/>
          </a:prstGeom>
        </p:spPr>
        <p:txBody>
          <a:bodyPr/>
          <a:lstStyle>
            <a:lvl1pPr marL="0" indent="0">
              <a:buNone/>
              <a:defRPr sz="2400">
                <a:solidFill>
                  <a:schemeClr val="accent5"/>
                </a:solidFill>
                <a:latin typeface="Franklin Gothic Book" panose="020B0503020102020204" pitchFamily="34" charset="0"/>
              </a:defRPr>
            </a:lvl1pPr>
            <a:lvl2pPr>
              <a:defRPr sz="2000">
                <a:solidFill>
                  <a:schemeClr val="accent5"/>
                </a:solidFill>
                <a:latin typeface="Franklin Gothic Book" panose="020B0503020102020204" pitchFamily="34" charset="0"/>
              </a:defRPr>
            </a:lvl2pPr>
            <a:lvl3pPr>
              <a:defRPr sz="1400">
                <a:solidFill>
                  <a:schemeClr val="accent5"/>
                </a:solidFill>
                <a:latin typeface="Franklin Gothic Book" panose="020B0503020102020204" pitchFamily="34" charset="0"/>
              </a:defRPr>
            </a:lvl3pPr>
            <a:lvl4pPr>
              <a:defRPr sz="1200">
                <a:solidFill>
                  <a:schemeClr val="accent5"/>
                </a:solidFill>
                <a:latin typeface="Franklin Gothic Book" panose="020B0503020102020204" pitchFamily="34" charset="0"/>
              </a:defRPr>
            </a:lvl4pPr>
            <a:lvl5pPr>
              <a:defRPr sz="1200">
                <a:solidFill>
                  <a:schemeClr val="accent5"/>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55B373E5-B1D8-4102-96A4-6891AC46D996}"/>
              </a:ext>
            </a:extLst>
          </p:cNvPr>
          <p:cNvPicPr>
            <a:picLocks noChangeAspect="1"/>
          </p:cNvPicPr>
          <p:nvPr userDrawn="1"/>
        </p:nvPicPr>
        <p:blipFill>
          <a:blip r:embed="rId2"/>
          <a:stretch>
            <a:fillRect/>
          </a:stretch>
        </p:blipFill>
        <p:spPr>
          <a:xfrm>
            <a:off x="11639584" y="6301036"/>
            <a:ext cx="229167" cy="228600"/>
          </a:xfrm>
          <a:prstGeom prst="rect">
            <a:avLst/>
          </a:prstGeom>
        </p:spPr>
      </p:pic>
    </p:spTree>
    <p:extLst>
      <p:ext uri="{BB962C8B-B14F-4D97-AF65-F5344CB8AC3E}">
        <p14:creationId xmlns:p14="http://schemas.microsoft.com/office/powerpoint/2010/main" val="2753912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Option 3">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5461F8AC-EF6B-41CA-B82E-826B4107CF85}"/>
              </a:ext>
            </a:extLst>
          </p:cNvPr>
          <p:cNvSpPr>
            <a:spLocks noChangeArrowheads="1"/>
          </p:cNvSpPr>
          <p:nvPr userDrawn="1"/>
        </p:nvSpPr>
        <p:spPr bwMode="auto">
          <a:xfrm>
            <a:off x="0" y="0"/>
            <a:ext cx="12192000" cy="777234"/>
          </a:xfrm>
          <a:prstGeom prst="rect">
            <a:avLst/>
          </a:prstGeom>
          <a:solidFill>
            <a:schemeClr val="accent1"/>
          </a:solidFill>
          <a:ln w="9525" algn="ctr">
            <a:noFill/>
            <a:round/>
            <a:headEnd/>
            <a:tailEnd/>
          </a:ln>
        </p:spPr>
        <p:txBody>
          <a:bodyPr lIns="68577" tIns="34289" rIns="68577" bIns="34289"/>
          <a:lstStyle/>
          <a:p>
            <a:pPr defTabSz="685800" eaLnBrk="0" fontAlgn="base" hangingPunct="0">
              <a:spcBef>
                <a:spcPct val="0"/>
              </a:spcBef>
              <a:spcAft>
                <a:spcPct val="0"/>
              </a:spcAft>
              <a:defRPr/>
            </a:pPr>
            <a:endParaRPr lang="en-US" sz="1800">
              <a:solidFill>
                <a:prstClr val="black"/>
              </a:solidFill>
              <a:ea typeface="ヒラギノ角ゴ Pro W3" pitchFamily="-112" charset="-128"/>
            </a:endParaRPr>
          </a:p>
        </p:txBody>
      </p:sp>
      <p:sp>
        <p:nvSpPr>
          <p:cNvPr id="4" name="Flowchart: Manual Input 3">
            <a:extLst>
              <a:ext uri="{FF2B5EF4-FFF2-40B4-BE49-F238E27FC236}">
                <a16:creationId xmlns:a16="http://schemas.microsoft.com/office/drawing/2014/main" id="{77F913A0-2804-4E21-8DC9-C1265B2BFA79}"/>
              </a:ext>
            </a:extLst>
          </p:cNvPr>
          <p:cNvSpPr/>
          <p:nvPr userDrawn="1"/>
        </p:nvSpPr>
        <p:spPr>
          <a:xfrm rot="16200000" flipV="1">
            <a:off x="253127" y="-253131"/>
            <a:ext cx="777235" cy="1283494"/>
          </a:xfrm>
          <a:prstGeom prst="flowChartManualInp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itle 1">
            <a:extLst>
              <a:ext uri="{FF2B5EF4-FFF2-40B4-BE49-F238E27FC236}">
                <a16:creationId xmlns:a16="http://schemas.microsoft.com/office/drawing/2014/main" id="{D0FD6DF2-D0CA-4115-A54E-DA84529766E2}"/>
              </a:ext>
            </a:extLst>
          </p:cNvPr>
          <p:cNvSpPr>
            <a:spLocks noGrp="1"/>
          </p:cNvSpPr>
          <p:nvPr>
            <p:ph type="title" hasCustomPrompt="1"/>
          </p:nvPr>
        </p:nvSpPr>
        <p:spPr>
          <a:xfrm>
            <a:off x="1436272" y="152400"/>
            <a:ext cx="10414352" cy="624834"/>
          </a:xfrm>
          <a:prstGeom prst="rect">
            <a:avLst/>
          </a:prstGeom>
        </p:spPr>
        <p:txBody>
          <a:bodyPr lIns="91438" tIns="0" rIns="91438" bIns="0" anchor="ctr" anchorCtr="0">
            <a:noAutofit/>
          </a:bodyPr>
          <a:lstStyle>
            <a:lvl1pPr algn="l">
              <a:defRPr sz="3200" b="0">
                <a:solidFill>
                  <a:schemeClr val="bg1"/>
                </a:solidFill>
                <a:latin typeface="Franklin Gothic Demi" panose="020B0703020102020204" pitchFamily="34" charset="0"/>
              </a:defRPr>
            </a:lvl1pPr>
          </a:lstStyle>
          <a:p>
            <a:r>
              <a:rPr lang="en-US"/>
              <a:t>Title of Slide</a:t>
            </a:r>
          </a:p>
        </p:txBody>
      </p:sp>
      <p:sp>
        <p:nvSpPr>
          <p:cNvPr id="9" name="TextBox 8">
            <a:extLst>
              <a:ext uri="{FF2B5EF4-FFF2-40B4-BE49-F238E27FC236}">
                <a16:creationId xmlns:a16="http://schemas.microsoft.com/office/drawing/2014/main" id="{11BEE3F8-A6E2-438A-BF0F-11F0518EB28E}"/>
              </a:ext>
            </a:extLst>
          </p:cNvPr>
          <p:cNvSpPr txBox="1"/>
          <p:nvPr userDrawn="1"/>
        </p:nvSpPr>
        <p:spPr>
          <a:xfrm>
            <a:off x="-15119" y="76200"/>
            <a:ext cx="1145835" cy="369332"/>
          </a:xfrm>
          <a:prstGeom prst="rect">
            <a:avLst/>
          </a:prstGeom>
          <a:noFill/>
        </p:spPr>
        <p:txBody>
          <a:bodyPr wrap="square" rtlCol="0">
            <a:spAutoFit/>
          </a:bodyPr>
          <a:lstStyle/>
          <a:p>
            <a:pPr algn="ctr"/>
            <a:r>
              <a:rPr lang="en-US" sz="1800" b="1">
                <a:solidFill>
                  <a:schemeClr val="bg1"/>
                </a:solidFill>
                <a:latin typeface="+mn-lt"/>
              </a:rPr>
              <a:t>SECTION</a:t>
            </a:r>
          </a:p>
        </p:txBody>
      </p:sp>
      <p:sp>
        <p:nvSpPr>
          <p:cNvPr id="10" name="Text Placeholder 3">
            <a:extLst>
              <a:ext uri="{FF2B5EF4-FFF2-40B4-BE49-F238E27FC236}">
                <a16:creationId xmlns:a16="http://schemas.microsoft.com/office/drawing/2014/main" id="{91913580-7F76-4D32-B520-AAD2810B7E9E}"/>
              </a:ext>
            </a:extLst>
          </p:cNvPr>
          <p:cNvSpPr>
            <a:spLocks noGrp="1"/>
          </p:cNvSpPr>
          <p:nvPr>
            <p:ph type="body" sz="quarter" idx="11" hasCustomPrompt="1"/>
          </p:nvPr>
        </p:nvSpPr>
        <p:spPr>
          <a:xfrm>
            <a:off x="201162" y="381000"/>
            <a:ext cx="700388" cy="396234"/>
          </a:xfrm>
          <a:prstGeom prst="rect">
            <a:avLst/>
          </a:prstGeom>
          <a:ln>
            <a:noFill/>
          </a:ln>
        </p:spPr>
        <p:txBody>
          <a:bodyPr lIns="0" tIns="0" rIns="0" bIns="0" anchor="ctr" anchorCtr="0"/>
          <a:lstStyle>
            <a:lvl1pPr marL="0" indent="0" algn="ctr">
              <a:buNone/>
              <a:defRPr lang="en-US" sz="2800" b="1" kern="1200" dirty="0" smtClean="0">
                <a:solidFill>
                  <a:schemeClr val="bg1"/>
                </a:solidFill>
                <a:latin typeface="+mj-lt"/>
                <a:ea typeface="+mn-ea"/>
                <a:cs typeface="+mn-cs"/>
              </a:defRPr>
            </a:lvl1pPr>
            <a:lvl2pPr marL="690563" indent="-171450">
              <a:defRPr lang="en-US" sz="2800" kern="1200" dirty="0" smtClean="0">
                <a:solidFill>
                  <a:schemeClr val="accent1"/>
                </a:solidFill>
                <a:latin typeface="+mj-lt"/>
                <a:ea typeface="+mn-ea"/>
                <a:cs typeface="+mn-cs"/>
              </a:defRPr>
            </a:lvl2pPr>
            <a:lvl3pPr marL="1147763" indent="-339725">
              <a:defRPr lang="en-US" sz="2800" kern="1200" dirty="0" smtClean="0">
                <a:solidFill>
                  <a:schemeClr val="accent1"/>
                </a:solidFill>
                <a:latin typeface="+mj-lt"/>
                <a:ea typeface="+mn-ea"/>
                <a:cs typeface="+mn-cs"/>
              </a:defRPr>
            </a:lvl3pPr>
            <a:lvl4pPr marL="1371600" indent="-171450">
              <a:defRPr lang="en-US" sz="2000" kern="1200" dirty="0" smtClean="0">
                <a:solidFill>
                  <a:schemeClr val="accent1"/>
                </a:solidFill>
                <a:latin typeface="+mj-lt"/>
                <a:ea typeface="+mn-ea"/>
                <a:cs typeface="+mn-cs"/>
              </a:defRPr>
            </a:lvl4pPr>
            <a:lvl5pPr>
              <a:defRPr lang="en-US" sz="2000" kern="1200" dirty="0">
                <a:solidFill>
                  <a:schemeClr val="accent1"/>
                </a:solidFill>
                <a:latin typeface="+mj-lt"/>
                <a:ea typeface="+mn-ea"/>
                <a:cs typeface="+mn-cs"/>
              </a:defRPr>
            </a:lvl5pPr>
            <a:lvl6pPr>
              <a:defRPr sz="1400"/>
            </a:lvl6pPr>
          </a:lstStyle>
          <a:p>
            <a:pPr lvl="0"/>
            <a:r>
              <a:rPr lang="en-US"/>
              <a:t>#</a:t>
            </a:r>
          </a:p>
        </p:txBody>
      </p:sp>
      <p:sp>
        <p:nvSpPr>
          <p:cNvPr id="11" name="Content Placeholder 2">
            <a:extLst>
              <a:ext uri="{FF2B5EF4-FFF2-40B4-BE49-F238E27FC236}">
                <a16:creationId xmlns:a16="http://schemas.microsoft.com/office/drawing/2014/main" id="{1F0ECA35-4FF8-4460-A705-581955A1B682}"/>
              </a:ext>
            </a:extLst>
          </p:cNvPr>
          <p:cNvSpPr>
            <a:spLocks noGrp="1"/>
          </p:cNvSpPr>
          <p:nvPr>
            <p:ph idx="1"/>
          </p:nvPr>
        </p:nvSpPr>
        <p:spPr>
          <a:xfrm>
            <a:off x="322928" y="929635"/>
            <a:ext cx="11545824" cy="5294569"/>
          </a:xfrm>
          <a:prstGeom prst="rect">
            <a:avLst/>
          </a:prstGeom>
        </p:spPr>
        <p:txBody>
          <a:bodyPr/>
          <a:lstStyle>
            <a:lvl1pPr marL="0" indent="0">
              <a:buNone/>
              <a:defRPr sz="2400">
                <a:solidFill>
                  <a:schemeClr val="accent5"/>
                </a:solidFill>
                <a:latin typeface="Franklin Gothic Book" panose="020B0503020102020204" pitchFamily="34" charset="0"/>
              </a:defRPr>
            </a:lvl1pPr>
            <a:lvl2pPr>
              <a:defRPr sz="2000">
                <a:solidFill>
                  <a:schemeClr val="accent5"/>
                </a:solidFill>
                <a:latin typeface="Franklin Gothic Book" panose="020B0503020102020204" pitchFamily="34" charset="0"/>
              </a:defRPr>
            </a:lvl2pPr>
            <a:lvl3pPr>
              <a:defRPr sz="1400">
                <a:solidFill>
                  <a:schemeClr val="accent5"/>
                </a:solidFill>
                <a:latin typeface="Franklin Gothic Book" panose="020B0503020102020204" pitchFamily="34" charset="0"/>
              </a:defRPr>
            </a:lvl3pPr>
            <a:lvl4pPr>
              <a:defRPr sz="1200">
                <a:solidFill>
                  <a:schemeClr val="accent5"/>
                </a:solidFill>
                <a:latin typeface="Franklin Gothic Book" panose="020B0503020102020204" pitchFamily="34" charset="0"/>
              </a:defRPr>
            </a:lvl4pPr>
            <a:lvl5pPr>
              <a:defRPr sz="1200">
                <a:solidFill>
                  <a:schemeClr val="accent5"/>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6F6E9395-64A3-4199-8A2E-B9EC9BAA4145}"/>
              </a:ext>
            </a:extLst>
          </p:cNvPr>
          <p:cNvSpPr/>
          <p:nvPr userDrawn="1"/>
        </p:nvSpPr>
        <p:spPr>
          <a:xfrm>
            <a:off x="4176638" y="6627168"/>
            <a:ext cx="8015362" cy="230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A266825E-2B2F-4639-8635-04D2C20DAC5D}"/>
              </a:ext>
            </a:extLst>
          </p:cNvPr>
          <p:cNvSpPr/>
          <p:nvPr userDrawn="1"/>
        </p:nvSpPr>
        <p:spPr>
          <a:xfrm>
            <a:off x="1" y="6627169"/>
            <a:ext cx="2572469" cy="2308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BC1B029F-B849-401F-A869-25911C6FCF43}"/>
              </a:ext>
            </a:extLst>
          </p:cNvPr>
          <p:cNvSpPr/>
          <p:nvPr userDrawn="1"/>
        </p:nvSpPr>
        <p:spPr>
          <a:xfrm>
            <a:off x="2572469" y="6627168"/>
            <a:ext cx="1604169"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Content Placeholder 2">
            <a:extLst>
              <a:ext uri="{FF2B5EF4-FFF2-40B4-BE49-F238E27FC236}">
                <a16:creationId xmlns:a16="http://schemas.microsoft.com/office/drawing/2014/main" id="{0B7ED948-D015-4076-A5D6-F2D60B70F99A}"/>
              </a:ext>
            </a:extLst>
          </p:cNvPr>
          <p:cNvSpPr>
            <a:spLocks noGrp="1"/>
          </p:cNvSpPr>
          <p:nvPr>
            <p:ph idx="10" hasCustomPrompt="1"/>
          </p:nvPr>
        </p:nvSpPr>
        <p:spPr>
          <a:xfrm>
            <a:off x="322928" y="6293328"/>
            <a:ext cx="11267184" cy="230832"/>
          </a:xfrm>
          <a:prstGeom prst="rect">
            <a:avLst/>
          </a:prstGeom>
        </p:spPr>
        <p:txBody>
          <a:bodyPr wrap="square" anchor="b" anchorCtr="0">
            <a:spAutoFit/>
          </a:bodyPr>
          <a:lstStyle>
            <a:lvl1pPr marL="0" indent="0" algn="l">
              <a:lnSpc>
                <a:spcPct val="100000"/>
              </a:lnSpc>
              <a:spcBef>
                <a:spcPts val="0"/>
              </a:spcBef>
              <a:buNone/>
              <a:defRPr sz="900">
                <a:solidFill>
                  <a:schemeClr val="accent5"/>
                </a:solidFill>
                <a:latin typeface="+mn-lt"/>
              </a:defRPr>
            </a:lvl1pPr>
            <a:lvl2pPr>
              <a:defRPr sz="2000">
                <a:solidFill>
                  <a:schemeClr val="accent5"/>
                </a:solidFill>
                <a:latin typeface="+mj-lt"/>
              </a:defRPr>
            </a:lvl2pPr>
            <a:lvl3pPr>
              <a:defRPr sz="1400">
                <a:solidFill>
                  <a:schemeClr val="accent5"/>
                </a:solidFill>
                <a:latin typeface="+mj-lt"/>
              </a:defRPr>
            </a:lvl3pPr>
            <a:lvl4pPr>
              <a:defRPr sz="1200">
                <a:solidFill>
                  <a:schemeClr val="accent5"/>
                </a:solidFill>
                <a:latin typeface="+mj-lt"/>
              </a:defRPr>
            </a:lvl4pPr>
            <a:lvl5pPr>
              <a:defRPr sz="1200">
                <a:solidFill>
                  <a:schemeClr val="accent5"/>
                </a:solidFill>
                <a:latin typeface="+mj-lt"/>
              </a:defRPr>
            </a:lvl5pPr>
          </a:lstStyle>
          <a:p>
            <a:pPr lvl="0"/>
            <a:r>
              <a:rPr lang="en-US"/>
              <a:t>NOTES: </a:t>
            </a:r>
          </a:p>
        </p:txBody>
      </p:sp>
      <p:sp>
        <p:nvSpPr>
          <p:cNvPr id="20" name="Rectangle 6">
            <a:extLst>
              <a:ext uri="{FF2B5EF4-FFF2-40B4-BE49-F238E27FC236}">
                <a16:creationId xmlns:a16="http://schemas.microsoft.com/office/drawing/2014/main" id="{BE187551-E62C-49E5-B1AF-DBF17644BFA8}"/>
              </a:ext>
            </a:extLst>
          </p:cNvPr>
          <p:cNvSpPr>
            <a:spLocks noChangeArrowheads="1"/>
          </p:cNvSpPr>
          <p:nvPr userDrawn="1"/>
        </p:nvSpPr>
        <p:spPr bwMode="auto">
          <a:xfrm>
            <a:off x="137660" y="6646406"/>
            <a:ext cx="1262115" cy="192358"/>
          </a:xfrm>
          <a:prstGeom prst="rect">
            <a:avLst/>
          </a:prstGeom>
          <a:noFill/>
          <a:ln w="9525">
            <a:noFill/>
            <a:miter lim="800000"/>
            <a:headEnd/>
            <a:tailEnd/>
          </a:ln>
        </p:spPr>
        <p:txBody>
          <a:bodyPr wrap="square" lIns="68577" tIns="34289" rIns="68577" bIns="34289">
            <a:spAutoFit/>
          </a:bodyPr>
          <a:lstStyle/>
          <a:p>
            <a:pPr defTabSz="685800" eaLnBrk="0" fontAlgn="base" hangingPunct="0">
              <a:spcBef>
                <a:spcPct val="0"/>
              </a:spcBef>
              <a:spcAft>
                <a:spcPct val="0"/>
              </a:spcAft>
              <a:defRPr/>
            </a:pPr>
            <a:r>
              <a:rPr lang="en-US" sz="800">
                <a:solidFill>
                  <a:schemeClr val="bg1"/>
                </a:solidFill>
                <a:latin typeface="+mn-lt"/>
                <a:ea typeface="ヒラギノ角ゴ Pro W3" pitchFamily="-112" charset="-128"/>
                <a:cs typeface="Segoe UI" pitchFamily="34" charset="0"/>
              </a:rPr>
              <a:t>©2025 LEAVITT PARTNERS </a:t>
            </a:r>
          </a:p>
        </p:txBody>
      </p:sp>
      <p:sp>
        <p:nvSpPr>
          <p:cNvPr id="21" name="TextBox 20">
            <a:extLst>
              <a:ext uri="{FF2B5EF4-FFF2-40B4-BE49-F238E27FC236}">
                <a16:creationId xmlns:a16="http://schemas.microsoft.com/office/drawing/2014/main" id="{20C2C2F0-6871-43EE-84BE-C3453621ECA0}"/>
              </a:ext>
            </a:extLst>
          </p:cNvPr>
          <p:cNvSpPr txBox="1"/>
          <p:nvPr userDrawn="1"/>
        </p:nvSpPr>
        <p:spPr>
          <a:xfrm>
            <a:off x="11590111" y="6627170"/>
            <a:ext cx="378619" cy="230830"/>
          </a:xfrm>
          <a:prstGeom prst="rect">
            <a:avLst/>
          </a:prstGeom>
          <a:noFill/>
        </p:spPr>
        <p:txBody>
          <a:bodyPr wrap="square" lIns="68577" tIns="34289" rIns="68577" bIns="34289" rtlCol="0">
            <a:spAutoFit/>
          </a:bodyPr>
          <a:lstStyle/>
          <a:p>
            <a:pPr algn="r" defTabSz="685800"/>
            <a:fld id="{879E2ECD-52C4-4036-9BD3-F4AEC1C18931}" type="slidenum">
              <a:rPr lang="en-US" sz="1050">
                <a:solidFill>
                  <a:schemeClr val="bg1"/>
                </a:solidFill>
                <a:latin typeface="+mn-lt"/>
              </a:rPr>
              <a:pPr algn="r" defTabSz="685800"/>
              <a:t>‹#›</a:t>
            </a:fld>
            <a:endParaRPr lang="en-US" sz="1050">
              <a:solidFill>
                <a:schemeClr val="bg1"/>
              </a:solidFill>
              <a:latin typeface="+mn-lt"/>
            </a:endParaRPr>
          </a:p>
        </p:txBody>
      </p:sp>
      <p:pic>
        <p:nvPicPr>
          <p:cNvPr id="15" name="Picture 14">
            <a:extLst>
              <a:ext uri="{FF2B5EF4-FFF2-40B4-BE49-F238E27FC236}">
                <a16:creationId xmlns:a16="http://schemas.microsoft.com/office/drawing/2014/main" id="{06E9346F-179E-418B-A316-F88516704539}"/>
              </a:ext>
            </a:extLst>
          </p:cNvPr>
          <p:cNvPicPr>
            <a:picLocks noChangeAspect="1"/>
          </p:cNvPicPr>
          <p:nvPr userDrawn="1"/>
        </p:nvPicPr>
        <p:blipFill>
          <a:blip r:embed="rId2"/>
          <a:stretch>
            <a:fillRect/>
          </a:stretch>
        </p:blipFill>
        <p:spPr>
          <a:xfrm>
            <a:off x="11639584" y="6301036"/>
            <a:ext cx="229167" cy="228600"/>
          </a:xfrm>
          <a:prstGeom prst="rect">
            <a:avLst/>
          </a:prstGeom>
        </p:spPr>
      </p:pic>
    </p:spTree>
    <p:extLst>
      <p:ext uri="{BB962C8B-B14F-4D97-AF65-F5344CB8AC3E}">
        <p14:creationId xmlns:p14="http://schemas.microsoft.com/office/powerpoint/2010/main" val="385317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Option 4">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936A72F-6EF1-431D-AD7C-2D7EDC982AD7}"/>
              </a:ext>
            </a:extLst>
          </p:cNvPr>
          <p:cNvGrpSpPr/>
          <p:nvPr userDrawn="1"/>
        </p:nvGrpSpPr>
        <p:grpSpPr>
          <a:xfrm>
            <a:off x="0" y="-3"/>
            <a:ext cx="12192000" cy="6858005"/>
            <a:chOff x="0" y="-3"/>
            <a:chExt cx="12161838" cy="6858005"/>
          </a:xfrm>
        </p:grpSpPr>
        <p:sp>
          <p:nvSpPr>
            <p:cNvPr id="4" name="Rectangle 3">
              <a:extLst>
                <a:ext uri="{FF2B5EF4-FFF2-40B4-BE49-F238E27FC236}">
                  <a16:creationId xmlns:a16="http://schemas.microsoft.com/office/drawing/2014/main" id="{1EE7C741-59B0-4EB5-9BDF-D7AF4606626C}"/>
                </a:ext>
              </a:extLst>
            </p:cNvPr>
            <p:cNvSpPr/>
            <p:nvPr userDrawn="1"/>
          </p:nvSpPr>
          <p:spPr>
            <a:xfrm>
              <a:off x="4166305" y="6492875"/>
              <a:ext cx="7995533" cy="365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5" name="Group 4">
              <a:extLst>
                <a:ext uri="{FF2B5EF4-FFF2-40B4-BE49-F238E27FC236}">
                  <a16:creationId xmlns:a16="http://schemas.microsoft.com/office/drawing/2014/main" id="{CD779DD1-6ED9-45A7-B626-4FB7F637C353}"/>
                </a:ext>
              </a:extLst>
            </p:cNvPr>
            <p:cNvGrpSpPr/>
            <p:nvPr userDrawn="1"/>
          </p:nvGrpSpPr>
          <p:grpSpPr>
            <a:xfrm>
              <a:off x="0" y="-3"/>
              <a:ext cx="12161838" cy="6858005"/>
              <a:chOff x="0" y="-3"/>
              <a:chExt cx="12161838" cy="6858005"/>
            </a:xfrm>
          </p:grpSpPr>
          <p:sp>
            <p:nvSpPr>
              <p:cNvPr id="6" name="Rectangle 5">
                <a:extLst>
                  <a:ext uri="{FF2B5EF4-FFF2-40B4-BE49-F238E27FC236}">
                    <a16:creationId xmlns:a16="http://schemas.microsoft.com/office/drawing/2014/main" id="{1724C74A-35EE-4249-8DD5-4A68D344B9B7}"/>
                  </a:ext>
                </a:extLst>
              </p:cNvPr>
              <p:cNvSpPr/>
              <p:nvPr userDrawn="1"/>
            </p:nvSpPr>
            <p:spPr>
              <a:xfrm>
                <a:off x="0" y="-2"/>
                <a:ext cx="2566105" cy="365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BB23AB79-F1E3-43E8-821E-88DF6B948655}"/>
                  </a:ext>
                </a:extLst>
              </p:cNvPr>
              <p:cNvSpPr/>
              <p:nvPr userDrawn="1"/>
            </p:nvSpPr>
            <p:spPr>
              <a:xfrm>
                <a:off x="2566105" y="-1"/>
                <a:ext cx="1600200" cy="365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DB96CC96-3504-42B6-BAE1-88B9F197EAEB}"/>
                  </a:ext>
                </a:extLst>
              </p:cNvPr>
              <p:cNvSpPr/>
              <p:nvPr userDrawn="1"/>
            </p:nvSpPr>
            <p:spPr>
              <a:xfrm rot="5400000">
                <a:off x="-3063876" y="3429000"/>
                <a:ext cx="6492878" cy="3651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521CC661-C263-426B-9B6A-A4D9BD4DBD56}"/>
                  </a:ext>
                </a:extLst>
              </p:cNvPr>
              <p:cNvSpPr/>
              <p:nvPr userDrawn="1"/>
            </p:nvSpPr>
            <p:spPr>
              <a:xfrm>
                <a:off x="0" y="6492876"/>
                <a:ext cx="2566105" cy="365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B1B60304-C958-4A05-BF4B-1ECE266EA7C3}"/>
                  </a:ext>
                </a:extLst>
              </p:cNvPr>
              <p:cNvSpPr/>
              <p:nvPr userDrawn="1"/>
            </p:nvSpPr>
            <p:spPr>
              <a:xfrm>
                <a:off x="2566105" y="6492875"/>
                <a:ext cx="1600200" cy="365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525BD69C-B4B2-4634-86D3-5EE0602EBEE3}"/>
                  </a:ext>
                </a:extLst>
              </p:cNvPr>
              <p:cNvSpPr/>
              <p:nvPr userDrawn="1"/>
            </p:nvSpPr>
            <p:spPr>
              <a:xfrm>
                <a:off x="4166305" y="-3"/>
                <a:ext cx="7995533" cy="365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
        <p:nvSpPr>
          <p:cNvPr id="13" name="Content Placeholder 2">
            <a:extLst>
              <a:ext uri="{FF2B5EF4-FFF2-40B4-BE49-F238E27FC236}">
                <a16:creationId xmlns:a16="http://schemas.microsoft.com/office/drawing/2014/main" id="{877A5E6C-38DF-4522-B49F-937BF27B9E43}"/>
              </a:ext>
            </a:extLst>
          </p:cNvPr>
          <p:cNvSpPr>
            <a:spLocks noGrp="1"/>
          </p:cNvSpPr>
          <p:nvPr>
            <p:ph idx="1"/>
          </p:nvPr>
        </p:nvSpPr>
        <p:spPr>
          <a:xfrm>
            <a:off x="523237" y="1219201"/>
            <a:ext cx="11445493" cy="5005003"/>
          </a:xfrm>
          <a:prstGeom prst="rect">
            <a:avLst/>
          </a:prstGeom>
        </p:spPr>
        <p:txBody>
          <a:bodyPr/>
          <a:lstStyle>
            <a:lvl1pPr marL="0" indent="0">
              <a:buNone/>
              <a:defRPr sz="2400">
                <a:solidFill>
                  <a:schemeClr val="accent5"/>
                </a:solidFill>
                <a:latin typeface="Franklin Gothic Book" panose="020B0503020102020204" pitchFamily="34" charset="0"/>
              </a:defRPr>
            </a:lvl1pPr>
            <a:lvl2pPr>
              <a:defRPr sz="2000">
                <a:solidFill>
                  <a:schemeClr val="accent5"/>
                </a:solidFill>
                <a:latin typeface="Franklin Gothic Book" panose="020B0503020102020204" pitchFamily="34" charset="0"/>
              </a:defRPr>
            </a:lvl2pPr>
            <a:lvl3pPr>
              <a:defRPr sz="1400">
                <a:solidFill>
                  <a:schemeClr val="accent5"/>
                </a:solidFill>
                <a:latin typeface="Franklin Gothic Book" panose="020B0503020102020204" pitchFamily="34" charset="0"/>
              </a:defRPr>
            </a:lvl3pPr>
            <a:lvl4pPr>
              <a:defRPr sz="1200">
                <a:solidFill>
                  <a:schemeClr val="accent5"/>
                </a:solidFill>
                <a:latin typeface="Franklin Gothic Book" panose="020B0503020102020204" pitchFamily="34" charset="0"/>
              </a:defRPr>
            </a:lvl4pPr>
            <a:lvl5pPr>
              <a:defRPr sz="1200">
                <a:solidFill>
                  <a:schemeClr val="accent5"/>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1361ED30-0808-43E9-97E9-904A0745D39D}"/>
              </a:ext>
            </a:extLst>
          </p:cNvPr>
          <p:cNvSpPr>
            <a:spLocks noGrp="1"/>
          </p:cNvSpPr>
          <p:nvPr>
            <p:ph idx="10" hasCustomPrompt="1"/>
          </p:nvPr>
        </p:nvSpPr>
        <p:spPr>
          <a:xfrm>
            <a:off x="519605" y="6248400"/>
            <a:ext cx="11449125" cy="230832"/>
          </a:xfrm>
          <a:prstGeom prst="rect">
            <a:avLst/>
          </a:prstGeom>
        </p:spPr>
        <p:txBody>
          <a:bodyPr wrap="square" anchor="b" anchorCtr="0">
            <a:spAutoFit/>
          </a:bodyPr>
          <a:lstStyle>
            <a:lvl1pPr marL="0" indent="0" algn="l">
              <a:lnSpc>
                <a:spcPct val="100000"/>
              </a:lnSpc>
              <a:spcBef>
                <a:spcPts val="0"/>
              </a:spcBef>
              <a:buNone/>
              <a:defRPr sz="900">
                <a:solidFill>
                  <a:schemeClr val="accent5"/>
                </a:solidFill>
                <a:latin typeface="+mn-lt"/>
              </a:defRPr>
            </a:lvl1pPr>
            <a:lvl2pPr>
              <a:defRPr sz="2000">
                <a:solidFill>
                  <a:schemeClr val="accent5"/>
                </a:solidFill>
                <a:latin typeface="+mj-lt"/>
              </a:defRPr>
            </a:lvl2pPr>
            <a:lvl3pPr>
              <a:defRPr sz="1400">
                <a:solidFill>
                  <a:schemeClr val="accent5"/>
                </a:solidFill>
                <a:latin typeface="+mj-lt"/>
              </a:defRPr>
            </a:lvl3pPr>
            <a:lvl4pPr>
              <a:defRPr sz="1200">
                <a:solidFill>
                  <a:schemeClr val="accent5"/>
                </a:solidFill>
                <a:latin typeface="+mj-lt"/>
              </a:defRPr>
            </a:lvl4pPr>
            <a:lvl5pPr>
              <a:defRPr sz="1200">
                <a:solidFill>
                  <a:schemeClr val="accent5"/>
                </a:solidFill>
                <a:latin typeface="+mj-lt"/>
              </a:defRPr>
            </a:lvl5pPr>
          </a:lstStyle>
          <a:p>
            <a:pPr lvl="0"/>
            <a:r>
              <a:rPr lang="en-US"/>
              <a:t>NOTES: </a:t>
            </a:r>
          </a:p>
        </p:txBody>
      </p:sp>
      <p:sp>
        <p:nvSpPr>
          <p:cNvPr id="15" name="Title 1">
            <a:extLst>
              <a:ext uri="{FF2B5EF4-FFF2-40B4-BE49-F238E27FC236}">
                <a16:creationId xmlns:a16="http://schemas.microsoft.com/office/drawing/2014/main" id="{F2A57C06-EAA1-4D02-B1ED-1A1499069583}"/>
              </a:ext>
            </a:extLst>
          </p:cNvPr>
          <p:cNvSpPr>
            <a:spLocks noGrp="1"/>
          </p:cNvSpPr>
          <p:nvPr>
            <p:ph type="title"/>
          </p:nvPr>
        </p:nvSpPr>
        <p:spPr>
          <a:xfrm>
            <a:off x="519604" y="457200"/>
            <a:ext cx="11611125" cy="612648"/>
          </a:xfrm>
          <a:prstGeom prst="rect">
            <a:avLst/>
          </a:prstGeom>
        </p:spPr>
        <p:txBody>
          <a:bodyPr lIns="91438" tIns="45719" rIns="91438" bIns="45719">
            <a:noAutofit/>
          </a:bodyPr>
          <a:lstStyle>
            <a:lvl1pPr algn="l">
              <a:lnSpc>
                <a:spcPct val="100000"/>
              </a:lnSpc>
              <a:defRPr sz="3200" b="0">
                <a:solidFill>
                  <a:schemeClr val="tx2"/>
                </a:solidFill>
                <a:latin typeface="Franklin Gothic Demi" panose="020B0703020102020204" pitchFamily="34" charset="0"/>
              </a:defRPr>
            </a:lvl1pPr>
          </a:lstStyle>
          <a:p>
            <a:r>
              <a:rPr lang="en-US"/>
              <a:t>Click to edit Master title style</a:t>
            </a:r>
          </a:p>
        </p:txBody>
      </p:sp>
    </p:spTree>
    <p:extLst>
      <p:ext uri="{BB962C8B-B14F-4D97-AF65-F5344CB8AC3E}">
        <p14:creationId xmlns:p14="http://schemas.microsoft.com/office/powerpoint/2010/main" val="697383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Option 5">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0FD6DF2-D0CA-4115-A54E-DA84529766E2}"/>
              </a:ext>
            </a:extLst>
          </p:cNvPr>
          <p:cNvSpPr>
            <a:spLocks noGrp="1"/>
          </p:cNvSpPr>
          <p:nvPr>
            <p:ph type="title" hasCustomPrompt="1"/>
          </p:nvPr>
        </p:nvSpPr>
        <p:spPr>
          <a:xfrm>
            <a:off x="444012" y="2362200"/>
            <a:ext cx="5463538" cy="624834"/>
          </a:xfrm>
          <a:prstGeom prst="rect">
            <a:avLst/>
          </a:prstGeom>
        </p:spPr>
        <p:txBody>
          <a:bodyPr lIns="91438" tIns="0" rIns="91438" bIns="0" anchor="b" anchorCtr="0">
            <a:noAutofit/>
          </a:bodyPr>
          <a:lstStyle>
            <a:lvl1pPr algn="l">
              <a:defRPr sz="4000" b="0">
                <a:solidFill>
                  <a:schemeClr val="tx2"/>
                </a:solidFill>
                <a:latin typeface="Franklin Gothic Demi" panose="020B0703020102020204" pitchFamily="34" charset="0"/>
              </a:defRPr>
            </a:lvl1pPr>
          </a:lstStyle>
          <a:p>
            <a:r>
              <a:rPr lang="en-US"/>
              <a:t>Title of Slide</a:t>
            </a:r>
          </a:p>
        </p:txBody>
      </p:sp>
      <p:sp>
        <p:nvSpPr>
          <p:cNvPr id="8" name="Picture Placeholder 7">
            <a:extLst>
              <a:ext uri="{FF2B5EF4-FFF2-40B4-BE49-F238E27FC236}">
                <a16:creationId xmlns:a16="http://schemas.microsoft.com/office/drawing/2014/main" id="{D19FF07F-1B95-4AF4-8026-1D2A9F336543}"/>
              </a:ext>
            </a:extLst>
          </p:cNvPr>
          <p:cNvSpPr>
            <a:spLocks noGrp="1"/>
          </p:cNvSpPr>
          <p:nvPr>
            <p:ph type="pic" sz="quarter" idx="10" hasCustomPrompt="1"/>
          </p:nvPr>
        </p:nvSpPr>
        <p:spPr>
          <a:xfrm>
            <a:off x="138455" y="152400"/>
            <a:ext cx="305556" cy="304800"/>
          </a:xfrm>
          <a:prstGeom prst="rect">
            <a:avLst/>
          </a:prstGeom>
        </p:spPr>
        <p:txBody>
          <a:bodyPr/>
          <a:lstStyle>
            <a:lvl1pPr marL="0" indent="0">
              <a:buNone/>
              <a:defRPr sz="600"/>
            </a:lvl1pPr>
          </a:lstStyle>
          <a:p>
            <a:r>
              <a:rPr lang="en-US"/>
              <a:t>icon</a:t>
            </a:r>
          </a:p>
        </p:txBody>
      </p:sp>
      <p:sp>
        <p:nvSpPr>
          <p:cNvPr id="15" name="Text Placeholder 14">
            <a:extLst>
              <a:ext uri="{FF2B5EF4-FFF2-40B4-BE49-F238E27FC236}">
                <a16:creationId xmlns:a16="http://schemas.microsoft.com/office/drawing/2014/main" id="{B29644E0-65C0-4254-88FD-02266A2F9D7E}"/>
              </a:ext>
            </a:extLst>
          </p:cNvPr>
          <p:cNvSpPr>
            <a:spLocks noGrp="1"/>
          </p:cNvSpPr>
          <p:nvPr>
            <p:ph type="body" sz="quarter" idx="11" hasCustomPrompt="1"/>
          </p:nvPr>
        </p:nvSpPr>
        <p:spPr>
          <a:xfrm>
            <a:off x="520401" y="152400"/>
            <a:ext cx="5387149" cy="304800"/>
          </a:xfrm>
          <a:prstGeom prst="rect">
            <a:avLst/>
          </a:prstGeom>
        </p:spPr>
        <p:txBody>
          <a:bodyPr/>
          <a:lstStyle>
            <a:lvl1pPr marL="0" indent="0">
              <a:buNone/>
              <a:defRPr sz="1800">
                <a:solidFill>
                  <a:schemeClr val="tx2"/>
                </a:solidFill>
                <a:latin typeface="Franklin Gothic Book" panose="020B0503020102020204" pitchFamily="34" charset="0"/>
              </a:defRPr>
            </a:lvl1pPr>
          </a:lstStyle>
          <a:p>
            <a:pPr lvl="0"/>
            <a:r>
              <a:rPr lang="en-US"/>
              <a:t>Section Title</a:t>
            </a:r>
          </a:p>
        </p:txBody>
      </p:sp>
      <p:cxnSp>
        <p:nvCxnSpPr>
          <p:cNvPr id="17" name="Straight Connector 16">
            <a:extLst>
              <a:ext uri="{FF2B5EF4-FFF2-40B4-BE49-F238E27FC236}">
                <a16:creationId xmlns:a16="http://schemas.microsoft.com/office/drawing/2014/main" id="{EF63F22C-B2F4-4306-90E6-DC823F3B4DE5}"/>
              </a:ext>
            </a:extLst>
          </p:cNvPr>
          <p:cNvCxnSpPr/>
          <p:nvPr userDrawn="1"/>
        </p:nvCxnSpPr>
        <p:spPr>
          <a:xfrm>
            <a:off x="482206" y="152400"/>
            <a:ext cx="0" cy="3048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137F038-B46A-439D-832D-48266D49563F}"/>
              </a:ext>
            </a:extLst>
          </p:cNvPr>
          <p:cNvSpPr/>
          <p:nvPr userDrawn="1"/>
        </p:nvSpPr>
        <p:spPr>
          <a:xfrm>
            <a:off x="4176638" y="6627168"/>
            <a:ext cx="8015362" cy="230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CBE85ECF-157F-4B87-970D-31DC3B03A43E}"/>
              </a:ext>
            </a:extLst>
          </p:cNvPr>
          <p:cNvSpPr/>
          <p:nvPr userDrawn="1"/>
        </p:nvSpPr>
        <p:spPr>
          <a:xfrm>
            <a:off x="1" y="6627169"/>
            <a:ext cx="2572469" cy="2308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a:extLst>
              <a:ext uri="{FF2B5EF4-FFF2-40B4-BE49-F238E27FC236}">
                <a16:creationId xmlns:a16="http://schemas.microsoft.com/office/drawing/2014/main" id="{6C675EAA-AAD5-45C9-90E8-516620D3E66E}"/>
              </a:ext>
            </a:extLst>
          </p:cNvPr>
          <p:cNvSpPr/>
          <p:nvPr userDrawn="1"/>
        </p:nvSpPr>
        <p:spPr>
          <a:xfrm>
            <a:off x="2572469" y="6627168"/>
            <a:ext cx="1604169"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Content Placeholder 2">
            <a:extLst>
              <a:ext uri="{FF2B5EF4-FFF2-40B4-BE49-F238E27FC236}">
                <a16:creationId xmlns:a16="http://schemas.microsoft.com/office/drawing/2014/main" id="{5C919BC0-CF70-4B88-8730-65A919080985}"/>
              </a:ext>
            </a:extLst>
          </p:cNvPr>
          <p:cNvSpPr>
            <a:spLocks noGrp="1"/>
          </p:cNvSpPr>
          <p:nvPr>
            <p:ph idx="13" hasCustomPrompt="1"/>
          </p:nvPr>
        </p:nvSpPr>
        <p:spPr>
          <a:xfrm>
            <a:off x="322928" y="6293328"/>
            <a:ext cx="11267184" cy="230832"/>
          </a:xfrm>
          <a:prstGeom prst="rect">
            <a:avLst/>
          </a:prstGeom>
        </p:spPr>
        <p:txBody>
          <a:bodyPr wrap="square" anchor="b" anchorCtr="0">
            <a:spAutoFit/>
          </a:bodyPr>
          <a:lstStyle>
            <a:lvl1pPr marL="0" indent="0" algn="l">
              <a:lnSpc>
                <a:spcPct val="100000"/>
              </a:lnSpc>
              <a:spcBef>
                <a:spcPts val="0"/>
              </a:spcBef>
              <a:buNone/>
              <a:defRPr sz="900">
                <a:solidFill>
                  <a:schemeClr val="accent5"/>
                </a:solidFill>
                <a:latin typeface="+mn-lt"/>
              </a:defRPr>
            </a:lvl1pPr>
            <a:lvl2pPr>
              <a:defRPr sz="2000">
                <a:solidFill>
                  <a:schemeClr val="accent5"/>
                </a:solidFill>
                <a:latin typeface="+mj-lt"/>
              </a:defRPr>
            </a:lvl2pPr>
            <a:lvl3pPr>
              <a:defRPr sz="1400">
                <a:solidFill>
                  <a:schemeClr val="accent5"/>
                </a:solidFill>
                <a:latin typeface="+mj-lt"/>
              </a:defRPr>
            </a:lvl3pPr>
            <a:lvl4pPr>
              <a:defRPr sz="1200">
                <a:solidFill>
                  <a:schemeClr val="accent5"/>
                </a:solidFill>
                <a:latin typeface="+mj-lt"/>
              </a:defRPr>
            </a:lvl4pPr>
            <a:lvl5pPr>
              <a:defRPr sz="1200">
                <a:solidFill>
                  <a:schemeClr val="accent5"/>
                </a:solidFill>
                <a:latin typeface="+mj-lt"/>
              </a:defRPr>
            </a:lvl5pPr>
          </a:lstStyle>
          <a:p>
            <a:pPr lvl="0"/>
            <a:r>
              <a:rPr lang="en-US"/>
              <a:t>NOTES: </a:t>
            </a:r>
          </a:p>
        </p:txBody>
      </p:sp>
      <p:sp>
        <p:nvSpPr>
          <p:cNvPr id="21" name="Rectangle 6">
            <a:extLst>
              <a:ext uri="{FF2B5EF4-FFF2-40B4-BE49-F238E27FC236}">
                <a16:creationId xmlns:a16="http://schemas.microsoft.com/office/drawing/2014/main" id="{A1434102-D14A-4C57-B443-F6C81B0E200D}"/>
              </a:ext>
            </a:extLst>
          </p:cNvPr>
          <p:cNvSpPr>
            <a:spLocks noChangeArrowheads="1"/>
          </p:cNvSpPr>
          <p:nvPr userDrawn="1"/>
        </p:nvSpPr>
        <p:spPr bwMode="auto">
          <a:xfrm>
            <a:off x="137660" y="6646406"/>
            <a:ext cx="1262115" cy="192358"/>
          </a:xfrm>
          <a:prstGeom prst="rect">
            <a:avLst/>
          </a:prstGeom>
          <a:noFill/>
          <a:ln w="9525">
            <a:noFill/>
            <a:miter lim="800000"/>
            <a:headEnd/>
            <a:tailEnd/>
          </a:ln>
        </p:spPr>
        <p:txBody>
          <a:bodyPr wrap="square" lIns="68577" tIns="34289" rIns="68577" bIns="34289">
            <a:spAutoFit/>
          </a:bodyPr>
          <a:lstStyle/>
          <a:p>
            <a:pPr defTabSz="685800" eaLnBrk="0" fontAlgn="base" hangingPunct="0">
              <a:spcBef>
                <a:spcPct val="0"/>
              </a:spcBef>
              <a:spcAft>
                <a:spcPct val="0"/>
              </a:spcAft>
              <a:defRPr/>
            </a:pPr>
            <a:r>
              <a:rPr lang="en-US" sz="800">
                <a:solidFill>
                  <a:schemeClr val="bg1"/>
                </a:solidFill>
                <a:latin typeface="+mn-lt"/>
                <a:ea typeface="ヒラギノ角ゴ Pro W3" pitchFamily="-112" charset="-128"/>
                <a:cs typeface="Segoe UI" pitchFamily="34" charset="0"/>
              </a:rPr>
              <a:t>©2025 LEAVITT PARTNERS </a:t>
            </a:r>
          </a:p>
        </p:txBody>
      </p:sp>
      <p:sp>
        <p:nvSpPr>
          <p:cNvPr id="22" name="TextBox 21">
            <a:extLst>
              <a:ext uri="{FF2B5EF4-FFF2-40B4-BE49-F238E27FC236}">
                <a16:creationId xmlns:a16="http://schemas.microsoft.com/office/drawing/2014/main" id="{918CE65B-6770-468D-8901-6450926B74A6}"/>
              </a:ext>
            </a:extLst>
          </p:cNvPr>
          <p:cNvSpPr txBox="1"/>
          <p:nvPr userDrawn="1"/>
        </p:nvSpPr>
        <p:spPr>
          <a:xfrm>
            <a:off x="11590111" y="6627170"/>
            <a:ext cx="378619" cy="230830"/>
          </a:xfrm>
          <a:prstGeom prst="rect">
            <a:avLst/>
          </a:prstGeom>
          <a:noFill/>
        </p:spPr>
        <p:txBody>
          <a:bodyPr wrap="square" lIns="68577" tIns="34289" rIns="68577" bIns="34289" rtlCol="0">
            <a:spAutoFit/>
          </a:bodyPr>
          <a:lstStyle/>
          <a:p>
            <a:pPr algn="r" defTabSz="685800"/>
            <a:fld id="{879E2ECD-52C4-4036-9BD3-F4AEC1C18931}" type="slidenum">
              <a:rPr lang="en-US" sz="1050">
                <a:solidFill>
                  <a:schemeClr val="bg1"/>
                </a:solidFill>
                <a:latin typeface="+mn-lt"/>
              </a:rPr>
              <a:pPr algn="r" defTabSz="685800"/>
              <a:t>‹#›</a:t>
            </a:fld>
            <a:endParaRPr lang="en-US" sz="1050">
              <a:solidFill>
                <a:schemeClr val="bg1"/>
              </a:solidFill>
              <a:latin typeface="+mn-lt"/>
            </a:endParaRPr>
          </a:p>
        </p:txBody>
      </p:sp>
      <p:sp>
        <p:nvSpPr>
          <p:cNvPr id="24" name="Content Placeholder 2">
            <a:extLst>
              <a:ext uri="{FF2B5EF4-FFF2-40B4-BE49-F238E27FC236}">
                <a16:creationId xmlns:a16="http://schemas.microsoft.com/office/drawing/2014/main" id="{D3F11EB9-B232-4858-B6FF-0CB61019DC91}"/>
              </a:ext>
            </a:extLst>
          </p:cNvPr>
          <p:cNvSpPr>
            <a:spLocks noGrp="1"/>
          </p:cNvSpPr>
          <p:nvPr>
            <p:ph idx="14"/>
          </p:nvPr>
        </p:nvSpPr>
        <p:spPr>
          <a:xfrm>
            <a:off x="444013" y="3142473"/>
            <a:ext cx="5497460" cy="3081730"/>
          </a:xfrm>
          <a:prstGeom prst="rect">
            <a:avLst/>
          </a:prstGeom>
        </p:spPr>
        <p:txBody>
          <a:bodyPr/>
          <a:lstStyle>
            <a:lvl1pPr marL="0" indent="0">
              <a:buNone/>
              <a:defRPr sz="2400">
                <a:solidFill>
                  <a:schemeClr val="accent5"/>
                </a:solidFill>
                <a:latin typeface="Franklin Gothic Book" panose="020B0503020102020204" pitchFamily="34" charset="0"/>
              </a:defRPr>
            </a:lvl1pPr>
            <a:lvl2pPr>
              <a:defRPr sz="2000">
                <a:solidFill>
                  <a:schemeClr val="accent5"/>
                </a:solidFill>
                <a:latin typeface="Franklin Gothic Book" panose="020B0503020102020204" pitchFamily="34" charset="0"/>
              </a:defRPr>
            </a:lvl2pPr>
            <a:lvl3pPr>
              <a:defRPr sz="1400">
                <a:solidFill>
                  <a:schemeClr val="accent5"/>
                </a:solidFill>
                <a:latin typeface="Franklin Gothic Book" panose="020B0503020102020204" pitchFamily="34" charset="0"/>
              </a:defRPr>
            </a:lvl3pPr>
            <a:lvl4pPr>
              <a:defRPr sz="1200">
                <a:solidFill>
                  <a:schemeClr val="accent5"/>
                </a:solidFill>
                <a:latin typeface="Franklin Gothic Book" panose="020B0503020102020204" pitchFamily="34" charset="0"/>
              </a:defRPr>
            </a:lvl4pPr>
            <a:lvl5pPr>
              <a:defRPr sz="1200">
                <a:solidFill>
                  <a:schemeClr val="accent5"/>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a:extLst>
              <a:ext uri="{FF2B5EF4-FFF2-40B4-BE49-F238E27FC236}">
                <a16:creationId xmlns:a16="http://schemas.microsoft.com/office/drawing/2014/main" id="{21200C0A-745A-4349-8C39-752627B4B441}"/>
              </a:ext>
            </a:extLst>
          </p:cNvPr>
          <p:cNvSpPr>
            <a:spLocks noGrp="1"/>
          </p:cNvSpPr>
          <p:nvPr>
            <p:ph idx="15"/>
          </p:nvPr>
        </p:nvSpPr>
        <p:spPr>
          <a:xfrm>
            <a:off x="6462594" y="457201"/>
            <a:ext cx="5497460" cy="5767003"/>
          </a:xfrm>
          <a:prstGeom prst="rect">
            <a:avLst/>
          </a:prstGeom>
        </p:spPr>
        <p:txBody>
          <a:bodyPr/>
          <a:lstStyle>
            <a:lvl1pPr marL="0" indent="0">
              <a:buNone/>
              <a:defRPr sz="2400">
                <a:solidFill>
                  <a:schemeClr val="accent5"/>
                </a:solidFill>
                <a:latin typeface="Franklin Gothic Book" panose="020B0503020102020204" pitchFamily="34" charset="0"/>
              </a:defRPr>
            </a:lvl1pPr>
            <a:lvl2pPr>
              <a:defRPr sz="2000">
                <a:solidFill>
                  <a:schemeClr val="accent5"/>
                </a:solidFill>
                <a:latin typeface="Franklin Gothic Book" panose="020B0503020102020204" pitchFamily="34" charset="0"/>
              </a:defRPr>
            </a:lvl2pPr>
            <a:lvl3pPr>
              <a:defRPr sz="1400">
                <a:solidFill>
                  <a:schemeClr val="accent5"/>
                </a:solidFill>
                <a:latin typeface="Franklin Gothic Book" panose="020B0503020102020204" pitchFamily="34" charset="0"/>
              </a:defRPr>
            </a:lvl3pPr>
            <a:lvl4pPr>
              <a:defRPr sz="1200">
                <a:solidFill>
                  <a:schemeClr val="accent5"/>
                </a:solidFill>
                <a:latin typeface="Franklin Gothic Book" panose="020B0503020102020204" pitchFamily="34" charset="0"/>
              </a:defRPr>
            </a:lvl4pPr>
            <a:lvl5pPr>
              <a:defRPr sz="1200">
                <a:solidFill>
                  <a:schemeClr val="accent5"/>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30F1C50B-4BEA-4891-A6E6-F617A77AFDD8}"/>
              </a:ext>
            </a:extLst>
          </p:cNvPr>
          <p:cNvPicPr>
            <a:picLocks noChangeAspect="1"/>
          </p:cNvPicPr>
          <p:nvPr userDrawn="1"/>
        </p:nvPicPr>
        <p:blipFill>
          <a:blip r:embed="rId2"/>
          <a:stretch>
            <a:fillRect/>
          </a:stretch>
        </p:blipFill>
        <p:spPr>
          <a:xfrm>
            <a:off x="11639584" y="6301036"/>
            <a:ext cx="229167" cy="228600"/>
          </a:xfrm>
          <a:prstGeom prst="rect">
            <a:avLst/>
          </a:prstGeom>
        </p:spPr>
      </p:pic>
    </p:spTree>
    <p:extLst>
      <p:ext uri="{BB962C8B-B14F-4D97-AF65-F5344CB8AC3E}">
        <p14:creationId xmlns:p14="http://schemas.microsoft.com/office/powerpoint/2010/main" val="3645526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Option 6">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4176638" y="6627168"/>
            <a:ext cx="8015362" cy="230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1" y="6627169"/>
            <a:ext cx="2572469" cy="2308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2572469" y="6627168"/>
            <a:ext cx="1604169"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Content Placeholder 2">
            <a:extLst>
              <a:ext uri="{FF2B5EF4-FFF2-40B4-BE49-F238E27FC236}">
                <a16:creationId xmlns:a16="http://schemas.microsoft.com/office/drawing/2014/main" id="{8F4FE9E6-30A0-443C-B15D-F898F95BF473}"/>
              </a:ext>
            </a:extLst>
          </p:cNvPr>
          <p:cNvSpPr>
            <a:spLocks noGrp="1"/>
          </p:cNvSpPr>
          <p:nvPr>
            <p:ph idx="10" hasCustomPrompt="1"/>
          </p:nvPr>
        </p:nvSpPr>
        <p:spPr>
          <a:xfrm>
            <a:off x="322928" y="6293328"/>
            <a:ext cx="11545824" cy="230832"/>
          </a:xfrm>
          <a:prstGeom prst="rect">
            <a:avLst/>
          </a:prstGeom>
        </p:spPr>
        <p:txBody>
          <a:bodyPr wrap="square" anchor="b" anchorCtr="0">
            <a:spAutoFit/>
          </a:bodyPr>
          <a:lstStyle>
            <a:lvl1pPr marL="0" indent="0" algn="l">
              <a:lnSpc>
                <a:spcPct val="100000"/>
              </a:lnSpc>
              <a:spcBef>
                <a:spcPts val="0"/>
              </a:spcBef>
              <a:buNone/>
              <a:defRPr sz="900">
                <a:solidFill>
                  <a:schemeClr val="accent5"/>
                </a:solidFill>
                <a:latin typeface="+mn-lt"/>
              </a:defRPr>
            </a:lvl1pPr>
            <a:lvl2pPr>
              <a:defRPr sz="2000">
                <a:solidFill>
                  <a:schemeClr val="accent5"/>
                </a:solidFill>
                <a:latin typeface="+mj-lt"/>
              </a:defRPr>
            </a:lvl2pPr>
            <a:lvl3pPr>
              <a:defRPr sz="1400">
                <a:solidFill>
                  <a:schemeClr val="accent5"/>
                </a:solidFill>
                <a:latin typeface="+mj-lt"/>
              </a:defRPr>
            </a:lvl3pPr>
            <a:lvl4pPr>
              <a:defRPr sz="1200">
                <a:solidFill>
                  <a:schemeClr val="accent5"/>
                </a:solidFill>
                <a:latin typeface="+mj-lt"/>
              </a:defRPr>
            </a:lvl4pPr>
            <a:lvl5pPr>
              <a:defRPr sz="1200">
                <a:solidFill>
                  <a:schemeClr val="accent5"/>
                </a:solidFill>
                <a:latin typeface="+mj-lt"/>
              </a:defRPr>
            </a:lvl5pPr>
          </a:lstStyle>
          <a:p>
            <a:pPr lvl="0"/>
            <a:r>
              <a:rPr lang="en-US"/>
              <a:t>NOTES: </a:t>
            </a:r>
          </a:p>
        </p:txBody>
      </p:sp>
      <p:sp>
        <p:nvSpPr>
          <p:cNvPr id="17" name="Rectangle 6">
            <a:extLst>
              <a:ext uri="{FF2B5EF4-FFF2-40B4-BE49-F238E27FC236}">
                <a16:creationId xmlns:a16="http://schemas.microsoft.com/office/drawing/2014/main" id="{8B4AE875-188B-4B6A-B4C2-5FD36226681D}"/>
              </a:ext>
            </a:extLst>
          </p:cNvPr>
          <p:cNvSpPr>
            <a:spLocks noChangeArrowheads="1"/>
          </p:cNvSpPr>
          <p:nvPr userDrawn="1"/>
        </p:nvSpPr>
        <p:spPr bwMode="auto">
          <a:xfrm>
            <a:off x="137660" y="6646406"/>
            <a:ext cx="1262115" cy="192358"/>
          </a:xfrm>
          <a:prstGeom prst="rect">
            <a:avLst/>
          </a:prstGeom>
          <a:noFill/>
          <a:ln w="9525">
            <a:noFill/>
            <a:miter lim="800000"/>
            <a:headEnd/>
            <a:tailEnd/>
          </a:ln>
        </p:spPr>
        <p:txBody>
          <a:bodyPr wrap="square" lIns="68577" tIns="34289" rIns="68577" bIns="34289">
            <a:spAutoFit/>
          </a:bodyPr>
          <a:lstStyle/>
          <a:p>
            <a:pPr defTabSz="685800" eaLnBrk="0" fontAlgn="base" hangingPunct="0">
              <a:spcBef>
                <a:spcPct val="0"/>
              </a:spcBef>
              <a:spcAft>
                <a:spcPct val="0"/>
              </a:spcAft>
              <a:defRPr/>
            </a:pPr>
            <a:r>
              <a:rPr lang="en-US" sz="800">
                <a:solidFill>
                  <a:schemeClr val="bg1"/>
                </a:solidFill>
                <a:latin typeface="+mn-lt"/>
                <a:ea typeface="ヒラギノ角ゴ Pro W3" pitchFamily="-112" charset="-128"/>
                <a:cs typeface="Segoe UI" pitchFamily="34" charset="0"/>
              </a:rPr>
              <a:t>©2025 LEAVITT PARTNERS </a:t>
            </a:r>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11590111" y="6627170"/>
            <a:ext cx="378619" cy="230830"/>
          </a:xfrm>
          <a:prstGeom prst="rect">
            <a:avLst/>
          </a:prstGeom>
          <a:noFill/>
        </p:spPr>
        <p:txBody>
          <a:bodyPr wrap="square" lIns="68577" tIns="34289" rIns="68577" bIns="34289" rtlCol="0">
            <a:spAutoFit/>
          </a:bodyPr>
          <a:lstStyle/>
          <a:p>
            <a:pPr algn="r" defTabSz="685800"/>
            <a:fld id="{879E2ECD-52C4-4036-9BD3-F4AEC1C18931}" type="slidenum">
              <a:rPr lang="en-US" sz="1050">
                <a:solidFill>
                  <a:schemeClr val="bg1"/>
                </a:solidFill>
                <a:latin typeface="+mn-lt"/>
              </a:rPr>
              <a:pPr algn="r" defTabSz="685800"/>
              <a:t>‹#›</a:t>
            </a:fld>
            <a:endParaRPr lang="en-US" sz="1050">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323088" y="152400"/>
            <a:ext cx="9286805" cy="624834"/>
          </a:xfrm>
          <a:prstGeom prst="rect">
            <a:avLst/>
          </a:prstGeom>
        </p:spPr>
        <p:txBody>
          <a:bodyPr lIns="91438" tIns="0" rIns="91438" bIns="0" anchor="ctr" anchorCtr="0">
            <a:noAutofit/>
          </a:bodyPr>
          <a:lstStyle>
            <a:lvl1pPr algn="l">
              <a:defRPr sz="3200" b="0">
                <a:solidFill>
                  <a:schemeClr val="tx2"/>
                </a:solidFill>
                <a:latin typeface="Franklin Gothic Demi" panose="020B0703020102020204" pitchFamily="34" charset="0"/>
              </a:defRPr>
            </a:lvl1pPr>
          </a:lstStyle>
          <a:p>
            <a:r>
              <a:rPr lang="en-US"/>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323089" y="929635"/>
            <a:ext cx="11545824" cy="5294569"/>
          </a:xfrm>
          <a:prstGeom prst="rect">
            <a:avLst/>
          </a:prstGeom>
        </p:spPr>
        <p:txBody>
          <a:bodyPr/>
          <a:lstStyle>
            <a:lvl1pPr marL="0" indent="0">
              <a:buNone/>
              <a:defRPr sz="2400">
                <a:solidFill>
                  <a:schemeClr val="accent5"/>
                </a:solidFill>
                <a:latin typeface="Franklin Gothic Book" panose="020B0503020102020204" pitchFamily="34" charset="0"/>
              </a:defRPr>
            </a:lvl1pPr>
            <a:lvl2pPr>
              <a:defRPr sz="2000">
                <a:solidFill>
                  <a:schemeClr val="accent5"/>
                </a:solidFill>
                <a:latin typeface="Franklin Gothic Book" panose="020B0503020102020204" pitchFamily="34" charset="0"/>
              </a:defRPr>
            </a:lvl2pPr>
            <a:lvl3pPr>
              <a:defRPr sz="1400">
                <a:solidFill>
                  <a:schemeClr val="accent5"/>
                </a:solidFill>
                <a:latin typeface="Franklin Gothic Book" panose="020B0503020102020204" pitchFamily="34" charset="0"/>
              </a:defRPr>
            </a:lvl3pPr>
            <a:lvl4pPr>
              <a:defRPr sz="1200">
                <a:solidFill>
                  <a:schemeClr val="accent5"/>
                </a:solidFill>
                <a:latin typeface="Franklin Gothic Book" panose="020B0503020102020204" pitchFamily="34" charset="0"/>
              </a:defRPr>
            </a:lvl4pPr>
            <a:lvl5pPr>
              <a:defRPr sz="1200">
                <a:solidFill>
                  <a:schemeClr val="accent5"/>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Text&#10;&#10;Description automatically generated">
            <a:extLst>
              <a:ext uri="{FF2B5EF4-FFF2-40B4-BE49-F238E27FC236}">
                <a16:creationId xmlns:a16="http://schemas.microsoft.com/office/drawing/2014/main" id="{FDFD95C8-C18C-4283-B7F1-F06CC8D334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9561" y="152400"/>
            <a:ext cx="1659169" cy="735724"/>
          </a:xfrm>
          <a:prstGeom prst="rect">
            <a:avLst/>
          </a:prstGeom>
        </p:spPr>
      </p:pic>
    </p:spTree>
    <p:extLst>
      <p:ext uri="{BB962C8B-B14F-4D97-AF65-F5344CB8AC3E}">
        <p14:creationId xmlns:p14="http://schemas.microsoft.com/office/powerpoint/2010/main" val="2938762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Option 1">
    <p:bg>
      <p:bgRef idx="1002">
        <a:schemeClr val="bg2"/>
      </p:bgRef>
    </p:b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86CBFA4A-0345-4482-9C8A-82811B3998CE}"/>
              </a:ext>
            </a:extLst>
          </p:cNvPr>
          <p:cNvSpPr/>
          <p:nvPr userDrawn="1"/>
        </p:nvSpPr>
        <p:spPr>
          <a:xfrm>
            <a:off x="0" y="0"/>
            <a:ext cx="12192000" cy="6858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0EC6F64E-D845-4B38-8506-FA9BF6CBBEB4}"/>
              </a:ext>
            </a:extLst>
          </p:cNvPr>
          <p:cNvSpPr/>
          <p:nvPr userDrawn="1"/>
        </p:nvSpPr>
        <p:spPr>
          <a:xfrm>
            <a:off x="1971791" y="1593527"/>
            <a:ext cx="7178972" cy="3747146"/>
          </a:xfrm>
          <a:prstGeom prst="rect">
            <a:avLst/>
          </a:prstGeom>
          <a:solidFill>
            <a:srgbClr val="FFFFFF">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8">
            <a:extLst>
              <a:ext uri="{FF2B5EF4-FFF2-40B4-BE49-F238E27FC236}">
                <a16:creationId xmlns:a16="http://schemas.microsoft.com/office/drawing/2014/main" id="{1595BC47-E478-47C1-9243-3446B1F574B7}"/>
              </a:ext>
            </a:extLst>
          </p:cNvPr>
          <p:cNvSpPr>
            <a:spLocks noGrp="1"/>
          </p:cNvSpPr>
          <p:nvPr>
            <p:ph type="body" sz="quarter" idx="10" hasCustomPrompt="1"/>
          </p:nvPr>
        </p:nvSpPr>
        <p:spPr>
          <a:xfrm>
            <a:off x="2201754" y="1745927"/>
            <a:ext cx="7178972" cy="3747146"/>
          </a:xfrm>
          <a:prstGeom prst="rect">
            <a:avLst/>
          </a:prstGeom>
          <a:solidFill>
            <a:srgbClr val="FFFFFF">
              <a:alpha val="52941"/>
            </a:srgbClr>
          </a:solidFill>
        </p:spPr>
        <p:txBody>
          <a:bodyPr anchor="ctr" anchorCtr="0"/>
          <a:lstStyle>
            <a:lvl1pPr marL="0" indent="0" algn="ctr">
              <a:buNone/>
              <a:defRPr sz="3600">
                <a:solidFill>
                  <a:schemeClr val="bg2"/>
                </a:solidFill>
                <a:latin typeface="Franklin Gothic Demi" panose="020B0703020102020204" pitchFamily="34"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Enter quote.</a:t>
            </a:r>
          </a:p>
        </p:txBody>
      </p:sp>
    </p:spTree>
    <p:extLst>
      <p:ext uri="{BB962C8B-B14F-4D97-AF65-F5344CB8AC3E}">
        <p14:creationId xmlns:p14="http://schemas.microsoft.com/office/powerpoint/2010/main" val="2280410664"/>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Option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EA60E9-DBA5-4E9C-9141-6AB496A5874E}"/>
              </a:ext>
            </a:extLst>
          </p:cNvPr>
          <p:cNvSpPr/>
          <p:nvPr userDrawn="1"/>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4" name="Straight Connector 3">
            <a:extLst>
              <a:ext uri="{FF2B5EF4-FFF2-40B4-BE49-F238E27FC236}">
                <a16:creationId xmlns:a16="http://schemas.microsoft.com/office/drawing/2014/main" id="{FB9ADDC2-A894-4CDC-AED0-C9174A5821F3}"/>
              </a:ext>
            </a:extLst>
          </p:cNvPr>
          <p:cNvCxnSpPr/>
          <p:nvPr userDrawn="1"/>
        </p:nvCxnSpPr>
        <p:spPr>
          <a:xfrm>
            <a:off x="2085579" y="1447800"/>
            <a:ext cx="8020843" cy="0"/>
          </a:xfrm>
          <a:prstGeom prst="line">
            <a:avLst/>
          </a:prstGeom>
          <a:ln w="76200"/>
          <a:effectLst>
            <a:outerShdw dist="50800" dir="1800000" algn="tl" rotWithShape="0">
              <a:schemeClr val="accent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E2D847D-1DC6-4F31-A266-8938C7B3A457}"/>
              </a:ext>
            </a:extLst>
          </p:cNvPr>
          <p:cNvCxnSpPr/>
          <p:nvPr userDrawn="1"/>
        </p:nvCxnSpPr>
        <p:spPr>
          <a:xfrm>
            <a:off x="2085579" y="5410200"/>
            <a:ext cx="8020843" cy="0"/>
          </a:xfrm>
          <a:prstGeom prst="line">
            <a:avLst/>
          </a:prstGeom>
          <a:ln w="76200"/>
          <a:effectLst>
            <a:outerShdw dist="50800" dir="1800000" algn="tl" rotWithShape="0">
              <a:schemeClr val="accent1">
                <a:alpha val="40000"/>
              </a:schemeClr>
            </a:outerShdw>
          </a:effectLst>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3FA35E2-D557-4B7C-B00B-1EDBE87F0C33}"/>
              </a:ext>
            </a:extLst>
          </p:cNvPr>
          <p:cNvSpPr txBox="1"/>
          <p:nvPr userDrawn="1"/>
        </p:nvSpPr>
        <p:spPr>
          <a:xfrm>
            <a:off x="5332110" y="297373"/>
            <a:ext cx="1527780" cy="3154710"/>
          </a:xfrm>
          <a:prstGeom prst="rect">
            <a:avLst/>
          </a:prstGeom>
          <a:solidFill>
            <a:schemeClr val="tx2"/>
          </a:solidFill>
        </p:spPr>
        <p:txBody>
          <a:bodyPr wrap="square" rtlCol="0">
            <a:spAutoFit/>
          </a:bodyPr>
          <a:lstStyle/>
          <a:p>
            <a:pPr algn="ctr"/>
            <a:r>
              <a:rPr lang="en-US" sz="19900">
                <a:solidFill>
                  <a:srgbClr val="7F90AF"/>
                </a:solidFill>
                <a:effectLst>
                  <a:outerShdw blurRad="50800" dist="38100" dir="2700000" algn="tl" rotWithShape="0">
                    <a:prstClr val="black">
                      <a:alpha val="40000"/>
                    </a:prstClr>
                  </a:outerShdw>
                </a:effectLst>
                <a:latin typeface="Franklin Gothic Book" panose="020B0503020102020204" pitchFamily="34" charset="0"/>
              </a:rPr>
              <a:t>“</a:t>
            </a:r>
          </a:p>
        </p:txBody>
      </p:sp>
      <p:sp>
        <p:nvSpPr>
          <p:cNvPr id="7" name="TextBox 6">
            <a:extLst>
              <a:ext uri="{FF2B5EF4-FFF2-40B4-BE49-F238E27FC236}">
                <a16:creationId xmlns:a16="http://schemas.microsoft.com/office/drawing/2014/main" id="{673D41EA-842B-44CB-812E-C567A5257E29}"/>
              </a:ext>
            </a:extLst>
          </p:cNvPr>
          <p:cNvSpPr txBox="1"/>
          <p:nvPr userDrawn="1"/>
        </p:nvSpPr>
        <p:spPr>
          <a:xfrm flipH="1" flipV="1">
            <a:off x="5355186" y="3398327"/>
            <a:ext cx="1527780" cy="3154710"/>
          </a:xfrm>
          <a:prstGeom prst="rect">
            <a:avLst/>
          </a:prstGeom>
          <a:solidFill>
            <a:schemeClr val="tx2"/>
          </a:solidFill>
        </p:spPr>
        <p:txBody>
          <a:bodyPr wrap="square" rtlCol="0">
            <a:spAutoFit/>
          </a:bodyPr>
          <a:lstStyle/>
          <a:p>
            <a:pPr algn="ctr"/>
            <a:r>
              <a:rPr lang="en-US" sz="19900">
                <a:solidFill>
                  <a:srgbClr val="7F90AF"/>
                </a:solidFill>
                <a:effectLst>
                  <a:outerShdw blurRad="50800" dist="38100" dir="2700000" algn="tl" rotWithShape="0">
                    <a:prstClr val="black">
                      <a:alpha val="40000"/>
                    </a:prstClr>
                  </a:outerShdw>
                </a:effectLst>
                <a:latin typeface="Franklin Gothic Book" panose="020B0503020102020204" pitchFamily="34" charset="0"/>
              </a:rPr>
              <a:t>“</a:t>
            </a:r>
          </a:p>
        </p:txBody>
      </p:sp>
      <p:sp>
        <p:nvSpPr>
          <p:cNvPr id="9" name="Text Placeholder 8">
            <a:extLst>
              <a:ext uri="{FF2B5EF4-FFF2-40B4-BE49-F238E27FC236}">
                <a16:creationId xmlns:a16="http://schemas.microsoft.com/office/drawing/2014/main" id="{1E14E791-E581-4128-AE68-88B9AB0C4035}"/>
              </a:ext>
            </a:extLst>
          </p:cNvPr>
          <p:cNvSpPr>
            <a:spLocks noGrp="1"/>
          </p:cNvSpPr>
          <p:nvPr>
            <p:ph type="body" sz="quarter" idx="10" hasCustomPrompt="1"/>
          </p:nvPr>
        </p:nvSpPr>
        <p:spPr>
          <a:xfrm>
            <a:off x="2506514" y="1555427"/>
            <a:ext cx="7178972" cy="3747146"/>
          </a:xfrm>
          <a:prstGeom prst="rect">
            <a:avLst/>
          </a:prstGeom>
          <a:noFill/>
        </p:spPr>
        <p:txBody>
          <a:bodyPr anchor="ctr" anchorCtr="0"/>
          <a:lstStyle>
            <a:lvl1pPr marL="0" indent="0" algn="l" defTabSz="914400" rtl="0" eaLnBrk="1" latinLnBrk="0" hangingPunct="1">
              <a:buNone/>
              <a:defRPr lang="en-US" sz="2800" kern="1200" dirty="0">
                <a:solidFill>
                  <a:schemeClr val="bg1"/>
                </a:solidFill>
                <a:latin typeface="Franklin Gothic Book" panose="020B0503020102020204" pitchFamily="34" charset="0"/>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Enter quote.</a:t>
            </a:r>
          </a:p>
        </p:txBody>
      </p:sp>
    </p:spTree>
    <p:extLst>
      <p:ext uri="{BB962C8B-B14F-4D97-AF65-F5344CB8AC3E}">
        <p14:creationId xmlns:p14="http://schemas.microsoft.com/office/powerpoint/2010/main" val="3017906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Option 3">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A92A913A-0EAC-43F3-B58B-58AB7EAB92DB}"/>
              </a:ext>
            </a:extLst>
          </p:cNvPr>
          <p:cNvSpPr>
            <a:spLocks noGrp="1"/>
          </p:cNvSpPr>
          <p:nvPr>
            <p:ph type="pic" sz="quarter" idx="13" hasCustomPrompt="1"/>
          </p:nvPr>
        </p:nvSpPr>
        <p:spPr>
          <a:xfrm>
            <a:off x="0" y="0"/>
            <a:ext cx="12192000" cy="6858000"/>
          </a:xfrm>
          <a:prstGeom prst="rect">
            <a:avLst/>
          </a:prstGeom>
          <a:pattFill prst="pct60">
            <a:fgClr>
              <a:schemeClr val="bg1"/>
            </a:fgClr>
            <a:bgClr>
              <a:schemeClr val="bg1">
                <a:lumMod val="85000"/>
              </a:schemeClr>
            </a:bgClr>
          </a:pattFill>
          <a:effectLst/>
        </p:spPr>
        <p:txBody>
          <a:bodyPr wrap="square" anchor="ctr">
            <a:noAutofit/>
          </a:bodyPr>
          <a:lstStyle>
            <a:lvl1pPr marL="0" indent="0" algn="ctr">
              <a:buNone/>
              <a:defRPr sz="1795">
                <a:solidFill>
                  <a:schemeClr val="tx1">
                    <a:alpha val="73000"/>
                  </a:schemeClr>
                </a:solidFill>
              </a:defRPr>
            </a:lvl1pPr>
          </a:lstStyle>
          <a:p>
            <a:r>
              <a:rPr lang="en-US"/>
              <a:t>Click icon to add picture,</a:t>
            </a:r>
          </a:p>
          <a:p>
            <a:r>
              <a:rPr lang="en-US"/>
              <a:t>Drag and Drop</a:t>
            </a:r>
          </a:p>
        </p:txBody>
      </p:sp>
      <p:sp>
        <p:nvSpPr>
          <p:cNvPr id="6" name="Text Placeholder 8">
            <a:extLst>
              <a:ext uri="{FF2B5EF4-FFF2-40B4-BE49-F238E27FC236}">
                <a16:creationId xmlns:a16="http://schemas.microsoft.com/office/drawing/2014/main" id="{1ADFCD24-8290-4545-9471-62D9D468EA11}"/>
              </a:ext>
            </a:extLst>
          </p:cNvPr>
          <p:cNvSpPr>
            <a:spLocks noGrp="1"/>
          </p:cNvSpPr>
          <p:nvPr>
            <p:ph type="body" sz="quarter" idx="10" hasCustomPrompt="1"/>
          </p:nvPr>
        </p:nvSpPr>
        <p:spPr>
          <a:xfrm>
            <a:off x="443215" y="3810000"/>
            <a:ext cx="9013900" cy="2438400"/>
          </a:xfrm>
          <a:prstGeom prst="rect">
            <a:avLst/>
          </a:prstGeom>
          <a:noFill/>
        </p:spPr>
        <p:txBody>
          <a:bodyPr anchor="b" anchorCtr="0"/>
          <a:lstStyle>
            <a:lvl1pPr marL="0" indent="0" algn="l" defTabSz="914400" rtl="0" eaLnBrk="1" latinLnBrk="0" hangingPunct="1">
              <a:buNone/>
              <a:defRPr lang="en-US" sz="3600" kern="1200" dirty="0">
                <a:solidFill>
                  <a:schemeClr val="tx2"/>
                </a:solidFill>
                <a:latin typeface="Franklin Gothic Book" panose="020B0503020102020204" pitchFamily="34" charset="0"/>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Enter quote.</a:t>
            </a:r>
          </a:p>
        </p:txBody>
      </p:sp>
    </p:spTree>
    <p:extLst>
      <p:ext uri="{BB962C8B-B14F-4D97-AF65-F5344CB8AC3E}">
        <p14:creationId xmlns:p14="http://schemas.microsoft.com/office/powerpoint/2010/main" val="3706294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Option 4">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A92A913A-0EAC-43F3-B58B-58AB7EAB92DB}"/>
              </a:ext>
            </a:extLst>
          </p:cNvPr>
          <p:cNvSpPr>
            <a:spLocks noGrp="1"/>
          </p:cNvSpPr>
          <p:nvPr>
            <p:ph type="pic" sz="quarter" idx="13" hasCustomPrompt="1"/>
          </p:nvPr>
        </p:nvSpPr>
        <p:spPr>
          <a:xfrm>
            <a:off x="0" y="-27296"/>
            <a:ext cx="6635580" cy="6885296"/>
          </a:xfrm>
          <a:custGeom>
            <a:avLst/>
            <a:gdLst>
              <a:gd name="connsiteX0" fmla="*/ 0 w 12161838"/>
              <a:gd name="connsiteY0" fmla="*/ 0 h 6858000"/>
              <a:gd name="connsiteX1" fmla="*/ 12161838 w 12161838"/>
              <a:gd name="connsiteY1" fmla="*/ 0 h 6858000"/>
              <a:gd name="connsiteX2" fmla="*/ 12161838 w 12161838"/>
              <a:gd name="connsiteY2" fmla="*/ 6858000 h 6858000"/>
              <a:gd name="connsiteX3" fmla="*/ 0 w 12161838"/>
              <a:gd name="connsiteY3" fmla="*/ 6858000 h 6858000"/>
              <a:gd name="connsiteX4" fmla="*/ 0 w 12161838"/>
              <a:gd name="connsiteY4" fmla="*/ 0 h 6858000"/>
              <a:gd name="connsiteX0" fmla="*/ 0 w 12161838"/>
              <a:gd name="connsiteY0" fmla="*/ 0 h 6858000"/>
              <a:gd name="connsiteX1" fmla="*/ 12161838 w 12161838"/>
              <a:gd name="connsiteY1" fmla="*/ 0 h 6858000"/>
              <a:gd name="connsiteX2" fmla="*/ 12161838 w 12161838"/>
              <a:gd name="connsiteY2" fmla="*/ 6858000 h 6858000"/>
              <a:gd name="connsiteX3" fmla="*/ 5390866 w 12161838"/>
              <a:gd name="connsiteY3" fmla="*/ 6851176 h 6858000"/>
              <a:gd name="connsiteX4" fmla="*/ 0 w 12161838"/>
              <a:gd name="connsiteY4" fmla="*/ 6858000 h 6858000"/>
              <a:gd name="connsiteX5" fmla="*/ 0 w 12161838"/>
              <a:gd name="connsiteY5" fmla="*/ 0 h 6858000"/>
              <a:gd name="connsiteX0" fmla="*/ 0 w 12161838"/>
              <a:gd name="connsiteY0" fmla="*/ 27296 h 6885296"/>
              <a:gd name="connsiteX1" fmla="*/ 6619164 w 12161838"/>
              <a:gd name="connsiteY1" fmla="*/ 0 h 6885296"/>
              <a:gd name="connsiteX2" fmla="*/ 12161838 w 12161838"/>
              <a:gd name="connsiteY2" fmla="*/ 27296 h 6885296"/>
              <a:gd name="connsiteX3" fmla="*/ 12161838 w 12161838"/>
              <a:gd name="connsiteY3" fmla="*/ 6885296 h 6885296"/>
              <a:gd name="connsiteX4" fmla="*/ 5390866 w 12161838"/>
              <a:gd name="connsiteY4" fmla="*/ 6878472 h 6885296"/>
              <a:gd name="connsiteX5" fmla="*/ 0 w 12161838"/>
              <a:gd name="connsiteY5" fmla="*/ 6885296 h 6885296"/>
              <a:gd name="connsiteX6" fmla="*/ 0 w 12161838"/>
              <a:gd name="connsiteY6" fmla="*/ 27296 h 6885296"/>
              <a:gd name="connsiteX0" fmla="*/ 0 w 12161838"/>
              <a:gd name="connsiteY0" fmla="*/ 27296 h 6885296"/>
              <a:gd name="connsiteX1" fmla="*/ 6619164 w 12161838"/>
              <a:gd name="connsiteY1" fmla="*/ 0 h 6885296"/>
              <a:gd name="connsiteX2" fmla="*/ 12161838 w 12161838"/>
              <a:gd name="connsiteY2" fmla="*/ 6885296 h 6885296"/>
              <a:gd name="connsiteX3" fmla="*/ 5390866 w 12161838"/>
              <a:gd name="connsiteY3" fmla="*/ 6878472 h 6885296"/>
              <a:gd name="connsiteX4" fmla="*/ 0 w 12161838"/>
              <a:gd name="connsiteY4" fmla="*/ 6885296 h 6885296"/>
              <a:gd name="connsiteX5" fmla="*/ 0 w 12161838"/>
              <a:gd name="connsiteY5" fmla="*/ 27296 h 6885296"/>
              <a:gd name="connsiteX0" fmla="*/ 0 w 6619164"/>
              <a:gd name="connsiteY0" fmla="*/ 27296 h 6885296"/>
              <a:gd name="connsiteX1" fmla="*/ 6619164 w 6619164"/>
              <a:gd name="connsiteY1" fmla="*/ 0 h 6885296"/>
              <a:gd name="connsiteX2" fmla="*/ 5390866 w 6619164"/>
              <a:gd name="connsiteY2" fmla="*/ 6878472 h 6885296"/>
              <a:gd name="connsiteX3" fmla="*/ 0 w 6619164"/>
              <a:gd name="connsiteY3" fmla="*/ 6885296 h 6885296"/>
              <a:gd name="connsiteX4" fmla="*/ 0 w 6619164"/>
              <a:gd name="connsiteY4" fmla="*/ 27296 h 6885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9164" h="6885296">
                <a:moveTo>
                  <a:pt x="0" y="27296"/>
                </a:moveTo>
                <a:lnTo>
                  <a:pt x="6619164" y="0"/>
                </a:lnTo>
                <a:lnTo>
                  <a:pt x="5390866" y="6878472"/>
                </a:lnTo>
                <a:lnTo>
                  <a:pt x="0" y="6885296"/>
                </a:lnTo>
                <a:lnTo>
                  <a:pt x="0" y="27296"/>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5">
                <a:solidFill>
                  <a:schemeClr val="tx1">
                    <a:alpha val="73000"/>
                  </a:schemeClr>
                </a:solidFill>
              </a:defRPr>
            </a:lvl1pPr>
          </a:lstStyle>
          <a:p>
            <a:r>
              <a:rPr lang="en-US"/>
              <a:t>Click icon to add picture, or drag and drop</a:t>
            </a:r>
          </a:p>
        </p:txBody>
      </p:sp>
      <p:pic>
        <p:nvPicPr>
          <p:cNvPr id="2" name="Picture 1">
            <a:extLst>
              <a:ext uri="{FF2B5EF4-FFF2-40B4-BE49-F238E27FC236}">
                <a16:creationId xmlns:a16="http://schemas.microsoft.com/office/drawing/2014/main" id="{5A50407A-B9A1-41FD-951D-D771510E6D6D}"/>
              </a:ext>
            </a:extLst>
          </p:cNvPr>
          <p:cNvPicPr>
            <a:picLocks noChangeAspect="1"/>
          </p:cNvPicPr>
          <p:nvPr userDrawn="1"/>
        </p:nvPicPr>
        <p:blipFill rotWithShape="1">
          <a:blip r:embed="rId2"/>
          <a:srcRect r="38333"/>
          <a:stretch/>
        </p:blipFill>
        <p:spPr>
          <a:xfrm>
            <a:off x="5408500" y="0"/>
            <a:ext cx="6783501" cy="6858000"/>
          </a:xfrm>
          <a:prstGeom prst="rect">
            <a:avLst/>
          </a:prstGeom>
        </p:spPr>
      </p:pic>
      <p:sp>
        <p:nvSpPr>
          <p:cNvPr id="9" name="Text Placeholder 8">
            <a:extLst>
              <a:ext uri="{FF2B5EF4-FFF2-40B4-BE49-F238E27FC236}">
                <a16:creationId xmlns:a16="http://schemas.microsoft.com/office/drawing/2014/main" id="{C0043641-66FC-4BD4-90B9-CE0E7FC79B9D}"/>
              </a:ext>
            </a:extLst>
          </p:cNvPr>
          <p:cNvSpPr>
            <a:spLocks noGrp="1"/>
          </p:cNvSpPr>
          <p:nvPr>
            <p:ph type="body" sz="quarter" idx="14" hasCustomPrompt="1"/>
          </p:nvPr>
        </p:nvSpPr>
        <p:spPr>
          <a:xfrm>
            <a:off x="7165446" y="1371600"/>
            <a:ext cx="4659728" cy="5181600"/>
          </a:xfrm>
          <a:prstGeom prst="rect">
            <a:avLst/>
          </a:prstGeom>
          <a:noFill/>
        </p:spPr>
        <p:txBody>
          <a:bodyPr anchor="ctr" anchorCtr="0"/>
          <a:lstStyle>
            <a:lvl1pPr marL="0" indent="0" algn="l" defTabSz="914400" rtl="0" eaLnBrk="1" latinLnBrk="0" hangingPunct="1">
              <a:buNone/>
              <a:defRPr lang="en-US" sz="2800" kern="1200" dirty="0">
                <a:solidFill>
                  <a:schemeClr val="bg1"/>
                </a:solidFill>
                <a:latin typeface="Franklin Gothic Book" panose="020B0503020102020204" pitchFamily="34" charset="0"/>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Enter quote.</a:t>
            </a:r>
          </a:p>
        </p:txBody>
      </p:sp>
      <p:sp>
        <p:nvSpPr>
          <p:cNvPr id="10" name="Title 1">
            <a:extLst>
              <a:ext uri="{FF2B5EF4-FFF2-40B4-BE49-F238E27FC236}">
                <a16:creationId xmlns:a16="http://schemas.microsoft.com/office/drawing/2014/main" id="{97689B32-30B9-4063-9EA4-000E65FE7DAD}"/>
              </a:ext>
            </a:extLst>
          </p:cNvPr>
          <p:cNvSpPr>
            <a:spLocks noGrp="1"/>
          </p:cNvSpPr>
          <p:nvPr>
            <p:ph type="title" hasCustomPrompt="1"/>
          </p:nvPr>
        </p:nvSpPr>
        <p:spPr>
          <a:xfrm>
            <a:off x="7154035" y="632359"/>
            <a:ext cx="4671139" cy="624834"/>
          </a:xfrm>
          <a:prstGeom prst="rect">
            <a:avLst/>
          </a:prstGeom>
        </p:spPr>
        <p:txBody>
          <a:bodyPr lIns="91438" tIns="0" rIns="91438" bIns="0" anchor="b" anchorCtr="0">
            <a:noAutofit/>
          </a:bodyPr>
          <a:lstStyle>
            <a:lvl1pPr algn="l">
              <a:defRPr sz="4000" b="0">
                <a:solidFill>
                  <a:schemeClr val="bg1"/>
                </a:solidFill>
                <a:latin typeface="Franklin Gothic Demi" panose="020B0703020102020204" pitchFamily="34" charset="0"/>
              </a:defRPr>
            </a:lvl1pPr>
          </a:lstStyle>
          <a:p>
            <a:r>
              <a:rPr lang="en-US"/>
              <a:t>Title of Slide</a:t>
            </a:r>
          </a:p>
        </p:txBody>
      </p:sp>
    </p:spTree>
    <p:extLst>
      <p:ext uri="{BB962C8B-B14F-4D97-AF65-F5344CB8AC3E}">
        <p14:creationId xmlns:p14="http://schemas.microsoft.com/office/powerpoint/2010/main" val="4075206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Option 5">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F88A8E68-0BA0-4E36-A262-4ACA893ECBBE}"/>
              </a:ext>
            </a:extLst>
          </p:cNvPr>
          <p:cNvSpPr/>
          <p:nvPr userDrawn="1"/>
        </p:nvSpPr>
        <p:spPr>
          <a:xfrm>
            <a:off x="1970995" y="3657600"/>
            <a:ext cx="1838288" cy="1996434"/>
          </a:xfrm>
          <a:prstGeom prst="parallelogram">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Content Placeholder 2">
            <a:extLst>
              <a:ext uri="{FF2B5EF4-FFF2-40B4-BE49-F238E27FC236}">
                <a16:creationId xmlns:a16="http://schemas.microsoft.com/office/drawing/2014/main" id="{48899F82-FE4F-48DA-B23A-F33984930952}"/>
              </a:ext>
            </a:extLst>
          </p:cNvPr>
          <p:cNvSpPr>
            <a:spLocks noGrp="1"/>
          </p:cNvSpPr>
          <p:nvPr>
            <p:ph idx="15" hasCustomPrompt="1"/>
          </p:nvPr>
        </p:nvSpPr>
        <p:spPr>
          <a:xfrm>
            <a:off x="4033497" y="3124200"/>
            <a:ext cx="7865519" cy="3063234"/>
          </a:xfrm>
          <a:prstGeom prst="rect">
            <a:avLst/>
          </a:prstGeom>
        </p:spPr>
        <p:txBody>
          <a:bodyPr anchor="ctr" anchorCtr="0"/>
          <a:lstStyle>
            <a:lvl1pPr marL="0" indent="0">
              <a:buNone/>
              <a:defRPr sz="2400">
                <a:solidFill>
                  <a:schemeClr val="accent5"/>
                </a:solidFill>
                <a:latin typeface="Franklin Gothic Book" panose="020B0503020102020204" pitchFamily="34" charset="0"/>
              </a:defRPr>
            </a:lvl1pPr>
            <a:lvl2pPr>
              <a:defRPr sz="2000">
                <a:solidFill>
                  <a:schemeClr val="accent5"/>
                </a:solidFill>
                <a:latin typeface="Franklin Gothic Book" panose="020B0503020102020204" pitchFamily="34" charset="0"/>
              </a:defRPr>
            </a:lvl2pPr>
            <a:lvl3pPr>
              <a:defRPr sz="1400">
                <a:solidFill>
                  <a:schemeClr val="accent5"/>
                </a:solidFill>
                <a:latin typeface="Franklin Gothic Book" panose="020B0503020102020204" pitchFamily="34" charset="0"/>
              </a:defRPr>
            </a:lvl3pPr>
            <a:lvl4pPr>
              <a:defRPr sz="1200">
                <a:solidFill>
                  <a:schemeClr val="accent5"/>
                </a:solidFill>
                <a:latin typeface="Franklin Gothic Book" panose="020B0503020102020204" pitchFamily="34" charset="0"/>
              </a:defRPr>
            </a:lvl4pPr>
            <a:lvl5pPr>
              <a:defRPr sz="1200">
                <a:solidFill>
                  <a:schemeClr val="accent5"/>
                </a:solidFill>
                <a:latin typeface="Franklin Gothic Book" panose="020B0503020102020204" pitchFamily="34" charset="0"/>
              </a:defRPr>
            </a:lvl5pPr>
          </a:lstStyle>
          <a:p>
            <a:pPr lvl="0"/>
            <a:r>
              <a:rPr lang="en-US"/>
              <a:t>Enter Quote</a:t>
            </a:r>
          </a:p>
          <a:p>
            <a:pPr lvl="1"/>
            <a:r>
              <a:rPr lang="en-US"/>
              <a:t>Second level</a:t>
            </a:r>
          </a:p>
          <a:p>
            <a:pPr lvl="2"/>
            <a:r>
              <a:rPr lang="en-US"/>
              <a:t>Third level</a:t>
            </a:r>
          </a:p>
          <a:p>
            <a:pPr lvl="3"/>
            <a:r>
              <a:rPr lang="en-US"/>
              <a:t>Fourth level</a:t>
            </a:r>
          </a:p>
          <a:p>
            <a:pPr lvl="4"/>
            <a:r>
              <a:rPr lang="en-US"/>
              <a:t>Fifth level</a:t>
            </a:r>
          </a:p>
        </p:txBody>
      </p:sp>
      <p:sp>
        <p:nvSpPr>
          <p:cNvPr id="4" name="Freeform: Shape 3">
            <a:extLst>
              <a:ext uri="{FF2B5EF4-FFF2-40B4-BE49-F238E27FC236}">
                <a16:creationId xmlns:a16="http://schemas.microsoft.com/office/drawing/2014/main" id="{F1035CAC-6E80-49F6-880B-98CA0E2891A5}"/>
              </a:ext>
            </a:extLst>
          </p:cNvPr>
          <p:cNvSpPr/>
          <p:nvPr userDrawn="1"/>
        </p:nvSpPr>
        <p:spPr>
          <a:xfrm>
            <a:off x="615091" y="6003926"/>
            <a:ext cx="439237" cy="473075"/>
          </a:xfrm>
          <a:custGeom>
            <a:avLst/>
            <a:gdLst>
              <a:gd name="connsiteX0" fmla="*/ 101600 w 438150"/>
              <a:gd name="connsiteY0" fmla="*/ 0 h 473075"/>
              <a:gd name="connsiteX1" fmla="*/ 0 w 438150"/>
              <a:gd name="connsiteY1" fmla="*/ 473075 h 473075"/>
              <a:gd name="connsiteX2" fmla="*/ 438150 w 438150"/>
              <a:gd name="connsiteY2" fmla="*/ 469900 h 473075"/>
            </a:gdLst>
            <a:ahLst/>
            <a:cxnLst>
              <a:cxn ang="0">
                <a:pos x="connsiteX0" y="connsiteY0"/>
              </a:cxn>
              <a:cxn ang="0">
                <a:pos x="connsiteX1" y="connsiteY1"/>
              </a:cxn>
              <a:cxn ang="0">
                <a:pos x="connsiteX2" y="connsiteY2"/>
              </a:cxn>
            </a:cxnLst>
            <a:rect l="l" t="t" r="r" b="b"/>
            <a:pathLst>
              <a:path w="438150" h="473075">
                <a:moveTo>
                  <a:pt x="101600" y="0"/>
                </a:moveTo>
                <a:lnTo>
                  <a:pt x="0" y="473075"/>
                </a:lnTo>
                <a:lnTo>
                  <a:pt x="438150" y="469900"/>
                </a:lnTo>
              </a:path>
            </a:pathLst>
          </a:custGeom>
          <a:no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A6A8C9C7-A154-4257-86A4-4C5F4FA54F82}"/>
              </a:ext>
            </a:extLst>
          </p:cNvPr>
          <p:cNvSpPr/>
          <p:nvPr userDrawn="1"/>
        </p:nvSpPr>
        <p:spPr>
          <a:xfrm>
            <a:off x="0" y="0"/>
            <a:ext cx="12192000" cy="2209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a:extLst>
              <a:ext uri="{FF2B5EF4-FFF2-40B4-BE49-F238E27FC236}">
                <a16:creationId xmlns:a16="http://schemas.microsoft.com/office/drawing/2014/main" id="{97689B32-30B9-4063-9EA4-000E65FE7DAD}"/>
              </a:ext>
            </a:extLst>
          </p:cNvPr>
          <p:cNvSpPr>
            <a:spLocks noGrp="1"/>
          </p:cNvSpPr>
          <p:nvPr>
            <p:ph type="title" hasCustomPrompt="1"/>
          </p:nvPr>
        </p:nvSpPr>
        <p:spPr>
          <a:xfrm>
            <a:off x="560673" y="1448121"/>
            <a:ext cx="11338343" cy="624834"/>
          </a:xfrm>
          <a:prstGeom prst="rect">
            <a:avLst/>
          </a:prstGeom>
        </p:spPr>
        <p:txBody>
          <a:bodyPr lIns="91438" tIns="0" rIns="91438" bIns="0" anchor="b" anchorCtr="0">
            <a:noAutofit/>
          </a:bodyPr>
          <a:lstStyle>
            <a:lvl1pPr algn="l">
              <a:defRPr sz="4000" b="0">
                <a:solidFill>
                  <a:schemeClr val="bg1"/>
                </a:solidFill>
                <a:latin typeface="Franklin Gothic Demi" panose="020B0703020102020204" pitchFamily="34" charset="0"/>
              </a:defRPr>
            </a:lvl1pPr>
          </a:lstStyle>
          <a:p>
            <a:r>
              <a:rPr lang="en-US"/>
              <a:t>Title of Slide</a:t>
            </a:r>
          </a:p>
        </p:txBody>
      </p:sp>
      <p:sp>
        <p:nvSpPr>
          <p:cNvPr id="9" name="Picture Placeholder 3">
            <a:extLst>
              <a:ext uri="{FF2B5EF4-FFF2-40B4-BE49-F238E27FC236}">
                <a16:creationId xmlns:a16="http://schemas.microsoft.com/office/drawing/2014/main" id="{A9F79E25-E178-41EB-95F2-C622839B4783}"/>
              </a:ext>
            </a:extLst>
          </p:cNvPr>
          <p:cNvSpPr>
            <a:spLocks noGrp="1"/>
          </p:cNvSpPr>
          <p:nvPr>
            <p:ph type="pic" sz="quarter" idx="13" hasCustomPrompt="1"/>
          </p:nvPr>
        </p:nvSpPr>
        <p:spPr>
          <a:xfrm>
            <a:off x="748772" y="3886200"/>
            <a:ext cx="2669588" cy="2453634"/>
          </a:xfrm>
          <a:prstGeom prst="flowChartInputOutput">
            <a:avLst/>
          </a:prstGeom>
          <a:pattFill prst="pct60">
            <a:fgClr>
              <a:schemeClr val="bg1"/>
            </a:fgClr>
            <a:bgClr>
              <a:schemeClr val="bg1">
                <a:lumMod val="85000"/>
              </a:schemeClr>
            </a:bgClr>
          </a:pattFill>
          <a:effectLst/>
        </p:spPr>
        <p:txBody>
          <a:bodyPr wrap="square" anchor="ctr">
            <a:noAutofit/>
          </a:bodyPr>
          <a:lstStyle>
            <a:lvl1pPr marL="0" indent="0" algn="ctr">
              <a:buNone/>
              <a:defRPr sz="1795" baseline="0">
                <a:solidFill>
                  <a:schemeClr val="tx1">
                    <a:alpha val="73000"/>
                  </a:schemeClr>
                </a:solidFill>
              </a:defRPr>
            </a:lvl1pPr>
          </a:lstStyle>
          <a:p>
            <a:r>
              <a:rPr lang="en-US"/>
              <a:t>Click icon to add picture, or drag and drop</a:t>
            </a:r>
          </a:p>
        </p:txBody>
      </p:sp>
    </p:spTree>
    <p:extLst>
      <p:ext uri="{BB962C8B-B14F-4D97-AF65-F5344CB8AC3E}">
        <p14:creationId xmlns:p14="http://schemas.microsoft.com/office/powerpoint/2010/main" val="168794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_Option 2">
    <p:bg>
      <p:bgRef idx="1001">
        <a:schemeClr val="bg1"/>
      </p:bgRef>
    </p:bg>
    <p:spTree>
      <p:nvGrpSpPr>
        <p:cNvPr id="1" name=""/>
        <p:cNvGrpSpPr/>
        <p:nvPr/>
      </p:nvGrpSpPr>
      <p:grpSpPr>
        <a:xfrm>
          <a:off x="0" y="0"/>
          <a:ext cx="0" cy="0"/>
          <a:chOff x="0" y="0"/>
          <a:chExt cx="0" cy="0"/>
        </a:xfrm>
      </p:grpSpPr>
      <p:sp>
        <p:nvSpPr>
          <p:cNvPr id="8" name="Text Placeholder 29">
            <a:extLst>
              <a:ext uri="{FF2B5EF4-FFF2-40B4-BE49-F238E27FC236}">
                <a16:creationId xmlns:a16="http://schemas.microsoft.com/office/drawing/2014/main" id="{2AA91BBA-3594-49DE-A3B8-C9F0B804313B}"/>
              </a:ext>
            </a:extLst>
          </p:cNvPr>
          <p:cNvSpPr>
            <a:spLocks noGrp="1"/>
          </p:cNvSpPr>
          <p:nvPr>
            <p:ph type="body" sz="quarter" idx="11" hasCustomPrompt="1"/>
          </p:nvPr>
        </p:nvSpPr>
        <p:spPr>
          <a:xfrm>
            <a:off x="214049" y="6204664"/>
            <a:ext cx="1892300" cy="520700"/>
          </a:xfrm>
          <a:prstGeom prst="rect">
            <a:avLst/>
          </a:prstGeom>
        </p:spPr>
        <p:txBody>
          <a:bodyPr lIns="68580" tIns="34290" rIns="68580" bIns="34290" anchor="ctr" anchorCtr="0"/>
          <a:lstStyle>
            <a:lvl1pPr marL="0" indent="0">
              <a:buNone/>
              <a:defRPr sz="1400" baseline="0">
                <a:solidFill>
                  <a:schemeClr val="tx2"/>
                </a:solidFill>
                <a:latin typeface="+mn-lt"/>
              </a:defRPr>
            </a:lvl1pPr>
          </a:lstStyle>
          <a:p>
            <a:pPr lvl="0"/>
            <a:r>
              <a:rPr lang="en-US"/>
              <a:t>Month DD, YYYY</a:t>
            </a:r>
          </a:p>
        </p:txBody>
      </p:sp>
      <p:sp>
        <p:nvSpPr>
          <p:cNvPr id="9" name="Title 1">
            <a:extLst>
              <a:ext uri="{FF2B5EF4-FFF2-40B4-BE49-F238E27FC236}">
                <a16:creationId xmlns:a16="http://schemas.microsoft.com/office/drawing/2014/main" id="{B1580C89-87C2-4DFF-950F-95F1FD4489B7}"/>
              </a:ext>
            </a:extLst>
          </p:cNvPr>
          <p:cNvSpPr>
            <a:spLocks noGrp="1"/>
          </p:cNvSpPr>
          <p:nvPr>
            <p:ph type="ctrTitle"/>
          </p:nvPr>
        </p:nvSpPr>
        <p:spPr>
          <a:xfrm>
            <a:off x="1508739" y="3147232"/>
            <a:ext cx="9166678" cy="757130"/>
          </a:xfrm>
          <a:prstGeom prst="rect">
            <a:avLst/>
          </a:prstGeom>
        </p:spPr>
        <p:txBody>
          <a:bodyPr wrap="square" anchor="b" anchorCtr="0">
            <a:spAutoFit/>
          </a:bodyPr>
          <a:lstStyle>
            <a:lvl1pPr marL="0" indent="0">
              <a:buFont typeface="Arial" panose="020B0604020202020204" pitchFamily="34" charset="0"/>
              <a:buNone/>
              <a:defRPr sz="4800">
                <a:solidFill>
                  <a:schemeClr val="tx2"/>
                </a:solidFill>
                <a:latin typeface="Franklin Gothic Demi" panose="020B070302010202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96BAAF5C-7B84-4A98-B6A4-8D0C1D504D91}"/>
              </a:ext>
            </a:extLst>
          </p:cNvPr>
          <p:cNvSpPr>
            <a:spLocks noGrp="1"/>
          </p:cNvSpPr>
          <p:nvPr>
            <p:ph type="subTitle" idx="1"/>
          </p:nvPr>
        </p:nvSpPr>
        <p:spPr>
          <a:xfrm>
            <a:off x="1508739" y="4038601"/>
            <a:ext cx="9166678" cy="590931"/>
          </a:xfrm>
          <a:prstGeom prst="rect">
            <a:avLst/>
          </a:prstGeom>
        </p:spPr>
        <p:txBody>
          <a:bodyPr wrap="square">
            <a:spAutoFit/>
          </a:bodyPr>
          <a:lstStyle>
            <a:lvl1pPr marL="0" indent="0">
              <a:buNone/>
              <a:defRPr sz="3600" cap="all" baseline="0">
                <a:solidFill>
                  <a:schemeClr val="tx2"/>
                </a:solidFill>
                <a:latin typeface="Franklin Gothic Book" panose="020B0503020102020204" pitchFamily="34" charset="0"/>
              </a:defRPr>
            </a:lvl1pPr>
          </a:lstStyle>
          <a:p>
            <a:r>
              <a:rPr lang="en-US"/>
              <a:t>Click to edit Master subtitle style</a:t>
            </a:r>
          </a:p>
        </p:txBody>
      </p:sp>
      <p:pic>
        <p:nvPicPr>
          <p:cNvPr id="2" name="Picture 1">
            <a:extLst>
              <a:ext uri="{FF2B5EF4-FFF2-40B4-BE49-F238E27FC236}">
                <a16:creationId xmlns:a16="http://schemas.microsoft.com/office/drawing/2014/main" id="{5999CA31-59DF-4B7A-879D-11C9C6E4C818}"/>
              </a:ext>
            </a:extLst>
          </p:cNvPr>
          <p:cNvPicPr>
            <a:picLocks noChangeAspect="1"/>
          </p:cNvPicPr>
          <p:nvPr userDrawn="1"/>
        </p:nvPicPr>
        <p:blipFill rotWithShape="1">
          <a:blip r:embed="rId2"/>
          <a:srcRect t="64811"/>
          <a:stretch/>
        </p:blipFill>
        <p:spPr>
          <a:xfrm>
            <a:off x="-7843" y="0"/>
            <a:ext cx="12199843" cy="2100196"/>
          </a:xfrm>
          <a:prstGeom prst="rect">
            <a:avLst/>
          </a:prstGeom>
        </p:spPr>
      </p:pic>
      <p:pic>
        <p:nvPicPr>
          <p:cNvPr id="11" name="Picture 10">
            <a:extLst>
              <a:ext uri="{FF2B5EF4-FFF2-40B4-BE49-F238E27FC236}">
                <a16:creationId xmlns:a16="http://schemas.microsoft.com/office/drawing/2014/main" id="{6403EB05-9D4F-424F-99A0-6B5C09C02E2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43215" y="381001"/>
            <a:ext cx="2289492" cy="896757"/>
          </a:xfrm>
          <a:prstGeom prst="rect">
            <a:avLst/>
          </a:prstGeom>
        </p:spPr>
      </p:pic>
    </p:spTree>
    <p:extLst>
      <p:ext uri="{BB962C8B-B14F-4D97-AF65-F5344CB8AC3E}">
        <p14:creationId xmlns:p14="http://schemas.microsoft.com/office/powerpoint/2010/main" val="182294572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amp;A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766F45C-241C-4BDD-AD13-412AE2F234C3}"/>
              </a:ext>
            </a:extLst>
          </p:cNvPr>
          <p:cNvGrpSpPr/>
          <p:nvPr userDrawn="1"/>
        </p:nvGrpSpPr>
        <p:grpSpPr>
          <a:xfrm>
            <a:off x="4170998" y="1676400"/>
            <a:ext cx="3850005" cy="2346960"/>
            <a:chOff x="2575560" y="2514600"/>
            <a:chExt cx="3840480" cy="2346960"/>
          </a:xfrm>
        </p:grpSpPr>
        <p:sp>
          <p:nvSpPr>
            <p:cNvPr id="19" name="Flowchart: Sequential Access Storage 18">
              <a:extLst>
                <a:ext uri="{FF2B5EF4-FFF2-40B4-BE49-F238E27FC236}">
                  <a16:creationId xmlns:a16="http://schemas.microsoft.com/office/drawing/2014/main" id="{2DF62C38-6EBE-4526-B7F6-4CAF3D85C3E3}"/>
                </a:ext>
              </a:extLst>
            </p:cNvPr>
            <p:cNvSpPr/>
            <p:nvPr userDrawn="1"/>
          </p:nvSpPr>
          <p:spPr>
            <a:xfrm>
              <a:off x="4069080" y="2514600"/>
              <a:ext cx="2346960" cy="2346960"/>
            </a:xfrm>
            <a:prstGeom prst="flowChartMagneticTape">
              <a:avLst/>
            </a:prstGeom>
            <a:solidFill>
              <a:srgbClr val="193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Flowchart: Sequential Access Storage 19">
              <a:extLst>
                <a:ext uri="{FF2B5EF4-FFF2-40B4-BE49-F238E27FC236}">
                  <a16:creationId xmlns:a16="http://schemas.microsoft.com/office/drawing/2014/main" id="{0ACD25B8-420E-457F-90F0-E26C884E6674}"/>
                </a:ext>
              </a:extLst>
            </p:cNvPr>
            <p:cNvSpPr/>
            <p:nvPr userDrawn="1"/>
          </p:nvSpPr>
          <p:spPr>
            <a:xfrm flipH="1">
              <a:off x="2575560" y="2514600"/>
              <a:ext cx="2346960" cy="2346960"/>
            </a:xfrm>
            <a:prstGeom prst="flowChartMagneticTape">
              <a:avLst/>
            </a:prstGeom>
            <a:solidFill>
              <a:srgbClr val="00B050">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TextBox 32">
              <a:extLst>
                <a:ext uri="{FF2B5EF4-FFF2-40B4-BE49-F238E27FC236}">
                  <a16:creationId xmlns:a16="http://schemas.microsoft.com/office/drawing/2014/main" id="{44D0C44C-B656-4132-A28E-928DBAB91296}"/>
                </a:ext>
              </a:extLst>
            </p:cNvPr>
            <p:cNvSpPr txBox="1"/>
            <p:nvPr userDrawn="1"/>
          </p:nvSpPr>
          <p:spPr>
            <a:xfrm>
              <a:off x="3368040" y="3087916"/>
              <a:ext cx="762000" cy="1200329"/>
            </a:xfrm>
            <a:prstGeom prst="rect">
              <a:avLst/>
            </a:prstGeom>
            <a:noFill/>
          </p:spPr>
          <p:txBody>
            <a:bodyPr wrap="square" rtlCol="0">
              <a:spAutoFit/>
            </a:bodyPr>
            <a:lstStyle/>
            <a:p>
              <a:r>
                <a:rPr lang="en-US" sz="7200">
                  <a:solidFill>
                    <a:schemeClr val="bg1"/>
                  </a:solidFill>
                  <a:latin typeface="Franklin Gothic Heavy" panose="020B0903020102020204" pitchFamily="34" charset="0"/>
                </a:rPr>
                <a:t>Q</a:t>
              </a:r>
            </a:p>
          </p:txBody>
        </p:sp>
        <p:sp>
          <p:nvSpPr>
            <p:cNvPr id="34" name="TextBox 33">
              <a:extLst>
                <a:ext uri="{FF2B5EF4-FFF2-40B4-BE49-F238E27FC236}">
                  <a16:creationId xmlns:a16="http://schemas.microsoft.com/office/drawing/2014/main" id="{DCB615DF-854E-46B9-8047-621789C41B26}"/>
                </a:ext>
              </a:extLst>
            </p:cNvPr>
            <p:cNvSpPr txBox="1"/>
            <p:nvPr userDrawn="1"/>
          </p:nvSpPr>
          <p:spPr>
            <a:xfrm>
              <a:off x="4076700" y="3087916"/>
              <a:ext cx="762000" cy="1200329"/>
            </a:xfrm>
            <a:prstGeom prst="rect">
              <a:avLst/>
            </a:prstGeom>
            <a:noFill/>
          </p:spPr>
          <p:txBody>
            <a:bodyPr wrap="square" rtlCol="0">
              <a:spAutoFit/>
            </a:bodyPr>
            <a:lstStyle/>
            <a:p>
              <a:r>
                <a:rPr lang="en-US" sz="7200">
                  <a:solidFill>
                    <a:schemeClr val="bg1"/>
                  </a:solidFill>
                  <a:latin typeface="Franklin Gothic Heavy" panose="020B0903020102020204" pitchFamily="34" charset="0"/>
                </a:rPr>
                <a:t>&amp;</a:t>
              </a:r>
            </a:p>
          </p:txBody>
        </p:sp>
        <p:sp>
          <p:nvSpPr>
            <p:cNvPr id="35" name="TextBox 34">
              <a:extLst>
                <a:ext uri="{FF2B5EF4-FFF2-40B4-BE49-F238E27FC236}">
                  <a16:creationId xmlns:a16="http://schemas.microsoft.com/office/drawing/2014/main" id="{71307F6E-4641-4D25-82F1-407027242185}"/>
                </a:ext>
              </a:extLst>
            </p:cNvPr>
            <p:cNvSpPr txBox="1"/>
            <p:nvPr userDrawn="1"/>
          </p:nvSpPr>
          <p:spPr>
            <a:xfrm>
              <a:off x="4861560" y="3087916"/>
              <a:ext cx="762000" cy="1200329"/>
            </a:xfrm>
            <a:prstGeom prst="rect">
              <a:avLst/>
            </a:prstGeom>
            <a:noFill/>
          </p:spPr>
          <p:txBody>
            <a:bodyPr wrap="square" rtlCol="0">
              <a:spAutoFit/>
            </a:bodyPr>
            <a:lstStyle/>
            <a:p>
              <a:r>
                <a:rPr lang="en-US" sz="7200">
                  <a:solidFill>
                    <a:schemeClr val="bg1"/>
                  </a:solidFill>
                  <a:latin typeface="Franklin Gothic Heavy" panose="020B0903020102020204" pitchFamily="34" charset="0"/>
                </a:rPr>
                <a:t>A</a:t>
              </a:r>
            </a:p>
          </p:txBody>
        </p:sp>
      </p:grpSp>
      <p:sp>
        <p:nvSpPr>
          <p:cNvPr id="3" name="Rectangle 2">
            <a:extLst>
              <a:ext uri="{FF2B5EF4-FFF2-40B4-BE49-F238E27FC236}">
                <a16:creationId xmlns:a16="http://schemas.microsoft.com/office/drawing/2014/main" id="{104ADFB8-EF2C-6BB9-2AA5-A99425E3F765}"/>
              </a:ext>
            </a:extLst>
          </p:cNvPr>
          <p:cNvSpPr/>
          <p:nvPr userDrawn="1"/>
        </p:nvSpPr>
        <p:spPr>
          <a:xfrm>
            <a:off x="5887376" y="6019802"/>
            <a:ext cx="6304624" cy="8381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B5E49555-9F8C-71E4-1737-893192CA1C7F}"/>
              </a:ext>
            </a:extLst>
          </p:cNvPr>
          <p:cNvSpPr/>
          <p:nvPr userDrawn="1"/>
        </p:nvSpPr>
        <p:spPr>
          <a:xfrm>
            <a:off x="1" y="6019803"/>
            <a:ext cx="2572469" cy="8381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36D0EA98-AEDD-1AE2-B437-38B4DE69DAB3}"/>
              </a:ext>
            </a:extLst>
          </p:cNvPr>
          <p:cNvSpPr/>
          <p:nvPr userDrawn="1"/>
        </p:nvSpPr>
        <p:spPr>
          <a:xfrm>
            <a:off x="2572469" y="6019802"/>
            <a:ext cx="3314907" cy="8381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6" name="Group 5">
            <a:extLst>
              <a:ext uri="{FF2B5EF4-FFF2-40B4-BE49-F238E27FC236}">
                <a16:creationId xmlns:a16="http://schemas.microsoft.com/office/drawing/2014/main" id="{6FBF2149-BC55-DA9D-0E9D-71989246D02A}"/>
              </a:ext>
            </a:extLst>
          </p:cNvPr>
          <p:cNvGrpSpPr/>
          <p:nvPr userDrawn="1"/>
        </p:nvGrpSpPr>
        <p:grpSpPr>
          <a:xfrm>
            <a:off x="443216" y="6180418"/>
            <a:ext cx="3102310" cy="548640"/>
            <a:chOff x="700284" y="6180418"/>
            <a:chExt cx="3094635" cy="548640"/>
          </a:xfrm>
        </p:grpSpPr>
        <p:sp>
          <p:nvSpPr>
            <p:cNvPr id="7" name="Rectangle 6">
              <a:extLst>
                <a:ext uri="{FF2B5EF4-FFF2-40B4-BE49-F238E27FC236}">
                  <a16:creationId xmlns:a16="http://schemas.microsoft.com/office/drawing/2014/main" id="{F8D4724D-6820-C926-54BA-9755D4853E12}"/>
                </a:ext>
              </a:extLst>
            </p:cNvPr>
            <p:cNvSpPr/>
            <p:nvPr userDrawn="1"/>
          </p:nvSpPr>
          <p:spPr>
            <a:xfrm>
              <a:off x="1145924" y="6289325"/>
              <a:ext cx="2648995" cy="338554"/>
            </a:xfrm>
            <a:prstGeom prst="rect">
              <a:avLst/>
            </a:prstGeom>
          </p:spPr>
          <p:txBody>
            <a:bodyPr wrap="square">
              <a:spAutoFit/>
            </a:bodyPr>
            <a:lstStyle/>
            <a:p>
              <a:pPr algn="l"/>
              <a:r>
                <a:rPr lang="en-US" sz="1600" b="1">
                  <a:solidFill>
                    <a:schemeClr val="bg1"/>
                  </a:solidFill>
                  <a:effectLst/>
                  <a:latin typeface="Calibri Light" panose="020F0302020204030204" pitchFamily="34" charset="0"/>
                  <a:ea typeface="Cambria" panose="02040503050406030204" pitchFamily="18" charset="0"/>
                  <a:cs typeface="Cambria" panose="02040503050406030204" pitchFamily="18" charset="0"/>
                </a:rPr>
                <a:t>202-774-1566 </a:t>
              </a:r>
              <a:endParaRPr lang="en-US" sz="1600" b="1">
                <a:solidFill>
                  <a:schemeClr val="bg1"/>
                </a:solidFill>
              </a:endParaRPr>
            </a:p>
          </p:txBody>
        </p:sp>
        <p:pic>
          <p:nvPicPr>
            <p:cNvPr id="8" name="Graphic 7" descr="Receiver">
              <a:extLst>
                <a:ext uri="{FF2B5EF4-FFF2-40B4-BE49-F238E27FC236}">
                  <a16:creationId xmlns:a16="http://schemas.microsoft.com/office/drawing/2014/main" id="{3E41C2FC-EC04-2C22-90F4-5AD561F82F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92802">
              <a:off x="700284" y="6180418"/>
              <a:ext cx="548640" cy="548640"/>
            </a:xfrm>
            <a:prstGeom prst="rect">
              <a:avLst/>
            </a:prstGeom>
          </p:spPr>
        </p:pic>
      </p:grpSp>
      <p:grpSp>
        <p:nvGrpSpPr>
          <p:cNvPr id="9" name="Group 8">
            <a:extLst>
              <a:ext uri="{FF2B5EF4-FFF2-40B4-BE49-F238E27FC236}">
                <a16:creationId xmlns:a16="http://schemas.microsoft.com/office/drawing/2014/main" id="{ECF459DB-297F-5A85-CAF0-1FB2CC02A87E}"/>
              </a:ext>
            </a:extLst>
          </p:cNvPr>
          <p:cNvGrpSpPr/>
          <p:nvPr userDrawn="1"/>
        </p:nvGrpSpPr>
        <p:grpSpPr>
          <a:xfrm>
            <a:off x="6325167" y="6112098"/>
            <a:ext cx="2920319" cy="685280"/>
            <a:chOff x="4691825" y="6112098"/>
            <a:chExt cx="2913094" cy="685280"/>
          </a:xfrm>
        </p:grpSpPr>
        <p:sp>
          <p:nvSpPr>
            <p:cNvPr id="10" name="TextBox 9">
              <a:extLst>
                <a:ext uri="{FF2B5EF4-FFF2-40B4-BE49-F238E27FC236}">
                  <a16:creationId xmlns:a16="http://schemas.microsoft.com/office/drawing/2014/main" id="{305552F2-99FD-A7E5-883C-4F8CB9F55A13}"/>
                </a:ext>
              </a:extLst>
            </p:cNvPr>
            <p:cNvSpPr txBox="1"/>
            <p:nvPr userDrawn="1"/>
          </p:nvSpPr>
          <p:spPr>
            <a:xfrm>
              <a:off x="5432658" y="6300867"/>
              <a:ext cx="2172261" cy="315471"/>
            </a:xfrm>
            <a:prstGeom prst="rect">
              <a:avLst/>
            </a:prstGeom>
            <a:noFill/>
          </p:spPr>
          <p:txBody>
            <a:bodyPr wrap="none" lIns="68580" tIns="34290" rIns="68580" bIns="34290" rtlCol="0">
              <a:spAutoFit/>
            </a:bodyPr>
            <a:lstStyle/>
            <a:p>
              <a:pPr marL="0" algn="l" defTabSz="914400" rtl="0" eaLnBrk="1" latinLnBrk="0" hangingPunct="1"/>
              <a:r>
                <a:rPr lang="en-US" sz="1600" b="1" kern="1200">
                  <a:solidFill>
                    <a:schemeClr val="bg1"/>
                  </a:solidFill>
                  <a:effectLst/>
                  <a:latin typeface="Calibri Light" panose="020F0302020204030204" pitchFamily="34" charset="0"/>
                </a:rPr>
                <a:t>www.leavittpartners.com</a:t>
              </a:r>
            </a:p>
          </p:txBody>
        </p:sp>
        <p:grpSp>
          <p:nvGrpSpPr>
            <p:cNvPr id="11" name="Group 10">
              <a:extLst>
                <a:ext uri="{FF2B5EF4-FFF2-40B4-BE49-F238E27FC236}">
                  <a16:creationId xmlns:a16="http://schemas.microsoft.com/office/drawing/2014/main" id="{E6436822-A1C9-FCE7-9382-CDD6636365AB}"/>
                </a:ext>
              </a:extLst>
            </p:cNvPr>
            <p:cNvGrpSpPr/>
            <p:nvPr userDrawn="1"/>
          </p:nvGrpSpPr>
          <p:grpSpPr>
            <a:xfrm>
              <a:off x="4691825" y="6112098"/>
              <a:ext cx="685280" cy="685280"/>
              <a:chOff x="7281721" y="4553642"/>
              <a:chExt cx="685280" cy="685280"/>
            </a:xfrm>
            <a:solidFill>
              <a:schemeClr val="bg1"/>
            </a:solidFill>
          </p:grpSpPr>
          <p:pic>
            <p:nvPicPr>
              <p:cNvPr id="12" name="Graphic 11" descr="Monitor">
                <a:extLst>
                  <a:ext uri="{FF2B5EF4-FFF2-40B4-BE49-F238E27FC236}">
                    <a16:creationId xmlns:a16="http://schemas.microsoft.com/office/drawing/2014/main" id="{A0239FA7-F79A-D40B-7F80-9D9B0C984D5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81721" y="4553642"/>
                <a:ext cx="685280" cy="685280"/>
              </a:xfrm>
              <a:prstGeom prst="rect">
                <a:avLst/>
              </a:prstGeom>
            </p:spPr>
          </p:pic>
          <p:pic>
            <p:nvPicPr>
              <p:cNvPr id="13" name="Graphic 12" descr="World">
                <a:extLst>
                  <a:ext uri="{FF2B5EF4-FFF2-40B4-BE49-F238E27FC236}">
                    <a16:creationId xmlns:a16="http://schemas.microsoft.com/office/drawing/2014/main" id="{D9F5FB9F-0DD4-2869-E5FB-0BE8875DA0DA}"/>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53041" y="4678564"/>
                <a:ext cx="342640" cy="342640"/>
              </a:xfrm>
              <a:prstGeom prst="rect">
                <a:avLst/>
              </a:prstGeom>
            </p:spPr>
          </p:pic>
        </p:grpSp>
      </p:grpSp>
      <p:grpSp>
        <p:nvGrpSpPr>
          <p:cNvPr id="14" name="Group 13">
            <a:extLst>
              <a:ext uri="{FF2B5EF4-FFF2-40B4-BE49-F238E27FC236}">
                <a16:creationId xmlns:a16="http://schemas.microsoft.com/office/drawing/2014/main" id="{29AB0A41-E428-B593-7B57-06BB4781C949}"/>
              </a:ext>
            </a:extLst>
          </p:cNvPr>
          <p:cNvGrpSpPr/>
          <p:nvPr userDrawn="1"/>
        </p:nvGrpSpPr>
        <p:grpSpPr>
          <a:xfrm>
            <a:off x="9496192" y="6226138"/>
            <a:ext cx="1964829" cy="457200"/>
            <a:chOff x="9167899" y="6226138"/>
            <a:chExt cx="1959968" cy="457200"/>
          </a:xfrm>
        </p:grpSpPr>
        <p:pic>
          <p:nvPicPr>
            <p:cNvPr id="15" name="Picture 14">
              <a:extLst>
                <a:ext uri="{FF2B5EF4-FFF2-40B4-BE49-F238E27FC236}">
                  <a16:creationId xmlns:a16="http://schemas.microsoft.com/office/drawing/2014/main" id="{012E2C41-5EB1-BC86-7E3A-D50AB50DF2C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p:blipFill>
          <p:spPr bwMode="auto">
            <a:xfrm>
              <a:off x="9167899" y="6226138"/>
              <a:ext cx="537633" cy="4572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9558673-B9EA-42E4-A529-CD1D9B1AA80D}"/>
                </a:ext>
              </a:extLst>
            </p:cNvPr>
            <p:cNvSpPr txBox="1"/>
            <p:nvPr userDrawn="1"/>
          </p:nvSpPr>
          <p:spPr>
            <a:xfrm>
              <a:off x="9733254" y="6300867"/>
              <a:ext cx="1394613" cy="315471"/>
            </a:xfrm>
            <a:prstGeom prst="rect">
              <a:avLst/>
            </a:prstGeom>
            <a:noFill/>
          </p:spPr>
          <p:txBody>
            <a:bodyPr wrap="none" lIns="68580" tIns="34290" rIns="68580" bIns="34290" rtlCol="0">
              <a:spAutoFit/>
            </a:bodyPr>
            <a:lstStyle/>
            <a:p>
              <a:pPr marL="0" algn="l" defTabSz="914400" rtl="0" eaLnBrk="1" latinLnBrk="0" hangingPunct="1"/>
              <a:r>
                <a:rPr lang="en-US" sz="1600" b="1" kern="1200">
                  <a:solidFill>
                    <a:schemeClr val="bg1"/>
                  </a:solidFill>
                  <a:effectLst/>
                  <a:latin typeface="Calibri Light" panose="020F0302020204030204" pitchFamily="34" charset="0"/>
                </a:rPr>
                <a:t>Leavitt Partners</a:t>
              </a:r>
            </a:p>
          </p:txBody>
        </p:sp>
      </p:grpSp>
      <p:grpSp>
        <p:nvGrpSpPr>
          <p:cNvPr id="17" name="Group 16">
            <a:extLst>
              <a:ext uri="{FF2B5EF4-FFF2-40B4-BE49-F238E27FC236}">
                <a16:creationId xmlns:a16="http://schemas.microsoft.com/office/drawing/2014/main" id="{B0342A00-3256-F193-1320-ED58C908A1D1}"/>
              </a:ext>
            </a:extLst>
          </p:cNvPr>
          <p:cNvGrpSpPr/>
          <p:nvPr userDrawn="1"/>
        </p:nvGrpSpPr>
        <p:grpSpPr>
          <a:xfrm>
            <a:off x="2887663" y="6080002"/>
            <a:ext cx="3194933" cy="749475"/>
            <a:chOff x="3120256" y="6080001"/>
            <a:chExt cx="3187029" cy="749475"/>
          </a:xfrm>
        </p:grpSpPr>
        <p:pic>
          <p:nvPicPr>
            <p:cNvPr id="23" name="Graphic 22" descr="Marker with solid fill">
              <a:extLst>
                <a:ext uri="{FF2B5EF4-FFF2-40B4-BE49-F238E27FC236}">
                  <a16:creationId xmlns:a16="http://schemas.microsoft.com/office/drawing/2014/main" id="{9CB5949B-DEA2-52BB-CE84-7CD4A7590ACC}"/>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20256" y="6080001"/>
              <a:ext cx="749475" cy="749475"/>
            </a:xfrm>
            <a:prstGeom prst="rect">
              <a:avLst/>
            </a:prstGeom>
          </p:spPr>
        </p:pic>
        <p:sp>
          <p:nvSpPr>
            <p:cNvPr id="36" name="Rectangle 35">
              <a:extLst>
                <a:ext uri="{FF2B5EF4-FFF2-40B4-BE49-F238E27FC236}">
                  <a16:creationId xmlns:a16="http://schemas.microsoft.com/office/drawing/2014/main" id="{C790F3C8-6267-2EBB-5418-3137E7DEE08D}"/>
                </a:ext>
              </a:extLst>
            </p:cNvPr>
            <p:cNvSpPr/>
            <p:nvPr userDrawn="1"/>
          </p:nvSpPr>
          <p:spPr>
            <a:xfrm>
              <a:off x="3658290" y="6162350"/>
              <a:ext cx="2648995" cy="584775"/>
            </a:xfrm>
            <a:prstGeom prst="rect">
              <a:avLst/>
            </a:prstGeom>
          </p:spPr>
          <p:txBody>
            <a:bodyPr wrap="square">
              <a:spAutoFit/>
            </a:bodyPr>
            <a:lstStyle/>
            <a:p>
              <a:pPr algn="l"/>
              <a:r>
                <a:rPr lang="en-US" sz="1600" b="1">
                  <a:solidFill>
                    <a:schemeClr val="bg1"/>
                  </a:solidFill>
                </a:rPr>
                <a:t>601 New Jersey Ave NW, Washington D.C.</a:t>
              </a:r>
            </a:p>
          </p:txBody>
        </p:sp>
      </p:grpSp>
    </p:spTree>
    <p:extLst>
      <p:ext uri="{BB962C8B-B14F-4D97-AF65-F5344CB8AC3E}">
        <p14:creationId xmlns:p14="http://schemas.microsoft.com/office/powerpoint/2010/main" val="1083580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F6137A2-3CC3-4FF1-B96B-F8B806CE654B}"/>
              </a:ext>
            </a:extLst>
          </p:cNvPr>
          <p:cNvSpPr/>
          <p:nvPr userDrawn="1"/>
        </p:nvSpPr>
        <p:spPr>
          <a:xfrm>
            <a:off x="5887376" y="6019802"/>
            <a:ext cx="6304624" cy="8381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36A8E386-E741-45A4-BA22-7D632AE6490C}"/>
              </a:ext>
            </a:extLst>
          </p:cNvPr>
          <p:cNvSpPr/>
          <p:nvPr userDrawn="1"/>
        </p:nvSpPr>
        <p:spPr>
          <a:xfrm>
            <a:off x="1" y="6019803"/>
            <a:ext cx="2572469" cy="8381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ectangle 32">
            <a:extLst>
              <a:ext uri="{FF2B5EF4-FFF2-40B4-BE49-F238E27FC236}">
                <a16:creationId xmlns:a16="http://schemas.microsoft.com/office/drawing/2014/main" id="{6A0E1317-16CA-4A96-BF75-D5637454D206}"/>
              </a:ext>
            </a:extLst>
          </p:cNvPr>
          <p:cNvSpPr/>
          <p:nvPr userDrawn="1"/>
        </p:nvSpPr>
        <p:spPr>
          <a:xfrm>
            <a:off x="2572469" y="6019802"/>
            <a:ext cx="3314907" cy="8381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0DB1552F-3A75-F8B3-8CA8-ABAF11B07026}"/>
              </a:ext>
            </a:extLst>
          </p:cNvPr>
          <p:cNvGrpSpPr/>
          <p:nvPr userDrawn="1"/>
        </p:nvGrpSpPr>
        <p:grpSpPr>
          <a:xfrm>
            <a:off x="443216" y="6180418"/>
            <a:ext cx="3102310" cy="548640"/>
            <a:chOff x="700284" y="6180418"/>
            <a:chExt cx="3094635" cy="548640"/>
          </a:xfrm>
        </p:grpSpPr>
        <p:sp>
          <p:nvSpPr>
            <p:cNvPr id="35" name="Rectangle 34">
              <a:extLst>
                <a:ext uri="{FF2B5EF4-FFF2-40B4-BE49-F238E27FC236}">
                  <a16:creationId xmlns:a16="http://schemas.microsoft.com/office/drawing/2014/main" id="{5CCB54EA-FE42-45F2-BDF9-761C0F5B515D}"/>
                </a:ext>
              </a:extLst>
            </p:cNvPr>
            <p:cNvSpPr/>
            <p:nvPr userDrawn="1"/>
          </p:nvSpPr>
          <p:spPr>
            <a:xfrm>
              <a:off x="1145924" y="6289325"/>
              <a:ext cx="2648995" cy="338554"/>
            </a:xfrm>
            <a:prstGeom prst="rect">
              <a:avLst/>
            </a:prstGeom>
          </p:spPr>
          <p:txBody>
            <a:bodyPr wrap="square">
              <a:spAutoFit/>
            </a:bodyPr>
            <a:lstStyle/>
            <a:p>
              <a:pPr algn="l"/>
              <a:r>
                <a:rPr lang="en-US" sz="1600" b="1">
                  <a:solidFill>
                    <a:schemeClr val="bg1"/>
                  </a:solidFill>
                  <a:effectLst/>
                  <a:latin typeface="Calibri Light" panose="020F0302020204030204" pitchFamily="34" charset="0"/>
                  <a:ea typeface="Cambria" panose="02040503050406030204" pitchFamily="18" charset="0"/>
                  <a:cs typeface="Cambria" panose="02040503050406030204" pitchFamily="18" charset="0"/>
                </a:rPr>
                <a:t>202-774-1566 </a:t>
              </a:r>
              <a:endParaRPr lang="en-US" sz="1600" b="1">
                <a:solidFill>
                  <a:schemeClr val="bg1"/>
                </a:solidFill>
              </a:endParaRPr>
            </a:p>
          </p:txBody>
        </p:sp>
        <p:pic>
          <p:nvPicPr>
            <p:cNvPr id="36" name="Graphic 35" descr="Receiver">
              <a:extLst>
                <a:ext uri="{FF2B5EF4-FFF2-40B4-BE49-F238E27FC236}">
                  <a16:creationId xmlns:a16="http://schemas.microsoft.com/office/drawing/2014/main" id="{E5A937BB-C275-445F-B9E2-EB668FBAA5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92802">
              <a:off x="700284" y="6180418"/>
              <a:ext cx="548640" cy="548640"/>
            </a:xfrm>
            <a:prstGeom prst="rect">
              <a:avLst/>
            </a:prstGeom>
          </p:spPr>
        </p:pic>
      </p:grpSp>
      <p:grpSp>
        <p:nvGrpSpPr>
          <p:cNvPr id="12" name="Group 11">
            <a:extLst>
              <a:ext uri="{FF2B5EF4-FFF2-40B4-BE49-F238E27FC236}">
                <a16:creationId xmlns:a16="http://schemas.microsoft.com/office/drawing/2014/main" id="{9F2F3892-C049-1F47-6A10-4A9106792ACF}"/>
              </a:ext>
            </a:extLst>
          </p:cNvPr>
          <p:cNvGrpSpPr/>
          <p:nvPr userDrawn="1"/>
        </p:nvGrpSpPr>
        <p:grpSpPr>
          <a:xfrm>
            <a:off x="6325167" y="6112098"/>
            <a:ext cx="2920319" cy="685280"/>
            <a:chOff x="4691825" y="6112098"/>
            <a:chExt cx="2913094" cy="685280"/>
          </a:xfrm>
        </p:grpSpPr>
        <p:sp>
          <p:nvSpPr>
            <p:cNvPr id="34" name="TextBox 33">
              <a:extLst>
                <a:ext uri="{FF2B5EF4-FFF2-40B4-BE49-F238E27FC236}">
                  <a16:creationId xmlns:a16="http://schemas.microsoft.com/office/drawing/2014/main" id="{B79999D4-A7C7-4072-ACA5-BE8D7F1F27BD}"/>
                </a:ext>
              </a:extLst>
            </p:cNvPr>
            <p:cNvSpPr txBox="1"/>
            <p:nvPr userDrawn="1"/>
          </p:nvSpPr>
          <p:spPr>
            <a:xfrm>
              <a:off x="5432658" y="6300867"/>
              <a:ext cx="2172261" cy="315471"/>
            </a:xfrm>
            <a:prstGeom prst="rect">
              <a:avLst/>
            </a:prstGeom>
            <a:noFill/>
          </p:spPr>
          <p:txBody>
            <a:bodyPr wrap="none" lIns="68580" tIns="34290" rIns="68580" bIns="34290" rtlCol="0">
              <a:spAutoFit/>
            </a:bodyPr>
            <a:lstStyle/>
            <a:p>
              <a:pPr marL="0" algn="l" defTabSz="914400" rtl="0" eaLnBrk="1" latinLnBrk="0" hangingPunct="1"/>
              <a:r>
                <a:rPr lang="en-US" sz="1600" b="1" kern="1200">
                  <a:solidFill>
                    <a:schemeClr val="bg1"/>
                  </a:solidFill>
                  <a:effectLst/>
                  <a:latin typeface="Calibri Light" panose="020F0302020204030204" pitchFamily="34" charset="0"/>
                </a:rPr>
                <a:t>www.leavittpartners.com</a:t>
              </a:r>
            </a:p>
          </p:txBody>
        </p:sp>
        <p:grpSp>
          <p:nvGrpSpPr>
            <p:cNvPr id="37" name="Group 36">
              <a:extLst>
                <a:ext uri="{FF2B5EF4-FFF2-40B4-BE49-F238E27FC236}">
                  <a16:creationId xmlns:a16="http://schemas.microsoft.com/office/drawing/2014/main" id="{870C2A62-D523-4EAB-AE92-2D53CF426A3B}"/>
                </a:ext>
              </a:extLst>
            </p:cNvPr>
            <p:cNvGrpSpPr/>
            <p:nvPr userDrawn="1"/>
          </p:nvGrpSpPr>
          <p:grpSpPr>
            <a:xfrm>
              <a:off x="4691825" y="6112098"/>
              <a:ext cx="685280" cy="685280"/>
              <a:chOff x="7281721" y="4553642"/>
              <a:chExt cx="685280" cy="685280"/>
            </a:xfrm>
            <a:solidFill>
              <a:schemeClr val="bg1"/>
            </a:solidFill>
          </p:grpSpPr>
          <p:pic>
            <p:nvPicPr>
              <p:cNvPr id="38" name="Graphic 37" descr="Monitor">
                <a:extLst>
                  <a:ext uri="{FF2B5EF4-FFF2-40B4-BE49-F238E27FC236}">
                    <a16:creationId xmlns:a16="http://schemas.microsoft.com/office/drawing/2014/main" id="{DE830412-4CD1-4ABD-8861-8EC74AAD3C1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81721" y="4553642"/>
                <a:ext cx="685280" cy="685280"/>
              </a:xfrm>
              <a:prstGeom prst="rect">
                <a:avLst/>
              </a:prstGeom>
            </p:spPr>
          </p:pic>
          <p:pic>
            <p:nvPicPr>
              <p:cNvPr id="39" name="Graphic 38" descr="World">
                <a:extLst>
                  <a:ext uri="{FF2B5EF4-FFF2-40B4-BE49-F238E27FC236}">
                    <a16:creationId xmlns:a16="http://schemas.microsoft.com/office/drawing/2014/main" id="{6AB9F9BD-C7FA-4C7E-8812-8058C058EC31}"/>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53041" y="4678564"/>
                <a:ext cx="342640" cy="342640"/>
              </a:xfrm>
              <a:prstGeom prst="rect">
                <a:avLst/>
              </a:prstGeom>
            </p:spPr>
          </p:pic>
        </p:grpSp>
      </p:grpSp>
      <p:grpSp>
        <p:nvGrpSpPr>
          <p:cNvPr id="11" name="Group 10">
            <a:extLst>
              <a:ext uri="{FF2B5EF4-FFF2-40B4-BE49-F238E27FC236}">
                <a16:creationId xmlns:a16="http://schemas.microsoft.com/office/drawing/2014/main" id="{B2A9781C-B508-1C4F-F417-A0C7F30BBA1A}"/>
              </a:ext>
            </a:extLst>
          </p:cNvPr>
          <p:cNvGrpSpPr/>
          <p:nvPr userDrawn="1"/>
        </p:nvGrpSpPr>
        <p:grpSpPr>
          <a:xfrm>
            <a:off x="9496192" y="6226138"/>
            <a:ext cx="1964829" cy="457200"/>
            <a:chOff x="9167899" y="6226138"/>
            <a:chExt cx="1959968" cy="457200"/>
          </a:xfrm>
        </p:grpSpPr>
        <p:pic>
          <p:nvPicPr>
            <p:cNvPr id="41" name="Picture 14">
              <a:extLst>
                <a:ext uri="{FF2B5EF4-FFF2-40B4-BE49-F238E27FC236}">
                  <a16:creationId xmlns:a16="http://schemas.microsoft.com/office/drawing/2014/main" id="{9EE37964-BE80-4C38-835C-D991B423FE61}"/>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p:blipFill>
          <p:spPr bwMode="auto">
            <a:xfrm>
              <a:off x="9167899" y="6226138"/>
              <a:ext cx="537633" cy="4572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766CF377-C9DE-4C70-8457-D62D88EAB6E5}"/>
                </a:ext>
              </a:extLst>
            </p:cNvPr>
            <p:cNvSpPr txBox="1"/>
            <p:nvPr userDrawn="1"/>
          </p:nvSpPr>
          <p:spPr>
            <a:xfrm>
              <a:off x="9733254" y="6300867"/>
              <a:ext cx="1394613" cy="315471"/>
            </a:xfrm>
            <a:prstGeom prst="rect">
              <a:avLst/>
            </a:prstGeom>
            <a:noFill/>
          </p:spPr>
          <p:txBody>
            <a:bodyPr wrap="none" lIns="68580" tIns="34290" rIns="68580" bIns="34290" rtlCol="0">
              <a:spAutoFit/>
            </a:bodyPr>
            <a:lstStyle/>
            <a:p>
              <a:pPr marL="0" algn="l" defTabSz="914400" rtl="0" eaLnBrk="1" latinLnBrk="0" hangingPunct="1"/>
              <a:r>
                <a:rPr lang="en-US" sz="1600" b="1" kern="1200">
                  <a:solidFill>
                    <a:schemeClr val="bg1"/>
                  </a:solidFill>
                  <a:effectLst/>
                  <a:latin typeface="Calibri Light" panose="020F0302020204030204" pitchFamily="34" charset="0"/>
                </a:rPr>
                <a:t>Leavitt Partners</a:t>
              </a:r>
            </a:p>
          </p:txBody>
        </p:sp>
      </p:grpSp>
      <p:grpSp>
        <p:nvGrpSpPr>
          <p:cNvPr id="13" name="Group 12">
            <a:extLst>
              <a:ext uri="{FF2B5EF4-FFF2-40B4-BE49-F238E27FC236}">
                <a16:creationId xmlns:a16="http://schemas.microsoft.com/office/drawing/2014/main" id="{2C83C333-5E4D-A6E4-FF87-3B19166D0928}"/>
              </a:ext>
            </a:extLst>
          </p:cNvPr>
          <p:cNvGrpSpPr/>
          <p:nvPr userDrawn="1"/>
        </p:nvGrpSpPr>
        <p:grpSpPr>
          <a:xfrm>
            <a:off x="2887663" y="6080002"/>
            <a:ext cx="3194933" cy="749475"/>
            <a:chOff x="3120256" y="6080001"/>
            <a:chExt cx="3187029" cy="749475"/>
          </a:xfrm>
        </p:grpSpPr>
        <p:pic>
          <p:nvPicPr>
            <p:cNvPr id="8" name="Graphic 7" descr="Marker with solid fill">
              <a:extLst>
                <a:ext uri="{FF2B5EF4-FFF2-40B4-BE49-F238E27FC236}">
                  <a16:creationId xmlns:a16="http://schemas.microsoft.com/office/drawing/2014/main" id="{602B6CBC-ED1A-EC10-EAB5-E7192D6B6926}"/>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20256" y="6080001"/>
              <a:ext cx="749475" cy="749475"/>
            </a:xfrm>
            <a:prstGeom prst="rect">
              <a:avLst/>
            </a:prstGeom>
          </p:spPr>
        </p:pic>
        <p:sp>
          <p:nvSpPr>
            <p:cNvPr id="10" name="Rectangle 9">
              <a:extLst>
                <a:ext uri="{FF2B5EF4-FFF2-40B4-BE49-F238E27FC236}">
                  <a16:creationId xmlns:a16="http://schemas.microsoft.com/office/drawing/2014/main" id="{6ECA0D6C-B4D8-CF1C-2BFC-266094C9A753}"/>
                </a:ext>
              </a:extLst>
            </p:cNvPr>
            <p:cNvSpPr/>
            <p:nvPr userDrawn="1"/>
          </p:nvSpPr>
          <p:spPr>
            <a:xfrm>
              <a:off x="3658290" y="6162350"/>
              <a:ext cx="2648995" cy="584775"/>
            </a:xfrm>
            <a:prstGeom prst="rect">
              <a:avLst/>
            </a:prstGeom>
          </p:spPr>
          <p:txBody>
            <a:bodyPr wrap="square">
              <a:spAutoFit/>
            </a:bodyPr>
            <a:lstStyle/>
            <a:p>
              <a:pPr algn="l"/>
              <a:r>
                <a:rPr lang="en-US" sz="1600" b="1">
                  <a:solidFill>
                    <a:schemeClr val="bg1"/>
                  </a:solidFill>
                </a:rPr>
                <a:t>601 New Jersey Ave NW, Washington D.C.</a:t>
              </a:r>
            </a:p>
          </p:txBody>
        </p:sp>
      </p:grpSp>
      <p:pic>
        <p:nvPicPr>
          <p:cNvPr id="3" name="Picture 2" descr="A close up of a logo&#10;&#10;Description automatically generated">
            <a:extLst>
              <a:ext uri="{FF2B5EF4-FFF2-40B4-BE49-F238E27FC236}">
                <a16:creationId xmlns:a16="http://schemas.microsoft.com/office/drawing/2014/main" id="{ADBB9041-07EE-D162-BD0B-5C186912E9F7}"/>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842525" y="2546350"/>
            <a:ext cx="4506950" cy="1765300"/>
          </a:xfrm>
          <a:prstGeom prst="rect">
            <a:avLst/>
          </a:prstGeom>
        </p:spPr>
      </p:pic>
    </p:spTree>
    <p:extLst>
      <p:ext uri="{BB962C8B-B14F-4D97-AF65-F5344CB8AC3E}">
        <p14:creationId xmlns:p14="http://schemas.microsoft.com/office/powerpoint/2010/main" val="3714237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lide Option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4176638" y="6627168"/>
            <a:ext cx="8015362" cy="230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2" y="6627169"/>
            <a:ext cx="2572469" cy="2308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2572470" y="6627168"/>
            <a:ext cx="1604169"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17" name="Rectangle 6">
            <a:extLst>
              <a:ext uri="{FF2B5EF4-FFF2-40B4-BE49-F238E27FC236}">
                <a16:creationId xmlns:a16="http://schemas.microsoft.com/office/drawing/2014/main" id="{8B4AE875-188B-4B6A-B4C2-5FD36226681D}"/>
              </a:ext>
            </a:extLst>
          </p:cNvPr>
          <p:cNvSpPr>
            <a:spLocks noChangeArrowheads="1"/>
          </p:cNvSpPr>
          <p:nvPr userDrawn="1"/>
        </p:nvSpPr>
        <p:spPr bwMode="auto">
          <a:xfrm>
            <a:off x="137661" y="6646406"/>
            <a:ext cx="1262115" cy="192358"/>
          </a:xfrm>
          <a:prstGeom prst="rect">
            <a:avLst/>
          </a:prstGeom>
          <a:noFill/>
          <a:ln w="9525">
            <a:noFill/>
            <a:miter lim="800000"/>
            <a:headEnd/>
            <a:tailEnd/>
          </a:ln>
        </p:spPr>
        <p:txBody>
          <a:bodyPr wrap="square" lIns="68407" tIns="34204" rIns="68407" bIns="34204">
            <a:spAutoFit/>
          </a:bodyPr>
          <a:lstStyle/>
          <a:p>
            <a:pPr defTabSz="684086" eaLnBrk="0" fontAlgn="base" hangingPunct="0">
              <a:spcBef>
                <a:spcPct val="0"/>
              </a:spcBef>
              <a:spcAft>
                <a:spcPct val="0"/>
              </a:spcAft>
              <a:defRPr/>
            </a:pPr>
            <a:r>
              <a:rPr lang="en-US" sz="798">
                <a:solidFill>
                  <a:schemeClr val="bg1"/>
                </a:solidFill>
                <a:latin typeface="+mn-lt"/>
                <a:ea typeface="ヒラギノ角ゴ Pro W3" pitchFamily="-112" charset="-128"/>
                <a:cs typeface="Segoe UI" pitchFamily="34" charset="0"/>
              </a:rPr>
              <a:t>©2024 LEAVITT PARTNERS </a:t>
            </a:r>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11590112" y="6627170"/>
            <a:ext cx="378619" cy="230830"/>
          </a:xfrm>
          <a:prstGeom prst="rect">
            <a:avLst/>
          </a:prstGeom>
          <a:noFill/>
        </p:spPr>
        <p:txBody>
          <a:bodyPr wrap="square" lIns="68407" tIns="34204" rIns="68407" bIns="34204" rtlCol="0">
            <a:spAutoFit/>
          </a:bodyPr>
          <a:lstStyle/>
          <a:p>
            <a:pPr algn="r" defTabSz="684086"/>
            <a:fld id="{879E2ECD-52C4-4036-9BD3-F4AEC1C18931}" type="slidenum">
              <a:rPr lang="en-US" sz="1047">
                <a:solidFill>
                  <a:schemeClr val="bg1"/>
                </a:solidFill>
                <a:latin typeface="+mn-lt"/>
              </a:rPr>
              <a:pPr algn="r" defTabSz="684086"/>
              <a:t>‹#›</a:t>
            </a:fld>
            <a:endParaRPr lang="en-US" sz="1047">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322928" y="103319"/>
            <a:ext cx="10872686" cy="624834"/>
          </a:xfrm>
          <a:prstGeom prst="rect">
            <a:avLst/>
          </a:prstGeom>
        </p:spPr>
        <p:txBody>
          <a:bodyPr lIns="91438" tIns="0" rIns="91438" bIns="0" anchor="ctr" anchorCtr="0">
            <a:noAutofit/>
          </a:bodyPr>
          <a:lstStyle>
            <a:lvl1pPr algn="l">
              <a:defRPr sz="3192" b="0">
                <a:solidFill>
                  <a:schemeClr val="tx2"/>
                </a:solidFill>
                <a:latin typeface="+mj-lt"/>
              </a:defRPr>
            </a:lvl1pPr>
          </a:lstStyle>
          <a:p>
            <a:r>
              <a:rPr lang="en-US"/>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323089" y="929635"/>
            <a:ext cx="11545824" cy="5294569"/>
          </a:xfrm>
          <a:prstGeom prst="rect">
            <a:avLst/>
          </a:prstGeom>
        </p:spPr>
        <p:txBody>
          <a:bodyPr/>
          <a:lstStyle>
            <a:lvl1pPr marL="0" indent="0">
              <a:buNone/>
              <a:defRPr sz="2394">
                <a:solidFill>
                  <a:schemeClr val="accent5"/>
                </a:solidFill>
                <a:latin typeface="+mn-lt"/>
              </a:defRPr>
            </a:lvl1pPr>
            <a:lvl2pPr>
              <a:defRPr sz="1995">
                <a:solidFill>
                  <a:schemeClr val="accent5"/>
                </a:solidFill>
                <a:latin typeface="+mn-lt"/>
              </a:defRPr>
            </a:lvl2pPr>
            <a:lvl3pPr>
              <a:defRPr sz="1397">
                <a:solidFill>
                  <a:schemeClr val="accent5"/>
                </a:solidFill>
                <a:latin typeface="+mn-lt"/>
              </a:defRPr>
            </a:lvl3pPr>
            <a:lvl4pPr>
              <a:defRPr sz="1197">
                <a:solidFill>
                  <a:schemeClr val="accent5"/>
                </a:solidFill>
                <a:latin typeface="+mn-lt"/>
              </a:defRPr>
            </a:lvl4pPr>
            <a:lvl5pPr>
              <a:defRPr sz="1197">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0D03B805-3308-4390-8DF1-5C2E5B79B2C4}"/>
              </a:ext>
            </a:extLst>
          </p:cNvPr>
          <p:cNvSpPr>
            <a:spLocks noGrp="1"/>
          </p:cNvSpPr>
          <p:nvPr>
            <p:ph idx="10" hasCustomPrompt="1"/>
          </p:nvPr>
        </p:nvSpPr>
        <p:spPr>
          <a:xfrm>
            <a:off x="322928" y="6293328"/>
            <a:ext cx="11267184" cy="230832"/>
          </a:xfrm>
          <a:prstGeom prst="rect">
            <a:avLst/>
          </a:prstGeom>
        </p:spPr>
        <p:txBody>
          <a:bodyPr wrap="square" anchor="b" anchorCtr="0">
            <a:spAutoFit/>
          </a:bodyPr>
          <a:lstStyle>
            <a:lvl1pPr marL="0" indent="0" algn="l">
              <a:lnSpc>
                <a:spcPct val="100000"/>
              </a:lnSpc>
              <a:spcBef>
                <a:spcPts val="0"/>
              </a:spcBef>
              <a:buNone/>
              <a:defRPr sz="898">
                <a:solidFill>
                  <a:schemeClr val="accent5"/>
                </a:solidFill>
                <a:latin typeface="+mn-lt"/>
              </a:defRPr>
            </a:lvl1pPr>
            <a:lvl2pPr>
              <a:defRPr sz="1995">
                <a:solidFill>
                  <a:schemeClr val="accent5"/>
                </a:solidFill>
                <a:latin typeface="+mj-lt"/>
              </a:defRPr>
            </a:lvl2pPr>
            <a:lvl3pPr>
              <a:defRPr sz="1397">
                <a:solidFill>
                  <a:schemeClr val="accent5"/>
                </a:solidFill>
                <a:latin typeface="+mj-lt"/>
              </a:defRPr>
            </a:lvl3pPr>
            <a:lvl4pPr>
              <a:defRPr sz="1197">
                <a:solidFill>
                  <a:schemeClr val="accent5"/>
                </a:solidFill>
                <a:latin typeface="+mj-lt"/>
              </a:defRPr>
            </a:lvl4pPr>
            <a:lvl5pPr>
              <a:defRPr sz="1197">
                <a:solidFill>
                  <a:schemeClr val="accent5"/>
                </a:solidFill>
                <a:latin typeface="+mj-lt"/>
              </a:defRPr>
            </a:lvl5pPr>
          </a:lstStyle>
          <a:p>
            <a:pPr lvl="0"/>
            <a:r>
              <a:rPr lang="en-US"/>
              <a:t>NOTES: </a:t>
            </a:r>
          </a:p>
        </p:txBody>
      </p:sp>
      <p:pic>
        <p:nvPicPr>
          <p:cNvPr id="14" name="Picture 13">
            <a:extLst>
              <a:ext uri="{FF2B5EF4-FFF2-40B4-BE49-F238E27FC236}">
                <a16:creationId xmlns:a16="http://schemas.microsoft.com/office/drawing/2014/main" id="{A2EE31C6-6653-439E-801B-EBC8423C3086}"/>
              </a:ext>
            </a:extLst>
          </p:cNvPr>
          <p:cNvPicPr>
            <a:picLocks noChangeAspect="1"/>
          </p:cNvPicPr>
          <p:nvPr userDrawn="1"/>
        </p:nvPicPr>
        <p:blipFill>
          <a:blip r:embed="rId2"/>
          <a:stretch>
            <a:fillRect/>
          </a:stretch>
        </p:blipFill>
        <p:spPr>
          <a:xfrm>
            <a:off x="11639584" y="6301036"/>
            <a:ext cx="229167" cy="228600"/>
          </a:xfrm>
          <a:prstGeom prst="rect">
            <a:avLst/>
          </a:prstGeom>
        </p:spPr>
      </p:pic>
    </p:spTree>
    <p:extLst>
      <p:ext uri="{BB962C8B-B14F-4D97-AF65-F5344CB8AC3E}">
        <p14:creationId xmlns:p14="http://schemas.microsoft.com/office/powerpoint/2010/main" val="3165092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lide Option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4176638" y="6627168"/>
            <a:ext cx="8015362" cy="230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2" y="6627169"/>
            <a:ext cx="2572469" cy="2308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2572470" y="6627168"/>
            <a:ext cx="1604169"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17" name="Rectangle 6">
            <a:extLst>
              <a:ext uri="{FF2B5EF4-FFF2-40B4-BE49-F238E27FC236}">
                <a16:creationId xmlns:a16="http://schemas.microsoft.com/office/drawing/2014/main" id="{8B4AE875-188B-4B6A-B4C2-5FD36226681D}"/>
              </a:ext>
            </a:extLst>
          </p:cNvPr>
          <p:cNvSpPr>
            <a:spLocks noChangeArrowheads="1"/>
          </p:cNvSpPr>
          <p:nvPr userDrawn="1"/>
        </p:nvSpPr>
        <p:spPr bwMode="auto">
          <a:xfrm>
            <a:off x="137660" y="6646406"/>
            <a:ext cx="1258993" cy="192358"/>
          </a:xfrm>
          <a:prstGeom prst="rect">
            <a:avLst/>
          </a:prstGeom>
          <a:noFill/>
          <a:ln w="9525">
            <a:noFill/>
            <a:miter lim="800000"/>
            <a:headEnd/>
            <a:tailEnd/>
          </a:ln>
        </p:spPr>
        <p:txBody>
          <a:bodyPr wrap="none" lIns="68407" tIns="34204" rIns="68407" bIns="34204">
            <a:spAutoFit/>
          </a:bodyPr>
          <a:lstStyle/>
          <a:p>
            <a:pPr defTabSz="684086" eaLnBrk="0" fontAlgn="base" hangingPunct="0">
              <a:spcBef>
                <a:spcPct val="0"/>
              </a:spcBef>
              <a:spcAft>
                <a:spcPct val="0"/>
              </a:spcAft>
              <a:defRPr/>
            </a:pPr>
            <a:r>
              <a:rPr lang="en-US" sz="798">
                <a:solidFill>
                  <a:schemeClr val="bg1"/>
                </a:solidFill>
                <a:latin typeface="+mn-lt"/>
                <a:ea typeface="ヒラギノ角ゴ Pro W3" pitchFamily="-112" charset="-128"/>
                <a:cs typeface="Segoe UI" pitchFamily="34" charset="0"/>
              </a:rPr>
              <a:t>©2025 LEAVITT PARTNERS </a:t>
            </a:r>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11590112" y="6627170"/>
            <a:ext cx="378619" cy="230830"/>
          </a:xfrm>
          <a:prstGeom prst="rect">
            <a:avLst/>
          </a:prstGeom>
          <a:noFill/>
        </p:spPr>
        <p:txBody>
          <a:bodyPr wrap="square" lIns="68407" tIns="34204" rIns="68407" bIns="34204" rtlCol="0">
            <a:spAutoFit/>
          </a:bodyPr>
          <a:lstStyle/>
          <a:p>
            <a:pPr algn="r" defTabSz="684086"/>
            <a:fld id="{879E2ECD-52C4-4036-9BD3-F4AEC1C18931}" type="slidenum">
              <a:rPr lang="en-US" sz="1047">
                <a:solidFill>
                  <a:schemeClr val="bg1"/>
                </a:solidFill>
                <a:latin typeface="+mn-lt"/>
              </a:rPr>
              <a:pPr algn="r" defTabSz="684086"/>
              <a:t>‹#›</a:t>
            </a:fld>
            <a:endParaRPr lang="en-US" sz="1047">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322928" y="116382"/>
            <a:ext cx="10872686" cy="624834"/>
          </a:xfrm>
          <a:prstGeom prst="rect">
            <a:avLst/>
          </a:prstGeom>
        </p:spPr>
        <p:txBody>
          <a:bodyPr lIns="91438" tIns="0" rIns="91438" bIns="0" anchor="ctr" anchorCtr="0">
            <a:noAutofit/>
          </a:bodyPr>
          <a:lstStyle>
            <a:lvl1pPr algn="l">
              <a:defRPr sz="3192" b="0">
                <a:solidFill>
                  <a:schemeClr val="tx2"/>
                </a:solidFill>
                <a:latin typeface="+mj-lt"/>
              </a:defRPr>
            </a:lvl1pPr>
          </a:lstStyle>
          <a:p>
            <a:r>
              <a:rPr lang="en-US"/>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323089" y="929635"/>
            <a:ext cx="11545824" cy="5294569"/>
          </a:xfrm>
          <a:prstGeom prst="rect">
            <a:avLst/>
          </a:prstGeom>
        </p:spPr>
        <p:txBody>
          <a:bodyPr/>
          <a:lstStyle>
            <a:lvl1pPr marL="0" indent="0">
              <a:buNone/>
              <a:defRPr sz="2394">
                <a:solidFill>
                  <a:schemeClr val="accent5"/>
                </a:solidFill>
                <a:latin typeface="+mn-lt"/>
              </a:defRPr>
            </a:lvl1pPr>
            <a:lvl2pPr>
              <a:defRPr sz="1995">
                <a:solidFill>
                  <a:schemeClr val="accent5"/>
                </a:solidFill>
                <a:latin typeface="+mn-lt"/>
              </a:defRPr>
            </a:lvl2pPr>
            <a:lvl3pPr>
              <a:defRPr sz="1397">
                <a:solidFill>
                  <a:schemeClr val="accent5"/>
                </a:solidFill>
                <a:latin typeface="+mn-lt"/>
              </a:defRPr>
            </a:lvl3pPr>
            <a:lvl4pPr>
              <a:defRPr sz="1197">
                <a:solidFill>
                  <a:schemeClr val="accent5"/>
                </a:solidFill>
                <a:latin typeface="+mn-lt"/>
              </a:defRPr>
            </a:lvl4pPr>
            <a:lvl5pPr>
              <a:defRPr sz="1197">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0D03B805-3308-4390-8DF1-5C2E5B79B2C4}"/>
              </a:ext>
            </a:extLst>
          </p:cNvPr>
          <p:cNvSpPr>
            <a:spLocks noGrp="1"/>
          </p:cNvSpPr>
          <p:nvPr>
            <p:ph idx="10" hasCustomPrompt="1"/>
          </p:nvPr>
        </p:nvSpPr>
        <p:spPr>
          <a:xfrm>
            <a:off x="322928" y="6293328"/>
            <a:ext cx="11267184" cy="230832"/>
          </a:xfrm>
          <a:prstGeom prst="rect">
            <a:avLst/>
          </a:prstGeom>
        </p:spPr>
        <p:txBody>
          <a:bodyPr wrap="square" anchor="b" anchorCtr="0">
            <a:spAutoFit/>
          </a:bodyPr>
          <a:lstStyle>
            <a:lvl1pPr marL="0" indent="0" algn="l">
              <a:lnSpc>
                <a:spcPct val="100000"/>
              </a:lnSpc>
              <a:spcBef>
                <a:spcPts val="0"/>
              </a:spcBef>
              <a:buNone/>
              <a:defRPr sz="898">
                <a:solidFill>
                  <a:schemeClr val="accent5"/>
                </a:solidFill>
                <a:latin typeface="+mn-lt"/>
              </a:defRPr>
            </a:lvl1pPr>
            <a:lvl2pPr>
              <a:defRPr sz="1995">
                <a:solidFill>
                  <a:schemeClr val="accent5"/>
                </a:solidFill>
                <a:latin typeface="+mj-lt"/>
              </a:defRPr>
            </a:lvl2pPr>
            <a:lvl3pPr>
              <a:defRPr sz="1397">
                <a:solidFill>
                  <a:schemeClr val="accent5"/>
                </a:solidFill>
                <a:latin typeface="+mj-lt"/>
              </a:defRPr>
            </a:lvl3pPr>
            <a:lvl4pPr>
              <a:defRPr sz="1197">
                <a:solidFill>
                  <a:schemeClr val="accent5"/>
                </a:solidFill>
                <a:latin typeface="+mj-lt"/>
              </a:defRPr>
            </a:lvl4pPr>
            <a:lvl5pPr>
              <a:defRPr sz="1197">
                <a:solidFill>
                  <a:schemeClr val="accent5"/>
                </a:solidFill>
                <a:latin typeface="+mj-lt"/>
              </a:defRPr>
            </a:lvl5pPr>
          </a:lstStyle>
          <a:p>
            <a:pPr lvl="0"/>
            <a:r>
              <a:rPr lang="en-US"/>
              <a:t>NOTES: </a:t>
            </a:r>
          </a:p>
        </p:txBody>
      </p:sp>
      <p:pic>
        <p:nvPicPr>
          <p:cNvPr id="14" name="Picture 13">
            <a:extLst>
              <a:ext uri="{FF2B5EF4-FFF2-40B4-BE49-F238E27FC236}">
                <a16:creationId xmlns:a16="http://schemas.microsoft.com/office/drawing/2014/main" id="{A2EE31C6-6653-439E-801B-EBC8423C3086}"/>
              </a:ext>
            </a:extLst>
          </p:cNvPr>
          <p:cNvPicPr>
            <a:picLocks noChangeAspect="1"/>
          </p:cNvPicPr>
          <p:nvPr userDrawn="1"/>
        </p:nvPicPr>
        <p:blipFill>
          <a:blip r:embed="rId2"/>
          <a:stretch>
            <a:fillRect/>
          </a:stretch>
        </p:blipFill>
        <p:spPr>
          <a:xfrm>
            <a:off x="11639584" y="6301036"/>
            <a:ext cx="229167" cy="228600"/>
          </a:xfrm>
          <a:prstGeom prst="rect">
            <a:avLst/>
          </a:prstGeom>
        </p:spPr>
      </p:pic>
    </p:spTree>
    <p:extLst>
      <p:ext uri="{BB962C8B-B14F-4D97-AF65-F5344CB8AC3E}">
        <p14:creationId xmlns:p14="http://schemas.microsoft.com/office/powerpoint/2010/main" val="14244857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lide Option 1_NEW">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F57C8BBA-F36D-472A-A2F8-2D1CC97A3767}"/>
              </a:ext>
            </a:extLst>
          </p:cNvPr>
          <p:cNvSpPr>
            <a:spLocks noGrp="1"/>
          </p:cNvSpPr>
          <p:nvPr>
            <p:ph idx="1"/>
          </p:nvPr>
        </p:nvSpPr>
        <p:spPr>
          <a:xfrm>
            <a:off x="322931" y="929635"/>
            <a:ext cx="11545824" cy="5294569"/>
          </a:xfrm>
          <a:prstGeom prst="rect">
            <a:avLst/>
          </a:prstGeom>
        </p:spPr>
        <p:txBody>
          <a:bodyPr/>
          <a:lstStyle>
            <a:lvl1pPr marL="0" indent="0">
              <a:buNone/>
              <a:defRPr sz="2388">
                <a:solidFill>
                  <a:schemeClr val="accent5"/>
                </a:solidFill>
                <a:latin typeface="Calibri" panose="020F0502020204030204" pitchFamily="34" charset="0"/>
                <a:cs typeface="Calibri" panose="020F0502020204030204" pitchFamily="34" charset="0"/>
              </a:defRPr>
            </a:lvl1pPr>
            <a:lvl2pPr>
              <a:defRPr sz="1985">
                <a:solidFill>
                  <a:schemeClr val="accent5"/>
                </a:solidFill>
                <a:latin typeface="Calibri" panose="020F0502020204030204" pitchFamily="34" charset="0"/>
                <a:cs typeface="Calibri" panose="020F0502020204030204" pitchFamily="34" charset="0"/>
              </a:defRPr>
            </a:lvl2pPr>
            <a:lvl3pPr>
              <a:defRPr sz="1391">
                <a:solidFill>
                  <a:schemeClr val="accent5"/>
                </a:solidFill>
                <a:latin typeface="Calibri" panose="020F0502020204030204" pitchFamily="34" charset="0"/>
                <a:cs typeface="Calibri" panose="020F0502020204030204" pitchFamily="34" charset="0"/>
              </a:defRPr>
            </a:lvl3pPr>
            <a:lvl4pPr>
              <a:defRPr sz="1191">
                <a:solidFill>
                  <a:schemeClr val="accent5"/>
                </a:solidFill>
                <a:latin typeface="Calibri" panose="020F0502020204030204" pitchFamily="34" charset="0"/>
                <a:cs typeface="Calibri" panose="020F0502020204030204" pitchFamily="34" charset="0"/>
              </a:defRPr>
            </a:lvl4pPr>
            <a:lvl5pPr>
              <a:defRPr sz="1191">
                <a:solidFill>
                  <a:schemeClr val="accent5"/>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8F4FE9E6-30A0-443C-B15D-F898F95BF473}"/>
              </a:ext>
            </a:extLst>
          </p:cNvPr>
          <p:cNvSpPr>
            <a:spLocks noGrp="1"/>
          </p:cNvSpPr>
          <p:nvPr>
            <p:ph idx="10" hasCustomPrompt="1"/>
          </p:nvPr>
        </p:nvSpPr>
        <p:spPr>
          <a:xfrm>
            <a:off x="322930" y="6291221"/>
            <a:ext cx="9355953" cy="230830"/>
          </a:xfrm>
          <a:prstGeom prst="rect">
            <a:avLst/>
          </a:prstGeom>
        </p:spPr>
        <p:txBody>
          <a:bodyPr wrap="square" anchor="b" anchorCtr="0">
            <a:spAutoFit/>
          </a:bodyPr>
          <a:lstStyle>
            <a:lvl1pPr marL="0" indent="0" algn="l">
              <a:lnSpc>
                <a:spcPct val="100000"/>
              </a:lnSpc>
              <a:spcBef>
                <a:spcPts val="0"/>
              </a:spcBef>
              <a:buNone/>
              <a:defRPr sz="894">
                <a:solidFill>
                  <a:schemeClr val="accent5"/>
                </a:solidFill>
                <a:latin typeface="+mj-lt"/>
              </a:defRPr>
            </a:lvl1pPr>
            <a:lvl2pPr>
              <a:defRPr sz="1985">
                <a:solidFill>
                  <a:schemeClr val="accent5"/>
                </a:solidFill>
                <a:latin typeface="+mj-lt"/>
              </a:defRPr>
            </a:lvl2pPr>
            <a:lvl3pPr>
              <a:defRPr sz="1391">
                <a:solidFill>
                  <a:schemeClr val="accent5"/>
                </a:solidFill>
                <a:latin typeface="+mj-lt"/>
              </a:defRPr>
            </a:lvl3pPr>
            <a:lvl4pPr>
              <a:defRPr sz="1191">
                <a:solidFill>
                  <a:schemeClr val="accent5"/>
                </a:solidFill>
                <a:latin typeface="+mj-lt"/>
              </a:defRPr>
            </a:lvl4pPr>
            <a:lvl5pPr>
              <a:defRPr sz="1191">
                <a:solidFill>
                  <a:schemeClr val="accent5"/>
                </a:solidFill>
                <a:latin typeface="+mj-lt"/>
              </a:defRPr>
            </a:lvl5pPr>
          </a:lstStyle>
          <a:p>
            <a:pPr lvl="0"/>
            <a:r>
              <a:rPr lang="en-US"/>
              <a:t>NOTES: </a:t>
            </a:r>
          </a:p>
        </p:txBody>
      </p:sp>
      <p:sp>
        <p:nvSpPr>
          <p:cNvPr id="31" name="Title 1">
            <a:extLst>
              <a:ext uri="{FF2B5EF4-FFF2-40B4-BE49-F238E27FC236}">
                <a16:creationId xmlns:a16="http://schemas.microsoft.com/office/drawing/2014/main" id="{549A083C-A7D6-4E17-9CCE-9F051BF306DA}"/>
              </a:ext>
            </a:extLst>
          </p:cNvPr>
          <p:cNvSpPr>
            <a:spLocks noGrp="1"/>
          </p:cNvSpPr>
          <p:nvPr>
            <p:ph type="title" hasCustomPrompt="1"/>
          </p:nvPr>
        </p:nvSpPr>
        <p:spPr>
          <a:xfrm>
            <a:off x="322928" y="187779"/>
            <a:ext cx="10872686" cy="624834"/>
          </a:xfrm>
          <a:prstGeom prst="rect">
            <a:avLst/>
          </a:prstGeom>
        </p:spPr>
        <p:txBody>
          <a:bodyPr lIns="91438" tIns="0" rIns="91438" bIns="0" anchor="ctr" anchorCtr="0">
            <a:noAutofit/>
          </a:bodyPr>
          <a:lstStyle>
            <a:lvl1pPr algn="l">
              <a:defRPr sz="3176" b="0">
                <a:solidFill>
                  <a:schemeClr val="tx2"/>
                </a:solidFill>
                <a:latin typeface="Franklin Gothic Heavy" panose="020B0903020102020204" pitchFamily="34" charset="0"/>
              </a:defRPr>
            </a:lvl1pPr>
          </a:lstStyle>
          <a:p>
            <a:r>
              <a:rPr lang="en-US"/>
              <a:t>Title of Slide</a:t>
            </a:r>
          </a:p>
        </p:txBody>
      </p:sp>
      <p:grpSp>
        <p:nvGrpSpPr>
          <p:cNvPr id="32" name="Group 31">
            <a:extLst>
              <a:ext uri="{FF2B5EF4-FFF2-40B4-BE49-F238E27FC236}">
                <a16:creationId xmlns:a16="http://schemas.microsoft.com/office/drawing/2014/main" id="{3F5C5A1C-32A2-4F86-BD76-48968742EAA4}"/>
              </a:ext>
            </a:extLst>
          </p:cNvPr>
          <p:cNvGrpSpPr/>
          <p:nvPr userDrawn="1"/>
        </p:nvGrpSpPr>
        <p:grpSpPr>
          <a:xfrm>
            <a:off x="0" y="6597814"/>
            <a:ext cx="12192000" cy="268931"/>
            <a:chOff x="0" y="6634643"/>
            <a:chExt cx="12161838" cy="230833"/>
          </a:xfrm>
        </p:grpSpPr>
        <p:sp>
          <p:nvSpPr>
            <p:cNvPr id="33" name="Rectangle 32">
              <a:extLst>
                <a:ext uri="{FF2B5EF4-FFF2-40B4-BE49-F238E27FC236}">
                  <a16:creationId xmlns:a16="http://schemas.microsoft.com/office/drawing/2014/main" id="{18170ADA-9C71-4CF7-9375-41AB675A948B}"/>
                </a:ext>
              </a:extLst>
            </p:cNvPr>
            <p:cNvSpPr/>
            <p:nvPr userDrawn="1"/>
          </p:nvSpPr>
          <p:spPr>
            <a:xfrm>
              <a:off x="4166305" y="6634643"/>
              <a:ext cx="7995533" cy="230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7"/>
            </a:p>
          </p:txBody>
        </p:sp>
        <p:sp>
          <p:nvSpPr>
            <p:cNvPr id="34" name="Rectangle 33">
              <a:extLst>
                <a:ext uri="{FF2B5EF4-FFF2-40B4-BE49-F238E27FC236}">
                  <a16:creationId xmlns:a16="http://schemas.microsoft.com/office/drawing/2014/main" id="{7E47B373-0392-42A9-B956-29DDF4958400}"/>
                </a:ext>
              </a:extLst>
            </p:cNvPr>
            <p:cNvSpPr/>
            <p:nvPr userDrawn="1"/>
          </p:nvSpPr>
          <p:spPr>
            <a:xfrm>
              <a:off x="0" y="6634644"/>
              <a:ext cx="2566105" cy="2308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7"/>
            </a:p>
          </p:txBody>
        </p:sp>
        <p:sp>
          <p:nvSpPr>
            <p:cNvPr id="35" name="Rectangle 34">
              <a:extLst>
                <a:ext uri="{FF2B5EF4-FFF2-40B4-BE49-F238E27FC236}">
                  <a16:creationId xmlns:a16="http://schemas.microsoft.com/office/drawing/2014/main" id="{13355796-25D1-4268-8FF9-146C9318E440}"/>
                </a:ext>
              </a:extLst>
            </p:cNvPr>
            <p:cNvSpPr/>
            <p:nvPr userDrawn="1"/>
          </p:nvSpPr>
          <p:spPr>
            <a:xfrm>
              <a:off x="2566105" y="6634643"/>
              <a:ext cx="1600200"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7"/>
            </a:p>
          </p:txBody>
        </p:sp>
      </p:grpSp>
      <p:pic>
        <p:nvPicPr>
          <p:cNvPr id="3" name="Picture 2" descr="A picture containing plate, drawing&#10;&#10;Description automatically generated">
            <a:extLst>
              <a:ext uri="{FF2B5EF4-FFF2-40B4-BE49-F238E27FC236}">
                <a16:creationId xmlns:a16="http://schemas.microsoft.com/office/drawing/2014/main" id="{9B6077CB-ABC3-4EA2-9869-C029EC9870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3806" y="201321"/>
            <a:ext cx="612808" cy="611292"/>
          </a:xfrm>
          <a:prstGeom prst="rect">
            <a:avLst/>
          </a:prstGeom>
        </p:spPr>
      </p:pic>
      <p:sp>
        <p:nvSpPr>
          <p:cNvPr id="8" name="Rectangle 6">
            <a:extLst>
              <a:ext uri="{FF2B5EF4-FFF2-40B4-BE49-F238E27FC236}">
                <a16:creationId xmlns:a16="http://schemas.microsoft.com/office/drawing/2014/main" id="{7882DA79-89A4-4FBE-BBEE-A2D6BDFD6B0E}"/>
              </a:ext>
            </a:extLst>
          </p:cNvPr>
          <p:cNvSpPr>
            <a:spLocks noChangeArrowheads="1"/>
          </p:cNvSpPr>
          <p:nvPr userDrawn="1"/>
        </p:nvSpPr>
        <p:spPr bwMode="auto">
          <a:xfrm>
            <a:off x="10427525" y="6636314"/>
            <a:ext cx="1260165" cy="190948"/>
          </a:xfrm>
          <a:prstGeom prst="rect">
            <a:avLst/>
          </a:prstGeom>
          <a:noFill/>
          <a:ln w="9525">
            <a:noFill/>
            <a:miter lim="800000"/>
            <a:headEnd/>
            <a:tailEnd/>
          </a:ln>
        </p:spPr>
        <p:txBody>
          <a:bodyPr wrap="square" lIns="68069" tIns="34035" rIns="68069" bIns="34035">
            <a:spAutoFit/>
          </a:bodyPr>
          <a:lstStyle/>
          <a:p>
            <a:pPr algn="r" defTabSz="680670" eaLnBrk="0" fontAlgn="base" hangingPunct="0">
              <a:spcBef>
                <a:spcPct val="0"/>
              </a:spcBef>
              <a:spcAft>
                <a:spcPct val="0"/>
              </a:spcAft>
              <a:defRPr/>
            </a:pPr>
            <a:r>
              <a:rPr lang="en-US" sz="794">
                <a:solidFill>
                  <a:schemeClr val="bg1"/>
                </a:solidFill>
                <a:latin typeface="+mj-lt"/>
                <a:ea typeface="ヒラギノ角ゴ Pro W3" pitchFamily="-112" charset="-128"/>
                <a:cs typeface="Segoe UI" pitchFamily="34" charset="0"/>
              </a:rPr>
              <a:t>©2023 LEAVITT PARTNERS </a:t>
            </a:r>
          </a:p>
        </p:txBody>
      </p:sp>
      <p:sp>
        <p:nvSpPr>
          <p:cNvPr id="9" name="TextBox 8">
            <a:extLst>
              <a:ext uri="{FF2B5EF4-FFF2-40B4-BE49-F238E27FC236}">
                <a16:creationId xmlns:a16="http://schemas.microsoft.com/office/drawing/2014/main" id="{961B40CD-0932-4D43-819F-0D0DF9B000C5}"/>
              </a:ext>
            </a:extLst>
          </p:cNvPr>
          <p:cNvSpPr txBox="1"/>
          <p:nvPr userDrawn="1"/>
        </p:nvSpPr>
        <p:spPr>
          <a:xfrm>
            <a:off x="11527995" y="6602971"/>
            <a:ext cx="378619" cy="230830"/>
          </a:xfrm>
          <a:prstGeom prst="rect">
            <a:avLst/>
          </a:prstGeom>
          <a:noFill/>
        </p:spPr>
        <p:txBody>
          <a:bodyPr wrap="square" lIns="68069" tIns="34035" rIns="68069" bIns="34035" rtlCol="0">
            <a:spAutoFit/>
          </a:bodyPr>
          <a:lstStyle/>
          <a:p>
            <a:pPr algn="r" defTabSz="680670"/>
            <a:fld id="{879E2ECD-52C4-4036-9BD3-F4AEC1C18931}" type="slidenum">
              <a:rPr lang="en-US" sz="1041">
                <a:solidFill>
                  <a:schemeClr val="bg1"/>
                </a:solidFill>
              </a:rPr>
              <a:pPr algn="r" defTabSz="680670"/>
              <a:t>‹#›</a:t>
            </a:fld>
            <a:endParaRPr lang="en-US" sz="1041">
              <a:solidFill>
                <a:schemeClr val="bg1"/>
              </a:solidFill>
            </a:endParaRPr>
          </a:p>
        </p:txBody>
      </p:sp>
    </p:spTree>
    <p:extLst>
      <p:ext uri="{BB962C8B-B14F-4D97-AF65-F5344CB8AC3E}">
        <p14:creationId xmlns:p14="http://schemas.microsoft.com/office/powerpoint/2010/main" val="750322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 Option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4176638" y="6627168"/>
            <a:ext cx="8015362" cy="230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1" y="6627169"/>
            <a:ext cx="2572469" cy="2308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2572469" y="6627168"/>
            <a:ext cx="1604169"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Content Placeholder 2">
            <a:extLst>
              <a:ext uri="{FF2B5EF4-FFF2-40B4-BE49-F238E27FC236}">
                <a16:creationId xmlns:a16="http://schemas.microsoft.com/office/drawing/2014/main" id="{8F4FE9E6-30A0-443C-B15D-F898F95BF473}"/>
              </a:ext>
            </a:extLst>
          </p:cNvPr>
          <p:cNvSpPr>
            <a:spLocks noGrp="1"/>
          </p:cNvSpPr>
          <p:nvPr>
            <p:ph idx="10" hasCustomPrompt="1"/>
          </p:nvPr>
        </p:nvSpPr>
        <p:spPr>
          <a:xfrm>
            <a:off x="322928" y="6293328"/>
            <a:ext cx="11545824" cy="230832"/>
          </a:xfrm>
          <a:prstGeom prst="rect">
            <a:avLst/>
          </a:prstGeom>
        </p:spPr>
        <p:txBody>
          <a:bodyPr wrap="square" anchor="b" anchorCtr="0">
            <a:spAutoFit/>
          </a:bodyPr>
          <a:lstStyle>
            <a:lvl1pPr marL="0" indent="0" algn="l">
              <a:lnSpc>
                <a:spcPct val="100000"/>
              </a:lnSpc>
              <a:spcBef>
                <a:spcPts val="0"/>
              </a:spcBef>
              <a:buNone/>
              <a:defRPr sz="900">
                <a:solidFill>
                  <a:schemeClr val="accent5"/>
                </a:solidFill>
                <a:latin typeface="+mn-lt"/>
              </a:defRPr>
            </a:lvl1pPr>
            <a:lvl2pPr>
              <a:defRPr sz="2000">
                <a:solidFill>
                  <a:schemeClr val="accent5"/>
                </a:solidFill>
                <a:latin typeface="+mj-lt"/>
              </a:defRPr>
            </a:lvl2pPr>
            <a:lvl3pPr>
              <a:defRPr sz="1400">
                <a:solidFill>
                  <a:schemeClr val="accent5"/>
                </a:solidFill>
                <a:latin typeface="+mj-lt"/>
              </a:defRPr>
            </a:lvl3pPr>
            <a:lvl4pPr>
              <a:defRPr sz="1200">
                <a:solidFill>
                  <a:schemeClr val="accent5"/>
                </a:solidFill>
                <a:latin typeface="+mj-lt"/>
              </a:defRPr>
            </a:lvl4pPr>
            <a:lvl5pPr>
              <a:defRPr sz="1200">
                <a:solidFill>
                  <a:schemeClr val="accent5"/>
                </a:solidFill>
                <a:latin typeface="+mj-lt"/>
              </a:defRPr>
            </a:lvl5pPr>
          </a:lstStyle>
          <a:p>
            <a:pPr lvl="0"/>
            <a:r>
              <a:rPr lang="en-US"/>
              <a:t>NOTES: </a:t>
            </a:r>
          </a:p>
        </p:txBody>
      </p:sp>
      <p:sp>
        <p:nvSpPr>
          <p:cNvPr id="17" name="Rectangle 6">
            <a:extLst>
              <a:ext uri="{FF2B5EF4-FFF2-40B4-BE49-F238E27FC236}">
                <a16:creationId xmlns:a16="http://schemas.microsoft.com/office/drawing/2014/main" id="{8B4AE875-188B-4B6A-B4C2-5FD36226681D}"/>
              </a:ext>
            </a:extLst>
          </p:cNvPr>
          <p:cNvSpPr>
            <a:spLocks noChangeArrowheads="1"/>
          </p:cNvSpPr>
          <p:nvPr userDrawn="1"/>
        </p:nvSpPr>
        <p:spPr bwMode="auto">
          <a:xfrm>
            <a:off x="137660" y="6646406"/>
            <a:ext cx="1262115" cy="192358"/>
          </a:xfrm>
          <a:prstGeom prst="rect">
            <a:avLst/>
          </a:prstGeom>
          <a:noFill/>
          <a:ln w="9525">
            <a:noFill/>
            <a:miter lim="800000"/>
            <a:headEnd/>
            <a:tailEnd/>
          </a:ln>
        </p:spPr>
        <p:txBody>
          <a:bodyPr wrap="square" lIns="68577" tIns="34289" rIns="68577" bIns="34289">
            <a:spAutoFit/>
          </a:bodyPr>
          <a:lstStyle/>
          <a:p>
            <a:pPr defTabSz="685800" eaLnBrk="0" fontAlgn="base" hangingPunct="0">
              <a:spcBef>
                <a:spcPct val="0"/>
              </a:spcBef>
              <a:spcAft>
                <a:spcPct val="0"/>
              </a:spcAft>
              <a:defRPr/>
            </a:pPr>
            <a:r>
              <a:rPr lang="en-US" sz="800">
                <a:solidFill>
                  <a:schemeClr val="bg1"/>
                </a:solidFill>
                <a:latin typeface="+mn-lt"/>
                <a:ea typeface="ヒラギノ角ゴ Pro W3" pitchFamily="-112" charset="-128"/>
                <a:cs typeface="Segoe UI" pitchFamily="34" charset="0"/>
              </a:rPr>
              <a:t>©2025 LEAVITT PARTNERS </a:t>
            </a:r>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11590111" y="6627170"/>
            <a:ext cx="378619" cy="230830"/>
          </a:xfrm>
          <a:prstGeom prst="rect">
            <a:avLst/>
          </a:prstGeom>
          <a:noFill/>
        </p:spPr>
        <p:txBody>
          <a:bodyPr wrap="square" lIns="68577" tIns="34289" rIns="68577" bIns="34289" rtlCol="0">
            <a:spAutoFit/>
          </a:bodyPr>
          <a:lstStyle/>
          <a:p>
            <a:pPr algn="r" defTabSz="685800"/>
            <a:fld id="{879E2ECD-52C4-4036-9BD3-F4AEC1C18931}" type="slidenum">
              <a:rPr lang="en-US" sz="1050">
                <a:solidFill>
                  <a:schemeClr val="bg1"/>
                </a:solidFill>
                <a:latin typeface="+mn-lt"/>
              </a:rPr>
              <a:pPr algn="r" defTabSz="685800"/>
              <a:t>‹#›</a:t>
            </a:fld>
            <a:endParaRPr lang="en-US" sz="1050">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322927" y="152400"/>
            <a:ext cx="10872686" cy="624834"/>
          </a:xfrm>
          <a:prstGeom prst="rect">
            <a:avLst/>
          </a:prstGeom>
        </p:spPr>
        <p:txBody>
          <a:bodyPr lIns="91438" tIns="0" rIns="91438" bIns="0" anchor="ctr" anchorCtr="0">
            <a:noAutofit/>
          </a:bodyPr>
          <a:lstStyle>
            <a:lvl1pPr algn="l">
              <a:defRPr sz="3200" b="0">
                <a:solidFill>
                  <a:schemeClr val="tx2"/>
                </a:solidFill>
                <a:latin typeface="+mj-lt"/>
              </a:defRPr>
            </a:lvl1pPr>
          </a:lstStyle>
          <a:p>
            <a:r>
              <a:rPr lang="en-US"/>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323089" y="929635"/>
            <a:ext cx="11545824" cy="5294569"/>
          </a:xfrm>
          <a:prstGeom prst="rect">
            <a:avLst/>
          </a:prstGeom>
        </p:spPr>
        <p:txBody>
          <a:bodyPr/>
          <a:lstStyle>
            <a:lvl1pPr marL="0" indent="0">
              <a:buNone/>
              <a:defRPr sz="2400">
                <a:solidFill>
                  <a:schemeClr val="accent5"/>
                </a:solidFill>
                <a:latin typeface="+mn-lt"/>
              </a:defRPr>
            </a:lvl1pPr>
            <a:lvl2pPr>
              <a:defRPr sz="2000">
                <a:solidFill>
                  <a:schemeClr val="accent5"/>
                </a:solidFill>
                <a:latin typeface="+mn-lt"/>
              </a:defRPr>
            </a:lvl2pPr>
            <a:lvl3pPr>
              <a:defRPr sz="1400">
                <a:solidFill>
                  <a:schemeClr val="accent5"/>
                </a:solidFill>
                <a:latin typeface="+mn-lt"/>
              </a:defRPr>
            </a:lvl3pPr>
            <a:lvl4pPr>
              <a:defRPr sz="1200">
                <a:solidFill>
                  <a:schemeClr val="accent5"/>
                </a:solidFill>
                <a:latin typeface="+mn-lt"/>
              </a:defRPr>
            </a:lvl4pPr>
            <a:lvl5pPr>
              <a:defRPr sz="12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BDE58C00-3E75-475C-95AE-B63E2DDC0B62}"/>
              </a:ext>
            </a:extLst>
          </p:cNvPr>
          <p:cNvPicPr>
            <a:picLocks noChangeAspect="1"/>
          </p:cNvPicPr>
          <p:nvPr userDrawn="1"/>
        </p:nvPicPr>
        <p:blipFill>
          <a:blip r:embed="rId2"/>
          <a:stretch>
            <a:fillRect/>
          </a:stretch>
        </p:blipFill>
        <p:spPr>
          <a:xfrm>
            <a:off x="11245417" y="152400"/>
            <a:ext cx="623334" cy="621792"/>
          </a:xfrm>
          <a:prstGeom prst="rect">
            <a:avLst/>
          </a:prstGeom>
        </p:spPr>
      </p:pic>
    </p:spTree>
    <p:extLst>
      <p:ext uri="{BB962C8B-B14F-4D97-AF65-F5344CB8AC3E}">
        <p14:creationId xmlns:p14="http://schemas.microsoft.com/office/powerpoint/2010/main" val="28264776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Option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4176638" y="6627168"/>
            <a:ext cx="8015362" cy="230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2" y="6627169"/>
            <a:ext cx="2572469" cy="2308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2572470" y="6627168"/>
            <a:ext cx="1604169"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17" name="Rectangle 6">
            <a:extLst>
              <a:ext uri="{FF2B5EF4-FFF2-40B4-BE49-F238E27FC236}">
                <a16:creationId xmlns:a16="http://schemas.microsoft.com/office/drawing/2014/main" id="{8B4AE875-188B-4B6A-B4C2-5FD36226681D}"/>
              </a:ext>
            </a:extLst>
          </p:cNvPr>
          <p:cNvSpPr>
            <a:spLocks noChangeArrowheads="1"/>
          </p:cNvSpPr>
          <p:nvPr userDrawn="1"/>
        </p:nvSpPr>
        <p:spPr bwMode="auto">
          <a:xfrm>
            <a:off x="137661" y="6646406"/>
            <a:ext cx="1262115" cy="192358"/>
          </a:xfrm>
          <a:prstGeom prst="rect">
            <a:avLst/>
          </a:prstGeom>
          <a:noFill/>
          <a:ln w="9525">
            <a:noFill/>
            <a:miter lim="800000"/>
            <a:headEnd/>
            <a:tailEnd/>
          </a:ln>
        </p:spPr>
        <p:txBody>
          <a:bodyPr wrap="square" lIns="68407" tIns="34204" rIns="68407" bIns="34204">
            <a:spAutoFit/>
          </a:bodyPr>
          <a:lstStyle/>
          <a:p>
            <a:pPr defTabSz="684086" eaLnBrk="0" fontAlgn="base" hangingPunct="0">
              <a:spcBef>
                <a:spcPct val="0"/>
              </a:spcBef>
              <a:spcAft>
                <a:spcPct val="0"/>
              </a:spcAft>
              <a:defRPr/>
            </a:pPr>
            <a:r>
              <a:rPr lang="en-US" sz="798">
                <a:solidFill>
                  <a:schemeClr val="bg1"/>
                </a:solidFill>
                <a:latin typeface="+mn-lt"/>
                <a:ea typeface="ヒラギノ角ゴ Pro W3" pitchFamily="-112" charset="-128"/>
                <a:cs typeface="Segoe UI" pitchFamily="34" charset="0"/>
              </a:rPr>
              <a:t>©2024 LEAVITT PARTNERS </a:t>
            </a:r>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11590112" y="6627170"/>
            <a:ext cx="378619" cy="230830"/>
          </a:xfrm>
          <a:prstGeom prst="rect">
            <a:avLst/>
          </a:prstGeom>
          <a:noFill/>
        </p:spPr>
        <p:txBody>
          <a:bodyPr wrap="square" lIns="68407" tIns="34204" rIns="68407" bIns="34204" rtlCol="0">
            <a:spAutoFit/>
          </a:bodyPr>
          <a:lstStyle/>
          <a:p>
            <a:pPr algn="r" defTabSz="684086"/>
            <a:fld id="{879E2ECD-52C4-4036-9BD3-F4AEC1C18931}" type="slidenum">
              <a:rPr lang="en-US" sz="1047">
                <a:solidFill>
                  <a:schemeClr val="bg1"/>
                </a:solidFill>
                <a:latin typeface="+mn-lt"/>
              </a:rPr>
              <a:pPr algn="r" defTabSz="684086"/>
              <a:t>‹#›</a:t>
            </a:fld>
            <a:endParaRPr lang="en-US" sz="1047">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322928" y="103319"/>
            <a:ext cx="10872686" cy="624834"/>
          </a:xfrm>
          <a:prstGeom prst="rect">
            <a:avLst/>
          </a:prstGeom>
        </p:spPr>
        <p:txBody>
          <a:bodyPr lIns="91438" tIns="0" rIns="91438" bIns="0" anchor="ctr" anchorCtr="0">
            <a:noAutofit/>
          </a:bodyPr>
          <a:lstStyle>
            <a:lvl1pPr algn="l">
              <a:defRPr sz="3192" b="0">
                <a:solidFill>
                  <a:schemeClr val="tx2"/>
                </a:solidFill>
                <a:latin typeface="+mj-lt"/>
              </a:defRPr>
            </a:lvl1pPr>
          </a:lstStyle>
          <a:p>
            <a:r>
              <a:rPr lang="en-US"/>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323089" y="929635"/>
            <a:ext cx="11545824" cy="5294569"/>
          </a:xfrm>
          <a:prstGeom prst="rect">
            <a:avLst/>
          </a:prstGeom>
        </p:spPr>
        <p:txBody>
          <a:bodyPr/>
          <a:lstStyle>
            <a:lvl1pPr marL="0" indent="0">
              <a:buNone/>
              <a:defRPr sz="2394">
                <a:solidFill>
                  <a:schemeClr val="accent5"/>
                </a:solidFill>
                <a:latin typeface="+mn-lt"/>
              </a:defRPr>
            </a:lvl1pPr>
            <a:lvl2pPr>
              <a:defRPr sz="1995">
                <a:solidFill>
                  <a:schemeClr val="accent5"/>
                </a:solidFill>
                <a:latin typeface="+mn-lt"/>
              </a:defRPr>
            </a:lvl2pPr>
            <a:lvl3pPr>
              <a:defRPr sz="1397">
                <a:solidFill>
                  <a:schemeClr val="accent5"/>
                </a:solidFill>
                <a:latin typeface="+mn-lt"/>
              </a:defRPr>
            </a:lvl3pPr>
            <a:lvl4pPr>
              <a:defRPr sz="1197">
                <a:solidFill>
                  <a:schemeClr val="accent5"/>
                </a:solidFill>
                <a:latin typeface="+mn-lt"/>
              </a:defRPr>
            </a:lvl4pPr>
            <a:lvl5pPr>
              <a:defRPr sz="1197">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0D03B805-3308-4390-8DF1-5C2E5B79B2C4}"/>
              </a:ext>
            </a:extLst>
          </p:cNvPr>
          <p:cNvSpPr>
            <a:spLocks noGrp="1"/>
          </p:cNvSpPr>
          <p:nvPr>
            <p:ph idx="10" hasCustomPrompt="1"/>
          </p:nvPr>
        </p:nvSpPr>
        <p:spPr>
          <a:xfrm>
            <a:off x="322928" y="6293328"/>
            <a:ext cx="11267184" cy="230832"/>
          </a:xfrm>
          <a:prstGeom prst="rect">
            <a:avLst/>
          </a:prstGeom>
        </p:spPr>
        <p:txBody>
          <a:bodyPr wrap="square" anchor="b" anchorCtr="0">
            <a:spAutoFit/>
          </a:bodyPr>
          <a:lstStyle>
            <a:lvl1pPr marL="0" indent="0" algn="l">
              <a:lnSpc>
                <a:spcPct val="100000"/>
              </a:lnSpc>
              <a:spcBef>
                <a:spcPts val="0"/>
              </a:spcBef>
              <a:buNone/>
              <a:defRPr sz="898">
                <a:solidFill>
                  <a:schemeClr val="accent5"/>
                </a:solidFill>
                <a:latin typeface="+mn-lt"/>
              </a:defRPr>
            </a:lvl1pPr>
            <a:lvl2pPr>
              <a:defRPr sz="1995">
                <a:solidFill>
                  <a:schemeClr val="accent5"/>
                </a:solidFill>
                <a:latin typeface="+mj-lt"/>
              </a:defRPr>
            </a:lvl2pPr>
            <a:lvl3pPr>
              <a:defRPr sz="1397">
                <a:solidFill>
                  <a:schemeClr val="accent5"/>
                </a:solidFill>
                <a:latin typeface="+mj-lt"/>
              </a:defRPr>
            </a:lvl3pPr>
            <a:lvl4pPr>
              <a:defRPr sz="1197">
                <a:solidFill>
                  <a:schemeClr val="accent5"/>
                </a:solidFill>
                <a:latin typeface="+mj-lt"/>
              </a:defRPr>
            </a:lvl4pPr>
            <a:lvl5pPr>
              <a:defRPr sz="1197">
                <a:solidFill>
                  <a:schemeClr val="accent5"/>
                </a:solidFill>
                <a:latin typeface="+mj-lt"/>
              </a:defRPr>
            </a:lvl5pPr>
          </a:lstStyle>
          <a:p>
            <a:pPr lvl="0"/>
            <a:r>
              <a:rPr lang="en-US"/>
              <a:t>NOTES: </a:t>
            </a:r>
          </a:p>
        </p:txBody>
      </p:sp>
      <p:pic>
        <p:nvPicPr>
          <p:cNvPr id="14" name="Picture 13">
            <a:extLst>
              <a:ext uri="{FF2B5EF4-FFF2-40B4-BE49-F238E27FC236}">
                <a16:creationId xmlns:a16="http://schemas.microsoft.com/office/drawing/2014/main" id="{A2EE31C6-6653-439E-801B-EBC8423C3086}"/>
              </a:ext>
            </a:extLst>
          </p:cNvPr>
          <p:cNvPicPr>
            <a:picLocks noChangeAspect="1"/>
          </p:cNvPicPr>
          <p:nvPr userDrawn="1"/>
        </p:nvPicPr>
        <p:blipFill>
          <a:blip r:embed="rId2"/>
          <a:stretch>
            <a:fillRect/>
          </a:stretch>
        </p:blipFill>
        <p:spPr>
          <a:xfrm>
            <a:off x="11639584" y="6301036"/>
            <a:ext cx="229167" cy="228600"/>
          </a:xfrm>
          <a:prstGeom prst="rect">
            <a:avLst/>
          </a:prstGeom>
        </p:spPr>
      </p:pic>
    </p:spTree>
    <p:extLst>
      <p:ext uri="{BB962C8B-B14F-4D97-AF65-F5344CB8AC3E}">
        <p14:creationId xmlns:p14="http://schemas.microsoft.com/office/powerpoint/2010/main" val="1439859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lide Option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4176638" y="6627168"/>
            <a:ext cx="8015362" cy="230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2" y="6627169"/>
            <a:ext cx="2572469" cy="2308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2572470" y="6627168"/>
            <a:ext cx="1604169"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17" name="Rectangle 6">
            <a:extLst>
              <a:ext uri="{FF2B5EF4-FFF2-40B4-BE49-F238E27FC236}">
                <a16:creationId xmlns:a16="http://schemas.microsoft.com/office/drawing/2014/main" id="{8B4AE875-188B-4B6A-B4C2-5FD36226681D}"/>
              </a:ext>
            </a:extLst>
          </p:cNvPr>
          <p:cNvSpPr>
            <a:spLocks noChangeArrowheads="1"/>
          </p:cNvSpPr>
          <p:nvPr userDrawn="1"/>
        </p:nvSpPr>
        <p:spPr bwMode="auto">
          <a:xfrm>
            <a:off x="137660" y="6646406"/>
            <a:ext cx="1258993" cy="192358"/>
          </a:xfrm>
          <a:prstGeom prst="rect">
            <a:avLst/>
          </a:prstGeom>
          <a:noFill/>
          <a:ln w="9525">
            <a:noFill/>
            <a:miter lim="800000"/>
            <a:headEnd/>
            <a:tailEnd/>
          </a:ln>
        </p:spPr>
        <p:txBody>
          <a:bodyPr wrap="square" lIns="68407" tIns="34204" rIns="68407" bIns="34204">
            <a:spAutoFit/>
          </a:bodyPr>
          <a:lstStyle/>
          <a:p>
            <a:pPr defTabSz="684086" eaLnBrk="0" fontAlgn="base" hangingPunct="0">
              <a:spcBef>
                <a:spcPct val="0"/>
              </a:spcBef>
              <a:spcAft>
                <a:spcPct val="0"/>
              </a:spcAft>
              <a:defRPr/>
            </a:pPr>
            <a:r>
              <a:rPr lang="en-US" sz="798">
                <a:solidFill>
                  <a:schemeClr val="bg1"/>
                </a:solidFill>
                <a:latin typeface="+mn-lt"/>
                <a:ea typeface="ヒラギノ角ゴ Pro W3" pitchFamily="-112" charset="-128"/>
                <a:cs typeface="Segoe UI" pitchFamily="34" charset="0"/>
              </a:rPr>
              <a:t>©2025 LEAVITT PARTNERS </a:t>
            </a:r>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11590112" y="6627170"/>
            <a:ext cx="378619" cy="230830"/>
          </a:xfrm>
          <a:prstGeom prst="rect">
            <a:avLst/>
          </a:prstGeom>
          <a:noFill/>
        </p:spPr>
        <p:txBody>
          <a:bodyPr wrap="square" lIns="68407" tIns="34204" rIns="68407" bIns="34204" rtlCol="0">
            <a:spAutoFit/>
          </a:bodyPr>
          <a:lstStyle/>
          <a:p>
            <a:pPr algn="r" defTabSz="684086"/>
            <a:fld id="{879E2ECD-52C4-4036-9BD3-F4AEC1C18931}" type="slidenum">
              <a:rPr lang="en-US" sz="1047">
                <a:solidFill>
                  <a:schemeClr val="bg1"/>
                </a:solidFill>
                <a:latin typeface="+mn-lt"/>
              </a:rPr>
              <a:pPr algn="r" defTabSz="684086"/>
              <a:t>‹#›</a:t>
            </a:fld>
            <a:endParaRPr lang="en-US" sz="1047">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322928" y="116382"/>
            <a:ext cx="10872686" cy="624834"/>
          </a:xfrm>
          <a:prstGeom prst="rect">
            <a:avLst/>
          </a:prstGeom>
        </p:spPr>
        <p:txBody>
          <a:bodyPr lIns="91438" tIns="0" rIns="91438" bIns="0" anchor="ctr" anchorCtr="0">
            <a:noAutofit/>
          </a:bodyPr>
          <a:lstStyle>
            <a:lvl1pPr algn="l">
              <a:defRPr sz="3192" b="0">
                <a:solidFill>
                  <a:schemeClr val="tx2"/>
                </a:solidFill>
                <a:latin typeface="+mj-lt"/>
              </a:defRPr>
            </a:lvl1pPr>
          </a:lstStyle>
          <a:p>
            <a:r>
              <a:rPr lang="en-US"/>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323089" y="929635"/>
            <a:ext cx="11545824" cy="5294569"/>
          </a:xfrm>
          <a:prstGeom prst="rect">
            <a:avLst/>
          </a:prstGeom>
        </p:spPr>
        <p:txBody>
          <a:bodyPr/>
          <a:lstStyle>
            <a:lvl1pPr marL="0" indent="0">
              <a:buNone/>
              <a:defRPr sz="2394">
                <a:solidFill>
                  <a:schemeClr val="accent5"/>
                </a:solidFill>
                <a:latin typeface="+mn-lt"/>
              </a:defRPr>
            </a:lvl1pPr>
            <a:lvl2pPr>
              <a:defRPr sz="1995">
                <a:solidFill>
                  <a:schemeClr val="accent5"/>
                </a:solidFill>
                <a:latin typeface="+mn-lt"/>
              </a:defRPr>
            </a:lvl2pPr>
            <a:lvl3pPr>
              <a:defRPr sz="1397">
                <a:solidFill>
                  <a:schemeClr val="accent5"/>
                </a:solidFill>
                <a:latin typeface="+mn-lt"/>
              </a:defRPr>
            </a:lvl3pPr>
            <a:lvl4pPr>
              <a:defRPr sz="1197">
                <a:solidFill>
                  <a:schemeClr val="accent5"/>
                </a:solidFill>
                <a:latin typeface="+mn-lt"/>
              </a:defRPr>
            </a:lvl4pPr>
            <a:lvl5pPr>
              <a:defRPr sz="1197">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0D03B805-3308-4390-8DF1-5C2E5B79B2C4}"/>
              </a:ext>
            </a:extLst>
          </p:cNvPr>
          <p:cNvSpPr>
            <a:spLocks noGrp="1"/>
          </p:cNvSpPr>
          <p:nvPr>
            <p:ph idx="10" hasCustomPrompt="1"/>
          </p:nvPr>
        </p:nvSpPr>
        <p:spPr>
          <a:xfrm>
            <a:off x="322928" y="6293328"/>
            <a:ext cx="11267184" cy="230832"/>
          </a:xfrm>
          <a:prstGeom prst="rect">
            <a:avLst/>
          </a:prstGeom>
        </p:spPr>
        <p:txBody>
          <a:bodyPr wrap="square" anchor="b" anchorCtr="0">
            <a:spAutoFit/>
          </a:bodyPr>
          <a:lstStyle>
            <a:lvl1pPr marL="0" indent="0" algn="l">
              <a:lnSpc>
                <a:spcPct val="100000"/>
              </a:lnSpc>
              <a:spcBef>
                <a:spcPts val="0"/>
              </a:spcBef>
              <a:buNone/>
              <a:defRPr sz="898">
                <a:solidFill>
                  <a:schemeClr val="accent5"/>
                </a:solidFill>
                <a:latin typeface="+mn-lt"/>
              </a:defRPr>
            </a:lvl1pPr>
            <a:lvl2pPr>
              <a:defRPr sz="1995">
                <a:solidFill>
                  <a:schemeClr val="accent5"/>
                </a:solidFill>
                <a:latin typeface="+mj-lt"/>
              </a:defRPr>
            </a:lvl2pPr>
            <a:lvl3pPr>
              <a:defRPr sz="1397">
                <a:solidFill>
                  <a:schemeClr val="accent5"/>
                </a:solidFill>
                <a:latin typeface="+mj-lt"/>
              </a:defRPr>
            </a:lvl3pPr>
            <a:lvl4pPr>
              <a:defRPr sz="1197">
                <a:solidFill>
                  <a:schemeClr val="accent5"/>
                </a:solidFill>
                <a:latin typeface="+mj-lt"/>
              </a:defRPr>
            </a:lvl4pPr>
            <a:lvl5pPr>
              <a:defRPr sz="1197">
                <a:solidFill>
                  <a:schemeClr val="accent5"/>
                </a:solidFill>
                <a:latin typeface="+mj-lt"/>
              </a:defRPr>
            </a:lvl5pPr>
          </a:lstStyle>
          <a:p>
            <a:pPr lvl="0"/>
            <a:r>
              <a:rPr lang="en-US"/>
              <a:t>NOTES: </a:t>
            </a:r>
          </a:p>
        </p:txBody>
      </p:sp>
      <p:pic>
        <p:nvPicPr>
          <p:cNvPr id="14" name="Picture 13">
            <a:extLst>
              <a:ext uri="{FF2B5EF4-FFF2-40B4-BE49-F238E27FC236}">
                <a16:creationId xmlns:a16="http://schemas.microsoft.com/office/drawing/2014/main" id="{A2EE31C6-6653-439E-801B-EBC8423C3086}"/>
              </a:ext>
            </a:extLst>
          </p:cNvPr>
          <p:cNvPicPr>
            <a:picLocks noChangeAspect="1"/>
          </p:cNvPicPr>
          <p:nvPr userDrawn="1"/>
        </p:nvPicPr>
        <p:blipFill>
          <a:blip r:embed="rId2"/>
          <a:stretch>
            <a:fillRect/>
          </a:stretch>
        </p:blipFill>
        <p:spPr>
          <a:xfrm>
            <a:off x="11639584" y="6301036"/>
            <a:ext cx="229167" cy="228600"/>
          </a:xfrm>
          <a:prstGeom prst="rect">
            <a:avLst/>
          </a:prstGeom>
        </p:spPr>
      </p:pic>
    </p:spTree>
    <p:extLst>
      <p:ext uri="{BB962C8B-B14F-4D97-AF65-F5344CB8AC3E}">
        <p14:creationId xmlns:p14="http://schemas.microsoft.com/office/powerpoint/2010/main" val="34490310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lide Option 1_NEW">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F57C8BBA-F36D-472A-A2F8-2D1CC97A3767}"/>
              </a:ext>
            </a:extLst>
          </p:cNvPr>
          <p:cNvSpPr>
            <a:spLocks noGrp="1"/>
          </p:cNvSpPr>
          <p:nvPr>
            <p:ph idx="1"/>
          </p:nvPr>
        </p:nvSpPr>
        <p:spPr>
          <a:xfrm>
            <a:off x="322931" y="929635"/>
            <a:ext cx="11545824" cy="5294569"/>
          </a:xfrm>
          <a:prstGeom prst="rect">
            <a:avLst/>
          </a:prstGeom>
        </p:spPr>
        <p:txBody>
          <a:bodyPr/>
          <a:lstStyle>
            <a:lvl1pPr marL="0" indent="0">
              <a:buNone/>
              <a:defRPr sz="2388">
                <a:solidFill>
                  <a:schemeClr val="accent5"/>
                </a:solidFill>
                <a:latin typeface="Calibri" panose="020F0502020204030204" pitchFamily="34" charset="0"/>
                <a:cs typeface="Calibri" panose="020F0502020204030204" pitchFamily="34" charset="0"/>
              </a:defRPr>
            </a:lvl1pPr>
            <a:lvl2pPr>
              <a:defRPr sz="1985">
                <a:solidFill>
                  <a:schemeClr val="accent5"/>
                </a:solidFill>
                <a:latin typeface="Calibri" panose="020F0502020204030204" pitchFamily="34" charset="0"/>
                <a:cs typeface="Calibri" panose="020F0502020204030204" pitchFamily="34" charset="0"/>
              </a:defRPr>
            </a:lvl2pPr>
            <a:lvl3pPr>
              <a:defRPr sz="1391">
                <a:solidFill>
                  <a:schemeClr val="accent5"/>
                </a:solidFill>
                <a:latin typeface="Calibri" panose="020F0502020204030204" pitchFamily="34" charset="0"/>
                <a:cs typeface="Calibri" panose="020F0502020204030204" pitchFamily="34" charset="0"/>
              </a:defRPr>
            </a:lvl3pPr>
            <a:lvl4pPr>
              <a:defRPr sz="1191">
                <a:solidFill>
                  <a:schemeClr val="accent5"/>
                </a:solidFill>
                <a:latin typeface="Calibri" panose="020F0502020204030204" pitchFamily="34" charset="0"/>
                <a:cs typeface="Calibri" panose="020F0502020204030204" pitchFamily="34" charset="0"/>
              </a:defRPr>
            </a:lvl4pPr>
            <a:lvl5pPr>
              <a:defRPr sz="1191">
                <a:solidFill>
                  <a:schemeClr val="accent5"/>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8F4FE9E6-30A0-443C-B15D-F898F95BF473}"/>
              </a:ext>
            </a:extLst>
          </p:cNvPr>
          <p:cNvSpPr>
            <a:spLocks noGrp="1"/>
          </p:cNvSpPr>
          <p:nvPr>
            <p:ph idx="10" hasCustomPrompt="1"/>
          </p:nvPr>
        </p:nvSpPr>
        <p:spPr>
          <a:xfrm>
            <a:off x="322930" y="6291221"/>
            <a:ext cx="9355953" cy="230830"/>
          </a:xfrm>
          <a:prstGeom prst="rect">
            <a:avLst/>
          </a:prstGeom>
        </p:spPr>
        <p:txBody>
          <a:bodyPr wrap="square" anchor="b" anchorCtr="0">
            <a:spAutoFit/>
          </a:bodyPr>
          <a:lstStyle>
            <a:lvl1pPr marL="0" indent="0" algn="l">
              <a:lnSpc>
                <a:spcPct val="100000"/>
              </a:lnSpc>
              <a:spcBef>
                <a:spcPts val="0"/>
              </a:spcBef>
              <a:buNone/>
              <a:defRPr sz="894">
                <a:solidFill>
                  <a:schemeClr val="accent5"/>
                </a:solidFill>
                <a:latin typeface="+mj-lt"/>
              </a:defRPr>
            </a:lvl1pPr>
            <a:lvl2pPr>
              <a:defRPr sz="1985">
                <a:solidFill>
                  <a:schemeClr val="accent5"/>
                </a:solidFill>
                <a:latin typeface="+mj-lt"/>
              </a:defRPr>
            </a:lvl2pPr>
            <a:lvl3pPr>
              <a:defRPr sz="1391">
                <a:solidFill>
                  <a:schemeClr val="accent5"/>
                </a:solidFill>
                <a:latin typeface="+mj-lt"/>
              </a:defRPr>
            </a:lvl3pPr>
            <a:lvl4pPr>
              <a:defRPr sz="1191">
                <a:solidFill>
                  <a:schemeClr val="accent5"/>
                </a:solidFill>
                <a:latin typeface="+mj-lt"/>
              </a:defRPr>
            </a:lvl4pPr>
            <a:lvl5pPr>
              <a:defRPr sz="1191">
                <a:solidFill>
                  <a:schemeClr val="accent5"/>
                </a:solidFill>
                <a:latin typeface="+mj-lt"/>
              </a:defRPr>
            </a:lvl5pPr>
          </a:lstStyle>
          <a:p>
            <a:pPr lvl="0"/>
            <a:r>
              <a:rPr lang="en-US"/>
              <a:t>NOTES: </a:t>
            </a:r>
          </a:p>
        </p:txBody>
      </p:sp>
      <p:sp>
        <p:nvSpPr>
          <p:cNvPr id="31" name="Title 1">
            <a:extLst>
              <a:ext uri="{FF2B5EF4-FFF2-40B4-BE49-F238E27FC236}">
                <a16:creationId xmlns:a16="http://schemas.microsoft.com/office/drawing/2014/main" id="{549A083C-A7D6-4E17-9CCE-9F051BF306DA}"/>
              </a:ext>
            </a:extLst>
          </p:cNvPr>
          <p:cNvSpPr>
            <a:spLocks noGrp="1"/>
          </p:cNvSpPr>
          <p:nvPr>
            <p:ph type="title" hasCustomPrompt="1"/>
          </p:nvPr>
        </p:nvSpPr>
        <p:spPr>
          <a:xfrm>
            <a:off x="322928" y="187779"/>
            <a:ext cx="10872686" cy="624834"/>
          </a:xfrm>
          <a:prstGeom prst="rect">
            <a:avLst/>
          </a:prstGeom>
        </p:spPr>
        <p:txBody>
          <a:bodyPr lIns="91438" tIns="0" rIns="91438" bIns="0" anchor="ctr" anchorCtr="0">
            <a:noAutofit/>
          </a:bodyPr>
          <a:lstStyle>
            <a:lvl1pPr algn="l">
              <a:defRPr sz="3176" b="0">
                <a:solidFill>
                  <a:schemeClr val="tx2"/>
                </a:solidFill>
                <a:latin typeface="Franklin Gothic Heavy" panose="020B0903020102020204" pitchFamily="34" charset="0"/>
              </a:defRPr>
            </a:lvl1pPr>
          </a:lstStyle>
          <a:p>
            <a:r>
              <a:rPr lang="en-US"/>
              <a:t>Title of Slide</a:t>
            </a:r>
          </a:p>
        </p:txBody>
      </p:sp>
      <p:grpSp>
        <p:nvGrpSpPr>
          <p:cNvPr id="32" name="Group 31">
            <a:extLst>
              <a:ext uri="{FF2B5EF4-FFF2-40B4-BE49-F238E27FC236}">
                <a16:creationId xmlns:a16="http://schemas.microsoft.com/office/drawing/2014/main" id="{3F5C5A1C-32A2-4F86-BD76-48968742EAA4}"/>
              </a:ext>
            </a:extLst>
          </p:cNvPr>
          <p:cNvGrpSpPr/>
          <p:nvPr userDrawn="1"/>
        </p:nvGrpSpPr>
        <p:grpSpPr>
          <a:xfrm>
            <a:off x="0" y="6597814"/>
            <a:ext cx="12192000" cy="268931"/>
            <a:chOff x="0" y="6634643"/>
            <a:chExt cx="12161838" cy="230833"/>
          </a:xfrm>
        </p:grpSpPr>
        <p:sp>
          <p:nvSpPr>
            <p:cNvPr id="33" name="Rectangle 32">
              <a:extLst>
                <a:ext uri="{FF2B5EF4-FFF2-40B4-BE49-F238E27FC236}">
                  <a16:creationId xmlns:a16="http://schemas.microsoft.com/office/drawing/2014/main" id="{18170ADA-9C71-4CF7-9375-41AB675A948B}"/>
                </a:ext>
              </a:extLst>
            </p:cNvPr>
            <p:cNvSpPr/>
            <p:nvPr userDrawn="1"/>
          </p:nvSpPr>
          <p:spPr>
            <a:xfrm>
              <a:off x="4166305" y="6634643"/>
              <a:ext cx="7995533" cy="230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7"/>
            </a:p>
          </p:txBody>
        </p:sp>
        <p:sp>
          <p:nvSpPr>
            <p:cNvPr id="34" name="Rectangle 33">
              <a:extLst>
                <a:ext uri="{FF2B5EF4-FFF2-40B4-BE49-F238E27FC236}">
                  <a16:creationId xmlns:a16="http://schemas.microsoft.com/office/drawing/2014/main" id="{7E47B373-0392-42A9-B956-29DDF4958400}"/>
                </a:ext>
              </a:extLst>
            </p:cNvPr>
            <p:cNvSpPr/>
            <p:nvPr userDrawn="1"/>
          </p:nvSpPr>
          <p:spPr>
            <a:xfrm>
              <a:off x="0" y="6634644"/>
              <a:ext cx="2566105" cy="2308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7"/>
            </a:p>
          </p:txBody>
        </p:sp>
        <p:sp>
          <p:nvSpPr>
            <p:cNvPr id="35" name="Rectangle 34">
              <a:extLst>
                <a:ext uri="{FF2B5EF4-FFF2-40B4-BE49-F238E27FC236}">
                  <a16:creationId xmlns:a16="http://schemas.microsoft.com/office/drawing/2014/main" id="{13355796-25D1-4268-8FF9-146C9318E440}"/>
                </a:ext>
              </a:extLst>
            </p:cNvPr>
            <p:cNvSpPr/>
            <p:nvPr userDrawn="1"/>
          </p:nvSpPr>
          <p:spPr>
            <a:xfrm>
              <a:off x="2566105" y="6634643"/>
              <a:ext cx="1600200"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7"/>
            </a:p>
          </p:txBody>
        </p:sp>
      </p:grpSp>
      <p:pic>
        <p:nvPicPr>
          <p:cNvPr id="3" name="Picture 2" descr="A picture containing plate, drawing&#10;&#10;Description automatically generated">
            <a:extLst>
              <a:ext uri="{FF2B5EF4-FFF2-40B4-BE49-F238E27FC236}">
                <a16:creationId xmlns:a16="http://schemas.microsoft.com/office/drawing/2014/main" id="{9B6077CB-ABC3-4EA2-9869-C029EC9870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3806" y="201321"/>
            <a:ext cx="612808" cy="611292"/>
          </a:xfrm>
          <a:prstGeom prst="rect">
            <a:avLst/>
          </a:prstGeom>
        </p:spPr>
      </p:pic>
      <p:sp>
        <p:nvSpPr>
          <p:cNvPr id="8" name="Rectangle 6">
            <a:extLst>
              <a:ext uri="{FF2B5EF4-FFF2-40B4-BE49-F238E27FC236}">
                <a16:creationId xmlns:a16="http://schemas.microsoft.com/office/drawing/2014/main" id="{7882DA79-89A4-4FBE-BBEE-A2D6BDFD6B0E}"/>
              </a:ext>
            </a:extLst>
          </p:cNvPr>
          <p:cNvSpPr>
            <a:spLocks noChangeArrowheads="1"/>
          </p:cNvSpPr>
          <p:nvPr userDrawn="1"/>
        </p:nvSpPr>
        <p:spPr bwMode="auto">
          <a:xfrm>
            <a:off x="10427525" y="6636315"/>
            <a:ext cx="1260165" cy="313843"/>
          </a:xfrm>
          <a:prstGeom prst="rect">
            <a:avLst/>
          </a:prstGeom>
          <a:noFill/>
          <a:ln w="9525">
            <a:noFill/>
            <a:miter lim="800000"/>
            <a:headEnd/>
            <a:tailEnd/>
          </a:ln>
        </p:spPr>
        <p:txBody>
          <a:bodyPr wrap="square" lIns="68069" tIns="34035" rIns="68069" bIns="34035">
            <a:spAutoFit/>
          </a:bodyPr>
          <a:lstStyle/>
          <a:p>
            <a:pPr algn="r" defTabSz="680670" eaLnBrk="0" fontAlgn="base" hangingPunct="0">
              <a:spcBef>
                <a:spcPct val="0"/>
              </a:spcBef>
              <a:spcAft>
                <a:spcPct val="0"/>
              </a:spcAft>
              <a:defRPr/>
            </a:pPr>
            <a:r>
              <a:rPr lang="en-US" sz="794">
                <a:solidFill>
                  <a:schemeClr val="bg1"/>
                </a:solidFill>
                <a:latin typeface="+mj-lt"/>
                <a:ea typeface="ヒラギノ角ゴ Pro W3" pitchFamily="-112" charset="-128"/>
                <a:cs typeface="Segoe UI" pitchFamily="34" charset="0"/>
              </a:rPr>
              <a:t>©2023 LEAVITT PARTNERS </a:t>
            </a:r>
          </a:p>
        </p:txBody>
      </p:sp>
      <p:sp>
        <p:nvSpPr>
          <p:cNvPr id="9" name="TextBox 8">
            <a:extLst>
              <a:ext uri="{FF2B5EF4-FFF2-40B4-BE49-F238E27FC236}">
                <a16:creationId xmlns:a16="http://schemas.microsoft.com/office/drawing/2014/main" id="{961B40CD-0932-4D43-819F-0D0DF9B000C5}"/>
              </a:ext>
            </a:extLst>
          </p:cNvPr>
          <p:cNvSpPr txBox="1"/>
          <p:nvPr userDrawn="1"/>
        </p:nvSpPr>
        <p:spPr>
          <a:xfrm>
            <a:off x="11527995" y="6602971"/>
            <a:ext cx="378619" cy="230830"/>
          </a:xfrm>
          <a:prstGeom prst="rect">
            <a:avLst/>
          </a:prstGeom>
          <a:noFill/>
        </p:spPr>
        <p:txBody>
          <a:bodyPr wrap="square" lIns="68069" tIns="34035" rIns="68069" bIns="34035" rtlCol="0">
            <a:spAutoFit/>
          </a:bodyPr>
          <a:lstStyle/>
          <a:p>
            <a:pPr algn="r" defTabSz="680670"/>
            <a:fld id="{879E2ECD-52C4-4036-9BD3-F4AEC1C18931}" type="slidenum">
              <a:rPr lang="en-US" sz="1041">
                <a:solidFill>
                  <a:schemeClr val="bg1"/>
                </a:solidFill>
              </a:rPr>
              <a:pPr algn="r" defTabSz="680670"/>
              <a:t>‹#›</a:t>
            </a:fld>
            <a:endParaRPr lang="en-US" sz="1041">
              <a:solidFill>
                <a:schemeClr val="bg1"/>
              </a:solidFill>
            </a:endParaRPr>
          </a:p>
        </p:txBody>
      </p:sp>
    </p:spTree>
    <p:extLst>
      <p:ext uri="{BB962C8B-B14F-4D97-AF65-F5344CB8AC3E}">
        <p14:creationId xmlns:p14="http://schemas.microsoft.com/office/powerpoint/2010/main" val="1964507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lide Option 6">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4176638" y="6627168"/>
            <a:ext cx="8015362" cy="230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1"/>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3" y="6627169"/>
            <a:ext cx="2572469" cy="2308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1"/>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2572471" y="6627168"/>
            <a:ext cx="1604169"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1"/>
          </a:p>
        </p:txBody>
      </p:sp>
      <p:sp>
        <p:nvSpPr>
          <p:cNvPr id="11" name="Content Placeholder 2">
            <a:extLst>
              <a:ext uri="{FF2B5EF4-FFF2-40B4-BE49-F238E27FC236}">
                <a16:creationId xmlns:a16="http://schemas.microsoft.com/office/drawing/2014/main" id="{8F4FE9E6-30A0-443C-B15D-F898F95BF473}"/>
              </a:ext>
            </a:extLst>
          </p:cNvPr>
          <p:cNvSpPr>
            <a:spLocks noGrp="1"/>
          </p:cNvSpPr>
          <p:nvPr>
            <p:ph idx="10" hasCustomPrompt="1"/>
          </p:nvPr>
        </p:nvSpPr>
        <p:spPr>
          <a:xfrm>
            <a:off x="322930" y="6293328"/>
            <a:ext cx="11545824" cy="230832"/>
          </a:xfrm>
          <a:prstGeom prst="rect">
            <a:avLst/>
          </a:prstGeom>
        </p:spPr>
        <p:txBody>
          <a:bodyPr wrap="square" anchor="b" anchorCtr="0">
            <a:spAutoFit/>
          </a:bodyPr>
          <a:lstStyle>
            <a:lvl1pPr marL="0" indent="0" algn="l">
              <a:lnSpc>
                <a:spcPct val="100000"/>
              </a:lnSpc>
              <a:spcBef>
                <a:spcPts val="0"/>
              </a:spcBef>
              <a:buNone/>
              <a:defRPr sz="896">
                <a:solidFill>
                  <a:schemeClr val="accent5"/>
                </a:solidFill>
                <a:latin typeface="+mn-lt"/>
              </a:defRPr>
            </a:lvl1pPr>
            <a:lvl2pPr>
              <a:defRPr sz="1990">
                <a:solidFill>
                  <a:schemeClr val="accent5"/>
                </a:solidFill>
                <a:latin typeface="+mj-lt"/>
              </a:defRPr>
            </a:lvl2pPr>
            <a:lvl3pPr>
              <a:defRPr sz="1394">
                <a:solidFill>
                  <a:schemeClr val="accent5"/>
                </a:solidFill>
                <a:latin typeface="+mj-lt"/>
              </a:defRPr>
            </a:lvl3pPr>
            <a:lvl4pPr>
              <a:defRPr sz="1194">
                <a:solidFill>
                  <a:schemeClr val="accent5"/>
                </a:solidFill>
                <a:latin typeface="+mj-lt"/>
              </a:defRPr>
            </a:lvl4pPr>
            <a:lvl5pPr>
              <a:defRPr sz="1194">
                <a:solidFill>
                  <a:schemeClr val="accent5"/>
                </a:solidFill>
                <a:latin typeface="+mj-lt"/>
              </a:defRPr>
            </a:lvl5pPr>
          </a:lstStyle>
          <a:p>
            <a:pPr lvl="0"/>
            <a:r>
              <a:rPr lang="en-US"/>
              <a:t>NOTES: </a:t>
            </a:r>
          </a:p>
        </p:txBody>
      </p:sp>
      <p:sp>
        <p:nvSpPr>
          <p:cNvPr id="17" name="Rectangle 6">
            <a:extLst>
              <a:ext uri="{FF2B5EF4-FFF2-40B4-BE49-F238E27FC236}">
                <a16:creationId xmlns:a16="http://schemas.microsoft.com/office/drawing/2014/main" id="{8B4AE875-188B-4B6A-B4C2-5FD36226681D}"/>
              </a:ext>
            </a:extLst>
          </p:cNvPr>
          <p:cNvSpPr>
            <a:spLocks noChangeArrowheads="1"/>
          </p:cNvSpPr>
          <p:nvPr userDrawn="1"/>
        </p:nvSpPr>
        <p:spPr bwMode="auto">
          <a:xfrm>
            <a:off x="137662" y="6646406"/>
            <a:ext cx="1262115" cy="192358"/>
          </a:xfrm>
          <a:prstGeom prst="rect">
            <a:avLst/>
          </a:prstGeom>
          <a:noFill/>
          <a:ln w="9525">
            <a:noFill/>
            <a:miter lim="800000"/>
            <a:headEnd/>
            <a:tailEnd/>
          </a:ln>
        </p:spPr>
        <p:txBody>
          <a:bodyPr wrap="square" lIns="68238" tIns="34119" rIns="68238" bIns="34119">
            <a:spAutoFit/>
          </a:bodyPr>
          <a:lstStyle/>
          <a:p>
            <a:pPr defTabSz="682376" eaLnBrk="0" fontAlgn="base" hangingPunct="0">
              <a:spcBef>
                <a:spcPct val="0"/>
              </a:spcBef>
              <a:spcAft>
                <a:spcPct val="0"/>
              </a:spcAft>
              <a:defRPr/>
            </a:pPr>
            <a:r>
              <a:rPr lang="en-US" sz="796">
                <a:solidFill>
                  <a:schemeClr val="bg1"/>
                </a:solidFill>
                <a:latin typeface="+mn-lt"/>
                <a:ea typeface="ヒラギノ角ゴ Pro W3" pitchFamily="-112" charset="-128"/>
                <a:cs typeface="Segoe UI" pitchFamily="34" charset="0"/>
              </a:rPr>
              <a:t>©2025 LEAVITT PARTNERS </a:t>
            </a:r>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11590113" y="6627170"/>
            <a:ext cx="378619" cy="230830"/>
          </a:xfrm>
          <a:prstGeom prst="rect">
            <a:avLst/>
          </a:prstGeom>
          <a:noFill/>
        </p:spPr>
        <p:txBody>
          <a:bodyPr wrap="square" lIns="68238" tIns="34119" rIns="68238" bIns="34119" rtlCol="0">
            <a:spAutoFit/>
          </a:bodyPr>
          <a:lstStyle/>
          <a:p>
            <a:pPr algn="r" defTabSz="682376"/>
            <a:fld id="{879E2ECD-52C4-4036-9BD3-F4AEC1C18931}" type="slidenum">
              <a:rPr lang="en-US" sz="1044">
                <a:solidFill>
                  <a:schemeClr val="bg1"/>
                </a:solidFill>
                <a:latin typeface="+mn-lt"/>
              </a:rPr>
              <a:pPr algn="r" defTabSz="682376"/>
              <a:t>‹#›</a:t>
            </a:fld>
            <a:endParaRPr lang="en-US" sz="1044">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323088" y="152400"/>
            <a:ext cx="9286805" cy="624834"/>
          </a:xfrm>
          <a:prstGeom prst="rect">
            <a:avLst/>
          </a:prstGeom>
        </p:spPr>
        <p:txBody>
          <a:bodyPr lIns="91438" tIns="0" rIns="91438" bIns="0" anchor="ctr" anchorCtr="0">
            <a:noAutofit/>
          </a:bodyPr>
          <a:lstStyle>
            <a:lvl1pPr algn="l">
              <a:defRPr sz="3184" b="0">
                <a:solidFill>
                  <a:schemeClr val="tx2"/>
                </a:solidFill>
                <a:latin typeface="Franklin Gothic Demi" panose="020B0703020102020204" pitchFamily="34" charset="0"/>
              </a:defRPr>
            </a:lvl1pPr>
          </a:lstStyle>
          <a:p>
            <a:r>
              <a:rPr lang="en-US"/>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323089" y="929635"/>
            <a:ext cx="11545824" cy="5294569"/>
          </a:xfrm>
          <a:prstGeom prst="rect">
            <a:avLst/>
          </a:prstGeom>
        </p:spPr>
        <p:txBody>
          <a:bodyPr/>
          <a:lstStyle>
            <a:lvl1pPr marL="0" indent="0">
              <a:buNone/>
              <a:defRPr sz="2388">
                <a:solidFill>
                  <a:schemeClr val="accent5"/>
                </a:solidFill>
                <a:latin typeface="Franklin Gothic Book" panose="020B0503020102020204" pitchFamily="34" charset="0"/>
              </a:defRPr>
            </a:lvl1pPr>
            <a:lvl2pPr>
              <a:defRPr sz="1990">
                <a:solidFill>
                  <a:schemeClr val="accent5"/>
                </a:solidFill>
                <a:latin typeface="Franklin Gothic Book" panose="020B0503020102020204" pitchFamily="34" charset="0"/>
              </a:defRPr>
            </a:lvl2pPr>
            <a:lvl3pPr>
              <a:defRPr sz="1394">
                <a:solidFill>
                  <a:schemeClr val="accent5"/>
                </a:solidFill>
                <a:latin typeface="Franklin Gothic Book" panose="020B0503020102020204" pitchFamily="34" charset="0"/>
              </a:defRPr>
            </a:lvl3pPr>
            <a:lvl4pPr>
              <a:defRPr sz="1194">
                <a:solidFill>
                  <a:schemeClr val="accent5"/>
                </a:solidFill>
                <a:latin typeface="Franklin Gothic Book" panose="020B0503020102020204" pitchFamily="34" charset="0"/>
              </a:defRPr>
            </a:lvl4pPr>
            <a:lvl5pPr>
              <a:defRPr sz="1194">
                <a:solidFill>
                  <a:schemeClr val="accent5"/>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Text&#10;&#10;Description automatically generated">
            <a:extLst>
              <a:ext uri="{FF2B5EF4-FFF2-40B4-BE49-F238E27FC236}">
                <a16:creationId xmlns:a16="http://schemas.microsoft.com/office/drawing/2014/main" id="{FDFD95C8-C18C-4283-B7F1-F06CC8D334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9563" y="152400"/>
            <a:ext cx="1659169" cy="735724"/>
          </a:xfrm>
          <a:prstGeom prst="rect">
            <a:avLst/>
          </a:prstGeom>
        </p:spPr>
      </p:pic>
    </p:spTree>
    <p:extLst>
      <p:ext uri="{BB962C8B-B14F-4D97-AF65-F5344CB8AC3E}">
        <p14:creationId xmlns:p14="http://schemas.microsoft.com/office/powerpoint/2010/main" val="209959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lashy Agenda">
    <p:spTree>
      <p:nvGrpSpPr>
        <p:cNvPr id="1" name=""/>
        <p:cNvGrpSpPr/>
        <p:nvPr/>
      </p:nvGrpSpPr>
      <p:grpSpPr>
        <a:xfrm>
          <a:off x="0" y="0"/>
          <a:ext cx="0" cy="0"/>
          <a:chOff x="0" y="0"/>
          <a:chExt cx="0" cy="0"/>
        </a:xfrm>
      </p:grpSpPr>
      <p:pic>
        <p:nvPicPr>
          <p:cNvPr id="4" name="Picture 3" descr="A picture containing blur&#10;&#10;Description automatically generated">
            <a:extLst>
              <a:ext uri="{FF2B5EF4-FFF2-40B4-BE49-F238E27FC236}">
                <a16:creationId xmlns:a16="http://schemas.microsoft.com/office/drawing/2014/main" id="{23B90D9F-AE9A-4528-92F5-FD48F4F86036}"/>
              </a:ext>
            </a:extLst>
          </p:cNvPr>
          <p:cNvPicPr>
            <a:picLocks noChangeAspect="1"/>
          </p:cNvPicPr>
          <p:nvPr userDrawn="1"/>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51681" r="3263"/>
          <a:stretch/>
        </p:blipFill>
        <p:spPr>
          <a:xfrm>
            <a:off x="0" y="0"/>
            <a:ext cx="5714055" cy="6858000"/>
          </a:xfrm>
          <a:prstGeom prst="rect">
            <a:avLst/>
          </a:prstGeom>
        </p:spPr>
      </p:pic>
      <p:sp>
        <p:nvSpPr>
          <p:cNvPr id="29" name="Flowchart: Data 11">
            <a:extLst>
              <a:ext uri="{FF2B5EF4-FFF2-40B4-BE49-F238E27FC236}">
                <a16:creationId xmlns:a16="http://schemas.microsoft.com/office/drawing/2014/main" id="{13FD1C0E-C5D5-4FB0-B8C6-7676BBD12FEE}"/>
              </a:ext>
            </a:extLst>
          </p:cNvPr>
          <p:cNvSpPr/>
          <p:nvPr userDrawn="1"/>
        </p:nvSpPr>
        <p:spPr>
          <a:xfrm>
            <a:off x="4725574" y="-8915"/>
            <a:ext cx="2439872" cy="686691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887"/>
              <a:gd name="connsiteY0" fmla="*/ 10000 h 10000"/>
              <a:gd name="connsiteX1" fmla="*/ 2000 w 13887"/>
              <a:gd name="connsiteY1" fmla="*/ 0 h 10000"/>
              <a:gd name="connsiteX2" fmla="*/ 13887 w 13887"/>
              <a:gd name="connsiteY2" fmla="*/ 0 h 10000"/>
              <a:gd name="connsiteX3" fmla="*/ 8000 w 13887"/>
              <a:gd name="connsiteY3" fmla="*/ 10000 h 10000"/>
              <a:gd name="connsiteX4" fmla="*/ 0 w 13887"/>
              <a:gd name="connsiteY4" fmla="*/ 10000 h 10000"/>
              <a:gd name="connsiteX0" fmla="*/ 0 w 13887"/>
              <a:gd name="connsiteY0" fmla="*/ 10013 h 10013"/>
              <a:gd name="connsiteX1" fmla="*/ 5734 w 13887"/>
              <a:gd name="connsiteY1" fmla="*/ 0 h 10013"/>
              <a:gd name="connsiteX2" fmla="*/ 13887 w 13887"/>
              <a:gd name="connsiteY2" fmla="*/ 13 h 10013"/>
              <a:gd name="connsiteX3" fmla="*/ 8000 w 13887"/>
              <a:gd name="connsiteY3" fmla="*/ 10013 h 10013"/>
              <a:gd name="connsiteX4" fmla="*/ 0 w 13887"/>
              <a:gd name="connsiteY4" fmla="*/ 10013 h 1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7" h="10013">
                <a:moveTo>
                  <a:pt x="0" y="10013"/>
                </a:moveTo>
                <a:lnTo>
                  <a:pt x="5734" y="0"/>
                </a:lnTo>
                <a:lnTo>
                  <a:pt x="13887" y="13"/>
                </a:lnTo>
                <a:lnTo>
                  <a:pt x="8000" y="10013"/>
                </a:lnTo>
                <a:lnTo>
                  <a:pt x="0" y="100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a:extLst>
              <a:ext uri="{FF2B5EF4-FFF2-40B4-BE49-F238E27FC236}">
                <a16:creationId xmlns:a16="http://schemas.microsoft.com/office/drawing/2014/main" id="{712AEF6F-1D57-EFA6-93ED-9811EF20437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90438" y="6019800"/>
            <a:ext cx="1853284" cy="725902"/>
          </a:xfrm>
          <a:prstGeom prst="rect">
            <a:avLst/>
          </a:prstGeom>
        </p:spPr>
      </p:pic>
    </p:spTree>
    <p:extLst>
      <p:ext uri="{BB962C8B-B14F-4D97-AF65-F5344CB8AC3E}">
        <p14:creationId xmlns:p14="http://schemas.microsoft.com/office/powerpoint/2010/main" val="2309170817"/>
      </p:ext>
    </p:extLst>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ide Option 6">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4176638" y="6627168"/>
            <a:ext cx="8015362" cy="230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2" y="6627169"/>
            <a:ext cx="2572469" cy="2308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2572470" y="6627168"/>
            <a:ext cx="1604169"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11" name="Content Placeholder 2">
            <a:extLst>
              <a:ext uri="{FF2B5EF4-FFF2-40B4-BE49-F238E27FC236}">
                <a16:creationId xmlns:a16="http://schemas.microsoft.com/office/drawing/2014/main" id="{8F4FE9E6-30A0-443C-B15D-F898F95BF473}"/>
              </a:ext>
            </a:extLst>
          </p:cNvPr>
          <p:cNvSpPr>
            <a:spLocks noGrp="1"/>
          </p:cNvSpPr>
          <p:nvPr>
            <p:ph idx="10" hasCustomPrompt="1"/>
          </p:nvPr>
        </p:nvSpPr>
        <p:spPr>
          <a:xfrm>
            <a:off x="322929" y="6293328"/>
            <a:ext cx="11545824" cy="230832"/>
          </a:xfrm>
          <a:prstGeom prst="rect">
            <a:avLst/>
          </a:prstGeom>
        </p:spPr>
        <p:txBody>
          <a:bodyPr wrap="square" anchor="b" anchorCtr="0">
            <a:spAutoFit/>
          </a:bodyPr>
          <a:lstStyle>
            <a:lvl1pPr marL="0" indent="0" algn="l">
              <a:lnSpc>
                <a:spcPct val="100000"/>
              </a:lnSpc>
              <a:spcBef>
                <a:spcPts val="0"/>
              </a:spcBef>
              <a:buNone/>
              <a:defRPr sz="898">
                <a:solidFill>
                  <a:schemeClr val="accent5"/>
                </a:solidFill>
                <a:latin typeface="+mn-lt"/>
              </a:defRPr>
            </a:lvl1pPr>
            <a:lvl2pPr>
              <a:defRPr sz="1995">
                <a:solidFill>
                  <a:schemeClr val="accent5"/>
                </a:solidFill>
                <a:latin typeface="+mj-lt"/>
              </a:defRPr>
            </a:lvl2pPr>
            <a:lvl3pPr>
              <a:defRPr sz="1397">
                <a:solidFill>
                  <a:schemeClr val="accent5"/>
                </a:solidFill>
                <a:latin typeface="+mj-lt"/>
              </a:defRPr>
            </a:lvl3pPr>
            <a:lvl4pPr>
              <a:defRPr sz="1197">
                <a:solidFill>
                  <a:schemeClr val="accent5"/>
                </a:solidFill>
                <a:latin typeface="+mj-lt"/>
              </a:defRPr>
            </a:lvl4pPr>
            <a:lvl5pPr>
              <a:defRPr sz="1197">
                <a:solidFill>
                  <a:schemeClr val="accent5"/>
                </a:solidFill>
                <a:latin typeface="+mj-lt"/>
              </a:defRPr>
            </a:lvl5pPr>
          </a:lstStyle>
          <a:p>
            <a:pPr lvl="0"/>
            <a:r>
              <a:rPr lang="en-US"/>
              <a:t>NOTES: </a:t>
            </a:r>
          </a:p>
        </p:txBody>
      </p:sp>
      <p:sp>
        <p:nvSpPr>
          <p:cNvPr id="17" name="Rectangle 6">
            <a:extLst>
              <a:ext uri="{FF2B5EF4-FFF2-40B4-BE49-F238E27FC236}">
                <a16:creationId xmlns:a16="http://schemas.microsoft.com/office/drawing/2014/main" id="{8B4AE875-188B-4B6A-B4C2-5FD36226681D}"/>
              </a:ext>
            </a:extLst>
          </p:cNvPr>
          <p:cNvSpPr>
            <a:spLocks noChangeArrowheads="1"/>
          </p:cNvSpPr>
          <p:nvPr userDrawn="1"/>
        </p:nvSpPr>
        <p:spPr bwMode="auto">
          <a:xfrm>
            <a:off x="137661" y="6646406"/>
            <a:ext cx="1262115" cy="192358"/>
          </a:xfrm>
          <a:prstGeom prst="rect">
            <a:avLst/>
          </a:prstGeom>
          <a:noFill/>
          <a:ln w="9525">
            <a:noFill/>
            <a:miter lim="800000"/>
            <a:headEnd/>
            <a:tailEnd/>
          </a:ln>
        </p:spPr>
        <p:txBody>
          <a:bodyPr wrap="square" lIns="68407" tIns="34204" rIns="68407" bIns="34204">
            <a:spAutoFit/>
          </a:bodyPr>
          <a:lstStyle/>
          <a:p>
            <a:pPr defTabSz="684086" eaLnBrk="0" fontAlgn="base" hangingPunct="0">
              <a:spcBef>
                <a:spcPct val="0"/>
              </a:spcBef>
              <a:spcAft>
                <a:spcPct val="0"/>
              </a:spcAft>
              <a:defRPr/>
            </a:pPr>
            <a:r>
              <a:rPr lang="en-US" sz="798">
                <a:solidFill>
                  <a:schemeClr val="bg1"/>
                </a:solidFill>
                <a:latin typeface="+mn-lt"/>
                <a:ea typeface="ヒラギノ角ゴ Pro W3" pitchFamily="-112" charset="-128"/>
                <a:cs typeface="Segoe UI" pitchFamily="34" charset="0"/>
              </a:rPr>
              <a:t>©2025 LEAVITT PARTNERS </a:t>
            </a:r>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11590112" y="6627170"/>
            <a:ext cx="378619" cy="230830"/>
          </a:xfrm>
          <a:prstGeom prst="rect">
            <a:avLst/>
          </a:prstGeom>
          <a:noFill/>
        </p:spPr>
        <p:txBody>
          <a:bodyPr wrap="square" lIns="68407" tIns="34204" rIns="68407" bIns="34204" rtlCol="0">
            <a:spAutoFit/>
          </a:bodyPr>
          <a:lstStyle/>
          <a:p>
            <a:pPr algn="r" defTabSz="684086"/>
            <a:fld id="{879E2ECD-52C4-4036-9BD3-F4AEC1C18931}" type="slidenum">
              <a:rPr lang="en-US" sz="1047">
                <a:solidFill>
                  <a:schemeClr val="bg1"/>
                </a:solidFill>
                <a:latin typeface="+mn-lt"/>
              </a:rPr>
              <a:pPr algn="r" defTabSz="684086"/>
              <a:t>‹#›</a:t>
            </a:fld>
            <a:endParaRPr lang="en-US" sz="1047">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323088" y="152400"/>
            <a:ext cx="9286805" cy="624834"/>
          </a:xfrm>
          <a:prstGeom prst="rect">
            <a:avLst/>
          </a:prstGeom>
        </p:spPr>
        <p:txBody>
          <a:bodyPr lIns="91438" tIns="0" rIns="91438" bIns="0" anchor="ctr" anchorCtr="0">
            <a:noAutofit/>
          </a:bodyPr>
          <a:lstStyle>
            <a:lvl1pPr algn="l">
              <a:defRPr sz="3192" b="0">
                <a:solidFill>
                  <a:schemeClr val="tx2"/>
                </a:solidFill>
                <a:latin typeface="Franklin Gothic Demi" panose="020B0703020102020204" pitchFamily="34" charset="0"/>
              </a:defRPr>
            </a:lvl1pPr>
          </a:lstStyle>
          <a:p>
            <a:r>
              <a:rPr lang="en-US"/>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323089" y="929635"/>
            <a:ext cx="11545824" cy="5294569"/>
          </a:xfrm>
          <a:prstGeom prst="rect">
            <a:avLst/>
          </a:prstGeom>
        </p:spPr>
        <p:txBody>
          <a:bodyPr/>
          <a:lstStyle>
            <a:lvl1pPr marL="0" indent="0">
              <a:buNone/>
              <a:defRPr sz="2394">
                <a:solidFill>
                  <a:schemeClr val="accent5"/>
                </a:solidFill>
                <a:latin typeface="Franklin Gothic Book" panose="020B0503020102020204" pitchFamily="34" charset="0"/>
              </a:defRPr>
            </a:lvl1pPr>
            <a:lvl2pPr>
              <a:defRPr sz="1995">
                <a:solidFill>
                  <a:schemeClr val="accent5"/>
                </a:solidFill>
                <a:latin typeface="Franklin Gothic Book" panose="020B0503020102020204" pitchFamily="34" charset="0"/>
              </a:defRPr>
            </a:lvl2pPr>
            <a:lvl3pPr>
              <a:defRPr sz="1397">
                <a:solidFill>
                  <a:schemeClr val="accent5"/>
                </a:solidFill>
                <a:latin typeface="Franklin Gothic Book" panose="020B0503020102020204" pitchFamily="34" charset="0"/>
              </a:defRPr>
            </a:lvl3pPr>
            <a:lvl4pPr>
              <a:defRPr sz="1197">
                <a:solidFill>
                  <a:schemeClr val="accent5"/>
                </a:solidFill>
                <a:latin typeface="Franklin Gothic Book" panose="020B0503020102020204" pitchFamily="34" charset="0"/>
              </a:defRPr>
            </a:lvl4pPr>
            <a:lvl5pPr>
              <a:defRPr sz="1197">
                <a:solidFill>
                  <a:schemeClr val="accent5"/>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Text&#10;&#10;Description automatically generated">
            <a:extLst>
              <a:ext uri="{FF2B5EF4-FFF2-40B4-BE49-F238E27FC236}">
                <a16:creationId xmlns:a16="http://schemas.microsoft.com/office/drawing/2014/main" id="{FDFD95C8-C18C-4283-B7F1-F06CC8D334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9562" y="152400"/>
            <a:ext cx="1659169" cy="735724"/>
          </a:xfrm>
          <a:prstGeom prst="rect">
            <a:avLst/>
          </a:prstGeom>
        </p:spPr>
      </p:pic>
    </p:spTree>
    <p:extLst>
      <p:ext uri="{BB962C8B-B14F-4D97-AF65-F5344CB8AC3E}">
        <p14:creationId xmlns:p14="http://schemas.microsoft.com/office/powerpoint/2010/main" val="29387625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Slide_Option 1">
    <p:spTree>
      <p:nvGrpSpPr>
        <p:cNvPr id="1" name=""/>
        <p:cNvGrpSpPr/>
        <p:nvPr/>
      </p:nvGrpSpPr>
      <p:grpSpPr>
        <a:xfrm>
          <a:off x="0" y="0"/>
          <a:ext cx="0" cy="0"/>
          <a:chOff x="0" y="0"/>
          <a:chExt cx="0" cy="0"/>
        </a:xfrm>
      </p:grpSpPr>
      <p:pic>
        <p:nvPicPr>
          <p:cNvPr id="11" name="Picture 10" descr="A large building&#10;&#10;Description automatically generated">
            <a:extLst>
              <a:ext uri="{FF2B5EF4-FFF2-40B4-BE49-F238E27FC236}">
                <a16:creationId xmlns:a16="http://schemas.microsoft.com/office/drawing/2014/main" id="{02521EBA-6C19-4DC0-98D2-DD44EDAD7E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9280" t="-1934" r="23647" b="1"/>
          <a:stretch/>
        </p:blipFill>
        <p:spPr>
          <a:xfrm>
            <a:off x="7633261" y="-132636"/>
            <a:ext cx="6508750" cy="6990636"/>
          </a:xfrm>
          <a:prstGeom prst="rect">
            <a:avLst/>
          </a:prstGeom>
        </p:spPr>
      </p:pic>
      <p:grpSp>
        <p:nvGrpSpPr>
          <p:cNvPr id="3" name="Group 2">
            <a:extLst>
              <a:ext uri="{FF2B5EF4-FFF2-40B4-BE49-F238E27FC236}">
                <a16:creationId xmlns:a16="http://schemas.microsoft.com/office/drawing/2014/main" id="{FA2AF74B-71E1-476E-9EBE-4BB51DBF07B6}"/>
              </a:ext>
            </a:extLst>
          </p:cNvPr>
          <p:cNvGrpSpPr/>
          <p:nvPr userDrawn="1"/>
        </p:nvGrpSpPr>
        <p:grpSpPr>
          <a:xfrm rot="16200000" flipH="1">
            <a:off x="1076959" y="-1154335"/>
            <a:ext cx="6858017" cy="9166677"/>
            <a:chOff x="-3372" y="0"/>
            <a:chExt cx="12164284" cy="5976064"/>
          </a:xfrm>
        </p:grpSpPr>
        <p:sp>
          <p:nvSpPr>
            <p:cNvPr id="4" name="Flowchart: Manual Input 5">
              <a:extLst>
                <a:ext uri="{FF2B5EF4-FFF2-40B4-BE49-F238E27FC236}">
                  <a16:creationId xmlns:a16="http://schemas.microsoft.com/office/drawing/2014/main" id="{1A090369-6EF2-4961-A602-763DB5712A9A}"/>
                </a:ext>
              </a:extLst>
            </p:cNvPr>
            <p:cNvSpPr/>
            <p:nvPr userDrawn="1"/>
          </p:nvSpPr>
          <p:spPr>
            <a:xfrm flipV="1">
              <a:off x="-3358" y="228600"/>
              <a:ext cx="12164270" cy="574746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963 h 8963"/>
                <a:gd name="connsiteX1" fmla="*/ 9971 w 10000"/>
                <a:gd name="connsiteY1" fmla="*/ 0 h 8963"/>
                <a:gd name="connsiteX2" fmla="*/ 10000 w 10000"/>
                <a:gd name="connsiteY2" fmla="*/ 8963 h 8963"/>
                <a:gd name="connsiteX3" fmla="*/ 0 w 10000"/>
                <a:gd name="connsiteY3" fmla="*/ 8963 h 8963"/>
                <a:gd name="connsiteX4" fmla="*/ 0 w 10000"/>
                <a:gd name="connsiteY4" fmla="*/ 963 h 8963"/>
                <a:gd name="connsiteX0" fmla="*/ 0 w 10000"/>
                <a:gd name="connsiteY0" fmla="*/ 1093 h 10019"/>
                <a:gd name="connsiteX1" fmla="*/ 9985 w 10000"/>
                <a:gd name="connsiteY1" fmla="*/ 0 h 10019"/>
                <a:gd name="connsiteX2" fmla="*/ 10000 w 10000"/>
                <a:gd name="connsiteY2" fmla="*/ 10019 h 10019"/>
                <a:gd name="connsiteX3" fmla="*/ 0 w 10000"/>
                <a:gd name="connsiteY3" fmla="*/ 10019 h 10019"/>
                <a:gd name="connsiteX4" fmla="*/ 0 w 10000"/>
                <a:gd name="connsiteY4" fmla="*/ 1093 h 10019"/>
                <a:gd name="connsiteX0" fmla="*/ 0 w 10002"/>
                <a:gd name="connsiteY0" fmla="*/ 1168 h 10094"/>
                <a:gd name="connsiteX1" fmla="*/ 9999 w 10002"/>
                <a:gd name="connsiteY1" fmla="*/ 0 h 10094"/>
                <a:gd name="connsiteX2" fmla="*/ 10000 w 10002"/>
                <a:gd name="connsiteY2" fmla="*/ 10094 h 10094"/>
                <a:gd name="connsiteX3" fmla="*/ 0 w 10002"/>
                <a:gd name="connsiteY3" fmla="*/ 10094 h 10094"/>
                <a:gd name="connsiteX4" fmla="*/ 0 w 10002"/>
                <a:gd name="connsiteY4" fmla="*/ 1168 h 10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94">
                  <a:moveTo>
                    <a:pt x="0" y="1168"/>
                  </a:moveTo>
                  <a:lnTo>
                    <a:pt x="9999" y="0"/>
                  </a:lnTo>
                  <a:cubicBezTo>
                    <a:pt x="10009" y="3334"/>
                    <a:pt x="9990" y="6760"/>
                    <a:pt x="10000" y="10094"/>
                  </a:cubicBezTo>
                  <a:lnTo>
                    <a:pt x="0" y="10094"/>
                  </a:lnTo>
                  <a:lnTo>
                    <a:pt x="0" y="116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Flowchart: Manual Input 5">
              <a:extLst>
                <a:ext uri="{FF2B5EF4-FFF2-40B4-BE49-F238E27FC236}">
                  <a16:creationId xmlns:a16="http://schemas.microsoft.com/office/drawing/2014/main" id="{99F207BC-2E0D-4A81-B073-E70945D6ED37}"/>
                </a:ext>
              </a:extLst>
            </p:cNvPr>
            <p:cNvSpPr/>
            <p:nvPr userDrawn="1"/>
          </p:nvSpPr>
          <p:spPr>
            <a:xfrm flipV="1">
              <a:off x="-3372" y="0"/>
              <a:ext cx="12164282" cy="574746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963 h 8963"/>
                <a:gd name="connsiteX1" fmla="*/ 9971 w 10000"/>
                <a:gd name="connsiteY1" fmla="*/ 0 h 8963"/>
                <a:gd name="connsiteX2" fmla="*/ 10000 w 10000"/>
                <a:gd name="connsiteY2" fmla="*/ 8963 h 8963"/>
                <a:gd name="connsiteX3" fmla="*/ 0 w 10000"/>
                <a:gd name="connsiteY3" fmla="*/ 8963 h 8963"/>
                <a:gd name="connsiteX4" fmla="*/ 0 w 10000"/>
                <a:gd name="connsiteY4" fmla="*/ 963 h 8963"/>
                <a:gd name="connsiteX0" fmla="*/ 0 w 10000"/>
                <a:gd name="connsiteY0" fmla="*/ 1093 h 10019"/>
                <a:gd name="connsiteX1" fmla="*/ 9985 w 10000"/>
                <a:gd name="connsiteY1" fmla="*/ 0 h 10019"/>
                <a:gd name="connsiteX2" fmla="*/ 10000 w 10000"/>
                <a:gd name="connsiteY2" fmla="*/ 10019 h 10019"/>
                <a:gd name="connsiteX3" fmla="*/ 0 w 10000"/>
                <a:gd name="connsiteY3" fmla="*/ 10019 h 10019"/>
                <a:gd name="connsiteX4" fmla="*/ 0 w 10000"/>
                <a:gd name="connsiteY4" fmla="*/ 1093 h 10019"/>
                <a:gd name="connsiteX0" fmla="*/ 0 w 10002"/>
                <a:gd name="connsiteY0" fmla="*/ 1168 h 10094"/>
                <a:gd name="connsiteX1" fmla="*/ 9999 w 10002"/>
                <a:gd name="connsiteY1" fmla="*/ 0 h 10094"/>
                <a:gd name="connsiteX2" fmla="*/ 10000 w 10002"/>
                <a:gd name="connsiteY2" fmla="*/ 10094 h 10094"/>
                <a:gd name="connsiteX3" fmla="*/ 0 w 10002"/>
                <a:gd name="connsiteY3" fmla="*/ 10094 h 10094"/>
                <a:gd name="connsiteX4" fmla="*/ 0 w 10002"/>
                <a:gd name="connsiteY4" fmla="*/ 1168 h 10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94">
                  <a:moveTo>
                    <a:pt x="0" y="1168"/>
                  </a:moveTo>
                  <a:lnTo>
                    <a:pt x="9999" y="0"/>
                  </a:lnTo>
                  <a:cubicBezTo>
                    <a:pt x="10009" y="3334"/>
                    <a:pt x="9990" y="6760"/>
                    <a:pt x="10000" y="10094"/>
                  </a:cubicBezTo>
                  <a:lnTo>
                    <a:pt x="0" y="10094"/>
                  </a:lnTo>
                  <a:lnTo>
                    <a:pt x="0" y="11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6" name="Text Placeholder 29">
            <a:extLst>
              <a:ext uri="{FF2B5EF4-FFF2-40B4-BE49-F238E27FC236}">
                <a16:creationId xmlns:a16="http://schemas.microsoft.com/office/drawing/2014/main" id="{CACF1783-D4E1-488D-B2F5-C0D20196AC1B}"/>
              </a:ext>
            </a:extLst>
          </p:cNvPr>
          <p:cNvSpPr>
            <a:spLocks noGrp="1"/>
          </p:cNvSpPr>
          <p:nvPr>
            <p:ph type="body" sz="quarter" idx="11" hasCustomPrompt="1"/>
          </p:nvPr>
        </p:nvSpPr>
        <p:spPr>
          <a:xfrm>
            <a:off x="273278" y="4775755"/>
            <a:ext cx="1892300" cy="520700"/>
          </a:xfrm>
          <a:prstGeom prst="rect">
            <a:avLst/>
          </a:prstGeom>
        </p:spPr>
        <p:txBody>
          <a:bodyPr lIns="68580" tIns="34290" rIns="68580" bIns="34290" anchor="ctr" anchorCtr="0"/>
          <a:lstStyle>
            <a:lvl1pPr marL="0" indent="0">
              <a:buNone/>
              <a:defRPr sz="1400" baseline="0">
                <a:solidFill>
                  <a:schemeClr val="bg1"/>
                </a:solidFill>
                <a:latin typeface="+mj-lt"/>
              </a:defRPr>
            </a:lvl1pPr>
          </a:lstStyle>
          <a:p>
            <a:pPr lvl="0"/>
            <a:r>
              <a:rPr lang="en-US"/>
              <a:t>Month DD, YYYY</a:t>
            </a:r>
          </a:p>
        </p:txBody>
      </p:sp>
      <p:sp>
        <p:nvSpPr>
          <p:cNvPr id="7" name="Title 1">
            <a:extLst>
              <a:ext uri="{FF2B5EF4-FFF2-40B4-BE49-F238E27FC236}">
                <a16:creationId xmlns:a16="http://schemas.microsoft.com/office/drawing/2014/main" id="{3FA2E698-09EE-4A73-880C-71492F238131}"/>
              </a:ext>
            </a:extLst>
          </p:cNvPr>
          <p:cNvSpPr>
            <a:spLocks noGrp="1"/>
          </p:cNvSpPr>
          <p:nvPr>
            <p:ph type="ctrTitle"/>
          </p:nvPr>
        </p:nvSpPr>
        <p:spPr>
          <a:xfrm>
            <a:off x="214049" y="2002050"/>
            <a:ext cx="7104175" cy="757130"/>
          </a:xfrm>
          <a:prstGeom prst="rect">
            <a:avLst/>
          </a:prstGeom>
        </p:spPr>
        <p:txBody>
          <a:bodyPr wrap="square" anchor="b" anchorCtr="0">
            <a:spAutoFit/>
          </a:bodyPr>
          <a:lstStyle>
            <a:lvl1pPr marL="0" indent="0">
              <a:buFont typeface="Arial" panose="020B0604020202020204" pitchFamily="34" charset="0"/>
              <a:buNone/>
              <a:defRPr sz="4800">
                <a:solidFill>
                  <a:schemeClr val="bg1"/>
                </a:solidFill>
                <a:latin typeface="Franklin Gothic Heavy" panose="020B0903020102020204" pitchFamily="34" charset="0"/>
              </a:defRPr>
            </a:lvl1pPr>
          </a:lstStyle>
          <a:p>
            <a:endParaRPr lang="en-US"/>
          </a:p>
        </p:txBody>
      </p:sp>
      <p:sp>
        <p:nvSpPr>
          <p:cNvPr id="8" name="Subtitle 2">
            <a:extLst>
              <a:ext uri="{FF2B5EF4-FFF2-40B4-BE49-F238E27FC236}">
                <a16:creationId xmlns:a16="http://schemas.microsoft.com/office/drawing/2014/main" id="{ED93D9E3-A954-432A-AF03-FC9F367EA223}"/>
              </a:ext>
            </a:extLst>
          </p:cNvPr>
          <p:cNvSpPr>
            <a:spLocks noGrp="1"/>
          </p:cNvSpPr>
          <p:nvPr>
            <p:ph type="subTitle" idx="1"/>
          </p:nvPr>
        </p:nvSpPr>
        <p:spPr>
          <a:xfrm>
            <a:off x="214049" y="2893419"/>
            <a:ext cx="7104175" cy="590931"/>
          </a:xfrm>
          <a:prstGeom prst="rect">
            <a:avLst/>
          </a:prstGeom>
        </p:spPr>
        <p:txBody>
          <a:bodyPr wrap="square">
            <a:spAutoFit/>
          </a:bodyPr>
          <a:lstStyle>
            <a:lvl1pPr marL="0" indent="0">
              <a:buNone/>
              <a:defRPr sz="3600" cap="all" baseline="0">
                <a:solidFill>
                  <a:schemeClr val="bg1"/>
                </a:solidFill>
                <a:latin typeface="+mn-lt"/>
              </a:defRPr>
            </a:lvl1pPr>
          </a:lstStyle>
          <a:p>
            <a:endParaRPr lang="en-US"/>
          </a:p>
        </p:txBody>
      </p:sp>
      <p:pic>
        <p:nvPicPr>
          <p:cNvPr id="10" name="Picture 9">
            <a:extLst>
              <a:ext uri="{FF2B5EF4-FFF2-40B4-BE49-F238E27FC236}">
                <a16:creationId xmlns:a16="http://schemas.microsoft.com/office/drawing/2014/main" id="{D0D0E210-739D-431C-AA4E-1E71109B8568}"/>
              </a:ext>
            </a:extLst>
          </p:cNvPr>
          <p:cNvPicPr/>
          <p:nvPr userDrawn="1"/>
        </p:nvPicPr>
        <p:blipFill>
          <a:blip r:embed="rId3" cstate="print">
            <a:extLst>
              <a:ext uri="{28A0092B-C50C-407E-A947-70E740481C1C}">
                <a14:useLocalDpi xmlns:a14="http://schemas.microsoft.com/office/drawing/2010/main" val="0"/>
              </a:ext>
            </a:extLst>
          </a:blip>
          <a:srcRect/>
          <a:stretch/>
        </p:blipFill>
        <p:spPr bwMode="auto">
          <a:xfrm>
            <a:off x="145513" y="5607013"/>
            <a:ext cx="2596936" cy="1151557"/>
          </a:xfrm>
          <a:prstGeom prst="rect">
            <a:avLst/>
          </a:prstGeom>
          <a:noFill/>
          <a:ln>
            <a:noFill/>
          </a:ln>
        </p:spPr>
      </p:pic>
    </p:spTree>
    <p:extLst>
      <p:ext uri="{BB962C8B-B14F-4D97-AF65-F5344CB8AC3E}">
        <p14:creationId xmlns:p14="http://schemas.microsoft.com/office/powerpoint/2010/main" val="19415864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lide Option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4176638" y="6627168"/>
            <a:ext cx="8015362" cy="230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2" y="6627169"/>
            <a:ext cx="2572469" cy="2308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2572470" y="6627168"/>
            <a:ext cx="1604169"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17" name="Rectangle 6">
            <a:extLst>
              <a:ext uri="{FF2B5EF4-FFF2-40B4-BE49-F238E27FC236}">
                <a16:creationId xmlns:a16="http://schemas.microsoft.com/office/drawing/2014/main" id="{8B4AE875-188B-4B6A-B4C2-5FD36226681D}"/>
              </a:ext>
            </a:extLst>
          </p:cNvPr>
          <p:cNvSpPr>
            <a:spLocks noChangeArrowheads="1"/>
          </p:cNvSpPr>
          <p:nvPr userDrawn="1"/>
        </p:nvSpPr>
        <p:spPr bwMode="auto">
          <a:xfrm>
            <a:off x="137661" y="6646406"/>
            <a:ext cx="1262115" cy="192358"/>
          </a:xfrm>
          <a:prstGeom prst="rect">
            <a:avLst/>
          </a:prstGeom>
          <a:noFill/>
          <a:ln w="9525">
            <a:noFill/>
            <a:miter lim="800000"/>
            <a:headEnd/>
            <a:tailEnd/>
          </a:ln>
        </p:spPr>
        <p:txBody>
          <a:bodyPr wrap="square" lIns="68407" tIns="34204" rIns="68407" bIns="34204">
            <a:spAutoFit/>
          </a:bodyPr>
          <a:lstStyle/>
          <a:p>
            <a:pPr defTabSz="684086" eaLnBrk="0" fontAlgn="base" hangingPunct="0">
              <a:spcBef>
                <a:spcPct val="0"/>
              </a:spcBef>
              <a:spcAft>
                <a:spcPct val="0"/>
              </a:spcAft>
              <a:defRPr/>
            </a:pPr>
            <a:r>
              <a:rPr lang="en-US" sz="798">
                <a:solidFill>
                  <a:schemeClr val="bg1"/>
                </a:solidFill>
                <a:latin typeface="+mn-lt"/>
                <a:ea typeface="ヒラギノ角ゴ Pro W3" pitchFamily="-112" charset="-128"/>
                <a:cs typeface="Segoe UI" pitchFamily="34" charset="0"/>
              </a:rPr>
              <a:t>©2024 LEAVITT PARTNERS </a:t>
            </a:r>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11590112" y="6627170"/>
            <a:ext cx="378619" cy="230830"/>
          </a:xfrm>
          <a:prstGeom prst="rect">
            <a:avLst/>
          </a:prstGeom>
          <a:noFill/>
        </p:spPr>
        <p:txBody>
          <a:bodyPr wrap="square" lIns="68407" tIns="34204" rIns="68407" bIns="34204" rtlCol="0">
            <a:spAutoFit/>
          </a:bodyPr>
          <a:lstStyle/>
          <a:p>
            <a:pPr algn="r" defTabSz="684086"/>
            <a:fld id="{879E2ECD-52C4-4036-9BD3-F4AEC1C18931}" type="slidenum">
              <a:rPr lang="en-US" sz="1047">
                <a:solidFill>
                  <a:schemeClr val="bg1"/>
                </a:solidFill>
                <a:latin typeface="+mn-lt"/>
              </a:rPr>
              <a:pPr algn="r" defTabSz="684086"/>
              <a:t>‹#›</a:t>
            </a:fld>
            <a:endParaRPr lang="en-US" sz="1047">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322928" y="103319"/>
            <a:ext cx="10872686" cy="624834"/>
          </a:xfrm>
          <a:prstGeom prst="rect">
            <a:avLst/>
          </a:prstGeom>
        </p:spPr>
        <p:txBody>
          <a:bodyPr lIns="91438" tIns="0" rIns="91438" bIns="0" anchor="ctr" anchorCtr="0">
            <a:noAutofit/>
          </a:bodyPr>
          <a:lstStyle>
            <a:lvl1pPr algn="l">
              <a:defRPr sz="3192" b="0">
                <a:solidFill>
                  <a:schemeClr val="tx2"/>
                </a:solidFill>
                <a:latin typeface="+mj-lt"/>
              </a:defRPr>
            </a:lvl1pPr>
          </a:lstStyle>
          <a:p>
            <a:r>
              <a:rPr lang="en-US"/>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323089" y="929635"/>
            <a:ext cx="11545824" cy="5294569"/>
          </a:xfrm>
          <a:prstGeom prst="rect">
            <a:avLst/>
          </a:prstGeom>
        </p:spPr>
        <p:txBody>
          <a:bodyPr/>
          <a:lstStyle>
            <a:lvl1pPr marL="0" indent="0">
              <a:buNone/>
              <a:defRPr sz="2394">
                <a:solidFill>
                  <a:schemeClr val="accent5"/>
                </a:solidFill>
                <a:latin typeface="+mn-lt"/>
              </a:defRPr>
            </a:lvl1pPr>
            <a:lvl2pPr>
              <a:defRPr sz="1995">
                <a:solidFill>
                  <a:schemeClr val="accent5"/>
                </a:solidFill>
                <a:latin typeface="+mn-lt"/>
              </a:defRPr>
            </a:lvl2pPr>
            <a:lvl3pPr>
              <a:defRPr sz="1397">
                <a:solidFill>
                  <a:schemeClr val="accent5"/>
                </a:solidFill>
                <a:latin typeface="+mn-lt"/>
              </a:defRPr>
            </a:lvl3pPr>
            <a:lvl4pPr>
              <a:defRPr sz="1197">
                <a:solidFill>
                  <a:schemeClr val="accent5"/>
                </a:solidFill>
                <a:latin typeface="+mn-lt"/>
              </a:defRPr>
            </a:lvl4pPr>
            <a:lvl5pPr>
              <a:defRPr sz="1197">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0D03B805-3308-4390-8DF1-5C2E5B79B2C4}"/>
              </a:ext>
            </a:extLst>
          </p:cNvPr>
          <p:cNvSpPr>
            <a:spLocks noGrp="1"/>
          </p:cNvSpPr>
          <p:nvPr>
            <p:ph idx="10" hasCustomPrompt="1"/>
          </p:nvPr>
        </p:nvSpPr>
        <p:spPr>
          <a:xfrm>
            <a:off x="322928" y="6293328"/>
            <a:ext cx="11267184" cy="230832"/>
          </a:xfrm>
          <a:prstGeom prst="rect">
            <a:avLst/>
          </a:prstGeom>
        </p:spPr>
        <p:txBody>
          <a:bodyPr wrap="square" anchor="b" anchorCtr="0">
            <a:spAutoFit/>
          </a:bodyPr>
          <a:lstStyle>
            <a:lvl1pPr marL="0" indent="0" algn="l">
              <a:lnSpc>
                <a:spcPct val="100000"/>
              </a:lnSpc>
              <a:spcBef>
                <a:spcPts val="0"/>
              </a:spcBef>
              <a:buNone/>
              <a:defRPr sz="898">
                <a:solidFill>
                  <a:schemeClr val="accent5"/>
                </a:solidFill>
                <a:latin typeface="+mn-lt"/>
              </a:defRPr>
            </a:lvl1pPr>
            <a:lvl2pPr>
              <a:defRPr sz="1995">
                <a:solidFill>
                  <a:schemeClr val="accent5"/>
                </a:solidFill>
                <a:latin typeface="+mj-lt"/>
              </a:defRPr>
            </a:lvl2pPr>
            <a:lvl3pPr>
              <a:defRPr sz="1397">
                <a:solidFill>
                  <a:schemeClr val="accent5"/>
                </a:solidFill>
                <a:latin typeface="+mj-lt"/>
              </a:defRPr>
            </a:lvl3pPr>
            <a:lvl4pPr>
              <a:defRPr sz="1197">
                <a:solidFill>
                  <a:schemeClr val="accent5"/>
                </a:solidFill>
                <a:latin typeface="+mj-lt"/>
              </a:defRPr>
            </a:lvl4pPr>
            <a:lvl5pPr>
              <a:defRPr sz="1197">
                <a:solidFill>
                  <a:schemeClr val="accent5"/>
                </a:solidFill>
                <a:latin typeface="+mj-lt"/>
              </a:defRPr>
            </a:lvl5pPr>
          </a:lstStyle>
          <a:p>
            <a:pPr lvl="0"/>
            <a:r>
              <a:rPr lang="en-US"/>
              <a:t>NOTES: </a:t>
            </a:r>
          </a:p>
        </p:txBody>
      </p:sp>
      <p:pic>
        <p:nvPicPr>
          <p:cNvPr id="14" name="Picture 13">
            <a:extLst>
              <a:ext uri="{FF2B5EF4-FFF2-40B4-BE49-F238E27FC236}">
                <a16:creationId xmlns:a16="http://schemas.microsoft.com/office/drawing/2014/main" id="{A2EE31C6-6653-439E-801B-EBC8423C3086}"/>
              </a:ext>
            </a:extLst>
          </p:cNvPr>
          <p:cNvPicPr>
            <a:picLocks noChangeAspect="1"/>
          </p:cNvPicPr>
          <p:nvPr userDrawn="1"/>
        </p:nvPicPr>
        <p:blipFill>
          <a:blip r:embed="rId2"/>
          <a:stretch>
            <a:fillRect/>
          </a:stretch>
        </p:blipFill>
        <p:spPr>
          <a:xfrm>
            <a:off x="11639584" y="6301036"/>
            <a:ext cx="229167" cy="228600"/>
          </a:xfrm>
          <a:prstGeom prst="rect">
            <a:avLst/>
          </a:prstGeom>
        </p:spPr>
      </p:pic>
    </p:spTree>
    <p:extLst>
      <p:ext uri="{BB962C8B-B14F-4D97-AF65-F5344CB8AC3E}">
        <p14:creationId xmlns:p14="http://schemas.microsoft.com/office/powerpoint/2010/main" val="3270362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C717F78F-BDE5-DF55-9ED1-C20F9FAD2338}"/>
              </a:ext>
            </a:extLst>
          </p:cNvPr>
          <p:cNvSpPr txBox="1"/>
          <p:nvPr userDrawn="1"/>
        </p:nvSpPr>
        <p:spPr>
          <a:xfrm>
            <a:off x="890588" y="1850106"/>
            <a:ext cx="4286794" cy="577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a:lnSpc>
                <a:spcPct val="90000"/>
              </a:lnSpc>
              <a:defRPr sz="25000" spc="0">
                <a:latin typeface="+mn-lt"/>
                <a:ea typeface="+mn-ea"/>
                <a:cs typeface="+mn-cs"/>
                <a:sym typeface="Bebas Regular"/>
              </a:defRPr>
            </a:pPr>
            <a:endParaRPr sz="3800" b="1">
              <a:solidFill>
                <a:schemeClr val="accent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5" name="Copyright">
            <a:extLst>
              <a:ext uri="{FF2B5EF4-FFF2-40B4-BE49-F238E27FC236}">
                <a16:creationId xmlns:a16="http://schemas.microsoft.com/office/drawing/2014/main" id="{F8063198-6B14-B6B7-9092-1160FAB83684}"/>
              </a:ext>
            </a:extLst>
          </p:cNvPr>
          <p:cNvSpPr txBox="1"/>
          <p:nvPr userDrawn="1"/>
        </p:nvSpPr>
        <p:spPr>
          <a:xfrm>
            <a:off x="890876" y="6078064"/>
            <a:ext cx="4062123" cy="4821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stStyle>
          <a:p>
            <a:pPr algn="l"/>
            <a:r>
              <a:rPr lang="en-US" sz="7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Copyright © </a:t>
            </a:r>
            <a:fld id="{802E05F9-E077-6544-9C6E-9E0F7C07B1E9}" type="datetimeyyyy">
              <a:rPr lang="en-US" sz="700" smtClean="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2025</a:t>
            </a:fld>
            <a:r>
              <a:rPr lang="en-US" sz="7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Health Management Associates, Inc. All rights reserved. The content of </a:t>
            </a:r>
            <a:br>
              <a:rPr lang="en-US" sz="7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br>
            <a:r>
              <a:rPr lang="en-US" sz="7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this presentation is </a:t>
            </a:r>
            <a:r>
              <a:rPr lang="en-US" sz="700" b="1">
                <a:solidFill>
                  <a:schemeClr val="tx1">
                    <a:lumMod val="75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PROPRIETARY</a:t>
            </a:r>
            <a:r>
              <a:rPr lang="en-US" sz="7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and </a:t>
            </a:r>
            <a:r>
              <a:rPr lang="en-US" sz="700" b="1">
                <a:solidFill>
                  <a:schemeClr val="tx1">
                    <a:lumMod val="75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CONFIDENTIAL</a:t>
            </a:r>
            <a:r>
              <a:rPr lang="en-US" sz="7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to Health Management Associates, Inc. </a:t>
            </a:r>
            <a:br>
              <a:rPr lang="en-US" sz="7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br>
            <a:r>
              <a:rPr lang="en-US" sz="7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and only for the information of the intended recipient. Do not use, publish or redistribute without written permission from Health Management Associates, Inc.</a:t>
            </a:r>
          </a:p>
        </p:txBody>
      </p:sp>
      <p:sp>
        <p:nvSpPr>
          <p:cNvPr id="6" name="Rectangle">
            <a:extLst>
              <a:ext uri="{FF2B5EF4-FFF2-40B4-BE49-F238E27FC236}">
                <a16:creationId xmlns:a16="http://schemas.microsoft.com/office/drawing/2014/main" id="{E432AC10-5E80-8B08-A3CC-A188129F6FCC}"/>
              </a:ext>
            </a:extLst>
          </p:cNvPr>
          <p:cNvSpPr/>
          <p:nvPr userDrawn="1"/>
        </p:nvSpPr>
        <p:spPr>
          <a:xfrm>
            <a:off x="890876" y="4855963"/>
            <a:ext cx="633047" cy="87191"/>
          </a:xfrm>
          <a:prstGeom prst="rect">
            <a:avLst/>
          </a:prstGeom>
          <a:solidFill>
            <a:schemeClr val="accent3"/>
          </a:solidFill>
          <a:ln w="12700">
            <a:miter lim="400000"/>
          </a:ln>
        </p:spPr>
        <p:txBody>
          <a:bodyPr lIns="19050" tIns="19050" rIns="19050" bIns="1905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p>
        </p:txBody>
      </p:sp>
      <p:pic>
        <p:nvPicPr>
          <p:cNvPr id="11" name="Picture 10" descr="A blue and gold logo&#10;&#10;AI-generated content may be incorrect.">
            <a:extLst>
              <a:ext uri="{FF2B5EF4-FFF2-40B4-BE49-F238E27FC236}">
                <a16:creationId xmlns:a16="http://schemas.microsoft.com/office/drawing/2014/main" id="{F656BC3C-52A8-4F6D-8845-D187A46EE6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0876" y="792529"/>
            <a:ext cx="1559691" cy="734506"/>
          </a:xfrm>
          <a:prstGeom prst="rect">
            <a:avLst/>
          </a:prstGeom>
        </p:spPr>
      </p:pic>
      <p:sp>
        <p:nvSpPr>
          <p:cNvPr id="14" name="Picture Placeholder 12">
            <a:extLst>
              <a:ext uri="{FF2B5EF4-FFF2-40B4-BE49-F238E27FC236}">
                <a16:creationId xmlns:a16="http://schemas.microsoft.com/office/drawing/2014/main" id="{DC981298-FD0C-9F2A-5125-3BD2B98CCFF1}"/>
              </a:ext>
            </a:extLst>
          </p:cNvPr>
          <p:cNvSpPr>
            <a:spLocks noGrp="1"/>
          </p:cNvSpPr>
          <p:nvPr>
            <p:ph type="pic" sz="quarter" idx="10"/>
          </p:nvPr>
        </p:nvSpPr>
        <p:spPr>
          <a:xfrm>
            <a:off x="5702300" y="0"/>
            <a:ext cx="6489700" cy="6858000"/>
          </a:xfrm>
        </p:spPr>
        <p:txBody>
          <a:bodyPr/>
          <a:lstStyle/>
          <a:p>
            <a:r>
              <a:rPr lang="en-US"/>
              <a:t>Click icon to add picture</a:t>
            </a:r>
          </a:p>
        </p:txBody>
      </p:sp>
      <p:sp>
        <p:nvSpPr>
          <p:cNvPr id="16" name="Text Placeholder 15">
            <a:extLst>
              <a:ext uri="{FF2B5EF4-FFF2-40B4-BE49-F238E27FC236}">
                <a16:creationId xmlns:a16="http://schemas.microsoft.com/office/drawing/2014/main" id="{C4D64B5B-FEA4-502C-2CF3-68AFB571D030}"/>
              </a:ext>
            </a:extLst>
          </p:cNvPr>
          <p:cNvSpPr>
            <a:spLocks noGrp="1"/>
          </p:cNvSpPr>
          <p:nvPr>
            <p:ph type="body" sz="quarter" idx="11"/>
          </p:nvPr>
        </p:nvSpPr>
        <p:spPr>
          <a:xfrm>
            <a:off x="890588" y="1850105"/>
            <a:ext cx="4311650" cy="2703439"/>
          </a:xfrm>
        </p:spPr>
        <p:txBody>
          <a:bodyPr lIns="0" anchor="b" anchorCtr="0"/>
          <a:lstStyle>
            <a:lvl1pPr marL="0" indent="0">
              <a:lnSpc>
                <a:spcPct val="90000"/>
              </a:lnSpc>
              <a:spcBef>
                <a:spcPts val="0"/>
              </a:spcBef>
              <a:buNone/>
              <a:defRPr sz="3800" b="1">
                <a:solidFill>
                  <a:schemeClr val="accent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lvl="0"/>
            <a:r>
              <a:rPr lang="en-US"/>
              <a:t>Click to edit Master text styles</a:t>
            </a:r>
          </a:p>
        </p:txBody>
      </p:sp>
      <p:sp>
        <p:nvSpPr>
          <p:cNvPr id="3" name="Text Placeholder 2">
            <a:extLst>
              <a:ext uri="{FF2B5EF4-FFF2-40B4-BE49-F238E27FC236}">
                <a16:creationId xmlns:a16="http://schemas.microsoft.com/office/drawing/2014/main" id="{C7F9435B-1FB6-378B-8D45-9E6F87828519}"/>
              </a:ext>
            </a:extLst>
          </p:cNvPr>
          <p:cNvSpPr>
            <a:spLocks noGrp="1"/>
          </p:cNvSpPr>
          <p:nvPr>
            <p:ph type="body" sz="quarter" idx="12" hasCustomPrompt="1"/>
          </p:nvPr>
        </p:nvSpPr>
        <p:spPr>
          <a:xfrm>
            <a:off x="890588" y="5138197"/>
            <a:ext cx="3987800" cy="261609"/>
          </a:xfrm>
        </p:spPr>
        <p:txBody>
          <a:bodyPr lIns="0"/>
          <a:lstStyle>
            <a:lvl1pPr marL="0" indent="0">
              <a:buFontTx/>
              <a:buNone/>
              <a:defRPr sz="11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r>
              <a:rPr lang="en-US"/>
              <a:t>Presented by:</a:t>
            </a:r>
          </a:p>
        </p:txBody>
      </p:sp>
      <p:sp>
        <p:nvSpPr>
          <p:cNvPr id="10" name="Text Placeholder 2">
            <a:extLst>
              <a:ext uri="{FF2B5EF4-FFF2-40B4-BE49-F238E27FC236}">
                <a16:creationId xmlns:a16="http://schemas.microsoft.com/office/drawing/2014/main" id="{F77C4E05-0D78-2D2D-7D31-DC8ED642F71C}"/>
              </a:ext>
            </a:extLst>
          </p:cNvPr>
          <p:cNvSpPr>
            <a:spLocks noGrp="1"/>
          </p:cNvSpPr>
          <p:nvPr>
            <p:ph type="body" sz="quarter" idx="13" hasCustomPrompt="1"/>
          </p:nvPr>
        </p:nvSpPr>
        <p:spPr>
          <a:xfrm>
            <a:off x="890588" y="5399806"/>
            <a:ext cx="3987800" cy="261609"/>
          </a:xfrm>
        </p:spPr>
        <p:txBody>
          <a:bodyPr lIns="0"/>
          <a:lstStyle>
            <a:lvl1pPr marL="0" indent="0">
              <a:buFontTx/>
              <a:buNone/>
              <a:defRPr sz="1400" b="1" i="0">
                <a:solidFill>
                  <a:schemeClr val="accent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r>
              <a:rPr lang="en-US"/>
              <a:t>NAME LASTNAME</a:t>
            </a:r>
          </a:p>
        </p:txBody>
      </p:sp>
    </p:spTree>
    <p:extLst>
      <p:ext uri="{BB962C8B-B14F-4D97-AF65-F5344CB8AC3E}">
        <p14:creationId xmlns:p14="http://schemas.microsoft.com/office/powerpoint/2010/main" val="291907660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Slide_Multi-Presenter">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C717F78F-BDE5-DF55-9ED1-C20F9FAD2338}"/>
              </a:ext>
            </a:extLst>
          </p:cNvPr>
          <p:cNvSpPr txBox="1"/>
          <p:nvPr userDrawn="1"/>
        </p:nvSpPr>
        <p:spPr>
          <a:xfrm>
            <a:off x="890588" y="1850106"/>
            <a:ext cx="4286794" cy="57759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p>
            <a:pPr>
              <a:lnSpc>
                <a:spcPct val="90000"/>
              </a:lnSpc>
              <a:defRPr sz="25000" spc="0">
                <a:latin typeface="+mn-lt"/>
                <a:ea typeface="+mn-ea"/>
                <a:cs typeface="+mn-cs"/>
                <a:sym typeface="Bebas Regular"/>
              </a:defRPr>
            </a:pPr>
            <a:endParaRPr sz="3800" b="1">
              <a:solidFill>
                <a:schemeClr val="accent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5" name="Copyright">
            <a:extLst>
              <a:ext uri="{FF2B5EF4-FFF2-40B4-BE49-F238E27FC236}">
                <a16:creationId xmlns:a16="http://schemas.microsoft.com/office/drawing/2014/main" id="{F8063198-6B14-B6B7-9092-1160FAB83684}"/>
              </a:ext>
            </a:extLst>
          </p:cNvPr>
          <p:cNvSpPr txBox="1"/>
          <p:nvPr userDrawn="1"/>
        </p:nvSpPr>
        <p:spPr>
          <a:xfrm>
            <a:off x="890877" y="6078064"/>
            <a:ext cx="4071648" cy="48218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spAutoFit/>
          </a:bodyPr>
          <a:lstStyle>
            <a:lvl1pPr algn="r"/>
          </a:lstStyle>
          <a:p>
            <a:pPr algn="l"/>
            <a:r>
              <a:rPr lang="en-US" sz="7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Copyright © </a:t>
            </a:r>
            <a:fld id="{802E05F9-E077-6544-9C6E-9E0F7C07B1E9}" type="datetimeyyyy">
              <a:rPr lang="en-US" sz="700" smtClean="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2025</a:t>
            </a:fld>
            <a:r>
              <a:rPr lang="en-US" sz="7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Health Management Associates, Inc. All rights reserved. The content of </a:t>
            </a:r>
            <a:br>
              <a:rPr lang="en-US" sz="7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br>
            <a:r>
              <a:rPr lang="en-US" sz="7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this presentation is </a:t>
            </a:r>
            <a:r>
              <a:rPr lang="en-US" sz="700" b="1">
                <a:solidFill>
                  <a:schemeClr val="tx1">
                    <a:lumMod val="75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PROPRIETARY</a:t>
            </a:r>
            <a:r>
              <a:rPr lang="en-US" sz="7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and </a:t>
            </a:r>
            <a:r>
              <a:rPr lang="en-US" sz="700" b="1">
                <a:solidFill>
                  <a:schemeClr val="tx1">
                    <a:lumMod val="75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CONFIDENTIAL</a:t>
            </a:r>
            <a:r>
              <a:rPr lang="en-US" sz="7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to Health Management Associates, Inc. </a:t>
            </a:r>
            <a:br>
              <a:rPr lang="en-US" sz="7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br>
            <a:r>
              <a:rPr lang="en-US" sz="7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and only for the information of the intended recipient. Do not use, publish or redistribute without written permission from Health Management Associates, Inc.</a:t>
            </a:r>
          </a:p>
        </p:txBody>
      </p:sp>
      <p:sp>
        <p:nvSpPr>
          <p:cNvPr id="6" name="Rectangle">
            <a:extLst>
              <a:ext uri="{FF2B5EF4-FFF2-40B4-BE49-F238E27FC236}">
                <a16:creationId xmlns:a16="http://schemas.microsoft.com/office/drawing/2014/main" id="{E432AC10-5E80-8B08-A3CC-A188129F6FCC}"/>
              </a:ext>
            </a:extLst>
          </p:cNvPr>
          <p:cNvSpPr/>
          <p:nvPr userDrawn="1"/>
        </p:nvSpPr>
        <p:spPr>
          <a:xfrm>
            <a:off x="890876" y="4027843"/>
            <a:ext cx="633047" cy="87191"/>
          </a:xfrm>
          <a:prstGeom prst="rect">
            <a:avLst/>
          </a:prstGeom>
          <a:solidFill>
            <a:schemeClr val="accent3"/>
          </a:solidFill>
          <a:ln w="12700">
            <a:miter lim="400000"/>
          </a:ln>
        </p:spPr>
        <p:txBody>
          <a:bodyPr lIns="19050" tIns="19050" rIns="19050" bIns="1905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p>
        </p:txBody>
      </p:sp>
      <p:pic>
        <p:nvPicPr>
          <p:cNvPr id="11" name="Picture 10" descr="A blue and gold logo&#10;&#10;AI-generated content may be incorrect.">
            <a:extLst>
              <a:ext uri="{FF2B5EF4-FFF2-40B4-BE49-F238E27FC236}">
                <a16:creationId xmlns:a16="http://schemas.microsoft.com/office/drawing/2014/main" id="{F656BC3C-52A8-4F6D-8845-D187A46EE6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0876" y="792529"/>
            <a:ext cx="1559691" cy="734506"/>
          </a:xfrm>
          <a:prstGeom prst="rect">
            <a:avLst/>
          </a:prstGeom>
        </p:spPr>
      </p:pic>
      <p:sp>
        <p:nvSpPr>
          <p:cNvPr id="14" name="Picture Placeholder 12">
            <a:extLst>
              <a:ext uri="{FF2B5EF4-FFF2-40B4-BE49-F238E27FC236}">
                <a16:creationId xmlns:a16="http://schemas.microsoft.com/office/drawing/2014/main" id="{DC981298-FD0C-9F2A-5125-3BD2B98CCFF1}"/>
              </a:ext>
            </a:extLst>
          </p:cNvPr>
          <p:cNvSpPr>
            <a:spLocks noGrp="1"/>
          </p:cNvSpPr>
          <p:nvPr>
            <p:ph type="pic" sz="quarter" idx="10"/>
          </p:nvPr>
        </p:nvSpPr>
        <p:spPr>
          <a:xfrm>
            <a:off x="5702300" y="0"/>
            <a:ext cx="6489700" cy="6858000"/>
          </a:xfrm>
        </p:spPr>
        <p:txBody>
          <a:bodyPr/>
          <a:lstStyle/>
          <a:p>
            <a:r>
              <a:rPr lang="en-US"/>
              <a:t>Click icon to add picture</a:t>
            </a:r>
          </a:p>
        </p:txBody>
      </p:sp>
      <p:sp>
        <p:nvSpPr>
          <p:cNvPr id="16" name="Text Placeholder 15">
            <a:extLst>
              <a:ext uri="{FF2B5EF4-FFF2-40B4-BE49-F238E27FC236}">
                <a16:creationId xmlns:a16="http://schemas.microsoft.com/office/drawing/2014/main" id="{C4D64B5B-FEA4-502C-2CF3-68AFB571D030}"/>
              </a:ext>
            </a:extLst>
          </p:cNvPr>
          <p:cNvSpPr>
            <a:spLocks noGrp="1"/>
          </p:cNvSpPr>
          <p:nvPr>
            <p:ph type="body" sz="quarter" idx="11"/>
          </p:nvPr>
        </p:nvSpPr>
        <p:spPr>
          <a:xfrm>
            <a:off x="890588" y="1850105"/>
            <a:ext cx="4311650" cy="1875319"/>
          </a:xfrm>
        </p:spPr>
        <p:txBody>
          <a:bodyPr lIns="0" anchor="b" anchorCtr="0">
            <a:noAutofit/>
          </a:bodyPr>
          <a:lstStyle>
            <a:lvl1pPr marL="0" indent="0">
              <a:lnSpc>
                <a:spcPct val="90000"/>
              </a:lnSpc>
              <a:spcBef>
                <a:spcPts val="0"/>
              </a:spcBef>
              <a:buNone/>
              <a:defRPr sz="3200" b="1">
                <a:solidFill>
                  <a:schemeClr val="accent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lvl="0"/>
            <a:r>
              <a:rPr lang="en-US"/>
              <a:t>Click to edit Master text styles</a:t>
            </a:r>
          </a:p>
        </p:txBody>
      </p:sp>
      <p:sp>
        <p:nvSpPr>
          <p:cNvPr id="3" name="Text Placeholder 2">
            <a:extLst>
              <a:ext uri="{FF2B5EF4-FFF2-40B4-BE49-F238E27FC236}">
                <a16:creationId xmlns:a16="http://schemas.microsoft.com/office/drawing/2014/main" id="{5BE5A26F-4150-2D80-2BBF-979AC03775CD}"/>
              </a:ext>
            </a:extLst>
          </p:cNvPr>
          <p:cNvSpPr>
            <a:spLocks noGrp="1"/>
          </p:cNvSpPr>
          <p:nvPr>
            <p:ph type="body" sz="quarter" idx="12" hasCustomPrompt="1"/>
          </p:nvPr>
        </p:nvSpPr>
        <p:spPr>
          <a:xfrm>
            <a:off x="890588" y="4550374"/>
            <a:ext cx="4450661" cy="914400"/>
          </a:xfrm>
        </p:spPr>
        <p:txBody>
          <a:bodyPr lIns="0"/>
          <a:lstStyle>
            <a:lvl1pPr marL="0" indent="0">
              <a:lnSpc>
                <a:spcPct val="110000"/>
              </a:lnSpc>
              <a:spcBef>
                <a:spcPts val="0"/>
              </a:spcBef>
              <a:spcAft>
                <a:spcPts val="1200"/>
              </a:spcAft>
              <a:buNone/>
              <a:defRPr sz="1400" cap="all" baseline="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marL="0" marR="0" lvl="0" indent="0" algn="l" defTabSz="914377" rtl="0" eaLnBrk="1" fontAlgn="auto" latinLnBrk="0" hangingPunct="1">
              <a:lnSpc>
                <a:spcPct val="100000"/>
              </a:lnSpc>
              <a:spcBef>
                <a:spcPts val="1000"/>
              </a:spcBef>
              <a:spcAft>
                <a:spcPts val="0"/>
              </a:spcAft>
              <a:buClr>
                <a:srgbClr val="1C8182"/>
              </a:buClr>
              <a:buSzTx/>
              <a:buFontTx/>
              <a:buNone/>
              <a:tabLst/>
              <a:defRPr/>
            </a:pPr>
            <a:r>
              <a:rPr lang="en-US" sz="1400" b="1">
                <a:solidFill>
                  <a:schemeClr val="accent1"/>
                </a:solidFill>
                <a:latin typeface="Open Sans Extrabold" panose="020B0606030504020204" pitchFamily="34" charset="0"/>
                <a:ea typeface="Open Sans Extrabold" panose="020B0606030504020204" pitchFamily="34" charset="0"/>
                <a:cs typeface="Open Sans Extrabold" panose="020B0606030504020204" pitchFamily="34" charset="0"/>
              </a:rPr>
              <a:t>NAME LASTNAME</a:t>
            </a:r>
            <a:br>
              <a:rPr lang="en-US" sz="1400" b="1">
                <a:solidFill>
                  <a:schemeClr val="accent1"/>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en-US" sz="1400" b="1">
                <a:solidFill>
                  <a:schemeClr val="accent1"/>
                </a:solidFill>
                <a:latin typeface="Open Sans Extrabold" panose="020B0606030504020204" pitchFamily="34" charset="0"/>
                <a:ea typeface="Open Sans Extrabold" panose="020B0606030504020204" pitchFamily="34" charset="0"/>
                <a:cs typeface="Open Sans Extrabold" panose="020B0606030504020204" pitchFamily="34" charset="0"/>
              </a:rPr>
              <a:t>NAME LASTNAME</a:t>
            </a:r>
            <a:br>
              <a:rPr lang="en-US" sz="1400" b="1">
                <a:solidFill>
                  <a:schemeClr val="accent1"/>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en-US" sz="1400" b="1">
                <a:solidFill>
                  <a:schemeClr val="accent1"/>
                </a:solidFill>
                <a:latin typeface="Open Sans Extrabold" panose="020B0606030504020204" pitchFamily="34" charset="0"/>
                <a:ea typeface="Open Sans Extrabold" panose="020B0606030504020204" pitchFamily="34" charset="0"/>
                <a:cs typeface="Open Sans Extrabold" panose="020B0606030504020204" pitchFamily="34" charset="0"/>
              </a:rPr>
              <a:t>NAME LASTNAME</a:t>
            </a:r>
            <a:endParaRPr lang="en-US"/>
          </a:p>
        </p:txBody>
      </p:sp>
      <p:sp>
        <p:nvSpPr>
          <p:cNvPr id="9" name="Text Placeholder 8">
            <a:extLst>
              <a:ext uri="{FF2B5EF4-FFF2-40B4-BE49-F238E27FC236}">
                <a16:creationId xmlns:a16="http://schemas.microsoft.com/office/drawing/2014/main" id="{0FA28664-E94F-C4B0-C088-5DDA323BE620}"/>
              </a:ext>
            </a:extLst>
          </p:cNvPr>
          <p:cNvSpPr>
            <a:spLocks noGrp="1"/>
          </p:cNvSpPr>
          <p:nvPr>
            <p:ph type="body" sz="quarter" idx="13" hasCustomPrompt="1"/>
          </p:nvPr>
        </p:nvSpPr>
        <p:spPr>
          <a:xfrm>
            <a:off x="890588" y="4258728"/>
            <a:ext cx="4451350" cy="269772"/>
          </a:xfrm>
        </p:spPr>
        <p:txBody>
          <a:bodyPr lIns="0"/>
          <a:lstStyle>
            <a:lvl1pPr marL="0" indent="0">
              <a:buFontTx/>
              <a:buNone/>
              <a:defRPr sz="1200">
                <a:solidFill>
                  <a:schemeClr val="accent1"/>
                </a:solidFill>
                <a:latin typeface="Open Sans" pitchFamily="2" charset="0"/>
                <a:ea typeface="Open Sans" pitchFamily="2" charset="0"/>
                <a:cs typeface="Open Sans" pitchFamily="2" charset="0"/>
              </a:defRPr>
            </a:lvl1pPr>
            <a:lvl2pPr marL="457188" indent="0">
              <a:buFontTx/>
              <a:buNone/>
              <a:defRPr/>
            </a:lvl2pPr>
            <a:lvl3pPr marL="914377" indent="0">
              <a:buFontTx/>
              <a:buNone/>
              <a:defRPr/>
            </a:lvl3pPr>
            <a:lvl4pPr marL="1371566" indent="0">
              <a:buFontTx/>
              <a:buNone/>
              <a:defRPr/>
            </a:lvl4pPr>
            <a:lvl5pPr marL="1828755" indent="0">
              <a:buFontTx/>
              <a:buNone/>
              <a:defRPr/>
            </a:lvl5pPr>
          </a:lstStyle>
          <a:p>
            <a:pPr lvl="0"/>
            <a:r>
              <a:rPr lang="en-US"/>
              <a:t>Presented by:</a:t>
            </a:r>
          </a:p>
        </p:txBody>
      </p:sp>
    </p:spTree>
    <p:extLst>
      <p:ext uri="{BB962C8B-B14F-4D97-AF65-F5344CB8AC3E}">
        <p14:creationId xmlns:p14="http://schemas.microsoft.com/office/powerpoint/2010/main" val="299858007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eneral Content - Basic">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737B3-F2DC-6529-C968-D8EA154BE19B}"/>
              </a:ext>
            </a:extLst>
          </p:cNvPr>
          <p:cNvSpPr>
            <a:spLocks noGrp="1"/>
          </p:cNvSpPr>
          <p:nvPr>
            <p:ph idx="1"/>
          </p:nvPr>
        </p:nvSpPr>
        <p:spPr>
          <a:xfrm>
            <a:off x="452611" y="1939636"/>
            <a:ext cx="10331346" cy="3810086"/>
          </a:xfrm>
          <a:prstGeom prst="rect">
            <a:avLst/>
          </a:prstGeom>
        </p:spPr>
        <p:txBody>
          <a:bodyPr>
            <a:normAutofit/>
          </a:bodyPr>
          <a:lstStyle>
            <a:lvl1pPr marL="228600" indent="-228600">
              <a:lnSpc>
                <a:spcPct val="100000"/>
              </a:lnSpc>
              <a:buClr>
                <a:schemeClr val="accent4"/>
              </a:buClr>
              <a:buFontTx/>
              <a:buBlip>
                <a:blip r:embed="rId2"/>
              </a:buBlip>
              <a:defRPr sz="2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nSpc>
                <a:spcPct val="100000"/>
              </a:lnSpc>
              <a:buClr>
                <a:schemeClr val="accent4"/>
              </a:buClr>
              <a:buFontTx/>
              <a:buBlip>
                <a:blip r:embed="rId2"/>
              </a:buBlip>
              <a:defRPr sz="20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nSpc>
                <a:spcPct val="100000"/>
              </a:lnSpc>
              <a:buClr>
                <a:schemeClr val="accent4"/>
              </a:buClr>
              <a:buFontTx/>
              <a:buBlip>
                <a:blip r:embed="rId2"/>
              </a:buBlip>
              <a:defRPr sz="18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nSpc>
                <a:spcPct val="100000"/>
              </a:lnSpc>
              <a:buClr>
                <a:schemeClr val="accent4"/>
              </a:buClr>
              <a:buFontTx/>
              <a:buBlip>
                <a:blip r:embed="rId2"/>
              </a:buBlip>
              <a:defRPr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nSpc>
                <a:spcPct val="100000"/>
              </a:lnSpc>
              <a:buClr>
                <a:schemeClr val="accent4"/>
              </a:buClr>
              <a:buFontTx/>
              <a:buBlip>
                <a:blip r:embed="rId2"/>
              </a:buBlip>
              <a:defRPr sz="14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24">
            <a:extLst>
              <a:ext uri="{FF2B5EF4-FFF2-40B4-BE49-F238E27FC236}">
                <a16:creationId xmlns:a16="http://schemas.microsoft.com/office/drawing/2014/main" id="{4CF8304D-0590-0562-6488-BE1686DE9DD5}"/>
              </a:ext>
            </a:extLst>
          </p:cNvPr>
          <p:cNvSpPr>
            <a:spLocks noGrp="1"/>
          </p:cNvSpPr>
          <p:nvPr>
            <p:ph type="body" sz="quarter" idx="11" hasCustomPrompt="1"/>
          </p:nvPr>
        </p:nvSpPr>
        <p:spPr>
          <a:xfrm>
            <a:off x="698878" y="823595"/>
            <a:ext cx="6986587" cy="365126"/>
          </a:xfrm>
          <a:prstGeom prst="rect">
            <a:avLst/>
          </a:prstGeom>
        </p:spPr>
        <p:txBody>
          <a:bodyPr lIns="0"/>
          <a:lstStyle>
            <a:lvl1pPr marL="0" indent="0">
              <a:buNone/>
              <a:defRPr sz="1600" cap="all" baseline="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subtitle</a:t>
            </a:r>
          </a:p>
        </p:txBody>
      </p:sp>
      <p:grpSp>
        <p:nvGrpSpPr>
          <p:cNvPr id="5" name="Group">
            <a:extLst>
              <a:ext uri="{FF2B5EF4-FFF2-40B4-BE49-F238E27FC236}">
                <a16:creationId xmlns:a16="http://schemas.microsoft.com/office/drawing/2014/main" id="{8C809D2D-407B-76A9-C2A0-37E1E563E144}"/>
              </a:ext>
            </a:extLst>
          </p:cNvPr>
          <p:cNvGrpSpPr>
            <a:grpSpLocks/>
          </p:cNvGrpSpPr>
          <p:nvPr/>
        </p:nvGrpSpPr>
        <p:grpSpPr>
          <a:xfrm>
            <a:off x="11557000" y="0"/>
            <a:ext cx="635000" cy="6858001"/>
            <a:chOff x="0" y="0"/>
            <a:chExt cx="1270000" cy="13716000"/>
          </a:xfrm>
        </p:grpSpPr>
        <p:sp>
          <p:nvSpPr>
            <p:cNvPr id="7" name="Rectangle">
              <a:extLst>
                <a:ext uri="{FF2B5EF4-FFF2-40B4-BE49-F238E27FC236}">
                  <a16:creationId xmlns:a16="http://schemas.microsoft.com/office/drawing/2014/main" id="{186064FD-DD2B-F6EF-1DE5-0807C4629C26}"/>
                </a:ext>
              </a:extLst>
            </p:cNvPr>
            <p:cNvSpPr>
              <a:spLocks/>
            </p:cNvSpPr>
            <p:nvPr/>
          </p:nvSpPr>
          <p:spPr>
            <a:xfrm>
              <a:off x="0" y="1270000"/>
              <a:ext cx="1270000" cy="12446000"/>
            </a:xfrm>
            <a:prstGeom prst="rect">
              <a:avLst/>
            </a:prstGeom>
            <a:solidFill>
              <a:schemeClr val="bg1">
                <a:lumMod val="95000"/>
              </a:schemeClr>
            </a:solid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B4688F4B-8D74-3629-03B8-6B6DF91FF065}"/>
                </a:ext>
              </a:extLst>
            </p:cNvPr>
            <p:cNvSpPr>
              <a:spLocks/>
            </p:cNvSpPr>
            <p:nvPr/>
          </p:nvSpPr>
          <p:spPr>
            <a:xfrm>
              <a:off x="0" y="0"/>
              <a:ext cx="1270000" cy="1270000"/>
            </a:xfrm>
            <a:prstGeom prst="rect">
              <a:avLst/>
            </a:prstGeom>
            <a:solidFill>
              <a:schemeClr val="accent1"/>
            </a:solid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p>
          </p:txBody>
        </p:sp>
      </p:grpSp>
      <p:sp>
        <p:nvSpPr>
          <p:cNvPr id="13" name="Vertical Text Placeholder 12">
            <a:extLst>
              <a:ext uri="{FF2B5EF4-FFF2-40B4-BE49-F238E27FC236}">
                <a16:creationId xmlns:a16="http://schemas.microsoft.com/office/drawing/2014/main" id="{EFCDE43B-3B0C-41DC-46B7-63D1CB9482E8}"/>
              </a:ext>
            </a:extLst>
          </p:cNvPr>
          <p:cNvSpPr>
            <a:spLocks noGrp="1"/>
          </p:cNvSpPr>
          <p:nvPr>
            <p:ph type="body" orient="vert" sz="quarter" idx="12" hasCustomPrompt="1"/>
          </p:nvPr>
        </p:nvSpPr>
        <p:spPr>
          <a:xfrm>
            <a:off x="11557000" y="914520"/>
            <a:ext cx="635000" cy="4930775"/>
          </a:xfrm>
        </p:spPr>
        <p:txBody>
          <a:bodyPr vert="eaVert" anchor="ctr" anchorCtr="0"/>
          <a:lstStyle>
            <a:lvl1pPr marL="0" indent="0">
              <a:buFontTx/>
              <a:buNone/>
              <a:defRPr sz="1400" b="1" i="0" cap="all" baseline="0">
                <a:solidFill>
                  <a:schemeClr val="accent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188" indent="0">
              <a:buFontTx/>
              <a:buNone/>
              <a:defRPr sz="1400" b="1" i="0">
                <a:latin typeface="Open Sans Extrabold" panose="020B0606030504020204" pitchFamily="34" charset="0"/>
                <a:ea typeface="Open Sans Extrabold" panose="020B0606030504020204" pitchFamily="34" charset="0"/>
                <a:cs typeface="Open Sans Extrabold" panose="020B0606030504020204" pitchFamily="34" charset="0"/>
              </a:defRPr>
            </a:lvl2pPr>
            <a:lvl3pPr marL="914377" indent="0">
              <a:buFontTx/>
              <a:buNone/>
              <a:defRPr sz="1400" b="1" i="0">
                <a:latin typeface="Open Sans Extrabold" panose="020B0606030504020204" pitchFamily="34" charset="0"/>
                <a:ea typeface="Open Sans Extrabold" panose="020B0606030504020204" pitchFamily="34" charset="0"/>
                <a:cs typeface="Open Sans Extrabold" panose="020B0606030504020204" pitchFamily="34" charset="0"/>
              </a:defRPr>
            </a:lvl3pPr>
            <a:lvl4pPr marL="1371566" indent="0">
              <a:buFontTx/>
              <a:buNone/>
              <a:defRPr sz="1400" b="1" i="0">
                <a:latin typeface="Open Sans Extrabold" panose="020B0606030504020204" pitchFamily="34" charset="0"/>
                <a:ea typeface="Open Sans Extrabold" panose="020B0606030504020204" pitchFamily="34" charset="0"/>
                <a:cs typeface="Open Sans Extrabold" panose="020B0606030504020204" pitchFamily="34" charset="0"/>
              </a:defRPr>
            </a:lvl4pPr>
            <a:lvl5pPr marL="1828755" indent="0">
              <a:buFontTx/>
              <a:buNone/>
              <a:defRPr sz="1400" b="1" i="0">
                <a:latin typeface="Open Sans Extrabold" panose="020B0606030504020204" pitchFamily="34" charset="0"/>
                <a:ea typeface="Open Sans Extrabold" panose="020B0606030504020204" pitchFamily="34" charset="0"/>
                <a:cs typeface="Open Sans Extrabold" panose="020B0606030504020204" pitchFamily="34" charset="0"/>
              </a:defRPr>
            </a:lvl5pPr>
          </a:lstStyle>
          <a:p>
            <a:pPr lvl="0"/>
            <a:r>
              <a:rPr lang="en-US"/>
              <a:t>INSERT SHORT TITLE</a:t>
            </a:r>
          </a:p>
        </p:txBody>
      </p:sp>
      <p:sp>
        <p:nvSpPr>
          <p:cNvPr id="2" name="Slide Number Placeholder 1">
            <a:extLst>
              <a:ext uri="{FF2B5EF4-FFF2-40B4-BE49-F238E27FC236}">
                <a16:creationId xmlns:a16="http://schemas.microsoft.com/office/drawing/2014/main" id="{582729E5-4781-20F5-2C09-A2AF8390A0C0}"/>
              </a:ext>
            </a:extLst>
          </p:cNvPr>
          <p:cNvSpPr>
            <a:spLocks noGrp="1"/>
          </p:cNvSpPr>
          <p:nvPr>
            <p:ph type="sldNum" sz="quarter" idx="14"/>
          </p:nvPr>
        </p:nvSpPr>
        <p:spPr/>
        <p:txBody>
          <a:bodyPr/>
          <a:lstStyle/>
          <a:p>
            <a:pPr algn="ctr"/>
            <a:fld id="{03E6EC76-EBAC-4199-926F-A9991477679B}" type="slidenum">
              <a:rPr lang="en-US" smtClean="0"/>
              <a:pPr algn="ctr"/>
              <a:t>‹#›</a:t>
            </a:fld>
            <a:endParaRPr lang="en-US"/>
          </a:p>
        </p:txBody>
      </p:sp>
      <p:sp>
        <p:nvSpPr>
          <p:cNvPr id="6" name="Title 5">
            <a:extLst>
              <a:ext uri="{FF2B5EF4-FFF2-40B4-BE49-F238E27FC236}">
                <a16:creationId xmlns:a16="http://schemas.microsoft.com/office/drawing/2014/main" id="{51E533F9-300C-69F0-44D2-FC1FC184BE0F}"/>
              </a:ext>
            </a:extLst>
          </p:cNvPr>
          <p:cNvSpPr>
            <a:spLocks noGrp="1"/>
          </p:cNvSpPr>
          <p:nvPr>
            <p:ph type="title"/>
          </p:nvPr>
        </p:nvSpPr>
        <p:spPr>
          <a:xfrm>
            <a:off x="698878" y="-1"/>
            <a:ext cx="10331346" cy="823596"/>
          </a:xfrm>
        </p:spPr>
        <p:txBody>
          <a:bodyPr lIns="0" anchor="b" anchorCtr="0"/>
          <a:lstStyle/>
          <a:p>
            <a:r>
              <a:rPr lang="en-US"/>
              <a:t>Click to edit Master title style</a:t>
            </a:r>
          </a:p>
        </p:txBody>
      </p:sp>
      <p:pic>
        <p:nvPicPr>
          <p:cNvPr id="4" name="Picture 3" descr="A blue and gold logo&#10;&#10;AI-generated content may be incorrect.">
            <a:extLst>
              <a:ext uri="{FF2B5EF4-FFF2-40B4-BE49-F238E27FC236}">
                <a16:creationId xmlns:a16="http://schemas.microsoft.com/office/drawing/2014/main" id="{7CEEBABF-C1D2-AAE9-E479-B57C1D5A91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105" y="6418151"/>
            <a:ext cx="454789" cy="214174"/>
          </a:xfrm>
          <a:prstGeom prst="rect">
            <a:avLst/>
          </a:prstGeom>
        </p:spPr>
      </p:pic>
    </p:spTree>
    <p:extLst>
      <p:ext uri="{BB962C8B-B14F-4D97-AF65-F5344CB8AC3E}">
        <p14:creationId xmlns:p14="http://schemas.microsoft.com/office/powerpoint/2010/main" val="1097601216"/>
      </p:ext>
    </p:extLst>
  </p:cSld>
  <p:clrMapOvr>
    <a:masterClrMapping/>
  </p:clrMapOvr>
  <p:transition>
    <p:fade/>
  </p:transition>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eneral Content-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737B3-F2DC-6529-C968-D8EA154BE19B}"/>
              </a:ext>
            </a:extLst>
          </p:cNvPr>
          <p:cNvSpPr>
            <a:spLocks noGrp="1"/>
          </p:cNvSpPr>
          <p:nvPr>
            <p:ph idx="1"/>
          </p:nvPr>
        </p:nvSpPr>
        <p:spPr>
          <a:xfrm>
            <a:off x="452611" y="1939636"/>
            <a:ext cx="6986187" cy="3810086"/>
          </a:xfrm>
          <a:prstGeom prst="rect">
            <a:avLst/>
          </a:prstGeom>
        </p:spPr>
        <p:txBody>
          <a:bodyPr>
            <a:normAutofit/>
          </a:bodyPr>
          <a:lstStyle>
            <a:lvl1pPr marL="228600" indent="-228600">
              <a:lnSpc>
                <a:spcPct val="100000"/>
              </a:lnSpc>
              <a:buClr>
                <a:schemeClr val="accent4"/>
              </a:buClr>
              <a:buFontTx/>
              <a:buBlip>
                <a:blip r:embed="rId2"/>
              </a:buBlip>
              <a:defRPr sz="2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nSpc>
                <a:spcPct val="100000"/>
              </a:lnSpc>
              <a:buClr>
                <a:schemeClr val="accent4"/>
              </a:buClr>
              <a:buFontTx/>
              <a:buBlip>
                <a:blip r:embed="rId2"/>
              </a:buBlip>
              <a:defRPr sz="20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nSpc>
                <a:spcPct val="100000"/>
              </a:lnSpc>
              <a:buClr>
                <a:schemeClr val="accent4"/>
              </a:buClr>
              <a:buFontTx/>
              <a:buBlip>
                <a:blip r:embed="rId2"/>
              </a:buBlip>
              <a:defRPr sz="18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nSpc>
                <a:spcPct val="100000"/>
              </a:lnSpc>
              <a:buClr>
                <a:schemeClr val="accent4"/>
              </a:buClr>
              <a:buFontTx/>
              <a:buBlip>
                <a:blip r:embed="rId2"/>
              </a:buBlip>
              <a:defRPr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nSpc>
                <a:spcPct val="100000"/>
              </a:lnSpc>
              <a:buClr>
                <a:schemeClr val="accent4"/>
              </a:buClr>
              <a:buFontTx/>
              <a:buBlip>
                <a:blip r:embed="rId2"/>
              </a:buBlip>
              <a:defRPr sz="14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24">
            <a:extLst>
              <a:ext uri="{FF2B5EF4-FFF2-40B4-BE49-F238E27FC236}">
                <a16:creationId xmlns:a16="http://schemas.microsoft.com/office/drawing/2014/main" id="{4CF8304D-0590-0562-6488-BE1686DE9DD5}"/>
              </a:ext>
            </a:extLst>
          </p:cNvPr>
          <p:cNvSpPr>
            <a:spLocks noGrp="1"/>
          </p:cNvSpPr>
          <p:nvPr>
            <p:ph type="body" sz="quarter" idx="11" hasCustomPrompt="1"/>
          </p:nvPr>
        </p:nvSpPr>
        <p:spPr>
          <a:xfrm>
            <a:off x="698878" y="823595"/>
            <a:ext cx="6986587" cy="365126"/>
          </a:xfrm>
          <a:prstGeom prst="rect">
            <a:avLst/>
          </a:prstGeom>
        </p:spPr>
        <p:txBody>
          <a:bodyPr lIns="0"/>
          <a:lstStyle>
            <a:lvl1pPr marL="0" indent="0">
              <a:buNone/>
              <a:defRPr sz="1600" cap="all" baseline="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subtitle</a:t>
            </a:r>
          </a:p>
        </p:txBody>
      </p:sp>
      <p:grpSp>
        <p:nvGrpSpPr>
          <p:cNvPr id="5" name="Group">
            <a:extLst>
              <a:ext uri="{FF2B5EF4-FFF2-40B4-BE49-F238E27FC236}">
                <a16:creationId xmlns:a16="http://schemas.microsoft.com/office/drawing/2014/main" id="{8C809D2D-407B-76A9-C2A0-37E1E563E144}"/>
              </a:ext>
            </a:extLst>
          </p:cNvPr>
          <p:cNvGrpSpPr>
            <a:grpSpLocks/>
          </p:cNvGrpSpPr>
          <p:nvPr/>
        </p:nvGrpSpPr>
        <p:grpSpPr>
          <a:xfrm>
            <a:off x="11557000" y="0"/>
            <a:ext cx="635000" cy="6858001"/>
            <a:chOff x="0" y="0"/>
            <a:chExt cx="1270000" cy="13716000"/>
          </a:xfrm>
        </p:grpSpPr>
        <p:sp>
          <p:nvSpPr>
            <p:cNvPr id="7" name="Rectangle">
              <a:extLst>
                <a:ext uri="{FF2B5EF4-FFF2-40B4-BE49-F238E27FC236}">
                  <a16:creationId xmlns:a16="http://schemas.microsoft.com/office/drawing/2014/main" id="{186064FD-DD2B-F6EF-1DE5-0807C4629C26}"/>
                </a:ext>
              </a:extLst>
            </p:cNvPr>
            <p:cNvSpPr>
              <a:spLocks/>
            </p:cNvSpPr>
            <p:nvPr/>
          </p:nvSpPr>
          <p:spPr>
            <a:xfrm>
              <a:off x="0" y="1270000"/>
              <a:ext cx="1270000" cy="12446000"/>
            </a:xfrm>
            <a:prstGeom prst="rect">
              <a:avLst/>
            </a:prstGeom>
            <a:solidFill>
              <a:schemeClr val="bg1">
                <a:lumMod val="95000"/>
              </a:schemeClr>
            </a:solid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B4688F4B-8D74-3629-03B8-6B6DF91FF065}"/>
                </a:ext>
              </a:extLst>
            </p:cNvPr>
            <p:cNvSpPr>
              <a:spLocks/>
            </p:cNvSpPr>
            <p:nvPr/>
          </p:nvSpPr>
          <p:spPr>
            <a:xfrm>
              <a:off x="0" y="0"/>
              <a:ext cx="1270000" cy="1270000"/>
            </a:xfrm>
            <a:prstGeom prst="rect">
              <a:avLst/>
            </a:prstGeom>
            <a:solidFill>
              <a:schemeClr val="accent1"/>
            </a:solid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p>
          </p:txBody>
        </p:sp>
      </p:grpSp>
      <p:sp>
        <p:nvSpPr>
          <p:cNvPr id="13" name="Vertical Text Placeholder 12">
            <a:extLst>
              <a:ext uri="{FF2B5EF4-FFF2-40B4-BE49-F238E27FC236}">
                <a16:creationId xmlns:a16="http://schemas.microsoft.com/office/drawing/2014/main" id="{EFCDE43B-3B0C-41DC-46B7-63D1CB9482E8}"/>
              </a:ext>
            </a:extLst>
          </p:cNvPr>
          <p:cNvSpPr>
            <a:spLocks noGrp="1"/>
          </p:cNvSpPr>
          <p:nvPr>
            <p:ph type="body" orient="vert" sz="quarter" idx="12" hasCustomPrompt="1"/>
          </p:nvPr>
        </p:nvSpPr>
        <p:spPr>
          <a:xfrm>
            <a:off x="11557000" y="914520"/>
            <a:ext cx="635000" cy="4930775"/>
          </a:xfrm>
        </p:spPr>
        <p:txBody>
          <a:bodyPr vert="eaVert" anchor="ctr" anchorCtr="0"/>
          <a:lstStyle>
            <a:lvl1pPr marL="0" indent="0">
              <a:buFontTx/>
              <a:buNone/>
              <a:defRPr sz="1400" b="1" i="0" cap="all" baseline="0">
                <a:solidFill>
                  <a:schemeClr val="accent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188" indent="0">
              <a:buFontTx/>
              <a:buNone/>
              <a:defRPr sz="1400" b="1" i="0">
                <a:latin typeface="Open Sans Extrabold" panose="020B0606030504020204" pitchFamily="34" charset="0"/>
                <a:ea typeface="Open Sans Extrabold" panose="020B0606030504020204" pitchFamily="34" charset="0"/>
                <a:cs typeface="Open Sans Extrabold" panose="020B0606030504020204" pitchFamily="34" charset="0"/>
              </a:defRPr>
            </a:lvl2pPr>
            <a:lvl3pPr marL="914377" indent="0">
              <a:buFontTx/>
              <a:buNone/>
              <a:defRPr sz="1400" b="1" i="0">
                <a:latin typeface="Open Sans Extrabold" panose="020B0606030504020204" pitchFamily="34" charset="0"/>
                <a:ea typeface="Open Sans Extrabold" panose="020B0606030504020204" pitchFamily="34" charset="0"/>
                <a:cs typeface="Open Sans Extrabold" panose="020B0606030504020204" pitchFamily="34" charset="0"/>
              </a:defRPr>
            </a:lvl3pPr>
            <a:lvl4pPr marL="1371566" indent="0">
              <a:buFontTx/>
              <a:buNone/>
              <a:defRPr sz="1400" b="1" i="0">
                <a:latin typeface="Open Sans Extrabold" panose="020B0606030504020204" pitchFamily="34" charset="0"/>
                <a:ea typeface="Open Sans Extrabold" panose="020B0606030504020204" pitchFamily="34" charset="0"/>
                <a:cs typeface="Open Sans Extrabold" panose="020B0606030504020204" pitchFamily="34" charset="0"/>
              </a:defRPr>
            </a:lvl4pPr>
            <a:lvl5pPr marL="1828755" indent="0">
              <a:buFontTx/>
              <a:buNone/>
              <a:defRPr sz="1400" b="1" i="0">
                <a:latin typeface="Open Sans Extrabold" panose="020B0606030504020204" pitchFamily="34" charset="0"/>
                <a:ea typeface="Open Sans Extrabold" panose="020B0606030504020204" pitchFamily="34" charset="0"/>
                <a:cs typeface="Open Sans Extrabold" panose="020B0606030504020204" pitchFamily="34" charset="0"/>
              </a:defRPr>
            </a:lvl5pPr>
          </a:lstStyle>
          <a:p>
            <a:pPr lvl="0"/>
            <a:r>
              <a:rPr lang="en-US"/>
              <a:t>INSERT SHORT TITLE</a:t>
            </a:r>
          </a:p>
        </p:txBody>
      </p:sp>
      <p:sp>
        <p:nvSpPr>
          <p:cNvPr id="20" name="Picture Placeholder 19">
            <a:extLst>
              <a:ext uri="{FF2B5EF4-FFF2-40B4-BE49-F238E27FC236}">
                <a16:creationId xmlns:a16="http://schemas.microsoft.com/office/drawing/2014/main" id="{D4D9AC86-52B6-018C-03AC-DCD8CCB2A513}"/>
              </a:ext>
            </a:extLst>
          </p:cNvPr>
          <p:cNvSpPr>
            <a:spLocks noGrp="1"/>
          </p:cNvSpPr>
          <p:nvPr>
            <p:ph type="pic" sz="quarter" idx="13"/>
          </p:nvPr>
        </p:nvSpPr>
        <p:spPr>
          <a:xfrm>
            <a:off x="8113713" y="0"/>
            <a:ext cx="3443287" cy="6858000"/>
          </a:xfrm>
        </p:spPr>
        <p:txBody>
          <a:bodyPr/>
          <a:lstStyle/>
          <a:p>
            <a:r>
              <a:rPr lang="en-US"/>
              <a:t>Click icon to add picture</a:t>
            </a:r>
          </a:p>
        </p:txBody>
      </p:sp>
      <p:sp>
        <p:nvSpPr>
          <p:cNvPr id="2" name="Slide Number Placeholder 1">
            <a:extLst>
              <a:ext uri="{FF2B5EF4-FFF2-40B4-BE49-F238E27FC236}">
                <a16:creationId xmlns:a16="http://schemas.microsoft.com/office/drawing/2014/main" id="{582729E5-4781-20F5-2C09-A2AF8390A0C0}"/>
              </a:ext>
            </a:extLst>
          </p:cNvPr>
          <p:cNvSpPr>
            <a:spLocks noGrp="1"/>
          </p:cNvSpPr>
          <p:nvPr>
            <p:ph type="sldNum" sz="quarter" idx="14"/>
          </p:nvPr>
        </p:nvSpPr>
        <p:spPr/>
        <p:txBody>
          <a:bodyPr/>
          <a:lstStyle/>
          <a:p>
            <a:pPr algn="ctr"/>
            <a:fld id="{03E6EC76-EBAC-4199-926F-A9991477679B}" type="slidenum">
              <a:rPr lang="en-US" smtClean="0"/>
              <a:pPr algn="ctr"/>
              <a:t>‹#›</a:t>
            </a:fld>
            <a:endParaRPr lang="en-US"/>
          </a:p>
        </p:txBody>
      </p:sp>
      <p:sp>
        <p:nvSpPr>
          <p:cNvPr id="6" name="Title 5">
            <a:extLst>
              <a:ext uri="{FF2B5EF4-FFF2-40B4-BE49-F238E27FC236}">
                <a16:creationId xmlns:a16="http://schemas.microsoft.com/office/drawing/2014/main" id="{51E533F9-300C-69F0-44D2-FC1FC184BE0F}"/>
              </a:ext>
            </a:extLst>
          </p:cNvPr>
          <p:cNvSpPr>
            <a:spLocks noGrp="1"/>
          </p:cNvSpPr>
          <p:nvPr>
            <p:ph type="title"/>
          </p:nvPr>
        </p:nvSpPr>
        <p:spPr>
          <a:xfrm>
            <a:off x="698878" y="-1"/>
            <a:ext cx="6986187" cy="823596"/>
          </a:xfrm>
        </p:spPr>
        <p:txBody>
          <a:bodyPr lIns="0" anchor="b" anchorCtr="0"/>
          <a:lstStyle/>
          <a:p>
            <a:r>
              <a:rPr lang="en-US"/>
              <a:t>Click to edit Master title style</a:t>
            </a:r>
          </a:p>
        </p:txBody>
      </p:sp>
      <p:pic>
        <p:nvPicPr>
          <p:cNvPr id="4" name="Picture 3" descr="A blue and gold logo&#10;&#10;AI-generated content may be incorrect.">
            <a:extLst>
              <a:ext uri="{FF2B5EF4-FFF2-40B4-BE49-F238E27FC236}">
                <a16:creationId xmlns:a16="http://schemas.microsoft.com/office/drawing/2014/main" id="{7CEEBABF-C1D2-AAE9-E479-B57C1D5A91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105" y="6418151"/>
            <a:ext cx="454789" cy="214174"/>
          </a:xfrm>
          <a:prstGeom prst="rect">
            <a:avLst/>
          </a:prstGeom>
        </p:spPr>
      </p:pic>
    </p:spTree>
    <p:extLst>
      <p:ext uri="{BB962C8B-B14F-4D97-AF65-F5344CB8AC3E}">
        <p14:creationId xmlns:p14="http://schemas.microsoft.com/office/powerpoint/2010/main" val="1975397925"/>
      </p:ext>
    </p:extLst>
  </p:cSld>
  <p:clrMapOvr>
    <a:masterClrMapping/>
  </p:clrMapOvr>
  <p:transition>
    <p:fade/>
  </p:transition>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eneral Content- Low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737B3-F2DC-6529-C968-D8EA154BE19B}"/>
              </a:ext>
            </a:extLst>
          </p:cNvPr>
          <p:cNvSpPr>
            <a:spLocks noGrp="1"/>
          </p:cNvSpPr>
          <p:nvPr>
            <p:ph idx="1"/>
          </p:nvPr>
        </p:nvSpPr>
        <p:spPr>
          <a:xfrm>
            <a:off x="3667958" y="557895"/>
            <a:ext cx="7290328" cy="3810086"/>
          </a:xfrm>
          <a:prstGeom prst="rect">
            <a:avLst/>
          </a:prstGeom>
        </p:spPr>
        <p:txBody>
          <a:bodyPr/>
          <a:lstStyle>
            <a:lvl1pPr marL="228600" indent="-228600">
              <a:lnSpc>
                <a:spcPct val="100000"/>
              </a:lnSpc>
              <a:buClr>
                <a:srgbClr val="1C8182"/>
              </a:buClr>
              <a:buFontTx/>
              <a:buBlip>
                <a:blip r:embed="rId2"/>
              </a:buBlip>
              <a:defRPr sz="2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nSpc>
                <a:spcPct val="100000"/>
              </a:lnSpc>
              <a:buClr>
                <a:srgbClr val="1C8182"/>
              </a:buClr>
              <a:buFontTx/>
              <a:buBlip>
                <a:blip r:embed="rId2"/>
              </a:buBlip>
              <a:defRPr sz="20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nSpc>
                <a:spcPct val="100000"/>
              </a:lnSpc>
              <a:buClr>
                <a:srgbClr val="1C8182"/>
              </a:buClr>
              <a:buFontTx/>
              <a:buBlip>
                <a:blip r:embed="rId2"/>
              </a:buBlip>
              <a:defRPr sz="18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nSpc>
                <a:spcPct val="100000"/>
              </a:lnSpc>
              <a:buClr>
                <a:srgbClr val="1C8182"/>
              </a:buClr>
              <a:buFontTx/>
              <a:buBlip>
                <a:blip r:embed="rId2"/>
              </a:buBlip>
              <a:defRPr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nSpc>
                <a:spcPct val="100000"/>
              </a:lnSpc>
              <a:buClr>
                <a:srgbClr val="1C8182"/>
              </a:buClr>
              <a:buFontTx/>
              <a:buBlip>
                <a:blip r:embed="rId2"/>
              </a:buBlip>
              <a:defRPr sz="14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08829A91-9AA9-A006-0B08-0EE1FD70FB43}"/>
              </a:ext>
            </a:extLst>
          </p:cNvPr>
          <p:cNvSpPr>
            <a:spLocks noGrp="1"/>
          </p:cNvSpPr>
          <p:nvPr>
            <p:ph type="title" hasCustomPrompt="1"/>
          </p:nvPr>
        </p:nvSpPr>
        <p:spPr>
          <a:xfrm>
            <a:off x="3225362" y="5844612"/>
            <a:ext cx="7732925" cy="549275"/>
          </a:xfrm>
          <a:prstGeom prst="rect">
            <a:avLst/>
          </a:prstGeom>
          <a:noFill/>
        </p:spPr>
        <p:txBody>
          <a:bodyPr rIns="365760">
            <a:normAutofit/>
          </a:bodyPr>
          <a:lstStyle>
            <a:lvl1pPr algn="r">
              <a:defRPr sz="3200" b="1" cap="none">
                <a:solidFill>
                  <a:schemeClr val="accent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29E20222-1047-1195-03D1-DA85F5F3E38E}"/>
              </a:ext>
            </a:extLst>
          </p:cNvPr>
          <p:cNvSpPr>
            <a:spLocks noGrp="1"/>
          </p:cNvSpPr>
          <p:nvPr>
            <p:ph type="body" sz="quarter" idx="10" hasCustomPrompt="1"/>
          </p:nvPr>
        </p:nvSpPr>
        <p:spPr>
          <a:xfrm>
            <a:off x="3225361" y="5469346"/>
            <a:ext cx="7732925" cy="375949"/>
          </a:xfrm>
          <a:prstGeom prst="rect">
            <a:avLst/>
          </a:prstGeom>
        </p:spPr>
        <p:txBody>
          <a:bodyPr rIns="365760" anchor="b" anchorCtr="0"/>
          <a:lstStyle>
            <a:lvl1pPr marL="0" indent="0" algn="r">
              <a:buNone/>
              <a:defRPr sz="1600" cap="all" baseline="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Subtitle</a:t>
            </a:r>
          </a:p>
        </p:txBody>
      </p:sp>
      <p:grpSp>
        <p:nvGrpSpPr>
          <p:cNvPr id="6" name="Group">
            <a:extLst>
              <a:ext uri="{FF2B5EF4-FFF2-40B4-BE49-F238E27FC236}">
                <a16:creationId xmlns:a16="http://schemas.microsoft.com/office/drawing/2014/main" id="{674F443E-B053-3497-532B-C6546E80BC71}"/>
              </a:ext>
            </a:extLst>
          </p:cNvPr>
          <p:cNvGrpSpPr>
            <a:grpSpLocks/>
          </p:cNvGrpSpPr>
          <p:nvPr userDrawn="1"/>
        </p:nvGrpSpPr>
        <p:grpSpPr>
          <a:xfrm>
            <a:off x="11557000" y="0"/>
            <a:ext cx="635000" cy="6858001"/>
            <a:chOff x="0" y="0"/>
            <a:chExt cx="1270000" cy="13716000"/>
          </a:xfrm>
        </p:grpSpPr>
        <p:sp>
          <p:nvSpPr>
            <p:cNvPr id="8" name="Rectangle">
              <a:extLst>
                <a:ext uri="{FF2B5EF4-FFF2-40B4-BE49-F238E27FC236}">
                  <a16:creationId xmlns:a16="http://schemas.microsoft.com/office/drawing/2014/main" id="{3617DC3F-AD2E-A255-72D1-B8F186384397}"/>
                </a:ext>
              </a:extLst>
            </p:cNvPr>
            <p:cNvSpPr>
              <a:spLocks/>
            </p:cNvSpPr>
            <p:nvPr/>
          </p:nvSpPr>
          <p:spPr>
            <a:xfrm>
              <a:off x="0" y="1270000"/>
              <a:ext cx="1270000" cy="12446000"/>
            </a:xfrm>
            <a:prstGeom prst="rect">
              <a:avLst/>
            </a:prstGeom>
            <a:solidFill>
              <a:schemeClr val="bg1">
                <a:lumMod val="95000"/>
              </a:schemeClr>
            </a:solid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82DD4D1F-DC88-0CC0-A335-B410533BF387}"/>
                </a:ext>
              </a:extLst>
            </p:cNvPr>
            <p:cNvSpPr>
              <a:spLocks/>
            </p:cNvSpPr>
            <p:nvPr userDrawn="1"/>
          </p:nvSpPr>
          <p:spPr>
            <a:xfrm>
              <a:off x="0" y="0"/>
              <a:ext cx="1270000" cy="1270000"/>
            </a:xfrm>
            <a:prstGeom prst="rect">
              <a:avLst/>
            </a:prstGeom>
            <a:solidFill>
              <a:schemeClr val="accent1"/>
            </a:solid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p>
          </p:txBody>
        </p:sp>
      </p:grpSp>
      <p:sp>
        <p:nvSpPr>
          <p:cNvPr id="10" name="Vertical Text Placeholder 12">
            <a:extLst>
              <a:ext uri="{FF2B5EF4-FFF2-40B4-BE49-F238E27FC236}">
                <a16:creationId xmlns:a16="http://schemas.microsoft.com/office/drawing/2014/main" id="{8510CD8B-E549-49BC-E701-C5E1C4451D9B}"/>
              </a:ext>
            </a:extLst>
          </p:cNvPr>
          <p:cNvSpPr>
            <a:spLocks noGrp="1"/>
          </p:cNvSpPr>
          <p:nvPr>
            <p:ph type="body" orient="vert" sz="quarter" idx="12" hasCustomPrompt="1"/>
          </p:nvPr>
        </p:nvSpPr>
        <p:spPr>
          <a:xfrm>
            <a:off x="11557000" y="914520"/>
            <a:ext cx="635000" cy="4930775"/>
          </a:xfrm>
        </p:spPr>
        <p:txBody>
          <a:bodyPr vert="eaVert" anchor="ctr" anchorCtr="0"/>
          <a:lstStyle>
            <a:lvl1pPr marL="0" indent="0">
              <a:buFontTx/>
              <a:buNone/>
              <a:defRPr sz="1400" b="1" i="0" cap="all" baseline="0">
                <a:solidFill>
                  <a:schemeClr val="accent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188" indent="0">
              <a:buFontTx/>
              <a:buNone/>
              <a:defRPr sz="1400" b="1" i="0">
                <a:latin typeface="Open Sans Extrabold" panose="020B0606030504020204" pitchFamily="34" charset="0"/>
                <a:ea typeface="Open Sans Extrabold" panose="020B0606030504020204" pitchFamily="34" charset="0"/>
                <a:cs typeface="Open Sans Extrabold" panose="020B0606030504020204" pitchFamily="34" charset="0"/>
              </a:defRPr>
            </a:lvl2pPr>
            <a:lvl3pPr marL="914377" indent="0">
              <a:buFontTx/>
              <a:buNone/>
              <a:defRPr sz="1400" b="1" i="0">
                <a:latin typeface="Open Sans Extrabold" panose="020B0606030504020204" pitchFamily="34" charset="0"/>
                <a:ea typeface="Open Sans Extrabold" panose="020B0606030504020204" pitchFamily="34" charset="0"/>
                <a:cs typeface="Open Sans Extrabold" panose="020B0606030504020204" pitchFamily="34" charset="0"/>
              </a:defRPr>
            </a:lvl3pPr>
            <a:lvl4pPr marL="1371566" indent="0">
              <a:buFontTx/>
              <a:buNone/>
              <a:defRPr sz="1400" b="1" i="0">
                <a:latin typeface="Open Sans Extrabold" panose="020B0606030504020204" pitchFamily="34" charset="0"/>
                <a:ea typeface="Open Sans Extrabold" panose="020B0606030504020204" pitchFamily="34" charset="0"/>
                <a:cs typeface="Open Sans Extrabold" panose="020B0606030504020204" pitchFamily="34" charset="0"/>
              </a:defRPr>
            </a:lvl4pPr>
            <a:lvl5pPr marL="1828755" indent="0">
              <a:buFontTx/>
              <a:buNone/>
              <a:defRPr sz="1400" b="1" i="0">
                <a:latin typeface="Open Sans Extrabold" panose="020B0606030504020204" pitchFamily="34" charset="0"/>
                <a:ea typeface="Open Sans Extrabold" panose="020B0606030504020204" pitchFamily="34" charset="0"/>
                <a:cs typeface="Open Sans Extrabold" panose="020B0606030504020204" pitchFamily="34" charset="0"/>
              </a:defRPr>
            </a:lvl5pPr>
          </a:lstStyle>
          <a:p>
            <a:pPr lvl="0"/>
            <a:r>
              <a:rPr lang="en-US"/>
              <a:t>INSERT SHORT TITLE</a:t>
            </a:r>
          </a:p>
        </p:txBody>
      </p:sp>
      <p:sp>
        <p:nvSpPr>
          <p:cNvPr id="13" name="Picture Placeholder 12">
            <a:extLst>
              <a:ext uri="{FF2B5EF4-FFF2-40B4-BE49-F238E27FC236}">
                <a16:creationId xmlns:a16="http://schemas.microsoft.com/office/drawing/2014/main" id="{64044AC9-5ED4-032A-CD45-A12CF480773C}"/>
              </a:ext>
            </a:extLst>
          </p:cNvPr>
          <p:cNvSpPr>
            <a:spLocks noGrp="1"/>
          </p:cNvSpPr>
          <p:nvPr>
            <p:ph type="pic" sz="quarter" idx="13"/>
          </p:nvPr>
        </p:nvSpPr>
        <p:spPr>
          <a:xfrm>
            <a:off x="0" y="0"/>
            <a:ext cx="3076575" cy="6858000"/>
          </a:xfrm>
        </p:spPr>
        <p:txBody>
          <a:bodyPr/>
          <a:lstStyle/>
          <a:p>
            <a:r>
              <a:rPr lang="en-US"/>
              <a:t>Click icon to add picture</a:t>
            </a:r>
          </a:p>
        </p:txBody>
      </p:sp>
      <p:sp>
        <p:nvSpPr>
          <p:cNvPr id="4" name="Slide Number Placeholder 3">
            <a:extLst>
              <a:ext uri="{FF2B5EF4-FFF2-40B4-BE49-F238E27FC236}">
                <a16:creationId xmlns:a16="http://schemas.microsoft.com/office/drawing/2014/main" id="{185D53F9-F9FC-6773-3D1C-9C3429A4287F}"/>
              </a:ext>
            </a:extLst>
          </p:cNvPr>
          <p:cNvSpPr>
            <a:spLocks noGrp="1"/>
          </p:cNvSpPr>
          <p:nvPr>
            <p:ph type="sldNum" sz="quarter" idx="14"/>
          </p:nvPr>
        </p:nvSpPr>
        <p:spPr/>
        <p:txBody>
          <a:bodyPr/>
          <a:lstStyle/>
          <a:p>
            <a:pPr algn="ctr"/>
            <a:fld id="{03E6EC76-EBAC-4199-926F-A9991477679B}" type="slidenum">
              <a:rPr lang="en-US" smtClean="0"/>
              <a:pPr algn="ctr"/>
              <a:t>‹#›</a:t>
            </a:fld>
            <a:endParaRPr lang="en-US"/>
          </a:p>
        </p:txBody>
      </p:sp>
      <p:pic>
        <p:nvPicPr>
          <p:cNvPr id="7" name="Picture 6" descr="A blue and gold logo&#10;&#10;AI-generated content may be incorrect.">
            <a:extLst>
              <a:ext uri="{FF2B5EF4-FFF2-40B4-BE49-F238E27FC236}">
                <a16:creationId xmlns:a16="http://schemas.microsoft.com/office/drawing/2014/main" id="{7495886D-61E4-BB7F-730D-EEF260E7AEB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105" y="6418151"/>
            <a:ext cx="454789" cy="214174"/>
          </a:xfrm>
          <a:prstGeom prst="rect">
            <a:avLst/>
          </a:prstGeom>
        </p:spPr>
      </p:pic>
    </p:spTree>
    <p:extLst>
      <p:ext uri="{BB962C8B-B14F-4D97-AF65-F5344CB8AC3E}">
        <p14:creationId xmlns:p14="http://schemas.microsoft.com/office/powerpoint/2010/main" val="4169167873"/>
      </p:ext>
    </p:extLst>
  </p:cSld>
  <p:clrMapOvr>
    <a:masterClrMapping/>
  </p:clrMapOvr>
  <p:transition>
    <p:fade/>
  </p:transition>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eneral Content- Center">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180442DF-5604-F429-EADD-8C19BAB64DB6}"/>
              </a:ext>
            </a:extLst>
          </p:cNvPr>
          <p:cNvSpPr>
            <a:spLocks noGrp="1"/>
          </p:cNvSpPr>
          <p:nvPr>
            <p:ph type="title"/>
          </p:nvPr>
        </p:nvSpPr>
        <p:spPr>
          <a:xfrm>
            <a:off x="0" y="-1"/>
            <a:ext cx="11557000" cy="823596"/>
          </a:xfrm>
        </p:spPr>
        <p:txBody>
          <a:bodyPr lIns="0" anchor="b" anchorCtr="0"/>
          <a:lstStyle>
            <a:lvl1pPr algn="ctr">
              <a:defRPr/>
            </a:lvl1pPr>
          </a:lstStyle>
          <a:p>
            <a:r>
              <a:rPr lang="en-US"/>
              <a:t>Click to edit Master title style</a:t>
            </a:r>
          </a:p>
        </p:txBody>
      </p:sp>
      <p:grpSp>
        <p:nvGrpSpPr>
          <p:cNvPr id="2" name="Group">
            <a:extLst>
              <a:ext uri="{FF2B5EF4-FFF2-40B4-BE49-F238E27FC236}">
                <a16:creationId xmlns:a16="http://schemas.microsoft.com/office/drawing/2014/main" id="{D4B47443-13B5-A42A-7D8B-4D778A196A36}"/>
              </a:ext>
            </a:extLst>
          </p:cNvPr>
          <p:cNvGrpSpPr>
            <a:grpSpLocks/>
          </p:cNvGrpSpPr>
          <p:nvPr userDrawn="1"/>
        </p:nvGrpSpPr>
        <p:grpSpPr>
          <a:xfrm>
            <a:off x="11557000" y="0"/>
            <a:ext cx="635000" cy="6858001"/>
            <a:chOff x="0" y="0"/>
            <a:chExt cx="1270000" cy="13716000"/>
          </a:xfrm>
        </p:grpSpPr>
        <p:sp>
          <p:nvSpPr>
            <p:cNvPr id="3" name="Rectangle">
              <a:extLst>
                <a:ext uri="{FF2B5EF4-FFF2-40B4-BE49-F238E27FC236}">
                  <a16:creationId xmlns:a16="http://schemas.microsoft.com/office/drawing/2014/main" id="{CB378CE8-B345-BBF3-A906-26932A22A53D}"/>
                </a:ext>
              </a:extLst>
            </p:cNvPr>
            <p:cNvSpPr>
              <a:spLocks/>
            </p:cNvSpPr>
            <p:nvPr/>
          </p:nvSpPr>
          <p:spPr>
            <a:xfrm>
              <a:off x="0" y="1270000"/>
              <a:ext cx="1270000" cy="12446000"/>
            </a:xfrm>
            <a:prstGeom prst="rect">
              <a:avLst/>
            </a:prstGeom>
            <a:solidFill>
              <a:schemeClr val="bg1">
                <a:lumMod val="95000"/>
              </a:schemeClr>
            </a:solid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p>
          </p:txBody>
        </p:sp>
        <p:sp>
          <p:nvSpPr>
            <p:cNvPr id="5" name="Square">
              <a:extLst>
                <a:ext uri="{FF2B5EF4-FFF2-40B4-BE49-F238E27FC236}">
                  <a16:creationId xmlns:a16="http://schemas.microsoft.com/office/drawing/2014/main" id="{0111B29F-8B28-8BBE-896A-98ECDA9E9501}"/>
                </a:ext>
              </a:extLst>
            </p:cNvPr>
            <p:cNvSpPr>
              <a:spLocks/>
            </p:cNvSpPr>
            <p:nvPr userDrawn="1"/>
          </p:nvSpPr>
          <p:spPr>
            <a:xfrm>
              <a:off x="0" y="0"/>
              <a:ext cx="1270000" cy="1270000"/>
            </a:xfrm>
            <a:prstGeom prst="rect">
              <a:avLst/>
            </a:prstGeom>
            <a:solidFill>
              <a:schemeClr val="accent1"/>
            </a:solid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p>
          </p:txBody>
        </p:sp>
      </p:grpSp>
      <p:sp>
        <p:nvSpPr>
          <p:cNvPr id="7" name="Vertical Text Placeholder 12">
            <a:extLst>
              <a:ext uri="{FF2B5EF4-FFF2-40B4-BE49-F238E27FC236}">
                <a16:creationId xmlns:a16="http://schemas.microsoft.com/office/drawing/2014/main" id="{EC4380FA-62A3-22A1-98B0-D64886E79E30}"/>
              </a:ext>
            </a:extLst>
          </p:cNvPr>
          <p:cNvSpPr>
            <a:spLocks noGrp="1"/>
          </p:cNvSpPr>
          <p:nvPr>
            <p:ph type="body" orient="vert" sz="quarter" idx="12" hasCustomPrompt="1"/>
          </p:nvPr>
        </p:nvSpPr>
        <p:spPr>
          <a:xfrm>
            <a:off x="11557000" y="914520"/>
            <a:ext cx="635000" cy="4930775"/>
          </a:xfrm>
        </p:spPr>
        <p:txBody>
          <a:bodyPr vert="eaVert" anchor="ctr" anchorCtr="0"/>
          <a:lstStyle>
            <a:lvl1pPr marL="0" indent="0">
              <a:buFontTx/>
              <a:buNone/>
              <a:defRPr sz="1400" b="1" i="0" cap="all" baseline="0">
                <a:solidFill>
                  <a:schemeClr val="accent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188" indent="0">
              <a:buFontTx/>
              <a:buNone/>
              <a:defRPr sz="1400" b="1" i="0">
                <a:latin typeface="Open Sans Extrabold" panose="020B0606030504020204" pitchFamily="34" charset="0"/>
                <a:ea typeface="Open Sans Extrabold" panose="020B0606030504020204" pitchFamily="34" charset="0"/>
                <a:cs typeface="Open Sans Extrabold" panose="020B0606030504020204" pitchFamily="34" charset="0"/>
              </a:defRPr>
            </a:lvl2pPr>
            <a:lvl3pPr marL="914377" indent="0">
              <a:buFontTx/>
              <a:buNone/>
              <a:defRPr sz="1400" b="1" i="0">
                <a:latin typeface="Open Sans Extrabold" panose="020B0606030504020204" pitchFamily="34" charset="0"/>
                <a:ea typeface="Open Sans Extrabold" panose="020B0606030504020204" pitchFamily="34" charset="0"/>
                <a:cs typeface="Open Sans Extrabold" panose="020B0606030504020204" pitchFamily="34" charset="0"/>
              </a:defRPr>
            </a:lvl3pPr>
            <a:lvl4pPr marL="1371566" indent="0">
              <a:buFontTx/>
              <a:buNone/>
              <a:defRPr sz="1400" b="1" i="0">
                <a:latin typeface="Open Sans Extrabold" panose="020B0606030504020204" pitchFamily="34" charset="0"/>
                <a:ea typeface="Open Sans Extrabold" panose="020B0606030504020204" pitchFamily="34" charset="0"/>
                <a:cs typeface="Open Sans Extrabold" panose="020B0606030504020204" pitchFamily="34" charset="0"/>
              </a:defRPr>
            </a:lvl4pPr>
            <a:lvl5pPr marL="1828755" indent="0">
              <a:buFontTx/>
              <a:buNone/>
              <a:defRPr sz="1400" b="1" i="0">
                <a:latin typeface="Open Sans Extrabold" panose="020B0606030504020204" pitchFamily="34" charset="0"/>
                <a:ea typeface="Open Sans Extrabold" panose="020B0606030504020204" pitchFamily="34" charset="0"/>
                <a:cs typeface="Open Sans Extrabold" panose="020B0606030504020204" pitchFamily="34" charset="0"/>
              </a:defRPr>
            </a:lvl5pPr>
          </a:lstStyle>
          <a:p>
            <a:pPr lvl="0"/>
            <a:r>
              <a:rPr lang="en-US"/>
              <a:t>INSERT SHORT TITLE</a:t>
            </a:r>
          </a:p>
        </p:txBody>
      </p:sp>
      <p:sp>
        <p:nvSpPr>
          <p:cNvPr id="6" name="Slide Number Placeholder 5">
            <a:extLst>
              <a:ext uri="{FF2B5EF4-FFF2-40B4-BE49-F238E27FC236}">
                <a16:creationId xmlns:a16="http://schemas.microsoft.com/office/drawing/2014/main" id="{F97D65A3-6169-F89E-7BF0-A74BC09FA29E}"/>
              </a:ext>
            </a:extLst>
          </p:cNvPr>
          <p:cNvSpPr>
            <a:spLocks noGrp="1"/>
          </p:cNvSpPr>
          <p:nvPr>
            <p:ph type="sldNum" sz="quarter" idx="13"/>
          </p:nvPr>
        </p:nvSpPr>
        <p:spPr/>
        <p:txBody>
          <a:bodyPr/>
          <a:lstStyle/>
          <a:p>
            <a:pPr algn="ctr"/>
            <a:fld id="{03E6EC76-EBAC-4199-926F-A9991477679B}" type="slidenum">
              <a:rPr lang="en-US" smtClean="0"/>
              <a:pPr algn="ctr"/>
              <a:t>‹#›</a:t>
            </a:fld>
            <a:endParaRPr lang="en-US"/>
          </a:p>
        </p:txBody>
      </p:sp>
      <p:pic>
        <p:nvPicPr>
          <p:cNvPr id="14" name="Picture 13" descr="A blue and gold logo&#10;&#10;AI-generated content may be incorrect.">
            <a:extLst>
              <a:ext uri="{FF2B5EF4-FFF2-40B4-BE49-F238E27FC236}">
                <a16:creationId xmlns:a16="http://schemas.microsoft.com/office/drawing/2014/main" id="{22E44A47-8DCB-856F-B8E1-3065263560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47105" y="6418151"/>
            <a:ext cx="454789" cy="214174"/>
          </a:xfrm>
          <a:prstGeom prst="rect">
            <a:avLst/>
          </a:prstGeom>
        </p:spPr>
      </p:pic>
      <p:sp>
        <p:nvSpPr>
          <p:cNvPr id="11" name="Content Placeholder 2">
            <a:extLst>
              <a:ext uri="{FF2B5EF4-FFF2-40B4-BE49-F238E27FC236}">
                <a16:creationId xmlns:a16="http://schemas.microsoft.com/office/drawing/2014/main" id="{3D11923D-4D2A-7BE4-4AF3-EFC1FF37741C}"/>
              </a:ext>
            </a:extLst>
          </p:cNvPr>
          <p:cNvSpPr>
            <a:spLocks noGrp="1"/>
          </p:cNvSpPr>
          <p:nvPr>
            <p:ph idx="1"/>
          </p:nvPr>
        </p:nvSpPr>
        <p:spPr>
          <a:xfrm>
            <a:off x="452611" y="1939636"/>
            <a:ext cx="10613974" cy="3810086"/>
          </a:xfrm>
          <a:prstGeom prst="rect">
            <a:avLst/>
          </a:prstGeom>
        </p:spPr>
        <p:txBody>
          <a:bodyPr>
            <a:normAutofit/>
          </a:bodyPr>
          <a:lstStyle>
            <a:lvl1pPr marL="228600" indent="-228600">
              <a:lnSpc>
                <a:spcPct val="100000"/>
              </a:lnSpc>
              <a:buClr>
                <a:schemeClr val="accent4"/>
              </a:buClr>
              <a:buFontTx/>
              <a:buBlip>
                <a:blip r:embed="rId3"/>
              </a:buBlip>
              <a:defRPr sz="2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nSpc>
                <a:spcPct val="100000"/>
              </a:lnSpc>
              <a:buClr>
                <a:schemeClr val="accent4"/>
              </a:buClr>
              <a:buFontTx/>
              <a:buBlip>
                <a:blip r:embed="rId3"/>
              </a:buBlip>
              <a:defRPr sz="20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nSpc>
                <a:spcPct val="100000"/>
              </a:lnSpc>
              <a:buClr>
                <a:schemeClr val="accent4"/>
              </a:buClr>
              <a:buFontTx/>
              <a:buBlip>
                <a:blip r:embed="rId3"/>
              </a:buBlip>
              <a:defRPr sz="18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nSpc>
                <a:spcPct val="100000"/>
              </a:lnSpc>
              <a:buClr>
                <a:schemeClr val="accent4"/>
              </a:buClr>
              <a:buFontTx/>
              <a:buBlip>
                <a:blip r:embed="rId3"/>
              </a:buBlip>
              <a:defRPr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nSpc>
                <a:spcPct val="100000"/>
              </a:lnSpc>
              <a:buClr>
                <a:schemeClr val="accent4"/>
              </a:buClr>
              <a:buFontTx/>
              <a:buBlip>
                <a:blip r:embed="rId3"/>
              </a:buBlip>
              <a:defRPr sz="14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4">
            <a:extLst>
              <a:ext uri="{FF2B5EF4-FFF2-40B4-BE49-F238E27FC236}">
                <a16:creationId xmlns:a16="http://schemas.microsoft.com/office/drawing/2014/main" id="{5973B16A-7902-6262-2A37-31547AE6386D}"/>
              </a:ext>
            </a:extLst>
          </p:cNvPr>
          <p:cNvSpPr>
            <a:spLocks noGrp="1"/>
          </p:cNvSpPr>
          <p:nvPr>
            <p:ph type="body" sz="quarter" idx="11" hasCustomPrompt="1"/>
          </p:nvPr>
        </p:nvSpPr>
        <p:spPr>
          <a:xfrm>
            <a:off x="0" y="823595"/>
            <a:ext cx="11557000" cy="423314"/>
          </a:xfrm>
          <a:prstGeom prst="rect">
            <a:avLst/>
          </a:prstGeom>
        </p:spPr>
        <p:txBody>
          <a:bodyPr lIns="0"/>
          <a:lstStyle>
            <a:lvl1pPr marL="0" indent="0" algn="ctr">
              <a:buNone/>
              <a:defRPr sz="1600" cap="all" baseline="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subtitle</a:t>
            </a:r>
          </a:p>
        </p:txBody>
      </p:sp>
    </p:spTree>
    <p:extLst>
      <p:ext uri="{BB962C8B-B14F-4D97-AF65-F5344CB8AC3E}">
        <p14:creationId xmlns:p14="http://schemas.microsoft.com/office/powerpoint/2010/main" val="1588218111"/>
      </p:ext>
    </p:extLst>
  </p:cSld>
  <p:clrMapOvr>
    <a:masterClrMapping/>
  </p:clrMapOvr>
  <p:transition>
    <p:fade/>
  </p:transition>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eneral Content - Left Image">
    <p:spTree>
      <p:nvGrpSpPr>
        <p:cNvPr id="1" name=""/>
        <p:cNvGrpSpPr/>
        <p:nvPr/>
      </p:nvGrpSpPr>
      <p:grpSpPr>
        <a:xfrm>
          <a:off x="0" y="0"/>
          <a:ext cx="0" cy="0"/>
          <a:chOff x="0" y="0"/>
          <a:chExt cx="0" cy="0"/>
        </a:xfrm>
      </p:grpSpPr>
      <p:grpSp>
        <p:nvGrpSpPr>
          <p:cNvPr id="8" name="Group">
            <a:extLst>
              <a:ext uri="{FF2B5EF4-FFF2-40B4-BE49-F238E27FC236}">
                <a16:creationId xmlns:a16="http://schemas.microsoft.com/office/drawing/2014/main" id="{1D8310DF-5494-8E55-40AB-A904BEF14B6A}"/>
              </a:ext>
            </a:extLst>
          </p:cNvPr>
          <p:cNvGrpSpPr/>
          <p:nvPr/>
        </p:nvGrpSpPr>
        <p:grpSpPr>
          <a:xfrm>
            <a:off x="11557000" y="0"/>
            <a:ext cx="635000" cy="6858001"/>
            <a:chOff x="0" y="0"/>
            <a:chExt cx="1270000" cy="13716000"/>
          </a:xfrm>
        </p:grpSpPr>
        <p:sp>
          <p:nvSpPr>
            <p:cNvPr id="10" name="Rectangle">
              <a:extLst>
                <a:ext uri="{FF2B5EF4-FFF2-40B4-BE49-F238E27FC236}">
                  <a16:creationId xmlns:a16="http://schemas.microsoft.com/office/drawing/2014/main" id="{D5C8D536-F2B5-B660-E548-2B5277DAE3F1}"/>
                </a:ext>
              </a:extLst>
            </p:cNvPr>
            <p:cNvSpPr/>
            <p:nvPr/>
          </p:nvSpPr>
          <p:spPr>
            <a:xfrm>
              <a:off x="0" y="1270000"/>
              <a:ext cx="1270000" cy="12446000"/>
            </a:xfrm>
            <a:prstGeom prst="rect">
              <a:avLst/>
            </a:prstGeom>
            <a:solidFill>
              <a:schemeClr val="bg1">
                <a:lumMod val="95000"/>
              </a:schemeClr>
            </a:solid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p>
          </p:txBody>
        </p:sp>
        <p:sp>
          <p:nvSpPr>
            <p:cNvPr id="11" name="Square">
              <a:extLst>
                <a:ext uri="{FF2B5EF4-FFF2-40B4-BE49-F238E27FC236}">
                  <a16:creationId xmlns:a16="http://schemas.microsoft.com/office/drawing/2014/main" id="{AE26D034-5633-1A2F-FAB5-2CE008A5A431}"/>
                </a:ext>
              </a:extLst>
            </p:cNvPr>
            <p:cNvSpPr/>
            <p:nvPr/>
          </p:nvSpPr>
          <p:spPr>
            <a:xfrm>
              <a:off x="0" y="0"/>
              <a:ext cx="1270000" cy="1270000"/>
            </a:xfrm>
            <a:prstGeom prst="rect">
              <a:avLst/>
            </a:prstGeom>
            <a:solidFill>
              <a:schemeClr val="accent1"/>
            </a:solid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p>
          </p:txBody>
        </p:sp>
      </p:grpSp>
      <p:sp>
        <p:nvSpPr>
          <p:cNvPr id="15" name="Picture Placeholder 13">
            <a:extLst>
              <a:ext uri="{FF2B5EF4-FFF2-40B4-BE49-F238E27FC236}">
                <a16:creationId xmlns:a16="http://schemas.microsoft.com/office/drawing/2014/main" id="{4AC48317-92DB-FCC1-445A-2BB483FD847F}"/>
              </a:ext>
            </a:extLst>
          </p:cNvPr>
          <p:cNvSpPr>
            <a:spLocks noGrp="1"/>
          </p:cNvSpPr>
          <p:nvPr>
            <p:ph type="pic" sz="quarter" idx="11" hasCustomPrompt="1"/>
          </p:nvPr>
        </p:nvSpPr>
        <p:spPr>
          <a:xfrm>
            <a:off x="0" y="0"/>
            <a:ext cx="5689600" cy="6858000"/>
          </a:xfrm>
        </p:spPr>
        <p:txBody>
          <a:bodyPr/>
          <a:lstStyle>
            <a:lvl1pPr marL="0" indent="0">
              <a:buNone/>
              <a:defRPr i="1">
                <a:solidFill>
                  <a:schemeClr val="bg1"/>
                </a:solidFill>
              </a:defRPr>
            </a:lvl1pPr>
          </a:lstStyle>
          <a:p>
            <a:r>
              <a:rPr lang="en-US"/>
              <a:t>Insert Picture</a:t>
            </a:r>
          </a:p>
        </p:txBody>
      </p:sp>
      <p:sp>
        <p:nvSpPr>
          <p:cNvPr id="17" name="Text Placeholder 16">
            <a:extLst>
              <a:ext uri="{FF2B5EF4-FFF2-40B4-BE49-F238E27FC236}">
                <a16:creationId xmlns:a16="http://schemas.microsoft.com/office/drawing/2014/main" id="{8B9B9CC5-ACE5-2A18-6259-0B0DD2113C5C}"/>
              </a:ext>
            </a:extLst>
          </p:cNvPr>
          <p:cNvSpPr>
            <a:spLocks noGrp="1"/>
          </p:cNvSpPr>
          <p:nvPr>
            <p:ph type="body" sz="quarter" idx="12"/>
          </p:nvPr>
        </p:nvSpPr>
        <p:spPr>
          <a:xfrm>
            <a:off x="6502400" y="774700"/>
            <a:ext cx="4410075" cy="914400"/>
          </a:xfrm>
        </p:spPr>
        <p:txBody>
          <a:bodyPr/>
          <a:lstStyle>
            <a:lvl1pPr marL="0" indent="0">
              <a:lnSpc>
                <a:spcPct val="90000"/>
              </a:lnSpc>
              <a:spcBef>
                <a:spcPts val="0"/>
              </a:spcBef>
              <a:buNone/>
              <a:defRPr b="1">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Click to edit Master text styles</a:t>
            </a:r>
          </a:p>
        </p:txBody>
      </p:sp>
      <p:sp>
        <p:nvSpPr>
          <p:cNvPr id="19" name="Content Placeholder 2">
            <a:extLst>
              <a:ext uri="{FF2B5EF4-FFF2-40B4-BE49-F238E27FC236}">
                <a16:creationId xmlns:a16="http://schemas.microsoft.com/office/drawing/2014/main" id="{6CC48994-3D88-43D1-98CC-D5C06EC8CB6B}"/>
              </a:ext>
            </a:extLst>
          </p:cNvPr>
          <p:cNvSpPr>
            <a:spLocks noGrp="1"/>
          </p:cNvSpPr>
          <p:nvPr>
            <p:ph idx="1"/>
          </p:nvPr>
        </p:nvSpPr>
        <p:spPr>
          <a:xfrm>
            <a:off x="6198093" y="2819906"/>
            <a:ext cx="4850969" cy="3046988"/>
          </a:xfrm>
          <a:prstGeom prst="rect">
            <a:avLst/>
          </a:prstGeom>
        </p:spPr>
        <p:txBody>
          <a:bodyPr/>
          <a:lstStyle>
            <a:lvl1pPr marL="228600" indent="-228600">
              <a:lnSpc>
                <a:spcPct val="100000"/>
              </a:lnSpc>
              <a:buClr>
                <a:srgbClr val="1C8182"/>
              </a:buClr>
              <a:buFontTx/>
              <a:buBlip>
                <a:blip r:embed="rId2"/>
              </a:buBlip>
              <a:defRPr sz="2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nSpc>
                <a:spcPct val="100000"/>
              </a:lnSpc>
              <a:buClr>
                <a:srgbClr val="1C8182"/>
              </a:buClr>
              <a:buFontTx/>
              <a:buBlip>
                <a:blip r:embed="rId2"/>
              </a:buBlip>
              <a:defRPr sz="20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nSpc>
                <a:spcPct val="100000"/>
              </a:lnSpc>
              <a:buClr>
                <a:srgbClr val="1C8182"/>
              </a:buClr>
              <a:buFontTx/>
              <a:buBlip>
                <a:blip r:embed="rId2"/>
              </a:buBlip>
              <a:defRPr sz="18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nSpc>
                <a:spcPct val="100000"/>
              </a:lnSpc>
              <a:buClr>
                <a:srgbClr val="1C8182"/>
              </a:buClr>
              <a:buFontTx/>
              <a:buBlip>
                <a:blip r:embed="rId2"/>
              </a:buBlip>
              <a:defRPr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nSpc>
                <a:spcPct val="100000"/>
              </a:lnSpc>
              <a:buClr>
                <a:srgbClr val="1C8182"/>
              </a:buClr>
              <a:buFontTx/>
              <a:buBlip>
                <a:blip r:embed="rId2"/>
              </a:buBlip>
              <a:defRPr sz="14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Vertical Text Placeholder 12">
            <a:extLst>
              <a:ext uri="{FF2B5EF4-FFF2-40B4-BE49-F238E27FC236}">
                <a16:creationId xmlns:a16="http://schemas.microsoft.com/office/drawing/2014/main" id="{B7B32FDF-D8F3-E201-3E46-5100C90E2B63}"/>
              </a:ext>
            </a:extLst>
          </p:cNvPr>
          <p:cNvSpPr>
            <a:spLocks noGrp="1"/>
          </p:cNvSpPr>
          <p:nvPr>
            <p:ph type="body" orient="vert" sz="quarter" idx="13" hasCustomPrompt="1"/>
          </p:nvPr>
        </p:nvSpPr>
        <p:spPr>
          <a:xfrm>
            <a:off x="11557000" y="914520"/>
            <a:ext cx="635000" cy="4930775"/>
          </a:xfrm>
        </p:spPr>
        <p:txBody>
          <a:bodyPr vert="eaVert" anchor="ctr" anchorCtr="0"/>
          <a:lstStyle>
            <a:lvl1pPr marL="0" indent="0">
              <a:buFontTx/>
              <a:buNone/>
              <a:defRPr sz="1400" b="1" i="0" cap="all" baseline="0">
                <a:solidFill>
                  <a:schemeClr val="accent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188" indent="0">
              <a:buFontTx/>
              <a:buNone/>
              <a:defRPr sz="1400" b="1" i="0">
                <a:latin typeface="Open Sans Extrabold" panose="020B0606030504020204" pitchFamily="34" charset="0"/>
                <a:ea typeface="Open Sans Extrabold" panose="020B0606030504020204" pitchFamily="34" charset="0"/>
                <a:cs typeface="Open Sans Extrabold" panose="020B0606030504020204" pitchFamily="34" charset="0"/>
              </a:defRPr>
            </a:lvl2pPr>
            <a:lvl3pPr marL="914377" indent="0">
              <a:buFontTx/>
              <a:buNone/>
              <a:defRPr sz="1400" b="1" i="0">
                <a:latin typeface="Open Sans Extrabold" panose="020B0606030504020204" pitchFamily="34" charset="0"/>
                <a:ea typeface="Open Sans Extrabold" panose="020B0606030504020204" pitchFamily="34" charset="0"/>
                <a:cs typeface="Open Sans Extrabold" panose="020B0606030504020204" pitchFamily="34" charset="0"/>
              </a:defRPr>
            </a:lvl3pPr>
            <a:lvl4pPr marL="1371566" indent="0">
              <a:buFontTx/>
              <a:buNone/>
              <a:defRPr sz="1400" b="1" i="0">
                <a:latin typeface="Open Sans Extrabold" panose="020B0606030504020204" pitchFamily="34" charset="0"/>
                <a:ea typeface="Open Sans Extrabold" panose="020B0606030504020204" pitchFamily="34" charset="0"/>
                <a:cs typeface="Open Sans Extrabold" panose="020B0606030504020204" pitchFamily="34" charset="0"/>
              </a:defRPr>
            </a:lvl4pPr>
            <a:lvl5pPr marL="1828755" indent="0">
              <a:buFontTx/>
              <a:buNone/>
              <a:defRPr sz="1400" b="1" i="0">
                <a:latin typeface="Open Sans Extrabold" panose="020B0606030504020204" pitchFamily="34" charset="0"/>
                <a:ea typeface="Open Sans Extrabold" panose="020B0606030504020204" pitchFamily="34" charset="0"/>
                <a:cs typeface="Open Sans Extrabold" panose="020B0606030504020204" pitchFamily="34" charset="0"/>
              </a:defRPr>
            </a:lvl5pPr>
          </a:lstStyle>
          <a:p>
            <a:pPr lvl="0"/>
            <a:r>
              <a:rPr lang="en-US"/>
              <a:t>INSERT SHORT TITLE</a:t>
            </a:r>
          </a:p>
        </p:txBody>
      </p:sp>
      <p:sp>
        <p:nvSpPr>
          <p:cNvPr id="22" name="Slide Number Placeholder 1">
            <a:extLst>
              <a:ext uri="{FF2B5EF4-FFF2-40B4-BE49-F238E27FC236}">
                <a16:creationId xmlns:a16="http://schemas.microsoft.com/office/drawing/2014/main" id="{F8D70AF2-7B0C-EC24-2D13-2B67C4F6D1B0}"/>
              </a:ext>
            </a:extLst>
          </p:cNvPr>
          <p:cNvSpPr>
            <a:spLocks noGrp="1"/>
          </p:cNvSpPr>
          <p:nvPr>
            <p:ph type="sldNum" sz="quarter" idx="14"/>
          </p:nvPr>
        </p:nvSpPr>
        <p:spPr>
          <a:xfrm>
            <a:off x="11611841" y="134938"/>
            <a:ext cx="525318" cy="365125"/>
          </a:xfrm>
        </p:spPr>
        <p:txBody>
          <a:bodyPr/>
          <a:lstStyle/>
          <a:p>
            <a:pPr algn="ctr"/>
            <a:fld id="{03E6EC76-EBAC-4199-926F-A9991477679B}" type="slidenum">
              <a:rPr lang="en-US" smtClean="0"/>
              <a:pPr algn="ctr"/>
              <a:t>‹#›</a:t>
            </a:fld>
            <a:endParaRPr lang="en-US"/>
          </a:p>
        </p:txBody>
      </p:sp>
      <p:pic>
        <p:nvPicPr>
          <p:cNvPr id="2" name="Picture 1" descr="A blue and gold logo&#10;&#10;AI-generated content may be incorrect.">
            <a:extLst>
              <a:ext uri="{FF2B5EF4-FFF2-40B4-BE49-F238E27FC236}">
                <a16:creationId xmlns:a16="http://schemas.microsoft.com/office/drawing/2014/main" id="{98502BEE-5AE6-1039-31C0-899D7F3D61C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105" y="6418151"/>
            <a:ext cx="454789" cy="214174"/>
          </a:xfrm>
          <a:prstGeom prst="rect">
            <a:avLst/>
          </a:prstGeom>
        </p:spPr>
      </p:pic>
    </p:spTree>
    <p:extLst>
      <p:ext uri="{BB962C8B-B14F-4D97-AF65-F5344CB8AC3E}">
        <p14:creationId xmlns:p14="http://schemas.microsoft.com/office/powerpoint/2010/main" val="2712527563"/>
      </p:ext>
    </p:extLst>
  </p:cSld>
  <p:clrMapOvr>
    <a:masterClrMapping/>
  </p:clrMapOvr>
  <p:transition>
    <p:fade/>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Agenda Tabl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4176638" y="6627168"/>
            <a:ext cx="8015362" cy="230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1" y="6627169"/>
            <a:ext cx="2572469" cy="2308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2572469" y="6627168"/>
            <a:ext cx="1604169"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Content Placeholder 2">
            <a:extLst>
              <a:ext uri="{FF2B5EF4-FFF2-40B4-BE49-F238E27FC236}">
                <a16:creationId xmlns:a16="http://schemas.microsoft.com/office/drawing/2014/main" id="{8F4FE9E6-30A0-443C-B15D-F898F95BF473}"/>
              </a:ext>
            </a:extLst>
          </p:cNvPr>
          <p:cNvSpPr>
            <a:spLocks noGrp="1"/>
          </p:cNvSpPr>
          <p:nvPr>
            <p:ph idx="10" hasCustomPrompt="1"/>
          </p:nvPr>
        </p:nvSpPr>
        <p:spPr>
          <a:xfrm>
            <a:off x="322928" y="6293328"/>
            <a:ext cx="11545824" cy="230832"/>
          </a:xfrm>
          <a:prstGeom prst="rect">
            <a:avLst/>
          </a:prstGeom>
        </p:spPr>
        <p:txBody>
          <a:bodyPr wrap="square" anchor="b" anchorCtr="0">
            <a:spAutoFit/>
          </a:bodyPr>
          <a:lstStyle>
            <a:lvl1pPr marL="0" indent="0" algn="l">
              <a:lnSpc>
                <a:spcPct val="100000"/>
              </a:lnSpc>
              <a:spcBef>
                <a:spcPts val="0"/>
              </a:spcBef>
              <a:buNone/>
              <a:defRPr sz="900">
                <a:solidFill>
                  <a:schemeClr val="accent5"/>
                </a:solidFill>
                <a:latin typeface="+mn-lt"/>
              </a:defRPr>
            </a:lvl1pPr>
            <a:lvl2pPr>
              <a:defRPr sz="2000">
                <a:solidFill>
                  <a:schemeClr val="accent5"/>
                </a:solidFill>
                <a:latin typeface="+mj-lt"/>
              </a:defRPr>
            </a:lvl2pPr>
            <a:lvl3pPr>
              <a:defRPr sz="1400">
                <a:solidFill>
                  <a:schemeClr val="accent5"/>
                </a:solidFill>
                <a:latin typeface="+mj-lt"/>
              </a:defRPr>
            </a:lvl3pPr>
            <a:lvl4pPr>
              <a:defRPr sz="1200">
                <a:solidFill>
                  <a:schemeClr val="accent5"/>
                </a:solidFill>
                <a:latin typeface="+mj-lt"/>
              </a:defRPr>
            </a:lvl4pPr>
            <a:lvl5pPr>
              <a:defRPr sz="1200">
                <a:solidFill>
                  <a:schemeClr val="accent5"/>
                </a:solidFill>
                <a:latin typeface="+mj-lt"/>
              </a:defRPr>
            </a:lvl5pPr>
          </a:lstStyle>
          <a:p>
            <a:pPr lvl="0"/>
            <a:r>
              <a:rPr lang="en-US"/>
              <a:t>NOTES: </a:t>
            </a:r>
          </a:p>
        </p:txBody>
      </p:sp>
      <p:sp>
        <p:nvSpPr>
          <p:cNvPr id="17" name="Rectangle 6">
            <a:extLst>
              <a:ext uri="{FF2B5EF4-FFF2-40B4-BE49-F238E27FC236}">
                <a16:creationId xmlns:a16="http://schemas.microsoft.com/office/drawing/2014/main" id="{8B4AE875-188B-4B6A-B4C2-5FD36226681D}"/>
              </a:ext>
            </a:extLst>
          </p:cNvPr>
          <p:cNvSpPr>
            <a:spLocks noChangeArrowheads="1"/>
          </p:cNvSpPr>
          <p:nvPr userDrawn="1"/>
        </p:nvSpPr>
        <p:spPr bwMode="auto">
          <a:xfrm>
            <a:off x="137660" y="6646406"/>
            <a:ext cx="1262115" cy="192358"/>
          </a:xfrm>
          <a:prstGeom prst="rect">
            <a:avLst/>
          </a:prstGeom>
          <a:noFill/>
          <a:ln w="9525">
            <a:noFill/>
            <a:miter lim="800000"/>
            <a:headEnd/>
            <a:tailEnd/>
          </a:ln>
        </p:spPr>
        <p:txBody>
          <a:bodyPr wrap="square" lIns="68577" tIns="34289" rIns="68577" bIns="34289">
            <a:spAutoFit/>
          </a:bodyPr>
          <a:lstStyle/>
          <a:p>
            <a:pPr defTabSz="685800" eaLnBrk="0" fontAlgn="base" hangingPunct="0">
              <a:spcBef>
                <a:spcPct val="0"/>
              </a:spcBef>
              <a:spcAft>
                <a:spcPct val="0"/>
              </a:spcAft>
              <a:defRPr/>
            </a:pPr>
            <a:r>
              <a:rPr lang="en-US" sz="800">
                <a:solidFill>
                  <a:schemeClr val="bg1"/>
                </a:solidFill>
                <a:latin typeface="+mn-lt"/>
                <a:ea typeface="ヒラギノ角ゴ Pro W3" pitchFamily="-112" charset="-128"/>
                <a:cs typeface="Segoe UI" pitchFamily="34" charset="0"/>
              </a:rPr>
              <a:t>©2025 LEAVITT PARTNERS </a:t>
            </a:r>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11590111" y="6627170"/>
            <a:ext cx="378619" cy="230830"/>
          </a:xfrm>
          <a:prstGeom prst="rect">
            <a:avLst/>
          </a:prstGeom>
          <a:noFill/>
        </p:spPr>
        <p:txBody>
          <a:bodyPr wrap="square" lIns="68577" tIns="34289" rIns="68577" bIns="34289" rtlCol="0">
            <a:spAutoFit/>
          </a:bodyPr>
          <a:lstStyle/>
          <a:p>
            <a:pPr algn="r" defTabSz="685800"/>
            <a:fld id="{879E2ECD-52C4-4036-9BD3-F4AEC1C18931}" type="slidenum">
              <a:rPr lang="en-US" sz="1050">
                <a:solidFill>
                  <a:schemeClr val="bg1"/>
                </a:solidFill>
                <a:latin typeface="+mn-lt"/>
              </a:rPr>
              <a:pPr algn="r" defTabSz="685800"/>
              <a:t>‹#›</a:t>
            </a:fld>
            <a:endParaRPr lang="en-US" sz="1050">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322927" y="152400"/>
            <a:ext cx="10872686" cy="624834"/>
          </a:xfrm>
          <a:prstGeom prst="rect">
            <a:avLst/>
          </a:prstGeom>
        </p:spPr>
        <p:txBody>
          <a:bodyPr lIns="91438" tIns="0" rIns="91438" bIns="0" anchor="ctr" anchorCtr="0">
            <a:noAutofit/>
          </a:bodyPr>
          <a:lstStyle>
            <a:lvl1pPr algn="l">
              <a:defRPr sz="3200" b="0">
                <a:solidFill>
                  <a:schemeClr val="tx2"/>
                </a:solidFill>
                <a:latin typeface="Franklin Gothic Demi" panose="020B0703020102020204" pitchFamily="34" charset="0"/>
              </a:defRPr>
            </a:lvl1pPr>
          </a:lstStyle>
          <a:p>
            <a:r>
              <a:rPr lang="en-US"/>
              <a:t>Title of Slide</a:t>
            </a:r>
          </a:p>
        </p:txBody>
      </p:sp>
      <p:pic>
        <p:nvPicPr>
          <p:cNvPr id="12" name="Picture 11">
            <a:extLst>
              <a:ext uri="{FF2B5EF4-FFF2-40B4-BE49-F238E27FC236}">
                <a16:creationId xmlns:a16="http://schemas.microsoft.com/office/drawing/2014/main" id="{BDE58C00-3E75-475C-95AE-B63E2DDC0B62}"/>
              </a:ext>
            </a:extLst>
          </p:cNvPr>
          <p:cNvPicPr>
            <a:picLocks noChangeAspect="1"/>
          </p:cNvPicPr>
          <p:nvPr userDrawn="1"/>
        </p:nvPicPr>
        <p:blipFill>
          <a:blip r:embed="rId2"/>
          <a:stretch>
            <a:fillRect/>
          </a:stretch>
        </p:blipFill>
        <p:spPr>
          <a:xfrm>
            <a:off x="11245417" y="152400"/>
            <a:ext cx="623334" cy="621792"/>
          </a:xfrm>
          <a:prstGeom prst="rect">
            <a:avLst/>
          </a:prstGeom>
        </p:spPr>
      </p:pic>
      <p:sp>
        <p:nvSpPr>
          <p:cNvPr id="4" name="Table Placeholder 3">
            <a:extLst>
              <a:ext uri="{FF2B5EF4-FFF2-40B4-BE49-F238E27FC236}">
                <a16:creationId xmlns:a16="http://schemas.microsoft.com/office/drawing/2014/main" id="{73E3F64F-D0F6-9EC7-6DC5-F8097DE481C3}"/>
              </a:ext>
            </a:extLst>
          </p:cNvPr>
          <p:cNvSpPr>
            <a:spLocks noGrp="1"/>
          </p:cNvSpPr>
          <p:nvPr>
            <p:ph type="tbl" sz="quarter" idx="11" hasCustomPrompt="1"/>
          </p:nvPr>
        </p:nvSpPr>
        <p:spPr>
          <a:xfrm>
            <a:off x="322876" y="1828800"/>
            <a:ext cx="11545876" cy="3200400"/>
          </a:xfrm>
          <a:prstGeom prst="rect">
            <a:avLst/>
          </a:prstGeom>
        </p:spPr>
        <p:txBody>
          <a:bodyPr/>
          <a:lstStyle>
            <a:lvl1pPr marL="0" indent="0">
              <a:buNone/>
              <a:defRPr>
                <a:latin typeface="Franklin Gothic Book" panose="020B0503020102020204" pitchFamily="34" charset="0"/>
              </a:defRPr>
            </a:lvl1pPr>
          </a:lstStyle>
          <a:p>
            <a:r>
              <a:rPr lang="en-US"/>
              <a:t>Click icon to add a table</a:t>
            </a:r>
          </a:p>
          <a:p>
            <a:r>
              <a:rPr lang="en-US"/>
              <a:t>Select the number of rows and columns necessary.</a:t>
            </a:r>
          </a:p>
          <a:p>
            <a:r>
              <a:rPr lang="en-US"/>
              <a:t>Use the top row for titles such as “time” and “task”</a:t>
            </a:r>
          </a:p>
          <a:p>
            <a:r>
              <a:rPr lang="en-US"/>
              <a:t>Adjust the column widths by dragging the vertical line side to side. Adjust the row widths by dragging the bottom of the table.</a:t>
            </a:r>
          </a:p>
        </p:txBody>
      </p:sp>
    </p:spTree>
    <p:extLst>
      <p:ext uri="{BB962C8B-B14F-4D97-AF65-F5344CB8AC3E}">
        <p14:creationId xmlns:p14="http://schemas.microsoft.com/office/powerpoint/2010/main" val="31405086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eneral Content- Left Title Block">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737B3-F2DC-6529-C968-D8EA154BE19B}"/>
              </a:ext>
            </a:extLst>
          </p:cNvPr>
          <p:cNvSpPr>
            <a:spLocks noGrp="1"/>
          </p:cNvSpPr>
          <p:nvPr>
            <p:ph idx="1"/>
          </p:nvPr>
        </p:nvSpPr>
        <p:spPr>
          <a:xfrm>
            <a:off x="4873602" y="1025319"/>
            <a:ext cx="5947841" cy="5262979"/>
          </a:xfrm>
          <a:prstGeom prst="rect">
            <a:avLst/>
          </a:prstGeom>
        </p:spPr>
        <p:txBody>
          <a:bodyPr/>
          <a:lstStyle>
            <a:lvl1pPr marL="228600" indent="-228600">
              <a:lnSpc>
                <a:spcPct val="100000"/>
              </a:lnSpc>
              <a:buClr>
                <a:srgbClr val="1C8182"/>
              </a:buClr>
              <a:buFontTx/>
              <a:buBlip>
                <a:blip r:embed="rId2"/>
              </a:buBlip>
              <a:defRPr sz="2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nSpc>
                <a:spcPct val="100000"/>
              </a:lnSpc>
              <a:buClr>
                <a:srgbClr val="1C8182"/>
              </a:buClr>
              <a:buFontTx/>
              <a:buBlip>
                <a:blip r:embed="rId2"/>
              </a:buBlip>
              <a:defRPr sz="20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nSpc>
                <a:spcPct val="100000"/>
              </a:lnSpc>
              <a:buClr>
                <a:srgbClr val="1C8182"/>
              </a:buClr>
              <a:buFontTx/>
              <a:buBlip>
                <a:blip r:embed="rId2"/>
              </a:buBlip>
              <a:defRPr sz="18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nSpc>
                <a:spcPct val="100000"/>
              </a:lnSpc>
              <a:buClr>
                <a:srgbClr val="1C8182"/>
              </a:buClr>
              <a:buFontTx/>
              <a:buBlip>
                <a:blip r:embed="rId2"/>
              </a:buBlip>
              <a:defRPr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nSpc>
                <a:spcPct val="100000"/>
              </a:lnSpc>
              <a:buClr>
                <a:srgbClr val="1C8182"/>
              </a:buClr>
              <a:buFontTx/>
              <a:buBlip>
                <a:blip r:embed="rId2"/>
              </a:buBlip>
              <a:defRPr sz="14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a:extLst>
              <a:ext uri="{FF2B5EF4-FFF2-40B4-BE49-F238E27FC236}">
                <a16:creationId xmlns:a16="http://schemas.microsoft.com/office/drawing/2014/main" id="{674F443E-B053-3497-532B-C6546E80BC71}"/>
              </a:ext>
            </a:extLst>
          </p:cNvPr>
          <p:cNvGrpSpPr>
            <a:grpSpLocks/>
          </p:cNvGrpSpPr>
          <p:nvPr userDrawn="1"/>
        </p:nvGrpSpPr>
        <p:grpSpPr>
          <a:xfrm>
            <a:off x="11557000" y="0"/>
            <a:ext cx="635000" cy="6858001"/>
            <a:chOff x="0" y="0"/>
            <a:chExt cx="1270000" cy="13716000"/>
          </a:xfrm>
        </p:grpSpPr>
        <p:sp>
          <p:nvSpPr>
            <p:cNvPr id="8" name="Rectangle">
              <a:extLst>
                <a:ext uri="{FF2B5EF4-FFF2-40B4-BE49-F238E27FC236}">
                  <a16:creationId xmlns:a16="http://schemas.microsoft.com/office/drawing/2014/main" id="{3617DC3F-AD2E-A255-72D1-B8F186384397}"/>
                </a:ext>
              </a:extLst>
            </p:cNvPr>
            <p:cNvSpPr>
              <a:spLocks/>
            </p:cNvSpPr>
            <p:nvPr/>
          </p:nvSpPr>
          <p:spPr>
            <a:xfrm>
              <a:off x="0" y="1270000"/>
              <a:ext cx="1270000" cy="12446000"/>
            </a:xfrm>
            <a:prstGeom prst="rect">
              <a:avLst/>
            </a:prstGeom>
            <a:solidFill>
              <a:schemeClr val="bg1">
                <a:lumMod val="95000"/>
              </a:schemeClr>
            </a:solid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82DD4D1F-DC88-0CC0-A335-B410533BF387}"/>
                </a:ext>
              </a:extLst>
            </p:cNvPr>
            <p:cNvSpPr>
              <a:spLocks/>
            </p:cNvSpPr>
            <p:nvPr userDrawn="1"/>
          </p:nvSpPr>
          <p:spPr>
            <a:xfrm>
              <a:off x="0" y="0"/>
              <a:ext cx="1270000" cy="1270000"/>
            </a:xfrm>
            <a:prstGeom prst="rect">
              <a:avLst/>
            </a:prstGeom>
            <a:solidFill>
              <a:schemeClr val="accent1"/>
            </a:solid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p>
          </p:txBody>
        </p:sp>
      </p:grpSp>
      <p:sp>
        <p:nvSpPr>
          <p:cNvPr id="10" name="Vertical Text Placeholder 12">
            <a:extLst>
              <a:ext uri="{FF2B5EF4-FFF2-40B4-BE49-F238E27FC236}">
                <a16:creationId xmlns:a16="http://schemas.microsoft.com/office/drawing/2014/main" id="{8510CD8B-E549-49BC-E701-C5E1C4451D9B}"/>
              </a:ext>
            </a:extLst>
          </p:cNvPr>
          <p:cNvSpPr>
            <a:spLocks noGrp="1"/>
          </p:cNvSpPr>
          <p:nvPr>
            <p:ph type="body" orient="vert" sz="quarter" idx="12" hasCustomPrompt="1"/>
          </p:nvPr>
        </p:nvSpPr>
        <p:spPr>
          <a:xfrm>
            <a:off x="11557000" y="914520"/>
            <a:ext cx="635000" cy="4930775"/>
          </a:xfrm>
        </p:spPr>
        <p:txBody>
          <a:bodyPr vert="eaVert" anchor="ctr" anchorCtr="0"/>
          <a:lstStyle>
            <a:lvl1pPr marL="0" indent="0">
              <a:buFontTx/>
              <a:buNone/>
              <a:defRPr sz="1400" b="1" i="0" cap="all" baseline="0">
                <a:solidFill>
                  <a:schemeClr val="accent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188" indent="0">
              <a:buFontTx/>
              <a:buNone/>
              <a:defRPr sz="1400" b="1" i="0">
                <a:latin typeface="Open Sans Extrabold" panose="020B0606030504020204" pitchFamily="34" charset="0"/>
                <a:ea typeface="Open Sans Extrabold" panose="020B0606030504020204" pitchFamily="34" charset="0"/>
                <a:cs typeface="Open Sans Extrabold" panose="020B0606030504020204" pitchFamily="34" charset="0"/>
              </a:defRPr>
            </a:lvl2pPr>
            <a:lvl3pPr marL="914377" indent="0">
              <a:buFontTx/>
              <a:buNone/>
              <a:defRPr sz="1400" b="1" i="0">
                <a:latin typeface="Open Sans Extrabold" panose="020B0606030504020204" pitchFamily="34" charset="0"/>
                <a:ea typeface="Open Sans Extrabold" panose="020B0606030504020204" pitchFamily="34" charset="0"/>
                <a:cs typeface="Open Sans Extrabold" panose="020B0606030504020204" pitchFamily="34" charset="0"/>
              </a:defRPr>
            </a:lvl3pPr>
            <a:lvl4pPr marL="1371566" indent="0">
              <a:buFontTx/>
              <a:buNone/>
              <a:defRPr sz="1400" b="1" i="0">
                <a:latin typeface="Open Sans Extrabold" panose="020B0606030504020204" pitchFamily="34" charset="0"/>
                <a:ea typeface="Open Sans Extrabold" panose="020B0606030504020204" pitchFamily="34" charset="0"/>
                <a:cs typeface="Open Sans Extrabold" panose="020B0606030504020204" pitchFamily="34" charset="0"/>
              </a:defRPr>
            </a:lvl4pPr>
            <a:lvl5pPr marL="1828755" indent="0">
              <a:buFontTx/>
              <a:buNone/>
              <a:defRPr sz="1400" b="1" i="0">
                <a:latin typeface="Open Sans Extrabold" panose="020B0606030504020204" pitchFamily="34" charset="0"/>
                <a:ea typeface="Open Sans Extrabold" panose="020B0606030504020204" pitchFamily="34" charset="0"/>
                <a:cs typeface="Open Sans Extrabold" panose="020B0606030504020204" pitchFamily="34" charset="0"/>
              </a:defRPr>
            </a:lvl5pPr>
          </a:lstStyle>
          <a:p>
            <a:pPr lvl="0"/>
            <a:r>
              <a:rPr lang="en-US"/>
              <a:t>INSERT SHORT TITLE</a:t>
            </a:r>
          </a:p>
        </p:txBody>
      </p:sp>
      <p:sp>
        <p:nvSpPr>
          <p:cNvPr id="4" name="Slide Number Placeholder 3">
            <a:extLst>
              <a:ext uri="{FF2B5EF4-FFF2-40B4-BE49-F238E27FC236}">
                <a16:creationId xmlns:a16="http://schemas.microsoft.com/office/drawing/2014/main" id="{185D53F9-F9FC-6773-3D1C-9C3429A4287F}"/>
              </a:ext>
            </a:extLst>
          </p:cNvPr>
          <p:cNvSpPr>
            <a:spLocks noGrp="1"/>
          </p:cNvSpPr>
          <p:nvPr>
            <p:ph type="sldNum" sz="quarter" idx="14"/>
          </p:nvPr>
        </p:nvSpPr>
        <p:spPr/>
        <p:txBody>
          <a:bodyPr/>
          <a:lstStyle/>
          <a:p>
            <a:pPr algn="ctr"/>
            <a:fld id="{03E6EC76-EBAC-4199-926F-A9991477679B}" type="slidenum">
              <a:rPr lang="en-US" smtClean="0"/>
              <a:pPr algn="ctr"/>
              <a:t>‹#›</a:t>
            </a:fld>
            <a:endParaRPr lang="en-US"/>
          </a:p>
        </p:txBody>
      </p:sp>
      <p:sp>
        <p:nvSpPr>
          <p:cNvPr id="7" name="Rectangle">
            <a:extLst>
              <a:ext uri="{FF2B5EF4-FFF2-40B4-BE49-F238E27FC236}">
                <a16:creationId xmlns:a16="http://schemas.microsoft.com/office/drawing/2014/main" id="{56855726-D61C-5AC9-BFDA-78088A6E08DE}"/>
              </a:ext>
            </a:extLst>
          </p:cNvPr>
          <p:cNvSpPr/>
          <p:nvPr userDrawn="1"/>
        </p:nvSpPr>
        <p:spPr>
          <a:xfrm>
            <a:off x="-1" y="-1"/>
            <a:ext cx="4138047" cy="6858001"/>
          </a:xfrm>
          <a:prstGeom prst="rect">
            <a:avLst/>
          </a:prstGeom>
          <a:solidFill>
            <a:schemeClr val="accent1"/>
          </a:solidFill>
          <a:ln w="12700">
            <a:miter lim="400000"/>
          </a:ln>
        </p:spPr>
        <p:txBody>
          <a:bodyPr lIns="0" tIns="0" rIns="0" bIns="0" anchor="ctr"/>
          <a:lstStyle/>
          <a:p>
            <a:pPr algn="ctr">
              <a:lnSpc>
                <a:spcPct val="90000"/>
              </a:lnSpc>
              <a:defRPr sz="3200" spc="0">
                <a:solidFill>
                  <a:srgbClr val="FFFFFF"/>
                </a:solidFill>
                <a:latin typeface="Helvetica Neue Medium"/>
                <a:ea typeface="Helvetica Neue Medium"/>
                <a:cs typeface="Helvetica Neue Medium"/>
                <a:sym typeface="Helvetica Neue Medium"/>
              </a:defRPr>
            </a:pPr>
            <a:endParaRPr sz="1600"/>
          </a:p>
        </p:txBody>
      </p:sp>
      <p:sp>
        <p:nvSpPr>
          <p:cNvPr id="12" name="Rectangle">
            <a:extLst>
              <a:ext uri="{FF2B5EF4-FFF2-40B4-BE49-F238E27FC236}">
                <a16:creationId xmlns:a16="http://schemas.microsoft.com/office/drawing/2014/main" id="{01EA8FB0-2203-C69E-9B0A-B98D18DF1D97}"/>
              </a:ext>
            </a:extLst>
          </p:cNvPr>
          <p:cNvSpPr/>
          <p:nvPr userDrawn="1"/>
        </p:nvSpPr>
        <p:spPr>
          <a:xfrm rot="5400000">
            <a:off x="1028458" y="3335015"/>
            <a:ext cx="180450" cy="880484"/>
          </a:xfrm>
          <a:prstGeom prst="rect">
            <a:avLst/>
          </a:prstGeom>
          <a:solidFill>
            <a:schemeClr val="accent3"/>
          </a:solidFill>
          <a:ln w="12700">
            <a:miter lim="400000"/>
          </a:ln>
        </p:spPr>
        <p:txBody>
          <a:bodyPr lIns="19050" tIns="19050" rIns="19050" bIns="1905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p>
        </p:txBody>
      </p:sp>
      <p:sp>
        <p:nvSpPr>
          <p:cNvPr id="18" name="Text Placeholder 16">
            <a:extLst>
              <a:ext uri="{FF2B5EF4-FFF2-40B4-BE49-F238E27FC236}">
                <a16:creationId xmlns:a16="http://schemas.microsoft.com/office/drawing/2014/main" id="{1C572131-9F75-5217-FD62-8DA460C3357C}"/>
              </a:ext>
            </a:extLst>
          </p:cNvPr>
          <p:cNvSpPr>
            <a:spLocks noGrp="1"/>
          </p:cNvSpPr>
          <p:nvPr>
            <p:ph type="body" sz="quarter" idx="16"/>
          </p:nvPr>
        </p:nvSpPr>
        <p:spPr>
          <a:xfrm>
            <a:off x="677862" y="1025525"/>
            <a:ext cx="3035155" cy="2403475"/>
          </a:xfrm>
        </p:spPr>
        <p:txBody>
          <a:bodyPr lIns="0" anchor="b" anchorCtr="0"/>
          <a:lstStyle>
            <a:lvl1pPr marL="0" indent="0">
              <a:lnSpc>
                <a:spcPct val="90000"/>
              </a:lnSpc>
              <a:spcBef>
                <a:spcPts val="0"/>
              </a:spcBef>
              <a:buNone/>
              <a:defRPr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22" name="Text Placeholder 20">
            <a:extLst>
              <a:ext uri="{FF2B5EF4-FFF2-40B4-BE49-F238E27FC236}">
                <a16:creationId xmlns:a16="http://schemas.microsoft.com/office/drawing/2014/main" id="{58D6FC2C-0996-CA66-6C10-994BAD99CB31}"/>
              </a:ext>
            </a:extLst>
          </p:cNvPr>
          <p:cNvSpPr>
            <a:spLocks noGrp="1"/>
          </p:cNvSpPr>
          <p:nvPr>
            <p:ph type="body" sz="quarter" idx="17"/>
          </p:nvPr>
        </p:nvSpPr>
        <p:spPr>
          <a:xfrm>
            <a:off x="677863" y="4165600"/>
            <a:ext cx="2527300" cy="1679575"/>
          </a:xfrm>
        </p:spPr>
        <p:txBody>
          <a:bodyPr lIns="0"/>
          <a:lstStyle>
            <a:lvl1pPr marL="0" indent="0">
              <a:lnSpc>
                <a:spcPct val="90000"/>
              </a:lnSpc>
              <a:spcBef>
                <a:spcPts val="0"/>
              </a:spcBef>
              <a:buNone/>
              <a:defRPr sz="1500">
                <a:solidFill>
                  <a:schemeClr val="bg1"/>
                </a:solidFill>
              </a:defRPr>
            </a:lvl1pPr>
          </a:lstStyle>
          <a:p>
            <a:pPr lvl="0"/>
            <a:r>
              <a:rPr lang="en-US"/>
              <a:t>Click to edit Master text styles</a:t>
            </a:r>
          </a:p>
        </p:txBody>
      </p:sp>
      <p:pic>
        <p:nvPicPr>
          <p:cNvPr id="2" name="Picture 1" descr="A blue and gold logo&#10;&#10;AI-generated content may be incorrect.">
            <a:extLst>
              <a:ext uri="{FF2B5EF4-FFF2-40B4-BE49-F238E27FC236}">
                <a16:creationId xmlns:a16="http://schemas.microsoft.com/office/drawing/2014/main" id="{6570F9D1-7555-951D-92A2-736E5ABF31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105" y="6418151"/>
            <a:ext cx="454789" cy="214174"/>
          </a:xfrm>
          <a:prstGeom prst="rect">
            <a:avLst/>
          </a:prstGeom>
        </p:spPr>
      </p:pic>
    </p:spTree>
    <p:extLst>
      <p:ext uri="{BB962C8B-B14F-4D97-AF65-F5344CB8AC3E}">
        <p14:creationId xmlns:p14="http://schemas.microsoft.com/office/powerpoint/2010/main" val="1292467001"/>
      </p:ext>
    </p:extLst>
  </p:cSld>
  <p:clrMapOvr>
    <a:masterClrMapping/>
  </p:clrMapOvr>
  <p:transition>
    <p:fade/>
  </p:transition>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eneral Content- Title Image,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BA7D5E-0B65-D19E-655E-26AD953C97B9}"/>
              </a:ext>
            </a:extLst>
          </p:cNvPr>
          <p:cNvSpPr/>
          <p:nvPr userDrawn="1"/>
        </p:nvSpPr>
        <p:spPr>
          <a:xfrm>
            <a:off x="0" y="2816225"/>
            <a:ext cx="11557000" cy="4041775"/>
          </a:xfrm>
          <a:prstGeom prst="rect">
            <a:avLst/>
          </a:prstGeom>
          <a:solidFill>
            <a:schemeClr val="accent1">
              <a:alpha val="1330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1737B3-F2DC-6529-C968-D8EA154BE19B}"/>
              </a:ext>
            </a:extLst>
          </p:cNvPr>
          <p:cNvSpPr>
            <a:spLocks noGrp="1"/>
          </p:cNvSpPr>
          <p:nvPr>
            <p:ph idx="1"/>
          </p:nvPr>
        </p:nvSpPr>
        <p:spPr>
          <a:xfrm>
            <a:off x="706300" y="3429000"/>
            <a:ext cx="4709160" cy="2798064"/>
          </a:xfrm>
          <a:prstGeom prst="rect">
            <a:avLst/>
          </a:prstGeom>
        </p:spPr>
        <p:txBody>
          <a:bodyPr/>
          <a:lstStyle>
            <a:lvl1pPr marL="228600" indent="-228600">
              <a:lnSpc>
                <a:spcPct val="100000"/>
              </a:lnSpc>
              <a:buClr>
                <a:srgbClr val="1C8182"/>
              </a:buClr>
              <a:buFontTx/>
              <a:buBlip>
                <a:blip r:embed="rId2"/>
              </a:buBlip>
              <a:defRPr sz="2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nSpc>
                <a:spcPct val="100000"/>
              </a:lnSpc>
              <a:buClr>
                <a:srgbClr val="1C8182"/>
              </a:buClr>
              <a:buFontTx/>
              <a:buBlip>
                <a:blip r:embed="rId2"/>
              </a:buBlip>
              <a:defRPr sz="20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nSpc>
                <a:spcPct val="100000"/>
              </a:lnSpc>
              <a:buClr>
                <a:srgbClr val="1C8182"/>
              </a:buClr>
              <a:buFontTx/>
              <a:buBlip>
                <a:blip r:embed="rId2"/>
              </a:buBlip>
              <a:defRPr sz="18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nSpc>
                <a:spcPct val="100000"/>
              </a:lnSpc>
              <a:buClr>
                <a:srgbClr val="1C8182"/>
              </a:buClr>
              <a:buFontTx/>
              <a:buBlip>
                <a:blip r:embed="rId2"/>
              </a:buBlip>
              <a:defRPr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nSpc>
                <a:spcPct val="100000"/>
              </a:lnSpc>
              <a:buClr>
                <a:srgbClr val="1C8182"/>
              </a:buClr>
              <a:buFontTx/>
              <a:buBlip>
                <a:blip r:embed="rId2"/>
              </a:buBlip>
              <a:defRPr sz="14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a:extLst>
              <a:ext uri="{FF2B5EF4-FFF2-40B4-BE49-F238E27FC236}">
                <a16:creationId xmlns:a16="http://schemas.microsoft.com/office/drawing/2014/main" id="{674F443E-B053-3497-532B-C6546E80BC71}"/>
              </a:ext>
            </a:extLst>
          </p:cNvPr>
          <p:cNvGrpSpPr>
            <a:grpSpLocks/>
          </p:cNvGrpSpPr>
          <p:nvPr userDrawn="1"/>
        </p:nvGrpSpPr>
        <p:grpSpPr>
          <a:xfrm>
            <a:off x="11557000" y="0"/>
            <a:ext cx="635000" cy="6858001"/>
            <a:chOff x="0" y="0"/>
            <a:chExt cx="1270000" cy="13716000"/>
          </a:xfrm>
        </p:grpSpPr>
        <p:sp>
          <p:nvSpPr>
            <p:cNvPr id="8" name="Rectangle">
              <a:extLst>
                <a:ext uri="{FF2B5EF4-FFF2-40B4-BE49-F238E27FC236}">
                  <a16:creationId xmlns:a16="http://schemas.microsoft.com/office/drawing/2014/main" id="{3617DC3F-AD2E-A255-72D1-B8F186384397}"/>
                </a:ext>
              </a:extLst>
            </p:cNvPr>
            <p:cNvSpPr>
              <a:spLocks/>
            </p:cNvSpPr>
            <p:nvPr/>
          </p:nvSpPr>
          <p:spPr>
            <a:xfrm>
              <a:off x="0" y="1270000"/>
              <a:ext cx="1270000" cy="12446000"/>
            </a:xfrm>
            <a:prstGeom prst="rect">
              <a:avLst/>
            </a:prstGeom>
            <a:solidFill>
              <a:schemeClr val="bg1">
                <a:lumMod val="95000"/>
              </a:schemeClr>
            </a:solid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82DD4D1F-DC88-0CC0-A335-B410533BF387}"/>
                </a:ext>
              </a:extLst>
            </p:cNvPr>
            <p:cNvSpPr>
              <a:spLocks/>
            </p:cNvSpPr>
            <p:nvPr userDrawn="1"/>
          </p:nvSpPr>
          <p:spPr>
            <a:xfrm>
              <a:off x="0" y="0"/>
              <a:ext cx="1270000" cy="1270000"/>
            </a:xfrm>
            <a:prstGeom prst="rect">
              <a:avLst/>
            </a:prstGeom>
            <a:solidFill>
              <a:schemeClr val="accent1"/>
            </a:solid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p>
          </p:txBody>
        </p:sp>
      </p:grpSp>
      <p:sp>
        <p:nvSpPr>
          <p:cNvPr id="10" name="Vertical Text Placeholder 12">
            <a:extLst>
              <a:ext uri="{FF2B5EF4-FFF2-40B4-BE49-F238E27FC236}">
                <a16:creationId xmlns:a16="http://schemas.microsoft.com/office/drawing/2014/main" id="{8510CD8B-E549-49BC-E701-C5E1C4451D9B}"/>
              </a:ext>
            </a:extLst>
          </p:cNvPr>
          <p:cNvSpPr>
            <a:spLocks noGrp="1"/>
          </p:cNvSpPr>
          <p:nvPr>
            <p:ph type="body" orient="vert" sz="quarter" idx="12" hasCustomPrompt="1"/>
          </p:nvPr>
        </p:nvSpPr>
        <p:spPr>
          <a:xfrm>
            <a:off x="11557000" y="914520"/>
            <a:ext cx="635000" cy="4930775"/>
          </a:xfrm>
        </p:spPr>
        <p:txBody>
          <a:bodyPr vert="eaVert" anchor="ctr" anchorCtr="0"/>
          <a:lstStyle>
            <a:lvl1pPr marL="0" indent="0">
              <a:buFontTx/>
              <a:buNone/>
              <a:defRPr sz="1400" b="1" i="0" cap="all" baseline="0">
                <a:solidFill>
                  <a:schemeClr val="accent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188" indent="0">
              <a:buFontTx/>
              <a:buNone/>
              <a:defRPr sz="1400" b="1" i="0">
                <a:latin typeface="Open Sans Extrabold" panose="020B0606030504020204" pitchFamily="34" charset="0"/>
                <a:ea typeface="Open Sans Extrabold" panose="020B0606030504020204" pitchFamily="34" charset="0"/>
                <a:cs typeface="Open Sans Extrabold" panose="020B0606030504020204" pitchFamily="34" charset="0"/>
              </a:defRPr>
            </a:lvl2pPr>
            <a:lvl3pPr marL="914377" indent="0">
              <a:buFontTx/>
              <a:buNone/>
              <a:defRPr sz="1400" b="1" i="0">
                <a:latin typeface="Open Sans Extrabold" panose="020B0606030504020204" pitchFamily="34" charset="0"/>
                <a:ea typeface="Open Sans Extrabold" panose="020B0606030504020204" pitchFamily="34" charset="0"/>
                <a:cs typeface="Open Sans Extrabold" panose="020B0606030504020204" pitchFamily="34" charset="0"/>
              </a:defRPr>
            </a:lvl3pPr>
            <a:lvl4pPr marL="1371566" indent="0">
              <a:buFontTx/>
              <a:buNone/>
              <a:defRPr sz="1400" b="1" i="0">
                <a:latin typeface="Open Sans Extrabold" panose="020B0606030504020204" pitchFamily="34" charset="0"/>
                <a:ea typeface="Open Sans Extrabold" panose="020B0606030504020204" pitchFamily="34" charset="0"/>
                <a:cs typeface="Open Sans Extrabold" panose="020B0606030504020204" pitchFamily="34" charset="0"/>
              </a:defRPr>
            </a:lvl4pPr>
            <a:lvl5pPr marL="1828755" indent="0">
              <a:buFontTx/>
              <a:buNone/>
              <a:defRPr sz="1400" b="1" i="0">
                <a:latin typeface="Open Sans Extrabold" panose="020B0606030504020204" pitchFamily="34" charset="0"/>
                <a:ea typeface="Open Sans Extrabold" panose="020B0606030504020204" pitchFamily="34" charset="0"/>
                <a:cs typeface="Open Sans Extrabold" panose="020B0606030504020204" pitchFamily="34" charset="0"/>
              </a:defRPr>
            </a:lvl5pPr>
          </a:lstStyle>
          <a:p>
            <a:pPr lvl="0"/>
            <a:r>
              <a:rPr lang="en-US"/>
              <a:t>INSERT SHORT TITLE</a:t>
            </a:r>
          </a:p>
        </p:txBody>
      </p:sp>
      <p:sp>
        <p:nvSpPr>
          <p:cNvPr id="4" name="Slide Number Placeholder 3">
            <a:extLst>
              <a:ext uri="{FF2B5EF4-FFF2-40B4-BE49-F238E27FC236}">
                <a16:creationId xmlns:a16="http://schemas.microsoft.com/office/drawing/2014/main" id="{185D53F9-F9FC-6773-3D1C-9C3429A4287F}"/>
              </a:ext>
            </a:extLst>
          </p:cNvPr>
          <p:cNvSpPr>
            <a:spLocks noGrp="1"/>
          </p:cNvSpPr>
          <p:nvPr>
            <p:ph type="sldNum" sz="quarter" idx="14"/>
          </p:nvPr>
        </p:nvSpPr>
        <p:spPr/>
        <p:txBody>
          <a:bodyPr/>
          <a:lstStyle/>
          <a:p>
            <a:pPr algn="ctr"/>
            <a:fld id="{03E6EC76-EBAC-4199-926F-A9991477679B}" type="slidenum">
              <a:rPr lang="en-US" smtClean="0"/>
              <a:pPr algn="ctr"/>
              <a:t>‹#›</a:t>
            </a:fld>
            <a:endParaRPr lang="en-US"/>
          </a:p>
        </p:txBody>
      </p:sp>
      <p:sp>
        <p:nvSpPr>
          <p:cNvPr id="7" name="Rectangle">
            <a:extLst>
              <a:ext uri="{FF2B5EF4-FFF2-40B4-BE49-F238E27FC236}">
                <a16:creationId xmlns:a16="http://schemas.microsoft.com/office/drawing/2014/main" id="{56855726-D61C-5AC9-BFDA-78088A6E08DE}"/>
              </a:ext>
            </a:extLst>
          </p:cNvPr>
          <p:cNvSpPr/>
          <p:nvPr userDrawn="1"/>
        </p:nvSpPr>
        <p:spPr>
          <a:xfrm>
            <a:off x="-2" y="-1"/>
            <a:ext cx="4187952" cy="2816352"/>
          </a:xfrm>
          <a:prstGeom prst="rect">
            <a:avLst/>
          </a:prstGeom>
          <a:solidFill>
            <a:schemeClr val="accent1"/>
          </a:solidFill>
          <a:ln w="12700">
            <a:miter lim="400000"/>
          </a:ln>
        </p:spPr>
        <p:txBody>
          <a:bodyPr lIns="0" tIns="0" rIns="0" bIns="0" anchor="ctr"/>
          <a:lstStyle/>
          <a:p>
            <a:pPr algn="ctr">
              <a:lnSpc>
                <a:spcPct val="90000"/>
              </a:lnSpc>
              <a:defRPr sz="3200" spc="0">
                <a:solidFill>
                  <a:srgbClr val="FFFFFF"/>
                </a:solidFill>
                <a:latin typeface="Helvetica Neue Medium"/>
                <a:ea typeface="Helvetica Neue Medium"/>
                <a:cs typeface="Helvetica Neue Medium"/>
                <a:sym typeface="Helvetica Neue Medium"/>
              </a:defRPr>
            </a:pPr>
            <a:endParaRPr sz="1600"/>
          </a:p>
        </p:txBody>
      </p:sp>
      <p:sp>
        <p:nvSpPr>
          <p:cNvPr id="18" name="Text Placeholder 16">
            <a:extLst>
              <a:ext uri="{FF2B5EF4-FFF2-40B4-BE49-F238E27FC236}">
                <a16:creationId xmlns:a16="http://schemas.microsoft.com/office/drawing/2014/main" id="{1C572131-9F75-5217-FD62-8DA460C3357C}"/>
              </a:ext>
            </a:extLst>
          </p:cNvPr>
          <p:cNvSpPr>
            <a:spLocks noGrp="1"/>
          </p:cNvSpPr>
          <p:nvPr>
            <p:ph type="body" sz="quarter" idx="16"/>
          </p:nvPr>
        </p:nvSpPr>
        <p:spPr>
          <a:xfrm>
            <a:off x="967557" y="722376"/>
            <a:ext cx="2935224" cy="1380744"/>
          </a:xfrm>
        </p:spPr>
        <p:txBody>
          <a:bodyPr lIns="0"/>
          <a:lstStyle>
            <a:lvl1pPr marL="0" indent="0">
              <a:lnSpc>
                <a:spcPct val="90000"/>
              </a:lnSpc>
              <a:spcBef>
                <a:spcPts val="0"/>
              </a:spcBef>
              <a:buNone/>
              <a:defRPr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5" name="Content Placeholder 2">
            <a:extLst>
              <a:ext uri="{FF2B5EF4-FFF2-40B4-BE49-F238E27FC236}">
                <a16:creationId xmlns:a16="http://schemas.microsoft.com/office/drawing/2014/main" id="{A99B45BF-C8E8-F3E5-DBD6-95088DF6D6B9}"/>
              </a:ext>
            </a:extLst>
          </p:cNvPr>
          <p:cNvSpPr>
            <a:spLocks noGrp="1"/>
          </p:cNvSpPr>
          <p:nvPr>
            <p:ph idx="17"/>
          </p:nvPr>
        </p:nvSpPr>
        <p:spPr>
          <a:xfrm>
            <a:off x="6001692" y="3429000"/>
            <a:ext cx="4709160" cy="2798064"/>
          </a:xfrm>
          <a:prstGeom prst="rect">
            <a:avLst/>
          </a:prstGeom>
        </p:spPr>
        <p:txBody>
          <a:bodyPr/>
          <a:lstStyle>
            <a:lvl1pPr marL="228600" indent="-228600">
              <a:lnSpc>
                <a:spcPct val="100000"/>
              </a:lnSpc>
              <a:buClr>
                <a:srgbClr val="1C8182"/>
              </a:buClr>
              <a:buFontTx/>
              <a:buBlip>
                <a:blip r:embed="rId2"/>
              </a:buBlip>
              <a:defRPr sz="2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nSpc>
                <a:spcPct val="100000"/>
              </a:lnSpc>
              <a:buClr>
                <a:srgbClr val="1C8182"/>
              </a:buClr>
              <a:buFontTx/>
              <a:buBlip>
                <a:blip r:embed="rId2"/>
              </a:buBlip>
              <a:defRPr sz="20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nSpc>
                <a:spcPct val="100000"/>
              </a:lnSpc>
              <a:buClr>
                <a:srgbClr val="1C8182"/>
              </a:buClr>
              <a:buFontTx/>
              <a:buBlip>
                <a:blip r:embed="rId2"/>
              </a:buBlip>
              <a:defRPr sz="18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nSpc>
                <a:spcPct val="100000"/>
              </a:lnSpc>
              <a:buClr>
                <a:srgbClr val="1C8182"/>
              </a:buClr>
              <a:buFontTx/>
              <a:buBlip>
                <a:blip r:embed="rId2"/>
              </a:buBlip>
              <a:defRPr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nSpc>
                <a:spcPct val="100000"/>
              </a:lnSpc>
              <a:buClr>
                <a:srgbClr val="1C8182"/>
              </a:buClr>
              <a:buFontTx/>
              <a:buBlip>
                <a:blip r:embed="rId2"/>
              </a:buBlip>
              <a:defRPr sz="14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a:extLst>
              <a:ext uri="{FF2B5EF4-FFF2-40B4-BE49-F238E27FC236}">
                <a16:creationId xmlns:a16="http://schemas.microsoft.com/office/drawing/2014/main" id="{D20561E5-5DDD-DC65-E79F-08880AA362A0}"/>
              </a:ext>
            </a:extLst>
          </p:cNvPr>
          <p:cNvSpPr>
            <a:spLocks noGrp="1"/>
          </p:cNvSpPr>
          <p:nvPr>
            <p:ph type="pic" sz="quarter" idx="18"/>
          </p:nvPr>
        </p:nvSpPr>
        <p:spPr>
          <a:xfrm>
            <a:off x="4187825" y="0"/>
            <a:ext cx="7369175" cy="2816223"/>
          </a:xfrm>
        </p:spPr>
        <p:txBody>
          <a:bodyPr/>
          <a:lstStyle/>
          <a:p>
            <a:r>
              <a:rPr lang="en-US"/>
              <a:t>Click icon to add picture</a:t>
            </a:r>
          </a:p>
        </p:txBody>
      </p:sp>
      <p:pic>
        <p:nvPicPr>
          <p:cNvPr id="11" name="Picture 10" descr="A blue and gold logo&#10;&#10;AI-generated content may be incorrect.">
            <a:extLst>
              <a:ext uri="{FF2B5EF4-FFF2-40B4-BE49-F238E27FC236}">
                <a16:creationId xmlns:a16="http://schemas.microsoft.com/office/drawing/2014/main" id="{FA044163-A437-957F-E599-6BD3BC83DD0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105" y="6418151"/>
            <a:ext cx="454789" cy="214174"/>
          </a:xfrm>
          <a:prstGeom prst="rect">
            <a:avLst/>
          </a:prstGeom>
        </p:spPr>
      </p:pic>
    </p:spTree>
    <p:extLst>
      <p:ext uri="{BB962C8B-B14F-4D97-AF65-F5344CB8AC3E}">
        <p14:creationId xmlns:p14="http://schemas.microsoft.com/office/powerpoint/2010/main" val="828809828"/>
      </p:ext>
    </p:extLst>
  </p:cSld>
  <p:clrMapOvr>
    <a:masterClrMapping/>
  </p:clrMapOvr>
  <p:transition>
    <p:fade/>
  </p:transition>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Tag w/ Lower Image">
    <p:spTree>
      <p:nvGrpSpPr>
        <p:cNvPr id="1" name=""/>
        <p:cNvGrpSpPr/>
        <p:nvPr/>
      </p:nvGrpSpPr>
      <p:grpSpPr>
        <a:xfrm>
          <a:off x="0" y="0"/>
          <a:ext cx="0" cy="0"/>
          <a:chOff x="0" y="0"/>
          <a:chExt cx="0" cy="0"/>
        </a:xfrm>
      </p:grpSpPr>
      <p:pic>
        <p:nvPicPr>
          <p:cNvPr id="2" name="Picture 1" descr="A blue and gold logo&#10;&#10;AI-generated content may be incorrect.">
            <a:extLst>
              <a:ext uri="{FF2B5EF4-FFF2-40B4-BE49-F238E27FC236}">
                <a16:creationId xmlns:a16="http://schemas.microsoft.com/office/drawing/2014/main" id="{7961018B-D310-A988-8E3B-6D7C8AF02A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5698" y="732422"/>
            <a:ext cx="1559691" cy="734506"/>
          </a:xfrm>
          <a:prstGeom prst="rect">
            <a:avLst/>
          </a:prstGeom>
        </p:spPr>
      </p:pic>
      <p:sp>
        <p:nvSpPr>
          <p:cNvPr id="4" name="Rectangle">
            <a:extLst>
              <a:ext uri="{FF2B5EF4-FFF2-40B4-BE49-F238E27FC236}">
                <a16:creationId xmlns:a16="http://schemas.microsoft.com/office/drawing/2014/main" id="{E0DA6E18-6290-7E1D-0E12-B2F8044B2CE9}"/>
              </a:ext>
            </a:extLst>
          </p:cNvPr>
          <p:cNvSpPr/>
          <p:nvPr userDrawn="1"/>
        </p:nvSpPr>
        <p:spPr>
          <a:xfrm>
            <a:off x="1155699" y="3111500"/>
            <a:ext cx="3350988" cy="317500"/>
          </a:xfrm>
          <a:prstGeom prst="rect">
            <a:avLst/>
          </a:prstGeom>
          <a:solidFill>
            <a:schemeClr val="accent1"/>
          </a:solidFill>
          <a:ln w="12700">
            <a:miter lim="400000"/>
          </a:ln>
        </p:spPr>
        <p:txBody>
          <a:bodyPr lIns="19050" tIns="19050" rIns="19050" bIns="1905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p>
        </p:txBody>
      </p:sp>
      <p:sp>
        <p:nvSpPr>
          <p:cNvPr id="5" name="Copyright">
            <a:extLst>
              <a:ext uri="{FF2B5EF4-FFF2-40B4-BE49-F238E27FC236}">
                <a16:creationId xmlns:a16="http://schemas.microsoft.com/office/drawing/2014/main" id="{C297F207-1326-E77B-8EFC-F449EC85190A}"/>
              </a:ext>
            </a:extLst>
          </p:cNvPr>
          <p:cNvSpPr txBox="1"/>
          <p:nvPr userDrawn="1"/>
        </p:nvSpPr>
        <p:spPr>
          <a:xfrm>
            <a:off x="6878411" y="3014209"/>
            <a:ext cx="5036278" cy="37446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spAutoFit/>
          </a:bodyPr>
          <a:lstStyle>
            <a:lvl1pPr algn="r"/>
          </a:lstStyle>
          <a:p>
            <a:pPr algn="l"/>
            <a:r>
              <a:rPr lang="en-US" sz="7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Copyright © </a:t>
            </a:r>
            <a:fld id="{AEA141F2-8C82-4F43-BA15-AC52C69EF53E}" type="datetimeyyyy">
              <a:rPr lang="en-US" sz="700" smtClean="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2025</a:t>
            </a:fld>
            <a:r>
              <a:rPr lang="en-US" sz="7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Health Management Associates, Inc. All rights reserved. The content of this presentation is </a:t>
            </a:r>
            <a:r>
              <a:rPr lang="en-US" sz="700" b="1">
                <a:solidFill>
                  <a:schemeClr val="tx1">
                    <a:lumMod val="75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PROPRIETARY</a:t>
            </a:r>
            <a:r>
              <a:rPr lang="en-US" sz="7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and </a:t>
            </a:r>
            <a:r>
              <a:rPr lang="en-US" sz="700" b="1">
                <a:solidFill>
                  <a:schemeClr val="tx1">
                    <a:lumMod val="75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CONFIDENTIAL</a:t>
            </a:r>
            <a:r>
              <a:rPr lang="en-US" sz="7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to Health Management Associates, Inc. and only for the information of the intended recipient. Do not use, publish or redistribute without written permission from Health Management Associates, Inc.</a:t>
            </a:r>
          </a:p>
        </p:txBody>
      </p:sp>
      <p:sp>
        <p:nvSpPr>
          <p:cNvPr id="8" name="Picture Placeholder 7">
            <a:extLst>
              <a:ext uri="{FF2B5EF4-FFF2-40B4-BE49-F238E27FC236}">
                <a16:creationId xmlns:a16="http://schemas.microsoft.com/office/drawing/2014/main" id="{DFF5A640-5F0E-73FB-6548-A3D345F5E6B5}"/>
              </a:ext>
            </a:extLst>
          </p:cNvPr>
          <p:cNvSpPr>
            <a:spLocks noGrp="1"/>
          </p:cNvSpPr>
          <p:nvPr>
            <p:ph type="pic" sz="quarter" idx="10"/>
          </p:nvPr>
        </p:nvSpPr>
        <p:spPr>
          <a:xfrm>
            <a:off x="0" y="3429000"/>
            <a:ext cx="12192000" cy="3429000"/>
          </a:xfrm>
        </p:spPr>
        <p:txBody>
          <a:bodyPr/>
          <a:lstStyle/>
          <a:p>
            <a:r>
              <a:rPr lang="en-US"/>
              <a:t>Click icon to add picture</a:t>
            </a:r>
          </a:p>
        </p:txBody>
      </p:sp>
      <p:sp>
        <p:nvSpPr>
          <p:cNvPr id="10" name="Text Placeholder 9">
            <a:extLst>
              <a:ext uri="{FF2B5EF4-FFF2-40B4-BE49-F238E27FC236}">
                <a16:creationId xmlns:a16="http://schemas.microsoft.com/office/drawing/2014/main" id="{82D44D43-1F43-B39E-BA40-50A02EB066C8}"/>
              </a:ext>
            </a:extLst>
          </p:cNvPr>
          <p:cNvSpPr>
            <a:spLocks noGrp="1"/>
          </p:cNvSpPr>
          <p:nvPr>
            <p:ph type="body" sz="quarter" idx="11"/>
          </p:nvPr>
        </p:nvSpPr>
        <p:spPr>
          <a:xfrm>
            <a:off x="1155698" y="1668376"/>
            <a:ext cx="3628737" cy="914400"/>
          </a:xfrm>
        </p:spPr>
        <p:txBody>
          <a:bodyPr lIns="0"/>
          <a:lstStyle>
            <a:lvl1pPr marL="0" indent="0">
              <a:buNone/>
              <a:defRPr sz="3000" cap="all" baseline="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Click to edit Master text styles</a:t>
            </a:r>
          </a:p>
        </p:txBody>
      </p:sp>
      <p:sp>
        <p:nvSpPr>
          <p:cNvPr id="12" name="Text Placeholder 11">
            <a:extLst>
              <a:ext uri="{FF2B5EF4-FFF2-40B4-BE49-F238E27FC236}">
                <a16:creationId xmlns:a16="http://schemas.microsoft.com/office/drawing/2014/main" id="{4ADE1CBC-786F-2B09-CA2A-DD616119E803}"/>
              </a:ext>
            </a:extLst>
          </p:cNvPr>
          <p:cNvSpPr>
            <a:spLocks noGrp="1"/>
          </p:cNvSpPr>
          <p:nvPr>
            <p:ph type="body" sz="quarter" idx="12"/>
          </p:nvPr>
        </p:nvSpPr>
        <p:spPr>
          <a:xfrm>
            <a:off x="6878411" y="1108075"/>
            <a:ext cx="5230957" cy="1625600"/>
          </a:xfrm>
        </p:spPr>
        <p:txBody>
          <a:bodyPr lIns="0"/>
          <a:lstStyle>
            <a:lvl1pPr marL="0" indent="0">
              <a:buNone/>
              <a:defRPr sz="2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p:txBody>
      </p:sp>
    </p:spTree>
    <p:extLst>
      <p:ext uri="{BB962C8B-B14F-4D97-AF65-F5344CB8AC3E}">
        <p14:creationId xmlns:p14="http://schemas.microsoft.com/office/powerpoint/2010/main" val="351377339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08A716-CE67-E0D8-EECB-30772F2FAAB9}"/>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7108724-9A6F-C11F-7196-E371D88AEB4A}"/>
              </a:ext>
            </a:extLst>
          </p:cNvPr>
          <p:cNvSpPr>
            <a:spLocks noGrp="1"/>
          </p:cNvSpPr>
          <p:nvPr>
            <p:ph type="title"/>
          </p:nvPr>
        </p:nvSpPr>
        <p:spPr>
          <a:xfrm>
            <a:off x="824237" y="2879725"/>
            <a:ext cx="10135666" cy="549275"/>
          </a:xfrm>
          <a:prstGeom prst="rect">
            <a:avLst/>
          </a:prstGeom>
          <a:noFill/>
        </p:spPr>
        <p:txBody>
          <a:bodyPr lIns="91440">
            <a:noAutofit/>
          </a:bodyPr>
          <a:lstStyle>
            <a:lvl1pPr>
              <a:defRPr sz="50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a:t>Click to edit Master title style</a:t>
            </a:r>
          </a:p>
        </p:txBody>
      </p:sp>
      <p:sp>
        <p:nvSpPr>
          <p:cNvPr id="9" name="Copyright">
            <a:extLst>
              <a:ext uri="{FF2B5EF4-FFF2-40B4-BE49-F238E27FC236}">
                <a16:creationId xmlns:a16="http://schemas.microsoft.com/office/drawing/2014/main" id="{3E5FDE15-6E1B-DCEC-9792-8D1EBC857213}"/>
              </a:ext>
            </a:extLst>
          </p:cNvPr>
          <p:cNvSpPr txBox="1"/>
          <p:nvPr userDrawn="1"/>
        </p:nvSpPr>
        <p:spPr>
          <a:xfrm>
            <a:off x="982827" y="5903298"/>
            <a:ext cx="5113173" cy="3744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stStyle>
          <a:p>
            <a:pPr algn="l"/>
            <a:r>
              <a:rPr lang="en-US" sz="700">
                <a:solidFill>
                  <a:schemeClr val="bg1"/>
                </a:solidFill>
                <a:latin typeface="Open Sans" panose="020B0606030504020204" pitchFamily="34" charset="0"/>
                <a:ea typeface="Open Sans" panose="020B0606030504020204" pitchFamily="34" charset="0"/>
                <a:cs typeface="Open Sans" panose="020B0606030504020204" pitchFamily="34" charset="0"/>
              </a:rPr>
              <a:t>Copyright © </a:t>
            </a:r>
            <a:fld id="{9709D0CE-FBAF-AE46-8FB9-6D391DFE1BF1}" type="datetimeyyyy">
              <a:rPr lang="en-US" sz="700"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lgn="l"/>
              <a:t>2025</a:t>
            </a:fld>
            <a:r>
              <a:rPr lang="en-US" sz="700">
                <a:solidFill>
                  <a:schemeClr val="bg1"/>
                </a:solidFill>
                <a:latin typeface="Open Sans" panose="020B0606030504020204" pitchFamily="34" charset="0"/>
                <a:ea typeface="Open Sans" panose="020B0606030504020204" pitchFamily="34" charset="0"/>
                <a:cs typeface="Open Sans" panose="020B0606030504020204" pitchFamily="34" charset="0"/>
              </a:rPr>
              <a:t> Health Management Associates, Inc. All rights reserved. The content of this presentation is </a:t>
            </a:r>
            <a:r>
              <a:rPr lang="en-US" sz="7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PROPRIETARY</a:t>
            </a:r>
            <a:r>
              <a:rPr lang="en-US" sz="700">
                <a:solidFill>
                  <a:schemeClr val="bg1"/>
                </a:solidFill>
                <a:latin typeface="Open Sans" panose="020B0606030504020204" pitchFamily="34" charset="0"/>
                <a:ea typeface="Open Sans" panose="020B0606030504020204" pitchFamily="34" charset="0"/>
                <a:cs typeface="Open Sans" panose="020B0606030504020204" pitchFamily="34" charset="0"/>
              </a:rPr>
              <a:t> and </a:t>
            </a:r>
            <a:r>
              <a:rPr lang="en-US" sz="7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CONFIDENTIAL</a:t>
            </a:r>
            <a:r>
              <a:rPr lang="en-US" sz="700">
                <a:solidFill>
                  <a:schemeClr val="bg1"/>
                </a:solidFill>
                <a:latin typeface="Open Sans" panose="020B0606030504020204" pitchFamily="34" charset="0"/>
                <a:ea typeface="Open Sans" panose="020B0606030504020204" pitchFamily="34" charset="0"/>
                <a:cs typeface="Open Sans" panose="020B0606030504020204" pitchFamily="34" charset="0"/>
              </a:rPr>
              <a:t> to Health Management Associates, Inc. and only for the information of the intended recipient. Do not use, publish or redistribute without written permission from Health Management Associates, Inc.</a:t>
            </a:r>
          </a:p>
        </p:txBody>
      </p:sp>
      <p:pic>
        <p:nvPicPr>
          <p:cNvPr id="5" name="Picture 4">
            <a:extLst>
              <a:ext uri="{FF2B5EF4-FFF2-40B4-BE49-F238E27FC236}">
                <a16:creationId xmlns:a16="http://schemas.microsoft.com/office/drawing/2014/main" id="{B159C198-1B7F-B919-123D-B0B9B5DC96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2827" y="5029958"/>
            <a:ext cx="1447395" cy="673207"/>
          </a:xfrm>
          <a:prstGeom prst="rect">
            <a:avLst/>
          </a:prstGeom>
        </p:spPr>
      </p:pic>
    </p:spTree>
    <p:extLst>
      <p:ext uri="{BB962C8B-B14F-4D97-AF65-F5344CB8AC3E}">
        <p14:creationId xmlns:p14="http://schemas.microsoft.com/office/powerpoint/2010/main" val="1808478281"/>
      </p:ext>
    </p:extLst>
  </p:cSld>
  <p:clrMapOvr>
    <a:masterClrMapping/>
  </p:clrMapOvr>
  <p:transition>
    <p:fade/>
  </p:transition>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pter Slide w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08A716-CE67-E0D8-EECB-30772F2FAAB9}"/>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7108724-9A6F-C11F-7196-E371D88AEB4A}"/>
              </a:ext>
            </a:extLst>
          </p:cNvPr>
          <p:cNvSpPr>
            <a:spLocks noGrp="1"/>
          </p:cNvSpPr>
          <p:nvPr>
            <p:ph type="title"/>
          </p:nvPr>
        </p:nvSpPr>
        <p:spPr>
          <a:xfrm>
            <a:off x="824237" y="2879725"/>
            <a:ext cx="5665773" cy="549275"/>
          </a:xfrm>
          <a:prstGeom prst="rect">
            <a:avLst/>
          </a:prstGeom>
          <a:noFill/>
        </p:spPr>
        <p:txBody>
          <a:bodyPr lIns="91440">
            <a:noAutofit/>
          </a:bodyPr>
          <a:lstStyle>
            <a:lvl1pPr>
              <a:defRPr sz="50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a:t>Click to edit Master title style</a:t>
            </a:r>
          </a:p>
        </p:txBody>
      </p:sp>
      <p:sp>
        <p:nvSpPr>
          <p:cNvPr id="9" name="Copyright">
            <a:extLst>
              <a:ext uri="{FF2B5EF4-FFF2-40B4-BE49-F238E27FC236}">
                <a16:creationId xmlns:a16="http://schemas.microsoft.com/office/drawing/2014/main" id="{3E5FDE15-6E1B-DCEC-9792-8D1EBC857213}"/>
              </a:ext>
            </a:extLst>
          </p:cNvPr>
          <p:cNvSpPr txBox="1"/>
          <p:nvPr userDrawn="1"/>
        </p:nvSpPr>
        <p:spPr>
          <a:xfrm>
            <a:off x="982827" y="5903298"/>
            <a:ext cx="5113173" cy="37446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spAutoFit/>
          </a:bodyPr>
          <a:lstStyle>
            <a:lvl1pPr algn="r"/>
          </a:lstStyle>
          <a:p>
            <a:pPr algn="l"/>
            <a:r>
              <a:rPr lang="en-US" sz="700">
                <a:solidFill>
                  <a:schemeClr val="bg1"/>
                </a:solidFill>
                <a:latin typeface="Open Sans" panose="020B0606030504020204" pitchFamily="34" charset="0"/>
                <a:ea typeface="Open Sans" panose="020B0606030504020204" pitchFamily="34" charset="0"/>
                <a:cs typeface="Open Sans" panose="020B0606030504020204" pitchFamily="34" charset="0"/>
              </a:rPr>
              <a:t>Copyright © </a:t>
            </a:r>
            <a:fld id="{9709D0CE-FBAF-AE46-8FB9-6D391DFE1BF1}" type="datetimeyyyy">
              <a:rPr lang="en-US" sz="700"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lgn="l"/>
              <a:t>2025</a:t>
            </a:fld>
            <a:r>
              <a:rPr lang="en-US" sz="700">
                <a:solidFill>
                  <a:schemeClr val="bg1"/>
                </a:solidFill>
                <a:latin typeface="Open Sans" panose="020B0606030504020204" pitchFamily="34" charset="0"/>
                <a:ea typeface="Open Sans" panose="020B0606030504020204" pitchFamily="34" charset="0"/>
                <a:cs typeface="Open Sans" panose="020B0606030504020204" pitchFamily="34" charset="0"/>
              </a:rPr>
              <a:t> Health Management Associates, Inc. All rights reserved. The content of this presentation is </a:t>
            </a:r>
            <a:r>
              <a:rPr lang="en-US" sz="7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PROPRIETARY</a:t>
            </a:r>
            <a:r>
              <a:rPr lang="en-US" sz="700">
                <a:solidFill>
                  <a:schemeClr val="bg1"/>
                </a:solidFill>
                <a:latin typeface="Open Sans" panose="020B0606030504020204" pitchFamily="34" charset="0"/>
                <a:ea typeface="Open Sans" panose="020B0606030504020204" pitchFamily="34" charset="0"/>
                <a:cs typeface="Open Sans" panose="020B0606030504020204" pitchFamily="34" charset="0"/>
              </a:rPr>
              <a:t> and </a:t>
            </a:r>
            <a:r>
              <a:rPr lang="en-US" sz="7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CONFIDENTIAL</a:t>
            </a:r>
            <a:r>
              <a:rPr lang="en-US" sz="700">
                <a:solidFill>
                  <a:schemeClr val="bg1"/>
                </a:solidFill>
                <a:latin typeface="Open Sans" panose="020B0606030504020204" pitchFamily="34" charset="0"/>
                <a:ea typeface="Open Sans" panose="020B0606030504020204" pitchFamily="34" charset="0"/>
                <a:cs typeface="Open Sans" panose="020B0606030504020204" pitchFamily="34" charset="0"/>
              </a:rPr>
              <a:t> to Health Management Associates, Inc. and only for the information of the intended recipient. Do not use, publish or redistribute without written permission from Health Management Associates, Inc.</a:t>
            </a:r>
          </a:p>
        </p:txBody>
      </p:sp>
      <p:sp>
        <p:nvSpPr>
          <p:cNvPr id="3" name="Picture Placeholder 2">
            <a:extLst>
              <a:ext uri="{FF2B5EF4-FFF2-40B4-BE49-F238E27FC236}">
                <a16:creationId xmlns:a16="http://schemas.microsoft.com/office/drawing/2014/main" id="{3750F71A-BEFD-6EC4-F677-A0FD373CE3B2}"/>
              </a:ext>
            </a:extLst>
          </p:cNvPr>
          <p:cNvSpPr>
            <a:spLocks noGrp="1"/>
          </p:cNvSpPr>
          <p:nvPr>
            <p:ph type="pic" sz="quarter" idx="10" hasCustomPrompt="1"/>
          </p:nvPr>
        </p:nvSpPr>
        <p:spPr>
          <a:xfrm>
            <a:off x="7783513" y="0"/>
            <a:ext cx="4408487" cy="6858000"/>
          </a:xfrm>
        </p:spPr>
        <p:txBody>
          <a:bodyPr/>
          <a:lstStyle>
            <a:lvl1pPr marL="0" indent="0">
              <a:buNone/>
              <a:defRPr i="1">
                <a:solidFill>
                  <a:schemeClr val="bg1"/>
                </a:solidFill>
              </a:defRPr>
            </a:lvl1pPr>
          </a:lstStyle>
          <a:p>
            <a:r>
              <a:rPr lang="en-US"/>
              <a:t>Insert Picture</a:t>
            </a:r>
          </a:p>
        </p:txBody>
      </p:sp>
      <p:pic>
        <p:nvPicPr>
          <p:cNvPr id="2" name="Picture 1">
            <a:extLst>
              <a:ext uri="{FF2B5EF4-FFF2-40B4-BE49-F238E27FC236}">
                <a16:creationId xmlns:a16="http://schemas.microsoft.com/office/drawing/2014/main" id="{49F60A83-41FE-76C6-051C-76B67ECB33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2827" y="5029958"/>
            <a:ext cx="1447395" cy="673207"/>
          </a:xfrm>
          <a:prstGeom prst="rect">
            <a:avLst/>
          </a:prstGeom>
        </p:spPr>
      </p:pic>
    </p:spTree>
    <p:extLst>
      <p:ext uri="{BB962C8B-B14F-4D97-AF65-F5344CB8AC3E}">
        <p14:creationId xmlns:p14="http://schemas.microsoft.com/office/powerpoint/2010/main" val="2249379912"/>
      </p:ext>
    </p:extLst>
  </p:cSld>
  <p:clrMapOvr>
    <a:masterClrMapping/>
  </p:clrMapOvr>
  <p:transition>
    <p:fade/>
  </p:transition>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th_Closing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06C296-97DE-EEC1-ADF3-43D484EBFF83}"/>
              </a:ext>
            </a:extLst>
          </p:cNvPr>
          <p:cNvSpPr>
            <a:spLocks noGrp="1"/>
          </p:cNvSpPr>
          <p:nvPr>
            <p:ph type="sldNum" sz="quarter" idx="10"/>
          </p:nvPr>
        </p:nvSpPr>
        <p:spPr/>
        <p:txBody>
          <a:bodyPr/>
          <a:lstStyle/>
          <a:p>
            <a:pPr algn="ctr"/>
            <a:fld id="{03E6EC76-EBAC-4199-926F-A9991477679B}" type="slidenum">
              <a:rPr lang="en-US" smtClean="0"/>
              <a:pPr algn="ctr"/>
              <a:t>‹#›</a:t>
            </a:fld>
            <a:endParaRPr lang="en-US"/>
          </a:p>
        </p:txBody>
      </p:sp>
      <p:sp>
        <p:nvSpPr>
          <p:cNvPr id="4" name="Rectangle 3">
            <a:extLst>
              <a:ext uri="{FF2B5EF4-FFF2-40B4-BE49-F238E27FC236}">
                <a16:creationId xmlns:a16="http://schemas.microsoft.com/office/drawing/2014/main" id="{03D0EFB1-DBF7-252A-F8D7-5130D87BCA20}"/>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56A56E7-F5F7-1C2D-FF3C-43E8845AC729}"/>
              </a:ext>
            </a:extLst>
          </p:cNvPr>
          <p:cNvSpPr txBox="1"/>
          <p:nvPr userDrawn="1"/>
        </p:nvSpPr>
        <p:spPr>
          <a:xfrm>
            <a:off x="1659731" y="4357687"/>
            <a:ext cx="8872538" cy="1015663"/>
          </a:xfrm>
          <a:prstGeom prst="rect">
            <a:avLst/>
          </a:prstGeom>
          <a:noFill/>
        </p:spPr>
        <p:txBody>
          <a:bodyPr wrap="square" rtlCol="0">
            <a:spAutoFit/>
          </a:bodyPr>
          <a:lstStyle/>
          <a:p>
            <a:pPr algn="ctr"/>
            <a:r>
              <a:rPr lang="en-US" sz="120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HMA is an independent, national research and consulting firm specializing in publicly funded healthcare and human services policy, programs, financing, and evaluation. We serve government, public and private providers, health systems, health plans, community-based organizations, institutional investors, foundations, and associations. Every client matters. Every client gets our best. With offices in more than 30 locations across the country and over 700 multidisciplinary consultants coast to coast, HMA's expertise, services, and team are always within client reach.</a:t>
            </a:r>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6" name="Copyright">
            <a:extLst>
              <a:ext uri="{FF2B5EF4-FFF2-40B4-BE49-F238E27FC236}">
                <a16:creationId xmlns:a16="http://schemas.microsoft.com/office/drawing/2014/main" id="{46ED0EAD-F4D9-C85C-68F9-64A259BD1D1A}"/>
              </a:ext>
            </a:extLst>
          </p:cNvPr>
          <p:cNvSpPr txBox="1"/>
          <p:nvPr userDrawn="1"/>
        </p:nvSpPr>
        <p:spPr>
          <a:xfrm>
            <a:off x="0" y="6302913"/>
            <a:ext cx="12192000" cy="26674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spAutoFit/>
          </a:bodyPr>
          <a:lstStyle>
            <a:lvl1pPr algn="r"/>
          </a:lstStyle>
          <a:p>
            <a:pPr algn="ctr"/>
            <a:r>
              <a:rPr lang="en-US" sz="700">
                <a:solidFill>
                  <a:schemeClr val="bg1"/>
                </a:solidFill>
                <a:latin typeface="Open Sans" panose="020B0606030504020204" pitchFamily="34" charset="0"/>
                <a:ea typeface="Open Sans" panose="020B0606030504020204" pitchFamily="34" charset="0"/>
                <a:cs typeface="Open Sans" panose="020B0606030504020204" pitchFamily="34" charset="0"/>
              </a:rPr>
              <a:t>Copyright © </a:t>
            </a:r>
            <a:fld id="{9709D0CE-FBAF-AE46-8FB9-6D391DFE1BF1}" type="datetimeyyyy">
              <a:rPr lang="en-US" sz="700" smtClean="0">
                <a:solidFill>
                  <a:schemeClr val="bg1"/>
                </a:solidFill>
                <a:latin typeface="Open Sans" panose="020B0606030504020204" pitchFamily="34" charset="0"/>
                <a:ea typeface="Open Sans" panose="020B0606030504020204" pitchFamily="34" charset="0"/>
                <a:cs typeface="Open Sans" panose="020B0606030504020204" pitchFamily="34" charset="0"/>
              </a:rPr>
              <a:t>2025</a:t>
            </a:fld>
            <a:r>
              <a:rPr lang="en-US" sz="700">
                <a:solidFill>
                  <a:schemeClr val="bg1"/>
                </a:solidFill>
                <a:latin typeface="Open Sans" panose="020B0606030504020204" pitchFamily="34" charset="0"/>
                <a:ea typeface="Open Sans" panose="020B0606030504020204" pitchFamily="34" charset="0"/>
                <a:cs typeface="Open Sans" panose="020B0606030504020204" pitchFamily="34" charset="0"/>
              </a:rPr>
              <a:t> Health Management Associates, Inc. All rights reserved. The content of this presentation is </a:t>
            </a:r>
            <a:r>
              <a:rPr lang="en-US" sz="7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PROPRIETARY</a:t>
            </a:r>
            <a:r>
              <a:rPr lang="en-US" sz="700">
                <a:solidFill>
                  <a:schemeClr val="bg1"/>
                </a:solidFill>
                <a:latin typeface="Open Sans" panose="020B0606030504020204" pitchFamily="34" charset="0"/>
                <a:ea typeface="Open Sans" panose="020B0606030504020204" pitchFamily="34" charset="0"/>
                <a:cs typeface="Open Sans" panose="020B0606030504020204" pitchFamily="34" charset="0"/>
              </a:rPr>
              <a:t> and </a:t>
            </a:r>
            <a:r>
              <a:rPr lang="en-US" sz="7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CONFIDENTIAL</a:t>
            </a:r>
            <a:r>
              <a:rPr lang="en-US" sz="700">
                <a:solidFill>
                  <a:schemeClr val="bg1"/>
                </a:solidFill>
                <a:latin typeface="Open Sans" panose="020B0606030504020204" pitchFamily="34" charset="0"/>
                <a:ea typeface="Open Sans" panose="020B0606030504020204" pitchFamily="34" charset="0"/>
                <a:cs typeface="Open Sans" panose="020B0606030504020204" pitchFamily="34" charset="0"/>
              </a:rPr>
              <a:t> to Health Management Associates, Inc. </a:t>
            </a:r>
            <a:br>
              <a:rPr lang="en-US" sz="70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700">
                <a:solidFill>
                  <a:schemeClr val="bg1"/>
                </a:solidFill>
                <a:latin typeface="Open Sans" panose="020B0606030504020204" pitchFamily="34" charset="0"/>
                <a:ea typeface="Open Sans" panose="020B0606030504020204" pitchFamily="34" charset="0"/>
                <a:cs typeface="Open Sans" panose="020B0606030504020204" pitchFamily="34" charset="0"/>
              </a:rPr>
              <a:t>and only for the information of the intended recipient. Do not use, publish or redistribute without written permission from Health Management Associates, Inc.</a:t>
            </a:r>
          </a:p>
        </p:txBody>
      </p:sp>
      <p:sp>
        <p:nvSpPr>
          <p:cNvPr id="7" name="TextBox 6">
            <a:extLst>
              <a:ext uri="{FF2B5EF4-FFF2-40B4-BE49-F238E27FC236}">
                <a16:creationId xmlns:a16="http://schemas.microsoft.com/office/drawing/2014/main" id="{D1E43AAF-8482-8B2B-D916-14C637C93EEF}"/>
              </a:ext>
            </a:extLst>
          </p:cNvPr>
          <p:cNvSpPr txBox="1"/>
          <p:nvPr userDrawn="1"/>
        </p:nvSpPr>
        <p:spPr>
          <a:xfrm>
            <a:off x="1" y="5567189"/>
            <a:ext cx="12192000" cy="461665"/>
          </a:xfrm>
          <a:prstGeom prst="rect">
            <a:avLst/>
          </a:prstGeom>
          <a:noFill/>
        </p:spPr>
        <p:txBody>
          <a:bodyPr wrap="square" rtlCol="0">
            <a:spAutoFit/>
          </a:bodyPr>
          <a:lstStyle/>
          <a:p>
            <a:pPr algn="ctr"/>
            <a:r>
              <a:rPr lang="en-US" sz="2400" err="1">
                <a:solidFill>
                  <a:schemeClr val="bg1"/>
                </a:solidFill>
                <a:latin typeface="Open Sans" panose="020B0606030504020204" pitchFamily="34" charset="0"/>
                <a:ea typeface="Open Sans" panose="020B0606030504020204" pitchFamily="34" charset="0"/>
                <a:cs typeface="Open Sans" panose="020B0606030504020204" pitchFamily="34" charset="0"/>
              </a:rPr>
              <a:t>HealthManagement.com</a:t>
            </a:r>
            <a:endPar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A white and black text with a yellow ribbon&#10;&#10;AI-generated content may be incorrect.">
            <a:extLst>
              <a:ext uri="{FF2B5EF4-FFF2-40B4-BE49-F238E27FC236}">
                <a16:creationId xmlns:a16="http://schemas.microsoft.com/office/drawing/2014/main" id="{9F89AD9A-0C80-60B6-22D3-F441FC0DC6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61954" y="2317745"/>
            <a:ext cx="3584961" cy="1667424"/>
          </a:xfrm>
          <a:prstGeom prst="rect">
            <a:avLst/>
          </a:prstGeom>
        </p:spPr>
      </p:pic>
    </p:spTree>
    <p:extLst>
      <p:ext uri="{BB962C8B-B14F-4D97-AF65-F5344CB8AC3E}">
        <p14:creationId xmlns:p14="http://schemas.microsoft.com/office/powerpoint/2010/main" val="396968511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with Sidebar">
    <p:spTree>
      <p:nvGrpSpPr>
        <p:cNvPr id="1" name=""/>
        <p:cNvGrpSpPr/>
        <p:nvPr/>
      </p:nvGrpSpPr>
      <p:grpSpPr>
        <a:xfrm>
          <a:off x="0" y="0"/>
          <a:ext cx="0" cy="0"/>
          <a:chOff x="0" y="0"/>
          <a:chExt cx="0" cy="0"/>
        </a:xfrm>
      </p:grpSpPr>
      <p:grpSp>
        <p:nvGrpSpPr>
          <p:cNvPr id="8" name="Group">
            <a:extLst>
              <a:ext uri="{FF2B5EF4-FFF2-40B4-BE49-F238E27FC236}">
                <a16:creationId xmlns:a16="http://schemas.microsoft.com/office/drawing/2014/main" id="{1D8310DF-5494-8E55-40AB-A904BEF14B6A}"/>
              </a:ext>
            </a:extLst>
          </p:cNvPr>
          <p:cNvGrpSpPr/>
          <p:nvPr/>
        </p:nvGrpSpPr>
        <p:grpSpPr>
          <a:xfrm>
            <a:off x="11557000" y="0"/>
            <a:ext cx="635000" cy="6858001"/>
            <a:chOff x="0" y="0"/>
            <a:chExt cx="1270000" cy="13716000"/>
          </a:xfrm>
        </p:grpSpPr>
        <p:sp>
          <p:nvSpPr>
            <p:cNvPr id="10" name="Rectangle">
              <a:extLst>
                <a:ext uri="{FF2B5EF4-FFF2-40B4-BE49-F238E27FC236}">
                  <a16:creationId xmlns:a16="http://schemas.microsoft.com/office/drawing/2014/main" id="{D5C8D536-F2B5-B660-E548-2B5277DAE3F1}"/>
                </a:ext>
              </a:extLst>
            </p:cNvPr>
            <p:cNvSpPr/>
            <p:nvPr/>
          </p:nvSpPr>
          <p:spPr>
            <a:xfrm>
              <a:off x="0" y="1270000"/>
              <a:ext cx="1270000" cy="12446000"/>
            </a:xfrm>
            <a:prstGeom prst="rect">
              <a:avLst/>
            </a:prstGeom>
            <a:solidFill>
              <a:schemeClr val="bg1">
                <a:lumMod val="95000"/>
              </a:schemeClr>
            </a:solid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p>
          </p:txBody>
        </p:sp>
        <p:sp>
          <p:nvSpPr>
            <p:cNvPr id="11" name="Square">
              <a:extLst>
                <a:ext uri="{FF2B5EF4-FFF2-40B4-BE49-F238E27FC236}">
                  <a16:creationId xmlns:a16="http://schemas.microsoft.com/office/drawing/2014/main" id="{AE26D034-5633-1A2F-FAB5-2CE008A5A431}"/>
                </a:ext>
              </a:extLst>
            </p:cNvPr>
            <p:cNvSpPr/>
            <p:nvPr/>
          </p:nvSpPr>
          <p:spPr>
            <a:xfrm>
              <a:off x="0" y="0"/>
              <a:ext cx="1270000" cy="1270000"/>
            </a:xfrm>
            <a:prstGeom prst="rect">
              <a:avLst/>
            </a:prstGeom>
            <a:solidFill>
              <a:schemeClr val="accent1"/>
            </a:solid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p>
          </p:txBody>
        </p:sp>
      </p:grpSp>
      <p:sp>
        <p:nvSpPr>
          <p:cNvPr id="22" name="Slide Number Placeholder 1">
            <a:extLst>
              <a:ext uri="{FF2B5EF4-FFF2-40B4-BE49-F238E27FC236}">
                <a16:creationId xmlns:a16="http://schemas.microsoft.com/office/drawing/2014/main" id="{F8D70AF2-7B0C-EC24-2D13-2B67C4F6D1B0}"/>
              </a:ext>
            </a:extLst>
          </p:cNvPr>
          <p:cNvSpPr>
            <a:spLocks noGrp="1"/>
          </p:cNvSpPr>
          <p:nvPr>
            <p:ph type="sldNum" sz="quarter" idx="14"/>
          </p:nvPr>
        </p:nvSpPr>
        <p:spPr>
          <a:xfrm>
            <a:off x="11611841" y="134938"/>
            <a:ext cx="525318" cy="365125"/>
          </a:xfrm>
        </p:spPr>
        <p:txBody>
          <a:bodyPr/>
          <a:lstStyle/>
          <a:p>
            <a:pPr algn="ctr"/>
            <a:fld id="{03E6EC76-EBAC-4199-926F-A9991477679B}" type="slidenum">
              <a:rPr lang="en-US" smtClean="0"/>
              <a:pPr algn="ctr"/>
              <a:t>‹#›</a:t>
            </a:fld>
            <a:endParaRPr lang="en-US"/>
          </a:p>
        </p:txBody>
      </p:sp>
      <p:pic>
        <p:nvPicPr>
          <p:cNvPr id="3" name="Picture 2" descr="A blue and gold logo&#10;&#10;AI-generated content may be incorrect.">
            <a:extLst>
              <a:ext uri="{FF2B5EF4-FFF2-40B4-BE49-F238E27FC236}">
                <a16:creationId xmlns:a16="http://schemas.microsoft.com/office/drawing/2014/main" id="{2A294071-41C3-9A03-BC01-8F54F4DD62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47105" y="6418151"/>
            <a:ext cx="454789" cy="214174"/>
          </a:xfrm>
          <a:prstGeom prst="rect">
            <a:avLst/>
          </a:prstGeom>
        </p:spPr>
      </p:pic>
    </p:spTree>
    <p:extLst>
      <p:ext uri="{BB962C8B-B14F-4D97-AF65-F5344CB8AC3E}">
        <p14:creationId xmlns:p14="http://schemas.microsoft.com/office/powerpoint/2010/main" val="2943146621"/>
      </p:ext>
    </p:extLst>
  </p:cSld>
  <p:clrMapOvr>
    <a:masterClrMapping/>
  </p:clrMapOvr>
  <p:transition>
    <p:fade/>
  </p:transition>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9156162"/>
      </p:ext>
    </p:extLst>
  </p:cSld>
  <p:clrMapOvr>
    <a:masterClrMapping/>
  </p:clrMapOvr>
  <p:transition>
    <p:fad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port Table of Contents">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1D53FF4B-E35E-F6E5-DFCC-46BB38CAA3D3}"/>
              </a:ext>
            </a:extLst>
          </p:cNvPr>
          <p:cNvSpPr>
            <a:spLocks noChangeArrowheads="1"/>
          </p:cNvSpPr>
          <p:nvPr userDrawn="1"/>
        </p:nvSpPr>
        <p:spPr bwMode="auto">
          <a:xfrm>
            <a:off x="0" y="0"/>
            <a:ext cx="12192000" cy="777234"/>
          </a:xfrm>
          <a:prstGeom prst="rect">
            <a:avLst/>
          </a:prstGeom>
          <a:solidFill>
            <a:schemeClr val="accent1"/>
          </a:solidFill>
          <a:ln w="9525" algn="ctr">
            <a:noFill/>
            <a:round/>
            <a:headEnd/>
            <a:tailEnd/>
          </a:ln>
        </p:spPr>
        <p:txBody>
          <a:bodyPr lIns="68577" tIns="34289" rIns="68577" bIns="34289"/>
          <a:lstStyle/>
          <a:p>
            <a:pPr defTabSz="685800" eaLnBrk="0" fontAlgn="base" hangingPunct="0">
              <a:spcBef>
                <a:spcPct val="0"/>
              </a:spcBef>
              <a:spcAft>
                <a:spcPct val="0"/>
              </a:spcAft>
              <a:defRPr/>
            </a:pPr>
            <a:endParaRPr lang="en-US" sz="1800">
              <a:solidFill>
                <a:prstClr val="black"/>
              </a:solidFill>
              <a:ea typeface="ヒラギノ角ゴ Pro W3" pitchFamily="-112" charset="-128"/>
            </a:endParaRPr>
          </a:p>
        </p:txBody>
      </p:sp>
      <p:sp>
        <p:nvSpPr>
          <p:cNvPr id="4" name="Flowchart: Manual Input 3">
            <a:extLst>
              <a:ext uri="{FF2B5EF4-FFF2-40B4-BE49-F238E27FC236}">
                <a16:creationId xmlns:a16="http://schemas.microsoft.com/office/drawing/2014/main" id="{939BF2B9-84BA-BE90-9E2D-6507B84695E0}"/>
              </a:ext>
            </a:extLst>
          </p:cNvPr>
          <p:cNvSpPr/>
          <p:nvPr userDrawn="1"/>
        </p:nvSpPr>
        <p:spPr>
          <a:xfrm rot="16200000" flipV="1">
            <a:off x="3767023" y="-253131"/>
            <a:ext cx="777235" cy="1283494"/>
          </a:xfrm>
          <a:prstGeom prst="flowChartManualInp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Content Placeholder 2">
            <a:extLst>
              <a:ext uri="{FF2B5EF4-FFF2-40B4-BE49-F238E27FC236}">
                <a16:creationId xmlns:a16="http://schemas.microsoft.com/office/drawing/2014/main" id="{97C52520-EA73-7F28-AE51-DC4F71B3E256}"/>
              </a:ext>
            </a:extLst>
          </p:cNvPr>
          <p:cNvSpPr>
            <a:spLocks noGrp="1"/>
          </p:cNvSpPr>
          <p:nvPr>
            <p:ph idx="1"/>
          </p:nvPr>
        </p:nvSpPr>
        <p:spPr>
          <a:xfrm>
            <a:off x="322928" y="929635"/>
            <a:ext cx="11545824" cy="5294569"/>
          </a:xfrm>
          <a:prstGeom prst="rect">
            <a:avLst/>
          </a:prstGeom>
        </p:spPr>
        <p:txBody>
          <a:bodyPr/>
          <a:lstStyle>
            <a:lvl1pPr marL="0" indent="0">
              <a:buNone/>
              <a:defRPr sz="2800">
                <a:solidFill>
                  <a:schemeClr val="accent5"/>
                </a:solidFill>
                <a:latin typeface="Franklin Gothic Book" panose="020B0503020102020204" pitchFamily="34" charset="0"/>
              </a:defRPr>
            </a:lvl1pPr>
            <a:lvl2pPr marL="514350" indent="-171450">
              <a:buFont typeface="Wingdings" panose="05000000000000000000" pitchFamily="2" charset="2"/>
              <a:buChar char="Ø"/>
              <a:defRPr sz="2400">
                <a:solidFill>
                  <a:schemeClr val="accent5"/>
                </a:solidFill>
                <a:latin typeface="Franklin Gothic Book" panose="020B0503020102020204" pitchFamily="34" charset="0"/>
              </a:defRPr>
            </a:lvl2pPr>
            <a:lvl3pPr marL="857250" indent="-171450">
              <a:buFont typeface="Wingdings" panose="05000000000000000000" pitchFamily="2" charset="2"/>
              <a:buChar char="§"/>
              <a:defRPr sz="1800">
                <a:solidFill>
                  <a:schemeClr val="accent5"/>
                </a:solidFill>
                <a:latin typeface="Franklin Gothic Book" panose="020B0503020102020204" pitchFamily="34" charset="0"/>
              </a:defRPr>
            </a:lvl3pPr>
            <a:lvl4pPr marL="1200150" indent="-171450">
              <a:buFont typeface="Wingdings" panose="05000000000000000000" pitchFamily="2" charset="2"/>
              <a:buChar char="§"/>
              <a:defRPr sz="1600">
                <a:solidFill>
                  <a:schemeClr val="accent5"/>
                </a:solidFill>
                <a:latin typeface="Franklin Gothic Book" panose="020B0503020102020204" pitchFamily="34" charset="0"/>
              </a:defRPr>
            </a:lvl4pPr>
            <a:lvl5pPr marL="1543050" indent="-171450">
              <a:buFont typeface="Wingdings" panose="05000000000000000000" pitchFamily="2" charset="2"/>
              <a:buChar char="§"/>
              <a:defRPr sz="1400">
                <a:solidFill>
                  <a:schemeClr val="accent5"/>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C686A2D7-E6DA-C8A4-6DE1-0B66096F7DB6}"/>
              </a:ext>
            </a:extLst>
          </p:cNvPr>
          <p:cNvSpPr/>
          <p:nvPr userDrawn="1"/>
        </p:nvSpPr>
        <p:spPr>
          <a:xfrm>
            <a:off x="4176638" y="6627168"/>
            <a:ext cx="8015362" cy="230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AD2AE265-F1A1-3446-90AF-FE4B21157589}"/>
              </a:ext>
            </a:extLst>
          </p:cNvPr>
          <p:cNvSpPr/>
          <p:nvPr userDrawn="1"/>
        </p:nvSpPr>
        <p:spPr>
          <a:xfrm>
            <a:off x="1" y="6627169"/>
            <a:ext cx="2572469" cy="2308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ADDAF557-F7FC-8454-688E-BE2367F859CA}"/>
              </a:ext>
            </a:extLst>
          </p:cNvPr>
          <p:cNvSpPr/>
          <p:nvPr userDrawn="1"/>
        </p:nvSpPr>
        <p:spPr>
          <a:xfrm>
            <a:off x="2572469" y="6627168"/>
            <a:ext cx="1604169"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Content Placeholder 2">
            <a:extLst>
              <a:ext uri="{FF2B5EF4-FFF2-40B4-BE49-F238E27FC236}">
                <a16:creationId xmlns:a16="http://schemas.microsoft.com/office/drawing/2014/main" id="{71B3FDA1-04DE-661A-DA3F-08785B9F9F68}"/>
              </a:ext>
            </a:extLst>
          </p:cNvPr>
          <p:cNvSpPr>
            <a:spLocks noGrp="1"/>
          </p:cNvSpPr>
          <p:nvPr>
            <p:ph idx="10" hasCustomPrompt="1"/>
          </p:nvPr>
        </p:nvSpPr>
        <p:spPr>
          <a:xfrm>
            <a:off x="322928" y="6293328"/>
            <a:ext cx="11267184" cy="230832"/>
          </a:xfrm>
          <a:prstGeom prst="rect">
            <a:avLst/>
          </a:prstGeom>
        </p:spPr>
        <p:txBody>
          <a:bodyPr wrap="square" anchor="b" anchorCtr="0">
            <a:spAutoFit/>
          </a:bodyPr>
          <a:lstStyle>
            <a:lvl1pPr marL="0" indent="0" algn="l">
              <a:lnSpc>
                <a:spcPct val="100000"/>
              </a:lnSpc>
              <a:spcBef>
                <a:spcPts val="0"/>
              </a:spcBef>
              <a:buNone/>
              <a:defRPr sz="900">
                <a:solidFill>
                  <a:schemeClr val="accent5"/>
                </a:solidFill>
                <a:latin typeface="+mn-lt"/>
              </a:defRPr>
            </a:lvl1pPr>
            <a:lvl2pPr>
              <a:defRPr sz="2000">
                <a:solidFill>
                  <a:schemeClr val="accent5"/>
                </a:solidFill>
                <a:latin typeface="+mj-lt"/>
              </a:defRPr>
            </a:lvl2pPr>
            <a:lvl3pPr>
              <a:defRPr sz="1400">
                <a:solidFill>
                  <a:schemeClr val="accent5"/>
                </a:solidFill>
                <a:latin typeface="+mj-lt"/>
              </a:defRPr>
            </a:lvl3pPr>
            <a:lvl4pPr>
              <a:defRPr sz="1200">
                <a:solidFill>
                  <a:schemeClr val="accent5"/>
                </a:solidFill>
                <a:latin typeface="+mj-lt"/>
              </a:defRPr>
            </a:lvl4pPr>
            <a:lvl5pPr>
              <a:defRPr sz="1200">
                <a:solidFill>
                  <a:schemeClr val="accent5"/>
                </a:solidFill>
                <a:latin typeface="+mj-lt"/>
              </a:defRPr>
            </a:lvl5pPr>
          </a:lstStyle>
          <a:p>
            <a:pPr lvl="0"/>
            <a:r>
              <a:rPr lang="en-US"/>
              <a:t>NOTES: </a:t>
            </a:r>
          </a:p>
        </p:txBody>
      </p:sp>
      <p:sp>
        <p:nvSpPr>
          <p:cNvPr id="13" name="Rectangle 6">
            <a:extLst>
              <a:ext uri="{FF2B5EF4-FFF2-40B4-BE49-F238E27FC236}">
                <a16:creationId xmlns:a16="http://schemas.microsoft.com/office/drawing/2014/main" id="{F4A8DBA9-D07E-F77C-75AA-0C249FA84311}"/>
              </a:ext>
            </a:extLst>
          </p:cNvPr>
          <p:cNvSpPr>
            <a:spLocks noChangeArrowheads="1"/>
          </p:cNvSpPr>
          <p:nvPr userDrawn="1"/>
        </p:nvSpPr>
        <p:spPr bwMode="auto">
          <a:xfrm>
            <a:off x="137660" y="6646406"/>
            <a:ext cx="1262115" cy="192358"/>
          </a:xfrm>
          <a:prstGeom prst="rect">
            <a:avLst/>
          </a:prstGeom>
          <a:noFill/>
          <a:ln w="9525">
            <a:noFill/>
            <a:miter lim="800000"/>
            <a:headEnd/>
            <a:tailEnd/>
          </a:ln>
        </p:spPr>
        <p:txBody>
          <a:bodyPr wrap="square" lIns="68577" tIns="34289" rIns="68577" bIns="34289">
            <a:spAutoFit/>
          </a:bodyPr>
          <a:lstStyle/>
          <a:p>
            <a:pPr defTabSz="685800" eaLnBrk="0" fontAlgn="base" hangingPunct="0">
              <a:spcBef>
                <a:spcPct val="0"/>
              </a:spcBef>
              <a:spcAft>
                <a:spcPct val="0"/>
              </a:spcAft>
              <a:defRPr/>
            </a:pPr>
            <a:r>
              <a:rPr lang="en-US" sz="800">
                <a:solidFill>
                  <a:schemeClr val="bg1"/>
                </a:solidFill>
                <a:latin typeface="+mn-lt"/>
                <a:ea typeface="ヒラギノ角ゴ Pro W3" pitchFamily="-112" charset="-128"/>
                <a:cs typeface="Segoe UI" pitchFamily="34" charset="0"/>
              </a:rPr>
              <a:t>©2025 LEAVITT PARTNERS </a:t>
            </a:r>
          </a:p>
        </p:txBody>
      </p:sp>
      <p:sp>
        <p:nvSpPr>
          <p:cNvPr id="14" name="TextBox 13">
            <a:extLst>
              <a:ext uri="{FF2B5EF4-FFF2-40B4-BE49-F238E27FC236}">
                <a16:creationId xmlns:a16="http://schemas.microsoft.com/office/drawing/2014/main" id="{C9498FCB-217C-36B7-DEDB-9A9D3EFDDE53}"/>
              </a:ext>
            </a:extLst>
          </p:cNvPr>
          <p:cNvSpPr txBox="1"/>
          <p:nvPr userDrawn="1"/>
        </p:nvSpPr>
        <p:spPr>
          <a:xfrm>
            <a:off x="11590111" y="6627170"/>
            <a:ext cx="378619" cy="230830"/>
          </a:xfrm>
          <a:prstGeom prst="rect">
            <a:avLst/>
          </a:prstGeom>
          <a:noFill/>
        </p:spPr>
        <p:txBody>
          <a:bodyPr wrap="square" lIns="68577" tIns="34289" rIns="68577" bIns="34289" rtlCol="0">
            <a:spAutoFit/>
          </a:bodyPr>
          <a:lstStyle/>
          <a:p>
            <a:pPr algn="r" defTabSz="685800"/>
            <a:fld id="{879E2ECD-52C4-4036-9BD3-F4AEC1C18931}" type="slidenum">
              <a:rPr lang="en-US" sz="1050">
                <a:solidFill>
                  <a:schemeClr val="bg1"/>
                </a:solidFill>
                <a:latin typeface="+mn-lt"/>
              </a:rPr>
              <a:pPr algn="r" defTabSz="685800"/>
              <a:t>‹#›</a:t>
            </a:fld>
            <a:endParaRPr lang="en-US" sz="1050">
              <a:solidFill>
                <a:schemeClr val="bg1"/>
              </a:solidFill>
              <a:latin typeface="+mn-lt"/>
            </a:endParaRPr>
          </a:p>
        </p:txBody>
      </p:sp>
      <p:pic>
        <p:nvPicPr>
          <p:cNvPr id="15" name="Picture 14">
            <a:extLst>
              <a:ext uri="{FF2B5EF4-FFF2-40B4-BE49-F238E27FC236}">
                <a16:creationId xmlns:a16="http://schemas.microsoft.com/office/drawing/2014/main" id="{A91A281F-E600-A059-266B-57B5729F060E}"/>
              </a:ext>
            </a:extLst>
          </p:cNvPr>
          <p:cNvPicPr>
            <a:picLocks noChangeAspect="1"/>
          </p:cNvPicPr>
          <p:nvPr userDrawn="1"/>
        </p:nvPicPr>
        <p:blipFill>
          <a:blip r:embed="rId2"/>
          <a:stretch>
            <a:fillRect/>
          </a:stretch>
        </p:blipFill>
        <p:spPr>
          <a:xfrm>
            <a:off x="11639584" y="6301036"/>
            <a:ext cx="229167" cy="228600"/>
          </a:xfrm>
          <a:prstGeom prst="rect">
            <a:avLst/>
          </a:prstGeom>
        </p:spPr>
      </p:pic>
      <p:sp>
        <p:nvSpPr>
          <p:cNvPr id="16" name="Rectangle 15">
            <a:extLst>
              <a:ext uri="{FF2B5EF4-FFF2-40B4-BE49-F238E27FC236}">
                <a16:creationId xmlns:a16="http://schemas.microsoft.com/office/drawing/2014/main" id="{B562AEB4-9F4B-D3BF-C72E-40E2FC38430A}"/>
              </a:ext>
            </a:extLst>
          </p:cNvPr>
          <p:cNvSpPr/>
          <p:nvPr userDrawn="1"/>
        </p:nvSpPr>
        <p:spPr>
          <a:xfrm>
            <a:off x="0" y="0"/>
            <a:ext cx="3804331" cy="77723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ext Placeholder 17">
            <a:extLst>
              <a:ext uri="{FF2B5EF4-FFF2-40B4-BE49-F238E27FC236}">
                <a16:creationId xmlns:a16="http://schemas.microsoft.com/office/drawing/2014/main" id="{48B89677-592D-3B00-7955-5FCC66BBB07F}"/>
              </a:ext>
            </a:extLst>
          </p:cNvPr>
          <p:cNvSpPr>
            <a:spLocks noGrp="1"/>
          </p:cNvSpPr>
          <p:nvPr>
            <p:ph type="body" sz="quarter" idx="11" hasCustomPrompt="1"/>
          </p:nvPr>
        </p:nvSpPr>
        <p:spPr>
          <a:xfrm>
            <a:off x="343040" y="168027"/>
            <a:ext cx="6034729" cy="441180"/>
          </a:xfrm>
          <a:prstGeom prst="rect">
            <a:avLst/>
          </a:prstGeom>
        </p:spPr>
        <p:txBody>
          <a:bodyPr/>
          <a:lstStyle>
            <a:lvl1pPr marL="0" indent="0">
              <a:buNone/>
              <a:defRPr sz="3200">
                <a:solidFill>
                  <a:schemeClr val="bg1"/>
                </a:solidFill>
                <a:latin typeface="Franklin Gothic Demi" panose="020B07030201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Table of Contents</a:t>
            </a:r>
          </a:p>
        </p:txBody>
      </p:sp>
    </p:spTree>
    <p:extLst>
      <p:ext uri="{BB962C8B-B14F-4D97-AF65-F5344CB8AC3E}">
        <p14:creationId xmlns:p14="http://schemas.microsoft.com/office/powerpoint/2010/main" val="75862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Presenter">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A6A46EFF-5BB3-6296-7064-18B4339FC180}"/>
              </a:ext>
            </a:extLst>
          </p:cNvPr>
          <p:cNvSpPr>
            <a:spLocks noChangeArrowheads="1"/>
          </p:cNvSpPr>
          <p:nvPr userDrawn="1"/>
        </p:nvSpPr>
        <p:spPr bwMode="auto">
          <a:xfrm>
            <a:off x="0" y="0"/>
            <a:ext cx="11650663" cy="6858000"/>
          </a:xfrm>
          <a:prstGeom prst="rect">
            <a:avLst/>
          </a:prstGeom>
          <a:solidFill>
            <a:schemeClr val="bg2">
              <a:lumMod val="40000"/>
              <a:lumOff val="60000"/>
            </a:schemeClr>
          </a:solidFill>
          <a:ln w="9525" algn="ctr">
            <a:noFill/>
            <a:round/>
            <a:headEnd/>
            <a:tailEnd/>
          </a:ln>
        </p:spPr>
        <p:txBody>
          <a:bodyPr lIns="68577" tIns="34289" rIns="68577" bIns="34289"/>
          <a:lstStyle/>
          <a:p>
            <a:pPr defTabSz="685800" eaLnBrk="0" fontAlgn="base" hangingPunct="0">
              <a:spcBef>
                <a:spcPct val="0"/>
              </a:spcBef>
              <a:spcAft>
                <a:spcPct val="0"/>
              </a:spcAft>
              <a:defRPr/>
            </a:pPr>
            <a:endParaRPr lang="en-US" sz="1800">
              <a:solidFill>
                <a:prstClr val="black"/>
              </a:solidFill>
              <a:ea typeface="ヒラギノ角ゴ Pro W3" pitchFamily="-112" charset="-128"/>
            </a:endParaRPr>
          </a:p>
        </p:txBody>
      </p:sp>
      <p:sp>
        <p:nvSpPr>
          <p:cNvPr id="26" name="Rectangle 25">
            <a:extLst>
              <a:ext uri="{FF2B5EF4-FFF2-40B4-BE49-F238E27FC236}">
                <a16:creationId xmlns:a16="http://schemas.microsoft.com/office/drawing/2014/main" id="{6CFF92BA-74F4-3A37-C3A5-D685D4965E8E}"/>
              </a:ext>
            </a:extLst>
          </p:cNvPr>
          <p:cNvSpPr/>
          <p:nvPr userDrawn="1"/>
        </p:nvSpPr>
        <p:spPr>
          <a:xfrm>
            <a:off x="1589049" y="797348"/>
            <a:ext cx="5652785" cy="5464608"/>
          </a:xfrm>
          <a:prstGeom prst="rect">
            <a:avLst/>
          </a:prstGeom>
          <a:solidFill>
            <a:schemeClr val="accent1">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Flowchart: Manual Input 3">
            <a:extLst>
              <a:ext uri="{FF2B5EF4-FFF2-40B4-BE49-F238E27FC236}">
                <a16:creationId xmlns:a16="http://schemas.microsoft.com/office/drawing/2014/main" id="{012D173B-37ED-AFC2-A4C7-50F604A3DDA8}"/>
              </a:ext>
            </a:extLst>
          </p:cNvPr>
          <p:cNvSpPr/>
          <p:nvPr userDrawn="1"/>
        </p:nvSpPr>
        <p:spPr>
          <a:xfrm rot="16200000" flipH="1">
            <a:off x="5511366" y="190028"/>
            <a:ext cx="6883324" cy="6477944"/>
          </a:xfrm>
          <a:prstGeom prst="flowChartManualInpu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 Placeholder 10">
            <a:extLst>
              <a:ext uri="{FF2B5EF4-FFF2-40B4-BE49-F238E27FC236}">
                <a16:creationId xmlns:a16="http://schemas.microsoft.com/office/drawing/2014/main" id="{5B8F782A-F15C-B5B6-5162-DF2F0292BB9D}"/>
              </a:ext>
            </a:extLst>
          </p:cNvPr>
          <p:cNvSpPr>
            <a:spLocks noGrp="1"/>
          </p:cNvSpPr>
          <p:nvPr>
            <p:ph type="body" sz="quarter" idx="11" hasCustomPrompt="1"/>
          </p:nvPr>
        </p:nvSpPr>
        <p:spPr>
          <a:xfrm>
            <a:off x="7394613" y="2971800"/>
            <a:ext cx="3208337" cy="533400"/>
          </a:xfrm>
          <a:prstGeom prst="rect">
            <a:avLst/>
          </a:prstGeom>
        </p:spPr>
        <p:txBody>
          <a:bodyPr/>
          <a:lstStyle>
            <a:lvl1pPr marL="0" indent="0">
              <a:buNone/>
              <a:defRPr sz="3300">
                <a:solidFill>
                  <a:schemeClr val="bg1"/>
                </a:solidFill>
                <a:latin typeface="Franklin Gothic Demi" panose="020B0703020102020204" pitchFamily="34" charset="0"/>
              </a:defRPr>
            </a:lvl1pPr>
          </a:lstStyle>
          <a:p>
            <a:pPr lvl="0"/>
            <a:r>
              <a:rPr lang="en-US"/>
              <a:t>Name</a:t>
            </a:r>
          </a:p>
        </p:txBody>
      </p:sp>
      <p:sp>
        <p:nvSpPr>
          <p:cNvPr id="13" name="Text Placeholder 12">
            <a:extLst>
              <a:ext uri="{FF2B5EF4-FFF2-40B4-BE49-F238E27FC236}">
                <a16:creationId xmlns:a16="http://schemas.microsoft.com/office/drawing/2014/main" id="{294B1F07-DC79-9534-18AA-C0FA991D117F}"/>
              </a:ext>
            </a:extLst>
          </p:cNvPr>
          <p:cNvSpPr>
            <a:spLocks noGrp="1"/>
          </p:cNvSpPr>
          <p:nvPr>
            <p:ph type="body" sz="quarter" idx="12" hasCustomPrompt="1"/>
          </p:nvPr>
        </p:nvSpPr>
        <p:spPr>
          <a:xfrm>
            <a:off x="7395409" y="3505200"/>
            <a:ext cx="3208337" cy="381000"/>
          </a:xfrm>
          <a:prstGeom prst="rect">
            <a:avLst/>
          </a:prstGeom>
        </p:spPr>
        <p:txBody>
          <a:bodyPr/>
          <a:lstStyle>
            <a:lvl1pPr marL="0" indent="0">
              <a:buNone/>
              <a:defRPr>
                <a:solidFill>
                  <a:schemeClr val="bg1"/>
                </a:solidFill>
                <a:latin typeface="Franklin Gothic Book" panose="020B0503020102020204" pitchFamily="34" charset="0"/>
              </a:defRPr>
            </a:lvl1pPr>
            <a:lvl2pPr>
              <a:defRPr>
                <a:solidFill>
                  <a:schemeClr val="bg1"/>
                </a:solidFill>
                <a:latin typeface="Franklin Gothic Book" panose="020B0503020102020204" pitchFamily="34" charset="0"/>
              </a:defRPr>
            </a:lvl2pPr>
            <a:lvl3pPr>
              <a:defRPr>
                <a:solidFill>
                  <a:schemeClr val="bg1"/>
                </a:solidFill>
                <a:latin typeface="Franklin Gothic Book" panose="020B0503020102020204" pitchFamily="34" charset="0"/>
              </a:defRPr>
            </a:lvl3pPr>
            <a:lvl4pPr>
              <a:defRPr>
                <a:solidFill>
                  <a:schemeClr val="bg1"/>
                </a:solidFill>
                <a:latin typeface="Franklin Gothic Book" panose="020B0503020102020204" pitchFamily="34" charset="0"/>
              </a:defRPr>
            </a:lvl4pPr>
            <a:lvl5pPr>
              <a:defRPr>
                <a:solidFill>
                  <a:schemeClr val="bg1"/>
                </a:solidFill>
                <a:latin typeface="Franklin Gothic Book" panose="020B0503020102020204" pitchFamily="34" charset="0"/>
              </a:defRPr>
            </a:lvl5pPr>
          </a:lstStyle>
          <a:p>
            <a:pPr lvl="0"/>
            <a:r>
              <a:rPr lang="en-US"/>
              <a:t>Title</a:t>
            </a:r>
          </a:p>
          <a:p>
            <a:pPr lvl="1"/>
            <a:r>
              <a:rPr lang="en-US"/>
              <a:t>Second level</a:t>
            </a:r>
          </a:p>
          <a:p>
            <a:pPr lvl="2"/>
            <a:r>
              <a:rPr lang="en-US"/>
              <a:t>Third level</a:t>
            </a:r>
          </a:p>
          <a:p>
            <a:pPr lvl="3"/>
            <a:r>
              <a:rPr lang="en-US"/>
              <a:t>Fourth level</a:t>
            </a:r>
          </a:p>
          <a:p>
            <a:pPr lvl="4"/>
            <a:r>
              <a:rPr lang="en-US"/>
              <a:t>Fifth level</a:t>
            </a:r>
          </a:p>
        </p:txBody>
      </p:sp>
      <p:sp>
        <p:nvSpPr>
          <p:cNvPr id="25" name="Rectangle 24">
            <a:extLst>
              <a:ext uri="{FF2B5EF4-FFF2-40B4-BE49-F238E27FC236}">
                <a16:creationId xmlns:a16="http://schemas.microsoft.com/office/drawing/2014/main" id="{051F6C50-86BF-7881-BDB3-6DBFAD0BBB8A}"/>
              </a:ext>
            </a:extLst>
          </p:cNvPr>
          <p:cNvSpPr/>
          <p:nvPr userDrawn="1"/>
        </p:nvSpPr>
        <p:spPr>
          <a:xfrm>
            <a:off x="1283495" y="515064"/>
            <a:ext cx="5652785" cy="5543209"/>
          </a:xfrm>
          <a:prstGeom prst="rect">
            <a:avLst/>
          </a:prstGeom>
          <a:solidFill>
            <a:schemeClr val="accent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5" name="Straight Connector 14">
            <a:extLst>
              <a:ext uri="{FF2B5EF4-FFF2-40B4-BE49-F238E27FC236}">
                <a16:creationId xmlns:a16="http://schemas.microsoft.com/office/drawing/2014/main" id="{AD8E8FA4-9E0D-C67C-A0BA-C3C52876FBB0}"/>
              </a:ext>
            </a:extLst>
          </p:cNvPr>
          <p:cNvCxnSpPr>
            <a:cxnSpLocks/>
          </p:cNvCxnSpPr>
          <p:nvPr userDrawn="1"/>
        </p:nvCxnSpPr>
        <p:spPr>
          <a:xfrm flipH="1">
            <a:off x="5714055" y="-228600"/>
            <a:ext cx="1375002" cy="731520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Picture Placeholder 24">
            <a:extLst>
              <a:ext uri="{FF2B5EF4-FFF2-40B4-BE49-F238E27FC236}">
                <a16:creationId xmlns:a16="http://schemas.microsoft.com/office/drawing/2014/main" id="{82AC1FD0-68A6-0FA9-4038-BD411A2FFEBD}"/>
              </a:ext>
            </a:extLst>
          </p:cNvPr>
          <p:cNvSpPr>
            <a:spLocks noGrp="1"/>
          </p:cNvSpPr>
          <p:nvPr>
            <p:ph type="pic" sz="quarter" idx="10" hasCustomPrompt="1"/>
          </p:nvPr>
        </p:nvSpPr>
        <p:spPr>
          <a:xfrm>
            <a:off x="1589050" y="797348"/>
            <a:ext cx="5266065" cy="5260924"/>
          </a:xfrm>
          <a:custGeom>
            <a:avLst/>
            <a:gdLst>
              <a:gd name="connsiteX0" fmla="*/ 0 w 5257800"/>
              <a:gd name="connsiteY0" fmla="*/ 0 h 5258543"/>
              <a:gd name="connsiteX1" fmla="*/ 5257800 w 5257800"/>
              <a:gd name="connsiteY1" fmla="*/ 0 h 5258543"/>
              <a:gd name="connsiteX2" fmla="*/ 5257800 w 5257800"/>
              <a:gd name="connsiteY2" fmla="*/ 5258543 h 5258543"/>
              <a:gd name="connsiteX3" fmla="*/ 0 w 5257800"/>
              <a:gd name="connsiteY3" fmla="*/ 5258543 h 5258543"/>
              <a:gd name="connsiteX4" fmla="*/ 0 w 5257800"/>
              <a:gd name="connsiteY4" fmla="*/ 0 h 5258543"/>
              <a:gd name="connsiteX0" fmla="*/ 0 w 5257800"/>
              <a:gd name="connsiteY0" fmla="*/ 0 h 5258543"/>
              <a:gd name="connsiteX1" fmla="*/ 5257800 w 5257800"/>
              <a:gd name="connsiteY1" fmla="*/ 0 h 5258543"/>
              <a:gd name="connsiteX2" fmla="*/ 4269581 w 5257800"/>
              <a:gd name="connsiteY2" fmla="*/ 5258543 h 5258543"/>
              <a:gd name="connsiteX3" fmla="*/ 0 w 5257800"/>
              <a:gd name="connsiteY3" fmla="*/ 5258543 h 5258543"/>
              <a:gd name="connsiteX4" fmla="*/ 0 w 5257800"/>
              <a:gd name="connsiteY4" fmla="*/ 0 h 5258543"/>
              <a:gd name="connsiteX0" fmla="*/ 0 w 5245893"/>
              <a:gd name="connsiteY0" fmla="*/ 0 h 5258543"/>
              <a:gd name="connsiteX1" fmla="*/ 5245893 w 5245893"/>
              <a:gd name="connsiteY1" fmla="*/ 0 h 5258543"/>
              <a:gd name="connsiteX2" fmla="*/ 4269581 w 5245893"/>
              <a:gd name="connsiteY2" fmla="*/ 5258543 h 5258543"/>
              <a:gd name="connsiteX3" fmla="*/ 0 w 5245893"/>
              <a:gd name="connsiteY3" fmla="*/ 5258543 h 5258543"/>
              <a:gd name="connsiteX4" fmla="*/ 0 w 5245893"/>
              <a:gd name="connsiteY4" fmla="*/ 0 h 5258543"/>
              <a:gd name="connsiteX0" fmla="*/ 0 w 5253037"/>
              <a:gd name="connsiteY0" fmla="*/ 2381 h 5260924"/>
              <a:gd name="connsiteX1" fmla="*/ 5253037 w 5253037"/>
              <a:gd name="connsiteY1" fmla="*/ 0 h 5260924"/>
              <a:gd name="connsiteX2" fmla="*/ 4269581 w 5253037"/>
              <a:gd name="connsiteY2" fmla="*/ 5260924 h 5260924"/>
              <a:gd name="connsiteX3" fmla="*/ 0 w 5253037"/>
              <a:gd name="connsiteY3" fmla="*/ 5260924 h 5260924"/>
              <a:gd name="connsiteX4" fmla="*/ 0 w 5253037"/>
              <a:gd name="connsiteY4" fmla="*/ 2381 h 5260924"/>
              <a:gd name="connsiteX0" fmla="*/ 0 w 5253037"/>
              <a:gd name="connsiteY0" fmla="*/ 2381 h 5260924"/>
              <a:gd name="connsiteX1" fmla="*/ 5253037 w 5253037"/>
              <a:gd name="connsiteY1" fmla="*/ 0 h 5260924"/>
              <a:gd name="connsiteX2" fmla="*/ 4262437 w 5253037"/>
              <a:gd name="connsiteY2" fmla="*/ 5260924 h 5260924"/>
              <a:gd name="connsiteX3" fmla="*/ 0 w 5253037"/>
              <a:gd name="connsiteY3" fmla="*/ 5260924 h 5260924"/>
              <a:gd name="connsiteX4" fmla="*/ 0 w 5253037"/>
              <a:gd name="connsiteY4" fmla="*/ 2381 h 5260924"/>
              <a:gd name="connsiteX0" fmla="*/ 0 w 5253037"/>
              <a:gd name="connsiteY0" fmla="*/ 2381 h 5260924"/>
              <a:gd name="connsiteX1" fmla="*/ 5253037 w 5253037"/>
              <a:gd name="connsiteY1" fmla="*/ 0 h 5260924"/>
              <a:gd name="connsiteX2" fmla="*/ 4267200 w 5253037"/>
              <a:gd name="connsiteY2" fmla="*/ 5260924 h 5260924"/>
              <a:gd name="connsiteX3" fmla="*/ 0 w 5253037"/>
              <a:gd name="connsiteY3" fmla="*/ 5260924 h 5260924"/>
              <a:gd name="connsiteX4" fmla="*/ 0 w 5253037"/>
              <a:gd name="connsiteY4" fmla="*/ 2381 h 5260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3037" h="5260924">
                <a:moveTo>
                  <a:pt x="0" y="2381"/>
                </a:moveTo>
                <a:lnTo>
                  <a:pt x="5253037" y="0"/>
                </a:lnTo>
                <a:lnTo>
                  <a:pt x="4267200" y="5260924"/>
                </a:lnTo>
                <a:lnTo>
                  <a:pt x="0" y="5260924"/>
                </a:lnTo>
                <a:lnTo>
                  <a:pt x="0" y="2381"/>
                </a:lnTo>
                <a:close/>
              </a:path>
            </a:pathLst>
          </a:custGeom>
          <a:pattFill prst="pct60">
            <a:fgClr>
              <a:schemeClr val="bg1"/>
            </a:fgClr>
            <a:bgClr>
              <a:srgbClr val="E1E1E1"/>
            </a:bgClr>
          </a:pattFill>
          <a:effectLst/>
        </p:spPr>
        <p:txBody>
          <a:bodyPr lIns="0" rIns="0" anchor="ctr" anchorCtr="1">
            <a:normAutofit/>
          </a:bodyPr>
          <a:lstStyle>
            <a:lvl1pPr marL="0" indent="0">
              <a:buNone/>
              <a:defRPr sz="1800" strike="noStrike" baseline="0">
                <a:solidFill>
                  <a:schemeClr val="tx1">
                    <a:lumMod val="50000"/>
                    <a:lumOff val="50000"/>
                  </a:schemeClr>
                </a:solidFill>
                <a:effectLst/>
              </a:defRPr>
            </a:lvl1pPr>
          </a:lstStyle>
          <a:p>
            <a:pPr marL="171450" marR="0" lvl="0" indent="-171450" algn="ctr" defTabSz="685800" rtl="0" eaLnBrk="1" fontAlgn="auto" latinLnBrk="0" hangingPunct="1">
              <a:lnSpc>
                <a:spcPct val="90000"/>
              </a:lnSpc>
              <a:spcBef>
                <a:spcPts val="750"/>
              </a:spcBef>
              <a:spcAft>
                <a:spcPts val="0"/>
              </a:spcAft>
              <a:buClrTx/>
              <a:buSzTx/>
              <a:tabLst/>
              <a:defRPr/>
            </a:pPr>
            <a:r>
              <a:rPr kumimoji="0" lang="en-US" sz="2400" b="0" i="0" u="none" strike="noStrike" kern="1200" cap="none" spc="0" normalizeH="0" baseline="0" noProof="0">
                <a:ln>
                  <a:noFill/>
                </a:ln>
                <a:solidFill>
                  <a:sysClr val="windowText" lastClr="000000">
                    <a:alpha val="73000"/>
                  </a:sysClr>
                </a:solidFill>
                <a:effectLst/>
                <a:uLnTx/>
                <a:uFillTx/>
                <a:latin typeface="Calibri Light"/>
                <a:ea typeface="+mn-ea"/>
                <a:cs typeface="+mn-cs"/>
              </a:rPr>
              <a:t>Click icon to add picture, or drag and drop</a:t>
            </a:r>
          </a:p>
        </p:txBody>
      </p:sp>
      <p:pic>
        <p:nvPicPr>
          <p:cNvPr id="2" name="Picture 1">
            <a:extLst>
              <a:ext uri="{FF2B5EF4-FFF2-40B4-BE49-F238E27FC236}">
                <a16:creationId xmlns:a16="http://schemas.microsoft.com/office/drawing/2014/main" id="{86BCFA41-2775-6762-DACC-1AA8412D91C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068227" y="5943600"/>
            <a:ext cx="1643929" cy="643900"/>
          </a:xfrm>
          <a:prstGeom prst="rect">
            <a:avLst/>
          </a:prstGeom>
        </p:spPr>
      </p:pic>
    </p:spTree>
    <p:extLst>
      <p:ext uri="{BB962C8B-B14F-4D97-AF65-F5344CB8AC3E}">
        <p14:creationId xmlns:p14="http://schemas.microsoft.com/office/powerpoint/2010/main" val="3421010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ultiple Presenter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8AB8310-2961-CE7A-4833-7B07C984E7B7}"/>
              </a:ext>
            </a:extLst>
          </p:cNvPr>
          <p:cNvSpPr/>
          <p:nvPr userDrawn="1"/>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50BB5988-6658-BF79-0687-81F50B1B34CF}"/>
              </a:ext>
            </a:extLst>
          </p:cNvPr>
          <p:cNvSpPr>
            <a:spLocks noGrp="1"/>
          </p:cNvSpPr>
          <p:nvPr>
            <p:ph type="title"/>
          </p:nvPr>
        </p:nvSpPr>
        <p:spPr>
          <a:xfrm>
            <a:off x="838688" y="1217614"/>
            <a:ext cx="10514624" cy="473075"/>
          </a:xfrm>
          <a:prstGeom prst="rect">
            <a:avLst/>
          </a:prstGeom>
        </p:spPr>
        <p:txBody>
          <a:bodyPr/>
          <a:lstStyle>
            <a:lvl1pPr algn="ctr">
              <a:defRPr sz="3200">
                <a:solidFill>
                  <a:schemeClr val="bg1"/>
                </a:solidFill>
                <a:latin typeface="Franklin Gothic Demi" panose="020B0703020102020204" pitchFamily="34" charset="0"/>
              </a:defRPr>
            </a:lvl1pPr>
          </a:lstStyle>
          <a:p>
            <a:r>
              <a:rPr lang="en-US"/>
              <a:t>Click to edit Master title style</a:t>
            </a:r>
          </a:p>
        </p:txBody>
      </p:sp>
      <p:sp>
        <p:nvSpPr>
          <p:cNvPr id="3" name="Parallelogram 2">
            <a:extLst>
              <a:ext uri="{FF2B5EF4-FFF2-40B4-BE49-F238E27FC236}">
                <a16:creationId xmlns:a16="http://schemas.microsoft.com/office/drawing/2014/main" id="{66DE1777-CA71-FBE3-D35A-D3FA41364B66}"/>
              </a:ext>
            </a:extLst>
          </p:cNvPr>
          <p:cNvSpPr/>
          <p:nvPr userDrawn="1"/>
        </p:nvSpPr>
        <p:spPr>
          <a:xfrm>
            <a:off x="2271599" y="2118366"/>
            <a:ext cx="1838288" cy="1996434"/>
          </a:xfrm>
          <a:prstGeom prst="parallelogram">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Freeform: Shape 3">
            <a:extLst>
              <a:ext uri="{FF2B5EF4-FFF2-40B4-BE49-F238E27FC236}">
                <a16:creationId xmlns:a16="http://schemas.microsoft.com/office/drawing/2014/main" id="{F46A7B9C-A76C-27F2-C72A-175DBA574E6F}"/>
              </a:ext>
            </a:extLst>
          </p:cNvPr>
          <p:cNvSpPr/>
          <p:nvPr userDrawn="1"/>
        </p:nvSpPr>
        <p:spPr>
          <a:xfrm>
            <a:off x="915694" y="4479926"/>
            <a:ext cx="439237" cy="473075"/>
          </a:xfrm>
          <a:custGeom>
            <a:avLst/>
            <a:gdLst>
              <a:gd name="connsiteX0" fmla="*/ 101600 w 438150"/>
              <a:gd name="connsiteY0" fmla="*/ 0 h 473075"/>
              <a:gd name="connsiteX1" fmla="*/ 0 w 438150"/>
              <a:gd name="connsiteY1" fmla="*/ 473075 h 473075"/>
              <a:gd name="connsiteX2" fmla="*/ 438150 w 438150"/>
              <a:gd name="connsiteY2" fmla="*/ 469900 h 473075"/>
            </a:gdLst>
            <a:ahLst/>
            <a:cxnLst>
              <a:cxn ang="0">
                <a:pos x="connsiteX0" y="connsiteY0"/>
              </a:cxn>
              <a:cxn ang="0">
                <a:pos x="connsiteX1" y="connsiteY1"/>
              </a:cxn>
              <a:cxn ang="0">
                <a:pos x="connsiteX2" y="connsiteY2"/>
              </a:cxn>
            </a:cxnLst>
            <a:rect l="l" t="t" r="r" b="b"/>
            <a:pathLst>
              <a:path w="438150" h="473075">
                <a:moveTo>
                  <a:pt x="101600" y="0"/>
                </a:moveTo>
                <a:lnTo>
                  <a:pt x="0" y="473075"/>
                </a:lnTo>
                <a:lnTo>
                  <a:pt x="438150" y="469900"/>
                </a:lnTo>
              </a:path>
            </a:pathLst>
          </a:custGeom>
          <a:no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Picture Placeholder 3">
            <a:extLst>
              <a:ext uri="{FF2B5EF4-FFF2-40B4-BE49-F238E27FC236}">
                <a16:creationId xmlns:a16="http://schemas.microsoft.com/office/drawing/2014/main" id="{9DE85739-1B3E-6E77-18BC-1A91825B177A}"/>
              </a:ext>
            </a:extLst>
          </p:cNvPr>
          <p:cNvSpPr>
            <a:spLocks noGrp="1"/>
          </p:cNvSpPr>
          <p:nvPr>
            <p:ph type="pic" sz="quarter" idx="13" hasCustomPrompt="1"/>
          </p:nvPr>
        </p:nvSpPr>
        <p:spPr>
          <a:xfrm>
            <a:off x="1049375" y="2346966"/>
            <a:ext cx="2669588" cy="2453634"/>
          </a:xfrm>
          <a:prstGeom prst="flowChartInputOutput">
            <a:avLst/>
          </a:prstGeom>
          <a:pattFill prst="pct60">
            <a:fgClr>
              <a:schemeClr val="bg1"/>
            </a:fgClr>
            <a:bgClr>
              <a:schemeClr val="bg1">
                <a:lumMod val="85000"/>
              </a:schemeClr>
            </a:bgClr>
          </a:pattFill>
          <a:effectLst/>
        </p:spPr>
        <p:txBody>
          <a:bodyPr wrap="square" anchor="ctr">
            <a:noAutofit/>
          </a:bodyPr>
          <a:lstStyle>
            <a:lvl1pPr marL="0" indent="0" algn="ctr">
              <a:buNone/>
              <a:defRPr sz="1795">
                <a:solidFill>
                  <a:schemeClr val="tx1">
                    <a:alpha val="73000"/>
                  </a:schemeClr>
                </a:solidFill>
              </a:defRPr>
            </a:lvl1pPr>
          </a:lstStyle>
          <a:p>
            <a:r>
              <a:rPr lang="en-US"/>
              <a:t>Click icon to add picture, or drag and drop</a:t>
            </a:r>
          </a:p>
        </p:txBody>
      </p:sp>
      <p:sp>
        <p:nvSpPr>
          <p:cNvPr id="7" name="Parallelogram 6">
            <a:extLst>
              <a:ext uri="{FF2B5EF4-FFF2-40B4-BE49-F238E27FC236}">
                <a16:creationId xmlns:a16="http://schemas.microsoft.com/office/drawing/2014/main" id="{01B91A84-DD59-70E7-CE54-BF7B0640282A}"/>
              </a:ext>
            </a:extLst>
          </p:cNvPr>
          <p:cNvSpPr/>
          <p:nvPr userDrawn="1"/>
        </p:nvSpPr>
        <p:spPr>
          <a:xfrm>
            <a:off x="5861881" y="2118366"/>
            <a:ext cx="1838288" cy="1996434"/>
          </a:xfrm>
          <a:prstGeom prst="parallelogram">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Shape 7">
            <a:extLst>
              <a:ext uri="{FF2B5EF4-FFF2-40B4-BE49-F238E27FC236}">
                <a16:creationId xmlns:a16="http://schemas.microsoft.com/office/drawing/2014/main" id="{083F08D7-CC6C-06C3-4B7A-BB95710E6680}"/>
              </a:ext>
            </a:extLst>
          </p:cNvPr>
          <p:cNvSpPr/>
          <p:nvPr userDrawn="1"/>
        </p:nvSpPr>
        <p:spPr>
          <a:xfrm>
            <a:off x="4505976" y="4479926"/>
            <a:ext cx="439237" cy="473075"/>
          </a:xfrm>
          <a:custGeom>
            <a:avLst/>
            <a:gdLst>
              <a:gd name="connsiteX0" fmla="*/ 101600 w 438150"/>
              <a:gd name="connsiteY0" fmla="*/ 0 h 473075"/>
              <a:gd name="connsiteX1" fmla="*/ 0 w 438150"/>
              <a:gd name="connsiteY1" fmla="*/ 473075 h 473075"/>
              <a:gd name="connsiteX2" fmla="*/ 438150 w 438150"/>
              <a:gd name="connsiteY2" fmla="*/ 469900 h 473075"/>
            </a:gdLst>
            <a:ahLst/>
            <a:cxnLst>
              <a:cxn ang="0">
                <a:pos x="connsiteX0" y="connsiteY0"/>
              </a:cxn>
              <a:cxn ang="0">
                <a:pos x="connsiteX1" y="connsiteY1"/>
              </a:cxn>
              <a:cxn ang="0">
                <a:pos x="connsiteX2" y="connsiteY2"/>
              </a:cxn>
            </a:cxnLst>
            <a:rect l="l" t="t" r="r" b="b"/>
            <a:pathLst>
              <a:path w="438150" h="473075">
                <a:moveTo>
                  <a:pt x="101600" y="0"/>
                </a:moveTo>
                <a:lnTo>
                  <a:pt x="0" y="473075"/>
                </a:lnTo>
                <a:lnTo>
                  <a:pt x="438150" y="469900"/>
                </a:lnTo>
              </a:path>
            </a:pathLst>
          </a:custGeom>
          <a:no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Picture Placeholder 3">
            <a:extLst>
              <a:ext uri="{FF2B5EF4-FFF2-40B4-BE49-F238E27FC236}">
                <a16:creationId xmlns:a16="http://schemas.microsoft.com/office/drawing/2014/main" id="{5C44CDBF-4594-E5F6-6902-497CDF82FBF1}"/>
              </a:ext>
            </a:extLst>
          </p:cNvPr>
          <p:cNvSpPr>
            <a:spLocks noGrp="1"/>
          </p:cNvSpPr>
          <p:nvPr>
            <p:ph type="pic" sz="quarter" idx="14" hasCustomPrompt="1"/>
          </p:nvPr>
        </p:nvSpPr>
        <p:spPr>
          <a:xfrm>
            <a:off x="4639657" y="2346966"/>
            <a:ext cx="2669588" cy="2453634"/>
          </a:xfrm>
          <a:prstGeom prst="flowChartInputOutput">
            <a:avLst/>
          </a:prstGeom>
          <a:pattFill prst="pct60">
            <a:fgClr>
              <a:schemeClr val="bg1"/>
            </a:fgClr>
            <a:bgClr>
              <a:schemeClr val="bg1">
                <a:lumMod val="85000"/>
              </a:schemeClr>
            </a:bgClr>
          </a:pattFill>
          <a:effectLst/>
        </p:spPr>
        <p:txBody>
          <a:bodyPr wrap="square" anchor="ctr">
            <a:noAutofit/>
          </a:bodyPr>
          <a:lstStyle>
            <a:lvl1pPr marL="0" indent="0" algn="ctr">
              <a:buNone/>
              <a:defRPr sz="1795">
                <a:solidFill>
                  <a:schemeClr val="tx1">
                    <a:alpha val="73000"/>
                  </a:schemeClr>
                </a:solidFill>
              </a:defRPr>
            </a:lvl1pPr>
          </a:lstStyle>
          <a:p>
            <a:r>
              <a:rPr lang="en-US"/>
              <a:t>Click icon to add picture, or drag and drop</a:t>
            </a:r>
          </a:p>
        </p:txBody>
      </p:sp>
      <p:sp>
        <p:nvSpPr>
          <p:cNvPr id="10" name="Parallelogram 9">
            <a:extLst>
              <a:ext uri="{FF2B5EF4-FFF2-40B4-BE49-F238E27FC236}">
                <a16:creationId xmlns:a16="http://schemas.microsoft.com/office/drawing/2014/main" id="{1627364D-21A4-5758-E8AB-0A7125D6FE88}"/>
              </a:ext>
            </a:extLst>
          </p:cNvPr>
          <p:cNvSpPr/>
          <p:nvPr userDrawn="1"/>
        </p:nvSpPr>
        <p:spPr>
          <a:xfrm>
            <a:off x="9519003" y="2118366"/>
            <a:ext cx="1838288" cy="1996434"/>
          </a:xfrm>
          <a:prstGeom prst="parallelogram">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reeform: Shape 10">
            <a:extLst>
              <a:ext uri="{FF2B5EF4-FFF2-40B4-BE49-F238E27FC236}">
                <a16:creationId xmlns:a16="http://schemas.microsoft.com/office/drawing/2014/main" id="{D6510B36-4A02-3F84-E986-C9A6F6410DD1}"/>
              </a:ext>
            </a:extLst>
          </p:cNvPr>
          <p:cNvSpPr/>
          <p:nvPr userDrawn="1"/>
        </p:nvSpPr>
        <p:spPr>
          <a:xfrm>
            <a:off x="8163099" y="4479926"/>
            <a:ext cx="439237" cy="473075"/>
          </a:xfrm>
          <a:custGeom>
            <a:avLst/>
            <a:gdLst>
              <a:gd name="connsiteX0" fmla="*/ 101600 w 438150"/>
              <a:gd name="connsiteY0" fmla="*/ 0 h 473075"/>
              <a:gd name="connsiteX1" fmla="*/ 0 w 438150"/>
              <a:gd name="connsiteY1" fmla="*/ 473075 h 473075"/>
              <a:gd name="connsiteX2" fmla="*/ 438150 w 438150"/>
              <a:gd name="connsiteY2" fmla="*/ 469900 h 473075"/>
            </a:gdLst>
            <a:ahLst/>
            <a:cxnLst>
              <a:cxn ang="0">
                <a:pos x="connsiteX0" y="connsiteY0"/>
              </a:cxn>
              <a:cxn ang="0">
                <a:pos x="connsiteX1" y="connsiteY1"/>
              </a:cxn>
              <a:cxn ang="0">
                <a:pos x="connsiteX2" y="connsiteY2"/>
              </a:cxn>
            </a:cxnLst>
            <a:rect l="l" t="t" r="r" b="b"/>
            <a:pathLst>
              <a:path w="438150" h="473075">
                <a:moveTo>
                  <a:pt x="101600" y="0"/>
                </a:moveTo>
                <a:lnTo>
                  <a:pt x="0" y="473075"/>
                </a:lnTo>
                <a:lnTo>
                  <a:pt x="438150" y="469900"/>
                </a:lnTo>
              </a:path>
            </a:pathLst>
          </a:custGeom>
          <a:no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3">
            <a:extLst>
              <a:ext uri="{FF2B5EF4-FFF2-40B4-BE49-F238E27FC236}">
                <a16:creationId xmlns:a16="http://schemas.microsoft.com/office/drawing/2014/main" id="{C8100469-DD9E-BBC5-E925-09605C7468F1}"/>
              </a:ext>
            </a:extLst>
          </p:cNvPr>
          <p:cNvSpPr>
            <a:spLocks noGrp="1"/>
          </p:cNvSpPr>
          <p:nvPr>
            <p:ph type="pic" sz="quarter" idx="15" hasCustomPrompt="1"/>
          </p:nvPr>
        </p:nvSpPr>
        <p:spPr>
          <a:xfrm>
            <a:off x="8296780" y="2346966"/>
            <a:ext cx="2669588" cy="2453634"/>
          </a:xfrm>
          <a:prstGeom prst="flowChartInputOutput">
            <a:avLst/>
          </a:prstGeom>
          <a:pattFill prst="pct60">
            <a:fgClr>
              <a:schemeClr val="bg1"/>
            </a:fgClr>
            <a:bgClr>
              <a:schemeClr val="bg1">
                <a:lumMod val="85000"/>
              </a:schemeClr>
            </a:bgClr>
          </a:pattFill>
          <a:effectLst/>
        </p:spPr>
        <p:txBody>
          <a:bodyPr wrap="square" anchor="ctr">
            <a:noAutofit/>
          </a:bodyPr>
          <a:lstStyle>
            <a:lvl1pPr marL="0" indent="0" algn="ctr">
              <a:buNone/>
              <a:defRPr sz="1795" baseline="0">
                <a:solidFill>
                  <a:schemeClr val="tx1">
                    <a:alpha val="73000"/>
                  </a:schemeClr>
                </a:solidFill>
              </a:defRPr>
            </a:lvl1pPr>
          </a:lstStyle>
          <a:p>
            <a:r>
              <a:rPr lang="en-US"/>
              <a:t>Click icon to add picture, or drag and drop</a:t>
            </a:r>
          </a:p>
        </p:txBody>
      </p:sp>
      <p:sp>
        <p:nvSpPr>
          <p:cNvPr id="15" name="Text Placeholder 14">
            <a:extLst>
              <a:ext uri="{FF2B5EF4-FFF2-40B4-BE49-F238E27FC236}">
                <a16:creationId xmlns:a16="http://schemas.microsoft.com/office/drawing/2014/main" id="{8884B701-7536-5F15-F97B-E8E44E17E5D5}"/>
              </a:ext>
            </a:extLst>
          </p:cNvPr>
          <p:cNvSpPr>
            <a:spLocks noGrp="1"/>
          </p:cNvSpPr>
          <p:nvPr>
            <p:ph type="body" sz="quarter" idx="16"/>
          </p:nvPr>
        </p:nvSpPr>
        <p:spPr>
          <a:xfrm>
            <a:off x="1048758" y="5100638"/>
            <a:ext cx="2145257" cy="1223963"/>
          </a:xfrm>
          <a:prstGeom prst="rect">
            <a:avLst/>
          </a:prstGeom>
        </p:spPr>
        <p:txBody>
          <a:bodyPr/>
          <a:lstStyle>
            <a:lvl1pPr>
              <a:defRPr>
                <a:solidFill>
                  <a:schemeClr val="bg1"/>
                </a:solidFill>
                <a:latin typeface="Franklin Gothic Book" panose="020B0503020102020204" pitchFamily="34" charset="0"/>
              </a:defRPr>
            </a:lvl1pPr>
            <a:lvl2pPr>
              <a:defRPr>
                <a:solidFill>
                  <a:schemeClr val="bg1"/>
                </a:solidFill>
                <a:latin typeface="Franklin Gothic Book" panose="020B0503020102020204" pitchFamily="34" charset="0"/>
              </a:defRPr>
            </a:lvl2pPr>
            <a:lvl3pPr>
              <a:defRPr>
                <a:solidFill>
                  <a:schemeClr val="bg1"/>
                </a:solidFill>
                <a:latin typeface="Franklin Gothic Book" panose="020B0503020102020204" pitchFamily="34" charset="0"/>
              </a:defRPr>
            </a:lvl3pPr>
            <a:lvl4pPr>
              <a:defRPr>
                <a:solidFill>
                  <a:schemeClr val="bg1"/>
                </a:solidFill>
                <a:latin typeface="Franklin Gothic Book" panose="020B0503020102020204" pitchFamily="34" charset="0"/>
              </a:defRPr>
            </a:lvl4pPr>
            <a:lvl5pPr>
              <a:defRPr>
                <a:solidFill>
                  <a:schemeClr val="bg1"/>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4">
            <a:extLst>
              <a:ext uri="{FF2B5EF4-FFF2-40B4-BE49-F238E27FC236}">
                <a16:creationId xmlns:a16="http://schemas.microsoft.com/office/drawing/2014/main" id="{AEF57E48-5E08-E4DD-4331-CCE94E8821CD}"/>
              </a:ext>
            </a:extLst>
          </p:cNvPr>
          <p:cNvSpPr>
            <a:spLocks noGrp="1"/>
          </p:cNvSpPr>
          <p:nvPr>
            <p:ph type="body" sz="quarter" idx="17"/>
          </p:nvPr>
        </p:nvSpPr>
        <p:spPr>
          <a:xfrm>
            <a:off x="4635768" y="5100638"/>
            <a:ext cx="2145257" cy="1223963"/>
          </a:xfrm>
          <a:prstGeom prst="rect">
            <a:avLst/>
          </a:prstGeom>
        </p:spPr>
        <p:txBody>
          <a:bodyPr/>
          <a:lstStyle>
            <a:lvl1pPr>
              <a:defRPr>
                <a:solidFill>
                  <a:schemeClr val="bg1"/>
                </a:solidFill>
                <a:latin typeface="Franklin Gothic Book" panose="020B0503020102020204" pitchFamily="34" charset="0"/>
              </a:defRPr>
            </a:lvl1pPr>
            <a:lvl2pPr>
              <a:defRPr>
                <a:solidFill>
                  <a:schemeClr val="bg1"/>
                </a:solidFill>
                <a:latin typeface="Franklin Gothic Book" panose="020B0503020102020204" pitchFamily="34" charset="0"/>
              </a:defRPr>
            </a:lvl2pPr>
            <a:lvl3pPr>
              <a:defRPr>
                <a:solidFill>
                  <a:schemeClr val="bg1"/>
                </a:solidFill>
                <a:latin typeface="Franklin Gothic Book" panose="020B0503020102020204" pitchFamily="34" charset="0"/>
              </a:defRPr>
            </a:lvl3pPr>
            <a:lvl4pPr>
              <a:defRPr>
                <a:solidFill>
                  <a:schemeClr val="bg1"/>
                </a:solidFill>
                <a:latin typeface="Franklin Gothic Book" panose="020B0503020102020204" pitchFamily="34" charset="0"/>
              </a:defRPr>
            </a:lvl4pPr>
            <a:lvl5pPr>
              <a:defRPr>
                <a:solidFill>
                  <a:schemeClr val="bg1"/>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4">
            <a:extLst>
              <a:ext uri="{FF2B5EF4-FFF2-40B4-BE49-F238E27FC236}">
                <a16:creationId xmlns:a16="http://schemas.microsoft.com/office/drawing/2014/main" id="{C9541B9D-5BA5-6964-94C6-B9CD886E8D7B}"/>
              </a:ext>
            </a:extLst>
          </p:cNvPr>
          <p:cNvSpPr>
            <a:spLocks noGrp="1"/>
          </p:cNvSpPr>
          <p:nvPr>
            <p:ph type="body" sz="quarter" idx="18"/>
          </p:nvPr>
        </p:nvSpPr>
        <p:spPr>
          <a:xfrm>
            <a:off x="8287320" y="5100638"/>
            <a:ext cx="2145257" cy="1223963"/>
          </a:xfrm>
          <a:prstGeom prst="rect">
            <a:avLst/>
          </a:prstGeom>
        </p:spPr>
        <p:txBody>
          <a:bodyPr/>
          <a:lstStyle>
            <a:lvl1pPr>
              <a:defRPr>
                <a:solidFill>
                  <a:schemeClr val="bg1"/>
                </a:solidFill>
                <a:latin typeface="Franklin Gothic Book" panose="020B0503020102020204" pitchFamily="34" charset="0"/>
              </a:defRPr>
            </a:lvl1pPr>
            <a:lvl2pPr>
              <a:defRPr>
                <a:solidFill>
                  <a:schemeClr val="bg1"/>
                </a:solidFill>
                <a:latin typeface="Franklin Gothic Book" panose="020B0503020102020204" pitchFamily="34" charset="0"/>
              </a:defRPr>
            </a:lvl2pPr>
            <a:lvl3pPr>
              <a:defRPr>
                <a:solidFill>
                  <a:schemeClr val="bg1"/>
                </a:solidFill>
                <a:latin typeface="Franklin Gothic Book" panose="020B0503020102020204" pitchFamily="34" charset="0"/>
              </a:defRPr>
            </a:lvl3pPr>
            <a:lvl4pPr>
              <a:defRPr>
                <a:solidFill>
                  <a:schemeClr val="bg1"/>
                </a:solidFill>
                <a:latin typeface="Franklin Gothic Book" panose="020B0503020102020204" pitchFamily="34" charset="0"/>
              </a:defRPr>
            </a:lvl4pPr>
            <a:lvl5pPr>
              <a:defRPr>
                <a:solidFill>
                  <a:schemeClr val="bg1"/>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7369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Slid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678B48-C94F-4863-9E47-1E85F9771043}"/>
              </a:ext>
            </a:extLst>
          </p:cNvPr>
          <p:cNvSpPr/>
          <p:nvPr userDrawn="1"/>
        </p:nvSpPr>
        <p:spPr>
          <a:xfrm>
            <a:off x="8057102" y="0"/>
            <a:ext cx="41348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8"/>
          </a:p>
        </p:txBody>
      </p:sp>
      <p:sp>
        <p:nvSpPr>
          <p:cNvPr id="6" name="Rectangle 5">
            <a:extLst>
              <a:ext uri="{FF2B5EF4-FFF2-40B4-BE49-F238E27FC236}">
                <a16:creationId xmlns:a16="http://schemas.microsoft.com/office/drawing/2014/main" id="{C198B2D4-295A-41B4-B419-00DCCB47ACEE}"/>
              </a:ext>
            </a:extLst>
          </p:cNvPr>
          <p:cNvSpPr/>
          <p:nvPr userDrawn="1"/>
        </p:nvSpPr>
        <p:spPr>
          <a:xfrm>
            <a:off x="0" y="0"/>
            <a:ext cx="8057101"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Top Corners Rounded 7">
            <a:extLst>
              <a:ext uri="{FF2B5EF4-FFF2-40B4-BE49-F238E27FC236}">
                <a16:creationId xmlns:a16="http://schemas.microsoft.com/office/drawing/2014/main" id="{C4DD093E-A192-4759-9C04-A4B90B3863FC}"/>
              </a:ext>
            </a:extLst>
          </p:cNvPr>
          <p:cNvSpPr/>
          <p:nvPr userDrawn="1"/>
        </p:nvSpPr>
        <p:spPr>
          <a:xfrm rot="16200000">
            <a:off x="3645217" y="675487"/>
            <a:ext cx="4224528" cy="4599243"/>
          </a:xfrm>
          <a:prstGeom prst="round2SameRect">
            <a:avLst>
              <a:gd name="adj1" fmla="val 3426"/>
              <a:gd name="adj2" fmla="val 0"/>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8"/>
          </a:p>
        </p:txBody>
      </p:sp>
      <p:cxnSp>
        <p:nvCxnSpPr>
          <p:cNvPr id="11" name="Straight Connector 10">
            <a:extLst>
              <a:ext uri="{FF2B5EF4-FFF2-40B4-BE49-F238E27FC236}">
                <a16:creationId xmlns:a16="http://schemas.microsoft.com/office/drawing/2014/main" id="{268DBF55-121E-4F2F-9491-BFF04722E6D6}"/>
              </a:ext>
            </a:extLst>
          </p:cNvPr>
          <p:cNvCxnSpPr>
            <a:cxnSpLocks/>
          </p:cNvCxnSpPr>
          <p:nvPr userDrawn="1"/>
        </p:nvCxnSpPr>
        <p:spPr>
          <a:xfrm>
            <a:off x="3457858" y="2452700"/>
            <a:ext cx="0" cy="1118695"/>
          </a:xfrm>
          <a:prstGeom prst="line">
            <a:avLst/>
          </a:prstGeom>
          <a:ln w="190500" cap="rnd">
            <a:solidFill>
              <a:schemeClr val="accent3"/>
            </a:solidFill>
            <a:roun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458F09B-3187-42AD-9331-F5AC4FF3F0F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92471" y="5087590"/>
            <a:ext cx="6928929" cy="475010"/>
          </a:xfrm>
          <a:prstGeom prst="rect">
            <a:avLst/>
          </a:prstGeom>
        </p:spPr>
      </p:pic>
      <p:sp>
        <p:nvSpPr>
          <p:cNvPr id="2" name="Title 1">
            <a:extLst>
              <a:ext uri="{FF2B5EF4-FFF2-40B4-BE49-F238E27FC236}">
                <a16:creationId xmlns:a16="http://schemas.microsoft.com/office/drawing/2014/main" id="{AFB057DD-5E17-45C7-BD6E-F05D471BCCCD}"/>
              </a:ext>
            </a:extLst>
          </p:cNvPr>
          <p:cNvSpPr>
            <a:spLocks noGrp="1"/>
          </p:cNvSpPr>
          <p:nvPr>
            <p:ph type="title"/>
          </p:nvPr>
        </p:nvSpPr>
        <p:spPr>
          <a:xfrm>
            <a:off x="3651561" y="2398518"/>
            <a:ext cx="3864134" cy="1325563"/>
          </a:xfrm>
          <a:prstGeom prst="rect">
            <a:avLst/>
          </a:prstGeom>
        </p:spPr>
        <p:txBody>
          <a:bodyPr/>
          <a:lstStyle>
            <a:lvl1pPr>
              <a:defRPr>
                <a:solidFill>
                  <a:schemeClr val="tx2"/>
                </a:solidFill>
                <a:latin typeface="Franklin Gothic Book" panose="020B05030201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99A08686-15B7-4527-B65E-0BECB55AF8BA}"/>
              </a:ext>
            </a:extLst>
          </p:cNvPr>
          <p:cNvSpPr>
            <a:spLocks noGrp="1"/>
          </p:cNvSpPr>
          <p:nvPr>
            <p:ph type="body" sz="quarter" idx="12" hasCustomPrompt="1"/>
          </p:nvPr>
        </p:nvSpPr>
        <p:spPr>
          <a:xfrm>
            <a:off x="3651562" y="1859476"/>
            <a:ext cx="3251305" cy="475010"/>
          </a:xfrm>
          <a:prstGeom prst="rect">
            <a:avLst/>
          </a:prstGeom>
        </p:spPr>
        <p:txBody>
          <a:bodyPr lIns="0" tIns="0" rIns="0" bIns="0" anchor="b" anchorCtr="0"/>
          <a:lstStyle>
            <a:lvl1pPr marL="0" indent="0">
              <a:buNone/>
              <a:defRPr lang="en-US" sz="2000" b="1" kern="1200" cap="all" baseline="0" dirty="0">
                <a:solidFill>
                  <a:schemeClr val="tx2"/>
                </a:solidFill>
                <a:latin typeface="Franklin Gothic Demi" panose="020B0703020102020204" pitchFamily="34" charset="0"/>
                <a:ea typeface="+mn-ea"/>
                <a:cs typeface="+mn-cs"/>
              </a:defRPr>
            </a:lvl1pPr>
          </a:lstStyle>
          <a:p>
            <a:pPr lvl="0"/>
            <a:r>
              <a:rPr lang="en-US"/>
              <a:t>SECTION X</a:t>
            </a:r>
          </a:p>
        </p:txBody>
      </p:sp>
      <p:sp>
        <p:nvSpPr>
          <p:cNvPr id="17" name="Picture Placeholder 3">
            <a:extLst>
              <a:ext uri="{FF2B5EF4-FFF2-40B4-BE49-F238E27FC236}">
                <a16:creationId xmlns:a16="http://schemas.microsoft.com/office/drawing/2014/main" id="{5FC84876-1779-4905-8322-626CEAE58628}"/>
              </a:ext>
            </a:extLst>
          </p:cNvPr>
          <p:cNvSpPr>
            <a:spLocks noGrp="1"/>
          </p:cNvSpPr>
          <p:nvPr>
            <p:ph type="pic" sz="quarter" idx="13" hasCustomPrompt="1"/>
          </p:nvPr>
        </p:nvSpPr>
        <p:spPr>
          <a:xfrm>
            <a:off x="8057101" y="862844"/>
            <a:ext cx="2408106" cy="4224747"/>
          </a:xfrm>
          <a:custGeom>
            <a:avLst/>
            <a:gdLst>
              <a:gd name="connsiteX0" fmla="*/ 0 w 4816841"/>
              <a:gd name="connsiteY0" fmla="*/ 0 h 8449493"/>
              <a:gd name="connsiteX1" fmla="*/ 4601865 w 4816841"/>
              <a:gd name="connsiteY1" fmla="*/ 0 h 8449493"/>
              <a:gd name="connsiteX2" fmla="*/ 4816841 w 4816841"/>
              <a:gd name="connsiteY2" fmla="*/ 214976 h 8449493"/>
              <a:gd name="connsiteX3" fmla="*/ 4816841 w 4816841"/>
              <a:gd name="connsiteY3" fmla="*/ 8234517 h 8449493"/>
              <a:gd name="connsiteX4" fmla="*/ 4601865 w 4816841"/>
              <a:gd name="connsiteY4" fmla="*/ 8449493 h 8449493"/>
              <a:gd name="connsiteX5" fmla="*/ 0 w 4816841"/>
              <a:gd name="connsiteY5" fmla="*/ 8449493 h 84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6841" h="8449493">
                <a:moveTo>
                  <a:pt x="0" y="0"/>
                </a:moveTo>
                <a:lnTo>
                  <a:pt x="4601865" y="0"/>
                </a:lnTo>
                <a:cubicBezTo>
                  <a:pt x="4720593" y="0"/>
                  <a:pt x="4816841" y="96248"/>
                  <a:pt x="4816841" y="214976"/>
                </a:cubicBezTo>
                <a:lnTo>
                  <a:pt x="4816841" y="8234517"/>
                </a:lnTo>
                <a:cubicBezTo>
                  <a:pt x="4816841" y="8353245"/>
                  <a:pt x="4720593" y="8449493"/>
                  <a:pt x="4601865" y="8449493"/>
                </a:cubicBezTo>
                <a:lnTo>
                  <a:pt x="0" y="8449493"/>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795" baseline="0">
                <a:solidFill>
                  <a:schemeClr val="tx1">
                    <a:alpha val="73000"/>
                  </a:schemeClr>
                </a:solidFill>
              </a:defRPr>
            </a:lvl1pPr>
          </a:lstStyle>
          <a:p>
            <a:r>
              <a:rPr lang="en-US"/>
              <a:t>Click icon to add picture, or drag and drop</a:t>
            </a:r>
          </a:p>
        </p:txBody>
      </p:sp>
      <p:pic>
        <p:nvPicPr>
          <p:cNvPr id="3" name="Picture 2">
            <a:extLst>
              <a:ext uri="{FF2B5EF4-FFF2-40B4-BE49-F238E27FC236}">
                <a16:creationId xmlns:a16="http://schemas.microsoft.com/office/drawing/2014/main" id="{D9634D48-8DDF-0AD4-E950-CF283656E6E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90438" y="5988690"/>
            <a:ext cx="1662593" cy="651211"/>
          </a:xfrm>
          <a:prstGeom prst="rect">
            <a:avLst/>
          </a:prstGeom>
        </p:spPr>
      </p:pic>
    </p:spTree>
    <p:extLst>
      <p:ext uri="{BB962C8B-B14F-4D97-AF65-F5344CB8AC3E}">
        <p14:creationId xmlns:p14="http://schemas.microsoft.com/office/powerpoint/2010/main" val="11062402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Option 1 - LPCA">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4176638" y="6627168"/>
            <a:ext cx="8015362" cy="230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1" y="6627169"/>
            <a:ext cx="2572469" cy="2308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2572469" y="6627168"/>
            <a:ext cx="1604169"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Content Placeholder 2">
            <a:extLst>
              <a:ext uri="{FF2B5EF4-FFF2-40B4-BE49-F238E27FC236}">
                <a16:creationId xmlns:a16="http://schemas.microsoft.com/office/drawing/2014/main" id="{8F4FE9E6-30A0-443C-B15D-F898F95BF473}"/>
              </a:ext>
            </a:extLst>
          </p:cNvPr>
          <p:cNvSpPr>
            <a:spLocks noGrp="1"/>
          </p:cNvSpPr>
          <p:nvPr>
            <p:ph idx="10" hasCustomPrompt="1"/>
          </p:nvPr>
        </p:nvSpPr>
        <p:spPr>
          <a:xfrm>
            <a:off x="322928" y="6293328"/>
            <a:ext cx="11545824" cy="230832"/>
          </a:xfrm>
          <a:prstGeom prst="rect">
            <a:avLst/>
          </a:prstGeom>
        </p:spPr>
        <p:txBody>
          <a:bodyPr wrap="square" anchor="b" anchorCtr="0">
            <a:spAutoFit/>
          </a:bodyPr>
          <a:lstStyle>
            <a:lvl1pPr marL="0" indent="0" algn="l">
              <a:lnSpc>
                <a:spcPct val="100000"/>
              </a:lnSpc>
              <a:spcBef>
                <a:spcPts val="0"/>
              </a:spcBef>
              <a:buNone/>
              <a:defRPr sz="900">
                <a:solidFill>
                  <a:schemeClr val="accent5"/>
                </a:solidFill>
                <a:latin typeface="+mn-lt"/>
              </a:defRPr>
            </a:lvl1pPr>
            <a:lvl2pPr>
              <a:defRPr sz="2000">
                <a:solidFill>
                  <a:schemeClr val="accent5"/>
                </a:solidFill>
                <a:latin typeface="+mj-lt"/>
              </a:defRPr>
            </a:lvl2pPr>
            <a:lvl3pPr>
              <a:defRPr sz="1400">
                <a:solidFill>
                  <a:schemeClr val="accent5"/>
                </a:solidFill>
                <a:latin typeface="+mj-lt"/>
              </a:defRPr>
            </a:lvl3pPr>
            <a:lvl4pPr>
              <a:defRPr sz="1200">
                <a:solidFill>
                  <a:schemeClr val="accent5"/>
                </a:solidFill>
                <a:latin typeface="+mj-lt"/>
              </a:defRPr>
            </a:lvl4pPr>
            <a:lvl5pPr>
              <a:defRPr sz="1200">
                <a:solidFill>
                  <a:schemeClr val="accent5"/>
                </a:solidFill>
                <a:latin typeface="+mj-lt"/>
              </a:defRPr>
            </a:lvl5pPr>
          </a:lstStyle>
          <a:p>
            <a:pPr lvl="0"/>
            <a:r>
              <a:rPr lang="en-US"/>
              <a:t>NOTES: </a:t>
            </a:r>
          </a:p>
        </p:txBody>
      </p:sp>
      <p:sp>
        <p:nvSpPr>
          <p:cNvPr id="17" name="Rectangle 6">
            <a:extLst>
              <a:ext uri="{FF2B5EF4-FFF2-40B4-BE49-F238E27FC236}">
                <a16:creationId xmlns:a16="http://schemas.microsoft.com/office/drawing/2014/main" id="{8B4AE875-188B-4B6A-B4C2-5FD36226681D}"/>
              </a:ext>
            </a:extLst>
          </p:cNvPr>
          <p:cNvSpPr>
            <a:spLocks noChangeArrowheads="1"/>
          </p:cNvSpPr>
          <p:nvPr userDrawn="1"/>
        </p:nvSpPr>
        <p:spPr bwMode="auto">
          <a:xfrm>
            <a:off x="137660" y="6646406"/>
            <a:ext cx="1262115" cy="192358"/>
          </a:xfrm>
          <a:prstGeom prst="rect">
            <a:avLst/>
          </a:prstGeom>
          <a:noFill/>
          <a:ln w="9525">
            <a:noFill/>
            <a:miter lim="800000"/>
            <a:headEnd/>
            <a:tailEnd/>
          </a:ln>
        </p:spPr>
        <p:txBody>
          <a:bodyPr wrap="square" lIns="68577" tIns="34289" rIns="68577" bIns="34289">
            <a:spAutoFit/>
          </a:bodyPr>
          <a:lstStyle/>
          <a:p>
            <a:pPr defTabSz="685800" eaLnBrk="0" fontAlgn="base" hangingPunct="0">
              <a:spcBef>
                <a:spcPct val="0"/>
              </a:spcBef>
              <a:spcAft>
                <a:spcPct val="0"/>
              </a:spcAft>
              <a:defRPr/>
            </a:pPr>
            <a:r>
              <a:rPr lang="en-US" sz="800">
                <a:solidFill>
                  <a:schemeClr val="bg1"/>
                </a:solidFill>
                <a:latin typeface="+mn-lt"/>
                <a:ea typeface="ヒラギノ角ゴ Pro W3" pitchFamily="-112" charset="-128"/>
                <a:cs typeface="Segoe UI" pitchFamily="34" charset="0"/>
              </a:rPr>
              <a:t>©2025 LEAVITT PARTNERS </a:t>
            </a:r>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11590111" y="6627170"/>
            <a:ext cx="378619" cy="230830"/>
          </a:xfrm>
          <a:prstGeom prst="rect">
            <a:avLst/>
          </a:prstGeom>
          <a:noFill/>
        </p:spPr>
        <p:txBody>
          <a:bodyPr wrap="square" lIns="68577" tIns="34289" rIns="68577" bIns="34289" rtlCol="0">
            <a:spAutoFit/>
          </a:bodyPr>
          <a:lstStyle/>
          <a:p>
            <a:pPr algn="r" defTabSz="685800"/>
            <a:fld id="{879E2ECD-52C4-4036-9BD3-F4AEC1C18931}" type="slidenum">
              <a:rPr lang="en-US" sz="1050">
                <a:solidFill>
                  <a:schemeClr val="bg1"/>
                </a:solidFill>
                <a:latin typeface="+mn-lt"/>
              </a:rPr>
              <a:pPr algn="r" defTabSz="685800"/>
              <a:t>‹#›</a:t>
            </a:fld>
            <a:endParaRPr lang="en-US" sz="1050">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322927" y="152400"/>
            <a:ext cx="10872686" cy="624834"/>
          </a:xfrm>
          <a:prstGeom prst="rect">
            <a:avLst/>
          </a:prstGeom>
        </p:spPr>
        <p:txBody>
          <a:bodyPr lIns="91438" tIns="0" rIns="91438" bIns="0" anchor="ctr" anchorCtr="0">
            <a:noAutofit/>
          </a:bodyPr>
          <a:lstStyle>
            <a:lvl1pPr algn="l">
              <a:defRPr sz="3200" b="0">
                <a:solidFill>
                  <a:schemeClr val="tx2"/>
                </a:solidFill>
                <a:latin typeface="Franklin Gothic Demi" panose="020B0703020102020204" pitchFamily="34" charset="0"/>
              </a:defRPr>
            </a:lvl1pPr>
          </a:lstStyle>
          <a:p>
            <a:r>
              <a:rPr lang="en-US"/>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323089" y="929635"/>
            <a:ext cx="11545824" cy="5294569"/>
          </a:xfrm>
          <a:prstGeom prst="rect">
            <a:avLst/>
          </a:prstGeom>
        </p:spPr>
        <p:txBody>
          <a:bodyPr/>
          <a:lstStyle>
            <a:lvl1pPr marL="0" indent="0">
              <a:buNone/>
              <a:defRPr sz="2400">
                <a:solidFill>
                  <a:schemeClr val="accent5"/>
                </a:solidFill>
                <a:latin typeface="Franklin Gothic Book" panose="020B0503020102020204" pitchFamily="34" charset="0"/>
              </a:defRPr>
            </a:lvl1pPr>
            <a:lvl2pPr>
              <a:defRPr sz="2000">
                <a:solidFill>
                  <a:schemeClr val="accent5"/>
                </a:solidFill>
                <a:latin typeface="Franklin Gothic Book" panose="020B0503020102020204" pitchFamily="34" charset="0"/>
              </a:defRPr>
            </a:lvl2pPr>
            <a:lvl3pPr>
              <a:defRPr sz="1400">
                <a:solidFill>
                  <a:schemeClr val="accent5"/>
                </a:solidFill>
                <a:latin typeface="Franklin Gothic Book" panose="020B0503020102020204" pitchFamily="34" charset="0"/>
              </a:defRPr>
            </a:lvl3pPr>
            <a:lvl4pPr>
              <a:defRPr sz="1200">
                <a:solidFill>
                  <a:schemeClr val="accent5"/>
                </a:solidFill>
                <a:latin typeface="Franklin Gothic Book" panose="020B0503020102020204" pitchFamily="34" charset="0"/>
              </a:defRPr>
            </a:lvl4pPr>
            <a:lvl5pPr>
              <a:defRPr sz="1200">
                <a:solidFill>
                  <a:schemeClr val="accent5"/>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Text&#10;&#10;Description automatically generated">
            <a:extLst>
              <a:ext uri="{FF2B5EF4-FFF2-40B4-BE49-F238E27FC236}">
                <a16:creationId xmlns:a16="http://schemas.microsoft.com/office/drawing/2014/main" id="{A0B4358B-663E-9C14-D906-75C50BD865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9561" y="152400"/>
            <a:ext cx="1659169" cy="735724"/>
          </a:xfrm>
          <a:prstGeom prst="rect">
            <a:avLst/>
          </a:prstGeom>
        </p:spPr>
      </p:pic>
    </p:spTree>
    <p:extLst>
      <p:ext uri="{BB962C8B-B14F-4D97-AF65-F5344CB8AC3E}">
        <p14:creationId xmlns:p14="http://schemas.microsoft.com/office/powerpoint/2010/main" val="2234794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29.png"/><Relationship Id="rId2" Type="http://schemas.openxmlformats.org/officeDocument/2006/relationships/slideLayout" Target="../slideLayouts/slideLayout34.xml"/><Relationship Id="rId16" Type="http://schemas.openxmlformats.org/officeDocument/2006/relationships/theme" Target="../theme/theme6.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926536"/>
      </p:ext>
    </p:extLst>
  </p:cSld>
  <p:clrMap bg1="lt1" tx1="dk1" bg2="lt2" tx2="dk2" accent1="accent1" accent2="accent2" accent3="accent3" accent4="accent4" accent5="accent5" accent6="accent6" hlink="hlink" folHlink="folHlink"/>
  <p:sldLayoutIdLst>
    <p:sldLayoutId id="2147483682" r:id="rId1"/>
    <p:sldLayoutId id="2147483677" r:id="rId2"/>
    <p:sldLayoutId id="2147483684" r:id="rId3"/>
    <p:sldLayoutId id="2147483696" r:id="rId4"/>
    <p:sldLayoutId id="2147483700" r:id="rId5"/>
    <p:sldLayoutId id="2147483699" r:id="rId6"/>
    <p:sldLayoutId id="2147483697" r:id="rId7"/>
    <p:sldLayoutId id="2147483673" r:id="rId8"/>
    <p:sldLayoutId id="2147483694" r:id="rId9"/>
    <p:sldLayoutId id="2147483695" r:id="rId10"/>
    <p:sldLayoutId id="2147483674" r:id="rId11"/>
    <p:sldLayoutId id="2147483686" r:id="rId12"/>
    <p:sldLayoutId id="2147483690" r:id="rId13"/>
    <p:sldLayoutId id="2147483683" r:id="rId14"/>
    <p:sldLayoutId id="2147483676" r:id="rId15"/>
    <p:sldLayoutId id="2147483687" r:id="rId16"/>
    <p:sldLayoutId id="2147483688" r:id="rId17"/>
    <p:sldLayoutId id="2147483691" r:id="rId18"/>
    <p:sldLayoutId id="2147483692" r:id="rId19"/>
    <p:sldLayoutId id="2147483685" r:id="rId20"/>
    <p:sldLayoutId id="2147483669" r:id="rId21"/>
    <p:sldLayoutId id="2147484399" r:id="rId22"/>
    <p:sldLayoutId id="2147484400" r:id="rId23"/>
    <p:sldLayoutId id="2147484401" r:id="rId24"/>
    <p:sldLayoutId id="2147484402" r:id="rId2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7993507"/>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Lst>
  <p:hf hdr="0" ftr="0" dt="0"/>
  <p:txStyles>
    <p:titleStyle>
      <a:lvl1pPr algn="l" defTabSz="684086" rtl="0" eaLnBrk="1" latinLnBrk="0" hangingPunct="1">
        <a:lnSpc>
          <a:spcPct val="90000"/>
        </a:lnSpc>
        <a:spcBef>
          <a:spcPct val="0"/>
        </a:spcBef>
        <a:buNone/>
        <a:defRPr sz="3292" kern="1200">
          <a:solidFill>
            <a:schemeClr val="tx1"/>
          </a:solidFill>
          <a:latin typeface="+mj-lt"/>
          <a:ea typeface="+mj-ea"/>
          <a:cs typeface="+mj-cs"/>
        </a:defRPr>
      </a:lvl1pPr>
    </p:titleStyle>
    <p:bodyStyle>
      <a:lvl1pPr marL="171021" indent="-171021" algn="l" defTabSz="684086" rtl="0" eaLnBrk="1" latinLnBrk="0" hangingPunct="1">
        <a:lnSpc>
          <a:spcPct val="90000"/>
        </a:lnSpc>
        <a:spcBef>
          <a:spcPts val="748"/>
        </a:spcBef>
        <a:buFont typeface="Arial" panose="020B0604020202020204" pitchFamily="34" charset="0"/>
        <a:buChar char="•"/>
        <a:defRPr sz="2095" kern="1200">
          <a:solidFill>
            <a:schemeClr val="tx1"/>
          </a:solidFill>
          <a:latin typeface="+mn-lt"/>
          <a:ea typeface="+mn-ea"/>
          <a:cs typeface="+mn-cs"/>
        </a:defRPr>
      </a:lvl1pPr>
      <a:lvl2pPr marL="513064" indent="-171021" algn="l" defTabSz="684086" rtl="0" eaLnBrk="1" latinLnBrk="0" hangingPunct="1">
        <a:lnSpc>
          <a:spcPct val="90000"/>
        </a:lnSpc>
        <a:spcBef>
          <a:spcPts val="374"/>
        </a:spcBef>
        <a:buFont typeface="Arial" panose="020B0604020202020204" pitchFamily="34" charset="0"/>
        <a:buChar char="•"/>
        <a:defRPr sz="1795" kern="1200">
          <a:solidFill>
            <a:schemeClr val="tx1"/>
          </a:solidFill>
          <a:latin typeface="+mn-lt"/>
          <a:ea typeface="+mn-ea"/>
          <a:cs typeface="+mn-cs"/>
        </a:defRPr>
      </a:lvl2pPr>
      <a:lvl3pPr marL="855107" indent="-171021" algn="l" defTabSz="684086" rtl="0" eaLnBrk="1" latinLnBrk="0" hangingPunct="1">
        <a:lnSpc>
          <a:spcPct val="90000"/>
        </a:lnSpc>
        <a:spcBef>
          <a:spcPts val="374"/>
        </a:spcBef>
        <a:buFont typeface="Arial" panose="020B0604020202020204" pitchFamily="34" charset="0"/>
        <a:buChar char="•"/>
        <a:defRPr sz="1496" kern="1200">
          <a:solidFill>
            <a:schemeClr val="tx1"/>
          </a:solidFill>
          <a:latin typeface="+mn-lt"/>
          <a:ea typeface="+mn-ea"/>
          <a:cs typeface="+mn-cs"/>
        </a:defRPr>
      </a:lvl3pPr>
      <a:lvl4pPr marL="1197150" indent="-171021" algn="l" defTabSz="684086" rtl="0" eaLnBrk="1" latinLnBrk="0" hangingPunct="1">
        <a:lnSpc>
          <a:spcPct val="90000"/>
        </a:lnSpc>
        <a:spcBef>
          <a:spcPts val="374"/>
        </a:spcBef>
        <a:buFont typeface="Arial" panose="020B0604020202020204" pitchFamily="34" charset="0"/>
        <a:buChar char="•"/>
        <a:defRPr sz="1397" kern="1200">
          <a:solidFill>
            <a:schemeClr val="tx1"/>
          </a:solidFill>
          <a:latin typeface="+mn-lt"/>
          <a:ea typeface="+mn-ea"/>
          <a:cs typeface="+mn-cs"/>
        </a:defRPr>
      </a:lvl4pPr>
      <a:lvl5pPr marL="1539192" indent="-171021" algn="l" defTabSz="684086" rtl="0" eaLnBrk="1" latinLnBrk="0" hangingPunct="1">
        <a:lnSpc>
          <a:spcPct val="90000"/>
        </a:lnSpc>
        <a:spcBef>
          <a:spcPts val="374"/>
        </a:spcBef>
        <a:buFont typeface="Arial" panose="020B0604020202020204" pitchFamily="34" charset="0"/>
        <a:buChar char="•"/>
        <a:defRPr sz="1397" kern="1200">
          <a:solidFill>
            <a:schemeClr val="tx1"/>
          </a:solidFill>
          <a:latin typeface="+mn-lt"/>
          <a:ea typeface="+mn-ea"/>
          <a:cs typeface="+mn-cs"/>
        </a:defRPr>
      </a:lvl5pPr>
      <a:lvl6pPr marL="1881235" indent="-171021" algn="l" defTabSz="684086" rtl="0" eaLnBrk="1" latinLnBrk="0" hangingPunct="1">
        <a:lnSpc>
          <a:spcPct val="90000"/>
        </a:lnSpc>
        <a:spcBef>
          <a:spcPts val="374"/>
        </a:spcBef>
        <a:buFont typeface="Arial" panose="020B0604020202020204" pitchFamily="34" charset="0"/>
        <a:buChar char="•"/>
        <a:defRPr sz="1397" kern="1200">
          <a:solidFill>
            <a:schemeClr val="tx1"/>
          </a:solidFill>
          <a:latin typeface="+mn-lt"/>
          <a:ea typeface="+mn-ea"/>
          <a:cs typeface="+mn-cs"/>
        </a:defRPr>
      </a:lvl6pPr>
      <a:lvl7pPr marL="2223278" indent="-171021" algn="l" defTabSz="684086" rtl="0" eaLnBrk="1" latinLnBrk="0" hangingPunct="1">
        <a:lnSpc>
          <a:spcPct val="90000"/>
        </a:lnSpc>
        <a:spcBef>
          <a:spcPts val="374"/>
        </a:spcBef>
        <a:buFont typeface="Arial" panose="020B0604020202020204" pitchFamily="34" charset="0"/>
        <a:buChar char="•"/>
        <a:defRPr sz="1397" kern="1200">
          <a:solidFill>
            <a:schemeClr val="tx1"/>
          </a:solidFill>
          <a:latin typeface="+mn-lt"/>
          <a:ea typeface="+mn-ea"/>
          <a:cs typeface="+mn-cs"/>
        </a:defRPr>
      </a:lvl7pPr>
      <a:lvl8pPr marL="2565321" indent="-171021" algn="l" defTabSz="684086" rtl="0" eaLnBrk="1" latinLnBrk="0" hangingPunct="1">
        <a:lnSpc>
          <a:spcPct val="90000"/>
        </a:lnSpc>
        <a:spcBef>
          <a:spcPts val="374"/>
        </a:spcBef>
        <a:buFont typeface="Arial" panose="020B0604020202020204" pitchFamily="34" charset="0"/>
        <a:buChar char="•"/>
        <a:defRPr sz="1397" kern="1200">
          <a:solidFill>
            <a:schemeClr val="tx1"/>
          </a:solidFill>
          <a:latin typeface="+mn-lt"/>
          <a:ea typeface="+mn-ea"/>
          <a:cs typeface="+mn-cs"/>
        </a:defRPr>
      </a:lvl8pPr>
      <a:lvl9pPr marL="2907363" indent="-171021" algn="l" defTabSz="684086" rtl="0" eaLnBrk="1" latinLnBrk="0" hangingPunct="1">
        <a:lnSpc>
          <a:spcPct val="90000"/>
        </a:lnSpc>
        <a:spcBef>
          <a:spcPts val="374"/>
        </a:spcBef>
        <a:buFont typeface="Arial" panose="020B0604020202020204" pitchFamily="34" charset="0"/>
        <a:buChar char="•"/>
        <a:defRPr sz="1397" kern="1200">
          <a:solidFill>
            <a:schemeClr val="tx1"/>
          </a:solidFill>
          <a:latin typeface="+mn-lt"/>
          <a:ea typeface="+mn-ea"/>
          <a:cs typeface="+mn-cs"/>
        </a:defRPr>
      </a:lvl9pPr>
    </p:bodyStyle>
    <p:otherStyle>
      <a:defPPr>
        <a:defRPr lang="en-US"/>
      </a:defPPr>
      <a:lvl1pPr marL="0" algn="l" defTabSz="684086" rtl="0" eaLnBrk="1" latinLnBrk="0" hangingPunct="1">
        <a:defRPr sz="1397" kern="1200">
          <a:solidFill>
            <a:schemeClr val="tx1"/>
          </a:solidFill>
          <a:latin typeface="+mn-lt"/>
          <a:ea typeface="+mn-ea"/>
          <a:cs typeface="+mn-cs"/>
        </a:defRPr>
      </a:lvl1pPr>
      <a:lvl2pPr marL="342043" algn="l" defTabSz="684086" rtl="0" eaLnBrk="1" latinLnBrk="0" hangingPunct="1">
        <a:defRPr sz="1397" kern="1200">
          <a:solidFill>
            <a:schemeClr val="tx1"/>
          </a:solidFill>
          <a:latin typeface="+mn-lt"/>
          <a:ea typeface="+mn-ea"/>
          <a:cs typeface="+mn-cs"/>
        </a:defRPr>
      </a:lvl2pPr>
      <a:lvl3pPr marL="684086" algn="l" defTabSz="684086" rtl="0" eaLnBrk="1" latinLnBrk="0" hangingPunct="1">
        <a:defRPr sz="1397" kern="1200">
          <a:solidFill>
            <a:schemeClr val="tx1"/>
          </a:solidFill>
          <a:latin typeface="+mn-lt"/>
          <a:ea typeface="+mn-ea"/>
          <a:cs typeface="+mn-cs"/>
        </a:defRPr>
      </a:lvl3pPr>
      <a:lvl4pPr marL="1026128" algn="l" defTabSz="684086" rtl="0" eaLnBrk="1" latinLnBrk="0" hangingPunct="1">
        <a:defRPr sz="1397" kern="1200">
          <a:solidFill>
            <a:schemeClr val="tx1"/>
          </a:solidFill>
          <a:latin typeface="+mn-lt"/>
          <a:ea typeface="+mn-ea"/>
          <a:cs typeface="+mn-cs"/>
        </a:defRPr>
      </a:lvl4pPr>
      <a:lvl5pPr marL="1368171" algn="l" defTabSz="684086" rtl="0" eaLnBrk="1" latinLnBrk="0" hangingPunct="1">
        <a:defRPr sz="1397" kern="1200">
          <a:solidFill>
            <a:schemeClr val="tx1"/>
          </a:solidFill>
          <a:latin typeface="+mn-lt"/>
          <a:ea typeface="+mn-ea"/>
          <a:cs typeface="+mn-cs"/>
        </a:defRPr>
      </a:lvl5pPr>
      <a:lvl6pPr marL="1710214" algn="l" defTabSz="684086" rtl="0" eaLnBrk="1" latinLnBrk="0" hangingPunct="1">
        <a:defRPr sz="1397" kern="1200">
          <a:solidFill>
            <a:schemeClr val="tx1"/>
          </a:solidFill>
          <a:latin typeface="+mn-lt"/>
          <a:ea typeface="+mn-ea"/>
          <a:cs typeface="+mn-cs"/>
        </a:defRPr>
      </a:lvl6pPr>
      <a:lvl7pPr marL="2052257" algn="l" defTabSz="684086" rtl="0" eaLnBrk="1" latinLnBrk="0" hangingPunct="1">
        <a:defRPr sz="1397" kern="1200">
          <a:solidFill>
            <a:schemeClr val="tx1"/>
          </a:solidFill>
          <a:latin typeface="+mn-lt"/>
          <a:ea typeface="+mn-ea"/>
          <a:cs typeface="+mn-cs"/>
        </a:defRPr>
      </a:lvl7pPr>
      <a:lvl8pPr marL="2394299" algn="l" defTabSz="684086" rtl="0" eaLnBrk="1" latinLnBrk="0" hangingPunct="1">
        <a:defRPr sz="1397" kern="1200">
          <a:solidFill>
            <a:schemeClr val="tx1"/>
          </a:solidFill>
          <a:latin typeface="+mn-lt"/>
          <a:ea typeface="+mn-ea"/>
          <a:cs typeface="+mn-cs"/>
        </a:defRPr>
      </a:lvl8pPr>
      <a:lvl9pPr marL="2736342" algn="l" defTabSz="684086" rtl="0" eaLnBrk="1" latinLnBrk="0" hangingPunct="1">
        <a:defRPr sz="139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926536"/>
      </p:ext>
    </p:extLst>
  </p:cSld>
  <p:clrMap bg1="lt1" tx1="dk1" bg2="lt2" tx2="dk2" accent1="accent1" accent2="accent2" accent3="accent3" accent4="accent4" accent5="accent5" accent6="accent6" hlink="hlink" folHlink="folHlink"/>
  <p:sldLayoutIdLst>
    <p:sldLayoutId id="2147484379"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926536"/>
      </p:ext>
    </p:extLst>
  </p:cSld>
  <p:clrMap bg1="lt1" tx1="dk1" bg2="lt2" tx2="dk2" accent1="accent1" accent2="accent2" accent3="accent3" accent4="accent4" accent5="accent5" accent6="accent6" hlink="hlink" folHlink="folHlink"/>
  <p:sldLayoutIdLst>
    <p:sldLayoutId id="2147484371"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926536"/>
      </p:ext>
    </p:extLst>
  </p:cSld>
  <p:clrMap bg1="lt1" tx1="dk1" bg2="lt2" tx2="dk2" accent1="accent1" accent2="accent2" accent3="accent3" accent4="accent4" accent5="accent5" accent6="accent6" hlink="hlink" folHlink="folHlink"/>
  <p:sldLayoutIdLst>
    <p:sldLayoutId id="2147484369" r:id="rId1"/>
    <p:sldLayoutId id="2147484397" r:id="rId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DEB99C-10F9-A748-B6AD-9DDFB6AC6CA3}"/>
              </a:ext>
            </a:extLst>
          </p:cNvPr>
          <p:cNvSpPr>
            <a:spLocks noGrp="1"/>
          </p:cNvSpPr>
          <p:nvPr>
            <p:ph type="title"/>
          </p:nvPr>
        </p:nvSpPr>
        <p:spPr>
          <a:xfrm>
            <a:off x="0" y="-1"/>
            <a:ext cx="12192000" cy="1246910"/>
          </a:xfrm>
          <a:prstGeom prst="rect">
            <a:avLst/>
          </a:prstGeom>
          <a:noFill/>
        </p:spPr>
        <p:txBody>
          <a:bodyPr vert="horz" lIns="731520" tIns="45720" rIns="91440" bIns="45720" rtlCol="0" anchor="ctr">
            <a:normAutofit/>
          </a:bodyPr>
          <a:lstStyle/>
          <a:p>
            <a:r>
              <a:rPr lang="en-US"/>
              <a:t>Insert slide title</a:t>
            </a:r>
          </a:p>
        </p:txBody>
      </p:sp>
      <p:sp>
        <p:nvSpPr>
          <p:cNvPr id="3" name="Text Placeholder 2">
            <a:extLst>
              <a:ext uri="{FF2B5EF4-FFF2-40B4-BE49-F238E27FC236}">
                <a16:creationId xmlns:a16="http://schemas.microsoft.com/office/drawing/2014/main" id="{E482655E-E16E-4C43-866A-CC4EAFC0FD79}"/>
              </a:ext>
            </a:extLst>
          </p:cNvPr>
          <p:cNvSpPr>
            <a:spLocks noGrp="1"/>
          </p:cNvSpPr>
          <p:nvPr>
            <p:ph type="body" idx="1"/>
          </p:nvPr>
        </p:nvSpPr>
        <p:spPr>
          <a:xfrm>
            <a:off x="824344" y="1548240"/>
            <a:ext cx="10279085" cy="4351338"/>
          </a:xfrm>
          <a:prstGeom prst="rect">
            <a:avLst/>
          </a:prstGeom>
        </p:spPr>
        <p:txBody>
          <a:bodyPr vert="horz" lIns="91440" tIns="45720" rIns="91440" bIns="45720" rtlCol="0">
            <a:no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DC200BE-6292-741E-99D6-6818EC291EAE}"/>
              </a:ext>
            </a:extLst>
          </p:cNvPr>
          <p:cNvSpPr>
            <a:spLocks noGrp="1"/>
          </p:cNvSpPr>
          <p:nvPr>
            <p:ph type="sldNum" sz="quarter" idx="4"/>
          </p:nvPr>
        </p:nvSpPr>
        <p:spPr>
          <a:xfrm>
            <a:off x="11611841" y="134938"/>
            <a:ext cx="525318"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pPr algn="ctr"/>
            <a:fld id="{03E6EC76-EBAC-4199-926F-A9991477679B}" type="slidenum">
              <a:rPr lang="en-US" smtClean="0"/>
              <a:pPr algn="ctr"/>
              <a:t>‹#›</a:t>
            </a:fld>
            <a:endParaRPr lang="en-US"/>
          </a:p>
        </p:txBody>
      </p:sp>
    </p:spTree>
    <p:extLst>
      <p:ext uri="{BB962C8B-B14F-4D97-AF65-F5344CB8AC3E}">
        <p14:creationId xmlns:p14="http://schemas.microsoft.com/office/powerpoint/2010/main" val="2462969977"/>
      </p:ext>
    </p:extLst>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 id="2147484392" r:id="rId11"/>
    <p:sldLayoutId id="2147484393" r:id="rId12"/>
    <p:sldLayoutId id="2147484394" r:id="rId13"/>
    <p:sldLayoutId id="2147484395" r:id="rId14"/>
    <p:sldLayoutId id="2147484396" r:id="rId15"/>
  </p:sldLayoutIdLst>
  <p:hf sldNum="0" hdr="0" ftr="0" dt="0"/>
  <p:txStyles>
    <p:titleStyle>
      <a:lvl1pPr algn="l" defTabSz="914377" rtl="0" eaLnBrk="1" latinLnBrk="0" hangingPunct="1">
        <a:lnSpc>
          <a:spcPct val="90000"/>
        </a:lnSpc>
        <a:spcBef>
          <a:spcPct val="0"/>
        </a:spcBef>
        <a:buNone/>
        <a:defRPr sz="3200" b="1" kern="1200" cap="none" baseline="0">
          <a:solidFill>
            <a:schemeClr val="accent1"/>
          </a:solidFill>
          <a:latin typeface="Open Sans Extrabold" panose="020B0606030504020204" pitchFamily="34" charset="0"/>
          <a:ea typeface="Open Sans Extrabold" panose="020B0606030504020204" pitchFamily="34" charset="0"/>
          <a:cs typeface="Open Sans Extrabold" panose="020B0606030504020204" pitchFamily="34" charset="0"/>
        </a:defRPr>
      </a:lvl1pPr>
    </p:titleStyle>
    <p:bodyStyle>
      <a:lvl1pPr marL="409564" indent="-409564" algn="l" defTabSz="914377" rtl="0" eaLnBrk="1" latinLnBrk="0" hangingPunct="1">
        <a:lnSpc>
          <a:spcPct val="100000"/>
        </a:lnSpc>
        <a:spcBef>
          <a:spcPts val="1000"/>
        </a:spcBef>
        <a:buClr>
          <a:srgbClr val="1C8182"/>
        </a:buClr>
        <a:buFontTx/>
        <a:buBlip>
          <a:blip r:embed="rId17"/>
        </a:buBlip>
        <a:tabLst/>
        <a:defRPr sz="2800" kern="1200">
          <a:solidFill>
            <a:srgbClr val="666666"/>
          </a:solidFill>
          <a:latin typeface="Open Sans" pitchFamily="2" charset="0"/>
          <a:ea typeface="Open Sans" pitchFamily="2" charset="0"/>
          <a:cs typeface="Open Sans" pitchFamily="2" charset="0"/>
        </a:defRPr>
      </a:lvl1pPr>
      <a:lvl2pPr marL="750869" indent="-293681" algn="l" defTabSz="914377" rtl="0" eaLnBrk="1" latinLnBrk="0" hangingPunct="1">
        <a:lnSpc>
          <a:spcPct val="100000"/>
        </a:lnSpc>
        <a:spcBef>
          <a:spcPts val="500"/>
        </a:spcBef>
        <a:buClr>
          <a:srgbClr val="1C8182"/>
        </a:buClr>
        <a:buFontTx/>
        <a:buBlip>
          <a:blip r:embed="rId17"/>
        </a:buBlip>
        <a:tabLst/>
        <a:defRPr sz="2400" kern="1200">
          <a:solidFill>
            <a:srgbClr val="666666"/>
          </a:solidFill>
          <a:latin typeface="Open Sans" pitchFamily="2" charset="0"/>
          <a:ea typeface="Open Sans" pitchFamily="2" charset="0"/>
          <a:cs typeface="Open Sans" pitchFamily="2" charset="0"/>
        </a:defRPr>
      </a:lvl2pPr>
      <a:lvl3pPr marL="1142971" indent="-228594" algn="l" defTabSz="914377" rtl="0" eaLnBrk="1" latinLnBrk="0" hangingPunct="1">
        <a:lnSpc>
          <a:spcPct val="100000"/>
        </a:lnSpc>
        <a:spcBef>
          <a:spcPts val="500"/>
        </a:spcBef>
        <a:buClr>
          <a:srgbClr val="1C8182"/>
        </a:buClr>
        <a:buFontTx/>
        <a:buBlip>
          <a:blip r:embed="rId17"/>
        </a:buBlip>
        <a:defRPr sz="2000" kern="1200">
          <a:solidFill>
            <a:srgbClr val="666666"/>
          </a:solidFill>
          <a:latin typeface="Open Sans" pitchFamily="2" charset="0"/>
          <a:ea typeface="Open Sans" pitchFamily="2" charset="0"/>
          <a:cs typeface="Open Sans" pitchFamily="2" charset="0"/>
        </a:defRPr>
      </a:lvl3pPr>
      <a:lvl4pPr marL="1600160" indent="-228594" algn="l" defTabSz="914377" rtl="0" eaLnBrk="1" latinLnBrk="0" hangingPunct="1">
        <a:lnSpc>
          <a:spcPct val="100000"/>
        </a:lnSpc>
        <a:spcBef>
          <a:spcPts val="500"/>
        </a:spcBef>
        <a:buClr>
          <a:srgbClr val="1C8182"/>
        </a:buClr>
        <a:buFontTx/>
        <a:buBlip>
          <a:blip r:embed="rId17"/>
        </a:buBlip>
        <a:defRPr sz="1800" kern="1200">
          <a:solidFill>
            <a:srgbClr val="666666"/>
          </a:solidFill>
          <a:latin typeface="Open Sans" pitchFamily="2" charset="0"/>
          <a:ea typeface="Open Sans" pitchFamily="2" charset="0"/>
          <a:cs typeface="Open Sans" pitchFamily="2" charset="0"/>
        </a:defRPr>
      </a:lvl4pPr>
      <a:lvl5pPr marL="2057349" indent="-228594" algn="l" defTabSz="914377" rtl="0" eaLnBrk="1" latinLnBrk="0" hangingPunct="1">
        <a:lnSpc>
          <a:spcPct val="100000"/>
        </a:lnSpc>
        <a:spcBef>
          <a:spcPts val="500"/>
        </a:spcBef>
        <a:buClr>
          <a:srgbClr val="1C8182"/>
        </a:buClr>
        <a:buFontTx/>
        <a:buBlip>
          <a:blip r:embed="rId17"/>
        </a:buBlip>
        <a:defRPr sz="1800" kern="1200">
          <a:solidFill>
            <a:srgbClr val="666666"/>
          </a:solidFill>
          <a:latin typeface="Open Sans" pitchFamily="2" charset="0"/>
          <a:ea typeface="Open Sans" pitchFamily="2" charset="0"/>
          <a:cs typeface="Open Sans" pitchFamily="2"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hyperlink" Target="https://www.kff.org/medicaid/issue-brief/allocating-cbos-estimates-of-federal-medicaid-spending-reductions-across-the-states-enacted-reconciliation-package/" TargetMode="External"/><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kff.org/medicaid/issue-brief/allocating-cbos-estimates-of-federal-medicaid-spending-reductions-across-the-states-enacted-reconciliation-package/" TargetMode="Externa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32.xml"/><Relationship Id="rId5" Type="http://schemas.openxmlformats.org/officeDocument/2006/relationships/image" Target="../media/image36.png"/><Relationship Id="rId4" Type="http://schemas.openxmlformats.org/officeDocument/2006/relationships/image" Target="../media/image35.png"/></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13.xml"/><Relationship Id="rId11" Type="http://schemas.openxmlformats.org/officeDocument/2006/relationships/image" Target="../media/image43.svg"/><Relationship Id="rId5" Type="http://schemas.openxmlformats.org/officeDocument/2006/relationships/diagramQuickStyle" Target="../diagrams/quickStyle13.xml"/><Relationship Id="rId10" Type="http://schemas.openxmlformats.org/officeDocument/2006/relationships/image" Target="../media/image42.png"/><Relationship Id="rId4" Type="http://schemas.openxmlformats.org/officeDocument/2006/relationships/diagramLayout" Target="../diagrams/layout13.xml"/><Relationship Id="rId9" Type="http://schemas.openxmlformats.org/officeDocument/2006/relationships/image" Target="../media/image41.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46.xml"/><Relationship Id="rId5" Type="http://schemas.openxmlformats.org/officeDocument/2006/relationships/hyperlink" Target="https://www.marchofdimes.org/maternity-care-deserts-report" TargetMode="External"/><Relationship Id="rId4" Type="http://schemas.openxmlformats.org/officeDocument/2006/relationships/image" Target="../media/image46.emf"/></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hyperlink" Target="https://www.medicaid.gov/medicaid/section-1115-demonstrations/about-section-1115-demonstrations" TargetMode="Externa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3BFE55-FD8B-43C3-8AD1-38D661821973}"/>
              </a:ext>
            </a:extLst>
          </p:cNvPr>
          <p:cNvSpPr>
            <a:spLocks noGrp="1"/>
          </p:cNvSpPr>
          <p:nvPr>
            <p:ph type="ctrTitle"/>
          </p:nvPr>
        </p:nvSpPr>
        <p:spPr>
          <a:xfrm>
            <a:off x="275252" y="2110223"/>
            <a:ext cx="6125813" cy="2003625"/>
          </a:xfrm>
        </p:spPr>
        <p:txBody>
          <a:bodyPr wrap="square" lIns="91440" tIns="45720" rIns="91440" bIns="45720" anchor="b" anchorCtr="0">
            <a:spAutoFit/>
          </a:bodyPr>
          <a:lstStyle/>
          <a:p>
            <a:r>
              <a:rPr lang="en-US" sz="3400" dirty="0">
                <a:latin typeface="Franklin Gothic Heavy"/>
              </a:rPr>
              <a:t>HR 1: Overview of Legislation and Implications for Grantmakers</a:t>
            </a:r>
            <a:br>
              <a:rPr lang="en-US" sz="3600" dirty="0"/>
            </a:br>
            <a:endParaRPr lang="en-US" sz="3600" dirty="0"/>
          </a:p>
        </p:txBody>
      </p:sp>
      <p:sp>
        <p:nvSpPr>
          <p:cNvPr id="5" name="Text Placeholder 4">
            <a:extLst>
              <a:ext uri="{FF2B5EF4-FFF2-40B4-BE49-F238E27FC236}">
                <a16:creationId xmlns:a16="http://schemas.microsoft.com/office/drawing/2014/main" id="{7895F5AB-8FCD-D453-3A6C-DB7E71FEB159}"/>
              </a:ext>
            </a:extLst>
          </p:cNvPr>
          <p:cNvSpPr>
            <a:spLocks noGrp="1"/>
          </p:cNvSpPr>
          <p:nvPr>
            <p:ph type="body" sz="quarter" idx="11"/>
          </p:nvPr>
        </p:nvSpPr>
        <p:spPr/>
        <p:txBody>
          <a:bodyPr/>
          <a:lstStyle/>
          <a:p>
            <a:r>
              <a:rPr lang="en-US"/>
              <a:t>August 4, 2025</a:t>
            </a:r>
          </a:p>
        </p:txBody>
      </p:sp>
    </p:spTree>
    <p:extLst>
      <p:ext uri="{BB962C8B-B14F-4D97-AF65-F5344CB8AC3E}">
        <p14:creationId xmlns:p14="http://schemas.microsoft.com/office/powerpoint/2010/main" val="2809229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5378A-0A18-521A-4250-678A1EE6B088}"/>
            </a:ext>
          </a:extLst>
        </p:cNvPr>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64FD7A20-7894-4902-36D2-83369DE7D04F}"/>
              </a:ext>
            </a:extLst>
          </p:cNvPr>
          <p:cNvSpPr>
            <a:spLocks noGrp="1"/>
          </p:cNvSpPr>
          <p:nvPr>
            <p:ph idx="10"/>
          </p:nvPr>
        </p:nvSpPr>
        <p:spPr>
          <a:xfrm>
            <a:off x="337213" y="6291221"/>
            <a:ext cx="9332807" cy="230830"/>
          </a:xfrm>
        </p:spPr>
        <p:txBody>
          <a:bodyPr/>
          <a:lstStyle/>
          <a:p>
            <a:endParaRPr lang="en-US"/>
          </a:p>
        </p:txBody>
      </p:sp>
      <p:sp>
        <p:nvSpPr>
          <p:cNvPr id="2" name="Title 1">
            <a:extLst>
              <a:ext uri="{FF2B5EF4-FFF2-40B4-BE49-F238E27FC236}">
                <a16:creationId xmlns:a16="http://schemas.microsoft.com/office/drawing/2014/main" id="{E72131D1-A0CA-3B05-2C3E-2640A67BD54A}"/>
              </a:ext>
            </a:extLst>
          </p:cNvPr>
          <p:cNvSpPr>
            <a:spLocks noGrp="1"/>
          </p:cNvSpPr>
          <p:nvPr>
            <p:ph type="title"/>
          </p:nvPr>
        </p:nvSpPr>
        <p:spPr>
          <a:xfrm>
            <a:off x="337210" y="187779"/>
            <a:ext cx="10845788" cy="624834"/>
          </a:xfrm>
        </p:spPr>
        <p:txBody>
          <a:bodyPr anchor="ctr">
            <a:normAutofit/>
          </a:bodyPr>
          <a:lstStyle/>
          <a:p>
            <a:r>
              <a:rPr lang="en-US"/>
              <a:t>Freeze on Biden-era Rules</a:t>
            </a:r>
          </a:p>
        </p:txBody>
      </p:sp>
      <p:graphicFrame>
        <p:nvGraphicFramePr>
          <p:cNvPr id="7" name="Content Placeholder 4">
            <a:extLst>
              <a:ext uri="{FF2B5EF4-FFF2-40B4-BE49-F238E27FC236}">
                <a16:creationId xmlns:a16="http://schemas.microsoft.com/office/drawing/2014/main" id="{017D94F0-3106-1891-4E60-F607944BDF6F}"/>
              </a:ext>
            </a:extLst>
          </p:cNvPr>
          <p:cNvGraphicFramePr>
            <a:graphicFrameLocks noGrp="1"/>
          </p:cNvGraphicFramePr>
          <p:nvPr>
            <p:ph idx="1"/>
            <p:extLst>
              <p:ext uri="{D42A27DB-BD31-4B8C-83A1-F6EECF244321}">
                <p14:modId xmlns:p14="http://schemas.microsoft.com/office/powerpoint/2010/main" val="4122251790"/>
              </p:ext>
            </p:extLst>
          </p:nvPr>
        </p:nvGraphicFramePr>
        <p:xfrm>
          <a:off x="337213" y="929636"/>
          <a:ext cx="11517261" cy="5294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5925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64CE3-9B36-0AAA-DB7A-4F4B03264B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C104C0-72F9-F5D5-9FC0-D83890A52E10}"/>
              </a:ext>
            </a:extLst>
          </p:cNvPr>
          <p:cNvSpPr>
            <a:spLocks noGrp="1"/>
          </p:cNvSpPr>
          <p:nvPr>
            <p:ph type="title"/>
          </p:nvPr>
        </p:nvSpPr>
        <p:spPr>
          <a:xfrm>
            <a:off x="337210" y="103319"/>
            <a:ext cx="10845788" cy="624834"/>
          </a:xfrm>
        </p:spPr>
        <p:txBody>
          <a:bodyPr anchor="ctr">
            <a:normAutofit/>
          </a:bodyPr>
          <a:lstStyle/>
          <a:p>
            <a:r>
              <a:rPr lang="en-US" sz="3200" dirty="0">
                <a:latin typeface="Franklin Gothic Demi" panose="020B0703020102020204" pitchFamily="34" charset="0"/>
              </a:rPr>
              <a:t>Eligibility Redeterminations for Expansion Population</a:t>
            </a:r>
          </a:p>
        </p:txBody>
      </p:sp>
      <p:sp>
        <p:nvSpPr>
          <p:cNvPr id="12" name="Content Placeholder 3">
            <a:extLst>
              <a:ext uri="{FF2B5EF4-FFF2-40B4-BE49-F238E27FC236}">
                <a16:creationId xmlns:a16="http://schemas.microsoft.com/office/drawing/2014/main" id="{0B9E74E4-8390-E600-810A-B93B8BF88914}"/>
              </a:ext>
            </a:extLst>
          </p:cNvPr>
          <p:cNvSpPr>
            <a:spLocks noGrp="1"/>
          </p:cNvSpPr>
          <p:nvPr>
            <p:ph idx="10"/>
          </p:nvPr>
        </p:nvSpPr>
        <p:spPr>
          <a:xfrm>
            <a:off x="337210" y="6293328"/>
            <a:ext cx="11239310" cy="230832"/>
          </a:xfrm>
        </p:spPr>
        <p:txBody>
          <a:bodyPr/>
          <a:lstStyle/>
          <a:p>
            <a:endParaRPr lang="en-US"/>
          </a:p>
        </p:txBody>
      </p:sp>
      <p:graphicFrame>
        <p:nvGraphicFramePr>
          <p:cNvPr id="13" name="Content Placeholder 4">
            <a:extLst>
              <a:ext uri="{FF2B5EF4-FFF2-40B4-BE49-F238E27FC236}">
                <a16:creationId xmlns:a16="http://schemas.microsoft.com/office/drawing/2014/main" id="{7C66B848-F8CE-2459-942E-5F270F007E34}"/>
              </a:ext>
            </a:extLst>
          </p:cNvPr>
          <p:cNvGraphicFramePr>
            <a:graphicFrameLocks noGrp="1"/>
          </p:cNvGraphicFramePr>
          <p:nvPr>
            <p:ph idx="1"/>
            <p:extLst>
              <p:ext uri="{D42A27DB-BD31-4B8C-83A1-F6EECF244321}">
                <p14:modId xmlns:p14="http://schemas.microsoft.com/office/powerpoint/2010/main" val="726431311"/>
              </p:ext>
            </p:extLst>
          </p:nvPr>
        </p:nvGraphicFramePr>
        <p:xfrm>
          <a:off x="337371" y="929636"/>
          <a:ext cx="11517261" cy="5294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a:extLst>
              <a:ext uri="{FF2B5EF4-FFF2-40B4-BE49-F238E27FC236}">
                <a16:creationId xmlns:a16="http://schemas.microsoft.com/office/drawing/2014/main" id="{C1469BD6-627B-4981-D245-47B3A620F877}"/>
              </a:ext>
            </a:extLst>
          </p:cNvPr>
          <p:cNvSpPr/>
          <p:nvPr/>
        </p:nvSpPr>
        <p:spPr>
          <a:xfrm>
            <a:off x="38523" y="6624743"/>
            <a:ext cx="1554480" cy="228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333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02C18-F6E1-73ED-1D12-724F4A27CF21}"/>
            </a:ext>
          </a:extLst>
        </p:cNvPr>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261B0CC5-0EB0-940E-A590-CEE7431F0F39}"/>
              </a:ext>
            </a:extLst>
          </p:cNvPr>
          <p:cNvSpPr>
            <a:spLocks noGrp="1"/>
          </p:cNvSpPr>
          <p:nvPr>
            <p:ph idx="10"/>
          </p:nvPr>
        </p:nvSpPr>
        <p:spPr>
          <a:xfrm>
            <a:off x="337213" y="6291221"/>
            <a:ext cx="9332807" cy="230830"/>
          </a:xfrm>
        </p:spPr>
        <p:txBody>
          <a:bodyPr/>
          <a:lstStyle/>
          <a:p>
            <a:endParaRPr lang="en-US"/>
          </a:p>
        </p:txBody>
      </p:sp>
      <p:sp>
        <p:nvSpPr>
          <p:cNvPr id="2" name="Title 1">
            <a:extLst>
              <a:ext uri="{FF2B5EF4-FFF2-40B4-BE49-F238E27FC236}">
                <a16:creationId xmlns:a16="http://schemas.microsoft.com/office/drawing/2014/main" id="{EE8E416B-9B45-B6FD-19FB-7F7D8905146C}"/>
              </a:ext>
            </a:extLst>
          </p:cNvPr>
          <p:cNvSpPr>
            <a:spLocks noGrp="1"/>
          </p:cNvSpPr>
          <p:nvPr>
            <p:ph type="title"/>
          </p:nvPr>
        </p:nvSpPr>
        <p:spPr>
          <a:xfrm>
            <a:off x="337210" y="187779"/>
            <a:ext cx="10845788" cy="624834"/>
          </a:xfrm>
        </p:spPr>
        <p:txBody>
          <a:bodyPr anchor="ctr">
            <a:normAutofit/>
          </a:bodyPr>
          <a:lstStyle/>
          <a:p>
            <a:r>
              <a:rPr lang="en-US"/>
              <a:t>Additional Provisions</a:t>
            </a:r>
          </a:p>
        </p:txBody>
      </p:sp>
      <p:graphicFrame>
        <p:nvGraphicFramePr>
          <p:cNvPr id="14" name="Content Placeholder 4">
            <a:extLst>
              <a:ext uri="{FF2B5EF4-FFF2-40B4-BE49-F238E27FC236}">
                <a16:creationId xmlns:a16="http://schemas.microsoft.com/office/drawing/2014/main" id="{E304B01F-7E2E-35DA-B98A-DE72101554FC}"/>
              </a:ext>
            </a:extLst>
          </p:cNvPr>
          <p:cNvGraphicFramePr>
            <a:graphicFrameLocks noGrp="1"/>
          </p:cNvGraphicFramePr>
          <p:nvPr>
            <p:ph idx="1"/>
            <p:extLst>
              <p:ext uri="{D42A27DB-BD31-4B8C-83A1-F6EECF244321}">
                <p14:modId xmlns:p14="http://schemas.microsoft.com/office/powerpoint/2010/main" val="2770522822"/>
              </p:ext>
            </p:extLst>
          </p:nvPr>
        </p:nvGraphicFramePr>
        <p:xfrm>
          <a:off x="337213" y="929636"/>
          <a:ext cx="11517261" cy="5294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3091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0A403-CB3C-48AC-56CB-672C7DAB722E}"/>
              </a:ext>
            </a:extLst>
          </p:cNvPr>
          <p:cNvSpPr>
            <a:spLocks noGrp="1"/>
          </p:cNvSpPr>
          <p:nvPr>
            <p:ph type="title"/>
          </p:nvPr>
        </p:nvSpPr>
        <p:spPr/>
        <p:txBody>
          <a:bodyPr/>
          <a:lstStyle/>
          <a:p>
            <a:r>
              <a:rPr lang="en-US" sz="3200">
                <a:latin typeface="Franklin Gothic Demi" panose="020B0703020102020204" pitchFamily="34" charset="0"/>
              </a:rPr>
              <a:t>More than ¾ of spending reductions happen 2030-34</a:t>
            </a:r>
          </a:p>
        </p:txBody>
      </p:sp>
      <p:pic>
        <p:nvPicPr>
          <p:cNvPr id="6" name="Content Placeholder 5">
            <a:extLst>
              <a:ext uri="{FF2B5EF4-FFF2-40B4-BE49-F238E27FC236}">
                <a16:creationId xmlns:a16="http://schemas.microsoft.com/office/drawing/2014/main" id="{30461C84-9B80-0E62-BCFE-3209C115C841}"/>
              </a:ext>
            </a:extLst>
          </p:cNvPr>
          <p:cNvPicPr>
            <a:picLocks noGrp="1" noChangeAspect="1"/>
          </p:cNvPicPr>
          <p:nvPr>
            <p:ph idx="1"/>
          </p:nvPr>
        </p:nvPicPr>
        <p:blipFill>
          <a:blip r:embed="rId2"/>
          <a:stretch>
            <a:fillRect/>
          </a:stretch>
        </p:blipFill>
        <p:spPr>
          <a:xfrm>
            <a:off x="2106421" y="1453897"/>
            <a:ext cx="7573795" cy="4031307"/>
          </a:xfrm>
        </p:spPr>
      </p:pic>
      <p:sp>
        <p:nvSpPr>
          <p:cNvPr id="4" name="Content Placeholder 3">
            <a:extLst>
              <a:ext uri="{FF2B5EF4-FFF2-40B4-BE49-F238E27FC236}">
                <a16:creationId xmlns:a16="http://schemas.microsoft.com/office/drawing/2014/main" id="{4F9B900F-F7E0-B922-0045-9FD97A34F067}"/>
              </a:ext>
            </a:extLst>
          </p:cNvPr>
          <p:cNvSpPr>
            <a:spLocks noGrp="1"/>
          </p:cNvSpPr>
          <p:nvPr>
            <p:ph idx="10"/>
          </p:nvPr>
        </p:nvSpPr>
        <p:spPr>
          <a:xfrm>
            <a:off x="337210" y="6262550"/>
            <a:ext cx="11239310" cy="261610"/>
          </a:xfrm>
        </p:spPr>
        <p:txBody>
          <a:bodyPr/>
          <a:lstStyle/>
          <a:p>
            <a:r>
              <a:rPr lang="en-US" sz="1100"/>
              <a:t>Source: </a:t>
            </a:r>
            <a:r>
              <a:rPr lang="en-US" sz="1100">
                <a:hlinkClick r:id="rId3"/>
              </a:rPr>
              <a:t>KFF</a:t>
            </a:r>
            <a:r>
              <a:rPr lang="en-US" sz="1100"/>
              <a:t> “Allocating CBO’s Estimates of Federal Medicaid Spending Reductions Across the States: Enacted Reconciliation Package”</a:t>
            </a:r>
          </a:p>
        </p:txBody>
      </p:sp>
      <p:sp>
        <p:nvSpPr>
          <p:cNvPr id="5" name="Rectangle 4">
            <a:extLst>
              <a:ext uri="{FF2B5EF4-FFF2-40B4-BE49-F238E27FC236}">
                <a16:creationId xmlns:a16="http://schemas.microsoft.com/office/drawing/2014/main" id="{16B5467A-AA45-A66C-5A8C-E8714515DE93}"/>
              </a:ext>
            </a:extLst>
          </p:cNvPr>
          <p:cNvSpPr/>
          <p:nvPr/>
        </p:nvSpPr>
        <p:spPr>
          <a:xfrm>
            <a:off x="38523" y="6624743"/>
            <a:ext cx="1554480" cy="228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4424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3A2AE-D3AB-2457-9EA4-EE8AF26718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9869B0-ED60-39DB-1CE0-2ABB299108E3}"/>
              </a:ext>
            </a:extLst>
          </p:cNvPr>
          <p:cNvSpPr>
            <a:spLocks noGrp="1"/>
          </p:cNvSpPr>
          <p:nvPr>
            <p:ph type="title"/>
          </p:nvPr>
        </p:nvSpPr>
        <p:spPr/>
        <p:txBody>
          <a:bodyPr/>
          <a:lstStyle/>
          <a:p>
            <a:r>
              <a:rPr lang="en-US" sz="3200">
                <a:latin typeface="Franklin Gothic Demi" panose="020B0703020102020204" pitchFamily="34" charset="0"/>
              </a:rPr>
              <a:t>Projected impacts vary by state</a:t>
            </a:r>
          </a:p>
        </p:txBody>
      </p:sp>
      <p:sp>
        <p:nvSpPr>
          <p:cNvPr id="4" name="Content Placeholder 3">
            <a:extLst>
              <a:ext uri="{FF2B5EF4-FFF2-40B4-BE49-F238E27FC236}">
                <a16:creationId xmlns:a16="http://schemas.microsoft.com/office/drawing/2014/main" id="{FDBCFD03-F8E1-2A71-964A-BEF9E2D0CD0E}"/>
              </a:ext>
            </a:extLst>
          </p:cNvPr>
          <p:cNvSpPr>
            <a:spLocks noGrp="1"/>
          </p:cNvSpPr>
          <p:nvPr>
            <p:ph idx="10"/>
          </p:nvPr>
        </p:nvSpPr>
        <p:spPr>
          <a:xfrm>
            <a:off x="337210" y="6262550"/>
            <a:ext cx="11239310" cy="261610"/>
          </a:xfrm>
        </p:spPr>
        <p:txBody>
          <a:bodyPr/>
          <a:lstStyle/>
          <a:p>
            <a:r>
              <a:rPr lang="en-US" sz="1100"/>
              <a:t>Source: </a:t>
            </a:r>
            <a:r>
              <a:rPr lang="en-US" sz="1100">
                <a:hlinkClick r:id="rId2"/>
              </a:rPr>
              <a:t>KFF</a:t>
            </a:r>
            <a:r>
              <a:rPr lang="en-US" sz="1100"/>
              <a:t> “Allocating CBO’s Estimates of Federal Medicaid Spending Reductions Across the States: Enacted Reconciliation Package”</a:t>
            </a:r>
          </a:p>
        </p:txBody>
      </p:sp>
      <p:pic>
        <p:nvPicPr>
          <p:cNvPr id="8" name="Content Placeholder 7">
            <a:extLst>
              <a:ext uri="{FF2B5EF4-FFF2-40B4-BE49-F238E27FC236}">
                <a16:creationId xmlns:a16="http://schemas.microsoft.com/office/drawing/2014/main" id="{2A83AE85-AAB0-D6CC-325D-1990A3F8A0B6}"/>
              </a:ext>
            </a:extLst>
          </p:cNvPr>
          <p:cNvPicPr>
            <a:picLocks noGrp="1" noChangeAspect="1"/>
          </p:cNvPicPr>
          <p:nvPr>
            <p:ph idx="1"/>
          </p:nvPr>
        </p:nvPicPr>
        <p:blipFill>
          <a:blip r:embed="rId3"/>
          <a:stretch>
            <a:fillRect/>
          </a:stretch>
        </p:blipFill>
        <p:spPr>
          <a:xfrm>
            <a:off x="2392521" y="804414"/>
            <a:ext cx="7031736" cy="5265086"/>
          </a:xfrm>
        </p:spPr>
      </p:pic>
      <p:sp>
        <p:nvSpPr>
          <p:cNvPr id="5" name="Rectangle 4">
            <a:extLst>
              <a:ext uri="{FF2B5EF4-FFF2-40B4-BE49-F238E27FC236}">
                <a16:creationId xmlns:a16="http://schemas.microsoft.com/office/drawing/2014/main" id="{A38CB1DD-01AB-3799-6388-035FA01171F2}"/>
              </a:ext>
            </a:extLst>
          </p:cNvPr>
          <p:cNvSpPr/>
          <p:nvPr/>
        </p:nvSpPr>
        <p:spPr>
          <a:xfrm>
            <a:off x="38523" y="6624743"/>
            <a:ext cx="1554480" cy="228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475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DEC92-AD75-F7D9-C1DA-A929A2F92E1A}"/>
            </a:ext>
          </a:extLst>
        </p:cNvPr>
        <p:cNvGrpSpPr/>
        <p:nvPr/>
      </p:nvGrpSpPr>
      <p:grpSpPr>
        <a:xfrm>
          <a:off x="0" y="0"/>
          <a:ext cx="0" cy="0"/>
          <a:chOff x="0" y="0"/>
          <a:chExt cx="0" cy="0"/>
        </a:xfrm>
      </p:grpSpPr>
      <p:pic>
        <p:nvPicPr>
          <p:cNvPr id="6" name="Content Placeholder 5" descr="Doctor in clinic explaining report on tablet to family">
            <a:extLst>
              <a:ext uri="{FF2B5EF4-FFF2-40B4-BE49-F238E27FC236}">
                <a16:creationId xmlns:a16="http://schemas.microsoft.com/office/drawing/2014/main" id="{1ED43632-470B-059A-ACCD-59A47ACB525E}"/>
              </a:ext>
            </a:extLst>
          </p:cNvPr>
          <p:cNvPicPr>
            <a:picLocks noGrp="1" noChangeAspect="1"/>
          </p:cNvPicPr>
          <p:nvPr>
            <p:ph idx="10"/>
          </p:nvPr>
        </p:nvPicPr>
        <p:blipFill>
          <a:blip r:embed="rId2" cstate="print">
            <a:extLst>
              <a:ext uri="{28A0092B-C50C-407E-A947-70E740481C1C}">
                <a14:useLocalDpi xmlns:a14="http://schemas.microsoft.com/office/drawing/2010/main" val="0"/>
              </a:ext>
            </a:extLst>
          </a:blip>
          <a:stretch>
            <a:fillRect/>
          </a:stretch>
        </p:blipFill>
        <p:spPr>
          <a:xfrm>
            <a:off x="6465619" y="1905662"/>
            <a:ext cx="5014988" cy="3342513"/>
          </a:xfrm>
        </p:spPr>
      </p:pic>
      <p:sp>
        <p:nvSpPr>
          <p:cNvPr id="3" name="Title 2">
            <a:extLst>
              <a:ext uri="{FF2B5EF4-FFF2-40B4-BE49-F238E27FC236}">
                <a16:creationId xmlns:a16="http://schemas.microsoft.com/office/drawing/2014/main" id="{0BA8EC9C-044E-BA9E-9466-096BB7280A36}"/>
              </a:ext>
            </a:extLst>
          </p:cNvPr>
          <p:cNvSpPr>
            <a:spLocks noGrp="1"/>
          </p:cNvSpPr>
          <p:nvPr>
            <p:ph type="title"/>
          </p:nvPr>
        </p:nvSpPr>
        <p:spPr/>
        <p:txBody>
          <a:bodyPr/>
          <a:lstStyle/>
          <a:p>
            <a:r>
              <a:rPr lang="en-US">
                <a:latin typeface="Franklin Gothic Demi" panose="020B0703020102020204" pitchFamily="34" charset="0"/>
              </a:rPr>
              <a:t>Rural Health Transformation Program</a:t>
            </a:r>
          </a:p>
        </p:txBody>
      </p:sp>
      <p:sp>
        <p:nvSpPr>
          <p:cNvPr id="4" name="Content Placeholder 3">
            <a:extLst>
              <a:ext uri="{FF2B5EF4-FFF2-40B4-BE49-F238E27FC236}">
                <a16:creationId xmlns:a16="http://schemas.microsoft.com/office/drawing/2014/main" id="{76BE84DA-0A8E-8CE5-3511-3FF66939A6C4}"/>
              </a:ext>
            </a:extLst>
          </p:cNvPr>
          <p:cNvSpPr>
            <a:spLocks noGrp="1"/>
          </p:cNvSpPr>
          <p:nvPr>
            <p:ph idx="1"/>
          </p:nvPr>
        </p:nvSpPr>
        <p:spPr>
          <a:xfrm>
            <a:off x="569977" y="1433029"/>
            <a:ext cx="5602223" cy="5294569"/>
          </a:xfrm>
        </p:spPr>
        <p:txBody>
          <a:bodyPr lIns="91440" tIns="45720" rIns="91440" bIns="45720" anchor="t"/>
          <a:lstStyle/>
          <a:p>
            <a:r>
              <a:rPr lang="en-US" sz="3200" dirty="0">
                <a:ea typeface="Calibri Light"/>
                <a:cs typeface="Calibri Light"/>
              </a:rPr>
              <a:t>The law provides </a:t>
            </a:r>
            <a:r>
              <a:rPr lang="en-US" sz="3200" b="1" dirty="0">
                <a:ea typeface="Calibri Light"/>
                <a:cs typeface="Calibri Light"/>
              </a:rPr>
              <a:t>$10 billion for each fiscal year, </a:t>
            </a:r>
            <a:r>
              <a:rPr lang="en-US" sz="3200" dirty="0">
                <a:ea typeface="Calibri Light"/>
                <a:cs typeface="Calibri Light"/>
              </a:rPr>
              <a:t>to be allocated across applicant states, with </a:t>
            </a:r>
            <a:r>
              <a:rPr lang="en-US" sz="3200" b="1" dirty="0">
                <a:ea typeface="Calibri Light"/>
                <a:cs typeface="Calibri Light"/>
              </a:rPr>
              <a:t>50 percent allocated equally among states </a:t>
            </a:r>
            <a:r>
              <a:rPr lang="en-US" sz="3200" dirty="0">
                <a:ea typeface="Calibri Light"/>
                <a:cs typeface="Calibri Light"/>
              </a:rPr>
              <a:t>and the </a:t>
            </a:r>
            <a:r>
              <a:rPr lang="en-US" sz="3200" b="1" dirty="0">
                <a:ea typeface="Calibri Light"/>
                <a:cs typeface="Calibri Light"/>
              </a:rPr>
              <a:t>remaining 50 percent allocated according to a methodology that accounts for relative shares of rural populations, rural facilities, etc. </a:t>
            </a:r>
          </a:p>
          <a:p>
            <a:pPr marL="857250" lvl="1" indent="-342900">
              <a:buFont typeface="Courier New" panose="020B0604020202020204" pitchFamily="34" charset="0"/>
              <a:buChar char="o"/>
            </a:pPr>
            <a:endParaRPr lang="en-US" b="1" i="1" dirty="0">
              <a:ea typeface="Calibri Light"/>
              <a:cs typeface="Calibri Light"/>
            </a:endParaRPr>
          </a:p>
          <a:p>
            <a:pPr marL="342900" indent="-342900">
              <a:buFont typeface="Arial" panose="020B0604020202020204" pitchFamily="34" charset="0"/>
              <a:buChar char="•"/>
            </a:pPr>
            <a:endParaRPr lang="en-US" b="1" dirty="0">
              <a:ea typeface="Calibri Light"/>
              <a:cs typeface="Calibri Light"/>
            </a:endParaRPr>
          </a:p>
          <a:p>
            <a:pPr marL="342900" indent="-342900">
              <a:buFont typeface="Arial" panose="020B0604020202020204" pitchFamily="34" charset="0"/>
              <a:buChar char="•"/>
            </a:pPr>
            <a:endParaRPr lang="en-US" b="1" dirty="0">
              <a:ea typeface="Calibri Light"/>
              <a:cs typeface="Calibri Light"/>
            </a:endParaRPr>
          </a:p>
          <a:p>
            <a:pPr marL="342900" indent="-342900">
              <a:buFont typeface="Arial" panose="020B0604020202020204" pitchFamily="34" charset="0"/>
              <a:buChar char="•"/>
            </a:pPr>
            <a:endParaRPr lang="en-US" b="1" dirty="0">
              <a:ea typeface="Calibri Light"/>
              <a:cs typeface="Calibri Light"/>
            </a:endParaRPr>
          </a:p>
          <a:p>
            <a:pPr marL="857250" lvl="1" indent="-342900">
              <a:buFont typeface="Courier New" panose="020B0604020202020204" pitchFamily="34" charset="0"/>
              <a:buChar char="o"/>
            </a:pPr>
            <a:endParaRPr lang="en-US" b="1" dirty="0">
              <a:ea typeface="Calibri Light"/>
              <a:cs typeface="Calibri Light"/>
            </a:endParaRPr>
          </a:p>
          <a:p>
            <a:pPr marL="857250" lvl="1" indent="-342900">
              <a:buFont typeface="Courier New" panose="020B0604020202020204" pitchFamily="34" charset="0"/>
              <a:buChar char="o"/>
            </a:pPr>
            <a:endParaRPr lang="en-US" b="1" dirty="0">
              <a:ea typeface="Calibri Light"/>
              <a:cs typeface="Calibri Light"/>
            </a:endParaRPr>
          </a:p>
          <a:p>
            <a:pPr marL="857250" lvl="1" indent="-342900">
              <a:buFont typeface="Courier New" panose="020B0604020202020204" pitchFamily="34" charset="0"/>
              <a:buChar char="o"/>
            </a:pPr>
            <a:endParaRPr lang="en-US" b="1" dirty="0">
              <a:ea typeface="Calibri Light"/>
              <a:cs typeface="Calibri Light"/>
            </a:endParaRPr>
          </a:p>
          <a:p>
            <a:pPr marL="857250" lvl="1" indent="-342900">
              <a:buFont typeface="Courier New" panose="020B0604020202020204" pitchFamily="34" charset="0"/>
              <a:buChar char="o"/>
            </a:pPr>
            <a:endParaRPr lang="en-US" b="1" dirty="0">
              <a:ea typeface="Calibri Light"/>
              <a:cs typeface="Calibri Light"/>
            </a:endParaRPr>
          </a:p>
        </p:txBody>
      </p:sp>
    </p:spTree>
    <p:extLst>
      <p:ext uri="{BB962C8B-B14F-4D97-AF65-F5344CB8AC3E}">
        <p14:creationId xmlns:p14="http://schemas.microsoft.com/office/powerpoint/2010/main" val="1453601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F4997-682F-45DC-3038-30E5309E0D73}"/>
            </a:ext>
          </a:extLst>
        </p:cNvPr>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8F17B31-174A-680F-0A14-B0E3B5FD8A6D}"/>
              </a:ext>
            </a:extLst>
          </p:cNvPr>
          <p:cNvGraphicFramePr>
            <a:graphicFrameLocks noGrp="1"/>
          </p:cNvGraphicFramePr>
          <p:nvPr>
            <p:ph idx="10"/>
            <p:extLst>
              <p:ext uri="{D42A27DB-BD31-4B8C-83A1-F6EECF244321}">
                <p14:modId xmlns:p14="http://schemas.microsoft.com/office/powerpoint/2010/main" val="1600671656"/>
              </p:ext>
            </p:extLst>
          </p:nvPr>
        </p:nvGraphicFramePr>
        <p:xfrm>
          <a:off x="323056" y="966158"/>
          <a:ext cx="11545887" cy="5247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E2986B9E-5D88-E08F-0202-BBA8B605D950}"/>
              </a:ext>
            </a:extLst>
          </p:cNvPr>
          <p:cNvSpPr>
            <a:spLocks noGrp="1"/>
          </p:cNvSpPr>
          <p:nvPr>
            <p:ph type="title"/>
          </p:nvPr>
        </p:nvSpPr>
        <p:spPr/>
        <p:txBody>
          <a:bodyPr/>
          <a:lstStyle/>
          <a:p>
            <a:r>
              <a:rPr lang="en-US">
                <a:latin typeface="Franklin Gothic Demi" panose="020B0703020102020204" pitchFamily="34" charset="0"/>
              </a:rPr>
              <a:t>Next Steps and Key Program Processes</a:t>
            </a:r>
          </a:p>
        </p:txBody>
      </p:sp>
    </p:spTree>
    <p:extLst>
      <p:ext uri="{BB962C8B-B14F-4D97-AF65-F5344CB8AC3E}">
        <p14:creationId xmlns:p14="http://schemas.microsoft.com/office/powerpoint/2010/main" val="1208740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2BAEC-14DB-1180-08CA-6DA01755EA4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72E5B2F-B250-8794-E6D7-89CDF39D8E14}"/>
              </a:ext>
            </a:extLst>
          </p:cNvPr>
          <p:cNvSpPr>
            <a:spLocks noGrp="1"/>
          </p:cNvSpPr>
          <p:nvPr>
            <p:ph type="title"/>
          </p:nvPr>
        </p:nvSpPr>
        <p:spPr/>
        <p:txBody>
          <a:bodyPr/>
          <a:lstStyle/>
          <a:p>
            <a:r>
              <a:rPr lang="en-US">
                <a:latin typeface="Franklin Gothic Demi" panose="020B0703020102020204" pitchFamily="34" charset="0"/>
              </a:rPr>
              <a:t>State Flexibilities and Allowable Uses</a:t>
            </a:r>
          </a:p>
        </p:txBody>
      </p:sp>
      <p:sp>
        <p:nvSpPr>
          <p:cNvPr id="4" name="Content Placeholder 3">
            <a:extLst>
              <a:ext uri="{FF2B5EF4-FFF2-40B4-BE49-F238E27FC236}">
                <a16:creationId xmlns:a16="http://schemas.microsoft.com/office/drawing/2014/main" id="{259F3761-6B5A-1E69-E3D5-C4CFCEB914D6}"/>
              </a:ext>
            </a:extLst>
          </p:cNvPr>
          <p:cNvSpPr>
            <a:spLocks noGrp="1"/>
          </p:cNvSpPr>
          <p:nvPr>
            <p:ph idx="1"/>
          </p:nvPr>
        </p:nvSpPr>
        <p:spPr>
          <a:xfrm>
            <a:off x="231042" y="946031"/>
            <a:ext cx="11517261" cy="1029419"/>
          </a:xfrm>
        </p:spPr>
        <p:txBody>
          <a:bodyPr lIns="91440" tIns="45720" rIns="91440" bIns="45720" anchor="t"/>
          <a:lstStyle/>
          <a:p>
            <a:r>
              <a:rPr lang="en-US">
                <a:ea typeface="Calibri Light"/>
                <a:cs typeface="Calibri Light"/>
              </a:rPr>
              <a:t>The statute requires states to use the funds for 3 or more health-related activities, which include, among other items:</a:t>
            </a:r>
          </a:p>
          <a:p>
            <a:pPr marL="857250" lvl="1" indent="-342900">
              <a:buFont typeface="Courier New" panose="020B0604020202020204" pitchFamily="34" charset="0"/>
              <a:buChar char="o"/>
            </a:pPr>
            <a:endParaRPr lang="en-US" b="1">
              <a:ea typeface="Calibri Light"/>
              <a:cs typeface="Calibri Light"/>
            </a:endParaRPr>
          </a:p>
          <a:p>
            <a:pPr marL="857250" lvl="1" indent="-342900">
              <a:buFont typeface="Courier New" panose="020B0604020202020204" pitchFamily="34" charset="0"/>
              <a:buChar char="o"/>
            </a:pPr>
            <a:endParaRPr lang="en-US" b="1">
              <a:ea typeface="Calibri Light"/>
              <a:cs typeface="Calibri Light"/>
            </a:endParaRPr>
          </a:p>
          <a:p>
            <a:pPr marL="857250" lvl="1" indent="-342900">
              <a:buFont typeface="Courier New" panose="020B0604020202020204" pitchFamily="34" charset="0"/>
              <a:buChar char="o"/>
            </a:pPr>
            <a:endParaRPr lang="en-US" b="1">
              <a:ea typeface="Calibri Light"/>
              <a:cs typeface="Calibri Light"/>
            </a:endParaRPr>
          </a:p>
        </p:txBody>
      </p:sp>
      <p:graphicFrame>
        <p:nvGraphicFramePr>
          <p:cNvPr id="2" name="Diagram 1">
            <a:extLst>
              <a:ext uri="{FF2B5EF4-FFF2-40B4-BE49-F238E27FC236}">
                <a16:creationId xmlns:a16="http://schemas.microsoft.com/office/drawing/2014/main" id="{AF2A98C3-25A9-2498-228B-9C9A65A76A0F}"/>
              </a:ext>
            </a:extLst>
          </p:cNvPr>
          <p:cNvGraphicFramePr/>
          <p:nvPr>
            <p:extLst>
              <p:ext uri="{D42A27DB-BD31-4B8C-83A1-F6EECF244321}">
                <p14:modId xmlns:p14="http://schemas.microsoft.com/office/powerpoint/2010/main" val="108345702"/>
              </p:ext>
            </p:extLst>
          </p:nvPr>
        </p:nvGraphicFramePr>
        <p:xfrm>
          <a:off x="733245" y="1880558"/>
          <a:ext cx="10644998" cy="4468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5374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00438-A01C-0864-7205-E3A9B754F367}"/>
            </a:ext>
          </a:extLst>
        </p:cNvPr>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5D6575E-DC00-E579-CA58-1D55984442EF}"/>
              </a:ext>
            </a:extLst>
          </p:cNvPr>
          <p:cNvSpPr>
            <a:spLocks noGrp="1"/>
          </p:cNvSpPr>
          <p:nvPr>
            <p:ph idx="10"/>
          </p:nvPr>
        </p:nvSpPr>
        <p:spPr>
          <a:xfrm>
            <a:off x="337210" y="6293328"/>
            <a:ext cx="11239310" cy="230832"/>
          </a:xfrm>
        </p:spPr>
        <p:txBody>
          <a:bodyPr/>
          <a:lstStyle/>
          <a:p>
            <a:endParaRPr lang="en-US"/>
          </a:p>
        </p:txBody>
      </p:sp>
      <p:sp>
        <p:nvSpPr>
          <p:cNvPr id="3" name="Title 2">
            <a:extLst>
              <a:ext uri="{FF2B5EF4-FFF2-40B4-BE49-F238E27FC236}">
                <a16:creationId xmlns:a16="http://schemas.microsoft.com/office/drawing/2014/main" id="{A9B6C50E-304C-D62D-106E-D70A69AE7799}"/>
              </a:ext>
            </a:extLst>
          </p:cNvPr>
          <p:cNvSpPr>
            <a:spLocks noGrp="1"/>
          </p:cNvSpPr>
          <p:nvPr>
            <p:ph type="body" sz="quarter" idx="11"/>
          </p:nvPr>
        </p:nvSpPr>
        <p:spPr>
          <a:xfrm>
            <a:off x="357272" y="168027"/>
            <a:ext cx="6019800" cy="441180"/>
          </a:xfrm>
        </p:spPr>
        <p:txBody>
          <a:bodyPr>
            <a:normAutofit/>
          </a:bodyPr>
          <a:lstStyle/>
          <a:p>
            <a:r>
              <a:rPr lang="en-US" sz="2200"/>
              <a:t>Supplemental Nutrition Assistance Program</a:t>
            </a:r>
          </a:p>
        </p:txBody>
      </p:sp>
      <p:graphicFrame>
        <p:nvGraphicFramePr>
          <p:cNvPr id="6" name="Content Placeholder 3">
            <a:extLst>
              <a:ext uri="{FF2B5EF4-FFF2-40B4-BE49-F238E27FC236}">
                <a16:creationId xmlns:a16="http://schemas.microsoft.com/office/drawing/2014/main" id="{E57D8BD0-D235-E6D5-35E7-581037FBC500}"/>
              </a:ext>
            </a:extLst>
          </p:cNvPr>
          <p:cNvGraphicFramePr>
            <a:graphicFrameLocks noGrp="1"/>
          </p:cNvGraphicFramePr>
          <p:nvPr>
            <p:ph idx="1"/>
            <p:extLst>
              <p:ext uri="{D42A27DB-BD31-4B8C-83A1-F6EECF244321}">
                <p14:modId xmlns:p14="http://schemas.microsoft.com/office/powerpoint/2010/main" val="3865360089"/>
              </p:ext>
            </p:extLst>
          </p:nvPr>
        </p:nvGraphicFramePr>
        <p:xfrm>
          <a:off x="337210" y="929635"/>
          <a:ext cx="11517261" cy="5294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2561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C819-6E38-CE45-001E-3676630FD6C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F517854-C340-A7C7-6BC0-A262E4453D9B}"/>
              </a:ext>
            </a:extLst>
          </p:cNvPr>
          <p:cNvSpPr>
            <a:spLocks noGrp="1"/>
          </p:cNvSpPr>
          <p:nvPr>
            <p:ph type="title"/>
          </p:nvPr>
        </p:nvSpPr>
        <p:spPr/>
        <p:txBody>
          <a:bodyPr anchor="ctr">
            <a:normAutofit/>
          </a:bodyPr>
          <a:lstStyle/>
          <a:p>
            <a:r>
              <a:rPr lang="en-US">
                <a:latin typeface="Franklin Gothic Demi"/>
              </a:rPr>
              <a:t>Policies Excluded from the Final Legislation</a:t>
            </a:r>
          </a:p>
        </p:txBody>
      </p:sp>
      <p:sp>
        <p:nvSpPr>
          <p:cNvPr id="7" name="Freeform: Shape 6">
            <a:extLst>
              <a:ext uri="{FF2B5EF4-FFF2-40B4-BE49-F238E27FC236}">
                <a16:creationId xmlns:a16="http://schemas.microsoft.com/office/drawing/2014/main" id="{EDB5B817-55D5-0706-BF19-E5DED28B4184}"/>
              </a:ext>
            </a:extLst>
          </p:cNvPr>
          <p:cNvSpPr/>
          <p:nvPr/>
        </p:nvSpPr>
        <p:spPr>
          <a:xfrm>
            <a:off x="322927" y="1165655"/>
            <a:ext cx="11343522" cy="5022631"/>
          </a:xfrm>
          <a:prstGeom prst="roundRect">
            <a:avLst/>
          </a:prstGeom>
          <a:solidFill>
            <a:schemeClr val="bg2">
              <a:lumMod val="50000"/>
            </a:schemeClr>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71026" tIns="0" rIns="171026" bIns="171026" numCol="1" spcCol="1270" anchor="ctr" anchorCtr="0">
            <a:noAutofit/>
          </a:bodyPr>
          <a:lstStyle/>
          <a:p>
            <a:pPr algn="ctr" defTabSz="1995249">
              <a:lnSpc>
                <a:spcPct val="90000"/>
              </a:lnSpc>
              <a:spcBef>
                <a:spcPct val="0"/>
              </a:spcBef>
              <a:spcAft>
                <a:spcPct val="35000"/>
              </a:spcAft>
            </a:pPr>
            <a:r>
              <a:rPr lang="en-US" sz="4000" b="1" dirty="0">
                <a:solidFill>
                  <a:prstClr val="white"/>
                </a:solidFill>
                <a:latin typeface="Calibri" panose="020F0502020204030204"/>
              </a:rPr>
              <a:t>Out</a:t>
            </a:r>
          </a:p>
          <a:p>
            <a:pPr algn="ctr" defTabSz="1995249">
              <a:lnSpc>
                <a:spcPct val="90000"/>
              </a:lnSpc>
              <a:spcBef>
                <a:spcPct val="0"/>
              </a:spcBef>
              <a:spcAft>
                <a:spcPct val="35000"/>
              </a:spcAft>
              <a:defRPr/>
            </a:pPr>
            <a:r>
              <a:rPr lang="en-US" sz="3200" dirty="0">
                <a:solidFill>
                  <a:prstClr val="white"/>
                </a:solidFill>
                <a:latin typeface="Calibri" panose="020F0502020204030204"/>
              </a:rPr>
              <a:t>Changes to Excise Tax on Foundations</a:t>
            </a:r>
            <a:endParaRPr lang="en-US" sz="2800" dirty="0">
              <a:solidFill>
                <a:prstClr val="white"/>
              </a:solidFill>
              <a:latin typeface="Calibri" panose="020F0502020204030204"/>
            </a:endParaRPr>
          </a:p>
          <a:p>
            <a:pPr algn="ctr" defTabSz="1995249">
              <a:lnSpc>
                <a:spcPct val="90000"/>
              </a:lnSpc>
              <a:spcBef>
                <a:spcPct val="0"/>
              </a:spcBef>
              <a:spcAft>
                <a:spcPct val="35000"/>
              </a:spcAft>
              <a:defRPr/>
            </a:pPr>
            <a:r>
              <a:rPr lang="en-US" sz="3200" dirty="0">
                <a:solidFill>
                  <a:prstClr val="white"/>
                </a:solidFill>
                <a:ea typeface="Calibri"/>
                <a:cs typeface="Calibri"/>
              </a:rPr>
              <a:t>"Terrorist Supporting Organizations"</a:t>
            </a:r>
          </a:p>
          <a:p>
            <a:pPr algn="ctr" defTabSz="1995249">
              <a:lnSpc>
                <a:spcPct val="90000"/>
              </a:lnSpc>
              <a:spcBef>
                <a:spcPct val="0"/>
              </a:spcBef>
              <a:spcAft>
                <a:spcPct val="35000"/>
              </a:spcAft>
              <a:defRPr/>
            </a:pPr>
            <a:r>
              <a:rPr lang="en-US" sz="3200" dirty="0">
                <a:solidFill>
                  <a:prstClr val="white"/>
                </a:solidFill>
                <a:ea typeface="Calibri"/>
                <a:cs typeface="Calibri"/>
              </a:rPr>
              <a:t>Prohibition on Medicaid Spending on Gender Affirming Care</a:t>
            </a:r>
          </a:p>
          <a:p>
            <a:pPr algn="ctr" defTabSz="1995249">
              <a:lnSpc>
                <a:spcPct val="90000"/>
              </a:lnSpc>
              <a:spcBef>
                <a:spcPct val="0"/>
              </a:spcBef>
              <a:spcAft>
                <a:spcPct val="35000"/>
              </a:spcAft>
              <a:defRPr/>
            </a:pPr>
            <a:r>
              <a:rPr lang="en-US" sz="3200" dirty="0">
                <a:solidFill>
                  <a:prstClr val="white"/>
                </a:solidFill>
                <a:ea typeface="Calibri"/>
                <a:cs typeface="Calibri"/>
              </a:rPr>
              <a:t>Lower FMAP for States Covering Undocumented Immigrants</a:t>
            </a:r>
          </a:p>
          <a:p>
            <a:pPr marL="0" marR="0" lvl="0" indent="0" algn="ctr" defTabSz="1995249" rtl="0" eaLnBrk="1" fontAlgn="auto" latinLnBrk="0" hangingPunct="1">
              <a:lnSpc>
                <a:spcPct val="90000"/>
              </a:lnSpc>
              <a:spcBef>
                <a:spcPct val="0"/>
              </a:spcBef>
              <a:spcAft>
                <a:spcPct val="35000"/>
              </a:spcAft>
              <a:buClrTx/>
              <a:buSzTx/>
              <a:buFontTx/>
              <a:buNone/>
              <a:tabLst/>
              <a:defRPr/>
            </a:pPr>
            <a:endParaRPr lang="en-US" sz="2000" dirty="0">
              <a:solidFill>
                <a:prstClr val="white"/>
              </a:solidFill>
              <a:latin typeface="Calibri" panose="020F0502020204030204"/>
            </a:endParaRPr>
          </a:p>
          <a:p>
            <a:pPr marL="0" marR="0" lvl="0" indent="0" algn="ctr" defTabSz="1995249" rtl="0" eaLnBrk="1" fontAlgn="auto" latinLnBrk="0" hangingPunct="1">
              <a:lnSpc>
                <a:spcPct val="90000"/>
              </a:lnSpc>
              <a:spcBef>
                <a:spcPct val="0"/>
              </a:spcBef>
              <a:spcAft>
                <a:spcPct val="35000"/>
              </a:spcAft>
              <a:buClrTx/>
              <a:buSzTx/>
              <a:buFontTx/>
              <a:buNone/>
              <a:tabLst/>
              <a:defRPr/>
            </a:pPr>
            <a:endParaRPr lang="en-US" sz="2000" b="0" i="0" u="none" strike="noStrike" kern="1200" cap="none" spc="0" normalizeH="0" baseline="0" noProof="0" dirty="0">
              <a:ln>
                <a:noFill/>
              </a:ln>
              <a:solidFill>
                <a:prstClr val="white"/>
              </a:solidFill>
              <a:effectLst/>
              <a:uLnTx/>
              <a:uFillTx/>
              <a:latin typeface="Calibri" panose="020F0502020204030204"/>
              <a:ea typeface="Calibri"/>
              <a:cs typeface="Calibri"/>
            </a:endParaRPr>
          </a:p>
          <a:p>
            <a:pPr algn="ctr" defTabSz="1995249">
              <a:lnSpc>
                <a:spcPct val="90000"/>
              </a:lnSpc>
              <a:spcBef>
                <a:spcPct val="0"/>
              </a:spcBef>
              <a:spcAft>
                <a:spcPct val="35000"/>
              </a:spcAft>
              <a:defRPr/>
            </a:pPr>
            <a:endParaRPr lang="en-US" sz="1600" dirty="0">
              <a:solidFill>
                <a:prstClr val="white"/>
              </a:solidFill>
              <a:latin typeface="Calibri" panose="020F0502020204030204"/>
              <a:ea typeface="Calibri" panose="020F0502020204030204"/>
              <a:cs typeface="Calibri" panose="020F0502020204030204"/>
            </a:endParaRPr>
          </a:p>
        </p:txBody>
      </p:sp>
      <p:sp>
        <p:nvSpPr>
          <p:cNvPr id="6" name="Rectangle 5">
            <a:extLst>
              <a:ext uri="{FF2B5EF4-FFF2-40B4-BE49-F238E27FC236}">
                <a16:creationId xmlns:a16="http://schemas.microsoft.com/office/drawing/2014/main" id="{AB74E4A1-1174-9C96-05E5-F0E31BBC466E}"/>
              </a:ext>
            </a:extLst>
          </p:cNvPr>
          <p:cNvSpPr/>
          <p:nvPr/>
        </p:nvSpPr>
        <p:spPr>
          <a:xfrm>
            <a:off x="38523" y="6624743"/>
            <a:ext cx="1554480" cy="228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7694689"/>
      </p:ext>
    </p:extLst>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4D3A8-219A-4F5F-B568-F7C6FC0602CD}"/>
              </a:ext>
            </a:extLst>
          </p:cNvPr>
          <p:cNvSpPr>
            <a:spLocks noGrp="1"/>
          </p:cNvSpPr>
          <p:nvPr>
            <p:ph type="title"/>
          </p:nvPr>
        </p:nvSpPr>
        <p:spPr>
          <a:xfrm>
            <a:off x="275024" y="102702"/>
            <a:ext cx="10845788" cy="624834"/>
          </a:xfrm>
        </p:spPr>
        <p:txBody>
          <a:bodyPr/>
          <a:lstStyle/>
          <a:p>
            <a:r>
              <a:rPr lang="en-US"/>
              <a:t>FY 2025 Budget Reconciliation: Key Takeaways </a:t>
            </a:r>
          </a:p>
        </p:txBody>
      </p:sp>
      <p:sp>
        <p:nvSpPr>
          <p:cNvPr id="4" name="Oval 3">
            <a:extLst>
              <a:ext uri="{FF2B5EF4-FFF2-40B4-BE49-F238E27FC236}">
                <a16:creationId xmlns:a16="http://schemas.microsoft.com/office/drawing/2014/main" id="{0EA3415D-FC73-44A0-B218-F7685843096F}"/>
              </a:ext>
            </a:extLst>
          </p:cNvPr>
          <p:cNvSpPr/>
          <p:nvPr/>
        </p:nvSpPr>
        <p:spPr>
          <a:xfrm>
            <a:off x="385594" y="1948560"/>
            <a:ext cx="3639525" cy="36395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endParaRPr lang="en-US" sz="3980" b="1">
              <a:solidFill>
                <a:prstClr val="white"/>
              </a:solidFill>
              <a:latin typeface="Franklin Gothic Demi"/>
            </a:endParaRPr>
          </a:p>
        </p:txBody>
      </p:sp>
      <p:sp>
        <p:nvSpPr>
          <p:cNvPr id="31" name="Block Arc 30">
            <a:extLst>
              <a:ext uri="{FF2B5EF4-FFF2-40B4-BE49-F238E27FC236}">
                <a16:creationId xmlns:a16="http://schemas.microsoft.com/office/drawing/2014/main" id="{3B343B5E-EBFD-4C2F-B3F4-837642A75953}"/>
              </a:ext>
            </a:extLst>
          </p:cNvPr>
          <p:cNvSpPr/>
          <p:nvPr/>
        </p:nvSpPr>
        <p:spPr>
          <a:xfrm rot="5400000">
            <a:off x="30126" y="1372741"/>
            <a:ext cx="4852700" cy="4852700"/>
          </a:xfrm>
          <a:prstGeom prst="blockArc">
            <a:avLst>
              <a:gd name="adj1" fmla="val 10800000"/>
              <a:gd name="adj2" fmla="val 21399722"/>
              <a:gd name="adj3" fmla="val 1768"/>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endParaRPr lang="en-US" sz="1791">
              <a:solidFill>
                <a:prstClr val="white"/>
              </a:solidFill>
              <a:latin typeface="Calibri Light"/>
            </a:endParaRPr>
          </a:p>
        </p:txBody>
      </p:sp>
      <p:sp>
        <p:nvSpPr>
          <p:cNvPr id="39" name="Oval 38">
            <a:extLst>
              <a:ext uri="{FF2B5EF4-FFF2-40B4-BE49-F238E27FC236}">
                <a16:creationId xmlns:a16="http://schemas.microsoft.com/office/drawing/2014/main" id="{63159D20-0070-4FC8-BE3A-CCADA776A568}"/>
              </a:ext>
            </a:extLst>
          </p:cNvPr>
          <p:cNvSpPr/>
          <p:nvPr/>
        </p:nvSpPr>
        <p:spPr>
          <a:xfrm>
            <a:off x="3232873" y="1239149"/>
            <a:ext cx="815896" cy="8250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2114"/>
            <a:endParaRPr lang="en-US" sz="1791" b="1">
              <a:solidFill>
                <a:prstClr val="white"/>
              </a:solidFill>
              <a:latin typeface="Franklin Gothic Demi"/>
            </a:endParaRPr>
          </a:p>
        </p:txBody>
      </p:sp>
      <p:grpSp>
        <p:nvGrpSpPr>
          <p:cNvPr id="43" name="Group 42">
            <a:extLst>
              <a:ext uri="{FF2B5EF4-FFF2-40B4-BE49-F238E27FC236}">
                <a16:creationId xmlns:a16="http://schemas.microsoft.com/office/drawing/2014/main" id="{EA268336-44E6-4352-A7F2-6DA70D713AF7}"/>
              </a:ext>
            </a:extLst>
          </p:cNvPr>
          <p:cNvGrpSpPr/>
          <p:nvPr/>
        </p:nvGrpSpPr>
        <p:grpSpPr>
          <a:xfrm>
            <a:off x="4655047" y="877699"/>
            <a:ext cx="6914158" cy="1540580"/>
            <a:chOff x="4586376" y="968199"/>
            <a:chExt cx="6322999" cy="1062057"/>
          </a:xfrm>
        </p:grpSpPr>
        <p:sp>
          <p:nvSpPr>
            <p:cNvPr id="45" name="Left Brace 44">
              <a:extLst>
                <a:ext uri="{FF2B5EF4-FFF2-40B4-BE49-F238E27FC236}">
                  <a16:creationId xmlns:a16="http://schemas.microsoft.com/office/drawing/2014/main" id="{6A367270-02C9-4A91-B712-541578E5A319}"/>
                </a:ext>
              </a:extLst>
            </p:cNvPr>
            <p:cNvSpPr/>
            <p:nvPr/>
          </p:nvSpPr>
          <p:spPr>
            <a:xfrm>
              <a:off x="4586376" y="1030765"/>
              <a:ext cx="174221" cy="947809"/>
            </a:xfrm>
            <a:prstGeom prst="leftBrace">
              <a:avLst>
                <a:gd name="adj1" fmla="val 35000"/>
                <a:gd name="adj2" fmla="val 50000"/>
              </a:avLst>
            </a:prstGeom>
            <a:ln w="28575">
              <a:solidFill>
                <a:schemeClr val="accent1"/>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defTabSz="912114"/>
              <a:endParaRPr lang="en-US" sz="1795">
                <a:solidFill>
                  <a:prstClr val="black">
                    <a:hueOff val="0"/>
                    <a:satOff val="0"/>
                    <a:lumOff val="0"/>
                    <a:alphaOff val="0"/>
                  </a:prstClr>
                </a:solidFill>
                <a:latin typeface="Calibri Light"/>
              </a:endParaRPr>
            </a:p>
          </p:txBody>
        </p:sp>
        <p:sp>
          <p:nvSpPr>
            <p:cNvPr id="46" name="Freeform: Shape 45">
              <a:extLst>
                <a:ext uri="{FF2B5EF4-FFF2-40B4-BE49-F238E27FC236}">
                  <a16:creationId xmlns:a16="http://schemas.microsoft.com/office/drawing/2014/main" id="{1F9D23E3-8D0D-4614-ADFB-74574186B672}"/>
                </a:ext>
              </a:extLst>
            </p:cNvPr>
            <p:cNvSpPr/>
            <p:nvPr/>
          </p:nvSpPr>
          <p:spPr>
            <a:xfrm>
              <a:off x="4921037" y="968199"/>
              <a:ext cx="5988338" cy="1062057"/>
            </a:xfrm>
            <a:custGeom>
              <a:avLst/>
              <a:gdLst>
                <a:gd name="connsiteX0" fmla="*/ 0 w 5606563"/>
                <a:gd name="connsiteY0" fmla="*/ 0 h 1267200"/>
                <a:gd name="connsiteX1" fmla="*/ 5606563 w 5606563"/>
                <a:gd name="connsiteY1" fmla="*/ 0 h 1267200"/>
                <a:gd name="connsiteX2" fmla="*/ 5606563 w 5606563"/>
                <a:gd name="connsiteY2" fmla="*/ 1267200 h 1267200"/>
                <a:gd name="connsiteX3" fmla="*/ 0 w 5606563"/>
                <a:gd name="connsiteY3" fmla="*/ 1267200 h 1267200"/>
                <a:gd name="connsiteX4" fmla="*/ 0 w 5606563"/>
                <a:gd name="connsiteY4" fmla="*/ 0 h 126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6563" h="1267200">
                  <a:moveTo>
                    <a:pt x="0" y="0"/>
                  </a:moveTo>
                  <a:lnTo>
                    <a:pt x="5606563" y="0"/>
                  </a:lnTo>
                  <a:lnTo>
                    <a:pt x="5606563" y="1267200"/>
                  </a:lnTo>
                  <a:lnTo>
                    <a:pt x="0" y="1267200"/>
                  </a:lnTo>
                  <a:lnTo>
                    <a:pt x="0" y="0"/>
                  </a:lnTo>
                  <a:close/>
                </a:path>
              </a:pathLst>
            </a:custGeom>
            <a:noFill/>
            <a:ln w="28575">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988" tIns="90988" rIns="90988" bIns="90988" numCol="1" spcCol="1270" anchor="ctr" anchorCtr="0">
              <a:noAutofit/>
            </a:bodyPr>
            <a:lstStyle/>
            <a:p>
              <a:pPr marL="110214" lvl="1" defTabSz="2565226">
                <a:lnSpc>
                  <a:spcPct val="90000"/>
                </a:lnSpc>
                <a:spcBef>
                  <a:spcPct val="0"/>
                </a:spcBef>
                <a:spcAft>
                  <a:spcPct val="15000"/>
                </a:spcAft>
              </a:pPr>
              <a:r>
                <a:rPr lang="en-US" sz="1700">
                  <a:solidFill>
                    <a:srgbClr val="193560"/>
                  </a:solidFill>
                  <a:ea typeface="Calibri"/>
                  <a:cs typeface="Calibri"/>
                </a:rPr>
                <a:t>On July 4, President Trump signed, H.R. 1, the “One Big Beautiful Bill Act,” following a 51-50 vote in the Senate and a 218-214 vote in the House</a:t>
              </a:r>
            </a:p>
          </p:txBody>
        </p:sp>
      </p:grpSp>
      <p:grpSp>
        <p:nvGrpSpPr>
          <p:cNvPr id="47" name="Group 46">
            <a:extLst>
              <a:ext uri="{FF2B5EF4-FFF2-40B4-BE49-F238E27FC236}">
                <a16:creationId xmlns:a16="http://schemas.microsoft.com/office/drawing/2014/main" id="{0E436CA0-843B-4F8D-94B1-EF16A34D9EC2}"/>
              </a:ext>
            </a:extLst>
          </p:cNvPr>
          <p:cNvGrpSpPr/>
          <p:nvPr/>
        </p:nvGrpSpPr>
        <p:grpSpPr>
          <a:xfrm>
            <a:off x="5298384" y="2643996"/>
            <a:ext cx="6667537" cy="1916191"/>
            <a:chOff x="4692229" y="144527"/>
            <a:chExt cx="6700639" cy="2360564"/>
          </a:xfrm>
        </p:grpSpPr>
        <p:sp>
          <p:nvSpPr>
            <p:cNvPr id="48" name="Left Brace 47">
              <a:extLst>
                <a:ext uri="{FF2B5EF4-FFF2-40B4-BE49-F238E27FC236}">
                  <a16:creationId xmlns:a16="http://schemas.microsoft.com/office/drawing/2014/main" id="{9B109E65-079B-46BA-BBE1-64CA2C45892B}"/>
                </a:ext>
              </a:extLst>
            </p:cNvPr>
            <p:cNvSpPr/>
            <p:nvPr/>
          </p:nvSpPr>
          <p:spPr>
            <a:xfrm>
              <a:off x="4692229" y="436321"/>
              <a:ext cx="223270" cy="1643474"/>
            </a:xfrm>
            <a:prstGeom prst="leftBrace">
              <a:avLst>
                <a:gd name="adj1" fmla="val 35000"/>
                <a:gd name="adj2" fmla="val 50000"/>
              </a:avLst>
            </a:prstGeom>
            <a:ln w="28575">
              <a:solidFill>
                <a:schemeClr val="accent3"/>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defTabSz="912114"/>
              <a:endParaRPr lang="en-US" sz="1795">
                <a:solidFill>
                  <a:prstClr val="black">
                    <a:hueOff val="0"/>
                    <a:satOff val="0"/>
                    <a:lumOff val="0"/>
                    <a:alphaOff val="0"/>
                  </a:prstClr>
                </a:solidFill>
                <a:latin typeface="Calibri Light"/>
              </a:endParaRPr>
            </a:p>
          </p:txBody>
        </p:sp>
        <p:sp>
          <p:nvSpPr>
            <p:cNvPr id="49" name="Freeform: Shape 48">
              <a:extLst>
                <a:ext uri="{FF2B5EF4-FFF2-40B4-BE49-F238E27FC236}">
                  <a16:creationId xmlns:a16="http://schemas.microsoft.com/office/drawing/2014/main" id="{D6C2264D-B6D6-4C8B-9A11-D5790A6EFF8D}"/>
                </a:ext>
              </a:extLst>
            </p:cNvPr>
            <p:cNvSpPr/>
            <p:nvPr/>
          </p:nvSpPr>
          <p:spPr>
            <a:xfrm>
              <a:off x="5093748" y="144527"/>
              <a:ext cx="6299120" cy="2360564"/>
            </a:xfrm>
            <a:custGeom>
              <a:avLst/>
              <a:gdLst>
                <a:gd name="connsiteX0" fmla="*/ 0 w 5606563"/>
                <a:gd name="connsiteY0" fmla="*/ 0 h 1267200"/>
                <a:gd name="connsiteX1" fmla="*/ 5606563 w 5606563"/>
                <a:gd name="connsiteY1" fmla="*/ 0 h 1267200"/>
                <a:gd name="connsiteX2" fmla="*/ 5606563 w 5606563"/>
                <a:gd name="connsiteY2" fmla="*/ 1267200 h 1267200"/>
                <a:gd name="connsiteX3" fmla="*/ 0 w 5606563"/>
                <a:gd name="connsiteY3" fmla="*/ 1267200 h 1267200"/>
                <a:gd name="connsiteX4" fmla="*/ 0 w 5606563"/>
                <a:gd name="connsiteY4" fmla="*/ 0 h 126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6563" h="1267200">
                  <a:moveTo>
                    <a:pt x="0" y="0"/>
                  </a:moveTo>
                  <a:lnTo>
                    <a:pt x="5606563" y="0"/>
                  </a:lnTo>
                  <a:lnTo>
                    <a:pt x="5606563" y="1267200"/>
                  </a:lnTo>
                  <a:lnTo>
                    <a:pt x="0" y="1267200"/>
                  </a:lnTo>
                  <a:lnTo>
                    <a:pt x="0" y="0"/>
                  </a:lnTo>
                  <a:close/>
                </a:path>
              </a:pathLst>
            </a:custGeom>
            <a:noFill/>
            <a:ln w="28575">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988" tIns="90988" rIns="90988" bIns="90988" numCol="1" spcCol="1270" anchor="ctr" anchorCtr="0">
              <a:noAutofit/>
            </a:bodyPr>
            <a:lstStyle/>
            <a:p>
              <a:pPr marL="110214" lvl="1" defTabSz="2565226">
                <a:lnSpc>
                  <a:spcPct val="90000"/>
                </a:lnSpc>
                <a:spcBef>
                  <a:spcPct val="0"/>
                </a:spcBef>
                <a:spcAft>
                  <a:spcPct val="15000"/>
                </a:spcAft>
              </a:pPr>
              <a:r>
                <a:rPr lang="en-US" sz="1700">
                  <a:solidFill>
                    <a:srgbClr val="193560"/>
                  </a:solidFill>
                  <a:ea typeface="Calibri"/>
                  <a:cs typeface="Calibri"/>
                </a:rPr>
                <a:t>The bill was the President’s major legislative initiative to extend individual tax cuts and boost spending on defense and border security. This spending was partially offset with significant Medicaid reductions</a:t>
              </a:r>
            </a:p>
          </p:txBody>
        </p:sp>
      </p:grpSp>
      <p:grpSp>
        <p:nvGrpSpPr>
          <p:cNvPr id="50" name="Group 49">
            <a:extLst>
              <a:ext uri="{FF2B5EF4-FFF2-40B4-BE49-F238E27FC236}">
                <a16:creationId xmlns:a16="http://schemas.microsoft.com/office/drawing/2014/main" id="{6C8AC920-63C8-4011-930A-0C2099D0B297}"/>
              </a:ext>
            </a:extLst>
          </p:cNvPr>
          <p:cNvGrpSpPr/>
          <p:nvPr/>
        </p:nvGrpSpPr>
        <p:grpSpPr>
          <a:xfrm>
            <a:off x="4664436" y="4845639"/>
            <a:ext cx="6894602" cy="1645158"/>
            <a:chOff x="4702872" y="251306"/>
            <a:chExt cx="6774524" cy="2093600"/>
          </a:xfrm>
        </p:grpSpPr>
        <p:sp>
          <p:nvSpPr>
            <p:cNvPr id="51" name="Left Brace 50">
              <a:extLst>
                <a:ext uri="{FF2B5EF4-FFF2-40B4-BE49-F238E27FC236}">
                  <a16:creationId xmlns:a16="http://schemas.microsoft.com/office/drawing/2014/main" id="{5F14177E-3355-49B5-8441-43876BFD2F9F}"/>
                </a:ext>
              </a:extLst>
            </p:cNvPr>
            <p:cNvSpPr/>
            <p:nvPr/>
          </p:nvSpPr>
          <p:spPr>
            <a:xfrm>
              <a:off x="4702872" y="787872"/>
              <a:ext cx="213542" cy="1336122"/>
            </a:xfrm>
            <a:prstGeom prst="leftBrace">
              <a:avLst>
                <a:gd name="adj1" fmla="val 35000"/>
                <a:gd name="adj2" fmla="val 50000"/>
              </a:avLst>
            </a:prstGeom>
            <a:ln w="28575">
              <a:solidFill>
                <a:schemeClr val="tx2">
                  <a:lumMod val="40000"/>
                  <a:lumOff val="60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defTabSz="912114"/>
              <a:endParaRPr lang="en-US" sz="1795">
                <a:solidFill>
                  <a:prstClr val="black">
                    <a:hueOff val="0"/>
                    <a:satOff val="0"/>
                    <a:lumOff val="0"/>
                    <a:alphaOff val="0"/>
                  </a:prstClr>
                </a:solidFill>
                <a:latin typeface="Calibri Light"/>
              </a:endParaRPr>
            </a:p>
          </p:txBody>
        </p:sp>
        <p:sp>
          <p:nvSpPr>
            <p:cNvPr id="52" name="Freeform: Shape 51">
              <a:extLst>
                <a:ext uri="{FF2B5EF4-FFF2-40B4-BE49-F238E27FC236}">
                  <a16:creationId xmlns:a16="http://schemas.microsoft.com/office/drawing/2014/main" id="{AFF7E753-7FA8-4739-A0F2-12559B425DCC}"/>
                </a:ext>
              </a:extLst>
            </p:cNvPr>
            <p:cNvSpPr/>
            <p:nvPr/>
          </p:nvSpPr>
          <p:spPr>
            <a:xfrm>
              <a:off x="5076596" y="251306"/>
              <a:ext cx="6400800" cy="2093600"/>
            </a:xfrm>
            <a:custGeom>
              <a:avLst/>
              <a:gdLst>
                <a:gd name="connsiteX0" fmla="*/ 0 w 5606563"/>
                <a:gd name="connsiteY0" fmla="*/ 0 h 1267200"/>
                <a:gd name="connsiteX1" fmla="*/ 5606563 w 5606563"/>
                <a:gd name="connsiteY1" fmla="*/ 0 h 1267200"/>
                <a:gd name="connsiteX2" fmla="*/ 5606563 w 5606563"/>
                <a:gd name="connsiteY2" fmla="*/ 1267200 h 1267200"/>
                <a:gd name="connsiteX3" fmla="*/ 0 w 5606563"/>
                <a:gd name="connsiteY3" fmla="*/ 1267200 h 1267200"/>
                <a:gd name="connsiteX4" fmla="*/ 0 w 5606563"/>
                <a:gd name="connsiteY4" fmla="*/ 0 h 126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6563" h="1267200">
                  <a:moveTo>
                    <a:pt x="0" y="0"/>
                  </a:moveTo>
                  <a:lnTo>
                    <a:pt x="5606563" y="0"/>
                  </a:lnTo>
                  <a:lnTo>
                    <a:pt x="5606563" y="1267200"/>
                  </a:lnTo>
                  <a:lnTo>
                    <a:pt x="0" y="1267200"/>
                  </a:lnTo>
                  <a:lnTo>
                    <a:pt x="0" y="0"/>
                  </a:lnTo>
                  <a:close/>
                </a:path>
              </a:pathLst>
            </a:custGeom>
            <a:noFill/>
            <a:ln w="28575">
              <a:solidFill>
                <a:schemeClr val="tx2">
                  <a:lumMod val="40000"/>
                  <a:lumOff val="6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988" tIns="90988" rIns="90988" bIns="90988" numCol="1" spcCol="1270" anchor="ctr" anchorCtr="0">
              <a:noAutofit/>
            </a:bodyPr>
            <a:lstStyle/>
            <a:p>
              <a:pPr marL="110214" lvl="1" defTabSz="2565226">
                <a:lnSpc>
                  <a:spcPct val="90000"/>
                </a:lnSpc>
                <a:spcBef>
                  <a:spcPct val="0"/>
                </a:spcBef>
                <a:spcAft>
                  <a:spcPct val="15000"/>
                </a:spcAft>
              </a:pPr>
              <a:endParaRPr lang="en-US" sz="2000">
                <a:solidFill>
                  <a:srgbClr val="193560"/>
                </a:solidFill>
                <a:latin typeface="Calibri"/>
                <a:ea typeface="Calibri"/>
                <a:cs typeface="Calibri"/>
              </a:endParaRPr>
            </a:p>
          </p:txBody>
        </p:sp>
      </p:grpSp>
      <p:pic>
        <p:nvPicPr>
          <p:cNvPr id="5" name="Picture 4">
            <a:extLst>
              <a:ext uri="{FF2B5EF4-FFF2-40B4-BE49-F238E27FC236}">
                <a16:creationId xmlns:a16="http://schemas.microsoft.com/office/drawing/2014/main" id="{1E4228C6-2CE4-4C73-8062-0414A0282DDF}"/>
              </a:ext>
            </a:extLst>
          </p:cNvPr>
          <p:cNvPicPr>
            <a:picLocks noChangeAspect="1"/>
          </p:cNvPicPr>
          <p:nvPr/>
        </p:nvPicPr>
        <p:blipFill>
          <a:blip r:embed="rId3"/>
          <a:stretch>
            <a:fillRect/>
          </a:stretch>
        </p:blipFill>
        <p:spPr>
          <a:xfrm>
            <a:off x="3454963" y="5189991"/>
            <a:ext cx="970625" cy="970625"/>
          </a:xfrm>
          <a:prstGeom prst="rect">
            <a:avLst/>
          </a:prstGeom>
        </p:spPr>
      </p:pic>
      <p:pic>
        <p:nvPicPr>
          <p:cNvPr id="7" name="Picture 6">
            <a:extLst>
              <a:ext uri="{FF2B5EF4-FFF2-40B4-BE49-F238E27FC236}">
                <a16:creationId xmlns:a16="http://schemas.microsoft.com/office/drawing/2014/main" id="{AF9F3FAA-0C87-42E5-9460-301BB1F3D98E}"/>
              </a:ext>
            </a:extLst>
          </p:cNvPr>
          <p:cNvPicPr>
            <a:picLocks noChangeAspect="1"/>
          </p:cNvPicPr>
          <p:nvPr/>
        </p:nvPicPr>
        <p:blipFill>
          <a:blip r:embed="rId4"/>
          <a:stretch>
            <a:fillRect/>
          </a:stretch>
        </p:blipFill>
        <p:spPr>
          <a:xfrm>
            <a:off x="3192665" y="1140645"/>
            <a:ext cx="970625" cy="970625"/>
          </a:xfrm>
          <a:prstGeom prst="rect">
            <a:avLst/>
          </a:prstGeom>
        </p:spPr>
      </p:pic>
      <p:sp>
        <p:nvSpPr>
          <p:cNvPr id="9" name="TextBox 8">
            <a:extLst>
              <a:ext uri="{FF2B5EF4-FFF2-40B4-BE49-F238E27FC236}">
                <a16:creationId xmlns:a16="http://schemas.microsoft.com/office/drawing/2014/main" id="{0989CA55-1F60-402F-BE44-6D04010BEDFE}"/>
              </a:ext>
            </a:extLst>
          </p:cNvPr>
          <p:cNvSpPr txBox="1"/>
          <p:nvPr/>
        </p:nvSpPr>
        <p:spPr>
          <a:xfrm>
            <a:off x="815444" y="2880859"/>
            <a:ext cx="2765405" cy="1780516"/>
          </a:xfrm>
          <a:prstGeom prst="rect">
            <a:avLst/>
          </a:prstGeom>
          <a:noFill/>
        </p:spPr>
        <p:txBody>
          <a:bodyPr wrap="square" lIns="91214" tIns="45607" rIns="91214" bIns="45607" rtlCol="0" anchor="t">
            <a:spAutoFit/>
          </a:bodyPr>
          <a:lstStyle/>
          <a:p>
            <a:pPr algn="ctr" defTabSz="912114"/>
            <a:r>
              <a:rPr lang="en-US" sz="2743" b="1">
                <a:solidFill>
                  <a:prstClr val="white"/>
                </a:solidFill>
                <a:latin typeface="Calibri"/>
                <a:ea typeface="Calibri"/>
                <a:cs typeface="Calibri"/>
              </a:rPr>
              <a:t> FY 2025 Budget Reconciliation: “One Big Beautiful Bill Act”</a:t>
            </a:r>
            <a:endParaRPr lang="en-US" sz="2743" b="1">
              <a:solidFill>
                <a:prstClr val="white"/>
              </a:solidFill>
              <a:latin typeface="Calibri" panose="020F0502020204030204" pitchFamily="34" charset="0"/>
              <a:ea typeface="Calibri"/>
              <a:cs typeface="Calibri" panose="020F0502020204030204" pitchFamily="34" charset="0"/>
            </a:endParaRPr>
          </a:p>
        </p:txBody>
      </p:sp>
      <p:pic>
        <p:nvPicPr>
          <p:cNvPr id="13" name="Picture 12">
            <a:extLst>
              <a:ext uri="{FF2B5EF4-FFF2-40B4-BE49-F238E27FC236}">
                <a16:creationId xmlns:a16="http://schemas.microsoft.com/office/drawing/2014/main" id="{65223A71-E6D8-4ACB-A5CE-9350A2FAAE32}"/>
              </a:ext>
            </a:extLst>
          </p:cNvPr>
          <p:cNvPicPr>
            <a:picLocks noChangeAspect="1"/>
          </p:cNvPicPr>
          <p:nvPr/>
        </p:nvPicPr>
        <p:blipFill>
          <a:blip r:embed="rId5"/>
          <a:stretch>
            <a:fillRect/>
          </a:stretch>
        </p:blipFill>
        <p:spPr>
          <a:xfrm>
            <a:off x="4205069" y="3083458"/>
            <a:ext cx="970625" cy="964558"/>
          </a:xfrm>
          <a:prstGeom prst="rect">
            <a:avLst/>
          </a:prstGeom>
        </p:spPr>
      </p:pic>
      <p:sp>
        <p:nvSpPr>
          <p:cNvPr id="10" name="TextBox 9">
            <a:extLst>
              <a:ext uri="{FF2B5EF4-FFF2-40B4-BE49-F238E27FC236}">
                <a16:creationId xmlns:a16="http://schemas.microsoft.com/office/drawing/2014/main" id="{DCB71D20-6C8E-A7B2-32C6-16457A1C37B1}"/>
              </a:ext>
            </a:extLst>
          </p:cNvPr>
          <p:cNvSpPr txBox="1"/>
          <p:nvPr/>
        </p:nvSpPr>
        <p:spPr>
          <a:xfrm>
            <a:off x="5043721" y="5380875"/>
            <a:ext cx="6514253" cy="563231"/>
          </a:xfrm>
          <a:prstGeom prst="rect">
            <a:avLst/>
          </a:prstGeom>
          <a:noFill/>
        </p:spPr>
        <p:txBody>
          <a:bodyPr wrap="square" anchor="ctr">
            <a:spAutoFit/>
          </a:bodyPr>
          <a:lstStyle/>
          <a:p>
            <a:pPr marL="110214" lvl="1" defTabSz="2565226">
              <a:lnSpc>
                <a:spcPct val="90000"/>
              </a:lnSpc>
              <a:spcBef>
                <a:spcPct val="0"/>
              </a:spcBef>
              <a:spcAft>
                <a:spcPct val="15000"/>
              </a:spcAft>
              <a:defRPr/>
            </a:pPr>
            <a:r>
              <a:rPr lang="en-US" sz="1700">
                <a:solidFill>
                  <a:srgbClr val="193560"/>
                </a:solidFill>
                <a:cs typeface="Calibri" panose="020F0502020204030204" pitchFamily="34" charset="0"/>
              </a:rPr>
              <a:t>Today we’ll discuss the impacts of the law and the implications for philanthropy</a:t>
            </a:r>
            <a:endParaRPr lang="en-US" sz="2000" b="1">
              <a:solidFill>
                <a:srgbClr val="193560"/>
              </a:solidFill>
            </a:endParaRPr>
          </a:p>
        </p:txBody>
      </p:sp>
      <p:sp>
        <p:nvSpPr>
          <p:cNvPr id="3" name="Rectangle 2">
            <a:extLst>
              <a:ext uri="{FF2B5EF4-FFF2-40B4-BE49-F238E27FC236}">
                <a16:creationId xmlns:a16="http://schemas.microsoft.com/office/drawing/2014/main" id="{95104E29-B20C-FAF0-21A0-364B7CD446DE}"/>
              </a:ext>
            </a:extLst>
          </p:cNvPr>
          <p:cNvSpPr/>
          <p:nvPr/>
        </p:nvSpPr>
        <p:spPr>
          <a:xfrm>
            <a:off x="38523" y="6624743"/>
            <a:ext cx="1554480" cy="228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6589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D45038-B379-3134-847D-B3603516EBF1}"/>
              </a:ext>
            </a:extLst>
          </p:cNvPr>
          <p:cNvSpPr>
            <a:spLocks noGrp="1"/>
          </p:cNvSpPr>
          <p:nvPr>
            <p:ph type="title"/>
          </p:nvPr>
        </p:nvSpPr>
        <p:spPr/>
        <p:txBody>
          <a:bodyPr/>
          <a:lstStyle/>
          <a:p>
            <a:r>
              <a:rPr lang="en-US"/>
              <a:t>Remaining “To-Dos” in 2025</a:t>
            </a:r>
          </a:p>
        </p:txBody>
      </p:sp>
      <p:graphicFrame>
        <p:nvGraphicFramePr>
          <p:cNvPr id="6" name="Content Placeholder 4">
            <a:extLst>
              <a:ext uri="{FF2B5EF4-FFF2-40B4-BE49-F238E27FC236}">
                <a16:creationId xmlns:a16="http://schemas.microsoft.com/office/drawing/2014/main" id="{CD0D99D6-59DF-CF7F-78F3-7B2DC34D122B}"/>
              </a:ext>
            </a:extLst>
          </p:cNvPr>
          <p:cNvGraphicFramePr>
            <a:graphicFrameLocks/>
          </p:cNvGraphicFramePr>
          <p:nvPr>
            <p:extLst>
              <p:ext uri="{D42A27DB-BD31-4B8C-83A1-F6EECF244321}">
                <p14:modId xmlns:p14="http://schemas.microsoft.com/office/powerpoint/2010/main" val="2840078796"/>
              </p:ext>
            </p:extLst>
          </p:nvPr>
        </p:nvGraphicFramePr>
        <p:xfrm>
          <a:off x="971550" y="1197750"/>
          <a:ext cx="1027906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Clipboard Checked with solid fill">
            <a:extLst>
              <a:ext uri="{FF2B5EF4-FFF2-40B4-BE49-F238E27FC236}">
                <a16:creationId xmlns:a16="http://schemas.microsoft.com/office/drawing/2014/main" id="{8EDCEF26-D7C8-6E5C-04CE-76FF546D3B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0186" y="1360934"/>
            <a:ext cx="914400" cy="914400"/>
          </a:xfrm>
          <a:prstGeom prst="rect">
            <a:avLst/>
          </a:prstGeom>
        </p:spPr>
      </p:pic>
      <p:pic>
        <p:nvPicPr>
          <p:cNvPr id="12" name="Content Placeholder 11" descr="Checkbox Checked with solid fill">
            <a:extLst>
              <a:ext uri="{FF2B5EF4-FFF2-40B4-BE49-F238E27FC236}">
                <a16:creationId xmlns:a16="http://schemas.microsoft.com/office/drawing/2014/main" id="{22C921DD-4818-0DB8-D79C-3D5E52BB5E4A}"/>
              </a:ext>
            </a:extLst>
          </p:cNvPr>
          <p:cNvPicPr>
            <a:picLocks noGrp="1" noChangeAspect="1"/>
          </p:cNvPicPr>
          <p:nvPr>
            <p:ph idx="1"/>
          </p:nvPr>
        </p:nvPicPr>
        <p:blipFill>
          <a:blip r:embed="rId10">
            <a:extLst>
              <a:ext uri="{96DAC541-7B7A-43D3-8B79-37D633B846F1}">
                <asvg:svgBlip xmlns:asvg="http://schemas.microsoft.com/office/drawing/2016/SVG/main" r:embed="rId11"/>
              </a:ext>
            </a:extLst>
          </a:blip>
          <a:stretch>
            <a:fillRect/>
          </a:stretch>
        </p:blipFill>
        <p:spPr>
          <a:xfrm>
            <a:off x="1270186" y="2743200"/>
            <a:ext cx="914400" cy="914400"/>
          </a:xfrm>
        </p:spPr>
      </p:pic>
      <p:pic>
        <p:nvPicPr>
          <p:cNvPr id="13" name="Content Placeholder 11" descr="Checkbox Checked with solid fill">
            <a:extLst>
              <a:ext uri="{FF2B5EF4-FFF2-40B4-BE49-F238E27FC236}">
                <a16:creationId xmlns:a16="http://schemas.microsoft.com/office/drawing/2014/main" id="{22615C09-6EB1-D5EE-ABF2-CB48A516201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8346" y="2743200"/>
            <a:ext cx="914400" cy="914400"/>
          </a:xfrm>
          <a:prstGeom prst="rect">
            <a:avLst/>
          </a:prstGeom>
        </p:spPr>
      </p:pic>
    </p:spTree>
    <p:extLst>
      <p:ext uri="{BB962C8B-B14F-4D97-AF65-F5344CB8AC3E}">
        <p14:creationId xmlns:p14="http://schemas.microsoft.com/office/powerpoint/2010/main" val="1838575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F475E-FEEE-98B6-4F79-C3CB0CC45C7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5163AC-A63E-F033-CBA0-0A2D07AB4763}"/>
              </a:ext>
            </a:extLst>
          </p:cNvPr>
          <p:cNvSpPr>
            <a:spLocks noGrp="1"/>
          </p:cNvSpPr>
          <p:nvPr>
            <p:ph type="title"/>
          </p:nvPr>
        </p:nvSpPr>
        <p:spPr/>
        <p:txBody>
          <a:bodyPr/>
          <a:lstStyle/>
          <a:p>
            <a:r>
              <a:rPr lang="en-US"/>
              <a:t>Implications for Funders</a:t>
            </a:r>
          </a:p>
        </p:txBody>
      </p:sp>
      <p:sp>
        <p:nvSpPr>
          <p:cNvPr id="3" name="Slide Number Placeholder 2">
            <a:extLst>
              <a:ext uri="{FF2B5EF4-FFF2-40B4-BE49-F238E27FC236}">
                <a16:creationId xmlns:a16="http://schemas.microsoft.com/office/drawing/2014/main" id="{811BE2DC-2188-5666-FEFD-B8EA04078AD9}"/>
              </a:ext>
            </a:extLst>
          </p:cNvPr>
          <p:cNvSpPr>
            <a:spLocks noGrp="1"/>
          </p:cNvSpPr>
          <p:nvPr>
            <p:ph type="sldNum" sz="quarter" idx="4294967295"/>
          </p:nvPr>
        </p:nvSpPr>
        <p:spPr>
          <a:xfrm>
            <a:off x="11668125" y="134938"/>
            <a:ext cx="523875" cy="365125"/>
          </a:xfrm>
        </p:spPr>
        <p:txBody>
          <a:bodyPr/>
          <a:lstStyle/>
          <a:p>
            <a:pPr algn="ctr"/>
            <a:fld id="{03E6EC76-EBAC-4199-926F-A9991477679B}" type="slidenum">
              <a:rPr lang="en-US" smtClean="0"/>
              <a:pPr algn="ctr"/>
              <a:t>21</a:t>
            </a:fld>
            <a:endParaRPr lang="en-US"/>
          </a:p>
        </p:txBody>
      </p:sp>
    </p:spTree>
    <p:extLst>
      <p:ext uri="{BB962C8B-B14F-4D97-AF65-F5344CB8AC3E}">
        <p14:creationId xmlns:p14="http://schemas.microsoft.com/office/powerpoint/2010/main" val="137236364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7BE8EE26-A2F0-617C-E6A8-932113A2D547}"/>
              </a:ext>
            </a:extLst>
          </p:cNvPr>
          <p:cNvSpPr>
            <a:spLocks/>
          </p:cNvSpPr>
          <p:nvPr/>
        </p:nvSpPr>
        <p:spPr>
          <a:xfrm>
            <a:off x="2251711" y="3301999"/>
            <a:ext cx="9940289" cy="347645"/>
          </a:xfrm>
          <a:prstGeom prst="rect">
            <a:avLst/>
          </a:prstGeom>
          <a:solidFill>
            <a:schemeClr val="accent1"/>
          </a:solidFill>
          <a:ln w="12700">
            <a:miter lim="400000"/>
          </a:ln>
        </p:spPr>
        <p:txBody>
          <a:bodyPr lIns="19050" tIns="19050" rIns="19050" bIns="19050" anchor="ctr"/>
          <a:lstStyle/>
          <a:p>
            <a:pPr marL="0" marR="0" lvl="0" indent="0" algn="ctr" defTabSz="914400" rtl="0" eaLnBrk="1" fontAlgn="auto" latinLnBrk="0" hangingPunct="1">
              <a:lnSpc>
                <a:spcPct val="100000"/>
              </a:lnSpc>
              <a:spcBef>
                <a:spcPts val="0"/>
              </a:spcBef>
              <a:spcAft>
                <a:spcPts val="0"/>
              </a:spcAft>
              <a:buClrTx/>
              <a:buSzTx/>
              <a:buFontTx/>
              <a:buNone/>
              <a:tabLst/>
              <a:defRPr sz="3200" spc="0">
                <a:solidFill>
                  <a:srgbClr val="FFFFFF"/>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FFFFFF"/>
              </a:solidFill>
              <a:effectLst/>
              <a:uLnTx/>
              <a:uFillTx/>
              <a:latin typeface="Helvetica Neue Medium"/>
              <a:sym typeface="Helvetica Neue Medium"/>
            </a:endParaRPr>
          </a:p>
        </p:txBody>
      </p:sp>
      <p:grpSp>
        <p:nvGrpSpPr>
          <p:cNvPr id="13" name="Group 12">
            <a:extLst>
              <a:ext uri="{FF2B5EF4-FFF2-40B4-BE49-F238E27FC236}">
                <a16:creationId xmlns:a16="http://schemas.microsoft.com/office/drawing/2014/main" id="{02915C42-D180-547E-549F-55E8CDDF2665}"/>
              </a:ext>
            </a:extLst>
          </p:cNvPr>
          <p:cNvGrpSpPr/>
          <p:nvPr/>
        </p:nvGrpSpPr>
        <p:grpSpPr>
          <a:xfrm>
            <a:off x="2605799" y="320040"/>
            <a:ext cx="10098867" cy="6225763"/>
            <a:chOff x="4172156" y="470183"/>
            <a:chExt cx="10098867" cy="6225763"/>
          </a:xfrm>
        </p:grpSpPr>
        <p:sp>
          <p:nvSpPr>
            <p:cNvPr id="9" name="Line">
              <a:extLst>
                <a:ext uri="{FF2B5EF4-FFF2-40B4-BE49-F238E27FC236}">
                  <a16:creationId xmlns:a16="http://schemas.microsoft.com/office/drawing/2014/main" id="{1A86A823-2971-FB76-E7D4-901252981D66}"/>
                </a:ext>
              </a:extLst>
            </p:cNvPr>
            <p:cNvSpPr/>
            <p:nvPr/>
          </p:nvSpPr>
          <p:spPr>
            <a:xfrm>
              <a:off x="9016076" y="763342"/>
              <a:ext cx="1" cy="2688800"/>
            </a:xfrm>
            <a:prstGeom prst="line">
              <a:avLst/>
            </a:prstGeom>
            <a:ln w="25400">
              <a:solidFill>
                <a:srgbClr val="929292"/>
              </a:solidFill>
              <a:miter lim="400000"/>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sz="3200" spc="0">
                  <a:solidFill>
                    <a:srgbClr val="FFFFFF"/>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3" name="Line">
              <a:extLst>
                <a:ext uri="{FF2B5EF4-FFF2-40B4-BE49-F238E27FC236}">
                  <a16:creationId xmlns:a16="http://schemas.microsoft.com/office/drawing/2014/main" id="{8884E6E2-A3F7-7C2B-7931-B1916991AD69}"/>
                </a:ext>
              </a:extLst>
            </p:cNvPr>
            <p:cNvSpPr/>
            <p:nvPr/>
          </p:nvSpPr>
          <p:spPr>
            <a:xfrm flipH="1">
              <a:off x="4172156" y="470183"/>
              <a:ext cx="0" cy="2971800"/>
            </a:xfrm>
            <a:prstGeom prst="line">
              <a:avLst/>
            </a:prstGeom>
            <a:ln w="25400">
              <a:solidFill>
                <a:srgbClr val="929292"/>
              </a:solidFill>
              <a:miter lim="400000"/>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sz="3200" spc="0">
                  <a:solidFill>
                    <a:srgbClr val="FFFFFF"/>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4" name="Line">
              <a:extLst>
                <a:ext uri="{FF2B5EF4-FFF2-40B4-BE49-F238E27FC236}">
                  <a16:creationId xmlns:a16="http://schemas.microsoft.com/office/drawing/2014/main" id="{939E9164-BB91-14AF-BD00-D21F640D1C21}"/>
                </a:ext>
              </a:extLst>
            </p:cNvPr>
            <p:cNvSpPr/>
            <p:nvPr/>
          </p:nvSpPr>
          <p:spPr>
            <a:xfrm flipH="1">
              <a:off x="6572697" y="3799673"/>
              <a:ext cx="9251" cy="2896273"/>
            </a:xfrm>
            <a:prstGeom prst="line">
              <a:avLst/>
            </a:prstGeom>
            <a:ln w="25400">
              <a:solidFill>
                <a:srgbClr val="929292"/>
              </a:solidFill>
              <a:miter lim="400000"/>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sz="3200" spc="0">
                  <a:solidFill>
                    <a:srgbClr val="FFFFFF"/>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5" name="Lorem ipsum dolor sit amet, consectetur adipiscing elit, sed do eiusmod">
              <a:extLst>
                <a:ext uri="{FF2B5EF4-FFF2-40B4-BE49-F238E27FC236}">
                  <a16:creationId xmlns:a16="http://schemas.microsoft.com/office/drawing/2014/main" id="{B18AB1C2-8096-C302-4699-9217DFF46D1B}"/>
                </a:ext>
              </a:extLst>
            </p:cNvPr>
            <p:cNvSpPr txBox="1"/>
            <p:nvPr/>
          </p:nvSpPr>
          <p:spPr>
            <a:xfrm>
              <a:off x="4409779" y="1229645"/>
              <a:ext cx="3610065" cy="220573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666666">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Essential Plan (NY &amp;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666666">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Provider Tax Freeze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666666">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Rural Grant Application Due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666666">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Planned Parenthood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666666">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Nursing home staffing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666666">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2018">
              <a:extLst>
                <a:ext uri="{FF2B5EF4-FFF2-40B4-BE49-F238E27FC236}">
                  <a16:creationId xmlns:a16="http://schemas.microsoft.com/office/drawing/2014/main" id="{8858F253-89C2-CE4B-FA13-A6F15A885534}"/>
                </a:ext>
              </a:extLst>
            </p:cNvPr>
            <p:cNvSpPr txBox="1"/>
            <p:nvPr/>
          </p:nvSpPr>
          <p:spPr>
            <a:xfrm>
              <a:off x="4409780" y="587759"/>
              <a:ext cx="1270001" cy="42761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400" tIns="25400" rIns="25400" bIns="25400" anchor="b">
              <a:spAutoFit/>
            </a:bodyPr>
            <a:lstStyle>
              <a:lvl1pPr>
                <a:lnSpc>
                  <a:spcPct val="80000"/>
                </a:lnSpc>
                <a:defRPr sz="7500" spc="0">
                  <a:latin typeface="+mn-lt"/>
                  <a:ea typeface="+mn-ea"/>
                  <a:cs typeface="+mn-cs"/>
                  <a:sym typeface="Bebas Regular"/>
                </a:defRPr>
              </a:lvl1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65A3"/>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sym typeface="Bebas Regular"/>
                </a:rPr>
                <a:t>2025</a:t>
              </a:r>
              <a:endParaRPr kumimoji="0" sz="3000" b="1" i="0" u="none" strike="noStrike" kern="1200" cap="none" spc="0" normalizeH="0" baseline="0" noProof="0">
                <a:ln>
                  <a:noFill/>
                </a:ln>
                <a:solidFill>
                  <a:srgbClr val="0065A3"/>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sym typeface="Bebas Regular"/>
              </a:endParaRPr>
            </a:p>
          </p:txBody>
        </p:sp>
        <p:sp>
          <p:nvSpPr>
            <p:cNvPr id="7" name="Lorem ipsum dolor sit amet, consectetur adipiscing elit, sed do eiusmod dolor sit">
              <a:extLst>
                <a:ext uri="{FF2B5EF4-FFF2-40B4-BE49-F238E27FC236}">
                  <a16:creationId xmlns:a16="http://schemas.microsoft.com/office/drawing/2014/main" id="{66B3A5EB-431A-39A7-5123-39D2D23DB6A5}"/>
                </a:ext>
              </a:extLst>
            </p:cNvPr>
            <p:cNvSpPr txBox="1"/>
            <p:nvPr/>
          </p:nvSpPr>
          <p:spPr>
            <a:xfrm>
              <a:off x="6841740" y="4797991"/>
              <a:ext cx="4348675" cy="189795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666666"/>
                  </a:solidFill>
                  <a:effectLst/>
                  <a:uLnTx/>
                  <a:uFillTx/>
                  <a:latin typeface="Open Sans"/>
                  <a:ea typeface="+mn-ea"/>
                  <a:cs typeface="+mn-cs"/>
                </a:rPr>
                <a:t>Provider Tax Cap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666666"/>
                  </a:solidFill>
                  <a:effectLst/>
                  <a:uLnTx/>
                  <a:uFillTx/>
                  <a:latin typeface="Open Sans"/>
                  <a:ea typeface="+mn-ea"/>
                  <a:cs typeface="+mn-cs"/>
                </a:rPr>
                <a:t>Premium Tax Credit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666666"/>
                  </a:solidFill>
                  <a:effectLst/>
                  <a:uLnTx/>
                  <a:uFillTx/>
                  <a:latin typeface="Open Sans"/>
                  <a:ea typeface="+mn-ea"/>
                  <a:cs typeface="+mn-cs"/>
                </a:rPr>
                <a:t>Disenrollment of lawfully present immigrants from Essential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666666"/>
                  </a:solidFill>
                  <a:effectLst/>
                  <a:uLnTx/>
                  <a:uFillTx/>
                  <a:latin typeface="Open Sans"/>
                  <a:ea typeface="+mn-ea"/>
                  <a:cs typeface="+mn-cs"/>
                </a:rPr>
                <a:t>Emergency Medicaid reduction for immigrant eligibility (50%)</a:t>
              </a:r>
            </a:p>
          </p:txBody>
        </p:sp>
        <p:sp>
          <p:nvSpPr>
            <p:cNvPr id="8" name="2019">
              <a:extLst>
                <a:ext uri="{FF2B5EF4-FFF2-40B4-BE49-F238E27FC236}">
                  <a16:creationId xmlns:a16="http://schemas.microsoft.com/office/drawing/2014/main" id="{E1D9FCC5-E562-E8ED-9C2D-C36B460C8BF0}"/>
                </a:ext>
              </a:extLst>
            </p:cNvPr>
            <p:cNvSpPr txBox="1"/>
            <p:nvPr/>
          </p:nvSpPr>
          <p:spPr>
            <a:xfrm>
              <a:off x="6841741" y="4290444"/>
              <a:ext cx="1270001" cy="42761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400" tIns="25400" rIns="25400" bIns="25400" anchor="b">
              <a:spAutoFit/>
            </a:bodyPr>
            <a:lstStyle>
              <a:lvl1pPr>
                <a:lnSpc>
                  <a:spcPct val="80000"/>
                </a:lnSpc>
                <a:defRPr sz="7500" spc="0">
                  <a:latin typeface="+mn-lt"/>
                  <a:ea typeface="+mn-ea"/>
                  <a:cs typeface="+mn-cs"/>
                  <a:sym typeface="Bebas Regular"/>
                </a:defRPr>
              </a:lvl1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65A3"/>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sym typeface="Bebas Regular"/>
                </a:rPr>
                <a:t>2026</a:t>
              </a:r>
              <a:endParaRPr kumimoji="0" sz="3000" b="1" i="0" u="none" strike="noStrike" kern="1200" cap="none" spc="0" normalizeH="0" baseline="0" noProof="0">
                <a:ln>
                  <a:noFill/>
                </a:ln>
                <a:solidFill>
                  <a:srgbClr val="0065A3"/>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sym typeface="Bebas Regular"/>
              </a:endParaRPr>
            </a:p>
          </p:txBody>
        </p:sp>
        <p:sp>
          <p:nvSpPr>
            <p:cNvPr id="10" name="Lorem ipsum dolor sit amet, consectetur adipiscing elit, sed do eiusmod dolor sit amet, consectetur adipiscing elit, sed do eiusmod">
              <a:extLst>
                <a:ext uri="{FF2B5EF4-FFF2-40B4-BE49-F238E27FC236}">
                  <a16:creationId xmlns:a16="http://schemas.microsoft.com/office/drawing/2014/main" id="{CC7A57EB-0668-6FD8-389A-7879FE26FF06}"/>
                </a:ext>
              </a:extLst>
            </p:cNvPr>
            <p:cNvSpPr txBox="1"/>
            <p:nvPr/>
          </p:nvSpPr>
          <p:spPr>
            <a:xfrm>
              <a:off x="9212162" y="1497667"/>
              <a:ext cx="5058861" cy="159017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666666"/>
                  </a:solidFill>
                  <a:effectLst/>
                  <a:uLnTx/>
                  <a:uFillTx/>
                  <a:latin typeface="Open Sans"/>
                  <a:ea typeface="+mn-ea"/>
                  <a:cs typeface="+mn-cs"/>
                </a:rPr>
                <a:t>Work requirements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666666"/>
                  </a:solidFill>
                  <a:effectLst/>
                  <a:uLnTx/>
                  <a:uFillTx/>
                  <a:latin typeface="Open Sans"/>
                  <a:ea typeface="+mn-ea"/>
                  <a:cs typeface="+mn-cs"/>
                </a:rPr>
                <a:t>6-month redetermination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666666"/>
                  </a:solidFill>
                  <a:effectLst/>
                  <a:uLnTx/>
                  <a:uFillTx/>
                  <a:latin typeface="Open Sans"/>
                  <a:ea typeface="+mn-ea"/>
                  <a:cs typeface="+mn-cs"/>
                </a:rPr>
                <a:t>Narrowing of eligibility for lawfully present immigrants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666666"/>
                  </a:solidFill>
                  <a:effectLst/>
                  <a:uLnTx/>
                  <a:uFillTx/>
                  <a:latin typeface="Open Sans"/>
                  <a:ea typeface="+mn-ea"/>
                  <a:cs typeface="+mn-cs"/>
                </a:rPr>
                <a:t>Medicaid Address requirements</a:t>
              </a:r>
            </a:p>
          </p:txBody>
        </p:sp>
        <p:sp>
          <p:nvSpPr>
            <p:cNvPr id="11" name="2020">
              <a:extLst>
                <a:ext uri="{FF2B5EF4-FFF2-40B4-BE49-F238E27FC236}">
                  <a16:creationId xmlns:a16="http://schemas.microsoft.com/office/drawing/2014/main" id="{21B0B56A-CAB3-53C7-AF5D-B938D37306C4}"/>
                </a:ext>
              </a:extLst>
            </p:cNvPr>
            <p:cNvSpPr txBox="1"/>
            <p:nvPr/>
          </p:nvSpPr>
          <p:spPr>
            <a:xfrm>
              <a:off x="9212163" y="858744"/>
              <a:ext cx="1270001" cy="42761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400" tIns="25400" rIns="25400" bIns="25400" anchor="b">
              <a:spAutoFit/>
            </a:bodyPr>
            <a:lstStyle>
              <a:lvl1pPr>
                <a:lnSpc>
                  <a:spcPct val="80000"/>
                </a:lnSpc>
                <a:defRPr sz="7500" spc="0">
                  <a:latin typeface="+mn-lt"/>
                  <a:ea typeface="+mn-ea"/>
                  <a:cs typeface="+mn-cs"/>
                  <a:sym typeface="Bebas Regular"/>
                </a:defRPr>
              </a:lvl1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sz="3000" b="1" i="0" u="none" strike="noStrike" kern="1200" cap="none" spc="0" normalizeH="0" baseline="0" noProof="0">
                  <a:ln>
                    <a:noFill/>
                  </a:ln>
                  <a:solidFill>
                    <a:srgbClr val="0065A3"/>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sym typeface="Bebas Regular"/>
                </a:rPr>
                <a:t>202</a:t>
              </a:r>
              <a:r>
                <a:rPr kumimoji="0" lang="en-US" sz="3000" b="1" i="0" u="none" strike="noStrike" kern="1200" cap="none" spc="0" normalizeH="0" baseline="0" noProof="0">
                  <a:ln>
                    <a:noFill/>
                  </a:ln>
                  <a:solidFill>
                    <a:srgbClr val="0065A3"/>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sym typeface="Bebas Regular"/>
                </a:rPr>
                <a:t>7</a:t>
              </a:r>
              <a:endParaRPr kumimoji="0" sz="3000" b="1" i="0" u="none" strike="noStrike" kern="1200" cap="none" spc="0" normalizeH="0" baseline="0" noProof="0">
                <a:ln>
                  <a:noFill/>
                </a:ln>
                <a:solidFill>
                  <a:srgbClr val="0065A3"/>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sym typeface="Bebas Regular"/>
              </a:endParaRPr>
            </a:p>
          </p:txBody>
        </p:sp>
      </p:grpSp>
      <p:sp>
        <p:nvSpPr>
          <p:cNvPr id="12" name="Company timeline double slide">
            <a:extLst>
              <a:ext uri="{FF2B5EF4-FFF2-40B4-BE49-F238E27FC236}">
                <a16:creationId xmlns:a16="http://schemas.microsoft.com/office/drawing/2014/main" id="{9B82510C-CC9C-4535-6CE7-5E7B3855C01A}"/>
              </a:ext>
            </a:extLst>
          </p:cNvPr>
          <p:cNvSpPr txBox="1"/>
          <p:nvPr/>
        </p:nvSpPr>
        <p:spPr>
          <a:xfrm>
            <a:off x="264060" y="2351739"/>
            <a:ext cx="1828800" cy="1297791"/>
          </a:xfrm>
          <a:prstGeom prst="rect">
            <a:avLst/>
          </a:prstGeom>
          <a:solidFill>
            <a:schemeClr val="tx1">
              <a:lumMod val="20000"/>
              <a:lumOff val="80000"/>
            </a:schemeClr>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91440" tIns="25400" rIns="25400" bIns="25400" anchor="ctr">
            <a:spAutoFit/>
          </a:bodyPr>
          <a:lstStyle>
            <a:lvl1pPr>
              <a:lnSpc>
                <a:spcPct val="80000"/>
              </a:lnSpc>
              <a:defRPr sz="7500" spc="0">
                <a:latin typeface="+mn-lt"/>
                <a:ea typeface="+mn-ea"/>
                <a:cs typeface="+mn-cs"/>
                <a:sym typeface="Bebas Regular"/>
              </a:defRPr>
            </a:lvl1pPr>
          </a:lstStyle>
          <a:p>
            <a:pPr>
              <a:lnSpc>
                <a:spcPct val="90000"/>
              </a:lnSpc>
            </a:pPr>
            <a:r>
              <a:rPr lang="en-US" sz="3000" b="1">
                <a:solidFill>
                  <a:srgbClr val="0065A3"/>
                </a:solidFill>
                <a:latin typeface="Open Sans" panose="020B0606030504020204" pitchFamily="34" charset="0"/>
                <a:ea typeface="Open Sans" panose="020B0606030504020204" pitchFamily="34" charset="0"/>
                <a:cs typeface="Open Sans" panose="020B0606030504020204" pitchFamily="34" charset="0"/>
              </a:rPr>
              <a:t>Short</a:t>
            </a:r>
          </a:p>
          <a:p>
            <a:pPr>
              <a:lnSpc>
                <a:spcPct val="90000"/>
              </a:lnSpc>
            </a:pPr>
            <a:r>
              <a:rPr lang="en-US" sz="3000" b="1">
                <a:solidFill>
                  <a:srgbClr val="0065A3"/>
                </a:solidFill>
                <a:latin typeface="Open Sans" panose="020B0606030504020204" pitchFamily="34" charset="0"/>
                <a:ea typeface="Open Sans" panose="020B0606030504020204" pitchFamily="34" charset="0"/>
                <a:cs typeface="Open Sans" panose="020B0606030504020204" pitchFamily="34" charset="0"/>
              </a:rPr>
              <a:t>Term</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65A3"/>
                </a:solidFill>
                <a:effectLst/>
                <a:uLnTx/>
                <a:uFillTx/>
                <a:latin typeface="Open Sans" panose="020B0606030504020204" pitchFamily="34" charset="0"/>
                <a:ea typeface="Open Sans" panose="020B0606030504020204" pitchFamily="34" charset="0"/>
                <a:cs typeface="Open Sans" panose="020B0606030504020204" pitchFamily="34" charset="0"/>
                <a:sym typeface="Bebas Regular"/>
              </a:rPr>
              <a:t>Impact</a:t>
            </a:r>
          </a:p>
        </p:txBody>
      </p:sp>
    </p:spTree>
    <p:extLst>
      <p:ext uri="{BB962C8B-B14F-4D97-AF65-F5344CB8AC3E}">
        <p14:creationId xmlns:p14="http://schemas.microsoft.com/office/powerpoint/2010/main" val="40380991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5841322-0474-D2F3-4E2A-578592C43149}"/>
              </a:ext>
            </a:extLst>
          </p:cNvPr>
          <p:cNvSpPr>
            <a:spLocks noGrp="1"/>
          </p:cNvSpPr>
          <p:nvPr>
            <p:ph idx="1"/>
          </p:nvPr>
        </p:nvSpPr>
        <p:spPr/>
        <p:txBody>
          <a:bodyPr/>
          <a:lstStyle/>
          <a:p>
            <a:r>
              <a:rPr lang="en-US"/>
              <a:t>Losses of eligibility create gaps in access that have profound impact on safety net providers</a:t>
            </a:r>
          </a:p>
          <a:p>
            <a:r>
              <a:rPr lang="en-US"/>
              <a:t>Redetermination creates administrative burden without sufficient technical assistance ($1.5m per state)</a:t>
            </a:r>
          </a:p>
          <a:p>
            <a:r>
              <a:rPr lang="en-US"/>
              <a:t>Other components of HR1 compound existing crises</a:t>
            </a:r>
          </a:p>
        </p:txBody>
      </p:sp>
      <p:sp>
        <p:nvSpPr>
          <p:cNvPr id="6" name="Text Placeholder 5">
            <a:extLst>
              <a:ext uri="{FF2B5EF4-FFF2-40B4-BE49-F238E27FC236}">
                <a16:creationId xmlns:a16="http://schemas.microsoft.com/office/drawing/2014/main" id="{8DD3ED1A-6BC1-34AE-6E3F-383443E3FD2C}"/>
              </a:ext>
            </a:extLst>
          </p:cNvPr>
          <p:cNvSpPr>
            <a:spLocks noGrp="1"/>
          </p:cNvSpPr>
          <p:nvPr>
            <p:ph type="body" sz="quarter" idx="11"/>
          </p:nvPr>
        </p:nvSpPr>
        <p:spPr/>
        <p:txBody>
          <a:bodyPr/>
          <a:lstStyle/>
          <a:p>
            <a:r>
              <a:rPr lang="en-US"/>
              <a:t>HR-1 Impacts on Access to Care</a:t>
            </a:r>
          </a:p>
        </p:txBody>
      </p:sp>
      <p:sp>
        <p:nvSpPr>
          <p:cNvPr id="7" name="Vertical Text Placeholder 6">
            <a:extLst>
              <a:ext uri="{FF2B5EF4-FFF2-40B4-BE49-F238E27FC236}">
                <a16:creationId xmlns:a16="http://schemas.microsoft.com/office/drawing/2014/main" id="{B5D9587F-33EE-8380-2A6E-1FB674E9EDD8}"/>
              </a:ext>
            </a:extLst>
          </p:cNvPr>
          <p:cNvSpPr>
            <a:spLocks noGrp="1"/>
          </p:cNvSpPr>
          <p:nvPr>
            <p:ph type="body" orient="vert" sz="quarter" idx="12"/>
          </p:nvPr>
        </p:nvSpPr>
        <p:spPr/>
        <p:txBody>
          <a:bodyPr/>
          <a:lstStyle/>
          <a:p>
            <a:endParaRPr lang="en-US"/>
          </a:p>
        </p:txBody>
      </p:sp>
      <p:pic>
        <p:nvPicPr>
          <p:cNvPr id="10" name="Picture Placeholder 9" descr="Water droplet and ripple">
            <a:extLst>
              <a:ext uri="{FF2B5EF4-FFF2-40B4-BE49-F238E27FC236}">
                <a16:creationId xmlns:a16="http://schemas.microsoft.com/office/drawing/2014/main" id="{7B0CAFF1-8353-2A1C-C6D9-9A88A56869D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3268" r="33268"/>
          <a:stretch>
            <a:fillRect/>
          </a:stretch>
        </p:blipFill>
        <p:spPr/>
      </p:pic>
      <p:sp>
        <p:nvSpPr>
          <p:cNvPr id="4" name="Title 3">
            <a:extLst>
              <a:ext uri="{FF2B5EF4-FFF2-40B4-BE49-F238E27FC236}">
                <a16:creationId xmlns:a16="http://schemas.microsoft.com/office/drawing/2014/main" id="{87166DEF-5427-FD52-1B5A-2360E2361ECA}"/>
              </a:ext>
            </a:extLst>
          </p:cNvPr>
          <p:cNvSpPr>
            <a:spLocks noGrp="1"/>
          </p:cNvSpPr>
          <p:nvPr>
            <p:ph type="title"/>
          </p:nvPr>
        </p:nvSpPr>
        <p:spPr/>
        <p:txBody>
          <a:bodyPr/>
          <a:lstStyle/>
          <a:p>
            <a:r>
              <a:rPr lang="en-US"/>
              <a:t>FUNCTIONAL IMPACTS</a:t>
            </a:r>
          </a:p>
        </p:txBody>
      </p:sp>
    </p:spTree>
    <p:extLst>
      <p:ext uri="{BB962C8B-B14F-4D97-AF65-F5344CB8AC3E}">
        <p14:creationId xmlns:p14="http://schemas.microsoft.com/office/powerpoint/2010/main" val="411008192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D31B181-E621-CC92-BF45-2F07382A4114}"/>
              </a:ext>
            </a:extLst>
          </p:cNvPr>
          <p:cNvPicPr>
            <a:picLocks noChangeAspect="1"/>
          </p:cNvPicPr>
          <p:nvPr/>
        </p:nvPicPr>
        <p:blipFill>
          <a:blip r:embed="rId3"/>
          <a:srcRect l="2241"/>
          <a:stretch>
            <a:fillRect/>
          </a:stretch>
        </p:blipFill>
        <p:spPr>
          <a:xfrm>
            <a:off x="0" y="335044"/>
            <a:ext cx="7276693" cy="5803668"/>
          </a:xfrm>
          <a:prstGeom prst="rect">
            <a:avLst/>
          </a:prstGeom>
        </p:spPr>
      </p:pic>
      <p:sp>
        <p:nvSpPr>
          <p:cNvPr id="20" name="TextBox 19">
            <a:extLst>
              <a:ext uri="{FF2B5EF4-FFF2-40B4-BE49-F238E27FC236}">
                <a16:creationId xmlns:a16="http://schemas.microsoft.com/office/drawing/2014/main" id="{3244E93C-E916-41D2-4832-5EAE7BB1C2D3}"/>
              </a:ext>
            </a:extLst>
          </p:cNvPr>
          <p:cNvSpPr txBox="1"/>
          <p:nvPr/>
        </p:nvSpPr>
        <p:spPr>
          <a:xfrm>
            <a:off x="7150100" y="280420"/>
            <a:ext cx="4121150" cy="6001643"/>
          </a:xfrm>
          <a:prstGeom prst="rect">
            <a:avLst/>
          </a:prstGeom>
          <a:noFill/>
          <a:ln>
            <a:solidFill>
              <a:srgbClr val="FF5C70"/>
            </a:solidFill>
          </a:ln>
        </p:spPr>
        <p:txBody>
          <a:bodyPr wrap="square" rtlCol="0">
            <a:spAutoFit/>
          </a:bodyPr>
          <a:lstStyle/>
          <a:p>
            <a:r>
              <a:rPr lang="en-US" b="1">
                <a:solidFill>
                  <a:schemeClr val="accent6"/>
                </a:solidFill>
              </a:rPr>
              <a:t>Maternity care deserts</a:t>
            </a:r>
            <a:r>
              <a:rPr lang="en-US">
                <a:solidFill>
                  <a:schemeClr val="accent6"/>
                </a:solidFill>
              </a:rPr>
              <a:t> are counties where there is a lack of maternity care resources:</a:t>
            </a:r>
            <a:br>
              <a:rPr lang="en-US">
                <a:solidFill>
                  <a:schemeClr val="accent6"/>
                </a:solidFill>
              </a:rPr>
            </a:br>
            <a:endParaRPr lang="en-US" sz="600">
              <a:solidFill>
                <a:schemeClr val="accent6"/>
              </a:solidFill>
            </a:endParaRPr>
          </a:p>
          <a:p>
            <a:pPr marL="285750" indent="-285750">
              <a:buFont typeface="Arial" panose="020B0604020202020204" pitchFamily="34" charset="0"/>
              <a:buChar char="•"/>
            </a:pPr>
            <a:r>
              <a:rPr lang="en-US">
                <a:solidFill>
                  <a:schemeClr val="accent6"/>
                </a:solidFill>
              </a:rPr>
              <a:t>No hospitals or birth centers offering obstetric care</a:t>
            </a:r>
          </a:p>
          <a:p>
            <a:pPr marL="285750" indent="-285750">
              <a:buFont typeface="Arial" panose="020B0604020202020204" pitchFamily="34" charset="0"/>
              <a:buChar char="•"/>
            </a:pPr>
            <a:r>
              <a:rPr lang="en-US">
                <a:solidFill>
                  <a:schemeClr val="accent6"/>
                </a:solidFill>
              </a:rPr>
              <a:t>No obstetric providers</a:t>
            </a:r>
          </a:p>
          <a:p>
            <a:pPr marL="285750" indent="-285750">
              <a:buFont typeface="Arial" panose="020B0604020202020204" pitchFamily="34" charset="0"/>
              <a:buChar char="•"/>
            </a:pPr>
            <a:r>
              <a:rPr lang="en-US">
                <a:solidFill>
                  <a:schemeClr val="accent6"/>
                </a:solidFill>
              </a:rPr>
              <a:t>2.2 million women of childbearing age live in maternity care deserts</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endParaRPr lang="en-US"/>
          </a:p>
        </p:txBody>
      </p:sp>
      <p:grpSp>
        <p:nvGrpSpPr>
          <p:cNvPr id="16" name="Group 15">
            <a:extLst>
              <a:ext uri="{FF2B5EF4-FFF2-40B4-BE49-F238E27FC236}">
                <a16:creationId xmlns:a16="http://schemas.microsoft.com/office/drawing/2014/main" id="{27E74C87-25F1-10A2-72CF-641554778AEA}"/>
              </a:ext>
            </a:extLst>
          </p:cNvPr>
          <p:cNvGrpSpPr/>
          <p:nvPr/>
        </p:nvGrpSpPr>
        <p:grpSpPr>
          <a:xfrm>
            <a:off x="7276693" y="3131319"/>
            <a:ext cx="3941292" cy="2401922"/>
            <a:chOff x="7288972" y="1066800"/>
            <a:chExt cx="3941292" cy="2401922"/>
          </a:xfrm>
        </p:grpSpPr>
        <p:pic>
          <p:nvPicPr>
            <p:cNvPr id="12" name="Picture 11">
              <a:extLst>
                <a:ext uri="{FF2B5EF4-FFF2-40B4-BE49-F238E27FC236}">
                  <a16:creationId xmlns:a16="http://schemas.microsoft.com/office/drawing/2014/main" id="{A6D256BD-555C-65BE-A09E-22E1BDA1B90B}"/>
                </a:ext>
              </a:extLst>
            </p:cNvPr>
            <p:cNvPicPr>
              <a:picLocks noChangeAspect="1"/>
            </p:cNvPicPr>
            <p:nvPr/>
          </p:nvPicPr>
          <p:blipFill>
            <a:blip r:embed="rId4"/>
            <a:srcRect b="16472"/>
            <a:stretch>
              <a:fillRect/>
            </a:stretch>
          </p:blipFill>
          <p:spPr>
            <a:xfrm>
              <a:off x="7288972" y="1713132"/>
              <a:ext cx="3941292" cy="1755590"/>
            </a:xfrm>
            <a:prstGeom prst="rect">
              <a:avLst/>
            </a:prstGeom>
          </p:spPr>
        </p:pic>
        <p:sp>
          <p:nvSpPr>
            <p:cNvPr id="13" name="TextBox 12">
              <a:extLst>
                <a:ext uri="{FF2B5EF4-FFF2-40B4-BE49-F238E27FC236}">
                  <a16:creationId xmlns:a16="http://schemas.microsoft.com/office/drawing/2014/main" id="{304EFA65-C2CC-3FB5-521F-364B6CBF8A3C}"/>
                </a:ext>
              </a:extLst>
            </p:cNvPr>
            <p:cNvSpPr txBox="1"/>
            <p:nvPr/>
          </p:nvSpPr>
          <p:spPr>
            <a:xfrm>
              <a:off x="7288972" y="1066800"/>
              <a:ext cx="3941292" cy="646331"/>
            </a:xfrm>
            <a:prstGeom prst="rect">
              <a:avLst/>
            </a:prstGeom>
            <a:noFill/>
          </p:spPr>
          <p:txBody>
            <a:bodyPr wrap="square" rtlCol="0">
              <a:spAutoFit/>
            </a:bodyPr>
            <a:lstStyle/>
            <a:p>
              <a:r>
                <a:rPr lang="en-US">
                  <a:latin typeface="+mj-lt"/>
                </a:rPr>
                <a:t>States with the highest percent of maternity care deserts</a:t>
              </a:r>
            </a:p>
          </p:txBody>
        </p:sp>
      </p:grpSp>
      <p:sp>
        <p:nvSpPr>
          <p:cNvPr id="10" name="Vertical Text Placeholder 9">
            <a:extLst>
              <a:ext uri="{FF2B5EF4-FFF2-40B4-BE49-F238E27FC236}">
                <a16:creationId xmlns:a16="http://schemas.microsoft.com/office/drawing/2014/main" id="{68A6B56A-19E1-9A5F-EAC6-AD29F7E502EF}"/>
              </a:ext>
            </a:extLst>
          </p:cNvPr>
          <p:cNvSpPr>
            <a:spLocks noGrp="1"/>
          </p:cNvSpPr>
          <p:nvPr>
            <p:ph type="body" orient="vert" sz="quarter" idx="4294967295"/>
          </p:nvPr>
        </p:nvSpPr>
        <p:spPr>
          <a:xfrm>
            <a:off x="11557000" y="914520"/>
            <a:ext cx="635000" cy="4930775"/>
          </a:xfrm>
        </p:spPr>
        <p:txBody>
          <a:bodyPr/>
          <a:lstStyle/>
          <a:p>
            <a:endParaRPr lang="en-US"/>
          </a:p>
        </p:txBody>
      </p:sp>
      <p:sp>
        <p:nvSpPr>
          <p:cNvPr id="6" name="Slide Number Placeholder 5">
            <a:extLst>
              <a:ext uri="{FF2B5EF4-FFF2-40B4-BE49-F238E27FC236}">
                <a16:creationId xmlns:a16="http://schemas.microsoft.com/office/drawing/2014/main" id="{9A5B3C42-5654-96D8-B425-91169049490B}"/>
              </a:ext>
            </a:extLst>
          </p:cNvPr>
          <p:cNvSpPr>
            <a:spLocks noGrp="1"/>
          </p:cNvSpPr>
          <p:nvPr>
            <p:ph type="sldNum" sz="quarter" idx="14"/>
          </p:nvPr>
        </p:nvSpPr>
        <p:spPr/>
        <p:txBody>
          <a:bodyPr/>
          <a:lstStyle/>
          <a:p>
            <a:pPr algn="ctr"/>
            <a:fld id="{03E6EC76-EBAC-4199-926F-A9991477679B}" type="slidenum">
              <a:rPr lang="en-US" smtClean="0"/>
              <a:pPr algn="ctr"/>
              <a:t>24</a:t>
            </a:fld>
            <a:endParaRPr lang="en-US"/>
          </a:p>
        </p:txBody>
      </p:sp>
      <p:sp>
        <p:nvSpPr>
          <p:cNvPr id="17" name="TextBox 16">
            <a:extLst>
              <a:ext uri="{FF2B5EF4-FFF2-40B4-BE49-F238E27FC236}">
                <a16:creationId xmlns:a16="http://schemas.microsoft.com/office/drawing/2014/main" id="{BB9B16E4-9C9E-24C4-8D2A-E6DB277D2563}"/>
              </a:ext>
            </a:extLst>
          </p:cNvPr>
          <p:cNvSpPr txBox="1"/>
          <p:nvPr/>
        </p:nvSpPr>
        <p:spPr>
          <a:xfrm>
            <a:off x="7378700" y="5638800"/>
            <a:ext cx="3892550" cy="461665"/>
          </a:xfrm>
          <a:prstGeom prst="rect">
            <a:avLst/>
          </a:prstGeom>
          <a:noFill/>
        </p:spPr>
        <p:txBody>
          <a:bodyPr wrap="square" rtlCol="0">
            <a:spAutoFit/>
          </a:bodyPr>
          <a:lstStyle/>
          <a:p>
            <a:r>
              <a:rPr lang="en-US" sz="1200"/>
              <a:t>Top Row: ND, SD, OK</a:t>
            </a:r>
          </a:p>
          <a:p>
            <a:r>
              <a:rPr lang="en-US" sz="1200"/>
              <a:t>Bottom Row: MO, NE, AR</a:t>
            </a:r>
          </a:p>
        </p:txBody>
      </p:sp>
      <p:sp>
        <p:nvSpPr>
          <p:cNvPr id="19" name="TextBox 18">
            <a:extLst>
              <a:ext uri="{FF2B5EF4-FFF2-40B4-BE49-F238E27FC236}">
                <a16:creationId xmlns:a16="http://schemas.microsoft.com/office/drawing/2014/main" id="{0047C23C-0FAF-CEA2-D319-7FA5DCED04AD}"/>
              </a:ext>
            </a:extLst>
          </p:cNvPr>
          <p:cNvSpPr txBox="1"/>
          <p:nvPr/>
        </p:nvSpPr>
        <p:spPr>
          <a:xfrm>
            <a:off x="223062" y="6560036"/>
            <a:ext cx="6830568" cy="430887"/>
          </a:xfrm>
          <a:prstGeom prst="rect">
            <a:avLst/>
          </a:prstGeom>
          <a:noFill/>
        </p:spPr>
        <p:txBody>
          <a:bodyPr wrap="square" rtlCol="0">
            <a:spAutoFit/>
          </a:bodyPr>
          <a:lstStyle/>
          <a:p>
            <a:r>
              <a:rPr lang="en-US" sz="1000"/>
              <a:t>Source: March of Dimes, 2024. </a:t>
            </a:r>
            <a:r>
              <a:rPr lang="en-US" sz="1000" i="1">
                <a:hlinkClick r:id="rId5"/>
              </a:rPr>
              <a:t>No Where to Go: Maternity Care Deserts Across the US.</a:t>
            </a:r>
            <a:endParaRPr lang="en-US" sz="1000" i="1"/>
          </a:p>
          <a:p>
            <a:endParaRPr lang="en-US" sz="1200"/>
          </a:p>
        </p:txBody>
      </p:sp>
    </p:spTree>
    <p:extLst>
      <p:ext uri="{BB962C8B-B14F-4D97-AF65-F5344CB8AC3E}">
        <p14:creationId xmlns:p14="http://schemas.microsoft.com/office/powerpoint/2010/main" val="301654590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94A91B5E-65EA-A317-C599-D2DF959D224F}"/>
              </a:ext>
            </a:extLst>
          </p:cNvPr>
          <p:cNvPicPr>
            <a:picLocks noGrp="1" noChangeAspect="1"/>
          </p:cNvPicPr>
          <p:nvPr>
            <p:ph idx="1"/>
          </p:nvPr>
        </p:nvPicPr>
        <p:blipFill>
          <a:blip r:embed="rId2"/>
          <a:stretch>
            <a:fillRect/>
          </a:stretch>
        </p:blipFill>
        <p:spPr>
          <a:xfrm>
            <a:off x="4192171" y="1188721"/>
            <a:ext cx="6986587" cy="5143848"/>
          </a:xfrm>
        </p:spPr>
      </p:pic>
      <p:sp>
        <p:nvSpPr>
          <p:cNvPr id="5" name="Slide Number Placeholder 4">
            <a:extLst>
              <a:ext uri="{FF2B5EF4-FFF2-40B4-BE49-F238E27FC236}">
                <a16:creationId xmlns:a16="http://schemas.microsoft.com/office/drawing/2014/main" id="{949806D2-552F-7850-C293-47A48767B4D1}"/>
              </a:ext>
            </a:extLst>
          </p:cNvPr>
          <p:cNvSpPr>
            <a:spLocks noGrp="1"/>
          </p:cNvSpPr>
          <p:nvPr>
            <p:ph type="sldNum" sz="quarter" idx="14"/>
          </p:nvPr>
        </p:nvSpPr>
        <p:spPr/>
        <p:txBody>
          <a:bodyPr/>
          <a:lstStyle/>
          <a:p>
            <a:pPr algn="ctr"/>
            <a:fld id="{03E6EC76-EBAC-4199-926F-A9991477679B}" type="slidenum">
              <a:rPr lang="en-US" smtClean="0"/>
              <a:pPr algn="ctr"/>
              <a:t>25</a:t>
            </a:fld>
            <a:endParaRPr lang="en-US"/>
          </a:p>
        </p:txBody>
      </p:sp>
      <p:sp>
        <p:nvSpPr>
          <p:cNvPr id="6" name="Title 5">
            <a:extLst>
              <a:ext uri="{FF2B5EF4-FFF2-40B4-BE49-F238E27FC236}">
                <a16:creationId xmlns:a16="http://schemas.microsoft.com/office/drawing/2014/main" id="{0C6AA9B4-0343-0CAF-F208-B827E491EAA9}"/>
              </a:ext>
            </a:extLst>
          </p:cNvPr>
          <p:cNvSpPr>
            <a:spLocks noGrp="1"/>
          </p:cNvSpPr>
          <p:nvPr>
            <p:ph type="title"/>
          </p:nvPr>
        </p:nvSpPr>
        <p:spPr/>
        <p:txBody>
          <a:bodyPr/>
          <a:lstStyle/>
          <a:p>
            <a:r>
              <a:rPr lang="en-US"/>
              <a:t>Risk of Increased “Bad Debt”</a:t>
            </a:r>
          </a:p>
        </p:txBody>
      </p:sp>
      <p:sp>
        <p:nvSpPr>
          <p:cNvPr id="9" name="TextBox 8">
            <a:extLst>
              <a:ext uri="{FF2B5EF4-FFF2-40B4-BE49-F238E27FC236}">
                <a16:creationId xmlns:a16="http://schemas.microsoft.com/office/drawing/2014/main" id="{A281D82A-B7BA-384D-FDC8-55B9EDA7010F}"/>
              </a:ext>
            </a:extLst>
          </p:cNvPr>
          <p:cNvSpPr txBox="1"/>
          <p:nvPr/>
        </p:nvSpPr>
        <p:spPr>
          <a:xfrm>
            <a:off x="698878" y="1765300"/>
            <a:ext cx="3493293" cy="4154984"/>
          </a:xfrm>
          <a:prstGeom prst="rect">
            <a:avLst/>
          </a:prstGeom>
          <a:noFill/>
        </p:spPr>
        <p:txBody>
          <a:bodyPr wrap="square" rtlCol="0">
            <a:spAutoFit/>
          </a:bodyPr>
          <a:lstStyle/>
          <a:p>
            <a:r>
              <a:rPr lang="en-US" sz="2400">
                <a:solidFill>
                  <a:schemeClr val="accent6"/>
                </a:solidFill>
              </a:rPr>
              <a:t>Bad debt refers to the unpaid bills that hospitals cannot collect from patients or payors</a:t>
            </a:r>
          </a:p>
          <a:p>
            <a:endParaRPr lang="en-US" sz="2400">
              <a:solidFill>
                <a:schemeClr val="accent6"/>
              </a:solidFill>
            </a:endParaRPr>
          </a:p>
          <a:p>
            <a:r>
              <a:rPr lang="en-US" sz="2400">
                <a:solidFill>
                  <a:schemeClr val="accent6"/>
                </a:solidFill>
              </a:rPr>
              <a:t>Drivers of Bad Debt</a:t>
            </a:r>
          </a:p>
          <a:p>
            <a:pPr marL="342900" indent="-342900">
              <a:buFont typeface="Arial" panose="020B0604020202020204" pitchFamily="34" charset="0"/>
              <a:buChar char="•"/>
            </a:pPr>
            <a:r>
              <a:rPr lang="en-US" sz="2400">
                <a:solidFill>
                  <a:schemeClr val="accent6"/>
                </a:solidFill>
              </a:rPr>
              <a:t>Uninsured patients</a:t>
            </a:r>
          </a:p>
          <a:p>
            <a:pPr marL="342900" indent="-342900">
              <a:buFont typeface="Arial" panose="020B0604020202020204" pitchFamily="34" charset="0"/>
              <a:buChar char="•"/>
            </a:pPr>
            <a:r>
              <a:rPr lang="en-US" sz="2400">
                <a:solidFill>
                  <a:schemeClr val="accent6"/>
                </a:solidFill>
              </a:rPr>
              <a:t>Medicare penalties</a:t>
            </a:r>
          </a:p>
          <a:p>
            <a:pPr marL="342900" indent="-342900">
              <a:buFont typeface="Arial" panose="020B0604020202020204" pitchFamily="34" charset="0"/>
              <a:buChar char="•"/>
            </a:pPr>
            <a:r>
              <a:rPr lang="en-US" sz="2400">
                <a:solidFill>
                  <a:schemeClr val="accent6"/>
                </a:solidFill>
              </a:rPr>
              <a:t>High deductible plans</a:t>
            </a:r>
          </a:p>
        </p:txBody>
      </p:sp>
    </p:spTree>
    <p:extLst>
      <p:ext uri="{BB962C8B-B14F-4D97-AF65-F5344CB8AC3E}">
        <p14:creationId xmlns:p14="http://schemas.microsoft.com/office/powerpoint/2010/main" val="283524124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1B967-1E27-E27D-812E-AE5DB305A8E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FA543E5-6241-339F-27AD-82DF47C3C5A0}"/>
              </a:ext>
            </a:extLst>
          </p:cNvPr>
          <p:cNvSpPr>
            <a:spLocks noGrp="1"/>
          </p:cNvSpPr>
          <p:nvPr>
            <p:ph type="sldNum" sz="quarter" idx="1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3E6EC76-EBAC-4199-926F-A9991477679B}"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8E24B548-567E-07BA-CDDD-5BEA39832076}"/>
              </a:ext>
            </a:extLst>
          </p:cNvPr>
          <p:cNvSpPr>
            <a:spLocks noGrp="1"/>
          </p:cNvSpPr>
          <p:nvPr>
            <p:ph type="title"/>
          </p:nvPr>
        </p:nvSpPr>
        <p:spPr/>
        <p:txBody>
          <a:bodyPr>
            <a:normAutofit/>
          </a:bodyPr>
          <a:lstStyle/>
          <a:p>
            <a:r>
              <a:rPr lang="en-US"/>
              <a:t>Health outcomes and social need are recursive</a:t>
            </a:r>
          </a:p>
        </p:txBody>
      </p:sp>
      <p:grpSp>
        <p:nvGrpSpPr>
          <p:cNvPr id="17" name="Group 16">
            <a:extLst>
              <a:ext uri="{FF2B5EF4-FFF2-40B4-BE49-F238E27FC236}">
                <a16:creationId xmlns:a16="http://schemas.microsoft.com/office/drawing/2014/main" id="{6CA58E3A-5CBC-6064-CAED-077329962ED0}"/>
              </a:ext>
            </a:extLst>
          </p:cNvPr>
          <p:cNvGrpSpPr/>
          <p:nvPr/>
        </p:nvGrpSpPr>
        <p:grpSpPr>
          <a:xfrm>
            <a:off x="856925" y="2091280"/>
            <a:ext cx="8900885" cy="3594189"/>
            <a:chOff x="856925" y="2091280"/>
            <a:chExt cx="8900885" cy="3594189"/>
          </a:xfrm>
        </p:grpSpPr>
        <p:sp>
          <p:nvSpPr>
            <p:cNvPr id="13" name="Text Placeholder 7">
              <a:extLst>
                <a:ext uri="{FF2B5EF4-FFF2-40B4-BE49-F238E27FC236}">
                  <a16:creationId xmlns:a16="http://schemas.microsoft.com/office/drawing/2014/main" id="{D3D64DD6-9995-CD83-A698-33100FAE9928}"/>
                </a:ext>
              </a:extLst>
            </p:cNvPr>
            <p:cNvSpPr txBox="1">
              <a:spLocks/>
            </p:cNvSpPr>
            <p:nvPr/>
          </p:nvSpPr>
          <p:spPr>
            <a:xfrm>
              <a:off x="856925" y="2091280"/>
              <a:ext cx="4124379" cy="823912"/>
            </a:xfrm>
            <a:prstGeom prst="rect">
              <a:avLst/>
            </a:prstGeom>
            <a:ln>
              <a:solidFill>
                <a:srgbClr val="0070C0"/>
              </a:solidFill>
            </a:ln>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ysClr val="windowText" lastClr="000000"/>
                  </a:solidFill>
                  <a:effectLst/>
                  <a:uLnTx/>
                  <a:uFillTx/>
                  <a:latin typeface="Calibri" panose="020F0502020204030204"/>
                  <a:ea typeface="+mn-ea"/>
                  <a:cs typeface="+mn-cs"/>
                </a:rPr>
                <a:t>Social factors that may impact health outcomes</a:t>
              </a:r>
            </a:p>
          </p:txBody>
        </p:sp>
        <p:sp>
          <p:nvSpPr>
            <p:cNvPr id="14" name="Content Placeholder 8">
              <a:extLst>
                <a:ext uri="{FF2B5EF4-FFF2-40B4-BE49-F238E27FC236}">
                  <a16:creationId xmlns:a16="http://schemas.microsoft.com/office/drawing/2014/main" id="{665D67A8-AEE1-08E9-11D3-46C3CF341BFC}"/>
                </a:ext>
              </a:extLst>
            </p:cNvPr>
            <p:cNvSpPr txBox="1">
              <a:spLocks/>
            </p:cNvSpPr>
            <p:nvPr/>
          </p:nvSpPr>
          <p:spPr>
            <a:xfrm>
              <a:off x="856925" y="2915192"/>
              <a:ext cx="4124379" cy="2770277"/>
            </a:xfrm>
            <a:prstGeom prst="rect">
              <a:avLst/>
            </a:prstGeom>
            <a:ln>
              <a:solidFill>
                <a:srgbClr val="0070C0"/>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defRPr/>
              </a:pPr>
              <a:r>
                <a:rPr lang="en-US">
                  <a:solidFill>
                    <a:sysClr val="windowText" lastClr="000000"/>
                  </a:solidFill>
                  <a:latin typeface="Calibri" panose="020F0502020204030204"/>
                </a:rPr>
                <a:t>Lack of insurance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Physical Environment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Education and work</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Housing status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Food security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Adverse Childhood Experiences (ACES)/Trauma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solidFill>
                    <a:sysClr val="windowText" lastClr="000000"/>
                  </a:solidFill>
                  <a:latin typeface="Calibri" panose="020F0502020204030204"/>
                </a:rPr>
                <a:t>Debt</a:t>
              </a:r>
              <a:endParaRPr kumimoji="0" lang="en-US" sz="2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5" name="Text Placeholder 9">
              <a:extLst>
                <a:ext uri="{FF2B5EF4-FFF2-40B4-BE49-F238E27FC236}">
                  <a16:creationId xmlns:a16="http://schemas.microsoft.com/office/drawing/2014/main" id="{69A00FE5-EC4B-EF45-2209-E33EC8B666D4}"/>
                </a:ext>
              </a:extLst>
            </p:cNvPr>
            <p:cNvSpPr txBox="1">
              <a:spLocks/>
            </p:cNvSpPr>
            <p:nvPr/>
          </p:nvSpPr>
          <p:spPr>
            <a:xfrm>
              <a:off x="5613119" y="2091280"/>
              <a:ext cx="4144691" cy="823912"/>
            </a:xfrm>
            <a:prstGeom prst="rect">
              <a:avLst/>
            </a:prstGeom>
            <a:ln>
              <a:solidFill>
                <a:srgbClr val="FF0000"/>
              </a:solidFill>
            </a:ln>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ysClr val="windowText" lastClr="000000"/>
                  </a:solidFill>
                  <a:effectLst/>
                  <a:uLnTx/>
                  <a:uFillTx/>
                  <a:latin typeface="Calibri" panose="020F0502020204030204"/>
                  <a:ea typeface="+mn-ea"/>
                  <a:cs typeface="+mn-cs"/>
                </a:rPr>
                <a:t>Health outcomes that may influence social factors</a:t>
              </a:r>
            </a:p>
          </p:txBody>
        </p:sp>
        <p:sp>
          <p:nvSpPr>
            <p:cNvPr id="16" name="Content Placeholder 10">
              <a:extLst>
                <a:ext uri="{FF2B5EF4-FFF2-40B4-BE49-F238E27FC236}">
                  <a16:creationId xmlns:a16="http://schemas.microsoft.com/office/drawing/2014/main" id="{80C43FD0-F142-009E-CE64-F8654EE23F30}"/>
                </a:ext>
              </a:extLst>
            </p:cNvPr>
            <p:cNvSpPr txBox="1">
              <a:spLocks/>
            </p:cNvSpPr>
            <p:nvPr/>
          </p:nvSpPr>
          <p:spPr>
            <a:xfrm>
              <a:off x="5613119" y="2915192"/>
              <a:ext cx="4144691" cy="2770277"/>
            </a:xfrm>
            <a:prstGeom prst="rect">
              <a:avLst/>
            </a:prstGeom>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Morbidity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Physical Health Status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Behavioral Health Status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Functional Limitations</a:t>
              </a:r>
            </a:p>
            <a:p>
              <a:pPr lvl="1">
                <a:defRPr/>
              </a:pPr>
              <a:r>
                <a:rPr lang="en-US">
                  <a:solidFill>
                    <a:sysClr val="windowText" lastClr="000000"/>
                  </a:solidFill>
                  <a:latin typeface="Calibri" panose="020F0502020204030204"/>
                </a:rPr>
                <a:t>Toxic Stress /Chronic Stress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Health Care Expenditures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6937500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3C5BA6-56A1-530A-77F0-55A54E193B15}"/>
              </a:ext>
            </a:extLst>
          </p:cNvPr>
          <p:cNvSpPr>
            <a:spLocks noGrp="1"/>
          </p:cNvSpPr>
          <p:nvPr>
            <p:ph type="title"/>
          </p:nvPr>
        </p:nvSpPr>
        <p:spPr/>
        <p:txBody>
          <a:bodyPr/>
          <a:lstStyle/>
          <a:p>
            <a:r>
              <a:rPr lang="en-US"/>
              <a:t>Other Considerations</a:t>
            </a:r>
          </a:p>
        </p:txBody>
      </p:sp>
      <p:sp>
        <p:nvSpPr>
          <p:cNvPr id="3" name="Slide Number Placeholder 2">
            <a:extLst>
              <a:ext uri="{FF2B5EF4-FFF2-40B4-BE49-F238E27FC236}">
                <a16:creationId xmlns:a16="http://schemas.microsoft.com/office/drawing/2014/main" id="{044E603A-C8E1-A631-16AA-0B0C57F02549}"/>
              </a:ext>
            </a:extLst>
          </p:cNvPr>
          <p:cNvSpPr>
            <a:spLocks noGrp="1"/>
          </p:cNvSpPr>
          <p:nvPr>
            <p:ph type="sldNum" sz="quarter" idx="4294967295"/>
          </p:nvPr>
        </p:nvSpPr>
        <p:spPr>
          <a:xfrm>
            <a:off x="11668125" y="134938"/>
            <a:ext cx="523875" cy="365125"/>
          </a:xfrm>
        </p:spPr>
        <p:txBody>
          <a:bodyPr/>
          <a:lstStyle/>
          <a:p>
            <a:pPr algn="ctr"/>
            <a:fld id="{03E6EC76-EBAC-4199-926F-A9991477679B}" type="slidenum">
              <a:rPr lang="en-US" smtClean="0"/>
              <a:pPr algn="ctr"/>
              <a:t>27</a:t>
            </a:fld>
            <a:endParaRPr lang="en-US"/>
          </a:p>
        </p:txBody>
      </p:sp>
    </p:spTree>
    <p:extLst>
      <p:ext uri="{BB962C8B-B14F-4D97-AF65-F5344CB8AC3E}">
        <p14:creationId xmlns:p14="http://schemas.microsoft.com/office/powerpoint/2010/main" val="64785477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4353C-E10C-4C9D-8678-D913CA9C9BF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4DC522-44F1-52E5-A4AD-9F7060854A21}"/>
              </a:ext>
            </a:extLst>
          </p:cNvPr>
          <p:cNvSpPr>
            <a:spLocks noGrp="1"/>
          </p:cNvSpPr>
          <p:nvPr>
            <p:ph type="sldNum" sz="quarter" idx="14"/>
          </p:nvPr>
        </p:nvSpPr>
        <p:spPr/>
        <p:txBody>
          <a:bodyPr/>
          <a:lstStyle/>
          <a:p>
            <a:pPr algn="ctr"/>
            <a:fld id="{03E6EC76-EBAC-4199-926F-A9991477679B}" type="slidenum">
              <a:rPr lang="en-US" smtClean="0"/>
              <a:pPr algn="ctr"/>
              <a:t>28</a:t>
            </a:fld>
            <a:endParaRPr lang="en-US"/>
          </a:p>
        </p:txBody>
      </p:sp>
      <p:sp>
        <p:nvSpPr>
          <p:cNvPr id="6" name="Rectangle 5">
            <a:extLst>
              <a:ext uri="{FF2B5EF4-FFF2-40B4-BE49-F238E27FC236}">
                <a16:creationId xmlns:a16="http://schemas.microsoft.com/office/drawing/2014/main" id="{1DDFA738-194B-B8EC-3D94-08186B3AAA92}"/>
              </a:ext>
            </a:extLst>
          </p:cNvPr>
          <p:cNvSpPr/>
          <p:nvPr/>
        </p:nvSpPr>
        <p:spPr>
          <a:xfrm>
            <a:off x="8127257" y="5998262"/>
            <a:ext cx="329469" cy="329469"/>
          </a:xfrm>
          <a:prstGeom prst="rect">
            <a:avLst/>
          </a:prstGeom>
          <a:solidFill>
            <a:srgbClr val="1C81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38F6F36-518E-4BFC-75A4-27181E317EE4}"/>
              </a:ext>
            </a:extLst>
          </p:cNvPr>
          <p:cNvSpPr txBox="1"/>
          <p:nvPr/>
        </p:nvSpPr>
        <p:spPr>
          <a:xfrm>
            <a:off x="8512265" y="6003021"/>
            <a:ext cx="2749784" cy="307777"/>
          </a:xfrm>
          <a:prstGeom prst="rect">
            <a:avLst/>
          </a:prstGeom>
          <a:noFill/>
        </p:spPr>
        <p:txBody>
          <a:bodyPr wrap="square" rtlCol="0">
            <a:spAutoFit/>
          </a:bodyPr>
          <a:lstStyle/>
          <a:p>
            <a:r>
              <a:rPr lang="en-US" sz="1400" b="1">
                <a:solidFill>
                  <a:schemeClr val="tx1">
                    <a:lumMod val="75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Potentially Affected States</a:t>
            </a:r>
          </a:p>
        </p:txBody>
      </p:sp>
      <p:sp>
        <p:nvSpPr>
          <p:cNvPr id="62" name="Freeform 61">
            <a:extLst>
              <a:ext uri="{FF2B5EF4-FFF2-40B4-BE49-F238E27FC236}">
                <a16:creationId xmlns:a16="http://schemas.microsoft.com/office/drawing/2014/main" id="{4938ACE0-7ACB-9C18-1428-87C52DF3CABC}"/>
              </a:ext>
            </a:extLst>
          </p:cNvPr>
          <p:cNvSpPr>
            <a:spLocks/>
          </p:cNvSpPr>
          <p:nvPr/>
        </p:nvSpPr>
        <p:spPr bwMode="auto">
          <a:xfrm>
            <a:off x="4191709" y="5129652"/>
            <a:ext cx="58434" cy="50483"/>
          </a:xfrm>
          <a:custGeom>
            <a:avLst/>
            <a:gdLst/>
            <a:ahLst/>
            <a:cxnLst>
              <a:cxn ang="0">
                <a:pos x="0" y="29"/>
              </a:cxn>
              <a:cxn ang="0">
                <a:pos x="24" y="52"/>
              </a:cxn>
              <a:cxn ang="0">
                <a:pos x="49" y="70"/>
              </a:cxn>
              <a:cxn ang="0">
                <a:pos x="64" y="70"/>
              </a:cxn>
              <a:cxn ang="0">
                <a:pos x="78" y="70"/>
              </a:cxn>
              <a:cxn ang="0">
                <a:pos x="86" y="50"/>
              </a:cxn>
              <a:cxn ang="0">
                <a:pos x="86" y="39"/>
              </a:cxn>
              <a:cxn ang="0">
                <a:pos x="67" y="0"/>
              </a:cxn>
              <a:cxn ang="0">
                <a:pos x="57" y="0"/>
              </a:cxn>
              <a:cxn ang="0">
                <a:pos x="43" y="11"/>
              </a:cxn>
              <a:cxn ang="0">
                <a:pos x="24" y="11"/>
              </a:cxn>
              <a:cxn ang="0">
                <a:pos x="0" y="29"/>
              </a:cxn>
            </a:cxnLst>
            <a:rect l="0" t="0" r="r" b="b"/>
            <a:pathLst>
              <a:path w="86" h="70">
                <a:moveTo>
                  <a:pt x="0" y="29"/>
                </a:moveTo>
                <a:lnTo>
                  <a:pt x="24" y="52"/>
                </a:lnTo>
                <a:lnTo>
                  <a:pt x="49" y="70"/>
                </a:lnTo>
                <a:lnTo>
                  <a:pt x="64" y="70"/>
                </a:lnTo>
                <a:lnTo>
                  <a:pt x="78" y="70"/>
                </a:lnTo>
                <a:lnTo>
                  <a:pt x="86" y="50"/>
                </a:lnTo>
                <a:lnTo>
                  <a:pt x="86" y="39"/>
                </a:lnTo>
                <a:lnTo>
                  <a:pt x="67" y="0"/>
                </a:lnTo>
                <a:lnTo>
                  <a:pt x="57" y="0"/>
                </a:lnTo>
                <a:lnTo>
                  <a:pt x="43" y="11"/>
                </a:lnTo>
                <a:lnTo>
                  <a:pt x="24" y="11"/>
                </a:lnTo>
                <a:lnTo>
                  <a:pt x="0" y="29"/>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63" name="Freeform 62">
            <a:extLst>
              <a:ext uri="{FF2B5EF4-FFF2-40B4-BE49-F238E27FC236}">
                <a16:creationId xmlns:a16="http://schemas.microsoft.com/office/drawing/2014/main" id="{77A618C7-3172-FCFA-9B47-36C916538EE2}"/>
              </a:ext>
            </a:extLst>
          </p:cNvPr>
          <p:cNvSpPr>
            <a:spLocks/>
          </p:cNvSpPr>
          <p:nvPr/>
        </p:nvSpPr>
        <p:spPr bwMode="auto">
          <a:xfrm>
            <a:off x="4115139" y="4803614"/>
            <a:ext cx="92689" cy="90448"/>
          </a:xfrm>
          <a:custGeom>
            <a:avLst/>
            <a:gdLst/>
            <a:ahLst/>
            <a:cxnLst>
              <a:cxn ang="0">
                <a:pos x="101" y="118"/>
              </a:cxn>
              <a:cxn ang="0">
                <a:pos x="126" y="118"/>
              </a:cxn>
              <a:cxn ang="0">
                <a:pos x="139" y="118"/>
              </a:cxn>
              <a:cxn ang="0">
                <a:pos x="119" y="85"/>
              </a:cxn>
              <a:cxn ang="0">
                <a:pos x="101" y="67"/>
              </a:cxn>
              <a:cxn ang="0">
                <a:pos x="87" y="55"/>
              </a:cxn>
              <a:cxn ang="0">
                <a:pos x="87" y="43"/>
              </a:cxn>
              <a:cxn ang="0">
                <a:pos x="77" y="35"/>
              </a:cxn>
              <a:cxn ang="0">
                <a:pos x="51" y="35"/>
              </a:cxn>
              <a:cxn ang="0">
                <a:pos x="26" y="26"/>
              </a:cxn>
              <a:cxn ang="0">
                <a:pos x="19" y="17"/>
              </a:cxn>
              <a:cxn ang="0">
                <a:pos x="14" y="0"/>
              </a:cxn>
              <a:cxn ang="0">
                <a:pos x="1" y="18"/>
              </a:cxn>
              <a:cxn ang="0">
                <a:pos x="1" y="18"/>
              </a:cxn>
              <a:cxn ang="0">
                <a:pos x="0" y="26"/>
              </a:cxn>
              <a:cxn ang="0">
                <a:pos x="0" y="32"/>
              </a:cxn>
              <a:cxn ang="0">
                <a:pos x="1" y="35"/>
              </a:cxn>
              <a:cxn ang="0">
                <a:pos x="1" y="35"/>
              </a:cxn>
              <a:cxn ang="0">
                <a:pos x="4" y="40"/>
              </a:cxn>
              <a:cxn ang="0">
                <a:pos x="5" y="47"/>
              </a:cxn>
              <a:cxn ang="0">
                <a:pos x="5" y="47"/>
              </a:cxn>
              <a:cxn ang="0">
                <a:pos x="8" y="54"/>
              </a:cxn>
              <a:cxn ang="0">
                <a:pos x="8" y="54"/>
              </a:cxn>
              <a:cxn ang="0">
                <a:pos x="9" y="57"/>
              </a:cxn>
              <a:cxn ang="0">
                <a:pos x="9" y="57"/>
              </a:cxn>
              <a:cxn ang="0">
                <a:pos x="5" y="58"/>
              </a:cxn>
              <a:cxn ang="0">
                <a:pos x="5" y="58"/>
              </a:cxn>
              <a:cxn ang="0">
                <a:pos x="7" y="58"/>
              </a:cxn>
              <a:cxn ang="0">
                <a:pos x="14" y="60"/>
              </a:cxn>
              <a:cxn ang="0">
                <a:pos x="14" y="60"/>
              </a:cxn>
              <a:cxn ang="0">
                <a:pos x="29" y="61"/>
              </a:cxn>
              <a:cxn ang="0">
                <a:pos x="29" y="61"/>
              </a:cxn>
              <a:cxn ang="0">
                <a:pos x="30" y="60"/>
              </a:cxn>
              <a:cxn ang="0">
                <a:pos x="30" y="60"/>
              </a:cxn>
              <a:cxn ang="0">
                <a:pos x="33" y="60"/>
              </a:cxn>
              <a:cxn ang="0">
                <a:pos x="33" y="60"/>
              </a:cxn>
              <a:cxn ang="0">
                <a:pos x="44" y="62"/>
              </a:cxn>
              <a:cxn ang="0">
                <a:pos x="50" y="62"/>
              </a:cxn>
              <a:cxn ang="0">
                <a:pos x="53" y="62"/>
              </a:cxn>
              <a:cxn ang="0">
                <a:pos x="61" y="69"/>
              </a:cxn>
              <a:cxn ang="0">
                <a:pos x="66" y="79"/>
              </a:cxn>
              <a:cxn ang="0">
                <a:pos x="75" y="108"/>
              </a:cxn>
              <a:cxn ang="0">
                <a:pos x="93" y="128"/>
              </a:cxn>
              <a:cxn ang="0">
                <a:pos x="101" y="118"/>
              </a:cxn>
            </a:cxnLst>
            <a:rect l="0" t="0" r="r" b="b"/>
            <a:pathLst>
              <a:path w="139" h="128">
                <a:moveTo>
                  <a:pt x="101" y="118"/>
                </a:moveTo>
                <a:lnTo>
                  <a:pt x="126" y="118"/>
                </a:lnTo>
                <a:lnTo>
                  <a:pt x="139" y="118"/>
                </a:lnTo>
                <a:lnTo>
                  <a:pt x="119" y="85"/>
                </a:lnTo>
                <a:lnTo>
                  <a:pt x="101" y="67"/>
                </a:lnTo>
                <a:lnTo>
                  <a:pt x="87" y="55"/>
                </a:lnTo>
                <a:lnTo>
                  <a:pt x="87" y="43"/>
                </a:lnTo>
                <a:lnTo>
                  <a:pt x="77" y="35"/>
                </a:lnTo>
                <a:lnTo>
                  <a:pt x="51" y="35"/>
                </a:lnTo>
                <a:lnTo>
                  <a:pt x="26" y="26"/>
                </a:lnTo>
                <a:lnTo>
                  <a:pt x="19" y="17"/>
                </a:lnTo>
                <a:lnTo>
                  <a:pt x="14" y="0"/>
                </a:lnTo>
                <a:lnTo>
                  <a:pt x="1" y="18"/>
                </a:lnTo>
                <a:lnTo>
                  <a:pt x="1" y="18"/>
                </a:lnTo>
                <a:lnTo>
                  <a:pt x="0" y="26"/>
                </a:lnTo>
                <a:lnTo>
                  <a:pt x="0" y="32"/>
                </a:lnTo>
                <a:lnTo>
                  <a:pt x="1" y="35"/>
                </a:lnTo>
                <a:lnTo>
                  <a:pt x="1" y="35"/>
                </a:lnTo>
                <a:lnTo>
                  <a:pt x="4" y="40"/>
                </a:lnTo>
                <a:lnTo>
                  <a:pt x="5" y="47"/>
                </a:lnTo>
                <a:lnTo>
                  <a:pt x="5" y="47"/>
                </a:lnTo>
                <a:lnTo>
                  <a:pt x="8" y="54"/>
                </a:lnTo>
                <a:lnTo>
                  <a:pt x="8" y="54"/>
                </a:lnTo>
                <a:lnTo>
                  <a:pt x="9" y="57"/>
                </a:lnTo>
                <a:lnTo>
                  <a:pt x="9" y="57"/>
                </a:lnTo>
                <a:lnTo>
                  <a:pt x="5" y="58"/>
                </a:lnTo>
                <a:lnTo>
                  <a:pt x="5" y="58"/>
                </a:lnTo>
                <a:lnTo>
                  <a:pt x="7" y="58"/>
                </a:lnTo>
                <a:lnTo>
                  <a:pt x="14" y="60"/>
                </a:lnTo>
                <a:lnTo>
                  <a:pt x="14" y="60"/>
                </a:lnTo>
                <a:lnTo>
                  <a:pt x="29" y="61"/>
                </a:lnTo>
                <a:lnTo>
                  <a:pt x="29" y="61"/>
                </a:lnTo>
                <a:lnTo>
                  <a:pt x="30" y="60"/>
                </a:lnTo>
                <a:lnTo>
                  <a:pt x="30" y="60"/>
                </a:lnTo>
                <a:lnTo>
                  <a:pt x="33" y="60"/>
                </a:lnTo>
                <a:lnTo>
                  <a:pt x="33" y="60"/>
                </a:lnTo>
                <a:lnTo>
                  <a:pt x="44" y="62"/>
                </a:lnTo>
                <a:lnTo>
                  <a:pt x="50" y="62"/>
                </a:lnTo>
                <a:lnTo>
                  <a:pt x="53" y="62"/>
                </a:lnTo>
                <a:lnTo>
                  <a:pt x="61" y="69"/>
                </a:lnTo>
                <a:lnTo>
                  <a:pt x="66" y="79"/>
                </a:lnTo>
                <a:lnTo>
                  <a:pt x="75" y="108"/>
                </a:lnTo>
                <a:lnTo>
                  <a:pt x="93" y="128"/>
                </a:lnTo>
                <a:lnTo>
                  <a:pt x="101" y="118"/>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20911A5E-E208-81C0-3EFE-0487DF99FE14}"/>
              </a:ext>
            </a:extLst>
          </p:cNvPr>
          <p:cNvGrpSpPr/>
          <p:nvPr/>
        </p:nvGrpSpPr>
        <p:grpSpPr>
          <a:xfrm>
            <a:off x="2212852" y="2582748"/>
            <a:ext cx="3607039" cy="2485245"/>
            <a:chOff x="4183649" y="1236137"/>
            <a:chExt cx="6365361" cy="4385725"/>
          </a:xfrm>
        </p:grpSpPr>
        <p:sp>
          <p:nvSpPr>
            <p:cNvPr id="60" name="Freeform 59">
              <a:extLst>
                <a:ext uri="{FF2B5EF4-FFF2-40B4-BE49-F238E27FC236}">
                  <a16:creationId xmlns:a16="http://schemas.microsoft.com/office/drawing/2014/main" id="{AF3AF646-B5FD-4900-1E46-44237B6EF3B5}"/>
                </a:ext>
              </a:extLst>
            </p:cNvPr>
            <p:cNvSpPr>
              <a:spLocks/>
            </p:cNvSpPr>
            <p:nvPr/>
          </p:nvSpPr>
          <p:spPr bwMode="auto">
            <a:xfrm>
              <a:off x="4183649" y="4313507"/>
              <a:ext cx="1545498" cy="1308355"/>
            </a:xfrm>
            <a:custGeom>
              <a:avLst/>
              <a:gdLst/>
              <a:ahLst/>
              <a:cxnLst>
                <a:cxn ang="0">
                  <a:pos x="1213" y="159"/>
                </a:cxn>
                <a:cxn ang="0">
                  <a:pos x="1074" y="134"/>
                </a:cxn>
                <a:cxn ang="0">
                  <a:pos x="913" y="80"/>
                </a:cxn>
                <a:cxn ang="0">
                  <a:pos x="799" y="58"/>
                </a:cxn>
                <a:cxn ang="0">
                  <a:pos x="644" y="39"/>
                </a:cxn>
                <a:cxn ang="0">
                  <a:pos x="484" y="169"/>
                </a:cxn>
                <a:cxn ang="0">
                  <a:pos x="335" y="208"/>
                </a:cxn>
                <a:cxn ang="0">
                  <a:pos x="396" y="437"/>
                </a:cxn>
                <a:cxn ang="0">
                  <a:pos x="500" y="518"/>
                </a:cxn>
                <a:cxn ang="0">
                  <a:pos x="376" y="551"/>
                </a:cxn>
                <a:cxn ang="0">
                  <a:pos x="280" y="515"/>
                </a:cxn>
                <a:cxn ang="0">
                  <a:pos x="182" y="583"/>
                </a:cxn>
                <a:cxn ang="0">
                  <a:pos x="285" y="722"/>
                </a:cxn>
                <a:cxn ang="0">
                  <a:pos x="447" y="716"/>
                </a:cxn>
                <a:cxn ang="0">
                  <a:pos x="440" y="860"/>
                </a:cxn>
                <a:cxn ang="0">
                  <a:pos x="354" y="883"/>
                </a:cxn>
                <a:cxn ang="0">
                  <a:pos x="232" y="902"/>
                </a:cxn>
                <a:cxn ang="0">
                  <a:pos x="142" y="1064"/>
                </a:cxn>
                <a:cxn ang="0">
                  <a:pos x="233" y="1159"/>
                </a:cxn>
                <a:cxn ang="0">
                  <a:pos x="190" y="1231"/>
                </a:cxn>
                <a:cxn ang="0">
                  <a:pos x="301" y="1227"/>
                </a:cxn>
                <a:cxn ang="0">
                  <a:pos x="339" y="1427"/>
                </a:cxn>
                <a:cxn ang="0">
                  <a:pos x="480" y="1436"/>
                </a:cxn>
                <a:cxn ang="0">
                  <a:pos x="577" y="1449"/>
                </a:cxn>
                <a:cxn ang="0">
                  <a:pos x="457" y="1650"/>
                </a:cxn>
                <a:cxn ang="0">
                  <a:pos x="262" y="1738"/>
                </a:cxn>
                <a:cxn ang="0">
                  <a:pos x="28" y="1812"/>
                </a:cxn>
                <a:cxn ang="0">
                  <a:pos x="168" y="1836"/>
                </a:cxn>
                <a:cxn ang="0">
                  <a:pos x="235" y="1832"/>
                </a:cxn>
                <a:cxn ang="0">
                  <a:pos x="339" y="1786"/>
                </a:cxn>
                <a:cxn ang="0">
                  <a:pos x="498" y="1699"/>
                </a:cxn>
                <a:cxn ang="0">
                  <a:pos x="786" y="1496"/>
                </a:cxn>
                <a:cxn ang="0">
                  <a:pos x="854" y="1343"/>
                </a:cxn>
                <a:cxn ang="0">
                  <a:pos x="945" y="1203"/>
                </a:cxn>
                <a:cxn ang="0">
                  <a:pos x="923" y="1325"/>
                </a:cxn>
                <a:cxn ang="0">
                  <a:pos x="924" y="1422"/>
                </a:cxn>
                <a:cxn ang="0">
                  <a:pos x="1116" y="1314"/>
                </a:cxn>
                <a:cxn ang="0">
                  <a:pos x="1212" y="1199"/>
                </a:cxn>
                <a:cxn ang="0">
                  <a:pos x="1178" y="1328"/>
                </a:cxn>
                <a:cxn ang="0">
                  <a:pos x="1324" y="1295"/>
                </a:cxn>
                <a:cxn ang="0">
                  <a:pos x="1610" y="1318"/>
                </a:cxn>
                <a:cxn ang="0">
                  <a:pos x="1817" y="1468"/>
                </a:cxn>
                <a:cxn ang="0">
                  <a:pos x="1958" y="1602"/>
                </a:cxn>
                <a:cxn ang="0">
                  <a:pos x="2025" y="1510"/>
                </a:cxn>
                <a:cxn ang="0">
                  <a:pos x="2022" y="1567"/>
                </a:cxn>
                <a:cxn ang="0">
                  <a:pos x="2015" y="1607"/>
                </a:cxn>
                <a:cxn ang="0">
                  <a:pos x="2025" y="1651"/>
                </a:cxn>
                <a:cxn ang="0">
                  <a:pos x="2048" y="1628"/>
                </a:cxn>
                <a:cxn ang="0">
                  <a:pos x="2073" y="1711"/>
                </a:cxn>
                <a:cxn ang="0">
                  <a:pos x="2158" y="1803"/>
                </a:cxn>
                <a:cxn ang="0">
                  <a:pos x="2186" y="1726"/>
                </a:cxn>
                <a:cxn ang="0">
                  <a:pos x="2172" y="1664"/>
                </a:cxn>
                <a:cxn ang="0">
                  <a:pos x="2241" y="1722"/>
                </a:cxn>
                <a:cxn ang="0">
                  <a:pos x="2294" y="1618"/>
                </a:cxn>
                <a:cxn ang="0">
                  <a:pos x="1996" y="1377"/>
                </a:cxn>
                <a:cxn ang="0">
                  <a:pos x="1707" y="1323"/>
                </a:cxn>
                <a:cxn ang="0">
                  <a:pos x="1461" y="755"/>
                </a:cxn>
              </a:cxnLst>
              <a:rect l="0" t="0" r="r" b="b"/>
              <a:pathLst>
                <a:path w="2302" h="1865">
                  <a:moveTo>
                    <a:pt x="1384" y="183"/>
                  </a:moveTo>
                  <a:lnTo>
                    <a:pt x="1343" y="177"/>
                  </a:lnTo>
                  <a:lnTo>
                    <a:pt x="1321" y="158"/>
                  </a:lnTo>
                  <a:lnTo>
                    <a:pt x="1296" y="134"/>
                  </a:lnTo>
                  <a:lnTo>
                    <a:pt x="1288" y="134"/>
                  </a:lnTo>
                  <a:lnTo>
                    <a:pt x="1268" y="134"/>
                  </a:lnTo>
                  <a:lnTo>
                    <a:pt x="1248" y="151"/>
                  </a:lnTo>
                  <a:lnTo>
                    <a:pt x="1213" y="159"/>
                  </a:lnTo>
                  <a:lnTo>
                    <a:pt x="1178" y="148"/>
                  </a:lnTo>
                  <a:lnTo>
                    <a:pt x="1144" y="134"/>
                  </a:lnTo>
                  <a:lnTo>
                    <a:pt x="1123" y="134"/>
                  </a:lnTo>
                  <a:lnTo>
                    <a:pt x="1095" y="143"/>
                  </a:lnTo>
                  <a:lnTo>
                    <a:pt x="1074" y="159"/>
                  </a:lnTo>
                  <a:lnTo>
                    <a:pt x="1074" y="169"/>
                  </a:lnTo>
                  <a:lnTo>
                    <a:pt x="1074" y="147"/>
                  </a:lnTo>
                  <a:lnTo>
                    <a:pt x="1074" y="134"/>
                  </a:lnTo>
                  <a:lnTo>
                    <a:pt x="1067" y="121"/>
                  </a:lnTo>
                  <a:lnTo>
                    <a:pt x="1044" y="108"/>
                  </a:lnTo>
                  <a:lnTo>
                    <a:pt x="1027" y="108"/>
                  </a:lnTo>
                  <a:lnTo>
                    <a:pt x="1010" y="116"/>
                  </a:lnTo>
                  <a:lnTo>
                    <a:pt x="999" y="116"/>
                  </a:lnTo>
                  <a:lnTo>
                    <a:pt x="948" y="116"/>
                  </a:lnTo>
                  <a:lnTo>
                    <a:pt x="924" y="97"/>
                  </a:lnTo>
                  <a:lnTo>
                    <a:pt x="913" y="80"/>
                  </a:lnTo>
                  <a:lnTo>
                    <a:pt x="913" y="64"/>
                  </a:lnTo>
                  <a:lnTo>
                    <a:pt x="876" y="54"/>
                  </a:lnTo>
                  <a:lnTo>
                    <a:pt x="852" y="62"/>
                  </a:lnTo>
                  <a:lnTo>
                    <a:pt x="834" y="41"/>
                  </a:lnTo>
                  <a:lnTo>
                    <a:pt x="826" y="33"/>
                  </a:lnTo>
                  <a:lnTo>
                    <a:pt x="816" y="43"/>
                  </a:lnTo>
                  <a:lnTo>
                    <a:pt x="816" y="55"/>
                  </a:lnTo>
                  <a:lnTo>
                    <a:pt x="799" y="58"/>
                  </a:lnTo>
                  <a:lnTo>
                    <a:pt x="786" y="44"/>
                  </a:lnTo>
                  <a:lnTo>
                    <a:pt x="786" y="33"/>
                  </a:lnTo>
                  <a:lnTo>
                    <a:pt x="794" y="33"/>
                  </a:lnTo>
                  <a:lnTo>
                    <a:pt x="786" y="18"/>
                  </a:lnTo>
                  <a:lnTo>
                    <a:pt x="765" y="0"/>
                  </a:lnTo>
                  <a:lnTo>
                    <a:pt x="730" y="18"/>
                  </a:lnTo>
                  <a:lnTo>
                    <a:pt x="720" y="43"/>
                  </a:lnTo>
                  <a:lnTo>
                    <a:pt x="644" y="39"/>
                  </a:lnTo>
                  <a:lnTo>
                    <a:pt x="630" y="51"/>
                  </a:lnTo>
                  <a:lnTo>
                    <a:pt x="613" y="62"/>
                  </a:lnTo>
                  <a:lnTo>
                    <a:pt x="593" y="84"/>
                  </a:lnTo>
                  <a:lnTo>
                    <a:pt x="544" y="93"/>
                  </a:lnTo>
                  <a:lnTo>
                    <a:pt x="515" y="118"/>
                  </a:lnTo>
                  <a:lnTo>
                    <a:pt x="500" y="129"/>
                  </a:lnTo>
                  <a:lnTo>
                    <a:pt x="484" y="133"/>
                  </a:lnTo>
                  <a:lnTo>
                    <a:pt x="484" y="169"/>
                  </a:lnTo>
                  <a:lnTo>
                    <a:pt x="473" y="193"/>
                  </a:lnTo>
                  <a:lnTo>
                    <a:pt x="459" y="205"/>
                  </a:lnTo>
                  <a:lnTo>
                    <a:pt x="418" y="219"/>
                  </a:lnTo>
                  <a:lnTo>
                    <a:pt x="396" y="219"/>
                  </a:lnTo>
                  <a:lnTo>
                    <a:pt x="382" y="219"/>
                  </a:lnTo>
                  <a:lnTo>
                    <a:pt x="364" y="219"/>
                  </a:lnTo>
                  <a:lnTo>
                    <a:pt x="346" y="209"/>
                  </a:lnTo>
                  <a:lnTo>
                    <a:pt x="335" y="208"/>
                  </a:lnTo>
                  <a:lnTo>
                    <a:pt x="326" y="232"/>
                  </a:lnTo>
                  <a:lnTo>
                    <a:pt x="326" y="252"/>
                  </a:lnTo>
                  <a:lnTo>
                    <a:pt x="305" y="252"/>
                  </a:lnTo>
                  <a:lnTo>
                    <a:pt x="305" y="264"/>
                  </a:lnTo>
                  <a:lnTo>
                    <a:pt x="294" y="264"/>
                  </a:lnTo>
                  <a:lnTo>
                    <a:pt x="359" y="334"/>
                  </a:lnTo>
                  <a:lnTo>
                    <a:pt x="394" y="369"/>
                  </a:lnTo>
                  <a:lnTo>
                    <a:pt x="396" y="437"/>
                  </a:lnTo>
                  <a:lnTo>
                    <a:pt x="462" y="458"/>
                  </a:lnTo>
                  <a:lnTo>
                    <a:pt x="468" y="479"/>
                  </a:lnTo>
                  <a:lnTo>
                    <a:pt x="468" y="497"/>
                  </a:lnTo>
                  <a:lnTo>
                    <a:pt x="480" y="509"/>
                  </a:lnTo>
                  <a:lnTo>
                    <a:pt x="480" y="509"/>
                  </a:lnTo>
                  <a:lnTo>
                    <a:pt x="487" y="513"/>
                  </a:lnTo>
                  <a:lnTo>
                    <a:pt x="500" y="518"/>
                  </a:lnTo>
                  <a:lnTo>
                    <a:pt x="500" y="518"/>
                  </a:lnTo>
                  <a:lnTo>
                    <a:pt x="514" y="523"/>
                  </a:lnTo>
                  <a:lnTo>
                    <a:pt x="522" y="527"/>
                  </a:lnTo>
                  <a:lnTo>
                    <a:pt x="500" y="541"/>
                  </a:lnTo>
                  <a:lnTo>
                    <a:pt x="480" y="559"/>
                  </a:lnTo>
                  <a:lnTo>
                    <a:pt x="452" y="572"/>
                  </a:lnTo>
                  <a:lnTo>
                    <a:pt x="418" y="562"/>
                  </a:lnTo>
                  <a:lnTo>
                    <a:pt x="389" y="563"/>
                  </a:lnTo>
                  <a:lnTo>
                    <a:pt x="376" y="551"/>
                  </a:lnTo>
                  <a:lnTo>
                    <a:pt x="361" y="538"/>
                  </a:lnTo>
                  <a:lnTo>
                    <a:pt x="364" y="530"/>
                  </a:lnTo>
                  <a:lnTo>
                    <a:pt x="369" y="509"/>
                  </a:lnTo>
                  <a:lnTo>
                    <a:pt x="355" y="498"/>
                  </a:lnTo>
                  <a:lnTo>
                    <a:pt x="323" y="499"/>
                  </a:lnTo>
                  <a:lnTo>
                    <a:pt x="294" y="501"/>
                  </a:lnTo>
                  <a:lnTo>
                    <a:pt x="280" y="506"/>
                  </a:lnTo>
                  <a:lnTo>
                    <a:pt x="280" y="515"/>
                  </a:lnTo>
                  <a:lnTo>
                    <a:pt x="261" y="520"/>
                  </a:lnTo>
                  <a:lnTo>
                    <a:pt x="253" y="515"/>
                  </a:lnTo>
                  <a:lnTo>
                    <a:pt x="215" y="537"/>
                  </a:lnTo>
                  <a:lnTo>
                    <a:pt x="190" y="541"/>
                  </a:lnTo>
                  <a:lnTo>
                    <a:pt x="172" y="541"/>
                  </a:lnTo>
                  <a:lnTo>
                    <a:pt x="156" y="554"/>
                  </a:lnTo>
                  <a:lnTo>
                    <a:pt x="162" y="563"/>
                  </a:lnTo>
                  <a:lnTo>
                    <a:pt x="182" y="583"/>
                  </a:lnTo>
                  <a:lnTo>
                    <a:pt x="204" y="597"/>
                  </a:lnTo>
                  <a:lnTo>
                    <a:pt x="235" y="611"/>
                  </a:lnTo>
                  <a:lnTo>
                    <a:pt x="222" y="619"/>
                  </a:lnTo>
                  <a:lnTo>
                    <a:pt x="197" y="630"/>
                  </a:lnTo>
                  <a:lnTo>
                    <a:pt x="204" y="676"/>
                  </a:lnTo>
                  <a:lnTo>
                    <a:pt x="221" y="698"/>
                  </a:lnTo>
                  <a:lnTo>
                    <a:pt x="253" y="713"/>
                  </a:lnTo>
                  <a:lnTo>
                    <a:pt x="285" y="722"/>
                  </a:lnTo>
                  <a:lnTo>
                    <a:pt x="326" y="722"/>
                  </a:lnTo>
                  <a:lnTo>
                    <a:pt x="366" y="722"/>
                  </a:lnTo>
                  <a:lnTo>
                    <a:pt x="380" y="748"/>
                  </a:lnTo>
                  <a:lnTo>
                    <a:pt x="394" y="748"/>
                  </a:lnTo>
                  <a:lnTo>
                    <a:pt x="405" y="731"/>
                  </a:lnTo>
                  <a:lnTo>
                    <a:pt x="416" y="722"/>
                  </a:lnTo>
                  <a:lnTo>
                    <a:pt x="432" y="716"/>
                  </a:lnTo>
                  <a:lnTo>
                    <a:pt x="447" y="716"/>
                  </a:lnTo>
                  <a:lnTo>
                    <a:pt x="473" y="723"/>
                  </a:lnTo>
                  <a:lnTo>
                    <a:pt x="479" y="748"/>
                  </a:lnTo>
                  <a:lnTo>
                    <a:pt x="459" y="769"/>
                  </a:lnTo>
                  <a:lnTo>
                    <a:pt x="440" y="769"/>
                  </a:lnTo>
                  <a:lnTo>
                    <a:pt x="451" y="805"/>
                  </a:lnTo>
                  <a:lnTo>
                    <a:pt x="461" y="830"/>
                  </a:lnTo>
                  <a:lnTo>
                    <a:pt x="452" y="860"/>
                  </a:lnTo>
                  <a:lnTo>
                    <a:pt x="440" y="860"/>
                  </a:lnTo>
                  <a:lnTo>
                    <a:pt x="426" y="873"/>
                  </a:lnTo>
                  <a:lnTo>
                    <a:pt x="408" y="873"/>
                  </a:lnTo>
                  <a:lnTo>
                    <a:pt x="400" y="873"/>
                  </a:lnTo>
                  <a:lnTo>
                    <a:pt x="384" y="873"/>
                  </a:lnTo>
                  <a:lnTo>
                    <a:pt x="379" y="862"/>
                  </a:lnTo>
                  <a:lnTo>
                    <a:pt x="369" y="873"/>
                  </a:lnTo>
                  <a:lnTo>
                    <a:pt x="365" y="883"/>
                  </a:lnTo>
                  <a:lnTo>
                    <a:pt x="354" y="883"/>
                  </a:lnTo>
                  <a:lnTo>
                    <a:pt x="337" y="902"/>
                  </a:lnTo>
                  <a:lnTo>
                    <a:pt x="328" y="902"/>
                  </a:lnTo>
                  <a:lnTo>
                    <a:pt x="312" y="902"/>
                  </a:lnTo>
                  <a:lnTo>
                    <a:pt x="301" y="902"/>
                  </a:lnTo>
                  <a:lnTo>
                    <a:pt x="287" y="883"/>
                  </a:lnTo>
                  <a:lnTo>
                    <a:pt x="271" y="877"/>
                  </a:lnTo>
                  <a:lnTo>
                    <a:pt x="255" y="880"/>
                  </a:lnTo>
                  <a:lnTo>
                    <a:pt x="232" y="902"/>
                  </a:lnTo>
                  <a:lnTo>
                    <a:pt x="225" y="926"/>
                  </a:lnTo>
                  <a:lnTo>
                    <a:pt x="208" y="952"/>
                  </a:lnTo>
                  <a:lnTo>
                    <a:pt x="180" y="967"/>
                  </a:lnTo>
                  <a:lnTo>
                    <a:pt x="156" y="995"/>
                  </a:lnTo>
                  <a:lnTo>
                    <a:pt x="143" y="1019"/>
                  </a:lnTo>
                  <a:lnTo>
                    <a:pt x="131" y="1028"/>
                  </a:lnTo>
                  <a:lnTo>
                    <a:pt x="131" y="1037"/>
                  </a:lnTo>
                  <a:lnTo>
                    <a:pt x="142" y="1064"/>
                  </a:lnTo>
                  <a:lnTo>
                    <a:pt x="150" y="1087"/>
                  </a:lnTo>
                  <a:lnTo>
                    <a:pt x="161" y="1105"/>
                  </a:lnTo>
                  <a:lnTo>
                    <a:pt x="187" y="1121"/>
                  </a:lnTo>
                  <a:lnTo>
                    <a:pt x="203" y="1121"/>
                  </a:lnTo>
                  <a:lnTo>
                    <a:pt x="224" y="1121"/>
                  </a:lnTo>
                  <a:lnTo>
                    <a:pt x="232" y="1121"/>
                  </a:lnTo>
                  <a:lnTo>
                    <a:pt x="244" y="1138"/>
                  </a:lnTo>
                  <a:lnTo>
                    <a:pt x="233" y="1159"/>
                  </a:lnTo>
                  <a:lnTo>
                    <a:pt x="211" y="1143"/>
                  </a:lnTo>
                  <a:lnTo>
                    <a:pt x="190" y="1143"/>
                  </a:lnTo>
                  <a:lnTo>
                    <a:pt x="171" y="1143"/>
                  </a:lnTo>
                  <a:lnTo>
                    <a:pt x="153" y="1159"/>
                  </a:lnTo>
                  <a:lnTo>
                    <a:pt x="157" y="1191"/>
                  </a:lnTo>
                  <a:lnTo>
                    <a:pt x="161" y="1205"/>
                  </a:lnTo>
                  <a:lnTo>
                    <a:pt x="172" y="1218"/>
                  </a:lnTo>
                  <a:lnTo>
                    <a:pt x="190" y="1231"/>
                  </a:lnTo>
                  <a:lnTo>
                    <a:pt x="203" y="1243"/>
                  </a:lnTo>
                  <a:lnTo>
                    <a:pt x="222" y="1255"/>
                  </a:lnTo>
                  <a:lnTo>
                    <a:pt x="229" y="1255"/>
                  </a:lnTo>
                  <a:lnTo>
                    <a:pt x="243" y="1266"/>
                  </a:lnTo>
                  <a:lnTo>
                    <a:pt x="260" y="1266"/>
                  </a:lnTo>
                  <a:lnTo>
                    <a:pt x="271" y="1257"/>
                  </a:lnTo>
                  <a:lnTo>
                    <a:pt x="290" y="1236"/>
                  </a:lnTo>
                  <a:lnTo>
                    <a:pt x="301" y="1227"/>
                  </a:lnTo>
                  <a:lnTo>
                    <a:pt x="308" y="1266"/>
                  </a:lnTo>
                  <a:lnTo>
                    <a:pt x="315" y="1304"/>
                  </a:lnTo>
                  <a:lnTo>
                    <a:pt x="316" y="1327"/>
                  </a:lnTo>
                  <a:lnTo>
                    <a:pt x="301" y="1348"/>
                  </a:lnTo>
                  <a:lnTo>
                    <a:pt x="297" y="1366"/>
                  </a:lnTo>
                  <a:lnTo>
                    <a:pt x="292" y="1427"/>
                  </a:lnTo>
                  <a:lnTo>
                    <a:pt x="319" y="1427"/>
                  </a:lnTo>
                  <a:lnTo>
                    <a:pt x="339" y="1427"/>
                  </a:lnTo>
                  <a:lnTo>
                    <a:pt x="371" y="1400"/>
                  </a:lnTo>
                  <a:lnTo>
                    <a:pt x="380" y="1400"/>
                  </a:lnTo>
                  <a:lnTo>
                    <a:pt x="418" y="1427"/>
                  </a:lnTo>
                  <a:lnTo>
                    <a:pt x="441" y="1447"/>
                  </a:lnTo>
                  <a:lnTo>
                    <a:pt x="457" y="1467"/>
                  </a:lnTo>
                  <a:lnTo>
                    <a:pt x="461" y="1479"/>
                  </a:lnTo>
                  <a:lnTo>
                    <a:pt x="473" y="1464"/>
                  </a:lnTo>
                  <a:lnTo>
                    <a:pt x="480" y="1436"/>
                  </a:lnTo>
                  <a:lnTo>
                    <a:pt x="498" y="1420"/>
                  </a:lnTo>
                  <a:lnTo>
                    <a:pt x="519" y="1417"/>
                  </a:lnTo>
                  <a:lnTo>
                    <a:pt x="498" y="1441"/>
                  </a:lnTo>
                  <a:lnTo>
                    <a:pt x="505" y="1450"/>
                  </a:lnTo>
                  <a:lnTo>
                    <a:pt x="530" y="1452"/>
                  </a:lnTo>
                  <a:lnTo>
                    <a:pt x="544" y="1452"/>
                  </a:lnTo>
                  <a:lnTo>
                    <a:pt x="566" y="1449"/>
                  </a:lnTo>
                  <a:lnTo>
                    <a:pt x="577" y="1449"/>
                  </a:lnTo>
                  <a:lnTo>
                    <a:pt x="555" y="1479"/>
                  </a:lnTo>
                  <a:lnTo>
                    <a:pt x="552" y="1492"/>
                  </a:lnTo>
                  <a:lnTo>
                    <a:pt x="543" y="1520"/>
                  </a:lnTo>
                  <a:lnTo>
                    <a:pt x="536" y="1557"/>
                  </a:lnTo>
                  <a:lnTo>
                    <a:pt x="530" y="1589"/>
                  </a:lnTo>
                  <a:lnTo>
                    <a:pt x="508" y="1602"/>
                  </a:lnTo>
                  <a:lnTo>
                    <a:pt x="475" y="1625"/>
                  </a:lnTo>
                  <a:lnTo>
                    <a:pt x="457" y="1650"/>
                  </a:lnTo>
                  <a:lnTo>
                    <a:pt x="437" y="1667"/>
                  </a:lnTo>
                  <a:lnTo>
                    <a:pt x="389" y="1676"/>
                  </a:lnTo>
                  <a:lnTo>
                    <a:pt x="366" y="1689"/>
                  </a:lnTo>
                  <a:lnTo>
                    <a:pt x="343" y="1711"/>
                  </a:lnTo>
                  <a:lnTo>
                    <a:pt x="322" y="1740"/>
                  </a:lnTo>
                  <a:lnTo>
                    <a:pt x="305" y="1754"/>
                  </a:lnTo>
                  <a:lnTo>
                    <a:pt x="286" y="1738"/>
                  </a:lnTo>
                  <a:lnTo>
                    <a:pt x="262" y="1738"/>
                  </a:lnTo>
                  <a:lnTo>
                    <a:pt x="221" y="1740"/>
                  </a:lnTo>
                  <a:lnTo>
                    <a:pt x="193" y="1754"/>
                  </a:lnTo>
                  <a:lnTo>
                    <a:pt x="180" y="1778"/>
                  </a:lnTo>
                  <a:lnTo>
                    <a:pt x="164" y="1790"/>
                  </a:lnTo>
                  <a:lnTo>
                    <a:pt x="131" y="1800"/>
                  </a:lnTo>
                  <a:lnTo>
                    <a:pt x="111" y="1812"/>
                  </a:lnTo>
                  <a:lnTo>
                    <a:pt x="86" y="1812"/>
                  </a:lnTo>
                  <a:lnTo>
                    <a:pt x="28" y="1812"/>
                  </a:lnTo>
                  <a:lnTo>
                    <a:pt x="0" y="1847"/>
                  </a:lnTo>
                  <a:lnTo>
                    <a:pt x="0" y="1865"/>
                  </a:lnTo>
                  <a:lnTo>
                    <a:pt x="46" y="1865"/>
                  </a:lnTo>
                  <a:lnTo>
                    <a:pt x="97" y="1865"/>
                  </a:lnTo>
                  <a:lnTo>
                    <a:pt x="125" y="1840"/>
                  </a:lnTo>
                  <a:lnTo>
                    <a:pt x="149" y="1833"/>
                  </a:lnTo>
                  <a:lnTo>
                    <a:pt x="168" y="1836"/>
                  </a:lnTo>
                  <a:lnTo>
                    <a:pt x="168" y="1836"/>
                  </a:lnTo>
                  <a:lnTo>
                    <a:pt x="172" y="1836"/>
                  </a:lnTo>
                  <a:lnTo>
                    <a:pt x="176" y="1837"/>
                  </a:lnTo>
                  <a:lnTo>
                    <a:pt x="179" y="1840"/>
                  </a:lnTo>
                  <a:lnTo>
                    <a:pt x="179" y="1840"/>
                  </a:lnTo>
                  <a:lnTo>
                    <a:pt x="180" y="1844"/>
                  </a:lnTo>
                  <a:lnTo>
                    <a:pt x="205" y="1846"/>
                  </a:lnTo>
                  <a:lnTo>
                    <a:pt x="208" y="1832"/>
                  </a:lnTo>
                  <a:lnTo>
                    <a:pt x="235" y="1832"/>
                  </a:lnTo>
                  <a:lnTo>
                    <a:pt x="233" y="1793"/>
                  </a:lnTo>
                  <a:lnTo>
                    <a:pt x="240" y="1782"/>
                  </a:lnTo>
                  <a:lnTo>
                    <a:pt x="257" y="1812"/>
                  </a:lnTo>
                  <a:lnTo>
                    <a:pt x="280" y="1821"/>
                  </a:lnTo>
                  <a:lnTo>
                    <a:pt x="305" y="1835"/>
                  </a:lnTo>
                  <a:lnTo>
                    <a:pt x="314" y="1832"/>
                  </a:lnTo>
                  <a:lnTo>
                    <a:pt x="307" y="1804"/>
                  </a:lnTo>
                  <a:lnTo>
                    <a:pt x="339" y="1786"/>
                  </a:lnTo>
                  <a:lnTo>
                    <a:pt x="364" y="1779"/>
                  </a:lnTo>
                  <a:lnTo>
                    <a:pt x="386" y="1779"/>
                  </a:lnTo>
                  <a:lnTo>
                    <a:pt x="416" y="1771"/>
                  </a:lnTo>
                  <a:lnTo>
                    <a:pt x="439" y="1763"/>
                  </a:lnTo>
                  <a:lnTo>
                    <a:pt x="448" y="1738"/>
                  </a:lnTo>
                  <a:lnTo>
                    <a:pt x="462" y="1724"/>
                  </a:lnTo>
                  <a:lnTo>
                    <a:pt x="482" y="1708"/>
                  </a:lnTo>
                  <a:lnTo>
                    <a:pt x="498" y="1699"/>
                  </a:lnTo>
                  <a:lnTo>
                    <a:pt x="540" y="1688"/>
                  </a:lnTo>
                  <a:lnTo>
                    <a:pt x="570" y="1665"/>
                  </a:lnTo>
                  <a:lnTo>
                    <a:pt x="604" y="1654"/>
                  </a:lnTo>
                  <a:lnTo>
                    <a:pt x="609" y="1615"/>
                  </a:lnTo>
                  <a:lnTo>
                    <a:pt x="694" y="1574"/>
                  </a:lnTo>
                  <a:lnTo>
                    <a:pt x="736" y="1545"/>
                  </a:lnTo>
                  <a:lnTo>
                    <a:pt x="761" y="1510"/>
                  </a:lnTo>
                  <a:lnTo>
                    <a:pt x="786" y="1496"/>
                  </a:lnTo>
                  <a:lnTo>
                    <a:pt x="801" y="1474"/>
                  </a:lnTo>
                  <a:lnTo>
                    <a:pt x="795" y="1446"/>
                  </a:lnTo>
                  <a:lnTo>
                    <a:pt x="762" y="1436"/>
                  </a:lnTo>
                  <a:lnTo>
                    <a:pt x="767" y="1411"/>
                  </a:lnTo>
                  <a:lnTo>
                    <a:pt x="788" y="1388"/>
                  </a:lnTo>
                  <a:lnTo>
                    <a:pt x="809" y="1371"/>
                  </a:lnTo>
                  <a:lnTo>
                    <a:pt x="840" y="1356"/>
                  </a:lnTo>
                  <a:lnTo>
                    <a:pt x="854" y="1343"/>
                  </a:lnTo>
                  <a:lnTo>
                    <a:pt x="856" y="1328"/>
                  </a:lnTo>
                  <a:lnTo>
                    <a:pt x="849" y="1307"/>
                  </a:lnTo>
                  <a:lnTo>
                    <a:pt x="852" y="1299"/>
                  </a:lnTo>
                  <a:lnTo>
                    <a:pt x="867" y="1299"/>
                  </a:lnTo>
                  <a:lnTo>
                    <a:pt x="874" y="1274"/>
                  </a:lnTo>
                  <a:lnTo>
                    <a:pt x="885" y="1250"/>
                  </a:lnTo>
                  <a:lnTo>
                    <a:pt x="915" y="1224"/>
                  </a:lnTo>
                  <a:lnTo>
                    <a:pt x="945" y="1203"/>
                  </a:lnTo>
                  <a:lnTo>
                    <a:pt x="977" y="1189"/>
                  </a:lnTo>
                  <a:lnTo>
                    <a:pt x="1019" y="1205"/>
                  </a:lnTo>
                  <a:lnTo>
                    <a:pt x="1041" y="1210"/>
                  </a:lnTo>
                  <a:lnTo>
                    <a:pt x="1053" y="1230"/>
                  </a:lnTo>
                  <a:lnTo>
                    <a:pt x="971" y="1218"/>
                  </a:lnTo>
                  <a:lnTo>
                    <a:pt x="947" y="1248"/>
                  </a:lnTo>
                  <a:lnTo>
                    <a:pt x="934" y="1296"/>
                  </a:lnTo>
                  <a:lnTo>
                    <a:pt x="923" y="1325"/>
                  </a:lnTo>
                  <a:lnTo>
                    <a:pt x="903" y="1360"/>
                  </a:lnTo>
                  <a:lnTo>
                    <a:pt x="908" y="1374"/>
                  </a:lnTo>
                  <a:lnTo>
                    <a:pt x="934" y="1374"/>
                  </a:lnTo>
                  <a:lnTo>
                    <a:pt x="915" y="1396"/>
                  </a:lnTo>
                  <a:lnTo>
                    <a:pt x="892" y="1406"/>
                  </a:lnTo>
                  <a:lnTo>
                    <a:pt x="895" y="1417"/>
                  </a:lnTo>
                  <a:lnTo>
                    <a:pt x="905" y="1429"/>
                  </a:lnTo>
                  <a:lnTo>
                    <a:pt x="924" y="1422"/>
                  </a:lnTo>
                  <a:lnTo>
                    <a:pt x="956" y="1416"/>
                  </a:lnTo>
                  <a:lnTo>
                    <a:pt x="990" y="1391"/>
                  </a:lnTo>
                  <a:lnTo>
                    <a:pt x="995" y="1381"/>
                  </a:lnTo>
                  <a:lnTo>
                    <a:pt x="1031" y="1367"/>
                  </a:lnTo>
                  <a:lnTo>
                    <a:pt x="1039" y="1335"/>
                  </a:lnTo>
                  <a:lnTo>
                    <a:pt x="1070" y="1336"/>
                  </a:lnTo>
                  <a:lnTo>
                    <a:pt x="1091" y="1335"/>
                  </a:lnTo>
                  <a:lnTo>
                    <a:pt x="1116" y="1314"/>
                  </a:lnTo>
                  <a:lnTo>
                    <a:pt x="1123" y="1274"/>
                  </a:lnTo>
                  <a:lnTo>
                    <a:pt x="1105" y="1255"/>
                  </a:lnTo>
                  <a:lnTo>
                    <a:pt x="1114" y="1223"/>
                  </a:lnTo>
                  <a:lnTo>
                    <a:pt x="1127" y="1210"/>
                  </a:lnTo>
                  <a:lnTo>
                    <a:pt x="1155" y="1214"/>
                  </a:lnTo>
                  <a:lnTo>
                    <a:pt x="1188" y="1214"/>
                  </a:lnTo>
                  <a:lnTo>
                    <a:pt x="1195" y="1210"/>
                  </a:lnTo>
                  <a:lnTo>
                    <a:pt x="1212" y="1199"/>
                  </a:lnTo>
                  <a:lnTo>
                    <a:pt x="1213" y="1231"/>
                  </a:lnTo>
                  <a:lnTo>
                    <a:pt x="1230" y="1241"/>
                  </a:lnTo>
                  <a:lnTo>
                    <a:pt x="1241" y="1241"/>
                  </a:lnTo>
                  <a:lnTo>
                    <a:pt x="1225" y="1256"/>
                  </a:lnTo>
                  <a:lnTo>
                    <a:pt x="1207" y="1277"/>
                  </a:lnTo>
                  <a:lnTo>
                    <a:pt x="1178" y="1306"/>
                  </a:lnTo>
                  <a:lnTo>
                    <a:pt x="1155" y="1320"/>
                  </a:lnTo>
                  <a:lnTo>
                    <a:pt x="1178" y="1328"/>
                  </a:lnTo>
                  <a:lnTo>
                    <a:pt x="1188" y="1317"/>
                  </a:lnTo>
                  <a:lnTo>
                    <a:pt x="1207" y="1296"/>
                  </a:lnTo>
                  <a:lnTo>
                    <a:pt x="1225" y="1286"/>
                  </a:lnTo>
                  <a:lnTo>
                    <a:pt x="1248" y="1270"/>
                  </a:lnTo>
                  <a:lnTo>
                    <a:pt x="1262" y="1270"/>
                  </a:lnTo>
                  <a:lnTo>
                    <a:pt x="1282" y="1270"/>
                  </a:lnTo>
                  <a:lnTo>
                    <a:pt x="1302" y="1278"/>
                  </a:lnTo>
                  <a:lnTo>
                    <a:pt x="1324" y="1295"/>
                  </a:lnTo>
                  <a:lnTo>
                    <a:pt x="1339" y="1286"/>
                  </a:lnTo>
                  <a:lnTo>
                    <a:pt x="1331" y="1324"/>
                  </a:lnTo>
                  <a:lnTo>
                    <a:pt x="1370" y="1313"/>
                  </a:lnTo>
                  <a:lnTo>
                    <a:pt x="1434" y="1299"/>
                  </a:lnTo>
                  <a:lnTo>
                    <a:pt x="1492" y="1304"/>
                  </a:lnTo>
                  <a:lnTo>
                    <a:pt x="1525" y="1314"/>
                  </a:lnTo>
                  <a:lnTo>
                    <a:pt x="1554" y="1317"/>
                  </a:lnTo>
                  <a:lnTo>
                    <a:pt x="1610" y="1318"/>
                  </a:lnTo>
                  <a:lnTo>
                    <a:pt x="1622" y="1307"/>
                  </a:lnTo>
                  <a:lnTo>
                    <a:pt x="1622" y="1341"/>
                  </a:lnTo>
                  <a:lnTo>
                    <a:pt x="1649" y="1370"/>
                  </a:lnTo>
                  <a:lnTo>
                    <a:pt x="1693" y="1377"/>
                  </a:lnTo>
                  <a:lnTo>
                    <a:pt x="1710" y="1371"/>
                  </a:lnTo>
                  <a:lnTo>
                    <a:pt x="1742" y="1411"/>
                  </a:lnTo>
                  <a:lnTo>
                    <a:pt x="1793" y="1459"/>
                  </a:lnTo>
                  <a:lnTo>
                    <a:pt x="1817" y="1468"/>
                  </a:lnTo>
                  <a:lnTo>
                    <a:pt x="1829" y="1447"/>
                  </a:lnTo>
                  <a:lnTo>
                    <a:pt x="1829" y="1479"/>
                  </a:lnTo>
                  <a:lnTo>
                    <a:pt x="1872" y="1532"/>
                  </a:lnTo>
                  <a:lnTo>
                    <a:pt x="1892" y="1547"/>
                  </a:lnTo>
                  <a:lnTo>
                    <a:pt x="1904" y="1581"/>
                  </a:lnTo>
                  <a:lnTo>
                    <a:pt x="1914" y="1585"/>
                  </a:lnTo>
                  <a:lnTo>
                    <a:pt x="1923" y="1554"/>
                  </a:lnTo>
                  <a:lnTo>
                    <a:pt x="1958" y="1602"/>
                  </a:lnTo>
                  <a:lnTo>
                    <a:pt x="1985" y="1658"/>
                  </a:lnTo>
                  <a:lnTo>
                    <a:pt x="2004" y="1660"/>
                  </a:lnTo>
                  <a:lnTo>
                    <a:pt x="1985" y="1613"/>
                  </a:lnTo>
                  <a:lnTo>
                    <a:pt x="1979" y="1575"/>
                  </a:lnTo>
                  <a:lnTo>
                    <a:pt x="1982" y="1564"/>
                  </a:lnTo>
                  <a:lnTo>
                    <a:pt x="1994" y="1554"/>
                  </a:lnTo>
                  <a:lnTo>
                    <a:pt x="2014" y="1532"/>
                  </a:lnTo>
                  <a:lnTo>
                    <a:pt x="2025" y="1510"/>
                  </a:lnTo>
                  <a:lnTo>
                    <a:pt x="2033" y="1503"/>
                  </a:lnTo>
                  <a:lnTo>
                    <a:pt x="2048" y="1535"/>
                  </a:lnTo>
                  <a:lnTo>
                    <a:pt x="2033" y="1554"/>
                  </a:lnTo>
                  <a:lnTo>
                    <a:pt x="2033" y="1554"/>
                  </a:lnTo>
                  <a:lnTo>
                    <a:pt x="2030" y="1560"/>
                  </a:lnTo>
                  <a:lnTo>
                    <a:pt x="2026" y="1564"/>
                  </a:lnTo>
                  <a:lnTo>
                    <a:pt x="2022" y="1567"/>
                  </a:lnTo>
                  <a:lnTo>
                    <a:pt x="2022" y="1567"/>
                  </a:lnTo>
                  <a:lnTo>
                    <a:pt x="2012" y="1574"/>
                  </a:lnTo>
                  <a:lnTo>
                    <a:pt x="2007" y="1577"/>
                  </a:lnTo>
                  <a:lnTo>
                    <a:pt x="2007" y="1577"/>
                  </a:lnTo>
                  <a:lnTo>
                    <a:pt x="2008" y="1581"/>
                  </a:lnTo>
                  <a:lnTo>
                    <a:pt x="2010" y="1592"/>
                  </a:lnTo>
                  <a:lnTo>
                    <a:pt x="2010" y="1592"/>
                  </a:lnTo>
                  <a:lnTo>
                    <a:pt x="2012" y="1603"/>
                  </a:lnTo>
                  <a:lnTo>
                    <a:pt x="2015" y="1607"/>
                  </a:lnTo>
                  <a:lnTo>
                    <a:pt x="2015" y="1607"/>
                  </a:lnTo>
                  <a:lnTo>
                    <a:pt x="2018" y="1611"/>
                  </a:lnTo>
                  <a:lnTo>
                    <a:pt x="2019" y="1615"/>
                  </a:lnTo>
                  <a:lnTo>
                    <a:pt x="2021" y="1622"/>
                  </a:lnTo>
                  <a:lnTo>
                    <a:pt x="2021" y="1622"/>
                  </a:lnTo>
                  <a:lnTo>
                    <a:pt x="2022" y="1646"/>
                  </a:lnTo>
                  <a:lnTo>
                    <a:pt x="2022" y="1646"/>
                  </a:lnTo>
                  <a:lnTo>
                    <a:pt x="2025" y="1651"/>
                  </a:lnTo>
                  <a:lnTo>
                    <a:pt x="2026" y="1657"/>
                  </a:lnTo>
                  <a:lnTo>
                    <a:pt x="2026" y="1661"/>
                  </a:lnTo>
                  <a:lnTo>
                    <a:pt x="2026" y="1661"/>
                  </a:lnTo>
                  <a:lnTo>
                    <a:pt x="2028" y="1671"/>
                  </a:lnTo>
                  <a:lnTo>
                    <a:pt x="2028" y="1676"/>
                  </a:lnTo>
                  <a:lnTo>
                    <a:pt x="2036" y="1667"/>
                  </a:lnTo>
                  <a:lnTo>
                    <a:pt x="2048" y="1656"/>
                  </a:lnTo>
                  <a:lnTo>
                    <a:pt x="2048" y="1628"/>
                  </a:lnTo>
                  <a:lnTo>
                    <a:pt x="2048" y="1618"/>
                  </a:lnTo>
                  <a:lnTo>
                    <a:pt x="2058" y="1608"/>
                  </a:lnTo>
                  <a:lnTo>
                    <a:pt x="2084" y="1613"/>
                  </a:lnTo>
                  <a:lnTo>
                    <a:pt x="2066" y="1640"/>
                  </a:lnTo>
                  <a:lnTo>
                    <a:pt x="2064" y="1654"/>
                  </a:lnTo>
                  <a:lnTo>
                    <a:pt x="2068" y="1665"/>
                  </a:lnTo>
                  <a:lnTo>
                    <a:pt x="2084" y="1685"/>
                  </a:lnTo>
                  <a:lnTo>
                    <a:pt x="2073" y="1711"/>
                  </a:lnTo>
                  <a:lnTo>
                    <a:pt x="2104" y="1701"/>
                  </a:lnTo>
                  <a:lnTo>
                    <a:pt x="2114" y="1726"/>
                  </a:lnTo>
                  <a:lnTo>
                    <a:pt x="2087" y="1733"/>
                  </a:lnTo>
                  <a:lnTo>
                    <a:pt x="2079" y="1758"/>
                  </a:lnTo>
                  <a:lnTo>
                    <a:pt x="2094" y="1758"/>
                  </a:lnTo>
                  <a:lnTo>
                    <a:pt x="2114" y="1751"/>
                  </a:lnTo>
                  <a:lnTo>
                    <a:pt x="2132" y="1778"/>
                  </a:lnTo>
                  <a:lnTo>
                    <a:pt x="2158" y="1803"/>
                  </a:lnTo>
                  <a:lnTo>
                    <a:pt x="2172" y="1804"/>
                  </a:lnTo>
                  <a:lnTo>
                    <a:pt x="2180" y="1789"/>
                  </a:lnTo>
                  <a:lnTo>
                    <a:pt x="2180" y="1764"/>
                  </a:lnTo>
                  <a:lnTo>
                    <a:pt x="2189" y="1789"/>
                  </a:lnTo>
                  <a:lnTo>
                    <a:pt x="2204" y="1785"/>
                  </a:lnTo>
                  <a:lnTo>
                    <a:pt x="2204" y="1772"/>
                  </a:lnTo>
                  <a:lnTo>
                    <a:pt x="2195" y="1740"/>
                  </a:lnTo>
                  <a:lnTo>
                    <a:pt x="2186" y="1726"/>
                  </a:lnTo>
                  <a:lnTo>
                    <a:pt x="2173" y="1713"/>
                  </a:lnTo>
                  <a:lnTo>
                    <a:pt x="2170" y="1701"/>
                  </a:lnTo>
                  <a:lnTo>
                    <a:pt x="2152" y="1682"/>
                  </a:lnTo>
                  <a:lnTo>
                    <a:pt x="2121" y="1660"/>
                  </a:lnTo>
                  <a:lnTo>
                    <a:pt x="2114" y="1654"/>
                  </a:lnTo>
                  <a:lnTo>
                    <a:pt x="2100" y="1638"/>
                  </a:lnTo>
                  <a:lnTo>
                    <a:pt x="2134" y="1636"/>
                  </a:lnTo>
                  <a:lnTo>
                    <a:pt x="2172" y="1664"/>
                  </a:lnTo>
                  <a:lnTo>
                    <a:pt x="2182" y="1679"/>
                  </a:lnTo>
                  <a:lnTo>
                    <a:pt x="2193" y="1692"/>
                  </a:lnTo>
                  <a:lnTo>
                    <a:pt x="2204" y="1715"/>
                  </a:lnTo>
                  <a:lnTo>
                    <a:pt x="2204" y="1733"/>
                  </a:lnTo>
                  <a:lnTo>
                    <a:pt x="2233" y="1740"/>
                  </a:lnTo>
                  <a:lnTo>
                    <a:pt x="2245" y="1750"/>
                  </a:lnTo>
                  <a:lnTo>
                    <a:pt x="2255" y="1749"/>
                  </a:lnTo>
                  <a:lnTo>
                    <a:pt x="2241" y="1722"/>
                  </a:lnTo>
                  <a:lnTo>
                    <a:pt x="2255" y="1715"/>
                  </a:lnTo>
                  <a:lnTo>
                    <a:pt x="2270" y="1739"/>
                  </a:lnTo>
                  <a:lnTo>
                    <a:pt x="2281" y="1753"/>
                  </a:lnTo>
                  <a:lnTo>
                    <a:pt x="2302" y="1740"/>
                  </a:lnTo>
                  <a:lnTo>
                    <a:pt x="2302" y="1701"/>
                  </a:lnTo>
                  <a:lnTo>
                    <a:pt x="2302" y="1679"/>
                  </a:lnTo>
                  <a:lnTo>
                    <a:pt x="2302" y="1661"/>
                  </a:lnTo>
                  <a:lnTo>
                    <a:pt x="2294" y="1618"/>
                  </a:lnTo>
                  <a:lnTo>
                    <a:pt x="2294" y="1604"/>
                  </a:lnTo>
                  <a:lnTo>
                    <a:pt x="2269" y="1588"/>
                  </a:lnTo>
                  <a:lnTo>
                    <a:pt x="2212" y="1567"/>
                  </a:lnTo>
                  <a:lnTo>
                    <a:pt x="2182" y="1564"/>
                  </a:lnTo>
                  <a:lnTo>
                    <a:pt x="2152" y="1561"/>
                  </a:lnTo>
                  <a:lnTo>
                    <a:pt x="2107" y="1495"/>
                  </a:lnTo>
                  <a:lnTo>
                    <a:pt x="2033" y="1420"/>
                  </a:lnTo>
                  <a:lnTo>
                    <a:pt x="1996" y="1377"/>
                  </a:lnTo>
                  <a:lnTo>
                    <a:pt x="1944" y="1327"/>
                  </a:lnTo>
                  <a:lnTo>
                    <a:pt x="1893" y="1288"/>
                  </a:lnTo>
                  <a:lnTo>
                    <a:pt x="1851" y="1271"/>
                  </a:lnTo>
                  <a:lnTo>
                    <a:pt x="1826" y="1285"/>
                  </a:lnTo>
                  <a:lnTo>
                    <a:pt x="1806" y="1307"/>
                  </a:lnTo>
                  <a:lnTo>
                    <a:pt x="1786" y="1354"/>
                  </a:lnTo>
                  <a:lnTo>
                    <a:pt x="1758" y="1379"/>
                  </a:lnTo>
                  <a:lnTo>
                    <a:pt x="1707" y="1323"/>
                  </a:lnTo>
                  <a:lnTo>
                    <a:pt x="1645" y="1282"/>
                  </a:lnTo>
                  <a:lnTo>
                    <a:pt x="1631" y="1263"/>
                  </a:lnTo>
                  <a:lnTo>
                    <a:pt x="1631" y="1246"/>
                  </a:lnTo>
                  <a:lnTo>
                    <a:pt x="1593" y="1248"/>
                  </a:lnTo>
                  <a:lnTo>
                    <a:pt x="1585" y="1274"/>
                  </a:lnTo>
                  <a:lnTo>
                    <a:pt x="1540" y="1274"/>
                  </a:lnTo>
                  <a:lnTo>
                    <a:pt x="1524" y="1248"/>
                  </a:lnTo>
                  <a:lnTo>
                    <a:pt x="1461" y="755"/>
                  </a:lnTo>
                  <a:lnTo>
                    <a:pt x="1404" y="343"/>
                  </a:lnTo>
                  <a:lnTo>
                    <a:pt x="1384" y="183"/>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5ED754DF-6C78-8B73-7B1B-B8CFC444897F}"/>
                </a:ext>
              </a:extLst>
            </p:cNvPr>
            <p:cNvGrpSpPr/>
            <p:nvPr/>
          </p:nvGrpSpPr>
          <p:grpSpPr>
            <a:xfrm>
              <a:off x="4292459" y="1236137"/>
              <a:ext cx="6256551" cy="4347862"/>
              <a:chOff x="4292459" y="1236137"/>
              <a:chExt cx="6256551" cy="4347862"/>
            </a:xfrm>
          </p:grpSpPr>
          <p:sp>
            <p:nvSpPr>
              <p:cNvPr id="9" name="Freeform 8">
                <a:extLst>
                  <a:ext uri="{FF2B5EF4-FFF2-40B4-BE49-F238E27FC236}">
                    <a16:creationId xmlns:a16="http://schemas.microsoft.com/office/drawing/2014/main" id="{6C2D8554-2A2C-D80F-6B67-944FE1081597}"/>
                  </a:ext>
                </a:extLst>
              </p:cNvPr>
              <p:cNvSpPr>
                <a:spLocks/>
              </p:cNvSpPr>
              <p:nvPr/>
            </p:nvSpPr>
            <p:spPr bwMode="auto">
              <a:xfrm>
                <a:off x="4600753" y="1236137"/>
                <a:ext cx="803982" cy="620521"/>
              </a:xfrm>
              <a:custGeom>
                <a:avLst/>
                <a:gdLst/>
                <a:ahLst/>
                <a:cxnLst>
                  <a:cxn ang="0">
                    <a:pos x="1178" y="303"/>
                  </a:cxn>
                  <a:cxn ang="0">
                    <a:pos x="1092" y="679"/>
                  </a:cxn>
                  <a:cxn ang="0">
                    <a:pos x="1063" y="779"/>
                  </a:cxn>
                  <a:cxn ang="0">
                    <a:pos x="1054" y="794"/>
                  </a:cxn>
                  <a:cxn ang="0">
                    <a:pos x="1061" y="813"/>
                  </a:cxn>
                  <a:cxn ang="0">
                    <a:pos x="1064" y="830"/>
                  </a:cxn>
                  <a:cxn ang="0">
                    <a:pos x="1056" y="879"/>
                  </a:cxn>
                  <a:cxn ang="0">
                    <a:pos x="699" y="800"/>
                  </a:cxn>
                  <a:cxn ang="0">
                    <a:pos x="635" y="804"/>
                  </a:cxn>
                  <a:cxn ang="0">
                    <a:pos x="473" y="804"/>
                  </a:cxn>
                  <a:cxn ang="0">
                    <a:pos x="437" y="804"/>
                  </a:cxn>
                  <a:cxn ang="0">
                    <a:pos x="402" y="794"/>
                  </a:cxn>
                  <a:cxn ang="0">
                    <a:pos x="374" y="775"/>
                  </a:cxn>
                  <a:cxn ang="0">
                    <a:pos x="306" y="755"/>
                  </a:cxn>
                  <a:cxn ang="0">
                    <a:pos x="186" y="752"/>
                  </a:cxn>
                  <a:cxn ang="0">
                    <a:pos x="157" y="719"/>
                  </a:cxn>
                  <a:cxn ang="0">
                    <a:pos x="165" y="679"/>
                  </a:cxn>
                  <a:cxn ang="0">
                    <a:pos x="164" y="648"/>
                  </a:cxn>
                  <a:cxn ang="0">
                    <a:pos x="152" y="614"/>
                  </a:cxn>
                  <a:cxn ang="0">
                    <a:pos x="139" y="598"/>
                  </a:cxn>
                  <a:cxn ang="0">
                    <a:pos x="94" y="584"/>
                  </a:cxn>
                  <a:cxn ang="0">
                    <a:pos x="90" y="572"/>
                  </a:cxn>
                  <a:cxn ang="0">
                    <a:pos x="77" y="561"/>
                  </a:cxn>
                  <a:cxn ang="0">
                    <a:pos x="48" y="560"/>
                  </a:cxn>
                  <a:cxn ang="0">
                    <a:pos x="4" y="507"/>
                  </a:cxn>
                  <a:cxn ang="0">
                    <a:pos x="23" y="487"/>
                  </a:cxn>
                  <a:cxn ang="0">
                    <a:pos x="33" y="469"/>
                  </a:cxn>
                  <a:cxn ang="0">
                    <a:pos x="41" y="447"/>
                  </a:cxn>
                  <a:cxn ang="0">
                    <a:pos x="66" y="404"/>
                  </a:cxn>
                  <a:cxn ang="0">
                    <a:pos x="37" y="362"/>
                  </a:cxn>
                  <a:cxn ang="0">
                    <a:pos x="37" y="275"/>
                  </a:cxn>
                  <a:cxn ang="0">
                    <a:pos x="14" y="108"/>
                  </a:cxn>
                  <a:cxn ang="0">
                    <a:pos x="97" y="99"/>
                  </a:cxn>
                  <a:cxn ang="0">
                    <a:pos x="226" y="165"/>
                  </a:cxn>
                  <a:cxn ang="0">
                    <a:pos x="265" y="199"/>
                  </a:cxn>
                  <a:cxn ang="0">
                    <a:pos x="293" y="257"/>
                  </a:cxn>
                  <a:cxn ang="0">
                    <a:pos x="215" y="337"/>
                  </a:cxn>
                  <a:cxn ang="0">
                    <a:pos x="258" y="304"/>
                  </a:cxn>
                  <a:cxn ang="0">
                    <a:pos x="323" y="283"/>
                  </a:cxn>
                  <a:cxn ang="0">
                    <a:pos x="241" y="374"/>
                  </a:cxn>
                  <a:cxn ang="0">
                    <a:pos x="233" y="428"/>
                  </a:cxn>
                  <a:cxn ang="0">
                    <a:pos x="302" y="382"/>
                  </a:cxn>
                  <a:cxn ang="0">
                    <a:pos x="348" y="279"/>
                  </a:cxn>
                  <a:cxn ang="0">
                    <a:pos x="363" y="196"/>
                  </a:cxn>
                  <a:cxn ang="0">
                    <a:pos x="337" y="175"/>
                  </a:cxn>
                  <a:cxn ang="0">
                    <a:pos x="351" y="250"/>
                  </a:cxn>
                  <a:cxn ang="0">
                    <a:pos x="325" y="213"/>
                  </a:cxn>
                  <a:cxn ang="0">
                    <a:pos x="341" y="150"/>
                  </a:cxn>
                  <a:cxn ang="0">
                    <a:pos x="366" y="132"/>
                  </a:cxn>
                  <a:cxn ang="0">
                    <a:pos x="370" y="67"/>
                  </a:cxn>
                  <a:cxn ang="0">
                    <a:pos x="351" y="0"/>
                  </a:cxn>
                  <a:cxn ang="0">
                    <a:pos x="673" y="89"/>
                  </a:cxn>
                  <a:cxn ang="0">
                    <a:pos x="1093" y="200"/>
                  </a:cxn>
                  <a:cxn ang="0">
                    <a:pos x="1145" y="210"/>
                  </a:cxn>
                </a:cxnLst>
                <a:rect l="0" t="0" r="r" b="b"/>
                <a:pathLst>
                  <a:path w="1196" h="883">
                    <a:moveTo>
                      <a:pt x="1196" y="218"/>
                    </a:moveTo>
                    <a:lnTo>
                      <a:pt x="1196" y="218"/>
                    </a:lnTo>
                    <a:lnTo>
                      <a:pt x="1178" y="303"/>
                    </a:lnTo>
                    <a:lnTo>
                      <a:pt x="1138" y="487"/>
                    </a:lnTo>
                    <a:lnTo>
                      <a:pt x="1114" y="589"/>
                    </a:lnTo>
                    <a:lnTo>
                      <a:pt x="1092" y="679"/>
                    </a:lnTo>
                    <a:lnTo>
                      <a:pt x="1074" y="747"/>
                    </a:lnTo>
                    <a:lnTo>
                      <a:pt x="1067" y="768"/>
                    </a:lnTo>
                    <a:lnTo>
                      <a:pt x="1063" y="779"/>
                    </a:lnTo>
                    <a:lnTo>
                      <a:pt x="1063" y="779"/>
                    </a:lnTo>
                    <a:lnTo>
                      <a:pt x="1057" y="787"/>
                    </a:lnTo>
                    <a:lnTo>
                      <a:pt x="1054" y="794"/>
                    </a:lnTo>
                    <a:lnTo>
                      <a:pt x="1054" y="800"/>
                    </a:lnTo>
                    <a:lnTo>
                      <a:pt x="1056" y="804"/>
                    </a:lnTo>
                    <a:lnTo>
                      <a:pt x="1061" y="813"/>
                    </a:lnTo>
                    <a:lnTo>
                      <a:pt x="1064" y="820"/>
                    </a:lnTo>
                    <a:lnTo>
                      <a:pt x="1064" y="830"/>
                    </a:lnTo>
                    <a:lnTo>
                      <a:pt x="1064" y="830"/>
                    </a:lnTo>
                    <a:lnTo>
                      <a:pt x="1063" y="851"/>
                    </a:lnTo>
                    <a:lnTo>
                      <a:pt x="1059" y="868"/>
                    </a:lnTo>
                    <a:lnTo>
                      <a:pt x="1056" y="879"/>
                    </a:lnTo>
                    <a:lnTo>
                      <a:pt x="1054" y="883"/>
                    </a:lnTo>
                    <a:lnTo>
                      <a:pt x="748" y="804"/>
                    </a:lnTo>
                    <a:lnTo>
                      <a:pt x="699" y="800"/>
                    </a:lnTo>
                    <a:lnTo>
                      <a:pt x="681" y="807"/>
                    </a:lnTo>
                    <a:lnTo>
                      <a:pt x="656" y="800"/>
                    </a:lnTo>
                    <a:lnTo>
                      <a:pt x="635" y="804"/>
                    </a:lnTo>
                    <a:lnTo>
                      <a:pt x="504" y="809"/>
                    </a:lnTo>
                    <a:lnTo>
                      <a:pt x="490" y="798"/>
                    </a:lnTo>
                    <a:lnTo>
                      <a:pt x="473" y="804"/>
                    </a:lnTo>
                    <a:lnTo>
                      <a:pt x="461" y="808"/>
                    </a:lnTo>
                    <a:lnTo>
                      <a:pt x="449" y="808"/>
                    </a:lnTo>
                    <a:lnTo>
                      <a:pt x="437" y="804"/>
                    </a:lnTo>
                    <a:lnTo>
                      <a:pt x="437" y="798"/>
                    </a:lnTo>
                    <a:lnTo>
                      <a:pt x="415" y="800"/>
                    </a:lnTo>
                    <a:lnTo>
                      <a:pt x="402" y="794"/>
                    </a:lnTo>
                    <a:lnTo>
                      <a:pt x="394" y="787"/>
                    </a:lnTo>
                    <a:lnTo>
                      <a:pt x="394" y="779"/>
                    </a:lnTo>
                    <a:lnTo>
                      <a:pt x="374" y="775"/>
                    </a:lnTo>
                    <a:lnTo>
                      <a:pt x="341" y="768"/>
                    </a:lnTo>
                    <a:lnTo>
                      <a:pt x="318" y="757"/>
                    </a:lnTo>
                    <a:lnTo>
                      <a:pt x="306" y="755"/>
                    </a:lnTo>
                    <a:lnTo>
                      <a:pt x="280" y="757"/>
                    </a:lnTo>
                    <a:lnTo>
                      <a:pt x="238" y="765"/>
                    </a:lnTo>
                    <a:lnTo>
                      <a:pt x="186" y="752"/>
                    </a:lnTo>
                    <a:lnTo>
                      <a:pt x="155" y="725"/>
                    </a:lnTo>
                    <a:lnTo>
                      <a:pt x="155" y="725"/>
                    </a:lnTo>
                    <a:lnTo>
                      <a:pt x="157" y="719"/>
                    </a:lnTo>
                    <a:lnTo>
                      <a:pt x="161" y="702"/>
                    </a:lnTo>
                    <a:lnTo>
                      <a:pt x="164" y="691"/>
                    </a:lnTo>
                    <a:lnTo>
                      <a:pt x="165" y="679"/>
                    </a:lnTo>
                    <a:lnTo>
                      <a:pt x="165" y="664"/>
                    </a:lnTo>
                    <a:lnTo>
                      <a:pt x="164" y="648"/>
                    </a:lnTo>
                    <a:lnTo>
                      <a:pt x="164" y="648"/>
                    </a:lnTo>
                    <a:lnTo>
                      <a:pt x="161" y="634"/>
                    </a:lnTo>
                    <a:lnTo>
                      <a:pt x="157" y="622"/>
                    </a:lnTo>
                    <a:lnTo>
                      <a:pt x="152" y="614"/>
                    </a:lnTo>
                    <a:lnTo>
                      <a:pt x="147" y="607"/>
                    </a:lnTo>
                    <a:lnTo>
                      <a:pt x="143" y="603"/>
                    </a:lnTo>
                    <a:lnTo>
                      <a:pt x="139" y="598"/>
                    </a:lnTo>
                    <a:lnTo>
                      <a:pt x="134" y="597"/>
                    </a:lnTo>
                    <a:lnTo>
                      <a:pt x="114" y="593"/>
                    </a:lnTo>
                    <a:lnTo>
                      <a:pt x="94" y="584"/>
                    </a:lnTo>
                    <a:lnTo>
                      <a:pt x="94" y="584"/>
                    </a:lnTo>
                    <a:lnTo>
                      <a:pt x="94" y="580"/>
                    </a:lnTo>
                    <a:lnTo>
                      <a:pt x="90" y="572"/>
                    </a:lnTo>
                    <a:lnTo>
                      <a:pt x="87" y="568"/>
                    </a:lnTo>
                    <a:lnTo>
                      <a:pt x="83" y="564"/>
                    </a:lnTo>
                    <a:lnTo>
                      <a:pt x="77" y="561"/>
                    </a:lnTo>
                    <a:lnTo>
                      <a:pt x="71" y="560"/>
                    </a:lnTo>
                    <a:lnTo>
                      <a:pt x="71" y="560"/>
                    </a:lnTo>
                    <a:lnTo>
                      <a:pt x="48" y="560"/>
                    </a:lnTo>
                    <a:lnTo>
                      <a:pt x="18" y="551"/>
                    </a:lnTo>
                    <a:lnTo>
                      <a:pt x="0" y="537"/>
                    </a:lnTo>
                    <a:lnTo>
                      <a:pt x="4" y="507"/>
                    </a:lnTo>
                    <a:lnTo>
                      <a:pt x="15" y="476"/>
                    </a:lnTo>
                    <a:lnTo>
                      <a:pt x="19" y="472"/>
                    </a:lnTo>
                    <a:lnTo>
                      <a:pt x="23" y="487"/>
                    </a:lnTo>
                    <a:lnTo>
                      <a:pt x="28" y="493"/>
                    </a:lnTo>
                    <a:lnTo>
                      <a:pt x="33" y="486"/>
                    </a:lnTo>
                    <a:lnTo>
                      <a:pt x="33" y="469"/>
                    </a:lnTo>
                    <a:lnTo>
                      <a:pt x="50" y="461"/>
                    </a:lnTo>
                    <a:lnTo>
                      <a:pt x="51" y="454"/>
                    </a:lnTo>
                    <a:lnTo>
                      <a:pt x="41" y="447"/>
                    </a:lnTo>
                    <a:lnTo>
                      <a:pt x="34" y="442"/>
                    </a:lnTo>
                    <a:lnTo>
                      <a:pt x="30" y="411"/>
                    </a:lnTo>
                    <a:lnTo>
                      <a:pt x="66" y="404"/>
                    </a:lnTo>
                    <a:lnTo>
                      <a:pt x="76" y="393"/>
                    </a:lnTo>
                    <a:lnTo>
                      <a:pt x="44" y="374"/>
                    </a:lnTo>
                    <a:lnTo>
                      <a:pt x="37" y="362"/>
                    </a:lnTo>
                    <a:lnTo>
                      <a:pt x="29" y="294"/>
                    </a:lnTo>
                    <a:lnTo>
                      <a:pt x="28" y="279"/>
                    </a:lnTo>
                    <a:lnTo>
                      <a:pt x="37" y="275"/>
                    </a:lnTo>
                    <a:lnTo>
                      <a:pt x="36" y="192"/>
                    </a:lnTo>
                    <a:lnTo>
                      <a:pt x="15" y="169"/>
                    </a:lnTo>
                    <a:lnTo>
                      <a:pt x="14" y="108"/>
                    </a:lnTo>
                    <a:lnTo>
                      <a:pt x="36" y="79"/>
                    </a:lnTo>
                    <a:lnTo>
                      <a:pt x="46" y="47"/>
                    </a:lnTo>
                    <a:lnTo>
                      <a:pt x="97" y="99"/>
                    </a:lnTo>
                    <a:lnTo>
                      <a:pt x="151" y="139"/>
                    </a:lnTo>
                    <a:lnTo>
                      <a:pt x="193" y="158"/>
                    </a:lnTo>
                    <a:lnTo>
                      <a:pt x="226" y="165"/>
                    </a:lnTo>
                    <a:lnTo>
                      <a:pt x="243" y="165"/>
                    </a:lnTo>
                    <a:lnTo>
                      <a:pt x="255" y="167"/>
                    </a:lnTo>
                    <a:lnTo>
                      <a:pt x="265" y="199"/>
                    </a:lnTo>
                    <a:lnTo>
                      <a:pt x="302" y="193"/>
                    </a:lnTo>
                    <a:lnTo>
                      <a:pt x="308" y="240"/>
                    </a:lnTo>
                    <a:lnTo>
                      <a:pt x="293" y="257"/>
                    </a:lnTo>
                    <a:lnTo>
                      <a:pt x="252" y="283"/>
                    </a:lnTo>
                    <a:lnTo>
                      <a:pt x="222" y="321"/>
                    </a:lnTo>
                    <a:lnTo>
                      <a:pt x="215" y="337"/>
                    </a:lnTo>
                    <a:lnTo>
                      <a:pt x="225" y="343"/>
                    </a:lnTo>
                    <a:lnTo>
                      <a:pt x="241" y="325"/>
                    </a:lnTo>
                    <a:lnTo>
                      <a:pt x="258" y="304"/>
                    </a:lnTo>
                    <a:lnTo>
                      <a:pt x="297" y="281"/>
                    </a:lnTo>
                    <a:lnTo>
                      <a:pt x="323" y="265"/>
                    </a:lnTo>
                    <a:lnTo>
                      <a:pt x="323" y="283"/>
                    </a:lnTo>
                    <a:lnTo>
                      <a:pt x="306" y="294"/>
                    </a:lnTo>
                    <a:lnTo>
                      <a:pt x="290" y="346"/>
                    </a:lnTo>
                    <a:lnTo>
                      <a:pt x="241" y="374"/>
                    </a:lnTo>
                    <a:lnTo>
                      <a:pt x="216" y="401"/>
                    </a:lnTo>
                    <a:lnTo>
                      <a:pt x="212" y="422"/>
                    </a:lnTo>
                    <a:lnTo>
                      <a:pt x="233" y="428"/>
                    </a:lnTo>
                    <a:lnTo>
                      <a:pt x="257" y="404"/>
                    </a:lnTo>
                    <a:lnTo>
                      <a:pt x="280" y="385"/>
                    </a:lnTo>
                    <a:lnTo>
                      <a:pt x="302" y="382"/>
                    </a:lnTo>
                    <a:lnTo>
                      <a:pt x="322" y="362"/>
                    </a:lnTo>
                    <a:lnTo>
                      <a:pt x="330" y="317"/>
                    </a:lnTo>
                    <a:lnTo>
                      <a:pt x="348" y="279"/>
                    </a:lnTo>
                    <a:lnTo>
                      <a:pt x="370" y="251"/>
                    </a:lnTo>
                    <a:lnTo>
                      <a:pt x="376" y="231"/>
                    </a:lnTo>
                    <a:lnTo>
                      <a:pt x="363" y="196"/>
                    </a:lnTo>
                    <a:lnTo>
                      <a:pt x="365" y="156"/>
                    </a:lnTo>
                    <a:lnTo>
                      <a:pt x="349" y="160"/>
                    </a:lnTo>
                    <a:lnTo>
                      <a:pt x="337" y="175"/>
                    </a:lnTo>
                    <a:lnTo>
                      <a:pt x="344" y="211"/>
                    </a:lnTo>
                    <a:lnTo>
                      <a:pt x="354" y="242"/>
                    </a:lnTo>
                    <a:lnTo>
                      <a:pt x="351" y="250"/>
                    </a:lnTo>
                    <a:lnTo>
                      <a:pt x="345" y="244"/>
                    </a:lnTo>
                    <a:lnTo>
                      <a:pt x="337" y="238"/>
                    </a:lnTo>
                    <a:lnTo>
                      <a:pt x="325" y="213"/>
                    </a:lnTo>
                    <a:lnTo>
                      <a:pt x="318" y="192"/>
                    </a:lnTo>
                    <a:lnTo>
                      <a:pt x="316" y="171"/>
                    </a:lnTo>
                    <a:lnTo>
                      <a:pt x="341" y="150"/>
                    </a:lnTo>
                    <a:lnTo>
                      <a:pt x="348" y="129"/>
                    </a:lnTo>
                    <a:lnTo>
                      <a:pt x="345" y="110"/>
                    </a:lnTo>
                    <a:lnTo>
                      <a:pt x="366" y="132"/>
                    </a:lnTo>
                    <a:lnTo>
                      <a:pt x="373" y="138"/>
                    </a:lnTo>
                    <a:lnTo>
                      <a:pt x="374" y="111"/>
                    </a:lnTo>
                    <a:lnTo>
                      <a:pt x="370" y="67"/>
                    </a:lnTo>
                    <a:lnTo>
                      <a:pt x="370" y="56"/>
                    </a:lnTo>
                    <a:lnTo>
                      <a:pt x="356" y="53"/>
                    </a:lnTo>
                    <a:lnTo>
                      <a:pt x="351" y="0"/>
                    </a:lnTo>
                    <a:lnTo>
                      <a:pt x="351" y="0"/>
                    </a:lnTo>
                    <a:lnTo>
                      <a:pt x="492" y="39"/>
                    </a:lnTo>
                    <a:lnTo>
                      <a:pt x="673" y="89"/>
                    </a:lnTo>
                    <a:lnTo>
                      <a:pt x="673" y="89"/>
                    </a:lnTo>
                    <a:lnTo>
                      <a:pt x="1093" y="200"/>
                    </a:lnTo>
                    <a:lnTo>
                      <a:pt x="1093" y="200"/>
                    </a:lnTo>
                    <a:lnTo>
                      <a:pt x="1111" y="204"/>
                    </a:lnTo>
                    <a:lnTo>
                      <a:pt x="1128" y="207"/>
                    </a:lnTo>
                    <a:lnTo>
                      <a:pt x="1145" y="210"/>
                    </a:lnTo>
                    <a:lnTo>
                      <a:pt x="1196" y="218"/>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0" name="Freeform 9">
                <a:extLst>
                  <a:ext uri="{FF2B5EF4-FFF2-40B4-BE49-F238E27FC236}">
                    <a16:creationId xmlns:a16="http://schemas.microsoft.com/office/drawing/2014/main" id="{2831D937-EF4E-18ED-FBA9-6C72BD8C44CB}"/>
                  </a:ext>
                </a:extLst>
              </p:cNvPr>
              <p:cNvSpPr>
                <a:spLocks/>
              </p:cNvSpPr>
              <p:nvPr/>
            </p:nvSpPr>
            <p:spPr bwMode="auto">
              <a:xfrm>
                <a:off x="5797659" y="3423740"/>
                <a:ext cx="842267" cy="900283"/>
              </a:xfrm>
              <a:custGeom>
                <a:avLst/>
                <a:gdLst/>
                <a:ahLst/>
                <a:cxnLst>
                  <a:cxn ang="0">
                    <a:pos x="185" y="0"/>
                  </a:cxn>
                  <a:cxn ang="0">
                    <a:pos x="1252" y="123"/>
                  </a:cxn>
                  <a:cxn ang="0">
                    <a:pos x="1246" y="240"/>
                  </a:cxn>
                  <a:cxn ang="0">
                    <a:pos x="1234" y="240"/>
                  </a:cxn>
                  <a:cxn ang="0">
                    <a:pos x="1152" y="1238"/>
                  </a:cxn>
                  <a:cxn ang="0">
                    <a:pos x="504" y="1178"/>
                  </a:cxn>
                  <a:cxn ang="0">
                    <a:pos x="497" y="1230"/>
                  </a:cxn>
                  <a:cxn ang="0">
                    <a:pos x="176" y="1193"/>
                  </a:cxn>
                  <a:cxn ang="0">
                    <a:pos x="155" y="1284"/>
                  </a:cxn>
                  <a:cxn ang="0">
                    <a:pos x="0" y="1262"/>
                  </a:cxn>
                  <a:cxn ang="0">
                    <a:pos x="185" y="0"/>
                  </a:cxn>
                </a:cxnLst>
                <a:rect l="0" t="0" r="r" b="b"/>
                <a:pathLst>
                  <a:path w="1252" h="1284">
                    <a:moveTo>
                      <a:pt x="185" y="0"/>
                    </a:moveTo>
                    <a:lnTo>
                      <a:pt x="1252" y="123"/>
                    </a:lnTo>
                    <a:lnTo>
                      <a:pt x="1246" y="240"/>
                    </a:lnTo>
                    <a:lnTo>
                      <a:pt x="1234" y="240"/>
                    </a:lnTo>
                    <a:lnTo>
                      <a:pt x="1152" y="1238"/>
                    </a:lnTo>
                    <a:lnTo>
                      <a:pt x="504" y="1178"/>
                    </a:lnTo>
                    <a:lnTo>
                      <a:pt x="497" y="1230"/>
                    </a:lnTo>
                    <a:lnTo>
                      <a:pt x="176" y="1193"/>
                    </a:lnTo>
                    <a:lnTo>
                      <a:pt x="155" y="1284"/>
                    </a:lnTo>
                    <a:lnTo>
                      <a:pt x="0" y="1262"/>
                    </a:lnTo>
                    <a:lnTo>
                      <a:pt x="185" y="0"/>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1" name="Freeform 10">
                <a:extLst>
                  <a:ext uri="{FF2B5EF4-FFF2-40B4-BE49-F238E27FC236}">
                    <a16:creationId xmlns:a16="http://schemas.microsoft.com/office/drawing/2014/main" id="{A43534E4-80DA-548B-7788-BCCB62F98D4D}"/>
                  </a:ext>
                </a:extLst>
              </p:cNvPr>
              <p:cNvSpPr>
                <a:spLocks/>
              </p:cNvSpPr>
              <p:nvPr/>
            </p:nvSpPr>
            <p:spPr bwMode="auto">
              <a:xfrm>
                <a:off x="6111997" y="3592018"/>
                <a:ext cx="1668414" cy="1718530"/>
              </a:xfrm>
              <a:custGeom>
                <a:avLst/>
                <a:gdLst/>
                <a:ahLst/>
                <a:cxnLst>
                  <a:cxn ang="0">
                    <a:pos x="2477" y="1285"/>
                  </a:cxn>
                  <a:cxn ang="0">
                    <a:pos x="2454" y="1181"/>
                  </a:cxn>
                  <a:cxn ang="0">
                    <a:pos x="2395" y="719"/>
                  </a:cxn>
                  <a:cxn ang="0">
                    <a:pos x="2294" y="702"/>
                  </a:cxn>
                  <a:cxn ang="0">
                    <a:pos x="2190" y="645"/>
                  </a:cxn>
                  <a:cxn ang="0">
                    <a:pos x="2078" y="641"/>
                  </a:cxn>
                  <a:cxn ang="0">
                    <a:pos x="2011" y="650"/>
                  </a:cxn>
                  <a:cxn ang="0">
                    <a:pos x="1939" y="672"/>
                  </a:cxn>
                  <a:cxn ang="0">
                    <a:pos x="1828" y="648"/>
                  </a:cxn>
                  <a:cxn ang="0">
                    <a:pos x="1792" y="638"/>
                  </a:cxn>
                  <a:cxn ang="0">
                    <a:pos x="1709" y="613"/>
                  </a:cxn>
                  <a:cxn ang="0">
                    <a:pos x="1656" y="612"/>
                  </a:cxn>
                  <a:cxn ang="0">
                    <a:pos x="1561" y="586"/>
                  </a:cxn>
                  <a:cxn ang="0">
                    <a:pos x="1480" y="557"/>
                  </a:cxn>
                  <a:cxn ang="0">
                    <a:pos x="1389" y="509"/>
                  </a:cxn>
                  <a:cxn ang="0">
                    <a:pos x="1332" y="494"/>
                  </a:cxn>
                  <a:cxn ang="0">
                    <a:pos x="686" y="998"/>
                  </a:cxn>
                  <a:cxn ang="0">
                    <a:pos x="14" y="1003"/>
                  </a:cxn>
                  <a:cxn ang="0">
                    <a:pos x="72" y="1080"/>
                  </a:cxn>
                  <a:cxn ang="0">
                    <a:pos x="124" y="1126"/>
                  </a:cxn>
                  <a:cxn ang="0">
                    <a:pos x="228" y="1230"/>
                  </a:cxn>
                  <a:cxn ang="0">
                    <a:pos x="301" y="1306"/>
                  </a:cxn>
                  <a:cxn ang="0">
                    <a:pos x="322" y="1423"/>
                  </a:cxn>
                  <a:cxn ang="0">
                    <a:pos x="362" y="1527"/>
                  </a:cxn>
                  <a:cxn ang="0">
                    <a:pos x="407" y="1568"/>
                  </a:cxn>
                  <a:cxn ang="0">
                    <a:pos x="489" y="1627"/>
                  </a:cxn>
                  <a:cxn ang="0">
                    <a:pos x="601" y="1686"/>
                  </a:cxn>
                  <a:cxn ang="0">
                    <a:pos x="659" y="1638"/>
                  </a:cxn>
                  <a:cxn ang="0">
                    <a:pos x="701" y="1550"/>
                  </a:cxn>
                  <a:cxn ang="0">
                    <a:pos x="812" y="1509"/>
                  </a:cxn>
                  <a:cxn ang="0">
                    <a:pos x="936" y="1535"/>
                  </a:cxn>
                  <a:cxn ang="0">
                    <a:pos x="1011" y="1602"/>
                  </a:cxn>
                  <a:cxn ang="0">
                    <a:pos x="1104" y="1754"/>
                  </a:cxn>
                  <a:cxn ang="0">
                    <a:pos x="1160" y="1883"/>
                  </a:cxn>
                  <a:cxn ang="0">
                    <a:pos x="1294" y="2039"/>
                  </a:cxn>
                  <a:cxn ang="0">
                    <a:pos x="1309" y="2133"/>
                  </a:cxn>
                  <a:cxn ang="0">
                    <a:pos x="1370" y="2286"/>
                  </a:cxn>
                  <a:cxn ang="0">
                    <a:pos x="1505" y="2350"/>
                  </a:cxn>
                  <a:cxn ang="0">
                    <a:pos x="1599" y="2403"/>
                  </a:cxn>
                  <a:cxn ang="0">
                    <a:pos x="1681" y="2427"/>
                  </a:cxn>
                  <a:cxn ang="0">
                    <a:pos x="1768" y="2422"/>
                  </a:cxn>
                  <a:cxn ang="0">
                    <a:pos x="1743" y="2334"/>
                  </a:cxn>
                  <a:cxn ang="0">
                    <a:pos x="1696" y="2219"/>
                  </a:cxn>
                  <a:cxn ang="0">
                    <a:pos x="1749" y="2029"/>
                  </a:cxn>
                  <a:cxn ang="0">
                    <a:pos x="1711" y="1985"/>
                  </a:cxn>
                  <a:cxn ang="0">
                    <a:pos x="1793" y="1950"/>
                  </a:cxn>
                  <a:cxn ang="0">
                    <a:pos x="1782" y="1922"/>
                  </a:cxn>
                  <a:cxn ang="0">
                    <a:pos x="1861" y="1924"/>
                  </a:cxn>
                  <a:cxn ang="0">
                    <a:pos x="1849" y="1899"/>
                  </a:cxn>
                  <a:cxn ang="0">
                    <a:pos x="1907" y="1876"/>
                  </a:cxn>
                  <a:cxn ang="0">
                    <a:pos x="1901" y="1815"/>
                  </a:cxn>
                  <a:cxn ang="0">
                    <a:pos x="1964" y="1810"/>
                  </a:cxn>
                  <a:cxn ang="0">
                    <a:pos x="2018" y="1806"/>
                  </a:cxn>
                  <a:cxn ang="0">
                    <a:pos x="2173" y="1725"/>
                  </a:cxn>
                  <a:cxn ang="0">
                    <a:pos x="2219" y="1674"/>
                  </a:cxn>
                  <a:cxn ang="0">
                    <a:pos x="2216" y="1625"/>
                  </a:cxn>
                  <a:cxn ang="0">
                    <a:pos x="2255" y="1571"/>
                  </a:cxn>
                  <a:cxn ang="0">
                    <a:pos x="2265" y="1641"/>
                  </a:cxn>
                  <a:cxn ang="0">
                    <a:pos x="2412" y="1584"/>
                  </a:cxn>
                  <a:cxn ang="0">
                    <a:pos x="2459" y="1474"/>
                  </a:cxn>
                </a:cxnLst>
                <a:rect l="0" t="0" r="r" b="b"/>
                <a:pathLst>
                  <a:path w="2484" h="2452">
                    <a:moveTo>
                      <a:pt x="2451" y="1388"/>
                    </a:moveTo>
                    <a:lnTo>
                      <a:pt x="2469" y="1348"/>
                    </a:lnTo>
                    <a:lnTo>
                      <a:pt x="2484" y="1317"/>
                    </a:lnTo>
                    <a:lnTo>
                      <a:pt x="2477" y="1285"/>
                    </a:lnTo>
                    <a:lnTo>
                      <a:pt x="2469" y="1239"/>
                    </a:lnTo>
                    <a:lnTo>
                      <a:pt x="2463" y="1226"/>
                    </a:lnTo>
                    <a:lnTo>
                      <a:pt x="2463" y="1194"/>
                    </a:lnTo>
                    <a:lnTo>
                      <a:pt x="2454" y="1181"/>
                    </a:lnTo>
                    <a:lnTo>
                      <a:pt x="2432" y="1131"/>
                    </a:lnTo>
                    <a:lnTo>
                      <a:pt x="2432" y="1121"/>
                    </a:lnTo>
                    <a:lnTo>
                      <a:pt x="2395" y="1085"/>
                    </a:lnTo>
                    <a:lnTo>
                      <a:pt x="2395" y="719"/>
                    </a:lnTo>
                    <a:lnTo>
                      <a:pt x="2339" y="713"/>
                    </a:lnTo>
                    <a:lnTo>
                      <a:pt x="2326" y="722"/>
                    </a:lnTo>
                    <a:lnTo>
                      <a:pt x="2312" y="716"/>
                    </a:lnTo>
                    <a:lnTo>
                      <a:pt x="2294" y="702"/>
                    </a:lnTo>
                    <a:lnTo>
                      <a:pt x="2275" y="691"/>
                    </a:lnTo>
                    <a:lnTo>
                      <a:pt x="2248" y="691"/>
                    </a:lnTo>
                    <a:lnTo>
                      <a:pt x="2214" y="668"/>
                    </a:lnTo>
                    <a:lnTo>
                      <a:pt x="2190" y="645"/>
                    </a:lnTo>
                    <a:lnTo>
                      <a:pt x="2162" y="636"/>
                    </a:lnTo>
                    <a:lnTo>
                      <a:pt x="2123" y="647"/>
                    </a:lnTo>
                    <a:lnTo>
                      <a:pt x="2108" y="644"/>
                    </a:lnTo>
                    <a:lnTo>
                      <a:pt x="2078" y="641"/>
                    </a:lnTo>
                    <a:lnTo>
                      <a:pt x="2064" y="652"/>
                    </a:lnTo>
                    <a:lnTo>
                      <a:pt x="2046" y="658"/>
                    </a:lnTo>
                    <a:lnTo>
                      <a:pt x="2029" y="647"/>
                    </a:lnTo>
                    <a:lnTo>
                      <a:pt x="2011" y="650"/>
                    </a:lnTo>
                    <a:lnTo>
                      <a:pt x="1997" y="662"/>
                    </a:lnTo>
                    <a:lnTo>
                      <a:pt x="1972" y="680"/>
                    </a:lnTo>
                    <a:lnTo>
                      <a:pt x="1949" y="686"/>
                    </a:lnTo>
                    <a:lnTo>
                      <a:pt x="1939" y="672"/>
                    </a:lnTo>
                    <a:lnTo>
                      <a:pt x="1921" y="655"/>
                    </a:lnTo>
                    <a:lnTo>
                      <a:pt x="1879" y="656"/>
                    </a:lnTo>
                    <a:lnTo>
                      <a:pt x="1853" y="644"/>
                    </a:lnTo>
                    <a:lnTo>
                      <a:pt x="1828" y="648"/>
                    </a:lnTo>
                    <a:lnTo>
                      <a:pt x="1814" y="670"/>
                    </a:lnTo>
                    <a:lnTo>
                      <a:pt x="1806" y="675"/>
                    </a:lnTo>
                    <a:lnTo>
                      <a:pt x="1799" y="647"/>
                    </a:lnTo>
                    <a:lnTo>
                      <a:pt x="1792" y="638"/>
                    </a:lnTo>
                    <a:lnTo>
                      <a:pt x="1759" y="659"/>
                    </a:lnTo>
                    <a:lnTo>
                      <a:pt x="1749" y="638"/>
                    </a:lnTo>
                    <a:lnTo>
                      <a:pt x="1717" y="613"/>
                    </a:lnTo>
                    <a:lnTo>
                      <a:pt x="1709" y="613"/>
                    </a:lnTo>
                    <a:lnTo>
                      <a:pt x="1697" y="629"/>
                    </a:lnTo>
                    <a:lnTo>
                      <a:pt x="1679" y="643"/>
                    </a:lnTo>
                    <a:lnTo>
                      <a:pt x="1663" y="640"/>
                    </a:lnTo>
                    <a:lnTo>
                      <a:pt x="1656" y="612"/>
                    </a:lnTo>
                    <a:lnTo>
                      <a:pt x="1642" y="611"/>
                    </a:lnTo>
                    <a:lnTo>
                      <a:pt x="1624" y="579"/>
                    </a:lnTo>
                    <a:lnTo>
                      <a:pt x="1582" y="575"/>
                    </a:lnTo>
                    <a:lnTo>
                      <a:pt x="1561" y="586"/>
                    </a:lnTo>
                    <a:lnTo>
                      <a:pt x="1545" y="569"/>
                    </a:lnTo>
                    <a:lnTo>
                      <a:pt x="1538" y="572"/>
                    </a:lnTo>
                    <a:lnTo>
                      <a:pt x="1512" y="575"/>
                    </a:lnTo>
                    <a:lnTo>
                      <a:pt x="1480" y="557"/>
                    </a:lnTo>
                    <a:lnTo>
                      <a:pt x="1437" y="555"/>
                    </a:lnTo>
                    <a:lnTo>
                      <a:pt x="1425" y="516"/>
                    </a:lnTo>
                    <a:lnTo>
                      <a:pt x="1405" y="504"/>
                    </a:lnTo>
                    <a:lnTo>
                      <a:pt x="1389" y="509"/>
                    </a:lnTo>
                    <a:lnTo>
                      <a:pt x="1378" y="505"/>
                    </a:lnTo>
                    <a:lnTo>
                      <a:pt x="1359" y="508"/>
                    </a:lnTo>
                    <a:lnTo>
                      <a:pt x="1346" y="509"/>
                    </a:lnTo>
                    <a:lnTo>
                      <a:pt x="1332" y="494"/>
                    </a:lnTo>
                    <a:lnTo>
                      <a:pt x="1294" y="459"/>
                    </a:lnTo>
                    <a:lnTo>
                      <a:pt x="1314" y="33"/>
                    </a:lnTo>
                    <a:lnTo>
                      <a:pt x="768" y="0"/>
                    </a:lnTo>
                    <a:lnTo>
                      <a:pt x="686" y="998"/>
                    </a:lnTo>
                    <a:lnTo>
                      <a:pt x="38" y="938"/>
                    </a:lnTo>
                    <a:lnTo>
                      <a:pt x="31" y="990"/>
                    </a:lnTo>
                    <a:lnTo>
                      <a:pt x="0" y="987"/>
                    </a:lnTo>
                    <a:lnTo>
                      <a:pt x="14" y="1003"/>
                    </a:lnTo>
                    <a:lnTo>
                      <a:pt x="41" y="1022"/>
                    </a:lnTo>
                    <a:lnTo>
                      <a:pt x="53" y="1044"/>
                    </a:lnTo>
                    <a:lnTo>
                      <a:pt x="60" y="1059"/>
                    </a:lnTo>
                    <a:lnTo>
                      <a:pt x="72" y="1080"/>
                    </a:lnTo>
                    <a:lnTo>
                      <a:pt x="85" y="1087"/>
                    </a:lnTo>
                    <a:lnTo>
                      <a:pt x="103" y="1094"/>
                    </a:lnTo>
                    <a:lnTo>
                      <a:pt x="117" y="1110"/>
                    </a:lnTo>
                    <a:lnTo>
                      <a:pt x="124" y="1126"/>
                    </a:lnTo>
                    <a:lnTo>
                      <a:pt x="142" y="1151"/>
                    </a:lnTo>
                    <a:lnTo>
                      <a:pt x="168" y="1170"/>
                    </a:lnTo>
                    <a:lnTo>
                      <a:pt x="213" y="1230"/>
                    </a:lnTo>
                    <a:lnTo>
                      <a:pt x="228" y="1230"/>
                    </a:lnTo>
                    <a:lnTo>
                      <a:pt x="245" y="1248"/>
                    </a:lnTo>
                    <a:lnTo>
                      <a:pt x="267" y="1260"/>
                    </a:lnTo>
                    <a:lnTo>
                      <a:pt x="292" y="1284"/>
                    </a:lnTo>
                    <a:lnTo>
                      <a:pt x="301" y="1306"/>
                    </a:lnTo>
                    <a:lnTo>
                      <a:pt x="307" y="1348"/>
                    </a:lnTo>
                    <a:lnTo>
                      <a:pt x="322" y="1378"/>
                    </a:lnTo>
                    <a:lnTo>
                      <a:pt x="329" y="1398"/>
                    </a:lnTo>
                    <a:lnTo>
                      <a:pt x="322" y="1423"/>
                    </a:lnTo>
                    <a:lnTo>
                      <a:pt x="322" y="1450"/>
                    </a:lnTo>
                    <a:lnTo>
                      <a:pt x="336" y="1481"/>
                    </a:lnTo>
                    <a:lnTo>
                      <a:pt x="356" y="1509"/>
                    </a:lnTo>
                    <a:lnTo>
                      <a:pt x="362" y="1527"/>
                    </a:lnTo>
                    <a:lnTo>
                      <a:pt x="371" y="1535"/>
                    </a:lnTo>
                    <a:lnTo>
                      <a:pt x="382" y="1543"/>
                    </a:lnTo>
                    <a:lnTo>
                      <a:pt x="396" y="1556"/>
                    </a:lnTo>
                    <a:lnTo>
                      <a:pt x="407" y="1568"/>
                    </a:lnTo>
                    <a:lnTo>
                      <a:pt x="432" y="1591"/>
                    </a:lnTo>
                    <a:lnTo>
                      <a:pt x="444" y="1604"/>
                    </a:lnTo>
                    <a:lnTo>
                      <a:pt x="464" y="1607"/>
                    </a:lnTo>
                    <a:lnTo>
                      <a:pt x="489" y="1627"/>
                    </a:lnTo>
                    <a:lnTo>
                      <a:pt x="522" y="1642"/>
                    </a:lnTo>
                    <a:lnTo>
                      <a:pt x="557" y="1668"/>
                    </a:lnTo>
                    <a:lnTo>
                      <a:pt x="578" y="1677"/>
                    </a:lnTo>
                    <a:lnTo>
                      <a:pt x="601" y="1686"/>
                    </a:lnTo>
                    <a:lnTo>
                      <a:pt x="625" y="1688"/>
                    </a:lnTo>
                    <a:lnTo>
                      <a:pt x="634" y="1663"/>
                    </a:lnTo>
                    <a:lnTo>
                      <a:pt x="650" y="1643"/>
                    </a:lnTo>
                    <a:lnTo>
                      <a:pt x="659" y="1638"/>
                    </a:lnTo>
                    <a:lnTo>
                      <a:pt x="677" y="1629"/>
                    </a:lnTo>
                    <a:lnTo>
                      <a:pt x="677" y="1600"/>
                    </a:lnTo>
                    <a:lnTo>
                      <a:pt x="690" y="1584"/>
                    </a:lnTo>
                    <a:lnTo>
                      <a:pt x="701" y="1550"/>
                    </a:lnTo>
                    <a:lnTo>
                      <a:pt x="730" y="1525"/>
                    </a:lnTo>
                    <a:lnTo>
                      <a:pt x="768" y="1516"/>
                    </a:lnTo>
                    <a:lnTo>
                      <a:pt x="791" y="1509"/>
                    </a:lnTo>
                    <a:lnTo>
                      <a:pt x="812" y="1509"/>
                    </a:lnTo>
                    <a:lnTo>
                      <a:pt x="844" y="1523"/>
                    </a:lnTo>
                    <a:lnTo>
                      <a:pt x="875" y="1527"/>
                    </a:lnTo>
                    <a:lnTo>
                      <a:pt x="894" y="1527"/>
                    </a:lnTo>
                    <a:lnTo>
                      <a:pt x="936" y="1535"/>
                    </a:lnTo>
                    <a:lnTo>
                      <a:pt x="952" y="1545"/>
                    </a:lnTo>
                    <a:lnTo>
                      <a:pt x="966" y="1574"/>
                    </a:lnTo>
                    <a:lnTo>
                      <a:pt x="983" y="1574"/>
                    </a:lnTo>
                    <a:lnTo>
                      <a:pt x="1011" y="1602"/>
                    </a:lnTo>
                    <a:lnTo>
                      <a:pt x="1026" y="1613"/>
                    </a:lnTo>
                    <a:lnTo>
                      <a:pt x="1048" y="1646"/>
                    </a:lnTo>
                    <a:lnTo>
                      <a:pt x="1079" y="1693"/>
                    </a:lnTo>
                    <a:lnTo>
                      <a:pt x="1104" y="1754"/>
                    </a:lnTo>
                    <a:lnTo>
                      <a:pt x="1119" y="1778"/>
                    </a:lnTo>
                    <a:lnTo>
                      <a:pt x="1138" y="1821"/>
                    </a:lnTo>
                    <a:lnTo>
                      <a:pt x="1138" y="1840"/>
                    </a:lnTo>
                    <a:lnTo>
                      <a:pt x="1160" y="1883"/>
                    </a:lnTo>
                    <a:lnTo>
                      <a:pt x="1201" y="1921"/>
                    </a:lnTo>
                    <a:lnTo>
                      <a:pt x="1213" y="1965"/>
                    </a:lnTo>
                    <a:lnTo>
                      <a:pt x="1267" y="2029"/>
                    </a:lnTo>
                    <a:lnTo>
                      <a:pt x="1294" y="2039"/>
                    </a:lnTo>
                    <a:lnTo>
                      <a:pt x="1289" y="2089"/>
                    </a:lnTo>
                    <a:lnTo>
                      <a:pt x="1281" y="2103"/>
                    </a:lnTo>
                    <a:lnTo>
                      <a:pt x="1291" y="2117"/>
                    </a:lnTo>
                    <a:lnTo>
                      <a:pt x="1309" y="2133"/>
                    </a:lnTo>
                    <a:lnTo>
                      <a:pt x="1309" y="2164"/>
                    </a:lnTo>
                    <a:lnTo>
                      <a:pt x="1341" y="2223"/>
                    </a:lnTo>
                    <a:lnTo>
                      <a:pt x="1355" y="2261"/>
                    </a:lnTo>
                    <a:lnTo>
                      <a:pt x="1370" y="2286"/>
                    </a:lnTo>
                    <a:lnTo>
                      <a:pt x="1381" y="2310"/>
                    </a:lnTo>
                    <a:lnTo>
                      <a:pt x="1427" y="2318"/>
                    </a:lnTo>
                    <a:lnTo>
                      <a:pt x="1457" y="2350"/>
                    </a:lnTo>
                    <a:lnTo>
                      <a:pt x="1505" y="2350"/>
                    </a:lnTo>
                    <a:lnTo>
                      <a:pt x="1539" y="2384"/>
                    </a:lnTo>
                    <a:lnTo>
                      <a:pt x="1561" y="2384"/>
                    </a:lnTo>
                    <a:lnTo>
                      <a:pt x="1578" y="2401"/>
                    </a:lnTo>
                    <a:lnTo>
                      <a:pt x="1599" y="2403"/>
                    </a:lnTo>
                    <a:lnTo>
                      <a:pt x="1607" y="2394"/>
                    </a:lnTo>
                    <a:lnTo>
                      <a:pt x="1660" y="2405"/>
                    </a:lnTo>
                    <a:lnTo>
                      <a:pt x="1660" y="2411"/>
                    </a:lnTo>
                    <a:lnTo>
                      <a:pt x="1681" y="2427"/>
                    </a:lnTo>
                    <a:lnTo>
                      <a:pt x="1709" y="2452"/>
                    </a:lnTo>
                    <a:lnTo>
                      <a:pt x="1721" y="2443"/>
                    </a:lnTo>
                    <a:lnTo>
                      <a:pt x="1731" y="2426"/>
                    </a:lnTo>
                    <a:lnTo>
                      <a:pt x="1768" y="2422"/>
                    </a:lnTo>
                    <a:lnTo>
                      <a:pt x="1759" y="2394"/>
                    </a:lnTo>
                    <a:lnTo>
                      <a:pt x="1757" y="2378"/>
                    </a:lnTo>
                    <a:lnTo>
                      <a:pt x="1752" y="2358"/>
                    </a:lnTo>
                    <a:lnTo>
                      <a:pt x="1743" y="2334"/>
                    </a:lnTo>
                    <a:lnTo>
                      <a:pt x="1725" y="2325"/>
                    </a:lnTo>
                    <a:lnTo>
                      <a:pt x="1717" y="2291"/>
                    </a:lnTo>
                    <a:lnTo>
                      <a:pt x="1711" y="2253"/>
                    </a:lnTo>
                    <a:lnTo>
                      <a:pt x="1696" y="2219"/>
                    </a:lnTo>
                    <a:lnTo>
                      <a:pt x="1697" y="2186"/>
                    </a:lnTo>
                    <a:lnTo>
                      <a:pt x="1713" y="2136"/>
                    </a:lnTo>
                    <a:lnTo>
                      <a:pt x="1724" y="2089"/>
                    </a:lnTo>
                    <a:lnTo>
                      <a:pt x="1749" y="2029"/>
                    </a:lnTo>
                    <a:lnTo>
                      <a:pt x="1743" y="2021"/>
                    </a:lnTo>
                    <a:lnTo>
                      <a:pt x="1729" y="2011"/>
                    </a:lnTo>
                    <a:lnTo>
                      <a:pt x="1711" y="1994"/>
                    </a:lnTo>
                    <a:lnTo>
                      <a:pt x="1711" y="1985"/>
                    </a:lnTo>
                    <a:lnTo>
                      <a:pt x="1721" y="1989"/>
                    </a:lnTo>
                    <a:lnTo>
                      <a:pt x="1771" y="1986"/>
                    </a:lnTo>
                    <a:lnTo>
                      <a:pt x="1779" y="1979"/>
                    </a:lnTo>
                    <a:lnTo>
                      <a:pt x="1793" y="1950"/>
                    </a:lnTo>
                    <a:lnTo>
                      <a:pt x="1779" y="1950"/>
                    </a:lnTo>
                    <a:lnTo>
                      <a:pt x="1774" y="1938"/>
                    </a:lnTo>
                    <a:lnTo>
                      <a:pt x="1772" y="1929"/>
                    </a:lnTo>
                    <a:lnTo>
                      <a:pt x="1782" y="1922"/>
                    </a:lnTo>
                    <a:lnTo>
                      <a:pt x="1807" y="1922"/>
                    </a:lnTo>
                    <a:lnTo>
                      <a:pt x="1832" y="1921"/>
                    </a:lnTo>
                    <a:lnTo>
                      <a:pt x="1845" y="1928"/>
                    </a:lnTo>
                    <a:lnTo>
                      <a:pt x="1861" y="1924"/>
                    </a:lnTo>
                    <a:lnTo>
                      <a:pt x="1888" y="1899"/>
                    </a:lnTo>
                    <a:lnTo>
                      <a:pt x="1879" y="1901"/>
                    </a:lnTo>
                    <a:lnTo>
                      <a:pt x="1856" y="1914"/>
                    </a:lnTo>
                    <a:lnTo>
                      <a:pt x="1849" y="1899"/>
                    </a:lnTo>
                    <a:lnTo>
                      <a:pt x="1861" y="1863"/>
                    </a:lnTo>
                    <a:lnTo>
                      <a:pt x="1871" y="1871"/>
                    </a:lnTo>
                    <a:lnTo>
                      <a:pt x="1883" y="1879"/>
                    </a:lnTo>
                    <a:lnTo>
                      <a:pt x="1907" y="1876"/>
                    </a:lnTo>
                    <a:lnTo>
                      <a:pt x="1922" y="1868"/>
                    </a:lnTo>
                    <a:lnTo>
                      <a:pt x="1918" y="1846"/>
                    </a:lnTo>
                    <a:lnTo>
                      <a:pt x="1897" y="1822"/>
                    </a:lnTo>
                    <a:lnTo>
                      <a:pt x="1901" y="1815"/>
                    </a:lnTo>
                    <a:lnTo>
                      <a:pt x="1922" y="1820"/>
                    </a:lnTo>
                    <a:lnTo>
                      <a:pt x="1936" y="1807"/>
                    </a:lnTo>
                    <a:lnTo>
                      <a:pt x="1947" y="1815"/>
                    </a:lnTo>
                    <a:lnTo>
                      <a:pt x="1964" y="1810"/>
                    </a:lnTo>
                    <a:lnTo>
                      <a:pt x="1972" y="1817"/>
                    </a:lnTo>
                    <a:lnTo>
                      <a:pt x="1986" y="1831"/>
                    </a:lnTo>
                    <a:lnTo>
                      <a:pt x="2004" y="1820"/>
                    </a:lnTo>
                    <a:lnTo>
                      <a:pt x="2018" y="1806"/>
                    </a:lnTo>
                    <a:lnTo>
                      <a:pt x="2057" y="1797"/>
                    </a:lnTo>
                    <a:lnTo>
                      <a:pt x="2097" y="1788"/>
                    </a:lnTo>
                    <a:lnTo>
                      <a:pt x="2158" y="1756"/>
                    </a:lnTo>
                    <a:lnTo>
                      <a:pt x="2173" y="1725"/>
                    </a:lnTo>
                    <a:lnTo>
                      <a:pt x="2178" y="1695"/>
                    </a:lnTo>
                    <a:lnTo>
                      <a:pt x="2197" y="1685"/>
                    </a:lnTo>
                    <a:lnTo>
                      <a:pt x="2208" y="1684"/>
                    </a:lnTo>
                    <a:lnTo>
                      <a:pt x="2219" y="1674"/>
                    </a:lnTo>
                    <a:lnTo>
                      <a:pt x="2233" y="1664"/>
                    </a:lnTo>
                    <a:lnTo>
                      <a:pt x="2228" y="1647"/>
                    </a:lnTo>
                    <a:lnTo>
                      <a:pt x="2222" y="1631"/>
                    </a:lnTo>
                    <a:lnTo>
                      <a:pt x="2216" y="1625"/>
                    </a:lnTo>
                    <a:lnTo>
                      <a:pt x="2214" y="1616"/>
                    </a:lnTo>
                    <a:lnTo>
                      <a:pt x="2221" y="1599"/>
                    </a:lnTo>
                    <a:lnTo>
                      <a:pt x="2236" y="1578"/>
                    </a:lnTo>
                    <a:lnTo>
                      <a:pt x="2255" y="1571"/>
                    </a:lnTo>
                    <a:lnTo>
                      <a:pt x="2264" y="1571"/>
                    </a:lnTo>
                    <a:lnTo>
                      <a:pt x="2265" y="1588"/>
                    </a:lnTo>
                    <a:lnTo>
                      <a:pt x="2268" y="1609"/>
                    </a:lnTo>
                    <a:lnTo>
                      <a:pt x="2265" y="1641"/>
                    </a:lnTo>
                    <a:lnTo>
                      <a:pt x="2276" y="1643"/>
                    </a:lnTo>
                    <a:lnTo>
                      <a:pt x="2308" y="1620"/>
                    </a:lnTo>
                    <a:lnTo>
                      <a:pt x="2332" y="1613"/>
                    </a:lnTo>
                    <a:lnTo>
                      <a:pt x="2412" y="1584"/>
                    </a:lnTo>
                    <a:lnTo>
                      <a:pt x="2430" y="1574"/>
                    </a:lnTo>
                    <a:lnTo>
                      <a:pt x="2445" y="1548"/>
                    </a:lnTo>
                    <a:lnTo>
                      <a:pt x="2461" y="1491"/>
                    </a:lnTo>
                    <a:lnTo>
                      <a:pt x="2459" y="1474"/>
                    </a:lnTo>
                    <a:lnTo>
                      <a:pt x="2445" y="1430"/>
                    </a:lnTo>
                    <a:lnTo>
                      <a:pt x="2450" y="1406"/>
                    </a:lnTo>
                    <a:lnTo>
                      <a:pt x="2451" y="1388"/>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2" name="Freeform 11">
                <a:extLst>
                  <a:ext uri="{FF2B5EF4-FFF2-40B4-BE49-F238E27FC236}">
                    <a16:creationId xmlns:a16="http://schemas.microsoft.com/office/drawing/2014/main" id="{4D026E6F-48B1-7F3E-68F3-C6772BBCF398}"/>
                  </a:ext>
                </a:extLst>
              </p:cNvPr>
              <p:cNvSpPr>
                <a:spLocks/>
              </p:cNvSpPr>
              <p:nvPr/>
            </p:nvSpPr>
            <p:spPr bwMode="auto">
              <a:xfrm>
                <a:off x="5114576" y="3316465"/>
                <a:ext cx="808012" cy="992836"/>
              </a:xfrm>
              <a:custGeom>
                <a:avLst/>
                <a:gdLst/>
                <a:ahLst/>
                <a:cxnLst>
                  <a:cxn ang="0">
                    <a:pos x="338" y="0"/>
                  </a:cxn>
                  <a:cxn ang="0">
                    <a:pos x="338" y="0"/>
                  </a:cxn>
                  <a:cxn ang="0">
                    <a:pos x="328" y="47"/>
                  </a:cxn>
                  <a:cxn ang="0">
                    <a:pos x="314" y="116"/>
                  </a:cxn>
                  <a:cxn ang="0">
                    <a:pos x="314" y="116"/>
                  </a:cxn>
                  <a:cxn ang="0">
                    <a:pos x="299" y="165"/>
                  </a:cxn>
                  <a:cxn ang="0">
                    <a:pos x="289" y="198"/>
                  </a:cxn>
                  <a:cxn ang="0">
                    <a:pos x="272" y="208"/>
                  </a:cxn>
                  <a:cxn ang="0">
                    <a:pos x="260" y="201"/>
                  </a:cxn>
                  <a:cxn ang="0">
                    <a:pos x="238" y="183"/>
                  </a:cxn>
                  <a:cxn ang="0">
                    <a:pos x="218" y="193"/>
                  </a:cxn>
                  <a:cxn ang="0">
                    <a:pos x="207" y="173"/>
                  </a:cxn>
                  <a:cxn ang="0">
                    <a:pos x="177" y="182"/>
                  </a:cxn>
                  <a:cxn ang="0">
                    <a:pos x="163" y="197"/>
                  </a:cxn>
                  <a:cxn ang="0">
                    <a:pos x="164" y="245"/>
                  </a:cxn>
                  <a:cxn ang="0">
                    <a:pos x="163" y="312"/>
                  </a:cxn>
                  <a:cxn ang="0">
                    <a:pos x="163" y="370"/>
                  </a:cxn>
                  <a:cxn ang="0">
                    <a:pos x="159" y="393"/>
                  </a:cxn>
                  <a:cxn ang="0">
                    <a:pos x="143" y="413"/>
                  </a:cxn>
                  <a:cxn ang="0">
                    <a:pos x="138" y="438"/>
                  </a:cxn>
                  <a:cxn ang="0">
                    <a:pos x="141" y="468"/>
                  </a:cxn>
                  <a:cxn ang="0">
                    <a:pos x="157" y="511"/>
                  </a:cxn>
                  <a:cxn ang="0">
                    <a:pos x="160" y="552"/>
                  </a:cxn>
                  <a:cxn ang="0">
                    <a:pos x="172" y="566"/>
                  </a:cxn>
                  <a:cxn ang="0">
                    <a:pos x="193" y="594"/>
                  </a:cxn>
                  <a:cxn ang="0">
                    <a:pos x="179" y="606"/>
                  </a:cxn>
                  <a:cxn ang="0">
                    <a:pos x="156" y="622"/>
                  </a:cxn>
                  <a:cxn ang="0">
                    <a:pos x="110" y="658"/>
                  </a:cxn>
                  <a:cxn ang="0">
                    <a:pos x="95" y="719"/>
                  </a:cxn>
                  <a:cxn ang="0">
                    <a:pos x="77" y="755"/>
                  </a:cxn>
                  <a:cxn ang="0">
                    <a:pos x="61" y="770"/>
                  </a:cxn>
                  <a:cxn ang="0">
                    <a:pos x="49" y="778"/>
                  </a:cxn>
                  <a:cxn ang="0">
                    <a:pos x="41" y="796"/>
                  </a:cxn>
                  <a:cxn ang="0">
                    <a:pos x="48" y="827"/>
                  </a:cxn>
                  <a:cxn ang="0">
                    <a:pos x="41" y="852"/>
                  </a:cxn>
                  <a:cxn ang="0">
                    <a:pos x="70" y="876"/>
                  </a:cxn>
                  <a:cxn ang="0">
                    <a:pos x="59" y="894"/>
                  </a:cxn>
                  <a:cxn ang="0">
                    <a:pos x="23" y="910"/>
                  </a:cxn>
                  <a:cxn ang="0">
                    <a:pos x="12" y="930"/>
                  </a:cxn>
                  <a:cxn ang="0">
                    <a:pos x="0" y="960"/>
                  </a:cxn>
                  <a:cxn ang="0">
                    <a:pos x="644" y="1354"/>
                  </a:cxn>
                  <a:cxn ang="0">
                    <a:pos x="848" y="1391"/>
                  </a:cxn>
                  <a:cxn ang="0">
                    <a:pos x="1016" y="1414"/>
                  </a:cxn>
                  <a:cxn ang="0">
                    <a:pos x="1019" y="1416"/>
                  </a:cxn>
                  <a:cxn ang="0">
                    <a:pos x="1204" y="154"/>
                  </a:cxn>
                  <a:cxn ang="0">
                    <a:pos x="338" y="0"/>
                  </a:cxn>
                </a:cxnLst>
                <a:rect l="0" t="0" r="r" b="b"/>
                <a:pathLst>
                  <a:path w="1204" h="1416">
                    <a:moveTo>
                      <a:pt x="338" y="0"/>
                    </a:moveTo>
                    <a:lnTo>
                      <a:pt x="338" y="0"/>
                    </a:lnTo>
                    <a:lnTo>
                      <a:pt x="328" y="47"/>
                    </a:lnTo>
                    <a:lnTo>
                      <a:pt x="314" y="116"/>
                    </a:lnTo>
                    <a:lnTo>
                      <a:pt x="314" y="116"/>
                    </a:lnTo>
                    <a:lnTo>
                      <a:pt x="299" y="165"/>
                    </a:lnTo>
                    <a:lnTo>
                      <a:pt x="289" y="198"/>
                    </a:lnTo>
                    <a:lnTo>
                      <a:pt x="272" y="208"/>
                    </a:lnTo>
                    <a:lnTo>
                      <a:pt x="260" y="201"/>
                    </a:lnTo>
                    <a:lnTo>
                      <a:pt x="238" y="183"/>
                    </a:lnTo>
                    <a:lnTo>
                      <a:pt x="218" y="193"/>
                    </a:lnTo>
                    <a:lnTo>
                      <a:pt x="207" y="173"/>
                    </a:lnTo>
                    <a:lnTo>
                      <a:pt x="177" y="182"/>
                    </a:lnTo>
                    <a:lnTo>
                      <a:pt x="163" y="197"/>
                    </a:lnTo>
                    <a:lnTo>
                      <a:pt x="164" y="245"/>
                    </a:lnTo>
                    <a:lnTo>
                      <a:pt x="163" y="312"/>
                    </a:lnTo>
                    <a:lnTo>
                      <a:pt x="163" y="370"/>
                    </a:lnTo>
                    <a:lnTo>
                      <a:pt x="159" y="393"/>
                    </a:lnTo>
                    <a:lnTo>
                      <a:pt x="143" y="413"/>
                    </a:lnTo>
                    <a:lnTo>
                      <a:pt x="138" y="438"/>
                    </a:lnTo>
                    <a:lnTo>
                      <a:pt x="141" y="468"/>
                    </a:lnTo>
                    <a:lnTo>
                      <a:pt x="157" y="511"/>
                    </a:lnTo>
                    <a:lnTo>
                      <a:pt x="160" y="552"/>
                    </a:lnTo>
                    <a:lnTo>
                      <a:pt x="172" y="566"/>
                    </a:lnTo>
                    <a:lnTo>
                      <a:pt x="193" y="594"/>
                    </a:lnTo>
                    <a:lnTo>
                      <a:pt x="179" y="606"/>
                    </a:lnTo>
                    <a:lnTo>
                      <a:pt x="156" y="622"/>
                    </a:lnTo>
                    <a:lnTo>
                      <a:pt x="110" y="658"/>
                    </a:lnTo>
                    <a:lnTo>
                      <a:pt x="95" y="719"/>
                    </a:lnTo>
                    <a:lnTo>
                      <a:pt x="77" y="755"/>
                    </a:lnTo>
                    <a:lnTo>
                      <a:pt x="61" y="770"/>
                    </a:lnTo>
                    <a:lnTo>
                      <a:pt x="49" y="778"/>
                    </a:lnTo>
                    <a:lnTo>
                      <a:pt x="41" y="796"/>
                    </a:lnTo>
                    <a:lnTo>
                      <a:pt x="48" y="827"/>
                    </a:lnTo>
                    <a:lnTo>
                      <a:pt x="41" y="852"/>
                    </a:lnTo>
                    <a:lnTo>
                      <a:pt x="70" y="876"/>
                    </a:lnTo>
                    <a:lnTo>
                      <a:pt x="59" y="894"/>
                    </a:lnTo>
                    <a:lnTo>
                      <a:pt x="23" y="910"/>
                    </a:lnTo>
                    <a:lnTo>
                      <a:pt x="12" y="930"/>
                    </a:lnTo>
                    <a:lnTo>
                      <a:pt x="0" y="960"/>
                    </a:lnTo>
                    <a:lnTo>
                      <a:pt x="644" y="1354"/>
                    </a:lnTo>
                    <a:lnTo>
                      <a:pt x="848" y="1391"/>
                    </a:lnTo>
                    <a:lnTo>
                      <a:pt x="1016" y="1414"/>
                    </a:lnTo>
                    <a:lnTo>
                      <a:pt x="1019" y="1416"/>
                    </a:lnTo>
                    <a:lnTo>
                      <a:pt x="1204" y="154"/>
                    </a:lnTo>
                    <a:lnTo>
                      <a:pt x="338" y="0"/>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3" name="Freeform 12">
                <a:extLst>
                  <a:ext uri="{FF2B5EF4-FFF2-40B4-BE49-F238E27FC236}">
                    <a16:creationId xmlns:a16="http://schemas.microsoft.com/office/drawing/2014/main" id="{84137C61-D26E-F8AC-7142-C7C0739EB49C}"/>
                  </a:ext>
                </a:extLst>
              </p:cNvPr>
              <p:cNvSpPr>
                <a:spLocks/>
              </p:cNvSpPr>
              <p:nvPr/>
            </p:nvSpPr>
            <p:spPr bwMode="auto">
              <a:xfrm>
                <a:off x="4292459" y="2243697"/>
                <a:ext cx="951077" cy="1714324"/>
              </a:xfrm>
              <a:custGeom>
                <a:avLst/>
                <a:gdLst/>
                <a:ahLst/>
                <a:cxnLst>
                  <a:cxn ang="0">
                    <a:pos x="1263" y="2382"/>
                  </a:cxn>
                  <a:cxn ang="0">
                    <a:pos x="1271" y="2308"/>
                  </a:cxn>
                  <a:cxn ang="0">
                    <a:pos x="1317" y="2249"/>
                  </a:cxn>
                  <a:cxn ang="0">
                    <a:pos x="1401" y="2136"/>
                  </a:cxn>
                  <a:cxn ang="0">
                    <a:pos x="1382" y="2082"/>
                  </a:cxn>
                  <a:cxn ang="0">
                    <a:pos x="1360" y="1968"/>
                  </a:cxn>
                  <a:cxn ang="0">
                    <a:pos x="652" y="866"/>
                  </a:cxn>
                  <a:cxn ang="0">
                    <a:pos x="627" y="840"/>
                  </a:cxn>
                  <a:cxn ang="0">
                    <a:pos x="642" y="801"/>
                  </a:cxn>
                  <a:cxn ang="0">
                    <a:pos x="146" y="0"/>
                  </a:cxn>
                  <a:cxn ang="0">
                    <a:pos x="129" y="50"/>
                  </a:cxn>
                  <a:cxn ang="0">
                    <a:pos x="123" y="139"/>
                  </a:cxn>
                  <a:cxn ang="0">
                    <a:pos x="93" y="190"/>
                  </a:cxn>
                  <a:cxn ang="0">
                    <a:pos x="43" y="278"/>
                  </a:cxn>
                  <a:cxn ang="0">
                    <a:pos x="3" y="345"/>
                  </a:cxn>
                  <a:cxn ang="0">
                    <a:pos x="19" y="411"/>
                  </a:cxn>
                  <a:cxn ang="0">
                    <a:pos x="54" y="494"/>
                  </a:cxn>
                  <a:cxn ang="0">
                    <a:pos x="30" y="604"/>
                  </a:cxn>
                  <a:cxn ang="0">
                    <a:pos x="18" y="672"/>
                  </a:cxn>
                  <a:cxn ang="0">
                    <a:pos x="64" y="798"/>
                  </a:cxn>
                  <a:cxn ang="0">
                    <a:pos x="94" y="883"/>
                  </a:cxn>
                  <a:cxn ang="0">
                    <a:pos x="80" y="930"/>
                  </a:cxn>
                  <a:cxn ang="0">
                    <a:pos x="128" y="968"/>
                  </a:cxn>
                  <a:cxn ang="0">
                    <a:pos x="158" y="959"/>
                  </a:cxn>
                  <a:cxn ang="0">
                    <a:pos x="208" y="948"/>
                  </a:cxn>
                  <a:cxn ang="0">
                    <a:pos x="284" y="975"/>
                  </a:cxn>
                  <a:cxn ang="0">
                    <a:pos x="270" y="986"/>
                  </a:cxn>
                  <a:cxn ang="0">
                    <a:pos x="222" y="968"/>
                  </a:cxn>
                  <a:cxn ang="0">
                    <a:pos x="182" y="964"/>
                  </a:cxn>
                  <a:cxn ang="0">
                    <a:pos x="194" y="1026"/>
                  </a:cxn>
                  <a:cxn ang="0">
                    <a:pos x="171" y="1057"/>
                  </a:cxn>
                  <a:cxn ang="0">
                    <a:pos x="161" y="1019"/>
                  </a:cxn>
                  <a:cxn ang="0">
                    <a:pos x="134" y="1026"/>
                  </a:cxn>
                  <a:cxn ang="0">
                    <a:pos x="126" y="1122"/>
                  </a:cxn>
                  <a:cxn ang="0">
                    <a:pos x="168" y="1195"/>
                  </a:cxn>
                  <a:cxn ang="0">
                    <a:pos x="197" y="1261"/>
                  </a:cxn>
                  <a:cxn ang="0">
                    <a:pos x="157" y="1286"/>
                  </a:cxn>
                  <a:cxn ang="0">
                    <a:pos x="186" y="1406"/>
                  </a:cxn>
                  <a:cxn ang="0">
                    <a:pos x="232" y="1513"/>
                  </a:cxn>
                  <a:cxn ang="0">
                    <a:pos x="275" y="1580"/>
                  </a:cxn>
                  <a:cxn ang="0">
                    <a:pos x="273" y="1635"/>
                  </a:cxn>
                  <a:cxn ang="0">
                    <a:pos x="295" y="1689"/>
                  </a:cxn>
                  <a:cxn ang="0">
                    <a:pos x="276" y="1795"/>
                  </a:cxn>
                  <a:cxn ang="0">
                    <a:pos x="408" y="1866"/>
                  </a:cxn>
                  <a:cxn ang="0">
                    <a:pos x="506" y="1948"/>
                  </a:cxn>
                  <a:cxn ang="0">
                    <a:pos x="622" y="2054"/>
                  </a:cxn>
                  <a:cxn ang="0">
                    <a:pos x="706" y="2131"/>
                  </a:cxn>
                  <a:cxn ang="0">
                    <a:pos x="787" y="2272"/>
                  </a:cxn>
                  <a:cxn ang="0">
                    <a:pos x="787" y="2385"/>
                  </a:cxn>
                  <a:cxn ang="0">
                    <a:pos x="1245" y="2440"/>
                  </a:cxn>
                </a:cxnLst>
                <a:rect l="0" t="0" r="r" b="b"/>
                <a:pathLst>
                  <a:path w="1415" h="2447">
                    <a:moveTo>
                      <a:pt x="1281" y="2424"/>
                    </a:moveTo>
                    <a:lnTo>
                      <a:pt x="1292" y="2406"/>
                    </a:lnTo>
                    <a:lnTo>
                      <a:pt x="1263" y="2382"/>
                    </a:lnTo>
                    <a:lnTo>
                      <a:pt x="1270" y="2357"/>
                    </a:lnTo>
                    <a:lnTo>
                      <a:pt x="1263" y="2326"/>
                    </a:lnTo>
                    <a:lnTo>
                      <a:pt x="1271" y="2308"/>
                    </a:lnTo>
                    <a:lnTo>
                      <a:pt x="1283" y="2300"/>
                    </a:lnTo>
                    <a:lnTo>
                      <a:pt x="1299" y="2285"/>
                    </a:lnTo>
                    <a:lnTo>
                      <a:pt x="1317" y="2249"/>
                    </a:lnTo>
                    <a:lnTo>
                      <a:pt x="1332" y="2188"/>
                    </a:lnTo>
                    <a:lnTo>
                      <a:pt x="1378" y="2152"/>
                    </a:lnTo>
                    <a:lnTo>
                      <a:pt x="1401" y="2136"/>
                    </a:lnTo>
                    <a:lnTo>
                      <a:pt x="1415" y="2124"/>
                    </a:lnTo>
                    <a:lnTo>
                      <a:pt x="1394" y="2096"/>
                    </a:lnTo>
                    <a:lnTo>
                      <a:pt x="1382" y="2082"/>
                    </a:lnTo>
                    <a:lnTo>
                      <a:pt x="1379" y="2041"/>
                    </a:lnTo>
                    <a:lnTo>
                      <a:pt x="1363" y="1998"/>
                    </a:lnTo>
                    <a:lnTo>
                      <a:pt x="1360" y="1968"/>
                    </a:lnTo>
                    <a:lnTo>
                      <a:pt x="1365" y="1943"/>
                    </a:lnTo>
                    <a:lnTo>
                      <a:pt x="1367" y="1941"/>
                    </a:lnTo>
                    <a:lnTo>
                      <a:pt x="652" y="866"/>
                    </a:lnTo>
                    <a:lnTo>
                      <a:pt x="637" y="861"/>
                    </a:lnTo>
                    <a:lnTo>
                      <a:pt x="630" y="855"/>
                    </a:lnTo>
                    <a:lnTo>
                      <a:pt x="627" y="840"/>
                    </a:lnTo>
                    <a:lnTo>
                      <a:pt x="622" y="823"/>
                    </a:lnTo>
                    <a:lnTo>
                      <a:pt x="626" y="808"/>
                    </a:lnTo>
                    <a:lnTo>
                      <a:pt x="642" y="801"/>
                    </a:lnTo>
                    <a:lnTo>
                      <a:pt x="658" y="797"/>
                    </a:lnTo>
                    <a:lnTo>
                      <a:pt x="816" y="195"/>
                    </a:lnTo>
                    <a:lnTo>
                      <a:pt x="146" y="0"/>
                    </a:lnTo>
                    <a:lnTo>
                      <a:pt x="139" y="20"/>
                    </a:lnTo>
                    <a:lnTo>
                      <a:pt x="129" y="29"/>
                    </a:lnTo>
                    <a:lnTo>
                      <a:pt x="129" y="50"/>
                    </a:lnTo>
                    <a:lnTo>
                      <a:pt x="129" y="67"/>
                    </a:lnTo>
                    <a:lnTo>
                      <a:pt x="129" y="115"/>
                    </a:lnTo>
                    <a:lnTo>
                      <a:pt x="123" y="139"/>
                    </a:lnTo>
                    <a:lnTo>
                      <a:pt x="108" y="165"/>
                    </a:lnTo>
                    <a:lnTo>
                      <a:pt x="97" y="182"/>
                    </a:lnTo>
                    <a:lnTo>
                      <a:pt x="93" y="190"/>
                    </a:lnTo>
                    <a:lnTo>
                      <a:pt x="93" y="224"/>
                    </a:lnTo>
                    <a:lnTo>
                      <a:pt x="75" y="249"/>
                    </a:lnTo>
                    <a:lnTo>
                      <a:pt x="43" y="278"/>
                    </a:lnTo>
                    <a:lnTo>
                      <a:pt x="15" y="301"/>
                    </a:lnTo>
                    <a:lnTo>
                      <a:pt x="7" y="315"/>
                    </a:lnTo>
                    <a:lnTo>
                      <a:pt x="3" y="345"/>
                    </a:lnTo>
                    <a:lnTo>
                      <a:pt x="0" y="367"/>
                    </a:lnTo>
                    <a:lnTo>
                      <a:pt x="5" y="388"/>
                    </a:lnTo>
                    <a:lnTo>
                      <a:pt x="19" y="411"/>
                    </a:lnTo>
                    <a:lnTo>
                      <a:pt x="39" y="444"/>
                    </a:lnTo>
                    <a:lnTo>
                      <a:pt x="48" y="469"/>
                    </a:lnTo>
                    <a:lnTo>
                      <a:pt x="54" y="494"/>
                    </a:lnTo>
                    <a:lnTo>
                      <a:pt x="51" y="537"/>
                    </a:lnTo>
                    <a:lnTo>
                      <a:pt x="35" y="572"/>
                    </a:lnTo>
                    <a:lnTo>
                      <a:pt x="30" y="604"/>
                    </a:lnTo>
                    <a:lnTo>
                      <a:pt x="29" y="644"/>
                    </a:lnTo>
                    <a:lnTo>
                      <a:pt x="26" y="660"/>
                    </a:lnTo>
                    <a:lnTo>
                      <a:pt x="18" y="672"/>
                    </a:lnTo>
                    <a:lnTo>
                      <a:pt x="19" y="693"/>
                    </a:lnTo>
                    <a:lnTo>
                      <a:pt x="37" y="733"/>
                    </a:lnTo>
                    <a:lnTo>
                      <a:pt x="64" y="798"/>
                    </a:lnTo>
                    <a:lnTo>
                      <a:pt x="84" y="841"/>
                    </a:lnTo>
                    <a:lnTo>
                      <a:pt x="96" y="859"/>
                    </a:lnTo>
                    <a:lnTo>
                      <a:pt x="94" y="883"/>
                    </a:lnTo>
                    <a:lnTo>
                      <a:pt x="90" y="901"/>
                    </a:lnTo>
                    <a:lnTo>
                      <a:pt x="79" y="915"/>
                    </a:lnTo>
                    <a:lnTo>
                      <a:pt x="80" y="930"/>
                    </a:lnTo>
                    <a:lnTo>
                      <a:pt x="97" y="930"/>
                    </a:lnTo>
                    <a:lnTo>
                      <a:pt x="112" y="945"/>
                    </a:lnTo>
                    <a:lnTo>
                      <a:pt x="128" y="968"/>
                    </a:lnTo>
                    <a:lnTo>
                      <a:pt x="137" y="980"/>
                    </a:lnTo>
                    <a:lnTo>
                      <a:pt x="150" y="984"/>
                    </a:lnTo>
                    <a:lnTo>
                      <a:pt x="158" y="959"/>
                    </a:lnTo>
                    <a:lnTo>
                      <a:pt x="161" y="932"/>
                    </a:lnTo>
                    <a:lnTo>
                      <a:pt x="191" y="932"/>
                    </a:lnTo>
                    <a:lnTo>
                      <a:pt x="208" y="948"/>
                    </a:lnTo>
                    <a:lnTo>
                      <a:pt x="245" y="950"/>
                    </a:lnTo>
                    <a:lnTo>
                      <a:pt x="265" y="966"/>
                    </a:lnTo>
                    <a:lnTo>
                      <a:pt x="284" y="975"/>
                    </a:lnTo>
                    <a:lnTo>
                      <a:pt x="293" y="980"/>
                    </a:lnTo>
                    <a:lnTo>
                      <a:pt x="286" y="990"/>
                    </a:lnTo>
                    <a:lnTo>
                      <a:pt x="270" y="986"/>
                    </a:lnTo>
                    <a:lnTo>
                      <a:pt x="254" y="976"/>
                    </a:lnTo>
                    <a:lnTo>
                      <a:pt x="244" y="970"/>
                    </a:lnTo>
                    <a:lnTo>
                      <a:pt x="222" y="968"/>
                    </a:lnTo>
                    <a:lnTo>
                      <a:pt x="211" y="962"/>
                    </a:lnTo>
                    <a:lnTo>
                      <a:pt x="194" y="958"/>
                    </a:lnTo>
                    <a:lnTo>
                      <a:pt x="182" y="964"/>
                    </a:lnTo>
                    <a:lnTo>
                      <a:pt x="182" y="976"/>
                    </a:lnTo>
                    <a:lnTo>
                      <a:pt x="184" y="1011"/>
                    </a:lnTo>
                    <a:lnTo>
                      <a:pt x="194" y="1026"/>
                    </a:lnTo>
                    <a:lnTo>
                      <a:pt x="191" y="1062"/>
                    </a:lnTo>
                    <a:lnTo>
                      <a:pt x="184" y="1062"/>
                    </a:lnTo>
                    <a:lnTo>
                      <a:pt x="171" y="1057"/>
                    </a:lnTo>
                    <a:lnTo>
                      <a:pt x="164" y="1045"/>
                    </a:lnTo>
                    <a:lnTo>
                      <a:pt x="161" y="1025"/>
                    </a:lnTo>
                    <a:lnTo>
                      <a:pt x="161" y="1019"/>
                    </a:lnTo>
                    <a:lnTo>
                      <a:pt x="157" y="1012"/>
                    </a:lnTo>
                    <a:lnTo>
                      <a:pt x="139" y="1009"/>
                    </a:lnTo>
                    <a:lnTo>
                      <a:pt x="134" y="1026"/>
                    </a:lnTo>
                    <a:lnTo>
                      <a:pt x="133" y="1041"/>
                    </a:lnTo>
                    <a:lnTo>
                      <a:pt x="128" y="1075"/>
                    </a:lnTo>
                    <a:lnTo>
                      <a:pt x="126" y="1122"/>
                    </a:lnTo>
                    <a:lnTo>
                      <a:pt x="129" y="1147"/>
                    </a:lnTo>
                    <a:lnTo>
                      <a:pt x="147" y="1174"/>
                    </a:lnTo>
                    <a:lnTo>
                      <a:pt x="168" y="1195"/>
                    </a:lnTo>
                    <a:lnTo>
                      <a:pt x="191" y="1209"/>
                    </a:lnTo>
                    <a:lnTo>
                      <a:pt x="198" y="1236"/>
                    </a:lnTo>
                    <a:lnTo>
                      <a:pt x="197" y="1261"/>
                    </a:lnTo>
                    <a:lnTo>
                      <a:pt x="189" y="1277"/>
                    </a:lnTo>
                    <a:lnTo>
                      <a:pt x="175" y="1286"/>
                    </a:lnTo>
                    <a:lnTo>
                      <a:pt x="157" y="1286"/>
                    </a:lnTo>
                    <a:lnTo>
                      <a:pt x="155" y="1341"/>
                    </a:lnTo>
                    <a:lnTo>
                      <a:pt x="161" y="1359"/>
                    </a:lnTo>
                    <a:lnTo>
                      <a:pt x="186" y="1406"/>
                    </a:lnTo>
                    <a:lnTo>
                      <a:pt x="198" y="1435"/>
                    </a:lnTo>
                    <a:lnTo>
                      <a:pt x="220" y="1476"/>
                    </a:lnTo>
                    <a:lnTo>
                      <a:pt x="232" y="1513"/>
                    </a:lnTo>
                    <a:lnTo>
                      <a:pt x="250" y="1541"/>
                    </a:lnTo>
                    <a:lnTo>
                      <a:pt x="269" y="1576"/>
                    </a:lnTo>
                    <a:lnTo>
                      <a:pt x="275" y="1580"/>
                    </a:lnTo>
                    <a:lnTo>
                      <a:pt x="276" y="1608"/>
                    </a:lnTo>
                    <a:lnTo>
                      <a:pt x="277" y="1627"/>
                    </a:lnTo>
                    <a:lnTo>
                      <a:pt x="273" y="1635"/>
                    </a:lnTo>
                    <a:lnTo>
                      <a:pt x="287" y="1652"/>
                    </a:lnTo>
                    <a:lnTo>
                      <a:pt x="295" y="1664"/>
                    </a:lnTo>
                    <a:lnTo>
                      <a:pt x="295" y="1689"/>
                    </a:lnTo>
                    <a:lnTo>
                      <a:pt x="287" y="1739"/>
                    </a:lnTo>
                    <a:lnTo>
                      <a:pt x="279" y="1771"/>
                    </a:lnTo>
                    <a:lnTo>
                      <a:pt x="276" y="1795"/>
                    </a:lnTo>
                    <a:lnTo>
                      <a:pt x="326" y="1825"/>
                    </a:lnTo>
                    <a:lnTo>
                      <a:pt x="373" y="1841"/>
                    </a:lnTo>
                    <a:lnTo>
                      <a:pt x="408" y="1866"/>
                    </a:lnTo>
                    <a:lnTo>
                      <a:pt x="451" y="1878"/>
                    </a:lnTo>
                    <a:lnTo>
                      <a:pt x="472" y="1896"/>
                    </a:lnTo>
                    <a:lnTo>
                      <a:pt x="506" y="1948"/>
                    </a:lnTo>
                    <a:lnTo>
                      <a:pt x="547" y="1989"/>
                    </a:lnTo>
                    <a:lnTo>
                      <a:pt x="617" y="2003"/>
                    </a:lnTo>
                    <a:lnTo>
                      <a:pt x="622" y="2054"/>
                    </a:lnTo>
                    <a:lnTo>
                      <a:pt x="630" y="2078"/>
                    </a:lnTo>
                    <a:lnTo>
                      <a:pt x="667" y="2086"/>
                    </a:lnTo>
                    <a:lnTo>
                      <a:pt x="706" y="2131"/>
                    </a:lnTo>
                    <a:lnTo>
                      <a:pt x="753" y="2199"/>
                    </a:lnTo>
                    <a:lnTo>
                      <a:pt x="773" y="2228"/>
                    </a:lnTo>
                    <a:lnTo>
                      <a:pt x="787" y="2272"/>
                    </a:lnTo>
                    <a:lnTo>
                      <a:pt x="776" y="2321"/>
                    </a:lnTo>
                    <a:lnTo>
                      <a:pt x="776" y="2343"/>
                    </a:lnTo>
                    <a:lnTo>
                      <a:pt x="787" y="2385"/>
                    </a:lnTo>
                    <a:lnTo>
                      <a:pt x="810" y="2392"/>
                    </a:lnTo>
                    <a:lnTo>
                      <a:pt x="1240" y="2447"/>
                    </a:lnTo>
                    <a:lnTo>
                      <a:pt x="1245" y="2440"/>
                    </a:lnTo>
                    <a:lnTo>
                      <a:pt x="1281" y="2424"/>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4" name="Freeform 13">
                <a:extLst>
                  <a:ext uri="{FF2B5EF4-FFF2-40B4-BE49-F238E27FC236}">
                    <a16:creationId xmlns:a16="http://schemas.microsoft.com/office/drawing/2014/main" id="{42A73B33-53E7-A6C4-9F20-1C2C1D61465E}"/>
                  </a:ext>
                </a:extLst>
              </p:cNvPr>
              <p:cNvSpPr>
                <a:spLocks/>
              </p:cNvSpPr>
              <p:nvPr/>
            </p:nvSpPr>
            <p:spPr bwMode="auto">
              <a:xfrm>
                <a:off x="6625820" y="3509983"/>
                <a:ext cx="1039736" cy="582659"/>
              </a:xfrm>
              <a:custGeom>
                <a:avLst/>
                <a:gdLst/>
                <a:ahLst/>
                <a:cxnLst>
                  <a:cxn ang="0">
                    <a:pos x="0" y="134"/>
                  </a:cxn>
                  <a:cxn ang="0">
                    <a:pos x="548" y="150"/>
                  </a:cxn>
                  <a:cxn ang="0">
                    <a:pos x="566" y="611"/>
                  </a:cxn>
                  <a:cxn ang="0">
                    <a:pos x="593" y="625"/>
                  </a:cxn>
                  <a:cxn ang="0">
                    <a:pos x="623" y="626"/>
                  </a:cxn>
                  <a:cxn ang="0">
                    <a:pos x="659" y="633"/>
                  </a:cxn>
                  <a:cxn ang="0">
                    <a:pos x="714" y="674"/>
                  </a:cxn>
                  <a:cxn ang="0">
                    <a:pos x="772" y="689"/>
                  </a:cxn>
                  <a:cxn ang="0">
                    <a:pos x="795" y="703"/>
                  </a:cxn>
                  <a:cxn ang="0">
                    <a:pos x="858" y="696"/>
                  </a:cxn>
                  <a:cxn ang="0">
                    <a:pos x="890" y="729"/>
                  </a:cxn>
                  <a:cxn ang="0">
                    <a:pos x="913" y="760"/>
                  </a:cxn>
                  <a:cxn ang="0">
                    <a:pos x="943" y="730"/>
                  </a:cxn>
                  <a:cxn ang="0">
                    <a:pos x="983" y="755"/>
                  </a:cxn>
                  <a:cxn ang="0">
                    <a:pos x="1026" y="755"/>
                  </a:cxn>
                  <a:cxn ang="0">
                    <a:pos x="1040" y="792"/>
                  </a:cxn>
                  <a:cxn ang="0">
                    <a:pos x="1062" y="765"/>
                  </a:cxn>
                  <a:cxn ang="0">
                    <a:pos x="1113" y="773"/>
                  </a:cxn>
                  <a:cxn ang="0">
                    <a:pos x="1173" y="789"/>
                  </a:cxn>
                  <a:cxn ang="0">
                    <a:pos x="1206" y="797"/>
                  </a:cxn>
                  <a:cxn ang="0">
                    <a:pos x="1245" y="767"/>
                  </a:cxn>
                  <a:cxn ang="0">
                    <a:pos x="1280" y="775"/>
                  </a:cxn>
                  <a:cxn ang="0">
                    <a:pos x="1312" y="758"/>
                  </a:cxn>
                  <a:cxn ang="0">
                    <a:pos x="1357" y="764"/>
                  </a:cxn>
                  <a:cxn ang="0">
                    <a:pos x="1424" y="762"/>
                  </a:cxn>
                  <a:cxn ang="0">
                    <a:pos x="1482" y="808"/>
                  </a:cxn>
                  <a:cxn ang="0">
                    <a:pos x="1528" y="819"/>
                  </a:cxn>
                  <a:cxn ang="0">
                    <a:pos x="1548" y="411"/>
                  </a:cxn>
                  <a:cxn ang="0">
                    <a:pos x="1509" y="60"/>
                  </a:cxn>
                  <a:cxn ang="0">
                    <a:pos x="1224" y="53"/>
                  </a:cxn>
                  <a:cxn ang="0">
                    <a:pos x="816" y="42"/>
                  </a:cxn>
                  <a:cxn ang="0">
                    <a:pos x="604" y="32"/>
                  </a:cxn>
                  <a:cxn ang="0">
                    <a:pos x="20" y="0"/>
                  </a:cxn>
                  <a:cxn ang="0">
                    <a:pos x="2" y="117"/>
                  </a:cxn>
                </a:cxnLst>
                <a:rect l="0" t="0" r="r" b="b"/>
                <a:pathLst>
                  <a:path w="1548" h="832">
                    <a:moveTo>
                      <a:pt x="2" y="117"/>
                    </a:moveTo>
                    <a:lnTo>
                      <a:pt x="0" y="134"/>
                    </a:lnTo>
                    <a:lnTo>
                      <a:pt x="2" y="117"/>
                    </a:lnTo>
                    <a:lnTo>
                      <a:pt x="548" y="150"/>
                    </a:lnTo>
                    <a:lnTo>
                      <a:pt x="528" y="576"/>
                    </a:lnTo>
                    <a:lnTo>
                      <a:pt x="566" y="611"/>
                    </a:lnTo>
                    <a:lnTo>
                      <a:pt x="580" y="626"/>
                    </a:lnTo>
                    <a:lnTo>
                      <a:pt x="593" y="625"/>
                    </a:lnTo>
                    <a:lnTo>
                      <a:pt x="612" y="622"/>
                    </a:lnTo>
                    <a:lnTo>
                      <a:pt x="623" y="626"/>
                    </a:lnTo>
                    <a:lnTo>
                      <a:pt x="639" y="621"/>
                    </a:lnTo>
                    <a:lnTo>
                      <a:pt x="659" y="633"/>
                    </a:lnTo>
                    <a:lnTo>
                      <a:pt x="671" y="672"/>
                    </a:lnTo>
                    <a:lnTo>
                      <a:pt x="714" y="674"/>
                    </a:lnTo>
                    <a:lnTo>
                      <a:pt x="746" y="692"/>
                    </a:lnTo>
                    <a:lnTo>
                      <a:pt x="772" y="689"/>
                    </a:lnTo>
                    <a:lnTo>
                      <a:pt x="779" y="686"/>
                    </a:lnTo>
                    <a:lnTo>
                      <a:pt x="795" y="703"/>
                    </a:lnTo>
                    <a:lnTo>
                      <a:pt x="816" y="692"/>
                    </a:lnTo>
                    <a:lnTo>
                      <a:pt x="858" y="696"/>
                    </a:lnTo>
                    <a:lnTo>
                      <a:pt x="876" y="728"/>
                    </a:lnTo>
                    <a:lnTo>
                      <a:pt x="890" y="729"/>
                    </a:lnTo>
                    <a:lnTo>
                      <a:pt x="897" y="757"/>
                    </a:lnTo>
                    <a:lnTo>
                      <a:pt x="913" y="760"/>
                    </a:lnTo>
                    <a:lnTo>
                      <a:pt x="931" y="746"/>
                    </a:lnTo>
                    <a:lnTo>
                      <a:pt x="943" y="730"/>
                    </a:lnTo>
                    <a:lnTo>
                      <a:pt x="951" y="730"/>
                    </a:lnTo>
                    <a:lnTo>
                      <a:pt x="983" y="755"/>
                    </a:lnTo>
                    <a:lnTo>
                      <a:pt x="993" y="776"/>
                    </a:lnTo>
                    <a:lnTo>
                      <a:pt x="1026" y="755"/>
                    </a:lnTo>
                    <a:lnTo>
                      <a:pt x="1033" y="764"/>
                    </a:lnTo>
                    <a:lnTo>
                      <a:pt x="1040" y="792"/>
                    </a:lnTo>
                    <a:lnTo>
                      <a:pt x="1048" y="787"/>
                    </a:lnTo>
                    <a:lnTo>
                      <a:pt x="1062" y="765"/>
                    </a:lnTo>
                    <a:lnTo>
                      <a:pt x="1087" y="761"/>
                    </a:lnTo>
                    <a:lnTo>
                      <a:pt x="1113" y="773"/>
                    </a:lnTo>
                    <a:lnTo>
                      <a:pt x="1155" y="772"/>
                    </a:lnTo>
                    <a:lnTo>
                      <a:pt x="1173" y="789"/>
                    </a:lnTo>
                    <a:lnTo>
                      <a:pt x="1183" y="803"/>
                    </a:lnTo>
                    <a:lnTo>
                      <a:pt x="1206" y="797"/>
                    </a:lnTo>
                    <a:lnTo>
                      <a:pt x="1231" y="779"/>
                    </a:lnTo>
                    <a:lnTo>
                      <a:pt x="1245" y="767"/>
                    </a:lnTo>
                    <a:lnTo>
                      <a:pt x="1263" y="764"/>
                    </a:lnTo>
                    <a:lnTo>
                      <a:pt x="1280" y="775"/>
                    </a:lnTo>
                    <a:lnTo>
                      <a:pt x="1298" y="769"/>
                    </a:lnTo>
                    <a:lnTo>
                      <a:pt x="1312" y="758"/>
                    </a:lnTo>
                    <a:lnTo>
                      <a:pt x="1342" y="761"/>
                    </a:lnTo>
                    <a:lnTo>
                      <a:pt x="1357" y="764"/>
                    </a:lnTo>
                    <a:lnTo>
                      <a:pt x="1396" y="753"/>
                    </a:lnTo>
                    <a:lnTo>
                      <a:pt x="1424" y="762"/>
                    </a:lnTo>
                    <a:lnTo>
                      <a:pt x="1448" y="785"/>
                    </a:lnTo>
                    <a:lnTo>
                      <a:pt x="1482" y="808"/>
                    </a:lnTo>
                    <a:lnTo>
                      <a:pt x="1509" y="808"/>
                    </a:lnTo>
                    <a:lnTo>
                      <a:pt x="1528" y="819"/>
                    </a:lnTo>
                    <a:lnTo>
                      <a:pt x="1543" y="832"/>
                    </a:lnTo>
                    <a:lnTo>
                      <a:pt x="1548" y="411"/>
                    </a:lnTo>
                    <a:lnTo>
                      <a:pt x="1509" y="174"/>
                    </a:lnTo>
                    <a:lnTo>
                      <a:pt x="1509" y="60"/>
                    </a:lnTo>
                    <a:lnTo>
                      <a:pt x="1509" y="60"/>
                    </a:lnTo>
                    <a:lnTo>
                      <a:pt x="1224" y="53"/>
                    </a:lnTo>
                    <a:lnTo>
                      <a:pt x="994" y="48"/>
                    </a:lnTo>
                    <a:lnTo>
                      <a:pt x="816" y="42"/>
                    </a:lnTo>
                    <a:lnTo>
                      <a:pt x="816" y="42"/>
                    </a:lnTo>
                    <a:lnTo>
                      <a:pt x="604" y="32"/>
                    </a:lnTo>
                    <a:lnTo>
                      <a:pt x="340" y="18"/>
                    </a:lnTo>
                    <a:lnTo>
                      <a:pt x="20" y="0"/>
                    </a:lnTo>
                    <a:lnTo>
                      <a:pt x="14" y="117"/>
                    </a:lnTo>
                    <a:lnTo>
                      <a:pt x="2" y="117"/>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5" name="Freeform 14">
                <a:extLst>
                  <a:ext uri="{FF2B5EF4-FFF2-40B4-BE49-F238E27FC236}">
                    <a16:creationId xmlns:a16="http://schemas.microsoft.com/office/drawing/2014/main" id="{5BA53B4C-BA69-F788-12C1-105F5B3702D7}"/>
                  </a:ext>
                </a:extLst>
              </p:cNvPr>
              <p:cNvSpPr>
                <a:spLocks/>
              </p:cNvSpPr>
              <p:nvPr/>
            </p:nvSpPr>
            <p:spPr bwMode="auto">
              <a:xfrm>
                <a:off x="6756795" y="3043014"/>
                <a:ext cx="884581" cy="509039"/>
              </a:xfrm>
              <a:custGeom>
                <a:avLst/>
                <a:gdLst/>
                <a:ahLst/>
                <a:cxnLst>
                  <a:cxn ang="0">
                    <a:pos x="1313" y="727"/>
                  </a:cxn>
                  <a:cxn ang="0">
                    <a:pos x="1316" y="243"/>
                  </a:cxn>
                  <a:cxn ang="0">
                    <a:pos x="1285" y="227"/>
                  </a:cxn>
                  <a:cxn ang="0">
                    <a:pos x="1273" y="218"/>
                  </a:cxn>
                  <a:cxn ang="0">
                    <a:pos x="1263" y="187"/>
                  </a:cxn>
                  <a:cxn ang="0">
                    <a:pos x="1232" y="162"/>
                  </a:cxn>
                  <a:cxn ang="0">
                    <a:pos x="1246" y="137"/>
                  </a:cxn>
                  <a:cxn ang="0">
                    <a:pos x="1263" y="111"/>
                  </a:cxn>
                  <a:cxn ang="0">
                    <a:pos x="1263" y="86"/>
                  </a:cxn>
                  <a:cxn ang="0">
                    <a:pos x="1250" y="86"/>
                  </a:cxn>
                  <a:cxn ang="0">
                    <a:pos x="1211" y="86"/>
                  </a:cxn>
                  <a:cxn ang="0">
                    <a:pos x="1203" y="66"/>
                  </a:cxn>
                  <a:cxn ang="0">
                    <a:pos x="1182" y="39"/>
                  </a:cxn>
                  <a:cxn ang="0">
                    <a:pos x="1182" y="39"/>
                  </a:cxn>
                  <a:cxn ang="0">
                    <a:pos x="767" y="26"/>
                  </a:cxn>
                  <a:cxn ang="0">
                    <a:pos x="767" y="26"/>
                  </a:cxn>
                  <a:cxn ang="0">
                    <a:pos x="47" y="0"/>
                  </a:cxn>
                  <a:cxn ang="0">
                    <a:pos x="0" y="677"/>
                  </a:cxn>
                  <a:cxn ang="0">
                    <a:pos x="0" y="677"/>
                  </a:cxn>
                  <a:cxn ang="0">
                    <a:pos x="332" y="695"/>
                  </a:cxn>
                  <a:cxn ang="0">
                    <a:pos x="494" y="703"/>
                  </a:cxn>
                  <a:cxn ang="0">
                    <a:pos x="620" y="709"/>
                  </a:cxn>
                  <a:cxn ang="0">
                    <a:pos x="620" y="709"/>
                  </a:cxn>
                  <a:cxn ang="0">
                    <a:pos x="798" y="715"/>
                  </a:cxn>
                  <a:cxn ang="0">
                    <a:pos x="1028" y="720"/>
                  </a:cxn>
                  <a:cxn ang="0">
                    <a:pos x="1313" y="727"/>
                  </a:cxn>
                  <a:cxn ang="0">
                    <a:pos x="1313" y="727"/>
                  </a:cxn>
                </a:cxnLst>
                <a:rect l="0" t="0" r="r" b="b"/>
                <a:pathLst>
                  <a:path w="1316" h="727">
                    <a:moveTo>
                      <a:pt x="1313" y="727"/>
                    </a:moveTo>
                    <a:lnTo>
                      <a:pt x="1316" y="243"/>
                    </a:lnTo>
                    <a:lnTo>
                      <a:pt x="1285" y="227"/>
                    </a:lnTo>
                    <a:lnTo>
                      <a:pt x="1273" y="218"/>
                    </a:lnTo>
                    <a:lnTo>
                      <a:pt x="1263" y="187"/>
                    </a:lnTo>
                    <a:lnTo>
                      <a:pt x="1232" y="162"/>
                    </a:lnTo>
                    <a:lnTo>
                      <a:pt x="1246" y="137"/>
                    </a:lnTo>
                    <a:lnTo>
                      <a:pt x="1263" y="111"/>
                    </a:lnTo>
                    <a:lnTo>
                      <a:pt x="1263" y="86"/>
                    </a:lnTo>
                    <a:lnTo>
                      <a:pt x="1250" y="86"/>
                    </a:lnTo>
                    <a:lnTo>
                      <a:pt x="1211" y="86"/>
                    </a:lnTo>
                    <a:lnTo>
                      <a:pt x="1203" y="66"/>
                    </a:lnTo>
                    <a:lnTo>
                      <a:pt x="1182" y="39"/>
                    </a:lnTo>
                    <a:lnTo>
                      <a:pt x="1182" y="39"/>
                    </a:lnTo>
                    <a:lnTo>
                      <a:pt x="767" y="26"/>
                    </a:lnTo>
                    <a:lnTo>
                      <a:pt x="767" y="26"/>
                    </a:lnTo>
                    <a:lnTo>
                      <a:pt x="47" y="0"/>
                    </a:lnTo>
                    <a:lnTo>
                      <a:pt x="0" y="677"/>
                    </a:lnTo>
                    <a:lnTo>
                      <a:pt x="0" y="677"/>
                    </a:lnTo>
                    <a:lnTo>
                      <a:pt x="332" y="695"/>
                    </a:lnTo>
                    <a:lnTo>
                      <a:pt x="494" y="703"/>
                    </a:lnTo>
                    <a:lnTo>
                      <a:pt x="620" y="709"/>
                    </a:lnTo>
                    <a:lnTo>
                      <a:pt x="620" y="709"/>
                    </a:lnTo>
                    <a:lnTo>
                      <a:pt x="798" y="715"/>
                    </a:lnTo>
                    <a:lnTo>
                      <a:pt x="1028" y="720"/>
                    </a:lnTo>
                    <a:lnTo>
                      <a:pt x="1313" y="727"/>
                    </a:lnTo>
                    <a:lnTo>
                      <a:pt x="1313" y="727"/>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6" name="Freeform 15">
                <a:extLst>
                  <a:ext uri="{FF2B5EF4-FFF2-40B4-BE49-F238E27FC236}">
                    <a16:creationId xmlns:a16="http://schemas.microsoft.com/office/drawing/2014/main" id="{20A132EA-AEEA-0FE5-EA56-3EDDF5B6F633}"/>
                  </a:ext>
                </a:extLst>
              </p:cNvPr>
              <p:cNvSpPr>
                <a:spLocks/>
              </p:cNvSpPr>
              <p:nvPr/>
            </p:nvSpPr>
            <p:spPr bwMode="auto">
              <a:xfrm>
                <a:off x="6575446" y="2552906"/>
                <a:ext cx="977271" cy="517452"/>
              </a:xfrm>
              <a:custGeom>
                <a:avLst/>
                <a:gdLst/>
                <a:ahLst/>
                <a:cxnLst>
                  <a:cxn ang="0">
                    <a:pos x="1454" y="736"/>
                  </a:cxn>
                  <a:cxn ang="0">
                    <a:pos x="1456" y="738"/>
                  </a:cxn>
                  <a:cxn ang="0">
                    <a:pos x="1456" y="738"/>
                  </a:cxn>
                  <a:cxn ang="0">
                    <a:pos x="1447" y="718"/>
                  </a:cxn>
                  <a:cxn ang="0">
                    <a:pos x="1440" y="691"/>
                  </a:cxn>
                  <a:cxn ang="0">
                    <a:pos x="1440" y="691"/>
                  </a:cxn>
                  <a:cxn ang="0">
                    <a:pos x="1429" y="687"/>
                  </a:cxn>
                  <a:cxn ang="0">
                    <a:pos x="1421" y="684"/>
                  </a:cxn>
                  <a:cxn ang="0">
                    <a:pos x="1414" y="680"/>
                  </a:cxn>
                  <a:cxn ang="0">
                    <a:pos x="1414" y="680"/>
                  </a:cxn>
                  <a:cxn ang="0">
                    <a:pos x="1411" y="677"/>
                  </a:cxn>
                  <a:cxn ang="0">
                    <a:pos x="1406" y="665"/>
                  </a:cxn>
                  <a:cxn ang="0">
                    <a:pos x="1411" y="655"/>
                  </a:cxn>
                  <a:cxn ang="0">
                    <a:pos x="1407" y="630"/>
                  </a:cxn>
                  <a:cxn ang="0">
                    <a:pos x="1395" y="620"/>
                  </a:cxn>
                  <a:cxn ang="0">
                    <a:pos x="1388" y="608"/>
                  </a:cxn>
                  <a:cxn ang="0">
                    <a:pos x="1382" y="576"/>
                  </a:cxn>
                  <a:cxn ang="0">
                    <a:pos x="1382" y="527"/>
                  </a:cxn>
                  <a:cxn ang="0">
                    <a:pos x="1375" y="518"/>
                  </a:cxn>
                  <a:cxn ang="0">
                    <a:pos x="1368" y="502"/>
                  </a:cxn>
                  <a:cxn ang="0">
                    <a:pos x="1371" y="484"/>
                  </a:cxn>
                  <a:cxn ang="0">
                    <a:pos x="1371" y="439"/>
                  </a:cxn>
                  <a:cxn ang="0">
                    <a:pos x="1364" y="408"/>
                  </a:cxn>
                  <a:cxn ang="0">
                    <a:pos x="1352" y="398"/>
                  </a:cxn>
                  <a:cxn ang="0">
                    <a:pos x="1343" y="398"/>
                  </a:cxn>
                  <a:cxn ang="0">
                    <a:pos x="1339" y="386"/>
                  </a:cxn>
                  <a:cxn ang="0">
                    <a:pos x="1335" y="364"/>
                  </a:cxn>
                  <a:cxn ang="0">
                    <a:pos x="1331" y="347"/>
                  </a:cxn>
                  <a:cxn ang="0">
                    <a:pos x="1343" y="344"/>
                  </a:cxn>
                  <a:cxn ang="0">
                    <a:pos x="1343" y="337"/>
                  </a:cxn>
                  <a:cxn ang="0">
                    <a:pos x="1336" y="332"/>
                  </a:cxn>
                  <a:cxn ang="0">
                    <a:pos x="1332" y="318"/>
                  </a:cxn>
                  <a:cxn ang="0">
                    <a:pos x="1325" y="304"/>
                  </a:cxn>
                  <a:cxn ang="0">
                    <a:pos x="1316" y="283"/>
                  </a:cxn>
                  <a:cxn ang="0">
                    <a:pos x="1304" y="255"/>
                  </a:cxn>
                  <a:cxn ang="0">
                    <a:pos x="1292" y="228"/>
                  </a:cxn>
                  <a:cxn ang="0">
                    <a:pos x="1277" y="186"/>
                  </a:cxn>
                  <a:cxn ang="0">
                    <a:pos x="1263" y="169"/>
                  </a:cxn>
                  <a:cxn ang="0">
                    <a:pos x="1260" y="165"/>
                  </a:cxn>
                  <a:cxn ang="0">
                    <a:pos x="1241" y="149"/>
                  </a:cxn>
                  <a:cxn ang="0">
                    <a:pos x="1207" y="126"/>
                  </a:cxn>
                  <a:cxn ang="0">
                    <a:pos x="1185" y="118"/>
                  </a:cxn>
                  <a:cxn ang="0">
                    <a:pos x="1163" y="108"/>
                  </a:cxn>
                  <a:cxn ang="0">
                    <a:pos x="1143" y="90"/>
                  </a:cxn>
                  <a:cxn ang="0">
                    <a:pos x="1109" y="86"/>
                  </a:cxn>
                  <a:cxn ang="0">
                    <a:pos x="1067" y="89"/>
                  </a:cxn>
                  <a:cxn ang="0">
                    <a:pos x="1056" y="89"/>
                  </a:cxn>
                  <a:cxn ang="0">
                    <a:pos x="1039" y="96"/>
                  </a:cxn>
                  <a:cxn ang="0">
                    <a:pos x="1032" y="104"/>
                  </a:cxn>
                  <a:cxn ang="0">
                    <a:pos x="1019" y="100"/>
                  </a:cxn>
                  <a:cxn ang="0">
                    <a:pos x="1002" y="89"/>
                  </a:cxn>
                  <a:cxn ang="0">
                    <a:pos x="974" y="75"/>
                  </a:cxn>
                  <a:cxn ang="0">
                    <a:pos x="939" y="57"/>
                  </a:cxn>
                  <a:cxn ang="0">
                    <a:pos x="46" y="0"/>
                  </a:cxn>
                  <a:cxn ang="0">
                    <a:pos x="0" y="444"/>
                  </a:cxn>
                  <a:cxn ang="0">
                    <a:pos x="337" y="476"/>
                  </a:cxn>
                  <a:cxn ang="0">
                    <a:pos x="321" y="697"/>
                  </a:cxn>
                  <a:cxn ang="0">
                    <a:pos x="321" y="697"/>
                  </a:cxn>
                  <a:cxn ang="0">
                    <a:pos x="321" y="697"/>
                  </a:cxn>
                  <a:cxn ang="0">
                    <a:pos x="1039" y="723"/>
                  </a:cxn>
                  <a:cxn ang="0">
                    <a:pos x="1039" y="723"/>
                  </a:cxn>
                  <a:cxn ang="0">
                    <a:pos x="1454" y="736"/>
                  </a:cxn>
                  <a:cxn ang="0">
                    <a:pos x="1454" y="736"/>
                  </a:cxn>
                </a:cxnLst>
                <a:rect l="0" t="0" r="r" b="b"/>
                <a:pathLst>
                  <a:path w="1456" h="738">
                    <a:moveTo>
                      <a:pt x="1454" y="736"/>
                    </a:moveTo>
                    <a:lnTo>
                      <a:pt x="1456" y="738"/>
                    </a:lnTo>
                    <a:lnTo>
                      <a:pt x="1456" y="738"/>
                    </a:lnTo>
                    <a:lnTo>
                      <a:pt x="1447" y="718"/>
                    </a:lnTo>
                    <a:lnTo>
                      <a:pt x="1440" y="691"/>
                    </a:lnTo>
                    <a:lnTo>
                      <a:pt x="1440" y="691"/>
                    </a:lnTo>
                    <a:lnTo>
                      <a:pt x="1429" y="687"/>
                    </a:lnTo>
                    <a:lnTo>
                      <a:pt x="1421" y="684"/>
                    </a:lnTo>
                    <a:lnTo>
                      <a:pt x="1414" y="680"/>
                    </a:lnTo>
                    <a:lnTo>
                      <a:pt x="1414" y="680"/>
                    </a:lnTo>
                    <a:lnTo>
                      <a:pt x="1411" y="677"/>
                    </a:lnTo>
                    <a:lnTo>
                      <a:pt x="1406" y="665"/>
                    </a:lnTo>
                    <a:lnTo>
                      <a:pt x="1411" y="655"/>
                    </a:lnTo>
                    <a:lnTo>
                      <a:pt x="1407" y="630"/>
                    </a:lnTo>
                    <a:lnTo>
                      <a:pt x="1395" y="620"/>
                    </a:lnTo>
                    <a:lnTo>
                      <a:pt x="1388" y="608"/>
                    </a:lnTo>
                    <a:lnTo>
                      <a:pt x="1382" y="576"/>
                    </a:lnTo>
                    <a:lnTo>
                      <a:pt x="1382" y="527"/>
                    </a:lnTo>
                    <a:lnTo>
                      <a:pt x="1375" y="518"/>
                    </a:lnTo>
                    <a:lnTo>
                      <a:pt x="1368" y="502"/>
                    </a:lnTo>
                    <a:lnTo>
                      <a:pt x="1371" y="484"/>
                    </a:lnTo>
                    <a:lnTo>
                      <a:pt x="1371" y="439"/>
                    </a:lnTo>
                    <a:lnTo>
                      <a:pt x="1364" y="408"/>
                    </a:lnTo>
                    <a:lnTo>
                      <a:pt x="1352" y="398"/>
                    </a:lnTo>
                    <a:lnTo>
                      <a:pt x="1343" y="398"/>
                    </a:lnTo>
                    <a:lnTo>
                      <a:pt x="1339" y="386"/>
                    </a:lnTo>
                    <a:lnTo>
                      <a:pt x="1335" y="364"/>
                    </a:lnTo>
                    <a:lnTo>
                      <a:pt x="1331" y="347"/>
                    </a:lnTo>
                    <a:lnTo>
                      <a:pt x="1343" y="344"/>
                    </a:lnTo>
                    <a:lnTo>
                      <a:pt x="1343" y="337"/>
                    </a:lnTo>
                    <a:lnTo>
                      <a:pt x="1336" y="332"/>
                    </a:lnTo>
                    <a:lnTo>
                      <a:pt x="1332" y="318"/>
                    </a:lnTo>
                    <a:lnTo>
                      <a:pt x="1325" y="304"/>
                    </a:lnTo>
                    <a:lnTo>
                      <a:pt x="1316" y="283"/>
                    </a:lnTo>
                    <a:lnTo>
                      <a:pt x="1304" y="255"/>
                    </a:lnTo>
                    <a:lnTo>
                      <a:pt x="1292" y="228"/>
                    </a:lnTo>
                    <a:lnTo>
                      <a:pt x="1277" y="186"/>
                    </a:lnTo>
                    <a:lnTo>
                      <a:pt x="1263" y="169"/>
                    </a:lnTo>
                    <a:lnTo>
                      <a:pt x="1260" y="165"/>
                    </a:lnTo>
                    <a:lnTo>
                      <a:pt x="1241" y="149"/>
                    </a:lnTo>
                    <a:lnTo>
                      <a:pt x="1207" y="126"/>
                    </a:lnTo>
                    <a:lnTo>
                      <a:pt x="1185" y="118"/>
                    </a:lnTo>
                    <a:lnTo>
                      <a:pt x="1163" y="108"/>
                    </a:lnTo>
                    <a:lnTo>
                      <a:pt x="1143" y="90"/>
                    </a:lnTo>
                    <a:lnTo>
                      <a:pt x="1109" y="86"/>
                    </a:lnTo>
                    <a:lnTo>
                      <a:pt x="1067" y="89"/>
                    </a:lnTo>
                    <a:lnTo>
                      <a:pt x="1056" y="89"/>
                    </a:lnTo>
                    <a:lnTo>
                      <a:pt x="1039" y="96"/>
                    </a:lnTo>
                    <a:lnTo>
                      <a:pt x="1032" y="104"/>
                    </a:lnTo>
                    <a:lnTo>
                      <a:pt x="1019" y="100"/>
                    </a:lnTo>
                    <a:lnTo>
                      <a:pt x="1002" y="89"/>
                    </a:lnTo>
                    <a:lnTo>
                      <a:pt x="974" y="75"/>
                    </a:lnTo>
                    <a:lnTo>
                      <a:pt x="939" y="57"/>
                    </a:lnTo>
                    <a:lnTo>
                      <a:pt x="46" y="0"/>
                    </a:lnTo>
                    <a:lnTo>
                      <a:pt x="0" y="444"/>
                    </a:lnTo>
                    <a:lnTo>
                      <a:pt x="337" y="476"/>
                    </a:lnTo>
                    <a:lnTo>
                      <a:pt x="321" y="697"/>
                    </a:lnTo>
                    <a:lnTo>
                      <a:pt x="321" y="697"/>
                    </a:lnTo>
                    <a:lnTo>
                      <a:pt x="321" y="697"/>
                    </a:lnTo>
                    <a:lnTo>
                      <a:pt x="1039" y="723"/>
                    </a:lnTo>
                    <a:lnTo>
                      <a:pt x="1039" y="723"/>
                    </a:lnTo>
                    <a:lnTo>
                      <a:pt x="1454" y="736"/>
                    </a:lnTo>
                    <a:lnTo>
                      <a:pt x="1454" y="736"/>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7" name="Freeform 16">
                <a:extLst>
                  <a:ext uri="{FF2B5EF4-FFF2-40B4-BE49-F238E27FC236}">
                    <a16:creationId xmlns:a16="http://schemas.microsoft.com/office/drawing/2014/main" id="{80272FBA-64CD-674F-75C7-BE831F36E6A0}"/>
                  </a:ext>
                </a:extLst>
              </p:cNvPr>
              <p:cNvSpPr>
                <a:spLocks/>
              </p:cNvSpPr>
              <p:nvPr/>
            </p:nvSpPr>
            <p:spPr bwMode="auto">
              <a:xfrm>
                <a:off x="6605670" y="2090143"/>
                <a:ext cx="840251" cy="588970"/>
              </a:xfrm>
              <a:custGeom>
                <a:avLst/>
                <a:gdLst/>
                <a:ahLst/>
                <a:cxnLst>
                  <a:cxn ang="0">
                    <a:pos x="928" y="736"/>
                  </a:cxn>
                  <a:cxn ang="0">
                    <a:pos x="956" y="750"/>
                  </a:cxn>
                  <a:cxn ang="0">
                    <a:pos x="973" y="761"/>
                  </a:cxn>
                  <a:cxn ang="0">
                    <a:pos x="986" y="765"/>
                  </a:cxn>
                  <a:cxn ang="0">
                    <a:pos x="993" y="757"/>
                  </a:cxn>
                  <a:cxn ang="0">
                    <a:pos x="1010" y="750"/>
                  </a:cxn>
                  <a:cxn ang="0">
                    <a:pos x="1021" y="750"/>
                  </a:cxn>
                  <a:cxn ang="0">
                    <a:pos x="1063" y="747"/>
                  </a:cxn>
                  <a:cxn ang="0">
                    <a:pos x="1097" y="751"/>
                  </a:cxn>
                  <a:cxn ang="0">
                    <a:pos x="1117" y="769"/>
                  </a:cxn>
                  <a:cxn ang="0">
                    <a:pos x="1139" y="779"/>
                  </a:cxn>
                  <a:cxn ang="0">
                    <a:pos x="1161" y="787"/>
                  </a:cxn>
                  <a:cxn ang="0">
                    <a:pos x="1195" y="810"/>
                  </a:cxn>
                  <a:cxn ang="0">
                    <a:pos x="1214" y="826"/>
                  </a:cxn>
                  <a:cxn ang="0">
                    <a:pos x="1217" y="830"/>
                  </a:cxn>
                  <a:cxn ang="0">
                    <a:pos x="1224" y="839"/>
                  </a:cxn>
                  <a:cxn ang="0">
                    <a:pos x="1224" y="839"/>
                  </a:cxn>
                  <a:cxn ang="0">
                    <a:pos x="1224" y="828"/>
                  </a:cxn>
                  <a:cxn ang="0">
                    <a:pos x="1224" y="807"/>
                  </a:cxn>
                  <a:cxn ang="0">
                    <a:pos x="1204" y="794"/>
                  </a:cxn>
                  <a:cxn ang="0">
                    <a:pos x="1204" y="779"/>
                  </a:cxn>
                  <a:cxn ang="0">
                    <a:pos x="1211" y="765"/>
                  </a:cxn>
                  <a:cxn ang="0">
                    <a:pos x="1224" y="761"/>
                  </a:cxn>
                  <a:cxn ang="0">
                    <a:pos x="1224" y="729"/>
                  </a:cxn>
                  <a:cxn ang="0">
                    <a:pos x="1227" y="712"/>
                  </a:cxn>
                  <a:cxn ang="0">
                    <a:pos x="1236" y="708"/>
                  </a:cxn>
                  <a:cxn ang="0">
                    <a:pos x="1236" y="690"/>
                  </a:cxn>
                  <a:cxn ang="0">
                    <a:pos x="1225" y="667"/>
                  </a:cxn>
                  <a:cxn ang="0">
                    <a:pos x="1217" y="661"/>
                  </a:cxn>
                  <a:cxn ang="0">
                    <a:pos x="1221" y="637"/>
                  </a:cxn>
                  <a:cxn ang="0">
                    <a:pos x="1221" y="624"/>
                  </a:cxn>
                  <a:cxn ang="0">
                    <a:pos x="1236" y="624"/>
                  </a:cxn>
                  <a:cxn ang="0">
                    <a:pos x="1250" y="222"/>
                  </a:cxn>
                  <a:cxn ang="0">
                    <a:pos x="1236" y="206"/>
                  </a:cxn>
                  <a:cxn ang="0">
                    <a:pos x="1228" y="193"/>
                  </a:cxn>
                  <a:cxn ang="0">
                    <a:pos x="1204" y="184"/>
                  </a:cxn>
                  <a:cxn ang="0">
                    <a:pos x="1199" y="171"/>
                  </a:cxn>
                  <a:cxn ang="0">
                    <a:pos x="1188" y="157"/>
                  </a:cxn>
                  <a:cxn ang="0">
                    <a:pos x="1181" y="146"/>
                  </a:cxn>
                  <a:cxn ang="0">
                    <a:pos x="1181" y="135"/>
                  </a:cxn>
                  <a:cxn ang="0">
                    <a:pos x="1181" y="127"/>
                  </a:cxn>
                  <a:cxn ang="0">
                    <a:pos x="1193" y="111"/>
                  </a:cxn>
                  <a:cxn ang="0">
                    <a:pos x="1208" y="98"/>
                  </a:cxn>
                  <a:cxn ang="0">
                    <a:pos x="1225" y="81"/>
                  </a:cxn>
                  <a:cxn ang="0">
                    <a:pos x="1224" y="71"/>
                  </a:cxn>
                  <a:cxn ang="0">
                    <a:pos x="1222" y="67"/>
                  </a:cxn>
                  <a:cxn ang="0">
                    <a:pos x="1222" y="67"/>
                  </a:cxn>
                  <a:cxn ang="0">
                    <a:pos x="982" y="57"/>
                  </a:cxn>
                  <a:cxn ang="0">
                    <a:pos x="787" y="48"/>
                  </a:cxn>
                  <a:cxn ang="0">
                    <a:pos x="634" y="41"/>
                  </a:cxn>
                  <a:cxn ang="0">
                    <a:pos x="634" y="41"/>
                  </a:cxn>
                  <a:cxn ang="0">
                    <a:pos x="483" y="31"/>
                  </a:cxn>
                  <a:cxn ang="0">
                    <a:pos x="295" y="17"/>
                  </a:cxn>
                  <a:cxn ang="0">
                    <a:pos x="65" y="0"/>
                  </a:cxn>
                  <a:cxn ang="0">
                    <a:pos x="0" y="661"/>
                  </a:cxn>
                  <a:cxn ang="0">
                    <a:pos x="893" y="718"/>
                  </a:cxn>
                  <a:cxn ang="0">
                    <a:pos x="928" y="736"/>
                  </a:cxn>
                </a:cxnLst>
                <a:rect l="0" t="0" r="r" b="b"/>
                <a:pathLst>
                  <a:path w="1250" h="839">
                    <a:moveTo>
                      <a:pt x="928" y="736"/>
                    </a:moveTo>
                    <a:lnTo>
                      <a:pt x="956" y="750"/>
                    </a:lnTo>
                    <a:lnTo>
                      <a:pt x="973" y="761"/>
                    </a:lnTo>
                    <a:lnTo>
                      <a:pt x="986" y="765"/>
                    </a:lnTo>
                    <a:lnTo>
                      <a:pt x="993" y="757"/>
                    </a:lnTo>
                    <a:lnTo>
                      <a:pt x="1010" y="750"/>
                    </a:lnTo>
                    <a:lnTo>
                      <a:pt x="1021" y="750"/>
                    </a:lnTo>
                    <a:lnTo>
                      <a:pt x="1063" y="747"/>
                    </a:lnTo>
                    <a:lnTo>
                      <a:pt x="1097" y="751"/>
                    </a:lnTo>
                    <a:lnTo>
                      <a:pt x="1117" y="769"/>
                    </a:lnTo>
                    <a:lnTo>
                      <a:pt x="1139" y="779"/>
                    </a:lnTo>
                    <a:lnTo>
                      <a:pt x="1161" y="787"/>
                    </a:lnTo>
                    <a:lnTo>
                      <a:pt x="1195" y="810"/>
                    </a:lnTo>
                    <a:lnTo>
                      <a:pt x="1214" y="826"/>
                    </a:lnTo>
                    <a:lnTo>
                      <a:pt x="1217" y="830"/>
                    </a:lnTo>
                    <a:lnTo>
                      <a:pt x="1224" y="839"/>
                    </a:lnTo>
                    <a:lnTo>
                      <a:pt x="1224" y="839"/>
                    </a:lnTo>
                    <a:lnTo>
                      <a:pt x="1224" y="828"/>
                    </a:lnTo>
                    <a:lnTo>
                      <a:pt x="1224" y="807"/>
                    </a:lnTo>
                    <a:lnTo>
                      <a:pt x="1204" y="794"/>
                    </a:lnTo>
                    <a:lnTo>
                      <a:pt x="1204" y="779"/>
                    </a:lnTo>
                    <a:lnTo>
                      <a:pt x="1211" y="765"/>
                    </a:lnTo>
                    <a:lnTo>
                      <a:pt x="1224" y="761"/>
                    </a:lnTo>
                    <a:lnTo>
                      <a:pt x="1224" y="729"/>
                    </a:lnTo>
                    <a:lnTo>
                      <a:pt x="1227" y="712"/>
                    </a:lnTo>
                    <a:lnTo>
                      <a:pt x="1236" y="708"/>
                    </a:lnTo>
                    <a:lnTo>
                      <a:pt x="1236" y="690"/>
                    </a:lnTo>
                    <a:lnTo>
                      <a:pt x="1225" y="667"/>
                    </a:lnTo>
                    <a:lnTo>
                      <a:pt x="1217" y="661"/>
                    </a:lnTo>
                    <a:lnTo>
                      <a:pt x="1221" y="637"/>
                    </a:lnTo>
                    <a:lnTo>
                      <a:pt x="1221" y="624"/>
                    </a:lnTo>
                    <a:lnTo>
                      <a:pt x="1236" y="624"/>
                    </a:lnTo>
                    <a:lnTo>
                      <a:pt x="1250" y="222"/>
                    </a:lnTo>
                    <a:lnTo>
                      <a:pt x="1236" y="206"/>
                    </a:lnTo>
                    <a:lnTo>
                      <a:pt x="1228" y="193"/>
                    </a:lnTo>
                    <a:lnTo>
                      <a:pt x="1204" y="184"/>
                    </a:lnTo>
                    <a:lnTo>
                      <a:pt x="1199" y="171"/>
                    </a:lnTo>
                    <a:lnTo>
                      <a:pt x="1188" y="157"/>
                    </a:lnTo>
                    <a:lnTo>
                      <a:pt x="1181" y="146"/>
                    </a:lnTo>
                    <a:lnTo>
                      <a:pt x="1181" y="135"/>
                    </a:lnTo>
                    <a:lnTo>
                      <a:pt x="1181" y="127"/>
                    </a:lnTo>
                    <a:lnTo>
                      <a:pt x="1193" y="111"/>
                    </a:lnTo>
                    <a:lnTo>
                      <a:pt x="1208" y="98"/>
                    </a:lnTo>
                    <a:lnTo>
                      <a:pt x="1225" y="81"/>
                    </a:lnTo>
                    <a:lnTo>
                      <a:pt x="1224" y="71"/>
                    </a:lnTo>
                    <a:lnTo>
                      <a:pt x="1222" y="67"/>
                    </a:lnTo>
                    <a:lnTo>
                      <a:pt x="1222" y="67"/>
                    </a:lnTo>
                    <a:lnTo>
                      <a:pt x="982" y="57"/>
                    </a:lnTo>
                    <a:lnTo>
                      <a:pt x="787" y="48"/>
                    </a:lnTo>
                    <a:lnTo>
                      <a:pt x="634" y="41"/>
                    </a:lnTo>
                    <a:lnTo>
                      <a:pt x="634" y="41"/>
                    </a:lnTo>
                    <a:lnTo>
                      <a:pt x="483" y="31"/>
                    </a:lnTo>
                    <a:lnTo>
                      <a:pt x="295" y="17"/>
                    </a:lnTo>
                    <a:lnTo>
                      <a:pt x="65" y="0"/>
                    </a:lnTo>
                    <a:lnTo>
                      <a:pt x="0" y="661"/>
                    </a:lnTo>
                    <a:lnTo>
                      <a:pt x="893" y="718"/>
                    </a:lnTo>
                    <a:lnTo>
                      <a:pt x="928" y="736"/>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8" name="Freeform 17">
                <a:extLst>
                  <a:ext uri="{FF2B5EF4-FFF2-40B4-BE49-F238E27FC236}">
                    <a16:creationId xmlns:a16="http://schemas.microsoft.com/office/drawing/2014/main" id="{F1DFA2AF-39E0-C61A-865B-F2AE9F8FF830}"/>
                  </a:ext>
                </a:extLst>
              </p:cNvPr>
              <p:cNvSpPr>
                <a:spLocks/>
              </p:cNvSpPr>
              <p:nvPr/>
            </p:nvSpPr>
            <p:spPr bwMode="auto">
              <a:xfrm>
                <a:off x="5791612" y="2138525"/>
                <a:ext cx="844281" cy="725694"/>
              </a:xfrm>
              <a:custGeom>
                <a:avLst/>
                <a:gdLst/>
                <a:ahLst/>
                <a:cxnLst>
                  <a:cxn ang="0">
                    <a:pos x="1256" y="142"/>
                  </a:cxn>
                  <a:cxn ang="0">
                    <a:pos x="1255" y="142"/>
                  </a:cxn>
                  <a:cxn ang="0">
                    <a:pos x="154" y="0"/>
                  </a:cxn>
                  <a:cxn ang="0">
                    <a:pos x="132" y="127"/>
                  </a:cxn>
                  <a:cxn ang="0">
                    <a:pos x="35" y="668"/>
                  </a:cxn>
                  <a:cxn ang="0">
                    <a:pos x="0" y="887"/>
                  </a:cxn>
                  <a:cxn ang="0">
                    <a:pos x="335" y="940"/>
                  </a:cxn>
                  <a:cxn ang="0">
                    <a:pos x="1166" y="1037"/>
                  </a:cxn>
                  <a:cxn ang="0">
                    <a:pos x="1212" y="593"/>
                  </a:cxn>
                  <a:cxn ang="0">
                    <a:pos x="1256" y="142"/>
                  </a:cxn>
                </a:cxnLst>
                <a:rect l="0" t="0" r="r" b="b"/>
                <a:pathLst>
                  <a:path w="1256" h="1037">
                    <a:moveTo>
                      <a:pt x="1256" y="142"/>
                    </a:moveTo>
                    <a:lnTo>
                      <a:pt x="1255" y="142"/>
                    </a:lnTo>
                    <a:lnTo>
                      <a:pt x="154" y="0"/>
                    </a:lnTo>
                    <a:lnTo>
                      <a:pt x="132" y="127"/>
                    </a:lnTo>
                    <a:lnTo>
                      <a:pt x="35" y="668"/>
                    </a:lnTo>
                    <a:lnTo>
                      <a:pt x="0" y="887"/>
                    </a:lnTo>
                    <a:lnTo>
                      <a:pt x="335" y="940"/>
                    </a:lnTo>
                    <a:lnTo>
                      <a:pt x="1166" y="1037"/>
                    </a:lnTo>
                    <a:lnTo>
                      <a:pt x="1212" y="593"/>
                    </a:lnTo>
                    <a:lnTo>
                      <a:pt x="1256" y="142"/>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9" name="Freeform 18">
                <a:extLst>
                  <a:ext uri="{FF2B5EF4-FFF2-40B4-BE49-F238E27FC236}">
                    <a16:creationId xmlns:a16="http://schemas.microsoft.com/office/drawing/2014/main" id="{EB95E0D5-DFB3-5D12-B91E-D6EADCDADC06}"/>
                  </a:ext>
                </a:extLst>
              </p:cNvPr>
              <p:cNvSpPr>
                <a:spLocks/>
              </p:cNvSpPr>
              <p:nvPr/>
            </p:nvSpPr>
            <p:spPr bwMode="auto">
              <a:xfrm>
                <a:off x="6650000" y="1612657"/>
                <a:ext cx="783831" cy="527969"/>
              </a:xfrm>
              <a:custGeom>
                <a:avLst/>
                <a:gdLst/>
                <a:ahLst/>
                <a:cxnLst>
                  <a:cxn ang="0">
                    <a:pos x="1157" y="749"/>
                  </a:cxn>
                  <a:cxn ang="0">
                    <a:pos x="1159" y="753"/>
                  </a:cxn>
                  <a:cxn ang="0">
                    <a:pos x="1159" y="755"/>
                  </a:cxn>
                  <a:cxn ang="0">
                    <a:pos x="1168" y="743"/>
                  </a:cxn>
                  <a:cxn ang="0">
                    <a:pos x="1168" y="720"/>
                  </a:cxn>
                  <a:cxn ang="0">
                    <a:pos x="1168" y="699"/>
                  </a:cxn>
                  <a:cxn ang="0">
                    <a:pos x="1163" y="671"/>
                  </a:cxn>
                  <a:cxn ang="0">
                    <a:pos x="1153" y="656"/>
                  </a:cxn>
                  <a:cxn ang="0">
                    <a:pos x="1142" y="641"/>
                  </a:cxn>
                  <a:cxn ang="0">
                    <a:pos x="1142" y="612"/>
                  </a:cxn>
                  <a:cxn ang="0">
                    <a:pos x="1135" y="602"/>
                  </a:cxn>
                  <a:cxn ang="0">
                    <a:pos x="1125" y="588"/>
                  </a:cxn>
                  <a:cxn ang="0">
                    <a:pos x="1125" y="546"/>
                  </a:cxn>
                  <a:cxn ang="0">
                    <a:pos x="1125" y="480"/>
                  </a:cxn>
                  <a:cxn ang="0">
                    <a:pos x="1121" y="399"/>
                  </a:cxn>
                  <a:cxn ang="0">
                    <a:pos x="1121" y="356"/>
                  </a:cxn>
                  <a:cxn ang="0">
                    <a:pos x="1103" y="326"/>
                  </a:cxn>
                  <a:cxn ang="0">
                    <a:pos x="1091" y="277"/>
                  </a:cxn>
                  <a:cxn ang="0">
                    <a:pos x="1081" y="249"/>
                  </a:cxn>
                  <a:cxn ang="0">
                    <a:pos x="1087" y="219"/>
                  </a:cxn>
                  <a:cxn ang="0">
                    <a:pos x="1085" y="192"/>
                  </a:cxn>
                  <a:cxn ang="0">
                    <a:pos x="1081" y="180"/>
                  </a:cxn>
                  <a:cxn ang="0">
                    <a:pos x="1081" y="158"/>
                  </a:cxn>
                  <a:cxn ang="0">
                    <a:pos x="1081" y="154"/>
                  </a:cxn>
                  <a:cxn ang="0">
                    <a:pos x="1089" y="144"/>
                  </a:cxn>
                  <a:cxn ang="0">
                    <a:pos x="1094" y="133"/>
                  </a:cxn>
                  <a:cxn ang="0">
                    <a:pos x="1091" y="116"/>
                  </a:cxn>
                  <a:cxn ang="0">
                    <a:pos x="1081" y="104"/>
                  </a:cxn>
                  <a:cxn ang="0">
                    <a:pos x="1081" y="97"/>
                  </a:cxn>
                  <a:cxn ang="0">
                    <a:pos x="1077" y="81"/>
                  </a:cxn>
                  <a:cxn ang="0">
                    <a:pos x="1071" y="62"/>
                  </a:cxn>
                  <a:cxn ang="0">
                    <a:pos x="1071" y="62"/>
                  </a:cxn>
                  <a:cxn ang="0">
                    <a:pos x="819" y="51"/>
                  </a:cxn>
                  <a:cxn ang="0">
                    <a:pos x="612" y="41"/>
                  </a:cxn>
                  <a:cxn ang="0">
                    <a:pos x="450" y="33"/>
                  </a:cxn>
                  <a:cxn ang="0">
                    <a:pos x="450" y="33"/>
                  </a:cxn>
                  <a:cxn ang="0">
                    <a:pos x="350" y="25"/>
                  </a:cxn>
                  <a:cxn ang="0">
                    <a:pos x="222" y="13"/>
                  </a:cxn>
                  <a:cxn ang="0">
                    <a:pos x="65" y="0"/>
                  </a:cxn>
                  <a:cxn ang="0">
                    <a:pos x="0" y="682"/>
                  </a:cxn>
                  <a:cxn ang="0">
                    <a:pos x="0" y="682"/>
                  </a:cxn>
                  <a:cxn ang="0">
                    <a:pos x="230" y="699"/>
                  </a:cxn>
                  <a:cxn ang="0">
                    <a:pos x="418" y="713"/>
                  </a:cxn>
                  <a:cxn ang="0">
                    <a:pos x="569" y="723"/>
                  </a:cxn>
                  <a:cxn ang="0">
                    <a:pos x="569" y="723"/>
                  </a:cxn>
                  <a:cxn ang="0">
                    <a:pos x="722" y="730"/>
                  </a:cxn>
                  <a:cxn ang="0">
                    <a:pos x="917" y="739"/>
                  </a:cxn>
                  <a:cxn ang="0">
                    <a:pos x="1157" y="749"/>
                  </a:cxn>
                  <a:cxn ang="0">
                    <a:pos x="1157" y="749"/>
                  </a:cxn>
                </a:cxnLst>
                <a:rect l="0" t="0" r="r" b="b"/>
                <a:pathLst>
                  <a:path w="1168" h="755">
                    <a:moveTo>
                      <a:pt x="1157" y="749"/>
                    </a:moveTo>
                    <a:lnTo>
                      <a:pt x="1159" y="753"/>
                    </a:lnTo>
                    <a:lnTo>
                      <a:pt x="1159" y="755"/>
                    </a:lnTo>
                    <a:lnTo>
                      <a:pt x="1168" y="743"/>
                    </a:lnTo>
                    <a:lnTo>
                      <a:pt x="1168" y="720"/>
                    </a:lnTo>
                    <a:lnTo>
                      <a:pt x="1168" y="699"/>
                    </a:lnTo>
                    <a:lnTo>
                      <a:pt x="1163" y="671"/>
                    </a:lnTo>
                    <a:lnTo>
                      <a:pt x="1153" y="656"/>
                    </a:lnTo>
                    <a:lnTo>
                      <a:pt x="1142" y="641"/>
                    </a:lnTo>
                    <a:lnTo>
                      <a:pt x="1142" y="612"/>
                    </a:lnTo>
                    <a:lnTo>
                      <a:pt x="1135" y="602"/>
                    </a:lnTo>
                    <a:lnTo>
                      <a:pt x="1125" y="588"/>
                    </a:lnTo>
                    <a:lnTo>
                      <a:pt x="1125" y="546"/>
                    </a:lnTo>
                    <a:lnTo>
                      <a:pt x="1125" y="480"/>
                    </a:lnTo>
                    <a:lnTo>
                      <a:pt x="1121" y="399"/>
                    </a:lnTo>
                    <a:lnTo>
                      <a:pt x="1121" y="356"/>
                    </a:lnTo>
                    <a:lnTo>
                      <a:pt x="1103" y="326"/>
                    </a:lnTo>
                    <a:lnTo>
                      <a:pt x="1091" y="277"/>
                    </a:lnTo>
                    <a:lnTo>
                      <a:pt x="1081" y="249"/>
                    </a:lnTo>
                    <a:lnTo>
                      <a:pt x="1087" y="219"/>
                    </a:lnTo>
                    <a:lnTo>
                      <a:pt x="1085" y="192"/>
                    </a:lnTo>
                    <a:lnTo>
                      <a:pt x="1081" y="180"/>
                    </a:lnTo>
                    <a:lnTo>
                      <a:pt x="1081" y="158"/>
                    </a:lnTo>
                    <a:lnTo>
                      <a:pt x="1081" y="154"/>
                    </a:lnTo>
                    <a:lnTo>
                      <a:pt x="1089" y="144"/>
                    </a:lnTo>
                    <a:lnTo>
                      <a:pt x="1094" y="133"/>
                    </a:lnTo>
                    <a:lnTo>
                      <a:pt x="1091" y="116"/>
                    </a:lnTo>
                    <a:lnTo>
                      <a:pt x="1081" y="104"/>
                    </a:lnTo>
                    <a:lnTo>
                      <a:pt x="1081" y="97"/>
                    </a:lnTo>
                    <a:lnTo>
                      <a:pt x="1077" y="81"/>
                    </a:lnTo>
                    <a:lnTo>
                      <a:pt x="1071" y="62"/>
                    </a:lnTo>
                    <a:lnTo>
                      <a:pt x="1071" y="62"/>
                    </a:lnTo>
                    <a:lnTo>
                      <a:pt x="819" y="51"/>
                    </a:lnTo>
                    <a:lnTo>
                      <a:pt x="612" y="41"/>
                    </a:lnTo>
                    <a:lnTo>
                      <a:pt x="450" y="33"/>
                    </a:lnTo>
                    <a:lnTo>
                      <a:pt x="450" y="33"/>
                    </a:lnTo>
                    <a:lnTo>
                      <a:pt x="350" y="25"/>
                    </a:lnTo>
                    <a:lnTo>
                      <a:pt x="222" y="13"/>
                    </a:lnTo>
                    <a:lnTo>
                      <a:pt x="65" y="0"/>
                    </a:lnTo>
                    <a:lnTo>
                      <a:pt x="0" y="682"/>
                    </a:lnTo>
                    <a:lnTo>
                      <a:pt x="0" y="682"/>
                    </a:lnTo>
                    <a:lnTo>
                      <a:pt x="230" y="699"/>
                    </a:lnTo>
                    <a:lnTo>
                      <a:pt x="418" y="713"/>
                    </a:lnTo>
                    <a:lnTo>
                      <a:pt x="569" y="723"/>
                    </a:lnTo>
                    <a:lnTo>
                      <a:pt x="569" y="723"/>
                    </a:lnTo>
                    <a:lnTo>
                      <a:pt x="722" y="730"/>
                    </a:lnTo>
                    <a:lnTo>
                      <a:pt x="917" y="739"/>
                    </a:lnTo>
                    <a:lnTo>
                      <a:pt x="1157" y="749"/>
                    </a:lnTo>
                    <a:lnTo>
                      <a:pt x="1157" y="749"/>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20" name="Freeform 19">
                <a:extLst>
                  <a:ext uri="{FF2B5EF4-FFF2-40B4-BE49-F238E27FC236}">
                    <a16:creationId xmlns:a16="http://schemas.microsoft.com/office/drawing/2014/main" id="{40EFC9A8-110D-AE02-7B03-399AE94E9E89}"/>
                  </a:ext>
                </a:extLst>
              </p:cNvPr>
              <p:cNvSpPr>
                <a:spLocks/>
              </p:cNvSpPr>
              <p:nvPr/>
            </p:nvSpPr>
            <p:spPr bwMode="auto">
              <a:xfrm>
                <a:off x="5922589" y="2796908"/>
                <a:ext cx="878537" cy="719385"/>
              </a:xfrm>
              <a:custGeom>
                <a:avLst/>
                <a:gdLst/>
                <a:ahLst/>
                <a:cxnLst>
                  <a:cxn ang="0">
                    <a:pos x="1243" y="1027"/>
                  </a:cxn>
                  <a:cxn ang="0">
                    <a:pos x="1290" y="350"/>
                  </a:cxn>
                  <a:cxn ang="0">
                    <a:pos x="1290" y="350"/>
                  </a:cxn>
                  <a:cxn ang="0">
                    <a:pos x="1292" y="350"/>
                  </a:cxn>
                  <a:cxn ang="0">
                    <a:pos x="1292" y="350"/>
                  </a:cxn>
                  <a:cxn ang="0">
                    <a:pos x="1308" y="129"/>
                  </a:cxn>
                  <a:cxn ang="0">
                    <a:pos x="971" y="97"/>
                  </a:cxn>
                  <a:cxn ang="0">
                    <a:pos x="140" y="0"/>
                  </a:cxn>
                  <a:cxn ang="0">
                    <a:pos x="0" y="894"/>
                  </a:cxn>
                  <a:cxn ang="0">
                    <a:pos x="1067" y="1017"/>
                  </a:cxn>
                  <a:cxn ang="0">
                    <a:pos x="1067" y="1017"/>
                  </a:cxn>
                  <a:cxn ang="0">
                    <a:pos x="1243" y="1027"/>
                  </a:cxn>
                  <a:cxn ang="0">
                    <a:pos x="1243" y="1027"/>
                  </a:cxn>
                </a:cxnLst>
                <a:rect l="0" t="0" r="r" b="b"/>
                <a:pathLst>
                  <a:path w="1308" h="1027">
                    <a:moveTo>
                      <a:pt x="1243" y="1027"/>
                    </a:moveTo>
                    <a:lnTo>
                      <a:pt x="1290" y="350"/>
                    </a:lnTo>
                    <a:lnTo>
                      <a:pt x="1290" y="350"/>
                    </a:lnTo>
                    <a:lnTo>
                      <a:pt x="1292" y="350"/>
                    </a:lnTo>
                    <a:lnTo>
                      <a:pt x="1292" y="350"/>
                    </a:lnTo>
                    <a:lnTo>
                      <a:pt x="1308" y="129"/>
                    </a:lnTo>
                    <a:lnTo>
                      <a:pt x="971" y="97"/>
                    </a:lnTo>
                    <a:lnTo>
                      <a:pt x="140" y="0"/>
                    </a:lnTo>
                    <a:lnTo>
                      <a:pt x="0" y="894"/>
                    </a:lnTo>
                    <a:lnTo>
                      <a:pt x="1067" y="1017"/>
                    </a:lnTo>
                    <a:lnTo>
                      <a:pt x="1067" y="1017"/>
                    </a:lnTo>
                    <a:lnTo>
                      <a:pt x="1243" y="1027"/>
                    </a:lnTo>
                    <a:lnTo>
                      <a:pt x="1243" y="1027"/>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21" name="Freeform 20">
                <a:extLst>
                  <a:ext uri="{FF2B5EF4-FFF2-40B4-BE49-F238E27FC236}">
                    <a16:creationId xmlns:a16="http://schemas.microsoft.com/office/drawing/2014/main" id="{4CF823DD-FB56-07AB-B01D-ED5C202701E5}"/>
                  </a:ext>
                </a:extLst>
              </p:cNvPr>
              <p:cNvSpPr>
                <a:spLocks/>
              </p:cNvSpPr>
              <p:nvPr/>
            </p:nvSpPr>
            <p:spPr bwMode="auto">
              <a:xfrm>
                <a:off x="5340255" y="2540285"/>
                <a:ext cx="677038" cy="883456"/>
              </a:xfrm>
              <a:custGeom>
                <a:avLst/>
                <a:gdLst/>
                <a:ahLst/>
                <a:cxnLst>
                  <a:cxn ang="0">
                    <a:pos x="1006" y="366"/>
                  </a:cxn>
                  <a:cxn ang="0">
                    <a:pos x="671" y="313"/>
                  </a:cxn>
                  <a:cxn ang="0">
                    <a:pos x="706" y="94"/>
                  </a:cxn>
                  <a:cxn ang="0">
                    <a:pos x="216" y="0"/>
                  </a:cxn>
                  <a:cxn ang="0">
                    <a:pos x="0" y="1106"/>
                  </a:cxn>
                  <a:cxn ang="0">
                    <a:pos x="866" y="1260"/>
                  </a:cxn>
                  <a:cxn ang="0">
                    <a:pos x="1006" y="366"/>
                  </a:cxn>
                </a:cxnLst>
                <a:rect l="0" t="0" r="r" b="b"/>
                <a:pathLst>
                  <a:path w="1006" h="1260">
                    <a:moveTo>
                      <a:pt x="1006" y="366"/>
                    </a:moveTo>
                    <a:lnTo>
                      <a:pt x="671" y="313"/>
                    </a:lnTo>
                    <a:lnTo>
                      <a:pt x="706" y="94"/>
                    </a:lnTo>
                    <a:lnTo>
                      <a:pt x="216" y="0"/>
                    </a:lnTo>
                    <a:lnTo>
                      <a:pt x="0" y="1106"/>
                    </a:lnTo>
                    <a:lnTo>
                      <a:pt x="866" y="1260"/>
                    </a:lnTo>
                    <a:lnTo>
                      <a:pt x="1006" y="366"/>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22" name="Freeform 21">
                <a:extLst>
                  <a:ext uri="{FF2B5EF4-FFF2-40B4-BE49-F238E27FC236}">
                    <a16:creationId xmlns:a16="http://schemas.microsoft.com/office/drawing/2014/main" id="{D493822D-B4D9-0550-F893-DCC1BA41BD85}"/>
                  </a:ext>
                </a:extLst>
              </p:cNvPr>
              <p:cNvSpPr>
                <a:spLocks/>
              </p:cNvSpPr>
              <p:nvPr/>
            </p:nvSpPr>
            <p:spPr bwMode="auto">
              <a:xfrm>
                <a:off x="4711577" y="2380422"/>
                <a:ext cx="773757" cy="1224217"/>
              </a:xfrm>
              <a:custGeom>
                <a:avLst/>
                <a:gdLst/>
                <a:ahLst/>
                <a:cxnLst>
                  <a:cxn ang="0">
                    <a:pos x="20" y="606"/>
                  </a:cxn>
                  <a:cxn ang="0">
                    <a:pos x="4" y="613"/>
                  </a:cxn>
                  <a:cxn ang="0">
                    <a:pos x="0" y="628"/>
                  </a:cxn>
                  <a:cxn ang="0">
                    <a:pos x="5" y="645"/>
                  </a:cxn>
                  <a:cxn ang="0">
                    <a:pos x="8" y="660"/>
                  </a:cxn>
                  <a:cxn ang="0">
                    <a:pos x="15" y="666"/>
                  </a:cxn>
                  <a:cxn ang="0">
                    <a:pos x="30" y="671"/>
                  </a:cxn>
                  <a:cxn ang="0">
                    <a:pos x="745" y="1746"/>
                  </a:cxn>
                  <a:cxn ang="0">
                    <a:pos x="759" y="1728"/>
                  </a:cxn>
                  <a:cxn ang="0">
                    <a:pos x="763" y="1705"/>
                  </a:cxn>
                  <a:cxn ang="0">
                    <a:pos x="763" y="1647"/>
                  </a:cxn>
                  <a:cxn ang="0">
                    <a:pos x="764" y="1580"/>
                  </a:cxn>
                  <a:cxn ang="0">
                    <a:pos x="763" y="1532"/>
                  </a:cxn>
                  <a:cxn ang="0">
                    <a:pos x="777" y="1517"/>
                  </a:cxn>
                  <a:cxn ang="0">
                    <a:pos x="807" y="1508"/>
                  </a:cxn>
                  <a:cxn ang="0">
                    <a:pos x="818" y="1528"/>
                  </a:cxn>
                  <a:cxn ang="0">
                    <a:pos x="838" y="1518"/>
                  </a:cxn>
                  <a:cxn ang="0">
                    <a:pos x="860" y="1536"/>
                  </a:cxn>
                  <a:cxn ang="0">
                    <a:pos x="872" y="1543"/>
                  </a:cxn>
                  <a:cxn ang="0">
                    <a:pos x="889" y="1533"/>
                  </a:cxn>
                  <a:cxn ang="0">
                    <a:pos x="889" y="1533"/>
                  </a:cxn>
                  <a:cxn ang="0">
                    <a:pos x="899" y="1500"/>
                  </a:cxn>
                  <a:cxn ang="0">
                    <a:pos x="914" y="1451"/>
                  </a:cxn>
                  <a:cxn ang="0">
                    <a:pos x="914" y="1451"/>
                  </a:cxn>
                  <a:cxn ang="0">
                    <a:pos x="928" y="1382"/>
                  </a:cxn>
                  <a:cxn ang="0">
                    <a:pos x="938" y="1335"/>
                  </a:cxn>
                  <a:cxn ang="0">
                    <a:pos x="1154" y="229"/>
                  </a:cxn>
                  <a:cxn ang="0">
                    <a:pos x="1154" y="229"/>
                  </a:cxn>
                  <a:cxn ang="0">
                    <a:pos x="938" y="181"/>
                  </a:cxn>
                  <a:cxn ang="0">
                    <a:pos x="761" y="141"/>
                  </a:cxn>
                  <a:cxn ang="0">
                    <a:pos x="623" y="111"/>
                  </a:cxn>
                  <a:cxn ang="0">
                    <a:pos x="623" y="111"/>
                  </a:cxn>
                  <a:cxn ang="0">
                    <a:pos x="510" y="81"/>
                  </a:cxn>
                  <a:cxn ang="0">
                    <a:pos x="367" y="45"/>
                  </a:cxn>
                  <a:cxn ang="0">
                    <a:pos x="194" y="0"/>
                  </a:cxn>
                  <a:cxn ang="0">
                    <a:pos x="36" y="602"/>
                  </a:cxn>
                  <a:cxn ang="0">
                    <a:pos x="20" y="606"/>
                  </a:cxn>
                </a:cxnLst>
                <a:rect l="0" t="0" r="r" b="b"/>
                <a:pathLst>
                  <a:path w="1154" h="1746">
                    <a:moveTo>
                      <a:pt x="20" y="606"/>
                    </a:moveTo>
                    <a:lnTo>
                      <a:pt x="4" y="613"/>
                    </a:lnTo>
                    <a:lnTo>
                      <a:pt x="0" y="628"/>
                    </a:lnTo>
                    <a:lnTo>
                      <a:pt x="5" y="645"/>
                    </a:lnTo>
                    <a:lnTo>
                      <a:pt x="8" y="660"/>
                    </a:lnTo>
                    <a:lnTo>
                      <a:pt x="15" y="666"/>
                    </a:lnTo>
                    <a:lnTo>
                      <a:pt x="30" y="671"/>
                    </a:lnTo>
                    <a:lnTo>
                      <a:pt x="745" y="1746"/>
                    </a:lnTo>
                    <a:lnTo>
                      <a:pt x="759" y="1728"/>
                    </a:lnTo>
                    <a:lnTo>
                      <a:pt x="763" y="1705"/>
                    </a:lnTo>
                    <a:lnTo>
                      <a:pt x="763" y="1647"/>
                    </a:lnTo>
                    <a:lnTo>
                      <a:pt x="764" y="1580"/>
                    </a:lnTo>
                    <a:lnTo>
                      <a:pt x="763" y="1532"/>
                    </a:lnTo>
                    <a:lnTo>
                      <a:pt x="777" y="1517"/>
                    </a:lnTo>
                    <a:lnTo>
                      <a:pt x="807" y="1508"/>
                    </a:lnTo>
                    <a:lnTo>
                      <a:pt x="818" y="1528"/>
                    </a:lnTo>
                    <a:lnTo>
                      <a:pt x="838" y="1518"/>
                    </a:lnTo>
                    <a:lnTo>
                      <a:pt x="860" y="1536"/>
                    </a:lnTo>
                    <a:lnTo>
                      <a:pt x="872" y="1543"/>
                    </a:lnTo>
                    <a:lnTo>
                      <a:pt x="889" y="1533"/>
                    </a:lnTo>
                    <a:lnTo>
                      <a:pt x="889" y="1533"/>
                    </a:lnTo>
                    <a:lnTo>
                      <a:pt x="899" y="1500"/>
                    </a:lnTo>
                    <a:lnTo>
                      <a:pt x="914" y="1451"/>
                    </a:lnTo>
                    <a:lnTo>
                      <a:pt x="914" y="1451"/>
                    </a:lnTo>
                    <a:lnTo>
                      <a:pt x="928" y="1382"/>
                    </a:lnTo>
                    <a:lnTo>
                      <a:pt x="938" y="1335"/>
                    </a:lnTo>
                    <a:lnTo>
                      <a:pt x="1154" y="229"/>
                    </a:lnTo>
                    <a:lnTo>
                      <a:pt x="1154" y="229"/>
                    </a:lnTo>
                    <a:lnTo>
                      <a:pt x="938" y="181"/>
                    </a:lnTo>
                    <a:lnTo>
                      <a:pt x="761" y="141"/>
                    </a:lnTo>
                    <a:lnTo>
                      <a:pt x="623" y="111"/>
                    </a:lnTo>
                    <a:lnTo>
                      <a:pt x="623" y="111"/>
                    </a:lnTo>
                    <a:lnTo>
                      <a:pt x="510" y="81"/>
                    </a:lnTo>
                    <a:lnTo>
                      <a:pt x="367" y="45"/>
                    </a:lnTo>
                    <a:lnTo>
                      <a:pt x="194" y="0"/>
                    </a:lnTo>
                    <a:lnTo>
                      <a:pt x="36" y="602"/>
                    </a:lnTo>
                    <a:lnTo>
                      <a:pt x="20" y="606"/>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23" name="Freeform 22">
                <a:extLst>
                  <a:ext uri="{FF2B5EF4-FFF2-40B4-BE49-F238E27FC236}">
                    <a16:creationId xmlns:a16="http://schemas.microsoft.com/office/drawing/2014/main" id="{0F6378F7-8A52-BD0D-815D-F4C229A5EAF8}"/>
                  </a:ext>
                </a:extLst>
              </p:cNvPr>
              <p:cNvSpPr>
                <a:spLocks/>
              </p:cNvSpPr>
              <p:nvPr/>
            </p:nvSpPr>
            <p:spPr bwMode="auto">
              <a:xfrm>
                <a:off x="4379104" y="1612657"/>
                <a:ext cx="965181" cy="851903"/>
              </a:xfrm>
              <a:custGeom>
                <a:avLst/>
                <a:gdLst/>
                <a:ahLst/>
                <a:cxnLst>
                  <a:cxn ang="0">
                    <a:pos x="1254" y="848"/>
                  </a:cxn>
                  <a:cxn ang="0">
                    <a:pos x="1261" y="815"/>
                  </a:cxn>
                  <a:cxn ang="0">
                    <a:pos x="1282" y="797"/>
                  </a:cxn>
                  <a:cxn ang="0">
                    <a:pos x="1286" y="743"/>
                  </a:cxn>
                  <a:cxn ang="0">
                    <a:pos x="1278" y="721"/>
                  </a:cxn>
                  <a:cxn ang="0">
                    <a:pos x="1263" y="715"/>
                  </a:cxn>
                  <a:cxn ang="0">
                    <a:pos x="1259" y="678"/>
                  </a:cxn>
                  <a:cxn ang="0">
                    <a:pos x="1292" y="640"/>
                  </a:cxn>
                  <a:cxn ang="0">
                    <a:pos x="1342" y="586"/>
                  </a:cxn>
                  <a:cxn ang="0">
                    <a:pos x="1356" y="558"/>
                  </a:cxn>
                  <a:cxn ang="0">
                    <a:pos x="1388" y="518"/>
                  </a:cxn>
                  <a:cxn ang="0">
                    <a:pos x="1417" y="485"/>
                  </a:cxn>
                  <a:cxn ang="0">
                    <a:pos x="1435" y="460"/>
                  </a:cxn>
                  <a:cxn ang="0">
                    <a:pos x="1431" y="419"/>
                  </a:cxn>
                  <a:cxn ang="0">
                    <a:pos x="1397" y="388"/>
                  </a:cxn>
                  <a:cxn ang="0">
                    <a:pos x="1383" y="346"/>
                  </a:cxn>
                  <a:cxn ang="0">
                    <a:pos x="1028" y="263"/>
                  </a:cxn>
                  <a:cxn ang="0">
                    <a:pos x="985" y="263"/>
                  </a:cxn>
                  <a:cxn ang="0">
                    <a:pos x="833" y="272"/>
                  </a:cxn>
                  <a:cxn ang="0">
                    <a:pos x="802" y="267"/>
                  </a:cxn>
                  <a:cxn ang="0">
                    <a:pos x="778" y="271"/>
                  </a:cxn>
                  <a:cxn ang="0">
                    <a:pos x="766" y="261"/>
                  </a:cxn>
                  <a:cxn ang="0">
                    <a:pos x="731" y="257"/>
                  </a:cxn>
                  <a:cxn ang="0">
                    <a:pos x="723" y="242"/>
                  </a:cxn>
                  <a:cxn ang="0">
                    <a:pos x="670" y="231"/>
                  </a:cxn>
                  <a:cxn ang="0">
                    <a:pos x="635" y="218"/>
                  </a:cxn>
                  <a:cxn ang="0">
                    <a:pos x="567" y="228"/>
                  </a:cxn>
                  <a:cxn ang="0">
                    <a:pos x="484" y="188"/>
                  </a:cxn>
                  <a:cxn ang="0">
                    <a:pos x="486" y="182"/>
                  </a:cxn>
                  <a:cxn ang="0">
                    <a:pos x="493" y="154"/>
                  </a:cxn>
                  <a:cxn ang="0">
                    <a:pos x="494" y="127"/>
                  </a:cxn>
                  <a:cxn ang="0">
                    <a:pos x="493" y="111"/>
                  </a:cxn>
                  <a:cxn ang="0">
                    <a:pos x="486" y="85"/>
                  </a:cxn>
                  <a:cxn ang="0">
                    <a:pos x="476" y="70"/>
                  </a:cxn>
                  <a:cxn ang="0">
                    <a:pos x="468" y="61"/>
                  </a:cxn>
                  <a:cxn ang="0">
                    <a:pos x="443" y="56"/>
                  </a:cxn>
                  <a:cxn ang="0">
                    <a:pos x="423" y="47"/>
                  </a:cxn>
                  <a:cxn ang="0">
                    <a:pos x="419" y="35"/>
                  </a:cxn>
                  <a:cxn ang="0">
                    <a:pos x="412" y="27"/>
                  </a:cxn>
                  <a:cxn ang="0">
                    <a:pos x="400" y="23"/>
                  </a:cxn>
                  <a:cxn ang="0">
                    <a:pos x="377" y="23"/>
                  </a:cxn>
                  <a:cxn ang="0">
                    <a:pos x="329" y="0"/>
                  </a:cxn>
                  <a:cxn ang="0">
                    <a:pos x="319" y="64"/>
                  </a:cxn>
                  <a:cxn ang="0">
                    <a:pos x="301" y="131"/>
                  </a:cxn>
                  <a:cxn ang="0">
                    <a:pos x="282" y="179"/>
                  </a:cxn>
                  <a:cxn ang="0">
                    <a:pos x="258" y="236"/>
                  </a:cxn>
                  <a:cxn ang="0">
                    <a:pos x="221" y="313"/>
                  </a:cxn>
                  <a:cxn ang="0">
                    <a:pos x="164" y="461"/>
                  </a:cxn>
                  <a:cxn ang="0">
                    <a:pos x="115" y="560"/>
                  </a:cxn>
                  <a:cxn ang="0">
                    <a:pos x="86" y="605"/>
                  </a:cxn>
                  <a:cxn ang="0">
                    <a:pos x="65" y="636"/>
                  </a:cxn>
                  <a:cxn ang="0">
                    <a:pos x="28" y="691"/>
                  </a:cxn>
                  <a:cxn ang="0">
                    <a:pos x="23" y="747"/>
                  </a:cxn>
                  <a:cxn ang="0">
                    <a:pos x="23" y="766"/>
                  </a:cxn>
                  <a:cxn ang="0">
                    <a:pos x="17" y="787"/>
                  </a:cxn>
                  <a:cxn ang="0">
                    <a:pos x="5" y="814"/>
                  </a:cxn>
                  <a:cxn ang="0">
                    <a:pos x="3" y="873"/>
                  </a:cxn>
                  <a:cxn ang="0">
                    <a:pos x="17" y="898"/>
                  </a:cxn>
                  <a:cxn ang="0">
                    <a:pos x="687" y="1093"/>
                  </a:cxn>
                  <a:cxn ang="0">
                    <a:pos x="1003" y="1174"/>
                  </a:cxn>
                  <a:cxn ang="0">
                    <a:pos x="1116" y="1204"/>
                  </a:cxn>
                  <a:cxn ang="0">
                    <a:pos x="1168" y="1215"/>
                  </a:cxn>
                </a:cxnLst>
                <a:rect l="0" t="0" r="r" b="b"/>
                <a:pathLst>
                  <a:path w="1435" h="1215">
                    <a:moveTo>
                      <a:pt x="1168" y="1215"/>
                    </a:moveTo>
                    <a:lnTo>
                      <a:pt x="1254" y="848"/>
                    </a:lnTo>
                    <a:lnTo>
                      <a:pt x="1254" y="825"/>
                    </a:lnTo>
                    <a:lnTo>
                      <a:pt x="1261" y="815"/>
                    </a:lnTo>
                    <a:lnTo>
                      <a:pt x="1281" y="808"/>
                    </a:lnTo>
                    <a:lnTo>
                      <a:pt x="1282" y="797"/>
                    </a:lnTo>
                    <a:lnTo>
                      <a:pt x="1286" y="779"/>
                    </a:lnTo>
                    <a:lnTo>
                      <a:pt x="1286" y="743"/>
                    </a:lnTo>
                    <a:lnTo>
                      <a:pt x="1290" y="730"/>
                    </a:lnTo>
                    <a:lnTo>
                      <a:pt x="1278" y="721"/>
                    </a:lnTo>
                    <a:lnTo>
                      <a:pt x="1272" y="721"/>
                    </a:lnTo>
                    <a:lnTo>
                      <a:pt x="1263" y="715"/>
                    </a:lnTo>
                    <a:lnTo>
                      <a:pt x="1254" y="701"/>
                    </a:lnTo>
                    <a:lnTo>
                      <a:pt x="1259" y="678"/>
                    </a:lnTo>
                    <a:lnTo>
                      <a:pt x="1265" y="665"/>
                    </a:lnTo>
                    <a:lnTo>
                      <a:pt x="1292" y="640"/>
                    </a:lnTo>
                    <a:lnTo>
                      <a:pt x="1329" y="603"/>
                    </a:lnTo>
                    <a:lnTo>
                      <a:pt x="1342" y="586"/>
                    </a:lnTo>
                    <a:lnTo>
                      <a:pt x="1350" y="567"/>
                    </a:lnTo>
                    <a:lnTo>
                      <a:pt x="1356" y="558"/>
                    </a:lnTo>
                    <a:lnTo>
                      <a:pt x="1365" y="537"/>
                    </a:lnTo>
                    <a:lnTo>
                      <a:pt x="1388" y="518"/>
                    </a:lnTo>
                    <a:lnTo>
                      <a:pt x="1400" y="499"/>
                    </a:lnTo>
                    <a:lnTo>
                      <a:pt x="1417" y="485"/>
                    </a:lnTo>
                    <a:lnTo>
                      <a:pt x="1422" y="465"/>
                    </a:lnTo>
                    <a:lnTo>
                      <a:pt x="1435" y="460"/>
                    </a:lnTo>
                    <a:lnTo>
                      <a:pt x="1435" y="440"/>
                    </a:lnTo>
                    <a:lnTo>
                      <a:pt x="1431" y="419"/>
                    </a:lnTo>
                    <a:lnTo>
                      <a:pt x="1421" y="404"/>
                    </a:lnTo>
                    <a:lnTo>
                      <a:pt x="1397" y="388"/>
                    </a:lnTo>
                    <a:lnTo>
                      <a:pt x="1388" y="367"/>
                    </a:lnTo>
                    <a:lnTo>
                      <a:pt x="1383" y="346"/>
                    </a:lnTo>
                    <a:lnTo>
                      <a:pt x="1077" y="267"/>
                    </a:lnTo>
                    <a:lnTo>
                      <a:pt x="1028" y="263"/>
                    </a:lnTo>
                    <a:lnTo>
                      <a:pt x="1010" y="270"/>
                    </a:lnTo>
                    <a:lnTo>
                      <a:pt x="985" y="263"/>
                    </a:lnTo>
                    <a:lnTo>
                      <a:pt x="964" y="267"/>
                    </a:lnTo>
                    <a:lnTo>
                      <a:pt x="833" y="272"/>
                    </a:lnTo>
                    <a:lnTo>
                      <a:pt x="819" y="261"/>
                    </a:lnTo>
                    <a:lnTo>
                      <a:pt x="802" y="267"/>
                    </a:lnTo>
                    <a:lnTo>
                      <a:pt x="790" y="271"/>
                    </a:lnTo>
                    <a:lnTo>
                      <a:pt x="778" y="271"/>
                    </a:lnTo>
                    <a:lnTo>
                      <a:pt x="766" y="267"/>
                    </a:lnTo>
                    <a:lnTo>
                      <a:pt x="766" y="261"/>
                    </a:lnTo>
                    <a:lnTo>
                      <a:pt x="744" y="263"/>
                    </a:lnTo>
                    <a:lnTo>
                      <a:pt x="731" y="257"/>
                    </a:lnTo>
                    <a:lnTo>
                      <a:pt x="723" y="250"/>
                    </a:lnTo>
                    <a:lnTo>
                      <a:pt x="723" y="242"/>
                    </a:lnTo>
                    <a:lnTo>
                      <a:pt x="703" y="238"/>
                    </a:lnTo>
                    <a:lnTo>
                      <a:pt x="670" y="231"/>
                    </a:lnTo>
                    <a:lnTo>
                      <a:pt x="647" y="220"/>
                    </a:lnTo>
                    <a:lnTo>
                      <a:pt x="635" y="218"/>
                    </a:lnTo>
                    <a:lnTo>
                      <a:pt x="609" y="220"/>
                    </a:lnTo>
                    <a:lnTo>
                      <a:pt x="567" y="228"/>
                    </a:lnTo>
                    <a:lnTo>
                      <a:pt x="515" y="215"/>
                    </a:lnTo>
                    <a:lnTo>
                      <a:pt x="484" y="188"/>
                    </a:lnTo>
                    <a:lnTo>
                      <a:pt x="484" y="188"/>
                    </a:lnTo>
                    <a:lnTo>
                      <a:pt x="486" y="182"/>
                    </a:lnTo>
                    <a:lnTo>
                      <a:pt x="490" y="165"/>
                    </a:lnTo>
                    <a:lnTo>
                      <a:pt x="493" y="154"/>
                    </a:lnTo>
                    <a:lnTo>
                      <a:pt x="494" y="142"/>
                    </a:lnTo>
                    <a:lnTo>
                      <a:pt x="494" y="127"/>
                    </a:lnTo>
                    <a:lnTo>
                      <a:pt x="493" y="111"/>
                    </a:lnTo>
                    <a:lnTo>
                      <a:pt x="493" y="111"/>
                    </a:lnTo>
                    <a:lnTo>
                      <a:pt x="490" y="97"/>
                    </a:lnTo>
                    <a:lnTo>
                      <a:pt x="486" y="85"/>
                    </a:lnTo>
                    <a:lnTo>
                      <a:pt x="481" y="77"/>
                    </a:lnTo>
                    <a:lnTo>
                      <a:pt x="476" y="70"/>
                    </a:lnTo>
                    <a:lnTo>
                      <a:pt x="472" y="66"/>
                    </a:lnTo>
                    <a:lnTo>
                      <a:pt x="468" y="61"/>
                    </a:lnTo>
                    <a:lnTo>
                      <a:pt x="463" y="60"/>
                    </a:lnTo>
                    <a:lnTo>
                      <a:pt x="443" y="56"/>
                    </a:lnTo>
                    <a:lnTo>
                      <a:pt x="423" y="47"/>
                    </a:lnTo>
                    <a:lnTo>
                      <a:pt x="423" y="47"/>
                    </a:lnTo>
                    <a:lnTo>
                      <a:pt x="423" y="43"/>
                    </a:lnTo>
                    <a:lnTo>
                      <a:pt x="419" y="35"/>
                    </a:lnTo>
                    <a:lnTo>
                      <a:pt x="416" y="31"/>
                    </a:lnTo>
                    <a:lnTo>
                      <a:pt x="412" y="27"/>
                    </a:lnTo>
                    <a:lnTo>
                      <a:pt x="406" y="24"/>
                    </a:lnTo>
                    <a:lnTo>
                      <a:pt x="400" y="23"/>
                    </a:lnTo>
                    <a:lnTo>
                      <a:pt x="400" y="23"/>
                    </a:lnTo>
                    <a:lnTo>
                      <a:pt x="377" y="23"/>
                    </a:lnTo>
                    <a:lnTo>
                      <a:pt x="347" y="14"/>
                    </a:lnTo>
                    <a:lnTo>
                      <a:pt x="329" y="0"/>
                    </a:lnTo>
                    <a:lnTo>
                      <a:pt x="329" y="34"/>
                    </a:lnTo>
                    <a:lnTo>
                      <a:pt x="319" y="64"/>
                    </a:lnTo>
                    <a:lnTo>
                      <a:pt x="298" y="104"/>
                    </a:lnTo>
                    <a:lnTo>
                      <a:pt x="301" y="131"/>
                    </a:lnTo>
                    <a:lnTo>
                      <a:pt x="297" y="154"/>
                    </a:lnTo>
                    <a:lnTo>
                      <a:pt x="282" y="179"/>
                    </a:lnTo>
                    <a:lnTo>
                      <a:pt x="273" y="202"/>
                    </a:lnTo>
                    <a:lnTo>
                      <a:pt x="258" y="236"/>
                    </a:lnTo>
                    <a:lnTo>
                      <a:pt x="248" y="260"/>
                    </a:lnTo>
                    <a:lnTo>
                      <a:pt x="221" y="313"/>
                    </a:lnTo>
                    <a:lnTo>
                      <a:pt x="190" y="397"/>
                    </a:lnTo>
                    <a:lnTo>
                      <a:pt x="164" y="461"/>
                    </a:lnTo>
                    <a:lnTo>
                      <a:pt x="141" y="519"/>
                    </a:lnTo>
                    <a:lnTo>
                      <a:pt x="115" y="560"/>
                    </a:lnTo>
                    <a:lnTo>
                      <a:pt x="104" y="580"/>
                    </a:lnTo>
                    <a:lnTo>
                      <a:pt x="86" y="605"/>
                    </a:lnTo>
                    <a:lnTo>
                      <a:pt x="73" y="619"/>
                    </a:lnTo>
                    <a:lnTo>
                      <a:pt x="65" y="636"/>
                    </a:lnTo>
                    <a:lnTo>
                      <a:pt x="53" y="658"/>
                    </a:lnTo>
                    <a:lnTo>
                      <a:pt x="28" y="691"/>
                    </a:lnTo>
                    <a:lnTo>
                      <a:pt x="17" y="708"/>
                    </a:lnTo>
                    <a:lnTo>
                      <a:pt x="23" y="747"/>
                    </a:lnTo>
                    <a:lnTo>
                      <a:pt x="23" y="757"/>
                    </a:lnTo>
                    <a:lnTo>
                      <a:pt x="23" y="766"/>
                    </a:lnTo>
                    <a:lnTo>
                      <a:pt x="23" y="772"/>
                    </a:lnTo>
                    <a:lnTo>
                      <a:pt x="17" y="787"/>
                    </a:lnTo>
                    <a:lnTo>
                      <a:pt x="10" y="793"/>
                    </a:lnTo>
                    <a:lnTo>
                      <a:pt x="5" y="814"/>
                    </a:lnTo>
                    <a:lnTo>
                      <a:pt x="0" y="850"/>
                    </a:lnTo>
                    <a:lnTo>
                      <a:pt x="3" y="873"/>
                    </a:lnTo>
                    <a:lnTo>
                      <a:pt x="11" y="886"/>
                    </a:lnTo>
                    <a:lnTo>
                      <a:pt x="17" y="898"/>
                    </a:lnTo>
                    <a:lnTo>
                      <a:pt x="687" y="1093"/>
                    </a:lnTo>
                    <a:lnTo>
                      <a:pt x="687" y="1093"/>
                    </a:lnTo>
                    <a:lnTo>
                      <a:pt x="860" y="1138"/>
                    </a:lnTo>
                    <a:lnTo>
                      <a:pt x="1003" y="1174"/>
                    </a:lnTo>
                    <a:lnTo>
                      <a:pt x="1116" y="1204"/>
                    </a:lnTo>
                    <a:lnTo>
                      <a:pt x="1116" y="1204"/>
                    </a:lnTo>
                    <a:lnTo>
                      <a:pt x="1168" y="1215"/>
                    </a:lnTo>
                    <a:lnTo>
                      <a:pt x="1168" y="1215"/>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24" name="Freeform 23">
                <a:extLst>
                  <a:ext uri="{FF2B5EF4-FFF2-40B4-BE49-F238E27FC236}">
                    <a16:creationId xmlns:a16="http://schemas.microsoft.com/office/drawing/2014/main" id="{6D886D45-F214-32FA-410F-0C1F9D1C4A3D}"/>
                  </a:ext>
                </a:extLst>
              </p:cNvPr>
              <p:cNvSpPr>
                <a:spLocks/>
              </p:cNvSpPr>
              <p:nvPr/>
            </p:nvSpPr>
            <p:spPr bwMode="auto">
              <a:xfrm>
                <a:off x="5164950" y="1389691"/>
                <a:ext cx="715321" cy="1215803"/>
              </a:xfrm>
              <a:custGeom>
                <a:avLst/>
                <a:gdLst/>
                <a:ahLst/>
                <a:cxnLst>
                  <a:cxn ang="0">
                    <a:pos x="224" y="633"/>
                  </a:cxn>
                  <a:cxn ang="0">
                    <a:pos x="215" y="665"/>
                  </a:cxn>
                  <a:cxn ang="0">
                    <a:pos x="253" y="723"/>
                  </a:cxn>
                  <a:cxn ang="0">
                    <a:pos x="267" y="779"/>
                  </a:cxn>
                  <a:cxn ang="0">
                    <a:pos x="232" y="818"/>
                  </a:cxn>
                  <a:cxn ang="0">
                    <a:pos x="188" y="877"/>
                  </a:cxn>
                  <a:cxn ang="0">
                    <a:pos x="161" y="922"/>
                  </a:cxn>
                  <a:cxn ang="0">
                    <a:pos x="91" y="997"/>
                  </a:cxn>
                  <a:cxn ang="0">
                    <a:pos x="104" y="1040"/>
                  </a:cxn>
                  <a:cxn ang="0">
                    <a:pos x="118" y="1062"/>
                  </a:cxn>
                  <a:cxn ang="0">
                    <a:pos x="113" y="1127"/>
                  </a:cxn>
                  <a:cxn ang="0">
                    <a:pos x="86" y="1167"/>
                  </a:cxn>
                  <a:cxn ang="0">
                    <a:pos x="301" y="1602"/>
                  </a:cxn>
                  <a:cxn ang="0">
                    <a:pos x="1066" y="1194"/>
                  </a:cxn>
                  <a:cxn ang="0">
                    <a:pos x="1044" y="1166"/>
                  </a:cxn>
                  <a:cxn ang="0">
                    <a:pos x="1018" y="1123"/>
                  </a:cxn>
                  <a:cxn ang="0">
                    <a:pos x="988" y="1160"/>
                  </a:cxn>
                  <a:cxn ang="0">
                    <a:pos x="884" y="1140"/>
                  </a:cxn>
                  <a:cxn ang="0">
                    <a:pos x="858" y="1160"/>
                  </a:cxn>
                  <a:cxn ang="0">
                    <a:pos x="801" y="1134"/>
                  </a:cxn>
                  <a:cxn ang="0">
                    <a:pos x="783" y="1158"/>
                  </a:cxn>
                  <a:cxn ang="0">
                    <a:pos x="757" y="1127"/>
                  </a:cxn>
                  <a:cxn ang="0">
                    <a:pos x="747" y="1052"/>
                  </a:cxn>
                  <a:cxn ang="0">
                    <a:pos x="698" y="1026"/>
                  </a:cxn>
                  <a:cxn ang="0">
                    <a:pos x="698" y="967"/>
                  </a:cxn>
                  <a:cxn ang="0">
                    <a:pos x="680" y="908"/>
                  </a:cxn>
                  <a:cxn ang="0">
                    <a:pos x="658" y="834"/>
                  </a:cxn>
                  <a:cxn ang="0">
                    <a:pos x="622" y="845"/>
                  </a:cxn>
                  <a:cxn ang="0">
                    <a:pos x="585" y="866"/>
                  </a:cxn>
                  <a:cxn ang="0">
                    <a:pos x="558" y="834"/>
                  </a:cxn>
                  <a:cxn ang="0">
                    <a:pos x="598" y="783"/>
                  </a:cxn>
                  <a:cxn ang="0">
                    <a:pos x="598" y="716"/>
                  </a:cxn>
                  <a:cxn ang="0">
                    <a:pos x="643" y="627"/>
                  </a:cxn>
                  <a:cxn ang="0">
                    <a:pos x="600" y="595"/>
                  </a:cxn>
                  <a:cxn ang="0">
                    <a:pos x="571" y="515"/>
                  </a:cxn>
                  <a:cxn ang="0">
                    <a:pos x="512" y="432"/>
                  </a:cxn>
                  <a:cxn ang="0">
                    <a:pos x="489" y="369"/>
                  </a:cxn>
                  <a:cxn ang="0">
                    <a:pos x="475" y="319"/>
                  </a:cxn>
                  <a:cxn ang="0">
                    <a:pos x="454" y="272"/>
                  </a:cxn>
                  <a:cxn ang="0">
                    <a:pos x="486" y="117"/>
                  </a:cxn>
                  <a:cxn ang="0">
                    <a:pos x="357" y="0"/>
                  </a:cxn>
                  <a:cxn ang="0">
                    <a:pos x="299" y="269"/>
                  </a:cxn>
                  <a:cxn ang="0">
                    <a:pos x="235" y="529"/>
                  </a:cxn>
                  <a:cxn ang="0">
                    <a:pos x="224" y="561"/>
                  </a:cxn>
                  <a:cxn ang="0">
                    <a:pos x="215" y="582"/>
                  </a:cxn>
                  <a:cxn ang="0">
                    <a:pos x="225" y="602"/>
                  </a:cxn>
                </a:cxnLst>
                <a:rect l="0" t="0" r="r" b="b"/>
                <a:pathLst>
                  <a:path w="1066" h="1735">
                    <a:moveTo>
                      <a:pt x="225" y="612"/>
                    </a:moveTo>
                    <a:lnTo>
                      <a:pt x="225" y="612"/>
                    </a:lnTo>
                    <a:lnTo>
                      <a:pt x="224" y="633"/>
                    </a:lnTo>
                    <a:lnTo>
                      <a:pt x="220" y="650"/>
                    </a:lnTo>
                    <a:lnTo>
                      <a:pt x="217" y="661"/>
                    </a:lnTo>
                    <a:lnTo>
                      <a:pt x="215" y="665"/>
                    </a:lnTo>
                    <a:lnTo>
                      <a:pt x="220" y="686"/>
                    </a:lnTo>
                    <a:lnTo>
                      <a:pt x="229" y="707"/>
                    </a:lnTo>
                    <a:lnTo>
                      <a:pt x="253" y="723"/>
                    </a:lnTo>
                    <a:lnTo>
                      <a:pt x="263" y="738"/>
                    </a:lnTo>
                    <a:lnTo>
                      <a:pt x="267" y="759"/>
                    </a:lnTo>
                    <a:lnTo>
                      <a:pt x="267" y="779"/>
                    </a:lnTo>
                    <a:lnTo>
                      <a:pt x="254" y="784"/>
                    </a:lnTo>
                    <a:lnTo>
                      <a:pt x="249" y="804"/>
                    </a:lnTo>
                    <a:lnTo>
                      <a:pt x="232" y="818"/>
                    </a:lnTo>
                    <a:lnTo>
                      <a:pt x="220" y="837"/>
                    </a:lnTo>
                    <a:lnTo>
                      <a:pt x="197" y="856"/>
                    </a:lnTo>
                    <a:lnTo>
                      <a:pt x="188" y="877"/>
                    </a:lnTo>
                    <a:lnTo>
                      <a:pt x="182" y="886"/>
                    </a:lnTo>
                    <a:lnTo>
                      <a:pt x="174" y="905"/>
                    </a:lnTo>
                    <a:lnTo>
                      <a:pt x="161" y="922"/>
                    </a:lnTo>
                    <a:lnTo>
                      <a:pt x="124" y="959"/>
                    </a:lnTo>
                    <a:lnTo>
                      <a:pt x="97" y="984"/>
                    </a:lnTo>
                    <a:lnTo>
                      <a:pt x="91" y="997"/>
                    </a:lnTo>
                    <a:lnTo>
                      <a:pt x="86" y="1020"/>
                    </a:lnTo>
                    <a:lnTo>
                      <a:pt x="95" y="1034"/>
                    </a:lnTo>
                    <a:lnTo>
                      <a:pt x="104" y="1040"/>
                    </a:lnTo>
                    <a:lnTo>
                      <a:pt x="110" y="1040"/>
                    </a:lnTo>
                    <a:lnTo>
                      <a:pt x="122" y="1049"/>
                    </a:lnTo>
                    <a:lnTo>
                      <a:pt x="118" y="1062"/>
                    </a:lnTo>
                    <a:lnTo>
                      <a:pt x="118" y="1098"/>
                    </a:lnTo>
                    <a:lnTo>
                      <a:pt x="114" y="1116"/>
                    </a:lnTo>
                    <a:lnTo>
                      <a:pt x="113" y="1127"/>
                    </a:lnTo>
                    <a:lnTo>
                      <a:pt x="93" y="1134"/>
                    </a:lnTo>
                    <a:lnTo>
                      <a:pt x="86" y="1144"/>
                    </a:lnTo>
                    <a:lnTo>
                      <a:pt x="86" y="1167"/>
                    </a:lnTo>
                    <a:lnTo>
                      <a:pt x="0" y="1534"/>
                    </a:lnTo>
                    <a:lnTo>
                      <a:pt x="0" y="1534"/>
                    </a:lnTo>
                    <a:lnTo>
                      <a:pt x="301" y="1602"/>
                    </a:lnTo>
                    <a:lnTo>
                      <a:pt x="479" y="1641"/>
                    </a:lnTo>
                    <a:lnTo>
                      <a:pt x="969" y="1735"/>
                    </a:lnTo>
                    <a:lnTo>
                      <a:pt x="1066" y="1194"/>
                    </a:lnTo>
                    <a:lnTo>
                      <a:pt x="1055" y="1183"/>
                    </a:lnTo>
                    <a:lnTo>
                      <a:pt x="1044" y="1173"/>
                    </a:lnTo>
                    <a:lnTo>
                      <a:pt x="1044" y="1166"/>
                    </a:lnTo>
                    <a:lnTo>
                      <a:pt x="1043" y="1151"/>
                    </a:lnTo>
                    <a:lnTo>
                      <a:pt x="1033" y="1137"/>
                    </a:lnTo>
                    <a:lnTo>
                      <a:pt x="1018" y="1123"/>
                    </a:lnTo>
                    <a:lnTo>
                      <a:pt x="1000" y="1123"/>
                    </a:lnTo>
                    <a:lnTo>
                      <a:pt x="993" y="1147"/>
                    </a:lnTo>
                    <a:lnTo>
                      <a:pt x="988" y="1160"/>
                    </a:lnTo>
                    <a:lnTo>
                      <a:pt x="943" y="1152"/>
                    </a:lnTo>
                    <a:lnTo>
                      <a:pt x="919" y="1144"/>
                    </a:lnTo>
                    <a:lnTo>
                      <a:pt x="884" y="1140"/>
                    </a:lnTo>
                    <a:lnTo>
                      <a:pt x="865" y="1141"/>
                    </a:lnTo>
                    <a:lnTo>
                      <a:pt x="858" y="1151"/>
                    </a:lnTo>
                    <a:lnTo>
                      <a:pt x="858" y="1160"/>
                    </a:lnTo>
                    <a:lnTo>
                      <a:pt x="839" y="1149"/>
                    </a:lnTo>
                    <a:lnTo>
                      <a:pt x="814" y="1135"/>
                    </a:lnTo>
                    <a:lnTo>
                      <a:pt x="801" y="1134"/>
                    </a:lnTo>
                    <a:lnTo>
                      <a:pt x="790" y="1137"/>
                    </a:lnTo>
                    <a:lnTo>
                      <a:pt x="783" y="1151"/>
                    </a:lnTo>
                    <a:lnTo>
                      <a:pt x="783" y="1158"/>
                    </a:lnTo>
                    <a:lnTo>
                      <a:pt x="766" y="1158"/>
                    </a:lnTo>
                    <a:lnTo>
                      <a:pt x="757" y="1142"/>
                    </a:lnTo>
                    <a:lnTo>
                      <a:pt x="757" y="1127"/>
                    </a:lnTo>
                    <a:lnTo>
                      <a:pt x="757" y="1108"/>
                    </a:lnTo>
                    <a:lnTo>
                      <a:pt x="747" y="1080"/>
                    </a:lnTo>
                    <a:lnTo>
                      <a:pt x="747" y="1052"/>
                    </a:lnTo>
                    <a:lnTo>
                      <a:pt x="728" y="1052"/>
                    </a:lnTo>
                    <a:lnTo>
                      <a:pt x="707" y="1037"/>
                    </a:lnTo>
                    <a:lnTo>
                      <a:pt x="698" y="1026"/>
                    </a:lnTo>
                    <a:lnTo>
                      <a:pt x="698" y="1016"/>
                    </a:lnTo>
                    <a:lnTo>
                      <a:pt x="698" y="992"/>
                    </a:lnTo>
                    <a:lnTo>
                      <a:pt x="698" y="967"/>
                    </a:lnTo>
                    <a:lnTo>
                      <a:pt x="680" y="951"/>
                    </a:lnTo>
                    <a:lnTo>
                      <a:pt x="680" y="937"/>
                    </a:lnTo>
                    <a:lnTo>
                      <a:pt x="680" y="908"/>
                    </a:lnTo>
                    <a:lnTo>
                      <a:pt x="672" y="872"/>
                    </a:lnTo>
                    <a:lnTo>
                      <a:pt x="665" y="852"/>
                    </a:lnTo>
                    <a:lnTo>
                      <a:pt x="658" y="834"/>
                    </a:lnTo>
                    <a:lnTo>
                      <a:pt x="648" y="834"/>
                    </a:lnTo>
                    <a:lnTo>
                      <a:pt x="632" y="847"/>
                    </a:lnTo>
                    <a:lnTo>
                      <a:pt x="622" y="845"/>
                    </a:lnTo>
                    <a:lnTo>
                      <a:pt x="610" y="854"/>
                    </a:lnTo>
                    <a:lnTo>
                      <a:pt x="594" y="865"/>
                    </a:lnTo>
                    <a:lnTo>
                      <a:pt x="585" y="866"/>
                    </a:lnTo>
                    <a:lnTo>
                      <a:pt x="585" y="854"/>
                    </a:lnTo>
                    <a:lnTo>
                      <a:pt x="567" y="841"/>
                    </a:lnTo>
                    <a:lnTo>
                      <a:pt x="558" y="834"/>
                    </a:lnTo>
                    <a:lnTo>
                      <a:pt x="572" y="800"/>
                    </a:lnTo>
                    <a:lnTo>
                      <a:pt x="583" y="783"/>
                    </a:lnTo>
                    <a:lnTo>
                      <a:pt x="598" y="783"/>
                    </a:lnTo>
                    <a:lnTo>
                      <a:pt x="604" y="773"/>
                    </a:lnTo>
                    <a:lnTo>
                      <a:pt x="594" y="747"/>
                    </a:lnTo>
                    <a:lnTo>
                      <a:pt x="598" y="716"/>
                    </a:lnTo>
                    <a:lnTo>
                      <a:pt x="611" y="686"/>
                    </a:lnTo>
                    <a:lnTo>
                      <a:pt x="625" y="657"/>
                    </a:lnTo>
                    <a:lnTo>
                      <a:pt x="643" y="627"/>
                    </a:lnTo>
                    <a:lnTo>
                      <a:pt x="639" y="609"/>
                    </a:lnTo>
                    <a:lnTo>
                      <a:pt x="600" y="602"/>
                    </a:lnTo>
                    <a:lnTo>
                      <a:pt x="600" y="595"/>
                    </a:lnTo>
                    <a:lnTo>
                      <a:pt x="586" y="579"/>
                    </a:lnTo>
                    <a:lnTo>
                      <a:pt x="573" y="551"/>
                    </a:lnTo>
                    <a:lnTo>
                      <a:pt x="571" y="515"/>
                    </a:lnTo>
                    <a:lnTo>
                      <a:pt x="558" y="491"/>
                    </a:lnTo>
                    <a:lnTo>
                      <a:pt x="536" y="468"/>
                    </a:lnTo>
                    <a:lnTo>
                      <a:pt x="512" y="432"/>
                    </a:lnTo>
                    <a:lnTo>
                      <a:pt x="504" y="408"/>
                    </a:lnTo>
                    <a:lnTo>
                      <a:pt x="489" y="383"/>
                    </a:lnTo>
                    <a:lnTo>
                      <a:pt x="489" y="369"/>
                    </a:lnTo>
                    <a:lnTo>
                      <a:pt x="475" y="354"/>
                    </a:lnTo>
                    <a:lnTo>
                      <a:pt x="475" y="335"/>
                    </a:lnTo>
                    <a:lnTo>
                      <a:pt x="475" y="319"/>
                    </a:lnTo>
                    <a:lnTo>
                      <a:pt x="462" y="298"/>
                    </a:lnTo>
                    <a:lnTo>
                      <a:pt x="454" y="286"/>
                    </a:lnTo>
                    <a:lnTo>
                      <a:pt x="454" y="272"/>
                    </a:lnTo>
                    <a:lnTo>
                      <a:pt x="461" y="224"/>
                    </a:lnTo>
                    <a:lnTo>
                      <a:pt x="474" y="167"/>
                    </a:lnTo>
                    <a:lnTo>
                      <a:pt x="486" y="117"/>
                    </a:lnTo>
                    <a:lnTo>
                      <a:pt x="494" y="83"/>
                    </a:lnTo>
                    <a:lnTo>
                      <a:pt x="504" y="38"/>
                    </a:lnTo>
                    <a:lnTo>
                      <a:pt x="357" y="0"/>
                    </a:lnTo>
                    <a:lnTo>
                      <a:pt x="357" y="0"/>
                    </a:lnTo>
                    <a:lnTo>
                      <a:pt x="339" y="85"/>
                    </a:lnTo>
                    <a:lnTo>
                      <a:pt x="299" y="269"/>
                    </a:lnTo>
                    <a:lnTo>
                      <a:pt x="275" y="371"/>
                    </a:lnTo>
                    <a:lnTo>
                      <a:pt x="253" y="461"/>
                    </a:lnTo>
                    <a:lnTo>
                      <a:pt x="235" y="529"/>
                    </a:lnTo>
                    <a:lnTo>
                      <a:pt x="228" y="550"/>
                    </a:lnTo>
                    <a:lnTo>
                      <a:pt x="224" y="561"/>
                    </a:lnTo>
                    <a:lnTo>
                      <a:pt x="224" y="561"/>
                    </a:lnTo>
                    <a:lnTo>
                      <a:pt x="218" y="569"/>
                    </a:lnTo>
                    <a:lnTo>
                      <a:pt x="215" y="576"/>
                    </a:lnTo>
                    <a:lnTo>
                      <a:pt x="215" y="582"/>
                    </a:lnTo>
                    <a:lnTo>
                      <a:pt x="217" y="586"/>
                    </a:lnTo>
                    <a:lnTo>
                      <a:pt x="222" y="595"/>
                    </a:lnTo>
                    <a:lnTo>
                      <a:pt x="225" y="602"/>
                    </a:lnTo>
                    <a:lnTo>
                      <a:pt x="225" y="612"/>
                    </a:lnTo>
                    <a:lnTo>
                      <a:pt x="225" y="612"/>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25" name="Freeform 24">
                <a:extLst>
                  <a:ext uri="{FF2B5EF4-FFF2-40B4-BE49-F238E27FC236}">
                    <a16:creationId xmlns:a16="http://schemas.microsoft.com/office/drawing/2014/main" id="{2DFDA080-C48F-6DA8-9272-D166FB2C3B43}"/>
                  </a:ext>
                </a:extLst>
              </p:cNvPr>
              <p:cNvSpPr>
                <a:spLocks/>
              </p:cNvSpPr>
              <p:nvPr/>
            </p:nvSpPr>
            <p:spPr bwMode="auto">
              <a:xfrm>
                <a:off x="5469214" y="1417035"/>
                <a:ext cx="1223100" cy="820351"/>
              </a:xfrm>
              <a:custGeom>
                <a:avLst/>
                <a:gdLst/>
                <a:ahLst/>
                <a:cxnLst>
                  <a:cxn ang="0">
                    <a:pos x="1822" y="279"/>
                  </a:cxn>
                  <a:cxn ang="0">
                    <a:pos x="1124" y="190"/>
                  </a:cxn>
                  <a:cxn ang="0">
                    <a:pos x="859" y="154"/>
                  </a:cxn>
                  <a:cxn ang="0">
                    <a:pos x="726" y="133"/>
                  </a:cxn>
                  <a:cxn ang="0">
                    <a:pos x="454" y="83"/>
                  </a:cxn>
                  <a:cxn ang="0">
                    <a:pos x="129" y="16"/>
                  </a:cxn>
                  <a:cxn ang="0">
                    <a:pos x="40" y="45"/>
                  </a:cxn>
                  <a:cxn ang="0">
                    <a:pos x="20" y="129"/>
                  </a:cxn>
                  <a:cxn ang="0">
                    <a:pos x="0" y="234"/>
                  </a:cxn>
                  <a:cxn ang="0">
                    <a:pos x="8" y="260"/>
                  </a:cxn>
                  <a:cxn ang="0">
                    <a:pos x="21" y="297"/>
                  </a:cxn>
                  <a:cxn ang="0">
                    <a:pos x="35" y="331"/>
                  </a:cxn>
                  <a:cxn ang="0">
                    <a:pos x="50" y="370"/>
                  </a:cxn>
                  <a:cxn ang="0">
                    <a:pos x="82" y="430"/>
                  </a:cxn>
                  <a:cxn ang="0">
                    <a:pos x="117" y="477"/>
                  </a:cxn>
                  <a:cxn ang="0">
                    <a:pos x="132" y="541"/>
                  </a:cxn>
                  <a:cxn ang="0">
                    <a:pos x="146" y="564"/>
                  </a:cxn>
                  <a:cxn ang="0">
                    <a:pos x="189" y="589"/>
                  </a:cxn>
                  <a:cxn ang="0">
                    <a:pos x="157" y="648"/>
                  </a:cxn>
                  <a:cxn ang="0">
                    <a:pos x="140" y="709"/>
                  </a:cxn>
                  <a:cxn ang="0">
                    <a:pos x="144" y="745"/>
                  </a:cxn>
                  <a:cxn ang="0">
                    <a:pos x="118" y="762"/>
                  </a:cxn>
                  <a:cxn ang="0">
                    <a:pos x="113" y="803"/>
                  </a:cxn>
                  <a:cxn ang="0">
                    <a:pos x="131" y="828"/>
                  </a:cxn>
                  <a:cxn ang="0">
                    <a:pos x="156" y="816"/>
                  </a:cxn>
                  <a:cxn ang="0">
                    <a:pos x="178" y="809"/>
                  </a:cxn>
                  <a:cxn ang="0">
                    <a:pos x="204" y="796"/>
                  </a:cxn>
                  <a:cxn ang="0">
                    <a:pos x="218" y="834"/>
                  </a:cxn>
                  <a:cxn ang="0">
                    <a:pos x="226" y="899"/>
                  </a:cxn>
                  <a:cxn ang="0">
                    <a:pos x="244" y="929"/>
                  </a:cxn>
                  <a:cxn ang="0">
                    <a:pos x="244" y="978"/>
                  </a:cxn>
                  <a:cxn ang="0">
                    <a:pos x="253" y="999"/>
                  </a:cxn>
                  <a:cxn ang="0">
                    <a:pos x="293" y="1014"/>
                  </a:cxn>
                  <a:cxn ang="0">
                    <a:pos x="303" y="1070"/>
                  </a:cxn>
                  <a:cxn ang="0">
                    <a:pos x="303" y="1104"/>
                  </a:cxn>
                  <a:cxn ang="0">
                    <a:pos x="329" y="1120"/>
                  </a:cxn>
                  <a:cxn ang="0">
                    <a:pos x="336" y="1099"/>
                  </a:cxn>
                  <a:cxn ang="0">
                    <a:pos x="360" y="1097"/>
                  </a:cxn>
                  <a:cxn ang="0">
                    <a:pos x="404" y="1122"/>
                  </a:cxn>
                  <a:cxn ang="0">
                    <a:pos x="411" y="1103"/>
                  </a:cxn>
                  <a:cxn ang="0">
                    <a:pos x="465" y="1106"/>
                  </a:cxn>
                  <a:cxn ang="0">
                    <a:pos x="534" y="1122"/>
                  </a:cxn>
                  <a:cxn ang="0">
                    <a:pos x="546" y="1085"/>
                  </a:cxn>
                  <a:cxn ang="0">
                    <a:pos x="579" y="1099"/>
                  </a:cxn>
                  <a:cxn ang="0">
                    <a:pos x="590" y="1128"/>
                  </a:cxn>
                  <a:cxn ang="0">
                    <a:pos x="601" y="1145"/>
                  </a:cxn>
                  <a:cxn ang="0">
                    <a:pos x="634" y="1029"/>
                  </a:cxn>
                  <a:cxn ang="0">
                    <a:pos x="1736" y="1171"/>
                  </a:cxn>
                  <a:cxn ang="0">
                    <a:pos x="1822" y="279"/>
                  </a:cxn>
                </a:cxnLst>
                <a:rect l="0" t="0" r="r" b="b"/>
                <a:pathLst>
                  <a:path w="1822" h="1171">
                    <a:moveTo>
                      <a:pt x="1822" y="279"/>
                    </a:moveTo>
                    <a:lnTo>
                      <a:pt x="1822" y="279"/>
                    </a:lnTo>
                    <a:lnTo>
                      <a:pt x="1442" y="231"/>
                    </a:lnTo>
                    <a:lnTo>
                      <a:pt x="1124" y="190"/>
                    </a:lnTo>
                    <a:lnTo>
                      <a:pt x="978" y="170"/>
                    </a:lnTo>
                    <a:lnTo>
                      <a:pt x="859" y="154"/>
                    </a:lnTo>
                    <a:lnTo>
                      <a:pt x="859" y="154"/>
                    </a:lnTo>
                    <a:lnTo>
                      <a:pt x="726" y="133"/>
                    </a:lnTo>
                    <a:lnTo>
                      <a:pt x="590" y="108"/>
                    </a:lnTo>
                    <a:lnTo>
                      <a:pt x="454" y="83"/>
                    </a:lnTo>
                    <a:lnTo>
                      <a:pt x="328" y="58"/>
                    </a:lnTo>
                    <a:lnTo>
                      <a:pt x="129" y="16"/>
                    </a:lnTo>
                    <a:lnTo>
                      <a:pt x="50" y="0"/>
                    </a:lnTo>
                    <a:lnTo>
                      <a:pt x="40" y="45"/>
                    </a:lnTo>
                    <a:lnTo>
                      <a:pt x="32" y="79"/>
                    </a:lnTo>
                    <a:lnTo>
                      <a:pt x="20" y="129"/>
                    </a:lnTo>
                    <a:lnTo>
                      <a:pt x="7" y="186"/>
                    </a:lnTo>
                    <a:lnTo>
                      <a:pt x="0" y="234"/>
                    </a:lnTo>
                    <a:lnTo>
                      <a:pt x="0" y="248"/>
                    </a:lnTo>
                    <a:lnTo>
                      <a:pt x="8" y="260"/>
                    </a:lnTo>
                    <a:lnTo>
                      <a:pt x="21" y="281"/>
                    </a:lnTo>
                    <a:lnTo>
                      <a:pt x="21" y="297"/>
                    </a:lnTo>
                    <a:lnTo>
                      <a:pt x="21" y="316"/>
                    </a:lnTo>
                    <a:lnTo>
                      <a:pt x="35" y="331"/>
                    </a:lnTo>
                    <a:lnTo>
                      <a:pt x="35" y="345"/>
                    </a:lnTo>
                    <a:lnTo>
                      <a:pt x="50" y="370"/>
                    </a:lnTo>
                    <a:lnTo>
                      <a:pt x="58" y="394"/>
                    </a:lnTo>
                    <a:lnTo>
                      <a:pt x="82" y="430"/>
                    </a:lnTo>
                    <a:lnTo>
                      <a:pt x="104" y="453"/>
                    </a:lnTo>
                    <a:lnTo>
                      <a:pt x="117" y="477"/>
                    </a:lnTo>
                    <a:lnTo>
                      <a:pt x="119" y="513"/>
                    </a:lnTo>
                    <a:lnTo>
                      <a:pt x="132" y="541"/>
                    </a:lnTo>
                    <a:lnTo>
                      <a:pt x="146" y="557"/>
                    </a:lnTo>
                    <a:lnTo>
                      <a:pt x="146" y="564"/>
                    </a:lnTo>
                    <a:lnTo>
                      <a:pt x="185" y="571"/>
                    </a:lnTo>
                    <a:lnTo>
                      <a:pt x="189" y="589"/>
                    </a:lnTo>
                    <a:lnTo>
                      <a:pt x="171" y="619"/>
                    </a:lnTo>
                    <a:lnTo>
                      <a:pt x="157" y="648"/>
                    </a:lnTo>
                    <a:lnTo>
                      <a:pt x="144" y="678"/>
                    </a:lnTo>
                    <a:lnTo>
                      <a:pt x="140" y="709"/>
                    </a:lnTo>
                    <a:lnTo>
                      <a:pt x="150" y="735"/>
                    </a:lnTo>
                    <a:lnTo>
                      <a:pt x="144" y="745"/>
                    </a:lnTo>
                    <a:lnTo>
                      <a:pt x="129" y="745"/>
                    </a:lnTo>
                    <a:lnTo>
                      <a:pt x="118" y="762"/>
                    </a:lnTo>
                    <a:lnTo>
                      <a:pt x="104" y="796"/>
                    </a:lnTo>
                    <a:lnTo>
                      <a:pt x="113" y="803"/>
                    </a:lnTo>
                    <a:lnTo>
                      <a:pt x="131" y="816"/>
                    </a:lnTo>
                    <a:lnTo>
                      <a:pt x="131" y="828"/>
                    </a:lnTo>
                    <a:lnTo>
                      <a:pt x="140" y="827"/>
                    </a:lnTo>
                    <a:lnTo>
                      <a:pt x="156" y="816"/>
                    </a:lnTo>
                    <a:lnTo>
                      <a:pt x="168" y="807"/>
                    </a:lnTo>
                    <a:lnTo>
                      <a:pt x="178" y="809"/>
                    </a:lnTo>
                    <a:lnTo>
                      <a:pt x="194" y="796"/>
                    </a:lnTo>
                    <a:lnTo>
                      <a:pt x="204" y="796"/>
                    </a:lnTo>
                    <a:lnTo>
                      <a:pt x="211" y="814"/>
                    </a:lnTo>
                    <a:lnTo>
                      <a:pt x="218" y="834"/>
                    </a:lnTo>
                    <a:lnTo>
                      <a:pt x="226" y="870"/>
                    </a:lnTo>
                    <a:lnTo>
                      <a:pt x="226" y="899"/>
                    </a:lnTo>
                    <a:lnTo>
                      <a:pt x="226" y="913"/>
                    </a:lnTo>
                    <a:lnTo>
                      <a:pt x="244" y="929"/>
                    </a:lnTo>
                    <a:lnTo>
                      <a:pt x="244" y="954"/>
                    </a:lnTo>
                    <a:lnTo>
                      <a:pt x="244" y="978"/>
                    </a:lnTo>
                    <a:lnTo>
                      <a:pt x="244" y="988"/>
                    </a:lnTo>
                    <a:lnTo>
                      <a:pt x="253" y="999"/>
                    </a:lnTo>
                    <a:lnTo>
                      <a:pt x="274" y="1014"/>
                    </a:lnTo>
                    <a:lnTo>
                      <a:pt x="293" y="1014"/>
                    </a:lnTo>
                    <a:lnTo>
                      <a:pt x="293" y="1042"/>
                    </a:lnTo>
                    <a:lnTo>
                      <a:pt x="303" y="1070"/>
                    </a:lnTo>
                    <a:lnTo>
                      <a:pt x="303" y="1089"/>
                    </a:lnTo>
                    <a:lnTo>
                      <a:pt x="303" y="1104"/>
                    </a:lnTo>
                    <a:lnTo>
                      <a:pt x="312" y="1120"/>
                    </a:lnTo>
                    <a:lnTo>
                      <a:pt x="329" y="1120"/>
                    </a:lnTo>
                    <a:lnTo>
                      <a:pt x="329" y="1113"/>
                    </a:lnTo>
                    <a:lnTo>
                      <a:pt x="336" y="1099"/>
                    </a:lnTo>
                    <a:lnTo>
                      <a:pt x="347" y="1096"/>
                    </a:lnTo>
                    <a:lnTo>
                      <a:pt x="360" y="1097"/>
                    </a:lnTo>
                    <a:lnTo>
                      <a:pt x="385" y="1111"/>
                    </a:lnTo>
                    <a:lnTo>
                      <a:pt x="404" y="1122"/>
                    </a:lnTo>
                    <a:lnTo>
                      <a:pt x="404" y="1113"/>
                    </a:lnTo>
                    <a:lnTo>
                      <a:pt x="411" y="1103"/>
                    </a:lnTo>
                    <a:lnTo>
                      <a:pt x="430" y="1102"/>
                    </a:lnTo>
                    <a:lnTo>
                      <a:pt x="465" y="1106"/>
                    </a:lnTo>
                    <a:lnTo>
                      <a:pt x="489" y="1114"/>
                    </a:lnTo>
                    <a:lnTo>
                      <a:pt x="534" y="1122"/>
                    </a:lnTo>
                    <a:lnTo>
                      <a:pt x="539" y="1109"/>
                    </a:lnTo>
                    <a:lnTo>
                      <a:pt x="546" y="1085"/>
                    </a:lnTo>
                    <a:lnTo>
                      <a:pt x="564" y="1085"/>
                    </a:lnTo>
                    <a:lnTo>
                      <a:pt x="579" y="1099"/>
                    </a:lnTo>
                    <a:lnTo>
                      <a:pt x="589" y="1113"/>
                    </a:lnTo>
                    <a:lnTo>
                      <a:pt x="590" y="1128"/>
                    </a:lnTo>
                    <a:lnTo>
                      <a:pt x="590" y="1135"/>
                    </a:lnTo>
                    <a:lnTo>
                      <a:pt x="601" y="1145"/>
                    </a:lnTo>
                    <a:lnTo>
                      <a:pt x="612" y="1156"/>
                    </a:lnTo>
                    <a:lnTo>
                      <a:pt x="634" y="1029"/>
                    </a:lnTo>
                    <a:lnTo>
                      <a:pt x="1735" y="1171"/>
                    </a:lnTo>
                    <a:lnTo>
                      <a:pt x="1736" y="1171"/>
                    </a:lnTo>
                    <a:lnTo>
                      <a:pt x="1757" y="961"/>
                    </a:lnTo>
                    <a:lnTo>
                      <a:pt x="1822" y="279"/>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26" name="Freeform 25">
                <a:extLst>
                  <a:ext uri="{FF2B5EF4-FFF2-40B4-BE49-F238E27FC236}">
                    <a16:creationId xmlns:a16="http://schemas.microsoft.com/office/drawing/2014/main" id="{6752D153-6223-63A9-7435-8FFAD81D5DF7}"/>
                  </a:ext>
                </a:extLst>
              </p:cNvPr>
              <p:cNvSpPr>
                <a:spLocks/>
              </p:cNvSpPr>
              <p:nvPr/>
            </p:nvSpPr>
            <p:spPr bwMode="auto">
              <a:xfrm>
                <a:off x="10115787" y="1518001"/>
                <a:ext cx="433223" cy="715178"/>
              </a:xfrm>
              <a:custGeom>
                <a:avLst/>
                <a:gdLst/>
                <a:ahLst/>
                <a:cxnLst>
                  <a:cxn ang="0">
                    <a:pos x="189" y="995"/>
                  </a:cxn>
                  <a:cxn ang="0">
                    <a:pos x="185" y="963"/>
                  </a:cxn>
                  <a:cxn ang="0">
                    <a:pos x="205" y="934"/>
                  </a:cxn>
                  <a:cxn ang="0">
                    <a:pos x="218" y="915"/>
                  </a:cxn>
                  <a:cxn ang="0">
                    <a:pos x="241" y="885"/>
                  </a:cxn>
                  <a:cxn ang="0">
                    <a:pos x="225" y="872"/>
                  </a:cxn>
                  <a:cxn ang="0">
                    <a:pos x="233" y="848"/>
                  </a:cxn>
                  <a:cxn ang="0">
                    <a:pos x="250" y="847"/>
                  </a:cxn>
                  <a:cxn ang="0">
                    <a:pos x="266" y="824"/>
                  </a:cxn>
                  <a:cxn ang="0">
                    <a:pos x="290" y="838"/>
                  </a:cxn>
                  <a:cxn ang="0">
                    <a:pos x="284" y="816"/>
                  </a:cxn>
                  <a:cxn ang="0">
                    <a:pos x="311" y="808"/>
                  </a:cxn>
                  <a:cxn ang="0">
                    <a:pos x="323" y="760"/>
                  </a:cxn>
                  <a:cxn ang="0">
                    <a:pos x="366" y="774"/>
                  </a:cxn>
                  <a:cxn ang="0">
                    <a:pos x="379" y="720"/>
                  </a:cxn>
                  <a:cxn ang="0">
                    <a:pos x="376" y="672"/>
                  </a:cxn>
                  <a:cxn ang="0">
                    <a:pos x="383" y="640"/>
                  </a:cxn>
                  <a:cxn ang="0">
                    <a:pos x="436" y="666"/>
                  </a:cxn>
                  <a:cxn ang="0">
                    <a:pos x="447" y="627"/>
                  </a:cxn>
                  <a:cxn ang="0">
                    <a:pos x="466" y="663"/>
                  </a:cxn>
                  <a:cxn ang="0">
                    <a:pos x="486" y="636"/>
                  </a:cxn>
                  <a:cxn ang="0">
                    <a:pos x="477" y="608"/>
                  </a:cxn>
                  <a:cxn ang="0">
                    <a:pos x="520" y="626"/>
                  </a:cxn>
                  <a:cxn ang="0">
                    <a:pos x="537" y="608"/>
                  </a:cxn>
                  <a:cxn ang="0">
                    <a:pos x="566" y="579"/>
                  </a:cxn>
                  <a:cxn ang="0">
                    <a:pos x="581" y="555"/>
                  </a:cxn>
                  <a:cxn ang="0">
                    <a:pos x="630" y="530"/>
                  </a:cxn>
                  <a:cxn ang="0">
                    <a:pos x="640" y="479"/>
                  </a:cxn>
                  <a:cxn ang="0">
                    <a:pos x="622" y="468"/>
                  </a:cxn>
                  <a:cxn ang="0">
                    <a:pos x="615" y="445"/>
                  </a:cxn>
                  <a:cxn ang="0">
                    <a:pos x="574" y="418"/>
                  </a:cxn>
                  <a:cxn ang="0">
                    <a:pos x="559" y="351"/>
                  </a:cxn>
                  <a:cxn ang="0">
                    <a:pos x="520" y="341"/>
                  </a:cxn>
                  <a:cxn ang="0">
                    <a:pos x="466" y="305"/>
                  </a:cxn>
                  <a:cxn ang="0">
                    <a:pos x="425" y="168"/>
                  </a:cxn>
                  <a:cxn ang="0">
                    <a:pos x="393" y="57"/>
                  </a:cxn>
                  <a:cxn ang="0">
                    <a:pos x="294" y="15"/>
                  </a:cxn>
                  <a:cxn ang="0">
                    <a:pos x="232" y="55"/>
                  </a:cxn>
                  <a:cxn ang="0">
                    <a:pos x="166" y="21"/>
                  </a:cxn>
                  <a:cxn ang="0">
                    <a:pos x="122" y="114"/>
                  </a:cxn>
                  <a:cxn ang="0">
                    <a:pos x="76" y="294"/>
                  </a:cxn>
                  <a:cxn ang="0">
                    <a:pos x="83" y="386"/>
                  </a:cxn>
                  <a:cxn ang="0">
                    <a:pos x="64" y="447"/>
                  </a:cxn>
                  <a:cxn ang="0">
                    <a:pos x="43" y="519"/>
                  </a:cxn>
                  <a:cxn ang="0">
                    <a:pos x="0" y="561"/>
                  </a:cxn>
                </a:cxnLst>
                <a:rect l="0" t="0" r="r" b="b"/>
                <a:pathLst>
                  <a:path w="645" h="1021">
                    <a:moveTo>
                      <a:pt x="180" y="1021"/>
                    </a:moveTo>
                    <a:lnTo>
                      <a:pt x="180" y="1013"/>
                    </a:lnTo>
                    <a:lnTo>
                      <a:pt x="189" y="995"/>
                    </a:lnTo>
                    <a:lnTo>
                      <a:pt x="189" y="991"/>
                    </a:lnTo>
                    <a:lnTo>
                      <a:pt x="185" y="973"/>
                    </a:lnTo>
                    <a:lnTo>
                      <a:pt x="185" y="963"/>
                    </a:lnTo>
                    <a:lnTo>
                      <a:pt x="198" y="956"/>
                    </a:lnTo>
                    <a:lnTo>
                      <a:pt x="205" y="956"/>
                    </a:lnTo>
                    <a:lnTo>
                      <a:pt x="205" y="934"/>
                    </a:lnTo>
                    <a:lnTo>
                      <a:pt x="212" y="927"/>
                    </a:lnTo>
                    <a:lnTo>
                      <a:pt x="212" y="915"/>
                    </a:lnTo>
                    <a:lnTo>
                      <a:pt x="218" y="915"/>
                    </a:lnTo>
                    <a:lnTo>
                      <a:pt x="228" y="906"/>
                    </a:lnTo>
                    <a:lnTo>
                      <a:pt x="241" y="906"/>
                    </a:lnTo>
                    <a:lnTo>
                      <a:pt x="241" y="885"/>
                    </a:lnTo>
                    <a:lnTo>
                      <a:pt x="229" y="881"/>
                    </a:lnTo>
                    <a:lnTo>
                      <a:pt x="223" y="881"/>
                    </a:lnTo>
                    <a:lnTo>
                      <a:pt x="225" y="872"/>
                    </a:lnTo>
                    <a:lnTo>
                      <a:pt x="226" y="867"/>
                    </a:lnTo>
                    <a:lnTo>
                      <a:pt x="230" y="855"/>
                    </a:lnTo>
                    <a:lnTo>
                      <a:pt x="233" y="848"/>
                    </a:lnTo>
                    <a:lnTo>
                      <a:pt x="241" y="835"/>
                    </a:lnTo>
                    <a:lnTo>
                      <a:pt x="250" y="840"/>
                    </a:lnTo>
                    <a:lnTo>
                      <a:pt x="250" y="847"/>
                    </a:lnTo>
                    <a:lnTo>
                      <a:pt x="259" y="844"/>
                    </a:lnTo>
                    <a:lnTo>
                      <a:pt x="266" y="835"/>
                    </a:lnTo>
                    <a:lnTo>
                      <a:pt x="266" y="824"/>
                    </a:lnTo>
                    <a:lnTo>
                      <a:pt x="275" y="833"/>
                    </a:lnTo>
                    <a:lnTo>
                      <a:pt x="284" y="838"/>
                    </a:lnTo>
                    <a:lnTo>
                      <a:pt x="290" y="838"/>
                    </a:lnTo>
                    <a:lnTo>
                      <a:pt x="290" y="824"/>
                    </a:lnTo>
                    <a:lnTo>
                      <a:pt x="290" y="816"/>
                    </a:lnTo>
                    <a:lnTo>
                      <a:pt x="284" y="816"/>
                    </a:lnTo>
                    <a:lnTo>
                      <a:pt x="275" y="804"/>
                    </a:lnTo>
                    <a:lnTo>
                      <a:pt x="298" y="804"/>
                    </a:lnTo>
                    <a:lnTo>
                      <a:pt x="311" y="808"/>
                    </a:lnTo>
                    <a:lnTo>
                      <a:pt x="323" y="804"/>
                    </a:lnTo>
                    <a:lnTo>
                      <a:pt x="330" y="784"/>
                    </a:lnTo>
                    <a:lnTo>
                      <a:pt x="323" y="760"/>
                    </a:lnTo>
                    <a:lnTo>
                      <a:pt x="336" y="760"/>
                    </a:lnTo>
                    <a:lnTo>
                      <a:pt x="354" y="777"/>
                    </a:lnTo>
                    <a:lnTo>
                      <a:pt x="366" y="774"/>
                    </a:lnTo>
                    <a:lnTo>
                      <a:pt x="379" y="760"/>
                    </a:lnTo>
                    <a:lnTo>
                      <a:pt x="383" y="738"/>
                    </a:lnTo>
                    <a:lnTo>
                      <a:pt x="379" y="720"/>
                    </a:lnTo>
                    <a:lnTo>
                      <a:pt x="383" y="702"/>
                    </a:lnTo>
                    <a:lnTo>
                      <a:pt x="383" y="686"/>
                    </a:lnTo>
                    <a:lnTo>
                      <a:pt x="376" y="672"/>
                    </a:lnTo>
                    <a:lnTo>
                      <a:pt x="377" y="662"/>
                    </a:lnTo>
                    <a:lnTo>
                      <a:pt x="383" y="648"/>
                    </a:lnTo>
                    <a:lnTo>
                      <a:pt x="383" y="640"/>
                    </a:lnTo>
                    <a:lnTo>
                      <a:pt x="398" y="655"/>
                    </a:lnTo>
                    <a:lnTo>
                      <a:pt x="409" y="667"/>
                    </a:lnTo>
                    <a:lnTo>
                      <a:pt x="436" y="666"/>
                    </a:lnTo>
                    <a:lnTo>
                      <a:pt x="436" y="655"/>
                    </a:lnTo>
                    <a:lnTo>
                      <a:pt x="436" y="640"/>
                    </a:lnTo>
                    <a:lnTo>
                      <a:pt x="447" y="627"/>
                    </a:lnTo>
                    <a:lnTo>
                      <a:pt x="461" y="636"/>
                    </a:lnTo>
                    <a:lnTo>
                      <a:pt x="466" y="648"/>
                    </a:lnTo>
                    <a:lnTo>
                      <a:pt x="466" y="663"/>
                    </a:lnTo>
                    <a:lnTo>
                      <a:pt x="480" y="661"/>
                    </a:lnTo>
                    <a:lnTo>
                      <a:pt x="494" y="645"/>
                    </a:lnTo>
                    <a:lnTo>
                      <a:pt x="486" y="636"/>
                    </a:lnTo>
                    <a:lnTo>
                      <a:pt x="473" y="623"/>
                    </a:lnTo>
                    <a:lnTo>
                      <a:pt x="475" y="612"/>
                    </a:lnTo>
                    <a:lnTo>
                      <a:pt x="477" y="608"/>
                    </a:lnTo>
                    <a:lnTo>
                      <a:pt x="494" y="622"/>
                    </a:lnTo>
                    <a:lnTo>
                      <a:pt x="511" y="633"/>
                    </a:lnTo>
                    <a:lnTo>
                      <a:pt x="520" y="626"/>
                    </a:lnTo>
                    <a:lnTo>
                      <a:pt x="516" y="608"/>
                    </a:lnTo>
                    <a:lnTo>
                      <a:pt x="520" y="608"/>
                    </a:lnTo>
                    <a:lnTo>
                      <a:pt x="537" y="608"/>
                    </a:lnTo>
                    <a:lnTo>
                      <a:pt x="537" y="579"/>
                    </a:lnTo>
                    <a:lnTo>
                      <a:pt x="552" y="579"/>
                    </a:lnTo>
                    <a:lnTo>
                      <a:pt x="566" y="579"/>
                    </a:lnTo>
                    <a:lnTo>
                      <a:pt x="573" y="569"/>
                    </a:lnTo>
                    <a:lnTo>
                      <a:pt x="573" y="555"/>
                    </a:lnTo>
                    <a:lnTo>
                      <a:pt x="581" y="555"/>
                    </a:lnTo>
                    <a:lnTo>
                      <a:pt x="594" y="545"/>
                    </a:lnTo>
                    <a:lnTo>
                      <a:pt x="606" y="530"/>
                    </a:lnTo>
                    <a:lnTo>
                      <a:pt x="630" y="530"/>
                    </a:lnTo>
                    <a:lnTo>
                      <a:pt x="637" y="522"/>
                    </a:lnTo>
                    <a:lnTo>
                      <a:pt x="645" y="490"/>
                    </a:lnTo>
                    <a:lnTo>
                      <a:pt x="640" y="479"/>
                    </a:lnTo>
                    <a:lnTo>
                      <a:pt x="633" y="479"/>
                    </a:lnTo>
                    <a:lnTo>
                      <a:pt x="623" y="479"/>
                    </a:lnTo>
                    <a:lnTo>
                      <a:pt x="622" y="468"/>
                    </a:lnTo>
                    <a:lnTo>
                      <a:pt x="626" y="458"/>
                    </a:lnTo>
                    <a:lnTo>
                      <a:pt x="626" y="454"/>
                    </a:lnTo>
                    <a:lnTo>
                      <a:pt x="615" y="445"/>
                    </a:lnTo>
                    <a:lnTo>
                      <a:pt x="604" y="418"/>
                    </a:lnTo>
                    <a:lnTo>
                      <a:pt x="586" y="418"/>
                    </a:lnTo>
                    <a:lnTo>
                      <a:pt x="574" y="418"/>
                    </a:lnTo>
                    <a:lnTo>
                      <a:pt x="563" y="397"/>
                    </a:lnTo>
                    <a:lnTo>
                      <a:pt x="561" y="370"/>
                    </a:lnTo>
                    <a:lnTo>
                      <a:pt x="559" y="351"/>
                    </a:lnTo>
                    <a:lnTo>
                      <a:pt x="549" y="332"/>
                    </a:lnTo>
                    <a:lnTo>
                      <a:pt x="537" y="337"/>
                    </a:lnTo>
                    <a:lnTo>
                      <a:pt x="520" y="341"/>
                    </a:lnTo>
                    <a:lnTo>
                      <a:pt x="502" y="345"/>
                    </a:lnTo>
                    <a:lnTo>
                      <a:pt x="479" y="336"/>
                    </a:lnTo>
                    <a:lnTo>
                      <a:pt x="466" y="305"/>
                    </a:lnTo>
                    <a:lnTo>
                      <a:pt x="455" y="264"/>
                    </a:lnTo>
                    <a:lnTo>
                      <a:pt x="437" y="216"/>
                    </a:lnTo>
                    <a:lnTo>
                      <a:pt x="425" y="168"/>
                    </a:lnTo>
                    <a:lnTo>
                      <a:pt x="412" y="137"/>
                    </a:lnTo>
                    <a:lnTo>
                      <a:pt x="407" y="97"/>
                    </a:lnTo>
                    <a:lnTo>
                      <a:pt x="393" y="57"/>
                    </a:lnTo>
                    <a:lnTo>
                      <a:pt x="382" y="42"/>
                    </a:lnTo>
                    <a:lnTo>
                      <a:pt x="309" y="0"/>
                    </a:lnTo>
                    <a:lnTo>
                      <a:pt x="294" y="15"/>
                    </a:lnTo>
                    <a:lnTo>
                      <a:pt x="275" y="35"/>
                    </a:lnTo>
                    <a:lnTo>
                      <a:pt x="248" y="57"/>
                    </a:lnTo>
                    <a:lnTo>
                      <a:pt x="232" y="55"/>
                    </a:lnTo>
                    <a:lnTo>
                      <a:pt x="214" y="46"/>
                    </a:lnTo>
                    <a:lnTo>
                      <a:pt x="191" y="33"/>
                    </a:lnTo>
                    <a:lnTo>
                      <a:pt x="166" y="21"/>
                    </a:lnTo>
                    <a:lnTo>
                      <a:pt x="158" y="21"/>
                    </a:lnTo>
                    <a:lnTo>
                      <a:pt x="150" y="37"/>
                    </a:lnTo>
                    <a:lnTo>
                      <a:pt x="122" y="114"/>
                    </a:lnTo>
                    <a:lnTo>
                      <a:pt x="111" y="179"/>
                    </a:lnTo>
                    <a:lnTo>
                      <a:pt x="83" y="247"/>
                    </a:lnTo>
                    <a:lnTo>
                      <a:pt x="76" y="294"/>
                    </a:lnTo>
                    <a:lnTo>
                      <a:pt x="64" y="348"/>
                    </a:lnTo>
                    <a:lnTo>
                      <a:pt x="76" y="379"/>
                    </a:lnTo>
                    <a:lnTo>
                      <a:pt x="83" y="386"/>
                    </a:lnTo>
                    <a:lnTo>
                      <a:pt x="80" y="401"/>
                    </a:lnTo>
                    <a:lnTo>
                      <a:pt x="64" y="413"/>
                    </a:lnTo>
                    <a:lnTo>
                      <a:pt x="64" y="447"/>
                    </a:lnTo>
                    <a:lnTo>
                      <a:pt x="54" y="472"/>
                    </a:lnTo>
                    <a:lnTo>
                      <a:pt x="54" y="511"/>
                    </a:lnTo>
                    <a:lnTo>
                      <a:pt x="43" y="519"/>
                    </a:lnTo>
                    <a:lnTo>
                      <a:pt x="43" y="550"/>
                    </a:lnTo>
                    <a:lnTo>
                      <a:pt x="7" y="545"/>
                    </a:lnTo>
                    <a:lnTo>
                      <a:pt x="0" y="561"/>
                    </a:lnTo>
                    <a:lnTo>
                      <a:pt x="132" y="973"/>
                    </a:lnTo>
                    <a:lnTo>
                      <a:pt x="180" y="1021"/>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27" name="Freeform 26">
                <a:extLst>
                  <a:ext uri="{FF2B5EF4-FFF2-40B4-BE49-F238E27FC236}">
                    <a16:creationId xmlns:a16="http://schemas.microsoft.com/office/drawing/2014/main" id="{6E74BC3B-0F54-22E6-FFC1-446FE4138792}"/>
                  </a:ext>
                </a:extLst>
              </p:cNvPr>
              <p:cNvSpPr>
                <a:spLocks/>
              </p:cNvSpPr>
              <p:nvPr/>
            </p:nvSpPr>
            <p:spPr bwMode="auto">
              <a:xfrm>
                <a:off x="9285611" y="2008109"/>
                <a:ext cx="892641" cy="685730"/>
              </a:xfrm>
              <a:custGeom>
                <a:avLst/>
                <a:gdLst/>
                <a:ahLst/>
                <a:cxnLst>
                  <a:cxn ang="0">
                    <a:pos x="56" y="749"/>
                  </a:cxn>
                  <a:cxn ang="0">
                    <a:pos x="88" y="710"/>
                  </a:cxn>
                  <a:cxn ang="0">
                    <a:pos x="118" y="683"/>
                  </a:cxn>
                  <a:cxn ang="0">
                    <a:pos x="118" y="657"/>
                  </a:cxn>
                  <a:cxn ang="0">
                    <a:pos x="80" y="563"/>
                  </a:cxn>
                  <a:cxn ang="0">
                    <a:pos x="171" y="528"/>
                  </a:cxn>
                  <a:cxn ang="0">
                    <a:pos x="260" y="528"/>
                  </a:cxn>
                  <a:cxn ang="0">
                    <a:pos x="313" y="528"/>
                  </a:cxn>
                  <a:cxn ang="0">
                    <a:pos x="364" y="513"/>
                  </a:cxn>
                  <a:cxn ang="0">
                    <a:pos x="457" y="460"/>
                  </a:cxn>
                  <a:cxn ang="0">
                    <a:pos x="510" y="428"/>
                  </a:cxn>
                  <a:cxn ang="0">
                    <a:pos x="510" y="389"/>
                  </a:cxn>
                  <a:cxn ang="0">
                    <a:pos x="510" y="350"/>
                  </a:cxn>
                  <a:cxn ang="0">
                    <a:pos x="485" y="334"/>
                  </a:cxn>
                  <a:cxn ang="0">
                    <a:pos x="470" y="306"/>
                  </a:cxn>
                  <a:cxn ang="0">
                    <a:pos x="538" y="245"/>
                  </a:cxn>
                  <a:cxn ang="0">
                    <a:pos x="564" y="178"/>
                  </a:cxn>
                  <a:cxn ang="0">
                    <a:pos x="637" y="84"/>
                  </a:cxn>
                  <a:cxn ang="0">
                    <a:pos x="718" y="46"/>
                  </a:cxn>
                  <a:cxn ang="0">
                    <a:pos x="810" y="14"/>
                  </a:cxn>
                  <a:cxn ang="0">
                    <a:pos x="896" y="31"/>
                  </a:cxn>
                  <a:cxn ang="0">
                    <a:pos x="909" y="93"/>
                  </a:cxn>
                  <a:cxn ang="0">
                    <a:pos x="941" y="135"/>
                  </a:cxn>
                  <a:cxn ang="0">
                    <a:pos x="941" y="188"/>
                  </a:cxn>
                  <a:cxn ang="0">
                    <a:pos x="957" y="266"/>
                  </a:cxn>
                  <a:cxn ang="0">
                    <a:pos x="994" y="322"/>
                  </a:cxn>
                  <a:cxn ang="0">
                    <a:pos x="1014" y="435"/>
                  </a:cxn>
                  <a:cxn ang="0">
                    <a:pos x="1036" y="490"/>
                  </a:cxn>
                  <a:cxn ang="0">
                    <a:pos x="1036" y="661"/>
                  </a:cxn>
                  <a:cxn ang="0">
                    <a:pos x="1055" y="804"/>
                  </a:cxn>
                  <a:cxn ang="0">
                    <a:pos x="1054" y="869"/>
                  </a:cxn>
                  <a:cxn ang="0">
                    <a:pos x="1025" y="940"/>
                  </a:cxn>
                  <a:cxn ang="0">
                    <a:pos x="1088" y="914"/>
                  </a:cxn>
                  <a:cxn ang="0">
                    <a:pos x="1134" y="880"/>
                  </a:cxn>
                  <a:cxn ang="0">
                    <a:pos x="1194" y="869"/>
                  </a:cxn>
                  <a:cxn ang="0">
                    <a:pos x="1237" y="843"/>
                  </a:cxn>
                  <a:cxn ang="0">
                    <a:pos x="1237" y="865"/>
                  </a:cxn>
                  <a:cxn ang="0">
                    <a:pos x="1284" y="832"/>
                  </a:cxn>
                  <a:cxn ang="0">
                    <a:pos x="1319" y="817"/>
                  </a:cxn>
                  <a:cxn ang="0">
                    <a:pos x="1284" y="865"/>
                  </a:cxn>
                  <a:cxn ang="0">
                    <a:pos x="1205" y="910"/>
                  </a:cxn>
                  <a:cxn ang="0">
                    <a:pos x="1134" y="953"/>
                  </a:cxn>
                  <a:cxn ang="0">
                    <a:pos x="1043" y="979"/>
                  </a:cxn>
                  <a:cxn ang="0">
                    <a:pos x="1005" y="940"/>
                  </a:cxn>
                  <a:cxn ang="0">
                    <a:pos x="993" y="905"/>
                  </a:cxn>
                  <a:cxn ang="0">
                    <a:pos x="848" y="869"/>
                  </a:cxn>
                  <a:cxn ang="0">
                    <a:pos x="846" y="832"/>
                  </a:cxn>
                  <a:cxn ang="0">
                    <a:pos x="815" y="821"/>
                  </a:cxn>
                  <a:cxn ang="0">
                    <a:pos x="771" y="762"/>
                  </a:cxn>
                  <a:cxn ang="0">
                    <a:pos x="14" y="858"/>
                  </a:cxn>
                </a:cxnLst>
                <a:rect l="0" t="0" r="r" b="b"/>
                <a:pathLst>
                  <a:path w="1329" h="979">
                    <a:moveTo>
                      <a:pt x="0" y="804"/>
                    </a:moveTo>
                    <a:lnTo>
                      <a:pt x="56" y="749"/>
                    </a:lnTo>
                    <a:lnTo>
                      <a:pt x="71" y="729"/>
                    </a:lnTo>
                    <a:lnTo>
                      <a:pt x="88" y="710"/>
                    </a:lnTo>
                    <a:lnTo>
                      <a:pt x="99" y="701"/>
                    </a:lnTo>
                    <a:lnTo>
                      <a:pt x="118" y="683"/>
                    </a:lnTo>
                    <a:lnTo>
                      <a:pt x="118" y="665"/>
                    </a:lnTo>
                    <a:lnTo>
                      <a:pt x="118" y="657"/>
                    </a:lnTo>
                    <a:lnTo>
                      <a:pt x="98" y="597"/>
                    </a:lnTo>
                    <a:lnTo>
                      <a:pt x="80" y="563"/>
                    </a:lnTo>
                    <a:lnTo>
                      <a:pt x="99" y="543"/>
                    </a:lnTo>
                    <a:lnTo>
                      <a:pt x="171" y="528"/>
                    </a:lnTo>
                    <a:lnTo>
                      <a:pt x="209" y="528"/>
                    </a:lnTo>
                    <a:lnTo>
                      <a:pt x="260" y="528"/>
                    </a:lnTo>
                    <a:lnTo>
                      <a:pt x="291" y="528"/>
                    </a:lnTo>
                    <a:lnTo>
                      <a:pt x="313" y="528"/>
                    </a:lnTo>
                    <a:lnTo>
                      <a:pt x="349" y="513"/>
                    </a:lnTo>
                    <a:lnTo>
                      <a:pt x="364" y="513"/>
                    </a:lnTo>
                    <a:lnTo>
                      <a:pt x="422" y="496"/>
                    </a:lnTo>
                    <a:lnTo>
                      <a:pt x="457" y="460"/>
                    </a:lnTo>
                    <a:lnTo>
                      <a:pt x="490" y="439"/>
                    </a:lnTo>
                    <a:lnTo>
                      <a:pt x="510" y="428"/>
                    </a:lnTo>
                    <a:lnTo>
                      <a:pt x="510" y="413"/>
                    </a:lnTo>
                    <a:lnTo>
                      <a:pt x="510" y="389"/>
                    </a:lnTo>
                    <a:lnTo>
                      <a:pt x="495" y="360"/>
                    </a:lnTo>
                    <a:lnTo>
                      <a:pt x="510" y="350"/>
                    </a:lnTo>
                    <a:lnTo>
                      <a:pt x="518" y="322"/>
                    </a:lnTo>
                    <a:lnTo>
                      <a:pt x="485" y="334"/>
                    </a:lnTo>
                    <a:lnTo>
                      <a:pt x="479" y="322"/>
                    </a:lnTo>
                    <a:lnTo>
                      <a:pt x="470" y="306"/>
                    </a:lnTo>
                    <a:lnTo>
                      <a:pt x="496" y="284"/>
                    </a:lnTo>
                    <a:lnTo>
                      <a:pt x="538" y="245"/>
                    </a:lnTo>
                    <a:lnTo>
                      <a:pt x="556" y="207"/>
                    </a:lnTo>
                    <a:lnTo>
                      <a:pt x="564" y="178"/>
                    </a:lnTo>
                    <a:lnTo>
                      <a:pt x="604" y="129"/>
                    </a:lnTo>
                    <a:lnTo>
                      <a:pt x="637" y="84"/>
                    </a:lnTo>
                    <a:lnTo>
                      <a:pt x="679" y="56"/>
                    </a:lnTo>
                    <a:lnTo>
                      <a:pt x="718" y="46"/>
                    </a:lnTo>
                    <a:lnTo>
                      <a:pt x="775" y="30"/>
                    </a:lnTo>
                    <a:lnTo>
                      <a:pt x="810" y="14"/>
                    </a:lnTo>
                    <a:lnTo>
                      <a:pt x="896" y="0"/>
                    </a:lnTo>
                    <a:lnTo>
                      <a:pt x="896" y="31"/>
                    </a:lnTo>
                    <a:lnTo>
                      <a:pt x="896" y="60"/>
                    </a:lnTo>
                    <a:lnTo>
                      <a:pt x="909" y="93"/>
                    </a:lnTo>
                    <a:lnTo>
                      <a:pt x="925" y="129"/>
                    </a:lnTo>
                    <a:lnTo>
                      <a:pt x="941" y="135"/>
                    </a:lnTo>
                    <a:lnTo>
                      <a:pt x="957" y="177"/>
                    </a:lnTo>
                    <a:lnTo>
                      <a:pt x="941" y="188"/>
                    </a:lnTo>
                    <a:lnTo>
                      <a:pt x="936" y="224"/>
                    </a:lnTo>
                    <a:lnTo>
                      <a:pt x="957" y="266"/>
                    </a:lnTo>
                    <a:lnTo>
                      <a:pt x="975" y="313"/>
                    </a:lnTo>
                    <a:lnTo>
                      <a:pt x="994" y="322"/>
                    </a:lnTo>
                    <a:lnTo>
                      <a:pt x="1004" y="385"/>
                    </a:lnTo>
                    <a:lnTo>
                      <a:pt x="1014" y="435"/>
                    </a:lnTo>
                    <a:lnTo>
                      <a:pt x="1036" y="483"/>
                    </a:lnTo>
                    <a:lnTo>
                      <a:pt x="1036" y="490"/>
                    </a:lnTo>
                    <a:lnTo>
                      <a:pt x="1036" y="560"/>
                    </a:lnTo>
                    <a:lnTo>
                      <a:pt x="1036" y="661"/>
                    </a:lnTo>
                    <a:lnTo>
                      <a:pt x="1055" y="767"/>
                    </a:lnTo>
                    <a:lnTo>
                      <a:pt x="1055" y="804"/>
                    </a:lnTo>
                    <a:lnTo>
                      <a:pt x="1080" y="835"/>
                    </a:lnTo>
                    <a:lnTo>
                      <a:pt x="1054" y="869"/>
                    </a:lnTo>
                    <a:lnTo>
                      <a:pt x="1062" y="889"/>
                    </a:lnTo>
                    <a:lnTo>
                      <a:pt x="1025" y="940"/>
                    </a:lnTo>
                    <a:lnTo>
                      <a:pt x="1058" y="926"/>
                    </a:lnTo>
                    <a:lnTo>
                      <a:pt x="1088" y="914"/>
                    </a:lnTo>
                    <a:lnTo>
                      <a:pt x="1122" y="894"/>
                    </a:lnTo>
                    <a:lnTo>
                      <a:pt x="1134" y="880"/>
                    </a:lnTo>
                    <a:lnTo>
                      <a:pt x="1166" y="873"/>
                    </a:lnTo>
                    <a:lnTo>
                      <a:pt x="1194" y="869"/>
                    </a:lnTo>
                    <a:lnTo>
                      <a:pt x="1205" y="861"/>
                    </a:lnTo>
                    <a:lnTo>
                      <a:pt x="1237" y="843"/>
                    </a:lnTo>
                    <a:lnTo>
                      <a:pt x="1265" y="811"/>
                    </a:lnTo>
                    <a:lnTo>
                      <a:pt x="1237" y="865"/>
                    </a:lnTo>
                    <a:lnTo>
                      <a:pt x="1265" y="854"/>
                    </a:lnTo>
                    <a:lnTo>
                      <a:pt x="1284" y="832"/>
                    </a:lnTo>
                    <a:lnTo>
                      <a:pt x="1297" y="826"/>
                    </a:lnTo>
                    <a:lnTo>
                      <a:pt x="1319" y="817"/>
                    </a:lnTo>
                    <a:lnTo>
                      <a:pt x="1329" y="817"/>
                    </a:lnTo>
                    <a:lnTo>
                      <a:pt x="1284" y="865"/>
                    </a:lnTo>
                    <a:lnTo>
                      <a:pt x="1237" y="896"/>
                    </a:lnTo>
                    <a:lnTo>
                      <a:pt x="1205" y="910"/>
                    </a:lnTo>
                    <a:lnTo>
                      <a:pt x="1176" y="940"/>
                    </a:lnTo>
                    <a:lnTo>
                      <a:pt x="1134" y="953"/>
                    </a:lnTo>
                    <a:lnTo>
                      <a:pt x="1082" y="966"/>
                    </a:lnTo>
                    <a:lnTo>
                      <a:pt x="1043" y="979"/>
                    </a:lnTo>
                    <a:lnTo>
                      <a:pt x="1012" y="964"/>
                    </a:lnTo>
                    <a:lnTo>
                      <a:pt x="1005" y="940"/>
                    </a:lnTo>
                    <a:lnTo>
                      <a:pt x="1005" y="921"/>
                    </a:lnTo>
                    <a:lnTo>
                      <a:pt x="993" y="905"/>
                    </a:lnTo>
                    <a:lnTo>
                      <a:pt x="922" y="883"/>
                    </a:lnTo>
                    <a:lnTo>
                      <a:pt x="848" y="869"/>
                    </a:lnTo>
                    <a:lnTo>
                      <a:pt x="862" y="843"/>
                    </a:lnTo>
                    <a:lnTo>
                      <a:pt x="846" y="832"/>
                    </a:lnTo>
                    <a:lnTo>
                      <a:pt x="830" y="830"/>
                    </a:lnTo>
                    <a:lnTo>
                      <a:pt x="815" y="821"/>
                    </a:lnTo>
                    <a:lnTo>
                      <a:pt x="794" y="786"/>
                    </a:lnTo>
                    <a:lnTo>
                      <a:pt x="771" y="762"/>
                    </a:lnTo>
                    <a:lnTo>
                      <a:pt x="726" y="729"/>
                    </a:lnTo>
                    <a:lnTo>
                      <a:pt x="14" y="858"/>
                    </a:lnTo>
                    <a:lnTo>
                      <a:pt x="0" y="804"/>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28" name="Freeform 27">
                <a:extLst>
                  <a:ext uri="{FF2B5EF4-FFF2-40B4-BE49-F238E27FC236}">
                    <a16:creationId xmlns:a16="http://schemas.microsoft.com/office/drawing/2014/main" id="{DC3B2194-BAE1-3745-2AAB-538192D04C04}"/>
                  </a:ext>
                </a:extLst>
              </p:cNvPr>
              <p:cNvSpPr>
                <a:spLocks/>
              </p:cNvSpPr>
              <p:nvPr/>
            </p:nvSpPr>
            <p:spPr bwMode="auto">
              <a:xfrm>
                <a:off x="9886078" y="1959729"/>
                <a:ext cx="207544" cy="391244"/>
              </a:xfrm>
              <a:custGeom>
                <a:avLst/>
                <a:gdLst/>
                <a:ahLst/>
                <a:cxnLst>
                  <a:cxn ang="0">
                    <a:pos x="0" y="128"/>
                  </a:cxn>
                  <a:cxn ang="0">
                    <a:pos x="13" y="161"/>
                  </a:cxn>
                  <a:cxn ang="0">
                    <a:pos x="29" y="197"/>
                  </a:cxn>
                  <a:cxn ang="0">
                    <a:pos x="45" y="203"/>
                  </a:cxn>
                  <a:cxn ang="0">
                    <a:pos x="61" y="245"/>
                  </a:cxn>
                  <a:cxn ang="0">
                    <a:pos x="45" y="256"/>
                  </a:cxn>
                  <a:cxn ang="0">
                    <a:pos x="40" y="292"/>
                  </a:cxn>
                  <a:cxn ang="0">
                    <a:pos x="61" y="334"/>
                  </a:cxn>
                  <a:cxn ang="0">
                    <a:pos x="79" y="381"/>
                  </a:cxn>
                  <a:cxn ang="0">
                    <a:pos x="98" y="390"/>
                  </a:cxn>
                  <a:cxn ang="0">
                    <a:pos x="108" y="453"/>
                  </a:cxn>
                  <a:cxn ang="0">
                    <a:pos x="118" y="503"/>
                  </a:cxn>
                  <a:cxn ang="0">
                    <a:pos x="140" y="551"/>
                  </a:cxn>
                  <a:cxn ang="0">
                    <a:pos x="140" y="558"/>
                  </a:cxn>
                  <a:cxn ang="0">
                    <a:pos x="263" y="543"/>
                  </a:cxn>
                  <a:cxn ang="0">
                    <a:pos x="248" y="503"/>
                  </a:cxn>
                  <a:cxn ang="0">
                    <a:pos x="254" y="453"/>
                  </a:cxn>
                  <a:cxn ang="0">
                    <a:pos x="248" y="390"/>
                  </a:cxn>
                  <a:cxn ang="0">
                    <a:pos x="241" y="334"/>
                  </a:cxn>
                  <a:cxn ang="0">
                    <a:pos x="259" y="249"/>
                  </a:cxn>
                  <a:cxn ang="0">
                    <a:pos x="263" y="181"/>
                  </a:cxn>
                  <a:cxn ang="0">
                    <a:pos x="309" y="139"/>
                  </a:cxn>
                  <a:cxn ang="0">
                    <a:pos x="309" y="120"/>
                  </a:cxn>
                  <a:cxn ang="0">
                    <a:pos x="294" y="99"/>
                  </a:cxn>
                  <a:cxn ang="0">
                    <a:pos x="294" y="68"/>
                  </a:cxn>
                  <a:cxn ang="0">
                    <a:pos x="294" y="23"/>
                  </a:cxn>
                  <a:cxn ang="0">
                    <a:pos x="276" y="0"/>
                  </a:cxn>
                  <a:cxn ang="0">
                    <a:pos x="237" y="16"/>
                  </a:cxn>
                  <a:cxn ang="0">
                    <a:pos x="197" y="25"/>
                  </a:cxn>
                  <a:cxn ang="0">
                    <a:pos x="120" y="41"/>
                  </a:cxn>
                  <a:cxn ang="0">
                    <a:pos x="83" y="46"/>
                  </a:cxn>
                  <a:cxn ang="0">
                    <a:pos x="30" y="68"/>
                  </a:cxn>
                  <a:cxn ang="0">
                    <a:pos x="0" y="68"/>
                  </a:cxn>
                  <a:cxn ang="0">
                    <a:pos x="0" y="99"/>
                  </a:cxn>
                  <a:cxn ang="0">
                    <a:pos x="0" y="128"/>
                  </a:cxn>
                </a:cxnLst>
                <a:rect l="0" t="0" r="r" b="b"/>
                <a:pathLst>
                  <a:path w="309" h="558">
                    <a:moveTo>
                      <a:pt x="0" y="128"/>
                    </a:moveTo>
                    <a:lnTo>
                      <a:pt x="13" y="161"/>
                    </a:lnTo>
                    <a:lnTo>
                      <a:pt x="29" y="197"/>
                    </a:lnTo>
                    <a:lnTo>
                      <a:pt x="45" y="203"/>
                    </a:lnTo>
                    <a:lnTo>
                      <a:pt x="61" y="245"/>
                    </a:lnTo>
                    <a:lnTo>
                      <a:pt x="45" y="256"/>
                    </a:lnTo>
                    <a:lnTo>
                      <a:pt x="40" y="292"/>
                    </a:lnTo>
                    <a:lnTo>
                      <a:pt x="61" y="334"/>
                    </a:lnTo>
                    <a:lnTo>
                      <a:pt x="79" y="381"/>
                    </a:lnTo>
                    <a:lnTo>
                      <a:pt x="98" y="390"/>
                    </a:lnTo>
                    <a:lnTo>
                      <a:pt x="108" y="453"/>
                    </a:lnTo>
                    <a:lnTo>
                      <a:pt x="118" y="503"/>
                    </a:lnTo>
                    <a:lnTo>
                      <a:pt x="140" y="551"/>
                    </a:lnTo>
                    <a:lnTo>
                      <a:pt x="140" y="558"/>
                    </a:lnTo>
                    <a:lnTo>
                      <a:pt x="263" y="543"/>
                    </a:lnTo>
                    <a:lnTo>
                      <a:pt x="248" y="503"/>
                    </a:lnTo>
                    <a:lnTo>
                      <a:pt x="254" y="453"/>
                    </a:lnTo>
                    <a:lnTo>
                      <a:pt x="248" y="390"/>
                    </a:lnTo>
                    <a:lnTo>
                      <a:pt x="241" y="334"/>
                    </a:lnTo>
                    <a:lnTo>
                      <a:pt x="259" y="249"/>
                    </a:lnTo>
                    <a:lnTo>
                      <a:pt x="263" y="181"/>
                    </a:lnTo>
                    <a:lnTo>
                      <a:pt x="309" y="139"/>
                    </a:lnTo>
                    <a:lnTo>
                      <a:pt x="309" y="120"/>
                    </a:lnTo>
                    <a:lnTo>
                      <a:pt x="294" y="99"/>
                    </a:lnTo>
                    <a:lnTo>
                      <a:pt x="294" y="68"/>
                    </a:lnTo>
                    <a:lnTo>
                      <a:pt x="294" y="23"/>
                    </a:lnTo>
                    <a:lnTo>
                      <a:pt x="276" y="0"/>
                    </a:lnTo>
                    <a:lnTo>
                      <a:pt x="237" y="16"/>
                    </a:lnTo>
                    <a:lnTo>
                      <a:pt x="197" y="25"/>
                    </a:lnTo>
                    <a:lnTo>
                      <a:pt x="120" y="41"/>
                    </a:lnTo>
                    <a:lnTo>
                      <a:pt x="83" y="46"/>
                    </a:lnTo>
                    <a:lnTo>
                      <a:pt x="30" y="68"/>
                    </a:lnTo>
                    <a:lnTo>
                      <a:pt x="0" y="68"/>
                    </a:lnTo>
                    <a:lnTo>
                      <a:pt x="0" y="99"/>
                    </a:lnTo>
                    <a:lnTo>
                      <a:pt x="0" y="128"/>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29" name="Freeform 28">
                <a:extLst>
                  <a:ext uri="{FF2B5EF4-FFF2-40B4-BE49-F238E27FC236}">
                    <a16:creationId xmlns:a16="http://schemas.microsoft.com/office/drawing/2014/main" id="{20588EC5-514F-6455-FFB0-E065AE951C13}"/>
                  </a:ext>
                </a:extLst>
              </p:cNvPr>
              <p:cNvSpPr>
                <a:spLocks/>
              </p:cNvSpPr>
              <p:nvPr/>
            </p:nvSpPr>
            <p:spPr bwMode="auto">
              <a:xfrm>
                <a:off x="10049293" y="1911350"/>
                <a:ext cx="183364" cy="429107"/>
              </a:xfrm>
              <a:custGeom>
                <a:avLst/>
                <a:gdLst/>
                <a:ahLst/>
                <a:cxnLst>
                  <a:cxn ang="0">
                    <a:pos x="100" y="0"/>
                  </a:cxn>
                  <a:cxn ang="0">
                    <a:pos x="76" y="7"/>
                  </a:cxn>
                  <a:cxn ang="0">
                    <a:pos x="51" y="7"/>
                  </a:cxn>
                  <a:cxn ang="0">
                    <a:pos x="51" y="34"/>
                  </a:cxn>
                  <a:cxn ang="0">
                    <a:pos x="46" y="54"/>
                  </a:cxn>
                  <a:cxn ang="0">
                    <a:pos x="35" y="70"/>
                  </a:cxn>
                  <a:cxn ang="0">
                    <a:pos x="53" y="93"/>
                  </a:cxn>
                  <a:cxn ang="0">
                    <a:pos x="53" y="138"/>
                  </a:cxn>
                  <a:cxn ang="0">
                    <a:pos x="53" y="169"/>
                  </a:cxn>
                  <a:cxn ang="0">
                    <a:pos x="68" y="190"/>
                  </a:cxn>
                  <a:cxn ang="0">
                    <a:pos x="68" y="209"/>
                  </a:cxn>
                  <a:cxn ang="0">
                    <a:pos x="22" y="251"/>
                  </a:cxn>
                  <a:cxn ang="0">
                    <a:pos x="18" y="319"/>
                  </a:cxn>
                  <a:cxn ang="0">
                    <a:pos x="0" y="404"/>
                  </a:cxn>
                  <a:cxn ang="0">
                    <a:pos x="7" y="460"/>
                  </a:cxn>
                  <a:cxn ang="0">
                    <a:pos x="13" y="523"/>
                  </a:cxn>
                  <a:cxn ang="0">
                    <a:pos x="7" y="573"/>
                  </a:cxn>
                  <a:cxn ang="0">
                    <a:pos x="22" y="613"/>
                  </a:cxn>
                  <a:cxn ang="0">
                    <a:pos x="221" y="565"/>
                  </a:cxn>
                  <a:cxn ang="0">
                    <a:pos x="232" y="530"/>
                  </a:cxn>
                  <a:cxn ang="0">
                    <a:pos x="271" y="517"/>
                  </a:cxn>
                  <a:cxn ang="0">
                    <a:pos x="266" y="505"/>
                  </a:cxn>
                  <a:cxn ang="0">
                    <a:pos x="275" y="456"/>
                  </a:cxn>
                  <a:cxn ang="0">
                    <a:pos x="275" y="456"/>
                  </a:cxn>
                  <a:cxn ang="0">
                    <a:pos x="232" y="412"/>
                  </a:cxn>
                  <a:cxn ang="0">
                    <a:pos x="100" y="0"/>
                  </a:cxn>
                </a:cxnLst>
                <a:rect l="0" t="0" r="r" b="b"/>
                <a:pathLst>
                  <a:path w="275" h="613">
                    <a:moveTo>
                      <a:pt x="100" y="0"/>
                    </a:moveTo>
                    <a:lnTo>
                      <a:pt x="76" y="7"/>
                    </a:lnTo>
                    <a:lnTo>
                      <a:pt x="51" y="7"/>
                    </a:lnTo>
                    <a:lnTo>
                      <a:pt x="51" y="34"/>
                    </a:lnTo>
                    <a:lnTo>
                      <a:pt x="46" y="54"/>
                    </a:lnTo>
                    <a:lnTo>
                      <a:pt x="35" y="70"/>
                    </a:lnTo>
                    <a:lnTo>
                      <a:pt x="53" y="93"/>
                    </a:lnTo>
                    <a:lnTo>
                      <a:pt x="53" y="138"/>
                    </a:lnTo>
                    <a:lnTo>
                      <a:pt x="53" y="169"/>
                    </a:lnTo>
                    <a:lnTo>
                      <a:pt x="68" y="190"/>
                    </a:lnTo>
                    <a:lnTo>
                      <a:pt x="68" y="209"/>
                    </a:lnTo>
                    <a:lnTo>
                      <a:pt x="22" y="251"/>
                    </a:lnTo>
                    <a:lnTo>
                      <a:pt x="18" y="319"/>
                    </a:lnTo>
                    <a:lnTo>
                      <a:pt x="0" y="404"/>
                    </a:lnTo>
                    <a:lnTo>
                      <a:pt x="7" y="460"/>
                    </a:lnTo>
                    <a:lnTo>
                      <a:pt x="13" y="523"/>
                    </a:lnTo>
                    <a:lnTo>
                      <a:pt x="7" y="573"/>
                    </a:lnTo>
                    <a:lnTo>
                      <a:pt x="22" y="613"/>
                    </a:lnTo>
                    <a:lnTo>
                      <a:pt x="221" y="565"/>
                    </a:lnTo>
                    <a:lnTo>
                      <a:pt x="232" y="530"/>
                    </a:lnTo>
                    <a:lnTo>
                      <a:pt x="271" y="517"/>
                    </a:lnTo>
                    <a:lnTo>
                      <a:pt x="266" y="505"/>
                    </a:lnTo>
                    <a:lnTo>
                      <a:pt x="275" y="456"/>
                    </a:lnTo>
                    <a:lnTo>
                      <a:pt x="275" y="456"/>
                    </a:lnTo>
                    <a:lnTo>
                      <a:pt x="232" y="412"/>
                    </a:lnTo>
                    <a:lnTo>
                      <a:pt x="100" y="0"/>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30" name="Freeform 29">
                <a:extLst>
                  <a:ext uri="{FF2B5EF4-FFF2-40B4-BE49-F238E27FC236}">
                    <a16:creationId xmlns:a16="http://schemas.microsoft.com/office/drawing/2014/main" id="{879D9E1B-AD83-03D2-C982-41B12881E331}"/>
                  </a:ext>
                </a:extLst>
              </p:cNvPr>
              <p:cNvSpPr>
                <a:spLocks/>
              </p:cNvSpPr>
              <p:nvPr/>
            </p:nvSpPr>
            <p:spPr bwMode="auto">
              <a:xfrm>
                <a:off x="9980783" y="2430905"/>
                <a:ext cx="207544" cy="199828"/>
              </a:xfrm>
              <a:custGeom>
                <a:avLst/>
                <a:gdLst/>
                <a:ahLst/>
                <a:cxnLst>
                  <a:cxn ang="0">
                    <a:pos x="19" y="163"/>
                  </a:cxn>
                  <a:cxn ang="0">
                    <a:pos x="19" y="200"/>
                  </a:cxn>
                  <a:cxn ang="0">
                    <a:pos x="44" y="231"/>
                  </a:cxn>
                  <a:cxn ang="0">
                    <a:pos x="18" y="265"/>
                  </a:cxn>
                  <a:cxn ang="0">
                    <a:pos x="26" y="285"/>
                  </a:cxn>
                  <a:cxn ang="0">
                    <a:pos x="48" y="275"/>
                  </a:cxn>
                  <a:cxn ang="0">
                    <a:pos x="72" y="253"/>
                  </a:cxn>
                  <a:cxn ang="0">
                    <a:pos x="80" y="243"/>
                  </a:cxn>
                  <a:cxn ang="0">
                    <a:pos x="109" y="215"/>
                  </a:cxn>
                  <a:cxn ang="0">
                    <a:pos x="136" y="199"/>
                  </a:cxn>
                  <a:cxn ang="0">
                    <a:pos x="183" y="199"/>
                  </a:cxn>
                  <a:cxn ang="0">
                    <a:pos x="201" y="188"/>
                  </a:cxn>
                  <a:cxn ang="0">
                    <a:pos x="216" y="178"/>
                  </a:cxn>
                  <a:cxn ang="0">
                    <a:pos x="238" y="167"/>
                  </a:cxn>
                  <a:cxn ang="0">
                    <a:pos x="272" y="157"/>
                  </a:cxn>
                  <a:cxn ang="0">
                    <a:pos x="298" y="153"/>
                  </a:cxn>
                  <a:cxn ang="0">
                    <a:pos x="309" y="145"/>
                  </a:cxn>
                  <a:cxn ang="0">
                    <a:pos x="277" y="0"/>
                  </a:cxn>
                  <a:cxn ang="0">
                    <a:pos x="132" y="28"/>
                  </a:cxn>
                  <a:cxn ang="0">
                    <a:pos x="0" y="53"/>
                  </a:cxn>
                  <a:cxn ang="0">
                    <a:pos x="0" y="57"/>
                  </a:cxn>
                  <a:cxn ang="0">
                    <a:pos x="19" y="163"/>
                  </a:cxn>
                </a:cxnLst>
                <a:rect l="0" t="0" r="r" b="b"/>
                <a:pathLst>
                  <a:path w="309" h="285">
                    <a:moveTo>
                      <a:pt x="19" y="163"/>
                    </a:moveTo>
                    <a:lnTo>
                      <a:pt x="19" y="200"/>
                    </a:lnTo>
                    <a:lnTo>
                      <a:pt x="44" y="231"/>
                    </a:lnTo>
                    <a:lnTo>
                      <a:pt x="18" y="265"/>
                    </a:lnTo>
                    <a:lnTo>
                      <a:pt x="26" y="285"/>
                    </a:lnTo>
                    <a:lnTo>
                      <a:pt x="48" y="275"/>
                    </a:lnTo>
                    <a:lnTo>
                      <a:pt x="72" y="253"/>
                    </a:lnTo>
                    <a:lnTo>
                      <a:pt x="80" y="243"/>
                    </a:lnTo>
                    <a:lnTo>
                      <a:pt x="109" y="215"/>
                    </a:lnTo>
                    <a:lnTo>
                      <a:pt x="136" y="199"/>
                    </a:lnTo>
                    <a:lnTo>
                      <a:pt x="183" y="199"/>
                    </a:lnTo>
                    <a:lnTo>
                      <a:pt x="201" y="188"/>
                    </a:lnTo>
                    <a:lnTo>
                      <a:pt x="216" y="178"/>
                    </a:lnTo>
                    <a:lnTo>
                      <a:pt x="238" y="167"/>
                    </a:lnTo>
                    <a:lnTo>
                      <a:pt x="272" y="157"/>
                    </a:lnTo>
                    <a:lnTo>
                      <a:pt x="298" y="153"/>
                    </a:lnTo>
                    <a:lnTo>
                      <a:pt x="309" y="145"/>
                    </a:lnTo>
                    <a:lnTo>
                      <a:pt x="277" y="0"/>
                    </a:lnTo>
                    <a:lnTo>
                      <a:pt x="132" y="28"/>
                    </a:lnTo>
                    <a:lnTo>
                      <a:pt x="0" y="53"/>
                    </a:lnTo>
                    <a:lnTo>
                      <a:pt x="0" y="57"/>
                    </a:lnTo>
                    <a:lnTo>
                      <a:pt x="19" y="163"/>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31" name="Freeform 30">
                <a:extLst>
                  <a:ext uri="{FF2B5EF4-FFF2-40B4-BE49-F238E27FC236}">
                    <a16:creationId xmlns:a16="http://schemas.microsoft.com/office/drawing/2014/main" id="{41DD1508-DC43-BDB8-B9CC-2554B03878C6}"/>
                  </a:ext>
                </a:extLst>
              </p:cNvPr>
              <p:cNvSpPr>
                <a:spLocks/>
              </p:cNvSpPr>
              <p:nvPr/>
            </p:nvSpPr>
            <p:spPr bwMode="auto">
              <a:xfrm>
                <a:off x="10166163" y="2416181"/>
                <a:ext cx="88659" cy="115690"/>
              </a:xfrm>
              <a:custGeom>
                <a:avLst/>
                <a:gdLst/>
                <a:ahLst/>
                <a:cxnLst>
                  <a:cxn ang="0">
                    <a:pos x="122" y="76"/>
                  </a:cxn>
                  <a:cxn ang="0">
                    <a:pos x="117" y="69"/>
                  </a:cxn>
                  <a:cxn ang="0">
                    <a:pos x="109" y="62"/>
                  </a:cxn>
                  <a:cxn ang="0">
                    <a:pos x="95" y="55"/>
                  </a:cxn>
                  <a:cxn ang="0">
                    <a:pos x="89" y="51"/>
                  </a:cxn>
                  <a:cxn ang="0">
                    <a:pos x="82" y="37"/>
                  </a:cxn>
                  <a:cxn ang="0">
                    <a:pos x="68" y="22"/>
                  </a:cxn>
                  <a:cxn ang="0">
                    <a:pos x="54" y="0"/>
                  </a:cxn>
                  <a:cxn ang="0">
                    <a:pos x="0" y="22"/>
                  </a:cxn>
                  <a:cxn ang="0">
                    <a:pos x="32" y="167"/>
                  </a:cxn>
                  <a:cxn ang="0">
                    <a:pos x="43" y="157"/>
                  </a:cxn>
                  <a:cxn ang="0">
                    <a:pos x="52" y="151"/>
                  </a:cxn>
                  <a:cxn ang="0">
                    <a:pos x="71" y="140"/>
                  </a:cxn>
                  <a:cxn ang="0">
                    <a:pos x="71" y="126"/>
                  </a:cxn>
                  <a:cxn ang="0">
                    <a:pos x="71" y="119"/>
                  </a:cxn>
                  <a:cxn ang="0">
                    <a:pos x="71" y="104"/>
                  </a:cxn>
                  <a:cxn ang="0">
                    <a:pos x="71" y="92"/>
                  </a:cxn>
                  <a:cxn ang="0">
                    <a:pos x="71" y="79"/>
                  </a:cxn>
                  <a:cxn ang="0">
                    <a:pos x="71" y="74"/>
                  </a:cxn>
                  <a:cxn ang="0">
                    <a:pos x="78" y="69"/>
                  </a:cxn>
                  <a:cxn ang="0">
                    <a:pos x="86" y="69"/>
                  </a:cxn>
                  <a:cxn ang="0">
                    <a:pos x="99" y="74"/>
                  </a:cxn>
                  <a:cxn ang="0">
                    <a:pos x="103" y="83"/>
                  </a:cxn>
                  <a:cxn ang="0">
                    <a:pos x="110" y="105"/>
                  </a:cxn>
                  <a:cxn ang="0">
                    <a:pos x="110" y="110"/>
                  </a:cxn>
                  <a:cxn ang="0">
                    <a:pos x="120" y="118"/>
                  </a:cxn>
                  <a:cxn ang="0">
                    <a:pos x="127" y="110"/>
                  </a:cxn>
                  <a:cxn ang="0">
                    <a:pos x="129" y="105"/>
                  </a:cxn>
                  <a:cxn ang="0">
                    <a:pos x="131" y="101"/>
                  </a:cxn>
                  <a:cxn ang="0">
                    <a:pos x="122" y="76"/>
                  </a:cxn>
                </a:cxnLst>
                <a:rect l="0" t="0" r="r" b="b"/>
                <a:pathLst>
                  <a:path w="131" h="167">
                    <a:moveTo>
                      <a:pt x="122" y="76"/>
                    </a:moveTo>
                    <a:lnTo>
                      <a:pt x="117" y="69"/>
                    </a:lnTo>
                    <a:lnTo>
                      <a:pt x="109" y="62"/>
                    </a:lnTo>
                    <a:lnTo>
                      <a:pt x="95" y="55"/>
                    </a:lnTo>
                    <a:lnTo>
                      <a:pt x="89" y="51"/>
                    </a:lnTo>
                    <a:lnTo>
                      <a:pt x="82" y="37"/>
                    </a:lnTo>
                    <a:lnTo>
                      <a:pt x="68" y="22"/>
                    </a:lnTo>
                    <a:lnTo>
                      <a:pt x="54" y="0"/>
                    </a:lnTo>
                    <a:lnTo>
                      <a:pt x="0" y="22"/>
                    </a:lnTo>
                    <a:lnTo>
                      <a:pt x="32" y="167"/>
                    </a:lnTo>
                    <a:lnTo>
                      <a:pt x="43" y="157"/>
                    </a:lnTo>
                    <a:lnTo>
                      <a:pt x="52" y="151"/>
                    </a:lnTo>
                    <a:lnTo>
                      <a:pt x="71" y="140"/>
                    </a:lnTo>
                    <a:lnTo>
                      <a:pt x="71" y="126"/>
                    </a:lnTo>
                    <a:lnTo>
                      <a:pt x="71" y="119"/>
                    </a:lnTo>
                    <a:lnTo>
                      <a:pt x="71" y="104"/>
                    </a:lnTo>
                    <a:lnTo>
                      <a:pt x="71" y="92"/>
                    </a:lnTo>
                    <a:lnTo>
                      <a:pt x="71" y="79"/>
                    </a:lnTo>
                    <a:lnTo>
                      <a:pt x="71" y="74"/>
                    </a:lnTo>
                    <a:lnTo>
                      <a:pt x="78" y="69"/>
                    </a:lnTo>
                    <a:lnTo>
                      <a:pt x="86" y="69"/>
                    </a:lnTo>
                    <a:lnTo>
                      <a:pt x="99" y="74"/>
                    </a:lnTo>
                    <a:lnTo>
                      <a:pt x="103" y="83"/>
                    </a:lnTo>
                    <a:lnTo>
                      <a:pt x="110" y="105"/>
                    </a:lnTo>
                    <a:lnTo>
                      <a:pt x="110" y="110"/>
                    </a:lnTo>
                    <a:lnTo>
                      <a:pt x="120" y="118"/>
                    </a:lnTo>
                    <a:lnTo>
                      <a:pt x="127" y="110"/>
                    </a:lnTo>
                    <a:lnTo>
                      <a:pt x="129" y="105"/>
                    </a:lnTo>
                    <a:lnTo>
                      <a:pt x="131" y="101"/>
                    </a:lnTo>
                    <a:lnTo>
                      <a:pt x="122" y="76"/>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32" name="Freeform 31">
                <a:extLst>
                  <a:ext uri="{FF2B5EF4-FFF2-40B4-BE49-F238E27FC236}">
                    <a16:creationId xmlns:a16="http://schemas.microsoft.com/office/drawing/2014/main" id="{A36D3427-CB00-F30A-986A-54B418A13DB7}"/>
                  </a:ext>
                </a:extLst>
              </p:cNvPr>
              <p:cNvSpPr>
                <a:spLocks/>
              </p:cNvSpPr>
              <p:nvPr/>
            </p:nvSpPr>
            <p:spPr bwMode="auto">
              <a:xfrm>
                <a:off x="9980783" y="2273145"/>
                <a:ext cx="398969" cy="214554"/>
              </a:xfrm>
              <a:custGeom>
                <a:avLst/>
                <a:gdLst/>
                <a:ahLst/>
                <a:cxnLst>
                  <a:cxn ang="0">
                    <a:pos x="576" y="181"/>
                  </a:cxn>
                  <a:cxn ang="0">
                    <a:pos x="556" y="161"/>
                  </a:cxn>
                  <a:cxn ang="0">
                    <a:pos x="530" y="142"/>
                  </a:cxn>
                  <a:cxn ang="0">
                    <a:pos x="534" y="159"/>
                  </a:cxn>
                  <a:cxn ang="0">
                    <a:pos x="558" y="192"/>
                  </a:cxn>
                  <a:cxn ang="0">
                    <a:pos x="523" y="203"/>
                  </a:cxn>
                  <a:cxn ang="0">
                    <a:pos x="478" y="207"/>
                  </a:cxn>
                  <a:cxn ang="0">
                    <a:pos x="466" y="193"/>
                  </a:cxn>
                  <a:cxn ang="0">
                    <a:pos x="444" y="177"/>
                  </a:cxn>
                  <a:cxn ang="0">
                    <a:pos x="444" y="149"/>
                  </a:cxn>
                  <a:cxn ang="0">
                    <a:pos x="401" y="120"/>
                  </a:cxn>
                  <a:cxn ang="0">
                    <a:pos x="376" y="120"/>
                  </a:cxn>
                  <a:cxn ang="0">
                    <a:pos x="372" y="92"/>
                  </a:cxn>
                  <a:cxn ang="0">
                    <a:pos x="391" y="70"/>
                  </a:cxn>
                  <a:cxn ang="0">
                    <a:pos x="417" y="52"/>
                  </a:cxn>
                  <a:cxn ang="0">
                    <a:pos x="415" y="36"/>
                  </a:cxn>
                  <a:cxn ang="0">
                    <a:pos x="394" y="36"/>
                  </a:cxn>
                  <a:cxn ang="0">
                    <a:pos x="372" y="0"/>
                  </a:cxn>
                  <a:cxn ang="0">
                    <a:pos x="322" y="48"/>
                  </a:cxn>
                  <a:cxn ang="0">
                    <a:pos x="0" y="111"/>
                  </a:cxn>
                  <a:cxn ang="0">
                    <a:pos x="0" y="278"/>
                  </a:cxn>
                  <a:cxn ang="0">
                    <a:pos x="277" y="225"/>
                  </a:cxn>
                  <a:cxn ang="0">
                    <a:pos x="345" y="225"/>
                  </a:cxn>
                  <a:cxn ang="0">
                    <a:pos x="366" y="254"/>
                  </a:cxn>
                  <a:cxn ang="0">
                    <a:pos x="386" y="265"/>
                  </a:cxn>
                  <a:cxn ang="0">
                    <a:pos x="399" y="279"/>
                  </a:cxn>
                  <a:cxn ang="0">
                    <a:pos x="408" y="306"/>
                  </a:cxn>
                  <a:cxn ang="0">
                    <a:pos x="422" y="306"/>
                  </a:cxn>
                  <a:cxn ang="0">
                    <a:pos x="435" y="274"/>
                  </a:cxn>
                  <a:cxn ang="0">
                    <a:pos x="453" y="247"/>
                  </a:cxn>
                  <a:cxn ang="0">
                    <a:pos x="473" y="252"/>
                  </a:cxn>
                  <a:cxn ang="0">
                    <a:pos x="477" y="281"/>
                  </a:cxn>
                  <a:cxn ang="0">
                    <a:pos x="503" y="256"/>
                  </a:cxn>
                  <a:cxn ang="0">
                    <a:pos x="519" y="247"/>
                  </a:cxn>
                  <a:cxn ang="0">
                    <a:pos x="553" y="239"/>
                  </a:cxn>
                  <a:cxn ang="0">
                    <a:pos x="581" y="221"/>
                  </a:cxn>
                  <a:cxn ang="0">
                    <a:pos x="595" y="199"/>
                  </a:cxn>
                </a:cxnLst>
                <a:rect l="0" t="0" r="r" b="b"/>
                <a:pathLst>
                  <a:path w="595" h="306">
                    <a:moveTo>
                      <a:pt x="587" y="192"/>
                    </a:moveTo>
                    <a:lnTo>
                      <a:pt x="576" y="181"/>
                    </a:lnTo>
                    <a:lnTo>
                      <a:pt x="569" y="172"/>
                    </a:lnTo>
                    <a:lnTo>
                      <a:pt x="556" y="161"/>
                    </a:lnTo>
                    <a:lnTo>
                      <a:pt x="538" y="149"/>
                    </a:lnTo>
                    <a:lnTo>
                      <a:pt x="530" y="142"/>
                    </a:lnTo>
                    <a:lnTo>
                      <a:pt x="527" y="150"/>
                    </a:lnTo>
                    <a:lnTo>
                      <a:pt x="534" y="159"/>
                    </a:lnTo>
                    <a:lnTo>
                      <a:pt x="548" y="179"/>
                    </a:lnTo>
                    <a:lnTo>
                      <a:pt x="558" y="192"/>
                    </a:lnTo>
                    <a:lnTo>
                      <a:pt x="545" y="203"/>
                    </a:lnTo>
                    <a:lnTo>
                      <a:pt x="523" y="203"/>
                    </a:lnTo>
                    <a:lnTo>
                      <a:pt x="488" y="217"/>
                    </a:lnTo>
                    <a:lnTo>
                      <a:pt x="478" y="207"/>
                    </a:lnTo>
                    <a:lnTo>
                      <a:pt x="474" y="199"/>
                    </a:lnTo>
                    <a:lnTo>
                      <a:pt x="466" y="193"/>
                    </a:lnTo>
                    <a:lnTo>
                      <a:pt x="455" y="184"/>
                    </a:lnTo>
                    <a:lnTo>
                      <a:pt x="444" y="177"/>
                    </a:lnTo>
                    <a:lnTo>
                      <a:pt x="452" y="164"/>
                    </a:lnTo>
                    <a:lnTo>
                      <a:pt x="444" y="149"/>
                    </a:lnTo>
                    <a:lnTo>
                      <a:pt x="426" y="134"/>
                    </a:lnTo>
                    <a:lnTo>
                      <a:pt x="401" y="120"/>
                    </a:lnTo>
                    <a:lnTo>
                      <a:pt x="387" y="124"/>
                    </a:lnTo>
                    <a:lnTo>
                      <a:pt x="376" y="120"/>
                    </a:lnTo>
                    <a:lnTo>
                      <a:pt x="372" y="111"/>
                    </a:lnTo>
                    <a:lnTo>
                      <a:pt x="372" y="92"/>
                    </a:lnTo>
                    <a:lnTo>
                      <a:pt x="380" y="78"/>
                    </a:lnTo>
                    <a:lnTo>
                      <a:pt x="391" y="70"/>
                    </a:lnTo>
                    <a:lnTo>
                      <a:pt x="404" y="60"/>
                    </a:lnTo>
                    <a:lnTo>
                      <a:pt x="417" y="52"/>
                    </a:lnTo>
                    <a:lnTo>
                      <a:pt x="422" y="42"/>
                    </a:lnTo>
                    <a:lnTo>
                      <a:pt x="415" y="36"/>
                    </a:lnTo>
                    <a:lnTo>
                      <a:pt x="402" y="36"/>
                    </a:lnTo>
                    <a:lnTo>
                      <a:pt x="394" y="36"/>
                    </a:lnTo>
                    <a:lnTo>
                      <a:pt x="381" y="17"/>
                    </a:lnTo>
                    <a:lnTo>
                      <a:pt x="372" y="0"/>
                    </a:lnTo>
                    <a:lnTo>
                      <a:pt x="333" y="13"/>
                    </a:lnTo>
                    <a:lnTo>
                      <a:pt x="322" y="48"/>
                    </a:lnTo>
                    <a:lnTo>
                      <a:pt x="123" y="96"/>
                    </a:lnTo>
                    <a:lnTo>
                      <a:pt x="0" y="111"/>
                    </a:lnTo>
                    <a:lnTo>
                      <a:pt x="0" y="181"/>
                    </a:lnTo>
                    <a:lnTo>
                      <a:pt x="0" y="278"/>
                    </a:lnTo>
                    <a:lnTo>
                      <a:pt x="132" y="253"/>
                    </a:lnTo>
                    <a:lnTo>
                      <a:pt x="277" y="225"/>
                    </a:lnTo>
                    <a:lnTo>
                      <a:pt x="331" y="203"/>
                    </a:lnTo>
                    <a:lnTo>
                      <a:pt x="345" y="225"/>
                    </a:lnTo>
                    <a:lnTo>
                      <a:pt x="359" y="240"/>
                    </a:lnTo>
                    <a:lnTo>
                      <a:pt x="366" y="254"/>
                    </a:lnTo>
                    <a:lnTo>
                      <a:pt x="372" y="258"/>
                    </a:lnTo>
                    <a:lnTo>
                      <a:pt x="386" y="265"/>
                    </a:lnTo>
                    <a:lnTo>
                      <a:pt x="394" y="272"/>
                    </a:lnTo>
                    <a:lnTo>
                      <a:pt x="399" y="279"/>
                    </a:lnTo>
                    <a:lnTo>
                      <a:pt x="408" y="304"/>
                    </a:lnTo>
                    <a:lnTo>
                      <a:pt x="408" y="306"/>
                    </a:lnTo>
                    <a:lnTo>
                      <a:pt x="415" y="306"/>
                    </a:lnTo>
                    <a:lnTo>
                      <a:pt x="422" y="306"/>
                    </a:lnTo>
                    <a:lnTo>
                      <a:pt x="435" y="292"/>
                    </a:lnTo>
                    <a:lnTo>
                      <a:pt x="435" y="274"/>
                    </a:lnTo>
                    <a:lnTo>
                      <a:pt x="448" y="258"/>
                    </a:lnTo>
                    <a:lnTo>
                      <a:pt x="453" y="247"/>
                    </a:lnTo>
                    <a:lnTo>
                      <a:pt x="465" y="239"/>
                    </a:lnTo>
                    <a:lnTo>
                      <a:pt x="473" y="252"/>
                    </a:lnTo>
                    <a:lnTo>
                      <a:pt x="477" y="272"/>
                    </a:lnTo>
                    <a:lnTo>
                      <a:pt x="477" y="281"/>
                    </a:lnTo>
                    <a:lnTo>
                      <a:pt x="494" y="272"/>
                    </a:lnTo>
                    <a:lnTo>
                      <a:pt x="503" y="256"/>
                    </a:lnTo>
                    <a:lnTo>
                      <a:pt x="503" y="247"/>
                    </a:lnTo>
                    <a:lnTo>
                      <a:pt x="519" y="247"/>
                    </a:lnTo>
                    <a:lnTo>
                      <a:pt x="533" y="239"/>
                    </a:lnTo>
                    <a:lnTo>
                      <a:pt x="553" y="239"/>
                    </a:lnTo>
                    <a:lnTo>
                      <a:pt x="565" y="225"/>
                    </a:lnTo>
                    <a:lnTo>
                      <a:pt x="581" y="221"/>
                    </a:lnTo>
                    <a:lnTo>
                      <a:pt x="592" y="213"/>
                    </a:lnTo>
                    <a:lnTo>
                      <a:pt x="595" y="199"/>
                    </a:lnTo>
                    <a:lnTo>
                      <a:pt x="587" y="192"/>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33" name="Freeform 32">
                <a:extLst>
                  <a:ext uri="{FF2B5EF4-FFF2-40B4-BE49-F238E27FC236}">
                    <a16:creationId xmlns:a16="http://schemas.microsoft.com/office/drawing/2014/main" id="{B8C0D9AB-F236-6F97-2C32-1E28E470E525}"/>
                  </a:ext>
                </a:extLst>
              </p:cNvPr>
              <p:cNvSpPr>
                <a:spLocks/>
              </p:cNvSpPr>
              <p:nvPr/>
            </p:nvSpPr>
            <p:spPr bwMode="auto">
              <a:xfrm>
                <a:off x="10291092" y="2472975"/>
                <a:ext cx="38285" cy="27344"/>
              </a:xfrm>
              <a:custGeom>
                <a:avLst/>
                <a:gdLst/>
                <a:ahLst/>
                <a:cxnLst>
                  <a:cxn ang="0">
                    <a:pos x="13" y="38"/>
                  </a:cxn>
                  <a:cxn ang="0">
                    <a:pos x="31" y="38"/>
                  </a:cxn>
                  <a:cxn ang="0">
                    <a:pos x="46" y="24"/>
                  </a:cxn>
                  <a:cxn ang="0">
                    <a:pos x="56" y="16"/>
                  </a:cxn>
                  <a:cxn ang="0">
                    <a:pos x="35" y="6"/>
                  </a:cxn>
                  <a:cxn ang="0">
                    <a:pos x="35" y="6"/>
                  </a:cxn>
                  <a:cxn ang="0">
                    <a:pos x="27" y="2"/>
                  </a:cxn>
                  <a:cxn ang="0">
                    <a:pos x="21" y="0"/>
                  </a:cxn>
                  <a:cxn ang="0">
                    <a:pos x="20" y="0"/>
                  </a:cxn>
                  <a:cxn ang="0">
                    <a:pos x="18" y="0"/>
                  </a:cxn>
                  <a:cxn ang="0">
                    <a:pos x="18" y="0"/>
                  </a:cxn>
                  <a:cxn ang="0">
                    <a:pos x="0" y="29"/>
                  </a:cxn>
                  <a:cxn ang="0">
                    <a:pos x="13" y="38"/>
                  </a:cxn>
                </a:cxnLst>
                <a:rect l="0" t="0" r="r" b="b"/>
                <a:pathLst>
                  <a:path w="56" h="38">
                    <a:moveTo>
                      <a:pt x="13" y="38"/>
                    </a:moveTo>
                    <a:lnTo>
                      <a:pt x="31" y="38"/>
                    </a:lnTo>
                    <a:lnTo>
                      <a:pt x="46" y="24"/>
                    </a:lnTo>
                    <a:lnTo>
                      <a:pt x="56" y="16"/>
                    </a:lnTo>
                    <a:lnTo>
                      <a:pt x="35" y="6"/>
                    </a:lnTo>
                    <a:lnTo>
                      <a:pt x="35" y="6"/>
                    </a:lnTo>
                    <a:lnTo>
                      <a:pt x="27" y="2"/>
                    </a:lnTo>
                    <a:lnTo>
                      <a:pt x="21" y="0"/>
                    </a:lnTo>
                    <a:lnTo>
                      <a:pt x="20" y="0"/>
                    </a:lnTo>
                    <a:lnTo>
                      <a:pt x="18" y="0"/>
                    </a:lnTo>
                    <a:lnTo>
                      <a:pt x="18" y="0"/>
                    </a:lnTo>
                    <a:lnTo>
                      <a:pt x="0" y="29"/>
                    </a:lnTo>
                    <a:lnTo>
                      <a:pt x="13" y="38"/>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34" name="Freeform 33">
                <a:extLst>
                  <a:ext uri="{FF2B5EF4-FFF2-40B4-BE49-F238E27FC236}">
                    <a16:creationId xmlns:a16="http://schemas.microsoft.com/office/drawing/2014/main" id="{EBA19C0E-F532-0B6A-2CD9-757DA48B2AEF}"/>
                  </a:ext>
                </a:extLst>
              </p:cNvPr>
              <p:cNvSpPr>
                <a:spLocks/>
              </p:cNvSpPr>
              <p:nvPr/>
            </p:nvSpPr>
            <p:spPr bwMode="auto">
              <a:xfrm>
                <a:off x="9827644" y="2616010"/>
                <a:ext cx="153139" cy="363898"/>
              </a:xfrm>
              <a:custGeom>
                <a:avLst/>
                <a:gdLst/>
                <a:ahLst/>
                <a:cxnLst>
                  <a:cxn ang="0">
                    <a:pos x="198" y="71"/>
                  </a:cxn>
                  <a:cxn ang="0">
                    <a:pos x="198" y="52"/>
                  </a:cxn>
                  <a:cxn ang="0">
                    <a:pos x="186" y="36"/>
                  </a:cxn>
                  <a:cxn ang="0">
                    <a:pos x="115" y="14"/>
                  </a:cxn>
                  <a:cxn ang="0">
                    <a:pos x="41" y="0"/>
                  </a:cxn>
                  <a:cxn ang="0">
                    <a:pos x="37" y="14"/>
                  </a:cxn>
                  <a:cxn ang="0">
                    <a:pos x="32" y="36"/>
                  </a:cxn>
                  <a:cxn ang="0">
                    <a:pos x="18" y="50"/>
                  </a:cxn>
                  <a:cxn ang="0">
                    <a:pos x="7" y="77"/>
                  </a:cxn>
                  <a:cxn ang="0">
                    <a:pos x="9" y="110"/>
                  </a:cxn>
                  <a:cxn ang="0">
                    <a:pos x="11" y="138"/>
                  </a:cxn>
                  <a:cxn ang="0">
                    <a:pos x="8" y="167"/>
                  </a:cxn>
                  <a:cxn ang="0">
                    <a:pos x="26" y="177"/>
                  </a:cxn>
                  <a:cxn ang="0">
                    <a:pos x="43" y="188"/>
                  </a:cxn>
                  <a:cxn ang="0">
                    <a:pos x="57" y="211"/>
                  </a:cxn>
                  <a:cxn ang="0">
                    <a:pos x="79" y="231"/>
                  </a:cxn>
                  <a:cxn ang="0">
                    <a:pos x="108" y="250"/>
                  </a:cxn>
                  <a:cxn ang="0">
                    <a:pos x="108" y="260"/>
                  </a:cxn>
                  <a:cxn ang="0">
                    <a:pos x="93" y="292"/>
                  </a:cxn>
                  <a:cxn ang="0">
                    <a:pos x="55" y="321"/>
                  </a:cxn>
                  <a:cxn ang="0">
                    <a:pos x="15" y="351"/>
                  </a:cxn>
                  <a:cxn ang="0">
                    <a:pos x="5" y="369"/>
                  </a:cxn>
                  <a:cxn ang="0">
                    <a:pos x="0" y="397"/>
                  </a:cxn>
                  <a:cxn ang="0">
                    <a:pos x="3" y="414"/>
                  </a:cxn>
                  <a:cxn ang="0">
                    <a:pos x="14" y="435"/>
                  </a:cxn>
                  <a:cxn ang="0">
                    <a:pos x="40" y="456"/>
                  </a:cxn>
                  <a:cxn ang="0">
                    <a:pos x="62" y="465"/>
                  </a:cxn>
                  <a:cxn ang="0">
                    <a:pos x="83" y="475"/>
                  </a:cxn>
                  <a:cxn ang="0">
                    <a:pos x="102" y="469"/>
                  </a:cxn>
                  <a:cxn ang="0">
                    <a:pos x="127" y="475"/>
                  </a:cxn>
                  <a:cxn ang="0">
                    <a:pos x="136" y="475"/>
                  </a:cxn>
                  <a:cxn ang="0">
                    <a:pos x="129" y="493"/>
                  </a:cxn>
                  <a:cxn ang="0">
                    <a:pos x="130" y="512"/>
                  </a:cxn>
                  <a:cxn ang="0">
                    <a:pos x="136" y="518"/>
                  </a:cxn>
                  <a:cxn ang="0">
                    <a:pos x="144" y="518"/>
                  </a:cxn>
                  <a:cxn ang="0">
                    <a:pos x="148" y="482"/>
                  </a:cxn>
                  <a:cxn ang="0">
                    <a:pos x="152" y="469"/>
                  </a:cxn>
                  <a:cxn ang="0">
                    <a:pos x="166" y="453"/>
                  </a:cxn>
                  <a:cxn ang="0">
                    <a:pos x="191" y="426"/>
                  </a:cxn>
                  <a:cxn ang="0">
                    <a:pos x="200" y="383"/>
                  </a:cxn>
                  <a:cxn ang="0">
                    <a:pos x="200" y="358"/>
                  </a:cxn>
                  <a:cxn ang="0">
                    <a:pos x="218" y="338"/>
                  </a:cxn>
                  <a:cxn ang="0">
                    <a:pos x="222" y="292"/>
                  </a:cxn>
                  <a:cxn ang="0">
                    <a:pos x="229" y="264"/>
                  </a:cxn>
                  <a:cxn ang="0">
                    <a:pos x="229" y="221"/>
                  </a:cxn>
                  <a:cxn ang="0">
                    <a:pos x="229" y="196"/>
                  </a:cxn>
                  <a:cxn ang="0">
                    <a:pos x="218" y="167"/>
                  </a:cxn>
                  <a:cxn ang="0">
                    <a:pos x="195" y="161"/>
                  </a:cxn>
                  <a:cxn ang="0">
                    <a:pos x="184" y="161"/>
                  </a:cxn>
                  <a:cxn ang="0">
                    <a:pos x="186" y="136"/>
                  </a:cxn>
                  <a:cxn ang="0">
                    <a:pos x="202" y="110"/>
                  </a:cxn>
                  <a:cxn ang="0">
                    <a:pos x="211" y="97"/>
                  </a:cxn>
                  <a:cxn ang="0">
                    <a:pos x="205" y="95"/>
                  </a:cxn>
                  <a:cxn ang="0">
                    <a:pos x="198" y="71"/>
                  </a:cxn>
                </a:cxnLst>
                <a:rect l="0" t="0" r="r" b="b"/>
                <a:pathLst>
                  <a:path w="229" h="518">
                    <a:moveTo>
                      <a:pt x="198" y="71"/>
                    </a:moveTo>
                    <a:lnTo>
                      <a:pt x="198" y="52"/>
                    </a:lnTo>
                    <a:lnTo>
                      <a:pt x="186" y="36"/>
                    </a:lnTo>
                    <a:lnTo>
                      <a:pt x="115" y="14"/>
                    </a:lnTo>
                    <a:lnTo>
                      <a:pt x="41" y="0"/>
                    </a:lnTo>
                    <a:lnTo>
                      <a:pt x="37" y="14"/>
                    </a:lnTo>
                    <a:lnTo>
                      <a:pt x="32" y="36"/>
                    </a:lnTo>
                    <a:lnTo>
                      <a:pt x="18" y="50"/>
                    </a:lnTo>
                    <a:lnTo>
                      <a:pt x="7" y="77"/>
                    </a:lnTo>
                    <a:lnTo>
                      <a:pt x="9" y="110"/>
                    </a:lnTo>
                    <a:lnTo>
                      <a:pt x="11" y="138"/>
                    </a:lnTo>
                    <a:lnTo>
                      <a:pt x="8" y="167"/>
                    </a:lnTo>
                    <a:lnTo>
                      <a:pt x="26" y="177"/>
                    </a:lnTo>
                    <a:lnTo>
                      <a:pt x="43" y="188"/>
                    </a:lnTo>
                    <a:lnTo>
                      <a:pt x="57" y="211"/>
                    </a:lnTo>
                    <a:lnTo>
                      <a:pt x="79" y="231"/>
                    </a:lnTo>
                    <a:lnTo>
                      <a:pt x="108" y="250"/>
                    </a:lnTo>
                    <a:lnTo>
                      <a:pt x="108" y="260"/>
                    </a:lnTo>
                    <a:lnTo>
                      <a:pt x="93" y="292"/>
                    </a:lnTo>
                    <a:lnTo>
                      <a:pt x="55" y="321"/>
                    </a:lnTo>
                    <a:lnTo>
                      <a:pt x="15" y="351"/>
                    </a:lnTo>
                    <a:lnTo>
                      <a:pt x="5" y="369"/>
                    </a:lnTo>
                    <a:lnTo>
                      <a:pt x="0" y="397"/>
                    </a:lnTo>
                    <a:lnTo>
                      <a:pt x="3" y="414"/>
                    </a:lnTo>
                    <a:lnTo>
                      <a:pt x="14" y="435"/>
                    </a:lnTo>
                    <a:lnTo>
                      <a:pt x="40" y="456"/>
                    </a:lnTo>
                    <a:lnTo>
                      <a:pt x="62" y="465"/>
                    </a:lnTo>
                    <a:lnTo>
                      <a:pt x="83" y="475"/>
                    </a:lnTo>
                    <a:lnTo>
                      <a:pt x="102" y="469"/>
                    </a:lnTo>
                    <a:lnTo>
                      <a:pt x="127" y="475"/>
                    </a:lnTo>
                    <a:lnTo>
                      <a:pt x="136" y="475"/>
                    </a:lnTo>
                    <a:lnTo>
                      <a:pt x="129" y="493"/>
                    </a:lnTo>
                    <a:lnTo>
                      <a:pt x="130" y="512"/>
                    </a:lnTo>
                    <a:lnTo>
                      <a:pt x="136" y="518"/>
                    </a:lnTo>
                    <a:lnTo>
                      <a:pt x="144" y="518"/>
                    </a:lnTo>
                    <a:lnTo>
                      <a:pt x="148" y="482"/>
                    </a:lnTo>
                    <a:lnTo>
                      <a:pt x="152" y="469"/>
                    </a:lnTo>
                    <a:lnTo>
                      <a:pt x="166" y="453"/>
                    </a:lnTo>
                    <a:lnTo>
                      <a:pt x="191" y="426"/>
                    </a:lnTo>
                    <a:lnTo>
                      <a:pt x="200" y="383"/>
                    </a:lnTo>
                    <a:lnTo>
                      <a:pt x="200" y="358"/>
                    </a:lnTo>
                    <a:lnTo>
                      <a:pt x="218" y="338"/>
                    </a:lnTo>
                    <a:lnTo>
                      <a:pt x="222" y="292"/>
                    </a:lnTo>
                    <a:lnTo>
                      <a:pt x="229" y="264"/>
                    </a:lnTo>
                    <a:lnTo>
                      <a:pt x="229" y="221"/>
                    </a:lnTo>
                    <a:lnTo>
                      <a:pt x="229" y="196"/>
                    </a:lnTo>
                    <a:lnTo>
                      <a:pt x="218" y="167"/>
                    </a:lnTo>
                    <a:lnTo>
                      <a:pt x="195" y="161"/>
                    </a:lnTo>
                    <a:lnTo>
                      <a:pt x="184" y="161"/>
                    </a:lnTo>
                    <a:lnTo>
                      <a:pt x="186" y="136"/>
                    </a:lnTo>
                    <a:lnTo>
                      <a:pt x="202" y="110"/>
                    </a:lnTo>
                    <a:lnTo>
                      <a:pt x="211" y="97"/>
                    </a:lnTo>
                    <a:lnTo>
                      <a:pt x="205" y="95"/>
                    </a:lnTo>
                    <a:lnTo>
                      <a:pt x="198" y="71"/>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35" name="Freeform 34">
                <a:extLst>
                  <a:ext uri="{FF2B5EF4-FFF2-40B4-BE49-F238E27FC236}">
                    <a16:creationId xmlns:a16="http://schemas.microsoft.com/office/drawing/2014/main" id="{7F0CEFB9-AD8F-0604-50E4-36D4943777CE}"/>
                  </a:ext>
                </a:extLst>
              </p:cNvPr>
              <p:cNvSpPr>
                <a:spLocks/>
              </p:cNvSpPr>
              <p:nvPr/>
            </p:nvSpPr>
            <p:spPr bwMode="auto">
              <a:xfrm>
                <a:off x="9797418" y="2866322"/>
                <a:ext cx="118884" cy="208242"/>
              </a:xfrm>
              <a:custGeom>
                <a:avLst/>
                <a:gdLst/>
                <a:ahLst/>
                <a:cxnLst>
                  <a:cxn ang="0">
                    <a:pos x="46" y="57"/>
                  </a:cxn>
                  <a:cxn ang="0">
                    <a:pos x="43" y="40"/>
                  </a:cxn>
                  <a:cxn ang="0">
                    <a:pos x="48" y="12"/>
                  </a:cxn>
                  <a:cxn ang="0">
                    <a:pos x="52" y="4"/>
                  </a:cxn>
                  <a:cxn ang="0">
                    <a:pos x="47" y="0"/>
                  </a:cxn>
                  <a:cxn ang="0">
                    <a:pos x="27" y="0"/>
                  </a:cxn>
                  <a:cxn ang="0">
                    <a:pos x="21" y="0"/>
                  </a:cxn>
                  <a:cxn ang="0">
                    <a:pos x="7" y="11"/>
                  </a:cxn>
                  <a:cxn ang="0">
                    <a:pos x="0" y="29"/>
                  </a:cxn>
                  <a:cxn ang="0">
                    <a:pos x="64" y="296"/>
                  </a:cxn>
                  <a:cxn ang="0">
                    <a:pos x="176" y="279"/>
                  </a:cxn>
                  <a:cxn ang="0">
                    <a:pos x="169" y="241"/>
                  </a:cxn>
                  <a:cxn ang="0">
                    <a:pos x="157" y="219"/>
                  </a:cxn>
                  <a:cxn ang="0">
                    <a:pos x="145" y="205"/>
                  </a:cxn>
                  <a:cxn ang="0">
                    <a:pos x="136" y="201"/>
                  </a:cxn>
                  <a:cxn ang="0">
                    <a:pos x="122" y="189"/>
                  </a:cxn>
                  <a:cxn ang="0">
                    <a:pos x="107" y="173"/>
                  </a:cxn>
                  <a:cxn ang="0">
                    <a:pos x="94" y="155"/>
                  </a:cxn>
                  <a:cxn ang="0">
                    <a:pos x="83" y="130"/>
                  </a:cxn>
                  <a:cxn ang="0">
                    <a:pos x="70" y="108"/>
                  </a:cxn>
                  <a:cxn ang="0">
                    <a:pos x="82" y="97"/>
                  </a:cxn>
                  <a:cxn ang="0">
                    <a:pos x="57" y="78"/>
                  </a:cxn>
                  <a:cxn ang="0">
                    <a:pos x="46" y="57"/>
                  </a:cxn>
                </a:cxnLst>
                <a:rect l="0" t="0" r="r" b="b"/>
                <a:pathLst>
                  <a:path w="176" h="296">
                    <a:moveTo>
                      <a:pt x="46" y="57"/>
                    </a:moveTo>
                    <a:lnTo>
                      <a:pt x="43" y="40"/>
                    </a:lnTo>
                    <a:lnTo>
                      <a:pt x="48" y="12"/>
                    </a:lnTo>
                    <a:lnTo>
                      <a:pt x="52" y="4"/>
                    </a:lnTo>
                    <a:lnTo>
                      <a:pt x="47" y="0"/>
                    </a:lnTo>
                    <a:lnTo>
                      <a:pt x="27" y="0"/>
                    </a:lnTo>
                    <a:lnTo>
                      <a:pt x="21" y="0"/>
                    </a:lnTo>
                    <a:lnTo>
                      <a:pt x="7" y="11"/>
                    </a:lnTo>
                    <a:lnTo>
                      <a:pt x="0" y="29"/>
                    </a:lnTo>
                    <a:lnTo>
                      <a:pt x="64" y="296"/>
                    </a:lnTo>
                    <a:lnTo>
                      <a:pt x="176" y="279"/>
                    </a:lnTo>
                    <a:lnTo>
                      <a:pt x="169" y="241"/>
                    </a:lnTo>
                    <a:lnTo>
                      <a:pt x="157" y="219"/>
                    </a:lnTo>
                    <a:lnTo>
                      <a:pt x="145" y="205"/>
                    </a:lnTo>
                    <a:lnTo>
                      <a:pt x="136" y="201"/>
                    </a:lnTo>
                    <a:lnTo>
                      <a:pt x="122" y="189"/>
                    </a:lnTo>
                    <a:lnTo>
                      <a:pt x="107" y="173"/>
                    </a:lnTo>
                    <a:lnTo>
                      <a:pt x="94" y="155"/>
                    </a:lnTo>
                    <a:lnTo>
                      <a:pt x="83" y="130"/>
                    </a:lnTo>
                    <a:lnTo>
                      <a:pt x="70" y="108"/>
                    </a:lnTo>
                    <a:lnTo>
                      <a:pt x="82" y="97"/>
                    </a:lnTo>
                    <a:lnTo>
                      <a:pt x="57" y="78"/>
                    </a:lnTo>
                    <a:lnTo>
                      <a:pt x="46" y="57"/>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36" name="Freeform 35">
                <a:extLst>
                  <a:ext uri="{FF2B5EF4-FFF2-40B4-BE49-F238E27FC236}">
                    <a16:creationId xmlns:a16="http://schemas.microsoft.com/office/drawing/2014/main" id="{BEFE8F71-846B-115C-39B6-C8FA3E8165C9}"/>
                  </a:ext>
                </a:extLst>
              </p:cNvPr>
              <p:cNvSpPr>
                <a:spLocks/>
              </p:cNvSpPr>
              <p:nvPr/>
            </p:nvSpPr>
            <p:spPr bwMode="auto">
              <a:xfrm>
                <a:off x="9207027" y="2519250"/>
                <a:ext cx="693157" cy="469072"/>
              </a:xfrm>
              <a:custGeom>
                <a:avLst/>
                <a:gdLst/>
                <a:ahLst/>
                <a:cxnLst>
                  <a:cxn ang="0">
                    <a:pos x="901" y="497"/>
                  </a:cxn>
                  <a:cxn ang="0">
                    <a:pos x="907" y="497"/>
                  </a:cxn>
                  <a:cxn ang="0">
                    <a:pos x="927" y="497"/>
                  </a:cxn>
                  <a:cxn ang="0">
                    <a:pos x="932" y="501"/>
                  </a:cxn>
                  <a:cxn ang="0">
                    <a:pos x="938" y="491"/>
                  </a:cxn>
                  <a:cxn ang="0">
                    <a:pos x="978" y="461"/>
                  </a:cxn>
                  <a:cxn ang="0">
                    <a:pos x="1016" y="432"/>
                  </a:cxn>
                  <a:cxn ang="0">
                    <a:pos x="1031" y="400"/>
                  </a:cxn>
                  <a:cxn ang="0">
                    <a:pos x="1031" y="390"/>
                  </a:cxn>
                  <a:cxn ang="0">
                    <a:pos x="1002" y="371"/>
                  </a:cxn>
                  <a:cxn ang="0">
                    <a:pos x="980" y="351"/>
                  </a:cxn>
                  <a:cxn ang="0">
                    <a:pos x="966" y="328"/>
                  </a:cxn>
                  <a:cxn ang="0">
                    <a:pos x="949" y="317"/>
                  </a:cxn>
                  <a:cxn ang="0">
                    <a:pos x="931" y="307"/>
                  </a:cxn>
                  <a:cxn ang="0">
                    <a:pos x="934" y="278"/>
                  </a:cxn>
                  <a:cxn ang="0">
                    <a:pos x="932" y="250"/>
                  </a:cxn>
                  <a:cxn ang="0">
                    <a:pos x="930" y="217"/>
                  </a:cxn>
                  <a:cxn ang="0">
                    <a:pos x="941" y="190"/>
                  </a:cxn>
                  <a:cxn ang="0">
                    <a:pos x="955" y="176"/>
                  </a:cxn>
                  <a:cxn ang="0">
                    <a:pos x="960" y="154"/>
                  </a:cxn>
                  <a:cxn ang="0">
                    <a:pos x="964" y="140"/>
                  </a:cxn>
                  <a:cxn ang="0">
                    <a:pos x="978" y="114"/>
                  </a:cxn>
                  <a:cxn ang="0">
                    <a:pos x="962" y="103"/>
                  </a:cxn>
                  <a:cxn ang="0">
                    <a:pos x="946" y="101"/>
                  </a:cxn>
                  <a:cxn ang="0">
                    <a:pos x="931" y="92"/>
                  </a:cxn>
                  <a:cxn ang="0">
                    <a:pos x="910" y="57"/>
                  </a:cxn>
                  <a:cxn ang="0">
                    <a:pos x="887" y="33"/>
                  </a:cxn>
                  <a:cxn ang="0">
                    <a:pos x="842" y="0"/>
                  </a:cxn>
                  <a:cxn ang="0">
                    <a:pos x="130" y="129"/>
                  </a:cxn>
                  <a:cxn ang="0">
                    <a:pos x="116" y="75"/>
                  </a:cxn>
                  <a:cxn ang="0">
                    <a:pos x="82" y="99"/>
                  </a:cxn>
                  <a:cxn ang="0">
                    <a:pos x="55" y="117"/>
                  </a:cxn>
                  <a:cxn ang="0">
                    <a:pos x="25" y="137"/>
                  </a:cxn>
                  <a:cxn ang="0">
                    <a:pos x="0" y="157"/>
                  </a:cxn>
                  <a:cxn ang="0">
                    <a:pos x="83" y="669"/>
                  </a:cxn>
                  <a:cxn ang="0">
                    <a:pos x="880" y="526"/>
                  </a:cxn>
                  <a:cxn ang="0">
                    <a:pos x="887" y="508"/>
                  </a:cxn>
                  <a:cxn ang="0">
                    <a:pos x="901" y="497"/>
                  </a:cxn>
                </a:cxnLst>
                <a:rect l="0" t="0" r="r" b="b"/>
                <a:pathLst>
                  <a:path w="1031" h="669">
                    <a:moveTo>
                      <a:pt x="901" y="497"/>
                    </a:moveTo>
                    <a:lnTo>
                      <a:pt x="907" y="497"/>
                    </a:lnTo>
                    <a:lnTo>
                      <a:pt x="927" y="497"/>
                    </a:lnTo>
                    <a:lnTo>
                      <a:pt x="932" y="501"/>
                    </a:lnTo>
                    <a:lnTo>
                      <a:pt x="938" y="491"/>
                    </a:lnTo>
                    <a:lnTo>
                      <a:pt x="978" y="461"/>
                    </a:lnTo>
                    <a:lnTo>
                      <a:pt x="1016" y="432"/>
                    </a:lnTo>
                    <a:lnTo>
                      <a:pt x="1031" y="400"/>
                    </a:lnTo>
                    <a:lnTo>
                      <a:pt x="1031" y="390"/>
                    </a:lnTo>
                    <a:lnTo>
                      <a:pt x="1002" y="371"/>
                    </a:lnTo>
                    <a:lnTo>
                      <a:pt x="980" y="351"/>
                    </a:lnTo>
                    <a:lnTo>
                      <a:pt x="966" y="328"/>
                    </a:lnTo>
                    <a:lnTo>
                      <a:pt x="949" y="317"/>
                    </a:lnTo>
                    <a:lnTo>
                      <a:pt x="931" y="307"/>
                    </a:lnTo>
                    <a:lnTo>
                      <a:pt x="934" y="278"/>
                    </a:lnTo>
                    <a:lnTo>
                      <a:pt x="932" y="250"/>
                    </a:lnTo>
                    <a:lnTo>
                      <a:pt x="930" y="217"/>
                    </a:lnTo>
                    <a:lnTo>
                      <a:pt x="941" y="190"/>
                    </a:lnTo>
                    <a:lnTo>
                      <a:pt x="955" y="176"/>
                    </a:lnTo>
                    <a:lnTo>
                      <a:pt x="960" y="154"/>
                    </a:lnTo>
                    <a:lnTo>
                      <a:pt x="964" y="140"/>
                    </a:lnTo>
                    <a:lnTo>
                      <a:pt x="978" y="114"/>
                    </a:lnTo>
                    <a:lnTo>
                      <a:pt x="962" y="103"/>
                    </a:lnTo>
                    <a:lnTo>
                      <a:pt x="946" y="101"/>
                    </a:lnTo>
                    <a:lnTo>
                      <a:pt x="931" y="92"/>
                    </a:lnTo>
                    <a:lnTo>
                      <a:pt x="910" y="57"/>
                    </a:lnTo>
                    <a:lnTo>
                      <a:pt x="887" y="33"/>
                    </a:lnTo>
                    <a:lnTo>
                      <a:pt x="842" y="0"/>
                    </a:lnTo>
                    <a:lnTo>
                      <a:pt x="130" y="129"/>
                    </a:lnTo>
                    <a:lnTo>
                      <a:pt x="116" y="75"/>
                    </a:lnTo>
                    <a:lnTo>
                      <a:pt x="82" y="99"/>
                    </a:lnTo>
                    <a:lnTo>
                      <a:pt x="55" y="117"/>
                    </a:lnTo>
                    <a:lnTo>
                      <a:pt x="25" y="137"/>
                    </a:lnTo>
                    <a:lnTo>
                      <a:pt x="0" y="157"/>
                    </a:lnTo>
                    <a:lnTo>
                      <a:pt x="83" y="669"/>
                    </a:lnTo>
                    <a:lnTo>
                      <a:pt x="880" y="526"/>
                    </a:lnTo>
                    <a:lnTo>
                      <a:pt x="887" y="508"/>
                    </a:lnTo>
                    <a:lnTo>
                      <a:pt x="901" y="497"/>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37" name="Freeform 36">
                <a:extLst>
                  <a:ext uri="{FF2B5EF4-FFF2-40B4-BE49-F238E27FC236}">
                    <a16:creationId xmlns:a16="http://schemas.microsoft.com/office/drawing/2014/main" id="{62CD743E-8B05-684A-03A5-616FBE12BA8E}"/>
                  </a:ext>
                </a:extLst>
              </p:cNvPr>
              <p:cNvSpPr>
                <a:spLocks/>
              </p:cNvSpPr>
              <p:nvPr/>
            </p:nvSpPr>
            <p:spPr bwMode="auto">
              <a:xfrm>
                <a:off x="8556183" y="4401852"/>
                <a:ext cx="1073991" cy="881351"/>
              </a:xfrm>
              <a:custGeom>
                <a:avLst/>
                <a:gdLst/>
                <a:ahLst/>
                <a:cxnLst>
                  <a:cxn ang="0">
                    <a:pos x="1099" y="4"/>
                  </a:cxn>
                  <a:cxn ang="0">
                    <a:pos x="1158" y="57"/>
                  </a:cxn>
                  <a:cxn ang="0">
                    <a:pos x="1223" y="168"/>
                  </a:cxn>
                  <a:cxn ang="0">
                    <a:pos x="1321" y="346"/>
                  </a:cxn>
                  <a:cxn ang="0">
                    <a:pos x="1421" y="466"/>
                  </a:cxn>
                  <a:cxn ang="0">
                    <a:pos x="1407" y="475"/>
                  </a:cxn>
                  <a:cxn ang="0">
                    <a:pos x="1471" y="640"/>
                  </a:cxn>
                  <a:cxn ang="0">
                    <a:pos x="1566" y="797"/>
                  </a:cxn>
                  <a:cxn ang="0">
                    <a:pos x="1598" y="966"/>
                  </a:cxn>
                  <a:cxn ang="0">
                    <a:pos x="1582" y="1080"/>
                  </a:cxn>
                  <a:cxn ang="0">
                    <a:pos x="1578" y="1159"/>
                  </a:cxn>
                  <a:cxn ang="0">
                    <a:pos x="1535" y="1249"/>
                  </a:cxn>
                  <a:cxn ang="0">
                    <a:pos x="1539" y="1219"/>
                  </a:cxn>
                  <a:cxn ang="0">
                    <a:pos x="1502" y="1213"/>
                  </a:cxn>
                  <a:cxn ang="0">
                    <a:pos x="1446" y="1224"/>
                  </a:cxn>
                  <a:cxn ang="0">
                    <a:pos x="1402" y="1217"/>
                  </a:cxn>
                  <a:cxn ang="0">
                    <a:pos x="1402" y="1197"/>
                  </a:cxn>
                  <a:cxn ang="0">
                    <a:pos x="1442" y="1188"/>
                  </a:cxn>
                  <a:cxn ang="0">
                    <a:pos x="1385" y="1170"/>
                  </a:cxn>
                  <a:cxn ang="0">
                    <a:pos x="1344" y="1097"/>
                  </a:cxn>
                  <a:cxn ang="0">
                    <a:pos x="1278" y="1063"/>
                  </a:cxn>
                  <a:cxn ang="0">
                    <a:pos x="1223" y="972"/>
                  </a:cxn>
                  <a:cxn ang="0">
                    <a:pos x="1188" y="933"/>
                  </a:cxn>
                  <a:cxn ang="0">
                    <a:pos x="1176" y="883"/>
                  </a:cxn>
                  <a:cxn ang="0">
                    <a:pos x="1145" y="869"/>
                  </a:cxn>
                  <a:cxn ang="0">
                    <a:pos x="1123" y="891"/>
                  </a:cxn>
                  <a:cxn ang="0">
                    <a:pos x="1063" y="812"/>
                  </a:cxn>
                  <a:cxn ang="0">
                    <a:pos x="1051" y="775"/>
                  </a:cxn>
                  <a:cxn ang="0">
                    <a:pos x="1063" y="716"/>
                  </a:cxn>
                  <a:cxn ang="0">
                    <a:pos x="1065" y="668"/>
                  </a:cxn>
                  <a:cxn ang="0">
                    <a:pos x="1045" y="669"/>
                  </a:cxn>
                  <a:cxn ang="0">
                    <a:pos x="1026" y="658"/>
                  </a:cxn>
                  <a:cxn ang="0">
                    <a:pos x="1040" y="702"/>
                  </a:cxn>
                  <a:cxn ang="0">
                    <a:pos x="1017" y="711"/>
                  </a:cxn>
                  <a:cxn ang="0">
                    <a:pos x="984" y="659"/>
                  </a:cxn>
                  <a:cxn ang="0">
                    <a:pos x="995" y="584"/>
                  </a:cxn>
                  <a:cxn ang="0">
                    <a:pos x="998" y="475"/>
                  </a:cxn>
                  <a:cxn ang="0">
                    <a:pos x="952" y="400"/>
                  </a:cxn>
                  <a:cxn ang="0">
                    <a:pos x="895" y="371"/>
                  </a:cxn>
                  <a:cxn ang="0">
                    <a:pos x="834" y="329"/>
                  </a:cxn>
                  <a:cxn ang="0">
                    <a:pos x="783" y="265"/>
                  </a:cxn>
                  <a:cxn ang="0">
                    <a:pos x="714" y="215"/>
                  </a:cxn>
                  <a:cxn ang="0">
                    <a:pos x="643" y="219"/>
                  </a:cxn>
                  <a:cxn ang="0">
                    <a:pos x="634" y="262"/>
                  </a:cxn>
                  <a:cxn ang="0">
                    <a:pos x="585" y="272"/>
                  </a:cxn>
                  <a:cxn ang="0">
                    <a:pos x="457" y="325"/>
                  </a:cxn>
                  <a:cxn ang="0">
                    <a:pos x="421" y="268"/>
                  </a:cxn>
                  <a:cxn ang="0">
                    <a:pos x="417" y="239"/>
                  </a:cxn>
                  <a:cxn ang="0">
                    <a:pos x="389" y="214"/>
                  </a:cxn>
                  <a:cxn ang="0">
                    <a:pos x="390" y="197"/>
                  </a:cxn>
                  <a:cxn ang="0">
                    <a:pos x="376" y="208"/>
                  </a:cxn>
                  <a:cxn ang="0">
                    <a:pos x="349" y="214"/>
                  </a:cxn>
                  <a:cxn ang="0">
                    <a:pos x="353" y="239"/>
                  </a:cxn>
                  <a:cxn ang="0">
                    <a:pos x="290" y="207"/>
                  </a:cxn>
                  <a:cxn ang="0">
                    <a:pos x="210" y="186"/>
                  </a:cxn>
                  <a:cxn ang="0">
                    <a:pos x="102" y="194"/>
                  </a:cxn>
                  <a:cxn ang="0">
                    <a:pos x="38" y="175"/>
                  </a:cxn>
                  <a:cxn ang="0">
                    <a:pos x="0" y="114"/>
                  </a:cxn>
                  <a:cxn ang="0">
                    <a:pos x="49" y="81"/>
                  </a:cxn>
                  <a:cxn ang="0">
                    <a:pos x="533" y="95"/>
                  </a:cxn>
                  <a:cxn ang="0">
                    <a:pos x="1077" y="108"/>
                  </a:cxn>
                </a:cxnLst>
                <a:rect l="0" t="0" r="r" b="b"/>
                <a:pathLst>
                  <a:path w="1598" h="1256">
                    <a:moveTo>
                      <a:pt x="1066" y="0"/>
                    </a:moveTo>
                    <a:lnTo>
                      <a:pt x="1063" y="0"/>
                    </a:lnTo>
                    <a:lnTo>
                      <a:pt x="1099" y="4"/>
                    </a:lnTo>
                    <a:lnTo>
                      <a:pt x="1144" y="13"/>
                    </a:lnTo>
                    <a:lnTo>
                      <a:pt x="1152" y="42"/>
                    </a:lnTo>
                    <a:lnTo>
                      <a:pt x="1158" y="57"/>
                    </a:lnTo>
                    <a:lnTo>
                      <a:pt x="1174" y="71"/>
                    </a:lnTo>
                    <a:lnTo>
                      <a:pt x="1196" y="96"/>
                    </a:lnTo>
                    <a:lnTo>
                      <a:pt x="1223" y="168"/>
                    </a:lnTo>
                    <a:lnTo>
                      <a:pt x="1258" y="224"/>
                    </a:lnTo>
                    <a:lnTo>
                      <a:pt x="1296" y="304"/>
                    </a:lnTo>
                    <a:lnTo>
                      <a:pt x="1321" y="346"/>
                    </a:lnTo>
                    <a:lnTo>
                      <a:pt x="1378" y="423"/>
                    </a:lnTo>
                    <a:lnTo>
                      <a:pt x="1406" y="448"/>
                    </a:lnTo>
                    <a:lnTo>
                      <a:pt x="1421" y="466"/>
                    </a:lnTo>
                    <a:lnTo>
                      <a:pt x="1425" y="480"/>
                    </a:lnTo>
                    <a:lnTo>
                      <a:pt x="1419" y="530"/>
                    </a:lnTo>
                    <a:lnTo>
                      <a:pt x="1407" y="475"/>
                    </a:lnTo>
                    <a:lnTo>
                      <a:pt x="1400" y="530"/>
                    </a:lnTo>
                    <a:lnTo>
                      <a:pt x="1431" y="587"/>
                    </a:lnTo>
                    <a:lnTo>
                      <a:pt x="1471" y="640"/>
                    </a:lnTo>
                    <a:lnTo>
                      <a:pt x="1507" y="712"/>
                    </a:lnTo>
                    <a:lnTo>
                      <a:pt x="1534" y="755"/>
                    </a:lnTo>
                    <a:lnTo>
                      <a:pt x="1566" y="797"/>
                    </a:lnTo>
                    <a:lnTo>
                      <a:pt x="1586" y="843"/>
                    </a:lnTo>
                    <a:lnTo>
                      <a:pt x="1598" y="927"/>
                    </a:lnTo>
                    <a:lnTo>
                      <a:pt x="1598" y="966"/>
                    </a:lnTo>
                    <a:lnTo>
                      <a:pt x="1598" y="1017"/>
                    </a:lnTo>
                    <a:lnTo>
                      <a:pt x="1598" y="1062"/>
                    </a:lnTo>
                    <a:lnTo>
                      <a:pt x="1582" y="1080"/>
                    </a:lnTo>
                    <a:lnTo>
                      <a:pt x="1568" y="1102"/>
                    </a:lnTo>
                    <a:lnTo>
                      <a:pt x="1568" y="1126"/>
                    </a:lnTo>
                    <a:lnTo>
                      <a:pt x="1578" y="1159"/>
                    </a:lnTo>
                    <a:lnTo>
                      <a:pt x="1567" y="1202"/>
                    </a:lnTo>
                    <a:lnTo>
                      <a:pt x="1555" y="1237"/>
                    </a:lnTo>
                    <a:lnTo>
                      <a:pt x="1535" y="1249"/>
                    </a:lnTo>
                    <a:lnTo>
                      <a:pt x="1523" y="1256"/>
                    </a:lnTo>
                    <a:lnTo>
                      <a:pt x="1532" y="1233"/>
                    </a:lnTo>
                    <a:lnTo>
                      <a:pt x="1539" y="1219"/>
                    </a:lnTo>
                    <a:lnTo>
                      <a:pt x="1546" y="1197"/>
                    </a:lnTo>
                    <a:lnTo>
                      <a:pt x="1535" y="1198"/>
                    </a:lnTo>
                    <a:lnTo>
                      <a:pt x="1502" y="1213"/>
                    </a:lnTo>
                    <a:lnTo>
                      <a:pt x="1481" y="1220"/>
                    </a:lnTo>
                    <a:lnTo>
                      <a:pt x="1467" y="1215"/>
                    </a:lnTo>
                    <a:lnTo>
                      <a:pt x="1446" y="1224"/>
                    </a:lnTo>
                    <a:lnTo>
                      <a:pt x="1435" y="1233"/>
                    </a:lnTo>
                    <a:lnTo>
                      <a:pt x="1419" y="1230"/>
                    </a:lnTo>
                    <a:lnTo>
                      <a:pt x="1402" y="1217"/>
                    </a:lnTo>
                    <a:lnTo>
                      <a:pt x="1388" y="1206"/>
                    </a:lnTo>
                    <a:lnTo>
                      <a:pt x="1395" y="1198"/>
                    </a:lnTo>
                    <a:lnTo>
                      <a:pt x="1402" y="1197"/>
                    </a:lnTo>
                    <a:lnTo>
                      <a:pt x="1435" y="1201"/>
                    </a:lnTo>
                    <a:lnTo>
                      <a:pt x="1446" y="1198"/>
                    </a:lnTo>
                    <a:lnTo>
                      <a:pt x="1442" y="1188"/>
                    </a:lnTo>
                    <a:lnTo>
                      <a:pt x="1430" y="1180"/>
                    </a:lnTo>
                    <a:lnTo>
                      <a:pt x="1406" y="1181"/>
                    </a:lnTo>
                    <a:lnTo>
                      <a:pt x="1385" y="1170"/>
                    </a:lnTo>
                    <a:lnTo>
                      <a:pt x="1373" y="1141"/>
                    </a:lnTo>
                    <a:lnTo>
                      <a:pt x="1351" y="1116"/>
                    </a:lnTo>
                    <a:lnTo>
                      <a:pt x="1344" y="1097"/>
                    </a:lnTo>
                    <a:lnTo>
                      <a:pt x="1332" y="1081"/>
                    </a:lnTo>
                    <a:lnTo>
                      <a:pt x="1299" y="1074"/>
                    </a:lnTo>
                    <a:lnTo>
                      <a:pt x="1278" y="1063"/>
                    </a:lnTo>
                    <a:lnTo>
                      <a:pt x="1256" y="1055"/>
                    </a:lnTo>
                    <a:lnTo>
                      <a:pt x="1233" y="998"/>
                    </a:lnTo>
                    <a:lnTo>
                      <a:pt x="1223" y="972"/>
                    </a:lnTo>
                    <a:lnTo>
                      <a:pt x="1209" y="958"/>
                    </a:lnTo>
                    <a:lnTo>
                      <a:pt x="1201" y="944"/>
                    </a:lnTo>
                    <a:lnTo>
                      <a:pt x="1188" y="933"/>
                    </a:lnTo>
                    <a:lnTo>
                      <a:pt x="1170" y="923"/>
                    </a:lnTo>
                    <a:lnTo>
                      <a:pt x="1173" y="900"/>
                    </a:lnTo>
                    <a:lnTo>
                      <a:pt x="1176" y="883"/>
                    </a:lnTo>
                    <a:lnTo>
                      <a:pt x="1162" y="855"/>
                    </a:lnTo>
                    <a:lnTo>
                      <a:pt x="1147" y="861"/>
                    </a:lnTo>
                    <a:lnTo>
                      <a:pt x="1145" y="869"/>
                    </a:lnTo>
                    <a:lnTo>
                      <a:pt x="1148" y="898"/>
                    </a:lnTo>
                    <a:lnTo>
                      <a:pt x="1137" y="898"/>
                    </a:lnTo>
                    <a:lnTo>
                      <a:pt x="1123" y="891"/>
                    </a:lnTo>
                    <a:lnTo>
                      <a:pt x="1109" y="869"/>
                    </a:lnTo>
                    <a:lnTo>
                      <a:pt x="1080" y="829"/>
                    </a:lnTo>
                    <a:lnTo>
                      <a:pt x="1063" y="812"/>
                    </a:lnTo>
                    <a:lnTo>
                      <a:pt x="1062" y="804"/>
                    </a:lnTo>
                    <a:lnTo>
                      <a:pt x="1065" y="791"/>
                    </a:lnTo>
                    <a:lnTo>
                      <a:pt x="1051" y="775"/>
                    </a:lnTo>
                    <a:lnTo>
                      <a:pt x="1037" y="764"/>
                    </a:lnTo>
                    <a:lnTo>
                      <a:pt x="1051" y="733"/>
                    </a:lnTo>
                    <a:lnTo>
                      <a:pt x="1063" y="716"/>
                    </a:lnTo>
                    <a:lnTo>
                      <a:pt x="1070" y="701"/>
                    </a:lnTo>
                    <a:lnTo>
                      <a:pt x="1074" y="683"/>
                    </a:lnTo>
                    <a:lnTo>
                      <a:pt x="1065" y="668"/>
                    </a:lnTo>
                    <a:lnTo>
                      <a:pt x="1059" y="690"/>
                    </a:lnTo>
                    <a:lnTo>
                      <a:pt x="1045" y="683"/>
                    </a:lnTo>
                    <a:lnTo>
                      <a:pt x="1045" y="669"/>
                    </a:lnTo>
                    <a:lnTo>
                      <a:pt x="1031" y="651"/>
                    </a:lnTo>
                    <a:lnTo>
                      <a:pt x="1026" y="654"/>
                    </a:lnTo>
                    <a:lnTo>
                      <a:pt x="1026" y="658"/>
                    </a:lnTo>
                    <a:lnTo>
                      <a:pt x="1033" y="668"/>
                    </a:lnTo>
                    <a:lnTo>
                      <a:pt x="1038" y="686"/>
                    </a:lnTo>
                    <a:lnTo>
                      <a:pt x="1040" y="702"/>
                    </a:lnTo>
                    <a:lnTo>
                      <a:pt x="1040" y="709"/>
                    </a:lnTo>
                    <a:lnTo>
                      <a:pt x="1030" y="719"/>
                    </a:lnTo>
                    <a:lnTo>
                      <a:pt x="1017" y="711"/>
                    </a:lnTo>
                    <a:lnTo>
                      <a:pt x="1012" y="701"/>
                    </a:lnTo>
                    <a:lnTo>
                      <a:pt x="991" y="676"/>
                    </a:lnTo>
                    <a:lnTo>
                      <a:pt x="984" y="659"/>
                    </a:lnTo>
                    <a:lnTo>
                      <a:pt x="984" y="636"/>
                    </a:lnTo>
                    <a:lnTo>
                      <a:pt x="984" y="605"/>
                    </a:lnTo>
                    <a:lnTo>
                      <a:pt x="995" y="584"/>
                    </a:lnTo>
                    <a:lnTo>
                      <a:pt x="1005" y="540"/>
                    </a:lnTo>
                    <a:lnTo>
                      <a:pt x="1006" y="514"/>
                    </a:lnTo>
                    <a:lnTo>
                      <a:pt x="998" y="475"/>
                    </a:lnTo>
                    <a:lnTo>
                      <a:pt x="984" y="439"/>
                    </a:lnTo>
                    <a:lnTo>
                      <a:pt x="973" y="422"/>
                    </a:lnTo>
                    <a:lnTo>
                      <a:pt x="952" y="400"/>
                    </a:lnTo>
                    <a:lnTo>
                      <a:pt x="923" y="392"/>
                    </a:lnTo>
                    <a:lnTo>
                      <a:pt x="909" y="393"/>
                    </a:lnTo>
                    <a:lnTo>
                      <a:pt x="895" y="371"/>
                    </a:lnTo>
                    <a:lnTo>
                      <a:pt x="879" y="361"/>
                    </a:lnTo>
                    <a:lnTo>
                      <a:pt x="858" y="340"/>
                    </a:lnTo>
                    <a:lnTo>
                      <a:pt x="834" y="329"/>
                    </a:lnTo>
                    <a:lnTo>
                      <a:pt x="826" y="308"/>
                    </a:lnTo>
                    <a:lnTo>
                      <a:pt x="812" y="294"/>
                    </a:lnTo>
                    <a:lnTo>
                      <a:pt x="783" y="265"/>
                    </a:lnTo>
                    <a:lnTo>
                      <a:pt x="759" y="244"/>
                    </a:lnTo>
                    <a:lnTo>
                      <a:pt x="734" y="232"/>
                    </a:lnTo>
                    <a:lnTo>
                      <a:pt x="714" y="215"/>
                    </a:lnTo>
                    <a:lnTo>
                      <a:pt x="700" y="208"/>
                    </a:lnTo>
                    <a:lnTo>
                      <a:pt x="668" y="208"/>
                    </a:lnTo>
                    <a:lnTo>
                      <a:pt x="643" y="219"/>
                    </a:lnTo>
                    <a:lnTo>
                      <a:pt x="634" y="232"/>
                    </a:lnTo>
                    <a:lnTo>
                      <a:pt x="641" y="253"/>
                    </a:lnTo>
                    <a:lnTo>
                      <a:pt x="634" y="262"/>
                    </a:lnTo>
                    <a:lnTo>
                      <a:pt x="622" y="258"/>
                    </a:lnTo>
                    <a:lnTo>
                      <a:pt x="615" y="251"/>
                    </a:lnTo>
                    <a:lnTo>
                      <a:pt x="585" y="272"/>
                    </a:lnTo>
                    <a:lnTo>
                      <a:pt x="551" y="300"/>
                    </a:lnTo>
                    <a:lnTo>
                      <a:pt x="510" y="311"/>
                    </a:lnTo>
                    <a:lnTo>
                      <a:pt x="457" y="325"/>
                    </a:lnTo>
                    <a:lnTo>
                      <a:pt x="450" y="294"/>
                    </a:lnTo>
                    <a:lnTo>
                      <a:pt x="437" y="278"/>
                    </a:lnTo>
                    <a:lnTo>
                      <a:pt x="421" y="268"/>
                    </a:lnTo>
                    <a:lnTo>
                      <a:pt x="394" y="256"/>
                    </a:lnTo>
                    <a:lnTo>
                      <a:pt x="414" y="246"/>
                    </a:lnTo>
                    <a:lnTo>
                      <a:pt x="417" y="239"/>
                    </a:lnTo>
                    <a:lnTo>
                      <a:pt x="382" y="233"/>
                    </a:lnTo>
                    <a:lnTo>
                      <a:pt x="382" y="219"/>
                    </a:lnTo>
                    <a:lnTo>
                      <a:pt x="389" y="214"/>
                    </a:lnTo>
                    <a:lnTo>
                      <a:pt x="401" y="204"/>
                    </a:lnTo>
                    <a:lnTo>
                      <a:pt x="399" y="197"/>
                    </a:lnTo>
                    <a:lnTo>
                      <a:pt x="390" y="197"/>
                    </a:lnTo>
                    <a:lnTo>
                      <a:pt x="382" y="200"/>
                    </a:lnTo>
                    <a:lnTo>
                      <a:pt x="382" y="207"/>
                    </a:lnTo>
                    <a:lnTo>
                      <a:pt x="376" y="208"/>
                    </a:lnTo>
                    <a:lnTo>
                      <a:pt x="367" y="203"/>
                    </a:lnTo>
                    <a:lnTo>
                      <a:pt x="340" y="203"/>
                    </a:lnTo>
                    <a:lnTo>
                      <a:pt x="349" y="214"/>
                    </a:lnTo>
                    <a:lnTo>
                      <a:pt x="354" y="219"/>
                    </a:lnTo>
                    <a:lnTo>
                      <a:pt x="364" y="236"/>
                    </a:lnTo>
                    <a:lnTo>
                      <a:pt x="353" y="239"/>
                    </a:lnTo>
                    <a:lnTo>
                      <a:pt x="336" y="228"/>
                    </a:lnTo>
                    <a:lnTo>
                      <a:pt x="313" y="211"/>
                    </a:lnTo>
                    <a:lnTo>
                      <a:pt x="290" y="207"/>
                    </a:lnTo>
                    <a:lnTo>
                      <a:pt x="238" y="203"/>
                    </a:lnTo>
                    <a:lnTo>
                      <a:pt x="224" y="197"/>
                    </a:lnTo>
                    <a:lnTo>
                      <a:pt x="210" y="186"/>
                    </a:lnTo>
                    <a:lnTo>
                      <a:pt x="193" y="183"/>
                    </a:lnTo>
                    <a:lnTo>
                      <a:pt x="140" y="194"/>
                    </a:lnTo>
                    <a:lnTo>
                      <a:pt x="102" y="194"/>
                    </a:lnTo>
                    <a:lnTo>
                      <a:pt x="74" y="210"/>
                    </a:lnTo>
                    <a:lnTo>
                      <a:pt x="56" y="218"/>
                    </a:lnTo>
                    <a:lnTo>
                      <a:pt x="38" y="175"/>
                    </a:lnTo>
                    <a:lnTo>
                      <a:pt x="29" y="153"/>
                    </a:lnTo>
                    <a:lnTo>
                      <a:pt x="10" y="125"/>
                    </a:lnTo>
                    <a:lnTo>
                      <a:pt x="0" y="114"/>
                    </a:lnTo>
                    <a:lnTo>
                      <a:pt x="0" y="97"/>
                    </a:lnTo>
                    <a:lnTo>
                      <a:pt x="13" y="92"/>
                    </a:lnTo>
                    <a:lnTo>
                      <a:pt x="49" y="81"/>
                    </a:lnTo>
                    <a:lnTo>
                      <a:pt x="99" y="72"/>
                    </a:lnTo>
                    <a:lnTo>
                      <a:pt x="505" y="35"/>
                    </a:lnTo>
                    <a:lnTo>
                      <a:pt x="533" y="95"/>
                    </a:lnTo>
                    <a:lnTo>
                      <a:pt x="1036" y="64"/>
                    </a:lnTo>
                    <a:lnTo>
                      <a:pt x="1042" y="108"/>
                    </a:lnTo>
                    <a:lnTo>
                      <a:pt x="1077" y="108"/>
                    </a:lnTo>
                    <a:lnTo>
                      <a:pt x="1066" y="0"/>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38" name="Freeform 37">
                <a:extLst>
                  <a:ext uri="{FF2B5EF4-FFF2-40B4-BE49-F238E27FC236}">
                    <a16:creationId xmlns:a16="http://schemas.microsoft.com/office/drawing/2014/main" id="{66DE94B3-1BA3-18CD-B09A-83520C1DDE2F}"/>
                  </a:ext>
                </a:extLst>
              </p:cNvPr>
              <p:cNvSpPr>
                <a:spLocks/>
              </p:cNvSpPr>
              <p:nvPr/>
            </p:nvSpPr>
            <p:spPr bwMode="auto">
              <a:xfrm>
                <a:off x="7719962" y="4174679"/>
                <a:ext cx="673008" cy="620521"/>
              </a:xfrm>
              <a:custGeom>
                <a:avLst/>
                <a:gdLst/>
                <a:ahLst/>
                <a:cxnLst>
                  <a:cxn ang="0">
                    <a:pos x="969" y="808"/>
                  </a:cxn>
                  <a:cxn ang="0">
                    <a:pos x="940" y="802"/>
                  </a:cxn>
                  <a:cxn ang="0">
                    <a:pos x="880" y="765"/>
                  </a:cxn>
                  <a:cxn ang="0">
                    <a:pos x="836" y="734"/>
                  </a:cxn>
                  <a:cxn ang="0">
                    <a:pos x="854" y="713"/>
                  </a:cxn>
                  <a:cxn ang="0">
                    <a:pos x="915" y="705"/>
                  </a:cxn>
                  <a:cxn ang="0">
                    <a:pos x="891" y="647"/>
                  </a:cxn>
                  <a:cxn ang="0">
                    <a:pos x="810" y="670"/>
                  </a:cxn>
                  <a:cxn ang="0">
                    <a:pos x="814" y="654"/>
                  </a:cxn>
                  <a:cxn ang="0">
                    <a:pos x="851" y="623"/>
                  </a:cxn>
                  <a:cxn ang="0">
                    <a:pos x="825" y="544"/>
                  </a:cxn>
                  <a:cxn ang="0">
                    <a:pos x="464" y="450"/>
                  </a:cxn>
                  <a:cxn ang="0">
                    <a:pos x="464" y="402"/>
                  </a:cxn>
                  <a:cxn ang="0">
                    <a:pos x="476" y="347"/>
                  </a:cxn>
                  <a:cxn ang="0">
                    <a:pos x="495" y="319"/>
                  </a:cxn>
                  <a:cxn ang="0">
                    <a:pos x="533" y="233"/>
                  </a:cxn>
                  <a:cxn ang="0">
                    <a:pos x="547" y="198"/>
                  </a:cxn>
                  <a:cxn ang="0">
                    <a:pos x="563" y="128"/>
                  </a:cxn>
                  <a:cxn ang="0">
                    <a:pos x="535" y="76"/>
                  </a:cxn>
                  <a:cxn ang="0">
                    <a:pos x="519" y="49"/>
                  </a:cxn>
                  <a:cxn ang="0">
                    <a:pos x="533" y="11"/>
                  </a:cxn>
                  <a:cxn ang="0">
                    <a:pos x="0" y="255"/>
                  </a:cxn>
                  <a:cxn ang="0">
                    <a:pos x="59" y="351"/>
                  </a:cxn>
                  <a:cxn ang="0">
                    <a:pos x="74" y="409"/>
                  </a:cxn>
                  <a:cxn ang="0">
                    <a:pos x="74" y="518"/>
                  </a:cxn>
                  <a:cxn ang="0">
                    <a:pos x="50" y="600"/>
                  </a:cxn>
                  <a:cxn ang="0">
                    <a:pos x="50" y="718"/>
                  </a:cxn>
                  <a:cxn ang="0">
                    <a:pos x="80" y="744"/>
                  </a:cxn>
                  <a:cxn ang="0">
                    <a:pos x="136" y="737"/>
                  </a:cxn>
                  <a:cxn ang="0">
                    <a:pos x="243" y="765"/>
                  </a:cxn>
                  <a:cxn ang="0">
                    <a:pos x="399" y="780"/>
                  </a:cxn>
                  <a:cxn ang="0">
                    <a:pos x="428" y="759"/>
                  </a:cxn>
                  <a:cxn ang="0">
                    <a:pos x="382" y="749"/>
                  </a:cxn>
                  <a:cxn ang="0">
                    <a:pos x="422" y="727"/>
                  </a:cxn>
                  <a:cxn ang="0">
                    <a:pos x="532" y="780"/>
                  </a:cxn>
                  <a:cxn ang="0">
                    <a:pos x="539" y="824"/>
                  </a:cxn>
                  <a:cxn ang="0">
                    <a:pos x="610" y="854"/>
                  </a:cxn>
                  <a:cxn ang="0">
                    <a:pos x="665" y="847"/>
                  </a:cxn>
                  <a:cxn ang="0">
                    <a:pos x="726" y="822"/>
                  </a:cxn>
                  <a:cxn ang="0">
                    <a:pos x="779" y="840"/>
                  </a:cxn>
                  <a:cxn ang="0">
                    <a:pos x="779" y="774"/>
                  </a:cxn>
                  <a:cxn ang="0">
                    <a:pos x="828" y="806"/>
                  </a:cxn>
                  <a:cxn ang="0">
                    <a:pos x="923" y="847"/>
                  </a:cxn>
                  <a:cxn ang="0">
                    <a:pos x="930" y="887"/>
                  </a:cxn>
                  <a:cxn ang="0">
                    <a:pos x="962" y="867"/>
                  </a:cxn>
                  <a:cxn ang="0">
                    <a:pos x="994" y="847"/>
                  </a:cxn>
                </a:cxnLst>
                <a:rect l="0" t="0" r="r" b="b"/>
                <a:pathLst>
                  <a:path w="1002" h="887">
                    <a:moveTo>
                      <a:pt x="991" y="820"/>
                    </a:moveTo>
                    <a:lnTo>
                      <a:pt x="983" y="812"/>
                    </a:lnTo>
                    <a:lnTo>
                      <a:pt x="969" y="808"/>
                    </a:lnTo>
                    <a:lnTo>
                      <a:pt x="961" y="808"/>
                    </a:lnTo>
                    <a:lnTo>
                      <a:pt x="950" y="808"/>
                    </a:lnTo>
                    <a:lnTo>
                      <a:pt x="940" y="802"/>
                    </a:lnTo>
                    <a:lnTo>
                      <a:pt x="915" y="788"/>
                    </a:lnTo>
                    <a:lnTo>
                      <a:pt x="903" y="781"/>
                    </a:lnTo>
                    <a:lnTo>
                      <a:pt x="880" y="765"/>
                    </a:lnTo>
                    <a:lnTo>
                      <a:pt x="866" y="755"/>
                    </a:lnTo>
                    <a:lnTo>
                      <a:pt x="853" y="747"/>
                    </a:lnTo>
                    <a:lnTo>
                      <a:pt x="836" y="734"/>
                    </a:lnTo>
                    <a:lnTo>
                      <a:pt x="828" y="727"/>
                    </a:lnTo>
                    <a:lnTo>
                      <a:pt x="840" y="719"/>
                    </a:lnTo>
                    <a:lnTo>
                      <a:pt x="854" y="713"/>
                    </a:lnTo>
                    <a:lnTo>
                      <a:pt x="880" y="713"/>
                    </a:lnTo>
                    <a:lnTo>
                      <a:pt x="887" y="705"/>
                    </a:lnTo>
                    <a:lnTo>
                      <a:pt x="915" y="705"/>
                    </a:lnTo>
                    <a:lnTo>
                      <a:pt x="922" y="695"/>
                    </a:lnTo>
                    <a:lnTo>
                      <a:pt x="905" y="665"/>
                    </a:lnTo>
                    <a:lnTo>
                      <a:pt x="891" y="647"/>
                    </a:lnTo>
                    <a:lnTo>
                      <a:pt x="884" y="647"/>
                    </a:lnTo>
                    <a:lnTo>
                      <a:pt x="830" y="668"/>
                    </a:lnTo>
                    <a:lnTo>
                      <a:pt x="810" y="670"/>
                    </a:lnTo>
                    <a:lnTo>
                      <a:pt x="796" y="672"/>
                    </a:lnTo>
                    <a:lnTo>
                      <a:pt x="797" y="663"/>
                    </a:lnTo>
                    <a:lnTo>
                      <a:pt x="814" y="654"/>
                    </a:lnTo>
                    <a:lnTo>
                      <a:pt x="832" y="647"/>
                    </a:lnTo>
                    <a:lnTo>
                      <a:pt x="848" y="636"/>
                    </a:lnTo>
                    <a:lnTo>
                      <a:pt x="851" y="623"/>
                    </a:lnTo>
                    <a:lnTo>
                      <a:pt x="851" y="605"/>
                    </a:lnTo>
                    <a:lnTo>
                      <a:pt x="841" y="563"/>
                    </a:lnTo>
                    <a:lnTo>
                      <a:pt x="825" y="544"/>
                    </a:lnTo>
                    <a:lnTo>
                      <a:pt x="811" y="520"/>
                    </a:lnTo>
                    <a:lnTo>
                      <a:pt x="816" y="436"/>
                    </a:lnTo>
                    <a:lnTo>
                      <a:pt x="464" y="450"/>
                    </a:lnTo>
                    <a:lnTo>
                      <a:pt x="457" y="429"/>
                    </a:lnTo>
                    <a:lnTo>
                      <a:pt x="458" y="412"/>
                    </a:lnTo>
                    <a:lnTo>
                      <a:pt x="464" y="402"/>
                    </a:lnTo>
                    <a:lnTo>
                      <a:pt x="476" y="387"/>
                    </a:lnTo>
                    <a:lnTo>
                      <a:pt x="476" y="361"/>
                    </a:lnTo>
                    <a:lnTo>
                      <a:pt x="476" y="347"/>
                    </a:lnTo>
                    <a:lnTo>
                      <a:pt x="481" y="336"/>
                    </a:lnTo>
                    <a:lnTo>
                      <a:pt x="489" y="326"/>
                    </a:lnTo>
                    <a:lnTo>
                      <a:pt x="495" y="319"/>
                    </a:lnTo>
                    <a:lnTo>
                      <a:pt x="497" y="278"/>
                    </a:lnTo>
                    <a:lnTo>
                      <a:pt x="510" y="269"/>
                    </a:lnTo>
                    <a:lnTo>
                      <a:pt x="533" y="233"/>
                    </a:lnTo>
                    <a:lnTo>
                      <a:pt x="539" y="222"/>
                    </a:lnTo>
                    <a:lnTo>
                      <a:pt x="535" y="198"/>
                    </a:lnTo>
                    <a:lnTo>
                      <a:pt x="547" y="198"/>
                    </a:lnTo>
                    <a:lnTo>
                      <a:pt x="563" y="185"/>
                    </a:lnTo>
                    <a:lnTo>
                      <a:pt x="567" y="147"/>
                    </a:lnTo>
                    <a:lnTo>
                      <a:pt x="563" y="128"/>
                    </a:lnTo>
                    <a:lnTo>
                      <a:pt x="540" y="115"/>
                    </a:lnTo>
                    <a:lnTo>
                      <a:pt x="540" y="104"/>
                    </a:lnTo>
                    <a:lnTo>
                      <a:pt x="535" y="76"/>
                    </a:lnTo>
                    <a:lnTo>
                      <a:pt x="539" y="68"/>
                    </a:lnTo>
                    <a:lnTo>
                      <a:pt x="533" y="61"/>
                    </a:lnTo>
                    <a:lnTo>
                      <a:pt x="519" y="49"/>
                    </a:lnTo>
                    <a:lnTo>
                      <a:pt x="535" y="39"/>
                    </a:lnTo>
                    <a:lnTo>
                      <a:pt x="539" y="26"/>
                    </a:lnTo>
                    <a:lnTo>
                      <a:pt x="533" y="11"/>
                    </a:lnTo>
                    <a:lnTo>
                      <a:pt x="519" y="0"/>
                    </a:lnTo>
                    <a:lnTo>
                      <a:pt x="0" y="14"/>
                    </a:lnTo>
                    <a:lnTo>
                      <a:pt x="0" y="255"/>
                    </a:lnTo>
                    <a:lnTo>
                      <a:pt x="37" y="291"/>
                    </a:lnTo>
                    <a:lnTo>
                      <a:pt x="37" y="301"/>
                    </a:lnTo>
                    <a:lnTo>
                      <a:pt x="59" y="351"/>
                    </a:lnTo>
                    <a:lnTo>
                      <a:pt x="68" y="364"/>
                    </a:lnTo>
                    <a:lnTo>
                      <a:pt x="68" y="396"/>
                    </a:lnTo>
                    <a:lnTo>
                      <a:pt x="74" y="409"/>
                    </a:lnTo>
                    <a:lnTo>
                      <a:pt x="82" y="455"/>
                    </a:lnTo>
                    <a:lnTo>
                      <a:pt x="89" y="487"/>
                    </a:lnTo>
                    <a:lnTo>
                      <a:pt x="74" y="518"/>
                    </a:lnTo>
                    <a:lnTo>
                      <a:pt x="56" y="558"/>
                    </a:lnTo>
                    <a:lnTo>
                      <a:pt x="55" y="576"/>
                    </a:lnTo>
                    <a:lnTo>
                      <a:pt x="50" y="600"/>
                    </a:lnTo>
                    <a:lnTo>
                      <a:pt x="64" y="644"/>
                    </a:lnTo>
                    <a:lnTo>
                      <a:pt x="66" y="661"/>
                    </a:lnTo>
                    <a:lnTo>
                      <a:pt x="50" y="718"/>
                    </a:lnTo>
                    <a:lnTo>
                      <a:pt x="35" y="744"/>
                    </a:lnTo>
                    <a:lnTo>
                      <a:pt x="55" y="744"/>
                    </a:lnTo>
                    <a:lnTo>
                      <a:pt x="80" y="744"/>
                    </a:lnTo>
                    <a:lnTo>
                      <a:pt x="99" y="737"/>
                    </a:lnTo>
                    <a:lnTo>
                      <a:pt x="116" y="737"/>
                    </a:lnTo>
                    <a:lnTo>
                      <a:pt x="136" y="737"/>
                    </a:lnTo>
                    <a:lnTo>
                      <a:pt x="188" y="744"/>
                    </a:lnTo>
                    <a:lnTo>
                      <a:pt x="216" y="751"/>
                    </a:lnTo>
                    <a:lnTo>
                      <a:pt x="243" y="765"/>
                    </a:lnTo>
                    <a:lnTo>
                      <a:pt x="282" y="780"/>
                    </a:lnTo>
                    <a:lnTo>
                      <a:pt x="349" y="780"/>
                    </a:lnTo>
                    <a:lnTo>
                      <a:pt x="399" y="780"/>
                    </a:lnTo>
                    <a:lnTo>
                      <a:pt x="433" y="780"/>
                    </a:lnTo>
                    <a:lnTo>
                      <a:pt x="440" y="772"/>
                    </a:lnTo>
                    <a:lnTo>
                      <a:pt x="428" y="759"/>
                    </a:lnTo>
                    <a:lnTo>
                      <a:pt x="403" y="759"/>
                    </a:lnTo>
                    <a:lnTo>
                      <a:pt x="393" y="759"/>
                    </a:lnTo>
                    <a:lnTo>
                      <a:pt x="382" y="749"/>
                    </a:lnTo>
                    <a:lnTo>
                      <a:pt x="386" y="737"/>
                    </a:lnTo>
                    <a:lnTo>
                      <a:pt x="399" y="727"/>
                    </a:lnTo>
                    <a:lnTo>
                      <a:pt x="422" y="727"/>
                    </a:lnTo>
                    <a:lnTo>
                      <a:pt x="461" y="741"/>
                    </a:lnTo>
                    <a:lnTo>
                      <a:pt x="499" y="772"/>
                    </a:lnTo>
                    <a:lnTo>
                      <a:pt x="532" y="780"/>
                    </a:lnTo>
                    <a:lnTo>
                      <a:pt x="557" y="769"/>
                    </a:lnTo>
                    <a:lnTo>
                      <a:pt x="550" y="791"/>
                    </a:lnTo>
                    <a:lnTo>
                      <a:pt x="539" y="824"/>
                    </a:lnTo>
                    <a:lnTo>
                      <a:pt x="550" y="836"/>
                    </a:lnTo>
                    <a:lnTo>
                      <a:pt x="581" y="854"/>
                    </a:lnTo>
                    <a:lnTo>
                      <a:pt x="610" y="854"/>
                    </a:lnTo>
                    <a:lnTo>
                      <a:pt x="632" y="867"/>
                    </a:lnTo>
                    <a:lnTo>
                      <a:pt x="653" y="867"/>
                    </a:lnTo>
                    <a:lnTo>
                      <a:pt x="665" y="847"/>
                    </a:lnTo>
                    <a:lnTo>
                      <a:pt x="686" y="822"/>
                    </a:lnTo>
                    <a:lnTo>
                      <a:pt x="703" y="816"/>
                    </a:lnTo>
                    <a:lnTo>
                      <a:pt x="726" y="822"/>
                    </a:lnTo>
                    <a:lnTo>
                      <a:pt x="747" y="852"/>
                    </a:lnTo>
                    <a:lnTo>
                      <a:pt x="771" y="852"/>
                    </a:lnTo>
                    <a:lnTo>
                      <a:pt x="779" y="840"/>
                    </a:lnTo>
                    <a:lnTo>
                      <a:pt x="769" y="798"/>
                    </a:lnTo>
                    <a:lnTo>
                      <a:pt x="769" y="783"/>
                    </a:lnTo>
                    <a:lnTo>
                      <a:pt x="779" y="774"/>
                    </a:lnTo>
                    <a:lnTo>
                      <a:pt x="804" y="774"/>
                    </a:lnTo>
                    <a:lnTo>
                      <a:pt x="828" y="783"/>
                    </a:lnTo>
                    <a:lnTo>
                      <a:pt x="828" y="806"/>
                    </a:lnTo>
                    <a:lnTo>
                      <a:pt x="865" y="811"/>
                    </a:lnTo>
                    <a:lnTo>
                      <a:pt x="903" y="827"/>
                    </a:lnTo>
                    <a:lnTo>
                      <a:pt x="923" y="847"/>
                    </a:lnTo>
                    <a:lnTo>
                      <a:pt x="915" y="859"/>
                    </a:lnTo>
                    <a:lnTo>
                      <a:pt x="911" y="887"/>
                    </a:lnTo>
                    <a:lnTo>
                      <a:pt x="930" y="887"/>
                    </a:lnTo>
                    <a:lnTo>
                      <a:pt x="937" y="866"/>
                    </a:lnTo>
                    <a:lnTo>
                      <a:pt x="951" y="855"/>
                    </a:lnTo>
                    <a:lnTo>
                      <a:pt x="962" y="867"/>
                    </a:lnTo>
                    <a:lnTo>
                      <a:pt x="971" y="874"/>
                    </a:lnTo>
                    <a:lnTo>
                      <a:pt x="980" y="860"/>
                    </a:lnTo>
                    <a:lnTo>
                      <a:pt x="994" y="847"/>
                    </a:lnTo>
                    <a:lnTo>
                      <a:pt x="1002" y="837"/>
                    </a:lnTo>
                    <a:lnTo>
                      <a:pt x="991" y="820"/>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39" name="Freeform 38">
                <a:extLst>
                  <a:ext uri="{FF2B5EF4-FFF2-40B4-BE49-F238E27FC236}">
                    <a16:creationId xmlns:a16="http://schemas.microsoft.com/office/drawing/2014/main" id="{70AB21AF-A8EF-9CFD-1AA6-6FC33F067E0A}"/>
                  </a:ext>
                </a:extLst>
              </p:cNvPr>
              <p:cNvSpPr>
                <a:spLocks/>
              </p:cNvSpPr>
              <p:nvPr/>
            </p:nvSpPr>
            <p:spPr bwMode="auto">
              <a:xfrm>
                <a:off x="7639362" y="3617260"/>
                <a:ext cx="600468" cy="565831"/>
              </a:xfrm>
              <a:custGeom>
                <a:avLst/>
                <a:gdLst/>
                <a:ahLst/>
                <a:cxnLst>
                  <a:cxn ang="0">
                    <a:pos x="34" y="678"/>
                  </a:cxn>
                  <a:cxn ang="0">
                    <a:pos x="19" y="665"/>
                  </a:cxn>
                  <a:cxn ang="0">
                    <a:pos x="37" y="679"/>
                  </a:cxn>
                  <a:cxn ang="0">
                    <a:pos x="51" y="685"/>
                  </a:cxn>
                  <a:cxn ang="0">
                    <a:pos x="64" y="676"/>
                  </a:cxn>
                  <a:cxn ang="0">
                    <a:pos x="120" y="682"/>
                  </a:cxn>
                  <a:cxn ang="0">
                    <a:pos x="120" y="807"/>
                  </a:cxn>
                  <a:cxn ang="0">
                    <a:pos x="639" y="793"/>
                  </a:cxn>
                  <a:cxn ang="0">
                    <a:pos x="641" y="794"/>
                  </a:cxn>
                  <a:cxn ang="0">
                    <a:pos x="653" y="765"/>
                  </a:cxn>
                  <a:cxn ang="0">
                    <a:pos x="658" y="749"/>
                  </a:cxn>
                  <a:cxn ang="0">
                    <a:pos x="649" y="733"/>
                  </a:cxn>
                  <a:cxn ang="0">
                    <a:pos x="651" y="701"/>
                  </a:cxn>
                  <a:cxn ang="0">
                    <a:pos x="653" y="687"/>
                  </a:cxn>
                  <a:cxn ang="0">
                    <a:pos x="644" y="672"/>
                  </a:cxn>
                  <a:cxn ang="0">
                    <a:pos x="635" y="667"/>
                  </a:cxn>
                  <a:cxn ang="0">
                    <a:pos x="635" y="653"/>
                  </a:cxn>
                  <a:cxn ang="0">
                    <a:pos x="642" y="646"/>
                  </a:cxn>
                  <a:cxn ang="0">
                    <a:pos x="639" y="638"/>
                  </a:cxn>
                  <a:cxn ang="0">
                    <a:pos x="645" y="619"/>
                  </a:cxn>
                  <a:cxn ang="0">
                    <a:pos x="663" y="603"/>
                  </a:cxn>
                  <a:cxn ang="0">
                    <a:pos x="669" y="603"/>
                  </a:cxn>
                  <a:cxn ang="0">
                    <a:pos x="667" y="586"/>
                  </a:cxn>
                  <a:cxn ang="0">
                    <a:pos x="673" y="565"/>
                  </a:cxn>
                  <a:cxn ang="0">
                    <a:pos x="683" y="551"/>
                  </a:cxn>
                  <a:cxn ang="0">
                    <a:pos x="677" y="546"/>
                  </a:cxn>
                  <a:cxn ang="0">
                    <a:pos x="680" y="522"/>
                  </a:cxn>
                  <a:cxn ang="0">
                    <a:pos x="699" y="506"/>
                  </a:cxn>
                  <a:cxn ang="0">
                    <a:pos x="727" y="472"/>
                  </a:cxn>
                  <a:cxn ang="0">
                    <a:pos x="742" y="449"/>
                  </a:cxn>
                  <a:cxn ang="0">
                    <a:pos x="739" y="427"/>
                  </a:cxn>
                  <a:cxn ang="0">
                    <a:pos x="749" y="396"/>
                  </a:cxn>
                  <a:cxn ang="0">
                    <a:pos x="760" y="396"/>
                  </a:cxn>
                  <a:cxn ang="0">
                    <a:pos x="767" y="386"/>
                  </a:cxn>
                  <a:cxn ang="0">
                    <a:pos x="773" y="370"/>
                  </a:cxn>
                  <a:cxn ang="0">
                    <a:pos x="789" y="359"/>
                  </a:cxn>
                  <a:cxn ang="0">
                    <a:pos x="803" y="346"/>
                  </a:cxn>
                  <a:cxn ang="0">
                    <a:pos x="800" y="331"/>
                  </a:cxn>
                  <a:cxn ang="0">
                    <a:pos x="809" y="320"/>
                  </a:cxn>
                  <a:cxn ang="0">
                    <a:pos x="823" y="296"/>
                  </a:cxn>
                  <a:cxn ang="0">
                    <a:pos x="821" y="263"/>
                  </a:cxn>
                  <a:cxn ang="0">
                    <a:pos x="823" y="236"/>
                  </a:cxn>
                  <a:cxn ang="0">
                    <a:pos x="838" y="214"/>
                  </a:cxn>
                  <a:cxn ang="0">
                    <a:pos x="857" y="200"/>
                  </a:cxn>
                  <a:cxn ang="0">
                    <a:pos x="859" y="193"/>
                  </a:cxn>
                  <a:cxn ang="0">
                    <a:pos x="862" y="182"/>
                  </a:cxn>
                  <a:cxn ang="0">
                    <a:pos x="863" y="159"/>
                  </a:cxn>
                  <a:cxn ang="0">
                    <a:pos x="874" y="155"/>
                  </a:cxn>
                  <a:cxn ang="0">
                    <a:pos x="887" y="139"/>
                  </a:cxn>
                  <a:cxn ang="0">
                    <a:pos x="891" y="132"/>
                  </a:cxn>
                  <a:cxn ang="0">
                    <a:pos x="895" y="123"/>
                  </a:cxn>
                  <a:cxn ang="0">
                    <a:pos x="895" y="103"/>
                  </a:cxn>
                  <a:cxn ang="0">
                    <a:pos x="759" y="113"/>
                  </a:cxn>
                  <a:cxn ang="0">
                    <a:pos x="812" y="32"/>
                  </a:cxn>
                  <a:cxn ang="0">
                    <a:pos x="806" y="0"/>
                  </a:cxn>
                  <a:cxn ang="0">
                    <a:pos x="0" y="20"/>
                  </a:cxn>
                  <a:cxn ang="0">
                    <a:pos x="39" y="257"/>
                  </a:cxn>
                  <a:cxn ang="0">
                    <a:pos x="34" y="678"/>
                  </a:cxn>
                </a:cxnLst>
                <a:rect l="0" t="0" r="r" b="b"/>
                <a:pathLst>
                  <a:path w="895" h="807">
                    <a:moveTo>
                      <a:pt x="34" y="678"/>
                    </a:moveTo>
                    <a:lnTo>
                      <a:pt x="19" y="665"/>
                    </a:lnTo>
                    <a:lnTo>
                      <a:pt x="37" y="679"/>
                    </a:lnTo>
                    <a:lnTo>
                      <a:pt x="51" y="685"/>
                    </a:lnTo>
                    <a:lnTo>
                      <a:pt x="64" y="676"/>
                    </a:lnTo>
                    <a:lnTo>
                      <a:pt x="120" y="682"/>
                    </a:lnTo>
                    <a:lnTo>
                      <a:pt x="120" y="807"/>
                    </a:lnTo>
                    <a:lnTo>
                      <a:pt x="639" y="793"/>
                    </a:lnTo>
                    <a:lnTo>
                      <a:pt x="641" y="794"/>
                    </a:lnTo>
                    <a:lnTo>
                      <a:pt x="653" y="765"/>
                    </a:lnTo>
                    <a:lnTo>
                      <a:pt x="658" y="749"/>
                    </a:lnTo>
                    <a:lnTo>
                      <a:pt x="649" y="733"/>
                    </a:lnTo>
                    <a:lnTo>
                      <a:pt x="651" y="701"/>
                    </a:lnTo>
                    <a:lnTo>
                      <a:pt x="653" y="687"/>
                    </a:lnTo>
                    <a:lnTo>
                      <a:pt x="644" y="672"/>
                    </a:lnTo>
                    <a:lnTo>
                      <a:pt x="635" y="667"/>
                    </a:lnTo>
                    <a:lnTo>
                      <a:pt x="635" y="653"/>
                    </a:lnTo>
                    <a:lnTo>
                      <a:pt x="642" y="646"/>
                    </a:lnTo>
                    <a:lnTo>
                      <a:pt x="639" y="638"/>
                    </a:lnTo>
                    <a:lnTo>
                      <a:pt x="645" y="619"/>
                    </a:lnTo>
                    <a:lnTo>
                      <a:pt x="663" y="603"/>
                    </a:lnTo>
                    <a:lnTo>
                      <a:pt x="669" y="603"/>
                    </a:lnTo>
                    <a:lnTo>
                      <a:pt x="667" y="586"/>
                    </a:lnTo>
                    <a:lnTo>
                      <a:pt x="673" y="565"/>
                    </a:lnTo>
                    <a:lnTo>
                      <a:pt x="683" y="551"/>
                    </a:lnTo>
                    <a:lnTo>
                      <a:pt x="677" y="546"/>
                    </a:lnTo>
                    <a:lnTo>
                      <a:pt x="680" y="522"/>
                    </a:lnTo>
                    <a:lnTo>
                      <a:pt x="699" y="506"/>
                    </a:lnTo>
                    <a:lnTo>
                      <a:pt x="727" y="472"/>
                    </a:lnTo>
                    <a:lnTo>
                      <a:pt x="742" y="449"/>
                    </a:lnTo>
                    <a:lnTo>
                      <a:pt x="739" y="427"/>
                    </a:lnTo>
                    <a:lnTo>
                      <a:pt x="749" y="396"/>
                    </a:lnTo>
                    <a:lnTo>
                      <a:pt x="760" y="396"/>
                    </a:lnTo>
                    <a:lnTo>
                      <a:pt x="767" y="386"/>
                    </a:lnTo>
                    <a:lnTo>
                      <a:pt x="773" y="370"/>
                    </a:lnTo>
                    <a:lnTo>
                      <a:pt x="789" y="359"/>
                    </a:lnTo>
                    <a:lnTo>
                      <a:pt x="803" y="346"/>
                    </a:lnTo>
                    <a:lnTo>
                      <a:pt x="800" y="331"/>
                    </a:lnTo>
                    <a:lnTo>
                      <a:pt x="809" y="320"/>
                    </a:lnTo>
                    <a:lnTo>
                      <a:pt x="823" y="296"/>
                    </a:lnTo>
                    <a:lnTo>
                      <a:pt x="821" y="263"/>
                    </a:lnTo>
                    <a:lnTo>
                      <a:pt x="823" y="236"/>
                    </a:lnTo>
                    <a:lnTo>
                      <a:pt x="838" y="214"/>
                    </a:lnTo>
                    <a:lnTo>
                      <a:pt x="857" y="200"/>
                    </a:lnTo>
                    <a:lnTo>
                      <a:pt x="859" y="193"/>
                    </a:lnTo>
                    <a:lnTo>
                      <a:pt x="862" y="182"/>
                    </a:lnTo>
                    <a:lnTo>
                      <a:pt x="863" y="159"/>
                    </a:lnTo>
                    <a:lnTo>
                      <a:pt x="874" y="155"/>
                    </a:lnTo>
                    <a:lnTo>
                      <a:pt x="887" y="139"/>
                    </a:lnTo>
                    <a:lnTo>
                      <a:pt x="891" y="132"/>
                    </a:lnTo>
                    <a:lnTo>
                      <a:pt x="895" y="123"/>
                    </a:lnTo>
                    <a:lnTo>
                      <a:pt x="895" y="103"/>
                    </a:lnTo>
                    <a:lnTo>
                      <a:pt x="759" y="113"/>
                    </a:lnTo>
                    <a:lnTo>
                      <a:pt x="812" y="32"/>
                    </a:lnTo>
                    <a:lnTo>
                      <a:pt x="806" y="0"/>
                    </a:lnTo>
                    <a:lnTo>
                      <a:pt x="0" y="20"/>
                    </a:lnTo>
                    <a:lnTo>
                      <a:pt x="39" y="257"/>
                    </a:lnTo>
                    <a:lnTo>
                      <a:pt x="34" y="678"/>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40" name="Freeform 39">
                <a:extLst>
                  <a:ext uri="{FF2B5EF4-FFF2-40B4-BE49-F238E27FC236}">
                    <a16:creationId xmlns:a16="http://schemas.microsoft.com/office/drawing/2014/main" id="{19B2BAE1-EB9E-CC46-1219-69B613B7706C}"/>
                  </a:ext>
                </a:extLst>
              </p:cNvPr>
              <p:cNvSpPr>
                <a:spLocks/>
              </p:cNvSpPr>
              <p:nvPr/>
            </p:nvSpPr>
            <p:spPr bwMode="auto">
              <a:xfrm>
                <a:off x="8177364" y="3501570"/>
                <a:ext cx="1019586" cy="349175"/>
              </a:xfrm>
              <a:custGeom>
                <a:avLst/>
                <a:gdLst/>
                <a:ahLst/>
                <a:cxnLst>
                  <a:cxn ang="0">
                    <a:pos x="898" y="66"/>
                  </a:cxn>
                  <a:cxn ang="0">
                    <a:pos x="388" y="96"/>
                  </a:cxn>
                  <a:cxn ang="0">
                    <a:pos x="395" y="143"/>
                  </a:cxn>
                  <a:cxn ang="0">
                    <a:pos x="123" y="147"/>
                  </a:cxn>
                  <a:cxn ang="0">
                    <a:pos x="114" y="153"/>
                  </a:cxn>
                  <a:cxn ang="0">
                    <a:pos x="111" y="165"/>
                  </a:cxn>
                  <a:cxn ang="0">
                    <a:pos x="114" y="179"/>
                  </a:cxn>
                  <a:cxn ang="0">
                    <a:pos x="110" y="195"/>
                  </a:cxn>
                  <a:cxn ang="0">
                    <a:pos x="100" y="200"/>
                  </a:cxn>
                  <a:cxn ang="0">
                    <a:pos x="95" y="210"/>
                  </a:cxn>
                  <a:cxn ang="0">
                    <a:pos x="100" y="214"/>
                  </a:cxn>
                  <a:cxn ang="0">
                    <a:pos x="100" y="214"/>
                  </a:cxn>
                  <a:cxn ang="0">
                    <a:pos x="110" y="232"/>
                  </a:cxn>
                  <a:cxn ang="0">
                    <a:pos x="110" y="232"/>
                  </a:cxn>
                  <a:cxn ang="0">
                    <a:pos x="110" y="236"/>
                  </a:cxn>
                  <a:cxn ang="0">
                    <a:pos x="107" y="239"/>
                  </a:cxn>
                  <a:cxn ang="0">
                    <a:pos x="103" y="243"/>
                  </a:cxn>
                  <a:cxn ang="0">
                    <a:pos x="95" y="254"/>
                  </a:cxn>
                  <a:cxn ang="0">
                    <a:pos x="92" y="268"/>
                  </a:cxn>
                  <a:cxn ang="0">
                    <a:pos x="95" y="268"/>
                  </a:cxn>
                  <a:cxn ang="0">
                    <a:pos x="95" y="288"/>
                  </a:cxn>
                  <a:cxn ang="0">
                    <a:pos x="91" y="297"/>
                  </a:cxn>
                  <a:cxn ang="0">
                    <a:pos x="87" y="304"/>
                  </a:cxn>
                  <a:cxn ang="0">
                    <a:pos x="74" y="320"/>
                  </a:cxn>
                  <a:cxn ang="0">
                    <a:pos x="63" y="324"/>
                  </a:cxn>
                  <a:cxn ang="0">
                    <a:pos x="62" y="347"/>
                  </a:cxn>
                  <a:cxn ang="0">
                    <a:pos x="59" y="358"/>
                  </a:cxn>
                  <a:cxn ang="0">
                    <a:pos x="57" y="365"/>
                  </a:cxn>
                  <a:cxn ang="0">
                    <a:pos x="38" y="379"/>
                  </a:cxn>
                  <a:cxn ang="0">
                    <a:pos x="23" y="401"/>
                  </a:cxn>
                  <a:cxn ang="0">
                    <a:pos x="21" y="428"/>
                  </a:cxn>
                  <a:cxn ang="0">
                    <a:pos x="23" y="461"/>
                  </a:cxn>
                  <a:cxn ang="0">
                    <a:pos x="9" y="485"/>
                  </a:cxn>
                  <a:cxn ang="0">
                    <a:pos x="0" y="496"/>
                  </a:cxn>
                  <a:cxn ang="0">
                    <a:pos x="0" y="497"/>
                  </a:cxn>
                  <a:cxn ang="0">
                    <a:pos x="1083" y="414"/>
                  </a:cxn>
                  <a:cxn ang="0">
                    <a:pos x="1083" y="411"/>
                  </a:cxn>
                  <a:cxn ang="0">
                    <a:pos x="1083" y="407"/>
                  </a:cxn>
                  <a:cxn ang="0">
                    <a:pos x="1084" y="379"/>
                  </a:cxn>
                  <a:cxn ang="0">
                    <a:pos x="1086" y="367"/>
                  </a:cxn>
                  <a:cxn ang="0">
                    <a:pos x="1105" y="347"/>
                  </a:cxn>
                  <a:cxn ang="0">
                    <a:pos x="1120" y="347"/>
                  </a:cxn>
                  <a:cxn ang="0">
                    <a:pos x="1136" y="333"/>
                  </a:cxn>
                  <a:cxn ang="0">
                    <a:pos x="1133" y="317"/>
                  </a:cxn>
                  <a:cxn ang="0">
                    <a:pos x="1147" y="297"/>
                  </a:cxn>
                  <a:cxn ang="0">
                    <a:pos x="1304" y="203"/>
                  </a:cxn>
                  <a:cxn ang="0">
                    <a:pos x="1327" y="189"/>
                  </a:cxn>
                  <a:cxn ang="0">
                    <a:pos x="1337" y="172"/>
                  </a:cxn>
                  <a:cxn ang="0">
                    <a:pos x="1355" y="143"/>
                  </a:cxn>
                  <a:cxn ang="0">
                    <a:pos x="1367" y="142"/>
                  </a:cxn>
                  <a:cxn ang="0">
                    <a:pos x="1381" y="163"/>
                  </a:cxn>
                  <a:cxn ang="0">
                    <a:pos x="1402" y="143"/>
                  </a:cxn>
                  <a:cxn ang="0">
                    <a:pos x="1427" y="115"/>
                  </a:cxn>
                  <a:cxn ang="0">
                    <a:pos x="1478" y="106"/>
                  </a:cxn>
                  <a:cxn ang="0">
                    <a:pos x="1481" y="86"/>
                  </a:cxn>
                  <a:cxn ang="0">
                    <a:pos x="1496" y="63"/>
                  </a:cxn>
                  <a:cxn ang="0">
                    <a:pos x="1513" y="53"/>
                  </a:cxn>
                  <a:cxn ang="0">
                    <a:pos x="1520" y="56"/>
                  </a:cxn>
                  <a:cxn ang="0">
                    <a:pos x="1520" y="0"/>
                  </a:cxn>
                  <a:cxn ang="0">
                    <a:pos x="898" y="66"/>
                  </a:cxn>
                </a:cxnLst>
                <a:rect l="0" t="0" r="r" b="b"/>
                <a:pathLst>
                  <a:path w="1520" h="497">
                    <a:moveTo>
                      <a:pt x="898" y="66"/>
                    </a:moveTo>
                    <a:lnTo>
                      <a:pt x="388" y="96"/>
                    </a:lnTo>
                    <a:lnTo>
                      <a:pt x="395" y="143"/>
                    </a:lnTo>
                    <a:lnTo>
                      <a:pt x="123" y="147"/>
                    </a:lnTo>
                    <a:lnTo>
                      <a:pt x="114" y="153"/>
                    </a:lnTo>
                    <a:lnTo>
                      <a:pt x="111" y="165"/>
                    </a:lnTo>
                    <a:lnTo>
                      <a:pt x="114" y="179"/>
                    </a:lnTo>
                    <a:lnTo>
                      <a:pt x="110" y="195"/>
                    </a:lnTo>
                    <a:lnTo>
                      <a:pt x="100" y="200"/>
                    </a:lnTo>
                    <a:lnTo>
                      <a:pt x="95" y="210"/>
                    </a:lnTo>
                    <a:lnTo>
                      <a:pt x="100" y="214"/>
                    </a:lnTo>
                    <a:lnTo>
                      <a:pt x="100" y="214"/>
                    </a:lnTo>
                    <a:lnTo>
                      <a:pt x="110" y="232"/>
                    </a:lnTo>
                    <a:lnTo>
                      <a:pt x="110" y="232"/>
                    </a:lnTo>
                    <a:lnTo>
                      <a:pt x="110" y="236"/>
                    </a:lnTo>
                    <a:lnTo>
                      <a:pt x="107" y="239"/>
                    </a:lnTo>
                    <a:lnTo>
                      <a:pt x="103" y="243"/>
                    </a:lnTo>
                    <a:lnTo>
                      <a:pt x="95" y="254"/>
                    </a:lnTo>
                    <a:lnTo>
                      <a:pt x="92" y="268"/>
                    </a:lnTo>
                    <a:lnTo>
                      <a:pt x="95" y="268"/>
                    </a:lnTo>
                    <a:lnTo>
                      <a:pt x="95" y="288"/>
                    </a:lnTo>
                    <a:lnTo>
                      <a:pt x="91" y="297"/>
                    </a:lnTo>
                    <a:lnTo>
                      <a:pt x="87" y="304"/>
                    </a:lnTo>
                    <a:lnTo>
                      <a:pt x="74" y="320"/>
                    </a:lnTo>
                    <a:lnTo>
                      <a:pt x="63" y="324"/>
                    </a:lnTo>
                    <a:lnTo>
                      <a:pt x="62" y="347"/>
                    </a:lnTo>
                    <a:lnTo>
                      <a:pt x="59" y="358"/>
                    </a:lnTo>
                    <a:lnTo>
                      <a:pt x="57" y="365"/>
                    </a:lnTo>
                    <a:lnTo>
                      <a:pt x="38" y="379"/>
                    </a:lnTo>
                    <a:lnTo>
                      <a:pt x="23" y="401"/>
                    </a:lnTo>
                    <a:lnTo>
                      <a:pt x="21" y="428"/>
                    </a:lnTo>
                    <a:lnTo>
                      <a:pt x="23" y="461"/>
                    </a:lnTo>
                    <a:lnTo>
                      <a:pt x="9" y="485"/>
                    </a:lnTo>
                    <a:lnTo>
                      <a:pt x="0" y="496"/>
                    </a:lnTo>
                    <a:lnTo>
                      <a:pt x="0" y="497"/>
                    </a:lnTo>
                    <a:lnTo>
                      <a:pt x="1083" y="414"/>
                    </a:lnTo>
                    <a:lnTo>
                      <a:pt x="1083" y="411"/>
                    </a:lnTo>
                    <a:lnTo>
                      <a:pt x="1083" y="407"/>
                    </a:lnTo>
                    <a:lnTo>
                      <a:pt x="1084" y="379"/>
                    </a:lnTo>
                    <a:lnTo>
                      <a:pt x="1086" y="367"/>
                    </a:lnTo>
                    <a:lnTo>
                      <a:pt x="1105" y="347"/>
                    </a:lnTo>
                    <a:lnTo>
                      <a:pt x="1120" y="347"/>
                    </a:lnTo>
                    <a:lnTo>
                      <a:pt x="1136" y="333"/>
                    </a:lnTo>
                    <a:lnTo>
                      <a:pt x="1133" y="317"/>
                    </a:lnTo>
                    <a:lnTo>
                      <a:pt x="1147" y="297"/>
                    </a:lnTo>
                    <a:lnTo>
                      <a:pt x="1304" y="203"/>
                    </a:lnTo>
                    <a:lnTo>
                      <a:pt x="1327" y="189"/>
                    </a:lnTo>
                    <a:lnTo>
                      <a:pt x="1337" y="172"/>
                    </a:lnTo>
                    <a:lnTo>
                      <a:pt x="1355" y="143"/>
                    </a:lnTo>
                    <a:lnTo>
                      <a:pt x="1367" y="142"/>
                    </a:lnTo>
                    <a:lnTo>
                      <a:pt x="1381" y="163"/>
                    </a:lnTo>
                    <a:lnTo>
                      <a:pt x="1402" y="143"/>
                    </a:lnTo>
                    <a:lnTo>
                      <a:pt x="1427" y="115"/>
                    </a:lnTo>
                    <a:lnTo>
                      <a:pt x="1478" y="106"/>
                    </a:lnTo>
                    <a:lnTo>
                      <a:pt x="1481" y="86"/>
                    </a:lnTo>
                    <a:lnTo>
                      <a:pt x="1496" y="63"/>
                    </a:lnTo>
                    <a:lnTo>
                      <a:pt x="1513" y="53"/>
                    </a:lnTo>
                    <a:lnTo>
                      <a:pt x="1520" y="56"/>
                    </a:lnTo>
                    <a:lnTo>
                      <a:pt x="1520" y="0"/>
                    </a:lnTo>
                    <a:lnTo>
                      <a:pt x="898" y="66"/>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41" name="Freeform 40">
                <a:extLst>
                  <a:ext uri="{FF2B5EF4-FFF2-40B4-BE49-F238E27FC236}">
                    <a16:creationId xmlns:a16="http://schemas.microsoft.com/office/drawing/2014/main" id="{671EF89D-6E13-2436-1F50-170426E4623E}"/>
                  </a:ext>
                </a:extLst>
              </p:cNvPr>
              <p:cNvSpPr>
                <a:spLocks/>
              </p:cNvSpPr>
              <p:nvPr/>
            </p:nvSpPr>
            <p:spPr bwMode="auto">
              <a:xfrm>
                <a:off x="8904777" y="3387982"/>
                <a:ext cx="1017571" cy="469072"/>
              </a:xfrm>
              <a:custGeom>
                <a:avLst/>
                <a:gdLst/>
                <a:ahLst/>
                <a:cxnLst>
                  <a:cxn ang="0">
                    <a:pos x="1485" y="130"/>
                  </a:cxn>
                  <a:cxn ang="0">
                    <a:pos x="1465" y="176"/>
                  </a:cxn>
                  <a:cxn ang="0">
                    <a:pos x="1443" y="148"/>
                  </a:cxn>
                  <a:cxn ang="0">
                    <a:pos x="1393" y="140"/>
                  </a:cxn>
                  <a:cxn ang="0">
                    <a:pos x="1340" y="162"/>
                  </a:cxn>
                  <a:cxn ang="0">
                    <a:pos x="1324" y="149"/>
                  </a:cxn>
                  <a:cxn ang="0">
                    <a:pos x="1311" y="117"/>
                  </a:cxn>
                  <a:cxn ang="0">
                    <a:pos x="1307" y="83"/>
                  </a:cxn>
                  <a:cxn ang="0">
                    <a:pos x="1321" y="94"/>
                  </a:cxn>
                  <a:cxn ang="0">
                    <a:pos x="1346" y="134"/>
                  </a:cxn>
                  <a:cxn ang="0">
                    <a:pos x="1372" y="117"/>
                  </a:cxn>
                  <a:cxn ang="0">
                    <a:pos x="1415" y="99"/>
                  </a:cxn>
                  <a:cxn ang="0">
                    <a:pos x="1428" y="81"/>
                  </a:cxn>
                  <a:cxn ang="0">
                    <a:pos x="1420" y="73"/>
                  </a:cxn>
                  <a:cxn ang="0">
                    <a:pos x="1413" y="56"/>
                  </a:cxn>
                  <a:cxn ang="0">
                    <a:pos x="1451" y="52"/>
                  </a:cxn>
                  <a:cxn ang="0">
                    <a:pos x="1420" y="0"/>
                  </a:cxn>
                  <a:cxn ang="0">
                    <a:pos x="437" y="163"/>
                  </a:cxn>
                  <a:cxn ang="0">
                    <a:pos x="413" y="226"/>
                  </a:cxn>
                  <a:cxn ang="0">
                    <a:pos x="344" y="278"/>
                  </a:cxn>
                  <a:cxn ang="0">
                    <a:pos x="284" y="305"/>
                  </a:cxn>
                  <a:cxn ang="0">
                    <a:pos x="244" y="352"/>
                  </a:cxn>
                  <a:cxn ang="0">
                    <a:pos x="50" y="480"/>
                  </a:cxn>
                  <a:cxn ang="0">
                    <a:pos x="22" y="510"/>
                  </a:cxn>
                  <a:cxn ang="0">
                    <a:pos x="0" y="570"/>
                  </a:cxn>
                  <a:cxn ang="0">
                    <a:pos x="259" y="549"/>
                  </a:cxn>
                  <a:cxn ang="0">
                    <a:pos x="419" y="484"/>
                  </a:cxn>
                  <a:cxn ang="0">
                    <a:pos x="516" y="484"/>
                  </a:cxn>
                  <a:cxn ang="0">
                    <a:pos x="610" y="470"/>
                  </a:cxn>
                  <a:cxn ang="0">
                    <a:pos x="844" y="492"/>
                  </a:cxn>
                  <a:cxn ang="0">
                    <a:pos x="1141" y="650"/>
                  </a:cxn>
                  <a:cxn ang="0">
                    <a:pos x="1204" y="620"/>
                  </a:cxn>
                  <a:cxn ang="0">
                    <a:pos x="1243" y="517"/>
                  </a:cxn>
                  <a:cxn ang="0">
                    <a:pos x="1254" y="478"/>
                  </a:cxn>
                  <a:cxn ang="0">
                    <a:pos x="1256" y="458"/>
                  </a:cxn>
                  <a:cxn ang="0">
                    <a:pos x="1268" y="455"/>
                  </a:cxn>
                  <a:cxn ang="0">
                    <a:pos x="1307" y="459"/>
                  </a:cxn>
                  <a:cxn ang="0">
                    <a:pos x="1313" y="434"/>
                  </a:cxn>
                  <a:cxn ang="0">
                    <a:pos x="1350" y="431"/>
                  </a:cxn>
                  <a:cxn ang="0">
                    <a:pos x="1388" y="415"/>
                  </a:cxn>
                  <a:cxn ang="0">
                    <a:pos x="1418" y="416"/>
                  </a:cxn>
                  <a:cxn ang="0">
                    <a:pos x="1438" y="365"/>
                  </a:cxn>
                  <a:cxn ang="0">
                    <a:pos x="1440" y="351"/>
                  </a:cxn>
                  <a:cxn ang="0">
                    <a:pos x="1433" y="346"/>
                  </a:cxn>
                  <a:cxn ang="0">
                    <a:pos x="1414" y="353"/>
                  </a:cxn>
                  <a:cxn ang="0">
                    <a:pos x="1388" y="370"/>
                  </a:cxn>
                  <a:cxn ang="0">
                    <a:pos x="1317" y="376"/>
                  </a:cxn>
                  <a:cxn ang="0">
                    <a:pos x="1318" y="353"/>
                  </a:cxn>
                  <a:cxn ang="0">
                    <a:pos x="1363" y="359"/>
                  </a:cxn>
                  <a:cxn ang="0">
                    <a:pos x="1374" y="331"/>
                  </a:cxn>
                  <a:cxn ang="0">
                    <a:pos x="1389" y="306"/>
                  </a:cxn>
                  <a:cxn ang="0">
                    <a:pos x="1346" y="284"/>
                  </a:cxn>
                  <a:cxn ang="0">
                    <a:pos x="1302" y="262"/>
                  </a:cxn>
                  <a:cxn ang="0">
                    <a:pos x="1368" y="273"/>
                  </a:cxn>
                  <a:cxn ang="0">
                    <a:pos x="1360" y="251"/>
                  </a:cxn>
                  <a:cxn ang="0">
                    <a:pos x="1382" y="238"/>
                  </a:cxn>
                  <a:cxn ang="0">
                    <a:pos x="1407" y="267"/>
                  </a:cxn>
                  <a:cxn ang="0">
                    <a:pos x="1443" y="270"/>
                  </a:cxn>
                  <a:cxn ang="0">
                    <a:pos x="1471" y="245"/>
                  </a:cxn>
                  <a:cxn ang="0">
                    <a:pos x="1482" y="212"/>
                  </a:cxn>
                  <a:cxn ang="0">
                    <a:pos x="1501" y="204"/>
                  </a:cxn>
                  <a:cxn ang="0">
                    <a:pos x="1515" y="170"/>
                  </a:cxn>
                </a:cxnLst>
                <a:rect l="0" t="0" r="r" b="b"/>
                <a:pathLst>
                  <a:path w="1515" h="670">
                    <a:moveTo>
                      <a:pt x="1507" y="155"/>
                    </a:moveTo>
                    <a:lnTo>
                      <a:pt x="1499" y="144"/>
                    </a:lnTo>
                    <a:lnTo>
                      <a:pt x="1485" y="130"/>
                    </a:lnTo>
                    <a:lnTo>
                      <a:pt x="1475" y="130"/>
                    </a:lnTo>
                    <a:lnTo>
                      <a:pt x="1467" y="136"/>
                    </a:lnTo>
                    <a:lnTo>
                      <a:pt x="1465" y="176"/>
                    </a:lnTo>
                    <a:lnTo>
                      <a:pt x="1463" y="184"/>
                    </a:lnTo>
                    <a:lnTo>
                      <a:pt x="1451" y="174"/>
                    </a:lnTo>
                    <a:lnTo>
                      <a:pt x="1443" y="148"/>
                    </a:lnTo>
                    <a:lnTo>
                      <a:pt x="1438" y="130"/>
                    </a:lnTo>
                    <a:lnTo>
                      <a:pt x="1421" y="126"/>
                    </a:lnTo>
                    <a:lnTo>
                      <a:pt x="1393" y="140"/>
                    </a:lnTo>
                    <a:lnTo>
                      <a:pt x="1385" y="140"/>
                    </a:lnTo>
                    <a:lnTo>
                      <a:pt x="1358" y="147"/>
                    </a:lnTo>
                    <a:lnTo>
                      <a:pt x="1340" y="162"/>
                    </a:lnTo>
                    <a:lnTo>
                      <a:pt x="1327" y="179"/>
                    </a:lnTo>
                    <a:lnTo>
                      <a:pt x="1324" y="170"/>
                    </a:lnTo>
                    <a:lnTo>
                      <a:pt x="1324" y="149"/>
                    </a:lnTo>
                    <a:lnTo>
                      <a:pt x="1327" y="140"/>
                    </a:lnTo>
                    <a:lnTo>
                      <a:pt x="1315" y="126"/>
                    </a:lnTo>
                    <a:lnTo>
                      <a:pt x="1311" y="117"/>
                    </a:lnTo>
                    <a:lnTo>
                      <a:pt x="1307" y="104"/>
                    </a:lnTo>
                    <a:lnTo>
                      <a:pt x="1307" y="93"/>
                    </a:lnTo>
                    <a:lnTo>
                      <a:pt x="1307" y="83"/>
                    </a:lnTo>
                    <a:lnTo>
                      <a:pt x="1313" y="74"/>
                    </a:lnTo>
                    <a:lnTo>
                      <a:pt x="1317" y="74"/>
                    </a:lnTo>
                    <a:lnTo>
                      <a:pt x="1321" y="94"/>
                    </a:lnTo>
                    <a:lnTo>
                      <a:pt x="1327" y="119"/>
                    </a:lnTo>
                    <a:lnTo>
                      <a:pt x="1335" y="142"/>
                    </a:lnTo>
                    <a:lnTo>
                      <a:pt x="1346" y="134"/>
                    </a:lnTo>
                    <a:lnTo>
                      <a:pt x="1354" y="130"/>
                    </a:lnTo>
                    <a:lnTo>
                      <a:pt x="1367" y="122"/>
                    </a:lnTo>
                    <a:lnTo>
                      <a:pt x="1372" y="117"/>
                    </a:lnTo>
                    <a:lnTo>
                      <a:pt x="1390" y="109"/>
                    </a:lnTo>
                    <a:lnTo>
                      <a:pt x="1395" y="99"/>
                    </a:lnTo>
                    <a:lnTo>
                      <a:pt x="1415" y="99"/>
                    </a:lnTo>
                    <a:lnTo>
                      <a:pt x="1421" y="88"/>
                    </a:lnTo>
                    <a:lnTo>
                      <a:pt x="1428" y="81"/>
                    </a:lnTo>
                    <a:lnTo>
                      <a:pt x="1428" y="81"/>
                    </a:lnTo>
                    <a:lnTo>
                      <a:pt x="1421" y="74"/>
                    </a:lnTo>
                    <a:lnTo>
                      <a:pt x="1421" y="74"/>
                    </a:lnTo>
                    <a:lnTo>
                      <a:pt x="1420" y="73"/>
                    </a:lnTo>
                    <a:lnTo>
                      <a:pt x="1407" y="62"/>
                    </a:lnTo>
                    <a:lnTo>
                      <a:pt x="1407" y="56"/>
                    </a:lnTo>
                    <a:lnTo>
                      <a:pt x="1413" y="56"/>
                    </a:lnTo>
                    <a:lnTo>
                      <a:pt x="1436" y="65"/>
                    </a:lnTo>
                    <a:lnTo>
                      <a:pt x="1449" y="62"/>
                    </a:lnTo>
                    <a:lnTo>
                      <a:pt x="1451" y="52"/>
                    </a:lnTo>
                    <a:lnTo>
                      <a:pt x="1438" y="31"/>
                    </a:lnTo>
                    <a:lnTo>
                      <a:pt x="1431" y="18"/>
                    </a:lnTo>
                    <a:lnTo>
                      <a:pt x="1420" y="0"/>
                    </a:lnTo>
                    <a:lnTo>
                      <a:pt x="1014" y="81"/>
                    </a:lnTo>
                    <a:lnTo>
                      <a:pt x="722" y="127"/>
                    </a:lnTo>
                    <a:lnTo>
                      <a:pt x="437" y="163"/>
                    </a:lnTo>
                    <a:lnTo>
                      <a:pt x="437" y="219"/>
                    </a:lnTo>
                    <a:lnTo>
                      <a:pt x="430" y="216"/>
                    </a:lnTo>
                    <a:lnTo>
                      <a:pt x="413" y="226"/>
                    </a:lnTo>
                    <a:lnTo>
                      <a:pt x="398" y="249"/>
                    </a:lnTo>
                    <a:lnTo>
                      <a:pt x="395" y="269"/>
                    </a:lnTo>
                    <a:lnTo>
                      <a:pt x="344" y="278"/>
                    </a:lnTo>
                    <a:lnTo>
                      <a:pt x="319" y="306"/>
                    </a:lnTo>
                    <a:lnTo>
                      <a:pt x="298" y="326"/>
                    </a:lnTo>
                    <a:lnTo>
                      <a:pt x="284" y="305"/>
                    </a:lnTo>
                    <a:lnTo>
                      <a:pt x="272" y="306"/>
                    </a:lnTo>
                    <a:lnTo>
                      <a:pt x="254" y="335"/>
                    </a:lnTo>
                    <a:lnTo>
                      <a:pt x="244" y="352"/>
                    </a:lnTo>
                    <a:lnTo>
                      <a:pt x="221" y="366"/>
                    </a:lnTo>
                    <a:lnTo>
                      <a:pt x="64" y="460"/>
                    </a:lnTo>
                    <a:lnTo>
                      <a:pt x="50" y="480"/>
                    </a:lnTo>
                    <a:lnTo>
                      <a:pt x="53" y="496"/>
                    </a:lnTo>
                    <a:lnTo>
                      <a:pt x="37" y="510"/>
                    </a:lnTo>
                    <a:lnTo>
                      <a:pt x="22" y="510"/>
                    </a:lnTo>
                    <a:lnTo>
                      <a:pt x="3" y="530"/>
                    </a:lnTo>
                    <a:lnTo>
                      <a:pt x="1" y="542"/>
                    </a:lnTo>
                    <a:lnTo>
                      <a:pt x="0" y="570"/>
                    </a:lnTo>
                    <a:lnTo>
                      <a:pt x="0" y="574"/>
                    </a:lnTo>
                    <a:lnTo>
                      <a:pt x="0" y="577"/>
                    </a:lnTo>
                    <a:lnTo>
                      <a:pt x="259" y="549"/>
                    </a:lnTo>
                    <a:lnTo>
                      <a:pt x="336" y="489"/>
                    </a:lnTo>
                    <a:lnTo>
                      <a:pt x="383" y="484"/>
                    </a:lnTo>
                    <a:lnTo>
                      <a:pt x="419" y="484"/>
                    </a:lnTo>
                    <a:lnTo>
                      <a:pt x="472" y="492"/>
                    </a:lnTo>
                    <a:lnTo>
                      <a:pt x="499" y="489"/>
                    </a:lnTo>
                    <a:lnTo>
                      <a:pt x="516" y="484"/>
                    </a:lnTo>
                    <a:lnTo>
                      <a:pt x="538" y="470"/>
                    </a:lnTo>
                    <a:lnTo>
                      <a:pt x="572" y="464"/>
                    </a:lnTo>
                    <a:lnTo>
                      <a:pt x="610" y="470"/>
                    </a:lnTo>
                    <a:lnTo>
                      <a:pt x="638" y="484"/>
                    </a:lnTo>
                    <a:lnTo>
                      <a:pt x="660" y="528"/>
                    </a:lnTo>
                    <a:lnTo>
                      <a:pt x="844" y="492"/>
                    </a:lnTo>
                    <a:lnTo>
                      <a:pt x="1086" y="670"/>
                    </a:lnTo>
                    <a:lnTo>
                      <a:pt x="1130" y="652"/>
                    </a:lnTo>
                    <a:lnTo>
                      <a:pt x="1141" y="650"/>
                    </a:lnTo>
                    <a:lnTo>
                      <a:pt x="1179" y="645"/>
                    </a:lnTo>
                    <a:lnTo>
                      <a:pt x="1189" y="632"/>
                    </a:lnTo>
                    <a:lnTo>
                      <a:pt x="1204" y="620"/>
                    </a:lnTo>
                    <a:lnTo>
                      <a:pt x="1210" y="576"/>
                    </a:lnTo>
                    <a:lnTo>
                      <a:pt x="1221" y="545"/>
                    </a:lnTo>
                    <a:lnTo>
                      <a:pt x="1243" y="517"/>
                    </a:lnTo>
                    <a:lnTo>
                      <a:pt x="1260" y="501"/>
                    </a:lnTo>
                    <a:lnTo>
                      <a:pt x="1260" y="491"/>
                    </a:lnTo>
                    <a:lnTo>
                      <a:pt x="1254" y="478"/>
                    </a:lnTo>
                    <a:lnTo>
                      <a:pt x="1252" y="471"/>
                    </a:lnTo>
                    <a:lnTo>
                      <a:pt x="1256" y="464"/>
                    </a:lnTo>
                    <a:lnTo>
                      <a:pt x="1256" y="458"/>
                    </a:lnTo>
                    <a:lnTo>
                      <a:pt x="1260" y="451"/>
                    </a:lnTo>
                    <a:lnTo>
                      <a:pt x="1264" y="451"/>
                    </a:lnTo>
                    <a:lnTo>
                      <a:pt x="1268" y="455"/>
                    </a:lnTo>
                    <a:lnTo>
                      <a:pt x="1274" y="476"/>
                    </a:lnTo>
                    <a:lnTo>
                      <a:pt x="1293" y="467"/>
                    </a:lnTo>
                    <a:lnTo>
                      <a:pt x="1307" y="459"/>
                    </a:lnTo>
                    <a:lnTo>
                      <a:pt x="1307" y="451"/>
                    </a:lnTo>
                    <a:lnTo>
                      <a:pt x="1307" y="441"/>
                    </a:lnTo>
                    <a:lnTo>
                      <a:pt x="1313" y="434"/>
                    </a:lnTo>
                    <a:lnTo>
                      <a:pt x="1317" y="431"/>
                    </a:lnTo>
                    <a:lnTo>
                      <a:pt x="1324" y="439"/>
                    </a:lnTo>
                    <a:lnTo>
                      <a:pt x="1350" y="431"/>
                    </a:lnTo>
                    <a:lnTo>
                      <a:pt x="1367" y="421"/>
                    </a:lnTo>
                    <a:lnTo>
                      <a:pt x="1374" y="421"/>
                    </a:lnTo>
                    <a:lnTo>
                      <a:pt x="1388" y="415"/>
                    </a:lnTo>
                    <a:lnTo>
                      <a:pt x="1399" y="408"/>
                    </a:lnTo>
                    <a:lnTo>
                      <a:pt x="1399" y="403"/>
                    </a:lnTo>
                    <a:lnTo>
                      <a:pt x="1418" y="416"/>
                    </a:lnTo>
                    <a:lnTo>
                      <a:pt x="1426" y="398"/>
                    </a:lnTo>
                    <a:lnTo>
                      <a:pt x="1432" y="376"/>
                    </a:lnTo>
                    <a:lnTo>
                      <a:pt x="1438" y="365"/>
                    </a:lnTo>
                    <a:lnTo>
                      <a:pt x="1443" y="356"/>
                    </a:lnTo>
                    <a:lnTo>
                      <a:pt x="1443" y="356"/>
                    </a:lnTo>
                    <a:lnTo>
                      <a:pt x="1440" y="351"/>
                    </a:lnTo>
                    <a:lnTo>
                      <a:pt x="1436" y="348"/>
                    </a:lnTo>
                    <a:lnTo>
                      <a:pt x="1435" y="346"/>
                    </a:lnTo>
                    <a:lnTo>
                      <a:pt x="1433" y="346"/>
                    </a:lnTo>
                    <a:lnTo>
                      <a:pt x="1433" y="346"/>
                    </a:lnTo>
                    <a:lnTo>
                      <a:pt x="1422" y="351"/>
                    </a:lnTo>
                    <a:lnTo>
                      <a:pt x="1414" y="353"/>
                    </a:lnTo>
                    <a:lnTo>
                      <a:pt x="1410" y="360"/>
                    </a:lnTo>
                    <a:lnTo>
                      <a:pt x="1399" y="365"/>
                    </a:lnTo>
                    <a:lnTo>
                      <a:pt x="1388" y="370"/>
                    </a:lnTo>
                    <a:lnTo>
                      <a:pt x="1368" y="387"/>
                    </a:lnTo>
                    <a:lnTo>
                      <a:pt x="1354" y="387"/>
                    </a:lnTo>
                    <a:lnTo>
                      <a:pt x="1317" y="376"/>
                    </a:lnTo>
                    <a:lnTo>
                      <a:pt x="1313" y="367"/>
                    </a:lnTo>
                    <a:lnTo>
                      <a:pt x="1314" y="356"/>
                    </a:lnTo>
                    <a:lnTo>
                      <a:pt x="1318" y="353"/>
                    </a:lnTo>
                    <a:lnTo>
                      <a:pt x="1329" y="355"/>
                    </a:lnTo>
                    <a:lnTo>
                      <a:pt x="1339" y="356"/>
                    </a:lnTo>
                    <a:lnTo>
                      <a:pt x="1363" y="359"/>
                    </a:lnTo>
                    <a:lnTo>
                      <a:pt x="1374" y="351"/>
                    </a:lnTo>
                    <a:lnTo>
                      <a:pt x="1378" y="340"/>
                    </a:lnTo>
                    <a:lnTo>
                      <a:pt x="1374" y="331"/>
                    </a:lnTo>
                    <a:lnTo>
                      <a:pt x="1375" y="316"/>
                    </a:lnTo>
                    <a:lnTo>
                      <a:pt x="1379" y="316"/>
                    </a:lnTo>
                    <a:lnTo>
                      <a:pt x="1389" y="306"/>
                    </a:lnTo>
                    <a:lnTo>
                      <a:pt x="1388" y="295"/>
                    </a:lnTo>
                    <a:lnTo>
                      <a:pt x="1374" y="295"/>
                    </a:lnTo>
                    <a:lnTo>
                      <a:pt x="1346" y="284"/>
                    </a:lnTo>
                    <a:lnTo>
                      <a:pt x="1314" y="277"/>
                    </a:lnTo>
                    <a:lnTo>
                      <a:pt x="1302" y="270"/>
                    </a:lnTo>
                    <a:lnTo>
                      <a:pt x="1302" y="262"/>
                    </a:lnTo>
                    <a:lnTo>
                      <a:pt x="1321" y="262"/>
                    </a:lnTo>
                    <a:lnTo>
                      <a:pt x="1346" y="262"/>
                    </a:lnTo>
                    <a:lnTo>
                      <a:pt x="1368" y="273"/>
                    </a:lnTo>
                    <a:lnTo>
                      <a:pt x="1374" y="266"/>
                    </a:lnTo>
                    <a:lnTo>
                      <a:pt x="1367" y="256"/>
                    </a:lnTo>
                    <a:lnTo>
                      <a:pt x="1360" y="251"/>
                    </a:lnTo>
                    <a:lnTo>
                      <a:pt x="1357" y="242"/>
                    </a:lnTo>
                    <a:lnTo>
                      <a:pt x="1368" y="238"/>
                    </a:lnTo>
                    <a:lnTo>
                      <a:pt x="1382" y="238"/>
                    </a:lnTo>
                    <a:lnTo>
                      <a:pt x="1386" y="259"/>
                    </a:lnTo>
                    <a:lnTo>
                      <a:pt x="1395" y="267"/>
                    </a:lnTo>
                    <a:lnTo>
                      <a:pt x="1407" y="267"/>
                    </a:lnTo>
                    <a:lnTo>
                      <a:pt x="1411" y="262"/>
                    </a:lnTo>
                    <a:lnTo>
                      <a:pt x="1422" y="267"/>
                    </a:lnTo>
                    <a:lnTo>
                      <a:pt x="1443" y="270"/>
                    </a:lnTo>
                    <a:lnTo>
                      <a:pt x="1467" y="270"/>
                    </a:lnTo>
                    <a:lnTo>
                      <a:pt x="1471" y="263"/>
                    </a:lnTo>
                    <a:lnTo>
                      <a:pt x="1471" y="245"/>
                    </a:lnTo>
                    <a:lnTo>
                      <a:pt x="1476" y="238"/>
                    </a:lnTo>
                    <a:lnTo>
                      <a:pt x="1482" y="220"/>
                    </a:lnTo>
                    <a:lnTo>
                      <a:pt x="1482" y="212"/>
                    </a:lnTo>
                    <a:lnTo>
                      <a:pt x="1486" y="195"/>
                    </a:lnTo>
                    <a:lnTo>
                      <a:pt x="1496" y="195"/>
                    </a:lnTo>
                    <a:lnTo>
                      <a:pt x="1501" y="204"/>
                    </a:lnTo>
                    <a:lnTo>
                      <a:pt x="1513" y="195"/>
                    </a:lnTo>
                    <a:lnTo>
                      <a:pt x="1513" y="179"/>
                    </a:lnTo>
                    <a:lnTo>
                      <a:pt x="1515" y="170"/>
                    </a:lnTo>
                    <a:lnTo>
                      <a:pt x="1507" y="155"/>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42" name="Freeform 41">
                <a:extLst>
                  <a:ext uri="{FF2B5EF4-FFF2-40B4-BE49-F238E27FC236}">
                    <a16:creationId xmlns:a16="http://schemas.microsoft.com/office/drawing/2014/main" id="{8AA6F86A-6A10-7E1F-851A-7CFE746C3F59}"/>
                  </a:ext>
                </a:extLst>
              </p:cNvPr>
              <p:cNvSpPr>
                <a:spLocks/>
              </p:cNvSpPr>
              <p:nvPr/>
            </p:nvSpPr>
            <p:spPr bwMode="auto">
              <a:xfrm>
                <a:off x="8751638" y="3772915"/>
                <a:ext cx="628678" cy="704660"/>
              </a:xfrm>
              <a:custGeom>
                <a:avLst/>
                <a:gdLst/>
                <a:ahLst/>
                <a:cxnLst>
                  <a:cxn ang="0">
                    <a:pos x="906" y="578"/>
                  </a:cxn>
                  <a:cxn ang="0">
                    <a:pos x="892" y="533"/>
                  </a:cxn>
                  <a:cxn ang="0">
                    <a:pos x="882" y="508"/>
                  </a:cxn>
                  <a:cxn ang="0">
                    <a:pos x="852" y="490"/>
                  </a:cxn>
                  <a:cxn ang="0">
                    <a:pos x="842" y="460"/>
                  </a:cxn>
                  <a:cxn ang="0">
                    <a:pos x="810" y="414"/>
                  </a:cxn>
                  <a:cxn ang="0">
                    <a:pos x="767" y="376"/>
                  </a:cxn>
                  <a:cxn ang="0">
                    <a:pos x="684" y="292"/>
                  </a:cxn>
                  <a:cxn ang="0">
                    <a:pos x="563" y="186"/>
                  </a:cxn>
                  <a:cxn ang="0">
                    <a:pos x="519" y="126"/>
                  </a:cxn>
                  <a:cxn ang="0">
                    <a:pos x="437" y="75"/>
                  </a:cxn>
                  <a:cxn ang="0">
                    <a:pos x="452" y="39"/>
                  </a:cxn>
                  <a:cxn ang="0">
                    <a:pos x="481" y="8"/>
                  </a:cxn>
                  <a:cxn ang="0">
                    <a:pos x="226" y="28"/>
                  </a:cxn>
                  <a:cxn ang="0">
                    <a:pos x="14" y="111"/>
                  </a:cxn>
                  <a:cxn ang="0">
                    <a:pos x="119" y="500"/>
                  </a:cxn>
                  <a:cxn ang="0">
                    <a:pos x="179" y="614"/>
                  </a:cxn>
                  <a:cxn ang="0">
                    <a:pos x="187" y="669"/>
                  </a:cxn>
                  <a:cxn ang="0">
                    <a:pos x="177" y="722"/>
                  </a:cxn>
                  <a:cxn ang="0">
                    <a:pos x="175" y="802"/>
                  </a:cxn>
                  <a:cxn ang="0">
                    <a:pos x="177" y="855"/>
                  </a:cxn>
                  <a:cxn ang="0">
                    <a:pos x="194" y="898"/>
                  </a:cxn>
                  <a:cxn ang="0">
                    <a:pos x="241" y="993"/>
                  </a:cxn>
                  <a:cxn ang="0">
                    <a:pos x="785" y="1006"/>
                  </a:cxn>
                  <a:cxn ang="0">
                    <a:pos x="807" y="902"/>
                  </a:cxn>
                  <a:cxn ang="0">
                    <a:pos x="857" y="897"/>
                  </a:cxn>
                  <a:cxn ang="0">
                    <a:pos x="860" y="876"/>
                  </a:cxn>
                  <a:cxn ang="0">
                    <a:pos x="848" y="868"/>
                  </a:cxn>
                  <a:cxn ang="0">
                    <a:pos x="843" y="863"/>
                  </a:cxn>
                  <a:cxn ang="0">
                    <a:pos x="836" y="855"/>
                  </a:cxn>
                  <a:cxn ang="0">
                    <a:pos x="849" y="852"/>
                  </a:cxn>
                  <a:cxn ang="0">
                    <a:pos x="856" y="833"/>
                  </a:cxn>
                  <a:cxn ang="0">
                    <a:pos x="850" y="825"/>
                  </a:cxn>
                  <a:cxn ang="0">
                    <a:pos x="884" y="786"/>
                  </a:cxn>
                  <a:cxn ang="0">
                    <a:pos x="873" y="775"/>
                  </a:cxn>
                  <a:cxn ang="0">
                    <a:pos x="875" y="770"/>
                  </a:cxn>
                  <a:cxn ang="0">
                    <a:pos x="880" y="762"/>
                  </a:cxn>
                  <a:cxn ang="0">
                    <a:pos x="880" y="702"/>
                  </a:cxn>
                  <a:cxn ang="0">
                    <a:pos x="893" y="704"/>
                  </a:cxn>
                  <a:cxn ang="0">
                    <a:pos x="906" y="700"/>
                  </a:cxn>
                  <a:cxn ang="0">
                    <a:pos x="900" y="693"/>
                  </a:cxn>
                  <a:cxn ang="0">
                    <a:pos x="886" y="682"/>
                  </a:cxn>
                  <a:cxn ang="0">
                    <a:pos x="911" y="671"/>
                  </a:cxn>
                  <a:cxn ang="0">
                    <a:pos x="899" y="655"/>
                  </a:cxn>
                  <a:cxn ang="0">
                    <a:pos x="895" y="639"/>
                  </a:cxn>
                  <a:cxn ang="0">
                    <a:pos x="925" y="636"/>
                  </a:cxn>
                  <a:cxn ang="0">
                    <a:pos x="934" y="604"/>
                  </a:cxn>
                </a:cxnLst>
                <a:rect l="0" t="0" r="r" b="b"/>
                <a:pathLst>
                  <a:path w="934" h="1006">
                    <a:moveTo>
                      <a:pt x="924" y="596"/>
                    </a:moveTo>
                    <a:lnTo>
                      <a:pt x="911" y="589"/>
                    </a:lnTo>
                    <a:lnTo>
                      <a:pt x="906" y="578"/>
                    </a:lnTo>
                    <a:lnTo>
                      <a:pt x="906" y="559"/>
                    </a:lnTo>
                    <a:lnTo>
                      <a:pt x="906" y="551"/>
                    </a:lnTo>
                    <a:lnTo>
                      <a:pt x="892" y="533"/>
                    </a:lnTo>
                    <a:lnTo>
                      <a:pt x="882" y="522"/>
                    </a:lnTo>
                    <a:lnTo>
                      <a:pt x="882" y="514"/>
                    </a:lnTo>
                    <a:lnTo>
                      <a:pt x="882" y="508"/>
                    </a:lnTo>
                    <a:lnTo>
                      <a:pt x="868" y="500"/>
                    </a:lnTo>
                    <a:lnTo>
                      <a:pt x="859" y="490"/>
                    </a:lnTo>
                    <a:lnTo>
                      <a:pt x="852" y="490"/>
                    </a:lnTo>
                    <a:lnTo>
                      <a:pt x="848" y="485"/>
                    </a:lnTo>
                    <a:lnTo>
                      <a:pt x="842" y="471"/>
                    </a:lnTo>
                    <a:lnTo>
                      <a:pt x="842" y="460"/>
                    </a:lnTo>
                    <a:lnTo>
                      <a:pt x="834" y="446"/>
                    </a:lnTo>
                    <a:lnTo>
                      <a:pt x="817" y="423"/>
                    </a:lnTo>
                    <a:lnTo>
                      <a:pt x="810" y="414"/>
                    </a:lnTo>
                    <a:lnTo>
                      <a:pt x="798" y="403"/>
                    </a:lnTo>
                    <a:lnTo>
                      <a:pt x="784" y="390"/>
                    </a:lnTo>
                    <a:lnTo>
                      <a:pt x="767" y="376"/>
                    </a:lnTo>
                    <a:lnTo>
                      <a:pt x="738" y="360"/>
                    </a:lnTo>
                    <a:lnTo>
                      <a:pt x="712" y="328"/>
                    </a:lnTo>
                    <a:lnTo>
                      <a:pt x="684" y="292"/>
                    </a:lnTo>
                    <a:lnTo>
                      <a:pt x="663" y="272"/>
                    </a:lnTo>
                    <a:lnTo>
                      <a:pt x="585" y="214"/>
                    </a:lnTo>
                    <a:lnTo>
                      <a:pt x="563" y="186"/>
                    </a:lnTo>
                    <a:lnTo>
                      <a:pt x="540" y="163"/>
                    </a:lnTo>
                    <a:lnTo>
                      <a:pt x="530" y="142"/>
                    </a:lnTo>
                    <a:lnTo>
                      <a:pt x="519" y="126"/>
                    </a:lnTo>
                    <a:lnTo>
                      <a:pt x="502" y="111"/>
                    </a:lnTo>
                    <a:lnTo>
                      <a:pt x="448" y="89"/>
                    </a:lnTo>
                    <a:lnTo>
                      <a:pt x="437" y="75"/>
                    </a:lnTo>
                    <a:lnTo>
                      <a:pt x="429" y="63"/>
                    </a:lnTo>
                    <a:lnTo>
                      <a:pt x="429" y="51"/>
                    </a:lnTo>
                    <a:lnTo>
                      <a:pt x="452" y="39"/>
                    </a:lnTo>
                    <a:lnTo>
                      <a:pt x="469" y="24"/>
                    </a:lnTo>
                    <a:lnTo>
                      <a:pt x="478" y="17"/>
                    </a:lnTo>
                    <a:lnTo>
                      <a:pt x="481" y="8"/>
                    </a:lnTo>
                    <a:lnTo>
                      <a:pt x="483" y="0"/>
                    </a:lnTo>
                    <a:lnTo>
                      <a:pt x="485" y="0"/>
                    </a:lnTo>
                    <a:lnTo>
                      <a:pt x="226" y="28"/>
                    </a:lnTo>
                    <a:lnTo>
                      <a:pt x="226" y="28"/>
                    </a:lnTo>
                    <a:lnTo>
                      <a:pt x="0" y="46"/>
                    </a:lnTo>
                    <a:lnTo>
                      <a:pt x="14" y="111"/>
                    </a:lnTo>
                    <a:lnTo>
                      <a:pt x="54" y="271"/>
                    </a:lnTo>
                    <a:lnTo>
                      <a:pt x="107" y="458"/>
                    </a:lnTo>
                    <a:lnTo>
                      <a:pt x="119" y="500"/>
                    </a:lnTo>
                    <a:lnTo>
                      <a:pt x="154" y="566"/>
                    </a:lnTo>
                    <a:lnTo>
                      <a:pt x="176" y="596"/>
                    </a:lnTo>
                    <a:lnTo>
                      <a:pt x="179" y="614"/>
                    </a:lnTo>
                    <a:lnTo>
                      <a:pt x="183" y="639"/>
                    </a:lnTo>
                    <a:lnTo>
                      <a:pt x="195" y="648"/>
                    </a:lnTo>
                    <a:lnTo>
                      <a:pt x="187" y="669"/>
                    </a:lnTo>
                    <a:lnTo>
                      <a:pt x="166" y="684"/>
                    </a:lnTo>
                    <a:lnTo>
                      <a:pt x="180" y="697"/>
                    </a:lnTo>
                    <a:lnTo>
                      <a:pt x="177" y="722"/>
                    </a:lnTo>
                    <a:lnTo>
                      <a:pt x="166" y="729"/>
                    </a:lnTo>
                    <a:lnTo>
                      <a:pt x="166" y="759"/>
                    </a:lnTo>
                    <a:lnTo>
                      <a:pt x="175" y="802"/>
                    </a:lnTo>
                    <a:lnTo>
                      <a:pt x="183" y="819"/>
                    </a:lnTo>
                    <a:lnTo>
                      <a:pt x="188" y="847"/>
                    </a:lnTo>
                    <a:lnTo>
                      <a:pt x="177" y="855"/>
                    </a:lnTo>
                    <a:lnTo>
                      <a:pt x="175" y="863"/>
                    </a:lnTo>
                    <a:lnTo>
                      <a:pt x="180" y="884"/>
                    </a:lnTo>
                    <a:lnTo>
                      <a:pt x="194" y="898"/>
                    </a:lnTo>
                    <a:lnTo>
                      <a:pt x="209" y="925"/>
                    </a:lnTo>
                    <a:lnTo>
                      <a:pt x="213" y="933"/>
                    </a:lnTo>
                    <a:lnTo>
                      <a:pt x="241" y="993"/>
                    </a:lnTo>
                    <a:lnTo>
                      <a:pt x="744" y="962"/>
                    </a:lnTo>
                    <a:lnTo>
                      <a:pt x="750" y="1006"/>
                    </a:lnTo>
                    <a:lnTo>
                      <a:pt x="785" y="1006"/>
                    </a:lnTo>
                    <a:lnTo>
                      <a:pt x="774" y="898"/>
                    </a:lnTo>
                    <a:lnTo>
                      <a:pt x="771" y="898"/>
                    </a:lnTo>
                    <a:lnTo>
                      <a:pt x="807" y="902"/>
                    </a:lnTo>
                    <a:lnTo>
                      <a:pt x="850" y="911"/>
                    </a:lnTo>
                    <a:lnTo>
                      <a:pt x="857" y="897"/>
                    </a:lnTo>
                    <a:lnTo>
                      <a:pt x="857" y="897"/>
                    </a:lnTo>
                    <a:lnTo>
                      <a:pt x="861" y="877"/>
                    </a:lnTo>
                    <a:lnTo>
                      <a:pt x="861" y="877"/>
                    </a:lnTo>
                    <a:lnTo>
                      <a:pt x="860" y="876"/>
                    </a:lnTo>
                    <a:lnTo>
                      <a:pt x="859" y="875"/>
                    </a:lnTo>
                    <a:lnTo>
                      <a:pt x="859" y="875"/>
                    </a:lnTo>
                    <a:lnTo>
                      <a:pt x="848" y="868"/>
                    </a:lnTo>
                    <a:lnTo>
                      <a:pt x="848" y="868"/>
                    </a:lnTo>
                    <a:lnTo>
                      <a:pt x="845" y="866"/>
                    </a:lnTo>
                    <a:lnTo>
                      <a:pt x="843" y="863"/>
                    </a:lnTo>
                    <a:lnTo>
                      <a:pt x="838" y="858"/>
                    </a:lnTo>
                    <a:lnTo>
                      <a:pt x="838" y="858"/>
                    </a:lnTo>
                    <a:lnTo>
                      <a:pt x="836" y="855"/>
                    </a:lnTo>
                    <a:lnTo>
                      <a:pt x="836" y="854"/>
                    </a:lnTo>
                    <a:lnTo>
                      <a:pt x="838" y="852"/>
                    </a:lnTo>
                    <a:lnTo>
                      <a:pt x="849" y="852"/>
                    </a:lnTo>
                    <a:lnTo>
                      <a:pt x="863" y="852"/>
                    </a:lnTo>
                    <a:lnTo>
                      <a:pt x="863" y="852"/>
                    </a:lnTo>
                    <a:lnTo>
                      <a:pt x="856" y="833"/>
                    </a:lnTo>
                    <a:lnTo>
                      <a:pt x="856" y="833"/>
                    </a:lnTo>
                    <a:lnTo>
                      <a:pt x="852" y="826"/>
                    </a:lnTo>
                    <a:lnTo>
                      <a:pt x="850" y="825"/>
                    </a:lnTo>
                    <a:lnTo>
                      <a:pt x="867" y="820"/>
                    </a:lnTo>
                    <a:lnTo>
                      <a:pt x="875" y="811"/>
                    </a:lnTo>
                    <a:lnTo>
                      <a:pt x="884" y="786"/>
                    </a:lnTo>
                    <a:lnTo>
                      <a:pt x="873" y="780"/>
                    </a:lnTo>
                    <a:lnTo>
                      <a:pt x="873" y="780"/>
                    </a:lnTo>
                    <a:lnTo>
                      <a:pt x="873" y="775"/>
                    </a:lnTo>
                    <a:lnTo>
                      <a:pt x="873" y="775"/>
                    </a:lnTo>
                    <a:lnTo>
                      <a:pt x="873" y="772"/>
                    </a:lnTo>
                    <a:lnTo>
                      <a:pt x="875" y="770"/>
                    </a:lnTo>
                    <a:lnTo>
                      <a:pt x="875" y="770"/>
                    </a:lnTo>
                    <a:lnTo>
                      <a:pt x="878" y="766"/>
                    </a:lnTo>
                    <a:lnTo>
                      <a:pt x="880" y="762"/>
                    </a:lnTo>
                    <a:lnTo>
                      <a:pt x="881" y="748"/>
                    </a:lnTo>
                    <a:lnTo>
                      <a:pt x="882" y="719"/>
                    </a:lnTo>
                    <a:lnTo>
                      <a:pt x="880" y="702"/>
                    </a:lnTo>
                    <a:lnTo>
                      <a:pt x="880" y="702"/>
                    </a:lnTo>
                    <a:lnTo>
                      <a:pt x="893" y="704"/>
                    </a:lnTo>
                    <a:lnTo>
                      <a:pt x="893" y="704"/>
                    </a:lnTo>
                    <a:lnTo>
                      <a:pt x="903" y="707"/>
                    </a:lnTo>
                    <a:lnTo>
                      <a:pt x="903" y="707"/>
                    </a:lnTo>
                    <a:lnTo>
                      <a:pt x="906" y="700"/>
                    </a:lnTo>
                    <a:lnTo>
                      <a:pt x="906" y="700"/>
                    </a:lnTo>
                    <a:lnTo>
                      <a:pt x="906" y="697"/>
                    </a:lnTo>
                    <a:lnTo>
                      <a:pt x="900" y="693"/>
                    </a:lnTo>
                    <a:lnTo>
                      <a:pt x="900" y="693"/>
                    </a:lnTo>
                    <a:lnTo>
                      <a:pt x="886" y="682"/>
                    </a:lnTo>
                    <a:lnTo>
                      <a:pt x="886" y="682"/>
                    </a:lnTo>
                    <a:lnTo>
                      <a:pt x="880" y="671"/>
                    </a:lnTo>
                    <a:lnTo>
                      <a:pt x="889" y="671"/>
                    </a:lnTo>
                    <a:lnTo>
                      <a:pt x="911" y="671"/>
                    </a:lnTo>
                    <a:lnTo>
                      <a:pt x="916" y="658"/>
                    </a:lnTo>
                    <a:lnTo>
                      <a:pt x="916" y="658"/>
                    </a:lnTo>
                    <a:lnTo>
                      <a:pt x="899" y="655"/>
                    </a:lnTo>
                    <a:lnTo>
                      <a:pt x="899" y="655"/>
                    </a:lnTo>
                    <a:lnTo>
                      <a:pt x="889" y="647"/>
                    </a:lnTo>
                    <a:lnTo>
                      <a:pt x="895" y="639"/>
                    </a:lnTo>
                    <a:lnTo>
                      <a:pt x="899" y="641"/>
                    </a:lnTo>
                    <a:lnTo>
                      <a:pt x="918" y="641"/>
                    </a:lnTo>
                    <a:lnTo>
                      <a:pt x="925" y="636"/>
                    </a:lnTo>
                    <a:lnTo>
                      <a:pt x="925" y="623"/>
                    </a:lnTo>
                    <a:lnTo>
                      <a:pt x="925" y="614"/>
                    </a:lnTo>
                    <a:lnTo>
                      <a:pt x="934" y="604"/>
                    </a:lnTo>
                    <a:lnTo>
                      <a:pt x="934" y="601"/>
                    </a:lnTo>
                    <a:lnTo>
                      <a:pt x="924" y="596"/>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43" name="Freeform 42">
                <a:extLst>
                  <a:ext uri="{FF2B5EF4-FFF2-40B4-BE49-F238E27FC236}">
                    <a16:creationId xmlns:a16="http://schemas.microsoft.com/office/drawing/2014/main" id="{A9F52C98-BCAE-3945-C905-ADB8A15DD70C}"/>
                  </a:ext>
                </a:extLst>
              </p:cNvPr>
              <p:cNvSpPr>
                <a:spLocks/>
              </p:cNvSpPr>
              <p:nvPr/>
            </p:nvSpPr>
            <p:spPr bwMode="auto">
              <a:xfrm>
                <a:off x="8959182" y="2988324"/>
                <a:ext cx="918836" cy="540589"/>
              </a:xfrm>
              <a:custGeom>
                <a:avLst/>
                <a:gdLst/>
                <a:ahLst/>
                <a:cxnLst>
                  <a:cxn ang="0">
                    <a:pos x="931" y="652"/>
                  </a:cxn>
                  <a:cxn ang="0">
                    <a:pos x="1368" y="562"/>
                  </a:cxn>
                  <a:cxn ang="0">
                    <a:pos x="1352" y="515"/>
                  </a:cxn>
                  <a:cxn ang="0">
                    <a:pos x="1317" y="479"/>
                  </a:cxn>
                  <a:cxn ang="0">
                    <a:pos x="1278" y="461"/>
                  </a:cxn>
                  <a:cxn ang="0">
                    <a:pos x="1255" y="434"/>
                  </a:cxn>
                  <a:cxn ang="0">
                    <a:pos x="1234" y="400"/>
                  </a:cxn>
                  <a:cxn ang="0">
                    <a:pos x="1239" y="379"/>
                  </a:cxn>
                  <a:cxn ang="0">
                    <a:pos x="1257" y="369"/>
                  </a:cxn>
                  <a:cxn ang="0">
                    <a:pos x="1231" y="350"/>
                  </a:cxn>
                  <a:cxn ang="0">
                    <a:pos x="1164" y="301"/>
                  </a:cxn>
                  <a:cxn ang="0">
                    <a:pos x="1182" y="303"/>
                  </a:cxn>
                  <a:cxn ang="0">
                    <a:pos x="1220" y="328"/>
                  </a:cxn>
                  <a:cxn ang="0">
                    <a:pos x="1238" y="314"/>
                  </a:cxn>
                  <a:cxn ang="0">
                    <a:pos x="1238" y="269"/>
                  </a:cxn>
                  <a:cxn ang="0">
                    <a:pos x="1181" y="249"/>
                  </a:cxn>
                  <a:cxn ang="0">
                    <a:pos x="1160" y="230"/>
                  </a:cxn>
                  <a:cxn ang="0">
                    <a:pos x="1138" y="237"/>
                  </a:cxn>
                  <a:cxn ang="0">
                    <a:pos x="1094" y="210"/>
                  </a:cxn>
                  <a:cxn ang="0">
                    <a:pos x="1058" y="208"/>
                  </a:cxn>
                  <a:cxn ang="0">
                    <a:pos x="1035" y="201"/>
                  </a:cxn>
                  <a:cxn ang="0">
                    <a:pos x="1051" y="137"/>
                  </a:cxn>
                  <a:cxn ang="0">
                    <a:pos x="1056" y="97"/>
                  </a:cxn>
                  <a:cxn ang="0">
                    <a:pos x="1008" y="57"/>
                  </a:cxn>
                  <a:cxn ang="0">
                    <a:pos x="940" y="29"/>
                  </a:cxn>
                  <a:cxn ang="0">
                    <a:pos x="909" y="46"/>
                  </a:cxn>
                  <a:cxn ang="0">
                    <a:pos x="833" y="0"/>
                  </a:cxn>
                  <a:cxn ang="0">
                    <a:pos x="822" y="85"/>
                  </a:cxn>
                  <a:cxn ang="0">
                    <a:pos x="794" y="119"/>
                  </a:cxn>
                  <a:cxn ang="0">
                    <a:pos x="758" y="162"/>
                  </a:cxn>
                  <a:cxn ang="0">
                    <a:pos x="741" y="156"/>
                  </a:cxn>
                  <a:cxn ang="0">
                    <a:pos x="722" y="201"/>
                  </a:cxn>
                  <a:cxn ang="0">
                    <a:pos x="700" y="255"/>
                  </a:cxn>
                  <a:cxn ang="0">
                    <a:pos x="661" y="242"/>
                  </a:cxn>
                  <a:cxn ang="0">
                    <a:pos x="633" y="267"/>
                  </a:cxn>
                  <a:cxn ang="0">
                    <a:pos x="597" y="379"/>
                  </a:cxn>
                  <a:cxn ang="0">
                    <a:pos x="566" y="436"/>
                  </a:cxn>
                  <a:cxn ang="0">
                    <a:pos x="551" y="489"/>
                  </a:cxn>
                  <a:cxn ang="0">
                    <a:pos x="448" y="559"/>
                  </a:cxn>
                  <a:cxn ang="0">
                    <a:pos x="382" y="558"/>
                  </a:cxn>
                  <a:cxn ang="0">
                    <a:pos x="337" y="595"/>
                  </a:cxn>
                  <a:cxn ang="0">
                    <a:pos x="275" y="554"/>
                  </a:cxn>
                  <a:cxn ang="0">
                    <a:pos x="257" y="539"/>
                  </a:cxn>
                  <a:cxn ang="0">
                    <a:pos x="237" y="571"/>
                  </a:cxn>
                  <a:cxn ang="0">
                    <a:pos x="156" y="626"/>
                  </a:cxn>
                  <a:cxn ang="0">
                    <a:pos x="118" y="700"/>
                  </a:cxn>
                  <a:cxn ang="0">
                    <a:pos x="85" y="718"/>
                  </a:cxn>
                  <a:cxn ang="0">
                    <a:pos x="33" y="754"/>
                  </a:cxn>
                  <a:cxn ang="0">
                    <a:pos x="354" y="734"/>
                  </a:cxn>
                </a:cxnLst>
                <a:rect l="0" t="0" r="r" b="b"/>
                <a:pathLst>
                  <a:path w="1368" h="772">
                    <a:moveTo>
                      <a:pt x="639" y="698"/>
                    </a:moveTo>
                    <a:lnTo>
                      <a:pt x="931" y="652"/>
                    </a:lnTo>
                    <a:lnTo>
                      <a:pt x="1337" y="571"/>
                    </a:lnTo>
                    <a:lnTo>
                      <a:pt x="1368" y="562"/>
                    </a:lnTo>
                    <a:lnTo>
                      <a:pt x="1363" y="541"/>
                    </a:lnTo>
                    <a:lnTo>
                      <a:pt x="1352" y="515"/>
                    </a:lnTo>
                    <a:lnTo>
                      <a:pt x="1337" y="494"/>
                    </a:lnTo>
                    <a:lnTo>
                      <a:pt x="1317" y="479"/>
                    </a:lnTo>
                    <a:lnTo>
                      <a:pt x="1302" y="476"/>
                    </a:lnTo>
                    <a:lnTo>
                      <a:pt x="1278" y="461"/>
                    </a:lnTo>
                    <a:lnTo>
                      <a:pt x="1269" y="446"/>
                    </a:lnTo>
                    <a:lnTo>
                      <a:pt x="1255" y="434"/>
                    </a:lnTo>
                    <a:lnTo>
                      <a:pt x="1241" y="412"/>
                    </a:lnTo>
                    <a:lnTo>
                      <a:pt x="1234" y="400"/>
                    </a:lnTo>
                    <a:lnTo>
                      <a:pt x="1231" y="386"/>
                    </a:lnTo>
                    <a:lnTo>
                      <a:pt x="1239" y="379"/>
                    </a:lnTo>
                    <a:lnTo>
                      <a:pt x="1263" y="386"/>
                    </a:lnTo>
                    <a:lnTo>
                      <a:pt x="1257" y="369"/>
                    </a:lnTo>
                    <a:lnTo>
                      <a:pt x="1248" y="357"/>
                    </a:lnTo>
                    <a:lnTo>
                      <a:pt x="1231" y="350"/>
                    </a:lnTo>
                    <a:lnTo>
                      <a:pt x="1187" y="333"/>
                    </a:lnTo>
                    <a:lnTo>
                      <a:pt x="1164" y="301"/>
                    </a:lnTo>
                    <a:lnTo>
                      <a:pt x="1164" y="296"/>
                    </a:lnTo>
                    <a:lnTo>
                      <a:pt x="1182" y="303"/>
                    </a:lnTo>
                    <a:lnTo>
                      <a:pt x="1207" y="314"/>
                    </a:lnTo>
                    <a:lnTo>
                      <a:pt x="1220" y="328"/>
                    </a:lnTo>
                    <a:lnTo>
                      <a:pt x="1253" y="330"/>
                    </a:lnTo>
                    <a:lnTo>
                      <a:pt x="1238" y="314"/>
                    </a:lnTo>
                    <a:lnTo>
                      <a:pt x="1235" y="287"/>
                    </a:lnTo>
                    <a:lnTo>
                      <a:pt x="1238" y="269"/>
                    </a:lnTo>
                    <a:lnTo>
                      <a:pt x="1220" y="271"/>
                    </a:lnTo>
                    <a:lnTo>
                      <a:pt x="1181" y="249"/>
                    </a:lnTo>
                    <a:lnTo>
                      <a:pt x="1169" y="232"/>
                    </a:lnTo>
                    <a:lnTo>
                      <a:pt x="1160" y="230"/>
                    </a:lnTo>
                    <a:lnTo>
                      <a:pt x="1156" y="240"/>
                    </a:lnTo>
                    <a:lnTo>
                      <a:pt x="1138" y="237"/>
                    </a:lnTo>
                    <a:lnTo>
                      <a:pt x="1114" y="222"/>
                    </a:lnTo>
                    <a:lnTo>
                      <a:pt x="1094" y="210"/>
                    </a:lnTo>
                    <a:lnTo>
                      <a:pt x="1076" y="204"/>
                    </a:lnTo>
                    <a:lnTo>
                      <a:pt x="1058" y="208"/>
                    </a:lnTo>
                    <a:lnTo>
                      <a:pt x="1047" y="210"/>
                    </a:lnTo>
                    <a:lnTo>
                      <a:pt x="1035" y="201"/>
                    </a:lnTo>
                    <a:lnTo>
                      <a:pt x="1031" y="142"/>
                    </a:lnTo>
                    <a:lnTo>
                      <a:pt x="1051" y="137"/>
                    </a:lnTo>
                    <a:lnTo>
                      <a:pt x="1062" y="117"/>
                    </a:lnTo>
                    <a:lnTo>
                      <a:pt x="1056" y="97"/>
                    </a:lnTo>
                    <a:lnTo>
                      <a:pt x="1033" y="81"/>
                    </a:lnTo>
                    <a:lnTo>
                      <a:pt x="1008" y="57"/>
                    </a:lnTo>
                    <a:lnTo>
                      <a:pt x="951" y="25"/>
                    </a:lnTo>
                    <a:lnTo>
                      <a:pt x="940" y="29"/>
                    </a:lnTo>
                    <a:lnTo>
                      <a:pt x="926" y="46"/>
                    </a:lnTo>
                    <a:lnTo>
                      <a:pt x="909" y="46"/>
                    </a:lnTo>
                    <a:lnTo>
                      <a:pt x="884" y="31"/>
                    </a:lnTo>
                    <a:lnTo>
                      <a:pt x="833" y="0"/>
                    </a:lnTo>
                    <a:lnTo>
                      <a:pt x="830" y="47"/>
                    </a:lnTo>
                    <a:lnTo>
                      <a:pt x="822" y="85"/>
                    </a:lnTo>
                    <a:lnTo>
                      <a:pt x="811" y="104"/>
                    </a:lnTo>
                    <a:lnTo>
                      <a:pt x="794" y="119"/>
                    </a:lnTo>
                    <a:lnTo>
                      <a:pt x="766" y="168"/>
                    </a:lnTo>
                    <a:lnTo>
                      <a:pt x="758" y="162"/>
                    </a:lnTo>
                    <a:lnTo>
                      <a:pt x="745" y="156"/>
                    </a:lnTo>
                    <a:lnTo>
                      <a:pt x="741" y="156"/>
                    </a:lnTo>
                    <a:lnTo>
                      <a:pt x="733" y="179"/>
                    </a:lnTo>
                    <a:lnTo>
                      <a:pt x="722" y="201"/>
                    </a:lnTo>
                    <a:lnTo>
                      <a:pt x="708" y="243"/>
                    </a:lnTo>
                    <a:lnTo>
                      <a:pt x="700" y="255"/>
                    </a:lnTo>
                    <a:lnTo>
                      <a:pt x="688" y="253"/>
                    </a:lnTo>
                    <a:lnTo>
                      <a:pt x="661" y="242"/>
                    </a:lnTo>
                    <a:lnTo>
                      <a:pt x="637" y="228"/>
                    </a:lnTo>
                    <a:lnTo>
                      <a:pt x="633" y="267"/>
                    </a:lnTo>
                    <a:lnTo>
                      <a:pt x="618" y="332"/>
                    </a:lnTo>
                    <a:lnTo>
                      <a:pt x="597" y="379"/>
                    </a:lnTo>
                    <a:lnTo>
                      <a:pt x="571" y="407"/>
                    </a:lnTo>
                    <a:lnTo>
                      <a:pt x="566" y="436"/>
                    </a:lnTo>
                    <a:lnTo>
                      <a:pt x="571" y="475"/>
                    </a:lnTo>
                    <a:lnTo>
                      <a:pt x="551" y="489"/>
                    </a:lnTo>
                    <a:lnTo>
                      <a:pt x="494" y="530"/>
                    </a:lnTo>
                    <a:lnTo>
                      <a:pt x="448" y="559"/>
                    </a:lnTo>
                    <a:lnTo>
                      <a:pt x="403" y="571"/>
                    </a:lnTo>
                    <a:lnTo>
                      <a:pt x="382" y="558"/>
                    </a:lnTo>
                    <a:lnTo>
                      <a:pt x="347" y="594"/>
                    </a:lnTo>
                    <a:lnTo>
                      <a:pt x="337" y="595"/>
                    </a:lnTo>
                    <a:lnTo>
                      <a:pt x="311" y="579"/>
                    </a:lnTo>
                    <a:lnTo>
                      <a:pt x="275" y="554"/>
                    </a:lnTo>
                    <a:lnTo>
                      <a:pt x="268" y="539"/>
                    </a:lnTo>
                    <a:lnTo>
                      <a:pt x="257" y="539"/>
                    </a:lnTo>
                    <a:lnTo>
                      <a:pt x="249" y="546"/>
                    </a:lnTo>
                    <a:lnTo>
                      <a:pt x="237" y="571"/>
                    </a:lnTo>
                    <a:lnTo>
                      <a:pt x="211" y="602"/>
                    </a:lnTo>
                    <a:lnTo>
                      <a:pt x="156" y="626"/>
                    </a:lnTo>
                    <a:lnTo>
                      <a:pt x="139" y="652"/>
                    </a:lnTo>
                    <a:lnTo>
                      <a:pt x="118" y="700"/>
                    </a:lnTo>
                    <a:lnTo>
                      <a:pt x="100" y="704"/>
                    </a:lnTo>
                    <a:lnTo>
                      <a:pt x="85" y="718"/>
                    </a:lnTo>
                    <a:lnTo>
                      <a:pt x="54" y="740"/>
                    </a:lnTo>
                    <a:lnTo>
                      <a:pt x="33" y="754"/>
                    </a:lnTo>
                    <a:lnTo>
                      <a:pt x="0" y="772"/>
                    </a:lnTo>
                    <a:lnTo>
                      <a:pt x="354" y="734"/>
                    </a:lnTo>
                    <a:lnTo>
                      <a:pt x="639" y="698"/>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44" name="Freeform 43">
                <a:extLst>
                  <a:ext uri="{FF2B5EF4-FFF2-40B4-BE49-F238E27FC236}">
                    <a16:creationId xmlns:a16="http://schemas.microsoft.com/office/drawing/2014/main" id="{CDB239E0-4037-BA7E-F1CD-6C255D772B2C}"/>
                  </a:ext>
                </a:extLst>
              </p:cNvPr>
              <p:cNvSpPr>
                <a:spLocks/>
              </p:cNvSpPr>
              <p:nvPr/>
            </p:nvSpPr>
            <p:spPr bwMode="auto">
              <a:xfrm>
                <a:off x="9039781" y="3714019"/>
                <a:ext cx="592408" cy="481693"/>
              </a:xfrm>
              <a:custGeom>
                <a:avLst/>
                <a:gdLst/>
                <a:ahLst/>
                <a:cxnLst>
                  <a:cxn ang="0">
                    <a:pos x="435" y="20"/>
                  </a:cxn>
                  <a:cxn ang="0">
                    <a:pos x="369" y="0"/>
                  </a:cxn>
                  <a:cxn ang="0">
                    <a:pos x="313" y="20"/>
                  </a:cxn>
                  <a:cxn ang="0">
                    <a:pos x="269" y="28"/>
                  </a:cxn>
                  <a:cxn ang="0">
                    <a:pos x="180" y="20"/>
                  </a:cxn>
                  <a:cxn ang="0">
                    <a:pos x="123" y="34"/>
                  </a:cxn>
                  <a:cxn ang="0">
                    <a:pos x="54" y="85"/>
                  </a:cxn>
                  <a:cxn ang="0">
                    <a:pos x="49" y="102"/>
                  </a:cxn>
                  <a:cxn ang="0">
                    <a:pos x="23" y="124"/>
                  </a:cxn>
                  <a:cxn ang="0">
                    <a:pos x="0" y="148"/>
                  </a:cxn>
                  <a:cxn ang="0">
                    <a:pos x="19" y="174"/>
                  </a:cxn>
                  <a:cxn ang="0">
                    <a:pos x="90" y="211"/>
                  </a:cxn>
                  <a:cxn ang="0">
                    <a:pos x="111" y="248"/>
                  </a:cxn>
                  <a:cxn ang="0">
                    <a:pos x="156" y="299"/>
                  </a:cxn>
                  <a:cxn ang="0">
                    <a:pos x="255" y="377"/>
                  </a:cxn>
                  <a:cxn ang="0">
                    <a:pos x="309" y="445"/>
                  </a:cxn>
                  <a:cxn ang="0">
                    <a:pos x="355" y="475"/>
                  </a:cxn>
                  <a:cxn ang="0">
                    <a:pos x="381" y="499"/>
                  </a:cxn>
                  <a:cxn ang="0">
                    <a:pos x="405" y="531"/>
                  </a:cxn>
                  <a:cxn ang="0">
                    <a:pos x="413" y="556"/>
                  </a:cxn>
                  <a:cxn ang="0">
                    <a:pos x="423" y="575"/>
                  </a:cxn>
                  <a:cxn ang="0">
                    <a:pos x="439" y="585"/>
                  </a:cxn>
                  <a:cxn ang="0">
                    <a:pos x="453" y="599"/>
                  </a:cxn>
                  <a:cxn ang="0">
                    <a:pos x="463" y="618"/>
                  </a:cxn>
                  <a:cxn ang="0">
                    <a:pos x="477" y="644"/>
                  </a:cxn>
                  <a:cxn ang="0">
                    <a:pos x="482" y="674"/>
                  </a:cxn>
                  <a:cxn ang="0">
                    <a:pos x="505" y="688"/>
                  </a:cxn>
                  <a:cxn ang="0">
                    <a:pos x="512" y="654"/>
                  </a:cxn>
                  <a:cxn ang="0">
                    <a:pos x="541" y="654"/>
                  </a:cxn>
                  <a:cxn ang="0">
                    <a:pos x="545" y="651"/>
                  </a:cxn>
                  <a:cxn ang="0">
                    <a:pos x="550" y="646"/>
                  </a:cxn>
                  <a:cxn ang="0">
                    <a:pos x="548" y="642"/>
                  </a:cxn>
                  <a:cxn ang="0">
                    <a:pos x="541" y="640"/>
                  </a:cxn>
                  <a:cxn ang="0">
                    <a:pos x="520" y="633"/>
                  </a:cxn>
                  <a:cxn ang="0">
                    <a:pos x="517" y="632"/>
                  </a:cxn>
                  <a:cxn ang="0">
                    <a:pos x="512" y="626"/>
                  </a:cxn>
                  <a:cxn ang="0">
                    <a:pos x="516" y="600"/>
                  </a:cxn>
                  <a:cxn ang="0">
                    <a:pos x="542" y="619"/>
                  </a:cxn>
                  <a:cxn ang="0">
                    <a:pos x="574" y="622"/>
                  </a:cxn>
                  <a:cxn ang="0">
                    <a:pos x="577" y="590"/>
                  </a:cxn>
                  <a:cxn ang="0">
                    <a:pos x="585" y="575"/>
                  </a:cxn>
                  <a:cxn ang="0">
                    <a:pos x="627" y="561"/>
                  </a:cxn>
                  <a:cxn ang="0">
                    <a:pos x="618" y="549"/>
                  </a:cxn>
                  <a:cxn ang="0">
                    <a:pos x="602" y="543"/>
                  </a:cxn>
                  <a:cxn ang="0">
                    <a:pos x="614" y="533"/>
                  </a:cxn>
                  <a:cxn ang="0">
                    <a:pos x="632" y="543"/>
                  </a:cxn>
                  <a:cxn ang="0">
                    <a:pos x="660" y="533"/>
                  </a:cxn>
                  <a:cxn ang="0">
                    <a:pos x="670" y="499"/>
                  </a:cxn>
                  <a:cxn ang="0">
                    <a:pos x="655" y="483"/>
                  </a:cxn>
                  <a:cxn ang="0">
                    <a:pos x="685" y="489"/>
                  </a:cxn>
                  <a:cxn ang="0">
                    <a:pos x="704" y="468"/>
                  </a:cxn>
                  <a:cxn ang="0">
                    <a:pos x="742" y="422"/>
                  </a:cxn>
                  <a:cxn ang="0">
                    <a:pos x="778" y="390"/>
                  </a:cxn>
                  <a:cxn ang="0">
                    <a:pos x="777" y="367"/>
                  </a:cxn>
                  <a:cxn ang="0">
                    <a:pos x="775" y="347"/>
                  </a:cxn>
                  <a:cxn ang="0">
                    <a:pos x="786" y="336"/>
                  </a:cxn>
                  <a:cxn ang="0">
                    <a:pos x="806" y="306"/>
                  </a:cxn>
                  <a:cxn ang="0">
                    <a:pos x="822" y="263"/>
                  </a:cxn>
                  <a:cxn ang="0">
                    <a:pos x="836" y="242"/>
                  </a:cxn>
                  <a:cxn ang="0">
                    <a:pos x="881" y="203"/>
                  </a:cxn>
                  <a:cxn ang="0">
                    <a:pos x="457" y="64"/>
                  </a:cxn>
                </a:cxnLst>
                <a:rect l="0" t="0" r="r" b="b"/>
                <a:pathLst>
                  <a:path w="881" h="688">
                    <a:moveTo>
                      <a:pt x="457" y="64"/>
                    </a:moveTo>
                    <a:lnTo>
                      <a:pt x="435" y="20"/>
                    </a:lnTo>
                    <a:lnTo>
                      <a:pt x="407" y="6"/>
                    </a:lnTo>
                    <a:lnTo>
                      <a:pt x="369" y="0"/>
                    </a:lnTo>
                    <a:lnTo>
                      <a:pt x="335" y="6"/>
                    </a:lnTo>
                    <a:lnTo>
                      <a:pt x="313" y="20"/>
                    </a:lnTo>
                    <a:lnTo>
                      <a:pt x="296" y="25"/>
                    </a:lnTo>
                    <a:lnTo>
                      <a:pt x="269" y="28"/>
                    </a:lnTo>
                    <a:lnTo>
                      <a:pt x="216" y="20"/>
                    </a:lnTo>
                    <a:lnTo>
                      <a:pt x="180" y="20"/>
                    </a:lnTo>
                    <a:lnTo>
                      <a:pt x="142" y="25"/>
                    </a:lnTo>
                    <a:lnTo>
                      <a:pt x="123" y="34"/>
                    </a:lnTo>
                    <a:lnTo>
                      <a:pt x="56" y="85"/>
                    </a:lnTo>
                    <a:lnTo>
                      <a:pt x="54" y="85"/>
                    </a:lnTo>
                    <a:lnTo>
                      <a:pt x="52" y="93"/>
                    </a:lnTo>
                    <a:lnTo>
                      <a:pt x="49" y="102"/>
                    </a:lnTo>
                    <a:lnTo>
                      <a:pt x="40" y="109"/>
                    </a:lnTo>
                    <a:lnTo>
                      <a:pt x="23" y="124"/>
                    </a:lnTo>
                    <a:lnTo>
                      <a:pt x="0" y="136"/>
                    </a:lnTo>
                    <a:lnTo>
                      <a:pt x="0" y="148"/>
                    </a:lnTo>
                    <a:lnTo>
                      <a:pt x="8" y="160"/>
                    </a:lnTo>
                    <a:lnTo>
                      <a:pt x="19" y="174"/>
                    </a:lnTo>
                    <a:lnTo>
                      <a:pt x="73" y="196"/>
                    </a:lnTo>
                    <a:lnTo>
                      <a:pt x="90" y="211"/>
                    </a:lnTo>
                    <a:lnTo>
                      <a:pt x="101" y="227"/>
                    </a:lnTo>
                    <a:lnTo>
                      <a:pt x="111" y="248"/>
                    </a:lnTo>
                    <a:lnTo>
                      <a:pt x="134" y="271"/>
                    </a:lnTo>
                    <a:lnTo>
                      <a:pt x="156" y="299"/>
                    </a:lnTo>
                    <a:lnTo>
                      <a:pt x="234" y="357"/>
                    </a:lnTo>
                    <a:lnTo>
                      <a:pt x="255" y="377"/>
                    </a:lnTo>
                    <a:lnTo>
                      <a:pt x="283" y="413"/>
                    </a:lnTo>
                    <a:lnTo>
                      <a:pt x="309" y="445"/>
                    </a:lnTo>
                    <a:lnTo>
                      <a:pt x="338" y="461"/>
                    </a:lnTo>
                    <a:lnTo>
                      <a:pt x="355" y="475"/>
                    </a:lnTo>
                    <a:lnTo>
                      <a:pt x="369" y="488"/>
                    </a:lnTo>
                    <a:lnTo>
                      <a:pt x="381" y="499"/>
                    </a:lnTo>
                    <a:lnTo>
                      <a:pt x="388" y="508"/>
                    </a:lnTo>
                    <a:lnTo>
                      <a:pt x="405" y="531"/>
                    </a:lnTo>
                    <a:lnTo>
                      <a:pt x="413" y="545"/>
                    </a:lnTo>
                    <a:lnTo>
                      <a:pt x="413" y="556"/>
                    </a:lnTo>
                    <a:lnTo>
                      <a:pt x="419" y="570"/>
                    </a:lnTo>
                    <a:lnTo>
                      <a:pt x="423" y="575"/>
                    </a:lnTo>
                    <a:lnTo>
                      <a:pt x="430" y="575"/>
                    </a:lnTo>
                    <a:lnTo>
                      <a:pt x="439" y="585"/>
                    </a:lnTo>
                    <a:lnTo>
                      <a:pt x="453" y="593"/>
                    </a:lnTo>
                    <a:lnTo>
                      <a:pt x="453" y="599"/>
                    </a:lnTo>
                    <a:lnTo>
                      <a:pt x="453" y="607"/>
                    </a:lnTo>
                    <a:lnTo>
                      <a:pt x="463" y="618"/>
                    </a:lnTo>
                    <a:lnTo>
                      <a:pt x="477" y="636"/>
                    </a:lnTo>
                    <a:lnTo>
                      <a:pt x="477" y="644"/>
                    </a:lnTo>
                    <a:lnTo>
                      <a:pt x="477" y="663"/>
                    </a:lnTo>
                    <a:lnTo>
                      <a:pt x="482" y="674"/>
                    </a:lnTo>
                    <a:lnTo>
                      <a:pt x="495" y="681"/>
                    </a:lnTo>
                    <a:lnTo>
                      <a:pt x="505" y="688"/>
                    </a:lnTo>
                    <a:lnTo>
                      <a:pt x="505" y="660"/>
                    </a:lnTo>
                    <a:lnTo>
                      <a:pt x="512" y="654"/>
                    </a:lnTo>
                    <a:lnTo>
                      <a:pt x="534" y="654"/>
                    </a:lnTo>
                    <a:lnTo>
                      <a:pt x="541" y="654"/>
                    </a:lnTo>
                    <a:lnTo>
                      <a:pt x="541" y="654"/>
                    </a:lnTo>
                    <a:lnTo>
                      <a:pt x="545" y="651"/>
                    </a:lnTo>
                    <a:lnTo>
                      <a:pt x="550" y="646"/>
                    </a:lnTo>
                    <a:lnTo>
                      <a:pt x="550" y="646"/>
                    </a:lnTo>
                    <a:lnTo>
                      <a:pt x="550" y="644"/>
                    </a:lnTo>
                    <a:lnTo>
                      <a:pt x="548" y="642"/>
                    </a:lnTo>
                    <a:lnTo>
                      <a:pt x="545" y="640"/>
                    </a:lnTo>
                    <a:lnTo>
                      <a:pt x="541" y="640"/>
                    </a:lnTo>
                    <a:lnTo>
                      <a:pt x="541" y="640"/>
                    </a:lnTo>
                    <a:lnTo>
                      <a:pt x="520" y="633"/>
                    </a:lnTo>
                    <a:lnTo>
                      <a:pt x="520" y="633"/>
                    </a:lnTo>
                    <a:lnTo>
                      <a:pt x="517" y="632"/>
                    </a:lnTo>
                    <a:lnTo>
                      <a:pt x="514" y="629"/>
                    </a:lnTo>
                    <a:lnTo>
                      <a:pt x="512" y="626"/>
                    </a:lnTo>
                    <a:lnTo>
                      <a:pt x="512" y="621"/>
                    </a:lnTo>
                    <a:lnTo>
                      <a:pt x="516" y="600"/>
                    </a:lnTo>
                    <a:lnTo>
                      <a:pt x="535" y="617"/>
                    </a:lnTo>
                    <a:lnTo>
                      <a:pt x="542" y="619"/>
                    </a:lnTo>
                    <a:lnTo>
                      <a:pt x="556" y="631"/>
                    </a:lnTo>
                    <a:lnTo>
                      <a:pt x="574" y="622"/>
                    </a:lnTo>
                    <a:lnTo>
                      <a:pt x="577" y="597"/>
                    </a:lnTo>
                    <a:lnTo>
                      <a:pt x="577" y="590"/>
                    </a:lnTo>
                    <a:lnTo>
                      <a:pt x="574" y="575"/>
                    </a:lnTo>
                    <a:lnTo>
                      <a:pt x="585" y="575"/>
                    </a:lnTo>
                    <a:lnTo>
                      <a:pt x="607" y="575"/>
                    </a:lnTo>
                    <a:lnTo>
                      <a:pt x="627" y="561"/>
                    </a:lnTo>
                    <a:lnTo>
                      <a:pt x="627" y="554"/>
                    </a:lnTo>
                    <a:lnTo>
                      <a:pt x="618" y="549"/>
                    </a:lnTo>
                    <a:lnTo>
                      <a:pt x="607" y="549"/>
                    </a:lnTo>
                    <a:lnTo>
                      <a:pt x="602" y="543"/>
                    </a:lnTo>
                    <a:lnTo>
                      <a:pt x="602" y="538"/>
                    </a:lnTo>
                    <a:lnTo>
                      <a:pt x="614" y="533"/>
                    </a:lnTo>
                    <a:lnTo>
                      <a:pt x="621" y="538"/>
                    </a:lnTo>
                    <a:lnTo>
                      <a:pt x="632" y="543"/>
                    </a:lnTo>
                    <a:lnTo>
                      <a:pt x="643" y="543"/>
                    </a:lnTo>
                    <a:lnTo>
                      <a:pt x="660" y="533"/>
                    </a:lnTo>
                    <a:lnTo>
                      <a:pt x="677" y="511"/>
                    </a:lnTo>
                    <a:lnTo>
                      <a:pt x="670" y="499"/>
                    </a:lnTo>
                    <a:lnTo>
                      <a:pt x="659" y="489"/>
                    </a:lnTo>
                    <a:lnTo>
                      <a:pt x="655" y="483"/>
                    </a:lnTo>
                    <a:lnTo>
                      <a:pt x="664" y="479"/>
                    </a:lnTo>
                    <a:lnTo>
                      <a:pt x="685" y="489"/>
                    </a:lnTo>
                    <a:lnTo>
                      <a:pt x="696" y="482"/>
                    </a:lnTo>
                    <a:lnTo>
                      <a:pt x="704" y="468"/>
                    </a:lnTo>
                    <a:lnTo>
                      <a:pt x="721" y="434"/>
                    </a:lnTo>
                    <a:lnTo>
                      <a:pt x="742" y="422"/>
                    </a:lnTo>
                    <a:lnTo>
                      <a:pt x="761" y="413"/>
                    </a:lnTo>
                    <a:lnTo>
                      <a:pt x="778" y="390"/>
                    </a:lnTo>
                    <a:lnTo>
                      <a:pt x="785" y="378"/>
                    </a:lnTo>
                    <a:lnTo>
                      <a:pt x="777" y="367"/>
                    </a:lnTo>
                    <a:lnTo>
                      <a:pt x="770" y="352"/>
                    </a:lnTo>
                    <a:lnTo>
                      <a:pt x="775" y="347"/>
                    </a:lnTo>
                    <a:lnTo>
                      <a:pt x="786" y="352"/>
                    </a:lnTo>
                    <a:lnTo>
                      <a:pt x="786" y="336"/>
                    </a:lnTo>
                    <a:lnTo>
                      <a:pt x="792" y="325"/>
                    </a:lnTo>
                    <a:lnTo>
                      <a:pt x="806" y="306"/>
                    </a:lnTo>
                    <a:lnTo>
                      <a:pt x="813" y="278"/>
                    </a:lnTo>
                    <a:lnTo>
                      <a:pt x="822" y="263"/>
                    </a:lnTo>
                    <a:lnTo>
                      <a:pt x="831" y="252"/>
                    </a:lnTo>
                    <a:lnTo>
                      <a:pt x="836" y="242"/>
                    </a:lnTo>
                    <a:lnTo>
                      <a:pt x="868" y="216"/>
                    </a:lnTo>
                    <a:lnTo>
                      <a:pt x="881" y="203"/>
                    </a:lnTo>
                    <a:lnTo>
                      <a:pt x="641" y="28"/>
                    </a:lnTo>
                    <a:lnTo>
                      <a:pt x="457" y="64"/>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45" name="Freeform 44">
                <a:extLst>
                  <a:ext uri="{FF2B5EF4-FFF2-40B4-BE49-F238E27FC236}">
                    <a16:creationId xmlns:a16="http://schemas.microsoft.com/office/drawing/2014/main" id="{817B21B9-48D2-398C-FFC8-C6D9636A476C}"/>
                  </a:ext>
                </a:extLst>
              </p:cNvPr>
              <p:cNvSpPr>
                <a:spLocks/>
              </p:cNvSpPr>
              <p:nvPr/>
            </p:nvSpPr>
            <p:spPr bwMode="auto">
              <a:xfrm>
                <a:off x="8431253" y="3802364"/>
                <a:ext cx="463449" cy="778282"/>
              </a:xfrm>
              <a:custGeom>
                <a:avLst/>
                <a:gdLst/>
                <a:ahLst/>
                <a:cxnLst>
                  <a:cxn ang="0">
                    <a:pos x="216" y="1008"/>
                  </a:cxn>
                  <a:cxn ang="0">
                    <a:pos x="187" y="969"/>
                  </a:cxn>
                  <a:cxn ang="0">
                    <a:pos x="200" y="947"/>
                  </a:cxn>
                  <a:cxn ang="0">
                    <a:pos x="286" y="927"/>
                  </a:cxn>
                  <a:cxn ang="0">
                    <a:pos x="688" y="882"/>
                  </a:cxn>
                  <a:cxn ang="0">
                    <a:pos x="659" y="841"/>
                  </a:cxn>
                  <a:cxn ang="0">
                    <a:pos x="656" y="812"/>
                  </a:cxn>
                  <a:cxn ang="0">
                    <a:pos x="662" y="776"/>
                  </a:cxn>
                  <a:cxn ang="0">
                    <a:pos x="645" y="716"/>
                  </a:cxn>
                  <a:cxn ang="0">
                    <a:pos x="656" y="679"/>
                  </a:cxn>
                  <a:cxn ang="0">
                    <a:pos x="645" y="641"/>
                  </a:cxn>
                  <a:cxn ang="0">
                    <a:pos x="674" y="605"/>
                  </a:cxn>
                  <a:cxn ang="0">
                    <a:pos x="658" y="571"/>
                  </a:cxn>
                  <a:cxn ang="0">
                    <a:pos x="633" y="523"/>
                  </a:cxn>
                  <a:cxn ang="0">
                    <a:pos x="586" y="415"/>
                  </a:cxn>
                  <a:cxn ang="0">
                    <a:pos x="493" y="68"/>
                  </a:cxn>
                  <a:cxn ang="0">
                    <a:pos x="515" y="0"/>
                  </a:cxn>
                  <a:cxn ang="0">
                    <a:pos x="8" y="39"/>
                  </a:cxn>
                  <a:cxn ang="0">
                    <a:pos x="0" y="586"/>
                  </a:cxn>
                  <a:cxn ang="0">
                    <a:pos x="36" y="1079"/>
                  </a:cxn>
                  <a:cxn ang="0">
                    <a:pos x="64" y="1083"/>
                  </a:cxn>
                  <a:cxn ang="0">
                    <a:pos x="89" y="1073"/>
                  </a:cxn>
                  <a:cxn ang="0">
                    <a:pos x="92" y="1026"/>
                  </a:cxn>
                  <a:cxn ang="0">
                    <a:pos x="118" y="1015"/>
                  </a:cxn>
                  <a:cxn ang="0">
                    <a:pos x="125" y="1038"/>
                  </a:cxn>
                  <a:cxn ang="0">
                    <a:pos x="125" y="1061"/>
                  </a:cxn>
                  <a:cxn ang="0">
                    <a:pos x="140" y="1072"/>
                  </a:cxn>
                  <a:cxn ang="0">
                    <a:pos x="151" y="1094"/>
                  </a:cxn>
                  <a:cxn ang="0">
                    <a:pos x="140" y="1109"/>
                  </a:cxn>
                  <a:cxn ang="0">
                    <a:pos x="173" y="1101"/>
                  </a:cxn>
                  <a:cxn ang="0">
                    <a:pos x="209" y="1084"/>
                  </a:cxn>
                  <a:cxn ang="0">
                    <a:pos x="237" y="1079"/>
                  </a:cxn>
                  <a:cxn ang="0">
                    <a:pos x="243" y="1073"/>
                  </a:cxn>
                </a:cxnLst>
                <a:rect l="0" t="0" r="r" b="b"/>
                <a:pathLst>
                  <a:path w="692" h="1109">
                    <a:moveTo>
                      <a:pt x="225" y="1030"/>
                    </a:moveTo>
                    <a:lnTo>
                      <a:pt x="216" y="1008"/>
                    </a:lnTo>
                    <a:lnTo>
                      <a:pt x="197" y="980"/>
                    </a:lnTo>
                    <a:lnTo>
                      <a:pt x="187" y="969"/>
                    </a:lnTo>
                    <a:lnTo>
                      <a:pt x="187" y="952"/>
                    </a:lnTo>
                    <a:lnTo>
                      <a:pt x="200" y="947"/>
                    </a:lnTo>
                    <a:lnTo>
                      <a:pt x="236" y="936"/>
                    </a:lnTo>
                    <a:lnTo>
                      <a:pt x="286" y="927"/>
                    </a:lnTo>
                    <a:lnTo>
                      <a:pt x="692" y="890"/>
                    </a:lnTo>
                    <a:lnTo>
                      <a:pt x="688" y="882"/>
                    </a:lnTo>
                    <a:lnTo>
                      <a:pt x="673" y="855"/>
                    </a:lnTo>
                    <a:lnTo>
                      <a:pt x="659" y="841"/>
                    </a:lnTo>
                    <a:lnTo>
                      <a:pt x="654" y="820"/>
                    </a:lnTo>
                    <a:lnTo>
                      <a:pt x="656" y="812"/>
                    </a:lnTo>
                    <a:lnTo>
                      <a:pt x="667" y="804"/>
                    </a:lnTo>
                    <a:lnTo>
                      <a:pt x="662" y="776"/>
                    </a:lnTo>
                    <a:lnTo>
                      <a:pt x="654" y="759"/>
                    </a:lnTo>
                    <a:lnTo>
                      <a:pt x="645" y="716"/>
                    </a:lnTo>
                    <a:lnTo>
                      <a:pt x="645" y="686"/>
                    </a:lnTo>
                    <a:lnTo>
                      <a:pt x="656" y="679"/>
                    </a:lnTo>
                    <a:lnTo>
                      <a:pt x="659" y="654"/>
                    </a:lnTo>
                    <a:lnTo>
                      <a:pt x="645" y="641"/>
                    </a:lnTo>
                    <a:lnTo>
                      <a:pt x="666" y="626"/>
                    </a:lnTo>
                    <a:lnTo>
                      <a:pt x="674" y="605"/>
                    </a:lnTo>
                    <a:lnTo>
                      <a:pt x="662" y="596"/>
                    </a:lnTo>
                    <a:lnTo>
                      <a:pt x="658" y="571"/>
                    </a:lnTo>
                    <a:lnTo>
                      <a:pt x="655" y="553"/>
                    </a:lnTo>
                    <a:lnTo>
                      <a:pt x="633" y="523"/>
                    </a:lnTo>
                    <a:lnTo>
                      <a:pt x="598" y="457"/>
                    </a:lnTo>
                    <a:lnTo>
                      <a:pt x="586" y="415"/>
                    </a:lnTo>
                    <a:lnTo>
                      <a:pt x="533" y="228"/>
                    </a:lnTo>
                    <a:lnTo>
                      <a:pt x="493" y="68"/>
                    </a:lnTo>
                    <a:lnTo>
                      <a:pt x="479" y="3"/>
                    </a:lnTo>
                    <a:lnTo>
                      <a:pt x="515" y="0"/>
                    </a:lnTo>
                    <a:lnTo>
                      <a:pt x="515" y="0"/>
                    </a:lnTo>
                    <a:lnTo>
                      <a:pt x="8" y="39"/>
                    </a:lnTo>
                    <a:lnTo>
                      <a:pt x="10" y="78"/>
                    </a:lnTo>
                    <a:lnTo>
                      <a:pt x="0" y="586"/>
                    </a:lnTo>
                    <a:lnTo>
                      <a:pt x="4" y="850"/>
                    </a:lnTo>
                    <a:lnTo>
                      <a:pt x="36" y="1079"/>
                    </a:lnTo>
                    <a:lnTo>
                      <a:pt x="49" y="1077"/>
                    </a:lnTo>
                    <a:lnTo>
                      <a:pt x="64" y="1083"/>
                    </a:lnTo>
                    <a:lnTo>
                      <a:pt x="86" y="1086"/>
                    </a:lnTo>
                    <a:lnTo>
                      <a:pt x="89" y="1073"/>
                    </a:lnTo>
                    <a:lnTo>
                      <a:pt x="86" y="1051"/>
                    </a:lnTo>
                    <a:lnTo>
                      <a:pt x="92" y="1026"/>
                    </a:lnTo>
                    <a:lnTo>
                      <a:pt x="101" y="1019"/>
                    </a:lnTo>
                    <a:lnTo>
                      <a:pt x="118" y="1015"/>
                    </a:lnTo>
                    <a:lnTo>
                      <a:pt x="125" y="1023"/>
                    </a:lnTo>
                    <a:lnTo>
                      <a:pt x="125" y="1038"/>
                    </a:lnTo>
                    <a:lnTo>
                      <a:pt x="118" y="1049"/>
                    </a:lnTo>
                    <a:lnTo>
                      <a:pt x="125" y="1061"/>
                    </a:lnTo>
                    <a:lnTo>
                      <a:pt x="129" y="1066"/>
                    </a:lnTo>
                    <a:lnTo>
                      <a:pt x="140" y="1072"/>
                    </a:lnTo>
                    <a:lnTo>
                      <a:pt x="150" y="1084"/>
                    </a:lnTo>
                    <a:lnTo>
                      <a:pt x="151" y="1094"/>
                    </a:lnTo>
                    <a:lnTo>
                      <a:pt x="147" y="1099"/>
                    </a:lnTo>
                    <a:lnTo>
                      <a:pt x="140" y="1109"/>
                    </a:lnTo>
                    <a:lnTo>
                      <a:pt x="148" y="1108"/>
                    </a:lnTo>
                    <a:lnTo>
                      <a:pt x="173" y="1101"/>
                    </a:lnTo>
                    <a:lnTo>
                      <a:pt x="198" y="1092"/>
                    </a:lnTo>
                    <a:lnTo>
                      <a:pt x="209" y="1084"/>
                    </a:lnTo>
                    <a:lnTo>
                      <a:pt x="219" y="1081"/>
                    </a:lnTo>
                    <a:lnTo>
                      <a:pt x="237" y="1079"/>
                    </a:lnTo>
                    <a:lnTo>
                      <a:pt x="246" y="1072"/>
                    </a:lnTo>
                    <a:lnTo>
                      <a:pt x="243" y="1073"/>
                    </a:lnTo>
                    <a:lnTo>
                      <a:pt x="225" y="1030"/>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46" name="Freeform 45">
                <a:extLst>
                  <a:ext uri="{FF2B5EF4-FFF2-40B4-BE49-F238E27FC236}">
                    <a16:creationId xmlns:a16="http://schemas.microsoft.com/office/drawing/2014/main" id="{67C23661-4152-05FC-E8A8-51435BE4CA79}"/>
                  </a:ext>
                </a:extLst>
              </p:cNvPr>
              <p:cNvSpPr>
                <a:spLocks/>
              </p:cNvSpPr>
              <p:nvPr/>
            </p:nvSpPr>
            <p:spPr bwMode="auto">
              <a:xfrm>
                <a:off x="8026240" y="3829710"/>
                <a:ext cx="429193" cy="782489"/>
              </a:xfrm>
              <a:custGeom>
                <a:avLst/>
                <a:gdLst/>
                <a:ahLst/>
                <a:cxnLst>
                  <a:cxn ang="0">
                    <a:pos x="601" y="547"/>
                  </a:cxn>
                  <a:cxn ang="0">
                    <a:pos x="609" y="0"/>
                  </a:cxn>
                  <a:cxn ang="0">
                    <a:pos x="223" y="28"/>
                  </a:cxn>
                  <a:cxn ang="0">
                    <a:pos x="212" y="56"/>
                  </a:cxn>
                  <a:cxn ang="0">
                    <a:pos x="190" y="83"/>
                  </a:cxn>
                  <a:cxn ang="0">
                    <a:pos x="172" y="93"/>
                  </a:cxn>
                  <a:cxn ang="0">
                    <a:pos x="165" y="146"/>
                  </a:cxn>
                  <a:cxn ang="0">
                    <a:pos x="122" y="203"/>
                  </a:cxn>
                  <a:cxn ang="0">
                    <a:pos x="100" y="243"/>
                  </a:cxn>
                  <a:cxn ang="0">
                    <a:pos x="96" y="262"/>
                  </a:cxn>
                  <a:cxn ang="0">
                    <a:pos x="92" y="300"/>
                  </a:cxn>
                  <a:cxn ang="0">
                    <a:pos x="68" y="316"/>
                  </a:cxn>
                  <a:cxn ang="0">
                    <a:pos x="65" y="343"/>
                  </a:cxn>
                  <a:cxn ang="0">
                    <a:pos x="58" y="364"/>
                  </a:cxn>
                  <a:cxn ang="0">
                    <a:pos x="76" y="384"/>
                  </a:cxn>
                  <a:cxn ang="0">
                    <a:pos x="72" y="430"/>
                  </a:cxn>
                  <a:cxn ang="0">
                    <a:pos x="76" y="462"/>
                  </a:cxn>
                  <a:cxn ang="0">
                    <a:pos x="62" y="490"/>
                  </a:cxn>
                  <a:cxn ang="0">
                    <a:pos x="82" y="516"/>
                  </a:cxn>
                  <a:cxn ang="0">
                    <a:pos x="62" y="539"/>
                  </a:cxn>
                  <a:cxn ang="0">
                    <a:pos x="82" y="558"/>
                  </a:cxn>
                  <a:cxn ang="0">
                    <a:pos x="83" y="594"/>
                  </a:cxn>
                  <a:cxn ang="0">
                    <a:pos x="106" y="618"/>
                  </a:cxn>
                  <a:cxn ang="0">
                    <a:pos x="106" y="675"/>
                  </a:cxn>
                  <a:cxn ang="0">
                    <a:pos x="78" y="688"/>
                  </a:cxn>
                  <a:cxn ang="0">
                    <a:pos x="76" y="723"/>
                  </a:cxn>
                  <a:cxn ang="0">
                    <a:pos x="40" y="768"/>
                  </a:cxn>
                  <a:cxn ang="0">
                    <a:pos x="32" y="816"/>
                  </a:cxn>
                  <a:cxn ang="0">
                    <a:pos x="19" y="837"/>
                  </a:cxn>
                  <a:cxn ang="0">
                    <a:pos x="19" y="877"/>
                  </a:cxn>
                  <a:cxn ang="0">
                    <a:pos x="1" y="902"/>
                  </a:cxn>
                  <a:cxn ang="0">
                    <a:pos x="7" y="940"/>
                  </a:cxn>
                  <a:cxn ang="0">
                    <a:pos x="354" y="1010"/>
                  </a:cxn>
                  <a:cxn ang="0">
                    <a:pos x="384" y="1053"/>
                  </a:cxn>
                  <a:cxn ang="0">
                    <a:pos x="394" y="1113"/>
                  </a:cxn>
                  <a:cxn ang="0">
                    <a:pos x="398" y="1115"/>
                  </a:cxn>
                  <a:cxn ang="0">
                    <a:pos x="432" y="1094"/>
                  </a:cxn>
                  <a:cxn ang="0">
                    <a:pos x="451" y="1065"/>
                  </a:cxn>
                  <a:cxn ang="0">
                    <a:pos x="490" y="1060"/>
                  </a:cxn>
                  <a:cxn ang="0">
                    <a:pos x="536" y="1045"/>
                  </a:cxn>
                  <a:cxn ang="0">
                    <a:pos x="575" y="1045"/>
                  </a:cxn>
                  <a:cxn ang="0">
                    <a:pos x="598" y="1045"/>
                  </a:cxn>
                  <a:cxn ang="0">
                    <a:pos x="627" y="1044"/>
                  </a:cxn>
                  <a:cxn ang="0">
                    <a:pos x="638" y="1040"/>
                  </a:cxn>
                  <a:cxn ang="0">
                    <a:pos x="605" y="811"/>
                  </a:cxn>
                </a:cxnLst>
                <a:rect l="0" t="0" r="r" b="b"/>
                <a:pathLst>
                  <a:path w="638" h="1116">
                    <a:moveTo>
                      <a:pt x="605" y="811"/>
                    </a:moveTo>
                    <a:lnTo>
                      <a:pt x="601" y="547"/>
                    </a:lnTo>
                    <a:lnTo>
                      <a:pt x="611" y="39"/>
                    </a:lnTo>
                    <a:lnTo>
                      <a:pt x="609" y="0"/>
                    </a:lnTo>
                    <a:lnTo>
                      <a:pt x="223" y="29"/>
                    </a:lnTo>
                    <a:lnTo>
                      <a:pt x="223" y="28"/>
                    </a:lnTo>
                    <a:lnTo>
                      <a:pt x="226" y="43"/>
                    </a:lnTo>
                    <a:lnTo>
                      <a:pt x="212" y="56"/>
                    </a:lnTo>
                    <a:lnTo>
                      <a:pt x="196" y="67"/>
                    </a:lnTo>
                    <a:lnTo>
                      <a:pt x="190" y="83"/>
                    </a:lnTo>
                    <a:lnTo>
                      <a:pt x="183" y="93"/>
                    </a:lnTo>
                    <a:lnTo>
                      <a:pt x="172" y="93"/>
                    </a:lnTo>
                    <a:lnTo>
                      <a:pt x="162" y="124"/>
                    </a:lnTo>
                    <a:lnTo>
                      <a:pt x="165" y="146"/>
                    </a:lnTo>
                    <a:lnTo>
                      <a:pt x="150" y="169"/>
                    </a:lnTo>
                    <a:lnTo>
                      <a:pt x="122" y="203"/>
                    </a:lnTo>
                    <a:lnTo>
                      <a:pt x="103" y="219"/>
                    </a:lnTo>
                    <a:lnTo>
                      <a:pt x="100" y="243"/>
                    </a:lnTo>
                    <a:lnTo>
                      <a:pt x="106" y="248"/>
                    </a:lnTo>
                    <a:lnTo>
                      <a:pt x="96" y="262"/>
                    </a:lnTo>
                    <a:lnTo>
                      <a:pt x="90" y="283"/>
                    </a:lnTo>
                    <a:lnTo>
                      <a:pt x="92" y="300"/>
                    </a:lnTo>
                    <a:lnTo>
                      <a:pt x="86" y="300"/>
                    </a:lnTo>
                    <a:lnTo>
                      <a:pt x="68" y="316"/>
                    </a:lnTo>
                    <a:lnTo>
                      <a:pt x="62" y="335"/>
                    </a:lnTo>
                    <a:lnTo>
                      <a:pt x="65" y="343"/>
                    </a:lnTo>
                    <a:lnTo>
                      <a:pt x="58" y="350"/>
                    </a:lnTo>
                    <a:lnTo>
                      <a:pt x="58" y="364"/>
                    </a:lnTo>
                    <a:lnTo>
                      <a:pt x="67" y="369"/>
                    </a:lnTo>
                    <a:lnTo>
                      <a:pt x="76" y="384"/>
                    </a:lnTo>
                    <a:lnTo>
                      <a:pt x="74" y="398"/>
                    </a:lnTo>
                    <a:lnTo>
                      <a:pt x="72" y="430"/>
                    </a:lnTo>
                    <a:lnTo>
                      <a:pt x="81" y="446"/>
                    </a:lnTo>
                    <a:lnTo>
                      <a:pt x="76" y="462"/>
                    </a:lnTo>
                    <a:lnTo>
                      <a:pt x="64" y="491"/>
                    </a:lnTo>
                    <a:lnTo>
                      <a:pt x="62" y="490"/>
                    </a:lnTo>
                    <a:lnTo>
                      <a:pt x="76" y="501"/>
                    </a:lnTo>
                    <a:lnTo>
                      <a:pt x="82" y="516"/>
                    </a:lnTo>
                    <a:lnTo>
                      <a:pt x="78" y="529"/>
                    </a:lnTo>
                    <a:lnTo>
                      <a:pt x="62" y="539"/>
                    </a:lnTo>
                    <a:lnTo>
                      <a:pt x="76" y="551"/>
                    </a:lnTo>
                    <a:lnTo>
                      <a:pt x="82" y="558"/>
                    </a:lnTo>
                    <a:lnTo>
                      <a:pt x="78" y="566"/>
                    </a:lnTo>
                    <a:lnTo>
                      <a:pt x="83" y="594"/>
                    </a:lnTo>
                    <a:lnTo>
                      <a:pt x="83" y="605"/>
                    </a:lnTo>
                    <a:lnTo>
                      <a:pt x="106" y="618"/>
                    </a:lnTo>
                    <a:lnTo>
                      <a:pt x="110" y="637"/>
                    </a:lnTo>
                    <a:lnTo>
                      <a:pt x="106" y="675"/>
                    </a:lnTo>
                    <a:lnTo>
                      <a:pt x="90" y="688"/>
                    </a:lnTo>
                    <a:lnTo>
                      <a:pt x="78" y="688"/>
                    </a:lnTo>
                    <a:lnTo>
                      <a:pt x="82" y="712"/>
                    </a:lnTo>
                    <a:lnTo>
                      <a:pt x="76" y="723"/>
                    </a:lnTo>
                    <a:lnTo>
                      <a:pt x="53" y="759"/>
                    </a:lnTo>
                    <a:lnTo>
                      <a:pt x="40" y="768"/>
                    </a:lnTo>
                    <a:lnTo>
                      <a:pt x="38" y="809"/>
                    </a:lnTo>
                    <a:lnTo>
                      <a:pt x="32" y="816"/>
                    </a:lnTo>
                    <a:lnTo>
                      <a:pt x="24" y="826"/>
                    </a:lnTo>
                    <a:lnTo>
                      <a:pt x="19" y="837"/>
                    </a:lnTo>
                    <a:lnTo>
                      <a:pt x="19" y="851"/>
                    </a:lnTo>
                    <a:lnTo>
                      <a:pt x="19" y="877"/>
                    </a:lnTo>
                    <a:lnTo>
                      <a:pt x="7" y="892"/>
                    </a:lnTo>
                    <a:lnTo>
                      <a:pt x="1" y="902"/>
                    </a:lnTo>
                    <a:lnTo>
                      <a:pt x="0" y="919"/>
                    </a:lnTo>
                    <a:lnTo>
                      <a:pt x="7" y="940"/>
                    </a:lnTo>
                    <a:lnTo>
                      <a:pt x="359" y="926"/>
                    </a:lnTo>
                    <a:lnTo>
                      <a:pt x="354" y="1010"/>
                    </a:lnTo>
                    <a:lnTo>
                      <a:pt x="368" y="1034"/>
                    </a:lnTo>
                    <a:lnTo>
                      <a:pt x="384" y="1053"/>
                    </a:lnTo>
                    <a:lnTo>
                      <a:pt x="394" y="1095"/>
                    </a:lnTo>
                    <a:lnTo>
                      <a:pt x="394" y="1113"/>
                    </a:lnTo>
                    <a:lnTo>
                      <a:pt x="393" y="1116"/>
                    </a:lnTo>
                    <a:lnTo>
                      <a:pt x="398" y="1115"/>
                    </a:lnTo>
                    <a:lnTo>
                      <a:pt x="421" y="1102"/>
                    </a:lnTo>
                    <a:lnTo>
                      <a:pt x="432" y="1094"/>
                    </a:lnTo>
                    <a:lnTo>
                      <a:pt x="447" y="1084"/>
                    </a:lnTo>
                    <a:lnTo>
                      <a:pt x="451" y="1065"/>
                    </a:lnTo>
                    <a:lnTo>
                      <a:pt x="469" y="1060"/>
                    </a:lnTo>
                    <a:lnTo>
                      <a:pt x="490" y="1060"/>
                    </a:lnTo>
                    <a:lnTo>
                      <a:pt x="507" y="1052"/>
                    </a:lnTo>
                    <a:lnTo>
                      <a:pt x="536" y="1045"/>
                    </a:lnTo>
                    <a:lnTo>
                      <a:pt x="558" y="1045"/>
                    </a:lnTo>
                    <a:lnTo>
                      <a:pt x="575" y="1045"/>
                    </a:lnTo>
                    <a:lnTo>
                      <a:pt x="586" y="1044"/>
                    </a:lnTo>
                    <a:lnTo>
                      <a:pt x="598" y="1045"/>
                    </a:lnTo>
                    <a:lnTo>
                      <a:pt x="620" y="1052"/>
                    </a:lnTo>
                    <a:lnTo>
                      <a:pt x="627" y="1044"/>
                    </a:lnTo>
                    <a:lnTo>
                      <a:pt x="638" y="1040"/>
                    </a:lnTo>
                    <a:lnTo>
                      <a:pt x="638" y="1040"/>
                    </a:lnTo>
                    <a:lnTo>
                      <a:pt x="637" y="1040"/>
                    </a:lnTo>
                    <a:lnTo>
                      <a:pt x="605" y="811"/>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47" name="Freeform 46">
                <a:extLst>
                  <a:ext uri="{FF2B5EF4-FFF2-40B4-BE49-F238E27FC236}">
                    <a16:creationId xmlns:a16="http://schemas.microsoft.com/office/drawing/2014/main" id="{7C065EA9-7BD7-AB05-87ED-EEFECBE61BC6}"/>
                  </a:ext>
                </a:extLst>
              </p:cNvPr>
              <p:cNvSpPr>
                <a:spLocks/>
              </p:cNvSpPr>
              <p:nvPr/>
            </p:nvSpPr>
            <p:spPr bwMode="auto">
              <a:xfrm>
                <a:off x="9380315" y="2887358"/>
                <a:ext cx="529943" cy="401761"/>
              </a:xfrm>
              <a:custGeom>
                <a:avLst/>
                <a:gdLst/>
                <a:ahLst/>
                <a:cxnLst>
                  <a:cxn ang="0">
                    <a:pos x="0" y="113"/>
                  </a:cxn>
                  <a:cxn ang="0">
                    <a:pos x="11" y="206"/>
                  </a:cxn>
                  <a:cxn ang="0">
                    <a:pos x="72" y="156"/>
                  </a:cxn>
                  <a:cxn ang="0">
                    <a:pos x="126" y="118"/>
                  </a:cxn>
                  <a:cxn ang="0">
                    <a:pos x="144" y="126"/>
                  </a:cxn>
                  <a:cxn ang="0">
                    <a:pos x="190" y="103"/>
                  </a:cxn>
                  <a:cxn ang="0">
                    <a:pos x="290" y="103"/>
                  </a:cxn>
                  <a:cxn ang="0">
                    <a:pos x="326" y="168"/>
                  </a:cxn>
                  <a:cxn ang="0">
                    <a:pos x="383" y="200"/>
                  </a:cxn>
                  <a:cxn ang="0">
                    <a:pos x="431" y="240"/>
                  </a:cxn>
                  <a:cxn ang="0">
                    <a:pos x="426" y="280"/>
                  </a:cxn>
                  <a:cxn ang="0">
                    <a:pos x="410" y="344"/>
                  </a:cxn>
                  <a:cxn ang="0">
                    <a:pos x="433" y="351"/>
                  </a:cxn>
                  <a:cxn ang="0">
                    <a:pos x="469" y="353"/>
                  </a:cxn>
                  <a:cxn ang="0">
                    <a:pos x="492" y="347"/>
                  </a:cxn>
                  <a:cxn ang="0">
                    <a:pos x="567" y="364"/>
                  </a:cxn>
                  <a:cxn ang="0">
                    <a:pos x="598" y="368"/>
                  </a:cxn>
                  <a:cxn ang="0">
                    <a:pos x="576" y="337"/>
                  </a:cxn>
                  <a:cxn ang="0">
                    <a:pos x="576" y="317"/>
                  </a:cxn>
                  <a:cxn ang="0">
                    <a:pos x="539" y="267"/>
                  </a:cxn>
                  <a:cxn ang="0">
                    <a:pos x="535" y="200"/>
                  </a:cxn>
                  <a:cxn ang="0">
                    <a:pos x="526" y="143"/>
                  </a:cxn>
                  <a:cxn ang="0">
                    <a:pos x="533" y="132"/>
                  </a:cxn>
                  <a:cxn ang="0">
                    <a:pos x="573" y="85"/>
                  </a:cxn>
                  <a:cxn ang="0">
                    <a:pos x="596" y="60"/>
                  </a:cxn>
                  <a:cxn ang="0">
                    <a:pos x="577" y="99"/>
                  </a:cxn>
                  <a:cxn ang="0">
                    <a:pos x="570" y="143"/>
                  </a:cxn>
                  <a:cxn ang="0">
                    <a:pos x="567" y="169"/>
                  </a:cxn>
                  <a:cxn ang="0">
                    <a:pos x="584" y="193"/>
                  </a:cxn>
                  <a:cxn ang="0">
                    <a:pos x="606" y="215"/>
                  </a:cxn>
                  <a:cxn ang="0">
                    <a:pos x="623" y="240"/>
                  </a:cxn>
                  <a:cxn ang="0">
                    <a:pos x="605" y="267"/>
                  </a:cxn>
                  <a:cxn ang="0">
                    <a:pos x="592" y="283"/>
                  </a:cxn>
                  <a:cxn ang="0">
                    <a:pos x="599" y="301"/>
                  </a:cxn>
                  <a:cxn ang="0">
                    <a:pos x="645" y="310"/>
                  </a:cxn>
                  <a:cxn ang="0">
                    <a:pos x="680" y="351"/>
                  </a:cxn>
                  <a:cxn ang="0">
                    <a:pos x="681" y="379"/>
                  </a:cxn>
                  <a:cxn ang="0">
                    <a:pos x="703" y="416"/>
                  </a:cxn>
                  <a:cxn ang="0">
                    <a:pos x="685" y="486"/>
                  </a:cxn>
                  <a:cxn ang="0">
                    <a:pos x="692" y="561"/>
                  </a:cxn>
                  <a:cxn ang="0">
                    <a:pos x="710" y="540"/>
                  </a:cxn>
                  <a:cxn ang="0">
                    <a:pos x="730" y="478"/>
                  </a:cxn>
                  <a:cxn ang="0">
                    <a:pos x="730" y="453"/>
                  </a:cxn>
                  <a:cxn ang="0">
                    <a:pos x="755" y="425"/>
                  </a:cxn>
                  <a:cxn ang="0">
                    <a:pos x="755" y="368"/>
                  </a:cxn>
                  <a:cxn ang="0">
                    <a:pos x="774" y="330"/>
                  </a:cxn>
                  <a:cxn ang="0">
                    <a:pos x="774" y="361"/>
                  </a:cxn>
                  <a:cxn ang="0">
                    <a:pos x="770" y="367"/>
                  </a:cxn>
                  <a:cxn ang="0">
                    <a:pos x="767" y="373"/>
                  </a:cxn>
                  <a:cxn ang="0">
                    <a:pos x="770" y="376"/>
                  </a:cxn>
                  <a:cxn ang="0">
                    <a:pos x="780" y="382"/>
                  </a:cxn>
                  <a:cxn ang="0">
                    <a:pos x="789" y="315"/>
                  </a:cxn>
                  <a:cxn ang="0">
                    <a:pos x="785" y="253"/>
                  </a:cxn>
                  <a:cxn ang="0">
                    <a:pos x="623" y="0"/>
                  </a:cxn>
                </a:cxnLst>
                <a:rect l="0" t="0" r="r" b="b"/>
                <a:pathLst>
                  <a:path w="789" h="572">
                    <a:moveTo>
                      <a:pt x="623" y="0"/>
                    </a:moveTo>
                    <a:lnTo>
                      <a:pt x="0" y="113"/>
                    </a:lnTo>
                    <a:lnTo>
                      <a:pt x="0" y="113"/>
                    </a:lnTo>
                    <a:lnTo>
                      <a:pt x="11" y="206"/>
                    </a:lnTo>
                    <a:lnTo>
                      <a:pt x="32" y="206"/>
                    </a:lnTo>
                    <a:lnTo>
                      <a:pt x="72" y="156"/>
                    </a:lnTo>
                    <a:lnTo>
                      <a:pt x="100" y="153"/>
                    </a:lnTo>
                    <a:lnTo>
                      <a:pt x="126" y="118"/>
                    </a:lnTo>
                    <a:lnTo>
                      <a:pt x="137" y="118"/>
                    </a:lnTo>
                    <a:lnTo>
                      <a:pt x="144" y="126"/>
                    </a:lnTo>
                    <a:lnTo>
                      <a:pt x="172" y="104"/>
                    </a:lnTo>
                    <a:lnTo>
                      <a:pt x="190" y="103"/>
                    </a:lnTo>
                    <a:lnTo>
                      <a:pt x="226" y="86"/>
                    </a:lnTo>
                    <a:lnTo>
                      <a:pt x="290" y="103"/>
                    </a:lnTo>
                    <a:lnTo>
                      <a:pt x="312" y="132"/>
                    </a:lnTo>
                    <a:lnTo>
                      <a:pt x="326" y="168"/>
                    </a:lnTo>
                    <a:lnTo>
                      <a:pt x="326" y="168"/>
                    </a:lnTo>
                    <a:lnTo>
                      <a:pt x="383" y="200"/>
                    </a:lnTo>
                    <a:lnTo>
                      <a:pt x="408" y="224"/>
                    </a:lnTo>
                    <a:lnTo>
                      <a:pt x="431" y="240"/>
                    </a:lnTo>
                    <a:lnTo>
                      <a:pt x="437" y="260"/>
                    </a:lnTo>
                    <a:lnTo>
                      <a:pt x="426" y="280"/>
                    </a:lnTo>
                    <a:lnTo>
                      <a:pt x="406" y="285"/>
                    </a:lnTo>
                    <a:lnTo>
                      <a:pt x="410" y="344"/>
                    </a:lnTo>
                    <a:lnTo>
                      <a:pt x="422" y="353"/>
                    </a:lnTo>
                    <a:lnTo>
                      <a:pt x="433" y="351"/>
                    </a:lnTo>
                    <a:lnTo>
                      <a:pt x="451" y="347"/>
                    </a:lnTo>
                    <a:lnTo>
                      <a:pt x="469" y="353"/>
                    </a:lnTo>
                    <a:lnTo>
                      <a:pt x="473" y="354"/>
                    </a:lnTo>
                    <a:lnTo>
                      <a:pt x="492" y="347"/>
                    </a:lnTo>
                    <a:lnTo>
                      <a:pt x="553" y="355"/>
                    </a:lnTo>
                    <a:lnTo>
                      <a:pt x="567" y="364"/>
                    </a:lnTo>
                    <a:lnTo>
                      <a:pt x="582" y="372"/>
                    </a:lnTo>
                    <a:lnTo>
                      <a:pt x="598" y="368"/>
                    </a:lnTo>
                    <a:lnTo>
                      <a:pt x="588" y="350"/>
                    </a:lnTo>
                    <a:lnTo>
                      <a:pt x="576" y="337"/>
                    </a:lnTo>
                    <a:lnTo>
                      <a:pt x="576" y="322"/>
                    </a:lnTo>
                    <a:lnTo>
                      <a:pt x="576" y="317"/>
                    </a:lnTo>
                    <a:lnTo>
                      <a:pt x="545" y="280"/>
                    </a:lnTo>
                    <a:lnTo>
                      <a:pt x="539" y="267"/>
                    </a:lnTo>
                    <a:lnTo>
                      <a:pt x="539" y="233"/>
                    </a:lnTo>
                    <a:lnTo>
                      <a:pt x="535" y="200"/>
                    </a:lnTo>
                    <a:lnTo>
                      <a:pt x="538" y="167"/>
                    </a:lnTo>
                    <a:lnTo>
                      <a:pt x="526" y="143"/>
                    </a:lnTo>
                    <a:lnTo>
                      <a:pt x="514" y="132"/>
                    </a:lnTo>
                    <a:lnTo>
                      <a:pt x="533" y="132"/>
                    </a:lnTo>
                    <a:lnTo>
                      <a:pt x="546" y="104"/>
                    </a:lnTo>
                    <a:lnTo>
                      <a:pt x="573" y="85"/>
                    </a:lnTo>
                    <a:lnTo>
                      <a:pt x="587" y="58"/>
                    </a:lnTo>
                    <a:lnTo>
                      <a:pt x="596" y="60"/>
                    </a:lnTo>
                    <a:lnTo>
                      <a:pt x="594" y="92"/>
                    </a:lnTo>
                    <a:lnTo>
                      <a:pt x="577" y="99"/>
                    </a:lnTo>
                    <a:lnTo>
                      <a:pt x="570" y="126"/>
                    </a:lnTo>
                    <a:lnTo>
                      <a:pt x="570" y="143"/>
                    </a:lnTo>
                    <a:lnTo>
                      <a:pt x="591" y="143"/>
                    </a:lnTo>
                    <a:lnTo>
                      <a:pt x="567" y="169"/>
                    </a:lnTo>
                    <a:lnTo>
                      <a:pt x="557" y="183"/>
                    </a:lnTo>
                    <a:lnTo>
                      <a:pt x="584" y="193"/>
                    </a:lnTo>
                    <a:lnTo>
                      <a:pt x="592" y="194"/>
                    </a:lnTo>
                    <a:lnTo>
                      <a:pt x="606" y="215"/>
                    </a:lnTo>
                    <a:lnTo>
                      <a:pt x="602" y="221"/>
                    </a:lnTo>
                    <a:lnTo>
                      <a:pt x="623" y="240"/>
                    </a:lnTo>
                    <a:lnTo>
                      <a:pt x="623" y="249"/>
                    </a:lnTo>
                    <a:lnTo>
                      <a:pt x="605" y="267"/>
                    </a:lnTo>
                    <a:lnTo>
                      <a:pt x="588" y="267"/>
                    </a:lnTo>
                    <a:lnTo>
                      <a:pt x="592" y="283"/>
                    </a:lnTo>
                    <a:lnTo>
                      <a:pt x="588" y="293"/>
                    </a:lnTo>
                    <a:lnTo>
                      <a:pt x="599" y="301"/>
                    </a:lnTo>
                    <a:lnTo>
                      <a:pt x="617" y="310"/>
                    </a:lnTo>
                    <a:lnTo>
                      <a:pt x="645" y="310"/>
                    </a:lnTo>
                    <a:lnTo>
                      <a:pt x="666" y="322"/>
                    </a:lnTo>
                    <a:lnTo>
                      <a:pt x="680" y="351"/>
                    </a:lnTo>
                    <a:lnTo>
                      <a:pt x="688" y="371"/>
                    </a:lnTo>
                    <a:lnTo>
                      <a:pt x="681" y="379"/>
                    </a:lnTo>
                    <a:lnTo>
                      <a:pt x="698" y="392"/>
                    </a:lnTo>
                    <a:lnTo>
                      <a:pt x="703" y="416"/>
                    </a:lnTo>
                    <a:lnTo>
                      <a:pt x="693" y="455"/>
                    </a:lnTo>
                    <a:lnTo>
                      <a:pt x="685" y="486"/>
                    </a:lnTo>
                    <a:lnTo>
                      <a:pt x="685" y="529"/>
                    </a:lnTo>
                    <a:lnTo>
                      <a:pt x="692" y="561"/>
                    </a:lnTo>
                    <a:lnTo>
                      <a:pt x="703" y="572"/>
                    </a:lnTo>
                    <a:lnTo>
                      <a:pt x="710" y="540"/>
                    </a:lnTo>
                    <a:lnTo>
                      <a:pt x="716" y="491"/>
                    </a:lnTo>
                    <a:lnTo>
                      <a:pt x="730" y="478"/>
                    </a:lnTo>
                    <a:lnTo>
                      <a:pt x="730" y="460"/>
                    </a:lnTo>
                    <a:lnTo>
                      <a:pt x="730" y="453"/>
                    </a:lnTo>
                    <a:lnTo>
                      <a:pt x="743" y="443"/>
                    </a:lnTo>
                    <a:lnTo>
                      <a:pt x="755" y="425"/>
                    </a:lnTo>
                    <a:lnTo>
                      <a:pt x="755" y="385"/>
                    </a:lnTo>
                    <a:lnTo>
                      <a:pt x="755" y="368"/>
                    </a:lnTo>
                    <a:lnTo>
                      <a:pt x="755" y="347"/>
                    </a:lnTo>
                    <a:lnTo>
                      <a:pt x="774" y="330"/>
                    </a:lnTo>
                    <a:lnTo>
                      <a:pt x="780" y="343"/>
                    </a:lnTo>
                    <a:lnTo>
                      <a:pt x="774" y="361"/>
                    </a:lnTo>
                    <a:lnTo>
                      <a:pt x="774" y="361"/>
                    </a:lnTo>
                    <a:lnTo>
                      <a:pt x="770" y="367"/>
                    </a:lnTo>
                    <a:lnTo>
                      <a:pt x="767" y="371"/>
                    </a:lnTo>
                    <a:lnTo>
                      <a:pt x="767" y="373"/>
                    </a:lnTo>
                    <a:lnTo>
                      <a:pt x="767" y="373"/>
                    </a:lnTo>
                    <a:lnTo>
                      <a:pt x="770" y="376"/>
                    </a:lnTo>
                    <a:lnTo>
                      <a:pt x="774" y="379"/>
                    </a:lnTo>
                    <a:lnTo>
                      <a:pt x="780" y="382"/>
                    </a:lnTo>
                    <a:lnTo>
                      <a:pt x="789" y="360"/>
                    </a:lnTo>
                    <a:lnTo>
                      <a:pt x="789" y="315"/>
                    </a:lnTo>
                    <a:lnTo>
                      <a:pt x="785" y="253"/>
                    </a:lnTo>
                    <a:lnTo>
                      <a:pt x="785" y="253"/>
                    </a:lnTo>
                    <a:lnTo>
                      <a:pt x="687" y="267"/>
                    </a:lnTo>
                    <a:lnTo>
                      <a:pt x="623" y="0"/>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48" name="Freeform 47">
                <a:extLst>
                  <a:ext uri="{FF2B5EF4-FFF2-40B4-BE49-F238E27FC236}">
                    <a16:creationId xmlns:a16="http://schemas.microsoft.com/office/drawing/2014/main" id="{5F9FFED6-615A-2D42-F84E-E6757E3CF91E}"/>
                  </a:ext>
                </a:extLst>
              </p:cNvPr>
              <p:cNvSpPr>
                <a:spLocks/>
              </p:cNvSpPr>
              <p:nvPr/>
            </p:nvSpPr>
            <p:spPr bwMode="auto">
              <a:xfrm>
                <a:off x="9053886" y="2836874"/>
                <a:ext cx="544048" cy="567935"/>
              </a:xfrm>
              <a:custGeom>
                <a:avLst/>
                <a:gdLst/>
                <a:ahLst/>
                <a:cxnLst>
                  <a:cxn ang="0">
                    <a:pos x="128" y="753"/>
                  </a:cxn>
                  <a:cxn ang="0">
                    <a:pos x="171" y="793"/>
                  </a:cxn>
                  <a:cxn ang="0">
                    <a:pos x="207" y="808"/>
                  </a:cxn>
                  <a:cxn ang="0">
                    <a:pos x="263" y="785"/>
                  </a:cxn>
                  <a:cxn ang="0">
                    <a:pos x="354" y="744"/>
                  </a:cxn>
                  <a:cxn ang="0">
                    <a:pos x="431" y="689"/>
                  </a:cxn>
                  <a:cxn ang="0">
                    <a:pos x="431" y="621"/>
                  </a:cxn>
                  <a:cxn ang="0">
                    <a:pos x="478" y="546"/>
                  </a:cxn>
                  <a:cxn ang="0">
                    <a:pos x="497" y="442"/>
                  </a:cxn>
                  <a:cxn ang="0">
                    <a:pos x="548" y="467"/>
                  </a:cxn>
                  <a:cxn ang="0">
                    <a:pos x="568" y="457"/>
                  </a:cxn>
                  <a:cxn ang="0">
                    <a:pos x="593" y="393"/>
                  </a:cxn>
                  <a:cxn ang="0">
                    <a:pos x="605" y="370"/>
                  </a:cxn>
                  <a:cxn ang="0">
                    <a:pos x="626" y="382"/>
                  </a:cxn>
                  <a:cxn ang="0">
                    <a:pos x="671" y="318"/>
                  </a:cxn>
                  <a:cxn ang="0">
                    <a:pos x="690" y="261"/>
                  </a:cxn>
                  <a:cxn ang="0">
                    <a:pos x="744" y="245"/>
                  </a:cxn>
                  <a:cxn ang="0">
                    <a:pos x="786" y="260"/>
                  </a:cxn>
                  <a:cxn ang="0">
                    <a:pos x="811" y="239"/>
                  </a:cxn>
                  <a:cxn ang="0">
                    <a:pos x="797" y="203"/>
                  </a:cxn>
                  <a:cxn ang="0">
                    <a:pos x="711" y="157"/>
                  </a:cxn>
                  <a:cxn ang="0">
                    <a:pos x="657" y="175"/>
                  </a:cxn>
                  <a:cxn ang="0">
                    <a:pos x="622" y="189"/>
                  </a:cxn>
                  <a:cxn ang="0">
                    <a:pos x="585" y="224"/>
                  </a:cxn>
                  <a:cxn ang="0">
                    <a:pos x="517" y="277"/>
                  </a:cxn>
                  <a:cxn ang="0">
                    <a:pos x="485" y="184"/>
                  </a:cxn>
                  <a:cxn ang="0">
                    <a:pos x="276" y="0"/>
                  </a:cxn>
                  <a:cxn ang="0">
                    <a:pos x="254" y="20"/>
                  </a:cxn>
                  <a:cxn ang="0">
                    <a:pos x="265" y="46"/>
                  </a:cxn>
                  <a:cxn ang="0">
                    <a:pos x="265" y="111"/>
                  </a:cxn>
                  <a:cxn ang="0">
                    <a:pos x="254" y="160"/>
                  </a:cxn>
                  <a:cxn ang="0">
                    <a:pos x="250" y="221"/>
                  </a:cxn>
                  <a:cxn ang="0">
                    <a:pos x="200" y="286"/>
                  </a:cxn>
                  <a:cxn ang="0">
                    <a:pos x="152" y="307"/>
                  </a:cxn>
                  <a:cxn ang="0">
                    <a:pos x="114" y="363"/>
                  </a:cxn>
                  <a:cxn ang="0">
                    <a:pos x="99" y="421"/>
                  </a:cxn>
                  <a:cxn ang="0">
                    <a:pos x="61" y="421"/>
                  </a:cxn>
                  <a:cxn ang="0">
                    <a:pos x="52" y="503"/>
                  </a:cxn>
                  <a:cxn ang="0">
                    <a:pos x="16" y="544"/>
                  </a:cxn>
                  <a:cxn ang="0">
                    <a:pos x="11" y="632"/>
                  </a:cxn>
                  <a:cxn ang="0">
                    <a:pos x="54" y="700"/>
                  </a:cxn>
                  <a:cxn ang="0">
                    <a:pos x="107" y="761"/>
                  </a:cxn>
                  <a:cxn ang="0">
                    <a:pos x="117" y="753"/>
                  </a:cxn>
                </a:cxnLst>
                <a:rect l="0" t="0" r="r" b="b"/>
                <a:pathLst>
                  <a:path w="811" h="809">
                    <a:moveTo>
                      <a:pt x="117" y="753"/>
                    </a:moveTo>
                    <a:lnTo>
                      <a:pt x="128" y="753"/>
                    </a:lnTo>
                    <a:lnTo>
                      <a:pt x="135" y="768"/>
                    </a:lnTo>
                    <a:lnTo>
                      <a:pt x="171" y="793"/>
                    </a:lnTo>
                    <a:lnTo>
                      <a:pt x="197" y="809"/>
                    </a:lnTo>
                    <a:lnTo>
                      <a:pt x="207" y="808"/>
                    </a:lnTo>
                    <a:lnTo>
                      <a:pt x="242" y="772"/>
                    </a:lnTo>
                    <a:lnTo>
                      <a:pt x="263" y="785"/>
                    </a:lnTo>
                    <a:lnTo>
                      <a:pt x="308" y="773"/>
                    </a:lnTo>
                    <a:lnTo>
                      <a:pt x="354" y="744"/>
                    </a:lnTo>
                    <a:lnTo>
                      <a:pt x="411" y="703"/>
                    </a:lnTo>
                    <a:lnTo>
                      <a:pt x="431" y="689"/>
                    </a:lnTo>
                    <a:lnTo>
                      <a:pt x="426" y="650"/>
                    </a:lnTo>
                    <a:lnTo>
                      <a:pt x="431" y="621"/>
                    </a:lnTo>
                    <a:lnTo>
                      <a:pt x="457" y="593"/>
                    </a:lnTo>
                    <a:lnTo>
                      <a:pt x="478" y="546"/>
                    </a:lnTo>
                    <a:lnTo>
                      <a:pt x="493" y="481"/>
                    </a:lnTo>
                    <a:lnTo>
                      <a:pt x="497" y="442"/>
                    </a:lnTo>
                    <a:lnTo>
                      <a:pt x="521" y="456"/>
                    </a:lnTo>
                    <a:lnTo>
                      <a:pt x="548" y="467"/>
                    </a:lnTo>
                    <a:lnTo>
                      <a:pt x="560" y="469"/>
                    </a:lnTo>
                    <a:lnTo>
                      <a:pt x="568" y="457"/>
                    </a:lnTo>
                    <a:lnTo>
                      <a:pt x="582" y="415"/>
                    </a:lnTo>
                    <a:lnTo>
                      <a:pt x="593" y="393"/>
                    </a:lnTo>
                    <a:lnTo>
                      <a:pt x="601" y="370"/>
                    </a:lnTo>
                    <a:lnTo>
                      <a:pt x="605" y="370"/>
                    </a:lnTo>
                    <a:lnTo>
                      <a:pt x="618" y="376"/>
                    </a:lnTo>
                    <a:lnTo>
                      <a:pt x="626" y="382"/>
                    </a:lnTo>
                    <a:lnTo>
                      <a:pt x="654" y="333"/>
                    </a:lnTo>
                    <a:lnTo>
                      <a:pt x="671" y="318"/>
                    </a:lnTo>
                    <a:lnTo>
                      <a:pt x="682" y="299"/>
                    </a:lnTo>
                    <a:lnTo>
                      <a:pt x="690" y="261"/>
                    </a:lnTo>
                    <a:lnTo>
                      <a:pt x="693" y="214"/>
                    </a:lnTo>
                    <a:lnTo>
                      <a:pt x="744" y="245"/>
                    </a:lnTo>
                    <a:lnTo>
                      <a:pt x="769" y="260"/>
                    </a:lnTo>
                    <a:lnTo>
                      <a:pt x="786" y="260"/>
                    </a:lnTo>
                    <a:lnTo>
                      <a:pt x="800" y="243"/>
                    </a:lnTo>
                    <a:lnTo>
                      <a:pt x="811" y="239"/>
                    </a:lnTo>
                    <a:lnTo>
                      <a:pt x="811" y="239"/>
                    </a:lnTo>
                    <a:lnTo>
                      <a:pt x="797" y="203"/>
                    </a:lnTo>
                    <a:lnTo>
                      <a:pt x="775" y="174"/>
                    </a:lnTo>
                    <a:lnTo>
                      <a:pt x="711" y="157"/>
                    </a:lnTo>
                    <a:lnTo>
                      <a:pt x="675" y="174"/>
                    </a:lnTo>
                    <a:lnTo>
                      <a:pt x="657" y="175"/>
                    </a:lnTo>
                    <a:lnTo>
                      <a:pt x="629" y="197"/>
                    </a:lnTo>
                    <a:lnTo>
                      <a:pt x="622" y="189"/>
                    </a:lnTo>
                    <a:lnTo>
                      <a:pt x="611" y="189"/>
                    </a:lnTo>
                    <a:lnTo>
                      <a:pt x="585" y="224"/>
                    </a:lnTo>
                    <a:lnTo>
                      <a:pt x="557" y="227"/>
                    </a:lnTo>
                    <a:lnTo>
                      <a:pt x="517" y="277"/>
                    </a:lnTo>
                    <a:lnTo>
                      <a:pt x="496" y="277"/>
                    </a:lnTo>
                    <a:lnTo>
                      <a:pt x="485" y="184"/>
                    </a:lnTo>
                    <a:lnTo>
                      <a:pt x="311" y="214"/>
                    </a:lnTo>
                    <a:lnTo>
                      <a:pt x="276" y="0"/>
                    </a:lnTo>
                    <a:lnTo>
                      <a:pt x="265" y="7"/>
                    </a:lnTo>
                    <a:lnTo>
                      <a:pt x="254" y="20"/>
                    </a:lnTo>
                    <a:lnTo>
                      <a:pt x="265" y="36"/>
                    </a:lnTo>
                    <a:lnTo>
                      <a:pt x="265" y="46"/>
                    </a:lnTo>
                    <a:lnTo>
                      <a:pt x="265" y="86"/>
                    </a:lnTo>
                    <a:lnTo>
                      <a:pt x="265" y="111"/>
                    </a:lnTo>
                    <a:lnTo>
                      <a:pt x="254" y="129"/>
                    </a:lnTo>
                    <a:lnTo>
                      <a:pt x="254" y="160"/>
                    </a:lnTo>
                    <a:lnTo>
                      <a:pt x="250" y="200"/>
                    </a:lnTo>
                    <a:lnTo>
                      <a:pt x="250" y="221"/>
                    </a:lnTo>
                    <a:lnTo>
                      <a:pt x="240" y="245"/>
                    </a:lnTo>
                    <a:lnTo>
                      <a:pt x="200" y="286"/>
                    </a:lnTo>
                    <a:lnTo>
                      <a:pt x="181" y="307"/>
                    </a:lnTo>
                    <a:lnTo>
                      <a:pt x="152" y="307"/>
                    </a:lnTo>
                    <a:lnTo>
                      <a:pt x="127" y="340"/>
                    </a:lnTo>
                    <a:lnTo>
                      <a:pt x="114" y="363"/>
                    </a:lnTo>
                    <a:lnTo>
                      <a:pt x="107" y="414"/>
                    </a:lnTo>
                    <a:lnTo>
                      <a:pt x="99" y="421"/>
                    </a:lnTo>
                    <a:lnTo>
                      <a:pt x="82" y="410"/>
                    </a:lnTo>
                    <a:lnTo>
                      <a:pt x="61" y="421"/>
                    </a:lnTo>
                    <a:lnTo>
                      <a:pt x="52" y="481"/>
                    </a:lnTo>
                    <a:lnTo>
                      <a:pt x="52" y="503"/>
                    </a:lnTo>
                    <a:lnTo>
                      <a:pt x="38" y="518"/>
                    </a:lnTo>
                    <a:lnTo>
                      <a:pt x="16" y="544"/>
                    </a:lnTo>
                    <a:lnTo>
                      <a:pt x="0" y="561"/>
                    </a:lnTo>
                    <a:lnTo>
                      <a:pt x="11" y="632"/>
                    </a:lnTo>
                    <a:lnTo>
                      <a:pt x="28" y="664"/>
                    </a:lnTo>
                    <a:lnTo>
                      <a:pt x="54" y="700"/>
                    </a:lnTo>
                    <a:lnTo>
                      <a:pt x="81" y="729"/>
                    </a:lnTo>
                    <a:lnTo>
                      <a:pt x="107" y="761"/>
                    </a:lnTo>
                    <a:lnTo>
                      <a:pt x="109" y="760"/>
                    </a:lnTo>
                    <a:lnTo>
                      <a:pt x="117" y="753"/>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49" name="Freeform 48">
                <a:extLst>
                  <a:ext uri="{FF2B5EF4-FFF2-40B4-BE49-F238E27FC236}">
                    <a16:creationId xmlns:a16="http://schemas.microsoft.com/office/drawing/2014/main" id="{6608AF4B-DA74-D5BD-3389-062B55F85CCF}"/>
                  </a:ext>
                </a:extLst>
              </p:cNvPr>
              <p:cNvSpPr>
                <a:spLocks/>
              </p:cNvSpPr>
              <p:nvPr/>
            </p:nvSpPr>
            <p:spPr bwMode="auto">
              <a:xfrm>
                <a:off x="8249905" y="3139774"/>
                <a:ext cx="876521" cy="469072"/>
              </a:xfrm>
              <a:custGeom>
                <a:avLst/>
                <a:gdLst/>
                <a:ahLst/>
                <a:cxnLst>
                  <a:cxn ang="0">
                    <a:pos x="1141" y="501"/>
                  </a:cxn>
                  <a:cxn ang="0">
                    <a:pos x="1174" y="483"/>
                  </a:cxn>
                  <a:cxn ang="0">
                    <a:pos x="1212" y="409"/>
                  </a:cxn>
                  <a:cxn ang="0">
                    <a:pos x="1293" y="354"/>
                  </a:cxn>
                  <a:cxn ang="0">
                    <a:pos x="1277" y="298"/>
                  </a:cxn>
                  <a:cxn ang="0">
                    <a:pos x="1224" y="233"/>
                  </a:cxn>
                  <a:cxn ang="0">
                    <a:pos x="1196" y="130"/>
                  </a:cxn>
                  <a:cxn ang="0">
                    <a:pos x="1185" y="119"/>
                  </a:cxn>
                  <a:cxn ang="0">
                    <a:pos x="1137" y="75"/>
                  </a:cxn>
                  <a:cxn ang="0">
                    <a:pos x="1117" y="58"/>
                  </a:cxn>
                  <a:cxn ang="0">
                    <a:pos x="1096" y="80"/>
                  </a:cxn>
                  <a:cxn ang="0">
                    <a:pos x="1056" y="95"/>
                  </a:cxn>
                  <a:cxn ang="0">
                    <a:pos x="1013" y="76"/>
                  </a:cxn>
                  <a:cxn ang="0">
                    <a:pos x="999" y="90"/>
                  </a:cxn>
                  <a:cxn ang="0">
                    <a:pos x="980" y="104"/>
                  </a:cxn>
                  <a:cxn ang="0">
                    <a:pos x="959" y="81"/>
                  </a:cxn>
                  <a:cxn ang="0">
                    <a:pos x="915" y="75"/>
                  </a:cxn>
                  <a:cxn ang="0">
                    <a:pos x="895" y="43"/>
                  </a:cxn>
                  <a:cxn ang="0">
                    <a:pos x="848" y="0"/>
                  </a:cxn>
                  <a:cxn ang="0">
                    <a:pos x="817" y="16"/>
                  </a:cxn>
                  <a:cxn ang="0">
                    <a:pos x="773" y="12"/>
                  </a:cxn>
                  <a:cxn ang="0">
                    <a:pos x="792" y="43"/>
                  </a:cxn>
                  <a:cxn ang="0">
                    <a:pos x="792" y="84"/>
                  </a:cxn>
                  <a:cxn ang="0">
                    <a:pos x="759" y="93"/>
                  </a:cxn>
                  <a:cxn ang="0">
                    <a:pos x="690" y="111"/>
                  </a:cxn>
                  <a:cxn ang="0">
                    <a:pos x="687" y="129"/>
                  </a:cxn>
                  <a:cxn ang="0">
                    <a:pos x="683" y="161"/>
                  </a:cxn>
                  <a:cxn ang="0">
                    <a:pos x="661" y="202"/>
                  </a:cxn>
                  <a:cxn ang="0">
                    <a:pos x="634" y="219"/>
                  </a:cxn>
                  <a:cxn ang="0">
                    <a:pos x="616" y="262"/>
                  </a:cxn>
                  <a:cxn ang="0">
                    <a:pos x="575" y="286"/>
                  </a:cxn>
                  <a:cxn ang="0">
                    <a:pos x="551" y="265"/>
                  </a:cxn>
                  <a:cxn ang="0">
                    <a:pos x="533" y="247"/>
                  </a:cxn>
                  <a:cxn ang="0">
                    <a:pos x="516" y="284"/>
                  </a:cxn>
                  <a:cxn ang="0">
                    <a:pos x="507" y="320"/>
                  </a:cxn>
                  <a:cxn ang="0">
                    <a:pos x="472" y="301"/>
                  </a:cxn>
                  <a:cxn ang="0">
                    <a:pos x="440" y="312"/>
                  </a:cxn>
                  <a:cxn ang="0">
                    <a:pos x="422" y="338"/>
                  </a:cxn>
                  <a:cxn ang="0">
                    <a:pos x="394" y="329"/>
                  </a:cxn>
                  <a:cxn ang="0">
                    <a:pos x="348" y="316"/>
                  </a:cxn>
                  <a:cxn ang="0">
                    <a:pos x="315" y="334"/>
                  </a:cxn>
                  <a:cxn ang="0">
                    <a:pos x="269" y="362"/>
                  </a:cxn>
                  <a:cxn ang="0">
                    <a:pos x="237" y="372"/>
                  </a:cxn>
                  <a:cxn ang="0">
                    <a:pos x="236" y="401"/>
                  </a:cxn>
                  <a:cxn ang="0">
                    <a:pos x="247" y="427"/>
                  </a:cxn>
                  <a:cxn ang="0">
                    <a:pos x="197" y="448"/>
                  </a:cxn>
                  <a:cxn ang="0">
                    <a:pos x="186" y="485"/>
                  </a:cxn>
                  <a:cxn ang="0">
                    <a:pos x="185" y="517"/>
                  </a:cxn>
                  <a:cxn ang="0">
                    <a:pos x="153" y="517"/>
                  </a:cxn>
                  <a:cxn ang="0">
                    <a:pos x="104" y="494"/>
                  </a:cxn>
                  <a:cxn ang="0">
                    <a:pos x="78" y="509"/>
                  </a:cxn>
                  <a:cxn ang="0">
                    <a:pos x="57" y="537"/>
                  </a:cxn>
                  <a:cxn ang="0">
                    <a:pos x="78" y="564"/>
                  </a:cxn>
                  <a:cxn ang="0">
                    <a:pos x="78" y="592"/>
                  </a:cxn>
                  <a:cxn ang="0">
                    <a:pos x="68" y="631"/>
                  </a:cxn>
                  <a:cxn ang="0">
                    <a:pos x="39" y="635"/>
                  </a:cxn>
                  <a:cxn ang="0">
                    <a:pos x="25" y="646"/>
                  </a:cxn>
                  <a:cxn ang="0">
                    <a:pos x="4" y="646"/>
                  </a:cxn>
                  <a:cxn ang="0">
                    <a:pos x="0" y="664"/>
                  </a:cxn>
                  <a:cxn ang="0">
                    <a:pos x="13" y="664"/>
                  </a:cxn>
                  <a:cxn ang="0">
                    <a:pos x="278" y="613"/>
                  </a:cxn>
                  <a:cxn ang="0">
                    <a:pos x="1056" y="555"/>
                  </a:cxn>
                  <a:cxn ang="0">
                    <a:pos x="1110" y="523"/>
                  </a:cxn>
                </a:cxnLst>
                <a:rect l="0" t="0" r="r" b="b"/>
                <a:pathLst>
                  <a:path w="1303" h="670">
                    <a:moveTo>
                      <a:pt x="1110" y="523"/>
                    </a:moveTo>
                    <a:lnTo>
                      <a:pt x="1141" y="501"/>
                    </a:lnTo>
                    <a:lnTo>
                      <a:pt x="1156" y="487"/>
                    </a:lnTo>
                    <a:lnTo>
                      <a:pt x="1174" y="483"/>
                    </a:lnTo>
                    <a:lnTo>
                      <a:pt x="1195" y="435"/>
                    </a:lnTo>
                    <a:lnTo>
                      <a:pt x="1212" y="409"/>
                    </a:lnTo>
                    <a:lnTo>
                      <a:pt x="1267" y="385"/>
                    </a:lnTo>
                    <a:lnTo>
                      <a:pt x="1293" y="354"/>
                    </a:lnTo>
                    <a:lnTo>
                      <a:pt x="1303" y="330"/>
                    </a:lnTo>
                    <a:lnTo>
                      <a:pt x="1277" y="298"/>
                    </a:lnTo>
                    <a:lnTo>
                      <a:pt x="1250" y="269"/>
                    </a:lnTo>
                    <a:lnTo>
                      <a:pt x="1224" y="233"/>
                    </a:lnTo>
                    <a:lnTo>
                      <a:pt x="1207" y="201"/>
                    </a:lnTo>
                    <a:lnTo>
                      <a:pt x="1196" y="130"/>
                    </a:lnTo>
                    <a:lnTo>
                      <a:pt x="1199" y="127"/>
                    </a:lnTo>
                    <a:lnTo>
                      <a:pt x="1185" y="119"/>
                    </a:lnTo>
                    <a:lnTo>
                      <a:pt x="1159" y="101"/>
                    </a:lnTo>
                    <a:lnTo>
                      <a:pt x="1137" y="75"/>
                    </a:lnTo>
                    <a:lnTo>
                      <a:pt x="1124" y="55"/>
                    </a:lnTo>
                    <a:lnTo>
                      <a:pt x="1117" y="58"/>
                    </a:lnTo>
                    <a:lnTo>
                      <a:pt x="1105" y="68"/>
                    </a:lnTo>
                    <a:lnTo>
                      <a:pt x="1096" y="80"/>
                    </a:lnTo>
                    <a:lnTo>
                      <a:pt x="1087" y="87"/>
                    </a:lnTo>
                    <a:lnTo>
                      <a:pt x="1056" y="95"/>
                    </a:lnTo>
                    <a:lnTo>
                      <a:pt x="1030" y="83"/>
                    </a:lnTo>
                    <a:lnTo>
                      <a:pt x="1013" y="76"/>
                    </a:lnTo>
                    <a:lnTo>
                      <a:pt x="1008" y="77"/>
                    </a:lnTo>
                    <a:lnTo>
                      <a:pt x="999" y="90"/>
                    </a:lnTo>
                    <a:lnTo>
                      <a:pt x="992" y="97"/>
                    </a:lnTo>
                    <a:lnTo>
                      <a:pt x="980" y="104"/>
                    </a:lnTo>
                    <a:lnTo>
                      <a:pt x="973" y="88"/>
                    </a:lnTo>
                    <a:lnTo>
                      <a:pt x="959" y="81"/>
                    </a:lnTo>
                    <a:lnTo>
                      <a:pt x="942" y="77"/>
                    </a:lnTo>
                    <a:lnTo>
                      <a:pt x="915" y="75"/>
                    </a:lnTo>
                    <a:lnTo>
                      <a:pt x="904" y="62"/>
                    </a:lnTo>
                    <a:lnTo>
                      <a:pt x="895" y="43"/>
                    </a:lnTo>
                    <a:lnTo>
                      <a:pt x="872" y="22"/>
                    </a:lnTo>
                    <a:lnTo>
                      <a:pt x="848" y="0"/>
                    </a:lnTo>
                    <a:lnTo>
                      <a:pt x="841" y="7"/>
                    </a:lnTo>
                    <a:lnTo>
                      <a:pt x="817" y="16"/>
                    </a:lnTo>
                    <a:lnTo>
                      <a:pt x="788" y="7"/>
                    </a:lnTo>
                    <a:lnTo>
                      <a:pt x="773" y="12"/>
                    </a:lnTo>
                    <a:lnTo>
                      <a:pt x="781" y="30"/>
                    </a:lnTo>
                    <a:lnTo>
                      <a:pt x="792" y="43"/>
                    </a:lnTo>
                    <a:lnTo>
                      <a:pt x="786" y="52"/>
                    </a:lnTo>
                    <a:lnTo>
                      <a:pt x="792" y="84"/>
                    </a:lnTo>
                    <a:lnTo>
                      <a:pt x="783" y="93"/>
                    </a:lnTo>
                    <a:lnTo>
                      <a:pt x="759" y="93"/>
                    </a:lnTo>
                    <a:lnTo>
                      <a:pt x="740" y="105"/>
                    </a:lnTo>
                    <a:lnTo>
                      <a:pt x="690" y="111"/>
                    </a:lnTo>
                    <a:lnTo>
                      <a:pt x="687" y="118"/>
                    </a:lnTo>
                    <a:lnTo>
                      <a:pt x="687" y="129"/>
                    </a:lnTo>
                    <a:lnTo>
                      <a:pt x="683" y="140"/>
                    </a:lnTo>
                    <a:lnTo>
                      <a:pt x="683" y="161"/>
                    </a:lnTo>
                    <a:lnTo>
                      <a:pt x="673" y="180"/>
                    </a:lnTo>
                    <a:lnTo>
                      <a:pt x="661" y="202"/>
                    </a:lnTo>
                    <a:lnTo>
                      <a:pt x="651" y="215"/>
                    </a:lnTo>
                    <a:lnTo>
                      <a:pt x="634" y="219"/>
                    </a:lnTo>
                    <a:lnTo>
                      <a:pt x="619" y="242"/>
                    </a:lnTo>
                    <a:lnTo>
                      <a:pt x="616" y="262"/>
                    </a:lnTo>
                    <a:lnTo>
                      <a:pt x="608" y="281"/>
                    </a:lnTo>
                    <a:lnTo>
                      <a:pt x="575" y="286"/>
                    </a:lnTo>
                    <a:lnTo>
                      <a:pt x="564" y="284"/>
                    </a:lnTo>
                    <a:lnTo>
                      <a:pt x="551" y="265"/>
                    </a:lnTo>
                    <a:lnTo>
                      <a:pt x="541" y="247"/>
                    </a:lnTo>
                    <a:lnTo>
                      <a:pt x="533" y="247"/>
                    </a:lnTo>
                    <a:lnTo>
                      <a:pt x="527" y="265"/>
                    </a:lnTo>
                    <a:lnTo>
                      <a:pt x="516" y="284"/>
                    </a:lnTo>
                    <a:lnTo>
                      <a:pt x="511" y="301"/>
                    </a:lnTo>
                    <a:lnTo>
                      <a:pt x="507" y="320"/>
                    </a:lnTo>
                    <a:lnTo>
                      <a:pt x="487" y="317"/>
                    </a:lnTo>
                    <a:lnTo>
                      <a:pt x="472" y="301"/>
                    </a:lnTo>
                    <a:lnTo>
                      <a:pt x="454" y="301"/>
                    </a:lnTo>
                    <a:lnTo>
                      <a:pt x="440" y="312"/>
                    </a:lnTo>
                    <a:lnTo>
                      <a:pt x="422" y="316"/>
                    </a:lnTo>
                    <a:lnTo>
                      <a:pt x="422" y="338"/>
                    </a:lnTo>
                    <a:lnTo>
                      <a:pt x="411" y="345"/>
                    </a:lnTo>
                    <a:lnTo>
                      <a:pt x="394" y="329"/>
                    </a:lnTo>
                    <a:lnTo>
                      <a:pt x="373" y="316"/>
                    </a:lnTo>
                    <a:lnTo>
                      <a:pt x="348" y="316"/>
                    </a:lnTo>
                    <a:lnTo>
                      <a:pt x="330" y="316"/>
                    </a:lnTo>
                    <a:lnTo>
                      <a:pt x="315" y="334"/>
                    </a:lnTo>
                    <a:lnTo>
                      <a:pt x="273" y="337"/>
                    </a:lnTo>
                    <a:lnTo>
                      <a:pt x="269" y="362"/>
                    </a:lnTo>
                    <a:lnTo>
                      <a:pt x="253" y="362"/>
                    </a:lnTo>
                    <a:lnTo>
                      <a:pt x="237" y="372"/>
                    </a:lnTo>
                    <a:lnTo>
                      <a:pt x="233" y="388"/>
                    </a:lnTo>
                    <a:lnTo>
                      <a:pt x="236" y="401"/>
                    </a:lnTo>
                    <a:lnTo>
                      <a:pt x="242" y="413"/>
                    </a:lnTo>
                    <a:lnTo>
                      <a:pt x="247" y="427"/>
                    </a:lnTo>
                    <a:lnTo>
                      <a:pt x="230" y="435"/>
                    </a:lnTo>
                    <a:lnTo>
                      <a:pt x="197" y="448"/>
                    </a:lnTo>
                    <a:lnTo>
                      <a:pt x="183" y="462"/>
                    </a:lnTo>
                    <a:lnTo>
                      <a:pt x="186" y="485"/>
                    </a:lnTo>
                    <a:lnTo>
                      <a:pt x="193" y="510"/>
                    </a:lnTo>
                    <a:lnTo>
                      <a:pt x="185" y="517"/>
                    </a:lnTo>
                    <a:lnTo>
                      <a:pt x="167" y="517"/>
                    </a:lnTo>
                    <a:lnTo>
                      <a:pt x="153" y="517"/>
                    </a:lnTo>
                    <a:lnTo>
                      <a:pt x="129" y="502"/>
                    </a:lnTo>
                    <a:lnTo>
                      <a:pt x="104" y="494"/>
                    </a:lnTo>
                    <a:lnTo>
                      <a:pt x="94" y="498"/>
                    </a:lnTo>
                    <a:lnTo>
                      <a:pt x="78" y="509"/>
                    </a:lnTo>
                    <a:lnTo>
                      <a:pt x="65" y="517"/>
                    </a:lnTo>
                    <a:lnTo>
                      <a:pt x="57" y="537"/>
                    </a:lnTo>
                    <a:lnTo>
                      <a:pt x="58" y="548"/>
                    </a:lnTo>
                    <a:lnTo>
                      <a:pt x="78" y="564"/>
                    </a:lnTo>
                    <a:lnTo>
                      <a:pt x="78" y="571"/>
                    </a:lnTo>
                    <a:lnTo>
                      <a:pt x="78" y="592"/>
                    </a:lnTo>
                    <a:lnTo>
                      <a:pt x="78" y="620"/>
                    </a:lnTo>
                    <a:lnTo>
                      <a:pt x="68" y="631"/>
                    </a:lnTo>
                    <a:lnTo>
                      <a:pt x="56" y="635"/>
                    </a:lnTo>
                    <a:lnTo>
                      <a:pt x="39" y="635"/>
                    </a:lnTo>
                    <a:lnTo>
                      <a:pt x="32" y="641"/>
                    </a:lnTo>
                    <a:lnTo>
                      <a:pt x="25" y="646"/>
                    </a:lnTo>
                    <a:lnTo>
                      <a:pt x="21" y="646"/>
                    </a:lnTo>
                    <a:lnTo>
                      <a:pt x="4" y="646"/>
                    </a:lnTo>
                    <a:lnTo>
                      <a:pt x="0" y="653"/>
                    </a:lnTo>
                    <a:lnTo>
                      <a:pt x="0" y="664"/>
                    </a:lnTo>
                    <a:lnTo>
                      <a:pt x="4" y="670"/>
                    </a:lnTo>
                    <a:lnTo>
                      <a:pt x="13" y="664"/>
                    </a:lnTo>
                    <a:lnTo>
                      <a:pt x="285" y="660"/>
                    </a:lnTo>
                    <a:lnTo>
                      <a:pt x="278" y="613"/>
                    </a:lnTo>
                    <a:lnTo>
                      <a:pt x="788" y="583"/>
                    </a:lnTo>
                    <a:lnTo>
                      <a:pt x="1056" y="555"/>
                    </a:lnTo>
                    <a:lnTo>
                      <a:pt x="1089" y="537"/>
                    </a:lnTo>
                    <a:lnTo>
                      <a:pt x="1110" y="523"/>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50" name="Freeform 49">
                <a:extLst>
                  <a:ext uri="{FF2B5EF4-FFF2-40B4-BE49-F238E27FC236}">
                    <a16:creationId xmlns:a16="http://schemas.microsoft.com/office/drawing/2014/main" id="{69316AEE-C177-4045-8222-5249821D088F}"/>
                  </a:ext>
                </a:extLst>
              </p:cNvPr>
              <p:cNvSpPr>
                <a:spLocks/>
              </p:cNvSpPr>
              <p:nvPr/>
            </p:nvSpPr>
            <p:spPr bwMode="auto">
              <a:xfrm>
                <a:off x="7508387" y="2975703"/>
                <a:ext cx="793908" cy="721488"/>
              </a:xfrm>
              <a:custGeom>
                <a:avLst/>
                <a:gdLst/>
                <a:ahLst/>
                <a:cxnLst>
                  <a:cxn ang="0">
                    <a:pos x="1106" y="888"/>
                  </a:cxn>
                  <a:cxn ang="0">
                    <a:pos x="1127" y="881"/>
                  </a:cxn>
                  <a:cxn ang="0">
                    <a:pos x="1138" y="876"/>
                  </a:cxn>
                  <a:cxn ang="0">
                    <a:pos x="1162" y="870"/>
                  </a:cxn>
                  <a:cxn ang="0">
                    <a:pos x="1184" y="855"/>
                  </a:cxn>
                  <a:cxn ang="0">
                    <a:pos x="1184" y="806"/>
                  </a:cxn>
                  <a:cxn ang="0">
                    <a:pos x="1164" y="783"/>
                  </a:cxn>
                  <a:cxn ang="0">
                    <a:pos x="1171" y="752"/>
                  </a:cxn>
                  <a:cxn ang="0">
                    <a:pos x="1134" y="774"/>
                  </a:cxn>
                  <a:cxn ang="0">
                    <a:pos x="1106" y="726"/>
                  </a:cxn>
                  <a:cxn ang="0">
                    <a:pos x="1116" y="680"/>
                  </a:cxn>
                  <a:cxn ang="0">
                    <a:pos x="1080" y="609"/>
                  </a:cxn>
                  <a:cxn ang="0">
                    <a:pos x="1006" y="577"/>
                  </a:cxn>
                  <a:cxn ang="0">
                    <a:pos x="942" y="523"/>
                  </a:cxn>
                  <a:cxn ang="0">
                    <a:pos x="949" y="468"/>
                  </a:cxn>
                  <a:cxn ang="0">
                    <a:pos x="960" y="423"/>
                  </a:cxn>
                  <a:cxn ang="0">
                    <a:pos x="960" y="372"/>
                  </a:cxn>
                  <a:cxn ang="0">
                    <a:pos x="912" y="354"/>
                  </a:cxn>
                  <a:cxn ang="0">
                    <a:pos x="888" y="380"/>
                  </a:cxn>
                  <a:cxn ang="0">
                    <a:pos x="869" y="311"/>
                  </a:cxn>
                  <a:cxn ang="0">
                    <a:pos x="758" y="211"/>
                  </a:cxn>
                  <a:cxn ang="0">
                    <a:pos x="729" y="106"/>
                  </a:cxn>
                  <a:cxn ang="0">
                    <a:pos x="734" y="50"/>
                  </a:cxn>
                  <a:cxn ang="0">
                    <a:pos x="0" y="10"/>
                  </a:cxn>
                  <a:cxn ang="0">
                    <a:pos x="18" y="29"/>
                  </a:cxn>
                  <a:cxn ang="0">
                    <a:pos x="17" y="64"/>
                  </a:cxn>
                  <a:cxn ang="0">
                    <a:pos x="22" y="76"/>
                  </a:cxn>
                  <a:cxn ang="0">
                    <a:pos x="25" y="79"/>
                  </a:cxn>
                  <a:cxn ang="0">
                    <a:pos x="40" y="86"/>
                  </a:cxn>
                  <a:cxn ang="0">
                    <a:pos x="58" y="117"/>
                  </a:cxn>
                  <a:cxn ang="0">
                    <a:pos x="65" y="135"/>
                  </a:cxn>
                  <a:cxn ang="0">
                    <a:pos x="94" y="182"/>
                  </a:cxn>
                  <a:cxn ang="0">
                    <a:pos x="146" y="182"/>
                  </a:cxn>
                  <a:cxn ang="0">
                    <a:pos x="129" y="233"/>
                  </a:cxn>
                  <a:cxn ang="0">
                    <a:pos x="146" y="283"/>
                  </a:cxn>
                  <a:cxn ang="0">
                    <a:pos x="168" y="323"/>
                  </a:cxn>
                  <a:cxn ang="0">
                    <a:pos x="196" y="823"/>
                  </a:cxn>
                  <a:cxn ang="0">
                    <a:pos x="1002" y="917"/>
                  </a:cxn>
                  <a:cxn ang="0">
                    <a:pos x="955" y="1030"/>
                  </a:cxn>
                  <a:cxn ang="0">
                    <a:pos x="1091" y="1006"/>
                  </a:cxn>
                  <a:cxn ang="0">
                    <a:pos x="1099" y="995"/>
                  </a:cxn>
                  <a:cxn ang="0">
                    <a:pos x="1106" y="988"/>
                  </a:cxn>
                  <a:cxn ang="0">
                    <a:pos x="1106" y="984"/>
                  </a:cxn>
                  <a:cxn ang="0">
                    <a:pos x="1091" y="962"/>
                  </a:cxn>
                  <a:cxn ang="0">
                    <a:pos x="1106" y="947"/>
                  </a:cxn>
                  <a:cxn ang="0">
                    <a:pos x="1107" y="917"/>
                  </a:cxn>
                  <a:cxn ang="0">
                    <a:pos x="1106" y="899"/>
                  </a:cxn>
                </a:cxnLst>
                <a:rect l="0" t="0" r="r" b="b"/>
                <a:pathLst>
                  <a:path w="1184" h="1030">
                    <a:moveTo>
                      <a:pt x="1106" y="899"/>
                    </a:moveTo>
                    <a:lnTo>
                      <a:pt x="1106" y="888"/>
                    </a:lnTo>
                    <a:lnTo>
                      <a:pt x="1110" y="881"/>
                    </a:lnTo>
                    <a:lnTo>
                      <a:pt x="1127" y="881"/>
                    </a:lnTo>
                    <a:lnTo>
                      <a:pt x="1131" y="881"/>
                    </a:lnTo>
                    <a:lnTo>
                      <a:pt x="1138" y="876"/>
                    </a:lnTo>
                    <a:lnTo>
                      <a:pt x="1145" y="870"/>
                    </a:lnTo>
                    <a:lnTo>
                      <a:pt x="1162" y="870"/>
                    </a:lnTo>
                    <a:lnTo>
                      <a:pt x="1174" y="866"/>
                    </a:lnTo>
                    <a:lnTo>
                      <a:pt x="1184" y="855"/>
                    </a:lnTo>
                    <a:lnTo>
                      <a:pt x="1184" y="827"/>
                    </a:lnTo>
                    <a:lnTo>
                      <a:pt x="1184" y="806"/>
                    </a:lnTo>
                    <a:lnTo>
                      <a:pt x="1184" y="799"/>
                    </a:lnTo>
                    <a:lnTo>
                      <a:pt x="1164" y="783"/>
                    </a:lnTo>
                    <a:lnTo>
                      <a:pt x="1163" y="772"/>
                    </a:lnTo>
                    <a:lnTo>
                      <a:pt x="1171" y="752"/>
                    </a:lnTo>
                    <a:lnTo>
                      <a:pt x="1146" y="752"/>
                    </a:lnTo>
                    <a:lnTo>
                      <a:pt x="1134" y="774"/>
                    </a:lnTo>
                    <a:lnTo>
                      <a:pt x="1134" y="752"/>
                    </a:lnTo>
                    <a:lnTo>
                      <a:pt x="1106" y="726"/>
                    </a:lnTo>
                    <a:lnTo>
                      <a:pt x="1114" y="708"/>
                    </a:lnTo>
                    <a:lnTo>
                      <a:pt x="1116" y="680"/>
                    </a:lnTo>
                    <a:lnTo>
                      <a:pt x="1098" y="632"/>
                    </a:lnTo>
                    <a:lnTo>
                      <a:pt x="1080" y="609"/>
                    </a:lnTo>
                    <a:lnTo>
                      <a:pt x="1021" y="570"/>
                    </a:lnTo>
                    <a:lnTo>
                      <a:pt x="1006" y="577"/>
                    </a:lnTo>
                    <a:lnTo>
                      <a:pt x="971" y="552"/>
                    </a:lnTo>
                    <a:lnTo>
                      <a:pt x="942" y="523"/>
                    </a:lnTo>
                    <a:lnTo>
                      <a:pt x="942" y="497"/>
                    </a:lnTo>
                    <a:lnTo>
                      <a:pt x="949" y="468"/>
                    </a:lnTo>
                    <a:lnTo>
                      <a:pt x="955" y="448"/>
                    </a:lnTo>
                    <a:lnTo>
                      <a:pt x="960" y="423"/>
                    </a:lnTo>
                    <a:lnTo>
                      <a:pt x="973" y="390"/>
                    </a:lnTo>
                    <a:lnTo>
                      <a:pt x="960" y="372"/>
                    </a:lnTo>
                    <a:lnTo>
                      <a:pt x="942" y="354"/>
                    </a:lnTo>
                    <a:lnTo>
                      <a:pt x="912" y="354"/>
                    </a:lnTo>
                    <a:lnTo>
                      <a:pt x="901" y="365"/>
                    </a:lnTo>
                    <a:lnTo>
                      <a:pt x="888" y="380"/>
                    </a:lnTo>
                    <a:lnTo>
                      <a:pt x="869" y="354"/>
                    </a:lnTo>
                    <a:lnTo>
                      <a:pt x="869" y="311"/>
                    </a:lnTo>
                    <a:lnTo>
                      <a:pt x="842" y="280"/>
                    </a:lnTo>
                    <a:lnTo>
                      <a:pt x="758" y="211"/>
                    </a:lnTo>
                    <a:lnTo>
                      <a:pt x="729" y="157"/>
                    </a:lnTo>
                    <a:lnTo>
                      <a:pt x="729" y="106"/>
                    </a:lnTo>
                    <a:lnTo>
                      <a:pt x="729" y="54"/>
                    </a:lnTo>
                    <a:lnTo>
                      <a:pt x="734" y="50"/>
                    </a:lnTo>
                    <a:lnTo>
                      <a:pt x="680" y="0"/>
                    </a:lnTo>
                    <a:lnTo>
                      <a:pt x="0" y="10"/>
                    </a:lnTo>
                    <a:lnTo>
                      <a:pt x="6" y="19"/>
                    </a:lnTo>
                    <a:lnTo>
                      <a:pt x="18" y="29"/>
                    </a:lnTo>
                    <a:lnTo>
                      <a:pt x="22" y="54"/>
                    </a:lnTo>
                    <a:lnTo>
                      <a:pt x="17" y="64"/>
                    </a:lnTo>
                    <a:lnTo>
                      <a:pt x="22" y="76"/>
                    </a:lnTo>
                    <a:lnTo>
                      <a:pt x="22" y="76"/>
                    </a:lnTo>
                    <a:lnTo>
                      <a:pt x="25" y="79"/>
                    </a:lnTo>
                    <a:lnTo>
                      <a:pt x="25" y="79"/>
                    </a:lnTo>
                    <a:lnTo>
                      <a:pt x="32" y="83"/>
                    </a:lnTo>
                    <a:lnTo>
                      <a:pt x="40" y="86"/>
                    </a:lnTo>
                    <a:lnTo>
                      <a:pt x="51" y="90"/>
                    </a:lnTo>
                    <a:lnTo>
                      <a:pt x="58" y="117"/>
                    </a:lnTo>
                    <a:lnTo>
                      <a:pt x="67" y="137"/>
                    </a:lnTo>
                    <a:lnTo>
                      <a:pt x="65" y="135"/>
                    </a:lnTo>
                    <a:lnTo>
                      <a:pt x="86" y="162"/>
                    </a:lnTo>
                    <a:lnTo>
                      <a:pt x="94" y="182"/>
                    </a:lnTo>
                    <a:lnTo>
                      <a:pt x="133" y="182"/>
                    </a:lnTo>
                    <a:lnTo>
                      <a:pt x="146" y="182"/>
                    </a:lnTo>
                    <a:lnTo>
                      <a:pt x="146" y="207"/>
                    </a:lnTo>
                    <a:lnTo>
                      <a:pt x="129" y="233"/>
                    </a:lnTo>
                    <a:lnTo>
                      <a:pt x="115" y="258"/>
                    </a:lnTo>
                    <a:lnTo>
                      <a:pt x="146" y="283"/>
                    </a:lnTo>
                    <a:lnTo>
                      <a:pt x="156" y="314"/>
                    </a:lnTo>
                    <a:lnTo>
                      <a:pt x="168" y="323"/>
                    </a:lnTo>
                    <a:lnTo>
                      <a:pt x="199" y="339"/>
                    </a:lnTo>
                    <a:lnTo>
                      <a:pt x="196" y="823"/>
                    </a:lnTo>
                    <a:lnTo>
                      <a:pt x="196" y="937"/>
                    </a:lnTo>
                    <a:lnTo>
                      <a:pt x="1002" y="917"/>
                    </a:lnTo>
                    <a:lnTo>
                      <a:pt x="1008" y="949"/>
                    </a:lnTo>
                    <a:lnTo>
                      <a:pt x="955" y="1030"/>
                    </a:lnTo>
                    <a:lnTo>
                      <a:pt x="1088" y="1020"/>
                    </a:lnTo>
                    <a:lnTo>
                      <a:pt x="1091" y="1006"/>
                    </a:lnTo>
                    <a:lnTo>
                      <a:pt x="1099" y="995"/>
                    </a:lnTo>
                    <a:lnTo>
                      <a:pt x="1099" y="995"/>
                    </a:lnTo>
                    <a:lnTo>
                      <a:pt x="1103" y="991"/>
                    </a:lnTo>
                    <a:lnTo>
                      <a:pt x="1106" y="988"/>
                    </a:lnTo>
                    <a:lnTo>
                      <a:pt x="1106" y="984"/>
                    </a:lnTo>
                    <a:lnTo>
                      <a:pt x="1106" y="984"/>
                    </a:lnTo>
                    <a:lnTo>
                      <a:pt x="1096" y="966"/>
                    </a:lnTo>
                    <a:lnTo>
                      <a:pt x="1091" y="962"/>
                    </a:lnTo>
                    <a:lnTo>
                      <a:pt x="1096" y="952"/>
                    </a:lnTo>
                    <a:lnTo>
                      <a:pt x="1106" y="947"/>
                    </a:lnTo>
                    <a:lnTo>
                      <a:pt x="1110" y="931"/>
                    </a:lnTo>
                    <a:lnTo>
                      <a:pt x="1107" y="917"/>
                    </a:lnTo>
                    <a:lnTo>
                      <a:pt x="1110" y="905"/>
                    </a:lnTo>
                    <a:lnTo>
                      <a:pt x="1106" y="899"/>
                    </a:lnTo>
                    <a:close/>
                  </a:path>
                </a:pathLst>
              </a:custGeom>
              <a:solidFill>
                <a:srgbClr val="D9D9D9"/>
              </a:solidFill>
              <a:ln w="6350">
                <a:solidFill>
                  <a:srgbClr val="BFBFBF"/>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51" name="Freeform 50">
                <a:extLst>
                  <a:ext uri="{FF2B5EF4-FFF2-40B4-BE49-F238E27FC236}">
                    <a16:creationId xmlns:a16="http://schemas.microsoft.com/office/drawing/2014/main" id="{7CD03F12-70D2-F3E4-AAB9-36FA11EA7F89}"/>
                  </a:ext>
                </a:extLst>
              </p:cNvPr>
              <p:cNvSpPr>
                <a:spLocks/>
              </p:cNvSpPr>
              <p:nvPr/>
            </p:nvSpPr>
            <p:spPr bwMode="auto">
              <a:xfrm>
                <a:off x="7369353" y="1593727"/>
                <a:ext cx="765697" cy="931835"/>
              </a:xfrm>
              <a:custGeom>
                <a:avLst/>
                <a:gdLst/>
                <a:ahLst/>
                <a:cxnLst>
                  <a:cxn ang="0">
                    <a:pos x="764" y="737"/>
                  </a:cxn>
                  <a:cxn ang="0">
                    <a:pos x="789" y="584"/>
                  </a:cxn>
                  <a:cxn ang="0">
                    <a:pos x="930" y="440"/>
                  </a:cxn>
                  <a:cxn ang="0">
                    <a:pos x="1142" y="303"/>
                  </a:cxn>
                  <a:cxn ang="0">
                    <a:pos x="1008" y="281"/>
                  </a:cxn>
                  <a:cxn ang="0">
                    <a:pos x="912" y="285"/>
                  </a:cxn>
                  <a:cxn ang="0">
                    <a:pos x="847" y="303"/>
                  </a:cxn>
                  <a:cxn ang="0">
                    <a:pos x="808" y="262"/>
                  </a:cxn>
                  <a:cxn ang="0">
                    <a:pos x="729" y="244"/>
                  </a:cxn>
                  <a:cxn ang="0">
                    <a:pos x="703" y="231"/>
                  </a:cxn>
                  <a:cxn ang="0">
                    <a:pos x="625" y="199"/>
                  </a:cxn>
                  <a:cxn ang="0">
                    <a:pos x="678" y="200"/>
                  </a:cxn>
                  <a:cxn ang="0">
                    <a:pos x="628" y="190"/>
                  </a:cxn>
                  <a:cxn ang="0">
                    <a:pos x="576" y="190"/>
                  </a:cxn>
                  <a:cxn ang="0">
                    <a:pos x="536" y="210"/>
                  </a:cxn>
                  <a:cxn ang="0">
                    <a:pos x="476" y="185"/>
                  </a:cxn>
                  <a:cxn ang="0">
                    <a:pos x="442" y="185"/>
                  </a:cxn>
                  <a:cxn ang="0">
                    <a:pos x="376" y="133"/>
                  </a:cxn>
                  <a:cxn ang="0">
                    <a:pos x="361" y="108"/>
                  </a:cxn>
                  <a:cxn ang="0">
                    <a:pos x="318" y="108"/>
                  </a:cxn>
                  <a:cxn ang="0">
                    <a:pos x="297" y="89"/>
                  </a:cxn>
                  <a:cxn ang="0">
                    <a:pos x="321" y="45"/>
                  </a:cxn>
                  <a:cxn ang="0">
                    <a:pos x="326" y="14"/>
                  </a:cxn>
                  <a:cxn ang="0">
                    <a:pos x="308" y="0"/>
                  </a:cxn>
                  <a:cxn ang="0">
                    <a:pos x="296" y="63"/>
                  </a:cxn>
                  <a:cxn ang="0">
                    <a:pos x="0" y="89"/>
                  </a:cxn>
                  <a:cxn ang="0">
                    <a:pos x="10" y="124"/>
                  </a:cxn>
                  <a:cxn ang="0">
                    <a:pos x="20" y="143"/>
                  </a:cxn>
                  <a:cxn ang="0">
                    <a:pos x="18" y="171"/>
                  </a:cxn>
                  <a:cxn ang="0">
                    <a:pos x="10" y="185"/>
                  </a:cxn>
                  <a:cxn ang="0">
                    <a:pos x="14" y="219"/>
                  </a:cxn>
                  <a:cxn ang="0">
                    <a:pos x="10" y="276"/>
                  </a:cxn>
                  <a:cxn ang="0">
                    <a:pos x="32" y="353"/>
                  </a:cxn>
                  <a:cxn ang="0">
                    <a:pos x="50" y="426"/>
                  </a:cxn>
                  <a:cxn ang="0">
                    <a:pos x="54" y="573"/>
                  </a:cxn>
                  <a:cxn ang="0">
                    <a:pos x="64" y="629"/>
                  </a:cxn>
                  <a:cxn ang="0">
                    <a:pos x="71" y="668"/>
                  </a:cxn>
                  <a:cxn ang="0">
                    <a:pos x="92" y="698"/>
                  </a:cxn>
                  <a:cxn ang="0">
                    <a:pos x="97" y="747"/>
                  </a:cxn>
                  <a:cxn ang="0">
                    <a:pos x="88" y="782"/>
                  </a:cxn>
                  <a:cxn ang="0">
                    <a:pos x="89" y="790"/>
                  </a:cxn>
                  <a:cxn ang="0">
                    <a:pos x="57" y="820"/>
                  </a:cxn>
                  <a:cxn ang="0">
                    <a:pos x="45" y="844"/>
                  </a:cxn>
                  <a:cxn ang="0">
                    <a:pos x="52" y="866"/>
                  </a:cxn>
                  <a:cxn ang="0">
                    <a:pos x="68" y="893"/>
                  </a:cxn>
                  <a:cxn ang="0">
                    <a:pos x="100" y="915"/>
                  </a:cxn>
                  <a:cxn ang="0">
                    <a:pos x="100" y="1330"/>
                  </a:cxn>
                  <a:cxn ang="0">
                    <a:pos x="952" y="1280"/>
                  </a:cxn>
                  <a:cxn ang="0">
                    <a:pos x="911" y="1209"/>
                  </a:cxn>
                  <a:cxn ang="0">
                    <a:pos x="863" y="1166"/>
                  </a:cxn>
                  <a:cxn ang="0">
                    <a:pos x="759" y="1083"/>
                  </a:cxn>
                  <a:cxn ang="0">
                    <a:pos x="689" y="1037"/>
                  </a:cxn>
                  <a:cxn ang="0">
                    <a:pos x="703" y="872"/>
                  </a:cxn>
                  <a:cxn ang="0">
                    <a:pos x="669" y="847"/>
                  </a:cxn>
                  <a:cxn ang="0">
                    <a:pos x="700" y="777"/>
                  </a:cxn>
                </a:cxnLst>
                <a:rect l="0" t="0" r="r" b="b"/>
                <a:pathLst>
                  <a:path w="1142" h="1330">
                    <a:moveTo>
                      <a:pt x="700" y="777"/>
                    </a:moveTo>
                    <a:lnTo>
                      <a:pt x="764" y="737"/>
                    </a:lnTo>
                    <a:lnTo>
                      <a:pt x="765" y="608"/>
                    </a:lnTo>
                    <a:lnTo>
                      <a:pt x="789" y="584"/>
                    </a:lnTo>
                    <a:lnTo>
                      <a:pt x="883" y="496"/>
                    </a:lnTo>
                    <a:lnTo>
                      <a:pt x="930" y="440"/>
                    </a:lnTo>
                    <a:lnTo>
                      <a:pt x="1019" y="378"/>
                    </a:lnTo>
                    <a:lnTo>
                      <a:pt x="1142" y="303"/>
                    </a:lnTo>
                    <a:lnTo>
                      <a:pt x="1101" y="293"/>
                    </a:lnTo>
                    <a:lnTo>
                      <a:pt x="1008" y="281"/>
                    </a:lnTo>
                    <a:lnTo>
                      <a:pt x="930" y="269"/>
                    </a:lnTo>
                    <a:lnTo>
                      <a:pt x="912" y="285"/>
                    </a:lnTo>
                    <a:lnTo>
                      <a:pt x="891" y="303"/>
                    </a:lnTo>
                    <a:lnTo>
                      <a:pt x="847" y="303"/>
                    </a:lnTo>
                    <a:lnTo>
                      <a:pt x="833" y="278"/>
                    </a:lnTo>
                    <a:lnTo>
                      <a:pt x="808" y="262"/>
                    </a:lnTo>
                    <a:lnTo>
                      <a:pt x="748" y="244"/>
                    </a:lnTo>
                    <a:lnTo>
                      <a:pt x="729" y="244"/>
                    </a:lnTo>
                    <a:lnTo>
                      <a:pt x="711" y="236"/>
                    </a:lnTo>
                    <a:lnTo>
                      <a:pt x="703" y="231"/>
                    </a:lnTo>
                    <a:lnTo>
                      <a:pt x="654" y="222"/>
                    </a:lnTo>
                    <a:lnTo>
                      <a:pt x="625" y="199"/>
                    </a:lnTo>
                    <a:lnTo>
                      <a:pt x="658" y="210"/>
                    </a:lnTo>
                    <a:lnTo>
                      <a:pt x="678" y="200"/>
                    </a:lnTo>
                    <a:lnTo>
                      <a:pt x="657" y="190"/>
                    </a:lnTo>
                    <a:lnTo>
                      <a:pt x="628" y="190"/>
                    </a:lnTo>
                    <a:lnTo>
                      <a:pt x="600" y="190"/>
                    </a:lnTo>
                    <a:lnTo>
                      <a:pt x="576" y="190"/>
                    </a:lnTo>
                    <a:lnTo>
                      <a:pt x="547" y="196"/>
                    </a:lnTo>
                    <a:lnTo>
                      <a:pt x="536" y="210"/>
                    </a:lnTo>
                    <a:lnTo>
                      <a:pt x="511" y="210"/>
                    </a:lnTo>
                    <a:lnTo>
                      <a:pt x="476" y="185"/>
                    </a:lnTo>
                    <a:lnTo>
                      <a:pt x="461" y="185"/>
                    </a:lnTo>
                    <a:lnTo>
                      <a:pt x="442" y="185"/>
                    </a:lnTo>
                    <a:lnTo>
                      <a:pt x="399" y="176"/>
                    </a:lnTo>
                    <a:lnTo>
                      <a:pt x="376" y="133"/>
                    </a:lnTo>
                    <a:lnTo>
                      <a:pt x="376" y="126"/>
                    </a:lnTo>
                    <a:lnTo>
                      <a:pt x="361" y="108"/>
                    </a:lnTo>
                    <a:lnTo>
                      <a:pt x="340" y="108"/>
                    </a:lnTo>
                    <a:lnTo>
                      <a:pt x="318" y="108"/>
                    </a:lnTo>
                    <a:lnTo>
                      <a:pt x="303" y="108"/>
                    </a:lnTo>
                    <a:lnTo>
                      <a:pt x="297" y="89"/>
                    </a:lnTo>
                    <a:lnTo>
                      <a:pt x="315" y="64"/>
                    </a:lnTo>
                    <a:lnTo>
                      <a:pt x="321" y="45"/>
                    </a:lnTo>
                    <a:lnTo>
                      <a:pt x="340" y="27"/>
                    </a:lnTo>
                    <a:lnTo>
                      <a:pt x="326" y="14"/>
                    </a:lnTo>
                    <a:lnTo>
                      <a:pt x="326" y="7"/>
                    </a:lnTo>
                    <a:lnTo>
                      <a:pt x="308" y="0"/>
                    </a:lnTo>
                    <a:lnTo>
                      <a:pt x="308" y="56"/>
                    </a:lnTo>
                    <a:lnTo>
                      <a:pt x="296" y="63"/>
                    </a:lnTo>
                    <a:lnTo>
                      <a:pt x="288" y="89"/>
                    </a:lnTo>
                    <a:lnTo>
                      <a:pt x="0" y="89"/>
                    </a:lnTo>
                    <a:lnTo>
                      <a:pt x="6" y="108"/>
                    </a:lnTo>
                    <a:lnTo>
                      <a:pt x="10" y="124"/>
                    </a:lnTo>
                    <a:lnTo>
                      <a:pt x="10" y="131"/>
                    </a:lnTo>
                    <a:lnTo>
                      <a:pt x="20" y="143"/>
                    </a:lnTo>
                    <a:lnTo>
                      <a:pt x="23" y="160"/>
                    </a:lnTo>
                    <a:lnTo>
                      <a:pt x="18" y="171"/>
                    </a:lnTo>
                    <a:lnTo>
                      <a:pt x="10" y="181"/>
                    </a:lnTo>
                    <a:lnTo>
                      <a:pt x="10" y="185"/>
                    </a:lnTo>
                    <a:lnTo>
                      <a:pt x="10" y="207"/>
                    </a:lnTo>
                    <a:lnTo>
                      <a:pt x="14" y="219"/>
                    </a:lnTo>
                    <a:lnTo>
                      <a:pt x="16" y="246"/>
                    </a:lnTo>
                    <a:lnTo>
                      <a:pt x="10" y="276"/>
                    </a:lnTo>
                    <a:lnTo>
                      <a:pt x="20" y="304"/>
                    </a:lnTo>
                    <a:lnTo>
                      <a:pt x="32" y="353"/>
                    </a:lnTo>
                    <a:lnTo>
                      <a:pt x="50" y="383"/>
                    </a:lnTo>
                    <a:lnTo>
                      <a:pt x="50" y="426"/>
                    </a:lnTo>
                    <a:lnTo>
                      <a:pt x="54" y="507"/>
                    </a:lnTo>
                    <a:lnTo>
                      <a:pt x="54" y="573"/>
                    </a:lnTo>
                    <a:lnTo>
                      <a:pt x="54" y="615"/>
                    </a:lnTo>
                    <a:lnTo>
                      <a:pt x="64" y="629"/>
                    </a:lnTo>
                    <a:lnTo>
                      <a:pt x="71" y="639"/>
                    </a:lnTo>
                    <a:lnTo>
                      <a:pt x="71" y="668"/>
                    </a:lnTo>
                    <a:lnTo>
                      <a:pt x="82" y="683"/>
                    </a:lnTo>
                    <a:lnTo>
                      <a:pt x="92" y="698"/>
                    </a:lnTo>
                    <a:lnTo>
                      <a:pt x="97" y="726"/>
                    </a:lnTo>
                    <a:lnTo>
                      <a:pt x="97" y="747"/>
                    </a:lnTo>
                    <a:lnTo>
                      <a:pt x="97" y="770"/>
                    </a:lnTo>
                    <a:lnTo>
                      <a:pt x="88" y="782"/>
                    </a:lnTo>
                    <a:lnTo>
                      <a:pt x="88" y="780"/>
                    </a:lnTo>
                    <a:lnTo>
                      <a:pt x="89" y="790"/>
                    </a:lnTo>
                    <a:lnTo>
                      <a:pt x="72" y="807"/>
                    </a:lnTo>
                    <a:lnTo>
                      <a:pt x="57" y="820"/>
                    </a:lnTo>
                    <a:lnTo>
                      <a:pt x="45" y="836"/>
                    </a:lnTo>
                    <a:lnTo>
                      <a:pt x="45" y="844"/>
                    </a:lnTo>
                    <a:lnTo>
                      <a:pt x="45" y="855"/>
                    </a:lnTo>
                    <a:lnTo>
                      <a:pt x="52" y="866"/>
                    </a:lnTo>
                    <a:lnTo>
                      <a:pt x="63" y="880"/>
                    </a:lnTo>
                    <a:lnTo>
                      <a:pt x="68" y="893"/>
                    </a:lnTo>
                    <a:lnTo>
                      <a:pt x="92" y="902"/>
                    </a:lnTo>
                    <a:lnTo>
                      <a:pt x="100" y="915"/>
                    </a:lnTo>
                    <a:lnTo>
                      <a:pt x="114" y="931"/>
                    </a:lnTo>
                    <a:lnTo>
                      <a:pt x="100" y="1330"/>
                    </a:lnTo>
                    <a:lnTo>
                      <a:pt x="950" y="1313"/>
                    </a:lnTo>
                    <a:lnTo>
                      <a:pt x="952" y="1280"/>
                    </a:lnTo>
                    <a:lnTo>
                      <a:pt x="950" y="1247"/>
                    </a:lnTo>
                    <a:lnTo>
                      <a:pt x="911" y="1209"/>
                    </a:lnTo>
                    <a:lnTo>
                      <a:pt x="879" y="1187"/>
                    </a:lnTo>
                    <a:lnTo>
                      <a:pt x="863" y="1166"/>
                    </a:lnTo>
                    <a:lnTo>
                      <a:pt x="820" y="1119"/>
                    </a:lnTo>
                    <a:lnTo>
                      <a:pt x="759" y="1083"/>
                    </a:lnTo>
                    <a:lnTo>
                      <a:pt x="716" y="1061"/>
                    </a:lnTo>
                    <a:lnTo>
                      <a:pt x="689" y="1037"/>
                    </a:lnTo>
                    <a:lnTo>
                      <a:pt x="691" y="951"/>
                    </a:lnTo>
                    <a:lnTo>
                      <a:pt x="703" y="872"/>
                    </a:lnTo>
                    <a:lnTo>
                      <a:pt x="690" y="872"/>
                    </a:lnTo>
                    <a:lnTo>
                      <a:pt x="669" y="847"/>
                    </a:lnTo>
                    <a:lnTo>
                      <a:pt x="690" y="795"/>
                    </a:lnTo>
                    <a:lnTo>
                      <a:pt x="700" y="777"/>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52" name="Line 48">
                <a:extLst>
                  <a:ext uri="{FF2B5EF4-FFF2-40B4-BE49-F238E27FC236}">
                    <a16:creationId xmlns:a16="http://schemas.microsoft.com/office/drawing/2014/main" id="{70E0BF73-8A9A-B502-0860-F2C4CDA4ECDB}"/>
                  </a:ext>
                </a:extLst>
              </p:cNvPr>
              <p:cNvSpPr>
                <a:spLocks noChangeShapeType="1"/>
              </p:cNvSpPr>
              <p:nvPr/>
            </p:nvSpPr>
            <p:spPr bwMode="auto">
              <a:xfrm>
                <a:off x="7893251" y="2033351"/>
                <a:ext cx="2014" cy="2103"/>
              </a:xfrm>
              <a:prstGeom prst="line">
                <a:avLst/>
              </a:prstGeom>
              <a:solidFill>
                <a:schemeClr val="bg1">
                  <a:lumMod val="85000"/>
                </a:schemeClr>
              </a:solidFill>
              <a:ln w="6350">
                <a:solidFill>
                  <a:schemeClr val="bg1">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53" name="Line 49">
                <a:extLst>
                  <a:ext uri="{FF2B5EF4-FFF2-40B4-BE49-F238E27FC236}">
                    <a16:creationId xmlns:a16="http://schemas.microsoft.com/office/drawing/2014/main" id="{60561A49-0546-8C61-6DFA-B9D5B31D8A07}"/>
                  </a:ext>
                </a:extLst>
              </p:cNvPr>
              <p:cNvSpPr>
                <a:spLocks noChangeShapeType="1"/>
              </p:cNvSpPr>
              <p:nvPr/>
            </p:nvSpPr>
            <p:spPr bwMode="auto">
              <a:xfrm>
                <a:off x="7893251" y="2033351"/>
                <a:ext cx="2014" cy="2103"/>
              </a:xfrm>
              <a:prstGeom prst="line">
                <a:avLst/>
              </a:prstGeom>
              <a:solidFill>
                <a:schemeClr val="bg1">
                  <a:lumMod val="85000"/>
                </a:schemeClr>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54" name="Freeform 53">
                <a:extLst>
                  <a:ext uri="{FF2B5EF4-FFF2-40B4-BE49-F238E27FC236}">
                    <a16:creationId xmlns:a16="http://schemas.microsoft.com/office/drawing/2014/main" id="{106BC886-7554-5E67-23B3-F3545811BB50}"/>
                  </a:ext>
                </a:extLst>
              </p:cNvPr>
              <p:cNvSpPr>
                <a:spLocks/>
              </p:cNvSpPr>
              <p:nvPr/>
            </p:nvSpPr>
            <p:spPr bwMode="auto">
              <a:xfrm>
                <a:off x="8072585" y="1867177"/>
                <a:ext cx="898687" cy="879248"/>
              </a:xfrm>
              <a:custGeom>
                <a:avLst/>
                <a:gdLst/>
                <a:ahLst/>
                <a:cxnLst>
                  <a:cxn ang="0">
                    <a:pos x="64" y="185"/>
                  </a:cxn>
                  <a:cxn ang="0">
                    <a:pos x="196" y="126"/>
                  </a:cxn>
                  <a:cxn ang="0">
                    <a:pos x="303" y="20"/>
                  </a:cxn>
                  <a:cxn ang="0">
                    <a:pos x="368" y="21"/>
                  </a:cxn>
                  <a:cxn ang="0">
                    <a:pos x="318" y="67"/>
                  </a:cxn>
                  <a:cxn ang="0">
                    <a:pos x="304" y="88"/>
                  </a:cxn>
                  <a:cxn ang="0">
                    <a:pos x="317" y="133"/>
                  </a:cxn>
                  <a:cxn ang="0">
                    <a:pos x="428" y="158"/>
                  </a:cxn>
                  <a:cxn ang="0">
                    <a:pos x="594" y="221"/>
                  </a:cxn>
                  <a:cxn ang="0">
                    <a:pos x="747" y="146"/>
                  </a:cxn>
                  <a:cxn ang="0">
                    <a:pos x="922" y="174"/>
                  </a:cxn>
                  <a:cxn ang="0">
                    <a:pos x="1009" y="257"/>
                  </a:cxn>
                  <a:cxn ang="0">
                    <a:pos x="1048" y="269"/>
                  </a:cxn>
                  <a:cxn ang="0">
                    <a:pos x="1073" y="251"/>
                  </a:cxn>
                  <a:cxn ang="0">
                    <a:pos x="1083" y="268"/>
                  </a:cxn>
                  <a:cxn ang="0">
                    <a:pos x="1050" y="279"/>
                  </a:cxn>
                  <a:cxn ang="0">
                    <a:pos x="919" y="275"/>
                  </a:cxn>
                  <a:cxn ang="0">
                    <a:pos x="907" y="328"/>
                  </a:cxn>
                  <a:cxn ang="0">
                    <a:pos x="944" y="336"/>
                  </a:cxn>
                  <a:cxn ang="0">
                    <a:pos x="937" y="325"/>
                  </a:cxn>
                  <a:cxn ang="0">
                    <a:pos x="955" y="346"/>
                  </a:cxn>
                  <a:cxn ang="0">
                    <a:pos x="966" y="354"/>
                  </a:cxn>
                  <a:cxn ang="0">
                    <a:pos x="1022" y="383"/>
                  </a:cxn>
                  <a:cxn ang="0">
                    <a:pos x="1137" y="482"/>
                  </a:cxn>
                  <a:cxn ang="0">
                    <a:pos x="1145" y="504"/>
                  </a:cxn>
                  <a:cxn ang="0">
                    <a:pos x="1152" y="525"/>
                  </a:cxn>
                  <a:cxn ang="0">
                    <a:pos x="1127" y="686"/>
                  </a:cxn>
                  <a:cxn ang="0">
                    <a:pos x="1094" y="725"/>
                  </a:cxn>
                  <a:cxn ang="0">
                    <a:pos x="1120" y="800"/>
                  </a:cxn>
                  <a:cxn ang="0">
                    <a:pos x="1147" y="775"/>
                  </a:cxn>
                  <a:cxn ang="0">
                    <a:pos x="1161" y="750"/>
                  </a:cxn>
                  <a:cxn ang="0">
                    <a:pos x="1174" y="725"/>
                  </a:cxn>
                  <a:cxn ang="0">
                    <a:pos x="1208" y="698"/>
                  </a:cxn>
                  <a:cxn ang="0">
                    <a:pos x="1283" y="716"/>
                  </a:cxn>
                  <a:cxn ang="0">
                    <a:pos x="1338" y="918"/>
                  </a:cxn>
                  <a:cxn ang="0">
                    <a:pos x="1298" y="990"/>
                  </a:cxn>
                  <a:cxn ang="0">
                    <a:pos x="1240" y="1130"/>
                  </a:cxn>
                  <a:cxn ang="0">
                    <a:pos x="657" y="1255"/>
                  </a:cxn>
                  <a:cxn ang="0">
                    <a:pos x="733" y="1012"/>
                  </a:cxn>
                  <a:cxn ang="0">
                    <a:pos x="669" y="834"/>
                  </a:cxn>
                  <a:cxn ang="0">
                    <a:pos x="676" y="723"/>
                  </a:cxn>
                  <a:cxn ang="0">
                    <a:pos x="704" y="586"/>
                  </a:cxn>
                  <a:cxn ang="0">
                    <a:pos x="775" y="491"/>
                  </a:cxn>
                  <a:cxn ang="0">
                    <a:pos x="783" y="565"/>
                  </a:cxn>
                  <a:cxn ang="0">
                    <a:pos x="797" y="566"/>
                  </a:cxn>
                  <a:cxn ang="0">
                    <a:pos x="818" y="516"/>
                  </a:cxn>
                  <a:cxn ang="0">
                    <a:pos x="864" y="432"/>
                  </a:cxn>
                  <a:cxn ang="0">
                    <a:pos x="875" y="358"/>
                  </a:cxn>
                  <a:cxn ang="0">
                    <a:pos x="901" y="342"/>
                  </a:cxn>
                  <a:cxn ang="0">
                    <a:pos x="836" y="283"/>
                  </a:cxn>
                  <a:cxn ang="0">
                    <a:pos x="653" y="336"/>
                  </a:cxn>
                  <a:cxn ang="0">
                    <a:pos x="611" y="342"/>
                  </a:cxn>
                  <a:cxn ang="0">
                    <a:pos x="553" y="350"/>
                  </a:cxn>
                  <a:cxn ang="0">
                    <a:pos x="490" y="497"/>
                  </a:cxn>
                  <a:cxn ang="0">
                    <a:pos x="436" y="437"/>
                  </a:cxn>
                  <a:cxn ang="0">
                    <a:pos x="309" y="353"/>
                  </a:cxn>
                  <a:cxn ang="0">
                    <a:pos x="170" y="310"/>
                  </a:cxn>
                  <a:cxn ang="0">
                    <a:pos x="42" y="265"/>
                  </a:cxn>
                </a:cxnLst>
                <a:rect l="0" t="0" r="r" b="b"/>
                <a:pathLst>
                  <a:path w="1338" h="1255">
                    <a:moveTo>
                      <a:pt x="0" y="237"/>
                    </a:moveTo>
                    <a:lnTo>
                      <a:pt x="10" y="226"/>
                    </a:lnTo>
                    <a:lnTo>
                      <a:pt x="28" y="226"/>
                    </a:lnTo>
                    <a:lnTo>
                      <a:pt x="50" y="215"/>
                    </a:lnTo>
                    <a:lnTo>
                      <a:pt x="59" y="203"/>
                    </a:lnTo>
                    <a:lnTo>
                      <a:pt x="64" y="185"/>
                    </a:lnTo>
                    <a:lnTo>
                      <a:pt x="82" y="172"/>
                    </a:lnTo>
                    <a:lnTo>
                      <a:pt x="93" y="167"/>
                    </a:lnTo>
                    <a:lnTo>
                      <a:pt x="110" y="167"/>
                    </a:lnTo>
                    <a:lnTo>
                      <a:pt x="136" y="167"/>
                    </a:lnTo>
                    <a:lnTo>
                      <a:pt x="152" y="157"/>
                    </a:lnTo>
                    <a:lnTo>
                      <a:pt x="196" y="126"/>
                    </a:lnTo>
                    <a:lnTo>
                      <a:pt x="213" y="122"/>
                    </a:lnTo>
                    <a:lnTo>
                      <a:pt x="227" y="101"/>
                    </a:lnTo>
                    <a:lnTo>
                      <a:pt x="245" y="81"/>
                    </a:lnTo>
                    <a:lnTo>
                      <a:pt x="263" y="67"/>
                    </a:lnTo>
                    <a:lnTo>
                      <a:pt x="286" y="40"/>
                    </a:lnTo>
                    <a:lnTo>
                      <a:pt x="303" y="20"/>
                    </a:lnTo>
                    <a:lnTo>
                      <a:pt x="329" y="4"/>
                    </a:lnTo>
                    <a:lnTo>
                      <a:pt x="358" y="0"/>
                    </a:lnTo>
                    <a:lnTo>
                      <a:pt x="371" y="0"/>
                    </a:lnTo>
                    <a:lnTo>
                      <a:pt x="396" y="10"/>
                    </a:lnTo>
                    <a:lnTo>
                      <a:pt x="388" y="15"/>
                    </a:lnTo>
                    <a:lnTo>
                      <a:pt x="368" y="21"/>
                    </a:lnTo>
                    <a:lnTo>
                      <a:pt x="353" y="28"/>
                    </a:lnTo>
                    <a:lnTo>
                      <a:pt x="356" y="35"/>
                    </a:lnTo>
                    <a:lnTo>
                      <a:pt x="328" y="65"/>
                    </a:lnTo>
                    <a:lnTo>
                      <a:pt x="328" y="65"/>
                    </a:lnTo>
                    <a:lnTo>
                      <a:pt x="322" y="67"/>
                    </a:lnTo>
                    <a:lnTo>
                      <a:pt x="318" y="67"/>
                    </a:lnTo>
                    <a:lnTo>
                      <a:pt x="317" y="68"/>
                    </a:lnTo>
                    <a:lnTo>
                      <a:pt x="317" y="70"/>
                    </a:lnTo>
                    <a:lnTo>
                      <a:pt x="317" y="70"/>
                    </a:lnTo>
                    <a:lnTo>
                      <a:pt x="311" y="89"/>
                    </a:lnTo>
                    <a:lnTo>
                      <a:pt x="304" y="107"/>
                    </a:lnTo>
                    <a:lnTo>
                      <a:pt x="304" y="88"/>
                    </a:lnTo>
                    <a:lnTo>
                      <a:pt x="296" y="81"/>
                    </a:lnTo>
                    <a:lnTo>
                      <a:pt x="292" y="125"/>
                    </a:lnTo>
                    <a:lnTo>
                      <a:pt x="290" y="154"/>
                    </a:lnTo>
                    <a:lnTo>
                      <a:pt x="303" y="145"/>
                    </a:lnTo>
                    <a:lnTo>
                      <a:pt x="313" y="133"/>
                    </a:lnTo>
                    <a:lnTo>
                      <a:pt x="317" y="133"/>
                    </a:lnTo>
                    <a:lnTo>
                      <a:pt x="322" y="145"/>
                    </a:lnTo>
                    <a:lnTo>
                      <a:pt x="338" y="146"/>
                    </a:lnTo>
                    <a:lnTo>
                      <a:pt x="346" y="136"/>
                    </a:lnTo>
                    <a:lnTo>
                      <a:pt x="358" y="131"/>
                    </a:lnTo>
                    <a:lnTo>
                      <a:pt x="383" y="132"/>
                    </a:lnTo>
                    <a:lnTo>
                      <a:pt x="428" y="158"/>
                    </a:lnTo>
                    <a:lnTo>
                      <a:pt x="458" y="189"/>
                    </a:lnTo>
                    <a:lnTo>
                      <a:pt x="478" y="206"/>
                    </a:lnTo>
                    <a:lnTo>
                      <a:pt x="518" y="211"/>
                    </a:lnTo>
                    <a:lnTo>
                      <a:pt x="532" y="203"/>
                    </a:lnTo>
                    <a:lnTo>
                      <a:pt x="564" y="214"/>
                    </a:lnTo>
                    <a:lnTo>
                      <a:pt x="594" y="221"/>
                    </a:lnTo>
                    <a:lnTo>
                      <a:pt x="607" y="204"/>
                    </a:lnTo>
                    <a:lnTo>
                      <a:pt x="632" y="179"/>
                    </a:lnTo>
                    <a:lnTo>
                      <a:pt x="650" y="164"/>
                    </a:lnTo>
                    <a:lnTo>
                      <a:pt x="690" y="154"/>
                    </a:lnTo>
                    <a:lnTo>
                      <a:pt x="716" y="146"/>
                    </a:lnTo>
                    <a:lnTo>
                      <a:pt x="747" y="146"/>
                    </a:lnTo>
                    <a:lnTo>
                      <a:pt x="787" y="131"/>
                    </a:lnTo>
                    <a:lnTo>
                      <a:pt x="818" y="118"/>
                    </a:lnTo>
                    <a:lnTo>
                      <a:pt x="832" y="128"/>
                    </a:lnTo>
                    <a:lnTo>
                      <a:pt x="837" y="168"/>
                    </a:lnTo>
                    <a:lnTo>
                      <a:pt x="893" y="176"/>
                    </a:lnTo>
                    <a:lnTo>
                      <a:pt x="922" y="174"/>
                    </a:lnTo>
                    <a:lnTo>
                      <a:pt x="947" y="183"/>
                    </a:lnTo>
                    <a:lnTo>
                      <a:pt x="966" y="203"/>
                    </a:lnTo>
                    <a:lnTo>
                      <a:pt x="993" y="237"/>
                    </a:lnTo>
                    <a:lnTo>
                      <a:pt x="1002" y="249"/>
                    </a:lnTo>
                    <a:lnTo>
                      <a:pt x="1002" y="249"/>
                    </a:lnTo>
                    <a:lnTo>
                      <a:pt x="1009" y="257"/>
                    </a:lnTo>
                    <a:lnTo>
                      <a:pt x="1009" y="257"/>
                    </a:lnTo>
                    <a:lnTo>
                      <a:pt x="1018" y="264"/>
                    </a:lnTo>
                    <a:lnTo>
                      <a:pt x="1022" y="268"/>
                    </a:lnTo>
                    <a:lnTo>
                      <a:pt x="1044" y="272"/>
                    </a:lnTo>
                    <a:lnTo>
                      <a:pt x="1044" y="272"/>
                    </a:lnTo>
                    <a:lnTo>
                      <a:pt x="1048" y="269"/>
                    </a:lnTo>
                    <a:lnTo>
                      <a:pt x="1051" y="265"/>
                    </a:lnTo>
                    <a:lnTo>
                      <a:pt x="1052" y="262"/>
                    </a:lnTo>
                    <a:lnTo>
                      <a:pt x="1052" y="262"/>
                    </a:lnTo>
                    <a:lnTo>
                      <a:pt x="1056" y="260"/>
                    </a:lnTo>
                    <a:lnTo>
                      <a:pt x="1063" y="256"/>
                    </a:lnTo>
                    <a:lnTo>
                      <a:pt x="1073" y="251"/>
                    </a:lnTo>
                    <a:lnTo>
                      <a:pt x="1083" y="262"/>
                    </a:lnTo>
                    <a:lnTo>
                      <a:pt x="1083" y="262"/>
                    </a:lnTo>
                    <a:lnTo>
                      <a:pt x="1086" y="264"/>
                    </a:lnTo>
                    <a:lnTo>
                      <a:pt x="1086" y="267"/>
                    </a:lnTo>
                    <a:lnTo>
                      <a:pt x="1083" y="268"/>
                    </a:lnTo>
                    <a:lnTo>
                      <a:pt x="1083" y="268"/>
                    </a:lnTo>
                    <a:lnTo>
                      <a:pt x="1079" y="271"/>
                    </a:lnTo>
                    <a:lnTo>
                      <a:pt x="1075" y="275"/>
                    </a:lnTo>
                    <a:lnTo>
                      <a:pt x="1070" y="278"/>
                    </a:lnTo>
                    <a:lnTo>
                      <a:pt x="1066" y="279"/>
                    </a:lnTo>
                    <a:lnTo>
                      <a:pt x="1066" y="279"/>
                    </a:lnTo>
                    <a:lnTo>
                      <a:pt x="1050" y="279"/>
                    </a:lnTo>
                    <a:lnTo>
                      <a:pt x="1029" y="279"/>
                    </a:lnTo>
                    <a:lnTo>
                      <a:pt x="1020" y="286"/>
                    </a:lnTo>
                    <a:lnTo>
                      <a:pt x="969" y="286"/>
                    </a:lnTo>
                    <a:lnTo>
                      <a:pt x="958" y="293"/>
                    </a:lnTo>
                    <a:lnTo>
                      <a:pt x="939" y="282"/>
                    </a:lnTo>
                    <a:lnTo>
                      <a:pt x="919" y="275"/>
                    </a:lnTo>
                    <a:lnTo>
                      <a:pt x="901" y="297"/>
                    </a:lnTo>
                    <a:lnTo>
                      <a:pt x="902" y="312"/>
                    </a:lnTo>
                    <a:lnTo>
                      <a:pt x="905" y="319"/>
                    </a:lnTo>
                    <a:lnTo>
                      <a:pt x="905" y="319"/>
                    </a:lnTo>
                    <a:lnTo>
                      <a:pt x="905" y="325"/>
                    </a:lnTo>
                    <a:lnTo>
                      <a:pt x="907" y="328"/>
                    </a:lnTo>
                    <a:lnTo>
                      <a:pt x="908" y="330"/>
                    </a:lnTo>
                    <a:lnTo>
                      <a:pt x="908" y="330"/>
                    </a:lnTo>
                    <a:lnTo>
                      <a:pt x="911" y="335"/>
                    </a:lnTo>
                    <a:lnTo>
                      <a:pt x="912" y="337"/>
                    </a:lnTo>
                    <a:lnTo>
                      <a:pt x="936" y="346"/>
                    </a:lnTo>
                    <a:lnTo>
                      <a:pt x="944" y="336"/>
                    </a:lnTo>
                    <a:lnTo>
                      <a:pt x="944" y="336"/>
                    </a:lnTo>
                    <a:lnTo>
                      <a:pt x="940" y="330"/>
                    </a:lnTo>
                    <a:lnTo>
                      <a:pt x="937" y="326"/>
                    </a:lnTo>
                    <a:lnTo>
                      <a:pt x="937" y="325"/>
                    </a:lnTo>
                    <a:lnTo>
                      <a:pt x="937" y="325"/>
                    </a:lnTo>
                    <a:lnTo>
                      <a:pt x="937" y="325"/>
                    </a:lnTo>
                    <a:lnTo>
                      <a:pt x="950" y="329"/>
                    </a:lnTo>
                    <a:lnTo>
                      <a:pt x="959" y="333"/>
                    </a:lnTo>
                    <a:lnTo>
                      <a:pt x="959" y="333"/>
                    </a:lnTo>
                    <a:lnTo>
                      <a:pt x="958" y="339"/>
                    </a:lnTo>
                    <a:lnTo>
                      <a:pt x="957" y="343"/>
                    </a:lnTo>
                    <a:lnTo>
                      <a:pt x="955" y="346"/>
                    </a:lnTo>
                    <a:lnTo>
                      <a:pt x="955" y="346"/>
                    </a:lnTo>
                    <a:lnTo>
                      <a:pt x="952" y="349"/>
                    </a:lnTo>
                    <a:lnTo>
                      <a:pt x="952" y="350"/>
                    </a:lnTo>
                    <a:lnTo>
                      <a:pt x="954" y="351"/>
                    </a:lnTo>
                    <a:lnTo>
                      <a:pt x="954" y="351"/>
                    </a:lnTo>
                    <a:lnTo>
                      <a:pt x="966" y="354"/>
                    </a:lnTo>
                    <a:lnTo>
                      <a:pt x="982" y="358"/>
                    </a:lnTo>
                    <a:lnTo>
                      <a:pt x="982" y="358"/>
                    </a:lnTo>
                    <a:lnTo>
                      <a:pt x="986" y="358"/>
                    </a:lnTo>
                    <a:lnTo>
                      <a:pt x="991" y="361"/>
                    </a:lnTo>
                    <a:lnTo>
                      <a:pt x="1000" y="365"/>
                    </a:lnTo>
                    <a:lnTo>
                      <a:pt x="1022" y="383"/>
                    </a:lnTo>
                    <a:lnTo>
                      <a:pt x="1054" y="396"/>
                    </a:lnTo>
                    <a:lnTo>
                      <a:pt x="1090" y="410"/>
                    </a:lnTo>
                    <a:lnTo>
                      <a:pt x="1127" y="446"/>
                    </a:lnTo>
                    <a:lnTo>
                      <a:pt x="1147" y="469"/>
                    </a:lnTo>
                    <a:lnTo>
                      <a:pt x="1137" y="482"/>
                    </a:lnTo>
                    <a:lnTo>
                      <a:pt x="1137" y="482"/>
                    </a:lnTo>
                    <a:lnTo>
                      <a:pt x="1134" y="482"/>
                    </a:lnTo>
                    <a:lnTo>
                      <a:pt x="1133" y="482"/>
                    </a:lnTo>
                    <a:lnTo>
                      <a:pt x="1134" y="485"/>
                    </a:lnTo>
                    <a:lnTo>
                      <a:pt x="1134" y="485"/>
                    </a:lnTo>
                    <a:lnTo>
                      <a:pt x="1141" y="497"/>
                    </a:lnTo>
                    <a:lnTo>
                      <a:pt x="1145" y="504"/>
                    </a:lnTo>
                    <a:lnTo>
                      <a:pt x="1147" y="505"/>
                    </a:lnTo>
                    <a:lnTo>
                      <a:pt x="1147" y="508"/>
                    </a:lnTo>
                    <a:lnTo>
                      <a:pt x="1147" y="508"/>
                    </a:lnTo>
                    <a:lnTo>
                      <a:pt x="1145" y="511"/>
                    </a:lnTo>
                    <a:lnTo>
                      <a:pt x="1148" y="516"/>
                    </a:lnTo>
                    <a:lnTo>
                      <a:pt x="1152" y="525"/>
                    </a:lnTo>
                    <a:lnTo>
                      <a:pt x="1159" y="576"/>
                    </a:lnTo>
                    <a:lnTo>
                      <a:pt x="1165" y="605"/>
                    </a:lnTo>
                    <a:lnTo>
                      <a:pt x="1159" y="632"/>
                    </a:lnTo>
                    <a:lnTo>
                      <a:pt x="1141" y="654"/>
                    </a:lnTo>
                    <a:lnTo>
                      <a:pt x="1127" y="686"/>
                    </a:lnTo>
                    <a:lnTo>
                      <a:pt x="1127" y="686"/>
                    </a:lnTo>
                    <a:lnTo>
                      <a:pt x="1116" y="707"/>
                    </a:lnTo>
                    <a:lnTo>
                      <a:pt x="1116" y="707"/>
                    </a:lnTo>
                    <a:lnTo>
                      <a:pt x="1104" y="715"/>
                    </a:lnTo>
                    <a:lnTo>
                      <a:pt x="1097" y="721"/>
                    </a:lnTo>
                    <a:lnTo>
                      <a:pt x="1094" y="725"/>
                    </a:lnTo>
                    <a:lnTo>
                      <a:pt x="1094" y="725"/>
                    </a:lnTo>
                    <a:lnTo>
                      <a:pt x="1093" y="729"/>
                    </a:lnTo>
                    <a:lnTo>
                      <a:pt x="1091" y="736"/>
                    </a:lnTo>
                    <a:lnTo>
                      <a:pt x="1087" y="747"/>
                    </a:lnTo>
                    <a:lnTo>
                      <a:pt x="1088" y="780"/>
                    </a:lnTo>
                    <a:lnTo>
                      <a:pt x="1095" y="793"/>
                    </a:lnTo>
                    <a:lnTo>
                      <a:pt x="1120" y="800"/>
                    </a:lnTo>
                    <a:lnTo>
                      <a:pt x="1130" y="791"/>
                    </a:lnTo>
                    <a:lnTo>
                      <a:pt x="1130" y="791"/>
                    </a:lnTo>
                    <a:lnTo>
                      <a:pt x="1133" y="787"/>
                    </a:lnTo>
                    <a:lnTo>
                      <a:pt x="1138" y="783"/>
                    </a:lnTo>
                    <a:lnTo>
                      <a:pt x="1138" y="783"/>
                    </a:lnTo>
                    <a:lnTo>
                      <a:pt x="1147" y="775"/>
                    </a:lnTo>
                    <a:lnTo>
                      <a:pt x="1147" y="775"/>
                    </a:lnTo>
                    <a:lnTo>
                      <a:pt x="1152" y="769"/>
                    </a:lnTo>
                    <a:lnTo>
                      <a:pt x="1156" y="765"/>
                    </a:lnTo>
                    <a:lnTo>
                      <a:pt x="1159" y="764"/>
                    </a:lnTo>
                    <a:lnTo>
                      <a:pt x="1159" y="764"/>
                    </a:lnTo>
                    <a:lnTo>
                      <a:pt x="1161" y="750"/>
                    </a:lnTo>
                    <a:lnTo>
                      <a:pt x="1161" y="750"/>
                    </a:lnTo>
                    <a:lnTo>
                      <a:pt x="1165" y="733"/>
                    </a:lnTo>
                    <a:lnTo>
                      <a:pt x="1165" y="733"/>
                    </a:lnTo>
                    <a:lnTo>
                      <a:pt x="1169" y="730"/>
                    </a:lnTo>
                    <a:lnTo>
                      <a:pt x="1174" y="725"/>
                    </a:lnTo>
                    <a:lnTo>
                      <a:pt x="1174" y="725"/>
                    </a:lnTo>
                    <a:lnTo>
                      <a:pt x="1181" y="716"/>
                    </a:lnTo>
                    <a:lnTo>
                      <a:pt x="1190" y="711"/>
                    </a:lnTo>
                    <a:lnTo>
                      <a:pt x="1190" y="711"/>
                    </a:lnTo>
                    <a:lnTo>
                      <a:pt x="1198" y="704"/>
                    </a:lnTo>
                    <a:lnTo>
                      <a:pt x="1208" y="698"/>
                    </a:lnTo>
                    <a:lnTo>
                      <a:pt x="1208" y="698"/>
                    </a:lnTo>
                    <a:lnTo>
                      <a:pt x="1211" y="696"/>
                    </a:lnTo>
                    <a:lnTo>
                      <a:pt x="1216" y="691"/>
                    </a:lnTo>
                    <a:lnTo>
                      <a:pt x="1223" y="686"/>
                    </a:lnTo>
                    <a:lnTo>
                      <a:pt x="1237" y="682"/>
                    </a:lnTo>
                    <a:lnTo>
                      <a:pt x="1255" y="689"/>
                    </a:lnTo>
                    <a:lnTo>
                      <a:pt x="1283" y="716"/>
                    </a:lnTo>
                    <a:lnTo>
                      <a:pt x="1301" y="757"/>
                    </a:lnTo>
                    <a:lnTo>
                      <a:pt x="1319" y="857"/>
                    </a:lnTo>
                    <a:lnTo>
                      <a:pt x="1335" y="877"/>
                    </a:lnTo>
                    <a:lnTo>
                      <a:pt x="1335" y="897"/>
                    </a:lnTo>
                    <a:lnTo>
                      <a:pt x="1335" y="897"/>
                    </a:lnTo>
                    <a:lnTo>
                      <a:pt x="1338" y="918"/>
                    </a:lnTo>
                    <a:lnTo>
                      <a:pt x="1338" y="918"/>
                    </a:lnTo>
                    <a:lnTo>
                      <a:pt x="1338" y="931"/>
                    </a:lnTo>
                    <a:lnTo>
                      <a:pt x="1338" y="955"/>
                    </a:lnTo>
                    <a:lnTo>
                      <a:pt x="1338" y="990"/>
                    </a:lnTo>
                    <a:lnTo>
                      <a:pt x="1305" y="990"/>
                    </a:lnTo>
                    <a:lnTo>
                      <a:pt x="1298" y="990"/>
                    </a:lnTo>
                    <a:lnTo>
                      <a:pt x="1297" y="1002"/>
                    </a:lnTo>
                    <a:lnTo>
                      <a:pt x="1281" y="1026"/>
                    </a:lnTo>
                    <a:lnTo>
                      <a:pt x="1279" y="1047"/>
                    </a:lnTo>
                    <a:lnTo>
                      <a:pt x="1269" y="1063"/>
                    </a:lnTo>
                    <a:lnTo>
                      <a:pt x="1251" y="1084"/>
                    </a:lnTo>
                    <a:lnTo>
                      <a:pt x="1240" y="1130"/>
                    </a:lnTo>
                    <a:lnTo>
                      <a:pt x="1240" y="1158"/>
                    </a:lnTo>
                    <a:lnTo>
                      <a:pt x="1223" y="1180"/>
                    </a:lnTo>
                    <a:lnTo>
                      <a:pt x="1208" y="1208"/>
                    </a:lnTo>
                    <a:lnTo>
                      <a:pt x="994" y="1244"/>
                    </a:lnTo>
                    <a:lnTo>
                      <a:pt x="988" y="1233"/>
                    </a:lnTo>
                    <a:lnTo>
                      <a:pt x="657" y="1255"/>
                    </a:lnTo>
                    <a:lnTo>
                      <a:pt x="679" y="1234"/>
                    </a:lnTo>
                    <a:lnTo>
                      <a:pt x="690" y="1215"/>
                    </a:lnTo>
                    <a:lnTo>
                      <a:pt x="708" y="1180"/>
                    </a:lnTo>
                    <a:lnTo>
                      <a:pt x="728" y="1140"/>
                    </a:lnTo>
                    <a:lnTo>
                      <a:pt x="739" y="1095"/>
                    </a:lnTo>
                    <a:lnTo>
                      <a:pt x="733" y="1012"/>
                    </a:lnTo>
                    <a:lnTo>
                      <a:pt x="730" y="974"/>
                    </a:lnTo>
                    <a:lnTo>
                      <a:pt x="715" y="944"/>
                    </a:lnTo>
                    <a:lnTo>
                      <a:pt x="694" y="908"/>
                    </a:lnTo>
                    <a:lnTo>
                      <a:pt x="676" y="887"/>
                    </a:lnTo>
                    <a:lnTo>
                      <a:pt x="662" y="857"/>
                    </a:lnTo>
                    <a:lnTo>
                      <a:pt x="669" y="834"/>
                    </a:lnTo>
                    <a:lnTo>
                      <a:pt x="682" y="822"/>
                    </a:lnTo>
                    <a:lnTo>
                      <a:pt x="682" y="802"/>
                    </a:lnTo>
                    <a:lnTo>
                      <a:pt x="669" y="766"/>
                    </a:lnTo>
                    <a:lnTo>
                      <a:pt x="658" y="754"/>
                    </a:lnTo>
                    <a:lnTo>
                      <a:pt x="669" y="744"/>
                    </a:lnTo>
                    <a:lnTo>
                      <a:pt x="676" y="723"/>
                    </a:lnTo>
                    <a:lnTo>
                      <a:pt x="682" y="700"/>
                    </a:lnTo>
                    <a:lnTo>
                      <a:pt x="689" y="684"/>
                    </a:lnTo>
                    <a:lnTo>
                      <a:pt x="690" y="644"/>
                    </a:lnTo>
                    <a:lnTo>
                      <a:pt x="683" y="628"/>
                    </a:lnTo>
                    <a:lnTo>
                      <a:pt x="690" y="604"/>
                    </a:lnTo>
                    <a:lnTo>
                      <a:pt x="704" y="586"/>
                    </a:lnTo>
                    <a:lnTo>
                      <a:pt x="711" y="566"/>
                    </a:lnTo>
                    <a:lnTo>
                      <a:pt x="712" y="543"/>
                    </a:lnTo>
                    <a:lnTo>
                      <a:pt x="733" y="540"/>
                    </a:lnTo>
                    <a:lnTo>
                      <a:pt x="761" y="541"/>
                    </a:lnTo>
                    <a:lnTo>
                      <a:pt x="771" y="504"/>
                    </a:lnTo>
                    <a:lnTo>
                      <a:pt x="775" y="491"/>
                    </a:lnTo>
                    <a:lnTo>
                      <a:pt x="786" y="489"/>
                    </a:lnTo>
                    <a:lnTo>
                      <a:pt x="796" y="532"/>
                    </a:lnTo>
                    <a:lnTo>
                      <a:pt x="776" y="554"/>
                    </a:lnTo>
                    <a:lnTo>
                      <a:pt x="780" y="562"/>
                    </a:lnTo>
                    <a:lnTo>
                      <a:pt x="780" y="562"/>
                    </a:lnTo>
                    <a:lnTo>
                      <a:pt x="783" y="565"/>
                    </a:lnTo>
                    <a:lnTo>
                      <a:pt x="786" y="568"/>
                    </a:lnTo>
                    <a:lnTo>
                      <a:pt x="789" y="569"/>
                    </a:lnTo>
                    <a:lnTo>
                      <a:pt x="789" y="569"/>
                    </a:lnTo>
                    <a:lnTo>
                      <a:pt x="793" y="569"/>
                    </a:lnTo>
                    <a:lnTo>
                      <a:pt x="793" y="569"/>
                    </a:lnTo>
                    <a:lnTo>
                      <a:pt x="797" y="566"/>
                    </a:lnTo>
                    <a:lnTo>
                      <a:pt x="801" y="564"/>
                    </a:lnTo>
                    <a:lnTo>
                      <a:pt x="803" y="561"/>
                    </a:lnTo>
                    <a:lnTo>
                      <a:pt x="803" y="561"/>
                    </a:lnTo>
                    <a:lnTo>
                      <a:pt x="807" y="546"/>
                    </a:lnTo>
                    <a:lnTo>
                      <a:pt x="812" y="539"/>
                    </a:lnTo>
                    <a:lnTo>
                      <a:pt x="818" y="516"/>
                    </a:lnTo>
                    <a:lnTo>
                      <a:pt x="814" y="501"/>
                    </a:lnTo>
                    <a:lnTo>
                      <a:pt x="816" y="485"/>
                    </a:lnTo>
                    <a:lnTo>
                      <a:pt x="816" y="464"/>
                    </a:lnTo>
                    <a:lnTo>
                      <a:pt x="832" y="444"/>
                    </a:lnTo>
                    <a:lnTo>
                      <a:pt x="840" y="436"/>
                    </a:lnTo>
                    <a:lnTo>
                      <a:pt x="864" y="432"/>
                    </a:lnTo>
                    <a:lnTo>
                      <a:pt x="872" y="421"/>
                    </a:lnTo>
                    <a:lnTo>
                      <a:pt x="854" y="405"/>
                    </a:lnTo>
                    <a:lnTo>
                      <a:pt x="848" y="393"/>
                    </a:lnTo>
                    <a:lnTo>
                      <a:pt x="858" y="378"/>
                    </a:lnTo>
                    <a:lnTo>
                      <a:pt x="869" y="364"/>
                    </a:lnTo>
                    <a:lnTo>
                      <a:pt x="875" y="358"/>
                    </a:lnTo>
                    <a:lnTo>
                      <a:pt x="872" y="349"/>
                    </a:lnTo>
                    <a:lnTo>
                      <a:pt x="875" y="346"/>
                    </a:lnTo>
                    <a:lnTo>
                      <a:pt x="875" y="346"/>
                    </a:lnTo>
                    <a:lnTo>
                      <a:pt x="880" y="344"/>
                    </a:lnTo>
                    <a:lnTo>
                      <a:pt x="880" y="344"/>
                    </a:lnTo>
                    <a:lnTo>
                      <a:pt x="901" y="342"/>
                    </a:lnTo>
                    <a:lnTo>
                      <a:pt x="909" y="339"/>
                    </a:lnTo>
                    <a:lnTo>
                      <a:pt x="900" y="324"/>
                    </a:lnTo>
                    <a:lnTo>
                      <a:pt x="883" y="314"/>
                    </a:lnTo>
                    <a:lnTo>
                      <a:pt x="871" y="303"/>
                    </a:lnTo>
                    <a:lnTo>
                      <a:pt x="857" y="293"/>
                    </a:lnTo>
                    <a:lnTo>
                      <a:pt x="836" y="283"/>
                    </a:lnTo>
                    <a:lnTo>
                      <a:pt x="793" y="281"/>
                    </a:lnTo>
                    <a:lnTo>
                      <a:pt x="762" y="300"/>
                    </a:lnTo>
                    <a:lnTo>
                      <a:pt x="741" y="314"/>
                    </a:lnTo>
                    <a:lnTo>
                      <a:pt x="711" y="319"/>
                    </a:lnTo>
                    <a:lnTo>
                      <a:pt x="669" y="322"/>
                    </a:lnTo>
                    <a:lnTo>
                      <a:pt x="653" y="336"/>
                    </a:lnTo>
                    <a:lnTo>
                      <a:pt x="630" y="374"/>
                    </a:lnTo>
                    <a:lnTo>
                      <a:pt x="603" y="394"/>
                    </a:lnTo>
                    <a:lnTo>
                      <a:pt x="597" y="390"/>
                    </a:lnTo>
                    <a:lnTo>
                      <a:pt x="605" y="374"/>
                    </a:lnTo>
                    <a:lnTo>
                      <a:pt x="619" y="355"/>
                    </a:lnTo>
                    <a:lnTo>
                      <a:pt x="611" y="342"/>
                    </a:lnTo>
                    <a:lnTo>
                      <a:pt x="594" y="354"/>
                    </a:lnTo>
                    <a:lnTo>
                      <a:pt x="586" y="357"/>
                    </a:lnTo>
                    <a:lnTo>
                      <a:pt x="575" y="374"/>
                    </a:lnTo>
                    <a:lnTo>
                      <a:pt x="565" y="383"/>
                    </a:lnTo>
                    <a:lnTo>
                      <a:pt x="561" y="383"/>
                    </a:lnTo>
                    <a:lnTo>
                      <a:pt x="553" y="350"/>
                    </a:lnTo>
                    <a:lnTo>
                      <a:pt x="547" y="349"/>
                    </a:lnTo>
                    <a:lnTo>
                      <a:pt x="535" y="376"/>
                    </a:lnTo>
                    <a:lnTo>
                      <a:pt x="532" y="396"/>
                    </a:lnTo>
                    <a:lnTo>
                      <a:pt x="513" y="421"/>
                    </a:lnTo>
                    <a:lnTo>
                      <a:pt x="499" y="471"/>
                    </a:lnTo>
                    <a:lnTo>
                      <a:pt x="490" y="497"/>
                    </a:lnTo>
                    <a:lnTo>
                      <a:pt x="461" y="521"/>
                    </a:lnTo>
                    <a:lnTo>
                      <a:pt x="453" y="504"/>
                    </a:lnTo>
                    <a:lnTo>
                      <a:pt x="450" y="471"/>
                    </a:lnTo>
                    <a:lnTo>
                      <a:pt x="445" y="464"/>
                    </a:lnTo>
                    <a:lnTo>
                      <a:pt x="435" y="450"/>
                    </a:lnTo>
                    <a:lnTo>
                      <a:pt x="436" y="437"/>
                    </a:lnTo>
                    <a:lnTo>
                      <a:pt x="433" y="410"/>
                    </a:lnTo>
                    <a:lnTo>
                      <a:pt x="421" y="396"/>
                    </a:lnTo>
                    <a:lnTo>
                      <a:pt x="393" y="376"/>
                    </a:lnTo>
                    <a:lnTo>
                      <a:pt x="381" y="358"/>
                    </a:lnTo>
                    <a:lnTo>
                      <a:pt x="352" y="353"/>
                    </a:lnTo>
                    <a:lnTo>
                      <a:pt x="309" y="353"/>
                    </a:lnTo>
                    <a:lnTo>
                      <a:pt x="297" y="346"/>
                    </a:lnTo>
                    <a:lnTo>
                      <a:pt x="271" y="344"/>
                    </a:lnTo>
                    <a:lnTo>
                      <a:pt x="235" y="339"/>
                    </a:lnTo>
                    <a:lnTo>
                      <a:pt x="229" y="329"/>
                    </a:lnTo>
                    <a:lnTo>
                      <a:pt x="202" y="318"/>
                    </a:lnTo>
                    <a:lnTo>
                      <a:pt x="170" y="310"/>
                    </a:lnTo>
                    <a:lnTo>
                      <a:pt x="138" y="301"/>
                    </a:lnTo>
                    <a:lnTo>
                      <a:pt x="102" y="287"/>
                    </a:lnTo>
                    <a:lnTo>
                      <a:pt x="75" y="275"/>
                    </a:lnTo>
                    <a:lnTo>
                      <a:pt x="60" y="275"/>
                    </a:lnTo>
                    <a:lnTo>
                      <a:pt x="50" y="275"/>
                    </a:lnTo>
                    <a:lnTo>
                      <a:pt x="42" y="265"/>
                    </a:lnTo>
                    <a:lnTo>
                      <a:pt x="35" y="253"/>
                    </a:lnTo>
                    <a:lnTo>
                      <a:pt x="0" y="243"/>
                    </a:lnTo>
                    <a:lnTo>
                      <a:pt x="0" y="237"/>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55" name="Freeform 54">
                <a:extLst>
                  <a:ext uri="{FF2B5EF4-FFF2-40B4-BE49-F238E27FC236}">
                    <a16:creationId xmlns:a16="http://schemas.microsoft.com/office/drawing/2014/main" id="{2DE51663-FB3C-AB6C-1C59-4C65774703FB}"/>
                  </a:ext>
                </a:extLst>
              </p:cNvPr>
              <p:cNvSpPr>
                <a:spLocks/>
              </p:cNvSpPr>
              <p:nvPr/>
            </p:nvSpPr>
            <p:spPr bwMode="auto">
              <a:xfrm>
                <a:off x="7818695" y="1972350"/>
                <a:ext cx="626662" cy="692040"/>
              </a:xfrm>
              <a:custGeom>
                <a:avLst/>
                <a:gdLst/>
                <a:ahLst/>
                <a:cxnLst>
                  <a:cxn ang="0">
                    <a:pos x="815" y="300"/>
                  </a:cxn>
                  <a:cxn ang="0">
                    <a:pos x="801" y="246"/>
                  </a:cxn>
                  <a:cxn ang="0">
                    <a:pos x="732" y="203"/>
                  </a:cxn>
                  <a:cxn ang="0">
                    <a:pos x="651" y="194"/>
                  </a:cxn>
                  <a:cxn ang="0">
                    <a:pos x="582" y="168"/>
                  </a:cxn>
                  <a:cxn ang="0">
                    <a:pos x="482" y="137"/>
                  </a:cxn>
                  <a:cxn ang="0">
                    <a:pos x="430" y="125"/>
                  </a:cxn>
                  <a:cxn ang="0">
                    <a:pos x="380" y="93"/>
                  </a:cxn>
                  <a:cxn ang="0">
                    <a:pos x="361" y="83"/>
                  </a:cxn>
                  <a:cxn ang="0">
                    <a:pos x="324" y="79"/>
                  </a:cxn>
                  <a:cxn ang="0">
                    <a:pos x="312" y="67"/>
                  </a:cxn>
                  <a:cxn ang="0">
                    <a:pos x="326" y="10"/>
                  </a:cxn>
                  <a:cxn ang="0">
                    <a:pos x="283" y="15"/>
                  </a:cxn>
                  <a:cxn ang="0">
                    <a:pos x="217" y="42"/>
                  </a:cxn>
                  <a:cxn ang="0">
                    <a:pos x="153" y="72"/>
                  </a:cxn>
                  <a:cxn ang="0">
                    <a:pos x="96" y="68"/>
                  </a:cxn>
                  <a:cxn ang="0">
                    <a:pos x="21" y="255"/>
                  </a:cxn>
                  <a:cxn ang="0">
                    <a:pos x="34" y="332"/>
                  </a:cxn>
                  <a:cxn ang="0">
                    <a:pos x="47" y="521"/>
                  </a:cxn>
                  <a:cxn ang="0">
                    <a:pos x="194" y="626"/>
                  </a:cxn>
                  <a:cxn ang="0">
                    <a:pos x="281" y="707"/>
                  </a:cxn>
                  <a:cxn ang="0">
                    <a:pos x="292" y="804"/>
                  </a:cxn>
                  <a:cxn ang="0">
                    <a:pos x="303" y="869"/>
                  </a:cxn>
                  <a:cxn ang="0">
                    <a:pos x="312" y="944"/>
                  </a:cxn>
                  <a:cxn ang="0">
                    <a:pos x="346" y="952"/>
                  </a:cxn>
                  <a:cxn ang="0">
                    <a:pos x="360" y="959"/>
                  </a:cxn>
                  <a:cxn ang="0">
                    <a:pos x="380" y="972"/>
                  </a:cxn>
                  <a:cxn ang="0">
                    <a:pos x="856" y="906"/>
                  </a:cxn>
                  <a:cxn ang="0">
                    <a:pos x="829" y="797"/>
                  </a:cxn>
                  <a:cxn ang="0">
                    <a:pos x="849" y="722"/>
                  </a:cxn>
                  <a:cxn ang="0">
                    <a:pos x="845" y="651"/>
                  </a:cxn>
                  <a:cxn ang="0">
                    <a:pos x="856" y="608"/>
                  </a:cxn>
                  <a:cxn ang="0">
                    <a:pos x="863" y="562"/>
                  </a:cxn>
                  <a:cxn ang="0">
                    <a:pos x="876" y="489"/>
                  </a:cxn>
                  <a:cxn ang="0">
                    <a:pos x="919" y="394"/>
                  </a:cxn>
                  <a:cxn ang="0">
                    <a:pos x="934" y="366"/>
                  </a:cxn>
                  <a:cxn ang="0">
                    <a:pos x="934" y="340"/>
                  </a:cxn>
                  <a:cxn ang="0">
                    <a:pos x="904" y="368"/>
                  </a:cxn>
                  <a:cxn ang="0">
                    <a:pos x="870" y="428"/>
                  </a:cxn>
                  <a:cxn ang="0">
                    <a:pos x="822" y="469"/>
                  </a:cxn>
                  <a:cxn ang="0">
                    <a:pos x="780" y="496"/>
                  </a:cxn>
                  <a:cxn ang="0">
                    <a:pos x="811" y="433"/>
                  </a:cxn>
                  <a:cxn ang="0">
                    <a:pos x="834" y="403"/>
                  </a:cxn>
                  <a:cxn ang="0">
                    <a:pos x="836" y="361"/>
                  </a:cxn>
                </a:cxnLst>
                <a:rect l="0" t="0" r="r" b="b"/>
                <a:pathLst>
                  <a:path w="934" h="988">
                    <a:moveTo>
                      <a:pt x="830" y="321"/>
                    </a:moveTo>
                    <a:lnTo>
                      <a:pt x="825" y="314"/>
                    </a:lnTo>
                    <a:lnTo>
                      <a:pt x="815" y="300"/>
                    </a:lnTo>
                    <a:lnTo>
                      <a:pt x="816" y="287"/>
                    </a:lnTo>
                    <a:lnTo>
                      <a:pt x="813" y="260"/>
                    </a:lnTo>
                    <a:lnTo>
                      <a:pt x="801" y="246"/>
                    </a:lnTo>
                    <a:lnTo>
                      <a:pt x="773" y="226"/>
                    </a:lnTo>
                    <a:lnTo>
                      <a:pt x="761" y="208"/>
                    </a:lnTo>
                    <a:lnTo>
                      <a:pt x="732" y="203"/>
                    </a:lnTo>
                    <a:lnTo>
                      <a:pt x="689" y="203"/>
                    </a:lnTo>
                    <a:lnTo>
                      <a:pt x="677" y="196"/>
                    </a:lnTo>
                    <a:lnTo>
                      <a:pt x="651" y="194"/>
                    </a:lnTo>
                    <a:lnTo>
                      <a:pt x="615" y="189"/>
                    </a:lnTo>
                    <a:lnTo>
                      <a:pt x="609" y="179"/>
                    </a:lnTo>
                    <a:lnTo>
                      <a:pt x="582" y="168"/>
                    </a:lnTo>
                    <a:lnTo>
                      <a:pt x="550" y="160"/>
                    </a:lnTo>
                    <a:lnTo>
                      <a:pt x="518" y="151"/>
                    </a:lnTo>
                    <a:lnTo>
                      <a:pt x="482" y="137"/>
                    </a:lnTo>
                    <a:lnTo>
                      <a:pt x="455" y="125"/>
                    </a:lnTo>
                    <a:lnTo>
                      <a:pt x="440" y="125"/>
                    </a:lnTo>
                    <a:lnTo>
                      <a:pt x="430" y="125"/>
                    </a:lnTo>
                    <a:lnTo>
                      <a:pt x="422" y="115"/>
                    </a:lnTo>
                    <a:lnTo>
                      <a:pt x="415" y="103"/>
                    </a:lnTo>
                    <a:lnTo>
                      <a:pt x="380" y="93"/>
                    </a:lnTo>
                    <a:lnTo>
                      <a:pt x="380" y="89"/>
                    </a:lnTo>
                    <a:lnTo>
                      <a:pt x="378" y="89"/>
                    </a:lnTo>
                    <a:lnTo>
                      <a:pt x="361" y="83"/>
                    </a:lnTo>
                    <a:lnTo>
                      <a:pt x="347" y="72"/>
                    </a:lnTo>
                    <a:lnTo>
                      <a:pt x="336" y="67"/>
                    </a:lnTo>
                    <a:lnTo>
                      <a:pt x="324" y="79"/>
                    </a:lnTo>
                    <a:lnTo>
                      <a:pt x="311" y="82"/>
                    </a:lnTo>
                    <a:lnTo>
                      <a:pt x="305" y="75"/>
                    </a:lnTo>
                    <a:lnTo>
                      <a:pt x="312" y="67"/>
                    </a:lnTo>
                    <a:lnTo>
                      <a:pt x="314" y="38"/>
                    </a:lnTo>
                    <a:lnTo>
                      <a:pt x="319" y="29"/>
                    </a:lnTo>
                    <a:lnTo>
                      <a:pt x="326" y="10"/>
                    </a:lnTo>
                    <a:lnTo>
                      <a:pt x="312" y="0"/>
                    </a:lnTo>
                    <a:lnTo>
                      <a:pt x="300" y="4"/>
                    </a:lnTo>
                    <a:lnTo>
                      <a:pt x="283" y="15"/>
                    </a:lnTo>
                    <a:lnTo>
                      <a:pt x="262" y="18"/>
                    </a:lnTo>
                    <a:lnTo>
                      <a:pt x="242" y="28"/>
                    </a:lnTo>
                    <a:lnTo>
                      <a:pt x="217" y="42"/>
                    </a:lnTo>
                    <a:lnTo>
                      <a:pt x="181" y="58"/>
                    </a:lnTo>
                    <a:lnTo>
                      <a:pt x="169" y="74"/>
                    </a:lnTo>
                    <a:lnTo>
                      <a:pt x="153" y="72"/>
                    </a:lnTo>
                    <a:lnTo>
                      <a:pt x="128" y="63"/>
                    </a:lnTo>
                    <a:lnTo>
                      <a:pt x="114" y="49"/>
                    </a:lnTo>
                    <a:lnTo>
                      <a:pt x="96" y="68"/>
                    </a:lnTo>
                    <a:lnTo>
                      <a:pt x="95" y="197"/>
                    </a:lnTo>
                    <a:lnTo>
                      <a:pt x="31" y="237"/>
                    </a:lnTo>
                    <a:lnTo>
                      <a:pt x="21" y="255"/>
                    </a:lnTo>
                    <a:lnTo>
                      <a:pt x="0" y="307"/>
                    </a:lnTo>
                    <a:lnTo>
                      <a:pt x="21" y="332"/>
                    </a:lnTo>
                    <a:lnTo>
                      <a:pt x="34" y="332"/>
                    </a:lnTo>
                    <a:lnTo>
                      <a:pt x="22" y="411"/>
                    </a:lnTo>
                    <a:lnTo>
                      <a:pt x="20" y="497"/>
                    </a:lnTo>
                    <a:lnTo>
                      <a:pt x="47" y="521"/>
                    </a:lnTo>
                    <a:lnTo>
                      <a:pt x="90" y="543"/>
                    </a:lnTo>
                    <a:lnTo>
                      <a:pt x="151" y="579"/>
                    </a:lnTo>
                    <a:lnTo>
                      <a:pt x="194" y="626"/>
                    </a:lnTo>
                    <a:lnTo>
                      <a:pt x="210" y="647"/>
                    </a:lnTo>
                    <a:lnTo>
                      <a:pt x="242" y="669"/>
                    </a:lnTo>
                    <a:lnTo>
                      <a:pt x="281" y="707"/>
                    </a:lnTo>
                    <a:lnTo>
                      <a:pt x="283" y="740"/>
                    </a:lnTo>
                    <a:lnTo>
                      <a:pt x="281" y="773"/>
                    </a:lnTo>
                    <a:lnTo>
                      <a:pt x="292" y="804"/>
                    </a:lnTo>
                    <a:lnTo>
                      <a:pt x="303" y="820"/>
                    </a:lnTo>
                    <a:lnTo>
                      <a:pt x="303" y="852"/>
                    </a:lnTo>
                    <a:lnTo>
                      <a:pt x="303" y="869"/>
                    </a:lnTo>
                    <a:lnTo>
                      <a:pt x="303" y="895"/>
                    </a:lnTo>
                    <a:lnTo>
                      <a:pt x="312" y="923"/>
                    </a:lnTo>
                    <a:lnTo>
                      <a:pt x="312" y="944"/>
                    </a:lnTo>
                    <a:lnTo>
                      <a:pt x="336" y="944"/>
                    </a:lnTo>
                    <a:lnTo>
                      <a:pt x="336" y="944"/>
                    </a:lnTo>
                    <a:lnTo>
                      <a:pt x="346" y="952"/>
                    </a:lnTo>
                    <a:lnTo>
                      <a:pt x="354" y="958"/>
                    </a:lnTo>
                    <a:lnTo>
                      <a:pt x="360" y="959"/>
                    </a:lnTo>
                    <a:lnTo>
                      <a:pt x="360" y="959"/>
                    </a:lnTo>
                    <a:lnTo>
                      <a:pt x="365" y="962"/>
                    </a:lnTo>
                    <a:lnTo>
                      <a:pt x="372" y="966"/>
                    </a:lnTo>
                    <a:lnTo>
                      <a:pt x="380" y="972"/>
                    </a:lnTo>
                    <a:lnTo>
                      <a:pt x="394" y="988"/>
                    </a:lnTo>
                    <a:lnTo>
                      <a:pt x="856" y="962"/>
                    </a:lnTo>
                    <a:lnTo>
                      <a:pt x="856" y="906"/>
                    </a:lnTo>
                    <a:lnTo>
                      <a:pt x="856" y="890"/>
                    </a:lnTo>
                    <a:lnTo>
                      <a:pt x="831" y="831"/>
                    </a:lnTo>
                    <a:lnTo>
                      <a:pt x="829" y="797"/>
                    </a:lnTo>
                    <a:lnTo>
                      <a:pt x="831" y="762"/>
                    </a:lnTo>
                    <a:lnTo>
                      <a:pt x="843" y="734"/>
                    </a:lnTo>
                    <a:lnTo>
                      <a:pt x="849" y="722"/>
                    </a:lnTo>
                    <a:lnTo>
                      <a:pt x="856" y="707"/>
                    </a:lnTo>
                    <a:lnTo>
                      <a:pt x="845" y="682"/>
                    </a:lnTo>
                    <a:lnTo>
                      <a:pt x="845" y="651"/>
                    </a:lnTo>
                    <a:lnTo>
                      <a:pt x="848" y="630"/>
                    </a:lnTo>
                    <a:lnTo>
                      <a:pt x="856" y="618"/>
                    </a:lnTo>
                    <a:lnTo>
                      <a:pt x="856" y="608"/>
                    </a:lnTo>
                    <a:lnTo>
                      <a:pt x="876" y="591"/>
                    </a:lnTo>
                    <a:lnTo>
                      <a:pt x="876" y="582"/>
                    </a:lnTo>
                    <a:lnTo>
                      <a:pt x="863" y="562"/>
                    </a:lnTo>
                    <a:lnTo>
                      <a:pt x="865" y="547"/>
                    </a:lnTo>
                    <a:lnTo>
                      <a:pt x="869" y="512"/>
                    </a:lnTo>
                    <a:lnTo>
                      <a:pt x="876" y="489"/>
                    </a:lnTo>
                    <a:lnTo>
                      <a:pt x="891" y="459"/>
                    </a:lnTo>
                    <a:lnTo>
                      <a:pt x="911" y="412"/>
                    </a:lnTo>
                    <a:lnTo>
                      <a:pt x="919" y="394"/>
                    </a:lnTo>
                    <a:lnTo>
                      <a:pt x="919" y="382"/>
                    </a:lnTo>
                    <a:lnTo>
                      <a:pt x="934" y="373"/>
                    </a:lnTo>
                    <a:lnTo>
                      <a:pt x="934" y="366"/>
                    </a:lnTo>
                    <a:lnTo>
                      <a:pt x="934" y="358"/>
                    </a:lnTo>
                    <a:lnTo>
                      <a:pt x="934" y="348"/>
                    </a:lnTo>
                    <a:lnTo>
                      <a:pt x="934" y="340"/>
                    </a:lnTo>
                    <a:lnTo>
                      <a:pt x="934" y="328"/>
                    </a:lnTo>
                    <a:lnTo>
                      <a:pt x="917" y="347"/>
                    </a:lnTo>
                    <a:lnTo>
                      <a:pt x="904" y="368"/>
                    </a:lnTo>
                    <a:lnTo>
                      <a:pt x="897" y="387"/>
                    </a:lnTo>
                    <a:lnTo>
                      <a:pt x="886" y="416"/>
                    </a:lnTo>
                    <a:lnTo>
                      <a:pt x="870" y="428"/>
                    </a:lnTo>
                    <a:lnTo>
                      <a:pt x="841" y="440"/>
                    </a:lnTo>
                    <a:lnTo>
                      <a:pt x="830" y="459"/>
                    </a:lnTo>
                    <a:lnTo>
                      <a:pt x="822" y="469"/>
                    </a:lnTo>
                    <a:lnTo>
                      <a:pt x="815" y="489"/>
                    </a:lnTo>
                    <a:lnTo>
                      <a:pt x="794" y="511"/>
                    </a:lnTo>
                    <a:lnTo>
                      <a:pt x="780" y="496"/>
                    </a:lnTo>
                    <a:lnTo>
                      <a:pt x="795" y="478"/>
                    </a:lnTo>
                    <a:lnTo>
                      <a:pt x="808" y="446"/>
                    </a:lnTo>
                    <a:lnTo>
                      <a:pt x="811" y="433"/>
                    </a:lnTo>
                    <a:lnTo>
                      <a:pt x="813" y="421"/>
                    </a:lnTo>
                    <a:lnTo>
                      <a:pt x="825" y="411"/>
                    </a:lnTo>
                    <a:lnTo>
                      <a:pt x="834" y="403"/>
                    </a:lnTo>
                    <a:lnTo>
                      <a:pt x="837" y="393"/>
                    </a:lnTo>
                    <a:lnTo>
                      <a:pt x="831" y="369"/>
                    </a:lnTo>
                    <a:lnTo>
                      <a:pt x="836" y="361"/>
                    </a:lnTo>
                    <a:lnTo>
                      <a:pt x="833" y="354"/>
                    </a:lnTo>
                    <a:lnTo>
                      <a:pt x="830" y="321"/>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56" name="Freeform 55">
                <a:extLst>
                  <a:ext uri="{FF2B5EF4-FFF2-40B4-BE49-F238E27FC236}">
                    <a16:creationId xmlns:a16="http://schemas.microsoft.com/office/drawing/2014/main" id="{EE55DDBF-4743-B28C-BC91-63D323D75B27}"/>
                  </a:ext>
                </a:extLst>
              </p:cNvPr>
              <p:cNvSpPr>
                <a:spLocks/>
              </p:cNvSpPr>
              <p:nvPr/>
            </p:nvSpPr>
            <p:spPr bwMode="auto">
              <a:xfrm>
                <a:off x="8741563" y="2628630"/>
                <a:ext cx="497702" cy="601591"/>
              </a:xfrm>
              <a:custGeom>
                <a:avLst/>
                <a:gdLst/>
                <a:ahLst/>
                <a:cxnLst>
                  <a:cxn ang="0">
                    <a:pos x="623" y="43"/>
                  </a:cxn>
                  <a:cxn ang="0">
                    <a:pos x="554" y="93"/>
                  </a:cxn>
                  <a:cxn ang="0">
                    <a:pos x="512" y="125"/>
                  </a:cxn>
                  <a:cxn ang="0">
                    <a:pos x="482" y="144"/>
                  </a:cxn>
                  <a:cxn ang="0">
                    <a:pos x="451" y="144"/>
                  </a:cxn>
                  <a:cxn ang="0">
                    <a:pos x="402" y="178"/>
                  </a:cxn>
                  <a:cxn ang="0">
                    <a:pos x="376" y="178"/>
                  </a:cxn>
                  <a:cxn ang="0">
                    <a:pos x="353" y="168"/>
                  </a:cxn>
                  <a:cxn ang="0">
                    <a:pos x="326" y="158"/>
                  </a:cxn>
                  <a:cxn ang="0">
                    <a:pos x="297" y="147"/>
                  </a:cxn>
                  <a:cxn ang="0">
                    <a:pos x="253" y="129"/>
                  </a:cxn>
                  <a:cxn ang="0">
                    <a:pos x="0" y="157"/>
                  </a:cxn>
                  <a:cxn ang="0">
                    <a:pos x="87" y="745"/>
                  </a:cxn>
                  <a:cxn ang="0">
                    <a:pos x="118" y="729"/>
                  </a:cxn>
                  <a:cxn ang="0">
                    <a:pos x="165" y="772"/>
                  </a:cxn>
                  <a:cxn ang="0">
                    <a:pos x="185" y="804"/>
                  </a:cxn>
                  <a:cxn ang="0">
                    <a:pos x="229" y="810"/>
                  </a:cxn>
                  <a:cxn ang="0">
                    <a:pos x="250" y="833"/>
                  </a:cxn>
                  <a:cxn ang="0">
                    <a:pos x="269" y="819"/>
                  </a:cxn>
                  <a:cxn ang="0">
                    <a:pos x="283" y="805"/>
                  </a:cxn>
                  <a:cxn ang="0">
                    <a:pos x="326" y="824"/>
                  </a:cxn>
                  <a:cxn ang="0">
                    <a:pos x="366" y="809"/>
                  </a:cxn>
                  <a:cxn ang="0">
                    <a:pos x="387" y="787"/>
                  </a:cxn>
                  <a:cxn ang="0">
                    <a:pos x="407" y="804"/>
                  </a:cxn>
                  <a:cxn ang="0">
                    <a:pos x="455" y="848"/>
                  </a:cxn>
                  <a:cxn ang="0">
                    <a:pos x="466" y="859"/>
                  </a:cxn>
                  <a:cxn ang="0">
                    <a:pos x="504" y="816"/>
                  </a:cxn>
                  <a:cxn ang="0">
                    <a:pos x="518" y="779"/>
                  </a:cxn>
                  <a:cxn ang="0">
                    <a:pos x="548" y="708"/>
                  </a:cxn>
                  <a:cxn ang="0">
                    <a:pos x="573" y="712"/>
                  </a:cxn>
                  <a:cxn ang="0">
                    <a:pos x="593" y="638"/>
                  </a:cxn>
                  <a:cxn ang="0">
                    <a:pos x="647" y="605"/>
                  </a:cxn>
                  <a:cxn ang="0">
                    <a:pos x="706" y="543"/>
                  </a:cxn>
                  <a:cxn ang="0">
                    <a:pos x="716" y="498"/>
                  </a:cxn>
                  <a:cxn ang="0">
                    <a:pos x="720" y="427"/>
                  </a:cxn>
                  <a:cxn ang="0">
                    <a:pos x="731" y="384"/>
                  </a:cxn>
                  <a:cxn ang="0">
                    <a:pos x="731" y="334"/>
                  </a:cxn>
                  <a:cxn ang="0">
                    <a:pos x="731" y="305"/>
                  </a:cxn>
                  <a:cxn ang="0">
                    <a:pos x="694" y="0"/>
                  </a:cxn>
                </a:cxnLst>
                <a:rect l="0" t="0" r="r" b="b"/>
                <a:pathLst>
                  <a:path w="742" h="859">
                    <a:moveTo>
                      <a:pt x="662" y="25"/>
                    </a:moveTo>
                    <a:lnTo>
                      <a:pt x="623" y="43"/>
                    </a:lnTo>
                    <a:lnTo>
                      <a:pt x="591" y="72"/>
                    </a:lnTo>
                    <a:lnTo>
                      <a:pt x="554" y="93"/>
                    </a:lnTo>
                    <a:lnTo>
                      <a:pt x="526" y="115"/>
                    </a:lnTo>
                    <a:lnTo>
                      <a:pt x="512" y="125"/>
                    </a:lnTo>
                    <a:lnTo>
                      <a:pt x="495" y="133"/>
                    </a:lnTo>
                    <a:lnTo>
                      <a:pt x="482" y="144"/>
                    </a:lnTo>
                    <a:lnTo>
                      <a:pt x="466" y="144"/>
                    </a:lnTo>
                    <a:lnTo>
                      <a:pt x="451" y="144"/>
                    </a:lnTo>
                    <a:lnTo>
                      <a:pt x="425" y="161"/>
                    </a:lnTo>
                    <a:lnTo>
                      <a:pt x="402" y="178"/>
                    </a:lnTo>
                    <a:lnTo>
                      <a:pt x="387" y="178"/>
                    </a:lnTo>
                    <a:lnTo>
                      <a:pt x="376" y="178"/>
                    </a:lnTo>
                    <a:lnTo>
                      <a:pt x="371" y="178"/>
                    </a:lnTo>
                    <a:lnTo>
                      <a:pt x="353" y="168"/>
                    </a:lnTo>
                    <a:lnTo>
                      <a:pt x="337" y="157"/>
                    </a:lnTo>
                    <a:lnTo>
                      <a:pt x="326" y="158"/>
                    </a:lnTo>
                    <a:lnTo>
                      <a:pt x="308" y="154"/>
                    </a:lnTo>
                    <a:lnTo>
                      <a:pt x="297" y="147"/>
                    </a:lnTo>
                    <a:lnTo>
                      <a:pt x="276" y="133"/>
                    </a:lnTo>
                    <a:lnTo>
                      <a:pt x="253" y="129"/>
                    </a:lnTo>
                    <a:lnTo>
                      <a:pt x="214" y="121"/>
                    </a:lnTo>
                    <a:lnTo>
                      <a:pt x="0" y="157"/>
                    </a:lnTo>
                    <a:lnTo>
                      <a:pt x="58" y="736"/>
                    </a:lnTo>
                    <a:lnTo>
                      <a:pt x="87" y="745"/>
                    </a:lnTo>
                    <a:lnTo>
                      <a:pt x="111" y="736"/>
                    </a:lnTo>
                    <a:lnTo>
                      <a:pt x="118" y="729"/>
                    </a:lnTo>
                    <a:lnTo>
                      <a:pt x="142" y="751"/>
                    </a:lnTo>
                    <a:lnTo>
                      <a:pt x="165" y="772"/>
                    </a:lnTo>
                    <a:lnTo>
                      <a:pt x="174" y="791"/>
                    </a:lnTo>
                    <a:lnTo>
                      <a:pt x="185" y="804"/>
                    </a:lnTo>
                    <a:lnTo>
                      <a:pt x="212" y="806"/>
                    </a:lnTo>
                    <a:lnTo>
                      <a:pt x="229" y="810"/>
                    </a:lnTo>
                    <a:lnTo>
                      <a:pt x="243" y="817"/>
                    </a:lnTo>
                    <a:lnTo>
                      <a:pt x="250" y="833"/>
                    </a:lnTo>
                    <a:lnTo>
                      <a:pt x="262" y="826"/>
                    </a:lnTo>
                    <a:lnTo>
                      <a:pt x="269" y="819"/>
                    </a:lnTo>
                    <a:lnTo>
                      <a:pt x="278" y="806"/>
                    </a:lnTo>
                    <a:lnTo>
                      <a:pt x="283" y="805"/>
                    </a:lnTo>
                    <a:lnTo>
                      <a:pt x="300" y="812"/>
                    </a:lnTo>
                    <a:lnTo>
                      <a:pt x="326" y="824"/>
                    </a:lnTo>
                    <a:lnTo>
                      <a:pt x="357" y="816"/>
                    </a:lnTo>
                    <a:lnTo>
                      <a:pt x="366" y="809"/>
                    </a:lnTo>
                    <a:lnTo>
                      <a:pt x="375" y="797"/>
                    </a:lnTo>
                    <a:lnTo>
                      <a:pt x="387" y="787"/>
                    </a:lnTo>
                    <a:lnTo>
                      <a:pt x="394" y="784"/>
                    </a:lnTo>
                    <a:lnTo>
                      <a:pt x="407" y="804"/>
                    </a:lnTo>
                    <a:lnTo>
                      <a:pt x="429" y="830"/>
                    </a:lnTo>
                    <a:lnTo>
                      <a:pt x="455" y="848"/>
                    </a:lnTo>
                    <a:lnTo>
                      <a:pt x="469" y="856"/>
                    </a:lnTo>
                    <a:lnTo>
                      <a:pt x="466" y="859"/>
                    </a:lnTo>
                    <a:lnTo>
                      <a:pt x="482" y="842"/>
                    </a:lnTo>
                    <a:lnTo>
                      <a:pt x="504" y="816"/>
                    </a:lnTo>
                    <a:lnTo>
                      <a:pt x="518" y="801"/>
                    </a:lnTo>
                    <a:lnTo>
                      <a:pt x="518" y="779"/>
                    </a:lnTo>
                    <a:lnTo>
                      <a:pt x="527" y="719"/>
                    </a:lnTo>
                    <a:lnTo>
                      <a:pt x="548" y="708"/>
                    </a:lnTo>
                    <a:lnTo>
                      <a:pt x="565" y="719"/>
                    </a:lnTo>
                    <a:lnTo>
                      <a:pt x="573" y="712"/>
                    </a:lnTo>
                    <a:lnTo>
                      <a:pt x="580" y="661"/>
                    </a:lnTo>
                    <a:lnTo>
                      <a:pt x="593" y="638"/>
                    </a:lnTo>
                    <a:lnTo>
                      <a:pt x="618" y="605"/>
                    </a:lnTo>
                    <a:lnTo>
                      <a:pt x="647" y="605"/>
                    </a:lnTo>
                    <a:lnTo>
                      <a:pt x="666" y="584"/>
                    </a:lnTo>
                    <a:lnTo>
                      <a:pt x="706" y="543"/>
                    </a:lnTo>
                    <a:lnTo>
                      <a:pt x="716" y="519"/>
                    </a:lnTo>
                    <a:lnTo>
                      <a:pt x="716" y="498"/>
                    </a:lnTo>
                    <a:lnTo>
                      <a:pt x="720" y="458"/>
                    </a:lnTo>
                    <a:lnTo>
                      <a:pt x="720" y="427"/>
                    </a:lnTo>
                    <a:lnTo>
                      <a:pt x="731" y="409"/>
                    </a:lnTo>
                    <a:lnTo>
                      <a:pt x="731" y="384"/>
                    </a:lnTo>
                    <a:lnTo>
                      <a:pt x="731" y="344"/>
                    </a:lnTo>
                    <a:lnTo>
                      <a:pt x="731" y="334"/>
                    </a:lnTo>
                    <a:lnTo>
                      <a:pt x="720" y="318"/>
                    </a:lnTo>
                    <a:lnTo>
                      <a:pt x="731" y="305"/>
                    </a:lnTo>
                    <a:lnTo>
                      <a:pt x="742" y="298"/>
                    </a:lnTo>
                    <a:lnTo>
                      <a:pt x="694" y="0"/>
                    </a:lnTo>
                    <a:lnTo>
                      <a:pt x="662" y="25"/>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57" name="Freeform 56">
                <a:extLst>
                  <a:ext uri="{FF2B5EF4-FFF2-40B4-BE49-F238E27FC236}">
                    <a16:creationId xmlns:a16="http://schemas.microsoft.com/office/drawing/2014/main" id="{81732BAD-C800-F51C-5329-93641DDFCB08}"/>
                  </a:ext>
                </a:extLst>
              </p:cNvPr>
              <p:cNvSpPr>
                <a:spLocks/>
              </p:cNvSpPr>
              <p:nvPr/>
            </p:nvSpPr>
            <p:spPr bwMode="auto">
              <a:xfrm>
                <a:off x="8413119" y="2731702"/>
                <a:ext cx="368743" cy="662591"/>
              </a:xfrm>
              <a:custGeom>
                <a:avLst/>
                <a:gdLst/>
                <a:ahLst/>
                <a:cxnLst>
                  <a:cxn ang="0">
                    <a:pos x="30" y="920"/>
                  </a:cxn>
                  <a:cxn ang="0">
                    <a:pos x="87" y="899"/>
                  </a:cxn>
                  <a:cxn ang="0">
                    <a:pos x="130" y="899"/>
                  </a:cxn>
                  <a:cxn ang="0">
                    <a:pos x="168" y="928"/>
                  </a:cxn>
                  <a:cxn ang="0">
                    <a:pos x="179" y="899"/>
                  </a:cxn>
                  <a:cxn ang="0">
                    <a:pos x="211" y="884"/>
                  </a:cxn>
                  <a:cxn ang="0">
                    <a:pos x="244" y="900"/>
                  </a:cxn>
                  <a:cxn ang="0">
                    <a:pos x="268" y="884"/>
                  </a:cxn>
                  <a:cxn ang="0">
                    <a:pos x="284" y="848"/>
                  </a:cxn>
                  <a:cxn ang="0">
                    <a:pos x="298" y="830"/>
                  </a:cxn>
                  <a:cxn ang="0">
                    <a:pos x="321" y="867"/>
                  </a:cxn>
                  <a:cxn ang="0">
                    <a:pos x="365" y="864"/>
                  </a:cxn>
                  <a:cxn ang="0">
                    <a:pos x="376" y="825"/>
                  </a:cxn>
                  <a:cxn ang="0">
                    <a:pos x="408" y="798"/>
                  </a:cxn>
                  <a:cxn ang="0">
                    <a:pos x="430" y="763"/>
                  </a:cxn>
                  <a:cxn ang="0">
                    <a:pos x="440" y="723"/>
                  </a:cxn>
                  <a:cxn ang="0">
                    <a:pos x="444" y="701"/>
                  </a:cxn>
                  <a:cxn ang="0">
                    <a:pos x="497" y="688"/>
                  </a:cxn>
                  <a:cxn ang="0">
                    <a:pos x="540" y="676"/>
                  </a:cxn>
                  <a:cxn ang="0">
                    <a:pos x="543" y="635"/>
                  </a:cxn>
                  <a:cxn ang="0">
                    <a:pos x="538" y="613"/>
                  </a:cxn>
                  <a:cxn ang="0">
                    <a:pos x="545" y="590"/>
                  </a:cxn>
                  <a:cxn ang="0">
                    <a:pos x="481" y="0"/>
                  </a:cxn>
                  <a:cxn ang="0">
                    <a:pos x="144" y="27"/>
                  </a:cxn>
                  <a:cxn ang="0">
                    <a:pos x="83" y="68"/>
                  </a:cxn>
                  <a:cxn ang="0">
                    <a:pos x="44" y="68"/>
                  </a:cxn>
                  <a:cxn ang="0">
                    <a:pos x="58" y="583"/>
                  </a:cxn>
                  <a:cxn ang="0">
                    <a:pos x="58" y="624"/>
                  </a:cxn>
                  <a:cxn ang="0">
                    <a:pos x="82" y="683"/>
                  </a:cxn>
                  <a:cxn ang="0">
                    <a:pos x="85" y="735"/>
                  </a:cxn>
                  <a:cxn ang="0">
                    <a:pos x="62" y="773"/>
                  </a:cxn>
                  <a:cxn ang="0">
                    <a:pos x="46" y="809"/>
                  </a:cxn>
                  <a:cxn ang="0">
                    <a:pos x="21" y="859"/>
                  </a:cxn>
                  <a:cxn ang="0">
                    <a:pos x="0" y="887"/>
                  </a:cxn>
                  <a:cxn ang="0">
                    <a:pos x="8" y="941"/>
                  </a:cxn>
                  <a:cxn ang="0">
                    <a:pos x="10" y="945"/>
                  </a:cxn>
                </a:cxnLst>
                <a:rect l="0" t="0" r="r" b="b"/>
                <a:pathLst>
                  <a:path w="549" h="945">
                    <a:moveTo>
                      <a:pt x="26" y="945"/>
                    </a:moveTo>
                    <a:lnTo>
                      <a:pt x="30" y="920"/>
                    </a:lnTo>
                    <a:lnTo>
                      <a:pt x="72" y="917"/>
                    </a:lnTo>
                    <a:lnTo>
                      <a:pt x="87" y="899"/>
                    </a:lnTo>
                    <a:lnTo>
                      <a:pt x="105" y="899"/>
                    </a:lnTo>
                    <a:lnTo>
                      <a:pt x="130" y="899"/>
                    </a:lnTo>
                    <a:lnTo>
                      <a:pt x="151" y="912"/>
                    </a:lnTo>
                    <a:lnTo>
                      <a:pt x="168" y="928"/>
                    </a:lnTo>
                    <a:lnTo>
                      <a:pt x="179" y="921"/>
                    </a:lnTo>
                    <a:lnTo>
                      <a:pt x="179" y="899"/>
                    </a:lnTo>
                    <a:lnTo>
                      <a:pt x="197" y="895"/>
                    </a:lnTo>
                    <a:lnTo>
                      <a:pt x="211" y="884"/>
                    </a:lnTo>
                    <a:lnTo>
                      <a:pt x="229" y="884"/>
                    </a:lnTo>
                    <a:lnTo>
                      <a:pt x="244" y="900"/>
                    </a:lnTo>
                    <a:lnTo>
                      <a:pt x="264" y="903"/>
                    </a:lnTo>
                    <a:lnTo>
                      <a:pt x="268" y="884"/>
                    </a:lnTo>
                    <a:lnTo>
                      <a:pt x="273" y="867"/>
                    </a:lnTo>
                    <a:lnTo>
                      <a:pt x="284" y="848"/>
                    </a:lnTo>
                    <a:lnTo>
                      <a:pt x="290" y="830"/>
                    </a:lnTo>
                    <a:lnTo>
                      <a:pt x="298" y="830"/>
                    </a:lnTo>
                    <a:lnTo>
                      <a:pt x="308" y="848"/>
                    </a:lnTo>
                    <a:lnTo>
                      <a:pt x="321" y="867"/>
                    </a:lnTo>
                    <a:lnTo>
                      <a:pt x="332" y="869"/>
                    </a:lnTo>
                    <a:lnTo>
                      <a:pt x="365" y="864"/>
                    </a:lnTo>
                    <a:lnTo>
                      <a:pt x="373" y="845"/>
                    </a:lnTo>
                    <a:lnTo>
                      <a:pt x="376" y="825"/>
                    </a:lnTo>
                    <a:lnTo>
                      <a:pt x="391" y="802"/>
                    </a:lnTo>
                    <a:lnTo>
                      <a:pt x="408" y="798"/>
                    </a:lnTo>
                    <a:lnTo>
                      <a:pt x="418" y="785"/>
                    </a:lnTo>
                    <a:lnTo>
                      <a:pt x="430" y="763"/>
                    </a:lnTo>
                    <a:lnTo>
                      <a:pt x="440" y="744"/>
                    </a:lnTo>
                    <a:lnTo>
                      <a:pt x="440" y="723"/>
                    </a:lnTo>
                    <a:lnTo>
                      <a:pt x="444" y="712"/>
                    </a:lnTo>
                    <a:lnTo>
                      <a:pt x="444" y="701"/>
                    </a:lnTo>
                    <a:lnTo>
                      <a:pt x="447" y="694"/>
                    </a:lnTo>
                    <a:lnTo>
                      <a:pt x="497" y="688"/>
                    </a:lnTo>
                    <a:lnTo>
                      <a:pt x="516" y="676"/>
                    </a:lnTo>
                    <a:lnTo>
                      <a:pt x="540" y="676"/>
                    </a:lnTo>
                    <a:lnTo>
                      <a:pt x="549" y="667"/>
                    </a:lnTo>
                    <a:lnTo>
                      <a:pt x="543" y="635"/>
                    </a:lnTo>
                    <a:lnTo>
                      <a:pt x="549" y="626"/>
                    </a:lnTo>
                    <a:lnTo>
                      <a:pt x="538" y="613"/>
                    </a:lnTo>
                    <a:lnTo>
                      <a:pt x="530" y="595"/>
                    </a:lnTo>
                    <a:lnTo>
                      <a:pt x="545" y="590"/>
                    </a:lnTo>
                    <a:lnTo>
                      <a:pt x="487" y="11"/>
                    </a:lnTo>
                    <a:lnTo>
                      <a:pt x="481" y="0"/>
                    </a:lnTo>
                    <a:lnTo>
                      <a:pt x="150" y="22"/>
                    </a:lnTo>
                    <a:lnTo>
                      <a:pt x="144" y="27"/>
                    </a:lnTo>
                    <a:lnTo>
                      <a:pt x="110" y="51"/>
                    </a:lnTo>
                    <a:lnTo>
                      <a:pt x="83" y="68"/>
                    </a:lnTo>
                    <a:lnTo>
                      <a:pt x="69" y="76"/>
                    </a:lnTo>
                    <a:lnTo>
                      <a:pt x="44" y="68"/>
                    </a:lnTo>
                    <a:lnTo>
                      <a:pt x="64" y="569"/>
                    </a:lnTo>
                    <a:lnTo>
                      <a:pt x="58" y="583"/>
                    </a:lnTo>
                    <a:lnTo>
                      <a:pt x="55" y="601"/>
                    </a:lnTo>
                    <a:lnTo>
                      <a:pt x="58" y="624"/>
                    </a:lnTo>
                    <a:lnTo>
                      <a:pt x="62" y="646"/>
                    </a:lnTo>
                    <a:lnTo>
                      <a:pt x="82" y="683"/>
                    </a:lnTo>
                    <a:lnTo>
                      <a:pt x="90" y="719"/>
                    </a:lnTo>
                    <a:lnTo>
                      <a:pt x="85" y="735"/>
                    </a:lnTo>
                    <a:lnTo>
                      <a:pt x="72" y="751"/>
                    </a:lnTo>
                    <a:lnTo>
                      <a:pt x="62" y="773"/>
                    </a:lnTo>
                    <a:lnTo>
                      <a:pt x="58" y="798"/>
                    </a:lnTo>
                    <a:lnTo>
                      <a:pt x="46" y="809"/>
                    </a:lnTo>
                    <a:lnTo>
                      <a:pt x="24" y="828"/>
                    </a:lnTo>
                    <a:lnTo>
                      <a:pt x="21" y="859"/>
                    </a:lnTo>
                    <a:lnTo>
                      <a:pt x="11" y="869"/>
                    </a:lnTo>
                    <a:lnTo>
                      <a:pt x="0" y="887"/>
                    </a:lnTo>
                    <a:lnTo>
                      <a:pt x="4" y="916"/>
                    </a:lnTo>
                    <a:lnTo>
                      <a:pt x="8" y="941"/>
                    </a:lnTo>
                    <a:lnTo>
                      <a:pt x="10" y="945"/>
                    </a:lnTo>
                    <a:lnTo>
                      <a:pt x="10" y="945"/>
                    </a:lnTo>
                    <a:lnTo>
                      <a:pt x="26" y="945"/>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58" name="Freeform 57">
                <a:extLst>
                  <a:ext uri="{FF2B5EF4-FFF2-40B4-BE49-F238E27FC236}">
                    <a16:creationId xmlns:a16="http://schemas.microsoft.com/office/drawing/2014/main" id="{C935AEF5-648D-77E1-16C2-8CF8F8C3D9BF}"/>
                  </a:ext>
                </a:extLst>
              </p:cNvPr>
              <p:cNvSpPr>
                <a:spLocks/>
              </p:cNvSpPr>
              <p:nvPr/>
            </p:nvSpPr>
            <p:spPr bwMode="auto">
              <a:xfrm>
                <a:off x="7998031" y="2645459"/>
                <a:ext cx="475538" cy="872937"/>
              </a:xfrm>
              <a:custGeom>
                <a:avLst/>
                <a:gdLst/>
                <a:ahLst/>
                <a:cxnLst>
                  <a:cxn ang="0">
                    <a:pos x="481" y="1198"/>
                  </a:cxn>
                  <a:cxn ang="0">
                    <a:pos x="530" y="1221"/>
                  </a:cxn>
                  <a:cxn ang="0">
                    <a:pos x="562" y="1221"/>
                  </a:cxn>
                  <a:cxn ang="0">
                    <a:pos x="563" y="1189"/>
                  </a:cxn>
                  <a:cxn ang="0">
                    <a:pos x="574" y="1152"/>
                  </a:cxn>
                  <a:cxn ang="0">
                    <a:pos x="624" y="1131"/>
                  </a:cxn>
                  <a:cxn ang="0">
                    <a:pos x="613" y="1105"/>
                  </a:cxn>
                  <a:cxn ang="0">
                    <a:pos x="614" y="1076"/>
                  </a:cxn>
                  <a:cxn ang="0">
                    <a:pos x="630" y="1066"/>
                  </a:cxn>
                  <a:cxn ang="0">
                    <a:pos x="624" y="1037"/>
                  </a:cxn>
                  <a:cxn ang="0">
                    <a:pos x="631" y="990"/>
                  </a:cxn>
                  <a:cxn ang="0">
                    <a:pos x="644" y="949"/>
                  </a:cxn>
                  <a:cxn ang="0">
                    <a:pos x="678" y="919"/>
                  </a:cxn>
                  <a:cxn ang="0">
                    <a:pos x="692" y="872"/>
                  </a:cxn>
                  <a:cxn ang="0">
                    <a:pos x="710" y="840"/>
                  </a:cxn>
                  <a:cxn ang="0">
                    <a:pos x="682" y="767"/>
                  </a:cxn>
                  <a:cxn ang="0">
                    <a:pos x="675" y="722"/>
                  </a:cxn>
                  <a:cxn ang="0">
                    <a:pos x="684" y="690"/>
                  </a:cxn>
                  <a:cxn ang="0">
                    <a:pos x="667" y="189"/>
                  </a:cxn>
                  <a:cxn ang="0">
                    <a:pos x="637" y="143"/>
                  </a:cxn>
                  <a:cxn ang="0">
                    <a:pos x="620" y="94"/>
                  </a:cxn>
                  <a:cxn ang="0">
                    <a:pos x="589" y="18"/>
                  </a:cxn>
                  <a:cxn ang="0">
                    <a:pos x="127" y="26"/>
                  </a:cxn>
                  <a:cxn ang="0">
                    <a:pos x="120" y="18"/>
                  </a:cxn>
                  <a:cxn ang="0">
                    <a:pos x="113" y="46"/>
                  </a:cxn>
                  <a:cxn ang="0">
                    <a:pos x="154" y="80"/>
                  </a:cxn>
                  <a:cxn ang="0">
                    <a:pos x="206" y="130"/>
                  </a:cxn>
                  <a:cxn ang="0">
                    <a:pos x="201" y="176"/>
                  </a:cxn>
                  <a:cxn ang="0">
                    <a:pos x="172" y="237"/>
                  </a:cxn>
                  <a:cxn ang="0">
                    <a:pos x="145" y="259"/>
                  </a:cxn>
                  <a:cxn ang="0">
                    <a:pos x="84" y="273"/>
                  </a:cxn>
                  <a:cxn ang="0">
                    <a:pos x="62" y="302"/>
                  </a:cxn>
                  <a:cxn ang="0">
                    <a:pos x="84" y="357"/>
                  </a:cxn>
                  <a:cxn ang="0">
                    <a:pos x="73" y="387"/>
                  </a:cxn>
                  <a:cxn ang="0">
                    <a:pos x="59" y="422"/>
                  </a:cxn>
                  <a:cxn ang="0">
                    <a:pos x="12" y="473"/>
                  </a:cxn>
                  <a:cxn ang="0">
                    <a:pos x="0" y="523"/>
                  </a:cxn>
                  <a:cxn ang="0">
                    <a:pos x="0" y="626"/>
                  </a:cxn>
                  <a:cxn ang="0">
                    <a:pos x="113" y="749"/>
                  </a:cxn>
                  <a:cxn ang="0">
                    <a:pos x="140" y="823"/>
                  </a:cxn>
                  <a:cxn ang="0">
                    <a:pos x="172" y="834"/>
                  </a:cxn>
                  <a:cxn ang="0">
                    <a:pos x="213" y="823"/>
                  </a:cxn>
                  <a:cxn ang="0">
                    <a:pos x="244" y="859"/>
                  </a:cxn>
                  <a:cxn ang="0">
                    <a:pos x="226" y="917"/>
                  </a:cxn>
                  <a:cxn ang="0">
                    <a:pos x="213" y="966"/>
                  </a:cxn>
                  <a:cxn ang="0">
                    <a:pos x="242" y="1021"/>
                  </a:cxn>
                  <a:cxn ang="0">
                    <a:pos x="292" y="1039"/>
                  </a:cxn>
                  <a:cxn ang="0">
                    <a:pos x="369" y="1101"/>
                  </a:cxn>
                  <a:cxn ang="0">
                    <a:pos x="385" y="1177"/>
                  </a:cxn>
                  <a:cxn ang="0">
                    <a:pos x="405" y="1221"/>
                  </a:cxn>
                  <a:cxn ang="0">
                    <a:pos x="417" y="1221"/>
                  </a:cxn>
                  <a:cxn ang="0">
                    <a:pos x="455" y="1213"/>
                  </a:cxn>
                </a:cxnLst>
                <a:rect l="0" t="0" r="r" b="b"/>
                <a:pathLst>
                  <a:path w="710" h="1243">
                    <a:moveTo>
                      <a:pt x="471" y="1202"/>
                    </a:moveTo>
                    <a:lnTo>
                      <a:pt x="481" y="1198"/>
                    </a:lnTo>
                    <a:lnTo>
                      <a:pt x="506" y="1206"/>
                    </a:lnTo>
                    <a:lnTo>
                      <a:pt x="530" y="1221"/>
                    </a:lnTo>
                    <a:lnTo>
                      <a:pt x="544" y="1221"/>
                    </a:lnTo>
                    <a:lnTo>
                      <a:pt x="562" y="1221"/>
                    </a:lnTo>
                    <a:lnTo>
                      <a:pt x="570" y="1214"/>
                    </a:lnTo>
                    <a:lnTo>
                      <a:pt x="563" y="1189"/>
                    </a:lnTo>
                    <a:lnTo>
                      <a:pt x="560" y="1166"/>
                    </a:lnTo>
                    <a:lnTo>
                      <a:pt x="574" y="1152"/>
                    </a:lnTo>
                    <a:lnTo>
                      <a:pt x="607" y="1139"/>
                    </a:lnTo>
                    <a:lnTo>
                      <a:pt x="624" y="1131"/>
                    </a:lnTo>
                    <a:lnTo>
                      <a:pt x="619" y="1117"/>
                    </a:lnTo>
                    <a:lnTo>
                      <a:pt x="613" y="1105"/>
                    </a:lnTo>
                    <a:lnTo>
                      <a:pt x="610" y="1092"/>
                    </a:lnTo>
                    <a:lnTo>
                      <a:pt x="614" y="1076"/>
                    </a:lnTo>
                    <a:lnTo>
                      <a:pt x="630" y="1066"/>
                    </a:lnTo>
                    <a:lnTo>
                      <a:pt x="630" y="1066"/>
                    </a:lnTo>
                    <a:lnTo>
                      <a:pt x="628" y="1062"/>
                    </a:lnTo>
                    <a:lnTo>
                      <a:pt x="624" y="1037"/>
                    </a:lnTo>
                    <a:lnTo>
                      <a:pt x="620" y="1008"/>
                    </a:lnTo>
                    <a:lnTo>
                      <a:pt x="631" y="990"/>
                    </a:lnTo>
                    <a:lnTo>
                      <a:pt x="641" y="980"/>
                    </a:lnTo>
                    <a:lnTo>
                      <a:pt x="644" y="949"/>
                    </a:lnTo>
                    <a:lnTo>
                      <a:pt x="666" y="930"/>
                    </a:lnTo>
                    <a:lnTo>
                      <a:pt x="678" y="919"/>
                    </a:lnTo>
                    <a:lnTo>
                      <a:pt x="682" y="894"/>
                    </a:lnTo>
                    <a:lnTo>
                      <a:pt x="692" y="872"/>
                    </a:lnTo>
                    <a:lnTo>
                      <a:pt x="705" y="856"/>
                    </a:lnTo>
                    <a:lnTo>
                      <a:pt x="710" y="840"/>
                    </a:lnTo>
                    <a:lnTo>
                      <a:pt x="702" y="804"/>
                    </a:lnTo>
                    <a:lnTo>
                      <a:pt x="682" y="767"/>
                    </a:lnTo>
                    <a:lnTo>
                      <a:pt x="678" y="745"/>
                    </a:lnTo>
                    <a:lnTo>
                      <a:pt x="675" y="722"/>
                    </a:lnTo>
                    <a:lnTo>
                      <a:pt x="678" y="704"/>
                    </a:lnTo>
                    <a:lnTo>
                      <a:pt x="684" y="690"/>
                    </a:lnTo>
                    <a:lnTo>
                      <a:pt x="664" y="189"/>
                    </a:lnTo>
                    <a:lnTo>
                      <a:pt x="667" y="189"/>
                    </a:lnTo>
                    <a:lnTo>
                      <a:pt x="650" y="172"/>
                    </a:lnTo>
                    <a:lnTo>
                      <a:pt x="637" y="143"/>
                    </a:lnTo>
                    <a:lnTo>
                      <a:pt x="628" y="129"/>
                    </a:lnTo>
                    <a:lnTo>
                      <a:pt x="620" y="94"/>
                    </a:lnTo>
                    <a:lnTo>
                      <a:pt x="599" y="75"/>
                    </a:lnTo>
                    <a:lnTo>
                      <a:pt x="589" y="18"/>
                    </a:lnTo>
                    <a:lnTo>
                      <a:pt x="584" y="0"/>
                    </a:lnTo>
                    <a:lnTo>
                      <a:pt x="127" y="26"/>
                    </a:lnTo>
                    <a:lnTo>
                      <a:pt x="120" y="18"/>
                    </a:lnTo>
                    <a:lnTo>
                      <a:pt x="120" y="18"/>
                    </a:lnTo>
                    <a:lnTo>
                      <a:pt x="113" y="33"/>
                    </a:lnTo>
                    <a:lnTo>
                      <a:pt x="113" y="46"/>
                    </a:lnTo>
                    <a:lnTo>
                      <a:pt x="133" y="61"/>
                    </a:lnTo>
                    <a:lnTo>
                      <a:pt x="154" y="80"/>
                    </a:lnTo>
                    <a:lnTo>
                      <a:pt x="181" y="103"/>
                    </a:lnTo>
                    <a:lnTo>
                      <a:pt x="206" y="130"/>
                    </a:lnTo>
                    <a:lnTo>
                      <a:pt x="206" y="143"/>
                    </a:lnTo>
                    <a:lnTo>
                      <a:pt x="201" y="176"/>
                    </a:lnTo>
                    <a:lnTo>
                      <a:pt x="183" y="196"/>
                    </a:lnTo>
                    <a:lnTo>
                      <a:pt x="172" y="237"/>
                    </a:lnTo>
                    <a:lnTo>
                      <a:pt x="155" y="251"/>
                    </a:lnTo>
                    <a:lnTo>
                      <a:pt x="145" y="259"/>
                    </a:lnTo>
                    <a:lnTo>
                      <a:pt x="113" y="273"/>
                    </a:lnTo>
                    <a:lnTo>
                      <a:pt x="84" y="273"/>
                    </a:lnTo>
                    <a:lnTo>
                      <a:pt x="63" y="283"/>
                    </a:lnTo>
                    <a:lnTo>
                      <a:pt x="62" y="302"/>
                    </a:lnTo>
                    <a:lnTo>
                      <a:pt x="62" y="321"/>
                    </a:lnTo>
                    <a:lnTo>
                      <a:pt x="84" y="357"/>
                    </a:lnTo>
                    <a:lnTo>
                      <a:pt x="91" y="372"/>
                    </a:lnTo>
                    <a:lnTo>
                      <a:pt x="73" y="387"/>
                    </a:lnTo>
                    <a:lnTo>
                      <a:pt x="68" y="422"/>
                    </a:lnTo>
                    <a:lnTo>
                      <a:pt x="59" y="422"/>
                    </a:lnTo>
                    <a:lnTo>
                      <a:pt x="43" y="443"/>
                    </a:lnTo>
                    <a:lnTo>
                      <a:pt x="12" y="473"/>
                    </a:lnTo>
                    <a:lnTo>
                      <a:pt x="16" y="509"/>
                    </a:lnTo>
                    <a:lnTo>
                      <a:pt x="0" y="523"/>
                    </a:lnTo>
                    <a:lnTo>
                      <a:pt x="0" y="575"/>
                    </a:lnTo>
                    <a:lnTo>
                      <a:pt x="0" y="626"/>
                    </a:lnTo>
                    <a:lnTo>
                      <a:pt x="29" y="680"/>
                    </a:lnTo>
                    <a:lnTo>
                      <a:pt x="113" y="749"/>
                    </a:lnTo>
                    <a:lnTo>
                      <a:pt x="140" y="780"/>
                    </a:lnTo>
                    <a:lnTo>
                      <a:pt x="140" y="823"/>
                    </a:lnTo>
                    <a:lnTo>
                      <a:pt x="159" y="849"/>
                    </a:lnTo>
                    <a:lnTo>
                      <a:pt x="172" y="834"/>
                    </a:lnTo>
                    <a:lnTo>
                      <a:pt x="183" y="823"/>
                    </a:lnTo>
                    <a:lnTo>
                      <a:pt x="213" y="823"/>
                    </a:lnTo>
                    <a:lnTo>
                      <a:pt x="231" y="841"/>
                    </a:lnTo>
                    <a:lnTo>
                      <a:pt x="244" y="859"/>
                    </a:lnTo>
                    <a:lnTo>
                      <a:pt x="231" y="892"/>
                    </a:lnTo>
                    <a:lnTo>
                      <a:pt x="226" y="917"/>
                    </a:lnTo>
                    <a:lnTo>
                      <a:pt x="220" y="937"/>
                    </a:lnTo>
                    <a:lnTo>
                      <a:pt x="213" y="966"/>
                    </a:lnTo>
                    <a:lnTo>
                      <a:pt x="213" y="992"/>
                    </a:lnTo>
                    <a:lnTo>
                      <a:pt x="242" y="1021"/>
                    </a:lnTo>
                    <a:lnTo>
                      <a:pt x="277" y="1046"/>
                    </a:lnTo>
                    <a:lnTo>
                      <a:pt x="292" y="1039"/>
                    </a:lnTo>
                    <a:lnTo>
                      <a:pt x="351" y="1078"/>
                    </a:lnTo>
                    <a:lnTo>
                      <a:pt x="369" y="1101"/>
                    </a:lnTo>
                    <a:lnTo>
                      <a:pt x="387" y="1149"/>
                    </a:lnTo>
                    <a:lnTo>
                      <a:pt x="385" y="1177"/>
                    </a:lnTo>
                    <a:lnTo>
                      <a:pt x="377" y="1195"/>
                    </a:lnTo>
                    <a:lnTo>
                      <a:pt x="405" y="1221"/>
                    </a:lnTo>
                    <a:lnTo>
                      <a:pt x="405" y="1243"/>
                    </a:lnTo>
                    <a:lnTo>
                      <a:pt x="417" y="1221"/>
                    </a:lnTo>
                    <a:lnTo>
                      <a:pt x="442" y="1221"/>
                    </a:lnTo>
                    <a:lnTo>
                      <a:pt x="455" y="1213"/>
                    </a:lnTo>
                    <a:lnTo>
                      <a:pt x="471" y="1202"/>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59" name="Freeform 58">
                <a:extLst>
                  <a:ext uri="{FF2B5EF4-FFF2-40B4-BE49-F238E27FC236}">
                    <a16:creationId xmlns:a16="http://schemas.microsoft.com/office/drawing/2014/main" id="{4A7A52E6-A7F5-3E6B-EE61-88A436073F70}"/>
                  </a:ext>
                </a:extLst>
              </p:cNvPr>
              <p:cNvSpPr>
                <a:spLocks/>
              </p:cNvSpPr>
              <p:nvPr/>
            </p:nvSpPr>
            <p:spPr bwMode="auto">
              <a:xfrm>
                <a:off x="7413682" y="2454044"/>
                <a:ext cx="721368" cy="555315"/>
              </a:xfrm>
              <a:custGeom>
                <a:avLst/>
                <a:gdLst/>
                <a:ahLst/>
                <a:cxnLst>
                  <a:cxn ang="0">
                    <a:pos x="911" y="717"/>
                  </a:cxn>
                  <a:cxn ang="0">
                    <a:pos x="936" y="696"/>
                  </a:cxn>
                  <a:cxn ang="0">
                    <a:pos x="959" y="646"/>
                  </a:cxn>
                  <a:cxn ang="0">
                    <a:pos x="930" y="595"/>
                  </a:cxn>
                  <a:cxn ang="0">
                    <a:pos x="931" y="557"/>
                  </a:cxn>
                  <a:cxn ang="0">
                    <a:pos x="981" y="547"/>
                  </a:cxn>
                  <a:cxn ang="0">
                    <a:pos x="1023" y="525"/>
                  </a:cxn>
                  <a:cxn ang="0">
                    <a:pos x="1051" y="470"/>
                  </a:cxn>
                  <a:cxn ang="0">
                    <a:pos x="1074" y="417"/>
                  </a:cxn>
                  <a:cxn ang="0">
                    <a:pos x="1049" y="377"/>
                  </a:cxn>
                  <a:cxn ang="0">
                    <a:pos x="1001" y="335"/>
                  </a:cxn>
                  <a:cxn ang="0">
                    <a:pos x="981" y="307"/>
                  </a:cxn>
                  <a:cxn ang="0">
                    <a:pos x="995" y="300"/>
                  </a:cxn>
                  <a:cxn ang="0">
                    <a:pos x="981" y="284"/>
                  </a:cxn>
                  <a:cxn ang="0">
                    <a:pos x="966" y="274"/>
                  </a:cxn>
                  <a:cxn ang="0">
                    <a:pos x="961" y="271"/>
                  </a:cxn>
                  <a:cxn ang="0">
                    <a:pos x="947" y="264"/>
                  </a:cxn>
                  <a:cxn ang="0">
                    <a:pos x="913" y="256"/>
                  </a:cxn>
                  <a:cxn ang="0">
                    <a:pos x="904" y="207"/>
                  </a:cxn>
                  <a:cxn ang="0">
                    <a:pos x="904" y="164"/>
                  </a:cxn>
                  <a:cxn ang="0">
                    <a:pos x="893" y="116"/>
                  </a:cxn>
                  <a:cxn ang="0">
                    <a:pos x="32" y="102"/>
                  </a:cxn>
                  <a:cxn ang="0">
                    <a:pos x="36" y="0"/>
                  </a:cxn>
                  <a:cxn ang="0">
                    <a:pos x="17" y="105"/>
                  </a:cxn>
                  <a:cxn ang="0">
                    <a:pos x="13" y="142"/>
                  </a:cxn>
                  <a:cxn ang="0">
                    <a:pos x="32" y="171"/>
                  </a:cxn>
                  <a:cxn ang="0">
                    <a:pos x="23" y="193"/>
                  </a:cxn>
                  <a:cxn ang="0">
                    <a:pos x="20" y="242"/>
                  </a:cxn>
                  <a:cxn ang="0">
                    <a:pos x="0" y="260"/>
                  </a:cxn>
                  <a:cxn ang="0">
                    <a:pos x="20" y="288"/>
                  </a:cxn>
                  <a:cxn ang="0">
                    <a:pos x="20" y="320"/>
                  </a:cxn>
                  <a:cxn ang="0">
                    <a:pos x="27" y="328"/>
                  </a:cxn>
                  <a:cxn ang="0">
                    <a:pos x="54" y="397"/>
                  </a:cxn>
                  <a:cxn ang="0">
                    <a:pos x="75" y="446"/>
                  </a:cxn>
                  <a:cxn ang="0">
                    <a:pos x="86" y="474"/>
                  </a:cxn>
                  <a:cxn ang="0">
                    <a:pos x="93" y="486"/>
                  </a:cxn>
                  <a:cxn ang="0">
                    <a:pos x="85" y="506"/>
                  </a:cxn>
                  <a:cxn ang="0">
                    <a:pos x="93" y="540"/>
                  </a:cxn>
                  <a:cxn ang="0">
                    <a:pos x="114" y="550"/>
                  </a:cxn>
                  <a:cxn ang="0">
                    <a:pos x="121" y="626"/>
                  </a:cxn>
                  <a:cxn ang="0">
                    <a:pos x="125" y="660"/>
                  </a:cxn>
                  <a:cxn ang="0">
                    <a:pos x="132" y="718"/>
                  </a:cxn>
                  <a:cxn ang="0">
                    <a:pos x="139" y="753"/>
                  </a:cxn>
                  <a:cxn ang="0">
                    <a:pos x="873" y="793"/>
                  </a:cxn>
                  <a:cxn ang="0">
                    <a:pos x="880" y="747"/>
                  </a:cxn>
                </a:cxnLst>
                <a:rect l="0" t="0" r="r" b="b"/>
                <a:pathLst>
                  <a:path w="1074" h="793">
                    <a:moveTo>
                      <a:pt x="880" y="747"/>
                    </a:moveTo>
                    <a:lnTo>
                      <a:pt x="911" y="717"/>
                    </a:lnTo>
                    <a:lnTo>
                      <a:pt x="927" y="696"/>
                    </a:lnTo>
                    <a:lnTo>
                      <a:pt x="936" y="696"/>
                    </a:lnTo>
                    <a:lnTo>
                      <a:pt x="941" y="661"/>
                    </a:lnTo>
                    <a:lnTo>
                      <a:pt x="959" y="646"/>
                    </a:lnTo>
                    <a:lnTo>
                      <a:pt x="952" y="631"/>
                    </a:lnTo>
                    <a:lnTo>
                      <a:pt x="930" y="595"/>
                    </a:lnTo>
                    <a:lnTo>
                      <a:pt x="930" y="576"/>
                    </a:lnTo>
                    <a:lnTo>
                      <a:pt x="931" y="557"/>
                    </a:lnTo>
                    <a:lnTo>
                      <a:pt x="952" y="547"/>
                    </a:lnTo>
                    <a:lnTo>
                      <a:pt x="981" y="547"/>
                    </a:lnTo>
                    <a:lnTo>
                      <a:pt x="1013" y="533"/>
                    </a:lnTo>
                    <a:lnTo>
                      <a:pt x="1023" y="525"/>
                    </a:lnTo>
                    <a:lnTo>
                      <a:pt x="1040" y="511"/>
                    </a:lnTo>
                    <a:lnTo>
                      <a:pt x="1051" y="470"/>
                    </a:lnTo>
                    <a:lnTo>
                      <a:pt x="1069" y="450"/>
                    </a:lnTo>
                    <a:lnTo>
                      <a:pt x="1074" y="417"/>
                    </a:lnTo>
                    <a:lnTo>
                      <a:pt x="1074" y="404"/>
                    </a:lnTo>
                    <a:lnTo>
                      <a:pt x="1049" y="377"/>
                    </a:lnTo>
                    <a:lnTo>
                      <a:pt x="1022" y="354"/>
                    </a:lnTo>
                    <a:lnTo>
                      <a:pt x="1001" y="335"/>
                    </a:lnTo>
                    <a:lnTo>
                      <a:pt x="981" y="320"/>
                    </a:lnTo>
                    <a:lnTo>
                      <a:pt x="981" y="307"/>
                    </a:lnTo>
                    <a:lnTo>
                      <a:pt x="988" y="292"/>
                    </a:lnTo>
                    <a:lnTo>
                      <a:pt x="995" y="300"/>
                    </a:lnTo>
                    <a:lnTo>
                      <a:pt x="981" y="284"/>
                    </a:lnTo>
                    <a:lnTo>
                      <a:pt x="981" y="284"/>
                    </a:lnTo>
                    <a:lnTo>
                      <a:pt x="973" y="278"/>
                    </a:lnTo>
                    <a:lnTo>
                      <a:pt x="966" y="274"/>
                    </a:lnTo>
                    <a:lnTo>
                      <a:pt x="961" y="271"/>
                    </a:lnTo>
                    <a:lnTo>
                      <a:pt x="961" y="271"/>
                    </a:lnTo>
                    <a:lnTo>
                      <a:pt x="955" y="270"/>
                    </a:lnTo>
                    <a:lnTo>
                      <a:pt x="947" y="264"/>
                    </a:lnTo>
                    <a:lnTo>
                      <a:pt x="937" y="256"/>
                    </a:lnTo>
                    <a:lnTo>
                      <a:pt x="913" y="256"/>
                    </a:lnTo>
                    <a:lnTo>
                      <a:pt x="913" y="235"/>
                    </a:lnTo>
                    <a:lnTo>
                      <a:pt x="904" y="207"/>
                    </a:lnTo>
                    <a:lnTo>
                      <a:pt x="904" y="181"/>
                    </a:lnTo>
                    <a:lnTo>
                      <a:pt x="904" y="164"/>
                    </a:lnTo>
                    <a:lnTo>
                      <a:pt x="904" y="132"/>
                    </a:lnTo>
                    <a:lnTo>
                      <a:pt x="893" y="116"/>
                    </a:lnTo>
                    <a:lnTo>
                      <a:pt x="882" y="85"/>
                    </a:lnTo>
                    <a:lnTo>
                      <a:pt x="32" y="102"/>
                    </a:lnTo>
                    <a:lnTo>
                      <a:pt x="36" y="0"/>
                    </a:lnTo>
                    <a:lnTo>
                      <a:pt x="36" y="0"/>
                    </a:lnTo>
                    <a:lnTo>
                      <a:pt x="32" y="105"/>
                    </a:lnTo>
                    <a:lnTo>
                      <a:pt x="17" y="105"/>
                    </a:lnTo>
                    <a:lnTo>
                      <a:pt x="17" y="118"/>
                    </a:lnTo>
                    <a:lnTo>
                      <a:pt x="13" y="142"/>
                    </a:lnTo>
                    <a:lnTo>
                      <a:pt x="21" y="148"/>
                    </a:lnTo>
                    <a:lnTo>
                      <a:pt x="32" y="171"/>
                    </a:lnTo>
                    <a:lnTo>
                      <a:pt x="32" y="189"/>
                    </a:lnTo>
                    <a:lnTo>
                      <a:pt x="23" y="193"/>
                    </a:lnTo>
                    <a:lnTo>
                      <a:pt x="20" y="210"/>
                    </a:lnTo>
                    <a:lnTo>
                      <a:pt x="20" y="242"/>
                    </a:lnTo>
                    <a:lnTo>
                      <a:pt x="7" y="246"/>
                    </a:lnTo>
                    <a:lnTo>
                      <a:pt x="0" y="260"/>
                    </a:lnTo>
                    <a:lnTo>
                      <a:pt x="0" y="275"/>
                    </a:lnTo>
                    <a:lnTo>
                      <a:pt x="20" y="288"/>
                    </a:lnTo>
                    <a:lnTo>
                      <a:pt x="20" y="309"/>
                    </a:lnTo>
                    <a:lnTo>
                      <a:pt x="20" y="320"/>
                    </a:lnTo>
                    <a:lnTo>
                      <a:pt x="13" y="311"/>
                    </a:lnTo>
                    <a:lnTo>
                      <a:pt x="27" y="328"/>
                    </a:lnTo>
                    <a:lnTo>
                      <a:pt x="42" y="370"/>
                    </a:lnTo>
                    <a:lnTo>
                      <a:pt x="54" y="397"/>
                    </a:lnTo>
                    <a:lnTo>
                      <a:pt x="66" y="425"/>
                    </a:lnTo>
                    <a:lnTo>
                      <a:pt x="75" y="446"/>
                    </a:lnTo>
                    <a:lnTo>
                      <a:pt x="82" y="460"/>
                    </a:lnTo>
                    <a:lnTo>
                      <a:pt x="86" y="474"/>
                    </a:lnTo>
                    <a:lnTo>
                      <a:pt x="93" y="479"/>
                    </a:lnTo>
                    <a:lnTo>
                      <a:pt x="93" y="486"/>
                    </a:lnTo>
                    <a:lnTo>
                      <a:pt x="81" y="489"/>
                    </a:lnTo>
                    <a:lnTo>
                      <a:pt x="85" y="506"/>
                    </a:lnTo>
                    <a:lnTo>
                      <a:pt x="89" y="528"/>
                    </a:lnTo>
                    <a:lnTo>
                      <a:pt x="93" y="540"/>
                    </a:lnTo>
                    <a:lnTo>
                      <a:pt x="102" y="540"/>
                    </a:lnTo>
                    <a:lnTo>
                      <a:pt x="114" y="550"/>
                    </a:lnTo>
                    <a:lnTo>
                      <a:pt x="121" y="581"/>
                    </a:lnTo>
                    <a:lnTo>
                      <a:pt x="121" y="626"/>
                    </a:lnTo>
                    <a:lnTo>
                      <a:pt x="118" y="644"/>
                    </a:lnTo>
                    <a:lnTo>
                      <a:pt x="125" y="660"/>
                    </a:lnTo>
                    <a:lnTo>
                      <a:pt x="132" y="669"/>
                    </a:lnTo>
                    <a:lnTo>
                      <a:pt x="132" y="718"/>
                    </a:lnTo>
                    <a:lnTo>
                      <a:pt x="138" y="750"/>
                    </a:lnTo>
                    <a:lnTo>
                      <a:pt x="139" y="753"/>
                    </a:lnTo>
                    <a:lnTo>
                      <a:pt x="819" y="743"/>
                    </a:lnTo>
                    <a:lnTo>
                      <a:pt x="873" y="793"/>
                    </a:lnTo>
                    <a:lnTo>
                      <a:pt x="884" y="783"/>
                    </a:lnTo>
                    <a:lnTo>
                      <a:pt x="880" y="747"/>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61" name="Freeform 60">
                <a:extLst>
                  <a:ext uri="{FF2B5EF4-FFF2-40B4-BE49-F238E27FC236}">
                    <a16:creationId xmlns:a16="http://schemas.microsoft.com/office/drawing/2014/main" id="{A2E9A0AB-401D-3E0F-1700-A81F6A7B4C89}"/>
                  </a:ext>
                </a:extLst>
              </p:cNvPr>
              <p:cNvSpPr>
                <a:spLocks/>
              </p:cNvSpPr>
              <p:nvPr/>
            </p:nvSpPr>
            <p:spPr bwMode="auto">
              <a:xfrm>
                <a:off x="4653143" y="5367343"/>
                <a:ext cx="128960" cy="166173"/>
              </a:xfrm>
              <a:custGeom>
                <a:avLst/>
                <a:gdLst/>
                <a:ahLst/>
                <a:cxnLst>
                  <a:cxn ang="0">
                    <a:pos x="0" y="236"/>
                  </a:cxn>
                  <a:cxn ang="0">
                    <a:pos x="44" y="236"/>
                  </a:cxn>
                  <a:cxn ang="0">
                    <a:pos x="51" y="215"/>
                  </a:cxn>
                  <a:cxn ang="0">
                    <a:pos x="51" y="207"/>
                  </a:cxn>
                  <a:cxn ang="0">
                    <a:pos x="61" y="189"/>
                  </a:cxn>
                  <a:cxn ang="0">
                    <a:pos x="76" y="169"/>
                  </a:cxn>
                  <a:cxn ang="0">
                    <a:pos x="82" y="160"/>
                  </a:cxn>
                  <a:cxn ang="0">
                    <a:pos x="85" y="155"/>
                  </a:cxn>
                  <a:cxn ang="0">
                    <a:pos x="98" y="176"/>
                  </a:cxn>
                  <a:cxn ang="0">
                    <a:pos x="112" y="165"/>
                  </a:cxn>
                  <a:cxn ang="0">
                    <a:pos x="112" y="160"/>
                  </a:cxn>
                  <a:cxn ang="0">
                    <a:pos x="112" y="143"/>
                  </a:cxn>
                  <a:cxn ang="0">
                    <a:pos x="125" y="132"/>
                  </a:cxn>
                  <a:cxn ang="0">
                    <a:pos x="129" y="132"/>
                  </a:cxn>
                  <a:cxn ang="0">
                    <a:pos x="146" y="125"/>
                  </a:cxn>
                  <a:cxn ang="0">
                    <a:pos x="154" y="125"/>
                  </a:cxn>
                  <a:cxn ang="0">
                    <a:pos x="165" y="117"/>
                  </a:cxn>
                  <a:cxn ang="0">
                    <a:pos x="165" y="108"/>
                  </a:cxn>
                  <a:cxn ang="0">
                    <a:pos x="147" y="79"/>
                  </a:cxn>
                  <a:cxn ang="0">
                    <a:pos x="140" y="79"/>
                  </a:cxn>
                  <a:cxn ang="0">
                    <a:pos x="136" y="79"/>
                  </a:cxn>
                  <a:cxn ang="0">
                    <a:pos x="136" y="64"/>
                  </a:cxn>
                  <a:cxn ang="0">
                    <a:pos x="137" y="58"/>
                  </a:cxn>
                  <a:cxn ang="0">
                    <a:pos x="157" y="44"/>
                  </a:cxn>
                  <a:cxn ang="0">
                    <a:pos x="165" y="44"/>
                  </a:cxn>
                  <a:cxn ang="0">
                    <a:pos x="191" y="39"/>
                  </a:cxn>
                  <a:cxn ang="0">
                    <a:pos x="161" y="14"/>
                  </a:cxn>
                  <a:cxn ang="0">
                    <a:pos x="143" y="0"/>
                  </a:cxn>
                  <a:cxn ang="0">
                    <a:pos x="123" y="14"/>
                  </a:cxn>
                  <a:cxn ang="0">
                    <a:pos x="104" y="35"/>
                  </a:cxn>
                  <a:cxn ang="0">
                    <a:pos x="105" y="44"/>
                  </a:cxn>
                  <a:cxn ang="0">
                    <a:pos x="111" y="60"/>
                  </a:cxn>
                  <a:cxn ang="0">
                    <a:pos x="112" y="69"/>
                  </a:cxn>
                  <a:cxn ang="0">
                    <a:pos x="112" y="76"/>
                  </a:cxn>
                  <a:cxn ang="0">
                    <a:pos x="105" y="83"/>
                  </a:cxn>
                  <a:cxn ang="0">
                    <a:pos x="96" y="87"/>
                  </a:cxn>
                  <a:cxn ang="0">
                    <a:pos x="78" y="76"/>
                  </a:cxn>
                  <a:cxn ang="0">
                    <a:pos x="61" y="79"/>
                  </a:cxn>
                  <a:cxn ang="0">
                    <a:pos x="72" y="99"/>
                  </a:cxn>
                  <a:cxn ang="0">
                    <a:pos x="76" y="118"/>
                  </a:cxn>
                  <a:cxn ang="0">
                    <a:pos x="75" y="139"/>
                  </a:cxn>
                  <a:cxn ang="0">
                    <a:pos x="65" y="118"/>
                  </a:cxn>
                  <a:cxn ang="0">
                    <a:pos x="51" y="103"/>
                  </a:cxn>
                  <a:cxn ang="0">
                    <a:pos x="43" y="99"/>
                  </a:cxn>
                  <a:cxn ang="0">
                    <a:pos x="28" y="110"/>
                  </a:cxn>
                  <a:cxn ang="0">
                    <a:pos x="25" y="118"/>
                  </a:cxn>
                  <a:cxn ang="0">
                    <a:pos x="11" y="129"/>
                  </a:cxn>
                  <a:cxn ang="0">
                    <a:pos x="14" y="164"/>
                  </a:cxn>
                  <a:cxn ang="0">
                    <a:pos x="19" y="169"/>
                  </a:cxn>
                  <a:cxn ang="0">
                    <a:pos x="26" y="176"/>
                  </a:cxn>
                  <a:cxn ang="0">
                    <a:pos x="33" y="182"/>
                  </a:cxn>
                  <a:cxn ang="0">
                    <a:pos x="43" y="186"/>
                  </a:cxn>
                  <a:cxn ang="0">
                    <a:pos x="44" y="200"/>
                  </a:cxn>
                  <a:cxn ang="0">
                    <a:pos x="42" y="214"/>
                  </a:cxn>
                  <a:cxn ang="0">
                    <a:pos x="35" y="223"/>
                  </a:cxn>
                  <a:cxn ang="0">
                    <a:pos x="0" y="236"/>
                  </a:cxn>
                </a:cxnLst>
                <a:rect l="0" t="0" r="r" b="b"/>
                <a:pathLst>
                  <a:path w="191" h="236">
                    <a:moveTo>
                      <a:pt x="0" y="236"/>
                    </a:moveTo>
                    <a:lnTo>
                      <a:pt x="44" y="236"/>
                    </a:lnTo>
                    <a:lnTo>
                      <a:pt x="51" y="215"/>
                    </a:lnTo>
                    <a:lnTo>
                      <a:pt x="51" y="207"/>
                    </a:lnTo>
                    <a:lnTo>
                      <a:pt x="61" y="189"/>
                    </a:lnTo>
                    <a:lnTo>
                      <a:pt x="76" y="169"/>
                    </a:lnTo>
                    <a:lnTo>
                      <a:pt x="82" y="160"/>
                    </a:lnTo>
                    <a:lnTo>
                      <a:pt x="85" y="155"/>
                    </a:lnTo>
                    <a:lnTo>
                      <a:pt x="98" y="176"/>
                    </a:lnTo>
                    <a:lnTo>
                      <a:pt x="112" y="165"/>
                    </a:lnTo>
                    <a:lnTo>
                      <a:pt x="112" y="160"/>
                    </a:lnTo>
                    <a:lnTo>
                      <a:pt x="112" y="143"/>
                    </a:lnTo>
                    <a:lnTo>
                      <a:pt x="125" y="132"/>
                    </a:lnTo>
                    <a:lnTo>
                      <a:pt x="129" y="132"/>
                    </a:lnTo>
                    <a:lnTo>
                      <a:pt x="146" y="125"/>
                    </a:lnTo>
                    <a:lnTo>
                      <a:pt x="154" y="125"/>
                    </a:lnTo>
                    <a:lnTo>
                      <a:pt x="165" y="117"/>
                    </a:lnTo>
                    <a:lnTo>
                      <a:pt x="165" y="108"/>
                    </a:lnTo>
                    <a:lnTo>
                      <a:pt x="147" y="79"/>
                    </a:lnTo>
                    <a:lnTo>
                      <a:pt x="140" y="79"/>
                    </a:lnTo>
                    <a:lnTo>
                      <a:pt x="136" y="79"/>
                    </a:lnTo>
                    <a:lnTo>
                      <a:pt x="136" y="64"/>
                    </a:lnTo>
                    <a:lnTo>
                      <a:pt x="137" y="58"/>
                    </a:lnTo>
                    <a:lnTo>
                      <a:pt x="157" y="44"/>
                    </a:lnTo>
                    <a:lnTo>
                      <a:pt x="165" y="44"/>
                    </a:lnTo>
                    <a:lnTo>
                      <a:pt x="191" y="39"/>
                    </a:lnTo>
                    <a:lnTo>
                      <a:pt x="161" y="14"/>
                    </a:lnTo>
                    <a:lnTo>
                      <a:pt x="143" y="0"/>
                    </a:lnTo>
                    <a:lnTo>
                      <a:pt x="123" y="14"/>
                    </a:lnTo>
                    <a:lnTo>
                      <a:pt x="104" y="35"/>
                    </a:lnTo>
                    <a:lnTo>
                      <a:pt x="105" y="44"/>
                    </a:lnTo>
                    <a:lnTo>
                      <a:pt x="111" y="60"/>
                    </a:lnTo>
                    <a:lnTo>
                      <a:pt x="112" y="69"/>
                    </a:lnTo>
                    <a:lnTo>
                      <a:pt x="112" y="76"/>
                    </a:lnTo>
                    <a:lnTo>
                      <a:pt x="105" y="83"/>
                    </a:lnTo>
                    <a:lnTo>
                      <a:pt x="96" y="87"/>
                    </a:lnTo>
                    <a:lnTo>
                      <a:pt x="78" y="76"/>
                    </a:lnTo>
                    <a:lnTo>
                      <a:pt x="61" y="79"/>
                    </a:lnTo>
                    <a:lnTo>
                      <a:pt x="72" y="99"/>
                    </a:lnTo>
                    <a:lnTo>
                      <a:pt x="76" y="118"/>
                    </a:lnTo>
                    <a:lnTo>
                      <a:pt x="75" y="139"/>
                    </a:lnTo>
                    <a:lnTo>
                      <a:pt x="65" y="118"/>
                    </a:lnTo>
                    <a:lnTo>
                      <a:pt x="51" y="103"/>
                    </a:lnTo>
                    <a:lnTo>
                      <a:pt x="43" y="99"/>
                    </a:lnTo>
                    <a:lnTo>
                      <a:pt x="28" y="110"/>
                    </a:lnTo>
                    <a:lnTo>
                      <a:pt x="25" y="118"/>
                    </a:lnTo>
                    <a:lnTo>
                      <a:pt x="11" y="129"/>
                    </a:lnTo>
                    <a:lnTo>
                      <a:pt x="14" y="164"/>
                    </a:lnTo>
                    <a:lnTo>
                      <a:pt x="19" y="169"/>
                    </a:lnTo>
                    <a:lnTo>
                      <a:pt x="26" y="176"/>
                    </a:lnTo>
                    <a:lnTo>
                      <a:pt x="33" y="182"/>
                    </a:lnTo>
                    <a:lnTo>
                      <a:pt x="43" y="186"/>
                    </a:lnTo>
                    <a:lnTo>
                      <a:pt x="44" y="200"/>
                    </a:lnTo>
                    <a:lnTo>
                      <a:pt x="42" y="214"/>
                    </a:lnTo>
                    <a:lnTo>
                      <a:pt x="35" y="223"/>
                    </a:lnTo>
                    <a:lnTo>
                      <a:pt x="0" y="236"/>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64" name="Freeform 63">
                <a:extLst>
                  <a:ext uri="{FF2B5EF4-FFF2-40B4-BE49-F238E27FC236}">
                    <a16:creationId xmlns:a16="http://schemas.microsoft.com/office/drawing/2014/main" id="{82C3F591-D618-2822-A389-30DC8C67FF03}"/>
                  </a:ext>
                </a:extLst>
              </p:cNvPr>
              <p:cNvSpPr>
                <a:spLocks/>
              </p:cNvSpPr>
              <p:nvPr/>
            </p:nvSpPr>
            <p:spPr bwMode="auto">
              <a:xfrm>
                <a:off x="5972962" y="4929821"/>
                <a:ext cx="80600" cy="65206"/>
              </a:xfrm>
              <a:custGeom>
                <a:avLst/>
                <a:gdLst/>
                <a:ahLst/>
                <a:cxnLst>
                  <a:cxn ang="0">
                    <a:pos x="0" y="56"/>
                  </a:cxn>
                  <a:cxn ang="0">
                    <a:pos x="26" y="73"/>
                  </a:cxn>
                  <a:cxn ang="0">
                    <a:pos x="34" y="73"/>
                  </a:cxn>
                  <a:cxn ang="0">
                    <a:pos x="59" y="92"/>
                  </a:cxn>
                  <a:cxn ang="0">
                    <a:pos x="70" y="92"/>
                  </a:cxn>
                  <a:cxn ang="0">
                    <a:pos x="83" y="92"/>
                  </a:cxn>
                  <a:cxn ang="0">
                    <a:pos x="98" y="92"/>
                  </a:cxn>
                  <a:cxn ang="0">
                    <a:pos x="109" y="74"/>
                  </a:cxn>
                  <a:cxn ang="0">
                    <a:pos x="109" y="66"/>
                  </a:cxn>
                  <a:cxn ang="0">
                    <a:pos x="120" y="56"/>
                  </a:cxn>
                  <a:cxn ang="0">
                    <a:pos x="120" y="36"/>
                  </a:cxn>
                  <a:cxn ang="0">
                    <a:pos x="120" y="30"/>
                  </a:cxn>
                  <a:cxn ang="0">
                    <a:pos x="102" y="0"/>
                  </a:cxn>
                  <a:cxn ang="0">
                    <a:pos x="83" y="0"/>
                  </a:cxn>
                  <a:cxn ang="0">
                    <a:pos x="44" y="0"/>
                  </a:cxn>
                  <a:cxn ang="0">
                    <a:pos x="29" y="0"/>
                  </a:cxn>
                  <a:cxn ang="0">
                    <a:pos x="0" y="14"/>
                  </a:cxn>
                  <a:cxn ang="0">
                    <a:pos x="0" y="25"/>
                  </a:cxn>
                  <a:cxn ang="0">
                    <a:pos x="0" y="56"/>
                  </a:cxn>
                </a:cxnLst>
                <a:rect l="0" t="0" r="r" b="b"/>
                <a:pathLst>
                  <a:path w="120" h="92">
                    <a:moveTo>
                      <a:pt x="0" y="56"/>
                    </a:moveTo>
                    <a:lnTo>
                      <a:pt x="26" y="73"/>
                    </a:lnTo>
                    <a:lnTo>
                      <a:pt x="34" y="73"/>
                    </a:lnTo>
                    <a:lnTo>
                      <a:pt x="59" y="92"/>
                    </a:lnTo>
                    <a:lnTo>
                      <a:pt x="70" y="92"/>
                    </a:lnTo>
                    <a:lnTo>
                      <a:pt x="83" y="92"/>
                    </a:lnTo>
                    <a:lnTo>
                      <a:pt x="98" y="92"/>
                    </a:lnTo>
                    <a:lnTo>
                      <a:pt x="109" y="74"/>
                    </a:lnTo>
                    <a:lnTo>
                      <a:pt x="109" y="66"/>
                    </a:lnTo>
                    <a:lnTo>
                      <a:pt x="120" y="56"/>
                    </a:lnTo>
                    <a:lnTo>
                      <a:pt x="120" y="36"/>
                    </a:lnTo>
                    <a:lnTo>
                      <a:pt x="120" y="30"/>
                    </a:lnTo>
                    <a:lnTo>
                      <a:pt x="102" y="0"/>
                    </a:lnTo>
                    <a:lnTo>
                      <a:pt x="83" y="0"/>
                    </a:lnTo>
                    <a:lnTo>
                      <a:pt x="44" y="0"/>
                    </a:lnTo>
                    <a:lnTo>
                      <a:pt x="29" y="0"/>
                    </a:lnTo>
                    <a:lnTo>
                      <a:pt x="0" y="14"/>
                    </a:lnTo>
                    <a:lnTo>
                      <a:pt x="0" y="25"/>
                    </a:lnTo>
                    <a:lnTo>
                      <a:pt x="0" y="56"/>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65" name="Freeform 64">
                <a:extLst>
                  <a:ext uri="{FF2B5EF4-FFF2-40B4-BE49-F238E27FC236}">
                    <a16:creationId xmlns:a16="http://schemas.microsoft.com/office/drawing/2014/main" id="{8155883C-C437-DFBC-BD70-5E0F314975DC}"/>
                  </a:ext>
                </a:extLst>
              </p:cNvPr>
              <p:cNvSpPr>
                <a:spLocks/>
              </p:cNvSpPr>
              <p:nvPr/>
            </p:nvSpPr>
            <p:spPr bwMode="auto">
              <a:xfrm>
                <a:off x="5866169" y="4967684"/>
                <a:ext cx="28209" cy="46276"/>
              </a:xfrm>
              <a:custGeom>
                <a:avLst/>
                <a:gdLst/>
                <a:ahLst/>
                <a:cxnLst>
                  <a:cxn ang="0">
                    <a:pos x="25" y="68"/>
                  </a:cxn>
                  <a:cxn ang="0">
                    <a:pos x="25" y="51"/>
                  </a:cxn>
                  <a:cxn ang="0">
                    <a:pos x="33" y="39"/>
                  </a:cxn>
                  <a:cxn ang="0">
                    <a:pos x="44" y="27"/>
                  </a:cxn>
                  <a:cxn ang="0">
                    <a:pos x="44" y="13"/>
                  </a:cxn>
                  <a:cxn ang="0">
                    <a:pos x="44" y="0"/>
                  </a:cxn>
                  <a:cxn ang="0">
                    <a:pos x="25" y="14"/>
                  </a:cxn>
                  <a:cxn ang="0">
                    <a:pos x="0" y="39"/>
                  </a:cxn>
                  <a:cxn ang="0">
                    <a:pos x="0" y="51"/>
                  </a:cxn>
                  <a:cxn ang="0">
                    <a:pos x="0" y="63"/>
                  </a:cxn>
                  <a:cxn ang="0">
                    <a:pos x="25" y="68"/>
                  </a:cxn>
                </a:cxnLst>
                <a:rect l="0" t="0" r="r" b="b"/>
                <a:pathLst>
                  <a:path w="44" h="68">
                    <a:moveTo>
                      <a:pt x="25" y="68"/>
                    </a:moveTo>
                    <a:lnTo>
                      <a:pt x="25" y="51"/>
                    </a:lnTo>
                    <a:lnTo>
                      <a:pt x="33" y="39"/>
                    </a:lnTo>
                    <a:lnTo>
                      <a:pt x="44" y="27"/>
                    </a:lnTo>
                    <a:lnTo>
                      <a:pt x="44" y="13"/>
                    </a:lnTo>
                    <a:lnTo>
                      <a:pt x="44" y="0"/>
                    </a:lnTo>
                    <a:lnTo>
                      <a:pt x="25" y="14"/>
                    </a:lnTo>
                    <a:lnTo>
                      <a:pt x="0" y="39"/>
                    </a:lnTo>
                    <a:lnTo>
                      <a:pt x="0" y="51"/>
                    </a:lnTo>
                    <a:lnTo>
                      <a:pt x="0" y="63"/>
                    </a:lnTo>
                    <a:lnTo>
                      <a:pt x="25" y="68"/>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66" name="Freeform 65">
                <a:extLst>
                  <a:ext uri="{FF2B5EF4-FFF2-40B4-BE49-F238E27FC236}">
                    <a16:creationId xmlns:a16="http://schemas.microsoft.com/office/drawing/2014/main" id="{6BB43729-049A-50A4-282C-8D2164EE8983}"/>
                  </a:ext>
                </a:extLst>
              </p:cNvPr>
              <p:cNvSpPr>
                <a:spLocks/>
              </p:cNvSpPr>
              <p:nvPr/>
            </p:nvSpPr>
            <p:spPr bwMode="auto">
              <a:xfrm>
                <a:off x="6224837" y="5041306"/>
                <a:ext cx="98734" cy="77827"/>
              </a:xfrm>
              <a:custGeom>
                <a:avLst/>
                <a:gdLst/>
                <a:ahLst/>
                <a:cxnLst>
                  <a:cxn ang="0">
                    <a:pos x="0" y="21"/>
                  </a:cxn>
                  <a:cxn ang="0">
                    <a:pos x="17" y="21"/>
                  </a:cxn>
                  <a:cxn ang="0">
                    <a:pos x="32" y="21"/>
                  </a:cxn>
                  <a:cxn ang="0">
                    <a:pos x="32" y="8"/>
                  </a:cxn>
                  <a:cxn ang="0">
                    <a:pos x="54" y="0"/>
                  </a:cxn>
                  <a:cxn ang="0">
                    <a:pos x="74" y="0"/>
                  </a:cxn>
                  <a:cxn ang="0">
                    <a:pos x="85" y="0"/>
                  </a:cxn>
                  <a:cxn ang="0">
                    <a:pos x="96" y="10"/>
                  </a:cxn>
                  <a:cxn ang="0">
                    <a:pos x="106" y="21"/>
                  </a:cxn>
                  <a:cxn ang="0">
                    <a:pos x="118" y="44"/>
                  </a:cxn>
                  <a:cxn ang="0">
                    <a:pos x="136" y="44"/>
                  </a:cxn>
                  <a:cxn ang="0">
                    <a:pos x="149" y="74"/>
                  </a:cxn>
                  <a:cxn ang="0">
                    <a:pos x="149" y="96"/>
                  </a:cxn>
                  <a:cxn ang="0">
                    <a:pos x="149" y="111"/>
                  </a:cxn>
                  <a:cxn ang="0">
                    <a:pos x="131" y="111"/>
                  </a:cxn>
                  <a:cxn ang="0">
                    <a:pos x="115" y="94"/>
                  </a:cxn>
                  <a:cxn ang="0">
                    <a:pos x="101" y="82"/>
                  </a:cxn>
                  <a:cxn ang="0">
                    <a:pos x="74" y="94"/>
                  </a:cxn>
                  <a:cxn ang="0">
                    <a:pos x="57" y="103"/>
                  </a:cxn>
                  <a:cxn ang="0">
                    <a:pos x="38" y="89"/>
                  </a:cxn>
                  <a:cxn ang="0">
                    <a:pos x="27" y="76"/>
                  </a:cxn>
                  <a:cxn ang="0">
                    <a:pos x="0" y="56"/>
                  </a:cxn>
                  <a:cxn ang="0">
                    <a:pos x="0" y="43"/>
                  </a:cxn>
                  <a:cxn ang="0">
                    <a:pos x="0" y="21"/>
                  </a:cxn>
                </a:cxnLst>
                <a:rect l="0" t="0" r="r" b="b"/>
                <a:pathLst>
                  <a:path w="149" h="111">
                    <a:moveTo>
                      <a:pt x="0" y="21"/>
                    </a:moveTo>
                    <a:lnTo>
                      <a:pt x="17" y="21"/>
                    </a:lnTo>
                    <a:lnTo>
                      <a:pt x="32" y="21"/>
                    </a:lnTo>
                    <a:lnTo>
                      <a:pt x="32" y="8"/>
                    </a:lnTo>
                    <a:lnTo>
                      <a:pt x="54" y="0"/>
                    </a:lnTo>
                    <a:lnTo>
                      <a:pt x="74" y="0"/>
                    </a:lnTo>
                    <a:lnTo>
                      <a:pt x="85" y="0"/>
                    </a:lnTo>
                    <a:lnTo>
                      <a:pt x="96" y="10"/>
                    </a:lnTo>
                    <a:lnTo>
                      <a:pt x="106" y="21"/>
                    </a:lnTo>
                    <a:lnTo>
                      <a:pt x="118" y="44"/>
                    </a:lnTo>
                    <a:lnTo>
                      <a:pt x="136" y="44"/>
                    </a:lnTo>
                    <a:lnTo>
                      <a:pt x="149" y="74"/>
                    </a:lnTo>
                    <a:lnTo>
                      <a:pt x="149" y="96"/>
                    </a:lnTo>
                    <a:lnTo>
                      <a:pt x="149" y="111"/>
                    </a:lnTo>
                    <a:lnTo>
                      <a:pt x="131" y="111"/>
                    </a:lnTo>
                    <a:lnTo>
                      <a:pt x="115" y="94"/>
                    </a:lnTo>
                    <a:lnTo>
                      <a:pt x="101" y="82"/>
                    </a:lnTo>
                    <a:lnTo>
                      <a:pt x="74" y="94"/>
                    </a:lnTo>
                    <a:lnTo>
                      <a:pt x="57" y="103"/>
                    </a:lnTo>
                    <a:lnTo>
                      <a:pt x="38" y="89"/>
                    </a:lnTo>
                    <a:lnTo>
                      <a:pt x="27" y="76"/>
                    </a:lnTo>
                    <a:lnTo>
                      <a:pt x="0" y="56"/>
                    </a:lnTo>
                    <a:lnTo>
                      <a:pt x="0" y="43"/>
                    </a:lnTo>
                    <a:lnTo>
                      <a:pt x="0" y="21"/>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67" name="Freeform 66">
                <a:extLst>
                  <a:ext uri="{FF2B5EF4-FFF2-40B4-BE49-F238E27FC236}">
                    <a16:creationId xmlns:a16="http://schemas.microsoft.com/office/drawing/2014/main" id="{1A831C21-2A9F-CBE5-0117-6576D2C4BB5D}"/>
                  </a:ext>
                </a:extLst>
              </p:cNvPr>
              <p:cNvSpPr>
                <a:spLocks/>
              </p:cNvSpPr>
              <p:nvPr/>
            </p:nvSpPr>
            <p:spPr bwMode="auto">
              <a:xfrm>
                <a:off x="6408201" y="5138065"/>
                <a:ext cx="94704" cy="29448"/>
              </a:xfrm>
              <a:custGeom>
                <a:avLst/>
                <a:gdLst/>
                <a:ahLst/>
                <a:cxnLst>
                  <a:cxn ang="0">
                    <a:pos x="22" y="33"/>
                  </a:cxn>
                  <a:cxn ang="0">
                    <a:pos x="36" y="33"/>
                  </a:cxn>
                  <a:cxn ang="0">
                    <a:pos x="52" y="33"/>
                  </a:cxn>
                  <a:cxn ang="0">
                    <a:pos x="62" y="33"/>
                  </a:cxn>
                  <a:cxn ang="0">
                    <a:pos x="77" y="33"/>
                  </a:cxn>
                  <a:cxn ang="0">
                    <a:pos x="88" y="33"/>
                  </a:cxn>
                  <a:cxn ang="0">
                    <a:pos x="99" y="33"/>
                  </a:cxn>
                  <a:cxn ang="0">
                    <a:pos x="99" y="43"/>
                  </a:cxn>
                  <a:cxn ang="0">
                    <a:pos x="111" y="38"/>
                  </a:cxn>
                  <a:cxn ang="0">
                    <a:pos x="140" y="19"/>
                  </a:cxn>
                  <a:cxn ang="0">
                    <a:pos x="80" y="19"/>
                  </a:cxn>
                  <a:cxn ang="0">
                    <a:pos x="68" y="0"/>
                  </a:cxn>
                  <a:cxn ang="0">
                    <a:pos x="47" y="0"/>
                  </a:cxn>
                  <a:cxn ang="0">
                    <a:pos x="7" y="0"/>
                  </a:cxn>
                  <a:cxn ang="0">
                    <a:pos x="0" y="0"/>
                  </a:cxn>
                  <a:cxn ang="0">
                    <a:pos x="0" y="11"/>
                  </a:cxn>
                  <a:cxn ang="0">
                    <a:pos x="0" y="21"/>
                  </a:cxn>
                  <a:cxn ang="0">
                    <a:pos x="0" y="29"/>
                  </a:cxn>
                  <a:cxn ang="0">
                    <a:pos x="22" y="33"/>
                  </a:cxn>
                </a:cxnLst>
                <a:rect l="0" t="0" r="r" b="b"/>
                <a:pathLst>
                  <a:path w="140" h="43">
                    <a:moveTo>
                      <a:pt x="22" y="33"/>
                    </a:moveTo>
                    <a:lnTo>
                      <a:pt x="36" y="33"/>
                    </a:lnTo>
                    <a:lnTo>
                      <a:pt x="52" y="33"/>
                    </a:lnTo>
                    <a:lnTo>
                      <a:pt x="62" y="33"/>
                    </a:lnTo>
                    <a:lnTo>
                      <a:pt x="77" y="33"/>
                    </a:lnTo>
                    <a:lnTo>
                      <a:pt x="88" y="33"/>
                    </a:lnTo>
                    <a:lnTo>
                      <a:pt x="99" y="33"/>
                    </a:lnTo>
                    <a:lnTo>
                      <a:pt x="99" y="43"/>
                    </a:lnTo>
                    <a:lnTo>
                      <a:pt x="111" y="38"/>
                    </a:lnTo>
                    <a:lnTo>
                      <a:pt x="140" y="19"/>
                    </a:lnTo>
                    <a:lnTo>
                      <a:pt x="80" y="19"/>
                    </a:lnTo>
                    <a:lnTo>
                      <a:pt x="68" y="0"/>
                    </a:lnTo>
                    <a:lnTo>
                      <a:pt x="47" y="0"/>
                    </a:lnTo>
                    <a:lnTo>
                      <a:pt x="7" y="0"/>
                    </a:lnTo>
                    <a:lnTo>
                      <a:pt x="0" y="0"/>
                    </a:lnTo>
                    <a:lnTo>
                      <a:pt x="0" y="11"/>
                    </a:lnTo>
                    <a:lnTo>
                      <a:pt x="0" y="21"/>
                    </a:lnTo>
                    <a:lnTo>
                      <a:pt x="0" y="29"/>
                    </a:lnTo>
                    <a:lnTo>
                      <a:pt x="22" y="33"/>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68" name="Freeform 67">
                <a:extLst>
                  <a:ext uri="{FF2B5EF4-FFF2-40B4-BE49-F238E27FC236}">
                    <a16:creationId xmlns:a16="http://schemas.microsoft.com/office/drawing/2014/main" id="{31FC1EA8-E2FC-732C-FFDE-D16EAB1049FA}"/>
                  </a:ext>
                </a:extLst>
              </p:cNvPr>
              <p:cNvSpPr>
                <a:spLocks/>
              </p:cNvSpPr>
              <p:nvPr/>
            </p:nvSpPr>
            <p:spPr bwMode="auto">
              <a:xfrm>
                <a:off x="6446486" y="5186444"/>
                <a:ext cx="32239" cy="39965"/>
              </a:xfrm>
              <a:custGeom>
                <a:avLst/>
                <a:gdLst/>
                <a:ahLst/>
                <a:cxnLst>
                  <a:cxn ang="0">
                    <a:pos x="28" y="57"/>
                  </a:cxn>
                  <a:cxn ang="0">
                    <a:pos x="48" y="43"/>
                  </a:cxn>
                  <a:cxn ang="0">
                    <a:pos x="48" y="31"/>
                  </a:cxn>
                  <a:cxn ang="0">
                    <a:pos x="38" y="16"/>
                  </a:cxn>
                  <a:cxn ang="0">
                    <a:pos x="28" y="0"/>
                  </a:cxn>
                  <a:cxn ang="0">
                    <a:pos x="13" y="0"/>
                  </a:cxn>
                  <a:cxn ang="0">
                    <a:pos x="0" y="0"/>
                  </a:cxn>
                  <a:cxn ang="0">
                    <a:pos x="0" y="7"/>
                  </a:cxn>
                  <a:cxn ang="0">
                    <a:pos x="0" y="17"/>
                  </a:cxn>
                  <a:cxn ang="0">
                    <a:pos x="13" y="28"/>
                  </a:cxn>
                  <a:cxn ang="0">
                    <a:pos x="13" y="48"/>
                  </a:cxn>
                  <a:cxn ang="0">
                    <a:pos x="28" y="57"/>
                  </a:cxn>
                </a:cxnLst>
                <a:rect l="0" t="0" r="r" b="b"/>
                <a:pathLst>
                  <a:path w="48" h="57">
                    <a:moveTo>
                      <a:pt x="28" y="57"/>
                    </a:moveTo>
                    <a:lnTo>
                      <a:pt x="48" y="43"/>
                    </a:lnTo>
                    <a:lnTo>
                      <a:pt x="48" y="31"/>
                    </a:lnTo>
                    <a:lnTo>
                      <a:pt x="38" y="16"/>
                    </a:lnTo>
                    <a:lnTo>
                      <a:pt x="28" y="0"/>
                    </a:lnTo>
                    <a:lnTo>
                      <a:pt x="13" y="0"/>
                    </a:lnTo>
                    <a:lnTo>
                      <a:pt x="0" y="0"/>
                    </a:lnTo>
                    <a:lnTo>
                      <a:pt x="0" y="7"/>
                    </a:lnTo>
                    <a:lnTo>
                      <a:pt x="0" y="17"/>
                    </a:lnTo>
                    <a:lnTo>
                      <a:pt x="13" y="28"/>
                    </a:lnTo>
                    <a:lnTo>
                      <a:pt x="13" y="48"/>
                    </a:lnTo>
                    <a:lnTo>
                      <a:pt x="28" y="57"/>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69" name="Freeform 68">
                <a:extLst>
                  <a:ext uri="{FF2B5EF4-FFF2-40B4-BE49-F238E27FC236}">
                    <a16:creationId xmlns:a16="http://schemas.microsoft.com/office/drawing/2014/main" id="{E9DCFF4A-C669-28EC-FC10-8356F8EE1B5D}"/>
                  </a:ext>
                </a:extLst>
              </p:cNvPr>
              <p:cNvSpPr>
                <a:spLocks/>
              </p:cNvSpPr>
              <p:nvPr/>
            </p:nvSpPr>
            <p:spPr bwMode="auto">
              <a:xfrm>
                <a:off x="6512980" y="5167513"/>
                <a:ext cx="116870" cy="84138"/>
              </a:xfrm>
              <a:custGeom>
                <a:avLst/>
                <a:gdLst/>
                <a:ahLst/>
                <a:cxnLst>
                  <a:cxn ang="0">
                    <a:pos x="68" y="121"/>
                  </a:cxn>
                  <a:cxn ang="0">
                    <a:pos x="84" y="121"/>
                  </a:cxn>
                  <a:cxn ang="0">
                    <a:pos x="123" y="121"/>
                  </a:cxn>
                  <a:cxn ang="0">
                    <a:pos x="123" y="112"/>
                  </a:cxn>
                  <a:cxn ang="0">
                    <a:pos x="142" y="112"/>
                  </a:cxn>
                  <a:cxn ang="0">
                    <a:pos x="157" y="112"/>
                  </a:cxn>
                  <a:cxn ang="0">
                    <a:pos x="175" y="94"/>
                  </a:cxn>
                  <a:cxn ang="0">
                    <a:pos x="175" y="65"/>
                  </a:cxn>
                  <a:cxn ang="0">
                    <a:pos x="136" y="43"/>
                  </a:cxn>
                  <a:cxn ang="0">
                    <a:pos x="111" y="26"/>
                  </a:cxn>
                  <a:cxn ang="0">
                    <a:pos x="95" y="26"/>
                  </a:cxn>
                  <a:cxn ang="0">
                    <a:pos x="68" y="26"/>
                  </a:cxn>
                  <a:cxn ang="0">
                    <a:pos x="68" y="33"/>
                  </a:cxn>
                  <a:cxn ang="0">
                    <a:pos x="49" y="26"/>
                  </a:cxn>
                  <a:cxn ang="0">
                    <a:pos x="36" y="17"/>
                  </a:cxn>
                  <a:cxn ang="0">
                    <a:pos x="18" y="0"/>
                  </a:cxn>
                  <a:cxn ang="0">
                    <a:pos x="0" y="0"/>
                  </a:cxn>
                  <a:cxn ang="0">
                    <a:pos x="0" y="13"/>
                  </a:cxn>
                  <a:cxn ang="0">
                    <a:pos x="0" y="26"/>
                  </a:cxn>
                  <a:cxn ang="0">
                    <a:pos x="0" y="39"/>
                  </a:cxn>
                  <a:cxn ang="0">
                    <a:pos x="0" y="54"/>
                  </a:cxn>
                  <a:cxn ang="0">
                    <a:pos x="23" y="60"/>
                  </a:cxn>
                  <a:cxn ang="0">
                    <a:pos x="53" y="60"/>
                  </a:cxn>
                  <a:cxn ang="0">
                    <a:pos x="49" y="83"/>
                  </a:cxn>
                  <a:cxn ang="0">
                    <a:pos x="52" y="107"/>
                  </a:cxn>
                  <a:cxn ang="0">
                    <a:pos x="60" y="121"/>
                  </a:cxn>
                  <a:cxn ang="0">
                    <a:pos x="68" y="121"/>
                  </a:cxn>
                </a:cxnLst>
                <a:rect l="0" t="0" r="r" b="b"/>
                <a:pathLst>
                  <a:path w="175" h="121">
                    <a:moveTo>
                      <a:pt x="68" y="121"/>
                    </a:moveTo>
                    <a:lnTo>
                      <a:pt x="84" y="121"/>
                    </a:lnTo>
                    <a:lnTo>
                      <a:pt x="123" y="121"/>
                    </a:lnTo>
                    <a:lnTo>
                      <a:pt x="123" y="112"/>
                    </a:lnTo>
                    <a:lnTo>
                      <a:pt x="142" y="112"/>
                    </a:lnTo>
                    <a:lnTo>
                      <a:pt x="157" y="112"/>
                    </a:lnTo>
                    <a:lnTo>
                      <a:pt x="175" y="94"/>
                    </a:lnTo>
                    <a:lnTo>
                      <a:pt x="175" y="65"/>
                    </a:lnTo>
                    <a:lnTo>
                      <a:pt x="136" y="43"/>
                    </a:lnTo>
                    <a:lnTo>
                      <a:pt x="111" y="26"/>
                    </a:lnTo>
                    <a:lnTo>
                      <a:pt x="95" y="26"/>
                    </a:lnTo>
                    <a:lnTo>
                      <a:pt x="68" y="26"/>
                    </a:lnTo>
                    <a:lnTo>
                      <a:pt x="68" y="33"/>
                    </a:lnTo>
                    <a:lnTo>
                      <a:pt x="49" y="26"/>
                    </a:lnTo>
                    <a:lnTo>
                      <a:pt x="36" y="17"/>
                    </a:lnTo>
                    <a:lnTo>
                      <a:pt x="18" y="0"/>
                    </a:lnTo>
                    <a:lnTo>
                      <a:pt x="0" y="0"/>
                    </a:lnTo>
                    <a:lnTo>
                      <a:pt x="0" y="13"/>
                    </a:lnTo>
                    <a:lnTo>
                      <a:pt x="0" y="26"/>
                    </a:lnTo>
                    <a:lnTo>
                      <a:pt x="0" y="39"/>
                    </a:lnTo>
                    <a:lnTo>
                      <a:pt x="0" y="54"/>
                    </a:lnTo>
                    <a:lnTo>
                      <a:pt x="23" y="60"/>
                    </a:lnTo>
                    <a:lnTo>
                      <a:pt x="53" y="60"/>
                    </a:lnTo>
                    <a:lnTo>
                      <a:pt x="49" y="83"/>
                    </a:lnTo>
                    <a:lnTo>
                      <a:pt x="52" y="107"/>
                    </a:lnTo>
                    <a:lnTo>
                      <a:pt x="60" y="121"/>
                    </a:lnTo>
                    <a:lnTo>
                      <a:pt x="68" y="121"/>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70" name="Freeform 69">
                <a:extLst>
                  <a:ext uri="{FF2B5EF4-FFF2-40B4-BE49-F238E27FC236}">
                    <a16:creationId xmlns:a16="http://schemas.microsoft.com/office/drawing/2014/main" id="{26A7AE6B-8B13-3BDC-F669-59EE5724C6BA}"/>
                  </a:ext>
                </a:extLst>
              </p:cNvPr>
              <p:cNvSpPr>
                <a:spLocks/>
              </p:cNvSpPr>
              <p:nvPr/>
            </p:nvSpPr>
            <p:spPr bwMode="auto">
              <a:xfrm>
                <a:off x="6619776" y="5321066"/>
                <a:ext cx="233739" cy="262933"/>
              </a:xfrm>
              <a:custGeom>
                <a:avLst/>
                <a:gdLst/>
                <a:ahLst/>
                <a:cxnLst>
                  <a:cxn ang="0">
                    <a:pos x="57" y="61"/>
                  </a:cxn>
                  <a:cxn ang="0">
                    <a:pos x="47" y="23"/>
                  </a:cxn>
                  <a:cxn ang="0">
                    <a:pos x="47" y="11"/>
                  </a:cxn>
                  <a:cxn ang="0">
                    <a:pos x="47" y="0"/>
                  </a:cxn>
                  <a:cxn ang="0">
                    <a:pos x="57" y="0"/>
                  </a:cxn>
                  <a:cxn ang="0">
                    <a:pos x="76" y="0"/>
                  </a:cxn>
                  <a:cxn ang="0">
                    <a:pos x="104" y="18"/>
                  </a:cxn>
                  <a:cxn ang="0">
                    <a:pos x="128" y="41"/>
                  </a:cxn>
                  <a:cxn ang="0">
                    <a:pos x="128" y="41"/>
                  </a:cxn>
                  <a:cxn ang="0">
                    <a:pos x="133" y="42"/>
                  </a:cxn>
                  <a:cxn ang="0">
                    <a:pos x="144" y="43"/>
                  </a:cxn>
                  <a:cxn ang="0">
                    <a:pos x="144" y="43"/>
                  </a:cxn>
                  <a:cxn ang="0">
                    <a:pos x="160" y="43"/>
                  </a:cxn>
                  <a:cxn ang="0">
                    <a:pos x="160" y="43"/>
                  </a:cxn>
                  <a:cxn ang="0">
                    <a:pos x="183" y="43"/>
                  </a:cxn>
                  <a:cxn ang="0">
                    <a:pos x="229" y="61"/>
                  </a:cxn>
                  <a:cxn ang="0">
                    <a:pos x="255" y="88"/>
                  </a:cxn>
                  <a:cxn ang="0">
                    <a:pos x="255" y="107"/>
                  </a:cxn>
                  <a:cxn ang="0">
                    <a:pos x="265" y="149"/>
                  </a:cxn>
                  <a:cxn ang="0">
                    <a:pos x="278" y="149"/>
                  </a:cxn>
                  <a:cxn ang="0">
                    <a:pos x="287" y="149"/>
                  </a:cxn>
                  <a:cxn ang="0">
                    <a:pos x="287" y="174"/>
                  </a:cxn>
                  <a:cxn ang="0">
                    <a:pos x="301" y="174"/>
                  </a:cxn>
                  <a:cxn ang="0">
                    <a:pos x="319" y="192"/>
                  </a:cxn>
                  <a:cxn ang="0">
                    <a:pos x="346" y="192"/>
                  </a:cxn>
                  <a:cxn ang="0">
                    <a:pos x="319" y="227"/>
                  </a:cxn>
                  <a:cxn ang="0">
                    <a:pos x="302" y="238"/>
                  </a:cxn>
                  <a:cxn ang="0">
                    <a:pos x="278" y="275"/>
                  </a:cxn>
                  <a:cxn ang="0">
                    <a:pos x="250" y="286"/>
                  </a:cxn>
                  <a:cxn ang="0">
                    <a:pos x="197" y="286"/>
                  </a:cxn>
                  <a:cxn ang="0">
                    <a:pos x="186" y="302"/>
                  </a:cxn>
                  <a:cxn ang="0">
                    <a:pos x="150" y="302"/>
                  </a:cxn>
                  <a:cxn ang="0">
                    <a:pos x="139" y="333"/>
                  </a:cxn>
                  <a:cxn ang="0">
                    <a:pos x="133" y="354"/>
                  </a:cxn>
                  <a:cxn ang="0">
                    <a:pos x="123" y="365"/>
                  </a:cxn>
                  <a:cxn ang="0">
                    <a:pos x="115" y="375"/>
                  </a:cxn>
                  <a:cxn ang="0">
                    <a:pos x="100" y="375"/>
                  </a:cxn>
                  <a:cxn ang="0">
                    <a:pos x="87" y="353"/>
                  </a:cxn>
                  <a:cxn ang="0">
                    <a:pos x="55" y="336"/>
                  </a:cxn>
                  <a:cxn ang="0">
                    <a:pos x="36" y="321"/>
                  </a:cxn>
                  <a:cxn ang="0">
                    <a:pos x="36" y="310"/>
                  </a:cxn>
                  <a:cxn ang="0">
                    <a:pos x="36" y="296"/>
                  </a:cxn>
                  <a:cxn ang="0">
                    <a:pos x="36" y="279"/>
                  </a:cxn>
                  <a:cxn ang="0">
                    <a:pos x="36" y="265"/>
                  </a:cxn>
                  <a:cxn ang="0">
                    <a:pos x="36" y="231"/>
                  </a:cxn>
                  <a:cxn ang="0">
                    <a:pos x="36" y="221"/>
                  </a:cxn>
                  <a:cxn ang="0">
                    <a:pos x="36" y="200"/>
                  </a:cxn>
                  <a:cxn ang="0">
                    <a:pos x="15" y="164"/>
                  </a:cxn>
                  <a:cxn ang="0">
                    <a:pos x="0" y="153"/>
                  </a:cxn>
                  <a:cxn ang="0">
                    <a:pos x="0" y="135"/>
                  </a:cxn>
                  <a:cxn ang="0">
                    <a:pos x="0" y="127"/>
                  </a:cxn>
                  <a:cxn ang="0">
                    <a:pos x="15" y="111"/>
                  </a:cxn>
                  <a:cxn ang="0">
                    <a:pos x="36" y="103"/>
                  </a:cxn>
                  <a:cxn ang="0">
                    <a:pos x="57" y="88"/>
                  </a:cxn>
                  <a:cxn ang="0">
                    <a:pos x="57" y="61"/>
                  </a:cxn>
                </a:cxnLst>
                <a:rect l="0" t="0" r="r" b="b"/>
                <a:pathLst>
                  <a:path w="346" h="375">
                    <a:moveTo>
                      <a:pt x="57" y="61"/>
                    </a:moveTo>
                    <a:lnTo>
                      <a:pt x="47" y="23"/>
                    </a:lnTo>
                    <a:lnTo>
                      <a:pt x="47" y="11"/>
                    </a:lnTo>
                    <a:lnTo>
                      <a:pt x="47" y="0"/>
                    </a:lnTo>
                    <a:lnTo>
                      <a:pt x="57" y="0"/>
                    </a:lnTo>
                    <a:lnTo>
                      <a:pt x="76" y="0"/>
                    </a:lnTo>
                    <a:lnTo>
                      <a:pt x="104" y="18"/>
                    </a:lnTo>
                    <a:lnTo>
                      <a:pt x="128" y="41"/>
                    </a:lnTo>
                    <a:lnTo>
                      <a:pt x="128" y="41"/>
                    </a:lnTo>
                    <a:lnTo>
                      <a:pt x="133" y="42"/>
                    </a:lnTo>
                    <a:lnTo>
                      <a:pt x="144" y="43"/>
                    </a:lnTo>
                    <a:lnTo>
                      <a:pt x="144" y="43"/>
                    </a:lnTo>
                    <a:lnTo>
                      <a:pt x="160" y="43"/>
                    </a:lnTo>
                    <a:lnTo>
                      <a:pt x="160" y="43"/>
                    </a:lnTo>
                    <a:lnTo>
                      <a:pt x="183" y="43"/>
                    </a:lnTo>
                    <a:lnTo>
                      <a:pt x="229" y="61"/>
                    </a:lnTo>
                    <a:lnTo>
                      <a:pt x="255" y="88"/>
                    </a:lnTo>
                    <a:lnTo>
                      <a:pt x="255" y="107"/>
                    </a:lnTo>
                    <a:lnTo>
                      <a:pt x="265" y="149"/>
                    </a:lnTo>
                    <a:lnTo>
                      <a:pt x="278" y="149"/>
                    </a:lnTo>
                    <a:lnTo>
                      <a:pt x="287" y="149"/>
                    </a:lnTo>
                    <a:lnTo>
                      <a:pt x="287" y="174"/>
                    </a:lnTo>
                    <a:lnTo>
                      <a:pt x="301" y="174"/>
                    </a:lnTo>
                    <a:lnTo>
                      <a:pt x="319" y="192"/>
                    </a:lnTo>
                    <a:lnTo>
                      <a:pt x="346" y="192"/>
                    </a:lnTo>
                    <a:lnTo>
                      <a:pt x="319" y="227"/>
                    </a:lnTo>
                    <a:lnTo>
                      <a:pt x="302" y="238"/>
                    </a:lnTo>
                    <a:lnTo>
                      <a:pt x="278" y="275"/>
                    </a:lnTo>
                    <a:lnTo>
                      <a:pt x="250" y="286"/>
                    </a:lnTo>
                    <a:lnTo>
                      <a:pt x="197" y="286"/>
                    </a:lnTo>
                    <a:lnTo>
                      <a:pt x="186" y="302"/>
                    </a:lnTo>
                    <a:lnTo>
                      <a:pt x="150" y="302"/>
                    </a:lnTo>
                    <a:lnTo>
                      <a:pt x="139" y="333"/>
                    </a:lnTo>
                    <a:lnTo>
                      <a:pt x="133" y="354"/>
                    </a:lnTo>
                    <a:lnTo>
                      <a:pt x="123" y="365"/>
                    </a:lnTo>
                    <a:lnTo>
                      <a:pt x="115" y="375"/>
                    </a:lnTo>
                    <a:lnTo>
                      <a:pt x="100" y="375"/>
                    </a:lnTo>
                    <a:lnTo>
                      <a:pt x="87" y="353"/>
                    </a:lnTo>
                    <a:lnTo>
                      <a:pt x="55" y="336"/>
                    </a:lnTo>
                    <a:lnTo>
                      <a:pt x="36" y="321"/>
                    </a:lnTo>
                    <a:lnTo>
                      <a:pt x="36" y="310"/>
                    </a:lnTo>
                    <a:lnTo>
                      <a:pt x="36" y="296"/>
                    </a:lnTo>
                    <a:lnTo>
                      <a:pt x="36" y="279"/>
                    </a:lnTo>
                    <a:lnTo>
                      <a:pt x="36" y="265"/>
                    </a:lnTo>
                    <a:lnTo>
                      <a:pt x="36" y="231"/>
                    </a:lnTo>
                    <a:lnTo>
                      <a:pt x="36" y="221"/>
                    </a:lnTo>
                    <a:lnTo>
                      <a:pt x="36" y="200"/>
                    </a:lnTo>
                    <a:lnTo>
                      <a:pt x="15" y="164"/>
                    </a:lnTo>
                    <a:lnTo>
                      <a:pt x="0" y="153"/>
                    </a:lnTo>
                    <a:lnTo>
                      <a:pt x="0" y="135"/>
                    </a:lnTo>
                    <a:lnTo>
                      <a:pt x="0" y="127"/>
                    </a:lnTo>
                    <a:lnTo>
                      <a:pt x="15" y="111"/>
                    </a:lnTo>
                    <a:lnTo>
                      <a:pt x="36" y="103"/>
                    </a:lnTo>
                    <a:lnTo>
                      <a:pt x="57" y="88"/>
                    </a:lnTo>
                    <a:lnTo>
                      <a:pt x="57" y="61"/>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grpSp>
      </p:grpSp>
      <p:sp>
        <p:nvSpPr>
          <p:cNvPr id="74" name="Great value on amazing price">
            <a:extLst>
              <a:ext uri="{FF2B5EF4-FFF2-40B4-BE49-F238E27FC236}">
                <a16:creationId xmlns:a16="http://schemas.microsoft.com/office/drawing/2014/main" id="{8417AE55-0BD2-36F7-78BF-882B62FAB0A9}"/>
              </a:ext>
            </a:extLst>
          </p:cNvPr>
          <p:cNvSpPr txBox="1"/>
          <p:nvPr/>
        </p:nvSpPr>
        <p:spPr>
          <a:xfrm>
            <a:off x="454704" y="1316968"/>
            <a:ext cx="4042679" cy="6052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b">
            <a:spAutoFit/>
          </a:bodyPr>
          <a:lstStyle>
            <a:lvl1pPr>
              <a:lnSpc>
                <a:spcPct val="80000"/>
              </a:lnSpc>
              <a:defRPr sz="7500" spc="0">
                <a:latin typeface="+mn-lt"/>
                <a:ea typeface="+mn-ea"/>
                <a:cs typeface="+mn-cs"/>
                <a:sym typeface="Bebas Regular"/>
              </a:defRPr>
            </a:lvl1pPr>
          </a:lstStyle>
          <a:p>
            <a:pPr algn="ctr">
              <a:lnSpc>
                <a:spcPct val="90000"/>
              </a:lnSpc>
            </a:pPr>
            <a:r>
              <a:rPr lang="en-US" sz="4000">
                <a:solidFill>
                  <a:schemeClr val="accent1"/>
                </a:solidFill>
                <a:latin typeface="Open Sans" panose="020B0606030504020204" pitchFamily="34" charset="0"/>
                <a:ea typeface="Open Sans" panose="020B0606030504020204" pitchFamily="34" charset="0"/>
                <a:cs typeface="Open Sans" panose="020B0606030504020204" pitchFamily="34" charset="0"/>
              </a:rPr>
              <a:t>HRSN Guidance</a:t>
            </a:r>
            <a:endParaRPr sz="400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5" name="Lorem ipsum dolor sit amet, consectetur adipiscing , sed do eiusmod tempor. ipsum dolor sit amet, consectetur, sed do eiusmod tempor">
            <a:extLst>
              <a:ext uri="{FF2B5EF4-FFF2-40B4-BE49-F238E27FC236}">
                <a16:creationId xmlns:a16="http://schemas.microsoft.com/office/drawing/2014/main" id="{9230D5C9-BBCE-9EC7-DABE-B2F42AB0DE96}"/>
              </a:ext>
            </a:extLst>
          </p:cNvPr>
          <p:cNvSpPr txBox="1"/>
          <p:nvPr/>
        </p:nvSpPr>
        <p:spPr>
          <a:xfrm>
            <a:off x="454704" y="2142767"/>
            <a:ext cx="1758148" cy="30675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p>
            <a:r>
              <a:rPr lang="en-US" sz="1400"/>
              <a:t>Recission of Medicaid 1115 HRSN guidance. HRSN services will be considered for renewal on case-by-case basis. Affects:</a:t>
            </a:r>
          </a:p>
          <a:p>
            <a:endParaRPr lang="en-US" sz="1400"/>
          </a:p>
          <a:p>
            <a:pPr marL="285750" indent="-285750">
              <a:buFont typeface="Arial" panose="020B0604020202020204" pitchFamily="34" charset="0"/>
              <a:buChar char="•"/>
            </a:pPr>
            <a:r>
              <a:rPr lang="en-US" sz="1400"/>
              <a:t>Housing</a:t>
            </a:r>
          </a:p>
          <a:p>
            <a:pPr marL="285750" indent="-285750">
              <a:buFont typeface="Arial" panose="020B0604020202020204" pitchFamily="34" charset="0"/>
              <a:buChar char="•"/>
            </a:pPr>
            <a:r>
              <a:rPr lang="en-US" sz="1400"/>
              <a:t>Nutrition</a:t>
            </a:r>
          </a:p>
          <a:p>
            <a:pPr marL="285750" indent="-285750">
              <a:buFont typeface="Arial" panose="020B0604020202020204" pitchFamily="34" charset="0"/>
              <a:buChar char="•"/>
            </a:pPr>
            <a:r>
              <a:rPr lang="en-US" sz="1400"/>
              <a:t>Employment</a:t>
            </a:r>
          </a:p>
          <a:p>
            <a:pPr marL="285750" indent="-285750">
              <a:buFont typeface="Arial" panose="020B0604020202020204" pitchFamily="34" charset="0"/>
              <a:buChar char="•"/>
            </a:pPr>
            <a:r>
              <a:rPr lang="en-US" sz="1400"/>
              <a:t>Medical Respite</a:t>
            </a:r>
          </a:p>
          <a:p>
            <a:pPr marL="285750" indent="-285750">
              <a:buFont typeface="Arial" panose="020B0604020202020204" pitchFamily="34" charset="0"/>
              <a:buChar char="•"/>
            </a:pPr>
            <a:r>
              <a:rPr lang="en-US" sz="1400"/>
              <a:t>Infrastructure funding for delivery system</a:t>
            </a:r>
          </a:p>
        </p:txBody>
      </p:sp>
      <p:sp>
        <p:nvSpPr>
          <p:cNvPr id="4" name="TextBox 3">
            <a:extLst>
              <a:ext uri="{FF2B5EF4-FFF2-40B4-BE49-F238E27FC236}">
                <a16:creationId xmlns:a16="http://schemas.microsoft.com/office/drawing/2014/main" id="{66C6CDD3-FF60-33ED-3362-0EF2F7208EBC}"/>
              </a:ext>
            </a:extLst>
          </p:cNvPr>
          <p:cNvSpPr txBox="1"/>
          <p:nvPr/>
        </p:nvSpPr>
        <p:spPr>
          <a:xfrm>
            <a:off x="384048" y="5811560"/>
            <a:ext cx="6893604" cy="1046440"/>
          </a:xfrm>
          <a:prstGeom prst="rect">
            <a:avLst/>
          </a:prstGeom>
          <a:noFill/>
        </p:spPr>
        <p:txBody>
          <a:bodyPr wrap="square" rtlCol="0">
            <a:spAutoFit/>
          </a:bodyPr>
          <a:lstStyle/>
          <a:p>
            <a:r>
              <a:rPr lang="en-US" sz="1000"/>
              <a:t>Populations affected: people experiencing homelessness; or with low housing security;  </a:t>
            </a:r>
          </a:p>
          <a:p>
            <a:r>
              <a:rPr lang="en-US" sz="1000"/>
              <a:t>people with BH needs (SMI, SUD); low/no food security and high-risk pregnancy; post-partum;</a:t>
            </a:r>
          </a:p>
          <a:p>
            <a:r>
              <a:rPr lang="en-US" sz="1000"/>
              <a:t>high utilizers; justice involved, </a:t>
            </a:r>
            <a:r>
              <a:rPr lang="en-US" sz="1000" err="1"/>
              <a:t>etc</a:t>
            </a:r>
            <a:br>
              <a:rPr lang="en-US" sz="1000"/>
            </a:br>
            <a:br>
              <a:rPr lang="en-US" sz="1000"/>
            </a:br>
            <a:r>
              <a:rPr lang="en-US" sz="1000"/>
              <a:t>Source: </a:t>
            </a:r>
            <a:r>
              <a:rPr lang="en-US" sz="1000">
                <a:hlinkClick r:id="rId2"/>
              </a:rPr>
              <a:t>https://www.medicaid.gov/medicaid/section-1115-demonstrations/about-section-1115-demonstrations</a:t>
            </a:r>
            <a:r>
              <a:rPr lang="en-US" sz="1000"/>
              <a:t>  </a:t>
            </a:r>
          </a:p>
          <a:p>
            <a:endParaRPr lang="en-US" sz="1200"/>
          </a:p>
        </p:txBody>
      </p:sp>
      <p:grpSp>
        <p:nvGrpSpPr>
          <p:cNvPr id="8" name="Group 7">
            <a:extLst>
              <a:ext uri="{FF2B5EF4-FFF2-40B4-BE49-F238E27FC236}">
                <a16:creationId xmlns:a16="http://schemas.microsoft.com/office/drawing/2014/main" id="{BB1F12E4-08B1-3883-1C21-53264427A282}"/>
              </a:ext>
            </a:extLst>
          </p:cNvPr>
          <p:cNvGrpSpPr/>
          <p:nvPr/>
        </p:nvGrpSpPr>
        <p:grpSpPr>
          <a:xfrm>
            <a:off x="7759860" y="2536477"/>
            <a:ext cx="3640299" cy="2481453"/>
            <a:chOff x="4115139" y="1236137"/>
            <a:chExt cx="6433871" cy="4385725"/>
          </a:xfrm>
        </p:grpSpPr>
        <p:sp>
          <p:nvSpPr>
            <p:cNvPr id="72" name="Freeform 8">
              <a:extLst>
                <a:ext uri="{FF2B5EF4-FFF2-40B4-BE49-F238E27FC236}">
                  <a16:creationId xmlns:a16="http://schemas.microsoft.com/office/drawing/2014/main" id="{5061C0FF-31DC-1D73-0A80-0A25D774CA5A}"/>
                </a:ext>
              </a:extLst>
            </p:cNvPr>
            <p:cNvSpPr>
              <a:spLocks/>
            </p:cNvSpPr>
            <p:nvPr/>
          </p:nvSpPr>
          <p:spPr bwMode="auto">
            <a:xfrm>
              <a:off x="4600753" y="1236137"/>
              <a:ext cx="803982" cy="620521"/>
            </a:xfrm>
            <a:custGeom>
              <a:avLst/>
              <a:gdLst/>
              <a:ahLst/>
              <a:cxnLst>
                <a:cxn ang="0">
                  <a:pos x="1178" y="303"/>
                </a:cxn>
                <a:cxn ang="0">
                  <a:pos x="1092" y="679"/>
                </a:cxn>
                <a:cxn ang="0">
                  <a:pos x="1063" y="779"/>
                </a:cxn>
                <a:cxn ang="0">
                  <a:pos x="1054" y="794"/>
                </a:cxn>
                <a:cxn ang="0">
                  <a:pos x="1061" y="813"/>
                </a:cxn>
                <a:cxn ang="0">
                  <a:pos x="1064" y="830"/>
                </a:cxn>
                <a:cxn ang="0">
                  <a:pos x="1056" y="879"/>
                </a:cxn>
                <a:cxn ang="0">
                  <a:pos x="699" y="800"/>
                </a:cxn>
                <a:cxn ang="0">
                  <a:pos x="635" y="804"/>
                </a:cxn>
                <a:cxn ang="0">
                  <a:pos x="473" y="804"/>
                </a:cxn>
                <a:cxn ang="0">
                  <a:pos x="437" y="804"/>
                </a:cxn>
                <a:cxn ang="0">
                  <a:pos x="402" y="794"/>
                </a:cxn>
                <a:cxn ang="0">
                  <a:pos x="374" y="775"/>
                </a:cxn>
                <a:cxn ang="0">
                  <a:pos x="306" y="755"/>
                </a:cxn>
                <a:cxn ang="0">
                  <a:pos x="186" y="752"/>
                </a:cxn>
                <a:cxn ang="0">
                  <a:pos x="157" y="719"/>
                </a:cxn>
                <a:cxn ang="0">
                  <a:pos x="165" y="679"/>
                </a:cxn>
                <a:cxn ang="0">
                  <a:pos x="164" y="648"/>
                </a:cxn>
                <a:cxn ang="0">
                  <a:pos x="152" y="614"/>
                </a:cxn>
                <a:cxn ang="0">
                  <a:pos x="139" y="598"/>
                </a:cxn>
                <a:cxn ang="0">
                  <a:pos x="94" y="584"/>
                </a:cxn>
                <a:cxn ang="0">
                  <a:pos x="90" y="572"/>
                </a:cxn>
                <a:cxn ang="0">
                  <a:pos x="77" y="561"/>
                </a:cxn>
                <a:cxn ang="0">
                  <a:pos x="48" y="560"/>
                </a:cxn>
                <a:cxn ang="0">
                  <a:pos x="4" y="507"/>
                </a:cxn>
                <a:cxn ang="0">
                  <a:pos x="23" y="487"/>
                </a:cxn>
                <a:cxn ang="0">
                  <a:pos x="33" y="469"/>
                </a:cxn>
                <a:cxn ang="0">
                  <a:pos x="41" y="447"/>
                </a:cxn>
                <a:cxn ang="0">
                  <a:pos x="66" y="404"/>
                </a:cxn>
                <a:cxn ang="0">
                  <a:pos x="37" y="362"/>
                </a:cxn>
                <a:cxn ang="0">
                  <a:pos x="37" y="275"/>
                </a:cxn>
                <a:cxn ang="0">
                  <a:pos x="14" y="108"/>
                </a:cxn>
                <a:cxn ang="0">
                  <a:pos x="97" y="99"/>
                </a:cxn>
                <a:cxn ang="0">
                  <a:pos x="226" y="165"/>
                </a:cxn>
                <a:cxn ang="0">
                  <a:pos x="265" y="199"/>
                </a:cxn>
                <a:cxn ang="0">
                  <a:pos x="293" y="257"/>
                </a:cxn>
                <a:cxn ang="0">
                  <a:pos x="215" y="337"/>
                </a:cxn>
                <a:cxn ang="0">
                  <a:pos x="258" y="304"/>
                </a:cxn>
                <a:cxn ang="0">
                  <a:pos x="323" y="283"/>
                </a:cxn>
                <a:cxn ang="0">
                  <a:pos x="241" y="374"/>
                </a:cxn>
                <a:cxn ang="0">
                  <a:pos x="233" y="428"/>
                </a:cxn>
                <a:cxn ang="0">
                  <a:pos x="302" y="382"/>
                </a:cxn>
                <a:cxn ang="0">
                  <a:pos x="348" y="279"/>
                </a:cxn>
                <a:cxn ang="0">
                  <a:pos x="363" y="196"/>
                </a:cxn>
                <a:cxn ang="0">
                  <a:pos x="337" y="175"/>
                </a:cxn>
                <a:cxn ang="0">
                  <a:pos x="351" y="250"/>
                </a:cxn>
                <a:cxn ang="0">
                  <a:pos x="325" y="213"/>
                </a:cxn>
                <a:cxn ang="0">
                  <a:pos x="341" y="150"/>
                </a:cxn>
                <a:cxn ang="0">
                  <a:pos x="366" y="132"/>
                </a:cxn>
                <a:cxn ang="0">
                  <a:pos x="370" y="67"/>
                </a:cxn>
                <a:cxn ang="0">
                  <a:pos x="351" y="0"/>
                </a:cxn>
                <a:cxn ang="0">
                  <a:pos x="673" y="89"/>
                </a:cxn>
                <a:cxn ang="0">
                  <a:pos x="1093" y="200"/>
                </a:cxn>
                <a:cxn ang="0">
                  <a:pos x="1145" y="210"/>
                </a:cxn>
              </a:cxnLst>
              <a:rect l="0" t="0" r="r" b="b"/>
              <a:pathLst>
                <a:path w="1196" h="883">
                  <a:moveTo>
                    <a:pt x="1196" y="218"/>
                  </a:moveTo>
                  <a:lnTo>
                    <a:pt x="1196" y="218"/>
                  </a:lnTo>
                  <a:lnTo>
                    <a:pt x="1178" y="303"/>
                  </a:lnTo>
                  <a:lnTo>
                    <a:pt x="1138" y="487"/>
                  </a:lnTo>
                  <a:lnTo>
                    <a:pt x="1114" y="589"/>
                  </a:lnTo>
                  <a:lnTo>
                    <a:pt x="1092" y="679"/>
                  </a:lnTo>
                  <a:lnTo>
                    <a:pt x="1074" y="747"/>
                  </a:lnTo>
                  <a:lnTo>
                    <a:pt x="1067" y="768"/>
                  </a:lnTo>
                  <a:lnTo>
                    <a:pt x="1063" y="779"/>
                  </a:lnTo>
                  <a:lnTo>
                    <a:pt x="1063" y="779"/>
                  </a:lnTo>
                  <a:lnTo>
                    <a:pt x="1057" y="787"/>
                  </a:lnTo>
                  <a:lnTo>
                    <a:pt x="1054" y="794"/>
                  </a:lnTo>
                  <a:lnTo>
                    <a:pt x="1054" y="800"/>
                  </a:lnTo>
                  <a:lnTo>
                    <a:pt x="1056" y="804"/>
                  </a:lnTo>
                  <a:lnTo>
                    <a:pt x="1061" y="813"/>
                  </a:lnTo>
                  <a:lnTo>
                    <a:pt x="1064" y="820"/>
                  </a:lnTo>
                  <a:lnTo>
                    <a:pt x="1064" y="830"/>
                  </a:lnTo>
                  <a:lnTo>
                    <a:pt x="1064" y="830"/>
                  </a:lnTo>
                  <a:lnTo>
                    <a:pt x="1063" y="851"/>
                  </a:lnTo>
                  <a:lnTo>
                    <a:pt x="1059" y="868"/>
                  </a:lnTo>
                  <a:lnTo>
                    <a:pt x="1056" y="879"/>
                  </a:lnTo>
                  <a:lnTo>
                    <a:pt x="1054" y="883"/>
                  </a:lnTo>
                  <a:lnTo>
                    <a:pt x="748" y="804"/>
                  </a:lnTo>
                  <a:lnTo>
                    <a:pt x="699" y="800"/>
                  </a:lnTo>
                  <a:lnTo>
                    <a:pt x="681" y="807"/>
                  </a:lnTo>
                  <a:lnTo>
                    <a:pt x="656" y="800"/>
                  </a:lnTo>
                  <a:lnTo>
                    <a:pt x="635" y="804"/>
                  </a:lnTo>
                  <a:lnTo>
                    <a:pt x="504" y="809"/>
                  </a:lnTo>
                  <a:lnTo>
                    <a:pt x="490" y="798"/>
                  </a:lnTo>
                  <a:lnTo>
                    <a:pt x="473" y="804"/>
                  </a:lnTo>
                  <a:lnTo>
                    <a:pt x="461" y="808"/>
                  </a:lnTo>
                  <a:lnTo>
                    <a:pt x="449" y="808"/>
                  </a:lnTo>
                  <a:lnTo>
                    <a:pt x="437" y="804"/>
                  </a:lnTo>
                  <a:lnTo>
                    <a:pt x="437" y="798"/>
                  </a:lnTo>
                  <a:lnTo>
                    <a:pt x="415" y="800"/>
                  </a:lnTo>
                  <a:lnTo>
                    <a:pt x="402" y="794"/>
                  </a:lnTo>
                  <a:lnTo>
                    <a:pt x="394" y="787"/>
                  </a:lnTo>
                  <a:lnTo>
                    <a:pt x="394" y="779"/>
                  </a:lnTo>
                  <a:lnTo>
                    <a:pt x="374" y="775"/>
                  </a:lnTo>
                  <a:lnTo>
                    <a:pt x="341" y="768"/>
                  </a:lnTo>
                  <a:lnTo>
                    <a:pt x="318" y="757"/>
                  </a:lnTo>
                  <a:lnTo>
                    <a:pt x="306" y="755"/>
                  </a:lnTo>
                  <a:lnTo>
                    <a:pt x="280" y="757"/>
                  </a:lnTo>
                  <a:lnTo>
                    <a:pt x="238" y="765"/>
                  </a:lnTo>
                  <a:lnTo>
                    <a:pt x="186" y="752"/>
                  </a:lnTo>
                  <a:lnTo>
                    <a:pt x="155" y="725"/>
                  </a:lnTo>
                  <a:lnTo>
                    <a:pt x="155" y="725"/>
                  </a:lnTo>
                  <a:lnTo>
                    <a:pt x="157" y="719"/>
                  </a:lnTo>
                  <a:lnTo>
                    <a:pt x="161" y="702"/>
                  </a:lnTo>
                  <a:lnTo>
                    <a:pt x="164" y="691"/>
                  </a:lnTo>
                  <a:lnTo>
                    <a:pt x="165" y="679"/>
                  </a:lnTo>
                  <a:lnTo>
                    <a:pt x="165" y="664"/>
                  </a:lnTo>
                  <a:lnTo>
                    <a:pt x="164" y="648"/>
                  </a:lnTo>
                  <a:lnTo>
                    <a:pt x="164" y="648"/>
                  </a:lnTo>
                  <a:lnTo>
                    <a:pt x="161" y="634"/>
                  </a:lnTo>
                  <a:lnTo>
                    <a:pt x="157" y="622"/>
                  </a:lnTo>
                  <a:lnTo>
                    <a:pt x="152" y="614"/>
                  </a:lnTo>
                  <a:lnTo>
                    <a:pt x="147" y="607"/>
                  </a:lnTo>
                  <a:lnTo>
                    <a:pt x="143" y="603"/>
                  </a:lnTo>
                  <a:lnTo>
                    <a:pt x="139" y="598"/>
                  </a:lnTo>
                  <a:lnTo>
                    <a:pt x="134" y="597"/>
                  </a:lnTo>
                  <a:lnTo>
                    <a:pt x="114" y="593"/>
                  </a:lnTo>
                  <a:lnTo>
                    <a:pt x="94" y="584"/>
                  </a:lnTo>
                  <a:lnTo>
                    <a:pt x="94" y="584"/>
                  </a:lnTo>
                  <a:lnTo>
                    <a:pt x="94" y="580"/>
                  </a:lnTo>
                  <a:lnTo>
                    <a:pt x="90" y="572"/>
                  </a:lnTo>
                  <a:lnTo>
                    <a:pt x="87" y="568"/>
                  </a:lnTo>
                  <a:lnTo>
                    <a:pt x="83" y="564"/>
                  </a:lnTo>
                  <a:lnTo>
                    <a:pt x="77" y="561"/>
                  </a:lnTo>
                  <a:lnTo>
                    <a:pt x="71" y="560"/>
                  </a:lnTo>
                  <a:lnTo>
                    <a:pt x="71" y="560"/>
                  </a:lnTo>
                  <a:lnTo>
                    <a:pt x="48" y="560"/>
                  </a:lnTo>
                  <a:lnTo>
                    <a:pt x="18" y="551"/>
                  </a:lnTo>
                  <a:lnTo>
                    <a:pt x="0" y="537"/>
                  </a:lnTo>
                  <a:lnTo>
                    <a:pt x="4" y="507"/>
                  </a:lnTo>
                  <a:lnTo>
                    <a:pt x="15" y="476"/>
                  </a:lnTo>
                  <a:lnTo>
                    <a:pt x="19" y="472"/>
                  </a:lnTo>
                  <a:lnTo>
                    <a:pt x="23" y="487"/>
                  </a:lnTo>
                  <a:lnTo>
                    <a:pt x="28" y="493"/>
                  </a:lnTo>
                  <a:lnTo>
                    <a:pt x="33" y="486"/>
                  </a:lnTo>
                  <a:lnTo>
                    <a:pt x="33" y="469"/>
                  </a:lnTo>
                  <a:lnTo>
                    <a:pt x="50" y="461"/>
                  </a:lnTo>
                  <a:lnTo>
                    <a:pt x="51" y="454"/>
                  </a:lnTo>
                  <a:lnTo>
                    <a:pt x="41" y="447"/>
                  </a:lnTo>
                  <a:lnTo>
                    <a:pt x="34" y="442"/>
                  </a:lnTo>
                  <a:lnTo>
                    <a:pt x="30" y="411"/>
                  </a:lnTo>
                  <a:lnTo>
                    <a:pt x="66" y="404"/>
                  </a:lnTo>
                  <a:lnTo>
                    <a:pt x="76" y="393"/>
                  </a:lnTo>
                  <a:lnTo>
                    <a:pt x="44" y="374"/>
                  </a:lnTo>
                  <a:lnTo>
                    <a:pt x="37" y="362"/>
                  </a:lnTo>
                  <a:lnTo>
                    <a:pt x="29" y="294"/>
                  </a:lnTo>
                  <a:lnTo>
                    <a:pt x="28" y="279"/>
                  </a:lnTo>
                  <a:lnTo>
                    <a:pt x="37" y="275"/>
                  </a:lnTo>
                  <a:lnTo>
                    <a:pt x="36" y="192"/>
                  </a:lnTo>
                  <a:lnTo>
                    <a:pt x="15" y="169"/>
                  </a:lnTo>
                  <a:lnTo>
                    <a:pt x="14" y="108"/>
                  </a:lnTo>
                  <a:lnTo>
                    <a:pt x="36" y="79"/>
                  </a:lnTo>
                  <a:lnTo>
                    <a:pt x="46" y="47"/>
                  </a:lnTo>
                  <a:lnTo>
                    <a:pt x="97" y="99"/>
                  </a:lnTo>
                  <a:lnTo>
                    <a:pt x="151" y="139"/>
                  </a:lnTo>
                  <a:lnTo>
                    <a:pt x="193" y="158"/>
                  </a:lnTo>
                  <a:lnTo>
                    <a:pt x="226" y="165"/>
                  </a:lnTo>
                  <a:lnTo>
                    <a:pt x="243" y="165"/>
                  </a:lnTo>
                  <a:lnTo>
                    <a:pt x="255" y="167"/>
                  </a:lnTo>
                  <a:lnTo>
                    <a:pt x="265" y="199"/>
                  </a:lnTo>
                  <a:lnTo>
                    <a:pt x="302" y="193"/>
                  </a:lnTo>
                  <a:lnTo>
                    <a:pt x="308" y="240"/>
                  </a:lnTo>
                  <a:lnTo>
                    <a:pt x="293" y="257"/>
                  </a:lnTo>
                  <a:lnTo>
                    <a:pt x="252" y="283"/>
                  </a:lnTo>
                  <a:lnTo>
                    <a:pt x="222" y="321"/>
                  </a:lnTo>
                  <a:lnTo>
                    <a:pt x="215" y="337"/>
                  </a:lnTo>
                  <a:lnTo>
                    <a:pt x="225" y="343"/>
                  </a:lnTo>
                  <a:lnTo>
                    <a:pt x="241" y="325"/>
                  </a:lnTo>
                  <a:lnTo>
                    <a:pt x="258" y="304"/>
                  </a:lnTo>
                  <a:lnTo>
                    <a:pt x="297" y="281"/>
                  </a:lnTo>
                  <a:lnTo>
                    <a:pt x="323" y="265"/>
                  </a:lnTo>
                  <a:lnTo>
                    <a:pt x="323" y="283"/>
                  </a:lnTo>
                  <a:lnTo>
                    <a:pt x="306" y="294"/>
                  </a:lnTo>
                  <a:lnTo>
                    <a:pt x="290" y="346"/>
                  </a:lnTo>
                  <a:lnTo>
                    <a:pt x="241" y="374"/>
                  </a:lnTo>
                  <a:lnTo>
                    <a:pt x="216" y="401"/>
                  </a:lnTo>
                  <a:lnTo>
                    <a:pt x="212" y="422"/>
                  </a:lnTo>
                  <a:lnTo>
                    <a:pt x="233" y="428"/>
                  </a:lnTo>
                  <a:lnTo>
                    <a:pt x="257" y="404"/>
                  </a:lnTo>
                  <a:lnTo>
                    <a:pt x="280" y="385"/>
                  </a:lnTo>
                  <a:lnTo>
                    <a:pt x="302" y="382"/>
                  </a:lnTo>
                  <a:lnTo>
                    <a:pt x="322" y="362"/>
                  </a:lnTo>
                  <a:lnTo>
                    <a:pt x="330" y="317"/>
                  </a:lnTo>
                  <a:lnTo>
                    <a:pt x="348" y="279"/>
                  </a:lnTo>
                  <a:lnTo>
                    <a:pt x="370" y="251"/>
                  </a:lnTo>
                  <a:lnTo>
                    <a:pt x="376" y="231"/>
                  </a:lnTo>
                  <a:lnTo>
                    <a:pt x="363" y="196"/>
                  </a:lnTo>
                  <a:lnTo>
                    <a:pt x="365" y="156"/>
                  </a:lnTo>
                  <a:lnTo>
                    <a:pt x="349" y="160"/>
                  </a:lnTo>
                  <a:lnTo>
                    <a:pt x="337" y="175"/>
                  </a:lnTo>
                  <a:lnTo>
                    <a:pt x="344" y="211"/>
                  </a:lnTo>
                  <a:lnTo>
                    <a:pt x="354" y="242"/>
                  </a:lnTo>
                  <a:lnTo>
                    <a:pt x="351" y="250"/>
                  </a:lnTo>
                  <a:lnTo>
                    <a:pt x="345" y="244"/>
                  </a:lnTo>
                  <a:lnTo>
                    <a:pt x="337" y="238"/>
                  </a:lnTo>
                  <a:lnTo>
                    <a:pt x="325" y="213"/>
                  </a:lnTo>
                  <a:lnTo>
                    <a:pt x="318" y="192"/>
                  </a:lnTo>
                  <a:lnTo>
                    <a:pt x="316" y="171"/>
                  </a:lnTo>
                  <a:lnTo>
                    <a:pt x="341" y="150"/>
                  </a:lnTo>
                  <a:lnTo>
                    <a:pt x="348" y="129"/>
                  </a:lnTo>
                  <a:lnTo>
                    <a:pt x="345" y="110"/>
                  </a:lnTo>
                  <a:lnTo>
                    <a:pt x="366" y="132"/>
                  </a:lnTo>
                  <a:lnTo>
                    <a:pt x="373" y="138"/>
                  </a:lnTo>
                  <a:lnTo>
                    <a:pt x="374" y="111"/>
                  </a:lnTo>
                  <a:lnTo>
                    <a:pt x="370" y="67"/>
                  </a:lnTo>
                  <a:lnTo>
                    <a:pt x="370" y="56"/>
                  </a:lnTo>
                  <a:lnTo>
                    <a:pt x="356" y="53"/>
                  </a:lnTo>
                  <a:lnTo>
                    <a:pt x="351" y="0"/>
                  </a:lnTo>
                  <a:lnTo>
                    <a:pt x="351" y="0"/>
                  </a:lnTo>
                  <a:lnTo>
                    <a:pt x="492" y="39"/>
                  </a:lnTo>
                  <a:lnTo>
                    <a:pt x="673" y="89"/>
                  </a:lnTo>
                  <a:lnTo>
                    <a:pt x="673" y="89"/>
                  </a:lnTo>
                  <a:lnTo>
                    <a:pt x="1093" y="200"/>
                  </a:lnTo>
                  <a:lnTo>
                    <a:pt x="1093" y="200"/>
                  </a:lnTo>
                  <a:lnTo>
                    <a:pt x="1111" y="204"/>
                  </a:lnTo>
                  <a:lnTo>
                    <a:pt x="1128" y="207"/>
                  </a:lnTo>
                  <a:lnTo>
                    <a:pt x="1145" y="210"/>
                  </a:lnTo>
                  <a:lnTo>
                    <a:pt x="1196" y="218"/>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73" name="Freeform 9">
              <a:extLst>
                <a:ext uri="{FF2B5EF4-FFF2-40B4-BE49-F238E27FC236}">
                  <a16:creationId xmlns:a16="http://schemas.microsoft.com/office/drawing/2014/main" id="{A14A8382-4C10-AB4E-2722-7372AAF79B12}"/>
                </a:ext>
              </a:extLst>
            </p:cNvPr>
            <p:cNvSpPr>
              <a:spLocks/>
            </p:cNvSpPr>
            <p:nvPr/>
          </p:nvSpPr>
          <p:spPr bwMode="auto">
            <a:xfrm>
              <a:off x="5797659" y="3423740"/>
              <a:ext cx="842267" cy="900283"/>
            </a:xfrm>
            <a:custGeom>
              <a:avLst/>
              <a:gdLst/>
              <a:ahLst/>
              <a:cxnLst>
                <a:cxn ang="0">
                  <a:pos x="185" y="0"/>
                </a:cxn>
                <a:cxn ang="0">
                  <a:pos x="1252" y="123"/>
                </a:cxn>
                <a:cxn ang="0">
                  <a:pos x="1246" y="240"/>
                </a:cxn>
                <a:cxn ang="0">
                  <a:pos x="1234" y="240"/>
                </a:cxn>
                <a:cxn ang="0">
                  <a:pos x="1152" y="1238"/>
                </a:cxn>
                <a:cxn ang="0">
                  <a:pos x="504" y="1178"/>
                </a:cxn>
                <a:cxn ang="0">
                  <a:pos x="497" y="1230"/>
                </a:cxn>
                <a:cxn ang="0">
                  <a:pos x="176" y="1193"/>
                </a:cxn>
                <a:cxn ang="0">
                  <a:pos x="155" y="1284"/>
                </a:cxn>
                <a:cxn ang="0">
                  <a:pos x="0" y="1262"/>
                </a:cxn>
                <a:cxn ang="0">
                  <a:pos x="185" y="0"/>
                </a:cxn>
              </a:cxnLst>
              <a:rect l="0" t="0" r="r" b="b"/>
              <a:pathLst>
                <a:path w="1252" h="1284">
                  <a:moveTo>
                    <a:pt x="185" y="0"/>
                  </a:moveTo>
                  <a:lnTo>
                    <a:pt x="1252" y="123"/>
                  </a:lnTo>
                  <a:lnTo>
                    <a:pt x="1246" y="240"/>
                  </a:lnTo>
                  <a:lnTo>
                    <a:pt x="1234" y="240"/>
                  </a:lnTo>
                  <a:lnTo>
                    <a:pt x="1152" y="1238"/>
                  </a:lnTo>
                  <a:lnTo>
                    <a:pt x="504" y="1178"/>
                  </a:lnTo>
                  <a:lnTo>
                    <a:pt x="497" y="1230"/>
                  </a:lnTo>
                  <a:lnTo>
                    <a:pt x="176" y="1193"/>
                  </a:lnTo>
                  <a:lnTo>
                    <a:pt x="155" y="1284"/>
                  </a:lnTo>
                  <a:lnTo>
                    <a:pt x="0" y="1262"/>
                  </a:lnTo>
                  <a:lnTo>
                    <a:pt x="185" y="0"/>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76" name="Freeform 10">
              <a:extLst>
                <a:ext uri="{FF2B5EF4-FFF2-40B4-BE49-F238E27FC236}">
                  <a16:creationId xmlns:a16="http://schemas.microsoft.com/office/drawing/2014/main" id="{439E674E-0628-CF79-72FD-05DCB49B68D5}"/>
                </a:ext>
              </a:extLst>
            </p:cNvPr>
            <p:cNvSpPr>
              <a:spLocks/>
            </p:cNvSpPr>
            <p:nvPr/>
          </p:nvSpPr>
          <p:spPr bwMode="auto">
            <a:xfrm>
              <a:off x="6111997" y="3592018"/>
              <a:ext cx="1668414" cy="1718530"/>
            </a:xfrm>
            <a:custGeom>
              <a:avLst/>
              <a:gdLst/>
              <a:ahLst/>
              <a:cxnLst>
                <a:cxn ang="0">
                  <a:pos x="2477" y="1285"/>
                </a:cxn>
                <a:cxn ang="0">
                  <a:pos x="2454" y="1181"/>
                </a:cxn>
                <a:cxn ang="0">
                  <a:pos x="2395" y="719"/>
                </a:cxn>
                <a:cxn ang="0">
                  <a:pos x="2294" y="702"/>
                </a:cxn>
                <a:cxn ang="0">
                  <a:pos x="2190" y="645"/>
                </a:cxn>
                <a:cxn ang="0">
                  <a:pos x="2078" y="641"/>
                </a:cxn>
                <a:cxn ang="0">
                  <a:pos x="2011" y="650"/>
                </a:cxn>
                <a:cxn ang="0">
                  <a:pos x="1939" y="672"/>
                </a:cxn>
                <a:cxn ang="0">
                  <a:pos x="1828" y="648"/>
                </a:cxn>
                <a:cxn ang="0">
                  <a:pos x="1792" y="638"/>
                </a:cxn>
                <a:cxn ang="0">
                  <a:pos x="1709" y="613"/>
                </a:cxn>
                <a:cxn ang="0">
                  <a:pos x="1656" y="612"/>
                </a:cxn>
                <a:cxn ang="0">
                  <a:pos x="1561" y="586"/>
                </a:cxn>
                <a:cxn ang="0">
                  <a:pos x="1480" y="557"/>
                </a:cxn>
                <a:cxn ang="0">
                  <a:pos x="1389" y="509"/>
                </a:cxn>
                <a:cxn ang="0">
                  <a:pos x="1332" y="494"/>
                </a:cxn>
                <a:cxn ang="0">
                  <a:pos x="686" y="998"/>
                </a:cxn>
                <a:cxn ang="0">
                  <a:pos x="14" y="1003"/>
                </a:cxn>
                <a:cxn ang="0">
                  <a:pos x="72" y="1080"/>
                </a:cxn>
                <a:cxn ang="0">
                  <a:pos x="124" y="1126"/>
                </a:cxn>
                <a:cxn ang="0">
                  <a:pos x="228" y="1230"/>
                </a:cxn>
                <a:cxn ang="0">
                  <a:pos x="301" y="1306"/>
                </a:cxn>
                <a:cxn ang="0">
                  <a:pos x="322" y="1423"/>
                </a:cxn>
                <a:cxn ang="0">
                  <a:pos x="362" y="1527"/>
                </a:cxn>
                <a:cxn ang="0">
                  <a:pos x="407" y="1568"/>
                </a:cxn>
                <a:cxn ang="0">
                  <a:pos x="489" y="1627"/>
                </a:cxn>
                <a:cxn ang="0">
                  <a:pos x="601" y="1686"/>
                </a:cxn>
                <a:cxn ang="0">
                  <a:pos x="659" y="1638"/>
                </a:cxn>
                <a:cxn ang="0">
                  <a:pos x="701" y="1550"/>
                </a:cxn>
                <a:cxn ang="0">
                  <a:pos x="812" y="1509"/>
                </a:cxn>
                <a:cxn ang="0">
                  <a:pos x="936" y="1535"/>
                </a:cxn>
                <a:cxn ang="0">
                  <a:pos x="1011" y="1602"/>
                </a:cxn>
                <a:cxn ang="0">
                  <a:pos x="1104" y="1754"/>
                </a:cxn>
                <a:cxn ang="0">
                  <a:pos x="1160" y="1883"/>
                </a:cxn>
                <a:cxn ang="0">
                  <a:pos x="1294" y="2039"/>
                </a:cxn>
                <a:cxn ang="0">
                  <a:pos x="1309" y="2133"/>
                </a:cxn>
                <a:cxn ang="0">
                  <a:pos x="1370" y="2286"/>
                </a:cxn>
                <a:cxn ang="0">
                  <a:pos x="1505" y="2350"/>
                </a:cxn>
                <a:cxn ang="0">
                  <a:pos x="1599" y="2403"/>
                </a:cxn>
                <a:cxn ang="0">
                  <a:pos x="1681" y="2427"/>
                </a:cxn>
                <a:cxn ang="0">
                  <a:pos x="1768" y="2422"/>
                </a:cxn>
                <a:cxn ang="0">
                  <a:pos x="1743" y="2334"/>
                </a:cxn>
                <a:cxn ang="0">
                  <a:pos x="1696" y="2219"/>
                </a:cxn>
                <a:cxn ang="0">
                  <a:pos x="1749" y="2029"/>
                </a:cxn>
                <a:cxn ang="0">
                  <a:pos x="1711" y="1985"/>
                </a:cxn>
                <a:cxn ang="0">
                  <a:pos x="1793" y="1950"/>
                </a:cxn>
                <a:cxn ang="0">
                  <a:pos x="1782" y="1922"/>
                </a:cxn>
                <a:cxn ang="0">
                  <a:pos x="1861" y="1924"/>
                </a:cxn>
                <a:cxn ang="0">
                  <a:pos x="1849" y="1899"/>
                </a:cxn>
                <a:cxn ang="0">
                  <a:pos x="1907" y="1876"/>
                </a:cxn>
                <a:cxn ang="0">
                  <a:pos x="1901" y="1815"/>
                </a:cxn>
                <a:cxn ang="0">
                  <a:pos x="1964" y="1810"/>
                </a:cxn>
                <a:cxn ang="0">
                  <a:pos x="2018" y="1806"/>
                </a:cxn>
                <a:cxn ang="0">
                  <a:pos x="2173" y="1725"/>
                </a:cxn>
                <a:cxn ang="0">
                  <a:pos x="2219" y="1674"/>
                </a:cxn>
                <a:cxn ang="0">
                  <a:pos x="2216" y="1625"/>
                </a:cxn>
                <a:cxn ang="0">
                  <a:pos x="2255" y="1571"/>
                </a:cxn>
                <a:cxn ang="0">
                  <a:pos x="2265" y="1641"/>
                </a:cxn>
                <a:cxn ang="0">
                  <a:pos x="2412" y="1584"/>
                </a:cxn>
                <a:cxn ang="0">
                  <a:pos x="2459" y="1474"/>
                </a:cxn>
              </a:cxnLst>
              <a:rect l="0" t="0" r="r" b="b"/>
              <a:pathLst>
                <a:path w="2484" h="2452">
                  <a:moveTo>
                    <a:pt x="2451" y="1388"/>
                  </a:moveTo>
                  <a:lnTo>
                    <a:pt x="2469" y="1348"/>
                  </a:lnTo>
                  <a:lnTo>
                    <a:pt x="2484" y="1317"/>
                  </a:lnTo>
                  <a:lnTo>
                    <a:pt x="2477" y="1285"/>
                  </a:lnTo>
                  <a:lnTo>
                    <a:pt x="2469" y="1239"/>
                  </a:lnTo>
                  <a:lnTo>
                    <a:pt x="2463" y="1226"/>
                  </a:lnTo>
                  <a:lnTo>
                    <a:pt x="2463" y="1194"/>
                  </a:lnTo>
                  <a:lnTo>
                    <a:pt x="2454" y="1181"/>
                  </a:lnTo>
                  <a:lnTo>
                    <a:pt x="2432" y="1131"/>
                  </a:lnTo>
                  <a:lnTo>
                    <a:pt x="2432" y="1121"/>
                  </a:lnTo>
                  <a:lnTo>
                    <a:pt x="2395" y="1085"/>
                  </a:lnTo>
                  <a:lnTo>
                    <a:pt x="2395" y="719"/>
                  </a:lnTo>
                  <a:lnTo>
                    <a:pt x="2339" y="713"/>
                  </a:lnTo>
                  <a:lnTo>
                    <a:pt x="2326" y="722"/>
                  </a:lnTo>
                  <a:lnTo>
                    <a:pt x="2312" y="716"/>
                  </a:lnTo>
                  <a:lnTo>
                    <a:pt x="2294" y="702"/>
                  </a:lnTo>
                  <a:lnTo>
                    <a:pt x="2275" y="691"/>
                  </a:lnTo>
                  <a:lnTo>
                    <a:pt x="2248" y="691"/>
                  </a:lnTo>
                  <a:lnTo>
                    <a:pt x="2214" y="668"/>
                  </a:lnTo>
                  <a:lnTo>
                    <a:pt x="2190" y="645"/>
                  </a:lnTo>
                  <a:lnTo>
                    <a:pt x="2162" y="636"/>
                  </a:lnTo>
                  <a:lnTo>
                    <a:pt x="2123" y="647"/>
                  </a:lnTo>
                  <a:lnTo>
                    <a:pt x="2108" y="644"/>
                  </a:lnTo>
                  <a:lnTo>
                    <a:pt x="2078" y="641"/>
                  </a:lnTo>
                  <a:lnTo>
                    <a:pt x="2064" y="652"/>
                  </a:lnTo>
                  <a:lnTo>
                    <a:pt x="2046" y="658"/>
                  </a:lnTo>
                  <a:lnTo>
                    <a:pt x="2029" y="647"/>
                  </a:lnTo>
                  <a:lnTo>
                    <a:pt x="2011" y="650"/>
                  </a:lnTo>
                  <a:lnTo>
                    <a:pt x="1997" y="662"/>
                  </a:lnTo>
                  <a:lnTo>
                    <a:pt x="1972" y="680"/>
                  </a:lnTo>
                  <a:lnTo>
                    <a:pt x="1949" y="686"/>
                  </a:lnTo>
                  <a:lnTo>
                    <a:pt x="1939" y="672"/>
                  </a:lnTo>
                  <a:lnTo>
                    <a:pt x="1921" y="655"/>
                  </a:lnTo>
                  <a:lnTo>
                    <a:pt x="1879" y="656"/>
                  </a:lnTo>
                  <a:lnTo>
                    <a:pt x="1853" y="644"/>
                  </a:lnTo>
                  <a:lnTo>
                    <a:pt x="1828" y="648"/>
                  </a:lnTo>
                  <a:lnTo>
                    <a:pt x="1814" y="670"/>
                  </a:lnTo>
                  <a:lnTo>
                    <a:pt x="1806" y="675"/>
                  </a:lnTo>
                  <a:lnTo>
                    <a:pt x="1799" y="647"/>
                  </a:lnTo>
                  <a:lnTo>
                    <a:pt x="1792" y="638"/>
                  </a:lnTo>
                  <a:lnTo>
                    <a:pt x="1759" y="659"/>
                  </a:lnTo>
                  <a:lnTo>
                    <a:pt x="1749" y="638"/>
                  </a:lnTo>
                  <a:lnTo>
                    <a:pt x="1717" y="613"/>
                  </a:lnTo>
                  <a:lnTo>
                    <a:pt x="1709" y="613"/>
                  </a:lnTo>
                  <a:lnTo>
                    <a:pt x="1697" y="629"/>
                  </a:lnTo>
                  <a:lnTo>
                    <a:pt x="1679" y="643"/>
                  </a:lnTo>
                  <a:lnTo>
                    <a:pt x="1663" y="640"/>
                  </a:lnTo>
                  <a:lnTo>
                    <a:pt x="1656" y="612"/>
                  </a:lnTo>
                  <a:lnTo>
                    <a:pt x="1642" y="611"/>
                  </a:lnTo>
                  <a:lnTo>
                    <a:pt x="1624" y="579"/>
                  </a:lnTo>
                  <a:lnTo>
                    <a:pt x="1582" y="575"/>
                  </a:lnTo>
                  <a:lnTo>
                    <a:pt x="1561" y="586"/>
                  </a:lnTo>
                  <a:lnTo>
                    <a:pt x="1545" y="569"/>
                  </a:lnTo>
                  <a:lnTo>
                    <a:pt x="1538" y="572"/>
                  </a:lnTo>
                  <a:lnTo>
                    <a:pt x="1512" y="575"/>
                  </a:lnTo>
                  <a:lnTo>
                    <a:pt x="1480" y="557"/>
                  </a:lnTo>
                  <a:lnTo>
                    <a:pt x="1437" y="555"/>
                  </a:lnTo>
                  <a:lnTo>
                    <a:pt x="1425" y="516"/>
                  </a:lnTo>
                  <a:lnTo>
                    <a:pt x="1405" y="504"/>
                  </a:lnTo>
                  <a:lnTo>
                    <a:pt x="1389" y="509"/>
                  </a:lnTo>
                  <a:lnTo>
                    <a:pt x="1378" y="505"/>
                  </a:lnTo>
                  <a:lnTo>
                    <a:pt x="1359" y="508"/>
                  </a:lnTo>
                  <a:lnTo>
                    <a:pt x="1346" y="509"/>
                  </a:lnTo>
                  <a:lnTo>
                    <a:pt x="1332" y="494"/>
                  </a:lnTo>
                  <a:lnTo>
                    <a:pt x="1294" y="459"/>
                  </a:lnTo>
                  <a:lnTo>
                    <a:pt x="1314" y="33"/>
                  </a:lnTo>
                  <a:lnTo>
                    <a:pt x="768" y="0"/>
                  </a:lnTo>
                  <a:lnTo>
                    <a:pt x="686" y="998"/>
                  </a:lnTo>
                  <a:lnTo>
                    <a:pt x="38" y="938"/>
                  </a:lnTo>
                  <a:lnTo>
                    <a:pt x="31" y="990"/>
                  </a:lnTo>
                  <a:lnTo>
                    <a:pt x="0" y="987"/>
                  </a:lnTo>
                  <a:lnTo>
                    <a:pt x="14" y="1003"/>
                  </a:lnTo>
                  <a:lnTo>
                    <a:pt x="41" y="1022"/>
                  </a:lnTo>
                  <a:lnTo>
                    <a:pt x="53" y="1044"/>
                  </a:lnTo>
                  <a:lnTo>
                    <a:pt x="60" y="1059"/>
                  </a:lnTo>
                  <a:lnTo>
                    <a:pt x="72" y="1080"/>
                  </a:lnTo>
                  <a:lnTo>
                    <a:pt x="85" y="1087"/>
                  </a:lnTo>
                  <a:lnTo>
                    <a:pt x="103" y="1094"/>
                  </a:lnTo>
                  <a:lnTo>
                    <a:pt x="117" y="1110"/>
                  </a:lnTo>
                  <a:lnTo>
                    <a:pt x="124" y="1126"/>
                  </a:lnTo>
                  <a:lnTo>
                    <a:pt x="142" y="1151"/>
                  </a:lnTo>
                  <a:lnTo>
                    <a:pt x="168" y="1170"/>
                  </a:lnTo>
                  <a:lnTo>
                    <a:pt x="213" y="1230"/>
                  </a:lnTo>
                  <a:lnTo>
                    <a:pt x="228" y="1230"/>
                  </a:lnTo>
                  <a:lnTo>
                    <a:pt x="245" y="1248"/>
                  </a:lnTo>
                  <a:lnTo>
                    <a:pt x="267" y="1260"/>
                  </a:lnTo>
                  <a:lnTo>
                    <a:pt x="292" y="1284"/>
                  </a:lnTo>
                  <a:lnTo>
                    <a:pt x="301" y="1306"/>
                  </a:lnTo>
                  <a:lnTo>
                    <a:pt x="307" y="1348"/>
                  </a:lnTo>
                  <a:lnTo>
                    <a:pt x="322" y="1378"/>
                  </a:lnTo>
                  <a:lnTo>
                    <a:pt x="329" y="1398"/>
                  </a:lnTo>
                  <a:lnTo>
                    <a:pt x="322" y="1423"/>
                  </a:lnTo>
                  <a:lnTo>
                    <a:pt x="322" y="1450"/>
                  </a:lnTo>
                  <a:lnTo>
                    <a:pt x="336" y="1481"/>
                  </a:lnTo>
                  <a:lnTo>
                    <a:pt x="356" y="1509"/>
                  </a:lnTo>
                  <a:lnTo>
                    <a:pt x="362" y="1527"/>
                  </a:lnTo>
                  <a:lnTo>
                    <a:pt x="371" y="1535"/>
                  </a:lnTo>
                  <a:lnTo>
                    <a:pt x="382" y="1543"/>
                  </a:lnTo>
                  <a:lnTo>
                    <a:pt x="396" y="1556"/>
                  </a:lnTo>
                  <a:lnTo>
                    <a:pt x="407" y="1568"/>
                  </a:lnTo>
                  <a:lnTo>
                    <a:pt x="432" y="1591"/>
                  </a:lnTo>
                  <a:lnTo>
                    <a:pt x="444" y="1604"/>
                  </a:lnTo>
                  <a:lnTo>
                    <a:pt x="464" y="1607"/>
                  </a:lnTo>
                  <a:lnTo>
                    <a:pt x="489" y="1627"/>
                  </a:lnTo>
                  <a:lnTo>
                    <a:pt x="522" y="1642"/>
                  </a:lnTo>
                  <a:lnTo>
                    <a:pt x="557" y="1668"/>
                  </a:lnTo>
                  <a:lnTo>
                    <a:pt x="578" y="1677"/>
                  </a:lnTo>
                  <a:lnTo>
                    <a:pt x="601" y="1686"/>
                  </a:lnTo>
                  <a:lnTo>
                    <a:pt x="625" y="1688"/>
                  </a:lnTo>
                  <a:lnTo>
                    <a:pt x="634" y="1663"/>
                  </a:lnTo>
                  <a:lnTo>
                    <a:pt x="650" y="1643"/>
                  </a:lnTo>
                  <a:lnTo>
                    <a:pt x="659" y="1638"/>
                  </a:lnTo>
                  <a:lnTo>
                    <a:pt x="677" y="1629"/>
                  </a:lnTo>
                  <a:lnTo>
                    <a:pt x="677" y="1600"/>
                  </a:lnTo>
                  <a:lnTo>
                    <a:pt x="690" y="1584"/>
                  </a:lnTo>
                  <a:lnTo>
                    <a:pt x="701" y="1550"/>
                  </a:lnTo>
                  <a:lnTo>
                    <a:pt x="730" y="1525"/>
                  </a:lnTo>
                  <a:lnTo>
                    <a:pt x="768" y="1516"/>
                  </a:lnTo>
                  <a:lnTo>
                    <a:pt x="791" y="1509"/>
                  </a:lnTo>
                  <a:lnTo>
                    <a:pt x="812" y="1509"/>
                  </a:lnTo>
                  <a:lnTo>
                    <a:pt x="844" y="1523"/>
                  </a:lnTo>
                  <a:lnTo>
                    <a:pt x="875" y="1527"/>
                  </a:lnTo>
                  <a:lnTo>
                    <a:pt x="894" y="1527"/>
                  </a:lnTo>
                  <a:lnTo>
                    <a:pt x="936" y="1535"/>
                  </a:lnTo>
                  <a:lnTo>
                    <a:pt x="952" y="1545"/>
                  </a:lnTo>
                  <a:lnTo>
                    <a:pt x="966" y="1574"/>
                  </a:lnTo>
                  <a:lnTo>
                    <a:pt x="983" y="1574"/>
                  </a:lnTo>
                  <a:lnTo>
                    <a:pt x="1011" y="1602"/>
                  </a:lnTo>
                  <a:lnTo>
                    <a:pt x="1026" y="1613"/>
                  </a:lnTo>
                  <a:lnTo>
                    <a:pt x="1048" y="1646"/>
                  </a:lnTo>
                  <a:lnTo>
                    <a:pt x="1079" y="1693"/>
                  </a:lnTo>
                  <a:lnTo>
                    <a:pt x="1104" y="1754"/>
                  </a:lnTo>
                  <a:lnTo>
                    <a:pt x="1119" y="1778"/>
                  </a:lnTo>
                  <a:lnTo>
                    <a:pt x="1138" y="1821"/>
                  </a:lnTo>
                  <a:lnTo>
                    <a:pt x="1138" y="1840"/>
                  </a:lnTo>
                  <a:lnTo>
                    <a:pt x="1160" y="1883"/>
                  </a:lnTo>
                  <a:lnTo>
                    <a:pt x="1201" y="1921"/>
                  </a:lnTo>
                  <a:lnTo>
                    <a:pt x="1213" y="1965"/>
                  </a:lnTo>
                  <a:lnTo>
                    <a:pt x="1267" y="2029"/>
                  </a:lnTo>
                  <a:lnTo>
                    <a:pt x="1294" y="2039"/>
                  </a:lnTo>
                  <a:lnTo>
                    <a:pt x="1289" y="2089"/>
                  </a:lnTo>
                  <a:lnTo>
                    <a:pt x="1281" y="2103"/>
                  </a:lnTo>
                  <a:lnTo>
                    <a:pt x="1291" y="2117"/>
                  </a:lnTo>
                  <a:lnTo>
                    <a:pt x="1309" y="2133"/>
                  </a:lnTo>
                  <a:lnTo>
                    <a:pt x="1309" y="2164"/>
                  </a:lnTo>
                  <a:lnTo>
                    <a:pt x="1341" y="2223"/>
                  </a:lnTo>
                  <a:lnTo>
                    <a:pt x="1355" y="2261"/>
                  </a:lnTo>
                  <a:lnTo>
                    <a:pt x="1370" y="2286"/>
                  </a:lnTo>
                  <a:lnTo>
                    <a:pt x="1381" y="2310"/>
                  </a:lnTo>
                  <a:lnTo>
                    <a:pt x="1427" y="2318"/>
                  </a:lnTo>
                  <a:lnTo>
                    <a:pt x="1457" y="2350"/>
                  </a:lnTo>
                  <a:lnTo>
                    <a:pt x="1505" y="2350"/>
                  </a:lnTo>
                  <a:lnTo>
                    <a:pt x="1539" y="2384"/>
                  </a:lnTo>
                  <a:lnTo>
                    <a:pt x="1561" y="2384"/>
                  </a:lnTo>
                  <a:lnTo>
                    <a:pt x="1578" y="2401"/>
                  </a:lnTo>
                  <a:lnTo>
                    <a:pt x="1599" y="2403"/>
                  </a:lnTo>
                  <a:lnTo>
                    <a:pt x="1607" y="2394"/>
                  </a:lnTo>
                  <a:lnTo>
                    <a:pt x="1660" y="2405"/>
                  </a:lnTo>
                  <a:lnTo>
                    <a:pt x="1660" y="2411"/>
                  </a:lnTo>
                  <a:lnTo>
                    <a:pt x="1681" y="2427"/>
                  </a:lnTo>
                  <a:lnTo>
                    <a:pt x="1709" y="2452"/>
                  </a:lnTo>
                  <a:lnTo>
                    <a:pt x="1721" y="2443"/>
                  </a:lnTo>
                  <a:lnTo>
                    <a:pt x="1731" y="2426"/>
                  </a:lnTo>
                  <a:lnTo>
                    <a:pt x="1768" y="2422"/>
                  </a:lnTo>
                  <a:lnTo>
                    <a:pt x="1759" y="2394"/>
                  </a:lnTo>
                  <a:lnTo>
                    <a:pt x="1757" y="2378"/>
                  </a:lnTo>
                  <a:lnTo>
                    <a:pt x="1752" y="2358"/>
                  </a:lnTo>
                  <a:lnTo>
                    <a:pt x="1743" y="2334"/>
                  </a:lnTo>
                  <a:lnTo>
                    <a:pt x="1725" y="2325"/>
                  </a:lnTo>
                  <a:lnTo>
                    <a:pt x="1717" y="2291"/>
                  </a:lnTo>
                  <a:lnTo>
                    <a:pt x="1711" y="2253"/>
                  </a:lnTo>
                  <a:lnTo>
                    <a:pt x="1696" y="2219"/>
                  </a:lnTo>
                  <a:lnTo>
                    <a:pt x="1697" y="2186"/>
                  </a:lnTo>
                  <a:lnTo>
                    <a:pt x="1713" y="2136"/>
                  </a:lnTo>
                  <a:lnTo>
                    <a:pt x="1724" y="2089"/>
                  </a:lnTo>
                  <a:lnTo>
                    <a:pt x="1749" y="2029"/>
                  </a:lnTo>
                  <a:lnTo>
                    <a:pt x="1743" y="2021"/>
                  </a:lnTo>
                  <a:lnTo>
                    <a:pt x="1729" y="2011"/>
                  </a:lnTo>
                  <a:lnTo>
                    <a:pt x="1711" y="1994"/>
                  </a:lnTo>
                  <a:lnTo>
                    <a:pt x="1711" y="1985"/>
                  </a:lnTo>
                  <a:lnTo>
                    <a:pt x="1721" y="1989"/>
                  </a:lnTo>
                  <a:lnTo>
                    <a:pt x="1771" y="1986"/>
                  </a:lnTo>
                  <a:lnTo>
                    <a:pt x="1779" y="1979"/>
                  </a:lnTo>
                  <a:lnTo>
                    <a:pt x="1793" y="1950"/>
                  </a:lnTo>
                  <a:lnTo>
                    <a:pt x="1779" y="1950"/>
                  </a:lnTo>
                  <a:lnTo>
                    <a:pt x="1774" y="1938"/>
                  </a:lnTo>
                  <a:lnTo>
                    <a:pt x="1772" y="1929"/>
                  </a:lnTo>
                  <a:lnTo>
                    <a:pt x="1782" y="1922"/>
                  </a:lnTo>
                  <a:lnTo>
                    <a:pt x="1807" y="1922"/>
                  </a:lnTo>
                  <a:lnTo>
                    <a:pt x="1832" y="1921"/>
                  </a:lnTo>
                  <a:lnTo>
                    <a:pt x="1845" y="1928"/>
                  </a:lnTo>
                  <a:lnTo>
                    <a:pt x="1861" y="1924"/>
                  </a:lnTo>
                  <a:lnTo>
                    <a:pt x="1888" y="1899"/>
                  </a:lnTo>
                  <a:lnTo>
                    <a:pt x="1879" y="1901"/>
                  </a:lnTo>
                  <a:lnTo>
                    <a:pt x="1856" y="1914"/>
                  </a:lnTo>
                  <a:lnTo>
                    <a:pt x="1849" y="1899"/>
                  </a:lnTo>
                  <a:lnTo>
                    <a:pt x="1861" y="1863"/>
                  </a:lnTo>
                  <a:lnTo>
                    <a:pt x="1871" y="1871"/>
                  </a:lnTo>
                  <a:lnTo>
                    <a:pt x="1883" y="1879"/>
                  </a:lnTo>
                  <a:lnTo>
                    <a:pt x="1907" y="1876"/>
                  </a:lnTo>
                  <a:lnTo>
                    <a:pt x="1922" y="1868"/>
                  </a:lnTo>
                  <a:lnTo>
                    <a:pt x="1918" y="1846"/>
                  </a:lnTo>
                  <a:lnTo>
                    <a:pt x="1897" y="1822"/>
                  </a:lnTo>
                  <a:lnTo>
                    <a:pt x="1901" y="1815"/>
                  </a:lnTo>
                  <a:lnTo>
                    <a:pt x="1922" y="1820"/>
                  </a:lnTo>
                  <a:lnTo>
                    <a:pt x="1936" y="1807"/>
                  </a:lnTo>
                  <a:lnTo>
                    <a:pt x="1947" y="1815"/>
                  </a:lnTo>
                  <a:lnTo>
                    <a:pt x="1964" y="1810"/>
                  </a:lnTo>
                  <a:lnTo>
                    <a:pt x="1972" y="1817"/>
                  </a:lnTo>
                  <a:lnTo>
                    <a:pt x="1986" y="1831"/>
                  </a:lnTo>
                  <a:lnTo>
                    <a:pt x="2004" y="1820"/>
                  </a:lnTo>
                  <a:lnTo>
                    <a:pt x="2018" y="1806"/>
                  </a:lnTo>
                  <a:lnTo>
                    <a:pt x="2057" y="1797"/>
                  </a:lnTo>
                  <a:lnTo>
                    <a:pt x="2097" y="1788"/>
                  </a:lnTo>
                  <a:lnTo>
                    <a:pt x="2158" y="1756"/>
                  </a:lnTo>
                  <a:lnTo>
                    <a:pt x="2173" y="1725"/>
                  </a:lnTo>
                  <a:lnTo>
                    <a:pt x="2178" y="1695"/>
                  </a:lnTo>
                  <a:lnTo>
                    <a:pt x="2197" y="1685"/>
                  </a:lnTo>
                  <a:lnTo>
                    <a:pt x="2208" y="1684"/>
                  </a:lnTo>
                  <a:lnTo>
                    <a:pt x="2219" y="1674"/>
                  </a:lnTo>
                  <a:lnTo>
                    <a:pt x="2233" y="1664"/>
                  </a:lnTo>
                  <a:lnTo>
                    <a:pt x="2228" y="1647"/>
                  </a:lnTo>
                  <a:lnTo>
                    <a:pt x="2222" y="1631"/>
                  </a:lnTo>
                  <a:lnTo>
                    <a:pt x="2216" y="1625"/>
                  </a:lnTo>
                  <a:lnTo>
                    <a:pt x="2214" y="1616"/>
                  </a:lnTo>
                  <a:lnTo>
                    <a:pt x="2221" y="1599"/>
                  </a:lnTo>
                  <a:lnTo>
                    <a:pt x="2236" y="1578"/>
                  </a:lnTo>
                  <a:lnTo>
                    <a:pt x="2255" y="1571"/>
                  </a:lnTo>
                  <a:lnTo>
                    <a:pt x="2264" y="1571"/>
                  </a:lnTo>
                  <a:lnTo>
                    <a:pt x="2265" y="1588"/>
                  </a:lnTo>
                  <a:lnTo>
                    <a:pt x="2268" y="1609"/>
                  </a:lnTo>
                  <a:lnTo>
                    <a:pt x="2265" y="1641"/>
                  </a:lnTo>
                  <a:lnTo>
                    <a:pt x="2276" y="1643"/>
                  </a:lnTo>
                  <a:lnTo>
                    <a:pt x="2308" y="1620"/>
                  </a:lnTo>
                  <a:lnTo>
                    <a:pt x="2332" y="1613"/>
                  </a:lnTo>
                  <a:lnTo>
                    <a:pt x="2412" y="1584"/>
                  </a:lnTo>
                  <a:lnTo>
                    <a:pt x="2430" y="1574"/>
                  </a:lnTo>
                  <a:lnTo>
                    <a:pt x="2445" y="1548"/>
                  </a:lnTo>
                  <a:lnTo>
                    <a:pt x="2461" y="1491"/>
                  </a:lnTo>
                  <a:lnTo>
                    <a:pt x="2459" y="1474"/>
                  </a:lnTo>
                  <a:lnTo>
                    <a:pt x="2445" y="1430"/>
                  </a:lnTo>
                  <a:lnTo>
                    <a:pt x="2450" y="1406"/>
                  </a:lnTo>
                  <a:lnTo>
                    <a:pt x="2451" y="1388"/>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77" name="Freeform 11">
              <a:extLst>
                <a:ext uri="{FF2B5EF4-FFF2-40B4-BE49-F238E27FC236}">
                  <a16:creationId xmlns:a16="http://schemas.microsoft.com/office/drawing/2014/main" id="{70713660-6ED3-0455-3A76-E9AADBEF9630}"/>
                </a:ext>
              </a:extLst>
            </p:cNvPr>
            <p:cNvSpPr>
              <a:spLocks/>
            </p:cNvSpPr>
            <p:nvPr/>
          </p:nvSpPr>
          <p:spPr bwMode="auto">
            <a:xfrm>
              <a:off x="5114576" y="3316465"/>
              <a:ext cx="808012" cy="992836"/>
            </a:xfrm>
            <a:custGeom>
              <a:avLst/>
              <a:gdLst/>
              <a:ahLst/>
              <a:cxnLst>
                <a:cxn ang="0">
                  <a:pos x="338" y="0"/>
                </a:cxn>
                <a:cxn ang="0">
                  <a:pos x="338" y="0"/>
                </a:cxn>
                <a:cxn ang="0">
                  <a:pos x="328" y="47"/>
                </a:cxn>
                <a:cxn ang="0">
                  <a:pos x="314" y="116"/>
                </a:cxn>
                <a:cxn ang="0">
                  <a:pos x="314" y="116"/>
                </a:cxn>
                <a:cxn ang="0">
                  <a:pos x="299" y="165"/>
                </a:cxn>
                <a:cxn ang="0">
                  <a:pos x="289" y="198"/>
                </a:cxn>
                <a:cxn ang="0">
                  <a:pos x="272" y="208"/>
                </a:cxn>
                <a:cxn ang="0">
                  <a:pos x="260" y="201"/>
                </a:cxn>
                <a:cxn ang="0">
                  <a:pos x="238" y="183"/>
                </a:cxn>
                <a:cxn ang="0">
                  <a:pos x="218" y="193"/>
                </a:cxn>
                <a:cxn ang="0">
                  <a:pos x="207" y="173"/>
                </a:cxn>
                <a:cxn ang="0">
                  <a:pos x="177" y="182"/>
                </a:cxn>
                <a:cxn ang="0">
                  <a:pos x="163" y="197"/>
                </a:cxn>
                <a:cxn ang="0">
                  <a:pos x="164" y="245"/>
                </a:cxn>
                <a:cxn ang="0">
                  <a:pos x="163" y="312"/>
                </a:cxn>
                <a:cxn ang="0">
                  <a:pos x="163" y="370"/>
                </a:cxn>
                <a:cxn ang="0">
                  <a:pos x="159" y="393"/>
                </a:cxn>
                <a:cxn ang="0">
                  <a:pos x="143" y="413"/>
                </a:cxn>
                <a:cxn ang="0">
                  <a:pos x="138" y="438"/>
                </a:cxn>
                <a:cxn ang="0">
                  <a:pos x="141" y="468"/>
                </a:cxn>
                <a:cxn ang="0">
                  <a:pos x="157" y="511"/>
                </a:cxn>
                <a:cxn ang="0">
                  <a:pos x="160" y="552"/>
                </a:cxn>
                <a:cxn ang="0">
                  <a:pos x="172" y="566"/>
                </a:cxn>
                <a:cxn ang="0">
                  <a:pos x="193" y="594"/>
                </a:cxn>
                <a:cxn ang="0">
                  <a:pos x="179" y="606"/>
                </a:cxn>
                <a:cxn ang="0">
                  <a:pos x="156" y="622"/>
                </a:cxn>
                <a:cxn ang="0">
                  <a:pos x="110" y="658"/>
                </a:cxn>
                <a:cxn ang="0">
                  <a:pos x="95" y="719"/>
                </a:cxn>
                <a:cxn ang="0">
                  <a:pos x="77" y="755"/>
                </a:cxn>
                <a:cxn ang="0">
                  <a:pos x="61" y="770"/>
                </a:cxn>
                <a:cxn ang="0">
                  <a:pos x="49" y="778"/>
                </a:cxn>
                <a:cxn ang="0">
                  <a:pos x="41" y="796"/>
                </a:cxn>
                <a:cxn ang="0">
                  <a:pos x="48" y="827"/>
                </a:cxn>
                <a:cxn ang="0">
                  <a:pos x="41" y="852"/>
                </a:cxn>
                <a:cxn ang="0">
                  <a:pos x="70" y="876"/>
                </a:cxn>
                <a:cxn ang="0">
                  <a:pos x="59" y="894"/>
                </a:cxn>
                <a:cxn ang="0">
                  <a:pos x="23" y="910"/>
                </a:cxn>
                <a:cxn ang="0">
                  <a:pos x="12" y="930"/>
                </a:cxn>
                <a:cxn ang="0">
                  <a:pos x="0" y="960"/>
                </a:cxn>
                <a:cxn ang="0">
                  <a:pos x="644" y="1354"/>
                </a:cxn>
                <a:cxn ang="0">
                  <a:pos x="848" y="1391"/>
                </a:cxn>
                <a:cxn ang="0">
                  <a:pos x="1016" y="1414"/>
                </a:cxn>
                <a:cxn ang="0">
                  <a:pos x="1019" y="1416"/>
                </a:cxn>
                <a:cxn ang="0">
                  <a:pos x="1204" y="154"/>
                </a:cxn>
                <a:cxn ang="0">
                  <a:pos x="338" y="0"/>
                </a:cxn>
              </a:cxnLst>
              <a:rect l="0" t="0" r="r" b="b"/>
              <a:pathLst>
                <a:path w="1204" h="1416">
                  <a:moveTo>
                    <a:pt x="338" y="0"/>
                  </a:moveTo>
                  <a:lnTo>
                    <a:pt x="338" y="0"/>
                  </a:lnTo>
                  <a:lnTo>
                    <a:pt x="328" y="47"/>
                  </a:lnTo>
                  <a:lnTo>
                    <a:pt x="314" y="116"/>
                  </a:lnTo>
                  <a:lnTo>
                    <a:pt x="314" y="116"/>
                  </a:lnTo>
                  <a:lnTo>
                    <a:pt x="299" y="165"/>
                  </a:lnTo>
                  <a:lnTo>
                    <a:pt x="289" y="198"/>
                  </a:lnTo>
                  <a:lnTo>
                    <a:pt x="272" y="208"/>
                  </a:lnTo>
                  <a:lnTo>
                    <a:pt x="260" y="201"/>
                  </a:lnTo>
                  <a:lnTo>
                    <a:pt x="238" y="183"/>
                  </a:lnTo>
                  <a:lnTo>
                    <a:pt x="218" y="193"/>
                  </a:lnTo>
                  <a:lnTo>
                    <a:pt x="207" y="173"/>
                  </a:lnTo>
                  <a:lnTo>
                    <a:pt x="177" y="182"/>
                  </a:lnTo>
                  <a:lnTo>
                    <a:pt x="163" y="197"/>
                  </a:lnTo>
                  <a:lnTo>
                    <a:pt x="164" y="245"/>
                  </a:lnTo>
                  <a:lnTo>
                    <a:pt x="163" y="312"/>
                  </a:lnTo>
                  <a:lnTo>
                    <a:pt x="163" y="370"/>
                  </a:lnTo>
                  <a:lnTo>
                    <a:pt x="159" y="393"/>
                  </a:lnTo>
                  <a:lnTo>
                    <a:pt x="143" y="413"/>
                  </a:lnTo>
                  <a:lnTo>
                    <a:pt x="138" y="438"/>
                  </a:lnTo>
                  <a:lnTo>
                    <a:pt x="141" y="468"/>
                  </a:lnTo>
                  <a:lnTo>
                    <a:pt x="157" y="511"/>
                  </a:lnTo>
                  <a:lnTo>
                    <a:pt x="160" y="552"/>
                  </a:lnTo>
                  <a:lnTo>
                    <a:pt x="172" y="566"/>
                  </a:lnTo>
                  <a:lnTo>
                    <a:pt x="193" y="594"/>
                  </a:lnTo>
                  <a:lnTo>
                    <a:pt x="179" y="606"/>
                  </a:lnTo>
                  <a:lnTo>
                    <a:pt x="156" y="622"/>
                  </a:lnTo>
                  <a:lnTo>
                    <a:pt x="110" y="658"/>
                  </a:lnTo>
                  <a:lnTo>
                    <a:pt x="95" y="719"/>
                  </a:lnTo>
                  <a:lnTo>
                    <a:pt x="77" y="755"/>
                  </a:lnTo>
                  <a:lnTo>
                    <a:pt x="61" y="770"/>
                  </a:lnTo>
                  <a:lnTo>
                    <a:pt x="49" y="778"/>
                  </a:lnTo>
                  <a:lnTo>
                    <a:pt x="41" y="796"/>
                  </a:lnTo>
                  <a:lnTo>
                    <a:pt x="48" y="827"/>
                  </a:lnTo>
                  <a:lnTo>
                    <a:pt x="41" y="852"/>
                  </a:lnTo>
                  <a:lnTo>
                    <a:pt x="70" y="876"/>
                  </a:lnTo>
                  <a:lnTo>
                    <a:pt x="59" y="894"/>
                  </a:lnTo>
                  <a:lnTo>
                    <a:pt x="23" y="910"/>
                  </a:lnTo>
                  <a:lnTo>
                    <a:pt x="12" y="930"/>
                  </a:lnTo>
                  <a:lnTo>
                    <a:pt x="0" y="960"/>
                  </a:lnTo>
                  <a:lnTo>
                    <a:pt x="644" y="1354"/>
                  </a:lnTo>
                  <a:lnTo>
                    <a:pt x="848" y="1391"/>
                  </a:lnTo>
                  <a:lnTo>
                    <a:pt x="1016" y="1414"/>
                  </a:lnTo>
                  <a:lnTo>
                    <a:pt x="1019" y="1416"/>
                  </a:lnTo>
                  <a:lnTo>
                    <a:pt x="1204" y="154"/>
                  </a:lnTo>
                  <a:lnTo>
                    <a:pt x="338" y="0"/>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78" name="Freeform 12">
              <a:extLst>
                <a:ext uri="{FF2B5EF4-FFF2-40B4-BE49-F238E27FC236}">
                  <a16:creationId xmlns:a16="http://schemas.microsoft.com/office/drawing/2014/main" id="{01EAC796-E0A5-F093-7A7B-715A4328B4E0}"/>
                </a:ext>
              </a:extLst>
            </p:cNvPr>
            <p:cNvSpPr>
              <a:spLocks/>
            </p:cNvSpPr>
            <p:nvPr/>
          </p:nvSpPr>
          <p:spPr bwMode="auto">
            <a:xfrm>
              <a:off x="4292459" y="2243697"/>
              <a:ext cx="951077" cy="1714324"/>
            </a:xfrm>
            <a:custGeom>
              <a:avLst/>
              <a:gdLst/>
              <a:ahLst/>
              <a:cxnLst>
                <a:cxn ang="0">
                  <a:pos x="1263" y="2382"/>
                </a:cxn>
                <a:cxn ang="0">
                  <a:pos x="1271" y="2308"/>
                </a:cxn>
                <a:cxn ang="0">
                  <a:pos x="1317" y="2249"/>
                </a:cxn>
                <a:cxn ang="0">
                  <a:pos x="1401" y="2136"/>
                </a:cxn>
                <a:cxn ang="0">
                  <a:pos x="1382" y="2082"/>
                </a:cxn>
                <a:cxn ang="0">
                  <a:pos x="1360" y="1968"/>
                </a:cxn>
                <a:cxn ang="0">
                  <a:pos x="652" y="866"/>
                </a:cxn>
                <a:cxn ang="0">
                  <a:pos x="627" y="840"/>
                </a:cxn>
                <a:cxn ang="0">
                  <a:pos x="642" y="801"/>
                </a:cxn>
                <a:cxn ang="0">
                  <a:pos x="146" y="0"/>
                </a:cxn>
                <a:cxn ang="0">
                  <a:pos x="129" y="50"/>
                </a:cxn>
                <a:cxn ang="0">
                  <a:pos x="123" y="139"/>
                </a:cxn>
                <a:cxn ang="0">
                  <a:pos x="93" y="190"/>
                </a:cxn>
                <a:cxn ang="0">
                  <a:pos x="43" y="278"/>
                </a:cxn>
                <a:cxn ang="0">
                  <a:pos x="3" y="345"/>
                </a:cxn>
                <a:cxn ang="0">
                  <a:pos x="19" y="411"/>
                </a:cxn>
                <a:cxn ang="0">
                  <a:pos x="54" y="494"/>
                </a:cxn>
                <a:cxn ang="0">
                  <a:pos x="30" y="604"/>
                </a:cxn>
                <a:cxn ang="0">
                  <a:pos x="18" y="672"/>
                </a:cxn>
                <a:cxn ang="0">
                  <a:pos x="64" y="798"/>
                </a:cxn>
                <a:cxn ang="0">
                  <a:pos x="94" y="883"/>
                </a:cxn>
                <a:cxn ang="0">
                  <a:pos x="80" y="930"/>
                </a:cxn>
                <a:cxn ang="0">
                  <a:pos x="128" y="968"/>
                </a:cxn>
                <a:cxn ang="0">
                  <a:pos x="158" y="959"/>
                </a:cxn>
                <a:cxn ang="0">
                  <a:pos x="208" y="948"/>
                </a:cxn>
                <a:cxn ang="0">
                  <a:pos x="284" y="975"/>
                </a:cxn>
                <a:cxn ang="0">
                  <a:pos x="270" y="986"/>
                </a:cxn>
                <a:cxn ang="0">
                  <a:pos x="222" y="968"/>
                </a:cxn>
                <a:cxn ang="0">
                  <a:pos x="182" y="964"/>
                </a:cxn>
                <a:cxn ang="0">
                  <a:pos x="194" y="1026"/>
                </a:cxn>
                <a:cxn ang="0">
                  <a:pos x="171" y="1057"/>
                </a:cxn>
                <a:cxn ang="0">
                  <a:pos x="161" y="1019"/>
                </a:cxn>
                <a:cxn ang="0">
                  <a:pos x="134" y="1026"/>
                </a:cxn>
                <a:cxn ang="0">
                  <a:pos x="126" y="1122"/>
                </a:cxn>
                <a:cxn ang="0">
                  <a:pos x="168" y="1195"/>
                </a:cxn>
                <a:cxn ang="0">
                  <a:pos x="197" y="1261"/>
                </a:cxn>
                <a:cxn ang="0">
                  <a:pos x="157" y="1286"/>
                </a:cxn>
                <a:cxn ang="0">
                  <a:pos x="186" y="1406"/>
                </a:cxn>
                <a:cxn ang="0">
                  <a:pos x="232" y="1513"/>
                </a:cxn>
                <a:cxn ang="0">
                  <a:pos x="275" y="1580"/>
                </a:cxn>
                <a:cxn ang="0">
                  <a:pos x="273" y="1635"/>
                </a:cxn>
                <a:cxn ang="0">
                  <a:pos x="295" y="1689"/>
                </a:cxn>
                <a:cxn ang="0">
                  <a:pos x="276" y="1795"/>
                </a:cxn>
                <a:cxn ang="0">
                  <a:pos x="408" y="1866"/>
                </a:cxn>
                <a:cxn ang="0">
                  <a:pos x="506" y="1948"/>
                </a:cxn>
                <a:cxn ang="0">
                  <a:pos x="622" y="2054"/>
                </a:cxn>
                <a:cxn ang="0">
                  <a:pos x="706" y="2131"/>
                </a:cxn>
                <a:cxn ang="0">
                  <a:pos x="787" y="2272"/>
                </a:cxn>
                <a:cxn ang="0">
                  <a:pos x="787" y="2385"/>
                </a:cxn>
                <a:cxn ang="0">
                  <a:pos x="1245" y="2440"/>
                </a:cxn>
              </a:cxnLst>
              <a:rect l="0" t="0" r="r" b="b"/>
              <a:pathLst>
                <a:path w="1415" h="2447">
                  <a:moveTo>
                    <a:pt x="1281" y="2424"/>
                  </a:moveTo>
                  <a:lnTo>
                    <a:pt x="1292" y="2406"/>
                  </a:lnTo>
                  <a:lnTo>
                    <a:pt x="1263" y="2382"/>
                  </a:lnTo>
                  <a:lnTo>
                    <a:pt x="1270" y="2357"/>
                  </a:lnTo>
                  <a:lnTo>
                    <a:pt x="1263" y="2326"/>
                  </a:lnTo>
                  <a:lnTo>
                    <a:pt x="1271" y="2308"/>
                  </a:lnTo>
                  <a:lnTo>
                    <a:pt x="1283" y="2300"/>
                  </a:lnTo>
                  <a:lnTo>
                    <a:pt x="1299" y="2285"/>
                  </a:lnTo>
                  <a:lnTo>
                    <a:pt x="1317" y="2249"/>
                  </a:lnTo>
                  <a:lnTo>
                    <a:pt x="1332" y="2188"/>
                  </a:lnTo>
                  <a:lnTo>
                    <a:pt x="1378" y="2152"/>
                  </a:lnTo>
                  <a:lnTo>
                    <a:pt x="1401" y="2136"/>
                  </a:lnTo>
                  <a:lnTo>
                    <a:pt x="1415" y="2124"/>
                  </a:lnTo>
                  <a:lnTo>
                    <a:pt x="1394" y="2096"/>
                  </a:lnTo>
                  <a:lnTo>
                    <a:pt x="1382" y="2082"/>
                  </a:lnTo>
                  <a:lnTo>
                    <a:pt x="1379" y="2041"/>
                  </a:lnTo>
                  <a:lnTo>
                    <a:pt x="1363" y="1998"/>
                  </a:lnTo>
                  <a:lnTo>
                    <a:pt x="1360" y="1968"/>
                  </a:lnTo>
                  <a:lnTo>
                    <a:pt x="1365" y="1943"/>
                  </a:lnTo>
                  <a:lnTo>
                    <a:pt x="1367" y="1941"/>
                  </a:lnTo>
                  <a:lnTo>
                    <a:pt x="652" y="866"/>
                  </a:lnTo>
                  <a:lnTo>
                    <a:pt x="637" y="861"/>
                  </a:lnTo>
                  <a:lnTo>
                    <a:pt x="630" y="855"/>
                  </a:lnTo>
                  <a:lnTo>
                    <a:pt x="627" y="840"/>
                  </a:lnTo>
                  <a:lnTo>
                    <a:pt x="622" y="823"/>
                  </a:lnTo>
                  <a:lnTo>
                    <a:pt x="626" y="808"/>
                  </a:lnTo>
                  <a:lnTo>
                    <a:pt x="642" y="801"/>
                  </a:lnTo>
                  <a:lnTo>
                    <a:pt x="658" y="797"/>
                  </a:lnTo>
                  <a:lnTo>
                    <a:pt x="816" y="195"/>
                  </a:lnTo>
                  <a:lnTo>
                    <a:pt x="146" y="0"/>
                  </a:lnTo>
                  <a:lnTo>
                    <a:pt x="139" y="20"/>
                  </a:lnTo>
                  <a:lnTo>
                    <a:pt x="129" y="29"/>
                  </a:lnTo>
                  <a:lnTo>
                    <a:pt x="129" y="50"/>
                  </a:lnTo>
                  <a:lnTo>
                    <a:pt x="129" y="67"/>
                  </a:lnTo>
                  <a:lnTo>
                    <a:pt x="129" y="115"/>
                  </a:lnTo>
                  <a:lnTo>
                    <a:pt x="123" y="139"/>
                  </a:lnTo>
                  <a:lnTo>
                    <a:pt x="108" y="165"/>
                  </a:lnTo>
                  <a:lnTo>
                    <a:pt x="97" y="182"/>
                  </a:lnTo>
                  <a:lnTo>
                    <a:pt x="93" y="190"/>
                  </a:lnTo>
                  <a:lnTo>
                    <a:pt x="93" y="224"/>
                  </a:lnTo>
                  <a:lnTo>
                    <a:pt x="75" y="249"/>
                  </a:lnTo>
                  <a:lnTo>
                    <a:pt x="43" y="278"/>
                  </a:lnTo>
                  <a:lnTo>
                    <a:pt x="15" y="301"/>
                  </a:lnTo>
                  <a:lnTo>
                    <a:pt x="7" y="315"/>
                  </a:lnTo>
                  <a:lnTo>
                    <a:pt x="3" y="345"/>
                  </a:lnTo>
                  <a:lnTo>
                    <a:pt x="0" y="367"/>
                  </a:lnTo>
                  <a:lnTo>
                    <a:pt x="5" y="388"/>
                  </a:lnTo>
                  <a:lnTo>
                    <a:pt x="19" y="411"/>
                  </a:lnTo>
                  <a:lnTo>
                    <a:pt x="39" y="444"/>
                  </a:lnTo>
                  <a:lnTo>
                    <a:pt x="48" y="469"/>
                  </a:lnTo>
                  <a:lnTo>
                    <a:pt x="54" y="494"/>
                  </a:lnTo>
                  <a:lnTo>
                    <a:pt x="51" y="537"/>
                  </a:lnTo>
                  <a:lnTo>
                    <a:pt x="35" y="572"/>
                  </a:lnTo>
                  <a:lnTo>
                    <a:pt x="30" y="604"/>
                  </a:lnTo>
                  <a:lnTo>
                    <a:pt x="29" y="644"/>
                  </a:lnTo>
                  <a:lnTo>
                    <a:pt x="26" y="660"/>
                  </a:lnTo>
                  <a:lnTo>
                    <a:pt x="18" y="672"/>
                  </a:lnTo>
                  <a:lnTo>
                    <a:pt x="19" y="693"/>
                  </a:lnTo>
                  <a:lnTo>
                    <a:pt x="37" y="733"/>
                  </a:lnTo>
                  <a:lnTo>
                    <a:pt x="64" y="798"/>
                  </a:lnTo>
                  <a:lnTo>
                    <a:pt x="84" y="841"/>
                  </a:lnTo>
                  <a:lnTo>
                    <a:pt x="96" y="859"/>
                  </a:lnTo>
                  <a:lnTo>
                    <a:pt x="94" y="883"/>
                  </a:lnTo>
                  <a:lnTo>
                    <a:pt x="90" y="901"/>
                  </a:lnTo>
                  <a:lnTo>
                    <a:pt x="79" y="915"/>
                  </a:lnTo>
                  <a:lnTo>
                    <a:pt x="80" y="930"/>
                  </a:lnTo>
                  <a:lnTo>
                    <a:pt x="97" y="930"/>
                  </a:lnTo>
                  <a:lnTo>
                    <a:pt x="112" y="945"/>
                  </a:lnTo>
                  <a:lnTo>
                    <a:pt x="128" y="968"/>
                  </a:lnTo>
                  <a:lnTo>
                    <a:pt x="137" y="980"/>
                  </a:lnTo>
                  <a:lnTo>
                    <a:pt x="150" y="984"/>
                  </a:lnTo>
                  <a:lnTo>
                    <a:pt x="158" y="959"/>
                  </a:lnTo>
                  <a:lnTo>
                    <a:pt x="161" y="932"/>
                  </a:lnTo>
                  <a:lnTo>
                    <a:pt x="191" y="932"/>
                  </a:lnTo>
                  <a:lnTo>
                    <a:pt x="208" y="948"/>
                  </a:lnTo>
                  <a:lnTo>
                    <a:pt x="245" y="950"/>
                  </a:lnTo>
                  <a:lnTo>
                    <a:pt x="265" y="966"/>
                  </a:lnTo>
                  <a:lnTo>
                    <a:pt x="284" y="975"/>
                  </a:lnTo>
                  <a:lnTo>
                    <a:pt x="293" y="980"/>
                  </a:lnTo>
                  <a:lnTo>
                    <a:pt x="286" y="990"/>
                  </a:lnTo>
                  <a:lnTo>
                    <a:pt x="270" y="986"/>
                  </a:lnTo>
                  <a:lnTo>
                    <a:pt x="254" y="976"/>
                  </a:lnTo>
                  <a:lnTo>
                    <a:pt x="244" y="970"/>
                  </a:lnTo>
                  <a:lnTo>
                    <a:pt x="222" y="968"/>
                  </a:lnTo>
                  <a:lnTo>
                    <a:pt x="211" y="962"/>
                  </a:lnTo>
                  <a:lnTo>
                    <a:pt x="194" y="958"/>
                  </a:lnTo>
                  <a:lnTo>
                    <a:pt x="182" y="964"/>
                  </a:lnTo>
                  <a:lnTo>
                    <a:pt x="182" y="976"/>
                  </a:lnTo>
                  <a:lnTo>
                    <a:pt x="184" y="1011"/>
                  </a:lnTo>
                  <a:lnTo>
                    <a:pt x="194" y="1026"/>
                  </a:lnTo>
                  <a:lnTo>
                    <a:pt x="191" y="1062"/>
                  </a:lnTo>
                  <a:lnTo>
                    <a:pt x="184" y="1062"/>
                  </a:lnTo>
                  <a:lnTo>
                    <a:pt x="171" y="1057"/>
                  </a:lnTo>
                  <a:lnTo>
                    <a:pt x="164" y="1045"/>
                  </a:lnTo>
                  <a:lnTo>
                    <a:pt x="161" y="1025"/>
                  </a:lnTo>
                  <a:lnTo>
                    <a:pt x="161" y="1019"/>
                  </a:lnTo>
                  <a:lnTo>
                    <a:pt x="157" y="1012"/>
                  </a:lnTo>
                  <a:lnTo>
                    <a:pt x="139" y="1009"/>
                  </a:lnTo>
                  <a:lnTo>
                    <a:pt x="134" y="1026"/>
                  </a:lnTo>
                  <a:lnTo>
                    <a:pt x="133" y="1041"/>
                  </a:lnTo>
                  <a:lnTo>
                    <a:pt x="128" y="1075"/>
                  </a:lnTo>
                  <a:lnTo>
                    <a:pt x="126" y="1122"/>
                  </a:lnTo>
                  <a:lnTo>
                    <a:pt x="129" y="1147"/>
                  </a:lnTo>
                  <a:lnTo>
                    <a:pt x="147" y="1174"/>
                  </a:lnTo>
                  <a:lnTo>
                    <a:pt x="168" y="1195"/>
                  </a:lnTo>
                  <a:lnTo>
                    <a:pt x="191" y="1209"/>
                  </a:lnTo>
                  <a:lnTo>
                    <a:pt x="198" y="1236"/>
                  </a:lnTo>
                  <a:lnTo>
                    <a:pt x="197" y="1261"/>
                  </a:lnTo>
                  <a:lnTo>
                    <a:pt x="189" y="1277"/>
                  </a:lnTo>
                  <a:lnTo>
                    <a:pt x="175" y="1286"/>
                  </a:lnTo>
                  <a:lnTo>
                    <a:pt x="157" y="1286"/>
                  </a:lnTo>
                  <a:lnTo>
                    <a:pt x="155" y="1341"/>
                  </a:lnTo>
                  <a:lnTo>
                    <a:pt x="161" y="1359"/>
                  </a:lnTo>
                  <a:lnTo>
                    <a:pt x="186" y="1406"/>
                  </a:lnTo>
                  <a:lnTo>
                    <a:pt x="198" y="1435"/>
                  </a:lnTo>
                  <a:lnTo>
                    <a:pt x="220" y="1476"/>
                  </a:lnTo>
                  <a:lnTo>
                    <a:pt x="232" y="1513"/>
                  </a:lnTo>
                  <a:lnTo>
                    <a:pt x="250" y="1541"/>
                  </a:lnTo>
                  <a:lnTo>
                    <a:pt x="269" y="1576"/>
                  </a:lnTo>
                  <a:lnTo>
                    <a:pt x="275" y="1580"/>
                  </a:lnTo>
                  <a:lnTo>
                    <a:pt x="276" y="1608"/>
                  </a:lnTo>
                  <a:lnTo>
                    <a:pt x="277" y="1627"/>
                  </a:lnTo>
                  <a:lnTo>
                    <a:pt x="273" y="1635"/>
                  </a:lnTo>
                  <a:lnTo>
                    <a:pt x="287" y="1652"/>
                  </a:lnTo>
                  <a:lnTo>
                    <a:pt x="295" y="1664"/>
                  </a:lnTo>
                  <a:lnTo>
                    <a:pt x="295" y="1689"/>
                  </a:lnTo>
                  <a:lnTo>
                    <a:pt x="287" y="1739"/>
                  </a:lnTo>
                  <a:lnTo>
                    <a:pt x="279" y="1771"/>
                  </a:lnTo>
                  <a:lnTo>
                    <a:pt x="276" y="1795"/>
                  </a:lnTo>
                  <a:lnTo>
                    <a:pt x="326" y="1825"/>
                  </a:lnTo>
                  <a:lnTo>
                    <a:pt x="373" y="1841"/>
                  </a:lnTo>
                  <a:lnTo>
                    <a:pt x="408" y="1866"/>
                  </a:lnTo>
                  <a:lnTo>
                    <a:pt x="451" y="1878"/>
                  </a:lnTo>
                  <a:lnTo>
                    <a:pt x="472" y="1896"/>
                  </a:lnTo>
                  <a:lnTo>
                    <a:pt x="506" y="1948"/>
                  </a:lnTo>
                  <a:lnTo>
                    <a:pt x="547" y="1989"/>
                  </a:lnTo>
                  <a:lnTo>
                    <a:pt x="617" y="2003"/>
                  </a:lnTo>
                  <a:lnTo>
                    <a:pt x="622" y="2054"/>
                  </a:lnTo>
                  <a:lnTo>
                    <a:pt x="630" y="2078"/>
                  </a:lnTo>
                  <a:lnTo>
                    <a:pt x="667" y="2086"/>
                  </a:lnTo>
                  <a:lnTo>
                    <a:pt x="706" y="2131"/>
                  </a:lnTo>
                  <a:lnTo>
                    <a:pt x="753" y="2199"/>
                  </a:lnTo>
                  <a:lnTo>
                    <a:pt x="773" y="2228"/>
                  </a:lnTo>
                  <a:lnTo>
                    <a:pt x="787" y="2272"/>
                  </a:lnTo>
                  <a:lnTo>
                    <a:pt x="776" y="2321"/>
                  </a:lnTo>
                  <a:lnTo>
                    <a:pt x="776" y="2343"/>
                  </a:lnTo>
                  <a:lnTo>
                    <a:pt x="787" y="2385"/>
                  </a:lnTo>
                  <a:lnTo>
                    <a:pt x="810" y="2392"/>
                  </a:lnTo>
                  <a:lnTo>
                    <a:pt x="1240" y="2447"/>
                  </a:lnTo>
                  <a:lnTo>
                    <a:pt x="1245" y="2440"/>
                  </a:lnTo>
                  <a:lnTo>
                    <a:pt x="1281" y="2424"/>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79" name="Freeform 13">
              <a:extLst>
                <a:ext uri="{FF2B5EF4-FFF2-40B4-BE49-F238E27FC236}">
                  <a16:creationId xmlns:a16="http://schemas.microsoft.com/office/drawing/2014/main" id="{562C6C64-7BD2-75C9-F932-25CE629E7464}"/>
                </a:ext>
              </a:extLst>
            </p:cNvPr>
            <p:cNvSpPr>
              <a:spLocks/>
            </p:cNvSpPr>
            <p:nvPr/>
          </p:nvSpPr>
          <p:spPr bwMode="auto">
            <a:xfrm>
              <a:off x="6625820" y="3509983"/>
              <a:ext cx="1039736" cy="582659"/>
            </a:xfrm>
            <a:custGeom>
              <a:avLst/>
              <a:gdLst/>
              <a:ahLst/>
              <a:cxnLst>
                <a:cxn ang="0">
                  <a:pos x="0" y="134"/>
                </a:cxn>
                <a:cxn ang="0">
                  <a:pos x="548" y="150"/>
                </a:cxn>
                <a:cxn ang="0">
                  <a:pos x="566" y="611"/>
                </a:cxn>
                <a:cxn ang="0">
                  <a:pos x="593" y="625"/>
                </a:cxn>
                <a:cxn ang="0">
                  <a:pos x="623" y="626"/>
                </a:cxn>
                <a:cxn ang="0">
                  <a:pos x="659" y="633"/>
                </a:cxn>
                <a:cxn ang="0">
                  <a:pos x="714" y="674"/>
                </a:cxn>
                <a:cxn ang="0">
                  <a:pos x="772" y="689"/>
                </a:cxn>
                <a:cxn ang="0">
                  <a:pos x="795" y="703"/>
                </a:cxn>
                <a:cxn ang="0">
                  <a:pos x="858" y="696"/>
                </a:cxn>
                <a:cxn ang="0">
                  <a:pos x="890" y="729"/>
                </a:cxn>
                <a:cxn ang="0">
                  <a:pos x="913" y="760"/>
                </a:cxn>
                <a:cxn ang="0">
                  <a:pos x="943" y="730"/>
                </a:cxn>
                <a:cxn ang="0">
                  <a:pos x="983" y="755"/>
                </a:cxn>
                <a:cxn ang="0">
                  <a:pos x="1026" y="755"/>
                </a:cxn>
                <a:cxn ang="0">
                  <a:pos x="1040" y="792"/>
                </a:cxn>
                <a:cxn ang="0">
                  <a:pos x="1062" y="765"/>
                </a:cxn>
                <a:cxn ang="0">
                  <a:pos x="1113" y="773"/>
                </a:cxn>
                <a:cxn ang="0">
                  <a:pos x="1173" y="789"/>
                </a:cxn>
                <a:cxn ang="0">
                  <a:pos x="1206" y="797"/>
                </a:cxn>
                <a:cxn ang="0">
                  <a:pos x="1245" y="767"/>
                </a:cxn>
                <a:cxn ang="0">
                  <a:pos x="1280" y="775"/>
                </a:cxn>
                <a:cxn ang="0">
                  <a:pos x="1312" y="758"/>
                </a:cxn>
                <a:cxn ang="0">
                  <a:pos x="1357" y="764"/>
                </a:cxn>
                <a:cxn ang="0">
                  <a:pos x="1424" y="762"/>
                </a:cxn>
                <a:cxn ang="0">
                  <a:pos x="1482" y="808"/>
                </a:cxn>
                <a:cxn ang="0">
                  <a:pos x="1528" y="819"/>
                </a:cxn>
                <a:cxn ang="0">
                  <a:pos x="1548" y="411"/>
                </a:cxn>
                <a:cxn ang="0">
                  <a:pos x="1509" y="60"/>
                </a:cxn>
                <a:cxn ang="0">
                  <a:pos x="1224" y="53"/>
                </a:cxn>
                <a:cxn ang="0">
                  <a:pos x="816" y="42"/>
                </a:cxn>
                <a:cxn ang="0">
                  <a:pos x="604" y="32"/>
                </a:cxn>
                <a:cxn ang="0">
                  <a:pos x="20" y="0"/>
                </a:cxn>
                <a:cxn ang="0">
                  <a:pos x="2" y="117"/>
                </a:cxn>
              </a:cxnLst>
              <a:rect l="0" t="0" r="r" b="b"/>
              <a:pathLst>
                <a:path w="1548" h="832">
                  <a:moveTo>
                    <a:pt x="2" y="117"/>
                  </a:moveTo>
                  <a:lnTo>
                    <a:pt x="0" y="134"/>
                  </a:lnTo>
                  <a:lnTo>
                    <a:pt x="2" y="117"/>
                  </a:lnTo>
                  <a:lnTo>
                    <a:pt x="548" y="150"/>
                  </a:lnTo>
                  <a:lnTo>
                    <a:pt x="528" y="576"/>
                  </a:lnTo>
                  <a:lnTo>
                    <a:pt x="566" y="611"/>
                  </a:lnTo>
                  <a:lnTo>
                    <a:pt x="580" y="626"/>
                  </a:lnTo>
                  <a:lnTo>
                    <a:pt x="593" y="625"/>
                  </a:lnTo>
                  <a:lnTo>
                    <a:pt x="612" y="622"/>
                  </a:lnTo>
                  <a:lnTo>
                    <a:pt x="623" y="626"/>
                  </a:lnTo>
                  <a:lnTo>
                    <a:pt x="639" y="621"/>
                  </a:lnTo>
                  <a:lnTo>
                    <a:pt x="659" y="633"/>
                  </a:lnTo>
                  <a:lnTo>
                    <a:pt x="671" y="672"/>
                  </a:lnTo>
                  <a:lnTo>
                    <a:pt x="714" y="674"/>
                  </a:lnTo>
                  <a:lnTo>
                    <a:pt x="746" y="692"/>
                  </a:lnTo>
                  <a:lnTo>
                    <a:pt x="772" y="689"/>
                  </a:lnTo>
                  <a:lnTo>
                    <a:pt x="779" y="686"/>
                  </a:lnTo>
                  <a:lnTo>
                    <a:pt x="795" y="703"/>
                  </a:lnTo>
                  <a:lnTo>
                    <a:pt x="816" y="692"/>
                  </a:lnTo>
                  <a:lnTo>
                    <a:pt x="858" y="696"/>
                  </a:lnTo>
                  <a:lnTo>
                    <a:pt x="876" y="728"/>
                  </a:lnTo>
                  <a:lnTo>
                    <a:pt x="890" y="729"/>
                  </a:lnTo>
                  <a:lnTo>
                    <a:pt x="897" y="757"/>
                  </a:lnTo>
                  <a:lnTo>
                    <a:pt x="913" y="760"/>
                  </a:lnTo>
                  <a:lnTo>
                    <a:pt x="931" y="746"/>
                  </a:lnTo>
                  <a:lnTo>
                    <a:pt x="943" y="730"/>
                  </a:lnTo>
                  <a:lnTo>
                    <a:pt x="951" y="730"/>
                  </a:lnTo>
                  <a:lnTo>
                    <a:pt x="983" y="755"/>
                  </a:lnTo>
                  <a:lnTo>
                    <a:pt x="993" y="776"/>
                  </a:lnTo>
                  <a:lnTo>
                    <a:pt x="1026" y="755"/>
                  </a:lnTo>
                  <a:lnTo>
                    <a:pt x="1033" y="764"/>
                  </a:lnTo>
                  <a:lnTo>
                    <a:pt x="1040" y="792"/>
                  </a:lnTo>
                  <a:lnTo>
                    <a:pt x="1048" y="787"/>
                  </a:lnTo>
                  <a:lnTo>
                    <a:pt x="1062" y="765"/>
                  </a:lnTo>
                  <a:lnTo>
                    <a:pt x="1087" y="761"/>
                  </a:lnTo>
                  <a:lnTo>
                    <a:pt x="1113" y="773"/>
                  </a:lnTo>
                  <a:lnTo>
                    <a:pt x="1155" y="772"/>
                  </a:lnTo>
                  <a:lnTo>
                    <a:pt x="1173" y="789"/>
                  </a:lnTo>
                  <a:lnTo>
                    <a:pt x="1183" y="803"/>
                  </a:lnTo>
                  <a:lnTo>
                    <a:pt x="1206" y="797"/>
                  </a:lnTo>
                  <a:lnTo>
                    <a:pt x="1231" y="779"/>
                  </a:lnTo>
                  <a:lnTo>
                    <a:pt x="1245" y="767"/>
                  </a:lnTo>
                  <a:lnTo>
                    <a:pt x="1263" y="764"/>
                  </a:lnTo>
                  <a:lnTo>
                    <a:pt x="1280" y="775"/>
                  </a:lnTo>
                  <a:lnTo>
                    <a:pt x="1298" y="769"/>
                  </a:lnTo>
                  <a:lnTo>
                    <a:pt x="1312" y="758"/>
                  </a:lnTo>
                  <a:lnTo>
                    <a:pt x="1342" y="761"/>
                  </a:lnTo>
                  <a:lnTo>
                    <a:pt x="1357" y="764"/>
                  </a:lnTo>
                  <a:lnTo>
                    <a:pt x="1396" y="753"/>
                  </a:lnTo>
                  <a:lnTo>
                    <a:pt x="1424" y="762"/>
                  </a:lnTo>
                  <a:lnTo>
                    <a:pt x="1448" y="785"/>
                  </a:lnTo>
                  <a:lnTo>
                    <a:pt x="1482" y="808"/>
                  </a:lnTo>
                  <a:lnTo>
                    <a:pt x="1509" y="808"/>
                  </a:lnTo>
                  <a:lnTo>
                    <a:pt x="1528" y="819"/>
                  </a:lnTo>
                  <a:lnTo>
                    <a:pt x="1543" y="832"/>
                  </a:lnTo>
                  <a:lnTo>
                    <a:pt x="1548" y="411"/>
                  </a:lnTo>
                  <a:lnTo>
                    <a:pt x="1509" y="174"/>
                  </a:lnTo>
                  <a:lnTo>
                    <a:pt x="1509" y="60"/>
                  </a:lnTo>
                  <a:lnTo>
                    <a:pt x="1509" y="60"/>
                  </a:lnTo>
                  <a:lnTo>
                    <a:pt x="1224" y="53"/>
                  </a:lnTo>
                  <a:lnTo>
                    <a:pt x="994" y="48"/>
                  </a:lnTo>
                  <a:lnTo>
                    <a:pt x="816" y="42"/>
                  </a:lnTo>
                  <a:lnTo>
                    <a:pt x="816" y="42"/>
                  </a:lnTo>
                  <a:lnTo>
                    <a:pt x="604" y="32"/>
                  </a:lnTo>
                  <a:lnTo>
                    <a:pt x="340" y="18"/>
                  </a:lnTo>
                  <a:lnTo>
                    <a:pt x="20" y="0"/>
                  </a:lnTo>
                  <a:lnTo>
                    <a:pt x="14" y="117"/>
                  </a:lnTo>
                  <a:lnTo>
                    <a:pt x="2" y="117"/>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80" name="Freeform 14">
              <a:extLst>
                <a:ext uri="{FF2B5EF4-FFF2-40B4-BE49-F238E27FC236}">
                  <a16:creationId xmlns:a16="http://schemas.microsoft.com/office/drawing/2014/main" id="{339BE399-71EC-274A-9494-EFFD5C3F256C}"/>
                </a:ext>
              </a:extLst>
            </p:cNvPr>
            <p:cNvSpPr>
              <a:spLocks/>
            </p:cNvSpPr>
            <p:nvPr/>
          </p:nvSpPr>
          <p:spPr bwMode="auto">
            <a:xfrm>
              <a:off x="6756795" y="3043014"/>
              <a:ext cx="884581" cy="509039"/>
            </a:xfrm>
            <a:custGeom>
              <a:avLst/>
              <a:gdLst/>
              <a:ahLst/>
              <a:cxnLst>
                <a:cxn ang="0">
                  <a:pos x="1313" y="727"/>
                </a:cxn>
                <a:cxn ang="0">
                  <a:pos x="1316" y="243"/>
                </a:cxn>
                <a:cxn ang="0">
                  <a:pos x="1285" y="227"/>
                </a:cxn>
                <a:cxn ang="0">
                  <a:pos x="1273" y="218"/>
                </a:cxn>
                <a:cxn ang="0">
                  <a:pos x="1263" y="187"/>
                </a:cxn>
                <a:cxn ang="0">
                  <a:pos x="1232" y="162"/>
                </a:cxn>
                <a:cxn ang="0">
                  <a:pos x="1246" y="137"/>
                </a:cxn>
                <a:cxn ang="0">
                  <a:pos x="1263" y="111"/>
                </a:cxn>
                <a:cxn ang="0">
                  <a:pos x="1263" y="86"/>
                </a:cxn>
                <a:cxn ang="0">
                  <a:pos x="1250" y="86"/>
                </a:cxn>
                <a:cxn ang="0">
                  <a:pos x="1211" y="86"/>
                </a:cxn>
                <a:cxn ang="0">
                  <a:pos x="1203" y="66"/>
                </a:cxn>
                <a:cxn ang="0">
                  <a:pos x="1182" y="39"/>
                </a:cxn>
                <a:cxn ang="0">
                  <a:pos x="1182" y="39"/>
                </a:cxn>
                <a:cxn ang="0">
                  <a:pos x="767" y="26"/>
                </a:cxn>
                <a:cxn ang="0">
                  <a:pos x="767" y="26"/>
                </a:cxn>
                <a:cxn ang="0">
                  <a:pos x="47" y="0"/>
                </a:cxn>
                <a:cxn ang="0">
                  <a:pos x="0" y="677"/>
                </a:cxn>
                <a:cxn ang="0">
                  <a:pos x="0" y="677"/>
                </a:cxn>
                <a:cxn ang="0">
                  <a:pos x="332" y="695"/>
                </a:cxn>
                <a:cxn ang="0">
                  <a:pos x="494" y="703"/>
                </a:cxn>
                <a:cxn ang="0">
                  <a:pos x="620" y="709"/>
                </a:cxn>
                <a:cxn ang="0">
                  <a:pos x="620" y="709"/>
                </a:cxn>
                <a:cxn ang="0">
                  <a:pos x="798" y="715"/>
                </a:cxn>
                <a:cxn ang="0">
                  <a:pos x="1028" y="720"/>
                </a:cxn>
                <a:cxn ang="0">
                  <a:pos x="1313" y="727"/>
                </a:cxn>
                <a:cxn ang="0">
                  <a:pos x="1313" y="727"/>
                </a:cxn>
              </a:cxnLst>
              <a:rect l="0" t="0" r="r" b="b"/>
              <a:pathLst>
                <a:path w="1316" h="727">
                  <a:moveTo>
                    <a:pt x="1313" y="727"/>
                  </a:moveTo>
                  <a:lnTo>
                    <a:pt x="1316" y="243"/>
                  </a:lnTo>
                  <a:lnTo>
                    <a:pt x="1285" y="227"/>
                  </a:lnTo>
                  <a:lnTo>
                    <a:pt x="1273" y="218"/>
                  </a:lnTo>
                  <a:lnTo>
                    <a:pt x="1263" y="187"/>
                  </a:lnTo>
                  <a:lnTo>
                    <a:pt x="1232" y="162"/>
                  </a:lnTo>
                  <a:lnTo>
                    <a:pt x="1246" y="137"/>
                  </a:lnTo>
                  <a:lnTo>
                    <a:pt x="1263" y="111"/>
                  </a:lnTo>
                  <a:lnTo>
                    <a:pt x="1263" y="86"/>
                  </a:lnTo>
                  <a:lnTo>
                    <a:pt x="1250" y="86"/>
                  </a:lnTo>
                  <a:lnTo>
                    <a:pt x="1211" y="86"/>
                  </a:lnTo>
                  <a:lnTo>
                    <a:pt x="1203" y="66"/>
                  </a:lnTo>
                  <a:lnTo>
                    <a:pt x="1182" y="39"/>
                  </a:lnTo>
                  <a:lnTo>
                    <a:pt x="1182" y="39"/>
                  </a:lnTo>
                  <a:lnTo>
                    <a:pt x="767" y="26"/>
                  </a:lnTo>
                  <a:lnTo>
                    <a:pt x="767" y="26"/>
                  </a:lnTo>
                  <a:lnTo>
                    <a:pt x="47" y="0"/>
                  </a:lnTo>
                  <a:lnTo>
                    <a:pt x="0" y="677"/>
                  </a:lnTo>
                  <a:lnTo>
                    <a:pt x="0" y="677"/>
                  </a:lnTo>
                  <a:lnTo>
                    <a:pt x="332" y="695"/>
                  </a:lnTo>
                  <a:lnTo>
                    <a:pt x="494" y="703"/>
                  </a:lnTo>
                  <a:lnTo>
                    <a:pt x="620" y="709"/>
                  </a:lnTo>
                  <a:lnTo>
                    <a:pt x="620" y="709"/>
                  </a:lnTo>
                  <a:lnTo>
                    <a:pt x="798" y="715"/>
                  </a:lnTo>
                  <a:lnTo>
                    <a:pt x="1028" y="720"/>
                  </a:lnTo>
                  <a:lnTo>
                    <a:pt x="1313" y="727"/>
                  </a:lnTo>
                  <a:lnTo>
                    <a:pt x="1313" y="727"/>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81" name="Freeform 15">
              <a:extLst>
                <a:ext uri="{FF2B5EF4-FFF2-40B4-BE49-F238E27FC236}">
                  <a16:creationId xmlns:a16="http://schemas.microsoft.com/office/drawing/2014/main" id="{32B8E155-6AF7-042A-6C51-891AC14495E0}"/>
                </a:ext>
              </a:extLst>
            </p:cNvPr>
            <p:cNvSpPr>
              <a:spLocks/>
            </p:cNvSpPr>
            <p:nvPr/>
          </p:nvSpPr>
          <p:spPr bwMode="auto">
            <a:xfrm>
              <a:off x="6575446" y="2552906"/>
              <a:ext cx="977271" cy="517452"/>
            </a:xfrm>
            <a:custGeom>
              <a:avLst/>
              <a:gdLst/>
              <a:ahLst/>
              <a:cxnLst>
                <a:cxn ang="0">
                  <a:pos x="1454" y="736"/>
                </a:cxn>
                <a:cxn ang="0">
                  <a:pos x="1456" y="738"/>
                </a:cxn>
                <a:cxn ang="0">
                  <a:pos x="1456" y="738"/>
                </a:cxn>
                <a:cxn ang="0">
                  <a:pos x="1447" y="718"/>
                </a:cxn>
                <a:cxn ang="0">
                  <a:pos x="1440" y="691"/>
                </a:cxn>
                <a:cxn ang="0">
                  <a:pos x="1440" y="691"/>
                </a:cxn>
                <a:cxn ang="0">
                  <a:pos x="1429" y="687"/>
                </a:cxn>
                <a:cxn ang="0">
                  <a:pos x="1421" y="684"/>
                </a:cxn>
                <a:cxn ang="0">
                  <a:pos x="1414" y="680"/>
                </a:cxn>
                <a:cxn ang="0">
                  <a:pos x="1414" y="680"/>
                </a:cxn>
                <a:cxn ang="0">
                  <a:pos x="1411" y="677"/>
                </a:cxn>
                <a:cxn ang="0">
                  <a:pos x="1406" y="665"/>
                </a:cxn>
                <a:cxn ang="0">
                  <a:pos x="1411" y="655"/>
                </a:cxn>
                <a:cxn ang="0">
                  <a:pos x="1407" y="630"/>
                </a:cxn>
                <a:cxn ang="0">
                  <a:pos x="1395" y="620"/>
                </a:cxn>
                <a:cxn ang="0">
                  <a:pos x="1388" y="608"/>
                </a:cxn>
                <a:cxn ang="0">
                  <a:pos x="1382" y="576"/>
                </a:cxn>
                <a:cxn ang="0">
                  <a:pos x="1382" y="527"/>
                </a:cxn>
                <a:cxn ang="0">
                  <a:pos x="1375" y="518"/>
                </a:cxn>
                <a:cxn ang="0">
                  <a:pos x="1368" y="502"/>
                </a:cxn>
                <a:cxn ang="0">
                  <a:pos x="1371" y="484"/>
                </a:cxn>
                <a:cxn ang="0">
                  <a:pos x="1371" y="439"/>
                </a:cxn>
                <a:cxn ang="0">
                  <a:pos x="1364" y="408"/>
                </a:cxn>
                <a:cxn ang="0">
                  <a:pos x="1352" y="398"/>
                </a:cxn>
                <a:cxn ang="0">
                  <a:pos x="1343" y="398"/>
                </a:cxn>
                <a:cxn ang="0">
                  <a:pos x="1339" y="386"/>
                </a:cxn>
                <a:cxn ang="0">
                  <a:pos x="1335" y="364"/>
                </a:cxn>
                <a:cxn ang="0">
                  <a:pos x="1331" y="347"/>
                </a:cxn>
                <a:cxn ang="0">
                  <a:pos x="1343" y="344"/>
                </a:cxn>
                <a:cxn ang="0">
                  <a:pos x="1343" y="337"/>
                </a:cxn>
                <a:cxn ang="0">
                  <a:pos x="1336" y="332"/>
                </a:cxn>
                <a:cxn ang="0">
                  <a:pos x="1332" y="318"/>
                </a:cxn>
                <a:cxn ang="0">
                  <a:pos x="1325" y="304"/>
                </a:cxn>
                <a:cxn ang="0">
                  <a:pos x="1316" y="283"/>
                </a:cxn>
                <a:cxn ang="0">
                  <a:pos x="1304" y="255"/>
                </a:cxn>
                <a:cxn ang="0">
                  <a:pos x="1292" y="228"/>
                </a:cxn>
                <a:cxn ang="0">
                  <a:pos x="1277" y="186"/>
                </a:cxn>
                <a:cxn ang="0">
                  <a:pos x="1263" y="169"/>
                </a:cxn>
                <a:cxn ang="0">
                  <a:pos x="1260" y="165"/>
                </a:cxn>
                <a:cxn ang="0">
                  <a:pos x="1241" y="149"/>
                </a:cxn>
                <a:cxn ang="0">
                  <a:pos x="1207" y="126"/>
                </a:cxn>
                <a:cxn ang="0">
                  <a:pos x="1185" y="118"/>
                </a:cxn>
                <a:cxn ang="0">
                  <a:pos x="1163" y="108"/>
                </a:cxn>
                <a:cxn ang="0">
                  <a:pos x="1143" y="90"/>
                </a:cxn>
                <a:cxn ang="0">
                  <a:pos x="1109" y="86"/>
                </a:cxn>
                <a:cxn ang="0">
                  <a:pos x="1067" y="89"/>
                </a:cxn>
                <a:cxn ang="0">
                  <a:pos x="1056" y="89"/>
                </a:cxn>
                <a:cxn ang="0">
                  <a:pos x="1039" y="96"/>
                </a:cxn>
                <a:cxn ang="0">
                  <a:pos x="1032" y="104"/>
                </a:cxn>
                <a:cxn ang="0">
                  <a:pos x="1019" y="100"/>
                </a:cxn>
                <a:cxn ang="0">
                  <a:pos x="1002" y="89"/>
                </a:cxn>
                <a:cxn ang="0">
                  <a:pos x="974" y="75"/>
                </a:cxn>
                <a:cxn ang="0">
                  <a:pos x="939" y="57"/>
                </a:cxn>
                <a:cxn ang="0">
                  <a:pos x="46" y="0"/>
                </a:cxn>
                <a:cxn ang="0">
                  <a:pos x="0" y="444"/>
                </a:cxn>
                <a:cxn ang="0">
                  <a:pos x="337" y="476"/>
                </a:cxn>
                <a:cxn ang="0">
                  <a:pos x="321" y="697"/>
                </a:cxn>
                <a:cxn ang="0">
                  <a:pos x="321" y="697"/>
                </a:cxn>
                <a:cxn ang="0">
                  <a:pos x="321" y="697"/>
                </a:cxn>
                <a:cxn ang="0">
                  <a:pos x="1039" y="723"/>
                </a:cxn>
                <a:cxn ang="0">
                  <a:pos x="1039" y="723"/>
                </a:cxn>
                <a:cxn ang="0">
                  <a:pos x="1454" y="736"/>
                </a:cxn>
                <a:cxn ang="0">
                  <a:pos x="1454" y="736"/>
                </a:cxn>
              </a:cxnLst>
              <a:rect l="0" t="0" r="r" b="b"/>
              <a:pathLst>
                <a:path w="1456" h="738">
                  <a:moveTo>
                    <a:pt x="1454" y="736"/>
                  </a:moveTo>
                  <a:lnTo>
                    <a:pt x="1456" y="738"/>
                  </a:lnTo>
                  <a:lnTo>
                    <a:pt x="1456" y="738"/>
                  </a:lnTo>
                  <a:lnTo>
                    <a:pt x="1447" y="718"/>
                  </a:lnTo>
                  <a:lnTo>
                    <a:pt x="1440" y="691"/>
                  </a:lnTo>
                  <a:lnTo>
                    <a:pt x="1440" y="691"/>
                  </a:lnTo>
                  <a:lnTo>
                    <a:pt x="1429" y="687"/>
                  </a:lnTo>
                  <a:lnTo>
                    <a:pt x="1421" y="684"/>
                  </a:lnTo>
                  <a:lnTo>
                    <a:pt x="1414" y="680"/>
                  </a:lnTo>
                  <a:lnTo>
                    <a:pt x="1414" y="680"/>
                  </a:lnTo>
                  <a:lnTo>
                    <a:pt x="1411" y="677"/>
                  </a:lnTo>
                  <a:lnTo>
                    <a:pt x="1406" y="665"/>
                  </a:lnTo>
                  <a:lnTo>
                    <a:pt x="1411" y="655"/>
                  </a:lnTo>
                  <a:lnTo>
                    <a:pt x="1407" y="630"/>
                  </a:lnTo>
                  <a:lnTo>
                    <a:pt x="1395" y="620"/>
                  </a:lnTo>
                  <a:lnTo>
                    <a:pt x="1388" y="608"/>
                  </a:lnTo>
                  <a:lnTo>
                    <a:pt x="1382" y="576"/>
                  </a:lnTo>
                  <a:lnTo>
                    <a:pt x="1382" y="527"/>
                  </a:lnTo>
                  <a:lnTo>
                    <a:pt x="1375" y="518"/>
                  </a:lnTo>
                  <a:lnTo>
                    <a:pt x="1368" y="502"/>
                  </a:lnTo>
                  <a:lnTo>
                    <a:pt x="1371" y="484"/>
                  </a:lnTo>
                  <a:lnTo>
                    <a:pt x="1371" y="439"/>
                  </a:lnTo>
                  <a:lnTo>
                    <a:pt x="1364" y="408"/>
                  </a:lnTo>
                  <a:lnTo>
                    <a:pt x="1352" y="398"/>
                  </a:lnTo>
                  <a:lnTo>
                    <a:pt x="1343" y="398"/>
                  </a:lnTo>
                  <a:lnTo>
                    <a:pt x="1339" y="386"/>
                  </a:lnTo>
                  <a:lnTo>
                    <a:pt x="1335" y="364"/>
                  </a:lnTo>
                  <a:lnTo>
                    <a:pt x="1331" y="347"/>
                  </a:lnTo>
                  <a:lnTo>
                    <a:pt x="1343" y="344"/>
                  </a:lnTo>
                  <a:lnTo>
                    <a:pt x="1343" y="337"/>
                  </a:lnTo>
                  <a:lnTo>
                    <a:pt x="1336" y="332"/>
                  </a:lnTo>
                  <a:lnTo>
                    <a:pt x="1332" y="318"/>
                  </a:lnTo>
                  <a:lnTo>
                    <a:pt x="1325" y="304"/>
                  </a:lnTo>
                  <a:lnTo>
                    <a:pt x="1316" y="283"/>
                  </a:lnTo>
                  <a:lnTo>
                    <a:pt x="1304" y="255"/>
                  </a:lnTo>
                  <a:lnTo>
                    <a:pt x="1292" y="228"/>
                  </a:lnTo>
                  <a:lnTo>
                    <a:pt x="1277" y="186"/>
                  </a:lnTo>
                  <a:lnTo>
                    <a:pt x="1263" y="169"/>
                  </a:lnTo>
                  <a:lnTo>
                    <a:pt x="1260" y="165"/>
                  </a:lnTo>
                  <a:lnTo>
                    <a:pt x="1241" y="149"/>
                  </a:lnTo>
                  <a:lnTo>
                    <a:pt x="1207" y="126"/>
                  </a:lnTo>
                  <a:lnTo>
                    <a:pt x="1185" y="118"/>
                  </a:lnTo>
                  <a:lnTo>
                    <a:pt x="1163" y="108"/>
                  </a:lnTo>
                  <a:lnTo>
                    <a:pt x="1143" y="90"/>
                  </a:lnTo>
                  <a:lnTo>
                    <a:pt x="1109" y="86"/>
                  </a:lnTo>
                  <a:lnTo>
                    <a:pt x="1067" y="89"/>
                  </a:lnTo>
                  <a:lnTo>
                    <a:pt x="1056" y="89"/>
                  </a:lnTo>
                  <a:lnTo>
                    <a:pt x="1039" y="96"/>
                  </a:lnTo>
                  <a:lnTo>
                    <a:pt x="1032" y="104"/>
                  </a:lnTo>
                  <a:lnTo>
                    <a:pt x="1019" y="100"/>
                  </a:lnTo>
                  <a:lnTo>
                    <a:pt x="1002" y="89"/>
                  </a:lnTo>
                  <a:lnTo>
                    <a:pt x="974" y="75"/>
                  </a:lnTo>
                  <a:lnTo>
                    <a:pt x="939" y="57"/>
                  </a:lnTo>
                  <a:lnTo>
                    <a:pt x="46" y="0"/>
                  </a:lnTo>
                  <a:lnTo>
                    <a:pt x="0" y="444"/>
                  </a:lnTo>
                  <a:lnTo>
                    <a:pt x="337" y="476"/>
                  </a:lnTo>
                  <a:lnTo>
                    <a:pt x="321" y="697"/>
                  </a:lnTo>
                  <a:lnTo>
                    <a:pt x="321" y="697"/>
                  </a:lnTo>
                  <a:lnTo>
                    <a:pt x="321" y="697"/>
                  </a:lnTo>
                  <a:lnTo>
                    <a:pt x="1039" y="723"/>
                  </a:lnTo>
                  <a:lnTo>
                    <a:pt x="1039" y="723"/>
                  </a:lnTo>
                  <a:lnTo>
                    <a:pt x="1454" y="736"/>
                  </a:lnTo>
                  <a:lnTo>
                    <a:pt x="1454" y="736"/>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82" name="Freeform 16">
              <a:extLst>
                <a:ext uri="{FF2B5EF4-FFF2-40B4-BE49-F238E27FC236}">
                  <a16:creationId xmlns:a16="http://schemas.microsoft.com/office/drawing/2014/main" id="{10F79F53-61B2-F133-A106-EB52F3DA5773}"/>
                </a:ext>
              </a:extLst>
            </p:cNvPr>
            <p:cNvSpPr>
              <a:spLocks/>
            </p:cNvSpPr>
            <p:nvPr/>
          </p:nvSpPr>
          <p:spPr bwMode="auto">
            <a:xfrm>
              <a:off x="6605670" y="2090143"/>
              <a:ext cx="840251" cy="588970"/>
            </a:xfrm>
            <a:custGeom>
              <a:avLst/>
              <a:gdLst/>
              <a:ahLst/>
              <a:cxnLst>
                <a:cxn ang="0">
                  <a:pos x="928" y="736"/>
                </a:cxn>
                <a:cxn ang="0">
                  <a:pos x="956" y="750"/>
                </a:cxn>
                <a:cxn ang="0">
                  <a:pos x="973" y="761"/>
                </a:cxn>
                <a:cxn ang="0">
                  <a:pos x="986" y="765"/>
                </a:cxn>
                <a:cxn ang="0">
                  <a:pos x="993" y="757"/>
                </a:cxn>
                <a:cxn ang="0">
                  <a:pos x="1010" y="750"/>
                </a:cxn>
                <a:cxn ang="0">
                  <a:pos x="1021" y="750"/>
                </a:cxn>
                <a:cxn ang="0">
                  <a:pos x="1063" y="747"/>
                </a:cxn>
                <a:cxn ang="0">
                  <a:pos x="1097" y="751"/>
                </a:cxn>
                <a:cxn ang="0">
                  <a:pos x="1117" y="769"/>
                </a:cxn>
                <a:cxn ang="0">
                  <a:pos x="1139" y="779"/>
                </a:cxn>
                <a:cxn ang="0">
                  <a:pos x="1161" y="787"/>
                </a:cxn>
                <a:cxn ang="0">
                  <a:pos x="1195" y="810"/>
                </a:cxn>
                <a:cxn ang="0">
                  <a:pos x="1214" y="826"/>
                </a:cxn>
                <a:cxn ang="0">
                  <a:pos x="1217" y="830"/>
                </a:cxn>
                <a:cxn ang="0">
                  <a:pos x="1224" y="839"/>
                </a:cxn>
                <a:cxn ang="0">
                  <a:pos x="1224" y="839"/>
                </a:cxn>
                <a:cxn ang="0">
                  <a:pos x="1224" y="828"/>
                </a:cxn>
                <a:cxn ang="0">
                  <a:pos x="1224" y="807"/>
                </a:cxn>
                <a:cxn ang="0">
                  <a:pos x="1204" y="794"/>
                </a:cxn>
                <a:cxn ang="0">
                  <a:pos x="1204" y="779"/>
                </a:cxn>
                <a:cxn ang="0">
                  <a:pos x="1211" y="765"/>
                </a:cxn>
                <a:cxn ang="0">
                  <a:pos x="1224" y="761"/>
                </a:cxn>
                <a:cxn ang="0">
                  <a:pos x="1224" y="729"/>
                </a:cxn>
                <a:cxn ang="0">
                  <a:pos x="1227" y="712"/>
                </a:cxn>
                <a:cxn ang="0">
                  <a:pos x="1236" y="708"/>
                </a:cxn>
                <a:cxn ang="0">
                  <a:pos x="1236" y="690"/>
                </a:cxn>
                <a:cxn ang="0">
                  <a:pos x="1225" y="667"/>
                </a:cxn>
                <a:cxn ang="0">
                  <a:pos x="1217" y="661"/>
                </a:cxn>
                <a:cxn ang="0">
                  <a:pos x="1221" y="637"/>
                </a:cxn>
                <a:cxn ang="0">
                  <a:pos x="1221" y="624"/>
                </a:cxn>
                <a:cxn ang="0">
                  <a:pos x="1236" y="624"/>
                </a:cxn>
                <a:cxn ang="0">
                  <a:pos x="1250" y="222"/>
                </a:cxn>
                <a:cxn ang="0">
                  <a:pos x="1236" y="206"/>
                </a:cxn>
                <a:cxn ang="0">
                  <a:pos x="1228" y="193"/>
                </a:cxn>
                <a:cxn ang="0">
                  <a:pos x="1204" y="184"/>
                </a:cxn>
                <a:cxn ang="0">
                  <a:pos x="1199" y="171"/>
                </a:cxn>
                <a:cxn ang="0">
                  <a:pos x="1188" y="157"/>
                </a:cxn>
                <a:cxn ang="0">
                  <a:pos x="1181" y="146"/>
                </a:cxn>
                <a:cxn ang="0">
                  <a:pos x="1181" y="135"/>
                </a:cxn>
                <a:cxn ang="0">
                  <a:pos x="1181" y="127"/>
                </a:cxn>
                <a:cxn ang="0">
                  <a:pos x="1193" y="111"/>
                </a:cxn>
                <a:cxn ang="0">
                  <a:pos x="1208" y="98"/>
                </a:cxn>
                <a:cxn ang="0">
                  <a:pos x="1225" y="81"/>
                </a:cxn>
                <a:cxn ang="0">
                  <a:pos x="1224" y="71"/>
                </a:cxn>
                <a:cxn ang="0">
                  <a:pos x="1222" y="67"/>
                </a:cxn>
                <a:cxn ang="0">
                  <a:pos x="1222" y="67"/>
                </a:cxn>
                <a:cxn ang="0">
                  <a:pos x="982" y="57"/>
                </a:cxn>
                <a:cxn ang="0">
                  <a:pos x="787" y="48"/>
                </a:cxn>
                <a:cxn ang="0">
                  <a:pos x="634" y="41"/>
                </a:cxn>
                <a:cxn ang="0">
                  <a:pos x="634" y="41"/>
                </a:cxn>
                <a:cxn ang="0">
                  <a:pos x="483" y="31"/>
                </a:cxn>
                <a:cxn ang="0">
                  <a:pos x="295" y="17"/>
                </a:cxn>
                <a:cxn ang="0">
                  <a:pos x="65" y="0"/>
                </a:cxn>
                <a:cxn ang="0">
                  <a:pos x="0" y="661"/>
                </a:cxn>
                <a:cxn ang="0">
                  <a:pos x="893" y="718"/>
                </a:cxn>
                <a:cxn ang="0">
                  <a:pos x="928" y="736"/>
                </a:cxn>
              </a:cxnLst>
              <a:rect l="0" t="0" r="r" b="b"/>
              <a:pathLst>
                <a:path w="1250" h="839">
                  <a:moveTo>
                    <a:pt x="928" y="736"/>
                  </a:moveTo>
                  <a:lnTo>
                    <a:pt x="956" y="750"/>
                  </a:lnTo>
                  <a:lnTo>
                    <a:pt x="973" y="761"/>
                  </a:lnTo>
                  <a:lnTo>
                    <a:pt x="986" y="765"/>
                  </a:lnTo>
                  <a:lnTo>
                    <a:pt x="993" y="757"/>
                  </a:lnTo>
                  <a:lnTo>
                    <a:pt x="1010" y="750"/>
                  </a:lnTo>
                  <a:lnTo>
                    <a:pt x="1021" y="750"/>
                  </a:lnTo>
                  <a:lnTo>
                    <a:pt x="1063" y="747"/>
                  </a:lnTo>
                  <a:lnTo>
                    <a:pt x="1097" y="751"/>
                  </a:lnTo>
                  <a:lnTo>
                    <a:pt x="1117" y="769"/>
                  </a:lnTo>
                  <a:lnTo>
                    <a:pt x="1139" y="779"/>
                  </a:lnTo>
                  <a:lnTo>
                    <a:pt x="1161" y="787"/>
                  </a:lnTo>
                  <a:lnTo>
                    <a:pt x="1195" y="810"/>
                  </a:lnTo>
                  <a:lnTo>
                    <a:pt x="1214" y="826"/>
                  </a:lnTo>
                  <a:lnTo>
                    <a:pt x="1217" y="830"/>
                  </a:lnTo>
                  <a:lnTo>
                    <a:pt x="1224" y="839"/>
                  </a:lnTo>
                  <a:lnTo>
                    <a:pt x="1224" y="839"/>
                  </a:lnTo>
                  <a:lnTo>
                    <a:pt x="1224" y="828"/>
                  </a:lnTo>
                  <a:lnTo>
                    <a:pt x="1224" y="807"/>
                  </a:lnTo>
                  <a:lnTo>
                    <a:pt x="1204" y="794"/>
                  </a:lnTo>
                  <a:lnTo>
                    <a:pt x="1204" y="779"/>
                  </a:lnTo>
                  <a:lnTo>
                    <a:pt x="1211" y="765"/>
                  </a:lnTo>
                  <a:lnTo>
                    <a:pt x="1224" y="761"/>
                  </a:lnTo>
                  <a:lnTo>
                    <a:pt x="1224" y="729"/>
                  </a:lnTo>
                  <a:lnTo>
                    <a:pt x="1227" y="712"/>
                  </a:lnTo>
                  <a:lnTo>
                    <a:pt x="1236" y="708"/>
                  </a:lnTo>
                  <a:lnTo>
                    <a:pt x="1236" y="690"/>
                  </a:lnTo>
                  <a:lnTo>
                    <a:pt x="1225" y="667"/>
                  </a:lnTo>
                  <a:lnTo>
                    <a:pt x="1217" y="661"/>
                  </a:lnTo>
                  <a:lnTo>
                    <a:pt x="1221" y="637"/>
                  </a:lnTo>
                  <a:lnTo>
                    <a:pt x="1221" y="624"/>
                  </a:lnTo>
                  <a:lnTo>
                    <a:pt x="1236" y="624"/>
                  </a:lnTo>
                  <a:lnTo>
                    <a:pt x="1250" y="222"/>
                  </a:lnTo>
                  <a:lnTo>
                    <a:pt x="1236" y="206"/>
                  </a:lnTo>
                  <a:lnTo>
                    <a:pt x="1228" y="193"/>
                  </a:lnTo>
                  <a:lnTo>
                    <a:pt x="1204" y="184"/>
                  </a:lnTo>
                  <a:lnTo>
                    <a:pt x="1199" y="171"/>
                  </a:lnTo>
                  <a:lnTo>
                    <a:pt x="1188" y="157"/>
                  </a:lnTo>
                  <a:lnTo>
                    <a:pt x="1181" y="146"/>
                  </a:lnTo>
                  <a:lnTo>
                    <a:pt x="1181" y="135"/>
                  </a:lnTo>
                  <a:lnTo>
                    <a:pt x="1181" y="127"/>
                  </a:lnTo>
                  <a:lnTo>
                    <a:pt x="1193" y="111"/>
                  </a:lnTo>
                  <a:lnTo>
                    <a:pt x="1208" y="98"/>
                  </a:lnTo>
                  <a:lnTo>
                    <a:pt x="1225" y="81"/>
                  </a:lnTo>
                  <a:lnTo>
                    <a:pt x="1224" y="71"/>
                  </a:lnTo>
                  <a:lnTo>
                    <a:pt x="1222" y="67"/>
                  </a:lnTo>
                  <a:lnTo>
                    <a:pt x="1222" y="67"/>
                  </a:lnTo>
                  <a:lnTo>
                    <a:pt x="982" y="57"/>
                  </a:lnTo>
                  <a:lnTo>
                    <a:pt x="787" y="48"/>
                  </a:lnTo>
                  <a:lnTo>
                    <a:pt x="634" y="41"/>
                  </a:lnTo>
                  <a:lnTo>
                    <a:pt x="634" y="41"/>
                  </a:lnTo>
                  <a:lnTo>
                    <a:pt x="483" y="31"/>
                  </a:lnTo>
                  <a:lnTo>
                    <a:pt x="295" y="17"/>
                  </a:lnTo>
                  <a:lnTo>
                    <a:pt x="65" y="0"/>
                  </a:lnTo>
                  <a:lnTo>
                    <a:pt x="0" y="661"/>
                  </a:lnTo>
                  <a:lnTo>
                    <a:pt x="893" y="718"/>
                  </a:lnTo>
                  <a:lnTo>
                    <a:pt x="928" y="736"/>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83" name="Freeform 17">
              <a:extLst>
                <a:ext uri="{FF2B5EF4-FFF2-40B4-BE49-F238E27FC236}">
                  <a16:creationId xmlns:a16="http://schemas.microsoft.com/office/drawing/2014/main" id="{94873F9D-414D-1353-A0B3-940E57839260}"/>
                </a:ext>
              </a:extLst>
            </p:cNvPr>
            <p:cNvSpPr>
              <a:spLocks/>
            </p:cNvSpPr>
            <p:nvPr/>
          </p:nvSpPr>
          <p:spPr bwMode="auto">
            <a:xfrm>
              <a:off x="5791612" y="2138525"/>
              <a:ext cx="844281" cy="725694"/>
            </a:xfrm>
            <a:custGeom>
              <a:avLst/>
              <a:gdLst/>
              <a:ahLst/>
              <a:cxnLst>
                <a:cxn ang="0">
                  <a:pos x="1256" y="142"/>
                </a:cxn>
                <a:cxn ang="0">
                  <a:pos x="1255" y="142"/>
                </a:cxn>
                <a:cxn ang="0">
                  <a:pos x="154" y="0"/>
                </a:cxn>
                <a:cxn ang="0">
                  <a:pos x="132" y="127"/>
                </a:cxn>
                <a:cxn ang="0">
                  <a:pos x="35" y="668"/>
                </a:cxn>
                <a:cxn ang="0">
                  <a:pos x="0" y="887"/>
                </a:cxn>
                <a:cxn ang="0">
                  <a:pos x="335" y="940"/>
                </a:cxn>
                <a:cxn ang="0">
                  <a:pos x="1166" y="1037"/>
                </a:cxn>
                <a:cxn ang="0">
                  <a:pos x="1212" y="593"/>
                </a:cxn>
                <a:cxn ang="0">
                  <a:pos x="1256" y="142"/>
                </a:cxn>
              </a:cxnLst>
              <a:rect l="0" t="0" r="r" b="b"/>
              <a:pathLst>
                <a:path w="1256" h="1037">
                  <a:moveTo>
                    <a:pt x="1256" y="142"/>
                  </a:moveTo>
                  <a:lnTo>
                    <a:pt x="1255" y="142"/>
                  </a:lnTo>
                  <a:lnTo>
                    <a:pt x="154" y="0"/>
                  </a:lnTo>
                  <a:lnTo>
                    <a:pt x="132" y="127"/>
                  </a:lnTo>
                  <a:lnTo>
                    <a:pt x="35" y="668"/>
                  </a:lnTo>
                  <a:lnTo>
                    <a:pt x="0" y="887"/>
                  </a:lnTo>
                  <a:lnTo>
                    <a:pt x="335" y="940"/>
                  </a:lnTo>
                  <a:lnTo>
                    <a:pt x="1166" y="1037"/>
                  </a:lnTo>
                  <a:lnTo>
                    <a:pt x="1212" y="593"/>
                  </a:lnTo>
                  <a:lnTo>
                    <a:pt x="1256" y="142"/>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84" name="Freeform 18">
              <a:extLst>
                <a:ext uri="{FF2B5EF4-FFF2-40B4-BE49-F238E27FC236}">
                  <a16:creationId xmlns:a16="http://schemas.microsoft.com/office/drawing/2014/main" id="{51BF898D-99EF-4A64-8F22-4C97B15FD4B0}"/>
                </a:ext>
              </a:extLst>
            </p:cNvPr>
            <p:cNvSpPr>
              <a:spLocks/>
            </p:cNvSpPr>
            <p:nvPr/>
          </p:nvSpPr>
          <p:spPr bwMode="auto">
            <a:xfrm>
              <a:off x="6650000" y="1612657"/>
              <a:ext cx="783831" cy="527969"/>
            </a:xfrm>
            <a:custGeom>
              <a:avLst/>
              <a:gdLst/>
              <a:ahLst/>
              <a:cxnLst>
                <a:cxn ang="0">
                  <a:pos x="1157" y="749"/>
                </a:cxn>
                <a:cxn ang="0">
                  <a:pos x="1159" y="753"/>
                </a:cxn>
                <a:cxn ang="0">
                  <a:pos x="1159" y="755"/>
                </a:cxn>
                <a:cxn ang="0">
                  <a:pos x="1168" y="743"/>
                </a:cxn>
                <a:cxn ang="0">
                  <a:pos x="1168" y="720"/>
                </a:cxn>
                <a:cxn ang="0">
                  <a:pos x="1168" y="699"/>
                </a:cxn>
                <a:cxn ang="0">
                  <a:pos x="1163" y="671"/>
                </a:cxn>
                <a:cxn ang="0">
                  <a:pos x="1153" y="656"/>
                </a:cxn>
                <a:cxn ang="0">
                  <a:pos x="1142" y="641"/>
                </a:cxn>
                <a:cxn ang="0">
                  <a:pos x="1142" y="612"/>
                </a:cxn>
                <a:cxn ang="0">
                  <a:pos x="1135" y="602"/>
                </a:cxn>
                <a:cxn ang="0">
                  <a:pos x="1125" y="588"/>
                </a:cxn>
                <a:cxn ang="0">
                  <a:pos x="1125" y="546"/>
                </a:cxn>
                <a:cxn ang="0">
                  <a:pos x="1125" y="480"/>
                </a:cxn>
                <a:cxn ang="0">
                  <a:pos x="1121" y="399"/>
                </a:cxn>
                <a:cxn ang="0">
                  <a:pos x="1121" y="356"/>
                </a:cxn>
                <a:cxn ang="0">
                  <a:pos x="1103" y="326"/>
                </a:cxn>
                <a:cxn ang="0">
                  <a:pos x="1091" y="277"/>
                </a:cxn>
                <a:cxn ang="0">
                  <a:pos x="1081" y="249"/>
                </a:cxn>
                <a:cxn ang="0">
                  <a:pos x="1087" y="219"/>
                </a:cxn>
                <a:cxn ang="0">
                  <a:pos x="1085" y="192"/>
                </a:cxn>
                <a:cxn ang="0">
                  <a:pos x="1081" y="180"/>
                </a:cxn>
                <a:cxn ang="0">
                  <a:pos x="1081" y="158"/>
                </a:cxn>
                <a:cxn ang="0">
                  <a:pos x="1081" y="154"/>
                </a:cxn>
                <a:cxn ang="0">
                  <a:pos x="1089" y="144"/>
                </a:cxn>
                <a:cxn ang="0">
                  <a:pos x="1094" y="133"/>
                </a:cxn>
                <a:cxn ang="0">
                  <a:pos x="1091" y="116"/>
                </a:cxn>
                <a:cxn ang="0">
                  <a:pos x="1081" y="104"/>
                </a:cxn>
                <a:cxn ang="0">
                  <a:pos x="1081" y="97"/>
                </a:cxn>
                <a:cxn ang="0">
                  <a:pos x="1077" y="81"/>
                </a:cxn>
                <a:cxn ang="0">
                  <a:pos x="1071" y="62"/>
                </a:cxn>
                <a:cxn ang="0">
                  <a:pos x="1071" y="62"/>
                </a:cxn>
                <a:cxn ang="0">
                  <a:pos x="819" y="51"/>
                </a:cxn>
                <a:cxn ang="0">
                  <a:pos x="612" y="41"/>
                </a:cxn>
                <a:cxn ang="0">
                  <a:pos x="450" y="33"/>
                </a:cxn>
                <a:cxn ang="0">
                  <a:pos x="450" y="33"/>
                </a:cxn>
                <a:cxn ang="0">
                  <a:pos x="350" y="25"/>
                </a:cxn>
                <a:cxn ang="0">
                  <a:pos x="222" y="13"/>
                </a:cxn>
                <a:cxn ang="0">
                  <a:pos x="65" y="0"/>
                </a:cxn>
                <a:cxn ang="0">
                  <a:pos x="0" y="682"/>
                </a:cxn>
                <a:cxn ang="0">
                  <a:pos x="0" y="682"/>
                </a:cxn>
                <a:cxn ang="0">
                  <a:pos x="230" y="699"/>
                </a:cxn>
                <a:cxn ang="0">
                  <a:pos x="418" y="713"/>
                </a:cxn>
                <a:cxn ang="0">
                  <a:pos x="569" y="723"/>
                </a:cxn>
                <a:cxn ang="0">
                  <a:pos x="569" y="723"/>
                </a:cxn>
                <a:cxn ang="0">
                  <a:pos x="722" y="730"/>
                </a:cxn>
                <a:cxn ang="0">
                  <a:pos x="917" y="739"/>
                </a:cxn>
                <a:cxn ang="0">
                  <a:pos x="1157" y="749"/>
                </a:cxn>
                <a:cxn ang="0">
                  <a:pos x="1157" y="749"/>
                </a:cxn>
              </a:cxnLst>
              <a:rect l="0" t="0" r="r" b="b"/>
              <a:pathLst>
                <a:path w="1168" h="755">
                  <a:moveTo>
                    <a:pt x="1157" y="749"/>
                  </a:moveTo>
                  <a:lnTo>
                    <a:pt x="1159" y="753"/>
                  </a:lnTo>
                  <a:lnTo>
                    <a:pt x="1159" y="755"/>
                  </a:lnTo>
                  <a:lnTo>
                    <a:pt x="1168" y="743"/>
                  </a:lnTo>
                  <a:lnTo>
                    <a:pt x="1168" y="720"/>
                  </a:lnTo>
                  <a:lnTo>
                    <a:pt x="1168" y="699"/>
                  </a:lnTo>
                  <a:lnTo>
                    <a:pt x="1163" y="671"/>
                  </a:lnTo>
                  <a:lnTo>
                    <a:pt x="1153" y="656"/>
                  </a:lnTo>
                  <a:lnTo>
                    <a:pt x="1142" y="641"/>
                  </a:lnTo>
                  <a:lnTo>
                    <a:pt x="1142" y="612"/>
                  </a:lnTo>
                  <a:lnTo>
                    <a:pt x="1135" y="602"/>
                  </a:lnTo>
                  <a:lnTo>
                    <a:pt x="1125" y="588"/>
                  </a:lnTo>
                  <a:lnTo>
                    <a:pt x="1125" y="546"/>
                  </a:lnTo>
                  <a:lnTo>
                    <a:pt x="1125" y="480"/>
                  </a:lnTo>
                  <a:lnTo>
                    <a:pt x="1121" y="399"/>
                  </a:lnTo>
                  <a:lnTo>
                    <a:pt x="1121" y="356"/>
                  </a:lnTo>
                  <a:lnTo>
                    <a:pt x="1103" y="326"/>
                  </a:lnTo>
                  <a:lnTo>
                    <a:pt x="1091" y="277"/>
                  </a:lnTo>
                  <a:lnTo>
                    <a:pt x="1081" y="249"/>
                  </a:lnTo>
                  <a:lnTo>
                    <a:pt x="1087" y="219"/>
                  </a:lnTo>
                  <a:lnTo>
                    <a:pt x="1085" y="192"/>
                  </a:lnTo>
                  <a:lnTo>
                    <a:pt x="1081" y="180"/>
                  </a:lnTo>
                  <a:lnTo>
                    <a:pt x="1081" y="158"/>
                  </a:lnTo>
                  <a:lnTo>
                    <a:pt x="1081" y="154"/>
                  </a:lnTo>
                  <a:lnTo>
                    <a:pt x="1089" y="144"/>
                  </a:lnTo>
                  <a:lnTo>
                    <a:pt x="1094" y="133"/>
                  </a:lnTo>
                  <a:lnTo>
                    <a:pt x="1091" y="116"/>
                  </a:lnTo>
                  <a:lnTo>
                    <a:pt x="1081" y="104"/>
                  </a:lnTo>
                  <a:lnTo>
                    <a:pt x="1081" y="97"/>
                  </a:lnTo>
                  <a:lnTo>
                    <a:pt x="1077" y="81"/>
                  </a:lnTo>
                  <a:lnTo>
                    <a:pt x="1071" y="62"/>
                  </a:lnTo>
                  <a:lnTo>
                    <a:pt x="1071" y="62"/>
                  </a:lnTo>
                  <a:lnTo>
                    <a:pt x="819" y="51"/>
                  </a:lnTo>
                  <a:lnTo>
                    <a:pt x="612" y="41"/>
                  </a:lnTo>
                  <a:lnTo>
                    <a:pt x="450" y="33"/>
                  </a:lnTo>
                  <a:lnTo>
                    <a:pt x="450" y="33"/>
                  </a:lnTo>
                  <a:lnTo>
                    <a:pt x="350" y="25"/>
                  </a:lnTo>
                  <a:lnTo>
                    <a:pt x="222" y="13"/>
                  </a:lnTo>
                  <a:lnTo>
                    <a:pt x="65" y="0"/>
                  </a:lnTo>
                  <a:lnTo>
                    <a:pt x="0" y="682"/>
                  </a:lnTo>
                  <a:lnTo>
                    <a:pt x="0" y="682"/>
                  </a:lnTo>
                  <a:lnTo>
                    <a:pt x="230" y="699"/>
                  </a:lnTo>
                  <a:lnTo>
                    <a:pt x="418" y="713"/>
                  </a:lnTo>
                  <a:lnTo>
                    <a:pt x="569" y="723"/>
                  </a:lnTo>
                  <a:lnTo>
                    <a:pt x="569" y="723"/>
                  </a:lnTo>
                  <a:lnTo>
                    <a:pt x="722" y="730"/>
                  </a:lnTo>
                  <a:lnTo>
                    <a:pt x="917" y="739"/>
                  </a:lnTo>
                  <a:lnTo>
                    <a:pt x="1157" y="749"/>
                  </a:lnTo>
                  <a:lnTo>
                    <a:pt x="1157" y="749"/>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85" name="Freeform 19">
              <a:extLst>
                <a:ext uri="{FF2B5EF4-FFF2-40B4-BE49-F238E27FC236}">
                  <a16:creationId xmlns:a16="http://schemas.microsoft.com/office/drawing/2014/main" id="{28B52848-0196-8663-BEE0-93BEE806B827}"/>
                </a:ext>
              </a:extLst>
            </p:cNvPr>
            <p:cNvSpPr>
              <a:spLocks/>
            </p:cNvSpPr>
            <p:nvPr/>
          </p:nvSpPr>
          <p:spPr bwMode="auto">
            <a:xfrm>
              <a:off x="5922589" y="2796908"/>
              <a:ext cx="878537" cy="719385"/>
            </a:xfrm>
            <a:custGeom>
              <a:avLst/>
              <a:gdLst/>
              <a:ahLst/>
              <a:cxnLst>
                <a:cxn ang="0">
                  <a:pos x="1243" y="1027"/>
                </a:cxn>
                <a:cxn ang="0">
                  <a:pos x="1290" y="350"/>
                </a:cxn>
                <a:cxn ang="0">
                  <a:pos x="1290" y="350"/>
                </a:cxn>
                <a:cxn ang="0">
                  <a:pos x="1292" y="350"/>
                </a:cxn>
                <a:cxn ang="0">
                  <a:pos x="1292" y="350"/>
                </a:cxn>
                <a:cxn ang="0">
                  <a:pos x="1308" y="129"/>
                </a:cxn>
                <a:cxn ang="0">
                  <a:pos x="971" y="97"/>
                </a:cxn>
                <a:cxn ang="0">
                  <a:pos x="140" y="0"/>
                </a:cxn>
                <a:cxn ang="0">
                  <a:pos x="0" y="894"/>
                </a:cxn>
                <a:cxn ang="0">
                  <a:pos x="1067" y="1017"/>
                </a:cxn>
                <a:cxn ang="0">
                  <a:pos x="1067" y="1017"/>
                </a:cxn>
                <a:cxn ang="0">
                  <a:pos x="1243" y="1027"/>
                </a:cxn>
                <a:cxn ang="0">
                  <a:pos x="1243" y="1027"/>
                </a:cxn>
              </a:cxnLst>
              <a:rect l="0" t="0" r="r" b="b"/>
              <a:pathLst>
                <a:path w="1308" h="1027">
                  <a:moveTo>
                    <a:pt x="1243" y="1027"/>
                  </a:moveTo>
                  <a:lnTo>
                    <a:pt x="1290" y="350"/>
                  </a:lnTo>
                  <a:lnTo>
                    <a:pt x="1290" y="350"/>
                  </a:lnTo>
                  <a:lnTo>
                    <a:pt x="1292" y="350"/>
                  </a:lnTo>
                  <a:lnTo>
                    <a:pt x="1292" y="350"/>
                  </a:lnTo>
                  <a:lnTo>
                    <a:pt x="1308" y="129"/>
                  </a:lnTo>
                  <a:lnTo>
                    <a:pt x="971" y="97"/>
                  </a:lnTo>
                  <a:lnTo>
                    <a:pt x="140" y="0"/>
                  </a:lnTo>
                  <a:lnTo>
                    <a:pt x="0" y="894"/>
                  </a:lnTo>
                  <a:lnTo>
                    <a:pt x="1067" y="1017"/>
                  </a:lnTo>
                  <a:lnTo>
                    <a:pt x="1067" y="1017"/>
                  </a:lnTo>
                  <a:lnTo>
                    <a:pt x="1243" y="1027"/>
                  </a:lnTo>
                  <a:lnTo>
                    <a:pt x="1243" y="1027"/>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86" name="Freeform 20">
              <a:extLst>
                <a:ext uri="{FF2B5EF4-FFF2-40B4-BE49-F238E27FC236}">
                  <a16:creationId xmlns:a16="http://schemas.microsoft.com/office/drawing/2014/main" id="{69F66B91-04F2-E5B3-851C-FFD0758C866C}"/>
                </a:ext>
              </a:extLst>
            </p:cNvPr>
            <p:cNvSpPr>
              <a:spLocks/>
            </p:cNvSpPr>
            <p:nvPr/>
          </p:nvSpPr>
          <p:spPr bwMode="auto">
            <a:xfrm>
              <a:off x="5340255" y="2540285"/>
              <a:ext cx="677038" cy="883456"/>
            </a:xfrm>
            <a:custGeom>
              <a:avLst/>
              <a:gdLst/>
              <a:ahLst/>
              <a:cxnLst>
                <a:cxn ang="0">
                  <a:pos x="1006" y="366"/>
                </a:cxn>
                <a:cxn ang="0">
                  <a:pos x="671" y="313"/>
                </a:cxn>
                <a:cxn ang="0">
                  <a:pos x="706" y="94"/>
                </a:cxn>
                <a:cxn ang="0">
                  <a:pos x="216" y="0"/>
                </a:cxn>
                <a:cxn ang="0">
                  <a:pos x="0" y="1106"/>
                </a:cxn>
                <a:cxn ang="0">
                  <a:pos x="866" y="1260"/>
                </a:cxn>
                <a:cxn ang="0">
                  <a:pos x="1006" y="366"/>
                </a:cxn>
              </a:cxnLst>
              <a:rect l="0" t="0" r="r" b="b"/>
              <a:pathLst>
                <a:path w="1006" h="1260">
                  <a:moveTo>
                    <a:pt x="1006" y="366"/>
                  </a:moveTo>
                  <a:lnTo>
                    <a:pt x="671" y="313"/>
                  </a:lnTo>
                  <a:lnTo>
                    <a:pt x="706" y="94"/>
                  </a:lnTo>
                  <a:lnTo>
                    <a:pt x="216" y="0"/>
                  </a:lnTo>
                  <a:lnTo>
                    <a:pt x="0" y="1106"/>
                  </a:lnTo>
                  <a:lnTo>
                    <a:pt x="866" y="1260"/>
                  </a:lnTo>
                  <a:lnTo>
                    <a:pt x="1006" y="366"/>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87" name="Freeform 21">
              <a:extLst>
                <a:ext uri="{FF2B5EF4-FFF2-40B4-BE49-F238E27FC236}">
                  <a16:creationId xmlns:a16="http://schemas.microsoft.com/office/drawing/2014/main" id="{FA7D9D60-A320-C8DF-74E2-0E819C2D8D1D}"/>
                </a:ext>
              </a:extLst>
            </p:cNvPr>
            <p:cNvSpPr>
              <a:spLocks/>
            </p:cNvSpPr>
            <p:nvPr/>
          </p:nvSpPr>
          <p:spPr bwMode="auto">
            <a:xfrm>
              <a:off x="4711577" y="2380422"/>
              <a:ext cx="773757" cy="1224217"/>
            </a:xfrm>
            <a:custGeom>
              <a:avLst/>
              <a:gdLst/>
              <a:ahLst/>
              <a:cxnLst>
                <a:cxn ang="0">
                  <a:pos x="20" y="606"/>
                </a:cxn>
                <a:cxn ang="0">
                  <a:pos x="4" y="613"/>
                </a:cxn>
                <a:cxn ang="0">
                  <a:pos x="0" y="628"/>
                </a:cxn>
                <a:cxn ang="0">
                  <a:pos x="5" y="645"/>
                </a:cxn>
                <a:cxn ang="0">
                  <a:pos x="8" y="660"/>
                </a:cxn>
                <a:cxn ang="0">
                  <a:pos x="15" y="666"/>
                </a:cxn>
                <a:cxn ang="0">
                  <a:pos x="30" y="671"/>
                </a:cxn>
                <a:cxn ang="0">
                  <a:pos x="745" y="1746"/>
                </a:cxn>
                <a:cxn ang="0">
                  <a:pos x="759" y="1728"/>
                </a:cxn>
                <a:cxn ang="0">
                  <a:pos x="763" y="1705"/>
                </a:cxn>
                <a:cxn ang="0">
                  <a:pos x="763" y="1647"/>
                </a:cxn>
                <a:cxn ang="0">
                  <a:pos x="764" y="1580"/>
                </a:cxn>
                <a:cxn ang="0">
                  <a:pos x="763" y="1532"/>
                </a:cxn>
                <a:cxn ang="0">
                  <a:pos x="777" y="1517"/>
                </a:cxn>
                <a:cxn ang="0">
                  <a:pos x="807" y="1508"/>
                </a:cxn>
                <a:cxn ang="0">
                  <a:pos x="818" y="1528"/>
                </a:cxn>
                <a:cxn ang="0">
                  <a:pos x="838" y="1518"/>
                </a:cxn>
                <a:cxn ang="0">
                  <a:pos x="860" y="1536"/>
                </a:cxn>
                <a:cxn ang="0">
                  <a:pos x="872" y="1543"/>
                </a:cxn>
                <a:cxn ang="0">
                  <a:pos x="889" y="1533"/>
                </a:cxn>
                <a:cxn ang="0">
                  <a:pos x="889" y="1533"/>
                </a:cxn>
                <a:cxn ang="0">
                  <a:pos x="899" y="1500"/>
                </a:cxn>
                <a:cxn ang="0">
                  <a:pos x="914" y="1451"/>
                </a:cxn>
                <a:cxn ang="0">
                  <a:pos x="914" y="1451"/>
                </a:cxn>
                <a:cxn ang="0">
                  <a:pos x="928" y="1382"/>
                </a:cxn>
                <a:cxn ang="0">
                  <a:pos x="938" y="1335"/>
                </a:cxn>
                <a:cxn ang="0">
                  <a:pos x="1154" y="229"/>
                </a:cxn>
                <a:cxn ang="0">
                  <a:pos x="1154" y="229"/>
                </a:cxn>
                <a:cxn ang="0">
                  <a:pos x="938" y="181"/>
                </a:cxn>
                <a:cxn ang="0">
                  <a:pos x="761" y="141"/>
                </a:cxn>
                <a:cxn ang="0">
                  <a:pos x="623" y="111"/>
                </a:cxn>
                <a:cxn ang="0">
                  <a:pos x="623" y="111"/>
                </a:cxn>
                <a:cxn ang="0">
                  <a:pos x="510" y="81"/>
                </a:cxn>
                <a:cxn ang="0">
                  <a:pos x="367" y="45"/>
                </a:cxn>
                <a:cxn ang="0">
                  <a:pos x="194" y="0"/>
                </a:cxn>
                <a:cxn ang="0">
                  <a:pos x="36" y="602"/>
                </a:cxn>
                <a:cxn ang="0">
                  <a:pos x="20" y="606"/>
                </a:cxn>
              </a:cxnLst>
              <a:rect l="0" t="0" r="r" b="b"/>
              <a:pathLst>
                <a:path w="1154" h="1746">
                  <a:moveTo>
                    <a:pt x="20" y="606"/>
                  </a:moveTo>
                  <a:lnTo>
                    <a:pt x="4" y="613"/>
                  </a:lnTo>
                  <a:lnTo>
                    <a:pt x="0" y="628"/>
                  </a:lnTo>
                  <a:lnTo>
                    <a:pt x="5" y="645"/>
                  </a:lnTo>
                  <a:lnTo>
                    <a:pt x="8" y="660"/>
                  </a:lnTo>
                  <a:lnTo>
                    <a:pt x="15" y="666"/>
                  </a:lnTo>
                  <a:lnTo>
                    <a:pt x="30" y="671"/>
                  </a:lnTo>
                  <a:lnTo>
                    <a:pt x="745" y="1746"/>
                  </a:lnTo>
                  <a:lnTo>
                    <a:pt x="759" y="1728"/>
                  </a:lnTo>
                  <a:lnTo>
                    <a:pt x="763" y="1705"/>
                  </a:lnTo>
                  <a:lnTo>
                    <a:pt x="763" y="1647"/>
                  </a:lnTo>
                  <a:lnTo>
                    <a:pt x="764" y="1580"/>
                  </a:lnTo>
                  <a:lnTo>
                    <a:pt x="763" y="1532"/>
                  </a:lnTo>
                  <a:lnTo>
                    <a:pt x="777" y="1517"/>
                  </a:lnTo>
                  <a:lnTo>
                    <a:pt x="807" y="1508"/>
                  </a:lnTo>
                  <a:lnTo>
                    <a:pt x="818" y="1528"/>
                  </a:lnTo>
                  <a:lnTo>
                    <a:pt x="838" y="1518"/>
                  </a:lnTo>
                  <a:lnTo>
                    <a:pt x="860" y="1536"/>
                  </a:lnTo>
                  <a:lnTo>
                    <a:pt x="872" y="1543"/>
                  </a:lnTo>
                  <a:lnTo>
                    <a:pt x="889" y="1533"/>
                  </a:lnTo>
                  <a:lnTo>
                    <a:pt x="889" y="1533"/>
                  </a:lnTo>
                  <a:lnTo>
                    <a:pt x="899" y="1500"/>
                  </a:lnTo>
                  <a:lnTo>
                    <a:pt x="914" y="1451"/>
                  </a:lnTo>
                  <a:lnTo>
                    <a:pt x="914" y="1451"/>
                  </a:lnTo>
                  <a:lnTo>
                    <a:pt x="928" y="1382"/>
                  </a:lnTo>
                  <a:lnTo>
                    <a:pt x="938" y="1335"/>
                  </a:lnTo>
                  <a:lnTo>
                    <a:pt x="1154" y="229"/>
                  </a:lnTo>
                  <a:lnTo>
                    <a:pt x="1154" y="229"/>
                  </a:lnTo>
                  <a:lnTo>
                    <a:pt x="938" y="181"/>
                  </a:lnTo>
                  <a:lnTo>
                    <a:pt x="761" y="141"/>
                  </a:lnTo>
                  <a:lnTo>
                    <a:pt x="623" y="111"/>
                  </a:lnTo>
                  <a:lnTo>
                    <a:pt x="623" y="111"/>
                  </a:lnTo>
                  <a:lnTo>
                    <a:pt x="510" y="81"/>
                  </a:lnTo>
                  <a:lnTo>
                    <a:pt x="367" y="45"/>
                  </a:lnTo>
                  <a:lnTo>
                    <a:pt x="194" y="0"/>
                  </a:lnTo>
                  <a:lnTo>
                    <a:pt x="36" y="602"/>
                  </a:lnTo>
                  <a:lnTo>
                    <a:pt x="20" y="606"/>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88" name="Freeform 22">
              <a:extLst>
                <a:ext uri="{FF2B5EF4-FFF2-40B4-BE49-F238E27FC236}">
                  <a16:creationId xmlns:a16="http://schemas.microsoft.com/office/drawing/2014/main" id="{B59794BC-F26A-B673-1066-68ABFC909B5F}"/>
                </a:ext>
              </a:extLst>
            </p:cNvPr>
            <p:cNvSpPr>
              <a:spLocks/>
            </p:cNvSpPr>
            <p:nvPr/>
          </p:nvSpPr>
          <p:spPr bwMode="auto">
            <a:xfrm>
              <a:off x="4379104" y="1612657"/>
              <a:ext cx="965181" cy="851903"/>
            </a:xfrm>
            <a:custGeom>
              <a:avLst/>
              <a:gdLst/>
              <a:ahLst/>
              <a:cxnLst>
                <a:cxn ang="0">
                  <a:pos x="1254" y="848"/>
                </a:cxn>
                <a:cxn ang="0">
                  <a:pos x="1261" y="815"/>
                </a:cxn>
                <a:cxn ang="0">
                  <a:pos x="1282" y="797"/>
                </a:cxn>
                <a:cxn ang="0">
                  <a:pos x="1286" y="743"/>
                </a:cxn>
                <a:cxn ang="0">
                  <a:pos x="1278" y="721"/>
                </a:cxn>
                <a:cxn ang="0">
                  <a:pos x="1263" y="715"/>
                </a:cxn>
                <a:cxn ang="0">
                  <a:pos x="1259" y="678"/>
                </a:cxn>
                <a:cxn ang="0">
                  <a:pos x="1292" y="640"/>
                </a:cxn>
                <a:cxn ang="0">
                  <a:pos x="1342" y="586"/>
                </a:cxn>
                <a:cxn ang="0">
                  <a:pos x="1356" y="558"/>
                </a:cxn>
                <a:cxn ang="0">
                  <a:pos x="1388" y="518"/>
                </a:cxn>
                <a:cxn ang="0">
                  <a:pos x="1417" y="485"/>
                </a:cxn>
                <a:cxn ang="0">
                  <a:pos x="1435" y="460"/>
                </a:cxn>
                <a:cxn ang="0">
                  <a:pos x="1431" y="419"/>
                </a:cxn>
                <a:cxn ang="0">
                  <a:pos x="1397" y="388"/>
                </a:cxn>
                <a:cxn ang="0">
                  <a:pos x="1383" y="346"/>
                </a:cxn>
                <a:cxn ang="0">
                  <a:pos x="1028" y="263"/>
                </a:cxn>
                <a:cxn ang="0">
                  <a:pos x="985" y="263"/>
                </a:cxn>
                <a:cxn ang="0">
                  <a:pos x="833" y="272"/>
                </a:cxn>
                <a:cxn ang="0">
                  <a:pos x="802" y="267"/>
                </a:cxn>
                <a:cxn ang="0">
                  <a:pos x="778" y="271"/>
                </a:cxn>
                <a:cxn ang="0">
                  <a:pos x="766" y="261"/>
                </a:cxn>
                <a:cxn ang="0">
                  <a:pos x="731" y="257"/>
                </a:cxn>
                <a:cxn ang="0">
                  <a:pos x="723" y="242"/>
                </a:cxn>
                <a:cxn ang="0">
                  <a:pos x="670" y="231"/>
                </a:cxn>
                <a:cxn ang="0">
                  <a:pos x="635" y="218"/>
                </a:cxn>
                <a:cxn ang="0">
                  <a:pos x="567" y="228"/>
                </a:cxn>
                <a:cxn ang="0">
                  <a:pos x="484" y="188"/>
                </a:cxn>
                <a:cxn ang="0">
                  <a:pos x="486" y="182"/>
                </a:cxn>
                <a:cxn ang="0">
                  <a:pos x="493" y="154"/>
                </a:cxn>
                <a:cxn ang="0">
                  <a:pos x="494" y="127"/>
                </a:cxn>
                <a:cxn ang="0">
                  <a:pos x="493" y="111"/>
                </a:cxn>
                <a:cxn ang="0">
                  <a:pos x="486" y="85"/>
                </a:cxn>
                <a:cxn ang="0">
                  <a:pos x="476" y="70"/>
                </a:cxn>
                <a:cxn ang="0">
                  <a:pos x="468" y="61"/>
                </a:cxn>
                <a:cxn ang="0">
                  <a:pos x="443" y="56"/>
                </a:cxn>
                <a:cxn ang="0">
                  <a:pos x="423" y="47"/>
                </a:cxn>
                <a:cxn ang="0">
                  <a:pos x="419" y="35"/>
                </a:cxn>
                <a:cxn ang="0">
                  <a:pos x="412" y="27"/>
                </a:cxn>
                <a:cxn ang="0">
                  <a:pos x="400" y="23"/>
                </a:cxn>
                <a:cxn ang="0">
                  <a:pos x="377" y="23"/>
                </a:cxn>
                <a:cxn ang="0">
                  <a:pos x="329" y="0"/>
                </a:cxn>
                <a:cxn ang="0">
                  <a:pos x="319" y="64"/>
                </a:cxn>
                <a:cxn ang="0">
                  <a:pos x="301" y="131"/>
                </a:cxn>
                <a:cxn ang="0">
                  <a:pos x="282" y="179"/>
                </a:cxn>
                <a:cxn ang="0">
                  <a:pos x="258" y="236"/>
                </a:cxn>
                <a:cxn ang="0">
                  <a:pos x="221" y="313"/>
                </a:cxn>
                <a:cxn ang="0">
                  <a:pos x="164" y="461"/>
                </a:cxn>
                <a:cxn ang="0">
                  <a:pos x="115" y="560"/>
                </a:cxn>
                <a:cxn ang="0">
                  <a:pos x="86" y="605"/>
                </a:cxn>
                <a:cxn ang="0">
                  <a:pos x="65" y="636"/>
                </a:cxn>
                <a:cxn ang="0">
                  <a:pos x="28" y="691"/>
                </a:cxn>
                <a:cxn ang="0">
                  <a:pos x="23" y="747"/>
                </a:cxn>
                <a:cxn ang="0">
                  <a:pos x="23" y="766"/>
                </a:cxn>
                <a:cxn ang="0">
                  <a:pos x="17" y="787"/>
                </a:cxn>
                <a:cxn ang="0">
                  <a:pos x="5" y="814"/>
                </a:cxn>
                <a:cxn ang="0">
                  <a:pos x="3" y="873"/>
                </a:cxn>
                <a:cxn ang="0">
                  <a:pos x="17" y="898"/>
                </a:cxn>
                <a:cxn ang="0">
                  <a:pos x="687" y="1093"/>
                </a:cxn>
                <a:cxn ang="0">
                  <a:pos x="1003" y="1174"/>
                </a:cxn>
                <a:cxn ang="0">
                  <a:pos x="1116" y="1204"/>
                </a:cxn>
                <a:cxn ang="0">
                  <a:pos x="1168" y="1215"/>
                </a:cxn>
              </a:cxnLst>
              <a:rect l="0" t="0" r="r" b="b"/>
              <a:pathLst>
                <a:path w="1435" h="1215">
                  <a:moveTo>
                    <a:pt x="1168" y="1215"/>
                  </a:moveTo>
                  <a:lnTo>
                    <a:pt x="1254" y="848"/>
                  </a:lnTo>
                  <a:lnTo>
                    <a:pt x="1254" y="825"/>
                  </a:lnTo>
                  <a:lnTo>
                    <a:pt x="1261" y="815"/>
                  </a:lnTo>
                  <a:lnTo>
                    <a:pt x="1281" y="808"/>
                  </a:lnTo>
                  <a:lnTo>
                    <a:pt x="1282" y="797"/>
                  </a:lnTo>
                  <a:lnTo>
                    <a:pt x="1286" y="779"/>
                  </a:lnTo>
                  <a:lnTo>
                    <a:pt x="1286" y="743"/>
                  </a:lnTo>
                  <a:lnTo>
                    <a:pt x="1290" y="730"/>
                  </a:lnTo>
                  <a:lnTo>
                    <a:pt x="1278" y="721"/>
                  </a:lnTo>
                  <a:lnTo>
                    <a:pt x="1272" y="721"/>
                  </a:lnTo>
                  <a:lnTo>
                    <a:pt x="1263" y="715"/>
                  </a:lnTo>
                  <a:lnTo>
                    <a:pt x="1254" y="701"/>
                  </a:lnTo>
                  <a:lnTo>
                    <a:pt x="1259" y="678"/>
                  </a:lnTo>
                  <a:lnTo>
                    <a:pt x="1265" y="665"/>
                  </a:lnTo>
                  <a:lnTo>
                    <a:pt x="1292" y="640"/>
                  </a:lnTo>
                  <a:lnTo>
                    <a:pt x="1329" y="603"/>
                  </a:lnTo>
                  <a:lnTo>
                    <a:pt x="1342" y="586"/>
                  </a:lnTo>
                  <a:lnTo>
                    <a:pt x="1350" y="567"/>
                  </a:lnTo>
                  <a:lnTo>
                    <a:pt x="1356" y="558"/>
                  </a:lnTo>
                  <a:lnTo>
                    <a:pt x="1365" y="537"/>
                  </a:lnTo>
                  <a:lnTo>
                    <a:pt x="1388" y="518"/>
                  </a:lnTo>
                  <a:lnTo>
                    <a:pt x="1400" y="499"/>
                  </a:lnTo>
                  <a:lnTo>
                    <a:pt x="1417" y="485"/>
                  </a:lnTo>
                  <a:lnTo>
                    <a:pt x="1422" y="465"/>
                  </a:lnTo>
                  <a:lnTo>
                    <a:pt x="1435" y="460"/>
                  </a:lnTo>
                  <a:lnTo>
                    <a:pt x="1435" y="440"/>
                  </a:lnTo>
                  <a:lnTo>
                    <a:pt x="1431" y="419"/>
                  </a:lnTo>
                  <a:lnTo>
                    <a:pt x="1421" y="404"/>
                  </a:lnTo>
                  <a:lnTo>
                    <a:pt x="1397" y="388"/>
                  </a:lnTo>
                  <a:lnTo>
                    <a:pt x="1388" y="367"/>
                  </a:lnTo>
                  <a:lnTo>
                    <a:pt x="1383" y="346"/>
                  </a:lnTo>
                  <a:lnTo>
                    <a:pt x="1077" y="267"/>
                  </a:lnTo>
                  <a:lnTo>
                    <a:pt x="1028" y="263"/>
                  </a:lnTo>
                  <a:lnTo>
                    <a:pt x="1010" y="270"/>
                  </a:lnTo>
                  <a:lnTo>
                    <a:pt x="985" y="263"/>
                  </a:lnTo>
                  <a:lnTo>
                    <a:pt x="964" y="267"/>
                  </a:lnTo>
                  <a:lnTo>
                    <a:pt x="833" y="272"/>
                  </a:lnTo>
                  <a:lnTo>
                    <a:pt x="819" y="261"/>
                  </a:lnTo>
                  <a:lnTo>
                    <a:pt x="802" y="267"/>
                  </a:lnTo>
                  <a:lnTo>
                    <a:pt x="790" y="271"/>
                  </a:lnTo>
                  <a:lnTo>
                    <a:pt x="778" y="271"/>
                  </a:lnTo>
                  <a:lnTo>
                    <a:pt x="766" y="267"/>
                  </a:lnTo>
                  <a:lnTo>
                    <a:pt x="766" y="261"/>
                  </a:lnTo>
                  <a:lnTo>
                    <a:pt x="744" y="263"/>
                  </a:lnTo>
                  <a:lnTo>
                    <a:pt x="731" y="257"/>
                  </a:lnTo>
                  <a:lnTo>
                    <a:pt x="723" y="250"/>
                  </a:lnTo>
                  <a:lnTo>
                    <a:pt x="723" y="242"/>
                  </a:lnTo>
                  <a:lnTo>
                    <a:pt x="703" y="238"/>
                  </a:lnTo>
                  <a:lnTo>
                    <a:pt x="670" y="231"/>
                  </a:lnTo>
                  <a:lnTo>
                    <a:pt x="647" y="220"/>
                  </a:lnTo>
                  <a:lnTo>
                    <a:pt x="635" y="218"/>
                  </a:lnTo>
                  <a:lnTo>
                    <a:pt x="609" y="220"/>
                  </a:lnTo>
                  <a:lnTo>
                    <a:pt x="567" y="228"/>
                  </a:lnTo>
                  <a:lnTo>
                    <a:pt x="515" y="215"/>
                  </a:lnTo>
                  <a:lnTo>
                    <a:pt x="484" y="188"/>
                  </a:lnTo>
                  <a:lnTo>
                    <a:pt x="484" y="188"/>
                  </a:lnTo>
                  <a:lnTo>
                    <a:pt x="486" y="182"/>
                  </a:lnTo>
                  <a:lnTo>
                    <a:pt x="490" y="165"/>
                  </a:lnTo>
                  <a:lnTo>
                    <a:pt x="493" y="154"/>
                  </a:lnTo>
                  <a:lnTo>
                    <a:pt x="494" y="142"/>
                  </a:lnTo>
                  <a:lnTo>
                    <a:pt x="494" y="127"/>
                  </a:lnTo>
                  <a:lnTo>
                    <a:pt x="493" y="111"/>
                  </a:lnTo>
                  <a:lnTo>
                    <a:pt x="493" y="111"/>
                  </a:lnTo>
                  <a:lnTo>
                    <a:pt x="490" y="97"/>
                  </a:lnTo>
                  <a:lnTo>
                    <a:pt x="486" y="85"/>
                  </a:lnTo>
                  <a:lnTo>
                    <a:pt x="481" y="77"/>
                  </a:lnTo>
                  <a:lnTo>
                    <a:pt x="476" y="70"/>
                  </a:lnTo>
                  <a:lnTo>
                    <a:pt x="472" y="66"/>
                  </a:lnTo>
                  <a:lnTo>
                    <a:pt x="468" y="61"/>
                  </a:lnTo>
                  <a:lnTo>
                    <a:pt x="463" y="60"/>
                  </a:lnTo>
                  <a:lnTo>
                    <a:pt x="443" y="56"/>
                  </a:lnTo>
                  <a:lnTo>
                    <a:pt x="423" y="47"/>
                  </a:lnTo>
                  <a:lnTo>
                    <a:pt x="423" y="47"/>
                  </a:lnTo>
                  <a:lnTo>
                    <a:pt x="423" y="43"/>
                  </a:lnTo>
                  <a:lnTo>
                    <a:pt x="419" y="35"/>
                  </a:lnTo>
                  <a:lnTo>
                    <a:pt x="416" y="31"/>
                  </a:lnTo>
                  <a:lnTo>
                    <a:pt x="412" y="27"/>
                  </a:lnTo>
                  <a:lnTo>
                    <a:pt x="406" y="24"/>
                  </a:lnTo>
                  <a:lnTo>
                    <a:pt x="400" y="23"/>
                  </a:lnTo>
                  <a:lnTo>
                    <a:pt x="400" y="23"/>
                  </a:lnTo>
                  <a:lnTo>
                    <a:pt x="377" y="23"/>
                  </a:lnTo>
                  <a:lnTo>
                    <a:pt x="347" y="14"/>
                  </a:lnTo>
                  <a:lnTo>
                    <a:pt x="329" y="0"/>
                  </a:lnTo>
                  <a:lnTo>
                    <a:pt x="329" y="34"/>
                  </a:lnTo>
                  <a:lnTo>
                    <a:pt x="319" y="64"/>
                  </a:lnTo>
                  <a:lnTo>
                    <a:pt x="298" y="104"/>
                  </a:lnTo>
                  <a:lnTo>
                    <a:pt x="301" y="131"/>
                  </a:lnTo>
                  <a:lnTo>
                    <a:pt x="297" y="154"/>
                  </a:lnTo>
                  <a:lnTo>
                    <a:pt x="282" y="179"/>
                  </a:lnTo>
                  <a:lnTo>
                    <a:pt x="273" y="202"/>
                  </a:lnTo>
                  <a:lnTo>
                    <a:pt x="258" y="236"/>
                  </a:lnTo>
                  <a:lnTo>
                    <a:pt x="248" y="260"/>
                  </a:lnTo>
                  <a:lnTo>
                    <a:pt x="221" y="313"/>
                  </a:lnTo>
                  <a:lnTo>
                    <a:pt x="190" y="397"/>
                  </a:lnTo>
                  <a:lnTo>
                    <a:pt x="164" y="461"/>
                  </a:lnTo>
                  <a:lnTo>
                    <a:pt x="141" y="519"/>
                  </a:lnTo>
                  <a:lnTo>
                    <a:pt x="115" y="560"/>
                  </a:lnTo>
                  <a:lnTo>
                    <a:pt x="104" y="580"/>
                  </a:lnTo>
                  <a:lnTo>
                    <a:pt x="86" y="605"/>
                  </a:lnTo>
                  <a:lnTo>
                    <a:pt x="73" y="619"/>
                  </a:lnTo>
                  <a:lnTo>
                    <a:pt x="65" y="636"/>
                  </a:lnTo>
                  <a:lnTo>
                    <a:pt x="53" y="658"/>
                  </a:lnTo>
                  <a:lnTo>
                    <a:pt x="28" y="691"/>
                  </a:lnTo>
                  <a:lnTo>
                    <a:pt x="17" y="708"/>
                  </a:lnTo>
                  <a:lnTo>
                    <a:pt x="23" y="747"/>
                  </a:lnTo>
                  <a:lnTo>
                    <a:pt x="23" y="757"/>
                  </a:lnTo>
                  <a:lnTo>
                    <a:pt x="23" y="766"/>
                  </a:lnTo>
                  <a:lnTo>
                    <a:pt x="23" y="772"/>
                  </a:lnTo>
                  <a:lnTo>
                    <a:pt x="17" y="787"/>
                  </a:lnTo>
                  <a:lnTo>
                    <a:pt x="10" y="793"/>
                  </a:lnTo>
                  <a:lnTo>
                    <a:pt x="5" y="814"/>
                  </a:lnTo>
                  <a:lnTo>
                    <a:pt x="0" y="850"/>
                  </a:lnTo>
                  <a:lnTo>
                    <a:pt x="3" y="873"/>
                  </a:lnTo>
                  <a:lnTo>
                    <a:pt x="11" y="886"/>
                  </a:lnTo>
                  <a:lnTo>
                    <a:pt x="17" y="898"/>
                  </a:lnTo>
                  <a:lnTo>
                    <a:pt x="687" y="1093"/>
                  </a:lnTo>
                  <a:lnTo>
                    <a:pt x="687" y="1093"/>
                  </a:lnTo>
                  <a:lnTo>
                    <a:pt x="860" y="1138"/>
                  </a:lnTo>
                  <a:lnTo>
                    <a:pt x="1003" y="1174"/>
                  </a:lnTo>
                  <a:lnTo>
                    <a:pt x="1116" y="1204"/>
                  </a:lnTo>
                  <a:lnTo>
                    <a:pt x="1116" y="1204"/>
                  </a:lnTo>
                  <a:lnTo>
                    <a:pt x="1168" y="1215"/>
                  </a:lnTo>
                  <a:lnTo>
                    <a:pt x="1168" y="1215"/>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89" name="Freeform 23">
              <a:extLst>
                <a:ext uri="{FF2B5EF4-FFF2-40B4-BE49-F238E27FC236}">
                  <a16:creationId xmlns:a16="http://schemas.microsoft.com/office/drawing/2014/main" id="{75AF44F8-C4FD-0917-081F-B766A36F8EEA}"/>
                </a:ext>
              </a:extLst>
            </p:cNvPr>
            <p:cNvSpPr>
              <a:spLocks/>
            </p:cNvSpPr>
            <p:nvPr/>
          </p:nvSpPr>
          <p:spPr bwMode="auto">
            <a:xfrm>
              <a:off x="5164950" y="1389691"/>
              <a:ext cx="715321" cy="1215803"/>
            </a:xfrm>
            <a:custGeom>
              <a:avLst/>
              <a:gdLst/>
              <a:ahLst/>
              <a:cxnLst>
                <a:cxn ang="0">
                  <a:pos x="224" y="633"/>
                </a:cxn>
                <a:cxn ang="0">
                  <a:pos x="215" y="665"/>
                </a:cxn>
                <a:cxn ang="0">
                  <a:pos x="253" y="723"/>
                </a:cxn>
                <a:cxn ang="0">
                  <a:pos x="267" y="779"/>
                </a:cxn>
                <a:cxn ang="0">
                  <a:pos x="232" y="818"/>
                </a:cxn>
                <a:cxn ang="0">
                  <a:pos x="188" y="877"/>
                </a:cxn>
                <a:cxn ang="0">
                  <a:pos x="161" y="922"/>
                </a:cxn>
                <a:cxn ang="0">
                  <a:pos x="91" y="997"/>
                </a:cxn>
                <a:cxn ang="0">
                  <a:pos x="104" y="1040"/>
                </a:cxn>
                <a:cxn ang="0">
                  <a:pos x="118" y="1062"/>
                </a:cxn>
                <a:cxn ang="0">
                  <a:pos x="113" y="1127"/>
                </a:cxn>
                <a:cxn ang="0">
                  <a:pos x="86" y="1167"/>
                </a:cxn>
                <a:cxn ang="0">
                  <a:pos x="301" y="1602"/>
                </a:cxn>
                <a:cxn ang="0">
                  <a:pos x="1066" y="1194"/>
                </a:cxn>
                <a:cxn ang="0">
                  <a:pos x="1044" y="1166"/>
                </a:cxn>
                <a:cxn ang="0">
                  <a:pos x="1018" y="1123"/>
                </a:cxn>
                <a:cxn ang="0">
                  <a:pos x="988" y="1160"/>
                </a:cxn>
                <a:cxn ang="0">
                  <a:pos x="884" y="1140"/>
                </a:cxn>
                <a:cxn ang="0">
                  <a:pos x="858" y="1160"/>
                </a:cxn>
                <a:cxn ang="0">
                  <a:pos x="801" y="1134"/>
                </a:cxn>
                <a:cxn ang="0">
                  <a:pos x="783" y="1158"/>
                </a:cxn>
                <a:cxn ang="0">
                  <a:pos x="757" y="1127"/>
                </a:cxn>
                <a:cxn ang="0">
                  <a:pos x="747" y="1052"/>
                </a:cxn>
                <a:cxn ang="0">
                  <a:pos x="698" y="1026"/>
                </a:cxn>
                <a:cxn ang="0">
                  <a:pos x="698" y="967"/>
                </a:cxn>
                <a:cxn ang="0">
                  <a:pos x="680" y="908"/>
                </a:cxn>
                <a:cxn ang="0">
                  <a:pos x="658" y="834"/>
                </a:cxn>
                <a:cxn ang="0">
                  <a:pos x="622" y="845"/>
                </a:cxn>
                <a:cxn ang="0">
                  <a:pos x="585" y="866"/>
                </a:cxn>
                <a:cxn ang="0">
                  <a:pos x="558" y="834"/>
                </a:cxn>
                <a:cxn ang="0">
                  <a:pos x="598" y="783"/>
                </a:cxn>
                <a:cxn ang="0">
                  <a:pos x="598" y="716"/>
                </a:cxn>
                <a:cxn ang="0">
                  <a:pos x="643" y="627"/>
                </a:cxn>
                <a:cxn ang="0">
                  <a:pos x="600" y="595"/>
                </a:cxn>
                <a:cxn ang="0">
                  <a:pos x="571" y="515"/>
                </a:cxn>
                <a:cxn ang="0">
                  <a:pos x="512" y="432"/>
                </a:cxn>
                <a:cxn ang="0">
                  <a:pos x="489" y="369"/>
                </a:cxn>
                <a:cxn ang="0">
                  <a:pos x="475" y="319"/>
                </a:cxn>
                <a:cxn ang="0">
                  <a:pos x="454" y="272"/>
                </a:cxn>
                <a:cxn ang="0">
                  <a:pos x="486" y="117"/>
                </a:cxn>
                <a:cxn ang="0">
                  <a:pos x="357" y="0"/>
                </a:cxn>
                <a:cxn ang="0">
                  <a:pos x="299" y="269"/>
                </a:cxn>
                <a:cxn ang="0">
                  <a:pos x="235" y="529"/>
                </a:cxn>
                <a:cxn ang="0">
                  <a:pos x="224" y="561"/>
                </a:cxn>
                <a:cxn ang="0">
                  <a:pos x="215" y="582"/>
                </a:cxn>
                <a:cxn ang="0">
                  <a:pos x="225" y="602"/>
                </a:cxn>
              </a:cxnLst>
              <a:rect l="0" t="0" r="r" b="b"/>
              <a:pathLst>
                <a:path w="1066" h="1735">
                  <a:moveTo>
                    <a:pt x="225" y="612"/>
                  </a:moveTo>
                  <a:lnTo>
                    <a:pt x="225" y="612"/>
                  </a:lnTo>
                  <a:lnTo>
                    <a:pt x="224" y="633"/>
                  </a:lnTo>
                  <a:lnTo>
                    <a:pt x="220" y="650"/>
                  </a:lnTo>
                  <a:lnTo>
                    <a:pt x="217" y="661"/>
                  </a:lnTo>
                  <a:lnTo>
                    <a:pt x="215" y="665"/>
                  </a:lnTo>
                  <a:lnTo>
                    <a:pt x="220" y="686"/>
                  </a:lnTo>
                  <a:lnTo>
                    <a:pt x="229" y="707"/>
                  </a:lnTo>
                  <a:lnTo>
                    <a:pt x="253" y="723"/>
                  </a:lnTo>
                  <a:lnTo>
                    <a:pt x="263" y="738"/>
                  </a:lnTo>
                  <a:lnTo>
                    <a:pt x="267" y="759"/>
                  </a:lnTo>
                  <a:lnTo>
                    <a:pt x="267" y="779"/>
                  </a:lnTo>
                  <a:lnTo>
                    <a:pt x="254" y="784"/>
                  </a:lnTo>
                  <a:lnTo>
                    <a:pt x="249" y="804"/>
                  </a:lnTo>
                  <a:lnTo>
                    <a:pt x="232" y="818"/>
                  </a:lnTo>
                  <a:lnTo>
                    <a:pt x="220" y="837"/>
                  </a:lnTo>
                  <a:lnTo>
                    <a:pt x="197" y="856"/>
                  </a:lnTo>
                  <a:lnTo>
                    <a:pt x="188" y="877"/>
                  </a:lnTo>
                  <a:lnTo>
                    <a:pt x="182" y="886"/>
                  </a:lnTo>
                  <a:lnTo>
                    <a:pt x="174" y="905"/>
                  </a:lnTo>
                  <a:lnTo>
                    <a:pt x="161" y="922"/>
                  </a:lnTo>
                  <a:lnTo>
                    <a:pt x="124" y="959"/>
                  </a:lnTo>
                  <a:lnTo>
                    <a:pt x="97" y="984"/>
                  </a:lnTo>
                  <a:lnTo>
                    <a:pt x="91" y="997"/>
                  </a:lnTo>
                  <a:lnTo>
                    <a:pt x="86" y="1020"/>
                  </a:lnTo>
                  <a:lnTo>
                    <a:pt x="95" y="1034"/>
                  </a:lnTo>
                  <a:lnTo>
                    <a:pt x="104" y="1040"/>
                  </a:lnTo>
                  <a:lnTo>
                    <a:pt x="110" y="1040"/>
                  </a:lnTo>
                  <a:lnTo>
                    <a:pt x="122" y="1049"/>
                  </a:lnTo>
                  <a:lnTo>
                    <a:pt x="118" y="1062"/>
                  </a:lnTo>
                  <a:lnTo>
                    <a:pt x="118" y="1098"/>
                  </a:lnTo>
                  <a:lnTo>
                    <a:pt x="114" y="1116"/>
                  </a:lnTo>
                  <a:lnTo>
                    <a:pt x="113" y="1127"/>
                  </a:lnTo>
                  <a:lnTo>
                    <a:pt x="93" y="1134"/>
                  </a:lnTo>
                  <a:lnTo>
                    <a:pt x="86" y="1144"/>
                  </a:lnTo>
                  <a:lnTo>
                    <a:pt x="86" y="1167"/>
                  </a:lnTo>
                  <a:lnTo>
                    <a:pt x="0" y="1534"/>
                  </a:lnTo>
                  <a:lnTo>
                    <a:pt x="0" y="1534"/>
                  </a:lnTo>
                  <a:lnTo>
                    <a:pt x="301" y="1602"/>
                  </a:lnTo>
                  <a:lnTo>
                    <a:pt x="479" y="1641"/>
                  </a:lnTo>
                  <a:lnTo>
                    <a:pt x="969" y="1735"/>
                  </a:lnTo>
                  <a:lnTo>
                    <a:pt x="1066" y="1194"/>
                  </a:lnTo>
                  <a:lnTo>
                    <a:pt x="1055" y="1183"/>
                  </a:lnTo>
                  <a:lnTo>
                    <a:pt x="1044" y="1173"/>
                  </a:lnTo>
                  <a:lnTo>
                    <a:pt x="1044" y="1166"/>
                  </a:lnTo>
                  <a:lnTo>
                    <a:pt x="1043" y="1151"/>
                  </a:lnTo>
                  <a:lnTo>
                    <a:pt x="1033" y="1137"/>
                  </a:lnTo>
                  <a:lnTo>
                    <a:pt x="1018" y="1123"/>
                  </a:lnTo>
                  <a:lnTo>
                    <a:pt x="1000" y="1123"/>
                  </a:lnTo>
                  <a:lnTo>
                    <a:pt x="993" y="1147"/>
                  </a:lnTo>
                  <a:lnTo>
                    <a:pt x="988" y="1160"/>
                  </a:lnTo>
                  <a:lnTo>
                    <a:pt x="943" y="1152"/>
                  </a:lnTo>
                  <a:lnTo>
                    <a:pt x="919" y="1144"/>
                  </a:lnTo>
                  <a:lnTo>
                    <a:pt x="884" y="1140"/>
                  </a:lnTo>
                  <a:lnTo>
                    <a:pt x="865" y="1141"/>
                  </a:lnTo>
                  <a:lnTo>
                    <a:pt x="858" y="1151"/>
                  </a:lnTo>
                  <a:lnTo>
                    <a:pt x="858" y="1160"/>
                  </a:lnTo>
                  <a:lnTo>
                    <a:pt x="839" y="1149"/>
                  </a:lnTo>
                  <a:lnTo>
                    <a:pt x="814" y="1135"/>
                  </a:lnTo>
                  <a:lnTo>
                    <a:pt x="801" y="1134"/>
                  </a:lnTo>
                  <a:lnTo>
                    <a:pt x="790" y="1137"/>
                  </a:lnTo>
                  <a:lnTo>
                    <a:pt x="783" y="1151"/>
                  </a:lnTo>
                  <a:lnTo>
                    <a:pt x="783" y="1158"/>
                  </a:lnTo>
                  <a:lnTo>
                    <a:pt x="766" y="1158"/>
                  </a:lnTo>
                  <a:lnTo>
                    <a:pt x="757" y="1142"/>
                  </a:lnTo>
                  <a:lnTo>
                    <a:pt x="757" y="1127"/>
                  </a:lnTo>
                  <a:lnTo>
                    <a:pt x="757" y="1108"/>
                  </a:lnTo>
                  <a:lnTo>
                    <a:pt x="747" y="1080"/>
                  </a:lnTo>
                  <a:lnTo>
                    <a:pt x="747" y="1052"/>
                  </a:lnTo>
                  <a:lnTo>
                    <a:pt x="728" y="1052"/>
                  </a:lnTo>
                  <a:lnTo>
                    <a:pt x="707" y="1037"/>
                  </a:lnTo>
                  <a:lnTo>
                    <a:pt x="698" y="1026"/>
                  </a:lnTo>
                  <a:lnTo>
                    <a:pt x="698" y="1016"/>
                  </a:lnTo>
                  <a:lnTo>
                    <a:pt x="698" y="992"/>
                  </a:lnTo>
                  <a:lnTo>
                    <a:pt x="698" y="967"/>
                  </a:lnTo>
                  <a:lnTo>
                    <a:pt x="680" y="951"/>
                  </a:lnTo>
                  <a:lnTo>
                    <a:pt x="680" y="937"/>
                  </a:lnTo>
                  <a:lnTo>
                    <a:pt x="680" y="908"/>
                  </a:lnTo>
                  <a:lnTo>
                    <a:pt x="672" y="872"/>
                  </a:lnTo>
                  <a:lnTo>
                    <a:pt x="665" y="852"/>
                  </a:lnTo>
                  <a:lnTo>
                    <a:pt x="658" y="834"/>
                  </a:lnTo>
                  <a:lnTo>
                    <a:pt x="648" y="834"/>
                  </a:lnTo>
                  <a:lnTo>
                    <a:pt x="632" y="847"/>
                  </a:lnTo>
                  <a:lnTo>
                    <a:pt x="622" y="845"/>
                  </a:lnTo>
                  <a:lnTo>
                    <a:pt x="610" y="854"/>
                  </a:lnTo>
                  <a:lnTo>
                    <a:pt x="594" y="865"/>
                  </a:lnTo>
                  <a:lnTo>
                    <a:pt x="585" y="866"/>
                  </a:lnTo>
                  <a:lnTo>
                    <a:pt x="585" y="854"/>
                  </a:lnTo>
                  <a:lnTo>
                    <a:pt x="567" y="841"/>
                  </a:lnTo>
                  <a:lnTo>
                    <a:pt x="558" y="834"/>
                  </a:lnTo>
                  <a:lnTo>
                    <a:pt x="572" y="800"/>
                  </a:lnTo>
                  <a:lnTo>
                    <a:pt x="583" y="783"/>
                  </a:lnTo>
                  <a:lnTo>
                    <a:pt x="598" y="783"/>
                  </a:lnTo>
                  <a:lnTo>
                    <a:pt x="604" y="773"/>
                  </a:lnTo>
                  <a:lnTo>
                    <a:pt x="594" y="747"/>
                  </a:lnTo>
                  <a:lnTo>
                    <a:pt x="598" y="716"/>
                  </a:lnTo>
                  <a:lnTo>
                    <a:pt x="611" y="686"/>
                  </a:lnTo>
                  <a:lnTo>
                    <a:pt x="625" y="657"/>
                  </a:lnTo>
                  <a:lnTo>
                    <a:pt x="643" y="627"/>
                  </a:lnTo>
                  <a:lnTo>
                    <a:pt x="639" y="609"/>
                  </a:lnTo>
                  <a:lnTo>
                    <a:pt x="600" y="602"/>
                  </a:lnTo>
                  <a:lnTo>
                    <a:pt x="600" y="595"/>
                  </a:lnTo>
                  <a:lnTo>
                    <a:pt x="586" y="579"/>
                  </a:lnTo>
                  <a:lnTo>
                    <a:pt x="573" y="551"/>
                  </a:lnTo>
                  <a:lnTo>
                    <a:pt x="571" y="515"/>
                  </a:lnTo>
                  <a:lnTo>
                    <a:pt x="558" y="491"/>
                  </a:lnTo>
                  <a:lnTo>
                    <a:pt x="536" y="468"/>
                  </a:lnTo>
                  <a:lnTo>
                    <a:pt x="512" y="432"/>
                  </a:lnTo>
                  <a:lnTo>
                    <a:pt x="504" y="408"/>
                  </a:lnTo>
                  <a:lnTo>
                    <a:pt x="489" y="383"/>
                  </a:lnTo>
                  <a:lnTo>
                    <a:pt x="489" y="369"/>
                  </a:lnTo>
                  <a:lnTo>
                    <a:pt x="475" y="354"/>
                  </a:lnTo>
                  <a:lnTo>
                    <a:pt x="475" y="335"/>
                  </a:lnTo>
                  <a:lnTo>
                    <a:pt x="475" y="319"/>
                  </a:lnTo>
                  <a:lnTo>
                    <a:pt x="462" y="298"/>
                  </a:lnTo>
                  <a:lnTo>
                    <a:pt x="454" y="286"/>
                  </a:lnTo>
                  <a:lnTo>
                    <a:pt x="454" y="272"/>
                  </a:lnTo>
                  <a:lnTo>
                    <a:pt x="461" y="224"/>
                  </a:lnTo>
                  <a:lnTo>
                    <a:pt x="474" y="167"/>
                  </a:lnTo>
                  <a:lnTo>
                    <a:pt x="486" y="117"/>
                  </a:lnTo>
                  <a:lnTo>
                    <a:pt x="494" y="83"/>
                  </a:lnTo>
                  <a:lnTo>
                    <a:pt x="504" y="38"/>
                  </a:lnTo>
                  <a:lnTo>
                    <a:pt x="357" y="0"/>
                  </a:lnTo>
                  <a:lnTo>
                    <a:pt x="357" y="0"/>
                  </a:lnTo>
                  <a:lnTo>
                    <a:pt x="339" y="85"/>
                  </a:lnTo>
                  <a:lnTo>
                    <a:pt x="299" y="269"/>
                  </a:lnTo>
                  <a:lnTo>
                    <a:pt x="275" y="371"/>
                  </a:lnTo>
                  <a:lnTo>
                    <a:pt x="253" y="461"/>
                  </a:lnTo>
                  <a:lnTo>
                    <a:pt x="235" y="529"/>
                  </a:lnTo>
                  <a:lnTo>
                    <a:pt x="228" y="550"/>
                  </a:lnTo>
                  <a:lnTo>
                    <a:pt x="224" y="561"/>
                  </a:lnTo>
                  <a:lnTo>
                    <a:pt x="224" y="561"/>
                  </a:lnTo>
                  <a:lnTo>
                    <a:pt x="218" y="569"/>
                  </a:lnTo>
                  <a:lnTo>
                    <a:pt x="215" y="576"/>
                  </a:lnTo>
                  <a:lnTo>
                    <a:pt x="215" y="582"/>
                  </a:lnTo>
                  <a:lnTo>
                    <a:pt x="217" y="586"/>
                  </a:lnTo>
                  <a:lnTo>
                    <a:pt x="222" y="595"/>
                  </a:lnTo>
                  <a:lnTo>
                    <a:pt x="225" y="602"/>
                  </a:lnTo>
                  <a:lnTo>
                    <a:pt x="225" y="612"/>
                  </a:lnTo>
                  <a:lnTo>
                    <a:pt x="225" y="612"/>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90" name="Freeform 24">
              <a:extLst>
                <a:ext uri="{FF2B5EF4-FFF2-40B4-BE49-F238E27FC236}">
                  <a16:creationId xmlns:a16="http://schemas.microsoft.com/office/drawing/2014/main" id="{5DC8459B-D22F-8DDA-9A4B-BA5B531C2FDE}"/>
                </a:ext>
              </a:extLst>
            </p:cNvPr>
            <p:cNvSpPr>
              <a:spLocks/>
            </p:cNvSpPr>
            <p:nvPr/>
          </p:nvSpPr>
          <p:spPr bwMode="auto">
            <a:xfrm>
              <a:off x="5469214" y="1417035"/>
              <a:ext cx="1223100" cy="820351"/>
            </a:xfrm>
            <a:custGeom>
              <a:avLst/>
              <a:gdLst/>
              <a:ahLst/>
              <a:cxnLst>
                <a:cxn ang="0">
                  <a:pos x="1822" y="279"/>
                </a:cxn>
                <a:cxn ang="0">
                  <a:pos x="1124" y="190"/>
                </a:cxn>
                <a:cxn ang="0">
                  <a:pos x="859" y="154"/>
                </a:cxn>
                <a:cxn ang="0">
                  <a:pos x="726" y="133"/>
                </a:cxn>
                <a:cxn ang="0">
                  <a:pos x="454" y="83"/>
                </a:cxn>
                <a:cxn ang="0">
                  <a:pos x="129" y="16"/>
                </a:cxn>
                <a:cxn ang="0">
                  <a:pos x="40" y="45"/>
                </a:cxn>
                <a:cxn ang="0">
                  <a:pos x="20" y="129"/>
                </a:cxn>
                <a:cxn ang="0">
                  <a:pos x="0" y="234"/>
                </a:cxn>
                <a:cxn ang="0">
                  <a:pos x="8" y="260"/>
                </a:cxn>
                <a:cxn ang="0">
                  <a:pos x="21" y="297"/>
                </a:cxn>
                <a:cxn ang="0">
                  <a:pos x="35" y="331"/>
                </a:cxn>
                <a:cxn ang="0">
                  <a:pos x="50" y="370"/>
                </a:cxn>
                <a:cxn ang="0">
                  <a:pos x="82" y="430"/>
                </a:cxn>
                <a:cxn ang="0">
                  <a:pos x="117" y="477"/>
                </a:cxn>
                <a:cxn ang="0">
                  <a:pos x="132" y="541"/>
                </a:cxn>
                <a:cxn ang="0">
                  <a:pos x="146" y="564"/>
                </a:cxn>
                <a:cxn ang="0">
                  <a:pos x="189" y="589"/>
                </a:cxn>
                <a:cxn ang="0">
                  <a:pos x="157" y="648"/>
                </a:cxn>
                <a:cxn ang="0">
                  <a:pos x="140" y="709"/>
                </a:cxn>
                <a:cxn ang="0">
                  <a:pos x="144" y="745"/>
                </a:cxn>
                <a:cxn ang="0">
                  <a:pos x="118" y="762"/>
                </a:cxn>
                <a:cxn ang="0">
                  <a:pos x="113" y="803"/>
                </a:cxn>
                <a:cxn ang="0">
                  <a:pos x="131" y="828"/>
                </a:cxn>
                <a:cxn ang="0">
                  <a:pos x="156" y="816"/>
                </a:cxn>
                <a:cxn ang="0">
                  <a:pos x="178" y="809"/>
                </a:cxn>
                <a:cxn ang="0">
                  <a:pos x="204" y="796"/>
                </a:cxn>
                <a:cxn ang="0">
                  <a:pos x="218" y="834"/>
                </a:cxn>
                <a:cxn ang="0">
                  <a:pos x="226" y="899"/>
                </a:cxn>
                <a:cxn ang="0">
                  <a:pos x="244" y="929"/>
                </a:cxn>
                <a:cxn ang="0">
                  <a:pos x="244" y="978"/>
                </a:cxn>
                <a:cxn ang="0">
                  <a:pos x="253" y="999"/>
                </a:cxn>
                <a:cxn ang="0">
                  <a:pos x="293" y="1014"/>
                </a:cxn>
                <a:cxn ang="0">
                  <a:pos x="303" y="1070"/>
                </a:cxn>
                <a:cxn ang="0">
                  <a:pos x="303" y="1104"/>
                </a:cxn>
                <a:cxn ang="0">
                  <a:pos x="329" y="1120"/>
                </a:cxn>
                <a:cxn ang="0">
                  <a:pos x="336" y="1099"/>
                </a:cxn>
                <a:cxn ang="0">
                  <a:pos x="360" y="1097"/>
                </a:cxn>
                <a:cxn ang="0">
                  <a:pos x="404" y="1122"/>
                </a:cxn>
                <a:cxn ang="0">
                  <a:pos x="411" y="1103"/>
                </a:cxn>
                <a:cxn ang="0">
                  <a:pos x="465" y="1106"/>
                </a:cxn>
                <a:cxn ang="0">
                  <a:pos x="534" y="1122"/>
                </a:cxn>
                <a:cxn ang="0">
                  <a:pos x="546" y="1085"/>
                </a:cxn>
                <a:cxn ang="0">
                  <a:pos x="579" y="1099"/>
                </a:cxn>
                <a:cxn ang="0">
                  <a:pos x="590" y="1128"/>
                </a:cxn>
                <a:cxn ang="0">
                  <a:pos x="601" y="1145"/>
                </a:cxn>
                <a:cxn ang="0">
                  <a:pos x="634" y="1029"/>
                </a:cxn>
                <a:cxn ang="0">
                  <a:pos x="1736" y="1171"/>
                </a:cxn>
                <a:cxn ang="0">
                  <a:pos x="1822" y="279"/>
                </a:cxn>
              </a:cxnLst>
              <a:rect l="0" t="0" r="r" b="b"/>
              <a:pathLst>
                <a:path w="1822" h="1171">
                  <a:moveTo>
                    <a:pt x="1822" y="279"/>
                  </a:moveTo>
                  <a:lnTo>
                    <a:pt x="1822" y="279"/>
                  </a:lnTo>
                  <a:lnTo>
                    <a:pt x="1442" y="231"/>
                  </a:lnTo>
                  <a:lnTo>
                    <a:pt x="1124" y="190"/>
                  </a:lnTo>
                  <a:lnTo>
                    <a:pt x="978" y="170"/>
                  </a:lnTo>
                  <a:lnTo>
                    <a:pt x="859" y="154"/>
                  </a:lnTo>
                  <a:lnTo>
                    <a:pt x="859" y="154"/>
                  </a:lnTo>
                  <a:lnTo>
                    <a:pt x="726" y="133"/>
                  </a:lnTo>
                  <a:lnTo>
                    <a:pt x="590" y="108"/>
                  </a:lnTo>
                  <a:lnTo>
                    <a:pt x="454" y="83"/>
                  </a:lnTo>
                  <a:lnTo>
                    <a:pt x="328" y="58"/>
                  </a:lnTo>
                  <a:lnTo>
                    <a:pt x="129" y="16"/>
                  </a:lnTo>
                  <a:lnTo>
                    <a:pt x="50" y="0"/>
                  </a:lnTo>
                  <a:lnTo>
                    <a:pt x="40" y="45"/>
                  </a:lnTo>
                  <a:lnTo>
                    <a:pt x="32" y="79"/>
                  </a:lnTo>
                  <a:lnTo>
                    <a:pt x="20" y="129"/>
                  </a:lnTo>
                  <a:lnTo>
                    <a:pt x="7" y="186"/>
                  </a:lnTo>
                  <a:lnTo>
                    <a:pt x="0" y="234"/>
                  </a:lnTo>
                  <a:lnTo>
                    <a:pt x="0" y="248"/>
                  </a:lnTo>
                  <a:lnTo>
                    <a:pt x="8" y="260"/>
                  </a:lnTo>
                  <a:lnTo>
                    <a:pt x="21" y="281"/>
                  </a:lnTo>
                  <a:lnTo>
                    <a:pt x="21" y="297"/>
                  </a:lnTo>
                  <a:lnTo>
                    <a:pt x="21" y="316"/>
                  </a:lnTo>
                  <a:lnTo>
                    <a:pt x="35" y="331"/>
                  </a:lnTo>
                  <a:lnTo>
                    <a:pt x="35" y="345"/>
                  </a:lnTo>
                  <a:lnTo>
                    <a:pt x="50" y="370"/>
                  </a:lnTo>
                  <a:lnTo>
                    <a:pt x="58" y="394"/>
                  </a:lnTo>
                  <a:lnTo>
                    <a:pt x="82" y="430"/>
                  </a:lnTo>
                  <a:lnTo>
                    <a:pt x="104" y="453"/>
                  </a:lnTo>
                  <a:lnTo>
                    <a:pt x="117" y="477"/>
                  </a:lnTo>
                  <a:lnTo>
                    <a:pt x="119" y="513"/>
                  </a:lnTo>
                  <a:lnTo>
                    <a:pt x="132" y="541"/>
                  </a:lnTo>
                  <a:lnTo>
                    <a:pt x="146" y="557"/>
                  </a:lnTo>
                  <a:lnTo>
                    <a:pt x="146" y="564"/>
                  </a:lnTo>
                  <a:lnTo>
                    <a:pt x="185" y="571"/>
                  </a:lnTo>
                  <a:lnTo>
                    <a:pt x="189" y="589"/>
                  </a:lnTo>
                  <a:lnTo>
                    <a:pt x="171" y="619"/>
                  </a:lnTo>
                  <a:lnTo>
                    <a:pt x="157" y="648"/>
                  </a:lnTo>
                  <a:lnTo>
                    <a:pt x="144" y="678"/>
                  </a:lnTo>
                  <a:lnTo>
                    <a:pt x="140" y="709"/>
                  </a:lnTo>
                  <a:lnTo>
                    <a:pt x="150" y="735"/>
                  </a:lnTo>
                  <a:lnTo>
                    <a:pt x="144" y="745"/>
                  </a:lnTo>
                  <a:lnTo>
                    <a:pt x="129" y="745"/>
                  </a:lnTo>
                  <a:lnTo>
                    <a:pt x="118" y="762"/>
                  </a:lnTo>
                  <a:lnTo>
                    <a:pt x="104" y="796"/>
                  </a:lnTo>
                  <a:lnTo>
                    <a:pt x="113" y="803"/>
                  </a:lnTo>
                  <a:lnTo>
                    <a:pt x="131" y="816"/>
                  </a:lnTo>
                  <a:lnTo>
                    <a:pt x="131" y="828"/>
                  </a:lnTo>
                  <a:lnTo>
                    <a:pt x="140" y="827"/>
                  </a:lnTo>
                  <a:lnTo>
                    <a:pt x="156" y="816"/>
                  </a:lnTo>
                  <a:lnTo>
                    <a:pt x="168" y="807"/>
                  </a:lnTo>
                  <a:lnTo>
                    <a:pt x="178" y="809"/>
                  </a:lnTo>
                  <a:lnTo>
                    <a:pt x="194" y="796"/>
                  </a:lnTo>
                  <a:lnTo>
                    <a:pt x="204" y="796"/>
                  </a:lnTo>
                  <a:lnTo>
                    <a:pt x="211" y="814"/>
                  </a:lnTo>
                  <a:lnTo>
                    <a:pt x="218" y="834"/>
                  </a:lnTo>
                  <a:lnTo>
                    <a:pt x="226" y="870"/>
                  </a:lnTo>
                  <a:lnTo>
                    <a:pt x="226" y="899"/>
                  </a:lnTo>
                  <a:lnTo>
                    <a:pt x="226" y="913"/>
                  </a:lnTo>
                  <a:lnTo>
                    <a:pt x="244" y="929"/>
                  </a:lnTo>
                  <a:lnTo>
                    <a:pt x="244" y="954"/>
                  </a:lnTo>
                  <a:lnTo>
                    <a:pt x="244" y="978"/>
                  </a:lnTo>
                  <a:lnTo>
                    <a:pt x="244" y="988"/>
                  </a:lnTo>
                  <a:lnTo>
                    <a:pt x="253" y="999"/>
                  </a:lnTo>
                  <a:lnTo>
                    <a:pt x="274" y="1014"/>
                  </a:lnTo>
                  <a:lnTo>
                    <a:pt x="293" y="1014"/>
                  </a:lnTo>
                  <a:lnTo>
                    <a:pt x="293" y="1042"/>
                  </a:lnTo>
                  <a:lnTo>
                    <a:pt x="303" y="1070"/>
                  </a:lnTo>
                  <a:lnTo>
                    <a:pt x="303" y="1089"/>
                  </a:lnTo>
                  <a:lnTo>
                    <a:pt x="303" y="1104"/>
                  </a:lnTo>
                  <a:lnTo>
                    <a:pt x="312" y="1120"/>
                  </a:lnTo>
                  <a:lnTo>
                    <a:pt x="329" y="1120"/>
                  </a:lnTo>
                  <a:lnTo>
                    <a:pt x="329" y="1113"/>
                  </a:lnTo>
                  <a:lnTo>
                    <a:pt x="336" y="1099"/>
                  </a:lnTo>
                  <a:lnTo>
                    <a:pt x="347" y="1096"/>
                  </a:lnTo>
                  <a:lnTo>
                    <a:pt x="360" y="1097"/>
                  </a:lnTo>
                  <a:lnTo>
                    <a:pt x="385" y="1111"/>
                  </a:lnTo>
                  <a:lnTo>
                    <a:pt x="404" y="1122"/>
                  </a:lnTo>
                  <a:lnTo>
                    <a:pt x="404" y="1113"/>
                  </a:lnTo>
                  <a:lnTo>
                    <a:pt x="411" y="1103"/>
                  </a:lnTo>
                  <a:lnTo>
                    <a:pt x="430" y="1102"/>
                  </a:lnTo>
                  <a:lnTo>
                    <a:pt x="465" y="1106"/>
                  </a:lnTo>
                  <a:lnTo>
                    <a:pt x="489" y="1114"/>
                  </a:lnTo>
                  <a:lnTo>
                    <a:pt x="534" y="1122"/>
                  </a:lnTo>
                  <a:lnTo>
                    <a:pt x="539" y="1109"/>
                  </a:lnTo>
                  <a:lnTo>
                    <a:pt x="546" y="1085"/>
                  </a:lnTo>
                  <a:lnTo>
                    <a:pt x="564" y="1085"/>
                  </a:lnTo>
                  <a:lnTo>
                    <a:pt x="579" y="1099"/>
                  </a:lnTo>
                  <a:lnTo>
                    <a:pt x="589" y="1113"/>
                  </a:lnTo>
                  <a:lnTo>
                    <a:pt x="590" y="1128"/>
                  </a:lnTo>
                  <a:lnTo>
                    <a:pt x="590" y="1135"/>
                  </a:lnTo>
                  <a:lnTo>
                    <a:pt x="601" y="1145"/>
                  </a:lnTo>
                  <a:lnTo>
                    <a:pt x="612" y="1156"/>
                  </a:lnTo>
                  <a:lnTo>
                    <a:pt x="634" y="1029"/>
                  </a:lnTo>
                  <a:lnTo>
                    <a:pt x="1735" y="1171"/>
                  </a:lnTo>
                  <a:lnTo>
                    <a:pt x="1736" y="1171"/>
                  </a:lnTo>
                  <a:lnTo>
                    <a:pt x="1757" y="961"/>
                  </a:lnTo>
                  <a:lnTo>
                    <a:pt x="1822" y="279"/>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91" name="Freeform 25">
              <a:extLst>
                <a:ext uri="{FF2B5EF4-FFF2-40B4-BE49-F238E27FC236}">
                  <a16:creationId xmlns:a16="http://schemas.microsoft.com/office/drawing/2014/main" id="{D0DB776A-219E-8567-5454-1CF87D38767A}"/>
                </a:ext>
              </a:extLst>
            </p:cNvPr>
            <p:cNvSpPr>
              <a:spLocks/>
            </p:cNvSpPr>
            <p:nvPr/>
          </p:nvSpPr>
          <p:spPr bwMode="auto">
            <a:xfrm>
              <a:off x="10115787" y="1518001"/>
              <a:ext cx="433223" cy="715178"/>
            </a:xfrm>
            <a:custGeom>
              <a:avLst/>
              <a:gdLst/>
              <a:ahLst/>
              <a:cxnLst>
                <a:cxn ang="0">
                  <a:pos x="189" y="995"/>
                </a:cxn>
                <a:cxn ang="0">
                  <a:pos x="185" y="963"/>
                </a:cxn>
                <a:cxn ang="0">
                  <a:pos x="205" y="934"/>
                </a:cxn>
                <a:cxn ang="0">
                  <a:pos x="218" y="915"/>
                </a:cxn>
                <a:cxn ang="0">
                  <a:pos x="241" y="885"/>
                </a:cxn>
                <a:cxn ang="0">
                  <a:pos x="225" y="872"/>
                </a:cxn>
                <a:cxn ang="0">
                  <a:pos x="233" y="848"/>
                </a:cxn>
                <a:cxn ang="0">
                  <a:pos x="250" y="847"/>
                </a:cxn>
                <a:cxn ang="0">
                  <a:pos x="266" y="824"/>
                </a:cxn>
                <a:cxn ang="0">
                  <a:pos x="290" y="838"/>
                </a:cxn>
                <a:cxn ang="0">
                  <a:pos x="284" y="816"/>
                </a:cxn>
                <a:cxn ang="0">
                  <a:pos x="311" y="808"/>
                </a:cxn>
                <a:cxn ang="0">
                  <a:pos x="323" y="760"/>
                </a:cxn>
                <a:cxn ang="0">
                  <a:pos x="366" y="774"/>
                </a:cxn>
                <a:cxn ang="0">
                  <a:pos x="379" y="720"/>
                </a:cxn>
                <a:cxn ang="0">
                  <a:pos x="376" y="672"/>
                </a:cxn>
                <a:cxn ang="0">
                  <a:pos x="383" y="640"/>
                </a:cxn>
                <a:cxn ang="0">
                  <a:pos x="436" y="666"/>
                </a:cxn>
                <a:cxn ang="0">
                  <a:pos x="447" y="627"/>
                </a:cxn>
                <a:cxn ang="0">
                  <a:pos x="466" y="663"/>
                </a:cxn>
                <a:cxn ang="0">
                  <a:pos x="486" y="636"/>
                </a:cxn>
                <a:cxn ang="0">
                  <a:pos x="477" y="608"/>
                </a:cxn>
                <a:cxn ang="0">
                  <a:pos x="520" y="626"/>
                </a:cxn>
                <a:cxn ang="0">
                  <a:pos x="537" y="608"/>
                </a:cxn>
                <a:cxn ang="0">
                  <a:pos x="566" y="579"/>
                </a:cxn>
                <a:cxn ang="0">
                  <a:pos x="581" y="555"/>
                </a:cxn>
                <a:cxn ang="0">
                  <a:pos x="630" y="530"/>
                </a:cxn>
                <a:cxn ang="0">
                  <a:pos x="640" y="479"/>
                </a:cxn>
                <a:cxn ang="0">
                  <a:pos x="622" y="468"/>
                </a:cxn>
                <a:cxn ang="0">
                  <a:pos x="615" y="445"/>
                </a:cxn>
                <a:cxn ang="0">
                  <a:pos x="574" y="418"/>
                </a:cxn>
                <a:cxn ang="0">
                  <a:pos x="559" y="351"/>
                </a:cxn>
                <a:cxn ang="0">
                  <a:pos x="520" y="341"/>
                </a:cxn>
                <a:cxn ang="0">
                  <a:pos x="466" y="305"/>
                </a:cxn>
                <a:cxn ang="0">
                  <a:pos x="425" y="168"/>
                </a:cxn>
                <a:cxn ang="0">
                  <a:pos x="393" y="57"/>
                </a:cxn>
                <a:cxn ang="0">
                  <a:pos x="294" y="15"/>
                </a:cxn>
                <a:cxn ang="0">
                  <a:pos x="232" y="55"/>
                </a:cxn>
                <a:cxn ang="0">
                  <a:pos x="166" y="21"/>
                </a:cxn>
                <a:cxn ang="0">
                  <a:pos x="122" y="114"/>
                </a:cxn>
                <a:cxn ang="0">
                  <a:pos x="76" y="294"/>
                </a:cxn>
                <a:cxn ang="0">
                  <a:pos x="83" y="386"/>
                </a:cxn>
                <a:cxn ang="0">
                  <a:pos x="64" y="447"/>
                </a:cxn>
                <a:cxn ang="0">
                  <a:pos x="43" y="519"/>
                </a:cxn>
                <a:cxn ang="0">
                  <a:pos x="0" y="561"/>
                </a:cxn>
              </a:cxnLst>
              <a:rect l="0" t="0" r="r" b="b"/>
              <a:pathLst>
                <a:path w="645" h="1021">
                  <a:moveTo>
                    <a:pt x="180" y="1021"/>
                  </a:moveTo>
                  <a:lnTo>
                    <a:pt x="180" y="1013"/>
                  </a:lnTo>
                  <a:lnTo>
                    <a:pt x="189" y="995"/>
                  </a:lnTo>
                  <a:lnTo>
                    <a:pt x="189" y="991"/>
                  </a:lnTo>
                  <a:lnTo>
                    <a:pt x="185" y="973"/>
                  </a:lnTo>
                  <a:lnTo>
                    <a:pt x="185" y="963"/>
                  </a:lnTo>
                  <a:lnTo>
                    <a:pt x="198" y="956"/>
                  </a:lnTo>
                  <a:lnTo>
                    <a:pt x="205" y="956"/>
                  </a:lnTo>
                  <a:lnTo>
                    <a:pt x="205" y="934"/>
                  </a:lnTo>
                  <a:lnTo>
                    <a:pt x="212" y="927"/>
                  </a:lnTo>
                  <a:lnTo>
                    <a:pt x="212" y="915"/>
                  </a:lnTo>
                  <a:lnTo>
                    <a:pt x="218" y="915"/>
                  </a:lnTo>
                  <a:lnTo>
                    <a:pt x="228" y="906"/>
                  </a:lnTo>
                  <a:lnTo>
                    <a:pt x="241" y="906"/>
                  </a:lnTo>
                  <a:lnTo>
                    <a:pt x="241" y="885"/>
                  </a:lnTo>
                  <a:lnTo>
                    <a:pt x="229" y="881"/>
                  </a:lnTo>
                  <a:lnTo>
                    <a:pt x="223" y="881"/>
                  </a:lnTo>
                  <a:lnTo>
                    <a:pt x="225" y="872"/>
                  </a:lnTo>
                  <a:lnTo>
                    <a:pt x="226" y="867"/>
                  </a:lnTo>
                  <a:lnTo>
                    <a:pt x="230" y="855"/>
                  </a:lnTo>
                  <a:lnTo>
                    <a:pt x="233" y="848"/>
                  </a:lnTo>
                  <a:lnTo>
                    <a:pt x="241" y="835"/>
                  </a:lnTo>
                  <a:lnTo>
                    <a:pt x="250" y="840"/>
                  </a:lnTo>
                  <a:lnTo>
                    <a:pt x="250" y="847"/>
                  </a:lnTo>
                  <a:lnTo>
                    <a:pt x="259" y="844"/>
                  </a:lnTo>
                  <a:lnTo>
                    <a:pt x="266" y="835"/>
                  </a:lnTo>
                  <a:lnTo>
                    <a:pt x="266" y="824"/>
                  </a:lnTo>
                  <a:lnTo>
                    <a:pt x="275" y="833"/>
                  </a:lnTo>
                  <a:lnTo>
                    <a:pt x="284" y="838"/>
                  </a:lnTo>
                  <a:lnTo>
                    <a:pt x="290" y="838"/>
                  </a:lnTo>
                  <a:lnTo>
                    <a:pt x="290" y="824"/>
                  </a:lnTo>
                  <a:lnTo>
                    <a:pt x="290" y="816"/>
                  </a:lnTo>
                  <a:lnTo>
                    <a:pt x="284" y="816"/>
                  </a:lnTo>
                  <a:lnTo>
                    <a:pt x="275" y="804"/>
                  </a:lnTo>
                  <a:lnTo>
                    <a:pt x="298" y="804"/>
                  </a:lnTo>
                  <a:lnTo>
                    <a:pt x="311" y="808"/>
                  </a:lnTo>
                  <a:lnTo>
                    <a:pt x="323" y="804"/>
                  </a:lnTo>
                  <a:lnTo>
                    <a:pt x="330" y="784"/>
                  </a:lnTo>
                  <a:lnTo>
                    <a:pt x="323" y="760"/>
                  </a:lnTo>
                  <a:lnTo>
                    <a:pt x="336" y="760"/>
                  </a:lnTo>
                  <a:lnTo>
                    <a:pt x="354" y="777"/>
                  </a:lnTo>
                  <a:lnTo>
                    <a:pt x="366" y="774"/>
                  </a:lnTo>
                  <a:lnTo>
                    <a:pt x="379" y="760"/>
                  </a:lnTo>
                  <a:lnTo>
                    <a:pt x="383" y="738"/>
                  </a:lnTo>
                  <a:lnTo>
                    <a:pt x="379" y="720"/>
                  </a:lnTo>
                  <a:lnTo>
                    <a:pt x="383" y="702"/>
                  </a:lnTo>
                  <a:lnTo>
                    <a:pt x="383" y="686"/>
                  </a:lnTo>
                  <a:lnTo>
                    <a:pt x="376" y="672"/>
                  </a:lnTo>
                  <a:lnTo>
                    <a:pt x="377" y="662"/>
                  </a:lnTo>
                  <a:lnTo>
                    <a:pt x="383" y="648"/>
                  </a:lnTo>
                  <a:lnTo>
                    <a:pt x="383" y="640"/>
                  </a:lnTo>
                  <a:lnTo>
                    <a:pt x="398" y="655"/>
                  </a:lnTo>
                  <a:lnTo>
                    <a:pt x="409" y="667"/>
                  </a:lnTo>
                  <a:lnTo>
                    <a:pt x="436" y="666"/>
                  </a:lnTo>
                  <a:lnTo>
                    <a:pt x="436" y="655"/>
                  </a:lnTo>
                  <a:lnTo>
                    <a:pt x="436" y="640"/>
                  </a:lnTo>
                  <a:lnTo>
                    <a:pt x="447" y="627"/>
                  </a:lnTo>
                  <a:lnTo>
                    <a:pt x="461" y="636"/>
                  </a:lnTo>
                  <a:lnTo>
                    <a:pt x="466" y="648"/>
                  </a:lnTo>
                  <a:lnTo>
                    <a:pt x="466" y="663"/>
                  </a:lnTo>
                  <a:lnTo>
                    <a:pt x="480" y="661"/>
                  </a:lnTo>
                  <a:lnTo>
                    <a:pt x="494" y="645"/>
                  </a:lnTo>
                  <a:lnTo>
                    <a:pt x="486" y="636"/>
                  </a:lnTo>
                  <a:lnTo>
                    <a:pt x="473" y="623"/>
                  </a:lnTo>
                  <a:lnTo>
                    <a:pt x="475" y="612"/>
                  </a:lnTo>
                  <a:lnTo>
                    <a:pt x="477" y="608"/>
                  </a:lnTo>
                  <a:lnTo>
                    <a:pt x="494" y="622"/>
                  </a:lnTo>
                  <a:lnTo>
                    <a:pt x="511" y="633"/>
                  </a:lnTo>
                  <a:lnTo>
                    <a:pt x="520" y="626"/>
                  </a:lnTo>
                  <a:lnTo>
                    <a:pt x="516" y="608"/>
                  </a:lnTo>
                  <a:lnTo>
                    <a:pt x="520" y="608"/>
                  </a:lnTo>
                  <a:lnTo>
                    <a:pt x="537" y="608"/>
                  </a:lnTo>
                  <a:lnTo>
                    <a:pt x="537" y="579"/>
                  </a:lnTo>
                  <a:lnTo>
                    <a:pt x="552" y="579"/>
                  </a:lnTo>
                  <a:lnTo>
                    <a:pt x="566" y="579"/>
                  </a:lnTo>
                  <a:lnTo>
                    <a:pt x="573" y="569"/>
                  </a:lnTo>
                  <a:lnTo>
                    <a:pt x="573" y="555"/>
                  </a:lnTo>
                  <a:lnTo>
                    <a:pt x="581" y="555"/>
                  </a:lnTo>
                  <a:lnTo>
                    <a:pt x="594" y="545"/>
                  </a:lnTo>
                  <a:lnTo>
                    <a:pt x="606" y="530"/>
                  </a:lnTo>
                  <a:lnTo>
                    <a:pt x="630" y="530"/>
                  </a:lnTo>
                  <a:lnTo>
                    <a:pt x="637" y="522"/>
                  </a:lnTo>
                  <a:lnTo>
                    <a:pt x="645" y="490"/>
                  </a:lnTo>
                  <a:lnTo>
                    <a:pt x="640" y="479"/>
                  </a:lnTo>
                  <a:lnTo>
                    <a:pt x="633" y="479"/>
                  </a:lnTo>
                  <a:lnTo>
                    <a:pt x="623" y="479"/>
                  </a:lnTo>
                  <a:lnTo>
                    <a:pt x="622" y="468"/>
                  </a:lnTo>
                  <a:lnTo>
                    <a:pt x="626" y="458"/>
                  </a:lnTo>
                  <a:lnTo>
                    <a:pt x="626" y="454"/>
                  </a:lnTo>
                  <a:lnTo>
                    <a:pt x="615" y="445"/>
                  </a:lnTo>
                  <a:lnTo>
                    <a:pt x="604" y="418"/>
                  </a:lnTo>
                  <a:lnTo>
                    <a:pt x="586" y="418"/>
                  </a:lnTo>
                  <a:lnTo>
                    <a:pt x="574" y="418"/>
                  </a:lnTo>
                  <a:lnTo>
                    <a:pt x="563" y="397"/>
                  </a:lnTo>
                  <a:lnTo>
                    <a:pt x="561" y="370"/>
                  </a:lnTo>
                  <a:lnTo>
                    <a:pt x="559" y="351"/>
                  </a:lnTo>
                  <a:lnTo>
                    <a:pt x="549" y="332"/>
                  </a:lnTo>
                  <a:lnTo>
                    <a:pt x="537" y="337"/>
                  </a:lnTo>
                  <a:lnTo>
                    <a:pt x="520" y="341"/>
                  </a:lnTo>
                  <a:lnTo>
                    <a:pt x="502" y="345"/>
                  </a:lnTo>
                  <a:lnTo>
                    <a:pt x="479" y="336"/>
                  </a:lnTo>
                  <a:lnTo>
                    <a:pt x="466" y="305"/>
                  </a:lnTo>
                  <a:lnTo>
                    <a:pt x="455" y="264"/>
                  </a:lnTo>
                  <a:lnTo>
                    <a:pt x="437" y="216"/>
                  </a:lnTo>
                  <a:lnTo>
                    <a:pt x="425" y="168"/>
                  </a:lnTo>
                  <a:lnTo>
                    <a:pt x="412" y="137"/>
                  </a:lnTo>
                  <a:lnTo>
                    <a:pt x="407" y="97"/>
                  </a:lnTo>
                  <a:lnTo>
                    <a:pt x="393" y="57"/>
                  </a:lnTo>
                  <a:lnTo>
                    <a:pt x="382" y="42"/>
                  </a:lnTo>
                  <a:lnTo>
                    <a:pt x="309" y="0"/>
                  </a:lnTo>
                  <a:lnTo>
                    <a:pt x="294" y="15"/>
                  </a:lnTo>
                  <a:lnTo>
                    <a:pt x="275" y="35"/>
                  </a:lnTo>
                  <a:lnTo>
                    <a:pt x="248" y="57"/>
                  </a:lnTo>
                  <a:lnTo>
                    <a:pt x="232" y="55"/>
                  </a:lnTo>
                  <a:lnTo>
                    <a:pt x="214" y="46"/>
                  </a:lnTo>
                  <a:lnTo>
                    <a:pt x="191" y="33"/>
                  </a:lnTo>
                  <a:lnTo>
                    <a:pt x="166" y="21"/>
                  </a:lnTo>
                  <a:lnTo>
                    <a:pt x="158" y="21"/>
                  </a:lnTo>
                  <a:lnTo>
                    <a:pt x="150" y="37"/>
                  </a:lnTo>
                  <a:lnTo>
                    <a:pt x="122" y="114"/>
                  </a:lnTo>
                  <a:lnTo>
                    <a:pt x="111" y="179"/>
                  </a:lnTo>
                  <a:lnTo>
                    <a:pt x="83" y="247"/>
                  </a:lnTo>
                  <a:lnTo>
                    <a:pt x="76" y="294"/>
                  </a:lnTo>
                  <a:lnTo>
                    <a:pt x="64" y="348"/>
                  </a:lnTo>
                  <a:lnTo>
                    <a:pt x="76" y="379"/>
                  </a:lnTo>
                  <a:lnTo>
                    <a:pt x="83" y="386"/>
                  </a:lnTo>
                  <a:lnTo>
                    <a:pt x="80" y="401"/>
                  </a:lnTo>
                  <a:lnTo>
                    <a:pt x="64" y="413"/>
                  </a:lnTo>
                  <a:lnTo>
                    <a:pt x="64" y="447"/>
                  </a:lnTo>
                  <a:lnTo>
                    <a:pt x="54" y="472"/>
                  </a:lnTo>
                  <a:lnTo>
                    <a:pt x="54" y="511"/>
                  </a:lnTo>
                  <a:lnTo>
                    <a:pt x="43" y="519"/>
                  </a:lnTo>
                  <a:lnTo>
                    <a:pt x="43" y="550"/>
                  </a:lnTo>
                  <a:lnTo>
                    <a:pt x="7" y="545"/>
                  </a:lnTo>
                  <a:lnTo>
                    <a:pt x="0" y="561"/>
                  </a:lnTo>
                  <a:lnTo>
                    <a:pt x="132" y="973"/>
                  </a:lnTo>
                  <a:lnTo>
                    <a:pt x="180" y="1021"/>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92" name="Freeform 26">
              <a:extLst>
                <a:ext uri="{FF2B5EF4-FFF2-40B4-BE49-F238E27FC236}">
                  <a16:creationId xmlns:a16="http://schemas.microsoft.com/office/drawing/2014/main" id="{56D3A837-71C5-85A9-DF1E-0200564923E9}"/>
                </a:ext>
              </a:extLst>
            </p:cNvPr>
            <p:cNvSpPr>
              <a:spLocks/>
            </p:cNvSpPr>
            <p:nvPr/>
          </p:nvSpPr>
          <p:spPr bwMode="auto">
            <a:xfrm>
              <a:off x="9285611" y="2008109"/>
              <a:ext cx="892641" cy="685730"/>
            </a:xfrm>
            <a:custGeom>
              <a:avLst/>
              <a:gdLst/>
              <a:ahLst/>
              <a:cxnLst>
                <a:cxn ang="0">
                  <a:pos x="56" y="749"/>
                </a:cxn>
                <a:cxn ang="0">
                  <a:pos x="88" y="710"/>
                </a:cxn>
                <a:cxn ang="0">
                  <a:pos x="118" y="683"/>
                </a:cxn>
                <a:cxn ang="0">
                  <a:pos x="118" y="657"/>
                </a:cxn>
                <a:cxn ang="0">
                  <a:pos x="80" y="563"/>
                </a:cxn>
                <a:cxn ang="0">
                  <a:pos x="171" y="528"/>
                </a:cxn>
                <a:cxn ang="0">
                  <a:pos x="260" y="528"/>
                </a:cxn>
                <a:cxn ang="0">
                  <a:pos x="313" y="528"/>
                </a:cxn>
                <a:cxn ang="0">
                  <a:pos x="364" y="513"/>
                </a:cxn>
                <a:cxn ang="0">
                  <a:pos x="457" y="460"/>
                </a:cxn>
                <a:cxn ang="0">
                  <a:pos x="510" y="428"/>
                </a:cxn>
                <a:cxn ang="0">
                  <a:pos x="510" y="389"/>
                </a:cxn>
                <a:cxn ang="0">
                  <a:pos x="510" y="350"/>
                </a:cxn>
                <a:cxn ang="0">
                  <a:pos x="485" y="334"/>
                </a:cxn>
                <a:cxn ang="0">
                  <a:pos x="470" y="306"/>
                </a:cxn>
                <a:cxn ang="0">
                  <a:pos x="538" y="245"/>
                </a:cxn>
                <a:cxn ang="0">
                  <a:pos x="564" y="178"/>
                </a:cxn>
                <a:cxn ang="0">
                  <a:pos x="637" y="84"/>
                </a:cxn>
                <a:cxn ang="0">
                  <a:pos x="718" y="46"/>
                </a:cxn>
                <a:cxn ang="0">
                  <a:pos x="810" y="14"/>
                </a:cxn>
                <a:cxn ang="0">
                  <a:pos x="896" y="31"/>
                </a:cxn>
                <a:cxn ang="0">
                  <a:pos x="909" y="93"/>
                </a:cxn>
                <a:cxn ang="0">
                  <a:pos x="941" y="135"/>
                </a:cxn>
                <a:cxn ang="0">
                  <a:pos x="941" y="188"/>
                </a:cxn>
                <a:cxn ang="0">
                  <a:pos x="957" y="266"/>
                </a:cxn>
                <a:cxn ang="0">
                  <a:pos x="994" y="322"/>
                </a:cxn>
                <a:cxn ang="0">
                  <a:pos x="1014" y="435"/>
                </a:cxn>
                <a:cxn ang="0">
                  <a:pos x="1036" y="490"/>
                </a:cxn>
                <a:cxn ang="0">
                  <a:pos x="1036" y="661"/>
                </a:cxn>
                <a:cxn ang="0">
                  <a:pos x="1055" y="804"/>
                </a:cxn>
                <a:cxn ang="0">
                  <a:pos x="1054" y="869"/>
                </a:cxn>
                <a:cxn ang="0">
                  <a:pos x="1025" y="940"/>
                </a:cxn>
                <a:cxn ang="0">
                  <a:pos x="1088" y="914"/>
                </a:cxn>
                <a:cxn ang="0">
                  <a:pos x="1134" y="880"/>
                </a:cxn>
                <a:cxn ang="0">
                  <a:pos x="1194" y="869"/>
                </a:cxn>
                <a:cxn ang="0">
                  <a:pos x="1237" y="843"/>
                </a:cxn>
                <a:cxn ang="0">
                  <a:pos x="1237" y="865"/>
                </a:cxn>
                <a:cxn ang="0">
                  <a:pos x="1284" y="832"/>
                </a:cxn>
                <a:cxn ang="0">
                  <a:pos x="1319" y="817"/>
                </a:cxn>
                <a:cxn ang="0">
                  <a:pos x="1284" y="865"/>
                </a:cxn>
                <a:cxn ang="0">
                  <a:pos x="1205" y="910"/>
                </a:cxn>
                <a:cxn ang="0">
                  <a:pos x="1134" y="953"/>
                </a:cxn>
                <a:cxn ang="0">
                  <a:pos x="1043" y="979"/>
                </a:cxn>
                <a:cxn ang="0">
                  <a:pos x="1005" y="940"/>
                </a:cxn>
                <a:cxn ang="0">
                  <a:pos x="993" y="905"/>
                </a:cxn>
                <a:cxn ang="0">
                  <a:pos x="848" y="869"/>
                </a:cxn>
                <a:cxn ang="0">
                  <a:pos x="846" y="832"/>
                </a:cxn>
                <a:cxn ang="0">
                  <a:pos x="815" y="821"/>
                </a:cxn>
                <a:cxn ang="0">
                  <a:pos x="771" y="762"/>
                </a:cxn>
                <a:cxn ang="0">
                  <a:pos x="14" y="858"/>
                </a:cxn>
              </a:cxnLst>
              <a:rect l="0" t="0" r="r" b="b"/>
              <a:pathLst>
                <a:path w="1329" h="979">
                  <a:moveTo>
                    <a:pt x="0" y="804"/>
                  </a:moveTo>
                  <a:lnTo>
                    <a:pt x="56" y="749"/>
                  </a:lnTo>
                  <a:lnTo>
                    <a:pt x="71" y="729"/>
                  </a:lnTo>
                  <a:lnTo>
                    <a:pt x="88" y="710"/>
                  </a:lnTo>
                  <a:lnTo>
                    <a:pt x="99" y="701"/>
                  </a:lnTo>
                  <a:lnTo>
                    <a:pt x="118" y="683"/>
                  </a:lnTo>
                  <a:lnTo>
                    <a:pt x="118" y="665"/>
                  </a:lnTo>
                  <a:lnTo>
                    <a:pt x="118" y="657"/>
                  </a:lnTo>
                  <a:lnTo>
                    <a:pt x="98" y="597"/>
                  </a:lnTo>
                  <a:lnTo>
                    <a:pt x="80" y="563"/>
                  </a:lnTo>
                  <a:lnTo>
                    <a:pt x="99" y="543"/>
                  </a:lnTo>
                  <a:lnTo>
                    <a:pt x="171" y="528"/>
                  </a:lnTo>
                  <a:lnTo>
                    <a:pt x="209" y="528"/>
                  </a:lnTo>
                  <a:lnTo>
                    <a:pt x="260" y="528"/>
                  </a:lnTo>
                  <a:lnTo>
                    <a:pt x="291" y="528"/>
                  </a:lnTo>
                  <a:lnTo>
                    <a:pt x="313" y="528"/>
                  </a:lnTo>
                  <a:lnTo>
                    <a:pt x="349" y="513"/>
                  </a:lnTo>
                  <a:lnTo>
                    <a:pt x="364" y="513"/>
                  </a:lnTo>
                  <a:lnTo>
                    <a:pt x="422" y="496"/>
                  </a:lnTo>
                  <a:lnTo>
                    <a:pt x="457" y="460"/>
                  </a:lnTo>
                  <a:lnTo>
                    <a:pt x="490" y="439"/>
                  </a:lnTo>
                  <a:lnTo>
                    <a:pt x="510" y="428"/>
                  </a:lnTo>
                  <a:lnTo>
                    <a:pt x="510" y="413"/>
                  </a:lnTo>
                  <a:lnTo>
                    <a:pt x="510" y="389"/>
                  </a:lnTo>
                  <a:lnTo>
                    <a:pt x="495" y="360"/>
                  </a:lnTo>
                  <a:lnTo>
                    <a:pt x="510" y="350"/>
                  </a:lnTo>
                  <a:lnTo>
                    <a:pt x="518" y="322"/>
                  </a:lnTo>
                  <a:lnTo>
                    <a:pt x="485" y="334"/>
                  </a:lnTo>
                  <a:lnTo>
                    <a:pt x="479" y="322"/>
                  </a:lnTo>
                  <a:lnTo>
                    <a:pt x="470" y="306"/>
                  </a:lnTo>
                  <a:lnTo>
                    <a:pt x="496" y="284"/>
                  </a:lnTo>
                  <a:lnTo>
                    <a:pt x="538" y="245"/>
                  </a:lnTo>
                  <a:lnTo>
                    <a:pt x="556" y="207"/>
                  </a:lnTo>
                  <a:lnTo>
                    <a:pt x="564" y="178"/>
                  </a:lnTo>
                  <a:lnTo>
                    <a:pt x="604" y="129"/>
                  </a:lnTo>
                  <a:lnTo>
                    <a:pt x="637" y="84"/>
                  </a:lnTo>
                  <a:lnTo>
                    <a:pt x="679" y="56"/>
                  </a:lnTo>
                  <a:lnTo>
                    <a:pt x="718" y="46"/>
                  </a:lnTo>
                  <a:lnTo>
                    <a:pt x="775" y="30"/>
                  </a:lnTo>
                  <a:lnTo>
                    <a:pt x="810" y="14"/>
                  </a:lnTo>
                  <a:lnTo>
                    <a:pt x="896" y="0"/>
                  </a:lnTo>
                  <a:lnTo>
                    <a:pt x="896" y="31"/>
                  </a:lnTo>
                  <a:lnTo>
                    <a:pt x="896" y="60"/>
                  </a:lnTo>
                  <a:lnTo>
                    <a:pt x="909" y="93"/>
                  </a:lnTo>
                  <a:lnTo>
                    <a:pt x="925" y="129"/>
                  </a:lnTo>
                  <a:lnTo>
                    <a:pt x="941" y="135"/>
                  </a:lnTo>
                  <a:lnTo>
                    <a:pt x="957" y="177"/>
                  </a:lnTo>
                  <a:lnTo>
                    <a:pt x="941" y="188"/>
                  </a:lnTo>
                  <a:lnTo>
                    <a:pt x="936" y="224"/>
                  </a:lnTo>
                  <a:lnTo>
                    <a:pt x="957" y="266"/>
                  </a:lnTo>
                  <a:lnTo>
                    <a:pt x="975" y="313"/>
                  </a:lnTo>
                  <a:lnTo>
                    <a:pt x="994" y="322"/>
                  </a:lnTo>
                  <a:lnTo>
                    <a:pt x="1004" y="385"/>
                  </a:lnTo>
                  <a:lnTo>
                    <a:pt x="1014" y="435"/>
                  </a:lnTo>
                  <a:lnTo>
                    <a:pt x="1036" y="483"/>
                  </a:lnTo>
                  <a:lnTo>
                    <a:pt x="1036" y="490"/>
                  </a:lnTo>
                  <a:lnTo>
                    <a:pt x="1036" y="560"/>
                  </a:lnTo>
                  <a:lnTo>
                    <a:pt x="1036" y="661"/>
                  </a:lnTo>
                  <a:lnTo>
                    <a:pt x="1055" y="767"/>
                  </a:lnTo>
                  <a:lnTo>
                    <a:pt x="1055" y="804"/>
                  </a:lnTo>
                  <a:lnTo>
                    <a:pt x="1080" y="835"/>
                  </a:lnTo>
                  <a:lnTo>
                    <a:pt x="1054" y="869"/>
                  </a:lnTo>
                  <a:lnTo>
                    <a:pt x="1062" y="889"/>
                  </a:lnTo>
                  <a:lnTo>
                    <a:pt x="1025" y="940"/>
                  </a:lnTo>
                  <a:lnTo>
                    <a:pt x="1058" y="926"/>
                  </a:lnTo>
                  <a:lnTo>
                    <a:pt x="1088" y="914"/>
                  </a:lnTo>
                  <a:lnTo>
                    <a:pt x="1122" y="894"/>
                  </a:lnTo>
                  <a:lnTo>
                    <a:pt x="1134" y="880"/>
                  </a:lnTo>
                  <a:lnTo>
                    <a:pt x="1166" y="873"/>
                  </a:lnTo>
                  <a:lnTo>
                    <a:pt x="1194" y="869"/>
                  </a:lnTo>
                  <a:lnTo>
                    <a:pt x="1205" y="861"/>
                  </a:lnTo>
                  <a:lnTo>
                    <a:pt x="1237" y="843"/>
                  </a:lnTo>
                  <a:lnTo>
                    <a:pt x="1265" y="811"/>
                  </a:lnTo>
                  <a:lnTo>
                    <a:pt x="1237" y="865"/>
                  </a:lnTo>
                  <a:lnTo>
                    <a:pt x="1265" y="854"/>
                  </a:lnTo>
                  <a:lnTo>
                    <a:pt x="1284" y="832"/>
                  </a:lnTo>
                  <a:lnTo>
                    <a:pt x="1297" y="826"/>
                  </a:lnTo>
                  <a:lnTo>
                    <a:pt x="1319" y="817"/>
                  </a:lnTo>
                  <a:lnTo>
                    <a:pt x="1329" y="817"/>
                  </a:lnTo>
                  <a:lnTo>
                    <a:pt x="1284" y="865"/>
                  </a:lnTo>
                  <a:lnTo>
                    <a:pt x="1237" y="896"/>
                  </a:lnTo>
                  <a:lnTo>
                    <a:pt x="1205" y="910"/>
                  </a:lnTo>
                  <a:lnTo>
                    <a:pt x="1176" y="940"/>
                  </a:lnTo>
                  <a:lnTo>
                    <a:pt x="1134" y="953"/>
                  </a:lnTo>
                  <a:lnTo>
                    <a:pt x="1082" y="966"/>
                  </a:lnTo>
                  <a:lnTo>
                    <a:pt x="1043" y="979"/>
                  </a:lnTo>
                  <a:lnTo>
                    <a:pt x="1012" y="964"/>
                  </a:lnTo>
                  <a:lnTo>
                    <a:pt x="1005" y="940"/>
                  </a:lnTo>
                  <a:lnTo>
                    <a:pt x="1005" y="921"/>
                  </a:lnTo>
                  <a:lnTo>
                    <a:pt x="993" y="905"/>
                  </a:lnTo>
                  <a:lnTo>
                    <a:pt x="922" y="883"/>
                  </a:lnTo>
                  <a:lnTo>
                    <a:pt x="848" y="869"/>
                  </a:lnTo>
                  <a:lnTo>
                    <a:pt x="862" y="843"/>
                  </a:lnTo>
                  <a:lnTo>
                    <a:pt x="846" y="832"/>
                  </a:lnTo>
                  <a:lnTo>
                    <a:pt x="830" y="830"/>
                  </a:lnTo>
                  <a:lnTo>
                    <a:pt x="815" y="821"/>
                  </a:lnTo>
                  <a:lnTo>
                    <a:pt x="794" y="786"/>
                  </a:lnTo>
                  <a:lnTo>
                    <a:pt x="771" y="762"/>
                  </a:lnTo>
                  <a:lnTo>
                    <a:pt x="726" y="729"/>
                  </a:lnTo>
                  <a:lnTo>
                    <a:pt x="14" y="858"/>
                  </a:lnTo>
                  <a:lnTo>
                    <a:pt x="0" y="804"/>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93" name="Freeform 27">
              <a:extLst>
                <a:ext uri="{FF2B5EF4-FFF2-40B4-BE49-F238E27FC236}">
                  <a16:creationId xmlns:a16="http://schemas.microsoft.com/office/drawing/2014/main" id="{A7BA685D-F6AF-1CE1-6E68-F5ABDE61B840}"/>
                </a:ext>
              </a:extLst>
            </p:cNvPr>
            <p:cNvSpPr>
              <a:spLocks/>
            </p:cNvSpPr>
            <p:nvPr/>
          </p:nvSpPr>
          <p:spPr bwMode="auto">
            <a:xfrm>
              <a:off x="9886078" y="1959729"/>
              <a:ext cx="207544" cy="391244"/>
            </a:xfrm>
            <a:custGeom>
              <a:avLst/>
              <a:gdLst/>
              <a:ahLst/>
              <a:cxnLst>
                <a:cxn ang="0">
                  <a:pos x="0" y="128"/>
                </a:cxn>
                <a:cxn ang="0">
                  <a:pos x="13" y="161"/>
                </a:cxn>
                <a:cxn ang="0">
                  <a:pos x="29" y="197"/>
                </a:cxn>
                <a:cxn ang="0">
                  <a:pos x="45" y="203"/>
                </a:cxn>
                <a:cxn ang="0">
                  <a:pos x="61" y="245"/>
                </a:cxn>
                <a:cxn ang="0">
                  <a:pos x="45" y="256"/>
                </a:cxn>
                <a:cxn ang="0">
                  <a:pos x="40" y="292"/>
                </a:cxn>
                <a:cxn ang="0">
                  <a:pos x="61" y="334"/>
                </a:cxn>
                <a:cxn ang="0">
                  <a:pos x="79" y="381"/>
                </a:cxn>
                <a:cxn ang="0">
                  <a:pos x="98" y="390"/>
                </a:cxn>
                <a:cxn ang="0">
                  <a:pos x="108" y="453"/>
                </a:cxn>
                <a:cxn ang="0">
                  <a:pos x="118" y="503"/>
                </a:cxn>
                <a:cxn ang="0">
                  <a:pos x="140" y="551"/>
                </a:cxn>
                <a:cxn ang="0">
                  <a:pos x="140" y="558"/>
                </a:cxn>
                <a:cxn ang="0">
                  <a:pos x="263" y="543"/>
                </a:cxn>
                <a:cxn ang="0">
                  <a:pos x="248" y="503"/>
                </a:cxn>
                <a:cxn ang="0">
                  <a:pos x="254" y="453"/>
                </a:cxn>
                <a:cxn ang="0">
                  <a:pos x="248" y="390"/>
                </a:cxn>
                <a:cxn ang="0">
                  <a:pos x="241" y="334"/>
                </a:cxn>
                <a:cxn ang="0">
                  <a:pos x="259" y="249"/>
                </a:cxn>
                <a:cxn ang="0">
                  <a:pos x="263" y="181"/>
                </a:cxn>
                <a:cxn ang="0">
                  <a:pos x="309" y="139"/>
                </a:cxn>
                <a:cxn ang="0">
                  <a:pos x="309" y="120"/>
                </a:cxn>
                <a:cxn ang="0">
                  <a:pos x="294" y="99"/>
                </a:cxn>
                <a:cxn ang="0">
                  <a:pos x="294" y="68"/>
                </a:cxn>
                <a:cxn ang="0">
                  <a:pos x="294" y="23"/>
                </a:cxn>
                <a:cxn ang="0">
                  <a:pos x="276" y="0"/>
                </a:cxn>
                <a:cxn ang="0">
                  <a:pos x="237" y="16"/>
                </a:cxn>
                <a:cxn ang="0">
                  <a:pos x="197" y="25"/>
                </a:cxn>
                <a:cxn ang="0">
                  <a:pos x="120" y="41"/>
                </a:cxn>
                <a:cxn ang="0">
                  <a:pos x="83" y="46"/>
                </a:cxn>
                <a:cxn ang="0">
                  <a:pos x="30" y="68"/>
                </a:cxn>
                <a:cxn ang="0">
                  <a:pos x="0" y="68"/>
                </a:cxn>
                <a:cxn ang="0">
                  <a:pos x="0" y="99"/>
                </a:cxn>
                <a:cxn ang="0">
                  <a:pos x="0" y="128"/>
                </a:cxn>
              </a:cxnLst>
              <a:rect l="0" t="0" r="r" b="b"/>
              <a:pathLst>
                <a:path w="309" h="558">
                  <a:moveTo>
                    <a:pt x="0" y="128"/>
                  </a:moveTo>
                  <a:lnTo>
                    <a:pt x="13" y="161"/>
                  </a:lnTo>
                  <a:lnTo>
                    <a:pt x="29" y="197"/>
                  </a:lnTo>
                  <a:lnTo>
                    <a:pt x="45" y="203"/>
                  </a:lnTo>
                  <a:lnTo>
                    <a:pt x="61" y="245"/>
                  </a:lnTo>
                  <a:lnTo>
                    <a:pt x="45" y="256"/>
                  </a:lnTo>
                  <a:lnTo>
                    <a:pt x="40" y="292"/>
                  </a:lnTo>
                  <a:lnTo>
                    <a:pt x="61" y="334"/>
                  </a:lnTo>
                  <a:lnTo>
                    <a:pt x="79" y="381"/>
                  </a:lnTo>
                  <a:lnTo>
                    <a:pt x="98" y="390"/>
                  </a:lnTo>
                  <a:lnTo>
                    <a:pt x="108" y="453"/>
                  </a:lnTo>
                  <a:lnTo>
                    <a:pt x="118" y="503"/>
                  </a:lnTo>
                  <a:lnTo>
                    <a:pt x="140" y="551"/>
                  </a:lnTo>
                  <a:lnTo>
                    <a:pt x="140" y="558"/>
                  </a:lnTo>
                  <a:lnTo>
                    <a:pt x="263" y="543"/>
                  </a:lnTo>
                  <a:lnTo>
                    <a:pt x="248" y="503"/>
                  </a:lnTo>
                  <a:lnTo>
                    <a:pt x="254" y="453"/>
                  </a:lnTo>
                  <a:lnTo>
                    <a:pt x="248" y="390"/>
                  </a:lnTo>
                  <a:lnTo>
                    <a:pt x="241" y="334"/>
                  </a:lnTo>
                  <a:lnTo>
                    <a:pt x="259" y="249"/>
                  </a:lnTo>
                  <a:lnTo>
                    <a:pt x="263" y="181"/>
                  </a:lnTo>
                  <a:lnTo>
                    <a:pt x="309" y="139"/>
                  </a:lnTo>
                  <a:lnTo>
                    <a:pt x="309" y="120"/>
                  </a:lnTo>
                  <a:lnTo>
                    <a:pt x="294" y="99"/>
                  </a:lnTo>
                  <a:lnTo>
                    <a:pt x="294" y="68"/>
                  </a:lnTo>
                  <a:lnTo>
                    <a:pt x="294" y="23"/>
                  </a:lnTo>
                  <a:lnTo>
                    <a:pt x="276" y="0"/>
                  </a:lnTo>
                  <a:lnTo>
                    <a:pt x="237" y="16"/>
                  </a:lnTo>
                  <a:lnTo>
                    <a:pt x="197" y="25"/>
                  </a:lnTo>
                  <a:lnTo>
                    <a:pt x="120" y="41"/>
                  </a:lnTo>
                  <a:lnTo>
                    <a:pt x="83" y="46"/>
                  </a:lnTo>
                  <a:lnTo>
                    <a:pt x="30" y="68"/>
                  </a:lnTo>
                  <a:lnTo>
                    <a:pt x="0" y="68"/>
                  </a:lnTo>
                  <a:lnTo>
                    <a:pt x="0" y="99"/>
                  </a:lnTo>
                  <a:lnTo>
                    <a:pt x="0" y="128"/>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94" name="Freeform 28">
              <a:extLst>
                <a:ext uri="{FF2B5EF4-FFF2-40B4-BE49-F238E27FC236}">
                  <a16:creationId xmlns:a16="http://schemas.microsoft.com/office/drawing/2014/main" id="{C65F6AAB-2C90-9505-09AB-AA19ABF6418B}"/>
                </a:ext>
              </a:extLst>
            </p:cNvPr>
            <p:cNvSpPr>
              <a:spLocks/>
            </p:cNvSpPr>
            <p:nvPr/>
          </p:nvSpPr>
          <p:spPr bwMode="auto">
            <a:xfrm>
              <a:off x="10049293" y="1911350"/>
              <a:ext cx="183364" cy="429107"/>
            </a:xfrm>
            <a:custGeom>
              <a:avLst/>
              <a:gdLst/>
              <a:ahLst/>
              <a:cxnLst>
                <a:cxn ang="0">
                  <a:pos x="100" y="0"/>
                </a:cxn>
                <a:cxn ang="0">
                  <a:pos x="76" y="7"/>
                </a:cxn>
                <a:cxn ang="0">
                  <a:pos x="51" y="7"/>
                </a:cxn>
                <a:cxn ang="0">
                  <a:pos x="51" y="34"/>
                </a:cxn>
                <a:cxn ang="0">
                  <a:pos x="46" y="54"/>
                </a:cxn>
                <a:cxn ang="0">
                  <a:pos x="35" y="70"/>
                </a:cxn>
                <a:cxn ang="0">
                  <a:pos x="53" y="93"/>
                </a:cxn>
                <a:cxn ang="0">
                  <a:pos x="53" y="138"/>
                </a:cxn>
                <a:cxn ang="0">
                  <a:pos x="53" y="169"/>
                </a:cxn>
                <a:cxn ang="0">
                  <a:pos x="68" y="190"/>
                </a:cxn>
                <a:cxn ang="0">
                  <a:pos x="68" y="209"/>
                </a:cxn>
                <a:cxn ang="0">
                  <a:pos x="22" y="251"/>
                </a:cxn>
                <a:cxn ang="0">
                  <a:pos x="18" y="319"/>
                </a:cxn>
                <a:cxn ang="0">
                  <a:pos x="0" y="404"/>
                </a:cxn>
                <a:cxn ang="0">
                  <a:pos x="7" y="460"/>
                </a:cxn>
                <a:cxn ang="0">
                  <a:pos x="13" y="523"/>
                </a:cxn>
                <a:cxn ang="0">
                  <a:pos x="7" y="573"/>
                </a:cxn>
                <a:cxn ang="0">
                  <a:pos x="22" y="613"/>
                </a:cxn>
                <a:cxn ang="0">
                  <a:pos x="221" y="565"/>
                </a:cxn>
                <a:cxn ang="0">
                  <a:pos x="232" y="530"/>
                </a:cxn>
                <a:cxn ang="0">
                  <a:pos x="271" y="517"/>
                </a:cxn>
                <a:cxn ang="0">
                  <a:pos x="266" y="505"/>
                </a:cxn>
                <a:cxn ang="0">
                  <a:pos x="275" y="456"/>
                </a:cxn>
                <a:cxn ang="0">
                  <a:pos x="275" y="456"/>
                </a:cxn>
                <a:cxn ang="0">
                  <a:pos x="232" y="412"/>
                </a:cxn>
                <a:cxn ang="0">
                  <a:pos x="100" y="0"/>
                </a:cxn>
              </a:cxnLst>
              <a:rect l="0" t="0" r="r" b="b"/>
              <a:pathLst>
                <a:path w="275" h="613">
                  <a:moveTo>
                    <a:pt x="100" y="0"/>
                  </a:moveTo>
                  <a:lnTo>
                    <a:pt x="76" y="7"/>
                  </a:lnTo>
                  <a:lnTo>
                    <a:pt x="51" y="7"/>
                  </a:lnTo>
                  <a:lnTo>
                    <a:pt x="51" y="34"/>
                  </a:lnTo>
                  <a:lnTo>
                    <a:pt x="46" y="54"/>
                  </a:lnTo>
                  <a:lnTo>
                    <a:pt x="35" y="70"/>
                  </a:lnTo>
                  <a:lnTo>
                    <a:pt x="53" y="93"/>
                  </a:lnTo>
                  <a:lnTo>
                    <a:pt x="53" y="138"/>
                  </a:lnTo>
                  <a:lnTo>
                    <a:pt x="53" y="169"/>
                  </a:lnTo>
                  <a:lnTo>
                    <a:pt x="68" y="190"/>
                  </a:lnTo>
                  <a:lnTo>
                    <a:pt x="68" y="209"/>
                  </a:lnTo>
                  <a:lnTo>
                    <a:pt x="22" y="251"/>
                  </a:lnTo>
                  <a:lnTo>
                    <a:pt x="18" y="319"/>
                  </a:lnTo>
                  <a:lnTo>
                    <a:pt x="0" y="404"/>
                  </a:lnTo>
                  <a:lnTo>
                    <a:pt x="7" y="460"/>
                  </a:lnTo>
                  <a:lnTo>
                    <a:pt x="13" y="523"/>
                  </a:lnTo>
                  <a:lnTo>
                    <a:pt x="7" y="573"/>
                  </a:lnTo>
                  <a:lnTo>
                    <a:pt x="22" y="613"/>
                  </a:lnTo>
                  <a:lnTo>
                    <a:pt x="221" y="565"/>
                  </a:lnTo>
                  <a:lnTo>
                    <a:pt x="232" y="530"/>
                  </a:lnTo>
                  <a:lnTo>
                    <a:pt x="271" y="517"/>
                  </a:lnTo>
                  <a:lnTo>
                    <a:pt x="266" y="505"/>
                  </a:lnTo>
                  <a:lnTo>
                    <a:pt x="275" y="456"/>
                  </a:lnTo>
                  <a:lnTo>
                    <a:pt x="275" y="456"/>
                  </a:lnTo>
                  <a:lnTo>
                    <a:pt x="232" y="412"/>
                  </a:lnTo>
                  <a:lnTo>
                    <a:pt x="100" y="0"/>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95" name="Freeform 29">
              <a:extLst>
                <a:ext uri="{FF2B5EF4-FFF2-40B4-BE49-F238E27FC236}">
                  <a16:creationId xmlns:a16="http://schemas.microsoft.com/office/drawing/2014/main" id="{54B06F27-B9EB-5633-47EA-9B5858D1EC6E}"/>
                </a:ext>
              </a:extLst>
            </p:cNvPr>
            <p:cNvSpPr>
              <a:spLocks/>
            </p:cNvSpPr>
            <p:nvPr/>
          </p:nvSpPr>
          <p:spPr bwMode="auto">
            <a:xfrm>
              <a:off x="9980783" y="2430905"/>
              <a:ext cx="207544" cy="199828"/>
            </a:xfrm>
            <a:custGeom>
              <a:avLst/>
              <a:gdLst/>
              <a:ahLst/>
              <a:cxnLst>
                <a:cxn ang="0">
                  <a:pos x="19" y="163"/>
                </a:cxn>
                <a:cxn ang="0">
                  <a:pos x="19" y="200"/>
                </a:cxn>
                <a:cxn ang="0">
                  <a:pos x="44" y="231"/>
                </a:cxn>
                <a:cxn ang="0">
                  <a:pos x="18" y="265"/>
                </a:cxn>
                <a:cxn ang="0">
                  <a:pos x="26" y="285"/>
                </a:cxn>
                <a:cxn ang="0">
                  <a:pos x="48" y="275"/>
                </a:cxn>
                <a:cxn ang="0">
                  <a:pos x="72" y="253"/>
                </a:cxn>
                <a:cxn ang="0">
                  <a:pos x="80" y="243"/>
                </a:cxn>
                <a:cxn ang="0">
                  <a:pos x="109" y="215"/>
                </a:cxn>
                <a:cxn ang="0">
                  <a:pos x="136" y="199"/>
                </a:cxn>
                <a:cxn ang="0">
                  <a:pos x="183" y="199"/>
                </a:cxn>
                <a:cxn ang="0">
                  <a:pos x="201" y="188"/>
                </a:cxn>
                <a:cxn ang="0">
                  <a:pos x="216" y="178"/>
                </a:cxn>
                <a:cxn ang="0">
                  <a:pos x="238" y="167"/>
                </a:cxn>
                <a:cxn ang="0">
                  <a:pos x="272" y="157"/>
                </a:cxn>
                <a:cxn ang="0">
                  <a:pos x="298" y="153"/>
                </a:cxn>
                <a:cxn ang="0">
                  <a:pos x="309" y="145"/>
                </a:cxn>
                <a:cxn ang="0">
                  <a:pos x="277" y="0"/>
                </a:cxn>
                <a:cxn ang="0">
                  <a:pos x="132" y="28"/>
                </a:cxn>
                <a:cxn ang="0">
                  <a:pos x="0" y="53"/>
                </a:cxn>
                <a:cxn ang="0">
                  <a:pos x="0" y="57"/>
                </a:cxn>
                <a:cxn ang="0">
                  <a:pos x="19" y="163"/>
                </a:cxn>
              </a:cxnLst>
              <a:rect l="0" t="0" r="r" b="b"/>
              <a:pathLst>
                <a:path w="309" h="285">
                  <a:moveTo>
                    <a:pt x="19" y="163"/>
                  </a:moveTo>
                  <a:lnTo>
                    <a:pt x="19" y="200"/>
                  </a:lnTo>
                  <a:lnTo>
                    <a:pt x="44" y="231"/>
                  </a:lnTo>
                  <a:lnTo>
                    <a:pt x="18" y="265"/>
                  </a:lnTo>
                  <a:lnTo>
                    <a:pt x="26" y="285"/>
                  </a:lnTo>
                  <a:lnTo>
                    <a:pt x="48" y="275"/>
                  </a:lnTo>
                  <a:lnTo>
                    <a:pt x="72" y="253"/>
                  </a:lnTo>
                  <a:lnTo>
                    <a:pt x="80" y="243"/>
                  </a:lnTo>
                  <a:lnTo>
                    <a:pt x="109" y="215"/>
                  </a:lnTo>
                  <a:lnTo>
                    <a:pt x="136" y="199"/>
                  </a:lnTo>
                  <a:lnTo>
                    <a:pt x="183" y="199"/>
                  </a:lnTo>
                  <a:lnTo>
                    <a:pt x="201" y="188"/>
                  </a:lnTo>
                  <a:lnTo>
                    <a:pt x="216" y="178"/>
                  </a:lnTo>
                  <a:lnTo>
                    <a:pt x="238" y="167"/>
                  </a:lnTo>
                  <a:lnTo>
                    <a:pt x="272" y="157"/>
                  </a:lnTo>
                  <a:lnTo>
                    <a:pt x="298" y="153"/>
                  </a:lnTo>
                  <a:lnTo>
                    <a:pt x="309" y="145"/>
                  </a:lnTo>
                  <a:lnTo>
                    <a:pt x="277" y="0"/>
                  </a:lnTo>
                  <a:lnTo>
                    <a:pt x="132" y="28"/>
                  </a:lnTo>
                  <a:lnTo>
                    <a:pt x="0" y="53"/>
                  </a:lnTo>
                  <a:lnTo>
                    <a:pt x="0" y="57"/>
                  </a:lnTo>
                  <a:lnTo>
                    <a:pt x="19" y="163"/>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96" name="Freeform 30">
              <a:extLst>
                <a:ext uri="{FF2B5EF4-FFF2-40B4-BE49-F238E27FC236}">
                  <a16:creationId xmlns:a16="http://schemas.microsoft.com/office/drawing/2014/main" id="{F1BFFA81-999A-12E9-86AC-4315AF76EE59}"/>
                </a:ext>
              </a:extLst>
            </p:cNvPr>
            <p:cNvSpPr>
              <a:spLocks/>
            </p:cNvSpPr>
            <p:nvPr/>
          </p:nvSpPr>
          <p:spPr bwMode="auto">
            <a:xfrm>
              <a:off x="10166163" y="2416181"/>
              <a:ext cx="88659" cy="115690"/>
            </a:xfrm>
            <a:custGeom>
              <a:avLst/>
              <a:gdLst/>
              <a:ahLst/>
              <a:cxnLst>
                <a:cxn ang="0">
                  <a:pos x="122" y="76"/>
                </a:cxn>
                <a:cxn ang="0">
                  <a:pos x="117" y="69"/>
                </a:cxn>
                <a:cxn ang="0">
                  <a:pos x="109" y="62"/>
                </a:cxn>
                <a:cxn ang="0">
                  <a:pos x="95" y="55"/>
                </a:cxn>
                <a:cxn ang="0">
                  <a:pos x="89" y="51"/>
                </a:cxn>
                <a:cxn ang="0">
                  <a:pos x="82" y="37"/>
                </a:cxn>
                <a:cxn ang="0">
                  <a:pos x="68" y="22"/>
                </a:cxn>
                <a:cxn ang="0">
                  <a:pos x="54" y="0"/>
                </a:cxn>
                <a:cxn ang="0">
                  <a:pos x="0" y="22"/>
                </a:cxn>
                <a:cxn ang="0">
                  <a:pos x="32" y="167"/>
                </a:cxn>
                <a:cxn ang="0">
                  <a:pos x="43" y="157"/>
                </a:cxn>
                <a:cxn ang="0">
                  <a:pos x="52" y="151"/>
                </a:cxn>
                <a:cxn ang="0">
                  <a:pos x="71" y="140"/>
                </a:cxn>
                <a:cxn ang="0">
                  <a:pos x="71" y="126"/>
                </a:cxn>
                <a:cxn ang="0">
                  <a:pos x="71" y="119"/>
                </a:cxn>
                <a:cxn ang="0">
                  <a:pos x="71" y="104"/>
                </a:cxn>
                <a:cxn ang="0">
                  <a:pos x="71" y="92"/>
                </a:cxn>
                <a:cxn ang="0">
                  <a:pos x="71" y="79"/>
                </a:cxn>
                <a:cxn ang="0">
                  <a:pos x="71" y="74"/>
                </a:cxn>
                <a:cxn ang="0">
                  <a:pos x="78" y="69"/>
                </a:cxn>
                <a:cxn ang="0">
                  <a:pos x="86" y="69"/>
                </a:cxn>
                <a:cxn ang="0">
                  <a:pos x="99" y="74"/>
                </a:cxn>
                <a:cxn ang="0">
                  <a:pos x="103" y="83"/>
                </a:cxn>
                <a:cxn ang="0">
                  <a:pos x="110" y="105"/>
                </a:cxn>
                <a:cxn ang="0">
                  <a:pos x="110" y="110"/>
                </a:cxn>
                <a:cxn ang="0">
                  <a:pos x="120" y="118"/>
                </a:cxn>
                <a:cxn ang="0">
                  <a:pos x="127" y="110"/>
                </a:cxn>
                <a:cxn ang="0">
                  <a:pos x="129" y="105"/>
                </a:cxn>
                <a:cxn ang="0">
                  <a:pos x="131" y="101"/>
                </a:cxn>
                <a:cxn ang="0">
                  <a:pos x="122" y="76"/>
                </a:cxn>
              </a:cxnLst>
              <a:rect l="0" t="0" r="r" b="b"/>
              <a:pathLst>
                <a:path w="131" h="167">
                  <a:moveTo>
                    <a:pt x="122" y="76"/>
                  </a:moveTo>
                  <a:lnTo>
                    <a:pt x="117" y="69"/>
                  </a:lnTo>
                  <a:lnTo>
                    <a:pt x="109" y="62"/>
                  </a:lnTo>
                  <a:lnTo>
                    <a:pt x="95" y="55"/>
                  </a:lnTo>
                  <a:lnTo>
                    <a:pt x="89" y="51"/>
                  </a:lnTo>
                  <a:lnTo>
                    <a:pt x="82" y="37"/>
                  </a:lnTo>
                  <a:lnTo>
                    <a:pt x="68" y="22"/>
                  </a:lnTo>
                  <a:lnTo>
                    <a:pt x="54" y="0"/>
                  </a:lnTo>
                  <a:lnTo>
                    <a:pt x="0" y="22"/>
                  </a:lnTo>
                  <a:lnTo>
                    <a:pt x="32" y="167"/>
                  </a:lnTo>
                  <a:lnTo>
                    <a:pt x="43" y="157"/>
                  </a:lnTo>
                  <a:lnTo>
                    <a:pt x="52" y="151"/>
                  </a:lnTo>
                  <a:lnTo>
                    <a:pt x="71" y="140"/>
                  </a:lnTo>
                  <a:lnTo>
                    <a:pt x="71" y="126"/>
                  </a:lnTo>
                  <a:lnTo>
                    <a:pt x="71" y="119"/>
                  </a:lnTo>
                  <a:lnTo>
                    <a:pt x="71" y="104"/>
                  </a:lnTo>
                  <a:lnTo>
                    <a:pt x="71" y="92"/>
                  </a:lnTo>
                  <a:lnTo>
                    <a:pt x="71" y="79"/>
                  </a:lnTo>
                  <a:lnTo>
                    <a:pt x="71" y="74"/>
                  </a:lnTo>
                  <a:lnTo>
                    <a:pt x="78" y="69"/>
                  </a:lnTo>
                  <a:lnTo>
                    <a:pt x="86" y="69"/>
                  </a:lnTo>
                  <a:lnTo>
                    <a:pt x="99" y="74"/>
                  </a:lnTo>
                  <a:lnTo>
                    <a:pt x="103" y="83"/>
                  </a:lnTo>
                  <a:lnTo>
                    <a:pt x="110" y="105"/>
                  </a:lnTo>
                  <a:lnTo>
                    <a:pt x="110" y="110"/>
                  </a:lnTo>
                  <a:lnTo>
                    <a:pt x="120" y="118"/>
                  </a:lnTo>
                  <a:lnTo>
                    <a:pt x="127" y="110"/>
                  </a:lnTo>
                  <a:lnTo>
                    <a:pt x="129" y="105"/>
                  </a:lnTo>
                  <a:lnTo>
                    <a:pt x="131" y="101"/>
                  </a:lnTo>
                  <a:lnTo>
                    <a:pt x="122" y="76"/>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97" name="Freeform 31">
              <a:extLst>
                <a:ext uri="{FF2B5EF4-FFF2-40B4-BE49-F238E27FC236}">
                  <a16:creationId xmlns:a16="http://schemas.microsoft.com/office/drawing/2014/main" id="{C1D2A161-5582-020B-68D6-885F74C0CA79}"/>
                </a:ext>
              </a:extLst>
            </p:cNvPr>
            <p:cNvSpPr>
              <a:spLocks/>
            </p:cNvSpPr>
            <p:nvPr/>
          </p:nvSpPr>
          <p:spPr bwMode="auto">
            <a:xfrm>
              <a:off x="9980783" y="2273145"/>
              <a:ext cx="398969" cy="214554"/>
            </a:xfrm>
            <a:custGeom>
              <a:avLst/>
              <a:gdLst/>
              <a:ahLst/>
              <a:cxnLst>
                <a:cxn ang="0">
                  <a:pos x="576" y="181"/>
                </a:cxn>
                <a:cxn ang="0">
                  <a:pos x="556" y="161"/>
                </a:cxn>
                <a:cxn ang="0">
                  <a:pos x="530" y="142"/>
                </a:cxn>
                <a:cxn ang="0">
                  <a:pos x="534" y="159"/>
                </a:cxn>
                <a:cxn ang="0">
                  <a:pos x="558" y="192"/>
                </a:cxn>
                <a:cxn ang="0">
                  <a:pos x="523" y="203"/>
                </a:cxn>
                <a:cxn ang="0">
                  <a:pos x="478" y="207"/>
                </a:cxn>
                <a:cxn ang="0">
                  <a:pos x="466" y="193"/>
                </a:cxn>
                <a:cxn ang="0">
                  <a:pos x="444" y="177"/>
                </a:cxn>
                <a:cxn ang="0">
                  <a:pos x="444" y="149"/>
                </a:cxn>
                <a:cxn ang="0">
                  <a:pos x="401" y="120"/>
                </a:cxn>
                <a:cxn ang="0">
                  <a:pos x="376" y="120"/>
                </a:cxn>
                <a:cxn ang="0">
                  <a:pos x="372" y="92"/>
                </a:cxn>
                <a:cxn ang="0">
                  <a:pos x="391" y="70"/>
                </a:cxn>
                <a:cxn ang="0">
                  <a:pos x="417" y="52"/>
                </a:cxn>
                <a:cxn ang="0">
                  <a:pos x="415" y="36"/>
                </a:cxn>
                <a:cxn ang="0">
                  <a:pos x="394" y="36"/>
                </a:cxn>
                <a:cxn ang="0">
                  <a:pos x="372" y="0"/>
                </a:cxn>
                <a:cxn ang="0">
                  <a:pos x="322" y="48"/>
                </a:cxn>
                <a:cxn ang="0">
                  <a:pos x="0" y="111"/>
                </a:cxn>
                <a:cxn ang="0">
                  <a:pos x="0" y="278"/>
                </a:cxn>
                <a:cxn ang="0">
                  <a:pos x="277" y="225"/>
                </a:cxn>
                <a:cxn ang="0">
                  <a:pos x="345" y="225"/>
                </a:cxn>
                <a:cxn ang="0">
                  <a:pos x="366" y="254"/>
                </a:cxn>
                <a:cxn ang="0">
                  <a:pos x="386" y="265"/>
                </a:cxn>
                <a:cxn ang="0">
                  <a:pos x="399" y="279"/>
                </a:cxn>
                <a:cxn ang="0">
                  <a:pos x="408" y="306"/>
                </a:cxn>
                <a:cxn ang="0">
                  <a:pos x="422" y="306"/>
                </a:cxn>
                <a:cxn ang="0">
                  <a:pos x="435" y="274"/>
                </a:cxn>
                <a:cxn ang="0">
                  <a:pos x="453" y="247"/>
                </a:cxn>
                <a:cxn ang="0">
                  <a:pos x="473" y="252"/>
                </a:cxn>
                <a:cxn ang="0">
                  <a:pos x="477" y="281"/>
                </a:cxn>
                <a:cxn ang="0">
                  <a:pos x="503" y="256"/>
                </a:cxn>
                <a:cxn ang="0">
                  <a:pos x="519" y="247"/>
                </a:cxn>
                <a:cxn ang="0">
                  <a:pos x="553" y="239"/>
                </a:cxn>
                <a:cxn ang="0">
                  <a:pos x="581" y="221"/>
                </a:cxn>
                <a:cxn ang="0">
                  <a:pos x="595" y="199"/>
                </a:cxn>
              </a:cxnLst>
              <a:rect l="0" t="0" r="r" b="b"/>
              <a:pathLst>
                <a:path w="595" h="306">
                  <a:moveTo>
                    <a:pt x="587" y="192"/>
                  </a:moveTo>
                  <a:lnTo>
                    <a:pt x="576" y="181"/>
                  </a:lnTo>
                  <a:lnTo>
                    <a:pt x="569" y="172"/>
                  </a:lnTo>
                  <a:lnTo>
                    <a:pt x="556" y="161"/>
                  </a:lnTo>
                  <a:lnTo>
                    <a:pt x="538" y="149"/>
                  </a:lnTo>
                  <a:lnTo>
                    <a:pt x="530" y="142"/>
                  </a:lnTo>
                  <a:lnTo>
                    <a:pt x="527" y="150"/>
                  </a:lnTo>
                  <a:lnTo>
                    <a:pt x="534" y="159"/>
                  </a:lnTo>
                  <a:lnTo>
                    <a:pt x="548" y="179"/>
                  </a:lnTo>
                  <a:lnTo>
                    <a:pt x="558" y="192"/>
                  </a:lnTo>
                  <a:lnTo>
                    <a:pt x="545" y="203"/>
                  </a:lnTo>
                  <a:lnTo>
                    <a:pt x="523" y="203"/>
                  </a:lnTo>
                  <a:lnTo>
                    <a:pt x="488" y="217"/>
                  </a:lnTo>
                  <a:lnTo>
                    <a:pt x="478" y="207"/>
                  </a:lnTo>
                  <a:lnTo>
                    <a:pt x="474" y="199"/>
                  </a:lnTo>
                  <a:lnTo>
                    <a:pt x="466" y="193"/>
                  </a:lnTo>
                  <a:lnTo>
                    <a:pt x="455" y="184"/>
                  </a:lnTo>
                  <a:lnTo>
                    <a:pt x="444" y="177"/>
                  </a:lnTo>
                  <a:lnTo>
                    <a:pt x="452" y="164"/>
                  </a:lnTo>
                  <a:lnTo>
                    <a:pt x="444" y="149"/>
                  </a:lnTo>
                  <a:lnTo>
                    <a:pt x="426" y="134"/>
                  </a:lnTo>
                  <a:lnTo>
                    <a:pt x="401" y="120"/>
                  </a:lnTo>
                  <a:lnTo>
                    <a:pt x="387" y="124"/>
                  </a:lnTo>
                  <a:lnTo>
                    <a:pt x="376" y="120"/>
                  </a:lnTo>
                  <a:lnTo>
                    <a:pt x="372" y="111"/>
                  </a:lnTo>
                  <a:lnTo>
                    <a:pt x="372" y="92"/>
                  </a:lnTo>
                  <a:lnTo>
                    <a:pt x="380" y="78"/>
                  </a:lnTo>
                  <a:lnTo>
                    <a:pt x="391" y="70"/>
                  </a:lnTo>
                  <a:lnTo>
                    <a:pt x="404" y="60"/>
                  </a:lnTo>
                  <a:lnTo>
                    <a:pt x="417" y="52"/>
                  </a:lnTo>
                  <a:lnTo>
                    <a:pt x="422" y="42"/>
                  </a:lnTo>
                  <a:lnTo>
                    <a:pt x="415" y="36"/>
                  </a:lnTo>
                  <a:lnTo>
                    <a:pt x="402" y="36"/>
                  </a:lnTo>
                  <a:lnTo>
                    <a:pt x="394" y="36"/>
                  </a:lnTo>
                  <a:lnTo>
                    <a:pt x="381" y="17"/>
                  </a:lnTo>
                  <a:lnTo>
                    <a:pt x="372" y="0"/>
                  </a:lnTo>
                  <a:lnTo>
                    <a:pt x="333" y="13"/>
                  </a:lnTo>
                  <a:lnTo>
                    <a:pt x="322" y="48"/>
                  </a:lnTo>
                  <a:lnTo>
                    <a:pt x="123" y="96"/>
                  </a:lnTo>
                  <a:lnTo>
                    <a:pt x="0" y="111"/>
                  </a:lnTo>
                  <a:lnTo>
                    <a:pt x="0" y="181"/>
                  </a:lnTo>
                  <a:lnTo>
                    <a:pt x="0" y="278"/>
                  </a:lnTo>
                  <a:lnTo>
                    <a:pt x="132" y="253"/>
                  </a:lnTo>
                  <a:lnTo>
                    <a:pt x="277" y="225"/>
                  </a:lnTo>
                  <a:lnTo>
                    <a:pt x="331" y="203"/>
                  </a:lnTo>
                  <a:lnTo>
                    <a:pt x="345" y="225"/>
                  </a:lnTo>
                  <a:lnTo>
                    <a:pt x="359" y="240"/>
                  </a:lnTo>
                  <a:lnTo>
                    <a:pt x="366" y="254"/>
                  </a:lnTo>
                  <a:lnTo>
                    <a:pt x="372" y="258"/>
                  </a:lnTo>
                  <a:lnTo>
                    <a:pt x="386" y="265"/>
                  </a:lnTo>
                  <a:lnTo>
                    <a:pt x="394" y="272"/>
                  </a:lnTo>
                  <a:lnTo>
                    <a:pt x="399" y="279"/>
                  </a:lnTo>
                  <a:lnTo>
                    <a:pt x="408" y="304"/>
                  </a:lnTo>
                  <a:lnTo>
                    <a:pt x="408" y="306"/>
                  </a:lnTo>
                  <a:lnTo>
                    <a:pt x="415" y="306"/>
                  </a:lnTo>
                  <a:lnTo>
                    <a:pt x="422" y="306"/>
                  </a:lnTo>
                  <a:lnTo>
                    <a:pt x="435" y="292"/>
                  </a:lnTo>
                  <a:lnTo>
                    <a:pt x="435" y="274"/>
                  </a:lnTo>
                  <a:lnTo>
                    <a:pt x="448" y="258"/>
                  </a:lnTo>
                  <a:lnTo>
                    <a:pt x="453" y="247"/>
                  </a:lnTo>
                  <a:lnTo>
                    <a:pt x="465" y="239"/>
                  </a:lnTo>
                  <a:lnTo>
                    <a:pt x="473" y="252"/>
                  </a:lnTo>
                  <a:lnTo>
                    <a:pt x="477" y="272"/>
                  </a:lnTo>
                  <a:lnTo>
                    <a:pt x="477" y="281"/>
                  </a:lnTo>
                  <a:lnTo>
                    <a:pt x="494" y="272"/>
                  </a:lnTo>
                  <a:lnTo>
                    <a:pt x="503" y="256"/>
                  </a:lnTo>
                  <a:lnTo>
                    <a:pt x="503" y="247"/>
                  </a:lnTo>
                  <a:lnTo>
                    <a:pt x="519" y="247"/>
                  </a:lnTo>
                  <a:lnTo>
                    <a:pt x="533" y="239"/>
                  </a:lnTo>
                  <a:lnTo>
                    <a:pt x="553" y="239"/>
                  </a:lnTo>
                  <a:lnTo>
                    <a:pt x="565" y="225"/>
                  </a:lnTo>
                  <a:lnTo>
                    <a:pt x="581" y="221"/>
                  </a:lnTo>
                  <a:lnTo>
                    <a:pt x="592" y="213"/>
                  </a:lnTo>
                  <a:lnTo>
                    <a:pt x="595" y="199"/>
                  </a:lnTo>
                  <a:lnTo>
                    <a:pt x="587" y="192"/>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98" name="Freeform 32">
              <a:extLst>
                <a:ext uri="{FF2B5EF4-FFF2-40B4-BE49-F238E27FC236}">
                  <a16:creationId xmlns:a16="http://schemas.microsoft.com/office/drawing/2014/main" id="{82CCEEF3-9C95-397A-D38A-3FB9D5610348}"/>
                </a:ext>
              </a:extLst>
            </p:cNvPr>
            <p:cNvSpPr>
              <a:spLocks/>
            </p:cNvSpPr>
            <p:nvPr/>
          </p:nvSpPr>
          <p:spPr bwMode="auto">
            <a:xfrm>
              <a:off x="10291092" y="2472975"/>
              <a:ext cx="38285" cy="27344"/>
            </a:xfrm>
            <a:custGeom>
              <a:avLst/>
              <a:gdLst/>
              <a:ahLst/>
              <a:cxnLst>
                <a:cxn ang="0">
                  <a:pos x="13" y="38"/>
                </a:cxn>
                <a:cxn ang="0">
                  <a:pos x="31" y="38"/>
                </a:cxn>
                <a:cxn ang="0">
                  <a:pos x="46" y="24"/>
                </a:cxn>
                <a:cxn ang="0">
                  <a:pos x="56" y="16"/>
                </a:cxn>
                <a:cxn ang="0">
                  <a:pos x="35" y="6"/>
                </a:cxn>
                <a:cxn ang="0">
                  <a:pos x="35" y="6"/>
                </a:cxn>
                <a:cxn ang="0">
                  <a:pos x="27" y="2"/>
                </a:cxn>
                <a:cxn ang="0">
                  <a:pos x="21" y="0"/>
                </a:cxn>
                <a:cxn ang="0">
                  <a:pos x="20" y="0"/>
                </a:cxn>
                <a:cxn ang="0">
                  <a:pos x="18" y="0"/>
                </a:cxn>
                <a:cxn ang="0">
                  <a:pos x="18" y="0"/>
                </a:cxn>
                <a:cxn ang="0">
                  <a:pos x="0" y="29"/>
                </a:cxn>
                <a:cxn ang="0">
                  <a:pos x="13" y="38"/>
                </a:cxn>
              </a:cxnLst>
              <a:rect l="0" t="0" r="r" b="b"/>
              <a:pathLst>
                <a:path w="56" h="38">
                  <a:moveTo>
                    <a:pt x="13" y="38"/>
                  </a:moveTo>
                  <a:lnTo>
                    <a:pt x="31" y="38"/>
                  </a:lnTo>
                  <a:lnTo>
                    <a:pt x="46" y="24"/>
                  </a:lnTo>
                  <a:lnTo>
                    <a:pt x="56" y="16"/>
                  </a:lnTo>
                  <a:lnTo>
                    <a:pt x="35" y="6"/>
                  </a:lnTo>
                  <a:lnTo>
                    <a:pt x="35" y="6"/>
                  </a:lnTo>
                  <a:lnTo>
                    <a:pt x="27" y="2"/>
                  </a:lnTo>
                  <a:lnTo>
                    <a:pt x="21" y="0"/>
                  </a:lnTo>
                  <a:lnTo>
                    <a:pt x="20" y="0"/>
                  </a:lnTo>
                  <a:lnTo>
                    <a:pt x="18" y="0"/>
                  </a:lnTo>
                  <a:lnTo>
                    <a:pt x="18" y="0"/>
                  </a:lnTo>
                  <a:lnTo>
                    <a:pt x="0" y="29"/>
                  </a:lnTo>
                  <a:lnTo>
                    <a:pt x="13" y="38"/>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99" name="Freeform 33">
              <a:extLst>
                <a:ext uri="{FF2B5EF4-FFF2-40B4-BE49-F238E27FC236}">
                  <a16:creationId xmlns:a16="http://schemas.microsoft.com/office/drawing/2014/main" id="{6C019D70-2AD3-F19A-11D0-35082DC8BB9F}"/>
                </a:ext>
              </a:extLst>
            </p:cNvPr>
            <p:cNvSpPr>
              <a:spLocks/>
            </p:cNvSpPr>
            <p:nvPr/>
          </p:nvSpPr>
          <p:spPr bwMode="auto">
            <a:xfrm>
              <a:off x="9827644" y="2616010"/>
              <a:ext cx="153139" cy="363898"/>
            </a:xfrm>
            <a:custGeom>
              <a:avLst/>
              <a:gdLst/>
              <a:ahLst/>
              <a:cxnLst>
                <a:cxn ang="0">
                  <a:pos x="198" y="71"/>
                </a:cxn>
                <a:cxn ang="0">
                  <a:pos x="198" y="52"/>
                </a:cxn>
                <a:cxn ang="0">
                  <a:pos x="186" y="36"/>
                </a:cxn>
                <a:cxn ang="0">
                  <a:pos x="115" y="14"/>
                </a:cxn>
                <a:cxn ang="0">
                  <a:pos x="41" y="0"/>
                </a:cxn>
                <a:cxn ang="0">
                  <a:pos x="37" y="14"/>
                </a:cxn>
                <a:cxn ang="0">
                  <a:pos x="32" y="36"/>
                </a:cxn>
                <a:cxn ang="0">
                  <a:pos x="18" y="50"/>
                </a:cxn>
                <a:cxn ang="0">
                  <a:pos x="7" y="77"/>
                </a:cxn>
                <a:cxn ang="0">
                  <a:pos x="9" y="110"/>
                </a:cxn>
                <a:cxn ang="0">
                  <a:pos x="11" y="138"/>
                </a:cxn>
                <a:cxn ang="0">
                  <a:pos x="8" y="167"/>
                </a:cxn>
                <a:cxn ang="0">
                  <a:pos x="26" y="177"/>
                </a:cxn>
                <a:cxn ang="0">
                  <a:pos x="43" y="188"/>
                </a:cxn>
                <a:cxn ang="0">
                  <a:pos x="57" y="211"/>
                </a:cxn>
                <a:cxn ang="0">
                  <a:pos x="79" y="231"/>
                </a:cxn>
                <a:cxn ang="0">
                  <a:pos x="108" y="250"/>
                </a:cxn>
                <a:cxn ang="0">
                  <a:pos x="108" y="260"/>
                </a:cxn>
                <a:cxn ang="0">
                  <a:pos x="93" y="292"/>
                </a:cxn>
                <a:cxn ang="0">
                  <a:pos x="55" y="321"/>
                </a:cxn>
                <a:cxn ang="0">
                  <a:pos x="15" y="351"/>
                </a:cxn>
                <a:cxn ang="0">
                  <a:pos x="5" y="369"/>
                </a:cxn>
                <a:cxn ang="0">
                  <a:pos x="0" y="397"/>
                </a:cxn>
                <a:cxn ang="0">
                  <a:pos x="3" y="414"/>
                </a:cxn>
                <a:cxn ang="0">
                  <a:pos x="14" y="435"/>
                </a:cxn>
                <a:cxn ang="0">
                  <a:pos x="40" y="456"/>
                </a:cxn>
                <a:cxn ang="0">
                  <a:pos x="62" y="465"/>
                </a:cxn>
                <a:cxn ang="0">
                  <a:pos x="83" y="475"/>
                </a:cxn>
                <a:cxn ang="0">
                  <a:pos x="102" y="469"/>
                </a:cxn>
                <a:cxn ang="0">
                  <a:pos x="127" y="475"/>
                </a:cxn>
                <a:cxn ang="0">
                  <a:pos x="136" y="475"/>
                </a:cxn>
                <a:cxn ang="0">
                  <a:pos x="129" y="493"/>
                </a:cxn>
                <a:cxn ang="0">
                  <a:pos x="130" y="512"/>
                </a:cxn>
                <a:cxn ang="0">
                  <a:pos x="136" y="518"/>
                </a:cxn>
                <a:cxn ang="0">
                  <a:pos x="144" y="518"/>
                </a:cxn>
                <a:cxn ang="0">
                  <a:pos x="148" y="482"/>
                </a:cxn>
                <a:cxn ang="0">
                  <a:pos x="152" y="469"/>
                </a:cxn>
                <a:cxn ang="0">
                  <a:pos x="166" y="453"/>
                </a:cxn>
                <a:cxn ang="0">
                  <a:pos x="191" y="426"/>
                </a:cxn>
                <a:cxn ang="0">
                  <a:pos x="200" y="383"/>
                </a:cxn>
                <a:cxn ang="0">
                  <a:pos x="200" y="358"/>
                </a:cxn>
                <a:cxn ang="0">
                  <a:pos x="218" y="338"/>
                </a:cxn>
                <a:cxn ang="0">
                  <a:pos x="222" y="292"/>
                </a:cxn>
                <a:cxn ang="0">
                  <a:pos x="229" y="264"/>
                </a:cxn>
                <a:cxn ang="0">
                  <a:pos x="229" y="221"/>
                </a:cxn>
                <a:cxn ang="0">
                  <a:pos x="229" y="196"/>
                </a:cxn>
                <a:cxn ang="0">
                  <a:pos x="218" y="167"/>
                </a:cxn>
                <a:cxn ang="0">
                  <a:pos x="195" y="161"/>
                </a:cxn>
                <a:cxn ang="0">
                  <a:pos x="184" y="161"/>
                </a:cxn>
                <a:cxn ang="0">
                  <a:pos x="186" y="136"/>
                </a:cxn>
                <a:cxn ang="0">
                  <a:pos x="202" y="110"/>
                </a:cxn>
                <a:cxn ang="0">
                  <a:pos x="211" y="97"/>
                </a:cxn>
                <a:cxn ang="0">
                  <a:pos x="205" y="95"/>
                </a:cxn>
                <a:cxn ang="0">
                  <a:pos x="198" y="71"/>
                </a:cxn>
              </a:cxnLst>
              <a:rect l="0" t="0" r="r" b="b"/>
              <a:pathLst>
                <a:path w="229" h="518">
                  <a:moveTo>
                    <a:pt x="198" y="71"/>
                  </a:moveTo>
                  <a:lnTo>
                    <a:pt x="198" y="52"/>
                  </a:lnTo>
                  <a:lnTo>
                    <a:pt x="186" y="36"/>
                  </a:lnTo>
                  <a:lnTo>
                    <a:pt x="115" y="14"/>
                  </a:lnTo>
                  <a:lnTo>
                    <a:pt x="41" y="0"/>
                  </a:lnTo>
                  <a:lnTo>
                    <a:pt x="37" y="14"/>
                  </a:lnTo>
                  <a:lnTo>
                    <a:pt x="32" y="36"/>
                  </a:lnTo>
                  <a:lnTo>
                    <a:pt x="18" y="50"/>
                  </a:lnTo>
                  <a:lnTo>
                    <a:pt x="7" y="77"/>
                  </a:lnTo>
                  <a:lnTo>
                    <a:pt x="9" y="110"/>
                  </a:lnTo>
                  <a:lnTo>
                    <a:pt x="11" y="138"/>
                  </a:lnTo>
                  <a:lnTo>
                    <a:pt x="8" y="167"/>
                  </a:lnTo>
                  <a:lnTo>
                    <a:pt x="26" y="177"/>
                  </a:lnTo>
                  <a:lnTo>
                    <a:pt x="43" y="188"/>
                  </a:lnTo>
                  <a:lnTo>
                    <a:pt x="57" y="211"/>
                  </a:lnTo>
                  <a:lnTo>
                    <a:pt x="79" y="231"/>
                  </a:lnTo>
                  <a:lnTo>
                    <a:pt x="108" y="250"/>
                  </a:lnTo>
                  <a:lnTo>
                    <a:pt x="108" y="260"/>
                  </a:lnTo>
                  <a:lnTo>
                    <a:pt x="93" y="292"/>
                  </a:lnTo>
                  <a:lnTo>
                    <a:pt x="55" y="321"/>
                  </a:lnTo>
                  <a:lnTo>
                    <a:pt x="15" y="351"/>
                  </a:lnTo>
                  <a:lnTo>
                    <a:pt x="5" y="369"/>
                  </a:lnTo>
                  <a:lnTo>
                    <a:pt x="0" y="397"/>
                  </a:lnTo>
                  <a:lnTo>
                    <a:pt x="3" y="414"/>
                  </a:lnTo>
                  <a:lnTo>
                    <a:pt x="14" y="435"/>
                  </a:lnTo>
                  <a:lnTo>
                    <a:pt x="40" y="456"/>
                  </a:lnTo>
                  <a:lnTo>
                    <a:pt x="62" y="465"/>
                  </a:lnTo>
                  <a:lnTo>
                    <a:pt x="83" y="475"/>
                  </a:lnTo>
                  <a:lnTo>
                    <a:pt x="102" y="469"/>
                  </a:lnTo>
                  <a:lnTo>
                    <a:pt x="127" y="475"/>
                  </a:lnTo>
                  <a:lnTo>
                    <a:pt x="136" y="475"/>
                  </a:lnTo>
                  <a:lnTo>
                    <a:pt x="129" y="493"/>
                  </a:lnTo>
                  <a:lnTo>
                    <a:pt x="130" y="512"/>
                  </a:lnTo>
                  <a:lnTo>
                    <a:pt x="136" y="518"/>
                  </a:lnTo>
                  <a:lnTo>
                    <a:pt x="144" y="518"/>
                  </a:lnTo>
                  <a:lnTo>
                    <a:pt x="148" y="482"/>
                  </a:lnTo>
                  <a:lnTo>
                    <a:pt x="152" y="469"/>
                  </a:lnTo>
                  <a:lnTo>
                    <a:pt x="166" y="453"/>
                  </a:lnTo>
                  <a:lnTo>
                    <a:pt x="191" y="426"/>
                  </a:lnTo>
                  <a:lnTo>
                    <a:pt x="200" y="383"/>
                  </a:lnTo>
                  <a:lnTo>
                    <a:pt x="200" y="358"/>
                  </a:lnTo>
                  <a:lnTo>
                    <a:pt x="218" y="338"/>
                  </a:lnTo>
                  <a:lnTo>
                    <a:pt x="222" y="292"/>
                  </a:lnTo>
                  <a:lnTo>
                    <a:pt x="229" y="264"/>
                  </a:lnTo>
                  <a:lnTo>
                    <a:pt x="229" y="221"/>
                  </a:lnTo>
                  <a:lnTo>
                    <a:pt x="229" y="196"/>
                  </a:lnTo>
                  <a:lnTo>
                    <a:pt x="218" y="167"/>
                  </a:lnTo>
                  <a:lnTo>
                    <a:pt x="195" y="161"/>
                  </a:lnTo>
                  <a:lnTo>
                    <a:pt x="184" y="161"/>
                  </a:lnTo>
                  <a:lnTo>
                    <a:pt x="186" y="136"/>
                  </a:lnTo>
                  <a:lnTo>
                    <a:pt x="202" y="110"/>
                  </a:lnTo>
                  <a:lnTo>
                    <a:pt x="211" y="97"/>
                  </a:lnTo>
                  <a:lnTo>
                    <a:pt x="205" y="95"/>
                  </a:lnTo>
                  <a:lnTo>
                    <a:pt x="198" y="71"/>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00" name="Freeform 34">
              <a:extLst>
                <a:ext uri="{FF2B5EF4-FFF2-40B4-BE49-F238E27FC236}">
                  <a16:creationId xmlns:a16="http://schemas.microsoft.com/office/drawing/2014/main" id="{7D02693B-DEAA-E311-8882-B9192327783C}"/>
                </a:ext>
              </a:extLst>
            </p:cNvPr>
            <p:cNvSpPr>
              <a:spLocks/>
            </p:cNvSpPr>
            <p:nvPr/>
          </p:nvSpPr>
          <p:spPr bwMode="auto">
            <a:xfrm>
              <a:off x="9797418" y="2866322"/>
              <a:ext cx="118884" cy="208242"/>
            </a:xfrm>
            <a:custGeom>
              <a:avLst/>
              <a:gdLst/>
              <a:ahLst/>
              <a:cxnLst>
                <a:cxn ang="0">
                  <a:pos x="46" y="57"/>
                </a:cxn>
                <a:cxn ang="0">
                  <a:pos x="43" y="40"/>
                </a:cxn>
                <a:cxn ang="0">
                  <a:pos x="48" y="12"/>
                </a:cxn>
                <a:cxn ang="0">
                  <a:pos x="52" y="4"/>
                </a:cxn>
                <a:cxn ang="0">
                  <a:pos x="47" y="0"/>
                </a:cxn>
                <a:cxn ang="0">
                  <a:pos x="27" y="0"/>
                </a:cxn>
                <a:cxn ang="0">
                  <a:pos x="21" y="0"/>
                </a:cxn>
                <a:cxn ang="0">
                  <a:pos x="7" y="11"/>
                </a:cxn>
                <a:cxn ang="0">
                  <a:pos x="0" y="29"/>
                </a:cxn>
                <a:cxn ang="0">
                  <a:pos x="64" y="296"/>
                </a:cxn>
                <a:cxn ang="0">
                  <a:pos x="176" y="279"/>
                </a:cxn>
                <a:cxn ang="0">
                  <a:pos x="169" y="241"/>
                </a:cxn>
                <a:cxn ang="0">
                  <a:pos x="157" y="219"/>
                </a:cxn>
                <a:cxn ang="0">
                  <a:pos x="145" y="205"/>
                </a:cxn>
                <a:cxn ang="0">
                  <a:pos x="136" y="201"/>
                </a:cxn>
                <a:cxn ang="0">
                  <a:pos x="122" y="189"/>
                </a:cxn>
                <a:cxn ang="0">
                  <a:pos x="107" y="173"/>
                </a:cxn>
                <a:cxn ang="0">
                  <a:pos x="94" y="155"/>
                </a:cxn>
                <a:cxn ang="0">
                  <a:pos x="83" y="130"/>
                </a:cxn>
                <a:cxn ang="0">
                  <a:pos x="70" y="108"/>
                </a:cxn>
                <a:cxn ang="0">
                  <a:pos x="82" y="97"/>
                </a:cxn>
                <a:cxn ang="0">
                  <a:pos x="57" y="78"/>
                </a:cxn>
                <a:cxn ang="0">
                  <a:pos x="46" y="57"/>
                </a:cxn>
              </a:cxnLst>
              <a:rect l="0" t="0" r="r" b="b"/>
              <a:pathLst>
                <a:path w="176" h="296">
                  <a:moveTo>
                    <a:pt x="46" y="57"/>
                  </a:moveTo>
                  <a:lnTo>
                    <a:pt x="43" y="40"/>
                  </a:lnTo>
                  <a:lnTo>
                    <a:pt x="48" y="12"/>
                  </a:lnTo>
                  <a:lnTo>
                    <a:pt x="52" y="4"/>
                  </a:lnTo>
                  <a:lnTo>
                    <a:pt x="47" y="0"/>
                  </a:lnTo>
                  <a:lnTo>
                    <a:pt x="27" y="0"/>
                  </a:lnTo>
                  <a:lnTo>
                    <a:pt x="21" y="0"/>
                  </a:lnTo>
                  <a:lnTo>
                    <a:pt x="7" y="11"/>
                  </a:lnTo>
                  <a:lnTo>
                    <a:pt x="0" y="29"/>
                  </a:lnTo>
                  <a:lnTo>
                    <a:pt x="64" y="296"/>
                  </a:lnTo>
                  <a:lnTo>
                    <a:pt x="176" y="279"/>
                  </a:lnTo>
                  <a:lnTo>
                    <a:pt x="169" y="241"/>
                  </a:lnTo>
                  <a:lnTo>
                    <a:pt x="157" y="219"/>
                  </a:lnTo>
                  <a:lnTo>
                    <a:pt x="145" y="205"/>
                  </a:lnTo>
                  <a:lnTo>
                    <a:pt x="136" y="201"/>
                  </a:lnTo>
                  <a:lnTo>
                    <a:pt x="122" y="189"/>
                  </a:lnTo>
                  <a:lnTo>
                    <a:pt x="107" y="173"/>
                  </a:lnTo>
                  <a:lnTo>
                    <a:pt x="94" y="155"/>
                  </a:lnTo>
                  <a:lnTo>
                    <a:pt x="83" y="130"/>
                  </a:lnTo>
                  <a:lnTo>
                    <a:pt x="70" y="108"/>
                  </a:lnTo>
                  <a:lnTo>
                    <a:pt x="82" y="97"/>
                  </a:lnTo>
                  <a:lnTo>
                    <a:pt x="57" y="78"/>
                  </a:lnTo>
                  <a:lnTo>
                    <a:pt x="46" y="57"/>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01" name="Freeform 35">
              <a:extLst>
                <a:ext uri="{FF2B5EF4-FFF2-40B4-BE49-F238E27FC236}">
                  <a16:creationId xmlns:a16="http://schemas.microsoft.com/office/drawing/2014/main" id="{65581D0F-A1D4-DC7E-7181-4C8CC5D9DB71}"/>
                </a:ext>
              </a:extLst>
            </p:cNvPr>
            <p:cNvSpPr>
              <a:spLocks/>
            </p:cNvSpPr>
            <p:nvPr/>
          </p:nvSpPr>
          <p:spPr bwMode="auto">
            <a:xfrm>
              <a:off x="9207027" y="2519250"/>
              <a:ext cx="693157" cy="469072"/>
            </a:xfrm>
            <a:custGeom>
              <a:avLst/>
              <a:gdLst/>
              <a:ahLst/>
              <a:cxnLst>
                <a:cxn ang="0">
                  <a:pos x="901" y="497"/>
                </a:cxn>
                <a:cxn ang="0">
                  <a:pos x="907" y="497"/>
                </a:cxn>
                <a:cxn ang="0">
                  <a:pos x="927" y="497"/>
                </a:cxn>
                <a:cxn ang="0">
                  <a:pos x="932" y="501"/>
                </a:cxn>
                <a:cxn ang="0">
                  <a:pos x="938" y="491"/>
                </a:cxn>
                <a:cxn ang="0">
                  <a:pos x="978" y="461"/>
                </a:cxn>
                <a:cxn ang="0">
                  <a:pos x="1016" y="432"/>
                </a:cxn>
                <a:cxn ang="0">
                  <a:pos x="1031" y="400"/>
                </a:cxn>
                <a:cxn ang="0">
                  <a:pos x="1031" y="390"/>
                </a:cxn>
                <a:cxn ang="0">
                  <a:pos x="1002" y="371"/>
                </a:cxn>
                <a:cxn ang="0">
                  <a:pos x="980" y="351"/>
                </a:cxn>
                <a:cxn ang="0">
                  <a:pos x="966" y="328"/>
                </a:cxn>
                <a:cxn ang="0">
                  <a:pos x="949" y="317"/>
                </a:cxn>
                <a:cxn ang="0">
                  <a:pos x="931" y="307"/>
                </a:cxn>
                <a:cxn ang="0">
                  <a:pos x="934" y="278"/>
                </a:cxn>
                <a:cxn ang="0">
                  <a:pos x="932" y="250"/>
                </a:cxn>
                <a:cxn ang="0">
                  <a:pos x="930" y="217"/>
                </a:cxn>
                <a:cxn ang="0">
                  <a:pos x="941" y="190"/>
                </a:cxn>
                <a:cxn ang="0">
                  <a:pos x="955" y="176"/>
                </a:cxn>
                <a:cxn ang="0">
                  <a:pos x="960" y="154"/>
                </a:cxn>
                <a:cxn ang="0">
                  <a:pos x="964" y="140"/>
                </a:cxn>
                <a:cxn ang="0">
                  <a:pos x="978" y="114"/>
                </a:cxn>
                <a:cxn ang="0">
                  <a:pos x="962" y="103"/>
                </a:cxn>
                <a:cxn ang="0">
                  <a:pos x="946" y="101"/>
                </a:cxn>
                <a:cxn ang="0">
                  <a:pos x="931" y="92"/>
                </a:cxn>
                <a:cxn ang="0">
                  <a:pos x="910" y="57"/>
                </a:cxn>
                <a:cxn ang="0">
                  <a:pos x="887" y="33"/>
                </a:cxn>
                <a:cxn ang="0">
                  <a:pos x="842" y="0"/>
                </a:cxn>
                <a:cxn ang="0">
                  <a:pos x="130" y="129"/>
                </a:cxn>
                <a:cxn ang="0">
                  <a:pos x="116" y="75"/>
                </a:cxn>
                <a:cxn ang="0">
                  <a:pos x="82" y="99"/>
                </a:cxn>
                <a:cxn ang="0">
                  <a:pos x="55" y="117"/>
                </a:cxn>
                <a:cxn ang="0">
                  <a:pos x="25" y="137"/>
                </a:cxn>
                <a:cxn ang="0">
                  <a:pos x="0" y="157"/>
                </a:cxn>
                <a:cxn ang="0">
                  <a:pos x="83" y="669"/>
                </a:cxn>
                <a:cxn ang="0">
                  <a:pos x="880" y="526"/>
                </a:cxn>
                <a:cxn ang="0">
                  <a:pos x="887" y="508"/>
                </a:cxn>
                <a:cxn ang="0">
                  <a:pos x="901" y="497"/>
                </a:cxn>
              </a:cxnLst>
              <a:rect l="0" t="0" r="r" b="b"/>
              <a:pathLst>
                <a:path w="1031" h="669">
                  <a:moveTo>
                    <a:pt x="901" y="497"/>
                  </a:moveTo>
                  <a:lnTo>
                    <a:pt x="907" y="497"/>
                  </a:lnTo>
                  <a:lnTo>
                    <a:pt x="927" y="497"/>
                  </a:lnTo>
                  <a:lnTo>
                    <a:pt x="932" y="501"/>
                  </a:lnTo>
                  <a:lnTo>
                    <a:pt x="938" y="491"/>
                  </a:lnTo>
                  <a:lnTo>
                    <a:pt x="978" y="461"/>
                  </a:lnTo>
                  <a:lnTo>
                    <a:pt x="1016" y="432"/>
                  </a:lnTo>
                  <a:lnTo>
                    <a:pt x="1031" y="400"/>
                  </a:lnTo>
                  <a:lnTo>
                    <a:pt x="1031" y="390"/>
                  </a:lnTo>
                  <a:lnTo>
                    <a:pt x="1002" y="371"/>
                  </a:lnTo>
                  <a:lnTo>
                    <a:pt x="980" y="351"/>
                  </a:lnTo>
                  <a:lnTo>
                    <a:pt x="966" y="328"/>
                  </a:lnTo>
                  <a:lnTo>
                    <a:pt x="949" y="317"/>
                  </a:lnTo>
                  <a:lnTo>
                    <a:pt x="931" y="307"/>
                  </a:lnTo>
                  <a:lnTo>
                    <a:pt x="934" y="278"/>
                  </a:lnTo>
                  <a:lnTo>
                    <a:pt x="932" y="250"/>
                  </a:lnTo>
                  <a:lnTo>
                    <a:pt x="930" y="217"/>
                  </a:lnTo>
                  <a:lnTo>
                    <a:pt x="941" y="190"/>
                  </a:lnTo>
                  <a:lnTo>
                    <a:pt x="955" y="176"/>
                  </a:lnTo>
                  <a:lnTo>
                    <a:pt x="960" y="154"/>
                  </a:lnTo>
                  <a:lnTo>
                    <a:pt x="964" y="140"/>
                  </a:lnTo>
                  <a:lnTo>
                    <a:pt x="978" y="114"/>
                  </a:lnTo>
                  <a:lnTo>
                    <a:pt x="962" y="103"/>
                  </a:lnTo>
                  <a:lnTo>
                    <a:pt x="946" y="101"/>
                  </a:lnTo>
                  <a:lnTo>
                    <a:pt x="931" y="92"/>
                  </a:lnTo>
                  <a:lnTo>
                    <a:pt x="910" y="57"/>
                  </a:lnTo>
                  <a:lnTo>
                    <a:pt x="887" y="33"/>
                  </a:lnTo>
                  <a:lnTo>
                    <a:pt x="842" y="0"/>
                  </a:lnTo>
                  <a:lnTo>
                    <a:pt x="130" y="129"/>
                  </a:lnTo>
                  <a:lnTo>
                    <a:pt x="116" y="75"/>
                  </a:lnTo>
                  <a:lnTo>
                    <a:pt x="82" y="99"/>
                  </a:lnTo>
                  <a:lnTo>
                    <a:pt x="55" y="117"/>
                  </a:lnTo>
                  <a:lnTo>
                    <a:pt x="25" y="137"/>
                  </a:lnTo>
                  <a:lnTo>
                    <a:pt x="0" y="157"/>
                  </a:lnTo>
                  <a:lnTo>
                    <a:pt x="83" y="669"/>
                  </a:lnTo>
                  <a:lnTo>
                    <a:pt x="880" y="526"/>
                  </a:lnTo>
                  <a:lnTo>
                    <a:pt x="887" y="508"/>
                  </a:lnTo>
                  <a:lnTo>
                    <a:pt x="901" y="497"/>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02" name="Freeform 36">
              <a:extLst>
                <a:ext uri="{FF2B5EF4-FFF2-40B4-BE49-F238E27FC236}">
                  <a16:creationId xmlns:a16="http://schemas.microsoft.com/office/drawing/2014/main" id="{B595D35C-BA33-FE36-2C00-5B550CA53F62}"/>
                </a:ext>
              </a:extLst>
            </p:cNvPr>
            <p:cNvSpPr>
              <a:spLocks/>
            </p:cNvSpPr>
            <p:nvPr/>
          </p:nvSpPr>
          <p:spPr bwMode="auto">
            <a:xfrm>
              <a:off x="8556183" y="4401852"/>
              <a:ext cx="1073991" cy="881351"/>
            </a:xfrm>
            <a:custGeom>
              <a:avLst/>
              <a:gdLst/>
              <a:ahLst/>
              <a:cxnLst>
                <a:cxn ang="0">
                  <a:pos x="1099" y="4"/>
                </a:cxn>
                <a:cxn ang="0">
                  <a:pos x="1158" y="57"/>
                </a:cxn>
                <a:cxn ang="0">
                  <a:pos x="1223" y="168"/>
                </a:cxn>
                <a:cxn ang="0">
                  <a:pos x="1321" y="346"/>
                </a:cxn>
                <a:cxn ang="0">
                  <a:pos x="1421" y="466"/>
                </a:cxn>
                <a:cxn ang="0">
                  <a:pos x="1407" y="475"/>
                </a:cxn>
                <a:cxn ang="0">
                  <a:pos x="1471" y="640"/>
                </a:cxn>
                <a:cxn ang="0">
                  <a:pos x="1566" y="797"/>
                </a:cxn>
                <a:cxn ang="0">
                  <a:pos x="1598" y="966"/>
                </a:cxn>
                <a:cxn ang="0">
                  <a:pos x="1582" y="1080"/>
                </a:cxn>
                <a:cxn ang="0">
                  <a:pos x="1578" y="1159"/>
                </a:cxn>
                <a:cxn ang="0">
                  <a:pos x="1535" y="1249"/>
                </a:cxn>
                <a:cxn ang="0">
                  <a:pos x="1539" y="1219"/>
                </a:cxn>
                <a:cxn ang="0">
                  <a:pos x="1502" y="1213"/>
                </a:cxn>
                <a:cxn ang="0">
                  <a:pos x="1446" y="1224"/>
                </a:cxn>
                <a:cxn ang="0">
                  <a:pos x="1402" y="1217"/>
                </a:cxn>
                <a:cxn ang="0">
                  <a:pos x="1402" y="1197"/>
                </a:cxn>
                <a:cxn ang="0">
                  <a:pos x="1442" y="1188"/>
                </a:cxn>
                <a:cxn ang="0">
                  <a:pos x="1385" y="1170"/>
                </a:cxn>
                <a:cxn ang="0">
                  <a:pos x="1344" y="1097"/>
                </a:cxn>
                <a:cxn ang="0">
                  <a:pos x="1278" y="1063"/>
                </a:cxn>
                <a:cxn ang="0">
                  <a:pos x="1223" y="972"/>
                </a:cxn>
                <a:cxn ang="0">
                  <a:pos x="1188" y="933"/>
                </a:cxn>
                <a:cxn ang="0">
                  <a:pos x="1176" y="883"/>
                </a:cxn>
                <a:cxn ang="0">
                  <a:pos x="1145" y="869"/>
                </a:cxn>
                <a:cxn ang="0">
                  <a:pos x="1123" y="891"/>
                </a:cxn>
                <a:cxn ang="0">
                  <a:pos x="1063" y="812"/>
                </a:cxn>
                <a:cxn ang="0">
                  <a:pos x="1051" y="775"/>
                </a:cxn>
                <a:cxn ang="0">
                  <a:pos x="1063" y="716"/>
                </a:cxn>
                <a:cxn ang="0">
                  <a:pos x="1065" y="668"/>
                </a:cxn>
                <a:cxn ang="0">
                  <a:pos x="1045" y="669"/>
                </a:cxn>
                <a:cxn ang="0">
                  <a:pos x="1026" y="658"/>
                </a:cxn>
                <a:cxn ang="0">
                  <a:pos x="1040" y="702"/>
                </a:cxn>
                <a:cxn ang="0">
                  <a:pos x="1017" y="711"/>
                </a:cxn>
                <a:cxn ang="0">
                  <a:pos x="984" y="659"/>
                </a:cxn>
                <a:cxn ang="0">
                  <a:pos x="995" y="584"/>
                </a:cxn>
                <a:cxn ang="0">
                  <a:pos x="998" y="475"/>
                </a:cxn>
                <a:cxn ang="0">
                  <a:pos x="952" y="400"/>
                </a:cxn>
                <a:cxn ang="0">
                  <a:pos x="895" y="371"/>
                </a:cxn>
                <a:cxn ang="0">
                  <a:pos x="834" y="329"/>
                </a:cxn>
                <a:cxn ang="0">
                  <a:pos x="783" y="265"/>
                </a:cxn>
                <a:cxn ang="0">
                  <a:pos x="714" y="215"/>
                </a:cxn>
                <a:cxn ang="0">
                  <a:pos x="643" y="219"/>
                </a:cxn>
                <a:cxn ang="0">
                  <a:pos x="634" y="262"/>
                </a:cxn>
                <a:cxn ang="0">
                  <a:pos x="585" y="272"/>
                </a:cxn>
                <a:cxn ang="0">
                  <a:pos x="457" y="325"/>
                </a:cxn>
                <a:cxn ang="0">
                  <a:pos x="421" y="268"/>
                </a:cxn>
                <a:cxn ang="0">
                  <a:pos x="417" y="239"/>
                </a:cxn>
                <a:cxn ang="0">
                  <a:pos x="389" y="214"/>
                </a:cxn>
                <a:cxn ang="0">
                  <a:pos x="390" y="197"/>
                </a:cxn>
                <a:cxn ang="0">
                  <a:pos x="376" y="208"/>
                </a:cxn>
                <a:cxn ang="0">
                  <a:pos x="349" y="214"/>
                </a:cxn>
                <a:cxn ang="0">
                  <a:pos x="353" y="239"/>
                </a:cxn>
                <a:cxn ang="0">
                  <a:pos x="290" y="207"/>
                </a:cxn>
                <a:cxn ang="0">
                  <a:pos x="210" y="186"/>
                </a:cxn>
                <a:cxn ang="0">
                  <a:pos x="102" y="194"/>
                </a:cxn>
                <a:cxn ang="0">
                  <a:pos x="38" y="175"/>
                </a:cxn>
                <a:cxn ang="0">
                  <a:pos x="0" y="114"/>
                </a:cxn>
                <a:cxn ang="0">
                  <a:pos x="49" y="81"/>
                </a:cxn>
                <a:cxn ang="0">
                  <a:pos x="533" y="95"/>
                </a:cxn>
                <a:cxn ang="0">
                  <a:pos x="1077" y="108"/>
                </a:cxn>
              </a:cxnLst>
              <a:rect l="0" t="0" r="r" b="b"/>
              <a:pathLst>
                <a:path w="1598" h="1256">
                  <a:moveTo>
                    <a:pt x="1066" y="0"/>
                  </a:moveTo>
                  <a:lnTo>
                    <a:pt x="1063" y="0"/>
                  </a:lnTo>
                  <a:lnTo>
                    <a:pt x="1099" y="4"/>
                  </a:lnTo>
                  <a:lnTo>
                    <a:pt x="1144" y="13"/>
                  </a:lnTo>
                  <a:lnTo>
                    <a:pt x="1152" y="42"/>
                  </a:lnTo>
                  <a:lnTo>
                    <a:pt x="1158" y="57"/>
                  </a:lnTo>
                  <a:lnTo>
                    <a:pt x="1174" y="71"/>
                  </a:lnTo>
                  <a:lnTo>
                    <a:pt x="1196" y="96"/>
                  </a:lnTo>
                  <a:lnTo>
                    <a:pt x="1223" y="168"/>
                  </a:lnTo>
                  <a:lnTo>
                    <a:pt x="1258" y="224"/>
                  </a:lnTo>
                  <a:lnTo>
                    <a:pt x="1296" y="304"/>
                  </a:lnTo>
                  <a:lnTo>
                    <a:pt x="1321" y="346"/>
                  </a:lnTo>
                  <a:lnTo>
                    <a:pt x="1378" y="423"/>
                  </a:lnTo>
                  <a:lnTo>
                    <a:pt x="1406" y="448"/>
                  </a:lnTo>
                  <a:lnTo>
                    <a:pt x="1421" y="466"/>
                  </a:lnTo>
                  <a:lnTo>
                    <a:pt x="1425" y="480"/>
                  </a:lnTo>
                  <a:lnTo>
                    <a:pt x="1419" y="530"/>
                  </a:lnTo>
                  <a:lnTo>
                    <a:pt x="1407" y="475"/>
                  </a:lnTo>
                  <a:lnTo>
                    <a:pt x="1400" y="530"/>
                  </a:lnTo>
                  <a:lnTo>
                    <a:pt x="1431" y="587"/>
                  </a:lnTo>
                  <a:lnTo>
                    <a:pt x="1471" y="640"/>
                  </a:lnTo>
                  <a:lnTo>
                    <a:pt x="1507" y="712"/>
                  </a:lnTo>
                  <a:lnTo>
                    <a:pt x="1534" y="755"/>
                  </a:lnTo>
                  <a:lnTo>
                    <a:pt x="1566" y="797"/>
                  </a:lnTo>
                  <a:lnTo>
                    <a:pt x="1586" y="843"/>
                  </a:lnTo>
                  <a:lnTo>
                    <a:pt x="1598" y="927"/>
                  </a:lnTo>
                  <a:lnTo>
                    <a:pt x="1598" y="966"/>
                  </a:lnTo>
                  <a:lnTo>
                    <a:pt x="1598" y="1017"/>
                  </a:lnTo>
                  <a:lnTo>
                    <a:pt x="1598" y="1062"/>
                  </a:lnTo>
                  <a:lnTo>
                    <a:pt x="1582" y="1080"/>
                  </a:lnTo>
                  <a:lnTo>
                    <a:pt x="1568" y="1102"/>
                  </a:lnTo>
                  <a:lnTo>
                    <a:pt x="1568" y="1126"/>
                  </a:lnTo>
                  <a:lnTo>
                    <a:pt x="1578" y="1159"/>
                  </a:lnTo>
                  <a:lnTo>
                    <a:pt x="1567" y="1202"/>
                  </a:lnTo>
                  <a:lnTo>
                    <a:pt x="1555" y="1237"/>
                  </a:lnTo>
                  <a:lnTo>
                    <a:pt x="1535" y="1249"/>
                  </a:lnTo>
                  <a:lnTo>
                    <a:pt x="1523" y="1256"/>
                  </a:lnTo>
                  <a:lnTo>
                    <a:pt x="1532" y="1233"/>
                  </a:lnTo>
                  <a:lnTo>
                    <a:pt x="1539" y="1219"/>
                  </a:lnTo>
                  <a:lnTo>
                    <a:pt x="1546" y="1197"/>
                  </a:lnTo>
                  <a:lnTo>
                    <a:pt x="1535" y="1198"/>
                  </a:lnTo>
                  <a:lnTo>
                    <a:pt x="1502" y="1213"/>
                  </a:lnTo>
                  <a:lnTo>
                    <a:pt x="1481" y="1220"/>
                  </a:lnTo>
                  <a:lnTo>
                    <a:pt x="1467" y="1215"/>
                  </a:lnTo>
                  <a:lnTo>
                    <a:pt x="1446" y="1224"/>
                  </a:lnTo>
                  <a:lnTo>
                    <a:pt x="1435" y="1233"/>
                  </a:lnTo>
                  <a:lnTo>
                    <a:pt x="1419" y="1230"/>
                  </a:lnTo>
                  <a:lnTo>
                    <a:pt x="1402" y="1217"/>
                  </a:lnTo>
                  <a:lnTo>
                    <a:pt x="1388" y="1206"/>
                  </a:lnTo>
                  <a:lnTo>
                    <a:pt x="1395" y="1198"/>
                  </a:lnTo>
                  <a:lnTo>
                    <a:pt x="1402" y="1197"/>
                  </a:lnTo>
                  <a:lnTo>
                    <a:pt x="1435" y="1201"/>
                  </a:lnTo>
                  <a:lnTo>
                    <a:pt x="1446" y="1198"/>
                  </a:lnTo>
                  <a:lnTo>
                    <a:pt x="1442" y="1188"/>
                  </a:lnTo>
                  <a:lnTo>
                    <a:pt x="1430" y="1180"/>
                  </a:lnTo>
                  <a:lnTo>
                    <a:pt x="1406" y="1181"/>
                  </a:lnTo>
                  <a:lnTo>
                    <a:pt x="1385" y="1170"/>
                  </a:lnTo>
                  <a:lnTo>
                    <a:pt x="1373" y="1141"/>
                  </a:lnTo>
                  <a:lnTo>
                    <a:pt x="1351" y="1116"/>
                  </a:lnTo>
                  <a:lnTo>
                    <a:pt x="1344" y="1097"/>
                  </a:lnTo>
                  <a:lnTo>
                    <a:pt x="1332" y="1081"/>
                  </a:lnTo>
                  <a:lnTo>
                    <a:pt x="1299" y="1074"/>
                  </a:lnTo>
                  <a:lnTo>
                    <a:pt x="1278" y="1063"/>
                  </a:lnTo>
                  <a:lnTo>
                    <a:pt x="1256" y="1055"/>
                  </a:lnTo>
                  <a:lnTo>
                    <a:pt x="1233" y="998"/>
                  </a:lnTo>
                  <a:lnTo>
                    <a:pt x="1223" y="972"/>
                  </a:lnTo>
                  <a:lnTo>
                    <a:pt x="1209" y="958"/>
                  </a:lnTo>
                  <a:lnTo>
                    <a:pt x="1201" y="944"/>
                  </a:lnTo>
                  <a:lnTo>
                    <a:pt x="1188" y="933"/>
                  </a:lnTo>
                  <a:lnTo>
                    <a:pt x="1170" y="923"/>
                  </a:lnTo>
                  <a:lnTo>
                    <a:pt x="1173" y="900"/>
                  </a:lnTo>
                  <a:lnTo>
                    <a:pt x="1176" y="883"/>
                  </a:lnTo>
                  <a:lnTo>
                    <a:pt x="1162" y="855"/>
                  </a:lnTo>
                  <a:lnTo>
                    <a:pt x="1147" y="861"/>
                  </a:lnTo>
                  <a:lnTo>
                    <a:pt x="1145" y="869"/>
                  </a:lnTo>
                  <a:lnTo>
                    <a:pt x="1148" y="898"/>
                  </a:lnTo>
                  <a:lnTo>
                    <a:pt x="1137" y="898"/>
                  </a:lnTo>
                  <a:lnTo>
                    <a:pt x="1123" y="891"/>
                  </a:lnTo>
                  <a:lnTo>
                    <a:pt x="1109" y="869"/>
                  </a:lnTo>
                  <a:lnTo>
                    <a:pt x="1080" y="829"/>
                  </a:lnTo>
                  <a:lnTo>
                    <a:pt x="1063" y="812"/>
                  </a:lnTo>
                  <a:lnTo>
                    <a:pt x="1062" y="804"/>
                  </a:lnTo>
                  <a:lnTo>
                    <a:pt x="1065" y="791"/>
                  </a:lnTo>
                  <a:lnTo>
                    <a:pt x="1051" y="775"/>
                  </a:lnTo>
                  <a:lnTo>
                    <a:pt x="1037" y="764"/>
                  </a:lnTo>
                  <a:lnTo>
                    <a:pt x="1051" y="733"/>
                  </a:lnTo>
                  <a:lnTo>
                    <a:pt x="1063" y="716"/>
                  </a:lnTo>
                  <a:lnTo>
                    <a:pt x="1070" y="701"/>
                  </a:lnTo>
                  <a:lnTo>
                    <a:pt x="1074" y="683"/>
                  </a:lnTo>
                  <a:lnTo>
                    <a:pt x="1065" y="668"/>
                  </a:lnTo>
                  <a:lnTo>
                    <a:pt x="1059" y="690"/>
                  </a:lnTo>
                  <a:lnTo>
                    <a:pt x="1045" y="683"/>
                  </a:lnTo>
                  <a:lnTo>
                    <a:pt x="1045" y="669"/>
                  </a:lnTo>
                  <a:lnTo>
                    <a:pt x="1031" y="651"/>
                  </a:lnTo>
                  <a:lnTo>
                    <a:pt x="1026" y="654"/>
                  </a:lnTo>
                  <a:lnTo>
                    <a:pt x="1026" y="658"/>
                  </a:lnTo>
                  <a:lnTo>
                    <a:pt x="1033" y="668"/>
                  </a:lnTo>
                  <a:lnTo>
                    <a:pt x="1038" y="686"/>
                  </a:lnTo>
                  <a:lnTo>
                    <a:pt x="1040" y="702"/>
                  </a:lnTo>
                  <a:lnTo>
                    <a:pt x="1040" y="709"/>
                  </a:lnTo>
                  <a:lnTo>
                    <a:pt x="1030" y="719"/>
                  </a:lnTo>
                  <a:lnTo>
                    <a:pt x="1017" y="711"/>
                  </a:lnTo>
                  <a:lnTo>
                    <a:pt x="1012" y="701"/>
                  </a:lnTo>
                  <a:lnTo>
                    <a:pt x="991" y="676"/>
                  </a:lnTo>
                  <a:lnTo>
                    <a:pt x="984" y="659"/>
                  </a:lnTo>
                  <a:lnTo>
                    <a:pt x="984" y="636"/>
                  </a:lnTo>
                  <a:lnTo>
                    <a:pt x="984" y="605"/>
                  </a:lnTo>
                  <a:lnTo>
                    <a:pt x="995" y="584"/>
                  </a:lnTo>
                  <a:lnTo>
                    <a:pt x="1005" y="540"/>
                  </a:lnTo>
                  <a:lnTo>
                    <a:pt x="1006" y="514"/>
                  </a:lnTo>
                  <a:lnTo>
                    <a:pt x="998" y="475"/>
                  </a:lnTo>
                  <a:lnTo>
                    <a:pt x="984" y="439"/>
                  </a:lnTo>
                  <a:lnTo>
                    <a:pt x="973" y="422"/>
                  </a:lnTo>
                  <a:lnTo>
                    <a:pt x="952" y="400"/>
                  </a:lnTo>
                  <a:lnTo>
                    <a:pt x="923" y="392"/>
                  </a:lnTo>
                  <a:lnTo>
                    <a:pt x="909" y="393"/>
                  </a:lnTo>
                  <a:lnTo>
                    <a:pt x="895" y="371"/>
                  </a:lnTo>
                  <a:lnTo>
                    <a:pt x="879" y="361"/>
                  </a:lnTo>
                  <a:lnTo>
                    <a:pt x="858" y="340"/>
                  </a:lnTo>
                  <a:lnTo>
                    <a:pt x="834" y="329"/>
                  </a:lnTo>
                  <a:lnTo>
                    <a:pt x="826" y="308"/>
                  </a:lnTo>
                  <a:lnTo>
                    <a:pt x="812" y="294"/>
                  </a:lnTo>
                  <a:lnTo>
                    <a:pt x="783" y="265"/>
                  </a:lnTo>
                  <a:lnTo>
                    <a:pt x="759" y="244"/>
                  </a:lnTo>
                  <a:lnTo>
                    <a:pt x="734" y="232"/>
                  </a:lnTo>
                  <a:lnTo>
                    <a:pt x="714" y="215"/>
                  </a:lnTo>
                  <a:lnTo>
                    <a:pt x="700" y="208"/>
                  </a:lnTo>
                  <a:lnTo>
                    <a:pt x="668" y="208"/>
                  </a:lnTo>
                  <a:lnTo>
                    <a:pt x="643" y="219"/>
                  </a:lnTo>
                  <a:lnTo>
                    <a:pt x="634" y="232"/>
                  </a:lnTo>
                  <a:lnTo>
                    <a:pt x="641" y="253"/>
                  </a:lnTo>
                  <a:lnTo>
                    <a:pt x="634" y="262"/>
                  </a:lnTo>
                  <a:lnTo>
                    <a:pt x="622" y="258"/>
                  </a:lnTo>
                  <a:lnTo>
                    <a:pt x="615" y="251"/>
                  </a:lnTo>
                  <a:lnTo>
                    <a:pt x="585" y="272"/>
                  </a:lnTo>
                  <a:lnTo>
                    <a:pt x="551" y="300"/>
                  </a:lnTo>
                  <a:lnTo>
                    <a:pt x="510" y="311"/>
                  </a:lnTo>
                  <a:lnTo>
                    <a:pt x="457" y="325"/>
                  </a:lnTo>
                  <a:lnTo>
                    <a:pt x="450" y="294"/>
                  </a:lnTo>
                  <a:lnTo>
                    <a:pt x="437" y="278"/>
                  </a:lnTo>
                  <a:lnTo>
                    <a:pt x="421" y="268"/>
                  </a:lnTo>
                  <a:lnTo>
                    <a:pt x="394" y="256"/>
                  </a:lnTo>
                  <a:lnTo>
                    <a:pt x="414" y="246"/>
                  </a:lnTo>
                  <a:lnTo>
                    <a:pt x="417" y="239"/>
                  </a:lnTo>
                  <a:lnTo>
                    <a:pt x="382" y="233"/>
                  </a:lnTo>
                  <a:lnTo>
                    <a:pt x="382" y="219"/>
                  </a:lnTo>
                  <a:lnTo>
                    <a:pt x="389" y="214"/>
                  </a:lnTo>
                  <a:lnTo>
                    <a:pt x="401" y="204"/>
                  </a:lnTo>
                  <a:lnTo>
                    <a:pt x="399" y="197"/>
                  </a:lnTo>
                  <a:lnTo>
                    <a:pt x="390" y="197"/>
                  </a:lnTo>
                  <a:lnTo>
                    <a:pt x="382" y="200"/>
                  </a:lnTo>
                  <a:lnTo>
                    <a:pt x="382" y="207"/>
                  </a:lnTo>
                  <a:lnTo>
                    <a:pt x="376" y="208"/>
                  </a:lnTo>
                  <a:lnTo>
                    <a:pt x="367" y="203"/>
                  </a:lnTo>
                  <a:lnTo>
                    <a:pt x="340" y="203"/>
                  </a:lnTo>
                  <a:lnTo>
                    <a:pt x="349" y="214"/>
                  </a:lnTo>
                  <a:lnTo>
                    <a:pt x="354" y="219"/>
                  </a:lnTo>
                  <a:lnTo>
                    <a:pt x="364" y="236"/>
                  </a:lnTo>
                  <a:lnTo>
                    <a:pt x="353" y="239"/>
                  </a:lnTo>
                  <a:lnTo>
                    <a:pt x="336" y="228"/>
                  </a:lnTo>
                  <a:lnTo>
                    <a:pt x="313" y="211"/>
                  </a:lnTo>
                  <a:lnTo>
                    <a:pt x="290" y="207"/>
                  </a:lnTo>
                  <a:lnTo>
                    <a:pt x="238" y="203"/>
                  </a:lnTo>
                  <a:lnTo>
                    <a:pt x="224" y="197"/>
                  </a:lnTo>
                  <a:lnTo>
                    <a:pt x="210" y="186"/>
                  </a:lnTo>
                  <a:lnTo>
                    <a:pt x="193" y="183"/>
                  </a:lnTo>
                  <a:lnTo>
                    <a:pt x="140" y="194"/>
                  </a:lnTo>
                  <a:lnTo>
                    <a:pt x="102" y="194"/>
                  </a:lnTo>
                  <a:lnTo>
                    <a:pt x="74" y="210"/>
                  </a:lnTo>
                  <a:lnTo>
                    <a:pt x="56" y="218"/>
                  </a:lnTo>
                  <a:lnTo>
                    <a:pt x="38" y="175"/>
                  </a:lnTo>
                  <a:lnTo>
                    <a:pt x="29" y="153"/>
                  </a:lnTo>
                  <a:lnTo>
                    <a:pt x="10" y="125"/>
                  </a:lnTo>
                  <a:lnTo>
                    <a:pt x="0" y="114"/>
                  </a:lnTo>
                  <a:lnTo>
                    <a:pt x="0" y="97"/>
                  </a:lnTo>
                  <a:lnTo>
                    <a:pt x="13" y="92"/>
                  </a:lnTo>
                  <a:lnTo>
                    <a:pt x="49" y="81"/>
                  </a:lnTo>
                  <a:lnTo>
                    <a:pt x="99" y="72"/>
                  </a:lnTo>
                  <a:lnTo>
                    <a:pt x="505" y="35"/>
                  </a:lnTo>
                  <a:lnTo>
                    <a:pt x="533" y="95"/>
                  </a:lnTo>
                  <a:lnTo>
                    <a:pt x="1036" y="64"/>
                  </a:lnTo>
                  <a:lnTo>
                    <a:pt x="1042" y="108"/>
                  </a:lnTo>
                  <a:lnTo>
                    <a:pt x="1077" y="108"/>
                  </a:lnTo>
                  <a:lnTo>
                    <a:pt x="1066" y="0"/>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03" name="Freeform 37">
              <a:extLst>
                <a:ext uri="{FF2B5EF4-FFF2-40B4-BE49-F238E27FC236}">
                  <a16:creationId xmlns:a16="http://schemas.microsoft.com/office/drawing/2014/main" id="{87021783-65DA-689A-4438-65E2B73DA604}"/>
                </a:ext>
              </a:extLst>
            </p:cNvPr>
            <p:cNvSpPr>
              <a:spLocks/>
            </p:cNvSpPr>
            <p:nvPr/>
          </p:nvSpPr>
          <p:spPr bwMode="auto">
            <a:xfrm>
              <a:off x="7719962" y="4174679"/>
              <a:ext cx="673008" cy="620521"/>
            </a:xfrm>
            <a:custGeom>
              <a:avLst/>
              <a:gdLst/>
              <a:ahLst/>
              <a:cxnLst>
                <a:cxn ang="0">
                  <a:pos x="969" y="808"/>
                </a:cxn>
                <a:cxn ang="0">
                  <a:pos x="940" y="802"/>
                </a:cxn>
                <a:cxn ang="0">
                  <a:pos x="880" y="765"/>
                </a:cxn>
                <a:cxn ang="0">
                  <a:pos x="836" y="734"/>
                </a:cxn>
                <a:cxn ang="0">
                  <a:pos x="854" y="713"/>
                </a:cxn>
                <a:cxn ang="0">
                  <a:pos x="915" y="705"/>
                </a:cxn>
                <a:cxn ang="0">
                  <a:pos x="891" y="647"/>
                </a:cxn>
                <a:cxn ang="0">
                  <a:pos x="810" y="670"/>
                </a:cxn>
                <a:cxn ang="0">
                  <a:pos x="814" y="654"/>
                </a:cxn>
                <a:cxn ang="0">
                  <a:pos x="851" y="623"/>
                </a:cxn>
                <a:cxn ang="0">
                  <a:pos x="825" y="544"/>
                </a:cxn>
                <a:cxn ang="0">
                  <a:pos x="464" y="450"/>
                </a:cxn>
                <a:cxn ang="0">
                  <a:pos x="464" y="402"/>
                </a:cxn>
                <a:cxn ang="0">
                  <a:pos x="476" y="347"/>
                </a:cxn>
                <a:cxn ang="0">
                  <a:pos x="495" y="319"/>
                </a:cxn>
                <a:cxn ang="0">
                  <a:pos x="533" y="233"/>
                </a:cxn>
                <a:cxn ang="0">
                  <a:pos x="547" y="198"/>
                </a:cxn>
                <a:cxn ang="0">
                  <a:pos x="563" y="128"/>
                </a:cxn>
                <a:cxn ang="0">
                  <a:pos x="535" y="76"/>
                </a:cxn>
                <a:cxn ang="0">
                  <a:pos x="519" y="49"/>
                </a:cxn>
                <a:cxn ang="0">
                  <a:pos x="533" y="11"/>
                </a:cxn>
                <a:cxn ang="0">
                  <a:pos x="0" y="255"/>
                </a:cxn>
                <a:cxn ang="0">
                  <a:pos x="59" y="351"/>
                </a:cxn>
                <a:cxn ang="0">
                  <a:pos x="74" y="409"/>
                </a:cxn>
                <a:cxn ang="0">
                  <a:pos x="74" y="518"/>
                </a:cxn>
                <a:cxn ang="0">
                  <a:pos x="50" y="600"/>
                </a:cxn>
                <a:cxn ang="0">
                  <a:pos x="50" y="718"/>
                </a:cxn>
                <a:cxn ang="0">
                  <a:pos x="80" y="744"/>
                </a:cxn>
                <a:cxn ang="0">
                  <a:pos x="136" y="737"/>
                </a:cxn>
                <a:cxn ang="0">
                  <a:pos x="243" y="765"/>
                </a:cxn>
                <a:cxn ang="0">
                  <a:pos x="399" y="780"/>
                </a:cxn>
                <a:cxn ang="0">
                  <a:pos x="428" y="759"/>
                </a:cxn>
                <a:cxn ang="0">
                  <a:pos x="382" y="749"/>
                </a:cxn>
                <a:cxn ang="0">
                  <a:pos x="422" y="727"/>
                </a:cxn>
                <a:cxn ang="0">
                  <a:pos x="532" y="780"/>
                </a:cxn>
                <a:cxn ang="0">
                  <a:pos x="539" y="824"/>
                </a:cxn>
                <a:cxn ang="0">
                  <a:pos x="610" y="854"/>
                </a:cxn>
                <a:cxn ang="0">
                  <a:pos x="665" y="847"/>
                </a:cxn>
                <a:cxn ang="0">
                  <a:pos x="726" y="822"/>
                </a:cxn>
                <a:cxn ang="0">
                  <a:pos x="779" y="840"/>
                </a:cxn>
                <a:cxn ang="0">
                  <a:pos x="779" y="774"/>
                </a:cxn>
                <a:cxn ang="0">
                  <a:pos x="828" y="806"/>
                </a:cxn>
                <a:cxn ang="0">
                  <a:pos x="923" y="847"/>
                </a:cxn>
                <a:cxn ang="0">
                  <a:pos x="930" y="887"/>
                </a:cxn>
                <a:cxn ang="0">
                  <a:pos x="962" y="867"/>
                </a:cxn>
                <a:cxn ang="0">
                  <a:pos x="994" y="847"/>
                </a:cxn>
              </a:cxnLst>
              <a:rect l="0" t="0" r="r" b="b"/>
              <a:pathLst>
                <a:path w="1002" h="887">
                  <a:moveTo>
                    <a:pt x="991" y="820"/>
                  </a:moveTo>
                  <a:lnTo>
                    <a:pt x="983" y="812"/>
                  </a:lnTo>
                  <a:lnTo>
                    <a:pt x="969" y="808"/>
                  </a:lnTo>
                  <a:lnTo>
                    <a:pt x="961" y="808"/>
                  </a:lnTo>
                  <a:lnTo>
                    <a:pt x="950" y="808"/>
                  </a:lnTo>
                  <a:lnTo>
                    <a:pt x="940" y="802"/>
                  </a:lnTo>
                  <a:lnTo>
                    <a:pt x="915" y="788"/>
                  </a:lnTo>
                  <a:lnTo>
                    <a:pt x="903" y="781"/>
                  </a:lnTo>
                  <a:lnTo>
                    <a:pt x="880" y="765"/>
                  </a:lnTo>
                  <a:lnTo>
                    <a:pt x="866" y="755"/>
                  </a:lnTo>
                  <a:lnTo>
                    <a:pt x="853" y="747"/>
                  </a:lnTo>
                  <a:lnTo>
                    <a:pt x="836" y="734"/>
                  </a:lnTo>
                  <a:lnTo>
                    <a:pt x="828" y="727"/>
                  </a:lnTo>
                  <a:lnTo>
                    <a:pt x="840" y="719"/>
                  </a:lnTo>
                  <a:lnTo>
                    <a:pt x="854" y="713"/>
                  </a:lnTo>
                  <a:lnTo>
                    <a:pt x="880" y="713"/>
                  </a:lnTo>
                  <a:lnTo>
                    <a:pt x="887" y="705"/>
                  </a:lnTo>
                  <a:lnTo>
                    <a:pt x="915" y="705"/>
                  </a:lnTo>
                  <a:lnTo>
                    <a:pt x="922" y="695"/>
                  </a:lnTo>
                  <a:lnTo>
                    <a:pt x="905" y="665"/>
                  </a:lnTo>
                  <a:lnTo>
                    <a:pt x="891" y="647"/>
                  </a:lnTo>
                  <a:lnTo>
                    <a:pt x="884" y="647"/>
                  </a:lnTo>
                  <a:lnTo>
                    <a:pt x="830" y="668"/>
                  </a:lnTo>
                  <a:lnTo>
                    <a:pt x="810" y="670"/>
                  </a:lnTo>
                  <a:lnTo>
                    <a:pt x="796" y="672"/>
                  </a:lnTo>
                  <a:lnTo>
                    <a:pt x="797" y="663"/>
                  </a:lnTo>
                  <a:lnTo>
                    <a:pt x="814" y="654"/>
                  </a:lnTo>
                  <a:lnTo>
                    <a:pt x="832" y="647"/>
                  </a:lnTo>
                  <a:lnTo>
                    <a:pt x="848" y="636"/>
                  </a:lnTo>
                  <a:lnTo>
                    <a:pt x="851" y="623"/>
                  </a:lnTo>
                  <a:lnTo>
                    <a:pt x="851" y="605"/>
                  </a:lnTo>
                  <a:lnTo>
                    <a:pt x="841" y="563"/>
                  </a:lnTo>
                  <a:lnTo>
                    <a:pt x="825" y="544"/>
                  </a:lnTo>
                  <a:lnTo>
                    <a:pt x="811" y="520"/>
                  </a:lnTo>
                  <a:lnTo>
                    <a:pt x="816" y="436"/>
                  </a:lnTo>
                  <a:lnTo>
                    <a:pt x="464" y="450"/>
                  </a:lnTo>
                  <a:lnTo>
                    <a:pt x="457" y="429"/>
                  </a:lnTo>
                  <a:lnTo>
                    <a:pt x="458" y="412"/>
                  </a:lnTo>
                  <a:lnTo>
                    <a:pt x="464" y="402"/>
                  </a:lnTo>
                  <a:lnTo>
                    <a:pt x="476" y="387"/>
                  </a:lnTo>
                  <a:lnTo>
                    <a:pt x="476" y="361"/>
                  </a:lnTo>
                  <a:lnTo>
                    <a:pt x="476" y="347"/>
                  </a:lnTo>
                  <a:lnTo>
                    <a:pt x="481" y="336"/>
                  </a:lnTo>
                  <a:lnTo>
                    <a:pt x="489" y="326"/>
                  </a:lnTo>
                  <a:lnTo>
                    <a:pt x="495" y="319"/>
                  </a:lnTo>
                  <a:lnTo>
                    <a:pt x="497" y="278"/>
                  </a:lnTo>
                  <a:lnTo>
                    <a:pt x="510" y="269"/>
                  </a:lnTo>
                  <a:lnTo>
                    <a:pt x="533" y="233"/>
                  </a:lnTo>
                  <a:lnTo>
                    <a:pt x="539" y="222"/>
                  </a:lnTo>
                  <a:lnTo>
                    <a:pt x="535" y="198"/>
                  </a:lnTo>
                  <a:lnTo>
                    <a:pt x="547" y="198"/>
                  </a:lnTo>
                  <a:lnTo>
                    <a:pt x="563" y="185"/>
                  </a:lnTo>
                  <a:lnTo>
                    <a:pt x="567" y="147"/>
                  </a:lnTo>
                  <a:lnTo>
                    <a:pt x="563" y="128"/>
                  </a:lnTo>
                  <a:lnTo>
                    <a:pt x="540" y="115"/>
                  </a:lnTo>
                  <a:lnTo>
                    <a:pt x="540" y="104"/>
                  </a:lnTo>
                  <a:lnTo>
                    <a:pt x="535" y="76"/>
                  </a:lnTo>
                  <a:lnTo>
                    <a:pt x="539" y="68"/>
                  </a:lnTo>
                  <a:lnTo>
                    <a:pt x="533" y="61"/>
                  </a:lnTo>
                  <a:lnTo>
                    <a:pt x="519" y="49"/>
                  </a:lnTo>
                  <a:lnTo>
                    <a:pt x="535" y="39"/>
                  </a:lnTo>
                  <a:lnTo>
                    <a:pt x="539" y="26"/>
                  </a:lnTo>
                  <a:lnTo>
                    <a:pt x="533" y="11"/>
                  </a:lnTo>
                  <a:lnTo>
                    <a:pt x="519" y="0"/>
                  </a:lnTo>
                  <a:lnTo>
                    <a:pt x="0" y="14"/>
                  </a:lnTo>
                  <a:lnTo>
                    <a:pt x="0" y="255"/>
                  </a:lnTo>
                  <a:lnTo>
                    <a:pt x="37" y="291"/>
                  </a:lnTo>
                  <a:lnTo>
                    <a:pt x="37" y="301"/>
                  </a:lnTo>
                  <a:lnTo>
                    <a:pt x="59" y="351"/>
                  </a:lnTo>
                  <a:lnTo>
                    <a:pt x="68" y="364"/>
                  </a:lnTo>
                  <a:lnTo>
                    <a:pt x="68" y="396"/>
                  </a:lnTo>
                  <a:lnTo>
                    <a:pt x="74" y="409"/>
                  </a:lnTo>
                  <a:lnTo>
                    <a:pt x="82" y="455"/>
                  </a:lnTo>
                  <a:lnTo>
                    <a:pt x="89" y="487"/>
                  </a:lnTo>
                  <a:lnTo>
                    <a:pt x="74" y="518"/>
                  </a:lnTo>
                  <a:lnTo>
                    <a:pt x="56" y="558"/>
                  </a:lnTo>
                  <a:lnTo>
                    <a:pt x="55" y="576"/>
                  </a:lnTo>
                  <a:lnTo>
                    <a:pt x="50" y="600"/>
                  </a:lnTo>
                  <a:lnTo>
                    <a:pt x="64" y="644"/>
                  </a:lnTo>
                  <a:lnTo>
                    <a:pt x="66" y="661"/>
                  </a:lnTo>
                  <a:lnTo>
                    <a:pt x="50" y="718"/>
                  </a:lnTo>
                  <a:lnTo>
                    <a:pt x="35" y="744"/>
                  </a:lnTo>
                  <a:lnTo>
                    <a:pt x="55" y="744"/>
                  </a:lnTo>
                  <a:lnTo>
                    <a:pt x="80" y="744"/>
                  </a:lnTo>
                  <a:lnTo>
                    <a:pt x="99" y="737"/>
                  </a:lnTo>
                  <a:lnTo>
                    <a:pt x="116" y="737"/>
                  </a:lnTo>
                  <a:lnTo>
                    <a:pt x="136" y="737"/>
                  </a:lnTo>
                  <a:lnTo>
                    <a:pt x="188" y="744"/>
                  </a:lnTo>
                  <a:lnTo>
                    <a:pt x="216" y="751"/>
                  </a:lnTo>
                  <a:lnTo>
                    <a:pt x="243" y="765"/>
                  </a:lnTo>
                  <a:lnTo>
                    <a:pt x="282" y="780"/>
                  </a:lnTo>
                  <a:lnTo>
                    <a:pt x="349" y="780"/>
                  </a:lnTo>
                  <a:lnTo>
                    <a:pt x="399" y="780"/>
                  </a:lnTo>
                  <a:lnTo>
                    <a:pt x="433" y="780"/>
                  </a:lnTo>
                  <a:lnTo>
                    <a:pt x="440" y="772"/>
                  </a:lnTo>
                  <a:lnTo>
                    <a:pt x="428" y="759"/>
                  </a:lnTo>
                  <a:lnTo>
                    <a:pt x="403" y="759"/>
                  </a:lnTo>
                  <a:lnTo>
                    <a:pt x="393" y="759"/>
                  </a:lnTo>
                  <a:lnTo>
                    <a:pt x="382" y="749"/>
                  </a:lnTo>
                  <a:lnTo>
                    <a:pt x="386" y="737"/>
                  </a:lnTo>
                  <a:lnTo>
                    <a:pt x="399" y="727"/>
                  </a:lnTo>
                  <a:lnTo>
                    <a:pt x="422" y="727"/>
                  </a:lnTo>
                  <a:lnTo>
                    <a:pt x="461" y="741"/>
                  </a:lnTo>
                  <a:lnTo>
                    <a:pt x="499" y="772"/>
                  </a:lnTo>
                  <a:lnTo>
                    <a:pt x="532" y="780"/>
                  </a:lnTo>
                  <a:lnTo>
                    <a:pt x="557" y="769"/>
                  </a:lnTo>
                  <a:lnTo>
                    <a:pt x="550" y="791"/>
                  </a:lnTo>
                  <a:lnTo>
                    <a:pt x="539" y="824"/>
                  </a:lnTo>
                  <a:lnTo>
                    <a:pt x="550" y="836"/>
                  </a:lnTo>
                  <a:lnTo>
                    <a:pt x="581" y="854"/>
                  </a:lnTo>
                  <a:lnTo>
                    <a:pt x="610" y="854"/>
                  </a:lnTo>
                  <a:lnTo>
                    <a:pt x="632" y="867"/>
                  </a:lnTo>
                  <a:lnTo>
                    <a:pt x="653" y="867"/>
                  </a:lnTo>
                  <a:lnTo>
                    <a:pt x="665" y="847"/>
                  </a:lnTo>
                  <a:lnTo>
                    <a:pt x="686" y="822"/>
                  </a:lnTo>
                  <a:lnTo>
                    <a:pt x="703" y="816"/>
                  </a:lnTo>
                  <a:lnTo>
                    <a:pt x="726" y="822"/>
                  </a:lnTo>
                  <a:lnTo>
                    <a:pt x="747" y="852"/>
                  </a:lnTo>
                  <a:lnTo>
                    <a:pt x="771" y="852"/>
                  </a:lnTo>
                  <a:lnTo>
                    <a:pt x="779" y="840"/>
                  </a:lnTo>
                  <a:lnTo>
                    <a:pt x="769" y="798"/>
                  </a:lnTo>
                  <a:lnTo>
                    <a:pt x="769" y="783"/>
                  </a:lnTo>
                  <a:lnTo>
                    <a:pt x="779" y="774"/>
                  </a:lnTo>
                  <a:lnTo>
                    <a:pt x="804" y="774"/>
                  </a:lnTo>
                  <a:lnTo>
                    <a:pt x="828" y="783"/>
                  </a:lnTo>
                  <a:lnTo>
                    <a:pt x="828" y="806"/>
                  </a:lnTo>
                  <a:lnTo>
                    <a:pt x="865" y="811"/>
                  </a:lnTo>
                  <a:lnTo>
                    <a:pt x="903" y="827"/>
                  </a:lnTo>
                  <a:lnTo>
                    <a:pt x="923" y="847"/>
                  </a:lnTo>
                  <a:lnTo>
                    <a:pt x="915" y="859"/>
                  </a:lnTo>
                  <a:lnTo>
                    <a:pt x="911" y="887"/>
                  </a:lnTo>
                  <a:lnTo>
                    <a:pt x="930" y="887"/>
                  </a:lnTo>
                  <a:lnTo>
                    <a:pt x="937" y="866"/>
                  </a:lnTo>
                  <a:lnTo>
                    <a:pt x="951" y="855"/>
                  </a:lnTo>
                  <a:lnTo>
                    <a:pt x="962" y="867"/>
                  </a:lnTo>
                  <a:lnTo>
                    <a:pt x="971" y="874"/>
                  </a:lnTo>
                  <a:lnTo>
                    <a:pt x="980" y="860"/>
                  </a:lnTo>
                  <a:lnTo>
                    <a:pt x="994" y="847"/>
                  </a:lnTo>
                  <a:lnTo>
                    <a:pt x="1002" y="837"/>
                  </a:lnTo>
                  <a:lnTo>
                    <a:pt x="991" y="820"/>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04" name="Freeform 38">
              <a:extLst>
                <a:ext uri="{FF2B5EF4-FFF2-40B4-BE49-F238E27FC236}">
                  <a16:creationId xmlns:a16="http://schemas.microsoft.com/office/drawing/2014/main" id="{DA892A97-B108-04EA-04E9-3E7C0DE89B6F}"/>
                </a:ext>
              </a:extLst>
            </p:cNvPr>
            <p:cNvSpPr>
              <a:spLocks/>
            </p:cNvSpPr>
            <p:nvPr/>
          </p:nvSpPr>
          <p:spPr bwMode="auto">
            <a:xfrm>
              <a:off x="7639362" y="3617260"/>
              <a:ext cx="600468" cy="565831"/>
            </a:xfrm>
            <a:custGeom>
              <a:avLst/>
              <a:gdLst/>
              <a:ahLst/>
              <a:cxnLst>
                <a:cxn ang="0">
                  <a:pos x="34" y="678"/>
                </a:cxn>
                <a:cxn ang="0">
                  <a:pos x="19" y="665"/>
                </a:cxn>
                <a:cxn ang="0">
                  <a:pos x="37" y="679"/>
                </a:cxn>
                <a:cxn ang="0">
                  <a:pos x="51" y="685"/>
                </a:cxn>
                <a:cxn ang="0">
                  <a:pos x="64" y="676"/>
                </a:cxn>
                <a:cxn ang="0">
                  <a:pos x="120" y="682"/>
                </a:cxn>
                <a:cxn ang="0">
                  <a:pos x="120" y="807"/>
                </a:cxn>
                <a:cxn ang="0">
                  <a:pos x="639" y="793"/>
                </a:cxn>
                <a:cxn ang="0">
                  <a:pos x="641" y="794"/>
                </a:cxn>
                <a:cxn ang="0">
                  <a:pos x="653" y="765"/>
                </a:cxn>
                <a:cxn ang="0">
                  <a:pos x="658" y="749"/>
                </a:cxn>
                <a:cxn ang="0">
                  <a:pos x="649" y="733"/>
                </a:cxn>
                <a:cxn ang="0">
                  <a:pos x="651" y="701"/>
                </a:cxn>
                <a:cxn ang="0">
                  <a:pos x="653" y="687"/>
                </a:cxn>
                <a:cxn ang="0">
                  <a:pos x="644" y="672"/>
                </a:cxn>
                <a:cxn ang="0">
                  <a:pos x="635" y="667"/>
                </a:cxn>
                <a:cxn ang="0">
                  <a:pos x="635" y="653"/>
                </a:cxn>
                <a:cxn ang="0">
                  <a:pos x="642" y="646"/>
                </a:cxn>
                <a:cxn ang="0">
                  <a:pos x="639" y="638"/>
                </a:cxn>
                <a:cxn ang="0">
                  <a:pos x="645" y="619"/>
                </a:cxn>
                <a:cxn ang="0">
                  <a:pos x="663" y="603"/>
                </a:cxn>
                <a:cxn ang="0">
                  <a:pos x="669" y="603"/>
                </a:cxn>
                <a:cxn ang="0">
                  <a:pos x="667" y="586"/>
                </a:cxn>
                <a:cxn ang="0">
                  <a:pos x="673" y="565"/>
                </a:cxn>
                <a:cxn ang="0">
                  <a:pos x="683" y="551"/>
                </a:cxn>
                <a:cxn ang="0">
                  <a:pos x="677" y="546"/>
                </a:cxn>
                <a:cxn ang="0">
                  <a:pos x="680" y="522"/>
                </a:cxn>
                <a:cxn ang="0">
                  <a:pos x="699" y="506"/>
                </a:cxn>
                <a:cxn ang="0">
                  <a:pos x="727" y="472"/>
                </a:cxn>
                <a:cxn ang="0">
                  <a:pos x="742" y="449"/>
                </a:cxn>
                <a:cxn ang="0">
                  <a:pos x="739" y="427"/>
                </a:cxn>
                <a:cxn ang="0">
                  <a:pos x="749" y="396"/>
                </a:cxn>
                <a:cxn ang="0">
                  <a:pos x="760" y="396"/>
                </a:cxn>
                <a:cxn ang="0">
                  <a:pos x="767" y="386"/>
                </a:cxn>
                <a:cxn ang="0">
                  <a:pos x="773" y="370"/>
                </a:cxn>
                <a:cxn ang="0">
                  <a:pos x="789" y="359"/>
                </a:cxn>
                <a:cxn ang="0">
                  <a:pos x="803" y="346"/>
                </a:cxn>
                <a:cxn ang="0">
                  <a:pos x="800" y="331"/>
                </a:cxn>
                <a:cxn ang="0">
                  <a:pos x="809" y="320"/>
                </a:cxn>
                <a:cxn ang="0">
                  <a:pos x="823" y="296"/>
                </a:cxn>
                <a:cxn ang="0">
                  <a:pos x="821" y="263"/>
                </a:cxn>
                <a:cxn ang="0">
                  <a:pos x="823" y="236"/>
                </a:cxn>
                <a:cxn ang="0">
                  <a:pos x="838" y="214"/>
                </a:cxn>
                <a:cxn ang="0">
                  <a:pos x="857" y="200"/>
                </a:cxn>
                <a:cxn ang="0">
                  <a:pos x="859" y="193"/>
                </a:cxn>
                <a:cxn ang="0">
                  <a:pos x="862" y="182"/>
                </a:cxn>
                <a:cxn ang="0">
                  <a:pos x="863" y="159"/>
                </a:cxn>
                <a:cxn ang="0">
                  <a:pos x="874" y="155"/>
                </a:cxn>
                <a:cxn ang="0">
                  <a:pos x="887" y="139"/>
                </a:cxn>
                <a:cxn ang="0">
                  <a:pos x="891" y="132"/>
                </a:cxn>
                <a:cxn ang="0">
                  <a:pos x="895" y="123"/>
                </a:cxn>
                <a:cxn ang="0">
                  <a:pos x="895" y="103"/>
                </a:cxn>
                <a:cxn ang="0">
                  <a:pos x="759" y="113"/>
                </a:cxn>
                <a:cxn ang="0">
                  <a:pos x="812" y="32"/>
                </a:cxn>
                <a:cxn ang="0">
                  <a:pos x="806" y="0"/>
                </a:cxn>
                <a:cxn ang="0">
                  <a:pos x="0" y="20"/>
                </a:cxn>
                <a:cxn ang="0">
                  <a:pos x="39" y="257"/>
                </a:cxn>
                <a:cxn ang="0">
                  <a:pos x="34" y="678"/>
                </a:cxn>
              </a:cxnLst>
              <a:rect l="0" t="0" r="r" b="b"/>
              <a:pathLst>
                <a:path w="895" h="807">
                  <a:moveTo>
                    <a:pt x="34" y="678"/>
                  </a:moveTo>
                  <a:lnTo>
                    <a:pt x="19" y="665"/>
                  </a:lnTo>
                  <a:lnTo>
                    <a:pt x="37" y="679"/>
                  </a:lnTo>
                  <a:lnTo>
                    <a:pt x="51" y="685"/>
                  </a:lnTo>
                  <a:lnTo>
                    <a:pt x="64" y="676"/>
                  </a:lnTo>
                  <a:lnTo>
                    <a:pt x="120" y="682"/>
                  </a:lnTo>
                  <a:lnTo>
                    <a:pt x="120" y="807"/>
                  </a:lnTo>
                  <a:lnTo>
                    <a:pt x="639" y="793"/>
                  </a:lnTo>
                  <a:lnTo>
                    <a:pt x="641" y="794"/>
                  </a:lnTo>
                  <a:lnTo>
                    <a:pt x="653" y="765"/>
                  </a:lnTo>
                  <a:lnTo>
                    <a:pt x="658" y="749"/>
                  </a:lnTo>
                  <a:lnTo>
                    <a:pt x="649" y="733"/>
                  </a:lnTo>
                  <a:lnTo>
                    <a:pt x="651" y="701"/>
                  </a:lnTo>
                  <a:lnTo>
                    <a:pt x="653" y="687"/>
                  </a:lnTo>
                  <a:lnTo>
                    <a:pt x="644" y="672"/>
                  </a:lnTo>
                  <a:lnTo>
                    <a:pt x="635" y="667"/>
                  </a:lnTo>
                  <a:lnTo>
                    <a:pt x="635" y="653"/>
                  </a:lnTo>
                  <a:lnTo>
                    <a:pt x="642" y="646"/>
                  </a:lnTo>
                  <a:lnTo>
                    <a:pt x="639" y="638"/>
                  </a:lnTo>
                  <a:lnTo>
                    <a:pt x="645" y="619"/>
                  </a:lnTo>
                  <a:lnTo>
                    <a:pt x="663" y="603"/>
                  </a:lnTo>
                  <a:lnTo>
                    <a:pt x="669" y="603"/>
                  </a:lnTo>
                  <a:lnTo>
                    <a:pt x="667" y="586"/>
                  </a:lnTo>
                  <a:lnTo>
                    <a:pt x="673" y="565"/>
                  </a:lnTo>
                  <a:lnTo>
                    <a:pt x="683" y="551"/>
                  </a:lnTo>
                  <a:lnTo>
                    <a:pt x="677" y="546"/>
                  </a:lnTo>
                  <a:lnTo>
                    <a:pt x="680" y="522"/>
                  </a:lnTo>
                  <a:lnTo>
                    <a:pt x="699" y="506"/>
                  </a:lnTo>
                  <a:lnTo>
                    <a:pt x="727" y="472"/>
                  </a:lnTo>
                  <a:lnTo>
                    <a:pt x="742" y="449"/>
                  </a:lnTo>
                  <a:lnTo>
                    <a:pt x="739" y="427"/>
                  </a:lnTo>
                  <a:lnTo>
                    <a:pt x="749" y="396"/>
                  </a:lnTo>
                  <a:lnTo>
                    <a:pt x="760" y="396"/>
                  </a:lnTo>
                  <a:lnTo>
                    <a:pt x="767" y="386"/>
                  </a:lnTo>
                  <a:lnTo>
                    <a:pt x="773" y="370"/>
                  </a:lnTo>
                  <a:lnTo>
                    <a:pt x="789" y="359"/>
                  </a:lnTo>
                  <a:lnTo>
                    <a:pt x="803" y="346"/>
                  </a:lnTo>
                  <a:lnTo>
                    <a:pt x="800" y="331"/>
                  </a:lnTo>
                  <a:lnTo>
                    <a:pt x="809" y="320"/>
                  </a:lnTo>
                  <a:lnTo>
                    <a:pt x="823" y="296"/>
                  </a:lnTo>
                  <a:lnTo>
                    <a:pt x="821" y="263"/>
                  </a:lnTo>
                  <a:lnTo>
                    <a:pt x="823" y="236"/>
                  </a:lnTo>
                  <a:lnTo>
                    <a:pt x="838" y="214"/>
                  </a:lnTo>
                  <a:lnTo>
                    <a:pt x="857" y="200"/>
                  </a:lnTo>
                  <a:lnTo>
                    <a:pt x="859" y="193"/>
                  </a:lnTo>
                  <a:lnTo>
                    <a:pt x="862" y="182"/>
                  </a:lnTo>
                  <a:lnTo>
                    <a:pt x="863" y="159"/>
                  </a:lnTo>
                  <a:lnTo>
                    <a:pt x="874" y="155"/>
                  </a:lnTo>
                  <a:lnTo>
                    <a:pt x="887" y="139"/>
                  </a:lnTo>
                  <a:lnTo>
                    <a:pt x="891" y="132"/>
                  </a:lnTo>
                  <a:lnTo>
                    <a:pt x="895" y="123"/>
                  </a:lnTo>
                  <a:lnTo>
                    <a:pt x="895" y="103"/>
                  </a:lnTo>
                  <a:lnTo>
                    <a:pt x="759" y="113"/>
                  </a:lnTo>
                  <a:lnTo>
                    <a:pt x="812" y="32"/>
                  </a:lnTo>
                  <a:lnTo>
                    <a:pt x="806" y="0"/>
                  </a:lnTo>
                  <a:lnTo>
                    <a:pt x="0" y="20"/>
                  </a:lnTo>
                  <a:lnTo>
                    <a:pt x="39" y="257"/>
                  </a:lnTo>
                  <a:lnTo>
                    <a:pt x="34" y="678"/>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05" name="Freeform 39">
              <a:extLst>
                <a:ext uri="{FF2B5EF4-FFF2-40B4-BE49-F238E27FC236}">
                  <a16:creationId xmlns:a16="http://schemas.microsoft.com/office/drawing/2014/main" id="{E59AB82D-2962-184D-9F8B-8F2E7551F4CB}"/>
                </a:ext>
              </a:extLst>
            </p:cNvPr>
            <p:cNvSpPr>
              <a:spLocks/>
            </p:cNvSpPr>
            <p:nvPr/>
          </p:nvSpPr>
          <p:spPr bwMode="auto">
            <a:xfrm>
              <a:off x="8177364" y="3501570"/>
              <a:ext cx="1019586" cy="349175"/>
            </a:xfrm>
            <a:custGeom>
              <a:avLst/>
              <a:gdLst/>
              <a:ahLst/>
              <a:cxnLst>
                <a:cxn ang="0">
                  <a:pos x="898" y="66"/>
                </a:cxn>
                <a:cxn ang="0">
                  <a:pos x="388" y="96"/>
                </a:cxn>
                <a:cxn ang="0">
                  <a:pos x="395" y="143"/>
                </a:cxn>
                <a:cxn ang="0">
                  <a:pos x="123" y="147"/>
                </a:cxn>
                <a:cxn ang="0">
                  <a:pos x="114" y="153"/>
                </a:cxn>
                <a:cxn ang="0">
                  <a:pos x="111" y="165"/>
                </a:cxn>
                <a:cxn ang="0">
                  <a:pos x="114" y="179"/>
                </a:cxn>
                <a:cxn ang="0">
                  <a:pos x="110" y="195"/>
                </a:cxn>
                <a:cxn ang="0">
                  <a:pos x="100" y="200"/>
                </a:cxn>
                <a:cxn ang="0">
                  <a:pos x="95" y="210"/>
                </a:cxn>
                <a:cxn ang="0">
                  <a:pos x="100" y="214"/>
                </a:cxn>
                <a:cxn ang="0">
                  <a:pos x="100" y="214"/>
                </a:cxn>
                <a:cxn ang="0">
                  <a:pos x="110" y="232"/>
                </a:cxn>
                <a:cxn ang="0">
                  <a:pos x="110" y="232"/>
                </a:cxn>
                <a:cxn ang="0">
                  <a:pos x="110" y="236"/>
                </a:cxn>
                <a:cxn ang="0">
                  <a:pos x="107" y="239"/>
                </a:cxn>
                <a:cxn ang="0">
                  <a:pos x="103" y="243"/>
                </a:cxn>
                <a:cxn ang="0">
                  <a:pos x="95" y="254"/>
                </a:cxn>
                <a:cxn ang="0">
                  <a:pos x="92" y="268"/>
                </a:cxn>
                <a:cxn ang="0">
                  <a:pos x="95" y="268"/>
                </a:cxn>
                <a:cxn ang="0">
                  <a:pos x="95" y="288"/>
                </a:cxn>
                <a:cxn ang="0">
                  <a:pos x="91" y="297"/>
                </a:cxn>
                <a:cxn ang="0">
                  <a:pos x="87" y="304"/>
                </a:cxn>
                <a:cxn ang="0">
                  <a:pos x="74" y="320"/>
                </a:cxn>
                <a:cxn ang="0">
                  <a:pos x="63" y="324"/>
                </a:cxn>
                <a:cxn ang="0">
                  <a:pos x="62" y="347"/>
                </a:cxn>
                <a:cxn ang="0">
                  <a:pos x="59" y="358"/>
                </a:cxn>
                <a:cxn ang="0">
                  <a:pos x="57" y="365"/>
                </a:cxn>
                <a:cxn ang="0">
                  <a:pos x="38" y="379"/>
                </a:cxn>
                <a:cxn ang="0">
                  <a:pos x="23" y="401"/>
                </a:cxn>
                <a:cxn ang="0">
                  <a:pos x="21" y="428"/>
                </a:cxn>
                <a:cxn ang="0">
                  <a:pos x="23" y="461"/>
                </a:cxn>
                <a:cxn ang="0">
                  <a:pos x="9" y="485"/>
                </a:cxn>
                <a:cxn ang="0">
                  <a:pos x="0" y="496"/>
                </a:cxn>
                <a:cxn ang="0">
                  <a:pos x="0" y="497"/>
                </a:cxn>
                <a:cxn ang="0">
                  <a:pos x="1083" y="414"/>
                </a:cxn>
                <a:cxn ang="0">
                  <a:pos x="1083" y="411"/>
                </a:cxn>
                <a:cxn ang="0">
                  <a:pos x="1083" y="407"/>
                </a:cxn>
                <a:cxn ang="0">
                  <a:pos x="1084" y="379"/>
                </a:cxn>
                <a:cxn ang="0">
                  <a:pos x="1086" y="367"/>
                </a:cxn>
                <a:cxn ang="0">
                  <a:pos x="1105" y="347"/>
                </a:cxn>
                <a:cxn ang="0">
                  <a:pos x="1120" y="347"/>
                </a:cxn>
                <a:cxn ang="0">
                  <a:pos x="1136" y="333"/>
                </a:cxn>
                <a:cxn ang="0">
                  <a:pos x="1133" y="317"/>
                </a:cxn>
                <a:cxn ang="0">
                  <a:pos x="1147" y="297"/>
                </a:cxn>
                <a:cxn ang="0">
                  <a:pos x="1304" y="203"/>
                </a:cxn>
                <a:cxn ang="0">
                  <a:pos x="1327" y="189"/>
                </a:cxn>
                <a:cxn ang="0">
                  <a:pos x="1337" y="172"/>
                </a:cxn>
                <a:cxn ang="0">
                  <a:pos x="1355" y="143"/>
                </a:cxn>
                <a:cxn ang="0">
                  <a:pos x="1367" y="142"/>
                </a:cxn>
                <a:cxn ang="0">
                  <a:pos x="1381" y="163"/>
                </a:cxn>
                <a:cxn ang="0">
                  <a:pos x="1402" y="143"/>
                </a:cxn>
                <a:cxn ang="0">
                  <a:pos x="1427" y="115"/>
                </a:cxn>
                <a:cxn ang="0">
                  <a:pos x="1478" y="106"/>
                </a:cxn>
                <a:cxn ang="0">
                  <a:pos x="1481" y="86"/>
                </a:cxn>
                <a:cxn ang="0">
                  <a:pos x="1496" y="63"/>
                </a:cxn>
                <a:cxn ang="0">
                  <a:pos x="1513" y="53"/>
                </a:cxn>
                <a:cxn ang="0">
                  <a:pos x="1520" y="56"/>
                </a:cxn>
                <a:cxn ang="0">
                  <a:pos x="1520" y="0"/>
                </a:cxn>
                <a:cxn ang="0">
                  <a:pos x="898" y="66"/>
                </a:cxn>
              </a:cxnLst>
              <a:rect l="0" t="0" r="r" b="b"/>
              <a:pathLst>
                <a:path w="1520" h="497">
                  <a:moveTo>
                    <a:pt x="898" y="66"/>
                  </a:moveTo>
                  <a:lnTo>
                    <a:pt x="388" y="96"/>
                  </a:lnTo>
                  <a:lnTo>
                    <a:pt x="395" y="143"/>
                  </a:lnTo>
                  <a:lnTo>
                    <a:pt x="123" y="147"/>
                  </a:lnTo>
                  <a:lnTo>
                    <a:pt x="114" y="153"/>
                  </a:lnTo>
                  <a:lnTo>
                    <a:pt x="111" y="165"/>
                  </a:lnTo>
                  <a:lnTo>
                    <a:pt x="114" y="179"/>
                  </a:lnTo>
                  <a:lnTo>
                    <a:pt x="110" y="195"/>
                  </a:lnTo>
                  <a:lnTo>
                    <a:pt x="100" y="200"/>
                  </a:lnTo>
                  <a:lnTo>
                    <a:pt x="95" y="210"/>
                  </a:lnTo>
                  <a:lnTo>
                    <a:pt x="100" y="214"/>
                  </a:lnTo>
                  <a:lnTo>
                    <a:pt x="100" y="214"/>
                  </a:lnTo>
                  <a:lnTo>
                    <a:pt x="110" y="232"/>
                  </a:lnTo>
                  <a:lnTo>
                    <a:pt x="110" y="232"/>
                  </a:lnTo>
                  <a:lnTo>
                    <a:pt x="110" y="236"/>
                  </a:lnTo>
                  <a:lnTo>
                    <a:pt x="107" y="239"/>
                  </a:lnTo>
                  <a:lnTo>
                    <a:pt x="103" y="243"/>
                  </a:lnTo>
                  <a:lnTo>
                    <a:pt x="95" y="254"/>
                  </a:lnTo>
                  <a:lnTo>
                    <a:pt x="92" y="268"/>
                  </a:lnTo>
                  <a:lnTo>
                    <a:pt x="95" y="268"/>
                  </a:lnTo>
                  <a:lnTo>
                    <a:pt x="95" y="288"/>
                  </a:lnTo>
                  <a:lnTo>
                    <a:pt x="91" y="297"/>
                  </a:lnTo>
                  <a:lnTo>
                    <a:pt x="87" y="304"/>
                  </a:lnTo>
                  <a:lnTo>
                    <a:pt x="74" y="320"/>
                  </a:lnTo>
                  <a:lnTo>
                    <a:pt x="63" y="324"/>
                  </a:lnTo>
                  <a:lnTo>
                    <a:pt x="62" y="347"/>
                  </a:lnTo>
                  <a:lnTo>
                    <a:pt x="59" y="358"/>
                  </a:lnTo>
                  <a:lnTo>
                    <a:pt x="57" y="365"/>
                  </a:lnTo>
                  <a:lnTo>
                    <a:pt x="38" y="379"/>
                  </a:lnTo>
                  <a:lnTo>
                    <a:pt x="23" y="401"/>
                  </a:lnTo>
                  <a:lnTo>
                    <a:pt x="21" y="428"/>
                  </a:lnTo>
                  <a:lnTo>
                    <a:pt x="23" y="461"/>
                  </a:lnTo>
                  <a:lnTo>
                    <a:pt x="9" y="485"/>
                  </a:lnTo>
                  <a:lnTo>
                    <a:pt x="0" y="496"/>
                  </a:lnTo>
                  <a:lnTo>
                    <a:pt x="0" y="497"/>
                  </a:lnTo>
                  <a:lnTo>
                    <a:pt x="1083" y="414"/>
                  </a:lnTo>
                  <a:lnTo>
                    <a:pt x="1083" y="411"/>
                  </a:lnTo>
                  <a:lnTo>
                    <a:pt x="1083" y="407"/>
                  </a:lnTo>
                  <a:lnTo>
                    <a:pt x="1084" y="379"/>
                  </a:lnTo>
                  <a:lnTo>
                    <a:pt x="1086" y="367"/>
                  </a:lnTo>
                  <a:lnTo>
                    <a:pt x="1105" y="347"/>
                  </a:lnTo>
                  <a:lnTo>
                    <a:pt x="1120" y="347"/>
                  </a:lnTo>
                  <a:lnTo>
                    <a:pt x="1136" y="333"/>
                  </a:lnTo>
                  <a:lnTo>
                    <a:pt x="1133" y="317"/>
                  </a:lnTo>
                  <a:lnTo>
                    <a:pt x="1147" y="297"/>
                  </a:lnTo>
                  <a:lnTo>
                    <a:pt x="1304" y="203"/>
                  </a:lnTo>
                  <a:lnTo>
                    <a:pt x="1327" y="189"/>
                  </a:lnTo>
                  <a:lnTo>
                    <a:pt x="1337" y="172"/>
                  </a:lnTo>
                  <a:lnTo>
                    <a:pt x="1355" y="143"/>
                  </a:lnTo>
                  <a:lnTo>
                    <a:pt x="1367" y="142"/>
                  </a:lnTo>
                  <a:lnTo>
                    <a:pt x="1381" y="163"/>
                  </a:lnTo>
                  <a:lnTo>
                    <a:pt x="1402" y="143"/>
                  </a:lnTo>
                  <a:lnTo>
                    <a:pt x="1427" y="115"/>
                  </a:lnTo>
                  <a:lnTo>
                    <a:pt x="1478" y="106"/>
                  </a:lnTo>
                  <a:lnTo>
                    <a:pt x="1481" y="86"/>
                  </a:lnTo>
                  <a:lnTo>
                    <a:pt x="1496" y="63"/>
                  </a:lnTo>
                  <a:lnTo>
                    <a:pt x="1513" y="53"/>
                  </a:lnTo>
                  <a:lnTo>
                    <a:pt x="1520" y="56"/>
                  </a:lnTo>
                  <a:lnTo>
                    <a:pt x="1520" y="0"/>
                  </a:lnTo>
                  <a:lnTo>
                    <a:pt x="898" y="66"/>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06" name="Freeform 40">
              <a:extLst>
                <a:ext uri="{FF2B5EF4-FFF2-40B4-BE49-F238E27FC236}">
                  <a16:creationId xmlns:a16="http://schemas.microsoft.com/office/drawing/2014/main" id="{29607B6E-394D-9530-689E-B2B7324EE162}"/>
                </a:ext>
              </a:extLst>
            </p:cNvPr>
            <p:cNvSpPr>
              <a:spLocks/>
            </p:cNvSpPr>
            <p:nvPr/>
          </p:nvSpPr>
          <p:spPr bwMode="auto">
            <a:xfrm>
              <a:off x="8904777" y="3387982"/>
              <a:ext cx="1017571" cy="469072"/>
            </a:xfrm>
            <a:custGeom>
              <a:avLst/>
              <a:gdLst/>
              <a:ahLst/>
              <a:cxnLst>
                <a:cxn ang="0">
                  <a:pos x="1485" y="130"/>
                </a:cxn>
                <a:cxn ang="0">
                  <a:pos x="1465" y="176"/>
                </a:cxn>
                <a:cxn ang="0">
                  <a:pos x="1443" y="148"/>
                </a:cxn>
                <a:cxn ang="0">
                  <a:pos x="1393" y="140"/>
                </a:cxn>
                <a:cxn ang="0">
                  <a:pos x="1340" y="162"/>
                </a:cxn>
                <a:cxn ang="0">
                  <a:pos x="1324" y="149"/>
                </a:cxn>
                <a:cxn ang="0">
                  <a:pos x="1311" y="117"/>
                </a:cxn>
                <a:cxn ang="0">
                  <a:pos x="1307" y="83"/>
                </a:cxn>
                <a:cxn ang="0">
                  <a:pos x="1321" y="94"/>
                </a:cxn>
                <a:cxn ang="0">
                  <a:pos x="1346" y="134"/>
                </a:cxn>
                <a:cxn ang="0">
                  <a:pos x="1372" y="117"/>
                </a:cxn>
                <a:cxn ang="0">
                  <a:pos x="1415" y="99"/>
                </a:cxn>
                <a:cxn ang="0">
                  <a:pos x="1428" y="81"/>
                </a:cxn>
                <a:cxn ang="0">
                  <a:pos x="1420" y="73"/>
                </a:cxn>
                <a:cxn ang="0">
                  <a:pos x="1413" y="56"/>
                </a:cxn>
                <a:cxn ang="0">
                  <a:pos x="1451" y="52"/>
                </a:cxn>
                <a:cxn ang="0">
                  <a:pos x="1420" y="0"/>
                </a:cxn>
                <a:cxn ang="0">
                  <a:pos x="437" y="163"/>
                </a:cxn>
                <a:cxn ang="0">
                  <a:pos x="413" y="226"/>
                </a:cxn>
                <a:cxn ang="0">
                  <a:pos x="344" y="278"/>
                </a:cxn>
                <a:cxn ang="0">
                  <a:pos x="284" y="305"/>
                </a:cxn>
                <a:cxn ang="0">
                  <a:pos x="244" y="352"/>
                </a:cxn>
                <a:cxn ang="0">
                  <a:pos x="50" y="480"/>
                </a:cxn>
                <a:cxn ang="0">
                  <a:pos x="22" y="510"/>
                </a:cxn>
                <a:cxn ang="0">
                  <a:pos x="0" y="570"/>
                </a:cxn>
                <a:cxn ang="0">
                  <a:pos x="259" y="549"/>
                </a:cxn>
                <a:cxn ang="0">
                  <a:pos x="419" y="484"/>
                </a:cxn>
                <a:cxn ang="0">
                  <a:pos x="516" y="484"/>
                </a:cxn>
                <a:cxn ang="0">
                  <a:pos x="610" y="470"/>
                </a:cxn>
                <a:cxn ang="0">
                  <a:pos x="844" y="492"/>
                </a:cxn>
                <a:cxn ang="0">
                  <a:pos x="1141" y="650"/>
                </a:cxn>
                <a:cxn ang="0">
                  <a:pos x="1204" y="620"/>
                </a:cxn>
                <a:cxn ang="0">
                  <a:pos x="1243" y="517"/>
                </a:cxn>
                <a:cxn ang="0">
                  <a:pos x="1254" y="478"/>
                </a:cxn>
                <a:cxn ang="0">
                  <a:pos x="1256" y="458"/>
                </a:cxn>
                <a:cxn ang="0">
                  <a:pos x="1268" y="455"/>
                </a:cxn>
                <a:cxn ang="0">
                  <a:pos x="1307" y="459"/>
                </a:cxn>
                <a:cxn ang="0">
                  <a:pos x="1313" y="434"/>
                </a:cxn>
                <a:cxn ang="0">
                  <a:pos x="1350" y="431"/>
                </a:cxn>
                <a:cxn ang="0">
                  <a:pos x="1388" y="415"/>
                </a:cxn>
                <a:cxn ang="0">
                  <a:pos x="1418" y="416"/>
                </a:cxn>
                <a:cxn ang="0">
                  <a:pos x="1438" y="365"/>
                </a:cxn>
                <a:cxn ang="0">
                  <a:pos x="1440" y="351"/>
                </a:cxn>
                <a:cxn ang="0">
                  <a:pos x="1433" y="346"/>
                </a:cxn>
                <a:cxn ang="0">
                  <a:pos x="1414" y="353"/>
                </a:cxn>
                <a:cxn ang="0">
                  <a:pos x="1388" y="370"/>
                </a:cxn>
                <a:cxn ang="0">
                  <a:pos x="1317" y="376"/>
                </a:cxn>
                <a:cxn ang="0">
                  <a:pos x="1318" y="353"/>
                </a:cxn>
                <a:cxn ang="0">
                  <a:pos x="1363" y="359"/>
                </a:cxn>
                <a:cxn ang="0">
                  <a:pos x="1374" y="331"/>
                </a:cxn>
                <a:cxn ang="0">
                  <a:pos x="1389" y="306"/>
                </a:cxn>
                <a:cxn ang="0">
                  <a:pos x="1346" y="284"/>
                </a:cxn>
                <a:cxn ang="0">
                  <a:pos x="1302" y="262"/>
                </a:cxn>
                <a:cxn ang="0">
                  <a:pos x="1368" y="273"/>
                </a:cxn>
                <a:cxn ang="0">
                  <a:pos x="1360" y="251"/>
                </a:cxn>
                <a:cxn ang="0">
                  <a:pos x="1382" y="238"/>
                </a:cxn>
                <a:cxn ang="0">
                  <a:pos x="1407" y="267"/>
                </a:cxn>
                <a:cxn ang="0">
                  <a:pos x="1443" y="270"/>
                </a:cxn>
                <a:cxn ang="0">
                  <a:pos x="1471" y="245"/>
                </a:cxn>
                <a:cxn ang="0">
                  <a:pos x="1482" y="212"/>
                </a:cxn>
                <a:cxn ang="0">
                  <a:pos x="1501" y="204"/>
                </a:cxn>
                <a:cxn ang="0">
                  <a:pos x="1515" y="170"/>
                </a:cxn>
              </a:cxnLst>
              <a:rect l="0" t="0" r="r" b="b"/>
              <a:pathLst>
                <a:path w="1515" h="670">
                  <a:moveTo>
                    <a:pt x="1507" y="155"/>
                  </a:moveTo>
                  <a:lnTo>
                    <a:pt x="1499" y="144"/>
                  </a:lnTo>
                  <a:lnTo>
                    <a:pt x="1485" y="130"/>
                  </a:lnTo>
                  <a:lnTo>
                    <a:pt x="1475" y="130"/>
                  </a:lnTo>
                  <a:lnTo>
                    <a:pt x="1467" y="136"/>
                  </a:lnTo>
                  <a:lnTo>
                    <a:pt x="1465" y="176"/>
                  </a:lnTo>
                  <a:lnTo>
                    <a:pt x="1463" y="184"/>
                  </a:lnTo>
                  <a:lnTo>
                    <a:pt x="1451" y="174"/>
                  </a:lnTo>
                  <a:lnTo>
                    <a:pt x="1443" y="148"/>
                  </a:lnTo>
                  <a:lnTo>
                    <a:pt x="1438" y="130"/>
                  </a:lnTo>
                  <a:lnTo>
                    <a:pt x="1421" y="126"/>
                  </a:lnTo>
                  <a:lnTo>
                    <a:pt x="1393" y="140"/>
                  </a:lnTo>
                  <a:lnTo>
                    <a:pt x="1385" y="140"/>
                  </a:lnTo>
                  <a:lnTo>
                    <a:pt x="1358" y="147"/>
                  </a:lnTo>
                  <a:lnTo>
                    <a:pt x="1340" y="162"/>
                  </a:lnTo>
                  <a:lnTo>
                    <a:pt x="1327" y="179"/>
                  </a:lnTo>
                  <a:lnTo>
                    <a:pt x="1324" y="170"/>
                  </a:lnTo>
                  <a:lnTo>
                    <a:pt x="1324" y="149"/>
                  </a:lnTo>
                  <a:lnTo>
                    <a:pt x="1327" y="140"/>
                  </a:lnTo>
                  <a:lnTo>
                    <a:pt x="1315" y="126"/>
                  </a:lnTo>
                  <a:lnTo>
                    <a:pt x="1311" y="117"/>
                  </a:lnTo>
                  <a:lnTo>
                    <a:pt x="1307" y="104"/>
                  </a:lnTo>
                  <a:lnTo>
                    <a:pt x="1307" y="93"/>
                  </a:lnTo>
                  <a:lnTo>
                    <a:pt x="1307" y="83"/>
                  </a:lnTo>
                  <a:lnTo>
                    <a:pt x="1313" y="74"/>
                  </a:lnTo>
                  <a:lnTo>
                    <a:pt x="1317" y="74"/>
                  </a:lnTo>
                  <a:lnTo>
                    <a:pt x="1321" y="94"/>
                  </a:lnTo>
                  <a:lnTo>
                    <a:pt x="1327" y="119"/>
                  </a:lnTo>
                  <a:lnTo>
                    <a:pt x="1335" y="142"/>
                  </a:lnTo>
                  <a:lnTo>
                    <a:pt x="1346" y="134"/>
                  </a:lnTo>
                  <a:lnTo>
                    <a:pt x="1354" y="130"/>
                  </a:lnTo>
                  <a:lnTo>
                    <a:pt x="1367" y="122"/>
                  </a:lnTo>
                  <a:lnTo>
                    <a:pt x="1372" y="117"/>
                  </a:lnTo>
                  <a:lnTo>
                    <a:pt x="1390" y="109"/>
                  </a:lnTo>
                  <a:lnTo>
                    <a:pt x="1395" y="99"/>
                  </a:lnTo>
                  <a:lnTo>
                    <a:pt x="1415" y="99"/>
                  </a:lnTo>
                  <a:lnTo>
                    <a:pt x="1421" y="88"/>
                  </a:lnTo>
                  <a:lnTo>
                    <a:pt x="1428" y="81"/>
                  </a:lnTo>
                  <a:lnTo>
                    <a:pt x="1428" y="81"/>
                  </a:lnTo>
                  <a:lnTo>
                    <a:pt x="1421" y="74"/>
                  </a:lnTo>
                  <a:lnTo>
                    <a:pt x="1421" y="74"/>
                  </a:lnTo>
                  <a:lnTo>
                    <a:pt x="1420" y="73"/>
                  </a:lnTo>
                  <a:lnTo>
                    <a:pt x="1407" y="62"/>
                  </a:lnTo>
                  <a:lnTo>
                    <a:pt x="1407" y="56"/>
                  </a:lnTo>
                  <a:lnTo>
                    <a:pt x="1413" y="56"/>
                  </a:lnTo>
                  <a:lnTo>
                    <a:pt x="1436" y="65"/>
                  </a:lnTo>
                  <a:lnTo>
                    <a:pt x="1449" y="62"/>
                  </a:lnTo>
                  <a:lnTo>
                    <a:pt x="1451" y="52"/>
                  </a:lnTo>
                  <a:lnTo>
                    <a:pt x="1438" y="31"/>
                  </a:lnTo>
                  <a:lnTo>
                    <a:pt x="1431" y="18"/>
                  </a:lnTo>
                  <a:lnTo>
                    <a:pt x="1420" y="0"/>
                  </a:lnTo>
                  <a:lnTo>
                    <a:pt x="1014" y="81"/>
                  </a:lnTo>
                  <a:lnTo>
                    <a:pt x="722" y="127"/>
                  </a:lnTo>
                  <a:lnTo>
                    <a:pt x="437" y="163"/>
                  </a:lnTo>
                  <a:lnTo>
                    <a:pt x="437" y="219"/>
                  </a:lnTo>
                  <a:lnTo>
                    <a:pt x="430" y="216"/>
                  </a:lnTo>
                  <a:lnTo>
                    <a:pt x="413" y="226"/>
                  </a:lnTo>
                  <a:lnTo>
                    <a:pt x="398" y="249"/>
                  </a:lnTo>
                  <a:lnTo>
                    <a:pt x="395" y="269"/>
                  </a:lnTo>
                  <a:lnTo>
                    <a:pt x="344" y="278"/>
                  </a:lnTo>
                  <a:lnTo>
                    <a:pt x="319" y="306"/>
                  </a:lnTo>
                  <a:lnTo>
                    <a:pt x="298" y="326"/>
                  </a:lnTo>
                  <a:lnTo>
                    <a:pt x="284" y="305"/>
                  </a:lnTo>
                  <a:lnTo>
                    <a:pt x="272" y="306"/>
                  </a:lnTo>
                  <a:lnTo>
                    <a:pt x="254" y="335"/>
                  </a:lnTo>
                  <a:lnTo>
                    <a:pt x="244" y="352"/>
                  </a:lnTo>
                  <a:lnTo>
                    <a:pt x="221" y="366"/>
                  </a:lnTo>
                  <a:lnTo>
                    <a:pt x="64" y="460"/>
                  </a:lnTo>
                  <a:lnTo>
                    <a:pt x="50" y="480"/>
                  </a:lnTo>
                  <a:lnTo>
                    <a:pt x="53" y="496"/>
                  </a:lnTo>
                  <a:lnTo>
                    <a:pt x="37" y="510"/>
                  </a:lnTo>
                  <a:lnTo>
                    <a:pt x="22" y="510"/>
                  </a:lnTo>
                  <a:lnTo>
                    <a:pt x="3" y="530"/>
                  </a:lnTo>
                  <a:lnTo>
                    <a:pt x="1" y="542"/>
                  </a:lnTo>
                  <a:lnTo>
                    <a:pt x="0" y="570"/>
                  </a:lnTo>
                  <a:lnTo>
                    <a:pt x="0" y="574"/>
                  </a:lnTo>
                  <a:lnTo>
                    <a:pt x="0" y="577"/>
                  </a:lnTo>
                  <a:lnTo>
                    <a:pt x="259" y="549"/>
                  </a:lnTo>
                  <a:lnTo>
                    <a:pt x="336" y="489"/>
                  </a:lnTo>
                  <a:lnTo>
                    <a:pt x="383" y="484"/>
                  </a:lnTo>
                  <a:lnTo>
                    <a:pt x="419" y="484"/>
                  </a:lnTo>
                  <a:lnTo>
                    <a:pt x="472" y="492"/>
                  </a:lnTo>
                  <a:lnTo>
                    <a:pt x="499" y="489"/>
                  </a:lnTo>
                  <a:lnTo>
                    <a:pt x="516" y="484"/>
                  </a:lnTo>
                  <a:lnTo>
                    <a:pt x="538" y="470"/>
                  </a:lnTo>
                  <a:lnTo>
                    <a:pt x="572" y="464"/>
                  </a:lnTo>
                  <a:lnTo>
                    <a:pt x="610" y="470"/>
                  </a:lnTo>
                  <a:lnTo>
                    <a:pt x="638" y="484"/>
                  </a:lnTo>
                  <a:lnTo>
                    <a:pt x="660" y="528"/>
                  </a:lnTo>
                  <a:lnTo>
                    <a:pt x="844" y="492"/>
                  </a:lnTo>
                  <a:lnTo>
                    <a:pt x="1086" y="670"/>
                  </a:lnTo>
                  <a:lnTo>
                    <a:pt x="1130" y="652"/>
                  </a:lnTo>
                  <a:lnTo>
                    <a:pt x="1141" y="650"/>
                  </a:lnTo>
                  <a:lnTo>
                    <a:pt x="1179" y="645"/>
                  </a:lnTo>
                  <a:lnTo>
                    <a:pt x="1189" y="632"/>
                  </a:lnTo>
                  <a:lnTo>
                    <a:pt x="1204" y="620"/>
                  </a:lnTo>
                  <a:lnTo>
                    <a:pt x="1210" y="576"/>
                  </a:lnTo>
                  <a:lnTo>
                    <a:pt x="1221" y="545"/>
                  </a:lnTo>
                  <a:lnTo>
                    <a:pt x="1243" y="517"/>
                  </a:lnTo>
                  <a:lnTo>
                    <a:pt x="1260" y="501"/>
                  </a:lnTo>
                  <a:lnTo>
                    <a:pt x="1260" y="491"/>
                  </a:lnTo>
                  <a:lnTo>
                    <a:pt x="1254" y="478"/>
                  </a:lnTo>
                  <a:lnTo>
                    <a:pt x="1252" y="471"/>
                  </a:lnTo>
                  <a:lnTo>
                    <a:pt x="1256" y="464"/>
                  </a:lnTo>
                  <a:lnTo>
                    <a:pt x="1256" y="458"/>
                  </a:lnTo>
                  <a:lnTo>
                    <a:pt x="1260" y="451"/>
                  </a:lnTo>
                  <a:lnTo>
                    <a:pt x="1264" y="451"/>
                  </a:lnTo>
                  <a:lnTo>
                    <a:pt x="1268" y="455"/>
                  </a:lnTo>
                  <a:lnTo>
                    <a:pt x="1274" y="476"/>
                  </a:lnTo>
                  <a:lnTo>
                    <a:pt x="1293" y="467"/>
                  </a:lnTo>
                  <a:lnTo>
                    <a:pt x="1307" y="459"/>
                  </a:lnTo>
                  <a:lnTo>
                    <a:pt x="1307" y="451"/>
                  </a:lnTo>
                  <a:lnTo>
                    <a:pt x="1307" y="441"/>
                  </a:lnTo>
                  <a:lnTo>
                    <a:pt x="1313" y="434"/>
                  </a:lnTo>
                  <a:lnTo>
                    <a:pt x="1317" y="431"/>
                  </a:lnTo>
                  <a:lnTo>
                    <a:pt x="1324" y="439"/>
                  </a:lnTo>
                  <a:lnTo>
                    <a:pt x="1350" y="431"/>
                  </a:lnTo>
                  <a:lnTo>
                    <a:pt x="1367" y="421"/>
                  </a:lnTo>
                  <a:lnTo>
                    <a:pt x="1374" y="421"/>
                  </a:lnTo>
                  <a:lnTo>
                    <a:pt x="1388" y="415"/>
                  </a:lnTo>
                  <a:lnTo>
                    <a:pt x="1399" y="408"/>
                  </a:lnTo>
                  <a:lnTo>
                    <a:pt x="1399" y="403"/>
                  </a:lnTo>
                  <a:lnTo>
                    <a:pt x="1418" y="416"/>
                  </a:lnTo>
                  <a:lnTo>
                    <a:pt x="1426" y="398"/>
                  </a:lnTo>
                  <a:lnTo>
                    <a:pt x="1432" y="376"/>
                  </a:lnTo>
                  <a:lnTo>
                    <a:pt x="1438" y="365"/>
                  </a:lnTo>
                  <a:lnTo>
                    <a:pt x="1443" y="356"/>
                  </a:lnTo>
                  <a:lnTo>
                    <a:pt x="1443" y="356"/>
                  </a:lnTo>
                  <a:lnTo>
                    <a:pt x="1440" y="351"/>
                  </a:lnTo>
                  <a:lnTo>
                    <a:pt x="1436" y="348"/>
                  </a:lnTo>
                  <a:lnTo>
                    <a:pt x="1435" y="346"/>
                  </a:lnTo>
                  <a:lnTo>
                    <a:pt x="1433" y="346"/>
                  </a:lnTo>
                  <a:lnTo>
                    <a:pt x="1433" y="346"/>
                  </a:lnTo>
                  <a:lnTo>
                    <a:pt x="1422" y="351"/>
                  </a:lnTo>
                  <a:lnTo>
                    <a:pt x="1414" y="353"/>
                  </a:lnTo>
                  <a:lnTo>
                    <a:pt x="1410" y="360"/>
                  </a:lnTo>
                  <a:lnTo>
                    <a:pt x="1399" y="365"/>
                  </a:lnTo>
                  <a:lnTo>
                    <a:pt x="1388" y="370"/>
                  </a:lnTo>
                  <a:lnTo>
                    <a:pt x="1368" y="387"/>
                  </a:lnTo>
                  <a:lnTo>
                    <a:pt x="1354" y="387"/>
                  </a:lnTo>
                  <a:lnTo>
                    <a:pt x="1317" y="376"/>
                  </a:lnTo>
                  <a:lnTo>
                    <a:pt x="1313" y="367"/>
                  </a:lnTo>
                  <a:lnTo>
                    <a:pt x="1314" y="356"/>
                  </a:lnTo>
                  <a:lnTo>
                    <a:pt x="1318" y="353"/>
                  </a:lnTo>
                  <a:lnTo>
                    <a:pt x="1329" y="355"/>
                  </a:lnTo>
                  <a:lnTo>
                    <a:pt x="1339" y="356"/>
                  </a:lnTo>
                  <a:lnTo>
                    <a:pt x="1363" y="359"/>
                  </a:lnTo>
                  <a:lnTo>
                    <a:pt x="1374" y="351"/>
                  </a:lnTo>
                  <a:lnTo>
                    <a:pt x="1378" y="340"/>
                  </a:lnTo>
                  <a:lnTo>
                    <a:pt x="1374" y="331"/>
                  </a:lnTo>
                  <a:lnTo>
                    <a:pt x="1375" y="316"/>
                  </a:lnTo>
                  <a:lnTo>
                    <a:pt x="1379" y="316"/>
                  </a:lnTo>
                  <a:lnTo>
                    <a:pt x="1389" y="306"/>
                  </a:lnTo>
                  <a:lnTo>
                    <a:pt x="1388" y="295"/>
                  </a:lnTo>
                  <a:lnTo>
                    <a:pt x="1374" y="295"/>
                  </a:lnTo>
                  <a:lnTo>
                    <a:pt x="1346" y="284"/>
                  </a:lnTo>
                  <a:lnTo>
                    <a:pt x="1314" y="277"/>
                  </a:lnTo>
                  <a:lnTo>
                    <a:pt x="1302" y="270"/>
                  </a:lnTo>
                  <a:lnTo>
                    <a:pt x="1302" y="262"/>
                  </a:lnTo>
                  <a:lnTo>
                    <a:pt x="1321" y="262"/>
                  </a:lnTo>
                  <a:lnTo>
                    <a:pt x="1346" y="262"/>
                  </a:lnTo>
                  <a:lnTo>
                    <a:pt x="1368" y="273"/>
                  </a:lnTo>
                  <a:lnTo>
                    <a:pt x="1374" y="266"/>
                  </a:lnTo>
                  <a:lnTo>
                    <a:pt x="1367" y="256"/>
                  </a:lnTo>
                  <a:lnTo>
                    <a:pt x="1360" y="251"/>
                  </a:lnTo>
                  <a:lnTo>
                    <a:pt x="1357" y="242"/>
                  </a:lnTo>
                  <a:lnTo>
                    <a:pt x="1368" y="238"/>
                  </a:lnTo>
                  <a:lnTo>
                    <a:pt x="1382" y="238"/>
                  </a:lnTo>
                  <a:lnTo>
                    <a:pt x="1386" y="259"/>
                  </a:lnTo>
                  <a:lnTo>
                    <a:pt x="1395" y="267"/>
                  </a:lnTo>
                  <a:lnTo>
                    <a:pt x="1407" y="267"/>
                  </a:lnTo>
                  <a:lnTo>
                    <a:pt x="1411" y="262"/>
                  </a:lnTo>
                  <a:lnTo>
                    <a:pt x="1422" y="267"/>
                  </a:lnTo>
                  <a:lnTo>
                    <a:pt x="1443" y="270"/>
                  </a:lnTo>
                  <a:lnTo>
                    <a:pt x="1467" y="270"/>
                  </a:lnTo>
                  <a:lnTo>
                    <a:pt x="1471" y="263"/>
                  </a:lnTo>
                  <a:lnTo>
                    <a:pt x="1471" y="245"/>
                  </a:lnTo>
                  <a:lnTo>
                    <a:pt x="1476" y="238"/>
                  </a:lnTo>
                  <a:lnTo>
                    <a:pt x="1482" y="220"/>
                  </a:lnTo>
                  <a:lnTo>
                    <a:pt x="1482" y="212"/>
                  </a:lnTo>
                  <a:lnTo>
                    <a:pt x="1486" y="195"/>
                  </a:lnTo>
                  <a:lnTo>
                    <a:pt x="1496" y="195"/>
                  </a:lnTo>
                  <a:lnTo>
                    <a:pt x="1501" y="204"/>
                  </a:lnTo>
                  <a:lnTo>
                    <a:pt x="1513" y="195"/>
                  </a:lnTo>
                  <a:lnTo>
                    <a:pt x="1513" y="179"/>
                  </a:lnTo>
                  <a:lnTo>
                    <a:pt x="1515" y="170"/>
                  </a:lnTo>
                  <a:lnTo>
                    <a:pt x="1507" y="155"/>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07" name="Freeform 41">
              <a:extLst>
                <a:ext uri="{FF2B5EF4-FFF2-40B4-BE49-F238E27FC236}">
                  <a16:creationId xmlns:a16="http://schemas.microsoft.com/office/drawing/2014/main" id="{9EE743D4-8C21-9660-562F-34168355948B}"/>
                </a:ext>
              </a:extLst>
            </p:cNvPr>
            <p:cNvSpPr>
              <a:spLocks/>
            </p:cNvSpPr>
            <p:nvPr/>
          </p:nvSpPr>
          <p:spPr bwMode="auto">
            <a:xfrm>
              <a:off x="8751638" y="3772915"/>
              <a:ext cx="628678" cy="704660"/>
            </a:xfrm>
            <a:custGeom>
              <a:avLst/>
              <a:gdLst/>
              <a:ahLst/>
              <a:cxnLst>
                <a:cxn ang="0">
                  <a:pos x="906" y="578"/>
                </a:cxn>
                <a:cxn ang="0">
                  <a:pos x="892" y="533"/>
                </a:cxn>
                <a:cxn ang="0">
                  <a:pos x="882" y="508"/>
                </a:cxn>
                <a:cxn ang="0">
                  <a:pos x="852" y="490"/>
                </a:cxn>
                <a:cxn ang="0">
                  <a:pos x="842" y="460"/>
                </a:cxn>
                <a:cxn ang="0">
                  <a:pos x="810" y="414"/>
                </a:cxn>
                <a:cxn ang="0">
                  <a:pos x="767" y="376"/>
                </a:cxn>
                <a:cxn ang="0">
                  <a:pos x="684" y="292"/>
                </a:cxn>
                <a:cxn ang="0">
                  <a:pos x="563" y="186"/>
                </a:cxn>
                <a:cxn ang="0">
                  <a:pos x="519" y="126"/>
                </a:cxn>
                <a:cxn ang="0">
                  <a:pos x="437" y="75"/>
                </a:cxn>
                <a:cxn ang="0">
                  <a:pos x="452" y="39"/>
                </a:cxn>
                <a:cxn ang="0">
                  <a:pos x="481" y="8"/>
                </a:cxn>
                <a:cxn ang="0">
                  <a:pos x="226" y="28"/>
                </a:cxn>
                <a:cxn ang="0">
                  <a:pos x="14" y="111"/>
                </a:cxn>
                <a:cxn ang="0">
                  <a:pos x="119" y="500"/>
                </a:cxn>
                <a:cxn ang="0">
                  <a:pos x="179" y="614"/>
                </a:cxn>
                <a:cxn ang="0">
                  <a:pos x="187" y="669"/>
                </a:cxn>
                <a:cxn ang="0">
                  <a:pos x="177" y="722"/>
                </a:cxn>
                <a:cxn ang="0">
                  <a:pos x="175" y="802"/>
                </a:cxn>
                <a:cxn ang="0">
                  <a:pos x="177" y="855"/>
                </a:cxn>
                <a:cxn ang="0">
                  <a:pos x="194" y="898"/>
                </a:cxn>
                <a:cxn ang="0">
                  <a:pos x="241" y="993"/>
                </a:cxn>
                <a:cxn ang="0">
                  <a:pos x="785" y="1006"/>
                </a:cxn>
                <a:cxn ang="0">
                  <a:pos x="807" y="902"/>
                </a:cxn>
                <a:cxn ang="0">
                  <a:pos x="857" y="897"/>
                </a:cxn>
                <a:cxn ang="0">
                  <a:pos x="860" y="876"/>
                </a:cxn>
                <a:cxn ang="0">
                  <a:pos x="848" y="868"/>
                </a:cxn>
                <a:cxn ang="0">
                  <a:pos x="843" y="863"/>
                </a:cxn>
                <a:cxn ang="0">
                  <a:pos x="836" y="855"/>
                </a:cxn>
                <a:cxn ang="0">
                  <a:pos x="849" y="852"/>
                </a:cxn>
                <a:cxn ang="0">
                  <a:pos x="856" y="833"/>
                </a:cxn>
                <a:cxn ang="0">
                  <a:pos x="850" y="825"/>
                </a:cxn>
                <a:cxn ang="0">
                  <a:pos x="884" y="786"/>
                </a:cxn>
                <a:cxn ang="0">
                  <a:pos x="873" y="775"/>
                </a:cxn>
                <a:cxn ang="0">
                  <a:pos x="875" y="770"/>
                </a:cxn>
                <a:cxn ang="0">
                  <a:pos x="880" y="762"/>
                </a:cxn>
                <a:cxn ang="0">
                  <a:pos x="880" y="702"/>
                </a:cxn>
                <a:cxn ang="0">
                  <a:pos x="893" y="704"/>
                </a:cxn>
                <a:cxn ang="0">
                  <a:pos x="906" y="700"/>
                </a:cxn>
                <a:cxn ang="0">
                  <a:pos x="900" y="693"/>
                </a:cxn>
                <a:cxn ang="0">
                  <a:pos x="886" y="682"/>
                </a:cxn>
                <a:cxn ang="0">
                  <a:pos x="911" y="671"/>
                </a:cxn>
                <a:cxn ang="0">
                  <a:pos x="899" y="655"/>
                </a:cxn>
                <a:cxn ang="0">
                  <a:pos x="895" y="639"/>
                </a:cxn>
                <a:cxn ang="0">
                  <a:pos x="925" y="636"/>
                </a:cxn>
                <a:cxn ang="0">
                  <a:pos x="934" y="604"/>
                </a:cxn>
              </a:cxnLst>
              <a:rect l="0" t="0" r="r" b="b"/>
              <a:pathLst>
                <a:path w="934" h="1006">
                  <a:moveTo>
                    <a:pt x="924" y="596"/>
                  </a:moveTo>
                  <a:lnTo>
                    <a:pt x="911" y="589"/>
                  </a:lnTo>
                  <a:lnTo>
                    <a:pt x="906" y="578"/>
                  </a:lnTo>
                  <a:lnTo>
                    <a:pt x="906" y="559"/>
                  </a:lnTo>
                  <a:lnTo>
                    <a:pt x="906" y="551"/>
                  </a:lnTo>
                  <a:lnTo>
                    <a:pt x="892" y="533"/>
                  </a:lnTo>
                  <a:lnTo>
                    <a:pt x="882" y="522"/>
                  </a:lnTo>
                  <a:lnTo>
                    <a:pt x="882" y="514"/>
                  </a:lnTo>
                  <a:lnTo>
                    <a:pt x="882" y="508"/>
                  </a:lnTo>
                  <a:lnTo>
                    <a:pt x="868" y="500"/>
                  </a:lnTo>
                  <a:lnTo>
                    <a:pt x="859" y="490"/>
                  </a:lnTo>
                  <a:lnTo>
                    <a:pt x="852" y="490"/>
                  </a:lnTo>
                  <a:lnTo>
                    <a:pt x="848" y="485"/>
                  </a:lnTo>
                  <a:lnTo>
                    <a:pt x="842" y="471"/>
                  </a:lnTo>
                  <a:lnTo>
                    <a:pt x="842" y="460"/>
                  </a:lnTo>
                  <a:lnTo>
                    <a:pt x="834" y="446"/>
                  </a:lnTo>
                  <a:lnTo>
                    <a:pt x="817" y="423"/>
                  </a:lnTo>
                  <a:lnTo>
                    <a:pt x="810" y="414"/>
                  </a:lnTo>
                  <a:lnTo>
                    <a:pt x="798" y="403"/>
                  </a:lnTo>
                  <a:lnTo>
                    <a:pt x="784" y="390"/>
                  </a:lnTo>
                  <a:lnTo>
                    <a:pt x="767" y="376"/>
                  </a:lnTo>
                  <a:lnTo>
                    <a:pt x="738" y="360"/>
                  </a:lnTo>
                  <a:lnTo>
                    <a:pt x="712" y="328"/>
                  </a:lnTo>
                  <a:lnTo>
                    <a:pt x="684" y="292"/>
                  </a:lnTo>
                  <a:lnTo>
                    <a:pt x="663" y="272"/>
                  </a:lnTo>
                  <a:lnTo>
                    <a:pt x="585" y="214"/>
                  </a:lnTo>
                  <a:lnTo>
                    <a:pt x="563" y="186"/>
                  </a:lnTo>
                  <a:lnTo>
                    <a:pt x="540" y="163"/>
                  </a:lnTo>
                  <a:lnTo>
                    <a:pt x="530" y="142"/>
                  </a:lnTo>
                  <a:lnTo>
                    <a:pt x="519" y="126"/>
                  </a:lnTo>
                  <a:lnTo>
                    <a:pt x="502" y="111"/>
                  </a:lnTo>
                  <a:lnTo>
                    <a:pt x="448" y="89"/>
                  </a:lnTo>
                  <a:lnTo>
                    <a:pt x="437" y="75"/>
                  </a:lnTo>
                  <a:lnTo>
                    <a:pt x="429" y="63"/>
                  </a:lnTo>
                  <a:lnTo>
                    <a:pt x="429" y="51"/>
                  </a:lnTo>
                  <a:lnTo>
                    <a:pt x="452" y="39"/>
                  </a:lnTo>
                  <a:lnTo>
                    <a:pt x="469" y="24"/>
                  </a:lnTo>
                  <a:lnTo>
                    <a:pt x="478" y="17"/>
                  </a:lnTo>
                  <a:lnTo>
                    <a:pt x="481" y="8"/>
                  </a:lnTo>
                  <a:lnTo>
                    <a:pt x="483" y="0"/>
                  </a:lnTo>
                  <a:lnTo>
                    <a:pt x="485" y="0"/>
                  </a:lnTo>
                  <a:lnTo>
                    <a:pt x="226" y="28"/>
                  </a:lnTo>
                  <a:lnTo>
                    <a:pt x="226" y="28"/>
                  </a:lnTo>
                  <a:lnTo>
                    <a:pt x="0" y="46"/>
                  </a:lnTo>
                  <a:lnTo>
                    <a:pt x="14" y="111"/>
                  </a:lnTo>
                  <a:lnTo>
                    <a:pt x="54" y="271"/>
                  </a:lnTo>
                  <a:lnTo>
                    <a:pt x="107" y="458"/>
                  </a:lnTo>
                  <a:lnTo>
                    <a:pt x="119" y="500"/>
                  </a:lnTo>
                  <a:lnTo>
                    <a:pt x="154" y="566"/>
                  </a:lnTo>
                  <a:lnTo>
                    <a:pt x="176" y="596"/>
                  </a:lnTo>
                  <a:lnTo>
                    <a:pt x="179" y="614"/>
                  </a:lnTo>
                  <a:lnTo>
                    <a:pt x="183" y="639"/>
                  </a:lnTo>
                  <a:lnTo>
                    <a:pt x="195" y="648"/>
                  </a:lnTo>
                  <a:lnTo>
                    <a:pt x="187" y="669"/>
                  </a:lnTo>
                  <a:lnTo>
                    <a:pt x="166" y="684"/>
                  </a:lnTo>
                  <a:lnTo>
                    <a:pt x="180" y="697"/>
                  </a:lnTo>
                  <a:lnTo>
                    <a:pt x="177" y="722"/>
                  </a:lnTo>
                  <a:lnTo>
                    <a:pt x="166" y="729"/>
                  </a:lnTo>
                  <a:lnTo>
                    <a:pt x="166" y="759"/>
                  </a:lnTo>
                  <a:lnTo>
                    <a:pt x="175" y="802"/>
                  </a:lnTo>
                  <a:lnTo>
                    <a:pt x="183" y="819"/>
                  </a:lnTo>
                  <a:lnTo>
                    <a:pt x="188" y="847"/>
                  </a:lnTo>
                  <a:lnTo>
                    <a:pt x="177" y="855"/>
                  </a:lnTo>
                  <a:lnTo>
                    <a:pt x="175" y="863"/>
                  </a:lnTo>
                  <a:lnTo>
                    <a:pt x="180" y="884"/>
                  </a:lnTo>
                  <a:lnTo>
                    <a:pt x="194" y="898"/>
                  </a:lnTo>
                  <a:lnTo>
                    <a:pt x="209" y="925"/>
                  </a:lnTo>
                  <a:lnTo>
                    <a:pt x="213" y="933"/>
                  </a:lnTo>
                  <a:lnTo>
                    <a:pt x="241" y="993"/>
                  </a:lnTo>
                  <a:lnTo>
                    <a:pt x="744" y="962"/>
                  </a:lnTo>
                  <a:lnTo>
                    <a:pt x="750" y="1006"/>
                  </a:lnTo>
                  <a:lnTo>
                    <a:pt x="785" y="1006"/>
                  </a:lnTo>
                  <a:lnTo>
                    <a:pt x="774" y="898"/>
                  </a:lnTo>
                  <a:lnTo>
                    <a:pt x="771" y="898"/>
                  </a:lnTo>
                  <a:lnTo>
                    <a:pt x="807" y="902"/>
                  </a:lnTo>
                  <a:lnTo>
                    <a:pt x="850" y="911"/>
                  </a:lnTo>
                  <a:lnTo>
                    <a:pt x="857" y="897"/>
                  </a:lnTo>
                  <a:lnTo>
                    <a:pt x="857" y="897"/>
                  </a:lnTo>
                  <a:lnTo>
                    <a:pt x="861" y="877"/>
                  </a:lnTo>
                  <a:lnTo>
                    <a:pt x="861" y="877"/>
                  </a:lnTo>
                  <a:lnTo>
                    <a:pt x="860" y="876"/>
                  </a:lnTo>
                  <a:lnTo>
                    <a:pt x="859" y="875"/>
                  </a:lnTo>
                  <a:lnTo>
                    <a:pt x="859" y="875"/>
                  </a:lnTo>
                  <a:lnTo>
                    <a:pt x="848" y="868"/>
                  </a:lnTo>
                  <a:lnTo>
                    <a:pt x="848" y="868"/>
                  </a:lnTo>
                  <a:lnTo>
                    <a:pt x="845" y="866"/>
                  </a:lnTo>
                  <a:lnTo>
                    <a:pt x="843" y="863"/>
                  </a:lnTo>
                  <a:lnTo>
                    <a:pt x="838" y="858"/>
                  </a:lnTo>
                  <a:lnTo>
                    <a:pt x="838" y="858"/>
                  </a:lnTo>
                  <a:lnTo>
                    <a:pt x="836" y="855"/>
                  </a:lnTo>
                  <a:lnTo>
                    <a:pt x="836" y="854"/>
                  </a:lnTo>
                  <a:lnTo>
                    <a:pt x="838" y="852"/>
                  </a:lnTo>
                  <a:lnTo>
                    <a:pt x="849" y="852"/>
                  </a:lnTo>
                  <a:lnTo>
                    <a:pt x="863" y="852"/>
                  </a:lnTo>
                  <a:lnTo>
                    <a:pt x="863" y="852"/>
                  </a:lnTo>
                  <a:lnTo>
                    <a:pt x="856" y="833"/>
                  </a:lnTo>
                  <a:lnTo>
                    <a:pt x="856" y="833"/>
                  </a:lnTo>
                  <a:lnTo>
                    <a:pt x="852" y="826"/>
                  </a:lnTo>
                  <a:lnTo>
                    <a:pt x="850" y="825"/>
                  </a:lnTo>
                  <a:lnTo>
                    <a:pt x="867" y="820"/>
                  </a:lnTo>
                  <a:lnTo>
                    <a:pt x="875" y="811"/>
                  </a:lnTo>
                  <a:lnTo>
                    <a:pt x="884" y="786"/>
                  </a:lnTo>
                  <a:lnTo>
                    <a:pt x="873" y="780"/>
                  </a:lnTo>
                  <a:lnTo>
                    <a:pt x="873" y="780"/>
                  </a:lnTo>
                  <a:lnTo>
                    <a:pt x="873" y="775"/>
                  </a:lnTo>
                  <a:lnTo>
                    <a:pt x="873" y="775"/>
                  </a:lnTo>
                  <a:lnTo>
                    <a:pt x="873" y="772"/>
                  </a:lnTo>
                  <a:lnTo>
                    <a:pt x="875" y="770"/>
                  </a:lnTo>
                  <a:lnTo>
                    <a:pt x="875" y="770"/>
                  </a:lnTo>
                  <a:lnTo>
                    <a:pt x="878" y="766"/>
                  </a:lnTo>
                  <a:lnTo>
                    <a:pt x="880" y="762"/>
                  </a:lnTo>
                  <a:lnTo>
                    <a:pt x="881" y="748"/>
                  </a:lnTo>
                  <a:lnTo>
                    <a:pt x="882" y="719"/>
                  </a:lnTo>
                  <a:lnTo>
                    <a:pt x="880" y="702"/>
                  </a:lnTo>
                  <a:lnTo>
                    <a:pt x="880" y="702"/>
                  </a:lnTo>
                  <a:lnTo>
                    <a:pt x="893" y="704"/>
                  </a:lnTo>
                  <a:lnTo>
                    <a:pt x="893" y="704"/>
                  </a:lnTo>
                  <a:lnTo>
                    <a:pt x="903" y="707"/>
                  </a:lnTo>
                  <a:lnTo>
                    <a:pt x="903" y="707"/>
                  </a:lnTo>
                  <a:lnTo>
                    <a:pt x="906" y="700"/>
                  </a:lnTo>
                  <a:lnTo>
                    <a:pt x="906" y="700"/>
                  </a:lnTo>
                  <a:lnTo>
                    <a:pt x="906" y="697"/>
                  </a:lnTo>
                  <a:lnTo>
                    <a:pt x="900" y="693"/>
                  </a:lnTo>
                  <a:lnTo>
                    <a:pt x="900" y="693"/>
                  </a:lnTo>
                  <a:lnTo>
                    <a:pt x="886" y="682"/>
                  </a:lnTo>
                  <a:lnTo>
                    <a:pt x="886" y="682"/>
                  </a:lnTo>
                  <a:lnTo>
                    <a:pt x="880" y="671"/>
                  </a:lnTo>
                  <a:lnTo>
                    <a:pt x="889" y="671"/>
                  </a:lnTo>
                  <a:lnTo>
                    <a:pt x="911" y="671"/>
                  </a:lnTo>
                  <a:lnTo>
                    <a:pt x="916" y="658"/>
                  </a:lnTo>
                  <a:lnTo>
                    <a:pt x="916" y="658"/>
                  </a:lnTo>
                  <a:lnTo>
                    <a:pt x="899" y="655"/>
                  </a:lnTo>
                  <a:lnTo>
                    <a:pt x="899" y="655"/>
                  </a:lnTo>
                  <a:lnTo>
                    <a:pt x="889" y="647"/>
                  </a:lnTo>
                  <a:lnTo>
                    <a:pt x="895" y="639"/>
                  </a:lnTo>
                  <a:lnTo>
                    <a:pt x="899" y="641"/>
                  </a:lnTo>
                  <a:lnTo>
                    <a:pt x="918" y="641"/>
                  </a:lnTo>
                  <a:lnTo>
                    <a:pt x="925" y="636"/>
                  </a:lnTo>
                  <a:lnTo>
                    <a:pt x="925" y="623"/>
                  </a:lnTo>
                  <a:lnTo>
                    <a:pt x="925" y="614"/>
                  </a:lnTo>
                  <a:lnTo>
                    <a:pt x="934" y="604"/>
                  </a:lnTo>
                  <a:lnTo>
                    <a:pt x="934" y="601"/>
                  </a:lnTo>
                  <a:lnTo>
                    <a:pt x="924" y="596"/>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08" name="Freeform 42">
              <a:extLst>
                <a:ext uri="{FF2B5EF4-FFF2-40B4-BE49-F238E27FC236}">
                  <a16:creationId xmlns:a16="http://schemas.microsoft.com/office/drawing/2014/main" id="{DE059D7E-5123-1489-AC32-046D8FB6005E}"/>
                </a:ext>
              </a:extLst>
            </p:cNvPr>
            <p:cNvSpPr>
              <a:spLocks/>
            </p:cNvSpPr>
            <p:nvPr/>
          </p:nvSpPr>
          <p:spPr bwMode="auto">
            <a:xfrm>
              <a:off x="8959182" y="2988324"/>
              <a:ext cx="918836" cy="540589"/>
            </a:xfrm>
            <a:custGeom>
              <a:avLst/>
              <a:gdLst/>
              <a:ahLst/>
              <a:cxnLst>
                <a:cxn ang="0">
                  <a:pos x="931" y="652"/>
                </a:cxn>
                <a:cxn ang="0">
                  <a:pos x="1368" y="562"/>
                </a:cxn>
                <a:cxn ang="0">
                  <a:pos x="1352" y="515"/>
                </a:cxn>
                <a:cxn ang="0">
                  <a:pos x="1317" y="479"/>
                </a:cxn>
                <a:cxn ang="0">
                  <a:pos x="1278" y="461"/>
                </a:cxn>
                <a:cxn ang="0">
                  <a:pos x="1255" y="434"/>
                </a:cxn>
                <a:cxn ang="0">
                  <a:pos x="1234" y="400"/>
                </a:cxn>
                <a:cxn ang="0">
                  <a:pos x="1239" y="379"/>
                </a:cxn>
                <a:cxn ang="0">
                  <a:pos x="1257" y="369"/>
                </a:cxn>
                <a:cxn ang="0">
                  <a:pos x="1231" y="350"/>
                </a:cxn>
                <a:cxn ang="0">
                  <a:pos x="1164" y="301"/>
                </a:cxn>
                <a:cxn ang="0">
                  <a:pos x="1182" y="303"/>
                </a:cxn>
                <a:cxn ang="0">
                  <a:pos x="1220" y="328"/>
                </a:cxn>
                <a:cxn ang="0">
                  <a:pos x="1238" y="314"/>
                </a:cxn>
                <a:cxn ang="0">
                  <a:pos x="1238" y="269"/>
                </a:cxn>
                <a:cxn ang="0">
                  <a:pos x="1181" y="249"/>
                </a:cxn>
                <a:cxn ang="0">
                  <a:pos x="1160" y="230"/>
                </a:cxn>
                <a:cxn ang="0">
                  <a:pos x="1138" y="237"/>
                </a:cxn>
                <a:cxn ang="0">
                  <a:pos x="1094" y="210"/>
                </a:cxn>
                <a:cxn ang="0">
                  <a:pos x="1058" y="208"/>
                </a:cxn>
                <a:cxn ang="0">
                  <a:pos x="1035" y="201"/>
                </a:cxn>
                <a:cxn ang="0">
                  <a:pos x="1051" y="137"/>
                </a:cxn>
                <a:cxn ang="0">
                  <a:pos x="1056" y="97"/>
                </a:cxn>
                <a:cxn ang="0">
                  <a:pos x="1008" y="57"/>
                </a:cxn>
                <a:cxn ang="0">
                  <a:pos x="940" y="29"/>
                </a:cxn>
                <a:cxn ang="0">
                  <a:pos x="909" y="46"/>
                </a:cxn>
                <a:cxn ang="0">
                  <a:pos x="833" y="0"/>
                </a:cxn>
                <a:cxn ang="0">
                  <a:pos x="822" y="85"/>
                </a:cxn>
                <a:cxn ang="0">
                  <a:pos x="794" y="119"/>
                </a:cxn>
                <a:cxn ang="0">
                  <a:pos x="758" y="162"/>
                </a:cxn>
                <a:cxn ang="0">
                  <a:pos x="741" y="156"/>
                </a:cxn>
                <a:cxn ang="0">
                  <a:pos x="722" y="201"/>
                </a:cxn>
                <a:cxn ang="0">
                  <a:pos x="700" y="255"/>
                </a:cxn>
                <a:cxn ang="0">
                  <a:pos x="661" y="242"/>
                </a:cxn>
                <a:cxn ang="0">
                  <a:pos x="633" y="267"/>
                </a:cxn>
                <a:cxn ang="0">
                  <a:pos x="597" y="379"/>
                </a:cxn>
                <a:cxn ang="0">
                  <a:pos x="566" y="436"/>
                </a:cxn>
                <a:cxn ang="0">
                  <a:pos x="551" y="489"/>
                </a:cxn>
                <a:cxn ang="0">
                  <a:pos x="448" y="559"/>
                </a:cxn>
                <a:cxn ang="0">
                  <a:pos x="382" y="558"/>
                </a:cxn>
                <a:cxn ang="0">
                  <a:pos x="337" y="595"/>
                </a:cxn>
                <a:cxn ang="0">
                  <a:pos x="275" y="554"/>
                </a:cxn>
                <a:cxn ang="0">
                  <a:pos x="257" y="539"/>
                </a:cxn>
                <a:cxn ang="0">
                  <a:pos x="237" y="571"/>
                </a:cxn>
                <a:cxn ang="0">
                  <a:pos x="156" y="626"/>
                </a:cxn>
                <a:cxn ang="0">
                  <a:pos x="118" y="700"/>
                </a:cxn>
                <a:cxn ang="0">
                  <a:pos x="85" y="718"/>
                </a:cxn>
                <a:cxn ang="0">
                  <a:pos x="33" y="754"/>
                </a:cxn>
                <a:cxn ang="0">
                  <a:pos x="354" y="734"/>
                </a:cxn>
              </a:cxnLst>
              <a:rect l="0" t="0" r="r" b="b"/>
              <a:pathLst>
                <a:path w="1368" h="772">
                  <a:moveTo>
                    <a:pt x="639" y="698"/>
                  </a:moveTo>
                  <a:lnTo>
                    <a:pt x="931" y="652"/>
                  </a:lnTo>
                  <a:lnTo>
                    <a:pt x="1337" y="571"/>
                  </a:lnTo>
                  <a:lnTo>
                    <a:pt x="1368" y="562"/>
                  </a:lnTo>
                  <a:lnTo>
                    <a:pt x="1363" y="541"/>
                  </a:lnTo>
                  <a:lnTo>
                    <a:pt x="1352" y="515"/>
                  </a:lnTo>
                  <a:lnTo>
                    <a:pt x="1337" y="494"/>
                  </a:lnTo>
                  <a:lnTo>
                    <a:pt x="1317" y="479"/>
                  </a:lnTo>
                  <a:lnTo>
                    <a:pt x="1302" y="476"/>
                  </a:lnTo>
                  <a:lnTo>
                    <a:pt x="1278" y="461"/>
                  </a:lnTo>
                  <a:lnTo>
                    <a:pt x="1269" y="446"/>
                  </a:lnTo>
                  <a:lnTo>
                    <a:pt x="1255" y="434"/>
                  </a:lnTo>
                  <a:lnTo>
                    <a:pt x="1241" y="412"/>
                  </a:lnTo>
                  <a:lnTo>
                    <a:pt x="1234" y="400"/>
                  </a:lnTo>
                  <a:lnTo>
                    <a:pt x="1231" y="386"/>
                  </a:lnTo>
                  <a:lnTo>
                    <a:pt x="1239" y="379"/>
                  </a:lnTo>
                  <a:lnTo>
                    <a:pt x="1263" y="386"/>
                  </a:lnTo>
                  <a:lnTo>
                    <a:pt x="1257" y="369"/>
                  </a:lnTo>
                  <a:lnTo>
                    <a:pt x="1248" y="357"/>
                  </a:lnTo>
                  <a:lnTo>
                    <a:pt x="1231" y="350"/>
                  </a:lnTo>
                  <a:lnTo>
                    <a:pt x="1187" y="333"/>
                  </a:lnTo>
                  <a:lnTo>
                    <a:pt x="1164" y="301"/>
                  </a:lnTo>
                  <a:lnTo>
                    <a:pt x="1164" y="296"/>
                  </a:lnTo>
                  <a:lnTo>
                    <a:pt x="1182" y="303"/>
                  </a:lnTo>
                  <a:lnTo>
                    <a:pt x="1207" y="314"/>
                  </a:lnTo>
                  <a:lnTo>
                    <a:pt x="1220" y="328"/>
                  </a:lnTo>
                  <a:lnTo>
                    <a:pt x="1253" y="330"/>
                  </a:lnTo>
                  <a:lnTo>
                    <a:pt x="1238" y="314"/>
                  </a:lnTo>
                  <a:lnTo>
                    <a:pt x="1235" y="287"/>
                  </a:lnTo>
                  <a:lnTo>
                    <a:pt x="1238" y="269"/>
                  </a:lnTo>
                  <a:lnTo>
                    <a:pt x="1220" y="271"/>
                  </a:lnTo>
                  <a:lnTo>
                    <a:pt x="1181" y="249"/>
                  </a:lnTo>
                  <a:lnTo>
                    <a:pt x="1169" y="232"/>
                  </a:lnTo>
                  <a:lnTo>
                    <a:pt x="1160" y="230"/>
                  </a:lnTo>
                  <a:lnTo>
                    <a:pt x="1156" y="240"/>
                  </a:lnTo>
                  <a:lnTo>
                    <a:pt x="1138" y="237"/>
                  </a:lnTo>
                  <a:lnTo>
                    <a:pt x="1114" y="222"/>
                  </a:lnTo>
                  <a:lnTo>
                    <a:pt x="1094" y="210"/>
                  </a:lnTo>
                  <a:lnTo>
                    <a:pt x="1076" y="204"/>
                  </a:lnTo>
                  <a:lnTo>
                    <a:pt x="1058" y="208"/>
                  </a:lnTo>
                  <a:lnTo>
                    <a:pt x="1047" y="210"/>
                  </a:lnTo>
                  <a:lnTo>
                    <a:pt x="1035" y="201"/>
                  </a:lnTo>
                  <a:lnTo>
                    <a:pt x="1031" y="142"/>
                  </a:lnTo>
                  <a:lnTo>
                    <a:pt x="1051" y="137"/>
                  </a:lnTo>
                  <a:lnTo>
                    <a:pt x="1062" y="117"/>
                  </a:lnTo>
                  <a:lnTo>
                    <a:pt x="1056" y="97"/>
                  </a:lnTo>
                  <a:lnTo>
                    <a:pt x="1033" y="81"/>
                  </a:lnTo>
                  <a:lnTo>
                    <a:pt x="1008" y="57"/>
                  </a:lnTo>
                  <a:lnTo>
                    <a:pt x="951" y="25"/>
                  </a:lnTo>
                  <a:lnTo>
                    <a:pt x="940" y="29"/>
                  </a:lnTo>
                  <a:lnTo>
                    <a:pt x="926" y="46"/>
                  </a:lnTo>
                  <a:lnTo>
                    <a:pt x="909" y="46"/>
                  </a:lnTo>
                  <a:lnTo>
                    <a:pt x="884" y="31"/>
                  </a:lnTo>
                  <a:lnTo>
                    <a:pt x="833" y="0"/>
                  </a:lnTo>
                  <a:lnTo>
                    <a:pt x="830" y="47"/>
                  </a:lnTo>
                  <a:lnTo>
                    <a:pt x="822" y="85"/>
                  </a:lnTo>
                  <a:lnTo>
                    <a:pt x="811" y="104"/>
                  </a:lnTo>
                  <a:lnTo>
                    <a:pt x="794" y="119"/>
                  </a:lnTo>
                  <a:lnTo>
                    <a:pt x="766" y="168"/>
                  </a:lnTo>
                  <a:lnTo>
                    <a:pt x="758" y="162"/>
                  </a:lnTo>
                  <a:lnTo>
                    <a:pt x="745" y="156"/>
                  </a:lnTo>
                  <a:lnTo>
                    <a:pt x="741" y="156"/>
                  </a:lnTo>
                  <a:lnTo>
                    <a:pt x="733" y="179"/>
                  </a:lnTo>
                  <a:lnTo>
                    <a:pt x="722" y="201"/>
                  </a:lnTo>
                  <a:lnTo>
                    <a:pt x="708" y="243"/>
                  </a:lnTo>
                  <a:lnTo>
                    <a:pt x="700" y="255"/>
                  </a:lnTo>
                  <a:lnTo>
                    <a:pt x="688" y="253"/>
                  </a:lnTo>
                  <a:lnTo>
                    <a:pt x="661" y="242"/>
                  </a:lnTo>
                  <a:lnTo>
                    <a:pt x="637" y="228"/>
                  </a:lnTo>
                  <a:lnTo>
                    <a:pt x="633" y="267"/>
                  </a:lnTo>
                  <a:lnTo>
                    <a:pt x="618" y="332"/>
                  </a:lnTo>
                  <a:lnTo>
                    <a:pt x="597" y="379"/>
                  </a:lnTo>
                  <a:lnTo>
                    <a:pt x="571" y="407"/>
                  </a:lnTo>
                  <a:lnTo>
                    <a:pt x="566" y="436"/>
                  </a:lnTo>
                  <a:lnTo>
                    <a:pt x="571" y="475"/>
                  </a:lnTo>
                  <a:lnTo>
                    <a:pt x="551" y="489"/>
                  </a:lnTo>
                  <a:lnTo>
                    <a:pt x="494" y="530"/>
                  </a:lnTo>
                  <a:lnTo>
                    <a:pt x="448" y="559"/>
                  </a:lnTo>
                  <a:lnTo>
                    <a:pt x="403" y="571"/>
                  </a:lnTo>
                  <a:lnTo>
                    <a:pt x="382" y="558"/>
                  </a:lnTo>
                  <a:lnTo>
                    <a:pt x="347" y="594"/>
                  </a:lnTo>
                  <a:lnTo>
                    <a:pt x="337" y="595"/>
                  </a:lnTo>
                  <a:lnTo>
                    <a:pt x="311" y="579"/>
                  </a:lnTo>
                  <a:lnTo>
                    <a:pt x="275" y="554"/>
                  </a:lnTo>
                  <a:lnTo>
                    <a:pt x="268" y="539"/>
                  </a:lnTo>
                  <a:lnTo>
                    <a:pt x="257" y="539"/>
                  </a:lnTo>
                  <a:lnTo>
                    <a:pt x="249" y="546"/>
                  </a:lnTo>
                  <a:lnTo>
                    <a:pt x="237" y="571"/>
                  </a:lnTo>
                  <a:lnTo>
                    <a:pt x="211" y="602"/>
                  </a:lnTo>
                  <a:lnTo>
                    <a:pt x="156" y="626"/>
                  </a:lnTo>
                  <a:lnTo>
                    <a:pt x="139" y="652"/>
                  </a:lnTo>
                  <a:lnTo>
                    <a:pt x="118" y="700"/>
                  </a:lnTo>
                  <a:lnTo>
                    <a:pt x="100" y="704"/>
                  </a:lnTo>
                  <a:lnTo>
                    <a:pt x="85" y="718"/>
                  </a:lnTo>
                  <a:lnTo>
                    <a:pt x="54" y="740"/>
                  </a:lnTo>
                  <a:lnTo>
                    <a:pt x="33" y="754"/>
                  </a:lnTo>
                  <a:lnTo>
                    <a:pt x="0" y="772"/>
                  </a:lnTo>
                  <a:lnTo>
                    <a:pt x="354" y="734"/>
                  </a:lnTo>
                  <a:lnTo>
                    <a:pt x="639" y="698"/>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09" name="Freeform 43">
              <a:extLst>
                <a:ext uri="{FF2B5EF4-FFF2-40B4-BE49-F238E27FC236}">
                  <a16:creationId xmlns:a16="http://schemas.microsoft.com/office/drawing/2014/main" id="{77DBBEA3-FBE2-1940-171F-2D5FBEE0A9BB}"/>
                </a:ext>
              </a:extLst>
            </p:cNvPr>
            <p:cNvSpPr>
              <a:spLocks/>
            </p:cNvSpPr>
            <p:nvPr/>
          </p:nvSpPr>
          <p:spPr bwMode="auto">
            <a:xfrm>
              <a:off x="9039781" y="3714019"/>
              <a:ext cx="592408" cy="481693"/>
            </a:xfrm>
            <a:custGeom>
              <a:avLst/>
              <a:gdLst/>
              <a:ahLst/>
              <a:cxnLst>
                <a:cxn ang="0">
                  <a:pos x="435" y="20"/>
                </a:cxn>
                <a:cxn ang="0">
                  <a:pos x="369" y="0"/>
                </a:cxn>
                <a:cxn ang="0">
                  <a:pos x="313" y="20"/>
                </a:cxn>
                <a:cxn ang="0">
                  <a:pos x="269" y="28"/>
                </a:cxn>
                <a:cxn ang="0">
                  <a:pos x="180" y="20"/>
                </a:cxn>
                <a:cxn ang="0">
                  <a:pos x="123" y="34"/>
                </a:cxn>
                <a:cxn ang="0">
                  <a:pos x="54" y="85"/>
                </a:cxn>
                <a:cxn ang="0">
                  <a:pos x="49" y="102"/>
                </a:cxn>
                <a:cxn ang="0">
                  <a:pos x="23" y="124"/>
                </a:cxn>
                <a:cxn ang="0">
                  <a:pos x="0" y="148"/>
                </a:cxn>
                <a:cxn ang="0">
                  <a:pos x="19" y="174"/>
                </a:cxn>
                <a:cxn ang="0">
                  <a:pos x="90" y="211"/>
                </a:cxn>
                <a:cxn ang="0">
                  <a:pos x="111" y="248"/>
                </a:cxn>
                <a:cxn ang="0">
                  <a:pos x="156" y="299"/>
                </a:cxn>
                <a:cxn ang="0">
                  <a:pos x="255" y="377"/>
                </a:cxn>
                <a:cxn ang="0">
                  <a:pos x="309" y="445"/>
                </a:cxn>
                <a:cxn ang="0">
                  <a:pos x="355" y="475"/>
                </a:cxn>
                <a:cxn ang="0">
                  <a:pos x="381" y="499"/>
                </a:cxn>
                <a:cxn ang="0">
                  <a:pos x="405" y="531"/>
                </a:cxn>
                <a:cxn ang="0">
                  <a:pos x="413" y="556"/>
                </a:cxn>
                <a:cxn ang="0">
                  <a:pos x="423" y="575"/>
                </a:cxn>
                <a:cxn ang="0">
                  <a:pos x="439" y="585"/>
                </a:cxn>
                <a:cxn ang="0">
                  <a:pos x="453" y="599"/>
                </a:cxn>
                <a:cxn ang="0">
                  <a:pos x="463" y="618"/>
                </a:cxn>
                <a:cxn ang="0">
                  <a:pos x="477" y="644"/>
                </a:cxn>
                <a:cxn ang="0">
                  <a:pos x="482" y="674"/>
                </a:cxn>
                <a:cxn ang="0">
                  <a:pos x="505" y="688"/>
                </a:cxn>
                <a:cxn ang="0">
                  <a:pos x="512" y="654"/>
                </a:cxn>
                <a:cxn ang="0">
                  <a:pos x="541" y="654"/>
                </a:cxn>
                <a:cxn ang="0">
                  <a:pos x="545" y="651"/>
                </a:cxn>
                <a:cxn ang="0">
                  <a:pos x="550" y="646"/>
                </a:cxn>
                <a:cxn ang="0">
                  <a:pos x="548" y="642"/>
                </a:cxn>
                <a:cxn ang="0">
                  <a:pos x="541" y="640"/>
                </a:cxn>
                <a:cxn ang="0">
                  <a:pos x="520" y="633"/>
                </a:cxn>
                <a:cxn ang="0">
                  <a:pos x="517" y="632"/>
                </a:cxn>
                <a:cxn ang="0">
                  <a:pos x="512" y="626"/>
                </a:cxn>
                <a:cxn ang="0">
                  <a:pos x="516" y="600"/>
                </a:cxn>
                <a:cxn ang="0">
                  <a:pos x="542" y="619"/>
                </a:cxn>
                <a:cxn ang="0">
                  <a:pos x="574" y="622"/>
                </a:cxn>
                <a:cxn ang="0">
                  <a:pos x="577" y="590"/>
                </a:cxn>
                <a:cxn ang="0">
                  <a:pos x="585" y="575"/>
                </a:cxn>
                <a:cxn ang="0">
                  <a:pos x="627" y="561"/>
                </a:cxn>
                <a:cxn ang="0">
                  <a:pos x="618" y="549"/>
                </a:cxn>
                <a:cxn ang="0">
                  <a:pos x="602" y="543"/>
                </a:cxn>
                <a:cxn ang="0">
                  <a:pos x="614" y="533"/>
                </a:cxn>
                <a:cxn ang="0">
                  <a:pos x="632" y="543"/>
                </a:cxn>
                <a:cxn ang="0">
                  <a:pos x="660" y="533"/>
                </a:cxn>
                <a:cxn ang="0">
                  <a:pos x="670" y="499"/>
                </a:cxn>
                <a:cxn ang="0">
                  <a:pos x="655" y="483"/>
                </a:cxn>
                <a:cxn ang="0">
                  <a:pos x="685" y="489"/>
                </a:cxn>
                <a:cxn ang="0">
                  <a:pos x="704" y="468"/>
                </a:cxn>
                <a:cxn ang="0">
                  <a:pos x="742" y="422"/>
                </a:cxn>
                <a:cxn ang="0">
                  <a:pos x="778" y="390"/>
                </a:cxn>
                <a:cxn ang="0">
                  <a:pos x="777" y="367"/>
                </a:cxn>
                <a:cxn ang="0">
                  <a:pos x="775" y="347"/>
                </a:cxn>
                <a:cxn ang="0">
                  <a:pos x="786" y="336"/>
                </a:cxn>
                <a:cxn ang="0">
                  <a:pos x="806" y="306"/>
                </a:cxn>
                <a:cxn ang="0">
                  <a:pos x="822" y="263"/>
                </a:cxn>
                <a:cxn ang="0">
                  <a:pos x="836" y="242"/>
                </a:cxn>
                <a:cxn ang="0">
                  <a:pos x="881" y="203"/>
                </a:cxn>
                <a:cxn ang="0">
                  <a:pos x="457" y="64"/>
                </a:cxn>
              </a:cxnLst>
              <a:rect l="0" t="0" r="r" b="b"/>
              <a:pathLst>
                <a:path w="881" h="688">
                  <a:moveTo>
                    <a:pt x="457" y="64"/>
                  </a:moveTo>
                  <a:lnTo>
                    <a:pt x="435" y="20"/>
                  </a:lnTo>
                  <a:lnTo>
                    <a:pt x="407" y="6"/>
                  </a:lnTo>
                  <a:lnTo>
                    <a:pt x="369" y="0"/>
                  </a:lnTo>
                  <a:lnTo>
                    <a:pt x="335" y="6"/>
                  </a:lnTo>
                  <a:lnTo>
                    <a:pt x="313" y="20"/>
                  </a:lnTo>
                  <a:lnTo>
                    <a:pt x="296" y="25"/>
                  </a:lnTo>
                  <a:lnTo>
                    <a:pt x="269" y="28"/>
                  </a:lnTo>
                  <a:lnTo>
                    <a:pt x="216" y="20"/>
                  </a:lnTo>
                  <a:lnTo>
                    <a:pt x="180" y="20"/>
                  </a:lnTo>
                  <a:lnTo>
                    <a:pt x="142" y="25"/>
                  </a:lnTo>
                  <a:lnTo>
                    <a:pt x="123" y="34"/>
                  </a:lnTo>
                  <a:lnTo>
                    <a:pt x="56" y="85"/>
                  </a:lnTo>
                  <a:lnTo>
                    <a:pt x="54" y="85"/>
                  </a:lnTo>
                  <a:lnTo>
                    <a:pt x="52" y="93"/>
                  </a:lnTo>
                  <a:lnTo>
                    <a:pt x="49" y="102"/>
                  </a:lnTo>
                  <a:lnTo>
                    <a:pt x="40" y="109"/>
                  </a:lnTo>
                  <a:lnTo>
                    <a:pt x="23" y="124"/>
                  </a:lnTo>
                  <a:lnTo>
                    <a:pt x="0" y="136"/>
                  </a:lnTo>
                  <a:lnTo>
                    <a:pt x="0" y="148"/>
                  </a:lnTo>
                  <a:lnTo>
                    <a:pt x="8" y="160"/>
                  </a:lnTo>
                  <a:lnTo>
                    <a:pt x="19" y="174"/>
                  </a:lnTo>
                  <a:lnTo>
                    <a:pt x="73" y="196"/>
                  </a:lnTo>
                  <a:lnTo>
                    <a:pt x="90" y="211"/>
                  </a:lnTo>
                  <a:lnTo>
                    <a:pt x="101" y="227"/>
                  </a:lnTo>
                  <a:lnTo>
                    <a:pt x="111" y="248"/>
                  </a:lnTo>
                  <a:lnTo>
                    <a:pt x="134" y="271"/>
                  </a:lnTo>
                  <a:lnTo>
                    <a:pt x="156" y="299"/>
                  </a:lnTo>
                  <a:lnTo>
                    <a:pt x="234" y="357"/>
                  </a:lnTo>
                  <a:lnTo>
                    <a:pt x="255" y="377"/>
                  </a:lnTo>
                  <a:lnTo>
                    <a:pt x="283" y="413"/>
                  </a:lnTo>
                  <a:lnTo>
                    <a:pt x="309" y="445"/>
                  </a:lnTo>
                  <a:lnTo>
                    <a:pt x="338" y="461"/>
                  </a:lnTo>
                  <a:lnTo>
                    <a:pt x="355" y="475"/>
                  </a:lnTo>
                  <a:lnTo>
                    <a:pt x="369" y="488"/>
                  </a:lnTo>
                  <a:lnTo>
                    <a:pt x="381" y="499"/>
                  </a:lnTo>
                  <a:lnTo>
                    <a:pt x="388" y="508"/>
                  </a:lnTo>
                  <a:lnTo>
                    <a:pt x="405" y="531"/>
                  </a:lnTo>
                  <a:lnTo>
                    <a:pt x="413" y="545"/>
                  </a:lnTo>
                  <a:lnTo>
                    <a:pt x="413" y="556"/>
                  </a:lnTo>
                  <a:lnTo>
                    <a:pt x="419" y="570"/>
                  </a:lnTo>
                  <a:lnTo>
                    <a:pt x="423" y="575"/>
                  </a:lnTo>
                  <a:lnTo>
                    <a:pt x="430" y="575"/>
                  </a:lnTo>
                  <a:lnTo>
                    <a:pt x="439" y="585"/>
                  </a:lnTo>
                  <a:lnTo>
                    <a:pt x="453" y="593"/>
                  </a:lnTo>
                  <a:lnTo>
                    <a:pt x="453" y="599"/>
                  </a:lnTo>
                  <a:lnTo>
                    <a:pt x="453" y="607"/>
                  </a:lnTo>
                  <a:lnTo>
                    <a:pt x="463" y="618"/>
                  </a:lnTo>
                  <a:lnTo>
                    <a:pt x="477" y="636"/>
                  </a:lnTo>
                  <a:lnTo>
                    <a:pt x="477" y="644"/>
                  </a:lnTo>
                  <a:lnTo>
                    <a:pt x="477" y="663"/>
                  </a:lnTo>
                  <a:lnTo>
                    <a:pt x="482" y="674"/>
                  </a:lnTo>
                  <a:lnTo>
                    <a:pt x="495" y="681"/>
                  </a:lnTo>
                  <a:lnTo>
                    <a:pt x="505" y="688"/>
                  </a:lnTo>
                  <a:lnTo>
                    <a:pt x="505" y="660"/>
                  </a:lnTo>
                  <a:lnTo>
                    <a:pt x="512" y="654"/>
                  </a:lnTo>
                  <a:lnTo>
                    <a:pt x="534" y="654"/>
                  </a:lnTo>
                  <a:lnTo>
                    <a:pt x="541" y="654"/>
                  </a:lnTo>
                  <a:lnTo>
                    <a:pt x="541" y="654"/>
                  </a:lnTo>
                  <a:lnTo>
                    <a:pt x="545" y="651"/>
                  </a:lnTo>
                  <a:lnTo>
                    <a:pt x="550" y="646"/>
                  </a:lnTo>
                  <a:lnTo>
                    <a:pt x="550" y="646"/>
                  </a:lnTo>
                  <a:lnTo>
                    <a:pt x="550" y="644"/>
                  </a:lnTo>
                  <a:lnTo>
                    <a:pt x="548" y="642"/>
                  </a:lnTo>
                  <a:lnTo>
                    <a:pt x="545" y="640"/>
                  </a:lnTo>
                  <a:lnTo>
                    <a:pt x="541" y="640"/>
                  </a:lnTo>
                  <a:lnTo>
                    <a:pt x="541" y="640"/>
                  </a:lnTo>
                  <a:lnTo>
                    <a:pt x="520" y="633"/>
                  </a:lnTo>
                  <a:lnTo>
                    <a:pt x="520" y="633"/>
                  </a:lnTo>
                  <a:lnTo>
                    <a:pt x="517" y="632"/>
                  </a:lnTo>
                  <a:lnTo>
                    <a:pt x="514" y="629"/>
                  </a:lnTo>
                  <a:lnTo>
                    <a:pt x="512" y="626"/>
                  </a:lnTo>
                  <a:lnTo>
                    <a:pt x="512" y="621"/>
                  </a:lnTo>
                  <a:lnTo>
                    <a:pt x="516" y="600"/>
                  </a:lnTo>
                  <a:lnTo>
                    <a:pt x="535" y="617"/>
                  </a:lnTo>
                  <a:lnTo>
                    <a:pt x="542" y="619"/>
                  </a:lnTo>
                  <a:lnTo>
                    <a:pt x="556" y="631"/>
                  </a:lnTo>
                  <a:lnTo>
                    <a:pt x="574" y="622"/>
                  </a:lnTo>
                  <a:lnTo>
                    <a:pt x="577" y="597"/>
                  </a:lnTo>
                  <a:lnTo>
                    <a:pt x="577" y="590"/>
                  </a:lnTo>
                  <a:lnTo>
                    <a:pt x="574" y="575"/>
                  </a:lnTo>
                  <a:lnTo>
                    <a:pt x="585" y="575"/>
                  </a:lnTo>
                  <a:lnTo>
                    <a:pt x="607" y="575"/>
                  </a:lnTo>
                  <a:lnTo>
                    <a:pt x="627" y="561"/>
                  </a:lnTo>
                  <a:lnTo>
                    <a:pt x="627" y="554"/>
                  </a:lnTo>
                  <a:lnTo>
                    <a:pt x="618" y="549"/>
                  </a:lnTo>
                  <a:lnTo>
                    <a:pt x="607" y="549"/>
                  </a:lnTo>
                  <a:lnTo>
                    <a:pt x="602" y="543"/>
                  </a:lnTo>
                  <a:lnTo>
                    <a:pt x="602" y="538"/>
                  </a:lnTo>
                  <a:lnTo>
                    <a:pt x="614" y="533"/>
                  </a:lnTo>
                  <a:lnTo>
                    <a:pt x="621" y="538"/>
                  </a:lnTo>
                  <a:lnTo>
                    <a:pt x="632" y="543"/>
                  </a:lnTo>
                  <a:lnTo>
                    <a:pt x="643" y="543"/>
                  </a:lnTo>
                  <a:lnTo>
                    <a:pt x="660" y="533"/>
                  </a:lnTo>
                  <a:lnTo>
                    <a:pt x="677" y="511"/>
                  </a:lnTo>
                  <a:lnTo>
                    <a:pt x="670" y="499"/>
                  </a:lnTo>
                  <a:lnTo>
                    <a:pt x="659" y="489"/>
                  </a:lnTo>
                  <a:lnTo>
                    <a:pt x="655" y="483"/>
                  </a:lnTo>
                  <a:lnTo>
                    <a:pt x="664" y="479"/>
                  </a:lnTo>
                  <a:lnTo>
                    <a:pt x="685" y="489"/>
                  </a:lnTo>
                  <a:lnTo>
                    <a:pt x="696" y="482"/>
                  </a:lnTo>
                  <a:lnTo>
                    <a:pt x="704" y="468"/>
                  </a:lnTo>
                  <a:lnTo>
                    <a:pt x="721" y="434"/>
                  </a:lnTo>
                  <a:lnTo>
                    <a:pt x="742" y="422"/>
                  </a:lnTo>
                  <a:lnTo>
                    <a:pt x="761" y="413"/>
                  </a:lnTo>
                  <a:lnTo>
                    <a:pt x="778" y="390"/>
                  </a:lnTo>
                  <a:lnTo>
                    <a:pt x="785" y="378"/>
                  </a:lnTo>
                  <a:lnTo>
                    <a:pt x="777" y="367"/>
                  </a:lnTo>
                  <a:lnTo>
                    <a:pt x="770" y="352"/>
                  </a:lnTo>
                  <a:lnTo>
                    <a:pt x="775" y="347"/>
                  </a:lnTo>
                  <a:lnTo>
                    <a:pt x="786" y="352"/>
                  </a:lnTo>
                  <a:lnTo>
                    <a:pt x="786" y="336"/>
                  </a:lnTo>
                  <a:lnTo>
                    <a:pt x="792" y="325"/>
                  </a:lnTo>
                  <a:lnTo>
                    <a:pt x="806" y="306"/>
                  </a:lnTo>
                  <a:lnTo>
                    <a:pt x="813" y="278"/>
                  </a:lnTo>
                  <a:lnTo>
                    <a:pt x="822" y="263"/>
                  </a:lnTo>
                  <a:lnTo>
                    <a:pt x="831" y="252"/>
                  </a:lnTo>
                  <a:lnTo>
                    <a:pt x="836" y="242"/>
                  </a:lnTo>
                  <a:lnTo>
                    <a:pt x="868" y="216"/>
                  </a:lnTo>
                  <a:lnTo>
                    <a:pt x="881" y="203"/>
                  </a:lnTo>
                  <a:lnTo>
                    <a:pt x="641" y="28"/>
                  </a:lnTo>
                  <a:lnTo>
                    <a:pt x="457" y="64"/>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10" name="Freeform 44">
              <a:extLst>
                <a:ext uri="{FF2B5EF4-FFF2-40B4-BE49-F238E27FC236}">
                  <a16:creationId xmlns:a16="http://schemas.microsoft.com/office/drawing/2014/main" id="{706BD045-6982-77B8-9DEB-DA8B01DD6F02}"/>
                </a:ext>
              </a:extLst>
            </p:cNvPr>
            <p:cNvSpPr>
              <a:spLocks/>
            </p:cNvSpPr>
            <p:nvPr/>
          </p:nvSpPr>
          <p:spPr bwMode="auto">
            <a:xfrm>
              <a:off x="8431253" y="3802364"/>
              <a:ext cx="463449" cy="778282"/>
            </a:xfrm>
            <a:custGeom>
              <a:avLst/>
              <a:gdLst/>
              <a:ahLst/>
              <a:cxnLst>
                <a:cxn ang="0">
                  <a:pos x="216" y="1008"/>
                </a:cxn>
                <a:cxn ang="0">
                  <a:pos x="187" y="969"/>
                </a:cxn>
                <a:cxn ang="0">
                  <a:pos x="200" y="947"/>
                </a:cxn>
                <a:cxn ang="0">
                  <a:pos x="286" y="927"/>
                </a:cxn>
                <a:cxn ang="0">
                  <a:pos x="688" y="882"/>
                </a:cxn>
                <a:cxn ang="0">
                  <a:pos x="659" y="841"/>
                </a:cxn>
                <a:cxn ang="0">
                  <a:pos x="656" y="812"/>
                </a:cxn>
                <a:cxn ang="0">
                  <a:pos x="662" y="776"/>
                </a:cxn>
                <a:cxn ang="0">
                  <a:pos x="645" y="716"/>
                </a:cxn>
                <a:cxn ang="0">
                  <a:pos x="656" y="679"/>
                </a:cxn>
                <a:cxn ang="0">
                  <a:pos x="645" y="641"/>
                </a:cxn>
                <a:cxn ang="0">
                  <a:pos x="674" y="605"/>
                </a:cxn>
                <a:cxn ang="0">
                  <a:pos x="658" y="571"/>
                </a:cxn>
                <a:cxn ang="0">
                  <a:pos x="633" y="523"/>
                </a:cxn>
                <a:cxn ang="0">
                  <a:pos x="586" y="415"/>
                </a:cxn>
                <a:cxn ang="0">
                  <a:pos x="493" y="68"/>
                </a:cxn>
                <a:cxn ang="0">
                  <a:pos x="515" y="0"/>
                </a:cxn>
                <a:cxn ang="0">
                  <a:pos x="8" y="39"/>
                </a:cxn>
                <a:cxn ang="0">
                  <a:pos x="0" y="586"/>
                </a:cxn>
                <a:cxn ang="0">
                  <a:pos x="36" y="1079"/>
                </a:cxn>
                <a:cxn ang="0">
                  <a:pos x="64" y="1083"/>
                </a:cxn>
                <a:cxn ang="0">
                  <a:pos x="89" y="1073"/>
                </a:cxn>
                <a:cxn ang="0">
                  <a:pos x="92" y="1026"/>
                </a:cxn>
                <a:cxn ang="0">
                  <a:pos x="118" y="1015"/>
                </a:cxn>
                <a:cxn ang="0">
                  <a:pos x="125" y="1038"/>
                </a:cxn>
                <a:cxn ang="0">
                  <a:pos x="125" y="1061"/>
                </a:cxn>
                <a:cxn ang="0">
                  <a:pos x="140" y="1072"/>
                </a:cxn>
                <a:cxn ang="0">
                  <a:pos x="151" y="1094"/>
                </a:cxn>
                <a:cxn ang="0">
                  <a:pos x="140" y="1109"/>
                </a:cxn>
                <a:cxn ang="0">
                  <a:pos x="173" y="1101"/>
                </a:cxn>
                <a:cxn ang="0">
                  <a:pos x="209" y="1084"/>
                </a:cxn>
                <a:cxn ang="0">
                  <a:pos x="237" y="1079"/>
                </a:cxn>
                <a:cxn ang="0">
                  <a:pos x="243" y="1073"/>
                </a:cxn>
              </a:cxnLst>
              <a:rect l="0" t="0" r="r" b="b"/>
              <a:pathLst>
                <a:path w="692" h="1109">
                  <a:moveTo>
                    <a:pt x="225" y="1030"/>
                  </a:moveTo>
                  <a:lnTo>
                    <a:pt x="216" y="1008"/>
                  </a:lnTo>
                  <a:lnTo>
                    <a:pt x="197" y="980"/>
                  </a:lnTo>
                  <a:lnTo>
                    <a:pt x="187" y="969"/>
                  </a:lnTo>
                  <a:lnTo>
                    <a:pt x="187" y="952"/>
                  </a:lnTo>
                  <a:lnTo>
                    <a:pt x="200" y="947"/>
                  </a:lnTo>
                  <a:lnTo>
                    <a:pt x="236" y="936"/>
                  </a:lnTo>
                  <a:lnTo>
                    <a:pt x="286" y="927"/>
                  </a:lnTo>
                  <a:lnTo>
                    <a:pt x="692" y="890"/>
                  </a:lnTo>
                  <a:lnTo>
                    <a:pt x="688" y="882"/>
                  </a:lnTo>
                  <a:lnTo>
                    <a:pt x="673" y="855"/>
                  </a:lnTo>
                  <a:lnTo>
                    <a:pt x="659" y="841"/>
                  </a:lnTo>
                  <a:lnTo>
                    <a:pt x="654" y="820"/>
                  </a:lnTo>
                  <a:lnTo>
                    <a:pt x="656" y="812"/>
                  </a:lnTo>
                  <a:lnTo>
                    <a:pt x="667" y="804"/>
                  </a:lnTo>
                  <a:lnTo>
                    <a:pt x="662" y="776"/>
                  </a:lnTo>
                  <a:lnTo>
                    <a:pt x="654" y="759"/>
                  </a:lnTo>
                  <a:lnTo>
                    <a:pt x="645" y="716"/>
                  </a:lnTo>
                  <a:lnTo>
                    <a:pt x="645" y="686"/>
                  </a:lnTo>
                  <a:lnTo>
                    <a:pt x="656" y="679"/>
                  </a:lnTo>
                  <a:lnTo>
                    <a:pt x="659" y="654"/>
                  </a:lnTo>
                  <a:lnTo>
                    <a:pt x="645" y="641"/>
                  </a:lnTo>
                  <a:lnTo>
                    <a:pt x="666" y="626"/>
                  </a:lnTo>
                  <a:lnTo>
                    <a:pt x="674" y="605"/>
                  </a:lnTo>
                  <a:lnTo>
                    <a:pt x="662" y="596"/>
                  </a:lnTo>
                  <a:lnTo>
                    <a:pt x="658" y="571"/>
                  </a:lnTo>
                  <a:lnTo>
                    <a:pt x="655" y="553"/>
                  </a:lnTo>
                  <a:lnTo>
                    <a:pt x="633" y="523"/>
                  </a:lnTo>
                  <a:lnTo>
                    <a:pt x="598" y="457"/>
                  </a:lnTo>
                  <a:lnTo>
                    <a:pt x="586" y="415"/>
                  </a:lnTo>
                  <a:lnTo>
                    <a:pt x="533" y="228"/>
                  </a:lnTo>
                  <a:lnTo>
                    <a:pt x="493" y="68"/>
                  </a:lnTo>
                  <a:lnTo>
                    <a:pt x="479" y="3"/>
                  </a:lnTo>
                  <a:lnTo>
                    <a:pt x="515" y="0"/>
                  </a:lnTo>
                  <a:lnTo>
                    <a:pt x="515" y="0"/>
                  </a:lnTo>
                  <a:lnTo>
                    <a:pt x="8" y="39"/>
                  </a:lnTo>
                  <a:lnTo>
                    <a:pt x="10" y="78"/>
                  </a:lnTo>
                  <a:lnTo>
                    <a:pt x="0" y="586"/>
                  </a:lnTo>
                  <a:lnTo>
                    <a:pt x="4" y="850"/>
                  </a:lnTo>
                  <a:lnTo>
                    <a:pt x="36" y="1079"/>
                  </a:lnTo>
                  <a:lnTo>
                    <a:pt x="49" y="1077"/>
                  </a:lnTo>
                  <a:lnTo>
                    <a:pt x="64" y="1083"/>
                  </a:lnTo>
                  <a:lnTo>
                    <a:pt x="86" y="1086"/>
                  </a:lnTo>
                  <a:lnTo>
                    <a:pt x="89" y="1073"/>
                  </a:lnTo>
                  <a:lnTo>
                    <a:pt x="86" y="1051"/>
                  </a:lnTo>
                  <a:lnTo>
                    <a:pt x="92" y="1026"/>
                  </a:lnTo>
                  <a:lnTo>
                    <a:pt x="101" y="1019"/>
                  </a:lnTo>
                  <a:lnTo>
                    <a:pt x="118" y="1015"/>
                  </a:lnTo>
                  <a:lnTo>
                    <a:pt x="125" y="1023"/>
                  </a:lnTo>
                  <a:lnTo>
                    <a:pt x="125" y="1038"/>
                  </a:lnTo>
                  <a:lnTo>
                    <a:pt x="118" y="1049"/>
                  </a:lnTo>
                  <a:lnTo>
                    <a:pt x="125" y="1061"/>
                  </a:lnTo>
                  <a:lnTo>
                    <a:pt x="129" y="1066"/>
                  </a:lnTo>
                  <a:lnTo>
                    <a:pt x="140" y="1072"/>
                  </a:lnTo>
                  <a:lnTo>
                    <a:pt x="150" y="1084"/>
                  </a:lnTo>
                  <a:lnTo>
                    <a:pt x="151" y="1094"/>
                  </a:lnTo>
                  <a:lnTo>
                    <a:pt x="147" y="1099"/>
                  </a:lnTo>
                  <a:lnTo>
                    <a:pt x="140" y="1109"/>
                  </a:lnTo>
                  <a:lnTo>
                    <a:pt x="148" y="1108"/>
                  </a:lnTo>
                  <a:lnTo>
                    <a:pt x="173" y="1101"/>
                  </a:lnTo>
                  <a:lnTo>
                    <a:pt x="198" y="1092"/>
                  </a:lnTo>
                  <a:lnTo>
                    <a:pt x="209" y="1084"/>
                  </a:lnTo>
                  <a:lnTo>
                    <a:pt x="219" y="1081"/>
                  </a:lnTo>
                  <a:lnTo>
                    <a:pt x="237" y="1079"/>
                  </a:lnTo>
                  <a:lnTo>
                    <a:pt x="246" y="1072"/>
                  </a:lnTo>
                  <a:lnTo>
                    <a:pt x="243" y="1073"/>
                  </a:lnTo>
                  <a:lnTo>
                    <a:pt x="225" y="1030"/>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11" name="Freeform 45">
              <a:extLst>
                <a:ext uri="{FF2B5EF4-FFF2-40B4-BE49-F238E27FC236}">
                  <a16:creationId xmlns:a16="http://schemas.microsoft.com/office/drawing/2014/main" id="{A059B6FC-4726-FEBF-66DA-9D2E5D90B351}"/>
                </a:ext>
              </a:extLst>
            </p:cNvPr>
            <p:cNvSpPr>
              <a:spLocks/>
            </p:cNvSpPr>
            <p:nvPr/>
          </p:nvSpPr>
          <p:spPr bwMode="auto">
            <a:xfrm>
              <a:off x="8026240" y="3829710"/>
              <a:ext cx="429193" cy="782489"/>
            </a:xfrm>
            <a:custGeom>
              <a:avLst/>
              <a:gdLst/>
              <a:ahLst/>
              <a:cxnLst>
                <a:cxn ang="0">
                  <a:pos x="601" y="547"/>
                </a:cxn>
                <a:cxn ang="0">
                  <a:pos x="609" y="0"/>
                </a:cxn>
                <a:cxn ang="0">
                  <a:pos x="223" y="28"/>
                </a:cxn>
                <a:cxn ang="0">
                  <a:pos x="212" y="56"/>
                </a:cxn>
                <a:cxn ang="0">
                  <a:pos x="190" y="83"/>
                </a:cxn>
                <a:cxn ang="0">
                  <a:pos x="172" y="93"/>
                </a:cxn>
                <a:cxn ang="0">
                  <a:pos x="165" y="146"/>
                </a:cxn>
                <a:cxn ang="0">
                  <a:pos x="122" y="203"/>
                </a:cxn>
                <a:cxn ang="0">
                  <a:pos x="100" y="243"/>
                </a:cxn>
                <a:cxn ang="0">
                  <a:pos x="96" y="262"/>
                </a:cxn>
                <a:cxn ang="0">
                  <a:pos x="92" y="300"/>
                </a:cxn>
                <a:cxn ang="0">
                  <a:pos x="68" y="316"/>
                </a:cxn>
                <a:cxn ang="0">
                  <a:pos x="65" y="343"/>
                </a:cxn>
                <a:cxn ang="0">
                  <a:pos x="58" y="364"/>
                </a:cxn>
                <a:cxn ang="0">
                  <a:pos x="76" y="384"/>
                </a:cxn>
                <a:cxn ang="0">
                  <a:pos x="72" y="430"/>
                </a:cxn>
                <a:cxn ang="0">
                  <a:pos x="76" y="462"/>
                </a:cxn>
                <a:cxn ang="0">
                  <a:pos x="62" y="490"/>
                </a:cxn>
                <a:cxn ang="0">
                  <a:pos x="82" y="516"/>
                </a:cxn>
                <a:cxn ang="0">
                  <a:pos x="62" y="539"/>
                </a:cxn>
                <a:cxn ang="0">
                  <a:pos x="82" y="558"/>
                </a:cxn>
                <a:cxn ang="0">
                  <a:pos x="83" y="594"/>
                </a:cxn>
                <a:cxn ang="0">
                  <a:pos x="106" y="618"/>
                </a:cxn>
                <a:cxn ang="0">
                  <a:pos x="106" y="675"/>
                </a:cxn>
                <a:cxn ang="0">
                  <a:pos x="78" y="688"/>
                </a:cxn>
                <a:cxn ang="0">
                  <a:pos x="76" y="723"/>
                </a:cxn>
                <a:cxn ang="0">
                  <a:pos x="40" y="768"/>
                </a:cxn>
                <a:cxn ang="0">
                  <a:pos x="32" y="816"/>
                </a:cxn>
                <a:cxn ang="0">
                  <a:pos x="19" y="837"/>
                </a:cxn>
                <a:cxn ang="0">
                  <a:pos x="19" y="877"/>
                </a:cxn>
                <a:cxn ang="0">
                  <a:pos x="1" y="902"/>
                </a:cxn>
                <a:cxn ang="0">
                  <a:pos x="7" y="940"/>
                </a:cxn>
                <a:cxn ang="0">
                  <a:pos x="354" y="1010"/>
                </a:cxn>
                <a:cxn ang="0">
                  <a:pos x="384" y="1053"/>
                </a:cxn>
                <a:cxn ang="0">
                  <a:pos x="394" y="1113"/>
                </a:cxn>
                <a:cxn ang="0">
                  <a:pos x="398" y="1115"/>
                </a:cxn>
                <a:cxn ang="0">
                  <a:pos x="432" y="1094"/>
                </a:cxn>
                <a:cxn ang="0">
                  <a:pos x="451" y="1065"/>
                </a:cxn>
                <a:cxn ang="0">
                  <a:pos x="490" y="1060"/>
                </a:cxn>
                <a:cxn ang="0">
                  <a:pos x="536" y="1045"/>
                </a:cxn>
                <a:cxn ang="0">
                  <a:pos x="575" y="1045"/>
                </a:cxn>
                <a:cxn ang="0">
                  <a:pos x="598" y="1045"/>
                </a:cxn>
                <a:cxn ang="0">
                  <a:pos x="627" y="1044"/>
                </a:cxn>
                <a:cxn ang="0">
                  <a:pos x="638" y="1040"/>
                </a:cxn>
                <a:cxn ang="0">
                  <a:pos x="605" y="811"/>
                </a:cxn>
              </a:cxnLst>
              <a:rect l="0" t="0" r="r" b="b"/>
              <a:pathLst>
                <a:path w="638" h="1116">
                  <a:moveTo>
                    <a:pt x="605" y="811"/>
                  </a:moveTo>
                  <a:lnTo>
                    <a:pt x="601" y="547"/>
                  </a:lnTo>
                  <a:lnTo>
                    <a:pt x="611" y="39"/>
                  </a:lnTo>
                  <a:lnTo>
                    <a:pt x="609" y="0"/>
                  </a:lnTo>
                  <a:lnTo>
                    <a:pt x="223" y="29"/>
                  </a:lnTo>
                  <a:lnTo>
                    <a:pt x="223" y="28"/>
                  </a:lnTo>
                  <a:lnTo>
                    <a:pt x="226" y="43"/>
                  </a:lnTo>
                  <a:lnTo>
                    <a:pt x="212" y="56"/>
                  </a:lnTo>
                  <a:lnTo>
                    <a:pt x="196" y="67"/>
                  </a:lnTo>
                  <a:lnTo>
                    <a:pt x="190" y="83"/>
                  </a:lnTo>
                  <a:lnTo>
                    <a:pt x="183" y="93"/>
                  </a:lnTo>
                  <a:lnTo>
                    <a:pt x="172" y="93"/>
                  </a:lnTo>
                  <a:lnTo>
                    <a:pt x="162" y="124"/>
                  </a:lnTo>
                  <a:lnTo>
                    <a:pt x="165" y="146"/>
                  </a:lnTo>
                  <a:lnTo>
                    <a:pt x="150" y="169"/>
                  </a:lnTo>
                  <a:lnTo>
                    <a:pt x="122" y="203"/>
                  </a:lnTo>
                  <a:lnTo>
                    <a:pt x="103" y="219"/>
                  </a:lnTo>
                  <a:lnTo>
                    <a:pt x="100" y="243"/>
                  </a:lnTo>
                  <a:lnTo>
                    <a:pt x="106" y="248"/>
                  </a:lnTo>
                  <a:lnTo>
                    <a:pt x="96" y="262"/>
                  </a:lnTo>
                  <a:lnTo>
                    <a:pt x="90" y="283"/>
                  </a:lnTo>
                  <a:lnTo>
                    <a:pt x="92" y="300"/>
                  </a:lnTo>
                  <a:lnTo>
                    <a:pt x="86" y="300"/>
                  </a:lnTo>
                  <a:lnTo>
                    <a:pt x="68" y="316"/>
                  </a:lnTo>
                  <a:lnTo>
                    <a:pt x="62" y="335"/>
                  </a:lnTo>
                  <a:lnTo>
                    <a:pt x="65" y="343"/>
                  </a:lnTo>
                  <a:lnTo>
                    <a:pt x="58" y="350"/>
                  </a:lnTo>
                  <a:lnTo>
                    <a:pt x="58" y="364"/>
                  </a:lnTo>
                  <a:lnTo>
                    <a:pt x="67" y="369"/>
                  </a:lnTo>
                  <a:lnTo>
                    <a:pt x="76" y="384"/>
                  </a:lnTo>
                  <a:lnTo>
                    <a:pt x="74" y="398"/>
                  </a:lnTo>
                  <a:lnTo>
                    <a:pt x="72" y="430"/>
                  </a:lnTo>
                  <a:lnTo>
                    <a:pt x="81" y="446"/>
                  </a:lnTo>
                  <a:lnTo>
                    <a:pt x="76" y="462"/>
                  </a:lnTo>
                  <a:lnTo>
                    <a:pt x="64" y="491"/>
                  </a:lnTo>
                  <a:lnTo>
                    <a:pt x="62" y="490"/>
                  </a:lnTo>
                  <a:lnTo>
                    <a:pt x="76" y="501"/>
                  </a:lnTo>
                  <a:lnTo>
                    <a:pt x="82" y="516"/>
                  </a:lnTo>
                  <a:lnTo>
                    <a:pt x="78" y="529"/>
                  </a:lnTo>
                  <a:lnTo>
                    <a:pt x="62" y="539"/>
                  </a:lnTo>
                  <a:lnTo>
                    <a:pt x="76" y="551"/>
                  </a:lnTo>
                  <a:lnTo>
                    <a:pt x="82" y="558"/>
                  </a:lnTo>
                  <a:lnTo>
                    <a:pt x="78" y="566"/>
                  </a:lnTo>
                  <a:lnTo>
                    <a:pt x="83" y="594"/>
                  </a:lnTo>
                  <a:lnTo>
                    <a:pt x="83" y="605"/>
                  </a:lnTo>
                  <a:lnTo>
                    <a:pt x="106" y="618"/>
                  </a:lnTo>
                  <a:lnTo>
                    <a:pt x="110" y="637"/>
                  </a:lnTo>
                  <a:lnTo>
                    <a:pt x="106" y="675"/>
                  </a:lnTo>
                  <a:lnTo>
                    <a:pt x="90" y="688"/>
                  </a:lnTo>
                  <a:lnTo>
                    <a:pt x="78" y="688"/>
                  </a:lnTo>
                  <a:lnTo>
                    <a:pt x="82" y="712"/>
                  </a:lnTo>
                  <a:lnTo>
                    <a:pt x="76" y="723"/>
                  </a:lnTo>
                  <a:lnTo>
                    <a:pt x="53" y="759"/>
                  </a:lnTo>
                  <a:lnTo>
                    <a:pt x="40" y="768"/>
                  </a:lnTo>
                  <a:lnTo>
                    <a:pt x="38" y="809"/>
                  </a:lnTo>
                  <a:lnTo>
                    <a:pt x="32" y="816"/>
                  </a:lnTo>
                  <a:lnTo>
                    <a:pt x="24" y="826"/>
                  </a:lnTo>
                  <a:lnTo>
                    <a:pt x="19" y="837"/>
                  </a:lnTo>
                  <a:lnTo>
                    <a:pt x="19" y="851"/>
                  </a:lnTo>
                  <a:lnTo>
                    <a:pt x="19" y="877"/>
                  </a:lnTo>
                  <a:lnTo>
                    <a:pt x="7" y="892"/>
                  </a:lnTo>
                  <a:lnTo>
                    <a:pt x="1" y="902"/>
                  </a:lnTo>
                  <a:lnTo>
                    <a:pt x="0" y="919"/>
                  </a:lnTo>
                  <a:lnTo>
                    <a:pt x="7" y="940"/>
                  </a:lnTo>
                  <a:lnTo>
                    <a:pt x="359" y="926"/>
                  </a:lnTo>
                  <a:lnTo>
                    <a:pt x="354" y="1010"/>
                  </a:lnTo>
                  <a:lnTo>
                    <a:pt x="368" y="1034"/>
                  </a:lnTo>
                  <a:lnTo>
                    <a:pt x="384" y="1053"/>
                  </a:lnTo>
                  <a:lnTo>
                    <a:pt x="394" y="1095"/>
                  </a:lnTo>
                  <a:lnTo>
                    <a:pt x="394" y="1113"/>
                  </a:lnTo>
                  <a:lnTo>
                    <a:pt x="393" y="1116"/>
                  </a:lnTo>
                  <a:lnTo>
                    <a:pt x="398" y="1115"/>
                  </a:lnTo>
                  <a:lnTo>
                    <a:pt x="421" y="1102"/>
                  </a:lnTo>
                  <a:lnTo>
                    <a:pt x="432" y="1094"/>
                  </a:lnTo>
                  <a:lnTo>
                    <a:pt x="447" y="1084"/>
                  </a:lnTo>
                  <a:lnTo>
                    <a:pt x="451" y="1065"/>
                  </a:lnTo>
                  <a:lnTo>
                    <a:pt x="469" y="1060"/>
                  </a:lnTo>
                  <a:lnTo>
                    <a:pt x="490" y="1060"/>
                  </a:lnTo>
                  <a:lnTo>
                    <a:pt x="507" y="1052"/>
                  </a:lnTo>
                  <a:lnTo>
                    <a:pt x="536" y="1045"/>
                  </a:lnTo>
                  <a:lnTo>
                    <a:pt x="558" y="1045"/>
                  </a:lnTo>
                  <a:lnTo>
                    <a:pt x="575" y="1045"/>
                  </a:lnTo>
                  <a:lnTo>
                    <a:pt x="586" y="1044"/>
                  </a:lnTo>
                  <a:lnTo>
                    <a:pt x="598" y="1045"/>
                  </a:lnTo>
                  <a:lnTo>
                    <a:pt x="620" y="1052"/>
                  </a:lnTo>
                  <a:lnTo>
                    <a:pt x="627" y="1044"/>
                  </a:lnTo>
                  <a:lnTo>
                    <a:pt x="638" y="1040"/>
                  </a:lnTo>
                  <a:lnTo>
                    <a:pt x="638" y="1040"/>
                  </a:lnTo>
                  <a:lnTo>
                    <a:pt x="637" y="1040"/>
                  </a:lnTo>
                  <a:lnTo>
                    <a:pt x="605" y="811"/>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12" name="Freeform 46">
              <a:extLst>
                <a:ext uri="{FF2B5EF4-FFF2-40B4-BE49-F238E27FC236}">
                  <a16:creationId xmlns:a16="http://schemas.microsoft.com/office/drawing/2014/main" id="{8EEF058C-A510-75C3-1D4D-0EAD37481990}"/>
                </a:ext>
              </a:extLst>
            </p:cNvPr>
            <p:cNvSpPr>
              <a:spLocks/>
            </p:cNvSpPr>
            <p:nvPr/>
          </p:nvSpPr>
          <p:spPr bwMode="auto">
            <a:xfrm>
              <a:off x="9380315" y="2887358"/>
              <a:ext cx="529943" cy="401761"/>
            </a:xfrm>
            <a:custGeom>
              <a:avLst/>
              <a:gdLst/>
              <a:ahLst/>
              <a:cxnLst>
                <a:cxn ang="0">
                  <a:pos x="0" y="113"/>
                </a:cxn>
                <a:cxn ang="0">
                  <a:pos x="11" y="206"/>
                </a:cxn>
                <a:cxn ang="0">
                  <a:pos x="72" y="156"/>
                </a:cxn>
                <a:cxn ang="0">
                  <a:pos x="126" y="118"/>
                </a:cxn>
                <a:cxn ang="0">
                  <a:pos x="144" y="126"/>
                </a:cxn>
                <a:cxn ang="0">
                  <a:pos x="190" y="103"/>
                </a:cxn>
                <a:cxn ang="0">
                  <a:pos x="290" y="103"/>
                </a:cxn>
                <a:cxn ang="0">
                  <a:pos x="326" y="168"/>
                </a:cxn>
                <a:cxn ang="0">
                  <a:pos x="383" y="200"/>
                </a:cxn>
                <a:cxn ang="0">
                  <a:pos x="431" y="240"/>
                </a:cxn>
                <a:cxn ang="0">
                  <a:pos x="426" y="280"/>
                </a:cxn>
                <a:cxn ang="0">
                  <a:pos x="410" y="344"/>
                </a:cxn>
                <a:cxn ang="0">
                  <a:pos x="433" y="351"/>
                </a:cxn>
                <a:cxn ang="0">
                  <a:pos x="469" y="353"/>
                </a:cxn>
                <a:cxn ang="0">
                  <a:pos x="492" y="347"/>
                </a:cxn>
                <a:cxn ang="0">
                  <a:pos x="567" y="364"/>
                </a:cxn>
                <a:cxn ang="0">
                  <a:pos x="598" y="368"/>
                </a:cxn>
                <a:cxn ang="0">
                  <a:pos x="576" y="337"/>
                </a:cxn>
                <a:cxn ang="0">
                  <a:pos x="576" y="317"/>
                </a:cxn>
                <a:cxn ang="0">
                  <a:pos x="539" y="267"/>
                </a:cxn>
                <a:cxn ang="0">
                  <a:pos x="535" y="200"/>
                </a:cxn>
                <a:cxn ang="0">
                  <a:pos x="526" y="143"/>
                </a:cxn>
                <a:cxn ang="0">
                  <a:pos x="533" y="132"/>
                </a:cxn>
                <a:cxn ang="0">
                  <a:pos x="573" y="85"/>
                </a:cxn>
                <a:cxn ang="0">
                  <a:pos x="596" y="60"/>
                </a:cxn>
                <a:cxn ang="0">
                  <a:pos x="577" y="99"/>
                </a:cxn>
                <a:cxn ang="0">
                  <a:pos x="570" y="143"/>
                </a:cxn>
                <a:cxn ang="0">
                  <a:pos x="567" y="169"/>
                </a:cxn>
                <a:cxn ang="0">
                  <a:pos x="584" y="193"/>
                </a:cxn>
                <a:cxn ang="0">
                  <a:pos x="606" y="215"/>
                </a:cxn>
                <a:cxn ang="0">
                  <a:pos x="623" y="240"/>
                </a:cxn>
                <a:cxn ang="0">
                  <a:pos x="605" y="267"/>
                </a:cxn>
                <a:cxn ang="0">
                  <a:pos x="592" y="283"/>
                </a:cxn>
                <a:cxn ang="0">
                  <a:pos x="599" y="301"/>
                </a:cxn>
                <a:cxn ang="0">
                  <a:pos x="645" y="310"/>
                </a:cxn>
                <a:cxn ang="0">
                  <a:pos x="680" y="351"/>
                </a:cxn>
                <a:cxn ang="0">
                  <a:pos x="681" y="379"/>
                </a:cxn>
                <a:cxn ang="0">
                  <a:pos x="703" y="416"/>
                </a:cxn>
                <a:cxn ang="0">
                  <a:pos x="685" y="486"/>
                </a:cxn>
                <a:cxn ang="0">
                  <a:pos x="692" y="561"/>
                </a:cxn>
                <a:cxn ang="0">
                  <a:pos x="710" y="540"/>
                </a:cxn>
                <a:cxn ang="0">
                  <a:pos x="730" y="478"/>
                </a:cxn>
                <a:cxn ang="0">
                  <a:pos x="730" y="453"/>
                </a:cxn>
                <a:cxn ang="0">
                  <a:pos x="755" y="425"/>
                </a:cxn>
                <a:cxn ang="0">
                  <a:pos x="755" y="368"/>
                </a:cxn>
                <a:cxn ang="0">
                  <a:pos x="774" y="330"/>
                </a:cxn>
                <a:cxn ang="0">
                  <a:pos x="774" y="361"/>
                </a:cxn>
                <a:cxn ang="0">
                  <a:pos x="770" y="367"/>
                </a:cxn>
                <a:cxn ang="0">
                  <a:pos x="767" y="373"/>
                </a:cxn>
                <a:cxn ang="0">
                  <a:pos x="770" y="376"/>
                </a:cxn>
                <a:cxn ang="0">
                  <a:pos x="780" y="382"/>
                </a:cxn>
                <a:cxn ang="0">
                  <a:pos x="789" y="315"/>
                </a:cxn>
                <a:cxn ang="0">
                  <a:pos x="785" y="253"/>
                </a:cxn>
                <a:cxn ang="0">
                  <a:pos x="623" y="0"/>
                </a:cxn>
              </a:cxnLst>
              <a:rect l="0" t="0" r="r" b="b"/>
              <a:pathLst>
                <a:path w="789" h="572">
                  <a:moveTo>
                    <a:pt x="623" y="0"/>
                  </a:moveTo>
                  <a:lnTo>
                    <a:pt x="0" y="113"/>
                  </a:lnTo>
                  <a:lnTo>
                    <a:pt x="0" y="113"/>
                  </a:lnTo>
                  <a:lnTo>
                    <a:pt x="11" y="206"/>
                  </a:lnTo>
                  <a:lnTo>
                    <a:pt x="32" y="206"/>
                  </a:lnTo>
                  <a:lnTo>
                    <a:pt x="72" y="156"/>
                  </a:lnTo>
                  <a:lnTo>
                    <a:pt x="100" y="153"/>
                  </a:lnTo>
                  <a:lnTo>
                    <a:pt x="126" y="118"/>
                  </a:lnTo>
                  <a:lnTo>
                    <a:pt x="137" y="118"/>
                  </a:lnTo>
                  <a:lnTo>
                    <a:pt x="144" y="126"/>
                  </a:lnTo>
                  <a:lnTo>
                    <a:pt x="172" y="104"/>
                  </a:lnTo>
                  <a:lnTo>
                    <a:pt x="190" y="103"/>
                  </a:lnTo>
                  <a:lnTo>
                    <a:pt x="226" y="86"/>
                  </a:lnTo>
                  <a:lnTo>
                    <a:pt x="290" y="103"/>
                  </a:lnTo>
                  <a:lnTo>
                    <a:pt x="312" y="132"/>
                  </a:lnTo>
                  <a:lnTo>
                    <a:pt x="326" y="168"/>
                  </a:lnTo>
                  <a:lnTo>
                    <a:pt x="326" y="168"/>
                  </a:lnTo>
                  <a:lnTo>
                    <a:pt x="383" y="200"/>
                  </a:lnTo>
                  <a:lnTo>
                    <a:pt x="408" y="224"/>
                  </a:lnTo>
                  <a:lnTo>
                    <a:pt x="431" y="240"/>
                  </a:lnTo>
                  <a:lnTo>
                    <a:pt x="437" y="260"/>
                  </a:lnTo>
                  <a:lnTo>
                    <a:pt x="426" y="280"/>
                  </a:lnTo>
                  <a:lnTo>
                    <a:pt x="406" y="285"/>
                  </a:lnTo>
                  <a:lnTo>
                    <a:pt x="410" y="344"/>
                  </a:lnTo>
                  <a:lnTo>
                    <a:pt x="422" y="353"/>
                  </a:lnTo>
                  <a:lnTo>
                    <a:pt x="433" y="351"/>
                  </a:lnTo>
                  <a:lnTo>
                    <a:pt x="451" y="347"/>
                  </a:lnTo>
                  <a:lnTo>
                    <a:pt x="469" y="353"/>
                  </a:lnTo>
                  <a:lnTo>
                    <a:pt x="473" y="354"/>
                  </a:lnTo>
                  <a:lnTo>
                    <a:pt x="492" y="347"/>
                  </a:lnTo>
                  <a:lnTo>
                    <a:pt x="553" y="355"/>
                  </a:lnTo>
                  <a:lnTo>
                    <a:pt x="567" y="364"/>
                  </a:lnTo>
                  <a:lnTo>
                    <a:pt x="582" y="372"/>
                  </a:lnTo>
                  <a:lnTo>
                    <a:pt x="598" y="368"/>
                  </a:lnTo>
                  <a:lnTo>
                    <a:pt x="588" y="350"/>
                  </a:lnTo>
                  <a:lnTo>
                    <a:pt x="576" y="337"/>
                  </a:lnTo>
                  <a:lnTo>
                    <a:pt x="576" y="322"/>
                  </a:lnTo>
                  <a:lnTo>
                    <a:pt x="576" y="317"/>
                  </a:lnTo>
                  <a:lnTo>
                    <a:pt x="545" y="280"/>
                  </a:lnTo>
                  <a:lnTo>
                    <a:pt x="539" y="267"/>
                  </a:lnTo>
                  <a:lnTo>
                    <a:pt x="539" y="233"/>
                  </a:lnTo>
                  <a:lnTo>
                    <a:pt x="535" y="200"/>
                  </a:lnTo>
                  <a:lnTo>
                    <a:pt x="538" y="167"/>
                  </a:lnTo>
                  <a:lnTo>
                    <a:pt x="526" y="143"/>
                  </a:lnTo>
                  <a:lnTo>
                    <a:pt x="514" y="132"/>
                  </a:lnTo>
                  <a:lnTo>
                    <a:pt x="533" y="132"/>
                  </a:lnTo>
                  <a:lnTo>
                    <a:pt x="546" y="104"/>
                  </a:lnTo>
                  <a:lnTo>
                    <a:pt x="573" y="85"/>
                  </a:lnTo>
                  <a:lnTo>
                    <a:pt x="587" y="58"/>
                  </a:lnTo>
                  <a:lnTo>
                    <a:pt x="596" y="60"/>
                  </a:lnTo>
                  <a:lnTo>
                    <a:pt x="594" y="92"/>
                  </a:lnTo>
                  <a:lnTo>
                    <a:pt x="577" y="99"/>
                  </a:lnTo>
                  <a:lnTo>
                    <a:pt x="570" y="126"/>
                  </a:lnTo>
                  <a:lnTo>
                    <a:pt x="570" y="143"/>
                  </a:lnTo>
                  <a:lnTo>
                    <a:pt x="591" y="143"/>
                  </a:lnTo>
                  <a:lnTo>
                    <a:pt x="567" y="169"/>
                  </a:lnTo>
                  <a:lnTo>
                    <a:pt x="557" y="183"/>
                  </a:lnTo>
                  <a:lnTo>
                    <a:pt x="584" y="193"/>
                  </a:lnTo>
                  <a:lnTo>
                    <a:pt x="592" y="194"/>
                  </a:lnTo>
                  <a:lnTo>
                    <a:pt x="606" y="215"/>
                  </a:lnTo>
                  <a:lnTo>
                    <a:pt x="602" y="221"/>
                  </a:lnTo>
                  <a:lnTo>
                    <a:pt x="623" y="240"/>
                  </a:lnTo>
                  <a:lnTo>
                    <a:pt x="623" y="249"/>
                  </a:lnTo>
                  <a:lnTo>
                    <a:pt x="605" y="267"/>
                  </a:lnTo>
                  <a:lnTo>
                    <a:pt x="588" y="267"/>
                  </a:lnTo>
                  <a:lnTo>
                    <a:pt x="592" y="283"/>
                  </a:lnTo>
                  <a:lnTo>
                    <a:pt x="588" y="293"/>
                  </a:lnTo>
                  <a:lnTo>
                    <a:pt x="599" y="301"/>
                  </a:lnTo>
                  <a:lnTo>
                    <a:pt x="617" y="310"/>
                  </a:lnTo>
                  <a:lnTo>
                    <a:pt x="645" y="310"/>
                  </a:lnTo>
                  <a:lnTo>
                    <a:pt x="666" y="322"/>
                  </a:lnTo>
                  <a:lnTo>
                    <a:pt x="680" y="351"/>
                  </a:lnTo>
                  <a:lnTo>
                    <a:pt x="688" y="371"/>
                  </a:lnTo>
                  <a:lnTo>
                    <a:pt x="681" y="379"/>
                  </a:lnTo>
                  <a:lnTo>
                    <a:pt x="698" y="392"/>
                  </a:lnTo>
                  <a:lnTo>
                    <a:pt x="703" y="416"/>
                  </a:lnTo>
                  <a:lnTo>
                    <a:pt x="693" y="455"/>
                  </a:lnTo>
                  <a:lnTo>
                    <a:pt x="685" y="486"/>
                  </a:lnTo>
                  <a:lnTo>
                    <a:pt x="685" y="529"/>
                  </a:lnTo>
                  <a:lnTo>
                    <a:pt x="692" y="561"/>
                  </a:lnTo>
                  <a:lnTo>
                    <a:pt x="703" y="572"/>
                  </a:lnTo>
                  <a:lnTo>
                    <a:pt x="710" y="540"/>
                  </a:lnTo>
                  <a:lnTo>
                    <a:pt x="716" y="491"/>
                  </a:lnTo>
                  <a:lnTo>
                    <a:pt x="730" y="478"/>
                  </a:lnTo>
                  <a:lnTo>
                    <a:pt x="730" y="460"/>
                  </a:lnTo>
                  <a:lnTo>
                    <a:pt x="730" y="453"/>
                  </a:lnTo>
                  <a:lnTo>
                    <a:pt x="743" y="443"/>
                  </a:lnTo>
                  <a:lnTo>
                    <a:pt x="755" y="425"/>
                  </a:lnTo>
                  <a:lnTo>
                    <a:pt x="755" y="385"/>
                  </a:lnTo>
                  <a:lnTo>
                    <a:pt x="755" y="368"/>
                  </a:lnTo>
                  <a:lnTo>
                    <a:pt x="755" y="347"/>
                  </a:lnTo>
                  <a:lnTo>
                    <a:pt x="774" y="330"/>
                  </a:lnTo>
                  <a:lnTo>
                    <a:pt x="780" y="343"/>
                  </a:lnTo>
                  <a:lnTo>
                    <a:pt x="774" y="361"/>
                  </a:lnTo>
                  <a:lnTo>
                    <a:pt x="774" y="361"/>
                  </a:lnTo>
                  <a:lnTo>
                    <a:pt x="770" y="367"/>
                  </a:lnTo>
                  <a:lnTo>
                    <a:pt x="767" y="371"/>
                  </a:lnTo>
                  <a:lnTo>
                    <a:pt x="767" y="373"/>
                  </a:lnTo>
                  <a:lnTo>
                    <a:pt x="767" y="373"/>
                  </a:lnTo>
                  <a:lnTo>
                    <a:pt x="770" y="376"/>
                  </a:lnTo>
                  <a:lnTo>
                    <a:pt x="774" y="379"/>
                  </a:lnTo>
                  <a:lnTo>
                    <a:pt x="780" y="382"/>
                  </a:lnTo>
                  <a:lnTo>
                    <a:pt x="789" y="360"/>
                  </a:lnTo>
                  <a:lnTo>
                    <a:pt x="789" y="315"/>
                  </a:lnTo>
                  <a:lnTo>
                    <a:pt x="785" y="253"/>
                  </a:lnTo>
                  <a:lnTo>
                    <a:pt x="785" y="253"/>
                  </a:lnTo>
                  <a:lnTo>
                    <a:pt x="687" y="267"/>
                  </a:lnTo>
                  <a:lnTo>
                    <a:pt x="623" y="0"/>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13" name="Freeform 47">
              <a:extLst>
                <a:ext uri="{FF2B5EF4-FFF2-40B4-BE49-F238E27FC236}">
                  <a16:creationId xmlns:a16="http://schemas.microsoft.com/office/drawing/2014/main" id="{E6C3538A-5521-784F-D556-3D71B90646AB}"/>
                </a:ext>
              </a:extLst>
            </p:cNvPr>
            <p:cNvSpPr>
              <a:spLocks/>
            </p:cNvSpPr>
            <p:nvPr/>
          </p:nvSpPr>
          <p:spPr bwMode="auto">
            <a:xfrm>
              <a:off x="9053886" y="2836874"/>
              <a:ext cx="544048" cy="567935"/>
            </a:xfrm>
            <a:custGeom>
              <a:avLst/>
              <a:gdLst/>
              <a:ahLst/>
              <a:cxnLst>
                <a:cxn ang="0">
                  <a:pos x="128" y="753"/>
                </a:cxn>
                <a:cxn ang="0">
                  <a:pos x="171" y="793"/>
                </a:cxn>
                <a:cxn ang="0">
                  <a:pos x="207" y="808"/>
                </a:cxn>
                <a:cxn ang="0">
                  <a:pos x="263" y="785"/>
                </a:cxn>
                <a:cxn ang="0">
                  <a:pos x="354" y="744"/>
                </a:cxn>
                <a:cxn ang="0">
                  <a:pos x="431" y="689"/>
                </a:cxn>
                <a:cxn ang="0">
                  <a:pos x="431" y="621"/>
                </a:cxn>
                <a:cxn ang="0">
                  <a:pos x="478" y="546"/>
                </a:cxn>
                <a:cxn ang="0">
                  <a:pos x="497" y="442"/>
                </a:cxn>
                <a:cxn ang="0">
                  <a:pos x="548" y="467"/>
                </a:cxn>
                <a:cxn ang="0">
                  <a:pos x="568" y="457"/>
                </a:cxn>
                <a:cxn ang="0">
                  <a:pos x="593" y="393"/>
                </a:cxn>
                <a:cxn ang="0">
                  <a:pos x="605" y="370"/>
                </a:cxn>
                <a:cxn ang="0">
                  <a:pos x="626" y="382"/>
                </a:cxn>
                <a:cxn ang="0">
                  <a:pos x="671" y="318"/>
                </a:cxn>
                <a:cxn ang="0">
                  <a:pos x="690" y="261"/>
                </a:cxn>
                <a:cxn ang="0">
                  <a:pos x="744" y="245"/>
                </a:cxn>
                <a:cxn ang="0">
                  <a:pos x="786" y="260"/>
                </a:cxn>
                <a:cxn ang="0">
                  <a:pos x="811" y="239"/>
                </a:cxn>
                <a:cxn ang="0">
                  <a:pos x="797" y="203"/>
                </a:cxn>
                <a:cxn ang="0">
                  <a:pos x="711" y="157"/>
                </a:cxn>
                <a:cxn ang="0">
                  <a:pos x="657" y="175"/>
                </a:cxn>
                <a:cxn ang="0">
                  <a:pos x="622" y="189"/>
                </a:cxn>
                <a:cxn ang="0">
                  <a:pos x="585" y="224"/>
                </a:cxn>
                <a:cxn ang="0">
                  <a:pos x="517" y="277"/>
                </a:cxn>
                <a:cxn ang="0">
                  <a:pos x="485" y="184"/>
                </a:cxn>
                <a:cxn ang="0">
                  <a:pos x="276" y="0"/>
                </a:cxn>
                <a:cxn ang="0">
                  <a:pos x="254" y="20"/>
                </a:cxn>
                <a:cxn ang="0">
                  <a:pos x="265" y="46"/>
                </a:cxn>
                <a:cxn ang="0">
                  <a:pos x="265" y="111"/>
                </a:cxn>
                <a:cxn ang="0">
                  <a:pos x="254" y="160"/>
                </a:cxn>
                <a:cxn ang="0">
                  <a:pos x="250" y="221"/>
                </a:cxn>
                <a:cxn ang="0">
                  <a:pos x="200" y="286"/>
                </a:cxn>
                <a:cxn ang="0">
                  <a:pos x="152" y="307"/>
                </a:cxn>
                <a:cxn ang="0">
                  <a:pos x="114" y="363"/>
                </a:cxn>
                <a:cxn ang="0">
                  <a:pos x="99" y="421"/>
                </a:cxn>
                <a:cxn ang="0">
                  <a:pos x="61" y="421"/>
                </a:cxn>
                <a:cxn ang="0">
                  <a:pos x="52" y="503"/>
                </a:cxn>
                <a:cxn ang="0">
                  <a:pos x="16" y="544"/>
                </a:cxn>
                <a:cxn ang="0">
                  <a:pos x="11" y="632"/>
                </a:cxn>
                <a:cxn ang="0">
                  <a:pos x="54" y="700"/>
                </a:cxn>
                <a:cxn ang="0">
                  <a:pos x="107" y="761"/>
                </a:cxn>
                <a:cxn ang="0">
                  <a:pos x="117" y="753"/>
                </a:cxn>
              </a:cxnLst>
              <a:rect l="0" t="0" r="r" b="b"/>
              <a:pathLst>
                <a:path w="811" h="809">
                  <a:moveTo>
                    <a:pt x="117" y="753"/>
                  </a:moveTo>
                  <a:lnTo>
                    <a:pt x="128" y="753"/>
                  </a:lnTo>
                  <a:lnTo>
                    <a:pt x="135" y="768"/>
                  </a:lnTo>
                  <a:lnTo>
                    <a:pt x="171" y="793"/>
                  </a:lnTo>
                  <a:lnTo>
                    <a:pt x="197" y="809"/>
                  </a:lnTo>
                  <a:lnTo>
                    <a:pt x="207" y="808"/>
                  </a:lnTo>
                  <a:lnTo>
                    <a:pt x="242" y="772"/>
                  </a:lnTo>
                  <a:lnTo>
                    <a:pt x="263" y="785"/>
                  </a:lnTo>
                  <a:lnTo>
                    <a:pt x="308" y="773"/>
                  </a:lnTo>
                  <a:lnTo>
                    <a:pt x="354" y="744"/>
                  </a:lnTo>
                  <a:lnTo>
                    <a:pt x="411" y="703"/>
                  </a:lnTo>
                  <a:lnTo>
                    <a:pt x="431" y="689"/>
                  </a:lnTo>
                  <a:lnTo>
                    <a:pt x="426" y="650"/>
                  </a:lnTo>
                  <a:lnTo>
                    <a:pt x="431" y="621"/>
                  </a:lnTo>
                  <a:lnTo>
                    <a:pt x="457" y="593"/>
                  </a:lnTo>
                  <a:lnTo>
                    <a:pt x="478" y="546"/>
                  </a:lnTo>
                  <a:lnTo>
                    <a:pt x="493" y="481"/>
                  </a:lnTo>
                  <a:lnTo>
                    <a:pt x="497" y="442"/>
                  </a:lnTo>
                  <a:lnTo>
                    <a:pt x="521" y="456"/>
                  </a:lnTo>
                  <a:lnTo>
                    <a:pt x="548" y="467"/>
                  </a:lnTo>
                  <a:lnTo>
                    <a:pt x="560" y="469"/>
                  </a:lnTo>
                  <a:lnTo>
                    <a:pt x="568" y="457"/>
                  </a:lnTo>
                  <a:lnTo>
                    <a:pt x="582" y="415"/>
                  </a:lnTo>
                  <a:lnTo>
                    <a:pt x="593" y="393"/>
                  </a:lnTo>
                  <a:lnTo>
                    <a:pt x="601" y="370"/>
                  </a:lnTo>
                  <a:lnTo>
                    <a:pt x="605" y="370"/>
                  </a:lnTo>
                  <a:lnTo>
                    <a:pt x="618" y="376"/>
                  </a:lnTo>
                  <a:lnTo>
                    <a:pt x="626" y="382"/>
                  </a:lnTo>
                  <a:lnTo>
                    <a:pt x="654" y="333"/>
                  </a:lnTo>
                  <a:lnTo>
                    <a:pt x="671" y="318"/>
                  </a:lnTo>
                  <a:lnTo>
                    <a:pt x="682" y="299"/>
                  </a:lnTo>
                  <a:lnTo>
                    <a:pt x="690" y="261"/>
                  </a:lnTo>
                  <a:lnTo>
                    <a:pt x="693" y="214"/>
                  </a:lnTo>
                  <a:lnTo>
                    <a:pt x="744" y="245"/>
                  </a:lnTo>
                  <a:lnTo>
                    <a:pt x="769" y="260"/>
                  </a:lnTo>
                  <a:lnTo>
                    <a:pt x="786" y="260"/>
                  </a:lnTo>
                  <a:lnTo>
                    <a:pt x="800" y="243"/>
                  </a:lnTo>
                  <a:lnTo>
                    <a:pt x="811" y="239"/>
                  </a:lnTo>
                  <a:lnTo>
                    <a:pt x="811" y="239"/>
                  </a:lnTo>
                  <a:lnTo>
                    <a:pt x="797" y="203"/>
                  </a:lnTo>
                  <a:lnTo>
                    <a:pt x="775" y="174"/>
                  </a:lnTo>
                  <a:lnTo>
                    <a:pt x="711" y="157"/>
                  </a:lnTo>
                  <a:lnTo>
                    <a:pt x="675" y="174"/>
                  </a:lnTo>
                  <a:lnTo>
                    <a:pt x="657" y="175"/>
                  </a:lnTo>
                  <a:lnTo>
                    <a:pt x="629" y="197"/>
                  </a:lnTo>
                  <a:lnTo>
                    <a:pt x="622" y="189"/>
                  </a:lnTo>
                  <a:lnTo>
                    <a:pt x="611" y="189"/>
                  </a:lnTo>
                  <a:lnTo>
                    <a:pt x="585" y="224"/>
                  </a:lnTo>
                  <a:lnTo>
                    <a:pt x="557" y="227"/>
                  </a:lnTo>
                  <a:lnTo>
                    <a:pt x="517" y="277"/>
                  </a:lnTo>
                  <a:lnTo>
                    <a:pt x="496" y="277"/>
                  </a:lnTo>
                  <a:lnTo>
                    <a:pt x="485" y="184"/>
                  </a:lnTo>
                  <a:lnTo>
                    <a:pt x="311" y="214"/>
                  </a:lnTo>
                  <a:lnTo>
                    <a:pt x="276" y="0"/>
                  </a:lnTo>
                  <a:lnTo>
                    <a:pt x="265" y="7"/>
                  </a:lnTo>
                  <a:lnTo>
                    <a:pt x="254" y="20"/>
                  </a:lnTo>
                  <a:lnTo>
                    <a:pt x="265" y="36"/>
                  </a:lnTo>
                  <a:lnTo>
                    <a:pt x="265" y="46"/>
                  </a:lnTo>
                  <a:lnTo>
                    <a:pt x="265" y="86"/>
                  </a:lnTo>
                  <a:lnTo>
                    <a:pt x="265" y="111"/>
                  </a:lnTo>
                  <a:lnTo>
                    <a:pt x="254" y="129"/>
                  </a:lnTo>
                  <a:lnTo>
                    <a:pt x="254" y="160"/>
                  </a:lnTo>
                  <a:lnTo>
                    <a:pt x="250" y="200"/>
                  </a:lnTo>
                  <a:lnTo>
                    <a:pt x="250" y="221"/>
                  </a:lnTo>
                  <a:lnTo>
                    <a:pt x="240" y="245"/>
                  </a:lnTo>
                  <a:lnTo>
                    <a:pt x="200" y="286"/>
                  </a:lnTo>
                  <a:lnTo>
                    <a:pt x="181" y="307"/>
                  </a:lnTo>
                  <a:lnTo>
                    <a:pt x="152" y="307"/>
                  </a:lnTo>
                  <a:lnTo>
                    <a:pt x="127" y="340"/>
                  </a:lnTo>
                  <a:lnTo>
                    <a:pt x="114" y="363"/>
                  </a:lnTo>
                  <a:lnTo>
                    <a:pt x="107" y="414"/>
                  </a:lnTo>
                  <a:lnTo>
                    <a:pt x="99" y="421"/>
                  </a:lnTo>
                  <a:lnTo>
                    <a:pt x="82" y="410"/>
                  </a:lnTo>
                  <a:lnTo>
                    <a:pt x="61" y="421"/>
                  </a:lnTo>
                  <a:lnTo>
                    <a:pt x="52" y="481"/>
                  </a:lnTo>
                  <a:lnTo>
                    <a:pt x="52" y="503"/>
                  </a:lnTo>
                  <a:lnTo>
                    <a:pt x="38" y="518"/>
                  </a:lnTo>
                  <a:lnTo>
                    <a:pt x="16" y="544"/>
                  </a:lnTo>
                  <a:lnTo>
                    <a:pt x="0" y="561"/>
                  </a:lnTo>
                  <a:lnTo>
                    <a:pt x="11" y="632"/>
                  </a:lnTo>
                  <a:lnTo>
                    <a:pt x="28" y="664"/>
                  </a:lnTo>
                  <a:lnTo>
                    <a:pt x="54" y="700"/>
                  </a:lnTo>
                  <a:lnTo>
                    <a:pt x="81" y="729"/>
                  </a:lnTo>
                  <a:lnTo>
                    <a:pt x="107" y="761"/>
                  </a:lnTo>
                  <a:lnTo>
                    <a:pt x="109" y="760"/>
                  </a:lnTo>
                  <a:lnTo>
                    <a:pt x="117" y="753"/>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14" name="Freeform 48">
              <a:extLst>
                <a:ext uri="{FF2B5EF4-FFF2-40B4-BE49-F238E27FC236}">
                  <a16:creationId xmlns:a16="http://schemas.microsoft.com/office/drawing/2014/main" id="{4C07FA89-17A1-8DD2-D426-B3216E776FC2}"/>
                </a:ext>
              </a:extLst>
            </p:cNvPr>
            <p:cNvSpPr>
              <a:spLocks/>
            </p:cNvSpPr>
            <p:nvPr/>
          </p:nvSpPr>
          <p:spPr bwMode="auto">
            <a:xfrm>
              <a:off x="8249905" y="3139774"/>
              <a:ext cx="876521" cy="469072"/>
            </a:xfrm>
            <a:custGeom>
              <a:avLst/>
              <a:gdLst/>
              <a:ahLst/>
              <a:cxnLst>
                <a:cxn ang="0">
                  <a:pos x="1141" y="501"/>
                </a:cxn>
                <a:cxn ang="0">
                  <a:pos x="1174" y="483"/>
                </a:cxn>
                <a:cxn ang="0">
                  <a:pos x="1212" y="409"/>
                </a:cxn>
                <a:cxn ang="0">
                  <a:pos x="1293" y="354"/>
                </a:cxn>
                <a:cxn ang="0">
                  <a:pos x="1277" y="298"/>
                </a:cxn>
                <a:cxn ang="0">
                  <a:pos x="1224" y="233"/>
                </a:cxn>
                <a:cxn ang="0">
                  <a:pos x="1196" y="130"/>
                </a:cxn>
                <a:cxn ang="0">
                  <a:pos x="1185" y="119"/>
                </a:cxn>
                <a:cxn ang="0">
                  <a:pos x="1137" y="75"/>
                </a:cxn>
                <a:cxn ang="0">
                  <a:pos x="1117" y="58"/>
                </a:cxn>
                <a:cxn ang="0">
                  <a:pos x="1096" y="80"/>
                </a:cxn>
                <a:cxn ang="0">
                  <a:pos x="1056" y="95"/>
                </a:cxn>
                <a:cxn ang="0">
                  <a:pos x="1013" y="76"/>
                </a:cxn>
                <a:cxn ang="0">
                  <a:pos x="999" y="90"/>
                </a:cxn>
                <a:cxn ang="0">
                  <a:pos x="980" y="104"/>
                </a:cxn>
                <a:cxn ang="0">
                  <a:pos x="959" y="81"/>
                </a:cxn>
                <a:cxn ang="0">
                  <a:pos x="915" y="75"/>
                </a:cxn>
                <a:cxn ang="0">
                  <a:pos x="895" y="43"/>
                </a:cxn>
                <a:cxn ang="0">
                  <a:pos x="848" y="0"/>
                </a:cxn>
                <a:cxn ang="0">
                  <a:pos x="817" y="16"/>
                </a:cxn>
                <a:cxn ang="0">
                  <a:pos x="773" y="12"/>
                </a:cxn>
                <a:cxn ang="0">
                  <a:pos x="792" y="43"/>
                </a:cxn>
                <a:cxn ang="0">
                  <a:pos x="792" y="84"/>
                </a:cxn>
                <a:cxn ang="0">
                  <a:pos x="759" y="93"/>
                </a:cxn>
                <a:cxn ang="0">
                  <a:pos x="690" y="111"/>
                </a:cxn>
                <a:cxn ang="0">
                  <a:pos x="687" y="129"/>
                </a:cxn>
                <a:cxn ang="0">
                  <a:pos x="683" y="161"/>
                </a:cxn>
                <a:cxn ang="0">
                  <a:pos x="661" y="202"/>
                </a:cxn>
                <a:cxn ang="0">
                  <a:pos x="634" y="219"/>
                </a:cxn>
                <a:cxn ang="0">
                  <a:pos x="616" y="262"/>
                </a:cxn>
                <a:cxn ang="0">
                  <a:pos x="575" y="286"/>
                </a:cxn>
                <a:cxn ang="0">
                  <a:pos x="551" y="265"/>
                </a:cxn>
                <a:cxn ang="0">
                  <a:pos x="533" y="247"/>
                </a:cxn>
                <a:cxn ang="0">
                  <a:pos x="516" y="284"/>
                </a:cxn>
                <a:cxn ang="0">
                  <a:pos x="507" y="320"/>
                </a:cxn>
                <a:cxn ang="0">
                  <a:pos x="472" y="301"/>
                </a:cxn>
                <a:cxn ang="0">
                  <a:pos x="440" y="312"/>
                </a:cxn>
                <a:cxn ang="0">
                  <a:pos x="422" y="338"/>
                </a:cxn>
                <a:cxn ang="0">
                  <a:pos x="394" y="329"/>
                </a:cxn>
                <a:cxn ang="0">
                  <a:pos x="348" y="316"/>
                </a:cxn>
                <a:cxn ang="0">
                  <a:pos x="315" y="334"/>
                </a:cxn>
                <a:cxn ang="0">
                  <a:pos x="269" y="362"/>
                </a:cxn>
                <a:cxn ang="0">
                  <a:pos x="237" y="372"/>
                </a:cxn>
                <a:cxn ang="0">
                  <a:pos x="236" y="401"/>
                </a:cxn>
                <a:cxn ang="0">
                  <a:pos x="247" y="427"/>
                </a:cxn>
                <a:cxn ang="0">
                  <a:pos x="197" y="448"/>
                </a:cxn>
                <a:cxn ang="0">
                  <a:pos x="186" y="485"/>
                </a:cxn>
                <a:cxn ang="0">
                  <a:pos x="185" y="517"/>
                </a:cxn>
                <a:cxn ang="0">
                  <a:pos x="153" y="517"/>
                </a:cxn>
                <a:cxn ang="0">
                  <a:pos x="104" y="494"/>
                </a:cxn>
                <a:cxn ang="0">
                  <a:pos x="78" y="509"/>
                </a:cxn>
                <a:cxn ang="0">
                  <a:pos x="57" y="537"/>
                </a:cxn>
                <a:cxn ang="0">
                  <a:pos x="78" y="564"/>
                </a:cxn>
                <a:cxn ang="0">
                  <a:pos x="78" y="592"/>
                </a:cxn>
                <a:cxn ang="0">
                  <a:pos x="68" y="631"/>
                </a:cxn>
                <a:cxn ang="0">
                  <a:pos x="39" y="635"/>
                </a:cxn>
                <a:cxn ang="0">
                  <a:pos x="25" y="646"/>
                </a:cxn>
                <a:cxn ang="0">
                  <a:pos x="4" y="646"/>
                </a:cxn>
                <a:cxn ang="0">
                  <a:pos x="0" y="664"/>
                </a:cxn>
                <a:cxn ang="0">
                  <a:pos x="13" y="664"/>
                </a:cxn>
                <a:cxn ang="0">
                  <a:pos x="278" y="613"/>
                </a:cxn>
                <a:cxn ang="0">
                  <a:pos x="1056" y="555"/>
                </a:cxn>
                <a:cxn ang="0">
                  <a:pos x="1110" y="523"/>
                </a:cxn>
              </a:cxnLst>
              <a:rect l="0" t="0" r="r" b="b"/>
              <a:pathLst>
                <a:path w="1303" h="670">
                  <a:moveTo>
                    <a:pt x="1110" y="523"/>
                  </a:moveTo>
                  <a:lnTo>
                    <a:pt x="1141" y="501"/>
                  </a:lnTo>
                  <a:lnTo>
                    <a:pt x="1156" y="487"/>
                  </a:lnTo>
                  <a:lnTo>
                    <a:pt x="1174" y="483"/>
                  </a:lnTo>
                  <a:lnTo>
                    <a:pt x="1195" y="435"/>
                  </a:lnTo>
                  <a:lnTo>
                    <a:pt x="1212" y="409"/>
                  </a:lnTo>
                  <a:lnTo>
                    <a:pt x="1267" y="385"/>
                  </a:lnTo>
                  <a:lnTo>
                    <a:pt x="1293" y="354"/>
                  </a:lnTo>
                  <a:lnTo>
                    <a:pt x="1303" y="330"/>
                  </a:lnTo>
                  <a:lnTo>
                    <a:pt x="1277" y="298"/>
                  </a:lnTo>
                  <a:lnTo>
                    <a:pt x="1250" y="269"/>
                  </a:lnTo>
                  <a:lnTo>
                    <a:pt x="1224" y="233"/>
                  </a:lnTo>
                  <a:lnTo>
                    <a:pt x="1207" y="201"/>
                  </a:lnTo>
                  <a:lnTo>
                    <a:pt x="1196" y="130"/>
                  </a:lnTo>
                  <a:lnTo>
                    <a:pt x="1199" y="127"/>
                  </a:lnTo>
                  <a:lnTo>
                    <a:pt x="1185" y="119"/>
                  </a:lnTo>
                  <a:lnTo>
                    <a:pt x="1159" y="101"/>
                  </a:lnTo>
                  <a:lnTo>
                    <a:pt x="1137" y="75"/>
                  </a:lnTo>
                  <a:lnTo>
                    <a:pt x="1124" y="55"/>
                  </a:lnTo>
                  <a:lnTo>
                    <a:pt x="1117" y="58"/>
                  </a:lnTo>
                  <a:lnTo>
                    <a:pt x="1105" y="68"/>
                  </a:lnTo>
                  <a:lnTo>
                    <a:pt x="1096" y="80"/>
                  </a:lnTo>
                  <a:lnTo>
                    <a:pt x="1087" y="87"/>
                  </a:lnTo>
                  <a:lnTo>
                    <a:pt x="1056" y="95"/>
                  </a:lnTo>
                  <a:lnTo>
                    <a:pt x="1030" y="83"/>
                  </a:lnTo>
                  <a:lnTo>
                    <a:pt x="1013" y="76"/>
                  </a:lnTo>
                  <a:lnTo>
                    <a:pt x="1008" y="77"/>
                  </a:lnTo>
                  <a:lnTo>
                    <a:pt x="999" y="90"/>
                  </a:lnTo>
                  <a:lnTo>
                    <a:pt x="992" y="97"/>
                  </a:lnTo>
                  <a:lnTo>
                    <a:pt x="980" y="104"/>
                  </a:lnTo>
                  <a:lnTo>
                    <a:pt x="973" y="88"/>
                  </a:lnTo>
                  <a:lnTo>
                    <a:pt x="959" y="81"/>
                  </a:lnTo>
                  <a:lnTo>
                    <a:pt x="942" y="77"/>
                  </a:lnTo>
                  <a:lnTo>
                    <a:pt x="915" y="75"/>
                  </a:lnTo>
                  <a:lnTo>
                    <a:pt x="904" y="62"/>
                  </a:lnTo>
                  <a:lnTo>
                    <a:pt x="895" y="43"/>
                  </a:lnTo>
                  <a:lnTo>
                    <a:pt x="872" y="22"/>
                  </a:lnTo>
                  <a:lnTo>
                    <a:pt x="848" y="0"/>
                  </a:lnTo>
                  <a:lnTo>
                    <a:pt x="841" y="7"/>
                  </a:lnTo>
                  <a:lnTo>
                    <a:pt x="817" y="16"/>
                  </a:lnTo>
                  <a:lnTo>
                    <a:pt x="788" y="7"/>
                  </a:lnTo>
                  <a:lnTo>
                    <a:pt x="773" y="12"/>
                  </a:lnTo>
                  <a:lnTo>
                    <a:pt x="781" y="30"/>
                  </a:lnTo>
                  <a:lnTo>
                    <a:pt x="792" y="43"/>
                  </a:lnTo>
                  <a:lnTo>
                    <a:pt x="786" y="52"/>
                  </a:lnTo>
                  <a:lnTo>
                    <a:pt x="792" y="84"/>
                  </a:lnTo>
                  <a:lnTo>
                    <a:pt x="783" y="93"/>
                  </a:lnTo>
                  <a:lnTo>
                    <a:pt x="759" y="93"/>
                  </a:lnTo>
                  <a:lnTo>
                    <a:pt x="740" y="105"/>
                  </a:lnTo>
                  <a:lnTo>
                    <a:pt x="690" y="111"/>
                  </a:lnTo>
                  <a:lnTo>
                    <a:pt x="687" y="118"/>
                  </a:lnTo>
                  <a:lnTo>
                    <a:pt x="687" y="129"/>
                  </a:lnTo>
                  <a:lnTo>
                    <a:pt x="683" y="140"/>
                  </a:lnTo>
                  <a:lnTo>
                    <a:pt x="683" y="161"/>
                  </a:lnTo>
                  <a:lnTo>
                    <a:pt x="673" y="180"/>
                  </a:lnTo>
                  <a:lnTo>
                    <a:pt x="661" y="202"/>
                  </a:lnTo>
                  <a:lnTo>
                    <a:pt x="651" y="215"/>
                  </a:lnTo>
                  <a:lnTo>
                    <a:pt x="634" y="219"/>
                  </a:lnTo>
                  <a:lnTo>
                    <a:pt x="619" y="242"/>
                  </a:lnTo>
                  <a:lnTo>
                    <a:pt x="616" y="262"/>
                  </a:lnTo>
                  <a:lnTo>
                    <a:pt x="608" y="281"/>
                  </a:lnTo>
                  <a:lnTo>
                    <a:pt x="575" y="286"/>
                  </a:lnTo>
                  <a:lnTo>
                    <a:pt x="564" y="284"/>
                  </a:lnTo>
                  <a:lnTo>
                    <a:pt x="551" y="265"/>
                  </a:lnTo>
                  <a:lnTo>
                    <a:pt x="541" y="247"/>
                  </a:lnTo>
                  <a:lnTo>
                    <a:pt x="533" y="247"/>
                  </a:lnTo>
                  <a:lnTo>
                    <a:pt x="527" y="265"/>
                  </a:lnTo>
                  <a:lnTo>
                    <a:pt x="516" y="284"/>
                  </a:lnTo>
                  <a:lnTo>
                    <a:pt x="511" y="301"/>
                  </a:lnTo>
                  <a:lnTo>
                    <a:pt x="507" y="320"/>
                  </a:lnTo>
                  <a:lnTo>
                    <a:pt x="487" y="317"/>
                  </a:lnTo>
                  <a:lnTo>
                    <a:pt x="472" y="301"/>
                  </a:lnTo>
                  <a:lnTo>
                    <a:pt x="454" y="301"/>
                  </a:lnTo>
                  <a:lnTo>
                    <a:pt x="440" y="312"/>
                  </a:lnTo>
                  <a:lnTo>
                    <a:pt x="422" y="316"/>
                  </a:lnTo>
                  <a:lnTo>
                    <a:pt x="422" y="338"/>
                  </a:lnTo>
                  <a:lnTo>
                    <a:pt x="411" y="345"/>
                  </a:lnTo>
                  <a:lnTo>
                    <a:pt x="394" y="329"/>
                  </a:lnTo>
                  <a:lnTo>
                    <a:pt x="373" y="316"/>
                  </a:lnTo>
                  <a:lnTo>
                    <a:pt x="348" y="316"/>
                  </a:lnTo>
                  <a:lnTo>
                    <a:pt x="330" y="316"/>
                  </a:lnTo>
                  <a:lnTo>
                    <a:pt x="315" y="334"/>
                  </a:lnTo>
                  <a:lnTo>
                    <a:pt x="273" y="337"/>
                  </a:lnTo>
                  <a:lnTo>
                    <a:pt x="269" y="362"/>
                  </a:lnTo>
                  <a:lnTo>
                    <a:pt x="253" y="362"/>
                  </a:lnTo>
                  <a:lnTo>
                    <a:pt x="237" y="372"/>
                  </a:lnTo>
                  <a:lnTo>
                    <a:pt x="233" y="388"/>
                  </a:lnTo>
                  <a:lnTo>
                    <a:pt x="236" y="401"/>
                  </a:lnTo>
                  <a:lnTo>
                    <a:pt x="242" y="413"/>
                  </a:lnTo>
                  <a:lnTo>
                    <a:pt x="247" y="427"/>
                  </a:lnTo>
                  <a:lnTo>
                    <a:pt x="230" y="435"/>
                  </a:lnTo>
                  <a:lnTo>
                    <a:pt x="197" y="448"/>
                  </a:lnTo>
                  <a:lnTo>
                    <a:pt x="183" y="462"/>
                  </a:lnTo>
                  <a:lnTo>
                    <a:pt x="186" y="485"/>
                  </a:lnTo>
                  <a:lnTo>
                    <a:pt x="193" y="510"/>
                  </a:lnTo>
                  <a:lnTo>
                    <a:pt x="185" y="517"/>
                  </a:lnTo>
                  <a:lnTo>
                    <a:pt x="167" y="517"/>
                  </a:lnTo>
                  <a:lnTo>
                    <a:pt x="153" y="517"/>
                  </a:lnTo>
                  <a:lnTo>
                    <a:pt x="129" y="502"/>
                  </a:lnTo>
                  <a:lnTo>
                    <a:pt x="104" y="494"/>
                  </a:lnTo>
                  <a:lnTo>
                    <a:pt x="94" y="498"/>
                  </a:lnTo>
                  <a:lnTo>
                    <a:pt x="78" y="509"/>
                  </a:lnTo>
                  <a:lnTo>
                    <a:pt x="65" y="517"/>
                  </a:lnTo>
                  <a:lnTo>
                    <a:pt x="57" y="537"/>
                  </a:lnTo>
                  <a:lnTo>
                    <a:pt x="58" y="548"/>
                  </a:lnTo>
                  <a:lnTo>
                    <a:pt x="78" y="564"/>
                  </a:lnTo>
                  <a:lnTo>
                    <a:pt x="78" y="571"/>
                  </a:lnTo>
                  <a:lnTo>
                    <a:pt x="78" y="592"/>
                  </a:lnTo>
                  <a:lnTo>
                    <a:pt x="78" y="620"/>
                  </a:lnTo>
                  <a:lnTo>
                    <a:pt x="68" y="631"/>
                  </a:lnTo>
                  <a:lnTo>
                    <a:pt x="56" y="635"/>
                  </a:lnTo>
                  <a:lnTo>
                    <a:pt x="39" y="635"/>
                  </a:lnTo>
                  <a:lnTo>
                    <a:pt x="32" y="641"/>
                  </a:lnTo>
                  <a:lnTo>
                    <a:pt x="25" y="646"/>
                  </a:lnTo>
                  <a:lnTo>
                    <a:pt x="21" y="646"/>
                  </a:lnTo>
                  <a:lnTo>
                    <a:pt x="4" y="646"/>
                  </a:lnTo>
                  <a:lnTo>
                    <a:pt x="0" y="653"/>
                  </a:lnTo>
                  <a:lnTo>
                    <a:pt x="0" y="664"/>
                  </a:lnTo>
                  <a:lnTo>
                    <a:pt x="4" y="670"/>
                  </a:lnTo>
                  <a:lnTo>
                    <a:pt x="13" y="664"/>
                  </a:lnTo>
                  <a:lnTo>
                    <a:pt x="285" y="660"/>
                  </a:lnTo>
                  <a:lnTo>
                    <a:pt x="278" y="613"/>
                  </a:lnTo>
                  <a:lnTo>
                    <a:pt x="788" y="583"/>
                  </a:lnTo>
                  <a:lnTo>
                    <a:pt x="1056" y="555"/>
                  </a:lnTo>
                  <a:lnTo>
                    <a:pt x="1089" y="537"/>
                  </a:lnTo>
                  <a:lnTo>
                    <a:pt x="1110" y="523"/>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15" name="Freeform 49">
              <a:extLst>
                <a:ext uri="{FF2B5EF4-FFF2-40B4-BE49-F238E27FC236}">
                  <a16:creationId xmlns:a16="http://schemas.microsoft.com/office/drawing/2014/main" id="{7C9394AF-CDC8-F74C-66E3-346E7F083A01}"/>
                </a:ext>
              </a:extLst>
            </p:cNvPr>
            <p:cNvSpPr>
              <a:spLocks/>
            </p:cNvSpPr>
            <p:nvPr/>
          </p:nvSpPr>
          <p:spPr bwMode="auto">
            <a:xfrm>
              <a:off x="7508387" y="2975703"/>
              <a:ext cx="793908" cy="721488"/>
            </a:xfrm>
            <a:custGeom>
              <a:avLst/>
              <a:gdLst/>
              <a:ahLst/>
              <a:cxnLst>
                <a:cxn ang="0">
                  <a:pos x="1106" y="888"/>
                </a:cxn>
                <a:cxn ang="0">
                  <a:pos x="1127" y="881"/>
                </a:cxn>
                <a:cxn ang="0">
                  <a:pos x="1138" y="876"/>
                </a:cxn>
                <a:cxn ang="0">
                  <a:pos x="1162" y="870"/>
                </a:cxn>
                <a:cxn ang="0">
                  <a:pos x="1184" y="855"/>
                </a:cxn>
                <a:cxn ang="0">
                  <a:pos x="1184" y="806"/>
                </a:cxn>
                <a:cxn ang="0">
                  <a:pos x="1164" y="783"/>
                </a:cxn>
                <a:cxn ang="0">
                  <a:pos x="1171" y="752"/>
                </a:cxn>
                <a:cxn ang="0">
                  <a:pos x="1134" y="774"/>
                </a:cxn>
                <a:cxn ang="0">
                  <a:pos x="1106" y="726"/>
                </a:cxn>
                <a:cxn ang="0">
                  <a:pos x="1116" y="680"/>
                </a:cxn>
                <a:cxn ang="0">
                  <a:pos x="1080" y="609"/>
                </a:cxn>
                <a:cxn ang="0">
                  <a:pos x="1006" y="577"/>
                </a:cxn>
                <a:cxn ang="0">
                  <a:pos x="942" y="523"/>
                </a:cxn>
                <a:cxn ang="0">
                  <a:pos x="949" y="468"/>
                </a:cxn>
                <a:cxn ang="0">
                  <a:pos x="960" y="423"/>
                </a:cxn>
                <a:cxn ang="0">
                  <a:pos x="960" y="372"/>
                </a:cxn>
                <a:cxn ang="0">
                  <a:pos x="912" y="354"/>
                </a:cxn>
                <a:cxn ang="0">
                  <a:pos x="888" y="380"/>
                </a:cxn>
                <a:cxn ang="0">
                  <a:pos x="869" y="311"/>
                </a:cxn>
                <a:cxn ang="0">
                  <a:pos x="758" y="211"/>
                </a:cxn>
                <a:cxn ang="0">
                  <a:pos x="729" y="106"/>
                </a:cxn>
                <a:cxn ang="0">
                  <a:pos x="734" y="50"/>
                </a:cxn>
                <a:cxn ang="0">
                  <a:pos x="0" y="10"/>
                </a:cxn>
                <a:cxn ang="0">
                  <a:pos x="18" y="29"/>
                </a:cxn>
                <a:cxn ang="0">
                  <a:pos x="17" y="64"/>
                </a:cxn>
                <a:cxn ang="0">
                  <a:pos x="22" y="76"/>
                </a:cxn>
                <a:cxn ang="0">
                  <a:pos x="25" y="79"/>
                </a:cxn>
                <a:cxn ang="0">
                  <a:pos x="40" y="86"/>
                </a:cxn>
                <a:cxn ang="0">
                  <a:pos x="58" y="117"/>
                </a:cxn>
                <a:cxn ang="0">
                  <a:pos x="65" y="135"/>
                </a:cxn>
                <a:cxn ang="0">
                  <a:pos x="94" y="182"/>
                </a:cxn>
                <a:cxn ang="0">
                  <a:pos x="146" y="182"/>
                </a:cxn>
                <a:cxn ang="0">
                  <a:pos x="129" y="233"/>
                </a:cxn>
                <a:cxn ang="0">
                  <a:pos x="146" y="283"/>
                </a:cxn>
                <a:cxn ang="0">
                  <a:pos x="168" y="323"/>
                </a:cxn>
                <a:cxn ang="0">
                  <a:pos x="196" y="823"/>
                </a:cxn>
                <a:cxn ang="0">
                  <a:pos x="1002" y="917"/>
                </a:cxn>
                <a:cxn ang="0">
                  <a:pos x="955" y="1030"/>
                </a:cxn>
                <a:cxn ang="0">
                  <a:pos x="1091" y="1006"/>
                </a:cxn>
                <a:cxn ang="0">
                  <a:pos x="1099" y="995"/>
                </a:cxn>
                <a:cxn ang="0">
                  <a:pos x="1106" y="988"/>
                </a:cxn>
                <a:cxn ang="0">
                  <a:pos x="1106" y="984"/>
                </a:cxn>
                <a:cxn ang="0">
                  <a:pos x="1091" y="962"/>
                </a:cxn>
                <a:cxn ang="0">
                  <a:pos x="1106" y="947"/>
                </a:cxn>
                <a:cxn ang="0">
                  <a:pos x="1107" y="917"/>
                </a:cxn>
                <a:cxn ang="0">
                  <a:pos x="1106" y="899"/>
                </a:cxn>
              </a:cxnLst>
              <a:rect l="0" t="0" r="r" b="b"/>
              <a:pathLst>
                <a:path w="1184" h="1030">
                  <a:moveTo>
                    <a:pt x="1106" y="899"/>
                  </a:moveTo>
                  <a:lnTo>
                    <a:pt x="1106" y="888"/>
                  </a:lnTo>
                  <a:lnTo>
                    <a:pt x="1110" y="881"/>
                  </a:lnTo>
                  <a:lnTo>
                    <a:pt x="1127" y="881"/>
                  </a:lnTo>
                  <a:lnTo>
                    <a:pt x="1131" y="881"/>
                  </a:lnTo>
                  <a:lnTo>
                    <a:pt x="1138" y="876"/>
                  </a:lnTo>
                  <a:lnTo>
                    <a:pt x="1145" y="870"/>
                  </a:lnTo>
                  <a:lnTo>
                    <a:pt x="1162" y="870"/>
                  </a:lnTo>
                  <a:lnTo>
                    <a:pt x="1174" y="866"/>
                  </a:lnTo>
                  <a:lnTo>
                    <a:pt x="1184" y="855"/>
                  </a:lnTo>
                  <a:lnTo>
                    <a:pt x="1184" y="827"/>
                  </a:lnTo>
                  <a:lnTo>
                    <a:pt x="1184" y="806"/>
                  </a:lnTo>
                  <a:lnTo>
                    <a:pt x="1184" y="799"/>
                  </a:lnTo>
                  <a:lnTo>
                    <a:pt x="1164" y="783"/>
                  </a:lnTo>
                  <a:lnTo>
                    <a:pt x="1163" y="772"/>
                  </a:lnTo>
                  <a:lnTo>
                    <a:pt x="1171" y="752"/>
                  </a:lnTo>
                  <a:lnTo>
                    <a:pt x="1146" y="752"/>
                  </a:lnTo>
                  <a:lnTo>
                    <a:pt x="1134" y="774"/>
                  </a:lnTo>
                  <a:lnTo>
                    <a:pt x="1134" y="752"/>
                  </a:lnTo>
                  <a:lnTo>
                    <a:pt x="1106" y="726"/>
                  </a:lnTo>
                  <a:lnTo>
                    <a:pt x="1114" y="708"/>
                  </a:lnTo>
                  <a:lnTo>
                    <a:pt x="1116" y="680"/>
                  </a:lnTo>
                  <a:lnTo>
                    <a:pt x="1098" y="632"/>
                  </a:lnTo>
                  <a:lnTo>
                    <a:pt x="1080" y="609"/>
                  </a:lnTo>
                  <a:lnTo>
                    <a:pt x="1021" y="570"/>
                  </a:lnTo>
                  <a:lnTo>
                    <a:pt x="1006" y="577"/>
                  </a:lnTo>
                  <a:lnTo>
                    <a:pt x="971" y="552"/>
                  </a:lnTo>
                  <a:lnTo>
                    <a:pt x="942" y="523"/>
                  </a:lnTo>
                  <a:lnTo>
                    <a:pt x="942" y="497"/>
                  </a:lnTo>
                  <a:lnTo>
                    <a:pt x="949" y="468"/>
                  </a:lnTo>
                  <a:lnTo>
                    <a:pt x="955" y="448"/>
                  </a:lnTo>
                  <a:lnTo>
                    <a:pt x="960" y="423"/>
                  </a:lnTo>
                  <a:lnTo>
                    <a:pt x="973" y="390"/>
                  </a:lnTo>
                  <a:lnTo>
                    <a:pt x="960" y="372"/>
                  </a:lnTo>
                  <a:lnTo>
                    <a:pt x="942" y="354"/>
                  </a:lnTo>
                  <a:lnTo>
                    <a:pt x="912" y="354"/>
                  </a:lnTo>
                  <a:lnTo>
                    <a:pt x="901" y="365"/>
                  </a:lnTo>
                  <a:lnTo>
                    <a:pt x="888" y="380"/>
                  </a:lnTo>
                  <a:lnTo>
                    <a:pt x="869" y="354"/>
                  </a:lnTo>
                  <a:lnTo>
                    <a:pt x="869" y="311"/>
                  </a:lnTo>
                  <a:lnTo>
                    <a:pt x="842" y="280"/>
                  </a:lnTo>
                  <a:lnTo>
                    <a:pt x="758" y="211"/>
                  </a:lnTo>
                  <a:lnTo>
                    <a:pt x="729" y="157"/>
                  </a:lnTo>
                  <a:lnTo>
                    <a:pt x="729" y="106"/>
                  </a:lnTo>
                  <a:lnTo>
                    <a:pt x="729" y="54"/>
                  </a:lnTo>
                  <a:lnTo>
                    <a:pt x="734" y="50"/>
                  </a:lnTo>
                  <a:lnTo>
                    <a:pt x="680" y="0"/>
                  </a:lnTo>
                  <a:lnTo>
                    <a:pt x="0" y="10"/>
                  </a:lnTo>
                  <a:lnTo>
                    <a:pt x="6" y="19"/>
                  </a:lnTo>
                  <a:lnTo>
                    <a:pt x="18" y="29"/>
                  </a:lnTo>
                  <a:lnTo>
                    <a:pt x="22" y="54"/>
                  </a:lnTo>
                  <a:lnTo>
                    <a:pt x="17" y="64"/>
                  </a:lnTo>
                  <a:lnTo>
                    <a:pt x="22" y="76"/>
                  </a:lnTo>
                  <a:lnTo>
                    <a:pt x="22" y="76"/>
                  </a:lnTo>
                  <a:lnTo>
                    <a:pt x="25" y="79"/>
                  </a:lnTo>
                  <a:lnTo>
                    <a:pt x="25" y="79"/>
                  </a:lnTo>
                  <a:lnTo>
                    <a:pt x="32" y="83"/>
                  </a:lnTo>
                  <a:lnTo>
                    <a:pt x="40" y="86"/>
                  </a:lnTo>
                  <a:lnTo>
                    <a:pt x="51" y="90"/>
                  </a:lnTo>
                  <a:lnTo>
                    <a:pt x="58" y="117"/>
                  </a:lnTo>
                  <a:lnTo>
                    <a:pt x="67" y="137"/>
                  </a:lnTo>
                  <a:lnTo>
                    <a:pt x="65" y="135"/>
                  </a:lnTo>
                  <a:lnTo>
                    <a:pt x="86" y="162"/>
                  </a:lnTo>
                  <a:lnTo>
                    <a:pt x="94" y="182"/>
                  </a:lnTo>
                  <a:lnTo>
                    <a:pt x="133" y="182"/>
                  </a:lnTo>
                  <a:lnTo>
                    <a:pt x="146" y="182"/>
                  </a:lnTo>
                  <a:lnTo>
                    <a:pt x="146" y="207"/>
                  </a:lnTo>
                  <a:lnTo>
                    <a:pt x="129" y="233"/>
                  </a:lnTo>
                  <a:lnTo>
                    <a:pt x="115" y="258"/>
                  </a:lnTo>
                  <a:lnTo>
                    <a:pt x="146" y="283"/>
                  </a:lnTo>
                  <a:lnTo>
                    <a:pt x="156" y="314"/>
                  </a:lnTo>
                  <a:lnTo>
                    <a:pt x="168" y="323"/>
                  </a:lnTo>
                  <a:lnTo>
                    <a:pt x="199" y="339"/>
                  </a:lnTo>
                  <a:lnTo>
                    <a:pt x="196" y="823"/>
                  </a:lnTo>
                  <a:lnTo>
                    <a:pt x="196" y="937"/>
                  </a:lnTo>
                  <a:lnTo>
                    <a:pt x="1002" y="917"/>
                  </a:lnTo>
                  <a:lnTo>
                    <a:pt x="1008" y="949"/>
                  </a:lnTo>
                  <a:lnTo>
                    <a:pt x="955" y="1030"/>
                  </a:lnTo>
                  <a:lnTo>
                    <a:pt x="1088" y="1020"/>
                  </a:lnTo>
                  <a:lnTo>
                    <a:pt x="1091" y="1006"/>
                  </a:lnTo>
                  <a:lnTo>
                    <a:pt x="1099" y="995"/>
                  </a:lnTo>
                  <a:lnTo>
                    <a:pt x="1099" y="995"/>
                  </a:lnTo>
                  <a:lnTo>
                    <a:pt x="1103" y="991"/>
                  </a:lnTo>
                  <a:lnTo>
                    <a:pt x="1106" y="988"/>
                  </a:lnTo>
                  <a:lnTo>
                    <a:pt x="1106" y="984"/>
                  </a:lnTo>
                  <a:lnTo>
                    <a:pt x="1106" y="984"/>
                  </a:lnTo>
                  <a:lnTo>
                    <a:pt x="1096" y="966"/>
                  </a:lnTo>
                  <a:lnTo>
                    <a:pt x="1091" y="962"/>
                  </a:lnTo>
                  <a:lnTo>
                    <a:pt x="1096" y="952"/>
                  </a:lnTo>
                  <a:lnTo>
                    <a:pt x="1106" y="947"/>
                  </a:lnTo>
                  <a:lnTo>
                    <a:pt x="1110" y="931"/>
                  </a:lnTo>
                  <a:lnTo>
                    <a:pt x="1107" y="917"/>
                  </a:lnTo>
                  <a:lnTo>
                    <a:pt x="1110" y="905"/>
                  </a:lnTo>
                  <a:lnTo>
                    <a:pt x="1106" y="899"/>
                  </a:lnTo>
                  <a:close/>
                </a:path>
              </a:pathLst>
            </a:custGeom>
            <a:solidFill>
              <a:srgbClr val="D9D9D9"/>
            </a:solidFill>
            <a:ln w="6350">
              <a:solidFill>
                <a:srgbClr val="BFBFBF"/>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16" name="Freeform 50">
              <a:extLst>
                <a:ext uri="{FF2B5EF4-FFF2-40B4-BE49-F238E27FC236}">
                  <a16:creationId xmlns:a16="http://schemas.microsoft.com/office/drawing/2014/main" id="{49C8AD53-5A8F-705B-BB1A-A7D8FE377E22}"/>
                </a:ext>
              </a:extLst>
            </p:cNvPr>
            <p:cNvSpPr>
              <a:spLocks/>
            </p:cNvSpPr>
            <p:nvPr/>
          </p:nvSpPr>
          <p:spPr bwMode="auto">
            <a:xfrm>
              <a:off x="7369353" y="1593727"/>
              <a:ext cx="765697" cy="931835"/>
            </a:xfrm>
            <a:custGeom>
              <a:avLst/>
              <a:gdLst/>
              <a:ahLst/>
              <a:cxnLst>
                <a:cxn ang="0">
                  <a:pos x="764" y="737"/>
                </a:cxn>
                <a:cxn ang="0">
                  <a:pos x="789" y="584"/>
                </a:cxn>
                <a:cxn ang="0">
                  <a:pos x="930" y="440"/>
                </a:cxn>
                <a:cxn ang="0">
                  <a:pos x="1142" y="303"/>
                </a:cxn>
                <a:cxn ang="0">
                  <a:pos x="1008" y="281"/>
                </a:cxn>
                <a:cxn ang="0">
                  <a:pos x="912" y="285"/>
                </a:cxn>
                <a:cxn ang="0">
                  <a:pos x="847" y="303"/>
                </a:cxn>
                <a:cxn ang="0">
                  <a:pos x="808" y="262"/>
                </a:cxn>
                <a:cxn ang="0">
                  <a:pos x="729" y="244"/>
                </a:cxn>
                <a:cxn ang="0">
                  <a:pos x="703" y="231"/>
                </a:cxn>
                <a:cxn ang="0">
                  <a:pos x="625" y="199"/>
                </a:cxn>
                <a:cxn ang="0">
                  <a:pos x="678" y="200"/>
                </a:cxn>
                <a:cxn ang="0">
                  <a:pos x="628" y="190"/>
                </a:cxn>
                <a:cxn ang="0">
                  <a:pos x="576" y="190"/>
                </a:cxn>
                <a:cxn ang="0">
                  <a:pos x="536" y="210"/>
                </a:cxn>
                <a:cxn ang="0">
                  <a:pos x="476" y="185"/>
                </a:cxn>
                <a:cxn ang="0">
                  <a:pos x="442" y="185"/>
                </a:cxn>
                <a:cxn ang="0">
                  <a:pos x="376" y="133"/>
                </a:cxn>
                <a:cxn ang="0">
                  <a:pos x="361" y="108"/>
                </a:cxn>
                <a:cxn ang="0">
                  <a:pos x="318" y="108"/>
                </a:cxn>
                <a:cxn ang="0">
                  <a:pos x="297" y="89"/>
                </a:cxn>
                <a:cxn ang="0">
                  <a:pos x="321" y="45"/>
                </a:cxn>
                <a:cxn ang="0">
                  <a:pos x="326" y="14"/>
                </a:cxn>
                <a:cxn ang="0">
                  <a:pos x="308" y="0"/>
                </a:cxn>
                <a:cxn ang="0">
                  <a:pos x="296" y="63"/>
                </a:cxn>
                <a:cxn ang="0">
                  <a:pos x="0" y="89"/>
                </a:cxn>
                <a:cxn ang="0">
                  <a:pos x="10" y="124"/>
                </a:cxn>
                <a:cxn ang="0">
                  <a:pos x="20" y="143"/>
                </a:cxn>
                <a:cxn ang="0">
                  <a:pos x="18" y="171"/>
                </a:cxn>
                <a:cxn ang="0">
                  <a:pos x="10" y="185"/>
                </a:cxn>
                <a:cxn ang="0">
                  <a:pos x="14" y="219"/>
                </a:cxn>
                <a:cxn ang="0">
                  <a:pos x="10" y="276"/>
                </a:cxn>
                <a:cxn ang="0">
                  <a:pos x="32" y="353"/>
                </a:cxn>
                <a:cxn ang="0">
                  <a:pos x="50" y="426"/>
                </a:cxn>
                <a:cxn ang="0">
                  <a:pos x="54" y="573"/>
                </a:cxn>
                <a:cxn ang="0">
                  <a:pos x="64" y="629"/>
                </a:cxn>
                <a:cxn ang="0">
                  <a:pos x="71" y="668"/>
                </a:cxn>
                <a:cxn ang="0">
                  <a:pos x="92" y="698"/>
                </a:cxn>
                <a:cxn ang="0">
                  <a:pos x="97" y="747"/>
                </a:cxn>
                <a:cxn ang="0">
                  <a:pos x="88" y="782"/>
                </a:cxn>
                <a:cxn ang="0">
                  <a:pos x="89" y="790"/>
                </a:cxn>
                <a:cxn ang="0">
                  <a:pos x="57" y="820"/>
                </a:cxn>
                <a:cxn ang="0">
                  <a:pos x="45" y="844"/>
                </a:cxn>
                <a:cxn ang="0">
                  <a:pos x="52" y="866"/>
                </a:cxn>
                <a:cxn ang="0">
                  <a:pos x="68" y="893"/>
                </a:cxn>
                <a:cxn ang="0">
                  <a:pos x="100" y="915"/>
                </a:cxn>
                <a:cxn ang="0">
                  <a:pos x="100" y="1330"/>
                </a:cxn>
                <a:cxn ang="0">
                  <a:pos x="952" y="1280"/>
                </a:cxn>
                <a:cxn ang="0">
                  <a:pos x="911" y="1209"/>
                </a:cxn>
                <a:cxn ang="0">
                  <a:pos x="863" y="1166"/>
                </a:cxn>
                <a:cxn ang="0">
                  <a:pos x="759" y="1083"/>
                </a:cxn>
                <a:cxn ang="0">
                  <a:pos x="689" y="1037"/>
                </a:cxn>
                <a:cxn ang="0">
                  <a:pos x="703" y="872"/>
                </a:cxn>
                <a:cxn ang="0">
                  <a:pos x="669" y="847"/>
                </a:cxn>
                <a:cxn ang="0">
                  <a:pos x="700" y="777"/>
                </a:cxn>
              </a:cxnLst>
              <a:rect l="0" t="0" r="r" b="b"/>
              <a:pathLst>
                <a:path w="1142" h="1330">
                  <a:moveTo>
                    <a:pt x="700" y="777"/>
                  </a:moveTo>
                  <a:lnTo>
                    <a:pt x="764" y="737"/>
                  </a:lnTo>
                  <a:lnTo>
                    <a:pt x="765" y="608"/>
                  </a:lnTo>
                  <a:lnTo>
                    <a:pt x="789" y="584"/>
                  </a:lnTo>
                  <a:lnTo>
                    <a:pt x="883" y="496"/>
                  </a:lnTo>
                  <a:lnTo>
                    <a:pt x="930" y="440"/>
                  </a:lnTo>
                  <a:lnTo>
                    <a:pt x="1019" y="378"/>
                  </a:lnTo>
                  <a:lnTo>
                    <a:pt x="1142" y="303"/>
                  </a:lnTo>
                  <a:lnTo>
                    <a:pt x="1101" y="293"/>
                  </a:lnTo>
                  <a:lnTo>
                    <a:pt x="1008" y="281"/>
                  </a:lnTo>
                  <a:lnTo>
                    <a:pt x="930" y="269"/>
                  </a:lnTo>
                  <a:lnTo>
                    <a:pt x="912" y="285"/>
                  </a:lnTo>
                  <a:lnTo>
                    <a:pt x="891" y="303"/>
                  </a:lnTo>
                  <a:lnTo>
                    <a:pt x="847" y="303"/>
                  </a:lnTo>
                  <a:lnTo>
                    <a:pt x="833" y="278"/>
                  </a:lnTo>
                  <a:lnTo>
                    <a:pt x="808" y="262"/>
                  </a:lnTo>
                  <a:lnTo>
                    <a:pt x="748" y="244"/>
                  </a:lnTo>
                  <a:lnTo>
                    <a:pt x="729" y="244"/>
                  </a:lnTo>
                  <a:lnTo>
                    <a:pt x="711" y="236"/>
                  </a:lnTo>
                  <a:lnTo>
                    <a:pt x="703" y="231"/>
                  </a:lnTo>
                  <a:lnTo>
                    <a:pt x="654" y="222"/>
                  </a:lnTo>
                  <a:lnTo>
                    <a:pt x="625" y="199"/>
                  </a:lnTo>
                  <a:lnTo>
                    <a:pt x="658" y="210"/>
                  </a:lnTo>
                  <a:lnTo>
                    <a:pt x="678" y="200"/>
                  </a:lnTo>
                  <a:lnTo>
                    <a:pt x="657" y="190"/>
                  </a:lnTo>
                  <a:lnTo>
                    <a:pt x="628" y="190"/>
                  </a:lnTo>
                  <a:lnTo>
                    <a:pt x="600" y="190"/>
                  </a:lnTo>
                  <a:lnTo>
                    <a:pt x="576" y="190"/>
                  </a:lnTo>
                  <a:lnTo>
                    <a:pt x="547" y="196"/>
                  </a:lnTo>
                  <a:lnTo>
                    <a:pt x="536" y="210"/>
                  </a:lnTo>
                  <a:lnTo>
                    <a:pt x="511" y="210"/>
                  </a:lnTo>
                  <a:lnTo>
                    <a:pt x="476" y="185"/>
                  </a:lnTo>
                  <a:lnTo>
                    <a:pt x="461" y="185"/>
                  </a:lnTo>
                  <a:lnTo>
                    <a:pt x="442" y="185"/>
                  </a:lnTo>
                  <a:lnTo>
                    <a:pt x="399" y="176"/>
                  </a:lnTo>
                  <a:lnTo>
                    <a:pt x="376" y="133"/>
                  </a:lnTo>
                  <a:lnTo>
                    <a:pt x="376" y="126"/>
                  </a:lnTo>
                  <a:lnTo>
                    <a:pt x="361" y="108"/>
                  </a:lnTo>
                  <a:lnTo>
                    <a:pt x="340" y="108"/>
                  </a:lnTo>
                  <a:lnTo>
                    <a:pt x="318" y="108"/>
                  </a:lnTo>
                  <a:lnTo>
                    <a:pt x="303" y="108"/>
                  </a:lnTo>
                  <a:lnTo>
                    <a:pt x="297" y="89"/>
                  </a:lnTo>
                  <a:lnTo>
                    <a:pt x="315" y="64"/>
                  </a:lnTo>
                  <a:lnTo>
                    <a:pt x="321" y="45"/>
                  </a:lnTo>
                  <a:lnTo>
                    <a:pt x="340" y="27"/>
                  </a:lnTo>
                  <a:lnTo>
                    <a:pt x="326" y="14"/>
                  </a:lnTo>
                  <a:lnTo>
                    <a:pt x="326" y="7"/>
                  </a:lnTo>
                  <a:lnTo>
                    <a:pt x="308" y="0"/>
                  </a:lnTo>
                  <a:lnTo>
                    <a:pt x="308" y="56"/>
                  </a:lnTo>
                  <a:lnTo>
                    <a:pt x="296" y="63"/>
                  </a:lnTo>
                  <a:lnTo>
                    <a:pt x="288" y="89"/>
                  </a:lnTo>
                  <a:lnTo>
                    <a:pt x="0" y="89"/>
                  </a:lnTo>
                  <a:lnTo>
                    <a:pt x="6" y="108"/>
                  </a:lnTo>
                  <a:lnTo>
                    <a:pt x="10" y="124"/>
                  </a:lnTo>
                  <a:lnTo>
                    <a:pt x="10" y="131"/>
                  </a:lnTo>
                  <a:lnTo>
                    <a:pt x="20" y="143"/>
                  </a:lnTo>
                  <a:lnTo>
                    <a:pt x="23" y="160"/>
                  </a:lnTo>
                  <a:lnTo>
                    <a:pt x="18" y="171"/>
                  </a:lnTo>
                  <a:lnTo>
                    <a:pt x="10" y="181"/>
                  </a:lnTo>
                  <a:lnTo>
                    <a:pt x="10" y="185"/>
                  </a:lnTo>
                  <a:lnTo>
                    <a:pt x="10" y="207"/>
                  </a:lnTo>
                  <a:lnTo>
                    <a:pt x="14" y="219"/>
                  </a:lnTo>
                  <a:lnTo>
                    <a:pt x="16" y="246"/>
                  </a:lnTo>
                  <a:lnTo>
                    <a:pt x="10" y="276"/>
                  </a:lnTo>
                  <a:lnTo>
                    <a:pt x="20" y="304"/>
                  </a:lnTo>
                  <a:lnTo>
                    <a:pt x="32" y="353"/>
                  </a:lnTo>
                  <a:lnTo>
                    <a:pt x="50" y="383"/>
                  </a:lnTo>
                  <a:lnTo>
                    <a:pt x="50" y="426"/>
                  </a:lnTo>
                  <a:lnTo>
                    <a:pt x="54" y="507"/>
                  </a:lnTo>
                  <a:lnTo>
                    <a:pt x="54" y="573"/>
                  </a:lnTo>
                  <a:lnTo>
                    <a:pt x="54" y="615"/>
                  </a:lnTo>
                  <a:lnTo>
                    <a:pt x="64" y="629"/>
                  </a:lnTo>
                  <a:lnTo>
                    <a:pt x="71" y="639"/>
                  </a:lnTo>
                  <a:lnTo>
                    <a:pt x="71" y="668"/>
                  </a:lnTo>
                  <a:lnTo>
                    <a:pt x="82" y="683"/>
                  </a:lnTo>
                  <a:lnTo>
                    <a:pt x="92" y="698"/>
                  </a:lnTo>
                  <a:lnTo>
                    <a:pt x="97" y="726"/>
                  </a:lnTo>
                  <a:lnTo>
                    <a:pt x="97" y="747"/>
                  </a:lnTo>
                  <a:lnTo>
                    <a:pt x="97" y="770"/>
                  </a:lnTo>
                  <a:lnTo>
                    <a:pt x="88" y="782"/>
                  </a:lnTo>
                  <a:lnTo>
                    <a:pt x="88" y="780"/>
                  </a:lnTo>
                  <a:lnTo>
                    <a:pt x="89" y="790"/>
                  </a:lnTo>
                  <a:lnTo>
                    <a:pt x="72" y="807"/>
                  </a:lnTo>
                  <a:lnTo>
                    <a:pt x="57" y="820"/>
                  </a:lnTo>
                  <a:lnTo>
                    <a:pt x="45" y="836"/>
                  </a:lnTo>
                  <a:lnTo>
                    <a:pt x="45" y="844"/>
                  </a:lnTo>
                  <a:lnTo>
                    <a:pt x="45" y="855"/>
                  </a:lnTo>
                  <a:lnTo>
                    <a:pt x="52" y="866"/>
                  </a:lnTo>
                  <a:lnTo>
                    <a:pt x="63" y="880"/>
                  </a:lnTo>
                  <a:lnTo>
                    <a:pt x="68" y="893"/>
                  </a:lnTo>
                  <a:lnTo>
                    <a:pt x="92" y="902"/>
                  </a:lnTo>
                  <a:lnTo>
                    <a:pt x="100" y="915"/>
                  </a:lnTo>
                  <a:lnTo>
                    <a:pt x="114" y="931"/>
                  </a:lnTo>
                  <a:lnTo>
                    <a:pt x="100" y="1330"/>
                  </a:lnTo>
                  <a:lnTo>
                    <a:pt x="950" y="1313"/>
                  </a:lnTo>
                  <a:lnTo>
                    <a:pt x="952" y="1280"/>
                  </a:lnTo>
                  <a:lnTo>
                    <a:pt x="950" y="1247"/>
                  </a:lnTo>
                  <a:lnTo>
                    <a:pt x="911" y="1209"/>
                  </a:lnTo>
                  <a:lnTo>
                    <a:pt x="879" y="1187"/>
                  </a:lnTo>
                  <a:lnTo>
                    <a:pt x="863" y="1166"/>
                  </a:lnTo>
                  <a:lnTo>
                    <a:pt x="820" y="1119"/>
                  </a:lnTo>
                  <a:lnTo>
                    <a:pt x="759" y="1083"/>
                  </a:lnTo>
                  <a:lnTo>
                    <a:pt x="716" y="1061"/>
                  </a:lnTo>
                  <a:lnTo>
                    <a:pt x="689" y="1037"/>
                  </a:lnTo>
                  <a:lnTo>
                    <a:pt x="691" y="951"/>
                  </a:lnTo>
                  <a:lnTo>
                    <a:pt x="703" y="872"/>
                  </a:lnTo>
                  <a:lnTo>
                    <a:pt x="690" y="872"/>
                  </a:lnTo>
                  <a:lnTo>
                    <a:pt x="669" y="847"/>
                  </a:lnTo>
                  <a:lnTo>
                    <a:pt x="690" y="795"/>
                  </a:lnTo>
                  <a:lnTo>
                    <a:pt x="700" y="777"/>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17" name="Line 48">
              <a:extLst>
                <a:ext uri="{FF2B5EF4-FFF2-40B4-BE49-F238E27FC236}">
                  <a16:creationId xmlns:a16="http://schemas.microsoft.com/office/drawing/2014/main" id="{307E399C-8C4C-9B3C-6978-266235E1D380}"/>
                </a:ext>
              </a:extLst>
            </p:cNvPr>
            <p:cNvSpPr>
              <a:spLocks noChangeShapeType="1"/>
            </p:cNvSpPr>
            <p:nvPr/>
          </p:nvSpPr>
          <p:spPr bwMode="auto">
            <a:xfrm>
              <a:off x="7893251" y="2033351"/>
              <a:ext cx="2014" cy="2103"/>
            </a:xfrm>
            <a:prstGeom prst="line">
              <a:avLst/>
            </a:prstGeom>
            <a:solidFill>
              <a:schemeClr val="bg1">
                <a:lumMod val="85000"/>
              </a:schemeClr>
            </a:solidFill>
            <a:ln w="6350">
              <a:solidFill>
                <a:schemeClr val="bg1">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18" name="Line 49">
              <a:extLst>
                <a:ext uri="{FF2B5EF4-FFF2-40B4-BE49-F238E27FC236}">
                  <a16:creationId xmlns:a16="http://schemas.microsoft.com/office/drawing/2014/main" id="{82C6EBF0-04F6-7609-4B07-B3F49CBA88F4}"/>
                </a:ext>
              </a:extLst>
            </p:cNvPr>
            <p:cNvSpPr>
              <a:spLocks noChangeShapeType="1"/>
            </p:cNvSpPr>
            <p:nvPr/>
          </p:nvSpPr>
          <p:spPr bwMode="auto">
            <a:xfrm>
              <a:off x="7893251" y="2033351"/>
              <a:ext cx="2014" cy="2103"/>
            </a:xfrm>
            <a:prstGeom prst="line">
              <a:avLst/>
            </a:prstGeom>
            <a:solidFill>
              <a:schemeClr val="bg1">
                <a:lumMod val="85000"/>
              </a:schemeClr>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19" name="Freeform 53">
              <a:extLst>
                <a:ext uri="{FF2B5EF4-FFF2-40B4-BE49-F238E27FC236}">
                  <a16:creationId xmlns:a16="http://schemas.microsoft.com/office/drawing/2014/main" id="{A4FF8A7E-3E45-71F7-6C6A-B79BF5449F5C}"/>
                </a:ext>
              </a:extLst>
            </p:cNvPr>
            <p:cNvSpPr>
              <a:spLocks/>
            </p:cNvSpPr>
            <p:nvPr/>
          </p:nvSpPr>
          <p:spPr bwMode="auto">
            <a:xfrm>
              <a:off x="8072585" y="1867177"/>
              <a:ext cx="898687" cy="879248"/>
            </a:xfrm>
            <a:custGeom>
              <a:avLst/>
              <a:gdLst/>
              <a:ahLst/>
              <a:cxnLst>
                <a:cxn ang="0">
                  <a:pos x="64" y="185"/>
                </a:cxn>
                <a:cxn ang="0">
                  <a:pos x="196" y="126"/>
                </a:cxn>
                <a:cxn ang="0">
                  <a:pos x="303" y="20"/>
                </a:cxn>
                <a:cxn ang="0">
                  <a:pos x="368" y="21"/>
                </a:cxn>
                <a:cxn ang="0">
                  <a:pos x="318" y="67"/>
                </a:cxn>
                <a:cxn ang="0">
                  <a:pos x="304" y="88"/>
                </a:cxn>
                <a:cxn ang="0">
                  <a:pos x="317" y="133"/>
                </a:cxn>
                <a:cxn ang="0">
                  <a:pos x="428" y="158"/>
                </a:cxn>
                <a:cxn ang="0">
                  <a:pos x="594" y="221"/>
                </a:cxn>
                <a:cxn ang="0">
                  <a:pos x="747" y="146"/>
                </a:cxn>
                <a:cxn ang="0">
                  <a:pos x="922" y="174"/>
                </a:cxn>
                <a:cxn ang="0">
                  <a:pos x="1009" y="257"/>
                </a:cxn>
                <a:cxn ang="0">
                  <a:pos x="1048" y="269"/>
                </a:cxn>
                <a:cxn ang="0">
                  <a:pos x="1073" y="251"/>
                </a:cxn>
                <a:cxn ang="0">
                  <a:pos x="1083" y="268"/>
                </a:cxn>
                <a:cxn ang="0">
                  <a:pos x="1050" y="279"/>
                </a:cxn>
                <a:cxn ang="0">
                  <a:pos x="919" y="275"/>
                </a:cxn>
                <a:cxn ang="0">
                  <a:pos x="907" y="328"/>
                </a:cxn>
                <a:cxn ang="0">
                  <a:pos x="944" y="336"/>
                </a:cxn>
                <a:cxn ang="0">
                  <a:pos x="937" y="325"/>
                </a:cxn>
                <a:cxn ang="0">
                  <a:pos x="955" y="346"/>
                </a:cxn>
                <a:cxn ang="0">
                  <a:pos x="966" y="354"/>
                </a:cxn>
                <a:cxn ang="0">
                  <a:pos x="1022" y="383"/>
                </a:cxn>
                <a:cxn ang="0">
                  <a:pos x="1137" y="482"/>
                </a:cxn>
                <a:cxn ang="0">
                  <a:pos x="1145" y="504"/>
                </a:cxn>
                <a:cxn ang="0">
                  <a:pos x="1152" y="525"/>
                </a:cxn>
                <a:cxn ang="0">
                  <a:pos x="1127" y="686"/>
                </a:cxn>
                <a:cxn ang="0">
                  <a:pos x="1094" y="725"/>
                </a:cxn>
                <a:cxn ang="0">
                  <a:pos x="1120" y="800"/>
                </a:cxn>
                <a:cxn ang="0">
                  <a:pos x="1147" y="775"/>
                </a:cxn>
                <a:cxn ang="0">
                  <a:pos x="1161" y="750"/>
                </a:cxn>
                <a:cxn ang="0">
                  <a:pos x="1174" y="725"/>
                </a:cxn>
                <a:cxn ang="0">
                  <a:pos x="1208" y="698"/>
                </a:cxn>
                <a:cxn ang="0">
                  <a:pos x="1283" y="716"/>
                </a:cxn>
                <a:cxn ang="0">
                  <a:pos x="1338" y="918"/>
                </a:cxn>
                <a:cxn ang="0">
                  <a:pos x="1298" y="990"/>
                </a:cxn>
                <a:cxn ang="0">
                  <a:pos x="1240" y="1130"/>
                </a:cxn>
                <a:cxn ang="0">
                  <a:pos x="657" y="1255"/>
                </a:cxn>
                <a:cxn ang="0">
                  <a:pos x="733" y="1012"/>
                </a:cxn>
                <a:cxn ang="0">
                  <a:pos x="669" y="834"/>
                </a:cxn>
                <a:cxn ang="0">
                  <a:pos x="676" y="723"/>
                </a:cxn>
                <a:cxn ang="0">
                  <a:pos x="704" y="586"/>
                </a:cxn>
                <a:cxn ang="0">
                  <a:pos x="775" y="491"/>
                </a:cxn>
                <a:cxn ang="0">
                  <a:pos x="783" y="565"/>
                </a:cxn>
                <a:cxn ang="0">
                  <a:pos x="797" y="566"/>
                </a:cxn>
                <a:cxn ang="0">
                  <a:pos x="818" y="516"/>
                </a:cxn>
                <a:cxn ang="0">
                  <a:pos x="864" y="432"/>
                </a:cxn>
                <a:cxn ang="0">
                  <a:pos x="875" y="358"/>
                </a:cxn>
                <a:cxn ang="0">
                  <a:pos x="901" y="342"/>
                </a:cxn>
                <a:cxn ang="0">
                  <a:pos x="836" y="283"/>
                </a:cxn>
                <a:cxn ang="0">
                  <a:pos x="653" y="336"/>
                </a:cxn>
                <a:cxn ang="0">
                  <a:pos x="611" y="342"/>
                </a:cxn>
                <a:cxn ang="0">
                  <a:pos x="553" y="350"/>
                </a:cxn>
                <a:cxn ang="0">
                  <a:pos x="490" y="497"/>
                </a:cxn>
                <a:cxn ang="0">
                  <a:pos x="436" y="437"/>
                </a:cxn>
                <a:cxn ang="0">
                  <a:pos x="309" y="353"/>
                </a:cxn>
                <a:cxn ang="0">
                  <a:pos x="170" y="310"/>
                </a:cxn>
                <a:cxn ang="0">
                  <a:pos x="42" y="265"/>
                </a:cxn>
              </a:cxnLst>
              <a:rect l="0" t="0" r="r" b="b"/>
              <a:pathLst>
                <a:path w="1338" h="1255">
                  <a:moveTo>
                    <a:pt x="0" y="237"/>
                  </a:moveTo>
                  <a:lnTo>
                    <a:pt x="10" y="226"/>
                  </a:lnTo>
                  <a:lnTo>
                    <a:pt x="28" y="226"/>
                  </a:lnTo>
                  <a:lnTo>
                    <a:pt x="50" y="215"/>
                  </a:lnTo>
                  <a:lnTo>
                    <a:pt x="59" y="203"/>
                  </a:lnTo>
                  <a:lnTo>
                    <a:pt x="64" y="185"/>
                  </a:lnTo>
                  <a:lnTo>
                    <a:pt x="82" y="172"/>
                  </a:lnTo>
                  <a:lnTo>
                    <a:pt x="93" y="167"/>
                  </a:lnTo>
                  <a:lnTo>
                    <a:pt x="110" y="167"/>
                  </a:lnTo>
                  <a:lnTo>
                    <a:pt x="136" y="167"/>
                  </a:lnTo>
                  <a:lnTo>
                    <a:pt x="152" y="157"/>
                  </a:lnTo>
                  <a:lnTo>
                    <a:pt x="196" y="126"/>
                  </a:lnTo>
                  <a:lnTo>
                    <a:pt x="213" y="122"/>
                  </a:lnTo>
                  <a:lnTo>
                    <a:pt x="227" y="101"/>
                  </a:lnTo>
                  <a:lnTo>
                    <a:pt x="245" y="81"/>
                  </a:lnTo>
                  <a:lnTo>
                    <a:pt x="263" y="67"/>
                  </a:lnTo>
                  <a:lnTo>
                    <a:pt x="286" y="40"/>
                  </a:lnTo>
                  <a:lnTo>
                    <a:pt x="303" y="20"/>
                  </a:lnTo>
                  <a:lnTo>
                    <a:pt x="329" y="4"/>
                  </a:lnTo>
                  <a:lnTo>
                    <a:pt x="358" y="0"/>
                  </a:lnTo>
                  <a:lnTo>
                    <a:pt x="371" y="0"/>
                  </a:lnTo>
                  <a:lnTo>
                    <a:pt x="396" y="10"/>
                  </a:lnTo>
                  <a:lnTo>
                    <a:pt x="388" y="15"/>
                  </a:lnTo>
                  <a:lnTo>
                    <a:pt x="368" y="21"/>
                  </a:lnTo>
                  <a:lnTo>
                    <a:pt x="353" y="28"/>
                  </a:lnTo>
                  <a:lnTo>
                    <a:pt x="356" y="35"/>
                  </a:lnTo>
                  <a:lnTo>
                    <a:pt x="328" y="65"/>
                  </a:lnTo>
                  <a:lnTo>
                    <a:pt x="328" y="65"/>
                  </a:lnTo>
                  <a:lnTo>
                    <a:pt x="322" y="67"/>
                  </a:lnTo>
                  <a:lnTo>
                    <a:pt x="318" y="67"/>
                  </a:lnTo>
                  <a:lnTo>
                    <a:pt x="317" y="68"/>
                  </a:lnTo>
                  <a:lnTo>
                    <a:pt x="317" y="70"/>
                  </a:lnTo>
                  <a:lnTo>
                    <a:pt x="317" y="70"/>
                  </a:lnTo>
                  <a:lnTo>
                    <a:pt x="311" y="89"/>
                  </a:lnTo>
                  <a:lnTo>
                    <a:pt x="304" y="107"/>
                  </a:lnTo>
                  <a:lnTo>
                    <a:pt x="304" y="88"/>
                  </a:lnTo>
                  <a:lnTo>
                    <a:pt x="296" y="81"/>
                  </a:lnTo>
                  <a:lnTo>
                    <a:pt x="292" y="125"/>
                  </a:lnTo>
                  <a:lnTo>
                    <a:pt x="290" y="154"/>
                  </a:lnTo>
                  <a:lnTo>
                    <a:pt x="303" y="145"/>
                  </a:lnTo>
                  <a:lnTo>
                    <a:pt x="313" y="133"/>
                  </a:lnTo>
                  <a:lnTo>
                    <a:pt x="317" y="133"/>
                  </a:lnTo>
                  <a:lnTo>
                    <a:pt x="322" y="145"/>
                  </a:lnTo>
                  <a:lnTo>
                    <a:pt x="338" y="146"/>
                  </a:lnTo>
                  <a:lnTo>
                    <a:pt x="346" y="136"/>
                  </a:lnTo>
                  <a:lnTo>
                    <a:pt x="358" y="131"/>
                  </a:lnTo>
                  <a:lnTo>
                    <a:pt x="383" y="132"/>
                  </a:lnTo>
                  <a:lnTo>
                    <a:pt x="428" y="158"/>
                  </a:lnTo>
                  <a:lnTo>
                    <a:pt x="458" y="189"/>
                  </a:lnTo>
                  <a:lnTo>
                    <a:pt x="478" y="206"/>
                  </a:lnTo>
                  <a:lnTo>
                    <a:pt x="518" y="211"/>
                  </a:lnTo>
                  <a:lnTo>
                    <a:pt x="532" y="203"/>
                  </a:lnTo>
                  <a:lnTo>
                    <a:pt x="564" y="214"/>
                  </a:lnTo>
                  <a:lnTo>
                    <a:pt x="594" y="221"/>
                  </a:lnTo>
                  <a:lnTo>
                    <a:pt x="607" y="204"/>
                  </a:lnTo>
                  <a:lnTo>
                    <a:pt x="632" y="179"/>
                  </a:lnTo>
                  <a:lnTo>
                    <a:pt x="650" y="164"/>
                  </a:lnTo>
                  <a:lnTo>
                    <a:pt x="690" y="154"/>
                  </a:lnTo>
                  <a:lnTo>
                    <a:pt x="716" y="146"/>
                  </a:lnTo>
                  <a:lnTo>
                    <a:pt x="747" y="146"/>
                  </a:lnTo>
                  <a:lnTo>
                    <a:pt x="787" y="131"/>
                  </a:lnTo>
                  <a:lnTo>
                    <a:pt x="818" y="118"/>
                  </a:lnTo>
                  <a:lnTo>
                    <a:pt x="832" y="128"/>
                  </a:lnTo>
                  <a:lnTo>
                    <a:pt x="837" y="168"/>
                  </a:lnTo>
                  <a:lnTo>
                    <a:pt x="893" y="176"/>
                  </a:lnTo>
                  <a:lnTo>
                    <a:pt x="922" y="174"/>
                  </a:lnTo>
                  <a:lnTo>
                    <a:pt x="947" y="183"/>
                  </a:lnTo>
                  <a:lnTo>
                    <a:pt x="966" y="203"/>
                  </a:lnTo>
                  <a:lnTo>
                    <a:pt x="993" y="237"/>
                  </a:lnTo>
                  <a:lnTo>
                    <a:pt x="1002" y="249"/>
                  </a:lnTo>
                  <a:lnTo>
                    <a:pt x="1002" y="249"/>
                  </a:lnTo>
                  <a:lnTo>
                    <a:pt x="1009" y="257"/>
                  </a:lnTo>
                  <a:lnTo>
                    <a:pt x="1009" y="257"/>
                  </a:lnTo>
                  <a:lnTo>
                    <a:pt x="1018" y="264"/>
                  </a:lnTo>
                  <a:lnTo>
                    <a:pt x="1022" y="268"/>
                  </a:lnTo>
                  <a:lnTo>
                    <a:pt x="1044" y="272"/>
                  </a:lnTo>
                  <a:lnTo>
                    <a:pt x="1044" y="272"/>
                  </a:lnTo>
                  <a:lnTo>
                    <a:pt x="1048" y="269"/>
                  </a:lnTo>
                  <a:lnTo>
                    <a:pt x="1051" y="265"/>
                  </a:lnTo>
                  <a:lnTo>
                    <a:pt x="1052" y="262"/>
                  </a:lnTo>
                  <a:lnTo>
                    <a:pt x="1052" y="262"/>
                  </a:lnTo>
                  <a:lnTo>
                    <a:pt x="1056" y="260"/>
                  </a:lnTo>
                  <a:lnTo>
                    <a:pt x="1063" y="256"/>
                  </a:lnTo>
                  <a:lnTo>
                    <a:pt x="1073" y="251"/>
                  </a:lnTo>
                  <a:lnTo>
                    <a:pt x="1083" y="262"/>
                  </a:lnTo>
                  <a:lnTo>
                    <a:pt x="1083" y="262"/>
                  </a:lnTo>
                  <a:lnTo>
                    <a:pt x="1086" y="264"/>
                  </a:lnTo>
                  <a:lnTo>
                    <a:pt x="1086" y="267"/>
                  </a:lnTo>
                  <a:lnTo>
                    <a:pt x="1083" y="268"/>
                  </a:lnTo>
                  <a:lnTo>
                    <a:pt x="1083" y="268"/>
                  </a:lnTo>
                  <a:lnTo>
                    <a:pt x="1079" y="271"/>
                  </a:lnTo>
                  <a:lnTo>
                    <a:pt x="1075" y="275"/>
                  </a:lnTo>
                  <a:lnTo>
                    <a:pt x="1070" y="278"/>
                  </a:lnTo>
                  <a:lnTo>
                    <a:pt x="1066" y="279"/>
                  </a:lnTo>
                  <a:lnTo>
                    <a:pt x="1066" y="279"/>
                  </a:lnTo>
                  <a:lnTo>
                    <a:pt x="1050" y="279"/>
                  </a:lnTo>
                  <a:lnTo>
                    <a:pt x="1029" y="279"/>
                  </a:lnTo>
                  <a:lnTo>
                    <a:pt x="1020" y="286"/>
                  </a:lnTo>
                  <a:lnTo>
                    <a:pt x="969" y="286"/>
                  </a:lnTo>
                  <a:lnTo>
                    <a:pt x="958" y="293"/>
                  </a:lnTo>
                  <a:lnTo>
                    <a:pt x="939" y="282"/>
                  </a:lnTo>
                  <a:lnTo>
                    <a:pt x="919" y="275"/>
                  </a:lnTo>
                  <a:lnTo>
                    <a:pt x="901" y="297"/>
                  </a:lnTo>
                  <a:lnTo>
                    <a:pt x="902" y="312"/>
                  </a:lnTo>
                  <a:lnTo>
                    <a:pt x="905" y="319"/>
                  </a:lnTo>
                  <a:lnTo>
                    <a:pt x="905" y="319"/>
                  </a:lnTo>
                  <a:lnTo>
                    <a:pt x="905" y="325"/>
                  </a:lnTo>
                  <a:lnTo>
                    <a:pt x="907" y="328"/>
                  </a:lnTo>
                  <a:lnTo>
                    <a:pt x="908" y="330"/>
                  </a:lnTo>
                  <a:lnTo>
                    <a:pt x="908" y="330"/>
                  </a:lnTo>
                  <a:lnTo>
                    <a:pt x="911" y="335"/>
                  </a:lnTo>
                  <a:lnTo>
                    <a:pt x="912" y="337"/>
                  </a:lnTo>
                  <a:lnTo>
                    <a:pt x="936" y="346"/>
                  </a:lnTo>
                  <a:lnTo>
                    <a:pt x="944" y="336"/>
                  </a:lnTo>
                  <a:lnTo>
                    <a:pt x="944" y="336"/>
                  </a:lnTo>
                  <a:lnTo>
                    <a:pt x="940" y="330"/>
                  </a:lnTo>
                  <a:lnTo>
                    <a:pt x="937" y="326"/>
                  </a:lnTo>
                  <a:lnTo>
                    <a:pt x="937" y="325"/>
                  </a:lnTo>
                  <a:lnTo>
                    <a:pt x="937" y="325"/>
                  </a:lnTo>
                  <a:lnTo>
                    <a:pt x="937" y="325"/>
                  </a:lnTo>
                  <a:lnTo>
                    <a:pt x="950" y="329"/>
                  </a:lnTo>
                  <a:lnTo>
                    <a:pt x="959" y="333"/>
                  </a:lnTo>
                  <a:lnTo>
                    <a:pt x="959" y="333"/>
                  </a:lnTo>
                  <a:lnTo>
                    <a:pt x="958" y="339"/>
                  </a:lnTo>
                  <a:lnTo>
                    <a:pt x="957" y="343"/>
                  </a:lnTo>
                  <a:lnTo>
                    <a:pt x="955" y="346"/>
                  </a:lnTo>
                  <a:lnTo>
                    <a:pt x="955" y="346"/>
                  </a:lnTo>
                  <a:lnTo>
                    <a:pt x="952" y="349"/>
                  </a:lnTo>
                  <a:lnTo>
                    <a:pt x="952" y="350"/>
                  </a:lnTo>
                  <a:lnTo>
                    <a:pt x="954" y="351"/>
                  </a:lnTo>
                  <a:lnTo>
                    <a:pt x="954" y="351"/>
                  </a:lnTo>
                  <a:lnTo>
                    <a:pt x="966" y="354"/>
                  </a:lnTo>
                  <a:lnTo>
                    <a:pt x="982" y="358"/>
                  </a:lnTo>
                  <a:lnTo>
                    <a:pt x="982" y="358"/>
                  </a:lnTo>
                  <a:lnTo>
                    <a:pt x="986" y="358"/>
                  </a:lnTo>
                  <a:lnTo>
                    <a:pt x="991" y="361"/>
                  </a:lnTo>
                  <a:lnTo>
                    <a:pt x="1000" y="365"/>
                  </a:lnTo>
                  <a:lnTo>
                    <a:pt x="1022" y="383"/>
                  </a:lnTo>
                  <a:lnTo>
                    <a:pt x="1054" y="396"/>
                  </a:lnTo>
                  <a:lnTo>
                    <a:pt x="1090" y="410"/>
                  </a:lnTo>
                  <a:lnTo>
                    <a:pt x="1127" y="446"/>
                  </a:lnTo>
                  <a:lnTo>
                    <a:pt x="1147" y="469"/>
                  </a:lnTo>
                  <a:lnTo>
                    <a:pt x="1137" y="482"/>
                  </a:lnTo>
                  <a:lnTo>
                    <a:pt x="1137" y="482"/>
                  </a:lnTo>
                  <a:lnTo>
                    <a:pt x="1134" y="482"/>
                  </a:lnTo>
                  <a:lnTo>
                    <a:pt x="1133" y="482"/>
                  </a:lnTo>
                  <a:lnTo>
                    <a:pt x="1134" y="485"/>
                  </a:lnTo>
                  <a:lnTo>
                    <a:pt x="1134" y="485"/>
                  </a:lnTo>
                  <a:lnTo>
                    <a:pt x="1141" y="497"/>
                  </a:lnTo>
                  <a:lnTo>
                    <a:pt x="1145" y="504"/>
                  </a:lnTo>
                  <a:lnTo>
                    <a:pt x="1147" y="505"/>
                  </a:lnTo>
                  <a:lnTo>
                    <a:pt x="1147" y="508"/>
                  </a:lnTo>
                  <a:lnTo>
                    <a:pt x="1147" y="508"/>
                  </a:lnTo>
                  <a:lnTo>
                    <a:pt x="1145" y="511"/>
                  </a:lnTo>
                  <a:lnTo>
                    <a:pt x="1148" y="516"/>
                  </a:lnTo>
                  <a:lnTo>
                    <a:pt x="1152" y="525"/>
                  </a:lnTo>
                  <a:lnTo>
                    <a:pt x="1159" y="576"/>
                  </a:lnTo>
                  <a:lnTo>
                    <a:pt x="1165" y="605"/>
                  </a:lnTo>
                  <a:lnTo>
                    <a:pt x="1159" y="632"/>
                  </a:lnTo>
                  <a:lnTo>
                    <a:pt x="1141" y="654"/>
                  </a:lnTo>
                  <a:lnTo>
                    <a:pt x="1127" y="686"/>
                  </a:lnTo>
                  <a:lnTo>
                    <a:pt x="1127" y="686"/>
                  </a:lnTo>
                  <a:lnTo>
                    <a:pt x="1116" y="707"/>
                  </a:lnTo>
                  <a:lnTo>
                    <a:pt x="1116" y="707"/>
                  </a:lnTo>
                  <a:lnTo>
                    <a:pt x="1104" y="715"/>
                  </a:lnTo>
                  <a:lnTo>
                    <a:pt x="1097" y="721"/>
                  </a:lnTo>
                  <a:lnTo>
                    <a:pt x="1094" y="725"/>
                  </a:lnTo>
                  <a:lnTo>
                    <a:pt x="1094" y="725"/>
                  </a:lnTo>
                  <a:lnTo>
                    <a:pt x="1093" y="729"/>
                  </a:lnTo>
                  <a:lnTo>
                    <a:pt x="1091" y="736"/>
                  </a:lnTo>
                  <a:lnTo>
                    <a:pt x="1087" y="747"/>
                  </a:lnTo>
                  <a:lnTo>
                    <a:pt x="1088" y="780"/>
                  </a:lnTo>
                  <a:lnTo>
                    <a:pt x="1095" y="793"/>
                  </a:lnTo>
                  <a:lnTo>
                    <a:pt x="1120" y="800"/>
                  </a:lnTo>
                  <a:lnTo>
                    <a:pt x="1130" y="791"/>
                  </a:lnTo>
                  <a:lnTo>
                    <a:pt x="1130" y="791"/>
                  </a:lnTo>
                  <a:lnTo>
                    <a:pt x="1133" y="787"/>
                  </a:lnTo>
                  <a:lnTo>
                    <a:pt x="1138" y="783"/>
                  </a:lnTo>
                  <a:lnTo>
                    <a:pt x="1138" y="783"/>
                  </a:lnTo>
                  <a:lnTo>
                    <a:pt x="1147" y="775"/>
                  </a:lnTo>
                  <a:lnTo>
                    <a:pt x="1147" y="775"/>
                  </a:lnTo>
                  <a:lnTo>
                    <a:pt x="1152" y="769"/>
                  </a:lnTo>
                  <a:lnTo>
                    <a:pt x="1156" y="765"/>
                  </a:lnTo>
                  <a:lnTo>
                    <a:pt x="1159" y="764"/>
                  </a:lnTo>
                  <a:lnTo>
                    <a:pt x="1159" y="764"/>
                  </a:lnTo>
                  <a:lnTo>
                    <a:pt x="1161" y="750"/>
                  </a:lnTo>
                  <a:lnTo>
                    <a:pt x="1161" y="750"/>
                  </a:lnTo>
                  <a:lnTo>
                    <a:pt x="1165" y="733"/>
                  </a:lnTo>
                  <a:lnTo>
                    <a:pt x="1165" y="733"/>
                  </a:lnTo>
                  <a:lnTo>
                    <a:pt x="1169" y="730"/>
                  </a:lnTo>
                  <a:lnTo>
                    <a:pt x="1174" y="725"/>
                  </a:lnTo>
                  <a:lnTo>
                    <a:pt x="1174" y="725"/>
                  </a:lnTo>
                  <a:lnTo>
                    <a:pt x="1181" y="716"/>
                  </a:lnTo>
                  <a:lnTo>
                    <a:pt x="1190" y="711"/>
                  </a:lnTo>
                  <a:lnTo>
                    <a:pt x="1190" y="711"/>
                  </a:lnTo>
                  <a:lnTo>
                    <a:pt x="1198" y="704"/>
                  </a:lnTo>
                  <a:lnTo>
                    <a:pt x="1208" y="698"/>
                  </a:lnTo>
                  <a:lnTo>
                    <a:pt x="1208" y="698"/>
                  </a:lnTo>
                  <a:lnTo>
                    <a:pt x="1211" y="696"/>
                  </a:lnTo>
                  <a:lnTo>
                    <a:pt x="1216" y="691"/>
                  </a:lnTo>
                  <a:lnTo>
                    <a:pt x="1223" y="686"/>
                  </a:lnTo>
                  <a:lnTo>
                    <a:pt x="1237" y="682"/>
                  </a:lnTo>
                  <a:lnTo>
                    <a:pt x="1255" y="689"/>
                  </a:lnTo>
                  <a:lnTo>
                    <a:pt x="1283" y="716"/>
                  </a:lnTo>
                  <a:lnTo>
                    <a:pt x="1301" y="757"/>
                  </a:lnTo>
                  <a:lnTo>
                    <a:pt x="1319" y="857"/>
                  </a:lnTo>
                  <a:lnTo>
                    <a:pt x="1335" y="877"/>
                  </a:lnTo>
                  <a:lnTo>
                    <a:pt x="1335" y="897"/>
                  </a:lnTo>
                  <a:lnTo>
                    <a:pt x="1335" y="897"/>
                  </a:lnTo>
                  <a:lnTo>
                    <a:pt x="1338" y="918"/>
                  </a:lnTo>
                  <a:lnTo>
                    <a:pt x="1338" y="918"/>
                  </a:lnTo>
                  <a:lnTo>
                    <a:pt x="1338" y="931"/>
                  </a:lnTo>
                  <a:lnTo>
                    <a:pt x="1338" y="955"/>
                  </a:lnTo>
                  <a:lnTo>
                    <a:pt x="1338" y="990"/>
                  </a:lnTo>
                  <a:lnTo>
                    <a:pt x="1305" y="990"/>
                  </a:lnTo>
                  <a:lnTo>
                    <a:pt x="1298" y="990"/>
                  </a:lnTo>
                  <a:lnTo>
                    <a:pt x="1297" y="1002"/>
                  </a:lnTo>
                  <a:lnTo>
                    <a:pt x="1281" y="1026"/>
                  </a:lnTo>
                  <a:lnTo>
                    <a:pt x="1279" y="1047"/>
                  </a:lnTo>
                  <a:lnTo>
                    <a:pt x="1269" y="1063"/>
                  </a:lnTo>
                  <a:lnTo>
                    <a:pt x="1251" y="1084"/>
                  </a:lnTo>
                  <a:lnTo>
                    <a:pt x="1240" y="1130"/>
                  </a:lnTo>
                  <a:lnTo>
                    <a:pt x="1240" y="1158"/>
                  </a:lnTo>
                  <a:lnTo>
                    <a:pt x="1223" y="1180"/>
                  </a:lnTo>
                  <a:lnTo>
                    <a:pt x="1208" y="1208"/>
                  </a:lnTo>
                  <a:lnTo>
                    <a:pt x="994" y="1244"/>
                  </a:lnTo>
                  <a:lnTo>
                    <a:pt x="988" y="1233"/>
                  </a:lnTo>
                  <a:lnTo>
                    <a:pt x="657" y="1255"/>
                  </a:lnTo>
                  <a:lnTo>
                    <a:pt x="679" y="1234"/>
                  </a:lnTo>
                  <a:lnTo>
                    <a:pt x="690" y="1215"/>
                  </a:lnTo>
                  <a:lnTo>
                    <a:pt x="708" y="1180"/>
                  </a:lnTo>
                  <a:lnTo>
                    <a:pt x="728" y="1140"/>
                  </a:lnTo>
                  <a:lnTo>
                    <a:pt x="739" y="1095"/>
                  </a:lnTo>
                  <a:lnTo>
                    <a:pt x="733" y="1012"/>
                  </a:lnTo>
                  <a:lnTo>
                    <a:pt x="730" y="974"/>
                  </a:lnTo>
                  <a:lnTo>
                    <a:pt x="715" y="944"/>
                  </a:lnTo>
                  <a:lnTo>
                    <a:pt x="694" y="908"/>
                  </a:lnTo>
                  <a:lnTo>
                    <a:pt x="676" y="887"/>
                  </a:lnTo>
                  <a:lnTo>
                    <a:pt x="662" y="857"/>
                  </a:lnTo>
                  <a:lnTo>
                    <a:pt x="669" y="834"/>
                  </a:lnTo>
                  <a:lnTo>
                    <a:pt x="682" y="822"/>
                  </a:lnTo>
                  <a:lnTo>
                    <a:pt x="682" y="802"/>
                  </a:lnTo>
                  <a:lnTo>
                    <a:pt x="669" y="766"/>
                  </a:lnTo>
                  <a:lnTo>
                    <a:pt x="658" y="754"/>
                  </a:lnTo>
                  <a:lnTo>
                    <a:pt x="669" y="744"/>
                  </a:lnTo>
                  <a:lnTo>
                    <a:pt x="676" y="723"/>
                  </a:lnTo>
                  <a:lnTo>
                    <a:pt x="682" y="700"/>
                  </a:lnTo>
                  <a:lnTo>
                    <a:pt x="689" y="684"/>
                  </a:lnTo>
                  <a:lnTo>
                    <a:pt x="690" y="644"/>
                  </a:lnTo>
                  <a:lnTo>
                    <a:pt x="683" y="628"/>
                  </a:lnTo>
                  <a:lnTo>
                    <a:pt x="690" y="604"/>
                  </a:lnTo>
                  <a:lnTo>
                    <a:pt x="704" y="586"/>
                  </a:lnTo>
                  <a:lnTo>
                    <a:pt x="711" y="566"/>
                  </a:lnTo>
                  <a:lnTo>
                    <a:pt x="712" y="543"/>
                  </a:lnTo>
                  <a:lnTo>
                    <a:pt x="733" y="540"/>
                  </a:lnTo>
                  <a:lnTo>
                    <a:pt x="761" y="541"/>
                  </a:lnTo>
                  <a:lnTo>
                    <a:pt x="771" y="504"/>
                  </a:lnTo>
                  <a:lnTo>
                    <a:pt x="775" y="491"/>
                  </a:lnTo>
                  <a:lnTo>
                    <a:pt x="786" y="489"/>
                  </a:lnTo>
                  <a:lnTo>
                    <a:pt x="796" y="532"/>
                  </a:lnTo>
                  <a:lnTo>
                    <a:pt x="776" y="554"/>
                  </a:lnTo>
                  <a:lnTo>
                    <a:pt x="780" y="562"/>
                  </a:lnTo>
                  <a:lnTo>
                    <a:pt x="780" y="562"/>
                  </a:lnTo>
                  <a:lnTo>
                    <a:pt x="783" y="565"/>
                  </a:lnTo>
                  <a:lnTo>
                    <a:pt x="786" y="568"/>
                  </a:lnTo>
                  <a:lnTo>
                    <a:pt x="789" y="569"/>
                  </a:lnTo>
                  <a:lnTo>
                    <a:pt x="789" y="569"/>
                  </a:lnTo>
                  <a:lnTo>
                    <a:pt x="793" y="569"/>
                  </a:lnTo>
                  <a:lnTo>
                    <a:pt x="793" y="569"/>
                  </a:lnTo>
                  <a:lnTo>
                    <a:pt x="797" y="566"/>
                  </a:lnTo>
                  <a:lnTo>
                    <a:pt x="801" y="564"/>
                  </a:lnTo>
                  <a:lnTo>
                    <a:pt x="803" y="561"/>
                  </a:lnTo>
                  <a:lnTo>
                    <a:pt x="803" y="561"/>
                  </a:lnTo>
                  <a:lnTo>
                    <a:pt x="807" y="546"/>
                  </a:lnTo>
                  <a:lnTo>
                    <a:pt x="812" y="539"/>
                  </a:lnTo>
                  <a:lnTo>
                    <a:pt x="818" y="516"/>
                  </a:lnTo>
                  <a:lnTo>
                    <a:pt x="814" y="501"/>
                  </a:lnTo>
                  <a:lnTo>
                    <a:pt x="816" y="485"/>
                  </a:lnTo>
                  <a:lnTo>
                    <a:pt x="816" y="464"/>
                  </a:lnTo>
                  <a:lnTo>
                    <a:pt x="832" y="444"/>
                  </a:lnTo>
                  <a:lnTo>
                    <a:pt x="840" y="436"/>
                  </a:lnTo>
                  <a:lnTo>
                    <a:pt x="864" y="432"/>
                  </a:lnTo>
                  <a:lnTo>
                    <a:pt x="872" y="421"/>
                  </a:lnTo>
                  <a:lnTo>
                    <a:pt x="854" y="405"/>
                  </a:lnTo>
                  <a:lnTo>
                    <a:pt x="848" y="393"/>
                  </a:lnTo>
                  <a:lnTo>
                    <a:pt x="858" y="378"/>
                  </a:lnTo>
                  <a:lnTo>
                    <a:pt x="869" y="364"/>
                  </a:lnTo>
                  <a:lnTo>
                    <a:pt x="875" y="358"/>
                  </a:lnTo>
                  <a:lnTo>
                    <a:pt x="872" y="349"/>
                  </a:lnTo>
                  <a:lnTo>
                    <a:pt x="875" y="346"/>
                  </a:lnTo>
                  <a:lnTo>
                    <a:pt x="875" y="346"/>
                  </a:lnTo>
                  <a:lnTo>
                    <a:pt x="880" y="344"/>
                  </a:lnTo>
                  <a:lnTo>
                    <a:pt x="880" y="344"/>
                  </a:lnTo>
                  <a:lnTo>
                    <a:pt x="901" y="342"/>
                  </a:lnTo>
                  <a:lnTo>
                    <a:pt x="909" y="339"/>
                  </a:lnTo>
                  <a:lnTo>
                    <a:pt x="900" y="324"/>
                  </a:lnTo>
                  <a:lnTo>
                    <a:pt x="883" y="314"/>
                  </a:lnTo>
                  <a:lnTo>
                    <a:pt x="871" y="303"/>
                  </a:lnTo>
                  <a:lnTo>
                    <a:pt x="857" y="293"/>
                  </a:lnTo>
                  <a:lnTo>
                    <a:pt x="836" y="283"/>
                  </a:lnTo>
                  <a:lnTo>
                    <a:pt x="793" y="281"/>
                  </a:lnTo>
                  <a:lnTo>
                    <a:pt x="762" y="300"/>
                  </a:lnTo>
                  <a:lnTo>
                    <a:pt x="741" y="314"/>
                  </a:lnTo>
                  <a:lnTo>
                    <a:pt x="711" y="319"/>
                  </a:lnTo>
                  <a:lnTo>
                    <a:pt x="669" y="322"/>
                  </a:lnTo>
                  <a:lnTo>
                    <a:pt x="653" y="336"/>
                  </a:lnTo>
                  <a:lnTo>
                    <a:pt x="630" y="374"/>
                  </a:lnTo>
                  <a:lnTo>
                    <a:pt x="603" y="394"/>
                  </a:lnTo>
                  <a:lnTo>
                    <a:pt x="597" y="390"/>
                  </a:lnTo>
                  <a:lnTo>
                    <a:pt x="605" y="374"/>
                  </a:lnTo>
                  <a:lnTo>
                    <a:pt x="619" y="355"/>
                  </a:lnTo>
                  <a:lnTo>
                    <a:pt x="611" y="342"/>
                  </a:lnTo>
                  <a:lnTo>
                    <a:pt x="594" y="354"/>
                  </a:lnTo>
                  <a:lnTo>
                    <a:pt x="586" y="357"/>
                  </a:lnTo>
                  <a:lnTo>
                    <a:pt x="575" y="374"/>
                  </a:lnTo>
                  <a:lnTo>
                    <a:pt x="565" y="383"/>
                  </a:lnTo>
                  <a:lnTo>
                    <a:pt x="561" y="383"/>
                  </a:lnTo>
                  <a:lnTo>
                    <a:pt x="553" y="350"/>
                  </a:lnTo>
                  <a:lnTo>
                    <a:pt x="547" y="349"/>
                  </a:lnTo>
                  <a:lnTo>
                    <a:pt x="535" y="376"/>
                  </a:lnTo>
                  <a:lnTo>
                    <a:pt x="532" y="396"/>
                  </a:lnTo>
                  <a:lnTo>
                    <a:pt x="513" y="421"/>
                  </a:lnTo>
                  <a:lnTo>
                    <a:pt x="499" y="471"/>
                  </a:lnTo>
                  <a:lnTo>
                    <a:pt x="490" y="497"/>
                  </a:lnTo>
                  <a:lnTo>
                    <a:pt x="461" y="521"/>
                  </a:lnTo>
                  <a:lnTo>
                    <a:pt x="453" y="504"/>
                  </a:lnTo>
                  <a:lnTo>
                    <a:pt x="450" y="471"/>
                  </a:lnTo>
                  <a:lnTo>
                    <a:pt x="445" y="464"/>
                  </a:lnTo>
                  <a:lnTo>
                    <a:pt x="435" y="450"/>
                  </a:lnTo>
                  <a:lnTo>
                    <a:pt x="436" y="437"/>
                  </a:lnTo>
                  <a:lnTo>
                    <a:pt x="433" y="410"/>
                  </a:lnTo>
                  <a:lnTo>
                    <a:pt x="421" y="396"/>
                  </a:lnTo>
                  <a:lnTo>
                    <a:pt x="393" y="376"/>
                  </a:lnTo>
                  <a:lnTo>
                    <a:pt x="381" y="358"/>
                  </a:lnTo>
                  <a:lnTo>
                    <a:pt x="352" y="353"/>
                  </a:lnTo>
                  <a:lnTo>
                    <a:pt x="309" y="353"/>
                  </a:lnTo>
                  <a:lnTo>
                    <a:pt x="297" y="346"/>
                  </a:lnTo>
                  <a:lnTo>
                    <a:pt x="271" y="344"/>
                  </a:lnTo>
                  <a:lnTo>
                    <a:pt x="235" y="339"/>
                  </a:lnTo>
                  <a:lnTo>
                    <a:pt x="229" y="329"/>
                  </a:lnTo>
                  <a:lnTo>
                    <a:pt x="202" y="318"/>
                  </a:lnTo>
                  <a:lnTo>
                    <a:pt x="170" y="310"/>
                  </a:lnTo>
                  <a:lnTo>
                    <a:pt x="138" y="301"/>
                  </a:lnTo>
                  <a:lnTo>
                    <a:pt x="102" y="287"/>
                  </a:lnTo>
                  <a:lnTo>
                    <a:pt x="75" y="275"/>
                  </a:lnTo>
                  <a:lnTo>
                    <a:pt x="60" y="275"/>
                  </a:lnTo>
                  <a:lnTo>
                    <a:pt x="50" y="275"/>
                  </a:lnTo>
                  <a:lnTo>
                    <a:pt x="42" y="265"/>
                  </a:lnTo>
                  <a:lnTo>
                    <a:pt x="35" y="253"/>
                  </a:lnTo>
                  <a:lnTo>
                    <a:pt x="0" y="243"/>
                  </a:lnTo>
                  <a:lnTo>
                    <a:pt x="0" y="237"/>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20" name="Freeform 54">
              <a:extLst>
                <a:ext uri="{FF2B5EF4-FFF2-40B4-BE49-F238E27FC236}">
                  <a16:creationId xmlns:a16="http://schemas.microsoft.com/office/drawing/2014/main" id="{07194918-DEDA-C080-6263-1AF5F0785288}"/>
                </a:ext>
              </a:extLst>
            </p:cNvPr>
            <p:cNvSpPr>
              <a:spLocks/>
            </p:cNvSpPr>
            <p:nvPr/>
          </p:nvSpPr>
          <p:spPr bwMode="auto">
            <a:xfrm>
              <a:off x="7818695" y="1972350"/>
              <a:ext cx="626662" cy="692040"/>
            </a:xfrm>
            <a:custGeom>
              <a:avLst/>
              <a:gdLst/>
              <a:ahLst/>
              <a:cxnLst>
                <a:cxn ang="0">
                  <a:pos x="815" y="300"/>
                </a:cxn>
                <a:cxn ang="0">
                  <a:pos x="801" y="246"/>
                </a:cxn>
                <a:cxn ang="0">
                  <a:pos x="732" y="203"/>
                </a:cxn>
                <a:cxn ang="0">
                  <a:pos x="651" y="194"/>
                </a:cxn>
                <a:cxn ang="0">
                  <a:pos x="582" y="168"/>
                </a:cxn>
                <a:cxn ang="0">
                  <a:pos x="482" y="137"/>
                </a:cxn>
                <a:cxn ang="0">
                  <a:pos x="430" y="125"/>
                </a:cxn>
                <a:cxn ang="0">
                  <a:pos x="380" y="93"/>
                </a:cxn>
                <a:cxn ang="0">
                  <a:pos x="361" y="83"/>
                </a:cxn>
                <a:cxn ang="0">
                  <a:pos x="324" y="79"/>
                </a:cxn>
                <a:cxn ang="0">
                  <a:pos x="312" y="67"/>
                </a:cxn>
                <a:cxn ang="0">
                  <a:pos x="326" y="10"/>
                </a:cxn>
                <a:cxn ang="0">
                  <a:pos x="283" y="15"/>
                </a:cxn>
                <a:cxn ang="0">
                  <a:pos x="217" y="42"/>
                </a:cxn>
                <a:cxn ang="0">
                  <a:pos x="153" y="72"/>
                </a:cxn>
                <a:cxn ang="0">
                  <a:pos x="96" y="68"/>
                </a:cxn>
                <a:cxn ang="0">
                  <a:pos x="21" y="255"/>
                </a:cxn>
                <a:cxn ang="0">
                  <a:pos x="34" y="332"/>
                </a:cxn>
                <a:cxn ang="0">
                  <a:pos x="47" y="521"/>
                </a:cxn>
                <a:cxn ang="0">
                  <a:pos x="194" y="626"/>
                </a:cxn>
                <a:cxn ang="0">
                  <a:pos x="281" y="707"/>
                </a:cxn>
                <a:cxn ang="0">
                  <a:pos x="292" y="804"/>
                </a:cxn>
                <a:cxn ang="0">
                  <a:pos x="303" y="869"/>
                </a:cxn>
                <a:cxn ang="0">
                  <a:pos x="312" y="944"/>
                </a:cxn>
                <a:cxn ang="0">
                  <a:pos x="346" y="952"/>
                </a:cxn>
                <a:cxn ang="0">
                  <a:pos x="360" y="959"/>
                </a:cxn>
                <a:cxn ang="0">
                  <a:pos x="380" y="972"/>
                </a:cxn>
                <a:cxn ang="0">
                  <a:pos x="856" y="906"/>
                </a:cxn>
                <a:cxn ang="0">
                  <a:pos x="829" y="797"/>
                </a:cxn>
                <a:cxn ang="0">
                  <a:pos x="849" y="722"/>
                </a:cxn>
                <a:cxn ang="0">
                  <a:pos x="845" y="651"/>
                </a:cxn>
                <a:cxn ang="0">
                  <a:pos x="856" y="608"/>
                </a:cxn>
                <a:cxn ang="0">
                  <a:pos x="863" y="562"/>
                </a:cxn>
                <a:cxn ang="0">
                  <a:pos x="876" y="489"/>
                </a:cxn>
                <a:cxn ang="0">
                  <a:pos x="919" y="394"/>
                </a:cxn>
                <a:cxn ang="0">
                  <a:pos x="934" y="366"/>
                </a:cxn>
                <a:cxn ang="0">
                  <a:pos x="934" y="340"/>
                </a:cxn>
                <a:cxn ang="0">
                  <a:pos x="904" y="368"/>
                </a:cxn>
                <a:cxn ang="0">
                  <a:pos x="870" y="428"/>
                </a:cxn>
                <a:cxn ang="0">
                  <a:pos x="822" y="469"/>
                </a:cxn>
                <a:cxn ang="0">
                  <a:pos x="780" y="496"/>
                </a:cxn>
                <a:cxn ang="0">
                  <a:pos x="811" y="433"/>
                </a:cxn>
                <a:cxn ang="0">
                  <a:pos x="834" y="403"/>
                </a:cxn>
                <a:cxn ang="0">
                  <a:pos x="836" y="361"/>
                </a:cxn>
              </a:cxnLst>
              <a:rect l="0" t="0" r="r" b="b"/>
              <a:pathLst>
                <a:path w="934" h="988">
                  <a:moveTo>
                    <a:pt x="830" y="321"/>
                  </a:moveTo>
                  <a:lnTo>
                    <a:pt x="825" y="314"/>
                  </a:lnTo>
                  <a:lnTo>
                    <a:pt x="815" y="300"/>
                  </a:lnTo>
                  <a:lnTo>
                    <a:pt x="816" y="287"/>
                  </a:lnTo>
                  <a:lnTo>
                    <a:pt x="813" y="260"/>
                  </a:lnTo>
                  <a:lnTo>
                    <a:pt x="801" y="246"/>
                  </a:lnTo>
                  <a:lnTo>
                    <a:pt x="773" y="226"/>
                  </a:lnTo>
                  <a:lnTo>
                    <a:pt x="761" y="208"/>
                  </a:lnTo>
                  <a:lnTo>
                    <a:pt x="732" y="203"/>
                  </a:lnTo>
                  <a:lnTo>
                    <a:pt x="689" y="203"/>
                  </a:lnTo>
                  <a:lnTo>
                    <a:pt x="677" y="196"/>
                  </a:lnTo>
                  <a:lnTo>
                    <a:pt x="651" y="194"/>
                  </a:lnTo>
                  <a:lnTo>
                    <a:pt x="615" y="189"/>
                  </a:lnTo>
                  <a:lnTo>
                    <a:pt x="609" y="179"/>
                  </a:lnTo>
                  <a:lnTo>
                    <a:pt x="582" y="168"/>
                  </a:lnTo>
                  <a:lnTo>
                    <a:pt x="550" y="160"/>
                  </a:lnTo>
                  <a:lnTo>
                    <a:pt x="518" y="151"/>
                  </a:lnTo>
                  <a:lnTo>
                    <a:pt x="482" y="137"/>
                  </a:lnTo>
                  <a:lnTo>
                    <a:pt x="455" y="125"/>
                  </a:lnTo>
                  <a:lnTo>
                    <a:pt x="440" y="125"/>
                  </a:lnTo>
                  <a:lnTo>
                    <a:pt x="430" y="125"/>
                  </a:lnTo>
                  <a:lnTo>
                    <a:pt x="422" y="115"/>
                  </a:lnTo>
                  <a:lnTo>
                    <a:pt x="415" y="103"/>
                  </a:lnTo>
                  <a:lnTo>
                    <a:pt x="380" y="93"/>
                  </a:lnTo>
                  <a:lnTo>
                    <a:pt x="380" y="89"/>
                  </a:lnTo>
                  <a:lnTo>
                    <a:pt x="378" y="89"/>
                  </a:lnTo>
                  <a:lnTo>
                    <a:pt x="361" y="83"/>
                  </a:lnTo>
                  <a:lnTo>
                    <a:pt x="347" y="72"/>
                  </a:lnTo>
                  <a:lnTo>
                    <a:pt x="336" y="67"/>
                  </a:lnTo>
                  <a:lnTo>
                    <a:pt x="324" y="79"/>
                  </a:lnTo>
                  <a:lnTo>
                    <a:pt x="311" y="82"/>
                  </a:lnTo>
                  <a:lnTo>
                    <a:pt x="305" y="75"/>
                  </a:lnTo>
                  <a:lnTo>
                    <a:pt x="312" y="67"/>
                  </a:lnTo>
                  <a:lnTo>
                    <a:pt x="314" y="38"/>
                  </a:lnTo>
                  <a:lnTo>
                    <a:pt x="319" y="29"/>
                  </a:lnTo>
                  <a:lnTo>
                    <a:pt x="326" y="10"/>
                  </a:lnTo>
                  <a:lnTo>
                    <a:pt x="312" y="0"/>
                  </a:lnTo>
                  <a:lnTo>
                    <a:pt x="300" y="4"/>
                  </a:lnTo>
                  <a:lnTo>
                    <a:pt x="283" y="15"/>
                  </a:lnTo>
                  <a:lnTo>
                    <a:pt x="262" y="18"/>
                  </a:lnTo>
                  <a:lnTo>
                    <a:pt x="242" y="28"/>
                  </a:lnTo>
                  <a:lnTo>
                    <a:pt x="217" y="42"/>
                  </a:lnTo>
                  <a:lnTo>
                    <a:pt x="181" y="58"/>
                  </a:lnTo>
                  <a:lnTo>
                    <a:pt x="169" y="74"/>
                  </a:lnTo>
                  <a:lnTo>
                    <a:pt x="153" y="72"/>
                  </a:lnTo>
                  <a:lnTo>
                    <a:pt x="128" y="63"/>
                  </a:lnTo>
                  <a:lnTo>
                    <a:pt x="114" y="49"/>
                  </a:lnTo>
                  <a:lnTo>
                    <a:pt x="96" y="68"/>
                  </a:lnTo>
                  <a:lnTo>
                    <a:pt x="95" y="197"/>
                  </a:lnTo>
                  <a:lnTo>
                    <a:pt x="31" y="237"/>
                  </a:lnTo>
                  <a:lnTo>
                    <a:pt x="21" y="255"/>
                  </a:lnTo>
                  <a:lnTo>
                    <a:pt x="0" y="307"/>
                  </a:lnTo>
                  <a:lnTo>
                    <a:pt x="21" y="332"/>
                  </a:lnTo>
                  <a:lnTo>
                    <a:pt x="34" y="332"/>
                  </a:lnTo>
                  <a:lnTo>
                    <a:pt x="22" y="411"/>
                  </a:lnTo>
                  <a:lnTo>
                    <a:pt x="20" y="497"/>
                  </a:lnTo>
                  <a:lnTo>
                    <a:pt x="47" y="521"/>
                  </a:lnTo>
                  <a:lnTo>
                    <a:pt x="90" y="543"/>
                  </a:lnTo>
                  <a:lnTo>
                    <a:pt x="151" y="579"/>
                  </a:lnTo>
                  <a:lnTo>
                    <a:pt x="194" y="626"/>
                  </a:lnTo>
                  <a:lnTo>
                    <a:pt x="210" y="647"/>
                  </a:lnTo>
                  <a:lnTo>
                    <a:pt x="242" y="669"/>
                  </a:lnTo>
                  <a:lnTo>
                    <a:pt x="281" y="707"/>
                  </a:lnTo>
                  <a:lnTo>
                    <a:pt x="283" y="740"/>
                  </a:lnTo>
                  <a:lnTo>
                    <a:pt x="281" y="773"/>
                  </a:lnTo>
                  <a:lnTo>
                    <a:pt x="292" y="804"/>
                  </a:lnTo>
                  <a:lnTo>
                    <a:pt x="303" y="820"/>
                  </a:lnTo>
                  <a:lnTo>
                    <a:pt x="303" y="852"/>
                  </a:lnTo>
                  <a:lnTo>
                    <a:pt x="303" y="869"/>
                  </a:lnTo>
                  <a:lnTo>
                    <a:pt x="303" y="895"/>
                  </a:lnTo>
                  <a:lnTo>
                    <a:pt x="312" y="923"/>
                  </a:lnTo>
                  <a:lnTo>
                    <a:pt x="312" y="944"/>
                  </a:lnTo>
                  <a:lnTo>
                    <a:pt x="336" y="944"/>
                  </a:lnTo>
                  <a:lnTo>
                    <a:pt x="336" y="944"/>
                  </a:lnTo>
                  <a:lnTo>
                    <a:pt x="346" y="952"/>
                  </a:lnTo>
                  <a:lnTo>
                    <a:pt x="354" y="958"/>
                  </a:lnTo>
                  <a:lnTo>
                    <a:pt x="360" y="959"/>
                  </a:lnTo>
                  <a:lnTo>
                    <a:pt x="360" y="959"/>
                  </a:lnTo>
                  <a:lnTo>
                    <a:pt x="365" y="962"/>
                  </a:lnTo>
                  <a:lnTo>
                    <a:pt x="372" y="966"/>
                  </a:lnTo>
                  <a:lnTo>
                    <a:pt x="380" y="972"/>
                  </a:lnTo>
                  <a:lnTo>
                    <a:pt x="394" y="988"/>
                  </a:lnTo>
                  <a:lnTo>
                    <a:pt x="856" y="962"/>
                  </a:lnTo>
                  <a:lnTo>
                    <a:pt x="856" y="906"/>
                  </a:lnTo>
                  <a:lnTo>
                    <a:pt x="856" y="890"/>
                  </a:lnTo>
                  <a:lnTo>
                    <a:pt x="831" y="831"/>
                  </a:lnTo>
                  <a:lnTo>
                    <a:pt x="829" y="797"/>
                  </a:lnTo>
                  <a:lnTo>
                    <a:pt x="831" y="762"/>
                  </a:lnTo>
                  <a:lnTo>
                    <a:pt x="843" y="734"/>
                  </a:lnTo>
                  <a:lnTo>
                    <a:pt x="849" y="722"/>
                  </a:lnTo>
                  <a:lnTo>
                    <a:pt x="856" y="707"/>
                  </a:lnTo>
                  <a:lnTo>
                    <a:pt x="845" y="682"/>
                  </a:lnTo>
                  <a:lnTo>
                    <a:pt x="845" y="651"/>
                  </a:lnTo>
                  <a:lnTo>
                    <a:pt x="848" y="630"/>
                  </a:lnTo>
                  <a:lnTo>
                    <a:pt x="856" y="618"/>
                  </a:lnTo>
                  <a:lnTo>
                    <a:pt x="856" y="608"/>
                  </a:lnTo>
                  <a:lnTo>
                    <a:pt x="876" y="591"/>
                  </a:lnTo>
                  <a:lnTo>
                    <a:pt x="876" y="582"/>
                  </a:lnTo>
                  <a:lnTo>
                    <a:pt x="863" y="562"/>
                  </a:lnTo>
                  <a:lnTo>
                    <a:pt x="865" y="547"/>
                  </a:lnTo>
                  <a:lnTo>
                    <a:pt x="869" y="512"/>
                  </a:lnTo>
                  <a:lnTo>
                    <a:pt x="876" y="489"/>
                  </a:lnTo>
                  <a:lnTo>
                    <a:pt x="891" y="459"/>
                  </a:lnTo>
                  <a:lnTo>
                    <a:pt x="911" y="412"/>
                  </a:lnTo>
                  <a:lnTo>
                    <a:pt x="919" y="394"/>
                  </a:lnTo>
                  <a:lnTo>
                    <a:pt x="919" y="382"/>
                  </a:lnTo>
                  <a:lnTo>
                    <a:pt x="934" y="373"/>
                  </a:lnTo>
                  <a:lnTo>
                    <a:pt x="934" y="366"/>
                  </a:lnTo>
                  <a:lnTo>
                    <a:pt x="934" y="358"/>
                  </a:lnTo>
                  <a:lnTo>
                    <a:pt x="934" y="348"/>
                  </a:lnTo>
                  <a:lnTo>
                    <a:pt x="934" y="340"/>
                  </a:lnTo>
                  <a:lnTo>
                    <a:pt x="934" y="328"/>
                  </a:lnTo>
                  <a:lnTo>
                    <a:pt x="917" y="347"/>
                  </a:lnTo>
                  <a:lnTo>
                    <a:pt x="904" y="368"/>
                  </a:lnTo>
                  <a:lnTo>
                    <a:pt x="897" y="387"/>
                  </a:lnTo>
                  <a:lnTo>
                    <a:pt x="886" y="416"/>
                  </a:lnTo>
                  <a:lnTo>
                    <a:pt x="870" y="428"/>
                  </a:lnTo>
                  <a:lnTo>
                    <a:pt x="841" y="440"/>
                  </a:lnTo>
                  <a:lnTo>
                    <a:pt x="830" y="459"/>
                  </a:lnTo>
                  <a:lnTo>
                    <a:pt x="822" y="469"/>
                  </a:lnTo>
                  <a:lnTo>
                    <a:pt x="815" y="489"/>
                  </a:lnTo>
                  <a:lnTo>
                    <a:pt x="794" y="511"/>
                  </a:lnTo>
                  <a:lnTo>
                    <a:pt x="780" y="496"/>
                  </a:lnTo>
                  <a:lnTo>
                    <a:pt x="795" y="478"/>
                  </a:lnTo>
                  <a:lnTo>
                    <a:pt x="808" y="446"/>
                  </a:lnTo>
                  <a:lnTo>
                    <a:pt x="811" y="433"/>
                  </a:lnTo>
                  <a:lnTo>
                    <a:pt x="813" y="421"/>
                  </a:lnTo>
                  <a:lnTo>
                    <a:pt x="825" y="411"/>
                  </a:lnTo>
                  <a:lnTo>
                    <a:pt x="834" y="403"/>
                  </a:lnTo>
                  <a:lnTo>
                    <a:pt x="837" y="393"/>
                  </a:lnTo>
                  <a:lnTo>
                    <a:pt x="831" y="369"/>
                  </a:lnTo>
                  <a:lnTo>
                    <a:pt x="836" y="361"/>
                  </a:lnTo>
                  <a:lnTo>
                    <a:pt x="833" y="354"/>
                  </a:lnTo>
                  <a:lnTo>
                    <a:pt x="830" y="321"/>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21" name="Freeform 55">
              <a:extLst>
                <a:ext uri="{FF2B5EF4-FFF2-40B4-BE49-F238E27FC236}">
                  <a16:creationId xmlns:a16="http://schemas.microsoft.com/office/drawing/2014/main" id="{EF4B8A22-DCB0-4DCE-2C91-CF3EA853130B}"/>
                </a:ext>
              </a:extLst>
            </p:cNvPr>
            <p:cNvSpPr>
              <a:spLocks/>
            </p:cNvSpPr>
            <p:nvPr/>
          </p:nvSpPr>
          <p:spPr bwMode="auto">
            <a:xfrm>
              <a:off x="8741563" y="2628630"/>
              <a:ext cx="497702" cy="601591"/>
            </a:xfrm>
            <a:custGeom>
              <a:avLst/>
              <a:gdLst/>
              <a:ahLst/>
              <a:cxnLst>
                <a:cxn ang="0">
                  <a:pos x="623" y="43"/>
                </a:cxn>
                <a:cxn ang="0">
                  <a:pos x="554" y="93"/>
                </a:cxn>
                <a:cxn ang="0">
                  <a:pos x="512" y="125"/>
                </a:cxn>
                <a:cxn ang="0">
                  <a:pos x="482" y="144"/>
                </a:cxn>
                <a:cxn ang="0">
                  <a:pos x="451" y="144"/>
                </a:cxn>
                <a:cxn ang="0">
                  <a:pos x="402" y="178"/>
                </a:cxn>
                <a:cxn ang="0">
                  <a:pos x="376" y="178"/>
                </a:cxn>
                <a:cxn ang="0">
                  <a:pos x="353" y="168"/>
                </a:cxn>
                <a:cxn ang="0">
                  <a:pos x="326" y="158"/>
                </a:cxn>
                <a:cxn ang="0">
                  <a:pos x="297" y="147"/>
                </a:cxn>
                <a:cxn ang="0">
                  <a:pos x="253" y="129"/>
                </a:cxn>
                <a:cxn ang="0">
                  <a:pos x="0" y="157"/>
                </a:cxn>
                <a:cxn ang="0">
                  <a:pos x="87" y="745"/>
                </a:cxn>
                <a:cxn ang="0">
                  <a:pos x="118" y="729"/>
                </a:cxn>
                <a:cxn ang="0">
                  <a:pos x="165" y="772"/>
                </a:cxn>
                <a:cxn ang="0">
                  <a:pos x="185" y="804"/>
                </a:cxn>
                <a:cxn ang="0">
                  <a:pos x="229" y="810"/>
                </a:cxn>
                <a:cxn ang="0">
                  <a:pos x="250" y="833"/>
                </a:cxn>
                <a:cxn ang="0">
                  <a:pos x="269" y="819"/>
                </a:cxn>
                <a:cxn ang="0">
                  <a:pos x="283" y="805"/>
                </a:cxn>
                <a:cxn ang="0">
                  <a:pos x="326" y="824"/>
                </a:cxn>
                <a:cxn ang="0">
                  <a:pos x="366" y="809"/>
                </a:cxn>
                <a:cxn ang="0">
                  <a:pos x="387" y="787"/>
                </a:cxn>
                <a:cxn ang="0">
                  <a:pos x="407" y="804"/>
                </a:cxn>
                <a:cxn ang="0">
                  <a:pos x="455" y="848"/>
                </a:cxn>
                <a:cxn ang="0">
                  <a:pos x="466" y="859"/>
                </a:cxn>
                <a:cxn ang="0">
                  <a:pos x="504" y="816"/>
                </a:cxn>
                <a:cxn ang="0">
                  <a:pos x="518" y="779"/>
                </a:cxn>
                <a:cxn ang="0">
                  <a:pos x="548" y="708"/>
                </a:cxn>
                <a:cxn ang="0">
                  <a:pos x="573" y="712"/>
                </a:cxn>
                <a:cxn ang="0">
                  <a:pos x="593" y="638"/>
                </a:cxn>
                <a:cxn ang="0">
                  <a:pos x="647" y="605"/>
                </a:cxn>
                <a:cxn ang="0">
                  <a:pos x="706" y="543"/>
                </a:cxn>
                <a:cxn ang="0">
                  <a:pos x="716" y="498"/>
                </a:cxn>
                <a:cxn ang="0">
                  <a:pos x="720" y="427"/>
                </a:cxn>
                <a:cxn ang="0">
                  <a:pos x="731" y="384"/>
                </a:cxn>
                <a:cxn ang="0">
                  <a:pos x="731" y="334"/>
                </a:cxn>
                <a:cxn ang="0">
                  <a:pos x="731" y="305"/>
                </a:cxn>
                <a:cxn ang="0">
                  <a:pos x="694" y="0"/>
                </a:cxn>
              </a:cxnLst>
              <a:rect l="0" t="0" r="r" b="b"/>
              <a:pathLst>
                <a:path w="742" h="859">
                  <a:moveTo>
                    <a:pt x="662" y="25"/>
                  </a:moveTo>
                  <a:lnTo>
                    <a:pt x="623" y="43"/>
                  </a:lnTo>
                  <a:lnTo>
                    <a:pt x="591" y="72"/>
                  </a:lnTo>
                  <a:lnTo>
                    <a:pt x="554" y="93"/>
                  </a:lnTo>
                  <a:lnTo>
                    <a:pt x="526" y="115"/>
                  </a:lnTo>
                  <a:lnTo>
                    <a:pt x="512" y="125"/>
                  </a:lnTo>
                  <a:lnTo>
                    <a:pt x="495" y="133"/>
                  </a:lnTo>
                  <a:lnTo>
                    <a:pt x="482" y="144"/>
                  </a:lnTo>
                  <a:lnTo>
                    <a:pt x="466" y="144"/>
                  </a:lnTo>
                  <a:lnTo>
                    <a:pt x="451" y="144"/>
                  </a:lnTo>
                  <a:lnTo>
                    <a:pt x="425" y="161"/>
                  </a:lnTo>
                  <a:lnTo>
                    <a:pt x="402" y="178"/>
                  </a:lnTo>
                  <a:lnTo>
                    <a:pt x="387" y="178"/>
                  </a:lnTo>
                  <a:lnTo>
                    <a:pt x="376" y="178"/>
                  </a:lnTo>
                  <a:lnTo>
                    <a:pt x="371" y="178"/>
                  </a:lnTo>
                  <a:lnTo>
                    <a:pt x="353" y="168"/>
                  </a:lnTo>
                  <a:lnTo>
                    <a:pt x="337" y="157"/>
                  </a:lnTo>
                  <a:lnTo>
                    <a:pt x="326" y="158"/>
                  </a:lnTo>
                  <a:lnTo>
                    <a:pt x="308" y="154"/>
                  </a:lnTo>
                  <a:lnTo>
                    <a:pt x="297" y="147"/>
                  </a:lnTo>
                  <a:lnTo>
                    <a:pt x="276" y="133"/>
                  </a:lnTo>
                  <a:lnTo>
                    <a:pt x="253" y="129"/>
                  </a:lnTo>
                  <a:lnTo>
                    <a:pt x="214" y="121"/>
                  </a:lnTo>
                  <a:lnTo>
                    <a:pt x="0" y="157"/>
                  </a:lnTo>
                  <a:lnTo>
                    <a:pt x="58" y="736"/>
                  </a:lnTo>
                  <a:lnTo>
                    <a:pt x="87" y="745"/>
                  </a:lnTo>
                  <a:lnTo>
                    <a:pt x="111" y="736"/>
                  </a:lnTo>
                  <a:lnTo>
                    <a:pt x="118" y="729"/>
                  </a:lnTo>
                  <a:lnTo>
                    <a:pt x="142" y="751"/>
                  </a:lnTo>
                  <a:lnTo>
                    <a:pt x="165" y="772"/>
                  </a:lnTo>
                  <a:lnTo>
                    <a:pt x="174" y="791"/>
                  </a:lnTo>
                  <a:lnTo>
                    <a:pt x="185" y="804"/>
                  </a:lnTo>
                  <a:lnTo>
                    <a:pt x="212" y="806"/>
                  </a:lnTo>
                  <a:lnTo>
                    <a:pt x="229" y="810"/>
                  </a:lnTo>
                  <a:lnTo>
                    <a:pt x="243" y="817"/>
                  </a:lnTo>
                  <a:lnTo>
                    <a:pt x="250" y="833"/>
                  </a:lnTo>
                  <a:lnTo>
                    <a:pt x="262" y="826"/>
                  </a:lnTo>
                  <a:lnTo>
                    <a:pt x="269" y="819"/>
                  </a:lnTo>
                  <a:lnTo>
                    <a:pt x="278" y="806"/>
                  </a:lnTo>
                  <a:lnTo>
                    <a:pt x="283" y="805"/>
                  </a:lnTo>
                  <a:lnTo>
                    <a:pt x="300" y="812"/>
                  </a:lnTo>
                  <a:lnTo>
                    <a:pt x="326" y="824"/>
                  </a:lnTo>
                  <a:lnTo>
                    <a:pt x="357" y="816"/>
                  </a:lnTo>
                  <a:lnTo>
                    <a:pt x="366" y="809"/>
                  </a:lnTo>
                  <a:lnTo>
                    <a:pt x="375" y="797"/>
                  </a:lnTo>
                  <a:lnTo>
                    <a:pt x="387" y="787"/>
                  </a:lnTo>
                  <a:lnTo>
                    <a:pt x="394" y="784"/>
                  </a:lnTo>
                  <a:lnTo>
                    <a:pt x="407" y="804"/>
                  </a:lnTo>
                  <a:lnTo>
                    <a:pt x="429" y="830"/>
                  </a:lnTo>
                  <a:lnTo>
                    <a:pt x="455" y="848"/>
                  </a:lnTo>
                  <a:lnTo>
                    <a:pt x="469" y="856"/>
                  </a:lnTo>
                  <a:lnTo>
                    <a:pt x="466" y="859"/>
                  </a:lnTo>
                  <a:lnTo>
                    <a:pt x="482" y="842"/>
                  </a:lnTo>
                  <a:lnTo>
                    <a:pt x="504" y="816"/>
                  </a:lnTo>
                  <a:lnTo>
                    <a:pt x="518" y="801"/>
                  </a:lnTo>
                  <a:lnTo>
                    <a:pt x="518" y="779"/>
                  </a:lnTo>
                  <a:lnTo>
                    <a:pt x="527" y="719"/>
                  </a:lnTo>
                  <a:lnTo>
                    <a:pt x="548" y="708"/>
                  </a:lnTo>
                  <a:lnTo>
                    <a:pt x="565" y="719"/>
                  </a:lnTo>
                  <a:lnTo>
                    <a:pt x="573" y="712"/>
                  </a:lnTo>
                  <a:lnTo>
                    <a:pt x="580" y="661"/>
                  </a:lnTo>
                  <a:lnTo>
                    <a:pt x="593" y="638"/>
                  </a:lnTo>
                  <a:lnTo>
                    <a:pt x="618" y="605"/>
                  </a:lnTo>
                  <a:lnTo>
                    <a:pt x="647" y="605"/>
                  </a:lnTo>
                  <a:lnTo>
                    <a:pt x="666" y="584"/>
                  </a:lnTo>
                  <a:lnTo>
                    <a:pt x="706" y="543"/>
                  </a:lnTo>
                  <a:lnTo>
                    <a:pt x="716" y="519"/>
                  </a:lnTo>
                  <a:lnTo>
                    <a:pt x="716" y="498"/>
                  </a:lnTo>
                  <a:lnTo>
                    <a:pt x="720" y="458"/>
                  </a:lnTo>
                  <a:lnTo>
                    <a:pt x="720" y="427"/>
                  </a:lnTo>
                  <a:lnTo>
                    <a:pt x="731" y="409"/>
                  </a:lnTo>
                  <a:lnTo>
                    <a:pt x="731" y="384"/>
                  </a:lnTo>
                  <a:lnTo>
                    <a:pt x="731" y="344"/>
                  </a:lnTo>
                  <a:lnTo>
                    <a:pt x="731" y="334"/>
                  </a:lnTo>
                  <a:lnTo>
                    <a:pt x="720" y="318"/>
                  </a:lnTo>
                  <a:lnTo>
                    <a:pt x="731" y="305"/>
                  </a:lnTo>
                  <a:lnTo>
                    <a:pt x="742" y="298"/>
                  </a:lnTo>
                  <a:lnTo>
                    <a:pt x="694" y="0"/>
                  </a:lnTo>
                  <a:lnTo>
                    <a:pt x="662" y="25"/>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22" name="Freeform 56">
              <a:extLst>
                <a:ext uri="{FF2B5EF4-FFF2-40B4-BE49-F238E27FC236}">
                  <a16:creationId xmlns:a16="http://schemas.microsoft.com/office/drawing/2014/main" id="{0A3FF829-9EAB-2BDD-0EB0-B04913C9A034}"/>
                </a:ext>
              </a:extLst>
            </p:cNvPr>
            <p:cNvSpPr>
              <a:spLocks/>
            </p:cNvSpPr>
            <p:nvPr/>
          </p:nvSpPr>
          <p:spPr bwMode="auto">
            <a:xfrm>
              <a:off x="8413119" y="2731702"/>
              <a:ext cx="368743" cy="662591"/>
            </a:xfrm>
            <a:custGeom>
              <a:avLst/>
              <a:gdLst/>
              <a:ahLst/>
              <a:cxnLst>
                <a:cxn ang="0">
                  <a:pos x="30" y="920"/>
                </a:cxn>
                <a:cxn ang="0">
                  <a:pos x="87" y="899"/>
                </a:cxn>
                <a:cxn ang="0">
                  <a:pos x="130" y="899"/>
                </a:cxn>
                <a:cxn ang="0">
                  <a:pos x="168" y="928"/>
                </a:cxn>
                <a:cxn ang="0">
                  <a:pos x="179" y="899"/>
                </a:cxn>
                <a:cxn ang="0">
                  <a:pos x="211" y="884"/>
                </a:cxn>
                <a:cxn ang="0">
                  <a:pos x="244" y="900"/>
                </a:cxn>
                <a:cxn ang="0">
                  <a:pos x="268" y="884"/>
                </a:cxn>
                <a:cxn ang="0">
                  <a:pos x="284" y="848"/>
                </a:cxn>
                <a:cxn ang="0">
                  <a:pos x="298" y="830"/>
                </a:cxn>
                <a:cxn ang="0">
                  <a:pos x="321" y="867"/>
                </a:cxn>
                <a:cxn ang="0">
                  <a:pos x="365" y="864"/>
                </a:cxn>
                <a:cxn ang="0">
                  <a:pos x="376" y="825"/>
                </a:cxn>
                <a:cxn ang="0">
                  <a:pos x="408" y="798"/>
                </a:cxn>
                <a:cxn ang="0">
                  <a:pos x="430" y="763"/>
                </a:cxn>
                <a:cxn ang="0">
                  <a:pos x="440" y="723"/>
                </a:cxn>
                <a:cxn ang="0">
                  <a:pos x="444" y="701"/>
                </a:cxn>
                <a:cxn ang="0">
                  <a:pos x="497" y="688"/>
                </a:cxn>
                <a:cxn ang="0">
                  <a:pos x="540" y="676"/>
                </a:cxn>
                <a:cxn ang="0">
                  <a:pos x="543" y="635"/>
                </a:cxn>
                <a:cxn ang="0">
                  <a:pos x="538" y="613"/>
                </a:cxn>
                <a:cxn ang="0">
                  <a:pos x="545" y="590"/>
                </a:cxn>
                <a:cxn ang="0">
                  <a:pos x="481" y="0"/>
                </a:cxn>
                <a:cxn ang="0">
                  <a:pos x="144" y="27"/>
                </a:cxn>
                <a:cxn ang="0">
                  <a:pos x="83" y="68"/>
                </a:cxn>
                <a:cxn ang="0">
                  <a:pos x="44" y="68"/>
                </a:cxn>
                <a:cxn ang="0">
                  <a:pos x="58" y="583"/>
                </a:cxn>
                <a:cxn ang="0">
                  <a:pos x="58" y="624"/>
                </a:cxn>
                <a:cxn ang="0">
                  <a:pos x="82" y="683"/>
                </a:cxn>
                <a:cxn ang="0">
                  <a:pos x="85" y="735"/>
                </a:cxn>
                <a:cxn ang="0">
                  <a:pos x="62" y="773"/>
                </a:cxn>
                <a:cxn ang="0">
                  <a:pos x="46" y="809"/>
                </a:cxn>
                <a:cxn ang="0">
                  <a:pos x="21" y="859"/>
                </a:cxn>
                <a:cxn ang="0">
                  <a:pos x="0" y="887"/>
                </a:cxn>
                <a:cxn ang="0">
                  <a:pos x="8" y="941"/>
                </a:cxn>
                <a:cxn ang="0">
                  <a:pos x="10" y="945"/>
                </a:cxn>
              </a:cxnLst>
              <a:rect l="0" t="0" r="r" b="b"/>
              <a:pathLst>
                <a:path w="549" h="945">
                  <a:moveTo>
                    <a:pt x="26" y="945"/>
                  </a:moveTo>
                  <a:lnTo>
                    <a:pt x="30" y="920"/>
                  </a:lnTo>
                  <a:lnTo>
                    <a:pt x="72" y="917"/>
                  </a:lnTo>
                  <a:lnTo>
                    <a:pt x="87" y="899"/>
                  </a:lnTo>
                  <a:lnTo>
                    <a:pt x="105" y="899"/>
                  </a:lnTo>
                  <a:lnTo>
                    <a:pt x="130" y="899"/>
                  </a:lnTo>
                  <a:lnTo>
                    <a:pt x="151" y="912"/>
                  </a:lnTo>
                  <a:lnTo>
                    <a:pt x="168" y="928"/>
                  </a:lnTo>
                  <a:lnTo>
                    <a:pt x="179" y="921"/>
                  </a:lnTo>
                  <a:lnTo>
                    <a:pt x="179" y="899"/>
                  </a:lnTo>
                  <a:lnTo>
                    <a:pt x="197" y="895"/>
                  </a:lnTo>
                  <a:lnTo>
                    <a:pt x="211" y="884"/>
                  </a:lnTo>
                  <a:lnTo>
                    <a:pt x="229" y="884"/>
                  </a:lnTo>
                  <a:lnTo>
                    <a:pt x="244" y="900"/>
                  </a:lnTo>
                  <a:lnTo>
                    <a:pt x="264" y="903"/>
                  </a:lnTo>
                  <a:lnTo>
                    <a:pt x="268" y="884"/>
                  </a:lnTo>
                  <a:lnTo>
                    <a:pt x="273" y="867"/>
                  </a:lnTo>
                  <a:lnTo>
                    <a:pt x="284" y="848"/>
                  </a:lnTo>
                  <a:lnTo>
                    <a:pt x="290" y="830"/>
                  </a:lnTo>
                  <a:lnTo>
                    <a:pt x="298" y="830"/>
                  </a:lnTo>
                  <a:lnTo>
                    <a:pt x="308" y="848"/>
                  </a:lnTo>
                  <a:lnTo>
                    <a:pt x="321" y="867"/>
                  </a:lnTo>
                  <a:lnTo>
                    <a:pt x="332" y="869"/>
                  </a:lnTo>
                  <a:lnTo>
                    <a:pt x="365" y="864"/>
                  </a:lnTo>
                  <a:lnTo>
                    <a:pt x="373" y="845"/>
                  </a:lnTo>
                  <a:lnTo>
                    <a:pt x="376" y="825"/>
                  </a:lnTo>
                  <a:lnTo>
                    <a:pt x="391" y="802"/>
                  </a:lnTo>
                  <a:lnTo>
                    <a:pt x="408" y="798"/>
                  </a:lnTo>
                  <a:lnTo>
                    <a:pt x="418" y="785"/>
                  </a:lnTo>
                  <a:lnTo>
                    <a:pt x="430" y="763"/>
                  </a:lnTo>
                  <a:lnTo>
                    <a:pt x="440" y="744"/>
                  </a:lnTo>
                  <a:lnTo>
                    <a:pt x="440" y="723"/>
                  </a:lnTo>
                  <a:lnTo>
                    <a:pt x="444" y="712"/>
                  </a:lnTo>
                  <a:lnTo>
                    <a:pt x="444" y="701"/>
                  </a:lnTo>
                  <a:lnTo>
                    <a:pt x="447" y="694"/>
                  </a:lnTo>
                  <a:lnTo>
                    <a:pt x="497" y="688"/>
                  </a:lnTo>
                  <a:lnTo>
                    <a:pt x="516" y="676"/>
                  </a:lnTo>
                  <a:lnTo>
                    <a:pt x="540" y="676"/>
                  </a:lnTo>
                  <a:lnTo>
                    <a:pt x="549" y="667"/>
                  </a:lnTo>
                  <a:lnTo>
                    <a:pt x="543" y="635"/>
                  </a:lnTo>
                  <a:lnTo>
                    <a:pt x="549" y="626"/>
                  </a:lnTo>
                  <a:lnTo>
                    <a:pt x="538" y="613"/>
                  </a:lnTo>
                  <a:lnTo>
                    <a:pt x="530" y="595"/>
                  </a:lnTo>
                  <a:lnTo>
                    <a:pt x="545" y="590"/>
                  </a:lnTo>
                  <a:lnTo>
                    <a:pt x="487" y="11"/>
                  </a:lnTo>
                  <a:lnTo>
                    <a:pt x="481" y="0"/>
                  </a:lnTo>
                  <a:lnTo>
                    <a:pt x="150" y="22"/>
                  </a:lnTo>
                  <a:lnTo>
                    <a:pt x="144" y="27"/>
                  </a:lnTo>
                  <a:lnTo>
                    <a:pt x="110" y="51"/>
                  </a:lnTo>
                  <a:lnTo>
                    <a:pt x="83" y="68"/>
                  </a:lnTo>
                  <a:lnTo>
                    <a:pt x="69" y="76"/>
                  </a:lnTo>
                  <a:lnTo>
                    <a:pt x="44" y="68"/>
                  </a:lnTo>
                  <a:lnTo>
                    <a:pt x="64" y="569"/>
                  </a:lnTo>
                  <a:lnTo>
                    <a:pt x="58" y="583"/>
                  </a:lnTo>
                  <a:lnTo>
                    <a:pt x="55" y="601"/>
                  </a:lnTo>
                  <a:lnTo>
                    <a:pt x="58" y="624"/>
                  </a:lnTo>
                  <a:lnTo>
                    <a:pt x="62" y="646"/>
                  </a:lnTo>
                  <a:lnTo>
                    <a:pt x="82" y="683"/>
                  </a:lnTo>
                  <a:lnTo>
                    <a:pt x="90" y="719"/>
                  </a:lnTo>
                  <a:lnTo>
                    <a:pt x="85" y="735"/>
                  </a:lnTo>
                  <a:lnTo>
                    <a:pt x="72" y="751"/>
                  </a:lnTo>
                  <a:lnTo>
                    <a:pt x="62" y="773"/>
                  </a:lnTo>
                  <a:lnTo>
                    <a:pt x="58" y="798"/>
                  </a:lnTo>
                  <a:lnTo>
                    <a:pt x="46" y="809"/>
                  </a:lnTo>
                  <a:lnTo>
                    <a:pt x="24" y="828"/>
                  </a:lnTo>
                  <a:lnTo>
                    <a:pt x="21" y="859"/>
                  </a:lnTo>
                  <a:lnTo>
                    <a:pt x="11" y="869"/>
                  </a:lnTo>
                  <a:lnTo>
                    <a:pt x="0" y="887"/>
                  </a:lnTo>
                  <a:lnTo>
                    <a:pt x="4" y="916"/>
                  </a:lnTo>
                  <a:lnTo>
                    <a:pt x="8" y="941"/>
                  </a:lnTo>
                  <a:lnTo>
                    <a:pt x="10" y="945"/>
                  </a:lnTo>
                  <a:lnTo>
                    <a:pt x="10" y="945"/>
                  </a:lnTo>
                  <a:lnTo>
                    <a:pt x="26" y="945"/>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23" name="Freeform 57">
              <a:extLst>
                <a:ext uri="{FF2B5EF4-FFF2-40B4-BE49-F238E27FC236}">
                  <a16:creationId xmlns:a16="http://schemas.microsoft.com/office/drawing/2014/main" id="{4F065398-8C0B-E076-DD85-A01FF33CE7C6}"/>
                </a:ext>
              </a:extLst>
            </p:cNvPr>
            <p:cNvSpPr>
              <a:spLocks/>
            </p:cNvSpPr>
            <p:nvPr/>
          </p:nvSpPr>
          <p:spPr bwMode="auto">
            <a:xfrm>
              <a:off x="7998031" y="2645459"/>
              <a:ext cx="475538" cy="872937"/>
            </a:xfrm>
            <a:custGeom>
              <a:avLst/>
              <a:gdLst/>
              <a:ahLst/>
              <a:cxnLst>
                <a:cxn ang="0">
                  <a:pos x="481" y="1198"/>
                </a:cxn>
                <a:cxn ang="0">
                  <a:pos x="530" y="1221"/>
                </a:cxn>
                <a:cxn ang="0">
                  <a:pos x="562" y="1221"/>
                </a:cxn>
                <a:cxn ang="0">
                  <a:pos x="563" y="1189"/>
                </a:cxn>
                <a:cxn ang="0">
                  <a:pos x="574" y="1152"/>
                </a:cxn>
                <a:cxn ang="0">
                  <a:pos x="624" y="1131"/>
                </a:cxn>
                <a:cxn ang="0">
                  <a:pos x="613" y="1105"/>
                </a:cxn>
                <a:cxn ang="0">
                  <a:pos x="614" y="1076"/>
                </a:cxn>
                <a:cxn ang="0">
                  <a:pos x="630" y="1066"/>
                </a:cxn>
                <a:cxn ang="0">
                  <a:pos x="624" y="1037"/>
                </a:cxn>
                <a:cxn ang="0">
                  <a:pos x="631" y="990"/>
                </a:cxn>
                <a:cxn ang="0">
                  <a:pos x="644" y="949"/>
                </a:cxn>
                <a:cxn ang="0">
                  <a:pos x="678" y="919"/>
                </a:cxn>
                <a:cxn ang="0">
                  <a:pos x="692" y="872"/>
                </a:cxn>
                <a:cxn ang="0">
                  <a:pos x="710" y="840"/>
                </a:cxn>
                <a:cxn ang="0">
                  <a:pos x="682" y="767"/>
                </a:cxn>
                <a:cxn ang="0">
                  <a:pos x="675" y="722"/>
                </a:cxn>
                <a:cxn ang="0">
                  <a:pos x="684" y="690"/>
                </a:cxn>
                <a:cxn ang="0">
                  <a:pos x="667" y="189"/>
                </a:cxn>
                <a:cxn ang="0">
                  <a:pos x="637" y="143"/>
                </a:cxn>
                <a:cxn ang="0">
                  <a:pos x="620" y="94"/>
                </a:cxn>
                <a:cxn ang="0">
                  <a:pos x="589" y="18"/>
                </a:cxn>
                <a:cxn ang="0">
                  <a:pos x="127" y="26"/>
                </a:cxn>
                <a:cxn ang="0">
                  <a:pos x="120" y="18"/>
                </a:cxn>
                <a:cxn ang="0">
                  <a:pos x="113" y="46"/>
                </a:cxn>
                <a:cxn ang="0">
                  <a:pos x="154" y="80"/>
                </a:cxn>
                <a:cxn ang="0">
                  <a:pos x="206" y="130"/>
                </a:cxn>
                <a:cxn ang="0">
                  <a:pos x="201" y="176"/>
                </a:cxn>
                <a:cxn ang="0">
                  <a:pos x="172" y="237"/>
                </a:cxn>
                <a:cxn ang="0">
                  <a:pos x="145" y="259"/>
                </a:cxn>
                <a:cxn ang="0">
                  <a:pos x="84" y="273"/>
                </a:cxn>
                <a:cxn ang="0">
                  <a:pos x="62" y="302"/>
                </a:cxn>
                <a:cxn ang="0">
                  <a:pos x="84" y="357"/>
                </a:cxn>
                <a:cxn ang="0">
                  <a:pos x="73" y="387"/>
                </a:cxn>
                <a:cxn ang="0">
                  <a:pos x="59" y="422"/>
                </a:cxn>
                <a:cxn ang="0">
                  <a:pos x="12" y="473"/>
                </a:cxn>
                <a:cxn ang="0">
                  <a:pos x="0" y="523"/>
                </a:cxn>
                <a:cxn ang="0">
                  <a:pos x="0" y="626"/>
                </a:cxn>
                <a:cxn ang="0">
                  <a:pos x="113" y="749"/>
                </a:cxn>
                <a:cxn ang="0">
                  <a:pos x="140" y="823"/>
                </a:cxn>
                <a:cxn ang="0">
                  <a:pos x="172" y="834"/>
                </a:cxn>
                <a:cxn ang="0">
                  <a:pos x="213" y="823"/>
                </a:cxn>
                <a:cxn ang="0">
                  <a:pos x="244" y="859"/>
                </a:cxn>
                <a:cxn ang="0">
                  <a:pos x="226" y="917"/>
                </a:cxn>
                <a:cxn ang="0">
                  <a:pos x="213" y="966"/>
                </a:cxn>
                <a:cxn ang="0">
                  <a:pos x="242" y="1021"/>
                </a:cxn>
                <a:cxn ang="0">
                  <a:pos x="292" y="1039"/>
                </a:cxn>
                <a:cxn ang="0">
                  <a:pos x="369" y="1101"/>
                </a:cxn>
                <a:cxn ang="0">
                  <a:pos x="385" y="1177"/>
                </a:cxn>
                <a:cxn ang="0">
                  <a:pos x="405" y="1221"/>
                </a:cxn>
                <a:cxn ang="0">
                  <a:pos x="417" y="1221"/>
                </a:cxn>
                <a:cxn ang="0">
                  <a:pos x="455" y="1213"/>
                </a:cxn>
              </a:cxnLst>
              <a:rect l="0" t="0" r="r" b="b"/>
              <a:pathLst>
                <a:path w="710" h="1243">
                  <a:moveTo>
                    <a:pt x="471" y="1202"/>
                  </a:moveTo>
                  <a:lnTo>
                    <a:pt x="481" y="1198"/>
                  </a:lnTo>
                  <a:lnTo>
                    <a:pt x="506" y="1206"/>
                  </a:lnTo>
                  <a:lnTo>
                    <a:pt x="530" y="1221"/>
                  </a:lnTo>
                  <a:lnTo>
                    <a:pt x="544" y="1221"/>
                  </a:lnTo>
                  <a:lnTo>
                    <a:pt x="562" y="1221"/>
                  </a:lnTo>
                  <a:lnTo>
                    <a:pt x="570" y="1214"/>
                  </a:lnTo>
                  <a:lnTo>
                    <a:pt x="563" y="1189"/>
                  </a:lnTo>
                  <a:lnTo>
                    <a:pt x="560" y="1166"/>
                  </a:lnTo>
                  <a:lnTo>
                    <a:pt x="574" y="1152"/>
                  </a:lnTo>
                  <a:lnTo>
                    <a:pt x="607" y="1139"/>
                  </a:lnTo>
                  <a:lnTo>
                    <a:pt x="624" y="1131"/>
                  </a:lnTo>
                  <a:lnTo>
                    <a:pt x="619" y="1117"/>
                  </a:lnTo>
                  <a:lnTo>
                    <a:pt x="613" y="1105"/>
                  </a:lnTo>
                  <a:lnTo>
                    <a:pt x="610" y="1092"/>
                  </a:lnTo>
                  <a:lnTo>
                    <a:pt x="614" y="1076"/>
                  </a:lnTo>
                  <a:lnTo>
                    <a:pt x="630" y="1066"/>
                  </a:lnTo>
                  <a:lnTo>
                    <a:pt x="630" y="1066"/>
                  </a:lnTo>
                  <a:lnTo>
                    <a:pt x="628" y="1062"/>
                  </a:lnTo>
                  <a:lnTo>
                    <a:pt x="624" y="1037"/>
                  </a:lnTo>
                  <a:lnTo>
                    <a:pt x="620" y="1008"/>
                  </a:lnTo>
                  <a:lnTo>
                    <a:pt x="631" y="990"/>
                  </a:lnTo>
                  <a:lnTo>
                    <a:pt x="641" y="980"/>
                  </a:lnTo>
                  <a:lnTo>
                    <a:pt x="644" y="949"/>
                  </a:lnTo>
                  <a:lnTo>
                    <a:pt x="666" y="930"/>
                  </a:lnTo>
                  <a:lnTo>
                    <a:pt x="678" y="919"/>
                  </a:lnTo>
                  <a:lnTo>
                    <a:pt x="682" y="894"/>
                  </a:lnTo>
                  <a:lnTo>
                    <a:pt x="692" y="872"/>
                  </a:lnTo>
                  <a:lnTo>
                    <a:pt x="705" y="856"/>
                  </a:lnTo>
                  <a:lnTo>
                    <a:pt x="710" y="840"/>
                  </a:lnTo>
                  <a:lnTo>
                    <a:pt x="702" y="804"/>
                  </a:lnTo>
                  <a:lnTo>
                    <a:pt x="682" y="767"/>
                  </a:lnTo>
                  <a:lnTo>
                    <a:pt x="678" y="745"/>
                  </a:lnTo>
                  <a:lnTo>
                    <a:pt x="675" y="722"/>
                  </a:lnTo>
                  <a:lnTo>
                    <a:pt x="678" y="704"/>
                  </a:lnTo>
                  <a:lnTo>
                    <a:pt x="684" y="690"/>
                  </a:lnTo>
                  <a:lnTo>
                    <a:pt x="664" y="189"/>
                  </a:lnTo>
                  <a:lnTo>
                    <a:pt x="667" y="189"/>
                  </a:lnTo>
                  <a:lnTo>
                    <a:pt x="650" y="172"/>
                  </a:lnTo>
                  <a:lnTo>
                    <a:pt x="637" y="143"/>
                  </a:lnTo>
                  <a:lnTo>
                    <a:pt x="628" y="129"/>
                  </a:lnTo>
                  <a:lnTo>
                    <a:pt x="620" y="94"/>
                  </a:lnTo>
                  <a:lnTo>
                    <a:pt x="599" y="75"/>
                  </a:lnTo>
                  <a:lnTo>
                    <a:pt x="589" y="18"/>
                  </a:lnTo>
                  <a:lnTo>
                    <a:pt x="584" y="0"/>
                  </a:lnTo>
                  <a:lnTo>
                    <a:pt x="127" y="26"/>
                  </a:lnTo>
                  <a:lnTo>
                    <a:pt x="120" y="18"/>
                  </a:lnTo>
                  <a:lnTo>
                    <a:pt x="120" y="18"/>
                  </a:lnTo>
                  <a:lnTo>
                    <a:pt x="113" y="33"/>
                  </a:lnTo>
                  <a:lnTo>
                    <a:pt x="113" y="46"/>
                  </a:lnTo>
                  <a:lnTo>
                    <a:pt x="133" y="61"/>
                  </a:lnTo>
                  <a:lnTo>
                    <a:pt x="154" y="80"/>
                  </a:lnTo>
                  <a:lnTo>
                    <a:pt x="181" y="103"/>
                  </a:lnTo>
                  <a:lnTo>
                    <a:pt x="206" y="130"/>
                  </a:lnTo>
                  <a:lnTo>
                    <a:pt x="206" y="143"/>
                  </a:lnTo>
                  <a:lnTo>
                    <a:pt x="201" y="176"/>
                  </a:lnTo>
                  <a:lnTo>
                    <a:pt x="183" y="196"/>
                  </a:lnTo>
                  <a:lnTo>
                    <a:pt x="172" y="237"/>
                  </a:lnTo>
                  <a:lnTo>
                    <a:pt x="155" y="251"/>
                  </a:lnTo>
                  <a:lnTo>
                    <a:pt x="145" y="259"/>
                  </a:lnTo>
                  <a:lnTo>
                    <a:pt x="113" y="273"/>
                  </a:lnTo>
                  <a:lnTo>
                    <a:pt x="84" y="273"/>
                  </a:lnTo>
                  <a:lnTo>
                    <a:pt x="63" y="283"/>
                  </a:lnTo>
                  <a:lnTo>
                    <a:pt x="62" y="302"/>
                  </a:lnTo>
                  <a:lnTo>
                    <a:pt x="62" y="321"/>
                  </a:lnTo>
                  <a:lnTo>
                    <a:pt x="84" y="357"/>
                  </a:lnTo>
                  <a:lnTo>
                    <a:pt x="91" y="372"/>
                  </a:lnTo>
                  <a:lnTo>
                    <a:pt x="73" y="387"/>
                  </a:lnTo>
                  <a:lnTo>
                    <a:pt x="68" y="422"/>
                  </a:lnTo>
                  <a:lnTo>
                    <a:pt x="59" y="422"/>
                  </a:lnTo>
                  <a:lnTo>
                    <a:pt x="43" y="443"/>
                  </a:lnTo>
                  <a:lnTo>
                    <a:pt x="12" y="473"/>
                  </a:lnTo>
                  <a:lnTo>
                    <a:pt x="16" y="509"/>
                  </a:lnTo>
                  <a:lnTo>
                    <a:pt x="0" y="523"/>
                  </a:lnTo>
                  <a:lnTo>
                    <a:pt x="0" y="575"/>
                  </a:lnTo>
                  <a:lnTo>
                    <a:pt x="0" y="626"/>
                  </a:lnTo>
                  <a:lnTo>
                    <a:pt x="29" y="680"/>
                  </a:lnTo>
                  <a:lnTo>
                    <a:pt x="113" y="749"/>
                  </a:lnTo>
                  <a:lnTo>
                    <a:pt x="140" y="780"/>
                  </a:lnTo>
                  <a:lnTo>
                    <a:pt x="140" y="823"/>
                  </a:lnTo>
                  <a:lnTo>
                    <a:pt x="159" y="849"/>
                  </a:lnTo>
                  <a:lnTo>
                    <a:pt x="172" y="834"/>
                  </a:lnTo>
                  <a:lnTo>
                    <a:pt x="183" y="823"/>
                  </a:lnTo>
                  <a:lnTo>
                    <a:pt x="213" y="823"/>
                  </a:lnTo>
                  <a:lnTo>
                    <a:pt x="231" y="841"/>
                  </a:lnTo>
                  <a:lnTo>
                    <a:pt x="244" y="859"/>
                  </a:lnTo>
                  <a:lnTo>
                    <a:pt x="231" y="892"/>
                  </a:lnTo>
                  <a:lnTo>
                    <a:pt x="226" y="917"/>
                  </a:lnTo>
                  <a:lnTo>
                    <a:pt x="220" y="937"/>
                  </a:lnTo>
                  <a:lnTo>
                    <a:pt x="213" y="966"/>
                  </a:lnTo>
                  <a:lnTo>
                    <a:pt x="213" y="992"/>
                  </a:lnTo>
                  <a:lnTo>
                    <a:pt x="242" y="1021"/>
                  </a:lnTo>
                  <a:lnTo>
                    <a:pt x="277" y="1046"/>
                  </a:lnTo>
                  <a:lnTo>
                    <a:pt x="292" y="1039"/>
                  </a:lnTo>
                  <a:lnTo>
                    <a:pt x="351" y="1078"/>
                  </a:lnTo>
                  <a:lnTo>
                    <a:pt x="369" y="1101"/>
                  </a:lnTo>
                  <a:lnTo>
                    <a:pt x="387" y="1149"/>
                  </a:lnTo>
                  <a:lnTo>
                    <a:pt x="385" y="1177"/>
                  </a:lnTo>
                  <a:lnTo>
                    <a:pt x="377" y="1195"/>
                  </a:lnTo>
                  <a:lnTo>
                    <a:pt x="405" y="1221"/>
                  </a:lnTo>
                  <a:lnTo>
                    <a:pt x="405" y="1243"/>
                  </a:lnTo>
                  <a:lnTo>
                    <a:pt x="417" y="1221"/>
                  </a:lnTo>
                  <a:lnTo>
                    <a:pt x="442" y="1221"/>
                  </a:lnTo>
                  <a:lnTo>
                    <a:pt x="455" y="1213"/>
                  </a:lnTo>
                  <a:lnTo>
                    <a:pt x="471" y="1202"/>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24" name="Freeform 58">
              <a:extLst>
                <a:ext uri="{FF2B5EF4-FFF2-40B4-BE49-F238E27FC236}">
                  <a16:creationId xmlns:a16="http://schemas.microsoft.com/office/drawing/2014/main" id="{2A66EE6F-629D-6EBE-DDD7-C689DAFBCD44}"/>
                </a:ext>
              </a:extLst>
            </p:cNvPr>
            <p:cNvSpPr>
              <a:spLocks/>
            </p:cNvSpPr>
            <p:nvPr/>
          </p:nvSpPr>
          <p:spPr bwMode="auto">
            <a:xfrm>
              <a:off x="7413682" y="2454044"/>
              <a:ext cx="721368" cy="555315"/>
            </a:xfrm>
            <a:custGeom>
              <a:avLst/>
              <a:gdLst/>
              <a:ahLst/>
              <a:cxnLst>
                <a:cxn ang="0">
                  <a:pos x="911" y="717"/>
                </a:cxn>
                <a:cxn ang="0">
                  <a:pos x="936" y="696"/>
                </a:cxn>
                <a:cxn ang="0">
                  <a:pos x="959" y="646"/>
                </a:cxn>
                <a:cxn ang="0">
                  <a:pos x="930" y="595"/>
                </a:cxn>
                <a:cxn ang="0">
                  <a:pos x="931" y="557"/>
                </a:cxn>
                <a:cxn ang="0">
                  <a:pos x="981" y="547"/>
                </a:cxn>
                <a:cxn ang="0">
                  <a:pos x="1023" y="525"/>
                </a:cxn>
                <a:cxn ang="0">
                  <a:pos x="1051" y="470"/>
                </a:cxn>
                <a:cxn ang="0">
                  <a:pos x="1074" y="417"/>
                </a:cxn>
                <a:cxn ang="0">
                  <a:pos x="1049" y="377"/>
                </a:cxn>
                <a:cxn ang="0">
                  <a:pos x="1001" y="335"/>
                </a:cxn>
                <a:cxn ang="0">
                  <a:pos x="981" y="307"/>
                </a:cxn>
                <a:cxn ang="0">
                  <a:pos x="995" y="300"/>
                </a:cxn>
                <a:cxn ang="0">
                  <a:pos x="981" y="284"/>
                </a:cxn>
                <a:cxn ang="0">
                  <a:pos x="966" y="274"/>
                </a:cxn>
                <a:cxn ang="0">
                  <a:pos x="961" y="271"/>
                </a:cxn>
                <a:cxn ang="0">
                  <a:pos x="947" y="264"/>
                </a:cxn>
                <a:cxn ang="0">
                  <a:pos x="913" y="256"/>
                </a:cxn>
                <a:cxn ang="0">
                  <a:pos x="904" y="207"/>
                </a:cxn>
                <a:cxn ang="0">
                  <a:pos x="904" y="164"/>
                </a:cxn>
                <a:cxn ang="0">
                  <a:pos x="893" y="116"/>
                </a:cxn>
                <a:cxn ang="0">
                  <a:pos x="32" y="102"/>
                </a:cxn>
                <a:cxn ang="0">
                  <a:pos x="36" y="0"/>
                </a:cxn>
                <a:cxn ang="0">
                  <a:pos x="17" y="105"/>
                </a:cxn>
                <a:cxn ang="0">
                  <a:pos x="13" y="142"/>
                </a:cxn>
                <a:cxn ang="0">
                  <a:pos x="32" y="171"/>
                </a:cxn>
                <a:cxn ang="0">
                  <a:pos x="23" y="193"/>
                </a:cxn>
                <a:cxn ang="0">
                  <a:pos x="20" y="242"/>
                </a:cxn>
                <a:cxn ang="0">
                  <a:pos x="0" y="260"/>
                </a:cxn>
                <a:cxn ang="0">
                  <a:pos x="20" y="288"/>
                </a:cxn>
                <a:cxn ang="0">
                  <a:pos x="20" y="320"/>
                </a:cxn>
                <a:cxn ang="0">
                  <a:pos x="27" y="328"/>
                </a:cxn>
                <a:cxn ang="0">
                  <a:pos x="54" y="397"/>
                </a:cxn>
                <a:cxn ang="0">
                  <a:pos x="75" y="446"/>
                </a:cxn>
                <a:cxn ang="0">
                  <a:pos x="86" y="474"/>
                </a:cxn>
                <a:cxn ang="0">
                  <a:pos x="93" y="486"/>
                </a:cxn>
                <a:cxn ang="0">
                  <a:pos x="85" y="506"/>
                </a:cxn>
                <a:cxn ang="0">
                  <a:pos x="93" y="540"/>
                </a:cxn>
                <a:cxn ang="0">
                  <a:pos x="114" y="550"/>
                </a:cxn>
                <a:cxn ang="0">
                  <a:pos x="121" y="626"/>
                </a:cxn>
                <a:cxn ang="0">
                  <a:pos x="125" y="660"/>
                </a:cxn>
                <a:cxn ang="0">
                  <a:pos x="132" y="718"/>
                </a:cxn>
                <a:cxn ang="0">
                  <a:pos x="139" y="753"/>
                </a:cxn>
                <a:cxn ang="0">
                  <a:pos x="873" y="793"/>
                </a:cxn>
                <a:cxn ang="0">
                  <a:pos x="880" y="747"/>
                </a:cxn>
              </a:cxnLst>
              <a:rect l="0" t="0" r="r" b="b"/>
              <a:pathLst>
                <a:path w="1074" h="793">
                  <a:moveTo>
                    <a:pt x="880" y="747"/>
                  </a:moveTo>
                  <a:lnTo>
                    <a:pt x="911" y="717"/>
                  </a:lnTo>
                  <a:lnTo>
                    <a:pt x="927" y="696"/>
                  </a:lnTo>
                  <a:lnTo>
                    <a:pt x="936" y="696"/>
                  </a:lnTo>
                  <a:lnTo>
                    <a:pt x="941" y="661"/>
                  </a:lnTo>
                  <a:lnTo>
                    <a:pt x="959" y="646"/>
                  </a:lnTo>
                  <a:lnTo>
                    <a:pt x="952" y="631"/>
                  </a:lnTo>
                  <a:lnTo>
                    <a:pt x="930" y="595"/>
                  </a:lnTo>
                  <a:lnTo>
                    <a:pt x="930" y="576"/>
                  </a:lnTo>
                  <a:lnTo>
                    <a:pt x="931" y="557"/>
                  </a:lnTo>
                  <a:lnTo>
                    <a:pt x="952" y="547"/>
                  </a:lnTo>
                  <a:lnTo>
                    <a:pt x="981" y="547"/>
                  </a:lnTo>
                  <a:lnTo>
                    <a:pt x="1013" y="533"/>
                  </a:lnTo>
                  <a:lnTo>
                    <a:pt x="1023" y="525"/>
                  </a:lnTo>
                  <a:lnTo>
                    <a:pt x="1040" y="511"/>
                  </a:lnTo>
                  <a:lnTo>
                    <a:pt x="1051" y="470"/>
                  </a:lnTo>
                  <a:lnTo>
                    <a:pt x="1069" y="450"/>
                  </a:lnTo>
                  <a:lnTo>
                    <a:pt x="1074" y="417"/>
                  </a:lnTo>
                  <a:lnTo>
                    <a:pt x="1074" y="404"/>
                  </a:lnTo>
                  <a:lnTo>
                    <a:pt x="1049" y="377"/>
                  </a:lnTo>
                  <a:lnTo>
                    <a:pt x="1022" y="354"/>
                  </a:lnTo>
                  <a:lnTo>
                    <a:pt x="1001" y="335"/>
                  </a:lnTo>
                  <a:lnTo>
                    <a:pt x="981" y="320"/>
                  </a:lnTo>
                  <a:lnTo>
                    <a:pt x="981" y="307"/>
                  </a:lnTo>
                  <a:lnTo>
                    <a:pt x="988" y="292"/>
                  </a:lnTo>
                  <a:lnTo>
                    <a:pt x="995" y="300"/>
                  </a:lnTo>
                  <a:lnTo>
                    <a:pt x="981" y="284"/>
                  </a:lnTo>
                  <a:lnTo>
                    <a:pt x="981" y="284"/>
                  </a:lnTo>
                  <a:lnTo>
                    <a:pt x="973" y="278"/>
                  </a:lnTo>
                  <a:lnTo>
                    <a:pt x="966" y="274"/>
                  </a:lnTo>
                  <a:lnTo>
                    <a:pt x="961" y="271"/>
                  </a:lnTo>
                  <a:lnTo>
                    <a:pt x="961" y="271"/>
                  </a:lnTo>
                  <a:lnTo>
                    <a:pt x="955" y="270"/>
                  </a:lnTo>
                  <a:lnTo>
                    <a:pt x="947" y="264"/>
                  </a:lnTo>
                  <a:lnTo>
                    <a:pt x="937" y="256"/>
                  </a:lnTo>
                  <a:lnTo>
                    <a:pt x="913" y="256"/>
                  </a:lnTo>
                  <a:lnTo>
                    <a:pt x="913" y="235"/>
                  </a:lnTo>
                  <a:lnTo>
                    <a:pt x="904" y="207"/>
                  </a:lnTo>
                  <a:lnTo>
                    <a:pt x="904" y="181"/>
                  </a:lnTo>
                  <a:lnTo>
                    <a:pt x="904" y="164"/>
                  </a:lnTo>
                  <a:lnTo>
                    <a:pt x="904" y="132"/>
                  </a:lnTo>
                  <a:lnTo>
                    <a:pt x="893" y="116"/>
                  </a:lnTo>
                  <a:lnTo>
                    <a:pt x="882" y="85"/>
                  </a:lnTo>
                  <a:lnTo>
                    <a:pt x="32" y="102"/>
                  </a:lnTo>
                  <a:lnTo>
                    <a:pt x="36" y="0"/>
                  </a:lnTo>
                  <a:lnTo>
                    <a:pt x="36" y="0"/>
                  </a:lnTo>
                  <a:lnTo>
                    <a:pt x="32" y="105"/>
                  </a:lnTo>
                  <a:lnTo>
                    <a:pt x="17" y="105"/>
                  </a:lnTo>
                  <a:lnTo>
                    <a:pt x="17" y="118"/>
                  </a:lnTo>
                  <a:lnTo>
                    <a:pt x="13" y="142"/>
                  </a:lnTo>
                  <a:lnTo>
                    <a:pt x="21" y="148"/>
                  </a:lnTo>
                  <a:lnTo>
                    <a:pt x="32" y="171"/>
                  </a:lnTo>
                  <a:lnTo>
                    <a:pt x="32" y="189"/>
                  </a:lnTo>
                  <a:lnTo>
                    <a:pt x="23" y="193"/>
                  </a:lnTo>
                  <a:lnTo>
                    <a:pt x="20" y="210"/>
                  </a:lnTo>
                  <a:lnTo>
                    <a:pt x="20" y="242"/>
                  </a:lnTo>
                  <a:lnTo>
                    <a:pt x="7" y="246"/>
                  </a:lnTo>
                  <a:lnTo>
                    <a:pt x="0" y="260"/>
                  </a:lnTo>
                  <a:lnTo>
                    <a:pt x="0" y="275"/>
                  </a:lnTo>
                  <a:lnTo>
                    <a:pt x="20" y="288"/>
                  </a:lnTo>
                  <a:lnTo>
                    <a:pt x="20" y="309"/>
                  </a:lnTo>
                  <a:lnTo>
                    <a:pt x="20" y="320"/>
                  </a:lnTo>
                  <a:lnTo>
                    <a:pt x="13" y="311"/>
                  </a:lnTo>
                  <a:lnTo>
                    <a:pt x="27" y="328"/>
                  </a:lnTo>
                  <a:lnTo>
                    <a:pt x="42" y="370"/>
                  </a:lnTo>
                  <a:lnTo>
                    <a:pt x="54" y="397"/>
                  </a:lnTo>
                  <a:lnTo>
                    <a:pt x="66" y="425"/>
                  </a:lnTo>
                  <a:lnTo>
                    <a:pt x="75" y="446"/>
                  </a:lnTo>
                  <a:lnTo>
                    <a:pt x="82" y="460"/>
                  </a:lnTo>
                  <a:lnTo>
                    <a:pt x="86" y="474"/>
                  </a:lnTo>
                  <a:lnTo>
                    <a:pt x="93" y="479"/>
                  </a:lnTo>
                  <a:lnTo>
                    <a:pt x="93" y="486"/>
                  </a:lnTo>
                  <a:lnTo>
                    <a:pt x="81" y="489"/>
                  </a:lnTo>
                  <a:lnTo>
                    <a:pt x="85" y="506"/>
                  </a:lnTo>
                  <a:lnTo>
                    <a:pt x="89" y="528"/>
                  </a:lnTo>
                  <a:lnTo>
                    <a:pt x="93" y="540"/>
                  </a:lnTo>
                  <a:lnTo>
                    <a:pt x="102" y="540"/>
                  </a:lnTo>
                  <a:lnTo>
                    <a:pt x="114" y="550"/>
                  </a:lnTo>
                  <a:lnTo>
                    <a:pt x="121" y="581"/>
                  </a:lnTo>
                  <a:lnTo>
                    <a:pt x="121" y="626"/>
                  </a:lnTo>
                  <a:lnTo>
                    <a:pt x="118" y="644"/>
                  </a:lnTo>
                  <a:lnTo>
                    <a:pt x="125" y="660"/>
                  </a:lnTo>
                  <a:lnTo>
                    <a:pt x="132" y="669"/>
                  </a:lnTo>
                  <a:lnTo>
                    <a:pt x="132" y="718"/>
                  </a:lnTo>
                  <a:lnTo>
                    <a:pt x="138" y="750"/>
                  </a:lnTo>
                  <a:lnTo>
                    <a:pt x="139" y="753"/>
                  </a:lnTo>
                  <a:lnTo>
                    <a:pt x="819" y="743"/>
                  </a:lnTo>
                  <a:lnTo>
                    <a:pt x="873" y="793"/>
                  </a:lnTo>
                  <a:lnTo>
                    <a:pt x="884" y="783"/>
                  </a:lnTo>
                  <a:lnTo>
                    <a:pt x="880" y="747"/>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25" name="Freeform 59">
              <a:extLst>
                <a:ext uri="{FF2B5EF4-FFF2-40B4-BE49-F238E27FC236}">
                  <a16:creationId xmlns:a16="http://schemas.microsoft.com/office/drawing/2014/main" id="{6A333F32-8CC4-3F93-77D6-55634CF0AB2F}"/>
                </a:ext>
              </a:extLst>
            </p:cNvPr>
            <p:cNvSpPr>
              <a:spLocks/>
            </p:cNvSpPr>
            <p:nvPr/>
          </p:nvSpPr>
          <p:spPr bwMode="auto">
            <a:xfrm>
              <a:off x="4183649" y="4313507"/>
              <a:ext cx="1545498" cy="1308355"/>
            </a:xfrm>
            <a:custGeom>
              <a:avLst/>
              <a:gdLst/>
              <a:ahLst/>
              <a:cxnLst>
                <a:cxn ang="0">
                  <a:pos x="1213" y="159"/>
                </a:cxn>
                <a:cxn ang="0">
                  <a:pos x="1074" y="134"/>
                </a:cxn>
                <a:cxn ang="0">
                  <a:pos x="913" y="80"/>
                </a:cxn>
                <a:cxn ang="0">
                  <a:pos x="799" y="58"/>
                </a:cxn>
                <a:cxn ang="0">
                  <a:pos x="644" y="39"/>
                </a:cxn>
                <a:cxn ang="0">
                  <a:pos x="484" y="169"/>
                </a:cxn>
                <a:cxn ang="0">
                  <a:pos x="335" y="208"/>
                </a:cxn>
                <a:cxn ang="0">
                  <a:pos x="396" y="437"/>
                </a:cxn>
                <a:cxn ang="0">
                  <a:pos x="500" y="518"/>
                </a:cxn>
                <a:cxn ang="0">
                  <a:pos x="376" y="551"/>
                </a:cxn>
                <a:cxn ang="0">
                  <a:pos x="280" y="515"/>
                </a:cxn>
                <a:cxn ang="0">
                  <a:pos x="182" y="583"/>
                </a:cxn>
                <a:cxn ang="0">
                  <a:pos x="285" y="722"/>
                </a:cxn>
                <a:cxn ang="0">
                  <a:pos x="447" y="716"/>
                </a:cxn>
                <a:cxn ang="0">
                  <a:pos x="440" y="860"/>
                </a:cxn>
                <a:cxn ang="0">
                  <a:pos x="354" y="883"/>
                </a:cxn>
                <a:cxn ang="0">
                  <a:pos x="232" y="902"/>
                </a:cxn>
                <a:cxn ang="0">
                  <a:pos x="142" y="1064"/>
                </a:cxn>
                <a:cxn ang="0">
                  <a:pos x="233" y="1159"/>
                </a:cxn>
                <a:cxn ang="0">
                  <a:pos x="190" y="1231"/>
                </a:cxn>
                <a:cxn ang="0">
                  <a:pos x="301" y="1227"/>
                </a:cxn>
                <a:cxn ang="0">
                  <a:pos x="339" y="1427"/>
                </a:cxn>
                <a:cxn ang="0">
                  <a:pos x="480" y="1436"/>
                </a:cxn>
                <a:cxn ang="0">
                  <a:pos x="577" y="1449"/>
                </a:cxn>
                <a:cxn ang="0">
                  <a:pos x="457" y="1650"/>
                </a:cxn>
                <a:cxn ang="0">
                  <a:pos x="262" y="1738"/>
                </a:cxn>
                <a:cxn ang="0">
                  <a:pos x="28" y="1812"/>
                </a:cxn>
                <a:cxn ang="0">
                  <a:pos x="168" y="1836"/>
                </a:cxn>
                <a:cxn ang="0">
                  <a:pos x="235" y="1832"/>
                </a:cxn>
                <a:cxn ang="0">
                  <a:pos x="339" y="1786"/>
                </a:cxn>
                <a:cxn ang="0">
                  <a:pos x="498" y="1699"/>
                </a:cxn>
                <a:cxn ang="0">
                  <a:pos x="786" y="1496"/>
                </a:cxn>
                <a:cxn ang="0">
                  <a:pos x="854" y="1343"/>
                </a:cxn>
                <a:cxn ang="0">
                  <a:pos x="945" y="1203"/>
                </a:cxn>
                <a:cxn ang="0">
                  <a:pos x="923" y="1325"/>
                </a:cxn>
                <a:cxn ang="0">
                  <a:pos x="924" y="1422"/>
                </a:cxn>
                <a:cxn ang="0">
                  <a:pos x="1116" y="1314"/>
                </a:cxn>
                <a:cxn ang="0">
                  <a:pos x="1212" y="1199"/>
                </a:cxn>
                <a:cxn ang="0">
                  <a:pos x="1178" y="1328"/>
                </a:cxn>
                <a:cxn ang="0">
                  <a:pos x="1324" y="1295"/>
                </a:cxn>
                <a:cxn ang="0">
                  <a:pos x="1610" y="1318"/>
                </a:cxn>
                <a:cxn ang="0">
                  <a:pos x="1817" y="1468"/>
                </a:cxn>
                <a:cxn ang="0">
                  <a:pos x="1958" y="1602"/>
                </a:cxn>
                <a:cxn ang="0">
                  <a:pos x="2025" y="1510"/>
                </a:cxn>
                <a:cxn ang="0">
                  <a:pos x="2022" y="1567"/>
                </a:cxn>
                <a:cxn ang="0">
                  <a:pos x="2015" y="1607"/>
                </a:cxn>
                <a:cxn ang="0">
                  <a:pos x="2025" y="1651"/>
                </a:cxn>
                <a:cxn ang="0">
                  <a:pos x="2048" y="1628"/>
                </a:cxn>
                <a:cxn ang="0">
                  <a:pos x="2073" y="1711"/>
                </a:cxn>
                <a:cxn ang="0">
                  <a:pos x="2158" y="1803"/>
                </a:cxn>
                <a:cxn ang="0">
                  <a:pos x="2186" y="1726"/>
                </a:cxn>
                <a:cxn ang="0">
                  <a:pos x="2172" y="1664"/>
                </a:cxn>
                <a:cxn ang="0">
                  <a:pos x="2241" y="1722"/>
                </a:cxn>
                <a:cxn ang="0">
                  <a:pos x="2294" y="1618"/>
                </a:cxn>
                <a:cxn ang="0">
                  <a:pos x="1996" y="1377"/>
                </a:cxn>
                <a:cxn ang="0">
                  <a:pos x="1707" y="1323"/>
                </a:cxn>
                <a:cxn ang="0">
                  <a:pos x="1461" y="755"/>
                </a:cxn>
              </a:cxnLst>
              <a:rect l="0" t="0" r="r" b="b"/>
              <a:pathLst>
                <a:path w="2302" h="1865">
                  <a:moveTo>
                    <a:pt x="1384" y="183"/>
                  </a:moveTo>
                  <a:lnTo>
                    <a:pt x="1343" y="177"/>
                  </a:lnTo>
                  <a:lnTo>
                    <a:pt x="1321" y="158"/>
                  </a:lnTo>
                  <a:lnTo>
                    <a:pt x="1296" y="134"/>
                  </a:lnTo>
                  <a:lnTo>
                    <a:pt x="1288" y="134"/>
                  </a:lnTo>
                  <a:lnTo>
                    <a:pt x="1268" y="134"/>
                  </a:lnTo>
                  <a:lnTo>
                    <a:pt x="1248" y="151"/>
                  </a:lnTo>
                  <a:lnTo>
                    <a:pt x="1213" y="159"/>
                  </a:lnTo>
                  <a:lnTo>
                    <a:pt x="1178" y="148"/>
                  </a:lnTo>
                  <a:lnTo>
                    <a:pt x="1144" y="134"/>
                  </a:lnTo>
                  <a:lnTo>
                    <a:pt x="1123" y="134"/>
                  </a:lnTo>
                  <a:lnTo>
                    <a:pt x="1095" y="143"/>
                  </a:lnTo>
                  <a:lnTo>
                    <a:pt x="1074" y="159"/>
                  </a:lnTo>
                  <a:lnTo>
                    <a:pt x="1074" y="169"/>
                  </a:lnTo>
                  <a:lnTo>
                    <a:pt x="1074" y="147"/>
                  </a:lnTo>
                  <a:lnTo>
                    <a:pt x="1074" y="134"/>
                  </a:lnTo>
                  <a:lnTo>
                    <a:pt x="1067" y="121"/>
                  </a:lnTo>
                  <a:lnTo>
                    <a:pt x="1044" y="108"/>
                  </a:lnTo>
                  <a:lnTo>
                    <a:pt x="1027" y="108"/>
                  </a:lnTo>
                  <a:lnTo>
                    <a:pt x="1010" y="116"/>
                  </a:lnTo>
                  <a:lnTo>
                    <a:pt x="999" y="116"/>
                  </a:lnTo>
                  <a:lnTo>
                    <a:pt x="948" y="116"/>
                  </a:lnTo>
                  <a:lnTo>
                    <a:pt x="924" y="97"/>
                  </a:lnTo>
                  <a:lnTo>
                    <a:pt x="913" y="80"/>
                  </a:lnTo>
                  <a:lnTo>
                    <a:pt x="913" y="64"/>
                  </a:lnTo>
                  <a:lnTo>
                    <a:pt x="876" y="54"/>
                  </a:lnTo>
                  <a:lnTo>
                    <a:pt x="852" y="62"/>
                  </a:lnTo>
                  <a:lnTo>
                    <a:pt x="834" y="41"/>
                  </a:lnTo>
                  <a:lnTo>
                    <a:pt x="826" y="33"/>
                  </a:lnTo>
                  <a:lnTo>
                    <a:pt x="816" y="43"/>
                  </a:lnTo>
                  <a:lnTo>
                    <a:pt x="816" y="55"/>
                  </a:lnTo>
                  <a:lnTo>
                    <a:pt x="799" y="58"/>
                  </a:lnTo>
                  <a:lnTo>
                    <a:pt x="786" y="44"/>
                  </a:lnTo>
                  <a:lnTo>
                    <a:pt x="786" y="33"/>
                  </a:lnTo>
                  <a:lnTo>
                    <a:pt x="794" y="33"/>
                  </a:lnTo>
                  <a:lnTo>
                    <a:pt x="786" y="18"/>
                  </a:lnTo>
                  <a:lnTo>
                    <a:pt x="765" y="0"/>
                  </a:lnTo>
                  <a:lnTo>
                    <a:pt x="730" y="18"/>
                  </a:lnTo>
                  <a:lnTo>
                    <a:pt x="720" y="43"/>
                  </a:lnTo>
                  <a:lnTo>
                    <a:pt x="644" y="39"/>
                  </a:lnTo>
                  <a:lnTo>
                    <a:pt x="630" y="51"/>
                  </a:lnTo>
                  <a:lnTo>
                    <a:pt x="613" y="62"/>
                  </a:lnTo>
                  <a:lnTo>
                    <a:pt x="593" y="84"/>
                  </a:lnTo>
                  <a:lnTo>
                    <a:pt x="544" y="93"/>
                  </a:lnTo>
                  <a:lnTo>
                    <a:pt x="515" y="118"/>
                  </a:lnTo>
                  <a:lnTo>
                    <a:pt x="500" y="129"/>
                  </a:lnTo>
                  <a:lnTo>
                    <a:pt x="484" y="133"/>
                  </a:lnTo>
                  <a:lnTo>
                    <a:pt x="484" y="169"/>
                  </a:lnTo>
                  <a:lnTo>
                    <a:pt x="473" y="193"/>
                  </a:lnTo>
                  <a:lnTo>
                    <a:pt x="459" y="205"/>
                  </a:lnTo>
                  <a:lnTo>
                    <a:pt x="418" y="219"/>
                  </a:lnTo>
                  <a:lnTo>
                    <a:pt x="396" y="219"/>
                  </a:lnTo>
                  <a:lnTo>
                    <a:pt x="382" y="219"/>
                  </a:lnTo>
                  <a:lnTo>
                    <a:pt x="364" y="219"/>
                  </a:lnTo>
                  <a:lnTo>
                    <a:pt x="346" y="209"/>
                  </a:lnTo>
                  <a:lnTo>
                    <a:pt x="335" y="208"/>
                  </a:lnTo>
                  <a:lnTo>
                    <a:pt x="326" y="232"/>
                  </a:lnTo>
                  <a:lnTo>
                    <a:pt x="326" y="252"/>
                  </a:lnTo>
                  <a:lnTo>
                    <a:pt x="305" y="252"/>
                  </a:lnTo>
                  <a:lnTo>
                    <a:pt x="305" y="264"/>
                  </a:lnTo>
                  <a:lnTo>
                    <a:pt x="294" y="264"/>
                  </a:lnTo>
                  <a:lnTo>
                    <a:pt x="359" y="334"/>
                  </a:lnTo>
                  <a:lnTo>
                    <a:pt x="394" y="369"/>
                  </a:lnTo>
                  <a:lnTo>
                    <a:pt x="396" y="437"/>
                  </a:lnTo>
                  <a:lnTo>
                    <a:pt x="462" y="458"/>
                  </a:lnTo>
                  <a:lnTo>
                    <a:pt x="468" y="479"/>
                  </a:lnTo>
                  <a:lnTo>
                    <a:pt x="468" y="497"/>
                  </a:lnTo>
                  <a:lnTo>
                    <a:pt x="480" y="509"/>
                  </a:lnTo>
                  <a:lnTo>
                    <a:pt x="480" y="509"/>
                  </a:lnTo>
                  <a:lnTo>
                    <a:pt x="487" y="513"/>
                  </a:lnTo>
                  <a:lnTo>
                    <a:pt x="500" y="518"/>
                  </a:lnTo>
                  <a:lnTo>
                    <a:pt x="500" y="518"/>
                  </a:lnTo>
                  <a:lnTo>
                    <a:pt x="514" y="523"/>
                  </a:lnTo>
                  <a:lnTo>
                    <a:pt x="522" y="527"/>
                  </a:lnTo>
                  <a:lnTo>
                    <a:pt x="500" y="541"/>
                  </a:lnTo>
                  <a:lnTo>
                    <a:pt x="480" y="559"/>
                  </a:lnTo>
                  <a:lnTo>
                    <a:pt x="452" y="572"/>
                  </a:lnTo>
                  <a:lnTo>
                    <a:pt x="418" y="562"/>
                  </a:lnTo>
                  <a:lnTo>
                    <a:pt x="389" y="563"/>
                  </a:lnTo>
                  <a:lnTo>
                    <a:pt x="376" y="551"/>
                  </a:lnTo>
                  <a:lnTo>
                    <a:pt x="361" y="538"/>
                  </a:lnTo>
                  <a:lnTo>
                    <a:pt x="364" y="530"/>
                  </a:lnTo>
                  <a:lnTo>
                    <a:pt x="369" y="509"/>
                  </a:lnTo>
                  <a:lnTo>
                    <a:pt x="355" y="498"/>
                  </a:lnTo>
                  <a:lnTo>
                    <a:pt x="323" y="499"/>
                  </a:lnTo>
                  <a:lnTo>
                    <a:pt x="294" y="501"/>
                  </a:lnTo>
                  <a:lnTo>
                    <a:pt x="280" y="506"/>
                  </a:lnTo>
                  <a:lnTo>
                    <a:pt x="280" y="515"/>
                  </a:lnTo>
                  <a:lnTo>
                    <a:pt x="261" y="520"/>
                  </a:lnTo>
                  <a:lnTo>
                    <a:pt x="253" y="515"/>
                  </a:lnTo>
                  <a:lnTo>
                    <a:pt x="215" y="537"/>
                  </a:lnTo>
                  <a:lnTo>
                    <a:pt x="190" y="541"/>
                  </a:lnTo>
                  <a:lnTo>
                    <a:pt x="172" y="541"/>
                  </a:lnTo>
                  <a:lnTo>
                    <a:pt x="156" y="554"/>
                  </a:lnTo>
                  <a:lnTo>
                    <a:pt x="162" y="563"/>
                  </a:lnTo>
                  <a:lnTo>
                    <a:pt x="182" y="583"/>
                  </a:lnTo>
                  <a:lnTo>
                    <a:pt x="204" y="597"/>
                  </a:lnTo>
                  <a:lnTo>
                    <a:pt x="235" y="611"/>
                  </a:lnTo>
                  <a:lnTo>
                    <a:pt x="222" y="619"/>
                  </a:lnTo>
                  <a:lnTo>
                    <a:pt x="197" y="630"/>
                  </a:lnTo>
                  <a:lnTo>
                    <a:pt x="204" y="676"/>
                  </a:lnTo>
                  <a:lnTo>
                    <a:pt x="221" y="698"/>
                  </a:lnTo>
                  <a:lnTo>
                    <a:pt x="253" y="713"/>
                  </a:lnTo>
                  <a:lnTo>
                    <a:pt x="285" y="722"/>
                  </a:lnTo>
                  <a:lnTo>
                    <a:pt x="326" y="722"/>
                  </a:lnTo>
                  <a:lnTo>
                    <a:pt x="366" y="722"/>
                  </a:lnTo>
                  <a:lnTo>
                    <a:pt x="380" y="748"/>
                  </a:lnTo>
                  <a:lnTo>
                    <a:pt x="394" y="748"/>
                  </a:lnTo>
                  <a:lnTo>
                    <a:pt x="405" y="731"/>
                  </a:lnTo>
                  <a:lnTo>
                    <a:pt x="416" y="722"/>
                  </a:lnTo>
                  <a:lnTo>
                    <a:pt x="432" y="716"/>
                  </a:lnTo>
                  <a:lnTo>
                    <a:pt x="447" y="716"/>
                  </a:lnTo>
                  <a:lnTo>
                    <a:pt x="473" y="723"/>
                  </a:lnTo>
                  <a:lnTo>
                    <a:pt x="479" y="748"/>
                  </a:lnTo>
                  <a:lnTo>
                    <a:pt x="459" y="769"/>
                  </a:lnTo>
                  <a:lnTo>
                    <a:pt x="440" y="769"/>
                  </a:lnTo>
                  <a:lnTo>
                    <a:pt x="451" y="805"/>
                  </a:lnTo>
                  <a:lnTo>
                    <a:pt x="461" y="830"/>
                  </a:lnTo>
                  <a:lnTo>
                    <a:pt x="452" y="860"/>
                  </a:lnTo>
                  <a:lnTo>
                    <a:pt x="440" y="860"/>
                  </a:lnTo>
                  <a:lnTo>
                    <a:pt x="426" y="873"/>
                  </a:lnTo>
                  <a:lnTo>
                    <a:pt x="408" y="873"/>
                  </a:lnTo>
                  <a:lnTo>
                    <a:pt x="400" y="873"/>
                  </a:lnTo>
                  <a:lnTo>
                    <a:pt x="384" y="873"/>
                  </a:lnTo>
                  <a:lnTo>
                    <a:pt x="379" y="862"/>
                  </a:lnTo>
                  <a:lnTo>
                    <a:pt x="369" y="873"/>
                  </a:lnTo>
                  <a:lnTo>
                    <a:pt x="365" y="883"/>
                  </a:lnTo>
                  <a:lnTo>
                    <a:pt x="354" y="883"/>
                  </a:lnTo>
                  <a:lnTo>
                    <a:pt x="337" y="902"/>
                  </a:lnTo>
                  <a:lnTo>
                    <a:pt x="328" y="902"/>
                  </a:lnTo>
                  <a:lnTo>
                    <a:pt x="312" y="902"/>
                  </a:lnTo>
                  <a:lnTo>
                    <a:pt x="301" y="902"/>
                  </a:lnTo>
                  <a:lnTo>
                    <a:pt x="287" y="883"/>
                  </a:lnTo>
                  <a:lnTo>
                    <a:pt x="271" y="877"/>
                  </a:lnTo>
                  <a:lnTo>
                    <a:pt x="255" y="880"/>
                  </a:lnTo>
                  <a:lnTo>
                    <a:pt x="232" y="902"/>
                  </a:lnTo>
                  <a:lnTo>
                    <a:pt x="225" y="926"/>
                  </a:lnTo>
                  <a:lnTo>
                    <a:pt x="208" y="952"/>
                  </a:lnTo>
                  <a:lnTo>
                    <a:pt x="180" y="967"/>
                  </a:lnTo>
                  <a:lnTo>
                    <a:pt x="156" y="995"/>
                  </a:lnTo>
                  <a:lnTo>
                    <a:pt x="143" y="1019"/>
                  </a:lnTo>
                  <a:lnTo>
                    <a:pt x="131" y="1028"/>
                  </a:lnTo>
                  <a:lnTo>
                    <a:pt x="131" y="1037"/>
                  </a:lnTo>
                  <a:lnTo>
                    <a:pt x="142" y="1064"/>
                  </a:lnTo>
                  <a:lnTo>
                    <a:pt x="150" y="1087"/>
                  </a:lnTo>
                  <a:lnTo>
                    <a:pt x="161" y="1105"/>
                  </a:lnTo>
                  <a:lnTo>
                    <a:pt x="187" y="1121"/>
                  </a:lnTo>
                  <a:lnTo>
                    <a:pt x="203" y="1121"/>
                  </a:lnTo>
                  <a:lnTo>
                    <a:pt x="224" y="1121"/>
                  </a:lnTo>
                  <a:lnTo>
                    <a:pt x="232" y="1121"/>
                  </a:lnTo>
                  <a:lnTo>
                    <a:pt x="244" y="1138"/>
                  </a:lnTo>
                  <a:lnTo>
                    <a:pt x="233" y="1159"/>
                  </a:lnTo>
                  <a:lnTo>
                    <a:pt x="211" y="1143"/>
                  </a:lnTo>
                  <a:lnTo>
                    <a:pt x="190" y="1143"/>
                  </a:lnTo>
                  <a:lnTo>
                    <a:pt x="171" y="1143"/>
                  </a:lnTo>
                  <a:lnTo>
                    <a:pt x="153" y="1159"/>
                  </a:lnTo>
                  <a:lnTo>
                    <a:pt x="157" y="1191"/>
                  </a:lnTo>
                  <a:lnTo>
                    <a:pt x="161" y="1205"/>
                  </a:lnTo>
                  <a:lnTo>
                    <a:pt x="172" y="1218"/>
                  </a:lnTo>
                  <a:lnTo>
                    <a:pt x="190" y="1231"/>
                  </a:lnTo>
                  <a:lnTo>
                    <a:pt x="203" y="1243"/>
                  </a:lnTo>
                  <a:lnTo>
                    <a:pt x="222" y="1255"/>
                  </a:lnTo>
                  <a:lnTo>
                    <a:pt x="229" y="1255"/>
                  </a:lnTo>
                  <a:lnTo>
                    <a:pt x="243" y="1266"/>
                  </a:lnTo>
                  <a:lnTo>
                    <a:pt x="260" y="1266"/>
                  </a:lnTo>
                  <a:lnTo>
                    <a:pt x="271" y="1257"/>
                  </a:lnTo>
                  <a:lnTo>
                    <a:pt x="290" y="1236"/>
                  </a:lnTo>
                  <a:lnTo>
                    <a:pt x="301" y="1227"/>
                  </a:lnTo>
                  <a:lnTo>
                    <a:pt x="308" y="1266"/>
                  </a:lnTo>
                  <a:lnTo>
                    <a:pt x="315" y="1304"/>
                  </a:lnTo>
                  <a:lnTo>
                    <a:pt x="316" y="1327"/>
                  </a:lnTo>
                  <a:lnTo>
                    <a:pt x="301" y="1348"/>
                  </a:lnTo>
                  <a:lnTo>
                    <a:pt x="297" y="1366"/>
                  </a:lnTo>
                  <a:lnTo>
                    <a:pt x="292" y="1427"/>
                  </a:lnTo>
                  <a:lnTo>
                    <a:pt x="319" y="1427"/>
                  </a:lnTo>
                  <a:lnTo>
                    <a:pt x="339" y="1427"/>
                  </a:lnTo>
                  <a:lnTo>
                    <a:pt x="371" y="1400"/>
                  </a:lnTo>
                  <a:lnTo>
                    <a:pt x="380" y="1400"/>
                  </a:lnTo>
                  <a:lnTo>
                    <a:pt x="418" y="1427"/>
                  </a:lnTo>
                  <a:lnTo>
                    <a:pt x="441" y="1447"/>
                  </a:lnTo>
                  <a:lnTo>
                    <a:pt x="457" y="1467"/>
                  </a:lnTo>
                  <a:lnTo>
                    <a:pt x="461" y="1479"/>
                  </a:lnTo>
                  <a:lnTo>
                    <a:pt x="473" y="1464"/>
                  </a:lnTo>
                  <a:lnTo>
                    <a:pt x="480" y="1436"/>
                  </a:lnTo>
                  <a:lnTo>
                    <a:pt x="498" y="1420"/>
                  </a:lnTo>
                  <a:lnTo>
                    <a:pt x="519" y="1417"/>
                  </a:lnTo>
                  <a:lnTo>
                    <a:pt x="498" y="1441"/>
                  </a:lnTo>
                  <a:lnTo>
                    <a:pt x="505" y="1450"/>
                  </a:lnTo>
                  <a:lnTo>
                    <a:pt x="530" y="1452"/>
                  </a:lnTo>
                  <a:lnTo>
                    <a:pt x="544" y="1452"/>
                  </a:lnTo>
                  <a:lnTo>
                    <a:pt x="566" y="1449"/>
                  </a:lnTo>
                  <a:lnTo>
                    <a:pt x="577" y="1449"/>
                  </a:lnTo>
                  <a:lnTo>
                    <a:pt x="555" y="1479"/>
                  </a:lnTo>
                  <a:lnTo>
                    <a:pt x="552" y="1492"/>
                  </a:lnTo>
                  <a:lnTo>
                    <a:pt x="543" y="1520"/>
                  </a:lnTo>
                  <a:lnTo>
                    <a:pt x="536" y="1557"/>
                  </a:lnTo>
                  <a:lnTo>
                    <a:pt x="530" y="1589"/>
                  </a:lnTo>
                  <a:lnTo>
                    <a:pt x="508" y="1602"/>
                  </a:lnTo>
                  <a:lnTo>
                    <a:pt x="475" y="1625"/>
                  </a:lnTo>
                  <a:lnTo>
                    <a:pt x="457" y="1650"/>
                  </a:lnTo>
                  <a:lnTo>
                    <a:pt x="437" y="1667"/>
                  </a:lnTo>
                  <a:lnTo>
                    <a:pt x="389" y="1676"/>
                  </a:lnTo>
                  <a:lnTo>
                    <a:pt x="366" y="1689"/>
                  </a:lnTo>
                  <a:lnTo>
                    <a:pt x="343" y="1711"/>
                  </a:lnTo>
                  <a:lnTo>
                    <a:pt x="322" y="1740"/>
                  </a:lnTo>
                  <a:lnTo>
                    <a:pt x="305" y="1754"/>
                  </a:lnTo>
                  <a:lnTo>
                    <a:pt x="286" y="1738"/>
                  </a:lnTo>
                  <a:lnTo>
                    <a:pt x="262" y="1738"/>
                  </a:lnTo>
                  <a:lnTo>
                    <a:pt x="221" y="1740"/>
                  </a:lnTo>
                  <a:lnTo>
                    <a:pt x="193" y="1754"/>
                  </a:lnTo>
                  <a:lnTo>
                    <a:pt x="180" y="1778"/>
                  </a:lnTo>
                  <a:lnTo>
                    <a:pt x="164" y="1790"/>
                  </a:lnTo>
                  <a:lnTo>
                    <a:pt x="131" y="1800"/>
                  </a:lnTo>
                  <a:lnTo>
                    <a:pt x="111" y="1812"/>
                  </a:lnTo>
                  <a:lnTo>
                    <a:pt x="86" y="1812"/>
                  </a:lnTo>
                  <a:lnTo>
                    <a:pt x="28" y="1812"/>
                  </a:lnTo>
                  <a:lnTo>
                    <a:pt x="0" y="1847"/>
                  </a:lnTo>
                  <a:lnTo>
                    <a:pt x="0" y="1865"/>
                  </a:lnTo>
                  <a:lnTo>
                    <a:pt x="46" y="1865"/>
                  </a:lnTo>
                  <a:lnTo>
                    <a:pt x="97" y="1865"/>
                  </a:lnTo>
                  <a:lnTo>
                    <a:pt x="125" y="1840"/>
                  </a:lnTo>
                  <a:lnTo>
                    <a:pt x="149" y="1833"/>
                  </a:lnTo>
                  <a:lnTo>
                    <a:pt x="168" y="1836"/>
                  </a:lnTo>
                  <a:lnTo>
                    <a:pt x="168" y="1836"/>
                  </a:lnTo>
                  <a:lnTo>
                    <a:pt x="172" y="1836"/>
                  </a:lnTo>
                  <a:lnTo>
                    <a:pt x="176" y="1837"/>
                  </a:lnTo>
                  <a:lnTo>
                    <a:pt x="179" y="1840"/>
                  </a:lnTo>
                  <a:lnTo>
                    <a:pt x="179" y="1840"/>
                  </a:lnTo>
                  <a:lnTo>
                    <a:pt x="180" y="1844"/>
                  </a:lnTo>
                  <a:lnTo>
                    <a:pt x="205" y="1846"/>
                  </a:lnTo>
                  <a:lnTo>
                    <a:pt x="208" y="1832"/>
                  </a:lnTo>
                  <a:lnTo>
                    <a:pt x="235" y="1832"/>
                  </a:lnTo>
                  <a:lnTo>
                    <a:pt x="233" y="1793"/>
                  </a:lnTo>
                  <a:lnTo>
                    <a:pt x="240" y="1782"/>
                  </a:lnTo>
                  <a:lnTo>
                    <a:pt x="257" y="1812"/>
                  </a:lnTo>
                  <a:lnTo>
                    <a:pt x="280" y="1821"/>
                  </a:lnTo>
                  <a:lnTo>
                    <a:pt x="305" y="1835"/>
                  </a:lnTo>
                  <a:lnTo>
                    <a:pt x="314" y="1832"/>
                  </a:lnTo>
                  <a:lnTo>
                    <a:pt x="307" y="1804"/>
                  </a:lnTo>
                  <a:lnTo>
                    <a:pt x="339" y="1786"/>
                  </a:lnTo>
                  <a:lnTo>
                    <a:pt x="364" y="1779"/>
                  </a:lnTo>
                  <a:lnTo>
                    <a:pt x="386" y="1779"/>
                  </a:lnTo>
                  <a:lnTo>
                    <a:pt x="416" y="1771"/>
                  </a:lnTo>
                  <a:lnTo>
                    <a:pt x="439" y="1763"/>
                  </a:lnTo>
                  <a:lnTo>
                    <a:pt x="448" y="1738"/>
                  </a:lnTo>
                  <a:lnTo>
                    <a:pt x="462" y="1724"/>
                  </a:lnTo>
                  <a:lnTo>
                    <a:pt x="482" y="1708"/>
                  </a:lnTo>
                  <a:lnTo>
                    <a:pt x="498" y="1699"/>
                  </a:lnTo>
                  <a:lnTo>
                    <a:pt x="540" y="1688"/>
                  </a:lnTo>
                  <a:lnTo>
                    <a:pt x="570" y="1665"/>
                  </a:lnTo>
                  <a:lnTo>
                    <a:pt x="604" y="1654"/>
                  </a:lnTo>
                  <a:lnTo>
                    <a:pt x="609" y="1615"/>
                  </a:lnTo>
                  <a:lnTo>
                    <a:pt x="694" y="1574"/>
                  </a:lnTo>
                  <a:lnTo>
                    <a:pt x="736" y="1545"/>
                  </a:lnTo>
                  <a:lnTo>
                    <a:pt x="761" y="1510"/>
                  </a:lnTo>
                  <a:lnTo>
                    <a:pt x="786" y="1496"/>
                  </a:lnTo>
                  <a:lnTo>
                    <a:pt x="801" y="1474"/>
                  </a:lnTo>
                  <a:lnTo>
                    <a:pt x="795" y="1446"/>
                  </a:lnTo>
                  <a:lnTo>
                    <a:pt x="762" y="1436"/>
                  </a:lnTo>
                  <a:lnTo>
                    <a:pt x="767" y="1411"/>
                  </a:lnTo>
                  <a:lnTo>
                    <a:pt x="788" y="1388"/>
                  </a:lnTo>
                  <a:lnTo>
                    <a:pt x="809" y="1371"/>
                  </a:lnTo>
                  <a:lnTo>
                    <a:pt x="840" y="1356"/>
                  </a:lnTo>
                  <a:lnTo>
                    <a:pt x="854" y="1343"/>
                  </a:lnTo>
                  <a:lnTo>
                    <a:pt x="856" y="1328"/>
                  </a:lnTo>
                  <a:lnTo>
                    <a:pt x="849" y="1307"/>
                  </a:lnTo>
                  <a:lnTo>
                    <a:pt x="852" y="1299"/>
                  </a:lnTo>
                  <a:lnTo>
                    <a:pt x="867" y="1299"/>
                  </a:lnTo>
                  <a:lnTo>
                    <a:pt x="874" y="1274"/>
                  </a:lnTo>
                  <a:lnTo>
                    <a:pt x="885" y="1250"/>
                  </a:lnTo>
                  <a:lnTo>
                    <a:pt x="915" y="1224"/>
                  </a:lnTo>
                  <a:lnTo>
                    <a:pt x="945" y="1203"/>
                  </a:lnTo>
                  <a:lnTo>
                    <a:pt x="977" y="1189"/>
                  </a:lnTo>
                  <a:lnTo>
                    <a:pt x="1019" y="1205"/>
                  </a:lnTo>
                  <a:lnTo>
                    <a:pt x="1041" y="1210"/>
                  </a:lnTo>
                  <a:lnTo>
                    <a:pt x="1053" y="1230"/>
                  </a:lnTo>
                  <a:lnTo>
                    <a:pt x="971" y="1218"/>
                  </a:lnTo>
                  <a:lnTo>
                    <a:pt x="947" y="1248"/>
                  </a:lnTo>
                  <a:lnTo>
                    <a:pt x="934" y="1296"/>
                  </a:lnTo>
                  <a:lnTo>
                    <a:pt x="923" y="1325"/>
                  </a:lnTo>
                  <a:lnTo>
                    <a:pt x="903" y="1360"/>
                  </a:lnTo>
                  <a:lnTo>
                    <a:pt x="908" y="1374"/>
                  </a:lnTo>
                  <a:lnTo>
                    <a:pt x="934" y="1374"/>
                  </a:lnTo>
                  <a:lnTo>
                    <a:pt x="915" y="1396"/>
                  </a:lnTo>
                  <a:lnTo>
                    <a:pt x="892" y="1406"/>
                  </a:lnTo>
                  <a:lnTo>
                    <a:pt x="895" y="1417"/>
                  </a:lnTo>
                  <a:lnTo>
                    <a:pt x="905" y="1429"/>
                  </a:lnTo>
                  <a:lnTo>
                    <a:pt x="924" y="1422"/>
                  </a:lnTo>
                  <a:lnTo>
                    <a:pt x="956" y="1416"/>
                  </a:lnTo>
                  <a:lnTo>
                    <a:pt x="990" y="1391"/>
                  </a:lnTo>
                  <a:lnTo>
                    <a:pt x="995" y="1381"/>
                  </a:lnTo>
                  <a:lnTo>
                    <a:pt x="1031" y="1367"/>
                  </a:lnTo>
                  <a:lnTo>
                    <a:pt x="1039" y="1335"/>
                  </a:lnTo>
                  <a:lnTo>
                    <a:pt x="1070" y="1336"/>
                  </a:lnTo>
                  <a:lnTo>
                    <a:pt x="1091" y="1335"/>
                  </a:lnTo>
                  <a:lnTo>
                    <a:pt x="1116" y="1314"/>
                  </a:lnTo>
                  <a:lnTo>
                    <a:pt x="1123" y="1274"/>
                  </a:lnTo>
                  <a:lnTo>
                    <a:pt x="1105" y="1255"/>
                  </a:lnTo>
                  <a:lnTo>
                    <a:pt x="1114" y="1223"/>
                  </a:lnTo>
                  <a:lnTo>
                    <a:pt x="1127" y="1210"/>
                  </a:lnTo>
                  <a:lnTo>
                    <a:pt x="1155" y="1214"/>
                  </a:lnTo>
                  <a:lnTo>
                    <a:pt x="1188" y="1214"/>
                  </a:lnTo>
                  <a:lnTo>
                    <a:pt x="1195" y="1210"/>
                  </a:lnTo>
                  <a:lnTo>
                    <a:pt x="1212" y="1199"/>
                  </a:lnTo>
                  <a:lnTo>
                    <a:pt x="1213" y="1231"/>
                  </a:lnTo>
                  <a:lnTo>
                    <a:pt x="1230" y="1241"/>
                  </a:lnTo>
                  <a:lnTo>
                    <a:pt x="1241" y="1241"/>
                  </a:lnTo>
                  <a:lnTo>
                    <a:pt x="1225" y="1256"/>
                  </a:lnTo>
                  <a:lnTo>
                    <a:pt x="1207" y="1277"/>
                  </a:lnTo>
                  <a:lnTo>
                    <a:pt x="1178" y="1306"/>
                  </a:lnTo>
                  <a:lnTo>
                    <a:pt x="1155" y="1320"/>
                  </a:lnTo>
                  <a:lnTo>
                    <a:pt x="1178" y="1328"/>
                  </a:lnTo>
                  <a:lnTo>
                    <a:pt x="1188" y="1317"/>
                  </a:lnTo>
                  <a:lnTo>
                    <a:pt x="1207" y="1296"/>
                  </a:lnTo>
                  <a:lnTo>
                    <a:pt x="1225" y="1286"/>
                  </a:lnTo>
                  <a:lnTo>
                    <a:pt x="1248" y="1270"/>
                  </a:lnTo>
                  <a:lnTo>
                    <a:pt x="1262" y="1270"/>
                  </a:lnTo>
                  <a:lnTo>
                    <a:pt x="1282" y="1270"/>
                  </a:lnTo>
                  <a:lnTo>
                    <a:pt x="1302" y="1278"/>
                  </a:lnTo>
                  <a:lnTo>
                    <a:pt x="1324" y="1295"/>
                  </a:lnTo>
                  <a:lnTo>
                    <a:pt x="1339" y="1286"/>
                  </a:lnTo>
                  <a:lnTo>
                    <a:pt x="1331" y="1324"/>
                  </a:lnTo>
                  <a:lnTo>
                    <a:pt x="1370" y="1313"/>
                  </a:lnTo>
                  <a:lnTo>
                    <a:pt x="1434" y="1299"/>
                  </a:lnTo>
                  <a:lnTo>
                    <a:pt x="1492" y="1304"/>
                  </a:lnTo>
                  <a:lnTo>
                    <a:pt x="1525" y="1314"/>
                  </a:lnTo>
                  <a:lnTo>
                    <a:pt x="1554" y="1317"/>
                  </a:lnTo>
                  <a:lnTo>
                    <a:pt x="1610" y="1318"/>
                  </a:lnTo>
                  <a:lnTo>
                    <a:pt x="1622" y="1307"/>
                  </a:lnTo>
                  <a:lnTo>
                    <a:pt x="1622" y="1341"/>
                  </a:lnTo>
                  <a:lnTo>
                    <a:pt x="1649" y="1370"/>
                  </a:lnTo>
                  <a:lnTo>
                    <a:pt x="1693" y="1377"/>
                  </a:lnTo>
                  <a:lnTo>
                    <a:pt x="1710" y="1371"/>
                  </a:lnTo>
                  <a:lnTo>
                    <a:pt x="1742" y="1411"/>
                  </a:lnTo>
                  <a:lnTo>
                    <a:pt x="1793" y="1459"/>
                  </a:lnTo>
                  <a:lnTo>
                    <a:pt x="1817" y="1468"/>
                  </a:lnTo>
                  <a:lnTo>
                    <a:pt x="1829" y="1447"/>
                  </a:lnTo>
                  <a:lnTo>
                    <a:pt x="1829" y="1479"/>
                  </a:lnTo>
                  <a:lnTo>
                    <a:pt x="1872" y="1532"/>
                  </a:lnTo>
                  <a:lnTo>
                    <a:pt x="1892" y="1547"/>
                  </a:lnTo>
                  <a:lnTo>
                    <a:pt x="1904" y="1581"/>
                  </a:lnTo>
                  <a:lnTo>
                    <a:pt x="1914" y="1585"/>
                  </a:lnTo>
                  <a:lnTo>
                    <a:pt x="1923" y="1554"/>
                  </a:lnTo>
                  <a:lnTo>
                    <a:pt x="1958" y="1602"/>
                  </a:lnTo>
                  <a:lnTo>
                    <a:pt x="1985" y="1658"/>
                  </a:lnTo>
                  <a:lnTo>
                    <a:pt x="2004" y="1660"/>
                  </a:lnTo>
                  <a:lnTo>
                    <a:pt x="1985" y="1613"/>
                  </a:lnTo>
                  <a:lnTo>
                    <a:pt x="1979" y="1575"/>
                  </a:lnTo>
                  <a:lnTo>
                    <a:pt x="1982" y="1564"/>
                  </a:lnTo>
                  <a:lnTo>
                    <a:pt x="1994" y="1554"/>
                  </a:lnTo>
                  <a:lnTo>
                    <a:pt x="2014" y="1532"/>
                  </a:lnTo>
                  <a:lnTo>
                    <a:pt x="2025" y="1510"/>
                  </a:lnTo>
                  <a:lnTo>
                    <a:pt x="2033" y="1503"/>
                  </a:lnTo>
                  <a:lnTo>
                    <a:pt x="2048" y="1535"/>
                  </a:lnTo>
                  <a:lnTo>
                    <a:pt x="2033" y="1554"/>
                  </a:lnTo>
                  <a:lnTo>
                    <a:pt x="2033" y="1554"/>
                  </a:lnTo>
                  <a:lnTo>
                    <a:pt x="2030" y="1560"/>
                  </a:lnTo>
                  <a:lnTo>
                    <a:pt x="2026" y="1564"/>
                  </a:lnTo>
                  <a:lnTo>
                    <a:pt x="2022" y="1567"/>
                  </a:lnTo>
                  <a:lnTo>
                    <a:pt x="2022" y="1567"/>
                  </a:lnTo>
                  <a:lnTo>
                    <a:pt x="2012" y="1574"/>
                  </a:lnTo>
                  <a:lnTo>
                    <a:pt x="2007" y="1577"/>
                  </a:lnTo>
                  <a:lnTo>
                    <a:pt x="2007" y="1577"/>
                  </a:lnTo>
                  <a:lnTo>
                    <a:pt x="2008" y="1581"/>
                  </a:lnTo>
                  <a:lnTo>
                    <a:pt x="2010" y="1592"/>
                  </a:lnTo>
                  <a:lnTo>
                    <a:pt x="2010" y="1592"/>
                  </a:lnTo>
                  <a:lnTo>
                    <a:pt x="2012" y="1603"/>
                  </a:lnTo>
                  <a:lnTo>
                    <a:pt x="2015" y="1607"/>
                  </a:lnTo>
                  <a:lnTo>
                    <a:pt x="2015" y="1607"/>
                  </a:lnTo>
                  <a:lnTo>
                    <a:pt x="2018" y="1611"/>
                  </a:lnTo>
                  <a:lnTo>
                    <a:pt x="2019" y="1615"/>
                  </a:lnTo>
                  <a:lnTo>
                    <a:pt x="2021" y="1622"/>
                  </a:lnTo>
                  <a:lnTo>
                    <a:pt x="2021" y="1622"/>
                  </a:lnTo>
                  <a:lnTo>
                    <a:pt x="2022" y="1646"/>
                  </a:lnTo>
                  <a:lnTo>
                    <a:pt x="2022" y="1646"/>
                  </a:lnTo>
                  <a:lnTo>
                    <a:pt x="2025" y="1651"/>
                  </a:lnTo>
                  <a:lnTo>
                    <a:pt x="2026" y="1657"/>
                  </a:lnTo>
                  <a:lnTo>
                    <a:pt x="2026" y="1661"/>
                  </a:lnTo>
                  <a:lnTo>
                    <a:pt x="2026" y="1661"/>
                  </a:lnTo>
                  <a:lnTo>
                    <a:pt x="2028" y="1671"/>
                  </a:lnTo>
                  <a:lnTo>
                    <a:pt x="2028" y="1676"/>
                  </a:lnTo>
                  <a:lnTo>
                    <a:pt x="2036" y="1667"/>
                  </a:lnTo>
                  <a:lnTo>
                    <a:pt x="2048" y="1656"/>
                  </a:lnTo>
                  <a:lnTo>
                    <a:pt x="2048" y="1628"/>
                  </a:lnTo>
                  <a:lnTo>
                    <a:pt x="2048" y="1618"/>
                  </a:lnTo>
                  <a:lnTo>
                    <a:pt x="2058" y="1608"/>
                  </a:lnTo>
                  <a:lnTo>
                    <a:pt x="2084" y="1613"/>
                  </a:lnTo>
                  <a:lnTo>
                    <a:pt x="2066" y="1640"/>
                  </a:lnTo>
                  <a:lnTo>
                    <a:pt x="2064" y="1654"/>
                  </a:lnTo>
                  <a:lnTo>
                    <a:pt x="2068" y="1665"/>
                  </a:lnTo>
                  <a:lnTo>
                    <a:pt x="2084" y="1685"/>
                  </a:lnTo>
                  <a:lnTo>
                    <a:pt x="2073" y="1711"/>
                  </a:lnTo>
                  <a:lnTo>
                    <a:pt x="2104" y="1701"/>
                  </a:lnTo>
                  <a:lnTo>
                    <a:pt x="2114" y="1726"/>
                  </a:lnTo>
                  <a:lnTo>
                    <a:pt x="2087" y="1733"/>
                  </a:lnTo>
                  <a:lnTo>
                    <a:pt x="2079" y="1758"/>
                  </a:lnTo>
                  <a:lnTo>
                    <a:pt x="2094" y="1758"/>
                  </a:lnTo>
                  <a:lnTo>
                    <a:pt x="2114" y="1751"/>
                  </a:lnTo>
                  <a:lnTo>
                    <a:pt x="2132" y="1778"/>
                  </a:lnTo>
                  <a:lnTo>
                    <a:pt x="2158" y="1803"/>
                  </a:lnTo>
                  <a:lnTo>
                    <a:pt x="2172" y="1804"/>
                  </a:lnTo>
                  <a:lnTo>
                    <a:pt x="2180" y="1789"/>
                  </a:lnTo>
                  <a:lnTo>
                    <a:pt x="2180" y="1764"/>
                  </a:lnTo>
                  <a:lnTo>
                    <a:pt x="2189" y="1789"/>
                  </a:lnTo>
                  <a:lnTo>
                    <a:pt x="2204" y="1785"/>
                  </a:lnTo>
                  <a:lnTo>
                    <a:pt x="2204" y="1772"/>
                  </a:lnTo>
                  <a:lnTo>
                    <a:pt x="2195" y="1740"/>
                  </a:lnTo>
                  <a:lnTo>
                    <a:pt x="2186" y="1726"/>
                  </a:lnTo>
                  <a:lnTo>
                    <a:pt x="2173" y="1713"/>
                  </a:lnTo>
                  <a:lnTo>
                    <a:pt x="2170" y="1701"/>
                  </a:lnTo>
                  <a:lnTo>
                    <a:pt x="2152" y="1682"/>
                  </a:lnTo>
                  <a:lnTo>
                    <a:pt x="2121" y="1660"/>
                  </a:lnTo>
                  <a:lnTo>
                    <a:pt x="2114" y="1654"/>
                  </a:lnTo>
                  <a:lnTo>
                    <a:pt x="2100" y="1638"/>
                  </a:lnTo>
                  <a:lnTo>
                    <a:pt x="2134" y="1636"/>
                  </a:lnTo>
                  <a:lnTo>
                    <a:pt x="2172" y="1664"/>
                  </a:lnTo>
                  <a:lnTo>
                    <a:pt x="2182" y="1679"/>
                  </a:lnTo>
                  <a:lnTo>
                    <a:pt x="2193" y="1692"/>
                  </a:lnTo>
                  <a:lnTo>
                    <a:pt x="2204" y="1715"/>
                  </a:lnTo>
                  <a:lnTo>
                    <a:pt x="2204" y="1733"/>
                  </a:lnTo>
                  <a:lnTo>
                    <a:pt x="2233" y="1740"/>
                  </a:lnTo>
                  <a:lnTo>
                    <a:pt x="2245" y="1750"/>
                  </a:lnTo>
                  <a:lnTo>
                    <a:pt x="2255" y="1749"/>
                  </a:lnTo>
                  <a:lnTo>
                    <a:pt x="2241" y="1722"/>
                  </a:lnTo>
                  <a:lnTo>
                    <a:pt x="2255" y="1715"/>
                  </a:lnTo>
                  <a:lnTo>
                    <a:pt x="2270" y="1739"/>
                  </a:lnTo>
                  <a:lnTo>
                    <a:pt x="2281" y="1753"/>
                  </a:lnTo>
                  <a:lnTo>
                    <a:pt x="2302" y="1740"/>
                  </a:lnTo>
                  <a:lnTo>
                    <a:pt x="2302" y="1701"/>
                  </a:lnTo>
                  <a:lnTo>
                    <a:pt x="2302" y="1679"/>
                  </a:lnTo>
                  <a:lnTo>
                    <a:pt x="2302" y="1661"/>
                  </a:lnTo>
                  <a:lnTo>
                    <a:pt x="2294" y="1618"/>
                  </a:lnTo>
                  <a:lnTo>
                    <a:pt x="2294" y="1604"/>
                  </a:lnTo>
                  <a:lnTo>
                    <a:pt x="2269" y="1588"/>
                  </a:lnTo>
                  <a:lnTo>
                    <a:pt x="2212" y="1567"/>
                  </a:lnTo>
                  <a:lnTo>
                    <a:pt x="2182" y="1564"/>
                  </a:lnTo>
                  <a:lnTo>
                    <a:pt x="2152" y="1561"/>
                  </a:lnTo>
                  <a:lnTo>
                    <a:pt x="2107" y="1495"/>
                  </a:lnTo>
                  <a:lnTo>
                    <a:pt x="2033" y="1420"/>
                  </a:lnTo>
                  <a:lnTo>
                    <a:pt x="1996" y="1377"/>
                  </a:lnTo>
                  <a:lnTo>
                    <a:pt x="1944" y="1327"/>
                  </a:lnTo>
                  <a:lnTo>
                    <a:pt x="1893" y="1288"/>
                  </a:lnTo>
                  <a:lnTo>
                    <a:pt x="1851" y="1271"/>
                  </a:lnTo>
                  <a:lnTo>
                    <a:pt x="1826" y="1285"/>
                  </a:lnTo>
                  <a:lnTo>
                    <a:pt x="1806" y="1307"/>
                  </a:lnTo>
                  <a:lnTo>
                    <a:pt x="1786" y="1354"/>
                  </a:lnTo>
                  <a:lnTo>
                    <a:pt x="1758" y="1379"/>
                  </a:lnTo>
                  <a:lnTo>
                    <a:pt x="1707" y="1323"/>
                  </a:lnTo>
                  <a:lnTo>
                    <a:pt x="1645" y="1282"/>
                  </a:lnTo>
                  <a:lnTo>
                    <a:pt x="1631" y="1263"/>
                  </a:lnTo>
                  <a:lnTo>
                    <a:pt x="1631" y="1246"/>
                  </a:lnTo>
                  <a:lnTo>
                    <a:pt x="1593" y="1248"/>
                  </a:lnTo>
                  <a:lnTo>
                    <a:pt x="1585" y="1274"/>
                  </a:lnTo>
                  <a:lnTo>
                    <a:pt x="1540" y="1274"/>
                  </a:lnTo>
                  <a:lnTo>
                    <a:pt x="1524" y="1248"/>
                  </a:lnTo>
                  <a:lnTo>
                    <a:pt x="1461" y="755"/>
                  </a:lnTo>
                  <a:lnTo>
                    <a:pt x="1404" y="343"/>
                  </a:lnTo>
                  <a:lnTo>
                    <a:pt x="1384" y="183"/>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26" name="Freeform 60">
              <a:extLst>
                <a:ext uri="{FF2B5EF4-FFF2-40B4-BE49-F238E27FC236}">
                  <a16:creationId xmlns:a16="http://schemas.microsoft.com/office/drawing/2014/main" id="{3B0A8FA4-B9CF-4FAD-E068-CEA8A78F517C}"/>
                </a:ext>
              </a:extLst>
            </p:cNvPr>
            <p:cNvSpPr>
              <a:spLocks/>
            </p:cNvSpPr>
            <p:nvPr/>
          </p:nvSpPr>
          <p:spPr bwMode="auto">
            <a:xfrm>
              <a:off x="4653143" y="5367343"/>
              <a:ext cx="128960" cy="166173"/>
            </a:xfrm>
            <a:custGeom>
              <a:avLst/>
              <a:gdLst/>
              <a:ahLst/>
              <a:cxnLst>
                <a:cxn ang="0">
                  <a:pos x="0" y="236"/>
                </a:cxn>
                <a:cxn ang="0">
                  <a:pos x="44" y="236"/>
                </a:cxn>
                <a:cxn ang="0">
                  <a:pos x="51" y="215"/>
                </a:cxn>
                <a:cxn ang="0">
                  <a:pos x="51" y="207"/>
                </a:cxn>
                <a:cxn ang="0">
                  <a:pos x="61" y="189"/>
                </a:cxn>
                <a:cxn ang="0">
                  <a:pos x="76" y="169"/>
                </a:cxn>
                <a:cxn ang="0">
                  <a:pos x="82" y="160"/>
                </a:cxn>
                <a:cxn ang="0">
                  <a:pos x="85" y="155"/>
                </a:cxn>
                <a:cxn ang="0">
                  <a:pos x="98" y="176"/>
                </a:cxn>
                <a:cxn ang="0">
                  <a:pos x="112" y="165"/>
                </a:cxn>
                <a:cxn ang="0">
                  <a:pos x="112" y="160"/>
                </a:cxn>
                <a:cxn ang="0">
                  <a:pos x="112" y="143"/>
                </a:cxn>
                <a:cxn ang="0">
                  <a:pos x="125" y="132"/>
                </a:cxn>
                <a:cxn ang="0">
                  <a:pos x="129" y="132"/>
                </a:cxn>
                <a:cxn ang="0">
                  <a:pos x="146" y="125"/>
                </a:cxn>
                <a:cxn ang="0">
                  <a:pos x="154" y="125"/>
                </a:cxn>
                <a:cxn ang="0">
                  <a:pos x="165" y="117"/>
                </a:cxn>
                <a:cxn ang="0">
                  <a:pos x="165" y="108"/>
                </a:cxn>
                <a:cxn ang="0">
                  <a:pos x="147" y="79"/>
                </a:cxn>
                <a:cxn ang="0">
                  <a:pos x="140" y="79"/>
                </a:cxn>
                <a:cxn ang="0">
                  <a:pos x="136" y="79"/>
                </a:cxn>
                <a:cxn ang="0">
                  <a:pos x="136" y="64"/>
                </a:cxn>
                <a:cxn ang="0">
                  <a:pos x="137" y="58"/>
                </a:cxn>
                <a:cxn ang="0">
                  <a:pos x="157" y="44"/>
                </a:cxn>
                <a:cxn ang="0">
                  <a:pos x="165" y="44"/>
                </a:cxn>
                <a:cxn ang="0">
                  <a:pos x="191" y="39"/>
                </a:cxn>
                <a:cxn ang="0">
                  <a:pos x="161" y="14"/>
                </a:cxn>
                <a:cxn ang="0">
                  <a:pos x="143" y="0"/>
                </a:cxn>
                <a:cxn ang="0">
                  <a:pos x="123" y="14"/>
                </a:cxn>
                <a:cxn ang="0">
                  <a:pos x="104" y="35"/>
                </a:cxn>
                <a:cxn ang="0">
                  <a:pos x="105" y="44"/>
                </a:cxn>
                <a:cxn ang="0">
                  <a:pos x="111" y="60"/>
                </a:cxn>
                <a:cxn ang="0">
                  <a:pos x="112" y="69"/>
                </a:cxn>
                <a:cxn ang="0">
                  <a:pos x="112" y="76"/>
                </a:cxn>
                <a:cxn ang="0">
                  <a:pos x="105" y="83"/>
                </a:cxn>
                <a:cxn ang="0">
                  <a:pos x="96" y="87"/>
                </a:cxn>
                <a:cxn ang="0">
                  <a:pos x="78" y="76"/>
                </a:cxn>
                <a:cxn ang="0">
                  <a:pos x="61" y="79"/>
                </a:cxn>
                <a:cxn ang="0">
                  <a:pos x="72" y="99"/>
                </a:cxn>
                <a:cxn ang="0">
                  <a:pos x="76" y="118"/>
                </a:cxn>
                <a:cxn ang="0">
                  <a:pos x="75" y="139"/>
                </a:cxn>
                <a:cxn ang="0">
                  <a:pos x="65" y="118"/>
                </a:cxn>
                <a:cxn ang="0">
                  <a:pos x="51" y="103"/>
                </a:cxn>
                <a:cxn ang="0">
                  <a:pos x="43" y="99"/>
                </a:cxn>
                <a:cxn ang="0">
                  <a:pos x="28" y="110"/>
                </a:cxn>
                <a:cxn ang="0">
                  <a:pos x="25" y="118"/>
                </a:cxn>
                <a:cxn ang="0">
                  <a:pos x="11" y="129"/>
                </a:cxn>
                <a:cxn ang="0">
                  <a:pos x="14" y="164"/>
                </a:cxn>
                <a:cxn ang="0">
                  <a:pos x="19" y="169"/>
                </a:cxn>
                <a:cxn ang="0">
                  <a:pos x="26" y="176"/>
                </a:cxn>
                <a:cxn ang="0">
                  <a:pos x="33" y="182"/>
                </a:cxn>
                <a:cxn ang="0">
                  <a:pos x="43" y="186"/>
                </a:cxn>
                <a:cxn ang="0">
                  <a:pos x="44" y="200"/>
                </a:cxn>
                <a:cxn ang="0">
                  <a:pos x="42" y="214"/>
                </a:cxn>
                <a:cxn ang="0">
                  <a:pos x="35" y="223"/>
                </a:cxn>
                <a:cxn ang="0">
                  <a:pos x="0" y="236"/>
                </a:cxn>
              </a:cxnLst>
              <a:rect l="0" t="0" r="r" b="b"/>
              <a:pathLst>
                <a:path w="191" h="236">
                  <a:moveTo>
                    <a:pt x="0" y="236"/>
                  </a:moveTo>
                  <a:lnTo>
                    <a:pt x="44" y="236"/>
                  </a:lnTo>
                  <a:lnTo>
                    <a:pt x="51" y="215"/>
                  </a:lnTo>
                  <a:lnTo>
                    <a:pt x="51" y="207"/>
                  </a:lnTo>
                  <a:lnTo>
                    <a:pt x="61" y="189"/>
                  </a:lnTo>
                  <a:lnTo>
                    <a:pt x="76" y="169"/>
                  </a:lnTo>
                  <a:lnTo>
                    <a:pt x="82" y="160"/>
                  </a:lnTo>
                  <a:lnTo>
                    <a:pt x="85" y="155"/>
                  </a:lnTo>
                  <a:lnTo>
                    <a:pt x="98" y="176"/>
                  </a:lnTo>
                  <a:lnTo>
                    <a:pt x="112" y="165"/>
                  </a:lnTo>
                  <a:lnTo>
                    <a:pt x="112" y="160"/>
                  </a:lnTo>
                  <a:lnTo>
                    <a:pt x="112" y="143"/>
                  </a:lnTo>
                  <a:lnTo>
                    <a:pt x="125" y="132"/>
                  </a:lnTo>
                  <a:lnTo>
                    <a:pt x="129" y="132"/>
                  </a:lnTo>
                  <a:lnTo>
                    <a:pt x="146" y="125"/>
                  </a:lnTo>
                  <a:lnTo>
                    <a:pt x="154" y="125"/>
                  </a:lnTo>
                  <a:lnTo>
                    <a:pt x="165" y="117"/>
                  </a:lnTo>
                  <a:lnTo>
                    <a:pt x="165" y="108"/>
                  </a:lnTo>
                  <a:lnTo>
                    <a:pt x="147" y="79"/>
                  </a:lnTo>
                  <a:lnTo>
                    <a:pt x="140" y="79"/>
                  </a:lnTo>
                  <a:lnTo>
                    <a:pt x="136" y="79"/>
                  </a:lnTo>
                  <a:lnTo>
                    <a:pt x="136" y="64"/>
                  </a:lnTo>
                  <a:lnTo>
                    <a:pt x="137" y="58"/>
                  </a:lnTo>
                  <a:lnTo>
                    <a:pt x="157" y="44"/>
                  </a:lnTo>
                  <a:lnTo>
                    <a:pt x="165" y="44"/>
                  </a:lnTo>
                  <a:lnTo>
                    <a:pt x="191" y="39"/>
                  </a:lnTo>
                  <a:lnTo>
                    <a:pt x="161" y="14"/>
                  </a:lnTo>
                  <a:lnTo>
                    <a:pt x="143" y="0"/>
                  </a:lnTo>
                  <a:lnTo>
                    <a:pt x="123" y="14"/>
                  </a:lnTo>
                  <a:lnTo>
                    <a:pt x="104" y="35"/>
                  </a:lnTo>
                  <a:lnTo>
                    <a:pt x="105" y="44"/>
                  </a:lnTo>
                  <a:lnTo>
                    <a:pt x="111" y="60"/>
                  </a:lnTo>
                  <a:lnTo>
                    <a:pt x="112" y="69"/>
                  </a:lnTo>
                  <a:lnTo>
                    <a:pt x="112" y="76"/>
                  </a:lnTo>
                  <a:lnTo>
                    <a:pt x="105" y="83"/>
                  </a:lnTo>
                  <a:lnTo>
                    <a:pt x="96" y="87"/>
                  </a:lnTo>
                  <a:lnTo>
                    <a:pt x="78" y="76"/>
                  </a:lnTo>
                  <a:lnTo>
                    <a:pt x="61" y="79"/>
                  </a:lnTo>
                  <a:lnTo>
                    <a:pt x="72" y="99"/>
                  </a:lnTo>
                  <a:lnTo>
                    <a:pt x="76" y="118"/>
                  </a:lnTo>
                  <a:lnTo>
                    <a:pt x="75" y="139"/>
                  </a:lnTo>
                  <a:lnTo>
                    <a:pt x="65" y="118"/>
                  </a:lnTo>
                  <a:lnTo>
                    <a:pt x="51" y="103"/>
                  </a:lnTo>
                  <a:lnTo>
                    <a:pt x="43" y="99"/>
                  </a:lnTo>
                  <a:lnTo>
                    <a:pt x="28" y="110"/>
                  </a:lnTo>
                  <a:lnTo>
                    <a:pt x="25" y="118"/>
                  </a:lnTo>
                  <a:lnTo>
                    <a:pt x="11" y="129"/>
                  </a:lnTo>
                  <a:lnTo>
                    <a:pt x="14" y="164"/>
                  </a:lnTo>
                  <a:lnTo>
                    <a:pt x="19" y="169"/>
                  </a:lnTo>
                  <a:lnTo>
                    <a:pt x="26" y="176"/>
                  </a:lnTo>
                  <a:lnTo>
                    <a:pt x="33" y="182"/>
                  </a:lnTo>
                  <a:lnTo>
                    <a:pt x="43" y="186"/>
                  </a:lnTo>
                  <a:lnTo>
                    <a:pt x="44" y="200"/>
                  </a:lnTo>
                  <a:lnTo>
                    <a:pt x="42" y="214"/>
                  </a:lnTo>
                  <a:lnTo>
                    <a:pt x="35" y="223"/>
                  </a:lnTo>
                  <a:lnTo>
                    <a:pt x="0" y="236"/>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27" name="Freeform 61">
              <a:extLst>
                <a:ext uri="{FF2B5EF4-FFF2-40B4-BE49-F238E27FC236}">
                  <a16:creationId xmlns:a16="http://schemas.microsoft.com/office/drawing/2014/main" id="{92B8B967-7591-F1DB-D3FC-8964112B2D17}"/>
                </a:ext>
              </a:extLst>
            </p:cNvPr>
            <p:cNvSpPr>
              <a:spLocks/>
            </p:cNvSpPr>
            <p:nvPr/>
          </p:nvSpPr>
          <p:spPr bwMode="auto">
            <a:xfrm>
              <a:off x="4191709" y="5129652"/>
              <a:ext cx="58434" cy="50483"/>
            </a:xfrm>
            <a:custGeom>
              <a:avLst/>
              <a:gdLst/>
              <a:ahLst/>
              <a:cxnLst>
                <a:cxn ang="0">
                  <a:pos x="0" y="29"/>
                </a:cxn>
                <a:cxn ang="0">
                  <a:pos x="24" y="52"/>
                </a:cxn>
                <a:cxn ang="0">
                  <a:pos x="49" y="70"/>
                </a:cxn>
                <a:cxn ang="0">
                  <a:pos x="64" y="70"/>
                </a:cxn>
                <a:cxn ang="0">
                  <a:pos x="78" y="70"/>
                </a:cxn>
                <a:cxn ang="0">
                  <a:pos x="86" y="50"/>
                </a:cxn>
                <a:cxn ang="0">
                  <a:pos x="86" y="39"/>
                </a:cxn>
                <a:cxn ang="0">
                  <a:pos x="67" y="0"/>
                </a:cxn>
                <a:cxn ang="0">
                  <a:pos x="57" y="0"/>
                </a:cxn>
                <a:cxn ang="0">
                  <a:pos x="43" y="11"/>
                </a:cxn>
                <a:cxn ang="0">
                  <a:pos x="24" y="11"/>
                </a:cxn>
                <a:cxn ang="0">
                  <a:pos x="0" y="29"/>
                </a:cxn>
              </a:cxnLst>
              <a:rect l="0" t="0" r="r" b="b"/>
              <a:pathLst>
                <a:path w="86" h="70">
                  <a:moveTo>
                    <a:pt x="0" y="29"/>
                  </a:moveTo>
                  <a:lnTo>
                    <a:pt x="24" y="52"/>
                  </a:lnTo>
                  <a:lnTo>
                    <a:pt x="49" y="70"/>
                  </a:lnTo>
                  <a:lnTo>
                    <a:pt x="64" y="70"/>
                  </a:lnTo>
                  <a:lnTo>
                    <a:pt x="78" y="70"/>
                  </a:lnTo>
                  <a:lnTo>
                    <a:pt x="86" y="50"/>
                  </a:lnTo>
                  <a:lnTo>
                    <a:pt x="86" y="39"/>
                  </a:lnTo>
                  <a:lnTo>
                    <a:pt x="67" y="0"/>
                  </a:lnTo>
                  <a:lnTo>
                    <a:pt x="57" y="0"/>
                  </a:lnTo>
                  <a:lnTo>
                    <a:pt x="43" y="11"/>
                  </a:lnTo>
                  <a:lnTo>
                    <a:pt x="24" y="11"/>
                  </a:lnTo>
                  <a:lnTo>
                    <a:pt x="0" y="29"/>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28" name="Freeform 62">
              <a:extLst>
                <a:ext uri="{FF2B5EF4-FFF2-40B4-BE49-F238E27FC236}">
                  <a16:creationId xmlns:a16="http://schemas.microsoft.com/office/drawing/2014/main" id="{08AC7026-E8B8-44C8-4AE5-27D3D73FD24E}"/>
                </a:ext>
              </a:extLst>
            </p:cNvPr>
            <p:cNvSpPr>
              <a:spLocks/>
            </p:cNvSpPr>
            <p:nvPr/>
          </p:nvSpPr>
          <p:spPr bwMode="auto">
            <a:xfrm>
              <a:off x="4115139" y="4803614"/>
              <a:ext cx="92689" cy="90448"/>
            </a:xfrm>
            <a:custGeom>
              <a:avLst/>
              <a:gdLst/>
              <a:ahLst/>
              <a:cxnLst>
                <a:cxn ang="0">
                  <a:pos x="101" y="118"/>
                </a:cxn>
                <a:cxn ang="0">
                  <a:pos x="126" y="118"/>
                </a:cxn>
                <a:cxn ang="0">
                  <a:pos x="139" y="118"/>
                </a:cxn>
                <a:cxn ang="0">
                  <a:pos x="119" y="85"/>
                </a:cxn>
                <a:cxn ang="0">
                  <a:pos x="101" y="67"/>
                </a:cxn>
                <a:cxn ang="0">
                  <a:pos x="87" y="55"/>
                </a:cxn>
                <a:cxn ang="0">
                  <a:pos x="87" y="43"/>
                </a:cxn>
                <a:cxn ang="0">
                  <a:pos x="77" y="35"/>
                </a:cxn>
                <a:cxn ang="0">
                  <a:pos x="51" y="35"/>
                </a:cxn>
                <a:cxn ang="0">
                  <a:pos x="26" y="26"/>
                </a:cxn>
                <a:cxn ang="0">
                  <a:pos x="19" y="17"/>
                </a:cxn>
                <a:cxn ang="0">
                  <a:pos x="14" y="0"/>
                </a:cxn>
                <a:cxn ang="0">
                  <a:pos x="1" y="18"/>
                </a:cxn>
                <a:cxn ang="0">
                  <a:pos x="1" y="18"/>
                </a:cxn>
                <a:cxn ang="0">
                  <a:pos x="0" y="26"/>
                </a:cxn>
                <a:cxn ang="0">
                  <a:pos x="0" y="32"/>
                </a:cxn>
                <a:cxn ang="0">
                  <a:pos x="1" y="35"/>
                </a:cxn>
                <a:cxn ang="0">
                  <a:pos x="1" y="35"/>
                </a:cxn>
                <a:cxn ang="0">
                  <a:pos x="4" y="40"/>
                </a:cxn>
                <a:cxn ang="0">
                  <a:pos x="5" y="47"/>
                </a:cxn>
                <a:cxn ang="0">
                  <a:pos x="5" y="47"/>
                </a:cxn>
                <a:cxn ang="0">
                  <a:pos x="8" y="54"/>
                </a:cxn>
                <a:cxn ang="0">
                  <a:pos x="8" y="54"/>
                </a:cxn>
                <a:cxn ang="0">
                  <a:pos x="9" y="57"/>
                </a:cxn>
                <a:cxn ang="0">
                  <a:pos x="9" y="57"/>
                </a:cxn>
                <a:cxn ang="0">
                  <a:pos x="5" y="58"/>
                </a:cxn>
                <a:cxn ang="0">
                  <a:pos x="5" y="58"/>
                </a:cxn>
                <a:cxn ang="0">
                  <a:pos x="7" y="58"/>
                </a:cxn>
                <a:cxn ang="0">
                  <a:pos x="14" y="60"/>
                </a:cxn>
                <a:cxn ang="0">
                  <a:pos x="14" y="60"/>
                </a:cxn>
                <a:cxn ang="0">
                  <a:pos x="29" y="61"/>
                </a:cxn>
                <a:cxn ang="0">
                  <a:pos x="29" y="61"/>
                </a:cxn>
                <a:cxn ang="0">
                  <a:pos x="30" y="60"/>
                </a:cxn>
                <a:cxn ang="0">
                  <a:pos x="30" y="60"/>
                </a:cxn>
                <a:cxn ang="0">
                  <a:pos x="33" y="60"/>
                </a:cxn>
                <a:cxn ang="0">
                  <a:pos x="33" y="60"/>
                </a:cxn>
                <a:cxn ang="0">
                  <a:pos x="44" y="62"/>
                </a:cxn>
                <a:cxn ang="0">
                  <a:pos x="50" y="62"/>
                </a:cxn>
                <a:cxn ang="0">
                  <a:pos x="53" y="62"/>
                </a:cxn>
                <a:cxn ang="0">
                  <a:pos x="61" y="69"/>
                </a:cxn>
                <a:cxn ang="0">
                  <a:pos x="66" y="79"/>
                </a:cxn>
                <a:cxn ang="0">
                  <a:pos x="75" y="108"/>
                </a:cxn>
                <a:cxn ang="0">
                  <a:pos x="93" y="128"/>
                </a:cxn>
                <a:cxn ang="0">
                  <a:pos x="101" y="118"/>
                </a:cxn>
              </a:cxnLst>
              <a:rect l="0" t="0" r="r" b="b"/>
              <a:pathLst>
                <a:path w="139" h="128">
                  <a:moveTo>
                    <a:pt x="101" y="118"/>
                  </a:moveTo>
                  <a:lnTo>
                    <a:pt x="126" y="118"/>
                  </a:lnTo>
                  <a:lnTo>
                    <a:pt x="139" y="118"/>
                  </a:lnTo>
                  <a:lnTo>
                    <a:pt x="119" y="85"/>
                  </a:lnTo>
                  <a:lnTo>
                    <a:pt x="101" y="67"/>
                  </a:lnTo>
                  <a:lnTo>
                    <a:pt x="87" y="55"/>
                  </a:lnTo>
                  <a:lnTo>
                    <a:pt x="87" y="43"/>
                  </a:lnTo>
                  <a:lnTo>
                    <a:pt x="77" y="35"/>
                  </a:lnTo>
                  <a:lnTo>
                    <a:pt x="51" y="35"/>
                  </a:lnTo>
                  <a:lnTo>
                    <a:pt x="26" y="26"/>
                  </a:lnTo>
                  <a:lnTo>
                    <a:pt x="19" y="17"/>
                  </a:lnTo>
                  <a:lnTo>
                    <a:pt x="14" y="0"/>
                  </a:lnTo>
                  <a:lnTo>
                    <a:pt x="1" y="18"/>
                  </a:lnTo>
                  <a:lnTo>
                    <a:pt x="1" y="18"/>
                  </a:lnTo>
                  <a:lnTo>
                    <a:pt x="0" y="26"/>
                  </a:lnTo>
                  <a:lnTo>
                    <a:pt x="0" y="32"/>
                  </a:lnTo>
                  <a:lnTo>
                    <a:pt x="1" y="35"/>
                  </a:lnTo>
                  <a:lnTo>
                    <a:pt x="1" y="35"/>
                  </a:lnTo>
                  <a:lnTo>
                    <a:pt x="4" y="40"/>
                  </a:lnTo>
                  <a:lnTo>
                    <a:pt x="5" y="47"/>
                  </a:lnTo>
                  <a:lnTo>
                    <a:pt x="5" y="47"/>
                  </a:lnTo>
                  <a:lnTo>
                    <a:pt x="8" y="54"/>
                  </a:lnTo>
                  <a:lnTo>
                    <a:pt x="8" y="54"/>
                  </a:lnTo>
                  <a:lnTo>
                    <a:pt x="9" y="57"/>
                  </a:lnTo>
                  <a:lnTo>
                    <a:pt x="9" y="57"/>
                  </a:lnTo>
                  <a:lnTo>
                    <a:pt x="5" y="58"/>
                  </a:lnTo>
                  <a:lnTo>
                    <a:pt x="5" y="58"/>
                  </a:lnTo>
                  <a:lnTo>
                    <a:pt x="7" y="58"/>
                  </a:lnTo>
                  <a:lnTo>
                    <a:pt x="14" y="60"/>
                  </a:lnTo>
                  <a:lnTo>
                    <a:pt x="14" y="60"/>
                  </a:lnTo>
                  <a:lnTo>
                    <a:pt x="29" y="61"/>
                  </a:lnTo>
                  <a:lnTo>
                    <a:pt x="29" y="61"/>
                  </a:lnTo>
                  <a:lnTo>
                    <a:pt x="30" y="60"/>
                  </a:lnTo>
                  <a:lnTo>
                    <a:pt x="30" y="60"/>
                  </a:lnTo>
                  <a:lnTo>
                    <a:pt x="33" y="60"/>
                  </a:lnTo>
                  <a:lnTo>
                    <a:pt x="33" y="60"/>
                  </a:lnTo>
                  <a:lnTo>
                    <a:pt x="44" y="62"/>
                  </a:lnTo>
                  <a:lnTo>
                    <a:pt x="50" y="62"/>
                  </a:lnTo>
                  <a:lnTo>
                    <a:pt x="53" y="62"/>
                  </a:lnTo>
                  <a:lnTo>
                    <a:pt x="61" y="69"/>
                  </a:lnTo>
                  <a:lnTo>
                    <a:pt x="66" y="79"/>
                  </a:lnTo>
                  <a:lnTo>
                    <a:pt x="75" y="108"/>
                  </a:lnTo>
                  <a:lnTo>
                    <a:pt x="93" y="128"/>
                  </a:lnTo>
                  <a:lnTo>
                    <a:pt x="101" y="118"/>
                  </a:lnTo>
                  <a:close/>
                </a:path>
              </a:pathLst>
            </a:custGeom>
            <a:solidFill>
              <a:srgbClr val="D9D9D9"/>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29" name="Freeform 63">
              <a:extLst>
                <a:ext uri="{FF2B5EF4-FFF2-40B4-BE49-F238E27FC236}">
                  <a16:creationId xmlns:a16="http://schemas.microsoft.com/office/drawing/2014/main" id="{72F177DF-1780-2DA0-E17A-76926933B347}"/>
                </a:ext>
              </a:extLst>
            </p:cNvPr>
            <p:cNvSpPr>
              <a:spLocks/>
            </p:cNvSpPr>
            <p:nvPr/>
          </p:nvSpPr>
          <p:spPr bwMode="auto">
            <a:xfrm>
              <a:off x="5972962" y="4929821"/>
              <a:ext cx="80600" cy="65206"/>
            </a:xfrm>
            <a:custGeom>
              <a:avLst/>
              <a:gdLst/>
              <a:ahLst/>
              <a:cxnLst>
                <a:cxn ang="0">
                  <a:pos x="0" y="56"/>
                </a:cxn>
                <a:cxn ang="0">
                  <a:pos x="26" y="73"/>
                </a:cxn>
                <a:cxn ang="0">
                  <a:pos x="34" y="73"/>
                </a:cxn>
                <a:cxn ang="0">
                  <a:pos x="59" y="92"/>
                </a:cxn>
                <a:cxn ang="0">
                  <a:pos x="70" y="92"/>
                </a:cxn>
                <a:cxn ang="0">
                  <a:pos x="83" y="92"/>
                </a:cxn>
                <a:cxn ang="0">
                  <a:pos x="98" y="92"/>
                </a:cxn>
                <a:cxn ang="0">
                  <a:pos x="109" y="74"/>
                </a:cxn>
                <a:cxn ang="0">
                  <a:pos x="109" y="66"/>
                </a:cxn>
                <a:cxn ang="0">
                  <a:pos x="120" y="56"/>
                </a:cxn>
                <a:cxn ang="0">
                  <a:pos x="120" y="36"/>
                </a:cxn>
                <a:cxn ang="0">
                  <a:pos x="120" y="30"/>
                </a:cxn>
                <a:cxn ang="0">
                  <a:pos x="102" y="0"/>
                </a:cxn>
                <a:cxn ang="0">
                  <a:pos x="83" y="0"/>
                </a:cxn>
                <a:cxn ang="0">
                  <a:pos x="44" y="0"/>
                </a:cxn>
                <a:cxn ang="0">
                  <a:pos x="29" y="0"/>
                </a:cxn>
                <a:cxn ang="0">
                  <a:pos x="0" y="14"/>
                </a:cxn>
                <a:cxn ang="0">
                  <a:pos x="0" y="25"/>
                </a:cxn>
                <a:cxn ang="0">
                  <a:pos x="0" y="56"/>
                </a:cxn>
              </a:cxnLst>
              <a:rect l="0" t="0" r="r" b="b"/>
              <a:pathLst>
                <a:path w="120" h="92">
                  <a:moveTo>
                    <a:pt x="0" y="56"/>
                  </a:moveTo>
                  <a:lnTo>
                    <a:pt x="26" y="73"/>
                  </a:lnTo>
                  <a:lnTo>
                    <a:pt x="34" y="73"/>
                  </a:lnTo>
                  <a:lnTo>
                    <a:pt x="59" y="92"/>
                  </a:lnTo>
                  <a:lnTo>
                    <a:pt x="70" y="92"/>
                  </a:lnTo>
                  <a:lnTo>
                    <a:pt x="83" y="92"/>
                  </a:lnTo>
                  <a:lnTo>
                    <a:pt x="98" y="92"/>
                  </a:lnTo>
                  <a:lnTo>
                    <a:pt x="109" y="74"/>
                  </a:lnTo>
                  <a:lnTo>
                    <a:pt x="109" y="66"/>
                  </a:lnTo>
                  <a:lnTo>
                    <a:pt x="120" y="56"/>
                  </a:lnTo>
                  <a:lnTo>
                    <a:pt x="120" y="36"/>
                  </a:lnTo>
                  <a:lnTo>
                    <a:pt x="120" y="30"/>
                  </a:lnTo>
                  <a:lnTo>
                    <a:pt x="102" y="0"/>
                  </a:lnTo>
                  <a:lnTo>
                    <a:pt x="83" y="0"/>
                  </a:lnTo>
                  <a:lnTo>
                    <a:pt x="44" y="0"/>
                  </a:lnTo>
                  <a:lnTo>
                    <a:pt x="29" y="0"/>
                  </a:lnTo>
                  <a:lnTo>
                    <a:pt x="0" y="14"/>
                  </a:lnTo>
                  <a:lnTo>
                    <a:pt x="0" y="25"/>
                  </a:lnTo>
                  <a:lnTo>
                    <a:pt x="0" y="56"/>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30" name="Freeform 64">
              <a:extLst>
                <a:ext uri="{FF2B5EF4-FFF2-40B4-BE49-F238E27FC236}">
                  <a16:creationId xmlns:a16="http://schemas.microsoft.com/office/drawing/2014/main" id="{0014834A-DDFF-1995-CA34-E3B49808019B}"/>
                </a:ext>
              </a:extLst>
            </p:cNvPr>
            <p:cNvSpPr>
              <a:spLocks/>
            </p:cNvSpPr>
            <p:nvPr/>
          </p:nvSpPr>
          <p:spPr bwMode="auto">
            <a:xfrm>
              <a:off x="5866169" y="4967684"/>
              <a:ext cx="28209" cy="46276"/>
            </a:xfrm>
            <a:custGeom>
              <a:avLst/>
              <a:gdLst/>
              <a:ahLst/>
              <a:cxnLst>
                <a:cxn ang="0">
                  <a:pos x="25" y="68"/>
                </a:cxn>
                <a:cxn ang="0">
                  <a:pos x="25" y="51"/>
                </a:cxn>
                <a:cxn ang="0">
                  <a:pos x="33" y="39"/>
                </a:cxn>
                <a:cxn ang="0">
                  <a:pos x="44" y="27"/>
                </a:cxn>
                <a:cxn ang="0">
                  <a:pos x="44" y="13"/>
                </a:cxn>
                <a:cxn ang="0">
                  <a:pos x="44" y="0"/>
                </a:cxn>
                <a:cxn ang="0">
                  <a:pos x="25" y="14"/>
                </a:cxn>
                <a:cxn ang="0">
                  <a:pos x="0" y="39"/>
                </a:cxn>
                <a:cxn ang="0">
                  <a:pos x="0" y="51"/>
                </a:cxn>
                <a:cxn ang="0">
                  <a:pos x="0" y="63"/>
                </a:cxn>
                <a:cxn ang="0">
                  <a:pos x="25" y="68"/>
                </a:cxn>
              </a:cxnLst>
              <a:rect l="0" t="0" r="r" b="b"/>
              <a:pathLst>
                <a:path w="44" h="68">
                  <a:moveTo>
                    <a:pt x="25" y="68"/>
                  </a:moveTo>
                  <a:lnTo>
                    <a:pt x="25" y="51"/>
                  </a:lnTo>
                  <a:lnTo>
                    <a:pt x="33" y="39"/>
                  </a:lnTo>
                  <a:lnTo>
                    <a:pt x="44" y="27"/>
                  </a:lnTo>
                  <a:lnTo>
                    <a:pt x="44" y="13"/>
                  </a:lnTo>
                  <a:lnTo>
                    <a:pt x="44" y="0"/>
                  </a:lnTo>
                  <a:lnTo>
                    <a:pt x="25" y="14"/>
                  </a:lnTo>
                  <a:lnTo>
                    <a:pt x="0" y="39"/>
                  </a:lnTo>
                  <a:lnTo>
                    <a:pt x="0" y="51"/>
                  </a:lnTo>
                  <a:lnTo>
                    <a:pt x="0" y="63"/>
                  </a:lnTo>
                  <a:lnTo>
                    <a:pt x="25" y="68"/>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31" name="Freeform 65">
              <a:extLst>
                <a:ext uri="{FF2B5EF4-FFF2-40B4-BE49-F238E27FC236}">
                  <a16:creationId xmlns:a16="http://schemas.microsoft.com/office/drawing/2014/main" id="{E4BFAF4E-B66B-7440-1524-7B0802A8F710}"/>
                </a:ext>
              </a:extLst>
            </p:cNvPr>
            <p:cNvSpPr>
              <a:spLocks/>
            </p:cNvSpPr>
            <p:nvPr/>
          </p:nvSpPr>
          <p:spPr bwMode="auto">
            <a:xfrm>
              <a:off x="6224837" y="5041306"/>
              <a:ext cx="98734" cy="77827"/>
            </a:xfrm>
            <a:custGeom>
              <a:avLst/>
              <a:gdLst/>
              <a:ahLst/>
              <a:cxnLst>
                <a:cxn ang="0">
                  <a:pos x="0" y="21"/>
                </a:cxn>
                <a:cxn ang="0">
                  <a:pos x="17" y="21"/>
                </a:cxn>
                <a:cxn ang="0">
                  <a:pos x="32" y="21"/>
                </a:cxn>
                <a:cxn ang="0">
                  <a:pos x="32" y="8"/>
                </a:cxn>
                <a:cxn ang="0">
                  <a:pos x="54" y="0"/>
                </a:cxn>
                <a:cxn ang="0">
                  <a:pos x="74" y="0"/>
                </a:cxn>
                <a:cxn ang="0">
                  <a:pos x="85" y="0"/>
                </a:cxn>
                <a:cxn ang="0">
                  <a:pos x="96" y="10"/>
                </a:cxn>
                <a:cxn ang="0">
                  <a:pos x="106" y="21"/>
                </a:cxn>
                <a:cxn ang="0">
                  <a:pos x="118" y="44"/>
                </a:cxn>
                <a:cxn ang="0">
                  <a:pos x="136" y="44"/>
                </a:cxn>
                <a:cxn ang="0">
                  <a:pos x="149" y="74"/>
                </a:cxn>
                <a:cxn ang="0">
                  <a:pos x="149" y="96"/>
                </a:cxn>
                <a:cxn ang="0">
                  <a:pos x="149" y="111"/>
                </a:cxn>
                <a:cxn ang="0">
                  <a:pos x="131" y="111"/>
                </a:cxn>
                <a:cxn ang="0">
                  <a:pos x="115" y="94"/>
                </a:cxn>
                <a:cxn ang="0">
                  <a:pos x="101" y="82"/>
                </a:cxn>
                <a:cxn ang="0">
                  <a:pos x="74" y="94"/>
                </a:cxn>
                <a:cxn ang="0">
                  <a:pos x="57" y="103"/>
                </a:cxn>
                <a:cxn ang="0">
                  <a:pos x="38" y="89"/>
                </a:cxn>
                <a:cxn ang="0">
                  <a:pos x="27" y="76"/>
                </a:cxn>
                <a:cxn ang="0">
                  <a:pos x="0" y="56"/>
                </a:cxn>
                <a:cxn ang="0">
                  <a:pos x="0" y="43"/>
                </a:cxn>
                <a:cxn ang="0">
                  <a:pos x="0" y="21"/>
                </a:cxn>
              </a:cxnLst>
              <a:rect l="0" t="0" r="r" b="b"/>
              <a:pathLst>
                <a:path w="149" h="111">
                  <a:moveTo>
                    <a:pt x="0" y="21"/>
                  </a:moveTo>
                  <a:lnTo>
                    <a:pt x="17" y="21"/>
                  </a:lnTo>
                  <a:lnTo>
                    <a:pt x="32" y="21"/>
                  </a:lnTo>
                  <a:lnTo>
                    <a:pt x="32" y="8"/>
                  </a:lnTo>
                  <a:lnTo>
                    <a:pt x="54" y="0"/>
                  </a:lnTo>
                  <a:lnTo>
                    <a:pt x="74" y="0"/>
                  </a:lnTo>
                  <a:lnTo>
                    <a:pt x="85" y="0"/>
                  </a:lnTo>
                  <a:lnTo>
                    <a:pt x="96" y="10"/>
                  </a:lnTo>
                  <a:lnTo>
                    <a:pt x="106" y="21"/>
                  </a:lnTo>
                  <a:lnTo>
                    <a:pt x="118" y="44"/>
                  </a:lnTo>
                  <a:lnTo>
                    <a:pt x="136" y="44"/>
                  </a:lnTo>
                  <a:lnTo>
                    <a:pt x="149" y="74"/>
                  </a:lnTo>
                  <a:lnTo>
                    <a:pt x="149" y="96"/>
                  </a:lnTo>
                  <a:lnTo>
                    <a:pt x="149" y="111"/>
                  </a:lnTo>
                  <a:lnTo>
                    <a:pt x="131" y="111"/>
                  </a:lnTo>
                  <a:lnTo>
                    <a:pt x="115" y="94"/>
                  </a:lnTo>
                  <a:lnTo>
                    <a:pt x="101" y="82"/>
                  </a:lnTo>
                  <a:lnTo>
                    <a:pt x="74" y="94"/>
                  </a:lnTo>
                  <a:lnTo>
                    <a:pt x="57" y="103"/>
                  </a:lnTo>
                  <a:lnTo>
                    <a:pt x="38" y="89"/>
                  </a:lnTo>
                  <a:lnTo>
                    <a:pt x="27" y="76"/>
                  </a:lnTo>
                  <a:lnTo>
                    <a:pt x="0" y="56"/>
                  </a:lnTo>
                  <a:lnTo>
                    <a:pt x="0" y="43"/>
                  </a:lnTo>
                  <a:lnTo>
                    <a:pt x="0" y="21"/>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32" name="Freeform 66">
              <a:extLst>
                <a:ext uri="{FF2B5EF4-FFF2-40B4-BE49-F238E27FC236}">
                  <a16:creationId xmlns:a16="http://schemas.microsoft.com/office/drawing/2014/main" id="{B3BC52E4-6D43-756D-AB85-579C96A0B37D}"/>
                </a:ext>
              </a:extLst>
            </p:cNvPr>
            <p:cNvSpPr>
              <a:spLocks/>
            </p:cNvSpPr>
            <p:nvPr/>
          </p:nvSpPr>
          <p:spPr bwMode="auto">
            <a:xfrm>
              <a:off x="6408201" y="5138065"/>
              <a:ext cx="94704" cy="29448"/>
            </a:xfrm>
            <a:custGeom>
              <a:avLst/>
              <a:gdLst/>
              <a:ahLst/>
              <a:cxnLst>
                <a:cxn ang="0">
                  <a:pos x="22" y="33"/>
                </a:cxn>
                <a:cxn ang="0">
                  <a:pos x="36" y="33"/>
                </a:cxn>
                <a:cxn ang="0">
                  <a:pos x="52" y="33"/>
                </a:cxn>
                <a:cxn ang="0">
                  <a:pos x="62" y="33"/>
                </a:cxn>
                <a:cxn ang="0">
                  <a:pos x="77" y="33"/>
                </a:cxn>
                <a:cxn ang="0">
                  <a:pos x="88" y="33"/>
                </a:cxn>
                <a:cxn ang="0">
                  <a:pos x="99" y="33"/>
                </a:cxn>
                <a:cxn ang="0">
                  <a:pos x="99" y="43"/>
                </a:cxn>
                <a:cxn ang="0">
                  <a:pos x="111" y="38"/>
                </a:cxn>
                <a:cxn ang="0">
                  <a:pos x="140" y="19"/>
                </a:cxn>
                <a:cxn ang="0">
                  <a:pos x="80" y="19"/>
                </a:cxn>
                <a:cxn ang="0">
                  <a:pos x="68" y="0"/>
                </a:cxn>
                <a:cxn ang="0">
                  <a:pos x="47" y="0"/>
                </a:cxn>
                <a:cxn ang="0">
                  <a:pos x="7" y="0"/>
                </a:cxn>
                <a:cxn ang="0">
                  <a:pos x="0" y="0"/>
                </a:cxn>
                <a:cxn ang="0">
                  <a:pos x="0" y="11"/>
                </a:cxn>
                <a:cxn ang="0">
                  <a:pos x="0" y="21"/>
                </a:cxn>
                <a:cxn ang="0">
                  <a:pos x="0" y="29"/>
                </a:cxn>
                <a:cxn ang="0">
                  <a:pos x="22" y="33"/>
                </a:cxn>
              </a:cxnLst>
              <a:rect l="0" t="0" r="r" b="b"/>
              <a:pathLst>
                <a:path w="140" h="43">
                  <a:moveTo>
                    <a:pt x="22" y="33"/>
                  </a:moveTo>
                  <a:lnTo>
                    <a:pt x="36" y="33"/>
                  </a:lnTo>
                  <a:lnTo>
                    <a:pt x="52" y="33"/>
                  </a:lnTo>
                  <a:lnTo>
                    <a:pt x="62" y="33"/>
                  </a:lnTo>
                  <a:lnTo>
                    <a:pt x="77" y="33"/>
                  </a:lnTo>
                  <a:lnTo>
                    <a:pt x="88" y="33"/>
                  </a:lnTo>
                  <a:lnTo>
                    <a:pt x="99" y="33"/>
                  </a:lnTo>
                  <a:lnTo>
                    <a:pt x="99" y="43"/>
                  </a:lnTo>
                  <a:lnTo>
                    <a:pt x="111" y="38"/>
                  </a:lnTo>
                  <a:lnTo>
                    <a:pt x="140" y="19"/>
                  </a:lnTo>
                  <a:lnTo>
                    <a:pt x="80" y="19"/>
                  </a:lnTo>
                  <a:lnTo>
                    <a:pt x="68" y="0"/>
                  </a:lnTo>
                  <a:lnTo>
                    <a:pt x="47" y="0"/>
                  </a:lnTo>
                  <a:lnTo>
                    <a:pt x="7" y="0"/>
                  </a:lnTo>
                  <a:lnTo>
                    <a:pt x="0" y="0"/>
                  </a:lnTo>
                  <a:lnTo>
                    <a:pt x="0" y="11"/>
                  </a:lnTo>
                  <a:lnTo>
                    <a:pt x="0" y="21"/>
                  </a:lnTo>
                  <a:lnTo>
                    <a:pt x="0" y="29"/>
                  </a:lnTo>
                  <a:lnTo>
                    <a:pt x="22" y="33"/>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33" name="Freeform 67">
              <a:extLst>
                <a:ext uri="{FF2B5EF4-FFF2-40B4-BE49-F238E27FC236}">
                  <a16:creationId xmlns:a16="http://schemas.microsoft.com/office/drawing/2014/main" id="{C8C59631-A59F-8440-BAED-541D8FBAF239}"/>
                </a:ext>
              </a:extLst>
            </p:cNvPr>
            <p:cNvSpPr>
              <a:spLocks/>
            </p:cNvSpPr>
            <p:nvPr/>
          </p:nvSpPr>
          <p:spPr bwMode="auto">
            <a:xfrm>
              <a:off x="6446486" y="5186444"/>
              <a:ext cx="32239" cy="39965"/>
            </a:xfrm>
            <a:custGeom>
              <a:avLst/>
              <a:gdLst/>
              <a:ahLst/>
              <a:cxnLst>
                <a:cxn ang="0">
                  <a:pos x="28" y="57"/>
                </a:cxn>
                <a:cxn ang="0">
                  <a:pos x="48" y="43"/>
                </a:cxn>
                <a:cxn ang="0">
                  <a:pos x="48" y="31"/>
                </a:cxn>
                <a:cxn ang="0">
                  <a:pos x="38" y="16"/>
                </a:cxn>
                <a:cxn ang="0">
                  <a:pos x="28" y="0"/>
                </a:cxn>
                <a:cxn ang="0">
                  <a:pos x="13" y="0"/>
                </a:cxn>
                <a:cxn ang="0">
                  <a:pos x="0" y="0"/>
                </a:cxn>
                <a:cxn ang="0">
                  <a:pos x="0" y="7"/>
                </a:cxn>
                <a:cxn ang="0">
                  <a:pos x="0" y="17"/>
                </a:cxn>
                <a:cxn ang="0">
                  <a:pos x="13" y="28"/>
                </a:cxn>
                <a:cxn ang="0">
                  <a:pos x="13" y="48"/>
                </a:cxn>
                <a:cxn ang="0">
                  <a:pos x="28" y="57"/>
                </a:cxn>
              </a:cxnLst>
              <a:rect l="0" t="0" r="r" b="b"/>
              <a:pathLst>
                <a:path w="48" h="57">
                  <a:moveTo>
                    <a:pt x="28" y="57"/>
                  </a:moveTo>
                  <a:lnTo>
                    <a:pt x="48" y="43"/>
                  </a:lnTo>
                  <a:lnTo>
                    <a:pt x="48" y="31"/>
                  </a:lnTo>
                  <a:lnTo>
                    <a:pt x="38" y="16"/>
                  </a:lnTo>
                  <a:lnTo>
                    <a:pt x="28" y="0"/>
                  </a:lnTo>
                  <a:lnTo>
                    <a:pt x="13" y="0"/>
                  </a:lnTo>
                  <a:lnTo>
                    <a:pt x="0" y="0"/>
                  </a:lnTo>
                  <a:lnTo>
                    <a:pt x="0" y="7"/>
                  </a:lnTo>
                  <a:lnTo>
                    <a:pt x="0" y="17"/>
                  </a:lnTo>
                  <a:lnTo>
                    <a:pt x="13" y="28"/>
                  </a:lnTo>
                  <a:lnTo>
                    <a:pt x="13" y="48"/>
                  </a:lnTo>
                  <a:lnTo>
                    <a:pt x="28" y="57"/>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34" name="Freeform 68">
              <a:extLst>
                <a:ext uri="{FF2B5EF4-FFF2-40B4-BE49-F238E27FC236}">
                  <a16:creationId xmlns:a16="http://schemas.microsoft.com/office/drawing/2014/main" id="{E991EF98-641C-3AF6-800A-8188C7A6586B}"/>
                </a:ext>
              </a:extLst>
            </p:cNvPr>
            <p:cNvSpPr>
              <a:spLocks/>
            </p:cNvSpPr>
            <p:nvPr/>
          </p:nvSpPr>
          <p:spPr bwMode="auto">
            <a:xfrm>
              <a:off x="6512980" y="5167513"/>
              <a:ext cx="116870" cy="84138"/>
            </a:xfrm>
            <a:custGeom>
              <a:avLst/>
              <a:gdLst/>
              <a:ahLst/>
              <a:cxnLst>
                <a:cxn ang="0">
                  <a:pos x="68" y="121"/>
                </a:cxn>
                <a:cxn ang="0">
                  <a:pos x="84" y="121"/>
                </a:cxn>
                <a:cxn ang="0">
                  <a:pos x="123" y="121"/>
                </a:cxn>
                <a:cxn ang="0">
                  <a:pos x="123" y="112"/>
                </a:cxn>
                <a:cxn ang="0">
                  <a:pos x="142" y="112"/>
                </a:cxn>
                <a:cxn ang="0">
                  <a:pos x="157" y="112"/>
                </a:cxn>
                <a:cxn ang="0">
                  <a:pos x="175" y="94"/>
                </a:cxn>
                <a:cxn ang="0">
                  <a:pos x="175" y="65"/>
                </a:cxn>
                <a:cxn ang="0">
                  <a:pos x="136" y="43"/>
                </a:cxn>
                <a:cxn ang="0">
                  <a:pos x="111" y="26"/>
                </a:cxn>
                <a:cxn ang="0">
                  <a:pos x="95" y="26"/>
                </a:cxn>
                <a:cxn ang="0">
                  <a:pos x="68" y="26"/>
                </a:cxn>
                <a:cxn ang="0">
                  <a:pos x="68" y="33"/>
                </a:cxn>
                <a:cxn ang="0">
                  <a:pos x="49" y="26"/>
                </a:cxn>
                <a:cxn ang="0">
                  <a:pos x="36" y="17"/>
                </a:cxn>
                <a:cxn ang="0">
                  <a:pos x="18" y="0"/>
                </a:cxn>
                <a:cxn ang="0">
                  <a:pos x="0" y="0"/>
                </a:cxn>
                <a:cxn ang="0">
                  <a:pos x="0" y="13"/>
                </a:cxn>
                <a:cxn ang="0">
                  <a:pos x="0" y="26"/>
                </a:cxn>
                <a:cxn ang="0">
                  <a:pos x="0" y="39"/>
                </a:cxn>
                <a:cxn ang="0">
                  <a:pos x="0" y="54"/>
                </a:cxn>
                <a:cxn ang="0">
                  <a:pos x="23" y="60"/>
                </a:cxn>
                <a:cxn ang="0">
                  <a:pos x="53" y="60"/>
                </a:cxn>
                <a:cxn ang="0">
                  <a:pos x="49" y="83"/>
                </a:cxn>
                <a:cxn ang="0">
                  <a:pos x="52" y="107"/>
                </a:cxn>
                <a:cxn ang="0">
                  <a:pos x="60" y="121"/>
                </a:cxn>
                <a:cxn ang="0">
                  <a:pos x="68" y="121"/>
                </a:cxn>
              </a:cxnLst>
              <a:rect l="0" t="0" r="r" b="b"/>
              <a:pathLst>
                <a:path w="175" h="121">
                  <a:moveTo>
                    <a:pt x="68" y="121"/>
                  </a:moveTo>
                  <a:lnTo>
                    <a:pt x="84" y="121"/>
                  </a:lnTo>
                  <a:lnTo>
                    <a:pt x="123" y="121"/>
                  </a:lnTo>
                  <a:lnTo>
                    <a:pt x="123" y="112"/>
                  </a:lnTo>
                  <a:lnTo>
                    <a:pt x="142" y="112"/>
                  </a:lnTo>
                  <a:lnTo>
                    <a:pt x="157" y="112"/>
                  </a:lnTo>
                  <a:lnTo>
                    <a:pt x="175" y="94"/>
                  </a:lnTo>
                  <a:lnTo>
                    <a:pt x="175" y="65"/>
                  </a:lnTo>
                  <a:lnTo>
                    <a:pt x="136" y="43"/>
                  </a:lnTo>
                  <a:lnTo>
                    <a:pt x="111" y="26"/>
                  </a:lnTo>
                  <a:lnTo>
                    <a:pt x="95" y="26"/>
                  </a:lnTo>
                  <a:lnTo>
                    <a:pt x="68" y="26"/>
                  </a:lnTo>
                  <a:lnTo>
                    <a:pt x="68" y="33"/>
                  </a:lnTo>
                  <a:lnTo>
                    <a:pt x="49" y="26"/>
                  </a:lnTo>
                  <a:lnTo>
                    <a:pt x="36" y="17"/>
                  </a:lnTo>
                  <a:lnTo>
                    <a:pt x="18" y="0"/>
                  </a:lnTo>
                  <a:lnTo>
                    <a:pt x="0" y="0"/>
                  </a:lnTo>
                  <a:lnTo>
                    <a:pt x="0" y="13"/>
                  </a:lnTo>
                  <a:lnTo>
                    <a:pt x="0" y="26"/>
                  </a:lnTo>
                  <a:lnTo>
                    <a:pt x="0" y="39"/>
                  </a:lnTo>
                  <a:lnTo>
                    <a:pt x="0" y="54"/>
                  </a:lnTo>
                  <a:lnTo>
                    <a:pt x="23" y="60"/>
                  </a:lnTo>
                  <a:lnTo>
                    <a:pt x="53" y="60"/>
                  </a:lnTo>
                  <a:lnTo>
                    <a:pt x="49" y="83"/>
                  </a:lnTo>
                  <a:lnTo>
                    <a:pt x="52" y="107"/>
                  </a:lnTo>
                  <a:lnTo>
                    <a:pt x="60" y="121"/>
                  </a:lnTo>
                  <a:lnTo>
                    <a:pt x="68" y="121"/>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sp>
          <p:nvSpPr>
            <p:cNvPr id="135" name="Freeform 69">
              <a:extLst>
                <a:ext uri="{FF2B5EF4-FFF2-40B4-BE49-F238E27FC236}">
                  <a16:creationId xmlns:a16="http://schemas.microsoft.com/office/drawing/2014/main" id="{2A5E5ED5-2278-7887-5D10-A47109F84C3F}"/>
                </a:ext>
              </a:extLst>
            </p:cNvPr>
            <p:cNvSpPr>
              <a:spLocks/>
            </p:cNvSpPr>
            <p:nvPr/>
          </p:nvSpPr>
          <p:spPr bwMode="auto">
            <a:xfrm>
              <a:off x="6619776" y="5321066"/>
              <a:ext cx="233739" cy="262933"/>
            </a:xfrm>
            <a:custGeom>
              <a:avLst/>
              <a:gdLst/>
              <a:ahLst/>
              <a:cxnLst>
                <a:cxn ang="0">
                  <a:pos x="57" y="61"/>
                </a:cxn>
                <a:cxn ang="0">
                  <a:pos x="47" y="23"/>
                </a:cxn>
                <a:cxn ang="0">
                  <a:pos x="47" y="11"/>
                </a:cxn>
                <a:cxn ang="0">
                  <a:pos x="47" y="0"/>
                </a:cxn>
                <a:cxn ang="0">
                  <a:pos x="57" y="0"/>
                </a:cxn>
                <a:cxn ang="0">
                  <a:pos x="76" y="0"/>
                </a:cxn>
                <a:cxn ang="0">
                  <a:pos x="104" y="18"/>
                </a:cxn>
                <a:cxn ang="0">
                  <a:pos x="128" y="41"/>
                </a:cxn>
                <a:cxn ang="0">
                  <a:pos x="128" y="41"/>
                </a:cxn>
                <a:cxn ang="0">
                  <a:pos x="133" y="42"/>
                </a:cxn>
                <a:cxn ang="0">
                  <a:pos x="144" y="43"/>
                </a:cxn>
                <a:cxn ang="0">
                  <a:pos x="144" y="43"/>
                </a:cxn>
                <a:cxn ang="0">
                  <a:pos x="160" y="43"/>
                </a:cxn>
                <a:cxn ang="0">
                  <a:pos x="160" y="43"/>
                </a:cxn>
                <a:cxn ang="0">
                  <a:pos x="183" y="43"/>
                </a:cxn>
                <a:cxn ang="0">
                  <a:pos x="229" y="61"/>
                </a:cxn>
                <a:cxn ang="0">
                  <a:pos x="255" y="88"/>
                </a:cxn>
                <a:cxn ang="0">
                  <a:pos x="255" y="107"/>
                </a:cxn>
                <a:cxn ang="0">
                  <a:pos x="265" y="149"/>
                </a:cxn>
                <a:cxn ang="0">
                  <a:pos x="278" y="149"/>
                </a:cxn>
                <a:cxn ang="0">
                  <a:pos x="287" y="149"/>
                </a:cxn>
                <a:cxn ang="0">
                  <a:pos x="287" y="174"/>
                </a:cxn>
                <a:cxn ang="0">
                  <a:pos x="301" y="174"/>
                </a:cxn>
                <a:cxn ang="0">
                  <a:pos x="319" y="192"/>
                </a:cxn>
                <a:cxn ang="0">
                  <a:pos x="346" y="192"/>
                </a:cxn>
                <a:cxn ang="0">
                  <a:pos x="319" y="227"/>
                </a:cxn>
                <a:cxn ang="0">
                  <a:pos x="302" y="238"/>
                </a:cxn>
                <a:cxn ang="0">
                  <a:pos x="278" y="275"/>
                </a:cxn>
                <a:cxn ang="0">
                  <a:pos x="250" y="286"/>
                </a:cxn>
                <a:cxn ang="0">
                  <a:pos x="197" y="286"/>
                </a:cxn>
                <a:cxn ang="0">
                  <a:pos x="186" y="302"/>
                </a:cxn>
                <a:cxn ang="0">
                  <a:pos x="150" y="302"/>
                </a:cxn>
                <a:cxn ang="0">
                  <a:pos x="139" y="333"/>
                </a:cxn>
                <a:cxn ang="0">
                  <a:pos x="133" y="354"/>
                </a:cxn>
                <a:cxn ang="0">
                  <a:pos x="123" y="365"/>
                </a:cxn>
                <a:cxn ang="0">
                  <a:pos x="115" y="375"/>
                </a:cxn>
                <a:cxn ang="0">
                  <a:pos x="100" y="375"/>
                </a:cxn>
                <a:cxn ang="0">
                  <a:pos x="87" y="353"/>
                </a:cxn>
                <a:cxn ang="0">
                  <a:pos x="55" y="336"/>
                </a:cxn>
                <a:cxn ang="0">
                  <a:pos x="36" y="321"/>
                </a:cxn>
                <a:cxn ang="0">
                  <a:pos x="36" y="310"/>
                </a:cxn>
                <a:cxn ang="0">
                  <a:pos x="36" y="296"/>
                </a:cxn>
                <a:cxn ang="0">
                  <a:pos x="36" y="279"/>
                </a:cxn>
                <a:cxn ang="0">
                  <a:pos x="36" y="265"/>
                </a:cxn>
                <a:cxn ang="0">
                  <a:pos x="36" y="231"/>
                </a:cxn>
                <a:cxn ang="0">
                  <a:pos x="36" y="221"/>
                </a:cxn>
                <a:cxn ang="0">
                  <a:pos x="36" y="200"/>
                </a:cxn>
                <a:cxn ang="0">
                  <a:pos x="15" y="164"/>
                </a:cxn>
                <a:cxn ang="0">
                  <a:pos x="0" y="153"/>
                </a:cxn>
                <a:cxn ang="0">
                  <a:pos x="0" y="135"/>
                </a:cxn>
                <a:cxn ang="0">
                  <a:pos x="0" y="127"/>
                </a:cxn>
                <a:cxn ang="0">
                  <a:pos x="15" y="111"/>
                </a:cxn>
                <a:cxn ang="0">
                  <a:pos x="36" y="103"/>
                </a:cxn>
                <a:cxn ang="0">
                  <a:pos x="57" y="88"/>
                </a:cxn>
                <a:cxn ang="0">
                  <a:pos x="57" y="61"/>
                </a:cxn>
              </a:cxnLst>
              <a:rect l="0" t="0" r="r" b="b"/>
              <a:pathLst>
                <a:path w="346" h="375">
                  <a:moveTo>
                    <a:pt x="57" y="61"/>
                  </a:moveTo>
                  <a:lnTo>
                    <a:pt x="47" y="23"/>
                  </a:lnTo>
                  <a:lnTo>
                    <a:pt x="47" y="11"/>
                  </a:lnTo>
                  <a:lnTo>
                    <a:pt x="47" y="0"/>
                  </a:lnTo>
                  <a:lnTo>
                    <a:pt x="57" y="0"/>
                  </a:lnTo>
                  <a:lnTo>
                    <a:pt x="76" y="0"/>
                  </a:lnTo>
                  <a:lnTo>
                    <a:pt x="104" y="18"/>
                  </a:lnTo>
                  <a:lnTo>
                    <a:pt x="128" y="41"/>
                  </a:lnTo>
                  <a:lnTo>
                    <a:pt x="128" y="41"/>
                  </a:lnTo>
                  <a:lnTo>
                    <a:pt x="133" y="42"/>
                  </a:lnTo>
                  <a:lnTo>
                    <a:pt x="144" y="43"/>
                  </a:lnTo>
                  <a:lnTo>
                    <a:pt x="144" y="43"/>
                  </a:lnTo>
                  <a:lnTo>
                    <a:pt x="160" y="43"/>
                  </a:lnTo>
                  <a:lnTo>
                    <a:pt x="160" y="43"/>
                  </a:lnTo>
                  <a:lnTo>
                    <a:pt x="183" y="43"/>
                  </a:lnTo>
                  <a:lnTo>
                    <a:pt x="229" y="61"/>
                  </a:lnTo>
                  <a:lnTo>
                    <a:pt x="255" y="88"/>
                  </a:lnTo>
                  <a:lnTo>
                    <a:pt x="255" y="107"/>
                  </a:lnTo>
                  <a:lnTo>
                    <a:pt x="265" y="149"/>
                  </a:lnTo>
                  <a:lnTo>
                    <a:pt x="278" y="149"/>
                  </a:lnTo>
                  <a:lnTo>
                    <a:pt x="287" y="149"/>
                  </a:lnTo>
                  <a:lnTo>
                    <a:pt x="287" y="174"/>
                  </a:lnTo>
                  <a:lnTo>
                    <a:pt x="301" y="174"/>
                  </a:lnTo>
                  <a:lnTo>
                    <a:pt x="319" y="192"/>
                  </a:lnTo>
                  <a:lnTo>
                    <a:pt x="346" y="192"/>
                  </a:lnTo>
                  <a:lnTo>
                    <a:pt x="319" y="227"/>
                  </a:lnTo>
                  <a:lnTo>
                    <a:pt x="302" y="238"/>
                  </a:lnTo>
                  <a:lnTo>
                    <a:pt x="278" y="275"/>
                  </a:lnTo>
                  <a:lnTo>
                    <a:pt x="250" y="286"/>
                  </a:lnTo>
                  <a:lnTo>
                    <a:pt x="197" y="286"/>
                  </a:lnTo>
                  <a:lnTo>
                    <a:pt x="186" y="302"/>
                  </a:lnTo>
                  <a:lnTo>
                    <a:pt x="150" y="302"/>
                  </a:lnTo>
                  <a:lnTo>
                    <a:pt x="139" y="333"/>
                  </a:lnTo>
                  <a:lnTo>
                    <a:pt x="133" y="354"/>
                  </a:lnTo>
                  <a:lnTo>
                    <a:pt x="123" y="365"/>
                  </a:lnTo>
                  <a:lnTo>
                    <a:pt x="115" y="375"/>
                  </a:lnTo>
                  <a:lnTo>
                    <a:pt x="100" y="375"/>
                  </a:lnTo>
                  <a:lnTo>
                    <a:pt x="87" y="353"/>
                  </a:lnTo>
                  <a:lnTo>
                    <a:pt x="55" y="336"/>
                  </a:lnTo>
                  <a:lnTo>
                    <a:pt x="36" y="321"/>
                  </a:lnTo>
                  <a:lnTo>
                    <a:pt x="36" y="310"/>
                  </a:lnTo>
                  <a:lnTo>
                    <a:pt x="36" y="296"/>
                  </a:lnTo>
                  <a:lnTo>
                    <a:pt x="36" y="279"/>
                  </a:lnTo>
                  <a:lnTo>
                    <a:pt x="36" y="265"/>
                  </a:lnTo>
                  <a:lnTo>
                    <a:pt x="36" y="231"/>
                  </a:lnTo>
                  <a:lnTo>
                    <a:pt x="36" y="221"/>
                  </a:lnTo>
                  <a:lnTo>
                    <a:pt x="36" y="200"/>
                  </a:lnTo>
                  <a:lnTo>
                    <a:pt x="15" y="164"/>
                  </a:lnTo>
                  <a:lnTo>
                    <a:pt x="0" y="153"/>
                  </a:lnTo>
                  <a:lnTo>
                    <a:pt x="0" y="135"/>
                  </a:lnTo>
                  <a:lnTo>
                    <a:pt x="0" y="127"/>
                  </a:lnTo>
                  <a:lnTo>
                    <a:pt x="15" y="111"/>
                  </a:lnTo>
                  <a:lnTo>
                    <a:pt x="36" y="103"/>
                  </a:lnTo>
                  <a:lnTo>
                    <a:pt x="57" y="88"/>
                  </a:lnTo>
                  <a:lnTo>
                    <a:pt x="57" y="61"/>
                  </a:lnTo>
                  <a:close/>
                </a:path>
              </a:pathLst>
            </a:custGeom>
            <a:solidFill>
              <a:srgbClr val="1C8182"/>
            </a:solidFill>
            <a:ln w="6350">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2400" b="0" i="0" u="none" strike="noStrike" kern="1200" cap="none" spc="0" normalizeH="0" baseline="0" noProof="0">
                <a:ln>
                  <a:noFill/>
                </a:ln>
                <a:solidFill>
                  <a:srgbClr val="666666"/>
                </a:solidFill>
                <a:effectLst/>
                <a:uLnTx/>
                <a:uFillTx/>
                <a:latin typeface="Open Sans" pitchFamily="2" charset="0"/>
                <a:ea typeface="+mn-ea"/>
                <a:cs typeface="Arial" panose="020B0604020202020204" pitchFamily="34" charset="0"/>
              </a:endParaRPr>
            </a:p>
          </p:txBody>
        </p:sp>
      </p:grpSp>
      <p:sp>
        <p:nvSpPr>
          <p:cNvPr id="136" name="Great value on amazing price">
            <a:extLst>
              <a:ext uri="{FF2B5EF4-FFF2-40B4-BE49-F238E27FC236}">
                <a16:creationId xmlns:a16="http://schemas.microsoft.com/office/drawing/2014/main" id="{73A1F88F-0D4A-AD4D-B4DF-DBA05A1AE534}"/>
              </a:ext>
            </a:extLst>
          </p:cNvPr>
          <p:cNvSpPr txBox="1"/>
          <p:nvPr/>
        </p:nvSpPr>
        <p:spPr>
          <a:xfrm>
            <a:off x="6181345" y="1344668"/>
            <a:ext cx="5430496" cy="57759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nchor="b">
            <a:spAutoFit/>
          </a:bodyPr>
          <a:lstStyle>
            <a:lvl1pPr>
              <a:lnSpc>
                <a:spcPct val="80000"/>
              </a:lnSpc>
              <a:defRPr sz="7500" spc="0">
                <a:latin typeface="+mn-lt"/>
                <a:ea typeface="+mn-ea"/>
                <a:cs typeface="+mn-cs"/>
                <a:sym typeface="Bebas Regular"/>
              </a:defRPr>
            </a:lvl1pPr>
          </a:lstStyle>
          <a:p>
            <a:pPr>
              <a:lnSpc>
                <a:spcPct val="90000"/>
              </a:lnSpc>
            </a:pPr>
            <a:r>
              <a:rPr lang="en-US" sz="3800">
                <a:solidFill>
                  <a:schemeClr val="accent1"/>
                </a:solidFill>
                <a:latin typeface="Open Sans" panose="020B0606030504020204" pitchFamily="34" charset="0"/>
                <a:ea typeface="Open Sans" panose="020B0606030504020204" pitchFamily="34" charset="0"/>
                <a:cs typeface="Open Sans" panose="020B0606030504020204" pitchFamily="34" charset="0"/>
              </a:rPr>
              <a:t>DSHP &amp; DSIP Guidance</a:t>
            </a:r>
          </a:p>
        </p:txBody>
      </p:sp>
      <p:sp>
        <p:nvSpPr>
          <p:cNvPr id="137" name="Lorem ipsum dolor sit amet, consectetur adipiscing , sed do eiusmod tempor. ipsum dolor sit amet, consectetur, sed do eiusmod tempor">
            <a:extLst>
              <a:ext uri="{FF2B5EF4-FFF2-40B4-BE49-F238E27FC236}">
                <a16:creationId xmlns:a16="http://schemas.microsoft.com/office/drawing/2014/main" id="{70255C81-0F58-60E9-DC5E-7FC4BA46D012}"/>
              </a:ext>
            </a:extLst>
          </p:cNvPr>
          <p:cNvSpPr txBox="1"/>
          <p:nvPr/>
        </p:nvSpPr>
        <p:spPr>
          <a:xfrm>
            <a:off x="6225735" y="2062542"/>
            <a:ext cx="1595216" cy="392928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spAutoFit/>
          </a:bodyPr>
          <a:lstStyle/>
          <a:p>
            <a:r>
              <a:rPr lang="en-US" sz="1400"/>
              <a:t>Rescinds authority to use Federal Match Funds for State Expenditures in such programs, introducing risk.</a:t>
            </a:r>
          </a:p>
          <a:p>
            <a:r>
              <a:rPr lang="en-US" sz="1400"/>
              <a:t>Affects programs like</a:t>
            </a:r>
          </a:p>
          <a:p>
            <a:endParaRPr lang="en-US" sz="1400"/>
          </a:p>
          <a:p>
            <a:pPr marL="285750" indent="-285750">
              <a:buFont typeface="Arial" panose="020B0604020202020204" pitchFamily="34" charset="0"/>
              <a:buChar char="•"/>
            </a:pPr>
            <a:r>
              <a:rPr lang="en-US" sz="1400"/>
              <a:t>HRSN services</a:t>
            </a:r>
          </a:p>
          <a:p>
            <a:pPr marL="285750" indent="-285750">
              <a:buFont typeface="Arial" panose="020B0604020202020204" pitchFamily="34" charset="0"/>
              <a:buChar char="•"/>
            </a:pPr>
            <a:r>
              <a:rPr lang="en-US" sz="1400"/>
              <a:t>Youth with Special Health Care Needs</a:t>
            </a:r>
          </a:p>
          <a:p>
            <a:pPr marL="285750" indent="-285750">
              <a:buFont typeface="Arial" panose="020B0604020202020204" pitchFamily="34" charset="0"/>
              <a:buChar char="•"/>
            </a:pPr>
            <a:r>
              <a:rPr lang="en-US" sz="1400"/>
              <a:t>Enhanced Care Management</a:t>
            </a:r>
          </a:p>
          <a:p>
            <a:pPr marL="285750" indent="-285750">
              <a:buFont typeface="Arial" panose="020B0604020202020204" pitchFamily="34" charset="0"/>
              <a:buChar char="•"/>
            </a:pPr>
            <a:endParaRPr lang="en-US" sz="1400"/>
          </a:p>
          <a:p>
            <a:endParaRPr lang="en-US" sz="1400"/>
          </a:p>
          <a:p>
            <a:endParaRPr lang="en-US" sz="1400"/>
          </a:p>
        </p:txBody>
      </p:sp>
      <p:sp>
        <p:nvSpPr>
          <p:cNvPr id="138" name="TextBox 137">
            <a:extLst>
              <a:ext uri="{FF2B5EF4-FFF2-40B4-BE49-F238E27FC236}">
                <a16:creationId xmlns:a16="http://schemas.microsoft.com/office/drawing/2014/main" id="{C714DED0-56EE-F321-9AAE-1DE9397F607B}"/>
              </a:ext>
            </a:extLst>
          </p:cNvPr>
          <p:cNvSpPr txBox="1"/>
          <p:nvPr/>
        </p:nvSpPr>
        <p:spPr>
          <a:xfrm>
            <a:off x="384048" y="237744"/>
            <a:ext cx="10870180" cy="677108"/>
          </a:xfrm>
          <a:prstGeom prst="rect">
            <a:avLst/>
          </a:prstGeom>
          <a:noFill/>
        </p:spPr>
        <p:txBody>
          <a:bodyPr wrap="square" rtlCol="0">
            <a:spAutoFit/>
          </a:bodyPr>
          <a:lstStyle/>
          <a:p>
            <a:r>
              <a:rPr lang="en-US" sz="3800" b="1">
                <a:solidFill>
                  <a:schemeClr val="accent1"/>
                </a:solidFill>
              </a:rPr>
              <a:t>NEW CMS GUIDANCE INTERACTS WITH HR-1</a:t>
            </a:r>
          </a:p>
        </p:txBody>
      </p:sp>
    </p:spTree>
    <p:extLst>
      <p:ext uri="{BB962C8B-B14F-4D97-AF65-F5344CB8AC3E}">
        <p14:creationId xmlns:p14="http://schemas.microsoft.com/office/powerpoint/2010/main" val="262312645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F9263-9AEF-C165-2BF8-8FD5DBFBA34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A51BD29-0C30-6516-3623-DA9244B5EDE4}"/>
              </a:ext>
            </a:extLst>
          </p:cNvPr>
          <p:cNvSpPr>
            <a:spLocks noGrp="1"/>
          </p:cNvSpPr>
          <p:nvPr>
            <p:ph type="body" sz="quarter" idx="11"/>
          </p:nvPr>
        </p:nvSpPr>
        <p:spPr>
          <a:xfrm>
            <a:off x="698878" y="1022154"/>
            <a:ext cx="6986587" cy="365126"/>
          </a:xfrm>
        </p:spPr>
        <p:txBody>
          <a:bodyPr/>
          <a:lstStyle/>
          <a:p>
            <a:pPr algn="l"/>
            <a:r>
              <a:rPr lang="en-US"/>
              <a:t>New YORK DEEP DIVE</a:t>
            </a:r>
          </a:p>
        </p:txBody>
      </p:sp>
      <p:sp>
        <p:nvSpPr>
          <p:cNvPr id="3" name="Slide Number Placeholder 2">
            <a:extLst>
              <a:ext uri="{FF2B5EF4-FFF2-40B4-BE49-F238E27FC236}">
                <a16:creationId xmlns:a16="http://schemas.microsoft.com/office/drawing/2014/main" id="{751DDBD9-51D7-FC1D-8DF9-D25EABF98CF8}"/>
              </a:ext>
            </a:extLst>
          </p:cNvPr>
          <p:cNvSpPr>
            <a:spLocks noGrp="1"/>
          </p:cNvSpPr>
          <p:nvPr>
            <p:ph type="sldNum" sz="quarter" idx="1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3E6EC76-EBAC-4199-926F-A9991477679B}"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2B80B27C-08D7-48FC-C243-1BF0C470DDF0}"/>
              </a:ext>
            </a:extLst>
          </p:cNvPr>
          <p:cNvSpPr>
            <a:spLocks noGrp="1"/>
          </p:cNvSpPr>
          <p:nvPr>
            <p:ph type="title"/>
          </p:nvPr>
        </p:nvSpPr>
        <p:spPr>
          <a:xfrm>
            <a:off x="698878" y="198558"/>
            <a:ext cx="10794244" cy="823596"/>
          </a:xfrm>
        </p:spPr>
        <p:txBody>
          <a:bodyPr>
            <a:normAutofit fontScale="90000"/>
          </a:bodyPr>
          <a:lstStyle/>
          <a:p>
            <a:r>
              <a:rPr lang="en-US"/>
              <a:t>Designated State Health Program and Designated State Investment Programs Recission – Programs At Risk</a:t>
            </a:r>
          </a:p>
        </p:txBody>
      </p:sp>
      <p:graphicFrame>
        <p:nvGraphicFramePr>
          <p:cNvPr id="11" name="Table 10">
            <a:extLst>
              <a:ext uri="{FF2B5EF4-FFF2-40B4-BE49-F238E27FC236}">
                <a16:creationId xmlns:a16="http://schemas.microsoft.com/office/drawing/2014/main" id="{85F0E403-273D-F79E-5563-19FD992D521E}"/>
              </a:ext>
            </a:extLst>
          </p:cNvPr>
          <p:cNvGraphicFramePr>
            <a:graphicFrameLocks noGrp="1"/>
          </p:cNvGraphicFramePr>
          <p:nvPr/>
        </p:nvGraphicFramePr>
        <p:xfrm>
          <a:off x="730571" y="1314060"/>
          <a:ext cx="10299653" cy="5285857"/>
        </p:xfrm>
        <a:graphic>
          <a:graphicData uri="http://schemas.openxmlformats.org/drawingml/2006/table">
            <a:tbl>
              <a:tblPr firstRow="1" bandRow="1">
                <a:tableStyleId>{00A15C55-8517-42AA-B614-E9B94910E393}</a:tableStyleId>
              </a:tblPr>
              <a:tblGrid>
                <a:gridCol w="8802528">
                  <a:extLst>
                    <a:ext uri="{9D8B030D-6E8A-4147-A177-3AD203B41FA5}">
                      <a16:colId xmlns:a16="http://schemas.microsoft.com/office/drawing/2014/main" val="1528055637"/>
                    </a:ext>
                  </a:extLst>
                </a:gridCol>
                <a:gridCol w="1497125">
                  <a:extLst>
                    <a:ext uri="{9D8B030D-6E8A-4147-A177-3AD203B41FA5}">
                      <a16:colId xmlns:a16="http://schemas.microsoft.com/office/drawing/2014/main" val="435209006"/>
                    </a:ext>
                  </a:extLst>
                </a:gridCol>
              </a:tblGrid>
              <a:tr h="470017">
                <a:tc>
                  <a:txBody>
                    <a:bodyPr/>
                    <a:lstStyle/>
                    <a:p>
                      <a:r>
                        <a:rPr lang="en-US" sz="1600"/>
                        <a:t>Program</a:t>
                      </a:r>
                    </a:p>
                  </a:txBody>
                  <a:tcPr marL="80555" marR="80555" marT="40277" marB="40277"/>
                </a:tc>
                <a:tc>
                  <a:txBody>
                    <a:bodyPr/>
                    <a:lstStyle/>
                    <a:p>
                      <a:pPr algn="r"/>
                      <a:r>
                        <a:rPr lang="en-US" sz="1600"/>
                        <a:t>Funding</a:t>
                      </a:r>
                    </a:p>
                  </a:txBody>
                  <a:tcPr marL="80555" marR="80555" marT="40277" marB="40277"/>
                </a:tc>
                <a:extLst>
                  <a:ext uri="{0D108BD9-81ED-4DB2-BD59-A6C34878D82A}">
                    <a16:rowId xmlns:a16="http://schemas.microsoft.com/office/drawing/2014/main" val="1070264627"/>
                  </a:ext>
                </a:extLst>
              </a:tr>
              <a:tr h="326695">
                <a:tc>
                  <a:txBody>
                    <a:bodyPr/>
                    <a:lstStyle/>
                    <a:p>
                      <a:pPr algn="l" fontAlgn="t"/>
                      <a:r>
                        <a:rPr lang="en-US" sz="1600" b="1" u="none" strike="noStrike">
                          <a:solidFill>
                            <a:srgbClr val="000000"/>
                          </a:solidFill>
                          <a:effectLst/>
                        </a:rPr>
                        <a:t>Newborn Screening </a:t>
                      </a:r>
                      <a:r>
                        <a:rPr lang="en-US" sz="1600" b="0" u="none" strike="noStrike">
                          <a:solidFill>
                            <a:srgbClr val="000000"/>
                          </a:solidFill>
                          <a:effectLst/>
                        </a:rPr>
                        <a:t>(medical testing–mostly genetic–to identify disorders that without intervention have permanent impacts on children and families)</a:t>
                      </a:r>
                      <a:endParaRPr lang="en-US" sz="1600" b="1" i="0" u="none" strike="noStrike">
                        <a:solidFill>
                          <a:srgbClr val="000000"/>
                        </a:solidFill>
                        <a:effectLst/>
                        <a:latin typeface="Aptos Narrow" panose="020B0004020202020204" pitchFamily="34" charset="0"/>
                      </a:endParaRPr>
                    </a:p>
                  </a:txBody>
                  <a:tcPr marL="45720" marR="45720"/>
                </a:tc>
                <a:tc>
                  <a:txBody>
                    <a:bodyPr/>
                    <a:lstStyle/>
                    <a:p>
                      <a:pPr algn="r" fontAlgn="t"/>
                      <a:r>
                        <a:rPr lang="en-US" sz="1600" b="0" u="none" strike="noStrike">
                          <a:solidFill>
                            <a:srgbClr val="000000"/>
                          </a:solidFill>
                          <a:effectLst/>
                        </a:rPr>
                        <a:t>20,549,336 </a:t>
                      </a:r>
                      <a:endParaRPr lang="en-US" sz="1600" b="0" i="0" u="none" strike="noStrike">
                        <a:solidFill>
                          <a:srgbClr val="000000"/>
                        </a:solidFill>
                        <a:effectLst/>
                        <a:latin typeface="Aptos Narrow" panose="020B0004020202020204" pitchFamily="34" charset="0"/>
                      </a:endParaRPr>
                    </a:p>
                  </a:txBody>
                  <a:tcPr marL="45720" marR="45720"/>
                </a:tc>
                <a:extLst>
                  <a:ext uri="{0D108BD9-81ED-4DB2-BD59-A6C34878D82A}">
                    <a16:rowId xmlns:a16="http://schemas.microsoft.com/office/drawing/2014/main" val="1201885223"/>
                  </a:ext>
                </a:extLst>
              </a:tr>
              <a:tr h="542627">
                <a:tc>
                  <a:txBody>
                    <a:bodyPr/>
                    <a:lstStyle/>
                    <a:p>
                      <a:pPr algn="l" fontAlgn="t"/>
                      <a:r>
                        <a:rPr lang="en-US" sz="1600" b="1" u="none" strike="noStrike">
                          <a:solidFill>
                            <a:srgbClr val="000000"/>
                          </a:solidFill>
                          <a:effectLst/>
                        </a:rPr>
                        <a:t>Elderly Pharmaceutical Insurance Coverage</a:t>
                      </a:r>
                      <a:r>
                        <a:rPr lang="en-US" sz="1600" b="0" u="none" strike="noStrike">
                          <a:solidFill>
                            <a:srgbClr val="000000"/>
                          </a:solidFill>
                          <a:effectLst/>
                        </a:rPr>
                        <a:t> (EPIC) (Medication costs for low-income individuals after Medicare Part D)</a:t>
                      </a:r>
                      <a:endParaRPr lang="en-US" sz="1600" b="0" i="0" u="none" strike="noStrike">
                        <a:solidFill>
                          <a:srgbClr val="000000"/>
                        </a:solidFill>
                        <a:effectLst/>
                        <a:latin typeface="Aptos Narrow" panose="020B0004020202020204" pitchFamily="34" charset="0"/>
                      </a:endParaRPr>
                    </a:p>
                  </a:txBody>
                  <a:tcPr marL="45720" marR="45720"/>
                </a:tc>
                <a:tc>
                  <a:txBody>
                    <a:bodyPr/>
                    <a:lstStyle/>
                    <a:p>
                      <a:pPr algn="r" fontAlgn="t"/>
                      <a:r>
                        <a:rPr lang="en-US" sz="1600" b="0" u="none" strike="noStrike">
                          <a:solidFill>
                            <a:srgbClr val="000000"/>
                          </a:solidFill>
                          <a:effectLst/>
                        </a:rPr>
                        <a:t>204,407,520 </a:t>
                      </a:r>
                      <a:endParaRPr lang="en-US" sz="1600" b="0" i="0" u="none" strike="noStrike">
                        <a:solidFill>
                          <a:srgbClr val="000000"/>
                        </a:solidFill>
                        <a:effectLst/>
                        <a:latin typeface="Aptos Narrow" panose="020B0004020202020204" pitchFamily="34" charset="0"/>
                      </a:endParaRPr>
                    </a:p>
                  </a:txBody>
                  <a:tcPr marL="45720" marR="45720"/>
                </a:tc>
                <a:extLst>
                  <a:ext uri="{0D108BD9-81ED-4DB2-BD59-A6C34878D82A}">
                    <a16:rowId xmlns:a16="http://schemas.microsoft.com/office/drawing/2014/main" val="4011852623"/>
                  </a:ext>
                </a:extLst>
              </a:tr>
              <a:tr h="542627">
                <a:tc>
                  <a:txBody>
                    <a:bodyPr/>
                    <a:lstStyle/>
                    <a:p>
                      <a:pPr algn="l" fontAlgn="t"/>
                      <a:r>
                        <a:rPr lang="en-US" sz="1600" b="1" u="none" strike="noStrike">
                          <a:solidFill>
                            <a:srgbClr val="000000"/>
                          </a:solidFill>
                          <a:effectLst/>
                        </a:rPr>
                        <a:t>Supportive Housing Initiative </a:t>
                      </a:r>
                    </a:p>
                    <a:p>
                      <a:pPr algn="l" fontAlgn="t"/>
                      <a:r>
                        <a:rPr lang="en-US" sz="1600" b="0" u="none" strike="noStrike">
                          <a:solidFill>
                            <a:srgbClr val="000000"/>
                          </a:solidFill>
                          <a:effectLst/>
                        </a:rPr>
                        <a:t>(Medicaid Supportive Housing)</a:t>
                      </a:r>
                      <a:endParaRPr lang="en-US" sz="1600" b="0" i="0" u="none" strike="noStrike">
                        <a:solidFill>
                          <a:srgbClr val="000000"/>
                        </a:solidFill>
                        <a:effectLst/>
                        <a:latin typeface="Aptos Narrow" panose="020B0004020202020204" pitchFamily="34" charset="0"/>
                      </a:endParaRPr>
                    </a:p>
                  </a:txBody>
                  <a:tcPr marL="45720" marR="45720"/>
                </a:tc>
                <a:tc>
                  <a:txBody>
                    <a:bodyPr/>
                    <a:lstStyle/>
                    <a:p>
                      <a:pPr algn="r" fontAlgn="t"/>
                      <a:r>
                        <a:rPr lang="en-US" sz="1600" b="0" u="none" strike="noStrike">
                          <a:solidFill>
                            <a:srgbClr val="000000"/>
                          </a:solidFill>
                          <a:effectLst/>
                        </a:rPr>
                        <a:t>197,222,030 </a:t>
                      </a:r>
                      <a:endParaRPr lang="en-US" sz="1600" b="0" i="0" u="none" strike="noStrike">
                        <a:solidFill>
                          <a:srgbClr val="000000"/>
                        </a:solidFill>
                        <a:effectLst/>
                        <a:latin typeface="Aptos Narrow" panose="020B0004020202020204" pitchFamily="34" charset="0"/>
                      </a:endParaRPr>
                    </a:p>
                  </a:txBody>
                  <a:tcPr marL="45720" marR="45720"/>
                </a:tc>
                <a:extLst>
                  <a:ext uri="{0D108BD9-81ED-4DB2-BD59-A6C34878D82A}">
                    <a16:rowId xmlns:a16="http://schemas.microsoft.com/office/drawing/2014/main" val="643642292"/>
                  </a:ext>
                </a:extLst>
              </a:tr>
              <a:tr h="326695">
                <a:tc>
                  <a:txBody>
                    <a:bodyPr/>
                    <a:lstStyle/>
                    <a:p>
                      <a:pPr algn="l" fontAlgn="t"/>
                      <a:r>
                        <a:rPr lang="en-US" sz="1600" b="1" u="none" strike="noStrike">
                          <a:solidFill>
                            <a:srgbClr val="000000"/>
                          </a:solidFill>
                          <a:effectLst/>
                        </a:rPr>
                        <a:t>Nourish NY </a:t>
                      </a:r>
                      <a:r>
                        <a:rPr lang="en-US" sz="1600" b="0" u="none" strike="noStrike">
                          <a:solidFill>
                            <a:srgbClr val="000000"/>
                          </a:solidFill>
                          <a:effectLst/>
                        </a:rPr>
                        <a:t>(Emergency food purchasing for pantries, food banks)</a:t>
                      </a:r>
                      <a:endParaRPr lang="en-US" sz="1600" b="0" i="0" u="none" strike="noStrike">
                        <a:solidFill>
                          <a:srgbClr val="000000"/>
                        </a:solidFill>
                        <a:effectLst/>
                        <a:latin typeface="Aptos Narrow" panose="020B0004020202020204" pitchFamily="34" charset="0"/>
                      </a:endParaRPr>
                    </a:p>
                  </a:txBody>
                  <a:tcPr marL="45720" marR="45720"/>
                </a:tc>
                <a:tc>
                  <a:txBody>
                    <a:bodyPr/>
                    <a:lstStyle/>
                    <a:p>
                      <a:pPr algn="r" fontAlgn="t"/>
                      <a:r>
                        <a:rPr lang="en-US" sz="1600" b="0" u="none" strike="noStrike">
                          <a:solidFill>
                            <a:srgbClr val="000000"/>
                          </a:solidFill>
                          <a:effectLst/>
                        </a:rPr>
                        <a:t>200,000,000 </a:t>
                      </a:r>
                      <a:endParaRPr lang="en-US" sz="1600" b="0" i="0" u="none" strike="noStrike">
                        <a:solidFill>
                          <a:srgbClr val="000000"/>
                        </a:solidFill>
                        <a:effectLst/>
                        <a:latin typeface="Aptos Narrow" panose="020B0004020202020204" pitchFamily="34" charset="0"/>
                      </a:endParaRPr>
                    </a:p>
                  </a:txBody>
                  <a:tcPr marL="45720" marR="45720"/>
                </a:tc>
                <a:extLst>
                  <a:ext uri="{0D108BD9-81ED-4DB2-BD59-A6C34878D82A}">
                    <a16:rowId xmlns:a16="http://schemas.microsoft.com/office/drawing/2014/main" val="234820843"/>
                  </a:ext>
                </a:extLst>
              </a:tr>
              <a:tr h="542627">
                <a:tc>
                  <a:txBody>
                    <a:bodyPr/>
                    <a:lstStyle/>
                    <a:p>
                      <a:pPr algn="l" fontAlgn="t"/>
                      <a:r>
                        <a:rPr lang="en-US" sz="1600" b="1" u="none" strike="noStrike">
                          <a:solidFill>
                            <a:srgbClr val="000000"/>
                          </a:solidFill>
                          <a:effectLst/>
                        </a:rPr>
                        <a:t>Community Services for the Elderly </a:t>
                      </a:r>
                      <a:r>
                        <a:rPr lang="en-US" sz="1600" b="0" u="none" strike="noStrike">
                          <a:solidFill>
                            <a:srgbClr val="000000"/>
                          </a:solidFill>
                          <a:effectLst/>
                        </a:rPr>
                        <a:t>(Supports aging in place for frail, low-income older adults)</a:t>
                      </a:r>
                      <a:endParaRPr lang="en-US" sz="1600" b="0" i="0" u="none" strike="noStrike">
                        <a:solidFill>
                          <a:srgbClr val="000000"/>
                        </a:solidFill>
                        <a:effectLst/>
                        <a:latin typeface="Aptos Narrow" panose="020B0004020202020204" pitchFamily="34" charset="0"/>
                      </a:endParaRPr>
                    </a:p>
                  </a:txBody>
                  <a:tcPr marL="45720" marR="45720"/>
                </a:tc>
                <a:tc>
                  <a:txBody>
                    <a:bodyPr/>
                    <a:lstStyle/>
                    <a:p>
                      <a:pPr algn="r" fontAlgn="t"/>
                      <a:r>
                        <a:rPr lang="en-US" sz="1600" b="0" u="none" strike="noStrike">
                          <a:solidFill>
                            <a:srgbClr val="000000"/>
                          </a:solidFill>
                          <a:effectLst/>
                        </a:rPr>
                        <a:t>122,500,000 </a:t>
                      </a:r>
                      <a:endParaRPr lang="en-US" sz="1600" b="0" i="0" u="none" strike="noStrike">
                        <a:solidFill>
                          <a:srgbClr val="000000"/>
                        </a:solidFill>
                        <a:effectLst/>
                        <a:latin typeface="Aptos Narrow" panose="020B0004020202020204" pitchFamily="34" charset="0"/>
                      </a:endParaRPr>
                    </a:p>
                  </a:txBody>
                  <a:tcPr marL="45720" marR="45720"/>
                </a:tc>
                <a:extLst>
                  <a:ext uri="{0D108BD9-81ED-4DB2-BD59-A6C34878D82A}">
                    <a16:rowId xmlns:a16="http://schemas.microsoft.com/office/drawing/2014/main" val="1169973650"/>
                  </a:ext>
                </a:extLst>
              </a:tr>
              <a:tr h="542627">
                <a:tc>
                  <a:txBody>
                    <a:bodyPr/>
                    <a:lstStyle/>
                    <a:p>
                      <a:pPr algn="l" fontAlgn="t"/>
                      <a:r>
                        <a:rPr lang="en-US" sz="1600" b="1" u="none" strike="noStrike">
                          <a:solidFill>
                            <a:srgbClr val="000000"/>
                          </a:solidFill>
                          <a:effectLst/>
                        </a:rPr>
                        <a:t>Rural Health programs </a:t>
                      </a:r>
                    </a:p>
                    <a:p>
                      <a:pPr algn="l" fontAlgn="t"/>
                      <a:r>
                        <a:rPr lang="en-US" sz="1600" b="0" u="none" strike="noStrike">
                          <a:solidFill>
                            <a:srgbClr val="000000"/>
                          </a:solidFill>
                          <a:effectLst/>
                        </a:rPr>
                        <a:t>(Supports formal partnerships between  health and human services providers)</a:t>
                      </a:r>
                      <a:endParaRPr lang="en-US" sz="1600" b="0" i="0" u="none" strike="noStrike">
                        <a:solidFill>
                          <a:srgbClr val="000000"/>
                        </a:solidFill>
                        <a:effectLst/>
                        <a:latin typeface="Aptos Narrow" panose="020B0004020202020204" pitchFamily="34" charset="0"/>
                      </a:endParaRPr>
                    </a:p>
                  </a:txBody>
                  <a:tcPr marL="45720" marR="45720"/>
                </a:tc>
                <a:tc>
                  <a:txBody>
                    <a:bodyPr/>
                    <a:lstStyle/>
                    <a:p>
                      <a:pPr algn="r" fontAlgn="t"/>
                      <a:r>
                        <a:rPr lang="en-US" sz="1600" b="0" u="none" strike="noStrike">
                          <a:solidFill>
                            <a:srgbClr val="000000"/>
                          </a:solidFill>
                          <a:effectLst/>
                        </a:rPr>
                        <a:t>30,283,930 </a:t>
                      </a:r>
                      <a:endParaRPr lang="en-US" sz="1600" b="0" i="0" u="none" strike="noStrike">
                        <a:solidFill>
                          <a:srgbClr val="000000"/>
                        </a:solidFill>
                        <a:effectLst/>
                        <a:latin typeface="Aptos Narrow" panose="020B0004020202020204" pitchFamily="34" charset="0"/>
                      </a:endParaRPr>
                    </a:p>
                  </a:txBody>
                  <a:tcPr marL="45720" marR="45720"/>
                </a:tc>
                <a:extLst>
                  <a:ext uri="{0D108BD9-81ED-4DB2-BD59-A6C34878D82A}">
                    <a16:rowId xmlns:a16="http://schemas.microsoft.com/office/drawing/2014/main" val="3253533614"/>
                  </a:ext>
                </a:extLst>
              </a:tr>
              <a:tr h="542627">
                <a:tc>
                  <a:txBody>
                    <a:bodyPr/>
                    <a:lstStyle/>
                    <a:p>
                      <a:pPr algn="l" fontAlgn="t"/>
                      <a:r>
                        <a:rPr lang="en-US" sz="1600" b="1" u="none" strike="noStrike">
                          <a:solidFill>
                            <a:srgbClr val="000000"/>
                          </a:solidFill>
                          <a:effectLst/>
                        </a:rPr>
                        <a:t>Supplemental Support to Ryan White</a:t>
                      </a:r>
                      <a:r>
                        <a:rPr lang="en-US" sz="1600" b="0" u="none" strike="noStrike">
                          <a:solidFill>
                            <a:srgbClr val="000000"/>
                          </a:solidFill>
                          <a:effectLst/>
                        </a:rPr>
                        <a:t> </a:t>
                      </a:r>
                      <a:r>
                        <a:rPr lang="en-US" sz="1600" b="1" u="none" strike="noStrike">
                          <a:solidFill>
                            <a:srgbClr val="000000"/>
                          </a:solidFill>
                          <a:effectLst/>
                        </a:rPr>
                        <a:t>Programs </a:t>
                      </a:r>
                      <a:r>
                        <a:rPr lang="en-US" sz="1600" b="0" u="none" strike="noStrike">
                          <a:solidFill>
                            <a:srgbClr val="000000"/>
                          </a:solidFill>
                          <a:effectLst/>
                        </a:rPr>
                        <a:t>(health care and supportive services for people w/ HIV who are low income or uninsured)</a:t>
                      </a:r>
                      <a:endParaRPr lang="en-US" sz="1600" b="0" i="0" u="none" strike="noStrike">
                        <a:solidFill>
                          <a:srgbClr val="000000"/>
                        </a:solidFill>
                        <a:effectLst/>
                        <a:latin typeface="Aptos Narrow" panose="020B0004020202020204" pitchFamily="34" charset="0"/>
                      </a:endParaRPr>
                    </a:p>
                  </a:txBody>
                  <a:tcPr marL="45720" marR="45720"/>
                </a:tc>
                <a:tc>
                  <a:txBody>
                    <a:bodyPr/>
                    <a:lstStyle/>
                    <a:p>
                      <a:pPr algn="r" fontAlgn="t"/>
                      <a:r>
                        <a:rPr lang="en-US" sz="1600" b="0" u="none" strike="noStrike">
                          <a:solidFill>
                            <a:srgbClr val="000000"/>
                          </a:solidFill>
                          <a:effectLst/>
                        </a:rPr>
                        <a:t>72,992,020 </a:t>
                      </a:r>
                      <a:endParaRPr lang="en-US" sz="1600" b="0" i="0" u="none" strike="noStrike">
                        <a:solidFill>
                          <a:srgbClr val="000000"/>
                        </a:solidFill>
                        <a:effectLst/>
                        <a:latin typeface="Aptos Narrow" panose="020B0004020202020204" pitchFamily="34" charset="0"/>
                      </a:endParaRPr>
                    </a:p>
                  </a:txBody>
                  <a:tcPr marL="45720" marR="45720"/>
                </a:tc>
                <a:extLst>
                  <a:ext uri="{0D108BD9-81ED-4DB2-BD59-A6C34878D82A}">
                    <a16:rowId xmlns:a16="http://schemas.microsoft.com/office/drawing/2014/main" val="4271006249"/>
                  </a:ext>
                </a:extLst>
              </a:tr>
              <a:tr h="326695">
                <a:tc>
                  <a:txBody>
                    <a:bodyPr/>
                    <a:lstStyle/>
                    <a:p>
                      <a:pPr algn="l" fontAlgn="t"/>
                      <a:r>
                        <a:rPr lang="en-US" sz="1600" b="1" u="none" strike="noStrike">
                          <a:solidFill>
                            <a:srgbClr val="000000"/>
                          </a:solidFill>
                          <a:effectLst/>
                        </a:rPr>
                        <a:t>Vital Access Providers Assurance Program </a:t>
                      </a:r>
                      <a:r>
                        <a:rPr lang="en-US" sz="1600" b="0" u="none" strike="noStrike">
                          <a:solidFill>
                            <a:srgbClr val="000000"/>
                          </a:solidFill>
                          <a:effectLst/>
                        </a:rPr>
                        <a:t>(VAPAP) (financially distressed facilities)</a:t>
                      </a:r>
                      <a:endParaRPr lang="en-US" sz="1600" b="0" i="0" u="none" strike="noStrike">
                        <a:solidFill>
                          <a:srgbClr val="000000"/>
                        </a:solidFill>
                        <a:effectLst/>
                        <a:latin typeface="Aptos Narrow" panose="020B0004020202020204" pitchFamily="34" charset="0"/>
                      </a:endParaRPr>
                    </a:p>
                  </a:txBody>
                  <a:tcPr marL="45720" marR="45720"/>
                </a:tc>
                <a:tc>
                  <a:txBody>
                    <a:bodyPr/>
                    <a:lstStyle/>
                    <a:p>
                      <a:pPr algn="r" fontAlgn="t"/>
                      <a:r>
                        <a:rPr lang="en-US" sz="1600" b="0" u="none" strike="noStrike">
                          <a:solidFill>
                            <a:srgbClr val="000000"/>
                          </a:solidFill>
                          <a:effectLst/>
                        </a:rPr>
                        <a:t>2,019,200,000 </a:t>
                      </a:r>
                      <a:endParaRPr lang="en-US" sz="1600" b="0" i="0" u="none" strike="noStrike">
                        <a:solidFill>
                          <a:srgbClr val="000000"/>
                        </a:solidFill>
                        <a:effectLst/>
                        <a:latin typeface="Aptos Narrow" panose="020B0004020202020204" pitchFamily="34" charset="0"/>
                      </a:endParaRPr>
                    </a:p>
                  </a:txBody>
                  <a:tcPr marL="45720" marR="45720"/>
                </a:tc>
                <a:extLst>
                  <a:ext uri="{0D108BD9-81ED-4DB2-BD59-A6C34878D82A}">
                    <a16:rowId xmlns:a16="http://schemas.microsoft.com/office/drawing/2014/main" val="2760779444"/>
                  </a:ext>
                </a:extLst>
              </a:tr>
              <a:tr h="326695">
                <a:tc>
                  <a:txBody>
                    <a:bodyPr/>
                    <a:lstStyle/>
                    <a:p>
                      <a:pPr algn="l" fontAlgn="t"/>
                      <a:r>
                        <a:rPr lang="en-US" sz="1600" b="1" u="none" strike="noStrike">
                          <a:solidFill>
                            <a:srgbClr val="000000"/>
                          </a:solidFill>
                          <a:effectLst/>
                        </a:rPr>
                        <a:t>End of AIDS </a:t>
                      </a:r>
                      <a:r>
                        <a:rPr lang="en-US" sz="1600" b="0" u="none" strike="noStrike">
                          <a:solidFill>
                            <a:srgbClr val="000000"/>
                          </a:solidFill>
                          <a:effectLst/>
                        </a:rPr>
                        <a:t>(range of services, data surveillance, medications for uninsured etc. )</a:t>
                      </a:r>
                      <a:endParaRPr lang="en-US" sz="1600" b="0" i="0" u="none" strike="noStrike">
                        <a:solidFill>
                          <a:srgbClr val="000000"/>
                        </a:solidFill>
                        <a:effectLst/>
                        <a:latin typeface="Aptos Narrow" panose="020B0004020202020204" pitchFamily="34" charset="0"/>
                      </a:endParaRPr>
                    </a:p>
                  </a:txBody>
                  <a:tcPr marL="45720" marR="45720"/>
                </a:tc>
                <a:tc>
                  <a:txBody>
                    <a:bodyPr/>
                    <a:lstStyle/>
                    <a:p>
                      <a:pPr algn="r" fontAlgn="t"/>
                      <a:r>
                        <a:rPr lang="en-US" sz="1600" b="0" u="none" strike="noStrike">
                          <a:solidFill>
                            <a:srgbClr val="000000"/>
                          </a:solidFill>
                          <a:effectLst/>
                        </a:rPr>
                        <a:t>49,131,104 </a:t>
                      </a:r>
                      <a:endParaRPr lang="en-US" sz="1600" b="0" i="0" u="none" strike="noStrike">
                        <a:solidFill>
                          <a:srgbClr val="000000"/>
                        </a:solidFill>
                        <a:effectLst/>
                        <a:latin typeface="Aptos Narrow" panose="020B0004020202020204" pitchFamily="34" charset="0"/>
                      </a:endParaRPr>
                    </a:p>
                  </a:txBody>
                  <a:tcPr marL="45720" marR="45720"/>
                </a:tc>
                <a:extLst>
                  <a:ext uri="{0D108BD9-81ED-4DB2-BD59-A6C34878D82A}">
                    <a16:rowId xmlns:a16="http://schemas.microsoft.com/office/drawing/2014/main" val="2661784748"/>
                  </a:ext>
                </a:extLst>
              </a:tr>
              <a:tr h="326695">
                <a:tc>
                  <a:txBody>
                    <a:bodyPr/>
                    <a:lstStyle/>
                    <a:p>
                      <a:pPr algn="l" fontAlgn="t"/>
                      <a:r>
                        <a:rPr lang="en-US" sz="1600" b="1" u="none" strike="noStrike">
                          <a:solidFill>
                            <a:srgbClr val="000000"/>
                          </a:solidFill>
                          <a:effectLst/>
                        </a:rPr>
                        <a:t>Expanded In-home Services for the Elderly (EISEP)</a:t>
                      </a:r>
                      <a:r>
                        <a:rPr lang="en-US" sz="1600" b="0" u="none" strike="noStrike">
                          <a:solidFill>
                            <a:srgbClr val="000000"/>
                          </a:solidFill>
                          <a:effectLst/>
                        </a:rPr>
                        <a:t> (non-medical in-home services)</a:t>
                      </a:r>
                      <a:endParaRPr lang="en-US" sz="1600" b="0" i="0" u="none" strike="noStrike">
                        <a:solidFill>
                          <a:srgbClr val="000000"/>
                        </a:solidFill>
                        <a:effectLst/>
                        <a:latin typeface="Aptos Narrow" panose="020B0004020202020204" pitchFamily="34" charset="0"/>
                      </a:endParaRPr>
                    </a:p>
                  </a:txBody>
                  <a:tcPr marL="45720" marR="45720"/>
                </a:tc>
                <a:tc>
                  <a:txBody>
                    <a:bodyPr/>
                    <a:lstStyle/>
                    <a:p>
                      <a:pPr algn="r" fontAlgn="t"/>
                      <a:r>
                        <a:rPr lang="en-US" sz="1600" b="0" u="none" strike="noStrike">
                          <a:solidFill>
                            <a:srgbClr val="000000"/>
                          </a:solidFill>
                          <a:effectLst/>
                        </a:rPr>
                        <a:t>240,700,000 </a:t>
                      </a:r>
                      <a:endParaRPr lang="en-US" sz="1600" b="0" i="0" u="none" strike="noStrike">
                        <a:solidFill>
                          <a:srgbClr val="000000"/>
                        </a:solidFill>
                        <a:effectLst/>
                        <a:latin typeface="Aptos Narrow" panose="020B0004020202020204" pitchFamily="34" charset="0"/>
                      </a:endParaRPr>
                    </a:p>
                  </a:txBody>
                  <a:tcPr marL="45720" marR="45720"/>
                </a:tc>
                <a:extLst>
                  <a:ext uri="{0D108BD9-81ED-4DB2-BD59-A6C34878D82A}">
                    <a16:rowId xmlns:a16="http://schemas.microsoft.com/office/drawing/2014/main" val="2654783295"/>
                  </a:ext>
                </a:extLst>
              </a:tr>
            </a:tbl>
          </a:graphicData>
        </a:graphic>
      </p:graphicFrame>
    </p:spTree>
    <p:extLst>
      <p:ext uri="{BB962C8B-B14F-4D97-AF65-F5344CB8AC3E}">
        <p14:creationId xmlns:p14="http://schemas.microsoft.com/office/powerpoint/2010/main" val="192934498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C488E4-49DC-D922-01F7-191EDF141CBE}"/>
              </a:ext>
            </a:extLst>
          </p:cNvPr>
          <p:cNvSpPr>
            <a:spLocks noGrp="1"/>
          </p:cNvSpPr>
          <p:nvPr>
            <p:ph type="title"/>
          </p:nvPr>
        </p:nvSpPr>
        <p:spPr/>
        <p:txBody>
          <a:bodyPr/>
          <a:lstStyle/>
          <a:p>
            <a:r>
              <a:rPr lang="en-US"/>
              <a:t>Themes in the Legislation</a:t>
            </a:r>
          </a:p>
        </p:txBody>
      </p:sp>
      <p:graphicFrame>
        <p:nvGraphicFramePr>
          <p:cNvPr id="5" name="Content Placeholder 4">
            <a:extLst>
              <a:ext uri="{FF2B5EF4-FFF2-40B4-BE49-F238E27FC236}">
                <a16:creationId xmlns:a16="http://schemas.microsoft.com/office/drawing/2014/main" id="{E45FF6EE-A27F-D4D7-313B-FC18FCD9F312}"/>
              </a:ext>
            </a:extLst>
          </p:cNvPr>
          <p:cNvGraphicFramePr>
            <a:graphicFrameLocks/>
          </p:cNvGraphicFramePr>
          <p:nvPr/>
        </p:nvGraphicFramePr>
        <p:xfrm>
          <a:off x="200552" y="932688"/>
          <a:ext cx="11119103" cy="53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084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48343-B959-3A62-A583-9957643F04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62A775-5401-D989-51B2-9B00F22678A9}"/>
              </a:ext>
            </a:extLst>
          </p:cNvPr>
          <p:cNvSpPr>
            <a:spLocks noGrp="1"/>
          </p:cNvSpPr>
          <p:nvPr>
            <p:ph type="title"/>
          </p:nvPr>
        </p:nvSpPr>
        <p:spPr/>
        <p:txBody>
          <a:bodyPr/>
          <a:lstStyle/>
          <a:p>
            <a:r>
              <a:rPr lang="en-US"/>
              <a:t>BIG PICTURE</a:t>
            </a:r>
          </a:p>
        </p:txBody>
      </p:sp>
      <p:sp>
        <p:nvSpPr>
          <p:cNvPr id="4" name="Slide Number Placeholder 3">
            <a:extLst>
              <a:ext uri="{FF2B5EF4-FFF2-40B4-BE49-F238E27FC236}">
                <a16:creationId xmlns:a16="http://schemas.microsoft.com/office/drawing/2014/main" id="{20AAD721-65CE-35C7-5336-7980D40B3861}"/>
              </a:ext>
            </a:extLst>
          </p:cNvPr>
          <p:cNvSpPr>
            <a:spLocks noGrp="1"/>
          </p:cNvSpPr>
          <p:nvPr>
            <p:ph type="sldNum"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3E6EC76-EBAC-4199-926F-A9991477679B}"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1FD2C1CF-A524-5062-E377-518C2BC0652F}"/>
              </a:ext>
            </a:extLst>
          </p:cNvPr>
          <p:cNvSpPr>
            <a:spLocks noGrp="1"/>
          </p:cNvSpPr>
          <p:nvPr>
            <p:ph idx="1"/>
          </p:nvPr>
        </p:nvSpPr>
        <p:spPr>
          <a:xfrm>
            <a:off x="452611" y="1079500"/>
            <a:ext cx="10613974" cy="4670222"/>
          </a:xfrm>
        </p:spPr>
        <p:txBody>
          <a:bodyPr>
            <a:normAutofit/>
          </a:bodyPr>
          <a:lstStyle/>
          <a:p>
            <a:pPr>
              <a:buFont typeface="Arial" panose="020B0604020202020204" pitchFamily="34" charset="0"/>
              <a:buChar char="•"/>
            </a:pPr>
            <a:r>
              <a:rPr lang="en-US" sz="3000" b="1"/>
              <a:t>New administrative burdens are functionally unfunded mandates  </a:t>
            </a:r>
          </a:p>
          <a:p>
            <a:pPr>
              <a:buFont typeface="Arial" panose="020B0604020202020204" pitchFamily="34" charset="0"/>
              <a:buChar char="•"/>
            </a:pPr>
            <a:r>
              <a:rPr lang="en-US" sz="3000" b="1"/>
              <a:t>Grantees with high % government grant funds will need to diversify</a:t>
            </a:r>
          </a:p>
          <a:p>
            <a:pPr>
              <a:buFont typeface="Arial" panose="020B0604020202020204" pitchFamily="34" charset="0"/>
              <a:buChar char="•"/>
            </a:pPr>
            <a:r>
              <a:rPr lang="en-US" sz="3000" b="1"/>
              <a:t>Safety net providers whose payor mix is mostly Medicaid can’t absorb a big decrease in revenues and new bad debt associated with coverage losses</a:t>
            </a:r>
          </a:p>
        </p:txBody>
      </p:sp>
    </p:spTree>
    <p:extLst>
      <p:ext uri="{BB962C8B-B14F-4D97-AF65-F5344CB8AC3E}">
        <p14:creationId xmlns:p14="http://schemas.microsoft.com/office/powerpoint/2010/main" val="38441695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B0B0D-BA6B-988B-1B02-D529398F88CF}"/>
              </a:ext>
            </a:extLst>
          </p:cNvPr>
          <p:cNvSpPr>
            <a:spLocks noGrp="1"/>
          </p:cNvSpPr>
          <p:nvPr>
            <p:ph type="title"/>
          </p:nvPr>
        </p:nvSpPr>
        <p:spPr>
          <a:xfrm>
            <a:off x="384048" y="187580"/>
            <a:ext cx="11557000" cy="823596"/>
          </a:xfrm>
        </p:spPr>
        <p:txBody>
          <a:bodyPr>
            <a:normAutofit fontScale="90000"/>
          </a:bodyPr>
          <a:lstStyle/>
          <a:p>
            <a:pPr algn="l"/>
            <a:r>
              <a:rPr lang="en-US"/>
              <a:t>WHAT HEALTH AND HUMAN SERVICES PROVIDERS NEED: NOW/SOON</a:t>
            </a:r>
          </a:p>
        </p:txBody>
      </p:sp>
      <p:sp>
        <p:nvSpPr>
          <p:cNvPr id="4" name="Slide Number Placeholder 3">
            <a:extLst>
              <a:ext uri="{FF2B5EF4-FFF2-40B4-BE49-F238E27FC236}">
                <a16:creationId xmlns:a16="http://schemas.microsoft.com/office/drawing/2014/main" id="{0A322E90-CBD1-45B5-0962-66AD37480FD3}"/>
              </a:ext>
            </a:extLst>
          </p:cNvPr>
          <p:cNvSpPr>
            <a:spLocks noGrp="1"/>
          </p:cNvSpPr>
          <p:nvPr>
            <p:ph type="sldNum"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3E6EC76-EBAC-4199-926F-A9991477679B}"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50200F9B-0321-7F3D-3554-1CDB9EC5AA9B}"/>
              </a:ext>
            </a:extLst>
          </p:cNvPr>
          <p:cNvSpPr>
            <a:spLocks noGrp="1"/>
          </p:cNvSpPr>
          <p:nvPr>
            <p:ph idx="1"/>
          </p:nvPr>
        </p:nvSpPr>
        <p:spPr>
          <a:xfrm>
            <a:off x="384048" y="1463548"/>
            <a:ext cx="10613974" cy="4670222"/>
          </a:xfrm>
        </p:spPr>
        <p:txBody>
          <a:bodyPr>
            <a:normAutofit fontScale="85000" lnSpcReduction="20000"/>
          </a:bodyPr>
          <a:lstStyle/>
          <a:p>
            <a:pPr marL="0" indent="0">
              <a:buNone/>
            </a:pPr>
            <a:r>
              <a:rPr lang="en-US" b="1"/>
              <a:t>Mitigation of Provider-level Impacts</a:t>
            </a:r>
          </a:p>
          <a:p>
            <a:r>
              <a:rPr lang="en-US"/>
              <a:t>Technical assistance to help beneficiaries maintain coverage</a:t>
            </a:r>
          </a:p>
          <a:p>
            <a:r>
              <a:rPr lang="en-US"/>
              <a:t>Operating support for the staff needed to do more frequent redeterminations</a:t>
            </a:r>
          </a:p>
          <a:p>
            <a:r>
              <a:rPr lang="en-US"/>
              <a:t>Support for Safety Net Providers with consideration for differences in urban and rural safety net provider needs and patient engagement pathways</a:t>
            </a:r>
          </a:p>
          <a:p>
            <a:r>
              <a:rPr lang="en-US"/>
              <a:t>Support for health-related social needs that stabilize patients and prevent adverse events like readmission and excess utilization</a:t>
            </a:r>
          </a:p>
          <a:p>
            <a:pPr marL="0" indent="0">
              <a:buNone/>
            </a:pPr>
            <a:endParaRPr lang="en-US" b="1"/>
          </a:p>
          <a:p>
            <a:pPr marL="0" indent="0">
              <a:buNone/>
            </a:pPr>
            <a:r>
              <a:rPr lang="en-US" b="1"/>
              <a:t>Mitigation of Community-level Impacts</a:t>
            </a:r>
          </a:p>
          <a:p>
            <a:r>
              <a:rPr lang="en-US"/>
              <a:t>Support for access to preventive services</a:t>
            </a:r>
          </a:p>
          <a:p>
            <a:r>
              <a:rPr lang="en-US"/>
              <a:t>Access to care for the uninsured and the uninsurable</a:t>
            </a:r>
          </a:p>
          <a:p>
            <a:r>
              <a:rPr lang="en-US"/>
              <a:t>Coverage and access navigation for mixed status families</a:t>
            </a:r>
          </a:p>
          <a:p>
            <a:r>
              <a:rPr lang="en-US"/>
              <a:t>Support for health-related social needs programs to keep people and communities healthy</a:t>
            </a:r>
          </a:p>
        </p:txBody>
      </p:sp>
    </p:spTree>
    <p:extLst>
      <p:ext uri="{BB962C8B-B14F-4D97-AF65-F5344CB8AC3E}">
        <p14:creationId xmlns:p14="http://schemas.microsoft.com/office/powerpoint/2010/main" val="89748074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1AEA1-A6DD-2A74-9027-3C3E8D9F9353}"/>
            </a:ext>
          </a:extLst>
        </p:cNvPr>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589670DC-878A-ECC6-A6FE-A41F30F38799}"/>
              </a:ext>
            </a:extLst>
          </p:cNvPr>
          <p:cNvSpPr>
            <a:spLocks noGrp="1"/>
          </p:cNvSpPr>
          <p:nvPr>
            <p:ph idx="10"/>
          </p:nvPr>
        </p:nvSpPr>
        <p:spPr>
          <a:xfrm>
            <a:off x="337213" y="6291221"/>
            <a:ext cx="9332807" cy="230830"/>
          </a:xfrm>
        </p:spPr>
        <p:txBody>
          <a:bodyPr/>
          <a:lstStyle/>
          <a:p>
            <a:endParaRPr lang="en-US"/>
          </a:p>
        </p:txBody>
      </p:sp>
      <p:sp>
        <p:nvSpPr>
          <p:cNvPr id="2" name="Title 1">
            <a:extLst>
              <a:ext uri="{FF2B5EF4-FFF2-40B4-BE49-F238E27FC236}">
                <a16:creationId xmlns:a16="http://schemas.microsoft.com/office/drawing/2014/main" id="{FC76F793-0948-304C-B012-7317AF7C3FCC}"/>
              </a:ext>
            </a:extLst>
          </p:cNvPr>
          <p:cNvSpPr>
            <a:spLocks noGrp="1"/>
          </p:cNvSpPr>
          <p:nvPr>
            <p:ph type="title"/>
          </p:nvPr>
        </p:nvSpPr>
        <p:spPr>
          <a:xfrm>
            <a:off x="337210" y="187779"/>
            <a:ext cx="10845788" cy="624834"/>
          </a:xfrm>
        </p:spPr>
        <p:txBody>
          <a:bodyPr anchor="ctr">
            <a:normAutofit/>
          </a:bodyPr>
          <a:lstStyle/>
          <a:p>
            <a:r>
              <a:rPr lang="en-US" sz="3200">
                <a:latin typeface="Franklin Gothic Demi" panose="020B0703020102020204" pitchFamily="34" charset="0"/>
              </a:rPr>
              <a:t>Congressional Budget Office (CBO) Score</a:t>
            </a:r>
          </a:p>
        </p:txBody>
      </p:sp>
      <p:graphicFrame>
        <p:nvGraphicFramePr>
          <p:cNvPr id="5" name="Content Placeholder 4">
            <a:extLst>
              <a:ext uri="{FF2B5EF4-FFF2-40B4-BE49-F238E27FC236}">
                <a16:creationId xmlns:a16="http://schemas.microsoft.com/office/drawing/2014/main" id="{0A31160D-7ADE-6CE4-81A0-546761E4EC41}"/>
              </a:ext>
            </a:extLst>
          </p:cNvPr>
          <p:cNvGraphicFramePr>
            <a:graphicFrameLocks/>
          </p:cNvGraphicFramePr>
          <p:nvPr>
            <p:extLst>
              <p:ext uri="{D42A27DB-BD31-4B8C-83A1-F6EECF244321}">
                <p14:modId xmlns:p14="http://schemas.microsoft.com/office/powerpoint/2010/main" val="798901484"/>
              </p:ext>
            </p:extLst>
          </p:nvPr>
        </p:nvGraphicFramePr>
        <p:xfrm>
          <a:off x="681569" y="1646874"/>
          <a:ext cx="10157069" cy="3810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49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D45038-B379-3134-847D-B3603516EBF1}"/>
              </a:ext>
            </a:extLst>
          </p:cNvPr>
          <p:cNvSpPr>
            <a:spLocks noGrp="1"/>
          </p:cNvSpPr>
          <p:nvPr>
            <p:ph type="title"/>
          </p:nvPr>
        </p:nvSpPr>
        <p:spPr/>
        <p:txBody>
          <a:bodyPr/>
          <a:lstStyle/>
          <a:p>
            <a:r>
              <a:rPr lang="en-US"/>
              <a:t>Key Medicaid Policies</a:t>
            </a:r>
          </a:p>
        </p:txBody>
      </p:sp>
      <p:graphicFrame>
        <p:nvGraphicFramePr>
          <p:cNvPr id="6" name="Content Placeholder 4">
            <a:extLst>
              <a:ext uri="{FF2B5EF4-FFF2-40B4-BE49-F238E27FC236}">
                <a16:creationId xmlns:a16="http://schemas.microsoft.com/office/drawing/2014/main" id="{CD0D99D6-59DF-CF7F-78F3-7B2DC34D122B}"/>
              </a:ext>
            </a:extLst>
          </p:cNvPr>
          <p:cNvGraphicFramePr>
            <a:graphicFrameLocks/>
          </p:cNvGraphicFramePr>
          <p:nvPr>
            <p:extLst>
              <p:ext uri="{D42A27DB-BD31-4B8C-83A1-F6EECF244321}">
                <p14:modId xmlns:p14="http://schemas.microsoft.com/office/powerpoint/2010/main" val="1646208043"/>
              </p:ext>
            </p:extLst>
          </p:nvPr>
        </p:nvGraphicFramePr>
        <p:xfrm>
          <a:off x="337371" y="1179462"/>
          <a:ext cx="11619775" cy="4864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2F48CA48-06F8-0395-EBE8-8F5EA73A6ADA}"/>
              </a:ext>
            </a:extLst>
          </p:cNvPr>
          <p:cNvSpPr txBox="1"/>
          <p:nvPr/>
        </p:nvSpPr>
        <p:spPr>
          <a:xfrm>
            <a:off x="825533" y="4774054"/>
            <a:ext cx="1088136" cy="446276"/>
          </a:xfrm>
          <a:prstGeom prst="rect">
            <a:avLst/>
          </a:prstGeom>
          <a:noFill/>
        </p:spPr>
        <p:txBody>
          <a:bodyPr wrap="square" rtlCol="0">
            <a:spAutoFit/>
          </a:bodyPr>
          <a:lstStyle/>
          <a:p>
            <a:r>
              <a:rPr lang="en-US" sz="2300" b="1">
                <a:solidFill>
                  <a:schemeClr val="bg1"/>
                </a:solidFill>
                <a:latin typeface="Arial" panose="020B0604020202020204" pitchFamily="34" charset="0"/>
                <a:cs typeface="Arial" panose="020B0604020202020204" pitchFamily="34" charset="0"/>
              </a:rPr>
              <a:t>$326B</a:t>
            </a:r>
          </a:p>
        </p:txBody>
      </p:sp>
      <p:sp>
        <p:nvSpPr>
          <p:cNvPr id="4" name="TextBox 3">
            <a:extLst>
              <a:ext uri="{FF2B5EF4-FFF2-40B4-BE49-F238E27FC236}">
                <a16:creationId xmlns:a16="http://schemas.microsoft.com/office/drawing/2014/main" id="{5494E9F6-26D6-A61E-E596-A1E2010388CB}"/>
              </a:ext>
            </a:extLst>
          </p:cNvPr>
          <p:cNvSpPr txBox="1"/>
          <p:nvPr/>
        </p:nvSpPr>
        <p:spPr>
          <a:xfrm>
            <a:off x="3240032" y="4769594"/>
            <a:ext cx="1088136" cy="446276"/>
          </a:xfrm>
          <a:prstGeom prst="rect">
            <a:avLst/>
          </a:prstGeom>
          <a:noFill/>
        </p:spPr>
        <p:txBody>
          <a:bodyPr wrap="square" rtlCol="0">
            <a:spAutoFit/>
          </a:bodyPr>
          <a:lstStyle/>
          <a:p>
            <a:r>
              <a:rPr lang="en-US" sz="2300" b="1">
                <a:solidFill>
                  <a:schemeClr val="bg1"/>
                </a:solidFill>
                <a:latin typeface="Arial" panose="020B0604020202020204" pitchFamily="34" charset="0"/>
                <a:cs typeface="Arial" panose="020B0604020202020204" pitchFamily="34" charset="0"/>
              </a:rPr>
              <a:t>$191B</a:t>
            </a:r>
          </a:p>
        </p:txBody>
      </p:sp>
      <p:sp>
        <p:nvSpPr>
          <p:cNvPr id="5" name="TextBox 4">
            <a:extLst>
              <a:ext uri="{FF2B5EF4-FFF2-40B4-BE49-F238E27FC236}">
                <a16:creationId xmlns:a16="http://schemas.microsoft.com/office/drawing/2014/main" id="{7C0FF57E-BCF7-3B30-706D-AE6121ED7DCB}"/>
              </a:ext>
            </a:extLst>
          </p:cNvPr>
          <p:cNvSpPr txBox="1"/>
          <p:nvPr/>
        </p:nvSpPr>
        <p:spPr>
          <a:xfrm>
            <a:off x="5551932" y="4869955"/>
            <a:ext cx="1088136" cy="446276"/>
          </a:xfrm>
          <a:prstGeom prst="rect">
            <a:avLst/>
          </a:prstGeom>
          <a:noFill/>
        </p:spPr>
        <p:txBody>
          <a:bodyPr wrap="square" rtlCol="0">
            <a:spAutoFit/>
          </a:bodyPr>
          <a:lstStyle/>
          <a:p>
            <a:r>
              <a:rPr lang="en-US" sz="2300" b="1">
                <a:solidFill>
                  <a:schemeClr val="bg1"/>
                </a:solidFill>
                <a:latin typeface="Arial" panose="020B0604020202020204" pitchFamily="34" charset="0"/>
                <a:cs typeface="Arial" panose="020B0604020202020204" pitchFamily="34" charset="0"/>
              </a:rPr>
              <a:t>$149B</a:t>
            </a:r>
          </a:p>
        </p:txBody>
      </p:sp>
      <p:sp>
        <p:nvSpPr>
          <p:cNvPr id="7" name="TextBox 6">
            <a:extLst>
              <a:ext uri="{FF2B5EF4-FFF2-40B4-BE49-F238E27FC236}">
                <a16:creationId xmlns:a16="http://schemas.microsoft.com/office/drawing/2014/main" id="{73431D92-2080-A282-0157-ECA4B8F27DFE}"/>
              </a:ext>
            </a:extLst>
          </p:cNvPr>
          <p:cNvSpPr txBox="1"/>
          <p:nvPr/>
        </p:nvSpPr>
        <p:spPr>
          <a:xfrm>
            <a:off x="7863832" y="4869955"/>
            <a:ext cx="1088136" cy="446276"/>
          </a:xfrm>
          <a:prstGeom prst="rect">
            <a:avLst/>
          </a:prstGeom>
          <a:noFill/>
        </p:spPr>
        <p:txBody>
          <a:bodyPr wrap="square" rtlCol="0">
            <a:spAutoFit/>
          </a:bodyPr>
          <a:lstStyle/>
          <a:p>
            <a:r>
              <a:rPr lang="en-US" sz="2300" b="1">
                <a:solidFill>
                  <a:schemeClr val="bg1"/>
                </a:solidFill>
                <a:latin typeface="Arial" panose="020B0604020202020204" pitchFamily="34" charset="0"/>
                <a:cs typeface="Arial" panose="020B0604020202020204" pitchFamily="34" charset="0"/>
              </a:rPr>
              <a:t>$122B</a:t>
            </a:r>
          </a:p>
        </p:txBody>
      </p:sp>
      <p:sp>
        <p:nvSpPr>
          <p:cNvPr id="9" name="TextBox 8">
            <a:extLst>
              <a:ext uri="{FF2B5EF4-FFF2-40B4-BE49-F238E27FC236}">
                <a16:creationId xmlns:a16="http://schemas.microsoft.com/office/drawing/2014/main" id="{F44FD48B-75A6-4FCC-C813-3D5229146A06}"/>
              </a:ext>
            </a:extLst>
          </p:cNvPr>
          <p:cNvSpPr txBox="1"/>
          <p:nvPr/>
        </p:nvSpPr>
        <p:spPr>
          <a:xfrm>
            <a:off x="10175732" y="4869955"/>
            <a:ext cx="1088136" cy="446276"/>
          </a:xfrm>
          <a:prstGeom prst="rect">
            <a:avLst/>
          </a:prstGeom>
          <a:noFill/>
        </p:spPr>
        <p:txBody>
          <a:bodyPr wrap="square" rtlCol="0">
            <a:spAutoFit/>
          </a:bodyPr>
          <a:lstStyle/>
          <a:p>
            <a:r>
              <a:rPr lang="en-US" sz="2300" b="1">
                <a:solidFill>
                  <a:schemeClr val="bg1"/>
                </a:solidFill>
                <a:latin typeface="Arial" panose="020B0604020202020204" pitchFamily="34" charset="0"/>
                <a:cs typeface="Arial" panose="020B0604020202020204" pitchFamily="34" charset="0"/>
              </a:rPr>
              <a:t>$63B</a:t>
            </a:r>
          </a:p>
        </p:txBody>
      </p:sp>
    </p:spTree>
    <p:extLst>
      <p:ext uri="{BB962C8B-B14F-4D97-AF65-F5344CB8AC3E}">
        <p14:creationId xmlns:p14="http://schemas.microsoft.com/office/powerpoint/2010/main" val="101443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74ADA-83A9-5734-6DF4-C2EA426DECC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3409F0-E651-96FB-F919-60C93640A222}"/>
              </a:ext>
            </a:extLst>
          </p:cNvPr>
          <p:cNvSpPr>
            <a:spLocks noGrp="1"/>
          </p:cNvSpPr>
          <p:nvPr>
            <p:ph idx="10"/>
          </p:nvPr>
        </p:nvSpPr>
        <p:spPr/>
        <p:txBody>
          <a:bodyPr/>
          <a:lstStyle/>
          <a:p>
            <a:endParaRPr lang="en-US"/>
          </a:p>
        </p:txBody>
      </p:sp>
      <p:sp>
        <p:nvSpPr>
          <p:cNvPr id="3" name="Title 2">
            <a:extLst>
              <a:ext uri="{FF2B5EF4-FFF2-40B4-BE49-F238E27FC236}">
                <a16:creationId xmlns:a16="http://schemas.microsoft.com/office/drawing/2014/main" id="{453735BE-25B5-C72C-930F-944407F86AF0}"/>
              </a:ext>
            </a:extLst>
          </p:cNvPr>
          <p:cNvSpPr>
            <a:spLocks noGrp="1"/>
          </p:cNvSpPr>
          <p:nvPr>
            <p:ph type="title"/>
          </p:nvPr>
        </p:nvSpPr>
        <p:spPr/>
        <p:txBody>
          <a:bodyPr/>
          <a:lstStyle/>
          <a:p>
            <a:r>
              <a:rPr lang="en-US"/>
              <a:t>Medicaid Work Requirements: Key Facts</a:t>
            </a:r>
          </a:p>
        </p:txBody>
      </p:sp>
      <p:graphicFrame>
        <p:nvGraphicFramePr>
          <p:cNvPr id="5" name="Content Placeholder 4">
            <a:extLst>
              <a:ext uri="{FF2B5EF4-FFF2-40B4-BE49-F238E27FC236}">
                <a16:creationId xmlns:a16="http://schemas.microsoft.com/office/drawing/2014/main" id="{BF797A97-3716-555C-378B-4157D03D6EC9}"/>
              </a:ext>
            </a:extLst>
          </p:cNvPr>
          <p:cNvGraphicFramePr>
            <a:graphicFrameLocks noGrp="1"/>
          </p:cNvGraphicFramePr>
          <p:nvPr>
            <p:ph idx="1"/>
          </p:nvPr>
        </p:nvGraphicFramePr>
        <p:xfrm>
          <a:off x="200552" y="932688"/>
          <a:ext cx="11119103" cy="53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a:extLst>
              <a:ext uri="{FF2B5EF4-FFF2-40B4-BE49-F238E27FC236}">
                <a16:creationId xmlns:a16="http://schemas.microsoft.com/office/drawing/2014/main" id="{6510A1BB-7D4E-25C7-60CA-C840C6522DCA}"/>
              </a:ext>
            </a:extLst>
          </p:cNvPr>
          <p:cNvSpPr/>
          <p:nvPr/>
        </p:nvSpPr>
        <p:spPr>
          <a:xfrm>
            <a:off x="38523" y="6624743"/>
            <a:ext cx="1554480" cy="228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6227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729B8-0088-67D7-6F18-8CFCFCEA3DB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064CD6-F327-9709-AD0B-71DA5DC2A70C}"/>
              </a:ext>
            </a:extLst>
          </p:cNvPr>
          <p:cNvSpPr>
            <a:spLocks noGrp="1"/>
          </p:cNvSpPr>
          <p:nvPr>
            <p:ph idx="10"/>
          </p:nvPr>
        </p:nvSpPr>
        <p:spPr/>
        <p:txBody>
          <a:bodyPr/>
          <a:lstStyle/>
          <a:p>
            <a:endParaRPr lang="en-US"/>
          </a:p>
        </p:txBody>
      </p:sp>
      <p:sp>
        <p:nvSpPr>
          <p:cNvPr id="3" name="Title 2">
            <a:extLst>
              <a:ext uri="{FF2B5EF4-FFF2-40B4-BE49-F238E27FC236}">
                <a16:creationId xmlns:a16="http://schemas.microsoft.com/office/drawing/2014/main" id="{E2B91C12-AD84-8484-5028-528B6E7CD569}"/>
              </a:ext>
            </a:extLst>
          </p:cNvPr>
          <p:cNvSpPr>
            <a:spLocks noGrp="1"/>
          </p:cNvSpPr>
          <p:nvPr>
            <p:ph type="title"/>
          </p:nvPr>
        </p:nvSpPr>
        <p:spPr/>
        <p:txBody>
          <a:bodyPr/>
          <a:lstStyle/>
          <a:p>
            <a:r>
              <a:rPr lang="en-US"/>
              <a:t>Eligibility and Exceptions</a:t>
            </a:r>
          </a:p>
        </p:txBody>
      </p:sp>
      <p:sp>
        <p:nvSpPr>
          <p:cNvPr id="11" name="Rectangle 10">
            <a:extLst>
              <a:ext uri="{FF2B5EF4-FFF2-40B4-BE49-F238E27FC236}">
                <a16:creationId xmlns:a16="http://schemas.microsoft.com/office/drawing/2014/main" id="{29F92229-C7E4-A0FE-2B96-D573ABC28181}"/>
              </a:ext>
            </a:extLst>
          </p:cNvPr>
          <p:cNvSpPr/>
          <p:nvPr/>
        </p:nvSpPr>
        <p:spPr>
          <a:xfrm>
            <a:off x="38523" y="6624743"/>
            <a:ext cx="1554480" cy="228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6E13292C-5E41-AC8D-7D8C-EC71B96BD27B}"/>
              </a:ext>
            </a:extLst>
          </p:cNvPr>
          <p:cNvGrpSpPr/>
          <p:nvPr/>
        </p:nvGrpSpPr>
        <p:grpSpPr>
          <a:xfrm>
            <a:off x="638652" y="1014370"/>
            <a:ext cx="10914375" cy="5041821"/>
            <a:chOff x="461123" y="2017450"/>
            <a:chExt cx="10636611" cy="4499323"/>
          </a:xfrm>
        </p:grpSpPr>
        <p:sp>
          <p:nvSpPr>
            <p:cNvPr id="8" name="Freeform: Shape 7">
              <a:extLst>
                <a:ext uri="{FF2B5EF4-FFF2-40B4-BE49-F238E27FC236}">
                  <a16:creationId xmlns:a16="http://schemas.microsoft.com/office/drawing/2014/main" id="{5F954487-8287-1C8E-2B8D-BB51CFC44001}"/>
                </a:ext>
              </a:extLst>
            </p:cNvPr>
            <p:cNvSpPr/>
            <p:nvPr/>
          </p:nvSpPr>
          <p:spPr>
            <a:xfrm>
              <a:off x="461123" y="2017450"/>
              <a:ext cx="2236277" cy="660651"/>
            </a:xfrm>
            <a:custGeom>
              <a:avLst/>
              <a:gdLst>
                <a:gd name="connsiteX0" fmla="*/ 0 w 3302492"/>
                <a:gd name="connsiteY0" fmla="*/ 0 h 660651"/>
                <a:gd name="connsiteX1" fmla="*/ 3302492 w 3302492"/>
                <a:gd name="connsiteY1" fmla="*/ 0 h 660651"/>
                <a:gd name="connsiteX2" fmla="*/ 3302492 w 3302492"/>
                <a:gd name="connsiteY2" fmla="*/ 660651 h 660651"/>
                <a:gd name="connsiteX3" fmla="*/ 0 w 3302492"/>
                <a:gd name="connsiteY3" fmla="*/ 660651 h 660651"/>
                <a:gd name="connsiteX4" fmla="*/ 0 w 3302492"/>
                <a:gd name="connsiteY4" fmla="*/ 0 h 66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492" h="660651">
                  <a:moveTo>
                    <a:pt x="0" y="0"/>
                  </a:moveTo>
                  <a:lnTo>
                    <a:pt x="3302492" y="0"/>
                  </a:lnTo>
                  <a:lnTo>
                    <a:pt x="3302492" y="660651"/>
                  </a:lnTo>
                  <a:lnTo>
                    <a:pt x="0" y="660651"/>
                  </a:lnTo>
                  <a:lnTo>
                    <a:pt x="0" y="0"/>
                  </a:lnTo>
                  <a:close/>
                </a:path>
              </a:pathLst>
            </a:cu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699" tIns="72971" rIns="127699" bIns="72971" numCol="1" spcCol="1270" anchor="ctr" anchorCtr="0">
              <a:noAutofit/>
            </a:bodyPr>
            <a:lstStyle/>
            <a:p>
              <a:pPr algn="ctr" defTabSz="798100">
                <a:lnSpc>
                  <a:spcPct val="90000"/>
                </a:lnSpc>
                <a:spcBef>
                  <a:spcPct val="0"/>
                </a:spcBef>
                <a:spcAft>
                  <a:spcPct val="35000"/>
                </a:spcAft>
              </a:pPr>
              <a:r>
                <a:rPr lang="en-US" sz="1795" b="1">
                  <a:latin typeface="Calibri" panose="020F0502020204030204" pitchFamily="34" charset="0"/>
                  <a:ea typeface="Calibri" panose="020F0502020204030204" pitchFamily="34" charset="0"/>
                  <a:cs typeface="Calibri" panose="020F0502020204030204" pitchFamily="34" charset="0"/>
                </a:rPr>
                <a:t>Applicable Individuals</a:t>
              </a:r>
            </a:p>
          </p:txBody>
        </p:sp>
        <p:sp>
          <p:nvSpPr>
            <p:cNvPr id="9" name="Freeform: Shape 8">
              <a:extLst>
                <a:ext uri="{FF2B5EF4-FFF2-40B4-BE49-F238E27FC236}">
                  <a16:creationId xmlns:a16="http://schemas.microsoft.com/office/drawing/2014/main" id="{7B84D06A-B63F-D33F-E8F2-93993D1223DE}"/>
                </a:ext>
              </a:extLst>
            </p:cNvPr>
            <p:cNvSpPr/>
            <p:nvPr/>
          </p:nvSpPr>
          <p:spPr>
            <a:xfrm>
              <a:off x="461123" y="2678102"/>
              <a:ext cx="2236277" cy="3838671"/>
            </a:xfrm>
            <a:custGeom>
              <a:avLst/>
              <a:gdLst>
                <a:gd name="connsiteX0" fmla="*/ 0 w 3302492"/>
                <a:gd name="connsiteY0" fmla="*/ 0 h 3529603"/>
                <a:gd name="connsiteX1" fmla="*/ 3302492 w 3302492"/>
                <a:gd name="connsiteY1" fmla="*/ 0 h 3529603"/>
                <a:gd name="connsiteX2" fmla="*/ 3302492 w 3302492"/>
                <a:gd name="connsiteY2" fmla="*/ 3529603 h 3529603"/>
                <a:gd name="connsiteX3" fmla="*/ 0 w 3302492"/>
                <a:gd name="connsiteY3" fmla="*/ 3529603 h 3529603"/>
                <a:gd name="connsiteX4" fmla="*/ 0 w 3302492"/>
                <a:gd name="connsiteY4" fmla="*/ 0 h 3529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492" h="3529603">
                  <a:moveTo>
                    <a:pt x="0" y="0"/>
                  </a:moveTo>
                  <a:lnTo>
                    <a:pt x="3302492" y="0"/>
                  </a:lnTo>
                  <a:lnTo>
                    <a:pt x="3302492" y="3529603"/>
                  </a:lnTo>
                  <a:lnTo>
                    <a:pt x="0" y="3529603"/>
                  </a:lnTo>
                  <a:lnTo>
                    <a:pt x="0" y="0"/>
                  </a:lnTo>
                  <a:close/>
                </a:path>
              </a:pathLst>
            </a:custGeom>
            <a:solidFill>
              <a:schemeClr val="accent4">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133" tIns="85133" rIns="113510" bIns="127699" numCol="1" spcCol="1270" anchor="t" anchorCtr="0">
              <a:noAutofit/>
            </a:bodyPr>
            <a:lstStyle/>
            <a:p>
              <a:pPr marL="0" lvl="1" defTabSz="221694">
                <a:lnSpc>
                  <a:spcPct val="90000"/>
                </a:lnSpc>
                <a:spcBef>
                  <a:spcPct val="0"/>
                </a:spcBef>
                <a:spcAft>
                  <a:spcPct val="15000"/>
                </a:spcAft>
              </a:pPr>
              <a:endParaRPr lang="en-US" sz="499">
                <a:ea typeface="Calibri" panose="020F0502020204030204" pitchFamily="34" charset="0"/>
                <a:cs typeface="Calibri" panose="020F0502020204030204" pitchFamily="34" charset="0"/>
              </a:endParaRPr>
            </a:p>
            <a:p>
              <a:pPr marL="171021" lvl="1" indent="-171021" defTabSz="709422">
                <a:lnSpc>
                  <a:spcPct val="90000"/>
                </a:lnSpc>
                <a:spcBef>
                  <a:spcPct val="0"/>
                </a:spcBef>
                <a:spcAft>
                  <a:spcPct val="15000"/>
                </a:spcAft>
                <a:buChar char="•"/>
              </a:pPr>
              <a:r>
                <a:rPr lang="en-US" sz="1546">
                  <a:ea typeface="Calibri" panose="020F0502020204030204" pitchFamily="34" charset="0"/>
                  <a:cs typeface="Calibri" panose="020F0502020204030204" pitchFamily="34" charset="0"/>
                </a:rPr>
                <a:t>Individuals who must meet work and community engagement requirements include:</a:t>
              </a:r>
            </a:p>
            <a:p>
              <a:pPr marL="342043" lvl="2" indent="-171021" defTabSz="709422">
                <a:lnSpc>
                  <a:spcPct val="90000"/>
                </a:lnSpc>
                <a:spcBef>
                  <a:spcPct val="0"/>
                </a:spcBef>
                <a:spcAft>
                  <a:spcPct val="15000"/>
                </a:spcAft>
                <a:buChar char="•"/>
              </a:pPr>
              <a:r>
                <a:rPr lang="en-US" sz="1546">
                  <a:ea typeface="Calibri" panose="020F0502020204030204" pitchFamily="34" charset="0"/>
                  <a:cs typeface="Calibri" panose="020F0502020204030204" pitchFamily="34" charset="0"/>
                </a:rPr>
                <a:t>Expansion population</a:t>
              </a:r>
            </a:p>
            <a:p>
              <a:pPr marL="342043" lvl="2" indent="-171021" defTabSz="709422">
                <a:lnSpc>
                  <a:spcPct val="90000"/>
                </a:lnSpc>
                <a:spcBef>
                  <a:spcPct val="0"/>
                </a:spcBef>
                <a:spcAft>
                  <a:spcPct val="15000"/>
                </a:spcAft>
                <a:buChar char="•"/>
              </a:pPr>
              <a:r>
                <a:rPr lang="en-US" sz="1546">
                  <a:ea typeface="Calibri" panose="020F0502020204030204" pitchFamily="34" charset="0"/>
                  <a:cs typeface="Calibri" panose="020F0502020204030204" pitchFamily="34" charset="0"/>
                </a:rPr>
                <a:t>In expansion waiver program</a:t>
              </a:r>
            </a:p>
            <a:p>
              <a:pPr marL="171021" lvl="1" indent="-171021" defTabSz="709422">
                <a:lnSpc>
                  <a:spcPct val="90000"/>
                </a:lnSpc>
                <a:spcBef>
                  <a:spcPct val="0"/>
                </a:spcBef>
                <a:spcAft>
                  <a:spcPct val="15000"/>
                </a:spcAft>
                <a:buChar char="•"/>
              </a:pPr>
              <a:r>
                <a:rPr lang="en-US" sz="1546">
                  <a:ea typeface="Calibri" panose="020F0502020204030204" pitchFamily="34" charset="0"/>
                  <a:cs typeface="Calibri" panose="020F0502020204030204" pitchFamily="34" charset="0"/>
                </a:rPr>
                <a:t>Between ages 19-64 </a:t>
              </a:r>
            </a:p>
            <a:p>
              <a:pPr marL="171021" lvl="1" indent="-171021" defTabSz="709422">
                <a:lnSpc>
                  <a:spcPct val="90000"/>
                </a:lnSpc>
                <a:spcBef>
                  <a:spcPct val="0"/>
                </a:spcBef>
                <a:spcAft>
                  <a:spcPct val="15000"/>
                </a:spcAft>
                <a:buChar char="•"/>
              </a:pPr>
              <a:r>
                <a:rPr lang="en-US" sz="1546">
                  <a:ea typeface="Calibri" panose="020F0502020204030204" pitchFamily="34" charset="0"/>
                  <a:cs typeface="Calibri" panose="020F0502020204030204" pitchFamily="34" charset="0"/>
                </a:rPr>
                <a:t>Not pregnant</a:t>
              </a:r>
            </a:p>
            <a:p>
              <a:pPr marL="171021" lvl="1" indent="-171021" defTabSz="709422">
                <a:lnSpc>
                  <a:spcPct val="90000"/>
                </a:lnSpc>
                <a:spcBef>
                  <a:spcPct val="0"/>
                </a:spcBef>
                <a:spcAft>
                  <a:spcPct val="15000"/>
                </a:spcAft>
                <a:buChar char="•"/>
              </a:pPr>
              <a:r>
                <a:rPr lang="en-US" sz="1546">
                  <a:ea typeface="Calibri" panose="020F0502020204030204" pitchFamily="34" charset="0"/>
                  <a:cs typeface="Calibri" panose="020F0502020204030204" pitchFamily="34" charset="0"/>
                </a:rPr>
                <a:t>Not enrolled or eligible to enroll as a dual-eligible beneficiary with Medicare</a:t>
              </a:r>
            </a:p>
          </p:txBody>
        </p:sp>
        <p:sp>
          <p:nvSpPr>
            <p:cNvPr id="10" name="Freeform: Shape 9">
              <a:extLst>
                <a:ext uri="{FF2B5EF4-FFF2-40B4-BE49-F238E27FC236}">
                  <a16:creationId xmlns:a16="http://schemas.microsoft.com/office/drawing/2014/main" id="{BEDA9970-62E6-0F83-92E0-A730DA4C495B}"/>
                </a:ext>
              </a:extLst>
            </p:cNvPr>
            <p:cNvSpPr/>
            <p:nvPr/>
          </p:nvSpPr>
          <p:spPr>
            <a:xfrm>
              <a:off x="2832367" y="2017450"/>
              <a:ext cx="3998532" cy="660651"/>
            </a:xfrm>
            <a:custGeom>
              <a:avLst/>
              <a:gdLst>
                <a:gd name="connsiteX0" fmla="*/ 0 w 3302492"/>
                <a:gd name="connsiteY0" fmla="*/ 0 h 660651"/>
                <a:gd name="connsiteX1" fmla="*/ 3302492 w 3302492"/>
                <a:gd name="connsiteY1" fmla="*/ 0 h 660651"/>
                <a:gd name="connsiteX2" fmla="*/ 3302492 w 3302492"/>
                <a:gd name="connsiteY2" fmla="*/ 660651 h 660651"/>
                <a:gd name="connsiteX3" fmla="*/ 0 w 3302492"/>
                <a:gd name="connsiteY3" fmla="*/ 660651 h 660651"/>
                <a:gd name="connsiteX4" fmla="*/ 0 w 3302492"/>
                <a:gd name="connsiteY4" fmla="*/ 0 h 66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492" h="660651">
                  <a:moveTo>
                    <a:pt x="0" y="0"/>
                  </a:moveTo>
                  <a:lnTo>
                    <a:pt x="3302492" y="0"/>
                  </a:lnTo>
                  <a:lnTo>
                    <a:pt x="3302492" y="660651"/>
                  </a:lnTo>
                  <a:lnTo>
                    <a:pt x="0" y="660651"/>
                  </a:lnTo>
                  <a:lnTo>
                    <a:pt x="0" y="0"/>
                  </a:lnTo>
                  <a:close/>
                </a:path>
              </a:pathLst>
            </a:custGeom>
            <a:solidFill>
              <a:schemeClr val="accent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699" tIns="72971" rIns="127699" bIns="72971" numCol="1" spcCol="1270" anchor="ctr" anchorCtr="0">
              <a:noAutofit/>
            </a:bodyPr>
            <a:lstStyle/>
            <a:p>
              <a:pPr algn="ctr" defTabSz="798100">
                <a:lnSpc>
                  <a:spcPct val="90000"/>
                </a:lnSpc>
                <a:spcBef>
                  <a:spcPct val="0"/>
                </a:spcBef>
                <a:spcAft>
                  <a:spcPct val="35000"/>
                </a:spcAft>
              </a:pPr>
              <a:r>
                <a:rPr lang="en-US" sz="1795" b="1">
                  <a:latin typeface="Calibri" panose="020F0502020204030204" pitchFamily="34" charset="0"/>
                  <a:ea typeface="Calibri" panose="020F0502020204030204" pitchFamily="34" charset="0"/>
                  <a:cs typeface="Calibri" panose="020F0502020204030204" pitchFamily="34" charset="0"/>
                </a:rPr>
                <a:t>Mandatory Exceptions for Specified Excluded Individuals </a:t>
              </a:r>
            </a:p>
          </p:txBody>
        </p:sp>
        <p:sp>
          <p:nvSpPr>
            <p:cNvPr id="12" name="Freeform: Shape 11">
              <a:extLst>
                <a:ext uri="{FF2B5EF4-FFF2-40B4-BE49-F238E27FC236}">
                  <a16:creationId xmlns:a16="http://schemas.microsoft.com/office/drawing/2014/main" id="{67F191FF-9C45-64A7-D099-718CC8AB026A}"/>
                </a:ext>
              </a:extLst>
            </p:cNvPr>
            <p:cNvSpPr/>
            <p:nvPr/>
          </p:nvSpPr>
          <p:spPr>
            <a:xfrm>
              <a:off x="2832366" y="2678100"/>
              <a:ext cx="3998532" cy="3838671"/>
            </a:xfrm>
            <a:custGeom>
              <a:avLst/>
              <a:gdLst>
                <a:gd name="connsiteX0" fmla="*/ 0 w 3302492"/>
                <a:gd name="connsiteY0" fmla="*/ 0 h 3409227"/>
                <a:gd name="connsiteX1" fmla="*/ 3302492 w 3302492"/>
                <a:gd name="connsiteY1" fmla="*/ 0 h 3409227"/>
                <a:gd name="connsiteX2" fmla="*/ 3302492 w 3302492"/>
                <a:gd name="connsiteY2" fmla="*/ 3409227 h 3409227"/>
                <a:gd name="connsiteX3" fmla="*/ 0 w 3302492"/>
                <a:gd name="connsiteY3" fmla="*/ 3409227 h 3409227"/>
                <a:gd name="connsiteX4" fmla="*/ 0 w 3302492"/>
                <a:gd name="connsiteY4" fmla="*/ 0 h 3409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492" h="3409227">
                  <a:moveTo>
                    <a:pt x="0" y="0"/>
                  </a:moveTo>
                  <a:lnTo>
                    <a:pt x="3302492" y="0"/>
                  </a:lnTo>
                  <a:lnTo>
                    <a:pt x="3302492" y="3409227"/>
                  </a:lnTo>
                  <a:lnTo>
                    <a:pt x="0" y="3409227"/>
                  </a:lnTo>
                  <a:lnTo>
                    <a:pt x="0" y="0"/>
                  </a:lnTo>
                  <a:close/>
                </a:path>
              </a:pathLst>
            </a:custGeom>
            <a:solidFill>
              <a:schemeClr val="accent5">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6604" tIns="26604" rIns="35472" bIns="39906" numCol="1" spcCol="1270" anchor="t" anchorCtr="0">
              <a:noAutofit/>
            </a:bodyPr>
            <a:lstStyle/>
            <a:p>
              <a:pPr marL="0" lvl="1" defTabSz="221694">
                <a:lnSpc>
                  <a:spcPct val="90000"/>
                </a:lnSpc>
                <a:spcBef>
                  <a:spcPct val="0"/>
                </a:spcBef>
                <a:spcAft>
                  <a:spcPct val="15000"/>
                </a:spcAft>
              </a:pPr>
              <a:endParaRPr lang="en-US" sz="499" b="1" dirty="0">
                <a:ea typeface="Calibri" panose="020F0502020204030204" pitchFamily="34" charset="0"/>
                <a:cs typeface="Calibri" panose="020F0502020204030204" pitchFamily="34" charset="0"/>
              </a:endParaRPr>
            </a:p>
            <a:p>
              <a:pPr marL="0" lvl="1" defTabSz="576405">
                <a:lnSpc>
                  <a:spcPct val="90000"/>
                </a:lnSpc>
                <a:spcBef>
                  <a:spcPct val="0"/>
                </a:spcBef>
                <a:spcAft>
                  <a:spcPct val="15000"/>
                </a:spcAft>
              </a:pPr>
              <a:r>
                <a:rPr lang="en-US" sz="1546" b="1" dirty="0">
                  <a:ea typeface="Calibri" panose="020F0502020204030204" pitchFamily="34" charset="0"/>
                  <a:cs typeface="Calibri" panose="020F0502020204030204" pitchFamily="34" charset="0"/>
                </a:rPr>
                <a:t>For all or part of the month:</a:t>
              </a:r>
            </a:p>
            <a:p>
              <a:pPr marL="228029" lvl="2" indent="-114014" defTabSz="576405">
                <a:lnSpc>
                  <a:spcPct val="90000"/>
                </a:lnSpc>
                <a:spcBef>
                  <a:spcPct val="0"/>
                </a:spcBef>
                <a:spcAft>
                  <a:spcPct val="15000"/>
                </a:spcAft>
                <a:buChar char="•"/>
              </a:pPr>
              <a:r>
                <a:rPr lang="en-US" sz="1546" dirty="0">
                  <a:ea typeface="Calibri" panose="020F0502020204030204" pitchFamily="34" charset="0"/>
                  <a:cs typeface="Calibri" panose="020F0502020204030204" pitchFamily="34" charset="0"/>
                </a:rPr>
                <a:t>Individuals under the age of 19 </a:t>
              </a:r>
            </a:p>
            <a:p>
              <a:pPr marL="228029" lvl="2" indent="-114014" defTabSz="576405">
                <a:lnSpc>
                  <a:spcPct val="90000"/>
                </a:lnSpc>
                <a:spcBef>
                  <a:spcPct val="0"/>
                </a:spcBef>
                <a:spcAft>
                  <a:spcPct val="15000"/>
                </a:spcAft>
                <a:buChar char="•"/>
              </a:pPr>
              <a:r>
                <a:rPr lang="en-US" sz="1546" dirty="0">
                  <a:ea typeface="Calibri" panose="020F0502020204030204" pitchFamily="34" charset="0"/>
                  <a:cs typeface="Calibri" panose="020F0502020204030204" pitchFamily="34" charset="0"/>
                </a:rPr>
                <a:t>Pregnant or receiving postpartum assistance</a:t>
              </a:r>
            </a:p>
            <a:p>
              <a:pPr marL="228029" lvl="2" indent="-114014" defTabSz="576405">
                <a:lnSpc>
                  <a:spcPct val="90000"/>
                </a:lnSpc>
                <a:spcBef>
                  <a:spcPct val="0"/>
                </a:spcBef>
                <a:spcAft>
                  <a:spcPct val="15000"/>
                </a:spcAft>
                <a:buChar char="•"/>
              </a:pPr>
              <a:r>
                <a:rPr lang="en-US" sz="1546" dirty="0">
                  <a:ea typeface="Calibri" panose="020F0502020204030204" pitchFamily="34" charset="0"/>
                  <a:cs typeface="Calibri" panose="020F0502020204030204" pitchFamily="34" charset="0"/>
                </a:rPr>
                <a:t>Certain Native American populations</a:t>
              </a:r>
            </a:p>
            <a:p>
              <a:pPr marL="228029" lvl="2" indent="-114014" defTabSz="576405">
                <a:lnSpc>
                  <a:spcPct val="90000"/>
                </a:lnSpc>
                <a:spcBef>
                  <a:spcPct val="0"/>
                </a:spcBef>
                <a:spcAft>
                  <a:spcPct val="15000"/>
                </a:spcAft>
                <a:buChar char="•"/>
              </a:pPr>
              <a:r>
                <a:rPr lang="en-US" sz="1546" dirty="0">
                  <a:ea typeface="Calibri" panose="020F0502020204030204" pitchFamily="34" charset="0"/>
                  <a:cs typeface="Calibri" panose="020F0502020204030204" pitchFamily="34" charset="0"/>
                </a:rPr>
                <a:t>Parent or family caregiver for a dependent child 13 or under, or for a person with a disability</a:t>
              </a:r>
            </a:p>
            <a:p>
              <a:pPr marL="228029" lvl="2" indent="-114014" defTabSz="576405">
                <a:lnSpc>
                  <a:spcPct val="90000"/>
                </a:lnSpc>
                <a:spcBef>
                  <a:spcPct val="0"/>
                </a:spcBef>
                <a:spcAft>
                  <a:spcPct val="15000"/>
                </a:spcAft>
                <a:buChar char="•"/>
              </a:pPr>
              <a:r>
                <a:rPr lang="en-US" sz="1546" dirty="0">
                  <a:ea typeface="Calibri" panose="020F0502020204030204" pitchFamily="34" charset="0"/>
                  <a:cs typeface="Calibri" panose="020F0502020204030204" pitchFamily="34" charset="0"/>
                </a:rPr>
                <a:t>Veteran with a total disability rating</a:t>
              </a:r>
            </a:p>
            <a:p>
              <a:pPr marL="228029" lvl="2" indent="-114014" defTabSz="576405">
                <a:lnSpc>
                  <a:spcPct val="90000"/>
                </a:lnSpc>
                <a:spcBef>
                  <a:spcPct val="0"/>
                </a:spcBef>
                <a:spcAft>
                  <a:spcPct val="15000"/>
                </a:spcAft>
                <a:buChar char="•"/>
              </a:pPr>
              <a:r>
                <a:rPr lang="en-US" sz="1546" dirty="0">
                  <a:ea typeface="Calibri" panose="020F0502020204030204" pitchFamily="34" charset="0"/>
                  <a:cs typeface="Calibri" panose="020F0502020204030204" pitchFamily="34" charset="0"/>
                </a:rPr>
                <a:t>“Medically frail or has special medical needs”</a:t>
              </a:r>
            </a:p>
            <a:p>
              <a:pPr marL="228029" lvl="2" indent="-114014" defTabSz="576405">
                <a:lnSpc>
                  <a:spcPct val="90000"/>
                </a:lnSpc>
                <a:spcBef>
                  <a:spcPct val="0"/>
                </a:spcBef>
                <a:spcAft>
                  <a:spcPct val="15000"/>
                </a:spcAft>
                <a:buChar char="•"/>
              </a:pPr>
              <a:r>
                <a:rPr lang="en-US" sz="1546" dirty="0">
                  <a:ea typeface="Calibri" panose="020F0502020204030204" pitchFamily="34" charset="0"/>
                  <a:cs typeface="Calibri" panose="020F0502020204030204" pitchFamily="34" charset="0"/>
                </a:rPr>
                <a:t>Receives SNAP or TANF and is eligible for applicable work requirements</a:t>
              </a:r>
            </a:p>
            <a:p>
              <a:pPr marL="228029" lvl="2" indent="-114014" defTabSz="576405">
                <a:lnSpc>
                  <a:spcPct val="90000"/>
                </a:lnSpc>
                <a:spcBef>
                  <a:spcPct val="0"/>
                </a:spcBef>
                <a:spcAft>
                  <a:spcPct val="15000"/>
                </a:spcAft>
                <a:buChar char="•"/>
              </a:pPr>
              <a:r>
                <a:rPr lang="en-US" sz="1546" dirty="0">
                  <a:ea typeface="Calibri" panose="020F0502020204030204" pitchFamily="34" charset="0"/>
                  <a:cs typeface="Calibri" panose="020F0502020204030204" pitchFamily="34" charset="0"/>
                </a:rPr>
                <a:t>Participating in a drug or alcohol treatment and rehabilitation program</a:t>
              </a:r>
            </a:p>
            <a:p>
              <a:pPr marL="228029" lvl="2" indent="-114014" defTabSz="576405">
                <a:lnSpc>
                  <a:spcPct val="90000"/>
                </a:lnSpc>
                <a:spcBef>
                  <a:spcPct val="0"/>
                </a:spcBef>
                <a:spcAft>
                  <a:spcPct val="15000"/>
                </a:spcAft>
                <a:buChar char="•"/>
              </a:pPr>
              <a:r>
                <a:rPr lang="en-US" sz="1546" dirty="0">
                  <a:ea typeface="Calibri" panose="020F0502020204030204" pitchFamily="34" charset="0"/>
                  <a:cs typeface="Calibri" panose="020F0502020204030204" pitchFamily="34" charset="0"/>
                </a:rPr>
                <a:t>Inmate of a public institution at any point in the prior 3-month period</a:t>
              </a:r>
            </a:p>
          </p:txBody>
        </p:sp>
        <p:sp>
          <p:nvSpPr>
            <p:cNvPr id="13" name="Freeform: Shape 12">
              <a:extLst>
                <a:ext uri="{FF2B5EF4-FFF2-40B4-BE49-F238E27FC236}">
                  <a16:creationId xmlns:a16="http://schemas.microsoft.com/office/drawing/2014/main" id="{3748F11C-624C-F268-17D6-5C7EDE4E128D}"/>
                </a:ext>
              </a:extLst>
            </p:cNvPr>
            <p:cNvSpPr/>
            <p:nvPr/>
          </p:nvSpPr>
          <p:spPr>
            <a:xfrm>
              <a:off x="6965864" y="2017450"/>
              <a:ext cx="4131870" cy="660651"/>
            </a:xfrm>
            <a:custGeom>
              <a:avLst/>
              <a:gdLst>
                <a:gd name="connsiteX0" fmla="*/ 0 w 3302492"/>
                <a:gd name="connsiteY0" fmla="*/ 0 h 660651"/>
                <a:gd name="connsiteX1" fmla="*/ 3302492 w 3302492"/>
                <a:gd name="connsiteY1" fmla="*/ 0 h 660651"/>
                <a:gd name="connsiteX2" fmla="*/ 3302492 w 3302492"/>
                <a:gd name="connsiteY2" fmla="*/ 660651 h 660651"/>
                <a:gd name="connsiteX3" fmla="*/ 0 w 3302492"/>
                <a:gd name="connsiteY3" fmla="*/ 660651 h 660651"/>
                <a:gd name="connsiteX4" fmla="*/ 0 w 3302492"/>
                <a:gd name="connsiteY4" fmla="*/ 0 h 66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492" h="660651">
                  <a:moveTo>
                    <a:pt x="0" y="0"/>
                  </a:moveTo>
                  <a:lnTo>
                    <a:pt x="3302492" y="0"/>
                  </a:lnTo>
                  <a:lnTo>
                    <a:pt x="3302492" y="660651"/>
                  </a:lnTo>
                  <a:lnTo>
                    <a:pt x="0" y="660651"/>
                  </a:lnTo>
                  <a:lnTo>
                    <a:pt x="0" y="0"/>
                  </a:lnTo>
                  <a:close/>
                </a:path>
              </a:pathLst>
            </a:custGeom>
            <a:solidFill>
              <a:schemeClr val="accent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699" tIns="72971" rIns="127699" bIns="72971" numCol="1" spcCol="1270" anchor="ctr" anchorCtr="0">
              <a:noAutofit/>
            </a:bodyPr>
            <a:lstStyle/>
            <a:p>
              <a:pPr algn="ctr" defTabSz="798100">
                <a:lnSpc>
                  <a:spcPct val="90000"/>
                </a:lnSpc>
                <a:spcBef>
                  <a:spcPct val="0"/>
                </a:spcBef>
                <a:spcAft>
                  <a:spcPct val="35000"/>
                </a:spcAft>
              </a:pPr>
              <a:r>
                <a:rPr lang="en-US" sz="1795" b="1">
                  <a:latin typeface="Calibri" panose="020F0502020204030204" pitchFamily="34" charset="0"/>
                  <a:ea typeface="Calibri" panose="020F0502020204030204" pitchFamily="34" charset="0"/>
                  <a:cs typeface="Calibri" panose="020F0502020204030204" pitchFamily="34" charset="0"/>
                </a:rPr>
                <a:t>Optional Short-Term Hardship Exceptions</a:t>
              </a:r>
            </a:p>
          </p:txBody>
        </p:sp>
        <p:sp>
          <p:nvSpPr>
            <p:cNvPr id="14" name="Freeform: Shape 13">
              <a:extLst>
                <a:ext uri="{FF2B5EF4-FFF2-40B4-BE49-F238E27FC236}">
                  <a16:creationId xmlns:a16="http://schemas.microsoft.com/office/drawing/2014/main" id="{A221650D-2551-0304-5DEA-49AC12BE94C3}"/>
                </a:ext>
              </a:extLst>
            </p:cNvPr>
            <p:cNvSpPr/>
            <p:nvPr/>
          </p:nvSpPr>
          <p:spPr>
            <a:xfrm>
              <a:off x="6965864" y="2678102"/>
              <a:ext cx="4131870" cy="3838671"/>
            </a:xfrm>
            <a:custGeom>
              <a:avLst/>
              <a:gdLst>
                <a:gd name="connsiteX0" fmla="*/ 0 w 3302492"/>
                <a:gd name="connsiteY0" fmla="*/ 0 h 3529603"/>
                <a:gd name="connsiteX1" fmla="*/ 3302492 w 3302492"/>
                <a:gd name="connsiteY1" fmla="*/ 0 h 3529603"/>
                <a:gd name="connsiteX2" fmla="*/ 3302492 w 3302492"/>
                <a:gd name="connsiteY2" fmla="*/ 3529603 h 3529603"/>
                <a:gd name="connsiteX3" fmla="*/ 0 w 3302492"/>
                <a:gd name="connsiteY3" fmla="*/ 3529603 h 3529603"/>
                <a:gd name="connsiteX4" fmla="*/ 0 w 3302492"/>
                <a:gd name="connsiteY4" fmla="*/ 0 h 3529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492" h="3529603">
                  <a:moveTo>
                    <a:pt x="0" y="0"/>
                  </a:moveTo>
                  <a:lnTo>
                    <a:pt x="3302492" y="0"/>
                  </a:lnTo>
                  <a:lnTo>
                    <a:pt x="3302492" y="3529603"/>
                  </a:lnTo>
                  <a:lnTo>
                    <a:pt x="0" y="3529603"/>
                  </a:lnTo>
                  <a:lnTo>
                    <a:pt x="0" y="0"/>
                  </a:lnTo>
                  <a:close/>
                </a:path>
              </a:pathLst>
            </a:custGeom>
            <a:solidFill>
              <a:schemeClr val="accent6">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6604" tIns="26604" rIns="35472" bIns="39906" numCol="1" spcCol="1270" anchor="t" anchorCtr="0">
              <a:noAutofit/>
            </a:bodyPr>
            <a:lstStyle/>
            <a:p>
              <a:pPr marL="57007" lvl="1" indent="-57007" defTabSz="221694">
                <a:lnSpc>
                  <a:spcPct val="90000"/>
                </a:lnSpc>
                <a:spcBef>
                  <a:spcPct val="0"/>
                </a:spcBef>
                <a:spcAft>
                  <a:spcPct val="15000"/>
                </a:spcAft>
                <a:buChar char="•"/>
              </a:pPr>
              <a:endParaRPr lang="en-US" sz="499">
                <a:ea typeface="Calibri" panose="020F0502020204030204" pitchFamily="34" charset="0"/>
                <a:cs typeface="Calibri" panose="020F0502020204030204" pitchFamily="34" charset="0"/>
              </a:endParaRPr>
            </a:p>
            <a:p>
              <a:pPr marL="114014" lvl="1" indent="-114014" defTabSz="620744">
                <a:lnSpc>
                  <a:spcPct val="90000"/>
                </a:lnSpc>
                <a:spcBef>
                  <a:spcPct val="0"/>
                </a:spcBef>
                <a:spcAft>
                  <a:spcPct val="15000"/>
                </a:spcAft>
                <a:buChar char="•"/>
              </a:pPr>
              <a:r>
                <a:rPr lang="en-US" sz="1546">
                  <a:ea typeface="Calibri" panose="020F0502020204030204" pitchFamily="34" charset="0"/>
                  <a:cs typeface="Calibri" panose="020F0502020204030204" pitchFamily="34" charset="0"/>
                </a:rPr>
                <a:t>Individual receives inpatient hospital services, nursing facility services, services in an intermediate care facility for individuals with intellectual disabilities, inpatient psychiatric hospital services, or such other services of similar acuity (including outpatient care relating to these services) for part or all of a given month</a:t>
              </a:r>
            </a:p>
            <a:p>
              <a:pPr marL="114014" lvl="1" indent="-114014" defTabSz="620744">
                <a:lnSpc>
                  <a:spcPct val="90000"/>
                </a:lnSpc>
                <a:spcBef>
                  <a:spcPct val="0"/>
                </a:spcBef>
                <a:spcAft>
                  <a:spcPct val="15000"/>
                </a:spcAft>
                <a:buChar char="•"/>
              </a:pPr>
              <a:r>
                <a:rPr lang="en-US" sz="1546">
                  <a:ea typeface="Calibri" panose="020F0502020204030204" pitchFamily="34" charset="0"/>
                  <a:cs typeface="Calibri" panose="020F0502020204030204" pitchFamily="34" charset="0"/>
                </a:rPr>
                <a:t>Individual must (or has dependent who must) travel outside of their community for an extended period of time to receive medical services necessary to treat a serious or complex medical condition not available within the community</a:t>
              </a:r>
            </a:p>
            <a:p>
              <a:pPr marL="114014" lvl="1" indent="-114014" defTabSz="620744">
                <a:lnSpc>
                  <a:spcPct val="90000"/>
                </a:lnSpc>
                <a:spcBef>
                  <a:spcPct val="0"/>
                </a:spcBef>
                <a:spcAft>
                  <a:spcPct val="15000"/>
                </a:spcAft>
                <a:buChar char="•"/>
              </a:pPr>
              <a:r>
                <a:rPr lang="en-US" sz="1546">
                  <a:ea typeface="Calibri" panose="020F0502020204030204" pitchFamily="34" charset="0"/>
                  <a:cs typeface="Calibri" panose="020F0502020204030204" pitchFamily="34" charset="0"/>
                </a:rPr>
                <a:t>Individual lives in a county subject to an emergency or disaster declaration, or with a significant unemployment rate</a:t>
              </a:r>
            </a:p>
          </p:txBody>
        </p:sp>
      </p:grpSp>
    </p:spTree>
    <p:extLst>
      <p:ext uri="{BB962C8B-B14F-4D97-AF65-F5344CB8AC3E}">
        <p14:creationId xmlns:p14="http://schemas.microsoft.com/office/powerpoint/2010/main" val="2831104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239BD-6657-E0C6-DF17-5FCB6E3FCC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232731-A5F9-B0E3-17D4-6420DFC0DBF6}"/>
              </a:ext>
            </a:extLst>
          </p:cNvPr>
          <p:cNvSpPr>
            <a:spLocks noGrp="1"/>
          </p:cNvSpPr>
          <p:nvPr>
            <p:ph type="title"/>
          </p:nvPr>
        </p:nvSpPr>
        <p:spPr>
          <a:xfrm>
            <a:off x="337210" y="116382"/>
            <a:ext cx="10845788" cy="624834"/>
          </a:xfrm>
        </p:spPr>
        <p:txBody>
          <a:bodyPr anchor="ctr">
            <a:normAutofit/>
          </a:bodyPr>
          <a:lstStyle/>
          <a:p>
            <a:r>
              <a:rPr lang="en-US" sz="3200">
                <a:latin typeface="Franklin Gothic Demi" panose="020B0703020102020204" pitchFamily="34" charset="0"/>
              </a:rPr>
              <a:t>Provider Taxes</a:t>
            </a:r>
          </a:p>
        </p:txBody>
      </p:sp>
      <p:sp>
        <p:nvSpPr>
          <p:cNvPr id="16" name="Content Placeholder 3">
            <a:extLst>
              <a:ext uri="{FF2B5EF4-FFF2-40B4-BE49-F238E27FC236}">
                <a16:creationId xmlns:a16="http://schemas.microsoft.com/office/drawing/2014/main" id="{9FEBB6FA-AF68-5775-5380-24ECCF439110}"/>
              </a:ext>
            </a:extLst>
          </p:cNvPr>
          <p:cNvSpPr>
            <a:spLocks noGrp="1"/>
          </p:cNvSpPr>
          <p:nvPr>
            <p:ph idx="10"/>
          </p:nvPr>
        </p:nvSpPr>
        <p:spPr>
          <a:xfrm>
            <a:off x="337210" y="6293328"/>
            <a:ext cx="11239310" cy="230832"/>
          </a:xfrm>
        </p:spPr>
        <p:txBody>
          <a:bodyPr/>
          <a:lstStyle/>
          <a:p>
            <a:endParaRPr lang="en-US"/>
          </a:p>
        </p:txBody>
      </p:sp>
      <p:graphicFrame>
        <p:nvGraphicFramePr>
          <p:cNvPr id="7" name="Content Placeholder 4">
            <a:extLst>
              <a:ext uri="{FF2B5EF4-FFF2-40B4-BE49-F238E27FC236}">
                <a16:creationId xmlns:a16="http://schemas.microsoft.com/office/drawing/2014/main" id="{29782C57-43A2-DF06-0699-969F32427640}"/>
              </a:ext>
            </a:extLst>
          </p:cNvPr>
          <p:cNvGraphicFramePr>
            <a:graphicFrameLocks noGrp="1"/>
          </p:cNvGraphicFramePr>
          <p:nvPr>
            <p:ph idx="1"/>
            <p:extLst>
              <p:ext uri="{D42A27DB-BD31-4B8C-83A1-F6EECF244321}">
                <p14:modId xmlns:p14="http://schemas.microsoft.com/office/powerpoint/2010/main" val="3765351080"/>
              </p:ext>
            </p:extLst>
          </p:nvPr>
        </p:nvGraphicFramePr>
        <p:xfrm>
          <a:off x="337371" y="929636"/>
          <a:ext cx="11517261" cy="5294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a:extLst>
              <a:ext uri="{FF2B5EF4-FFF2-40B4-BE49-F238E27FC236}">
                <a16:creationId xmlns:a16="http://schemas.microsoft.com/office/drawing/2014/main" id="{20278BB0-B77B-8340-0450-309B7AAED0CE}"/>
              </a:ext>
            </a:extLst>
          </p:cNvPr>
          <p:cNvSpPr/>
          <p:nvPr/>
        </p:nvSpPr>
        <p:spPr>
          <a:xfrm>
            <a:off x="38523" y="6624743"/>
            <a:ext cx="1554480" cy="228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1621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7E756-5660-3F2C-5D39-C61F5E265D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64A4B3-BF9B-1766-FE78-553611C77BFC}"/>
              </a:ext>
            </a:extLst>
          </p:cNvPr>
          <p:cNvSpPr>
            <a:spLocks noGrp="1"/>
          </p:cNvSpPr>
          <p:nvPr>
            <p:ph type="title"/>
          </p:nvPr>
        </p:nvSpPr>
        <p:spPr>
          <a:xfrm>
            <a:off x="337210" y="116382"/>
            <a:ext cx="10845788" cy="624834"/>
          </a:xfrm>
        </p:spPr>
        <p:txBody>
          <a:bodyPr anchor="ctr">
            <a:normAutofit/>
          </a:bodyPr>
          <a:lstStyle/>
          <a:p>
            <a:r>
              <a:rPr lang="en-US"/>
              <a:t>State Directed Payments</a:t>
            </a:r>
          </a:p>
        </p:txBody>
      </p:sp>
      <p:sp>
        <p:nvSpPr>
          <p:cNvPr id="11" name="Content Placeholder 3">
            <a:extLst>
              <a:ext uri="{FF2B5EF4-FFF2-40B4-BE49-F238E27FC236}">
                <a16:creationId xmlns:a16="http://schemas.microsoft.com/office/drawing/2014/main" id="{3F8DF245-79D9-6093-7DDD-0C15D1841D9C}"/>
              </a:ext>
            </a:extLst>
          </p:cNvPr>
          <p:cNvSpPr>
            <a:spLocks noGrp="1"/>
          </p:cNvSpPr>
          <p:nvPr>
            <p:ph idx="10"/>
          </p:nvPr>
        </p:nvSpPr>
        <p:spPr>
          <a:xfrm>
            <a:off x="337210" y="6293328"/>
            <a:ext cx="11239310" cy="230832"/>
          </a:xfrm>
        </p:spPr>
        <p:txBody>
          <a:bodyPr/>
          <a:lstStyle/>
          <a:p>
            <a:endParaRPr lang="en-US"/>
          </a:p>
        </p:txBody>
      </p:sp>
      <p:graphicFrame>
        <p:nvGraphicFramePr>
          <p:cNvPr id="7" name="Content Placeholder 4">
            <a:extLst>
              <a:ext uri="{FF2B5EF4-FFF2-40B4-BE49-F238E27FC236}">
                <a16:creationId xmlns:a16="http://schemas.microsoft.com/office/drawing/2014/main" id="{D1CC6804-106D-5628-51A0-56E3B2EC2E6F}"/>
              </a:ext>
            </a:extLst>
          </p:cNvPr>
          <p:cNvGraphicFramePr>
            <a:graphicFrameLocks noGrp="1"/>
          </p:cNvGraphicFramePr>
          <p:nvPr>
            <p:ph idx="1"/>
            <p:extLst>
              <p:ext uri="{D42A27DB-BD31-4B8C-83A1-F6EECF244321}">
                <p14:modId xmlns:p14="http://schemas.microsoft.com/office/powerpoint/2010/main" val="1155198394"/>
              </p:ext>
            </p:extLst>
          </p:nvPr>
        </p:nvGraphicFramePr>
        <p:xfrm>
          <a:off x="337371" y="929636"/>
          <a:ext cx="11517261" cy="5294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628030"/>
      </p:ext>
    </p:extLst>
  </p:cSld>
  <p:clrMapOvr>
    <a:masterClrMapping/>
  </p:clrMapOvr>
</p:sld>
</file>

<file path=ppt/theme/theme1.xml><?xml version="1.0" encoding="utf-8"?>
<a:theme xmlns:a="http://schemas.openxmlformats.org/drawingml/2006/main" name="Slide Pages">
  <a:themeElements>
    <a:clrScheme name="LP Colors">
      <a:dk1>
        <a:sysClr val="windowText" lastClr="000000"/>
      </a:dk1>
      <a:lt1>
        <a:sysClr val="window" lastClr="FFFFFF"/>
      </a:lt1>
      <a:dk2>
        <a:srgbClr val="193560"/>
      </a:dk2>
      <a:lt2>
        <a:srgbClr val="B3B3B3"/>
      </a:lt2>
      <a:accent1>
        <a:srgbClr val="687DA1"/>
      </a:accent1>
      <a:accent2>
        <a:srgbClr val="B3B3B3"/>
      </a:accent2>
      <a:accent3>
        <a:srgbClr val="00B050"/>
      </a:accent3>
      <a:accent4>
        <a:srgbClr val="FF8409"/>
      </a:accent4>
      <a:accent5>
        <a:srgbClr val="193560"/>
      </a:accent5>
      <a:accent6>
        <a:srgbClr val="A5181C"/>
      </a:accent6>
      <a:hlink>
        <a:srgbClr val="193560"/>
      </a:hlink>
      <a:folHlink>
        <a:srgbClr val="457B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7B27C88-8B4D-6144-88FC-1A4F52867DC1}" vid="{A9112A28-CE64-A241-8223-991F4449EB1E}"/>
    </a:ext>
  </a:extLst>
</a:theme>
</file>

<file path=ppt/theme/theme2.xml><?xml version="1.0" encoding="utf-8"?>
<a:theme xmlns:a="http://schemas.openxmlformats.org/drawingml/2006/main" name="1_Slide Pages">
  <a:themeElements>
    <a:clrScheme name="LP Colors">
      <a:dk1>
        <a:sysClr val="windowText" lastClr="000000"/>
      </a:dk1>
      <a:lt1>
        <a:sysClr val="window" lastClr="FFFFFF"/>
      </a:lt1>
      <a:dk2>
        <a:srgbClr val="193560"/>
      </a:dk2>
      <a:lt2>
        <a:srgbClr val="B3B3B3"/>
      </a:lt2>
      <a:accent1>
        <a:srgbClr val="687DA1"/>
      </a:accent1>
      <a:accent2>
        <a:srgbClr val="B3B3B3"/>
      </a:accent2>
      <a:accent3>
        <a:srgbClr val="00B050"/>
      </a:accent3>
      <a:accent4>
        <a:srgbClr val="FF8409"/>
      </a:accent4>
      <a:accent5>
        <a:srgbClr val="193560"/>
      </a:accent5>
      <a:accent6>
        <a:srgbClr val="A5181C"/>
      </a:accent6>
      <a:hlink>
        <a:srgbClr val="193560"/>
      </a:hlink>
      <a:folHlink>
        <a:srgbClr val="457BCE"/>
      </a:folHlink>
    </a:clrScheme>
    <a:fontScheme name="Custom 6">
      <a:majorFont>
        <a:latin typeface="Franklin Gothic Dem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P-Powerpoint-Guidelines &amp; Graphic Ideas (updated 04.14.2021).potx" id="{651609B5-CD55-4404-A49C-5243D1B8130D}" vid="{DEEF2B26-C683-4E95-9206-13CC6F55B582}"/>
    </a:ext>
  </a:extLst>
</a:theme>
</file>

<file path=ppt/theme/theme3.xml><?xml version="1.0" encoding="utf-8"?>
<a:theme xmlns:a="http://schemas.openxmlformats.org/drawingml/2006/main" name="Slide Pages">
  <a:themeElements>
    <a:clrScheme name="LP Colors">
      <a:dk1>
        <a:sysClr val="windowText" lastClr="000000"/>
      </a:dk1>
      <a:lt1>
        <a:sysClr val="window" lastClr="FFFFFF"/>
      </a:lt1>
      <a:dk2>
        <a:srgbClr val="193560"/>
      </a:dk2>
      <a:lt2>
        <a:srgbClr val="B3B3B3"/>
      </a:lt2>
      <a:accent1>
        <a:srgbClr val="687DA1"/>
      </a:accent1>
      <a:accent2>
        <a:srgbClr val="B3B3B3"/>
      </a:accent2>
      <a:accent3>
        <a:srgbClr val="00B050"/>
      </a:accent3>
      <a:accent4>
        <a:srgbClr val="FF8409"/>
      </a:accent4>
      <a:accent5>
        <a:srgbClr val="193560"/>
      </a:accent5>
      <a:accent6>
        <a:srgbClr val="A5181C"/>
      </a:accent6>
      <a:hlink>
        <a:srgbClr val="193560"/>
      </a:hlink>
      <a:folHlink>
        <a:srgbClr val="457BCE"/>
      </a:folHlink>
    </a:clrScheme>
    <a:fontScheme name="Custom 5">
      <a:majorFont>
        <a:latin typeface="Franklin Gothic Dem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3294C59-6612-410E-B58C-34BA42B09737}" vid="{92871438-E1A2-421F-B234-FFBF8D9EB916}"/>
    </a:ext>
  </a:extLst>
</a:theme>
</file>

<file path=ppt/theme/theme4.xml><?xml version="1.0" encoding="utf-8"?>
<a:theme xmlns:a="http://schemas.openxmlformats.org/drawingml/2006/main" name="Slide Pages">
  <a:themeElements>
    <a:clrScheme name="LP Colors">
      <a:dk1>
        <a:sysClr val="windowText" lastClr="000000"/>
      </a:dk1>
      <a:lt1>
        <a:sysClr val="window" lastClr="FFFFFF"/>
      </a:lt1>
      <a:dk2>
        <a:srgbClr val="193560"/>
      </a:dk2>
      <a:lt2>
        <a:srgbClr val="B3B3B3"/>
      </a:lt2>
      <a:accent1>
        <a:srgbClr val="687DA1"/>
      </a:accent1>
      <a:accent2>
        <a:srgbClr val="B3B3B3"/>
      </a:accent2>
      <a:accent3>
        <a:srgbClr val="00B050"/>
      </a:accent3>
      <a:accent4>
        <a:srgbClr val="FF8409"/>
      </a:accent4>
      <a:accent5>
        <a:srgbClr val="193560"/>
      </a:accent5>
      <a:accent6>
        <a:srgbClr val="A5181C"/>
      </a:accent6>
      <a:hlink>
        <a:srgbClr val="193560"/>
      </a:hlink>
      <a:folHlink>
        <a:srgbClr val="457B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85344" tIns="42672" rIns="152819" bIns="42672" numCol="1" spcCol="1270" anchor="ctr" anchorCtr="0">
        <a:noAutofit/>
      </a:bodyPr>
      <a:lstStyle>
        <a:defPPr marL="0" indent="0" algn="ctr" defTabSz="711200">
          <a:lnSpc>
            <a:spcPct val="90000"/>
          </a:lnSpc>
          <a:spcBef>
            <a:spcPct val="0"/>
          </a:spcBef>
          <a:spcAft>
            <a:spcPct val="35000"/>
          </a:spcAft>
          <a:buNone/>
          <a:defRPr sz="1600" kern="1200"/>
        </a:defPPr>
      </a:lstStyle>
      <a: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Presentation1" id="{57B27C88-8B4D-6144-88FC-1A4F52867DC1}" vid="{A9112A28-CE64-A241-8223-991F4449EB1E}"/>
    </a:ext>
  </a:extLst>
</a:theme>
</file>

<file path=ppt/theme/theme5.xml><?xml version="1.0" encoding="utf-8"?>
<a:theme xmlns:a="http://schemas.openxmlformats.org/drawingml/2006/main" name="Slide Pages">
  <a:themeElements>
    <a:clrScheme name="LP Colors">
      <a:dk1>
        <a:sysClr val="windowText" lastClr="000000"/>
      </a:dk1>
      <a:lt1>
        <a:sysClr val="window" lastClr="FFFFFF"/>
      </a:lt1>
      <a:dk2>
        <a:srgbClr val="193560"/>
      </a:dk2>
      <a:lt2>
        <a:srgbClr val="B3B3B3"/>
      </a:lt2>
      <a:accent1>
        <a:srgbClr val="687DA1"/>
      </a:accent1>
      <a:accent2>
        <a:srgbClr val="B3B3B3"/>
      </a:accent2>
      <a:accent3>
        <a:srgbClr val="00B050"/>
      </a:accent3>
      <a:accent4>
        <a:srgbClr val="FF8409"/>
      </a:accent4>
      <a:accent5>
        <a:srgbClr val="193560"/>
      </a:accent5>
      <a:accent6>
        <a:srgbClr val="A5181C"/>
      </a:accent6>
      <a:hlink>
        <a:srgbClr val="193560"/>
      </a:hlink>
      <a:folHlink>
        <a:srgbClr val="457BCE"/>
      </a:folHlink>
    </a:clrScheme>
    <a:fontScheme name="Custom 5">
      <a:majorFont>
        <a:latin typeface="Franklin Gothic Heavy"/>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P-Powerpoint-Template (updated 12.19.2019)  -  Read-Only" id="{80834772-86D5-4F55-AA95-171695FA09E7}" vid="{A09034A5-0B07-4653-918D-D307D92F374B}"/>
    </a:ext>
  </a:extLst>
</a:theme>
</file>

<file path=ppt/theme/theme6.xml><?xml version="1.0" encoding="utf-8"?>
<a:theme xmlns:a="http://schemas.openxmlformats.org/drawingml/2006/main" name="1_Office Theme">
  <a:themeElements>
    <a:clrScheme name="HMA Colors">
      <a:dk1>
        <a:srgbClr val="666666"/>
      </a:dk1>
      <a:lt1>
        <a:srgbClr val="FFFFFF"/>
      </a:lt1>
      <a:dk2>
        <a:srgbClr val="44546A"/>
      </a:dk2>
      <a:lt2>
        <a:srgbClr val="E7E6E6"/>
      </a:lt2>
      <a:accent1>
        <a:srgbClr val="0065A3"/>
      </a:accent1>
      <a:accent2>
        <a:srgbClr val="AD610B"/>
      </a:accent2>
      <a:accent3>
        <a:srgbClr val="BE932B"/>
      </a:accent3>
      <a:accent4>
        <a:srgbClr val="1C8182"/>
      </a:accent4>
      <a:accent5>
        <a:srgbClr val="B7386B"/>
      </a:accent5>
      <a:accent6>
        <a:srgbClr val="333333"/>
      </a:accent6>
      <a:hlink>
        <a:srgbClr val="0563C1"/>
      </a:hlink>
      <a:folHlink>
        <a:srgbClr val="954F72"/>
      </a:folHlink>
    </a:clrScheme>
    <a:fontScheme name="HMA 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MA PowerPoint Template_Plus_20250624" id="{3C8F71F0-2148-1941-BF85-F81DCB35949D}" vid="{B3F2A826-820E-2A4C-A614-8759D0E8BD71}"/>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8AA29C7A406F46B0EA05F9C5EB9076" ma:contentTypeVersion="18" ma:contentTypeDescription="Create a new document." ma:contentTypeScope="" ma:versionID="4036b9aad4251e66150987dfdca4a142">
  <xsd:schema xmlns:xsd="http://www.w3.org/2001/XMLSchema" xmlns:xs="http://www.w3.org/2001/XMLSchema" xmlns:p="http://schemas.microsoft.com/office/2006/metadata/properties" xmlns:ns2="f78eab9c-c2d0-4986-8a84-ca2ad6a4a4fb" xmlns:ns3="5b092cf3-3339-4e08-975c-ae176cbffb10" targetNamespace="http://schemas.microsoft.com/office/2006/metadata/properties" ma:root="true" ma:fieldsID="a507af39941fe9959a6ce5988004f157" ns2:_="" ns3:_="">
    <xsd:import namespace="f78eab9c-c2d0-4986-8a84-ca2ad6a4a4fb"/>
    <xsd:import namespace="5b092cf3-3339-4e08-975c-ae176cbffb1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8eab9c-c2d0-4986-8a84-ca2ad6a4a4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aafb5c2-dae4-44e9-b36f-12db44ae44d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092cf3-3339-4e08-975c-ae176cbffb1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f348104-2b8c-4f76-9379-a7573c2403c6}" ma:internalName="TaxCatchAll" ma:showField="CatchAllData" ma:web="5b092cf3-3339-4e08-975c-ae176cbffb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78eab9c-c2d0-4986-8a84-ca2ad6a4a4fb">
      <Terms xmlns="http://schemas.microsoft.com/office/infopath/2007/PartnerControls"/>
    </lcf76f155ced4ddcb4097134ff3c332f>
    <TaxCatchAll xmlns="5b092cf3-3339-4e08-975c-ae176cbffb10" xsi:nil="true"/>
  </documentManagement>
</p:properties>
</file>

<file path=customXml/itemProps1.xml><?xml version="1.0" encoding="utf-8"?>
<ds:datastoreItem xmlns:ds="http://schemas.openxmlformats.org/officeDocument/2006/customXml" ds:itemID="{205C3F1B-05B2-46AF-AB61-8EBD32251939}">
  <ds:schemaRefs>
    <ds:schemaRef ds:uri="http://schemas.microsoft.com/sharepoint/v3/contenttype/forms"/>
  </ds:schemaRefs>
</ds:datastoreItem>
</file>

<file path=customXml/itemProps2.xml><?xml version="1.0" encoding="utf-8"?>
<ds:datastoreItem xmlns:ds="http://schemas.openxmlformats.org/officeDocument/2006/customXml" ds:itemID="{D785B6B1-3400-466B-8734-48F6D8942012}"/>
</file>

<file path=customXml/itemProps3.xml><?xml version="1.0" encoding="utf-8"?>
<ds:datastoreItem xmlns:ds="http://schemas.openxmlformats.org/officeDocument/2006/customXml" ds:itemID="{B8C2D96B-6E26-46FE-A4BC-9372743E4592}">
  <ds:schemaRefs>
    <ds:schemaRef ds:uri="http://schemas.microsoft.com/sharepoint/v3"/>
    <ds:schemaRef ds:uri="8ebc2567-3038-4594-8657-c395241039ab"/>
    <ds:schemaRef ds:uri="http://purl.org/dc/dcmitype/"/>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http://purl.org/dc/elements/1.1/"/>
    <ds:schemaRef ds:uri="3cd6d9d2-f81e-4dc5-bad4-2e7115b99af9"/>
    <ds:schemaRef ds:uri="http://schemas.microsoft.com/office/2006/metadata/properties"/>
    <ds:schemaRef ds:uri="http://purl.org/dc/terms/"/>
  </ds:schemaRefs>
</ds:datastoreItem>
</file>

<file path=docMetadata/LabelInfo.xml><?xml version="1.0" encoding="utf-8"?>
<clbl:labelList xmlns:clbl="http://schemas.microsoft.com/office/2020/mipLabelMetadata">
  <clbl:label id="{fa98e028-f401-4b3e-a75a-76893fc4ef4f}" enabled="0" method="" siteId="{fa98e028-f401-4b3e-a75a-76893fc4ef4f}" removed="1"/>
</clbl:labelList>
</file>

<file path=docProps/app.xml><?xml version="1.0" encoding="utf-8"?>
<Properties xmlns="http://schemas.openxmlformats.org/officeDocument/2006/extended-properties" xmlns:vt="http://schemas.openxmlformats.org/officeDocument/2006/docPropsVTypes">
  <Template>office theme</Template>
  <TotalTime>166</TotalTime>
  <Words>2196</Words>
  <Application>Microsoft Office PowerPoint</Application>
  <PresentationFormat>Widescreen</PresentationFormat>
  <Paragraphs>308</Paragraphs>
  <Slides>31</Slides>
  <Notes>9</Notes>
  <HiddenSlides>0</HiddenSlides>
  <MMClips>0</MMClips>
  <ScaleCrop>false</ScaleCrop>
  <HeadingPairs>
    <vt:vector size="6" baseType="variant">
      <vt:variant>
        <vt:lpstr>Fonts Used</vt:lpstr>
      </vt:variant>
      <vt:variant>
        <vt:i4>16</vt:i4>
      </vt:variant>
      <vt:variant>
        <vt:lpstr>Theme</vt:lpstr>
      </vt:variant>
      <vt:variant>
        <vt:i4>6</vt:i4>
      </vt:variant>
      <vt:variant>
        <vt:lpstr>Slide Titles</vt:lpstr>
      </vt:variant>
      <vt:variant>
        <vt:i4>31</vt:i4>
      </vt:variant>
    </vt:vector>
  </HeadingPairs>
  <TitlesOfParts>
    <vt:vector size="53" baseType="lpstr">
      <vt:lpstr>Aptos Narrow</vt:lpstr>
      <vt:lpstr>Arial</vt:lpstr>
      <vt:lpstr>Arial Black</vt:lpstr>
      <vt:lpstr>Calibri</vt:lpstr>
      <vt:lpstr>Calibri </vt:lpstr>
      <vt:lpstr>Calibri Light</vt:lpstr>
      <vt:lpstr>Courier New</vt:lpstr>
      <vt:lpstr>Franklin Gothic Book</vt:lpstr>
      <vt:lpstr>Franklin Gothic Demi</vt:lpstr>
      <vt:lpstr>Franklin Gothic Heavy</vt:lpstr>
      <vt:lpstr>Helvetica Neue Medium</vt:lpstr>
      <vt:lpstr>Open Sans</vt:lpstr>
      <vt:lpstr>Open Sans ExtraBold</vt:lpstr>
      <vt:lpstr>Open Sans SemiBold</vt:lpstr>
      <vt:lpstr>Wingdings</vt:lpstr>
      <vt:lpstr>ヒラギノ角ゴ Pro W3</vt:lpstr>
      <vt:lpstr>Slide Pages</vt:lpstr>
      <vt:lpstr>1_Slide Pages</vt:lpstr>
      <vt:lpstr>Slide Pages</vt:lpstr>
      <vt:lpstr>Slide Pages</vt:lpstr>
      <vt:lpstr>Slide Pages</vt:lpstr>
      <vt:lpstr>1_Office Theme</vt:lpstr>
      <vt:lpstr>HR 1: Overview of Legislation and Implications for Grantmakers </vt:lpstr>
      <vt:lpstr>FY 2025 Budget Reconciliation: Key Takeaways </vt:lpstr>
      <vt:lpstr>Themes in the Legislation</vt:lpstr>
      <vt:lpstr>Congressional Budget Office (CBO) Score</vt:lpstr>
      <vt:lpstr>Key Medicaid Policies</vt:lpstr>
      <vt:lpstr>Medicaid Work Requirements: Key Facts</vt:lpstr>
      <vt:lpstr>Eligibility and Exceptions</vt:lpstr>
      <vt:lpstr>Provider Taxes</vt:lpstr>
      <vt:lpstr>State Directed Payments</vt:lpstr>
      <vt:lpstr>Freeze on Biden-era Rules</vt:lpstr>
      <vt:lpstr>Eligibility Redeterminations for Expansion Population</vt:lpstr>
      <vt:lpstr>Additional Provisions</vt:lpstr>
      <vt:lpstr>More than ¾ of spending reductions happen 2030-34</vt:lpstr>
      <vt:lpstr>Projected impacts vary by state</vt:lpstr>
      <vt:lpstr>Rural Health Transformation Program</vt:lpstr>
      <vt:lpstr>Next Steps and Key Program Processes</vt:lpstr>
      <vt:lpstr>State Flexibilities and Allowable Uses</vt:lpstr>
      <vt:lpstr>PowerPoint Presentation</vt:lpstr>
      <vt:lpstr>Policies Excluded from the Final Legislation</vt:lpstr>
      <vt:lpstr>Remaining “To-Dos” in 2025</vt:lpstr>
      <vt:lpstr>Implications for Funders</vt:lpstr>
      <vt:lpstr>PowerPoint Presentation</vt:lpstr>
      <vt:lpstr>FUNCTIONAL IMPACTS</vt:lpstr>
      <vt:lpstr>PowerPoint Presentation</vt:lpstr>
      <vt:lpstr>Risk of Increased “Bad Debt”</vt:lpstr>
      <vt:lpstr>Health outcomes and social need are recursive</vt:lpstr>
      <vt:lpstr>Other Considerations</vt:lpstr>
      <vt:lpstr>PowerPoint Presentation</vt:lpstr>
      <vt:lpstr>Designated State Health Program and Designated State Investment Programs Recission – Programs At Risk</vt:lpstr>
      <vt:lpstr>BIG PICTURE</vt:lpstr>
      <vt:lpstr>WHAT HEALTH AND HUMAN SERVICES PROVIDERS NEED: NOW/SOON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Pence</dc:creator>
  <cp:lastModifiedBy>Laura Pence</cp:lastModifiedBy>
  <cp:revision>3</cp:revision>
  <dcterms:created xsi:type="dcterms:W3CDTF">2013-07-15T20:26:40Z</dcterms:created>
  <dcterms:modified xsi:type="dcterms:W3CDTF">2025-08-04T22:04:42Z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0x0101008C8AA29C7A406F46B0EA05F9C5EB9076</vt:lpwstr>
  </property>
  <property fmtid="{D5CDD505-2E9C-101B-9397-08002B2CF9AE}" pid="3" name="MediaServiceImageTags">
    <vt:lpwstr/>
  </property>
</Properties>
</file>