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8" r:id="rId4"/>
  </p:sldMasterIdLst>
  <p:notesMasterIdLst>
    <p:notesMasterId r:id="rId15"/>
  </p:notesMasterIdLst>
  <p:handoutMasterIdLst>
    <p:handoutMasterId r:id="rId16"/>
  </p:handoutMasterIdLst>
  <p:sldIdLst>
    <p:sldId id="269" r:id="rId5"/>
    <p:sldId id="955" r:id="rId6"/>
    <p:sldId id="917" r:id="rId7"/>
    <p:sldId id="882" r:id="rId8"/>
    <p:sldId id="958" r:id="rId9"/>
    <p:sldId id="900" r:id="rId10"/>
    <p:sldId id="904" r:id="rId11"/>
    <p:sldId id="878" r:id="rId12"/>
    <p:sldId id="967" r:id="rId13"/>
    <p:sldId id="28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over Slides" id="{B6FE4D2E-B73A-1746-91A5-FF963DA4AEDA}">
          <p14:sldIdLst>
            <p14:sldId id="269"/>
          </p14:sldIdLst>
        </p14:section>
        <p14:section name="Content" id="{D5A146D0-A4A4-A44D-BEE6-1CA510D832F9}">
          <p14:sldIdLst>
            <p14:sldId id="955"/>
            <p14:sldId id="917"/>
            <p14:sldId id="882"/>
            <p14:sldId id="958"/>
            <p14:sldId id="900"/>
            <p14:sldId id="904"/>
            <p14:sldId id="878"/>
            <p14:sldId id="967"/>
            <p14:sldId id="288"/>
          </p14:sldIdLst>
        </p14:section>
        <p14:section name="End Slides" id="{68D1CAF4-07CA-AB49-998F-39B5A69BDB42}">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5E5"/>
    <a:srgbClr val="333333"/>
    <a:srgbClr val="1A81D3"/>
    <a:srgbClr val="E6EDF3"/>
    <a:srgbClr val="FDC82F"/>
    <a:srgbClr val="727272"/>
    <a:srgbClr val="A41A23"/>
    <a:srgbClr val="A31A23"/>
    <a:srgbClr val="1A81D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62C84A8-64E9-4D61-A3E9-DC4E04C41286}" v="24" dt="2025-09-30T14:52:18.26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92" autoAdjust="0"/>
    <p:restoredTop sz="85523" autoAdjust="0"/>
  </p:normalViewPr>
  <p:slideViewPr>
    <p:cSldViewPr snapToGrid="0">
      <p:cViewPr varScale="1">
        <p:scale>
          <a:sx n="91" d="100"/>
          <a:sy n="91" d="100"/>
        </p:scale>
        <p:origin x="474" y="78"/>
      </p:cViewPr>
      <p:guideLst/>
    </p:cSldViewPr>
  </p:slid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7AFEBD0-270B-1B6C-4693-20E08CE5EFF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4A7D5187-0C32-D16E-667C-0C8D515CE99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D7166BE-75B8-4B4A-88D7-3C80DC85E521}" type="datetimeFigureOut">
              <a:rPr lang="en-US" smtClean="0"/>
              <a:t>9/30/2025</a:t>
            </a:fld>
            <a:endParaRPr lang="en-US"/>
          </a:p>
        </p:txBody>
      </p:sp>
      <p:sp>
        <p:nvSpPr>
          <p:cNvPr id="4" name="Footer Placeholder 3">
            <a:extLst>
              <a:ext uri="{FF2B5EF4-FFF2-40B4-BE49-F238E27FC236}">
                <a16:creationId xmlns:a16="http://schemas.microsoft.com/office/drawing/2014/main" id="{617DB92D-04B9-4229-F997-60A84E16BB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DAF4E641-740B-6E25-9710-E6CC02D9855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D7AAD11-CB12-1241-B86F-DA09E23D533D}" type="slidenum">
              <a:rPr lang="en-US" smtClean="0"/>
              <a:t>‹#›</a:t>
            </a:fld>
            <a:endParaRPr lang="en-US"/>
          </a:p>
        </p:txBody>
      </p:sp>
    </p:spTree>
    <p:extLst>
      <p:ext uri="{BB962C8B-B14F-4D97-AF65-F5344CB8AC3E}">
        <p14:creationId xmlns:p14="http://schemas.microsoft.com/office/powerpoint/2010/main" val="26630410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CEFEB6-BCE1-C34C-8CBE-B9D4A04029B4}" type="datetimeFigureOut">
              <a:rPr lang="en-US" smtClean="0"/>
              <a:t>9/30/2025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01A096-9224-C440-852A-9B1D43006A2A}" type="slidenum">
              <a:rPr lang="en-US" smtClean="0"/>
              <a:t>‹#›</a:t>
            </a:fld>
            <a:endParaRPr lang="en-US"/>
          </a:p>
        </p:txBody>
      </p:sp>
    </p:spTree>
    <p:extLst>
      <p:ext uri="{BB962C8B-B14F-4D97-AF65-F5344CB8AC3E}">
        <p14:creationId xmlns:p14="http://schemas.microsoft.com/office/powerpoint/2010/main" val="14216327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Provisions that would only apply to ACA expansion states account for $526 billion, over half of the total gross federal spending reductions.</a:t>
            </a:r>
            <a:br>
              <a:rPr lang="en-US" dirty="0"/>
            </a:br>
            <a:endParaRPr lang="en-US" dirty="0"/>
          </a:p>
        </p:txBody>
      </p:sp>
      <p:sp>
        <p:nvSpPr>
          <p:cNvPr id="4" name="Slide Number Placeholder 3"/>
          <p:cNvSpPr>
            <a:spLocks noGrp="1"/>
          </p:cNvSpPr>
          <p:nvPr>
            <p:ph type="sldNum" sz="quarter" idx="5"/>
          </p:nvPr>
        </p:nvSpPr>
        <p:spPr/>
        <p:txBody>
          <a:bodyPr/>
          <a:lstStyle/>
          <a:p>
            <a:fld id="{9701A096-9224-C440-852A-9B1D43006A2A}" type="slidenum">
              <a:rPr lang="en-US" smtClean="0"/>
              <a:t>2</a:t>
            </a:fld>
            <a:endParaRPr lang="en-US"/>
          </a:p>
        </p:txBody>
      </p:sp>
    </p:spTree>
    <p:extLst>
      <p:ext uri="{BB962C8B-B14F-4D97-AF65-F5344CB8AC3E}">
        <p14:creationId xmlns:p14="http://schemas.microsoft.com/office/powerpoint/2010/main" val="9973130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01A096-9224-C440-852A-9B1D43006A2A}" type="slidenum">
              <a:rPr lang="en-US" smtClean="0"/>
              <a:t>4</a:t>
            </a:fld>
            <a:endParaRPr lang="en-US"/>
          </a:p>
        </p:txBody>
      </p:sp>
    </p:spTree>
    <p:extLst>
      <p:ext uri="{BB962C8B-B14F-4D97-AF65-F5344CB8AC3E}">
        <p14:creationId xmlns:p14="http://schemas.microsoft.com/office/powerpoint/2010/main" val="3903614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4513C-20ED-8A8B-C3F2-0819A15CEC9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1CF50D-AC01-1EE9-86F5-9FD9656AB2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8827F95-610D-E445-0A01-A4C97B32DA86}"/>
              </a:ext>
            </a:extLst>
          </p:cNvPr>
          <p:cNvSpPr>
            <a:spLocks noGrp="1"/>
          </p:cNvSpPr>
          <p:nvPr>
            <p:ph type="body" idx="1"/>
          </p:nvPr>
        </p:nvSpPr>
        <p:spPr/>
        <p:txBody>
          <a:bodyPr/>
          <a:lstStyle/>
          <a:p>
            <a:pPr marL="628650" marR="0" lvl="1" indent="-171450">
              <a:lnSpc>
                <a:spcPct val="115000"/>
              </a:lnSpc>
              <a:buFont typeface="Arial" panose="020B0604020202020204" pitchFamily="34" charset="0"/>
              <a:buChar char="•"/>
            </a:pPr>
            <a:r>
              <a:rPr lang="en-US" dirty="0"/>
              <a:t>Medically frail categories defined in text include blind/disabled, SUD, physical</a:t>
            </a:r>
            <a:r>
              <a:rPr lang="en-US" sz="1800" kern="100" dirty="0">
                <a:effectLst/>
                <a:latin typeface="Aptos" panose="020B0004020202020204" pitchFamily="34" charset="0"/>
                <a:ea typeface="Aptos" panose="020B0004020202020204" pitchFamily="34" charset="0"/>
                <a:cs typeface="Times New Roman" panose="02020603050405020304" pitchFamily="18" charset="0"/>
              </a:rPr>
              <a:t>/intellectual/developmental disability that interferes with at least one ADL, serious and complex medical condition</a:t>
            </a:r>
            <a:endParaRPr lang="en-US" dirty="0"/>
          </a:p>
        </p:txBody>
      </p:sp>
      <p:sp>
        <p:nvSpPr>
          <p:cNvPr id="4" name="Slide Number Placeholder 3">
            <a:extLst>
              <a:ext uri="{FF2B5EF4-FFF2-40B4-BE49-F238E27FC236}">
                <a16:creationId xmlns:a16="http://schemas.microsoft.com/office/drawing/2014/main" id="{10BD1865-15AB-DDE0-15CF-7B7C3C3EDD38}"/>
              </a:ext>
            </a:extLst>
          </p:cNvPr>
          <p:cNvSpPr>
            <a:spLocks noGrp="1"/>
          </p:cNvSpPr>
          <p:nvPr>
            <p:ph type="sldNum" sz="quarter" idx="5"/>
          </p:nvPr>
        </p:nvSpPr>
        <p:spPr/>
        <p:txBody>
          <a:bodyPr/>
          <a:lstStyle/>
          <a:p>
            <a:fld id="{9701A096-9224-C440-852A-9B1D43006A2A}" type="slidenum">
              <a:rPr lang="en-US" smtClean="0"/>
              <a:t>6</a:t>
            </a:fld>
            <a:endParaRPr lang="en-US"/>
          </a:p>
        </p:txBody>
      </p:sp>
    </p:spTree>
    <p:extLst>
      <p:ext uri="{BB962C8B-B14F-4D97-AF65-F5344CB8AC3E}">
        <p14:creationId xmlns:p14="http://schemas.microsoft.com/office/powerpoint/2010/main" val="24954822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01A096-9224-C440-852A-9B1D43006A2A}" type="slidenum">
              <a:rPr lang="en-US" smtClean="0"/>
              <a:t>7</a:t>
            </a:fld>
            <a:endParaRPr lang="en-US"/>
          </a:p>
        </p:txBody>
      </p:sp>
    </p:spTree>
    <p:extLst>
      <p:ext uri="{BB962C8B-B14F-4D97-AF65-F5344CB8AC3E}">
        <p14:creationId xmlns:p14="http://schemas.microsoft.com/office/powerpoint/2010/main" val="31785095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701A096-9224-C440-852A-9B1D43006A2A}" type="slidenum">
              <a:rPr lang="en-US" smtClean="0"/>
              <a:t>8</a:t>
            </a:fld>
            <a:endParaRPr lang="en-US"/>
          </a:p>
        </p:txBody>
      </p:sp>
    </p:spTree>
    <p:extLst>
      <p:ext uri="{BB962C8B-B14F-4D97-AF65-F5344CB8AC3E}">
        <p14:creationId xmlns:p14="http://schemas.microsoft.com/office/powerpoint/2010/main" val="3421373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How states respond – what actions will states take to fill gaps from reductions in federal funding or what actions to reduces rates / covered services?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What will happen to coverage and how will that </a:t>
            </a:r>
            <a:r>
              <a:rPr lang="en-US" sz="1200" kern="1200">
                <a:solidFill>
                  <a:schemeClr val="tx1"/>
                </a:solidFill>
                <a:effectLst/>
                <a:latin typeface="+mn-lt"/>
                <a:ea typeface="+mn-ea"/>
                <a:cs typeface="+mn-cs"/>
              </a:rPr>
              <a:t>vary across?</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  How will providers respond – will there be additional hospital closures, what does this mean for access to health services?  </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9701A096-9224-C440-852A-9B1D43006A2A}" type="slidenum">
              <a:rPr lang="en-US" smtClean="0"/>
              <a:t>9</a:t>
            </a:fld>
            <a:endParaRPr lang="en-US"/>
          </a:p>
        </p:txBody>
      </p:sp>
    </p:spTree>
    <p:extLst>
      <p:ext uri="{BB962C8B-B14F-4D97-AF65-F5344CB8AC3E}">
        <p14:creationId xmlns:p14="http://schemas.microsoft.com/office/powerpoint/2010/main" val="157614614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5" Type="http://schemas.openxmlformats.org/officeDocument/2006/relationships/image" Target="../media/image7.svg"/><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Brand Blue">
    <p:bg>
      <p:bgPr>
        <a:solidFill>
          <a:schemeClr val="accent2"/>
        </a:solidFill>
        <a:effectLst/>
      </p:bgPr>
    </p:b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22C6361-56AE-428F-11F6-4820541589FB}"/>
              </a:ext>
            </a:extLst>
          </p:cNvPr>
          <p:cNvPicPr>
            <a:picLocks noChangeAspect="1"/>
          </p:cNvPicPr>
          <p:nvPr userDrawn="1"/>
        </p:nvPicPr>
        <p:blipFill>
          <a:blip r:embed="rId2"/>
          <a:srcRect/>
          <a:stretch/>
        </p:blipFill>
        <p:spPr>
          <a:xfrm>
            <a:off x="10854297" y="5857678"/>
            <a:ext cx="629412" cy="256032"/>
          </a:xfrm>
          <a:prstGeom prst="rect">
            <a:avLst/>
          </a:prstGeom>
        </p:spPr>
      </p:pic>
      <p:sp>
        <p:nvSpPr>
          <p:cNvPr id="5" name="Title 1">
            <a:extLst>
              <a:ext uri="{FF2B5EF4-FFF2-40B4-BE49-F238E27FC236}">
                <a16:creationId xmlns:a16="http://schemas.microsoft.com/office/drawing/2014/main" id="{C511AFA4-9614-18BE-D330-40803A00D514}"/>
              </a:ext>
            </a:extLst>
          </p:cNvPr>
          <p:cNvSpPr>
            <a:spLocks noGrp="1"/>
          </p:cNvSpPr>
          <p:nvPr>
            <p:ph type="ctrTitle" hasCustomPrompt="1"/>
          </p:nvPr>
        </p:nvSpPr>
        <p:spPr>
          <a:xfrm>
            <a:off x="789879" y="1143000"/>
            <a:ext cx="9144000" cy="1239832"/>
          </a:xfrm>
        </p:spPr>
        <p:txBody>
          <a:bodyPr lIns="0" tIns="0" rIns="0" bIns="0" anchor="b">
            <a:noAutofit/>
          </a:bodyPr>
          <a:lstStyle>
            <a:lvl1pPr algn="l">
              <a:lnSpc>
                <a:spcPct val="100000"/>
              </a:lnSpc>
              <a:defRPr sz="4200" b="1">
                <a:solidFill>
                  <a:schemeClr val="bg1"/>
                </a:solidFill>
              </a:defRPr>
            </a:lvl1pPr>
          </a:lstStyle>
          <a:p>
            <a:r>
              <a:rPr lang="en-US" dirty="0"/>
              <a:t>Click to Edit Title. Please Keep It to Two Lines, if Possible</a:t>
            </a:r>
          </a:p>
        </p:txBody>
      </p:sp>
      <p:sp>
        <p:nvSpPr>
          <p:cNvPr id="6" name="Subtitle 2">
            <a:extLst>
              <a:ext uri="{FF2B5EF4-FFF2-40B4-BE49-F238E27FC236}">
                <a16:creationId xmlns:a16="http://schemas.microsoft.com/office/drawing/2014/main" id="{843DF186-5A26-9C28-3CD7-6FB751A3DCF7}"/>
              </a:ext>
            </a:extLst>
          </p:cNvPr>
          <p:cNvSpPr>
            <a:spLocks noGrp="1"/>
          </p:cNvSpPr>
          <p:nvPr>
            <p:ph type="subTitle" idx="1" hasCustomPrompt="1"/>
          </p:nvPr>
        </p:nvSpPr>
        <p:spPr>
          <a:xfrm>
            <a:off x="789879" y="2567402"/>
            <a:ext cx="9144000" cy="392304"/>
          </a:xfrm>
        </p:spPr>
        <p:txBody>
          <a:bodyPr wrap="none" lIns="0" tIns="0" rIns="0" bIns="0">
            <a:noAutofit/>
          </a:bodyPr>
          <a:lstStyle>
            <a:lvl1pPr marL="0" indent="0" algn="l">
              <a:lnSpc>
                <a:spcPct val="100000"/>
              </a:lnSpc>
              <a:buNone/>
              <a:defRPr sz="25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8" name="Text Placeholder 29">
            <a:extLst>
              <a:ext uri="{FF2B5EF4-FFF2-40B4-BE49-F238E27FC236}">
                <a16:creationId xmlns:a16="http://schemas.microsoft.com/office/drawing/2014/main" id="{599E0339-4031-B495-6F41-33D5C00E3707}"/>
              </a:ext>
            </a:extLst>
          </p:cNvPr>
          <p:cNvSpPr>
            <a:spLocks noGrp="1"/>
          </p:cNvSpPr>
          <p:nvPr>
            <p:ph type="body" sz="quarter" idx="10" hasCustomPrompt="1"/>
          </p:nvPr>
        </p:nvSpPr>
        <p:spPr>
          <a:xfrm>
            <a:off x="789879" y="3484821"/>
            <a:ext cx="3817937" cy="228595"/>
          </a:xfrm>
        </p:spPr>
        <p:txBody>
          <a:bodyPr lIns="0" tIns="0" rIns="0" bIns="0">
            <a:noAutofit/>
          </a:bodyPr>
          <a:lstStyle>
            <a:lvl1pPr marL="0" indent="0">
              <a:buNone/>
              <a:defRPr sz="1800" b="1">
                <a:solidFill>
                  <a:schemeClr val="bg1"/>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Author Name</a:t>
            </a:r>
          </a:p>
        </p:txBody>
      </p:sp>
      <p:sp>
        <p:nvSpPr>
          <p:cNvPr id="9" name="Text Placeholder 29">
            <a:extLst>
              <a:ext uri="{FF2B5EF4-FFF2-40B4-BE49-F238E27FC236}">
                <a16:creationId xmlns:a16="http://schemas.microsoft.com/office/drawing/2014/main" id="{6369EB6C-D0B6-256D-C219-538E2C28CDBF}"/>
              </a:ext>
            </a:extLst>
          </p:cNvPr>
          <p:cNvSpPr>
            <a:spLocks noGrp="1"/>
          </p:cNvSpPr>
          <p:nvPr>
            <p:ph type="body" sz="quarter" idx="11" hasCustomPrompt="1"/>
          </p:nvPr>
        </p:nvSpPr>
        <p:spPr>
          <a:xfrm>
            <a:off x="789879" y="3817171"/>
            <a:ext cx="3817937" cy="228595"/>
          </a:xfrm>
        </p:spPr>
        <p:txBody>
          <a:bodyPr lIns="0" tIns="0" rIns="0" bIns="0">
            <a:noAutofit/>
          </a:bodyPr>
          <a:lstStyle>
            <a:lvl1pPr marL="0" indent="0">
              <a:buNone/>
              <a:defRPr sz="1800" b="0">
                <a:solidFill>
                  <a:schemeClr val="bg1"/>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Title</a:t>
            </a:r>
          </a:p>
        </p:txBody>
      </p:sp>
      <p:sp>
        <p:nvSpPr>
          <p:cNvPr id="11" name="TextBox 10">
            <a:extLst>
              <a:ext uri="{FF2B5EF4-FFF2-40B4-BE49-F238E27FC236}">
                <a16:creationId xmlns:a16="http://schemas.microsoft.com/office/drawing/2014/main" id="{CE0B9F1D-DF54-1077-BA39-625FAB940BBB}"/>
              </a:ext>
            </a:extLst>
          </p:cNvPr>
          <p:cNvSpPr txBox="1"/>
          <p:nvPr userDrawn="1"/>
        </p:nvSpPr>
        <p:spPr>
          <a:xfrm>
            <a:off x="6996224" y="6198453"/>
            <a:ext cx="4547398" cy="184939"/>
          </a:xfrm>
          <a:prstGeom prst="rect">
            <a:avLst/>
          </a:prstGeom>
          <a:noFill/>
        </p:spPr>
        <p:txBody>
          <a:bodyPr wrap="square" lIns="0" tIns="0" rIns="0" bIns="0" rtlCol="0">
            <a:noAutofit/>
          </a:bodyPr>
          <a:lstStyle/>
          <a:p>
            <a:pPr algn="r" fontAlgn="base"/>
            <a:r>
              <a:rPr lang="en-US" sz="1125" b="0" i="0" dirty="0">
                <a:solidFill>
                  <a:schemeClr val="bg1"/>
                </a:solidFill>
                <a:effectLst/>
                <a:latin typeface="Arial" panose="020B0604020202020204" pitchFamily="34" charset="0"/>
                <a:cs typeface="Arial" panose="020B0604020202020204" pitchFamily="34" charset="0"/>
              </a:rPr>
              <a:t>The independent source for health policy research, polling, and news.</a:t>
            </a:r>
          </a:p>
        </p:txBody>
      </p:sp>
      <p:pic>
        <p:nvPicPr>
          <p:cNvPr id="14" name="Graphic 13">
            <a:extLst>
              <a:ext uri="{FF2B5EF4-FFF2-40B4-BE49-F238E27FC236}">
                <a16:creationId xmlns:a16="http://schemas.microsoft.com/office/drawing/2014/main" id="{9080213D-635B-0194-091C-F937F24D3691}"/>
              </a:ext>
            </a:extLst>
          </p:cNvPr>
          <p:cNvPicPr>
            <a:picLocks/>
          </p:cNvPicPr>
          <p:nvPr userDrawn="1"/>
        </p:nvPicPr>
        <p:blipFill>
          <a:blip r:embed="rId3">
            <a:extLst>
              <a:ext uri="{96DAC541-7B7A-43D3-8B79-37D633B846F1}">
                <asvg:svgBlip xmlns:asvg="http://schemas.microsoft.com/office/drawing/2016/SVG/main" r:embed="rId4"/>
              </a:ext>
            </a:extLst>
          </a:blip>
          <a:srcRect t="9091" b="9091"/>
          <a:stretch/>
        </p:blipFill>
        <p:spPr>
          <a:xfrm>
            <a:off x="0" y="6641469"/>
            <a:ext cx="12192000" cy="228600"/>
          </a:xfrm>
          <a:prstGeom prst="rect">
            <a:avLst/>
          </a:prstGeom>
        </p:spPr>
      </p:pic>
      <p:sp>
        <p:nvSpPr>
          <p:cNvPr id="15" name="Date Placeholder 9">
            <a:extLst>
              <a:ext uri="{FF2B5EF4-FFF2-40B4-BE49-F238E27FC236}">
                <a16:creationId xmlns:a16="http://schemas.microsoft.com/office/drawing/2014/main" id="{1F1C8259-081E-22DA-39C4-6A172C165C3F}"/>
              </a:ext>
            </a:extLst>
          </p:cNvPr>
          <p:cNvSpPr>
            <a:spLocks noGrp="1"/>
          </p:cNvSpPr>
          <p:nvPr>
            <p:ph type="dt" sz="half" idx="15"/>
          </p:nvPr>
        </p:nvSpPr>
        <p:spPr>
          <a:xfrm>
            <a:off x="801367" y="6108322"/>
            <a:ext cx="2743200" cy="262532"/>
          </a:xfrm>
        </p:spPr>
        <p:txBody>
          <a:bodyPr lIns="0" tIns="0" rIns="0" bIns="0" anchor="b" anchorCtr="0">
            <a:noAutofit/>
          </a:bodyPr>
          <a:lstStyle>
            <a:lvl1pPr>
              <a:defRPr sz="1200">
                <a:solidFill>
                  <a:schemeClr val="bg1"/>
                </a:solidFill>
              </a:defRPr>
            </a:lvl1pPr>
          </a:lstStyle>
          <a:p>
            <a:fld id="{49A936D8-82E8-E948-9989-CA203F20756B}" type="datetime4">
              <a:rPr lang="en-US" smtClean="0"/>
              <a:t>September 30, 2025</a:t>
            </a:fld>
            <a:endParaRPr lang="en-US" dirty="0"/>
          </a:p>
        </p:txBody>
      </p:sp>
    </p:spTree>
    <p:extLst>
      <p:ext uri="{BB962C8B-B14F-4D97-AF65-F5344CB8AC3E}">
        <p14:creationId xmlns:p14="http://schemas.microsoft.com/office/powerpoint/2010/main" val="1523628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only_two colum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6BAA0-CD18-96F5-514B-1E4DAAB63016}"/>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1676400"/>
            <a:ext cx="5015850" cy="4307303"/>
          </a:xfrm>
        </p:spPr>
        <p:txBody>
          <a:bodyPr lIns="0" tIns="0" rIns="0" bIns="0">
            <a:noAutofit/>
          </a:bodyPr>
          <a:lstStyle>
            <a:lvl1pPr>
              <a:lnSpc>
                <a:spcPct val="100000"/>
              </a:lnSpc>
              <a:defRPr sz="1600"/>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a:p>
            <a:pPr lvl="0"/>
            <a:endParaRPr lang="en-US" dirty="0"/>
          </a:p>
        </p:txBody>
      </p:sp>
      <p:cxnSp>
        <p:nvCxnSpPr>
          <p:cNvPr id="3" name="Straight Connector 2">
            <a:extLst>
              <a:ext uri="{FF2B5EF4-FFF2-40B4-BE49-F238E27FC236}">
                <a16:creationId xmlns:a16="http://schemas.microsoft.com/office/drawing/2014/main" id="{54E39E93-2402-DC12-8F56-2A76C64F5322}"/>
              </a:ext>
            </a:extLst>
          </p:cNvPr>
          <p:cNvCxnSpPr>
            <a:cxnSpLocks/>
          </p:cNvCxnSpPr>
          <p:nvPr userDrawn="1"/>
        </p:nvCxnSpPr>
        <p:spPr>
          <a:xfrm>
            <a:off x="6096000" y="1676400"/>
            <a:ext cx="0" cy="430730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7" name="Text Placeholder 14">
            <a:extLst>
              <a:ext uri="{FF2B5EF4-FFF2-40B4-BE49-F238E27FC236}">
                <a16:creationId xmlns:a16="http://schemas.microsoft.com/office/drawing/2014/main" id="{A93C033F-3F13-A63F-274E-224721D03DC1}"/>
              </a:ext>
            </a:extLst>
          </p:cNvPr>
          <p:cNvSpPr>
            <a:spLocks noGrp="1"/>
          </p:cNvSpPr>
          <p:nvPr>
            <p:ph type="body" sz="quarter" idx="17" hasCustomPrompt="1"/>
          </p:nvPr>
        </p:nvSpPr>
        <p:spPr>
          <a:xfrm>
            <a:off x="6612082" y="1676400"/>
            <a:ext cx="5015850" cy="4307303"/>
          </a:xfrm>
        </p:spPr>
        <p:txBody>
          <a:bodyPr lIns="0" tIns="0" rIns="0" bIns="0">
            <a:noAutofit/>
          </a:bodyPr>
          <a:lstStyle>
            <a:lvl1pPr>
              <a:lnSpc>
                <a:spcPct val="100000"/>
              </a:lnSpc>
              <a:defRPr sz="1600"/>
            </a:lvl1pPr>
            <a:lvl2pPr>
              <a:lnSpc>
                <a:spcPct val="100000"/>
              </a:lnSpc>
              <a:defRPr sz="1600"/>
            </a:lvl2pPr>
          </a:lstStyle>
          <a:p>
            <a:pPr lvl="0"/>
            <a:r>
              <a:rPr lang="en-US" dirty="0"/>
              <a:t>Click to edit text</a:t>
            </a:r>
          </a:p>
        </p:txBody>
      </p:sp>
      <p:sp>
        <p:nvSpPr>
          <p:cNvPr id="16" name="Rectangle 15">
            <a:extLst>
              <a:ext uri="{FF2B5EF4-FFF2-40B4-BE49-F238E27FC236}">
                <a16:creationId xmlns:a16="http://schemas.microsoft.com/office/drawing/2014/main" id="{EB36F9A2-D9B8-1347-0843-9D48CC1B7A21}"/>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4" name="Slide Number Placeholder 11">
            <a:extLst>
              <a:ext uri="{FF2B5EF4-FFF2-40B4-BE49-F238E27FC236}">
                <a16:creationId xmlns:a16="http://schemas.microsoft.com/office/drawing/2014/main" id="{368068CA-783B-8A3A-3F2F-8AE2851CB9FD}"/>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58E53790-65FF-B58C-4DE9-4ED5AF2738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Tree>
    <p:extLst>
      <p:ext uri="{BB962C8B-B14F-4D97-AF65-F5344CB8AC3E}">
        <p14:creationId xmlns:p14="http://schemas.microsoft.com/office/powerpoint/2010/main" val="4031088705"/>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only_two bullet columns">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1676400"/>
            <a:ext cx="5015850" cy="4307303"/>
          </a:xfrm>
        </p:spPr>
        <p:txBody>
          <a:bodyPr lIns="0" tIns="0" rIns="0" bIns="0">
            <a:noAutofit/>
          </a:bodyPr>
          <a:lstStyle>
            <a:lvl1pPr marL="285750" indent="-285750">
              <a:lnSpc>
                <a:spcPct val="100000"/>
              </a:lnSpc>
              <a:buFont typeface="Arial" panose="020B0604020202020204" pitchFamily="34" charset="0"/>
              <a:buChar char="•"/>
              <a:defRPr sz="1600">
                <a:solidFill>
                  <a:srgbClr val="333333"/>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a:p>
            <a:pPr lvl="0"/>
            <a:r>
              <a:rPr lang="en-US" dirty="0"/>
              <a:t>Item 2</a:t>
            </a:r>
          </a:p>
          <a:p>
            <a:pPr lvl="0"/>
            <a:r>
              <a:rPr lang="en-US" dirty="0"/>
              <a:t>Item 3</a:t>
            </a:r>
          </a:p>
        </p:txBody>
      </p:sp>
      <p:cxnSp>
        <p:nvCxnSpPr>
          <p:cNvPr id="3" name="Straight Connector 2">
            <a:extLst>
              <a:ext uri="{FF2B5EF4-FFF2-40B4-BE49-F238E27FC236}">
                <a16:creationId xmlns:a16="http://schemas.microsoft.com/office/drawing/2014/main" id="{54E39E93-2402-DC12-8F56-2A76C64F5322}"/>
              </a:ext>
            </a:extLst>
          </p:cNvPr>
          <p:cNvCxnSpPr>
            <a:cxnSpLocks/>
          </p:cNvCxnSpPr>
          <p:nvPr userDrawn="1"/>
        </p:nvCxnSpPr>
        <p:spPr>
          <a:xfrm>
            <a:off x="6096000" y="1676400"/>
            <a:ext cx="0" cy="430730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22" name="Rectangle 21">
            <a:extLst>
              <a:ext uri="{FF2B5EF4-FFF2-40B4-BE49-F238E27FC236}">
                <a16:creationId xmlns:a16="http://schemas.microsoft.com/office/drawing/2014/main" id="{CC5D2B17-C191-B5A7-A230-B8472D08DC1E}"/>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5" name="Slide Number Placeholder 11">
            <a:extLst>
              <a:ext uri="{FF2B5EF4-FFF2-40B4-BE49-F238E27FC236}">
                <a16:creationId xmlns:a16="http://schemas.microsoft.com/office/drawing/2014/main" id="{C8F42825-8590-B9CB-EBDA-73BA4A61EAE2}"/>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5" name="Graphic 4">
            <a:extLst>
              <a:ext uri="{FF2B5EF4-FFF2-40B4-BE49-F238E27FC236}">
                <a16:creationId xmlns:a16="http://schemas.microsoft.com/office/drawing/2014/main" id="{DA0B69BA-EE31-3506-A729-9BF78A08C7A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Title 1">
            <a:extLst>
              <a:ext uri="{FF2B5EF4-FFF2-40B4-BE49-F238E27FC236}">
                <a16:creationId xmlns:a16="http://schemas.microsoft.com/office/drawing/2014/main" id="{BD68D98B-9559-5E1E-54F3-C3A6EE24401A}"/>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4" name="Text Placeholder 14">
            <a:extLst>
              <a:ext uri="{FF2B5EF4-FFF2-40B4-BE49-F238E27FC236}">
                <a16:creationId xmlns:a16="http://schemas.microsoft.com/office/drawing/2014/main" id="{C72F91D3-1491-41B9-4289-DF48860DAC82}"/>
              </a:ext>
            </a:extLst>
          </p:cNvPr>
          <p:cNvSpPr>
            <a:spLocks noGrp="1"/>
          </p:cNvSpPr>
          <p:nvPr>
            <p:ph type="body" sz="quarter" idx="17" hasCustomPrompt="1"/>
          </p:nvPr>
        </p:nvSpPr>
        <p:spPr>
          <a:xfrm>
            <a:off x="6612082" y="1676400"/>
            <a:ext cx="5015850" cy="4307303"/>
          </a:xfrm>
        </p:spPr>
        <p:txBody>
          <a:bodyPr lIns="0" tIns="0" rIns="0" bIns="0">
            <a:noAutofit/>
          </a:bodyPr>
          <a:lstStyle>
            <a:lvl1pPr marL="0" indent="0">
              <a:lnSpc>
                <a:spcPct val="100000"/>
              </a:lnSpc>
              <a:buFont typeface="Arial" panose="020B0604020202020204" pitchFamily="34" charset="0"/>
              <a:buNone/>
              <a:defRPr sz="1600">
                <a:solidFill>
                  <a:srgbClr val="333333"/>
                </a:solidFill>
              </a:defRPr>
            </a:lvl1pPr>
            <a:lvl2pPr marL="685800" indent="-228600">
              <a:lnSpc>
                <a:spcPct val="100000"/>
              </a:lnSpc>
              <a:spcBef>
                <a:spcPts val="1000"/>
              </a:spcBef>
              <a:buSzPct val="90000"/>
              <a:buFont typeface="System Font Regular"/>
              <a:buChar char="–"/>
              <a:defRPr sz="1600">
                <a:solidFill>
                  <a:srgbClr val="333333"/>
                </a:solidFill>
              </a:defRPr>
            </a:lvl2pPr>
          </a:lstStyle>
          <a:p>
            <a:pPr marL="285750" marR="0" lvl="0" indent="-285750" algn="l" defTabSz="914400" rtl="0" eaLnBrk="1" fontAlgn="auto" latinLnBrk="0" hangingPunct="1">
              <a:lnSpc>
                <a:spcPct val="100000"/>
              </a:lnSpc>
              <a:spcBef>
                <a:spcPts val="1000"/>
              </a:spcBef>
              <a:spcAft>
                <a:spcPts val="0"/>
              </a:spcAft>
              <a:buClrTx/>
              <a:buSzTx/>
              <a:buFont typeface="Arial" panose="020B0604020202020204" pitchFamily="34" charset="0"/>
              <a:buChar char="•"/>
              <a:tabLst/>
              <a:defRPr/>
            </a:pPr>
            <a:r>
              <a:rPr lang="en-US" dirty="0"/>
              <a:t>Please use the shortcut Ctrl + Alt + V + Unformatted Text (Windows) or Command + Option + Shift + V (Mac) to paste only plain text to match the template’s style.</a:t>
            </a:r>
          </a:p>
          <a:p>
            <a:pPr lvl="1"/>
            <a:r>
              <a:rPr lang="en-US" dirty="0"/>
              <a:t>Item 1</a:t>
            </a:r>
          </a:p>
          <a:p>
            <a:pPr lvl="1"/>
            <a:r>
              <a:rPr lang="en-US" dirty="0"/>
              <a:t>Item 2</a:t>
            </a:r>
          </a:p>
          <a:p>
            <a:pPr lvl="1"/>
            <a:r>
              <a:rPr lang="en-US" dirty="0"/>
              <a:t>Item 3</a:t>
            </a:r>
          </a:p>
        </p:txBody>
      </p:sp>
    </p:spTree>
    <p:extLst>
      <p:ext uri="{BB962C8B-B14F-4D97-AF65-F5344CB8AC3E}">
        <p14:creationId xmlns:p14="http://schemas.microsoft.com/office/powerpoint/2010/main" val="1703045008"/>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only_two highlighted columns ">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2766063"/>
            <a:ext cx="5015850" cy="388617"/>
          </a:xfrm>
          <a:solidFill>
            <a:schemeClr val="accent2"/>
          </a:solidFill>
        </p:spPr>
        <p:txBody>
          <a:bodyPr lIns="91440" tIns="73152" rIns="91440" bIns="73152">
            <a:noAutofit/>
          </a:bodyPr>
          <a:lstStyle>
            <a:lvl1pPr algn="ctr">
              <a:lnSpc>
                <a:spcPct val="100000"/>
              </a:lnSpc>
              <a:defRPr sz="1600" b="1">
                <a:solidFill>
                  <a:schemeClr val="bg1"/>
                </a:solidFill>
              </a:defRPr>
            </a:lvl1pPr>
            <a:lvl2pPr>
              <a:lnSpc>
                <a:spcPct val="100000"/>
              </a:lnSpc>
              <a:defRPr sz="1600"/>
            </a:lvl2pPr>
          </a:lstStyle>
          <a:p>
            <a:pPr lvl="0"/>
            <a:r>
              <a:rPr lang="en-US" dirty="0"/>
              <a:t>Header 1</a:t>
            </a:r>
          </a:p>
        </p:txBody>
      </p:sp>
      <p:cxnSp>
        <p:nvCxnSpPr>
          <p:cNvPr id="3" name="Straight Connector 2">
            <a:extLst>
              <a:ext uri="{FF2B5EF4-FFF2-40B4-BE49-F238E27FC236}">
                <a16:creationId xmlns:a16="http://schemas.microsoft.com/office/drawing/2014/main" id="{54E39E93-2402-DC12-8F56-2A76C64F5322}"/>
              </a:ext>
            </a:extLst>
          </p:cNvPr>
          <p:cNvCxnSpPr>
            <a:cxnSpLocks/>
          </p:cNvCxnSpPr>
          <p:nvPr userDrawn="1"/>
        </p:nvCxnSpPr>
        <p:spPr>
          <a:xfrm>
            <a:off x="6096000" y="2766062"/>
            <a:ext cx="0" cy="3217641"/>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16" name="Rectangle 15">
            <a:extLst>
              <a:ext uri="{FF2B5EF4-FFF2-40B4-BE49-F238E27FC236}">
                <a16:creationId xmlns:a16="http://schemas.microsoft.com/office/drawing/2014/main" id="{EB36F9A2-D9B8-1347-0843-9D48CC1B7A21}"/>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4" name="Slide Number Placeholder 11">
            <a:extLst>
              <a:ext uri="{FF2B5EF4-FFF2-40B4-BE49-F238E27FC236}">
                <a16:creationId xmlns:a16="http://schemas.microsoft.com/office/drawing/2014/main" id="{368068CA-783B-8A3A-3F2F-8AE2851CB9FD}"/>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58E53790-65FF-B58C-4DE9-4ED5AF2738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4" name="Text Placeholder 14">
            <a:extLst>
              <a:ext uri="{FF2B5EF4-FFF2-40B4-BE49-F238E27FC236}">
                <a16:creationId xmlns:a16="http://schemas.microsoft.com/office/drawing/2014/main" id="{710F0541-374C-FEF8-C7EA-2DD6B17A818E}"/>
              </a:ext>
            </a:extLst>
          </p:cNvPr>
          <p:cNvSpPr>
            <a:spLocks noGrp="1"/>
          </p:cNvSpPr>
          <p:nvPr>
            <p:ph type="body" sz="quarter" idx="18" hasCustomPrompt="1"/>
          </p:nvPr>
        </p:nvSpPr>
        <p:spPr>
          <a:xfrm>
            <a:off x="571500" y="1676401"/>
            <a:ext cx="11049000" cy="746760"/>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
        <p:nvSpPr>
          <p:cNvPr id="11" name="Text Placeholder 14">
            <a:extLst>
              <a:ext uri="{FF2B5EF4-FFF2-40B4-BE49-F238E27FC236}">
                <a16:creationId xmlns:a16="http://schemas.microsoft.com/office/drawing/2014/main" id="{A9BDC87F-9174-F3B1-9895-FF63CF5156EF}"/>
              </a:ext>
            </a:extLst>
          </p:cNvPr>
          <p:cNvSpPr>
            <a:spLocks noGrp="1"/>
          </p:cNvSpPr>
          <p:nvPr>
            <p:ph type="body" sz="quarter" idx="19" hasCustomPrompt="1"/>
          </p:nvPr>
        </p:nvSpPr>
        <p:spPr>
          <a:xfrm>
            <a:off x="565612" y="3348990"/>
            <a:ext cx="5015850" cy="2634713"/>
          </a:xfrm>
        </p:spPr>
        <p:txBody>
          <a:bodyPr lIns="0" tIns="0" rIns="0" bIns="0">
            <a:noAutofit/>
          </a:bodyPr>
          <a:lstStyle>
            <a:lvl1pPr>
              <a:lnSpc>
                <a:spcPct val="100000"/>
              </a:lnSpc>
              <a:defRPr sz="1400"/>
            </a:lvl1pPr>
            <a:lvl2pPr>
              <a:lnSpc>
                <a:spcPct val="100000"/>
              </a:lnSpc>
              <a:defRPr sz="1600"/>
            </a:lvl2pPr>
          </a:lstStyle>
          <a:p>
            <a:pPr lvl="0"/>
            <a:r>
              <a:rPr lang="en-US" dirty="0"/>
              <a:t>Click to edit text</a:t>
            </a:r>
          </a:p>
        </p:txBody>
      </p:sp>
      <p:sp>
        <p:nvSpPr>
          <p:cNvPr id="17" name="Text Placeholder 14">
            <a:extLst>
              <a:ext uri="{FF2B5EF4-FFF2-40B4-BE49-F238E27FC236}">
                <a16:creationId xmlns:a16="http://schemas.microsoft.com/office/drawing/2014/main" id="{3A3CE7A3-EDFB-DFF8-4AE4-CCA86AC8E333}"/>
              </a:ext>
            </a:extLst>
          </p:cNvPr>
          <p:cNvSpPr>
            <a:spLocks noGrp="1"/>
          </p:cNvSpPr>
          <p:nvPr>
            <p:ph type="body" sz="quarter" idx="20" hasCustomPrompt="1"/>
          </p:nvPr>
        </p:nvSpPr>
        <p:spPr>
          <a:xfrm>
            <a:off x="6606539" y="2766063"/>
            <a:ext cx="5032817" cy="388617"/>
          </a:xfrm>
          <a:solidFill>
            <a:schemeClr val="accent3"/>
          </a:solidFill>
        </p:spPr>
        <p:txBody>
          <a:bodyPr lIns="91440" tIns="73152" rIns="91440" bIns="73152">
            <a:noAutofit/>
          </a:bodyPr>
          <a:lstStyle>
            <a:lvl1pPr algn="ctr">
              <a:lnSpc>
                <a:spcPct val="100000"/>
              </a:lnSpc>
              <a:defRPr sz="1600" b="1">
                <a:solidFill>
                  <a:schemeClr val="bg1"/>
                </a:solidFill>
              </a:defRPr>
            </a:lvl1pPr>
            <a:lvl2pPr>
              <a:lnSpc>
                <a:spcPct val="100000"/>
              </a:lnSpc>
              <a:defRPr sz="1600"/>
            </a:lvl2pPr>
          </a:lstStyle>
          <a:p>
            <a:pPr lvl="0"/>
            <a:r>
              <a:rPr lang="en-US" dirty="0"/>
              <a:t>Header 2</a:t>
            </a:r>
          </a:p>
        </p:txBody>
      </p:sp>
      <p:sp>
        <p:nvSpPr>
          <p:cNvPr id="18" name="Text Placeholder 14">
            <a:extLst>
              <a:ext uri="{FF2B5EF4-FFF2-40B4-BE49-F238E27FC236}">
                <a16:creationId xmlns:a16="http://schemas.microsoft.com/office/drawing/2014/main" id="{42708A76-2016-602D-305A-6FBD7D13DC0F}"/>
              </a:ext>
            </a:extLst>
          </p:cNvPr>
          <p:cNvSpPr>
            <a:spLocks noGrp="1"/>
          </p:cNvSpPr>
          <p:nvPr>
            <p:ph type="body" sz="quarter" idx="21" hasCustomPrompt="1"/>
          </p:nvPr>
        </p:nvSpPr>
        <p:spPr>
          <a:xfrm>
            <a:off x="6600651" y="3348990"/>
            <a:ext cx="5032821" cy="2634713"/>
          </a:xfrm>
        </p:spPr>
        <p:txBody>
          <a:bodyPr lIns="0" tIns="0" rIns="0" bIns="0">
            <a:noAutofit/>
          </a:bodyPr>
          <a:lstStyle>
            <a:lvl1pPr>
              <a:lnSpc>
                <a:spcPct val="100000"/>
              </a:lnSpc>
              <a:defRPr sz="1400"/>
            </a:lvl1pPr>
            <a:lvl2pPr>
              <a:lnSpc>
                <a:spcPct val="100000"/>
              </a:lnSpc>
              <a:defRPr sz="1600"/>
            </a:lvl2pPr>
          </a:lstStyle>
          <a:p>
            <a:pPr lvl="0"/>
            <a:r>
              <a:rPr lang="en-US" dirty="0"/>
              <a:t>Click to edit text</a:t>
            </a:r>
          </a:p>
        </p:txBody>
      </p:sp>
      <p:sp>
        <p:nvSpPr>
          <p:cNvPr id="5" name="Title 1">
            <a:extLst>
              <a:ext uri="{FF2B5EF4-FFF2-40B4-BE49-F238E27FC236}">
                <a16:creationId xmlns:a16="http://schemas.microsoft.com/office/drawing/2014/main" id="{10800DEC-F1CD-2D84-D0D5-98EC1113EBB7}"/>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Tree>
    <p:extLst>
      <p:ext uri="{BB962C8B-B14F-4D97-AF65-F5344CB8AC3E}">
        <p14:creationId xmlns:p14="http://schemas.microsoft.com/office/powerpoint/2010/main" val="2888653508"/>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only_three columns">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1676400"/>
            <a:ext cx="3337560" cy="4307303"/>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cxnSp>
        <p:nvCxnSpPr>
          <p:cNvPr id="3" name="Straight Connector 2">
            <a:extLst>
              <a:ext uri="{FF2B5EF4-FFF2-40B4-BE49-F238E27FC236}">
                <a16:creationId xmlns:a16="http://schemas.microsoft.com/office/drawing/2014/main" id="{54E39E93-2402-DC12-8F56-2A76C64F5322}"/>
              </a:ext>
            </a:extLst>
          </p:cNvPr>
          <p:cNvCxnSpPr>
            <a:cxnSpLocks/>
          </p:cNvCxnSpPr>
          <p:nvPr userDrawn="1"/>
        </p:nvCxnSpPr>
        <p:spPr>
          <a:xfrm>
            <a:off x="4163384" y="1676400"/>
            <a:ext cx="0" cy="430730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11" name="Text Placeholder 14">
            <a:extLst>
              <a:ext uri="{FF2B5EF4-FFF2-40B4-BE49-F238E27FC236}">
                <a16:creationId xmlns:a16="http://schemas.microsoft.com/office/drawing/2014/main" id="{89A944F1-41D4-BA0C-6081-B4F2CA8BB7AD}"/>
              </a:ext>
            </a:extLst>
          </p:cNvPr>
          <p:cNvSpPr>
            <a:spLocks noGrp="1"/>
          </p:cNvSpPr>
          <p:nvPr>
            <p:ph type="body" sz="quarter" idx="17" hasCustomPrompt="1"/>
          </p:nvPr>
        </p:nvSpPr>
        <p:spPr>
          <a:xfrm>
            <a:off x="4417709" y="1676400"/>
            <a:ext cx="3337560" cy="4307303"/>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16" name="Text Placeholder 14">
            <a:extLst>
              <a:ext uri="{FF2B5EF4-FFF2-40B4-BE49-F238E27FC236}">
                <a16:creationId xmlns:a16="http://schemas.microsoft.com/office/drawing/2014/main" id="{4DB93946-6243-CEDC-ED6F-21B5E6942E96}"/>
              </a:ext>
            </a:extLst>
          </p:cNvPr>
          <p:cNvSpPr>
            <a:spLocks noGrp="1"/>
          </p:cNvSpPr>
          <p:nvPr>
            <p:ph type="body" sz="quarter" idx="18" hasCustomPrompt="1"/>
          </p:nvPr>
        </p:nvSpPr>
        <p:spPr>
          <a:xfrm>
            <a:off x="8278509" y="1676400"/>
            <a:ext cx="3337560" cy="4307303"/>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20" name="Rectangle 19">
            <a:extLst>
              <a:ext uri="{FF2B5EF4-FFF2-40B4-BE49-F238E27FC236}">
                <a16:creationId xmlns:a16="http://schemas.microsoft.com/office/drawing/2014/main" id="{2A71134F-CA7A-5885-CA11-174DFAFD156A}"/>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3" name="Slide Number Placeholder 11">
            <a:extLst>
              <a:ext uri="{FF2B5EF4-FFF2-40B4-BE49-F238E27FC236}">
                <a16:creationId xmlns:a16="http://schemas.microsoft.com/office/drawing/2014/main" id="{58F67A7B-3E29-6B3C-C02B-94DBA77D9441}"/>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cxnSp>
        <p:nvCxnSpPr>
          <p:cNvPr id="6" name="Straight Connector 5">
            <a:extLst>
              <a:ext uri="{FF2B5EF4-FFF2-40B4-BE49-F238E27FC236}">
                <a16:creationId xmlns:a16="http://schemas.microsoft.com/office/drawing/2014/main" id="{E0EF4EF0-C850-283E-BDAC-1D6E2090EADC}"/>
              </a:ext>
            </a:extLst>
          </p:cNvPr>
          <p:cNvCxnSpPr>
            <a:cxnSpLocks/>
          </p:cNvCxnSpPr>
          <p:nvPr userDrawn="1"/>
        </p:nvCxnSpPr>
        <p:spPr>
          <a:xfrm>
            <a:off x="8013490" y="1676400"/>
            <a:ext cx="0" cy="430730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pic>
        <p:nvPicPr>
          <p:cNvPr id="7" name="Graphic 6">
            <a:extLst>
              <a:ext uri="{FF2B5EF4-FFF2-40B4-BE49-F238E27FC236}">
                <a16:creationId xmlns:a16="http://schemas.microsoft.com/office/drawing/2014/main" id="{BF6A923B-6F44-6DD6-342D-3C5C8375433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Title 1">
            <a:extLst>
              <a:ext uri="{FF2B5EF4-FFF2-40B4-BE49-F238E27FC236}">
                <a16:creationId xmlns:a16="http://schemas.microsoft.com/office/drawing/2014/main" id="{DEA66623-C558-EAE3-50CD-D94747D8623E}"/>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Tree>
    <p:extLst>
      <p:ext uri="{BB962C8B-B14F-4D97-AF65-F5344CB8AC3E}">
        <p14:creationId xmlns:p14="http://schemas.microsoft.com/office/powerpoint/2010/main" val="1459700568"/>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only_three highlighted columns ">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2766063"/>
            <a:ext cx="3337560" cy="388617"/>
          </a:xfrm>
          <a:solidFill>
            <a:schemeClr val="accent2"/>
          </a:solidFill>
        </p:spPr>
        <p:txBody>
          <a:bodyPr lIns="91440" tIns="73152" rIns="91440" bIns="73152">
            <a:noAutofit/>
          </a:bodyPr>
          <a:lstStyle>
            <a:lvl1pPr algn="ctr">
              <a:lnSpc>
                <a:spcPct val="100000"/>
              </a:lnSpc>
              <a:defRPr sz="1600" b="1">
                <a:solidFill>
                  <a:schemeClr val="bg1"/>
                </a:solidFill>
              </a:defRPr>
            </a:lvl1pPr>
            <a:lvl2pPr>
              <a:lnSpc>
                <a:spcPct val="100000"/>
              </a:lnSpc>
              <a:defRPr sz="1600"/>
            </a:lvl2pPr>
          </a:lstStyle>
          <a:p>
            <a:pPr lvl="0"/>
            <a:r>
              <a:rPr lang="en-US" dirty="0"/>
              <a:t>Header 1</a:t>
            </a:r>
          </a:p>
        </p:txBody>
      </p:sp>
      <p:sp>
        <p:nvSpPr>
          <p:cNvPr id="16" name="Rectangle 15">
            <a:extLst>
              <a:ext uri="{FF2B5EF4-FFF2-40B4-BE49-F238E27FC236}">
                <a16:creationId xmlns:a16="http://schemas.microsoft.com/office/drawing/2014/main" id="{EB36F9A2-D9B8-1347-0843-9D48CC1B7A21}"/>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4" name="Slide Number Placeholder 11">
            <a:extLst>
              <a:ext uri="{FF2B5EF4-FFF2-40B4-BE49-F238E27FC236}">
                <a16:creationId xmlns:a16="http://schemas.microsoft.com/office/drawing/2014/main" id="{368068CA-783B-8A3A-3F2F-8AE2851CB9FD}"/>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58E53790-65FF-B58C-4DE9-4ED5AF27382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4" name="Text Placeholder 14">
            <a:extLst>
              <a:ext uri="{FF2B5EF4-FFF2-40B4-BE49-F238E27FC236}">
                <a16:creationId xmlns:a16="http://schemas.microsoft.com/office/drawing/2014/main" id="{710F0541-374C-FEF8-C7EA-2DD6B17A818E}"/>
              </a:ext>
            </a:extLst>
          </p:cNvPr>
          <p:cNvSpPr>
            <a:spLocks noGrp="1"/>
          </p:cNvSpPr>
          <p:nvPr>
            <p:ph type="body" sz="quarter" idx="18" hasCustomPrompt="1"/>
          </p:nvPr>
        </p:nvSpPr>
        <p:spPr>
          <a:xfrm>
            <a:off x="571500" y="1676401"/>
            <a:ext cx="11049000" cy="746760"/>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
        <p:nvSpPr>
          <p:cNvPr id="17" name="Text Placeholder 14">
            <a:extLst>
              <a:ext uri="{FF2B5EF4-FFF2-40B4-BE49-F238E27FC236}">
                <a16:creationId xmlns:a16="http://schemas.microsoft.com/office/drawing/2014/main" id="{3A3CE7A3-EDFB-DFF8-4AE4-CCA86AC8E333}"/>
              </a:ext>
            </a:extLst>
          </p:cNvPr>
          <p:cNvSpPr>
            <a:spLocks noGrp="1"/>
          </p:cNvSpPr>
          <p:nvPr>
            <p:ph type="body" sz="quarter" idx="20" hasCustomPrompt="1"/>
          </p:nvPr>
        </p:nvSpPr>
        <p:spPr>
          <a:xfrm>
            <a:off x="4417709" y="2766063"/>
            <a:ext cx="3337561" cy="388617"/>
          </a:xfrm>
          <a:solidFill>
            <a:schemeClr val="accent3"/>
          </a:solidFill>
        </p:spPr>
        <p:txBody>
          <a:bodyPr lIns="91440" tIns="73152" rIns="91440" bIns="73152">
            <a:noAutofit/>
          </a:bodyPr>
          <a:lstStyle>
            <a:lvl1pPr algn="ctr">
              <a:lnSpc>
                <a:spcPct val="100000"/>
              </a:lnSpc>
              <a:defRPr sz="1600" b="1">
                <a:solidFill>
                  <a:schemeClr val="bg1"/>
                </a:solidFill>
              </a:defRPr>
            </a:lvl1pPr>
            <a:lvl2pPr>
              <a:lnSpc>
                <a:spcPct val="100000"/>
              </a:lnSpc>
              <a:defRPr sz="1600"/>
            </a:lvl2pPr>
          </a:lstStyle>
          <a:p>
            <a:pPr lvl="0"/>
            <a:r>
              <a:rPr lang="en-US" dirty="0"/>
              <a:t>Header 2</a:t>
            </a:r>
          </a:p>
        </p:txBody>
      </p:sp>
      <p:sp>
        <p:nvSpPr>
          <p:cNvPr id="19" name="Text Placeholder 14">
            <a:extLst>
              <a:ext uri="{FF2B5EF4-FFF2-40B4-BE49-F238E27FC236}">
                <a16:creationId xmlns:a16="http://schemas.microsoft.com/office/drawing/2014/main" id="{7B27AC18-5D98-CDB2-4C08-A59626900AEF}"/>
              </a:ext>
            </a:extLst>
          </p:cNvPr>
          <p:cNvSpPr>
            <a:spLocks noGrp="1"/>
          </p:cNvSpPr>
          <p:nvPr>
            <p:ph type="body" sz="quarter" idx="22" hasCustomPrompt="1"/>
          </p:nvPr>
        </p:nvSpPr>
        <p:spPr>
          <a:xfrm>
            <a:off x="571500" y="3348990"/>
            <a:ext cx="3337560" cy="2634713"/>
          </a:xfrm>
        </p:spPr>
        <p:txBody>
          <a:bodyPr lIns="0" tIns="0" rIns="0" bIns="0">
            <a:noAutofit/>
          </a:bodyPr>
          <a:lstStyle>
            <a:lvl1pPr>
              <a:lnSpc>
                <a:spcPct val="100000"/>
              </a:lnSpc>
              <a:defRPr sz="1400">
                <a:solidFill>
                  <a:srgbClr val="333333"/>
                </a:solidFill>
              </a:defRPr>
            </a:lvl1pPr>
            <a:lvl2pPr>
              <a:lnSpc>
                <a:spcPct val="100000"/>
              </a:lnSpc>
              <a:defRPr sz="1600"/>
            </a:lvl2pPr>
          </a:lstStyle>
          <a:p>
            <a:pPr lvl="0"/>
            <a:r>
              <a:rPr lang="en-US" dirty="0"/>
              <a:t>Click to edit text</a:t>
            </a:r>
          </a:p>
        </p:txBody>
      </p:sp>
      <p:cxnSp>
        <p:nvCxnSpPr>
          <p:cNvPr id="20" name="Straight Connector 19">
            <a:extLst>
              <a:ext uri="{FF2B5EF4-FFF2-40B4-BE49-F238E27FC236}">
                <a16:creationId xmlns:a16="http://schemas.microsoft.com/office/drawing/2014/main" id="{1FD6ED34-F646-0EAF-FF75-32482AF545C3}"/>
              </a:ext>
            </a:extLst>
          </p:cNvPr>
          <p:cNvCxnSpPr>
            <a:cxnSpLocks/>
          </p:cNvCxnSpPr>
          <p:nvPr userDrawn="1"/>
        </p:nvCxnSpPr>
        <p:spPr>
          <a:xfrm>
            <a:off x="4163384" y="2766063"/>
            <a:ext cx="0" cy="3217640"/>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21" name="Text Placeholder 14">
            <a:extLst>
              <a:ext uri="{FF2B5EF4-FFF2-40B4-BE49-F238E27FC236}">
                <a16:creationId xmlns:a16="http://schemas.microsoft.com/office/drawing/2014/main" id="{EB282532-E3FF-F9F5-D488-139D2D3E32D8}"/>
              </a:ext>
            </a:extLst>
          </p:cNvPr>
          <p:cNvSpPr>
            <a:spLocks noGrp="1"/>
          </p:cNvSpPr>
          <p:nvPr>
            <p:ph type="body" sz="quarter" idx="17" hasCustomPrompt="1"/>
          </p:nvPr>
        </p:nvSpPr>
        <p:spPr>
          <a:xfrm>
            <a:off x="4417709" y="3348990"/>
            <a:ext cx="3337560" cy="2634713"/>
          </a:xfrm>
        </p:spPr>
        <p:txBody>
          <a:bodyPr lIns="0" tIns="0" rIns="0" bIns="0">
            <a:noAutofit/>
          </a:bodyPr>
          <a:lstStyle>
            <a:lvl1pPr>
              <a:lnSpc>
                <a:spcPct val="100000"/>
              </a:lnSpc>
              <a:defRPr sz="1400">
                <a:solidFill>
                  <a:srgbClr val="333333"/>
                </a:solidFill>
              </a:defRPr>
            </a:lvl1pPr>
            <a:lvl2pPr>
              <a:lnSpc>
                <a:spcPct val="100000"/>
              </a:lnSpc>
              <a:defRPr sz="1600"/>
            </a:lvl2pPr>
          </a:lstStyle>
          <a:p>
            <a:pPr lvl="0"/>
            <a:r>
              <a:rPr lang="en-US" dirty="0"/>
              <a:t>Click to edit text</a:t>
            </a:r>
          </a:p>
        </p:txBody>
      </p:sp>
      <p:sp>
        <p:nvSpPr>
          <p:cNvPr id="22" name="Text Placeholder 14">
            <a:extLst>
              <a:ext uri="{FF2B5EF4-FFF2-40B4-BE49-F238E27FC236}">
                <a16:creationId xmlns:a16="http://schemas.microsoft.com/office/drawing/2014/main" id="{566DCBCB-2064-F611-0AE3-798A0B3BFF01}"/>
              </a:ext>
            </a:extLst>
          </p:cNvPr>
          <p:cNvSpPr>
            <a:spLocks noGrp="1"/>
          </p:cNvSpPr>
          <p:nvPr>
            <p:ph type="body" sz="quarter" idx="23" hasCustomPrompt="1"/>
          </p:nvPr>
        </p:nvSpPr>
        <p:spPr>
          <a:xfrm>
            <a:off x="8278509" y="3348990"/>
            <a:ext cx="3337560" cy="2634713"/>
          </a:xfrm>
        </p:spPr>
        <p:txBody>
          <a:bodyPr lIns="0" tIns="0" rIns="0" bIns="0">
            <a:noAutofit/>
          </a:bodyPr>
          <a:lstStyle>
            <a:lvl1pPr>
              <a:lnSpc>
                <a:spcPct val="100000"/>
              </a:lnSpc>
              <a:defRPr sz="1400">
                <a:solidFill>
                  <a:srgbClr val="333333"/>
                </a:solidFill>
              </a:defRPr>
            </a:lvl1pPr>
            <a:lvl2pPr>
              <a:lnSpc>
                <a:spcPct val="100000"/>
              </a:lnSpc>
              <a:defRPr sz="1600"/>
            </a:lvl2pPr>
          </a:lstStyle>
          <a:p>
            <a:pPr lvl="0"/>
            <a:r>
              <a:rPr lang="en-US" dirty="0"/>
              <a:t>Click to edit text</a:t>
            </a:r>
          </a:p>
        </p:txBody>
      </p:sp>
      <p:cxnSp>
        <p:nvCxnSpPr>
          <p:cNvPr id="23" name="Straight Connector 22">
            <a:extLst>
              <a:ext uri="{FF2B5EF4-FFF2-40B4-BE49-F238E27FC236}">
                <a16:creationId xmlns:a16="http://schemas.microsoft.com/office/drawing/2014/main" id="{2F257C3C-335D-7D6B-4B02-17CF91DCB1FF}"/>
              </a:ext>
            </a:extLst>
          </p:cNvPr>
          <p:cNvCxnSpPr>
            <a:cxnSpLocks/>
          </p:cNvCxnSpPr>
          <p:nvPr userDrawn="1"/>
        </p:nvCxnSpPr>
        <p:spPr>
          <a:xfrm>
            <a:off x="8013490" y="2766063"/>
            <a:ext cx="0" cy="3217640"/>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26" name="Text Placeholder 14">
            <a:extLst>
              <a:ext uri="{FF2B5EF4-FFF2-40B4-BE49-F238E27FC236}">
                <a16:creationId xmlns:a16="http://schemas.microsoft.com/office/drawing/2014/main" id="{C2BEE2A1-3F69-610A-AC32-2C8F39B993B1}"/>
              </a:ext>
            </a:extLst>
          </p:cNvPr>
          <p:cNvSpPr>
            <a:spLocks noGrp="1"/>
          </p:cNvSpPr>
          <p:nvPr>
            <p:ph type="body" sz="quarter" idx="24" hasCustomPrompt="1"/>
          </p:nvPr>
        </p:nvSpPr>
        <p:spPr>
          <a:xfrm>
            <a:off x="8261474" y="2766063"/>
            <a:ext cx="3337561" cy="388617"/>
          </a:xfrm>
          <a:solidFill>
            <a:schemeClr val="accent5"/>
          </a:solidFill>
        </p:spPr>
        <p:txBody>
          <a:bodyPr lIns="91440" tIns="73152" rIns="91440" bIns="73152">
            <a:noAutofit/>
          </a:bodyPr>
          <a:lstStyle>
            <a:lvl1pPr algn="ctr">
              <a:lnSpc>
                <a:spcPct val="100000"/>
              </a:lnSpc>
              <a:defRPr sz="1600" b="1">
                <a:solidFill>
                  <a:schemeClr val="bg1"/>
                </a:solidFill>
              </a:defRPr>
            </a:lvl1pPr>
            <a:lvl2pPr>
              <a:lnSpc>
                <a:spcPct val="100000"/>
              </a:lnSpc>
              <a:defRPr sz="1600"/>
            </a:lvl2pPr>
          </a:lstStyle>
          <a:p>
            <a:pPr lvl="0"/>
            <a:r>
              <a:rPr lang="en-US" dirty="0"/>
              <a:t>Header 3</a:t>
            </a:r>
          </a:p>
        </p:txBody>
      </p:sp>
      <p:sp>
        <p:nvSpPr>
          <p:cNvPr id="3" name="Title 1">
            <a:extLst>
              <a:ext uri="{FF2B5EF4-FFF2-40B4-BE49-F238E27FC236}">
                <a16:creationId xmlns:a16="http://schemas.microsoft.com/office/drawing/2014/main" id="{E637A1B5-4E0C-A980-24F5-8E90FD9DA5A8}"/>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Tree>
    <p:extLst>
      <p:ext uri="{BB962C8B-B14F-4D97-AF65-F5344CB8AC3E}">
        <p14:creationId xmlns:p14="http://schemas.microsoft.com/office/powerpoint/2010/main" val="2374994204"/>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s_three columns">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500" y="1676400"/>
            <a:ext cx="3455068" cy="4307303"/>
          </a:xfrm>
          <a:solidFill>
            <a:srgbClr val="E6EDF3"/>
          </a:solidFill>
        </p:spPr>
        <p:txBody>
          <a:bodyPr lIns="182880" tIns="182880" rIns="182880" bIns="182880">
            <a:noAutofit/>
          </a:bodyPr>
          <a:lstStyle>
            <a:lvl1pPr>
              <a:lnSpc>
                <a:spcPct val="100000"/>
              </a:lnSpc>
              <a:defRPr sz="1800">
                <a:solidFill>
                  <a:srgbClr val="333333"/>
                </a:solidFill>
              </a:defRPr>
            </a:lvl1pPr>
            <a:lvl2pPr>
              <a:lnSpc>
                <a:spcPct val="100000"/>
              </a:lnSpc>
              <a:defRPr sz="1600"/>
            </a:lvl2pPr>
          </a:lstStyle>
          <a:p>
            <a:pPr lvl="0"/>
            <a:r>
              <a:rPr lang="en-US" dirty="0"/>
              <a:t>“Place quote here. Please use the shortcut Ctrl + Alt + V + Unformatted Text (Windows) or Command + Option + Shift + V (Mac).”</a:t>
            </a:r>
          </a:p>
        </p:txBody>
      </p:sp>
      <p:sp>
        <p:nvSpPr>
          <p:cNvPr id="20" name="Rectangle 19">
            <a:extLst>
              <a:ext uri="{FF2B5EF4-FFF2-40B4-BE49-F238E27FC236}">
                <a16:creationId xmlns:a16="http://schemas.microsoft.com/office/drawing/2014/main" id="{2A71134F-CA7A-5885-CA11-174DFAFD156A}"/>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3" name="Slide Number Placeholder 11">
            <a:extLst>
              <a:ext uri="{FF2B5EF4-FFF2-40B4-BE49-F238E27FC236}">
                <a16:creationId xmlns:a16="http://schemas.microsoft.com/office/drawing/2014/main" id="{58F67A7B-3E29-6B3C-C02B-94DBA77D9441}"/>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sp>
        <p:nvSpPr>
          <p:cNvPr id="4" name="Text Placeholder 14">
            <a:extLst>
              <a:ext uri="{FF2B5EF4-FFF2-40B4-BE49-F238E27FC236}">
                <a16:creationId xmlns:a16="http://schemas.microsoft.com/office/drawing/2014/main" id="{8C8247AD-18C0-817B-B7B2-AA4DCDA22203}"/>
              </a:ext>
            </a:extLst>
          </p:cNvPr>
          <p:cNvSpPr>
            <a:spLocks noGrp="1"/>
          </p:cNvSpPr>
          <p:nvPr>
            <p:ph type="body" sz="quarter" idx="17" hasCustomPrompt="1"/>
          </p:nvPr>
        </p:nvSpPr>
        <p:spPr>
          <a:xfrm>
            <a:off x="8159415" y="1676400"/>
            <a:ext cx="3455069" cy="4307303"/>
          </a:xfrm>
          <a:solidFill>
            <a:srgbClr val="E6EDF3"/>
          </a:solidFill>
        </p:spPr>
        <p:txBody>
          <a:bodyPr lIns="182880" tIns="182880" rIns="182880" bIns="182880">
            <a:noAutofit/>
          </a:bodyPr>
          <a:lstStyle>
            <a:lvl1pPr>
              <a:lnSpc>
                <a:spcPct val="100000"/>
              </a:lnSpc>
              <a:defRPr sz="1800">
                <a:solidFill>
                  <a:srgbClr val="333333"/>
                </a:solidFill>
              </a:defRPr>
            </a:lvl1pPr>
            <a:lvl2pPr>
              <a:lnSpc>
                <a:spcPct val="100000"/>
              </a:lnSpc>
              <a:defRPr sz="1600"/>
            </a:lvl2pPr>
          </a:lstStyle>
          <a:p>
            <a:pPr lvl="0"/>
            <a:r>
              <a:rPr lang="en-US" dirty="0"/>
              <a:t>“Place quote here.”</a:t>
            </a:r>
          </a:p>
        </p:txBody>
      </p:sp>
      <p:sp>
        <p:nvSpPr>
          <p:cNvPr id="5" name="Text Placeholder 14">
            <a:extLst>
              <a:ext uri="{FF2B5EF4-FFF2-40B4-BE49-F238E27FC236}">
                <a16:creationId xmlns:a16="http://schemas.microsoft.com/office/drawing/2014/main" id="{B398846D-E39C-FAA1-1EAA-94CDEBDA223F}"/>
              </a:ext>
            </a:extLst>
          </p:cNvPr>
          <p:cNvSpPr>
            <a:spLocks noGrp="1"/>
          </p:cNvSpPr>
          <p:nvPr>
            <p:ph type="body" sz="quarter" idx="18" hasCustomPrompt="1"/>
          </p:nvPr>
        </p:nvSpPr>
        <p:spPr>
          <a:xfrm>
            <a:off x="4365457" y="1676400"/>
            <a:ext cx="3455069" cy="4307303"/>
          </a:xfrm>
          <a:solidFill>
            <a:srgbClr val="E6EDF3"/>
          </a:solidFill>
        </p:spPr>
        <p:txBody>
          <a:bodyPr lIns="182880" tIns="182880" rIns="182880" bIns="182880">
            <a:noAutofit/>
          </a:bodyPr>
          <a:lstStyle>
            <a:lvl1pPr>
              <a:lnSpc>
                <a:spcPct val="100000"/>
              </a:lnSpc>
              <a:defRPr sz="1800">
                <a:solidFill>
                  <a:srgbClr val="333333"/>
                </a:solidFill>
              </a:defRPr>
            </a:lvl1pPr>
            <a:lvl2pPr>
              <a:lnSpc>
                <a:spcPct val="100000"/>
              </a:lnSpc>
              <a:defRPr sz="1600"/>
            </a:lvl2pPr>
          </a:lstStyle>
          <a:p>
            <a:pPr lvl="0"/>
            <a:r>
              <a:rPr lang="en-US" dirty="0"/>
              <a:t>“Place quote here.”</a:t>
            </a:r>
          </a:p>
        </p:txBody>
      </p:sp>
      <p:sp>
        <p:nvSpPr>
          <p:cNvPr id="8" name="Picture Placeholder 7">
            <a:extLst>
              <a:ext uri="{FF2B5EF4-FFF2-40B4-BE49-F238E27FC236}">
                <a16:creationId xmlns:a16="http://schemas.microsoft.com/office/drawing/2014/main" id="{699CBD8D-FFD3-F8E2-A57E-0F3283F96645}"/>
              </a:ext>
            </a:extLst>
          </p:cNvPr>
          <p:cNvSpPr>
            <a:spLocks noGrp="1"/>
          </p:cNvSpPr>
          <p:nvPr>
            <p:ph type="pic" sz="quarter" idx="19" hasCustomPrompt="1"/>
          </p:nvPr>
        </p:nvSpPr>
        <p:spPr>
          <a:xfrm>
            <a:off x="788988" y="4662487"/>
            <a:ext cx="3013392" cy="1038225"/>
          </a:xfrm>
        </p:spPr>
        <p:txBody>
          <a:bodyPr>
            <a:normAutofit/>
          </a:bodyPr>
          <a:lstStyle>
            <a:lvl1pPr>
              <a:defRPr sz="1400"/>
            </a:lvl1pPr>
          </a:lstStyle>
          <a:p>
            <a:r>
              <a:rPr lang="en-US" sz="1400" dirty="0"/>
              <a:t>Replace with news outlet logo</a:t>
            </a:r>
            <a:endParaRPr lang="en-US" dirty="0"/>
          </a:p>
        </p:txBody>
      </p:sp>
      <p:sp>
        <p:nvSpPr>
          <p:cNvPr id="17" name="Picture Placeholder 7">
            <a:extLst>
              <a:ext uri="{FF2B5EF4-FFF2-40B4-BE49-F238E27FC236}">
                <a16:creationId xmlns:a16="http://schemas.microsoft.com/office/drawing/2014/main" id="{CEAEE375-BF91-0005-B534-9BE14760177A}"/>
              </a:ext>
            </a:extLst>
          </p:cNvPr>
          <p:cNvSpPr>
            <a:spLocks noGrp="1"/>
          </p:cNvSpPr>
          <p:nvPr>
            <p:ph type="pic" sz="quarter" idx="22" hasCustomPrompt="1"/>
          </p:nvPr>
        </p:nvSpPr>
        <p:spPr>
          <a:xfrm>
            <a:off x="4592362" y="4662487"/>
            <a:ext cx="3013392" cy="1038225"/>
          </a:xfrm>
        </p:spPr>
        <p:txBody>
          <a:bodyPr>
            <a:normAutofit/>
          </a:bodyPr>
          <a:lstStyle>
            <a:lvl1pPr>
              <a:defRPr sz="1400"/>
            </a:lvl1pPr>
          </a:lstStyle>
          <a:p>
            <a:r>
              <a:rPr lang="en-US" sz="1400" dirty="0"/>
              <a:t>Replace with news outlet logo</a:t>
            </a:r>
            <a:endParaRPr lang="en-US" dirty="0"/>
          </a:p>
        </p:txBody>
      </p:sp>
      <p:sp>
        <p:nvSpPr>
          <p:cNvPr id="24" name="Picture Placeholder 7">
            <a:extLst>
              <a:ext uri="{FF2B5EF4-FFF2-40B4-BE49-F238E27FC236}">
                <a16:creationId xmlns:a16="http://schemas.microsoft.com/office/drawing/2014/main" id="{5239F194-EF8B-5750-EA8D-95ECBEEB58C2}"/>
              </a:ext>
            </a:extLst>
          </p:cNvPr>
          <p:cNvSpPr>
            <a:spLocks noGrp="1"/>
          </p:cNvSpPr>
          <p:nvPr>
            <p:ph type="pic" sz="quarter" idx="23" hasCustomPrompt="1"/>
          </p:nvPr>
        </p:nvSpPr>
        <p:spPr>
          <a:xfrm>
            <a:off x="8382484" y="4662487"/>
            <a:ext cx="3013392" cy="1038225"/>
          </a:xfrm>
        </p:spPr>
        <p:txBody>
          <a:bodyPr>
            <a:normAutofit/>
          </a:bodyPr>
          <a:lstStyle>
            <a:lvl1pPr>
              <a:defRPr sz="1400"/>
            </a:lvl1pPr>
          </a:lstStyle>
          <a:p>
            <a:r>
              <a:rPr lang="en-US" sz="1400" dirty="0"/>
              <a:t>Replace with news outlet logo</a:t>
            </a:r>
            <a:endParaRPr lang="en-US" dirty="0"/>
          </a:p>
        </p:txBody>
      </p:sp>
      <p:pic>
        <p:nvPicPr>
          <p:cNvPr id="25" name="Graphic 24">
            <a:extLst>
              <a:ext uri="{FF2B5EF4-FFF2-40B4-BE49-F238E27FC236}">
                <a16:creationId xmlns:a16="http://schemas.microsoft.com/office/drawing/2014/main" id="{FB5E5924-B0F1-A77B-EB95-9B3546F98A2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Title 1">
            <a:extLst>
              <a:ext uri="{FF2B5EF4-FFF2-40B4-BE49-F238E27FC236}">
                <a16:creationId xmlns:a16="http://schemas.microsoft.com/office/drawing/2014/main" id="{80EEC532-B0B7-91BC-3917-03882AB8CF7E}"/>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Tree>
    <p:extLst>
      <p:ext uri="{BB962C8B-B14F-4D97-AF65-F5344CB8AC3E}">
        <p14:creationId xmlns:p14="http://schemas.microsoft.com/office/powerpoint/2010/main" val="4139707354"/>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15" name="Text Placeholder 14">
            <a:extLst>
              <a:ext uri="{FF2B5EF4-FFF2-40B4-BE49-F238E27FC236}">
                <a16:creationId xmlns:a16="http://schemas.microsoft.com/office/drawing/2014/main" id="{F72F273B-D354-8E7F-262A-F3A7D09131A1}"/>
              </a:ext>
            </a:extLst>
          </p:cNvPr>
          <p:cNvSpPr>
            <a:spLocks noGrp="1"/>
          </p:cNvSpPr>
          <p:nvPr>
            <p:ph type="body" sz="quarter" idx="10" hasCustomPrompt="1"/>
          </p:nvPr>
        </p:nvSpPr>
        <p:spPr>
          <a:xfrm>
            <a:off x="571499" y="1676400"/>
            <a:ext cx="5015851" cy="4307304"/>
          </a:xfrm>
        </p:spPr>
        <p:txBody>
          <a:bodyPr lIns="0" tIns="0" rIns="0" bIns="0">
            <a:noAutofit/>
          </a:bodyPr>
          <a:lstStyle>
            <a:lvl1pPr>
              <a:lnSpc>
                <a:spcPct val="100000"/>
              </a:lnSpc>
              <a:defRPr sz="1600">
                <a:solidFill>
                  <a:srgbClr val="333333"/>
                </a:solidFill>
              </a:defRPr>
            </a:lvl1pPr>
            <a:lvl2pPr marL="457200" indent="-228600">
              <a:lnSpc>
                <a:spcPct val="100000"/>
              </a:lnSpc>
              <a:tabLst/>
              <a:defRPr sz="1400">
                <a:solidFill>
                  <a:srgbClr val="333333"/>
                </a:solidFill>
              </a:defRPr>
            </a:lvl2pPr>
          </a:lstStyle>
          <a:p>
            <a:pPr lvl="0"/>
            <a:r>
              <a:rPr lang="en-US" dirty="0"/>
              <a:t>Please use the shortcut Ctrl + Alt + V + Unformatted Text (Windows) or Command + Option + Shift + V (Mac) to paste only plain text to match the template’s style.</a:t>
            </a:r>
          </a:p>
          <a:p>
            <a:pPr lvl="1"/>
            <a:r>
              <a:rPr lang="en-US" dirty="0"/>
              <a:t>Item 1</a:t>
            </a:r>
          </a:p>
          <a:p>
            <a:pPr lvl="1"/>
            <a:r>
              <a:rPr lang="en-US" dirty="0"/>
              <a:t>Item 2</a:t>
            </a:r>
          </a:p>
          <a:p>
            <a:pPr lvl="1"/>
            <a:r>
              <a:rPr lang="en-US" dirty="0"/>
              <a:t>Item 3</a:t>
            </a:r>
          </a:p>
          <a:p>
            <a:pPr lvl="1"/>
            <a:r>
              <a:rPr lang="en-US" dirty="0"/>
              <a:t>Item 4</a:t>
            </a:r>
          </a:p>
        </p:txBody>
      </p:sp>
      <p:sp>
        <p:nvSpPr>
          <p:cNvPr id="6" name="Picture Placeholder 3">
            <a:extLst>
              <a:ext uri="{FF2B5EF4-FFF2-40B4-BE49-F238E27FC236}">
                <a16:creationId xmlns:a16="http://schemas.microsoft.com/office/drawing/2014/main" id="{BD8E9EA0-A4CC-B0F0-76B0-DF8C52B147C3}"/>
              </a:ext>
            </a:extLst>
          </p:cNvPr>
          <p:cNvSpPr>
            <a:spLocks noGrp="1"/>
          </p:cNvSpPr>
          <p:nvPr>
            <p:ph type="pic" sz="quarter" idx="12"/>
          </p:nvPr>
        </p:nvSpPr>
        <p:spPr>
          <a:xfrm>
            <a:off x="6604650" y="1676401"/>
            <a:ext cx="5015850" cy="4307304"/>
          </a:xfrm>
        </p:spPr>
        <p:txBody>
          <a:bodyPr>
            <a:noAutofit/>
          </a:bodyPr>
          <a:lstStyle>
            <a:lvl1pPr>
              <a:defRPr sz="1600">
                <a:solidFill>
                  <a:srgbClr val="333333"/>
                </a:solidFill>
              </a:defRPr>
            </a:lvl1pPr>
          </a:lstStyle>
          <a:p>
            <a:r>
              <a:rPr lang="en-US"/>
              <a:t>Click icon to add picture</a:t>
            </a:r>
            <a:endParaRPr lang="en-US" dirty="0"/>
          </a:p>
        </p:txBody>
      </p:sp>
      <p:sp>
        <p:nvSpPr>
          <p:cNvPr id="17" name="Rectangle 16">
            <a:extLst>
              <a:ext uri="{FF2B5EF4-FFF2-40B4-BE49-F238E27FC236}">
                <a16:creationId xmlns:a16="http://schemas.microsoft.com/office/drawing/2014/main" id="{C42D73D3-866B-09A3-1466-6894277E1F37}"/>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ACFB6C8D-FF9B-F2D4-73E5-098878A939CD}"/>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4" name="Graphic 3">
            <a:extLst>
              <a:ext uri="{FF2B5EF4-FFF2-40B4-BE49-F238E27FC236}">
                <a16:creationId xmlns:a16="http://schemas.microsoft.com/office/drawing/2014/main" id="{202DB94B-C8C7-44AD-F4E9-04326B03600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3" name="Title 1">
            <a:extLst>
              <a:ext uri="{FF2B5EF4-FFF2-40B4-BE49-F238E27FC236}">
                <a16:creationId xmlns:a16="http://schemas.microsoft.com/office/drawing/2014/main" id="{0627835B-3B85-7427-5A6A-C8143675EE53}"/>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br>
              <a:rPr lang="en-US" dirty="0"/>
            </a:br>
            <a:r>
              <a:rPr lang="en-US" dirty="0"/>
              <a:t>This is how it looks on two lines</a:t>
            </a:r>
          </a:p>
        </p:txBody>
      </p:sp>
    </p:spTree>
    <p:extLst>
      <p:ext uri="{BB962C8B-B14F-4D97-AF65-F5344CB8AC3E}">
        <p14:creationId xmlns:p14="http://schemas.microsoft.com/office/powerpoint/2010/main" val="3299361313"/>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Figure only_one column">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7F9A20F6-DD91-6C99-B34F-593B055FB2DD}"/>
              </a:ext>
            </a:extLst>
          </p:cNvPr>
          <p:cNvSpPr>
            <a:spLocks noGrp="1"/>
          </p:cNvSpPr>
          <p:nvPr>
            <p:ph type="body" sz="quarter" idx="18" hasCustomPrompt="1"/>
          </p:nvPr>
        </p:nvSpPr>
        <p:spPr>
          <a:xfrm>
            <a:off x="571500" y="1676400"/>
            <a:ext cx="11049000" cy="293688"/>
          </a:xfrm>
        </p:spPr>
        <p:txBody>
          <a:bodyPr>
            <a:noAutofit/>
          </a:bodyPr>
          <a:lstStyle>
            <a:lvl1pPr>
              <a:defRPr sz="1400" b="0">
                <a:solidFill>
                  <a:srgbClr val="333333"/>
                </a:solidFill>
              </a:defRPr>
            </a:lvl1pPr>
          </a:lstStyle>
          <a:p>
            <a:pPr lvl="0"/>
            <a:r>
              <a:rPr lang="en-US" dirty="0"/>
              <a:t>Click to edit chart subtitle</a:t>
            </a:r>
          </a:p>
        </p:txBody>
      </p:sp>
      <p:sp>
        <p:nvSpPr>
          <p:cNvPr id="17" name="Rectangle 16">
            <a:extLst>
              <a:ext uri="{FF2B5EF4-FFF2-40B4-BE49-F238E27FC236}">
                <a16:creationId xmlns:a16="http://schemas.microsoft.com/office/drawing/2014/main" id="{40001A7E-B6CF-568F-FFE1-B83F666DFB24}"/>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9" name="Text Placeholder 14">
            <a:extLst>
              <a:ext uri="{FF2B5EF4-FFF2-40B4-BE49-F238E27FC236}">
                <a16:creationId xmlns:a16="http://schemas.microsoft.com/office/drawing/2014/main" id="{5098D488-791B-25F8-DC0E-B911DEC846F1}"/>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sp>
        <p:nvSpPr>
          <p:cNvPr id="20" name="Slide Number Placeholder 11">
            <a:extLst>
              <a:ext uri="{FF2B5EF4-FFF2-40B4-BE49-F238E27FC236}">
                <a16:creationId xmlns:a16="http://schemas.microsoft.com/office/drawing/2014/main" id="{B1A50FC2-9459-463A-F387-3A2C8A21EBA3}"/>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2" name="Graphic 1">
            <a:extLst>
              <a:ext uri="{FF2B5EF4-FFF2-40B4-BE49-F238E27FC236}">
                <a16:creationId xmlns:a16="http://schemas.microsoft.com/office/drawing/2014/main" id="{BFFE96FC-7CD9-847B-AD1F-0E7A8B06CA4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3" name="Title 1">
            <a:extLst>
              <a:ext uri="{FF2B5EF4-FFF2-40B4-BE49-F238E27FC236}">
                <a16:creationId xmlns:a16="http://schemas.microsoft.com/office/drawing/2014/main" id="{F9229113-011E-D2AB-C39E-7AA9E16F1BDC}"/>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chart title</a:t>
            </a:r>
          </a:p>
        </p:txBody>
      </p:sp>
      <p:sp>
        <p:nvSpPr>
          <p:cNvPr id="6" name="Text Placeholder 4">
            <a:extLst>
              <a:ext uri="{FF2B5EF4-FFF2-40B4-BE49-F238E27FC236}">
                <a16:creationId xmlns:a16="http://schemas.microsoft.com/office/drawing/2014/main" id="{ACDCB92F-27AB-E78D-5C98-8DD191973E99}"/>
              </a:ext>
            </a:extLst>
          </p:cNvPr>
          <p:cNvSpPr>
            <a:spLocks noGrp="1"/>
          </p:cNvSpPr>
          <p:nvPr>
            <p:ph type="body" sz="quarter" idx="19" hasCustomPrompt="1"/>
          </p:nvPr>
        </p:nvSpPr>
        <p:spPr>
          <a:xfrm>
            <a:off x="571500" y="2174875"/>
            <a:ext cx="11049000" cy="338455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Tree>
    <p:extLst>
      <p:ext uri="{BB962C8B-B14F-4D97-AF65-F5344CB8AC3E}">
        <p14:creationId xmlns:p14="http://schemas.microsoft.com/office/powerpoint/2010/main" val="982521279"/>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igure only_two columns">
    <p:spTree>
      <p:nvGrpSpPr>
        <p:cNvPr id="1" name=""/>
        <p:cNvGrpSpPr/>
        <p:nvPr/>
      </p:nvGrpSpPr>
      <p:grpSpPr>
        <a:xfrm>
          <a:off x="0" y="0"/>
          <a:ext cx="0" cy="0"/>
          <a:chOff x="0" y="0"/>
          <a:chExt cx="0" cy="0"/>
        </a:xfrm>
      </p:grpSpPr>
      <p:cxnSp>
        <p:nvCxnSpPr>
          <p:cNvPr id="11" name="Straight Connector 10">
            <a:extLst>
              <a:ext uri="{FF2B5EF4-FFF2-40B4-BE49-F238E27FC236}">
                <a16:creationId xmlns:a16="http://schemas.microsoft.com/office/drawing/2014/main" id="{77F600CE-AE25-393A-BAEC-ED9B83ED86AD}"/>
              </a:ext>
            </a:extLst>
          </p:cNvPr>
          <p:cNvCxnSpPr>
            <a:cxnSpLocks/>
          </p:cNvCxnSpPr>
          <p:nvPr userDrawn="1"/>
        </p:nvCxnSpPr>
        <p:spPr>
          <a:xfrm>
            <a:off x="6096000" y="1676400"/>
            <a:ext cx="0" cy="3879849"/>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0E828178-535E-3E47-475A-B82411D026AD}"/>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2" name="Text Placeholder 14">
            <a:extLst>
              <a:ext uri="{FF2B5EF4-FFF2-40B4-BE49-F238E27FC236}">
                <a16:creationId xmlns:a16="http://schemas.microsoft.com/office/drawing/2014/main" id="{EDEC3572-2D0D-A3F8-491C-3090EC8BB9A3}"/>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sp>
        <p:nvSpPr>
          <p:cNvPr id="23" name="Slide Number Placeholder 11">
            <a:extLst>
              <a:ext uri="{FF2B5EF4-FFF2-40B4-BE49-F238E27FC236}">
                <a16:creationId xmlns:a16="http://schemas.microsoft.com/office/drawing/2014/main" id="{34177F0D-D462-7F23-95D4-F7FF4B6F9523}"/>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4" name="Graphic 3">
            <a:extLst>
              <a:ext uri="{FF2B5EF4-FFF2-40B4-BE49-F238E27FC236}">
                <a16:creationId xmlns:a16="http://schemas.microsoft.com/office/drawing/2014/main" id="{2AA97EA6-6B81-E8BC-7623-B458838E5D9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7" name="Title 1">
            <a:extLst>
              <a:ext uri="{FF2B5EF4-FFF2-40B4-BE49-F238E27FC236}">
                <a16:creationId xmlns:a16="http://schemas.microsoft.com/office/drawing/2014/main" id="{82B5EEAE-92FE-0FFE-C2A4-930ECDE92D53}"/>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chart title</a:t>
            </a:r>
          </a:p>
        </p:txBody>
      </p:sp>
      <p:sp>
        <p:nvSpPr>
          <p:cNvPr id="10" name="Text Placeholder 12">
            <a:extLst>
              <a:ext uri="{FF2B5EF4-FFF2-40B4-BE49-F238E27FC236}">
                <a16:creationId xmlns:a16="http://schemas.microsoft.com/office/drawing/2014/main" id="{2CE9CFAF-F6BB-782D-FE7B-DA26C6E2EE98}"/>
              </a:ext>
            </a:extLst>
          </p:cNvPr>
          <p:cNvSpPr>
            <a:spLocks noGrp="1"/>
          </p:cNvSpPr>
          <p:nvPr>
            <p:ph type="body" sz="quarter" idx="18" hasCustomPrompt="1"/>
          </p:nvPr>
        </p:nvSpPr>
        <p:spPr>
          <a:xfrm>
            <a:off x="571500" y="1676400"/>
            <a:ext cx="5014859" cy="293688"/>
          </a:xfrm>
        </p:spPr>
        <p:txBody>
          <a:bodyPr>
            <a:noAutofit/>
          </a:bodyPr>
          <a:lstStyle>
            <a:lvl1pPr>
              <a:defRPr sz="1400" b="0">
                <a:solidFill>
                  <a:srgbClr val="333333"/>
                </a:solidFill>
              </a:defRPr>
            </a:lvl1pPr>
          </a:lstStyle>
          <a:p>
            <a:pPr lvl="0"/>
            <a:r>
              <a:rPr lang="en-US" dirty="0"/>
              <a:t>Click to edit chart subtitle</a:t>
            </a:r>
          </a:p>
        </p:txBody>
      </p:sp>
      <p:sp>
        <p:nvSpPr>
          <p:cNvPr id="12" name="Text Placeholder 12">
            <a:extLst>
              <a:ext uri="{FF2B5EF4-FFF2-40B4-BE49-F238E27FC236}">
                <a16:creationId xmlns:a16="http://schemas.microsoft.com/office/drawing/2014/main" id="{78B14E2D-8081-437F-B858-B45896AD4EB9}"/>
              </a:ext>
            </a:extLst>
          </p:cNvPr>
          <p:cNvSpPr>
            <a:spLocks noGrp="1"/>
          </p:cNvSpPr>
          <p:nvPr>
            <p:ph type="body" sz="quarter" idx="21" hasCustomPrompt="1"/>
          </p:nvPr>
        </p:nvSpPr>
        <p:spPr>
          <a:xfrm>
            <a:off x="6594613" y="1676400"/>
            <a:ext cx="5014859" cy="293688"/>
          </a:xfrm>
        </p:spPr>
        <p:txBody>
          <a:bodyPr>
            <a:noAutofit/>
          </a:bodyPr>
          <a:lstStyle>
            <a:lvl1pPr>
              <a:defRPr sz="1400" b="0">
                <a:solidFill>
                  <a:srgbClr val="333333"/>
                </a:solidFill>
              </a:defRPr>
            </a:lvl1pPr>
          </a:lstStyle>
          <a:p>
            <a:pPr lvl="0"/>
            <a:r>
              <a:rPr lang="en-US" dirty="0"/>
              <a:t>Click to edit chart subtitle</a:t>
            </a:r>
          </a:p>
        </p:txBody>
      </p:sp>
      <p:sp>
        <p:nvSpPr>
          <p:cNvPr id="3" name="Text Placeholder 4">
            <a:extLst>
              <a:ext uri="{FF2B5EF4-FFF2-40B4-BE49-F238E27FC236}">
                <a16:creationId xmlns:a16="http://schemas.microsoft.com/office/drawing/2014/main" id="{B7C540C3-761B-7712-BE97-3D99961AF600}"/>
              </a:ext>
            </a:extLst>
          </p:cNvPr>
          <p:cNvSpPr>
            <a:spLocks noGrp="1"/>
          </p:cNvSpPr>
          <p:nvPr>
            <p:ph type="body" sz="quarter" idx="19" hasCustomPrompt="1"/>
          </p:nvPr>
        </p:nvSpPr>
        <p:spPr>
          <a:xfrm>
            <a:off x="571500" y="2174875"/>
            <a:ext cx="5014853" cy="338455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
        <p:nvSpPr>
          <p:cNvPr id="6" name="Text Placeholder 4">
            <a:extLst>
              <a:ext uri="{FF2B5EF4-FFF2-40B4-BE49-F238E27FC236}">
                <a16:creationId xmlns:a16="http://schemas.microsoft.com/office/drawing/2014/main" id="{27A2AC71-4DD6-9DC7-1C6A-371F4DDD7D31}"/>
              </a:ext>
            </a:extLst>
          </p:cNvPr>
          <p:cNvSpPr>
            <a:spLocks noGrp="1"/>
          </p:cNvSpPr>
          <p:nvPr>
            <p:ph type="body" sz="quarter" idx="22" hasCustomPrompt="1"/>
          </p:nvPr>
        </p:nvSpPr>
        <p:spPr>
          <a:xfrm>
            <a:off x="6604437" y="2174875"/>
            <a:ext cx="5014853" cy="338455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Tree>
    <p:extLst>
      <p:ext uri="{BB962C8B-B14F-4D97-AF65-F5344CB8AC3E}">
        <p14:creationId xmlns:p14="http://schemas.microsoft.com/office/powerpoint/2010/main" val="1755455497"/>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Figure and Text">
    <p:spTree>
      <p:nvGrpSpPr>
        <p:cNvPr id="1" name=""/>
        <p:cNvGrpSpPr/>
        <p:nvPr/>
      </p:nvGrpSpPr>
      <p:grpSpPr>
        <a:xfrm>
          <a:off x="0" y="0"/>
          <a:ext cx="0" cy="0"/>
          <a:chOff x="0" y="0"/>
          <a:chExt cx="0" cy="0"/>
        </a:xfrm>
      </p:grpSpPr>
      <p:sp>
        <p:nvSpPr>
          <p:cNvPr id="18" name="Text Placeholder 14">
            <a:extLst>
              <a:ext uri="{FF2B5EF4-FFF2-40B4-BE49-F238E27FC236}">
                <a16:creationId xmlns:a16="http://schemas.microsoft.com/office/drawing/2014/main" id="{78826B8E-9582-5216-6DEF-FEBF56AC3163}"/>
              </a:ext>
            </a:extLst>
          </p:cNvPr>
          <p:cNvSpPr>
            <a:spLocks noGrp="1"/>
          </p:cNvSpPr>
          <p:nvPr>
            <p:ph type="body" sz="quarter" idx="20" hasCustomPrompt="1"/>
          </p:nvPr>
        </p:nvSpPr>
        <p:spPr>
          <a:xfrm>
            <a:off x="7595271" y="1676399"/>
            <a:ext cx="4025229" cy="3879849"/>
          </a:xfrm>
        </p:spPr>
        <p:txBody>
          <a:bodyPr lIns="0" tIns="0" rIns="0" bIns="0">
            <a:noAutofit/>
          </a:bodyPr>
          <a:lstStyle>
            <a:lvl1pPr>
              <a:lnSpc>
                <a:spcPct val="100000"/>
              </a:lnSpc>
              <a:defRPr sz="1600">
                <a:solidFill>
                  <a:srgbClr val="333333"/>
                </a:solidFill>
              </a:defRPr>
            </a:lvl1pPr>
            <a:lvl2pPr marL="457200" indent="-228600">
              <a:lnSpc>
                <a:spcPct val="100000"/>
              </a:lnSpc>
              <a:spcBef>
                <a:spcPts val="1000"/>
              </a:spcBef>
              <a:tabLst/>
              <a:defRPr sz="1400"/>
            </a:lvl2pPr>
          </a:lstStyle>
          <a:p>
            <a:pPr lvl="0"/>
            <a:r>
              <a:rPr lang="en-US" dirty="0"/>
              <a:t>Please use the shortcut Ctrl + Alt + V + Unformatted Text (Windows) or Command + Option + Shift + V (Mac) to paste only plain text to match the template’s style.</a:t>
            </a:r>
          </a:p>
          <a:p>
            <a:pPr lvl="1"/>
            <a:r>
              <a:rPr lang="en-US" dirty="0"/>
              <a:t>Item 1</a:t>
            </a:r>
          </a:p>
          <a:p>
            <a:pPr lvl="1"/>
            <a:r>
              <a:rPr lang="en-US" dirty="0"/>
              <a:t>Item 2</a:t>
            </a:r>
          </a:p>
          <a:p>
            <a:pPr lvl="1"/>
            <a:r>
              <a:rPr lang="en-US" dirty="0"/>
              <a:t>Item 3</a:t>
            </a:r>
          </a:p>
          <a:p>
            <a:pPr lvl="1"/>
            <a:r>
              <a:rPr lang="en-US" dirty="0"/>
              <a:t>Item 4</a:t>
            </a:r>
          </a:p>
        </p:txBody>
      </p:sp>
      <p:sp>
        <p:nvSpPr>
          <p:cNvPr id="14" name="Title 1">
            <a:extLst>
              <a:ext uri="{FF2B5EF4-FFF2-40B4-BE49-F238E27FC236}">
                <a16:creationId xmlns:a16="http://schemas.microsoft.com/office/drawing/2014/main" id="{FADB88CD-40BB-564F-1C51-6650D630E4DC}"/>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chart title</a:t>
            </a:r>
          </a:p>
        </p:txBody>
      </p:sp>
      <p:sp>
        <p:nvSpPr>
          <p:cNvPr id="17" name="Rectangle 16">
            <a:extLst>
              <a:ext uri="{FF2B5EF4-FFF2-40B4-BE49-F238E27FC236}">
                <a16:creationId xmlns:a16="http://schemas.microsoft.com/office/drawing/2014/main" id="{A5FA5074-89FC-C2CF-781B-D4B45051B55B}"/>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Text Placeholder 14">
            <a:extLst>
              <a:ext uri="{FF2B5EF4-FFF2-40B4-BE49-F238E27FC236}">
                <a16:creationId xmlns:a16="http://schemas.microsoft.com/office/drawing/2014/main" id="{F7A06399-CA6B-56FB-9775-0B9E0E9154F0}"/>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sp>
        <p:nvSpPr>
          <p:cNvPr id="21" name="Slide Number Placeholder 11">
            <a:extLst>
              <a:ext uri="{FF2B5EF4-FFF2-40B4-BE49-F238E27FC236}">
                <a16:creationId xmlns:a16="http://schemas.microsoft.com/office/drawing/2014/main" id="{D323B26C-A339-2C9D-B194-7FB89B9BE5E3}"/>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2" name="Graphic 1">
            <a:extLst>
              <a:ext uri="{FF2B5EF4-FFF2-40B4-BE49-F238E27FC236}">
                <a16:creationId xmlns:a16="http://schemas.microsoft.com/office/drawing/2014/main" id="{11980062-CC62-C143-75E5-9E5AC4B340D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3" name="Text Placeholder 12">
            <a:extLst>
              <a:ext uri="{FF2B5EF4-FFF2-40B4-BE49-F238E27FC236}">
                <a16:creationId xmlns:a16="http://schemas.microsoft.com/office/drawing/2014/main" id="{1113DB9A-2783-847E-A5E2-4AC010CE1D1D}"/>
              </a:ext>
            </a:extLst>
          </p:cNvPr>
          <p:cNvSpPr>
            <a:spLocks noGrp="1"/>
          </p:cNvSpPr>
          <p:nvPr>
            <p:ph type="body" sz="quarter" idx="18" hasCustomPrompt="1"/>
          </p:nvPr>
        </p:nvSpPr>
        <p:spPr>
          <a:xfrm>
            <a:off x="571500" y="1676400"/>
            <a:ext cx="6515100" cy="293688"/>
          </a:xfrm>
        </p:spPr>
        <p:txBody>
          <a:bodyPr>
            <a:noAutofit/>
          </a:bodyPr>
          <a:lstStyle>
            <a:lvl1pPr>
              <a:defRPr sz="1400" b="0">
                <a:solidFill>
                  <a:srgbClr val="333333"/>
                </a:solidFill>
              </a:defRPr>
            </a:lvl1pPr>
          </a:lstStyle>
          <a:p>
            <a:pPr lvl="0"/>
            <a:r>
              <a:rPr lang="en-US" dirty="0"/>
              <a:t>Click to edit chart subtitle</a:t>
            </a:r>
          </a:p>
        </p:txBody>
      </p:sp>
      <p:sp>
        <p:nvSpPr>
          <p:cNvPr id="5" name="Text Placeholder 4">
            <a:extLst>
              <a:ext uri="{FF2B5EF4-FFF2-40B4-BE49-F238E27FC236}">
                <a16:creationId xmlns:a16="http://schemas.microsoft.com/office/drawing/2014/main" id="{375F6477-4D5E-C39C-70C8-1DE7803F601B}"/>
              </a:ext>
            </a:extLst>
          </p:cNvPr>
          <p:cNvSpPr>
            <a:spLocks noGrp="1"/>
          </p:cNvSpPr>
          <p:nvPr>
            <p:ph type="body" sz="quarter" idx="19" hasCustomPrompt="1"/>
          </p:nvPr>
        </p:nvSpPr>
        <p:spPr>
          <a:xfrm>
            <a:off x="571500" y="2174875"/>
            <a:ext cx="6515100" cy="338455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Tree>
    <p:extLst>
      <p:ext uri="{BB962C8B-B14F-4D97-AF65-F5344CB8AC3E}">
        <p14:creationId xmlns:p14="http://schemas.microsoft.com/office/powerpoint/2010/main" val="3528657337"/>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ver White">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2DBC09C7-A1EB-21C0-173D-A8D5C0D02171}"/>
              </a:ext>
            </a:extLst>
          </p:cNvPr>
          <p:cNvSpPr txBox="1"/>
          <p:nvPr userDrawn="1"/>
        </p:nvSpPr>
        <p:spPr>
          <a:xfrm>
            <a:off x="6996224" y="6198453"/>
            <a:ext cx="4547398" cy="184939"/>
          </a:xfrm>
          <a:prstGeom prst="rect">
            <a:avLst/>
          </a:prstGeom>
          <a:noFill/>
        </p:spPr>
        <p:txBody>
          <a:bodyPr wrap="square" lIns="0" tIns="0" rIns="0" bIns="0" rtlCol="0">
            <a:noAutofit/>
          </a:bodyPr>
          <a:lstStyle/>
          <a:p>
            <a:pPr algn="r" fontAlgn="base"/>
            <a:r>
              <a:rPr lang="en-US" sz="1125" b="0" i="0" dirty="0">
                <a:solidFill>
                  <a:srgbClr val="333333"/>
                </a:solidFill>
                <a:effectLst/>
                <a:latin typeface="Arial" panose="020B0604020202020204" pitchFamily="34" charset="0"/>
                <a:cs typeface="Arial" panose="020B0604020202020204" pitchFamily="34" charset="0"/>
              </a:rPr>
              <a:t>The independent source for health policy research, polling, and news.</a:t>
            </a:r>
          </a:p>
        </p:txBody>
      </p:sp>
      <p:sp>
        <p:nvSpPr>
          <p:cNvPr id="10" name="Date Placeholder 9">
            <a:extLst>
              <a:ext uri="{FF2B5EF4-FFF2-40B4-BE49-F238E27FC236}">
                <a16:creationId xmlns:a16="http://schemas.microsoft.com/office/drawing/2014/main" id="{10F22806-66F0-C1C0-408E-0E8E8F4A5022}"/>
              </a:ext>
            </a:extLst>
          </p:cNvPr>
          <p:cNvSpPr>
            <a:spLocks noGrp="1"/>
          </p:cNvSpPr>
          <p:nvPr>
            <p:ph type="dt" sz="half" idx="15"/>
          </p:nvPr>
        </p:nvSpPr>
        <p:spPr>
          <a:xfrm>
            <a:off x="801367" y="6108322"/>
            <a:ext cx="2743200" cy="262532"/>
          </a:xfrm>
        </p:spPr>
        <p:txBody>
          <a:bodyPr lIns="0" tIns="0" rIns="0" bIns="0" anchor="b" anchorCtr="0">
            <a:noAutofit/>
          </a:bodyPr>
          <a:lstStyle>
            <a:lvl1pPr>
              <a:defRPr sz="1200">
                <a:solidFill>
                  <a:srgbClr val="333333"/>
                </a:solidFill>
              </a:defRPr>
            </a:lvl1pPr>
          </a:lstStyle>
          <a:p>
            <a:fld id="{D1DCBAD8-0ADD-4D46-91F2-3CEDF578717B}" type="datetime4">
              <a:rPr lang="en-US" smtClean="0"/>
              <a:t>September 30, 2025</a:t>
            </a:fld>
            <a:endParaRPr lang="en-US" dirty="0"/>
          </a:p>
        </p:txBody>
      </p:sp>
      <p:pic>
        <p:nvPicPr>
          <p:cNvPr id="9" name="Graphic 8">
            <a:extLst>
              <a:ext uri="{FF2B5EF4-FFF2-40B4-BE49-F238E27FC236}">
                <a16:creationId xmlns:a16="http://schemas.microsoft.com/office/drawing/2014/main" id="{AD31F00A-8BD0-7193-28F8-8CABF3A142A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0854297" y="5858464"/>
            <a:ext cx="627436" cy="256032"/>
          </a:xfrm>
          <a:prstGeom prst="rect">
            <a:avLst/>
          </a:prstGeom>
        </p:spPr>
      </p:pic>
      <p:pic>
        <p:nvPicPr>
          <p:cNvPr id="15" name="Graphic 14">
            <a:extLst>
              <a:ext uri="{FF2B5EF4-FFF2-40B4-BE49-F238E27FC236}">
                <a16:creationId xmlns:a16="http://schemas.microsoft.com/office/drawing/2014/main" id="{6AABF77E-825C-36A2-A375-7AF336D74015}"/>
              </a:ext>
            </a:extLst>
          </p:cNvPr>
          <p:cNvPicPr>
            <a:picLocks/>
          </p:cNvPicPr>
          <p:nvPr userDrawn="1"/>
        </p:nvPicPr>
        <p:blipFill rotWithShape="1">
          <a:blip r:embed="rId4">
            <a:extLst>
              <a:ext uri="{96DAC541-7B7A-43D3-8B79-37D633B846F1}">
                <asvg:svgBlip xmlns:asvg="http://schemas.microsoft.com/office/drawing/2016/SVG/main" r:embed="rId5"/>
              </a:ext>
            </a:extLst>
          </a:blip>
          <a:srcRect t="13636" b="1"/>
          <a:stretch/>
        </p:blipFill>
        <p:spPr>
          <a:xfrm>
            <a:off x="0" y="6641469"/>
            <a:ext cx="12192000" cy="228600"/>
          </a:xfrm>
          <a:prstGeom prst="rect">
            <a:avLst/>
          </a:prstGeom>
        </p:spPr>
      </p:pic>
      <p:sp>
        <p:nvSpPr>
          <p:cNvPr id="8" name="Title 1">
            <a:extLst>
              <a:ext uri="{FF2B5EF4-FFF2-40B4-BE49-F238E27FC236}">
                <a16:creationId xmlns:a16="http://schemas.microsoft.com/office/drawing/2014/main" id="{B1D43E4F-0489-F004-A4D5-E7A1420BA497}"/>
              </a:ext>
            </a:extLst>
          </p:cNvPr>
          <p:cNvSpPr>
            <a:spLocks noGrp="1"/>
          </p:cNvSpPr>
          <p:nvPr>
            <p:ph type="ctrTitle" hasCustomPrompt="1"/>
          </p:nvPr>
        </p:nvSpPr>
        <p:spPr>
          <a:xfrm>
            <a:off x="789879" y="1143000"/>
            <a:ext cx="9144000" cy="1239832"/>
          </a:xfrm>
        </p:spPr>
        <p:txBody>
          <a:bodyPr lIns="0" tIns="0" rIns="0" bIns="0" anchor="b">
            <a:noAutofit/>
          </a:bodyPr>
          <a:lstStyle>
            <a:lvl1pPr algn="l">
              <a:lnSpc>
                <a:spcPct val="100000"/>
              </a:lnSpc>
              <a:defRPr sz="4200" b="1">
                <a:solidFill>
                  <a:schemeClr val="tx1"/>
                </a:solidFill>
              </a:defRPr>
            </a:lvl1pPr>
          </a:lstStyle>
          <a:p>
            <a:r>
              <a:rPr lang="en-US" dirty="0"/>
              <a:t>Click to Edit Title. Please Keep It to Two Lines, if Possible</a:t>
            </a:r>
          </a:p>
        </p:txBody>
      </p:sp>
      <p:sp>
        <p:nvSpPr>
          <p:cNvPr id="11" name="Subtitle 2">
            <a:extLst>
              <a:ext uri="{FF2B5EF4-FFF2-40B4-BE49-F238E27FC236}">
                <a16:creationId xmlns:a16="http://schemas.microsoft.com/office/drawing/2014/main" id="{B9D05691-D4CC-25CA-4FD9-AE0F2026393C}"/>
              </a:ext>
            </a:extLst>
          </p:cNvPr>
          <p:cNvSpPr>
            <a:spLocks noGrp="1"/>
          </p:cNvSpPr>
          <p:nvPr>
            <p:ph type="subTitle" idx="1" hasCustomPrompt="1"/>
          </p:nvPr>
        </p:nvSpPr>
        <p:spPr>
          <a:xfrm>
            <a:off x="789879" y="2567402"/>
            <a:ext cx="9144000" cy="392304"/>
          </a:xfrm>
        </p:spPr>
        <p:txBody>
          <a:bodyPr wrap="none" lIns="0" tIns="0" rIns="0" bIns="0">
            <a:noAutofit/>
          </a:bodyPr>
          <a:lstStyle>
            <a:lvl1pPr marL="0" indent="0" algn="l">
              <a:lnSpc>
                <a:spcPct val="100000"/>
              </a:lnSpc>
              <a:buNone/>
              <a:defRPr sz="25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
        <p:nvSpPr>
          <p:cNvPr id="12" name="Text Placeholder 29">
            <a:extLst>
              <a:ext uri="{FF2B5EF4-FFF2-40B4-BE49-F238E27FC236}">
                <a16:creationId xmlns:a16="http://schemas.microsoft.com/office/drawing/2014/main" id="{C42B4BB7-032E-76FD-7442-A5F84883FE0E}"/>
              </a:ext>
            </a:extLst>
          </p:cNvPr>
          <p:cNvSpPr>
            <a:spLocks noGrp="1"/>
          </p:cNvSpPr>
          <p:nvPr>
            <p:ph type="body" sz="quarter" idx="10" hasCustomPrompt="1"/>
          </p:nvPr>
        </p:nvSpPr>
        <p:spPr>
          <a:xfrm>
            <a:off x="789879" y="3484821"/>
            <a:ext cx="3817937" cy="228595"/>
          </a:xfrm>
        </p:spPr>
        <p:txBody>
          <a:bodyPr lIns="0" tIns="0" rIns="0" bIns="0">
            <a:noAutofit/>
          </a:bodyPr>
          <a:lstStyle>
            <a:lvl1pPr marL="0" indent="0">
              <a:buNone/>
              <a:defRPr sz="1800" b="1">
                <a:solidFill>
                  <a:schemeClr val="tx1"/>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Author Name</a:t>
            </a:r>
          </a:p>
        </p:txBody>
      </p:sp>
      <p:sp>
        <p:nvSpPr>
          <p:cNvPr id="13" name="Text Placeholder 29">
            <a:extLst>
              <a:ext uri="{FF2B5EF4-FFF2-40B4-BE49-F238E27FC236}">
                <a16:creationId xmlns:a16="http://schemas.microsoft.com/office/drawing/2014/main" id="{34D0D021-8F19-C8E7-471E-0713F6809665}"/>
              </a:ext>
            </a:extLst>
          </p:cNvPr>
          <p:cNvSpPr>
            <a:spLocks noGrp="1"/>
          </p:cNvSpPr>
          <p:nvPr>
            <p:ph type="body" sz="quarter" idx="11" hasCustomPrompt="1"/>
          </p:nvPr>
        </p:nvSpPr>
        <p:spPr>
          <a:xfrm>
            <a:off x="789879" y="3817171"/>
            <a:ext cx="3817937" cy="228595"/>
          </a:xfrm>
        </p:spPr>
        <p:txBody>
          <a:bodyPr lIns="0" tIns="0" rIns="0" bIns="0">
            <a:noAutofit/>
          </a:bodyPr>
          <a:lstStyle>
            <a:lvl1pPr marL="0" indent="0">
              <a:buNone/>
              <a:defRPr sz="1800" b="0">
                <a:solidFill>
                  <a:schemeClr val="tx1"/>
                </a:solidFill>
              </a:defRPr>
            </a:lvl1pPr>
            <a:lvl2pPr marL="457200" indent="0">
              <a:buNone/>
              <a:defRPr sz="1600"/>
            </a:lvl2pPr>
            <a:lvl3pPr marL="914400" indent="0">
              <a:buNone/>
              <a:defRPr sz="1600"/>
            </a:lvl3pPr>
            <a:lvl4pPr marL="1371600" indent="0">
              <a:buNone/>
              <a:defRPr sz="1600"/>
            </a:lvl4pPr>
            <a:lvl5pPr marL="1828800" indent="0">
              <a:buNone/>
              <a:defRPr sz="1600"/>
            </a:lvl5pPr>
          </a:lstStyle>
          <a:p>
            <a:pPr lvl="0"/>
            <a:r>
              <a:rPr lang="en-US" dirty="0"/>
              <a:t>Title</a:t>
            </a:r>
          </a:p>
        </p:txBody>
      </p:sp>
    </p:spTree>
    <p:extLst>
      <p:ext uri="{BB962C8B-B14F-4D97-AF65-F5344CB8AC3E}">
        <p14:creationId xmlns:p14="http://schemas.microsoft.com/office/powerpoint/2010/main" val="3378168144"/>
      </p:ext>
    </p:extLst>
  </p:cSld>
  <p:clrMapOvr>
    <a:masterClrMapping/>
  </p:clrMapOvr>
  <p:extLst>
    <p:ext uri="{DCECCB84-F9BA-43D5-87BE-67443E8EF086}">
      <p15:sldGuideLst xmlns:p15="http://schemas.microsoft.com/office/powerpoint/2012/main">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Figure and Text_three columns">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7BA3B545-6E00-043C-EB41-143329F97BE6}"/>
              </a:ext>
            </a:extLst>
          </p:cNvPr>
          <p:cNvCxnSpPr>
            <a:cxnSpLocks/>
          </p:cNvCxnSpPr>
          <p:nvPr userDrawn="1"/>
        </p:nvCxnSpPr>
        <p:spPr>
          <a:xfrm>
            <a:off x="4163384" y="1676400"/>
            <a:ext cx="0" cy="399681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23242676-99BC-D2EA-9342-E8DE0186AB7D}"/>
              </a:ext>
            </a:extLst>
          </p:cNvPr>
          <p:cNvCxnSpPr>
            <a:cxnSpLocks/>
          </p:cNvCxnSpPr>
          <p:nvPr userDrawn="1"/>
        </p:nvCxnSpPr>
        <p:spPr>
          <a:xfrm>
            <a:off x="8013490" y="1676400"/>
            <a:ext cx="0" cy="3996813"/>
          </a:xfrm>
          <a:prstGeom prst="line">
            <a:avLst/>
          </a:prstGeom>
          <a:ln w="6350">
            <a:solidFill>
              <a:srgbClr val="474747"/>
            </a:solidFill>
          </a:ln>
        </p:spPr>
        <p:style>
          <a:lnRef idx="1">
            <a:schemeClr val="accent1"/>
          </a:lnRef>
          <a:fillRef idx="0">
            <a:schemeClr val="accent1"/>
          </a:fillRef>
          <a:effectRef idx="0">
            <a:schemeClr val="accent1"/>
          </a:effectRef>
          <a:fontRef idx="minor">
            <a:schemeClr val="tx1"/>
          </a:fontRef>
        </p:style>
      </p:cxnSp>
      <p:sp>
        <p:nvSpPr>
          <p:cNvPr id="7" name="Text Placeholder 14">
            <a:extLst>
              <a:ext uri="{FF2B5EF4-FFF2-40B4-BE49-F238E27FC236}">
                <a16:creationId xmlns:a16="http://schemas.microsoft.com/office/drawing/2014/main" id="{EC3793F2-DD5C-23E3-44B4-3F0BEF60ECFB}"/>
              </a:ext>
            </a:extLst>
          </p:cNvPr>
          <p:cNvSpPr>
            <a:spLocks noGrp="1"/>
          </p:cNvSpPr>
          <p:nvPr>
            <p:ph type="body" sz="quarter" idx="10" hasCustomPrompt="1"/>
          </p:nvPr>
        </p:nvSpPr>
        <p:spPr>
          <a:xfrm>
            <a:off x="571500" y="4190999"/>
            <a:ext cx="3337553" cy="1466831"/>
          </a:xfrm>
        </p:spPr>
        <p:txBody>
          <a:bodyPr lIns="0" tIns="0" rIns="0" bIns="0">
            <a:noAutofit/>
          </a:bodyPr>
          <a:lstStyle>
            <a:lvl1pPr>
              <a:lnSpc>
                <a:spcPct val="100000"/>
              </a:lnSpc>
              <a:defRPr sz="1400"/>
            </a:lvl1pPr>
            <a:lvl2pPr>
              <a:lnSpc>
                <a:spcPct val="100000"/>
              </a:lnSpc>
              <a:defRPr sz="1600"/>
            </a:lvl2pPr>
          </a:lstStyle>
          <a:p>
            <a:pPr lvl="0"/>
            <a:r>
              <a:rPr lang="en-US" dirty="0"/>
              <a:t>Please use the shortcut Ctrl + Alt + V + Unformatted Text (Windows) or Command + Option + Shift + V (Mac) to paste only plain text to match the template’s style. </a:t>
            </a:r>
          </a:p>
          <a:p>
            <a:pPr lvl="0"/>
            <a:endParaRPr lang="en-US" dirty="0"/>
          </a:p>
        </p:txBody>
      </p:sp>
      <p:sp>
        <p:nvSpPr>
          <p:cNvPr id="17" name="Text Placeholder 14">
            <a:extLst>
              <a:ext uri="{FF2B5EF4-FFF2-40B4-BE49-F238E27FC236}">
                <a16:creationId xmlns:a16="http://schemas.microsoft.com/office/drawing/2014/main" id="{6F8CC93F-30E5-44D5-6626-742C914D7E9D}"/>
              </a:ext>
            </a:extLst>
          </p:cNvPr>
          <p:cNvSpPr>
            <a:spLocks noGrp="1"/>
          </p:cNvSpPr>
          <p:nvPr>
            <p:ph type="body" sz="quarter" idx="19" hasCustomPrompt="1"/>
          </p:nvPr>
        </p:nvSpPr>
        <p:spPr>
          <a:xfrm>
            <a:off x="4419600" y="4190999"/>
            <a:ext cx="3337553" cy="1466831"/>
          </a:xfrm>
        </p:spPr>
        <p:txBody>
          <a:bodyPr lIns="0" tIns="0" rIns="0" bIns="0">
            <a:noAutofit/>
          </a:bodyPr>
          <a:lstStyle>
            <a:lvl1pPr>
              <a:lnSpc>
                <a:spcPct val="100000"/>
              </a:lnSpc>
              <a:defRPr sz="1400"/>
            </a:lvl1pPr>
            <a:lvl2pPr>
              <a:lnSpc>
                <a:spcPct val="100000"/>
              </a:lnSpc>
              <a:defRPr sz="1600"/>
            </a:lvl2pPr>
          </a:lstStyle>
          <a:p>
            <a:pPr lvl="0"/>
            <a:r>
              <a:rPr lang="en-US" dirty="0"/>
              <a:t>Click to edit text</a:t>
            </a:r>
          </a:p>
          <a:p>
            <a:pPr lvl="0"/>
            <a:endParaRPr lang="en-US" dirty="0"/>
          </a:p>
        </p:txBody>
      </p:sp>
      <p:sp>
        <p:nvSpPr>
          <p:cNvPr id="19" name="Text Placeholder 14">
            <a:extLst>
              <a:ext uri="{FF2B5EF4-FFF2-40B4-BE49-F238E27FC236}">
                <a16:creationId xmlns:a16="http://schemas.microsoft.com/office/drawing/2014/main" id="{87C066E0-4847-1188-463F-B93774C2F901}"/>
              </a:ext>
            </a:extLst>
          </p:cNvPr>
          <p:cNvSpPr>
            <a:spLocks noGrp="1"/>
          </p:cNvSpPr>
          <p:nvPr>
            <p:ph type="body" sz="quarter" idx="21" hasCustomPrompt="1"/>
          </p:nvPr>
        </p:nvSpPr>
        <p:spPr>
          <a:xfrm>
            <a:off x="8280400" y="4190999"/>
            <a:ext cx="3337553" cy="1466831"/>
          </a:xfrm>
        </p:spPr>
        <p:txBody>
          <a:bodyPr lIns="0" tIns="0" rIns="0" bIns="0">
            <a:noAutofit/>
          </a:bodyPr>
          <a:lstStyle>
            <a:lvl1pPr>
              <a:lnSpc>
                <a:spcPct val="100000"/>
              </a:lnSpc>
              <a:defRPr sz="1400"/>
            </a:lvl1pPr>
            <a:lvl2pPr>
              <a:lnSpc>
                <a:spcPct val="100000"/>
              </a:lnSpc>
              <a:defRPr sz="1600"/>
            </a:lvl2pPr>
          </a:lstStyle>
          <a:p>
            <a:pPr lvl="0"/>
            <a:r>
              <a:rPr lang="en-US" dirty="0"/>
              <a:t>Click to edit text</a:t>
            </a:r>
          </a:p>
          <a:p>
            <a:pPr lvl="0"/>
            <a:endParaRPr lang="en-US" dirty="0"/>
          </a:p>
        </p:txBody>
      </p:sp>
      <p:sp>
        <p:nvSpPr>
          <p:cNvPr id="22" name="Title 1">
            <a:extLst>
              <a:ext uri="{FF2B5EF4-FFF2-40B4-BE49-F238E27FC236}">
                <a16:creationId xmlns:a16="http://schemas.microsoft.com/office/drawing/2014/main" id="{14E52137-5E48-AE33-EF98-A7EC1A8BCCF3}"/>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26" name="Rectangle 25">
            <a:extLst>
              <a:ext uri="{FF2B5EF4-FFF2-40B4-BE49-F238E27FC236}">
                <a16:creationId xmlns:a16="http://schemas.microsoft.com/office/drawing/2014/main" id="{93D8F8F6-0719-3D21-0C08-394AEDEBAAA9}"/>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8" name="Text Placeholder 14">
            <a:extLst>
              <a:ext uri="{FF2B5EF4-FFF2-40B4-BE49-F238E27FC236}">
                <a16:creationId xmlns:a16="http://schemas.microsoft.com/office/drawing/2014/main" id="{4D49B790-F290-EDDC-D40C-8B145989E47F}"/>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sp>
        <p:nvSpPr>
          <p:cNvPr id="29" name="Slide Number Placeholder 11">
            <a:extLst>
              <a:ext uri="{FF2B5EF4-FFF2-40B4-BE49-F238E27FC236}">
                <a16:creationId xmlns:a16="http://schemas.microsoft.com/office/drawing/2014/main" id="{BD26DF25-99BB-C703-0D99-E597384CB074}"/>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2" name="Graphic 1">
            <a:extLst>
              <a:ext uri="{FF2B5EF4-FFF2-40B4-BE49-F238E27FC236}">
                <a16:creationId xmlns:a16="http://schemas.microsoft.com/office/drawing/2014/main" id="{8FA9FF66-ACD9-5EAA-6BF7-417C0607EA77}"/>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6" name="Text Placeholder 4">
            <a:extLst>
              <a:ext uri="{FF2B5EF4-FFF2-40B4-BE49-F238E27FC236}">
                <a16:creationId xmlns:a16="http://schemas.microsoft.com/office/drawing/2014/main" id="{309F873D-7F04-6E2E-5997-D8F2263B254A}"/>
              </a:ext>
            </a:extLst>
          </p:cNvPr>
          <p:cNvSpPr>
            <a:spLocks noGrp="1"/>
          </p:cNvSpPr>
          <p:nvPr>
            <p:ph type="body" sz="quarter" idx="22" hasCustomPrompt="1"/>
          </p:nvPr>
        </p:nvSpPr>
        <p:spPr>
          <a:xfrm>
            <a:off x="571500" y="1676399"/>
            <a:ext cx="3335543" cy="217170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
        <p:nvSpPr>
          <p:cNvPr id="9" name="Text Placeholder 4">
            <a:extLst>
              <a:ext uri="{FF2B5EF4-FFF2-40B4-BE49-F238E27FC236}">
                <a16:creationId xmlns:a16="http://schemas.microsoft.com/office/drawing/2014/main" id="{DA7EB683-402C-9466-D20A-AE83AD6984FA}"/>
              </a:ext>
            </a:extLst>
          </p:cNvPr>
          <p:cNvSpPr>
            <a:spLocks noGrp="1"/>
          </p:cNvSpPr>
          <p:nvPr>
            <p:ph type="body" sz="quarter" idx="23" hasCustomPrompt="1"/>
          </p:nvPr>
        </p:nvSpPr>
        <p:spPr>
          <a:xfrm>
            <a:off x="4428228" y="1676399"/>
            <a:ext cx="3335543" cy="217170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
        <p:nvSpPr>
          <p:cNvPr id="11" name="Text Placeholder 4">
            <a:extLst>
              <a:ext uri="{FF2B5EF4-FFF2-40B4-BE49-F238E27FC236}">
                <a16:creationId xmlns:a16="http://schemas.microsoft.com/office/drawing/2014/main" id="{C121BF35-834E-843A-2EE9-B3A454558968}"/>
              </a:ext>
            </a:extLst>
          </p:cNvPr>
          <p:cNvSpPr>
            <a:spLocks noGrp="1"/>
          </p:cNvSpPr>
          <p:nvPr>
            <p:ph type="body" sz="quarter" idx="24" hasCustomPrompt="1"/>
          </p:nvPr>
        </p:nvSpPr>
        <p:spPr>
          <a:xfrm>
            <a:off x="8275015" y="1676399"/>
            <a:ext cx="3335543" cy="2171700"/>
          </a:xfrm>
        </p:spPr>
        <p:txBody>
          <a:bodyPr>
            <a:normAutofit/>
          </a:bodyPr>
          <a:lstStyle>
            <a:lvl1pPr>
              <a:lnSpc>
                <a:spcPct val="100000"/>
              </a:lnSpc>
              <a:defRPr sz="1400"/>
            </a:lvl1pPr>
            <a:lvl2pPr>
              <a:defRPr sz="1400"/>
            </a:lvl2pPr>
            <a:lvl3pPr>
              <a:defRPr sz="1400"/>
            </a:lvl3pPr>
            <a:lvl4pPr>
              <a:defRPr sz="1400"/>
            </a:lvl4pPr>
            <a:lvl5pPr>
              <a:defRPr sz="1400"/>
            </a:lvl5pPr>
          </a:lstStyle>
          <a:p>
            <a:pPr lvl="0"/>
            <a:r>
              <a:rPr lang="en-US" dirty="0"/>
              <a:t>Paste chart that has already been formatted in the chart builder. Please select “Keep Source Formatting” to keep the chart’s correct formatting.</a:t>
            </a:r>
          </a:p>
        </p:txBody>
      </p:sp>
    </p:spTree>
    <p:extLst>
      <p:ext uri="{BB962C8B-B14F-4D97-AF65-F5344CB8AC3E}">
        <p14:creationId xmlns:p14="http://schemas.microsoft.com/office/powerpoint/2010/main" val="598518936"/>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Media only">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F5C44C66-7050-C38A-4094-908796A83A20}"/>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17" name="Rectangle 16">
            <a:extLst>
              <a:ext uri="{FF2B5EF4-FFF2-40B4-BE49-F238E27FC236}">
                <a16:creationId xmlns:a16="http://schemas.microsoft.com/office/drawing/2014/main" id="{40001A7E-B6CF-568F-FFE1-B83F666DFB24}"/>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19" name="Text Placeholder 14">
            <a:extLst>
              <a:ext uri="{FF2B5EF4-FFF2-40B4-BE49-F238E27FC236}">
                <a16:creationId xmlns:a16="http://schemas.microsoft.com/office/drawing/2014/main" id="{5098D488-791B-25F8-DC0E-B911DEC846F1}"/>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sp>
        <p:nvSpPr>
          <p:cNvPr id="20" name="Slide Number Placeholder 11">
            <a:extLst>
              <a:ext uri="{FF2B5EF4-FFF2-40B4-BE49-F238E27FC236}">
                <a16:creationId xmlns:a16="http://schemas.microsoft.com/office/drawing/2014/main" id="{B1A50FC2-9459-463A-F387-3A2C8A21EBA3}"/>
              </a:ext>
            </a:extLst>
          </p:cNvPr>
          <p:cNvSpPr>
            <a:spLocks noGrp="1"/>
          </p:cNvSpPr>
          <p:nvPr>
            <p:ph type="sldNum" sz="quarter" idx="16"/>
          </p:nvPr>
        </p:nvSpPr>
        <p:spPr>
          <a:xfrm>
            <a:off x="11811706"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sp>
        <p:nvSpPr>
          <p:cNvPr id="3" name="Media Placeholder 2">
            <a:extLst>
              <a:ext uri="{FF2B5EF4-FFF2-40B4-BE49-F238E27FC236}">
                <a16:creationId xmlns:a16="http://schemas.microsoft.com/office/drawing/2014/main" id="{90FF299A-68A1-FB1E-3DD3-9B8EC371086B}"/>
              </a:ext>
            </a:extLst>
          </p:cNvPr>
          <p:cNvSpPr>
            <a:spLocks noGrp="1"/>
          </p:cNvSpPr>
          <p:nvPr>
            <p:ph type="media" sz="quarter" idx="18"/>
          </p:nvPr>
        </p:nvSpPr>
        <p:spPr>
          <a:xfrm>
            <a:off x="2522537" y="1658938"/>
            <a:ext cx="7146925" cy="3905250"/>
          </a:xfrm>
        </p:spPr>
        <p:txBody>
          <a:bodyPr>
            <a:normAutofit/>
          </a:bodyPr>
          <a:lstStyle>
            <a:lvl1pPr>
              <a:defRPr sz="1400"/>
            </a:lvl1pPr>
          </a:lstStyle>
          <a:p>
            <a:r>
              <a:rPr lang="en-US"/>
              <a:t>Click icon to add media</a:t>
            </a:r>
            <a:endParaRPr lang="en-US" dirty="0"/>
          </a:p>
        </p:txBody>
      </p:sp>
      <p:pic>
        <p:nvPicPr>
          <p:cNvPr id="4" name="Graphic 3">
            <a:extLst>
              <a:ext uri="{FF2B5EF4-FFF2-40B4-BE49-F238E27FC236}">
                <a16:creationId xmlns:a16="http://schemas.microsoft.com/office/drawing/2014/main" id="{2ABE4C53-3791-1C5E-D9A2-CF3C1CAC130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Tree>
    <p:extLst>
      <p:ext uri="{BB962C8B-B14F-4D97-AF65-F5344CB8AC3E}">
        <p14:creationId xmlns:p14="http://schemas.microsoft.com/office/powerpoint/2010/main" val="2788236688"/>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571500" y="1676401"/>
            <a:ext cx="11049000" cy="616225"/>
          </a:xfrm>
        </p:spPr>
        <p:txBody>
          <a:bodyPr lIns="0" tIns="0" rIns="0" bIns="0">
            <a:noAutofit/>
          </a:bodyPr>
          <a:lstStyle>
            <a:lvl1pPr>
              <a:lnSpc>
                <a:spcPct val="100000"/>
              </a:lnSpc>
              <a:defRPr sz="1600"/>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sp>
        <p:nvSpPr>
          <p:cNvPr id="2" name="Text Placeholder 14">
            <a:extLst>
              <a:ext uri="{FF2B5EF4-FFF2-40B4-BE49-F238E27FC236}">
                <a16:creationId xmlns:a16="http://schemas.microsoft.com/office/drawing/2014/main" id="{73FCD331-5B54-D599-F42E-2ADDBFD72D0B}"/>
              </a:ext>
            </a:extLst>
          </p:cNvPr>
          <p:cNvSpPr>
            <a:spLocks noGrp="1"/>
          </p:cNvSpPr>
          <p:nvPr>
            <p:ph type="body" sz="quarter" idx="13" hasCustomPrompt="1"/>
          </p:nvPr>
        </p:nvSpPr>
        <p:spPr>
          <a:xfrm>
            <a:off x="571500" y="6191567"/>
            <a:ext cx="8343901" cy="361634"/>
          </a:xfrm>
        </p:spPr>
        <p:txBody>
          <a:bodyPr lIns="0" tIns="0" rIns="0" bIns="0" anchor="b" anchorCtr="0">
            <a:noAutofit/>
          </a:bodyPr>
          <a:lstStyle>
            <a:lvl1pPr>
              <a:lnSpc>
                <a:spcPct val="100000"/>
              </a:lnSpc>
              <a:spcBef>
                <a:spcPts val="0"/>
              </a:spcBef>
              <a:spcAft>
                <a:spcPts val="200"/>
              </a:spcAft>
              <a:defRPr sz="1200" b="0">
                <a:solidFill>
                  <a:srgbClr val="333333"/>
                </a:solidFill>
              </a:defRPr>
            </a:lvl1pPr>
            <a:lvl2pPr>
              <a:lnSpc>
                <a:spcPct val="100000"/>
              </a:lnSpc>
              <a:defRPr sz="1600"/>
            </a:lvl2pPr>
          </a:lstStyle>
          <a:p>
            <a:pPr lvl="0"/>
            <a:r>
              <a:rPr lang="en-US" dirty="0"/>
              <a:t>Source:</a:t>
            </a:r>
          </a:p>
        </p:txBody>
      </p:sp>
      <p:pic>
        <p:nvPicPr>
          <p:cNvPr id="3" name="Graphic 2">
            <a:extLst>
              <a:ext uri="{FF2B5EF4-FFF2-40B4-BE49-F238E27FC236}">
                <a16:creationId xmlns:a16="http://schemas.microsoft.com/office/drawing/2014/main" id="{D0699B51-9F75-CD6B-B102-D4F820D6FC3E}"/>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Tree>
    <p:extLst>
      <p:ext uri="{BB962C8B-B14F-4D97-AF65-F5344CB8AC3E}">
        <p14:creationId xmlns:p14="http://schemas.microsoft.com/office/powerpoint/2010/main" val="787189318"/>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End slide">
    <p:bg>
      <p:bgPr>
        <a:solidFill>
          <a:schemeClr val="accent2"/>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8F2704B7-3813-3C73-DF9F-5DDACB88982D}"/>
              </a:ext>
            </a:extLst>
          </p:cNvPr>
          <p:cNvPicPr>
            <a:picLocks noChangeAspect="1"/>
          </p:cNvPicPr>
          <p:nvPr userDrawn="1"/>
        </p:nvPicPr>
        <p:blipFill>
          <a:blip r:embed="rId2"/>
          <a:srcRect/>
          <a:stretch/>
        </p:blipFill>
        <p:spPr>
          <a:xfrm>
            <a:off x="10854297" y="5857678"/>
            <a:ext cx="629412" cy="256032"/>
          </a:xfrm>
          <a:prstGeom prst="rect">
            <a:avLst/>
          </a:prstGeom>
        </p:spPr>
      </p:pic>
      <p:sp>
        <p:nvSpPr>
          <p:cNvPr id="10" name="TextBox 9">
            <a:extLst>
              <a:ext uri="{FF2B5EF4-FFF2-40B4-BE49-F238E27FC236}">
                <a16:creationId xmlns:a16="http://schemas.microsoft.com/office/drawing/2014/main" id="{769F5010-1BD6-16FC-99E2-492CC0A35117}"/>
              </a:ext>
            </a:extLst>
          </p:cNvPr>
          <p:cNvSpPr txBox="1"/>
          <p:nvPr userDrawn="1"/>
        </p:nvSpPr>
        <p:spPr>
          <a:xfrm>
            <a:off x="6996224" y="6198453"/>
            <a:ext cx="4547398" cy="184939"/>
          </a:xfrm>
          <a:prstGeom prst="rect">
            <a:avLst/>
          </a:prstGeom>
          <a:noFill/>
        </p:spPr>
        <p:txBody>
          <a:bodyPr wrap="square" lIns="0" tIns="0" rIns="0" bIns="0" rtlCol="0">
            <a:noAutofit/>
          </a:bodyPr>
          <a:lstStyle/>
          <a:p>
            <a:pPr algn="r" fontAlgn="base"/>
            <a:r>
              <a:rPr lang="en-US" sz="1125" b="0" i="0" dirty="0">
                <a:solidFill>
                  <a:schemeClr val="bg1"/>
                </a:solidFill>
                <a:effectLst/>
                <a:latin typeface="Arial" panose="020B0604020202020204" pitchFamily="34" charset="0"/>
                <a:cs typeface="Arial" panose="020B0604020202020204" pitchFamily="34" charset="0"/>
              </a:rPr>
              <a:t>The independent source for health policy research, polling, and news.</a:t>
            </a:r>
          </a:p>
        </p:txBody>
      </p:sp>
      <p:sp>
        <p:nvSpPr>
          <p:cNvPr id="13" name="TextBox 12">
            <a:extLst>
              <a:ext uri="{FF2B5EF4-FFF2-40B4-BE49-F238E27FC236}">
                <a16:creationId xmlns:a16="http://schemas.microsoft.com/office/drawing/2014/main" id="{E8E7008F-33BF-5E3D-6B89-E232FCB782B3}"/>
              </a:ext>
            </a:extLst>
          </p:cNvPr>
          <p:cNvSpPr txBox="1"/>
          <p:nvPr userDrawn="1"/>
        </p:nvSpPr>
        <p:spPr>
          <a:xfrm>
            <a:off x="809736" y="6198453"/>
            <a:ext cx="4547398" cy="184939"/>
          </a:xfrm>
          <a:prstGeom prst="rect">
            <a:avLst/>
          </a:prstGeom>
          <a:noFill/>
        </p:spPr>
        <p:txBody>
          <a:bodyPr wrap="square" lIns="0" tIns="0" rIns="0" bIns="0" rtlCol="0">
            <a:noAutofit/>
          </a:bodyPr>
          <a:lstStyle/>
          <a:p>
            <a:pPr algn="l" fontAlgn="base"/>
            <a:r>
              <a:rPr lang="en-US" sz="1125" b="0" i="0" dirty="0">
                <a:solidFill>
                  <a:schemeClr val="bg1"/>
                </a:solidFill>
                <a:effectLst/>
                <a:latin typeface="Arial" panose="020B0604020202020204" pitchFamily="34" charset="0"/>
                <a:cs typeface="Arial" panose="020B0604020202020204" pitchFamily="34" charset="0"/>
              </a:rPr>
              <a:t>KFF.org</a:t>
            </a:r>
          </a:p>
        </p:txBody>
      </p:sp>
      <p:pic>
        <p:nvPicPr>
          <p:cNvPr id="14" name="Graphic 13">
            <a:extLst>
              <a:ext uri="{FF2B5EF4-FFF2-40B4-BE49-F238E27FC236}">
                <a16:creationId xmlns:a16="http://schemas.microsoft.com/office/drawing/2014/main" id="{1920DE08-E836-82C6-50B6-01BFE9B765D2}"/>
              </a:ext>
            </a:extLst>
          </p:cNvPr>
          <p:cNvPicPr>
            <a:picLocks/>
          </p:cNvPicPr>
          <p:nvPr userDrawn="1"/>
        </p:nvPicPr>
        <p:blipFill>
          <a:blip r:embed="rId3">
            <a:extLst>
              <a:ext uri="{96DAC541-7B7A-43D3-8B79-37D633B846F1}">
                <asvg:svgBlip xmlns:asvg="http://schemas.microsoft.com/office/drawing/2016/SVG/main" r:embed="rId4"/>
              </a:ext>
            </a:extLst>
          </a:blip>
          <a:srcRect t="9091" b="9091"/>
          <a:stretch/>
        </p:blipFill>
        <p:spPr>
          <a:xfrm>
            <a:off x="0" y="6641469"/>
            <a:ext cx="12192000" cy="228600"/>
          </a:xfrm>
          <a:prstGeom prst="rect">
            <a:avLst/>
          </a:prstGeom>
        </p:spPr>
      </p:pic>
    </p:spTree>
    <p:extLst>
      <p:ext uri="{BB962C8B-B14F-4D97-AF65-F5344CB8AC3E}">
        <p14:creationId xmlns:p14="http://schemas.microsoft.com/office/powerpoint/2010/main" val="2043062422"/>
      </p:ext>
    </p:extLst>
  </p:cSld>
  <p:clrMapOvr>
    <a:masterClrMapping/>
  </p:clrMapOvr>
  <p:extLst>
    <p:ext uri="{DCECCB84-F9BA-43D5-87BE-67443E8EF086}">
      <p15:sldGuideLst xmlns:p15="http://schemas.microsoft.com/office/powerpoint/2012/main">
        <p15:guide id="1" orient="horz" pos="39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Cover">
    <p:bg>
      <p:bgPr>
        <a:solidFill>
          <a:srgbClr val="E6EDF3"/>
        </a:solidFill>
        <a:effectLst/>
      </p:bgPr>
    </p:bg>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C511AFA4-9614-18BE-D330-40803A00D514}"/>
              </a:ext>
            </a:extLst>
          </p:cNvPr>
          <p:cNvSpPr>
            <a:spLocks noGrp="1"/>
          </p:cNvSpPr>
          <p:nvPr>
            <p:ph type="ctrTitle" hasCustomPrompt="1"/>
          </p:nvPr>
        </p:nvSpPr>
        <p:spPr>
          <a:xfrm>
            <a:off x="789879" y="1143000"/>
            <a:ext cx="9144000" cy="1239832"/>
          </a:xfrm>
        </p:spPr>
        <p:txBody>
          <a:bodyPr lIns="0" tIns="0" rIns="0" bIns="0" anchor="b">
            <a:noAutofit/>
          </a:bodyPr>
          <a:lstStyle>
            <a:lvl1pPr algn="l">
              <a:lnSpc>
                <a:spcPct val="100000"/>
              </a:lnSpc>
              <a:defRPr sz="4200" b="1">
                <a:solidFill>
                  <a:schemeClr val="accent2"/>
                </a:solidFill>
              </a:defRPr>
            </a:lvl1pPr>
          </a:lstStyle>
          <a:p>
            <a:r>
              <a:rPr lang="en-US" dirty="0"/>
              <a:t>Section Title. Please Keep It to Two Lines, if Possible</a:t>
            </a:r>
          </a:p>
        </p:txBody>
      </p:sp>
    </p:spTree>
    <p:extLst>
      <p:ext uri="{BB962C8B-B14F-4D97-AF65-F5344CB8AC3E}">
        <p14:creationId xmlns:p14="http://schemas.microsoft.com/office/powerpoint/2010/main" val="2603885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le of Contents">
    <p:bg>
      <p:bgPr>
        <a:solidFill>
          <a:srgbClr val="E6EDF3"/>
        </a:solidFill>
        <a:effectLst/>
      </p:bgPr>
    </p:bg>
    <p:spTree>
      <p:nvGrpSpPr>
        <p:cNvPr id="1" name=""/>
        <p:cNvGrpSpPr/>
        <p:nvPr/>
      </p:nvGrpSpPr>
      <p:grpSpPr>
        <a:xfrm>
          <a:off x="0" y="0"/>
          <a:ext cx="0" cy="0"/>
          <a:chOff x="0" y="0"/>
          <a:chExt cx="0" cy="0"/>
        </a:xfrm>
      </p:grpSpPr>
      <p:sp>
        <p:nvSpPr>
          <p:cNvPr id="6" name="Subtitle 2">
            <a:extLst>
              <a:ext uri="{FF2B5EF4-FFF2-40B4-BE49-F238E27FC236}">
                <a16:creationId xmlns:a16="http://schemas.microsoft.com/office/drawing/2014/main" id="{A0DE8274-796C-1B70-F3B5-17CCF1FA9147}"/>
              </a:ext>
            </a:extLst>
          </p:cNvPr>
          <p:cNvSpPr>
            <a:spLocks noGrp="1"/>
          </p:cNvSpPr>
          <p:nvPr>
            <p:ph type="subTitle" idx="1" hasCustomPrompt="1"/>
          </p:nvPr>
        </p:nvSpPr>
        <p:spPr>
          <a:xfrm>
            <a:off x="789879" y="1422653"/>
            <a:ext cx="1663954" cy="392304"/>
          </a:xfrm>
        </p:spPr>
        <p:txBody>
          <a:bodyPr wrap="none" lIns="0" tIns="0" rIns="0" bIns="0">
            <a:noAutofit/>
          </a:bodyPr>
          <a:lstStyle>
            <a:lvl1pPr marL="0" indent="0" algn="l">
              <a:lnSpc>
                <a:spcPct val="100000"/>
              </a:lnSpc>
              <a:buNone/>
              <a:defRPr sz="1800" b="1" spc="100" baseline="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CONTENTS</a:t>
            </a:r>
          </a:p>
        </p:txBody>
      </p:sp>
      <p:pic>
        <p:nvPicPr>
          <p:cNvPr id="4" name="Graphic 3">
            <a:extLst>
              <a:ext uri="{FF2B5EF4-FFF2-40B4-BE49-F238E27FC236}">
                <a16:creationId xmlns:a16="http://schemas.microsoft.com/office/drawing/2014/main" id="{701B0921-59F6-15F2-C2C3-B0BA5EDA3B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Tree>
    <p:extLst>
      <p:ext uri="{BB962C8B-B14F-4D97-AF65-F5344CB8AC3E}">
        <p14:creationId xmlns:p14="http://schemas.microsoft.com/office/powerpoint/2010/main" val="29435054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ide Bar_Darkest Blue #001E36">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4229100" y="742950"/>
            <a:ext cx="7391400" cy="5240755"/>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9C8CD11C-AF07-D5F9-0C99-B960C2484B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Rectangle 1">
            <a:extLst>
              <a:ext uri="{FF2B5EF4-FFF2-40B4-BE49-F238E27FC236}">
                <a16:creationId xmlns:a16="http://schemas.microsoft.com/office/drawing/2014/main" id="{E21735FE-1BFB-80F5-9642-183838ABFDF1}"/>
              </a:ext>
            </a:extLst>
          </p:cNvPr>
          <p:cNvSpPr/>
          <p:nvPr userDrawn="1"/>
        </p:nvSpPr>
        <p:spPr>
          <a:xfrm>
            <a:off x="0" y="0"/>
            <a:ext cx="3657600" cy="6858000"/>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2064544"/>
            <a:ext cx="2706510" cy="914400"/>
          </a:xfrm>
        </p:spPr>
        <p:txBody>
          <a:bodyPr lIns="0" tIns="0" rIns="0" bIns="0" anchor="b" anchorCtr="0">
            <a:noAutofit/>
          </a:bodyPr>
          <a:lstStyle>
            <a:lvl1pPr>
              <a:lnSpc>
                <a:spcPct val="100000"/>
              </a:lnSpc>
              <a:defRPr sz="2800" b="1">
                <a:solidFill>
                  <a:schemeClr val="bg1"/>
                </a:solidFill>
              </a:defRPr>
            </a:lvl1pPr>
          </a:lstStyle>
          <a:p>
            <a:r>
              <a:rPr lang="en-US" dirty="0"/>
              <a:t>Click to </a:t>
            </a:r>
            <a:br>
              <a:rPr lang="en-US" dirty="0"/>
            </a:br>
            <a:r>
              <a:rPr lang="en-US" dirty="0"/>
              <a:t>edit title</a:t>
            </a:r>
          </a:p>
        </p:txBody>
      </p:sp>
      <p:sp>
        <p:nvSpPr>
          <p:cNvPr id="3" name="Text Placeholder 14">
            <a:extLst>
              <a:ext uri="{FF2B5EF4-FFF2-40B4-BE49-F238E27FC236}">
                <a16:creationId xmlns:a16="http://schemas.microsoft.com/office/drawing/2014/main" id="{C68F04D9-1652-911A-94D3-C83AF4292F1F}"/>
              </a:ext>
            </a:extLst>
          </p:cNvPr>
          <p:cNvSpPr>
            <a:spLocks noGrp="1"/>
          </p:cNvSpPr>
          <p:nvPr>
            <p:ph type="body" sz="quarter" idx="17" hasCustomPrompt="1"/>
          </p:nvPr>
        </p:nvSpPr>
        <p:spPr>
          <a:xfrm>
            <a:off x="571500" y="3321839"/>
            <a:ext cx="2706510" cy="1471617"/>
          </a:xfrm>
        </p:spPr>
        <p:txBody>
          <a:bodyPr lIns="0" tIns="0" rIns="0" bIns="0">
            <a:noAutofit/>
          </a:bodyPr>
          <a:lstStyle>
            <a:lvl1pPr>
              <a:lnSpc>
                <a:spcPct val="100000"/>
              </a:lnSpc>
              <a:defRPr sz="1600">
                <a:solidFill>
                  <a:schemeClr val="bg1"/>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Tree>
    <p:extLst>
      <p:ext uri="{BB962C8B-B14F-4D97-AF65-F5344CB8AC3E}">
        <p14:creationId xmlns:p14="http://schemas.microsoft.com/office/powerpoint/2010/main" val="2625895289"/>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ide Bar_Brand Blue #004B87">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4229100" y="742950"/>
            <a:ext cx="7391400" cy="5240755"/>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9C8CD11C-AF07-D5F9-0C99-B960C2484B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Rectangle 1">
            <a:extLst>
              <a:ext uri="{FF2B5EF4-FFF2-40B4-BE49-F238E27FC236}">
                <a16:creationId xmlns:a16="http://schemas.microsoft.com/office/drawing/2014/main" id="{E21735FE-1BFB-80F5-9642-183838ABFDF1}"/>
              </a:ext>
            </a:extLst>
          </p:cNvPr>
          <p:cNvSpPr/>
          <p:nvPr userDrawn="1"/>
        </p:nvSpPr>
        <p:spPr>
          <a:xfrm>
            <a:off x="0" y="0"/>
            <a:ext cx="3657600" cy="6858000"/>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2064544"/>
            <a:ext cx="2706510" cy="914400"/>
          </a:xfrm>
        </p:spPr>
        <p:txBody>
          <a:bodyPr lIns="0" tIns="0" rIns="0" bIns="0" anchor="b" anchorCtr="0">
            <a:noAutofit/>
          </a:bodyPr>
          <a:lstStyle>
            <a:lvl1pPr>
              <a:lnSpc>
                <a:spcPct val="100000"/>
              </a:lnSpc>
              <a:defRPr sz="2800" b="1">
                <a:solidFill>
                  <a:schemeClr val="bg1"/>
                </a:solidFill>
              </a:defRPr>
            </a:lvl1pPr>
          </a:lstStyle>
          <a:p>
            <a:r>
              <a:rPr lang="en-US" dirty="0"/>
              <a:t>Click to </a:t>
            </a:r>
            <a:br>
              <a:rPr lang="en-US" dirty="0"/>
            </a:br>
            <a:r>
              <a:rPr lang="en-US" dirty="0"/>
              <a:t>edit title</a:t>
            </a:r>
          </a:p>
        </p:txBody>
      </p:sp>
      <p:sp>
        <p:nvSpPr>
          <p:cNvPr id="7" name="Text Placeholder 14">
            <a:extLst>
              <a:ext uri="{FF2B5EF4-FFF2-40B4-BE49-F238E27FC236}">
                <a16:creationId xmlns:a16="http://schemas.microsoft.com/office/drawing/2014/main" id="{E81C19E6-D72F-D8F2-CB69-CDE22D600C3F}"/>
              </a:ext>
            </a:extLst>
          </p:cNvPr>
          <p:cNvSpPr>
            <a:spLocks noGrp="1"/>
          </p:cNvSpPr>
          <p:nvPr>
            <p:ph type="body" sz="quarter" idx="17" hasCustomPrompt="1"/>
          </p:nvPr>
        </p:nvSpPr>
        <p:spPr>
          <a:xfrm>
            <a:off x="571500" y="3321839"/>
            <a:ext cx="2706510" cy="1471617"/>
          </a:xfrm>
        </p:spPr>
        <p:txBody>
          <a:bodyPr lIns="0" tIns="0" rIns="0" bIns="0">
            <a:noAutofit/>
          </a:bodyPr>
          <a:lstStyle>
            <a:lvl1pPr>
              <a:lnSpc>
                <a:spcPct val="100000"/>
              </a:lnSpc>
              <a:defRPr sz="1600">
                <a:solidFill>
                  <a:schemeClr val="bg1"/>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Tree>
    <p:extLst>
      <p:ext uri="{BB962C8B-B14F-4D97-AF65-F5344CB8AC3E}">
        <p14:creationId xmlns:p14="http://schemas.microsoft.com/office/powerpoint/2010/main" val="2955038476"/>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ide Bar_Light Green #1A7662">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4229100" y="742950"/>
            <a:ext cx="7391400" cy="5240755"/>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9C8CD11C-AF07-D5F9-0C99-B960C2484B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Rectangle 1">
            <a:extLst>
              <a:ext uri="{FF2B5EF4-FFF2-40B4-BE49-F238E27FC236}">
                <a16:creationId xmlns:a16="http://schemas.microsoft.com/office/drawing/2014/main" id="{E21735FE-1BFB-80F5-9642-183838ABFDF1}"/>
              </a:ext>
            </a:extLst>
          </p:cNvPr>
          <p:cNvSpPr/>
          <p:nvPr userDrawn="1"/>
        </p:nvSpPr>
        <p:spPr>
          <a:xfrm>
            <a:off x="0" y="0"/>
            <a:ext cx="3657600" cy="6858000"/>
          </a:xfrm>
          <a:prstGeom prst="rect">
            <a:avLst/>
          </a:prstGeom>
          <a:solidFill>
            <a:schemeClr val="accent3"/>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2064544"/>
            <a:ext cx="2706510" cy="914400"/>
          </a:xfrm>
        </p:spPr>
        <p:txBody>
          <a:bodyPr lIns="0" tIns="0" rIns="0" bIns="0" anchor="b" anchorCtr="0">
            <a:noAutofit/>
          </a:bodyPr>
          <a:lstStyle>
            <a:lvl1pPr>
              <a:lnSpc>
                <a:spcPct val="100000"/>
              </a:lnSpc>
              <a:defRPr sz="2800" b="1">
                <a:solidFill>
                  <a:schemeClr val="bg1"/>
                </a:solidFill>
              </a:defRPr>
            </a:lvl1pPr>
          </a:lstStyle>
          <a:p>
            <a:r>
              <a:rPr lang="en-US" dirty="0"/>
              <a:t>Click to </a:t>
            </a:r>
            <a:br>
              <a:rPr lang="en-US" dirty="0"/>
            </a:br>
            <a:r>
              <a:rPr lang="en-US" dirty="0"/>
              <a:t>edit title</a:t>
            </a:r>
          </a:p>
        </p:txBody>
      </p:sp>
      <p:sp>
        <p:nvSpPr>
          <p:cNvPr id="4" name="Text Placeholder 14">
            <a:extLst>
              <a:ext uri="{FF2B5EF4-FFF2-40B4-BE49-F238E27FC236}">
                <a16:creationId xmlns:a16="http://schemas.microsoft.com/office/drawing/2014/main" id="{369E1E72-3EE4-41FC-836A-D758552D143F}"/>
              </a:ext>
            </a:extLst>
          </p:cNvPr>
          <p:cNvSpPr>
            <a:spLocks noGrp="1"/>
          </p:cNvSpPr>
          <p:nvPr>
            <p:ph type="body" sz="quarter" idx="17" hasCustomPrompt="1"/>
          </p:nvPr>
        </p:nvSpPr>
        <p:spPr>
          <a:xfrm>
            <a:off x="571500" y="3321839"/>
            <a:ext cx="2706510" cy="1471617"/>
          </a:xfrm>
        </p:spPr>
        <p:txBody>
          <a:bodyPr lIns="0" tIns="0" rIns="0" bIns="0">
            <a:noAutofit/>
          </a:bodyPr>
          <a:lstStyle>
            <a:lvl1pPr>
              <a:lnSpc>
                <a:spcPct val="100000"/>
              </a:lnSpc>
              <a:defRPr sz="1600">
                <a:solidFill>
                  <a:schemeClr val="bg1"/>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Tree>
    <p:extLst>
      <p:ext uri="{BB962C8B-B14F-4D97-AF65-F5344CB8AC3E}">
        <p14:creationId xmlns:p14="http://schemas.microsoft.com/office/powerpoint/2010/main" val="113608682"/>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ide Bar_Light Purple #93509E">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4229100" y="742950"/>
            <a:ext cx="7391400" cy="5240755"/>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Click to edit text</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9C8CD11C-AF07-D5F9-0C99-B960C2484B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
        <p:nvSpPr>
          <p:cNvPr id="2" name="Rectangle 1">
            <a:extLst>
              <a:ext uri="{FF2B5EF4-FFF2-40B4-BE49-F238E27FC236}">
                <a16:creationId xmlns:a16="http://schemas.microsoft.com/office/drawing/2014/main" id="{E21735FE-1BFB-80F5-9642-183838ABFDF1}"/>
              </a:ext>
            </a:extLst>
          </p:cNvPr>
          <p:cNvSpPr/>
          <p:nvPr userDrawn="1"/>
        </p:nvSpPr>
        <p:spPr>
          <a:xfrm>
            <a:off x="0" y="0"/>
            <a:ext cx="3657600" cy="6858000"/>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2064544"/>
            <a:ext cx="2706510" cy="914400"/>
          </a:xfrm>
        </p:spPr>
        <p:txBody>
          <a:bodyPr lIns="0" tIns="0" rIns="0" bIns="0" anchor="b" anchorCtr="0">
            <a:noAutofit/>
          </a:bodyPr>
          <a:lstStyle>
            <a:lvl1pPr>
              <a:lnSpc>
                <a:spcPct val="100000"/>
              </a:lnSpc>
              <a:defRPr sz="2800" b="1">
                <a:solidFill>
                  <a:schemeClr val="bg1"/>
                </a:solidFill>
              </a:defRPr>
            </a:lvl1pPr>
          </a:lstStyle>
          <a:p>
            <a:r>
              <a:rPr lang="en-US" dirty="0"/>
              <a:t>Click to </a:t>
            </a:r>
            <a:br>
              <a:rPr lang="en-US" dirty="0"/>
            </a:br>
            <a:r>
              <a:rPr lang="en-US" dirty="0"/>
              <a:t>edit title</a:t>
            </a:r>
          </a:p>
        </p:txBody>
      </p:sp>
      <p:sp>
        <p:nvSpPr>
          <p:cNvPr id="4" name="Text Placeholder 14">
            <a:extLst>
              <a:ext uri="{FF2B5EF4-FFF2-40B4-BE49-F238E27FC236}">
                <a16:creationId xmlns:a16="http://schemas.microsoft.com/office/drawing/2014/main" id="{DA9E9EED-F90B-26AD-8D2B-2F3B4C7C3093}"/>
              </a:ext>
            </a:extLst>
          </p:cNvPr>
          <p:cNvSpPr>
            <a:spLocks noGrp="1"/>
          </p:cNvSpPr>
          <p:nvPr>
            <p:ph type="body" sz="quarter" idx="17" hasCustomPrompt="1"/>
          </p:nvPr>
        </p:nvSpPr>
        <p:spPr>
          <a:xfrm>
            <a:off x="571500" y="3321839"/>
            <a:ext cx="2706510" cy="1471617"/>
          </a:xfrm>
        </p:spPr>
        <p:txBody>
          <a:bodyPr lIns="0" tIns="0" rIns="0" bIns="0">
            <a:noAutofit/>
          </a:bodyPr>
          <a:lstStyle>
            <a:lvl1pPr>
              <a:lnSpc>
                <a:spcPct val="100000"/>
              </a:lnSpc>
              <a:defRPr sz="1600">
                <a:solidFill>
                  <a:schemeClr val="bg1"/>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Tree>
    <p:extLst>
      <p:ext uri="{BB962C8B-B14F-4D97-AF65-F5344CB8AC3E}">
        <p14:creationId xmlns:p14="http://schemas.microsoft.com/office/powerpoint/2010/main" val="2876222791"/>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only_one column">
    <p:spTree>
      <p:nvGrpSpPr>
        <p:cNvPr id="1" name=""/>
        <p:cNvGrpSpPr/>
        <p:nvPr/>
      </p:nvGrpSpPr>
      <p:grpSpPr>
        <a:xfrm>
          <a:off x="0" y="0"/>
          <a:ext cx="0" cy="0"/>
          <a:chOff x="0" y="0"/>
          <a:chExt cx="0" cy="0"/>
        </a:xfrm>
      </p:grpSpPr>
      <p:sp>
        <p:nvSpPr>
          <p:cNvPr id="5" name="Text Placeholder 14">
            <a:extLst>
              <a:ext uri="{FF2B5EF4-FFF2-40B4-BE49-F238E27FC236}">
                <a16:creationId xmlns:a16="http://schemas.microsoft.com/office/drawing/2014/main" id="{6864C8F1-5D58-05BE-80F6-E3904C624ADE}"/>
              </a:ext>
            </a:extLst>
          </p:cNvPr>
          <p:cNvSpPr>
            <a:spLocks noGrp="1"/>
          </p:cNvSpPr>
          <p:nvPr>
            <p:ph type="body" sz="quarter" idx="10" hasCustomPrompt="1"/>
          </p:nvPr>
        </p:nvSpPr>
        <p:spPr>
          <a:xfrm>
            <a:off x="571500" y="1676401"/>
            <a:ext cx="11049000" cy="4307304"/>
          </a:xfrm>
        </p:spPr>
        <p:txBody>
          <a:bodyPr lIns="0" tIns="0" rIns="0" bIns="0">
            <a:noAutofit/>
          </a:bodyPr>
          <a:lstStyle>
            <a:lvl1pPr>
              <a:lnSpc>
                <a:spcPct val="100000"/>
              </a:lnSpc>
              <a:defRPr sz="1600">
                <a:solidFill>
                  <a:srgbClr val="333333"/>
                </a:solidFill>
              </a:defRPr>
            </a:lvl1pPr>
            <a:lvl2pPr>
              <a:lnSpc>
                <a:spcPct val="100000"/>
              </a:lnSpc>
              <a:defRPr sz="1600"/>
            </a:lvl2pPr>
          </a:lstStyle>
          <a:p>
            <a:pPr lvl="0"/>
            <a:r>
              <a:rPr lang="en-US" dirty="0"/>
              <a:t>Please use the shortcut Ctrl + Alt + V + Unformatted Text (Windows) or Command + Option + Shift + V (Mac) to paste only plain text to match the template’s style.</a:t>
            </a:r>
          </a:p>
        </p:txBody>
      </p:sp>
      <p:sp>
        <p:nvSpPr>
          <p:cNvPr id="12" name="Title 1">
            <a:extLst>
              <a:ext uri="{FF2B5EF4-FFF2-40B4-BE49-F238E27FC236}">
                <a16:creationId xmlns:a16="http://schemas.microsoft.com/office/drawing/2014/main" id="{7DC3096F-36EB-1CE0-5214-7A8BBC7A1FE7}"/>
              </a:ext>
            </a:extLst>
          </p:cNvPr>
          <p:cNvSpPr>
            <a:spLocks noGrp="1"/>
          </p:cNvSpPr>
          <p:nvPr>
            <p:ph type="title" hasCustomPrompt="1"/>
          </p:nvPr>
        </p:nvSpPr>
        <p:spPr>
          <a:xfrm>
            <a:off x="571500" y="419100"/>
            <a:ext cx="11049000" cy="914400"/>
          </a:xfrm>
        </p:spPr>
        <p:txBody>
          <a:bodyPr lIns="0" tIns="0" rIns="0" bIns="0" anchor="t" anchorCtr="0">
            <a:noAutofit/>
          </a:bodyPr>
          <a:lstStyle>
            <a:lvl1pPr>
              <a:lnSpc>
                <a:spcPct val="100000"/>
              </a:lnSpc>
              <a:defRPr sz="2800" b="1">
                <a:solidFill>
                  <a:srgbClr val="333333"/>
                </a:solidFill>
              </a:defRPr>
            </a:lvl1pPr>
          </a:lstStyle>
          <a:p>
            <a:r>
              <a:rPr lang="en-US" dirty="0"/>
              <a:t>Click to edit title</a:t>
            </a:r>
          </a:p>
        </p:txBody>
      </p:sp>
      <p:sp>
        <p:nvSpPr>
          <p:cNvPr id="16" name="Rectangle 15">
            <a:extLst>
              <a:ext uri="{FF2B5EF4-FFF2-40B4-BE49-F238E27FC236}">
                <a16:creationId xmlns:a16="http://schemas.microsoft.com/office/drawing/2014/main" id="{07EAE154-6F91-F45C-C153-9D6A6C0466E8}"/>
              </a:ext>
            </a:extLst>
          </p:cNvPr>
          <p:cNvSpPr/>
          <p:nvPr userDrawn="1"/>
        </p:nvSpPr>
        <p:spPr>
          <a:xfrm>
            <a:off x="11811706" y="6324601"/>
            <a:ext cx="380294" cy="228600"/>
          </a:xfrm>
          <a:prstGeom prst="rect">
            <a:avLst/>
          </a:prstGeom>
          <a:solidFill>
            <a:srgbClr val="E5E5E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oAutofit/>
          </a:bodyPr>
          <a:lstStyle/>
          <a:p>
            <a:pPr algn="ctr"/>
            <a:endParaRPr lang="en-US" dirty="0"/>
          </a:p>
        </p:txBody>
      </p:sp>
      <p:sp>
        <p:nvSpPr>
          <p:cNvPr id="20" name="Slide Number Placeholder 11">
            <a:extLst>
              <a:ext uri="{FF2B5EF4-FFF2-40B4-BE49-F238E27FC236}">
                <a16:creationId xmlns:a16="http://schemas.microsoft.com/office/drawing/2014/main" id="{E13C4A9F-3861-C2D7-A0A6-5AE372C53F8A}"/>
              </a:ext>
            </a:extLst>
          </p:cNvPr>
          <p:cNvSpPr>
            <a:spLocks noGrp="1"/>
          </p:cNvSpPr>
          <p:nvPr>
            <p:ph type="sldNum" sz="quarter" idx="16"/>
          </p:nvPr>
        </p:nvSpPr>
        <p:spPr>
          <a:xfrm>
            <a:off x="11815508" y="6324600"/>
            <a:ext cx="208429" cy="228600"/>
          </a:xfrm>
        </p:spPr>
        <p:txBody>
          <a:bodyPr lIns="0" tIns="0" rIns="0" bIns="0" anchor="ctr" anchorCtr="0">
            <a:noAutofit/>
          </a:bodyPr>
          <a:lstStyle>
            <a:lvl1pPr algn="r">
              <a:defRPr sz="1000">
                <a:solidFill>
                  <a:srgbClr val="474747"/>
                </a:solidFill>
              </a:defRPr>
            </a:lvl1pPr>
          </a:lstStyle>
          <a:p>
            <a:fld id="{D16142A5-CEFE-874B-8101-CFF9315223E2}" type="slidenum">
              <a:rPr lang="en-US" smtClean="0"/>
              <a:pPr/>
              <a:t>‹#›</a:t>
            </a:fld>
            <a:endParaRPr lang="en-US" dirty="0"/>
          </a:p>
        </p:txBody>
      </p:sp>
      <p:pic>
        <p:nvPicPr>
          <p:cNvPr id="6" name="Graphic 5">
            <a:extLst>
              <a:ext uri="{FF2B5EF4-FFF2-40B4-BE49-F238E27FC236}">
                <a16:creationId xmlns:a16="http://schemas.microsoft.com/office/drawing/2014/main" id="{9C8CD11C-AF07-D5F9-0C99-B960C2484B06}"/>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059583" y="6324600"/>
            <a:ext cx="560211" cy="228600"/>
          </a:xfrm>
          <a:prstGeom prst="rect">
            <a:avLst/>
          </a:prstGeom>
        </p:spPr>
      </p:pic>
    </p:spTree>
    <p:extLst>
      <p:ext uri="{BB962C8B-B14F-4D97-AF65-F5344CB8AC3E}">
        <p14:creationId xmlns:p14="http://schemas.microsoft.com/office/powerpoint/2010/main" val="507347413"/>
      </p:ext>
    </p:extLst>
  </p:cSld>
  <p:clrMapOvr>
    <a:masterClrMapping/>
  </p:clrMapOvr>
  <p:extLst>
    <p:ext uri="{DCECCB84-F9BA-43D5-87BE-67443E8EF086}">
      <p15:sldGuideLst xmlns:p15="http://schemas.microsoft.com/office/powerpoint/2012/main">
        <p15:guide id="1" orient="horz" pos="264" userDrawn="1">
          <p15:clr>
            <a:srgbClr val="FBAE40"/>
          </p15:clr>
        </p15:guide>
        <p15:guide id="2" pos="360" userDrawn="1">
          <p15:clr>
            <a:srgbClr val="FBAE40"/>
          </p15:clr>
        </p15:guide>
        <p15:guide id="3" pos="7320" userDrawn="1">
          <p15:clr>
            <a:srgbClr val="FBAE40"/>
          </p15:clr>
        </p15:guide>
        <p15:guide id="4" orient="horz" pos="1056" userDrawn="1">
          <p15:clr>
            <a:srgbClr val="FBAE40"/>
          </p15:clr>
        </p15:guide>
        <p15:guide id="5" orient="horz" pos="840" userDrawn="1">
          <p15:clr>
            <a:srgbClr val="FBAE40"/>
          </p15:clr>
        </p15:guide>
        <p15:guide id="6" orient="horz" pos="4128" userDrawn="1">
          <p15:clr>
            <a:srgbClr val="FBAE40"/>
          </p15:clr>
        </p15:guide>
        <p15:guide id="7" pos="3840" userDrawn="1">
          <p15:clr>
            <a:srgbClr val="A4A3A4"/>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B6B87AF-E488-68F9-1139-E931BDD7F91E}"/>
              </a:ext>
            </a:extLst>
          </p:cNvPr>
          <p:cNvSpPr>
            <a:spLocks noGrp="1"/>
          </p:cNvSpPr>
          <p:nvPr>
            <p:ph type="title"/>
          </p:nvPr>
        </p:nvSpPr>
        <p:spPr>
          <a:xfrm>
            <a:off x="838200" y="365125"/>
            <a:ext cx="10515600" cy="1325563"/>
          </a:xfrm>
          <a:prstGeom prst="rect">
            <a:avLst/>
          </a:prstGeom>
        </p:spPr>
        <p:txBody>
          <a:bodyPr vert="horz" lIns="0" tIns="0" rIns="0" bIns="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557101C-98CB-1B6C-5084-4094018ED264}"/>
              </a:ext>
            </a:extLst>
          </p:cNvPr>
          <p:cNvSpPr>
            <a:spLocks noGrp="1"/>
          </p:cNvSpPr>
          <p:nvPr>
            <p:ph type="body" idx="1"/>
          </p:nvPr>
        </p:nvSpPr>
        <p:spPr>
          <a:xfrm>
            <a:off x="838200" y="1825625"/>
            <a:ext cx="10515600" cy="4351338"/>
          </a:xfrm>
          <a:prstGeom prst="rect">
            <a:avLst/>
          </a:prstGeom>
        </p:spPr>
        <p:txBody>
          <a:bodyPr vert="horz" lIns="0" tIns="0" rIns="0" bIns="0" rtlCol="0">
            <a:normAutofit/>
          </a:bodyPr>
          <a:lstStyle/>
          <a:p>
            <a:pPr lvl="0"/>
            <a:r>
              <a:rPr lang="en-US" dirty="0"/>
              <a:t>Click to edit Master text styles</a:t>
            </a:r>
          </a:p>
        </p:txBody>
      </p:sp>
      <p:sp>
        <p:nvSpPr>
          <p:cNvPr id="4" name="Date Placeholder 3">
            <a:extLst>
              <a:ext uri="{FF2B5EF4-FFF2-40B4-BE49-F238E27FC236}">
                <a16:creationId xmlns:a16="http://schemas.microsoft.com/office/drawing/2014/main" id="{7A13FC9E-C9A1-B582-F575-41F3E1CEB4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rgbClr val="333333"/>
                </a:solidFill>
                <a:latin typeface="Arial" panose="020B0604020202020204" pitchFamily="34" charset="0"/>
                <a:cs typeface="Arial" panose="020B0604020202020204" pitchFamily="34" charset="0"/>
              </a:defRPr>
            </a:lvl1pPr>
          </a:lstStyle>
          <a:p>
            <a:fld id="{B81CC558-7211-384A-9880-A15D09F84D1C}" type="datetime4">
              <a:rPr lang="en-US" smtClean="0"/>
              <a:t>September 30, 2025</a:t>
            </a:fld>
            <a:endParaRPr lang="en-US"/>
          </a:p>
        </p:txBody>
      </p:sp>
      <p:sp>
        <p:nvSpPr>
          <p:cNvPr id="5" name="Footer Placeholder 4">
            <a:extLst>
              <a:ext uri="{FF2B5EF4-FFF2-40B4-BE49-F238E27FC236}">
                <a16:creationId xmlns:a16="http://schemas.microsoft.com/office/drawing/2014/main" id="{2EBB96EB-B9A6-936F-813F-F93B818E6D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rgbClr val="333333"/>
                </a:solidFill>
                <a:latin typeface="Arial" panose="020B0604020202020204" pitchFamily="34" charset="0"/>
                <a:cs typeface="Arial" panose="020B0604020202020204" pitchFamily="34" charset="0"/>
              </a:defRPr>
            </a:lvl1pPr>
          </a:lstStyle>
          <a:p>
            <a:endParaRPr lang="en-US"/>
          </a:p>
        </p:txBody>
      </p:sp>
      <p:sp>
        <p:nvSpPr>
          <p:cNvPr id="6" name="Slide Number Placeholder 5">
            <a:extLst>
              <a:ext uri="{FF2B5EF4-FFF2-40B4-BE49-F238E27FC236}">
                <a16:creationId xmlns:a16="http://schemas.microsoft.com/office/drawing/2014/main" id="{8F68D435-48B5-EF6B-2BC4-130D9EA945E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rgbClr val="333333"/>
                </a:solidFill>
                <a:latin typeface="Arial" panose="020B0604020202020204" pitchFamily="34" charset="0"/>
                <a:cs typeface="Arial" panose="020B0604020202020204" pitchFamily="34" charset="0"/>
              </a:defRPr>
            </a:lvl1pPr>
          </a:lstStyle>
          <a:p>
            <a:fld id="{D16142A5-CEFE-874B-8101-CFF9315223E2}" type="slidenum">
              <a:rPr lang="en-US" smtClean="0"/>
              <a:pPr/>
              <a:t>‹#›</a:t>
            </a:fld>
            <a:endParaRPr lang="en-US"/>
          </a:p>
        </p:txBody>
      </p:sp>
    </p:spTree>
    <p:extLst>
      <p:ext uri="{BB962C8B-B14F-4D97-AF65-F5344CB8AC3E}">
        <p14:creationId xmlns:p14="http://schemas.microsoft.com/office/powerpoint/2010/main" val="1144256092"/>
      </p:ext>
    </p:extLst>
  </p:cSld>
  <p:clrMap bg1="lt1" tx1="dk1" bg2="lt2" tx2="dk2" accent1="accent1" accent2="accent2" accent3="accent3" accent4="accent4" accent5="accent5" accent6="accent6" hlink="hlink" folHlink="folHlink"/>
  <p:sldLayoutIdLst>
    <p:sldLayoutId id="2147483680" r:id="rId1"/>
    <p:sldLayoutId id="2147483669" r:id="rId2"/>
    <p:sldLayoutId id="2147483697" r:id="rId3"/>
    <p:sldLayoutId id="2147483683" r:id="rId4"/>
    <p:sldLayoutId id="2147483707" r:id="rId5"/>
    <p:sldLayoutId id="2147483693" r:id="rId6"/>
    <p:sldLayoutId id="2147483704" r:id="rId7"/>
    <p:sldLayoutId id="2147483703" r:id="rId8"/>
    <p:sldLayoutId id="2147483702" r:id="rId9"/>
    <p:sldLayoutId id="2147483686" r:id="rId10"/>
    <p:sldLayoutId id="2147483692" r:id="rId11"/>
    <p:sldLayoutId id="2147483709" r:id="rId12"/>
    <p:sldLayoutId id="2147483689" r:id="rId13"/>
    <p:sldLayoutId id="2147483710" r:id="rId14"/>
    <p:sldLayoutId id="2147483695" r:id="rId15"/>
    <p:sldLayoutId id="2147483681" r:id="rId16"/>
    <p:sldLayoutId id="2147483687" r:id="rId17"/>
    <p:sldLayoutId id="2147483690" r:id="rId18"/>
    <p:sldLayoutId id="2147483688" r:id="rId19"/>
    <p:sldLayoutId id="2147483691" r:id="rId20"/>
    <p:sldLayoutId id="2147483694" r:id="rId21"/>
    <p:sldLayoutId id="2147483698" r:id="rId22"/>
    <p:sldLayoutId id="2147483696" r:id="rId23"/>
  </p:sldLayoutIdLst>
  <p:hf hdr="0" ftr="0"/>
  <p:txStyles>
    <p:titleStyle>
      <a:lvl1pPr algn="l" defTabSz="914400" rtl="0" eaLnBrk="1" latinLnBrk="0" hangingPunct="1">
        <a:lnSpc>
          <a:spcPct val="90000"/>
        </a:lnSpc>
        <a:spcBef>
          <a:spcPct val="0"/>
        </a:spcBef>
        <a:buNone/>
        <a:defRPr sz="2800" kern="1200">
          <a:solidFill>
            <a:srgbClr val="333333"/>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1800" kern="1200">
          <a:solidFill>
            <a:srgbClr val="333333"/>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9.xml"/><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slides/_rels/slide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www.kff.org/policy-watch/how-might-federal-medicaid-cuts-in-the-senate-passed-reconciliation-bill-affect-rural-areas/" TargetMode="External"/><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9.xml"/><Relationship Id="rId6" Type="http://schemas.openxmlformats.org/officeDocument/2006/relationships/hyperlink" Target="https://www.kff.org/policy-watch/implementing-work-requirements-on-a-national-scale-what-we-know-from-state-waiver-experience/" TargetMode="External"/><Relationship Id="rId5" Type="http://schemas.openxmlformats.org/officeDocument/2006/relationships/hyperlink" Target="https://www.kff.org/medicaid/issue-brief/a-closer-look-at-the-medicaid-work-requirement-provisions-in-the-big-beautiful-bill/" TargetMode="External"/><Relationship Id="rId4" Type="http://schemas.openxmlformats.org/officeDocument/2006/relationships/image" Target="../media/image2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C2A918-FE18-D332-11B3-EADA35F5AF64}"/>
              </a:ext>
            </a:extLst>
          </p:cNvPr>
          <p:cNvSpPr>
            <a:spLocks noGrp="1"/>
          </p:cNvSpPr>
          <p:nvPr>
            <p:ph type="ctrTitle"/>
          </p:nvPr>
        </p:nvSpPr>
        <p:spPr>
          <a:xfrm>
            <a:off x="789879" y="1905546"/>
            <a:ext cx="9144000" cy="1239832"/>
          </a:xfrm>
        </p:spPr>
        <p:txBody>
          <a:bodyPr/>
          <a:lstStyle/>
          <a:p>
            <a:r>
              <a:rPr lang="en-US" dirty="0">
                <a:latin typeface="Source Sans Pro" panose="020B0503030403020204" pitchFamily="34" charset="0"/>
                <a:ea typeface="Source Sans Pro" panose="020B0503030403020204" pitchFamily="34" charset="0"/>
              </a:rPr>
              <a:t>A Look at Medicaid Changes in the Reconciliation Law</a:t>
            </a:r>
          </a:p>
        </p:txBody>
      </p:sp>
      <p:sp>
        <p:nvSpPr>
          <p:cNvPr id="5" name="Text Placeholder 4">
            <a:extLst>
              <a:ext uri="{FF2B5EF4-FFF2-40B4-BE49-F238E27FC236}">
                <a16:creationId xmlns:a16="http://schemas.microsoft.com/office/drawing/2014/main" id="{2F93D7E3-252F-7132-B7C5-ADD057663E2F}"/>
              </a:ext>
            </a:extLst>
          </p:cNvPr>
          <p:cNvSpPr>
            <a:spLocks noGrp="1"/>
          </p:cNvSpPr>
          <p:nvPr>
            <p:ph type="body" sz="quarter" idx="10"/>
          </p:nvPr>
        </p:nvSpPr>
        <p:spPr/>
        <p:txBody>
          <a:bodyPr/>
          <a:lstStyle/>
          <a:p>
            <a:r>
              <a:rPr lang="en-US" dirty="0">
                <a:latin typeface="Source Sans Pro" panose="020B0503030403020204" pitchFamily="34" charset="0"/>
                <a:ea typeface="Source Sans Pro" panose="020B0503030403020204" pitchFamily="34" charset="0"/>
              </a:rPr>
              <a:t>Jennifer Tolbert</a:t>
            </a:r>
          </a:p>
        </p:txBody>
      </p:sp>
      <p:sp>
        <p:nvSpPr>
          <p:cNvPr id="6" name="Text Placeholder 5">
            <a:extLst>
              <a:ext uri="{FF2B5EF4-FFF2-40B4-BE49-F238E27FC236}">
                <a16:creationId xmlns:a16="http://schemas.microsoft.com/office/drawing/2014/main" id="{FCFC4004-FBBD-08E1-F4F4-F51561295BF3}"/>
              </a:ext>
            </a:extLst>
          </p:cNvPr>
          <p:cNvSpPr>
            <a:spLocks noGrp="1"/>
          </p:cNvSpPr>
          <p:nvPr>
            <p:ph type="body" sz="quarter" idx="11"/>
          </p:nvPr>
        </p:nvSpPr>
        <p:spPr/>
        <p:txBody>
          <a:bodyPr/>
          <a:lstStyle/>
          <a:p>
            <a:r>
              <a:rPr lang="en-US" dirty="0">
                <a:latin typeface="Source Sans Pro" panose="020B0503030403020204" pitchFamily="34" charset="0"/>
                <a:ea typeface="Source Sans Pro" panose="020B0503030403020204" pitchFamily="34" charset="0"/>
              </a:rPr>
              <a:t>Deputy Director, KFF’s Program on Medicaid and the Uninsured</a:t>
            </a:r>
          </a:p>
        </p:txBody>
      </p:sp>
      <p:sp>
        <p:nvSpPr>
          <p:cNvPr id="2" name="Date Placeholder 1">
            <a:extLst>
              <a:ext uri="{FF2B5EF4-FFF2-40B4-BE49-F238E27FC236}">
                <a16:creationId xmlns:a16="http://schemas.microsoft.com/office/drawing/2014/main" id="{AE5562D2-BC7B-A0A7-9F38-B6E1D982CDF3}"/>
              </a:ext>
            </a:extLst>
          </p:cNvPr>
          <p:cNvSpPr>
            <a:spLocks noGrp="1"/>
          </p:cNvSpPr>
          <p:nvPr>
            <p:ph type="dt" sz="half" idx="15"/>
          </p:nvPr>
        </p:nvSpPr>
        <p:spPr/>
        <p:txBody>
          <a:bodyPr/>
          <a:lstStyle/>
          <a:p>
            <a:r>
              <a:rPr lang="en-US" dirty="0"/>
              <a:t>September 10, 2025</a:t>
            </a:r>
          </a:p>
        </p:txBody>
      </p:sp>
    </p:spTree>
    <p:extLst>
      <p:ext uri="{BB962C8B-B14F-4D97-AF65-F5344CB8AC3E}">
        <p14:creationId xmlns:p14="http://schemas.microsoft.com/office/powerpoint/2010/main" val="18038328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981E5D5F-16EE-C1EF-589E-11355E0384A1}"/>
              </a:ext>
            </a:extLst>
          </p:cNvPr>
          <p:cNvSpPr txBox="1">
            <a:spLocks/>
          </p:cNvSpPr>
          <p:nvPr/>
        </p:nvSpPr>
        <p:spPr>
          <a:xfrm>
            <a:off x="789879" y="1143000"/>
            <a:ext cx="9144000" cy="1239832"/>
          </a:xfrm>
          <a:prstGeom prst="rect">
            <a:avLst/>
          </a:prstGeom>
        </p:spPr>
        <p:txBody>
          <a:bodyPr lIns="0" tIns="0" rIns="0" bIns="0" anchor="b">
            <a:noAutofit/>
          </a:bodyPr>
          <a:lstStyle>
            <a:lvl1pPr algn="l" defTabSz="914400" rtl="0" eaLnBrk="1" latinLnBrk="0" hangingPunct="1">
              <a:lnSpc>
                <a:spcPct val="100000"/>
              </a:lnSpc>
              <a:spcBef>
                <a:spcPct val="0"/>
              </a:spcBef>
              <a:buNone/>
              <a:defRPr sz="4200" b="1" kern="1200">
                <a:solidFill>
                  <a:schemeClr val="bg1"/>
                </a:solidFill>
                <a:latin typeface="Arial" panose="020B0604020202020204" pitchFamily="34" charset="0"/>
                <a:ea typeface="+mj-ea"/>
                <a:cs typeface="Arial" panose="020B0604020202020204" pitchFamily="34" charset="0"/>
              </a:defRPr>
            </a:lvl1pPr>
          </a:lstStyle>
          <a:p>
            <a:r>
              <a:rPr lang="en-US" dirty="0"/>
              <a:t>THANK YOU</a:t>
            </a:r>
          </a:p>
        </p:txBody>
      </p:sp>
      <p:sp>
        <p:nvSpPr>
          <p:cNvPr id="8" name="Subtitle 2">
            <a:extLst>
              <a:ext uri="{FF2B5EF4-FFF2-40B4-BE49-F238E27FC236}">
                <a16:creationId xmlns:a16="http://schemas.microsoft.com/office/drawing/2014/main" id="{A651DAFF-3A06-5140-D350-D0C26DF25A4B}"/>
              </a:ext>
            </a:extLst>
          </p:cNvPr>
          <p:cNvSpPr txBox="1">
            <a:spLocks/>
          </p:cNvSpPr>
          <p:nvPr/>
        </p:nvSpPr>
        <p:spPr>
          <a:xfrm>
            <a:off x="789879" y="2513612"/>
            <a:ext cx="9144000" cy="392304"/>
          </a:xfrm>
          <a:prstGeom prst="rect">
            <a:avLst/>
          </a:prstGeom>
        </p:spPr>
        <p:txBody>
          <a:bodyPr wrap="none" lIns="0" tIns="0" rIns="0" bIns="0">
            <a:noAutofit/>
          </a:bodyPr>
          <a:lstStyle>
            <a:lvl1pPr marL="0" indent="0" algn="l" defTabSz="914400" rtl="0" eaLnBrk="1" latinLnBrk="0" hangingPunct="1">
              <a:lnSpc>
                <a:spcPct val="100000"/>
              </a:lnSpc>
              <a:spcBef>
                <a:spcPts val="1000"/>
              </a:spcBef>
              <a:buFont typeface="Arial" panose="020B0604020202020204" pitchFamily="34" charset="0"/>
              <a:buNone/>
              <a:defRPr sz="2500" kern="1200">
                <a:solidFill>
                  <a:schemeClr val="bg1"/>
                </a:solidFill>
                <a:latin typeface="Arial" panose="020B0604020202020204" pitchFamily="34" charset="0"/>
                <a:ea typeface="+mn-ea"/>
                <a:cs typeface="Arial" panose="020B0604020202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Arial" panose="020B0604020202020204" pitchFamily="34" charset="0"/>
                <a:ea typeface="+mn-ea"/>
                <a:cs typeface="Arial" panose="020B0604020202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sz="1800" dirty="0"/>
              <a:t>For more information, contact: jennifert@kff.org  </a:t>
            </a:r>
          </a:p>
        </p:txBody>
      </p:sp>
    </p:spTree>
    <p:extLst>
      <p:ext uri="{BB962C8B-B14F-4D97-AF65-F5344CB8AC3E}">
        <p14:creationId xmlns:p14="http://schemas.microsoft.com/office/powerpoint/2010/main" val="10316518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D1909BA3-2A5F-30B1-ED1C-14D1379F3380}"/>
              </a:ext>
            </a:extLst>
          </p:cNvPr>
          <p:cNvSpPr>
            <a:spLocks noGrp="1"/>
          </p:cNvSpPr>
          <p:nvPr>
            <p:ph type="title"/>
          </p:nvPr>
        </p:nvSpPr>
        <p:spPr/>
        <p:txBody>
          <a:bodyPr/>
          <a:lstStyle/>
          <a:p>
            <a:r>
              <a:rPr lang="en-US" dirty="0">
                <a:latin typeface="Source Sans Pro" panose="020B0503030403020204" pitchFamily="34" charset="0"/>
                <a:ea typeface="Source Sans Pro" panose="020B0503030403020204" pitchFamily="34" charset="0"/>
              </a:rPr>
              <a:t>The reconciliation package would reduce federal Medicaid spending by $1 trillion over 10 years.</a:t>
            </a:r>
            <a:br>
              <a:rPr lang="en-US" dirty="0">
                <a:latin typeface="Source Sans Pro" panose="020B0503030403020204" pitchFamily="34" charset="0"/>
                <a:ea typeface="Source Sans Pro" panose="020B0503030403020204" pitchFamily="34" charset="0"/>
              </a:rPr>
            </a:br>
            <a:endParaRPr lang="en-US" dirty="0"/>
          </a:p>
        </p:txBody>
      </p:sp>
      <p:sp>
        <p:nvSpPr>
          <p:cNvPr id="4" name="Slide Number Placeholder 3">
            <a:extLst>
              <a:ext uri="{FF2B5EF4-FFF2-40B4-BE49-F238E27FC236}">
                <a16:creationId xmlns:a16="http://schemas.microsoft.com/office/drawing/2014/main" id="{8A988E90-17D7-F62A-C76D-844502EAD3BA}"/>
              </a:ext>
            </a:extLst>
          </p:cNvPr>
          <p:cNvSpPr>
            <a:spLocks noGrp="1"/>
          </p:cNvSpPr>
          <p:nvPr>
            <p:ph type="sldNum" sz="quarter" idx="16"/>
          </p:nvPr>
        </p:nvSpPr>
        <p:spPr/>
        <p:txBody>
          <a:bodyPr/>
          <a:lstStyle/>
          <a:p>
            <a:fld id="{D16142A5-CEFE-874B-8101-CFF9315223E2}" type="slidenum">
              <a:rPr lang="en-US" smtClean="0"/>
              <a:pPr/>
              <a:t>2</a:t>
            </a:fld>
            <a:endParaRPr lang="en-US" dirty="0"/>
          </a:p>
        </p:txBody>
      </p:sp>
      <p:pic>
        <p:nvPicPr>
          <p:cNvPr id="6" name="Picture 5">
            <a:extLst>
              <a:ext uri="{FF2B5EF4-FFF2-40B4-BE49-F238E27FC236}">
                <a16:creationId xmlns:a16="http://schemas.microsoft.com/office/drawing/2014/main" id="{0CADA544-D7FA-B479-767E-A30B4A4C834D}"/>
              </a:ext>
            </a:extLst>
          </p:cNvPr>
          <p:cNvPicPr>
            <a:picLocks noChangeAspect="1"/>
          </p:cNvPicPr>
          <p:nvPr/>
        </p:nvPicPr>
        <p:blipFill>
          <a:blip r:embed="rId3"/>
          <a:stretch>
            <a:fillRect/>
          </a:stretch>
        </p:blipFill>
        <p:spPr>
          <a:xfrm>
            <a:off x="1028892" y="1442760"/>
            <a:ext cx="9716714" cy="4996140"/>
          </a:xfrm>
          <a:prstGeom prst="rect">
            <a:avLst/>
          </a:prstGeom>
        </p:spPr>
      </p:pic>
    </p:spTree>
    <p:extLst>
      <p:ext uri="{BB962C8B-B14F-4D97-AF65-F5344CB8AC3E}">
        <p14:creationId xmlns:p14="http://schemas.microsoft.com/office/powerpoint/2010/main" val="1325822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F4F1BF8-3513-D3B1-51FE-DFCEBD6921EF}"/>
              </a:ext>
            </a:extLst>
          </p:cNvPr>
          <p:cNvSpPr>
            <a:spLocks noGrp="1"/>
          </p:cNvSpPr>
          <p:nvPr>
            <p:ph type="body" sz="quarter" idx="18"/>
          </p:nvPr>
        </p:nvSpPr>
        <p:spPr>
          <a:xfrm>
            <a:off x="571500" y="1529556"/>
            <a:ext cx="11049000" cy="293688"/>
          </a:xfrm>
        </p:spPr>
        <p:txBody>
          <a:bodyPr/>
          <a:lstStyle/>
          <a:p>
            <a:r>
              <a:rPr lang="en-US" dirty="0"/>
              <a:t>CBO estimates of the increase in the uninsured in 2034 due to the enacted budget reconciliation package, by source of change:</a:t>
            </a:r>
          </a:p>
        </p:txBody>
      </p:sp>
      <p:sp>
        <p:nvSpPr>
          <p:cNvPr id="3" name="Text Placeholder 2">
            <a:extLst>
              <a:ext uri="{FF2B5EF4-FFF2-40B4-BE49-F238E27FC236}">
                <a16:creationId xmlns:a16="http://schemas.microsoft.com/office/drawing/2014/main" id="{B2EE36BD-8627-5551-9275-E7FA2EACC0DA}"/>
              </a:ext>
            </a:extLst>
          </p:cNvPr>
          <p:cNvSpPr>
            <a:spLocks noGrp="1"/>
          </p:cNvSpPr>
          <p:nvPr>
            <p:ph type="body" sz="quarter" idx="13"/>
          </p:nvPr>
        </p:nvSpPr>
        <p:spPr>
          <a:xfrm>
            <a:off x="571500" y="6191567"/>
            <a:ext cx="9381022" cy="594244"/>
          </a:xfrm>
        </p:spPr>
        <p:txBody>
          <a:bodyPr/>
          <a:lstStyle/>
          <a:p>
            <a:r>
              <a:rPr lang="en-US" dirty="0"/>
              <a:t>Note: Total and "other policies" includes 300,000 in estimated coverage loss due to interaction between policies. “Other policies” also include Medicare and Marketplace changes.</a:t>
            </a:r>
          </a:p>
          <a:p>
            <a:r>
              <a:rPr lang="en-US" dirty="0"/>
              <a:t>Source: KFF analysis of CBO estimates of the enacted reconciliation package</a:t>
            </a:r>
          </a:p>
        </p:txBody>
      </p:sp>
      <p:sp>
        <p:nvSpPr>
          <p:cNvPr id="4" name="Slide Number Placeholder 3">
            <a:extLst>
              <a:ext uri="{FF2B5EF4-FFF2-40B4-BE49-F238E27FC236}">
                <a16:creationId xmlns:a16="http://schemas.microsoft.com/office/drawing/2014/main" id="{B0193C9C-8D5F-BB9F-3F73-614059C3BAB9}"/>
              </a:ext>
            </a:extLst>
          </p:cNvPr>
          <p:cNvSpPr>
            <a:spLocks noGrp="1"/>
          </p:cNvSpPr>
          <p:nvPr>
            <p:ph type="sldNum" sz="quarter" idx="16"/>
          </p:nvPr>
        </p:nvSpPr>
        <p:spPr/>
        <p:txBody>
          <a:bodyPr/>
          <a:lstStyle/>
          <a:p>
            <a:fld id="{D16142A5-CEFE-874B-8101-CFF9315223E2}" type="slidenum">
              <a:rPr lang="en-US" smtClean="0"/>
              <a:pPr/>
              <a:t>3</a:t>
            </a:fld>
            <a:endParaRPr lang="en-US" dirty="0"/>
          </a:p>
        </p:txBody>
      </p:sp>
      <p:sp>
        <p:nvSpPr>
          <p:cNvPr id="5" name="Title 4">
            <a:extLst>
              <a:ext uri="{FF2B5EF4-FFF2-40B4-BE49-F238E27FC236}">
                <a16:creationId xmlns:a16="http://schemas.microsoft.com/office/drawing/2014/main" id="{149659AC-00F0-3705-256D-00A7837E2948}"/>
              </a:ext>
            </a:extLst>
          </p:cNvPr>
          <p:cNvSpPr>
            <a:spLocks noGrp="1"/>
          </p:cNvSpPr>
          <p:nvPr>
            <p:ph type="title"/>
          </p:nvPr>
        </p:nvSpPr>
        <p:spPr/>
        <p:txBody>
          <a:bodyPr/>
          <a:lstStyle/>
          <a:p>
            <a:r>
              <a:rPr lang="en-US" dirty="0"/>
              <a:t>Work requirements are estimated to lead to 5.3 million more uninsured in 2034. </a:t>
            </a:r>
          </a:p>
        </p:txBody>
      </p:sp>
      <p:pic>
        <p:nvPicPr>
          <p:cNvPr id="7" name="Picture 6" descr="A blue circle with white text&#10;&#10;AI-generated content may be incorrect.">
            <a:extLst>
              <a:ext uri="{FF2B5EF4-FFF2-40B4-BE49-F238E27FC236}">
                <a16:creationId xmlns:a16="http://schemas.microsoft.com/office/drawing/2014/main" id="{B6B48D73-0784-1CB7-ABED-D6A6BF0D4348}"/>
              </a:ext>
            </a:extLst>
          </p:cNvPr>
          <p:cNvPicPr>
            <a:picLocks noChangeAspect="1"/>
          </p:cNvPicPr>
          <p:nvPr/>
        </p:nvPicPr>
        <p:blipFill>
          <a:blip r:embed="rId2"/>
          <a:stretch>
            <a:fillRect/>
          </a:stretch>
        </p:blipFill>
        <p:spPr>
          <a:xfrm>
            <a:off x="2069842" y="1576215"/>
            <a:ext cx="8052316" cy="4615352"/>
          </a:xfrm>
          <a:prstGeom prst="rect">
            <a:avLst/>
          </a:prstGeom>
        </p:spPr>
      </p:pic>
    </p:spTree>
    <p:extLst>
      <p:ext uri="{BB962C8B-B14F-4D97-AF65-F5344CB8AC3E}">
        <p14:creationId xmlns:p14="http://schemas.microsoft.com/office/powerpoint/2010/main" val="32781962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2DD272-35BC-74B6-ABAB-BFF34C81BF64}"/>
              </a:ext>
            </a:extLst>
          </p:cNvPr>
          <p:cNvSpPr>
            <a:spLocks noGrp="1"/>
          </p:cNvSpPr>
          <p:nvPr>
            <p:ph type="title"/>
          </p:nvPr>
        </p:nvSpPr>
        <p:spPr/>
        <p:txBody>
          <a:bodyPr/>
          <a:lstStyle/>
          <a:p>
            <a:r>
              <a:rPr lang="en-US" dirty="0">
                <a:latin typeface="Source Sans Pro" panose="020B0503030403020204" pitchFamily="34" charset="0"/>
                <a:ea typeface="Source Sans Pro" panose="020B0503030403020204" pitchFamily="34" charset="0"/>
              </a:rPr>
              <a:t>Some key Medicaid changes in the reconciliation package include: </a:t>
            </a:r>
          </a:p>
        </p:txBody>
      </p:sp>
      <p:sp>
        <p:nvSpPr>
          <p:cNvPr id="4" name="Slide Number Placeholder 3">
            <a:extLst>
              <a:ext uri="{FF2B5EF4-FFF2-40B4-BE49-F238E27FC236}">
                <a16:creationId xmlns:a16="http://schemas.microsoft.com/office/drawing/2014/main" id="{0A7CB22F-6181-A671-A456-52D981BCF052}"/>
              </a:ext>
            </a:extLst>
          </p:cNvPr>
          <p:cNvSpPr>
            <a:spLocks noGrp="1"/>
          </p:cNvSpPr>
          <p:nvPr>
            <p:ph type="sldNum" sz="quarter" idx="16"/>
          </p:nvPr>
        </p:nvSpPr>
        <p:spPr/>
        <p:txBody>
          <a:bodyPr/>
          <a:lstStyle/>
          <a:p>
            <a:fld id="{D16142A5-CEFE-874B-8101-CFF9315223E2}" type="slidenum">
              <a:rPr lang="en-US" smtClean="0">
                <a:latin typeface="Source Sans Pro" panose="020B0503030403020204" pitchFamily="34" charset="0"/>
                <a:ea typeface="Source Sans Pro" panose="020B0503030403020204" pitchFamily="34" charset="0"/>
              </a:rPr>
              <a:pPr/>
              <a:t>4</a:t>
            </a:fld>
            <a:endParaRPr lang="en-US" dirty="0">
              <a:latin typeface="Source Sans Pro" panose="020B0503030403020204" pitchFamily="34" charset="0"/>
              <a:ea typeface="Source Sans Pro" panose="020B0503030403020204" pitchFamily="34" charset="0"/>
            </a:endParaRPr>
          </a:p>
        </p:txBody>
      </p:sp>
      <p:pic>
        <p:nvPicPr>
          <p:cNvPr id="8" name="Graphic 7" descr="Document outline">
            <a:extLst>
              <a:ext uri="{FF2B5EF4-FFF2-40B4-BE49-F238E27FC236}">
                <a16:creationId xmlns:a16="http://schemas.microsoft.com/office/drawing/2014/main" id="{37611527-B53B-E11D-C2B7-1055BADE0713}"/>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30596" y="1418115"/>
            <a:ext cx="914400" cy="914400"/>
          </a:xfrm>
          <a:prstGeom prst="rect">
            <a:avLst/>
          </a:prstGeom>
        </p:spPr>
      </p:pic>
      <p:sp>
        <p:nvSpPr>
          <p:cNvPr id="15" name="TextBox 14">
            <a:extLst>
              <a:ext uri="{FF2B5EF4-FFF2-40B4-BE49-F238E27FC236}">
                <a16:creationId xmlns:a16="http://schemas.microsoft.com/office/drawing/2014/main" id="{8E35B0DC-36D3-80BE-063F-AD860DD2379A}"/>
              </a:ext>
            </a:extLst>
          </p:cNvPr>
          <p:cNvSpPr txBox="1"/>
          <p:nvPr/>
        </p:nvSpPr>
        <p:spPr>
          <a:xfrm>
            <a:off x="2572369" y="1307685"/>
            <a:ext cx="8325267" cy="1210588"/>
          </a:xfrm>
          <a:prstGeom prst="rect">
            <a:avLst/>
          </a:prstGeom>
          <a:noFill/>
        </p:spPr>
        <p:txBody>
          <a:bodyPr wrap="square" rtlCol="0">
            <a:spAutoFit/>
          </a:bodyPr>
          <a:lstStyle/>
          <a:p>
            <a:r>
              <a:rPr lang="en-US" altLang="en-US" b="1" dirty="0">
                <a:latin typeface="Source Sans Pro" panose="020B0503030403020204" pitchFamily="34" charset="0"/>
                <a:ea typeface="Source Sans Pro" panose="020B0503030403020204" pitchFamily="34" charset="0"/>
              </a:rPr>
              <a:t>Restrict Eligibility </a:t>
            </a:r>
            <a:endParaRPr kumimoji="0" lang="en-US" altLang="en-US" sz="1800"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endParaRPr>
          </a:p>
          <a:p>
            <a:pPr marL="285750" indent="-285750">
              <a:spcAft>
                <a:spcPts val="400"/>
              </a:spcAft>
              <a:buFont typeface="Arial" panose="020B0604020202020204" pitchFamily="34" charset="0"/>
              <a:buChar char="•"/>
            </a:pPr>
            <a:r>
              <a:rPr lang="en-US" altLang="en-US" sz="1600" dirty="0">
                <a:latin typeface="Source Sans Pro" panose="020B0503030403020204" pitchFamily="34" charset="0"/>
                <a:ea typeface="Source Sans Pro" panose="020B0503030403020204" pitchFamily="34" charset="0"/>
              </a:rPr>
              <a:t>Conditions Medicaid eligibility for expansion adults on meeting work requirements</a:t>
            </a:r>
          </a:p>
          <a:p>
            <a:pPr marL="285750" indent="-285750">
              <a:spcAft>
                <a:spcPts val="400"/>
              </a:spcAft>
              <a:buFont typeface="Arial" panose="020B0604020202020204" pitchFamily="34" charset="0"/>
              <a:buChar char="•"/>
            </a:pPr>
            <a:r>
              <a:rPr lang="en-US" sz="1600" dirty="0">
                <a:latin typeface="Source Sans Pro" panose="020B0503030403020204" pitchFamily="34" charset="0"/>
                <a:ea typeface="Source Sans Pro" panose="020B0503030403020204" pitchFamily="34" charset="0"/>
              </a:rPr>
              <a:t>Requires eligibility redeterminations every 6 months for Medicaid expansion adults</a:t>
            </a:r>
          </a:p>
          <a:p>
            <a:pPr marL="285750" indent="-285750">
              <a:spcAft>
                <a:spcPts val="400"/>
              </a:spcAft>
              <a:buFont typeface="Arial" panose="020B0604020202020204" pitchFamily="34" charset="0"/>
              <a:buChar char="•"/>
            </a:pPr>
            <a:r>
              <a:rPr lang="en-US" sz="1600" dirty="0">
                <a:latin typeface="Source Sans Pro" panose="020B0503030403020204" pitchFamily="34" charset="0"/>
                <a:ea typeface="Source Sans Pro" panose="020B0503030403020204" pitchFamily="34" charset="0"/>
              </a:rPr>
              <a:t>Restricts eligibility for certain legal immigrants</a:t>
            </a:r>
          </a:p>
        </p:txBody>
      </p:sp>
      <p:grpSp>
        <p:nvGrpSpPr>
          <p:cNvPr id="6" name="Group 5">
            <a:extLst>
              <a:ext uri="{FF2B5EF4-FFF2-40B4-BE49-F238E27FC236}">
                <a16:creationId xmlns:a16="http://schemas.microsoft.com/office/drawing/2014/main" id="{3DEB60EE-B503-6EDA-33AB-ECF8A8436D6E}"/>
              </a:ext>
            </a:extLst>
          </p:cNvPr>
          <p:cNvGrpSpPr/>
          <p:nvPr/>
        </p:nvGrpSpPr>
        <p:grpSpPr>
          <a:xfrm>
            <a:off x="1130596" y="2649555"/>
            <a:ext cx="9767039" cy="3372396"/>
            <a:chOff x="1130596" y="2476835"/>
            <a:chExt cx="9767039" cy="3372396"/>
          </a:xfrm>
        </p:grpSpPr>
        <p:pic>
          <p:nvPicPr>
            <p:cNvPr id="12" name="Graphic 11" descr="Doctor female with solid fill">
              <a:extLst>
                <a:ext uri="{FF2B5EF4-FFF2-40B4-BE49-F238E27FC236}">
                  <a16:creationId xmlns:a16="http://schemas.microsoft.com/office/drawing/2014/main" id="{1D438F52-DFD3-7C8B-BCE3-D5E3BACC3A21}"/>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1130596" y="4899588"/>
              <a:ext cx="914400" cy="914400"/>
            </a:xfrm>
            <a:prstGeom prst="rect">
              <a:avLst/>
            </a:prstGeom>
          </p:spPr>
        </p:pic>
        <p:pic>
          <p:nvPicPr>
            <p:cNvPr id="10" name="Graphic 9" descr="Hospital outline">
              <a:extLst>
                <a:ext uri="{FF2B5EF4-FFF2-40B4-BE49-F238E27FC236}">
                  <a16:creationId xmlns:a16="http://schemas.microsoft.com/office/drawing/2014/main" id="{495A3ED0-2567-6DFE-43B8-1C3FAC1C409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130596" y="3702837"/>
              <a:ext cx="914400" cy="914400"/>
            </a:xfrm>
            <a:prstGeom prst="rect">
              <a:avLst/>
            </a:prstGeom>
          </p:spPr>
        </p:pic>
        <p:sp>
          <p:nvSpPr>
            <p:cNvPr id="17" name="TextBox 16">
              <a:extLst>
                <a:ext uri="{FF2B5EF4-FFF2-40B4-BE49-F238E27FC236}">
                  <a16:creationId xmlns:a16="http://schemas.microsoft.com/office/drawing/2014/main" id="{AFF3177F-DF16-CBD7-D4C9-00E4899751A5}"/>
                </a:ext>
              </a:extLst>
            </p:cNvPr>
            <p:cNvSpPr txBox="1"/>
            <p:nvPr/>
          </p:nvSpPr>
          <p:spPr>
            <a:xfrm>
              <a:off x="2572367" y="4987457"/>
              <a:ext cx="8325267" cy="861774"/>
            </a:xfrm>
            <a:prstGeom prst="rect">
              <a:avLst/>
            </a:prstGeom>
            <a:noFill/>
          </p:spPr>
          <p:txBody>
            <a:bodyPr wrap="square" rtlCol="0">
              <a:spAutoFit/>
            </a:bodyPr>
            <a:lstStyle/>
            <a:p>
              <a:r>
                <a:rPr lang="en-US" altLang="en-US" b="1" dirty="0">
                  <a:latin typeface="Source Sans Pro" panose="020B0503030403020204" pitchFamily="34" charset="0"/>
                  <a:ea typeface="Source Sans Pro" panose="020B0503030403020204" pitchFamily="34" charset="0"/>
                </a:rPr>
                <a:t>Delay Implementation of Nursing Home Staffing Rule</a:t>
              </a:r>
              <a:endParaRPr kumimoji="0" lang="en-US" altLang="en-US" sz="1800"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endParaRPr>
            </a:p>
            <a:p>
              <a:pPr marL="285750" indent="-285750">
                <a:buFont typeface="Arial" panose="020B0604020202020204" pitchFamily="34" charset="0"/>
                <a:buChar char="•"/>
              </a:pPr>
              <a:r>
                <a:rPr lang="en-US" altLang="en-US" sz="1600" dirty="0">
                  <a:latin typeface="Source Sans Pro" panose="020B0503030403020204" pitchFamily="34" charset="0"/>
                  <a:ea typeface="Source Sans Pro" panose="020B0503030403020204" pitchFamily="34" charset="0"/>
                  <a:cs typeface="Arial" panose="020B0604020202020204" pitchFamily="34" charset="0"/>
                </a:rPr>
                <a:t>Delays until 2034 implementation of a rule requiring LTC facilities to meet minimum staffing levels and providing funding to increase the number of nurses working in nursing homes</a:t>
              </a:r>
              <a:endParaRPr kumimoji="0" lang="en-US" altLang="en-US" sz="1600"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endParaRPr>
            </a:p>
          </p:txBody>
        </p:sp>
        <p:pic>
          <p:nvPicPr>
            <p:cNvPr id="14" name="Graphic 13" descr="Money outline">
              <a:extLst>
                <a:ext uri="{FF2B5EF4-FFF2-40B4-BE49-F238E27FC236}">
                  <a16:creationId xmlns:a16="http://schemas.microsoft.com/office/drawing/2014/main" id="{7800998B-8F5C-E728-ED26-88347782F4FF}"/>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1130596" y="2505299"/>
              <a:ext cx="914400" cy="914400"/>
            </a:xfrm>
            <a:prstGeom prst="rect">
              <a:avLst/>
            </a:prstGeom>
          </p:spPr>
        </p:pic>
        <p:sp>
          <p:nvSpPr>
            <p:cNvPr id="18" name="TextBox 17">
              <a:extLst>
                <a:ext uri="{FF2B5EF4-FFF2-40B4-BE49-F238E27FC236}">
                  <a16:creationId xmlns:a16="http://schemas.microsoft.com/office/drawing/2014/main" id="{6CA97537-E06A-46DB-6471-B1468F27AD12}"/>
                </a:ext>
              </a:extLst>
            </p:cNvPr>
            <p:cNvSpPr txBox="1"/>
            <p:nvPr/>
          </p:nvSpPr>
          <p:spPr>
            <a:xfrm>
              <a:off x="2572367" y="3482929"/>
              <a:ext cx="8325267" cy="1354217"/>
            </a:xfrm>
            <a:prstGeom prst="rect">
              <a:avLst/>
            </a:prstGeom>
            <a:noFill/>
          </p:spPr>
          <p:txBody>
            <a:bodyPr wrap="square" rtlCol="0">
              <a:spAutoFit/>
            </a:bodyPr>
            <a:lstStyle/>
            <a:p>
              <a:r>
                <a:rPr lang="en-US" altLang="en-US" b="1" dirty="0">
                  <a:latin typeface="Source Sans Pro" panose="020B0503030403020204" pitchFamily="34" charset="0"/>
                  <a:ea typeface="Source Sans Pro" panose="020B0503030403020204" pitchFamily="34" charset="0"/>
                </a:rPr>
                <a:t>Limit Provider Taxes and State Directed Payments</a:t>
              </a:r>
            </a:p>
            <a:p>
              <a:pPr marL="285750" indent="-285750">
                <a:buFont typeface="Arial" panose="020B0604020202020204" pitchFamily="34" charset="0"/>
                <a:buChar char="•"/>
              </a:pPr>
              <a:r>
                <a:rPr lang="en-US" altLang="en-US" sz="1600" dirty="0">
                  <a:latin typeface="Source Sans Pro" panose="020B0503030403020204" pitchFamily="34" charset="0"/>
                  <a:ea typeface="Source Sans Pro" panose="020B0503030403020204" pitchFamily="34" charset="0"/>
                </a:rPr>
                <a:t>Prohibits states from establishing new provider taxes or increasing existing tax rates; revises conditions for receiving waivers of certain requirements</a:t>
              </a:r>
            </a:p>
            <a:p>
              <a:pPr marL="285750" indent="-285750">
                <a:buFont typeface="Arial" panose="020B0604020202020204" pitchFamily="34" charset="0"/>
                <a:buChar char="•"/>
              </a:pPr>
              <a:r>
                <a:rPr lang="en-US" altLang="en-US" sz="1600" dirty="0">
                  <a:latin typeface="Source Sans Pro" panose="020B0503030403020204" pitchFamily="34" charset="0"/>
                  <a:ea typeface="Source Sans Pro" panose="020B0503030403020204" pitchFamily="34" charset="0"/>
                </a:rPr>
                <a:t>Caps total payment rate for inpatient hospital and nursing facility services at 100% of Medicare payment rate for expansion states and 110% for non-expansion states</a:t>
              </a:r>
            </a:p>
          </p:txBody>
        </p:sp>
        <p:sp>
          <p:nvSpPr>
            <p:cNvPr id="2" name="TextBox 1">
              <a:extLst>
                <a:ext uri="{FF2B5EF4-FFF2-40B4-BE49-F238E27FC236}">
                  <a16:creationId xmlns:a16="http://schemas.microsoft.com/office/drawing/2014/main" id="{2A0302A7-4DB9-7159-52BA-180C6EED0718}"/>
                </a:ext>
              </a:extLst>
            </p:cNvPr>
            <p:cNvSpPr txBox="1"/>
            <p:nvPr/>
          </p:nvSpPr>
          <p:spPr>
            <a:xfrm>
              <a:off x="2572368" y="2476835"/>
              <a:ext cx="8325267" cy="861774"/>
            </a:xfrm>
            <a:prstGeom prst="rect">
              <a:avLst/>
            </a:prstGeom>
            <a:noFill/>
          </p:spPr>
          <p:txBody>
            <a:bodyPr wrap="square" rtlCol="0">
              <a:spAutoFit/>
            </a:bodyPr>
            <a:lstStyle/>
            <a:p>
              <a:r>
                <a:rPr kumimoji="0" lang="en-US" altLang="en-US" sz="1800"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rPr>
                <a:t>Impose New Cost </a:t>
              </a:r>
              <a:r>
                <a:rPr lang="en-US" altLang="en-US" b="1" dirty="0">
                  <a:latin typeface="Source Sans Pro" panose="020B0503030403020204" pitchFamily="34" charset="0"/>
                  <a:ea typeface="Source Sans Pro" panose="020B0503030403020204" pitchFamily="34" charset="0"/>
                </a:rPr>
                <a:t>Sharing</a:t>
              </a:r>
              <a:endParaRPr kumimoji="0" lang="en-US" altLang="en-US" sz="1800"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endParaRPr>
            </a:p>
            <a:p>
              <a:pPr marL="285750" indent="-285750">
                <a:spcAft>
                  <a:spcPts val="400"/>
                </a:spcAft>
                <a:buFont typeface="Arial" panose="020B0604020202020204" pitchFamily="34" charset="0"/>
                <a:buChar char="•"/>
              </a:pPr>
              <a:r>
                <a:rPr lang="en-US" altLang="en-US" sz="1600" dirty="0">
                  <a:latin typeface="Source Sans Pro" panose="020B0503030403020204" pitchFamily="34" charset="0"/>
                  <a:ea typeface="Source Sans Pro" panose="020B0503030403020204" pitchFamily="34" charset="0"/>
                </a:rPr>
                <a:t>Requires states to impose cost sharing of up to $35 per service on expansion enrollees with income 100-138% FPL</a:t>
              </a:r>
            </a:p>
          </p:txBody>
        </p:sp>
      </p:grpSp>
    </p:spTree>
    <p:extLst>
      <p:ext uri="{BB962C8B-B14F-4D97-AF65-F5344CB8AC3E}">
        <p14:creationId xmlns:p14="http://schemas.microsoft.com/office/powerpoint/2010/main" val="27036873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7F45B3-DF33-E384-0173-3F8FC3039F30}"/>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D32813F1-2C3A-E43F-3F6C-5A05509BD833}"/>
              </a:ext>
            </a:extLst>
          </p:cNvPr>
          <p:cNvSpPr>
            <a:spLocks noGrp="1"/>
          </p:cNvSpPr>
          <p:nvPr>
            <p:ph type="body" sz="quarter" idx="13"/>
          </p:nvPr>
        </p:nvSpPr>
        <p:spPr>
          <a:xfrm>
            <a:off x="627483" y="6079600"/>
            <a:ext cx="8343901" cy="361634"/>
          </a:xfrm>
        </p:spPr>
        <p:txBody>
          <a:bodyPr/>
          <a:lstStyle/>
          <a:p>
            <a:r>
              <a:rPr lang="en-US" dirty="0">
                <a:latin typeface="Source Sans Pro" panose="020B0503030403020204" pitchFamily="34" charset="0"/>
                <a:ea typeface="Source Sans Pro" panose="020B0503030403020204" pitchFamily="34" charset="0"/>
              </a:rPr>
              <a:t>Note: The analysis uses T-MSIS data to estimate the percentage of Medicaid spending that paid for services used by rural enrollees. Those percentages were then applied to national estimated reductions in federal Medicaid spending from KFF's broader analysis of federal Medicaid spending reductions. </a:t>
            </a:r>
          </a:p>
          <a:p>
            <a:r>
              <a:rPr lang="en-US" dirty="0">
                <a:latin typeface="Source Sans Pro" panose="020B0503030403020204" pitchFamily="34" charset="0"/>
                <a:ea typeface="Source Sans Pro" panose="020B0503030403020204" pitchFamily="34" charset="0"/>
              </a:rPr>
              <a:t>Source: </a:t>
            </a:r>
            <a:r>
              <a:rPr lang="en-US" dirty="0">
                <a:latin typeface="Source Sans Pro" panose="020B0503030403020204" pitchFamily="34" charset="0"/>
                <a:ea typeface="Source Sans Pro" panose="020B0503030403020204" pitchFamily="34" charset="0"/>
                <a:hlinkClick r:id="rId2"/>
              </a:rPr>
              <a:t>How Might Federal Medicaid Cuts in the Senate-Passed Reconciliation Bill Affect Rural Areas?</a:t>
            </a:r>
            <a:endParaRPr lang="en-US" dirty="0">
              <a:latin typeface="Source Sans Pro" panose="020B0503030403020204" pitchFamily="34" charset="0"/>
              <a:ea typeface="Source Sans Pro" panose="020B0503030403020204" pitchFamily="34" charset="0"/>
            </a:endParaRPr>
          </a:p>
        </p:txBody>
      </p:sp>
      <p:sp>
        <p:nvSpPr>
          <p:cNvPr id="4" name="Slide Number Placeholder 3">
            <a:extLst>
              <a:ext uri="{FF2B5EF4-FFF2-40B4-BE49-F238E27FC236}">
                <a16:creationId xmlns:a16="http://schemas.microsoft.com/office/drawing/2014/main" id="{9E869353-4335-4F06-CABE-A7B8982A69BB}"/>
              </a:ext>
            </a:extLst>
          </p:cNvPr>
          <p:cNvSpPr>
            <a:spLocks noGrp="1"/>
          </p:cNvSpPr>
          <p:nvPr>
            <p:ph type="sldNum" sz="quarter" idx="16"/>
          </p:nvPr>
        </p:nvSpPr>
        <p:spPr>
          <a:xfrm>
            <a:off x="11867689" y="6212633"/>
            <a:ext cx="208429" cy="228600"/>
          </a:xfrm>
        </p:spPr>
        <p:txBody>
          <a:bodyPr/>
          <a:lstStyle/>
          <a:p>
            <a:fld id="{D16142A5-CEFE-874B-8101-CFF9315223E2}" type="slidenum">
              <a:rPr lang="en-US" smtClean="0">
                <a:latin typeface="Source Sans Pro" panose="020B0503030403020204" pitchFamily="34" charset="0"/>
                <a:ea typeface="Source Sans Pro" panose="020B0503030403020204" pitchFamily="34" charset="0"/>
              </a:rPr>
              <a:pPr/>
              <a:t>5</a:t>
            </a:fld>
            <a:endParaRPr lang="en-US" dirty="0">
              <a:latin typeface="Source Sans Pro" panose="020B0503030403020204" pitchFamily="34" charset="0"/>
              <a:ea typeface="Source Sans Pro" panose="020B0503030403020204" pitchFamily="34" charset="0"/>
            </a:endParaRPr>
          </a:p>
        </p:txBody>
      </p:sp>
      <p:sp>
        <p:nvSpPr>
          <p:cNvPr id="5" name="Title 4">
            <a:extLst>
              <a:ext uri="{FF2B5EF4-FFF2-40B4-BE49-F238E27FC236}">
                <a16:creationId xmlns:a16="http://schemas.microsoft.com/office/drawing/2014/main" id="{CEE39085-9CE3-ACA1-46BE-496E6C2F78DB}"/>
              </a:ext>
            </a:extLst>
          </p:cNvPr>
          <p:cNvSpPr>
            <a:spLocks noGrp="1"/>
          </p:cNvSpPr>
          <p:nvPr>
            <p:ph type="title"/>
          </p:nvPr>
        </p:nvSpPr>
        <p:spPr>
          <a:xfrm>
            <a:off x="627483" y="307133"/>
            <a:ext cx="11049000" cy="914400"/>
          </a:xfrm>
        </p:spPr>
        <p:txBody>
          <a:bodyPr/>
          <a:lstStyle/>
          <a:p>
            <a:r>
              <a:rPr lang="en-US" dirty="0">
                <a:latin typeface="Source Sans Pro" panose="020B0503030403020204" pitchFamily="34" charset="0"/>
                <a:ea typeface="Source Sans Pro" panose="020B0503030403020204" pitchFamily="34" charset="0"/>
              </a:rPr>
              <a:t>Reconciliation package would reduce federal Medicaid spending in rural areas by $137 billion, more than the $50 billion set aside in the rural health fund.  </a:t>
            </a:r>
          </a:p>
        </p:txBody>
      </p:sp>
      <p:pic>
        <p:nvPicPr>
          <p:cNvPr id="7" name="Picture 6">
            <a:extLst>
              <a:ext uri="{FF2B5EF4-FFF2-40B4-BE49-F238E27FC236}">
                <a16:creationId xmlns:a16="http://schemas.microsoft.com/office/drawing/2014/main" id="{48853A15-D1C8-0BFC-3E03-89B3C74B6FE1}"/>
              </a:ext>
            </a:extLst>
          </p:cNvPr>
          <p:cNvPicPr>
            <a:picLocks noChangeAspect="1"/>
          </p:cNvPicPr>
          <p:nvPr/>
        </p:nvPicPr>
        <p:blipFill>
          <a:blip r:embed="rId3"/>
          <a:srcRect t="2995" b="8500"/>
          <a:stretch>
            <a:fillRect/>
          </a:stretch>
        </p:blipFill>
        <p:spPr>
          <a:xfrm>
            <a:off x="1442141" y="1782147"/>
            <a:ext cx="9307718" cy="3871477"/>
          </a:xfrm>
          <a:prstGeom prst="rect">
            <a:avLst/>
          </a:prstGeom>
        </p:spPr>
      </p:pic>
    </p:spTree>
    <p:extLst>
      <p:ext uri="{BB962C8B-B14F-4D97-AF65-F5344CB8AC3E}">
        <p14:creationId xmlns:p14="http://schemas.microsoft.com/office/powerpoint/2010/main" val="3803196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37FFD7-B145-EE7D-A5FD-D52D15AF316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358504-A7EB-8660-735E-D555F5CBF3C2}"/>
              </a:ext>
            </a:extLst>
          </p:cNvPr>
          <p:cNvSpPr>
            <a:spLocks noGrp="1"/>
          </p:cNvSpPr>
          <p:nvPr>
            <p:ph type="title"/>
          </p:nvPr>
        </p:nvSpPr>
        <p:spPr>
          <a:xfrm>
            <a:off x="579543" y="292719"/>
            <a:ext cx="11049000" cy="914400"/>
          </a:xfrm>
        </p:spPr>
        <p:txBody>
          <a:bodyPr>
            <a:normAutofit/>
          </a:bodyPr>
          <a:lstStyle/>
          <a:p>
            <a:r>
              <a:rPr lang="en-US" kern="100" dirty="0">
                <a:solidFill>
                  <a:schemeClr val="tx1"/>
                </a:solidFill>
                <a:latin typeface="+mj-lt"/>
                <a:cs typeface="Times New Roman" panose="02020603050405020304" pitchFamily="18" charset="0"/>
              </a:rPr>
              <a:t>The new law requires states to implement work requirements for the expansion group by January 2027.</a:t>
            </a:r>
            <a:endParaRPr lang="en-US" dirty="0">
              <a:solidFill>
                <a:schemeClr val="tx1"/>
              </a:solidFill>
              <a:latin typeface="+mj-lt"/>
            </a:endParaRPr>
          </a:p>
        </p:txBody>
      </p:sp>
      <p:sp>
        <p:nvSpPr>
          <p:cNvPr id="4" name="Slide Number Placeholder 3">
            <a:extLst>
              <a:ext uri="{FF2B5EF4-FFF2-40B4-BE49-F238E27FC236}">
                <a16:creationId xmlns:a16="http://schemas.microsoft.com/office/drawing/2014/main" id="{E2C20825-FC88-4AA2-6965-85D2516A1B3B}"/>
              </a:ext>
            </a:extLst>
          </p:cNvPr>
          <p:cNvSpPr>
            <a:spLocks noGrp="1"/>
          </p:cNvSpPr>
          <p:nvPr>
            <p:ph type="sldNum" sz="quarter" idx="16"/>
          </p:nvPr>
        </p:nvSpPr>
        <p:spPr/>
        <p:txBody>
          <a:bodyPr/>
          <a:lstStyle/>
          <a:p>
            <a:fld id="{D16142A5-CEFE-874B-8101-CFF9315223E2}" type="slidenum">
              <a:rPr lang="en-US" smtClean="0">
                <a:solidFill>
                  <a:schemeClr val="tx1"/>
                </a:solidFill>
              </a:rPr>
              <a:pPr/>
              <a:t>6</a:t>
            </a:fld>
            <a:endParaRPr lang="en-US" dirty="0">
              <a:solidFill>
                <a:schemeClr val="tx1"/>
              </a:solidFill>
            </a:endParaRPr>
          </a:p>
        </p:txBody>
      </p:sp>
      <p:sp>
        <p:nvSpPr>
          <p:cNvPr id="2" name="Title 2">
            <a:extLst>
              <a:ext uri="{FF2B5EF4-FFF2-40B4-BE49-F238E27FC236}">
                <a16:creationId xmlns:a16="http://schemas.microsoft.com/office/drawing/2014/main" id="{CBDB5698-3425-70C7-E845-1BD13D411588}"/>
              </a:ext>
            </a:extLst>
          </p:cNvPr>
          <p:cNvSpPr txBox="1">
            <a:spLocks/>
          </p:cNvSpPr>
          <p:nvPr/>
        </p:nvSpPr>
        <p:spPr>
          <a:xfrm>
            <a:off x="571500" y="419100"/>
            <a:ext cx="11049000" cy="914400"/>
          </a:xfrm>
          <a:prstGeom prst="rect">
            <a:avLst/>
          </a:prstGeom>
        </p:spPr>
        <p:txBody>
          <a:bodyPr vert="horz" lIns="0" tIns="0" rIns="0" bIns="0" rtlCol="0" anchor="t" anchorCtr="0">
            <a:noAutofit/>
          </a:bodyPr>
          <a:lstStyle>
            <a:lvl1pPr algn="l" defTabSz="914400" rtl="0" eaLnBrk="1" latinLnBrk="0" hangingPunct="1">
              <a:lnSpc>
                <a:spcPct val="100000"/>
              </a:lnSpc>
              <a:spcBef>
                <a:spcPct val="0"/>
              </a:spcBef>
              <a:buNone/>
              <a:defRPr sz="2800" b="1" kern="1200">
                <a:solidFill>
                  <a:srgbClr val="333333"/>
                </a:solidFill>
                <a:latin typeface="Arial" panose="020B0604020202020204" pitchFamily="34" charset="0"/>
                <a:ea typeface="+mj-ea"/>
                <a:cs typeface="Arial" panose="020B0604020202020204" pitchFamily="34" charset="0"/>
              </a:defRPr>
            </a:lvl1pPr>
          </a:lstStyle>
          <a:p>
            <a:endParaRPr lang="en-US" sz="2400" dirty="0"/>
          </a:p>
        </p:txBody>
      </p:sp>
      <p:sp>
        <p:nvSpPr>
          <p:cNvPr id="11" name="TextBox 10">
            <a:extLst>
              <a:ext uri="{FF2B5EF4-FFF2-40B4-BE49-F238E27FC236}">
                <a16:creationId xmlns:a16="http://schemas.microsoft.com/office/drawing/2014/main" id="{A46A0E41-77B5-B844-D6DE-E8B54A3DCE5B}"/>
              </a:ext>
            </a:extLst>
          </p:cNvPr>
          <p:cNvSpPr txBox="1"/>
          <p:nvPr/>
        </p:nvSpPr>
        <p:spPr>
          <a:xfrm>
            <a:off x="579543" y="1207119"/>
            <a:ext cx="10952057" cy="738664"/>
          </a:xfrm>
          <a:prstGeom prst="rect">
            <a:avLst/>
          </a:prstGeom>
          <a:noFill/>
        </p:spPr>
        <p:txBody>
          <a:bodyPr wrap="square" rtlCol="0">
            <a:spAutoFit/>
          </a:bodyPr>
          <a:lstStyle/>
          <a:p>
            <a:r>
              <a:rPr lang="en-US" sz="1400" i="1" dirty="0">
                <a:effectLst/>
                <a:latin typeface="Segoe UI" panose="020B0502040204020203" pitchFamily="34" charset="0"/>
              </a:rPr>
              <a:t>States would be required to condition Medicaid eligibility for individuals ages 19-64 applying for coverage or enrolled through the ACA expansion group on meeting qualifying activities or exemption criteria:</a:t>
            </a:r>
            <a:endParaRPr lang="en-US" sz="1400" i="1" dirty="0">
              <a:effectLst/>
              <a:latin typeface="Arial" panose="020B0604020202020204" pitchFamily="34" charset="0"/>
            </a:endParaRPr>
          </a:p>
          <a:p>
            <a:endParaRPr lang="en-US" sz="1400" i="1" dirty="0"/>
          </a:p>
        </p:txBody>
      </p:sp>
      <p:sp>
        <p:nvSpPr>
          <p:cNvPr id="17" name="Text Placeholder 2">
            <a:extLst>
              <a:ext uri="{FF2B5EF4-FFF2-40B4-BE49-F238E27FC236}">
                <a16:creationId xmlns:a16="http://schemas.microsoft.com/office/drawing/2014/main" id="{87C7A281-08D1-AB32-3936-AEE3D22B50B3}"/>
              </a:ext>
            </a:extLst>
          </p:cNvPr>
          <p:cNvSpPr txBox="1">
            <a:spLocks/>
          </p:cNvSpPr>
          <p:nvPr/>
        </p:nvSpPr>
        <p:spPr>
          <a:xfrm>
            <a:off x="417388" y="6396091"/>
            <a:ext cx="8343901" cy="36163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rgbClr val="333333"/>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t>Source: KFF’s A Closer Look at the Work Requirement Provisions in the 2025 Federal Budget Reconciliation Law</a:t>
            </a:r>
          </a:p>
        </p:txBody>
      </p:sp>
      <p:pic>
        <p:nvPicPr>
          <p:cNvPr id="14" name="Picture 13" descr="A diagram of a health care program&#10;&#10;AI-generated content may be incorrect.">
            <a:extLst>
              <a:ext uri="{FF2B5EF4-FFF2-40B4-BE49-F238E27FC236}">
                <a16:creationId xmlns:a16="http://schemas.microsoft.com/office/drawing/2014/main" id="{E0D15500-078F-43B2-5380-70A9F063BDFF}"/>
              </a:ext>
            </a:extLst>
          </p:cNvPr>
          <p:cNvPicPr>
            <a:picLocks noChangeAspect="1"/>
          </p:cNvPicPr>
          <p:nvPr/>
        </p:nvPicPr>
        <p:blipFill>
          <a:blip r:embed="rId3"/>
          <a:srcRect l="1379" t="15382" r="3089" b="9214"/>
          <a:stretch>
            <a:fillRect/>
          </a:stretch>
        </p:blipFill>
        <p:spPr>
          <a:xfrm>
            <a:off x="660400" y="1699590"/>
            <a:ext cx="10417207" cy="4625009"/>
          </a:xfrm>
          <a:prstGeom prst="rect">
            <a:avLst/>
          </a:prstGeom>
        </p:spPr>
      </p:pic>
    </p:spTree>
    <p:extLst>
      <p:ext uri="{BB962C8B-B14F-4D97-AF65-F5344CB8AC3E}">
        <p14:creationId xmlns:p14="http://schemas.microsoft.com/office/powerpoint/2010/main" val="3403256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4E79CB9-8C20-964C-AB79-E7DD5A603E15}"/>
              </a:ext>
            </a:extLst>
          </p:cNvPr>
          <p:cNvSpPr>
            <a:spLocks noGrp="1"/>
          </p:cNvSpPr>
          <p:nvPr>
            <p:ph type="body" sz="quarter" idx="13"/>
          </p:nvPr>
        </p:nvSpPr>
        <p:spPr/>
        <p:txBody>
          <a:bodyPr/>
          <a:lstStyle/>
          <a:p>
            <a:r>
              <a:rPr lang="en-US" dirty="0"/>
              <a:t>Source: KFF’s A Closer Look at the Work Requirement Provisions in the 2025 Federal Budget Reconciliation Law</a:t>
            </a:r>
          </a:p>
        </p:txBody>
      </p:sp>
      <p:sp>
        <p:nvSpPr>
          <p:cNvPr id="4" name="Slide Number Placeholder 3">
            <a:extLst>
              <a:ext uri="{FF2B5EF4-FFF2-40B4-BE49-F238E27FC236}">
                <a16:creationId xmlns:a16="http://schemas.microsoft.com/office/drawing/2014/main" id="{E9439B4E-24C8-C658-4C65-D0D4EB84262F}"/>
              </a:ext>
            </a:extLst>
          </p:cNvPr>
          <p:cNvSpPr>
            <a:spLocks noGrp="1"/>
          </p:cNvSpPr>
          <p:nvPr>
            <p:ph type="sldNum" sz="quarter" idx="16"/>
          </p:nvPr>
        </p:nvSpPr>
        <p:spPr/>
        <p:txBody>
          <a:bodyPr/>
          <a:lstStyle/>
          <a:p>
            <a:fld id="{D16142A5-CEFE-874B-8101-CFF9315223E2}" type="slidenum">
              <a:rPr lang="en-US" smtClean="0"/>
              <a:pPr/>
              <a:t>7</a:t>
            </a:fld>
            <a:endParaRPr lang="en-US" dirty="0"/>
          </a:p>
        </p:txBody>
      </p:sp>
      <p:sp>
        <p:nvSpPr>
          <p:cNvPr id="5" name="Title 4">
            <a:extLst>
              <a:ext uri="{FF2B5EF4-FFF2-40B4-BE49-F238E27FC236}">
                <a16:creationId xmlns:a16="http://schemas.microsoft.com/office/drawing/2014/main" id="{23487C03-A937-528D-174A-B55764DA4D3C}"/>
              </a:ext>
            </a:extLst>
          </p:cNvPr>
          <p:cNvSpPr>
            <a:spLocks noGrp="1"/>
          </p:cNvSpPr>
          <p:nvPr>
            <p:ph type="title"/>
          </p:nvPr>
        </p:nvSpPr>
        <p:spPr/>
        <p:txBody>
          <a:bodyPr/>
          <a:lstStyle/>
          <a:p>
            <a:r>
              <a:rPr lang="en-US" dirty="0"/>
              <a:t>States will have limited time to develop or change implementation plans, protocols, and systems.</a:t>
            </a:r>
          </a:p>
        </p:txBody>
      </p:sp>
      <p:grpSp>
        <p:nvGrpSpPr>
          <p:cNvPr id="14" name="Group 13">
            <a:extLst>
              <a:ext uri="{FF2B5EF4-FFF2-40B4-BE49-F238E27FC236}">
                <a16:creationId xmlns:a16="http://schemas.microsoft.com/office/drawing/2014/main" id="{CF98CAA6-9736-394D-E98B-618420B16089}"/>
              </a:ext>
            </a:extLst>
          </p:cNvPr>
          <p:cNvGrpSpPr/>
          <p:nvPr/>
        </p:nvGrpSpPr>
        <p:grpSpPr>
          <a:xfrm>
            <a:off x="6016492" y="1639957"/>
            <a:ext cx="159009" cy="3379304"/>
            <a:chOff x="6016492" y="1639957"/>
            <a:chExt cx="159009" cy="3379304"/>
          </a:xfrm>
        </p:grpSpPr>
        <p:cxnSp>
          <p:nvCxnSpPr>
            <p:cNvPr id="8" name="Straight Connector 7">
              <a:extLst>
                <a:ext uri="{FF2B5EF4-FFF2-40B4-BE49-F238E27FC236}">
                  <a16:creationId xmlns:a16="http://schemas.microsoft.com/office/drawing/2014/main" id="{CC344452-3B67-EAA5-AC6D-CAD5506D7952}"/>
                </a:ext>
              </a:extLst>
            </p:cNvPr>
            <p:cNvCxnSpPr>
              <a:cxnSpLocks/>
            </p:cNvCxnSpPr>
            <p:nvPr/>
          </p:nvCxnSpPr>
          <p:spPr>
            <a:xfrm>
              <a:off x="6096000" y="1639957"/>
              <a:ext cx="0" cy="3210339"/>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11" name="Oval 10">
              <a:extLst>
                <a:ext uri="{FF2B5EF4-FFF2-40B4-BE49-F238E27FC236}">
                  <a16:creationId xmlns:a16="http://schemas.microsoft.com/office/drawing/2014/main" id="{34BD5172-EF4C-F731-EBC1-AB0072B1067C}"/>
                </a:ext>
              </a:extLst>
            </p:cNvPr>
            <p:cNvSpPr/>
            <p:nvPr/>
          </p:nvSpPr>
          <p:spPr>
            <a:xfrm>
              <a:off x="6016492" y="2114867"/>
              <a:ext cx="159009" cy="1689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7DE5F1F-53BC-F971-8E95-AA689B02F3BB}"/>
                </a:ext>
              </a:extLst>
            </p:cNvPr>
            <p:cNvSpPr/>
            <p:nvPr/>
          </p:nvSpPr>
          <p:spPr>
            <a:xfrm>
              <a:off x="6016492" y="2505806"/>
              <a:ext cx="159009" cy="1689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07E82639-84BD-DEAE-4789-824FDE3B0857}"/>
                </a:ext>
              </a:extLst>
            </p:cNvPr>
            <p:cNvSpPr/>
            <p:nvPr/>
          </p:nvSpPr>
          <p:spPr>
            <a:xfrm>
              <a:off x="6016492" y="4850296"/>
              <a:ext cx="159009" cy="1689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Oval 9">
            <a:extLst>
              <a:ext uri="{FF2B5EF4-FFF2-40B4-BE49-F238E27FC236}">
                <a16:creationId xmlns:a16="http://schemas.microsoft.com/office/drawing/2014/main" id="{44AE0C9A-2A60-14F4-3C54-C75DE80DD47E}"/>
              </a:ext>
            </a:extLst>
          </p:cNvPr>
          <p:cNvSpPr/>
          <p:nvPr/>
        </p:nvSpPr>
        <p:spPr>
          <a:xfrm>
            <a:off x="6016495" y="1555474"/>
            <a:ext cx="159009" cy="168965"/>
          </a:xfrm>
          <a:prstGeom prst="ellipse">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2DAF35D9-CB7B-61A5-E0E4-6E3B93F4DF81}"/>
              </a:ext>
            </a:extLst>
          </p:cNvPr>
          <p:cNvSpPr/>
          <p:nvPr/>
        </p:nvSpPr>
        <p:spPr>
          <a:xfrm>
            <a:off x="387626" y="1555474"/>
            <a:ext cx="4810508" cy="1396448"/>
          </a:xfrm>
          <a:prstGeom prst="rect">
            <a:avLst/>
          </a:prstGeom>
          <a:no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8CA6E6-D394-B14D-8AC0-6A9C3F927F93}"/>
              </a:ext>
            </a:extLst>
          </p:cNvPr>
          <p:cNvSpPr/>
          <p:nvPr/>
        </p:nvSpPr>
        <p:spPr>
          <a:xfrm>
            <a:off x="380295" y="3215882"/>
            <a:ext cx="4810508" cy="1396448"/>
          </a:xfrm>
          <a:prstGeom prst="rect">
            <a:avLst/>
          </a:prstGeom>
          <a:no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98FF3D45-F807-2F67-B2CE-379901726097}"/>
              </a:ext>
            </a:extLst>
          </p:cNvPr>
          <p:cNvSpPr/>
          <p:nvPr/>
        </p:nvSpPr>
        <p:spPr>
          <a:xfrm>
            <a:off x="6993859" y="1731639"/>
            <a:ext cx="4810508" cy="1671433"/>
          </a:xfrm>
          <a:prstGeom prst="rect">
            <a:avLst/>
          </a:prstGeom>
          <a:no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63587314-A63B-5F27-3E02-B97EFA7C60F3}"/>
              </a:ext>
            </a:extLst>
          </p:cNvPr>
          <p:cNvSpPr/>
          <p:nvPr/>
        </p:nvSpPr>
        <p:spPr>
          <a:xfrm>
            <a:off x="6993859" y="3567063"/>
            <a:ext cx="4810508" cy="1998849"/>
          </a:xfrm>
          <a:prstGeom prst="rect">
            <a:avLst/>
          </a:prstGeom>
          <a:noFill/>
          <a:ln>
            <a:solidFill>
              <a:schemeClr val="bg2">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E1B93C0-75BE-C9A1-6BD0-B07AEDE188D7}"/>
              </a:ext>
            </a:extLst>
          </p:cNvPr>
          <p:cNvSpPr/>
          <p:nvPr/>
        </p:nvSpPr>
        <p:spPr>
          <a:xfrm>
            <a:off x="387626" y="1555474"/>
            <a:ext cx="4810508" cy="84483"/>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4820D6E8-ACB5-1FA1-1AB2-CA6B4D6C8ED3}"/>
              </a:ext>
            </a:extLst>
          </p:cNvPr>
          <p:cNvSpPr/>
          <p:nvPr/>
        </p:nvSpPr>
        <p:spPr>
          <a:xfrm>
            <a:off x="387626" y="3136371"/>
            <a:ext cx="4810508" cy="84483"/>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D230D3-8E6F-3BE3-8B93-9191DA79DDAC}"/>
              </a:ext>
            </a:extLst>
          </p:cNvPr>
          <p:cNvSpPr/>
          <p:nvPr/>
        </p:nvSpPr>
        <p:spPr>
          <a:xfrm>
            <a:off x="7001198" y="1724182"/>
            <a:ext cx="4810508" cy="84483"/>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32666179-055D-210C-EE1B-E64408525BA1}"/>
              </a:ext>
            </a:extLst>
          </p:cNvPr>
          <p:cNvSpPr/>
          <p:nvPr/>
        </p:nvSpPr>
        <p:spPr>
          <a:xfrm>
            <a:off x="6993859" y="3567063"/>
            <a:ext cx="4810508" cy="84483"/>
          </a:xfrm>
          <a:prstGeom prst="rect">
            <a:avLst/>
          </a:prstGeom>
          <a:solidFill>
            <a:schemeClr val="accent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6" name="Straight Connector 25">
            <a:extLst>
              <a:ext uri="{FF2B5EF4-FFF2-40B4-BE49-F238E27FC236}">
                <a16:creationId xmlns:a16="http://schemas.microsoft.com/office/drawing/2014/main" id="{6900F7AF-C597-06AC-950F-540D9B8273D6}"/>
              </a:ext>
            </a:extLst>
          </p:cNvPr>
          <p:cNvCxnSpPr>
            <a:stCxn id="10" idx="2"/>
          </p:cNvCxnSpPr>
          <p:nvPr/>
        </p:nvCxnSpPr>
        <p:spPr>
          <a:xfrm flipH="1">
            <a:off x="5198134" y="1639957"/>
            <a:ext cx="818361"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7E21D37-4CB9-F6B8-5382-2D972B135F1C}"/>
              </a:ext>
            </a:extLst>
          </p:cNvPr>
          <p:cNvCxnSpPr>
            <a:cxnSpLocks/>
            <a:stCxn id="11" idx="6"/>
          </p:cNvCxnSpPr>
          <p:nvPr/>
        </p:nvCxnSpPr>
        <p:spPr>
          <a:xfrm>
            <a:off x="6175501" y="2199350"/>
            <a:ext cx="8256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32" name="Connector: Elbow 31">
            <a:extLst>
              <a:ext uri="{FF2B5EF4-FFF2-40B4-BE49-F238E27FC236}">
                <a16:creationId xmlns:a16="http://schemas.microsoft.com/office/drawing/2014/main" id="{05B18FDA-7285-9C34-D701-A3A5961F5E92}"/>
              </a:ext>
            </a:extLst>
          </p:cNvPr>
          <p:cNvCxnSpPr>
            <a:cxnSpLocks/>
            <a:stCxn id="12" idx="2"/>
            <a:endCxn id="16" idx="3"/>
          </p:cNvCxnSpPr>
          <p:nvPr/>
        </p:nvCxnSpPr>
        <p:spPr>
          <a:xfrm rot="10800000" flipV="1">
            <a:off x="5190804" y="2590288"/>
            <a:ext cx="825689" cy="1323817"/>
          </a:xfrm>
          <a:prstGeom prst="bentConnector3">
            <a:avLst>
              <a:gd name="adj1" fmla="val 50000"/>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44" name="Straight Connector 43">
            <a:extLst>
              <a:ext uri="{FF2B5EF4-FFF2-40B4-BE49-F238E27FC236}">
                <a16:creationId xmlns:a16="http://schemas.microsoft.com/office/drawing/2014/main" id="{7B76459C-E81B-4BED-0A79-D737A976BF71}"/>
              </a:ext>
            </a:extLst>
          </p:cNvPr>
          <p:cNvCxnSpPr>
            <a:cxnSpLocks/>
            <a:stCxn id="13" idx="6"/>
          </p:cNvCxnSpPr>
          <p:nvPr/>
        </p:nvCxnSpPr>
        <p:spPr>
          <a:xfrm>
            <a:off x="6175501" y="4934779"/>
            <a:ext cx="825697" cy="0"/>
          </a:xfrm>
          <a:prstGeom prst="line">
            <a:avLst/>
          </a:prstGeom>
          <a:ln>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C1CFFA6-7A92-905E-D3D7-6228726846E2}"/>
              </a:ext>
            </a:extLst>
          </p:cNvPr>
          <p:cNvSpPr txBox="1"/>
          <p:nvPr/>
        </p:nvSpPr>
        <p:spPr>
          <a:xfrm>
            <a:off x="491997" y="1712084"/>
            <a:ext cx="4389967" cy="923330"/>
          </a:xfrm>
          <a:prstGeom prst="rect">
            <a:avLst/>
          </a:prstGeom>
          <a:noFill/>
        </p:spPr>
        <p:txBody>
          <a:bodyPr wrap="square" rtlCol="0">
            <a:spAutoFit/>
          </a:bodyPr>
          <a:lstStyle/>
          <a:p>
            <a:pPr>
              <a:spcAft>
                <a:spcPts val="600"/>
              </a:spcAft>
            </a:pPr>
            <a:r>
              <a:rPr lang="en-US" sz="1600" dirty="0"/>
              <a:t>6/01/2026</a:t>
            </a:r>
            <a:endParaRPr lang="en-US" sz="1400" dirty="0"/>
          </a:p>
          <a:p>
            <a:pPr>
              <a:spcAft>
                <a:spcPts val="600"/>
              </a:spcAft>
            </a:pPr>
            <a:r>
              <a:rPr lang="en-US" sz="1500" b="1" dirty="0"/>
              <a:t>Secretary of HHS to release interim rule</a:t>
            </a:r>
          </a:p>
          <a:p>
            <a:r>
              <a:rPr lang="en-US" sz="1300" dirty="0"/>
              <a:t>Interim rule on implementing work requirements</a:t>
            </a:r>
          </a:p>
        </p:txBody>
      </p:sp>
      <p:sp>
        <p:nvSpPr>
          <p:cNvPr id="49" name="TextBox 48">
            <a:extLst>
              <a:ext uri="{FF2B5EF4-FFF2-40B4-BE49-F238E27FC236}">
                <a16:creationId xmlns:a16="http://schemas.microsoft.com/office/drawing/2014/main" id="{0A84356E-0AAD-9F43-D245-109E7E48149C}"/>
              </a:ext>
            </a:extLst>
          </p:cNvPr>
          <p:cNvSpPr txBox="1"/>
          <p:nvPr/>
        </p:nvSpPr>
        <p:spPr>
          <a:xfrm>
            <a:off x="491996" y="3384844"/>
            <a:ext cx="4389967" cy="923330"/>
          </a:xfrm>
          <a:prstGeom prst="rect">
            <a:avLst/>
          </a:prstGeom>
          <a:noFill/>
        </p:spPr>
        <p:txBody>
          <a:bodyPr wrap="square" rtlCol="0">
            <a:spAutoFit/>
          </a:bodyPr>
          <a:lstStyle/>
          <a:p>
            <a:pPr>
              <a:spcAft>
                <a:spcPts val="600"/>
              </a:spcAft>
            </a:pPr>
            <a:r>
              <a:rPr lang="en-US" sz="1600" dirty="0"/>
              <a:t>01/01/2027</a:t>
            </a:r>
            <a:endParaRPr lang="en-US" sz="1400" dirty="0"/>
          </a:p>
          <a:p>
            <a:pPr>
              <a:spcAft>
                <a:spcPts val="600"/>
              </a:spcAft>
            </a:pPr>
            <a:r>
              <a:rPr lang="en-US" sz="1500" b="1" dirty="0"/>
              <a:t>Work requirements required to go into effect</a:t>
            </a:r>
          </a:p>
          <a:p>
            <a:r>
              <a:rPr lang="en-US" sz="1300" dirty="0"/>
              <a:t>State option to implement earlier</a:t>
            </a:r>
          </a:p>
        </p:txBody>
      </p:sp>
      <p:sp>
        <p:nvSpPr>
          <p:cNvPr id="50" name="TextBox 49">
            <a:extLst>
              <a:ext uri="{FF2B5EF4-FFF2-40B4-BE49-F238E27FC236}">
                <a16:creationId xmlns:a16="http://schemas.microsoft.com/office/drawing/2014/main" id="{082DA3DE-5CBE-5433-F95C-C26AF904E695}"/>
              </a:ext>
            </a:extLst>
          </p:cNvPr>
          <p:cNvSpPr txBox="1"/>
          <p:nvPr/>
        </p:nvSpPr>
        <p:spPr>
          <a:xfrm>
            <a:off x="7073359" y="1869241"/>
            <a:ext cx="4389967" cy="1354217"/>
          </a:xfrm>
          <a:prstGeom prst="rect">
            <a:avLst/>
          </a:prstGeom>
          <a:noFill/>
        </p:spPr>
        <p:txBody>
          <a:bodyPr wrap="square" rtlCol="0">
            <a:spAutoFit/>
          </a:bodyPr>
          <a:lstStyle/>
          <a:p>
            <a:pPr>
              <a:spcAft>
                <a:spcPts val="600"/>
              </a:spcAft>
            </a:pPr>
            <a:r>
              <a:rPr lang="en-US" sz="1600" dirty="0"/>
              <a:t>9/30/2026</a:t>
            </a:r>
            <a:endParaRPr lang="en-US" sz="1400" dirty="0"/>
          </a:p>
          <a:p>
            <a:pPr>
              <a:spcAft>
                <a:spcPts val="600"/>
              </a:spcAft>
            </a:pPr>
            <a:r>
              <a:rPr lang="en-US" sz="1500" b="1" dirty="0"/>
              <a:t>States required to begin outreach about new work requirements</a:t>
            </a:r>
          </a:p>
          <a:p>
            <a:r>
              <a:rPr lang="en-US" sz="1300" dirty="0"/>
              <a:t>Deadline dependent on timing of first compliance “look back” period</a:t>
            </a:r>
          </a:p>
        </p:txBody>
      </p:sp>
      <p:sp>
        <p:nvSpPr>
          <p:cNvPr id="51" name="TextBox 50">
            <a:extLst>
              <a:ext uri="{FF2B5EF4-FFF2-40B4-BE49-F238E27FC236}">
                <a16:creationId xmlns:a16="http://schemas.microsoft.com/office/drawing/2014/main" id="{A3628E21-E9E6-E97D-0324-983D3B6942C1}"/>
              </a:ext>
            </a:extLst>
          </p:cNvPr>
          <p:cNvSpPr txBox="1"/>
          <p:nvPr/>
        </p:nvSpPr>
        <p:spPr>
          <a:xfrm>
            <a:off x="7073358" y="3815536"/>
            <a:ext cx="4389967" cy="1554272"/>
          </a:xfrm>
          <a:prstGeom prst="rect">
            <a:avLst/>
          </a:prstGeom>
          <a:noFill/>
        </p:spPr>
        <p:txBody>
          <a:bodyPr wrap="square" rtlCol="0">
            <a:spAutoFit/>
          </a:bodyPr>
          <a:lstStyle/>
          <a:p>
            <a:pPr>
              <a:spcAft>
                <a:spcPts val="600"/>
              </a:spcAft>
            </a:pPr>
            <a:r>
              <a:rPr lang="en-US" sz="1600" dirty="0"/>
              <a:t>12/31/2028</a:t>
            </a:r>
            <a:endParaRPr lang="en-US" sz="1400" dirty="0"/>
          </a:p>
          <a:p>
            <a:pPr>
              <a:spcAft>
                <a:spcPts val="600"/>
              </a:spcAft>
            </a:pPr>
            <a:r>
              <a:rPr lang="en-US" sz="1500" b="1" dirty="0"/>
              <a:t>Delayed implementation deadline, at Secretary’s discretion</a:t>
            </a:r>
          </a:p>
          <a:p>
            <a:r>
              <a:rPr lang="en-US" sz="1300" dirty="0"/>
              <a:t>States experiencing challenges implementing work requirements may potentially delay implementation, at the Secretary’s discretion</a:t>
            </a:r>
          </a:p>
        </p:txBody>
      </p:sp>
    </p:spTree>
    <p:extLst>
      <p:ext uri="{BB962C8B-B14F-4D97-AF65-F5344CB8AC3E}">
        <p14:creationId xmlns:p14="http://schemas.microsoft.com/office/powerpoint/2010/main" val="1314962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E20C8C-DAE5-19A3-6686-DD907D1C6A91}"/>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6055868C-4FC4-1D93-44DA-F2028FA2F3AC}"/>
              </a:ext>
            </a:extLst>
          </p:cNvPr>
          <p:cNvSpPr>
            <a:spLocks noGrp="1"/>
          </p:cNvSpPr>
          <p:nvPr>
            <p:ph type="title"/>
          </p:nvPr>
        </p:nvSpPr>
        <p:spPr>
          <a:xfrm>
            <a:off x="487680" y="362633"/>
            <a:ext cx="11049000" cy="914400"/>
          </a:xfrm>
        </p:spPr>
        <p:txBody>
          <a:bodyPr/>
          <a:lstStyle/>
          <a:p>
            <a:r>
              <a:rPr lang="en-US" dirty="0">
                <a:latin typeface="Source Sans Pro" panose="020B0503030403020204" pitchFamily="34" charset="0"/>
                <a:ea typeface="Source Sans Pro" panose="020B0503030403020204" pitchFamily="34" charset="0"/>
              </a:rPr>
              <a:t>Experience in Arkansas and Georgia highlight implementation challenges with work requirements.</a:t>
            </a:r>
          </a:p>
        </p:txBody>
      </p:sp>
      <p:sp>
        <p:nvSpPr>
          <p:cNvPr id="4" name="Slide Number Placeholder 3">
            <a:extLst>
              <a:ext uri="{FF2B5EF4-FFF2-40B4-BE49-F238E27FC236}">
                <a16:creationId xmlns:a16="http://schemas.microsoft.com/office/drawing/2014/main" id="{75EFC308-9DE7-38A1-42B1-066347149B36}"/>
              </a:ext>
            </a:extLst>
          </p:cNvPr>
          <p:cNvSpPr>
            <a:spLocks noGrp="1"/>
          </p:cNvSpPr>
          <p:nvPr>
            <p:ph type="sldNum" sz="quarter" idx="16"/>
          </p:nvPr>
        </p:nvSpPr>
        <p:spPr/>
        <p:txBody>
          <a:bodyPr/>
          <a:lstStyle/>
          <a:p>
            <a:fld id="{D16142A5-CEFE-874B-8101-CFF9315223E2}" type="slidenum">
              <a:rPr lang="en-US" smtClean="0">
                <a:latin typeface="Source Sans Pro" panose="020B0503030403020204" pitchFamily="34" charset="0"/>
                <a:ea typeface="Source Sans Pro" panose="020B0503030403020204" pitchFamily="34" charset="0"/>
              </a:rPr>
              <a:pPr/>
              <a:t>8</a:t>
            </a:fld>
            <a:endParaRPr lang="en-US" dirty="0">
              <a:latin typeface="Source Sans Pro" panose="020B0503030403020204" pitchFamily="34" charset="0"/>
              <a:ea typeface="Source Sans Pro" panose="020B0503030403020204" pitchFamily="34" charset="0"/>
            </a:endParaRPr>
          </a:p>
        </p:txBody>
      </p:sp>
      <p:sp>
        <p:nvSpPr>
          <p:cNvPr id="7" name="Rectangle 3">
            <a:extLst>
              <a:ext uri="{FF2B5EF4-FFF2-40B4-BE49-F238E27FC236}">
                <a16:creationId xmlns:a16="http://schemas.microsoft.com/office/drawing/2014/main" id="{4E75790F-55DB-C92D-FBC8-474987DCAE7D}"/>
              </a:ext>
            </a:extLst>
          </p:cNvPr>
          <p:cNvSpPr>
            <a:spLocks noGrp="1" noChangeArrowheads="1"/>
          </p:cNvSpPr>
          <p:nvPr>
            <p:ph type="body" sz="quarter" idx="10"/>
          </p:nvPr>
        </p:nvSpPr>
        <p:spPr bwMode="auto">
          <a:xfrm>
            <a:off x="0" y="3296437"/>
            <a:ext cx="5819887" cy="32008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anchor="ctr" anchorCtr="0" compatLnSpc="1">
            <a:prstTxWarp prst="textNoShape">
              <a:avLst/>
            </a:prstTxWarp>
            <a:spAutoFit/>
          </a:bodyPr>
          <a:lstStyle/>
          <a:p>
            <a:pPr lvl="1" eaLnBrk="0" fontAlgn="base" hangingPunct="0">
              <a:spcBef>
                <a:spcPct val="0"/>
              </a:spcBef>
              <a:spcAft>
                <a:spcPct val="0"/>
              </a:spcAft>
            </a:pPr>
            <a:r>
              <a:rPr kumimoji="0" lang="en-US" altLang="en-US"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cs typeface="Aptos" panose="020B0004020202020204" pitchFamily="34" charset="0"/>
              </a:rPr>
              <a:t>Enrollee awareness / outreach</a:t>
            </a:r>
            <a:r>
              <a:rPr lang="en-US" altLang="en-US" dirty="0">
                <a:latin typeface="Source Sans Pro" panose="020B0503030403020204" pitchFamily="34" charset="0"/>
                <a:ea typeface="Source Sans Pro" panose="020B0503030403020204" pitchFamily="34" charset="0"/>
                <a:cs typeface="Aptos" panose="020B0004020202020204" pitchFamily="34" charset="0"/>
              </a:rPr>
              <a:t>: complex policies caused “confusion and uncertainty.”</a:t>
            </a:r>
            <a:endParaRPr kumimoji="0" lang="en-US" altLang="en-US" b="0"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cs typeface="Aptos" panose="020B0004020202020204" pitchFamily="34" charset="0"/>
            </a:endParaRPr>
          </a:p>
          <a:p>
            <a:pPr marL="457200" lvl="1" indent="0" eaLnBrk="0" fontAlgn="base" hangingPunct="0">
              <a:spcBef>
                <a:spcPct val="0"/>
              </a:spcBef>
              <a:spcAft>
                <a:spcPct val="0"/>
              </a:spcAft>
              <a:buNone/>
            </a:pPr>
            <a:endParaRPr kumimoji="0" lang="en-US" altLang="en-US" b="0"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cs typeface="Aptos" panose="020B0004020202020204" pitchFamily="34" charset="0"/>
            </a:endParaRPr>
          </a:p>
          <a:p>
            <a:pPr lvl="1" eaLnBrk="0" fontAlgn="base" hangingPunct="0">
              <a:spcBef>
                <a:spcPct val="0"/>
              </a:spcBef>
              <a:spcAft>
                <a:spcPct val="0"/>
              </a:spcAft>
            </a:pPr>
            <a:r>
              <a:rPr lang="en-US" altLang="en-US" b="1" dirty="0">
                <a:latin typeface="Source Sans Pro" panose="020B0503030403020204" pitchFamily="34" charset="0"/>
                <a:ea typeface="Source Sans Pro" panose="020B0503030403020204" pitchFamily="34" charset="0"/>
                <a:cs typeface="Aptos" panose="020B0004020202020204" pitchFamily="34" charset="0"/>
              </a:rPr>
              <a:t>Exemptions: </a:t>
            </a:r>
            <a:r>
              <a:rPr lang="en-US" altLang="en-US" dirty="0">
                <a:latin typeface="Source Sans Pro" panose="020B0503030403020204" pitchFamily="34" charset="0"/>
                <a:ea typeface="Source Sans Pro" panose="020B0503030403020204" pitchFamily="34" charset="0"/>
                <a:cs typeface="Aptos" panose="020B0004020202020204" pitchFamily="34" charset="0"/>
              </a:rPr>
              <a:t>enrollees struggled to access safeguards for people with disabilities and had trouble navigating the process to qualify for exemptions.</a:t>
            </a:r>
          </a:p>
          <a:p>
            <a:pPr marL="457200" lvl="1" indent="0" eaLnBrk="0" fontAlgn="base" hangingPunct="0">
              <a:spcBef>
                <a:spcPct val="0"/>
              </a:spcBef>
              <a:spcAft>
                <a:spcPct val="0"/>
              </a:spcAft>
              <a:buNone/>
            </a:pPr>
            <a:endParaRPr lang="en-US" altLang="en-US" dirty="0">
              <a:latin typeface="Source Sans Pro" panose="020B0503030403020204" pitchFamily="34" charset="0"/>
              <a:ea typeface="Source Sans Pro" panose="020B0503030403020204" pitchFamily="34" charset="0"/>
              <a:cs typeface="Aptos" panose="020B0004020202020204" pitchFamily="34" charset="0"/>
            </a:endParaRPr>
          </a:p>
          <a:p>
            <a:pPr lvl="1" eaLnBrk="0" fontAlgn="base" hangingPunct="0">
              <a:spcBef>
                <a:spcPct val="0"/>
              </a:spcBef>
              <a:spcAft>
                <a:spcPct val="0"/>
              </a:spcAft>
            </a:pPr>
            <a:r>
              <a:rPr kumimoji="0" lang="en-US" altLang="en-US" b="1" i="0" u="none" strike="noStrike" cap="none" normalizeH="0" baseline="0" dirty="0">
                <a:ln>
                  <a:noFill/>
                </a:ln>
                <a:solidFill>
                  <a:schemeClr val="tx1"/>
                </a:solidFill>
                <a:effectLst/>
                <a:latin typeface="Source Sans Pro" panose="020B0503030403020204" pitchFamily="34" charset="0"/>
                <a:ea typeface="Source Sans Pro" panose="020B0503030403020204" pitchFamily="34" charset="0"/>
                <a:cs typeface="Aptos" panose="020B0004020202020204" pitchFamily="34" charset="0"/>
              </a:rPr>
              <a:t>Data </a:t>
            </a:r>
            <a:r>
              <a:rPr lang="en-US" altLang="en-US" b="1" dirty="0">
                <a:latin typeface="Source Sans Pro" panose="020B0503030403020204" pitchFamily="34" charset="0"/>
                <a:ea typeface="Source Sans Pro" panose="020B0503030403020204" pitchFamily="34" charset="0"/>
                <a:cs typeface="Aptos" panose="020B0004020202020204" pitchFamily="34" charset="0"/>
              </a:rPr>
              <a:t>matching: </a:t>
            </a:r>
            <a:r>
              <a:rPr lang="en-US" altLang="en-US" dirty="0">
                <a:latin typeface="Source Sans Pro" panose="020B0503030403020204" pitchFamily="34" charset="0"/>
                <a:ea typeface="Source Sans Pro" panose="020B0503030403020204" pitchFamily="34" charset="0"/>
                <a:cs typeface="Aptos" panose="020B0004020202020204" pitchFamily="34" charset="0"/>
              </a:rPr>
              <a:t>about 2/3 of enrollees successfully data matched and exempted from reporting. Among those who had to actively report, about 70% did not obtain an exemption or report compliance, resulting in over 18,000 people losing coverage. </a:t>
            </a:r>
          </a:p>
          <a:p>
            <a:pPr lvl="1" eaLnBrk="0" fontAlgn="base" hangingPunct="0">
              <a:spcBef>
                <a:spcPct val="0"/>
              </a:spcBef>
              <a:spcAft>
                <a:spcPct val="0"/>
              </a:spcAft>
            </a:pPr>
            <a:endParaRPr lang="en-US" altLang="en-US" dirty="0">
              <a:latin typeface="Source Sans Pro" panose="020B0503030403020204" pitchFamily="34" charset="0"/>
              <a:ea typeface="Source Sans Pro" panose="020B0503030403020204" pitchFamily="34" charset="0"/>
              <a:cs typeface="Aptos" panose="020B0004020202020204" pitchFamily="34" charset="0"/>
            </a:endParaRPr>
          </a:p>
        </p:txBody>
      </p:sp>
      <p:sp>
        <p:nvSpPr>
          <p:cNvPr id="8" name="Rectangle 3">
            <a:extLst>
              <a:ext uri="{FF2B5EF4-FFF2-40B4-BE49-F238E27FC236}">
                <a16:creationId xmlns:a16="http://schemas.microsoft.com/office/drawing/2014/main" id="{200811AE-BFE7-400C-4976-914F181A4A20}"/>
              </a:ext>
            </a:extLst>
          </p:cNvPr>
          <p:cNvSpPr txBox="1">
            <a:spLocks noChangeArrowheads="1"/>
          </p:cNvSpPr>
          <p:nvPr/>
        </p:nvSpPr>
        <p:spPr bwMode="auto">
          <a:xfrm>
            <a:off x="5959263" y="3419548"/>
            <a:ext cx="5856245" cy="246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0" rIns="91440" bIns="0" numCol="1" rtlCol="0" anchor="ctr" anchorCtr="0" compatLnSpc="1">
            <a:prstTxWarp prst="textNoShape">
              <a:avLst/>
            </a:prstTxWarp>
            <a:spAutoFit/>
          </a:bodyPr>
          <a:lstStyle>
            <a:lvl1pPr marL="0" indent="0" algn="l" defTabSz="914400" rtl="0" eaLnBrk="1" latinLnBrk="0" hangingPunct="1">
              <a:lnSpc>
                <a:spcPct val="100000"/>
              </a:lnSpc>
              <a:spcBef>
                <a:spcPts val="1000"/>
              </a:spcBef>
              <a:buFont typeface="Arial" panose="020B0604020202020204" pitchFamily="34" charset="0"/>
              <a:buNone/>
              <a:defRPr sz="1600" kern="1200">
                <a:solidFill>
                  <a:srgbClr val="333333"/>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16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eaLnBrk="0" fontAlgn="base" hangingPunct="0">
              <a:spcBef>
                <a:spcPct val="0"/>
              </a:spcBef>
              <a:spcAft>
                <a:spcPct val="0"/>
              </a:spcAft>
            </a:pPr>
            <a:r>
              <a:rPr lang="en-US" altLang="en-US" b="1" dirty="0">
                <a:latin typeface="Source Sans Pro" panose="020B0503030403020204" pitchFamily="34" charset="0"/>
                <a:ea typeface="Source Sans Pro" panose="020B0503030403020204" pitchFamily="34" charset="0"/>
                <a:cs typeface="Aptos" panose="020B0004020202020204" pitchFamily="34" charset="0"/>
              </a:rPr>
              <a:t>Verification at application: </a:t>
            </a:r>
            <a:r>
              <a:rPr lang="en-US" altLang="en-US" dirty="0">
                <a:latin typeface="Source Sans Pro" panose="020B0503030403020204" pitchFamily="34" charset="0"/>
                <a:ea typeface="Source Sans Pro" panose="020B0503030403020204" pitchFamily="34" charset="0"/>
                <a:cs typeface="Aptos" panose="020B0004020202020204" pitchFamily="34" charset="0"/>
              </a:rPr>
              <a:t>since launch of “Pathways” program, GA has only enrolled 8,600 individuals—far short of the state’s own estimated enrollment of 25,000 adults in the first year and 64,000 over 5 years.</a:t>
            </a:r>
          </a:p>
          <a:p>
            <a:pPr lvl="1" eaLnBrk="0" fontAlgn="base" hangingPunct="0">
              <a:spcBef>
                <a:spcPct val="0"/>
              </a:spcBef>
              <a:spcAft>
                <a:spcPct val="0"/>
              </a:spcAft>
            </a:pPr>
            <a:endParaRPr lang="en-US" altLang="en-US" dirty="0">
              <a:latin typeface="Source Sans Pro" panose="020B0503030403020204" pitchFamily="34" charset="0"/>
              <a:ea typeface="Source Sans Pro" panose="020B0503030403020204" pitchFamily="34" charset="0"/>
              <a:cs typeface="Aptos" panose="020B0004020202020204" pitchFamily="34" charset="0"/>
            </a:endParaRPr>
          </a:p>
          <a:p>
            <a:pPr lvl="1" eaLnBrk="0" fontAlgn="base" hangingPunct="0">
              <a:spcBef>
                <a:spcPct val="0"/>
              </a:spcBef>
              <a:spcAft>
                <a:spcPct val="0"/>
              </a:spcAft>
            </a:pPr>
            <a:r>
              <a:rPr lang="en-US" altLang="en-US" b="1" dirty="0">
                <a:latin typeface="Source Sans Pro" panose="020B0503030403020204" pitchFamily="34" charset="0"/>
                <a:ea typeface="Source Sans Pro" panose="020B0503030403020204" pitchFamily="34" charset="0"/>
                <a:cs typeface="Aptos" panose="020B0004020202020204" pitchFamily="34" charset="0"/>
              </a:rPr>
              <a:t>Administrative costs: </a:t>
            </a:r>
            <a:r>
              <a:rPr lang="en-US" altLang="en-US" dirty="0">
                <a:latin typeface="Source Sans Pro" panose="020B0503030403020204" pitchFamily="34" charset="0"/>
                <a:ea typeface="Source Sans Pro" panose="020B0503030403020204" pitchFamily="34" charset="0"/>
                <a:cs typeface="Aptos" panose="020B0004020202020204" pitchFamily="34" charset="0"/>
              </a:rPr>
              <a:t>recent investigative reporting found “Pathways” program has cost the federal and state government more than $86 million (as of the end of 2024), with three-quarters spent on consulting fees.</a:t>
            </a:r>
          </a:p>
          <a:p>
            <a:pPr lvl="1" eaLnBrk="0" fontAlgn="base" hangingPunct="0">
              <a:spcBef>
                <a:spcPct val="0"/>
              </a:spcBef>
              <a:spcAft>
                <a:spcPct val="0"/>
              </a:spcAft>
            </a:pPr>
            <a:endParaRPr lang="en-US" altLang="en-US" dirty="0">
              <a:latin typeface="Source Sans Pro" panose="020B0503030403020204" pitchFamily="34" charset="0"/>
              <a:ea typeface="Source Sans Pro" panose="020B0503030403020204" pitchFamily="34" charset="0"/>
              <a:cs typeface="Aptos" panose="020B0004020202020204" pitchFamily="34" charset="0"/>
            </a:endParaRPr>
          </a:p>
        </p:txBody>
      </p:sp>
      <p:pic>
        <p:nvPicPr>
          <p:cNvPr id="10" name="Picture 9">
            <a:extLst>
              <a:ext uri="{FF2B5EF4-FFF2-40B4-BE49-F238E27FC236}">
                <a16:creationId xmlns:a16="http://schemas.microsoft.com/office/drawing/2014/main" id="{67856028-775C-D09C-30EA-CDAF954D61B8}"/>
              </a:ext>
            </a:extLst>
          </p:cNvPr>
          <p:cNvPicPr>
            <a:picLocks noChangeAspect="1"/>
          </p:cNvPicPr>
          <p:nvPr/>
        </p:nvPicPr>
        <p:blipFill>
          <a:blip r:embed="rId3"/>
          <a:srcRect r="6061" b="7018"/>
          <a:stretch>
            <a:fillRect/>
          </a:stretch>
        </p:blipFill>
        <p:spPr>
          <a:xfrm>
            <a:off x="7855457" y="1277033"/>
            <a:ext cx="1938783" cy="2019404"/>
          </a:xfrm>
          <a:prstGeom prst="rect">
            <a:avLst/>
          </a:prstGeom>
        </p:spPr>
      </p:pic>
      <p:pic>
        <p:nvPicPr>
          <p:cNvPr id="12" name="Picture 11">
            <a:extLst>
              <a:ext uri="{FF2B5EF4-FFF2-40B4-BE49-F238E27FC236}">
                <a16:creationId xmlns:a16="http://schemas.microsoft.com/office/drawing/2014/main" id="{5B1FA8E6-5245-EC0F-8B5C-46BE114F4075}"/>
              </a:ext>
            </a:extLst>
          </p:cNvPr>
          <p:cNvPicPr>
            <a:picLocks noChangeAspect="1"/>
          </p:cNvPicPr>
          <p:nvPr/>
        </p:nvPicPr>
        <p:blipFill>
          <a:blip r:embed="rId4"/>
          <a:stretch>
            <a:fillRect/>
          </a:stretch>
        </p:blipFill>
        <p:spPr>
          <a:xfrm>
            <a:off x="1858964" y="1380853"/>
            <a:ext cx="2101958" cy="1866996"/>
          </a:xfrm>
          <a:prstGeom prst="rect">
            <a:avLst/>
          </a:prstGeom>
        </p:spPr>
      </p:pic>
      <p:sp>
        <p:nvSpPr>
          <p:cNvPr id="13" name="TextBox 12">
            <a:extLst>
              <a:ext uri="{FF2B5EF4-FFF2-40B4-BE49-F238E27FC236}">
                <a16:creationId xmlns:a16="http://schemas.microsoft.com/office/drawing/2014/main" id="{6FFE9121-F918-0CDF-F079-99930A015C4D}"/>
              </a:ext>
            </a:extLst>
          </p:cNvPr>
          <p:cNvSpPr txBox="1"/>
          <p:nvPr/>
        </p:nvSpPr>
        <p:spPr>
          <a:xfrm>
            <a:off x="2614668" y="2153979"/>
            <a:ext cx="590550" cy="369332"/>
          </a:xfrm>
          <a:prstGeom prst="rect">
            <a:avLst/>
          </a:prstGeom>
          <a:noFill/>
        </p:spPr>
        <p:txBody>
          <a:bodyPr wrap="square" rtlCol="0">
            <a:spAutoFit/>
          </a:bodyPr>
          <a:lstStyle/>
          <a:p>
            <a:r>
              <a:rPr lang="en-US" dirty="0">
                <a:solidFill>
                  <a:schemeClr val="bg1"/>
                </a:solidFill>
                <a:latin typeface="Source Sans Pro" panose="020B0503030403020204" pitchFamily="34" charset="0"/>
                <a:ea typeface="Source Sans Pro" panose="020B0503030403020204" pitchFamily="34" charset="0"/>
              </a:rPr>
              <a:t>AR</a:t>
            </a:r>
          </a:p>
        </p:txBody>
      </p:sp>
      <p:sp>
        <p:nvSpPr>
          <p:cNvPr id="14" name="TextBox 13">
            <a:extLst>
              <a:ext uri="{FF2B5EF4-FFF2-40B4-BE49-F238E27FC236}">
                <a16:creationId xmlns:a16="http://schemas.microsoft.com/office/drawing/2014/main" id="{3D55C018-E18E-A6D7-6533-FC12B0025D09}"/>
              </a:ext>
            </a:extLst>
          </p:cNvPr>
          <p:cNvSpPr txBox="1"/>
          <p:nvPr/>
        </p:nvSpPr>
        <p:spPr>
          <a:xfrm>
            <a:off x="8592110" y="2153979"/>
            <a:ext cx="590550" cy="369332"/>
          </a:xfrm>
          <a:prstGeom prst="rect">
            <a:avLst/>
          </a:prstGeom>
          <a:noFill/>
        </p:spPr>
        <p:txBody>
          <a:bodyPr wrap="square" rtlCol="0">
            <a:spAutoFit/>
          </a:bodyPr>
          <a:lstStyle/>
          <a:p>
            <a:r>
              <a:rPr lang="en-US" dirty="0">
                <a:solidFill>
                  <a:schemeClr val="bg1"/>
                </a:solidFill>
                <a:latin typeface="Source Sans Pro" panose="020B0503030403020204" pitchFamily="34" charset="0"/>
                <a:ea typeface="Source Sans Pro" panose="020B0503030403020204" pitchFamily="34" charset="0"/>
              </a:rPr>
              <a:t>GA</a:t>
            </a:r>
          </a:p>
        </p:txBody>
      </p:sp>
      <p:sp>
        <p:nvSpPr>
          <p:cNvPr id="2" name="Text Placeholder 2">
            <a:extLst>
              <a:ext uri="{FF2B5EF4-FFF2-40B4-BE49-F238E27FC236}">
                <a16:creationId xmlns:a16="http://schemas.microsoft.com/office/drawing/2014/main" id="{556FCCCF-B50D-E7BA-ADFC-1E4E67597AC0}"/>
              </a:ext>
            </a:extLst>
          </p:cNvPr>
          <p:cNvSpPr txBox="1">
            <a:spLocks/>
          </p:cNvSpPr>
          <p:nvPr/>
        </p:nvSpPr>
        <p:spPr>
          <a:xfrm>
            <a:off x="389108" y="6372383"/>
            <a:ext cx="8343901" cy="361634"/>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1800" kern="1200">
                <a:solidFill>
                  <a:srgbClr val="333333"/>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200" dirty="0">
                <a:latin typeface="Source Sans Pro" panose="020B0503030403020204" pitchFamily="34" charset="0"/>
                <a:ea typeface="Source Sans Pro" panose="020B0503030403020204" pitchFamily="34" charset="0"/>
              </a:rPr>
              <a:t>Source: KFF’s </a:t>
            </a:r>
            <a:r>
              <a:rPr lang="en-US" sz="1200" dirty="0">
                <a:latin typeface="Source Sans Pro" panose="020B0503030403020204" pitchFamily="34" charset="0"/>
                <a:ea typeface="Source Sans Pro" panose="020B0503030403020204" pitchFamily="34" charset="0"/>
                <a:hlinkClick r:id="rId5"/>
              </a:rPr>
              <a:t>A Closer Look at the Work Requirement Provisions in the “Big Beautiful Bill”</a:t>
            </a:r>
            <a:r>
              <a:rPr lang="en-US" sz="1200" dirty="0">
                <a:latin typeface="Source Sans Pro" panose="020B0503030403020204" pitchFamily="34" charset="0"/>
                <a:ea typeface="Source Sans Pro" panose="020B0503030403020204" pitchFamily="34" charset="0"/>
              </a:rPr>
              <a:t> and KFF’s </a:t>
            </a:r>
            <a:r>
              <a:rPr lang="en-US" sz="1200" dirty="0">
                <a:latin typeface="Source Sans Pro" panose="020B0503030403020204" pitchFamily="34" charset="0"/>
                <a:ea typeface="Source Sans Pro" panose="020B0503030403020204" pitchFamily="34" charset="0"/>
                <a:hlinkClick r:id="rId6"/>
              </a:rPr>
              <a:t>Implementing Work Requirements on a National Scale: What We Know from State Waiver Experience  </a:t>
            </a:r>
            <a:endParaRPr lang="en-US" sz="1200" dirty="0">
              <a:latin typeface="Source Sans Pro" panose="020B0503030403020204" pitchFamily="34" charset="0"/>
              <a:ea typeface="Source Sans Pro" panose="020B0503030403020204" pitchFamily="34" charset="0"/>
            </a:endParaRPr>
          </a:p>
        </p:txBody>
      </p:sp>
    </p:spTree>
    <p:extLst>
      <p:ext uri="{BB962C8B-B14F-4D97-AF65-F5344CB8AC3E}">
        <p14:creationId xmlns:p14="http://schemas.microsoft.com/office/powerpoint/2010/main" val="3325544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F22A3A-98A6-6CC4-5C8F-8404B5F108E1}"/>
              </a:ext>
            </a:extLst>
          </p:cNvPr>
          <p:cNvSpPr>
            <a:spLocks noGrp="1"/>
          </p:cNvSpPr>
          <p:nvPr>
            <p:ph type="title"/>
          </p:nvPr>
        </p:nvSpPr>
        <p:spPr/>
        <p:txBody>
          <a:bodyPr/>
          <a:lstStyle/>
          <a:p>
            <a:r>
              <a:rPr lang="en-US" sz="3200" dirty="0">
                <a:latin typeface="Source Sans Pro" panose="020B0503030403020204" pitchFamily="34" charset="0"/>
                <a:ea typeface="Source Sans Pro" panose="020B0503030403020204" pitchFamily="34" charset="0"/>
              </a:rPr>
              <a:t>When do the new changes take effect and what to watch for?</a:t>
            </a:r>
          </a:p>
        </p:txBody>
      </p:sp>
      <p:sp>
        <p:nvSpPr>
          <p:cNvPr id="4" name="Slide Number Placeholder 3">
            <a:extLst>
              <a:ext uri="{FF2B5EF4-FFF2-40B4-BE49-F238E27FC236}">
                <a16:creationId xmlns:a16="http://schemas.microsoft.com/office/drawing/2014/main" id="{8CFDA1AA-D22B-0F39-E299-22578784BEF0}"/>
              </a:ext>
            </a:extLst>
          </p:cNvPr>
          <p:cNvSpPr>
            <a:spLocks noGrp="1"/>
          </p:cNvSpPr>
          <p:nvPr>
            <p:ph type="sldNum" sz="quarter" idx="16"/>
          </p:nvPr>
        </p:nvSpPr>
        <p:spPr/>
        <p:txBody>
          <a:bodyPr/>
          <a:lstStyle/>
          <a:p>
            <a:fld id="{D16142A5-CEFE-874B-8101-CFF9315223E2}" type="slidenum">
              <a:rPr lang="en-US" smtClean="0"/>
              <a:pPr/>
              <a:t>9</a:t>
            </a:fld>
            <a:endParaRPr lang="en-US" dirty="0"/>
          </a:p>
        </p:txBody>
      </p:sp>
      <p:sp>
        <p:nvSpPr>
          <p:cNvPr id="6" name="Text Placeholder 5">
            <a:extLst>
              <a:ext uri="{FF2B5EF4-FFF2-40B4-BE49-F238E27FC236}">
                <a16:creationId xmlns:a16="http://schemas.microsoft.com/office/drawing/2014/main" id="{E5953A83-2074-5F62-0FB2-A9E1D19C96B8}"/>
              </a:ext>
            </a:extLst>
          </p:cNvPr>
          <p:cNvSpPr>
            <a:spLocks noGrp="1"/>
          </p:cNvSpPr>
          <p:nvPr>
            <p:ph type="body" sz="quarter" idx="10"/>
          </p:nvPr>
        </p:nvSpPr>
        <p:spPr>
          <a:xfrm>
            <a:off x="571500" y="1528136"/>
            <a:ext cx="11049000" cy="4307304"/>
          </a:xfrm>
        </p:spPr>
        <p:txBody>
          <a:bodyPr/>
          <a:lstStyle/>
          <a:p>
            <a:r>
              <a:rPr lang="en-US" sz="1800" dirty="0">
                <a:latin typeface="Source Sans Pro" panose="020B0503030403020204" pitchFamily="34" charset="0"/>
                <a:ea typeface="Source Sans Pro" panose="020B0503030403020204" pitchFamily="34" charset="0"/>
              </a:rPr>
              <a:t>Fall 2025		States submit applications for rural health funds</a:t>
            </a:r>
          </a:p>
          <a:p>
            <a:r>
              <a:rPr lang="en-US" sz="1800" dirty="0">
                <a:latin typeface="Source Sans Pro" panose="020B0503030403020204" pitchFamily="34" charset="0"/>
                <a:ea typeface="Source Sans Pro" panose="020B0503030403020204" pitchFamily="34" charset="0"/>
              </a:rPr>
              <a:t>January 2026	Expiration of enhanced premium tax credits</a:t>
            </a:r>
          </a:p>
          <a:p>
            <a:r>
              <a:rPr lang="en-US" sz="1800" dirty="0">
                <a:latin typeface="Source Sans Pro" panose="020B0503030403020204" pitchFamily="34" charset="0"/>
                <a:ea typeface="Source Sans Pro" panose="020B0503030403020204" pitchFamily="34" charset="0"/>
              </a:rPr>
              <a:t>		Other ACA marketplace changes take effect, including new limits on coverage for immigrants</a:t>
            </a:r>
          </a:p>
          <a:p>
            <a:r>
              <a:rPr lang="en-US" sz="1800" dirty="0">
                <a:latin typeface="Source Sans Pro" panose="020B0503030403020204" pitchFamily="34" charset="0"/>
                <a:ea typeface="Source Sans Pro" panose="020B0503030403020204" pitchFamily="34" charset="0"/>
              </a:rPr>
              <a:t>October 2026	Reduced Medicaid FMAP for emergency Medicaid for immigrants</a:t>
            </a:r>
          </a:p>
          <a:p>
            <a:r>
              <a:rPr lang="en-US" sz="1800" dirty="0">
                <a:latin typeface="Source Sans Pro" panose="020B0503030403020204" pitchFamily="34" charset="0"/>
                <a:ea typeface="Source Sans Pro" panose="020B0503030403020204" pitchFamily="34" charset="0"/>
              </a:rPr>
              <a:t>		Restrictions on immigrant eligibility for Medicaid</a:t>
            </a:r>
          </a:p>
          <a:p>
            <a:r>
              <a:rPr lang="en-US" sz="1800" dirty="0">
                <a:latin typeface="Source Sans Pro" panose="020B0503030403020204" pitchFamily="34" charset="0"/>
                <a:ea typeface="Source Sans Pro" panose="020B0503030403020204" pitchFamily="34" charset="0"/>
              </a:rPr>
              <a:t>December 2026	More frequent renewals for Medicaid expansion enrollees</a:t>
            </a:r>
          </a:p>
          <a:p>
            <a:r>
              <a:rPr lang="en-US" sz="1800" dirty="0">
                <a:latin typeface="Source Sans Pro" panose="020B0503030403020204" pitchFamily="34" charset="0"/>
                <a:ea typeface="Source Sans Pro" panose="020B0503030403020204" pitchFamily="34" charset="0"/>
              </a:rPr>
              <a:t>January 2027	Medicaid work requirements for expansion enrollees</a:t>
            </a:r>
          </a:p>
          <a:p>
            <a:r>
              <a:rPr lang="en-US" sz="1800" dirty="0">
                <a:latin typeface="Source Sans Pro" panose="020B0503030403020204" pitchFamily="34" charset="0"/>
                <a:ea typeface="Source Sans Pro" panose="020B0503030403020204" pitchFamily="34" charset="0"/>
              </a:rPr>
              <a:t>		New restrictions on ACA coverage for legal immigrants</a:t>
            </a:r>
          </a:p>
          <a:p>
            <a:r>
              <a:rPr lang="en-US" sz="1800" dirty="0">
                <a:latin typeface="Source Sans Pro" panose="020B0503030403020204" pitchFamily="34" charset="0"/>
                <a:ea typeface="Source Sans Pro" panose="020B0503030403020204" pitchFamily="34" charset="0"/>
              </a:rPr>
              <a:t>October 2027	Reductions in existing provider taxes start to phase in for Medicaid expansion states</a:t>
            </a:r>
          </a:p>
          <a:p>
            <a:r>
              <a:rPr lang="en-US" sz="1800" dirty="0">
                <a:latin typeface="Source Sans Pro" panose="020B0503030403020204" pitchFamily="34" charset="0"/>
                <a:ea typeface="Source Sans Pro" panose="020B0503030403020204" pitchFamily="34" charset="0"/>
              </a:rPr>
              <a:t>January 2028	Reductions in existing state-directed payments start to phase in for Medicaid expansion states</a:t>
            </a:r>
          </a:p>
          <a:p>
            <a:r>
              <a:rPr lang="en-US" sz="1800" dirty="0">
                <a:latin typeface="Source Sans Pro" panose="020B0503030403020204" pitchFamily="34" charset="0"/>
                <a:ea typeface="Source Sans Pro" panose="020B0503030403020204" pitchFamily="34" charset="0"/>
              </a:rPr>
              <a:t>		Cost sharing requirements for Medicaid expansion enrollees with incomes 100% - 138% FPL</a:t>
            </a:r>
          </a:p>
          <a:p>
            <a:r>
              <a:rPr lang="en-US" sz="1800" dirty="0">
                <a:latin typeface="Source Sans Pro" panose="020B0503030403020204" pitchFamily="34" charset="0"/>
                <a:ea typeface="Source Sans Pro" panose="020B0503030403020204" pitchFamily="34" charset="0"/>
              </a:rPr>
              <a:t>		Pre-enrollment verification required for ACA Premium Tax Credits</a:t>
            </a:r>
          </a:p>
        </p:txBody>
      </p:sp>
    </p:spTree>
    <p:extLst>
      <p:ext uri="{BB962C8B-B14F-4D97-AF65-F5344CB8AC3E}">
        <p14:creationId xmlns:p14="http://schemas.microsoft.com/office/powerpoint/2010/main" val="1625971335"/>
      </p:ext>
    </p:extLst>
  </p:cSld>
  <p:clrMapOvr>
    <a:masterClrMapping/>
  </p:clrMapOvr>
</p:sld>
</file>

<file path=ppt/theme/theme1.xml><?xml version="1.0" encoding="utf-8"?>
<a:theme xmlns:a="http://schemas.openxmlformats.org/drawingml/2006/main" name="KFF Branded Template">
  <a:themeElements>
    <a:clrScheme name="KFF Brand Colors">
      <a:dk1>
        <a:srgbClr val="333333"/>
      </a:dk1>
      <a:lt1>
        <a:srgbClr val="FFFFFF"/>
      </a:lt1>
      <a:dk2>
        <a:srgbClr val="000000"/>
      </a:dk2>
      <a:lt2>
        <a:srgbClr val="CCCCCC"/>
      </a:lt2>
      <a:accent1>
        <a:srgbClr val="001E36"/>
      </a:accent1>
      <a:accent2>
        <a:srgbClr val="004B87"/>
      </a:accent2>
      <a:accent3>
        <a:srgbClr val="1A7661"/>
      </a:accent3>
      <a:accent4>
        <a:srgbClr val="00B588"/>
      </a:accent4>
      <a:accent5>
        <a:srgbClr val="93509E"/>
      </a:accent5>
      <a:accent6>
        <a:srgbClr val="A31A23"/>
      </a:accent6>
      <a:hlink>
        <a:srgbClr val="0563C1"/>
      </a:hlink>
      <a:folHlink>
        <a:srgbClr val="9350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40105_KFF_Presentation-Template_Colors" id="{6629783E-8CB1-8740-A90A-E5347DA6CC2C}" vid="{41F82D36-59C5-494D-BFE1-DA34791B0BB8}"/>
    </a:ext>
  </a:extLst>
</a:theme>
</file>

<file path=ppt/theme/theme2.xml><?xml version="1.0" encoding="utf-8"?>
<a:theme xmlns:a="http://schemas.openxmlformats.org/drawingml/2006/main" name="Office Theme 2013 - 2022">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D6A355DE8877F4596B5327960879AE7" ma:contentTypeVersion="10" ma:contentTypeDescription="Create a new document." ma:contentTypeScope="" ma:versionID="e9c4660806cc96db3ee502f7e0748ea2">
  <xsd:schema xmlns:xsd="http://www.w3.org/2001/XMLSchema" xmlns:xs="http://www.w3.org/2001/XMLSchema" xmlns:p="http://schemas.microsoft.com/office/2006/metadata/properties" xmlns:ns2="69c60445-f012-4ccf-a24c-c48134d33fe7" xmlns:ns3="bec16e7b-cf8c-4de2-a50e-61f2288f82d6" targetNamespace="http://schemas.microsoft.com/office/2006/metadata/properties" ma:root="true" ma:fieldsID="ea3758be954d04142a82f2c5adeba7fd" ns2:_="" ns3:_="">
    <xsd:import namespace="69c60445-f012-4ccf-a24c-c48134d33fe7"/>
    <xsd:import namespace="bec16e7b-cf8c-4de2-a50e-61f2288f82d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9c60445-f012-4ccf-a24c-c48134d33f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1198c9dd-0e0a-4d63-a604-d228f6e3293a"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ec16e7b-cf8c-4de2-a50e-61f2288f82d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6776b803-3de8-49ae-b306-af2b5580445a}" ma:internalName="TaxCatchAll" ma:showField="CatchAllData" ma:web="bec16e7b-cf8c-4de2-a50e-61f2288f82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bec16e7b-cf8c-4de2-a50e-61f2288f82d6" xsi:nil="true"/>
    <lcf76f155ced4ddcb4097134ff3c332f xmlns="69c60445-f012-4ccf-a24c-c48134d33fe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39B2087-EA6B-4F37-A85F-A054C766A5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9c60445-f012-4ccf-a24c-c48134d33fe7"/>
    <ds:schemaRef ds:uri="bec16e7b-cf8c-4de2-a50e-61f2288f82d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E4D57F6-A774-4DE5-AD92-7D8470DC7D52}">
  <ds:schemaRefs>
    <ds:schemaRef ds:uri="http://schemas.microsoft.com/office/2006/metadata/properties"/>
    <ds:schemaRef ds:uri="http://schemas.microsoft.com/office/infopath/2007/PartnerControls"/>
    <ds:schemaRef ds:uri="bec16e7b-cf8c-4de2-a50e-61f2288f82d6"/>
    <ds:schemaRef ds:uri="69c60445-f012-4ccf-a24c-c48134d33fe7"/>
  </ds:schemaRefs>
</ds:datastoreItem>
</file>

<file path=customXml/itemProps3.xml><?xml version="1.0" encoding="utf-8"?>
<ds:datastoreItem xmlns:ds="http://schemas.openxmlformats.org/officeDocument/2006/customXml" ds:itemID="{2C440EA2-2F11-4676-9F49-8D4A166CE70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KFF Branded Template</Template>
  <TotalTime>12870</TotalTime>
  <Words>1047</Words>
  <Application>Microsoft Office PowerPoint</Application>
  <PresentationFormat>Widescreen</PresentationFormat>
  <Paragraphs>87</Paragraphs>
  <Slides>10</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Aptos</vt:lpstr>
      <vt:lpstr>Arial</vt:lpstr>
      <vt:lpstr>Calibri</vt:lpstr>
      <vt:lpstr>Segoe UI</vt:lpstr>
      <vt:lpstr>Source Sans Pro</vt:lpstr>
      <vt:lpstr>System Font Regular</vt:lpstr>
      <vt:lpstr>KFF Branded Template</vt:lpstr>
      <vt:lpstr>A Look at Medicaid Changes in the Reconciliation Law</vt:lpstr>
      <vt:lpstr>The reconciliation package would reduce federal Medicaid spending by $1 trillion over 10 years. </vt:lpstr>
      <vt:lpstr>Work requirements are estimated to lead to 5.3 million more uninsured in 2034. </vt:lpstr>
      <vt:lpstr>Some key Medicaid changes in the reconciliation package include: </vt:lpstr>
      <vt:lpstr>Reconciliation package would reduce federal Medicaid spending in rural areas by $137 billion, more than the $50 billion set aside in the rural health fund.  </vt:lpstr>
      <vt:lpstr>The new law requires states to implement work requirements for the expansion group by January 2027.</vt:lpstr>
      <vt:lpstr>States will have limited time to develop or change implementation plans, protocols, and systems.</vt:lpstr>
      <vt:lpstr>Experience in Arkansas and Georgia highlight implementation challenges with work requirements.</vt:lpstr>
      <vt:lpstr>When do the new changes take effect and what to watch for?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Guidelines</dc:title>
  <dc:creator>Khanh Pham</dc:creator>
  <cp:lastModifiedBy>Juliette Manise</cp:lastModifiedBy>
  <cp:revision>37</cp:revision>
  <cp:lastPrinted>2023-11-16T21:20:29Z</cp:lastPrinted>
  <dcterms:created xsi:type="dcterms:W3CDTF">2024-01-23T01:59:22Z</dcterms:created>
  <dcterms:modified xsi:type="dcterms:W3CDTF">2025-09-30T15:25:20Z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0x0101009D6A355DE8877F4596B5327960879AE7</vt:lpwstr>
  </property>
</Properties>
</file>