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2" r:id="rId2"/>
    <p:sldMasterId id="2147483715" r:id="rId3"/>
    <p:sldMasterId id="2147483728" r:id="rId4"/>
  </p:sldMasterIdLst>
  <p:notesMasterIdLst>
    <p:notesMasterId r:id="rId52"/>
  </p:notesMasterIdLst>
  <p:sldIdLst>
    <p:sldId id="258" r:id="rId5"/>
    <p:sldId id="2145726635" r:id="rId6"/>
    <p:sldId id="2145726636" r:id="rId7"/>
    <p:sldId id="2145726712" r:id="rId8"/>
    <p:sldId id="257" r:id="rId9"/>
    <p:sldId id="2147310125" r:id="rId10"/>
    <p:sldId id="260" r:id="rId11"/>
    <p:sldId id="2147310170" r:id="rId12"/>
    <p:sldId id="286" r:id="rId13"/>
    <p:sldId id="2145726574" r:id="rId14"/>
    <p:sldId id="2147310156" r:id="rId15"/>
    <p:sldId id="2147310157" r:id="rId16"/>
    <p:sldId id="2147310148" r:id="rId17"/>
    <p:sldId id="2147310143" r:id="rId18"/>
    <p:sldId id="2147310092" r:id="rId19"/>
    <p:sldId id="2147310144" r:id="rId20"/>
    <p:sldId id="2147310102" r:id="rId21"/>
    <p:sldId id="2147310145" r:id="rId22"/>
    <p:sldId id="2147310105" r:id="rId23"/>
    <p:sldId id="2147310147" r:id="rId24"/>
    <p:sldId id="2147310146" r:id="rId25"/>
    <p:sldId id="2147310168" r:id="rId26"/>
    <p:sldId id="2147310161" r:id="rId27"/>
    <p:sldId id="2147310111" r:id="rId28"/>
    <p:sldId id="287" r:id="rId29"/>
    <p:sldId id="2147310171" r:id="rId30"/>
    <p:sldId id="288" r:id="rId31"/>
    <p:sldId id="290" r:id="rId32"/>
    <p:sldId id="291" r:id="rId33"/>
    <p:sldId id="292" r:id="rId34"/>
    <p:sldId id="293" r:id="rId35"/>
    <p:sldId id="289" r:id="rId36"/>
    <p:sldId id="300" r:id="rId37"/>
    <p:sldId id="299" r:id="rId38"/>
    <p:sldId id="305" r:id="rId39"/>
    <p:sldId id="294" r:id="rId40"/>
    <p:sldId id="302" r:id="rId41"/>
    <p:sldId id="303" r:id="rId42"/>
    <p:sldId id="307" r:id="rId43"/>
    <p:sldId id="306" r:id="rId44"/>
    <p:sldId id="304" r:id="rId45"/>
    <p:sldId id="309" r:id="rId46"/>
    <p:sldId id="308" r:id="rId47"/>
    <p:sldId id="310" r:id="rId48"/>
    <p:sldId id="311" r:id="rId49"/>
    <p:sldId id="295" r:id="rId50"/>
    <p:sldId id="259"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063136-F3A7-012F-70BF-30E843C50024}" name="John Butts" initials="JB" userId="S::jbutts@gsu.edu::e142ff87-5093-4b3a-b0d4-357f25768769" providerId="AD"/>
  <p188:author id="{21563088-595B-0575-4ACF-5E65BD2112DB}" name="Amanda York Phillips Martinez" initials="AM" userId="S::aphillipsmartinez@gsu.edu::cdd3a70c-ce7b-4115-bb93-0f3e3794267e" providerId="AD"/>
  <p188:author id="{B5306DF3-EC36-C150-5670-DECC1A315DA1}" name="Carla Marie Freeman" initials="" userId="S::cfreeman12@gsu.edu::5a63ab97-04a3-48fc-9bc2-7352159500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765"/>
    <a:srgbClr val="C0D844"/>
    <a:srgbClr val="7B7B7B"/>
    <a:srgbClr val="4E8A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4FF431-CDB5-9B4F-A086-891EEE461623}" v="3181" dt="2025-10-15T17:25:29.512"/>
    <p1510:client id="{1CE20940-4CBF-4A8D-BE41-3D3EEEBE33AF}" v="379" dt="2025-10-14T19:13:02.490"/>
    <p1510:client id="{2C54BA0D-2DFE-1772-CA6C-7D89C4F5BB24}" v="17" dt="2025-10-14T19:04:42.608"/>
    <p1510:client id="{825311AB-DA9E-440A-B6F2-6DBCC284949E}" v="2" dt="2025-10-14T19:31:36.761"/>
    <p1510:client id="{9F81E109-2920-79AF-E1D2-91CD5AA6093A}" v="1" dt="2025-10-15T17:33:18.117"/>
    <p1510:client id="{CEA46129-91A8-8DDA-2CBA-A52884DE700B}" v="16" dt="2025-10-15T16:21:45.053"/>
    <p1510:client id="{E51D6EC6-2F4C-E0C5-52E9-504D43C19959}" v="2" dt="2025-10-15T01:38:07.020"/>
    <p1510:client id="{F3F7EDB7-75DA-20FF-031D-DA71D6E75A19}" v="1" dt="2025-10-15T16:25:24.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19A5E6-9667-4D2E-AA18-AA96EE44C2F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17DF050-76A7-4D83-B0B2-134E16843387}">
      <dgm:prSet/>
      <dgm:spPr/>
      <dgm:t>
        <a:bodyPr/>
        <a:lstStyle/>
        <a:p>
          <a:r>
            <a:rPr lang="en-US"/>
            <a:t>Infrastructure</a:t>
          </a:r>
        </a:p>
      </dgm:t>
    </dgm:pt>
    <dgm:pt modelId="{0B679010-6521-44D5-908A-F8F9CCFB9572}" type="parTrans" cxnId="{3A49A6B1-E524-43D3-ADFE-378CBE7CD6BE}">
      <dgm:prSet/>
      <dgm:spPr/>
      <dgm:t>
        <a:bodyPr/>
        <a:lstStyle/>
        <a:p>
          <a:endParaRPr lang="en-US"/>
        </a:p>
      </dgm:t>
    </dgm:pt>
    <dgm:pt modelId="{F93CEE67-B7B2-485B-8587-38E21A8043F7}" type="sibTrans" cxnId="{3A49A6B1-E524-43D3-ADFE-378CBE7CD6BE}">
      <dgm:prSet/>
      <dgm:spPr/>
      <dgm:t>
        <a:bodyPr/>
        <a:lstStyle/>
        <a:p>
          <a:endParaRPr lang="en-US"/>
        </a:p>
      </dgm:t>
    </dgm:pt>
    <dgm:pt modelId="{9A6DD9BA-B7C6-4A29-A160-8FAF66AE707C}">
      <dgm:prSet custT="1"/>
      <dgm:spPr/>
      <dgm:t>
        <a:bodyPr/>
        <a:lstStyle/>
        <a:p>
          <a:pPr>
            <a:lnSpc>
              <a:spcPct val="100000"/>
            </a:lnSpc>
            <a:spcAft>
              <a:spcPts val="1200"/>
            </a:spcAft>
          </a:pPr>
          <a:r>
            <a:rPr lang="en-US" sz="2600">
              <a:solidFill>
                <a:srgbClr val="3A4972"/>
              </a:solidFill>
            </a:rPr>
            <a:t>Save America’s Rural Hospitals Act</a:t>
          </a:r>
        </a:p>
      </dgm:t>
    </dgm:pt>
    <dgm:pt modelId="{2B7A1EA3-3E65-4074-B746-26A850402C8B}" type="parTrans" cxnId="{BF1ADCC0-A72C-4C86-A742-0750FC39F6AB}">
      <dgm:prSet/>
      <dgm:spPr/>
      <dgm:t>
        <a:bodyPr/>
        <a:lstStyle/>
        <a:p>
          <a:endParaRPr lang="en-US"/>
        </a:p>
      </dgm:t>
    </dgm:pt>
    <dgm:pt modelId="{37713270-1DD1-45E0-979C-64DF1B7FA722}" type="sibTrans" cxnId="{BF1ADCC0-A72C-4C86-A742-0750FC39F6AB}">
      <dgm:prSet/>
      <dgm:spPr/>
      <dgm:t>
        <a:bodyPr/>
        <a:lstStyle/>
        <a:p>
          <a:endParaRPr lang="en-US"/>
        </a:p>
      </dgm:t>
    </dgm:pt>
    <dgm:pt modelId="{BADC718B-CDB7-440D-B429-C51C359635A1}">
      <dgm:prSet custT="1"/>
      <dgm:spPr/>
      <dgm:t>
        <a:bodyPr/>
        <a:lstStyle/>
        <a:p>
          <a:pPr>
            <a:lnSpc>
              <a:spcPct val="100000"/>
            </a:lnSpc>
            <a:spcAft>
              <a:spcPts val="1200"/>
            </a:spcAft>
          </a:pPr>
          <a:r>
            <a:rPr lang="en-US" sz="2600">
              <a:solidFill>
                <a:srgbClr val="3A4972"/>
              </a:solidFill>
            </a:rPr>
            <a:t>“Rural Emergency Hospital 2.0”</a:t>
          </a:r>
        </a:p>
      </dgm:t>
    </dgm:pt>
    <dgm:pt modelId="{19607ACD-BEA0-4F92-8E17-F32DC5C2ED51}" type="parTrans" cxnId="{669210AF-7D68-4F41-AC90-26A3FB6C26C3}">
      <dgm:prSet/>
      <dgm:spPr/>
      <dgm:t>
        <a:bodyPr/>
        <a:lstStyle/>
        <a:p>
          <a:endParaRPr lang="en-US"/>
        </a:p>
      </dgm:t>
    </dgm:pt>
    <dgm:pt modelId="{A9E26142-D739-4B53-B0BC-DA517D33DBCC}" type="sibTrans" cxnId="{669210AF-7D68-4F41-AC90-26A3FB6C26C3}">
      <dgm:prSet/>
      <dgm:spPr/>
      <dgm:t>
        <a:bodyPr/>
        <a:lstStyle/>
        <a:p>
          <a:endParaRPr lang="en-US"/>
        </a:p>
      </dgm:t>
    </dgm:pt>
    <dgm:pt modelId="{4B61B3DA-171A-44D1-A1B6-46FAC095ECBC}">
      <dgm:prSet custT="1"/>
      <dgm:spPr/>
      <dgm:t>
        <a:bodyPr/>
        <a:lstStyle/>
        <a:p>
          <a:pPr>
            <a:lnSpc>
              <a:spcPct val="100000"/>
            </a:lnSpc>
            <a:spcAft>
              <a:spcPts val="1200"/>
            </a:spcAft>
          </a:pPr>
          <a:r>
            <a:rPr lang="en-US" sz="2600">
              <a:solidFill>
                <a:srgbClr val="3A4972"/>
              </a:solidFill>
            </a:rPr>
            <a:t>USDA Rural Hospital TA Program</a:t>
          </a:r>
        </a:p>
      </dgm:t>
    </dgm:pt>
    <dgm:pt modelId="{1B518ADD-8324-45FB-955B-6B4307F2DFAB}" type="parTrans" cxnId="{F9AFF994-C668-417B-A946-3A6B05BB3BFE}">
      <dgm:prSet/>
      <dgm:spPr/>
      <dgm:t>
        <a:bodyPr/>
        <a:lstStyle/>
        <a:p>
          <a:endParaRPr lang="en-US"/>
        </a:p>
      </dgm:t>
    </dgm:pt>
    <dgm:pt modelId="{E4E46F0A-D68A-4728-A04A-08C86814862B}" type="sibTrans" cxnId="{F9AFF994-C668-417B-A946-3A6B05BB3BFE}">
      <dgm:prSet/>
      <dgm:spPr/>
      <dgm:t>
        <a:bodyPr/>
        <a:lstStyle/>
        <a:p>
          <a:endParaRPr lang="en-US"/>
        </a:p>
      </dgm:t>
    </dgm:pt>
    <dgm:pt modelId="{91FF6A84-FCFC-4F21-9672-F1A294562245}">
      <dgm:prSet custT="1"/>
      <dgm:spPr/>
      <dgm:t>
        <a:bodyPr/>
        <a:lstStyle/>
        <a:p>
          <a:pPr>
            <a:lnSpc>
              <a:spcPct val="100000"/>
            </a:lnSpc>
            <a:spcAft>
              <a:spcPts val="1200"/>
            </a:spcAft>
          </a:pPr>
          <a:r>
            <a:rPr lang="en-US" sz="2600">
              <a:solidFill>
                <a:srgbClr val="3A4972"/>
              </a:solidFill>
            </a:rPr>
            <a:t>340B Reforms </a:t>
          </a:r>
        </a:p>
      </dgm:t>
    </dgm:pt>
    <dgm:pt modelId="{478DE146-27A6-4E80-8226-13E5E9D0827F}" type="parTrans" cxnId="{D3AE42A3-DF03-48FA-A746-3E9775F8C0BA}">
      <dgm:prSet/>
      <dgm:spPr/>
      <dgm:t>
        <a:bodyPr/>
        <a:lstStyle/>
        <a:p>
          <a:endParaRPr lang="en-US"/>
        </a:p>
      </dgm:t>
    </dgm:pt>
    <dgm:pt modelId="{73E2B42F-2E56-45DB-A10F-AB12FB1CE818}" type="sibTrans" cxnId="{D3AE42A3-DF03-48FA-A746-3E9775F8C0BA}">
      <dgm:prSet/>
      <dgm:spPr/>
      <dgm:t>
        <a:bodyPr/>
        <a:lstStyle/>
        <a:p>
          <a:endParaRPr lang="en-US"/>
        </a:p>
      </dgm:t>
    </dgm:pt>
    <dgm:pt modelId="{59BB13D8-0E03-4C59-8AFD-3B6D49A08EAE}">
      <dgm:prSet/>
      <dgm:spPr/>
      <dgm:t>
        <a:bodyPr/>
        <a:lstStyle/>
        <a:p>
          <a:r>
            <a:rPr lang="en-US"/>
            <a:t>Workforce</a:t>
          </a:r>
        </a:p>
      </dgm:t>
    </dgm:pt>
    <dgm:pt modelId="{D1F36893-B2B9-45E6-9CF9-1EAD77BB5615}" type="parTrans" cxnId="{1E13D2DA-9C33-4EC4-B564-A219EA6CE4E8}">
      <dgm:prSet/>
      <dgm:spPr/>
      <dgm:t>
        <a:bodyPr/>
        <a:lstStyle/>
        <a:p>
          <a:endParaRPr lang="en-US"/>
        </a:p>
      </dgm:t>
    </dgm:pt>
    <dgm:pt modelId="{0A794FEE-A9F6-4845-AA48-49DD534BB853}" type="sibTrans" cxnId="{1E13D2DA-9C33-4EC4-B564-A219EA6CE4E8}">
      <dgm:prSet/>
      <dgm:spPr/>
      <dgm:t>
        <a:bodyPr/>
        <a:lstStyle/>
        <a:p>
          <a:endParaRPr lang="en-US"/>
        </a:p>
      </dgm:t>
    </dgm:pt>
    <dgm:pt modelId="{3A85669C-D123-4BC0-9933-D38385B3738E}">
      <dgm:prSet custT="1"/>
      <dgm:spPr/>
      <dgm:t>
        <a:bodyPr/>
        <a:lstStyle/>
        <a:p>
          <a:pPr>
            <a:lnSpc>
              <a:spcPct val="100000"/>
            </a:lnSpc>
            <a:spcAft>
              <a:spcPts val="600"/>
            </a:spcAft>
          </a:pPr>
          <a:r>
            <a:rPr lang="en-US" sz="2600">
              <a:solidFill>
                <a:srgbClr val="3A4972"/>
              </a:solidFill>
            </a:rPr>
            <a:t>Rural Residency Planning &amp; Development</a:t>
          </a:r>
        </a:p>
      </dgm:t>
    </dgm:pt>
    <dgm:pt modelId="{9C9CC768-EF57-455A-8E5D-F55FF597CEFC}" type="parTrans" cxnId="{6333DD71-59F8-48CD-B17C-5422053243C3}">
      <dgm:prSet/>
      <dgm:spPr/>
      <dgm:t>
        <a:bodyPr/>
        <a:lstStyle/>
        <a:p>
          <a:endParaRPr lang="en-US"/>
        </a:p>
      </dgm:t>
    </dgm:pt>
    <dgm:pt modelId="{8A663E7E-EC8A-463A-A058-BFA998EC1FA6}" type="sibTrans" cxnId="{6333DD71-59F8-48CD-B17C-5422053243C3}">
      <dgm:prSet/>
      <dgm:spPr/>
      <dgm:t>
        <a:bodyPr/>
        <a:lstStyle/>
        <a:p>
          <a:endParaRPr lang="en-US"/>
        </a:p>
      </dgm:t>
    </dgm:pt>
    <dgm:pt modelId="{98B925EE-B4D1-460C-948E-BCA44E208A34}">
      <dgm:prSet custT="1"/>
      <dgm:spPr/>
      <dgm:t>
        <a:bodyPr/>
        <a:lstStyle/>
        <a:p>
          <a:pPr>
            <a:lnSpc>
              <a:spcPct val="100000"/>
            </a:lnSpc>
            <a:spcAft>
              <a:spcPts val="600"/>
            </a:spcAft>
          </a:pPr>
          <a:r>
            <a:rPr lang="en-US" sz="2600">
              <a:solidFill>
                <a:srgbClr val="3A4972"/>
              </a:solidFill>
            </a:rPr>
            <a:t>Tax credit for rural health preceptors</a:t>
          </a:r>
        </a:p>
      </dgm:t>
    </dgm:pt>
    <dgm:pt modelId="{0CCB148B-8A9B-42BF-BE04-5F836D6F4255}" type="parTrans" cxnId="{698FE7F2-0222-479A-8875-704DCFE87943}">
      <dgm:prSet/>
      <dgm:spPr/>
      <dgm:t>
        <a:bodyPr/>
        <a:lstStyle/>
        <a:p>
          <a:endParaRPr lang="en-US"/>
        </a:p>
      </dgm:t>
    </dgm:pt>
    <dgm:pt modelId="{44AE1205-8FED-47DF-B378-15CB17BAEFAE}" type="sibTrans" cxnId="{698FE7F2-0222-479A-8875-704DCFE87943}">
      <dgm:prSet/>
      <dgm:spPr/>
      <dgm:t>
        <a:bodyPr/>
        <a:lstStyle/>
        <a:p>
          <a:endParaRPr lang="en-US"/>
        </a:p>
      </dgm:t>
    </dgm:pt>
    <dgm:pt modelId="{E43195F6-78DD-43BB-875F-BA4B99EE6647}">
      <dgm:prSet/>
      <dgm:spPr/>
      <dgm:t>
        <a:bodyPr/>
        <a:lstStyle/>
        <a:p>
          <a:r>
            <a:rPr lang="en-US"/>
            <a:t>Opportunity</a:t>
          </a:r>
        </a:p>
      </dgm:t>
    </dgm:pt>
    <dgm:pt modelId="{F5BBD846-6251-436F-B237-92CA06CECC61}" type="parTrans" cxnId="{6AEF85EB-5126-46BE-B3E6-6FFD381E6BF9}">
      <dgm:prSet/>
      <dgm:spPr/>
      <dgm:t>
        <a:bodyPr/>
        <a:lstStyle/>
        <a:p>
          <a:endParaRPr lang="en-US"/>
        </a:p>
      </dgm:t>
    </dgm:pt>
    <dgm:pt modelId="{1B8A48CD-0687-4D6A-89A9-2691EDC443BA}" type="sibTrans" cxnId="{6AEF85EB-5126-46BE-B3E6-6FFD381E6BF9}">
      <dgm:prSet/>
      <dgm:spPr/>
      <dgm:t>
        <a:bodyPr/>
        <a:lstStyle/>
        <a:p>
          <a:endParaRPr lang="en-US"/>
        </a:p>
      </dgm:t>
    </dgm:pt>
    <dgm:pt modelId="{D5708C2D-1FC2-4B59-83AA-E7C5749E9948}">
      <dgm:prSet custT="1"/>
      <dgm:spPr/>
      <dgm:t>
        <a:bodyPr/>
        <a:lstStyle/>
        <a:p>
          <a:pPr>
            <a:lnSpc>
              <a:spcPct val="100000"/>
            </a:lnSpc>
            <a:spcAft>
              <a:spcPts val="600"/>
            </a:spcAft>
          </a:pPr>
          <a:r>
            <a:rPr lang="en-US" sz="2600">
              <a:solidFill>
                <a:srgbClr val="3A4972"/>
              </a:solidFill>
            </a:rPr>
            <a:t>Rural Obstetric Readiness Act</a:t>
          </a:r>
        </a:p>
      </dgm:t>
    </dgm:pt>
    <dgm:pt modelId="{9AEB9482-936B-4B4B-9865-7B9E301C31D3}" type="parTrans" cxnId="{787284E1-2DB9-427B-97B4-316E3E9BCE2D}">
      <dgm:prSet/>
      <dgm:spPr/>
      <dgm:t>
        <a:bodyPr/>
        <a:lstStyle/>
        <a:p>
          <a:endParaRPr lang="en-US"/>
        </a:p>
      </dgm:t>
    </dgm:pt>
    <dgm:pt modelId="{E664892A-D742-46CC-8F39-738A5CD35CBA}" type="sibTrans" cxnId="{787284E1-2DB9-427B-97B4-316E3E9BCE2D}">
      <dgm:prSet/>
      <dgm:spPr/>
      <dgm:t>
        <a:bodyPr/>
        <a:lstStyle/>
        <a:p>
          <a:endParaRPr lang="en-US"/>
        </a:p>
      </dgm:t>
    </dgm:pt>
    <dgm:pt modelId="{2225383A-4633-4C2B-83FF-EB54DAE5756A}">
      <dgm:prSet custT="1"/>
      <dgm:spPr/>
      <dgm:t>
        <a:bodyPr/>
        <a:lstStyle/>
        <a:p>
          <a:pPr>
            <a:lnSpc>
              <a:spcPct val="100000"/>
            </a:lnSpc>
            <a:spcAft>
              <a:spcPts val="600"/>
            </a:spcAft>
          </a:pPr>
          <a:r>
            <a:rPr lang="en-US" sz="2600">
              <a:solidFill>
                <a:srgbClr val="3A4972"/>
              </a:solidFill>
            </a:rPr>
            <a:t>CDC Office of Rural Health Authorization </a:t>
          </a:r>
        </a:p>
      </dgm:t>
    </dgm:pt>
    <dgm:pt modelId="{29CC4CB6-64BA-4348-9883-E5C2A0CD4119}" type="parTrans" cxnId="{ED0F2351-BFF5-4079-AE54-58BEDCA8DC50}">
      <dgm:prSet/>
      <dgm:spPr/>
      <dgm:t>
        <a:bodyPr/>
        <a:lstStyle/>
        <a:p>
          <a:endParaRPr lang="en-US"/>
        </a:p>
      </dgm:t>
    </dgm:pt>
    <dgm:pt modelId="{A1B905E4-55E7-4CCD-A686-EBD7470A4F4C}" type="sibTrans" cxnId="{ED0F2351-BFF5-4079-AE54-58BEDCA8DC50}">
      <dgm:prSet/>
      <dgm:spPr/>
      <dgm:t>
        <a:bodyPr/>
        <a:lstStyle/>
        <a:p>
          <a:endParaRPr lang="en-US"/>
        </a:p>
      </dgm:t>
    </dgm:pt>
    <dgm:pt modelId="{81AE44CC-63F4-4C26-9400-FBF9A4B8F83D}">
      <dgm:prSet custT="1"/>
      <dgm:spPr/>
      <dgm:t>
        <a:bodyPr/>
        <a:lstStyle/>
        <a:p>
          <a:pPr>
            <a:lnSpc>
              <a:spcPct val="100000"/>
            </a:lnSpc>
            <a:spcAft>
              <a:spcPts val="600"/>
            </a:spcAft>
          </a:pPr>
          <a:r>
            <a:rPr lang="en-US" sz="2600">
              <a:solidFill>
                <a:srgbClr val="3A4972"/>
              </a:solidFill>
            </a:rPr>
            <a:t>Telehealth Modernization Act </a:t>
          </a:r>
        </a:p>
      </dgm:t>
    </dgm:pt>
    <dgm:pt modelId="{62D6526F-51EF-4EFB-B0A3-86954FBA1A3D}" type="parTrans" cxnId="{5D71ABD6-B169-4082-9AB4-CF22F1223643}">
      <dgm:prSet/>
      <dgm:spPr/>
      <dgm:t>
        <a:bodyPr/>
        <a:lstStyle/>
        <a:p>
          <a:endParaRPr lang="en-US"/>
        </a:p>
      </dgm:t>
    </dgm:pt>
    <dgm:pt modelId="{F256A3B7-FAFA-4669-BCC7-FE3815D10216}" type="sibTrans" cxnId="{5D71ABD6-B169-4082-9AB4-CF22F1223643}">
      <dgm:prSet/>
      <dgm:spPr/>
      <dgm:t>
        <a:bodyPr/>
        <a:lstStyle/>
        <a:p>
          <a:endParaRPr lang="en-US"/>
        </a:p>
      </dgm:t>
    </dgm:pt>
    <dgm:pt modelId="{B6D15164-D343-43A4-9405-6FC72485C9F2}">
      <dgm:prSet custT="1"/>
      <dgm:spPr/>
      <dgm:t>
        <a:bodyPr/>
        <a:lstStyle/>
        <a:p>
          <a:pPr>
            <a:lnSpc>
              <a:spcPct val="100000"/>
            </a:lnSpc>
            <a:spcAft>
              <a:spcPts val="600"/>
            </a:spcAft>
          </a:pPr>
          <a:r>
            <a:rPr lang="en-US" sz="2600">
              <a:solidFill>
                <a:srgbClr val="3A4972"/>
              </a:solidFill>
            </a:rPr>
            <a:t>Rural Physician Workforce Production Act</a:t>
          </a:r>
        </a:p>
      </dgm:t>
    </dgm:pt>
    <dgm:pt modelId="{627EC325-774E-4BD6-8F03-3050622FE3E5}" type="parTrans" cxnId="{2ABA7186-BD7A-41CC-966D-A5C40B9FF50D}">
      <dgm:prSet/>
      <dgm:spPr/>
      <dgm:t>
        <a:bodyPr/>
        <a:lstStyle/>
        <a:p>
          <a:endParaRPr lang="en-US"/>
        </a:p>
      </dgm:t>
    </dgm:pt>
    <dgm:pt modelId="{1FE7692B-6C6E-45F8-A324-DAD352F13FE0}" type="sibTrans" cxnId="{2ABA7186-BD7A-41CC-966D-A5C40B9FF50D}">
      <dgm:prSet/>
      <dgm:spPr/>
      <dgm:t>
        <a:bodyPr/>
        <a:lstStyle/>
        <a:p>
          <a:endParaRPr lang="en-US"/>
        </a:p>
      </dgm:t>
    </dgm:pt>
    <dgm:pt modelId="{FB223114-205E-400D-9417-1C504E23B713}">
      <dgm:prSet custT="1"/>
      <dgm:spPr/>
      <dgm:t>
        <a:bodyPr/>
        <a:lstStyle/>
        <a:p>
          <a:pPr>
            <a:lnSpc>
              <a:spcPct val="100000"/>
            </a:lnSpc>
            <a:spcAft>
              <a:spcPts val="1200"/>
            </a:spcAft>
          </a:pPr>
          <a:r>
            <a:rPr lang="en-US" sz="2600">
              <a:solidFill>
                <a:srgbClr val="3A4972"/>
              </a:solidFill>
            </a:rPr>
            <a:t>Medicare Advantage</a:t>
          </a:r>
        </a:p>
      </dgm:t>
    </dgm:pt>
    <dgm:pt modelId="{B0F4F967-DFCB-4AF6-A7B4-9A004357B4E6}" type="parTrans" cxnId="{BEF5F819-F120-4771-85D5-E3523035090B}">
      <dgm:prSet/>
      <dgm:spPr/>
    </dgm:pt>
    <dgm:pt modelId="{036B73F8-3494-417F-8345-B21659C96076}" type="sibTrans" cxnId="{BEF5F819-F120-4771-85D5-E3523035090B}">
      <dgm:prSet/>
      <dgm:spPr/>
    </dgm:pt>
    <dgm:pt modelId="{21902040-CC9D-4C97-A51D-3A6064C67E22}" type="pres">
      <dgm:prSet presAssocID="{8919A5E6-9667-4D2E-AA18-AA96EE44C2FF}" presName="Name0" presStyleCnt="0">
        <dgm:presLayoutVars>
          <dgm:dir/>
          <dgm:animLvl val="lvl"/>
          <dgm:resizeHandles val="exact"/>
        </dgm:presLayoutVars>
      </dgm:prSet>
      <dgm:spPr/>
    </dgm:pt>
    <dgm:pt modelId="{E41DEF93-1B48-49C3-A08D-7C6C3537F777}" type="pres">
      <dgm:prSet presAssocID="{D17DF050-76A7-4D83-B0B2-134E16843387}" presName="composite" presStyleCnt="0"/>
      <dgm:spPr/>
    </dgm:pt>
    <dgm:pt modelId="{9099E7A4-6D12-44A5-B9AF-64882BFB3FF1}" type="pres">
      <dgm:prSet presAssocID="{D17DF050-76A7-4D83-B0B2-134E16843387}" presName="parTx" presStyleLbl="alignNode1" presStyleIdx="0" presStyleCnt="3" custScaleX="110938">
        <dgm:presLayoutVars>
          <dgm:chMax val="0"/>
          <dgm:chPref val="0"/>
          <dgm:bulletEnabled val="1"/>
        </dgm:presLayoutVars>
      </dgm:prSet>
      <dgm:spPr/>
    </dgm:pt>
    <dgm:pt modelId="{F87FD9EE-B09A-4787-AD43-55E0E24B0FDA}" type="pres">
      <dgm:prSet presAssocID="{D17DF050-76A7-4D83-B0B2-134E16843387}" presName="desTx" presStyleLbl="alignAccFollowNode1" presStyleIdx="0" presStyleCnt="3" custScaleX="111156" custScaleY="100721">
        <dgm:presLayoutVars>
          <dgm:bulletEnabled val="1"/>
        </dgm:presLayoutVars>
      </dgm:prSet>
      <dgm:spPr/>
    </dgm:pt>
    <dgm:pt modelId="{7CAB08E8-1715-4EA3-BD80-327B0622B7FF}" type="pres">
      <dgm:prSet presAssocID="{F93CEE67-B7B2-485B-8587-38E21A8043F7}" presName="space" presStyleCnt="0"/>
      <dgm:spPr/>
    </dgm:pt>
    <dgm:pt modelId="{5604F88B-73BB-4226-9CEA-D131A13C75D0}" type="pres">
      <dgm:prSet presAssocID="{59BB13D8-0E03-4C59-8AFD-3B6D49A08EAE}" presName="composite" presStyleCnt="0"/>
      <dgm:spPr/>
    </dgm:pt>
    <dgm:pt modelId="{591FB85B-DBA4-479C-A539-F1EE8EB08856}" type="pres">
      <dgm:prSet presAssocID="{59BB13D8-0E03-4C59-8AFD-3B6D49A08EAE}" presName="parTx" presStyleLbl="alignNode1" presStyleIdx="1" presStyleCnt="3" custScaleX="110205">
        <dgm:presLayoutVars>
          <dgm:chMax val="0"/>
          <dgm:chPref val="0"/>
          <dgm:bulletEnabled val="1"/>
        </dgm:presLayoutVars>
      </dgm:prSet>
      <dgm:spPr/>
    </dgm:pt>
    <dgm:pt modelId="{CF86F250-A65E-4418-A4D5-C43C0EB62035}" type="pres">
      <dgm:prSet presAssocID="{59BB13D8-0E03-4C59-8AFD-3B6D49A08EAE}" presName="desTx" presStyleLbl="alignAccFollowNode1" presStyleIdx="1" presStyleCnt="3" custScaleX="109769">
        <dgm:presLayoutVars>
          <dgm:bulletEnabled val="1"/>
        </dgm:presLayoutVars>
      </dgm:prSet>
      <dgm:spPr/>
    </dgm:pt>
    <dgm:pt modelId="{059C52CE-19C0-45A9-9950-FB90BAADE98C}" type="pres">
      <dgm:prSet presAssocID="{0A794FEE-A9F6-4845-AA48-49DD534BB853}" presName="space" presStyleCnt="0"/>
      <dgm:spPr/>
    </dgm:pt>
    <dgm:pt modelId="{8A1BEF45-F13B-4B60-AA81-966126B8FF84}" type="pres">
      <dgm:prSet presAssocID="{E43195F6-78DD-43BB-875F-BA4B99EE6647}" presName="composite" presStyleCnt="0"/>
      <dgm:spPr/>
    </dgm:pt>
    <dgm:pt modelId="{2E883801-0E52-429A-B797-AC85C393E7CA}" type="pres">
      <dgm:prSet presAssocID="{E43195F6-78DD-43BB-875F-BA4B99EE6647}" presName="parTx" presStyleLbl="alignNode1" presStyleIdx="2" presStyleCnt="3">
        <dgm:presLayoutVars>
          <dgm:chMax val="0"/>
          <dgm:chPref val="0"/>
          <dgm:bulletEnabled val="1"/>
        </dgm:presLayoutVars>
      </dgm:prSet>
      <dgm:spPr/>
    </dgm:pt>
    <dgm:pt modelId="{35F98BB3-2854-43AA-BA98-B1DC3342E176}" type="pres">
      <dgm:prSet presAssocID="{E43195F6-78DD-43BB-875F-BA4B99EE6647}" presName="desTx" presStyleLbl="alignAccFollowNode1" presStyleIdx="2" presStyleCnt="3">
        <dgm:presLayoutVars>
          <dgm:bulletEnabled val="1"/>
        </dgm:presLayoutVars>
      </dgm:prSet>
      <dgm:spPr/>
    </dgm:pt>
  </dgm:ptLst>
  <dgm:cxnLst>
    <dgm:cxn modelId="{BEF5F819-F120-4771-85D5-E3523035090B}" srcId="{D17DF050-76A7-4D83-B0B2-134E16843387}" destId="{FB223114-205E-400D-9417-1C504E23B713}" srcOrd="4" destOrd="0" parTransId="{B0F4F967-DFCB-4AF6-A7B4-9A004357B4E6}" sibTransId="{036B73F8-3494-417F-8345-B21659C96076}"/>
    <dgm:cxn modelId="{ECDACA2D-A1C3-4D2D-8A1B-0EF670C6001C}" type="presOf" srcId="{FB223114-205E-400D-9417-1C504E23B713}" destId="{F87FD9EE-B09A-4787-AD43-55E0E24B0FDA}" srcOrd="0" destOrd="4" presId="urn:microsoft.com/office/officeart/2005/8/layout/hList1"/>
    <dgm:cxn modelId="{EB0B9860-6CAA-4E1F-B659-F5956B9A8D0E}" type="presOf" srcId="{98B925EE-B4D1-460C-948E-BCA44E208A34}" destId="{CF86F250-A65E-4418-A4D5-C43C0EB62035}" srcOrd="0" destOrd="2" presId="urn:microsoft.com/office/officeart/2005/8/layout/hList1"/>
    <dgm:cxn modelId="{D9518241-E7C8-44F2-BD14-2A874EA404B6}" type="presOf" srcId="{BADC718B-CDB7-440D-B429-C51C359635A1}" destId="{F87FD9EE-B09A-4787-AD43-55E0E24B0FDA}" srcOrd="0" destOrd="1" presId="urn:microsoft.com/office/officeart/2005/8/layout/hList1"/>
    <dgm:cxn modelId="{11626B67-BC87-4C9F-82BB-D42D3D30EF09}" type="presOf" srcId="{2225383A-4633-4C2B-83FF-EB54DAE5756A}" destId="{35F98BB3-2854-43AA-BA98-B1DC3342E176}" srcOrd="0" destOrd="1" presId="urn:microsoft.com/office/officeart/2005/8/layout/hList1"/>
    <dgm:cxn modelId="{93B4E650-72A1-44D4-B6AF-7427AE12868C}" type="presOf" srcId="{9A6DD9BA-B7C6-4A29-A160-8FAF66AE707C}" destId="{F87FD9EE-B09A-4787-AD43-55E0E24B0FDA}" srcOrd="0" destOrd="0" presId="urn:microsoft.com/office/officeart/2005/8/layout/hList1"/>
    <dgm:cxn modelId="{ED0F2351-BFF5-4079-AE54-58BEDCA8DC50}" srcId="{E43195F6-78DD-43BB-875F-BA4B99EE6647}" destId="{2225383A-4633-4C2B-83FF-EB54DAE5756A}" srcOrd="1" destOrd="0" parTransId="{29CC4CB6-64BA-4348-9883-E5C2A0CD4119}" sibTransId="{A1B905E4-55E7-4CCD-A686-EBD7470A4F4C}"/>
    <dgm:cxn modelId="{6333DD71-59F8-48CD-B17C-5422053243C3}" srcId="{59BB13D8-0E03-4C59-8AFD-3B6D49A08EAE}" destId="{3A85669C-D123-4BC0-9933-D38385B3738E}" srcOrd="0" destOrd="0" parTransId="{9C9CC768-EF57-455A-8E5D-F55FF597CEFC}" sibTransId="{8A663E7E-EC8A-463A-A058-BFA998EC1FA6}"/>
    <dgm:cxn modelId="{FC839F7B-7F2C-49AF-8609-25BD494F748A}" type="presOf" srcId="{B6D15164-D343-43A4-9405-6FC72485C9F2}" destId="{CF86F250-A65E-4418-A4D5-C43C0EB62035}" srcOrd="0" destOrd="1" presId="urn:microsoft.com/office/officeart/2005/8/layout/hList1"/>
    <dgm:cxn modelId="{3B35667F-7AA6-4782-A8A7-FDAFD14C2131}" type="presOf" srcId="{4B61B3DA-171A-44D1-A1B6-46FAC095ECBC}" destId="{F87FD9EE-B09A-4787-AD43-55E0E24B0FDA}" srcOrd="0" destOrd="2" presId="urn:microsoft.com/office/officeart/2005/8/layout/hList1"/>
    <dgm:cxn modelId="{C9F48980-5099-4B90-8637-4D05D61276CA}" type="presOf" srcId="{3A85669C-D123-4BC0-9933-D38385B3738E}" destId="{CF86F250-A65E-4418-A4D5-C43C0EB62035}" srcOrd="0" destOrd="0" presId="urn:microsoft.com/office/officeart/2005/8/layout/hList1"/>
    <dgm:cxn modelId="{406A1B84-3AAD-4ADB-948D-5F307B660FF0}" type="presOf" srcId="{91FF6A84-FCFC-4F21-9672-F1A294562245}" destId="{F87FD9EE-B09A-4787-AD43-55E0E24B0FDA}" srcOrd="0" destOrd="3" presId="urn:microsoft.com/office/officeart/2005/8/layout/hList1"/>
    <dgm:cxn modelId="{2ABA7186-BD7A-41CC-966D-A5C40B9FF50D}" srcId="{59BB13D8-0E03-4C59-8AFD-3B6D49A08EAE}" destId="{B6D15164-D343-43A4-9405-6FC72485C9F2}" srcOrd="1" destOrd="0" parTransId="{627EC325-774E-4BD6-8F03-3050622FE3E5}" sibTransId="{1FE7692B-6C6E-45F8-A324-DAD352F13FE0}"/>
    <dgm:cxn modelId="{F9AFF994-C668-417B-A946-3A6B05BB3BFE}" srcId="{D17DF050-76A7-4D83-B0B2-134E16843387}" destId="{4B61B3DA-171A-44D1-A1B6-46FAC095ECBC}" srcOrd="2" destOrd="0" parTransId="{1B518ADD-8324-45FB-955B-6B4307F2DFAB}" sibTransId="{E4E46F0A-D68A-4728-A04A-08C86814862B}"/>
    <dgm:cxn modelId="{D3AE42A3-DF03-48FA-A746-3E9775F8C0BA}" srcId="{D17DF050-76A7-4D83-B0B2-134E16843387}" destId="{91FF6A84-FCFC-4F21-9672-F1A294562245}" srcOrd="3" destOrd="0" parTransId="{478DE146-27A6-4E80-8226-13E5E9D0827F}" sibTransId="{73E2B42F-2E56-45DB-A10F-AB12FB1CE818}"/>
    <dgm:cxn modelId="{02D275A5-C4DE-4F77-83A0-5F18E66F190B}" type="presOf" srcId="{E43195F6-78DD-43BB-875F-BA4B99EE6647}" destId="{2E883801-0E52-429A-B797-AC85C393E7CA}" srcOrd="0" destOrd="0" presId="urn:microsoft.com/office/officeart/2005/8/layout/hList1"/>
    <dgm:cxn modelId="{669210AF-7D68-4F41-AC90-26A3FB6C26C3}" srcId="{D17DF050-76A7-4D83-B0B2-134E16843387}" destId="{BADC718B-CDB7-440D-B429-C51C359635A1}" srcOrd="1" destOrd="0" parTransId="{19607ACD-BEA0-4F92-8E17-F32DC5C2ED51}" sibTransId="{A9E26142-D739-4B53-B0BC-DA517D33DBCC}"/>
    <dgm:cxn modelId="{3A49A6B1-E524-43D3-ADFE-378CBE7CD6BE}" srcId="{8919A5E6-9667-4D2E-AA18-AA96EE44C2FF}" destId="{D17DF050-76A7-4D83-B0B2-134E16843387}" srcOrd="0" destOrd="0" parTransId="{0B679010-6521-44D5-908A-F8F9CCFB9572}" sibTransId="{F93CEE67-B7B2-485B-8587-38E21A8043F7}"/>
    <dgm:cxn modelId="{FB77A5B9-9DF6-470F-A4D1-291C113AC85B}" type="presOf" srcId="{D5708C2D-1FC2-4B59-83AA-E7C5749E9948}" destId="{35F98BB3-2854-43AA-BA98-B1DC3342E176}" srcOrd="0" destOrd="0" presId="urn:microsoft.com/office/officeart/2005/8/layout/hList1"/>
    <dgm:cxn modelId="{BF1ADCC0-A72C-4C86-A742-0750FC39F6AB}" srcId="{D17DF050-76A7-4D83-B0B2-134E16843387}" destId="{9A6DD9BA-B7C6-4A29-A160-8FAF66AE707C}" srcOrd="0" destOrd="0" parTransId="{2B7A1EA3-3E65-4074-B746-26A850402C8B}" sibTransId="{37713270-1DD1-45E0-979C-64DF1B7FA722}"/>
    <dgm:cxn modelId="{126D3FCD-B7CF-4CF5-B0CA-1B494CB67F7F}" type="presOf" srcId="{59BB13D8-0E03-4C59-8AFD-3B6D49A08EAE}" destId="{591FB85B-DBA4-479C-A539-F1EE8EB08856}" srcOrd="0" destOrd="0" presId="urn:microsoft.com/office/officeart/2005/8/layout/hList1"/>
    <dgm:cxn modelId="{5D71ABD6-B169-4082-9AB4-CF22F1223643}" srcId="{E43195F6-78DD-43BB-875F-BA4B99EE6647}" destId="{81AE44CC-63F4-4C26-9400-FBF9A4B8F83D}" srcOrd="2" destOrd="0" parTransId="{62D6526F-51EF-4EFB-B0A3-86954FBA1A3D}" sibTransId="{F256A3B7-FAFA-4669-BCC7-FE3815D10216}"/>
    <dgm:cxn modelId="{1E13D2DA-9C33-4EC4-B564-A219EA6CE4E8}" srcId="{8919A5E6-9667-4D2E-AA18-AA96EE44C2FF}" destId="{59BB13D8-0E03-4C59-8AFD-3B6D49A08EAE}" srcOrd="1" destOrd="0" parTransId="{D1F36893-B2B9-45E6-9CF9-1EAD77BB5615}" sibTransId="{0A794FEE-A9F6-4845-AA48-49DD534BB853}"/>
    <dgm:cxn modelId="{787284E1-2DB9-427B-97B4-316E3E9BCE2D}" srcId="{E43195F6-78DD-43BB-875F-BA4B99EE6647}" destId="{D5708C2D-1FC2-4B59-83AA-E7C5749E9948}" srcOrd="0" destOrd="0" parTransId="{9AEB9482-936B-4B4B-9865-7B9E301C31D3}" sibTransId="{E664892A-D742-46CC-8F39-738A5CD35CBA}"/>
    <dgm:cxn modelId="{2D1A71E6-19E5-4846-9D81-7AFD1049DC38}" type="presOf" srcId="{D17DF050-76A7-4D83-B0B2-134E16843387}" destId="{9099E7A4-6D12-44A5-B9AF-64882BFB3FF1}" srcOrd="0" destOrd="0" presId="urn:microsoft.com/office/officeart/2005/8/layout/hList1"/>
    <dgm:cxn modelId="{6AEF85EB-5126-46BE-B3E6-6FFD381E6BF9}" srcId="{8919A5E6-9667-4D2E-AA18-AA96EE44C2FF}" destId="{E43195F6-78DD-43BB-875F-BA4B99EE6647}" srcOrd="2" destOrd="0" parTransId="{F5BBD846-6251-436F-B237-92CA06CECC61}" sibTransId="{1B8A48CD-0687-4D6A-89A9-2691EDC443BA}"/>
    <dgm:cxn modelId="{698FE7F2-0222-479A-8875-704DCFE87943}" srcId="{59BB13D8-0E03-4C59-8AFD-3B6D49A08EAE}" destId="{98B925EE-B4D1-460C-948E-BCA44E208A34}" srcOrd="2" destOrd="0" parTransId="{0CCB148B-8A9B-42BF-BE04-5F836D6F4255}" sibTransId="{44AE1205-8FED-47DF-B378-15CB17BAEFAE}"/>
    <dgm:cxn modelId="{33D126FA-552C-4146-BDC2-59D1EAD67591}" type="presOf" srcId="{8919A5E6-9667-4D2E-AA18-AA96EE44C2FF}" destId="{21902040-CC9D-4C97-A51D-3A6064C67E22}" srcOrd="0" destOrd="0" presId="urn:microsoft.com/office/officeart/2005/8/layout/hList1"/>
    <dgm:cxn modelId="{4C345DFA-6C73-4C0B-A9B6-7FD57FC00A28}" type="presOf" srcId="{81AE44CC-63F4-4C26-9400-FBF9A4B8F83D}" destId="{35F98BB3-2854-43AA-BA98-B1DC3342E176}" srcOrd="0" destOrd="2" presId="urn:microsoft.com/office/officeart/2005/8/layout/hList1"/>
    <dgm:cxn modelId="{89C143A4-B8CC-4CE5-A017-C030C03881C2}" type="presParOf" srcId="{21902040-CC9D-4C97-A51D-3A6064C67E22}" destId="{E41DEF93-1B48-49C3-A08D-7C6C3537F777}" srcOrd="0" destOrd="0" presId="urn:microsoft.com/office/officeart/2005/8/layout/hList1"/>
    <dgm:cxn modelId="{C33EA7AB-3E88-46AF-B7FB-45DC355CC39F}" type="presParOf" srcId="{E41DEF93-1B48-49C3-A08D-7C6C3537F777}" destId="{9099E7A4-6D12-44A5-B9AF-64882BFB3FF1}" srcOrd="0" destOrd="0" presId="urn:microsoft.com/office/officeart/2005/8/layout/hList1"/>
    <dgm:cxn modelId="{06C0148B-3F4C-45C1-AFA1-EDA779728057}" type="presParOf" srcId="{E41DEF93-1B48-49C3-A08D-7C6C3537F777}" destId="{F87FD9EE-B09A-4787-AD43-55E0E24B0FDA}" srcOrd="1" destOrd="0" presId="urn:microsoft.com/office/officeart/2005/8/layout/hList1"/>
    <dgm:cxn modelId="{1622D969-8C63-47B4-9979-0B18D6C48C77}" type="presParOf" srcId="{21902040-CC9D-4C97-A51D-3A6064C67E22}" destId="{7CAB08E8-1715-4EA3-BD80-327B0622B7FF}" srcOrd="1" destOrd="0" presId="urn:microsoft.com/office/officeart/2005/8/layout/hList1"/>
    <dgm:cxn modelId="{EEF3594E-ADF9-4368-BBF6-980BEA01E431}" type="presParOf" srcId="{21902040-CC9D-4C97-A51D-3A6064C67E22}" destId="{5604F88B-73BB-4226-9CEA-D131A13C75D0}" srcOrd="2" destOrd="0" presId="urn:microsoft.com/office/officeart/2005/8/layout/hList1"/>
    <dgm:cxn modelId="{43C0F68F-888E-4A94-B787-A2DE881D2625}" type="presParOf" srcId="{5604F88B-73BB-4226-9CEA-D131A13C75D0}" destId="{591FB85B-DBA4-479C-A539-F1EE8EB08856}" srcOrd="0" destOrd="0" presId="urn:microsoft.com/office/officeart/2005/8/layout/hList1"/>
    <dgm:cxn modelId="{C67F005C-FDD0-4551-A9BE-41A793D9821B}" type="presParOf" srcId="{5604F88B-73BB-4226-9CEA-D131A13C75D0}" destId="{CF86F250-A65E-4418-A4D5-C43C0EB62035}" srcOrd="1" destOrd="0" presId="urn:microsoft.com/office/officeart/2005/8/layout/hList1"/>
    <dgm:cxn modelId="{C2DCFB2B-BF08-4D3C-87AB-819AC005A4D7}" type="presParOf" srcId="{21902040-CC9D-4C97-A51D-3A6064C67E22}" destId="{059C52CE-19C0-45A9-9950-FB90BAADE98C}" srcOrd="3" destOrd="0" presId="urn:microsoft.com/office/officeart/2005/8/layout/hList1"/>
    <dgm:cxn modelId="{97161192-33C4-4243-9EA1-7EB3E1F1D580}" type="presParOf" srcId="{21902040-CC9D-4C97-A51D-3A6064C67E22}" destId="{8A1BEF45-F13B-4B60-AA81-966126B8FF84}" srcOrd="4" destOrd="0" presId="urn:microsoft.com/office/officeart/2005/8/layout/hList1"/>
    <dgm:cxn modelId="{857034A5-D88B-4E0B-8197-57A33EBB2F5C}" type="presParOf" srcId="{8A1BEF45-F13B-4B60-AA81-966126B8FF84}" destId="{2E883801-0E52-429A-B797-AC85C393E7CA}" srcOrd="0" destOrd="0" presId="urn:microsoft.com/office/officeart/2005/8/layout/hList1"/>
    <dgm:cxn modelId="{E59D58D1-0DCE-47C6-9527-181E34F01ECF}" type="presParOf" srcId="{8A1BEF45-F13B-4B60-AA81-966126B8FF84}" destId="{35F98BB3-2854-43AA-BA98-B1DC3342E17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A97125-2C06-4338-AE22-D33BE8AE1E1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621DE57-656A-4216-A26D-A7EE58CCE85C}">
      <dgm:prSet phldrT="[Text]"/>
      <dgm:spPr/>
      <dgm:t>
        <a:bodyPr/>
        <a:lstStyle/>
        <a:p>
          <a:r>
            <a:rPr lang="en-US"/>
            <a:t>Office of the Secretary</a:t>
          </a:r>
        </a:p>
      </dgm:t>
    </dgm:pt>
    <dgm:pt modelId="{60586A14-61FA-4A31-B26B-0F7B5DF1D383}" type="parTrans" cxnId="{0CDF75E8-AF58-4291-A3DD-7188108832C4}">
      <dgm:prSet/>
      <dgm:spPr/>
      <dgm:t>
        <a:bodyPr/>
        <a:lstStyle/>
        <a:p>
          <a:endParaRPr lang="en-US"/>
        </a:p>
      </dgm:t>
    </dgm:pt>
    <dgm:pt modelId="{6BBD6BDB-1705-4114-A6A6-FB57DD76443E}" type="sibTrans" cxnId="{0CDF75E8-AF58-4291-A3DD-7188108832C4}">
      <dgm:prSet/>
      <dgm:spPr/>
      <dgm:t>
        <a:bodyPr/>
        <a:lstStyle/>
        <a:p>
          <a:endParaRPr lang="en-US"/>
        </a:p>
      </dgm:t>
    </dgm:pt>
    <dgm:pt modelId="{41676A58-2EF4-4164-9396-AE8466175F83}">
      <dgm:prSet phldrT="[Text]"/>
      <dgm:spPr/>
      <dgm:t>
        <a:bodyPr/>
        <a:lstStyle/>
        <a:p>
          <a:r>
            <a:rPr lang="en-US"/>
            <a:t>Administration for Children &amp; Families</a:t>
          </a:r>
        </a:p>
      </dgm:t>
    </dgm:pt>
    <dgm:pt modelId="{5BC82CC9-109D-4E5A-97BF-A225834A7550}" type="parTrans" cxnId="{00ADC7E3-D519-4D91-AF74-2C85D961637B}">
      <dgm:prSet/>
      <dgm:spPr/>
      <dgm:t>
        <a:bodyPr/>
        <a:lstStyle/>
        <a:p>
          <a:endParaRPr lang="en-US"/>
        </a:p>
      </dgm:t>
    </dgm:pt>
    <dgm:pt modelId="{25FE0D12-639A-41EA-AA86-E86EE804F650}" type="sibTrans" cxnId="{00ADC7E3-D519-4D91-AF74-2C85D961637B}">
      <dgm:prSet/>
      <dgm:spPr/>
      <dgm:t>
        <a:bodyPr/>
        <a:lstStyle/>
        <a:p>
          <a:endParaRPr lang="en-US"/>
        </a:p>
      </dgm:t>
    </dgm:pt>
    <dgm:pt modelId="{12822458-7333-470F-895F-09FDAFE0A35C}">
      <dgm:prSet phldrT="[Text]"/>
      <dgm:spPr/>
      <dgm:t>
        <a:bodyPr/>
        <a:lstStyle/>
        <a:p>
          <a:r>
            <a:rPr lang="en-US"/>
            <a:t>Centers for Medicare &amp; Medicaid Services</a:t>
          </a:r>
        </a:p>
      </dgm:t>
    </dgm:pt>
    <dgm:pt modelId="{38E78879-C712-411C-BA75-2568F27761AA}" type="parTrans" cxnId="{C2F330A7-DBD5-4FF7-B913-E1494303B1C5}">
      <dgm:prSet/>
      <dgm:spPr/>
      <dgm:t>
        <a:bodyPr/>
        <a:lstStyle/>
        <a:p>
          <a:endParaRPr lang="en-US"/>
        </a:p>
      </dgm:t>
    </dgm:pt>
    <dgm:pt modelId="{D7569220-8DF2-462A-9B7A-66D176CFAA3D}" type="sibTrans" cxnId="{C2F330A7-DBD5-4FF7-B913-E1494303B1C5}">
      <dgm:prSet/>
      <dgm:spPr/>
      <dgm:t>
        <a:bodyPr/>
        <a:lstStyle/>
        <a:p>
          <a:endParaRPr lang="en-US"/>
        </a:p>
      </dgm:t>
    </dgm:pt>
    <dgm:pt modelId="{E7C4D2DB-6475-4A15-BE4E-2A9B96DD5139}">
      <dgm:prSet phldrT="[Text]"/>
      <dgm:spPr/>
      <dgm:t>
        <a:bodyPr/>
        <a:lstStyle/>
        <a:p>
          <a:r>
            <a:rPr lang="en-US"/>
            <a:t>Centers for Disease Control &amp; Prevention</a:t>
          </a:r>
        </a:p>
      </dgm:t>
    </dgm:pt>
    <dgm:pt modelId="{F71B76DD-2486-4E65-BA60-282027A192F9}" type="parTrans" cxnId="{48C161D0-D3EF-401A-9998-6341160702B0}">
      <dgm:prSet/>
      <dgm:spPr/>
      <dgm:t>
        <a:bodyPr/>
        <a:lstStyle/>
        <a:p>
          <a:endParaRPr lang="en-US"/>
        </a:p>
      </dgm:t>
    </dgm:pt>
    <dgm:pt modelId="{8F820ECE-FF98-4845-9CC7-74E9CC4B55A2}" type="sibTrans" cxnId="{48C161D0-D3EF-401A-9998-6341160702B0}">
      <dgm:prSet/>
      <dgm:spPr/>
      <dgm:t>
        <a:bodyPr/>
        <a:lstStyle/>
        <a:p>
          <a:endParaRPr lang="en-US"/>
        </a:p>
      </dgm:t>
    </dgm:pt>
    <dgm:pt modelId="{D33EA4E5-D357-48DF-876D-F1D814EAE210}">
      <dgm:prSet phldrT="[Text]"/>
      <dgm:spPr/>
      <dgm:t>
        <a:bodyPr/>
        <a:lstStyle/>
        <a:p>
          <a:r>
            <a:rPr lang="en-US"/>
            <a:t>National Institutes for Health </a:t>
          </a:r>
        </a:p>
      </dgm:t>
    </dgm:pt>
    <dgm:pt modelId="{46A44841-EC3E-4730-BB4C-D923EB8B8C4E}" type="parTrans" cxnId="{AE0FE972-090A-473C-8244-F8B2FB16FF32}">
      <dgm:prSet/>
      <dgm:spPr/>
      <dgm:t>
        <a:bodyPr/>
        <a:lstStyle/>
        <a:p>
          <a:endParaRPr lang="en-US"/>
        </a:p>
      </dgm:t>
    </dgm:pt>
    <dgm:pt modelId="{2A52CA9F-630A-4A2F-817F-1DC33341199D}" type="sibTrans" cxnId="{AE0FE972-090A-473C-8244-F8B2FB16FF32}">
      <dgm:prSet/>
      <dgm:spPr/>
      <dgm:t>
        <a:bodyPr/>
        <a:lstStyle/>
        <a:p>
          <a:endParaRPr lang="en-US"/>
        </a:p>
      </dgm:t>
    </dgm:pt>
    <dgm:pt modelId="{E5B52CF8-2073-4E83-9980-5A99C47A30D2}">
      <dgm:prSet phldrT="[Text]"/>
      <dgm:spPr/>
      <dgm:t>
        <a:bodyPr/>
        <a:lstStyle/>
        <a:p>
          <a:r>
            <a:rPr lang="en-US"/>
            <a:t>Food &amp; Drug Administration</a:t>
          </a:r>
        </a:p>
      </dgm:t>
    </dgm:pt>
    <dgm:pt modelId="{E2FFA192-6DD4-4A3F-927D-879526B9C686}" type="parTrans" cxnId="{B26C7BB3-E105-4DE9-8B6C-052A62C08879}">
      <dgm:prSet/>
      <dgm:spPr/>
      <dgm:t>
        <a:bodyPr/>
        <a:lstStyle/>
        <a:p>
          <a:endParaRPr lang="en-US"/>
        </a:p>
      </dgm:t>
    </dgm:pt>
    <dgm:pt modelId="{9199C32B-5191-4F27-A096-05CA532819B1}" type="sibTrans" cxnId="{B26C7BB3-E105-4DE9-8B6C-052A62C08879}">
      <dgm:prSet/>
      <dgm:spPr/>
      <dgm:t>
        <a:bodyPr/>
        <a:lstStyle/>
        <a:p>
          <a:endParaRPr lang="en-US"/>
        </a:p>
      </dgm:t>
    </dgm:pt>
    <dgm:pt modelId="{1F1EB6F7-072C-490A-A259-930FD809C135}">
      <dgm:prSet phldrT="[Text]"/>
      <dgm:spPr/>
      <dgm:t>
        <a:bodyPr/>
        <a:lstStyle/>
        <a:p>
          <a:r>
            <a:rPr lang="en-US"/>
            <a:t>Administration for a Healthy America</a:t>
          </a:r>
        </a:p>
      </dgm:t>
    </dgm:pt>
    <dgm:pt modelId="{FF7AE46C-269B-49A8-BD35-57BEF5A911A7}" type="parTrans" cxnId="{92BCDC2B-6F84-400F-BB1C-F420CC98489A}">
      <dgm:prSet/>
      <dgm:spPr/>
    </dgm:pt>
    <dgm:pt modelId="{8B805A33-D1F2-4BA9-ABCC-57BA23D3E6CE}" type="sibTrans" cxnId="{92BCDC2B-6F84-400F-BB1C-F420CC98489A}">
      <dgm:prSet/>
      <dgm:spPr/>
    </dgm:pt>
    <dgm:pt modelId="{DADAD597-8BD3-402E-AE6C-846706C2A027}">
      <dgm:prSet phldrT="[Text]"/>
      <dgm:spPr/>
      <dgm:t>
        <a:bodyPr/>
        <a:lstStyle/>
        <a:p>
          <a:r>
            <a:rPr lang="en-US"/>
            <a:t>Indian Health Service</a:t>
          </a:r>
        </a:p>
      </dgm:t>
    </dgm:pt>
    <dgm:pt modelId="{5549FD64-494A-486E-94E6-C69A8DF684D4}" type="parTrans" cxnId="{C4C48780-C8E5-440F-81F6-FC62951A2A2D}">
      <dgm:prSet/>
      <dgm:spPr/>
    </dgm:pt>
    <dgm:pt modelId="{F0C7E1C7-C2EE-4185-AF86-74A72B6A9840}" type="sibTrans" cxnId="{C4C48780-C8E5-440F-81F6-FC62951A2A2D}">
      <dgm:prSet/>
      <dgm:spPr/>
    </dgm:pt>
    <dgm:pt modelId="{4A74BAD6-69BF-48D3-BB78-1968CEC51781}" type="pres">
      <dgm:prSet presAssocID="{30A97125-2C06-4338-AE22-D33BE8AE1E1B}" presName="diagram" presStyleCnt="0">
        <dgm:presLayoutVars>
          <dgm:dir/>
          <dgm:resizeHandles val="exact"/>
        </dgm:presLayoutVars>
      </dgm:prSet>
      <dgm:spPr/>
    </dgm:pt>
    <dgm:pt modelId="{14CFDC1F-C341-470C-BE35-9C91590E84C6}" type="pres">
      <dgm:prSet presAssocID="{9621DE57-656A-4216-A26D-A7EE58CCE85C}" presName="node" presStyleLbl="node1" presStyleIdx="0" presStyleCnt="8">
        <dgm:presLayoutVars>
          <dgm:bulletEnabled val="1"/>
        </dgm:presLayoutVars>
      </dgm:prSet>
      <dgm:spPr/>
    </dgm:pt>
    <dgm:pt modelId="{51182DC2-A2E8-4191-9983-4ECD3A4616C2}" type="pres">
      <dgm:prSet presAssocID="{6BBD6BDB-1705-4114-A6A6-FB57DD76443E}" presName="sibTrans" presStyleCnt="0"/>
      <dgm:spPr/>
    </dgm:pt>
    <dgm:pt modelId="{EFA9B455-763D-4724-86D6-FB485AB94A49}" type="pres">
      <dgm:prSet presAssocID="{1F1EB6F7-072C-490A-A259-930FD809C135}" presName="node" presStyleLbl="node1" presStyleIdx="1" presStyleCnt="8">
        <dgm:presLayoutVars>
          <dgm:bulletEnabled val="1"/>
        </dgm:presLayoutVars>
      </dgm:prSet>
      <dgm:spPr/>
    </dgm:pt>
    <dgm:pt modelId="{4117C8EA-C7E4-4FE1-BE2E-70DE90261AC6}" type="pres">
      <dgm:prSet presAssocID="{8B805A33-D1F2-4BA9-ABCC-57BA23D3E6CE}" presName="sibTrans" presStyleCnt="0"/>
      <dgm:spPr/>
    </dgm:pt>
    <dgm:pt modelId="{6E4D940E-B899-4196-AC7C-2C20B07832B5}" type="pres">
      <dgm:prSet presAssocID="{41676A58-2EF4-4164-9396-AE8466175F83}" presName="node" presStyleLbl="node1" presStyleIdx="2" presStyleCnt="8">
        <dgm:presLayoutVars>
          <dgm:bulletEnabled val="1"/>
        </dgm:presLayoutVars>
      </dgm:prSet>
      <dgm:spPr/>
    </dgm:pt>
    <dgm:pt modelId="{2FFB6695-82AA-4E9F-9E1E-5CC61A6A48FF}" type="pres">
      <dgm:prSet presAssocID="{25FE0D12-639A-41EA-AA86-E86EE804F650}" presName="sibTrans" presStyleCnt="0"/>
      <dgm:spPr/>
    </dgm:pt>
    <dgm:pt modelId="{14E8C9A2-B8E4-4FC2-8192-D3A7DA1EB84E}" type="pres">
      <dgm:prSet presAssocID="{12822458-7333-470F-895F-09FDAFE0A35C}" presName="node" presStyleLbl="node1" presStyleIdx="3" presStyleCnt="8">
        <dgm:presLayoutVars>
          <dgm:bulletEnabled val="1"/>
        </dgm:presLayoutVars>
      </dgm:prSet>
      <dgm:spPr/>
    </dgm:pt>
    <dgm:pt modelId="{9E74A6B9-3769-467A-BF0F-7F5527C006B3}" type="pres">
      <dgm:prSet presAssocID="{D7569220-8DF2-462A-9B7A-66D176CFAA3D}" presName="sibTrans" presStyleCnt="0"/>
      <dgm:spPr/>
    </dgm:pt>
    <dgm:pt modelId="{C8706280-0419-4635-9CB1-B44BD23B64B5}" type="pres">
      <dgm:prSet presAssocID="{E7C4D2DB-6475-4A15-BE4E-2A9B96DD5139}" presName="node" presStyleLbl="node1" presStyleIdx="4" presStyleCnt="8">
        <dgm:presLayoutVars>
          <dgm:bulletEnabled val="1"/>
        </dgm:presLayoutVars>
      </dgm:prSet>
      <dgm:spPr/>
    </dgm:pt>
    <dgm:pt modelId="{5EDE9399-F714-47A4-8074-E8F61D0A96A8}" type="pres">
      <dgm:prSet presAssocID="{8F820ECE-FF98-4845-9CC7-74E9CC4B55A2}" presName="sibTrans" presStyleCnt="0"/>
      <dgm:spPr/>
    </dgm:pt>
    <dgm:pt modelId="{65F2362A-2AAE-4428-A172-986228C52D5E}" type="pres">
      <dgm:prSet presAssocID="{D33EA4E5-D357-48DF-876D-F1D814EAE210}" presName="node" presStyleLbl="node1" presStyleIdx="5" presStyleCnt="8">
        <dgm:presLayoutVars>
          <dgm:bulletEnabled val="1"/>
        </dgm:presLayoutVars>
      </dgm:prSet>
      <dgm:spPr/>
    </dgm:pt>
    <dgm:pt modelId="{0FA2C53F-D6FD-4326-88E5-164C4980A5A0}" type="pres">
      <dgm:prSet presAssocID="{2A52CA9F-630A-4A2F-817F-1DC33341199D}" presName="sibTrans" presStyleCnt="0"/>
      <dgm:spPr/>
    </dgm:pt>
    <dgm:pt modelId="{1108385C-C51C-4694-9081-B18DBC8F1BC9}" type="pres">
      <dgm:prSet presAssocID="{E5B52CF8-2073-4E83-9980-5A99C47A30D2}" presName="node" presStyleLbl="node1" presStyleIdx="6" presStyleCnt="8">
        <dgm:presLayoutVars>
          <dgm:bulletEnabled val="1"/>
        </dgm:presLayoutVars>
      </dgm:prSet>
      <dgm:spPr/>
    </dgm:pt>
    <dgm:pt modelId="{40703BAF-3168-475E-8509-256B2358FB59}" type="pres">
      <dgm:prSet presAssocID="{9199C32B-5191-4F27-A096-05CA532819B1}" presName="sibTrans" presStyleCnt="0"/>
      <dgm:spPr/>
    </dgm:pt>
    <dgm:pt modelId="{BCBB7B4B-4314-4C3F-818B-3C0572A44AC3}" type="pres">
      <dgm:prSet presAssocID="{DADAD597-8BD3-402E-AE6C-846706C2A027}" presName="node" presStyleLbl="node1" presStyleIdx="7" presStyleCnt="8">
        <dgm:presLayoutVars>
          <dgm:bulletEnabled val="1"/>
        </dgm:presLayoutVars>
      </dgm:prSet>
      <dgm:spPr/>
    </dgm:pt>
  </dgm:ptLst>
  <dgm:cxnLst>
    <dgm:cxn modelId="{70935D00-B12F-4515-9833-8ABEE63C086D}" type="presOf" srcId="{1F1EB6F7-072C-490A-A259-930FD809C135}" destId="{EFA9B455-763D-4724-86D6-FB485AB94A49}" srcOrd="0" destOrd="0" presId="urn:microsoft.com/office/officeart/2005/8/layout/default"/>
    <dgm:cxn modelId="{20331520-24D4-47F7-A87D-B3D84E3D5503}" type="presOf" srcId="{DADAD597-8BD3-402E-AE6C-846706C2A027}" destId="{BCBB7B4B-4314-4C3F-818B-3C0572A44AC3}" srcOrd="0" destOrd="0" presId="urn:microsoft.com/office/officeart/2005/8/layout/default"/>
    <dgm:cxn modelId="{92BCDC2B-6F84-400F-BB1C-F420CC98489A}" srcId="{30A97125-2C06-4338-AE22-D33BE8AE1E1B}" destId="{1F1EB6F7-072C-490A-A259-930FD809C135}" srcOrd="1" destOrd="0" parTransId="{FF7AE46C-269B-49A8-BD35-57BEF5A911A7}" sibTransId="{8B805A33-D1F2-4BA9-ABCC-57BA23D3E6CE}"/>
    <dgm:cxn modelId="{0B44D849-3D47-4883-9B22-F9D63AE309A6}" type="presOf" srcId="{E7C4D2DB-6475-4A15-BE4E-2A9B96DD5139}" destId="{C8706280-0419-4635-9CB1-B44BD23B64B5}" srcOrd="0" destOrd="0" presId="urn:microsoft.com/office/officeart/2005/8/layout/default"/>
    <dgm:cxn modelId="{DEB3C54A-2552-4015-B094-E9407032D04E}" type="presOf" srcId="{41676A58-2EF4-4164-9396-AE8466175F83}" destId="{6E4D940E-B899-4196-AC7C-2C20B07832B5}" srcOrd="0" destOrd="0" presId="urn:microsoft.com/office/officeart/2005/8/layout/default"/>
    <dgm:cxn modelId="{AE0FE972-090A-473C-8244-F8B2FB16FF32}" srcId="{30A97125-2C06-4338-AE22-D33BE8AE1E1B}" destId="{D33EA4E5-D357-48DF-876D-F1D814EAE210}" srcOrd="5" destOrd="0" parTransId="{46A44841-EC3E-4730-BB4C-D923EB8B8C4E}" sibTransId="{2A52CA9F-630A-4A2F-817F-1DC33341199D}"/>
    <dgm:cxn modelId="{F3A47E7B-7343-4732-806F-D163C94333FC}" type="presOf" srcId="{9621DE57-656A-4216-A26D-A7EE58CCE85C}" destId="{14CFDC1F-C341-470C-BE35-9C91590E84C6}" srcOrd="0" destOrd="0" presId="urn:microsoft.com/office/officeart/2005/8/layout/default"/>
    <dgm:cxn modelId="{C4C48780-C8E5-440F-81F6-FC62951A2A2D}" srcId="{30A97125-2C06-4338-AE22-D33BE8AE1E1B}" destId="{DADAD597-8BD3-402E-AE6C-846706C2A027}" srcOrd="7" destOrd="0" parTransId="{5549FD64-494A-486E-94E6-C69A8DF684D4}" sibTransId="{F0C7E1C7-C2EE-4185-AF86-74A72B6A9840}"/>
    <dgm:cxn modelId="{178B8889-14C1-4B0E-A2A8-A55C9D555514}" type="presOf" srcId="{30A97125-2C06-4338-AE22-D33BE8AE1E1B}" destId="{4A74BAD6-69BF-48D3-BB78-1968CEC51781}" srcOrd="0" destOrd="0" presId="urn:microsoft.com/office/officeart/2005/8/layout/default"/>
    <dgm:cxn modelId="{31B1D28F-471B-4BCD-9765-94FC89C77C18}" type="presOf" srcId="{E5B52CF8-2073-4E83-9980-5A99C47A30D2}" destId="{1108385C-C51C-4694-9081-B18DBC8F1BC9}" srcOrd="0" destOrd="0" presId="urn:microsoft.com/office/officeart/2005/8/layout/default"/>
    <dgm:cxn modelId="{C2F330A7-DBD5-4FF7-B913-E1494303B1C5}" srcId="{30A97125-2C06-4338-AE22-D33BE8AE1E1B}" destId="{12822458-7333-470F-895F-09FDAFE0A35C}" srcOrd="3" destOrd="0" parTransId="{38E78879-C712-411C-BA75-2568F27761AA}" sibTransId="{D7569220-8DF2-462A-9B7A-66D176CFAA3D}"/>
    <dgm:cxn modelId="{B26C7BB3-E105-4DE9-8B6C-052A62C08879}" srcId="{30A97125-2C06-4338-AE22-D33BE8AE1E1B}" destId="{E5B52CF8-2073-4E83-9980-5A99C47A30D2}" srcOrd="6" destOrd="0" parTransId="{E2FFA192-6DD4-4A3F-927D-879526B9C686}" sibTransId="{9199C32B-5191-4F27-A096-05CA532819B1}"/>
    <dgm:cxn modelId="{FECA2CB5-2AB3-4734-911D-4EC699FFF034}" type="presOf" srcId="{12822458-7333-470F-895F-09FDAFE0A35C}" destId="{14E8C9A2-B8E4-4FC2-8192-D3A7DA1EB84E}" srcOrd="0" destOrd="0" presId="urn:microsoft.com/office/officeart/2005/8/layout/default"/>
    <dgm:cxn modelId="{83EF91C2-888B-4F2D-BE80-507C53FFB884}" type="presOf" srcId="{D33EA4E5-D357-48DF-876D-F1D814EAE210}" destId="{65F2362A-2AAE-4428-A172-986228C52D5E}" srcOrd="0" destOrd="0" presId="urn:microsoft.com/office/officeart/2005/8/layout/default"/>
    <dgm:cxn modelId="{48C161D0-D3EF-401A-9998-6341160702B0}" srcId="{30A97125-2C06-4338-AE22-D33BE8AE1E1B}" destId="{E7C4D2DB-6475-4A15-BE4E-2A9B96DD5139}" srcOrd="4" destOrd="0" parTransId="{F71B76DD-2486-4E65-BA60-282027A192F9}" sibTransId="{8F820ECE-FF98-4845-9CC7-74E9CC4B55A2}"/>
    <dgm:cxn modelId="{00ADC7E3-D519-4D91-AF74-2C85D961637B}" srcId="{30A97125-2C06-4338-AE22-D33BE8AE1E1B}" destId="{41676A58-2EF4-4164-9396-AE8466175F83}" srcOrd="2" destOrd="0" parTransId="{5BC82CC9-109D-4E5A-97BF-A225834A7550}" sibTransId="{25FE0D12-639A-41EA-AA86-E86EE804F650}"/>
    <dgm:cxn modelId="{0CDF75E8-AF58-4291-A3DD-7188108832C4}" srcId="{30A97125-2C06-4338-AE22-D33BE8AE1E1B}" destId="{9621DE57-656A-4216-A26D-A7EE58CCE85C}" srcOrd="0" destOrd="0" parTransId="{60586A14-61FA-4A31-B26B-0F7B5DF1D383}" sibTransId="{6BBD6BDB-1705-4114-A6A6-FB57DD76443E}"/>
    <dgm:cxn modelId="{0791C89B-BDA3-4370-8860-3CD4B65B6B39}" type="presParOf" srcId="{4A74BAD6-69BF-48D3-BB78-1968CEC51781}" destId="{14CFDC1F-C341-470C-BE35-9C91590E84C6}" srcOrd="0" destOrd="0" presId="urn:microsoft.com/office/officeart/2005/8/layout/default"/>
    <dgm:cxn modelId="{C063CC4F-2246-41BE-A50D-15FCC5E1D897}" type="presParOf" srcId="{4A74BAD6-69BF-48D3-BB78-1968CEC51781}" destId="{51182DC2-A2E8-4191-9983-4ECD3A4616C2}" srcOrd="1" destOrd="0" presId="urn:microsoft.com/office/officeart/2005/8/layout/default"/>
    <dgm:cxn modelId="{DCC3CF76-C0B2-463D-B8EF-BDA2DCF18B39}" type="presParOf" srcId="{4A74BAD6-69BF-48D3-BB78-1968CEC51781}" destId="{EFA9B455-763D-4724-86D6-FB485AB94A49}" srcOrd="2" destOrd="0" presId="urn:microsoft.com/office/officeart/2005/8/layout/default"/>
    <dgm:cxn modelId="{CAE4CE67-B516-4069-92A7-4D031056E167}" type="presParOf" srcId="{4A74BAD6-69BF-48D3-BB78-1968CEC51781}" destId="{4117C8EA-C7E4-4FE1-BE2E-70DE90261AC6}" srcOrd="3" destOrd="0" presId="urn:microsoft.com/office/officeart/2005/8/layout/default"/>
    <dgm:cxn modelId="{C806D84A-7B7D-4626-9083-245D65BC188B}" type="presParOf" srcId="{4A74BAD6-69BF-48D3-BB78-1968CEC51781}" destId="{6E4D940E-B899-4196-AC7C-2C20B07832B5}" srcOrd="4" destOrd="0" presId="urn:microsoft.com/office/officeart/2005/8/layout/default"/>
    <dgm:cxn modelId="{E3DC2A02-847E-40B8-BADB-A5563571E291}" type="presParOf" srcId="{4A74BAD6-69BF-48D3-BB78-1968CEC51781}" destId="{2FFB6695-82AA-4E9F-9E1E-5CC61A6A48FF}" srcOrd="5" destOrd="0" presId="urn:microsoft.com/office/officeart/2005/8/layout/default"/>
    <dgm:cxn modelId="{12E399BD-D110-4466-9417-38D5BC1C5112}" type="presParOf" srcId="{4A74BAD6-69BF-48D3-BB78-1968CEC51781}" destId="{14E8C9A2-B8E4-4FC2-8192-D3A7DA1EB84E}" srcOrd="6" destOrd="0" presId="urn:microsoft.com/office/officeart/2005/8/layout/default"/>
    <dgm:cxn modelId="{213CA5E2-5BC2-4135-92EC-EA05475AFB93}" type="presParOf" srcId="{4A74BAD6-69BF-48D3-BB78-1968CEC51781}" destId="{9E74A6B9-3769-467A-BF0F-7F5527C006B3}" srcOrd="7" destOrd="0" presId="urn:microsoft.com/office/officeart/2005/8/layout/default"/>
    <dgm:cxn modelId="{C7439EC9-FFBA-493A-AD38-A91609E4D20D}" type="presParOf" srcId="{4A74BAD6-69BF-48D3-BB78-1968CEC51781}" destId="{C8706280-0419-4635-9CB1-B44BD23B64B5}" srcOrd="8" destOrd="0" presId="urn:microsoft.com/office/officeart/2005/8/layout/default"/>
    <dgm:cxn modelId="{EEDCE109-F4FC-4DF5-BA76-A93DD0E874E6}" type="presParOf" srcId="{4A74BAD6-69BF-48D3-BB78-1968CEC51781}" destId="{5EDE9399-F714-47A4-8074-E8F61D0A96A8}" srcOrd="9" destOrd="0" presId="urn:microsoft.com/office/officeart/2005/8/layout/default"/>
    <dgm:cxn modelId="{22ABD409-7D23-4404-BB75-9670BCFF6942}" type="presParOf" srcId="{4A74BAD6-69BF-48D3-BB78-1968CEC51781}" destId="{65F2362A-2AAE-4428-A172-986228C52D5E}" srcOrd="10" destOrd="0" presId="urn:microsoft.com/office/officeart/2005/8/layout/default"/>
    <dgm:cxn modelId="{314245F3-2405-43B0-B81D-F9225850A56E}" type="presParOf" srcId="{4A74BAD6-69BF-48D3-BB78-1968CEC51781}" destId="{0FA2C53F-D6FD-4326-88E5-164C4980A5A0}" srcOrd="11" destOrd="0" presId="urn:microsoft.com/office/officeart/2005/8/layout/default"/>
    <dgm:cxn modelId="{BA5477D8-2EB4-454A-99DB-FD767579E245}" type="presParOf" srcId="{4A74BAD6-69BF-48D3-BB78-1968CEC51781}" destId="{1108385C-C51C-4694-9081-B18DBC8F1BC9}" srcOrd="12" destOrd="0" presId="urn:microsoft.com/office/officeart/2005/8/layout/default"/>
    <dgm:cxn modelId="{724932F1-DC52-4001-B775-32B1D967EDFC}" type="presParOf" srcId="{4A74BAD6-69BF-48D3-BB78-1968CEC51781}" destId="{40703BAF-3168-475E-8509-256B2358FB59}" srcOrd="13" destOrd="0" presId="urn:microsoft.com/office/officeart/2005/8/layout/default"/>
    <dgm:cxn modelId="{827B48DF-ED4C-4707-B12F-98B3F810D732}" type="presParOf" srcId="{4A74BAD6-69BF-48D3-BB78-1968CEC51781}" destId="{BCBB7B4B-4314-4C3F-818B-3C0572A44AC3}"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A97125-2C06-4338-AE22-D33BE8AE1E1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621DE57-656A-4216-A26D-A7EE58CCE85C}">
      <dgm:prSet phldrT="[Text]"/>
      <dgm:spPr>
        <a:solidFill>
          <a:schemeClr val="accent6">
            <a:lumMod val="60000"/>
            <a:lumOff val="40000"/>
          </a:schemeClr>
        </a:solidFill>
      </dgm:spPr>
      <dgm:t>
        <a:bodyPr/>
        <a:lstStyle/>
        <a:p>
          <a:r>
            <a:rPr lang="en-US">
              <a:solidFill>
                <a:srgbClr val="3A4972"/>
              </a:solidFill>
            </a:rPr>
            <a:t>Primary Care (HRSA/ CDC)</a:t>
          </a:r>
        </a:p>
      </dgm:t>
    </dgm:pt>
    <dgm:pt modelId="{60586A14-61FA-4A31-B26B-0F7B5DF1D383}" type="parTrans" cxnId="{0CDF75E8-AF58-4291-A3DD-7188108832C4}">
      <dgm:prSet/>
      <dgm:spPr/>
      <dgm:t>
        <a:bodyPr/>
        <a:lstStyle/>
        <a:p>
          <a:endParaRPr lang="en-US"/>
        </a:p>
      </dgm:t>
    </dgm:pt>
    <dgm:pt modelId="{6BBD6BDB-1705-4114-A6A6-FB57DD76443E}" type="sibTrans" cxnId="{0CDF75E8-AF58-4291-A3DD-7188108832C4}">
      <dgm:prSet/>
      <dgm:spPr/>
      <dgm:t>
        <a:bodyPr/>
        <a:lstStyle/>
        <a:p>
          <a:endParaRPr lang="en-US"/>
        </a:p>
      </dgm:t>
    </dgm:pt>
    <dgm:pt modelId="{6D0789D5-0FAB-41CF-A1EE-74D89BFAE40B}">
      <dgm:prSet phldrT="[Text]"/>
      <dgm:spPr>
        <a:solidFill>
          <a:schemeClr val="accent6">
            <a:lumMod val="60000"/>
            <a:lumOff val="40000"/>
          </a:schemeClr>
        </a:solidFill>
      </dgm:spPr>
      <dgm:t>
        <a:bodyPr/>
        <a:lstStyle/>
        <a:p>
          <a:r>
            <a:rPr lang="en-US">
              <a:solidFill>
                <a:srgbClr val="3A4972"/>
              </a:solidFill>
            </a:rPr>
            <a:t>Maternal &amp; Child Health (HRSA/CDC)</a:t>
          </a:r>
        </a:p>
      </dgm:t>
    </dgm:pt>
    <dgm:pt modelId="{DABACBE2-439C-4EDA-B7BD-6B586CCCCD55}" type="parTrans" cxnId="{6BCA23CD-5614-4DD1-AD25-4C3B4CB2471E}">
      <dgm:prSet/>
      <dgm:spPr/>
      <dgm:t>
        <a:bodyPr/>
        <a:lstStyle/>
        <a:p>
          <a:endParaRPr lang="en-US"/>
        </a:p>
      </dgm:t>
    </dgm:pt>
    <dgm:pt modelId="{212EA33E-1B22-40A7-8D37-FE726A3DD293}" type="sibTrans" cxnId="{6BCA23CD-5614-4DD1-AD25-4C3B4CB2471E}">
      <dgm:prSet/>
      <dgm:spPr/>
      <dgm:t>
        <a:bodyPr/>
        <a:lstStyle/>
        <a:p>
          <a:endParaRPr lang="en-US"/>
        </a:p>
      </dgm:t>
    </dgm:pt>
    <dgm:pt modelId="{29D83FDE-F1FA-4F42-BF5C-D9832FCDB10D}">
      <dgm:prSet phldrT="[Text]"/>
      <dgm:spPr>
        <a:solidFill>
          <a:schemeClr val="accent6">
            <a:lumMod val="60000"/>
            <a:lumOff val="40000"/>
          </a:schemeClr>
        </a:solidFill>
      </dgm:spPr>
      <dgm:t>
        <a:bodyPr/>
        <a:lstStyle/>
        <a:p>
          <a:r>
            <a:rPr lang="en-US">
              <a:solidFill>
                <a:srgbClr val="3A4972"/>
              </a:solidFill>
            </a:rPr>
            <a:t>Mental Health (SAMSHA)</a:t>
          </a:r>
        </a:p>
      </dgm:t>
    </dgm:pt>
    <dgm:pt modelId="{69DCA863-5F8C-4DC8-B340-EA7894FEA529}" type="parTrans" cxnId="{D1560DF7-5E2E-4E48-BD96-0B3054441392}">
      <dgm:prSet/>
      <dgm:spPr/>
      <dgm:t>
        <a:bodyPr/>
        <a:lstStyle/>
        <a:p>
          <a:endParaRPr lang="en-US"/>
        </a:p>
      </dgm:t>
    </dgm:pt>
    <dgm:pt modelId="{17B14AE5-5959-49D6-8818-4EE1029D5EB9}" type="sibTrans" cxnId="{D1560DF7-5E2E-4E48-BD96-0B3054441392}">
      <dgm:prSet/>
      <dgm:spPr/>
      <dgm:t>
        <a:bodyPr/>
        <a:lstStyle/>
        <a:p>
          <a:endParaRPr lang="en-US"/>
        </a:p>
      </dgm:t>
    </dgm:pt>
    <dgm:pt modelId="{41676A58-2EF4-4164-9396-AE8466175F83}">
      <dgm:prSet phldrT="[Text]"/>
      <dgm:spPr>
        <a:solidFill>
          <a:schemeClr val="accent6">
            <a:lumMod val="60000"/>
            <a:lumOff val="40000"/>
          </a:schemeClr>
        </a:solidFill>
      </dgm:spPr>
      <dgm:t>
        <a:bodyPr/>
        <a:lstStyle/>
        <a:p>
          <a:r>
            <a:rPr lang="en-US">
              <a:solidFill>
                <a:srgbClr val="3A4972"/>
              </a:solidFill>
            </a:rPr>
            <a:t>Environmental Health (CDC/ NIOSH)</a:t>
          </a:r>
        </a:p>
      </dgm:t>
    </dgm:pt>
    <dgm:pt modelId="{5BC82CC9-109D-4E5A-97BF-A225834A7550}" type="parTrans" cxnId="{00ADC7E3-D519-4D91-AF74-2C85D961637B}">
      <dgm:prSet/>
      <dgm:spPr/>
      <dgm:t>
        <a:bodyPr/>
        <a:lstStyle/>
        <a:p>
          <a:endParaRPr lang="en-US"/>
        </a:p>
      </dgm:t>
    </dgm:pt>
    <dgm:pt modelId="{25FE0D12-639A-41EA-AA86-E86EE804F650}" type="sibTrans" cxnId="{00ADC7E3-D519-4D91-AF74-2C85D961637B}">
      <dgm:prSet/>
      <dgm:spPr/>
      <dgm:t>
        <a:bodyPr/>
        <a:lstStyle/>
        <a:p>
          <a:endParaRPr lang="en-US"/>
        </a:p>
      </dgm:t>
    </dgm:pt>
    <dgm:pt modelId="{12822458-7333-470F-895F-09FDAFE0A35C}">
      <dgm:prSet phldrT="[Text]"/>
      <dgm:spPr>
        <a:solidFill>
          <a:schemeClr val="accent6">
            <a:lumMod val="60000"/>
            <a:lumOff val="40000"/>
          </a:schemeClr>
        </a:solidFill>
      </dgm:spPr>
      <dgm:t>
        <a:bodyPr/>
        <a:lstStyle/>
        <a:p>
          <a:r>
            <a:rPr lang="en-US">
              <a:solidFill>
                <a:srgbClr val="3A4972"/>
              </a:solidFill>
            </a:rPr>
            <a:t>HIV/AIDS (HRSA/OASH)</a:t>
          </a:r>
        </a:p>
      </dgm:t>
    </dgm:pt>
    <dgm:pt modelId="{38E78879-C712-411C-BA75-2568F27761AA}" type="parTrans" cxnId="{C2F330A7-DBD5-4FF7-B913-E1494303B1C5}">
      <dgm:prSet/>
      <dgm:spPr/>
      <dgm:t>
        <a:bodyPr/>
        <a:lstStyle/>
        <a:p>
          <a:endParaRPr lang="en-US"/>
        </a:p>
      </dgm:t>
    </dgm:pt>
    <dgm:pt modelId="{D7569220-8DF2-462A-9B7A-66D176CFAA3D}" type="sibTrans" cxnId="{C2F330A7-DBD5-4FF7-B913-E1494303B1C5}">
      <dgm:prSet/>
      <dgm:spPr/>
      <dgm:t>
        <a:bodyPr/>
        <a:lstStyle/>
        <a:p>
          <a:endParaRPr lang="en-US"/>
        </a:p>
      </dgm:t>
    </dgm:pt>
    <dgm:pt modelId="{E7C4D2DB-6475-4A15-BE4E-2A9B96DD5139}">
      <dgm:prSet phldrT="[Text]"/>
      <dgm:spPr>
        <a:solidFill>
          <a:schemeClr val="accent6">
            <a:lumMod val="60000"/>
            <a:lumOff val="40000"/>
          </a:schemeClr>
        </a:solidFill>
      </dgm:spPr>
      <dgm:t>
        <a:bodyPr/>
        <a:lstStyle/>
        <a:p>
          <a:r>
            <a:rPr lang="en-US">
              <a:solidFill>
                <a:srgbClr val="3A4972"/>
              </a:solidFill>
            </a:rPr>
            <a:t>Health Workforce (HRSA)</a:t>
          </a:r>
        </a:p>
      </dgm:t>
    </dgm:pt>
    <dgm:pt modelId="{F71B76DD-2486-4E65-BA60-282027A192F9}" type="parTrans" cxnId="{48C161D0-D3EF-401A-9998-6341160702B0}">
      <dgm:prSet/>
      <dgm:spPr/>
      <dgm:t>
        <a:bodyPr/>
        <a:lstStyle/>
        <a:p>
          <a:endParaRPr lang="en-US"/>
        </a:p>
      </dgm:t>
    </dgm:pt>
    <dgm:pt modelId="{8F820ECE-FF98-4845-9CC7-74E9CC4B55A2}" type="sibTrans" cxnId="{48C161D0-D3EF-401A-9998-6341160702B0}">
      <dgm:prSet/>
      <dgm:spPr/>
      <dgm:t>
        <a:bodyPr/>
        <a:lstStyle/>
        <a:p>
          <a:endParaRPr lang="en-US"/>
        </a:p>
      </dgm:t>
    </dgm:pt>
    <dgm:pt modelId="{D33EA4E5-D357-48DF-876D-F1D814EAE210}">
      <dgm:prSet phldrT="[Text]"/>
      <dgm:spPr>
        <a:solidFill>
          <a:schemeClr val="accent6">
            <a:lumMod val="60000"/>
            <a:lumOff val="40000"/>
          </a:schemeClr>
        </a:solidFill>
      </dgm:spPr>
      <dgm:t>
        <a:bodyPr/>
        <a:lstStyle/>
        <a:p>
          <a:r>
            <a:rPr lang="en-US">
              <a:solidFill>
                <a:srgbClr val="3A4972"/>
              </a:solidFill>
            </a:rPr>
            <a:t>Surgeon General</a:t>
          </a:r>
        </a:p>
      </dgm:t>
    </dgm:pt>
    <dgm:pt modelId="{46A44841-EC3E-4730-BB4C-D923EB8B8C4E}" type="parTrans" cxnId="{AE0FE972-090A-473C-8244-F8B2FB16FF32}">
      <dgm:prSet/>
      <dgm:spPr/>
      <dgm:t>
        <a:bodyPr/>
        <a:lstStyle/>
        <a:p>
          <a:endParaRPr lang="en-US"/>
        </a:p>
      </dgm:t>
    </dgm:pt>
    <dgm:pt modelId="{2A52CA9F-630A-4A2F-817F-1DC33341199D}" type="sibTrans" cxnId="{AE0FE972-090A-473C-8244-F8B2FB16FF32}">
      <dgm:prSet/>
      <dgm:spPr/>
      <dgm:t>
        <a:bodyPr/>
        <a:lstStyle/>
        <a:p>
          <a:endParaRPr lang="en-US"/>
        </a:p>
      </dgm:t>
    </dgm:pt>
    <dgm:pt modelId="{E5B52CF8-2073-4E83-9980-5A99C47A30D2}">
      <dgm:prSet phldrT="[Text]"/>
      <dgm:spPr>
        <a:solidFill>
          <a:schemeClr val="accent6">
            <a:lumMod val="60000"/>
            <a:lumOff val="40000"/>
          </a:schemeClr>
        </a:solidFill>
      </dgm:spPr>
      <dgm:t>
        <a:bodyPr/>
        <a:lstStyle/>
        <a:p>
          <a:r>
            <a:rPr lang="en-US">
              <a:solidFill>
                <a:srgbClr val="3A4972"/>
              </a:solidFill>
            </a:rPr>
            <a:t>Policy, Research, &amp; Evaluation</a:t>
          </a:r>
        </a:p>
      </dgm:t>
    </dgm:pt>
    <dgm:pt modelId="{E2FFA192-6DD4-4A3F-927D-879526B9C686}" type="parTrans" cxnId="{B26C7BB3-E105-4DE9-8B6C-052A62C08879}">
      <dgm:prSet/>
      <dgm:spPr/>
      <dgm:t>
        <a:bodyPr/>
        <a:lstStyle/>
        <a:p>
          <a:endParaRPr lang="en-US"/>
        </a:p>
      </dgm:t>
    </dgm:pt>
    <dgm:pt modelId="{9199C32B-5191-4F27-A096-05CA532819B1}" type="sibTrans" cxnId="{B26C7BB3-E105-4DE9-8B6C-052A62C08879}">
      <dgm:prSet/>
      <dgm:spPr/>
      <dgm:t>
        <a:bodyPr/>
        <a:lstStyle/>
        <a:p>
          <a:endParaRPr lang="en-US"/>
        </a:p>
      </dgm:t>
    </dgm:pt>
    <dgm:pt modelId="{4A74BAD6-69BF-48D3-BB78-1968CEC51781}" type="pres">
      <dgm:prSet presAssocID="{30A97125-2C06-4338-AE22-D33BE8AE1E1B}" presName="diagram" presStyleCnt="0">
        <dgm:presLayoutVars>
          <dgm:dir/>
          <dgm:resizeHandles val="exact"/>
        </dgm:presLayoutVars>
      </dgm:prSet>
      <dgm:spPr/>
    </dgm:pt>
    <dgm:pt modelId="{14CFDC1F-C341-470C-BE35-9C91590E84C6}" type="pres">
      <dgm:prSet presAssocID="{9621DE57-656A-4216-A26D-A7EE58CCE85C}" presName="node" presStyleLbl="node1" presStyleIdx="0" presStyleCnt="8">
        <dgm:presLayoutVars>
          <dgm:bulletEnabled val="1"/>
        </dgm:presLayoutVars>
      </dgm:prSet>
      <dgm:spPr/>
    </dgm:pt>
    <dgm:pt modelId="{51182DC2-A2E8-4191-9983-4ECD3A4616C2}" type="pres">
      <dgm:prSet presAssocID="{6BBD6BDB-1705-4114-A6A6-FB57DD76443E}" presName="sibTrans" presStyleCnt="0"/>
      <dgm:spPr/>
    </dgm:pt>
    <dgm:pt modelId="{90C5067A-81F2-4BB7-B21D-8EAD677B462D}" type="pres">
      <dgm:prSet presAssocID="{6D0789D5-0FAB-41CF-A1EE-74D89BFAE40B}" presName="node" presStyleLbl="node1" presStyleIdx="1" presStyleCnt="8">
        <dgm:presLayoutVars>
          <dgm:bulletEnabled val="1"/>
        </dgm:presLayoutVars>
      </dgm:prSet>
      <dgm:spPr/>
    </dgm:pt>
    <dgm:pt modelId="{82C26E76-02EC-4B09-A8F0-B26626CEE9CD}" type="pres">
      <dgm:prSet presAssocID="{212EA33E-1B22-40A7-8D37-FE726A3DD293}" presName="sibTrans" presStyleCnt="0"/>
      <dgm:spPr/>
    </dgm:pt>
    <dgm:pt modelId="{9EF6A17C-A73B-4157-8F18-42D28A0D1038}" type="pres">
      <dgm:prSet presAssocID="{29D83FDE-F1FA-4F42-BF5C-D9832FCDB10D}" presName="node" presStyleLbl="node1" presStyleIdx="2" presStyleCnt="8">
        <dgm:presLayoutVars>
          <dgm:bulletEnabled val="1"/>
        </dgm:presLayoutVars>
      </dgm:prSet>
      <dgm:spPr/>
    </dgm:pt>
    <dgm:pt modelId="{D9BD3AB9-C24D-4A8E-B5CB-F2EE3AD20E71}" type="pres">
      <dgm:prSet presAssocID="{17B14AE5-5959-49D6-8818-4EE1029D5EB9}" presName="sibTrans" presStyleCnt="0"/>
      <dgm:spPr/>
    </dgm:pt>
    <dgm:pt modelId="{6E4D940E-B899-4196-AC7C-2C20B07832B5}" type="pres">
      <dgm:prSet presAssocID="{41676A58-2EF4-4164-9396-AE8466175F83}" presName="node" presStyleLbl="node1" presStyleIdx="3" presStyleCnt="8">
        <dgm:presLayoutVars>
          <dgm:bulletEnabled val="1"/>
        </dgm:presLayoutVars>
      </dgm:prSet>
      <dgm:spPr/>
    </dgm:pt>
    <dgm:pt modelId="{2FFB6695-82AA-4E9F-9E1E-5CC61A6A48FF}" type="pres">
      <dgm:prSet presAssocID="{25FE0D12-639A-41EA-AA86-E86EE804F650}" presName="sibTrans" presStyleCnt="0"/>
      <dgm:spPr/>
    </dgm:pt>
    <dgm:pt modelId="{14E8C9A2-B8E4-4FC2-8192-D3A7DA1EB84E}" type="pres">
      <dgm:prSet presAssocID="{12822458-7333-470F-895F-09FDAFE0A35C}" presName="node" presStyleLbl="node1" presStyleIdx="4" presStyleCnt="8">
        <dgm:presLayoutVars>
          <dgm:bulletEnabled val="1"/>
        </dgm:presLayoutVars>
      </dgm:prSet>
      <dgm:spPr/>
    </dgm:pt>
    <dgm:pt modelId="{9E74A6B9-3769-467A-BF0F-7F5527C006B3}" type="pres">
      <dgm:prSet presAssocID="{D7569220-8DF2-462A-9B7A-66D176CFAA3D}" presName="sibTrans" presStyleCnt="0"/>
      <dgm:spPr/>
    </dgm:pt>
    <dgm:pt modelId="{C8706280-0419-4635-9CB1-B44BD23B64B5}" type="pres">
      <dgm:prSet presAssocID="{E7C4D2DB-6475-4A15-BE4E-2A9B96DD5139}" presName="node" presStyleLbl="node1" presStyleIdx="5" presStyleCnt="8">
        <dgm:presLayoutVars>
          <dgm:bulletEnabled val="1"/>
        </dgm:presLayoutVars>
      </dgm:prSet>
      <dgm:spPr/>
    </dgm:pt>
    <dgm:pt modelId="{5EDE9399-F714-47A4-8074-E8F61D0A96A8}" type="pres">
      <dgm:prSet presAssocID="{8F820ECE-FF98-4845-9CC7-74E9CC4B55A2}" presName="sibTrans" presStyleCnt="0"/>
      <dgm:spPr/>
    </dgm:pt>
    <dgm:pt modelId="{65F2362A-2AAE-4428-A172-986228C52D5E}" type="pres">
      <dgm:prSet presAssocID="{D33EA4E5-D357-48DF-876D-F1D814EAE210}" presName="node" presStyleLbl="node1" presStyleIdx="6" presStyleCnt="8">
        <dgm:presLayoutVars>
          <dgm:bulletEnabled val="1"/>
        </dgm:presLayoutVars>
      </dgm:prSet>
      <dgm:spPr/>
    </dgm:pt>
    <dgm:pt modelId="{0FA2C53F-D6FD-4326-88E5-164C4980A5A0}" type="pres">
      <dgm:prSet presAssocID="{2A52CA9F-630A-4A2F-817F-1DC33341199D}" presName="sibTrans" presStyleCnt="0"/>
      <dgm:spPr/>
    </dgm:pt>
    <dgm:pt modelId="{1108385C-C51C-4694-9081-B18DBC8F1BC9}" type="pres">
      <dgm:prSet presAssocID="{E5B52CF8-2073-4E83-9980-5A99C47A30D2}" presName="node" presStyleLbl="node1" presStyleIdx="7" presStyleCnt="8">
        <dgm:presLayoutVars>
          <dgm:bulletEnabled val="1"/>
        </dgm:presLayoutVars>
      </dgm:prSet>
      <dgm:spPr/>
    </dgm:pt>
  </dgm:ptLst>
  <dgm:cxnLst>
    <dgm:cxn modelId="{DD9BCF08-D18F-41DA-8024-94ACB419B0BB}" type="presOf" srcId="{29D83FDE-F1FA-4F42-BF5C-D9832FCDB10D}" destId="{9EF6A17C-A73B-4157-8F18-42D28A0D1038}" srcOrd="0" destOrd="0" presId="urn:microsoft.com/office/officeart/2005/8/layout/default"/>
    <dgm:cxn modelId="{0B44D849-3D47-4883-9B22-F9D63AE309A6}" type="presOf" srcId="{E7C4D2DB-6475-4A15-BE4E-2A9B96DD5139}" destId="{C8706280-0419-4635-9CB1-B44BD23B64B5}" srcOrd="0" destOrd="0" presId="urn:microsoft.com/office/officeart/2005/8/layout/default"/>
    <dgm:cxn modelId="{DEB3C54A-2552-4015-B094-E9407032D04E}" type="presOf" srcId="{41676A58-2EF4-4164-9396-AE8466175F83}" destId="{6E4D940E-B899-4196-AC7C-2C20B07832B5}" srcOrd="0" destOrd="0" presId="urn:microsoft.com/office/officeart/2005/8/layout/default"/>
    <dgm:cxn modelId="{AE0FE972-090A-473C-8244-F8B2FB16FF32}" srcId="{30A97125-2C06-4338-AE22-D33BE8AE1E1B}" destId="{D33EA4E5-D357-48DF-876D-F1D814EAE210}" srcOrd="6" destOrd="0" parTransId="{46A44841-EC3E-4730-BB4C-D923EB8B8C4E}" sibTransId="{2A52CA9F-630A-4A2F-817F-1DC33341199D}"/>
    <dgm:cxn modelId="{F3A47E7B-7343-4732-806F-D163C94333FC}" type="presOf" srcId="{9621DE57-656A-4216-A26D-A7EE58CCE85C}" destId="{14CFDC1F-C341-470C-BE35-9C91590E84C6}" srcOrd="0" destOrd="0" presId="urn:microsoft.com/office/officeart/2005/8/layout/default"/>
    <dgm:cxn modelId="{178B8889-14C1-4B0E-A2A8-A55C9D555514}" type="presOf" srcId="{30A97125-2C06-4338-AE22-D33BE8AE1E1B}" destId="{4A74BAD6-69BF-48D3-BB78-1968CEC51781}" srcOrd="0" destOrd="0" presId="urn:microsoft.com/office/officeart/2005/8/layout/default"/>
    <dgm:cxn modelId="{31B1D28F-471B-4BCD-9765-94FC89C77C18}" type="presOf" srcId="{E5B52CF8-2073-4E83-9980-5A99C47A30D2}" destId="{1108385C-C51C-4694-9081-B18DBC8F1BC9}" srcOrd="0" destOrd="0" presId="urn:microsoft.com/office/officeart/2005/8/layout/default"/>
    <dgm:cxn modelId="{5A1E99A5-2F93-46F1-94E9-91B29AA48822}" type="presOf" srcId="{6D0789D5-0FAB-41CF-A1EE-74D89BFAE40B}" destId="{90C5067A-81F2-4BB7-B21D-8EAD677B462D}" srcOrd="0" destOrd="0" presId="urn:microsoft.com/office/officeart/2005/8/layout/default"/>
    <dgm:cxn modelId="{C2F330A7-DBD5-4FF7-B913-E1494303B1C5}" srcId="{30A97125-2C06-4338-AE22-D33BE8AE1E1B}" destId="{12822458-7333-470F-895F-09FDAFE0A35C}" srcOrd="4" destOrd="0" parTransId="{38E78879-C712-411C-BA75-2568F27761AA}" sibTransId="{D7569220-8DF2-462A-9B7A-66D176CFAA3D}"/>
    <dgm:cxn modelId="{B26C7BB3-E105-4DE9-8B6C-052A62C08879}" srcId="{30A97125-2C06-4338-AE22-D33BE8AE1E1B}" destId="{E5B52CF8-2073-4E83-9980-5A99C47A30D2}" srcOrd="7" destOrd="0" parTransId="{E2FFA192-6DD4-4A3F-927D-879526B9C686}" sibTransId="{9199C32B-5191-4F27-A096-05CA532819B1}"/>
    <dgm:cxn modelId="{FECA2CB5-2AB3-4734-911D-4EC699FFF034}" type="presOf" srcId="{12822458-7333-470F-895F-09FDAFE0A35C}" destId="{14E8C9A2-B8E4-4FC2-8192-D3A7DA1EB84E}" srcOrd="0" destOrd="0" presId="urn:microsoft.com/office/officeart/2005/8/layout/default"/>
    <dgm:cxn modelId="{83EF91C2-888B-4F2D-BE80-507C53FFB884}" type="presOf" srcId="{D33EA4E5-D357-48DF-876D-F1D814EAE210}" destId="{65F2362A-2AAE-4428-A172-986228C52D5E}" srcOrd="0" destOrd="0" presId="urn:microsoft.com/office/officeart/2005/8/layout/default"/>
    <dgm:cxn modelId="{6BCA23CD-5614-4DD1-AD25-4C3B4CB2471E}" srcId="{30A97125-2C06-4338-AE22-D33BE8AE1E1B}" destId="{6D0789D5-0FAB-41CF-A1EE-74D89BFAE40B}" srcOrd="1" destOrd="0" parTransId="{DABACBE2-439C-4EDA-B7BD-6B586CCCCD55}" sibTransId="{212EA33E-1B22-40A7-8D37-FE726A3DD293}"/>
    <dgm:cxn modelId="{48C161D0-D3EF-401A-9998-6341160702B0}" srcId="{30A97125-2C06-4338-AE22-D33BE8AE1E1B}" destId="{E7C4D2DB-6475-4A15-BE4E-2A9B96DD5139}" srcOrd="5" destOrd="0" parTransId="{F71B76DD-2486-4E65-BA60-282027A192F9}" sibTransId="{8F820ECE-FF98-4845-9CC7-74E9CC4B55A2}"/>
    <dgm:cxn modelId="{00ADC7E3-D519-4D91-AF74-2C85D961637B}" srcId="{30A97125-2C06-4338-AE22-D33BE8AE1E1B}" destId="{41676A58-2EF4-4164-9396-AE8466175F83}" srcOrd="3" destOrd="0" parTransId="{5BC82CC9-109D-4E5A-97BF-A225834A7550}" sibTransId="{25FE0D12-639A-41EA-AA86-E86EE804F650}"/>
    <dgm:cxn modelId="{0CDF75E8-AF58-4291-A3DD-7188108832C4}" srcId="{30A97125-2C06-4338-AE22-D33BE8AE1E1B}" destId="{9621DE57-656A-4216-A26D-A7EE58CCE85C}" srcOrd="0" destOrd="0" parTransId="{60586A14-61FA-4A31-B26B-0F7B5DF1D383}" sibTransId="{6BBD6BDB-1705-4114-A6A6-FB57DD76443E}"/>
    <dgm:cxn modelId="{D1560DF7-5E2E-4E48-BD96-0B3054441392}" srcId="{30A97125-2C06-4338-AE22-D33BE8AE1E1B}" destId="{29D83FDE-F1FA-4F42-BF5C-D9832FCDB10D}" srcOrd="2" destOrd="0" parTransId="{69DCA863-5F8C-4DC8-B340-EA7894FEA529}" sibTransId="{17B14AE5-5959-49D6-8818-4EE1029D5EB9}"/>
    <dgm:cxn modelId="{0791C89B-BDA3-4370-8860-3CD4B65B6B39}" type="presParOf" srcId="{4A74BAD6-69BF-48D3-BB78-1968CEC51781}" destId="{14CFDC1F-C341-470C-BE35-9C91590E84C6}" srcOrd="0" destOrd="0" presId="urn:microsoft.com/office/officeart/2005/8/layout/default"/>
    <dgm:cxn modelId="{C063CC4F-2246-41BE-A50D-15FCC5E1D897}" type="presParOf" srcId="{4A74BAD6-69BF-48D3-BB78-1968CEC51781}" destId="{51182DC2-A2E8-4191-9983-4ECD3A4616C2}" srcOrd="1" destOrd="0" presId="urn:microsoft.com/office/officeart/2005/8/layout/default"/>
    <dgm:cxn modelId="{2BA47B5B-B7E2-4907-97B2-81883EC0FCEB}" type="presParOf" srcId="{4A74BAD6-69BF-48D3-BB78-1968CEC51781}" destId="{90C5067A-81F2-4BB7-B21D-8EAD677B462D}" srcOrd="2" destOrd="0" presId="urn:microsoft.com/office/officeart/2005/8/layout/default"/>
    <dgm:cxn modelId="{CA9DB7EB-EA52-485A-A0A5-8C89EA6EC87C}" type="presParOf" srcId="{4A74BAD6-69BF-48D3-BB78-1968CEC51781}" destId="{82C26E76-02EC-4B09-A8F0-B26626CEE9CD}" srcOrd="3" destOrd="0" presId="urn:microsoft.com/office/officeart/2005/8/layout/default"/>
    <dgm:cxn modelId="{70BFB5B2-B403-4F3D-8988-8F4DEAA46279}" type="presParOf" srcId="{4A74BAD6-69BF-48D3-BB78-1968CEC51781}" destId="{9EF6A17C-A73B-4157-8F18-42D28A0D1038}" srcOrd="4" destOrd="0" presId="urn:microsoft.com/office/officeart/2005/8/layout/default"/>
    <dgm:cxn modelId="{B7765910-8164-4B19-9D43-D21F08864CEB}" type="presParOf" srcId="{4A74BAD6-69BF-48D3-BB78-1968CEC51781}" destId="{D9BD3AB9-C24D-4A8E-B5CB-F2EE3AD20E71}" srcOrd="5" destOrd="0" presId="urn:microsoft.com/office/officeart/2005/8/layout/default"/>
    <dgm:cxn modelId="{C806D84A-7B7D-4626-9083-245D65BC188B}" type="presParOf" srcId="{4A74BAD6-69BF-48D3-BB78-1968CEC51781}" destId="{6E4D940E-B899-4196-AC7C-2C20B07832B5}" srcOrd="6" destOrd="0" presId="urn:microsoft.com/office/officeart/2005/8/layout/default"/>
    <dgm:cxn modelId="{E3DC2A02-847E-40B8-BADB-A5563571E291}" type="presParOf" srcId="{4A74BAD6-69BF-48D3-BB78-1968CEC51781}" destId="{2FFB6695-82AA-4E9F-9E1E-5CC61A6A48FF}" srcOrd="7" destOrd="0" presId="urn:microsoft.com/office/officeart/2005/8/layout/default"/>
    <dgm:cxn modelId="{12E399BD-D110-4466-9417-38D5BC1C5112}" type="presParOf" srcId="{4A74BAD6-69BF-48D3-BB78-1968CEC51781}" destId="{14E8C9A2-B8E4-4FC2-8192-D3A7DA1EB84E}" srcOrd="8" destOrd="0" presId="urn:microsoft.com/office/officeart/2005/8/layout/default"/>
    <dgm:cxn modelId="{213CA5E2-5BC2-4135-92EC-EA05475AFB93}" type="presParOf" srcId="{4A74BAD6-69BF-48D3-BB78-1968CEC51781}" destId="{9E74A6B9-3769-467A-BF0F-7F5527C006B3}" srcOrd="9" destOrd="0" presId="urn:microsoft.com/office/officeart/2005/8/layout/default"/>
    <dgm:cxn modelId="{C7439EC9-FFBA-493A-AD38-A91609E4D20D}" type="presParOf" srcId="{4A74BAD6-69BF-48D3-BB78-1968CEC51781}" destId="{C8706280-0419-4635-9CB1-B44BD23B64B5}" srcOrd="10" destOrd="0" presId="urn:microsoft.com/office/officeart/2005/8/layout/default"/>
    <dgm:cxn modelId="{EEDCE109-F4FC-4DF5-BA76-A93DD0E874E6}" type="presParOf" srcId="{4A74BAD6-69BF-48D3-BB78-1968CEC51781}" destId="{5EDE9399-F714-47A4-8074-E8F61D0A96A8}" srcOrd="11" destOrd="0" presId="urn:microsoft.com/office/officeart/2005/8/layout/default"/>
    <dgm:cxn modelId="{22ABD409-7D23-4404-BB75-9670BCFF6942}" type="presParOf" srcId="{4A74BAD6-69BF-48D3-BB78-1968CEC51781}" destId="{65F2362A-2AAE-4428-A172-986228C52D5E}" srcOrd="12" destOrd="0" presId="urn:microsoft.com/office/officeart/2005/8/layout/default"/>
    <dgm:cxn modelId="{314245F3-2405-43B0-B81D-F9225850A56E}" type="presParOf" srcId="{4A74BAD6-69BF-48D3-BB78-1968CEC51781}" destId="{0FA2C53F-D6FD-4326-88E5-164C4980A5A0}" srcOrd="13" destOrd="0" presId="urn:microsoft.com/office/officeart/2005/8/layout/default"/>
    <dgm:cxn modelId="{BA5477D8-2EB4-454A-99DB-FD767579E245}" type="presParOf" srcId="{4A74BAD6-69BF-48D3-BB78-1968CEC51781}" destId="{1108385C-C51C-4694-9081-B18DBC8F1BC9}"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A97125-2C06-4338-AE22-D33BE8AE1E1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621DE57-656A-4216-A26D-A7EE58CCE85C}">
      <dgm:prSet phldrT="[Text]"/>
      <dgm:spPr>
        <a:solidFill>
          <a:srgbClr val="C6930A"/>
        </a:solidFill>
      </dgm:spPr>
      <dgm:t>
        <a:bodyPr/>
        <a:lstStyle/>
        <a:p>
          <a:r>
            <a:rPr lang="en-US">
              <a:solidFill>
                <a:srgbClr val="3A4972"/>
              </a:solidFill>
            </a:rPr>
            <a:t>Bureau of Primary Care (HRSA)</a:t>
          </a:r>
        </a:p>
      </dgm:t>
    </dgm:pt>
    <dgm:pt modelId="{60586A14-61FA-4A31-B26B-0F7B5DF1D383}" type="parTrans" cxnId="{0CDF75E8-AF58-4291-A3DD-7188108832C4}">
      <dgm:prSet/>
      <dgm:spPr/>
      <dgm:t>
        <a:bodyPr/>
        <a:lstStyle/>
        <a:p>
          <a:endParaRPr lang="en-US"/>
        </a:p>
      </dgm:t>
    </dgm:pt>
    <dgm:pt modelId="{6BBD6BDB-1705-4114-A6A6-FB57DD76443E}" type="sibTrans" cxnId="{0CDF75E8-AF58-4291-A3DD-7188108832C4}">
      <dgm:prSet/>
      <dgm:spPr/>
      <dgm:t>
        <a:bodyPr/>
        <a:lstStyle/>
        <a:p>
          <a:endParaRPr lang="en-US"/>
        </a:p>
      </dgm:t>
    </dgm:pt>
    <dgm:pt modelId="{6D0789D5-0FAB-41CF-A1EE-74D89BFAE40B}">
      <dgm:prSet phldrT="[Text]"/>
      <dgm:spPr>
        <a:solidFill>
          <a:srgbClr val="C6930A"/>
        </a:solidFill>
      </dgm:spPr>
      <dgm:t>
        <a:bodyPr/>
        <a:lstStyle/>
        <a:p>
          <a:r>
            <a:rPr lang="en-US">
              <a:solidFill>
                <a:srgbClr val="3A4972"/>
              </a:solidFill>
            </a:rPr>
            <a:t>Office of Rural Health (HRSA)</a:t>
          </a:r>
        </a:p>
      </dgm:t>
    </dgm:pt>
    <dgm:pt modelId="{DABACBE2-439C-4EDA-B7BD-6B586CCCCD55}" type="parTrans" cxnId="{6BCA23CD-5614-4DD1-AD25-4C3B4CB2471E}">
      <dgm:prSet/>
      <dgm:spPr/>
      <dgm:t>
        <a:bodyPr/>
        <a:lstStyle/>
        <a:p>
          <a:endParaRPr lang="en-US"/>
        </a:p>
      </dgm:t>
    </dgm:pt>
    <dgm:pt modelId="{212EA33E-1B22-40A7-8D37-FE726A3DD293}" type="sibTrans" cxnId="{6BCA23CD-5614-4DD1-AD25-4C3B4CB2471E}">
      <dgm:prSet/>
      <dgm:spPr/>
      <dgm:t>
        <a:bodyPr/>
        <a:lstStyle/>
        <a:p>
          <a:endParaRPr lang="en-US"/>
        </a:p>
      </dgm:t>
    </dgm:pt>
    <dgm:pt modelId="{29D83FDE-F1FA-4F42-BF5C-D9832FCDB10D}">
      <dgm:prSet phldrT="[Text]"/>
      <dgm:spPr>
        <a:solidFill>
          <a:srgbClr val="C6930A"/>
        </a:solidFill>
      </dgm:spPr>
      <dgm:t>
        <a:bodyPr/>
        <a:lstStyle/>
        <a:p>
          <a:r>
            <a:rPr lang="en-US">
              <a:solidFill>
                <a:srgbClr val="3A4972"/>
              </a:solidFill>
            </a:rPr>
            <a:t>Health Systems Bureau (HRSA)</a:t>
          </a:r>
        </a:p>
      </dgm:t>
    </dgm:pt>
    <dgm:pt modelId="{69DCA863-5F8C-4DC8-B340-EA7894FEA529}" type="parTrans" cxnId="{D1560DF7-5E2E-4E48-BD96-0B3054441392}">
      <dgm:prSet/>
      <dgm:spPr/>
      <dgm:t>
        <a:bodyPr/>
        <a:lstStyle/>
        <a:p>
          <a:endParaRPr lang="en-US"/>
        </a:p>
      </dgm:t>
    </dgm:pt>
    <dgm:pt modelId="{17B14AE5-5959-49D6-8818-4EE1029D5EB9}" type="sibTrans" cxnId="{D1560DF7-5E2E-4E48-BD96-0B3054441392}">
      <dgm:prSet/>
      <dgm:spPr/>
      <dgm:t>
        <a:bodyPr/>
        <a:lstStyle/>
        <a:p>
          <a:endParaRPr lang="en-US"/>
        </a:p>
      </dgm:t>
    </dgm:pt>
    <dgm:pt modelId="{41676A58-2EF4-4164-9396-AE8466175F83}">
      <dgm:prSet phldrT="[Text]"/>
      <dgm:spPr>
        <a:solidFill>
          <a:srgbClr val="C6930A"/>
        </a:solidFill>
      </dgm:spPr>
      <dgm:t>
        <a:bodyPr/>
        <a:lstStyle/>
        <a:p>
          <a:r>
            <a:rPr lang="en-US">
              <a:solidFill>
                <a:srgbClr val="3A4972"/>
              </a:solidFill>
            </a:rPr>
            <a:t>Telehealth (HRSA)</a:t>
          </a:r>
        </a:p>
      </dgm:t>
    </dgm:pt>
    <dgm:pt modelId="{5BC82CC9-109D-4E5A-97BF-A225834A7550}" type="parTrans" cxnId="{00ADC7E3-D519-4D91-AF74-2C85D961637B}">
      <dgm:prSet/>
      <dgm:spPr/>
      <dgm:t>
        <a:bodyPr/>
        <a:lstStyle/>
        <a:p>
          <a:endParaRPr lang="en-US"/>
        </a:p>
      </dgm:t>
    </dgm:pt>
    <dgm:pt modelId="{25FE0D12-639A-41EA-AA86-E86EE804F650}" type="sibTrans" cxnId="{00ADC7E3-D519-4D91-AF74-2C85D961637B}">
      <dgm:prSet/>
      <dgm:spPr/>
      <dgm:t>
        <a:bodyPr/>
        <a:lstStyle/>
        <a:p>
          <a:endParaRPr lang="en-US"/>
        </a:p>
      </dgm:t>
    </dgm:pt>
    <dgm:pt modelId="{12822458-7333-470F-895F-09FDAFE0A35C}">
      <dgm:prSet phldrT="[Text]"/>
      <dgm:spPr>
        <a:solidFill>
          <a:srgbClr val="C6930A"/>
        </a:solidFill>
      </dgm:spPr>
      <dgm:t>
        <a:bodyPr/>
        <a:lstStyle/>
        <a:p>
          <a:r>
            <a:rPr lang="en-US">
              <a:solidFill>
                <a:srgbClr val="3A4972"/>
              </a:solidFill>
            </a:rPr>
            <a:t>Office of Minority Health (OASH) </a:t>
          </a:r>
        </a:p>
      </dgm:t>
    </dgm:pt>
    <dgm:pt modelId="{38E78879-C712-411C-BA75-2568F27761AA}" type="parTrans" cxnId="{C2F330A7-DBD5-4FF7-B913-E1494303B1C5}">
      <dgm:prSet/>
      <dgm:spPr/>
      <dgm:t>
        <a:bodyPr/>
        <a:lstStyle/>
        <a:p>
          <a:endParaRPr lang="en-US"/>
        </a:p>
      </dgm:t>
    </dgm:pt>
    <dgm:pt modelId="{D7569220-8DF2-462A-9B7A-66D176CFAA3D}" type="sibTrans" cxnId="{C2F330A7-DBD5-4FF7-B913-E1494303B1C5}">
      <dgm:prSet/>
      <dgm:spPr/>
      <dgm:t>
        <a:bodyPr/>
        <a:lstStyle/>
        <a:p>
          <a:endParaRPr lang="en-US"/>
        </a:p>
      </dgm:t>
    </dgm:pt>
    <dgm:pt modelId="{E7C4D2DB-6475-4A15-BE4E-2A9B96DD5139}">
      <dgm:prSet phldrT="[Text]"/>
      <dgm:spPr>
        <a:solidFill>
          <a:srgbClr val="C6930A"/>
        </a:solidFill>
      </dgm:spPr>
      <dgm:t>
        <a:bodyPr/>
        <a:lstStyle/>
        <a:p>
          <a:r>
            <a:rPr lang="en-US">
              <a:solidFill>
                <a:srgbClr val="3A4972"/>
              </a:solidFill>
            </a:rPr>
            <a:t>National Center for Injury Prevention &amp; Control (CDC)</a:t>
          </a:r>
        </a:p>
      </dgm:t>
    </dgm:pt>
    <dgm:pt modelId="{F71B76DD-2486-4E65-BA60-282027A192F9}" type="parTrans" cxnId="{48C161D0-D3EF-401A-9998-6341160702B0}">
      <dgm:prSet/>
      <dgm:spPr/>
      <dgm:t>
        <a:bodyPr/>
        <a:lstStyle/>
        <a:p>
          <a:endParaRPr lang="en-US"/>
        </a:p>
      </dgm:t>
    </dgm:pt>
    <dgm:pt modelId="{8F820ECE-FF98-4845-9CC7-74E9CC4B55A2}" type="sibTrans" cxnId="{48C161D0-D3EF-401A-9998-6341160702B0}">
      <dgm:prSet/>
      <dgm:spPr/>
      <dgm:t>
        <a:bodyPr/>
        <a:lstStyle/>
        <a:p>
          <a:endParaRPr lang="en-US"/>
        </a:p>
      </dgm:t>
    </dgm:pt>
    <dgm:pt modelId="{4A74BAD6-69BF-48D3-BB78-1968CEC51781}" type="pres">
      <dgm:prSet presAssocID="{30A97125-2C06-4338-AE22-D33BE8AE1E1B}" presName="diagram" presStyleCnt="0">
        <dgm:presLayoutVars>
          <dgm:dir/>
          <dgm:resizeHandles val="exact"/>
        </dgm:presLayoutVars>
      </dgm:prSet>
      <dgm:spPr/>
    </dgm:pt>
    <dgm:pt modelId="{14CFDC1F-C341-470C-BE35-9C91590E84C6}" type="pres">
      <dgm:prSet presAssocID="{9621DE57-656A-4216-A26D-A7EE58CCE85C}" presName="node" presStyleLbl="node1" presStyleIdx="0" presStyleCnt="6">
        <dgm:presLayoutVars>
          <dgm:bulletEnabled val="1"/>
        </dgm:presLayoutVars>
      </dgm:prSet>
      <dgm:spPr/>
    </dgm:pt>
    <dgm:pt modelId="{51182DC2-A2E8-4191-9983-4ECD3A4616C2}" type="pres">
      <dgm:prSet presAssocID="{6BBD6BDB-1705-4114-A6A6-FB57DD76443E}" presName="sibTrans" presStyleCnt="0"/>
      <dgm:spPr/>
    </dgm:pt>
    <dgm:pt modelId="{90C5067A-81F2-4BB7-B21D-8EAD677B462D}" type="pres">
      <dgm:prSet presAssocID="{6D0789D5-0FAB-41CF-A1EE-74D89BFAE40B}" presName="node" presStyleLbl="node1" presStyleIdx="1" presStyleCnt="6">
        <dgm:presLayoutVars>
          <dgm:bulletEnabled val="1"/>
        </dgm:presLayoutVars>
      </dgm:prSet>
      <dgm:spPr/>
    </dgm:pt>
    <dgm:pt modelId="{82C26E76-02EC-4B09-A8F0-B26626CEE9CD}" type="pres">
      <dgm:prSet presAssocID="{212EA33E-1B22-40A7-8D37-FE726A3DD293}" presName="sibTrans" presStyleCnt="0"/>
      <dgm:spPr/>
    </dgm:pt>
    <dgm:pt modelId="{9EF6A17C-A73B-4157-8F18-42D28A0D1038}" type="pres">
      <dgm:prSet presAssocID="{29D83FDE-F1FA-4F42-BF5C-D9832FCDB10D}" presName="node" presStyleLbl="node1" presStyleIdx="2" presStyleCnt="6">
        <dgm:presLayoutVars>
          <dgm:bulletEnabled val="1"/>
        </dgm:presLayoutVars>
      </dgm:prSet>
      <dgm:spPr/>
    </dgm:pt>
    <dgm:pt modelId="{D9BD3AB9-C24D-4A8E-B5CB-F2EE3AD20E71}" type="pres">
      <dgm:prSet presAssocID="{17B14AE5-5959-49D6-8818-4EE1029D5EB9}" presName="sibTrans" presStyleCnt="0"/>
      <dgm:spPr/>
    </dgm:pt>
    <dgm:pt modelId="{6E4D940E-B899-4196-AC7C-2C20B07832B5}" type="pres">
      <dgm:prSet presAssocID="{41676A58-2EF4-4164-9396-AE8466175F83}" presName="node" presStyleLbl="node1" presStyleIdx="3" presStyleCnt="6">
        <dgm:presLayoutVars>
          <dgm:bulletEnabled val="1"/>
        </dgm:presLayoutVars>
      </dgm:prSet>
      <dgm:spPr/>
    </dgm:pt>
    <dgm:pt modelId="{2FFB6695-82AA-4E9F-9E1E-5CC61A6A48FF}" type="pres">
      <dgm:prSet presAssocID="{25FE0D12-639A-41EA-AA86-E86EE804F650}" presName="sibTrans" presStyleCnt="0"/>
      <dgm:spPr/>
    </dgm:pt>
    <dgm:pt modelId="{14E8C9A2-B8E4-4FC2-8192-D3A7DA1EB84E}" type="pres">
      <dgm:prSet presAssocID="{12822458-7333-470F-895F-09FDAFE0A35C}" presName="node" presStyleLbl="node1" presStyleIdx="4" presStyleCnt="6">
        <dgm:presLayoutVars>
          <dgm:bulletEnabled val="1"/>
        </dgm:presLayoutVars>
      </dgm:prSet>
      <dgm:spPr/>
    </dgm:pt>
    <dgm:pt modelId="{9E74A6B9-3769-467A-BF0F-7F5527C006B3}" type="pres">
      <dgm:prSet presAssocID="{D7569220-8DF2-462A-9B7A-66D176CFAA3D}" presName="sibTrans" presStyleCnt="0"/>
      <dgm:spPr/>
    </dgm:pt>
    <dgm:pt modelId="{C8706280-0419-4635-9CB1-B44BD23B64B5}" type="pres">
      <dgm:prSet presAssocID="{E7C4D2DB-6475-4A15-BE4E-2A9B96DD5139}" presName="node" presStyleLbl="node1" presStyleIdx="5" presStyleCnt="6">
        <dgm:presLayoutVars>
          <dgm:bulletEnabled val="1"/>
        </dgm:presLayoutVars>
      </dgm:prSet>
      <dgm:spPr/>
    </dgm:pt>
  </dgm:ptLst>
  <dgm:cxnLst>
    <dgm:cxn modelId="{DD9BCF08-D18F-41DA-8024-94ACB419B0BB}" type="presOf" srcId="{29D83FDE-F1FA-4F42-BF5C-D9832FCDB10D}" destId="{9EF6A17C-A73B-4157-8F18-42D28A0D1038}" srcOrd="0" destOrd="0" presId="urn:microsoft.com/office/officeart/2005/8/layout/default"/>
    <dgm:cxn modelId="{0B44D849-3D47-4883-9B22-F9D63AE309A6}" type="presOf" srcId="{E7C4D2DB-6475-4A15-BE4E-2A9B96DD5139}" destId="{C8706280-0419-4635-9CB1-B44BD23B64B5}" srcOrd="0" destOrd="0" presId="urn:microsoft.com/office/officeart/2005/8/layout/default"/>
    <dgm:cxn modelId="{DEB3C54A-2552-4015-B094-E9407032D04E}" type="presOf" srcId="{41676A58-2EF4-4164-9396-AE8466175F83}" destId="{6E4D940E-B899-4196-AC7C-2C20B07832B5}" srcOrd="0" destOrd="0" presId="urn:microsoft.com/office/officeart/2005/8/layout/default"/>
    <dgm:cxn modelId="{F3A47E7B-7343-4732-806F-D163C94333FC}" type="presOf" srcId="{9621DE57-656A-4216-A26D-A7EE58CCE85C}" destId="{14CFDC1F-C341-470C-BE35-9C91590E84C6}" srcOrd="0" destOrd="0" presId="urn:microsoft.com/office/officeart/2005/8/layout/default"/>
    <dgm:cxn modelId="{178B8889-14C1-4B0E-A2A8-A55C9D555514}" type="presOf" srcId="{30A97125-2C06-4338-AE22-D33BE8AE1E1B}" destId="{4A74BAD6-69BF-48D3-BB78-1968CEC51781}" srcOrd="0" destOrd="0" presId="urn:microsoft.com/office/officeart/2005/8/layout/default"/>
    <dgm:cxn modelId="{5A1E99A5-2F93-46F1-94E9-91B29AA48822}" type="presOf" srcId="{6D0789D5-0FAB-41CF-A1EE-74D89BFAE40B}" destId="{90C5067A-81F2-4BB7-B21D-8EAD677B462D}" srcOrd="0" destOrd="0" presId="urn:microsoft.com/office/officeart/2005/8/layout/default"/>
    <dgm:cxn modelId="{C2F330A7-DBD5-4FF7-B913-E1494303B1C5}" srcId="{30A97125-2C06-4338-AE22-D33BE8AE1E1B}" destId="{12822458-7333-470F-895F-09FDAFE0A35C}" srcOrd="4" destOrd="0" parTransId="{38E78879-C712-411C-BA75-2568F27761AA}" sibTransId="{D7569220-8DF2-462A-9B7A-66D176CFAA3D}"/>
    <dgm:cxn modelId="{FECA2CB5-2AB3-4734-911D-4EC699FFF034}" type="presOf" srcId="{12822458-7333-470F-895F-09FDAFE0A35C}" destId="{14E8C9A2-B8E4-4FC2-8192-D3A7DA1EB84E}" srcOrd="0" destOrd="0" presId="urn:microsoft.com/office/officeart/2005/8/layout/default"/>
    <dgm:cxn modelId="{6BCA23CD-5614-4DD1-AD25-4C3B4CB2471E}" srcId="{30A97125-2C06-4338-AE22-D33BE8AE1E1B}" destId="{6D0789D5-0FAB-41CF-A1EE-74D89BFAE40B}" srcOrd="1" destOrd="0" parTransId="{DABACBE2-439C-4EDA-B7BD-6B586CCCCD55}" sibTransId="{212EA33E-1B22-40A7-8D37-FE726A3DD293}"/>
    <dgm:cxn modelId="{48C161D0-D3EF-401A-9998-6341160702B0}" srcId="{30A97125-2C06-4338-AE22-D33BE8AE1E1B}" destId="{E7C4D2DB-6475-4A15-BE4E-2A9B96DD5139}" srcOrd="5" destOrd="0" parTransId="{F71B76DD-2486-4E65-BA60-282027A192F9}" sibTransId="{8F820ECE-FF98-4845-9CC7-74E9CC4B55A2}"/>
    <dgm:cxn modelId="{00ADC7E3-D519-4D91-AF74-2C85D961637B}" srcId="{30A97125-2C06-4338-AE22-D33BE8AE1E1B}" destId="{41676A58-2EF4-4164-9396-AE8466175F83}" srcOrd="3" destOrd="0" parTransId="{5BC82CC9-109D-4E5A-97BF-A225834A7550}" sibTransId="{25FE0D12-639A-41EA-AA86-E86EE804F650}"/>
    <dgm:cxn modelId="{0CDF75E8-AF58-4291-A3DD-7188108832C4}" srcId="{30A97125-2C06-4338-AE22-D33BE8AE1E1B}" destId="{9621DE57-656A-4216-A26D-A7EE58CCE85C}" srcOrd="0" destOrd="0" parTransId="{60586A14-61FA-4A31-B26B-0F7B5DF1D383}" sibTransId="{6BBD6BDB-1705-4114-A6A6-FB57DD76443E}"/>
    <dgm:cxn modelId="{D1560DF7-5E2E-4E48-BD96-0B3054441392}" srcId="{30A97125-2C06-4338-AE22-D33BE8AE1E1B}" destId="{29D83FDE-F1FA-4F42-BF5C-D9832FCDB10D}" srcOrd="2" destOrd="0" parTransId="{69DCA863-5F8C-4DC8-B340-EA7894FEA529}" sibTransId="{17B14AE5-5959-49D6-8818-4EE1029D5EB9}"/>
    <dgm:cxn modelId="{0791C89B-BDA3-4370-8860-3CD4B65B6B39}" type="presParOf" srcId="{4A74BAD6-69BF-48D3-BB78-1968CEC51781}" destId="{14CFDC1F-C341-470C-BE35-9C91590E84C6}" srcOrd="0" destOrd="0" presId="urn:microsoft.com/office/officeart/2005/8/layout/default"/>
    <dgm:cxn modelId="{C063CC4F-2246-41BE-A50D-15FCC5E1D897}" type="presParOf" srcId="{4A74BAD6-69BF-48D3-BB78-1968CEC51781}" destId="{51182DC2-A2E8-4191-9983-4ECD3A4616C2}" srcOrd="1" destOrd="0" presId="urn:microsoft.com/office/officeart/2005/8/layout/default"/>
    <dgm:cxn modelId="{2BA47B5B-B7E2-4907-97B2-81883EC0FCEB}" type="presParOf" srcId="{4A74BAD6-69BF-48D3-BB78-1968CEC51781}" destId="{90C5067A-81F2-4BB7-B21D-8EAD677B462D}" srcOrd="2" destOrd="0" presId="urn:microsoft.com/office/officeart/2005/8/layout/default"/>
    <dgm:cxn modelId="{CA9DB7EB-EA52-485A-A0A5-8C89EA6EC87C}" type="presParOf" srcId="{4A74BAD6-69BF-48D3-BB78-1968CEC51781}" destId="{82C26E76-02EC-4B09-A8F0-B26626CEE9CD}" srcOrd="3" destOrd="0" presId="urn:microsoft.com/office/officeart/2005/8/layout/default"/>
    <dgm:cxn modelId="{70BFB5B2-B403-4F3D-8988-8F4DEAA46279}" type="presParOf" srcId="{4A74BAD6-69BF-48D3-BB78-1968CEC51781}" destId="{9EF6A17C-A73B-4157-8F18-42D28A0D1038}" srcOrd="4" destOrd="0" presId="urn:microsoft.com/office/officeart/2005/8/layout/default"/>
    <dgm:cxn modelId="{B7765910-8164-4B19-9D43-D21F08864CEB}" type="presParOf" srcId="{4A74BAD6-69BF-48D3-BB78-1968CEC51781}" destId="{D9BD3AB9-C24D-4A8E-B5CB-F2EE3AD20E71}" srcOrd="5" destOrd="0" presId="urn:microsoft.com/office/officeart/2005/8/layout/default"/>
    <dgm:cxn modelId="{C806D84A-7B7D-4626-9083-245D65BC188B}" type="presParOf" srcId="{4A74BAD6-69BF-48D3-BB78-1968CEC51781}" destId="{6E4D940E-B899-4196-AC7C-2C20B07832B5}" srcOrd="6" destOrd="0" presId="urn:microsoft.com/office/officeart/2005/8/layout/default"/>
    <dgm:cxn modelId="{E3DC2A02-847E-40B8-BADB-A5563571E291}" type="presParOf" srcId="{4A74BAD6-69BF-48D3-BB78-1968CEC51781}" destId="{2FFB6695-82AA-4E9F-9E1E-5CC61A6A48FF}" srcOrd="7" destOrd="0" presId="urn:microsoft.com/office/officeart/2005/8/layout/default"/>
    <dgm:cxn modelId="{12E399BD-D110-4466-9417-38D5BC1C5112}" type="presParOf" srcId="{4A74BAD6-69BF-48D3-BB78-1968CEC51781}" destId="{14E8C9A2-B8E4-4FC2-8192-D3A7DA1EB84E}" srcOrd="8" destOrd="0" presId="urn:microsoft.com/office/officeart/2005/8/layout/default"/>
    <dgm:cxn modelId="{213CA5E2-5BC2-4135-92EC-EA05475AFB93}" type="presParOf" srcId="{4A74BAD6-69BF-48D3-BB78-1968CEC51781}" destId="{9E74A6B9-3769-467A-BF0F-7F5527C006B3}" srcOrd="9" destOrd="0" presId="urn:microsoft.com/office/officeart/2005/8/layout/default"/>
    <dgm:cxn modelId="{C7439EC9-FFBA-493A-AD38-A91609E4D20D}" type="presParOf" srcId="{4A74BAD6-69BF-48D3-BB78-1968CEC51781}" destId="{C8706280-0419-4635-9CB1-B44BD23B64B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630DF1-954F-4111-A812-112FEBFA67AE}" type="doc">
      <dgm:prSet loTypeId="urn:microsoft.com/office/officeart/2016/7/layout/VerticalHollowActionList" loCatId="List" qsTypeId="urn:microsoft.com/office/officeart/2005/8/quickstyle/simple4" qsCatId="simple" csTypeId="urn:microsoft.com/office/officeart/2005/8/colors/accent1_2" csCatId="accent1" phldr="1"/>
      <dgm:spPr/>
      <dgm:t>
        <a:bodyPr/>
        <a:lstStyle/>
        <a:p>
          <a:endParaRPr lang="en-US"/>
        </a:p>
      </dgm:t>
    </dgm:pt>
    <dgm:pt modelId="{F8A7D43A-2005-44E2-B42C-88F0EC25BA2D}">
      <dgm:prSet/>
      <dgm:spPr/>
      <dgm:t>
        <a:bodyPr/>
        <a:lstStyle/>
        <a:p>
          <a:r>
            <a:rPr lang="en-US" b="1"/>
            <a:t>Listening Session 1</a:t>
          </a:r>
        </a:p>
      </dgm:t>
    </dgm:pt>
    <dgm:pt modelId="{C90F078F-6B23-4549-9977-4D60A4977EBD}" type="parTrans" cxnId="{6B0CBEB7-0279-473B-AFED-C2DE8E1FA121}">
      <dgm:prSet/>
      <dgm:spPr/>
      <dgm:t>
        <a:bodyPr/>
        <a:lstStyle/>
        <a:p>
          <a:endParaRPr lang="en-US"/>
        </a:p>
      </dgm:t>
    </dgm:pt>
    <dgm:pt modelId="{E9FDCEA8-8F1A-41E5-A1B7-FBAD61A85C6B}" type="sibTrans" cxnId="{6B0CBEB7-0279-473B-AFED-C2DE8E1FA121}">
      <dgm:prSet/>
      <dgm:spPr/>
      <dgm:t>
        <a:bodyPr/>
        <a:lstStyle/>
        <a:p>
          <a:endParaRPr lang="en-US"/>
        </a:p>
      </dgm:t>
    </dgm:pt>
    <dgm:pt modelId="{0FFB804F-8FDF-4D4B-B6A7-DE37726544D3}">
      <dgm:prSet custT="1"/>
      <dgm:spPr/>
      <dgm:t>
        <a:bodyPr/>
        <a:lstStyle/>
        <a:p>
          <a:r>
            <a:rPr lang="en-US" sz="2400"/>
            <a:t>May 21, 2025 at NRHA Annual Meeting</a:t>
          </a:r>
        </a:p>
      </dgm:t>
    </dgm:pt>
    <dgm:pt modelId="{42372F34-8021-4A5D-9738-C238210CB4A5}" type="parTrans" cxnId="{47779E1C-560A-4AAB-A465-6DE1AD4737CB}">
      <dgm:prSet/>
      <dgm:spPr/>
      <dgm:t>
        <a:bodyPr/>
        <a:lstStyle/>
        <a:p>
          <a:endParaRPr lang="en-US"/>
        </a:p>
      </dgm:t>
    </dgm:pt>
    <dgm:pt modelId="{9B3BFB1C-5FC5-4A38-9961-796ABA21327F}" type="sibTrans" cxnId="{47779E1C-560A-4AAB-A465-6DE1AD4737CB}">
      <dgm:prSet/>
      <dgm:spPr/>
      <dgm:t>
        <a:bodyPr/>
        <a:lstStyle/>
        <a:p>
          <a:endParaRPr lang="en-US"/>
        </a:p>
      </dgm:t>
    </dgm:pt>
    <dgm:pt modelId="{4FCD3405-1907-4505-BA98-8F1B364FC580}">
      <dgm:prSet custT="1"/>
      <dgm:spPr/>
      <dgm:t>
        <a:bodyPr/>
        <a:lstStyle/>
        <a:p>
          <a:r>
            <a:rPr lang="en-US" sz="1800"/>
            <a:t>12 participants:  state and national funders, rural health associations, rural health networks , health systems, and state government</a:t>
          </a:r>
        </a:p>
      </dgm:t>
    </dgm:pt>
    <dgm:pt modelId="{FA0AC5E6-75DE-4B09-8D6C-BCC672FFDDD3}" type="parTrans" cxnId="{BB90EAC7-0F15-4765-9379-6F31FA6F09E6}">
      <dgm:prSet/>
      <dgm:spPr/>
      <dgm:t>
        <a:bodyPr/>
        <a:lstStyle/>
        <a:p>
          <a:endParaRPr lang="en-US"/>
        </a:p>
      </dgm:t>
    </dgm:pt>
    <dgm:pt modelId="{22E3911E-A171-403C-BAF0-6B97B81550D6}" type="sibTrans" cxnId="{BB90EAC7-0F15-4765-9379-6F31FA6F09E6}">
      <dgm:prSet/>
      <dgm:spPr/>
      <dgm:t>
        <a:bodyPr/>
        <a:lstStyle/>
        <a:p>
          <a:endParaRPr lang="en-US"/>
        </a:p>
      </dgm:t>
    </dgm:pt>
    <dgm:pt modelId="{76F75AB9-4E0F-480D-92EF-5CDFB986DEE5}">
      <dgm:prSet custT="1"/>
      <dgm:spPr/>
      <dgm:t>
        <a:bodyPr/>
        <a:lstStyle/>
        <a:p>
          <a:r>
            <a:rPr lang="en-US" sz="1800"/>
            <a:t>State and national perspective</a:t>
          </a:r>
          <a:endParaRPr lang="en-US" sz="1500"/>
        </a:p>
      </dgm:t>
    </dgm:pt>
    <dgm:pt modelId="{FD120BF5-D2D7-438A-9B62-71341F383F94}" type="parTrans" cxnId="{C6FEB2FE-B419-4C7B-9110-92CDF3892D07}">
      <dgm:prSet/>
      <dgm:spPr/>
      <dgm:t>
        <a:bodyPr/>
        <a:lstStyle/>
        <a:p>
          <a:endParaRPr lang="en-US"/>
        </a:p>
      </dgm:t>
    </dgm:pt>
    <dgm:pt modelId="{2C59203D-1902-41BA-8FD7-81307AE07226}" type="sibTrans" cxnId="{C6FEB2FE-B419-4C7B-9110-92CDF3892D07}">
      <dgm:prSet/>
      <dgm:spPr/>
      <dgm:t>
        <a:bodyPr/>
        <a:lstStyle/>
        <a:p>
          <a:endParaRPr lang="en-US"/>
        </a:p>
      </dgm:t>
    </dgm:pt>
    <dgm:pt modelId="{B41493A4-8654-4E21-8957-9DAC5797E474}">
      <dgm:prSet/>
      <dgm:spPr/>
      <dgm:t>
        <a:bodyPr/>
        <a:lstStyle/>
        <a:p>
          <a:r>
            <a:rPr lang="en-US" b="1"/>
            <a:t>Listening Session 2</a:t>
          </a:r>
        </a:p>
      </dgm:t>
    </dgm:pt>
    <dgm:pt modelId="{02D7787F-FA0F-4705-AD81-E37986EF68FB}" type="parTrans" cxnId="{31CBF08F-3506-47FE-A5B0-E07D34AB96C4}">
      <dgm:prSet/>
      <dgm:spPr/>
      <dgm:t>
        <a:bodyPr/>
        <a:lstStyle/>
        <a:p>
          <a:endParaRPr lang="en-US"/>
        </a:p>
      </dgm:t>
    </dgm:pt>
    <dgm:pt modelId="{3A0B32A0-5DCC-4E80-AEAA-9897A06CB5BC}" type="sibTrans" cxnId="{31CBF08F-3506-47FE-A5B0-E07D34AB96C4}">
      <dgm:prSet/>
      <dgm:spPr/>
      <dgm:t>
        <a:bodyPr/>
        <a:lstStyle/>
        <a:p>
          <a:endParaRPr lang="en-US"/>
        </a:p>
      </dgm:t>
    </dgm:pt>
    <dgm:pt modelId="{923C0094-6CCF-42E7-B8FB-6EB3DC65018E}">
      <dgm:prSet custT="1"/>
      <dgm:spPr/>
      <dgm:t>
        <a:bodyPr/>
        <a:lstStyle/>
        <a:p>
          <a:r>
            <a:rPr lang="en-US" sz="2400"/>
            <a:t> July 31, 2025, Virtual</a:t>
          </a:r>
        </a:p>
      </dgm:t>
    </dgm:pt>
    <dgm:pt modelId="{7025A21E-28BA-4574-AA1B-14D4629D85D1}" type="parTrans" cxnId="{849AF298-C98E-4ECC-8268-28D720AFACD7}">
      <dgm:prSet/>
      <dgm:spPr/>
      <dgm:t>
        <a:bodyPr/>
        <a:lstStyle/>
        <a:p>
          <a:endParaRPr lang="en-US"/>
        </a:p>
      </dgm:t>
    </dgm:pt>
    <dgm:pt modelId="{8B1320B8-2D1A-41FC-8D46-B8D8F46D1F4F}" type="sibTrans" cxnId="{849AF298-C98E-4ECC-8268-28D720AFACD7}">
      <dgm:prSet/>
      <dgm:spPr/>
      <dgm:t>
        <a:bodyPr/>
        <a:lstStyle/>
        <a:p>
          <a:endParaRPr lang="en-US"/>
        </a:p>
      </dgm:t>
    </dgm:pt>
    <dgm:pt modelId="{F15C83AC-00C7-4C8E-8A80-DF369D1A43C4}">
      <dgm:prSet custT="1"/>
      <dgm:spPr/>
      <dgm:t>
        <a:bodyPr/>
        <a:lstStyle/>
        <a:p>
          <a:r>
            <a:rPr lang="en-US" sz="1800"/>
            <a:t>21 participants: MH/BH centers, maternal health, rural health clinics and rural health systems, local health department, university, health networks, faith-based, CBOs, CHWs</a:t>
          </a:r>
        </a:p>
      </dgm:t>
    </dgm:pt>
    <dgm:pt modelId="{10776184-2540-47A6-B578-219F7518AD4F}" type="parTrans" cxnId="{55D9CA63-4C0F-4B88-9179-B2F26972BADC}">
      <dgm:prSet/>
      <dgm:spPr/>
      <dgm:t>
        <a:bodyPr/>
        <a:lstStyle/>
        <a:p>
          <a:endParaRPr lang="en-US"/>
        </a:p>
      </dgm:t>
    </dgm:pt>
    <dgm:pt modelId="{1DE39E49-F233-422B-8CF5-2F8A8B959BE9}" type="sibTrans" cxnId="{55D9CA63-4C0F-4B88-9179-B2F26972BADC}">
      <dgm:prSet/>
      <dgm:spPr/>
      <dgm:t>
        <a:bodyPr/>
        <a:lstStyle/>
        <a:p>
          <a:endParaRPr lang="en-US"/>
        </a:p>
      </dgm:t>
    </dgm:pt>
    <dgm:pt modelId="{9BA3D4F6-549A-4C4B-AB6D-58A9124C0888}">
      <dgm:prSet custT="1"/>
      <dgm:spPr/>
      <dgm:t>
        <a:bodyPr/>
        <a:lstStyle/>
        <a:p>
          <a:r>
            <a:rPr lang="en-US" sz="1800"/>
            <a:t>On-the ground experience</a:t>
          </a:r>
        </a:p>
      </dgm:t>
    </dgm:pt>
    <dgm:pt modelId="{EC5032B9-6517-4250-A9B3-D31237A900D4}" type="parTrans" cxnId="{C50E7B69-31D8-40DA-9419-77C9ECBBE968}">
      <dgm:prSet/>
      <dgm:spPr/>
      <dgm:t>
        <a:bodyPr/>
        <a:lstStyle/>
        <a:p>
          <a:endParaRPr lang="en-US"/>
        </a:p>
      </dgm:t>
    </dgm:pt>
    <dgm:pt modelId="{060CE847-B1CA-482E-A528-A639F017FEA7}" type="sibTrans" cxnId="{C50E7B69-31D8-40DA-9419-77C9ECBBE968}">
      <dgm:prSet/>
      <dgm:spPr/>
      <dgm:t>
        <a:bodyPr/>
        <a:lstStyle/>
        <a:p>
          <a:endParaRPr lang="en-US"/>
        </a:p>
      </dgm:t>
    </dgm:pt>
    <dgm:pt modelId="{DAD2BE8F-5257-4BC1-AEE2-76C3EEB83896}" type="pres">
      <dgm:prSet presAssocID="{60630DF1-954F-4111-A812-112FEBFA67AE}" presName="Name0" presStyleCnt="0">
        <dgm:presLayoutVars>
          <dgm:dir/>
          <dgm:animLvl val="lvl"/>
          <dgm:resizeHandles val="exact"/>
        </dgm:presLayoutVars>
      </dgm:prSet>
      <dgm:spPr/>
    </dgm:pt>
    <dgm:pt modelId="{4568B718-D4E4-4523-B3F8-DA87C3BD3328}" type="pres">
      <dgm:prSet presAssocID="{F8A7D43A-2005-44E2-B42C-88F0EC25BA2D}" presName="linNode" presStyleCnt="0"/>
      <dgm:spPr/>
    </dgm:pt>
    <dgm:pt modelId="{39D03775-7BD6-4046-AD07-7B8B324F784B}" type="pres">
      <dgm:prSet presAssocID="{F8A7D43A-2005-44E2-B42C-88F0EC25BA2D}" presName="parentText" presStyleLbl="solidFgAcc1" presStyleIdx="0" presStyleCnt="2">
        <dgm:presLayoutVars>
          <dgm:chMax val="1"/>
          <dgm:bulletEnabled/>
        </dgm:presLayoutVars>
      </dgm:prSet>
      <dgm:spPr/>
    </dgm:pt>
    <dgm:pt modelId="{57767008-9CB8-4A68-B1D3-170624277696}" type="pres">
      <dgm:prSet presAssocID="{F8A7D43A-2005-44E2-B42C-88F0EC25BA2D}" presName="descendantText" presStyleLbl="alignNode1" presStyleIdx="0" presStyleCnt="2">
        <dgm:presLayoutVars>
          <dgm:bulletEnabled/>
        </dgm:presLayoutVars>
      </dgm:prSet>
      <dgm:spPr/>
    </dgm:pt>
    <dgm:pt modelId="{05226985-9960-4821-A267-CD9D571F18CE}" type="pres">
      <dgm:prSet presAssocID="{E9FDCEA8-8F1A-41E5-A1B7-FBAD61A85C6B}" presName="sp" presStyleCnt="0"/>
      <dgm:spPr/>
    </dgm:pt>
    <dgm:pt modelId="{8369B576-55D0-4238-8D1A-CBD37CF0D3EC}" type="pres">
      <dgm:prSet presAssocID="{B41493A4-8654-4E21-8957-9DAC5797E474}" presName="linNode" presStyleCnt="0"/>
      <dgm:spPr/>
    </dgm:pt>
    <dgm:pt modelId="{F761FE60-7836-455E-A3F5-0402B63BE765}" type="pres">
      <dgm:prSet presAssocID="{B41493A4-8654-4E21-8957-9DAC5797E474}" presName="parentText" presStyleLbl="solidFgAcc1" presStyleIdx="1" presStyleCnt="2">
        <dgm:presLayoutVars>
          <dgm:chMax val="1"/>
          <dgm:bulletEnabled/>
        </dgm:presLayoutVars>
      </dgm:prSet>
      <dgm:spPr/>
    </dgm:pt>
    <dgm:pt modelId="{11C17FE2-7BEF-4135-BD48-992129B68F88}" type="pres">
      <dgm:prSet presAssocID="{B41493A4-8654-4E21-8957-9DAC5797E474}" presName="descendantText" presStyleLbl="alignNode1" presStyleIdx="1" presStyleCnt="2" custLinFactNeighborX="0" custLinFactNeighborY="41258">
        <dgm:presLayoutVars>
          <dgm:bulletEnabled/>
        </dgm:presLayoutVars>
      </dgm:prSet>
      <dgm:spPr/>
    </dgm:pt>
  </dgm:ptLst>
  <dgm:cxnLst>
    <dgm:cxn modelId="{1AD1B806-07E9-4666-A8E8-CC84D2D827B6}" type="presOf" srcId="{F15C83AC-00C7-4C8E-8A80-DF369D1A43C4}" destId="{11C17FE2-7BEF-4135-BD48-992129B68F88}" srcOrd="0" destOrd="1" presId="urn:microsoft.com/office/officeart/2016/7/layout/VerticalHollowActionList"/>
    <dgm:cxn modelId="{D89BB10B-A605-4E6E-A8D7-CF73CCADEFA7}" type="presOf" srcId="{60630DF1-954F-4111-A812-112FEBFA67AE}" destId="{DAD2BE8F-5257-4BC1-AEE2-76C3EEB83896}" srcOrd="0" destOrd="0" presId="urn:microsoft.com/office/officeart/2016/7/layout/VerticalHollowActionList"/>
    <dgm:cxn modelId="{47779E1C-560A-4AAB-A465-6DE1AD4737CB}" srcId="{F8A7D43A-2005-44E2-B42C-88F0EC25BA2D}" destId="{0FFB804F-8FDF-4D4B-B6A7-DE37726544D3}" srcOrd="0" destOrd="0" parTransId="{42372F34-8021-4A5D-9738-C238210CB4A5}" sibTransId="{9B3BFB1C-5FC5-4A38-9961-796ABA21327F}"/>
    <dgm:cxn modelId="{55D9CA63-4C0F-4B88-9179-B2F26972BADC}" srcId="{923C0094-6CCF-42E7-B8FB-6EB3DC65018E}" destId="{F15C83AC-00C7-4C8E-8A80-DF369D1A43C4}" srcOrd="0" destOrd="0" parTransId="{10776184-2540-47A6-B578-219F7518AD4F}" sibTransId="{1DE39E49-F233-422B-8CF5-2F8A8B959BE9}"/>
    <dgm:cxn modelId="{C50E7B69-31D8-40DA-9419-77C9ECBBE968}" srcId="{923C0094-6CCF-42E7-B8FB-6EB3DC65018E}" destId="{9BA3D4F6-549A-4C4B-AB6D-58A9124C0888}" srcOrd="1" destOrd="0" parTransId="{EC5032B9-6517-4250-A9B3-D31237A900D4}" sibTransId="{060CE847-B1CA-482E-A528-A639F017FEA7}"/>
    <dgm:cxn modelId="{F0754C78-2C09-4355-8CA5-1C1BDE450B88}" type="presOf" srcId="{76F75AB9-4E0F-480D-92EF-5CDFB986DEE5}" destId="{57767008-9CB8-4A68-B1D3-170624277696}" srcOrd="0" destOrd="2" presId="urn:microsoft.com/office/officeart/2016/7/layout/VerticalHollowActionList"/>
    <dgm:cxn modelId="{B55AEF84-505A-48A7-B597-6A812DB7ED06}" type="presOf" srcId="{0FFB804F-8FDF-4D4B-B6A7-DE37726544D3}" destId="{57767008-9CB8-4A68-B1D3-170624277696}" srcOrd="0" destOrd="0" presId="urn:microsoft.com/office/officeart/2016/7/layout/VerticalHollowActionList"/>
    <dgm:cxn modelId="{31CBF08F-3506-47FE-A5B0-E07D34AB96C4}" srcId="{60630DF1-954F-4111-A812-112FEBFA67AE}" destId="{B41493A4-8654-4E21-8957-9DAC5797E474}" srcOrd="1" destOrd="0" parTransId="{02D7787F-FA0F-4705-AD81-E37986EF68FB}" sibTransId="{3A0B32A0-5DCC-4E80-AEAA-9897A06CB5BC}"/>
    <dgm:cxn modelId="{22234B90-965B-4F1C-915C-4B7BB50DB5A1}" type="presOf" srcId="{B41493A4-8654-4E21-8957-9DAC5797E474}" destId="{F761FE60-7836-455E-A3F5-0402B63BE765}" srcOrd="0" destOrd="0" presId="urn:microsoft.com/office/officeart/2016/7/layout/VerticalHollowActionList"/>
    <dgm:cxn modelId="{59E3C694-D140-4457-9860-E19616793DE1}" type="presOf" srcId="{923C0094-6CCF-42E7-B8FB-6EB3DC65018E}" destId="{11C17FE2-7BEF-4135-BD48-992129B68F88}" srcOrd="0" destOrd="0" presId="urn:microsoft.com/office/officeart/2016/7/layout/VerticalHollowActionList"/>
    <dgm:cxn modelId="{849AF298-C98E-4ECC-8268-28D720AFACD7}" srcId="{B41493A4-8654-4E21-8957-9DAC5797E474}" destId="{923C0094-6CCF-42E7-B8FB-6EB3DC65018E}" srcOrd="0" destOrd="0" parTransId="{7025A21E-28BA-4574-AA1B-14D4629D85D1}" sibTransId="{8B1320B8-2D1A-41FC-8D46-B8D8F46D1F4F}"/>
    <dgm:cxn modelId="{6B0CBEB7-0279-473B-AFED-C2DE8E1FA121}" srcId="{60630DF1-954F-4111-A812-112FEBFA67AE}" destId="{F8A7D43A-2005-44E2-B42C-88F0EC25BA2D}" srcOrd="0" destOrd="0" parTransId="{C90F078F-6B23-4549-9977-4D60A4977EBD}" sibTransId="{E9FDCEA8-8F1A-41E5-A1B7-FBAD61A85C6B}"/>
    <dgm:cxn modelId="{7EDF9DBE-C4C0-4A78-978B-AF2E5A071D94}" type="presOf" srcId="{F8A7D43A-2005-44E2-B42C-88F0EC25BA2D}" destId="{39D03775-7BD6-4046-AD07-7B8B324F784B}" srcOrd="0" destOrd="0" presId="urn:microsoft.com/office/officeart/2016/7/layout/VerticalHollowActionList"/>
    <dgm:cxn modelId="{7ABBD2BE-944A-4363-A5C2-83FEBD567073}" type="presOf" srcId="{4FCD3405-1907-4505-BA98-8F1B364FC580}" destId="{57767008-9CB8-4A68-B1D3-170624277696}" srcOrd="0" destOrd="1" presId="urn:microsoft.com/office/officeart/2016/7/layout/VerticalHollowActionList"/>
    <dgm:cxn modelId="{BB90EAC7-0F15-4765-9379-6F31FA6F09E6}" srcId="{0FFB804F-8FDF-4D4B-B6A7-DE37726544D3}" destId="{4FCD3405-1907-4505-BA98-8F1B364FC580}" srcOrd="0" destOrd="0" parTransId="{FA0AC5E6-75DE-4B09-8D6C-BCC672FFDDD3}" sibTransId="{22E3911E-A171-403C-BAF0-6B97B81550D6}"/>
    <dgm:cxn modelId="{302DBACA-4557-4A93-816E-1CC914AFF7C4}" type="presOf" srcId="{9BA3D4F6-549A-4C4B-AB6D-58A9124C0888}" destId="{11C17FE2-7BEF-4135-BD48-992129B68F88}" srcOrd="0" destOrd="2" presId="urn:microsoft.com/office/officeart/2016/7/layout/VerticalHollowActionList"/>
    <dgm:cxn modelId="{C6FEB2FE-B419-4C7B-9110-92CDF3892D07}" srcId="{0FFB804F-8FDF-4D4B-B6A7-DE37726544D3}" destId="{76F75AB9-4E0F-480D-92EF-5CDFB986DEE5}" srcOrd="1" destOrd="0" parTransId="{FD120BF5-D2D7-438A-9B62-71341F383F94}" sibTransId="{2C59203D-1902-41BA-8FD7-81307AE07226}"/>
    <dgm:cxn modelId="{972775FC-0439-4B60-97B6-6DEA8A356979}" type="presParOf" srcId="{DAD2BE8F-5257-4BC1-AEE2-76C3EEB83896}" destId="{4568B718-D4E4-4523-B3F8-DA87C3BD3328}" srcOrd="0" destOrd="0" presId="urn:microsoft.com/office/officeart/2016/7/layout/VerticalHollowActionList"/>
    <dgm:cxn modelId="{0AED7115-FB18-40C5-BCD2-AC45E5603031}" type="presParOf" srcId="{4568B718-D4E4-4523-B3F8-DA87C3BD3328}" destId="{39D03775-7BD6-4046-AD07-7B8B324F784B}" srcOrd="0" destOrd="0" presId="urn:microsoft.com/office/officeart/2016/7/layout/VerticalHollowActionList"/>
    <dgm:cxn modelId="{41D39139-9733-4BEF-8CD7-90FFB6AA68EE}" type="presParOf" srcId="{4568B718-D4E4-4523-B3F8-DA87C3BD3328}" destId="{57767008-9CB8-4A68-B1D3-170624277696}" srcOrd="1" destOrd="0" presId="urn:microsoft.com/office/officeart/2016/7/layout/VerticalHollowActionList"/>
    <dgm:cxn modelId="{46E6DD76-4AEE-4030-B503-B9B440A17BEC}" type="presParOf" srcId="{DAD2BE8F-5257-4BC1-AEE2-76C3EEB83896}" destId="{05226985-9960-4821-A267-CD9D571F18CE}" srcOrd="1" destOrd="0" presId="urn:microsoft.com/office/officeart/2016/7/layout/VerticalHollowActionList"/>
    <dgm:cxn modelId="{0AC29ABE-CF7A-499B-8A76-AF40B6E52175}" type="presParOf" srcId="{DAD2BE8F-5257-4BC1-AEE2-76C3EEB83896}" destId="{8369B576-55D0-4238-8D1A-CBD37CF0D3EC}" srcOrd="2" destOrd="0" presId="urn:microsoft.com/office/officeart/2016/7/layout/VerticalHollowActionList"/>
    <dgm:cxn modelId="{A947D51C-6A31-4A3D-AF1C-C6A4303B71A4}" type="presParOf" srcId="{8369B576-55D0-4238-8D1A-CBD37CF0D3EC}" destId="{F761FE60-7836-455E-A3F5-0402B63BE765}" srcOrd="0" destOrd="0" presId="urn:microsoft.com/office/officeart/2016/7/layout/VerticalHollowActionList"/>
    <dgm:cxn modelId="{5A0B7178-3915-40FE-A11A-D670C9DDD44D}" type="presParOf" srcId="{8369B576-55D0-4238-8D1A-CBD37CF0D3EC}" destId="{11C17FE2-7BEF-4135-BD48-992129B68F88}"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9E7A4-6D12-44A5-B9AF-64882BFB3FF1}">
      <dsp:nvSpPr>
        <dsp:cNvPr id="0" name=""/>
        <dsp:cNvSpPr/>
      </dsp:nvSpPr>
      <dsp:spPr>
        <a:xfrm>
          <a:off x="5801" y="15081"/>
          <a:ext cx="3730736" cy="316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Infrastructure</a:t>
          </a:r>
        </a:p>
      </dsp:txBody>
      <dsp:txXfrm>
        <a:off x="5801" y="15081"/>
        <a:ext cx="3730736" cy="316800"/>
      </dsp:txXfrm>
    </dsp:sp>
    <dsp:sp modelId="{F87FD9EE-B09A-4787-AD43-55E0E24B0FDA}">
      <dsp:nvSpPr>
        <dsp:cNvPr id="0" name=""/>
        <dsp:cNvSpPr/>
      </dsp:nvSpPr>
      <dsp:spPr>
        <a:xfrm>
          <a:off x="2136" y="314710"/>
          <a:ext cx="3738068" cy="47972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100000"/>
            </a:lnSpc>
            <a:spcBef>
              <a:spcPct val="0"/>
            </a:spcBef>
            <a:spcAft>
              <a:spcPts val="1200"/>
            </a:spcAft>
            <a:buChar char="•"/>
          </a:pPr>
          <a:r>
            <a:rPr lang="en-US" sz="2600" kern="1200">
              <a:solidFill>
                <a:srgbClr val="3A4972"/>
              </a:solidFill>
            </a:rPr>
            <a:t>Save America’s Rural Hospitals Act</a:t>
          </a:r>
        </a:p>
        <a:p>
          <a:pPr marL="228600" lvl="1" indent="-228600" algn="l" defTabSz="1155700">
            <a:lnSpc>
              <a:spcPct val="100000"/>
            </a:lnSpc>
            <a:spcBef>
              <a:spcPct val="0"/>
            </a:spcBef>
            <a:spcAft>
              <a:spcPts val="1200"/>
            </a:spcAft>
            <a:buChar char="•"/>
          </a:pPr>
          <a:r>
            <a:rPr lang="en-US" sz="2600" kern="1200">
              <a:solidFill>
                <a:srgbClr val="3A4972"/>
              </a:solidFill>
            </a:rPr>
            <a:t>“Rural Emergency Hospital 2.0”</a:t>
          </a:r>
        </a:p>
        <a:p>
          <a:pPr marL="228600" lvl="1" indent="-228600" algn="l" defTabSz="1155700">
            <a:lnSpc>
              <a:spcPct val="100000"/>
            </a:lnSpc>
            <a:spcBef>
              <a:spcPct val="0"/>
            </a:spcBef>
            <a:spcAft>
              <a:spcPts val="1200"/>
            </a:spcAft>
            <a:buChar char="•"/>
          </a:pPr>
          <a:r>
            <a:rPr lang="en-US" sz="2600" kern="1200">
              <a:solidFill>
                <a:srgbClr val="3A4972"/>
              </a:solidFill>
            </a:rPr>
            <a:t>USDA Rural Hospital TA Program</a:t>
          </a:r>
        </a:p>
        <a:p>
          <a:pPr marL="228600" lvl="1" indent="-228600" algn="l" defTabSz="1155700">
            <a:lnSpc>
              <a:spcPct val="100000"/>
            </a:lnSpc>
            <a:spcBef>
              <a:spcPct val="0"/>
            </a:spcBef>
            <a:spcAft>
              <a:spcPts val="1200"/>
            </a:spcAft>
            <a:buChar char="•"/>
          </a:pPr>
          <a:r>
            <a:rPr lang="en-US" sz="2600" kern="1200">
              <a:solidFill>
                <a:srgbClr val="3A4972"/>
              </a:solidFill>
            </a:rPr>
            <a:t>340B Reforms </a:t>
          </a:r>
        </a:p>
        <a:p>
          <a:pPr marL="228600" lvl="1" indent="-228600" algn="l" defTabSz="1155700">
            <a:lnSpc>
              <a:spcPct val="100000"/>
            </a:lnSpc>
            <a:spcBef>
              <a:spcPct val="0"/>
            </a:spcBef>
            <a:spcAft>
              <a:spcPts val="1200"/>
            </a:spcAft>
            <a:buChar char="•"/>
          </a:pPr>
          <a:r>
            <a:rPr lang="en-US" sz="2600" kern="1200">
              <a:solidFill>
                <a:srgbClr val="3A4972"/>
              </a:solidFill>
            </a:rPr>
            <a:t>Medicare Advantage</a:t>
          </a:r>
        </a:p>
      </dsp:txBody>
      <dsp:txXfrm>
        <a:off x="2136" y="314710"/>
        <a:ext cx="3738068" cy="4797288"/>
      </dsp:txXfrm>
    </dsp:sp>
    <dsp:sp modelId="{591FB85B-DBA4-479C-A539-F1EE8EB08856}">
      <dsp:nvSpPr>
        <dsp:cNvPr id="0" name=""/>
        <dsp:cNvSpPr/>
      </dsp:nvSpPr>
      <dsp:spPr>
        <a:xfrm>
          <a:off x="4211010" y="23666"/>
          <a:ext cx="3706086" cy="316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Workforce</a:t>
          </a:r>
        </a:p>
      </dsp:txBody>
      <dsp:txXfrm>
        <a:off x="4211010" y="23666"/>
        <a:ext cx="3706086" cy="316800"/>
      </dsp:txXfrm>
    </dsp:sp>
    <dsp:sp modelId="{CF86F250-A65E-4418-A4D5-C43C0EB62035}">
      <dsp:nvSpPr>
        <dsp:cNvPr id="0" name=""/>
        <dsp:cNvSpPr/>
      </dsp:nvSpPr>
      <dsp:spPr>
        <a:xfrm>
          <a:off x="4218341" y="340466"/>
          <a:ext cx="3691424" cy="476294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100000"/>
            </a:lnSpc>
            <a:spcBef>
              <a:spcPct val="0"/>
            </a:spcBef>
            <a:spcAft>
              <a:spcPts val="600"/>
            </a:spcAft>
            <a:buChar char="•"/>
          </a:pPr>
          <a:r>
            <a:rPr lang="en-US" sz="2600" kern="1200">
              <a:solidFill>
                <a:srgbClr val="3A4972"/>
              </a:solidFill>
            </a:rPr>
            <a:t>Rural Residency Planning &amp; Development</a:t>
          </a:r>
        </a:p>
        <a:p>
          <a:pPr marL="228600" lvl="1" indent="-228600" algn="l" defTabSz="1155700">
            <a:lnSpc>
              <a:spcPct val="100000"/>
            </a:lnSpc>
            <a:spcBef>
              <a:spcPct val="0"/>
            </a:spcBef>
            <a:spcAft>
              <a:spcPts val="600"/>
            </a:spcAft>
            <a:buChar char="•"/>
          </a:pPr>
          <a:r>
            <a:rPr lang="en-US" sz="2600" kern="1200">
              <a:solidFill>
                <a:srgbClr val="3A4972"/>
              </a:solidFill>
            </a:rPr>
            <a:t>Rural Physician Workforce Production Act</a:t>
          </a:r>
        </a:p>
        <a:p>
          <a:pPr marL="228600" lvl="1" indent="-228600" algn="l" defTabSz="1155700">
            <a:lnSpc>
              <a:spcPct val="100000"/>
            </a:lnSpc>
            <a:spcBef>
              <a:spcPct val="0"/>
            </a:spcBef>
            <a:spcAft>
              <a:spcPts val="600"/>
            </a:spcAft>
            <a:buChar char="•"/>
          </a:pPr>
          <a:r>
            <a:rPr lang="en-US" sz="2600" kern="1200">
              <a:solidFill>
                <a:srgbClr val="3A4972"/>
              </a:solidFill>
            </a:rPr>
            <a:t>Tax credit for rural health preceptors</a:t>
          </a:r>
        </a:p>
      </dsp:txBody>
      <dsp:txXfrm>
        <a:off x="4218341" y="340466"/>
        <a:ext cx="3691424" cy="4762947"/>
      </dsp:txXfrm>
    </dsp:sp>
    <dsp:sp modelId="{2E883801-0E52-429A-B797-AC85C393E7CA}">
      <dsp:nvSpPr>
        <dsp:cNvPr id="0" name=""/>
        <dsp:cNvSpPr/>
      </dsp:nvSpPr>
      <dsp:spPr>
        <a:xfrm>
          <a:off x="8387904" y="23666"/>
          <a:ext cx="3362902" cy="316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Opportunity</a:t>
          </a:r>
        </a:p>
      </dsp:txBody>
      <dsp:txXfrm>
        <a:off x="8387904" y="23666"/>
        <a:ext cx="3362902" cy="316800"/>
      </dsp:txXfrm>
    </dsp:sp>
    <dsp:sp modelId="{35F98BB3-2854-43AA-BA98-B1DC3342E176}">
      <dsp:nvSpPr>
        <dsp:cNvPr id="0" name=""/>
        <dsp:cNvSpPr/>
      </dsp:nvSpPr>
      <dsp:spPr>
        <a:xfrm>
          <a:off x="8387904" y="340466"/>
          <a:ext cx="3362902" cy="476294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100000"/>
            </a:lnSpc>
            <a:spcBef>
              <a:spcPct val="0"/>
            </a:spcBef>
            <a:spcAft>
              <a:spcPts val="600"/>
            </a:spcAft>
            <a:buChar char="•"/>
          </a:pPr>
          <a:r>
            <a:rPr lang="en-US" sz="2600" kern="1200">
              <a:solidFill>
                <a:srgbClr val="3A4972"/>
              </a:solidFill>
            </a:rPr>
            <a:t>Rural Obstetric Readiness Act</a:t>
          </a:r>
        </a:p>
        <a:p>
          <a:pPr marL="228600" lvl="1" indent="-228600" algn="l" defTabSz="1155700">
            <a:lnSpc>
              <a:spcPct val="100000"/>
            </a:lnSpc>
            <a:spcBef>
              <a:spcPct val="0"/>
            </a:spcBef>
            <a:spcAft>
              <a:spcPts val="600"/>
            </a:spcAft>
            <a:buChar char="•"/>
          </a:pPr>
          <a:r>
            <a:rPr lang="en-US" sz="2600" kern="1200">
              <a:solidFill>
                <a:srgbClr val="3A4972"/>
              </a:solidFill>
            </a:rPr>
            <a:t>CDC Office of Rural Health Authorization </a:t>
          </a:r>
        </a:p>
        <a:p>
          <a:pPr marL="228600" lvl="1" indent="-228600" algn="l" defTabSz="1155700">
            <a:lnSpc>
              <a:spcPct val="100000"/>
            </a:lnSpc>
            <a:spcBef>
              <a:spcPct val="0"/>
            </a:spcBef>
            <a:spcAft>
              <a:spcPts val="600"/>
            </a:spcAft>
            <a:buChar char="•"/>
          </a:pPr>
          <a:r>
            <a:rPr lang="en-US" sz="2600" kern="1200">
              <a:solidFill>
                <a:srgbClr val="3A4972"/>
              </a:solidFill>
            </a:rPr>
            <a:t>Telehealth Modernization Act </a:t>
          </a:r>
        </a:p>
      </dsp:txBody>
      <dsp:txXfrm>
        <a:off x="8387904" y="340466"/>
        <a:ext cx="3362902" cy="47629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FDC1F-C341-470C-BE35-9C91590E84C6}">
      <dsp:nvSpPr>
        <dsp:cNvPr id="0" name=""/>
        <dsp:cNvSpPr/>
      </dsp:nvSpPr>
      <dsp:spPr>
        <a:xfrm>
          <a:off x="3108" y="620851"/>
          <a:ext cx="2466109" cy="14796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Office of the Secretary</a:t>
          </a:r>
        </a:p>
      </dsp:txBody>
      <dsp:txXfrm>
        <a:off x="3108" y="620851"/>
        <a:ext cx="2466109" cy="1479665"/>
      </dsp:txXfrm>
    </dsp:sp>
    <dsp:sp modelId="{EFA9B455-763D-4724-86D6-FB485AB94A49}">
      <dsp:nvSpPr>
        <dsp:cNvPr id="0" name=""/>
        <dsp:cNvSpPr/>
      </dsp:nvSpPr>
      <dsp:spPr>
        <a:xfrm>
          <a:off x="2715829" y="620851"/>
          <a:ext cx="2466109" cy="14796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Administration for a Healthy America</a:t>
          </a:r>
        </a:p>
      </dsp:txBody>
      <dsp:txXfrm>
        <a:off x="2715829" y="620851"/>
        <a:ext cx="2466109" cy="1479665"/>
      </dsp:txXfrm>
    </dsp:sp>
    <dsp:sp modelId="{6E4D940E-B899-4196-AC7C-2C20B07832B5}">
      <dsp:nvSpPr>
        <dsp:cNvPr id="0" name=""/>
        <dsp:cNvSpPr/>
      </dsp:nvSpPr>
      <dsp:spPr>
        <a:xfrm>
          <a:off x="5428550" y="620851"/>
          <a:ext cx="2466109" cy="14796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Administration for Children &amp; Families</a:t>
          </a:r>
        </a:p>
      </dsp:txBody>
      <dsp:txXfrm>
        <a:off x="5428550" y="620851"/>
        <a:ext cx="2466109" cy="1479665"/>
      </dsp:txXfrm>
    </dsp:sp>
    <dsp:sp modelId="{14E8C9A2-B8E4-4FC2-8192-D3A7DA1EB84E}">
      <dsp:nvSpPr>
        <dsp:cNvPr id="0" name=""/>
        <dsp:cNvSpPr/>
      </dsp:nvSpPr>
      <dsp:spPr>
        <a:xfrm>
          <a:off x="8141271" y="620851"/>
          <a:ext cx="2466109" cy="14796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Centers for Medicare &amp; Medicaid Services</a:t>
          </a:r>
        </a:p>
      </dsp:txBody>
      <dsp:txXfrm>
        <a:off x="8141271" y="620851"/>
        <a:ext cx="2466109" cy="1479665"/>
      </dsp:txXfrm>
    </dsp:sp>
    <dsp:sp modelId="{C8706280-0419-4635-9CB1-B44BD23B64B5}">
      <dsp:nvSpPr>
        <dsp:cNvPr id="0" name=""/>
        <dsp:cNvSpPr/>
      </dsp:nvSpPr>
      <dsp:spPr>
        <a:xfrm>
          <a:off x="3108" y="2347127"/>
          <a:ext cx="2466109" cy="14796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Centers for Disease Control &amp; Prevention</a:t>
          </a:r>
        </a:p>
      </dsp:txBody>
      <dsp:txXfrm>
        <a:off x="3108" y="2347127"/>
        <a:ext cx="2466109" cy="1479665"/>
      </dsp:txXfrm>
    </dsp:sp>
    <dsp:sp modelId="{65F2362A-2AAE-4428-A172-986228C52D5E}">
      <dsp:nvSpPr>
        <dsp:cNvPr id="0" name=""/>
        <dsp:cNvSpPr/>
      </dsp:nvSpPr>
      <dsp:spPr>
        <a:xfrm>
          <a:off x="2715829" y="2347127"/>
          <a:ext cx="2466109" cy="14796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National Institutes for Health </a:t>
          </a:r>
        </a:p>
      </dsp:txBody>
      <dsp:txXfrm>
        <a:off x="2715829" y="2347127"/>
        <a:ext cx="2466109" cy="1479665"/>
      </dsp:txXfrm>
    </dsp:sp>
    <dsp:sp modelId="{1108385C-C51C-4694-9081-B18DBC8F1BC9}">
      <dsp:nvSpPr>
        <dsp:cNvPr id="0" name=""/>
        <dsp:cNvSpPr/>
      </dsp:nvSpPr>
      <dsp:spPr>
        <a:xfrm>
          <a:off x="5428550" y="2347127"/>
          <a:ext cx="2466109" cy="14796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Food &amp; Drug Administration</a:t>
          </a:r>
        </a:p>
      </dsp:txBody>
      <dsp:txXfrm>
        <a:off x="5428550" y="2347127"/>
        <a:ext cx="2466109" cy="1479665"/>
      </dsp:txXfrm>
    </dsp:sp>
    <dsp:sp modelId="{BCBB7B4B-4314-4C3F-818B-3C0572A44AC3}">
      <dsp:nvSpPr>
        <dsp:cNvPr id="0" name=""/>
        <dsp:cNvSpPr/>
      </dsp:nvSpPr>
      <dsp:spPr>
        <a:xfrm>
          <a:off x="8141271" y="2347127"/>
          <a:ext cx="2466109" cy="14796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Indian Health Service</a:t>
          </a:r>
        </a:p>
      </dsp:txBody>
      <dsp:txXfrm>
        <a:off x="8141271" y="2347127"/>
        <a:ext cx="2466109" cy="14796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FDC1F-C341-470C-BE35-9C91590E84C6}">
      <dsp:nvSpPr>
        <dsp:cNvPr id="0" name=""/>
        <dsp:cNvSpPr/>
      </dsp:nvSpPr>
      <dsp:spPr>
        <a:xfrm>
          <a:off x="3108" y="620851"/>
          <a:ext cx="2466109" cy="1479665"/>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solidFill>
                <a:srgbClr val="3A4972"/>
              </a:solidFill>
            </a:rPr>
            <a:t>Primary Care (HRSA/ CDC)</a:t>
          </a:r>
        </a:p>
      </dsp:txBody>
      <dsp:txXfrm>
        <a:off x="3108" y="620851"/>
        <a:ext cx="2466109" cy="1479665"/>
      </dsp:txXfrm>
    </dsp:sp>
    <dsp:sp modelId="{90C5067A-81F2-4BB7-B21D-8EAD677B462D}">
      <dsp:nvSpPr>
        <dsp:cNvPr id="0" name=""/>
        <dsp:cNvSpPr/>
      </dsp:nvSpPr>
      <dsp:spPr>
        <a:xfrm>
          <a:off x="2715829" y="620851"/>
          <a:ext cx="2466109" cy="1479665"/>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solidFill>
                <a:srgbClr val="3A4972"/>
              </a:solidFill>
            </a:rPr>
            <a:t>Maternal &amp; Child Health (HRSA/CDC)</a:t>
          </a:r>
        </a:p>
      </dsp:txBody>
      <dsp:txXfrm>
        <a:off x="2715829" y="620851"/>
        <a:ext cx="2466109" cy="1479665"/>
      </dsp:txXfrm>
    </dsp:sp>
    <dsp:sp modelId="{9EF6A17C-A73B-4157-8F18-42D28A0D1038}">
      <dsp:nvSpPr>
        <dsp:cNvPr id="0" name=""/>
        <dsp:cNvSpPr/>
      </dsp:nvSpPr>
      <dsp:spPr>
        <a:xfrm>
          <a:off x="5428550" y="620851"/>
          <a:ext cx="2466109" cy="1479665"/>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solidFill>
                <a:srgbClr val="3A4972"/>
              </a:solidFill>
            </a:rPr>
            <a:t>Mental Health (SAMSHA)</a:t>
          </a:r>
        </a:p>
      </dsp:txBody>
      <dsp:txXfrm>
        <a:off x="5428550" y="620851"/>
        <a:ext cx="2466109" cy="1479665"/>
      </dsp:txXfrm>
    </dsp:sp>
    <dsp:sp modelId="{6E4D940E-B899-4196-AC7C-2C20B07832B5}">
      <dsp:nvSpPr>
        <dsp:cNvPr id="0" name=""/>
        <dsp:cNvSpPr/>
      </dsp:nvSpPr>
      <dsp:spPr>
        <a:xfrm>
          <a:off x="8141271" y="620851"/>
          <a:ext cx="2466109" cy="1479665"/>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solidFill>
                <a:srgbClr val="3A4972"/>
              </a:solidFill>
            </a:rPr>
            <a:t>Environmental Health (CDC/ NIOSH)</a:t>
          </a:r>
        </a:p>
      </dsp:txBody>
      <dsp:txXfrm>
        <a:off x="8141271" y="620851"/>
        <a:ext cx="2466109" cy="1479665"/>
      </dsp:txXfrm>
    </dsp:sp>
    <dsp:sp modelId="{14E8C9A2-B8E4-4FC2-8192-D3A7DA1EB84E}">
      <dsp:nvSpPr>
        <dsp:cNvPr id="0" name=""/>
        <dsp:cNvSpPr/>
      </dsp:nvSpPr>
      <dsp:spPr>
        <a:xfrm>
          <a:off x="3108" y="2347127"/>
          <a:ext cx="2466109" cy="1479665"/>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solidFill>
                <a:srgbClr val="3A4972"/>
              </a:solidFill>
            </a:rPr>
            <a:t>HIV/AIDS (HRSA/OASH)</a:t>
          </a:r>
        </a:p>
      </dsp:txBody>
      <dsp:txXfrm>
        <a:off x="3108" y="2347127"/>
        <a:ext cx="2466109" cy="1479665"/>
      </dsp:txXfrm>
    </dsp:sp>
    <dsp:sp modelId="{C8706280-0419-4635-9CB1-B44BD23B64B5}">
      <dsp:nvSpPr>
        <dsp:cNvPr id="0" name=""/>
        <dsp:cNvSpPr/>
      </dsp:nvSpPr>
      <dsp:spPr>
        <a:xfrm>
          <a:off x="2715829" y="2347127"/>
          <a:ext cx="2466109" cy="1479665"/>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solidFill>
                <a:srgbClr val="3A4972"/>
              </a:solidFill>
            </a:rPr>
            <a:t>Health Workforce (HRSA)</a:t>
          </a:r>
        </a:p>
      </dsp:txBody>
      <dsp:txXfrm>
        <a:off x="2715829" y="2347127"/>
        <a:ext cx="2466109" cy="1479665"/>
      </dsp:txXfrm>
    </dsp:sp>
    <dsp:sp modelId="{65F2362A-2AAE-4428-A172-986228C52D5E}">
      <dsp:nvSpPr>
        <dsp:cNvPr id="0" name=""/>
        <dsp:cNvSpPr/>
      </dsp:nvSpPr>
      <dsp:spPr>
        <a:xfrm>
          <a:off x="5428550" y="2347127"/>
          <a:ext cx="2466109" cy="1479665"/>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solidFill>
                <a:srgbClr val="3A4972"/>
              </a:solidFill>
            </a:rPr>
            <a:t>Surgeon General</a:t>
          </a:r>
        </a:p>
      </dsp:txBody>
      <dsp:txXfrm>
        <a:off x="5428550" y="2347127"/>
        <a:ext cx="2466109" cy="1479665"/>
      </dsp:txXfrm>
    </dsp:sp>
    <dsp:sp modelId="{1108385C-C51C-4694-9081-B18DBC8F1BC9}">
      <dsp:nvSpPr>
        <dsp:cNvPr id="0" name=""/>
        <dsp:cNvSpPr/>
      </dsp:nvSpPr>
      <dsp:spPr>
        <a:xfrm>
          <a:off x="8141271" y="2347127"/>
          <a:ext cx="2466109" cy="1479665"/>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solidFill>
                <a:srgbClr val="3A4972"/>
              </a:solidFill>
            </a:rPr>
            <a:t>Policy, Research, &amp; Evaluation</a:t>
          </a:r>
        </a:p>
      </dsp:txBody>
      <dsp:txXfrm>
        <a:off x="8141271" y="2347127"/>
        <a:ext cx="2466109" cy="14796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FDC1F-C341-470C-BE35-9C91590E84C6}">
      <dsp:nvSpPr>
        <dsp:cNvPr id="0" name=""/>
        <dsp:cNvSpPr/>
      </dsp:nvSpPr>
      <dsp:spPr>
        <a:xfrm>
          <a:off x="0" y="68566"/>
          <a:ext cx="3315778" cy="1989466"/>
        </a:xfrm>
        <a:prstGeom prst="rect">
          <a:avLst/>
        </a:prstGeom>
        <a:solidFill>
          <a:srgbClr val="C6930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solidFill>
                <a:srgbClr val="3A4972"/>
              </a:solidFill>
            </a:rPr>
            <a:t>Bureau of Primary Care (HRSA)</a:t>
          </a:r>
        </a:p>
      </dsp:txBody>
      <dsp:txXfrm>
        <a:off x="0" y="68566"/>
        <a:ext cx="3315778" cy="1989466"/>
      </dsp:txXfrm>
    </dsp:sp>
    <dsp:sp modelId="{90C5067A-81F2-4BB7-B21D-8EAD677B462D}">
      <dsp:nvSpPr>
        <dsp:cNvPr id="0" name=""/>
        <dsp:cNvSpPr/>
      </dsp:nvSpPr>
      <dsp:spPr>
        <a:xfrm>
          <a:off x="3647355" y="68566"/>
          <a:ext cx="3315778" cy="1989466"/>
        </a:xfrm>
        <a:prstGeom prst="rect">
          <a:avLst/>
        </a:prstGeom>
        <a:solidFill>
          <a:srgbClr val="C6930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solidFill>
                <a:srgbClr val="3A4972"/>
              </a:solidFill>
            </a:rPr>
            <a:t>Office of Rural Health (HRSA)</a:t>
          </a:r>
        </a:p>
      </dsp:txBody>
      <dsp:txXfrm>
        <a:off x="3647355" y="68566"/>
        <a:ext cx="3315778" cy="1989466"/>
      </dsp:txXfrm>
    </dsp:sp>
    <dsp:sp modelId="{9EF6A17C-A73B-4157-8F18-42D28A0D1038}">
      <dsp:nvSpPr>
        <dsp:cNvPr id="0" name=""/>
        <dsp:cNvSpPr/>
      </dsp:nvSpPr>
      <dsp:spPr>
        <a:xfrm>
          <a:off x="7294711" y="68566"/>
          <a:ext cx="3315778" cy="1989466"/>
        </a:xfrm>
        <a:prstGeom prst="rect">
          <a:avLst/>
        </a:prstGeom>
        <a:solidFill>
          <a:srgbClr val="C6930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solidFill>
                <a:srgbClr val="3A4972"/>
              </a:solidFill>
            </a:rPr>
            <a:t>Health Systems Bureau (HRSA)</a:t>
          </a:r>
        </a:p>
      </dsp:txBody>
      <dsp:txXfrm>
        <a:off x="7294711" y="68566"/>
        <a:ext cx="3315778" cy="1989466"/>
      </dsp:txXfrm>
    </dsp:sp>
    <dsp:sp modelId="{6E4D940E-B899-4196-AC7C-2C20B07832B5}">
      <dsp:nvSpPr>
        <dsp:cNvPr id="0" name=""/>
        <dsp:cNvSpPr/>
      </dsp:nvSpPr>
      <dsp:spPr>
        <a:xfrm>
          <a:off x="0" y="2389611"/>
          <a:ext cx="3315778" cy="1989466"/>
        </a:xfrm>
        <a:prstGeom prst="rect">
          <a:avLst/>
        </a:prstGeom>
        <a:solidFill>
          <a:srgbClr val="C6930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solidFill>
                <a:srgbClr val="3A4972"/>
              </a:solidFill>
            </a:rPr>
            <a:t>Telehealth (HRSA)</a:t>
          </a:r>
        </a:p>
      </dsp:txBody>
      <dsp:txXfrm>
        <a:off x="0" y="2389611"/>
        <a:ext cx="3315778" cy="1989466"/>
      </dsp:txXfrm>
    </dsp:sp>
    <dsp:sp modelId="{14E8C9A2-B8E4-4FC2-8192-D3A7DA1EB84E}">
      <dsp:nvSpPr>
        <dsp:cNvPr id="0" name=""/>
        <dsp:cNvSpPr/>
      </dsp:nvSpPr>
      <dsp:spPr>
        <a:xfrm>
          <a:off x="3647355" y="2389611"/>
          <a:ext cx="3315778" cy="1989466"/>
        </a:xfrm>
        <a:prstGeom prst="rect">
          <a:avLst/>
        </a:prstGeom>
        <a:solidFill>
          <a:srgbClr val="C6930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solidFill>
                <a:srgbClr val="3A4972"/>
              </a:solidFill>
            </a:rPr>
            <a:t>Office of Minority Health (OASH) </a:t>
          </a:r>
        </a:p>
      </dsp:txBody>
      <dsp:txXfrm>
        <a:off x="3647355" y="2389611"/>
        <a:ext cx="3315778" cy="1989466"/>
      </dsp:txXfrm>
    </dsp:sp>
    <dsp:sp modelId="{C8706280-0419-4635-9CB1-B44BD23B64B5}">
      <dsp:nvSpPr>
        <dsp:cNvPr id="0" name=""/>
        <dsp:cNvSpPr/>
      </dsp:nvSpPr>
      <dsp:spPr>
        <a:xfrm>
          <a:off x="7294711" y="2389611"/>
          <a:ext cx="3315778" cy="1989466"/>
        </a:xfrm>
        <a:prstGeom prst="rect">
          <a:avLst/>
        </a:prstGeom>
        <a:solidFill>
          <a:srgbClr val="C6930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solidFill>
                <a:srgbClr val="3A4972"/>
              </a:solidFill>
            </a:rPr>
            <a:t>National Center for Injury Prevention &amp; Control (CDC)</a:t>
          </a:r>
        </a:p>
      </dsp:txBody>
      <dsp:txXfrm>
        <a:off x="7294711" y="2389611"/>
        <a:ext cx="3315778" cy="19894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67008-9CB8-4A68-B1D3-170624277696}">
      <dsp:nvSpPr>
        <dsp:cNvPr id="0" name=""/>
        <dsp:cNvSpPr/>
      </dsp:nvSpPr>
      <dsp:spPr>
        <a:xfrm>
          <a:off x="2162475" y="394"/>
          <a:ext cx="8649903" cy="217741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67832" tIns="553065" rIns="167832" bIns="553065" numCol="1" spcCol="1270" anchor="t" anchorCtr="0">
          <a:noAutofit/>
        </a:bodyPr>
        <a:lstStyle/>
        <a:p>
          <a:pPr marL="0" lvl="0" indent="0" algn="l" defTabSz="1066800">
            <a:lnSpc>
              <a:spcPct val="90000"/>
            </a:lnSpc>
            <a:spcBef>
              <a:spcPct val="0"/>
            </a:spcBef>
            <a:spcAft>
              <a:spcPct val="35000"/>
            </a:spcAft>
            <a:buNone/>
          </a:pPr>
          <a:r>
            <a:rPr lang="en-US" sz="2400" kern="1200"/>
            <a:t>May 21, 2025 at NRHA Annual Meeting</a:t>
          </a:r>
        </a:p>
        <a:p>
          <a:pPr marL="171450" lvl="1" indent="-171450" algn="l" defTabSz="800100">
            <a:lnSpc>
              <a:spcPct val="90000"/>
            </a:lnSpc>
            <a:spcBef>
              <a:spcPct val="0"/>
            </a:spcBef>
            <a:spcAft>
              <a:spcPct val="15000"/>
            </a:spcAft>
            <a:buChar char="•"/>
          </a:pPr>
          <a:r>
            <a:rPr lang="en-US" sz="1800" kern="1200"/>
            <a:t>12 participants:  state and national funders, rural health associations, rural health networks , health systems, and state government</a:t>
          </a:r>
        </a:p>
        <a:p>
          <a:pPr marL="171450" lvl="1" indent="-171450" algn="l" defTabSz="800100">
            <a:lnSpc>
              <a:spcPct val="90000"/>
            </a:lnSpc>
            <a:spcBef>
              <a:spcPct val="0"/>
            </a:spcBef>
            <a:spcAft>
              <a:spcPct val="15000"/>
            </a:spcAft>
            <a:buChar char="•"/>
          </a:pPr>
          <a:r>
            <a:rPr lang="en-US" sz="1800" kern="1200"/>
            <a:t>State and national perspective</a:t>
          </a:r>
          <a:endParaRPr lang="en-US" sz="1500" kern="1200"/>
        </a:p>
      </dsp:txBody>
      <dsp:txXfrm>
        <a:off x="2162475" y="394"/>
        <a:ext cx="8649903" cy="2177419"/>
      </dsp:txXfrm>
    </dsp:sp>
    <dsp:sp modelId="{39D03775-7BD6-4046-AD07-7B8B324F784B}">
      <dsp:nvSpPr>
        <dsp:cNvPr id="0" name=""/>
        <dsp:cNvSpPr/>
      </dsp:nvSpPr>
      <dsp:spPr>
        <a:xfrm>
          <a:off x="0" y="394"/>
          <a:ext cx="2162475" cy="2177419"/>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431" tIns="215081" rIns="114431" bIns="215081" numCol="1" spcCol="1270" anchor="ctr" anchorCtr="0">
          <a:noAutofit/>
        </a:bodyPr>
        <a:lstStyle/>
        <a:p>
          <a:pPr marL="0" lvl="0" indent="0" algn="ctr" defTabSz="1244600">
            <a:lnSpc>
              <a:spcPct val="90000"/>
            </a:lnSpc>
            <a:spcBef>
              <a:spcPct val="0"/>
            </a:spcBef>
            <a:spcAft>
              <a:spcPct val="35000"/>
            </a:spcAft>
            <a:buNone/>
          </a:pPr>
          <a:r>
            <a:rPr lang="en-US" sz="2800" b="1" kern="1200"/>
            <a:t>Listening Session 1</a:t>
          </a:r>
        </a:p>
      </dsp:txBody>
      <dsp:txXfrm>
        <a:off x="0" y="394"/>
        <a:ext cx="2162475" cy="2177419"/>
      </dsp:txXfrm>
    </dsp:sp>
    <dsp:sp modelId="{11C17FE2-7BEF-4135-BD48-992129B68F88}">
      <dsp:nvSpPr>
        <dsp:cNvPr id="0" name=""/>
        <dsp:cNvSpPr/>
      </dsp:nvSpPr>
      <dsp:spPr>
        <a:xfrm>
          <a:off x="2162475" y="2308853"/>
          <a:ext cx="8649903" cy="217741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67832" tIns="553065" rIns="167832" bIns="553065" numCol="1" spcCol="1270" anchor="t" anchorCtr="0">
          <a:noAutofit/>
        </a:bodyPr>
        <a:lstStyle/>
        <a:p>
          <a:pPr marL="0" lvl="0" indent="0" algn="l" defTabSz="1066800">
            <a:lnSpc>
              <a:spcPct val="90000"/>
            </a:lnSpc>
            <a:spcBef>
              <a:spcPct val="0"/>
            </a:spcBef>
            <a:spcAft>
              <a:spcPct val="35000"/>
            </a:spcAft>
            <a:buNone/>
          </a:pPr>
          <a:r>
            <a:rPr lang="en-US" sz="2400" kern="1200"/>
            <a:t> July 31, 2025, Virtual</a:t>
          </a:r>
        </a:p>
        <a:p>
          <a:pPr marL="171450" lvl="1" indent="-171450" algn="l" defTabSz="800100">
            <a:lnSpc>
              <a:spcPct val="90000"/>
            </a:lnSpc>
            <a:spcBef>
              <a:spcPct val="0"/>
            </a:spcBef>
            <a:spcAft>
              <a:spcPct val="15000"/>
            </a:spcAft>
            <a:buChar char="•"/>
          </a:pPr>
          <a:r>
            <a:rPr lang="en-US" sz="1800" kern="1200"/>
            <a:t>21 participants: MH/BH centers, maternal health, rural health clinics and rural health systems, local health department, university, health networks, faith-based, CBOs, CHWs</a:t>
          </a:r>
        </a:p>
        <a:p>
          <a:pPr marL="171450" lvl="1" indent="-171450" algn="l" defTabSz="800100">
            <a:lnSpc>
              <a:spcPct val="90000"/>
            </a:lnSpc>
            <a:spcBef>
              <a:spcPct val="0"/>
            </a:spcBef>
            <a:spcAft>
              <a:spcPct val="15000"/>
            </a:spcAft>
            <a:buChar char="•"/>
          </a:pPr>
          <a:r>
            <a:rPr lang="en-US" sz="1800" kern="1200"/>
            <a:t>On-the ground experience</a:t>
          </a:r>
        </a:p>
      </dsp:txBody>
      <dsp:txXfrm>
        <a:off x="2162475" y="2308853"/>
        <a:ext cx="8649903" cy="2177419"/>
      </dsp:txXfrm>
    </dsp:sp>
    <dsp:sp modelId="{F761FE60-7836-455E-A3F5-0402B63BE765}">
      <dsp:nvSpPr>
        <dsp:cNvPr id="0" name=""/>
        <dsp:cNvSpPr/>
      </dsp:nvSpPr>
      <dsp:spPr>
        <a:xfrm>
          <a:off x="0" y="2308459"/>
          <a:ext cx="2162475" cy="2177419"/>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431" tIns="215081" rIns="114431" bIns="215081" numCol="1" spcCol="1270" anchor="ctr" anchorCtr="0">
          <a:noAutofit/>
        </a:bodyPr>
        <a:lstStyle/>
        <a:p>
          <a:pPr marL="0" lvl="0" indent="0" algn="ctr" defTabSz="1244600">
            <a:lnSpc>
              <a:spcPct val="90000"/>
            </a:lnSpc>
            <a:spcBef>
              <a:spcPct val="0"/>
            </a:spcBef>
            <a:spcAft>
              <a:spcPct val="35000"/>
            </a:spcAft>
            <a:buNone/>
          </a:pPr>
          <a:r>
            <a:rPr lang="en-US" sz="2800" b="1" kern="1200"/>
            <a:t>Listening Session 2</a:t>
          </a:r>
        </a:p>
      </dsp:txBody>
      <dsp:txXfrm>
        <a:off x="0" y="2308459"/>
        <a:ext cx="2162475" cy="217741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BE4DA5-5379-42BF-954E-592175CF470D}" type="datetimeFigureOut">
              <a:rPr lang="en-US" smtClean="0"/>
              <a:t>10/22/2025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41372-2D55-44E4-9E76-E575629195F2}" type="slidenum">
              <a:rPr lang="en-US" smtClean="0"/>
              <a:t>‹#›</a:t>
            </a:fld>
            <a:endParaRPr lang="en-US"/>
          </a:p>
        </p:txBody>
      </p:sp>
    </p:spTree>
    <p:extLst>
      <p:ext uri="{BB962C8B-B14F-4D97-AF65-F5344CB8AC3E}">
        <p14:creationId xmlns:p14="http://schemas.microsoft.com/office/powerpoint/2010/main" val="237319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insidehealthpolicy.com/node/14758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tabLst>
                <a:tab pos="457200"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3F1C7-9F38-4BA0-8573-17DAEFAA06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813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CD072-3D92-E5AD-4286-8BA762A8E0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5166A-15FF-4F95-2B53-FECCA097A5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E5C8D6-8308-E890-BB96-D0E7720B09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B8CF79-F0F3-0293-4674-613366CFDA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1630F-D5DD-4A0E-B0FE-7092C8A05A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2971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005BB-63C7-4B83-B364-C5B044F8EB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43A4E-27DF-82A1-ED0A-C27C503110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E9C2AA-0811-4072-9B00-90A805C4C67C}"/>
              </a:ext>
            </a:extLst>
          </p:cNvPr>
          <p:cNvSpPr>
            <a:spLocks noGrp="1"/>
          </p:cNvSpPr>
          <p:nvPr>
            <p:ph type="body" idx="1"/>
          </p:nvPr>
        </p:nvSpPr>
        <p:spPr/>
        <p:txBody>
          <a:bodyPr/>
          <a:lstStyle/>
          <a:p>
            <a:pPr marL="0" marR="0" lvl="0" indent="0">
              <a:spcBef>
                <a:spcPts val="0"/>
              </a:spcBef>
              <a:spcAft>
                <a:spcPts val="0"/>
              </a:spcAft>
              <a:buFont typeface="Arial" panose="020B0604020202020204" pitchFamily="34" charset="0"/>
              <a:buNone/>
              <a:tabLst>
                <a:tab pos="457200" algn="l"/>
              </a:tabLst>
            </a:pPr>
            <a:r>
              <a:rPr lang="en-US"/>
              <a:t>End of an administration: </a:t>
            </a:r>
          </a:p>
          <a:p>
            <a:pPr marL="0" marR="0" lvl="0" indent="0">
              <a:spcBef>
                <a:spcPts val="0"/>
              </a:spcBef>
              <a:spcAft>
                <a:spcPts val="0"/>
              </a:spcAft>
              <a:buFont typeface="Arial" panose="020B0604020202020204" pitchFamily="34" charset="0"/>
              <a:buNone/>
              <a:tabLst>
                <a:tab pos="457200" algn="l"/>
              </a:tabLst>
            </a:pPr>
            <a:r>
              <a:rPr lang="en-US"/>
              <a:t>SNF Staffing regulation </a:t>
            </a:r>
          </a:p>
          <a:p>
            <a:pPr marL="0" marR="0" lvl="0" indent="0">
              <a:spcBef>
                <a:spcPts val="0"/>
              </a:spcBef>
              <a:spcAft>
                <a:spcPts val="0"/>
              </a:spcAft>
              <a:buFont typeface="Arial" panose="020B0604020202020204" pitchFamily="34" charset="0"/>
              <a:buNone/>
              <a:tabLst>
                <a:tab pos="457200" algn="l"/>
              </a:tabLst>
            </a:pPr>
            <a:r>
              <a:rPr lang="en-US"/>
              <a:t>MA data collection</a:t>
            </a:r>
          </a:p>
          <a:p>
            <a:pPr marL="0" marR="0" lvl="0" indent="0">
              <a:spcBef>
                <a:spcPts val="0"/>
              </a:spcBef>
              <a:spcAft>
                <a:spcPts val="0"/>
              </a:spcAft>
              <a:buFont typeface="Arial" panose="020B0604020202020204" pitchFamily="34" charset="0"/>
              <a:buNone/>
              <a:tabLst>
                <a:tab pos="457200" algn="l"/>
              </a:tabLst>
            </a:pPr>
            <a:r>
              <a:rPr lang="en-US"/>
              <a:t>IPPS </a:t>
            </a:r>
          </a:p>
          <a:p>
            <a:pPr marL="0" indent="0">
              <a:buFontTx/>
              <a:buNone/>
            </a:pPr>
            <a:endParaRPr lang="en-US"/>
          </a:p>
        </p:txBody>
      </p:sp>
      <p:sp>
        <p:nvSpPr>
          <p:cNvPr id="4" name="Slide Number Placeholder 3">
            <a:extLst>
              <a:ext uri="{FF2B5EF4-FFF2-40B4-BE49-F238E27FC236}">
                <a16:creationId xmlns:a16="http://schemas.microsoft.com/office/drawing/2014/main" id="{2518521E-2A10-F984-3C1D-C9ABB73362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3F1C7-9F38-4BA0-8573-17DAEFAA06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939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1630F-D5DD-4A0E-B0FE-7092C8A05A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646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01BAA-8C97-75A1-87F9-60E619953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CD17C9-DCF5-8295-7405-8E01B7E51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458739-9897-1019-DDF2-C83DDE2E46DD}"/>
              </a:ext>
            </a:extLst>
          </p:cNvPr>
          <p:cNvSpPr>
            <a:spLocks noGrp="1"/>
          </p:cNvSpPr>
          <p:nvPr>
            <p:ph type="body" idx="1"/>
          </p:nvPr>
        </p:nvSpPr>
        <p:spPr/>
        <p:txBody>
          <a:bodyPr/>
          <a:lstStyle/>
          <a:p>
            <a:pPr marL="0" indent="0">
              <a:buFontTx/>
              <a:buNone/>
            </a:pPr>
            <a:endParaRPr lang="en-US"/>
          </a:p>
        </p:txBody>
      </p:sp>
      <p:sp>
        <p:nvSpPr>
          <p:cNvPr id="4" name="Slide Number Placeholder 3">
            <a:extLst>
              <a:ext uri="{FF2B5EF4-FFF2-40B4-BE49-F238E27FC236}">
                <a16:creationId xmlns:a16="http://schemas.microsoft.com/office/drawing/2014/main" id="{6E7DFB02-C310-7D2D-FB5C-5B5CFC7CDA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3F1C7-9F38-4BA0-8573-17DAEFAA06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57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3F1C7-9F38-4BA0-8573-17DAEFAA06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046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BA117-1284-9600-8A52-E7034A775F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039383-2E8A-E591-EABA-6D088FDD58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AA8FD6-099E-40DB-B84B-1C1806CBD0E0}"/>
              </a:ext>
            </a:extLst>
          </p:cNvPr>
          <p:cNvSpPr>
            <a:spLocks noGrp="1"/>
          </p:cNvSpPr>
          <p:nvPr>
            <p:ph type="body" idx="1"/>
          </p:nvPr>
        </p:nvSpPr>
        <p:spPr/>
        <p:txBody>
          <a:bodyPr/>
          <a:lstStyle/>
          <a:p>
            <a:pPr marL="0" marR="0">
              <a:lnSpc>
                <a:spcPct val="107000"/>
              </a:lnSpc>
              <a:spcAft>
                <a:spcPts val="800"/>
              </a:spcAft>
              <a:buNone/>
            </a:pPr>
            <a:r>
              <a:rPr lang="en-US" sz="1100" kern="100">
                <a:effectLst/>
                <a:latin typeface="Aptos" panose="020B0004020202020204" pitchFamily="34" charset="0"/>
                <a:ea typeface="Aptos" panose="020B0004020202020204" pitchFamily="34" charset="0"/>
                <a:cs typeface="Times New Roman" panose="02020603050405020304" pitchFamily="18" charset="0"/>
              </a:rPr>
              <a:t>Secretary Kennedy will announce significant changes to the US Department of Health and Human Services, which will cut roughly a quarter of the workforce, reshape the nation’s health agencies, and close 5 of the 10 HHS regional offices.</a:t>
            </a:r>
          </a:p>
          <a:p>
            <a:pPr marL="0" marR="0">
              <a:lnSpc>
                <a:spcPct val="107000"/>
              </a:lnSpc>
              <a:spcAft>
                <a:spcPts val="800"/>
              </a:spcAft>
              <a:buNone/>
            </a:pP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100" kern="100">
                <a:effectLst/>
                <a:latin typeface="Aptos" panose="020B0004020202020204" pitchFamily="34" charset="0"/>
                <a:ea typeface="Aptos" panose="020B0004020202020204" pitchFamily="34" charset="0"/>
                <a:cs typeface="Times New Roman" panose="02020603050405020304" pitchFamily="18" charset="0"/>
              </a:rPr>
              <a:t>As part of the reorganization, Kennedy is creating a new subdivision called the Administration for a Healthy America, will include the Health Resources and Services Administration (HRSA), the Office of the Assistant Secretary for Health (OASH), and the Substance Abuse and Mental Health Services Administration (SAMHSA), as well as two groups that currently reside within the CDC: the Agency for Toxic Substances and Disease Registry and the National Institute for Occupational Safety and Health.</a:t>
            </a:r>
          </a:p>
          <a:p>
            <a:pPr marL="0" marR="0">
              <a:lnSpc>
                <a:spcPct val="107000"/>
              </a:lnSpc>
              <a:spcAft>
                <a:spcPts val="800"/>
              </a:spcAft>
              <a:buNone/>
            </a:pPr>
            <a:r>
              <a:rPr lang="en-US" sz="1100" kern="100">
                <a:effectLst/>
                <a:latin typeface="Aptos" panose="020B0004020202020204" pitchFamily="34" charset="0"/>
                <a:ea typeface="Aptos" panose="020B0004020202020204" pitchFamily="34" charset="0"/>
                <a:cs typeface="Times New Roman" panose="02020603050405020304" pitchFamily="18" charset="0"/>
              </a:rPr>
              <a:t>Other key changes include: </a:t>
            </a:r>
          </a:p>
          <a:p>
            <a:pPr marL="342900" marR="0" lvl="0" indent="-342900">
              <a:lnSpc>
                <a:spcPct val="107000"/>
              </a:lnSpc>
              <a:buFont typeface="Symbol" panose="05050102010706020507" pitchFamily="18"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A new Assistant Secretary of Enforcement that will include several offices related to adjudicating or investigating disputes related to Medicare and areas of HHS. </a:t>
            </a:r>
          </a:p>
          <a:p>
            <a:pPr marL="342900" marR="0" lvl="0" indent="-342900">
              <a:lnSpc>
                <a:spcPct val="107000"/>
              </a:lnSpc>
              <a:buFont typeface="Symbol" panose="05050102010706020507" pitchFamily="18"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A new Office of Strategy that will include the Agency for Healthcare Research and Quality (AHRQ), will merge with the Assistant Secretary for Planning and Evaluation (ASPE). </a:t>
            </a:r>
          </a:p>
          <a:p>
            <a:pPr marL="342900" marR="0" lvl="0" indent="-342900">
              <a:lnSpc>
                <a:spcPct val="107000"/>
              </a:lnSpc>
              <a:spcAft>
                <a:spcPts val="800"/>
              </a:spcAft>
              <a:buFont typeface="Symbol" panose="05050102010706020507" pitchFamily="18"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Programs for older adults currently under the Administration for Community Living (ACL) will move to other divisions of HHS, including CMS. </a:t>
            </a:r>
          </a:p>
          <a:p>
            <a:pPr marL="12700" marR="144780" indent="0">
              <a:lnSpc>
                <a:spcPct val="100000"/>
              </a:lnSpc>
              <a:spcBef>
                <a:spcPts val="100"/>
              </a:spcBef>
              <a:buClr>
                <a:srgbClr val="001F5F"/>
              </a:buClr>
              <a:buSzPct val="80555"/>
              <a:buFont typeface="Wingdings 3"/>
              <a:buNone/>
              <a:tabLst>
                <a:tab pos="355600" algn="l"/>
              </a:tabLst>
            </a:pPr>
            <a:endParaRPr lang="en-US" sz="1100" spc="-10">
              <a:solidFill>
                <a:srgbClr val="006FC0"/>
              </a:solidFill>
              <a:cs typeface="Trebuchet MS"/>
            </a:endParaRPr>
          </a:p>
          <a:p>
            <a:endParaRPr lang="en-US"/>
          </a:p>
        </p:txBody>
      </p:sp>
      <p:sp>
        <p:nvSpPr>
          <p:cNvPr id="4" name="Slide Number Placeholder 3">
            <a:extLst>
              <a:ext uri="{FF2B5EF4-FFF2-40B4-BE49-F238E27FC236}">
                <a16:creationId xmlns:a16="http://schemas.microsoft.com/office/drawing/2014/main" id="{47C56DD2-EFD8-E1FB-B6C3-C9FA17E93F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1630F-D5DD-4A0E-B0FE-7092C8A05A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486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1630F-D5DD-4A0E-B0FE-7092C8A05A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572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0AA7B-BEFF-B66D-A863-D88D6CE270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3C263-E4A4-5303-5C16-E4E7A39CE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D112E7-E096-9D80-1D4E-A61CD2029691}"/>
              </a:ext>
            </a:extLst>
          </p:cNvPr>
          <p:cNvSpPr>
            <a:spLocks noGrp="1"/>
          </p:cNvSpPr>
          <p:nvPr>
            <p:ph type="body" idx="1"/>
          </p:nvPr>
        </p:nvSpPr>
        <p:spPr/>
        <p:txBody>
          <a:bodyPr/>
          <a:lstStyle/>
          <a:p>
            <a:r>
              <a:rPr lang="en-US" b="0" i="0">
                <a:solidFill>
                  <a:srgbClr val="000000"/>
                </a:solidFill>
                <a:effectLst/>
                <a:latin typeface="Arial" panose="020B0604020202020204" pitchFamily="34" charset="0"/>
              </a:rPr>
              <a:t>The Administration for a Healthy America (AHA) was announced as </a:t>
            </a:r>
            <a:r>
              <a:rPr lang="en-US" b="0" i="0" u="sng">
                <a:solidFill>
                  <a:srgbClr val="0066CC"/>
                </a:solidFill>
                <a:effectLst/>
                <a:latin typeface="Arial" panose="020B0604020202020204" pitchFamily="34" charset="0"/>
                <a:hlinkClick r:id="rId3"/>
              </a:rPr>
              <a:t>part of the reorganization in March</a:t>
            </a:r>
            <a:r>
              <a:rPr lang="en-US" b="0" i="0">
                <a:solidFill>
                  <a:srgbClr val="000000"/>
                </a:solidFill>
                <a:effectLst/>
                <a:latin typeface="Arial" panose="020B0604020202020204" pitchFamily="34" charset="0"/>
              </a:rPr>
              <a:t> and will consist of five existing agencies: Office of the Assistant Secretary for Health (OASH); Health Resources and Services Administration (HRSA); Substance Abuse and Mental Health Services Administration (SAMHSA); Agency for Toxic Substances and Disease Registry (ATSDR); and National Institute for Occupational Safety and Health (NIOSH).</a:t>
            </a:r>
            <a:endParaRPr lang="en-US"/>
          </a:p>
        </p:txBody>
      </p:sp>
      <p:sp>
        <p:nvSpPr>
          <p:cNvPr id="4" name="Slide Number Placeholder 3">
            <a:extLst>
              <a:ext uri="{FF2B5EF4-FFF2-40B4-BE49-F238E27FC236}">
                <a16:creationId xmlns:a16="http://schemas.microsoft.com/office/drawing/2014/main" id="{557B10DA-CFD6-6ED8-369C-3D563D2A47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1630F-D5DD-4A0E-B0FE-7092C8A05A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386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0FBA7-ACF5-581C-B132-841A7F5A90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B0ECB7-2C2A-E4CC-6617-4AED5B7CB3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2A0F90-2DEA-AC78-2BC4-6877E6E964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6814967-53F3-83FC-1318-34B0EF6755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1630F-D5DD-4A0E-B0FE-7092C8A05A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5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C2720-0CFA-F9E4-C287-F356F77F3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431487-7810-EFA9-2ACD-910D83097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A01576-7430-A684-069E-BCED4778C2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3ED779-EFDF-C754-7BD0-FBC7B2020B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3F1C7-9F38-4BA0-8573-17DAEFAA06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38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3F1C7-9F38-4BA0-8573-17DAEFAA06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049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5EB83-8865-419E-561D-911487D17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E40404-99E2-56A5-4790-3C90F8E932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54A9E5-5A3F-478B-B144-07D3F9764448}"/>
              </a:ext>
            </a:extLst>
          </p:cNvPr>
          <p:cNvSpPr>
            <a:spLocks noGrp="1"/>
          </p:cNvSpPr>
          <p:nvPr>
            <p:ph type="body" idx="1"/>
          </p:nvPr>
        </p:nvSpPr>
        <p:spPr/>
        <p:txBody>
          <a:bodyPr/>
          <a:lstStyle/>
          <a:p>
            <a:pPr marL="0" marR="0" lvl="0" indent="0">
              <a:spcBef>
                <a:spcPts val="0"/>
              </a:spcBef>
              <a:spcAft>
                <a:spcPts val="0"/>
              </a:spcAft>
              <a:buFont typeface="Arial" panose="020B0604020202020204" pitchFamily="34" charset="0"/>
              <a:buNone/>
              <a:tabLst>
                <a:tab pos="457200" algn="l"/>
              </a:tabLst>
            </a:pPr>
            <a:r>
              <a:rPr lang="en-US"/>
              <a:t>End of an administration: </a:t>
            </a:r>
          </a:p>
          <a:p>
            <a:pPr marL="0" marR="0" lvl="0" indent="0">
              <a:spcBef>
                <a:spcPts val="0"/>
              </a:spcBef>
              <a:spcAft>
                <a:spcPts val="0"/>
              </a:spcAft>
              <a:buFont typeface="Arial" panose="020B0604020202020204" pitchFamily="34" charset="0"/>
              <a:buNone/>
              <a:tabLst>
                <a:tab pos="457200" algn="l"/>
              </a:tabLst>
            </a:pPr>
            <a:r>
              <a:rPr lang="en-US"/>
              <a:t>SNF Staffing regulation </a:t>
            </a:r>
          </a:p>
          <a:p>
            <a:pPr marL="0" marR="0" lvl="0" indent="0">
              <a:spcBef>
                <a:spcPts val="0"/>
              </a:spcBef>
              <a:spcAft>
                <a:spcPts val="0"/>
              </a:spcAft>
              <a:buFont typeface="Arial" panose="020B0604020202020204" pitchFamily="34" charset="0"/>
              <a:buNone/>
              <a:tabLst>
                <a:tab pos="457200" algn="l"/>
              </a:tabLst>
            </a:pPr>
            <a:r>
              <a:rPr lang="en-US"/>
              <a:t>MA data collection</a:t>
            </a:r>
          </a:p>
          <a:p>
            <a:pPr marL="0" marR="0" lvl="0" indent="0">
              <a:spcBef>
                <a:spcPts val="0"/>
              </a:spcBef>
              <a:spcAft>
                <a:spcPts val="0"/>
              </a:spcAft>
              <a:buFont typeface="Arial" panose="020B0604020202020204" pitchFamily="34" charset="0"/>
              <a:buNone/>
              <a:tabLst>
                <a:tab pos="457200" algn="l"/>
              </a:tabLst>
            </a:pPr>
            <a:r>
              <a:rPr lang="en-US"/>
              <a:t>IPPS </a:t>
            </a:r>
          </a:p>
          <a:p>
            <a:pPr marL="0" indent="0">
              <a:buFontTx/>
              <a:buNone/>
            </a:pPr>
            <a:endParaRPr lang="en-US"/>
          </a:p>
        </p:txBody>
      </p:sp>
      <p:sp>
        <p:nvSpPr>
          <p:cNvPr id="4" name="Slide Number Placeholder 3">
            <a:extLst>
              <a:ext uri="{FF2B5EF4-FFF2-40B4-BE49-F238E27FC236}">
                <a16:creationId xmlns:a16="http://schemas.microsoft.com/office/drawing/2014/main" id="{C44C6576-10D7-B401-73D5-1A0AA108D1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3F1C7-9F38-4BA0-8573-17DAEFAA06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135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3F1C7-9F38-4BA0-8573-17DAEFAA06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104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541372-2D55-44E4-9E76-E575629195F2}" type="slidenum">
              <a:rPr lang="en-US" smtClean="0"/>
              <a:t>25</a:t>
            </a:fld>
            <a:endParaRPr lang="en-US"/>
          </a:p>
        </p:txBody>
      </p:sp>
    </p:spTree>
    <p:extLst>
      <p:ext uri="{BB962C8B-B14F-4D97-AF65-F5344CB8AC3E}">
        <p14:creationId xmlns:p14="http://schemas.microsoft.com/office/powerpoint/2010/main" val="214190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72541372-2D55-44E4-9E76-E575629195F2}" type="slidenum">
              <a:rPr lang="en-US" smtClean="0"/>
              <a:t>26</a:t>
            </a:fld>
            <a:endParaRPr lang="en-US"/>
          </a:p>
        </p:txBody>
      </p:sp>
    </p:spTree>
    <p:extLst>
      <p:ext uri="{BB962C8B-B14F-4D97-AF65-F5344CB8AC3E}">
        <p14:creationId xmlns:p14="http://schemas.microsoft.com/office/powerpoint/2010/main" val="1839923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Grantmakers in Health (GIH) and the National Rural Health Association (NRHA) partnered to create a unified vision for improving health in rural America. They commissioned the Georgia Health Policy Center to conduct a landscape analysis to understand the current priorities of funders and identify effective programs being implemented in rural communities. The analysis was conducted in Spring 2025 during a period of rapidly shifting federal funding priorities.</a:t>
            </a:r>
          </a:p>
          <a:p>
            <a:endParaRPr lang="en-US"/>
          </a:p>
          <a:p>
            <a:r>
              <a:rPr lang="en-US" sz="1200" kern="1200">
                <a:solidFill>
                  <a:schemeClr val="tx1"/>
                </a:solidFill>
                <a:effectLst/>
                <a:latin typeface="+mn-lt"/>
                <a:ea typeface="+mn-ea"/>
                <a:cs typeface="+mn-cs"/>
              </a:rPr>
              <a:t>The examples profiled in this report were selected based on research and through consultation with rural stakeholders including funders, researchers, and other practitioners. The organizations and funders highlighted in the report below are all active in the rural space and represent a diverse sample with variety in program types, geography, and focus areas.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GHPC also conducted key informant interviews with funding and program implementing organizations to learn about their perceptions of rural priorities, current gaps, and opportunities for improving rural health.</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It is important to note that this analysis is illustrative rather than exhaustive and does not include all organizations working to improve rural health. </a:t>
            </a:r>
            <a:endParaRPr lang="en-US"/>
          </a:p>
        </p:txBody>
      </p:sp>
      <p:sp>
        <p:nvSpPr>
          <p:cNvPr id="4" name="Slide Number Placeholder 3"/>
          <p:cNvSpPr>
            <a:spLocks noGrp="1"/>
          </p:cNvSpPr>
          <p:nvPr>
            <p:ph type="sldNum" sz="quarter" idx="5"/>
          </p:nvPr>
        </p:nvSpPr>
        <p:spPr/>
        <p:txBody>
          <a:bodyPr/>
          <a:lstStyle/>
          <a:p>
            <a:fld id="{72541372-2D55-44E4-9E76-E575629195F2}" type="slidenum">
              <a:rPr lang="en-US" smtClean="0"/>
              <a:t>27</a:t>
            </a:fld>
            <a:endParaRPr lang="en-US"/>
          </a:p>
        </p:txBody>
      </p:sp>
    </p:spTree>
    <p:extLst>
      <p:ext uri="{BB962C8B-B14F-4D97-AF65-F5344CB8AC3E}">
        <p14:creationId xmlns:p14="http://schemas.microsoft.com/office/powerpoint/2010/main" val="1466667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Quality Healthcare- </a:t>
            </a:r>
          </a:p>
          <a:p>
            <a:r>
              <a:rPr lang="en-US"/>
              <a:t>Centers for Medicare and Medicaid Services, CMS Innovation Center (CMMI)- ACO Reach Program, improves care quality and health outcomes, advance health equity and lower costs for Medicare beneficiaries</a:t>
            </a:r>
          </a:p>
          <a:p>
            <a:endParaRPr lang="en-US"/>
          </a:p>
          <a:p>
            <a:endParaRPr lang="en-US"/>
          </a:p>
          <a:p>
            <a:r>
              <a:rPr lang="en-US" b="1"/>
              <a:t>Chronic Disease and Prevention and Care</a:t>
            </a:r>
          </a:p>
          <a:p>
            <a:r>
              <a:rPr lang="en-US"/>
              <a:t>US Department of Veteran Affairs Office Of Rural Health- wellbeing of veterans, funding priorities about primary and specialty care, mental health, workforce training and education, digital health and transportation</a:t>
            </a:r>
          </a:p>
          <a:p>
            <a:endParaRPr lang="en-US"/>
          </a:p>
          <a:p>
            <a:endParaRPr lang="en-US"/>
          </a:p>
          <a:p>
            <a:r>
              <a:rPr lang="en-US" b="1"/>
              <a:t>Economic Development and environmental Factors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US Department of Agriculture Funding prioritizes improving rural infrastructure including funding for water and wastewater infrastructure, energy, electricity and high speed internet access.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Regional Commissioners- federal state partnerships that provide federal combined with state funds to address specific regional needs—eight regional commissions. Example Delta Regional Commission-- serve counties in states Alabama, Arkansas, </a:t>
            </a:r>
            <a:r>
              <a:rPr lang="en-US" b="0" err="1"/>
              <a:t>Illinoise</a:t>
            </a:r>
            <a:r>
              <a:rPr lang="en-US" b="0"/>
              <a:t>, Kentucky, Louisiana, Mississippi, Missouri and Tennessee</a:t>
            </a:r>
            <a:endParaRPr lang="en-US"/>
          </a:p>
          <a:p>
            <a:endParaRPr lang="en-US" b="1"/>
          </a:p>
          <a:p>
            <a:r>
              <a:rPr lang="en-US" b="1"/>
              <a:t>Technical Assistance and Research</a:t>
            </a:r>
          </a:p>
          <a:p>
            <a:r>
              <a:rPr lang="en-US" b="0"/>
              <a:t>State offices of Rural Health</a:t>
            </a:r>
          </a:p>
        </p:txBody>
      </p:sp>
      <p:sp>
        <p:nvSpPr>
          <p:cNvPr id="4" name="Slide Number Placeholder 3"/>
          <p:cNvSpPr>
            <a:spLocks noGrp="1"/>
          </p:cNvSpPr>
          <p:nvPr>
            <p:ph type="sldNum" sz="quarter" idx="5"/>
          </p:nvPr>
        </p:nvSpPr>
        <p:spPr/>
        <p:txBody>
          <a:bodyPr/>
          <a:lstStyle/>
          <a:p>
            <a:fld id="{72541372-2D55-44E4-9E76-E575629195F2}" type="slidenum">
              <a:rPr lang="en-US" smtClean="0"/>
              <a:t>28</a:t>
            </a:fld>
            <a:endParaRPr lang="en-US"/>
          </a:p>
        </p:txBody>
      </p:sp>
    </p:spTree>
    <p:extLst>
      <p:ext uri="{BB962C8B-B14F-4D97-AF65-F5344CB8AC3E}">
        <p14:creationId xmlns:p14="http://schemas.microsoft.com/office/powerpoint/2010/main" val="1330176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Prevention</a:t>
            </a:r>
          </a:p>
          <a:p>
            <a:r>
              <a:rPr lang="en-US" b="0"/>
              <a:t>Montana Healthcare Foundation- The Meadowlark Initiative, behavioral health </a:t>
            </a:r>
            <a:r>
              <a:rPr lang="en-US" b="0" err="1"/>
              <a:t>screenrings</a:t>
            </a:r>
            <a:r>
              <a:rPr lang="en-US" b="0"/>
              <a:t> and services for prenatal and postpartum persons</a:t>
            </a:r>
          </a:p>
          <a:p>
            <a:endParaRPr lang="en-US" b="1"/>
          </a:p>
          <a:p>
            <a:endParaRPr lang="en-US" b="1"/>
          </a:p>
          <a:p>
            <a:r>
              <a:rPr lang="en-US" b="1"/>
              <a:t>Innovative Solutions</a:t>
            </a:r>
          </a:p>
          <a:p>
            <a:r>
              <a:rPr lang="en-US" b="0"/>
              <a:t>WKKF, Kellogg Foundation, Indigenous Food sovereignty, grants to Native American tribes and organizations to support traditional farming practices</a:t>
            </a:r>
          </a:p>
          <a:p>
            <a:endParaRPr lang="en-US" b="1"/>
          </a:p>
          <a:p>
            <a:endParaRPr lang="en-US" b="1"/>
          </a:p>
          <a:p>
            <a:r>
              <a:rPr lang="en-US" b="1"/>
              <a:t>Specific Geographical Regions</a:t>
            </a:r>
          </a:p>
          <a:p>
            <a:r>
              <a:rPr lang="en-US" b="0" err="1"/>
              <a:t>Benendum</a:t>
            </a:r>
            <a:r>
              <a:rPr lang="en-US" b="0"/>
              <a:t> Foundation– West Virginia and Southwest Pennsylvania– Marshall University Research Cooperation, chronic disease management </a:t>
            </a:r>
          </a:p>
          <a:p>
            <a:endParaRPr lang="en-US"/>
          </a:p>
          <a:p>
            <a:r>
              <a:rPr lang="en-US" b="1"/>
              <a:t>Investment in local empowerment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Empire Health Foundation concentrates on Inland Northwest Region of Washington State– focus on health equity– providing community voices in funding decisions</a:t>
            </a:r>
          </a:p>
          <a:p>
            <a:endParaRPr lang="en-US"/>
          </a:p>
        </p:txBody>
      </p:sp>
      <p:sp>
        <p:nvSpPr>
          <p:cNvPr id="4" name="Slide Number Placeholder 3"/>
          <p:cNvSpPr>
            <a:spLocks noGrp="1"/>
          </p:cNvSpPr>
          <p:nvPr>
            <p:ph type="sldNum" sz="quarter" idx="5"/>
          </p:nvPr>
        </p:nvSpPr>
        <p:spPr/>
        <p:txBody>
          <a:bodyPr/>
          <a:lstStyle/>
          <a:p>
            <a:fld id="{72541372-2D55-44E4-9E76-E575629195F2}" type="slidenum">
              <a:rPr lang="en-US" smtClean="0"/>
              <a:t>29</a:t>
            </a:fld>
            <a:endParaRPr lang="en-US"/>
          </a:p>
        </p:txBody>
      </p:sp>
    </p:spTree>
    <p:extLst>
      <p:ext uri="{BB962C8B-B14F-4D97-AF65-F5344CB8AC3E}">
        <p14:creationId xmlns:p14="http://schemas.microsoft.com/office/powerpoint/2010/main" val="4021822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Direct funding to rural organizations including hospitals, FQHCs, rural health clinics, behavioral health organizations,  and other community based organizations to implement health improvement initiatives in rural communities.</a:t>
            </a:r>
          </a:p>
          <a:p>
            <a:endParaRPr lang="en-US"/>
          </a:p>
          <a:p>
            <a:r>
              <a:rPr lang="en-US" b="1"/>
              <a:t>FORHP</a:t>
            </a:r>
          </a:p>
          <a:p>
            <a:r>
              <a:rPr lang="en-US" b="0"/>
              <a:t>Maine Health- Maine Rural Maternity Obstetrics Management Strategies (RMOMS), led by Maine Health, statewide, multisystem collaborative approach to improving maternal health care across rural areas</a:t>
            </a:r>
          </a:p>
          <a:p>
            <a:endParaRPr lang="en-US" b="0"/>
          </a:p>
          <a:p>
            <a:r>
              <a:rPr lang="en-US" b="1"/>
              <a:t>Non Profits</a:t>
            </a:r>
          </a:p>
          <a:p>
            <a:r>
              <a:rPr lang="en-US" b="0"/>
              <a:t>Ho Chunk Community Development Corporation- Funded by Winnebago Tribe toe </a:t>
            </a:r>
            <a:r>
              <a:rPr lang="en-US" b="0" err="1"/>
              <a:t>nhenace</a:t>
            </a:r>
            <a:r>
              <a:rPr lang="en-US" b="0"/>
              <a:t> economic opportunities for tribal memebrs</a:t>
            </a:r>
          </a:p>
        </p:txBody>
      </p:sp>
      <p:sp>
        <p:nvSpPr>
          <p:cNvPr id="4" name="Slide Number Placeholder 3"/>
          <p:cNvSpPr>
            <a:spLocks noGrp="1"/>
          </p:cNvSpPr>
          <p:nvPr>
            <p:ph type="sldNum" sz="quarter" idx="5"/>
          </p:nvPr>
        </p:nvSpPr>
        <p:spPr/>
        <p:txBody>
          <a:bodyPr/>
          <a:lstStyle/>
          <a:p>
            <a:fld id="{72541372-2D55-44E4-9E76-E575629195F2}" type="slidenum">
              <a:rPr lang="en-US" smtClean="0"/>
              <a:t>30</a:t>
            </a:fld>
            <a:endParaRPr lang="en-US"/>
          </a:p>
        </p:txBody>
      </p:sp>
    </p:spTree>
    <p:extLst>
      <p:ext uri="{BB962C8B-B14F-4D97-AF65-F5344CB8AC3E}">
        <p14:creationId xmlns:p14="http://schemas.microsoft.com/office/powerpoint/2010/main" val="3720125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err="1"/>
              <a:t>Agrisafe</a:t>
            </a:r>
            <a:r>
              <a:rPr lang="en-US" b="0"/>
              <a:t> Network</a:t>
            </a:r>
          </a:p>
          <a:p>
            <a:r>
              <a:rPr lang="en-US"/>
              <a:t>Information to professionals to deliver care to agricultural health workers. Address various health topics include mental health, opioid use for agricultural workers, personal protective equipment for workers and workers safety in different weather conditions.</a:t>
            </a:r>
          </a:p>
          <a:p>
            <a:endParaRPr lang="en-US"/>
          </a:p>
          <a:p>
            <a:r>
              <a:rPr lang="en-US" b="1"/>
              <a:t>Seven Directions</a:t>
            </a:r>
          </a:p>
          <a:p>
            <a:r>
              <a:rPr lang="en-US"/>
              <a:t>University of Washington Prioritizes health needs and inequities of indigenous communities– putting indigenous knowledge at the forefront to allow indigenous communities to reclaim control of their own health</a:t>
            </a:r>
          </a:p>
        </p:txBody>
      </p:sp>
      <p:sp>
        <p:nvSpPr>
          <p:cNvPr id="4" name="Slide Number Placeholder 3"/>
          <p:cNvSpPr>
            <a:spLocks noGrp="1"/>
          </p:cNvSpPr>
          <p:nvPr>
            <p:ph type="sldNum" sz="quarter" idx="5"/>
          </p:nvPr>
        </p:nvSpPr>
        <p:spPr/>
        <p:txBody>
          <a:bodyPr/>
          <a:lstStyle/>
          <a:p>
            <a:fld id="{72541372-2D55-44E4-9E76-E575629195F2}" type="slidenum">
              <a:rPr lang="en-US" smtClean="0"/>
              <a:t>31</a:t>
            </a:fld>
            <a:endParaRPr lang="en-US"/>
          </a:p>
        </p:txBody>
      </p:sp>
    </p:spTree>
    <p:extLst>
      <p:ext uri="{BB962C8B-B14F-4D97-AF65-F5344CB8AC3E}">
        <p14:creationId xmlns:p14="http://schemas.microsoft.com/office/powerpoint/2010/main" val="2903406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None/>
            </a:pPr>
            <a:r>
              <a:rPr lang="en-US" sz="1200" b="0" i="0" u="none" strike="noStrike">
                <a:solidFill>
                  <a:srgbClr val="000000"/>
                </a:solidFill>
                <a:effectLst/>
                <a:latin typeface="Google Sans Text"/>
              </a:rPr>
              <a:t>The report identifies several key opportunities for funders to maximize their impact.</a:t>
            </a:r>
            <a:endParaRPr lang="en-US">
              <a:effectLst/>
            </a:endParaRPr>
          </a:p>
          <a:p>
            <a:pPr lvl="1" rtl="0" fontAlgn="base">
              <a:buFont typeface="+mj-lt"/>
              <a:buAutoNum type="arabicPeriod"/>
            </a:pPr>
            <a:r>
              <a:rPr lang="en-US" sz="1200" b="1" i="0" u="none" strike="noStrike">
                <a:solidFill>
                  <a:srgbClr val="000000"/>
                </a:solidFill>
                <a:effectLst/>
                <a:latin typeface="Google Sans Text"/>
              </a:rPr>
              <a:t>Invest Upstream:</a:t>
            </a:r>
            <a:r>
              <a:rPr lang="en-US" sz="1200" b="0" i="0" u="none" strike="noStrike">
                <a:solidFill>
                  <a:srgbClr val="000000"/>
                </a:solidFill>
                <a:effectLst/>
                <a:latin typeface="Google Sans Text"/>
              </a:rPr>
              <a:t> Increase investment in the root causes of poor health, such as economic stability, education, and safe environments.</a:t>
            </a:r>
            <a:endParaRPr lang="en-US" sz="1200" b="0" i="0" u="none" strike="noStrike">
              <a:solidFill>
                <a:srgbClr val="000000"/>
              </a:solidFill>
              <a:effectLst/>
              <a:latin typeface="Arial" panose="020B0604020202020204" pitchFamily="34" charset="0"/>
            </a:endParaRPr>
          </a:p>
          <a:p>
            <a:pPr lvl="1" rtl="0" fontAlgn="base">
              <a:buFont typeface="+mj-lt"/>
              <a:buAutoNum type="arabicPeriod"/>
            </a:pPr>
            <a:r>
              <a:rPr lang="en-US" sz="1200" b="1" i="0" u="none" strike="noStrike">
                <a:solidFill>
                  <a:srgbClr val="000000"/>
                </a:solidFill>
                <a:effectLst/>
                <a:latin typeface="Google Sans Text"/>
              </a:rPr>
              <a:t>Focus on infrastructure and economy:</a:t>
            </a:r>
            <a:r>
              <a:rPr lang="en-US" sz="1200" b="0" i="0" u="none" strike="noStrike">
                <a:solidFill>
                  <a:srgbClr val="000000"/>
                </a:solidFill>
                <a:effectLst/>
                <a:latin typeface="Google Sans Text"/>
              </a:rPr>
              <a:t> Concentrate on the foundational role of infrastructure (broadband, transportation, housing) and local economic conditions.</a:t>
            </a:r>
            <a:endParaRPr lang="en-US" sz="1200" b="0" i="0" u="none" strike="noStrike">
              <a:solidFill>
                <a:srgbClr val="000000"/>
              </a:solidFill>
              <a:effectLst/>
              <a:latin typeface="Arial" panose="020B0604020202020204" pitchFamily="34" charset="0"/>
            </a:endParaRPr>
          </a:p>
          <a:p>
            <a:pPr lvl="1" rtl="0" fontAlgn="base">
              <a:buFont typeface="+mj-lt"/>
              <a:buAutoNum type="arabicPeriod"/>
            </a:pPr>
            <a:r>
              <a:rPr lang="en-US" sz="1200" b="1" i="0" u="none" strike="noStrike">
                <a:solidFill>
                  <a:srgbClr val="000000"/>
                </a:solidFill>
                <a:effectLst/>
                <a:latin typeface="Google Sans Text"/>
              </a:rPr>
              <a:t>Build Local Capacity:</a:t>
            </a:r>
            <a:r>
              <a:rPr lang="en-US" sz="1200" b="0" i="0" u="none" strike="noStrike">
                <a:solidFill>
                  <a:srgbClr val="000000"/>
                </a:solidFill>
                <a:effectLst/>
                <a:latin typeface="Google Sans Text"/>
              </a:rPr>
              <a:t> Empower local organizations and residents through training, technical assistance, and resources to address their own unique health challenges</a:t>
            </a:r>
            <a:endParaRPr lang="en-US" sz="1200" b="0" i="0" u="none" strike="noStrike">
              <a:solidFill>
                <a:srgbClr val="000000"/>
              </a:solidFill>
              <a:effectLst/>
              <a:latin typeface="Arial" panose="020B0604020202020204" pitchFamily="34" charset="0"/>
            </a:endParaRPr>
          </a:p>
          <a:p>
            <a:pPr lvl="1" rtl="0" fontAlgn="base">
              <a:buFont typeface="+mj-lt"/>
              <a:buAutoNum type="arabicPeriod"/>
            </a:pPr>
            <a:r>
              <a:rPr lang="en-US" sz="1200" b="1" i="0" u="none" strike="noStrike">
                <a:solidFill>
                  <a:srgbClr val="000000"/>
                </a:solidFill>
                <a:effectLst/>
                <a:latin typeface="Google Sans Text"/>
              </a:rPr>
              <a:t>Support Community-Led Evaluation:</a:t>
            </a:r>
            <a:r>
              <a:rPr lang="en-US" sz="1200" b="0" i="0" u="none" strike="noStrike">
                <a:solidFill>
                  <a:srgbClr val="000000"/>
                </a:solidFill>
                <a:effectLst/>
                <a:latin typeface="Google Sans Text"/>
              </a:rPr>
              <a:t> Fund locally driven research that allows communities to define and measure the impact of programs in their own context.</a:t>
            </a:r>
            <a:endParaRPr lang="en-US" sz="1200" b="0" i="0" u="none" strike="noStrike">
              <a:solidFill>
                <a:srgbClr val="000000"/>
              </a:solidFill>
              <a:effectLst/>
              <a:latin typeface="Arial" panose="020B0604020202020204" pitchFamily="34" charset="0"/>
            </a:endParaRPr>
          </a:p>
          <a:p>
            <a:pPr lvl="1">
              <a:buNone/>
            </a:pPr>
            <a:r>
              <a:rPr lang="en-US" sz="1200" b="1" i="0" u="none" strike="noStrike">
                <a:solidFill>
                  <a:srgbClr val="000000"/>
                </a:solidFill>
                <a:effectLst/>
                <a:latin typeface="Google Sans Text"/>
              </a:rPr>
              <a:t>5. Expand Funding Streams:</a:t>
            </a:r>
            <a:r>
              <a:rPr lang="en-US" sz="1200" b="0" i="0" u="none" strike="noStrike">
                <a:solidFill>
                  <a:srgbClr val="000000"/>
                </a:solidFill>
                <a:effectLst/>
                <a:latin typeface="Google Sans Text"/>
              </a:rPr>
              <a:t> Engage non-traditional partners (e.g., the business sector) by highlighting the link between rural health and economic development to attract diverse investment</a:t>
            </a:r>
            <a:endParaRPr lang="en-US"/>
          </a:p>
        </p:txBody>
      </p:sp>
      <p:sp>
        <p:nvSpPr>
          <p:cNvPr id="4" name="Slide Number Placeholder 3"/>
          <p:cNvSpPr>
            <a:spLocks noGrp="1"/>
          </p:cNvSpPr>
          <p:nvPr>
            <p:ph type="sldNum" sz="quarter" idx="5"/>
          </p:nvPr>
        </p:nvSpPr>
        <p:spPr/>
        <p:txBody>
          <a:bodyPr/>
          <a:lstStyle/>
          <a:p>
            <a:fld id="{72541372-2D55-44E4-9E76-E575629195F2}" type="slidenum">
              <a:rPr lang="en-US" smtClean="0"/>
              <a:t>32</a:t>
            </a:fld>
            <a:endParaRPr lang="en-US"/>
          </a:p>
        </p:txBody>
      </p:sp>
    </p:spTree>
    <p:extLst>
      <p:ext uri="{BB962C8B-B14F-4D97-AF65-F5344CB8AC3E}">
        <p14:creationId xmlns:p14="http://schemas.microsoft.com/office/powerpoint/2010/main" val="3232358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3F1C7-9F38-4BA0-8573-17DAEFAA06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848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am Amanda Phillips Martinez with the GHPC and I was on the team that designed and held two listening sessions with people across rural sectors.</a:t>
            </a:r>
          </a:p>
          <a:p>
            <a:r>
              <a:rPr lang="en-US"/>
              <a:t>The aim of the session was to draw out a sample of diverse perspectives on how to better align systems and resources to achieve optimal health for all living in rural America.</a:t>
            </a:r>
          </a:p>
          <a:p>
            <a:endParaRPr lang="en-US"/>
          </a:p>
        </p:txBody>
      </p:sp>
      <p:sp>
        <p:nvSpPr>
          <p:cNvPr id="4" name="Slide Number Placeholder 3"/>
          <p:cNvSpPr>
            <a:spLocks noGrp="1"/>
          </p:cNvSpPr>
          <p:nvPr>
            <p:ph type="sldNum" sz="quarter" idx="5"/>
          </p:nvPr>
        </p:nvSpPr>
        <p:spPr/>
        <p:txBody>
          <a:bodyPr/>
          <a:lstStyle/>
          <a:p>
            <a:fld id="{72541372-2D55-44E4-9E76-E575629195F2}" type="slidenum">
              <a:rPr lang="en-US" smtClean="0"/>
              <a:t>33</a:t>
            </a:fld>
            <a:endParaRPr lang="en-US"/>
          </a:p>
        </p:txBody>
      </p:sp>
    </p:spTree>
    <p:extLst>
      <p:ext uri="{BB962C8B-B14F-4D97-AF65-F5344CB8AC3E}">
        <p14:creationId xmlns:p14="http://schemas.microsoft.com/office/powerpoint/2010/main" val="2964691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The first listening session took place in person during the NRHA Annual Meeting on May 21, 2025, with 12 participants representing funders, rural health associations, health systems and state government. The second session was held virtually on July 31, 2025, and included 21 participants from a broad spectrum of organizations, including health systems, mental health centers, academic institutions, public health networks, faith-based groups, rural clinics, community-based organizations, and community health workers. </a:t>
            </a:r>
          </a:p>
          <a:p>
            <a:r>
              <a:rPr lang="en-US"/>
              <a:t>Both sessions followed the same agenda and discussion questions, </a:t>
            </a:r>
            <a:endParaRPr lang="en-US">
              <a:solidFill>
                <a:srgbClr val="444444"/>
              </a:solidFill>
            </a:endParaRPr>
          </a:p>
          <a:p>
            <a:r>
              <a:rPr lang="en-US"/>
              <a:t>I want to note the timing of the two sessions- the first session, held in May, occurred prior to the signing of H.R. 1 (i.e., the One Big Beautiful Bill Act), while the second session took place in July after the bill was enacted into law. </a:t>
            </a:r>
          </a:p>
          <a:p>
            <a:pPr fontAlgn="base"/>
            <a:r>
              <a:rPr lang="en-US"/>
              <a:t>Generally: </a:t>
            </a:r>
            <a:r>
              <a:rPr lang="en-US" sz="1200" b="0" i="0" kern="1200">
                <a:solidFill>
                  <a:schemeClr val="tx1"/>
                </a:solidFill>
                <a:effectLst/>
                <a:latin typeface="+mn-lt"/>
                <a:ea typeface="+mn-ea"/>
                <a:cs typeface="+mn-cs"/>
              </a:rPr>
              <a:t>the first session drew in perspectives from the national/state perspective-their insights primarily reflected high-level system changes, policy considerations, and broader impacts. </a:t>
            </a:r>
            <a:endParaRPr lang="en-US" sz="1200" b="0" i="0" kern="1200">
              <a:solidFill>
                <a:schemeClr val="tx1"/>
              </a:solidFill>
              <a:effectLst/>
              <a:latin typeface="+mn-lt"/>
            </a:endParaRPr>
          </a:p>
          <a:p>
            <a:pPr rtl="0" fontAlgn="base"/>
            <a:r>
              <a:rPr lang="en-US" sz="1200" b="0" i="0" kern="1200">
                <a:solidFill>
                  <a:schemeClr val="tx1"/>
                </a:solidFill>
                <a:effectLst/>
                <a:latin typeface="+mn-lt"/>
                <a:ea typeface="+mn-ea"/>
                <a:cs typeface="+mn-cs"/>
              </a:rPr>
              <a:t>The second session (virtual) brought together the “doers,” including implementers such as community-based organizations, practitioners, faith-based groups, and community clinics. This group offered ground-level perspectives focused on practical challenges, service delivery, and community engagement. </a:t>
            </a:r>
            <a:endParaRPr lang="en-US" sz="1200" b="0" i="0" kern="1200">
              <a:solidFill>
                <a:schemeClr val="tx1"/>
              </a:solidFill>
              <a:effectLst/>
              <a:latin typeface="+mn-lt"/>
            </a:endParaRPr>
          </a:p>
          <a:p>
            <a:pPr fontAlgn="base"/>
            <a:r>
              <a:rPr lang="en-US"/>
              <a:t>There was a high level of consistency in themes between the two groups.</a:t>
            </a:r>
            <a:endParaRPr lang="en-US" sz="1200" b="0" i="0" kern="1200">
              <a:solidFill>
                <a:schemeClr val="tx1"/>
              </a:solidFill>
              <a:effectLst/>
              <a:latin typeface="+mn-lt"/>
            </a:endParaRPr>
          </a:p>
          <a:p>
            <a:pPr rtl="0" fontAlgn="base"/>
            <a:endParaRPr lang="en-US" sz="1200" b="0" i="0" kern="1200">
              <a:solidFill>
                <a:schemeClr val="tx1"/>
              </a:solidFill>
              <a:effectLst/>
              <a:latin typeface="+mn-lt"/>
            </a:endParaRPr>
          </a:p>
          <a:p>
            <a:pPr rtl="0" fontAlgn="base"/>
            <a:r>
              <a:rPr lang="en-US" sz="1200" b="0" i="0" kern="1200">
                <a:solidFill>
                  <a:schemeClr val="tx1"/>
                </a:solidFill>
                <a:effectLst/>
                <a:latin typeface="+mn-lt"/>
                <a:ea typeface="+mn-ea"/>
                <a:cs typeface="+mn-cs"/>
              </a:rPr>
              <a:t> </a:t>
            </a:r>
            <a:endParaRPr lang="en-US" sz="1200" b="0" i="0" kern="1200">
              <a:solidFill>
                <a:schemeClr val="tx1"/>
              </a:solidFill>
              <a:effectLst/>
              <a:latin typeface="+mn-lt"/>
            </a:endParaRPr>
          </a:p>
          <a:p>
            <a:endParaRPr lang="en-US"/>
          </a:p>
        </p:txBody>
      </p:sp>
      <p:sp>
        <p:nvSpPr>
          <p:cNvPr id="4" name="Slide Number Placeholder 3"/>
          <p:cNvSpPr>
            <a:spLocks noGrp="1"/>
          </p:cNvSpPr>
          <p:nvPr>
            <p:ph type="sldNum" sz="quarter" idx="5"/>
          </p:nvPr>
        </p:nvSpPr>
        <p:spPr/>
        <p:txBody>
          <a:bodyPr/>
          <a:lstStyle/>
          <a:p>
            <a:fld id="{72541372-2D55-44E4-9E76-E575629195F2}" type="slidenum">
              <a:rPr lang="en-US" smtClean="0"/>
              <a:t>34</a:t>
            </a:fld>
            <a:endParaRPr lang="en-US"/>
          </a:p>
        </p:txBody>
      </p:sp>
    </p:spTree>
    <p:extLst>
      <p:ext uri="{BB962C8B-B14F-4D97-AF65-F5344CB8AC3E}">
        <p14:creationId xmlns:p14="http://schemas.microsoft.com/office/powerpoint/2010/main" val="3711080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We aimed to draw participants from across the country- participants represented 20 states (in orange) across the northeast, south,, </a:t>
            </a:r>
            <a:r>
              <a:rPr lang="en-US" err="1">
                <a:latin typeface="Calibri"/>
                <a:ea typeface="Calibri"/>
                <a:cs typeface="Calibri"/>
              </a:rPr>
              <a:t>midwest</a:t>
            </a:r>
            <a:r>
              <a:rPr lang="en-US">
                <a:latin typeface="Calibri"/>
                <a:ea typeface="Calibri"/>
                <a:cs typeface="Calibri"/>
              </a:rPr>
              <a:t> and west</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72541372-2D55-44E4-9E76-E575629195F2}" type="slidenum">
              <a:rPr lang="en-US" smtClean="0"/>
              <a:t>35</a:t>
            </a:fld>
            <a:endParaRPr lang="en-US"/>
          </a:p>
        </p:txBody>
      </p:sp>
    </p:spTree>
    <p:extLst>
      <p:ext uri="{BB962C8B-B14F-4D97-AF65-F5344CB8AC3E}">
        <p14:creationId xmlns:p14="http://schemas.microsoft.com/office/powerpoint/2010/main" val="4028372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Discussion guide covers four broad areas of inquiry- </a:t>
            </a:r>
          </a:p>
          <a:p>
            <a:pPr>
              <a:defRPr/>
            </a:pPr>
            <a:r>
              <a:rPr lang="en-US"/>
              <a:t>Current context: Given the timing of the listening session, </a:t>
            </a:r>
            <a:r>
              <a:rPr lang="en-US" sz="1200" kern="1200">
                <a:solidFill>
                  <a:schemeClr val="tx1"/>
                </a:solidFill>
                <a:effectLst/>
                <a:latin typeface="+mn-lt"/>
                <a:ea typeface="+mn-ea"/>
                <a:cs typeface="+mn-cs"/>
              </a:rPr>
              <a:t>it was important to talk about the elephant in the room- how are federal changes impacting </a:t>
            </a:r>
            <a:r>
              <a:rPr lang="en-US"/>
              <a:t>or expected to  </a:t>
            </a:r>
            <a:r>
              <a:rPr lang="en-US" sz="1200" kern="1200">
                <a:solidFill>
                  <a:schemeClr val="tx1"/>
                </a:solidFill>
                <a:effectLst/>
                <a:latin typeface="+mn-lt"/>
                <a:ea typeface="+mn-ea"/>
                <a:cs typeface="+mn-cs"/>
              </a:rPr>
              <a:t>rural communities?</a:t>
            </a:r>
            <a:endParaRPr lang="en-US" sz="1200" kern="1200">
              <a:solidFill>
                <a:schemeClr val="tx1"/>
              </a:solidFill>
              <a:effectLst/>
              <a:latin typeface="+mn-lt"/>
            </a:endParaRPr>
          </a:p>
          <a:p>
            <a:endParaRPr lang="en-US"/>
          </a:p>
          <a:p>
            <a:r>
              <a:rPr lang="en-US"/>
              <a:t>Opportunities for impact: </a:t>
            </a:r>
            <a:r>
              <a:rPr lang="en-US" sz="1200" kern="1200">
                <a:solidFill>
                  <a:schemeClr val="tx1"/>
                </a:solidFill>
                <a:effectLst/>
                <a:latin typeface="+mn-lt"/>
                <a:ea typeface="+mn-ea"/>
                <a:cs typeface="+mn-cs"/>
              </a:rPr>
              <a:t>What is working well in rural health? What are the strongest levers that, if pulled, could make the biggest impact on rural health in communities?</a:t>
            </a:r>
            <a:endParaRPr lang="en-US" sz="1200" kern="1200">
              <a:solidFill>
                <a:schemeClr val="tx1"/>
              </a:solidFill>
              <a:effectLst/>
              <a:latin typeface="+mn-lt"/>
            </a:endParaRPr>
          </a:p>
          <a:p>
            <a:endParaRPr lang="en-US" sz="1200" kern="1200">
              <a:solidFill>
                <a:schemeClr val="tx1"/>
              </a:solidFill>
              <a:effectLst/>
              <a:latin typeface="+mn-lt"/>
              <a:ea typeface="+mn-ea"/>
              <a:cs typeface="+mn-cs"/>
            </a:endParaRPr>
          </a:p>
          <a:p>
            <a:pPr>
              <a:defRPr/>
            </a:pPr>
            <a:r>
              <a:rPr lang="en-US"/>
              <a:t>Gaps and</a:t>
            </a:r>
            <a:r>
              <a:rPr lang="en-US" sz="1200" kern="1200">
                <a:solidFill>
                  <a:schemeClr val="tx1"/>
                </a:solidFill>
                <a:effectLst/>
                <a:latin typeface="+mn-lt"/>
                <a:ea typeface="+mn-ea"/>
                <a:cs typeface="+mn-cs"/>
              </a:rPr>
              <a:t> Needs: What is the most urgent rural health need that is not sufficiently or effectively supported?</a:t>
            </a:r>
            <a:endParaRPr lang="en-US" sz="1200" kern="1200">
              <a:solidFill>
                <a:schemeClr val="tx1"/>
              </a:solidFill>
              <a:effectLst/>
              <a:latin typeface="+mn-lt"/>
            </a:endParaRPr>
          </a:p>
          <a:p>
            <a:endParaRPr lang="en-US"/>
          </a:p>
          <a:p>
            <a:r>
              <a:rPr lang="en-US"/>
              <a:t>And Finally: How would you prioritize 102 big things that </a:t>
            </a:r>
            <a:r>
              <a:rPr lang="en-US" err="1"/>
              <a:t>wuld</a:t>
            </a:r>
            <a:r>
              <a:rPr lang="en-US"/>
              <a:t> give direction to a road map for better rural health and well being?</a:t>
            </a:r>
          </a:p>
        </p:txBody>
      </p:sp>
      <p:sp>
        <p:nvSpPr>
          <p:cNvPr id="4" name="Slide Number Placeholder 3"/>
          <p:cNvSpPr>
            <a:spLocks noGrp="1"/>
          </p:cNvSpPr>
          <p:nvPr>
            <p:ph type="sldNum" sz="quarter" idx="5"/>
          </p:nvPr>
        </p:nvSpPr>
        <p:spPr/>
        <p:txBody>
          <a:bodyPr/>
          <a:lstStyle/>
          <a:p>
            <a:fld id="{72541372-2D55-44E4-9E76-E575629195F2}" type="slidenum">
              <a:rPr lang="en-US" smtClean="0"/>
              <a:t>36</a:t>
            </a:fld>
            <a:endParaRPr lang="en-US"/>
          </a:p>
        </p:txBody>
      </p:sp>
    </p:spTree>
    <p:extLst>
      <p:ext uri="{BB962C8B-B14F-4D97-AF65-F5344CB8AC3E}">
        <p14:creationId xmlns:p14="http://schemas.microsoft.com/office/powerpoint/2010/main" val="3486353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few slides are a thematic analysis and synthesis of the key themes from the discussions. WE pulled out a few illustrative quotes which you will see at the top of the slide and then a summary of themes and subthemes below.</a:t>
            </a:r>
          </a:p>
          <a:p>
            <a:endParaRPr lang="en-US"/>
          </a:p>
          <a:p>
            <a:r>
              <a:rPr lang="en-US" sz="1200" kern="1200">
                <a:solidFill>
                  <a:schemeClr val="tx1"/>
                </a:solidFill>
                <a:effectLst/>
                <a:latin typeface="+mn-lt"/>
                <a:ea typeface="+mn-ea"/>
                <a:cs typeface="+mn-cs"/>
              </a:rPr>
              <a:t>Across both sessions there was a strong sense of uncertainty and anxiety over impending federal changes, particularly related to cuts to Medicaid and social supports. Participants noted that they were already experiencing a </a:t>
            </a:r>
            <a:r>
              <a:rPr lang="en-US"/>
              <a:t>restriction</a:t>
            </a:r>
            <a:r>
              <a:rPr lang="en-US" sz="1200" kern="1200">
                <a:solidFill>
                  <a:schemeClr val="tx1"/>
                </a:solidFill>
                <a:effectLst/>
                <a:latin typeface="+mn-lt"/>
                <a:ea typeface="+mn-ea"/>
                <a:cs typeface="+mn-cs"/>
              </a:rPr>
              <a:t> in the system with the loss of COVID relief and SNAP funds </a:t>
            </a:r>
            <a:endParaRPr lang="en-US" sz="1200" kern="1200">
              <a:solidFill>
                <a:schemeClr val="tx1"/>
              </a:solidFill>
              <a:effectLst/>
              <a:latin typeface="+mn-lt"/>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Many anticipate significant service line reductions, especially in mental/behavioral health and specialty care, and an increase in hospital closures, which will disproportionately strain safety-net providers like federally qualified health centers (FQHCs) and rural health clinics (RHCs). </a:t>
            </a:r>
            <a:endParaRPr lang="en-US" sz="1200" kern="1200">
              <a:solidFill>
                <a:schemeClr val="tx1"/>
              </a:solidFill>
              <a:effectLst/>
              <a:latin typeface="+mn-lt"/>
            </a:endParaRPr>
          </a:p>
          <a:p>
            <a:endParaRPr lang="en-US" sz="1200" kern="1200">
              <a:solidFill>
                <a:schemeClr val="tx1"/>
              </a:solidFill>
              <a:effectLst/>
              <a:latin typeface="+mn-lt"/>
              <a:ea typeface="+mn-ea"/>
              <a:cs typeface="+mn-cs"/>
            </a:endParaRPr>
          </a:p>
          <a:p>
            <a:r>
              <a:rPr lang="en-US"/>
              <a:t>There are increasing</a:t>
            </a:r>
            <a:r>
              <a:rPr lang="en-US" sz="1200" kern="1200">
                <a:solidFill>
                  <a:schemeClr val="tx1"/>
                </a:solidFill>
                <a:effectLst/>
                <a:latin typeface="+mn-lt"/>
                <a:ea typeface="+mn-ea"/>
                <a:cs typeface="+mn-cs"/>
              </a:rPr>
              <a:t> complexity, administrative burdens related to: Changes in Medicaid policies </a:t>
            </a:r>
            <a:r>
              <a:rPr lang="en-US"/>
              <a:t>limiting</a:t>
            </a:r>
            <a:r>
              <a:rPr lang="en-US" sz="1200" kern="1200">
                <a:solidFill>
                  <a:schemeClr val="tx1"/>
                </a:solidFill>
                <a:effectLst/>
                <a:latin typeface="+mn-lt"/>
                <a:ea typeface="+mn-ea"/>
                <a:cs typeface="+mn-cs"/>
              </a:rPr>
              <a:t> coverage for rural residents and </a:t>
            </a:r>
            <a:r>
              <a:rPr lang="en-US"/>
              <a:t>increasing</a:t>
            </a:r>
            <a:r>
              <a:rPr lang="en-US" sz="1200" kern="1200">
                <a:solidFill>
                  <a:schemeClr val="tx1"/>
                </a:solidFill>
                <a:effectLst/>
                <a:latin typeface="+mn-lt"/>
                <a:ea typeface="+mn-ea"/>
                <a:cs typeface="+mn-cs"/>
              </a:rPr>
              <a:t> administrative burdens for providers, struggles with Medicare advantage,</a:t>
            </a:r>
            <a:r>
              <a:rPr lang="en-US"/>
              <a:t> among others</a:t>
            </a:r>
            <a:endParaRPr lang="en-US" sz="1200" kern="1200">
              <a:solidFill>
                <a:schemeClr val="tx1"/>
              </a:solidFill>
              <a:effectLst/>
              <a:latin typeface="+mn-lt"/>
            </a:endParaRPr>
          </a:p>
          <a:p>
            <a:endParaRPr lang="en-US" sz="1200" kern="1200">
              <a:solidFill>
                <a:schemeClr val="tx1"/>
              </a:solidFill>
              <a:effectLst/>
              <a:latin typeface="+mn-lt"/>
              <a:ea typeface="+mn-ea"/>
              <a:cs typeface="+mn-cs"/>
            </a:endParaRPr>
          </a:p>
          <a:p>
            <a:pPr>
              <a:defRPr/>
            </a:pPr>
            <a:r>
              <a:rPr lang="en-US" sz="1200" kern="1200">
                <a:solidFill>
                  <a:schemeClr val="tx1"/>
                </a:solidFill>
                <a:effectLst/>
                <a:latin typeface="+mn-lt"/>
                <a:ea typeface="+mn-ea"/>
                <a:cs typeface="+mn-cs"/>
              </a:rPr>
              <a:t>This high level of uncertainty, restriction of funding and strain on service lines is having ripple effects- </a:t>
            </a:r>
            <a:r>
              <a:rPr lang="en-US" err="1"/>
              <a:t>COncern</a:t>
            </a:r>
            <a:r>
              <a:rPr lang="en-US"/>
              <a:t> that even modest cuts=major service disruptions and hospital closures</a:t>
            </a:r>
          </a:p>
          <a:p>
            <a:r>
              <a:rPr lang="en-US"/>
              <a:t>In the first session, participants were sharing about the impact of unexpecting grant cuts. By the second they were also wondering a lot about impacts of the Medicaid cuts. Funders were hearing from health depts, clinics and other entities who were having to make immediate lay offs and hoping for gap funding to keep staff and programming  </a:t>
            </a:r>
          </a:p>
        </p:txBody>
      </p:sp>
      <p:sp>
        <p:nvSpPr>
          <p:cNvPr id="4" name="Slide Number Placeholder 3"/>
          <p:cNvSpPr>
            <a:spLocks noGrp="1"/>
          </p:cNvSpPr>
          <p:nvPr>
            <p:ph type="sldNum" sz="quarter" idx="5"/>
          </p:nvPr>
        </p:nvSpPr>
        <p:spPr/>
        <p:txBody>
          <a:bodyPr/>
          <a:lstStyle/>
          <a:p>
            <a:fld id="{72541372-2D55-44E4-9E76-E575629195F2}" type="slidenum">
              <a:rPr lang="en-US" smtClean="0"/>
              <a:t>37</a:t>
            </a:fld>
            <a:endParaRPr lang="en-US"/>
          </a:p>
        </p:txBody>
      </p:sp>
    </p:spTree>
    <p:extLst>
      <p:ext uri="{BB962C8B-B14F-4D97-AF65-F5344CB8AC3E}">
        <p14:creationId xmlns:p14="http://schemas.microsoft.com/office/powerpoint/2010/main" val="3276388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described workforce-related challenges- struggle to recruit and retain staff;</a:t>
            </a:r>
          </a:p>
          <a:p>
            <a:r>
              <a:rPr lang="en-US" sz="1200" kern="1200">
                <a:solidFill>
                  <a:schemeClr val="tx1"/>
                </a:solidFill>
                <a:effectLst/>
                <a:latin typeface="+mn-lt"/>
                <a:ea typeface="+mn-ea"/>
                <a:cs typeface="+mn-cs"/>
              </a:rPr>
              <a:t>The perennial strains on rural health care persist – and participants described increasing pressures on stability of rural healthcare workforce</a:t>
            </a:r>
            <a:r>
              <a:rPr lang="en-US"/>
              <a:t> that is made more challenging by provider shortages, overwork/fatigue and uncertainty.  It is really hard for people and systems to plan under such high levels of uncertainty</a:t>
            </a:r>
          </a:p>
          <a:p>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72541372-2D55-44E4-9E76-E575629195F2}" type="slidenum">
              <a:rPr lang="en-US" smtClean="0"/>
              <a:t>38</a:t>
            </a:fld>
            <a:endParaRPr lang="en-US"/>
          </a:p>
        </p:txBody>
      </p:sp>
    </p:spTree>
    <p:extLst>
      <p:ext uri="{BB962C8B-B14F-4D97-AF65-F5344CB8AC3E}">
        <p14:creationId xmlns:p14="http://schemas.microsoft.com/office/powerpoint/2010/main" val="3194508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a:solidFill>
                  <a:schemeClr val="tx1"/>
                </a:solidFill>
                <a:effectLst/>
                <a:latin typeface="+mn-lt"/>
                <a:ea typeface="+mn-ea"/>
                <a:cs typeface="+mn-cs"/>
              </a:rPr>
              <a:t>Attendees </a:t>
            </a:r>
            <a:r>
              <a:rPr lang="en-US"/>
              <a:t>in both groups spoke</a:t>
            </a:r>
            <a:r>
              <a:rPr lang="en-US" sz="1200" kern="1200">
                <a:solidFill>
                  <a:schemeClr val="tx1"/>
                </a:solidFill>
                <a:effectLst/>
                <a:latin typeface="+mn-lt"/>
                <a:ea typeface="+mn-ea"/>
                <a:cs typeface="+mn-cs"/>
              </a:rPr>
              <a:t> about the local community context  where they serve and work</a:t>
            </a:r>
            <a:r>
              <a:rPr lang="en-US"/>
              <a:t>.</a:t>
            </a:r>
          </a:p>
          <a:p>
            <a:r>
              <a:rPr lang="en-US"/>
              <a:t>They spoke about increasing stress on the system over all, noted significant and perennial gaps in access to care- and maternal health and MH/BH services rose to the top- again, in both groups. </a:t>
            </a:r>
          </a:p>
          <a:p>
            <a:r>
              <a:rPr lang="en-US"/>
              <a:t>By the second group, the participants were noting the fear that they were seeing in the community among certain populations, and hesitancy to seek out services.</a:t>
            </a:r>
          </a:p>
          <a:p>
            <a:endParaRPr lang="en-US"/>
          </a:p>
        </p:txBody>
      </p:sp>
      <p:sp>
        <p:nvSpPr>
          <p:cNvPr id="4" name="Slide Number Placeholder 3"/>
          <p:cNvSpPr>
            <a:spLocks noGrp="1"/>
          </p:cNvSpPr>
          <p:nvPr>
            <p:ph type="sldNum" sz="quarter" idx="5"/>
          </p:nvPr>
        </p:nvSpPr>
        <p:spPr/>
        <p:txBody>
          <a:bodyPr/>
          <a:lstStyle/>
          <a:p>
            <a:fld id="{72541372-2D55-44E4-9E76-E575629195F2}" type="slidenum">
              <a:rPr lang="en-US" smtClean="0"/>
              <a:t>39</a:t>
            </a:fld>
            <a:endParaRPr lang="en-US"/>
          </a:p>
        </p:txBody>
      </p:sp>
    </p:spTree>
    <p:extLst>
      <p:ext uri="{BB962C8B-B14F-4D97-AF65-F5344CB8AC3E}">
        <p14:creationId xmlns:p14="http://schemas.microsoft.com/office/powerpoint/2010/main" val="24699934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Public trust in systems and services  is eroding because of cuts to services, </a:t>
            </a:r>
            <a:r>
              <a:rPr lang="en-US" err="1"/>
              <a:t>coveage</a:t>
            </a:r>
            <a:r>
              <a:rPr lang="en-US"/>
              <a:t> and social supports,</a:t>
            </a:r>
          </a:p>
          <a:p>
            <a:r>
              <a:rPr lang="en-US"/>
              <a:t> which also are creating fear among vulnerable populations and threatening to unravel years of progress in building trust and systems that address the health and social needs of communities.</a:t>
            </a:r>
          </a:p>
          <a:p>
            <a:endParaRPr lang="en-US"/>
          </a:p>
          <a:p>
            <a:r>
              <a:rPr lang="en-US"/>
              <a:t>Increasing broadband hasn’t necessarily improved access to accurate health information; misinformation is  a challenge.</a:t>
            </a:r>
          </a:p>
          <a:p>
            <a:endParaRPr lang="en-US"/>
          </a:p>
        </p:txBody>
      </p:sp>
      <p:sp>
        <p:nvSpPr>
          <p:cNvPr id="4" name="Slide Number Placeholder 3"/>
          <p:cNvSpPr>
            <a:spLocks noGrp="1"/>
          </p:cNvSpPr>
          <p:nvPr>
            <p:ph type="sldNum" sz="quarter" idx="5"/>
          </p:nvPr>
        </p:nvSpPr>
        <p:spPr/>
        <p:txBody>
          <a:bodyPr/>
          <a:lstStyle/>
          <a:p>
            <a:fld id="{72541372-2D55-44E4-9E76-E575629195F2}" type="slidenum">
              <a:rPr lang="en-US" smtClean="0"/>
              <a:t>40</a:t>
            </a:fld>
            <a:endParaRPr lang="en-US"/>
          </a:p>
        </p:txBody>
      </p:sp>
    </p:spTree>
    <p:extLst>
      <p:ext uri="{BB962C8B-B14F-4D97-AF65-F5344CB8AC3E}">
        <p14:creationId xmlns:p14="http://schemas.microsoft.com/office/powerpoint/2010/main" val="24399276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the conversation moved to focused on opportunities for greatest impact- </a:t>
            </a:r>
          </a:p>
          <a:p>
            <a:r>
              <a:rPr lang="en-US" err="1"/>
              <a:t>Collabroation</a:t>
            </a:r>
            <a:r>
              <a:rPr lang="en-US"/>
              <a:t> and cross-sector partnerships are seen as foundational </a:t>
            </a:r>
          </a:p>
          <a:p>
            <a:r>
              <a:rPr lang="en-US"/>
              <a:t>Any solutions must be grounded in rural strengths- collaboration, cooperation, resilience, innovation</a:t>
            </a:r>
          </a:p>
          <a:p>
            <a:pPr>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Across rural health sectors, there’s a growing sense of urgency and collective action. Organizations are moving beyond isolated programs to more coordinated models of care, population health strategies, and systems-level solutions.</a:t>
            </a:r>
            <a:endParaRPr lang="en-US" sz="1200" kern="1200">
              <a:solidFill>
                <a:schemeClr val="tx1"/>
              </a:solidFill>
              <a:effectLst/>
              <a:latin typeface="+mn-lt"/>
            </a:endParaRPr>
          </a:p>
          <a:p>
            <a:endParaRPr lang="en-US"/>
          </a:p>
          <a:p>
            <a:r>
              <a:rPr lang="en-US"/>
              <a:t>There is an acknowledgement that the challenges are beyond the healthcare delivery system and solutions must look beyond </a:t>
            </a:r>
            <a:r>
              <a:rPr lang="en-US" err="1"/>
              <a:t>hosptials</a:t>
            </a:r>
            <a:r>
              <a:rPr lang="en-US"/>
              <a:t> and healthcare to solve.</a:t>
            </a:r>
          </a:p>
        </p:txBody>
      </p:sp>
      <p:sp>
        <p:nvSpPr>
          <p:cNvPr id="4" name="Slide Number Placeholder 3"/>
          <p:cNvSpPr>
            <a:spLocks noGrp="1"/>
          </p:cNvSpPr>
          <p:nvPr>
            <p:ph type="sldNum" sz="quarter" idx="5"/>
          </p:nvPr>
        </p:nvSpPr>
        <p:spPr/>
        <p:txBody>
          <a:bodyPr/>
          <a:lstStyle/>
          <a:p>
            <a:fld id="{72541372-2D55-44E4-9E76-E575629195F2}" type="slidenum">
              <a:rPr lang="en-US" smtClean="0"/>
              <a:t>41</a:t>
            </a:fld>
            <a:endParaRPr lang="en-US"/>
          </a:p>
        </p:txBody>
      </p:sp>
    </p:spTree>
    <p:extLst>
      <p:ext uri="{BB962C8B-B14F-4D97-AF65-F5344CB8AC3E}">
        <p14:creationId xmlns:p14="http://schemas.microsoft.com/office/powerpoint/2010/main" val="37371959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Investment in infrastructure is key: </a:t>
            </a:r>
            <a:endParaRPr lang="en-US"/>
          </a:p>
          <a:p>
            <a:r>
              <a:rPr lang="en-US">
                <a:latin typeface="Calibri"/>
                <a:ea typeface="Calibri"/>
                <a:cs typeface="Calibri"/>
              </a:rPr>
              <a:t>There is a central role for technology- telehealth- in closing gaps to care</a:t>
            </a:r>
            <a:endParaRPr lang="en-US"/>
          </a:p>
        </p:txBody>
      </p:sp>
      <p:sp>
        <p:nvSpPr>
          <p:cNvPr id="4" name="Slide Number Placeholder 3"/>
          <p:cNvSpPr>
            <a:spLocks noGrp="1"/>
          </p:cNvSpPr>
          <p:nvPr>
            <p:ph type="sldNum" sz="quarter" idx="5"/>
          </p:nvPr>
        </p:nvSpPr>
        <p:spPr/>
        <p:txBody>
          <a:bodyPr/>
          <a:lstStyle/>
          <a:p>
            <a:fld id="{72541372-2D55-44E4-9E76-E575629195F2}" type="slidenum">
              <a:rPr lang="en-US" smtClean="0"/>
              <a:t>42</a:t>
            </a:fld>
            <a:endParaRPr lang="en-US"/>
          </a:p>
        </p:txBody>
      </p:sp>
    </p:spTree>
    <p:extLst>
      <p:ext uri="{BB962C8B-B14F-4D97-AF65-F5344CB8AC3E}">
        <p14:creationId xmlns:p14="http://schemas.microsoft.com/office/powerpoint/2010/main" val="3333083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3F1C7-9F38-4BA0-8573-17DAEFAA06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9412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a:p>
          <a:p>
            <a:pPr marL="285750" indent="-285750">
              <a:buFont typeface="Arial"/>
              <a:buChar char="•"/>
            </a:pPr>
            <a:r>
              <a:rPr lang="en-US"/>
              <a:t>Widespread Misinformation and lack of understanding not just among the public but also among policy makers.: Public and political discourse around Medicaid and Medicaid expansion is often inaccurate or misleading, distorting the conversation and blocking informed policy decisions.</a:t>
            </a:r>
          </a:p>
          <a:p>
            <a:pPr marL="285750" indent="-285750">
              <a:buFont typeface="Arial"/>
              <a:buChar char="•"/>
            </a:pPr>
            <a:r>
              <a:rPr lang="en-US"/>
              <a:t>Urgent Need for Better Messaging: Policymakers and the public often don't understand just how precarious rural health systems are and how precarious hospital finances are. Clear, targeted education and messaging is needed to convey that these cuts impact basic services and essential infrastructure.</a:t>
            </a:r>
          </a:p>
          <a:p>
            <a:pPr marL="285750" indent="-285750">
              <a:buFont typeface="Arial"/>
              <a:buChar char="•"/>
            </a:pPr>
            <a:endParaRPr lang="en-US"/>
          </a:p>
        </p:txBody>
      </p:sp>
      <p:sp>
        <p:nvSpPr>
          <p:cNvPr id="4" name="Slide Number Placeholder 3"/>
          <p:cNvSpPr>
            <a:spLocks noGrp="1"/>
          </p:cNvSpPr>
          <p:nvPr>
            <p:ph type="sldNum" sz="quarter" idx="5"/>
          </p:nvPr>
        </p:nvSpPr>
        <p:spPr/>
        <p:txBody>
          <a:bodyPr/>
          <a:lstStyle/>
          <a:p>
            <a:fld id="{72541372-2D55-44E4-9E76-E575629195F2}" type="slidenum">
              <a:rPr lang="en-US" smtClean="0"/>
              <a:t>43</a:t>
            </a:fld>
            <a:endParaRPr lang="en-US"/>
          </a:p>
        </p:txBody>
      </p:sp>
    </p:spTree>
    <p:extLst>
      <p:ext uri="{BB962C8B-B14F-4D97-AF65-F5344CB8AC3E}">
        <p14:creationId xmlns:p14="http://schemas.microsoft.com/office/powerpoint/2010/main" val="16027595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will share a couple of concluding slides from the listening sessions that capture the key themes related to creating a roadmap for rural health and wellbeing. We pulled out some guiding principles and focus areas to inform that work-</a:t>
            </a:r>
          </a:p>
          <a:p>
            <a:endParaRPr lang="en-US"/>
          </a:p>
          <a:p>
            <a:r>
              <a:rPr lang="en-US"/>
              <a:t>Role of non-clinical workforce will be central  in bridging across sectors in rural communities= bringing people into coverage, into care and keeping them engaged.</a:t>
            </a:r>
          </a:p>
          <a:p>
            <a:endParaRPr lang="en-US"/>
          </a:p>
          <a:p>
            <a:r>
              <a:rPr lang="en-US"/>
              <a:t>Look to ways to better integrate health economic and social systems</a:t>
            </a:r>
          </a:p>
        </p:txBody>
      </p:sp>
      <p:sp>
        <p:nvSpPr>
          <p:cNvPr id="4" name="Slide Number Placeholder 3"/>
          <p:cNvSpPr>
            <a:spLocks noGrp="1"/>
          </p:cNvSpPr>
          <p:nvPr>
            <p:ph type="sldNum" sz="quarter" idx="5"/>
          </p:nvPr>
        </p:nvSpPr>
        <p:spPr/>
        <p:txBody>
          <a:bodyPr/>
          <a:lstStyle/>
          <a:p>
            <a:fld id="{72541372-2D55-44E4-9E76-E575629195F2}" type="slidenum">
              <a:rPr lang="en-US" smtClean="0"/>
              <a:t>44</a:t>
            </a:fld>
            <a:endParaRPr lang="en-US"/>
          </a:p>
        </p:txBody>
      </p:sp>
    </p:spTree>
    <p:extLst>
      <p:ext uri="{BB962C8B-B14F-4D97-AF65-F5344CB8AC3E}">
        <p14:creationId xmlns:p14="http://schemas.microsoft.com/office/powerpoint/2010/main" val="20895566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i="1"/>
              <a:t>Across the two sessions, it was clear that the future roadmap is not just about investments in rural healthcare- but rather investment in rural communities. The work should be economic development and investment that supports rural innovation and rural –relevant models- not trying to make rural fit into misaligned funding and policy structures.</a:t>
            </a:r>
          </a:p>
          <a:p>
            <a:endParaRPr lang="en-US" i="1"/>
          </a:p>
          <a:p>
            <a:r>
              <a:rPr lang="en-US" sz="1200" b="0" i="1" kern="1200">
                <a:solidFill>
                  <a:schemeClr val="tx1"/>
                </a:solidFill>
                <a:effectLst/>
                <a:latin typeface="+mn-lt"/>
                <a:ea typeface="+mn-ea"/>
                <a:cs typeface="+mn-cs"/>
              </a:rPr>
              <a:t>Local solutions for local needs</a:t>
            </a:r>
            <a:r>
              <a:rPr lang="en-US" sz="1200" b="0" i="0" kern="1200">
                <a:solidFill>
                  <a:schemeClr val="tx1"/>
                </a:solidFill>
                <a:effectLst/>
                <a:latin typeface="+mn-lt"/>
                <a:ea typeface="+mn-ea"/>
                <a:cs typeface="+mn-cs"/>
              </a:rPr>
              <a:t>: Local examples abound for how to "grow their own" workforce (e.g., investing in community health workers), build on local assets (e.g., organizations, expertise, knowledge of community needs), and empower those with lived experience to shape policy. </a:t>
            </a:r>
            <a:endParaRPr lang="en-US">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1" kern="1200">
                <a:solidFill>
                  <a:schemeClr val="tx1"/>
                </a:solidFill>
                <a:effectLst/>
                <a:latin typeface="+mn-lt"/>
                <a:ea typeface="+mn-ea"/>
                <a:cs typeface="+mn-cs"/>
              </a:rPr>
              <a:t>Collaboration is key</a:t>
            </a:r>
            <a:r>
              <a:rPr lang="en-US" sz="1200" b="0" i="0" kern="1200">
                <a:solidFill>
                  <a:schemeClr val="tx1"/>
                </a:solidFill>
                <a:effectLst/>
                <a:latin typeface="+mn-lt"/>
                <a:ea typeface="+mn-ea"/>
                <a:cs typeface="+mn-cs"/>
              </a:rPr>
              <a:t>: Implementers emphasize cross-sector partnerships (health care, schools, local government, faith-based groups) are a critical lever for change. Building out technology, workforce and relationships to provide the scaffolding for better cross-sector collaboration for health.</a:t>
            </a:r>
            <a:endParaRPr lang="en-US" sz="1200" b="0" i="0" kern="1200">
              <a:solidFill>
                <a:schemeClr val="tx1"/>
              </a:solidFill>
              <a:effectLst/>
              <a:latin typeface="+mn-lt"/>
            </a:endParaRPr>
          </a:p>
          <a:p>
            <a:pPr>
              <a:defRPr/>
            </a:pPr>
            <a:r>
              <a:rPr lang="en-US" err="1"/>
              <a:t>Ackowledgement</a:t>
            </a:r>
            <a:r>
              <a:rPr lang="en-US"/>
              <a:t> that philanthropic funders cannot fill the gaps left by Medicaid changes and federal budget cuts- TO really drive change- it is looking at economic development as part of the solution, and working across systems</a:t>
            </a:r>
          </a:p>
          <a:p>
            <a:pPr fontAlgn="base"/>
            <a:r>
              <a:rPr lang="en-US" sz="1200" b="0" i="1" kern="1200">
                <a:solidFill>
                  <a:schemeClr val="tx1"/>
                </a:solidFill>
                <a:effectLst/>
                <a:latin typeface="+mn-lt"/>
                <a:ea typeface="+mn-ea"/>
                <a:cs typeface="+mn-cs"/>
              </a:rPr>
              <a:t>Approach funding differently</a:t>
            </a:r>
            <a:r>
              <a:rPr lang="en-US" sz="1200" b="0" i="0" kern="1200">
                <a:solidFill>
                  <a:schemeClr val="tx1"/>
                </a:solidFill>
                <a:effectLst/>
                <a:latin typeface="+mn-lt"/>
                <a:ea typeface="+mn-ea"/>
                <a:cs typeface="+mn-cs"/>
              </a:rPr>
              <a:t>: There is a need for trust-based philanthropy, flexible funding models, and investments that align with or adapt to the unique realities across rural communities.</a:t>
            </a:r>
            <a:endParaRPr lang="en-US"/>
          </a:p>
          <a:p>
            <a:endParaRPr lang="en-US"/>
          </a:p>
          <a:p>
            <a:endParaRPr lang="en-US"/>
          </a:p>
        </p:txBody>
      </p:sp>
      <p:sp>
        <p:nvSpPr>
          <p:cNvPr id="4" name="Slide Number Placeholder 3"/>
          <p:cNvSpPr>
            <a:spLocks noGrp="1"/>
          </p:cNvSpPr>
          <p:nvPr>
            <p:ph type="sldNum" sz="quarter" idx="5"/>
          </p:nvPr>
        </p:nvSpPr>
        <p:spPr/>
        <p:txBody>
          <a:bodyPr/>
          <a:lstStyle/>
          <a:p>
            <a:fld id="{72541372-2D55-44E4-9E76-E575629195F2}" type="slidenum">
              <a:rPr lang="en-US" smtClean="0"/>
              <a:t>45</a:t>
            </a:fld>
            <a:endParaRPr lang="en-US"/>
          </a:p>
        </p:txBody>
      </p:sp>
    </p:spTree>
    <p:extLst>
      <p:ext uri="{BB962C8B-B14F-4D97-AF65-F5344CB8AC3E}">
        <p14:creationId xmlns:p14="http://schemas.microsoft.com/office/powerpoint/2010/main" val="497024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1630F-D5DD-4A0E-B0FE-7092C8A05A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081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a:solidFill>
                <a:srgbClr val="333335"/>
              </a:solidFill>
              <a:effectLst/>
              <a:latin typeface="Georgia" panose="02040502050405020303" pitchFamily="18"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BCC3C7-5EC5-44BF-A164-2AB230198A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5229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3F1C7-9F38-4BA0-8573-17DAEFAA06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4923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3F1C7-9F38-4BA0-8573-17DAEFAA06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973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3F1C7-9F38-4BA0-8573-17DAEFAA06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607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www.flickr.com/photos/66029990@N08/with/6459844899/" TargetMode="External"/><Relationship Id="rId3" Type="http://schemas.openxmlformats.org/officeDocument/2006/relationships/image" Target="../media/image11.emf"/><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www.slideshare.net/ghpc" TargetMode="External"/><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hyperlink" Target="http://www.facebook.com/pages/Georgia-Health-Policy-Center/129835227091781" TargetMode="External"/><Relationship Id="rId9"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7.emf"/><Relationship Id="rId4" Type="http://schemas.openxmlformats.org/officeDocument/2006/relationships/oleObject" Target="../embeddings/oleObject1.bin"/></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7.emf"/><Relationship Id="rId4" Type="http://schemas.openxmlformats.org/officeDocument/2006/relationships/oleObject" Target="../embeddings/oleObject1.bin"/></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Master" Target="../slideMasters/slideMaster4.xml"/><Relationship Id="rId4" Type="http://schemas.openxmlformats.org/officeDocument/2006/relationships/image" Target="../media/image21.sv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Master" Target="../slideMasters/slideMaster4.xml"/><Relationship Id="rId4" Type="http://schemas.openxmlformats.org/officeDocument/2006/relationships/image" Target="../media/image21.sv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4" Type="http://schemas.openxmlformats.org/officeDocument/2006/relationships/image" Target="../media/image19.emf"/></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Master" Target="../slideMasters/slideMaster4.xml"/><Relationship Id="rId4" Type="http://schemas.openxmlformats.org/officeDocument/2006/relationships/image" Target="../media/image21.sv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398DEC-511B-8A4F-9665-2074F1BD7C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06677" y="572810"/>
            <a:ext cx="7485323" cy="5741947"/>
          </a:xfrm>
          <a:prstGeom prst="rect">
            <a:avLst/>
          </a:prstGeom>
        </p:spPr>
      </p:pic>
      <p:sp>
        <p:nvSpPr>
          <p:cNvPr id="4" name="Rectangle 3">
            <a:extLst>
              <a:ext uri="{FF2B5EF4-FFF2-40B4-BE49-F238E27FC236}">
                <a16:creationId xmlns:a16="http://schemas.microsoft.com/office/drawing/2014/main" id="{8BE230E0-A6B6-9B4E-9AD4-502A6A2C7465}"/>
              </a:ext>
            </a:extLst>
          </p:cNvPr>
          <p:cNvSpPr/>
          <p:nvPr userDrawn="1"/>
        </p:nvSpPr>
        <p:spPr>
          <a:xfrm rot="947854">
            <a:off x="-1497146" y="-1675366"/>
            <a:ext cx="8254817" cy="9532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838200" y="543243"/>
            <a:ext cx="5582920" cy="2387600"/>
          </a:xfrm>
        </p:spPr>
        <p:txBody>
          <a:bodyPr anchor="b">
            <a:normAutofit/>
          </a:bodyPr>
          <a:lstStyle>
            <a:lvl1pPr algn="l">
              <a:defRPr sz="5400" b="1">
                <a:solidFill>
                  <a:srgbClr val="1A3765"/>
                </a:solidFill>
              </a:defRPr>
            </a:lvl1pPr>
          </a:lstStyle>
          <a:p>
            <a:r>
              <a:rPr lang="en-US"/>
              <a:t>CLICK TO EDIT MASTER TITLE STYLE</a:t>
            </a:r>
          </a:p>
        </p:txBody>
      </p:sp>
      <p:sp>
        <p:nvSpPr>
          <p:cNvPr id="3" name="Subtitle 2"/>
          <p:cNvSpPr>
            <a:spLocks noGrp="1"/>
          </p:cNvSpPr>
          <p:nvPr>
            <p:ph type="subTitle" idx="1"/>
          </p:nvPr>
        </p:nvSpPr>
        <p:spPr>
          <a:xfrm>
            <a:off x="838200" y="2963467"/>
            <a:ext cx="6102773" cy="594042"/>
          </a:xfrm>
        </p:spPr>
        <p:txBody>
          <a:bodyPr>
            <a:normAutofit/>
          </a:bodyPr>
          <a:lstStyle>
            <a:lvl1pPr marL="0" indent="0" algn="l">
              <a:buNone/>
              <a:defRPr sz="3200" b="1">
                <a:solidFill>
                  <a:srgbClr val="7B7B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Rectangle 14">
            <a:extLst>
              <a:ext uri="{FF2B5EF4-FFF2-40B4-BE49-F238E27FC236}">
                <a16:creationId xmlns:a16="http://schemas.microsoft.com/office/drawing/2014/main" id="{79964A2B-FB90-7E4A-A405-D918828AEE7A}"/>
              </a:ext>
            </a:extLst>
          </p:cNvPr>
          <p:cNvSpPr/>
          <p:nvPr userDrawn="1"/>
        </p:nvSpPr>
        <p:spPr>
          <a:xfrm rot="16200000">
            <a:off x="8294411" y="1150719"/>
            <a:ext cx="212527" cy="237236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970A84CC-5429-154F-B1E4-8DA6F5250C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88435" y="6036369"/>
            <a:ext cx="2118929" cy="618021"/>
          </a:xfrm>
          <a:prstGeom prst="rect">
            <a:avLst/>
          </a:prstGeom>
        </p:spPr>
      </p:pic>
      <p:sp>
        <p:nvSpPr>
          <p:cNvPr id="10" name="Rectangle 9">
            <a:extLst>
              <a:ext uri="{FF2B5EF4-FFF2-40B4-BE49-F238E27FC236}">
                <a16:creationId xmlns:a16="http://schemas.microsoft.com/office/drawing/2014/main" id="{359CDC05-9ED0-DF47-B16A-3B169B81C039}"/>
              </a:ext>
            </a:extLst>
          </p:cNvPr>
          <p:cNvSpPr/>
          <p:nvPr userDrawn="1"/>
        </p:nvSpPr>
        <p:spPr>
          <a:xfrm>
            <a:off x="9572566" y="-312576"/>
            <a:ext cx="198497" cy="177927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a:extLst>
              <a:ext uri="{FF2B5EF4-FFF2-40B4-BE49-F238E27FC236}">
                <a16:creationId xmlns:a16="http://schemas.microsoft.com/office/drawing/2014/main" id="{06AC744C-9A90-AE4D-A456-00774B0B0057}"/>
              </a:ext>
            </a:extLst>
          </p:cNvPr>
          <p:cNvSpPr>
            <a:spLocks noGrp="1"/>
          </p:cNvSpPr>
          <p:nvPr>
            <p:ph type="body" sz="quarter" idx="10" hasCustomPrompt="1"/>
          </p:nvPr>
        </p:nvSpPr>
        <p:spPr>
          <a:xfrm>
            <a:off x="838201" y="4073525"/>
            <a:ext cx="5041900" cy="427038"/>
          </a:xfrm>
        </p:spPr>
        <p:txBody>
          <a:bodyPr>
            <a:normAutofit/>
          </a:bodyPr>
          <a:lstStyle>
            <a:lvl1pPr marL="0" indent="0">
              <a:buNone/>
              <a:defRPr sz="2400">
                <a:solidFill>
                  <a:srgbClr val="7B7B7B"/>
                </a:solidFill>
              </a:defRPr>
            </a:lvl1pPr>
          </a:lstStyle>
          <a:p>
            <a:pPr lvl="0"/>
            <a:r>
              <a:rPr lang="en-US"/>
              <a:t>Date</a:t>
            </a:r>
          </a:p>
        </p:txBody>
      </p:sp>
    </p:spTree>
    <p:extLst>
      <p:ext uri="{BB962C8B-B14F-4D97-AF65-F5344CB8AC3E}">
        <p14:creationId xmlns:p14="http://schemas.microsoft.com/office/powerpoint/2010/main" val="3505299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multiple charts_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B9C88A-AD17-FB45-8B9D-035D968E7CB4}"/>
              </a:ext>
            </a:extLst>
          </p:cNvPr>
          <p:cNvSpPr/>
          <p:nvPr userDrawn="1"/>
        </p:nvSpPr>
        <p:spPr>
          <a:xfrm>
            <a:off x="6004233" y="0"/>
            <a:ext cx="6187768" cy="6858000"/>
          </a:xfrm>
          <a:prstGeom prst="rect">
            <a:avLst/>
          </a:prstGeom>
          <a:solidFill>
            <a:srgbClr val="C0D844">
              <a:alpha val="4993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1" y="365127"/>
            <a:ext cx="5034936" cy="1325563"/>
          </a:xfrm>
        </p:spPr>
        <p:txBody>
          <a:bodyPr>
            <a:normAutofit/>
          </a:bodyPr>
          <a:lstStyle>
            <a:lvl1pPr>
              <a:defRPr sz="4000" b="1">
                <a:solidFill>
                  <a:srgbClr val="1A3765"/>
                </a:solidFill>
              </a:defRPr>
            </a:lvl1pPr>
          </a:lstStyle>
          <a:p>
            <a:r>
              <a:rPr lang="en-US"/>
              <a:t>Click to edit Master title style</a:t>
            </a:r>
          </a:p>
        </p:txBody>
      </p:sp>
      <p:sp>
        <p:nvSpPr>
          <p:cNvPr id="5" name="Footer Placeholder 4"/>
          <p:cNvSpPr>
            <a:spLocks noGrp="1"/>
          </p:cNvSpPr>
          <p:nvPr>
            <p:ph type="ftr" sz="quarter" idx="11"/>
          </p:nvPr>
        </p:nvSpPr>
        <p:spPr>
          <a:xfrm>
            <a:off x="514349" y="6113223"/>
            <a:ext cx="6564877" cy="365125"/>
          </a:xfrm>
        </p:spPr>
        <p:txBody>
          <a:bodyPr/>
          <a:lstStyle>
            <a:lvl1pPr algn="l">
              <a:defRPr>
                <a:solidFill>
                  <a:schemeClr val="tx1"/>
                </a:solidFill>
              </a:defRPr>
            </a:lvl1pPr>
          </a:lstStyle>
          <a:p>
            <a:r>
              <a:rPr lang="en-US"/>
              <a:t>Note</a:t>
            </a:r>
          </a:p>
        </p:txBody>
      </p:sp>
      <p:sp>
        <p:nvSpPr>
          <p:cNvPr id="8" name="Rectangle 7">
            <a:extLst>
              <a:ext uri="{FF2B5EF4-FFF2-40B4-BE49-F238E27FC236}">
                <a16:creationId xmlns:a16="http://schemas.microsoft.com/office/drawing/2014/main" id="{EEAD57DD-CD5A-DE49-BAA9-C96A760635A0}"/>
              </a:ext>
            </a:extLst>
          </p:cNvPr>
          <p:cNvSpPr/>
          <p:nvPr userDrawn="1"/>
        </p:nvSpPr>
        <p:spPr>
          <a:xfrm>
            <a:off x="514349" y="138272"/>
            <a:ext cx="323852" cy="177927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Chart Placeholder 12">
            <a:extLst>
              <a:ext uri="{FF2B5EF4-FFF2-40B4-BE49-F238E27FC236}">
                <a16:creationId xmlns:a16="http://schemas.microsoft.com/office/drawing/2014/main" id="{A76B5CF9-78BE-AC45-B996-21866B2ECDEB}"/>
              </a:ext>
            </a:extLst>
          </p:cNvPr>
          <p:cNvSpPr>
            <a:spLocks noGrp="1"/>
          </p:cNvSpPr>
          <p:nvPr>
            <p:ph type="chart" sz="quarter" idx="12"/>
          </p:nvPr>
        </p:nvSpPr>
        <p:spPr>
          <a:xfrm>
            <a:off x="6722264" y="365126"/>
            <a:ext cx="4751707" cy="3063874"/>
          </a:xfrm>
        </p:spPr>
        <p:txBody>
          <a:bodyPr/>
          <a:lstStyle>
            <a:lvl1pPr>
              <a:defRPr>
                <a:solidFill>
                  <a:schemeClr val="bg1"/>
                </a:solidFill>
              </a:defRPr>
            </a:lvl1pPr>
          </a:lstStyle>
          <a:p>
            <a:r>
              <a:rPr lang="en-US"/>
              <a:t>Click icon to add chart</a:t>
            </a:r>
          </a:p>
        </p:txBody>
      </p:sp>
      <p:sp>
        <p:nvSpPr>
          <p:cNvPr id="7" name="Chart Placeholder 12">
            <a:extLst>
              <a:ext uri="{FF2B5EF4-FFF2-40B4-BE49-F238E27FC236}">
                <a16:creationId xmlns:a16="http://schemas.microsoft.com/office/drawing/2014/main" id="{889E5877-024D-FF49-8079-6D62473FDACA}"/>
              </a:ext>
            </a:extLst>
          </p:cNvPr>
          <p:cNvSpPr>
            <a:spLocks noGrp="1"/>
          </p:cNvSpPr>
          <p:nvPr>
            <p:ph type="chart" sz="quarter" idx="13"/>
          </p:nvPr>
        </p:nvSpPr>
        <p:spPr>
          <a:xfrm>
            <a:off x="6719263" y="3429000"/>
            <a:ext cx="4751707" cy="3063874"/>
          </a:xfrm>
        </p:spPr>
        <p:txBody>
          <a:bodyPr/>
          <a:lstStyle>
            <a:lvl1pPr>
              <a:defRPr>
                <a:solidFill>
                  <a:schemeClr val="bg1"/>
                </a:solidFill>
              </a:defRPr>
            </a:lvl1pPr>
          </a:lstStyle>
          <a:p>
            <a:r>
              <a:rPr lang="en-US"/>
              <a:t>Click icon to add chart</a:t>
            </a:r>
          </a:p>
        </p:txBody>
      </p:sp>
      <p:sp>
        <p:nvSpPr>
          <p:cNvPr id="6" name="Text Placeholder 5">
            <a:extLst>
              <a:ext uri="{FF2B5EF4-FFF2-40B4-BE49-F238E27FC236}">
                <a16:creationId xmlns:a16="http://schemas.microsoft.com/office/drawing/2014/main" id="{34B723BC-04B7-9444-AA1F-8DDFD3BBDA93}"/>
              </a:ext>
            </a:extLst>
          </p:cNvPr>
          <p:cNvSpPr>
            <a:spLocks noGrp="1"/>
          </p:cNvSpPr>
          <p:nvPr>
            <p:ph type="body" sz="quarter" idx="14"/>
          </p:nvPr>
        </p:nvSpPr>
        <p:spPr>
          <a:xfrm>
            <a:off x="838199" y="2262189"/>
            <a:ext cx="5035551" cy="3716337"/>
          </a:xfrm>
        </p:spPr>
        <p:txBody>
          <a:bodyPr>
            <a:normAutofit/>
          </a:bodyPr>
          <a:lstStyle>
            <a:lvl1pPr marL="458788" indent="-458788">
              <a:buClr>
                <a:schemeClr val="accent1"/>
              </a:buClr>
              <a:buSzPct val="125000"/>
              <a:buFont typeface="System Font Regular"/>
              <a:buChar char="●"/>
              <a:tabLst/>
              <a:defRPr sz="2400"/>
            </a:lvl1pPr>
            <a:lvl2pPr marL="917575" indent="-460375">
              <a:buClr>
                <a:schemeClr val="accent1"/>
              </a:buClr>
              <a:buSzPct val="125000"/>
              <a:buFont typeface="Courier New" panose="02070309020205020404" pitchFamily="49" charset="0"/>
              <a:buChar char="o"/>
              <a:tabLst/>
              <a:defRPr sz="2000"/>
            </a:lvl2pPr>
            <a:lvl3pPr>
              <a:buClr>
                <a:schemeClr val="accent1"/>
              </a:buClr>
              <a:defRPr sz="1800"/>
            </a:lvl3pPr>
            <a:lvl4pPr>
              <a:buClr>
                <a:schemeClr val="accent1"/>
              </a:buClr>
              <a:defRPr sz="1600"/>
            </a:lvl4pPr>
            <a:lvl5pPr>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picture containing text&#10;&#10;Description automatically generated">
            <a:extLst>
              <a:ext uri="{FF2B5EF4-FFF2-40B4-BE49-F238E27FC236}">
                <a16:creationId xmlns:a16="http://schemas.microsoft.com/office/drawing/2014/main" id="{A5D9E5E7-4B68-FF4B-8DBC-10D12AA9A248}"/>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27494" y="6607166"/>
            <a:ext cx="12646988" cy="274795"/>
          </a:xfrm>
          <a:prstGeom prst="rect">
            <a:avLst/>
          </a:prstGeom>
        </p:spPr>
      </p:pic>
    </p:spTree>
    <p:extLst>
      <p:ext uri="{BB962C8B-B14F-4D97-AF65-F5344CB8AC3E}">
        <p14:creationId xmlns:p14="http://schemas.microsoft.com/office/powerpoint/2010/main" val="2572220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multiple photo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B9C88A-AD17-FB45-8B9D-035D968E7CB4}"/>
              </a:ext>
            </a:extLst>
          </p:cNvPr>
          <p:cNvSpPr/>
          <p:nvPr userDrawn="1"/>
        </p:nvSpPr>
        <p:spPr>
          <a:xfrm>
            <a:off x="6004233" y="0"/>
            <a:ext cx="6187768" cy="6858000"/>
          </a:xfrm>
          <a:prstGeom prst="rect">
            <a:avLst/>
          </a:prstGeom>
          <a:solidFill>
            <a:schemeClr val="accent1">
              <a:alpha val="49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1" y="365127"/>
            <a:ext cx="5034936" cy="1325563"/>
          </a:xfrm>
        </p:spPr>
        <p:txBody>
          <a:bodyPr>
            <a:normAutofit/>
          </a:bodyPr>
          <a:lstStyle>
            <a:lvl1pPr>
              <a:defRPr sz="4000" b="1">
                <a:solidFill>
                  <a:srgbClr val="1A3765"/>
                </a:solidFill>
              </a:defRPr>
            </a:lvl1pPr>
          </a:lstStyle>
          <a:p>
            <a:r>
              <a:rPr lang="en-US"/>
              <a:t>Click to edit Master title style</a:t>
            </a:r>
          </a:p>
        </p:txBody>
      </p:sp>
      <p:sp>
        <p:nvSpPr>
          <p:cNvPr id="5" name="Footer Placeholder 4"/>
          <p:cNvSpPr>
            <a:spLocks noGrp="1"/>
          </p:cNvSpPr>
          <p:nvPr>
            <p:ph type="ftr" sz="quarter" idx="11"/>
          </p:nvPr>
        </p:nvSpPr>
        <p:spPr>
          <a:xfrm>
            <a:off x="514349" y="6113223"/>
            <a:ext cx="6564877" cy="365125"/>
          </a:xfrm>
        </p:spPr>
        <p:txBody>
          <a:bodyPr/>
          <a:lstStyle>
            <a:lvl1pPr algn="l">
              <a:defRPr>
                <a:solidFill>
                  <a:schemeClr val="tx1"/>
                </a:solidFill>
              </a:defRPr>
            </a:lvl1pPr>
          </a:lstStyle>
          <a:p>
            <a:r>
              <a:rPr lang="en-US"/>
              <a:t>Note</a:t>
            </a:r>
          </a:p>
        </p:txBody>
      </p:sp>
      <p:sp>
        <p:nvSpPr>
          <p:cNvPr id="8" name="Rectangle 7">
            <a:extLst>
              <a:ext uri="{FF2B5EF4-FFF2-40B4-BE49-F238E27FC236}">
                <a16:creationId xmlns:a16="http://schemas.microsoft.com/office/drawing/2014/main" id="{EEAD57DD-CD5A-DE49-BAA9-C96A760635A0}"/>
              </a:ext>
            </a:extLst>
          </p:cNvPr>
          <p:cNvSpPr/>
          <p:nvPr userDrawn="1"/>
        </p:nvSpPr>
        <p:spPr>
          <a:xfrm>
            <a:off x="514349" y="138272"/>
            <a:ext cx="323852" cy="177927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Placeholder 5">
            <a:extLst>
              <a:ext uri="{FF2B5EF4-FFF2-40B4-BE49-F238E27FC236}">
                <a16:creationId xmlns:a16="http://schemas.microsoft.com/office/drawing/2014/main" id="{34B723BC-04B7-9444-AA1F-8DDFD3BBDA93}"/>
              </a:ext>
            </a:extLst>
          </p:cNvPr>
          <p:cNvSpPr>
            <a:spLocks noGrp="1"/>
          </p:cNvSpPr>
          <p:nvPr>
            <p:ph type="body" sz="quarter" idx="14"/>
          </p:nvPr>
        </p:nvSpPr>
        <p:spPr>
          <a:xfrm>
            <a:off x="838199" y="2262189"/>
            <a:ext cx="5035551" cy="3716337"/>
          </a:xfrm>
        </p:spPr>
        <p:txBody>
          <a:bodyPr>
            <a:normAutofit/>
          </a:bodyPr>
          <a:lstStyle>
            <a:lvl1pPr marL="458788" indent="-458788">
              <a:buClr>
                <a:schemeClr val="accent1"/>
              </a:buClr>
              <a:buSzPct val="125000"/>
              <a:buFont typeface="System Font Regular"/>
              <a:buChar char="●"/>
              <a:tabLst/>
              <a:defRPr sz="2400"/>
            </a:lvl1pPr>
            <a:lvl2pPr marL="917575" indent="-460375">
              <a:buClr>
                <a:schemeClr val="accent1"/>
              </a:buClr>
              <a:buSzPct val="125000"/>
              <a:buFont typeface="Courier New" panose="02070309020205020404" pitchFamily="49" charset="0"/>
              <a:buChar char="o"/>
              <a:tabLst/>
              <a:defRPr sz="2000"/>
            </a:lvl2pPr>
            <a:lvl3pPr>
              <a:buClr>
                <a:schemeClr val="accent1"/>
              </a:buClr>
              <a:defRPr sz="1800"/>
            </a:lvl3pPr>
            <a:lvl4pPr>
              <a:buClr>
                <a:schemeClr val="accent1"/>
              </a:buClr>
              <a:defRPr sz="1600"/>
            </a:lvl4pPr>
            <a:lvl5pPr>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picture containing text&#10;&#10;Description automatically generated">
            <a:extLst>
              <a:ext uri="{FF2B5EF4-FFF2-40B4-BE49-F238E27FC236}">
                <a16:creationId xmlns:a16="http://schemas.microsoft.com/office/drawing/2014/main" id="{A5D9E5E7-4B68-FF4B-8DBC-10D12AA9A248}"/>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27494" y="6607166"/>
            <a:ext cx="12646988" cy="274795"/>
          </a:xfrm>
          <a:prstGeom prst="rect">
            <a:avLst/>
          </a:prstGeom>
        </p:spPr>
      </p:pic>
      <p:sp>
        <p:nvSpPr>
          <p:cNvPr id="9" name="Picture Placeholder 8">
            <a:extLst>
              <a:ext uri="{FF2B5EF4-FFF2-40B4-BE49-F238E27FC236}">
                <a16:creationId xmlns:a16="http://schemas.microsoft.com/office/drawing/2014/main" id="{F98D4249-FC28-C54F-B3B1-E10E4555A304}"/>
              </a:ext>
            </a:extLst>
          </p:cNvPr>
          <p:cNvSpPr>
            <a:spLocks noGrp="1"/>
          </p:cNvSpPr>
          <p:nvPr>
            <p:ph type="pic" sz="quarter" idx="15"/>
          </p:nvPr>
        </p:nvSpPr>
        <p:spPr>
          <a:xfrm>
            <a:off x="6605742" y="365127"/>
            <a:ext cx="4984751" cy="2690581"/>
          </a:xfrm>
        </p:spPr>
        <p:txBody>
          <a:bodyPr/>
          <a:lstStyle/>
          <a:p>
            <a:r>
              <a:rPr lang="en-US"/>
              <a:t>Click icon to add picture</a:t>
            </a:r>
          </a:p>
        </p:txBody>
      </p:sp>
      <p:sp>
        <p:nvSpPr>
          <p:cNvPr id="12" name="Picture Placeholder 8">
            <a:extLst>
              <a:ext uri="{FF2B5EF4-FFF2-40B4-BE49-F238E27FC236}">
                <a16:creationId xmlns:a16="http://schemas.microsoft.com/office/drawing/2014/main" id="{41DA2FF2-CB98-2347-B2F0-E7EB99FE18B9}"/>
              </a:ext>
            </a:extLst>
          </p:cNvPr>
          <p:cNvSpPr>
            <a:spLocks noGrp="1"/>
          </p:cNvSpPr>
          <p:nvPr>
            <p:ph type="pic" sz="quarter" idx="16"/>
          </p:nvPr>
        </p:nvSpPr>
        <p:spPr>
          <a:xfrm>
            <a:off x="6605742" y="3287944"/>
            <a:ext cx="4984751" cy="2690581"/>
          </a:xfrm>
        </p:spPr>
        <p:txBody>
          <a:bodyPr/>
          <a:lstStyle/>
          <a:p>
            <a:r>
              <a:rPr lang="en-US"/>
              <a:t>Click icon to add picture</a:t>
            </a:r>
          </a:p>
        </p:txBody>
      </p:sp>
    </p:spTree>
    <p:extLst>
      <p:ext uri="{BB962C8B-B14F-4D97-AF65-F5344CB8AC3E}">
        <p14:creationId xmlns:p14="http://schemas.microsoft.com/office/powerpoint/2010/main" val="3639188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multiple photos_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B9C88A-AD17-FB45-8B9D-035D968E7CB4}"/>
              </a:ext>
            </a:extLst>
          </p:cNvPr>
          <p:cNvSpPr/>
          <p:nvPr userDrawn="1"/>
        </p:nvSpPr>
        <p:spPr>
          <a:xfrm>
            <a:off x="6004233" y="0"/>
            <a:ext cx="6187768" cy="6858000"/>
          </a:xfrm>
          <a:prstGeom prst="rect">
            <a:avLst/>
          </a:prstGeom>
          <a:solidFill>
            <a:srgbClr val="C0D844">
              <a:alpha val="4993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1" y="365127"/>
            <a:ext cx="5034936" cy="1325563"/>
          </a:xfrm>
        </p:spPr>
        <p:txBody>
          <a:bodyPr>
            <a:normAutofit/>
          </a:bodyPr>
          <a:lstStyle>
            <a:lvl1pPr>
              <a:defRPr sz="4000" b="1">
                <a:solidFill>
                  <a:srgbClr val="1A3765"/>
                </a:solidFill>
              </a:defRPr>
            </a:lvl1pPr>
          </a:lstStyle>
          <a:p>
            <a:r>
              <a:rPr lang="en-US"/>
              <a:t>Click to edit Master title style</a:t>
            </a:r>
          </a:p>
        </p:txBody>
      </p:sp>
      <p:sp>
        <p:nvSpPr>
          <p:cNvPr id="5" name="Footer Placeholder 4"/>
          <p:cNvSpPr>
            <a:spLocks noGrp="1"/>
          </p:cNvSpPr>
          <p:nvPr>
            <p:ph type="ftr" sz="quarter" idx="11"/>
          </p:nvPr>
        </p:nvSpPr>
        <p:spPr>
          <a:xfrm>
            <a:off x="514349" y="6113223"/>
            <a:ext cx="6564877" cy="365125"/>
          </a:xfrm>
        </p:spPr>
        <p:txBody>
          <a:bodyPr/>
          <a:lstStyle>
            <a:lvl1pPr algn="l">
              <a:defRPr>
                <a:solidFill>
                  <a:schemeClr val="tx1"/>
                </a:solidFill>
              </a:defRPr>
            </a:lvl1pPr>
          </a:lstStyle>
          <a:p>
            <a:r>
              <a:rPr lang="en-US"/>
              <a:t>Note</a:t>
            </a:r>
          </a:p>
        </p:txBody>
      </p:sp>
      <p:sp>
        <p:nvSpPr>
          <p:cNvPr id="8" name="Rectangle 7">
            <a:extLst>
              <a:ext uri="{FF2B5EF4-FFF2-40B4-BE49-F238E27FC236}">
                <a16:creationId xmlns:a16="http://schemas.microsoft.com/office/drawing/2014/main" id="{EEAD57DD-CD5A-DE49-BAA9-C96A760635A0}"/>
              </a:ext>
            </a:extLst>
          </p:cNvPr>
          <p:cNvSpPr/>
          <p:nvPr userDrawn="1"/>
        </p:nvSpPr>
        <p:spPr>
          <a:xfrm>
            <a:off x="514349" y="138272"/>
            <a:ext cx="323852" cy="177927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Placeholder 5">
            <a:extLst>
              <a:ext uri="{FF2B5EF4-FFF2-40B4-BE49-F238E27FC236}">
                <a16:creationId xmlns:a16="http://schemas.microsoft.com/office/drawing/2014/main" id="{34B723BC-04B7-9444-AA1F-8DDFD3BBDA93}"/>
              </a:ext>
            </a:extLst>
          </p:cNvPr>
          <p:cNvSpPr>
            <a:spLocks noGrp="1"/>
          </p:cNvSpPr>
          <p:nvPr>
            <p:ph type="body" sz="quarter" idx="14"/>
          </p:nvPr>
        </p:nvSpPr>
        <p:spPr>
          <a:xfrm>
            <a:off x="838199" y="2262189"/>
            <a:ext cx="5035551" cy="3716337"/>
          </a:xfrm>
        </p:spPr>
        <p:txBody>
          <a:bodyPr>
            <a:normAutofit/>
          </a:bodyPr>
          <a:lstStyle>
            <a:lvl1pPr marL="458788" indent="-458788">
              <a:buClr>
                <a:schemeClr val="accent1"/>
              </a:buClr>
              <a:buSzPct val="125000"/>
              <a:buFont typeface="System Font Regular"/>
              <a:buChar char="●"/>
              <a:tabLst/>
              <a:defRPr sz="2400"/>
            </a:lvl1pPr>
            <a:lvl2pPr marL="917575" indent="-460375">
              <a:buClr>
                <a:schemeClr val="accent1"/>
              </a:buClr>
              <a:buSzPct val="125000"/>
              <a:buFont typeface="Courier New" panose="02070309020205020404" pitchFamily="49" charset="0"/>
              <a:buChar char="o"/>
              <a:tabLst/>
              <a:defRPr sz="2000"/>
            </a:lvl2pPr>
            <a:lvl3pPr>
              <a:buClr>
                <a:schemeClr val="accent1"/>
              </a:buClr>
              <a:defRPr sz="1800"/>
            </a:lvl3pPr>
            <a:lvl4pPr>
              <a:buClr>
                <a:schemeClr val="accent1"/>
              </a:buClr>
              <a:defRPr sz="1600"/>
            </a:lvl4pPr>
            <a:lvl5pPr>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picture containing text&#10;&#10;Description automatically generated">
            <a:extLst>
              <a:ext uri="{FF2B5EF4-FFF2-40B4-BE49-F238E27FC236}">
                <a16:creationId xmlns:a16="http://schemas.microsoft.com/office/drawing/2014/main" id="{A5D9E5E7-4B68-FF4B-8DBC-10D12AA9A248}"/>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27494" y="6607166"/>
            <a:ext cx="12646988" cy="274795"/>
          </a:xfrm>
          <a:prstGeom prst="rect">
            <a:avLst/>
          </a:prstGeom>
        </p:spPr>
      </p:pic>
      <p:sp>
        <p:nvSpPr>
          <p:cNvPr id="9" name="Picture Placeholder 8">
            <a:extLst>
              <a:ext uri="{FF2B5EF4-FFF2-40B4-BE49-F238E27FC236}">
                <a16:creationId xmlns:a16="http://schemas.microsoft.com/office/drawing/2014/main" id="{F98D4249-FC28-C54F-B3B1-E10E4555A304}"/>
              </a:ext>
            </a:extLst>
          </p:cNvPr>
          <p:cNvSpPr>
            <a:spLocks noGrp="1"/>
          </p:cNvSpPr>
          <p:nvPr>
            <p:ph type="pic" sz="quarter" idx="15"/>
          </p:nvPr>
        </p:nvSpPr>
        <p:spPr>
          <a:xfrm>
            <a:off x="6605742" y="365127"/>
            <a:ext cx="4984751" cy="2690581"/>
          </a:xfrm>
        </p:spPr>
        <p:txBody>
          <a:bodyPr/>
          <a:lstStyle/>
          <a:p>
            <a:r>
              <a:rPr lang="en-US"/>
              <a:t>Click icon to add picture</a:t>
            </a:r>
          </a:p>
        </p:txBody>
      </p:sp>
      <p:sp>
        <p:nvSpPr>
          <p:cNvPr id="12" name="Picture Placeholder 8">
            <a:extLst>
              <a:ext uri="{FF2B5EF4-FFF2-40B4-BE49-F238E27FC236}">
                <a16:creationId xmlns:a16="http://schemas.microsoft.com/office/drawing/2014/main" id="{41DA2FF2-CB98-2347-B2F0-E7EB99FE18B9}"/>
              </a:ext>
            </a:extLst>
          </p:cNvPr>
          <p:cNvSpPr>
            <a:spLocks noGrp="1"/>
          </p:cNvSpPr>
          <p:nvPr>
            <p:ph type="pic" sz="quarter" idx="16"/>
          </p:nvPr>
        </p:nvSpPr>
        <p:spPr>
          <a:xfrm>
            <a:off x="6605742" y="3287944"/>
            <a:ext cx="4984751" cy="2690581"/>
          </a:xfrm>
        </p:spPr>
        <p:txBody>
          <a:bodyPr/>
          <a:lstStyle/>
          <a:p>
            <a:r>
              <a:rPr lang="en-US"/>
              <a:t>Click icon to add picture</a:t>
            </a:r>
          </a:p>
        </p:txBody>
      </p:sp>
    </p:spTree>
    <p:extLst>
      <p:ext uri="{BB962C8B-B14F-4D97-AF65-F5344CB8AC3E}">
        <p14:creationId xmlns:p14="http://schemas.microsoft.com/office/powerpoint/2010/main" val="3921610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kids background">
    <p:bg>
      <p:bgPr>
        <a:blipFill dpi="0" rotWithShape="1">
          <a:blip r:embed="rId2">
            <a:alphaModFix amt="74806"/>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432952-4B64-0D44-8474-89D39B99E48C}"/>
              </a:ext>
            </a:extLst>
          </p:cNvPr>
          <p:cNvSpPr/>
          <p:nvPr userDrawn="1"/>
        </p:nvSpPr>
        <p:spPr>
          <a:xfrm>
            <a:off x="0" y="0"/>
            <a:ext cx="12192000" cy="6858000"/>
          </a:xfrm>
          <a:prstGeom prst="rect">
            <a:avLst/>
          </a:prstGeom>
          <a:solidFill>
            <a:schemeClr val="accent1">
              <a:alpha val="499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9A49A45-6F91-BB43-A70D-6E655A8D3195}"/>
              </a:ext>
            </a:extLst>
          </p:cNvPr>
          <p:cNvSpPr>
            <a:spLocks noGrp="1"/>
          </p:cNvSpPr>
          <p:nvPr>
            <p:ph type="title" hasCustomPrompt="1"/>
          </p:nvPr>
        </p:nvSpPr>
        <p:spPr>
          <a:xfrm>
            <a:off x="838200" y="3501624"/>
            <a:ext cx="4943168" cy="1915958"/>
          </a:xfrm>
        </p:spPr>
        <p:txBody>
          <a:bodyPr>
            <a:normAutofit/>
          </a:bodyPr>
          <a:lstStyle>
            <a:lvl1pPr>
              <a:defRPr sz="9600" b="1">
                <a:solidFill>
                  <a:schemeClr val="bg1"/>
                </a:solidFill>
              </a:defRPr>
            </a:lvl1pPr>
          </a:lstStyle>
          <a:p>
            <a:r>
              <a:rPr lang="en-US"/>
              <a:t>TITLE</a:t>
            </a:r>
          </a:p>
        </p:txBody>
      </p:sp>
      <p:sp>
        <p:nvSpPr>
          <p:cNvPr id="8" name="Text Placeholder 7">
            <a:extLst>
              <a:ext uri="{FF2B5EF4-FFF2-40B4-BE49-F238E27FC236}">
                <a16:creationId xmlns:a16="http://schemas.microsoft.com/office/drawing/2014/main" id="{B41B83F3-323C-6C45-99B8-FEDEC1A31102}"/>
              </a:ext>
            </a:extLst>
          </p:cNvPr>
          <p:cNvSpPr>
            <a:spLocks noGrp="1"/>
          </p:cNvSpPr>
          <p:nvPr>
            <p:ph type="body" sz="quarter" idx="10" hasCustomPrompt="1"/>
          </p:nvPr>
        </p:nvSpPr>
        <p:spPr>
          <a:xfrm>
            <a:off x="838200" y="5510963"/>
            <a:ext cx="4943168" cy="1141054"/>
          </a:xfrm>
        </p:spPr>
        <p:txBody>
          <a:bodyPr>
            <a:normAutofit/>
          </a:bodyPr>
          <a:lstStyle>
            <a:lvl1pPr marL="0" indent="0">
              <a:buNone/>
              <a:defRPr sz="4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a:t>
            </a:r>
          </a:p>
        </p:txBody>
      </p:sp>
      <p:sp>
        <p:nvSpPr>
          <p:cNvPr id="10" name="Text Placeholder 9">
            <a:extLst>
              <a:ext uri="{FF2B5EF4-FFF2-40B4-BE49-F238E27FC236}">
                <a16:creationId xmlns:a16="http://schemas.microsoft.com/office/drawing/2014/main" id="{82D38B71-0CB8-BD40-9E96-0EA7DB0C4F86}"/>
              </a:ext>
            </a:extLst>
          </p:cNvPr>
          <p:cNvSpPr>
            <a:spLocks noGrp="1"/>
          </p:cNvSpPr>
          <p:nvPr>
            <p:ph type="body" sz="quarter" idx="11" hasCustomPrompt="1"/>
          </p:nvPr>
        </p:nvSpPr>
        <p:spPr>
          <a:xfrm>
            <a:off x="6396568" y="1140543"/>
            <a:ext cx="5795433" cy="5525371"/>
          </a:xfrm>
        </p:spPr>
        <p:txBody>
          <a:bodyPr/>
          <a:lstStyle>
            <a:lvl1pPr marL="458788" indent="-458788">
              <a:buSzPct val="125000"/>
              <a:buFont typeface="System Font Regular"/>
              <a:buChar char="●"/>
              <a:tabLst/>
              <a:defRPr>
                <a:solidFill>
                  <a:schemeClr val="bg1"/>
                </a:solidFill>
              </a:defRPr>
            </a:lvl1pPr>
            <a:lvl2pPr marL="917575" indent="-460375">
              <a:buSzPct val="125000"/>
              <a:buFont typeface="Courier New" panose="02070309020205020404" pitchFamily="49" charset="0"/>
              <a:buChar char="o"/>
              <a:tabLs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text</a:t>
            </a:r>
          </a:p>
          <a:p>
            <a:pPr lvl="1"/>
            <a:r>
              <a:rPr lang="en-US"/>
              <a:t>Insert text</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639145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rural background">
    <p:bg>
      <p:bgPr>
        <a:blipFill dpi="0" rotWithShape="1">
          <a:blip r:embed="rId2">
            <a:alphaModFix amt="74806"/>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432952-4B64-0D44-8474-89D39B99E48C}"/>
              </a:ext>
            </a:extLst>
          </p:cNvPr>
          <p:cNvSpPr/>
          <p:nvPr userDrawn="1"/>
        </p:nvSpPr>
        <p:spPr>
          <a:xfrm>
            <a:off x="0" y="0"/>
            <a:ext cx="12192000" cy="6858000"/>
          </a:xfrm>
          <a:prstGeom prst="rect">
            <a:avLst/>
          </a:prstGeom>
          <a:solidFill>
            <a:schemeClr val="accent1">
              <a:alpha val="499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82D38B71-0CB8-BD40-9E96-0EA7DB0C4F86}"/>
              </a:ext>
            </a:extLst>
          </p:cNvPr>
          <p:cNvSpPr>
            <a:spLocks noGrp="1"/>
          </p:cNvSpPr>
          <p:nvPr>
            <p:ph type="body" sz="quarter" idx="11" hasCustomPrompt="1"/>
          </p:nvPr>
        </p:nvSpPr>
        <p:spPr>
          <a:xfrm>
            <a:off x="6396568" y="1111045"/>
            <a:ext cx="5795433" cy="5554868"/>
          </a:xfrm>
        </p:spPr>
        <p:txBody>
          <a:bodyPr/>
          <a:lstStyle>
            <a:lvl1pPr marL="458788" indent="-458788">
              <a:buSzPct val="125000"/>
              <a:buFont typeface="System Font Regular"/>
              <a:buChar char="●"/>
              <a:tabLst/>
              <a:defRPr>
                <a:solidFill>
                  <a:schemeClr val="bg1"/>
                </a:solidFill>
              </a:defRPr>
            </a:lvl1pPr>
            <a:lvl2pPr marL="917575" indent="-460375">
              <a:buSzPct val="125000"/>
              <a:buFont typeface="Courier New" panose="02070309020205020404" pitchFamily="49" charset="0"/>
              <a:buChar char="o"/>
              <a:tabLs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text</a:t>
            </a:r>
          </a:p>
          <a:p>
            <a:pPr lvl="1"/>
            <a:r>
              <a:rPr lang="en-US"/>
              <a:t>Insert text</a:t>
            </a:r>
          </a:p>
          <a:p>
            <a:pPr lvl="0"/>
            <a:endParaRPr lang="en-US"/>
          </a:p>
          <a:p>
            <a:pPr lvl="0"/>
            <a:endParaRPr lang="en-US"/>
          </a:p>
          <a:p>
            <a:pPr lvl="0"/>
            <a:endParaRPr lang="en-US"/>
          </a:p>
          <a:p>
            <a:pPr lvl="0"/>
            <a:endParaRPr lang="en-US"/>
          </a:p>
          <a:p>
            <a:pPr lvl="0"/>
            <a:endParaRPr lang="en-US"/>
          </a:p>
        </p:txBody>
      </p:sp>
      <p:sp>
        <p:nvSpPr>
          <p:cNvPr id="7" name="Title 1">
            <a:extLst>
              <a:ext uri="{FF2B5EF4-FFF2-40B4-BE49-F238E27FC236}">
                <a16:creationId xmlns:a16="http://schemas.microsoft.com/office/drawing/2014/main" id="{05C6969B-537E-0843-8007-8C1813B74207}"/>
              </a:ext>
            </a:extLst>
          </p:cNvPr>
          <p:cNvSpPr>
            <a:spLocks noGrp="1"/>
          </p:cNvSpPr>
          <p:nvPr>
            <p:ph type="title" hasCustomPrompt="1"/>
          </p:nvPr>
        </p:nvSpPr>
        <p:spPr>
          <a:xfrm>
            <a:off x="726700" y="3429000"/>
            <a:ext cx="4943168" cy="1915958"/>
          </a:xfrm>
        </p:spPr>
        <p:txBody>
          <a:bodyPr>
            <a:normAutofit/>
          </a:bodyPr>
          <a:lstStyle>
            <a:lvl1pPr>
              <a:defRPr sz="9600" b="1">
                <a:solidFill>
                  <a:schemeClr val="bg1"/>
                </a:solidFill>
              </a:defRPr>
            </a:lvl1pPr>
          </a:lstStyle>
          <a:p>
            <a:r>
              <a:rPr lang="en-US"/>
              <a:t>TITLE</a:t>
            </a:r>
          </a:p>
        </p:txBody>
      </p:sp>
      <p:sp>
        <p:nvSpPr>
          <p:cNvPr id="9" name="Text Placeholder 7">
            <a:extLst>
              <a:ext uri="{FF2B5EF4-FFF2-40B4-BE49-F238E27FC236}">
                <a16:creationId xmlns:a16="http://schemas.microsoft.com/office/drawing/2014/main" id="{322728D4-1E2F-B747-B97D-2F25635A16BD}"/>
              </a:ext>
            </a:extLst>
          </p:cNvPr>
          <p:cNvSpPr>
            <a:spLocks noGrp="1"/>
          </p:cNvSpPr>
          <p:nvPr>
            <p:ph type="body" sz="quarter" idx="10" hasCustomPrompt="1"/>
          </p:nvPr>
        </p:nvSpPr>
        <p:spPr>
          <a:xfrm>
            <a:off x="726700" y="5438339"/>
            <a:ext cx="4943168" cy="1141054"/>
          </a:xfrm>
        </p:spPr>
        <p:txBody>
          <a:bodyPr>
            <a:normAutofit/>
          </a:bodyPr>
          <a:lstStyle>
            <a:lvl1pPr marL="0" indent="0">
              <a:buNone/>
              <a:defRPr sz="4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a:t>
            </a:r>
          </a:p>
        </p:txBody>
      </p:sp>
    </p:spTree>
    <p:extLst>
      <p:ext uri="{BB962C8B-B14F-4D97-AF65-F5344CB8AC3E}">
        <p14:creationId xmlns:p14="http://schemas.microsoft.com/office/powerpoint/2010/main" val="779586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global background">
    <p:bg>
      <p:bgPr>
        <a:blipFill dpi="0" rotWithShape="1">
          <a:blip r:embed="rId2">
            <a:alphaModFix amt="74806"/>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432952-4B64-0D44-8474-89D39B99E48C}"/>
              </a:ext>
            </a:extLst>
          </p:cNvPr>
          <p:cNvSpPr/>
          <p:nvPr userDrawn="1"/>
        </p:nvSpPr>
        <p:spPr>
          <a:xfrm>
            <a:off x="0" y="0"/>
            <a:ext cx="12192000" cy="6858000"/>
          </a:xfrm>
          <a:prstGeom prst="rect">
            <a:avLst/>
          </a:prstGeom>
          <a:solidFill>
            <a:schemeClr val="accent1">
              <a:alpha val="499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82D38B71-0CB8-BD40-9E96-0EA7DB0C4F86}"/>
              </a:ext>
            </a:extLst>
          </p:cNvPr>
          <p:cNvSpPr>
            <a:spLocks noGrp="1"/>
          </p:cNvSpPr>
          <p:nvPr>
            <p:ph type="body" sz="quarter" idx="11" hasCustomPrompt="1"/>
          </p:nvPr>
        </p:nvSpPr>
        <p:spPr>
          <a:xfrm>
            <a:off x="6396568" y="1140543"/>
            <a:ext cx="5795433" cy="5525371"/>
          </a:xfrm>
        </p:spPr>
        <p:txBody>
          <a:bodyPr/>
          <a:lstStyle>
            <a:lvl1pPr marL="458788" indent="-458788">
              <a:buSzPct val="125000"/>
              <a:buFont typeface="System Font Regular"/>
              <a:buChar char="●"/>
              <a:tabLst/>
              <a:defRPr>
                <a:solidFill>
                  <a:schemeClr val="bg1"/>
                </a:solidFill>
              </a:defRPr>
            </a:lvl1pPr>
            <a:lvl2pPr marL="917575" indent="-460375">
              <a:buSzPct val="125000"/>
              <a:buFont typeface="Courier New" panose="02070309020205020404" pitchFamily="49" charset="0"/>
              <a:buChar char="o"/>
              <a:tabLs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text</a:t>
            </a:r>
          </a:p>
          <a:p>
            <a:pPr lvl="1"/>
            <a:r>
              <a:rPr lang="en-US"/>
              <a:t>Insert text</a:t>
            </a:r>
          </a:p>
          <a:p>
            <a:pPr lvl="0"/>
            <a:endParaRPr lang="en-US"/>
          </a:p>
          <a:p>
            <a:pPr lvl="0"/>
            <a:endParaRPr lang="en-US"/>
          </a:p>
          <a:p>
            <a:pPr lvl="0"/>
            <a:endParaRPr lang="en-US"/>
          </a:p>
          <a:p>
            <a:pPr lvl="0"/>
            <a:endParaRPr lang="en-US"/>
          </a:p>
          <a:p>
            <a:pPr lvl="0"/>
            <a:endParaRPr lang="en-US"/>
          </a:p>
        </p:txBody>
      </p:sp>
      <p:sp>
        <p:nvSpPr>
          <p:cNvPr id="7" name="Title 1">
            <a:extLst>
              <a:ext uri="{FF2B5EF4-FFF2-40B4-BE49-F238E27FC236}">
                <a16:creationId xmlns:a16="http://schemas.microsoft.com/office/drawing/2014/main" id="{4335E667-F21C-1F4D-A4D8-A197B9E0BDFC}"/>
              </a:ext>
            </a:extLst>
          </p:cNvPr>
          <p:cNvSpPr>
            <a:spLocks noGrp="1"/>
          </p:cNvSpPr>
          <p:nvPr>
            <p:ph type="title" hasCustomPrompt="1"/>
          </p:nvPr>
        </p:nvSpPr>
        <p:spPr>
          <a:xfrm>
            <a:off x="549787" y="3515520"/>
            <a:ext cx="4943168" cy="1915958"/>
          </a:xfrm>
        </p:spPr>
        <p:txBody>
          <a:bodyPr>
            <a:normAutofit/>
          </a:bodyPr>
          <a:lstStyle>
            <a:lvl1pPr>
              <a:defRPr sz="9600" b="1">
                <a:solidFill>
                  <a:schemeClr val="bg1"/>
                </a:solidFill>
              </a:defRPr>
            </a:lvl1pPr>
          </a:lstStyle>
          <a:p>
            <a:r>
              <a:rPr lang="en-US"/>
              <a:t>TITLE</a:t>
            </a:r>
          </a:p>
        </p:txBody>
      </p:sp>
      <p:sp>
        <p:nvSpPr>
          <p:cNvPr id="9" name="Text Placeholder 7">
            <a:extLst>
              <a:ext uri="{FF2B5EF4-FFF2-40B4-BE49-F238E27FC236}">
                <a16:creationId xmlns:a16="http://schemas.microsoft.com/office/drawing/2014/main" id="{420F6BD6-E2B6-BD44-B3B1-6FF3CCA54BB8}"/>
              </a:ext>
            </a:extLst>
          </p:cNvPr>
          <p:cNvSpPr>
            <a:spLocks noGrp="1"/>
          </p:cNvSpPr>
          <p:nvPr>
            <p:ph type="body" sz="quarter" idx="10" hasCustomPrompt="1"/>
          </p:nvPr>
        </p:nvSpPr>
        <p:spPr>
          <a:xfrm>
            <a:off x="549787" y="5524859"/>
            <a:ext cx="4943168" cy="1141054"/>
          </a:xfrm>
        </p:spPr>
        <p:txBody>
          <a:bodyPr>
            <a:normAutofit/>
          </a:bodyPr>
          <a:lstStyle>
            <a:lvl1pPr marL="0" indent="0">
              <a:buNone/>
              <a:defRPr sz="4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a:t>
            </a:r>
          </a:p>
        </p:txBody>
      </p:sp>
    </p:spTree>
    <p:extLst>
      <p:ext uri="{BB962C8B-B14F-4D97-AF65-F5344CB8AC3E}">
        <p14:creationId xmlns:p14="http://schemas.microsoft.com/office/powerpoint/2010/main" val="1880675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nd LTSS background">
    <p:bg>
      <p:bgPr>
        <a:blipFill dpi="0" rotWithShape="1">
          <a:blip r:embed="rId2">
            <a:alphaModFix amt="74806"/>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432952-4B64-0D44-8474-89D39B99E48C}"/>
              </a:ext>
            </a:extLst>
          </p:cNvPr>
          <p:cNvSpPr/>
          <p:nvPr userDrawn="1"/>
        </p:nvSpPr>
        <p:spPr>
          <a:xfrm>
            <a:off x="0" y="0"/>
            <a:ext cx="12192000" cy="6858000"/>
          </a:xfrm>
          <a:prstGeom prst="rect">
            <a:avLst/>
          </a:prstGeom>
          <a:solidFill>
            <a:schemeClr val="accent1">
              <a:alpha val="499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82D38B71-0CB8-BD40-9E96-0EA7DB0C4F86}"/>
              </a:ext>
            </a:extLst>
          </p:cNvPr>
          <p:cNvSpPr>
            <a:spLocks noGrp="1"/>
          </p:cNvSpPr>
          <p:nvPr>
            <p:ph type="body" sz="quarter" idx="11" hasCustomPrompt="1"/>
          </p:nvPr>
        </p:nvSpPr>
        <p:spPr>
          <a:xfrm>
            <a:off x="6396568" y="1150374"/>
            <a:ext cx="5795433" cy="5515539"/>
          </a:xfrm>
        </p:spPr>
        <p:txBody>
          <a:bodyPr/>
          <a:lstStyle>
            <a:lvl1pPr marL="458788" indent="-458788">
              <a:buSzPct val="125000"/>
              <a:buFont typeface="System Font Regular"/>
              <a:buChar char="●"/>
              <a:tabLst/>
              <a:defRPr>
                <a:solidFill>
                  <a:schemeClr val="bg1"/>
                </a:solidFill>
              </a:defRPr>
            </a:lvl1pPr>
            <a:lvl2pPr marL="917575" indent="-460375">
              <a:buSzPct val="125000"/>
              <a:buFont typeface="Courier New" panose="02070309020205020404" pitchFamily="49" charset="0"/>
              <a:buChar char="o"/>
              <a:tabLs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text</a:t>
            </a:r>
          </a:p>
          <a:p>
            <a:pPr lvl="1"/>
            <a:r>
              <a:rPr lang="en-US"/>
              <a:t>Insert text</a:t>
            </a:r>
          </a:p>
          <a:p>
            <a:pPr lvl="0"/>
            <a:endParaRPr lang="en-US"/>
          </a:p>
          <a:p>
            <a:pPr lvl="0"/>
            <a:endParaRPr lang="en-US"/>
          </a:p>
          <a:p>
            <a:pPr lvl="0"/>
            <a:endParaRPr lang="en-US"/>
          </a:p>
          <a:p>
            <a:pPr lvl="0"/>
            <a:endParaRPr lang="en-US"/>
          </a:p>
          <a:p>
            <a:pPr lvl="0"/>
            <a:endParaRPr lang="en-US"/>
          </a:p>
        </p:txBody>
      </p:sp>
      <p:sp>
        <p:nvSpPr>
          <p:cNvPr id="7" name="Title 1">
            <a:extLst>
              <a:ext uri="{FF2B5EF4-FFF2-40B4-BE49-F238E27FC236}">
                <a16:creationId xmlns:a16="http://schemas.microsoft.com/office/drawing/2014/main" id="{BF6A20E6-BE89-1E41-8F5D-D913F16FE951}"/>
              </a:ext>
            </a:extLst>
          </p:cNvPr>
          <p:cNvSpPr>
            <a:spLocks noGrp="1"/>
          </p:cNvSpPr>
          <p:nvPr>
            <p:ph type="title" hasCustomPrompt="1"/>
          </p:nvPr>
        </p:nvSpPr>
        <p:spPr>
          <a:xfrm>
            <a:off x="838200" y="3531120"/>
            <a:ext cx="4943168" cy="1915958"/>
          </a:xfrm>
        </p:spPr>
        <p:txBody>
          <a:bodyPr>
            <a:normAutofit/>
          </a:bodyPr>
          <a:lstStyle>
            <a:lvl1pPr>
              <a:defRPr sz="9600" b="1">
                <a:solidFill>
                  <a:schemeClr val="bg1"/>
                </a:solidFill>
              </a:defRPr>
            </a:lvl1pPr>
          </a:lstStyle>
          <a:p>
            <a:r>
              <a:rPr lang="en-US"/>
              <a:t>TITLE</a:t>
            </a:r>
          </a:p>
        </p:txBody>
      </p:sp>
      <p:sp>
        <p:nvSpPr>
          <p:cNvPr id="9" name="Text Placeholder 7">
            <a:extLst>
              <a:ext uri="{FF2B5EF4-FFF2-40B4-BE49-F238E27FC236}">
                <a16:creationId xmlns:a16="http://schemas.microsoft.com/office/drawing/2014/main" id="{3CB39A59-B4A2-E648-B5CD-87785FA3F569}"/>
              </a:ext>
            </a:extLst>
          </p:cNvPr>
          <p:cNvSpPr>
            <a:spLocks noGrp="1"/>
          </p:cNvSpPr>
          <p:nvPr>
            <p:ph type="body" sz="quarter" idx="10" hasCustomPrompt="1"/>
          </p:nvPr>
        </p:nvSpPr>
        <p:spPr>
          <a:xfrm>
            <a:off x="838200" y="5540459"/>
            <a:ext cx="4943168" cy="1141054"/>
          </a:xfrm>
        </p:spPr>
        <p:txBody>
          <a:bodyPr>
            <a:normAutofit/>
          </a:bodyPr>
          <a:lstStyle>
            <a:lvl1pPr marL="0" indent="0">
              <a:buNone/>
              <a:defRPr sz="4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a:t>
            </a:r>
          </a:p>
        </p:txBody>
      </p:sp>
    </p:spTree>
    <p:extLst>
      <p:ext uri="{BB962C8B-B14F-4D97-AF65-F5344CB8AC3E}">
        <p14:creationId xmlns:p14="http://schemas.microsoft.com/office/powerpoint/2010/main" val="3650967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and business background">
    <p:bg>
      <p:bgPr>
        <a:blipFill dpi="0" rotWithShape="1">
          <a:blip r:embed="rId2">
            <a:alphaModFix amt="74806"/>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432952-4B64-0D44-8474-89D39B99E48C}"/>
              </a:ext>
            </a:extLst>
          </p:cNvPr>
          <p:cNvSpPr/>
          <p:nvPr userDrawn="1"/>
        </p:nvSpPr>
        <p:spPr>
          <a:xfrm>
            <a:off x="0" y="0"/>
            <a:ext cx="12192000" cy="6858000"/>
          </a:xfrm>
          <a:prstGeom prst="rect">
            <a:avLst/>
          </a:prstGeom>
          <a:solidFill>
            <a:schemeClr val="accent1">
              <a:alpha val="499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82D38B71-0CB8-BD40-9E96-0EA7DB0C4F86}"/>
              </a:ext>
            </a:extLst>
          </p:cNvPr>
          <p:cNvSpPr>
            <a:spLocks noGrp="1"/>
          </p:cNvSpPr>
          <p:nvPr>
            <p:ph type="body" sz="quarter" idx="11" hasCustomPrompt="1"/>
          </p:nvPr>
        </p:nvSpPr>
        <p:spPr>
          <a:xfrm>
            <a:off x="6396568" y="1150374"/>
            <a:ext cx="5795433" cy="5515539"/>
          </a:xfrm>
        </p:spPr>
        <p:txBody>
          <a:bodyPr/>
          <a:lstStyle>
            <a:lvl1pPr marL="458788" indent="-458788">
              <a:buSzPct val="125000"/>
              <a:buFont typeface="System Font Regular"/>
              <a:buChar char="●"/>
              <a:tabLst/>
              <a:defRPr>
                <a:solidFill>
                  <a:schemeClr val="bg1"/>
                </a:solidFill>
              </a:defRPr>
            </a:lvl1pPr>
            <a:lvl2pPr marL="917575" indent="-460375">
              <a:buSzPct val="125000"/>
              <a:buFont typeface="Courier New" panose="02070309020205020404" pitchFamily="49" charset="0"/>
              <a:buChar char="o"/>
              <a:tabLs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text</a:t>
            </a:r>
          </a:p>
          <a:p>
            <a:pPr lvl="1"/>
            <a:r>
              <a:rPr lang="en-US"/>
              <a:t>Insert text</a:t>
            </a:r>
          </a:p>
          <a:p>
            <a:pPr lvl="0"/>
            <a:endParaRPr lang="en-US"/>
          </a:p>
          <a:p>
            <a:pPr lvl="0"/>
            <a:endParaRPr lang="en-US"/>
          </a:p>
          <a:p>
            <a:pPr lvl="0"/>
            <a:endParaRPr lang="en-US"/>
          </a:p>
          <a:p>
            <a:pPr lvl="0"/>
            <a:endParaRPr lang="en-US"/>
          </a:p>
          <a:p>
            <a:pPr lvl="0"/>
            <a:endParaRPr lang="en-US"/>
          </a:p>
        </p:txBody>
      </p:sp>
      <p:sp>
        <p:nvSpPr>
          <p:cNvPr id="7" name="Title 1">
            <a:extLst>
              <a:ext uri="{FF2B5EF4-FFF2-40B4-BE49-F238E27FC236}">
                <a16:creationId xmlns:a16="http://schemas.microsoft.com/office/drawing/2014/main" id="{BF6A20E6-BE89-1E41-8F5D-D913F16FE951}"/>
              </a:ext>
            </a:extLst>
          </p:cNvPr>
          <p:cNvSpPr>
            <a:spLocks noGrp="1"/>
          </p:cNvSpPr>
          <p:nvPr>
            <p:ph type="title" hasCustomPrompt="1"/>
          </p:nvPr>
        </p:nvSpPr>
        <p:spPr>
          <a:xfrm>
            <a:off x="838200" y="3531120"/>
            <a:ext cx="4943168" cy="1915958"/>
          </a:xfrm>
        </p:spPr>
        <p:txBody>
          <a:bodyPr>
            <a:normAutofit/>
          </a:bodyPr>
          <a:lstStyle>
            <a:lvl1pPr>
              <a:defRPr sz="9600" b="1">
                <a:solidFill>
                  <a:schemeClr val="bg1"/>
                </a:solidFill>
              </a:defRPr>
            </a:lvl1pPr>
          </a:lstStyle>
          <a:p>
            <a:r>
              <a:rPr lang="en-US"/>
              <a:t>TITLE</a:t>
            </a:r>
          </a:p>
        </p:txBody>
      </p:sp>
      <p:sp>
        <p:nvSpPr>
          <p:cNvPr id="9" name="Text Placeholder 7">
            <a:extLst>
              <a:ext uri="{FF2B5EF4-FFF2-40B4-BE49-F238E27FC236}">
                <a16:creationId xmlns:a16="http://schemas.microsoft.com/office/drawing/2014/main" id="{3CB39A59-B4A2-E648-B5CD-87785FA3F569}"/>
              </a:ext>
            </a:extLst>
          </p:cNvPr>
          <p:cNvSpPr>
            <a:spLocks noGrp="1"/>
          </p:cNvSpPr>
          <p:nvPr>
            <p:ph type="body" sz="quarter" idx="10" hasCustomPrompt="1"/>
          </p:nvPr>
        </p:nvSpPr>
        <p:spPr>
          <a:xfrm>
            <a:off x="838200" y="5540459"/>
            <a:ext cx="4943168" cy="1141054"/>
          </a:xfrm>
        </p:spPr>
        <p:txBody>
          <a:bodyPr>
            <a:normAutofit/>
          </a:bodyPr>
          <a:lstStyle>
            <a:lvl1pPr marL="0" indent="0">
              <a:buNone/>
              <a:defRPr sz="4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a:t>
            </a:r>
          </a:p>
        </p:txBody>
      </p:sp>
    </p:spTree>
    <p:extLst>
      <p:ext uri="{BB962C8B-B14F-4D97-AF65-F5344CB8AC3E}">
        <p14:creationId xmlns:p14="http://schemas.microsoft.com/office/powerpoint/2010/main" val="3535037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ext, and family background">
    <p:bg>
      <p:bgPr>
        <a:blipFill dpi="0" rotWithShape="1">
          <a:blip r:embed="rId2">
            <a:alphaModFix amt="74806"/>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432952-4B64-0D44-8474-89D39B99E48C}"/>
              </a:ext>
            </a:extLst>
          </p:cNvPr>
          <p:cNvSpPr/>
          <p:nvPr userDrawn="1"/>
        </p:nvSpPr>
        <p:spPr>
          <a:xfrm>
            <a:off x="0" y="0"/>
            <a:ext cx="12192000" cy="6858000"/>
          </a:xfrm>
          <a:prstGeom prst="rect">
            <a:avLst/>
          </a:prstGeom>
          <a:solidFill>
            <a:schemeClr val="accent1">
              <a:alpha val="499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82D38B71-0CB8-BD40-9E96-0EA7DB0C4F86}"/>
              </a:ext>
            </a:extLst>
          </p:cNvPr>
          <p:cNvSpPr>
            <a:spLocks noGrp="1"/>
          </p:cNvSpPr>
          <p:nvPr>
            <p:ph type="body" sz="quarter" idx="11" hasCustomPrompt="1"/>
          </p:nvPr>
        </p:nvSpPr>
        <p:spPr>
          <a:xfrm>
            <a:off x="6396568" y="1150374"/>
            <a:ext cx="5795433" cy="5515539"/>
          </a:xfrm>
        </p:spPr>
        <p:txBody>
          <a:bodyPr/>
          <a:lstStyle>
            <a:lvl1pPr marL="458788" indent="-458788">
              <a:buSzPct val="125000"/>
              <a:buFont typeface="System Font Regular"/>
              <a:buChar char="●"/>
              <a:tabLst/>
              <a:defRPr>
                <a:solidFill>
                  <a:schemeClr val="bg1"/>
                </a:solidFill>
              </a:defRPr>
            </a:lvl1pPr>
            <a:lvl2pPr marL="917575" indent="-460375">
              <a:buSzPct val="125000"/>
              <a:buFont typeface="Courier New" panose="02070309020205020404" pitchFamily="49" charset="0"/>
              <a:buChar char="o"/>
              <a:tabLs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text</a:t>
            </a:r>
          </a:p>
          <a:p>
            <a:pPr lvl="1"/>
            <a:r>
              <a:rPr lang="en-US"/>
              <a:t>Insert text</a:t>
            </a:r>
          </a:p>
          <a:p>
            <a:pPr lvl="0"/>
            <a:endParaRPr lang="en-US"/>
          </a:p>
          <a:p>
            <a:pPr lvl="0"/>
            <a:endParaRPr lang="en-US"/>
          </a:p>
          <a:p>
            <a:pPr lvl="0"/>
            <a:endParaRPr lang="en-US"/>
          </a:p>
          <a:p>
            <a:pPr lvl="0"/>
            <a:endParaRPr lang="en-US"/>
          </a:p>
          <a:p>
            <a:pPr lvl="0"/>
            <a:endParaRPr lang="en-US"/>
          </a:p>
        </p:txBody>
      </p:sp>
      <p:sp>
        <p:nvSpPr>
          <p:cNvPr id="7" name="Title 1">
            <a:extLst>
              <a:ext uri="{FF2B5EF4-FFF2-40B4-BE49-F238E27FC236}">
                <a16:creationId xmlns:a16="http://schemas.microsoft.com/office/drawing/2014/main" id="{BF6A20E6-BE89-1E41-8F5D-D913F16FE951}"/>
              </a:ext>
            </a:extLst>
          </p:cNvPr>
          <p:cNvSpPr>
            <a:spLocks noGrp="1"/>
          </p:cNvSpPr>
          <p:nvPr>
            <p:ph type="title" hasCustomPrompt="1"/>
          </p:nvPr>
        </p:nvSpPr>
        <p:spPr>
          <a:xfrm>
            <a:off x="838200" y="3531120"/>
            <a:ext cx="4943168" cy="1915958"/>
          </a:xfrm>
        </p:spPr>
        <p:txBody>
          <a:bodyPr>
            <a:normAutofit/>
          </a:bodyPr>
          <a:lstStyle>
            <a:lvl1pPr>
              <a:defRPr sz="9600" b="1">
                <a:solidFill>
                  <a:schemeClr val="bg1"/>
                </a:solidFill>
              </a:defRPr>
            </a:lvl1pPr>
          </a:lstStyle>
          <a:p>
            <a:r>
              <a:rPr lang="en-US"/>
              <a:t>TITLE</a:t>
            </a:r>
          </a:p>
        </p:txBody>
      </p:sp>
      <p:sp>
        <p:nvSpPr>
          <p:cNvPr id="9" name="Text Placeholder 7">
            <a:extLst>
              <a:ext uri="{FF2B5EF4-FFF2-40B4-BE49-F238E27FC236}">
                <a16:creationId xmlns:a16="http://schemas.microsoft.com/office/drawing/2014/main" id="{3CB39A59-B4A2-E648-B5CD-87785FA3F569}"/>
              </a:ext>
            </a:extLst>
          </p:cNvPr>
          <p:cNvSpPr>
            <a:spLocks noGrp="1"/>
          </p:cNvSpPr>
          <p:nvPr>
            <p:ph type="body" sz="quarter" idx="10" hasCustomPrompt="1"/>
          </p:nvPr>
        </p:nvSpPr>
        <p:spPr>
          <a:xfrm>
            <a:off x="838200" y="5540459"/>
            <a:ext cx="4943168" cy="1141054"/>
          </a:xfrm>
        </p:spPr>
        <p:txBody>
          <a:bodyPr>
            <a:normAutofit/>
          </a:bodyPr>
          <a:lstStyle>
            <a:lvl1pPr marL="0" indent="0">
              <a:buNone/>
              <a:defRPr sz="4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a:t>
            </a:r>
          </a:p>
        </p:txBody>
      </p:sp>
    </p:spTree>
    <p:extLst>
      <p:ext uri="{BB962C8B-B14F-4D97-AF65-F5344CB8AC3E}">
        <p14:creationId xmlns:p14="http://schemas.microsoft.com/office/powerpoint/2010/main" val="3612926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ext, and data background">
    <p:bg>
      <p:bgPr>
        <a:blipFill dpi="0" rotWithShape="1">
          <a:blip r:embed="rId2">
            <a:alphaModFix amt="74806"/>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432952-4B64-0D44-8474-89D39B99E48C}"/>
              </a:ext>
            </a:extLst>
          </p:cNvPr>
          <p:cNvSpPr/>
          <p:nvPr userDrawn="1"/>
        </p:nvSpPr>
        <p:spPr>
          <a:xfrm>
            <a:off x="0" y="0"/>
            <a:ext cx="12192000" cy="6858000"/>
          </a:xfrm>
          <a:prstGeom prst="rect">
            <a:avLst/>
          </a:prstGeom>
          <a:solidFill>
            <a:schemeClr val="accent1">
              <a:alpha val="499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82D38B71-0CB8-BD40-9E96-0EA7DB0C4F86}"/>
              </a:ext>
            </a:extLst>
          </p:cNvPr>
          <p:cNvSpPr>
            <a:spLocks noGrp="1"/>
          </p:cNvSpPr>
          <p:nvPr>
            <p:ph type="body" sz="quarter" idx="11" hasCustomPrompt="1"/>
          </p:nvPr>
        </p:nvSpPr>
        <p:spPr>
          <a:xfrm>
            <a:off x="6396568" y="1150374"/>
            <a:ext cx="5795433" cy="5515539"/>
          </a:xfrm>
        </p:spPr>
        <p:txBody>
          <a:bodyPr/>
          <a:lstStyle>
            <a:lvl1pPr marL="458788" indent="-458788">
              <a:buSzPct val="125000"/>
              <a:buFont typeface="System Font Regular"/>
              <a:buChar char="●"/>
              <a:tabLst/>
              <a:defRPr>
                <a:solidFill>
                  <a:schemeClr val="bg1"/>
                </a:solidFill>
              </a:defRPr>
            </a:lvl1pPr>
            <a:lvl2pPr marL="917575" indent="-460375">
              <a:buSzPct val="125000"/>
              <a:buFont typeface="Courier New" panose="02070309020205020404" pitchFamily="49" charset="0"/>
              <a:buChar char="o"/>
              <a:tabLs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text</a:t>
            </a:r>
          </a:p>
          <a:p>
            <a:pPr lvl="1"/>
            <a:r>
              <a:rPr lang="en-US"/>
              <a:t>Insert text</a:t>
            </a:r>
          </a:p>
          <a:p>
            <a:pPr lvl="0"/>
            <a:endParaRPr lang="en-US"/>
          </a:p>
          <a:p>
            <a:pPr lvl="0"/>
            <a:endParaRPr lang="en-US"/>
          </a:p>
          <a:p>
            <a:pPr lvl="0"/>
            <a:endParaRPr lang="en-US"/>
          </a:p>
          <a:p>
            <a:pPr lvl="0"/>
            <a:endParaRPr lang="en-US"/>
          </a:p>
          <a:p>
            <a:pPr lvl="0"/>
            <a:endParaRPr lang="en-US"/>
          </a:p>
        </p:txBody>
      </p:sp>
      <p:sp>
        <p:nvSpPr>
          <p:cNvPr id="7" name="Title 1">
            <a:extLst>
              <a:ext uri="{FF2B5EF4-FFF2-40B4-BE49-F238E27FC236}">
                <a16:creationId xmlns:a16="http://schemas.microsoft.com/office/drawing/2014/main" id="{BF6A20E6-BE89-1E41-8F5D-D913F16FE951}"/>
              </a:ext>
            </a:extLst>
          </p:cNvPr>
          <p:cNvSpPr>
            <a:spLocks noGrp="1"/>
          </p:cNvSpPr>
          <p:nvPr>
            <p:ph type="title" hasCustomPrompt="1"/>
          </p:nvPr>
        </p:nvSpPr>
        <p:spPr>
          <a:xfrm>
            <a:off x="838200" y="3531120"/>
            <a:ext cx="4943168" cy="1915958"/>
          </a:xfrm>
        </p:spPr>
        <p:txBody>
          <a:bodyPr>
            <a:normAutofit/>
          </a:bodyPr>
          <a:lstStyle>
            <a:lvl1pPr>
              <a:defRPr sz="9600" b="1">
                <a:solidFill>
                  <a:schemeClr val="bg1"/>
                </a:solidFill>
              </a:defRPr>
            </a:lvl1pPr>
          </a:lstStyle>
          <a:p>
            <a:r>
              <a:rPr lang="en-US"/>
              <a:t>TITLE</a:t>
            </a:r>
          </a:p>
        </p:txBody>
      </p:sp>
      <p:sp>
        <p:nvSpPr>
          <p:cNvPr id="9" name="Text Placeholder 7">
            <a:extLst>
              <a:ext uri="{FF2B5EF4-FFF2-40B4-BE49-F238E27FC236}">
                <a16:creationId xmlns:a16="http://schemas.microsoft.com/office/drawing/2014/main" id="{3CB39A59-B4A2-E648-B5CD-87785FA3F569}"/>
              </a:ext>
            </a:extLst>
          </p:cNvPr>
          <p:cNvSpPr>
            <a:spLocks noGrp="1"/>
          </p:cNvSpPr>
          <p:nvPr>
            <p:ph type="body" sz="quarter" idx="10" hasCustomPrompt="1"/>
          </p:nvPr>
        </p:nvSpPr>
        <p:spPr>
          <a:xfrm>
            <a:off x="838200" y="5540459"/>
            <a:ext cx="4943168" cy="1141054"/>
          </a:xfrm>
        </p:spPr>
        <p:txBody>
          <a:bodyPr>
            <a:normAutofit/>
          </a:bodyPr>
          <a:lstStyle>
            <a:lvl1pPr marL="0" indent="0">
              <a:buNone/>
              <a:defRPr sz="4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SUBHEAD</a:t>
            </a:r>
          </a:p>
        </p:txBody>
      </p:sp>
    </p:spTree>
    <p:extLst>
      <p:ext uri="{BB962C8B-B14F-4D97-AF65-F5344CB8AC3E}">
        <p14:creationId xmlns:p14="http://schemas.microsoft.com/office/powerpoint/2010/main" val="2471333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093FDB38-9BA0-B040-8013-3725B709817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27494" y="6607166"/>
            <a:ext cx="12646988" cy="274795"/>
          </a:xfrm>
          <a:prstGeom prst="rect">
            <a:avLst/>
          </a:prstGeom>
        </p:spPr>
      </p:pic>
      <p:sp>
        <p:nvSpPr>
          <p:cNvPr id="2" name="Title 1"/>
          <p:cNvSpPr>
            <a:spLocks noGrp="1"/>
          </p:cNvSpPr>
          <p:nvPr>
            <p:ph type="title"/>
          </p:nvPr>
        </p:nvSpPr>
        <p:spPr/>
        <p:txBody>
          <a:bodyPr/>
          <a:lstStyle>
            <a:lvl1pPr>
              <a:defRPr b="1">
                <a:solidFill>
                  <a:srgbClr val="1A3765"/>
                </a:solidFill>
              </a:defRPr>
            </a:lvl1pPr>
          </a:lstStyle>
          <a:p>
            <a:r>
              <a:rPr lang="en-US"/>
              <a:t>Click to edit Master title style</a:t>
            </a:r>
          </a:p>
        </p:txBody>
      </p:sp>
      <p:sp>
        <p:nvSpPr>
          <p:cNvPr id="3" name="Content Placeholder 2"/>
          <p:cNvSpPr>
            <a:spLocks noGrp="1"/>
          </p:cNvSpPr>
          <p:nvPr>
            <p:ph idx="1"/>
          </p:nvPr>
        </p:nvSpPr>
        <p:spPr>
          <a:xfrm>
            <a:off x="1468283" y="1825625"/>
            <a:ext cx="9885516" cy="4351338"/>
          </a:xfrm>
        </p:spPr>
        <p:txBody>
          <a:bodyPr/>
          <a:lstStyle>
            <a:lvl1pPr marL="458788" indent="-458788">
              <a:lnSpc>
                <a:spcPct val="100000"/>
              </a:lnSpc>
              <a:spcBef>
                <a:spcPts val="0"/>
              </a:spcBef>
              <a:spcAft>
                <a:spcPts val="600"/>
              </a:spcAft>
              <a:buClr>
                <a:srgbClr val="4E8ABE"/>
              </a:buClr>
              <a:buSzPct val="125000"/>
              <a:buFont typeface="System Font Regular"/>
              <a:buChar char="●"/>
              <a:tabLst/>
              <a:defRPr/>
            </a:lvl1pPr>
            <a:lvl2pPr marL="917575" indent="-460375">
              <a:lnSpc>
                <a:spcPct val="100000"/>
              </a:lnSpc>
              <a:spcBef>
                <a:spcPts val="0"/>
              </a:spcBef>
              <a:spcAft>
                <a:spcPts val="600"/>
              </a:spcAft>
              <a:buClr>
                <a:srgbClr val="4E8ABE"/>
              </a:buClr>
              <a:buSzPct val="125000"/>
              <a:buFont typeface="Courier New" panose="02070309020205020404" pitchFamily="49" charset="0"/>
              <a:buChar char="o"/>
              <a:tabLst/>
              <a:defRPr/>
            </a:lvl2pPr>
            <a:lvl3pPr>
              <a:lnSpc>
                <a:spcPct val="100000"/>
              </a:lnSpc>
              <a:spcBef>
                <a:spcPts val="0"/>
              </a:spcBef>
              <a:spcAft>
                <a:spcPts val="600"/>
              </a:spcAft>
              <a:buClr>
                <a:srgbClr val="4E8ABE"/>
              </a:buClr>
              <a:buSzPct val="125000"/>
              <a:defRPr/>
            </a:lvl3pPr>
            <a:lvl4pPr>
              <a:lnSpc>
                <a:spcPct val="100000"/>
              </a:lnSpc>
              <a:spcBef>
                <a:spcPts val="0"/>
              </a:spcBef>
              <a:spcAft>
                <a:spcPts val="600"/>
              </a:spcAft>
              <a:buClr>
                <a:srgbClr val="4E8ABE"/>
              </a:buClr>
              <a:buSzPct val="125000"/>
              <a:defRPr/>
            </a:lvl4pPr>
            <a:lvl5pPr>
              <a:lnSpc>
                <a:spcPct val="100000"/>
              </a:lnSpc>
              <a:spcBef>
                <a:spcPts val="0"/>
              </a:spcBef>
              <a:spcAft>
                <a:spcPts val="600"/>
              </a:spcAft>
              <a:buClr>
                <a:srgbClr val="4E8ABE"/>
              </a:buCl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BB386B-884A-DE47-B077-F9A10D2CFD6A}"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4EE8B-86AA-0245-87C3-23F9E76DDB7B}" type="slidenum">
              <a:rPr lang="en-US" smtClean="0"/>
              <a:t>‹#›</a:t>
            </a:fld>
            <a:endParaRPr lang="en-US"/>
          </a:p>
        </p:txBody>
      </p:sp>
      <p:sp>
        <p:nvSpPr>
          <p:cNvPr id="8" name="Rectangle 7">
            <a:extLst>
              <a:ext uri="{FF2B5EF4-FFF2-40B4-BE49-F238E27FC236}">
                <a16:creationId xmlns:a16="http://schemas.microsoft.com/office/drawing/2014/main" id="{EEAD57DD-CD5A-DE49-BAA9-C96A760635A0}"/>
              </a:ext>
            </a:extLst>
          </p:cNvPr>
          <p:cNvSpPr/>
          <p:nvPr userDrawn="1"/>
        </p:nvSpPr>
        <p:spPr>
          <a:xfrm>
            <a:off x="514349" y="138272"/>
            <a:ext cx="323852" cy="177927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41514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b="1">
                <a:solidFill>
                  <a:srgbClr val="1A3765"/>
                </a:solidFill>
              </a:defRPr>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b="1">
                <a:solidFill>
                  <a:srgbClr val="7B7B7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BB386B-884A-DE47-B077-F9A10D2CFD6A}"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4EE8B-86AA-0245-87C3-23F9E76DDB7B}" type="slidenum">
              <a:rPr lang="en-US" smtClean="0"/>
              <a:t>‹#›</a:t>
            </a:fld>
            <a:endParaRPr lang="en-US"/>
          </a:p>
        </p:txBody>
      </p:sp>
      <p:sp>
        <p:nvSpPr>
          <p:cNvPr id="7" name="Rectangle 6">
            <a:extLst>
              <a:ext uri="{FF2B5EF4-FFF2-40B4-BE49-F238E27FC236}">
                <a16:creationId xmlns:a16="http://schemas.microsoft.com/office/drawing/2014/main" id="{EFF0B9F2-D3B9-4F41-AC6E-D5198526B350}"/>
              </a:ext>
            </a:extLst>
          </p:cNvPr>
          <p:cNvSpPr/>
          <p:nvPr userDrawn="1"/>
        </p:nvSpPr>
        <p:spPr>
          <a:xfrm>
            <a:off x="520698" y="1356836"/>
            <a:ext cx="323852" cy="3991912"/>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46833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with photo">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5487013" cy="2852737"/>
          </a:xfrm>
        </p:spPr>
        <p:txBody>
          <a:bodyPr anchor="b"/>
          <a:lstStyle>
            <a:lvl1pPr>
              <a:defRPr sz="6000" b="1">
                <a:solidFill>
                  <a:srgbClr val="1A3765"/>
                </a:solidFill>
              </a:defRPr>
            </a:lvl1pPr>
          </a:lstStyle>
          <a:p>
            <a:r>
              <a:rPr lang="en-US"/>
              <a:t>Click to edit Master title style</a:t>
            </a:r>
          </a:p>
        </p:txBody>
      </p:sp>
      <p:sp>
        <p:nvSpPr>
          <p:cNvPr id="3" name="Text Placeholder 2"/>
          <p:cNvSpPr>
            <a:spLocks noGrp="1"/>
          </p:cNvSpPr>
          <p:nvPr>
            <p:ph type="body" idx="1"/>
          </p:nvPr>
        </p:nvSpPr>
        <p:spPr>
          <a:xfrm>
            <a:off x="831851" y="4589465"/>
            <a:ext cx="4988847" cy="1500187"/>
          </a:xfrm>
        </p:spPr>
        <p:txBody>
          <a:bodyPr/>
          <a:lstStyle>
            <a:lvl1pPr marL="0" indent="0">
              <a:buNone/>
              <a:defRPr sz="2400" b="1">
                <a:solidFill>
                  <a:srgbClr val="7B7B7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EFF0B9F2-D3B9-4F41-AC6E-D5198526B350}"/>
              </a:ext>
            </a:extLst>
          </p:cNvPr>
          <p:cNvSpPr/>
          <p:nvPr userDrawn="1"/>
        </p:nvSpPr>
        <p:spPr>
          <a:xfrm>
            <a:off x="520698" y="1356836"/>
            <a:ext cx="323852" cy="3991912"/>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Picture Placeholder 4">
            <a:extLst>
              <a:ext uri="{FF2B5EF4-FFF2-40B4-BE49-F238E27FC236}">
                <a16:creationId xmlns:a16="http://schemas.microsoft.com/office/drawing/2014/main" id="{3554A5D1-9E98-6A49-B8BD-0657347AAAE6}"/>
              </a:ext>
            </a:extLst>
          </p:cNvPr>
          <p:cNvSpPr>
            <a:spLocks noGrp="1"/>
          </p:cNvSpPr>
          <p:nvPr>
            <p:ph type="pic" sz="quarter" idx="10"/>
          </p:nvPr>
        </p:nvSpPr>
        <p:spPr>
          <a:xfrm>
            <a:off x="6318863" y="768349"/>
            <a:ext cx="5873136" cy="5510036"/>
          </a:xfrm>
          <a:custGeom>
            <a:avLst/>
            <a:gdLst>
              <a:gd name="connsiteX0" fmla="*/ 0 w 5873136"/>
              <a:gd name="connsiteY0" fmla="*/ 0 h 5510036"/>
              <a:gd name="connsiteX1" fmla="*/ 5873136 w 5873136"/>
              <a:gd name="connsiteY1" fmla="*/ 0 h 5510036"/>
              <a:gd name="connsiteX2" fmla="*/ 5873136 w 5873136"/>
              <a:gd name="connsiteY2" fmla="*/ 5510036 h 5510036"/>
              <a:gd name="connsiteX3" fmla="*/ 0 w 5873136"/>
              <a:gd name="connsiteY3" fmla="*/ 5510036 h 5510036"/>
              <a:gd name="connsiteX4" fmla="*/ 0 w 5873136"/>
              <a:gd name="connsiteY4" fmla="*/ 0 h 5510036"/>
              <a:gd name="connsiteX0" fmla="*/ 2316480 w 5873136"/>
              <a:gd name="connsiteY0" fmla="*/ 10160 h 5510036"/>
              <a:gd name="connsiteX1" fmla="*/ 5873136 w 5873136"/>
              <a:gd name="connsiteY1" fmla="*/ 0 h 5510036"/>
              <a:gd name="connsiteX2" fmla="*/ 5873136 w 5873136"/>
              <a:gd name="connsiteY2" fmla="*/ 5510036 h 5510036"/>
              <a:gd name="connsiteX3" fmla="*/ 0 w 5873136"/>
              <a:gd name="connsiteY3" fmla="*/ 5510036 h 5510036"/>
              <a:gd name="connsiteX4" fmla="*/ 2316480 w 5873136"/>
              <a:gd name="connsiteY4" fmla="*/ 10160 h 5510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3136" h="5510036">
                <a:moveTo>
                  <a:pt x="2316480" y="10160"/>
                </a:moveTo>
                <a:lnTo>
                  <a:pt x="5873136" y="0"/>
                </a:lnTo>
                <a:lnTo>
                  <a:pt x="5873136" y="5510036"/>
                </a:lnTo>
                <a:lnTo>
                  <a:pt x="0" y="5510036"/>
                </a:lnTo>
                <a:lnTo>
                  <a:pt x="2316480" y="10160"/>
                </a:lnTo>
                <a:close/>
              </a:path>
            </a:pathLst>
          </a:custGeom>
        </p:spPr>
        <p:txBody>
          <a:bodyPr/>
          <a:lstStyle/>
          <a:p>
            <a:r>
              <a:rPr lang="en-US"/>
              <a:t>Click icon to add picture</a:t>
            </a:r>
          </a:p>
        </p:txBody>
      </p:sp>
    </p:spTree>
    <p:extLst>
      <p:ext uri="{BB962C8B-B14F-4D97-AF65-F5344CB8AC3E}">
        <p14:creationId xmlns:p14="http://schemas.microsoft.com/office/powerpoint/2010/main" val="4216895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A3765"/>
                </a:solidFill>
              </a:defRPr>
            </a:lvl1pPr>
          </a:lstStyle>
          <a:p>
            <a:r>
              <a:rPr lang="en-US"/>
              <a:t>Click to edit Master title style</a:t>
            </a:r>
          </a:p>
        </p:txBody>
      </p:sp>
      <p:sp>
        <p:nvSpPr>
          <p:cNvPr id="3" name="Content Placeholder 2"/>
          <p:cNvSpPr>
            <a:spLocks noGrp="1"/>
          </p:cNvSpPr>
          <p:nvPr>
            <p:ph sz="half" idx="1"/>
          </p:nvPr>
        </p:nvSpPr>
        <p:spPr>
          <a:xfrm>
            <a:off x="1546125" y="1825625"/>
            <a:ext cx="4864508" cy="4351338"/>
          </a:xfrm>
        </p:spPr>
        <p:txBody>
          <a:bodyPr/>
          <a:lstStyle>
            <a:lvl1pPr marL="458788" indent="-458788">
              <a:buClr>
                <a:srgbClr val="4E8ABE"/>
              </a:buClr>
              <a:buSzPct val="125000"/>
              <a:buFont typeface="System Font Regular"/>
              <a:buChar char="●"/>
              <a:tabLst/>
              <a:defRPr/>
            </a:lvl1pPr>
            <a:lvl2pPr marL="917575" indent="-460375">
              <a:buClr>
                <a:srgbClr val="4E8ABE"/>
              </a:buClr>
              <a:buSzPct val="125000"/>
              <a:buFont typeface="Courier New" panose="02070309020205020404" pitchFamily="49" charset="0"/>
              <a:buChar char="o"/>
              <a:tabLst/>
              <a:defRPr/>
            </a:lvl2pPr>
            <a:lvl3pPr marL="1143000" indent="-228600">
              <a:buClr>
                <a:srgbClr val="4E8ABE"/>
              </a:buClr>
              <a:buSzPct val="125000"/>
              <a:buFont typeface="Arial" panose="020B0604020202020204" pitchFamily="34" charset="0"/>
              <a:buChar char="•"/>
              <a:defRPr/>
            </a:lvl3pPr>
            <a:lvl4pPr>
              <a:buClr>
                <a:srgbClr val="4E8ABE"/>
              </a:buClr>
              <a:buSzPct val="125000"/>
              <a:defRPr/>
            </a:lvl4pPr>
            <a:lvl5pPr>
              <a:buClr>
                <a:srgbClr val="4E8ABE"/>
              </a:buCl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1" y="1825625"/>
            <a:ext cx="4864508" cy="4351338"/>
          </a:xfrm>
        </p:spPr>
        <p:txBody>
          <a:bodyPr/>
          <a:lstStyle>
            <a:lvl1pPr marL="458788" indent="-458788">
              <a:buClr>
                <a:srgbClr val="4E8ABE"/>
              </a:buClr>
              <a:buSzPct val="125000"/>
              <a:buFont typeface="System Font Regular"/>
              <a:buChar char="●"/>
              <a:tabLst/>
              <a:defRPr/>
            </a:lvl1pPr>
            <a:lvl2pPr marL="917575" indent="-460375">
              <a:buClr>
                <a:srgbClr val="4E8ABE"/>
              </a:buClr>
              <a:buSzPct val="125000"/>
              <a:buFont typeface="Courier New" panose="02070309020205020404" pitchFamily="49" charset="0"/>
              <a:buChar char="o"/>
              <a:tabLst/>
              <a:defRPr/>
            </a:lvl2pPr>
            <a:lvl3pPr>
              <a:buClr>
                <a:srgbClr val="4E8ABE"/>
              </a:buClr>
              <a:buSzPct val="125000"/>
              <a:defRPr/>
            </a:lvl3pPr>
            <a:lvl4pPr>
              <a:buClr>
                <a:srgbClr val="4E8ABE"/>
              </a:buClr>
              <a:buSzPct val="125000"/>
              <a:defRPr/>
            </a:lvl4pPr>
            <a:lvl5pPr>
              <a:buClr>
                <a:srgbClr val="4E8ABE"/>
              </a:buCl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BB386B-884A-DE47-B077-F9A10D2CFD6A}"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4EE8B-86AA-0245-87C3-23F9E76DDB7B}" type="slidenum">
              <a:rPr lang="en-US" smtClean="0"/>
              <a:t>‹#›</a:t>
            </a:fld>
            <a:endParaRPr lang="en-US"/>
          </a:p>
        </p:txBody>
      </p:sp>
      <p:sp>
        <p:nvSpPr>
          <p:cNvPr id="8" name="Rectangle 7">
            <a:extLst>
              <a:ext uri="{FF2B5EF4-FFF2-40B4-BE49-F238E27FC236}">
                <a16:creationId xmlns:a16="http://schemas.microsoft.com/office/drawing/2014/main" id="{93CFC5E8-2E41-CC4E-873D-CFD7D3E81319}"/>
              </a:ext>
            </a:extLst>
          </p:cNvPr>
          <p:cNvSpPr/>
          <p:nvPr userDrawn="1"/>
        </p:nvSpPr>
        <p:spPr>
          <a:xfrm>
            <a:off x="514349" y="138272"/>
            <a:ext cx="323852" cy="177927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descr="A picture containing text&#10;&#10;Description automatically generated">
            <a:extLst>
              <a:ext uri="{FF2B5EF4-FFF2-40B4-BE49-F238E27FC236}">
                <a16:creationId xmlns:a16="http://schemas.microsoft.com/office/drawing/2014/main" id="{4D388A73-614A-CA42-915E-D2E59FF4B96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27494" y="6607166"/>
            <a:ext cx="12646988" cy="274795"/>
          </a:xfrm>
          <a:prstGeom prst="rect">
            <a:avLst/>
          </a:prstGeom>
        </p:spPr>
      </p:pic>
    </p:spTree>
    <p:extLst>
      <p:ext uri="{BB962C8B-B14F-4D97-AF65-F5344CB8AC3E}">
        <p14:creationId xmlns:p14="http://schemas.microsoft.com/office/powerpoint/2010/main" val="3680905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b="1">
                <a:solidFill>
                  <a:srgbClr val="1A3765"/>
                </a:solidFill>
              </a:defRPr>
            </a:lvl1p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0">
                <a:solidFill>
                  <a:srgbClr val="1A376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marL="458788" indent="-458788">
              <a:buClr>
                <a:srgbClr val="4E8ABE"/>
              </a:buClr>
              <a:buSzPct val="125000"/>
              <a:buFont typeface="System Font Regular"/>
              <a:buChar char="●"/>
              <a:tabLst/>
              <a:defRPr/>
            </a:lvl1pPr>
            <a:lvl2pPr marL="917575" indent="-460375">
              <a:buClr>
                <a:srgbClr val="4E8ABE"/>
              </a:buClr>
              <a:buSzPct val="125000"/>
              <a:buFont typeface="Courier New" panose="02070309020205020404" pitchFamily="49" charset="0"/>
              <a:buChar char="o"/>
              <a:tabLst/>
              <a:defRPr/>
            </a:lvl2pPr>
            <a:lvl3pPr marL="1143000" indent="-228600">
              <a:buClr>
                <a:srgbClr val="4E8ABE"/>
              </a:buClr>
              <a:buSzPct val="125000"/>
              <a:buFont typeface="System Font Regular"/>
              <a:buChar char="●"/>
              <a:defRPr/>
            </a:lvl3pPr>
            <a:lvl4pPr marL="1600200" indent="-228600">
              <a:buClr>
                <a:srgbClr val="4E8ABE"/>
              </a:buClr>
              <a:buSzPct val="125000"/>
              <a:buFont typeface="System Font Regular"/>
              <a:buChar char="●"/>
              <a:defRPr/>
            </a:lvl4pPr>
            <a:lvl5pPr marL="2057400" indent="-228600">
              <a:buClr>
                <a:srgbClr val="4E8ABE"/>
              </a:buClr>
              <a:buSzPct val="125000"/>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0">
                <a:solidFill>
                  <a:srgbClr val="1A376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marL="228600" indent="-228600">
              <a:defRPr lang="en-US" sz="2800" kern="1200" dirty="0">
                <a:solidFill>
                  <a:schemeClr val="tx1"/>
                </a:solidFill>
                <a:latin typeface="+mn-lt"/>
                <a:ea typeface="+mn-ea"/>
                <a:cs typeface="+mn-cs"/>
              </a:defRPr>
            </a:lvl1pPr>
            <a:lvl2pPr marL="685800" indent="-228600">
              <a:defRPr lang="en-US" sz="24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4E8ABE"/>
              </a:buClr>
              <a:buSzPct val="125000"/>
              <a:buFont typeface="System Font Regular"/>
              <a:buChar char="●"/>
              <a:defRPr lang="en-US" sz="20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E8ABE"/>
              </a:buClr>
              <a:buSzPct val="125000"/>
              <a:buFont typeface="System Font Regular"/>
              <a:buChar char="●"/>
              <a:defRPr lang="en-US" sz="18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4E8ABE"/>
              </a:buClr>
              <a:buSzPct val="125000"/>
              <a:buFont typeface="System Font Regular"/>
              <a:buChar char="●"/>
              <a:defRPr lang="en-US" sz="1800" kern="1200" dirty="0">
                <a:solidFill>
                  <a:schemeClr val="tx1"/>
                </a:solidFill>
                <a:latin typeface="+mn-lt"/>
                <a:ea typeface="+mn-ea"/>
                <a:cs typeface="+mn-cs"/>
              </a:defRPr>
            </a:lvl5pPr>
          </a:lstStyle>
          <a:p>
            <a:pPr marL="458788" lvl="0" indent="-458788" algn="l" defTabSz="914400" rtl="0" eaLnBrk="1" latinLnBrk="0" hangingPunct="1">
              <a:lnSpc>
                <a:spcPct val="90000"/>
              </a:lnSpc>
              <a:spcBef>
                <a:spcPts val="1000"/>
              </a:spcBef>
              <a:buClr>
                <a:srgbClr val="4E8ABE"/>
              </a:buClr>
              <a:buSzPct val="125000"/>
              <a:buFont typeface="System Font Regular"/>
              <a:buChar char="●"/>
              <a:tabLst/>
            </a:pPr>
            <a:r>
              <a:rPr lang="en-US"/>
              <a:t>Click to edit Master text styles</a:t>
            </a:r>
          </a:p>
          <a:p>
            <a:pPr marL="458788" lvl="1" indent="-458788" algn="l" defTabSz="914400" rtl="0" eaLnBrk="1" latinLnBrk="0" hangingPunct="1">
              <a:lnSpc>
                <a:spcPct val="90000"/>
              </a:lnSpc>
              <a:spcBef>
                <a:spcPts val="1000"/>
              </a:spcBef>
              <a:buClr>
                <a:srgbClr val="4E8ABE"/>
              </a:buClr>
              <a:buSzPct val="125000"/>
              <a:buFont typeface="System Font Regular"/>
              <a:buChar char="●"/>
              <a:tabLst/>
            </a:pPr>
            <a:r>
              <a:rPr lang="en-US"/>
              <a:t>Second level</a:t>
            </a:r>
          </a:p>
          <a:p>
            <a:pPr marL="458788" lvl="2" indent="-458788" algn="l" defTabSz="914400" rtl="0" eaLnBrk="1" latinLnBrk="0" hangingPunct="1">
              <a:lnSpc>
                <a:spcPct val="90000"/>
              </a:lnSpc>
              <a:spcBef>
                <a:spcPts val="1000"/>
              </a:spcBef>
              <a:buClr>
                <a:srgbClr val="4E8ABE"/>
              </a:buClr>
              <a:buSzPct val="125000"/>
              <a:buFont typeface="System Font Regular"/>
              <a:buChar char="●"/>
              <a:tabLst/>
            </a:pPr>
            <a:r>
              <a:rPr lang="en-US"/>
              <a:t>Third level</a:t>
            </a:r>
          </a:p>
          <a:p>
            <a:pPr marL="458788" lvl="3" indent="-458788" algn="l" defTabSz="914400" rtl="0" eaLnBrk="1" latinLnBrk="0" hangingPunct="1">
              <a:lnSpc>
                <a:spcPct val="90000"/>
              </a:lnSpc>
              <a:spcBef>
                <a:spcPts val="1000"/>
              </a:spcBef>
              <a:buClr>
                <a:srgbClr val="4E8ABE"/>
              </a:buClr>
              <a:buSzPct val="125000"/>
              <a:buFont typeface="System Font Regular"/>
              <a:buChar char="●"/>
              <a:tabLst/>
            </a:pPr>
            <a:r>
              <a:rPr lang="en-US"/>
              <a:t>Fourth level</a:t>
            </a:r>
          </a:p>
          <a:p>
            <a:pPr marL="458788" lvl="4" indent="-458788" algn="l" defTabSz="914400" rtl="0" eaLnBrk="1" latinLnBrk="0" hangingPunct="1">
              <a:lnSpc>
                <a:spcPct val="90000"/>
              </a:lnSpc>
              <a:spcBef>
                <a:spcPts val="1000"/>
              </a:spcBef>
              <a:buClr>
                <a:srgbClr val="4E8ABE"/>
              </a:buClr>
              <a:buSzPct val="125000"/>
              <a:buFont typeface="System Font Regular"/>
              <a:buChar char="●"/>
              <a:tabLst/>
            </a:pPr>
            <a:r>
              <a:rPr lang="en-US"/>
              <a:t>Fifth level</a:t>
            </a:r>
          </a:p>
        </p:txBody>
      </p:sp>
      <p:sp>
        <p:nvSpPr>
          <p:cNvPr id="7" name="Date Placeholder 6"/>
          <p:cNvSpPr>
            <a:spLocks noGrp="1"/>
          </p:cNvSpPr>
          <p:nvPr>
            <p:ph type="dt" sz="half" idx="10"/>
          </p:nvPr>
        </p:nvSpPr>
        <p:spPr/>
        <p:txBody>
          <a:bodyPr/>
          <a:lstStyle/>
          <a:p>
            <a:fld id="{55BB386B-884A-DE47-B077-F9A10D2CFD6A}" type="datetimeFigureOut">
              <a:rPr lang="en-US" smtClean="0"/>
              <a:t>10/22/2025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A4EE8B-86AA-0245-87C3-23F9E76DDB7B}" type="slidenum">
              <a:rPr lang="en-US" smtClean="0"/>
              <a:t>‹#›</a:t>
            </a:fld>
            <a:endParaRPr lang="en-US"/>
          </a:p>
        </p:txBody>
      </p:sp>
      <p:pic>
        <p:nvPicPr>
          <p:cNvPr id="10" name="Picture 9" descr="A picture containing text&#10;&#10;Description automatically generated">
            <a:extLst>
              <a:ext uri="{FF2B5EF4-FFF2-40B4-BE49-F238E27FC236}">
                <a16:creationId xmlns:a16="http://schemas.microsoft.com/office/drawing/2014/main" id="{BDD2A16D-7585-4C40-8B5F-C542122F3EE7}"/>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27494" y="6607166"/>
            <a:ext cx="12646988" cy="274795"/>
          </a:xfrm>
          <a:prstGeom prst="rect">
            <a:avLst/>
          </a:prstGeom>
        </p:spPr>
      </p:pic>
      <p:sp>
        <p:nvSpPr>
          <p:cNvPr id="11" name="Rectangle 10">
            <a:extLst>
              <a:ext uri="{FF2B5EF4-FFF2-40B4-BE49-F238E27FC236}">
                <a16:creationId xmlns:a16="http://schemas.microsoft.com/office/drawing/2014/main" id="{FFAE1CA6-A950-F046-B8BE-B0EE0FCF577C}"/>
              </a:ext>
            </a:extLst>
          </p:cNvPr>
          <p:cNvSpPr/>
          <p:nvPr userDrawn="1"/>
        </p:nvSpPr>
        <p:spPr>
          <a:xfrm>
            <a:off x="514349" y="138272"/>
            <a:ext cx="323852" cy="177927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51966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A3765"/>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55BB386B-884A-DE47-B077-F9A10D2CFD6A}" type="datetimeFigureOut">
              <a:rPr lang="en-US" smtClean="0"/>
              <a:t>10/22/2025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A4EE8B-86AA-0245-87C3-23F9E76DDB7B}" type="slidenum">
              <a:rPr lang="en-US" smtClean="0"/>
              <a:t>‹#›</a:t>
            </a:fld>
            <a:endParaRPr lang="en-US"/>
          </a:p>
        </p:txBody>
      </p:sp>
      <p:pic>
        <p:nvPicPr>
          <p:cNvPr id="6" name="Picture 5" descr="A picture containing text&#10;&#10;Description automatically generated">
            <a:extLst>
              <a:ext uri="{FF2B5EF4-FFF2-40B4-BE49-F238E27FC236}">
                <a16:creationId xmlns:a16="http://schemas.microsoft.com/office/drawing/2014/main" id="{77521F51-D78B-BD42-A4AF-C9921D028F16}"/>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27494" y="6607166"/>
            <a:ext cx="12646988" cy="274795"/>
          </a:xfrm>
          <a:prstGeom prst="rect">
            <a:avLst/>
          </a:prstGeom>
        </p:spPr>
      </p:pic>
      <p:sp>
        <p:nvSpPr>
          <p:cNvPr id="7" name="Rectangle 6">
            <a:extLst>
              <a:ext uri="{FF2B5EF4-FFF2-40B4-BE49-F238E27FC236}">
                <a16:creationId xmlns:a16="http://schemas.microsoft.com/office/drawing/2014/main" id="{BECF66CD-497A-8841-90F2-A7B5F0C9BC03}"/>
              </a:ext>
            </a:extLst>
          </p:cNvPr>
          <p:cNvSpPr/>
          <p:nvPr userDrawn="1"/>
        </p:nvSpPr>
        <p:spPr>
          <a:xfrm>
            <a:off x="514349" y="138272"/>
            <a:ext cx="323852" cy="177927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01369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solidFill>
                  <a:srgbClr val="1A3765"/>
                </a:solidFill>
              </a:defRPr>
            </a:lvl1pPr>
          </a:lstStyle>
          <a:p>
            <a:r>
              <a:rPr lang="en-US"/>
              <a:t>Thank You</a:t>
            </a:r>
          </a:p>
        </p:txBody>
      </p:sp>
      <p:pic>
        <p:nvPicPr>
          <p:cNvPr id="6" name="Picture 5" descr="A picture containing text&#10;&#10;Description automatically generated">
            <a:extLst>
              <a:ext uri="{FF2B5EF4-FFF2-40B4-BE49-F238E27FC236}">
                <a16:creationId xmlns:a16="http://schemas.microsoft.com/office/drawing/2014/main" id="{77521F51-D78B-BD42-A4AF-C9921D028F16}"/>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27494" y="6607166"/>
            <a:ext cx="12646988" cy="274795"/>
          </a:xfrm>
          <a:prstGeom prst="rect">
            <a:avLst/>
          </a:prstGeom>
        </p:spPr>
      </p:pic>
      <p:sp>
        <p:nvSpPr>
          <p:cNvPr id="4" name="Text Placeholder 3">
            <a:extLst>
              <a:ext uri="{FF2B5EF4-FFF2-40B4-BE49-F238E27FC236}">
                <a16:creationId xmlns:a16="http://schemas.microsoft.com/office/drawing/2014/main" id="{BA31D8F6-D918-7A46-B591-4A008F2FDFE5}"/>
              </a:ext>
            </a:extLst>
          </p:cNvPr>
          <p:cNvSpPr>
            <a:spLocks noGrp="1"/>
          </p:cNvSpPr>
          <p:nvPr>
            <p:ph type="body" sz="quarter" idx="14" hasCustomPrompt="1"/>
          </p:nvPr>
        </p:nvSpPr>
        <p:spPr>
          <a:xfrm>
            <a:off x="838200" y="2367281"/>
            <a:ext cx="4864947" cy="548640"/>
          </a:xfrm>
        </p:spPr>
        <p:txBody>
          <a:bodyPr/>
          <a:lstStyle>
            <a:lvl1pPr marL="0" indent="0">
              <a:buNone/>
              <a:defRPr b="0">
                <a:solidFill>
                  <a:srgbClr val="1A3765"/>
                </a:solidFill>
              </a:defRPr>
            </a:lvl1pPr>
          </a:lstStyle>
          <a:p>
            <a:pPr lvl="0"/>
            <a:r>
              <a:rPr lang="en-US"/>
              <a:t>Name</a:t>
            </a:r>
          </a:p>
        </p:txBody>
      </p:sp>
      <p:sp>
        <p:nvSpPr>
          <p:cNvPr id="7" name="Rectangle 6">
            <a:extLst>
              <a:ext uri="{FF2B5EF4-FFF2-40B4-BE49-F238E27FC236}">
                <a16:creationId xmlns:a16="http://schemas.microsoft.com/office/drawing/2014/main" id="{DD7D4CBF-14DF-DA4B-AB69-6408DA86F3DD}"/>
              </a:ext>
            </a:extLst>
          </p:cNvPr>
          <p:cNvSpPr/>
          <p:nvPr userDrawn="1"/>
        </p:nvSpPr>
        <p:spPr>
          <a:xfrm>
            <a:off x="514349" y="138272"/>
            <a:ext cx="323852" cy="177927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3">
            <a:extLst>
              <a:ext uri="{FF2B5EF4-FFF2-40B4-BE49-F238E27FC236}">
                <a16:creationId xmlns:a16="http://schemas.microsoft.com/office/drawing/2014/main" id="{F88DA159-C07B-B546-80E0-947AA0740260}"/>
              </a:ext>
            </a:extLst>
          </p:cNvPr>
          <p:cNvSpPr>
            <a:spLocks noGrp="1"/>
          </p:cNvSpPr>
          <p:nvPr>
            <p:ph type="body" sz="quarter" idx="15" hasCustomPrompt="1"/>
          </p:nvPr>
        </p:nvSpPr>
        <p:spPr>
          <a:xfrm>
            <a:off x="838198" y="2942894"/>
            <a:ext cx="4864947" cy="548640"/>
          </a:xfrm>
        </p:spPr>
        <p:txBody>
          <a:bodyPr/>
          <a:lstStyle>
            <a:lvl1pPr marL="0" indent="0">
              <a:buNone/>
              <a:defRPr b="1">
                <a:solidFill>
                  <a:srgbClr val="1A3765"/>
                </a:solidFill>
              </a:defRPr>
            </a:lvl1pPr>
          </a:lstStyle>
          <a:p>
            <a:pPr lvl="0"/>
            <a:r>
              <a:rPr lang="en-US"/>
              <a:t>Title</a:t>
            </a:r>
          </a:p>
        </p:txBody>
      </p:sp>
      <p:sp>
        <p:nvSpPr>
          <p:cNvPr id="9" name="Text Placeholder 3">
            <a:extLst>
              <a:ext uri="{FF2B5EF4-FFF2-40B4-BE49-F238E27FC236}">
                <a16:creationId xmlns:a16="http://schemas.microsoft.com/office/drawing/2014/main" id="{27871245-F902-F54C-A309-23D983DAF273}"/>
              </a:ext>
            </a:extLst>
          </p:cNvPr>
          <p:cNvSpPr>
            <a:spLocks noGrp="1"/>
          </p:cNvSpPr>
          <p:nvPr>
            <p:ph type="body" sz="quarter" idx="16" hasCustomPrompt="1"/>
          </p:nvPr>
        </p:nvSpPr>
        <p:spPr>
          <a:xfrm>
            <a:off x="838198" y="3518507"/>
            <a:ext cx="4864947" cy="548640"/>
          </a:xfrm>
        </p:spPr>
        <p:txBody>
          <a:bodyPr/>
          <a:lstStyle>
            <a:lvl1pPr marL="0" indent="0">
              <a:buNone/>
              <a:defRPr b="1">
                <a:solidFill>
                  <a:srgbClr val="1A3765"/>
                </a:solidFill>
              </a:defRPr>
            </a:lvl1pPr>
          </a:lstStyle>
          <a:p>
            <a:pPr lvl="0"/>
            <a:r>
              <a:rPr lang="en-US"/>
              <a:t>Email</a:t>
            </a:r>
          </a:p>
        </p:txBody>
      </p:sp>
      <p:sp>
        <p:nvSpPr>
          <p:cNvPr id="10" name="Text Placeholder 3">
            <a:extLst>
              <a:ext uri="{FF2B5EF4-FFF2-40B4-BE49-F238E27FC236}">
                <a16:creationId xmlns:a16="http://schemas.microsoft.com/office/drawing/2014/main" id="{96A0FD40-9DD6-1A4A-B685-EFF3EBEF61BA}"/>
              </a:ext>
            </a:extLst>
          </p:cNvPr>
          <p:cNvSpPr>
            <a:spLocks noGrp="1"/>
          </p:cNvSpPr>
          <p:nvPr>
            <p:ph type="body" sz="quarter" idx="17" hasCustomPrompt="1"/>
          </p:nvPr>
        </p:nvSpPr>
        <p:spPr>
          <a:xfrm>
            <a:off x="6297507" y="2367150"/>
            <a:ext cx="4864947" cy="548640"/>
          </a:xfrm>
        </p:spPr>
        <p:txBody>
          <a:bodyPr/>
          <a:lstStyle>
            <a:lvl1pPr marL="0" indent="0">
              <a:buNone/>
              <a:defRPr b="0">
                <a:solidFill>
                  <a:srgbClr val="1A3765"/>
                </a:solidFill>
              </a:defRPr>
            </a:lvl1pPr>
          </a:lstStyle>
          <a:p>
            <a:pPr lvl="0"/>
            <a:r>
              <a:rPr lang="en-US"/>
              <a:t>Name</a:t>
            </a:r>
          </a:p>
        </p:txBody>
      </p:sp>
      <p:sp>
        <p:nvSpPr>
          <p:cNvPr id="12" name="Text Placeholder 3">
            <a:extLst>
              <a:ext uri="{FF2B5EF4-FFF2-40B4-BE49-F238E27FC236}">
                <a16:creationId xmlns:a16="http://schemas.microsoft.com/office/drawing/2014/main" id="{E54B8643-B17A-714A-BEE9-81FAC32B5AAB}"/>
              </a:ext>
            </a:extLst>
          </p:cNvPr>
          <p:cNvSpPr>
            <a:spLocks noGrp="1"/>
          </p:cNvSpPr>
          <p:nvPr>
            <p:ph type="body" sz="quarter" idx="18" hasCustomPrompt="1"/>
          </p:nvPr>
        </p:nvSpPr>
        <p:spPr>
          <a:xfrm>
            <a:off x="6297505" y="2942763"/>
            <a:ext cx="4864947" cy="548640"/>
          </a:xfrm>
        </p:spPr>
        <p:txBody>
          <a:bodyPr/>
          <a:lstStyle>
            <a:lvl1pPr marL="0" indent="0">
              <a:buNone/>
              <a:defRPr b="1">
                <a:solidFill>
                  <a:srgbClr val="1A3765"/>
                </a:solidFill>
              </a:defRPr>
            </a:lvl1pPr>
          </a:lstStyle>
          <a:p>
            <a:pPr lvl="0"/>
            <a:r>
              <a:rPr lang="en-US"/>
              <a:t>Title</a:t>
            </a:r>
          </a:p>
        </p:txBody>
      </p:sp>
      <p:sp>
        <p:nvSpPr>
          <p:cNvPr id="13" name="Text Placeholder 3">
            <a:extLst>
              <a:ext uri="{FF2B5EF4-FFF2-40B4-BE49-F238E27FC236}">
                <a16:creationId xmlns:a16="http://schemas.microsoft.com/office/drawing/2014/main" id="{DB92E797-E8C5-5C4A-8E11-9E212306E3CA}"/>
              </a:ext>
            </a:extLst>
          </p:cNvPr>
          <p:cNvSpPr>
            <a:spLocks noGrp="1"/>
          </p:cNvSpPr>
          <p:nvPr>
            <p:ph type="body" sz="quarter" idx="19" hasCustomPrompt="1"/>
          </p:nvPr>
        </p:nvSpPr>
        <p:spPr>
          <a:xfrm>
            <a:off x="6297505" y="3518376"/>
            <a:ext cx="4864947" cy="548640"/>
          </a:xfrm>
        </p:spPr>
        <p:txBody>
          <a:bodyPr/>
          <a:lstStyle>
            <a:lvl1pPr marL="0" indent="0">
              <a:buNone/>
              <a:defRPr b="1">
                <a:solidFill>
                  <a:srgbClr val="1A3765"/>
                </a:solidFill>
              </a:defRPr>
            </a:lvl1pPr>
          </a:lstStyle>
          <a:p>
            <a:pPr lvl="0"/>
            <a:r>
              <a:rPr lang="en-US"/>
              <a:t>Email</a:t>
            </a:r>
          </a:p>
        </p:txBody>
      </p:sp>
      <p:grpSp>
        <p:nvGrpSpPr>
          <p:cNvPr id="5" name="Group 4">
            <a:extLst>
              <a:ext uri="{FF2B5EF4-FFF2-40B4-BE49-F238E27FC236}">
                <a16:creationId xmlns:a16="http://schemas.microsoft.com/office/drawing/2014/main" id="{DBBF50F0-7FBC-9042-88C1-4B050EE05A32}"/>
              </a:ext>
            </a:extLst>
          </p:cNvPr>
          <p:cNvGrpSpPr/>
          <p:nvPr userDrawn="1"/>
        </p:nvGrpSpPr>
        <p:grpSpPr>
          <a:xfrm>
            <a:off x="1524000" y="4308742"/>
            <a:ext cx="9144000" cy="2045883"/>
            <a:chOff x="1425038" y="4356242"/>
            <a:chExt cx="9144000" cy="2045883"/>
          </a:xfrm>
        </p:grpSpPr>
        <p:sp>
          <p:nvSpPr>
            <p:cNvPr id="14" name="TextBox 13">
              <a:extLst>
                <a:ext uri="{FF2B5EF4-FFF2-40B4-BE49-F238E27FC236}">
                  <a16:creationId xmlns:a16="http://schemas.microsoft.com/office/drawing/2014/main" id="{CA6A0BD6-4096-2B43-A78B-FBF4CEA22175}"/>
                </a:ext>
              </a:extLst>
            </p:cNvPr>
            <p:cNvSpPr txBox="1"/>
            <p:nvPr userDrawn="1"/>
          </p:nvSpPr>
          <p:spPr>
            <a:xfrm>
              <a:off x="1425038" y="4994144"/>
              <a:ext cx="9144000" cy="923330"/>
            </a:xfrm>
            <a:prstGeom prst="rect">
              <a:avLst/>
            </a:prstGeom>
            <a:noFill/>
          </p:spPr>
          <p:txBody>
            <a:bodyPr wrap="square" rtlCol="0">
              <a:spAutoFit/>
            </a:bodyPr>
            <a:lstStyle/>
            <a:p>
              <a:pPr lvl="0" algn="ctr"/>
              <a:r>
                <a:rPr lang="en-US" b="1">
                  <a:solidFill>
                    <a:srgbClr val="7B7B7B"/>
                  </a:solidFill>
                </a:rPr>
                <a:t>55 Park Place NE, 8th Floor</a:t>
              </a:r>
            </a:p>
            <a:p>
              <a:pPr lvl="0" algn="ctr"/>
              <a:r>
                <a:rPr lang="en-US" b="1">
                  <a:solidFill>
                    <a:srgbClr val="7B7B7B"/>
                  </a:solidFill>
                </a:rPr>
                <a:t>Atlanta, GA 30303</a:t>
              </a:r>
            </a:p>
            <a:p>
              <a:pPr lvl="0" algn="ctr"/>
              <a:r>
                <a:rPr lang="en-US" b="1" err="1">
                  <a:solidFill>
                    <a:srgbClr val="7B7B7B"/>
                  </a:solidFill>
                </a:rPr>
                <a:t>ghpc.gsu.edu</a:t>
              </a:r>
              <a:endParaRPr lang="en-US" b="1">
                <a:solidFill>
                  <a:srgbClr val="7B7B7B"/>
                </a:solidFill>
              </a:endParaRPr>
            </a:p>
          </p:txBody>
        </p:sp>
        <p:grpSp>
          <p:nvGrpSpPr>
            <p:cNvPr id="3" name="Group 2">
              <a:extLst>
                <a:ext uri="{FF2B5EF4-FFF2-40B4-BE49-F238E27FC236}">
                  <a16:creationId xmlns:a16="http://schemas.microsoft.com/office/drawing/2014/main" id="{7B27E338-641C-9C48-8BE1-9389D41E02BF}"/>
                </a:ext>
              </a:extLst>
            </p:cNvPr>
            <p:cNvGrpSpPr/>
            <p:nvPr userDrawn="1"/>
          </p:nvGrpSpPr>
          <p:grpSpPr>
            <a:xfrm>
              <a:off x="4458320" y="4356242"/>
              <a:ext cx="3077437" cy="2045883"/>
              <a:chOff x="4458320" y="4356242"/>
              <a:chExt cx="3077437" cy="2045883"/>
            </a:xfrm>
          </p:grpSpPr>
          <p:pic>
            <p:nvPicPr>
              <p:cNvPr id="15" name="Picture 14">
                <a:extLst>
                  <a:ext uri="{FF2B5EF4-FFF2-40B4-BE49-F238E27FC236}">
                    <a16:creationId xmlns:a16="http://schemas.microsoft.com/office/drawing/2014/main" id="{BC1C10DB-1B68-6E40-91E0-7F83DF10C2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39763" y="4356242"/>
                <a:ext cx="2114550" cy="618021"/>
              </a:xfrm>
              <a:prstGeom prst="rect">
                <a:avLst/>
              </a:prstGeom>
            </p:spPr>
          </p:pic>
          <p:grpSp>
            <p:nvGrpSpPr>
              <p:cNvPr id="16" name="Group 15">
                <a:extLst>
                  <a:ext uri="{FF2B5EF4-FFF2-40B4-BE49-F238E27FC236}">
                    <a16:creationId xmlns:a16="http://schemas.microsoft.com/office/drawing/2014/main" id="{AE67EF72-F38A-C844-BD7F-649EF1504399}"/>
                  </a:ext>
                </a:extLst>
              </p:cNvPr>
              <p:cNvGrpSpPr/>
              <p:nvPr userDrawn="1"/>
            </p:nvGrpSpPr>
            <p:grpSpPr>
              <a:xfrm>
                <a:off x="4458320" y="5944925"/>
                <a:ext cx="3077437" cy="457200"/>
                <a:chOff x="2946747" y="5962255"/>
                <a:chExt cx="3077437" cy="457200"/>
              </a:xfrm>
            </p:grpSpPr>
            <p:pic>
              <p:nvPicPr>
                <p:cNvPr id="19" name="Picture 2">
                  <a:hlinkClick r:id="rId4"/>
                  <a:extLst>
                    <a:ext uri="{FF2B5EF4-FFF2-40B4-BE49-F238E27FC236}">
                      <a16:creationId xmlns:a16="http://schemas.microsoft.com/office/drawing/2014/main" id="{5F238388-DB91-9C4F-AAC1-F548284A5F36}"/>
                    </a:ext>
                  </a:extLst>
                </p:cNvPr>
                <p:cNvPicPr>
                  <a:picLocks noChangeAspect="1" noChangeArrowheads="1"/>
                </p:cNvPicPr>
                <p:nvPr userDrawn="1"/>
              </p:nvPicPr>
              <p:blipFill>
                <a:blip r:embed="rId5">
                  <a:extLst>
                    <a:ext uri="{28A0092B-C50C-407E-A947-70E740481C1C}">
                      <a14:useLocalDpi xmlns:a14="http://schemas.microsoft.com/office/drawing/2010/main"/>
                    </a:ext>
                  </a:extLst>
                </a:blip>
                <a:stretch>
                  <a:fillRect/>
                </a:stretch>
              </p:blipFill>
              <p:spPr bwMode="auto">
                <a:xfrm>
                  <a:off x="2946747" y="596225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hlinkClick r:id="rId6" tooltip="View ghpc's profile on slideshare"/>
                  <a:extLst>
                    <a:ext uri="{FF2B5EF4-FFF2-40B4-BE49-F238E27FC236}">
                      <a16:creationId xmlns:a16="http://schemas.microsoft.com/office/drawing/2014/main" id="{E19906CB-15E2-8744-A6AA-D691A4F3A840}"/>
                    </a:ext>
                  </a:extLst>
                </p:cNvPr>
                <p:cNvPicPr>
                  <a:picLocks noChangeAspect="1" noChangeArrowheads="1"/>
                </p:cNvPicPr>
                <p:nvPr userDrawn="1"/>
              </p:nvPicPr>
              <p:blipFill>
                <a:blip r:embed="rId7">
                  <a:extLst>
                    <a:ext uri="{28A0092B-C50C-407E-A947-70E740481C1C}">
                      <a14:useLocalDpi xmlns:a14="http://schemas.microsoft.com/office/drawing/2010/main"/>
                    </a:ext>
                  </a:extLst>
                </a:blip>
                <a:stretch>
                  <a:fillRect/>
                </a:stretch>
              </p:blipFill>
              <p:spPr bwMode="auto">
                <a:xfrm>
                  <a:off x="3820159" y="596225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hlinkClick r:id="rId8"/>
                  <a:extLst>
                    <a:ext uri="{FF2B5EF4-FFF2-40B4-BE49-F238E27FC236}">
                      <a16:creationId xmlns:a16="http://schemas.microsoft.com/office/drawing/2014/main" id="{9F472572-1BBE-3244-8762-FEC87D556675}"/>
                    </a:ext>
                  </a:extLst>
                </p:cNvPr>
                <p:cNvPicPr>
                  <a:picLocks noChangeAspect="1" noChangeArrowheads="1"/>
                </p:cNvPicPr>
                <p:nvPr userDrawn="1"/>
              </p:nvPicPr>
              <p:blipFill>
                <a:blip r:embed="rId9">
                  <a:extLst>
                    <a:ext uri="{28A0092B-C50C-407E-A947-70E740481C1C}">
                      <a14:useLocalDpi xmlns:a14="http://schemas.microsoft.com/office/drawing/2010/main"/>
                    </a:ext>
                  </a:extLst>
                </a:blip>
                <a:stretch>
                  <a:fillRect/>
                </a:stretch>
              </p:blipFill>
              <p:spPr bwMode="auto">
                <a:xfrm>
                  <a:off x="4693571" y="596225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AEF1765A-5171-6E4A-958D-275242B56C7F}"/>
                    </a:ext>
                  </a:extLst>
                </p:cNvPr>
                <p:cNvPicPr>
                  <a:picLocks noChangeAspect="1"/>
                </p:cNvPicPr>
                <p:nvPr userDrawn="1"/>
              </p:nvPicPr>
              <p:blipFill>
                <a:blip r:embed="rId10"/>
                <a:stretch>
                  <a:fillRect/>
                </a:stretch>
              </p:blipFill>
              <p:spPr>
                <a:xfrm>
                  <a:off x="5566984" y="5962255"/>
                  <a:ext cx="457200" cy="457200"/>
                </a:xfrm>
                <a:prstGeom prst="rect">
                  <a:avLst/>
                </a:prstGeom>
              </p:spPr>
            </p:pic>
          </p:grpSp>
        </p:grpSp>
      </p:grpSp>
    </p:spTree>
    <p:extLst>
      <p:ext uri="{BB962C8B-B14F-4D97-AF65-F5344CB8AC3E}">
        <p14:creationId xmlns:p14="http://schemas.microsoft.com/office/powerpoint/2010/main" val="3186594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ple presenter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solidFill>
                  <a:srgbClr val="1A3765"/>
                </a:solidFill>
              </a:defRPr>
            </a:lvl1pPr>
          </a:lstStyle>
          <a:p>
            <a:r>
              <a:rPr lang="en-US"/>
              <a:t>Title</a:t>
            </a:r>
          </a:p>
        </p:txBody>
      </p:sp>
      <p:pic>
        <p:nvPicPr>
          <p:cNvPr id="6" name="Picture 5" descr="A picture containing text&#10;&#10;Description automatically generated">
            <a:extLst>
              <a:ext uri="{FF2B5EF4-FFF2-40B4-BE49-F238E27FC236}">
                <a16:creationId xmlns:a16="http://schemas.microsoft.com/office/drawing/2014/main" id="{77521F51-D78B-BD42-A4AF-C9921D028F16}"/>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27494" y="6607166"/>
            <a:ext cx="12646988" cy="274795"/>
          </a:xfrm>
          <a:prstGeom prst="rect">
            <a:avLst/>
          </a:prstGeom>
        </p:spPr>
      </p:pic>
      <p:sp>
        <p:nvSpPr>
          <p:cNvPr id="4" name="Text Placeholder 3">
            <a:extLst>
              <a:ext uri="{FF2B5EF4-FFF2-40B4-BE49-F238E27FC236}">
                <a16:creationId xmlns:a16="http://schemas.microsoft.com/office/drawing/2014/main" id="{BA31D8F6-D918-7A46-B591-4A008F2FDFE5}"/>
              </a:ext>
            </a:extLst>
          </p:cNvPr>
          <p:cNvSpPr>
            <a:spLocks noGrp="1"/>
          </p:cNvSpPr>
          <p:nvPr>
            <p:ph type="body" sz="quarter" idx="14" hasCustomPrompt="1"/>
          </p:nvPr>
        </p:nvSpPr>
        <p:spPr>
          <a:xfrm>
            <a:off x="1623031" y="5067328"/>
            <a:ext cx="4434593" cy="548640"/>
          </a:xfrm>
        </p:spPr>
        <p:txBody>
          <a:bodyPr/>
          <a:lstStyle>
            <a:lvl1pPr marL="0" indent="0">
              <a:buNone/>
              <a:defRPr b="0">
                <a:solidFill>
                  <a:srgbClr val="1A3765"/>
                </a:solidFill>
              </a:defRPr>
            </a:lvl1pPr>
          </a:lstStyle>
          <a:p>
            <a:pPr lvl="0"/>
            <a:r>
              <a:rPr lang="en-US"/>
              <a:t>Name</a:t>
            </a:r>
          </a:p>
        </p:txBody>
      </p:sp>
      <p:sp>
        <p:nvSpPr>
          <p:cNvPr id="7" name="Rectangle 6">
            <a:extLst>
              <a:ext uri="{FF2B5EF4-FFF2-40B4-BE49-F238E27FC236}">
                <a16:creationId xmlns:a16="http://schemas.microsoft.com/office/drawing/2014/main" id="{DD7D4CBF-14DF-DA4B-AB69-6408DA86F3DD}"/>
              </a:ext>
            </a:extLst>
          </p:cNvPr>
          <p:cNvSpPr/>
          <p:nvPr userDrawn="1"/>
        </p:nvSpPr>
        <p:spPr>
          <a:xfrm>
            <a:off x="514349" y="138272"/>
            <a:ext cx="323852" cy="177927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3">
            <a:extLst>
              <a:ext uri="{FF2B5EF4-FFF2-40B4-BE49-F238E27FC236}">
                <a16:creationId xmlns:a16="http://schemas.microsoft.com/office/drawing/2014/main" id="{F88DA159-C07B-B546-80E0-947AA0740260}"/>
              </a:ext>
            </a:extLst>
          </p:cNvPr>
          <p:cNvSpPr>
            <a:spLocks noGrp="1"/>
          </p:cNvSpPr>
          <p:nvPr>
            <p:ph type="body" sz="quarter" idx="15" hasCustomPrompt="1"/>
          </p:nvPr>
        </p:nvSpPr>
        <p:spPr>
          <a:xfrm>
            <a:off x="1623030" y="5642941"/>
            <a:ext cx="4434593" cy="548640"/>
          </a:xfrm>
        </p:spPr>
        <p:txBody>
          <a:bodyPr>
            <a:normAutofit/>
          </a:bodyPr>
          <a:lstStyle>
            <a:lvl1pPr marL="0" indent="0">
              <a:buNone/>
              <a:defRPr sz="2000" b="1">
                <a:solidFill>
                  <a:srgbClr val="1A3765"/>
                </a:solidFill>
              </a:defRPr>
            </a:lvl1pPr>
          </a:lstStyle>
          <a:p>
            <a:pPr lvl="0"/>
            <a:r>
              <a:rPr lang="en-US"/>
              <a:t>Title</a:t>
            </a:r>
          </a:p>
        </p:txBody>
      </p:sp>
      <p:sp>
        <p:nvSpPr>
          <p:cNvPr id="14" name="Rectangle 13">
            <a:extLst>
              <a:ext uri="{FF2B5EF4-FFF2-40B4-BE49-F238E27FC236}">
                <a16:creationId xmlns:a16="http://schemas.microsoft.com/office/drawing/2014/main" id="{054F1F7A-84F7-334E-AFCC-4B146C0BDD71}"/>
              </a:ext>
            </a:extLst>
          </p:cNvPr>
          <p:cNvSpPr/>
          <p:nvPr userDrawn="1"/>
        </p:nvSpPr>
        <p:spPr>
          <a:xfrm>
            <a:off x="1623031" y="1910613"/>
            <a:ext cx="3379323" cy="3032075"/>
          </a:xfrm>
          <a:prstGeom prst="rect">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74782008-A21F-AF40-9BC3-C1FBDEA970F8}"/>
              </a:ext>
            </a:extLst>
          </p:cNvPr>
          <p:cNvSpPr/>
          <p:nvPr userDrawn="1"/>
        </p:nvSpPr>
        <p:spPr>
          <a:xfrm>
            <a:off x="6919211" y="1910614"/>
            <a:ext cx="3379324" cy="3032074"/>
          </a:xfrm>
          <a:prstGeom prst="rect">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ext Placeholder 3">
            <a:extLst>
              <a:ext uri="{FF2B5EF4-FFF2-40B4-BE49-F238E27FC236}">
                <a16:creationId xmlns:a16="http://schemas.microsoft.com/office/drawing/2014/main" id="{1466143B-C502-C64A-A951-9C6B9DAAA262}"/>
              </a:ext>
            </a:extLst>
          </p:cNvPr>
          <p:cNvSpPr>
            <a:spLocks noGrp="1"/>
          </p:cNvSpPr>
          <p:nvPr>
            <p:ph type="body" sz="quarter" idx="20" hasCustomPrompt="1"/>
          </p:nvPr>
        </p:nvSpPr>
        <p:spPr>
          <a:xfrm>
            <a:off x="6919210" y="5067328"/>
            <a:ext cx="4434593" cy="548640"/>
          </a:xfrm>
        </p:spPr>
        <p:txBody>
          <a:bodyPr/>
          <a:lstStyle>
            <a:lvl1pPr marL="0" indent="0">
              <a:buNone/>
              <a:defRPr b="0">
                <a:solidFill>
                  <a:srgbClr val="1A3765"/>
                </a:solidFill>
              </a:defRPr>
            </a:lvl1pPr>
          </a:lstStyle>
          <a:p>
            <a:pPr lvl="0"/>
            <a:r>
              <a:rPr lang="en-US"/>
              <a:t>Name</a:t>
            </a:r>
          </a:p>
        </p:txBody>
      </p:sp>
      <p:sp>
        <p:nvSpPr>
          <p:cNvPr id="19" name="Text Placeholder 3">
            <a:extLst>
              <a:ext uri="{FF2B5EF4-FFF2-40B4-BE49-F238E27FC236}">
                <a16:creationId xmlns:a16="http://schemas.microsoft.com/office/drawing/2014/main" id="{DAB33C3B-F7BA-DC43-9715-DEB6A7FB8B80}"/>
              </a:ext>
            </a:extLst>
          </p:cNvPr>
          <p:cNvSpPr>
            <a:spLocks noGrp="1"/>
          </p:cNvSpPr>
          <p:nvPr>
            <p:ph type="body" sz="quarter" idx="21" hasCustomPrompt="1"/>
          </p:nvPr>
        </p:nvSpPr>
        <p:spPr>
          <a:xfrm>
            <a:off x="6919209" y="5642941"/>
            <a:ext cx="4434593" cy="548640"/>
          </a:xfrm>
        </p:spPr>
        <p:txBody>
          <a:bodyPr>
            <a:normAutofit/>
          </a:bodyPr>
          <a:lstStyle>
            <a:lvl1pPr marL="0" indent="0">
              <a:buNone/>
              <a:defRPr sz="2000" b="1">
                <a:solidFill>
                  <a:srgbClr val="1A3765"/>
                </a:solidFill>
              </a:defRPr>
            </a:lvl1pPr>
          </a:lstStyle>
          <a:p>
            <a:pPr lvl="0"/>
            <a:r>
              <a:rPr lang="en-US"/>
              <a:t>Title</a:t>
            </a:r>
          </a:p>
        </p:txBody>
      </p:sp>
      <p:sp>
        <p:nvSpPr>
          <p:cNvPr id="5" name="Picture Placeholder 4">
            <a:extLst>
              <a:ext uri="{FF2B5EF4-FFF2-40B4-BE49-F238E27FC236}">
                <a16:creationId xmlns:a16="http://schemas.microsoft.com/office/drawing/2014/main" id="{849272AD-BD7A-604B-8D61-957EC242BCA2}"/>
              </a:ext>
            </a:extLst>
          </p:cNvPr>
          <p:cNvSpPr>
            <a:spLocks noGrp="1" noChangeAspect="1"/>
          </p:cNvSpPr>
          <p:nvPr>
            <p:ph type="pic" sz="quarter" idx="22"/>
          </p:nvPr>
        </p:nvSpPr>
        <p:spPr>
          <a:xfrm>
            <a:off x="2065792" y="1688308"/>
            <a:ext cx="3200721" cy="3100387"/>
          </a:xfrm>
          <a:prstGeom prst="rect">
            <a:avLst/>
          </a:prstGeom>
          <a:effectLst>
            <a:outerShdw blurRad="50800" dist="38100" dir="2700000" algn="tl" rotWithShape="0">
              <a:prstClr val="black">
                <a:alpha val="40000"/>
              </a:prstClr>
            </a:outerShdw>
          </a:effectLst>
        </p:spPr>
        <p:txBody>
          <a:bodyPr/>
          <a:lstStyle/>
          <a:p>
            <a:r>
              <a:rPr lang="en-US"/>
              <a:t>Click icon to add picture</a:t>
            </a:r>
          </a:p>
        </p:txBody>
      </p:sp>
      <p:sp>
        <p:nvSpPr>
          <p:cNvPr id="23" name="Picture Placeholder 4">
            <a:extLst>
              <a:ext uri="{FF2B5EF4-FFF2-40B4-BE49-F238E27FC236}">
                <a16:creationId xmlns:a16="http://schemas.microsoft.com/office/drawing/2014/main" id="{0F6E1457-5B0B-C54E-A7A0-7AB4A6DA30E6}"/>
              </a:ext>
            </a:extLst>
          </p:cNvPr>
          <p:cNvSpPr>
            <a:spLocks noGrp="1" noChangeAspect="1"/>
          </p:cNvSpPr>
          <p:nvPr>
            <p:ph type="pic" sz="quarter" idx="23"/>
          </p:nvPr>
        </p:nvSpPr>
        <p:spPr>
          <a:xfrm>
            <a:off x="7368249" y="1688307"/>
            <a:ext cx="3200720" cy="3100387"/>
          </a:xfrm>
          <a:prstGeom prst="rect">
            <a:avLst/>
          </a:prstGeom>
          <a:effectLst>
            <a:outerShdw blurRad="50800" dist="38100" dir="2700000" algn="tl" rotWithShape="0">
              <a:prstClr val="black">
                <a:alpha val="40000"/>
              </a:prstClr>
            </a:outerShdw>
          </a:effectLst>
        </p:spPr>
        <p:txBody>
          <a:bodyPr/>
          <a:lstStyle/>
          <a:p>
            <a:r>
              <a:rPr lang="en-US"/>
              <a:t>Click icon to add picture</a:t>
            </a:r>
          </a:p>
        </p:txBody>
      </p:sp>
    </p:spTree>
    <p:extLst>
      <p:ext uri="{BB962C8B-B14F-4D97-AF65-F5344CB8AC3E}">
        <p14:creationId xmlns:p14="http://schemas.microsoft.com/office/powerpoint/2010/main" val="2948364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ent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solidFill>
                  <a:srgbClr val="1A3765"/>
                </a:solidFill>
              </a:defRPr>
            </a:lvl1pPr>
          </a:lstStyle>
          <a:p>
            <a:r>
              <a:rPr lang="en-US"/>
              <a:t>Title</a:t>
            </a:r>
          </a:p>
        </p:txBody>
      </p:sp>
      <p:pic>
        <p:nvPicPr>
          <p:cNvPr id="6" name="Picture 5" descr="A picture containing text&#10;&#10;Description automatically generated">
            <a:extLst>
              <a:ext uri="{FF2B5EF4-FFF2-40B4-BE49-F238E27FC236}">
                <a16:creationId xmlns:a16="http://schemas.microsoft.com/office/drawing/2014/main" id="{77521F51-D78B-BD42-A4AF-C9921D028F16}"/>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27494" y="6607166"/>
            <a:ext cx="12646988" cy="274795"/>
          </a:xfrm>
          <a:prstGeom prst="rect">
            <a:avLst/>
          </a:prstGeom>
        </p:spPr>
      </p:pic>
      <p:sp>
        <p:nvSpPr>
          <p:cNvPr id="4" name="Text Placeholder 3">
            <a:extLst>
              <a:ext uri="{FF2B5EF4-FFF2-40B4-BE49-F238E27FC236}">
                <a16:creationId xmlns:a16="http://schemas.microsoft.com/office/drawing/2014/main" id="{BA31D8F6-D918-7A46-B591-4A008F2FDFE5}"/>
              </a:ext>
            </a:extLst>
          </p:cNvPr>
          <p:cNvSpPr>
            <a:spLocks noGrp="1"/>
          </p:cNvSpPr>
          <p:nvPr>
            <p:ph type="body" sz="quarter" idx="14" hasCustomPrompt="1"/>
          </p:nvPr>
        </p:nvSpPr>
        <p:spPr>
          <a:xfrm>
            <a:off x="4053862" y="5040355"/>
            <a:ext cx="4474612" cy="548640"/>
          </a:xfrm>
        </p:spPr>
        <p:txBody>
          <a:bodyPr/>
          <a:lstStyle>
            <a:lvl1pPr marL="0" indent="0">
              <a:buNone/>
              <a:defRPr b="0">
                <a:solidFill>
                  <a:srgbClr val="1A3765"/>
                </a:solidFill>
              </a:defRPr>
            </a:lvl1pPr>
          </a:lstStyle>
          <a:p>
            <a:pPr lvl="0"/>
            <a:r>
              <a:rPr lang="en-US"/>
              <a:t>Name</a:t>
            </a:r>
          </a:p>
        </p:txBody>
      </p:sp>
      <p:sp>
        <p:nvSpPr>
          <p:cNvPr id="7" name="Rectangle 6">
            <a:extLst>
              <a:ext uri="{FF2B5EF4-FFF2-40B4-BE49-F238E27FC236}">
                <a16:creationId xmlns:a16="http://schemas.microsoft.com/office/drawing/2014/main" id="{DD7D4CBF-14DF-DA4B-AB69-6408DA86F3DD}"/>
              </a:ext>
            </a:extLst>
          </p:cNvPr>
          <p:cNvSpPr/>
          <p:nvPr userDrawn="1"/>
        </p:nvSpPr>
        <p:spPr>
          <a:xfrm>
            <a:off x="514349" y="138272"/>
            <a:ext cx="323852" cy="177927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3">
            <a:extLst>
              <a:ext uri="{FF2B5EF4-FFF2-40B4-BE49-F238E27FC236}">
                <a16:creationId xmlns:a16="http://schemas.microsoft.com/office/drawing/2014/main" id="{F88DA159-C07B-B546-80E0-947AA0740260}"/>
              </a:ext>
            </a:extLst>
          </p:cNvPr>
          <p:cNvSpPr>
            <a:spLocks noGrp="1"/>
          </p:cNvSpPr>
          <p:nvPr>
            <p:ph type="body" sz="quarter" idx="15" hasCustomPrompt="1"/>
          </p:nvPr>
        </p:nvSpPr>
        <p:spPr>
          <a:xfrm>
            <a:off x="4053860" y="5615968"/>
            <a:ext cx="4474612" cy="548640"/>
          </a:xfrm>
        </p:spPr>
        <p:txBody>
          <a:bodyPr>
            <a:normAutofit/>
          </a:bodyPr>
          <a:lstStyle>
            <a:lvl1pPr marL="0" indent="0">
              <a:buNone/>
              <a:defRPr sz="2000" b="1">
                <a:solidFill>
                  <a:srgbClr val="1A3765"/>
                </a:solidFill>
              </a:defRPr>
            </a:lvl1pPr>
          </a:lstStyle>
          <a:p>
            <a:pPr lvl="0"/>
            <a:r>
              <a:rPr lang="en-US"/>
              <a:t>Title</a:t>
            </a:r>
          </a:p>
        </p:txBody>
      </p:sp>
      <p:sp>
        <p:nvSpPr>
          <p:cNvPr id="14" name="Rectangle 13">
            <a:extLst>
              <a:ext uri="{FF2B5EF4-FFF2-40B4-BE49-F238E27FC236}">
                <a16:creationId xmlns:a16="http://schemas.microsoft.com/office/drawing/2014/main" id="{054F1F7A-84F7-334E-AFCC-4B146C0BDD71}"/>
              </a:ext>
            </a:extLst>
          </p:cNvPr>
          <p:cNvSpPr/>
          <p:nvPr userDrawn="1"/>
        </p:nvSpPr>
        <p:spPr>
          <a:xfrm>
            <a:off x="4053862" y="2176162"/>
            <a:ext cx="2913579" cy="2768908"/>
          </a:xfrm>
          <a:prstGeom prst="rect">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Picture Placeholder 4">
            <a:extLst>
              <a:ext uri="{FF2B5EF4-FFF2-40B4-BE49-F238E27FC236}">
                <a16:creationId xmlns:a16="http://schemas.microsoft.com/office/drawing/2014/main" id="{849272AD-BD7A-604B-8D61-957EC242BCA2}"/>
              </a:ext>
            </a:extLst>
          </p:cNvPr>
          <p:cNvSpPr>
            <a:spLocks noGrp="1" noChangeAspect="1"/>
          </p:cNvSpPr>
          <p:nvPr>
            <p:ph type="pic" sz="quarter" idx="22"/>
          </p:nvPr>
        </p:nvSpPr>
        <p:spPr>
          <a:xfrm>
            <a:off x="4496624" y="1690690"/>
            <a:ext cx="2913579" cy="3100387"/>
          </a:xfrm>
          <a:prstGeom prst="rect">
            <a:avLst/>
          </a:prstGeom>
          <a:effectLst>
            <a:outerShdw blurRad="50800" dist="38100" dir="2700000" algn="tl" rotWithShape="0">
              <a:prstClr val="black">
                <a:alpha val="40000"/>
              </a:prstClr>
            </a:outerShdw>
          </a:effectLst>
        </p:spPr>
        <p:txBody>
          <a:bodyPr/>
          <a:lstStyle/>
          <a:p>
            <a:r>
              <a:rPr lang="en-US"/>
              <a:t>Click icon to add picture</a:t>
            </a:r>
          </a:p>
        </p:txBody>
      </p:sp>
    </p:spTree>
    <p:extLst>
      <p:ext uri="{BB962C8B-B14F-4D97-AF65-F5344CB8AC3E}">
        <p14:creationId xmlns:p14="http://schemas.microsoft.com/office/powerpoint/2010/main" val="2220511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B386B-884A-DE47-B077-F9A10D2CFD6A}" type="datetimeFigureOut">
              <a:rPr lang="en-US" smtClean="0"/>
              <a:t>10/22/2025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A4EE8B-86AA-0245-87C3-23F9E76DDB7B}" type="slidenum">
              <a:rPr lang="en-US" smtClean="0"/>
              <a:t>‹#›</a:t>
            </a:fld>
            <a:endParaRPr lang="en-US"/>
          </a:p>
        </p:txBody>
      </p:sp>
      <p:pic>
        <p:nvPicPr>
          <p:cNvPr id="5" name="Picture 4" descr="A picture containing text&#10;&#10;Description automatically generated">
            <a:extLst>
              <a:ext uri="{FF2B5EF4-FFF2-40B4-BE49-F238E27FC236}">
                <a16:creationId xmlns:a16="http://schemas.microsoft.com/office/drawing/2014/main" id="{7BB9EDC7-BC27-4943-B6D9-89363462DEBC}"/>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27494" y="6607166"/>
            <a:ext cx="12646988" cy="274795"/>
          </a:xfrm>
          <a:prstGeom prst="rect">
            <a:avLst/>
          </a:prstGeom>
        </p:spPr>
      </p:pic>
    </p:spTree>
    <p:extLst>
      <p:ext uri="{BB962C8B-B14F-4D97-AF65-F5344CB8AC3E}">
        <p14:creationId xmlns:p14="http://schemas.microsoft.com/office/powerpoint/2010/main" val="1661483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rgbClr val="1A3765"/>
                </a:solidFill>
              </a:defRPr>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marL="458788" indent="-458788">
              <a:buClr>
                <a:srgbClr val="4E8ABE"/>
              </a:buClr>
              <a:buSzPct val="125000"/>
              <a:buFont typeface="System Font Regular"/>
              <a:buChar char="●"/>
              <a:tabLst/>
              <a:defRPr sz="3200"/>
            </a:lvl1pPr>
            <a:lvl2pPr marL="917575" indent="-460375">
              <a:buClr>
                <a:srgbClr val="4E8ABE"/>
              </a:buClr>
              <a:buSzPct val="125000"/>
              <a:buFont typeface="Courier New" panose="02070309020205020404" pitchFamily="49" charset="0"/>
              <a:buChar char="o"/>
              <a:tabLst/>
              <a:defRPr sz="2800"/>
            </a:lvl2pPr>
            <a:lvl3pPr>
              <a:buClr>
                <a:srgbClr val="4E8ABE"/>
              </a:buClr>
              <a:buSzPct val="125000"/>
              <a:defRPr sz="2400"/>
            </a:lvl3pPr>
            <a:lvl4pPr>
              <a:buClr>
                <a:srgbClr val="4E8ABE"/>
              </a:buClr>
              <a:buSzPct val="125000"/>
              <a:defRPr sz="2000"/>
            </a:lvl4pPr>
            <a:lvl5pPr>
              <a:buClr>
                <a:srgbClr val="4E8ABE"/>
              </a:buClr>
              <a:buSzPct val="125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75360" y="2057400"/>
            <a:ext cx="379666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BB386B-884A-DE47-B077-F9A10D2CFD6A}"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4EE8B-86AA-0245-87C3-23F9E76DDB7B}"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34F4DE7C-5796-D140-9C43-0E69B27DFBA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27494" y="6607166"/>
            <a:ext cx="12646988" cy="274795"/>
          </a:xfrm>
          <a:prstGeom prst="rect">
            <a:avLst/>
          </a:prstGeom>
        </p:spPr>
      </p:pic>
      <p:sp>
        <p:nvSpPr>
          <p:cNvPr id="9" name="Rectangle 8">
            <a:extLst>
              <a:ext uri="{FF2B5EF4-FFF2-40B4-BE49-F238E27FC236}">
                <a16:creationId xmlns:a16="http://schemas.microsoft.com/office/drawing/2014/main" id="{1586B7F2-A17E-5741-86DC-2CEA6B8E200F}"/>
              </a:ext>
            </a:extLst>
          </p:cNvPr>
          <p:cNvSpPr/>
          <p:nvPr userDrawn="1"/>
        </p:nvSpPr>
        <p:spPr>
          <a:xfrm>
            <a:off x="514349" y="371952"/>
            <a:ext cx="323852" cy="177927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7033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out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A3765"/>
                </a:solidFill>
              </a:defRPr>
            </a:lvl1pPr>
          </a:lstStyle>
          <a:p>
            <a:r>
              <a:rPr lang="en-US"/>
              <a:t>Click to edit Master title style</a:t>
            </a:r>
          </a:p>
        </p:txBody>
      </p:sp>
      <p:sp>
        <p:nvSpPr>
          <p:cNvPr id="3" name="Content Placeholder 2"/>
          <p:cNvSpPr>
            <a:spLocks noGrp="1"/>
          </p:cNvSpPr>
          <p:nvPr>
            <p:ph idx="1"/>
          </p:nvPr>
        </p:nvSpPr>
        <p:spPr>
          <a:xfrm>
            <a:off x="1468283" y="1825625"/>
            <a:ext cx="9885516" cy="4351338"/>
          </a:xfrm>
        </p:spPr>
        <p:txBody>
          <a:bodyPr/>
          <a:lstStyle>
            <a:lvl1pPr marL="458788" indent="-458788">
              <a:lnSpc>
                <a:spcPct val="100000"/>
              </a:lnSpc>
              <a:spcBef>
                <a:spcPts val="0"/>
              </a:spcBef>
              <a:spcAft>
                <a:spcPts val="600"/>
              </a:spcAft>
              <a:buClr>
                <a:srgbClr val="4E8ABE"/>
              </a:buClr>
              <a:buSzPct val="125000"/>
              <a:buFont typeface="System Font Regular"/>
              <a:buChar char="●"/>
              <a:tabLst/>
              <a:defRPr/>
            </a:lvl1pPr>
            <a:lvl2pPr marL="917575" indent="-460375">
              <a:lnSpc>
                <a:spcPct val="100000"/>
              </a:lnSpc>
              <a:spcBef>
                <a:spcPts val="0"/>
              </a:spcBef>
              <a:spcAft>
                <a:spcPts val="600"/>
              </a:spcAft>
              <a:buClr>
                <a:srgbClr val="4E8ABE"/>
              </a:buClr>
              <a:buSzPct val="125000"/>
              <a:buFont typeface="Courier New" panose="02070309020205020404" pitchFamily="49" charset="0"/>
              <a:buChar char="o"/>
              <a:tabLst/>
              <a:defRPr/>
            </a:lvl2pPr>
            <a:lvl3pPr>
              <a:lnSpc>
                <a:spcPct val="100000"/>
              </a:lnSpc>
              <a:spcBef>
                <a:spcPts val="0"/>
              </a:spcBef>
              <a:spcAft>
                <a:spcPts val="600"/>
              </a:spcAft>
              <a:buClr>
                <a:srgbClr val="4E8ABE"/>
              </a:buClr>
              <a:buSzPct val="125000"/>
              <a:defRPr/>
            </a:lvl3pPr>
            <a:lvl4pPr>
              <a:lnSpc>
                <a:spcPct val="100000"/>
              </a:lnSpc>
              <a:spcBef>
                <a:spcPts val="0"/>
              </a:spcBef>
              <a:spcAft>
                <a:spcPts val="600"/>
              </a:spcAft>
              <a:buClr>
                <a:srgbClr val="4E8ABE"/>
              </a:buClr>
              <a:buSzPct val="125000"/>
              <a:defRPr/>
            </a:lvl4pPr>
            <a:lvl5pPr>
              <a:lnSpc>
                <a:spcPct val="100000"/>
              </a:lnSpc>
              <a:spcBef>
                <a:spcPts val="0"/>
              </a:spcBef>
              <a:spcAft>
                <a:spcPts val="600"/>
              </a:spcAft>
              <a:buClr>
                <a:srgbClr val="4E8ABE"/>
              </a:buCl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BB386B-884A-DE47-B077-F9A10D2CFD6A}"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4EE8B-86AA-0245-87C3-23F9E76DDB7B}" type="slidenum">
              <a:rPr lang="en-US" smtClean="0"/>
              <a:t>‹#›</a:t>
            </a:fld>
            <a:endParaRPr lang="en-US"/>
          </a:p>
        </p:txBody>
      </p:sp>
      <p:sp>
        <p:nvSpPr>
          <p:cNvPr id="8" name="Rectangle 7">
            <a:extLst>
              <a:ext uri="{FF2B5EF4-FFF2-40B4-BE49-F238E27FC236}">
                <a16:creationId xmlns:a16="http://schemas.microsoft.com/office/drawing/2014/main" id="{EEAD57DD-CD5A-DE49-BAA9-C96A760635A0}"/>
              </a:ext>
            </a:extLst>
          </p:cNvPr>
          <p:cNvSpPr/>
          <p:nvPr userDrawn="1"/>
        </p:nvSpPr>
        <p:spPr>
          <a:xfrm>
            <a:off x="514349" y="138272"/>
            <a:ext cx="323852" cy="177927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29564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C18934-A7E2-3246-9BDF-CB88238502A9}"/>
              </a:ext>
            </a:extLst>
          </p:cNvPr>
          <p:cNvSpPr/>
          <p:nvPr userDrawn="1"/>
        </p:nvSpPr>
        <p:spPr>
          <a:xfrm>
            <a:off x="6096000" y="1257300"/>
            <a:ext cx="5481599" cy="4611688"/>
          </a:xfrm>
          <a:prstGeom prst="rect">
            <a:avLst/>
          </a:prstGeom>
          <a:solidFill>
            <a:srgbClr val="C0D844">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457200"/>
            <a:ext cx="3932237" cy="1600200"/>
          </a:xfrm>
        </p:spPr>
        <p:txBody>
          <a:bodyPr anchor="b">
            <a:normAutofit/>
          </a:bodyPr>
          <a:lstStyle>
            <a:lvl1pPr>
              <a:defRPr sz="4000" b="1">
                <a:solidFill>
                  <a:srgbClr val="1A3765"/>
                </a:solidFill>
              </a:defRPr>
            </a:lvl1pPr>
          </a:lstStyle>
          <a:p>
            <a:r>
              <a:rPr lang="en-US"/>
              <a:t>Click to edit Master title style</a:t>
            </a:r>
          </a:p>
        </p:txBody>
      </p:sp>
      <p:sp>
        <p:nvSpPr>
          <p:cNvPr id="3" name="Picture Placeholder 2"/>
          <p:cNvSpPr>
            <a:spLocks noGrp="1" noChangeAspect="1"/>
          </p:cNvSpPr>
          <p:nvPr>
            <p:ph type="pic" idx="1"/>
          </p:nvPr>
        </p:nvSpPr>
        <p:spPr>
          <a:xfrm>
            <a:off x="6424551" y="457201"/>
            <a:ext cx="5481225" cy="52773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2931 w 10000"/>
              <a:gd name="connsiteY0" fmla="*/ 144 h 10000"/>
              <a:gd name="connsiteX1" fmla="*/ 10000 w 10000"/>
              <a:gd name="connsiteY1" fmla="*/ 0 h 10000"/>
              <a:gd name="connsiteX2" fmla="*/ 10000 w 10000"/>
              <a:gd name="connsiteY2" fmla="*/ 10000 h 10000"/>
              <a:gd name="connsiteX3" fmla="*/ 0 w 10000"/>
              <a:gd name="connsiteY3" fmla="*/ 10000 h 10000"/>
              <a:gd name="connsiteX4" fmla="*/ 2931 w 10000"/>
              <a:gd name="connsiteY4" fmla="*/ 144 h 10000"/>
              <a:gd name="connsiteX0" fmla="*/ 2931 w 10042"/>
              <a:gd name="connsiteY0" fmla="*/ 23 h 9879"/>
              <a:gd name="connsiteX1" fmla="*/ 10042 w 10042"/>
              <a:gd name="connsiteY1" fmla="*/ 0 h 9879"/>
              <a:gd name="connsiteX2" fmla="*/ 10000 w 10042"/>
              <a:gd name="connsiteY2" fmla="*/ 9879 h 9879"/>
              <a:gd name="connsiteX3" fmla="*/ 0 w 10042"/>
              <a:gd name="connsiteY3" fmla="*/ 9879 h 9879"/>
              <a:gd name="connsiteX4" fmla="*/ 2931 w 10042"/>
              <a:gd name="connsiteY4" fmla="*/ 23 h 9879"/>
              <a:gd name="connsiteX0" fmla="*/ 2919 w 10000"/>
              <a:gd name="connsiteY0" fmla="*/ 52 h 10029"/>
              <a:gd name="connsiteX1" fmla="*/ 10000 w 10000"/>
              <a:gd name="connsiteY1" fmla="*/ 29 h 10029"/>
              <a:gd name="connsiteX2" fmla="*/ 9958 w 10000"/>
              <a:gd name="connsiteY2" fmla="*/ 10029 h 10029"/>
              <a:gd name="connsiteX3" fmla="*/ 0 w 10000"/>
              <a:gd name="connsiteY3" fmla="*/ 10029 h 10029"/>
              <a:gd name="connsiteX4" fmla="*/ 2919 w 10000"/>
              <a:gd name="connsiteY4" fmla="*/ 52 h 10029"/>
              <a:gd name="connsiteX0" fmla="*/ 2919 w 9979"/>
              <a:gd name="connsiteY0" fmla="*/ 540 h 10517"/>
              <a:gd name="connsiteX1" fmla="*/ 9979 w 9979"/>
              <a:gd name="connsiteY1" fmla="*/ 6 h 10517"/>
              <a:gd name="connsiteX2" fmla="*/ 9958 w 9979"/>
              <a:gd name="connsiteY2" fmla="*/ 10517 h 10517"/>
              <a:gd name="connsiteX3" fmla="*/ 0 w 9979"/>
              <a:gd name="connsiteY3" fmla="*/ 10517 h 10517"/>
              <a:gd name="connsiteX4" fmla="*/ 2919 w 9979"/>
              <a:gd name="connsiteY4" fmla="*/ 540 h 10517"/>
              <a:gd name="connsiteX0" fmla="*/ 2925 w 9983"/>
              <a:gd name="connsiteY0" fmla="*/ 513 h 10000"/>
              <a:gd name="connsiteX1" fmla="*/ 9979 w 9983"/>
              <a:gd name="connsiteY1" fmla="*/ 6 h 10000"/>
              <a:gd name="connsiteX2" fmla="*/ 9979 w 9983"/>
              <a:gd name="connsiteY2" fmla="*/ 10000 h 10000"/>
              <a:gd name="connsiteX3" fmla="*/ 0 w 9983"/>
              <a:gd name="connsiteY3" fmla="*/ 10000 h 10000"/>
              <a:gd name="connsiteX4" fmla="*/ 2925 w 9983"/>
              <a:gd name="connsiteY4" fmla="*/ 513 h 10000"/>
              <a:gd name="connsiteX0" fmla="*/ 2930 w 10000"/>
              <a:gd name="connsiteY0" fmla="*/ 508 h 9995"/>
              <a:gd name="connsiteX1" fmla="*/ 9996 w 10000"/>
              <a:gd name="connsiteY1" fmla="*/ 1 h 9995"/>
              <a:gd name="connsiteX2" fmla="*/ 9996 w 10000"/>
              <a:gd name="connsiteY2" fmla="*/ 9995 h 9995"/>
              <a:gd name="connsiteX3" fmla="*/ 0 w 10000"/>
              <a:gd name="connsiteY3" fmla="*/ 9995 h 9995"/>
              <a:gd name="connsiteX4" fmla="*/ 2930 w 10000"/>
              <a:gd name="connsiteY4" fmla="*/ 508 h 9995"/>
              <a:gd name="connsiteX0" fmla="*/ 3057 w 10000"/>
              <a:gd name="connsiteY0" fmla="*/ 81 h 10000"/>
              <a:gd name="connsiteX1" fmla="*/ 9996 w 10000"/>
              <a:gd name="connsiteY1" fmla="*/ 1 h 10000"/>
              <a:gd name="connsiteX2" fmla="*/ 9996 w 10000"/>
              <a:gd name="connsiteY2" fmla="*/ 10000 h 10000"/>
              <a:gd name="connsiteX3" fmla="*/ 0 w 10000"/>
              <a:gd name="connsiteY3" fmla="*/ 10000 h 10000"/>
              <a:gd name="connsiteX4" fmla="*/ 3057 w 10000"/>
              <a:gd name="connsiteY4" fmla="*/ 81 h 10000"/>
              <a:gd name="connsiteX0" fmla="*/ 3057 w 10017"/>
              <a:gd name="connsiteY0" fmla="*/ 81 h 10000"/>
              <a:gd name="connsiteX1" fmla="*/ 10017 w 10017"/>
              <a:gd name="connsiteY1" fmla="*/ 1 h 10000"/>
              <a:gd name="connsiteX2" fmla="*/ 9996 w 10017"/>
              <a:gd name="connsiteY2" fmla="*/ 10000 h 10000"/>
              <a:gd name="connsiteX3" fmla="*/ 0 w 10017"/>
              <a:gd name="connsiteY3" fmla="*/ 10000 h 10000"/>
              <a:gd name="connsiteX4" fmla="*/ 3057 w 10017"/>
              <a:gd name="connsiteY4" fmla="*/ 81 h 10000"/>
              <a:gd name="connsiteX0" fmla="*/ 3078 w 10017"/>
              <a:gd name="connsiteY0" fmla="*/ 2 h 10018"/>
              <a:gd name="connsiteX1" fmla="*/ 10017 w 10017"/>
              <a:gd name="connsiteY1" fmla="*/ 19 h 10018"/>
              <a:gd name="connsiteX2" fmla="*/ 9996 w 10017"/>
              <a:gd name="connsiteY2" fmla="*/ 10018 h 10018"/>
              <a:gd name="connsiteX3" fmla="*/ 0 w 10017"/>
              <a:gd name="connsiteY3" fmla="*/ 10018 h 10018"/>
              <a:gd name="connsiteX4" fmla="*/ 3078 w 10017"/>
              <a:gd name="connsiteY4" fmla="*/ 2 h 10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18">
                <a:moveTo>
                  <a:pt x="3078" y="2"/>
                </a:moveTo>
                <a:cubicBezTo>
                  <a:pt x="5447" y="-5"/>
                  <a:pt x="3126" y="6"/>
                  <a:pt x="10017" y="19"/>
                </a:cubicBezTo>
                <a:cubicBezTo>
                  <a:pt x="10003" y="3190"/>
                  <a:pt x="10010" y="6847"/>
                  <a:pt x="9996" y="10018"/>
                </a:cubicBezTo>
                <a:lnTo>
                  <a:pt x="0" y="10018"/>
                </a:lnTo>
                <a:lnTo>
                  <a:pt x="3078" y="2"/>
                </a:lnTo>
                <a:close/>
              </a:path>
            </a:pathLst>
          </a:custGeom>
          <a:effectLst>
            <a:outerShdw blurRad="50800" dist="38100" dir="2700000" algn="tl"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65200" y="2057400"/>
            <a:ext cx="3806825"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BB386B-884A-DE47-B077-F9A10D2CFD6A}"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4EE8B-86AA-0245-87C3-23F9E76DDB7B}"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1C117780-98C1-4A49-A061-67A2650EAF6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27494" y="6607166"/>
            <a:ext cx="12646988" cy="274795"/>
          </a:xfrm>
          <a:prstGeom prst="rect">
            <a:avLst/>
          </a:prstGeom>
        </p:spPr>
      </p:pic>
      <p:sp>
        <p:nvSpPr>
          <p:cNvPr id="10" name="Rectangle 9">
            <a:extLst>
              <a:ext uri="{FF2B5EF4-FFF2-40B4-BE49-F238E27FC236}">
                <a16:creationId xmlns:a16="http://schemas.microsoft.com/office/drawing/2014/main" id="{74CB1D94-FB5C-EE47-90AD-F69E11570790}"/>
              </a:ext>
            </a:extLst>
          </p:cNvPr>
          <p:cNvSpPr/>
          <p:nvPr userDrawn="1"/>
        </p:nvSpPr>
        <p:spPr>
          <a:xfrm>
            <a:off x="514349" y="371952"/>
            <a:ext cx="323852" cy="177927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85465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C18934-A7E2-3246-9BDF-CB88238502A9}"/>
              </a:ext>
            </a:extLst>
          </p:cNvPr>
          <p:cNvSpPr/>
          <p:nvPr userDrawn="1"/>
        </p:nvSpPr>
        <p:spPr>
          <a:xfrm>
            <a:off x="6096000" y="1257300"/>
            <a:ext cx="5481599" cy="4611688"/>
          </a:xfrm>
          <a:prstGeom prst="rect">
            <a:avLst/>
          </a:prstGeom>
          <a:solidFill>
            <a:srgbClr val="4E8ABE">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457200"/>
            <a:ext cx="3932237" cy="1600200"/>
          </a:xfrm>
        </p:spPr>
        <p:txBody>
          <a:bodyPr anchor="b">
            <a:normAutofit/>
          </a:bodyPr>
          <a:lstStyle>
            <a:lvl1pPr>
              <a:defRPr sz="4000" b="1">
                <a:solidFill>
                  <a:srgbClr val="1A3765"/>
                </a:solidFill>
              </a:defRPr>
            </a:lvl1pPr>
          </a:lstStyle>
          <a:p>
            <a:r>
              <a:rPr lang="en-US"/>
              <a:t>Click to edit Master title style</a:t>
            </a:r>
          </a:p>
        </p:txBody>
      </p:sp>
      <p:sp>
        <p:nvSpPr>
          <p:cNvPr id="3" name="Picture Placeholder 2"/>
          <p:cNvSpPr>
            <a:spLocks noGrp="1" noChangeAspect="1"/>
          </p:cNvSpPr>
          <p:nvPr>
            <p:ph type="pic" idx="1"/>
          </p:nvPr>
        </p:nvSpPr>
        <p:spPr>
          <a:xfrm>
            <a:off x="6424551" y="457201"/>
            <a:ext cx="5481225" cy="52773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2931 w 10000"/>
              <a:gd name="connsiteY0" fmla="*/ 144 h 10000"/>
              <a:gd name="connsiteX1" fmla="*/ 10000 w 10000"/>
              <a:gd name="connsiteY1" fmla="*/ 0 h 10000"/>
              <a:gd name="connsiteX2" fmla="*/ 10000 w 10000"/>
              <a:gd name="connsiteY2" fmla="*/ 10000 h 10000"/>
              <a:gd name="connsiteX3" fmla="*/ 0 w 10000"/>
              <a:gd name="connsiteY3" fmla="*/ 10000 h 10000"/>
              <a:gd name="connsiteX4" fmla="*/ 2931 w 10000"/>
              <a:gd name="connsiteY4" fmla="*/ 144 h 10000"/>
              <a:gd name="connsiteX0" fmla="*/ 2931 w 10042"/>
              <a:gd name="connsiteY0" fmla="*/ 23 h 9879"/>
              <a:gd name="connsiteX1" fmla="*/ 10042 w 10042"/>
              <a:gd name="connsiteY1" fmla="*/ 0 h 9879"/>
              <a:gd name="connsiteX2" fmla="*/ 10000 w 10042"/>
              <a:gd name="connsiteY2" fmla="*/ 9879 h 9879"/>
              <a:gd name="connsiteX3" fmla="*/ 0 w 10042"/>
              <a:gd name="connsiteY3" fmla="*/ 9879 h 9879"/>
              <a:gd name="connsiteX4" fmla="*/ 2931 w 10042"/>
              <a:gd name="connsiteY4" fmla="*/ 23 h 9879"/>
              <a:gd name="connsiteX0" fmla="*/ 2919 w 10000"/>
              <a:gd name="connsiteY0" fmla="*/ 52 h 10029"/>
              <a:gd name="connsiteX1" fmla="*/ 10000 w 10000"/>
              <a:gd name="connsiteY1" fmla="*/ 29 h 10029"/>
              <a:gd name="connsiteX2" fmla="*/ 9958 w 10000"/>
              <a:gd name="connsiteY2" fmla="*/ 10029 h 10029"/>
              <a:gd name="connsiteX3" fmla="*/ 0 w 10000"/>
              <a:gd name="connsiteY3" fmla="*/ 10029 h 10029"/>
              <a:gd name="connsiteX4" fmla="*/ 2919 w 10000"/>
              <a:gd name="connsiteY4" fmla="*/ 52 h 10029"/>
              <a:gd name="connsiteX0" fmla="*/ 2919 w 9979"/>
              <a:gd name="connsiteY0" fmla="*/ 540 h 10517"/>
              <a:gd name="connsiteX1" fmla="*/ 9979 w 9979"/>
              <a:gd name="connsiteY1" fmla="*/ 6 h 10517"/>
              <a:gd name="connsiteX2" fmla="*/ 9958 w 9979"/>
              <a:gd name="connsiteY2" fmla="*/ 10517 h 10517"/>
              <a:gd name="connsiteX3" fmla="*/ 0 w 9979"/>
              <a:gd name="connsiteY3" fmla="*/ 10517 h 10517"/>
              <a:gd name="connsiteX4" fmla="*/ 2919 w 9979"/>
              <a:gd name="connsiteY4" fmla="*/ 540 h 10517"/>
              <a:gd name="connsiteX0" fmla="*/ 2925 w 9983"/>
              <a:gd name="connsiteY0" fmla="*/ 513 h 10000"/>
              <a:gd name="connsiteX1" fmla="*/ 9979 w 9983"/>
              <a:gd name="connsiteY1" fmla="*/ 6 h 10000"/>
              <a:gd name="connsiteX2" fmla="*/ 9979 w 9983"/>
              <a:gd name="connsiteY2" fmla="*/ 10000 h 10000"/>
              <a:gd name="connsiteX3" fmla="*/ 0 w 9983"/>
              <a:gd name="connsiteY3" fmla="*/ 10000 h 10000"/>
              <a:gd name="connsiteX4" fmla="*/ 2925 w 9983"/>
              <a:gd name="connsiteY4" fmla="*/ 513 h 10000"/>
              <a:gd name="connsiteX0" fmla="*/ 2930 w 10000"/>
              <a:gd name="connsiteY0" fmla="*/ 508 h 9995"/>
              <a:gd name="connsiteX1" fmla="*/ 9996 w 10000"/>
              <a:gd name="connsiteY1" fmla="*/ 1 h 9995"/>
              <a:gd name="connsiteX2" fmla="*/ 9996 w 10000"/>
              <a:gd name="connsiteY2" fmla="*/ 9995 h 9995"/>
              <a:gd name="connsiteX3" fmla="*/ 0 w 10000"/>
              <a:gd name="connsiteY3" fmla="*/ 9995 h 9995"/>
              <a:gd name="connsiteX4" fmla="*/ 2930 w 10000"/>
              <a:gd name="connsiteY4" fmla="*/ 508 h 9995"/>
              <a:gd name="connsiteX0" fmla="*/ 3057 w 10000"/>
              <a:gd name="connsiteY0" fmla="*/ 81 h 10000"/>
              <a:gd name="connsiteX1" fmla="*/ 9996 w 10000"/>
              <a:gd name="connsiteY1" fmla="*/ 1 h 10000"/>
              <a:gd name="connsiteX2" fmla="*/ 9996 w 10000"/>
              <a:gd name="connsiteY2" fmla="*/ 10000 h 10000"/>
              <a:gd name="connsiteX3" fmla="*/ 0 w 10000"/>
              <a:gd name="connsiteY3" fmla="*/ 10000 h 10000"/>
              <a:gd name="connsiteX4" fmla="*/ 3057 w 10000"/>
              <a:gd name="connsiteY4" fmla="*/ 81 h 10000"/>
              <a:gd name="connsiteX0" fmla="*/ 3057 w 10017"/>
              <a:gd name="connsiteY0" fmla="*/ 81 h 10000"/>
              <a:gd name="connsiteX1" fmla="*/ 10017 w 10017"/>
              <a:gd name="connsiteY1" fmla="*/ 1 h 10000"/>
              <a:gd name="connsiteX2" fmla="*/ 9996 w 10017"/>
              <a:gd name="connsiteY2" fmla="*/ 10000 h 10000"/>
              <a:gd name="connsiteX3" fmla="*/ 0 w 10017"/>
              <a:gd name="connsiteY3" fmla="*/ 10000 h 10000"/>
              <a:gd name="connsiteX4" fmla="*/ 3057 w 10017"/>
              <a:gd name="connsiteY4" fmla="*/ 81 h 10000"/>
              <a:gd name="connsiteX0" fmla="*/ 3078 w 10017"/>
              <a:gd name="connsiteY0" fmla="*/ 2 h 10018"/>
              <a:gd name="connsiteX1" fmla="*/ 10017 w 10017"/>
              <a:gd name="connsiteY1" fmla="*/ 19 h 10018"/>
              <a:gd name="connsiteX2" fmla="*/ 9996 w 10017"/>
              <a:gd name="connsiteY2" fmla="*/ 10018 h 10018"/>
              <a:gd name="connsiteX3" fmla="*/ 0 w 10017"/>
              <a:gd name="connsiteY3" fmla="*/ 10018 h 10018"/>
              <a:gd name="connsiteX4" fmla="*/ 3078 w 10017"/>
              <a:gd name="connsiteY4" fmla="*/ 2 h 10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18">
                <a:moveTo>
                  <a:pt x="3078" y="2"/>
                </a:moveTo>
                <a:cubicBezTo>
                  <a:pt x="5447" y="-5"/>
                  <a:pt x="3126" y="6"/>
                  <a:pt x="10017" y="19"/>
                </a:cubicBezTo>
                <a:cubicBezTo>
                  <a:pt x="10003" y="3190"/>
                  <a:pt x="10010" y="6847"/>
                  <a:pt x="9996" y="10018"/>
                </a:cubicBezTo>
                <a:lnTo>
                  <a:pt x="0" y="10018"/>
                </a:lnTo>
                <a:lnTo>
                  <a:pt x="3078" y="2"/>
                </a:lnTo>
                <a:close/>
              </a:path>
            </a:pathLst>
          </a:custGeom>
          <a:effectLst>
            <a:outerShdw blurRad="50800" dist="38100" dir="2700000" algn="tl"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65200" y="2057400"/>
            <a:ext cx="3806825"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BB386B-884A-DE47-B077-F9A10D2CFD6A}"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4EE8B-86AA-0245-87C3-23F9E76DDB7B}"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1C117780-98C1-4A49-A061-67A2650EAF6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27494" y="6607166"/>
            <a:ext cx="12646988" cy="274795"/>
          </a:xfrm>
          <a:prstGeom prst="rect">
            <a:avLst/>
          </a:prstGeom>
        </p:spPr>
      </p:pic>
      <p:sp>
        <p:nvSpPr>
          <p:cNvPr id="10" name="Rectangle 9">
            <a:extLst>
              <a:ext uri="{FF2B5EF4-FFF2-40B4-BE49-F238E27FC236}">
                <a16:creationId xmlns:a16="http://schemas.microsoft.com/office/drawing/2014/main" id="{8884F6CF-C79E-A84F-8697-FD2BA260DF62}"/>
              </a:ext>
            </a:extLst>
          </p:cNvPr>
          <p:cNvSpPr/>
          <p:nvPr userDrawn="1"/>
        </p:nvSpPr>
        <p:spPr>
          <a:xfrm>
            <a:off x="514349" y="371952"/>
            <a:ext cx="323852" cy="177927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46034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A3765"/>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458788" indent="-458788">
              <a:buClr>
                <a:srgbClr val="4E8ABE"/>
              </a:buClr>
              <a:buSzPct val="125000"/>
              <a:buFont typeface="System Font Regular"/>
              <a:buChar char="●"/>
              <a:tabLst/>
              <a:defRPr/>
            </a:lvl1pPr>
            <a:lvl2pPr marL="917575" indent="-460375">
              <a:buClr>
                <a:srgbClr val="4E8ABE"/>
              </a:buClr>
              <a:buSzPct val="125000"/>
              <a:buFont typeface="Courier New" panose="02070309020205020404" pitchFamily="49" charset="0"/>
              <a:buChar char="o"/>
              <a:tabLst/>
              <a:defRPr/>
            </a:lvl2pPr>
            <a:lvl3pPr>
              <a:buClr>
                <a:srgbClr val="4E8ABE"/>
              </a:buClr>
              <a:buSzPct val="125000"/>
              <a:defRPr/>
            </a:lvl3pPr>
            <a:lvl4pPr>
              <a:buClr>
                <a:srgbClr val="4E8ABE"/>
              </a:buClr>
              <a:buSzPct val="125000"/>
              <a:defRPr/>
            </a:lvl4pPr>
            <a:lvl5pPr>
              <a:buClr>
                <a:srgbClr val="4E8ABE"/>
              </a:buCl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BB386B-884A-DE47-B077-F9A10D2CFD6A}"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4EE8B-86AA-0245-87C3-23F9E76DDB7B}" type="slidenum">
              <a:rPr lang="en-US" smtClean="0"/>
              <a:t>‹#›</a:t>
            </a:fld>
            <a:endParaRPr lang="en-US"/>
          </a:p>
        </p:txBody>
      </p:sp>
      <p:pic>
        <p:nvPicPr>
          <p:cNvPr id="7" name="Picture 6" descr="A picture containing text&#10;&#10;Description automatically generated">
            <a:extLst>
              <a:ext uri="{FF2B5EF4-FFF2-40B4-BE49-F238E27FC236}">
                <a16:creationId xmlns:a16="http://schemas.microsoft.com/office/drawing/2014/main" id="{4B5453D6-BD75-9F4F-B304-F2AD7A423F76}"/>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27494" y="6607166"/>
            <a:ext cx="12646988" cy="274795"/>
          </a:xfrm>
          <a:prstGeom prst="rect">
            <a:avLst/>
          </a:prstGeom>
        </p:spPr>
      </p:pic>
      <p:sp>
        <p:nvSpPr>
          <p:cNvPr id="8" name="Rectangle 7">
            <a:extLst>
              <a:ext uri="{FF2B5EF4-FFF2-40B4-BE49-F238E27FC236}">
                <a16:creationId xmlns:a16="http://schemas.microsoft.com/office/drawing/2014/main" id="{943FD1CC-D526-BE45-84DC-7977F4E39640}"/>
              </a:ext>
            </a:extLst>
          </p:cNvPr>
          <p:cNvSpPr/>
          <p:nvPr userDrawn="1"/>
        </p:nvSpPr>
        <p:spPr>
          <a:xfrm>
            <a:off x="514349" y="138272"/>
            <a:ext cx="323852" cy="177927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13546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defRPr b="1">
                <a:solidFill>
                  <a:srgbClr val="1A3765"/>
                </a:solidFill>
              </a:defRPr>
            </a:lvl1pPr>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lvl1pPr marL="458788" indent="-458788">
              <a:buClr>
                <a:srgbClr val="4E8ABE"/>
              </a:buClr>
              <a:buSzPct val="125000"/>
              <a:buFont typeface="System Font Regular"/>
              <a:buChar char="●"/>
              <a:tabLst/>
              <a:defRPr/>
            </a:lvl1pPr>
            <a:lvl2pPr marL="917575" indent="-460375">
              <a:buClr>
                <a:srgbClr val="4E8ABE"/>
              </a:buClr>
              <a:buSzPct val="125000"/>
              <a:buFont typeface="Courier New" panose="02070309020205020404" pitchFamily="49" charset="0"/>
              <a:buChar char="o"/>
              <a:tabLst/>
              <a:defRPr/>
            </a:lvl2pPr>
            <a:lvl3pPr>
              <a:buClr>
                <a:srgbClr val="4E8ABE"/>
              </a:buClr>
              <a:buSzPct val="125000"/>
              <a:defRPr/>
            </a:lvl3pPr>
            <a:lvl4pPr>
              <a:buClr>
                <a:srgbClr val="4E8ABE"/>
              </a:buClr>
              <a:buSzPct val="125000"/>
              <a:defRPr/>
            </a:lvl4pPr>
            <a:lvl5pPr>
              <a:buClr>
                <a:srgbClr val="4E8ABE"/>
              </a:buCl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BB386B-884A-DE47-B077-F9A10D2CFD6A}"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4EE8B-86AA-0245-87C3-23F9E76DDB7B}" type="slidenum">
              <a:rPr lang="en-US" smtClean="0"/>
              <a:t>‹#›</a:t>
            </a:fld>
            <a:endParaRPr lang="en-US"/>
          </a:p>
        </p:txBody>
      </p:sp>
      <p:pic>
        <p:nvPicPr>
          <p:cNvPr id="7" name="Picture 6" descr="A picture containing text&#10;&#10;Description automatically generated">
            <a:extLst>
              <a:ext uri="{FF2B5EF4-FFF2-40B4-BE49-F238E27FC236}">
                <a16:creationId xmlns:a16="http://schemas.microsoft.com/office/drawing/2014/main" id="{E2A117C6-9473-4249-951A-A8AF57F45F80}"/>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27494" y="6607166"/>
            <a:ext cx="12646988" cy="274795"/>
          </a:xfrm>
          <a:prstGeom prst="rect">
            <a:avLst/>
          </a:prstGeom>
        </p:spPr>
      </p:pic>
    </p:spTree>
    <p:extLst>
      <p:ext uri="{BB962C8B-B14F-4D97-AF65-F5344CB8AC3E}">
        <p14:creationId xmlns:p14="http://schemas.microsoft.com/office/powerpoint/2010/main" val="2882304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716F-A05F-4E66-A3C2-27ED92B485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D900B1-7629-4E1B-BE2F-EB794902BF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556116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89E9-AE12-4CD1-A35B-371FC946A9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2D8782-0112-47CB-AC83-565990928F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0960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39266-F4B4-47EC-AC53-F2B67AE9E5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997E21-0003-4F14-A2C2-6F959446C22E}"/>
              </a:ext>
            </a:extLst>
          </p:cNvPr>
          <p:cNvSpPr>
            <a:spLocks noGrp="1"/>
          </p:cNvSpPr>
          <p:nvPr>
            <p:ph type="body" idx="1"/>
          </p:nvPr>
        </p:nvSpPr>
        <p:spPr>
          <a:xfrm>
            <a:off x="831850" y="4589463"/>
            <a:ext cx="10515600" cy="1500187"/>
          </a:xfrm>
        </p:spPr>
        <p:txBody>
          <a:bodyPr/>
          <a:lstStyle>
            <a:lvl1pPr marL="0" indent="0">
              <a:buNone/>
              <a:defRPr sz="2400">
                <a:solidFill>
                  <a:srgbClr val="3A497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65941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26A8D-47C9-4A19-AA88-6647AD5C3A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D4F8BC-0397-457D-8DA7-36D0B03819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43BCE7-CEAB-4EC7-8A6F-86D2C18F81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4217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55B3-7B59-4CB7-A651-BE05A8B8E0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CA5724-3503-4B06-855F-C30EEA22F5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C23266-28B1-4853-BFC4-F60E5A5914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905F75-FEC6-455E-A42D-5DE8B1AA31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C775AC-C2D9-4D14-90FD-ED8E5C8E14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3964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7B1BC-0823-4F14-8B1C-E167944FF9C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5677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a photo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A222B0-FFB6-324D-A15D-D506B48B13A8}"/>
              </a:ext>
            </a:extLst>
          </p:cNvPr>
          <p:cNvSpPr/>
          <p:nvPr userDrawn="1"/>
        </p:nvSpPr>
        <p:spPr>
          <a:xfrm>
            <a:off x="8341896" y="3952568"/>
            <a:ext cx="3238005" cy="2768908"/>
          </a:xfrm>
          <a:prstGeom prst="rect">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365127"/>
            <a:ext cx="10515600" cy="1325563"/>
          </a:xfrm>
        </p:spPr>
        <p:txBody>
          <a:bodyPr/>
          <a:lstStyle>
            <a:lvl1pPr>
              <a:defRPr b="1">
                <a:solidFill>
                  <a:srgbClr val="1A3765"/>
                </a:solidFill>
              </a:defRPr>
            </a:lvl1pPr>
          </a:lstStyle>
          <a:p>
            <a:r>
              <a:rPr lang="en-US"/>
              <a:t>Click to edit Master title style</a:t>
            </a:r>
          </a:p>
        </p:txBody>
      </p:sp>
      <p:sp>
        <p:nvSpPr>
          <p:cNvPr id="3" name="Content Placeholder 2"/>
          <p:cNvSpPr>
            <a:spLocks noGrp="1"/>
          </p:cNvSpPr>
          <p:nvPr>
            <p:ph idx="1"/>
          </p:nvPr>
        </p:nvSpPr>
        <p:spPr>
          <a:xfrm>
            <a:off x="1468284" y="1825625"/>
            <a:ext cx="8075561" cy="4351338"/>
          </a:xfrm>
        </p:spPr>
        <p:txBody>
          <a:bodyPr/>
          <a:lstStyle>
            <a:lvl1pPr marL="458788" indent="-458788">
              <a:lnSpc>
                <a:spcPct val="100000"/>
              </a:lnSpc>
              <a:spcBef>
                <a:spcPts val="0"/>
              </a:spcBef>
              <a:spcAft>
                <a:spcPts val="600"/>
              </a:spcAft>
              <a:buClr>
                <a:srgbClr val="4E8ABE"/>
              </a:buClr>
              <a:buSzPct val="125000"/>
              <a:buFont typeface="System Font Regular"/>
              <a:buChar char="●"/>
              <a:tabLst/>
              <a:defRPr/>
            </a:lvl1pPr>
            <a:lvl2pPr marL="917575" indent="-460375">
              <a:lnSpc>
                <a:spcPct val="100000"/>
              </a:lnSpc>
              <a:spcBef>
                <a:spcPts val="0"/>
              </a:spcBef>
              <a:spcAft>
                <a:spcPts val="600"/>
              </a:spcAft>
              <a:buClr>
                <a:srgbClr val="4E8ABE"/>
              </a:buClr>
              <a:buSzPct val="125000"/>
              <a:buFont typeface="Courier New" panose="02070309020205020404" pitchFamily="49" charset="0"/>
              <a:buChar char="o"/>
              <a:tabLst/>
              <a:defRPr/>
            </a:lvl2pPr>
            <a:lvl3pPr>
              <a:lnSpc>
                <a:spcPct val="100000"/>
              </a:lnSpc>
              <a:spcBef>
                <a:spcPts val="0"/>
              </a:spcBef>
              <a:spcAft>
                <a:spcPts val="600"/>
              </a:spcAft>
              <a:buClr>
                <a:srgbClr val="4E8ABE"/>
              </a:buClr>
              <a:buSzPct val="125000"/>
              <a:defRPr/>
            </a:lvl3pPr>
            <a:lvl4pPr>
              <a:lnSpc>
                <a:spcPct val="100000"/>
              </a:lnSpc>
              <a:spcBef>
                <a:spcPts val="0"/>
              </a:spcBef>
              <a:spcAft>
                <a:spcPts val="600"/>
              </a:spcAft>
              <a:buClr>
                <a:srgbClr val="4E8ABE"/>
              </a:buClr>
              <a:buSzPct val="125000"/>
              <a:defRPr/>
            </a:lvl4pPr>
            <a:lvl5pPr>
              <a:lnSpc>
                <a:spcPct val="100000"/>
              </a:lnSpc>
              <a:spcBef>
                <a:spcPts val="0"/>
              </a:spcBef>
              <a:spcAft>
                <a:spcPts val="600"/>
              </a:spcAft>
              <a:buClr>
                <a:srgbClr val="4E8ABE"/>
              </a:buCl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BB386B-884A-DE47-B077-F9A10D2CFD6A}"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4EE8B-86AA-0245-87C3-23F9E76DDB7B}" type="slidenum">
              <a:rPr lang="en-US" smtClean="0"/>
              <a:t>‹#›</a:t>
            </a:fld>
            <a:endParaRPr lang="en-US"/>
          </a:p>
        </p:txBody>
      </p:sp>
      <p:sp>
        <p:nvSpPr>
          <p:cNvPr id="8" name="Rectangle 7">
            <a:extLst>
              <a:ext uri="{FF2B5EF4-FFF2-40B4-BE49-F238E27FC236}">
                <a16:creationId xmlns:a16="http://schemas.microsoft.com/office/drawing/2014/main" id="{EEAD57DD-CD5A-DE49-BAA9-C96A760635A0}"/>
              </a:ext>
            </a:extLst>
          </p:cNvPr>
          <p:cNvSpPr/>
          <p:nvPr userDrawn="1"/>
        </p:nvSpPr>
        <p:spPr>
          <a:xfrm>
            <a:off x="514349" y="138272"/>
            <a:ext cx="323852" cy="177927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Picture Placeholder 10">
            <a:extLst>
              <a:ext uri="{FF2B5EF4-FFF2-40B4-BE49-F238E27FC236}">
                <a16:creationId xmlns:a16="http://schemas.microsoft.com/office/drawing/2014/main" id="{D1215AB7-FA8E-DC42-BA34-B7C73C44D31D}"/>
              </a:ext>
            </a:extLst>
          </p:cNvPr>
          <p:cNvSpPr>
            <a:spLocks noGrp="1"/>
          </p:cNvSpPr>
          <p:nvPr>
            <p:ph type="pic" sz="quarter" idx="13"/>
          </p:nvPr>
        </p:nvSpPr>
        <p:spPr>
          <a:xfrm>
            <a:off x="8953994" y="3429000"/>
            <a:ext cx="3238005" cy="3111500"/>
          </a:xfrm>
          <a:custGeom>
            <a:avLst/>
            <a:gdLst>
              <a:gd name="connsiteX0" fmla="*/ 0 w 3238005"/>
              <a:gd name="connsiteY0" fmla="*/ 0 h 3111500"/>
              <a:gd name="connsiteX1" fmla="*/ 3238005 w 3238005"/>
              <a:gd name="connsiteY1" fmla="*/ 0 h 3111500"/>
              <a:gd name="connsiteX2" fmla="*/ 3238005 w 3238005"/>
              <a:gd name="connsiteY2" fmla="*/ 3111500 h 3111500"/>
              <a:gd name="connsiteX3" fmla="*/ 0 w 3238005"/>
              <a:gd name="connsiteY3" fmla="*/ 3111500 h 3111500"/>
              <a:gd name="connsiteX4" fmla="*/ 0 w 3238005"/>
              <a:gd name="connsiteY4" fmla="*/ 0 h 3111500"/>
              <a:gd name="connsiteX0" fmla="*/ 1371600 w 3238005"/>
              <a:gd name="connsiteY0" fmla="*/ 0 h 3111500"/>
              <a:gd name="connsiteX1" fmla="*/ 3238005 w 3238005"/>
              <a:gd name="connsiteY1" fmla="*/ 0 h 3111500"/>
              <a:gd name="connsiteX2" fmla="*/ 3238005 w 3238005"/>
              <a:gd name="connsiteY2" fmla="*/ 3111500 h 3111500"/>
              <a:gd name="connsiteX3" fmla="*/ 0 w 3238005"/>
              <a:gd name="connsiteY3" fmla="*/ 3111500 h 3111500"/>
              <a:gd name="connsiteX4" fmla="*/ 1371600 w 3238005"/>
              <a:gd name="connsiteY4" fmla="*/ 0 h 311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005" h="3111500">
                <a:moveTo>
                  <a:pt x="1371600" y="0"/>
                </a:moveTo>
                <a:lnTo>
                  <a:pt x="3238005" y="0"/>
                </a:lnTo>
                <a:lnTo>
                  <a:pt x="3238005" y="3111500"/>
                </a:lnTo>
                <a:lnTo>
                  <a:pt x="0" y="3111500"/>
                </a:lnTo>
                <a:lnTo>
                  <a:pt x="1371600" y="0"/>
                </a:lnTo>
                <a:close/>
              </a:path>
            </a:pathLst>
          </a:custGeom>
          <a:effectLst>
            <a:outerShdw blurRad="50800" dist="38100" dir="2700000" algn="tl" rotWithShape="0">
              <a:prstClr val="black">
                <a:alpha val="40000"/>
              </a:prstClr>
            </a:outerShdw>
          </a:effectLst>
        </p:spPr>
        <p:txBody>
          <a:bodyPr/>
          <a:lstStyle/>
          <a:p>
            <a:r>
              <a:rPr lang="en-US"/>
              <a:t>Click icon to add picture</a:t>
            </a:r>
          </a:p>
        </p:txBody>
      </p:sp>
    </p:spTree>
    <p:extLst>
      <p:ext uri="{BB962C8B-B14F-4D97-AF65-F5344CB8AC3E}">
        <p14:creationId xmlns:p14="http://schemas.microsoft.com/office/powerpoint/2010/main" val="3378807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371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30B3A-6F93-4BF6-96FB-5571911C2F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9DDD3D-74F2-4CB1-A84B-2E9B7B6258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807EEA-0018-4DBC-9BD2-E10C4EA70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78786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C1381-5BC0-43BF-B26A-F25C8D151A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2D6A26-23FA-41BD-BA4B-0697C6C5D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BA88F9-434D-499E-981F-2E5C0682D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670981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88129-9522-48B2-BB7C-F82AD9E4E5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A0DDE4-EFA9-465A-8952-427E623576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3929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C10A51-2E61-4750-B286-238FC1E3D4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3DEE57-A353-4FDF-B930-37385AEE9E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69222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extLst>
              <p:ext uri="{D42A27DB-BD31-4B8C-83A1-F6EECF244321}">
                <p14:modId xmlns:p14="http://schemas.microsoft.com/office/powerpoint/2010/main" val="813830335"/>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a:latin typeface="Segoe UI" panose="020B0502040204020203" pitchFamily="34" charset="0"/>
              <a:ea typeface="Verdana" panose="020B0604030504040204" pitchFamily="34" charset="0"/>
              <a:sym typeface="Segoe UI" panose="020B0502040204020203"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621101" y="1595888"/>
            <a:ext cx="11024659" cy="47618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62846465"/>
      </p:ext>
    </p:extLst>
  </p:cSld>
  <p:clrMapOvr>
    <a:masterClrMapping/>
  </p:clrMapOvr>
  <p:extLst>
    <p:ext uri="{DCECCB84-F9BA-43D5-87BE-67443E8EF086}">
      <p15:sldGuideLst xmlns:p15="http://schemas.microsoft.com/office/powerpoint/2012/main">
        <p15:guide id="3" orient="horz" pos="2160">
          <p15:clr>
            <a:srgbClr val="FBAE40"/>
          </p15:clr>
        </p15:guide>
        <p15:guide id="4" pos="549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4EAE4-5B4E-43D7-ADDD-B5D0B9DC0D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78493D-8251-4585-81A2-A652CB7F32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340168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95D9C-313A-42F0-A132-781E3AFEBF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61336-42EC-41ED-A90D-224F84DA09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88258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C0508-4B62-4CE6-A3FB-4F63F836A5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20EFD1-DC55-4E2E-BC9D-B90DA0305E49}"/>
              </a:ext>
            </a:extLst>
          </p:cNvPr>
          <p:cNvSpPr>
            <a:spLocks noGrp="1"/>
          </p:cNvSpPr>
          <p:nvPr>
            <p:ph type="body" idx="1"/>
          </p:nvPr>
        </p:nvSpPr>
        <p:spPr>
          <a:xfrm>
            <a:off x="831850" y="4589464"/>
            <a:ext cx="10515600" cy="113547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77665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7E2C-D3A0-4BDC-BFD6-0640ACCF86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096A0-7E95-48BA-9179-D44E1F7F9581}"/>
              </a:ext>
            </a:extLst>
          </p:cNvPr>
          <p:cNvSpPr>
            <a:spLocks noGrp="1"/>
          </p:cNvSpPr>
          <p:nvPr>
            <p:ph sz="half" idx="1"/>
          </p:nvPr>
        </p:nvSpPr>
        <p:spPr>
          <a:xfrm>
            <a:off x="838200" y="1825625"/>
            <a:ext cx="5181600" cy="38694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544CD1-B89D-4E99-8C65-7661B16C5F49}"/>
              </a:ext>
            </a:extLst>
          </p:cNvPr>
          <p:cNvSpPr>
            <a:spLocks noGrp="1"/>
          </p:cNvSpPr>
          <p:nvPr>
            <p:ph sz="half" idx="2"/>
          </p:nvPr>
        </p:nvSpPr>
        <p:spPr>
          <a:xfrm>
            <a:off x="6172200" y="1825625"/>
            <a:ext cx="5181600" cy="38694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0511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photo (green)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A222B0-FFB6-324D-A15D-D506B48B13A8}"/>
              </a:ext>
            </a:extLst>
          </p:cNvPr>
          <p:cNvSpPr/>
          <p:nvPr userDrawn="1"/>
        </p:nvSpPr>
        <p:spPr>
          <a:xfrm>
            <a:off x="8341896" y="3952568"/>
            <a:ext cx="3238005" cy="2768908"/>
          </a:xfrm>
          <a:prstGeom prst="rect">
            <a:avLst/>
          </a:prstGeom>
          <a:solidFill>
            <a:srgbClr val="C0D844">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365127"/>
            <a:ext cx="10515600" cy="1325563"/>
          </a:xfrm>
        </p:spPr>
        <p:txBody>
          <a:bodyPr/>
          <a:lstStyle>
            <a:lvl1pPr>
              <a:defRPr b="1">
                <a:solidFill>
                  <a:srgbClr val="1A3765"/>
                </a:solidFill>
              </a:defRPr>
            </a:lvl1pPr>
          </a:lstStyle>
          <a:p>
            <a:r>
              <a:rPr lang="en-US"/>
              <a:t>Click to edit Master title style</a:t>
            </a:r>
          </a:p>
        </p:txBody>
      </p:sp>
      <p:sp>
        <p:nvSpPr>
          <p:cNvPr id="3" name="Content Placeholder 2"/>
          <p:cNvSpPr>
            <a:spLocks noGrp="1"/>
          </p:cNvSpPr>
          <p:nvPr>
            <p:ph idx="1"/>
          </p:nvPr>
        </p:nvSpPr>
        <p:spPr>
          <a:xfrm>
            <a:off x="1468284" y="1825625"/>
            <a:ext cx="8075561" cy="4351338"/>
          </a:xfrm>
        </p:spPr>
        <p:txBody>
          <a:bodyPr/>
          <a:lstStyle>
            <a:lvl1pPr marL="458788" indent="-458788">
              <a:lnSpc>
                <a:spcPct val="100000"/>
              </a:lnSpc>
              <a:spcBef>
                <a:spcPts val="0"/>
              </a:spcBef>
              <a:spcAft>
                <a:spcPts val="600"/>
              </a:spcAft>
              <a:buClr>
                <a:srgbClr val="4E8ABE"/>
              </a:buClr>
              <a:buSzPct val="125000"/>
              <a:buFont typeface="System Font Regular"/>
              <a:buChar char="●"/>
              <a:tabLst/>
              <a:defRPr/>
            </a:lvl1pPr>
            <a:lvl2pPr marL="917575" indent="-460375">
              <a:lnSpc>
                <a:spcPct val="100000"/>
              </a:lnSpc>
              <a:spcBef>
                <a:spcPts val="0"/>
              </a:spcBef>
              <a:spcAft>
                <a:spcPts val="600"/>
              </a:spcAft>
              <a:buClr>
                <a:srgbClr val="4E8ABE"/>
              </a:buClr>
              <a:buSzPct val="125000"/>
              <a:buFont typeface="Courier New" panose="02070309020205020404" pitchFamily="49" charset="0"/>
              <a:buChar char="o"/>
              <a:tabLst/>
              <a:defRPr/>
            </a:lvl2pPr>
            <a:lvl3pPr>
              <a:lnSpc>
                <a:spcPct val="100000"/>
              </a:lnSpc>
              <a:spcBef>
                <a:spcPts val="0"/>
              </a:spcBef>
              <a:spcAft>
                <a:spcPts val="600"/>
              </a:spcAft>
              <a:buClr>
                <a:srgbClr val="4E8ABE"/>
              </a:buClr>
              <a:buSzPct val="125000"/>
              <a:defRPr/>
            </a:lvl3pPr>
            <a:lvl4pPr>
              <a:lnSpc>
                <a:spcPct val="100000"/>
              </a:lnSpc>
              <a:spcBef>
                <a:spcPts val="0"/>
              </a:spcBef>
              <a:spcAft>
                <a:spcPts val="600"/>
              </a:spcAft>
              <a:buClr>
                <a:srgbClr val="4E8ABE"/>
              </a:buClr>
              <a:buSzPct val="125000"/>
              <a:defRPr/>
            </a:lvl4pPr>
            <a:lvl5pPr>
              <a:lnSpc>
                <a:spcPct val="100000"/>
              </a:lnSpc>
              <a:spcBef>
                <a:spcPts val="0"/>
              </a:spcBef>
              <a:spcAft>
                <a:spcPts val="600"/>
              </a:spcAft>
              <a:buClr>
                <a:srgbClr val="4E8ABE"/>
              </a:buCl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BB386B-884A-DE47-B077-F9A10D2CFD6A}"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4EE8B-86AA-0245-87C3-23F9E76DDB7B}" type="slidenum">
              <a:rPr lang="en-US" smtClean="0"/>
              <a:t>‹#›</a:t>
            </a:fld>
            <a:endParaRPr lang="en-US"/>
          </a:p>
        </p:txBody>
      </p:sp>
      <p:sp>
        <p:nvSpPr>
          <p:cNvPr id="8" name="Rectangle 7">
            <a:extLst>
              <a:ext uri="{FF2B5EF4-FFF2-40B4-BE49-F238E27FC236}">
                <a16:creationId xmlns:a16="http://schemas.microsoft.com/office/drawing/2014/main" id="{EEAD57DD-CD5A-DE49-BAA9-C96A760635A0}"/>
              </a:ext>
            </a:extLst>
          </p:cNvPr>
          <p:cNvSpPr/>
          <p:nvPr userDrawn="1"/>
        </p:nvSpPr>
        <p:spPr>
          <a:xfrm>
            <a:off x="514349" y="138272"/>
            <a:ext cx="323852" cy="177927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10">
            <a:extLst>
              <a:ext uri="{FF2B5EF4-FFF2-40B4-BE49-F238E27FC236}">
                <a16:creationId xmlns:a16="http://schemas.microsoft.com/office/drawing/2014/main" id="{FE538CFA-04AE-DE42-AD20-517A2D5F9E46}"/>
              </a:ext>
            </a:extLst>
          </p:cNvPr>
          <p:cNvSpPr>
            <a:spLocks noGrp="1"/>
          </p:cNvSpPr>
          <p:nvPr>
            <p:ph type="pic" sz="quarter" idx="13"/>
          </p:nvPr>
        </p:nvSpPr>
        <p:spPr>
          <a:xfrm>
            <a:off x="8953994" y="3429000"/>
            <a:ext cx="3238005" cy="3111500"/>
          </a:xfrm>
          <a:custGeom>
            <a:avLst/>
            <a:gdLst>
              <a:gd name="connsiteX0" fmla="*/ 0 w 3238005"/>
              <a:gd name="connsiteY0" fmla="*/ 0 h 3111500"/>
              <a:gd name="connsiteX1" fmla="*/ 3238005 w 3238005"/>
              <a:gd name="connsiteY1" fmla="*/ 0 h 3111500"/>
              <a:gd name="connsiteX2" fmla="*/ 3238005 w 3238005"/>
              <a:gd name="connsiteY2" fmla="*/ 3111500 h 3111500"/>
              <a:gd name="connsiteX3" fmla="*/ 0 w 3238005"/>
              <a:gd name="connsiteY3" fmla="*/ 3111500 h 3111500"/>
              <a:gd name="connsiteX4" fmla="*/ 0 w 3238005"/>
              <a:gd name="connsiteY4" fmla="*/ 0 h 3111500"/>
              <a:gd name="connsiteX0" fmla="*/ 1239520 w 3238005"/>
              <a:gd name="connsiteY0" fmla="*/ 0 h 3111500"/>
              <a:gd name="connsiteX1" fmla="*/ 3238005 w 3238005"/>
              <a:gd name="connsiteY1" fmla="*/ 0 h 3111500"/>
              <a:gd name="connsiteX2" fmla="*/ 3238005 w 3238005"/>
              <a:gd name="connsiteY2" fmla="*/ 3111500 h 3111500"/>
              <a:gd name="connsiteX3" fmla="*/ 0 w 3238005"/>
              <a:gd name="connsiteY3" fmla="*/ 3111500 h 3111500"/>
              <a:gd name="connsiteX4" fmla="*/ 1239520 w 3238005"/>
              <a:gd name="connsiteY4" fmla="*/ 0 h 311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005" h="3111500">
                <a:moveTo>
                  <a:pt x="1239520" y="0"/>
                </a:moveTo>
                <a:lnTo>
                  <a:pt x="3238005" y="0"/>
                </a:lnTo>
                <a:lnTo>
                  <a:pt x="3238005" y="3111500"/>
                </a:lnTo>
                <a:lnTo>
                  <a:pt x="0" y="3111500"/>
                </a:lnTo>
                <a:lnTo>
                  <a:pt x="1239520" y="0"/>
                </a:lnTo>
                <a:close/>
              </a:path>
            </a:pathLst>
          </a:custGeom>
          <a:effectLst>
            <a:outerShdw blurRad="50800" dist="38100" dir="2700000" algn="tl" rotWithShape="0">
              <a:prstClr val="black">
                <a:alpha val="40000"/>
              </a:prstClr>
            </a:outerShdw>
          </a:effectLst>
        </p:spPr>
        <p:txBody>
          <a:bodyPr/>
          <a:lstStyle/>
          <a:p>
            <a:r>
              <a:rPr lang="en-US"/>
              <a:t>Click icon to add picture</a:t>
            </a:r>
          </a:p>
        </p:txBody>
      </p:sp>
    </p:spTree>
    <p:extLst>
      <p:ext uri="{BB962C8B-B14F-4D97-AF65-F5344CB8AC3E}">
        <p14:creationId xmlns:p14="http://schemas.microsoft.com/office/powerpoint/2010/main" val="7555728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846B1-2B54-453C-B8F4-376C74531F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95D655-258D-4C3A-82DA-64BE04E784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B1FFC5-0EC8-4633-AF69-3851E2F4D182}"/>
              </a:ext>
            </a:extLst>
          </p:cNvPr>
          <p:cNvSpPr>
            <a:spLocks noGrp="1"/>
          </p:cNvSpPr>
          <p:nvPr>
            <p:ph sz="half" idx="2"/>
          </p:nvPr>
        </p:nvSpPr>
        <p:spPr>
          <a:xfrm>
            <a:off x="839788" y="2505075"/>
            <a:ext cx="5157787" cy="3219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3B6773-96A5-45DF-B01A-C29D15D367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FBA4BD-77A4-4049-8C09-16BA2AB39254}"/>
              </a:ext>
            </a:extLst>
          </p:cNvPr>
          <p:cNvSpPr>
            <a:spLocks noGrp="1"/>
          </p:cNvSpPr>
          <p:nvPr>
            <p:ph sz="quarter" idx="4"/>
          </p:nvPr>
        </p:nvSpPr>
        <p:spPr>
          <a:xfrm>
            <a:off x="6172200" y="2505075"/>
            <a:ext cx="5183188" cy="3219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9340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1B9FA-B671-441F-A8E5-E0E86FD4628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885611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2277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6C7E-F4D9-4176-B41A-6CEECA0A63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B147D8-4228-406D-8817-67CF86D13D6C}"/>
              </a:ext>
            </a:extLst>
          </p:cNvPr>
          <p:cNvSpPr>
            <a:spLocks noGrp="1"/>
          </p:cNvSpPr>
          <p:nvPr>
            <p:ph idx="1"/>
          </p:nvPr>
        </p:nvSpPr>
        <p:spPr>
          <a:xfrm>
            <a:off x="5183188" y="987425"/>
            <a:ext cx="6172200" cy="46767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501804-B092-49EA-AC2B-7D0412E0760A}"/>
              </a:ext>
            </a:extLst>
          </p:cNvPr>
          <p:cNvSpPr>
            <a:spLocks noGrp="1"/>
          </p:cNvSpPr>
          <p:nvPr>
            <p:ph type="body" sz="half" idx="2"/>
          </p:nvPr>
        </p:nvSpPr>
        <p:spPr>
          <a:xfrm>
            <a:off x="839788" y="2057400"/>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173444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81D3-8E64-4780-B071-5D721D1C92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C0A1DF-6BCF-4F00-B43C-5538D49D7190}"/>
              </a:ext>
            </a:extLst>
          </p:cNvPr>
          <p:cNvSpPr>
            <a:spLocks noGrp="1"/>
          </p:cNvSpPr>
          <p:nvPr>
            <p:ph type="pic" idx="1"/>
          </p:nvPr>
        </p:nvSpPr>
        <p:spPr>
          <a:xfrm>
            <a:off x="5183188" y="987426"/>
            <a:ext cx="6172200" cy="46640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B6A0C9-88B0-442A-B24C-F63D529850C4}"/>
              </a:ext>
            </a:extLst>
          </p:cNvPr>
          <p:cNvSpPr>
            <a:spLocks noGrp="1"/>
          </p:cNvSpPr>
          <p:nvPr>
            <p:ph type="body" sz="half" idx="2"/>
          </p:nvPr>
        </p:nvSpPr>
        <p:spPr>
          <a:xfrm>
            <a:off x="839788" y="2057400"/>
            <a:ext cx="3932237" cy="36476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36551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7580-C56F-45B2-9D87-3BD6E91C6D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B6D301-1839-4B9F-9049-13D93CAC9D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70695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202AF7-D32F-420A-9B4E-3340066942B9}"/>
              </a:ext>
            </a:extLst>
          </p:cNvPr>
          <p:cNvSpPr>
            <a:spLocks noGrp="1"/>
          </p:cNvSpPr>
          <p:nvPr>
            <p:ph type="title" orient="vert"/>
          </p:nvPr>
        </p:nvSpPr>
        <p:spPr>
          <a:xfrm>
            <a:off x="8724900" y="365125"/>
            <a:ext cx="2628900" cy="532999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5BE658-9EA1-4CC8-AB43-FF6AE28ACE83}"/>
              </a:ext>
            </a:extLst>
          </p:cNvPr>
          <p:cNvSpPr>
            <a:spLocks noGrp="1"/>
          </p:cNvSpPr>
          <p:nvPr>
            <p:ph type="body" orient="vert" idx="1"/>
          </p:nvPr>
        </p:nvSpPr>
        <p:spPr>
          <a:xfrm>
            <a:off x="838200" y="365125"/>
            <a:ext cx="7734300" cy="53299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5169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extLst>
              <p:ext uri="{D42A27DB-BD31-4B8C-83A1-F6EECF244321}">
                <p14:modId xmlns:p14="http://schemas.microsoft.com/office/powerpoint/2010/main" val="4024516869"/>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a:latin typeface="Segoe UI" panose="020B0502040204020203" pitchFamily="34" charset="0"/>
              <a:ea typeface="Verdana" panose="020B0604030504040204" pitchFamily="34" charset="0"/>
              <a:sym typeface="Segoe UI" panose="020B0502040204020203"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621101" y="1595888"/>
            <a:ext cx="11024659" cy="47618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87077369"/>
      </p:ext>
    </p:extLst>
  </p:cSld>
  <p:clrMapOvr>
    <a:masterClrMapping/>
  </p:clrMapOvr>
  <p:extLst>
    <p:ext uri="{DCECCB84-F9BA-43D5-87BE-67443E8EF086}">
      <p15:sldGuideLst xmlns:p15="http://schemas.microsoft.com/office/powerpoint/2012/main">
        <p15:guide id="3" orient="horz" pos="2160">
          <p15:clr>
            <a:srgbClr val="FBAE40"/>
          </p15:clr>
        </p15:guide>
        <p15:guide id="4" pos="549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38D51A-2E81-4AC9-F0F8-92520C2FD86D}"/>
              </a:ext>
            </a:extLst>
          </p:cNvPr>
          <p:cNvPicPr>
            <a:picLocks noChangeAspect="1"/>
          </p:cNvPicPr>
          <p:nvPr userDrawn="1"/>
        </p:nvPicPr>
        <p:blipFill>
          <a:blip r:embed="rId2"/>
          <a:stretch>
            <a:fillRect/>
          </a:stretch>
        </p:blipFill>
        <p:spPr>
          <a:xfrm>
            <a:off x="503696" y="512570"/>
            <a:ext cx="1287005" cy="977872"/>
          </a:xfrm>
          <a:prstGeom prst="rect">
            <a:avLst/>
          </a:prstGeom>
        </p:spPr>
      </p:pic>
      <p:sp>
        <p:nvSpPr>
          <p:cNvPr id="13" name="Title 1">
            <a:extLst>
              <a:ext uri="{FF2B5EF4-FFF2-40B4-BE49-F238E27FC236}">
                <a16:creationId xmlns:a16="http://schemas.microsoft.com/office/drawing/2014/main" id="{A8345CFC-5C38-880F-306B-0F562519F109}"/>
              </a:ext>
            </a:extLst>
          </p:cNvPr>
          <p:cNvSpPr>
            <a:spLocks noGrp="1"/>
          </p:cNvSpPr>
          <p:nvPr>
            <p:ph type="ctrTitle"/>
          </p:nvPr>
        </p:nvSpPr>
        <p:spPr>
          <a:xfrm>
            <a:off x="503695" y="1714500"/>
            <a:ext cx="11182028" cy="2095500"/>
          </a:xfrm>
        </p:spPr>
        <p:txBody>
          <a:bodyPr anchor="b" anchorCtr="0">
            <a:noAutofit/>
          </a:bodyPr>
          <a:lstStyle>
            <a:lvl1pPr algn="l">
              <a:defRPr sz="4500" b="1">
                <a:solidFill>
                  <a:schemeClr val="bg1"/>
                </a:solidFill>
                <a:latin typeface="+mj-lt"/>
              </a:defRPr>
            </a:lvl1pPr>
          </a:lstStyle>
          <a:p>
            <a:r>
              <a:rPr lang="en-US"/>
              <a:t>Click to edit Master title style</a:t>
            </a:r>
          </a:p>
        </p:txBody>
      </p:sp>
      <p:sp>
        <p:nvSpPr>
          <p:cNvPr id="15" name="Subtitle 2">
            <a:extLst>
              <a:ext uri="{FF2B5EF4-FFF2-40B4-BE49-F238E27FC236}">
                <a16:creationId xmlns:a16="http://schemas.microsoft.com/office/drawing/2014/main" id="{7EA5C362-5BC9-1620-AE28-5D1FAF00F9F8}"/>
              </a:ext>
            </a:extLst>
          </p:cNvPr>
          <p:cNvSpPr>
            <a:spLocks noGrp="1"/>
          </p:cNvSpPr>
          <p:nvPr>
            <p:ph type="subTitle" idx="1" hasCustomPrompt="1"/>
          </p:nvPr>
        </p:nvSpPr>
        <p:spPr>
          <a:xfrm>
            <a:off x="503695" y="4034058"/>
            <a:ext cx="11182028" cy="1109442"/>
          </a:xfrm>
        </p:spPr>
        <p:txBody>
          <a:bodyPr>
            <a:noAutofit/>
          </a:bodyPr>
          <a:lstStyle>
            <a:lvl1pPr marL="0" indent="0" algn="l">
              <a:buNone/>
              <a:defRPr sz="1800" b="1">
                <a:solidFill>
                  <a:schemeClr val="accent2">
                    <a:lumMod val="40000"/>
                    <a:lumOff val="6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07D0DF42-396A-203F-FD57-5FA6E11850C3}"/>
              </a:ext>
            </a:extLst>
          </p:cNvPr>
          <p:cNvSpPr/>
          <p:nvPr userDrawn="1"/>
        </p:nvSpPr>
        <p:spPr>
          <a:xfrm>
            <a:off x="0" y="5676900"/>
            <a:ext cx="12192000" cy="11811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7" name="Group 16">
            <a:extLst>
              <a:ext uri="{FF2B5EF4-FFF2-40B4-BE49-F238E27FC236}">
                <a16:creationId xmlns:a16="http://schemas.microsoft.com/office/drawing/2014/main" id="{85A765A1-F6E8-0C8C-62ED-5991456AB955}"/>
              </a:ext>
            </a:extLst>
          </p:cNvPr>
          <p:cNvGrpSpPr/>
          <p:nvPr userDrawn="1"/>
        </p:nvGrpSpPr>
        <p:grpSpPr>
          <a:xfrm>
            <a:off x="3281929" y="551130"/>
            <a:ext cx="8910073" cy="895350"/>
            <a:chOff x="10708763" y="4544331"/>
            <a:chExt cx="2073787" cy="895350"/>
          </a:xfrm>
        </p:grpSpPr>
        <p:cxnSp>
          <p:nvCxnSpPr>
            <p:cNvPr id="18" name="Straight Connector 17">
              <a:extLst>
                <a:ext uri="{FF2B5EF4-FFF2-40B4-BE49-F238E27FC236}">
                  <a16:creationId xmlns:a16="http://schemas.microsoft.com/office/drawing/2014/main" id="{C111FF8F-4106-0DDA-7B36-147F64E6096A}"/>
                </a:ext>
              </a:extLst>
            </p:cNvPr>
            <p:cNvCxnSpPr>
              <a:cxnSpLocks/>
            </p:cNvCxnSpPr>
            <p:nvPr userDrawn="1"/>
          </p:nvCxnSpPr>
          <p:spPr>
            <a:xfrm>
              <a:off x="10708763" y="4544331"/>
              <a:ext cx="20737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7A6071-72B4-7271-6959-EC5EE16C8691}"/>
                </a:ext>
              </a:extLst>
            </p:cNvPr>
            <p:cNvCxnSpPr>
              <a:cxnSpLocks/>
            </p:cNvCxnSpPr>
            <p:nvPr userDrawn="1"/>
          </p:nvCxnSpPr>
          <p:spPr>
            <a:xfrm>
              <a:off x="10708763" y="4768168"/>
              <a:ext cx="20737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F8D4EA1-8F1B-8A58-9A2B-BF20B798A88E}"/>
                </a:ext>
              </a:extLst>
            </p:cNvPr>
            <p:cNvCxnSpPr>
              <a:cxnSpLocks/>
            </p:cNvCxnSpPr>
            <p:nvPr userDrawn="1"/>
          </p:nvCxnSpPr>
          <p:spPr>
            <a:xfrm>
              <a:off x="10708763" y="4992006"/>
              <a:ext cx="20737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E3E99D1-9083-A778-81D1-B82CA300225B}"/>
                </a:ext>
              </a:extLst>
            </p:cNvPr>
            <p:cNvCxnSpPr>
              <a:cxnSpLocks/>
            </p:cNvCxnSpPr>
            <p:nvPr userDrawn="1"/>
          </p:nvCxnSpPr>
          <p:spPr>
            <a:xfrm>
              <a:off x="10708763" y="5215844"/>
              <a:ext cx="20737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C61E568-47E0-3FB9-C660-96AC248FFC90}"/>
                </a:ext>
              </a:extLst>
            </p:cNvPr>
            <p:cNvCxnSpPr>
              <a:cxnSpLocks/>
            </p:cNvCxnSpPr>
            <p:nvPr userDrawn="1"/>
          </p:nvCxnSpPr>
          <p:spPr>
            <a:xfrm>
              <a:off x="10708763" y="5439681"/>
              <a:ext cx="20737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18902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49F8CD-1851-4EFD-4834-C6BEEF63611F}"/>
              </a:ext>
            </a:extLst>
          </p:cNvPr>
          <p:cNvSpPr/>
          <p:nvPr userDrawn="1"/>
        </p:nvSpPr>
        <p:spPr>
          <a:xfrm>
            <a:off x="0" y="5676900"/>
            <a:ext cx="12192000" cy="11811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511446" y="1872594"/>
            <a:ext cx="9249415" cy="3590293"/>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F5892C6-DA9C-AD26-055F-23E1D92DEE0A}"/>
              </a:ext>
            </a:extLst>
          </p:cNvPr>
          <p:cNvPicPr>
            <a:picLocks noChangeAspect="1"/>
          </p:cNvPicPr>
          <p:nvPr userDrawn="1"/>
        </p:nvPicPr>
        <p:blipFill>
          <a:blip r:embed="rId2"/>
          <a:stretch>
            <a:fillRect/>
          </a:stretch>
        </p:blipFill>
        <p:spPr>
          <a:xfrm>
            <a:off x="11073503" y="518674"/>
            <a:ext cx="596723" cy="453392"/>
          </a:xfrm>
          <a:prstGeom prst="rect">
            <a:avLst/>
          </a:prstGeom>
        </p:spPr>
      </p:pic>
      <p:sp>
        <p:nvSpPr>
          <p:cNvPr id="10" name="Date Placeholder 3">
            <a:extLst>
              <a:ext uri="{FF2B5EF4-FFF2-40B4-BE49-F238E27FC236}">
                <a16:creationId xmlns:a16="http://schemas.microsoft.com/office/drawing/2014/main" id="{755245E9-B45E-BE8A-D5F5-E0A84EB9F08A}"/>
              </a:ext>
            </a:extLst>
          </p:cNvPr>
          <p:cNvSpPr>
            <a:spLocks noGrp="1"/>
          </p:cNvSpPr>
          <p:nvPr>
            <p:ph type="dt" sz="half" idx="2"/>
          </p:nvPr>
        </p:nvSpPr>
        <p:spPr>
          <a:xfrm>
            <a:off x="503245" y="6278862"/>
            <a:ext cx="3078156" cy="365125"/>
          </a:xfrm>
          <a:prstGeom prst="rect">
            <a:avLst/>
          </a:prstGeom>
        </p:spPr>
        <p:txBody>
          <a:bodyPr vert="horz" lIns="0" tIns="0" rIns="0" bIns="0" rtlCol="0" anchor="ctr"/>
          <a:lstStyle>
            <a:lvl1pPr algn="l">
              <a:defRPr sz="750">
                <a:solidFill>
                  <a:schemeClr val="accent1"/>
                </a:solidFill>
              </a:defRPr>
            </a:lvl1pPr>
          </a:lstStyle>
          <a:p>
            <a:fld id="{B6DF1761-4800-FC42-8249-7076299CC279}" type="datetimeFigureOut">
              <a:rPr lang="en-US" smtClean="0"/>
              <a:pPr/>
              <a:t>10/22/2025</a:t>
            </a:fld>
            <a:endParaRPr lang="en-US"/>
          </a:p>
        </p:txBody>
      </p:sp>
      <p:sp>
        <p:nvSpPr>
          <p:cNvPr id="11" name="Footer Placeholder 4">
            <a:extLst>
              <a:ext uri="{FF2B5EF4-FFF2-40B4-BE49-F238E27FC236}">
                <a16:creationId xmlns:a16="http://schemas.microsoft.com/office/drawing/2014/main" id="{39B5882C-292B-2E71-1B36-C240FA3058D4}"/>
              </a:ext>
            </a:extLst>
          </p:cNvPr>
          <p:cNvSpPr>
            <a:spLocks noGrp="1"/>
          </p:cNvSpPr>
          <p:nvPr>
            <p:ph type="ftr" sz="quarter" idx="3"/>
          </p:nvPr>
        </p:nvSpPr>
        <p:spPr>
          <a:xfrm>
            <a:off x="4038600" y="6278862"/>
            <a:ext cx="4114800" cy="365125"/>
          </a:xfrm>
          <a:prstGeom prst="rect">
            <a:avLst/>
          </a:prstGeom>
        </p:spPr>
        <p:txBody>
          <a:bodyPr vert="horz" lIns="0" tIns="0" rIns="0" bIns="0" rtlCol="0" anchor="ctr"/>
          <a:lstStyle>
            <a:lvl1pPr algn="ctr">
              <a:defRPr sz="750">
                <a:solidFill>
                  <a:schemeClr val="accent1"/>
                </a:solidFill>
              </a:defRPr>
            </a:lvl1pPr>
          </a:lstStyle>
          <a:p>
            <a:endParaRPr lang="en-US"/>
          </a:p>
        </p:txBody>
      </p:sp>
      <p:sp>
        <p:nvSpPr>
          <p:cNvPr id="12" name="Slide Number Placeholder 5">
            <a:extLst>
              <a:ext uri="{FF2B5EF4-FFF2-40B4-BE49-F238E27FC236}">
                <a16:creationId xmlns:a16="http://schemas.microsoft.com/office/drawing/2014/main" id="{39C09F46-DE11-BFA7-1FA1-4C6219CFAF01}"/>
              </a:ext>
            </a:extLst>
          </p:cNvPr>
          <p:cNvSpPr>
            <a:spLocks noGrp="1"/>
          </p:cNvSpPr>
          <p:nvPr>
            <p:ph type="sldNum" sz="quarter" idx="4"/>
          </p:nvPr>
        </p:nvSpPr>
        <p:spPr>
          <a:xfrm>
            <a:off x="8610600" y="6278862"/>
            <a:ext cx="3075757" cy="365125"/>
          </a:xfrm>
          <a:prstGeom prst="rect">
            <a:avLst/>
          </a:prstGeom>
        </p:spPr>
        <p:txBody>
          <a:bodyPr vert="horz" lIns="0" tIns="0" rIns="0" bIns="0" rtlCol="0" anchor="ctr"/>
          <a:lstStyle>
            <a:lvl1pPr algn="r">
              <a:defRPr sz="750">
                <a:solidFill>
                  <a:schemeClr val="accent1"/>
                </a:solidFill>
              </a:defRPr>
            </a:lvl1pPr>
          </a:lstStyle>
          <a:p>
            <a:fld id="{042C47CB-548E-C046-93C6-4F6FCFB0D4E1}" type="slidenum">
              <a:rPr lang="en-US" smtClean="0"/>
              <a:pPr/>
              <a:t>‹#›</a:t>
            </a:fld>
            <a:endParaRPr lang="en-US"/>
          </a:p>
        </p:txBody>
      </p:sp>
      <p:grpSp>
        <p:nvGrpSpPr>
          <p:cNvPr id="4" name="Group 3">
            <a:extLst>
              <a:ext uri="{FF2B5EF4-FFF2-40B4-BE49-F238E27FC236}">
                <a16:creationId xmlns:a16="http://schemas.microsoft.com/office/drawing/2014/main" id="{C383AF63-8C0F-F57F-4C0B-DE3B039E4111}"/>
              </a:ext>
            </a:extLst>
          </p:cNvPr>
          <p:cNvGrpSpPr/>
          <p:nvPr userDrawn="1"/>
        </p:nvGrpSpPr>
        <p:grpSpPr>
          <a:xfrm>
            <a:off x="10708764" y="4544331"/>
            <a:ext cx="1483237" cy="895350"/>
            <a:chOff x="10708763" y="4544331"/>
            <a:chExt cx="2073787" cy="895350"/>
          </a:xfrm>
        </p:grpSpPr>
        <p:cxnSp>
          <p:nvCxnSpPr>
            <p:cNvPr id="8" name="Straight Connector 7">
              <a:extLst>
                <a:ext uri="{FF2B5EF4-FFF2-40B4-BE49-F238E27FC236}">
                  <a16:creationId xmlns:a16="http://schemas.microsoft.com/office/drawing/2014/main" id="{72256944-0318-B529-BA73-2DEC16230459}"/>
                </a:ext>
              </a:extLst>
            </p:cNvPr>
            <p:cNvCxnSpPr>
              <a:cxnSpLocks/>
            </p:cNvCxnSpPr>
            <p:nvPr userDrawn="1"/>
          </p:nvCxnSpPr>
          <p:spPr>
            <a:xfrm>
              <a:off x="10708763" y="4544331"/>
              <a:ext cx="2073787"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E2A766-FD09-64E8-8DCE-C8D7977DC52A}"/>
                </a:ext>
              </a:extLst>
            </p:cNvPr>
            <p:cNvCxnSpPr>
              <a:cxnSpLocks/>
            </p:cNvCxnSpPr>
            <p:nvPr userDrawn="1"/>
          </p:nvCxnSpPr>
          <p:spPr>
            <a:xfrm>
              <a:off x="10708763" y="4768168"/>
              <a:ext cx="2073787"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4FE9EBD-E6F5-CF63-2D36-24ECE4F52E92}"/>
                </a:ext>
              </a:extLst>
            </p:cNvPr>
            <p:cNvCxnSpPr>
              <a:cxnSpLocks/>
            </p:cNvCxnSpPr>
            <p:nvPr userDrawn="1"/>
          </p:nvCxnSpPr>
          <p:spPr>
            <a:xfrm>
              <a:off x="10708763" y="4992006"/>
              <a:ext cx="2073787"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09D112A-01BE-97CA-9F2E-B0B5462D5864}"/>
                </a:ext>
              </a:extLst>
            </p:cNvPr>
            <p:cNvCxnSpPr>
              <a:cxnSpLocks/>
            </p:cNvCxnSpPr>
            <p:nvPr userDrawn="1"/>
          </p:nvCxnSpPr>
          <p:spPr>
            <a:xfrm>
              <a:off x="10708763" y="5215844"/>
              <a:ext cx="2073787"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1A9A2D7-52A4-C5E7-0D59-3EA4C016B5A1}"/>
                </a:ext>
              </a:extLst>
            </p:cNvPr>
            <p:cNvCxnSpPr>
              <a:cxnSpLocks/>
            </p:cNvCxnSpPr>
            <p:nvPr userDrawn="1"/>
          </p:nvCxnSpPr>
          <p:spPr>
            <a:xfrm>
              <a:off x="10708763" y="5439681"/>
              <a:ext cx="2073787"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7" name="Title 1">
            <a:extLst>
              <a:ext uri="{FF2B5EF4-FFF2-40B4-BE49-F238E27FC236}">
                <a16:creationId xmlns:a16="http://schemas.microsoft.com/office/drawing/2014/main" id="{1D34EF22-9560-7128-57FF-3DC6E1F70BCF}"/>
              </a:ext>
            </a:extLst>
          </p:cNvPr>
          <p:cNvSpPr>
            <a:spLocks noGrp="1"/>
          </p:cNvSpPr>
          <p:nvPr>
            <p:ph type="title"/>
          </p:nvPr>
        </p:nvSpPr>
        <p:spPr>
          <a:xfrm>
            <a:off x="503246" y="516051"/>
            <a:ext cx="9257615" cy="1181101"/>
          </a:xfrm>
        </p:spPr>
        <p:txBody>
          <a:bodyPr anchor="t" anchorCtr="0">
            <a:noAutofit/>
          </a:bodyPr>
          <a:lstStyle>
            <a:lvl1pPr>
              <a:defRPr sz="3600">
                <a:solidFill>
                  <a:schemeClr val="accent3"/>
                </a:solidFill>
              </a:defRPr>
            </a:lvl1pPr>
          </a:lstStyle>
          <a:p>
            <a:r>
              <a:rPr lang="en-US"/>
              <a:t>Click to edit Master title style</a:t>
            </a:r>
          </a:p>
        </p:txBody>
      </p:sp>
    </p:spTree>
    <p:extLst>
      <p:ext uri="{BB962C8B-B14F-4D97-AF65-F5344CB8AC3E}">
        <p14:creationId xmlns:p14="http://schemas.microsoft.com/office/powerpoint/2010/main" val="2869148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phasis slide">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D1D4FED6-4D5C-8F4A-94B1-7855E9C48804}"/>
              </a:ext>
            </a:extLst>
          </p:cNvPr>
          <p:cNvSpPr/>
          <p:nvPr userDrawn="1"/>
        </p:nvSpPr>
        <p:spPr>
          <a:xfrm>
            <a:off x="0" y="456968"/>
            <a:ext cx="4572000" cy="4656575"/>
          </a:xfrm>
          <a:prstGeom prst="parallelogram">
            <a:avLst/>
          </a:prstGeom>
          <a:solidFill>
            <a:schemeClr val="accent1">
              <a:alpha val="4991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hasCustomPrompt="1"/>
          </p:nvPr>
        </p:nvSpPr>
        <p:spPr>
          <a:xfrm>
            <a:off x="258703" y="609585"/>
            <a:ext cx="4011773" cy="4351338"/>
          </a:xfrm>
          <a:prstGeom prst="parallelogram">
            <a:avLst/>
          </a:prstGeom>
        </p:spPr>
        <p:txBody>
          <a:bodyPr/>
          <a:lstStyle>
            <a:lvl1pPr marL="0" indent="0" algn="ctr">
              <a:lnSpc>
                <a:spcPct val="100000"/>
              </a:lnSpc>
              <a:spcBef>
                <a:spcPts val="0"/>
              </a:spcBef>
              <a:spcAft>
                <a:spcPts val="600"/>
              </a:spcAft>
              <a:buClr>
                <a:srgbClr val="4E8ABE"/>
              </a:buClr>
              <a:buSzPct val="125000"/>
              <a:buFont typeface="Arial" panose="020B0604020202020204" pitchFamily="34" charset="0"/>
              <a:buNone/>
              <a:tabLst/>
              <a:defRPr/>
            </a:lvl1pPr>
            <a:lvl2pPr marL="800100" indent="-342900">
              <a:lnSpc>
                <a:spcPct val="100000"/>
              </a:lnSpc>
              <a:spcBef>
                <a:spcPts val="0"/>
              </a:spcBef>
              <a:spcAft>
                <a:spcPts val="600"/>
              </a:spcAft>
              <a:buClr>
                <a:srgbClr val="4E8ABE"/>
              </a:buClr>
              <a:buSzPct val="125000"/>
              <a:buFont typeface="Arial" panose="020B0604020202020204" pitchFamily="34" charset="0"/>
              <a:buChar char="•"/>
              <a:tabLst/>
              <a:defRPr/>
            </a:lvl2pPr>
            <a:lvl3pPr marL="1257300" indent="-342900">
              <a:lnSpc>
                <a:spcPct val="100000"/>
              </a:lnSpc>
              <a:spcBef>
                <a:spcPts val="0"/>
              </a:spcBef>
              <a:spcAft>
                <a:spcPts val="600"/>
              </a:spcAft>
              <a:buClr>
                <a:srgbClr val="4E8ABE"/>
              </a:buClr>
              <a:buSzPct val="125000"/>
              <a:buFont typeface="Arial" panose="020B0604020202020204" pitchFamily="34" charset="0"/>
              <a:buChar char="•"/>
              <a:defRPr/>
            </a:lvl3pPr>
            <a:lvl4pPr marL="1657350" indent="-285750">
              <a:lnSpc>
                <a:spcPct val="100000"/>
              </a:lnSpc>
              <a:spcBef>
                <a:spcPts val="0"/>
              </a:spcBef>
              <a:spcAft>
                <a:spcPts val="600"/>
              </a:spcAft>
              <a:buClr>
                <a:srgbClr val="4E8ABE"/>
              </a:buClr>
              <a:buSzPct val="125000"/>
              <a:buFont typeface="Arial" panose="020B0604020202020204" pitchFamily="34" charset="0"/>
              <a:buChar char="•"/>
              <a:defRPr/>
            </a:lvl4pPr>
            <a:lvl5pPr marL="2114550" indent="-285750">
              <a:lnSpc>
                <a:spcPct val="100000"/>
              </a:lnSpc>
              <a:spcBef>
                <a:spcPts val="0"/>
              </a:spcBef>
              <a:spcAft>
                <a:spcPts val="600"/>
              </a:spcAft>
              <a:buClr>
                <a:srgbClr val="4E8ABE"/>
              </a:buClr>
              <a:buSzPct val="125000"/>
              <a:buFont typeface="Arial" panose="020B0604020202020204" pitchFamily="34" charset="0"/>
              <a:buChar char="•"/>
              <a:defRPr/>
            </a:lvl5pPr>
          </a:lstStyle>
          <a:p>
            <a:pPr lvl="0"/>
            <a:r>
              <a:rPr lang="en-US"/>
              <a:t>Text</a:t>
            </a:r>
          </a:p>
        </p:txBody>
      </p:sp>
      <p:sp>
        <p:nvSpPr>
          <p:cNvPr id="4" name="Date Placeholder 3"/>
          <p:cNvSpPr>
            <a:spLocks noGrp="1"/>
          </p:cNvSpPr>
          <p:nvPr>
            <p:ph type="dt" sz="half" idx="10"/>
          </p:nvPr>
        </p:nvSpPr>
        <p:spPr/>
        <p:txBody>
          <a:bodyPr/>
          <a:lstStyle/>
          <a:p>
            <a:fld id="{55BB386B-884A-DE47-B077-F9A10D2CFD6A}"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4EE8B-86AA-0245-87C3-23F9E76DDB7B}" type="slidenum">
              <a:rPr lang="en-US" smtClean="0"/>
              <a:t>‹#›</a:t>
            </a:fld>
            <a:endParaRPr lang="en-US"/>
          </a:p>
        </p:txBody>
      </p:sp>
      <p:sp>
        <p:nvSpPr>
          <p:cNvPr id="12" name="Parallelogram 11">
            <a:extLst>
              <a:ext uri="{FF2B5EF4-FFF2-40B4-BE49-F238E27FC236}">
                <a16:creationId xmlns:a16="http://schemas.microsoft.com/office/drawing/2014/main" id="{862B340F-6A18-C540-94E7-61E5CDF50B70}"/>
              </a:ext>
            </a:extLst>
          </p:cNvPr>
          <p:cNvSpPr/>
          <p:nvPr userDrawn="1"/>
        </p:nvSpPr>
        <p:spPr>
          <a:xfrm>
            <a:off x="3445176" y="1940665"/>
            <a:ext cx="4572000" cy="4658317"/>
          </a:xfrm>
          <a:prstGeom prst="parallelogram">
            <a:avLst/>
          </a:prstGeom>
          <a:solidFill>
            <a:srgbClr val="C0D844">
              <a:alpha val="504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Parallelogram 12">
            <a:extLst>
              <a:ext uri="{FF2B5EF4-FFF2-40B4-BE49-F238E27FC236}">
                <a16:creationId xmlns:a16="http://schemas.microsoft.com/office/drawing/2014/main" id="{CAD03D34-1DA8-0F43-A2B6-5323A1E6B943}"/>
              </a:ext>
            </a:extLst>
          </p:cNvPr>
          <p:cNvSpPr/>
          <p:nvPr userDrawn="1"/>
        </p:nvSpPr>
        <p:spPr>
          <a:xfrm>
            <a:off x="7624498" y="734330"/>
            <a:ext cx="4567503" cy="4658317"/>
          </a:xfrm>
          <a:prstGeom prst="parallelogram">
            <a:avLst/>
          </a:prstGeom>
          <a:solidFill>
            <a:srgbClr val="7B7B7B">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Content Placeholder 2">
            <a:extLst>
              <a:ext uri="{FF2B5EF4-FFF2-40B4-BE49-F238E27FC236}">
                <a16:creationId xmlns:a16="http://schemas.microsoft.com/office/drawing/2014/main" id="{22DAAABB-2DD6-5948-B92D-2A36841E7ECB}"/>
              </a:ext>
            </a:extLst>
          </p:cNvPr>
          <p:cNvSpPr>
            <a:spLocks noGrp="1"/>
          </p:cNvSpPr>
          <p:nvPr>
            <p:ph idx="13" hasCustomPrompt="1"/>
          </p:nvPr>
        </p:nvSpPr>
        <p:spPr>
          <a:xfrm>
            <a:off x="3725290" y="2040412"/>
            <a:ext cx="4011773" cy="4351338"/>
          </a:xfrm>
          <a:prstGeom prst="parallelogram">
            <a:avLst/>
          </a:prstGeom>
        </p:spPr>
        <p:txBody>
          <a:bodyPr/>
          <a:lstStyle>
            <a:lvl1pPr marL="0" indent="0" algn="ctr">
              <a:lnSpc>
                <a:spcPct val="100000"/>
              </a:lnSpc>
              <a:spcBef>
                <a:spcPts val="0"/>
              </a:spcBef>
              <a:spcAft>
                <a:spcPts val="600"/>
              </a:spcAft>
              <a:buClr>
                <a:srgbClr val="4E8ABE"/>
              </a:buClr>
              <a:buSzPct val="125000"/>
              <a:buFont typeface="Arial" panose="020B0604020202020204" pitchFamily="34" charset="0"/>
              <a:buNone/>
              <a:tabLst/>
              <a:defRPr/>
            </a:lvl1pPr>
            <a:lvl2pPr marL="800100" indent="-342900">
              <a:lnSpc>
                <a:spcPct val="100000"/>
              </a:lnSpc>
              <a:spcBef>
                <a:spcPts val="0"/>
              </a:spcBef>
              <a:spcAft>
                <a:spcPts val="600"/>
              </a:spcAft>
              <a:buClr>
                <a:srgbClr val="4E8ABE"/>
              </a:buClr>
              <a:buSzPct val="125000"/>
              <a:buFont typeface="Arial" panose="020B0604020202020204" pitchFamily="34" charset="0"/>
              <a:buChar char="•"/>
              <a:tabLst/>
              <a:defRPr/>
            </a:lvl2pPr>
            <a:lvl3pPr marL="1257300" indent="-342900">
              <a:lnSpc>
                <a:spcPct val="100000"/>
              </a:lnSpc>
              <a:spcBef>
                <a:spcPts val="0"/>
              </a:spcBef>
              <a:spcAft>
                <a:spcPts val="600"/>
              </a:spcAft>
              <a:buClr>
                <a:srgbClr val="4E8ABE"/>
              </a:buClr>
              <a:buSzPct val="125000"/>
              <a:buFont typeface="Arial" panose="020B0604020202020204" pitchFamily="34" charset="0"/>
              <a:buChar char="•"/>
              <a:defRPr/>
            </a:lvl3pPr>
            <a:lvl4pPr marL="1657350" indent="-285750">
              <a:lnSpc>
                <a:spcPct val="100000"/>
              </a:lnSpc>
              <a:spcBef>
                <a:spcPts val="0"/>
              </a:spcBef>
              <a:spcAft>
                <a:spcPts val="600"/>
              </a:spcAft>
              <a:buClr>
                <a:srgbClr val="4E8ABE"/>
              </a:buClr>
              <a:buSzPct val="125000"/>
              <a:buFont typeface="Arial" panose="020B0604020202020204" pitchFamily="34" charset="0"/>
              <a:buChar char="•"/>
              <a:defRPr/>
            </a:lvl4pPr>
            <a:lvl5pPr marL="2114550" indent="-285750">
              <a:lnSpc>
                <a:spcPct val="100000"/>
              </a:lnSpc>
              <a:spcBef>
                <a:spcPts val="0"/>
              </a:spcBef>
              <a:spcAft>
                <a:spcPts val="600"/>
              </a:spcAft>
              <a:buClr>
                <a:srgbClr val="4E8ABE"/>
              </a:buClr>
              <a:buSzPct val="125000"/>
              <a:buFont typeface="Arial" panose="020B0604020202020204" pitchFamily="34" charset="0"/>
              <a:buChar char="•"/>
              <a:defRPr/>
            </a:lvl5pPr>
          </a:lstStyle>
          <a:p>
            <a:pPr lvl="0"/>
            <a:r>
              <a:rPr lang="en-US"/>
              <a:t>Text</a:t>
            </a:r>
          </a:p>
        </p:txBody>
      </p:sp>
      <p:sp>
        <p:nvSpPr>
          <p:cNvPr id="15" name="Content Placeholder 2">
            <a:extLst>
              <a:ext uri="{FF2B5EF4-FFF2-40B4-BE49-F238E27FC236}">
                <a16:creationId xmlns:a16="http://schemas.microsoft.com/office/drawing/2014/main" id="{B3B0842E-4DCD-934A-93B4-A2DB0BCC5884}"/>
              </a:ext>
            </a:extLst>
          </p:cNvPr>
          <p:cNvSpPr>
            <a:spLocks noGrp="1"/>
          </p:cNvSpPr>
          <p:nvPr>
            <p:ph idx="14" hasCustomPrompt="1"/>
          </p:nvPr>
        </p:nvSpPr>
        <p:spPr>
          <a:xfrm>
            <a:off x="7921524" y="609585"/>
            <a:ext cx="4011773" cy="4351338"/>
          </a:xfrm>
          <a:prstGeom prst="parallelogram">
            <a:avLst/>
          </a:prstGeom>
        </p:spPr>
        <p:txBody>
          <a:bodyPr/>
          <a:lstStyle>
            <a:lvl1pPr marL="0" indent="0" algn="ctr">
              <a:lnSpc>
                <a:spcPct val="100000"/>
              </a:lnSpc>
              <a:spcBef>
                <a:spcPts val="0"/>
              </a:spcBef>
              <a:spcAft>
                <a:spcPts val="600"/>
              </a:spcAft>
              <a:buClr>
                <a:srgbClr val="4E8ABE"/>
              </a:buClr>
              <a:buSzPct val="125000"/>
              <a:buFont typeface="Arial" panose="020B0604020202020204" pitchFamily="34" charset="0"/>
              <a:buNone/>
              <a:tabLst/>
              <a:defRPr/>
            </a:lvl1pPr>
            <a:lvl2pPr marL="800100" indent="-342900">
              <a:lnSpc>
                <a:spcPct val="100000"/>
              </a:lnSpc>
              <a:spcBef>
                <a:spcPts val="0"/>
              </a:spcBef>
              <a:spcAft>
                <a:spcPts val="600"/>
              </a:spcAft>
              <a:buClr>
                <a:srgbClr val="4E8ABE"/>
              </a:buClr>
              <a:buSzPct val="125000"/>
              <a:buFont typeface="Arial" panose="020B0604020202020204" pitchFamily="34" charset="0"/>
              <a:buChar char="•"/>
              <a:tabLst/>
              <a:defRPr/>
            </a:lvl2pPr>
            <a:lvl3pPr marL="1257300" indent="-342900">
              <a:lnSpc>
                <a:spcPct val="100000"/>
              </a:lnSpc>
              <a:spcBef>
                <a:spcPts val="0"/>
              </a:spcBef>
              <a:spcAft>
                <a:spcPts val="600"/>
              </a:spcAft>
              <a:buClr>
                <a:srgbClr val="4E8ABE"/>
              </a:buClr>
              <a:buSzPct val="125000"/>
              <a:buFont typeface="Arial" panose="020B0604020202020204" pitchFamily="34" charset="0"/>
              <a:buChar char="•"/>
              <a:defRPr/>
            </a:lvl3pPr>
            <a:lvl4pPr marL="1657350" indent="-285750">
              <a:lnSpc>
                <a:spcPct val="100000"/>
              </a:lnSpc>
              <a:spcBef>
                <a:spcPts val="0"/>
              </a:spcBef>
              <a:spcAft>
                <a:spcPts val="600"/>
              </a:spcAft>
              <a:buClr>
                <a:srgbClr val="4E8ABE"/>
              </a:buClr>
              <a:buSzPct val="125000"/>
              <a:buFont typeface="Arial" panose="020B0604020202020204" pitchFamily="34" charset="0"/>
              <a:buChar char="•"/>
              <a:defRPr/>
            </a:lvl4pPr>
            <a:lvl5pPr marL="2114550" indent="-285750">
              <a:lnSpc>
                <a:spcPct val="100000"/>
              </a:lnSpc>
              <a:spcBef>
                <a:spcPts val="0"/>
              </a:spcBef>
              <a:spcAft>
                <a:spcPts val="600"/>
              </a:spcAft>
              <a:buClr>
                <a:srgbClr val="4E8ABE"/>
              </a:buClr>
              <a:buSzPct val="125000"/>
              <a:buFont typeface="Arial" panose="020B0604020202020204" pitchFamily="34" charset="0"/>
              <a:buChar char="•"/>
              <a:defRPr/>
            </a:lvl5pPr>
          </a:lstStyle>
          <a:p>
            <a:pPr lvl="0"/>
            <a:r>
              <a:rPr lang="en-US"/>
              <a:t>Text</a:t>
            </a:r>
          </a:p>
        </p:txBody>
      </p:sp>
    </p:spTree>
    <p:extLst>
      <p:ext uri="{BB962C8B-B14F-4D97-AF65-F5344CB8AC3E}">
        <p14:creationId xmlns:p14="http://schemas.microsoft.com/office/powerpoint/2010/main" val="21117967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49F8CD-1851-4EFD-4834-C6BEEF63611F}"/>
              </a:ext>
            </a:extLst>
          </p:cNvPr>
          <p:cNvSpPr/>
          <p:nvPr userDrawn="1"/>
        </p:nvSpPr>
        <p:spPr>
          <a:xfrm>
            <a:off x="0" y="5676900"/>
            <a:ext cx="12192000" cy="11811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8F5892C6-DA9C-AD26-055F-23E1D92DEE0A}"/>
              </a:ext>
            </a:extLst>
          </p:cNvPr>
          <p:cNvPicPr>
            <a:picLocks noChangeAspect="1"/>
          </p:cNvPicPr>
          <p:nvPr userDrawn="1"/>
        </p:nvPicPr>
        <p:blipFill>
          <a:blip r:embed="rId2"/>
          <a:stretch>
            <a:fillRect/>
          </a:stretch>
        </p:blipFill>
        <p:spPr>
          <a:xfrm>
            <a:off x="11073503" y="518674"/>
            <a:ext cx="596723" cy="453392"/>
          </a:xfrm>
          <a:prstGeom prst="rect">
            <a:avLst/>
          </a:prstGeom>
        </p:spPr>
      </p:pic>
      <p:sp>
        <p:nvSpPr>
          <p:cNvPr id="10" name="Date Placeholder 3">
            <a:extLst>
              <a:ext uri="{FF2B5EF4-FFF2-40B4-BE49-F238E27FC236}">
                <a16:creationId xmlns:a16="http://schemas.microsoft.com/office/drawing/2014/main" id="{755245E9-B45E-BE8A-D5F5-E0A84EB9F08A}"/>
              </a:ext>
            </a:extLst>
          </p:cNvPr>
          <p:cNvSpPr>
            <a:spLocks noGrp="1"/>
          </p:cNvSpPr>
          <p:nvPr>
            <p:ph type="dt" sz="half" idx="2"/>
          </p:nvPr>
        </p:nvSpPr>
        <p:spPr>
          <a:xfrm>
            <a:off x="503245" y="6278862"/>
            <a:ext cx="3078156" cy="365125"/>
          </a:xfrm>
          <a:prstGeom prst="rect">
            <a:avLst/>
          </a:prstGeom>
        </p:spPr>
        <p:txBody>
          <a:bodyPr vert="horz" lIns="0" tIns="0" rIns="0" bIns="0" rtlCol="0" anchor="ctr"/>
          <a:lstStyle>
            <a:lvl1pPr algn="l">
              <a:defRPr sz="750">
                <a:solidFill>
                  <a:schemeClr val="accent1"/>
                </a:solidFill>
              </a:defRPr>
            </a:lvl1pPr>
          </a:lstStyle>
          <a:p>
            <a:fld id="{B6DF1761-4800-FC42-8249-7076299CC279}" type="datetimeFigureOut">
              <a:rPr lang="en-US" smtClean="0"/>
              <a:pPr/>
              <a:t>10/22/2025</a:t>
            </a:fld>
            <a:endParaRPr lang="en-US"/>
          </a:p>
        </p:txBody>
      </p:sp>
      <p:sp>
        <p:nvSpPr>
          <p:cNvPr id="11" name="Footer Placeholder 4">
            <a:extLst>
              <a:ext uri="{FF2B5EF4-FFF2-40B4-BE49-F238E27FC236}">
                <a16:creationId xmlns:a16="http://schemas.microsoft.com/office/drawing/2014/main" id="{39B5882C-292B-2E71-1B36-C240FA3058D4}"/>
              </a:ext>
            </a:extLst>
          </p:cNvPr>
          <p:cNvSpPr>
            <a:spLocks noGrp="1"/>
          </p:cNvSpPr>
          <p:nvPr>
            <p:ph type="ftr" sz="quarter" idx="3"/>
          </p:nvPr>
        </p:nvSpPr>
        <p:spPr>
          <a:xfrm>
            <a:off x="4038600" y="6278862"/>
            <a:ext cx="4114800" cy="365125"/>
          </a:xfrm>
          <a:prstGeom prst="rect">
            <a:avLst/>
          </a:prstGeom>
        </p:spPr>
        <p:txBody>
          <a:bodyPr vert="horz" lIns="0" tIns="0" rIns="0" bIns="0" rtlCol="0" anchor="ctr"/>
          <a:lstStyle>
            <a:lvl1pPr algn="ctr">
              <a:defRPr sz="750">
                <a:solidFill>
                  <a:schemeClr val="accent1"/>
                </a:solidFill>
              </a:defRPr>
            </a:lvl1pPr>
          </a:lstStyle>
          <a:p>
            <a:endParaRPr lang="en-US"/>
          </a:p>
        </p:txBody>
      </p:sp>
      <p:sp>
        <p:nvSpPr>
          <p:cNvPr id="12" name="Slide Number Placeholder 5">
            <a:extLst>
              <a:ext uri="{FF2B5EF4-FFF2-40B4-BE49-F238E27FC236}">
                <a16:creationId xmlns:a16="http://schemas.microsoft.com/office/drawing/2014/main" id="{39C09F46-DE11-BFA7-1FA1-4C6219CFAF01}"/>
              </a:ext>
            </a:extLst>
          </p:cNvPr>
          <p:cNvSpPr>
            <a:spLocks noGrp="1"/>
          </p:cNvSpPr>
          <p:nvPr>
            <p:ph type="sldNum" sz="quarter" idx="4"/>
          </p:nvPr>
        </p:nvSpPr>
        <p:spPr>
          <a:xfrm>
            <a:off x="8610600" y="6278862"/>
            <a:ext cx="3075757" cy="365125"/>
          </a:xfrm>
          <a:prstGeom prst="rect">
            <a:avLst/>
          </a:prstGeom>
        </p:spPr>
        <p:txBody>
          <a:bodyPr vert="horz" lIns="0" tIns="0" rIns="0" bIns="0" rtlCol="0" anchor="ctr"/>
          <a:lstStyle>
            <a:lvl1pPr algn="r">
              <a:defRPr sz="750">
                <a:solidFill>
                  <a:schemeClr val="accent1"/>
                </a:solidFill>
              </a:defRPr>
            </a:lvl1pPr>
          </a:lstStyle>
          <a:p>
            <a:fld id="{042C47CB-548E-C046-93C6-4F6FCFB0D4E1}" type="slidenum">
              <a:rPr lang="en-US" smtClean="0"/>
              <a:pPr/>
              <a:t>‹#›</a:t>
            </a:fld>
            <a:endParaRPr lang="en-US"/>
          </a:p>
        </p:txBody>
      </p:sp>
      <p:pic>
        <p:nvPicPr>
          <p:cNvPr id="5" name="Graphic 4">
            <a:extLst>
              <a:ext uri="{FF2B5EF4-FFF2-40B4-BE49-F238E27FC236}">
                <a16:creationId xmlns:a16="http://schemas.microsoft.com/office/drawing/2014/main" id="{8F03FA86-178F-95AC-A490-D9CA28733A82}"/>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6921" b="30318"/>
          <a:stretch/>
        </p:blipFill>
        <p:spPr>
          <a:xfrm>
            <a:off x="9877536" y="3114266"/>
            <a:ext cx="2314464" cy="3743734"/>
          </a:xfrm>
          <a:prstGeom prst="rect">
            <a:avLst/>
          </a:prstGeom>
        </p:spPr>
      </p:pic>
      <p:sp>
        <p:nvSpPr>
          <p:cNvPr id="3" name="Content Placeholder 2">
            <a:extLst>
              <a:ext uri="{FF2B5EF4-FFF2-40B4-BE49-F238E27FC236}">
                <a16:creationId xmlns:a16="http://schemas.microsoft.com/office/drawing/2014/main" id="{410EA2A9-21AC-D14A-988C-E712E29A511F}"/>
              </a:ext>
            </a:extLst>
          </p:cNvPr>
          <p:cNvSpPr>
            <a:spLocks noGrp="1"/>
          </p:cNvSpPr>
          <p:nvPr>
            <p:ph idx="1"/>
          </p:nvPr>
        </p:nvSpPr>
        <p:spPr>
          <a:xfrm>
            <a:off x="511446" y="1872594"/>
            <a:ext cx="9249415" cy="3590293"/>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391F348D-9B9A-26AD-2C0B-EFEFFB40E27C}"/>
              </a:ext>
            </a:extLst>
          </p:cNvPr>
          <p:cNvSpPr>
            <a:spLocks noGrp="1"/>
          </p:cNvSpPr>
          <p:nvPr>
            <p:ph type="title"/>
          </p:nvPr>
        </p:nvSpPr>
        <p:spPr>
          <a:xfrm>
            <a:off x="503246" y="516051"/>
            <a:ext cx="9257615" cy="1181101"/>
          </a:xfrm>
        </p:spPr>
        <p:txBody>
          <a:bodyPr anchor="t" anchorCtr="0">
            <a:noAutofit/>
          </a:bodyPr>
          <a:lstStyle>
            <a:lvl1pPr>
              <a:defRPr sz="3600">
                <a:solidFill>
                  <a:schemeClr val="accent3"/>
                </a:solidFill>
              </a:defRPr>
            </a:lvl1pPr>
          </a:lstStyle>
          <a:p>
            <a:r>
              <a:rPr lang="en-US"/>
              <a:t>Click to edit Master title style</a:t>
            </a:r>
          </a:p>
        </p:txBody>
      </p:sp>
    </p:spTree>
    <p:extLst>
      <p:ext uri="{BB962C8B-B14F-4D97-AF65-F5344CB8AC3E}">
        <p14:creationId xmlns:p14="http://schemas.microsoft.com/office/powerpoint/2010/main" val="16498236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hit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49F8CD-1851-4EFD-4834-C6BEEF63611F}"/>
              </a:ext>
            </a:extLst>
          </p:cNvPr>
          <p:cNvSpPr/>
          <p:nvPr userDrawn="1"/>
        </p:nvSpPr>
        <p:spPr>
          <a:xfrm>
            <a:off x="0" y="5676900"/>
            <a:ext cx="12192000" cy="11811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8F5892C6-DA9C-AD26-055F-23E1D92DEE0A}"/>
              </a:ext>
            </a:extLst>
          </p:cNvPr>
          <p:cNvPicPr>
            <a:picLocks noChangeAspect="1"/>
          </p:cNvPicPr>
          <p:nvPr userDrawn="1"/>
        </p:nvPicPr>
        <p:blipFill>
          <a:blip r:embed="rId2"/>
          <a:stretch>
            <a:fillRect/>
          </a:stretch>
        </p:blipFill>
        <p:spPr>
          <a:xfrm>
            <a:off x="11073503" y="518674"/>
            <a:ext cx="596723" cy="453392"/>
          </a:xfrm>
          <a:prstGeom prst="rect">
            <a:avLst/>
          </a:prstGeom>
        </p:spPr>
      </p:pic>
      <p:sp>
        <p:nvSpPr>
          <p:cNvPr id="10" name="Date Placeholder 3">
            <a:extLst>
              <a:ext uri="{FF2B5EF4-FFF2-40B4-BE49-F238E27FC236}">
                <a16:creationId xmlns:a16="http://schemas.microsoft.com/office/drawing/2014/main" id="{755245E9-B45E-BE8A-D5F5-E0A84EB9F08A}"/>
              </a:ext>
            </a:extLst>
          </p:cNvPr>
          <p:cNvSpPr>
            <a:spLocks noGrp="1"/>
          </p:cNvSpPr>
          <p:nvPr>
            <p:ph type="dt" sz="half" idx="2"/>
          </p:nvPr>
        </p:nvSpPr>
        <p:spPr>
          <a:xfrm>
            <a:off x="503245" y="6278862"/>
            <a:ext cx="3078156" cy="365125"/>
          </a:xfrm>
          <a:prstGeom prst="rect">
            <a:avLst/>
          </a:prstGeom>
        </p:spPr>
        <p:txBody>
          <a:bodyPr vert="horz" lIns="0" tIns="0" rIns="0" bIns="0" rtlCol="0" anchor="ctr"/>
          <a:lstStyle>
            <a:lvl1pPr algn="l">
              <a:defRPr sz="750">
                <a:solidFill>
                  <a:schemeClr val="accent1"/>
                </a:solidFill>
              </a:defRPr>
            </a:lvl1pPr>
          </a:lstStyle>
          <a:p>
            <a:fld id="{B6DF1761-4800-FC42-8249-7076299CC279}" type="datetimeFigureOut">
              <a:rPr lang="en-US" smtClean="0"/>
              <a:pPr/>
              <a:t>10/22/2025</a:t>
            </a:fld>
            <a:endParaRPr lang="en-US"/>
          </a:p>
        </p:txBody>
      </p:sp>
      <p:sp>
        <p:nvSpPr>
          <p:cNvPr id="11" name="Footer Placeholder 4">
            <a:extLst>
              <a:ext uri="{FF2B5EF4-FFF2-40B4-BE49-F238E27FC236}">
                <a16:creationId xmlns:a16="http://schemas.microsoft.com/office/drawing/2014/main" id="{39B5882C-292B-2E71-1B36-C240FA3058D4}"/>
              </a:ext>
            </a:extLst>
          </p:cNvPr>
          <p:cNvSpPr>
            <a:spLocks noGrp="1"/>
          </p:cNvSpPr>
          <p:nvPr>
            <p:ph type="ftr" sz="quarter" idx="3"/>
          </p:nvPr>
        </p:nvSpPr>
        <p:spPr>
          <a:xfrm>
            <a:off x="4038600" y="6278862"/>
            <a:ext cx="4114800" cy="365125"/>
          </a:xfrm>
          <a:prstGeom prst="rect">
            <a:avLst/>
          </a:prstGeom>
        </p:spPr>
        <p:txBody>
          <a:bodyPr vert="horz" lIns="0" tIns="0" rIns="0" bIns="0" rtlCol="0" anchor="ctr"/>
          <a:lstStyle>
            <a:lvl1pPr algn="ctr">
              <a:defRPr sz="750">
                <a:solidFill>
                  <a:schemeClr val="accent1"/>
                </a:solidFill>
              </a:defRPr>
            </a:lvl1pPr>
          </a:lstStyle>
          <a:p>
            <a:endParaRPr lang="en-US"/>
          </a:p>
        </p:txBody>
      </p:sp>
      <p:sp>
        <p:nvSpPr>
          <p:cNvPr id="12" name="Slide Number Placeholder 5">
            <a:extLst>
              <a:ext uri="{FF2B5EF4-FFF2-40B4-BE49-F238E27FC236}">
                <a16:creationId xmlns:a16="http://schemas.microsoft.com/office/drawing/2014/main" id="{39C09F46-DE11-BFA7-1FA1-4C6219CFAF01}"/>
              </a:ext>
            </a:extLst>
          </p:cNvPr>
          <p:cNvSpPr>
            <a:spLocks noGrp="1"/>
          </p:cNvSpPr>
          <p:nvPr>
            <p:ph type="sldNum" sz="quarter" idx="4"/>
          </p:nvPr>
        </p:nvSpPr>
        <p:spPr>
          <a:xfrm>
            <a:off x="8610600" y="6278862"/>
            <a:ext cx="3075757" cy="365125"/>
          </a:xfrm>
          <a:prstGeom prst="rect">
            <a:avLst/>
          </a:prstGeom>
        </p:spPr>
        <p:txBody>
          <a:bodyPr vert="horz" lIns="0" tIns="0" rIns="0" bIns="0" rtlCol="0" anchor="ctr"/>
          <a:lstStyle>
            <a:lvl1pPr algn="r">
              <a:defRPr sz="750">
                <a:solidFill>
                  <a:schemeClr val="accent1"/>
                </a:solidFill>
              </a:defRPr>
            </a:lvl1pPr>
          </a:lstStyle>
          <a:p>
            <a:fld id="{042C47CB-548E-C046-93C6-4F6FCFB0D4E1}" type="slidenum">
              <a:rPr lang="en-US" smtClean="0"/>
              <a:pPr/>
              <a:t>‹#›</a:t>
            </a:fld>
            <a:endParaRPr lang="en-US"/>
          </a:p>
        </p:txBody>
      </p:sp>
      <p:grpSp>
        <p:nvGrpSpPr>
          <p:cNvPr id="4" name="Group 3">
            <a:extLst>
              <a:ext uri="{FF2B5EF4-FFF2-40B4-BE49-F238E27FC236}">
                <a16:creationId xmlns:a16="http://schemas.microsoft.com/office/drawing/2014/main" id="{C383AF63-8C0F-F57F-4C0B-DE3B039E4111}"/>
              </a:ext>
            </a:extLst>
          </p:cNvPr>
          <p:cNvGrpSpPr/>
          <p:nvPr userDrawn="1"/>
        </p:nvGrpSpPr>
        <p:grpSpPr>
          <a:xfrm>
            <a:off x="10708764" y="4544331"/>
            <a:ext cx="1483237" cy="895350"/>
            <a:chOff x="10708763" y="4544331"/>
            <a:chExt cx="2073787" cy="895350"/>
          </a:xfrm>
        </p:grpSpPr>
        <p:cxnSp>
          <p:nvCxnSpPr>
            <p:cNvPr id="8" name="Straight Connector 7">
              <a:extLst>
                <a:ext uri="{FF2B5EF4-FFF2-40B4-BE49-F238E27FC236}">
                  <a16:creationId xmlns:a16="http://schemas.microsoft.com/office/drawing/2014/main" id="{72256944-0318-B529-BA73-2DEC16230459}"/>
                </a:ext>
              </a:extLst>
            </p:cNvPr>
            <p:cNvCxnSpPr>
              <a:cxnSpLocks/>
            </p:cNvCxnSpPr>
            <p:nvPr userDrawn="1"/>
          </p:nvCxnSpPr>
          <p:spPr>
            <a:xfrm>
              <a:off x="10708763" y="4544331"/>
              <a:ext cx="2073787"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E2A766-FD09-64E8-8DCE-C8D7977DC52A}"/>
                </a:ext>
              </a:extLst>
            </p:cNvPr>
            <p:cNvCxnSpPr>
              <a:cxnSpLocks/>
            </p:cNvCxnSpPr>
            <p:nvPr userDrawn="1"/>
          </p:nvCxnSpPr>
          <p:spPr>
            <a:xfrm>
              <a:off x="10708763" y="4768168"/>
              <a:ext cx="2073787"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4FE9EBD-E6F5-CF63-2D36-24ECE4F52E92}"/>
                </a:ext>
              </a:extLst>
            </p:cNvPr>
            <p:cNvCxnSpPr>
              <a:cxnSpLocks/>
            </p:cNvCxnSpPr>
            <p:nvPr userDrawn="1"/>
          </p:nvCxnSpPr>
          <p:spPr>
            <a:xfrm>
              <a:off x="10708763" y="4992006"/>
              <a:ext cx="2073787"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09D112A-01BE-97CA-9F2E-B0B5462D5864}"/>
                </a:ext>
              </a:extLst>
            </p:cNvPr>
            <p:cNvCxnSpPr>
              <a:cxnSpLocks/>
            </p:cNvCxnSpPr>
            <p:nvPr userDrawn="1"/>
          </p:nvCxnSpPr>
          <p:spPr>
            <a:xfrm>
              <a:off x="10708763" y="5215844"/>
              <a:ext cx="2073787"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1A9A2D7-52A4-C5E7-0D59-3EA4C016B5A1}"/>
                </a:ext>
              </a:extLst>
            </p:cNvPr>
            <p:cNvCxnSpPr>
              <a:cxnSpLocks/>
            </p:cNvCxnSpPr>
            <p:nvPr userDrawn="1"/>
          </p:nvCxnSpPr>
          <p:spPr>
            <a:xfrm>
              <a:off x="10708763" y="5439681"/>
              <a:ext cx="2073787"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B0C7B99C-89E4-D7F8-C8DA-90698C870702}"/>
              </a:ext>
            </a:extLst>
          </p:cNvPr>
          <p:cNvSpPr>
            <a:spLocks noGrp="1"/>
          </p:cNvSpPr>
          <p:nvPr>
            <p:ph idx="1"/>
          </p:nvPr>
        </p:nvSpPr>
        <p:spPr>
          <a:xfrm>
            <a:off x="511446" y="1872594"/>
            <a:ext cx="9249415" cy="3590293"/>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141BE46D-F2E7-416F-89B9-9DABEC8886FA}"/>
              </a:ext>
            </a:extLst>
          </p:cNvPr>
          <p:cNvSpPr>
            <a:spLocks noGrp="1"/>
          </p:cNvSpPr>
          <p:nvPr>
            <p:ph type="title"/>
          </p:nvPr>
        </p:nvSpPr>
        <p:spPr>
          <a:xfrm>
            <a:off x="503246" y="516051"/>
            <a:ext cx="9257615" cy="1181101"/>
          </a:xfrm>
        </p:spPr>
        <p:txBody>
          <a:bodyPr anchor="t" anchorCtr="0">
            <a:noAutofit/>
          </a:bodyPr>
          <a:lstStyle>
            <a:lvl1pPr>
              <a:defRPr sz="3600">
                <a:solidFill>
                  <a:schemeClr val="accent3"/>
                </a:solidFill>
              </a:defRPr>
            </a:lvl1pPr>
          </a:lstStyle>
          <a:p>
            <a:r>
              <a:rPr lang="en-US"/>
              <a:t>Click to edit Master title style</a:t>
            </a:r>
          </a:p>
        </p:txBody>
      </p:sp>
    </p:spTree>
    <p:extLst>
      <p:ext uri="{BB962C8B-B14F-4D97-AF65-F5344CB8AC3E}">
        <p14:creationId xmlns:p14="http://schemas.microsoft.com/office/powerpoint/2010/main" val="17018400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Pic with text alt">
    <p:bg>
      <p:bgPr>
        <a:solidFill>
          <a:schemeClr val="bg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316595EF-7F89-5F57-FB3F-8F6091306214}"/>
              </a:ext>
            </a:extLst>
          </p:cNvPr>
          <p:cNvSpPr>
            <a:spLocks noGrp="1"/>
          </p:cNvSpPr>
          <p:nvPr>
            <p:ph type="pic" sz="quarter" idx="13"/>
          </p:nvPr>
        </p:nvSpPr>
        <p:spPr>
          <a:xfrm>
            <a:off x="7677149" y="0"/>
            <a:ext cx="4515451" cy="6858000"/>
          </a:xfrm>
          <a:solidFill>
            <a:schemeClr val="bg1"/>
          </a:solidFill>
        </p:spPr>
        <p:txBody>
          <a:bodyPr/>
          <a:lstStyle/>
          <a:p>
            <a:endParaRPr lang="en-US"/>
          </a:p>
        </p:txBody>
      </p:sp>
      <p:sp>
        <p:nvSpPr>
          <p:cNvPr id="16" name="Title 15">
            <a:extLst>
              <a:ext uri="{FF2B5EF4-FFF2-40B4-BE49-F238E27FC236}">
                <a16:creationId xmlns:a16="http://schemas.microsoft.com/office/drawing/2014/main" id="{8E5B307A-2FC0-F004-A9C1-4399A4D20978}"/>
              </a:ext>
            </a:extLst>
          </p:cNvPr>
          <p:cNvSpPr>
            <a:spLocks noGrp="1"/>
          </p:cNvSpPr>
          <p:nvPr>
            <p:ph type="title"/>
          </p:nvPr>
        </p:nvSpPr>
        <p:spPr>
          <a:xfrm>
            <a:off x="503245" y="1532244"/>
            <a:ext cx="6667659" cy="1439553"/>
          </a:xfrm>
        </p:spPr>
        <p:txBody>
          <a:bodyPr anchor="b"/>
          <a:lstStyle>
            <a:lvl1pPr>
              <a:defRPr sz="3600" b="1">
                <a:solidFill>
                  <a:schemeClr val="accent3"/>
                </a:solidFill>
              </a:defRPr>
            </a:lvl1pPr>
          </a:lstStyle>
          <a:p>
            <a:r>
              <a:rPr lang="en-US"/>
              <a:t>Click to edit Master title style</a:t>
            </a:r>
          </a:p>
        </p:txBody>
      </p:sp>
      <p:sp>
        <p:nvSpPr>
          <p:cNvPr id="20" name="Text Placeholder 19">
            <a:extLst>
              <a:ext uri="{FF2B5EF4-FFF2-40B4-BE49-F238E27FC236}">
                <a16:creationId xmlns:a16="http://schemas.microsoft.com/office/drawing/2014/main" id="{908C77B8-7DC4-4921-632B-2D102F264460}"/>
              </a:ext>
            </a:extLst>
          </p:cNvPr>
          <p:cNvSpPr>
            <a:spLocks noGrp="1"/>
          </p:cNvSpPr>
          <p:nvPr>
            <p:ph type="body" sz="quarter" idx="14"/>
          </p:nvPr>
        </p:nvSpPr>
        <p:spPr>
          <a:xfrm>
            <a:off x="503246" y="3155706"/>
            <a:ext cx="6667663" cy="3123154"/>
          </a:xfrm>
        </p:spPr>
        <p:txBody>
          <a:bodyPr/>
          <a:lstStyle>
            <a:lvl1pPr marL="0" indent="0">
              <a:spcBef>
                <a:spcPts val="0"/>
              </a:spcBef>
              <a:buNone/>
              <a:defRPr sz="21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25EE95BB-E7ED-1ABF-F797-1CCD03DD6B41}"/>
              </a:ext>
            </a:extLst>
          </p:cNvPr>
          <p:cNvSpPr>
            <a:spLocks noGrp="1"/>
          </p:cNvSpPr>
          <p:nvPr>
            <p:ph type="dt" sz="half" idx="2"/>
          </p:nvPr>
        </p:nvSpPr>
        <p:spPr>
          <a:xfrm>
            <a:off x="503245" y="6278862"/>
            <a:ext cx="3078156" cy="365125"/>
          </a:xfrm>
          <a:prstGeom prst="rect">
            <a:avLst/>
          </a:prstGeom>
        </p:spPr>
        <p:txBody>
          <a:bodyPr vert="horz" lIns="0" tIns="0" rIns="0" bIns="0" rtlCol="0" anchor="ctr"/>
          <a:lstStyle>
            <a:lvl1pPr algn="l">
              <a:defRPr sz="750">
                <a:solidFill>
                  <a:schemeClr val="accent1"/>
                </a:solidFill>
              </a:defRPr>
            </a:lvl1pPr>
          </a:lstStyle>
          <a:p>
            <a:fld id="{B6DF1761-4800-FC42-8249-7076299CC279}" type="datetimeFigureOut">
              <a:rPr lang="en-US" smtClean="0"/>
              <a:pPr/>
              <a:t>10/22/2025</a:t>
            </a:fld>
            <a:endParaRPr lang="en-US"/>
          </a:p>
        </p:txBody>
      </p:sp>
      <p:sp>
        <p:nvSpPr>
          <p:cNvPr id="10" name="Footer Placeholder 4">
            <a:extLst>
              <a:ext uri="{FF2B5EF4-FFF2-40B4-BE49-F238E27FC236}">
                <a16:creationId xmlns:a16="http://schemas.microsoft.com/office/drawing/2014/main" id="{47A999C1-0B52-A570-FD96-6A01C5CBF224}"/>
              </a:ext>
            </a:extLst>
          </p:cNvPr>
          <p:cNvSpPr>
            <a:spLocks noGrp="1"/>
          </p:cNvSpPr>
          <p:nvPr>
            <p:ph type="ftr" sz="quarter" idx="3"/>
          </p:nvPr>
        </p:nvSpPr>
        <p:spPr>
          <a:xfrm>
            <a:off x="4038600" y="6278862"/>
            <a:ext cx="4114800" cy="365125"/>
          </a:xfrm>
          <a:prstGeom prst="rect">
            <a:avLst/>
          </a:prstGeom>
        </p:spPr>
        <p:txBody>
          <a:bodyPr vert="horz" lIns="0" tIns="0" rIns="0" bIns="0" rtlCol="0" anchor="ctr"/>
          <a:lstStyle>
            <a:lvl1pPr algn="ctr">
              <a:defRPr sz="750">
                <a:solidFill>
                  <a:schemeClr val="accent1"/>
                </a:solidFill>
              </a:defRPr>
            </a:lvl1pPr>
          </a:lstStyle>
          <a:p>
            <a:endParaRPr lang="en-US"/>
          </a:p>
        </p:txBody>
      </p:sp>
      <p:sp>
        <p:nvSpPr>
          <p:cNvPr id="11" name="Slide Number Placeholder 5">
            <a:extLst>
              <a:ext uri="{FF2B5EF4-FFF2-40B4-BE49-F238E27FC236}">
                <a16:creationId xmlns:a16="http://schemas.microsoft.com/office/drawing/2014/main" id="{C369FED8-A8C7-C6A1-6AA6-72629C361836}"/>
              </a:ext>
            </a:extLst>
          </p:cNvPr>
          <p:cNvSpPr>
            <a:spLocks noGrp="1"/>
          </p:cNvSpPr>
          <p:nvPr>
            <p:ph type="sldNum" sz="quarter" idx="4"/>
          </p:nvPr>
        </p:nvSpPr>
        <p:spPr>
          <a:xfrm>
            <a:off x="8610600" y="6278862"/>
            <a:ext cx="3075757" cy="365125"/>
          </a:xfrm>
          <a:prstGeom prst="rect">
            <a:avLst/>
          </a:prstGeom>
        </p:spPr>
        <p:txBody>
          <a:bodyPr vert="horz" lIns="0" tIns="0" rIns="0" bIns="0" rtlCol="0" anchor="ctr"/>
          <a:lstStyle>
            <a:lvl1pPr algn="r">
              <a:defRPr sz="750">
                <a:solidFill>
                  <a:schemeClr val="accent1"/>
                </a:solidFill>
              </a:defRPr>
            </a:lvl1pPr>
          </a:lstStyle>
          <a:p>
            <a:fld id="{042C47CB-548E-C046-93C6-4F6FCFB0D4E1}" type="slidenum">
              <a:rPr lang="en-US" smtClean="0"/>
              <a:pPr/>
              <a:t>‹#›</a:t>
            </a:fld>
            <a:endParaRPr lang="en-US"/>
          </a:p>
        </p:txBody>
      </p:sp>
      <p:grpSp>
        <p:nvGrpSpPr>
          <p:cNvPr id="17" name="Group 16">
            <a:extLst>
              <a:ext uri="{FF2B5EF4-FFF2-40B4-BE49-F238E27FC236}">
                <a16:creationId xmlns:a16="http://schemas.microsoft.com/office/drawing/2014/main" id="{4C4E8FB4-D91B-7A50-90F2-95786389C230}"/>
              </a:ext>
            </a:extLst>
          </p:cNvPr>
          <p:cNvGrpSpPr/>
          <p:nvPr userDrawn="1"/>
        </p:nvGrpSpPr>
        <p:grpSpPr>
          <a:xfrm>
            <a:off x="1" y="544937"/>
            <a:ext cx="7677151" cy="895350"/>
            <a:chOff x="10708763" y="4544331"/>
            <a:chExt cx="2073787" cy="895350"/>
          </a:xfrm>
        </p:grpSpPr>
        <p:cxnSp>
          <p:nvCxnSpPr>
            <p:cNvPr id="18" name="Straight Connector 17">
              <a:extLst>
                <a:ext uri="{FF2B5EF4-FFF2-40B4-BE49-F238E27FC236}">
                  <a16:creationId xmlns:a16="http://schemas.microsoft.com/office/drawing/2014/main" id="{E3199D6F-F220-E20A-CF8D-B286257B22B8}"/>
                </a:ext>
              </a:extLst>
            </p:cNvPr>
            <p:cNvCxnSpPr>
              <a:cxnSpLocks/>
            </p:cNvCxnSpPr>
            <p:nvPr userDrawn="1"/>
          </p:nvCxnSpPr>
          <p:spPr>
            <a:xfrm>
              <a:off x="10708763" y="4544331"/>
              <a:ext cx="2073787"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FE16B76-4C41-9DD1-C583-970293C97686}"/>
                </a:ext>
              </a:extLst>
            </p:cNvPr>
            <p:cNvCxnSpPr>
              <a:cxnSpLocks/>
            </p:cNvCxnSpPr>
            <p:nvPr userDrawn="1"/>
          </p:nvCxnSpPr>
          <p:spPr>
            <a:xfrm>
              <a:off x="10708763" y="4768168"/>
              <a:ext cx="2073787"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DFF7680-5522-9A9E-89C4-DE2DC529B993}"/>
                </a:ext>
              </a:extLst>
            </p:cNvPr>
            <p:cNvCxnSpPr>
              <a:cxnSpLocks/>
            </p:cNvCxnSpPr>
            <p:nvPr userDrawn="1"/>
          </p:nvCxnSpPr>
          <p:spPr>
            <a:xfrm>
              <a:off x="10708763" y="4992006"/>
              <a:ext cx="2073787"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6D9EE0B-8F5B-443E-DB34-2720B4237A50}"/>
                </a:ext>
              </a:extLst>
            </p:cNvPr>
            <p:cNvCxnSpPr>
              <a:cxnSpLocks/>
            </p:cNvCxnSpPr>
            <p:nvPr userDrawn="1"/>
          </p:nvCxnSpPr>
          <p:spPr>
            <a:xfrm>
              <a:off x="10708763" y="5215844"/>
              <a:ext cx="2073787"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AA5B41F-C798-59F8-62F2-6FACD4AEE731}"/>
                </a:ext>
              </a:extLst>
            </p:cNvPr>
            <p:cNvCxnSpPr>
              <a:cxnSpLocks/>
            </p:cNvCxnSpPr>
            <p:nvPr userDrawn="1"/>
          </p:nvCxnSpPr>
          <p:spPr>
            <a:xfrm>
              <a:off x="10708763" y="5439681"/>
              <a:ext cx="2073787"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25" name="Picture 24">
            <a:extLst>
              <a:ext uri="{FF2B5EF4-FFF2-40B4-BE49-F238E27FC236}">
                <a16:creationId xmlns:a16="http://schemas.microsoft.com/office/drawing/2014/main" id="{363F4EA7-D2D0-3C34-04B3-8C9E7539C7B7}"/>
              </a:ext>
            </a:extLst>
          </p:cNvPr>
          <p:cNvPicPr>
            <a:picLocks noChangeAspect="1"/>
          </p:cNvPicPr>
          <p:nvPr userDrawn="1"/>
        </p:nvPicPr>
        <p:blipFill>
          <a:blip r:embed="rId2"/>
          <a:stretch>
            <a:fillRect/>
          </a:stretch>
        </p:blipFill>
        <p:spPr>
          <a:xfrm>
            <a:off x="11073503" y="518674"/>
            <a:ext cx="596723" cy="453392"/>
          </a:xfrm>
          <a:prstGeom prst="rect">
            <a:avLst/>
          </a:prstGeom>
        </p:spPr>
      </p:pic>
    </p:spTree>
    <p:extLst>
      <p:ext uri="{BB962C8B-B14F-4D97-AF65-F5344CB8AC3E}">
        <p14:creationId xmlns:p14="http://schemas.microsoft.com/office/powerpoint/2010/main" val="13763118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Pic with text alt">
    <p:bg>
      <p:bgPr>
        <a:solidFill>
          <a:schemeClr val="bg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316595EF-7F89-5F57-FB3F-8F6091306214}"/>
              </a:ext>
            </a:extLst>
          </p:cNvPr>
          <p:cNvSpPr>
            <a:spLocks noGrp="1"/>
          </p:cNvSpPr>
          <p:nvPr>
            <p:ph type="pic" sz="quarter" idx="13"/>
          </p:nvPr>
        </p:nvSpPr>
        <p:spPr>
          <a:xfrm>
            <a:off x="7677149" y="0"/>
            <a:ext cx="4515451" cy="6858000"/>
          </a:xfrm>
          <a:solidFill>
            <a:schemeClr val="bg1"/>
          </a:solidFill>
        </p:spPr>
        <p:txBody>
          <a:bodyPr/>
          <a:lstStyle/>
          <a:p>
            <a:endParaRPr lang="en-US"/>
          </a:p>
        </p:txBody>
      </p:sp>
      <p:sp>
        <p:nvSpPr>
          <p:cNvPr id="16" name="Title 15">
            <a:extLst>
              <a:ext uri="{FF2B5EF4-FFF2-40B4-BE49-F238E27FC236}">
                <a16:creationId xmlns:a16="http://schemas.microsoft.com/office/drawing/2014/main" id="{8E5B307A-2FC0-F004-A9C1-4399A4D20978}"/>
              </a:ext>
            </a:extLst>
          </p:cNvPr>
          <p:cNvSpPr>
            <a:spLocks noGrp="1"/>
          </p:cNvSpPr>
          <p:nvPr>
            <p:ph type="title"/>
          </p:nvPr>
        </p:nvSpPr>
        <p:spPr>
          <a:xfrm>
            <a:off x="503245" y="1532244"/>
            <a:ext cx="6667659" cy="1439553"/>
          </a:xfrm>
        </p:spPr>
        <p:txBody>
          <a:bodyPr anchor="b"/>
          <a:lstStyle>
            <a:lvl1pPr>
              <a:defRPr sz="3600" b="1">
                <a:solidFill>
                  <a:schemeClr val="accent3"/>
                </a:solidFill>
              </a:defRPr>
            </a:lvl1pPr>
          </a:lstStyle>
          <a:p>
            <a:r>
              <a:rPr lang="en-US"/>
              <a:t>Click to edit Master title style</a:t>
            </a:r>
          </a:p>
        </p:txBody>
      </p:sp>
      <p:sp>
        <p:nvSpPr>
          <p:cNvPr id="20" name="Text Placeholder 19">
            <a:extLst>
              <a:ext uri="{FF2B5EF4-FFF2-40B4-BE49-F238E27FC236}">
                <a16:creationId xmlns:a16="http://schemas.microsoft.com/office/drawing/2014/main" id="{908C77B8-7DC4-4921-632B-2D102F264460}"/>
              </a:ext>
            </a:extLst>
          </p:cNvPr>
          <p:cNvSpPr>
            <a:spLocks noGrp="1"/>
          </p:cNvSpPr>
          <p:nvPr>
            <p:ph type="body" sz="quarter" idx="14"/>
          </p:nvPr>
        </p:nvSpPr>
        <p:spPr>
          <a:xfrm>
            <a:off x="503246" y="3155706"/>
            <a:ext cx="6667663" cy="3123154"/>
          </a:xfrm>
        </p:spPr>
        <p:txBody>
          <a:bodyPr/>
          <a:lstStyle>
            <a:lvl1pPr marL="0" indent="0">
              <a:spcBef>
                <a:spcPts val="0"/>
              </a:spcBef>
              <a:buNone/>
              <a:defRPr sz="21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25EE95BB-E7ED-1ABF-F797-1CCD03DD6B41}"/>
              </a:ext>
            </a:extLst>
          </p:cNvPr>
          <p:cNvSpPr>
            <a:spLocks noGrp="1"/>
          </p:cNvSpPr>
          <p:nvPr>
            <p:ph type="dt" sz="half" idx="2"/>
          </p:nvPr>
        </p:nvSpPr>
        <p:spPr>
          <a:xfrm>
            <a:off x="503245" y="6278862"/>
            <a:ext cx="3078156" cy="365125"/>
          </a:xfrm>
          <a:prstGeom prst="rect">
            <a:avLst/>
          </a:prstGeom>
        </p:spPr>
        <p:txBody>
          <a:bodyPr vert="horz" lIns="0" tIns="0" rIns="0" bIns="0" rtlCol="0" anchor="ctr"/>
          <a:lstStyle>
            <a:lvl1pPr algn="l">
              <a:defRPr sz="750">
                <a:solidFill>
                  <a:schemeClr val="accent1"/>
                </a:solidFill>
              </a:defRPr>
            </a:lvl1pPr>
          </a:lstStyle>
          <a:p>
            <a:fld id="{B6DF1761-4800-FC42-8249-7076299CC279}" type="datetimeFigureOut">
              <a:rPr lang="en-US" smtClean="0"/>
              <a:pPr/>
              <a:t>10/22/2025</a:t>
            </a:fld>
            <a:endParaRPr lang="en-US"/>
          </a:p>
        </p:txBody>
      </p:sp>
      <p:sp>
        <p:nvSpPr>
          <p:cNvPr id="10" name="Footer Placeholder 4">
            <a:extLst>
              <a:ext uri="{FF2B5EF4-FFF2-40B4-BE49-F238E27FC236}">
                <a16:creationId xmlns:a16="http://schemas.microsoft.com/office/drawing/2014/main" id="{47A999C1-0B52-A570-FD96-6A01C5CBF224}"/>
              </a:ext>
            </a:extLst>
          </p:cNvPr>
          <p:cNvSpPr>
            <a:spLocks noGrp="1"/>
          </p:cNvSpPr>
          <p:nvPr>
            <p:ph type="ftr" sz="quarter" idx="3"/>
          </p:nvPr>
        </p:nvSpPr>
        <p:spPr>
          <a:xfrm>
            <a:off x="4038600" y="6278862"/>
            <a:ext cx="4114800" cy="365125"/>
          </a:xfrm>
          <a:prstGeom prst="rect">
            <a:avLst/>
          </a:prstGeom>
        </p:spPr>
        <p:txBody>
          <a:bodyPr vert="horz" lIns="0" tIns="0" rIns="0" bIns="0" rtlCol="0" anchor="ctr"/>
          <a:lstStyle>
            <a:lvl1pPr algn="ctr">
              <a:defRPr sz="750">
                <a:solidFill>
                  <a:schemeClr val="accent1"/>
                </a:solidFill>
              </a:defRPr>
            </a:lvl1pPr>
          </a:lstStyle>
          <a:p>
            <a:endParaRPr lang="en-US"/>
          </a:p>
        </p:txBody>
      </p:sp>
      <p:sp>
        <p:nvSpPr>
          <p:cNvPr id="11" name="Slide Number Placeholder 5">
            <a:extLst>
              <a:ext uri="{FF2B5EF4-FFF2-40B4-BE49-F238E27FC236}">
                <a16:creationId xmlns:a16="http://schemas.microsoft.com/office/drawing/2014/main" id="{C369FED8-A8C7-C6A1-6AA6-72629C361836}"/>
              </a:ext>
            </a:extLst>
          </p:cNvPr>
          <p:cNvSpPr>
            <a:spLocks noGrp="1"/>
          </p:cNvSpPr>
          <p:nvPr>
            <p:ph type="sldNum" sz="quarter" idx="4"/>
          </p:nvPr>
        </p:nvSpPr>
        <p:spPr>
          <a:xfrm>
            <a:off x="8610600" y="6278862"/>
            <a:ext cx="3075757" cy="365125"/>
          </a:xfrm>
          <a:prstGeom prst="rect">
            <a:avLst/>
          </a:prstGeom>
        </p:spPr>
        <p:txBody>
          <a:bodyPr vert="horz" lIns="0" tIns="0" rIns="0" bIns="0" rtlCol="0" anchor="ctr"/>
          <a:lstStyle>
            <a:lvl1pPr algn="r">
              <a:defRPr sz="750">
                <a:solidFill>
                  <a:schemeClr val="accent1"/>
                </a:solidFill>
              </a:defRPr>
            </a:lvl1pPr>
          </a:lstStyle>
          <a:p>
            <a:fld id="{042C47CB-548E-C046-93C6-4F6FCFB0D4E1}" type="slidenum">
              <a:rPr lang="en-US" smtClean="0"/>
              <a:pPr/>
              <a:t>‹#›</a:t>
            </a:fld>
            <a:endParaRPr lang="en-US"/>
          </a:p>
        </p:txBody>
      </p:sp>
      <p:pic>
        <p:nvPicPr>
          <p:cNvPr id="25" name="Picture 24">
            <a:extLst>
              <a:ext uri="{FF2B5EF4-FFF2-40B4-BE49-F238E27FC236}">
                <a16:creationId xmlns:a16="http://schemas.microsoft.com/office/drawing/2014/main" id="{363F4EA7-D2D0-3C34-04B3-8C9E7539C7B7}"/>
              </a:ext>
            </a:extLst>
          </p:cNvPr>
          <p:cNvPicPr>
            <a:picLocks noChangeAspect="1"/>
          </p:cNvPicPr>
          <p:nvPr userDrawn="1"/>
        </p:nvPicPr>
        <p:blipFill>
          <a:blip r:embed="rId2"/>
          <a:stretch>
            <a:fillRect/>
          </a:stretch>
        </p:blipFill>
        <p:spPr>
          <a:xfrm>
            <a:off x="11073503" y="518674"/>
            <a:ext cx="596723" cy="453392"/>
          </a:xfrm>
          <a:prstGeom prst="rect">
            <a:avLst/>
          </a:prstGeom>
        </p:spPr>
      </p:pic>
      <p:pic>
        <p:nvPicPr>
          <p:cNvPr id="2" name="Graphic 1">
            <a:extLst>
              <a:ext uri="{FF2B5EF4-FFF2-40B4-BE49-F238E27FC236}">
                <a16:creationId xmlns:a16="http://schemas.microsoft.com/office/drawing/2014/main" id="{BEE2D82E-5C57-0F12-BC2E-7B9260A4C513}"/>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2944" t="64997"/>
          <a:stretch/>
        </p:blipFill>
        <p:spPr>
          <a:xfrm>
            <a:off x="0" y="-1"/>
            <a:ext cx="2759211" cy="1440287"/>
          </a:xfrm>
          <a:prstGeom prst="rect">
            <a:avLst/>
          </a:prstGeom>
        </p:spPr>
      </p:pic>
    </p:spTree>
    <p:extLst>
      <p:ext uri="{BB962C8B-B14F-4D97-AF65-F5344CB8AC3E}">
        <p14:creationId xmlns:p14="http://schemas.microsoft.com/office/powerpoint/2010/main" val="38608007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Sidebar">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2E1F16-CA1C-EB47-B6C1-3BE49C99B28F}"/>
              </a:ext>
            </a:extLst>
          </p:cNvPr>
          <p:cNvSpPr/>
          <p:nvPr userDrawn="1"/>
        </p:nvSpPr>
        <p:spPr>
          <a:xfrm>
            <a:off x="7375162" y="0"/>
            <a:ext cx="481683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Picture Placeholder 20">
            <a:extLst>
              <a:ext uri="{FF2B5EF4-FFF2-40B4-BE49-F238E27FC236}">
                <a16:creationId xmlns:a16="http://schemas.microsoft.com/office/drawing/2014/main" id="{316595EF-7F89-5F57-FB3F-8F6091306214}"/>
              </a:ext>
            </a:extLst>
          </p:cNvPr>
          <p:cNvSpPr>
            <a:spLocks noGrp="1"/>
          </p:cNvSpPr>
          <p:nvPr>
            <p:ph type="pic" sz="quarter" idx="13"/>
          </p:nvPr>
        </p:nvSpPr>
        <p:spPr>
          <a:xfrm>
            <a:off x="7932295" y="1266276"/>
            <a:ext cx="3702571" cy="3727484"/>
          </a:xfrm>
          <a:solidFill>
            <a:schemeClr val="tx1"/>
          </a:solidFill>
        </p:spPr>
        <p:txBody>
          <a:bodyPr/>
          <a:lstStyle/>
          <a:p>
            <a:endParaRPr lang="en-US"/>
          </a:p>
        </p:txBody>
      </p:sp>
      <p:sp>
        <p:nvSpPr>
          <p:cNvPr id="16" name="Title 15">
            <a:extLst>
              <a:ext uri="{FF2B5EF4-FFF2-40B4-BE49-F238E27FC236}">
                <a16:creationId xmlns:a16="http://schemas.microsoft.com/office/drawing/2014/main" id="{8E5B307A-2FC0-F004-A9C1-4399A4D20978}"/>
              </a:ext>
            </a:extLst>
          </p:cNvPr>
          <p:cNvSpPr>
            <a:spLocks noGrp="1"/>
          </p:cNvSpPr>
          <p:nvPr>
            <p:ph type="title"/>
          </p:nvPr>
        </p:nvSpPr>
        <p:spPr>
          <a:xfrm>
            <a:off x="503245" y="1532244"/>
            <a:ext cx="6667659" cy="1439553"/>
          </a:xfrm>
        </p:spPr>
        <p:txBody>
          <a:bodyPr anchor="b"/>
          <a:lstStyle>
            <a:lvl1pPr>
              <a:defRPr sz="3600" b="1">
                <a:solidFill>
                  <a:schemeClr val="accent3"/>
                </a:solidFill>
              </a:defRPr>
            </a:lvl1pPr>
          </a:lstStyle>
          <a:p>
            <a:r>
              <a:rPr lang="en-US"/>
              <a:t>Click to edit Master title style</a:t>
            </a:r>
          </a:p>
        </p:txBody>
      </p:sp>
      <p:sp>
        <p:nvSpPr>
          <p:cNvPr id="20" name="Text Placeholder 19">
            <a:extLst>
              <a:ext uri="{FF2B5EF4-FFF2-40B4-BE49-F238E27FC236}">
                <a16:creationId xmlns:a16="http://schemas.microsoft.com/office/drawing/2014/main" id="{908C77B8-7DC4-4921-632B-2D102F264460}"/>
              </a:ext>
            </a:extLst>
          </p:cNvPr>
          <p:cNvSpPr>
            <a:spLocks noGrp="1"/>
          </p:cNvSpPr>
          <p:nvPr>
            <p:ph type="body" sz="quarter" idx="14"/>
          </p:nvPr>
        </p:nvSpPr>
        <p:spPr>
          <a:xfrm>
            <a:off x="503246" y="3155706"/>
            <a:ext cx="6667663" cy="3123154"/>
          </a:xfrm>
        </p:spPr>
        <p:txBody>
          <a:bodyPr/>
          <a:lstStyle>
            <a:lvl1pPr marL="0" indent="0">
              <a:spcBef>
                <a:spcPts val="0"/>
              </a:spcBef>
              <a:buNone/>
              <a:defRPr sz="21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25EE95BB-E7ED-1ABF-F797-1CCD03DD6B41}"/>
              </a:ext>
            </a:extLst>
          </p:cNvPr>
          <p:cNvSpPr>
            <a:spLocks noGrp="1"/>
          </p:cNvSpPr>
          <p:nvPr>
            <p:ph type="dt" sz="half" idx="2"/>
          </p:nvPr>
        </p:nvSpPr>
        <p:spPr>
          <a:xfrm>
            <a:off x="503245" y="6278862"/>
            <a:ext cx="3078156" cy="365125"/>
          </a:xfrm>
          <a:prstGeom prst="rect">
            <a:avLst/>
          </a:prstGeom>
        </p:spPr>
        <p:txBody>
          <a:bodyPr vert="horz" lIns="0" tIns="0" rIns="0" bIns="0" rtlCol="0" anchor="ctr"/>
          <a:lstStyle>
            <a:lvl1pPr algn="l">
              <a:defRPr sz="750">
                <a:solidFill>
                  <a:schemeClr val="accent1"/>
                </a:solidFill>
              </a:defRPr>
            </a:lvl1pPr>
          </a:lstStyle>
          <a:p>
            <a:fld id="{B6DF1761-4800-FC42-8249-7076299CC279}" type="datetimeFigureOut">
              <a:rPr lang="en-US" smtClean="0"/>
              <a:pPr/>
              <a:t>10/22/2025</a:t>
            </a:fld>
            <a:endParaRPr lang="en-US"/>
          </a:p>
        </p:txBody>
      </p:sp>
      <p:sp>
        <p:nvSpPr>
          <p:cNvPr id="10" name="Footer Placeholder 4">
            <a:extLst>
              <a:ext uri="{FF2B5EF4-FFF2-40B4-BE49-F238E27FC236}">
                <a16:creationId xmlns:a16="http://schemas.microsoft.com/office/drawing/2014/main" id="{47A999C1-0B52-A570-FD96-6A01C5CBF224}"/>
              </a:ext>
            </a:extLst>
          </p:cNvPr>
          <p:cNvSpPr>
            <a:spLocks noGrp="1"/>
          </p:cNvSpPr>
          <p:nvPr>
            <p:ph type="ftr" sz="quarter" idx="3"/>
          </p:nvPr>
        </p:nvSpPr>
        <p:spPr>
          <a:xfrm>
            <a:off x="4038600" y="6278862"/>
            <a:ext cx="4114800" cy="365125"/>
          </a:xfrm>
          <a:prstGeom prst="rect">
            <a:avLst/>
          </a:prstGeom>
        </p:spPr>
        <p:txBody>
          <a:bodyPr vert="horz" lIns="0" tIns="0" rIns="0" bIns="0" rtlCol="0" anchor="ctr"/>
          <a:lstStyle>
            <a:lvl1pPr algn="ctr">
              <a:defRPr sz="750">
                <a:solidFill>
                  <a:schemeClr val="accent1"/>
                </a:solidFill>
              </a:defRPr>
            </a:lvl1pPr>
          </a:lstStyle>
          <a:p>
            <a:endParaRPr lang="en-US"/>
          </a:p>
        </p:txBody>
      </p:sp>
      <p:sp>
        <p:nvSpPr>
          <p:cNvPr id="11" name="Slide Number Placeholder 5">
            <a:extLst>
              <a:ext uri="{FF2B5EF4-FFF2-40B4-BE49-F238E27FC236}">
                <a16:creationId xmlns:a16="http://schemas.microsoft.com/office/drawing/2014/main" id="{C369FED8-A8C7-C6A1-6AA6-72629C361836}"/>
              </a:ext>
            </a:extLst>
          </p:cNvPr>
          <p:cNvSpPr>
            <a:spLocks noGrp="1"/>
          </p:cNvSpPr>
          <p:nvPr>
            <p:ph type="sldNum" sz="quarter" idx="4"/>
          </p:nvPr>
        </p:nvSpPr>
        <p:spPr>
          <a:xfrm>
            <a:off x="8610600" y="6278862"/>
            <a:ext cx="3075757" cy="365125"/>
          </a:xfrm>
          <a:prstGeom prst="rect">
            <a:avLst/>
          </a:prstGeom>
        </p:spPr>
        <p:txBody>
          <a:bodyPr vert="horz" lIns="0" tIns="0" rIns="0" bIns="0" rtlCol="0" anchor="ctr"/>
          <a:lstStyle>
            <a:lvl1pPr algn="r">
              <a:defRPr sz="750">
                <a:solidFill>
                  <a:schemeClr val="accent1"/>
                </a:solidFill>
              </a:defRPr>
            </a:lvl1pPr>
          </a:lstStyle>
          <a:p>
            <a:fld id="{042C47CB-548E-C046-93C6-4F6FCFB0D4E1}" type="slidenum">
              <a:rPr lang="en-US" smtClean="0"/>
              <a:pPr/>
              <a:t>‹#›</a:t>
            </a:fld>
            <a:endParaRPr lang="en-US"/>
          </a:p>
        </p:txBody>
      </p:sp>
      <p:grpSp>
        <p:nvGrpSpPr>
          <p:cNvPr id="17" name="Group 16">
            <a:extLst>
              <a:ext uri="{FF2B5EF4-FFF2-40B4-BE49-F238E27FC236}">
                <a16:creationId xmlns:a16="http://schemas.microsoft.com/office/drawing/2014/main" id="{4C4E8FB4-D91B-7A50-90F2-95786389C230}"/>
              </a:ext>
            </a:extLst>
          </p:cNvPr>
          <p:cNvGrpSpPr/>
          <p:nvPr userDrawn="1"/>
        </p:nvGrpSpPr>
        <p:grpSpPr>
          <a:xfrm>
            <a:off x="7375162" y="5217597"/>
            <a:ext cx="4816839" cy="895350"/>
            <a:chOff x="10708763" y="4544331"/>
            <a:chExt cx="2073787" cy="895350"/>
          </a:xfrm>
        </p:grpSpPr>
        <p:cxnSp>
          <p:nvCxnSpPr>
            <p:cNvPr id="18" name="Straight Connector 17">
              <a:extLst>
                <a:ext uri="{FF2B5EF4-FFF2-40B4-BE49-F238E27FC236}">
                  <a16:creationId xmlns:a16="http://schemas.microsoft.com/office/drawing/2014/main" id="{E3199D6F-F220-E20A-CF8D-B286257B22B8}"/>
                </a:ext>
              </a:extLst>
            </p:cNvPr>
            <p:cNvCxnSpPr>
              <a:cxnSpLocks/>
            </p:cNvCxnSpPr>
            <p:nvPr userDrawn="1"/>
          </p:nvCxnSpPr>
          <p:spPr>
            <a:xfrm>
              <a:off x="10708763" y="4544331"/>
              <a:ext cx="207378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FE16B76-4C41-9DD1-C583-970293C97686}"/>
                </a:ext>
              </a:extLst>
            </p:cNvPr>
            <p:cNvCxnSpPr>
              <a:cxnSpLocks/>
            </p:cNvCxnSpPr>
            <p:nvPr userDrawn="1"/>
          </p:nvCxnSpPr>
          <p:spPr>
            <a:xfrm>
              <a:off x="10708763" y="4768168"/>
              <a:ext cx="207378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DFF7680-5522-9A9E-89C4-DE2DC529B993}"/>
                </a:ext>
              </a:extLst>
            </p:cNvPr>
            <p:cNvCxnSpPr>
              <a:cxnSpLocks/>
            </p:cNvCxnSpPr>
            <p:nvPr userDrawn="1"/>
          </p:nvCxnSpPr>
          <p:spPr>
            <a:xfrm>
              <a:off x="10708763" y="4992006"/>
              <a:ext cx="207378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6D9EE0B-8F5B-443E-DB34-2720B4237A50}"/>
                </a:ext>
              </a:extLst>
            </p:cNvPr>
            <p:cNvCxnSpPr>
              <a:cxnSpLocks/>
            </p:cNvCxnSpPr>
            <p:nvPr userDrawn="1"/>
          </p:nvCxnSpPr>
          <p:spPr>
            <a:xfrm>
              <a:off x="10708763" y="5215844"/>
              <a:ext cx="207378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AA5B41F-C798-59F8-62F2-6FACD4AEE731}"/>
                </a:ext>
              </a:extLst>
            </p:cNvPr>
            <p:cNvCxnSpPr>
              <a:cxnSpLocks/>
            </p:cNvCxnSpPr>
            <p:nvPr userDrawn="1"/>
          </p:nvCxnSpPr>
          <p:spPr>
            <a:xfrm>
              <a:off x="10708763" y="5439681"/>
              <a:ext cx="207378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7D9F8A23-4B8D-2FDE-4712-6963BE01067B}"/>
              </a:ext>
            </a:extLst>
          </p:cNvPr>
          <p:cNvPicPr>
            <a:picLocks noChangeAspect="1"/>
          </p:cNvPicPr>
          <p:nvPr userDrawn="1"/>
        </p:nvPicPr>
        <p:blipFill>
          <a:blip r:embed="rId2"/>
          <a:stretch>
            <a:fillRect/>
          </a:stretch>
        </p:blipFill>
        <p:spPr>
          <a:xfrm>
            <a:off x="11073503" y="518674"/>
            <a:ext cx="596723" cy="453392"/>
          </a:xfrm>
          <a:prstGeom prst="rect">
            <a:avLst/>
          </a:prstGeom>
        </p:spPr>
      </p:pic>
    </p:spTree>
    <p:extLst>
      <p:ext uri="{BB962C8B-B14F-4D97-AF65-F5344CB8AC3E}">
        <p14:creationId xmlns:p14="http://schemas.microsoft.com/office/powerpoint/2010/main" val="31201726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 Sidebar">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2E1F16-CA1C-EB47-B6C1-3BE49C99B28F}"/>
              </a:ext>
            </a:extLst>
          </p:cNvPr>
          <p:cNvSpPr/>
          <p:nvPr userDrawn="1"/>
        </p:nvSpPr>
        <p:spPr>
          <a:xfrm>
            <a:off x="7375162" y="0"/>
            <a:ext cx="481683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15">
            <a:extLst>
              <a:ext uri="{FF2B5EF4-FFF2-40B4-BE49-F238E27FC236}">
                <a16:creationId xmlns:a16="http://schemas.microsoft.com/office/drawing/2014/main" id="{8E5B307A-2FC0-F004-A9C1-4399A4D20978}"/>
              </a:ext>
            </a:extLst>
          </p:cNvPr>
          <p:cNvSpPr>
            <a:spLocks noGrp="1"/>
          </p:cNvSpPr>
          <p:nvPr>
            <p:ph type="title"/>
          </p:nvPr>
        </p:nvSpPr>
        <p:spPr>
          <a:xfrm>
            <a:off x="503245" y="525638"/>
            <a:ext cx="6667659" cy="1439553"/>
          </a:xfrm>
        </p:spPr>
        <p:txBody>
          <a:bodyPr anchor="b"/>
          <a:lstStyle>
            <a:lvl1pPr>
              <a:defRPr sz="3600" b="1">
                <a:solidFill>
                  <a:schemeClr val="accent3"/>
                </a:solidFill>
              </a:defRPr>
            </a:lvl1pPr>
          </a:lstStyle>
          <a:p>
            <a:r>
              <a:rPr lang="en-US"/>
              <a:t>Click to edit Master title style</a:t>
            </a:r>
          </a:p>
        </p:txBody>
      </p:sp>
      <p:sp>
        <p:nvSpPr>
          <p:cNvPr id="20" name="Text Placeholder 19">
            <a:extLst>
              <a:ext uri="{FF2B5EF4-FFF2-40B4-BE49-F238E27FC236}">
                <a16:creationId xmlns:a16="http://schemas.microsoft.com/office/drawing/2014/main" id="{908C77B8-7DC4-4921-632B-2D102F264460}"/>
              </a:ext>
            </a:extLst>
          </p:cNvPr>
          <p:cNvSpPr>
            <a:spLocks noGrp="1"/>
          </p:cNvSpPr>
          <p:nvPr>
            <p:ph type="body" sz="quarter" idx="14"/>
          </p:nvPr>
        </p:nvSpPr>
        <p:spPr>
          <a:xfrm>
            <a:off x="503246" y="2149101"/>
            <a:ext cx="6667663" cy="3915745"/>
          </a:xfrm>
        </p:spPr>
        <p:txBody>
          <a:bodyPr/>
          <a:lstStyle>
            <a:lvl1pPr marL="0" indent="0">
              <a:spcBef>
                <a:spcPts val="0"/>
              </a:spcBef>
              <a:buNone/>
              <a:defRPr sz="21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25EE95BB-E7ED-1ABF-F797-1CCD03DD6B41}"/>
              </a:ext>
            </a:extLst>
          </p:cNvPr>
          <p:cNvSpPr>
            <a:spLocks noGrp="1"/>
          </p:cNvSpPr>
          <p:nvPr>
            <p:ph type="dt" sz="half" idx="2"/>
          </p:nvPr>
        </p:nvSpPr>
        <p:spPr>
          <a:xfrm>
            <a:off x="503245" y="6278862"/>
            <a:ext cx="3078156" cy="365125"/>
          </a:xfrm>
          <a:prstGeom prst="rect">
            <a:avLst/>
          </a:prstGeom>
        </p:spPr>
        <p:txBody>
          <a:bodyPr vert="horz" lIns="0" tIns="0" rIns="0" bIns="0" rtlCol="0" anchor="ctr"/>
          <a:lstStyle>
            <a:lvl1pPr algn="l">
              <a:defRPr sz="750">
                <a:solidFill>
                  <a:schemeClr val="accent1"/>
                </a:solidFill>
              </a:defRPr>
            </a:lvl1pPr>
          </a:lstStyle>
          <a:p>
            <a:fld id="{B6DF1761-4800-FC42-8249-7076299CC279}" type="datetimeFigureOut">
              <a:rPr lang="en-US" smtClean="0"/>
              <a:pPr/>
              <a:t>10/22/2025</a:t>
            </a:fld>
            <a:endParaRPr lang="en-US"/>
          </a:p>
        </p:txBody>
      </p:sp>
      <p:sp>
        <p:nvSpPr>
          <p:cNvPr id="10" name="Footer Placeholder 4">
            <a:extLst>
              <a:ext uri="{FF2B5EF4-FFF2-40B4-BE49-F238E27FC236}">
                <a16:creationId xmlns:a16="http://schemas.microsoft.com/office/drawing/2014/main" id="{47A999C1-0B52-A570-FD96-6A01C5CBF224}"/>
              </a:ext>
            </a:extLst>
          </p:cNvPr>
          <p:cNvSpPr>
            <a:spLocks noGrp="1"/>
          </p:cNvSpPr>
          <p:nvPr>
            <p:ph type="ftr" sz="quarter" idx="3"/>
          </p:nvPr>
        </p:nvSpPr>
        <p:spPr>
          <a:xfrm>
            <a:off x="4038600" y="6278862"/>
            <a:ext cx="4114800" cy="365125"/>
          </a:xfrm>
          <a:prstGeom prst="rect">
            <a:avLst/>
          </a:prstGeom>
        </p:spPr>
        <p:txBody>
          <a:bodyPr vert="horz" lIns="0" tIns="0" rIns="0" bIns="0" rtlCol="0" anchor="ctr"/>
          <a:lstStyle>
            <a:lvl1pPr algn="ctr">
              <a:defRPr sz="750">
                <a:solidFill>
                  <a:schemeClr val="accent1"/>
                </a:solidFill>
              </a:defRPr>
            </a:lvl1pPr>
          </a:lstStyle>
          <a:p>
            <a:endParaRPr lang="en-US"/>
          </a:p>
        </p:txBody>
      </p:sp>
      <p:sp>
        <p:nvSpPr>
          <p:cNvPr id="11" name="Slide Number Placeholder 5">
            <a:extLst>
              <a:ext uri="{FF2B5EF4-FFF2-40B4-BE49-F238E27FC236}">
                <a16:creationId xmlns:a16="http://schemas.microsoft.com/office/drawing/2014/main" id="{C369FED8-A8C7-C6A1-6AA6-72629C361836}"/>
              </a:ext>
            </a:extLst>
          </p:cNvPr>
          <p:cNvSpPr>
            <a:spLocks noGrp="1"/>
          </p:cNvSpPr>
          <p:nvPr>
            <p:ph type="sldNum" sz="quarter" idx="4"/>
          </p:nvPr>
        </p:nvSpPr>
        <p:spPr>
          <a:xfrm>
            <a:off x="8610600" y="6278862"/>
            <a:ext cx="3075757" cy="365125"/>
          </a:xfrm>
          <a:prstGeom prst="rect">
            <a:avLst/>
          </a:prstGeom>
        </p:spPr>
        <p:txBody>
          <a:bodyPr vert="horz" lIns="0" tIns="0" rIns="0" bIns="0" rtlCol="0" anchor="ctr"/>
          <a:lstStyle>
            <a:lvl1pPr algn="r">
              <a:defRPr sz="750">
                <a:solidFill>
                  <a:schemeClr val="accent1"/>
                </a:solidFill>
              </a:defRPr>
            </a:lvl1pPr>
          </a:lstStyle>
          <a:p>
            <a:fld id="{042C47CB-548E-C046-93C6-4F6FCFB0D4E1}" type="slidenum">
              <a:rPr lang="en-US" smtClean="0"/>
              <a:pPr/>
              <a:t>‹#›</a:t>
            </a:fld>
            <a:endParaRPr lang="en-US"/>
          </a:p>
        </p:txBody>
      </p:sp>
      <p:grpSp>
        <p:nvGrpSpPr>
          <p:cNvPr id="17" name="Group 16">
            <a:extLst>
              <a:ext uri="{FF2B5EF4-FFF2-40B4-BE49-F238E27FC236}">
                <a16:creationId xmlns:a16="http://schemas.microsoft.com/office/drawing/2014/main" id="{4C4E8FB4-D91B-7A50-90F2-95786389C230}"/>
              </a:ext>
            </a:extLst>
          </p:cNvPr>
          <p:cNvGrpSpPr/>
          <p:nvPr userDrawn="1"/>
        </p:nvGrpSpPr>
        <p:grpSpPr>
          <a:xfrm>
            <a:off x="7375162" y="5217597"/>
            <a:ext cx="4816839" cy="895350"/>
            <a:chOff x="10708763" y="4544331"/>
            <a:chExt cx="2073787" cy="895350"/>
          </a:xfrm>
        </p:grpSpPr>
        <p:cxnSp>
          <p:nvCxnSpPr>
            <p:cNvPr id="18" name="Straight Connector 17">
              <a:extLst>
                <a:ext uri="{FF2B5EF4-FFF2-40B4-BE49-F238E27FC236}">
                  <a16:creationId xmlns:a16="http://schemas.microsoft.com/office/drawing/2014/main" id="{E3199D6F-F220-E20A-CF8D-B286257B22B8}"/>
                </a:ext>
              </a:extLst>
            </p:cNvPr>
            <p:cNvCxnSpPr>
              <a:cxnSpLocks/>
            </p:cNvCxnSpPr>
            <p:nvPr userDrawn="1"/>
          </p:nvCxnSpPr>
          <p:spPr>
            <a:xfrm>
              <a:off x="10708763" y="4544331"/>
              <a:ext cx="207378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FE16B76-4C41-9DD1-C583-970293C97686}"/>
                </a:ext>
              </a:extLst>
            </p:cNvPr>
            <p:cNvCxnSpPr>
              <a:cxnSpLocks/>
            </p:cNvCxnSpPr>
            <p:nvPr userDrawn="1"/>
          </p:nvCxnSpPr>
          <p:spPr>
            <a:xfrm>
              <a:off x="10708763" y="4768168"/>
              <a:ext cx="207378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DFF7680-5522-9A9E-89C4-DE2DC529B993}"/>
                </a:ext>
              </a:extLst>
            </p:cNvPr>
            <p:cNvCxnSpPr>
              <a:cxnSpLocks/>
            </p:cNvCxnSpPr>
            <p:nvPr userDrawn="1"/>
          </p:nvCxnSpPr>
          <p:spPr>
            <a:xfrm>
              <a:off x="10708763" y="4992006"/>
              <a:ext cx="207378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6D9EE0B-8F5B-443E-DB34-2720B4237A50}"/>
                </a:ext>
              </a:extLst>
            </p:cNvPr>
            <p:cNvCxnSpPr>
              <a:cxnSpLocks/>
            </p:cNvCxnSpPr>
            <p:nvPr userDrawn="1"/>
          </p:nvCxnSpPr>
          <p:spPr>
            <a:xfrm>
              <a:off x="10708763" y="5215844"/>
              <a:ext cx="207378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AA5B41F-C798-59F8-62F2-6FACD4AEE731}"/>
                </a:ext>
              </a:extLst>
            </p:cNvPr>
            <p:cNvCxnSpPr>
              <a:cxnSpLocks/>
            </p:cNvCxnSpPr>
            <p:nvPr userDrawn="1"/>
          </p:nvCxnSpPr>
          <p:spPr>
            <a:xfrm>
              <a:off x="10708763" y="5439681"/>
              <a:ext cx="207378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0B8BF3B2-BC44-7AAC-2737-776FA90FAF1C}"/>
              </a:ext>
            </a:extLst>
          </p:cNvPr>
          <p:cNvPicPr>
            <a:picLocks noChangeAspect="1"/>
          </p:cNvPicPr>
          <p:nvPr userDrawn="1"/>
        </p:nvPicPr>
        <p:blipFill>
          <a:blip r:embed="rId2"/>
          <a:stretch>
            <a:fillRect/>
          </a:stretch>
        </p:blipFill>
        <p:spPr>
          <a:xfrm>
            <a:off x="11073503" y="518674"/>
            <a:ext cx="596723" cy="453392"/>
          </a:xfrm>
          <a:prstGeom prst="rect">
            <a:avLst/>
          </a:prstGeom>
        </p:spPr>
      </p:pic>
      <p:sp>
        <p:nvSpPr>
          <p:cNvPr id="6" name="Content Placeholder 2">
            <a:extLst>
              <a:ext uri="{FF2B5EF4-FFF2-40B4-BE49-F238E27FC236}">
                <a16:creationId xmlns:a16="http://schemas.microsoft.com/office/drawing/2014/main" id="{52B1012F-92D1-9135-4A97-9B357CF6549B}"/>
              </a:ext>
            </a:extLst>
          </p:cNvPr>
          <p:cNvSpPr>
            <a:spLocks noGrp="1"/>
          </p:cNvSpPr>
          <p:nvPr>
            <p:ph idx="1"/>
          </p:nvPr>
        </p:nvSpPr>
        <p:spPr>
          <a:xfrm>
            <a:off x="7944788" y="1192728"/>
            <a:ext cx="3741569" cy="3727488"/>
          </a:xfrm>
        </p:spPr>
        <p:txBody>
          <a:bodyPr>
            <a:noAutofit/>
          </a:bodyPr>
          <a:lstStyle>
            <a:lvl1pPr>
              <a:defRPr sz="1500">
                <a:solidFill>
                  <a:schemeClr val="bg1"/>
                </a:solidFill>
              </a:defRPr>
            </a:lvl1pPr>
            <a:lvl2pPr>
              <a:defRPr sz="1350">
                <a:solidFill>
                  <a:schemeClr val="bg1"/>
                </a:solidFill>
              </a:defRPr>
            </a:lvl2pPr>
            <a:lvl3pPr>
              <a:defRPr sz="12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79011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Open Sidebar">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Picture Placeholder 20">
            <a:extLst>
              <a:ext uri="{FF2B5EF4-FFF2-40B4-BE49-F238E27FC236}">
                <a16:creationId xmlns:a16="http://schemas.microsoft.com/office/drawing/2014/main" id="{E9C2F86C-75A2-1968-700E-38BE61275FE5}"/>
              </a:ext>
            </a:extLst>
          </p:cNvPr>
          <p:cNvSpPr>
            <a:spLocks noGrp="1"/>
          </p:cNvSpPr>
          <p:nvPr>
            <p:ph type="pic" sz="quarter" idx="13"/>
          </p:nvPr>
        </p:nvSpPr>
        <p:spPr>
          <a:xfrm>
            <a:off x="7677149" y="0"/>
            <a:ext cx="4515451" cy="6858000"/>
          </a:xfrm>
          <a:solidFill>
            <a:schemeClr val="bg1"/>
          </a:solidFill>
        </p:spPr>
        <p:txBody>
          <a:bodyPr/>
          <a:lstStyle/>
          <a:p>
            <a:endParaRPr lang="en-US"/>
          </a:p>
        </p:txBody>
      </p:sp>
      <p:sp>
        <p:nvSpPr>
          <p:cNvPr id="16" name="Title 15">
            <a:extLst>
              <a:ext uri="{FF2B5EF4-FFF2-40B4-BE49-F238E27FC236}">
                <a16:creationId xmlns:a16="http://schemas.microsoft.com/office/drawing/2014/main" id="{8E5B307A-2FC0-F004-A9C1-4399A4D20978}"/>
              </a:ext>
            </a:extLst>
          </p:cNvPr>
          <p:cNvSpPr>
            <a:spLocks noGrp="1"/>
          </p:cNvSpPr>
          <p:nvPr>
            <p:ph type="title"/>
          </p:nvPr>
        </p:nvSpPr>
        <p:spPr>
          <a:xfrm>
            <a:off x="503245" y="1532244"/>
            <a:ext cx="6667659" cy="1439553"/>
          </a:xfrm>
        </p:spPr>
        <p:txBody>
          <a:bodyPr anchor="b"/>
          <a:lstStyle>
            <a:lvl1pPr>
              <a:defRPr sz="3600" b="1">
                <a:solidFill>
                  <a:schemeClr val="accent3"/>
                </a:solidFill>
              </a:defRPr>
            </a:lvl1pPr>
          </a:lstStyle>
          <a:p>
            <a:r>
              <a:rPr lang="en-US"/>
              <a:t>Click to edit Master title style</a:t>
            </a:r>
          </a:p>
        </p:txBody>
      </p:sp>
      <p:sp>
        <p:nvSpPr>
          <p:cNvPr id="20" name="Text Placeholder 19">
            <a:extLst>
              <a:ext uri="{FF2B5EF4-FFF2-40B4-BE49-F238E27FC236}">
                <a16:creationId xmlns:a16="http://schemas.microsoft.com/office/drawing/2014/main" id="{908C77B8-7DC4-4921-632B-2D102F264460}"/>
              </a:ext>
            </a:extLst>
          </p:cNvPr>
          <p:cNvSpPr>
            <a:spLocks noGrp="1"/>
          </p:cNvSpPr>
          <p:nvPr>
            <p:ph type="body" sz="quarter" idx="14"/>
          </p:nvPr>
        </p:nvSpPr>
        <p:spPr>
          <a:xfrm>
            <a:off x="503246" y="3155706"/>
            <a:ext cx="6667663" cy="3123154"/>
          </a:xfrm>
        </p:spPr>
        <p:txBody>
          <a:bodyPr/>
          <a:lstStyle>
            <a:lvl1pPr marL="0" indent="0">
              <a:spcBef>
                <a:spcPts val="0"/>
              </a:spcBef>
              <a:buNone/>
              <a:defRPr sz="21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25EE95BB-E7ED-1ABF-F797-1CCD03DD6B41}"/>
              </a:ext>
            </a:extLst>
          </p:cNvPr>
          <p:cNvSpPr>
            <a:spLocks noGrp="1"/>
          </p:cNvSpPr>
          <p:nvPr>
            <p:ph type="dt" sz="half" idx="2"/>
          </p:nvPr>
        </p:nvSpPr>
        <p:spPr>
          <a:xfrm>
            <a:off x="503245" y="6278862"/>
            <a:ext cx="3078156" cy="365125"/>
          </a:xfrm>
          <a:prstGeom prst="rect">
            <a:avLst/>
          </a:prstGeom>
        </p:spPr>
        <p:txBody>
          <a:bodyPr vert="horz" lIns="0" tIns="0" rIns="0" bIns="0" rtlCol="0" anchor="ctr"/>
          <a:lstStyle>
            <a:lvl1pPr algn="l">
              <a:defRPr sz="750">
                <a:solidFill>
                  <a:schemeClr val="accent1"/>
                </a:solidFill>
              </a:defRPr>
            </a:lvl1pPr>
          </a:lstStyle>
          <a:p>
            <a:fld id="{B6DF1761-4800-FC42-8249-7076299CC279}" type="datetimeFigureOut">
              <a:rPr lang="en-US" smtClean="0"/>
              <a:pPr/>
              <a:t>10/22/2025</a:t>
            </a:fld>
            <a:endParaRPr lang="en-US"/>
          </a:p>
        </p:txBody>
      </p:sp>
      <p:sp>
        <p:nvSpPr>
          <p:cNvPr id="10" name="Footer Placeholder 4">
            <a:extLst>
              <a:ext uri="{FF2B5EF4-FFF2-40B4-BE49-F238E27FC236}">
                <a16:creationId xmlns:a16="http://schemas.microsoft.com/office/drawing/2014/main" id="{47A999C1-0B52-A570-FD96-6A01C5CBF224}"/>
              </a:ext>
            </a:extLst>
          </p:cNvPr>
          <p:cNvSpPr>
            <a:spLocks noGrp="1"/>
          </p:cNvSpPr>
          <p:nvPr>
            <p:ph type="ftr" sz="quarter" idx="3"/>
          </p:nvPr>
        </p:nvSpPr>
        <p:spPr>
          <a:xfrm>
            <a:off x="4038600" y="6278862"/>
            <a:ext cx="4114800" cy="365125"/>
          </a:xfrm>
          <a:prstGeom prst="rect">
            <a:avLst/>
          </a:prstGeom>
        </p:spPr>
        <p:txBody>
          <a:bodyPr vert="horz" lIns="0" tIns="0" rIns="0" bIns="0" rtlCol="0" anchor="ctr"/>
          <a:lstStyle>
            <a:lvl1pPr algn="ctr">
              <a:defRPr sz="750">
                <a:solidFill>
                  <a:schemeClr val="accent1"/>
                </a:solidFill>
              </a:defRPr>
            </a:lvl1pPr>
          </a:lstStyle>
          <a:p>
            <a:endParaRPr lang="en-US"/>
          </a:p>
        </p:txBody>
      </p:sp>
      <p:sp>
        <p:nvSpPr>
          <p:cNvPr id="11" name="Slide Number Placeholder 5">
            <a:extLst>
              <a:ext uri="{FF2B5EF4-FFF2-40B4-BE49-F238E27FC236}">
                <a16:creationId xmlns:a16="http://schemas.microsoft.com/office/drawing/2014/main" id="{C369FED8-A8C7-C6A1-6AA6-72629C361836}"/>
              </a:ext>
            </a:extLst>
          </p:cNvPr>
          <p:cNvSpPr>
            <a:spLocks noGrp="1"/>
          </p:cNvSpPr>
          <p:nvPr>
            <p:ph type="sldNum" sz="quarter" idx="4"/>
          </p:nvPr>
        </p:nvSpPr>
        <p:spPr>
          <a:xfrm>
            <a:off x="8610600" y="6278862"/>
            <a:ext cx="3075757" cy="365125"/>
          </a:xfrm>
          <a:prstGeom prst="rect">
            <a:avLst/>
          </a:prstGeom>
        </p:spPr>
        <p:txBody>
          <a:bodyPr vert="horz" lIns="0" tIns="0" rIns="0" bIns="0" rtlCol="0" anchor="ctr"/>
          <a:lstStyle>
            <a:lvl1pPr algn="r">
              <a:defRPr sz="750">
                <a:solidFill>
                  <a:schemeClr val="accent1"/>
                </a:solidFill>
              </a:defRPr>
            </a:lvl1pPr>
          </a:lstStyle>
          <a:p>
            <a:fld id="{042C47CB-548E-C046-93C6-4F6FCFB0D4E1}" type="slidenum">
              <a:rPr lang="en-US" smtClean="0"/>
              <a:pPr/>
              <a:t>‹#›</a:t>
            </a:fld>
            <a:endParaRPr lang="en-US"/>
          </a:p>
        </p:txBody>
      </p:sp>
      <p:pic>
        <p:nvPicPr>
          <p:cNvPr id="3" name="Picture 2">
            <a:extLst>
              <a:ext uri="{FF2B5EF4-FFF2-40B4-BE49-F238E27FC236}">
                <a16:creationId xmlns:a16="http://schemas.microsoft.com/office/drawing/2014/main" id="{7D9F8A23-4B8D-2FDE-4712-6963BE01067B}"/>
              </a:ext>
            </a:extLst>
          </p:cNvPr>
          <p:cNvPicPr>
            <a:picLocks noChangeAspect="1"/>
          </p:cNvPicPr>
          <p:nvPr userDrawn="1"/>
        </p:nvPicPr>
        <p:blipFill>
          <a:blip r:embed="rId2"/>
          <a:stretch>
            <a:fillRect/>
          </a:stretch>
        </p:blipFill>
        <p:spPr>
          <a:xfrm>
            <a:off x="11073503" y="518674"/>
            <a:ext cx="596723" cy="453392"/>
          </a:xfrm>
          <a:prstGeom prst="rect">
            <a:avLst/>
          </a:prstGeom>
        </p:spPr>
      </p:pic>
    </p:spTree>
    <p:extLst>
      <p:ext uri="{BB962C8B-B14F-4D97-AF65-F5344CB8AC3E}">
        <p14:creationId xmlns:p14="http://schemas.microsoft.com/office/powerpoint/2010/main" val="5524930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 with text circl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7C9855A-F00C-C73F-C7DF-9738D7F4DF0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459" b="29660"/>
          <a:stretch/>
        </p:blipFill>
        <p:spPr>
          <a:xfrm>
            <a:off x="1" y="2129652"/>
            <a:ext cx="4283187" cy="4741489"/>
          </a:xfrm>
          <a:prstGeom prst="rect">
            <a:avLst/>
          </a:prstGeom>
        </p:spPr>
      </p:pic>
      <p:sp>
        <p:nvSpPr>
          <p:cNvPr id="16" name="Title 15">
            <a:extLst>
              <a:ext uri="{FF2B5EF4-FFF2-40B4-BE49-F238E27FC236}">
                <a16:creationId xmlns:a16="http://schemas.microsoft.com/office/drawing/2014/main" id="{8E5B307A-2FC0-F004-A9C1-4399A4D20978}"/>
              </a:ext>
            </a:extLst>
          </p:cNvPr>
          <p:cNvSpPr>
            <a:spLocks noGrp="1"/>
          </p:cNvSpPr>
          <p:nvPr>
            <p:ph type="title"/>
          </p:nvPr>
        </p:nvSpPr>
        <p:spPr>
          <a:xfrm>
            <a:off x="5500831" y="1371114"/>
            <a:ext cx="6169395" cy="1600683"/>
          </a:xfrm>
        </p:spPr>
        <p:txBody>
          <a:bodyPr anchor="b"/>
          <a:lstStyle>
            <a:lvl1pPr>
              <a:defRPr sz="3600" b="1">
                <a:solidFill>
                  <a:schemeClr val="accent3"/>
                </a:solidFill>
              </a:defRPr>
            </a:lvl1pPr>
          </a:lstStyle>
          <a:p>
            <a:r>
              <a:rPr lang="en-US"/>
              <a:t>Click to edit Master title style</a:t>
            </a:r>
          </a:p>
        </p:txBody>
      </p:sp>
      <p:sp>
        <p:nvSpPr>
          <p:cNvPr id="20" name="Text Placeholder 19">
            <a:extLst>
              <a:ext uri="{FF2B5EF4-FFF2-40B4-BE49-F238E27FC236}">
                <a16:creationId xmlns:a16="http://schemas.microsoft.com/office/drawing/2014/main" id="{908C77B8-7DC4-4921-632B-2D102F264460}"/>
              </a:ext>
            </a:extLst>
          </p:cNvPr>
          <p:cNvSpPr>
            <a:spLocks noGrp="1"/>
          </p:cNvSpPr>
          <p:nvPr>
            <p:ph type="body" sz="quarter" idx="14"/>
          </p:nvPr>
        </p:nvSpPr>
        <p:spPr>
          <a:xfrm>
            <a:off x="5500831" y="3155706"/>
            <a:ext cx="6169399" cy="3123154"/>
          </a:xfrm>
        </p:spPr>
        <p:txBody>
          <a:bodyPr/>
          <a:lstStyle>
            <a:lvl1pPr marL="0" indent="0">
              <a:spcBef>
                <a:spcPts val="0"/>
              </a:spcBef>
              <a:buNone/>
              <a:defRPr sz="21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25EE95BB-E7ED-1ABF-F797-1CCD03DD6B41}"/>
              </a:ext>
            </a:extLst>
          </p:cNvPr>
          <p:cNvSpPr>
            <a:spLocks noGrp="1"/>
          </p:cNvSpPr>
          <p:nvPr>
            <p:ph type="dt" sz="half" idx="2"/>
          </p:nvPr>
        </p:nvSpPr>
        <p:spPr>
          <a:xfrm>
            <a:off x="503245" y="6278862"/>
            <a:ext cx="3078156" cy="365125"/>
          </a:xfrm>
          <a:prstGeom prst="rect">
            <a:avLst/>
          </a:prstGeom>
        </p:spPr>
        <p:txBody>
          <a:bodyPr vert="horz" lIns="0" tIns="0" rIns="0" bIns="0" rtlCol="0" anchor="ctr"/>
          <a:lstStyle>
            <a:lvl1pPr algn="l">
              <a:defRPr sz="750">
                <a:solidFill>
                  <a:schemeClr val="accent1"/>
                </a:solidFill>
              </a:defRPr>
            </a:lvl1pPr>
          </a:lstStyle>
          <a:p>
            <a:fld id="{B6DF1761-4800-FC42-8249-7076299CC279}" type="datetimeFigureOut">
              <a:rPr lang="en-US" smtClean="0"/>
              <a:pPr/>
              <a:t>10/22/2025</a:t>
            </a:fld>
            <a:endParaRPr lang="en-US"/>
          </a:p>
        </p:txBody>
      </p:sp>
      <p:sp>
        <p:nvSpPr>
          <p:cNvPr id="10" name="Footer Placeholder 4">
            <a:extLst>
              <a:ext uri="{FF2B5EF4-FFF2-40B4-BE49-F238E27FC236}">
                <a16:creationId xmlns:a16="http://schemas.microsoft.com/office/drawing/2014/main" id="{47A999C1-0B52-A570-FD96-6A01C5CBF224}"/>
              </a:ext>
            </a:extLst>
          </p:cNvPr>
          <p:cNvSpPr>
            <a:spLocks noGrp="1"/>
          </p:cNvSpPr>
          <p:nvPr>
            <p:ph type="ftr" sz="quarter" idx="3"/>
          </p:nvPr>
        </p:nvSpPr>
        <p:spPr>
          <a:xfrm>
            <a:off x="4038600" y="6278862"/>
            <a:ext cx="4114800" cy="365125"/>
          </a:xfrm>
          <a:prstGeom prst="rect">
            <a:avLst/>
          </a:prstGeom>
        </p:spPr>
        <p:txBody>
          <a:bodyPr vert="horz" lIns="0" tIns="0" rIns="0" bIns="0" rtlCol="0" anchor="ctr"/>
          <a:lstStyle>
            <a:lvl1pPr algn="ctr">
              <a:defRPr sz="750">
                <a:solidFill>
                  <a:schemeClr val="accent1"/>
                </a:solidFill>
              </a:defRPr>
            </a:lvl1pPr>
          </a:lstStyle>
          <a:p>
            <a:endParaRPr lang="en-US"/>
          </a:p>
        </p:txBody>
      </p:sp>
      <p:sp>
        <p:nvSpPr>
          <p:cNvPr id="11" name="Slide Number Placeholder 5">
            <a:extLst>
              <a:ext uri="{FF2B5EF4-FFF2-40B4-BE49-F238E27FC236}">
                <a16:creationId xmlns:a16="http://schemas.microsoft.com/office/drawing/2014/main" id="{C369FED8-A8C7-C6A1-6AA6-72629C361836}"/>
              </a:ext>
            </a:extLst>
          </p:cNvPr>
          <p:cNvSpPr>
            <a:spLocks noGrp="1"/>
          </p:cNvSpPr>
          <p:nvPr>
            <p:ph type="sldNum" sz="quarter" idx="4"/>
          </p:nvPr>
        </p:nvSpPr>
        <p:spPr>
          <a:xfrm>
            <a:off x="8610600" y="6278862"/>
            <a:ext cx="3075757" cy="365125"/>
          </a:xfrm>
          <a:prstGeom prst="rect">
            <a:avLst/>
          </a:prstGeom>
        </p:spPr>
        <p:txBody>
          <a:bodyPr vert="horz" lIns="0" tIns="0" rIns="0" bIns="0" rtlCol="0" anchor="ctr"/>
          <a:lstStyle>
            <a:lvl1pPr algn="r">
              <a:defRPr sz="750">
                <a:solidFill>
                  <a:schemeClr val="accent1"/>
                </a:solidFill>
              </a:defRPr>
            </a:lvl1pPr>
          </a:lstStyle>
          <a:p>
            <a:fld id="{042C47CB-548E-C046-93C6-4F6FCFB0D4E1}" type="slidenum">
              <a:rPr lang="en-US" smtClean="0"/>
              <a:pPr/>
              <a:t>‹#›</a:t>
            </a:fld>
            <a:endParaRPr lang="en-US"/>
          </a:p>
        </p:txBody>
      </p:sp>
      <p:sp>
        <p:nvSpPr>
          <p:cNvPr id="8" name="Picture Placeholder 7">
            <a:extLst>
              <a:ext uri="{FF2B5EF4-FFF2-40B4-BE49-F238E27FC236}">
                <a16:creationId xmlns:a16="http://schemas.microsoft.com/office/drawing/2014/main" id="{810E88F6-A44E-E570-44D4-85A9F78DAE0A}"/>
              </a:ext>
            </a:extLst>
          </p:cNvPr>
          <p:cNvSpPr>
            <a:spLocks noGrp="1"/>
          </p:cNvSpPr>
          <p:nvPr>
            <p:ph type="pic" sz="quarter" idx="15"/>
          </p:nvPr>
        </p:nvSpPr>
        <p:spPr>
          <a:xfrm>
            <a:off x="1029185" y="1371114"/>
            <a:ext cx="3405188" cy="3405187"/>
          </a:xfrm>
          <a:prstGeom prst="ellipse">
            <a:avLst/>
          </a:prstGeom>
        </p:spPr>
        <p:txBody>
          <a:bodyPr/>
          <a:lstStyle/>
          <a:p>
            <a:endParaRPr lang="en-US"/>
          </a:p>
        </p:txBody>
      </p:sp>
      <p:pic>
        <p:nvPicPr>
          <p:cNvPr id="14" name="Picture 13">
            <a:extLst>
              <a:ext uri="{FF2B5EF4-FFF2-40B4-BE49-F238E27FC236}">
                <a16:creationId xmlns:a16="http://schemas.microsoft.com/office/drawing/2014/main" id="{2CDB0673-E651-ED8E-8179-A213BFAD2367}"/>
              </a:ext>
            </a:extLst>
          </p:cNvPr>
          <p:cNvPicPr>
            <a:picLocks noChangeAspect="1"/>
          </p:cNvPicPr>
          <p:nvPr userDrawn="1"/>
        </p:nvPicPr>
        <p:blipFill>
          <a:blip r:embed="rId4"/>
          <a:stretch>
            <a:fillRect/>
          </a:stretch>
        </p:blipFill>
        <p:spPr>
          <a:xfrm>
            <a:off x="11073503" y="518674"/>
            <a:ext cx="596723" cy="453392"/>
          </a:xfrm>
          <a:prstGeom prst="rect">
            <a:avLst/>
          </a:prstGeom>
        </p:spPr>
      </p:pic>
      <p:sp>
        <p:nvSpPr>
          <p:cNvPr id="19" name="Freeform 18">
            <a:extLst>
              <a:ext uri="{FF2B5EF4-FFF2-40B4-BE49-F238E27FC236}">
                <a16:creationId xmlns:a16="http://schemas.microsoft.com/office/drawing/2014/main" id="{39619651-C36C-EBB8-8593-F2D7B06801FC}"/>
              </a:ext>
            </a:extLst>
          </p:cNvPr>
          <p:cNvSpPr/>
          <p:nvPr userDrawn="1"/>
        </p:nvSpPr>
        <p:spPr>
          <a:xfrm>
            <a:off x="1" y="3650290"/>
            <a:ext cx="2765815" cy="3220851"/>
          </a:xfrm>
          <a:custGeom>
            <a:avLst/>
            <a:gdLst>
              <a:gd name="connsiteX0" fmla="*/ 916075 w 2765814"/>
              <a:gd name="connsiteY0" fmla="*/ 0 h 3220851"/>
              <a:gd name="connsiteX1" fmla="*/ 2765814 w 2765814"/>
              <a:gd name="connsiteY1" fmla="*/ 1849739 h 3220851"/>
              <a:gd name="connsiteX2" fmla="*/ 2224038 w 2765814"/>
              <a:gd name="connsiteY2" fmla="*/ 3157702 h 3220851"/>
              <a:gd name="connsiteX3" fmla="*/ 2154557 w 2765814"/>
              <a:gd name="connsiteY3" fmla="*/ 3220851 h 3220851"/>
              <a:gd name="connsiteX4" fmla="*/ 0 w 2765814"/>
              <a:gd name="connsiteY4" fmla="*/ 3220851 h 3220851"/>
              <a:gd name="connsiteX5" fmla="*/ 0 w 2765814"/>
              <a:gd name="connsiteY5" fmla="*/ 244139 h 3220851"/>
              <a:gd name="connsiteX6" fmla="*/ 34379 w 2765814"/>
              <a:gd name="connsiteY6" fmla="*/ 223253 h 3220851"/>
              <a:gd name="connsiteX7" fmla="*/ 916075 w 2765814"/>
              <a:gd name="connsiteY7" fmla="*/ 0 h 322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5814" h="3220851">
                <a:moveTo>
                  <a:pt x="916075" y="0"/>
                </a:moveTo>
                <a:cubicBezTo>
                  <a:pt x="1937658" y="0"/>
                  <a:pt x="2765814" y="828156"/>
                  <a:pt x="2765814" y="1849739"/>
                </a:cubicBezTo>
                <a:cubicBezTo>
                  <a:pt x="2765814" y="2360530"/>
                  <a:pt x="2558775" y="2822965"/>
                  <a:pt x="2224038" y="3157702"/>
                </a:cubicBezTo>
                <a:lnTo>
                  <a:pt x="2154557" y="3220851"/>
                </a:lnTo>
                <a:lnTo>
                  <a:pt x="0" y="3220851"/>
                </a:lnTo>
                <a:lnTo>
                  <a:pt x="0" y="244139"/>
                </a:lnTo>
                <a:lnTo>
                  <a:pt x="34379" y="223253"/>
                </a:lnTo>
                <a:cubicBezTo>
                  <a:pt x="296475" y="80875"/>
                  <a:pt x="596830" y="0"/>
                  <a:pt x="916075" y="0"/>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721788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9193" y="1733550"/>
            <a:ext cx="11167163" cy="4248150"/>
          </a:xfrm>
        </p:spPr>
        <p:txBody>
          <a:bodyPr anchor="ctr">
            <a:noAutofit/>
          </a:bodyPr>
          <a:lstStyle>
            <a:lvl1pPr algn="ctr">
              <a:defRPr sz="4050" b="1" i="0">
                <a:solidFill>
                  <a:schemeClr val="bg1"/>
                </a:solidFill>
              </a:defRPr>
            </a:lvl1pPr>
          </a:lstStyle>
          <a:p>
            <a:r>
              <a:rPr lang="en-US"/>
              <a:t>Click to edit Master title style</a:t>
            </a:r>
          </a:p>
        </p:txBody>
      </p:sp>
      <p:sp>
        <p:nvSpPr>
          <p:cNvPr id="7" name="Date Placeholder 3">
            <a:extLst>
              <a:ext uri="{FF2B5EF4-FFF2-40B4-BE49-F238E27FC236}">
                <a16:creationId xmlns:a16="http://schemas.microsoft.com/office/drawing/2014/main" id="{71F29FFF-6E34-CE68-099F-96B42F2DAA93}"/>
              </a:ext>
            </a:extLst>
          </p:cNvPr>
          <p:cNvSpPr>
            <a:spLocks noGrp="1"/>
          </p:cNvSpPr>
          <p:nvPr>
            <p:ph type="dt" sz="half" idx="2"/>
          </p:nvPr>
        </p:nvSpPr>
        <p:spPr>
          <a:xfrm>
            <a:off x="503245" y="6278862"/>
            <a:ext cx="3078156" cy="365125"/>
          </a:xfrm>
          <a:prstGeom prst="rect">
            <a:avLst/>
          </a:prstGeom>
        </p:spPr>
        <p:txBody>
          <a:bodyPr vert="horz" lIns="0" tIns="0" rIns="0" bIns="0" rtlCol="0" anchor="ctr"/>
          <a:lstStyle>
            <a:lvl1pPr algn="l">
              <a:defRPr sz="750">
                <a:solidFill>
                  <a:schemeClr val="accent2"/>
                </a:solidFill>
              </a:defRPr>
            </a:lvl1pPr>
          </a:lstStyle>
          <a:p>
            <a:fld id="{B6DF1761-4800-FC42-8249-7076299CC279}" type="datetimeFigureOut">
              <a:rPr lang="en-US" smtClean="0"/>
              <a:pPr/>
              <a:t>10/22/2025</a:t>
            </a:fld>
            <a:endParaRPr lang="en-US"/>
          </a:p>
        </p:txBody>
      </p:sp>
      <p:sp>
        <p:nvSpPr>
          <p:cNvPr id="8" name="Footer Placeholder 4">
            <a:extLst>
              <a:ext uri="{FF2B5EF4-FFF2-40B4-BE49-F238E27FC236}">
                <a16:creationId xmlns:a16="http://schemas.microsoft.com/office/drawing/2014/main" id="{59D93F55-324C-3FD2-918E-1D86D6444397}"/>
              </a:ext>
            </a:extLst>
          </p:cNvPr>
          <p:cNvSpPr>
            <a:spLocks noGrp="1"/>
          </p:cNvSpPr>
          <p:nvPr>
            <p:ph type="ftr" sz="quarter" idx="3"/>
          </p:nvPr>
        </p:nvSpPr>
        <p:spPr>
          <a:xfrm>
            <a:off x="4038600" y="6278862"/>
            <a:ext cx="4114800" cy="365125"/>
          </a:xfrm>
          <a:prstGeom prst="rect">
            <a:avLst/>
          </a:prstGeom>
        </p:spPr>
        <p:txBody>
          <a:bodyPr vert="horz" lIns="0" tIns="0" rIns="0" bIns="0" rtlCol="0" anchor="ctr"/>
          <a:lstStyle>
            <a:lvl1pPr algn="ctr">
              <a:defRPr sz="750">
                <a:solidFill>
                  <a:schemeClr val="accent2"/>
                </a:solidFill>
              </a:defRPr>
            </a:lvl1pPr>
          </a:lstStyle>
          <a:p>
            <a:endParaRPr lang="en-US"/>
          </a:p>
        </p:txBody>
      </p:sp>
      <p:sp>
        <p:nvSpPr>
          <p:cNvPr id="10" name="Slide Number Placeholder 5">
            <a:extLst>
              <a:ext uri="{FF2B5EF4-FFF2-40B4-BE49-F238E27FC236}">
                <a16:creationId xmlns:a16="http://schemas.microsoft.com/office/drawing/2014/main" id="{B277B78A-76F9-BFCD-5668-D53645562237}"/>
              </a:ext>
            </a:extLst>
          </p:cNvPr>
          <p:cNvSpPr>
            <a:spLocks noGrp="1"/>
          </p:cNvSpPr>
          <p:nvPr>
            <p:ph type="sldNum" sz="quarter" idx="4"/>
          </p:nvPr>
        </p:nvSpPr>
        <p:spPr>
          <a:xfrm>
            <a:off x="8610600" y="6278862"/>
            <a:ext cx="3075757" cy="365125"/>
          </a:xfrm>
          <a:prstGeom prst="rect">
            <a:avLst/>
          </a:prstGeom>
        </p:spPr>
        <p:txBody>
          <a:bodyPr vert="horz" lIns="0" tIns="0" rIns="0" bIns="0" rtlCol="0" anchor="ctr"/>
          <a:lstStyle>
            <a:lvl1pPr algn="r">
              <a:defRPr sz="750">
                <a:solidFill>
                  <a:schemeClr val="accent2"/>
                </a:solidFill>
              </a:defRPr>
            </a:lvl1pPr>
          </a:lstStyle>
          <a:p>
            <a:fld id="{042C47CB-548E-C046-93C6-4F6FCFB0D4E1}" type="slidenum">
              <a:rPr lang="en-US" smtClean="0"/>
              <a:pPr/>
              <a:t>‹#›</a:t>
            </a:fld>
            <a:endParaRPr lang="en-US"/>
          </a:p>
        </p:txBody>
      </p:sp>
      <p:pic>
        <p:nvPicPr>
          <p:cNvPr id="3" name="Picture 2">
            <a:extLst>
              <a:ext uri="{FF2B5EF4-FFF2-40B4-BE49-F238E27FC236}">
                <a16:creationId xmlns:a16="http://schemas.microsoft.com/office/drawing/2014/main" id="{AE84B889-41F9-AEBA-4C67-B0DD274E0149}"/>
              </a:ext>
            </a:extLst>
          </p:cNvPr>
          <p:cNvPicPr>
            <a:picLocks noChangeAspect="1"/>
          </p:cNvPicPr>
          <p:nvPr userDrawn="1"/>
        </p:nvPicPr>
        <p:blipFill>
          <a:blip r:embed="rId2"/>
          <a:stretch>
            <a:fillRect/>
          </a:stretch>
        </p:blipFill>
        <p:spPr>
          <a:xfrm>
            <a:off x="11073503" y="518674"/>
            <a:ext cx="596723" cy="453392"/>
          </a:xfrm>
          <a:prstGeom prst="rect">
            <a:avLst/>
          </a:prstGeom>
        </p:spPr>
      </p:pic>
      <p:grpSp>
        <p:nvGrpSpPr>
          <p:cNvPr id="5" name="Group 4">
            <a:extLst>
              <a:ext uri="{FF2B5EF4-FFF2-40B4-BE49-F238E27FC236}">
                <a16:creationId xmlns:a16="http://schemas.microsoft.com/office/drawing/2014/main" id="{10435124-C9AC-FB1D-CEAE-F2905FC5D50E}"/>
              </a:ext>
            </a:extLst>
          </p:cNvPr>
          <p:cNvGrpSpPr/>
          <p:nvPr userDrawn="1"/>
        </p:nvGrpSpPr>
        <p:grpSpPr>
          <a:xfrm>
            <a:off x="0" y="551130"/>
            <a:ext cx="9163051" cy="895350"/>
            <a:chOff x="10708763" y="4544331"/>
            <a:chExt cx="2073787" cy="895350"/>
          </a:xfrm>
        </p:grpSpPr>
        <p:cxnSp>
          <p:nvCxnSpPr>
            <p:cNvPr id="9" name="Straight Connector 8">
              <a:extLst>
                <a:ext uri="{FF2B5EF4-FFF2-40B4-BE49-F238E27FC236}">
                  <a16:creationId xmlns:a16="http://schemas.microsoft.com/office/drawing/2014/main" id="{67964636-2DB9-30E7-CB5E-4D5479F38172}"/>
                </a:ext>
              </a:extLst>
            </p:cNvPr>
            <p:cNvCxnSpPr>
              <a:cxnSpLocks/>
            </p:cNvCxnSpPr>
            <p:nvPr userDrawn="1"/>
          </p:nvCxnSpPr>
          <p:spPr>
            <a:xfrm>
              <a:off x="10708763" y="4544331"/>
              <a:ext cx="207378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EEE6D77-23FB-9E6E-3426-28AFCA9C78F7}"/>
                </a:ext>
              </a:extLst>
            </p:cNvPr>
            <p:cNvCxnSpPr>
              <a:cxnSpLocks/>
            </p:cNvCxnSpPr>
            <p:nvPr userDrawn="1"/>
          </p:nvCxnSpPr>
          <p:spPr>
            <a:xfrm>
              <a:off x="10708763" y="4768168"/>
              <a:ext cx="207378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ACF43A2-42B8-1764-91E0-4D59C9C845C0}"/>
                </a:ext>
              </a:extLst>
            </p:cNvPr>
            <p:cNvCxnSpPr>
              <a:cxnSpLocks/>
            </p:cNvCxnSpPr>
            <p:nvPr userDrawn="1"/>
          </p:nvCxnSpPr>
          <p:spPr>
            <a:xfrm>
              <a:off x="10708763" y="4992006"/>
              <a:ext cx="207378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21A85ED-E6D8-AD11-CC3F-235BD7AE777C}"/>
                </a:ext>
              </a:extLst>
            </p:cNvPr>
            <p:cNvCxnSpPr>
              <a:cxnSpLocks/>
            </p:cNvCxnSpPr>
            <p:nvPr userDrawn="1"/>
          </p:nvCxnSpPr>
          <p:spPr>
            <a:xfrm>
              <a:off x="10708763" y="5215844"/>
              <a:ext cx="207378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1B5C9AC-AFD8-5965-4B40-DA2E15F29ADF}"/>
                </a:ext>
              </a:extLst>
            </p:cNvPr>
            <p:cNvCxnSpPr>
              <a:cxnSpLocks/>
            </p:cNvCxnSpPr>
            <p:nvPr userDrawn="1"/>
          </p:nvCxnSpPr>
          <p:spPr>
            <a:xfrm>
              <a:off x="10708763" y="5439681"/>
              <a:ext cx="207378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57698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66873" y="1409077"/>
            <a:ext cx="6919484" cy="4572625"/>
          </a:xfrm>
        </p:spPr>
        <p:txBody>
          <a:bodyPr anchor="ctr">
            <a:noAutofit/>
          </a:bodyPr>
          <a:lstStyle>
            <a:lvl1pPr algn="l">
              <a:defRPr sz="4050" b="1" i="0">
                <a:solidFill>
                  <a:schemeClr val="bg1"/>
                </a:solidFill>
              </a:defRPr>
            </a:lvl1pPr>
          </a:lstStyle>
          <a:p>
            <a:r>
              <a:rPr lang="en-US"/>
              <a:t>Click to edit Master title style</a:t>
            </a:r>
          </a:p>
        </p:txBody>
      </p:sp>
      <p:sp>
        <p:nvSpPr>
          <p:cNvPr id="7" name="Date Placeholder 3">
            <a:extLst>
              <a:ext uri="{FF2B5EF4-FFF2-40B4-BE49-F238E27FC236}">
                <a16:creationId xmlns:a16="http://schemas.microsoft.com/office/drawing/2014/main" id="{71F29FFF-6E34-CE68-099F-96B42F2DAA93}"/>
              </a:ext>
            </a:extLst>
          </p:cNvPr>
          <p:cNvSpPr>
            <a:spLocks noGrp="1"/>
          </p:cNvSpPr>
          <p:nvPr>
            <p:ph type="dt" sz="half" idx="2"/>
          </p:nvPr>
        </p:nvSpPr>
        <p:spPr>
          <a:xfrm>
            <a:off x="503245" y="6278862"/>
            <a:ext cx="3078156" cy="365125"/>
          </a:xfrm>
          <a:prstGeom prst="rect">
            <a:avLst/>
          </a:prstGeom>
        </p:spPr>
        <p:txBody>
          <a:bodyPr vert="horz" lIns="0" tIns="0" rIns="0" bIns="0" rtlCol="0" anchor="ctr"/>
          <a:lstStyle>
            <a:lvl1pPr algn="l">
              <a:defRPr sz="750">
                <a:solidFill>
                  <a:schemeClr val="accent2"/>
                </a:solidFill>
              </a:defRPr>
            </a:lvl1pPr>
          </a:lstStyle>
          <a:p>
            <a:fld id="{B6DF1761-4800-FC42-8249-7076299CC279}" type="datetimeFigureOut">
              <a:rPr lang="en-US" smtClean="0"/>
              <a:pPr/>
              <a:t>10/22/2025</a:t>
            </a:fld>
            <a:endParaRPr lang="en-US"/>
          </a:p>
        </p:txBody>
      </p:sp>
      <p:sp>
        <p:nvSpPr>
          <p:cNvPr id="8" name="Footer Placeholder 4">
            <a:extLst>
              <a:ext uri="{FF2B5EF4-FFF2-40B4-BE49-F238E27FC236}">
                <a16:creationId xmlns:a16="http://schemas.microsoft.com/office/drawing/2014/main" id="{59D93F55-324C-3FD2-918E-1D86D6444397}"/>
              </a:ext>
            </a:extLst>
          </p:cNvPr>
          <p:cNvSpPr>
            <a:spLocks noGrp="1"/>
          </p:cNvSpPr>
          <p:nvPr>
            <p:ph type="ftr" sz="quarter" idx="3"/>
          </p:nvPr>
        </p:nvSpPr>
        <p:spPr>
          <a:xfrm>
            <a:off x="4038600" y="6278862"/>
            <a:ext cx="4114800" cy="365125"/>
          </a:xfrm>
          <a:prstGeom prst="rect">
            <a:avLst/>
          </a:prstGeom>
        </p:spPr>
        <p:txBody>
          <a:bodyPr vert="horz" lIns="0" tIns="0" rIns="0" bIns="0" rtlCol="0" anchor="ctr"/>
          <a:lstStyle>
            <a:lvl1pPr algn="ctr">
              <a:defRPr sz="750">
                <a:solidFill>
                  <a:schemeClr val="accent2"/>
                </a:solidFill>
              </a:defRPr>
            </a:lvl1pPr>
          </a:lstStyle>
          <a:p>
            <a:endParaRPr lang="en-US"/>
          </a:p>
        </p:txBody>
      </p:sp>
      <p:sp>
        <p:nvSpPr>
          <p:cNvPr id="10" name="Slide Number Placeholder 5">
            <a:extLst>
              <a:ext uri="{FF2B5EF4-FFF2-40B4-BE49-F238E27FC236}">
                <a16:creationId xmlns:a16="http://schemas.microsoft.com/office/drawing/2014/main" id="{B277B78A-76F9-BFCD-5668-D53645562237}"/>
              </a:ext>
            </a:extLst>
          </p:cNvPr>
          <p:cNvSpPr>
            <a:spLocks noGrp="1"/>
          </p:cNvSpPr>
          <p:nvPr>
            <p:ph type="sldNum" sz="quarter" idx="4"/>
          </p:nvPr>
        </p:nvSpPr>
        <p:spPr>
          <a:xfrm>
            <a:off x="8610600" y="6278862"/>
            <a:ext cx="3075757" cy="365125"/>
          </a:xfrm>
          <a:prstGeom prst="rect">
            <a:avLst/>
          </a:prstGeom>
        </p:spPr>
        <p:txBody>
          <a:bodyPr vert="horz" lIns="0" tIns="0" rIns="0" bIns="0" rtlCol="0" anchor="ctr"/>
          <a:lstStyle>
            <a:lvl1pPr algn="r">
              <a:defRPr sz="750">
                <a:solidFill>
                  <a:schemeClr val="accent2"/>
                </a:solidFill>
              </a:defRPr>
            </a:lvl1pPr>
          </a:lstStyle>
          <a:p>
            <a:fld id="{042C47CB-548E-C046-93C6-4F6FCFB0D4E1}" type="slidenum">
              <a:rPr lang="en-US" smtClean="0"/>
              <a:pPr/>
              <a:t>‹#›</a:t>
            </a:fld>
            <a:endParaRPr lang="en-US"/>
          </a:p>
        </p:txBody>
      </p:sp>
      <p:pic>
        <p:nvPicPr>
          <p:cNvPr id="3" name="Picture 2">
            <a:extLst>
              <a:ext uri="{FF2B5EF4-FFF2-40B4-BE49-F238E27FC236}">
                <a16:creationId xmlns:a16="http://schemas.microsoft.com/office/drawing/2014/main" id="{AE84B889-41F9-AEBA-4C67-B0DD274E0149}"/>
              </a:ext>
            </a:extLst>
          </p:cNvPr>
          <p:cNvPicPr>
            <a:picLocks noChangeAspect="1"/>
          </p:cNvPicPr>
          <p:nvPr userDrawn="1"/>
        </p:nvPicPr>
        <p:blipFill>
          <a:blip r:embed="rId2"/>
          <a:stretch>
            <a:fillRect/>
          </a:stretch>
        </p:blipFill>
        <p:spPr>
          <a:xfrm>
            <a:off x="11073503" y="518674"/>
            <a:ext cx="596723" cy="453392"/>
          </a:xfrm>
          <a:prstGeom prst="rect">
            <a:avLst/>
          </a:prstGeom>
        </p:spPr>
      </p:pic>
      <p:pic>
        <p:nvPicPr>
          <p:cNvPr id="13" name="Graphic 12">
            <a:extLst>
              <a:ext uri="{FF2B5EF4-FFF2-40B4-BE49-F238E27FC236}">
                <a16:creationId xmlns:a16="http://schemas.microsoft.com/office/drawing/2014/main" id="{B5232434-1C7A-FE1F-3801-9C215A002DE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5010" t="44097"/>
          <a:stretch/>
        </p:blipFill>
        <p:spPr>
          <a:xfrm>
            <a:off x="2" y="2"/>
            <a:ext cx="4380823" cy="3768309"/>
          </a:xfrm>
          <a:prstGeom prst="rect">
            <a:avLst/>
          </a:prstGeom>
        </p:spPr>
      </p:pic>
      <p:sp>
        <p:nvSpPr>
          <p:cNvPr id="15" name="Freeform 14">
            <a:extLst>
              <a:ext uri="{FF2B5EF4-FFF2-40B4-BE49-F238E27FC236}">
                <a16:creationId xmlns:a16="http://schemas.microsoft.com/office/drawing/2014/main" id="{E1C2AA26-B3BC-DE63-CE81-53AB8FB5C6EF}"/>
              </a:ext>
            </a:extLst>
          </p:cNvPr>
          <p:cNvSpPr/>
          <p:nvPr userDrawn="1"/>
        </p:nvSpPr>
        <p:spPr>
          <a:xfrm>
            <a:off x="1" y="3"/>
            <a:ext cx="2860185" cy="2247671"/>
          </a:xfrm>
          <a:custGeom>
            <a:avLst/>
            <a:gdLst>
              <a:gd name="connsiteX0" fmla="*/ 0 w 2860185"/>
              <a:gd name="connsiteY0" fmla="*/ 0 h 2247671"/>
              <a:gd name="connsiteX1" fmla="*/ 2816140 w 2860185"/>
              <a:gd name="connsiteY1" fmla="*/ 0 h 2247671"/>
              <a:gd name="connsiteX2" fmla="*/ 2822605 w 2860185"/>
              <a:gd name="connsiteY2" fmla="*/ 25145 h 2247671"/>
              <a:gd name="connsiteX3" fmla="*/ 2860185 w 2860185"/>
              <a:gd name="connsiteY3" fmla="*/ 397932 h 2247671"/>
              <a:gd name="connsiteX4" fmla="*/ 1010446 w 2860185"/>
              <a:gd name="connsiteY4" fmla="*/ 2247671 h 2247671"/>
              <a:gd name="connsiteX5" fmla="*/ 128750 w 2860185"/>
              <a:gd name="connsiteY5" fmla="*/ 2024418 h 2247671"/>
              <a:gd name="connsiteX6" fmla="*/ 0 w 2860185"/>
              <a:gd name="connsiteY6" fmla="*/ 1946200 h 2247671"/>
              <a:gd name="connsiteX7" fmla="*/ 0 w 2860185"/>
              <a:gd name="connsiteY7" fmla="*/ 0 h 224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0185" h="2247671">
                <a:moveTo>
                  <a:pt x="0" y="0"/>
                </a:moveTo>
                <a:lnTo>
                  <a:pt x="2816140" y="0"/>
                </a:lnTo>
                <a:lnTo>
                  <a:pt x="2822605" y="25145"/>
                </a:lnTo>
                <a:cubicBezTo>
                  <a:pt x="2847245" y="145559"/>
                  <a:pt x="2860185" y="270234"/>
                  <a:pt x="2860185" y="397932"/>
                </a:cubicBezTo>
                <a:cubicBezTo>
                  <a:pt x="2860185" y="1419515"/>
                  <a:pt x="2032029" y="2247671"/>
                  <a:pt x="1010446" y="2247671"/>
                </a:cubicBezTo>
                <a:cubicBezTo>
                  <a:pt x="691201" y="2247671"/>
                  <a:pt x="390846" y="2166797"/>
                  <a:pt x="128750" y="2024418"/>
                </a:cubicBezTo>
                <a:lnTo>
                  <a:pt x="0" y="1946200"/>
                </a:lnTo>
                <a:lnTo>
                  <a:pt x="0"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95064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phasis layout 2">
    <p:bg>
      <p:bgPr>
        <a:blipFill dpi="0" rotWithShape="1">
          <a:blip r:embed="rId2">
            <a:alphaModFix amt="74806"/>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432952-4B64-0D44-8474-89D39B99E48C}"/>
              </a:ext>
            </a:extLst>
          </p:cNvPr>
          <p:cNvSpPr/>
          <p:nvPr userDrawn="1"/>
        </p:nvSpPr>
        <p:spPr>
          <a:xfrm>
            <a:off x="0" y="0"/>
            <a:ext cx="12192000" cy="6858000"/>
          </a:xfrm>
          <a:prstGeom prst="rect">
            <a:avLst/>
          </a:prstGeom>
          <a:solidFill>
            <a:schemeClr val="accent1">
              <a:alpha val="499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82D38B71-0CB8-BD40-9E96-0EA7DB0C4F86}"/>
              </a:ext>
            </a:extLst>
          </p:cNvPr>
          <p:cNvSpPr>
            <a:spLocks noGrp="1"/>
          </p:cNvSpPr>
          <p:nvPr>
            <p:ph type="body" sz="quarter" idx="11" hasCustomPrompt="1"/>
          </p:nvPr>
        </p:nvSpPr>
        <p:spPr>
          <a:xfrm>
            <a:off x="6396568" y="1140543"/>
            <a:ext cx="5795433" cy="5525371"/>
          </a:xfrm>
        </p:spPr>
        <p:txBody>
          <a:bodyPr/>
          <a:lstStyle>
            <a:lvl1pPr marL="458788" indent="-458788">
              <a:buSzPct val="125000"/>
              <a:buFont typeface="System Font Regular"/>
              <a:buChar char="●"/>
              <a:tabLst/>
              <a:defRPr>
                <a:solidFill>
                  <a:schemeClr val="bg1"/>
                </a:solidFill>
              </a:defRPr>
            </a:lvl1pPr>
            <a:lvl2pPr marL="917575" indent="-460375">
              <a:buSzPct val="125000"/>
              <a:buFont typeface="Courier New" panose="02070309020205020404" pitchFamily="49" charset="0"/>
              <a:buChar char="o"/>
              <a:tabLs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text</a:t>
            </a:r>
          </a:p>
          <a:p>
            <a:pPr lvl="1"/>
            <a:r>
              <a:rPr lang="en-US"/>
              <a:t>Insert text</a:t>
            </a:r>
          </a:p>
          <a:p>
            <a:pPr lvl="0"/>
            <a:endParaRPr lang="en-US"/>
          </a:p>
          <a:p>
            <a:pPr lvl="0"/>
            <a:endParaRPr lang="en-US"/>
          </a:p>
          <a:p>
            <a:pPr lvl="0"/>
            <a:endParaRPr lang="en-US"/>
          </a:p>
          <a:p>
            <a:pPr lvl="0"/>
            <a:endParaRPr lang="en-US"/>
          </a:p>
          <a:p>
            <a:pPr lvl="0"/>
            <a:endParaRPr lang="en-US"/>
          </a:p>
        </p:txBody>
      </p:sp>
      <p:sp>
        <p:nvSpPr>
          <p:cNvPr id="7" name="Rectangle 6">
            <a:extLst>
              <a:ext uri="{FF2B5EF4-FFF2-40B4-BE49-F238E27FC236}">
                <a16:creationId xmlns:a16="http://schemas.microsoft.com/office/drawing/2014/main" id="{FE21E2A9-1168-7E43-9EED-6AA2F2A5A663}"/>
              </a:ext>
            </a:extLst>
          </p:cNvPr>
          <p:cNvSpPr/>
          <p:nvPr userDrawn="1"/>
        </p:nvSpPr>
        <p:spPr>
          <a:xfrm>
            <a:off x="589937" y="-210054"/>
            <a:ext cx="4614607" cy="74233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a:extLst>
              <a:ext uri="{FF2B5EF4-FFF2-40B4-BE49-F238E27FC236}">
                <a16:creationId xmlns:a16="http://schemas.microsoft.com/office/drawing/2014/main" id="{7827D05A-A4E2-4A4E-9324-27D079B8205A}"/>
              </a:ext>
            </a:extLst>
          </p:cNvPr>
          <p:cNvSpPr/>
          <p:nvPr userDrawn="1"/>
        </p:nvSpPr>
        <p:spPr>
          <a:xfrm>
            <a:off x="603045" y="98319"/>
            <a:ext cx="4614607" cy="7423355"/>
          </a:xfrm>
          <a:prstGeom prst="rect">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9A49A45-6F91-BB43-A70D-6E655A8D3195}"/>
              </a:ext>
            </a:extLst>
          </p:cNvPr>
          <p:cNvSpPr>
            <a:spLocks noGrp="1"/>
          </p:cNvSpPr>
          <p:nvPr>
            <p:ph type="title" hasCustomPrompt="1"/>
          </p:nvPr>
        </p:nvSpPr>
        <p:spPr>
          <a:xfrm>
            <a:off x="603045" y="1132046"/>
            <a:ext cx="4601497" cy="1915958"/>
          </a:xfrm>
        </p:spPr>
        <p:txBody>
          <a:bodyPr>
            <a:normAutofit/>
          </a:bodyPr>
          <a:lstStyle>
            <a:lvl1pPr algn="ctr">
              <a:defRPr sz="9600" b="1">
                <a:solidFill>
                  <a:schemeClr val="bg1"/>
                </a:solidFill>
              </a:defRPr>
            </a:lvl1pPr>
          </a:lstStyle>
          <a:p>
            <a:r>
              <a:rPr lang="en-US"/>
              <a:t>Info</a:t>
            </a:r>
          </a:p>
        </p:txBody>
      </p:sp>
      <p:sp>
        <p:nvSpPr>
          <p:cNvPr id="8" name="Text Placeholder 7">
            <a:extLst>
              <a:ext uri="{FF2B5EF4-FFF2-40B4-BE49-F238E27FC236}">
                <a16:creationId xmlns:a16="http://schemas.microsoft.com/office/drawing/2014/main" id="{B41B83F3-323C-6C45-99B8-FEDEC1A31102}"/>
              </a:ext>
            </a:extLst>
          </p:cNvPr>
          <p:cNvSpPr>
            <a:spLocks noGrp="1"/>
          </p:cNvSpPr>
          <p:nvPr>
            <p:ph type="body" sz="quarter" idx="10" hasCustomPrompt="1"/>
          </p:nvPr>
        </p:nvSpPr>
        <p:spPr>
          <a:xfrm>
            <a:off x="589935" y="3141385"/>
            <a:ext cx="4627716" cy="1141054"/>
          </a:xfrm>
        </p:spPr>
        <p:txBody>
          <a:bodyPr>
            <a:normAutofit/>
          </a:bodyPr>
          <a:lstStyle>
            <a:lvl1pPr marL="0" indent="0" algn="ctr">
              <a:buNone/>
              <a:defRPr sz="4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More info</a:t>
            </a:r>
          </a:p>
        </p:txBody>
      </p:sp>
    </p:spTree>
    <p:extLst>
      <p:ext uri="{BB962C8B-B14F-4D97-AF65-F5344CB8AC3E}">
        <p14:creationId xmlns:p14="http://schemas.microsoft.com/office/powerpoint/2010/main" val="1298332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25EE95BB-E7ED-1ABF-F797-1CCD03DD6B41}"/>
              </a:ext>
            </a:extLst>
          </p:cNvPr>
          <p:cNvSpPr>
            <a:spLocks noGrp="1"/>
          </p:cNvSpPr>
          <p:nvPr>
            <p:ph type="dt" sz="half" idx="2"/>
          </p:nvPr>
        </p:nvSpPr>
        <p:spPr>
          <a:xfrm>
            <a:off x="503245" y="6278862"/>
            <a:ext cx="3078156" cy="365125"/>
          </a:xfrm>
          <a:prstGeom prst="rect">
            <a:avLst/>
          </a:prstGeom>
        </p:spPr>
        <p:txBody>
          <a:bodyPr vert="horz" lIns="0" tIns="0" rIns="0" bIns="0" rtlCol="0" anchor="ctr"/>
          <a:lstStyle>
            <a:lvl1pPr algn="l">
              <a:defRPr sz="750">
                <a:solidFill>
                  <a:schemeClr val="accent1"/>
                </a:solidFill>
              </a:defRPr>
            </a:lvl1pPr>
          </a:lstStyle>
          <a:p>
            <a:fld id="{B6DF1761-4800-FC42-8249-7076299CC279}" type="datetimeFigureOut">
              <a:rPr lang="en-US" smtClean="0"/>
              <a:pPr/>
              <a:t>10/22/2025</a:t>
            </a:fld>
            <a:endParaRPr lang="en-US"/>
          </a:p>
        </p:txBody>
      </p:sp>
      <p:sp>
        <p:nvSpPr>
          <p:cNvPr id="10" name="Footer Placeholder 4">
            <a:extLst>
              <a:ext uri="{FF2B5EF4-FFF2-40B4-BE49-F238E27FC236}">
                <a16:creationId xmlns:a16="http://schemas.microsoft.com/office/drawing/2014/main" id="{47A999C1-0B52-A570-FD96-6A01C5CBF224}"/>
              </a:ext>
            </a:extLst>
          </p:cNvPr>
          <p:cNvSpPr>
            <a:spLocks noGrp="1"/>
          </p:cNvSpPr>
          <p:nvPr>
            <p:ph type="ftr" sz="quarter" idx="3"/>
          </p:nvPr>
        </p:nvSpPr>
        <p:spPr>
          <a:xfrm>
            <a:off x="4038600" y="6278862"/>
            <a:ext cx="4114800" cy="365125"/>
          </a:xfrm>
          <a:prstGeom prst="rect">
            <a:avLst/>
          </a:prstGeom>
        </p:spPr>
        <p:txBody>
          <a:bodyPr vert="horz" lIns="0" tIns="0" rIns="0" bIns="0" rtlCol="0" anchor="ctr"/>
          <a:lstStyle>
            <a:lvl1pPr algn="ctr">
              <a:defRPr sz="750">
                <a:solidFill>
                  <a:schemeClr val="accent1"/>
                </a:solidFill>
              </a:defRPr>
            </a:lvl1pPr>
          </a:lstStyle>
          <a:p>
            <a:endParaRPr lang="en-US"/>
          </a:p>
        </p:txBody>
      </p:sp>
      <p:sp>
        <p:nvSpPr>
          <p:cNvPr id="11" name="Slide Number Placeholder 5">
            <a:extLst>
              <a:ext uri="{FF2B5EF4-FFF2-40B4-BE49-F238E27FC236}">
                <a16:creationId xmlns:a16="http://schemas.microsoft.com/office/drawing/2014/main" id="{C369FED8-A8C7-C6A1-6AA6-72629C361836}"/>
              </a:ext>
            </a:extLst>
          </p:cNvPr>
          <p:cNvSpPr>
            <a:spLocks noGrp="1"/>
          </p:cNvSpPr>
          <p:nvPr>
            <p:ph type="sldNum" sz="quarter" idx="4"/>
          </p:nvPr>
        </p:nvSpPr>
        <p:spPr>
          <a:xfrm>
            <a:off x="8610600" y="6278862"/>
            <a:ext cx="3075757" cy="365125"/>
          </a:xfrm>
          <a:prstGeom prst="rect">
            <a:avLst/>
          </a:prstGeom>
        </p:spPr>
        <p:txBody>
          <a:bodyPr vert="horz" lIns="0" tIns="0" rIns="0" bIns="0" rtlCol="0" anchor="ctr"/>
          <a:lstStyle>
            <a:lvl1pPr algn="r">
              <a:defRPr sz="750">
                <a:solidFill>
                  <a:schemeClr val="accent1"/>
                </a:solidFill>
              </a:defRPr>
            </a:lvl1pPr>
          </a:lstStyle>
          <a:p>
            <a:fld id="{042C47CB-548E-C046-93C6-4F6FCFB0D4E1}" type="slidenum">
              <a:rPr lang="en-US" smtClean="0"/>
              <a:pPr/>
              <a:t>‹#›</a:t>
            </a:fld>
            <a:endParaRPr lang="en-US"/>
          </a:p>
        </p:txBody>
      </p:sp>
      <p:sp>
        <p:nvSpPr>
          <p:cNvPr id="2" name="Title 1">
            <a:extLst>
              <a:ext uri="{FF2B5EF4-FFF2-40B4-BE49-F238E27FC236}">
                <a16:creationId xmlns:a16="http://schemas.microsoft.com/office/drawing/2014/main" id="{02AAB11E-9964-7974-5BCC-6262E5D5D543}"/>
              </a:ext>
            </a:extLst>
          </p:cNvPr>
          <p:cNvSpPr>
            <a:spLocks noGrp="1"/>
          </p:cNvSpPr>
          <p:nvPr>
            <p:ph type="title"/>
          </p:nvPr>
        </p:nvSpPr>
        <p:spPr>
          <a:xfrm>
            <a:off x="503246" y="746579"/>
            <a:ext cx="9257615" cy="1356543"/>
          </a:xfrm>
        </p:spPr>
        <p:txBody>
          <a:bodyPr anchor="t" anchorCtr="0">
            <a:noAutofit/>
          </a:bodyPr>
          <a:lstStyle>
            <a:lvl1pPr>
              <a:defRPr sz="3600">
                <a:solidFill>
                  <a:schemeClr val="accent3"/>
                </a:solidFill>
              </a:defRPr>
            </a:lvl1pPr>
          </a:lstStyle>
          <a:p>
            <a:r>
              <a:rPr lang="en-US"/>
              <a:t>Click to edit Master title style</a:t>
            </a:r>
          </a:p>
        </p:txBody>
      </p:sp>
    </p:spTree>
    <p:extLst>
      <p:ext uri="{BB962C8B-B14F-4D97-AF65-F5344CB8AC3E}">
        <p14:creationId xmlns:p14="http://schemas.microsoft.com/office/powerpoint/2010/main" val="35059542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25EE95BB-E7ED-1ABF-F797-1CCD03DD6B41}"/>
              </a:ext>
            </a:extLst>
          </p:cNvPr>
          <p:cNvSpPr>
            <a:spLocks noGrp="1"/>
          </p:cNvSpPr>
          <p:nvPr>
            <p:ph type="dt" sz="half" idx="2"/>
          </p:nvPr>
        </p:nvSpPr>
        <p:spPr>
          <a:xfrm>
            <a:off x="503245" y="6278862"/>
            <a:ext cx="3078156" cy="365125"/>
          </a:xfrm>
          <a:prstGeom prst="rect">
            <a:avLst/>
          </a:prstGeom>
        </p:spPr>
        <p:txBody>
          <a:bodyPr vert="horz" lIns="0" tIns="0" rIns="0" bIns="0" rtlCol="0" anchor="ctr"/>
          <a:lstStyle>
            <a:lvl1pPr algn="l">
              <a:defRPr sz="750">
                <a:solidFill>
                  <a:schemeClr val="accent1"/>
                </a:solidFill>
              </a:defRPr>
            </a:lvl1pPr>
          </a:lstStyle>
          <a:p>
            <a:fld id="{B6DF1761-4800-FC42-8249-7076299CC279}" type="datetimeFigureOut">
              <a:rPr lang="en-US" smtClean="0"/>
              <a:pPr/>
              <a:t>10/22/2025</a:t>
            </a:fld>
            <a:endParaRPr lang="en-US"/>
          </a:p>
        </p:txBody>
      </p:sp>
      <p:sp>
        <p:nvSpPr>
          <p:cNvPr id="10" name="Footer Placeholder 4">
            <a:extLst>
              <a:ext uri="{FF2B5EF4-FFF2-40B4-BE49-F238E27FC236}">
                <a16:creationId xmlns:a16="http://schemas.microsoft.com/office/drawing/2014/main" id="{47A999C1-0B52-A570-FD96-6A01C5CBF224}"/>
              </a:ext>
            </a:extLst>
          </p:cNvPr>
          <p:cNvSpPr>
            <a:spLocks noGrp="1"/>
          </p:cNvSpPr>
          <p:nvPr>
            <p:ph type="ftr" sz="quarter" idx="3"/>
          </p:nvPr>
        </p:nvSpPr>
        <p:spPr>
          <a:xfrm>
            <a:off x="4038600" y="6278862"/>
            <a:ext cx="4114800" cy="365125"/>
          </a:xfrm>
          <a:prstGeom prst="rect">
            <a:avLst/>
          </a:prstGeom>
        </p:spPr>
        <p:txBody>
          <a:bodyPr vert="horz" lIns="0" tIns="0" rIns="0" bIns="0" rtlCol="0" anchor="ctr"/>
          <a:lstStyle>
            <a:lvl1pPr algn="ctr">
              <a:defRPr sz="750">
                <a:solidFill>
                  <a:schemeClr val="accent1"/>
                </a:solidFill>
              </a:defRPr>
            </a:lvl1pPr>
          </a:lstStyle>
          <a:p>
            <a:endParaRPr lang="en-US"/>
          </a:p>
        </p:txBody>
      </p:sp>
      <p:sp>
        <p:nvSpPr>
          <p:cNvPr id="11" name="Slide Number Placeholder 5">
            <a:extLst>
              <a:ext uri="{FF2B5EF4-FFF2-40B4-BE49-F238E27FC236}">
                <a16:creationId xmlns:a16="http://schemas.microsoft.com/office/drawing/2014/main" id="{C369FED8-A8C7-C6A1-6AA6-72629C361836}"/>
              </a:ext>
            </a:extLst>
          </p:cNvPr>
          <p:cNvSpPr>
            <a:spLocks noGrp="1"/>
          </p:cNvSpPr>
          <p:nvPr>
            <p:ph type="sldNum" sz="quarter" idx="4"/>
          </p:nvPr>
        </p:nvSpPr>
        <p:spPr>
          <a:xfrm>
            <a:off x="8610600" y="6278862"/>
            <a:ext cx="3075757" cy="365125"/>
          </a:xfrm>
          <a:prstGeom prst="rect">
            <a:avLst/>
          </a:prstGeom>
        </p:spPr>
        <p:txBody>
          <a:bodyPr vert="horz" lIns="0" tIns="0" rIns="0" bIns="0" rtlCol="0" anchor="ctr"/>
          <a:lstStyle>
            <a:lvl1pPr algn="r">
              <a:defRPr sz="750">
                <a:solidFill>
                  <a:schemeClr val="accent1"/>
                </a:solidFill>
              </a:defRPr>
            </a:lvl1pPr>
          </a:lstStyle>
          <a:p>
            <a:fld id="{042C47CB-548E-C046-93C6-4F6FCFB0D4E1}" type="slidenum">
              <a:rPr lang="en-US" smtClean="0"/>
              <a:pPr/>
              <a:t>‹#›</a:t>
            </a:fld>
            <a:endParaRPr lang="en-US"/>
          </a:p>
        </p:txBody>
      </p:sp>
    </p:spTree>
    <p:extLst>
      <p:ext uri="{BB962C8B-B14F-4D97-AF65-F5344CB8AC3E}">
        <p14:creationId xmlns:p14="http://schemas.microsoft.com/office/powerpoint/2010/main" val="269879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093FDB38-9BA0-B040-8013-3725B709817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27494" y="6607166"/>
            <a:ext cx="12646988" cy="274795"/>
          </a:xfrm>
          <a:prstGeom prst="rect">
            <a:avLst/>
          </a:prstGeom>
        </p:spPr>
      </p:pic>
      <p:sp>
        <p:nvSpPr>
          <p:cNvPr id="2" name="Title 1"/>
          <p:cNvSpPr>
            <a:spLocks noGrp="1"/>
          </p:cNvSpPr>
          <p:nvPr>
            <p:ph type="title"/>
          </p:nvPr>
        </p:nvSpPr>
        <p:spPr/>
        <p:txBody>
          <a:bodyPr/>
          <a:lstStyle>
            <a:lvl1pPr>
              <a:defRPr b="1">
                <a:solidFill>
                  <a:srgbClr val="1A3765"/>
                </a:solidFill>
              </a:defRPr>
            </a:lvl1pPr>
          </a:lstStyle>
          <a:p>
            <a:r>
              <a:rPr lang="en-US"/>
              <a:t>Click to edit Master title style</a:t>
            </a:r>
          </a:p>
        </p:txBody>
      </p:sp>
      <p:sp>
        <p:nvSpPr>
          <p:cNvPr id="5" name="Footer Placeholder 4"/>
          <p:cNvSpPr>
            <a:spLocks noGrp="1"/>
          </p:cNvSpPr>
          <p:nvPr>
            <p:ph type="ftr" sz="quarter" idx="11"/>
          </p:nvPr>
        </p:nvSpPr>
        <p:spPr>
          <a:xfrm>
            <a:off x="1540930" y="6101137"/>
            <a:ext cx="9110132" cy="365125"/>
          </a:xfrm>
        </p:spPr>
        <p:txBody>
          <a:bodyPr/>
          <a:lstStyle>
            <a:lvl1pPr algn="l">
              <a:defRPr>
                <a:solidFill>
                  <a:schemeClr val="tx1"/>
                </a:solidFill>
              </a:defRPr>
            </a:lvl1pPr>
          </a:lstStyle>
          <a:p>
            <a:r>
              <a:rPr lang="en-US"/>
              <a:t>Note</a:t>
            </a:r>
          </a:p>
        </p:txBody>
      </p:sp>
      <p:sp>
        <p:nvSpPr>
          <p:cNvPr id="8" name="Rectangle 7">
            <a:extLst>
              <a:ext uri="{FF2B5EF4-FFF2-40B4-BE49-F238E27FC236}">
                <a16:creationId xmlns:a16="http://schemas.microsoft.com/office/drawing/2014/main" id="{EEAD57DD-CD5A-DE49-BAA9-C96A760635A0}"/>
              </a:ext>
            </a:extLst>
          </p:cNvPr>
          <p:cNvSpPr/>
          <p:nvPr userDrawn="1"/>
        </p:nvSpPr>
        <p:spPr>
          <a:xfrm>
            <a:off x="514349" y="138272"/>
            <a:ext cx="323852" cy="177927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Chart Placeholder 12">
            <a:extLst>
              <a:ext uri="{FF2B5EF4-FFF2-40B4-BE49-F238E27FC236}">
                <a16:creationId xmlns:a16="http://schemas.microsoft.com/office/drawing/2014/main" id="{A76B5CF9-78BE-AC45-B996-21866B2ECDEB}"/>
              </a:ext>
            </a:extLst>
          </p:cNvPr>
          <p:cNvSpPr>
            <a:spLocks noGrp="1"/>
          </p:cNvSpPr>
          <p:nvPr>
            <p:ph type="chart" sz="quarter" idx="12"/>
          </p:nvPr>
        </p:nvSpPr>
        <p:spPr>
          <a:xfrm>
            <a:off x="1540930" y="1930183"/>
            <a:ext cx="9110133" cy="4049713"/>
          </a:xfrm>
        </p:spPr>
        <p:txBody>
          <a:bodyPr/>
          <a:lstStyle/>
          <a:p>
            <a:r>
              <a:rPr lang="en-US"/>
              <a:t>Click icon to add chart</a:t>
            </a:r>
          </a:p>
        </p:txBody>
      </p:sp>
    </p:spTree>
    <p:extLst>
      <p:ext uri="{BB962C8B-B14F-4D97-AF65-F5344CB8AC3E}">
        <p14:creationId xmlns:p14="http://schemas.microsoft.com/office/powerpoint/2010/main" val="335814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multiple char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B9C88A-AD17-FB45-8B9D-035D968E7CB4}"/>
              </a:ext>
            </a:extLst>
          </p:cNvPr>
          <p:cNvSpPr/>
          <p:nvPr userDrawn="1"/>
        </p:nvSpPr>
        <p:spPr>
          <a:xfrm>
            <a:off x="6004233" y="0"/>
            <a:ext cx="6187768" cy="6858000"/>
          </a:xfrm>
          <a:prstGeom prst="rect">
            <a:avLst/>
          </a:prstGeom>
          <a:solidFill>
            <a:schemeClr val="accent1">
              <a:alpha val="49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1" y="365127"/>
            <a:ext cx="5034936" cy="1325563"/>
          </a:xfrm>
        </p:spPr>
        <p:txBody>
          <a:bodyPr>
            <a:normAutofit/>
          </a:bodyPr>
          <a:lstStyle>
            <a:lvl1pPr>
              <a:defRPr sz="4000" b="1">
                <a:solidFill>
                  <a:srgbClr val="1A3765"/>
                </a:solidFill>
              </a:defRPr>
            </a:lvl1pPr>
          </a:lstStyle>
          <a:p>
            <a:r>
              <a:rPr lang="en-US"/>
              <a:t>Click to edit Master title style</a:t>
            </a:r>
          </a:p>
        </p:txBody>
      </p:sp>
      <p:sp>
        <p:nvSpPr>
          <p:cNvPr id="5" name="Footer Placeholder 4"/>
          <p:cNvSpPr>
            <a:spLocks noGrp="1"/>
          </p:cNvSpPr>
          <p:nvPr>
            <p:ph type="ftr" sz="quarter" idx="11"/>
          </p:nvPr>
        </p:nvSpPr>
        <p:spPr>
          <a:xfrm>
            <a:off x="514349" y="6113223"/>
            <a:ext cx="6564877" cy="365125"/>
          </a:xfrm>
        </p:spPr>
        <p:txBody>
          <a:bodyPr/>
          <a:lstStyle>
            <a:lvl1pPr algn="l">
              <a:defRPr>
                <a:solidFill>
                  <a:schemeClr val="tx1"/>
                </a:solidFill>
              </a:defRPr>
            </a:lvl1pPr>
          </a:lstStyle>
          <a:p>
            <a:r>
              <a:rPr lang="en-US"/>
              <a:t>Note</a:t>
            </a:r>
          </a:p>
        </p:txBody>
      </p:sp>
      <p:sp>
        <p:nvSpPr>
          <p:cNvPr id="8" name="Rectangle 7">
            <a:extLst>
              <a:ext uri="{FF2B5EF4-FFF2-40B4-BE49-F238E27FC236}">
                <a16:creationId xmlns:a16="http://schemas.microsoft.com/office/drawing/2014/main" id="{EEAD57DD-CD5A-DE49-BAA9-C96A760635A0}"/>
              </a:ext>
            </a:extLst>
          </p:cNvPr>
          <p:cNvSpPr/>
          <p:nvPr userDrawn="1"/>
        </p:nvSpPr>
        <p:spPr>
          <a:xfrm>
            <a:off x="514349" y="138272"/>
            <a:ext cx="323852" cy="1779270"/>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Chart Placeholder 12">
            <a:extLst>
              <a:ext uri="{FF2B5EF4-FFF2-40B4-BE49-F238E27FC236}">
                <a16:creationId xmlns:a16="http://schemas.microsoft.com/office/drawing/2014/main" id="{A76B5CF9-78BE-AC45-B996-21866B2ECDEB}"/>
              </a:ext>
            </a:extLst>
          </p:cNvPr>
          <p:cNvSpPr>
            <a:spLocks noGrp="1"/>
          </p:cNvSpPr>
          <p:nvPr>
            <p:ph type="chart" sz="quarter" idx="12"/>
          </p:nvPr>
        </p:nvSpPr>
        <p:spPr>
          <a:xfrm>
            <a:off x="6722264" y="365126"/>
            <a:ext cx="4751707" cy="3063874"/>
          </a:xfrm>
        </p:spPr>
        <p:txBody>
          <a:bodyPr/>
          <a:lstStyle>
            <a:lvl1pPr>
              <a:defRPr>
                <a:solidFill>
                  <a:schemeClr val="bg1"/>
                </a:solidFill>
              </a:defRPr>
            </a:lvl1pPr>
          </a:lstStyle>
          <a:p>
            <a:r>
              <a:rPr lang="en-US"/>
              <a:t>Click icon to add chart</a:t>
            </a:r>
          </a:p>
        </p:txBody>
      </p:sp>
      <p:sp>
        <p:nvSpPr>
          <p:cNvPr id="7" name="Chart Placeholder 12">
            <a:extLst>
              <a:ext uri="{FF2B5EF4-FFF2-40B4-BE49-F238E27FC236}">
                <a16:creationId xmlns:a16="http://schemas.microsoft.com/office/drawing/2014/main" id="{889E5877-024D-FF49-8079-6D62473FDACA}"/>
              </a:ext>
            </a:extLst>
          </p:cNvPr>
          <p:cNvSpPr>
            <a:spLocks noGrp="1"/>
          </p:cNvSpPr>
          <p:nvPr>
            <p:ph type="chart" sz="quarter" idx="13"/>
          </p:nvPr>
        </p:nvSpPr>
        <p:spPr>
          <a:xfrm>
            <a:off x="6719263" y="3429000"/>
            <a:ext cx="4751707" cy="3063874"/>
          </a:xfrm>
        </p:spPr>
        <p:txBody>
          <a:bodyPr/>
          <a:lstStyle>
            <a:lvl1pPr>
              <a:defRPr>
                <a:solidFill>
                  <a:schemeClr val="bg1"/>
                </a:solidFill>
              </a:defRPr>
            </a:lvl1pPr>
          </a:lstStyle>
          <a:p>
            <a:r>
              <a:rPr lang="en-US"/>
              <a:t>Click icon to add chart</a:t>
            </a:r>
          </a:p>
        </p:txBody>
      </p:sp>
      <p:sp>
        <p:nvSpPr>
          <p:cNvPr id="6" name="Text Placeholder 5">
            <a:extLst>
              <a:ext uri="{FF2B5EF4-FFF2-40B4-BE49-F238E27FC236}">
                <a16:creationId xmlns:a16="http://schemas.microsoft.com/office/drawing/2014/main" id="{34B723BC-04B7-9444-AA1F-8DDFD3BBDA93}"/>
              </a:ext>
            </a:extLst>
          </p:cNvPr>
          <p:cNvSpPr>
            <a:spLocks noGrp="1"/>
          </p:cNvSpPr>
          <p:nvPr>
            <p:ph type="body" sz="quarter" idx="14"/>
          </p:nvPr>
        </p:nvSpPr>
        <p:spPr>
          <a:xfrm>
            <a:off x="838199" y="2262189"/>
            <a:ext cx="5035551" cy="3716337"/>
          </a:xfrm>
        </p:spPr>
        <p:txBody>
          <a:bodyPr>
            <a:normAutofit/>
          </a:bodyPr>
          <a:lstStyle>
            <a:lvl1pPr marL="458788" indent="-458788">
              <a:buClr>
                <a:schemeClr val="accent1"/>
              </a:buClr>
              <a:buSzPct val="125000"/>
              <a:buFont typeface="System Font Regular"/>
              <a:buChar char="●"/>
              <a:tabLst/>
              <a:defRPr sz="2400"/>
            </a:lvl1pPr>
            <a:lvl2pPr marL="917575" indent="-460375">
              <a:buClr>
                <a:schemeClr val="accent1"/>
              </a:buClr>
              <a:buSzPct val="125000"/>
              <a:buFont typeface="Courier New" panose="02070309020205020404" pitchFamily="49" charset="0"/>
              <a:buChar char="o"/>
              <a:tabLst/>
              <a:defRPr sz="2000"/>
            </a:lvl2pPr>
            <a:lvl3pPr>
              <a:buClr>
                <a:schemeClr val="accent1"/>
              </a:buClr>
              <a:defRPr sz="1800"/>
            </a:lvl3pPr>
            <a:lvl4pPr>
              <a:buClr>
                <a:schemeClr val="accent1"/>
              </a:buClr>
              <a:defRPr sz="1600"/>
            </a:lvl4pPr>
            <a:lvl5pPr>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picture containing text&#10;&#10;Description automatically generated">
            <a:extLst>
              <a:ext uri="{FF2B5EF4-FFF2-40B4-BE49-F238E27FC236}">
                <a16:creationId xmlns:a16="http://schemas.microsoft.com/office/drawing/2014/main" id="{A5D9E5E7-4B68-FF4B-8DBC-10D12AA9A248}"/>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27494" y="6607166"/>
            <a:ext cx="12646988" cy="274795"/>
          </a:xfrm>
          <a:prstGeom prst="rect">
            <a:avLst/>
          </a:prstGeom>
        </p:spPr>
      </p:pic>
    </p:spTree>
    <p:extLst>
      <p:ext uri="{BB962C8B-B14F-4D97-AF65-F5344CB8AC3E}">
        <p14:creationId xmlns:p14="http://schemas.microsoft.com/office/powerpoint/2010/main" val="39339716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2.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4.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B386B-884A-DE47-B077-F9A10D2CFD6A}" type="datetimeFigureOut">
              <a:rPr lang="en-US" smtClean="0"/>
              <a:t>10/22/2025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4EE8B-86AA-0245-87C3-23F9E76DDB7B}" type="slidenum">
              <a:rPr lang="en-US" smtClean="0"/>
              <a:t>‹#›</a:t>
            </a:fld>
            <a:endParaRPr lang="en-US"/>
          </a:p>
        </p:txBody>
      </p:sp>
    </p:spTree>
    <p:extLst>
      <p:ext uri="{BB962C8B-B14F-4D97-AF65-F5344CB8AC3E}">
        <p14:creationId xmlns:p14="http://schemas.microsoft.com/office/powerpoint/2010/main" val="280671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1" r:id="rId3"/>
    <p:sldLayoutId id="2147483686" r:id="rId4"/>
    <p:sldLayoutId id="2147483688" r:id="rId5"/>
    <p:sldLayoutId id="2147483687" r:id="rId6"/>
    <p:sldLayoutId id="2147483692" r:id="rId7"/>
    <p:sldLayoutId id="2147483684" r:id="rId8"/>
    <p:sldLayoutId id="2147483685" r:id="rId9"/>
    <p:sldLayoutId id="2147483699" r:id="rId10"/>
    <p:sldLayoutId id="2147483693" r:id="rId11"/>
    <p:sldLayoutId id="2147483700" r:id="rId12"/>
    <p:sldLayoutId id="2147483672" r:id="rId13"/>
    <p:sldLayoutId id="2147483673" r:id="rId14"/>
    <p:sldLayoutId id="2147483674" r:id="rId15"/>
    <p:sldLayoutId id="2147483675" r:id="rId16"/>
    <p:sldLayoutId id="2147483680" r:id="rId17"/>
    <p:sldLayoutId id="2147483683" r:id="rId18"/>
    <p:sldLayoutId id="2147483698" r:id="rId19"/>
    <p:sldLayoutId id="2147483663" r:id="rId20"/>
    <p:sldLayoutId id="2147483695" r:id="rId21"/>
    <p:sldLayoutId id="2147483664" r:id="rId22"/>
    <p:sldLayoutId id="2147483665" r:id="rId23"/>
    <p:sldLayoutId id="2147483666" r:id="rId24"/>
    <p:sldLayoutId id="2147483691" r:id="rId25"/>
    <p:sldLayoutId id="2147483694" r:id="rId26"/>
    <p:sldLayoutId id="2147483696" r:id="rId27"/>
    <p:sldLayoutId id="2147483667" r:id="rId28"/>
    <p:sldLayoutId id="2147483668" r:id="rId29"/>
    <p:sldLayoutId id="2147483669" r:id="rId30"/>
    <p:sldLayoutId id="2147483697" r:id="rId31"/>
    <p:sldLayoutId id="2147483670" r:id="rId32"/>
    <p:sldLayoutId id="2147483671"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FB9C7E05-821C-407A-A517-2B0701CF850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15FF27F-B87C-4BE3-8468-9773DBB7A6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F3057B-CDDA-45AE-A98D-616E8E980A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514525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914400" rtl="0" eaLnBrk="1" latinLnBrk="0" hangingPunct="1">
        <a:lnSpc>
          <a:spcPct val="90000"/>
        </a:lnSpc>
        <a:spcBef>
          <a:spcPct val="0"/>
        </a:spcBef>
        <a:buNone/>
        <a:defRPr sz="4400" kern="1200">
          <a:solidFill>
            <a:srgbClr val="3A497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A49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A49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A49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A49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A49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7E3D632E-61F8-480E-9929-3B4F79920DE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DEDD7226-53D1-4AAF-A73E-748C4783CA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9F0CAB-E6ED-4FD3-ACCC-466664CC6C1F}"/>
              </a:ext>
            </a:extLst>
          </p:cNvPr>
          <p:cNvSpPr>
            <a:spLocks noGrp="1"/>
          </p:cNvSpPr>
          <p:nvPr>
            <p:ph type="body" idx="1"/>
          </p:nvPr>
        </p:nvSpPr>
        <p:spPr>
          <a:xfrm>
            <a:off x="838200" y="1825625"/>
            <a:ext cx="10515600" cy="38694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650555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44" y="501650"/>
            <a:ext cx="11183112" cy="1101296"/>
          </a:xfrm>
          <a:prstGeom prst="rect">
            <a:avLst/>
          </a:prstGeom>
        </p:spPr>
        <p:txBody>
          <a:bodyPr vert="horz" lIns="0" tIns="0" rIns="0" bIns="0" rtlCol="0" anchor="b">
            <a:noAutofit/>
          </a:bodyPr>
          <a:lstStyle/>
          <a:p>
            <a:r>
              <a:rPr lang="en-US"/>
              <a:t>Click to edit Master title style</a:t>
            </a:r>
          </a:p>
        </p:txBody>
      </p:sp>
      <p:sp>
        <p:nvSpPr>
          <p:cNvPr id="3" name="Text Placeholder 2"/>
          <p:cNvSpPr>
            <a:spLocks noGrp="1"/>
          </p:cNvSpPr>
          <p:nvPr>
            <p:ph type="body" idx="1"/>
          </p:nvPr>
        </p:nvSpPr>
        <p:spPr>
          <a:xfrm>
            <a:off x="503244" y="1790700"/>
            <a:ext cx="11183112" cy="447496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3245" y="6278862"/>
            <a:ext cx="3078156" cy="365125"/>
          </a:xfrm>
          <a:prstGeom prst="rect">
            <a:avLst/>
          </a:prstGeom>
        </p:spPr>
        <p:txBody>
          <a:bodyPr vert="horz" lIns="0" tIns="0" rIns="0" bIns="0" rtlCol="0" anchor="ctr"/>
          <a:lstStyle>
            <a:lvl1pPr algn="l">
              <a:defRPr sz="750">
                <a:solidFill>
                  <a:schemeClr val="accent1"/>
                </a:solidFill>
              </a:defRPr>
            </a:lvl1pPr>
          </a:lstStyle>
          <a:p>
            <a:fld id="{B6DF1761-4800-FC42-8249-7076299CC279}" type="datetimeFigureOut">
              <a:rPr lang="en-US" smtClean="0"/>
              <a:pPr/>
              <a:t>10/22/2025</a:t>
            </a:fld>
            <a:endParaRPr lang="en-US"/>
          </a:p>
        </p:txBody>
      </p:sp>
      <p:sp>
        <p:nvSpPr>
          <p:cNvPr id="5" name="Footer Placeholder 4"/>
          <p:cNvSpPr>
            <a:spLocks noGrp="1"/>
          </p:cNvSpPr>
          <p:nvPr>
            <p:ph type="ftr" sz="quarter" idx="3"/>
          </p:nvPr>
        </p:nvSpPr>
        <p:spPr>
          <a:xfrm>
            <a:off x="4038600" y="6278862"/>
            <a:ext cx="4114800" cy="365125"/>
          </a:xfrm>
          <a:prstGeom prst="rect">
            <a:avLst/>
          </a:prstGeom>
        </p:spPr>
        <p:txBody>
          <a:bodyPr vert="horz" lIns="0" tIns="0" rIns="0" bIns="0" rtlCol="0" anchor="ctr"/>
          <a:lstStyle>
            <a:lvl1pPr algn="ctr">
              <a:defRPr sz="750">
                <a:solidFill>
                  <a:schemeClr val="accent1"/>
                </a:solidFill>
              </a:defRPr>
            </a:lvl1pPr>
          </a:lstStyle>
          <a:p>
            <a:endParaRPr lang="en-US"/>
          </a:p>
        </p:txBody>
      </p:sp>
      <p:sp>
        <p:nvSpPr>
          <p:cNvPr id="6" name="Slide Number Placeholder 5"/>
          <p:cNvSpPr>
            <a:spLocks noGrp="1"/>
          </p:cNvSpPr>
          <p:nvPr>
            <p:ph type="sldNum" sz="quarter" idx="4"/>
          </p:nvPr>
        </p:nvSpPr>
        <p:spPr>
          <a:xfrm>
            <a:off x="8610600" y="6278862"/>
            <a:ext cx="3075757" cy="365125"/>
          </a:xfrm>
          <a:prstGeom prst="rect">
            <a:avLst/>
          </a:prstGeom>
        </p:spPr>
        <p:txBody>
          <a:bodyPr vert="horz" lIns="0" tIns="0" rIns="0" bIns="0" rtlCol="0" anchor="ctr"/>
          <a:lstStyle>
            <a:lvl1pPr algn="r">
              <a:defRPr sz="750">
                <a:solidFill>
                  <a:schemeClr val="accent1"/>
                </a:solidFill>
              </a:defRPr>
            </a:lvl1pPr>
          </a:lstStyle>
          <a:p>
            <a:fld id="{042C47CB-548E-C046-93C6-4F6FCFB0D4E1}" type="slidenum">
              <a:rPr lang="en-US" smtClean="0"/>
              <a:pPr/>
              <a:t>‹#›</a:t>
            </a:fld>
            <a:endParaRPr lang="en-US"/>
          </a:p>
        </p:txBody>
      </p:sp>
    </p:spTree>
    <p:extLst>
      <p:ext uri="{BB962C8B-B14F-4D97-AF65-F5344CB8AC3E}">
        <p14:creationId xmlns:p14="http://schemas.microsoft.com/office/powerpoint/2010/main" val="39345284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txStyles>
    <p:titleStyle>
      <a:lvl1pPr algn="l" defTabSz="914400" rtl="0" eaLnBrk="1" latinLnBrk="0" hangingPunct="1">
        <a:lnSpc>
          <a:spcPct val="90000"/>
        </a:lnSpc>
        <a:spcBef>
          <a:spcPct val="0"/>
        </a:spcBef>
        <a:buNone/>
        <a:defRPr sz="4800" b="1"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hyperlink" Target="https://static1.squarespace.com/static/606e6778226e5b3b32094244/t/68000a2cf27d5a766022e993/1744833090217/HHS+FY26+Budget+Proposal.pdf" TargetMode="External"/><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hyperlink" Target="https://www.whitehouse.gov/wp-content/uploads/2025/05/Fiscal-Year-2026-Discretionary-Budget-Request.pdf" TargetMode="Externa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3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3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3" Type="http://schemas.openxmlformats.org/officeDocument/2006/relationships/hyperlink" Target="https://www.science.org/do/10.1126/science.z7pm10i/full/actinghhssecretarymemoaction2212025-1737591296147.pdf" TargetMode="External"/><Relationship Id="rId2" Type="http://schemas.openxmlformats.org/officeDocument/2006/relationships/notesSlide" Target="../notesSlides/notesSlide21.xml"/><Relationship Id="rId1" Type="http://schemas.openxmlformats.org/officeDocument/2006/relationships/slideLayout" Target="../slideLayouts/slideLayout37.xml"/><Relationship Id="rId5" Type="http://schemas.openxmlformats.org/officeDocument/2006/relationships/hyperlink" Target="https://chcoc.gov/transmittals" TargetMode="External"/><Relationship Id="rId4" Type="http://schemas.openxmlformats.org/officeDocument/2006/relationships/hyperlink" Target="https://www.whitehouse.gov/presidential-actions/2025/01/initial-rescissions-of-harmful-executive-orders-and-action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3" Type="http://schemas.openxmlformats.org/officeDocument/2006/relationships/hyperlink" Target="https://www.congress.gov/bill/119th-congress/house-bill/1" TargetMode="External"/><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24.jpeg"/><Relationship Id="rId5" Type="http://schemas.openxmlformats.org/officeDocument/2006/relationships/hyperlink" Target="https://democrats-energycommerce.house.gov/sites/evo-subsites/democrats-energycommerce.house.gov/files/evo-media-document/cbo-emails-re-e%26c-reconcilation-scores-may-11%2C-2025.pdf" TargetMode="External"/><Relationship Id="rId4" Type="http://schemas.openxmlformats.org/officeDocument/2006/relationships/hyperlink" Target="https://clerk.house.gov/evs/2025/roll145.x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hyperlink" Target="https://www.cbo.gov/publication/61570" TargetMode="External"/><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hyperlink" Target="https://www.kff.org/policy-watch/how-might-federal-medicaid-cuts-in-the-enacted-reconciliation-package-affect-rural-area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19E1AF-6C0A-FAEE-F946-3BA3476BF9C5}"/>
              </a:ext>
            </a:extLst>
          </p:cNvPr>
          <p:cNvSpPr txBox="1">
            <a:spLocks/>
          </p:cNvSpPr>
          <p:nvPr/>
        </p:nvSpPr>
        <p:spPr>
          <a:xfrm>
            <a:off x="2278868" y="774074"/>
            <a:ext cx="6636533" cy="1056048"/>
          </a:xfrm>
          <a:prstGeom prst="rect">
            <a:avLst/>
          </a:prstGeom>
        </p:spPr>
        <p:txBody>
          <a:bodyPr/>
          <a:lstStyle>
            <a:lvl1pPr algn="l" defTabSz="457223" rtl="0" eaLnBrk="1" latinLnBrk="0" hangingPunct="1">
              <a:lnSpc>
                <a:spcPct val="90000"/>
              </a:lnSpc>
              <a:spcBef>
                <a:spcPct val="0"/>
              </a:spcBef>
              <a:buNone/>
              <a:defRPr sz="2400" b="1" i="0" kern="1200">
                <a:solidFill>
                  <a:schemeClr val="tx1"/>
                </a:solidFill>
                <a:latin typeface="+mj-lt"/>
                <a:ea typeface="+mj-ea"/>
                <a:cs typeface="+mj-cs"/>
              </a:defRPr>
            </a:lvl1pPr>
          </a:lstStyle>
          <a:p>
            <a:pPr>
              <a:defRPr/>
            </a:pPr>
            <a:r>
              <a:rPr lang="en-US">
                <a:solidFill>
                  <a:srgbClr val="242861"/>
                </a:solidFill>
                <a:latin typeface="Arial" panose="020B0604020202020204"/>
              </a:rPr>
              <a:t>The Future of Rural Health and Well-Being: Findings from a Landscape Analysis and Listening Sessions</a:t>
            </a:r>
          </a:p>
        </p:txBody>
      </p:sp>
      <p:sp>
        <p:nvSpPr>
          <p:cNvPr id="5" name="Content Placeholder 2">
            <a:extLst>
              <a:ext uri="{FF2B5EF4-FFF2-40B4-BE49-F238E27FC236}">
                <a16:creationId xmlns:a16="http://schemas.microsoft.com/office/drawing/2014/main" id="{F8BA811E-2FDC-048E-534B-670F60BEDBF6}"/>
              </a:ext>
            </a:extLst>
          </p:cNvPr>
          <p:cNvSpPr txBox="1">
            <a:spLocks/>
          </p:cNvSpPr>
          <p:nvPr/>
        </p:nvSpPr>
        <p:spPr>
          <a:xfrm>
            <a:off x="2278868" y="2451819"/>
            <a:ext cx="6636533" cy="3174126"/>
          </a:xfrm>
          <a:prstGeom prst="rect">
            <a:avLst/>
          </a:prstGeom>
        </p:spPr>
        <p:txBody>
          <a:bodyPr/>
          <a:lstStyle>
            <a:lvl1pPr marL="114306" indent="-114306" algn="l" defTabSz="457223"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17" indent="-114306" algn="l" defTabSz="457223"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29" indent="-114306" algn="l" defTabSz="457223"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40" indent="-114306" algn="l" defTabSz="45722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52" indent="-114306" algn="l" defTabSz="45722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63" indent="-114306" algn="l" defTabSz="45722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74" indent="-114306" algn="l" defTabSz="45722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86" indent="-114306" algn="l" defTabSz="45722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98" indent="-114306" algn="l" defTabSz="45722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a:lstStyle>
          <a:p>
            <a:pPr>
              <a:defRPr/>
            </a:pPr>
            <a:r>
              <a:rPr lang="en-US">
                <a:solidFill>
                  <a:srgbClr val="242861"/>
                </a:solidFill>
                <a:latin typeface="Arial" panose="020B0604020202020204"/>
              </a:rPr>
              <a:t>Amy Elizondo</a:t>
            </a:r>
          </a:p>
          <a:p>
            <a:pPr lvl="1">
              <a:defRPr/>
            </a:pPr>
            <a:r>
              <a:rPr lang="en-US">
                <a:solidFill>
                  <a:srgbClr val="242861"/>
                </a:solidFill>
                <a:latin typeface="Arial" panose="020B0604020202020204"/>
              </a:rPr>
              <a:t>Chief Strategy Officer, National Rural Health Association</a:t>
            </a:r>
          </a:p>
          <a:p>
            <a:pPr marL="457200" lvl="1" indent="0">
              <a:buNone/>
              <a:defRPr/>
            </a:pPr>
            <a:endParaRPr lang="en-US">
              <a:solidFill>
                <a:srgbClr val="242861"/>
              </a:solidFill>
              <a:latin typeface="Arial" panose="020B0604020202020204"/>
            </a:endParaRPr>
          </a:p>
          <a:p>
            <a:pPr>
              <a:defRPr/>
            </a:pPr>
            <a:r>
              <a:rPr lang="en-US">
                <a:solidFill>
                  <a:srgbClr val="242861"/>
                </a:solidFill>
                <a:latin typeface="Arial" panose="020B0604020202020204"/>
              </a:rPr>
              <a:t>Cara V. James</a:t>
            </a:r>
          </a:p>
          <a:p>
            <a:pPr lvl="1">
              <a:defRPr/>
            </a:pPr>
            <a:r>
              <a:rPr lang="en-US">
                <a:solidFill>
                  <a:srgbClr val="242861"/>
                </a:solidFill>
                <a:latin typeface="Arial" panose="020B0604020202020204"/>
              </a:rPr>
              <a:t>President &amp; CEO, Grantmakers In Health</a:t>
            </a:r>
          </a:p>
          <a:p>
            <a:pPr marL="457200" lvl="1" indent="0">
              <a:buNone/>
              <a:defRPr/>
            </a:pPr>
            <a:endParaRPr lang="en-US">
              <a:solidFill>
                <a:srgbClr val="242861"/>
              </a:solidFill>
              <a:latin typeface="Arial" panose="020B0604020202020204"/>
            </a:endParaRPr>
          </a:p>
          <a:p>
            <a:pPr>
              <a:defRPr/>
            </a:pPr>
            <a:r>
              <a:rPr lang="en-US">
                <a:solidFill>
                  <a:srgbClr val="242861"/>
                </a:solidFill>
                <a:latin typeface="Arial" panose="020B0604020202020204"/>
              </a:rPr>
              <a:t>Ana LaBoy</a:t>
            </a:r>
          </a:p>
          <a:p>
            <a:pPr lvl="1">
              <a:defRPr/>
            </a:pPr>
            <a:r>
              <a:rPr lang="en-US">
                <a:solidFill>
                  <a:srgbClr val="242861"/>
                </a:solidFill>
                <a:latin typeface="Arial" panose="020B0604020202020204"/>
              </a:rPr>
              <a:t>Senior Research Associate, Georgia Health Policy Center</a:t>
            </a:r>
          </a:p>
          <a:p>
            <a:pPr marL="457200" lvl="1" indent="0">
              <a:buNone/>
              <a:defRPr/>
            </a:pPr>
            <a:endParaRPr lang="en-US">
              <a:solidFill>
                <a:srgbClr val="242861"/>
              </a:solidFill>
              <a:latin typeface="Arial" panose="020B0604020202020204"/>
            </a:endParaRPr>
          </a:p>
          <a:p>
            <a:pPr>
              <a:defRPr/>
            </a:pPr>
            <a:r>
              <a:rPr lang="en-US">
                <a:solidFill>
                  <a:srgbClr val="242861"/>
                </a:solidFill>
                <a:latin typeface="Arial" panose="020B0604020202020204"/>
              </a:rPr>
              <a:t>Amanda Phillips Martinez</a:t>
            </a:r>
          </a:p>
          <a:p>
            <a:pPr lvl="1">
              <a:defRPr/>
            </a:pPr>
            <a:r>
              <a:rPr lang="en-US">
                <a:solidFill>
                  <a:srgbClr val="242861"/>
                </a:solidFill>
                <a:latin typeface="Arial" panose="020B0604020202020204"/>
              </a:rPr>
              <a:t>Associate Project Director, Georgia Health Policy Center</a:t>
            </a:r>
          </a:p>
          <a:p>
            <a:pPr marL="457200" lvl="1" indent="0">
              <a:buNone/>
              <a:defRPr/>
            </a:pPr>
            <a:endParaRPr lang="en-US">
              <a:solidFill>
                <a:srgbClr val="242861"/>
              </a:solidFill>
              <a:latin typeface="Arial" panose="020B0604020202020204"/>
            </a:endParaRPr>
          </a:p>
          <a:p>
            <a:pPr>
              <a:defRPr/>
            </a:pPr>
            <a:r>
              <a:rPr lang="en-US">
                <a:solidFill>
                  <a:srgbClr val="242861"/>
                </a:solidFill>
                <a:latin typeface="Arial" panose="020B0604020202020204"/>
              </a:rPr>
              <a:t>Colin Pekruhn</a:t>
            </a:r>
          </a:p>
          <a:p>
            <a:pPr lvl="1">
              <a:defRPr/>
            </a:pPr>
            <a:r>
              <a:rPr lang="en-US">
                <a:solidFill>
                  <a:srgbClr val="242861"/>
                </a:solidFill>
                <a:latin typeface="Arial" panose="020B0604020202020204"/>
              </a:rPr>
              <a:t>Program Director, Grantmakers In Health</a:t>
            </a:r>
          </a:p>
          <a:p>
            <a:pPr lvl="1">
              <a:defRPr/>
            </a:pPr>
            <a:endParaRPr lang="en-US">
              <a:solidFill>
                <a:srgbClr val="242861"/>
              </a:solidFill>
              <a:latin typeface="Arial" panose="020B0604020202020204"/>
            </a:endParaRPr>
          </a:p>
        </p:txBody>
      </p:sp>
      <p:sp>
        <p:nvSpPr>
          <p:cNvPr id="7" name="Subtitle 3">
            <a:extLst>
              <a:ext uri="{FF2B5EF4-FFF2-40B4-BE49-F238E27FC236}">
                <a16:creationId xmlns:a16="http://schemas.microsoft.com/office/drawing/2014/main" id="{D819A5E8-186E-FCC2-055C-D385F118B55E}"/>
              </a:ext>
            </a:extLst>
          </p:cNvPr>
          <p:cNvSpPr txBox="1">
            <a:spLocks/>
          </p:cNvSpPr>
          <p:nvPr/>
        </p:nvSpPr>
        <p:spPr>
          <a:xfrm>
            <a:off x="2278868" y="1830123"/>
            <a:ext cx="6289891" cy="354561"/>
          </a:xfrm>
          <a:prstGeom prst="rect">
            <a:avLst/>
          </a:prstGeom>
        </p:spPr>
        <p:txBody>
          <a:bodyPr/>
          <a:lstStyle>
            <a:lvl1pPr marL="114306" indent="-114306" algn="l" defTabSz="457223"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17" indent="-114306" algn="l" defTabSz="457223"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29" indent="-114306" algn="l" defTabSz="457223"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40" indent="-114306" algn="l" defTabSz="45722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52" indent="-114306" algn="l" defTabSz="45722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63" indent="-114306" algn="l" defTabSz="45722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74" indent="-114306" algn="l" defTabSz="45722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86" indent="-114306" algn="l" defTabSz="45722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98" indent="-114306" algn="l" defTabSz="45722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a:lstStyle>
          <a:p>
            <a:pPr marL="0" indent="0">
              <a:buNone/>
              <a:defRPr/>
            </a:pPr>
            <a:r>
              <a:rPr lang="en-US" b="1">
                <a:solidFill>
                  <a:srgbClr val="242861"/>
                </a:solidFill>
                <a:latin typeface="Arial" panose="020B0604020202020204"/>
              </a:rPr>
              <a:t>October 15, 2025, at 2:00 p.m. EDT</a:t>
            </a:r>
          </a:p>
        </p:txBody>
      </p:sp>
    </p:spTree>
    <p:extLst>
      <p:ext uri="{BB962C8B-B14F-4D97-AF65-F5344CB8AC3E}">
        <p14:creationId xmlns:p14="http://schemas.microsoft.com/office/powerpoint/2010/main" val="2340167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08731-408F-401D-BA9C-77C9D9A83F29}"/>
              </a:ext>
            </a:extLst>
          </p:cNvPr>
          <p:cNvSpPr>
            <a:spLocks noGrp="1"/>
          </p:cNvSpPr>
          <p:nvPr>
            <p:ph type="title"/>
          </p:nvPr>
        </p:nvSpPr>
        <p:spPr/>
        <p:txBody>
          <a:bodyPr/>
          <a:lstStyle/>
          <a:p>
            <a:pPr algn="l"/>
            <a:r>
              <a:rPr lang="en-US" sz="6000" b="1">
                <a:latin typeface="Open Sans" panose="020B0606030504020204" pitchFamily="34" charset="0"/>
                <a:ea typeface="Open Sans" panose="020B0606030504020204" pitchFamily="34" charset="0"/>
                <a:cs typeface="Open Sans" panose="020B0606030504020204" pitchFamily="34" charset="0"/>
              </a:rPr>
              <a:t>FY26 Appropriations </a:t>
            </a:r>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64929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84C9-1144-D122-66A4-01F5C20D3114}"/>
              </a:ext>
            </a:extLst>
          </p:cNvPr>
          <p:cNvSpPr>
            <a:spLocks noGrp="1"/>
          </p:cNvSpPr>
          <p:nvPr>
            <p:ph type="title"/>
          </p:nvPr>
        </p:nvSpPr>
        <p:spPr/>
        <p:txBody>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FY 2026 Appropriations</a:t>
            </a:r>
          </a:p>
        </p:txBody>
      </p:sp>
      <p:sp>
        <p:nvSpPr>
          <p:cNvPr id="4" name="Content Placeholder 2">
            <a:extLst>
              <a:ext uri="{FF2B5EF4-FFF2-40B4-BE49-F238E27FC236}">
                <a16:creationId xmlns:a16="http://schemas.microsoft.com/office/drawing/2014/main" id="{660F7EC3-52B1-6E3A-E116-A5046101BD0F}"/>
              </a:ext>
            </a:extLst>
          </p:cNvPr>
          <p:cNvSpPr>
            <a:spLocks noGrp="1"/>
          </p:cNvSpPr>
          <p:nvPr>
            <p:ph idx="1"/>
          </p:nvPr>
        </p:nvSpPr>
        <p:spPr>
          <a:xfrm>
            <a:off x="838200" y="1690688"/>
            <a:ext cx="10515600" cy="4486275"/>
          </a:xfrm>
        </p:spPr>
        <p:txBody>
          <a:bodyPr/>
          <a:lstStyle/>
          <a:p>
            <a:pPr marL="0" indent="0">
              <a:buNone/>
            </a:pPr>
            <a:r>
              <a:rPr lang="en-US"/>
              <a:t>A </a:t>
            </a:r>
            <a:r>
              <a:rPr lang="en-US">
                <a:hlinkClick r:id="rId3"/>
              </a:rPr>
              <a:t>leaked draft</a:t>
            </a:r>
            <a:r>
              <a:rPr lang="en-US"/>
              <a:t> of the President’s Budget circulated, which included proposed FY 2026 funding levels and information on the HHS reorganization</a:t>
            </a:r>
          </a:p>
          <a:p>
            <a:pPr lvl="1"/>
            <a:r>
              <a:rPr lang="en-US"/>
              <a:t>Document is a “pass back” from OMB meaning that it is NOT final</a:t>
            </a:r>
          </a:p>
          <a:p>
            <a:pPr lvl="1"/>
            <a:r>
              <a:rPr lang="en-US"/>
              <a:t>President’s Budget is </a:t>
            </a:r>
            <a:r>
              <a:rPr lang="en-US" b="1" i="1"/>
              <a:t>request</a:t>
            </a:r>
            <a:r>
              <a:rPr lang="en-US"/>
              <a:t> to Congress; </a:t>
            </a:r>
            <a:r>
              <a:rPr lang="en-US">
                <a:solidFill>
                  <a:srgbClr val="3A4972"/>
                </a:solidFill>
                <a:cs typeface="Arial"/>
              </a:rPr>
              <a:t>Viewed as starting point for heading into appropriations negotiations on the Hill.</a:t>
            </a:r>
          </a:p>
          <a:p>
            <a:pPr lvl="1"/>
            <a:endParaRPr lang="en-US"/>
          </a:p>
        </p:txBody>
      </p:sp>
      <p:pic>
        <p:nvPicPr>
          <p:cNvPr id="5" name="Picture 4">
            <a:extLst>
              <a:ext uri="{FF2B5EF4-FFF2-40B4-BE49-F238E27FC236}">
                <a16:creationId xmlns:a16="http://schemas.microsoft.com/office/drawing/2014/main" id="{B9DAC565-44AC-5C45-4E13-E408936BCA10}"/>
              </a:ext>
            </a:extLst>
          </p:cNvPr>
          <p:cNvPicPr>
            <a:picLocks noChangeAspect="1"/>
          </p:cNvPicPr>
          <p:nvPr/>
        </p:nvPicPr>
        <p:blipFill>
          <a:blip r:embed="rId4"/>
          <a:stretch>
            <a:fillRect/>
          </a:stretch>
        </p:blipFill>
        <p:spPr>
          <a:xfrm>
            <a:off x="2042282" y="4340225"/>
            <a:ext cx="7543800" cy="2152650"/>
          </a:xfrm>
          <a:prstGeom prst="rect">
            <a:avLst/>
          </a:prstGeom>
        </p:spPr>
      </p:pic>
    </p:spTree>
    <p:extLst>
      <p:ext uri="{BB962C8B-B14F-4D97-AF65-F5344CB8AC3E}">
        <p14:creationId xmlns:p14="http://schemas.microsoft.com/office/powerpoint/2010/main" val="1229704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1B585-78D7-F668-9CDE-1EFF48BC50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88FFFA-EDC5-1EB8-1D47-46AEA502F4CC}"/>
              </a:ext>
            </a:extLst>
          </p:cNvPr>
          <p:cNvSpPr>
            <a:spLocks noGrp="1"/>
          </p:cNvSpPr>
          <p:nvPr>
            <p:ph type="title"/>
          </p:nvPr>
        </p:nvSpPr>
        <p:spPr/>
        <p:txBody>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FY 2026 President’s Budget Request</a:t>
            </a:r>
          </a:p>
        </p:txBody>
      </p:sp>
      <p:sp>
        <p:nvSpPr>
          <p:cNvPr id="3" name="Content Placeholder 2">
            <a:extLst>
              <a:ext uri="{FF2B5EF4-FFF2-40B4-BE49-F238E27FC236}">
                <a16:creationId xmlns:a16="http://schemas.microsoft.com/office/drawing/2014/main" id="{64FEC7B5-8318-2012-EB7C-64312C4135FB}"/>
              </a:ext>
            </a:extLst>
          </p:cNvPr>
          <p:cNvSpPr>
            <a:spLocks noGrp="1"/>
          </p:cNvSpPr>
          <p:nvPr>
            <p:ph idx="1"/>
          </p:nvPr>
        </p:nvSpPr>
        <p:spPr/>
        <p:txBody>
          <a:bodyPr>
            <a:normAutofit/>
          </a:bodyPr>
          <a:lstStyle/>
          <a:p>
            <a:pPr marL="0" indent="0">
              <a:buNone/>
            </a:pPr>
            <a:r>
              <a:rPr lang="en-US"/>
              <a:t>On May 2</a:t>
            </a:r>
            <a:r>
              <a:rPr lang="en-US" baseline="30000"/>
              <a:t>nd</a:t>
            </a:r>
            <a:r>
              <a:rPr lang="en-US"/>
              <a:t>, President’s “</a:t>
            </a:r>
            <a:r>
              <a:rPr lang="en-US">
                <a:hlinkClick r:id="rId2"/>
              </a:rPr>
              <a:t>skinny budget</a:t>
            </a:r>
            <a:r>
              <a:rPr lang="en-US"/>
              <a:t>” released</a:t>
            </a:r>
          </a:p>
          <a:p>
            <a:r>
              <a:rPr lang="en-US" b="1"/>
              <a:t>No specific program funding levels yet, </a:t>
            </a:r>
            <a:r>
              <a:rPr lang="en-US"/>
              <a:t>expected in June</a:t>
            </a:r>
            <a:endParaRPr lang="en-US" b="1"/>
          </a:p>
          <a:p>
            <a:r>
              <a:rPr lang="en-US"/>
              <a:t>HHS would see 26.2% cut from FY 2025 enacted level</a:t>
            </a:r>
          </a:p>
          <a:p>
            <a:pPr lvl="1"/>
            <a:r>
              <a:rPr lang="en-US"/>
              <a:t>$7.2 billion for HRSA, a 19.4% decrease</a:t>
            </a:r>
          </a:p>
          <a:p>
            <a:pPr lvl="1"/>
            <a:r>
              <a:rPr lang="en-US"/>
              <a:t>$3.0 billion in discretionary funding for CMS, an 18.3% decrease</a:t>
            </a:r>
          </a:p>
          <a:p>
            <a:pPr lvl="1"/>
            <a:r>
              <a:rPr lang="en-US"/>
              <a:t>$5.6 billion in discretionary funding for CDC, a 38.9% decrease </a:t>
            </a:r>
          </a:p>
          <a:p>
            <a:pPr lvl="1"/>
            <a:r>
              <a:rPr lang="en-US"/>
              <a:t>$240 million in discretionary funding for AHRQ, a 35% decrease </a:t>
            </a:r>
          </a:p>
          <a:p>
            <a:pPr lvl="1"/>
            <a:r>
              <a:rPr lang="en-US"/>
              <a:t>$29.3 billion for NIH, a 38% decrease </a:t>
            </a:r>
          </a:p>
          <a:p>
            <a:pPr lvl="1"/>
            <a:r>
              <a:rPr lang="en-US"/>
              <a:t>$6.2 billion for SAMHSA, a 14.3% decrease</a:t>
            </a:r>
          </a:p>
        </p:txBody>
      </p:sp>
    </p:spTree>
    <p:extLst>
      <p:ext uri="{BB962C8B-B14F-4D97-AF65-F5344CB8AC3E}">
        <p14:creationId xmlns:p14="http://schemas.microsoft.com/office/powerpoint/2010/main" val="2290895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5BF9D-8864-33F1-2755-415ACE12BD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95295-3F32-3A8C-8514-8A6B5FD394E8}"/>
              </a:ext>
            </a:extLst>
          </p:cNvPr>
          <p:cNvSpPr>
            <a:spLocks noGrp="1"/>
          </p:cNvSpPr>
          <p:nvPr>
            <p:ph type="title"/>
          </p:nvPr>
        </p:nvSpPr>
        <p:spPr/>
        <p:txBody>
          <a:bodyPr>
            <a:normAutofit/>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Leaked FY26 Presidents Budget</a:t>
            </a:r>
          </a:p>
        </p:txBody>
      </p:sp>
      <p:sp>
        <p:nvSpPr>
          <p:cNvPr id="3" name="Content Placeholder 2">
            <a:extLst>
              <a:ext uri="{FF2B5EF4-FFF2-40B4-BE49-F238E27FC236}">
                <a16:creationId xmlns:a16="http://schemas.microsoft.com/office/drawing/2014/main" id="{1F350871-A322-E0BE-990B-7BA448590542}"/>
              </a:ext>
            </a:extLst>
          </p:cNvPr>
          <p:cNvSpPr>
            <a:spLocks noGrp="1"/>
          </p:cNvSpPr>
          <p:nvPr>
            <p:ph idx="1"/>
          </p:nvPr>
        </p:nvSpPr>
        <p:spPr>
          <a:xfrm>
            <a:off x="508001" y="1690687"/>
            <a:ext cx="11205028" cy="4942341"/>
          </a:xfrm>
        </p:spPr>
        <p:txBody>
          <a:bodyPr>
            <a:normAutofit/>
          </a:bodyPr>
          <a:lstStyle/>
          <a:p>
            <a:r>
              <a:rPr lang="en-US"/>
              <a:t>Significant cuts of 30% or $40b across HHS alone </a:t>
            </a:r>
          </a:p>
          <a:p>
            <a:r>
              <a:rPr lang="en-US"/>
              <a:t>AHA’s Primary Care Office would be funded at $6.9b </a:t>
            </a:r>
          </a:p>
          <a:p>
            <a:r>
              <a:rPr lang="en-US"/>
              <a:t>Eliminates core rural health programs: </a:t>
            </a:r>
          </a:p>
          <a:p>
            <a:pPr lvl="1"/>
            <a:r>
              <a:rPr lang="en-US"/>
              <a:t>Medicare Rural Hospital Flexiblity Grants</a:t>
            </a:r>
          </a:p>
          <a:p>
            <a:pPr lvl="1"/>
            <a:r>
              <a:rPr lang="en-US"/>
              <a:t>State Office of Rural Health Grants </a:t>
            </a:r>
          </a:p>
          <a:p>
            <a:pPr lvl="1"/>
            <a:r>
              <a:rPr lang="en-US"/>
              <a:t>Rural Residency Development Program Grants</a:t>
            </a:r>
          </a:p>
          <a:p>
            <a:pPr lvl="1"/>
            <a:r>
              <a:rPr lang="en-US"/>
              <a:t>At-Risk Rural Hospital Program Grants </a:t>
            </a:r>
          </a:p>
          <a:p>
            <a:pPr lvl="1"/>
            <a:r>
              <a:rPr lang="en-US"/>
              <a:t>Certified Community Behavioral Health Clinics </a:t>
            </a:r>
          </a:p>
          <a:p>
            <a:pPr lvl="1"/>
            <a:r>
              <a:rPr lang="en-US"/>
              <a:t>Significant cuts across workforce programs including Area Health Education Centers, nursing programs, oral health, behavioral health</a:t>
            </a:r>
          </a:p>
          <a:p>
            <a:r>
              <a:rPr lang="en-US"/>
              <a:t>Other programs level funded at FY24 levels   </a:t>
            </a:r>
          </a:p>
        </p:txBody>
      </p:sp>
    </p:spTree>
    <p:extLst>
      <p:ext uri="{BB962C8B-B14F-4D97-AF65-F5344CB8AC3E}">
        <p14:creationId xmlns:p14="http://schemas.microsoft.com/office/powerpoint/2010/main" val="3223325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B3049-7808-6D48-0611-6681BA3E63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B442D-7200-7304-A271-A8D0FA7E9DAE}"/>
              </a:ext>
            </a:extLst>
          </p:cNvPr>
          <p:cNvSpPr>
            <a:spLocks noGrp="1"/>
          </p:cNvSpPr>
          <p:nvPr>
            <p:ph type="title"/>
          </p:nvPr>
        </p:nvSpPr>
        <p:spPr/>
        <p:txBody>
          <a:bodyPr/>
          <a:lstStyle/>
          <a:p>
            <a:pPr algn="l"/>
            <a:r>
              <a:rPr lang="en-US" sz="6000" b="1">
                <a:latin typeface="Open Sans" panose="020B0606030504020204" pitchFamily="34" charset="0"/>
                <a:ea typeface="Open Sans" panose="020B0606030504020204" pitchFamily="34" charset="0"/>
                <a:cs typeface="Open Sans" panose="020B0606030504020204" pitchFamily="34" charset="0"/>
              </a:rPr>
              <a:t>Key Health Legislation </a:t>
            </a:r>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94049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3F44-EF30-ECDF-3F4B-7FE639A22883}"/>
              </a:ext>
            </a:extLst>
          </p:cNvPr>
          <p:cNvSpPr>
            <a:spLocks noGrp="1"/>
          </p:cNvSpPr>
          <p:nvPr>
            <p:ph type="title"/>
          </p:nvPr>
        </p:nvSpPr>
        <p:spPr>
          <a:xfrm>
            <a:off x="838200" y="64272"/>
            <a:ext cx="10515600" cy="1325563"/>
          </a:xfrm>
        </p:spPr>
        <p:txBody>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119</a:t>
            </a:r>
            <a:r>
              <a:rPr lang="en-US" b="1" baseline="30000">
                <a:latin typeface="Open Sans" panose="020B0606030504020204" pitchFamily="34" charset="0"/>
                <a:ea typeface="Open Sans" panose="020B0606030504020204" pitchFamily="34" charset="0"/>
                <a:cs typeface="Open Sans" panose="020B0606030504020204" pitchFamily="34" charset="0"/>
              </a:rPr>
              <a:t>th</a:t>
            </a:r>
            <a:r>
              <a:rPr lang="en-US" b="1">
                <a:latin typeface="Open Sans" panose="020B0606030504020204" pitchFamily="34" charset="0"/>
                <a:ea typeface="Open Sans" panose="020B0606030504020204" pitchFamily="34" charset="0"/>
                <a:cs typeface="Open Sans" panose="020B0606030504020204" pitchFamily="34" charset="0"/>
              </a:rPr>
              <a:t> Congress</a:t>
            </a:r>
            <a:br>
              <a:rPr lang="en-US" b="1">
                <a:latin typeface="Open Sans" panose="020B0606030504020204" pitchFamily="34" charset="0"/>
                <a:ea typeface="Open Sans" panose="020B0606030504020204" pitchFamily="34" charset="0"/>
                <a:cs typeface="Open Sans" panose="020B0606030504020204" pitchFamily="34" charset="0"/>
              </a:rPr>
            </a:br>
            <a:r>
              <a:rPr lang="en-US" b="1">
                <a:latin typeface="Open Sans" panose="020B0606030504020204" pitchFamily="34" charset="0"/>
                <a:ea typeface="Open Sans" panose="020B0606030504020204" pitchFamily="34" charset="0"/>
                <a:cs typeface="Open Sans" panose="020B0606030504020204" pitchFamily="34" charset="0"/>
              </a:rPr>
              <a:t> Initial NRHA Legislative Priorities</a:t>
            </a:r>
          </a:p>
        </p:txBody>
      </p:sp>
      <p:graphicFrame>
        <p:nvGraphicFramePr>
          <p:cNvPr id="4" name="Content Placeholder 3">
            <a:extLst>
              <a:ext uri="{FF2B5EF4-FFF2-40B4-BE49-F238E27FC236}">
                <a16:creationId xmlns:a16="http://schemas.microsoft.com/office/drawing/2014/main" id="{627F79F5-2760-29B8-662B-8F3EF028CDFF}"/>
              </a:ext>
            </a:extLst>
          </p:cNvPr>
          <p:cNvGraphicFramePr>
            <a:graphicFrameLocks noGrp="1"/>
          </p:cNvGraphicFramePr>
          <p:nvPr>
            <p:ph idx="1"/>
          </p:nvPr>
        </p:nvGraphicFramePr>
        <p:xfrm>
          <a:off x="261257" y="1462406"/>
          <a:ext cx="11752943" cy="5127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4941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4FD66-6390-4A69-03B6-5FDD039A07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BA7B20-697A-970D-1318-6D07E5A4ED05}"/>
              </a:ext>
            </a:extLst>
          </p:cNvPr>
          <p:cNvSpPr>
            <a:spLocks noGrp="1"/>
          </p:cNvSpPr>
          <p:nvPr>
            <p:ph type="title"/>
          </p:nvPr>
        </p:nvSpPr>
        <p:spPr/>
        <p:txBody>
          <a:bodyPr/>
          <a:lstStyle/>
          <a:p>
            <a:pPr algn="l"/>
            <a:r>
              <a:rPr lang="en-US" sz="6000" b="1">
                <a:latin typeface="Open Sans" panose="020B0606030504020204" pitchFamily="34" charset="0"/>
                <a:ea typeface="Open Sans" panose="020B0606030504020204" pitchFamily="34" charset="0"/>
                <a:cs typeface="Open Sans" panose="020B0606030504020204" pitchFamily="34" charset="0"/>
              </a:rPr>
              <a:t>HHS Reorganization</a:t>
            </a:r>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61469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1FEFF-5A32-1786-B10F-CE9191DD34C5}"/>
              </a:ext>
            </a:extLst>
          </p:cNvPr>
          <p:cNvSpPr>
            <a:spLocks noGrp="1"/>
          </p:cNvSpPr>
          <p:nvPr>
            <p:ph type="title"/>
          </p:nvPr>
        </p:nvSpPr>
        <p:spPr>
          <a:xfrm>
            <a:off x="838200" y="91827"/>
            <a:ext cx="10515600" cy="1325563"/>
          </a:xfrm>
        </p:spPr>
        <p:txBody>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Cabinet Nominees</a:t>
            </a:r>
          </a:p>
        </p:txBody>
      </p:sp>
      <p:graphicFrame>
        <p:nvGraphicFramePr>
          <p:cNvPr id="4" name="Content Placeholder 3">
            <a:extLst>
              <a:ext uri="{FF2B5EF4-FFF2-40B4-BE49-F238E27FC236}">
                <a16:creationId xmlns:a16="http://schemas.microsoft.com/office/drawing/2014/main" id="{08048555-DC0A-20B1-4319-3C2720CB239D}"/>
              </a:ext>
            </a:extLst>
          </p:cNvPr>
          <p:cNvGraphicFramePr>
            <a:graphicFrameLocks noGrp="1"/>
          </p:cNvGraphicFramePr>
          <p:nvPr>
            <p:ph idx="1"/>
          </p:nvPr>
        </p:nvGraphicFramePr>
        <p:xfrm>
          <a:off x="838200" y="1162211"/>
          <a:ext cx="10672175" cy="4626864"/>
        </p:xfrm>
        <a:graphic>
          <a:graphicData uri="http://schemas.openxmlformats.org/drawingml/2006/table">
            <a:tbl>
              <a:tblPr firstCol="1" bandRow="1">
                <a:tableStyleId>{3B4B98B0-60AC-42C2-AFA5-B58CD77FA1E5}</a:tableStyleId>
              </a:tblPr>
              <a:tblGrid>
                <a:gridCol w="4378377">
                  <a:extLst>
                    <a:ext uri="{9D8B030D-6E8A-4147-A177-3AD203B41FA5}">
                      <a16:colId xmlns:a16="http://schemas.microsoft.com/office/drawing/2014/main" val="1836582588"/>
                    </a:ext>
                  </a:extLst>
                </a:gridCol>
                <a:gridCol w="3327816">
                  <a:extLst>
                    <a:ext uri="{9D8B030D-6E8A-4147-A177-3AD203B41FA5}">
                      <a16:colId xmlns:a16="http://schemas.microsoft.com/office/drawing/2014/main" val="2177028179"/>
                    </a:ext>
                  </a:extLst>
                </a:gridCol>
                <a:gridCol w="2965982">
                  <a:extLst>
                    <a:ext uri="{9D8B030D-6E8A-4147-A177-3AD203B41FA5}">
                      <a16:colId xmlns:a16="http://schemas.microsoft.com/office/drawing/2014/main" val="919961735"/>
                    </a:ext>
                  </a:extLst>
                </a:gridCol>
              </a:tblGrid>
              <a:tr h="420624">
                <a:tc>
                  <a:txBody>
                    <a:bodyPr/>
                    <a:lstStyle/>
                    <a:p>
                      <a:pPr marL="0" marR="0">
                        <a:lnSpc>
                          <a:spcPct val="107000"/>
                        </a:lnSpc>
                        <a:spcAft>
                          <a:spcPts val="800"/>
                        </a:spcAft>
                      </a:pPr>
                      <a:r>
                        <a:rPr lang="en-US" sz="1600" kern="100">
                          <a:solidFill>
                            <a:srgbClr val="3A4972"/>
                          </a:solidFill>
                          <a:effectLst/>
                          <a:latin typeface="+mj-lt"/>
                        </a:rPr>
                        <a:t>Robert F. Kennedy Jr. </a:t>
                      </a:r>
                    </a:p>
                  </a:txBody>
                  <a:tcPr marL="68580" marR="68580" marT="0" marB="0"/>
                </a:tc>
                <a:tc>
                  <a:txBody>
                    <a:bodyPr/>
                    <a:lstStyle/>
                    <a:p>
                      <a:pPr marL="0" marR="0">
                        <a:lnSpc>
                          <a:spcPct val="107000"/>
                        </a:lnSpc>
                        <a:spcAft>
                          <a:spcPts val="800"/>
                        </a:spcAft>
                      </a:pPr>
                      <a:r>
                        <a:rPr lang="en-US" sz="1600" kern="100">
                          <a:solidFill>
                            <a:srgbClr val="3A4972"/>
                          </a:solidFill>
                          <a:effectLst/>
                          <a:latin typeface="+mj-lt"/>
                          <a:ea typeface="Aptos" panose="020B0004020202020204" pitchFamily="34" charset="0"/>
                          <a:cs typeface="Arial"/>
                        </a:rPr>
                        <a:t>HHS Secretary</a:t>
                      </a:r>
                    </a:p>
                  </a:txBody>
                  <a:tcPr marL="68580" marR="68580" marT="0" marB="0"/>
                </a:tc>
                <a:tc>
                  <a:txBody>
                    <a:bodyPr/>
                    <a:lstStyle/>
                    <a:p>
                      <a:pPr marL="0" marR="0">
                        <a:lnSpc>
                          <a:spcPct val="107000"/>
                        </a:lnSpc>
                        <a:spcAft>
                          <a:spcPts val="800"/>
                        </a:spcAft>
                      </a:pPr>
                      <a:r>
                        <a:rPr lang="en-US" sz="1600" kern="100">
                          <a:solidFill>
                            <a:srgbClr val="3A4972"/>
                          </a:solidFill>
                          <a:effectLst/>
                          <a:latin typeface="+mj-lt"/>
                          <a:ea typeface="Aptos" panose="020B0004020202020204" pitchFamily="34" charset="0"/>
                          <a:cs typeface="Arial"/>
                        </a:rPr>
                        <a:t>Sworn in 2/13 </a:t>
                      </a:r>
                    </a:p>
                  </a:txBody>
                  <a:tcPr marL="68580" marR="68580" marT="0" marB="0"/>
                </a:tc>
                <a:extLst>
                  <a:ext uri="{0D108BD9-81ED-4DB2-BD59-A6C34878D82A}">
                    <a16:rowId xmlns:a16="http://schemas.microsoft.com/office/drawing/2014/main" val="3511712932"/>
                  </a:ext>
                </a:extLst>
              </a:tr>
              <a:tr h="420624">
                <a:tc>
                  <a:txBody>
                    <a:bodyPr/>
                    <a:lstStyle/>
                    <a:p>
                      <a:pPr marL="0" marR="0">
                        <a:lnSpc>
                          <a:spcPct val="107000"/>
                        </a:lnSpc>
                        <a:spcAft>
                          <a:spcPts val="800"/>
                        </a:spcAft>
                      </a:pPr>
                      <a:r>
                        <a:rPr lang="en-US" sz="1600" kern="100">
                          <a:solidFill>
                            <a:srgbClr val="3A4972"/>
                          </a:solidFill>
                          <a:effectLst/>
                          <a:latin typeface="+mj-lt"/>
                        </a:rPr>
                        <a:t>James O’Neill</a:t>
                      </a:r>
                    </a:p>
                  </a:txBody>
                  <a:tcPr marL="68580" marR="68580" marT="0" marB="0"/>
                </a:tc>
                <a:tc>
                  <a:txBody>
                    <a:bodyPr/>
                    <a:lstStyle/>
                    <a:p>
                      <a:pPr marL="0" marR="0">
                        <a:lnSpc>
                          <a:spcPct val="107000"/>
                        </a:lnSpc>
                        <a:spcAft>
                          <a:spcPts val="800"/>
                        </a:spcAft>
                      </a:pPr>
                      <a:r>
                        <a:rPr lang="en-US" sz="1600" kern="100">
                          <a:solidFill>
                            <a:srgbClr val="3A4972"/>
                          </a:solidFill>
                          <a:effectLst/>
                          <a:latin typeface="+mj-lt"/>
                          <a:ea typeface="Aptos" panose="020B0004020202020204" pitchFamily="34" charset="0"/>
                          <a:cs typeface="Arial" panose="020B0604020202020204" pitchFamily="34" charset="0"/>
                        </a:rPr>
                        <a:t>HHS Deputy Secretary</a:t>
                      </a:r>
                    </a:p>
                  </a:txBody>
                  <a:tcPr marL="68580" marR="68580" marT="0" marB="0"/>
                </a:tc>
                <a:tc>
                  <a:txBody>
                    <a:bodyPr/>
                    <a:lstStyle/>
                    <a:p>
                      <a:pPr marL="0" marR="0">
                        <a:lnSpc>
                          <a:spcPct val="107000"/>
                        </a:lnSpc>
                        <a:spcAft>
                          <a:spcPts val="800"/>
                        </a:spcAft>
                      </a:pPr>
                      <a:r>
                        <a:rPr lang="en-US" sz="1600" kern="100">
                          <a:solidFill>
                            <a:srgbClr val="3A4972"/>
                          </a:solidFill>
                          <a:effectLst/>
                          <a:latin typeface="+mj-lt"/>
                          <a:ea typeface="Aptos" panose="020B0004020202020204" pitchFamily="34" charset="0"/>
                          <a:cs typeface="Arial" panose="020B0604020202020204" pitchFamily="34" charset="0"/>
                        </a:rPr>
                        <a:t>Pending full Senate Vote </a:t>
                      </a:r>
                    </a:p>
                  </a:txBody>
                  <a:tcPr marL="68580" marR="68580" marT="0" marB="0"/>
                </a:tc>
                <a:extLst>
                  <a:ext uri="{0D108BD9-81ED-4DB2-BD59-A6C34878D82A}">
                    <a16:rowId xmlns:a16="http://schemas.microsoft.com/office/drawing/2014/main" val="956177419"/>
                  </a:ext>
                </a:extLst>
              </a:tr>
              <a:tr h="420624">
                <a:tc>
                  <a:txBody>
                    <a:bodyPr/>
                    <a:lstStyle/>
                    <a:p>
                      <a:pPr marL="0" marR="0">
                        <a:lnSpc>
                          <a:spcPct val="107000"/>
                        </a:lnSpc>
                        <a:spcAft>
                          <a:spcPts val="800"/>
                        </a:spcAft>
                      </a:pPr>
                      <a:r>
                        <a:rPr lang="en-US" sz="1600" kern="100">
                          <a:solidFill>
                            <a:srgbClr val="3A4972"/>
                          </a:solidFill>
                          <a:effectLst/>
                          <a:latin typeface="+mj-lt"/>
                        </a:rPr>
                        <a:t>Dr. Mehmet Oz</a:t>
                      </a:r>
                    </a:p>
                  </a:txBody>
                  <a:tcPr marL="68580" marR="68580" marT="0" marB="0"/>
                </a:tc>
                <a:tc>
                  <a:txBody>
                    <a:bodyPr/>
                    <a:lstStyle/>
                    <a:p>
                      <a:pPr marL="0" marR="0">
                        <a:lnSpc>
                          <a:spcPct val="107000"/>
                        </a:lnSpc>
                        <a:spcAft>
                          <a:spcPts val="800"/>
                        </a:spcAft>
                      </a:pPr>
                      <a:r>
                        <a:rPr lang="en-US" sz="1600" kern="100">
                          <a:solidFill>
                            <a:srgbClr val="3A4972"/>
                          </a:solidFill>
                          <a:effectLst/>
                          <a:latin typeface="+mj-lt"/>
                        </a:rPr>
                        <a:t>CMS Administrator </a:t>
                      </a:r>
                      <a:endParaRPr lang="en-US" sz="1600" kern="100">
                        <a:solidFill>
                          <a:srgbClr val="3A4972"/>
                        </a:solidFill>
                        <a:effectLst/>
                        <a:latin typeface="+mj-lt"/>
                        <a:ea typeface="Aptos" panose="020B0004020202020204" pitchFamily="34" charset="0"/>
                        <a:cs typeface="Arial" panose="020B0604020202020204" pitchFamily="34" charset="0"/>
                      </a:endParaRPr>
                    </a:p>
                  </a:txBody>
                  <a:tcPr marL="68580" marR="68580" marT="0" marB="0"/>
                </a:tc>
                <a:tc>
                  <a:txBody>
                    <a:bodyPr/>
                    <a:lstStyle/>
                    <a:p>
                      <a:pPr marL="0" marR="0">
                        <a:lnSpc>
                          <a:spcPct val="107000"/>
                        </a:lnSpc>
                        <a:spcAft>
                          <a:spcPts val="800"/>
                        </a:spcAft>
                      </a:pPr>
                      <a:r>
                        <a:rPr lang="en-US" sz="1600" kern="100">
                          <a:solidFill>
                            <a:srgbClr val="3A4972"/>
                          </a:solidFill>
                          <a:effectLst/>
                          <a:latin typeface="+mj-lt"/>
                          <a:ea typeface="Aptos" panose="020B0004020202020204" pitchFamily="34" charset="0"/>
                          <a:cs typeface="Arial" panose="020B0604020202020204" pitchFamily="34" charset="0"/>
                        </a:rPr>
                        <a:t>Sworn in 4/7</a:t>
                      </a:r>
                    </a:p>
                  </a:txBody>
                  <a:tcPr marL="68580" marR="68580" marT="0" marB="0"/>
                </a:tc>
                <a:extLst>
                  <a:ext uri="{0D108BD9-81ED-4DB2-BD59-A6C34878D82A}">
                    <a16:rowId xmlns:a16="http://schemas.microsoft.com/office/drawing/2014/main" val="553961627"/>
                  </a:ext>
                </a:extLst>
              </a:tr>
              <a:tr h="420624">
                <a:tc>
                  <a:txBody>
                    <a:bodyPr/>
                    <a:lstStyle/>
                    <a:p>
                      <a:pPr marL="0" marR="0">
                        <a:lnSpc>
                          <a:spcPct val="107000"/>
                        </a:lnSpc>
                        <a:spcAft>
                          <a:spcPts val="800"/>
                        </a:spcAft>
                      </a:pPr>
                      <a:r>
                        <a:rPr lang="en-US" sz="1600" b="1" kern="100">
                          <a:solidFill>
                            <a:srgbClr val="3A4972"/>
                          </a:solidFill>
                          <a:effectLst/>
                          <a:latin typeface="+mj-lt"/>
                          <a:ea typeface="Aptos" panose="020B0004020202020204" pitchFamily="34" charset="0"/>
                          <a:cs typeface="Arial" panose="020B0604020202020204" pitchFamily="34" charset="0"/>
                        </a:rPr>
                        <a:t>Tom Engels</a:t>
                      </a:r>
                    </a:p>
                  </a:txBody>
                  <a:tcPr marL="68580" marR="68580" marT="0" marB="0"/>
                </a:tc>
                <a:tc>
                  <a:txBody>
                    <a:bodyPr/>
                    <a:lstStyle/>
                    <a:p>
                      <a:pPr marL="0" marR="0">
                        <a:lnSpc>
                          <a:spcPct val="107000"/>
                        </a:lnSpc>
                        <a:spcAft>
                          <a:spcPts val="800"/>
                        </a:spcAft>
                      </a:pPr>
                      <a:r>
                        <a:rPr lang="en-US" sz="1600" kern="100">
                          <a:solidFill>
                            <a:srgbClr val="3A4972"/>
                          </a:solidFill>
                          <a:effectLst/>
                          <a:latin typeface="+mj-lt"/>
                          <a:ea typeface="Aptos" panose="020B0004020202020204" pitchFamily="34" charset="0"/>
                          <a:cs typeface="Arial" panose="020B0604020202020204" pitchFamily="34" charset="0"/>
                        </a:rPr>
                        <a:t>HRSA Administrator</a:t>
                      </a:r>
                    </a:p>
                  </a:txBody>
                  <a:tcPr marL="68580" marR="68580" marT="0" marB="0"/>
                </a:tc>
                <a:tc>
                  <a:txBody>
                    <a:bodyPr/>
                    <a:lstStyle/>
                    <a:p>
                      <a:pPr marL="0" marR="0">
                        <a:lnSpc>
                          <a:spcPct val="107000"/>
                        </a:lnSpc>
                        <a:spcAft>
                          <a:spcPts val="800"/>
                        </a:spcAft>
                      </a:pPr>
                      <a:r>
                        <a:rPr lang="en-US" sz="1600" kern="100">
                          <a:solidFill>
                            <a:srgbClr val="3A4972"/>
                          </a:solidFill>
                          <a:effectLst/>
                          <a:latin typeface="+mj-lt"/>
                          <a:ea typeface="Aptos" panose="020B0004020202020204" pitchFamily="34" charset="0"/>
                          <a:cs typeface="Arial" panose="020B0604020202020204" pitchFamily="34" charset="0"/>
                        </a:rPr>
                        <a:t>Sworn in 2/14 </a:t>
                      </a:r>
                    </a:p>
                  </a:txBody>
                  <a:tcPr marL="68580" marR="68580" marT="0" marB="0"/>
                </a:tc>
                <a:extLst>
                  <a:ext uri="{0D108BD9-81ED-4DB2-BD59-A6C34878D82A}">
                    <a16:rowId xmlns:a16="http://schemas.microsoft.com/office/drawing/2014/main" val="1035378603"/>
                  </a:ext>
                </a:extLst>
              </a:tr>
              <a:tr h="420624">
                <a:tc>
                  <a:txBody>
                    <a:bodyPr/>
                    <a:lstStyle/>
                    <a:p>
                      <a:pPr marL="0" marR="0">
                        <a:lnSpc>
                          <a:spcPct val="107000"/>
                        </a:lnSpc>
                        <a:spcAft>
                          <a:spcPts val="800"/>
                        </a:spcAft>
                      </a:pPr>
                      <a:r>
                        <a:rPr lang="en-US" sz="1600" kern="100">
                          <a:solidFill>
                            <a:srgbClr val="3A4972"/>
                          </a:solidFill>
                          <a:effectLst/>
                          <a:latin typeface="+mj-lt"/>
                        </a:rPr>
                        <a:t>Marty Makary</a:t>
                      </a:r>
                    </a:p>
                  </a:txBody>
                  <a:tcPr marL="68580" marR="68580" marT="0" marB="0"/>
                </a:tc>
                <a:tc>
                  <a:txBody>
                    <a:bodyPr/>
                    <a:lstStyle/>
                    <a:p>
                      <a:pPr marL="0" marR="0">
                        <a:lnSpc>
                          <a:spcPct val="107000"/>
                        </a:lnSpc>
                        <a:spcAft>
                          <a:spcPts val="800"/>
                        </a:spcAft>
                      </a:pPr>
                      <a:r>
                        <a:rPr lang="en-US" sz="1600" kern="100">
                          <a:solidFill>
                            <a:srgbClr val="3A4972"/>
                          </a:solidFill>
                          <a:effectLst/>
                          <a:latin typeface="+mj-lt"/>
                        </a:rPr>
                        <a:t>FDA Commissioner</a:t>
                      </a:r>
                      <a:endParaRPr lang="en-US" sz="1600" kern="100">
                        <a:solidFill>
                          <a:srgbClr val="3A4972"/>
                        </a:solidFill>
                        <a:effectLst/>
                        <a:latin typeface="+mj-lt"/>
                        <a:ea typeface="Aptos" panose="020B0004020202020204" pitchFamily="34" charset="0"/>
                        <a:cs typeface="Arial" panose="020B0604020202020204" pitchFamily="34" charset="0"/>
                      </a:endParaRPr>
                    </a:p>
                  </a:txBody>
                  <a:tcPr marL="68580" marR="68580" marT="0" marB="0"/>
                </a:tc>
                <a:tc>
                  <a:txBody>
                    <a:bodyPr/>
                    <a:lstStyle/>
                    <a:p>
                      <a:pPr marL="0" marR="0">
                        <a:lnSpc>
                          <a:spcPct val="107000"/>
                        </a:lnSpc>
                        <a:spcAft>
                          <a:spcPts val="800"/>
                        </a:spcAft>
                      </a:pPr>
                      <a:r>
                        <a:rPr lang="en-US" sz="1600" kern="100">
                          <a:solidFill>
                            <a:srgbClr val="3A4972"/>
                          </a:solidFill>
                          <a:effectLst/>
                          <a:latin typeface="+mn-lt"/>
                          <a:ea typeface="Aptos" panose="020B0004020202020204" pitchFamily="34" charset="0"/>
                          <a:cs typeface="Arial" panose="020B0604020202020204" pitchFamily="34" charset="0"/>
                        </a:rPr>
                        <a:t>Confirmed 3/25</a:t>
                      </a:r>
                      <a:endParaRPr lang="en-US" sz="1600" kern="100">
                        <a:solidFill>
                          <a:srgbClr val="3A4972"/>
                        </a:solidFill>
                        <a:effectLst/>
                        <a:latin typeface="+mj-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605976805"/>
                  </a:ext>
                </a:extLst>
              </a:tr>
              <a:tr h="420624">
                <a:tc>
                  <a:txBody>
                    <a:bodyPr/>
                    <a:lstStyle/>
                    <a:p>
                      <a:pPr marL="0" marR="0">
                        <a:lnSpc>
                          <a:spcPct val="107000"/>
                        </a:lnSpc>
                        <a:spcAft>
                          <a:spcPts val="800"/>
                        </a:spcAft>
                      </a:pPr>
                      <a:r>
                        <a:rPr lang="en-US" sz="1600" kern="100">
                          <a:solidFill>
                            <a:srgbClr val="3A4972"/>
                          </a:solidFill>
                          <a:effectLst/>
                          <a:latin typeface="+mj-lt"/>
                        </a:rPr>
                        <a:t>Susan Monarez </a:t>
                      </a:r>
                      <a:r>
                        <a:rPr lang="en-US" sz="1600" b="0" kern="100">
                          <a:solidFill>
                            <a:srgbClr val="3A4972"/>
                          </a:solidFill>
                          <a:effectLst/>
                          <a:latin typeface="+mj-lt"/>
                        </a:rPr>
                        <a:t>(Acting Director)</a:t>
                      </a:r>
                      <a:endParaRPr lang="en-US" sz="1600" b="0" kern="100">
                        <a:solidFill>
                          <a:srgbClr val="3A4972"/>
                        </a:solidFill>
                        <a:effectLst/>
                        <a:latin typeface="+mj-lt"/>
                        <a:ea typeface="Aptos" panose="020B0004020202020204" pitchFamily="34" charset="0"/>
                        <a:cs typeface="Arial" panose="020B0604020202020204" pitchFamily="34" charset="0"/>
                      </a:endParaRPr>
                    </a:p>
                  </a:txBody>
                  <a:tcPr marL="68580" marR="68580" marT="0" marB="0"/>
                </a:tc>
                <a:tc>
                  <a:txBody>
                    <a:bodyPr/>
                    <a:lstStyle/>
                    <a:p>
                      <a:pPr marL="0" marR="0">
                        <a:lnSpc>
                          <a:spcPct val="107000"/>
                        </a:lnSpc>
                        <a:spcAft>
                          <a:spcPts val="800"/>
                        </a:spcAft>
                      </a:pPr>
                      <a:r>
                        <a:rPr lang="en-US" sz="1600" kern="100">
                          <a:solidFill>
                            <a:srgbClr val="3A4972"/>
                          </a:solidFill>
                          <a:effectLst/>
                          <a:latin typeface="+mj-lt"/>
                        </a:rPr>
                        <a:t>CDC Director</a:t>
                      </a:r>
                      <a:endParaRPr lang="en-US" sz="1600" kern="100">
                        <a:solidFill>
                          <a:srgbClr val="3A4972"/>
                        </a:solidFill>
                        <a:effectLst/>
                        <a:latin typeface="+mj-lt"/>
                        <a:ea typeface="Aptos" panose="020B000402020202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kern="100">
                          <a:solidFill>
                            <a:srgbClr val="3A4972"/>
                          </a:solidFill>
                          <a:effectLst/>
                          <a:latin typeface="+mn-lt"/>
                          <a:ea typeface="Aptos" panose="020B0004020202020204" pitchFamily="34" charset="0"/>
                          <a:cs typeface="Arial" panose="020B0604020202020204" pitchFamily="34" charset="0"/>
                        </a:rPr>
                        <a:t>Pending Senate Confirmation</a:t>
                      </a:r>
                      <a:endParaRPr lang="en-US" sz="1600" kern="100">
                        <a:solidFill>
                          <a:srgbClr val="3A4972"/>
                        </a:solidFill>
                        <a:effectLst/>
                        <a:latin typeface="+mj-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948695398"/>
                  </a:ext>
                </a:extLst>
              </a:tr>
              <a:tr h="420624">
                <a:tc>
                  <a:txBody>
                    <a:bodyPr/>
                    <a:lstStyle/>
                    <a:p>
                      <a:pPr marL="0" marR="0">
                        <a:lnSpc>
                          <a:spcPct val="107000"/>
                        </a:lnSpc>
                        <a:spcAft>
                          <a:spcPts val="800"/>
                        </a:spcAft>
                      </a:pPr>
                      <a:r>
                        <a:rPr lang="en-US" sz="1600" kern="100">
                          <a:solidFill>
                            <a:srgbClr val="3A4972"/>
                          </a:solidFill>
                          <a:effectLst/>
                          <a:latin typeface="+mj-lt"/>
                        </a:rPr>
                        <a:t>Dr. Jay Bhattacharya </a:t>
                      </a:r>
                    </a:p>
                  </a:txBody>
                  <a:tcPr marL="68580" marR="68580" marT="0" marB="0"/>
                </a:tc>
                <a:tc>
                  <a:txBody>
                    <a:bodyPr/>
                    <a:lstStyle/>
                    <a:p>
                      <a:pPr marL="0" marR="0">
                        <a:lnSpc>
                          <a:spcPct val="107000"/>
                        </a:lnSpc>
                        <a:spcAft>
                          <a:spcPts val="800"/>
                        </a:spcAft>
                      </a:pPr>
                      <a:r>
                        <a:rPr lang="en-US" sz="1600" kern="100">
                          <a:solidFill>
                            <a:srgbClr val="3A4972"/>
                          </a:solidFill>
                          <a:effectLst/>
                          <a:latin typeface="+mj-lt"/>
                        </a:rPr>
                        <a:t>NIH Director</a:t>
                      </a:r>
                      <a:endParaRPr lang="en-US" sz="1600" kern="100">
                        <a:solidFill>
                          <a:srgbClr val="3A4972"/>
                        </a:solidFill>
                        <a:effectLst/>
                        <a:latin typeface="+mj-lt"/>
                        <a:ea typeface="Aptos" panose="020B0004020202020204" pitchFamily="34" charset="0"/>
                        <a:cs typeface="Arial" panose="020B0604020202020204" pitchFamily="34" charset="0"/>
                      </a:endParaRPr>
                    </a:p>
                  </a:txBody>
                  <a:tcPr marL="68580" marR="68580" marT="0" marB="0"/>
                </a:tc>
                <a:tc>
                  <a:txBody>
                    <a:bodyPr/>
                    <a:lstStyle/>
                    <a:p>
                      <a:pPr marL="0" marR="0">
                        <a:lnSpc>
                          <a:spcPct val="107000"/>
                        </a:lnSpc>
                        <a:spcAft>
                          <a:spcPts val="800"/>
                        </a:spcAft>
                      </a:pPr>
                      <a:r>
                        <a:rPr lang="en-US" sz="1600" kern="100">
                          <a:solidFill>
                            <a:srgbClr val="3A4972"/>
                          </a:solidFill>
                          <a:effectLst/>
                          <a:latin typeface="+mn-lt"/>
                          <a:ea typeface="Aptos" panose="020B0004020202020204" pitchFamily="34" charset="0"/>
                          <a:cs typeface="Arial" panose="020B0604020202020204" pitchFamily="34" charset="0"/>
                        </a:rPr>
                        <a:t>Confirmed 3/25</a:t>
                      </a:r>
                    </a:p>
                  </a:txBody>
                  <a:tcPr marL="68580" marR="68580" marT="0" marB="0"/>
                </a:tc>
                <a:extLst>
                  <a:ext uri="{0D108BD9-81ED-4DB2-BD59-A6C34878D82A}">
                    <a16:rowId xmlns:a16="http://schemas.microsoft.com/office/drawing/2014/main" val="342075250"/>
                  </a:ext>
                </a:extLst>
              </a:tr>
              <a:tr h="420624">
                <a:tc>
                  <a:txBody>
                    <a:bodyPr/>
                    <a:lstStyle/>
                    <a:p>
                      <a:pPr marL="0" marR="0">
                        <a:lnSpc>
                          <a:spcPct val="107000"/>
                        </a:lnSpc>
                        <a:spcAft>
                          <a:spcPts val="800"/>
                        </a:spcAft>
                      </a:pPr>
                      <a:r>
                        <a:rPr lang="en-US" sz="1600" kern="100">
                          <a:solidFill>
                            <a:srgbClr val="3A4972"/>
                          </a:solidFill>
                          <a:effectLst/>
                          <a:latin typeface="+mj-lt"/>
                        </a:rPr>
                        <a:t>Dr. Casey Means</a:t>
                      </a:r>
                      <a:endParaRPr lang="en-US" sz="1600" kern="100">
                        <a:solidFill>
                          <a:srgbClr val="3A4972"/>
                        </a:solidFill>
                        <a:effectLst/>
                        <a:latin typeface="+mj-lt"/>
                        <a:ea typeface="Aptos" panose="020B0004020202020204" pitchFamily="34" charset="0"/>
                        <a:cs typeface="Arial" panose="020B0604020202020204" pitchFamily="34" charset="0"/>
                      </a:endParaRPr>
                    </a:p>
                  </a:txBody>
                  <a:tcPr marL="68580" marR="68580" marT="0" marB="0"/>
                </a:tc>
                <a:tc>
                  <a:txBody>
                    <a:bodyPr/>
                    <a:lstStyle/>
                    <a:p>
                      <a:pPr marL="0" marR="0">
                        <a:lnSpc>
                          <a:spcPct val="107000"/>
                        </a:lnSpc>
                        <a:spcAft>
                          <a:spcPts val="800"/>
                        </a:spcAft>
                      </a:pPr>
                      <a:r>
                        <a:rPr lang="en-US" sz="1600" kern="100">
                          <a:solidFill>
                            <a:srgbClr val="3A4972"/>
                          </a:solidFill>
                          <a:effectLst/>
                          <a:latin typeface="+mj-lt"/>
                        </a:rPr>
                        <a:t>Surgeon General </a:t>
                      </a:r>
                      <a:endParaRPr lang="en-US" sz="1600" kern="100">
                        <a:solidFill>
                          <a:srgbClr val="3A4972"/>
                        </a:solidFill>
                        <a:effectLst/>
                        <a:latin typeface="+mj-lt"/>
                        <a:ea typeface="Aptos" panose="020B000402020202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kern="100">
                          <a:solidFill>
                            <a:srgbClr val="3A4972"/>
                          </a:solidFill>
                          <a:effectLst/>
                          <a:latin typeface="+mn-lt"/>
                          <a:ea typeface="Aptos" panose="020B0004020202020204" pitchFamily="34" charset="0"/>
                          <a:cs typeface="Arial" panose="020B0604020202020204" pitchFamily="34" charset="0"/>
                        </a:rPr>
                        <a:t>Pending Senate Confirmation</a:t>
                      </a:r>
                    </a:p>
                  </a:txBody>
                  <a:tcPr marL="68580" marR="68580" marT="0" marB="0"/>
                </a:tc>
                <a:extLst>
                  <a:ext uri="{0D108BD9-81ED-4DB2-BD59-A6C34878D82A}">
                    <a16:rowId xmlns:a16="http://schemas.microsoft.com/office/drawing/2014/main" val="2262244273"/>
                  </a:ext>
                </a:extLst>
              </a:tr>
              <a:tr h="420624">
                <a:tc>
                  <a:txBody>
                    <a:bodyPr/>
                    <a:lstStyle/>
                    <a:p>
                      <a:pPr marL="0" marR="0">
                        <a:lnSpc>
                          <a:spcPct val="107000"/>
                        </a:lnSpc>
                        <a:spcAft>
                          <a:spcPts val="800"/>
                        </a:spcAft>
                      </a:pPr>
                      <a:r>
                        <a:rPr lang="en-US" sz="1600" kern="100">
                          <a:solidFill>
                            <a:srgbClr val="3A4972"/>
                          </a:solidFill>
                          <a:effectLst/>
                          <a:latin typeface="+mj-lt"/>
                        </a:rPr>
                        <a:t>Doug Collins</a:t>
                      </a:r>
                      <a:endParaRPr lang="en-US" sz="1600" kern="100">
                        <a:solidFill>
                          <a:srgbClr val="3A4972"/>
                        </a:solidFill>
                        <a:effectLst/>
                        <a:latin typeface="+mj-lt"/>
                        <a:ea typeface="Aptos" panose="020B0004020202020204" pitchFamily="34" charset="0"/>
                        <a:cs typeface="Arial" panose="020B0604020202020204" pitchFamily="34" charset="0"/>
                      </a:endParaRPr>
                    </a:p>
                  </a:txBody>
                  <a:tcPr marL="68580" marR="68580" marT="0" marB="0"/>
                </a:tc>
                <a:tc>
                  <a:txBody>
                    <a:bodyPr/>
                    <a:lstStyle/>
                    <a:p>
                      <a:pPr marL="0" marR="0">
                        <a:lnSpc>
                          <a:spcPct val="107000"/>
                        </a:lnSpc>
                        <a:spcAft>
                          <a:spcPts val="800"/>
                        </a:spcAft>
                      </a:pPr>
                      <a:r>
                        <a:rPr lang="en-US" sz="1600" kern="100">
                          <a:solidFill>
                            <a:srgbClr val="3A4972"/>
                          </a:solidFill>
                          <a:effectLst/>
                          <a:latin typeface="+mj-lt"/>
                        </a:rPr>
                        <a:t>VA Secretary</a:t>
                      </a:r>
                      <a:endParaRPr lang="en-US" sz="1600" b="0" kern="100">
                        <a:solidFill>
                          <a:srgbClr val="3A4972"/>
                        </a:solidFill>
                        <a:effectLst/>
                        <a:latin typeface="+mj-lt"/>
                        <a:ea typeface="Aptos" panose="020B0004020202020204" pitchFamily="34" charset="0"/>
                        <a:cs typeface="Arial" panose="020B0604020202020204" pitchFamily="34" charset="0"/>
                      </a:endParaRPr>
                    </a:p>
                  </a:txBody>
                  <a:tcPr marL="68580" marR="68580" marT="0" marB="0"/>
                </a:tc>
                <a:tc>
                  <a:txBody>
                    <a:bodyPr/>
                    <a:lstStyle/>
                    <a:p>
                      <a:pPr marL="0" marR="0">
                        <a:lnSpc>
                          <a:spcPct val="107000"/>
                        </a:lnSpc>
                        <a:spcAft>
                          <a:spcPts val="800"/>
                        </a:spcAft>
                      </a:pPr>
                      <a:r>
                        <a:rPr lang="en-US" sz="1600" b="0" kern="100">
                          <a:solidFill>
                            <a:srgbClr val="3A4972"/>
                          </a:solidFill>
                          <a:effectLst/>
                          <a:latin typeface="+mj-lt"/>
                          <a:ea typeface="Aptos" panose="020B0004020202020204" pitchFamily="34" charset="0"/>
                          <a:cs typeface="Arial" panose="020B0604020202020204" pitchFamily="34" charset="0"/>
                        </a:rPr>
                        <a:t>Sworn in 2/5</a:t>
                      </a:r>
                    </a:p>
                  </a:txBody>
                  <a:tcPr marL="68580" marR="68580" marT="0" marB="0"/>
                </a:tc>
                <a:extLst>
                  <a:ext uri="{0D108BD9-81ED-4DB2-BD59-A6C34878D82A}">
                    <a16:rowId xmlns:a16="http://schemas.microsoft.com/office/drawing/2014/main" val="3238826749"/>
                  </a:ext>
                </a:extLst>
              </a:tr>
              <a:tr h="420624">
                <a:tc>
                  <a:txBody>
                    <a:bodyPr/>
                    <a:lstStyle/>
                    <a:p>
                      <a:pPr marL="0" marR="0">
                        <a:lnSpc>
                          <a:spcPct val="107000"/>
                        </a:lnSpc>
                        <a:spcAft>
                          <a:spcPts val="800"/>
                        </a:spcAft>
                      </a:pPr>
                      <a:r>
                        <a:rPr lang="en-US" sz="1600" kern="100">
                          <a:solidFill>
                            <a:srgbClr val="3A4972"/>
                          </a:solidFill>
                          <a:effectLst/>
                          <a:latin typeface="+mj-lt"/>
                        </a:rPr>
                        <a:t>Brooke Rollins</a:t>
                      </a:r>
                      <a:endParaRPr lang="en-US" sz="1600" kern="100">
                        <a:solidFill>
                          <a:srgbClr val="3A4972"/>
                        </a:solidFill>
                        <a:effectLst/>
                        <a:latin typeface="+mj-lt"/>
                        <a:ea typeface="Aptos" panose="020B0004020202020204" pitchFamily="34" charset="0"/>
                        <a:cs typeface="Arial" panose="020B0604020202020204" pitchFamily="34" charset="0"/>
                      </a:endParaRPr>
                    </a:p>
                  </a:txBody>
                  <a:tcPr marL="68580" marR="68580" marT="0" marB="0"/>
                </a:tc>
                <a:tc>
                  <a:txBody>
                    <a:bodyPr/>
                    <a:lstStyle/>
                    <a:p>
                      <a:pPr marL="0" marR="0">
                        <a:lnSpc>
                          <a:spcPct val="107000"/>
                        </a:lnSpc>
                        <a:spcAft>
                          <a:spcPts val="800"/>
                        </a:spcAft>
                      </a:pPr>
                      <a:r>
                        <a:rPr lang="en-US" sz="1600" kern="100">
                          <a:solidFill>
                            <a:srgbClr val="3A4972"/>
                          </a:solidFill>
                          <a:effectLst/>
                          <a:latin typeface="+mj-lt"/>
                        </a:rPr>
                        <a:t>USDA Secretary</a:t>
                      </a:r>
                      <a:endParaRPr lang="en-US" sz="1600" kern="100">
                        <a:solidFill>
                          <a:srgbClr val="3A4972"/>
                        </a:solidFill>
                        <a:effectLst/>
                        <a:latin typeface="+mj-lt"/>
                        <a:ea typeface="Aptos" panose="020B0004020202020204" pitchFamily="34" charset="0"/>
                        <a:cs typeface="Arial" panose="020B0604020202020204" pitchFamily="34" charset="0"/>
                      </a:endParaRPr>
                    </a:p>
                  </a:txBody>
                  <a:tcPr marL="68580" marR="68580" marT="0" marB="0"/>
                </a:tc>
                <a:tc>
                  <a:txBody>
                    <a:bodyPr/>
                    <a:lstStyle/>
                    <a:p>
                      <a:pPr marL="0" marR="0">
                        <a:lnSpc>
                          <a:spcPct val="107000"/>
                        </a:lnSpc>
                        <a:spcAft>
                          <a:spcPts val="800"/>
                        </a:spcAft>
                      </a:pPr>
                      <a:r>
                        <a:rPr lang="en-US" sz="1600" kern="100">
                          <a:solidFill>
                            <a:srgbClr val="3A4972"/>
                          </a:solidFill>
                          <a:effectLst/>
                          <a:latin typeface="+mj-lt"/>
                          <a:ea typeface="Aptos" panose="020B0004020202020204" pitchFamily="34" charset="0"/>
                          <a:cs typeface="Arial" panose="020B0604020202020204" pitchFamily="34" charset="0"/>
                        </a:rPr>
                        <a:t>Sworn in 2/13</a:t>
                      </a:r>
                    </a:p>
                  </a:txBody>
                  <a:tcPr marL="68580" marR="68580" marT="0" marB="0"/>
                </a:tc>
                <a:extLst>
                  <a:ext uri="{0D108BD9-81ED-4DB2-BD59-A6C34878D82A}">
                    <a16:rowId xmlns:a16="http://schemas.microsoft.com/office/drawing/2014/main" val="40432601"/>
                  </a:ext>
                </a:extLst>
              </a:tr>
              <a:tr h="420624">
                <a:tc>
                  <a:txBody>
                    <a:bodyPr/>
                    <a:lstStyle/>
                    <a:p>
                      <a:pPr marL="0" marR="0">
                        <a:lnSpc>
                          <a:spcPct val="107000"/>
                        </a:lnSpc>
                        <a:spcAft>
                          <a:spcPts val="800"/>
                        </a:spcAft>
                      </a:pPr>
                      <a:r>
                        <a:rPr lang="en-US" sz="1600" kern="100">
                          <a:solidFill>
                            <a:srgbClr val="3A4972"/>
                          </a:solidFill>
                          <a:effectLst/>
                          <a:latin typeface="+mj-lt"/>
                        </a:rPr>
                        <a:t>Russell Vought</a:t>
                      </a:r>
                      <a:endParaRPr lang="en-US" sz="1600" kern="100">
                        <a:solidFill>
                          <a:srgbClr val="3A4972"/>
                        </a:solidFill>
                        <a:effectLst/>
                        <a:latin typeface="+mj-lt"/>
                        <a:ea typeface="Aptos" panose="020B0004020202020204" pitchFamily="34" charset="0"/>
                        <a:cs typeface="Arial" panose="020B0604020202020204" pitchFamily="34" charset="0"/>
                      </a:endParaRPr>
                    </a:p>
                  </a:txBody>
                  <a:tcPr marL="68580" marR="68580" marT="0" marB="0"/>
                </a:tc>
                <a:tc>
                  <a:txBody>
                    <a:bodyPr/>
                    <a:lstStyle/>
                    <a:p>
                      <a:pPr marL="0" marR="0">
                        <a:lnSpc>
                          <a:spcPct val="107000"/>
                        </a:lnSpc>
                        <a:spcAft>
                          <a:spcPts val="800"/>
                        </a:spcAft>
                      </a:pPr>
                      <a:r>
                        <a:rPr lang="en-US" sz="1600" kern="100">
                          <a:solidFill>
                            <a:srgbClr val="3A4972"/>
                          </a:solidFill>
                          <a:effectLst/>
                          <a:latin typeface="+mj-lt"/>
                        </a:rPr>
                        <a:t>OMB Director</a:t>
                      </a:r>
                      <a:endParaRPr lang="en-US" sz="1600" b="0" kern="100">
                        <a:solidFill>
                          <a:srgbClr val="3A4972"/>
                        </a:solidFill>
                        <a:effectLst/>
                        <a:latin typeface="+mj-lt"/>
                        <a:ea typeface="Aptos" panose="020B0004020202020204" pitchFamily="34" charset="0"/>
                        <a:cs typeface="Arial" panose="020B0604020202020204" pitchFamily="34" charset="0"/>
                      </a:endParaRPr>
                    </a:p>
                  </a:txBody>
                  <a:tcPr marL="68580" marR="68580" marT="0" marB="0"/>
                </a:tc>
                <a:tc>
                  <a:txBody>
                    <a:bodyPr/>
                    <a:lstStyle/>
                    <a:p>
                      <a:pPr marL="0" marR="0">
                        <a:lnSpc>
                          <a:spcPct val="107000"/>
                        </a:lnSpc>
                        <a:spcAft>
                          <a:spcPts val="800"/>
                        </a:spcAft>
                      </a:pPr>
                      <a:r>
                        <a:rPr lang="en-US" sz="1600" b="0" kern="100">
                          <a:solidFill>
                            <a:srgbClr val="3A4972"/>
                          </a:solidFill>
                          <a:effectLst/>
                          <a:latin typeface="+mj-lt"/>
                          <a:ea typeface="Aptos" panose="020B0004020202020204" pitchFamily="34" charset="0"/>
                          <a:cs typeface="Arial" panose="020B0604020202020204" pitchFamily="34" charset="0"/>
                        </a:rPr>
                        <a:t>Sworn in 2/6 </a:t>
                      </a:r>
                    </a:p>
                  </a:txBody>
                  <a:tcPr marL="68580" marR="68580" marT="0" marB="0"/>
                </a:tc>
                <a:extLst>
                  <a:ext uri="{0D108BD9-81ED-4DB2-BD59-A6C34878D82A}">
                    <a16:rowId xmlns:a16="http://schemas.microsoft.com/office/drawing/2014/main" val="1136396816"/>
                  </a:ext>
                </a:extLst>
              </a:tr>
            </a:tbl>
          </a:graphicData>
        </a:graphic>
      </p:graphicFrame>
    </p:spTree>
    <p:extLst>
      <p:ext uri="{BB962C8B-B14F-4D97-AF65-F5344CB8AC3E}">
        <p14:creationId xmlns:p14="http://schemas.microsoft.com/office/powerpoint/2010/main" val="4095759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A7F44-5E12-707A-CDAC-9D0D0589E7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387658-124D-FCC2-11D9-A9D43844257F}"/>
              </a:ext>
            </a:extLst>
          </p:cNvPr>
          <p:cNvSpPr>
            <a:spLocks noGrp="1"/>
          </p:cNvSpPr>
          <p:nvPr>
            <p:ph type="title"/>
          </p:nvPr>
        </p:nvSpPr>
        <p:spPr/>
        <p:txBody>
          <a:bodyPr>
            <a:normAutofit/>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HHS Reorganization </a:t>
            </a:r>
          </a:p>
        </p:txBody>
      </p:sp>
      <p:sp>
        <p:nvSpPr>
          <p:cNvPr id="3" name="Content Placeholder 2">
            <a:extLst>
              <a:ext uri="{FF2B5EF4-FFF2-40B4-BE49-F238E27FC236}">
                <a16:creationId xmlns:a16="http://schemas.microsoft.com/office/drawing/2014/main" id="{67AD6CBA-D245-3D84-D2E9-1402AFF3B083}"/>
              </a:ext>
            </a:extLst>
          </p:cNvPr>
          <p:cNvSpPr>
            <a:spLocks noGrp="1"/>
          </p:cNvSpPr>
          <p:nvPr>
            <p:ph sz="half" idx="1"/>
          </p:nvPr>
        </p:nvSpPr>
        <p:spPr>
          <a:xfrm>
            <a:off x="591671" y="1690688"/>
            <a:ext cx="5477435" cy="4658233"/>
          </a:xfrm>
        </p:spPr>
        <p:txBody>
          <a:bodyPr>
            <a:normAutofit lnSpcReduction="10000"/>
          </a:bodyPr>
          <a:lstStyle/>
          <a:p>
            <a:pPr marL="0" indent="0">
              <a:buNone/>
            </a:pPr>
            <a:r>
              <a:rPr lang="en-US"/>
              <a:t>Centralization &amp; Consolidation:</a:t>
            </a:r>
          </a:p>
          <a:p>
            <a:r>
              <a:rPr lang="en-US"/>
              <a:t>Cut 20,000 jobs </a:t>
            </a:r>
          </a:p>
          <a:p>
            <a:r>
              <a:rPr lang="en-US"/>
              <a:t>28 divisions consolidated into 15 </a:t>
            </a:r>
          </a:p>
          <a:p>
            <a:r>
              <a:rPr lang="en-US"/>
              <a:t>10 regional offices to 5 </a:t>
            </a:r>
          </a:p>
          <a:p>
            <a:r>
              <a:rPr lang="en-US"/>
              <a:t>Centralize HR, IT, contracts, IEA</a:t>
            </a:r>
          </a:p>
          <a:p>
            <a:r>
              <a:rPr lang="en-US"/>
              <a:t>New Assistant Secretary for Enforcement to provide oversight and to combat waste, fraud, and abuse</a:t>
            </a:r>
          </a:p>
        </p:txBody>
      </p:sp>
      <p:sp>
        <p:nvSpPr>
          <p:cNvPr id="4" name="Content Placeholder 3">
            <a:extLst>
              <a:ext uri="{FF2B5EF4-FFF2-40B4-BE49-F238E27FC236}">
                <a16:creationId xmlns:a16="http://schemas.microsoft.com/office/drawing/2014/main" id="{C676A032-A22B-49ED-F10F-B12FA6431B23}"/>
              </a:ext>
            </a:extLst>
          </p:cNvPr>
          <p:cNvSpPr>
            <a:spLocks noGrp="1"/>
          </p:cNvSpPr>
          <p:nvPr>
            <p:ph sz="half" idx="2"/>
          </p:nvPr>
        </p:nvSpPr>
        <p:spPr>
          <a:xfrm>
            <a:off x="6122894" y="1690687"/>
            <a:ext cx="5862916" cy="4658233"/>
          </a:xfrm>
        </p:spPr>
        <p:txBody>
          <a:bodyPr>
            <a:normAutofit lnSpcReduction="10000"/>
          </a:bodyPr>
          <a:lstStyle/>
          <a:p>
            <a:r>
              <a:rPr lang="en-US"/>
              <a:t>Administration for a Healthy America (AHA) will consolidate elements of the OASH, HRSA, SAMHSA, ATSDR, and CDC</a:t>
            </a:r>
          </a:p>
          <a:p>
            <a:r>
              <a:rPr lang="en-US"/>
              <a:t>Disbands Administration for Community Living (ACL) to the Administration for Children and Families (ACF), ASPE, and CMS</a:t>
            </a:r>
          </a:p>
          <a:p>
            <a:r>
              <a:rPr lang="en-US"/>
              <a:t>Combine  ASPE and AHRQ into the Office of Strategy to conduct research, inform policy, and evaluates the effective</a:t>
            </a:r>
          </a:p>
        </p:txBody>
      </p:sp>
    </p:spTree>
    <p:extLst>
      <p:ext uri="{BB962C8B-B14F-4D97-AF65-F5344CB8AC3E}">
        <p14:creationId xmlns:p14="http://schemas.microsoft.com/office/powerpoint/2010/main" val="2262277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66EB2-E192-0306-0F80-0675E1945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6228B7-22B8-95C8-FB2C-871C482928E0}"/>
              </a:ext>
            </a:extLst>
          </p:cNvPr>
          <p:cNvSpPr>
            <a:spLocks noGrp="1"/>
          </p:cNvSpPr>
          <p:nvPr>
            <p:ph type="title"/>
          </p:nvPr>
        </p:nvSpPr>
        <p:spPr>
          <a:xfrm>
            <a:off x="465826" y="365125"/>
            <a:ext cx="11179834" cy="1325563"/>
          </a:xfrm>
        </p:spPr>
        <p:txBody>
          <a:bodyPr>
            <a:normAutofit/>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Department for Health and Human Services: </a:t>
            </a:r>
            <a:r>
              <a:rPr lang="en-US" b="1" i="1">
                <a:latin typeface="Open Sans" panose="020B0606030504020204" pitchFamily="34" charset="0"/>
                <a:ea typeface="Open Sans" panose="020B0606030504020204" pitchFamily="34" charset="0"/>
                <a:cs typeface="Open Sans" panose="020B0606030504020204" pitchFamily="34" charset="0"/>
              </a:rPr>
              <a:t>Tentative</a:t>
            </a:r>
            <a:endParaRPr lang="en-US" b="1">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9" name="Diagram 8">
            <a:extLst>
              <a:ext uri="{FF2B5EF4-FFF2-40B4-BE49-F238E27FC236}">
                <a16:creationId xmlns:a16="http://schemas.microsoft.com/office/drawing/2014/main" id="{C551152C-C4CE-5465-D419-AA083A8AC4C5}"/>
              </a:ext>
            </a:extLst>
          </p:cNvPr>
          <p:cNvGraphicFramePr/>
          <p:nvPr/>
        </p:nvGraphicFramePr>
        <p:xfrm>
          <a:off x="828136" y="1690688"/>
          <a:ext cx="10610490"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7618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226D2-6CDD-4D67-BFA3-A7EC39807769}"/>
              </a:ext>
            </a:extLst>
          </p:cNvPr>
          <p:cNvSpPr>
            <a:spLocks noGrp="1"/>
          </p:cNvSpPr>
          <p:nvPr>
            <p:ph type="title"/>
          </p:nvPr>
        </p:nvSpPr>
        <p:spPr>
          <a:xfrm>
            <a:off x="831850" y="2169459"/>
            <a:ext cx="10515600" cy="1317826"/>
          </a:xfrm>
        </p:spPr>
        <p:txBody>
          <a:bodyPr anchor="b">
            <a:normAutofit fontScale="90000"/>
          </a:bodyPr>
          <a:lstStyle/>
          <a:p>
            <a:br>
              <a:rPr lang="en-US" sz="6600" b="1">
                <a:latin typeface="Open Sans"/>
                <a:ea typeface="Open Sans"/>
                <a:cs typeface="Open Sans"/>
              </a:rPr>
            </a:br>
            <a:br>
              <a:rPr lang="en-US" sz="6600" b="1">
                <a:latin typeface="Open Sans"/>
                <a:ea typeface="Open Sans"/>
                <a:cs typeface="Open Sans"/>
              </a:rPr>
            </a:br>
            <a:br>
              <a:rPr lang="en-US" sz="6600" b="1">
                <a:latin typeface="Open Sans"/>
                <a:ea typeface="Open Sans"/>
                <a:cs typeface="Open Sans"/>
              </a:rPr>
            </a:br>
            <a:br>
              <a:rPr lang="en-US" sz="6600" b="1">
                <a:latin typeface="Open Sans"/>
                <a:ea typeface="Open Sans"/>
                <a:cs typeface="Open Sans"/>
              </a:rPr>
            </a:br>
            <a:br>
              <a:rPr lang="en-US" sz="6600" b="1">
                <a:latin typeface="Open Sans"/>
                <a:ea typeface="Open Sans"/>
                <a:cs typeface="Open Sans"/>
              </a:rPr>
            </a:br>
            <a:br>
              <a:rPr lang="en-US" sz="6600" b="1">
                <a:latin typeface="Open Sans"/>
                <a:ea typeface="Open Sans"/>
                <a:cs typeface="Open Sans"/>
              </a:rPr>
            </a:br>
            <a:br>
              <a:rPr lang="en-US" sz="6600" b="1">
                <a:latin typeface="Open Sans"/>
                <a:ea typeface="Open Sans"/>
                <a:cs typeface="Open Sans"/>
              </a:rPr>
            </a:br>
            <a:br>
              <a:rPr lang="en-US" sz="6600" b="1">
                <a:latin typeface="Open Sans"/>
                <a:ea typeface="Open Sans"/>
                <a:cs typeface="Open Sans"/>
              </a:rPr>
            </a:br>
            <a:br>
              <a:rPr lang="en-US" sz="6600" b="1">
                <a:latin typeface="Open Sans"/>
                <a:ea typeface="Open Sans"/>
                <a:cs typeface="Open Sans"/>
              </a:rPr>
            </a:br>
            <a:br>
              <a:rPr lang="en-US" sz="6600" b="1">
                <a:latin typeface="Open Sans"/>
                <a:ea typeface="Open Sans"/>
                <a:cs typeface="Open Sans"/>
              </a:rPr>
            </a:br>
            <a:br>
              <a:rPr lang="en-US" sz="6600" b="1">
                <a:latin typeface="Open Sans"/>
                <a:ea typeface="Open Sans"/>
                <a:cs typeface="Open Sans"/>
              </a:rPr>
            </a:br>
            <a:r>
              <a:rPr lang="en-US" sz="6600" b="1">
                <a:latin typeface="Open Sans"/>
                <a:ea typeface="Open Sans"/>
                <a:cs typeface="Open Sans"/>
              </a:rPr>
              <a:t>Policy Arc</a:t>
            </a:r>
            <a:br>
              <a:rPr lang="en-US" sz="2800" b="1">
                <a:latin typeface="Open Sans" panose="020B0606030504020204" pitchFamily="34" charset="0"/>
                <a:ea typeface="Open Sans" panose="020B0606030504020204" pitchFamily="34" charset="0"/>
                <a:cs typeface="Open Sans" panose="020B0606030504020204" pitchFamily="34" charset="0"/>
              </a:rPr>
            </a:br>
            <a:br>
              <a:rPr lang="en-US" sz="2800" b="1">
                <a:latin typeface="Open Sans" panose="020B0606030504020204" pitchFamily="34" charset="0"/>
                <a:ea typeface="Open Sans" panose="020B0606030504020204" pitchFamily="34" charset="0"/>
                <a:cs typeface="Open Sans" panose="020B0606030504020204" pitchFamily="34" charset="0"/>
              </a:rPr>
            </a:br>
            <a:r>
              <a:rPr lang="en-US" sz="3100" b="1"/>
              <a:t>The Future of Rural Health and Well-Being: </a:t>
            </a:r>
            <a:br>
              <a:rPr lang="en-US" sz="3100"/>
            </a:br>
            <a:r>
              <a:rPr lang="en-US" sz="3100" b="1"/>
              <a:t>Findings from a Landscape Analysis and Listening Sessions</a:t>
            </a:r>
            <a:br>
              <a:rPr lang="en-US" sz="3100"/>
            </a:br>
            <a:br>
              <a:rPr lang="en-US" sz="2800" b="1">
                <a:latin typeface="Open Sans" panose="020B0606030504020204" pitchFamily="34" charset="0"/>
                <a:ea typeface="Open Sans" panose="020B0606030504020204" pitchFamily="34" charset="0"/>
                <a:cs typeface="Open Sans" panose="020B0606030504020204" pitchFamily="34" charset="0"/>
              </a:rPr>
            </a:br>
            <a:endParaRPr lang="en-US" sz="4700" b="1">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a:extLst>
              <a:ext uri="{FF2B5EF4-FFF2-40B4-BE49-F238E27FC236}">
                <a16:creationId xmlns:a16="http://schemas.microsoft.com/office/drawing/2014/main" id="{21367A77-C2A0-475C-8001-05CF2ADFF5E6}"/>
              </a:ext>
            </a:extLst>
          </p:cNvPr>
          <p:cNvSpPr>
            <a:spLocks noGrp="1"/>
          </p:cNvSpPr>
          <p:nvPr>
            <p:ph type="body" idx="1"/>
          </p:nvPr>
        </p:nvSpPr>
        <p:spPr>
          <a:xfrm>
            <a:off x="831850" y="3693459"/>
            <a:ext cx="10515600" cy="2852737"/>
          </a:xfrm>
        </p:spPr>
        <p:txBody>
          <a:bodyPr vert="horz" lIns="91440" tIns="45720" rIns="91440" bIns="45720" rtlCol="0" anchor="t">
            <a:normAutofit/>
          </a:bodyPr>
          <a:lstStyle/>
          <a:p>
            <a:pPr>
              <a:spcBef>
                <a:spcPts val="0"/>
              </a:spcBef>
            </a:pPr>
            <a:endParaRPr lang="en-US">
              <a:ea typeface="Cambria"/>
            </a:endParaRPr>
          </a:p>
          <a:p>
            <a:pPr>
              <a:spcBef>
                <a:spcPts val="0"/>
              </a:spcBef>
            </a:pPr>
            <a:r>
              <a:rPr lang="en-US">
                <a:ea typeface="Cambria"/>
              </a:rPr>
              <a:t>Amy Elizondo			</a:t>
            </a:r>
          </a:p>
          <a:p>
            <a:pPr>
              <a:spcBef>
                <a:spcPts val="0"/>
              </a:spcBef>
            </a:pPr>
            <a:r>
              <a:rPr lang="en-US" i="1">
                <a:ea typeface="Cambria"/>
              </a:rPr>
              <a:t>Chief Strategy Officer				</a:t>
            </a:r>
          </a:p>
          <a:p>
            <a:pPr>
              <a:spcBef>
                <a:spcPts val="0"/>
              </a:spcBef>
            </a:pPr>
            <a:r>
              <a:rPr lang="en-US" i="1">
                <a:ea typeface="Cambria"/>
                <a:cs typeface="Arial"/>
              </a:rPr>
              <a:t>National Rural Health Association</a:t>
            </a:r>
          </a:p>
          <a:p>
            <a:pPr>
              <a:spcBef>
                <a:spcPts val="2400"/>
              </a:spcBef>
            </a:pPr>
            <a:r>
              <a:rPr lang="en-US">
                <a:ea typeface="Cambria"/>
                <a:cs typeface="Arial"/>
              </a:rPr>
              <a:t>October 15, 2025</a:t>
            </a:r>
          </a:p>
        </p:txBody>
      </p:sp>
    </p:spTree>
    <p:extLst>
      <p:ext uri="{BB962C8B-B14F-4D97-AF65-F5344CB8AC3E}">
        <p14:creationId xmlns:p14="http://schemas.microsoft.com/office/powerpoint/2010/main" val="3603895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BD1CE-B166-3947-B41E-97DF1E54B5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889C17-6178-C118-7A43-122C920BA898}"/>
              </a:ext>
            </a:extLst>
          </p:cNvPr>
          <p:cNvSpPr>
            <a:spLocks noGrp="1"/>
          </p:cNvSpPr>
          <p:nvPr>
            <p:ph type="title"/>
          </p:nvPr>
        </p:nvSpPr>
        <p:spPr>
          <a:xfrm>
            <a:off x="465826" y="365125"/>
            <a:ext cx="11179834" cy="1325563"/>
          </a:xfrm>
        </p:spPr>
        <p:txBody>
          <a:bodyPr>
            <a:normAutofit/>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Administration for a Healthy America: </a:t>
            </a:r>
            <a:r>
              <a:rPr lang="en-US" b="1" i="1">
                <a:latin typeface="Open Sans" panose="020B0606030504020204" pitchFamily="34" charset="0"/>
                <a:ea typeface="Open Sans" panose="020B0606030504020204" pitchFamily="34" charset="0"/>
                <a:cs typeface="Open Sans" panose="020B0606030504020204" pitchFamily="34" charset="0"/>
              </a:rPr>
              <a:t>Tentative</a:t>
            </a:r>
            <a:endParaRPr lang="en-US" b="1">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9" name="Diagram 8">
            <a:extLst>
              <a:ext uri="{FF2B5EF4-FFF2-40B4-BE49-F238E27FC236}">
                <a16:creationId xmlns:a16="http://schemas.microsoft.com/office/drawing/2014/main" id="{C1302722-4459-4682-3785-BEE7911A7BB1}"/>
              </a:ext>
            </a:extLst>
          </p:cNvPr>
          <p:cNvGraphicFramePr/>
          <p:nvPr/>
        </p:nvGraphicFramePr>
        <p:xfrm>
          <a:off x="828136" y="1690688"/>
          <a:ext cx="10610490"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4717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82AB1-A08C-F68D-B149-26E81C14DB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9BE746-C2DA-36A1-E191-95DF57AB7B72}"/>
              </a:ext>
            </a:extLst>
          </p:cNvPr>
          <p:cNvSpPr>
            <a:spLocks noGrp="1"/>
          </p:cNvSpPr>
          <p:nvPr>
            <p:ph type="title"/>
          </p:nvPr>
        </p:nvSpPr>
        <p:spPr>
          <a:xfrm>
            <a:off x="465826" y="365125"/>
            <a:ext cx="11179834" cy="1325563"/>
          </a:xfrm>
        </p:spPr>
        <p:txBody>
          <a:bodyPr>
            <a:normAutofit/>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AHA- Primary Care: </a:t>
            </a:r>
            <a:r>
              <a:rPr lang="en-US" b="1" i="1">
                <a:latin typeface="Open Sans" panose="020B0606030504020204" pitchFamily="34" charset="0"/>
                <a:ea typeface="Open Sans" panose="020B0606030504020204" pitchFamily="34" charset="0"/>
                <a:cs typeface="Open Sans" panose="020B0606030504020204" pitchFamily="34" charset="0"/>
              </a:rPr>
              <a:t>Tentative</a:t>
            </a:r>
            <a:endParaRPr lang="en-US" b="1">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9" name="Diagram 8">
            <a:extLst>
              <a:ext uri="{FF2B5EF4-FFF2-40B4-BE49-F238E27FC236}">
                <a16:creationId xmlns:a16="http://schemas.microsoft.com/office/drawing/2014/main" id="{383C69D6-5615-BE24-F929-4845482A6294}"/>
              </a:ext>
            </a:extLst>
          </p:cNvPr>
          <p:cNvGraphicFramePr/>
          <p:nvPr/>
        </p:nvGraphicFramePr>
        <p:xfrm>
          <a:off x="828136" y="1690688"/>
          <a:ext cx="10610490"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5567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C4BAA-3807-BCB8-A235-7A1EE60668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868C5A-B46E-CD98-A656-8BEC8BEBE516}"/>
              </a:ext>
            </a:extLst>
          </p:cNvPr>
          <p:cNvSpPr>
            <a:spLocks noGrp="1"/>
          </p:cNvSpPr>
          <p:nvPr>
            <p:ph type="title"/>
          </p:nvPr>
        </p:nvSpPr>
        <p:spPr/>
        <p:txBody>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Make America Health Again (MAHA)</a:t>
            </a:r>
          </a:p>
        </p:txBody>
      </p:sp>
      <p:sp>
        <p:nvSpPr>
          <p:cNvPr id="3" name="Content Placeholder 2">
            <a:extLst>
              <a:ext uri="{FF2B5EF4-FFF2-40B4-BE49-F238E27FC236}">
                <a16:creationId xmlns:a16="http://schemas.microsoft.com/office/drawing/2014/main" id="{FC753FDA-B956-163F-D077-EC95FAB2F0B3}"/>
              </a:ext>
            </a:extLst>
          </p:cNvPr>
          <p:cNvSpPr>
            <a:spLocks noGrp="1"/>
          </p:cNvSpPr>
          <p:nvPr>
            <p:ph idx="1"/>
          </p:nvPr>
        </p:nvSpPr>
        <p:spPr>
          <a:xfrm>
            <a:off x="464457" y="1558087"/>
            <a:ext cx="11393714" cy="4934788"/>
          </a:xfrm>
        </p:spPr>
        <p:txBody>
          <a:bodyPr vert="horz" lIns="91440" tIns="45720" rIns="91440" bIns="45720" rtlCol="0" anchor="t">
            <a:normAutofit lnSpcReduction="10000"/>
          </a:bodyPr>
          <a:lstStyle/>
          <a:p>
            <a:r>
              <a:rPr lang="en-US">
                <a:cs typeface="Arial"/>
              </a:rPr>
              <a:t>Presidential commission led by Health Secretary Kennedy</a:t>
            </a:r>
          </a:p>
          <a:p>
            <a:r>
              <a:rPr lang="en-US">
                <a:cs typeface="Arial"/>
              </a:rPr>
              <a:t>$500 million to establish a MAHA Commission focused on fighting chronic disease</a:t>
            </a:r>
          </a:p>
          <a:p>
            <a:pPr lvl="1"/>
            <a:r>
              <a:rPr lang="en-US">
                <a:cs typeface="Arial"/>
              </a:rPr>
              <a:t>Initial focus on childhood chronic diseases (e.g. roots of autism) </a:t>
            </a:r>
          </a:p>
          <a:p>
            <a:pPr lvl="1"/>
            <a:r>
              <a:rPr lang="en-US">
                <a:cs typeface="Arial"/>
              </a:rPr>
              <a:t>Approach to chronic disease through holistic approaches and overuse of medicine </a:t>
            </a:r>
          </a:p>
          <a:p>
            <a:pPr lvl="1"/>
            <a:r>
              <a:rPr lang="en-US">
                <a:cs typeface="Arial"/>
              </a:rPr>
              <a:t>To set priorities for AHA spending </a:t>
            </a:r>
          </a:p>
          <a:p>
            <a:r>
              <a:rPr lang="en-US">
                <a:cs typeface="Arial"/>
              </a:rPr>
              <a:t>Initial report released May 22, 2025 </a:t>
            </a:r>
          </a:p>
          <a:p>
            <a:pPr lvl="1"/>
            <a:r>
              <a:rPr lang="en-US">
                <a:cs typeface="Arial"/>
              </a:rPr>
              <a:t>Explains the potential drivers of childhood chronic disease as poor diet, environmental chemicals, lack of physical activity, chronic stress and overprescribing of medications to children</a:t>
            </a:r>
          </a:p>
          <a:p>
            <a:pPr lvl="1"/>
            <a:r>
              <a:rPr lang="en-US">
                <a:cs typeface="Arial"/>
              </a:rPr>
              <a:t>Doesn’t set out specific policy prescriptions; offers up carefully selected studies and proposes new research </a:t>
            </a:r>
          </a:p>
        </p:txBody>
      </p:sp>
    </p:spTree>
    <p:extLst>
      <p:ext uri="{BB962C8B-B14F-4D97-AF65-F5344CB8AC3E}">
        <p14:creationId xmlns:p14="http://schemas.microsoft.com/office/powerpoint/2010/main" val="2764166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D919B-0110-423C-198F-0437F5F2CC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FE5CEF-FC40-60EF-E532-CBA5C213425A}"/>
              </a:ext>
            </a:extLst>
          </p:cNvPr>
          <p:cNvSpPr>
            <a:spLocks noGrp="1"/>
          </p:cNvSpPr>
          <p:nvPr>
            <p:ph type="title"/>
          </p:nvPr>
        </p:nvSpPr>
        <p:spPr/>
        <p:txBody>
          <a:bodyPr/>
          <a:lstStyle/>
          <a:p>
            <a:pPr algn="l"/>
            <a:r>
              <a:rPr lang="en-US" b="1">
                <a:latin typeface="Open Sans" panose="020B0606030504020204" pitchFamily="34" charset="0"/>
                <a:ea typeface="Open Sans" panose="020B0606030504020204" pitchFamily="34" charset="0"/>
                <a:cs typeface="Open Sans" panose="020B0606030504020204" pitchFamily="34" charset="0"/>
              </a:rPr>
              <a:t>Rules, Rules, Rules… </a:t>
            </a:r>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08780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F2FA-9003-A826-8BAC-0F347BCB03AA}"/>
              </a:ext>
            </a:extLst>
          </p:cNvPr>
          <p:cNvSpPr>
            <a:spLocks noGrp="1"/>
          </p:cNvSpPr>
          <p:nvPr>
            <p:ph type="title"/>
          </p:nvPr>
        </p:nvSpPr>
        <p:spPr>
          <a:xfrm>
            <a:off x="838200" y="154225"/>
            <a:ext cx="10515600" cy="1325563"/>
          </a:xfrm>
        </p:spPr>
        <p:txBody>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Executive Orders</a:t>
            </a:r>
          </a:p>
        </p:txBody>
      </p:sp>
      <p:sp>
        <p:nvSpPr>
          <p:cNvPr id="3" name="Content Placeholder 2">
            <a:extLst>
              <a:ext uri="{FF2B5EF4-FFF2-40B4-BE49-F238E27FC236}">
                <a16:creationId xmlns:a16="http://schemas.microsoft.com/office/drawing/2014/main" id="{E4423468-F319-9F58-6A8D-21CED7400F28}"/>
              </a:ext>
            </a:extLst>
          </p:cNvPr>
          <p:cNvSpPr>
            <a:spLocks noGrp="1"/>
          </p:cNvSpPr>
          <p:nvPr>
            <p:ph sz="half" idx="1"/>
          </p:nvPr>
        </p:nvSpPr>
        <p:spPr>
          <a:xfrm>
            <a:off x="336699" y="1527912"/>
            <a:ext cx="5683102" cy="4447585"/>
          </a:xfrm>
        </p:spPr>
        <p:txBody>
          <a:bodyPr>
            <a:normAutofit fontScale="92500" lnSpcReduction="10000"/>
          </a:bodyPr>
          <a:lstStyle/>
          <a:p>
            <a:r>
              <a:rPr lang="en-US" sz="2400"/>
              <a:t>Administration </a:t>
            </a:r>
            <a:r>
              <a:rPr lang="en-US" sz="2400">
                <a:hlinkClick r:id="rId3"/>
              </a:rPr>
              <a:t>ordered</a:t>
            </a:r>
            <a:r>
              <a:rPr lang="en-US" sz="2400"/>
              <a:t> HHS to freeze all external communications</a:t>
            </a:r>
          </a:p>
          <a:p>
            <a:r>
              <a:rPr lang="en-US" sz="2400"/>
              <a:t>Issued Regulatory Freeze Pending Review </a:t>
            </a:r>
          </a:p>
          <a:p>
            <a:r>
              <a:rPr lang="en-US" sz="2400"/>
              <a:t>Rescinds E.O. “Lowering Prescription Drug Costs for Americans” </a:t>
            </a:r>
          </a:p>
          <a:p>
            <a:r>
              <a:rPr lang="en-US" sz="2400"/>
              <a:t>Rescinded several Biden executive orders related to guiding strategies and policies related to the COVID-19 pandemic </a:t>
            </a:r>
          </a:p>
          <a:p>
            <a:r>
              <a:rPr lang="en-US" sz="2400">
                <a:effectLst/>
                <a:latin typeface="Arial" panose="020B0604020202020204" pitchFamily="34" charset="0"/>
                <a:ea typeface="Times New Roman" panose="02020603050405020304" pitchFamily="18" charset="0"/>
                <a:cs typeface="Arial" panose="020B0604020202020204" pitchFamily="34" charset="0"/>
              </a:rPr>
              <a:t>Rescinded a January 2022 executive order that reopened federal health insurance exchanges for open enrollment for a special enrollment period </a:t>
            </a:r>
          </a:p>
        </p:txBody>
      </p:sp>
      <p:sp>
        <p:nvSpPr>
          <p:cNvPr id="4" name="Content Placeholder 3">
            <a:extLst>
              <a:ext uri="{FF2B5EF4-FFF2-40B4-BE49-F238E27FC236}">
                <a16:creationId xmlns:a16="http://schemas.microsoft.com/office/drawing/2014/main" id="{4FEDABA5-5279-1343-B09C-D1FB4E1BDD13}"/>
              </a:ext>
            </a:extLst>
          </p:cNvPr>
          <p:cNvSpPr>
            <a:spLocks noGrp="1"/>
          </p:cNvSpPr>
          <p:nvPr>
            <p:ph sz="half" idx="2"/>
          </p:nvPr>
        </p:nvSpPr>
        <p:spPr>
          <a:xfrm>
            <a:off x="6172200" y="1527913"/>
            <a:ext cx="5683101" cy="4351338"/>
          </a:xfrm>
        </p:spPr>
        <p:txBody>
          <a:bodyPr>
            <a:noAutofit/>
          </a:bodyPr>
          <a:lstStyle/>
          <a:p>
            <a:r>
              <a:rPr lang="en-US" sz="2200"/>
              <a:t>Withdraw the US from the World Health Organization </a:t>
            </a:r>
          </a:p>
          <a:p>
            <a:r>
              <a:rPr lang="en-US" sz="2200">
                <a:effectLst/>
                <a:latin typeface="Arial" panose="020B0604020202020204" pitchFamily="34" charset="0"/>
                <a:ea typeface="Times New Roman" panose="02020603050405020304" pitchFamily="18" charset="0"/>
                <a:cs typeface="Arial" panose="020B0604020202020204" pitchFamily="34" charset="0"/>
              </a:rPr>
              <a:t>Rescinded Biden's “Executive Order on Safe, Secure, and Trustworthy Development and Use of Artificial Intelligence</a:t>
            </a:r>
          </a:p>
          <a:p>
            <a:r>
              <a:rPr lang="en-US" sz="2200">
                <a:effectLst/>
                <a:latin typeface="Arial" panose="020B0604020202020204" pitchFamily="34" charset="0"/>
                <a:ea typeface="Times New Roman" panose="02020603050405020304" pitchFamily="18" charset="0"/>
                <a:cs typeface="Arial" panose="020B0604020202020204" pitchFamily="34" charset="0"/>
              </a:rPr>
              <a:t>Dismantle diversity, equity, and inclusion (DEI) initiatives across various sectors</a:t>
            </a:r>
            <a:r>
              <a:rPr lang="en-US" sz="2200">
                <a:latin typeface="Arial" panose="020B0604020202020204" pitchFamily="34" charset="0"/>
                <a:ea typeface="Times New Roman" panose="02020603050405020304" pitchFamily="18" charset="0"/>
                <a:cs typeface="Arial" panose="020B0604020202020204" pitchFamily="34" charset="0"/>
              </a:rPr>
              <a:t>.</a:t>
            </a:r>
          </a:p>
          <a:p>
            <a:r>
              <a:rPr lang="en-US" sz="2200">
                <a:latin typeface="Arial" panose="020B0604020202020204" pitchFamily="34" charset="0"/>
                <a:cs typeface="Arial" panose="020B0604020202020204" pitchFamily="34" charset="0"/>
              </a:rPr>
              <a:t>Rescinded numbers E.O.s related to non-discrimination and equality in gender and sexual orientation </a:t>
            </a:r>
          </a:p>
          <a:p>
            <a:r>
              <a:rPr lang="en-US" sz="2200">
                <a:latin typeface="Arial" panose="020B0604020202020204" pitchFamily="34" charset="0"/>
                <a:cs typeface="Arial" panose="020B0604020202020204" pitchFamily="34" charset="0"/>
              </a:rPr>
              <a:t>Reforming the Federal workforce</a:t>
            </a:r>
          </a:p>
        </p:txBody>
      </p:sp>
      <p:sp>
        <p:nvSpPr>
          <p:cNvPr id="5" name="TextBox 4">
            <a:extLst>
              <a:ext uri="{FF2B5EF4-FFF2-40B4-BE49-F238E27FC236}">
                <a16:creationId xmlns:a16="http://schemas.microsoft.com/office/drawing/2014/main" id="{F400603B-5821-A7D8-1C08-9D6DC9E0129A}"/>
              </a:ext>
            </a:extLst>
          </p:cNvPr>
          <p:cNvSpPr txBox="1"/>
          <p:nvPr/>
        </p:nvSpPr>
        <p:spPr>
          <a:xfrm>
            <a:off x="531628" y="5975498"/>
            <a:ext cx="11100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More available at </a:t>
            </a: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hlinkClick r:id="rId4"/>
              </a:rPr>
              <a:t>https://www.whitehouse.gov/presidential-actions/2025/01/initial-rescissions-of-harmful-executive-orders-and-actions/</a:t>
            </a: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hlinkClick r:id="rId5"/>
              </a:rPr>
              <a:t>https://chcoc.gov/transmittals</a:t>
            </a: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3635933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A290-1F5E-6548-9767-EF9139BA55D7}"/>
              </a:ext>
            </a:extLst>
          </p:cNvPr>
          <p:cNvSpPr>
            <a:spLocks noGrp="1"/>
          </p:cNvSpPr>
          <p:nvPr>
            <p:ph type="ctrTitle"/>
          </p:nvPr>
        </p:nvSpPr>
        <p:spPr>
          <a:xfrm>
            <a:off x="372978" y="543243"/>
            <a:ext cx="6485022" cy="2387600"/>
          </a:xfrm>
        </p:spPr>
        <p:txBody>
          <a:bodyPr>
            <a:normAutofit/>
          </a:bodyPr>
          <a:lstStyle/>
          <a:p>
            <a:r>
              <a:rPr lang="en-US"/>
              <a:t>The Future of Rural Health and Well-Being</a:t>
            </a:r>
          </a:p>
        </p:txBody>
      </p:sp>
      <p:sp>
        <p:nvSpPr>
          <p:cNvPr id="3" name="Subtitle 2">
            <a:extLst>
              <a:ext uri="{FF2B5EF4-FFF2-40B4-BE49-F238E27FC236}">
                <a16:creationId xmlns:a16="http://schemas.microsoft.com/office/drawing/2014/main" id="{CFCEE4EB-6091-2746-9654-80A26DD26F19}"/>
              </a:ext>
            </a:extLst>
          </p:cNvPr>
          <p:cNvSpPr>
            <a:spLocks noGrp="1"/>
          </p:cNvSpPr>
          <p:nvPr>
            <p:ph type="subTitle" idx="1"/>
          </p:nvPr>
        </p:nvSpPr>
        <p:spPr>
          <a:xfrm>
            <a:off x="372978" y="2963466"/>
            <a:ext cx="6713621" cy="963691"/>
          </a:xfrm>
        </p:spPr>
        <p:txBody>
          <a:bodyPr>
            <a:normAutofit lnSpcReduction="10000"/>
          </a:bodyPr>
          <a:lstStyle/>
          <a:p>
            <a:r>
              <a:rPr lang="en-US"/>
              <a:t>Findings from a Landscape Analysis and Listening Sessions</a:t>
            </a:r>
          </a:p>
        </p:txBody>
      </p:sp>
      <p:sp>
        <p:nvSpPr>
          <p:cNvPr id="4" name="Text Placeholder 3">
            <a:extLst>
              <a:ext uri="{FF2B5EF4-FFF2-40B4-BE49-F238E27FC236}">
                <a16:creationId xmlns:a16="http://schemas.microsoft.com/office/drawing/2014/main" id="{954C74B7-F34A-5644-BF44-7459B7248D63}"/>
              </a:ext>
            </a:extLst>
          </p:cNvPr>
          <p:cNvSpPr>
            <a:spLocks noGrp="1"/>
          </p:cNvSpPr>
          <p:nvPr>
            <p:ph type="body" sz="quarter" idx="10"/>
          </p:nvPr>
        </p:nvSpPr>
        <p:spPr>
          <a:xfrm>
            <a:off x="372978" y="4290844"/>
            <a:ext cx="5041900" cy="850441"/>
          </a:xfrm>
        </p:spPr>
        <p:txBody>
          <a:bodyPr>
            <a:normAutofit lnSpcReduction="10000"/>
          </a:bodyPr>
          <a:lstStyle/>
          <a:p>
            <a:r>
              <a:rPr lang="en-US"/>
              <a:t>October 15, 2025</a:t>
            </a:r>
          </a:p>
          <a:p>
            <a:r>
              <a:rPr lang="en-US"/>
              <a:t>2:00 – 3:00 pm EDT</a:t>
            </a:r>
          </a:p>
        </p:txBody>
      </p:sp>
    </p:spTree>
    <p:extLst>
      <p:ext uri="{BB962C8B-B14F-4D97-AF65-F5344CB8AC3E}">
        <p14:creationId xmlns:p14="http://schemas.microsoft.com/office/powerpoint/2010/main" val="1046058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C740E-38C4-B288-EBFF-B3945AE32E1F}"/>
              </a:ext>
            </a:extLst>
          </p:cNvPr>
          <p:cNvSpPr>
            <a:spLocks noGrp="1"/>
          </p:cNvSpPr>
          <p:nvPr>
            <p:ph type="title"/>
          </p:nvPr>
        </p:nvSpPr>
        <p:spPr>
          <a:xfrm>
            <a:off x="831851" y="2375267"/>
            <a:ext cx="10515600" cy="1053733"/>
          </a:xfrm>
        </p:spPr>
        <p:txBody>
          <a:bodyPr/>
          <a:lstStyle/>
          <a:p>
            <a:r>
              <a:rPr lang="en-US"/>
              <a:t>Landscape Analysis</a:t>
            </a:r>
          </a:p>
        </p:txBody>
      </p:sp>
      <p:sp>
        <p:nvSpPr>
          <p:cNvPr id="3" name="Text Placeholder 2">
            <a:extLst>
              <a:ext uri="{FF2B5EF4-FFF2-40B4-BE49-F238E27FC236}">
                <a16:creationId xmlns:a16="http://schemas.microsoft.com/office/drawing/2014/main" id="{81CB002C-04D4-8A7A-0009-B623653FC2A9}"/>
              </a:ext>
            </a:extLst>
          </p:cNvPr>
          <p:cNvSpPr>
            <a:spLocks noGrp="1"/>
          </p:cNvSpPr>
          <p:nvPr>
            <p:ph type="body" idx="1"/>
          </p:nvPr>
        </p:nvSpPr>
        <p:spPr>
          <a:xfrm>
            <a:off x="838201" y="3653800"/>
            <a:ext cx="10515600" cy="1500187"/>
          </a:xfrm>
        </p:spPr>
        <p:txBody>
          <a:bodyPr/>
          <a:lstStyle/>
          <a:p>
            <a:r>
              <a:rPr lang="en-US">
                <a:solidFill>
                  <a:schemeClr val="accent1">
                    <a:lumMod val="50000"/>
                  </a:schemeClr>
                </a:solidFill>
              </a:rPr>
              <a:t>Purpose: To understand the current priorities of organizations funding rural health initiatives and identify examples of programs being implemented effectively within these communities. </a:t>
            </a:r>
          </a:p>
        </p:txBody>
      </p:sp>
    </p:spTree>
    <p:extLst>
      <p:ext uri="{BB962C8B-B14F-4D97-AF65-F5344CB8AC3E}">
        <p14:creationId xmlns:p14="http://schemas.microsoft.com/office/powerpoint/2010/main" val="85704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34940-4E13-A788-B9A5-6E6EE1618A29}"/>
              </a:ext>
            </a:extLst>
          </p:cNvPr>
          <p:cNvSpPr>
            <a:spLocks noGrp="1"/>
          </p:cNvSpPr>
          <p:nvPr>
            <p:ph type="title"/>
          </p:nvPr>
        </p:nvSpPr>
        <p:spPr/>
        <p:txBody>
          <a:bodyPr/>
          <a:lstStyle/>
          <a:p>
            <a:r>
              <a:rPr lang="en-US"/>
              <a:t>Landscape Analysis – Background</a:t>
            </a:r>
          </a:p>
        </p:txBody>
      </p:sp>
      <p:sp>
        <p:nvSpPr>
          <p:cNvPr id="3" name="Content Placeholder 2">
            <a:extLst>
              <a:ext uri="{FF2B5EF4-FFF2-40B4-BE49-F238E27FC236}">
                <a16:creationId xmlns:a16="http://schemas.microsoft.com/office/drawing/2014/main" id="{4F96FC3B-31F0-573A-4774-DE3BD6667980}"/>
              </a:ext>
            </a:extLst>
          </p:cNvPr>
          <p:cNvSpPr>
            <a:spLocks noGrp="1"/>
          </p:cNvSpPr>
          <p:nvPr>
            <p:ph idx="1"/>
          </p:nvPr>
        </p:nvSpPr>
        <p:spPr/>
        <p:txBody>
          <a:bodyPr vert="horz" lIns="91440" tIns="45720" rIns="91440" bIns="45720" rtlCol="0" anchor="t">
            <a:normAutofit fontScale="92500" lnSpcReduction="20000"/>
          </a:bodyPr>
          <a:lstStyle/>
          <a:p>
            <a:pPr marL="458470" indent="-458470"/>
            <a:r>
              <a:rPr lang="en-US" b="1"/>
              <a:t>Purpose</a:t>
            </a:r>
            <a:r>
              <a:rPr lang="en-US"/>
              <a:t>: To understand funding and organizations impacting rural health</a:t>
            </a:r>
          </a:p>
          <a:p>
            <a:pPr marL="917257" lvl="1" indent="-458470"/>
            <a:r>
              <a:rPr lang="en-US"/>
              <a:t>Conducted February - April 2025</a:t>
            </a:r>
            <a:endParaRPr lang="en-US">
              <a:ea typeface="Calibri"/>
              <a:cs typeface="Calibri"/>
            </a:endParaRPr>
          </a:p>
          <a:p>
            <a:pPr marL="917257" lvl="1" indent="-458470"/>
            <a:r>
              <a:rPr lang="en-US"/>
              <a:t>Identify key organizations contributing to rural health through:</a:t>
            </a:r>
            <a:endParaRPr lang="en-US">
              <a:ea typeface="Calibri"/>
              <a:cs typeface="Calibri"/>
            </a:endParaRPr>
          </a:p>
          <a:p>
            <a:pPr marL="1371600" lvl="2" indent="-457200">
              <a:buFont typeface="+mj-lt"/>
              <a:buAutoNum type="arabicPeriod"/>
            </a:pPr>
            <a:r>
              <a:rPr lang="en-US"/>
              <a:t>Investment in rural communities</a:t>
            </a:r>
            <a:endParaRPr lang="en-US">
              <a:ea typeface="Calibri"/>
              <a:cs typeface="Calibri"/>
            </a:endParaRPr>
          </a:p>
          <a:p>
            <a:pPr marL="1371600" lvl="2" indent="-457200">
              <a:buFont typeface="+mj-lt"/>
              <a:buAutoNum type="arabicPeriod"/>
            </a:pPr>
            <a:r>
              <a:rPr lang="en-US"/>
              <a:t>Implementation of programs and services</a:t>
            </a:r>
            <a:endParaRPr lang="en-US">
              <a:ea typeface="Calibri"/>
              <a:cs typeface="Calibri"/>
            </a:endParaRPr>
          </a:p>
          <a:p>
            <a:pPr marL="1371600" lvl="2" indent="-457200">
              <a:buFont typeface="+mj-lt"/>
              <a:buAutoNum type="arabicPeriod"/>
            </a:pPr>
            <a:r>
              <a:rPr lang="en-US"/>
              <a:t>Organizational support</a:t>
            </a:r>
            <a:endParaRPr lang="en-US">
              <a:ea typeface="Calibri"/>
              <a:cs typeface="Calibri"/>
            </a:endParaRPr>
          </a:p>
          <a:p>
            <a:pPr lvl="1"/>
            <a:r>
              <a:rPr lang="en-US"/>
              <a:t>Period of significant changes in federal funding &amp; priorities</a:t>
            </a:r>
            <a:endParaRPr lang="en-US">
              <a:ea typeface="Calibri"/>
              <a:cs typeface="Calibri"/>
            </a:endParaRPr>
          </a:p>
          <a:p>
            <a:pPr marL="458470" indent="-458470"/>
            <a:r>
              <a:rPr lang="en-US" b="1"/>
              <a:t>Approach: </a:t>
            </a:r>
            <a:r>
              <a:rPr lang="en-US"/>
              <a:t>Identified a sampling of funders, implementers, and supporting organizations</a:t>
            </a:r>
            <a:endParaRPr lang="en-US">
              <a:ea typeface="Calibri"/>
              <a:cs typeface="Calibri"/>
            </a:endParaRPr>
          </a:p>
          <a:p>
            <a:pPr lvl="1"/>
            <a:r>
              <a:rPr lang="en-US"/>
              <a:t>Review of publicly available information </a:t>
            </a:r>
          </a:p>
          <a:p>
            <a:pPr lvl="1"/>
            <a:r>
              <a:rPr lang="en-US"/>
              <a:t>Conducted key informant interviews to fill in the gaps</a:t>
            </a:r>
            <a:endParaRPr lang="en-US">
              <a:ea typeface="Calibri" panose="020F0502020204030204"/>
              <a:cs typeface="Calibri" panose="020F0502020204030204"/>
            </a:endParaRPr>
          </a:p>
        </p:txBody>
      </p:sp>
    </p:spTree>
    <p:extLst>
      <p:ext uri="{BB962C8B-B14F-4D97-AF65-F5344CB8AC3E}">
        <p14:creationId xmlns:p14="http://schemas.microsoft.com/office/powerpoint/2010/main" val="3108310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47522-42C5-04E9-E01D-88DEF3D23A57}"/>
              </a:ext>
            </a:extLst>
          </p:cNvPr>
          <p:cNvSpPr>
            <a:spLocks noGrp="1"/>
          </p:cNvSpPr>
          <p:nvPr>
            <p:ph type="title"/>
          </p:nvPr>
        </p:nvSpPr>
        <p:spPr/>
        <p:txBody>
          <a:bodyPr/>
          <a:lstStyle/>
          <a:p>
            <a:r>
              <a:rPr lang="en-US"/>
              <a:t>Findings: Funders, Public Sector</a:t>
            </a:r>
          </a:p>
        </p:txBody>
      </p:sp>
      <p:sp>
        <p:nvSpPr>
          <p:cNvPr id="3" name="Content Placeholder 2">
            <a:extLst>
              <a:ext uri="{FF2B5EF4-FFF2-40B4-BE49-F238E27FC236}">
                <a16:creationId xmlns:a16="http://schemas.microsoft.com/office/drawing/2014/main" id="{F28885D6-85C7-186A-9382-6FEBCB3AB1B2}"/>
              </a:ext>
            </a:extLst>
          </p:cNvPr>
          <p:cNvSpPr>
            <a:spLocks noGrp="1"/>
          </p:cNvSpPr>
          <p:nvPr>
            <p:ph idx="1"/>
          </p:nvPr>
        </p:nvSpPr>
        <p:spPr/>
        <p:txBody>
          <a:bodyPr/>
          <a:lstStyle/>
          <a:p>
            <a:r>
              <a:rPr lang="en-US"/>
              <a:t>Funding priorities include:</a:t>
            </a:r>
          </a:p>
          <a:p>
            <a:pPr lvl="1"/>
            <a:r>
              <a:rPr lang="en-US"/>
              <a:t>Access to quality health care, including training, retaining and incentivizing workforce</a:t>
            </a:r>
          </a:p>
          <a:p>
            <a:pPr lvl="1"/>
            <a:r>
              <a:rPr lang="en-US"/>
              <a:t>Chronic disease prevention and care, behavioral health and substance use, maternal-child health, and health care needs of specialized populations (Native Americans &amp; Veterans)</a:t>
            </a:r>
          </a:p>
          <a:p>
            <a:pPr lvl="1"/>
            <a:r>
              <a:rPr lang="en-US"/>
              <a:t>Economic development and environmental factors</a:t>
            </a:r>
          </a:p>
          <a:p>
            <a:pPr lvl="1"/>
            <a:r>
              <a:rPr lang="en-US"/>
              <a:t>Technical assistance and research</a:t>
            </a:r>
          </a:p>
        </p:txBody>
      </p:sp>
    </p:spTree>
    <p:extLst>
      <p:ext uri="{BB962C8B-B14F-4D97-AF65-F5344CB8AC3E}">
        <p14:creationId xmlns:p14="http://schemas.microsoft.com/office/powerpoint/2010/main" val="603838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A8E3-6329-3FB3-E306-9DE88F294E19}"/>
              </a:ext>
            </a:extLst>
          </p:cNvPr>
          <p:cNvSpPr>
            <a:spLocks noGrp="1"/>
          </p:cNvSpPr>
          <p:nvPr>
            <p:ph type="title"/>
          </p:nvPr>
        </p:nvSpPr>
        <p:spPr/>
        <p:txBody>
          <a:bodyPr/>
          <a:lstStyle/>
          <a:p>
            <a:r>
              <a:rPr lang="en-US"/>
              <a:t>Findings: Funders, Private Sector</a:t>
            </a:r>
          </a:p>
        </p:txBody>
      </p:sp>
      <p:sp>
        <p:nvSpPr>
          <p:cNvPr id="3" name="Content Placeholder 2">
            <a:extLst>
              <a:ext uri="{FF2B5EF4-FFF2-40B4-BE49-F238E27FC236}">
                <a16:creationId xmlns:a16="http://schemas.microsoft.com/office/drawing/2014/main" id="{274B9241-BE40-1C42-E091-0B8081B887A2}"/>
              </a:ext>
            </a:extLst>
          </p:cNvPr>
          <p:cNvSpPr>
            <a:spLocks noGrp="1"/>
          </p:cNvSpPr>
          <p:nvPr>
            <p:ph idx="1"/>
          </p:nvPr>
        </p:nvSpPr>
        <p:spPr/>
        <p:txBody>
          <a:bodyPr/>
          <a:lstStyle/>
          <a:p>
            <a:r>
              <a:rPr lang="en-US"/>
              <a:t>Funding priorities include:</a:t>
            </a:r>
          </a:p>
          <a:p>
            <a:pPr lvl="1"/>
            <a:r>
              <a:rPr lang="en-US"/>
              <a:t>Prevention</a:t>
            </a:r>
          </a:p>
          <a:p>
            <a:pPr lvl="1"/>
            <a:r>
              <a:rPr lang="en-US"/>
              <a:t>Innovative solutions to address structural drivers of health (e.g., poverty, racism and discrimination, community power, and education systems)</a:t>
            </a:r>
          </a:p>
          <a:p>
            <a:pPr lvl="1"/>
            <a:r>
              <a:rPr lang="en-US"/>
              <a:t>Specific geographical regions or groups of individuals (including families, children, and racially minoritized groups)</a:t>
            </a:r>
          </a:p>
          <a:p>
            <a:pPr lvl="1"/>
            <a:r>
              <a:rPr lang="en-US"/>
              <a:t>Investment in local empowerment, community collaboration, and capacity building</a:t>
            </a:r>
          </a:p>
        </p:txBody>
      </p:sp>
    </p:spTree>
    <p:extLst>
      <p:ext uri="{BB962C8B-B14F-4D97-AF65-F5344CB8AC3E}">
        <p14:creationId xmlns:p14="http://schemas.microsoft.com/office/powerpoint/2010/main" val="3288621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07001-24D9-4DCA-BE51-6A8D4D605A30}"/>
              </a:ext>
            </a:extLst>
          </p:cNvPr>
          <p:cNvSpPr>
            <a:spLocks noGrp="1"/>
          </p:cNvSpPr>
          <p:nvPr>
            <p:ph type="title"/>
          </p:nvPr>
        </p:nvSpPr>
        <p:spPr>
          <a:xfrm>
            <a:off x="838200" y="183054"/>
            <a:ext cx="10515600" cy="1325563"/>
          </a:xfrm>
        </p:spPr>
        <p:txBody>
          <a:bodyPr>
            <a:normAutofit/>
          </a:bodyPr>
          <a:lstStyle/>
          <a:p>
            <a:pPr algn="ctr"/>
            <a:r>
              <a:rPr lang="en-US" sz="3200" b="1">
                <a:latin typeface="Open Sans" panose="020B0606030504020204" pitchFamily="34" charset="0"/>
                <a:ea typeface="Open Sans" panose="020B0606030504020204" pitchFamily="34" charset="0"/>
                <a:cs typeface="Open Sans" panose="020B0606030504020204" pitchFamily="34" charset="0"/>
              </a:rPr>
              <a:t>Policy Environment During Project Timeframe</a:t>
            </a:r>
          </a:p>
        </p:txBody>
      </p:sp>
      <p:sp>
        <p:nvSpPr>
          <p:cNvPr id="3" name="Content Placeholder 2">
            <a:extLst>
              <a:ext uri="{FF2B5EF4-FFF2-40B4-BE49-F238E27FC236}">
                <a16:creationId xmlns:a16="http://schemas.microsoft.com/office/drawing/2014/main" id="{736E0318-FE69-450E-9F9B-8B34122CF12C}"/>
              </a:ext>
            </a:extLst>
          </p:cNvPr>
          <p:cNvSpPr>
            <a:spLocks noGrp="1"/>
          </p:cNvSpPr>
          <p:nvPr>
            <p:ph idx="1"/>
          </p:nvPr>
        </p:nvSpPr>
        <p:spPr>
          <a:xfrm>
            <a:off x="393214" y="1443962"/>
            <a:ext cx="6006778" cy="4864474"/>
          </a:xfrm>
        </p:spPr>
        <p:txBody>
          <a:bodyPr>
            <a:normAutofit/>
          </a:bodyPr>
          <a:lstStyle/>
          <a:p>
            <a:pPr>
              <a:lnSpc>
                <a:spcPct val="100000"/>
              </a:lnSpc>
              <a:spcBef>
                <a:spcPts val="1200"/>
              </a:spcBef>
            </a:pPr>
            <a:r>
              <a:rPr lang="en-US" b="1"/>
              <a:t>Happenings in Congress</a:t>
            </a:r>
          </a:p>
          <a:p>
            <a:pPr lvl="1">
              <a:lnSpc>
                <a:spcPct val="100000"/>
              </a:lnSpc>
              <a:spcBef>
                <a:spcPts val="1200"/>
              </a:spcBef>
            </a:pPr>
            <a:r>
              <a:rPr lang="en-US" sz="2800"/>
              <a:t>Reconciliation </a:t>
            </a:r>
          </a:p>
          <a:p>
            <a:pPr lvl="1">
              <a:lnSpc>
                <a:spcPct val="100000"/>
              </a:lnSpc>
              <a:spcBef>
                <a:spcPts val="1200"/>
              </a:spcBef>
            </a:pPr>
            <a:r>
              <a:rPr lang="en-US" sz="2800"/>
              <a:t>FY26 Appropriations </a:t>
            </a:r>
          </a:p>
          <a:p>
            <a:pPr lvl="1">
              <a:lnSpc>
                <a:spcPct val="100000"/>
              </a:lnSpc>
              <a:spcBef>
                <a:spcPts val="1200"/>
              </a:spcBef>
            </a:pPr>
            <a:r>
              <a:rPr lang="en-US" sz="2800"/>
              <a:t>Key Health Legislation </a:t>
            </a:r>
          </a:p>
          <a:p>
            <a:pPr>
              <a:lnSpc>
                <a:spcPct val="100000"/>
              </a:lnSpc>
              <a:spcBef>
                <a:spcPts val="1200"/>
              </a:spcBef>
            </a:pPr>
            <a:r>
              <a:rPr lang="en-US" b="1"/>
              <a:t>Administration Updates </a:t>
            </a:r>
          </a:p>
          <a:p>
            <a:pPr lvl="1">
              <a:lnSpc>
                <a:spcPct val="100000"/>
              </a:lnSpc>
              <a:spcBef>
                <a:spcPts val="1200"/>
              </a:spcBef>
            </a:pPr>
            <a:r>
              <a:rPr lang="en-US" sz="2800"/>
              <a:t>HHS Reorganization</a:t>
            </a:r>
          </a:p>
          <a:p>
            <a:pPr lvl="1">
              <a:lnSpc>
                <a:spcPct val="100000"/>
              </a:lnSpc>
              <a:spcBef>
                <a:spcPts val="1200"/>
              </a:spcBef>
            </a:pPr>
            <a:r>
              <a:rPr lang="en-US" sz="2800"/>
              <a:t>Regulation Updates  </a:t>
            </a:r>
          </a:p>
        </p:txBody>
      </p:sp>
      <p:pic>
        <p:nvPicPr>
          <p:cNvPr id="5" name="Picture 4" descr="A picture containing text, toy&#10;&#10;Description automatically generated">
            <a:extLst>
              <a:ext uri="{FF2B5EF4-FFF2-40B4-BE49-F238E27FC236}">
                <a16:creationId xmlns:a16="http://schemas.microsoft.com/office/drawing/2014/main" id="{D36A0AB1-2B92-D7B5-4EA4-2BE9764D4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992" y="1508617"/>
            <a:ext cx="5792008" cy="3286584"/>
          </a:xfrm>
          <a:prstGeom prst="rect">
            <a:avLst/>
          </a:prstGeom>
        </p:spPr>
      </p:pic>
    </p:spTree>
    <p:extLst>
      <p:ext uri="{BB962C8B-B14F-4D97-AF65-F5344CB8AC3E}">
        <p14:creationId xmlns:p14="http://schemas.microsoft.com/office/powerpoint/2010/main" val="3302906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A08E8-A8EE-91D0-AC80-76E3BD6A3675}"/>
              </a:ext>
            </a:extLst>
          </p:cNvPr>
          <p:cNvSpPr>
            <a:spLocks noGrp="1"/>
          </p:cNvSpPr>
          <p:nvPr>
            <p:ph type="title"/>
          </p:nvPr>
        </p:nvSpPr>
        <p:spPr/>
        <p:txBody>
          <a:bodyPr/>
          <a:lstStyle/>
          <a:p>
            <a:r>
              <a:rPr lang="en-US"/>
              <a:t>Findings: Implementers and Doers</a:t>
            </a:r>
          </a:p>
        </p:txBody>
      </p:sp>
      <p:sp>
        <p:nvSpPr>
          <p:cNvPr id="3" name="Content Placeholder 2">
            <a:extLst>
              <a:ext uri="{FF2B5EF4-FFF2-40B4-BE49-F238E27FC236}">
                <a16:creationId xmlns:a16="http://schemas.microsoft.com/office/drawing/2014/main" id="{17AB4AFB-7000-716E-BF4E-4383BDC1F7EA}"/>
              </a:ext>
            </a:extLst>
          </p:cNvPr>
          <p:cNvSpPr>
            <a:spLocks noGrp="1"/>
          </p:cNvSpPr>
          <p:nvPr>
            <p:ph idx="1"/>
          </p:nvPr>
        </p:nvSpPr>
        <p:spPr/>
        <p:txBody>
          <a:bodyPr vert="horz" lIns="91440" tIns="45720" rIns="91440" bIns="45720" rtlCol="0" anchor="t">
            <a:normAutofit/>
          </a:bodyPr>
          <a:lstStyle/>
          <a:p>
            <a:pPr marL="458470" indent="-458470"/>
            <a:r>
              <a:rPr lang="en-US"/>
              <a:t>Federal Office of Rural Health Policy (FORHP) Grantees</a:t>
            </a:r>
          </a:p>
          <a:p>
            <a:pPr lvl="1"/>
            <a:r>
              <a:rPr lang="en-US"/>
              <a:t>Funding to address rural health priorities/needs in communities</a:t>
            </a:r>
          </a:p>
          <a:p>
            <a:pPr lvl="1"/>
            <a:r>
              <a:rPr lang="en-US"/>
              <a:t>Evaluative efforts to assess success, impacts, and sustainability of implemented projects</a:t>
            </a:r>
            <a:endParaRPr lang="en-US">
              <a:ea typeface="Calibri"/>
              <a:cs typeface="Calibri"/>
            </a:endParaRPr>
          </a:p>
          <a:p>
            <a:pPr marL="458470" indent="-458470"/>
            <a:r>
              <a:rPr lang="en-US"/>
              <a:t>Nonprofits, Health Care Providers, and Other Organizations</a:t>
            </a:r>
            <a:endParaRPr lang="en-US">
              <a:ea typeface="Calibri"/>
              <a:cs typeface="Calibri"/>
            </a:endParaRPr>
          </a:p>
          <a:p>
            <a:pPr lvl="1"/>
            <a:r>
              <a:rPr lang="en-US"/>
              <a:t>Based on alignment to funders’ priorities and opportunities</a:t>
            </a:r>
            <a:endParaRPr lang="en-US">
              <a:ea typeface="Calibri"/>
              <a:cs typeface="Calibri"/>
            </a:endParaRPr>
          </a:p>
          <a:p>
            <a:pPr lvl="1"/>
            <a:r>
              <a:rPr lang="en-US"/>
              <a:t>Priorities include chronic disease, behavioral health, substance use disorder, workforce, and telehealth</a:t>
            </a:r>
            <a:endParaRPr lang="en-US">
              <a:ea typeface="Calibri"/>
              <a:cs typeface="Calibri"/>
            </a:endParaRPr>
          </a:p>
        </p:txBody>
      </p:sp>
    </p:spTree>
    <p:extLst>
      <p:ext uri="{BB962C8B-B14F-4D97-AF65-F5344CB8AC3E}">
        <p14:creationId xmlns:p14="http://schemas.microsoft.com/office/powerpoint/2010/main" val="3336934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B825B-FC29-0AE7-FB29-EEA2BAE30BD9}"/>
              </a:ext>
            </a:extLst>
          </p:cNvPr>
          <p:cNvSpPr>
            <a:spLocks noGrp="1"/>
          </p:cNvSpPr>
          <p:nvPr>
            <p:ph type="title"/>
          </p:nvPr>
        </p:nvSpPr>
        <p:spPr/>
        <p:txBody>
          <a:bodyPr/>
          <a:lstStyle/>
          <a:p>
            <a:r>
              <a:rPr lang="en-US"/>
              <a:t>Findings: Supporting Organizations</a:t>
            </a:r>
          </a:p>
        </p:txBody>
      </p:sp>
      <p:sp>
        <p:nvSpPr>
          <p:cNvPr id="3" name="Content Placeholder 2">
            <a:extLst>
              <a:ext uri="{FF2B5EF4-FFF2-40B4-BE49-F238E27FC236}">
                <a16:creationId xmlns:a16="http://schemas.microsoft.com/office/drawing/2014/main" id="{C356BB2F-D7A5-289D-D7BC-98A5D7622440}"/>
              </a:ext>
            </a:extLst>
          </p:cNvPr>
          <p:cNvSpPr>
            <a:spLocks noGrp="1"/>
          </p:cNvSpPr>
          <p:nvPr>
            <p:ph idx="1"/>
          </p:nvPr>
        </p:nvSpPr>
        <p:spPr/>
        <p:txBody>
          <a:bodyPr vert="horz" lIns="91440" tIns="45720" rIns="91440" bIns="45720" rtlCol="0" anchor="t">
            <a:normAutofit/>
          </a:bodyPr>
          <a:lstStyle/>
          <a:p>
            <a:pPr marL="458470" indent="-458470"/>
            <a:r>
              <a:rPr lang="en-US"/>
              <a:t>National, state, or regionally-based</a:t>
            </a:r>
          </a:p>
          <a:p>
            <a:pPr marL="458470" indent="-458470"/>
            <a:r>
              <a:rPr lang="en-US"/>
              <a:t>Differing types and areas of focus:</a:t>
            </a:r>
          </a:p>
          <a:p>
            <a:pPr marL="917257" lvl="1" indent="-458470"/>
            <a:r>
              <a:rPr lang="en-US"/>
              <a:t>Function as membership-based organizations sharing resources, research coordination, policy guidance and advocacy</a:t>
            </a:r>
            <a:endParaRPr lang="en-US">
              <a:ea typeface="Calibri"/>
              <a:cs typeface="Calibri"/>
            </a:endParaRPr>
          </a:p>
          <a:p>
            <a:pPr marL="917257" lvl="1" indent="-458470"/>
            <a:r>
              <a:rPr lang="en-US"/>
              <a:t>Provide backbone support for larger scale coordination, by strengthening capacity and spread of best practices</a:t>
            </a:r>
          </a:p>
          <a:p>
            <a:pPr marL="917257" lvl="1" indent="-458470"/>
            <a:r>
              <a:rPr lang="en-US">
                <a:ea typeface="Calibri"/>
                <a:cs typeface="Calibri"/>
              </a:rPr>
              <a:t>Provide programs/services specific to their mission and client needs</a:t>
            </a:r>
          </a:p>
          <a:p>
            <a:pPr marL="1142682" lvl="2" indent="-458470"/>
            <a:r>
              <a:rPr lang="en-US">
                <a:ea typeface="Calibri"/>
                <a:cs typeface="Calibri"/>
              </a:rPr>
              <a:t>E.g., Technical assistance, coaching, training, and peer networking</a:t>
            </a:r>
          </a:p>
        </p:txBody>
      </p:sp>
    </p:spTree>
    <p:extLst>
      <p:ext uri="{BB962C8B-B14F-4D97-AF65-F5344CB8AC3E}">
        <p14:creationId xmlns:p14="http://schemas.microsoft.com/office/powerpoint/2010/main" val="3341436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C6329-DBA4-38BE-B901-7287F96CF13D}"/>
              </a:ext>
            </a:extLst>
          </p:cNvPr>
          <p:cNvSpPr>
            <a:spLocks noGrp="1"/>
          </p:cNvSpPr>
          <p:nvPr>
            <p:ph type="title"/>
          </p:nvPr>
        </p:nvSpPr>
        <p:spPr/>
        <p:txBody>
          <a:bodyPr/>
          <a:lstStyle/>
          <a:p>
            <a:r>
              <a:rPr lang="en-US"/>
              <a:t>Key Recommendations and Opportunities</a:t>
            </a:r>
          </a:p>
        </p:txBody>
      </p:sp>
      <p:sp>
        <p:nvSpPr>
          <p:cNvPr id="3" name="Content Placeholder 2">
            <a:extLst>
              <a:ext uri="{FF2B5EF4-FFF2-40B4-BE49-F238E27FC236}">
                <a16:creationId xmlns:a16="http://schemas.microsoft.com/office/drawing/2014/main" id="{8F988848-F476-2F6A-61A8-6291F451060E}"/>
              </a:ext>
            </a:extLst>
          </p:cNvPr>
          <p:cNvSpPr>
            <a:spLocks noGrp="1"/>
          </p:cNvSpPr>
          <p:nvPr>
            <p:ph idx="1"/>
          </p:nvPr>
        </p:nvSpPr>
        <p:spPr/>
        <p:txBody>
          <a:bodyPr>
            <a:normAutofit/>
          </a:bodyPr>
          <a:lstStyle/>
          <a:p>
            <a:pPr marL="514350" indent="-514350">
              <a:buFont typeface="+mj-lt"/>
              <a:buAutoNum type="arabicPeriod"/>
            </a:pPr>
            <a:r>
              <a:rPr lang="en-US"/>
              <a:t>Increase investment in upstream drivers of health</a:t>
            </a:r>
          </a:p>
          <a:p>
            <a:pPr marL="514350" indent="-514350">
              <a:buFont typeface="+mj-lt"/>
              <a:buAutoNum type="arabicPeriod"/>
            </a:pPr>
            <a:r>
              <a:rPr lang="en-US"/>
              <a:t>Concentrate on building infrastructure and improving economic conditions </a:t>
            </a:r>
          </a:p>
          <a:p>
            <a:pPr marL="514350" indent="-514350">
              <a:buFont typeface="+mj-lt"/>
              <a:buAutoNum type="arabicPeriod"/>
            </a:pPr>
            <a:r>
              <a:rPr lang="en-US"/>
              <a:t>Continue to build capacity within rural communities</a:t>
            </a:r>
          </a:p>
          <a:p>
            <a:pPr marL="514350" indent="-514350">
              <a:buFont typeface="+mj-lt"/>
              <a:buAutoNum type="arabicPeriod"/>
            </a:pPr>
            <a:r>
              <a:rPr lang="en-US"/>
              <a:t>Support robust community-centered evaluations</a:t>
            </a:r>
          </a:p>
          <a:p>
            <a:pPr marL="514350" indent="-514350">
              <a:buFont typeface="+mj-lt"/>
              <a:buAutoNum type="arabicPeriod"/>
            </a:pPr>
            <a:r>
              <a:rPr lang="en-US"/>
              <a:t>Expand investment strategies beyond traditional health funders</a:t>
            </a:r>
          </a:p>
        </p:txBody>
      </p:sp>
    </p:spTree>
    <p:extLst>
      <p:ext uri="{BB962C8B-B14F-4D97-AF65-F5344CB8AC3E}">
        <p14:creationId xmlns:p14="http://schemas.microsoft.com/office/powerpoint/2010/main" val="3259367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76FC5-6ED5-3BA6-62DB-22FD25BE303B}"/>
              </a:ext>
            </a:extLst>
          </p:cNvPr>
          <p:cNvSpPr>
            <a:spLocks noGrp="1"/>
          </p:cNvSpPr>
          <p:nvPr>
            <p:ph type="title"/>
          </p:nvPr>
        </p:nvSpPr>
        <p:spPr>
          <a:xfrm>
            <a:off x="838200" y="0"/>
            <a:ext cx="10515600" cy="2852737"/>
          </a:xfrm>
        </p:spPr>
        <p:txBody>
          <a:bodyPr/>
          <a:lstStyle/>
          <a:p>
            <a:r>
              <a:rPr lang="en-US"/>
              <a:t>Listening Sessions</a:t>
            </a:r>
          </a:p>
        </p:txBody>
      </p:sp>
      <p:sp>
        <p:nvSpPr>
          <p:cNvPr id="3" name="Content Placeholder 2">
            <a:extLst>
              <a:ext uri="{FF2B5EF4-FFF2-40B4-BE49-F238E27FC236}">
                <a16:creationId xmlns:a16="http://schemas.microsoft.com/office/drawing/2014/main" id="{D8A16E6F-A032-CFF6-C2AB-5A6F0347A3E0}"/>
              </a:ext>
            </a:extLst>
          </p:cNvPr>
          <p:cNvSpPr>
            <a:spLocks noGrp="1"/>
          </p:cNvSpPr>
          <p:nvPr>
            <p:ph type="body" idx="1"/>
          </p:nvPr>
        </p:nvSpPr>
        <p:spPr>
          <a:xfrm>
            <a:off x="1431758" y="3255170"/>
            <a:ext cx="10515600" cy="2279356"/>
          </a:xfrm>
        </p:spPr>
        <p:txBody>
          <a:bodyPr>
            <a:normAutofit/>
          </a:bodyPr>
          <a:lstStyle/>
          <a:p>
            <a:r>
              <a:rPr lang="en-US" sz="3000">
                <a:solidFill>
                  <a:srgbClr val="1A3765"/>
                </a:solidFill>
              </a:rPr>
              <a:t>Drawing out a range of perspectives on…</a:t>
            </a:r>
          </a:p>
          <a:p>
            <a:r>
              <a:rPr lang="en-US" sz="3000">
                <a:solidFill>
                  <a:srgbClr val="1A3765"/>
                </a:solidFill>
              </a:rPr>
              <a:t>	reimagining rural health and well-being </a:t>
            </a:r>
          </a:p>
          <a:p>
            <a:r>
              <a:rPr lang="en-US" sz="3000">
                <a:solidFill>
                  <a:srgbClr val="1A3765"/>
                </a:solidFill>
              </a:rPr>
              <a:t>	how to best align systems and resources to achieve optimal 	health for all individuals living in rural America.  </a:t>
            </a:r>
          </a:p>
          <a:p>
            <a:endParaRPr lang="en-US"/>
          </a:p>
        </p:txBody>
      </p:sp>
    </p:spTree>
    <p:extLst>
      <p:ext uri="{BB962C8B-B14F-4D97-AF65-F5344CB8AC3E}">
        <p14:creationId xmlns:p14="http://schemas.microsoft.com/office/powerpoint/2010/main" val="3122210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D4E3-C884-FF57-419E-2FC1FEA688A7}"/>
              </a:ext>
            </a:extLst>
          </p:cNvPr>
          <p:cNvSpPr>
            <a:spLocks noGrp="1"/>
          </p:cNvSpPr>
          <p:nvPr>
            <p:ph type="title"/>
          </p:nvPr>
        </p:nvSpPr>
        <p:spPr>
          <a:xfrm>
            <a:off x="838200" y="365127"/>
            <a:ext cx="10515600" cy="1325563"/>
          </a:xfrm>
        </p:spPr>
        <p:txBody>
          <a:bodyPr anchor="ctr">
            <a:normAutofit/>
          </a:bodyPr>
          <a:lstStyle/>
          <a:p>
            <a:r>
              <a:rPr lang="en-US"/>
              <a:t>Listening Sessions: Who we talked to</a:t>
            </a:r>
          </a:p>
        </p:txBody>
      </p:sp>
      <p:graphicFrame>
        <p:nvGraphicFramePr>
          <p:cNvPr id="7" name="Content Placeholder 2">
            <a:extLst>
              <a:ext uri="{FF2B5EF4-FFF2-40B4-BE49-F238E27FC236}">
                <a16:creationId xmlns:a16="http://schemas.microsoft.com/office/drawing/2014/main" id="{E0040F88-0558-1108-EF52-C4E540877C3D}"/>
              </a:ext>
            </a:extLst>
          </p:cNvPr>
          <p:cNvGraphicFramePr/>
          <p:nvPr>
            <p:extLst>
              <p:ext uri="{D42A27DB-BD31-4B8C-83A1-F6EECF244321}">
                <p14:modId xmlns:p14="http://schemas.microsoft.com/office/powerpoint/2010/main" val="1342389544"/>
              </p:ext>
            </p:extLst>
          </p:nvPr>
        </p:nvGraphicFramePr>
        <p:xfrm>
          <a:off x="978567" y="1690690"/>
          <a:ext cx="10812379" cy="4486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6703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map of the united states&#10;&#10;AI-generated content may be incorrect.">
            <a:extLst>
              <a:ext uri="{FF2B5EF4-FFF2-40B4-BE49-F238E27FC236}">
                <a16:creationId xmlns:a16="http://schemas.microsoft.com/office/drawing/2014/main" id="{385A1958-3555-C9C0-D2F1-57601811A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6981" y="631614"/>
            <a:ext cx="7730036" cy="54804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4B92C13-037E-B22E-C203-CCAEDEEDB35F}"/>
              </a:ext>
            </a:extLst>
          </p:cNvPr>
          <p:cNvSpPr txBox="1"/>
          <p:nvPr/>
        </p:nvSpPr>
        <p:spPr>
          <a:xfrm>
            <a:off x="368968" y="745958"/>
            <a:ext cx="3368843" cy="5293757"/>
          </a:xfrm>
          <a:prstGeom prst="rect">
            <a:avLst/>
          </a:prstGeom>
          <a:noFill/>
        </p:spPr>
        <p:txBody>
          <a:bodyPr wrap="square" rtlCol="0">
            <a:spAutoFit/>
          </a:bodyPr>
          <a:lstStyle/>
          <a:p>
            <a:pPr fontAlgn="base"/>
            <a:r>
              <a:rPr lang="en-US" sz="2000"/>
              <a:t>Participants represented 20 states highlighted in orange. The following regions and states were represented:  </a:t>
            </a:r>
          </a:p>
          <a:p>
            <a:pPr fontAlgn="base"/>
            <a:r>
              <a:rPr lang="en-US"/>
              <a:t> </a:t>
            </a:r>
          </a:p>
          <a:p>
            <a:pPr fontAlgn="base"/>
            <a:r>
              <a:rPr lang="en-US" sz="2000" b="1"/>
              <a:t>Northeast: </a:t>
            </a:r>
            <a:r>
              <a:rPr lang="en-US" sz="2000"/>
              <a:t>Maine, New York, and New Hampshire </a:t>
            </a:r>
          </a:p>
          <a:p>
            <a:pPr fontAlgn="base"/>
            <a:r>
              <a:rPr lang="en-US" sz="2000" b="1"/>
              <a:t>South: </a:t>
            </a:r>
            <a:r>
              <a:rPr lang="en-US" sz="2000"/>
              <a:t>Georgia, Alabama, Louisiana, Arkansas, Tennessee, Kentucky, Oklahoma, and North Carolina </a:t>
            </a:r>
          </a:p>
          <a:p>
            <a:pPr fontAlgn="base"/>
            <a:r>
              <a:rPr lang="en-US" sz="2000" b="1"/>
              <a:t>Midwest: </a:t>
            </a:r>
            <a:r>
              <a:rPr lang="en-US" sz="2000"/>
              <a:t>Wisconsin, Michigan, Missouri, Kansas, Indiana, and South Dakota </a:t>
            </a:r>
          </a:p>
          <a:p>
            <a:pPr fontAlgn="base"/>
            <a:r>
              <a:rPr lang="en-US" sz="2000" b="1"/>
              <a:t>West:</a:t>
            </a:r>
            <a:r>
              <a:rPr lang="en-US" sz="2000"/>
              <a:t> California, Oregon, and Arizona </a:t>
            </a:r>
          </a:p>
        </p:txBody>
      </p:sp>
    </p:spTree>
    <p:extLst>
      <p:ext uri="{BB962C8B-B14F-4D97-AF65-F5344CB8AC3E}">
        <p14:creationId xmlns:p14="http://schemas.microsoft.com/office/powerpoint/2010/main" val="55502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064A-6EC6-6F76-CBEA-BC950172B7FF}"/>
              </a:ext>
            </a:extLst>
          </p:cNvPr>
          <p:cNvSpPr>
            <a:spLocks noGrp="1"/>
          </p:cNvSpPr>
          <p:nvPr>
            <p:ph type="title"/>
          </p:nvPr>
        </p:nvSpPr>
        <p:spPr/>
        <p:txBody>
          <a:bodyPr/>
          <a:lstStyle/>
          <a:p>
            <a:r>
              <a:rPr lang="en-US"/>
              <a:t>Listening Sessions: What we talked about</a:t>
            </a:r>
          </a:p>
        </p:txBody>
      </p:sp>
      <p:sp>
        <p:nvSpPr>
          <p:cNvPr id="3" name="Content Placeholder 2">
            <a:extLst>
              <a:ext uri="{FF2B5EF4-FFF2-40B4-BE49-F238E27FC236}">
                <a16:creationId xmlns:a16="http://schemas.microsoft.com/office/drawing/2014/main" id="{DA47C5AD-6665-986B-10E4-4D268E58EA36}"/>
              </a:ext>
            </a:extLst>
          </p:cNvPr>
          <p:cNvSpPr>
            <a:spLocks noGrp="1"/>
          </p:cNvSpPr>
          <p:nvPr>
            <p:ph idx="1"/>
          </p:nvPr>
        </p:nvSpPr>
        <p:spPr/>
        <p:txBody>
          <a:bodyPr>
            <a:normAutofit/>
          </a:bodyPr>
          <a:lstStyle/>
          <a:p>
            <a:pPr fontAlgn="base">
              <a:buFont typeface="Arial" panose="020B0604020202020204" pitchFamily="34" charset="0"/>
              <a:buChar char="•"/>
            </a:pPr>
            <a:r>
              <a:rPr lang="en-US" i="1"/>
              <a:t>Current context</a:t>
            </a:r>
            <a:r>
              <a:rPr lang="en-US"/>
              <a:t>: How might recent changes to federal health funding impact rural communities? </a:t>
            </a:r>
          </a:p>
          <a:p>
            <a:pPr fontAlgn="base">
              <a:buFont typeface="Arial" panose="020B0604020202020204" pitchFamily="34" charset="0"/>
              <a:buChar char="•"/>
            </a:pPr>
            <a:r>
              <a:rPr lang="en-US" i="1"/>
              <a:t>Opportunities for impact</a:t>
            </a:r>
            <a:r>
              <a:rPr lang="en-US"/>
              <a:t>: What are promising opportunities to improve rural health? </a:t>
            </a:r>
          </a:p>
          <a:p>
            <a:pPr fontAlgn="base">
              <a:buFont typeface="Arial" panose="020B0604020202020204" pitchFamily="34" charset="0"/>
              <a:buChar char="•"/>
            </a:pPr>
            <a:r>
              <a:rPr lang="en-US" i="1"/>
              <a:t>Gaps and needs</a:t>
            </a:r>
            <a:r>
              <a:rPr lang="en-US"/>
              <a:t>: What is the most urgent rural health need that is not sufficiently or effectively supported? </a:t>
            </a:r>
          </a:p>
          <a:p>
            <a:pPr fontAlgn="base">
              <a:buFont typeface="Arial" panose="020B0604020202020204" pitchFamily="34" charset="0"/>
              <a:buChar char="•"/>
            </a:pPr>
            <a:r>
              <a:rPr lang="en-US" i="1"/>
              <a:t>Envisioning the future</a:t>
            </a:r>
            <a:r>
              <a:rPr lang="en-US"/>
              <a:t>: If we were to create a road map to improve rural health and wellbeing, what would you prioritize? </a:t>
            </a:r>
          </a:p>
        </p:txBody>
      </p:sp>
    </p:spTree>
    <p:extLst>
      <p:ext uri="{BB962C8B-B14F-4D97-AF65-F5344CB8AC3E}">
        <p14:creationId xmlns:p14="http://schemas.microsoft.com/office/powerpoint/2010/main" val="393441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EBB79-1BEA-CC1F-7A6A-42FC8D54D7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009271-4F01-70E9-70C1-5954CECE1DCC}"/>
              </a:ext>
            </a:extLst>
          </p:cNvPr>
          <p:cNvSpPr>
            <a:spLocks noGrp="1"/>
          </p:cNvSpPr>
          <p:nvPr>
            <p:ph type="title"/>
          </p:nvPr>
        </p:nvSpPr>
        <p:spPr>
          <a:xfrm>
            <a:off x="838200" y="165413"/>
            <a:ext cx="10515600" cy="1325563"/>
          </a:xfrm>
        </p:spPr>
        <p:txBody>
          <a:bodyPr/>
          <a:lstStyle/>
          <a:p>
            <a:r>
              <a:rPr lang="en-US"/>
              <a:t>Listening Sessions: Current Context</a:t>
            </a:r>
          </a:p>
        </p:txBody>
      </p:sp>
      <p:sp>
        <p:nvSpPr>
          <p:cNvPr id="3" name="Content Placeholder 2">
            <a:extLst>
              <a:ext uri="{FF2B5EF4-FFF2-40B4-BE49-F238E27FC236}">
                <a16:creationId xmlns:a16="http://schemas.microsoft.com/office/drawing/2014/main" id="{2A09088E-4140-C752-0939-E4C446934871}"/>
              </a:ext>
            </a:extLst>
          </p:cNvPr>
          <p:cNvSpPr>
            <a:spLocks noGrp="1"/>
          </p:cNvSpPr>
          <p:nvPr>
            <p:ph idx="1"/>
          </p:nvPr>
        </p:nvSpPr>
        <p:spPr>
          <a:xfrm>
            <a:off x="429127" y="3016750"/>
            <a:ext cx="11903242" cy="4351338"/>
          </a:xfrm>
        </p:spPr>
        <p:txBody>
          <a:bodyPr>
            <a:normAutofit/>
          </a:bodyPr>
          <a:lstStyle/>
          <a:p>
            <a:pPr marL="0" indent="0">
              <a:buNone/>
            </a:pPr>
            <a:r>
              <a:rPr lang="en-US" b="1"/>
              <a:t>High level of Uncertainty​</a:t>
            </a:r>
          </a:p>
          <a:p>
            <a:pPr>
              <a:buFontTx/>
              <a:buChar char="-"/>
            </a:pPr>
            <a:r>
              <a:rPr lang="en-US"/>
              <a:t>There is a lack of consistency in policies, programs and funding</a:t>
            </a:r>
          </a:p>
          <a:p>
            <a:pPr>
              <a:buFontTx/>
              <a:buChar char="-"/>
            </a:pPr>
            <a:r>
              <a:rPr lang="en-US"/>
              <a:t>It is hard to plan</a:t>
            </a:r>
          </a:p>
          <a:p>
            <a:pPr>
              <a:buFontTx/>
              <a:buChar char="-"/>
            </a:pPr>
            <a:r>
              <a:rPr lang="en-US"/>
              <a:t>Worries about long-term viability of public health and healthcare systems resulting from Medicaid restructuring</a:t>
            </a:r>
          </a:p>
          <a:p>
            <a:pPr>
              <a:buFontTx/>
              <a:buChar char="-"/>
            </a:pPr>
            <a:r>
              <a:rPr lang="en-US"/>
              <a:t>Complexity and burden of billing and reimbursement</a:t>
            </a:r>
          </a:p>
          <a:p>
            <a:pPr marL="0" indent="0">
              <a:buNone/>
            </a:pPr>
            <a:endParaRPr lang="en-US"/>
          </a:p>
          <a:p>
            <a:pPr>
              <a:buFontTx/>
              <a:buChar char="-"/>
            </a:pPr>
            <a:endParaRPr lang="en-US"/>
          </a:p>
          <a:p>
            <a:pPr>
              <a:buFontTx/>
              <a:buChar char="-"/>
            </a:pPr>
            <a:endParaRPr lang="en-US"/>
          </a:p>
        </p:txBody>
      </p:sp>
      <p:sp>
        <p:nvSpPr>
          <p:cNvPr id="4" name="TextBox 3">
            <a:extLst>
              <a:ext uri="{FF2B5EF4-FFF2-40B4-BE49-F238E27FC236}">
                <a16:creationId xmlns:a16="http://schemas.microsoft.com/office/drawing/2014/main" id="{D4ADEFD5-58EB-6315-DB03-B62B833404C6}"/>
              </a:ext>
            </a:extLst>
          </p:cNvPr>
          <p:cNvSpPr txBox="1"/>
          <p:nvPr/>
        </p:nvSpPr>
        <p:spPr>
          <a:xfrm>
            <a:off x="1130969" y="1561366"/>
            <a:ext cx="3441031" cy="892552"/>
          </a:xfrm>
          <a:prstGeom prst="rect">
            <a:avLst/>
          </a:prstGeom>
          <a:noFill/>
        </p:spPr>
        <p:txBody>
          <a:bodyPr wrap="square" rtlCol="0">
            <a:spAutoFit/>
          </a:bodyPr>
          <a:lstStyle/>
          <a:p>
            <a:r>
              <a:rPr lang="en-US" sz="2600" i="1">
                <a:solidFill>
                  <a:srgbClr val="1A3765"/>
                </a:solidFill>
              </a:rPr>
              <a:t>“These are sort of scary times.”</a:t>
            </a:r>
          </a:p>
        </p:txBody>
      </p:sp>
      <p:sp>
        <p:nvSpPr>
          <p:cNvPr id="5" name="TextBox 4">
            <a:extLst>
              <a:ext uri="{FF2B5EF4-FFF2-40B4-BE49-F238E27FC236}">
                <a16:creationId xmlns:a16="http://schemas.microsoft.com/office/drawing/2014/main" id="{AA8B9C61-31BC-02AE-FCFC-D56793987E8F}"/>
              </a:ext>
            </a:extLst>
          </p:cNvPr>
          <p:cNvSpPr txBox="1"/>
          <p:nvPr/>
        </p:nvSpPr>
        <p:spPr>
          <a:xfrm>
            <a:off x="5903493" y="1490976"/>
            <a:ext cx="4844717" cy="1292662"/>
          </a:xfrm>
          <a:prstGeom prst="rect">
            <a:avLst/>
          </a:prstGeom>
          <a:noFill/>
        </p:spPr>
        <p:txBody>
          <a:bodyPr wrap="square" rtlCol="0">
            <a:spAutoFit/>
          </a:bodyPr>
          <a:lstStyle/>
          <a:p>
            <a:r>
              <a:rPr lang="en-US" sz="2600" i="1">
                <a:solidFill>
                  <a:srgbClr val="1A3765"/>
                </a:solidFill>
              </a:rPr>
              <a:t>“We are waiting to see the impact of Medicaid cuts. What is the ability to stay afloat?”</a:t>
            </a:r>
          </a:p>
        </p:txBody>
      </p:sp>
    </p:spTree>
    <p:extLst>
      <p:ext uri="{BB962C8B-B14F-4D97-AF65-F5344CB8AC3E}">
        <p14:creationId xmlns:p14="http://schemas.microsoft.com/office/powerpoint/2010/main" val="872910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2C300-B10F-56A7-D5DF-ACBC25CE12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318158-6011-F51C-46C7-309B20C60D6E}"/>
              </a:ext>
            </a:extLst>
          </p:cNvPr>
          <p:cNvSpPr>
            <a:spLocks noGrp="1"/>
          </p:cNvSpPr>
          <p:nvPr>
            <p:ph type="title"/>
          </p:nvPr>
        </p:nvSpPr>
        <p:spPr/>
        <p:txBody>
          <a:bodyPr/>
          <a:lstStyle/>
          <a:p>
            <a:r>
              <a:rPr lang="en-US"/>
              <a:t>Listening Sessions: Gaps and Needs</a:t>
            </a:r>
          </a:p>
        </p:txBody>
      </p:sp>
      <p:sp>
        <p:nvSpPr>
          <p:cNvPr id="3" name="Content Placeholder 2">
            <a:extLst>
              <a:ext uri="{FF2B5EF4-FFF2-40B4-BE49-F238E27FC236}">
                <a16:creationId xmlns:a16="http://schemas.microsoft.com/office/drawing/2014/main" id="{421F3A85-0D9A-F4DF-AFAC-DB9C3AE75BBD}"/>
              </a:ext>
            </a:extLst>
          </p:cNvPr>
          <p:cNvSpPr>
            <a:spLocks noGrp="1"/>
          </p:cNvSpPr>
          <p:nvPr>
            <p:ph idx="1"/>
          </p:nvPr>
        </p:nvSpPr>
        <p:spPr>
          <a:xfrm>
            <a:off x="469660" y="3938796"/>
            <a:ext cx="9885516" cy="2168859"/>
          </a:xfrm>
        </p:spPr>
        <p:txBody>
          <a:bodyPr>
            <a:normAutofit/>
          </a:bodyPr>
          <a:lstStyle/>
          <a:p>
            <a:pPr marL="0" indent="0">
              <a:buNone/>
            </a:pPr>
            <a:r>
              <a:rPr lang="en-US" b="1"/>
              <a:t>Workforce Challenges dominate rural health discussions</a:t>
            </a:r>
          </a:p>
          <a:p>
            <a:pPr>
              <a:buFontTx/>
              <a:buChar char="-"/>
            </a:pPr>
            <a:r>
              <a:rPr lang="en-US"/>
              <a:t>Widespread difficulty recruiting and retaining staff</a:t>
            </a:r>
          </a:p>
          <a:p>
            <a:pPr>
              <a:buFontTx/>
              <a:buChar char="-"/>
            </a:pPr>
            <a:r>
              <a:rPr lang="en-US"/>
              <a:t>Shortages of trained providers</a:t>
            </a:r>
          </a:p>
          <a:p>
            <a:pPr>
              <a:buFontTx/>
              <a:buChar char="-"/>
            </a:pPr>
            <a:r>
              <a:rPr lang="en-US"/>
              <a:t>Overwork and fatigue</a:t>
            </a:r>
          </a:p>
          <a:p>
            <a:pPr>
              <a:buFontTx/>
              <a:buChar char="-"/>
            </a:pPr>
            <a:endParaRPr lang="en-US"/>
          </a:p>
          <a:p>
            <a:pPr marL="0" indent="0">
              <a:buNone/>
            </a:pPr>
            <a:endParaRPr lang="en-US" i="1"/>
          </a:p>
          <a:p>
            <a:pPr marL="0" indent="0">
              <a:buNone/>
            </a:pPr>
            <a:endParaRPr lang="en-US"/>
          </a:p>
          <a:p>
            <a:pPr marL="0" indent="0">
              <a:buNone/>
            </a:pPr>
            <a:endParaRPr lang="en-US"/>
          </a:p>
        </p:txBody>
      </p:sp>
      <p:sp>
        <p:nvSpPr>
          <p:cNvPr id="4" name="TextBox 3">
            <a:extLst>
              <a:ext uri="{FF2B5EF4-FFF2-40B4-BE49-F238E27FC236}">
                <a16:creationId xmlns:a16="http://schemas.microsoft.com/office/drawing/2014/main" id="{D0A05AFB-7BC4-11A1-CCA3-D658BAEA3C7E}"/>
              </a:ext>
            </a:extLst>
          </p:cNvPr>
          <p:cNvSpPr txBox="1"/>
          <p:nvPr/>
        </p:nvSpPr>
        <p:spPr>
          <a:xfrm>
            <a:off x="982578" y="1733054"/>
            <a:ext cx="5113422" cy="1292662"/>
          </a:xfrm>
          <a:prstGeom prst="rect">
            <a:avLst/>
          </a:prstGeom>
          <a:noFill/>
        </p:spPr>
        <p:txBody>
          <a:bodyPr wrap="square" rtlCol="0">
            <a:spAutoFit/>
          </a:bodyPr>
          <a:lstStyle/>
          <a:p>
            <a:r>
              <a:rPr lang="en-US" sz="2600" i="1">
                <a:solidFill>
                  <a:srgbClr val="1A3765"/>
                </a:solidFill>
              </a:rPr>
              <a:t>“We need to fund training programs and retention strategies, not just short-term fixes.”</a:t>
            </a:r>
          </a:p>
        </p:txBody>
      </p:sp>
      <p:sp>
        <p:nvSpPr>
          <p:cNvPr id="5" name="TextBox 4">
            <a:extLst>
              <a:ext uri="{FF2B5EF4-FFF2-40B4-BE49-F238E27FC236}">
                <a16:creationId xmlns:a16="http://schemas.microsoft.com/office/drawing/2014/main" id="{93BDDA13-1543-FF1A-4E9F-4E35C9155370}"/>
              </a:ext>
            </a:extLst>
          </p:cNvPr>
          <p:cNvSpPr txBox="1"/>
          <p:nvPr/>
        </p:nvSpPr>
        <p:spPr>
          <a:xfrm>
            <a:off x="6653463" y="1858671"/>
            <a:ext cx="5209674" cy="892552"/>
          </a:xfrm>
          <a:prstGeom prst="rect">
            <a:avLst/>
          </a:prstGeom>
          <a:noFill/>
        </p:spPr>
        <p:txBody>
          <a:bodyPr wrap="square" rtlCol="0">
            <a:spAutoFit/>
          </a:bodyPr>
          <a:lstStyle/>
          <a:p>
            <a:r>
              <a:rPr lang="en-US" sz="2600" i="1">
                <a:solidFill>
                  <a:srgbClr val="1A3765"/>
                </a:solidFill>
              </a:rPr>
              <a:t>“A healthy community starts with a healthy, supported workforce.”</a:t>
            </a:r>
          </a:p>
        </p:txBody>
      </p:sp>
    </p:spTree>
    <p:extLst>
      <p:ext uri="{BB962C8B-B14F-4D97-AF65-F5344CB8AC3E}">
        <p14:creationId xmlns:p14="http://schemas.microsoft.com/office/powerpoint/2010/main" val="3119878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2A868-DAA2-8A65-5F6C-73E33238CB50}"/>
              </a:ext>
            </a:extLst>
          </p:cNvPr>
          <p:cNvSpPr>
            <a:spLocks noGrp="1"/>
          </p:cNvSpPr>
          <p:nvPr>
            <p:ph type="title"/>
          </p:nvPr>
        </p:nvSpPr>
        <p:spPr>
          <a:xfrm>
            <a:off x="838200" y="112464"/>
            <a:ext cx="10515600" cy="1325563"/>
          </a:xfrm>
        </p:spPr>
        <p:txBody>
          <a:bodyPr/>
          <a:lstStyle/>
          <a:p>
            <a:r>
              <a:rPr lang="en-US"/>
              <a:t>Listening Sessions: Gaps and Needs</a:t>
            </a:r>
          </a:p>
        </p:txBody>
      </p:sp>
      <p:sp>
        <p:nvSpPr>
          <p:cNvPr id="3" name="Content Placeholder 2">
            <a:extLst>
              <a:ext uri="{FF2B5EF4-FFF2-40B4-BE49-F238E27FC236}">
                <a16:creationId xmlns:a16="http://schemas.microsoft.com/office/drawing/2014/main" id="{92DD181F-010F-A117-6F2D-A46B9DDFBC60}"/>
              </a:ext>
            </a:extLst>
          </p:cNvPr>
          <p:cNvSpPr>
            <a:spLocks noGrp="1"/>
          </p:cNvSpPr>
          <p:nvPr>
            <p:ph idx="1"/>
          </p:nvPr>
        </p:nvSpPr>
        <p:spPr>
          <a:xfrm>
            <a:off x="577946" y="3188368"/>
            <a:ext cx="9885516" cy="2914817"/>
          </a:xfrm>
        </p:spPr>
        <p:txBody>
          <a:bodyPr>
            <a:normAutofit/>
          </a:bodyPr>
          <a:lstStyle/>
          <a:p>
            <a:pPr marL="0" indent="0">
              <a:buNone/>
            </a:pPr>
            <a:r>
              <a:rPr lang="en-US" b="1"/>
              <a:t>High need, increasing fear in the community</a:t>
            </a:r>
          </a:p>
          <a:p>
            <a:pPr>
              <a:buFontTx/>
              <a:buChar char="-"/>
            </a:pPr>
            <a:r>
              <a:rPr lang="en-US"/>
              <a:t>Mounting instability in the social safety net</a:t>
            </a:r>
          </a:p>
          <a:p>
            <a:pPr lvl="1">
              <a:buFontTx/>
              <a:buChar char="-"/>
            </a:pPr>
            <a:r>
              <a:rPr lang="en-US"/>
              <a:t>Rural populations increasingly vulnerable to service cuts, food insecurity, income instability, transportation barriers</a:t>
            </a:r>
          </a:p>
          <a:p>
            <a:pPr>
              <a:buFontTx/>
              <a:buChar char="-"/>
            </a:pPr>
            <a:r>
              <a:rPr lang="en-US"/>
              <a:t>Gaps in maternal health, mental health</a:t>
            </a:r>
          </a:p>
          <a:p>
            <a:pPr>
              <a:buFontTx/>
              <a:buChar char="-"/>
            </a:pPr>
            <a:r>
              <a:rPr lang="en-US"/>
              <a:t>Fear of accessing services</a:t>
            </a:r>
          </a:p>
          <a:p>
            <a:pPr marL="0" indent="0">
              <a:buNone/>
            </a:pPr>
            <a:endParaRPr lang="en-US"/>
          </a:p>
        </p:txBody>
      </p:sp>
      <p:sp>
        <p:nvSpPr>
          <p:cNvPr id="4" name="TextBox 3">
            <a:extLst>
              <a:ext uri="{FF2B5EF4-FFF2-40B4-BE49-F238E27FC236}">
                <a16:creationId xmlns:a16="http://schemas.microsoft.com/office/drawing/2014/main" id="{E7A09C21-DAD3-7413-A7A7-1B1F72FA723D}"/>
              </a:ext>
            </a:extLst>
          </p:cNvPr>
          <p:cNvSpPr txBox="1"/>
          <p:nvPr/>
        </p:nvSpPr>
        <p:spPr>
          <a:xfrm>
            <a:off x="1010775" y="1548407"/>
            <a:ext cx="5566611" cy="1200329"/>
          </a:xfrm>
          <a:prstGeom prst="rect">
            <a:avLst/>
          </a:prstGeom>
          <a:noFill/>
        </p:spPr>
        <p:txBody>
          <a:bodyPr wrap="square" rtlCol="0">
            <a:spAutoFit/>
          </a:bodyPr>
          <a:lstStyle/>
          <a:p>
            <a:r>
              <a:rPr lang="en-US" sz="2400" i="1">
                <a:solidFill>
                  <a:srgbClr val="1A3765"/>
                </a:solidFill>
              </a:rPr>
              <a:t>“The only grocery store that serves seven cities is closing – it’ll be 26 miles to the next one.”</a:t>
            </a:r>
          </a:p>
        </p:txBody>
      </p:sp>
      <p:sp>
        <p:nvSpPr>
          <p:cNvPr id="5" name="TextBox 4">
            <a:extLst>
              <a:ext uri="{FF2B5EF4-FFF2-40B4-BE49-F238E27FC236}">
                <a16:creationId xmlns:a16="http://schemas.microsoft.com/office/drawing/2014/main" id="{2108FDED-82A3-A425-50D4-3CD0A5D5DE84}"/>
              </a:ext>
            </a:extLst>
          </p:cNvPr>
          <p:cNvSpPr txBox="1"/>
          <p:nvPr/>
        </p:nvSpPr>
        <p:spPr>
          <a:xfrm>
            <a:off x="7568109" y="1562272"/>
            <a:ext cx="3785691" cy="830997"/>
          </a:xfrm>
          <a:prstGeom prst="rect">
            <a:avLst/>
          </a:prstGeom>
          <a:noFill/>
        </p:spPr>
        <p:txBody>
          <a:bodyPr wrap="square" rtlCol="0">
            <a:spAutoFit/>
          </a:bodyPr>
          <a:lstStyle/>
          <a:p>
            <a:r>
              <a:rPr lang="en-US" sz="2400" i="1">
                <a:solidFill>
                  <a:srgbClr val="1A3765"/>
                </a:solidFill>
              </a:rPr>
              <a:t>“We only have four beds for over 500 people in recovery”</a:t>
            </a:r>
          </a:p>
        </p:txBody>
      </p:sp>
    </p:spTree>
    <p:extLst>
      <p:ext uri="{BB962C8B-B14F-4D97-AF65-F5344CB8AC3E}">
        <p14:creationId xmlns:p14="http://schemas.microsoft.com/office/powerpoint/2010/main" val="211554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08731-408F-401D-BA9C-77C9D9A83F29}"/>
              </a:ext>
            </a:extLst>
          </p:cNvPr>
          <p:cNvSpPr>
            <a:spLocks noGrp="1"/>
          </p:cNvSpPr>
          <p:nvPr>
            <p:ph type="ctrTitle" idx="4294967295"/>
          </p:nvPr>
        </p:nvSpPr>
        <p:spPr>
          <a:xfrm>
            <a:off x="981075" y="1887400"/>
            <a:ext cx="10229850" cy="2395537"/>
          </a:xfrm>
        </p:spPr>
        <p:txBody>
          <a:bodyPr>
            <a:normAutofit/>
          </a:bodyPr>
          <a:lstStyle/>
          <a:p>
            <a:r>
              <a:rPr lang="en-US" sz="6000" b="1">
                <a:latin typeface="Open Sans" panose="020B0606030504020204" pitchFamily="34" charset="0"/>
                <a:ea typeface="Open Sans" panose="020B0606030504020204" pitchFamily="34" charset="0"/>
                <a:cs typeface="Open Sans" panose="020B0606030504020204" pitchFamily="34" charset="0"/>
              </a:rPr>
              <a:t>Budget Reconciliation </a:t>
            </a:r>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45904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FF4F7-231B-C860-8A53-6C305970A433}"/>
              </a:ext>
            </a:extLst>
          </p:cNvPr>
          <p:cNvSpPr>
            <a:spLocks noGrp="1"/>
          </p:cNvSpPr>
          <p:nvPr>
            <p:ph type="title"/>
          </p:nvPr>
        </p:nvSpPr>
        <p:spPr/>
        <p:txBody>
          <a:bodyPr/>
          <a:lstStyle/>
          <a:p>
            <a:r>
              <a:rPr lang="en-US"/>
              <a:t>Listening Session: Gaps and Needs</a:t>
            </a:r>
          </a:p>
        </p:txBody>
      </p:sp>
      <p:sp>
        <p:nvSpPr>
          <p:cNvPr id="3" name="Content Placeholder 2">
            <a:extLst>
              <a:ext uri="{FF2B5EF4-FFF2-40B4-BE49-F238E27FC236}">
                <a16:creationId xmlns:a16="http://schemas.microsoft.com/office/drawing/2014/main" id="{BE63D164-2FE5-719D-5A7C-271727314E15}"/>
              </a:ext>
            </a:extLst>
          </p:cNvPr>
          <p:cNvSpPr>
            <a:spLocks noGrp="1"/>
          </p:cNvSpPr>
          <p:nvPr>
            <p:ph idx="1"/>
          </p:nvPr>
        </p:nvSpPr>
        <p:spPr>
          <a:xfrm>
            <a:off x="838200" y="3031958"/>
            <a:ext cx="9885516" cy="4351338"/>
          </a:xfrm>
        </p:spPr>
        <p:txBody>
          <a:bodyPr vert="horz" lIns="91440" tIns="45720" rIns="91440" bIns="45720" rtlCol="0" anchor="t">
            <a:normAutofit/>
          </a:bodyPr>
          <a:lstStyle/>
          <a:p>
            <a:pPr marL="0" indent="0">
              <a:buNone/>
            </a:pPr>
            <a:r>
              <a:rPr lang="en-US" sz="3200" b="1"/>
              <a:t>Erosion of trust, high levels of misinformation</a:t>
            </a:r>
            <a:endParaRPr lang="en-US" sz="3200" b="1">
              <a:ea typeface="Calibri"/>
              <a:cs typeface="Calibri"/>
            </a:endParaRPr>
          </a:p>
          <a:p>
            <a:pPr marL="458470" indent="-458470">
              <a:buFontTx/>
              <a:buChar char="-"/>
            </a:pPr>
            <a:r>
              <a:rPr lang="en-US" sz="3200"/>
              <a:t>Increased access to information has not increased understanding</a:t>
            </a:r>
            <a:endParaRPr lang="en-US" sz="3200">
              <a:ea typeface="Calibri"/>
              <a:cs typeface="Calibri"/>
            </a:endParaRPr>
          </a:p>
          <a:p>
            <a:pPr marL="458470" indent="-458470">
              <a:buFontTx/>
              <a:buChar char="-"/>
            </a:pPr>
            <a:r>
              <a:rPr lang="en-US" sz="3200"/>
              <a:t>Trust in systems providing care is lower</a:t>
            </a:r>
            <a:endParaRPr lang="en-US" sz="3200">
              <a:ea typeface="Calibri"/>
              <a:cs typeface="Calibri"/>
            </a:endParaRPr>
          </a:p>
          <a:p>
            <a:pPr marL="458470" indent="-458470">
              <a:buFontTx/>
              <a:buChar char="-"/>
            </a:pPr>
            <a:r>
              <a:rPr lang="en-US" sz="3200"/>
              <a:t>“Policy whiplash” feels like it is designed to erode trust</a:t>
            </a:r>
            <a:endParaRPr lang="en-US" sz="3200">
              <a:ea typeface="Calibri"/>
              <a:cs typeface="Calibri"/>
            </a:endParaRPr>
          </a:p>
        </p:txBody>
      </p:sp>
      <p:sp>
        <p:nvSpPr>
          <p:cNvPr id="4" name="TextBox 3">
            <a:extLst>
              <a:ext uri="{FF2B5EF4-FFF2-40B4-BE49-F238E27FC236}">
                <a16:creationId xmlns:a16="http://schemas.microsoft.com/office/drawing/2014/main" id="{F5A08729-090E-788A-6BAF-75AC5589A15A}"/>
              </a:ext>
            </a:extLst>
          </p:cNvPr>
          <p:cNvSpPr txBox="1"/>
          <p:nvPr/>
        </p:nvSpPr>
        <p:spPr>
          <a:xfrm>
            <a:off x="2607750" y="1721022"/>
            <a:ext cx="6352674" cy="830997"/>
          </a:xfrm>
          <a:prstGeom prst="rect">
            <a:avLst/>
          </a:prstGeom>
          <a:noFill/>
        </p:spPr>
        <p:txBody>
          <a:bodyPr wrap="square" rtlCol="0">
            <a:spAutoFit/>
          </a:bodyPr>
          <a:lstStyle/>
          <a:p>
            <a:pPr lvl="0"/>
            <a:r>
              <a:rPr lang="en-US" sz="2400" i="1">
                <a:solidFill>
                  <a:schemeClr val="accent1">
                    <a:lumMod val="50000"/>
                  </a:schemeClr>
                </a:solidFill>
              </a:rPr>
              <a:t>It feels, at times, as if these changes are "by design," creating instability and diminishing trust.</a:t>
            </a:r>
          </a:p>
        </p:txBody>
      </p:sp>
    </p:spTree>
    <p:extLst>
      <p:ext uri="{BB962C8B-B14F-4D97-AF65-F5344CB8AC3E}">
        <p14:creationId xmlns:p14="http://schemas.microsoft.com/office/powerpoint/2010/main" val="7718719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32E0E-0A2C-5163-740A-31D43C3F0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D51D82-E9A0-53C8-28C1-662233B0E439}"/>
              </a:ext>
            </a:extLst>
          </p:cNvPr>
          <p:cNvSpPr>
            <a:spLocks noGrp="1"/>
          </p:cNvSpPr>
          <p:nvPr>
            <p:ph type="title"/>
          </p:nvPr>
        </p:nvSpPr>
        <p:spPr/>
        <p:txBody>
          <a:bodyPr/>
          <a:lstStyle/>
          <a:p>
            <a:r>
              <a:rPr lang="en-US"/>
              <a:t>Listening Sessions: Opportunities for Impact</a:t>
            </a:r>
          </a:p>
        </p:txBody>
      </p:sp>
      <p:sp>
        <p:nvSpPr>
          <p:cNvPr id="3" name="Content Placeholder 2">
            <a:extLst>
              <a:ext uri="{FF2B5EF4-FFF2-40B4-BE49-F238E27FC236}">
                <a16:creationId xmlns:a16="http://schemas.microsoft.com/office/drawing/2014/main" id="{32C40B86-B14F-BEB0-18A7-A29F2CAF48A1}"/>
              </a:ext>
            </a:extLst>
          </p:cNvPr>
          <p:cNvSpPr>
            <a:spLocks noGrp="1"/>
          </p:cNvSpPr>
          <p:nvPr>
            <p:ph idx="1"/>
          </p:nvPr>
        </p:nvSpPr>
        <p:spPr>
          <a:xfrm>
            <a:off x="686229" y="3206668"/>
            <a:ext cx="11309256" cy="4351338"/>
          </a:xfrm>
        </p:spPr>
        <p:txBody>
          <a:bodyPr vert="horz" lIns="91440" tIns="45720" rIns="91440" bIns="45720" rtlCol="0" anchor="t">
            <a:normAutofit/>
          </a:bodyPr>
          <a:lstStyle/>
          <a:p>
            <a:pPr marL="0" indent="0">
              <a:buNone/>
            </a:pPr>
            <a:r>
              <a:rPr lang="en-US" b="1"/>
              <a:t>Trust, collaboration and cross-sector partnerships are essential drivers of rural health and well being</a:t>
            </a:r>
          </a:p>
          <a:p>
            <a:pPr marL="458470" indent="-458470">
              <a:buFontTx/>
              <a:buChar char="-"/>
            </a:pPr>
            <a:r>
              <a:rPr lang="en-US"/>
              <a:t>Rural communities draw strength from close networks, shared responsibility, and strong local engagement.</a:t>
            </a:r>
            <a:endParaRPr lang="en-US">
              <a:ea typeface="Calibri"/>
              <a:cs typeface="Calibri"/>
            </a:endParaRPr>
          </a:p>
          <a:p>
            <a:pPr marL="458470" indent="-458470">
              <a:buFontTx/>
              <a:buChar char="-"/>
            </a:pPr>
            <a:r>
              <a:rPr lang="en-US"/>
              <a:t>Remarkable resilience of rural</a:t>
            </a:r>
            <a:endParaRPr lang="en-US">
              <a:ea typeface="Calibri"/>
              <a:cs typeface="Calibri"/>
            </a:endParaRPr>
          </a:p>
          <a:p>
            <a:pPr marL="458470" indent="-458470">
              <a:buFontTx/>
              <a:buChar char="-"/>
            </a:pPr>
            <a:r>
              <a:rPr lang="en-US"/>
              <a:t>Solutions will not be hospital-driven; cross-sector collaboration that includes non-health sectors is necessary </a:t>
            </a:r>
            <a:endParaRPr lang="en-US">
              <a:ea typeface="Calibri"/>
              <a:cs typeface="Calibri"/>
            </a:endParaRPr>
          </a:p>
          <a:p>
            <a:pPr marL="458470" indent="-458470">
              <a:buFontTx/>
              <a:buChar char="-"/>
            </a:pPr>
            <a:endParaRPr lang="en-US">
              <a:ea typeface="Calibri"/>
              <a:cs typeface="Calibri"/>
            </a:endParaRPr>
          </a:p>
          <a:p>
            <a:pPr marL="458470" indent="-458470">
              <a:buFontTx/>
              <a:buChar char="-"/>
            </a:pPr>
            <a:endParaRPr lang="en-US">
              <a:ea typeface="Calibri"/>
              <a:cs typeface="Calibri"/>
            </a:endParaRPr>
          </a:p>
        </p:txBody>
      </p:sp>
      <p:sp>
        <p:nvSpPr>
          <p:cNvPr id="4" name="TextBox 3">
            <a:extLst>
              <a:ext uri="{FF2B5EF4-FFF2-40B4-BE49-F238E27FC236}">
                <a16:creationId xmlns:a16="http://schemas.microsoft.com/office/drawing/2014/main" id="{E62F4F8F-D3C5-A39F-3A81-76020CB8FF15}"/>
              </a:ext>
            </a:extLst>
          </p:cNvPr>
          <p:cNvSpPr txBox="1"/>
          <p:nvPr/>
        </p:nvSpPr>
        <p:spPr>
          <a:xfrm>
            <a:off x="1215190" y="1641901"/>
            <a:ext cx="3886200" cy="830997"/>
          </a:xfrm>
          <a:prstGeom prst="rect">
            <a:avLst/>
          </a:prstGeom>
          <a:noFill/>
        </p:spPr>
        <p:txBody>
          <a:bodyPr wrap="square" rtlCol="0">
            <a:spAutoFit/>
          </a:bodyPr>
          <a:lstStyle/>
          <a:p>
            <a:r>
              <a:rPr lang="en-US" sz="2400" i="1">
                <a:solidFill>
                  <a:schemeClr val="accent1">
                    <a:lumMod val="50000"/>
                  </a:schemeClr>
                </a:solidFill>
              </a:rPr>
              <a:t>“You can be competitors and still be cooperative.”</a:t>
            </a:r>
            <a:endParaRPr lang="en-US" sz="2400">
              <a:solidFill>
                <a:schemeClr val="accent1">
                  <a:lumMod val="50000"/>
                </a:schemeClr>
              </a:solidFill>
            </a:endParaRPr>
          </a:p>
        </p:txBody>
      </p:sp>
      <p:sp>
        <p:nvSpPr>
          <p:cNvPr id="6" name="TextBox 5">
            <a:extLst>
              <a:ext uri="{FF2B5EF4-FFF2-40B4-BE49-F238E27FC236}">
                <a16:creationId xmlns:a16="http://schemas.microsoft.com/office/drawing/2014/main" id="{8EEE2EEF-6982-E7FB-81B7-10D07B2BE716}"/>
              </a:ext>
            </a:extLst>
          </p:cNvPr>
          <p:cNvSpPr txBox="1"/>
          <p:nvPr/>
        </p:nvSpPr>
        <p:spPr>
          <a:xfrm>
            <a:off x="5576637" y="1624769"/>
            <a:ext cx="6418848" cy="1341586"/>
          </a:xfrm>
          <a:prstGeom prst="rect">
            <a:avLst/>
          </a:prstGeom>
          <a:noFill/>
        </p:spPr>
        <p:txBody>
          <a:bodyPr wrap="square">
            <a:spAutoFit/>
          </a:bodyPr>
          <a:lstStyle/>
          <a:p>
            <a:pPr marR="0" lvl="0">
              <a:lnSpc>
                <a:spcPct val="115000"/>
              </a:lnSpc>
              <a:spcAft>
                <a:spcPts val="800"/>
              </a:spcAft>
              <a:buSzPts val="1000"/>
              <a:tabLst>
                <a:tab pos="457200" algn="l"/>
              </a:tabLst>
            </a:pPr>
            <a:r>
              <a:rPr lang="en-US" sz="2400" i="1" kern="100">
                <a:solidFill>
                  <a:schemeClr val="accent1">
                    <a:lumMod val="50000"/>
                  </a:schemeClr>
                </a:solidFill>
                <a:effectLst/>
                <a:latin typeface="Calibri" panose="020F0502020204030204" pitchFamily="34" charset="0"/>
                <a:ea typeface="Aptos" panose="020B0004020202020204" pitchFamily="34" charset="0"/>
                <a:cs typeface="Calibri" panose="020F0502020204030204" pitchFamily="34" charset="0"/>
              </a:rPr>
              <a:t>“What’s best about rural is that it’s more community-focused and allows for the wellbeing of the community.”</a:t>
            </a:r>
            <a:endParaRPr lang="en-US" sz="2400" i="1">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4288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0DAA-8C81-63F0-9257-663C107370F0}"/>
              </a:ext>
            </a:extLst>
          </p:cNvPr>
          <p:cNvSpPr>
            <a:spLocks noGrp="1"/>
          </p:cNvSpPr>
          <p:nvPr>
            <p:ph type="title"/>
          </p:nvPr>
        </p:nvSpPr>
        <p:spPr/>
        <p:txBody>
          <a:bodyPr/>
          <a:lstStyle/>
          <a:p>
            <a:r>
              <a:rPr lang="en-US"/>
              <a:t>Listening Sessions: Opportunities for Impact</a:t>
            </a:r>
          </a:p>
        </p:txBody>
      </p:sp>
      <p:sp>
        <p:nvSpPr>
          <p:cNvPr id="3" name="Content Placeholder 2">
            <a:extLst>
              <a:ext uri="{FF2B5EF4-FFF2-40B4-BE49-F238E27FC236}">
                <a16:creationId xmlns:a16="http://schemas.microsoft.com/office/drawing/2014/main" id="{EBC62E10-0D49-965D-D168-5BE39DE8E0C4}"/>
              </a:ext>
            </a:extLst>
          </p:cNvPr>
          <p:cNvSpPr>
            <a:spLocks noGrp="1"/>
          </p:cNvSpPr>
          <p:nvPr>
            <p:ph idx="1"/>
          </p:nvPr>
        </p:nvSpPr>
        <p:spPr/>
        <p:txBody>
          <a:bodyPr vert="horz" lIns="91440" tIns="45720" rIns="91440" bIns="45720" rtlCol="0" anchor="t">
            <a:normAutofit/>
          </a:bodyPr>
          <a:lstStyle/>
          <a:p>
            <a:pPr marL="0" indent="0">
              <a:buNone/>
            </a:pPr>
            <a:r>
              <a:rPr lang="en-US" b="1"/>
              <a:t>Increased Investment in</a:t>
            </a:r>
          </a:p>
          <a:p>
            <a:pPr marL="458470" indent="-458470">
              <a:buFontTx/>
              <a:buChar char="-"/>
            </a:pPr>
            <a:r>
              <a:rPr lang="en-US" sz="3200"/>
              <a:t>Telehealth and other technology must be leveraged to close gaps in care</a:t>
            </a:r>
            <a:endParaRPr lang="en-US" sz="3200">
              <a:ea typeface="Calibri"/>
              <a:cs typeface="Calibri"/>
            </a:endParaRPr>
          </a:p>
          <a:p>
            <a:pPr marL="458470" indent="-458470">
              <a:buFontTx/>
              <a:buChar char="-"/>
            </a:pPr>
            <a:r>
              <a:rPr lang="en-US" sz="3200"/>
              <a:t>Workforce development and capacity building</a:t>
            </a:r>
            <a:endParaRPr lang="en-US" sz="3200">
              <a:ea typeface="Calibri"/>
              <a:cs typeface="Calibri"/>
            </a:endParaRPr>
          </a:p>
          <a:p>
            <a:pPr lvl="1">
              <a:buFontTx/>
              <a:buChar char="-"/>
            </a:pPr>
            <a:r>
              <a:rPr lang="en-US" sz="2800"/>
              <a:t>Particularly for mental/behavioral health and maternal health services </a:t>
            </a:r>
            <a:endParaRPr lang="en-US" sz="2800">
              <a:ea typeface="Calibri"/>
              <a:cs typeface="Calibri"/>
            </a:endParaRPr>
          </a:p>
          <a:p>
            <a:pPr marL="455295" indent="-457200">
              <a:buFontTx/>
              <a:buChar char="-"/>
            </a:pPr>
            <a:r>
              <a:rPr lang="en-US" sz="3200"/>
              <a:t>Transportation</a:t>
            </a:r>
            <a:endParaRPr lang="en-US" sz="3200">
              <a:ea typeface="Calibri"/>
              <a:cs typeface="Calibri"/>
            </a:endParaRPr>
          </a:p>
          <a:p>
            <a:pPr marL="914400" lvl="1" indent="-457200">
              <a:buFontTx/>
              <a:buChar char="-"/>
            </a:pPr>
            <a:r>
              <a:rPr lang="en-US" sz="2800"/>
              <a:t>New models, serious investment</a:t>
            </a:r>
            <a:endParaRPr lang="en-US" sz="2800">
              <a:ea typeface="Calibri"/>
              <a:cs typeface="Calibri"/>
            </a:endParaRPr>
          </a:p>
        </p:txBody>
      </p:sp>
    </p:spTree>
    <p:extLst>
      <p:ext uri="{BB962C8B-B14F-4D97-AF65-F5344CB8AC3E}">
        <p14:creationId xmlns:p14="http://schemas.microsoft.com/office/powerpoint/2010/main" val="2049156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FEC3A-2336-EF34-C85B-3E9B162BAE43}"/>
              </a:ext>
            </a:extLst>
          </p:cNvPr>
          <p:cNvSpPr>
            <a:spLocks noGrp="1"/>
          </p:cNvSpPr>
          <p:nvPr>
            <p:ph type="title"/>
          </p:nvPr>
        </p:nvSpPr>
        <p:spPr/>
        <p:txBody>
          <a:bodyPr/>
          <a:lstStyle/>
          <a:p>
            <a:r>
              <a:rPr lang="en-US"/>
              <a:t>Listening Sessions: Opportunities for Impact</a:t>
            </a:r>
          </a:p>
        </p:txBody>
      </p:sp>
      <p:sp>
        <p:nvSpPr>
          <p:cNvPr id="3" name="Content Placeholder 2">
            <a:extLst>
              <a:ext uri="{FF2B5EF4-FFF2-40B4-BE49-F238E27FC236}">
                <a16:creationId xmlns:a16="http://schemas.microsoft.com/office/drawing/2014/main" id="{1DC4F99E-ABF4-EFD1-A583-F17C4E9F4D07}"/>
              </a:ext>
            </a:extLst>
          </p:cNvPr>
          <p:cNvSpPr>
            <a:spLocks noGrp="1"/>
          </p:cNvSpPr>
          <p:nvPr>
            <p:ph idx="1"/>
          </p:nvPr>
        </p:nvSpPr>
        <p:spPr/>
        <p:txBody>
          <a:bodyPr vert="horz" lIns="91440" tIns="45720" rIns="91440" bIns="45720" rtlCol="0" anchor="t">
            <a:normAutofit/>
          </a:bodyPr>
          <a:lstStyle/>
          <a:p>
            <a:pPr marL="0" indent="0">
              <a:buNone/>
            </a:pPr>
            <a:r>
              <a:rPr lang="en-US" sz="3200" b="1"/>
              <a:t>Education, advocacy and leadership development</a:t>
            </a:r>
            <a:endParaRPr lang="en-US" sz="3200" b="1">
              <a:ea typeface="Calibri"/>
              <a:cs typeface="Calibri"/>
            </a:endParaRPr>
          </a:p>
          <a:p>
            <a:pPr marL="458470" indent="-458470">
              <a:buFontTx/>
              <a:buChar char="-"/>
            </a:pPr>
            <a:r>
              <a:rPr lang="en-US" sz="3200"/>
              <a:t>Rural legislators hold significant influence in many states- there is a need to educate about how rural health is funded, impacts of policy changes</a:t>
            </a:r>
            <a:endParaRPr lang="en-US" sz="3200">
              <a:ea typeface="Calibri"/>
              <a:cs typeface="Calibri"/>
            </a:endParaRPr>
          </a:p>
          <a:p>
            <a:pPr marL="458470" indent="-458470">
              <a:buFontTx/>
              <a:buChar char="-"/>
            </a:pPr>
            <a:r>
              <a:rPr lang="en-US" sz="3200"/>
              <a:t>Stronger leadership development, with local rural health leaders empowered to actively rather than relying on state or federal partners to lead the charge.</a:t>
            </a:r>
            <a:endParaRPr lang="en-US" sz="3200">
              <a:ea typeface="Calibri"/>
              <a:cs typeface="Calibri"/>
            </a:endParaRPr>
          </a:p>
          <a:p>
            <a:pPr marL="458470" indent="-458470">
              <a:buFontTx/>
              <a:buChar char="-"/>
            </a:pPr>
            <a:endParaRPr lang="en-US" sz="3200">
              <a:ea typeface="Calibri"/>
              <a:cs typeface="Calibri"/>
            </a:endParaRPr>
          </a:p>
        </p:txBody>
      </p:sp>
    </p:spTree>
    <p:extLst>
      <p:ext uri="{BB962C8B-B14F-4D97-AF65-F5344CB8AC3E}">
        <p14:creationId xmlns:p14="http://schemas.microsoft.com/office/powerpoint/2010/main" val="288781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37D01-4380-86D3-6D04-56E040B21A62}"/>
              </a:ext>
            </a:extLst>
          </p:cNvPr>
          <p:cNvSpPr>
            <a:spLocks noGrp="1"/>
          </p:cNvSpPr>
          <p:nvPr>
            <p:ph type="title"/>
          </p:nvPr>
        </p:nvSpPr>
        <p:spPr/>
        <p:txBody>
          <a:bodyPr/>
          <a:lstStyle/>
          <a:p>
            <a:r>
              <a:rPr lang="en-US"/>
              <a:t>Implications for Funders &amp; Policymakers</a:t>
            </a:r>
          </a:p>
        </p:txBody>
      </p:sp>
      <p:sp>
        <p:nvSpPr>
          <p:cNvPr id="3" name="Content Placeholder 2">
            <a:extLst>
              <a:ext uri="{FF2B5EF4-FFF2-40B4-BE49-F238E27FC236}">
                <a16:creationId xmlns:a16="http://schemas.microsoft.com/office/drawing/2014/main" id="{356E5F08-178F-2750-A83C-FFEC786F95B9}"/>
              </a:ext>
            </a:extLst>
          </p:cNvPr>
          <p:cNvSpPr>
            <a:spLocks noGrp="1"/>
          </p:cNvSpPr>
          <p:nvPr>
            <p:ph idx="1"/>
          </p:nvPr>
        </p:nvSpPr>
        <p:spPr/>
        <p:txBody>
          <a:bodyPr>
            <a:normAutofit fontScale="92500"/>
          </a:bodyPr>
          <a:lstStyle/>
          <a:p>
            <a:r>
              <a:rPr lang="en-US"/>
              <a:t>Amplify rural voices in policy design </a:t>
            </a:r>
          </a:p>
          <a:p>
            <a:r>
              <a:rPr lang="en-US"/>
              <a:t>Support sustainable, flexible funding for workforce and infrastructure.</a:t>
            </a:r>
          </a:p>
          <a:p>
            <a:pPr lvl="1"/>
            <a:r>
              <a:rPr lang="en-US"/>
              <a:t>Rural innovations that can be scalable</a:t>
            </a:r>
          </a:p>
          <a:p>
            <a:pPr lvl="1"/>
            <a:r>
              <a:rPr lang="en-US"/>
              <a:t>Role of non-clinical workforce will be central (e.g., CHWs, patient navigators)</a:t>
            </a:r>
          </a:p>
          <a:p>
            <a:r>
              <a:rPr lang="en-US"/>
              <a:t>Invest in broadband, transportation, and telehealth infrastructure.</a:t>
            </a:r>
          </a:p>
          <a:p>
            <a:r>
              <a:rPr lang="en-US"/>
              <a:t>Strengthen local leadership and advocacy capacity.</a:t>
            </a:r>
          </a:p>
          <a:p>
            <a:r>
              <a:rPr lang="en-US"/>
              <a:t>Prioritize policies that integrate health, economic, and social systems.</a:t>
            </a:r>
          </a:p>
          <a:p>
            <a:endParaRPr lang="en-US"/>
          </a:p>
        </p:txBody>
      </p:sp>
    </p:spTree>
    <p:extLst>
      <p:ext uri="{BB962C8B-B14F-4D97-AF65-F5344CB8AC3E}">
        <p14:creationId xmlns:p14="http://schemas.microsoft.com/office/powerpoint/2010/main" val="3285218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91F1-9D63-6128-A628-2C8BF07A8D8B}"/>
              </a:ext>
            </a:extLst>
          </p:cNvPr>
          <p:cNvSpPr>
            <a:spLocks noGrp="1"/>
          </p:cNvSpPr>
          <p:nvPr>
            <p:ph type="title"/>
          </p:nvPr>
        </p:nvSpPr>
        <p:spPr>
          <a:xfrm>
            <a:off x="838200" y="86494"/>
            <a:ext cx="10515600" cy="1325563"/>
          </a:xfrm>
        </p:spPr>
        <p:txBody>
          <a:bodyPr/>
          <a:lstStyle/>
          <a:p>
            <a:r>
              <a:rPr lang="en-US"/>
              <a:t>A Vision for Future of Rural Health</a:t>
            </a:r>
          </a:p>
        </p:txBody>
      </p:sp>
      <p:sp>
        <p:nvSpPr>
          <p:cNvPr id="4" name="TextBox 3">
            <a:extLst>
              <a:ext uri="{FF2B5EF4-FFF2-40B4-BE49-F238E27FC236}">
                <a16:creationId xmlns:a16="http://schemas.microsoft.com/office/drawing/2014/main" id="{625CE4CE-E581-95CA-E47E-D3A3121426ED}"/>
              </a:ext>
            </a:extLst>
          </p:cNvPr>
          <p:cNvSpPr txBox="1"/>
          <p:nvPr/>
        </p:nvSpPr>
        <p:spPr>
          <a:xfrm>
            <a:off x="1191127" y="1407320"/>
            <a:ext cx="5155533" cy="830997"/>
          </a:xfrm>
          <a:prstGeom prst="rect">
            <a:avLst/>
          </a:prstGeom>
          <a:noFill/>
        </p:spPr>
        <p:txBody>
          <a:bodyPr wrap="square" rtlCol="0">
            <a:spAutoFit/>
          </a:bodyPr>
          <a:lstStyle/>
          <a:p>
            <a:r>
              <a:rPr lang="en-US" sz="2400" i="1">
                <a:solidFill>
                  <a:schemeClr val="accent1">
                    <a:lumMod val="50000"/>
                  </a:schemeClr>
                </a:solidFill>
              </a:rPr>
              <a:t>“It’s not about healthcare—it’s about reinvesting in rural communities.”</a:t>
            </a:r>
          </a:p>
        </p:txBody>
      </p:sp>
      <p:sp>
        <p:nvSpPr>
          <p:cNvPr id="5" name="TextBox 4">
            <a:extLst>
              <a:ext uri="{FF2B5EF4-FFF2-40B4-BE49-F238E27FC236}">
                <a16:creationId xmlns:a16="http://schemas.microsoft.com/office/drawing/2014/main" id="{CE654C65-7AB5-C526-E026-B04C391126AC}"/>
              </a:ext>
            </a:extLst>
          </p:cNvPr>
          <p:cNvSpPr txBox="1"/>
          <p:nvPr/>
        </p:nvSpPr>
        <p:spPr>
          <a:xfrm>
            <a:off x="4030579" y="2599054"/>
            <a:ext cx="5065294" cy="830997"/>
          </a:xfrm>
          <a:prstGeom prst="rect">
            <a:avLst/>
          </a:prstGeom>
          <a:noFill/>
        </p:spPr>
        <p:txBody>
          <a:bodyPr wrap="square" rtlCol="0">
            <a:spAutoFit/>
          </a:bodyPr>
          <a:lstStyle/>
          <a:p>
            <a:pPr>
              <a:spcBef>
                <a:spcPts val="600"/>
              </a:spcBef>
              <a:defRPr sz="1200" i="1"/>
            </a:pPr>
            <a:r>
              <a:rPr lang="en-US" sz="2400">
                <a:solidFill>
                  <a:schemeClr val="accent1">
                    <a:lumMod val="50000"/>
                  </a:schemeClr>
                </a:solidFill>
              </a:rPr>
              <a:t>“Build infrastructure </a:t>
            </a:r>
            <a:r>
              <a:rPr lang="en-US" sz="2400" u="sng">
                <a:solidFill>
                  <a:schemeClr val="accent1">
                    <a:lumMod val="50000"/>
                  </a:schemeClr>
                </a:solidFill>
              </a:rPr>
              <a:t>with </a:t>
            </a:r>
            <a:r>
              <a:rPr lang="en-US" sz="2400">
                <a:solidFill>
                  <a:schemeClr val="accent1">
                    <a:lumMod val="50000"/>
                  </a:schemeClr>
                </a:solidFill>
              </a:rPr>
              <a:t>communities, not just for them.”</a:t>
            </a:r>
          </a:p>
        </p:txBody>
      </p:sp>
      <p:sp>
        <p:nvSpPr>
          <p:cNvPr id="8" name="Content Placeholder 7">
            <a:extLst>
              <a:ext uri="{FF2B5EF4-FFF2-40B4-BE49-F238E27FC236}">
                <a16:creationId xmlns:a16="http://schemas.microsoft.com/office/drawing/2014/main" id="{B8065978-1C27-3DB5-B758-91E90AE02FEA}"/>
              </a:ext>
            </a:extLst>
          </p:cNvPr>
          <p:cNvSpPr>
            <a:spLocks noGrp="1"/>
          </p:cNvSpPr>
          <p:nvPr>
            <p:ph idx="1"/>
          </p:nvPr>
        </p:nvSpPr>
        <p:spPr>
          <a:xfrm>
            <a:off x="527097" y="3784493"/>
            <a:ext cx="9885516" cy="4351338"/>
          </a:xfrm>
        </p:spPr>
        <p:txBody>
          <a:bodyPr vert="horz" lIns="91440" tIns="45720" rIns="91440" bIns="45720" rtlCol="0" anchor="t">
            <a:normAutofit/>
          </a:bodyPr>
          <a:lstStyle/>
          <a:p>
            <a:pPr marL="0" indent="0">
              <a:buNone/>
            </a:pPr>
            <a:r>
              <a:rPr lang="en-US" sz="3200" b="1"/>
              <a:t>Meaningful rural health transformation requires </a:t>
            </a:r>
          </a:p>
          <a:p>
            <a:pPr marL="458470" indent="-458470">
              <a:buFontTx/>
              <a:buChar char="-"/>
            </a:pPr>
            <a:r>
              <a:rPr lang="en-US" sz="3200"/>
              <a:t>listening to rural voices</a:t>
            </a:r>
            <a:endParaRPr lang="en-US" sz="3200">
              <a:ea typeface="Calibri"/>
              <a:cs typeface="Calibri"/>
            </a:endParaRPr>
          </a:p>
          <a:p>
            <a:pPr marL="458470" indent="-458470">
              <a:buFontTx/>
              <a:buChar char="-"/>
            </a:pPr>
            <a:r>
              <a:rPr lang="en-US" sz="3200"/>
              <a:t>working to align systems </a:t>
            </a:r>
            <a:endParaRPr lang="en-US" sz="3200">
              <a:ea typeface="Calibri"/>
              <a:cs typeface="Calibri"/>
            </a:endParaRPr>
          </a:p>
          <a:p>
            <a:pPr marL="458470" indent="-458470">
              <a:buFontTx/>
              <a:buChar char="-"/>
            </a:pPr>
            <a:r>
              <a:rPr lang="en-US" sz="3200"/>
              <a:t>shifting to asset-oriented funding</a:t>
            </a:r>
            <a:endParaRPr lang="en-US" sz="3200">
              <a:ea typeface="Calibri"/>
              <a:cs typeface="Calibri"/>
            </a:endParaRPr>
          </a:p>
          <a:p>
            <a:pPr marL="458470" indent="-458470">
              <a:buFontTx/>
              <a:buChar char="-"/>
            </a:pPr>
            <a:endParaRPr lang="en-US" sz="3200">
              <a:ea typeface="Calibri"/>
              <a:cs typeface="Calibri"/>
            </a:endParaRPr>
          </a:p>
        </p:txBody>
      </p:sp>
      <p:sp>
        <p:nvSpPr>
          <p:cNvPr id="9" name="TextBox 8">
            <a:extLst>
              <a:ext uri="{FF2B5EF4-FFF2-40B4-BE49-F238E27FC236}">
                <a16:creationId xmlns:a16="http://schemas.microsoft.com/office/drawing/2014/main" id="{0D7FDFAA-7335-A768-8AC7-05EAC047DB8B}"/>
              </a:ext>
            </a:extLst>
          </p:cNvPr>
          <p:cNvSpPr txBox="1"/>
          <p:nvPr/>
        </p:nvSpPr>
        <p:spPr>
          <a:xfrm>
            <a:off x="7688177" y="1407320"/>
            <a:ext cx="4199021" cy="830997"/>
          </a:xfrm>
          <a:prstGeom prst="rect">
            <a:avLst/>
          </a:prstGeom>
          <a:noFill/>
        </p:spPr>
        <p:txBody>
          <a:bodyPr wrap="square" rtlCol="0">
            <a:spAutoFit/>
          </a:bodyPr>
          <a:lstStyle/>
          <a:p>
            <a:r>
              <a:rPr lang="en-US" sz="2400" i="1">
                <a:solidFill>
                  <a:schemeClr val="accent1">
                    <a:lumMod val="50000"/>
                  </a:schemeClr>
                </a:solidFill>
              </a:rPr>
              <a:t>“Do not just ask for the money, talk about the innovation.”</a:t>
            </a:r>
          </a:p>
        </p:txBody>
      </p:sp>
    </p:spTree>
    <p:extLst>
      <p:ext uri="{BB962C8B-B14F-4D97-AF65-F5344CB8AC3E}">
        <p14:creationId xmlns:p14="http://schemas.microsoft.com/office/powerpoint/2010/main" val="1332703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DFEEC-B6C6-914F-8B21-A7610F18D239}"/>
              </a:ext>
            </a:extLst>
          </p:cNvPr>
          <p:cNvSpPr>
            <a:spLocks noGrp="1"/>
          </p:cNvSpPr>
          <p:nvPr>
            <p:ph type="title"/>
          </p:nvPr>
        </p:nvSpPr>
        <p:spPr/>
        <p:txBody>
          <a:bodyPr/>
          <a:lstStyle/>
          <a:p>
            <a:r>
              <a:rPr lang="en-US"/>
              <a:t>Thank You</a:t>
            </a:r>
          </a:p>
        </p:txBody>
      </p:sp>
      <p:sp>
        <p:nvSpPr>
          <p:cNvPr id="3" name="Text Placeholder 2">
            <a:extLst>
              <a:ext uri="{FF2B5EF4-FFF2-40B4-BE49-F238E27FC236}">
                <a16:creationId xmlns:a16="http://schemas.microsoft.com/office/drawing/2014/main" id="{581A631B-959E-794F-9453-D7BBC0190961}"/>
              </a:ext>
            </a:extLst>
          </p:cNvPr>
          <p:cNvSpPr>
            <a:spLocks noGrp="1"/>
          </p:cNvSpPr>
          <p:nvPr>
            <p:ph type="body" sz="quarter" idx="14"/>
          </p:nvPr>
        </p:nvSpPr>
        <p:spPr/>
        <p:txBody>
          <a:bodyPr/>
          <a:lstStyle/>
          <a:p>
            <a:r>
              <a:rPr lang="en-US"/>
              <a:t>Ana Laboy</a:t>
            </a:r>
          </a:p>
        </p:txBody>
      </p:sp>
      <p:sp>
        <p:nvSpPr>
          <p:cNvPr id="4" name="Text Placeholder 3">
            <a:extLst>
              <a:ext uri="{FF2B5EF4-FFF2-40B4-BE49-F238E27FC236}">
                <a16:creationId xmlns:a16="http://schemas.microsoft.com/office/drawing/2014/main" id="{B8B620E8-115F-1D43-A5E8-2AEAEB09E652}"/>
              </a:ext>
            </a:extLst>
          </p:cNvPr>
          <p:cNvSpPr>
            <a:spLocks noGrp="1"/>
          </p:cNvSpPr>
          <p:nvPr>
            <p:ph type="body" sz="quarter" idx="15"/>
          </p:nvPr>
        </p:nvSpPr>
        <p:spPr>
          <a:xfrm>
            <a:off x="838197" y="2969867"/>
            <a:ext cx="4864947" cy="548640"/>
          </a:xfrm>
        </p:spPr>
        <p:txBody>
          <a:bodyPr/>
          <a:lstStyle/>
          <a:p>
            <a:r>
              <a:rPr lang="en-US"/>
              <a:t>alaboy1@gsu.edu</a:t>
            </a:r>
          </a:p>
        </p:txBody>
      </p:sp>
      <p:sp>
        <p:nvSpPr>
          <p:cNvPr id="6" name="Text Placeholder 5">
            <a:extLst>
              <a:ext uri="{FF2B5EF4-FFF2-40B4-BE49-F238E27FC236}">
                <a16:creationId xmlns:a16="http://schemas.microsoft.com/office/drawing/2014/main" id="{FEC41019-7760-C542-BCB9-3BEDCE5567B5}"/>
              </a:ext>
            </a:extLst>
          </p:cNvPr>
          <p:cNvSpPr>
            <a:spLocks noGrp="1"/>
          </p:cNvSpPr>
          <p:nvPr>
            <p:ph type="body" sz="quarter" idx="17"/>
          </p:nvPr>
        </p:nvSpPr>
        <p:spPr/>
        <p:txBody>
          <a:bodyPr/>
          <a:lstStyle/>
          <a:p>
            <a:r>
              <a:rPr lang="en-US"/>
              <a:t>Amanda Phillips Martinez</a:t>
            </a:r>
          </a:p>
          <a:p>
            <a:endParaRPr lang="en-US"/>
          </a:p>
        </p:txBody>
      </p:sp>
      <p:sp>
        <p:nvSpPr>
          <p:cNvPr id="7" name="Text Placeholder 6">
            <a:extLst>
              <a:ext uri="{FF2B5EF4-FFF2-40B4-BE49-F238E27FC236}">
                <a16:creationId xmlns:a16="http://schemas.microsoft.com/office/drawing/2014/main" id="{7C97EC60-8E16-B04C-8266-1480A5D06C89}"/>
              </a:ext>
            </a:extLst>
          </p:cNvPr>
          <p:cNvSpPr>
            <a:spLocks noGrp="1"/>
          </p:cNvSpPr>
          <p:nvPr>
            <p:ph type="body" sz="quarter" idx="18"/>
          </p:nvPr>
        </p:nvSpPr>
        <p:spPr/>
        <p:txBody>
          <a:bodyPr/>
          <a:lstStyle/>
          <a:p>
            <a:r>
              <a:rPr lang="en-US"/>
              <a:t>aphillipsmartinez@gsu.edu</a:t>
            </a:r>
          </a:p>
        </p:txBody>
      </p:sp>
    </p:spTree>
    <p:extLst>
      <p:ext uri="{BB962C8B-B14F-4D97-AF65-F5344CB8AC3E}">
        <p14:creationId xmlns:p14="http://schemas.microsoft.com/office/powerpoint/2010/main" val="1200287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790903-24A5-1B3E-CA19-70E2F7CADB4A}"/>
              </a:ext>
            </a:extLst>
          </p:cNvPr>
          <p:cNvSpPr txBox="1"/>
          <p:nvPr/>
        </p:nvSpPr>
        <p:spPr>
          <a:xfrm>
            <a:off x="2545678" y="2096442"/>
            <a:ext cx="7100644" cy="1933927"/>
          </a:xfrm>
          <a:prstGeom prst="rect">
            <a:avLst/>
          </a:prstGeom>
        </p:spPr>
        <p:txBody>
          <a:bodyPr wrap="square" lIns="0" tIns="0" rIns="0" bIns="0" rtlCol="0" anchor="t">
            <a:spAutoFit/>
          </a:bodyPr>
          <a:lstStyle/>
          <a:p>
            <a:pPr marL="285750" indent="-285750" defTabSz="914400">
              <a:lnSpc>
                <a:spcPts val="3919"/>
              </a:lnSpc>
              <a:buFont typeface="Arial" panose="020B0604020202020204" pitchFamily="34" charset="0"/>
              <a:buChar char="•"/>
              <a:defRPr/>
            </a:pPr>
            <a:r>
              <a:rPr lang="en-US" sz="2000">
                <a:solidFill>
                  <a:srgbClr val="FFFFFF"/>
                </a:solidFill>
                <a:latin typeface="Arial" panose="020B0604020202020204"/>
              </a:rPr>
              <a:t>More webinars on this topic?</a:t>
            </a:r>
          </a:p>
          <a:p>
            <a:pPr marL="285750" indent="-285750" defTabSz="914400">
              <a:lnSpc>
                <a:spcPts val="3919"/>
              </a:lnSpc>
              <a:buFont typeface="Arial" panose="020B0604020202020204" pitchFamily="34" charset="0"/>
              <a:buChar char="•"/>
              <a:defRPr/>
            </a:pPr>
            <a:r>
              <a:rPr lang="en-US" sz="2000">
                <a:solidFill>
                  <a:srgbClr val="FFFFFF"/>
                </a:solidFill>
                <a:latin typeface="Arial" panose="020B0604020202020204"/>
              </a:rPr>
              <a:t>New topics you want to tackle and learn more about?</a:t>
            </a:r>
          </a:p>
          <a:p>
            <a:pPr marL="285750" indent="-285750" defTabSz="914400">
              <a:lnSpc>
                <a:spcPts val="3919"/>
              </a:lnSpc>
              <a:buFont typeface="Arial" panose="020B0604020202020204" pitchFamily="34" charset="0"/>
              <a:buChar char="•"/>
              <a:defRPr/>
            </a:pPr>
            <a:r>
              <a:rPr lang="en-US" sz="2000">
                <a:solidFill>
                  <a:srgbClr val="FFFFFF"/>
                </a:solidFill>
                <a:latin typeface="Arial" panose="020B0604020202020204"/>
              </a:rPr>
              <a:t>Innovative work that you want to share?</a:t>
            </a:r>
          </a:p>
          <a:p>
            <a:pPr marL="285750" indent="-285750" defTabSz="914400">
              <a:lnSpc>
                <a:spcPts val="3919"/>
              </a:lnSpc>
              <a:buFont typeface="Arial" panose="020B0604020202020204" pitchFamily="34" charset="0"/>
              <a:buChar char="•"/>
              <a:defRPr/>
            </a:pPr>
            <a:r>
              <a:rPr lang="en-US" sz="2000">
                <a:solidFill>
                  <a:srgbClr val="FFFFFF"/>
                </a:solidFill>
                <a:latin typeface="Arial" panose="020B0604020202020204"/>
              </a:rPr>
              <a:t>A question you want to pose to your colleagues?</a:t>
            </a:r>
          </a:p>
        </p:txBody>
      </p:sp>
      <p:sp>
        <p:nvSpPr>
          <p:cNvPr id="6" name="Title 1">
            <a:extLst>
              <a:ext uri="{FF2B5EF4-FFF2-40B4-BE49-F238E27FC236}">
                <a16:creationId xmlns:a16="http://schemas.microsoft.com/office/drawing/2014/main" id="{431BE127-B78A-EB31-AA43-EB3D0DC13B49}"/>
              </a:ext>
            </a:extLst>
          </p:cNvPr>
          <p:cNvSpPr txBox="1">
            <a:spLocks/>
          </p:cNvSpPr>
          <p:nvPr/>
        </p:nvSpPr>
        <p:spPr>
          <a:xfrm>
            <a:off x="3063726" y="4737039"/>
            <a:ext cx="6064548" cy="536252"/>
          </a:xfrm>
          <a:prstGeom prst="rect">
            <a:avLst/>
          </a:prstGeom>
        </p:spPr>
        <p:txBody>
          <a:bodyPr/>
          <a:lstStyle>
            <a:lvl1pPr algn="l" defTabSz="457223" rtl="0" eaLnBrk="1" latinLnBrk="0" hangingPunct="1">
              <a:lnSpc>
                <a:spcPct val="90000"/>
              </a:lnSpc>
              <a:spcBef>
                <a:spcPct val="0"/>
              </a:spcBef>
              <a:buNone/>
              <a:defRPr sz="2400" b="1" i="0" kern="1200">
                <a:solidFill>
                  <a:schemeClr val="tx1"/>
                </a:solidFill>
                <a:latin typeface="+mj-lt"/>
                <a:ea typeface="+mj-ea"/>
                <a:cs typeface="+mj-cs"/>
              </a:defRPr>
            </a:lvl1pPr>
          </a:lstStyle>
          <a:p>
            <a:pPr>
              <a:defRPr/>
            </a:pPr>
            <a:r>
              <a:rPr lang="en-US" sz="3600">
                <a:solidFill>
                  <a:srgbClr val="FFFFFF"/>
                </a:solidFill>
                <a:latin typeface="Arial" panose="020B0604020202020204"/>
              </a:rPr>
              <a:t>Contact us at </a:t>
            </a:r>
            <a:r>
              <a:rPr lang="en-US" sz="3600" u="sng">
                <a:solidFill>
                  <a:srgbClr val="FFFFFF"/>
                </a:solidFill>
                <a:latin typeface="Arial" panose="020B0604020202020204"/>
              </a:rPr>
              <a:t>info@gih.org</a:t>
            </a:r>
          </a:p>
        </p:txBody>
      </p:sp>
    </p:spTree>
    <p:extLst>
      <p:ext uri="{BB962C8B-B14F-4D97-AF65-F5344CB8AC3E}">
        <p14:creationId xmlns:p14="http://schemas.microsoft.com/office/powerpoint/2010/main" val="237033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E6689-BD30-B879-6DFE-08BB153123A3}"/>
              </a:ext>
            </a:extLst>
          </p:cNvPr>
          <p:cNvSpPr>
            <a:spLocks noGrp="1"/>
          </p:cNvSpPr>
          <p:nvPr>
            <p:ph type="title"/>
          </p:nvPr>
        </p:nvSpPr>
        <p:spPr/>
        <p:txBody>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Budget Reconciliation</a:t>
            </a:r>
          </a:p>
        </p:txBody>
      </p:sp>
      <p:sp>
        <p:nvSpPr>
          <p:cNvPr id="3" name="Content Placeholder 2">
            <a:extLst>
              <a:ext uri="{FF2B5EF4-FFF2-40B4-BE49-F238E27FC236}">
                <a16:creationId xmlns:a16="http://schemas.microsoft.com/office/drawing/2014/main" id="{7A5CD5BD-F61C-A414-64CF-E42D29F2387A}"/>
              </a:ext>
            </a:extLst>
          </p:cNvPr>
          <p:cNvSpPr>
            <a:spLocks noGrp="1"/>
          </p:cNvSpPr>
          <p:nvPr>
            <p:ph idx="1"/>
          </p:nvPr>
        </p:nvSpPr>
        <p:spPr>
          <a:xfrm>
            <a:off x="642552" y="1603375"/>
            <a:ext cx="5548184" cy="4889499"/>
          </a:xfrm>
        </p:spPr>
        <p:txBody>
          <a:bodyPr>
            <a:normAutofit/>
          </a:bodyPr>
          <a:lstStyle/>
          <a:p>
            <a:r>
              <a:rPr lang="en-US"/>
              <a:t>May 22</a:t>
            </a:r>
            <a:r>
              <a:rPr lang="en-US" baseline="30000"/>
              <a:t>nd</a:t>
            </a:r>
            <a:r>
              <a:rPr lang="en-US"/>
              <a:t>: House passed reconciliation package </a:t>
            </a:r>
            <a:r>
              <a:rPr lang="en-US" b="0" i="0" u="sng">
                <a:solidFill>
                  <a:srgbClr val="002B7A"/>
                </a:solidFill>
                <a:effectLst/>
                <a:latin typeface="Helvetica Neue"/>
                <a:hlinkClick r:id="rId3" tooltip="(opens in a new window)"/>
              </a:rPr>
              <a:t>One Big Beautiful Bill Act</a:t>
            </a:r>
            <a:r>
              <a:rPr lang="en-US" b="0" i="0">
                <a:solidFill>
                  <a:srgbClr val="333333"/>
                </a:solidFill>
                <a:effectLst/>
                <a:latin typeface="Helvetica Neue"/>
              </a:rPr>
              <a:t> by a </a:t>
            </a:r>
            <a:r>
              <a:rPr lang="en-US" b="0" i="0" u="sng">
                <a:solidFill>
                  <a:srgbClr val="002B7A"/>
                </a:solidFill>
                <a:effectLst/>
                <a:latin typeface="Helvetica Neue"/>
                <a:hlinkClick r:id="rId4" tooltip="(opens in a new window)"/>
              </a:rPr>
              <a:t>215-214 vote</a:t>
            </a:r>
            <a:endParaRPr lang="en-US"/>
          </a:p>
          <a:p>
            <a:r>
              <a:rPr lang="en-US"/>
              <a:t>Congressional Budget Office </a:t>
            </a:r>
            <a:r>
              <a:rPr lang="en-US">
                <a:hlinkClick r:id="rId5"/>
              </a:rPr>
              <a:t>estimates</a:t>
            </a:r>
            <a:r>
              <a:rPr lang="en-US"/>
              <a:t> </a:t>
            </a:r>
            <a:r>
              <a:rPr lang="en-US" b="1"/>
              <a:t>that 7.7 million people will be uninsured</a:t>
            </a:r>
            <a:r>
              <a:rPr lang="en-US"/>
              <a:t> as a result of proposals</a:t>
            </a:r>
          </a:p>
          <a:p>
            <a:r>
              <a:rPr lang="en-US"/>
              <a:t>Will result in cuts to the Medicaid program by more than $700 billion over 10 years </a:t>
            </a:r>
          </a:p>
        </p:txBody>
      </p:sp>
      <p:pic>
        <p:nvPicPr>
          <p:cNvPr id="1026" name="Picture 2" descr="This morning after hours of debate into ...">
            <a:extLst>
              <a:ext uri="{FF2B5EF4-FFF2-40B4-BE49-F238E27FC236}">
                <a16:creationId xmlns:a16="http://schemas.microsoft.com/office/drawing/2014/main" id="{EDA44D38-DA33-E4D4-2402-E917BE3553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1525" y="1430424"/>
            <a:ext cx="3867923" cy="4830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500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583C7-7EDC-14A2-56EF-B42CFA111A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6FA42B-442A-8BE3-D5E6-5C7AE297E77F}"/>
              </a:ext>
            </a:extLst>
          </p:cNvPr>
          <p:cNvSpPr>
            <a:spLocks noGrp="1"/>
          </p:cNvSpPr>
          <p:nvPr>
            <p:ph type="title"/>
          </p:nvPr>
        </p:nvSpPr>
        <p:spPr/>
        <p:txBody>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Reconciliation: What’s Not Included</a:t>
            </a:r>
          </a:p>
        </p:txBody>
      </p:sp>
      <p:sp>
        <p:nvSpPr>
          <p:cNvPr id="5" name="Content Placeholder 2">
            <a:extLst>
              <a:ext uri="{FF2B5EF4-FFF2-40B4-BE49-F238E27FC236}">
                <a16:creationId xmlns:a16="http://schemas.microsoft.com/office/drawing/2014/main" id="{9E945071-3F08-BAA1-59C6-07FA1DE39F4A}"/>
              </a:ext>
            </a:extLst>
          </p:cNvPr>
          <p:cNvSpPr txBox="1">
            <a:spLocks/>
          </p:cNvSpPr>
          <p:nvPr/>
        </p:nvSpPr>
        <p:spPr>
          <a:xfrm>
            <a:off x="1060050" y="1516432"/>
            <a:ext cx="10954149" cy="48326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A49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A49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A49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A49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A49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A4972"/>
                </a:solidFill>
                <a:effectLst/>
                <a:uLnTx/>
                <a:uFillTx/>
                <a:latin typeface="Arial" panose="020B0604020202020204"/>
                <a:ea typeface="+mn-ea"/>
                <a:cs typeface="Arial"/>
              </a:rPr>
              <a:t>Medicare Reforms</a:t>
            </a:r>
          </a:p>
          <a:p>
            <a:pPr marL="685800" marR="0" lvl="1" indent="-228600" algn="l" defTabSz="914400" rtl="0" eaLnBrk="1" fontAlgn="auto" latinLnBrk="0" hangingPunct="1">
              <a:lnSpc>
                <a:spcPct val="90000"/>
              </a:lnSpc>
              <a:spcBef>
                <a:spcPts val="500"/>
              </a:spcBef>
              <a:spcAft>
                <a:spcPts val="0"/>
              </a:spcAft>
              <a:buClrTx/>
              <a:buSzTx/>
              <a:buFont typeface="Courier New" panose="020B0604020202020204" pitchFamily="34" charset="0"/>
              <a:buChar char="o"/>
              <a:tabLst/>
              <a:defRPr/>
            </a:pPr>
            <a:r>
              <a:rPr kumimoji="0" lang="en-US" sz="2000" b="0" i="0" u="none" strike="noStrike" kern="1200" cap="none" spc="0" normalizeH="0" baseline="0" noProof="0">
                <a:ln>
                  <a:noFill/>
                </a:ln>
                <a:solidFill>
                  <a:srgbClr val="3A4972"/>
                </a:solidFill>
                <a:effectLst/>
                <a:uLnTx/>
                <a:uFillTx/>
                <a:latin typeface="Arial" panose="020B0604020202020204"/>
                <a:ea typeface="+mn-lt"/>
                <a:cs typeface="Arial" panose="020B0604020202020204"/>
              </a:rPr>
              <a:t>Medicare Site Neutrality </a:t>
            </a:r>
          </a:p>
          <a:p>
            <a:pPr marL="685800" marR="0" lvl="1" indent="-228600" algn="l" defTabSz="914400" rtl="0" eaLnBrk="1" fontAlgn="auto" latinLnBrk="0" hangingPunct="1">
              <a:lnSpc>
                <a:spcPct val="90000"/>
              </a:lnSpc>
              <a:spcBef>
                <a:spcPts val="500"/>
              </a:spcBef>
              <a:spcAft>
                <a:spcPts val="0"/>
              </a:spcAft>
              <a:buClrTx/>
              <a:buSzTx/>
              <a:buFont typeface="Courier New" panose="020B0604020202020204" pitchFamily="34" charset="0"/>
              <a:buChar char="o"/>
              <a:tabLst/>
              <a:defRPr/>
            </a:pPr>
            <a:r>
              <a:rPr kumimoji="0" lang="en-US" sz="2000" b="0" i="0" u="none" strike="noStrike" kern="1200" cap="none" spc="0" normalizeH="0" baseline="0" noProof="0">
                <a:ln>
                  <a:noFill/>
                </a:ln>
                <a:solidFill>
                  <a:srgbClr val="3A4972"/>
                </a:solidFill>
                <a:effectLst/>
                <a:uLnTx/>
                <a:uFillTx/>
                <a:latin typeface="Arial" panose="020B0604020202020204"/>
                <a:ea typeface="+mn-lt"/>
                <a:cs typeface="Arial" panose="020B0604020202020204"/>
              </a:rPr>
              <a:t>Elimination of Medicare Coverage for Bad Debt</a:t>
            </a:r>
            <a:endParaRPr kumimoji="0" lang="en-US" sz="2000" b="0" i="0" u="none" strike="noStrike" kern="1200" cap="none" spc="0" normalizeH="0" baseline="0" noProof="0">
              <a:ln>
                <a:noFill/>
              </a:ln>
              <a:solidFill>
                <a:srgbClr val="3A4972"/>
              </a:solidFill>
              <a:effectLst/>
              <a:uLnTx/>
              <a:uFillTx/>
              <a:latin typeface="Arial" panose="020B0604020202020204"/>
              <a:ea typeface="+mn-ea"/>
              <a:cs typeface="Arial"/>
            </a:endParaRPr>
          </a:p>
          <a:p>
            <a:pPr marL="685800" marR="0" lvl="1" indent="-228600" algn="l" defTabSz="914400" rtl="0" eaLnBrk="1" fontAlgn="auto" latinLnBrk="0" hangingPunct="1">
              <a:lnSpc>
                <a:spcPct val="90000"/>
              </a:lnSpc>
              <a:spcBef>
                <a:spcPts val="500"/>
              </a:spcBef>
              <a:spcAft>
                <a:spcPts val="0"/>
              </a:spcAft>
              <a:buClrTx/>
              <a:buSzTx/>
              <a:buFont typeface="Courier New" panose="020B0604020202020204" pitchFamily="34" charset="0"/>
              <a:buChar char="o"/>
              <a:tabLst/>
              <a:defRPr/>
            </a:pPr>
            <a:r>
              <a:rPr kumimoji="0" lang="en-US" sz="2000" b="0" i="0" u="none" strike="noStrike" kern="1200" cap="none" spc="0" normalizeH="0" baseline="0" noProof="0">
                <a:ln>
                  <a:noFill/>
                </a:ln>
                <a:solidFill>
                  <a:srgbClr val="3A4972"/>
                </a:solidFill>
                <a:effectLst/>
                <a:uLnTx/>
                <a:uFillTx/>
                <a:latin typeface="Arial" panose="020B0604020202020204"/>
                <a:ea typeface="+mn-lt"/>
                <a:cs typeface="Arial" panose="020B0604020202020204"/>
              </a:rPr>
              <a:t>Uncompensated Care Payment Reforms</a:t>
            </a:r>
            <a:endParaRPr kumimoji="0" lang="en-US" sz="2000" b="0" i="0" u="none" strike="noStrike" kern="1200" cap="none" spc="0" normalizeH="0" baseline="0" noProof="0">
              <a:ln>
                <a:noFill/>
              </a:ln>
              <a:solidFill>
                <a:srgbClr val="3A4972"/>
              </a:solidFill>
              <a:effectLst/>
              <a:uLnTx/>
              <a:uFillTx/>
              <a:latin typeface="Arial" panose="020B0604020202020204"/>
              <a:ea typeface="+mn-ea"/>
              <a:cs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A4972"/>
                </a:solidFill>
                <a:effectLst/>
                <a:uLnTx/>
                <a:uFillTx/>
                <a:latin typeface="Arial" panose="020B0604020202020204"/>
                <a:ea typeface="+mn-ea"/>
                <a:cs typeface="Arial"/>
              </a:rPr>
              <a:t>Medicaid Reforms</a:t>
            </a:r>
          </a:p>
          <a:p>
            <a:pPr marL="685800" marR="0" lvl="1" indent="-228600" algn="l" defTabSz="914400" rtl="0" eaLnBrk="1" fontAlgn="auto" latinLnBrk="0" hangingPunct="1">
              <a:lnSpc>
                <a:spcPct val="90000"/>
              </a:lnSpc>
              <a:spcBef>
                <a:spcPts val="500"/>
              </a:spcBef>
              <a:spcAft>
                <a:spcPts val="0"/>
              </a:spcAft>
              <a:buClrTx/>
              <a:buSzTx/>
              <a:buFont typeface="Courier New" panose="020B0604020202020204" pitchFamily="34" charset="0"/>
              <a:buChar char="o"/>
              <a:tabLst/>
              <a:defRPr/>
            </a:pPr>
            <a:r>
              <a:rPr kumimoji="0" lang="en-US" sz="2000" b="0" i="0" u="none" strike="noStrike" kern="1200" cap="none" spc="0" normalizeH="0" baseline="0" noProof="0">
                <a:ln>
                  <a:noFill/>
                </a:ln>
                <a:solidFill>
                  <a:srgbClr val="3A4972"/>
                </a:solidFill>
                <a:effectLst/>
                <a:uLnTx/>
                <a:uFillTx/>
                <a:latin typeface="Arial" panose="020B0604020202020204"/>
                <a:ea typeface="+mn-lt"/>
                <a:cs typeface="Arial" panose="020B0604020202020204"/>
              </a:rPr>
              <a:t>Per-Capita Caps</a:t>
            </a:r>
            <a:endParaRPr kumimoji="0" lang="en-US" sz="2000" b="0" i="0" u="none" strike="noStrike" kern="1200" cap="none" spc="0" normalizeH="0" baseline="0" noProof="0">
              <a:ln>
                <a:noFill/>
              </a:ln>
              <a:solidFill>
                <a:srgbClr val="3A4972"/>
              </a:solidFill>
              <a:effectLst/>
              <a:uLnTx/>
              <a:uFillTx/>
              <a:latin typeface="Arial" panose="020B0604020202020204"/>
              <a:ea typeface="+mn-ea"/>
              <a:cs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A4972"/>
                </a:solidFill>
                <a:effectLst/>
                <a:uLnTx/>
                <a:uFillTx/>
                <a:latin typeface="Arial" panose="020B0604020202020204"/>
                <a:ea typeface="+mn-lt"/>
                <a:cs typeface="Arial" panose="020B0604020202020204"/>
              </a:rPr>
              <a:t>Extension of ACA Marketplace Subsidies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A4972"/>
                </a:solidFill>
                <a:effectLst/>
                <a:uLnTx/>
                <a:uFillTx/>
                <a:latin typeface="Arial" panose="020B0604020202020204"/>
                <a:ea typeface="+mn-lt"/>
                <a:cs typeface="Arial" panose="020B0604020202020204"/>
              </a:rPr>
              <a:t>Elimination of Non-Profit Status for Hospitals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A4972"/>
                </a:solidFill>
                <a:effectLst/>
                <a:uLnTx/>
                <a:uFillTx/>
                <a:latin typeface="Arial" panose="020B0604020202020204"/>
                <a:ea typeface="+mn-ea"/>
                <a:cs typeface="Arial"/>
              </a:rPr>
              <a:t>Rural Extenders: </a:t>
            </a:r>
            <a:r>
              <a:rPr kumimoji="0" lang="en-US" sz="2400" b="0" i="0" u="none" strike="noStrike" kern="1200" cap="none" spc="0" normalizeH="0" baseline="0" noProof="0">
                <a:ln>
                  <a:noFill/>
                </a:ln>
                <a:solidFill>
                  <a:srgbClr val="3A4972"/>
                </a:solidFill>
                <a:effectLst/>
                <a:uLnTx/>
                <a:uFillTx/>
                <a:latin typeface="Arial" panose="020B0604020202020204"/>
                <a:ea typeface="+mn-lt"/>
                <a:cs typeface="Arial" panose="020B0604020202020204"/>
              </a:rPr>
              <a:t>telehealth flexibilities, rural ambulance add-ons, and MDH designations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A4972"/>
                </a:solidFill>
                <a:effectLst/>
                <a:uLnTx/>
                <a:uFillTx/>
                <a:latin typeface="Arial" panose="020B0604020202020204"/>
                <a:ea typeface="+mn-lt"/>
                <a:cs typeface="Arial" panose="020B0604020202020204"/>
              </a:rPr>
              <a:t>Proposals to Reform CMMI</a:t>
            </a:r>
            <a:endParaRPr kumimoji="0" lang="en-US" sz="2400" b="0" i="0" u="none" strike="noStrike" kern="1200" cap="none" spc="0" normalizeH="0" baseline="0" noProof="0">
              <a:ln>
                <a:noFill/>
              </a:ln>
              <a:solidFill>
                <a:srgbClr val="3A4972"/>
              </a:solidFill>
              <a:effectLst/>
              <a:highlight>
                <a:srgbClr val="FFFF00"/>
              </a:highlight>
              <a:uLnTx/>
              <a:uFillTx/>
              <a:latin typeface="Arial" panose="020B0604020202020204"/>
              <a:ea typeface="+mn-lt"/>
              <a:cs typeface="Arial" panose="020B060402020202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3A4972"/>
              </a:solidFill>
              <a:effectLst/>
              <a:highlight>
                <a:srgbClr val="FFFF00"/>
              </a:highlight>
              <a:uLnTx/>
              <a:uFillTx/>
              <a:latin typeface="Arial" panose="020B0604020202020204"/>
              <a:ea typeface="+mn-ea"/>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3A4972"/>
              </a:solidFill>
              <a:effectLst/>
              <a:uLnTx/>
              <a:uFillTx/>
              <a:latin typeface="Arial" panose="020B0604020202020204"/>
              <a:ea typeface="+mn-ea"/>
              <a:cs typeface="Arial"/>
            </a:endParaRPr>
          </a:p>
        </p:txBody>
      </p:sp>
    </p:spTree>
    <p:extLst>
      <p:ext uri="{BB962C8B-B14F-4D97-AF65-F5344CB8AC3E}">
        <p14:creationId xmlns:p14="http://schemas.microsoft.com/office/powerpoint/2010/main" val="2077770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FF559-5A7B-285E-3459-F9395E11E918}"/>
              </a:ext>
            </a:extLst>
          </p:cNvPr>
          <p:cNvSpPr>
            <a:spLocks noGrp="1"/>
          </p:cNvSpPr>
          <p:nvPr>
            <p:ph type="title"/>
          </p:nvPr>
        </p:nvSpPr>
        <p:spPr>
          <a:xfrm>
            <a:off x="838199" y="365125"/>
            <a:ext cx="10738449" cy="1325563"/>
          </a:xfrm>
        </p:spPr>
        <p:txBody>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Budget reconciliation: Timeline</a:t>
            </a:r>
            <a:endParaRPr lang="en-US"/>
          </a:p>
        </p:txBody>
      </p:sp>
      <p:sp>
        <p:nvSpPr>
          <p:cNvPr id="3" name="Content Placeholder 2">
            <a:extLst>
              <a:ext uri="{FF2B5EF4-FFF2-40B4-BE49-F238E27FC236}">
                <a16:creationId xmlns:a16="http://schemas.microsoft.com/office/drawing/2014/main" id="{28DA9CE6-378B-967A-E8F1-ED47622E8C74}"/>
              </a:ext>
            </a:extLst>
          </p:cNvPr>
          <p:cNvSpPr>
            <a:spLocks noGrp="1"/>
          </p:cNvSpPr>
          <p:nvPr>
            <p:ph idx="1"/>
          </p:nvPr>
        </p:nvSpPr>
        <p:spPr>
          <a:xfrm>
            <a:off x="838200" y="1680883"/>
            <a:ext cx="10968318" cy="5177117"/>
          </a:xfrm>
        </p:spPr>
        <p:txBody>
          <a:bodyPr>
            <a:normAutofit/>
          </a:bodyPr>
          <a:lstStyle/>
          <a:p>
            <a:r>
              <a:rPr lang="en-US"/>
              <a:t>Budget resolution passed both House and Senate last month, kicking off reconciliation process</a:t>
            </a:r>
          </a:p>
          <a:p>
            <a:r>
              <a:rPr lang="en-US"/>
              <a:t>Initial Committee “mark ups” occurred on May 13</a:t>
            </a:r>
            <a:r>
              <a:rPr lang="en-US" baseline="30000"/>
              <a:t>th</a:t>
            </a:r>
            <a:r>
              <a:rPr lang="en-US"/>
              <a:t> </a:t>
            </a:r>
          </a:p>
          <a:p>
            <a:pPr>
              <a:lnSpc>
                <a:spcPct val="110000"/>
              </a:lnSpc>
            </a:pPr>
            <a:r>
              <a:rPr lang="en-US"/>
              <a:t>House passed “One Big Beautiful Bill” Act on May 22</a:t>
            </a:r>
            <a:r>
              <a:rPr lang="en-US" baseline="30000"/>
              <a:t>nd</a:t>
            </a:r>
            <a:r>
              <a:rPr lang="en-US"/>
              <a:t> </a:t>
            </a:r>
          </a:p>
          <a:p>
            <a:pPr>
              <a:lnSpc>
                <a:spcPct val="110000"/>
              </a:lnSpc>
            </a:pPr>
            <a:r>
              <a:rPr lang="en-US"/>
              <a:t>Goal is to complete package before Memorial Day </a:t>
            </a:r>
          </a:p>
          <a:p>
            <a:pPr>
              <a:lnSpc>
                <a:spcPct val="110000"/>
              </a:lnSpc>
            </a:pPr>
            <a:r>
              <a:rPr lang="en-US"/>
              <a:t>Senate is aiming to pass their package before July 4</a:t>
            </a:r>
            <a:r>
              <a:rPr lang="en-US" baseline="30000"/>
              <a:t>th</a:t>
            </a:r>
            <a:r>
              <a:rPr lang="en-US"/>
              <a:t> </a:t>
            </a:r>
          </a:p>
          <a:p>
            <a:pPr>
              <a:lnSpc>
                <a:spcPct val="110000"/>
              </a:lnSpc>
            </a:pPr>
            <a:endParaRPr lang="en-US"/>
          </a:p>
        </p:txBody>
      </p:sp>
    </p:spTree>
    <p:extLst>
      <p:ext uri="{BB962C8B-B14F-4D97-AF65-F5344CB8AC3E}">
        <p14:creationId xmlns:p14="http://schemas.microsoft.com/office/powerpoint/2010/main" val="2215062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A81A5-0194-2A95-9BC3-5A91EEF939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05D2A3-3152-4BC7-FD27-8692E54597FE}"/>
              </a:ext>
            </a:extLst>
          </p:cNvPr>
          <p:cNvSpPr>
            <a:spLocks noGrp="1"/>
          </p:cNvSpPr>
          <p:nvPr>
            <p:ph type="title"/>
          </p:nvPr>
        </p:nvSpPr>
        <p:spPr/>
        <p:txBody>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One Big Beautiful Bill</a:t>
            </a:r>
          </a:p>
        </p:txBody>
      </p:sp>
      <p:sp>
        <p:nvSpPr>
          <p:cNvPr id="3" name="Content Placeholder 2">
            <a:extLst>
              <a:ext uri="{FF2B5EF4-FFF2-40B4-BE49-F238E27FC236}">
                <a16:creationId xmlns:a16="http://schemas.microsoft.com/office/drawing/2014/main" id="{E6D3EF24-DE86-0FA1-7011-4AB361B4CB15}"/>
              </a:ext>
            </a:extLst>
          </p:cNvPr>
          <p:cNvSpPr>
            <a:spLocks noGrp="1"/>
          </p:cNvSpPr>
          <p:nvPr>
            <p:ph idx="1"/>
          </p:nvPr>
        </p:nvSpPr>
        <p:spPr>
          <a:xfrm>
            <a:off x="478971" y="1690688"/>
            <a:ext cx="11292115" cy="4927826"/>
          </a:xfrm>
        </p:spPr>
        <p:txBody>
          <a:bodyPr>
            <a:normAutofit/>
          </a:bodyPr>
          <a:lstStyle/>
          <a:p>
            <a:r>
              <a:rPr lang="en-US"/>
              <a:t>OBBB signed into law on July 4</a:t>
            </a:r>
          </a:p>
          <a:p>
            <a:r>
              <a:rPr lang="en-US"/>
              <a:t>Most recent </a:t>
            </a:r>
            <a:r>
              <a:rPr lang="en-US">
                <a:hlinkClick r:id="rId3"/>
              </a:rPr>
              <a:t>Congressional Budget Office score</a:t>
            </a:r>
            <a:r>
              <a:rPr lang="en-US"/>
              <a:t>:</a:t>
            </a:r>
          </a:p>
          <a:p>
            <a:pPr lvl="1"/>
            <a:r>
              <a:rPr lang="en-US"/>
              <a:t>Adds $3.4 trillion to the federal deficit</a:t>
            </a:r>
          </a:p>
          <a:p>
            <a:pPr lvl="1"/>
            <a:r>
              <a:rPr lang="en-US"/>
              <a:t>+10 million people expected to become uninsured </a:t>
            </a:r>
          </a:p>
          <a:p>
            <a:r>
              <a:rPr lang="en-US"/>
              <a:t>Federal Medicaid spending in rural areas expected to decrease by </a:t>
            </a:r>
            <a:r>
              <a:rPr lang="en-US">
                <a:hlinkClick r:id="rId4"/>
              </a:rPr>
              <a:t>$137 billion</a:t>
            </a:r>
            <a:endParaRPr lang="en-US"/>
          </a:p>
          <a:p>
            <a:pPr lvl="1"/>
            <a:r>
              <a:rPr lang="en-US"/>
              <a:t>Rural Health Transformation Program only offsets 1/3 of this amount</a:t>
            </a:r>
          </a:p>
          <a:p>
            <a:pPr lvl="1"/>
            <a:r>
              <a:rPr lang="en-US"/>
              <a:t>Kentucky, North Carolina, Virginia, Illinois, New York, Ohio, Pennsylvania, Michigan, Oklahoma, Missouri, Minnesota, and Louisiana expected to see biggest losses</a:t>
            </a:r>
          </a:p>
          <a:p>
            <a:endParaRPr lang="en-US"/>
          </a:p>
          <a:p>
            <a:endParaRPr lang="en-US"/>
          </a:p>
        </p:txBody>
      </p:sp>
    </p:spTree>
    <p:extLst>
      <p:ext uri="{BB962C8B-B14F-4D97-AF65-F5344CB8AC3E}">
        <p14:creationId xmlns:p14="http://schemas.microsoft.com/office/powerpoint/2010/main" val="3113494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A991-F08F-8AAE-3EC4-89CFAB07E55F}"/>
              </a:ext>
            </a:extLst>
          </p:cNvPr>
          <p:cNvSpPr>
            <a:spLocks noGrp="1"/>
          </p:cNvSpPr>
          <p:nvPr>
            <p:ph type="title"/>
          </p:nvPr>
        </p:nvSpPr>
        <p:spPr/>
        <p:txBody>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Rural Health Transformation Program</a:t>
            </a:r>
          </a:p>
        </p:txBody>
      </p:sp>
      <p:sp>
        <p:nvSpPr>
          <p:cNvPr id="3" name="Content Placeholder 2">
            <a:extLst>
              <a:ext uri="{FF2B5EF4-FFF2-40B4-BE49-F238E27FC236}">
                <a16:creationId xmlns:a16="http://schemas.microsoft.com/office/drawing/2014/main" id="{98D0A8B7-0438-1040-A402-171F6DBF83B5}"/>
              </a:ext>
            </a:extLst>
          </p:cNvPr>
          <p:cNvSpPr>
            <a:spLocks noGrp="1"/>
          </p:cNvSpPr>
          <p:nvPr>
            <p:ph idx="1"/>
          </p:nvPr>
        </p:nvSpPr>
        <p:spPr>
          <a:xfrm>
            <a:off x="838200" y="1999797"/>
            <a:ext cx="10515600" cy="4351338"/>
          </a:xfrm>
        </p:spPr>
        <p:txBody>
          <a:bodyPr>
            <a:normAutofit lnSpcReduction="10000"/>
          </a:bodyPr>
          <a:lstStyle/>
          <a:p>
            <a:r>
              <a:rPr lang="en-US"/>
              <a:t>$50 billion over 5 years for all states with approved applications</a:t>
            </a:r>
          </a:p>
          <a:p>
            <a:pPr lvl="1"/>
            <a:r>
              <a:rPr lang="en-US"/>
              <a:t>Distributed starting FY 2026 to FY 2030</a:t>
            </a:r>
          </a:p>
          <a:p>
            <a:r>
              <a:rPr lang="en-US"/>
              <a:t>Eligibility for funds:</a:t>
            </a:r>
          </a:p>
          <a:p>
            <a:pPr lvl="1"/>
            <a:r>
              <a:rPr lang="en-US"/>
              <a:t>50% goes to all 50 states equally</a:t>
            </a:r>
          </a:p>
          <a:p>
            <a:pPr lvl="1"/>
            <a:r>
              <a:rPr lang="en-US"/>
              <a:t>50% distributed to states based on CMS discretion</a:t>
            </a:r>
          </a:p>
          <a:p>
            <a:pPr lvl="1"/>
            <a:r>
              <a:rPr lang="en-US"/>
              <a:t>States must </a:t>
            </a:r>
            <a:r>
              <a:rPr lang="en-US" b="1"/>
              <a:t>submit application to CMS with “detailed rural health transformation plan”</a:t>
            </a:r>
          </a:p>
          <a:p>
            <a:pPr lvl="2"/>
            <a:r>
              <a:rPr lang="en-US"/>
              <a:t>Must certify that funds will not be used for intergovernmental transfers, public expenditures, or any other expenditure that finances non-federal Medicaid share</a:t>
            </a:r>
          </a:p>
          <a:p>
            <a:pPr lvl="2"/>
            <a:r>
              <a:rPr lang="en-US"/>
              <a:t>One time application</a:t>
            </a:r>
          </a:p>
          <a:p>
            <a:pPr lvl="2"/>
            <a:r>
              <a:rPr lang="en-US"/>
              <a:t>More detail on form, manner, deadline will be released by CMS </a:t>
            </a:r>
          </a:p>
          <a:p>
            <a:pPr lvl="2"/>
            <a:r>
              <a:rPr lang="en-US" b="1"/>
              <a:t>CMS must approve or deny all applications by Dec. 31, 2025</a:t>
            </a:r>
          </a:p>
        </p:txBody>
      </p:sp>
    </p:spTree>
    <p:extLst>
      <p:ext uri="{BB962C8B-B14F-4D97-AF65-F5344CB8AC3E}">
        <p14:creationId xmlns:p14="http://schemas.microsoft.com/office/powerpoint/2010/main" val="34120653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heme/theme1.xml><?xml version="1.0" encoding="utf-8"?>
<a:theme xmlns:a="http://schemas.openxmlformats.org/drawingml/2006/main" name="Office Theme">
  <a:themeElements>
    <a:clrScheme name="GHPC">
      <a:dk1>
        <a:srgbClr val="000000"/>
      </a:dk1>
      <a:lt1>
        <a:srgbClr val="FFFFFF"/>
      </a:lt1>
      <a:dk2>
        <a:srgbClr val="7B7B7B"/>
      </a:dk2>
      <a:lt2>
        <a:srgbClr val="FFFFFF"/>
      </a:lt2>
      <a:accent1>
        <a:srgbClr val="4E8ABE"/>
      </a:accent1>
      <a:accent2>
        <a:srgbClr val="C0D844"/>
      </a:accent2>
      <a:accent3>
        <a:srgbClr val="7B7B7B"/>
      </a:accent3>
      <a:accent4>
        <a:srgbClr val="0038A6"/>
      </a:accent4>
      <a:accent5>
        <a:srgbClr val="B2B2B2"/>
      </a:accent5>
      <a:accent6>
        <a:srgbClr val="D3D3D3"/>
      </a:accent6>
      <a:hlink>
        <a:srgbClr val="4E8ABE"/>
      </a:hlink>
      <a:folHlink>
        <a:srgbClr val="C0D84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HPC_2022_widescreen" id="{3B8BD350-B9FE-1A4C-82D1-D3E0DA719B44}" vid="{D21B2738-0F3D-314E-A7AF-A999FEEFFA81}"/>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HA Branded Templates 2021" id="{F027D5AC-13AA-4150-A068-F51ED9A69EEE}" vid="{ACA037CE-2846-4975-8838-CBF248134366}"/>
    </a:ext>
  </a:extLst>
</a:theme>
</file>

<file path=ppt/theme/theme3.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HA Branded Templates 2021" id="{F027D5AC-13AA-4150-A068-F51ED9A69EEE}" vid="{3F63C0A9-4552-4BA0-8F1C-959E30F4CCF3}"/>
    </a:ext>
  </a:extLst>
</a:theme>
</file>

<file path=ppt/theme/theme4.xml><?xml version="1.0" encoding="utf-8"?>
<a:theme xmlns:a="http://schemas.openxmlformats.org/drawingml/2006/main" name="1_GIH-24">
  <a:themeElements>
    <a:clrScheme name="GIH">
      <a:dk1>
        <a:srgbClr val="242861"/>
      </a:dk1>
      <a:lt1>
        <a:srgbClr val="FFFFFF"/>
      </a:lt1>
      <a:dk2>
        <a:srgbClr val="15467B"/>
      </a:dk2>
      <a:lt2>
        <a:srgbClr val="D5F3FF"/>
      </a:lt2>
      <a:accent1>
        <a:srgbClr val="3880B3"/>
      </a:accent1>
      <a:accent2>
        <a:srgbClr val="95C8DB"/>
      </a:accent2>
      <a:accent3>
        <a:srgbClr val="007E80"/>
      </a:accent3>
      <a:accent4>
        <a:srgbClr val="8CC749"/>
      </a:accent4>
      <a:accent5>
        <a:srgbClr val="00A0A4"/>
      </a:accent5>
      <a:accent6>
        <a:srgbClr val="E4B73B"/>
      </a:accent6>
      <a:hlink>
        <a:srgbClr val="6459A6"/>
      </a:hlink>
      <a:folHlink>
        <a:srgbClr val="4C349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1203_GIH-PPT_FINAL" id="{268097D7-BE66-49A8-8DA2-76AFAA1C3147}" vid="{B7E46663-F9CF-4676-B9BE-C444FE6B7A6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GHPC_2022_widescreen(5)</Template>
  <Application>Microsoft Office PowerPoint</Application>
  <PresentationFormat>Widescreen</PresentationFormat>
  <Slides>47</Slides>
  <Notes>42</Notes>
  <HiddenSlides>0</HiddenSlides>
  <ScaleCrop>false</ScaleCrop>
  <HeadingPairs>
    <vt:vector size="4" baseType="variant">
      <vt:variant>
        <vt:lpstr>Theme</vt:lpstr>
      </vt:variant>
      <vt:variant>
        <vt:i4>4</vt:i4>
      </vt:variant>
      <vt:variant>
        <vt:lpstr>Slide Titles</vt:lpstr>
      </vt:variant>
      <vt:variant>
        <vt:i4>47</vt:i4>
      </vt:variant>
    </vt:vector>
  </HeadingPairs>
  <TitlesOfParts>
    <vt:vector size="51" baseType="lpstr">
      <vt:lpstr>Office Theme</vt:lpstr>
      <vt:lpstr>1_Custom Design</vt:lpstr>
      <vt:lpstr>7_Custom Design</vt:lpstr>
      <vt:lpstr>1_GIH-24</vt:lpstr>
      <vt:lpstr>PowerPoint Presentation</vt:lpstr>
      <vt:lpstr>           Policy Arc  The Future of Rural Health and Well-Being:  Findings from a Landscape Analysis and Listening Sessions  </vt:lpstr>
      <vt:lpstr>Policy Environment During Project Timeframe</vt:lpstr>
      <vt:lpstr>Budget Reconciliation </vt:lpstr>
      <vt:lpstr>Budget Reconciliation</vt:lpstr>
      <vt:lpstr>Reconciliation: What’s Not Included</vt:lpstr>
      <vt:lpstr>Budget reconciliation: Timeline</vt:lpstr>
      <vt:lpstr>One Big Beautiful Bill</vt:lpstr>
      <vt:lpstr>Rural Health Transformation Program</vt:lpstr>
      <vt:lpstr>FY26 Appropriations </vt:lpstr>
      <vt:lpstr>FY 2026 Appropriations</vt:lpstr>
      <vt:lpstr>FY 2026 President’s Budget Request</vt:lpstr>
      <vt:lpstr>Leaked FY26 Presidents Budget</vt:lpstr>
      <vt:lpstr>Key Health Legislation </vt:lpstr>
      <vt:lpstr>119th Congress  Initial NRHA Legislative Priorities</vt:lpstr>
      <vt:lpstr>HHS Reorganization</vt:lpstr>
      <vt:lpstr>Cabinet Nominees</vt:lpstr>
      <vt:lpstr>HHS Reorganization </vt:lpstr>
      <vt:lpstr>Department for Health and Human Services: Tentative</vt:lpstr>
      <vt:lpstr>Administration for a Healthy America: Tentative</vt:lpstr>
      <vt:lpstr>AHA- Primary Care: Tentative</vt:lpstr>
      <vt:lpstr>Make America Health Again (MAHA)</vt:lpstr>
      <vt:lpstr>Rules, Rules, Rules… </vt:lpstr>
      <vt:lpstr>Executive Orders</vt:lpstr>
      <vt:lpstr>The Future of Rural Health and Well-Being</vt:lpstr>
      <vt:lpstr>Landscape Analysis</vt:lpstr>
      <vt:lpstr>Landscape Analysis – Background</vt:lpstr>
      <vt:lpstr>Findings: Funders, Public Sector</vt:lpstr>
      <vt:lpstr>Findings: Funders, Private Sector</vt:lpstr>
      <vt:lpstr>Findings: Implementers and Doers</vt:lpstr>
      <vt:lpstr>Findings: Supporting Organizations</vt:lpstr>
      <vt:lpstr>Key Recommendations and Opportunities</vt:lpstr>
      <vt:lpstr>Listening Sessions</vt:lpstr>
      <vt:lpstr>Listening Sessions: Who we talked to</vt:lpstr>
      <vt:lpstr>PowerPoint Presentation</vt:lpstr>
      <vt:lpstr>Listening Sessions: What we talked about</vt:lpstr>
      <vt:lpstr>Listening Sessions: Current Context</vt:lpstr>
      <vt:lpstr>Listening Sessions: Gaps and Needs</vt:lpstr>
      <vt:lpstr>Listening Sessions: Gaps and Needs</vt:lpstr>
      <vt:lpstr>Listening Session: Gaps and Needs</vt:lpstr>
      <vt:lpstr>Listening Sessions: Opportunities for Impact</vt:lpstr>
      <vt:lpstr>Listening Sessions: Opportunities for Impact</vt:lpstr>
      <vt:lpstr>Listening Sessions: Opportunities for Impact</vt:lpstr>
      <vt:lpstr>Implications for Funders &amp; Policymakers</vt:lpstr>
      <vt:lpstr>A Vision for Future of Rural Health</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Butts</dc:creator>
  <cp:revision>2</cp:revision>
  <dcterms:created xsi:type="dcterms:W3CDTF">2025-10-08T15:17:01Z</dcterms:created>
  <dcterms:modified xsi:type="dcterms:W3CDTF">2025-10-22T19:17:17Z</dcterms:modified>
</cp:coreProperties>
</file>