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725" r:id="rId5"/>
    <p:sldMasterId id="2147483775" r:id="rId6"/>
  </p:sldMasterIdLst>
  <p:notesMasterIdLst>
    <p:notesMasterId r:id="rId29"/>
  </p:notesMasterIdLst>
  <p:sldIdLst>
    <p:sldId id="318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</p:sldIdLst>
  <p:sldSz cx="18288000" cy="10287000"/>
  <p:notesSz cx="6858000" cy="9144000"/>
  <p:embeddedFontLst>
    <p:embeddedFont>
      <p:font typeface="Arial Bold" panose="020B0704020202020204" pitchFamily="34" charset="0"/>
      <p:regular r:id="rId30"/>
      <p:bold r:id="rId31"/>
    </p:embeddedFont>
    <p:embeddedFont>
      <p:font typeface="Gill Sans MT" panose="020B0502020104020203" pitchFamily="34" charset="0"/>
      <p:regular r:id="rId32"/>
      <p:bold r:id="rId33"/>
      <p:italic r:id="rId34"/>
      <p:boldItalic r:id="rId35"/>
    </p:embeddedFont>
    <p:embeddedFont>
      <p:font typeface="Trebuchet MS" panose="020B060302020202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54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0.fntdata"/><Relationship Id="rId21" Type="http://schemas.openxmlformats.org/officeDocument/2006/relationships/slide" Target="slides/slide15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7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2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tte Manise" userId="4c9cef15-e8a7-4843-bb20-022223efa582" providerId="ADAL" clId="{1016BDB0-8223-4725-B33E-4DF5209B3703}"/>
    <pc:docChg chg="custSel addSld delSld modSld addMainMaster">
      <pc:chgData name="Juliette Manise" userId="4c9cef15-e8a7-4843-bb20-022223efa582" providerId="ADAL" clId="{1016BDB0-8223-4725-B33E-4DF5209B3703}" dt="2025-10-29T16:48:16.727" v="431" actId="47"/>
      <pc:docMkLst>
        <pc:docMk/>
      </pc:docMkLst>
      <pc:sldChg chg="del">
        <pc:chgData name="Juliette Manise" userId="4c9cef15-e8a7-4843-bb20-022223efa582" providerId="ADAL" clId="{1016BDB0-8223-4725-B33E-4DF5209B3703}" dt="2025-10-29T16:40:15.109" v="428" actId="47"/>
        <pc:sldMkLst>
          <pc:docMk/>
          <pc:sldMk cId="2324154351" sldId="306"/>
        </pc:sldMkLst>
      </pc:sldChg>
      <pc:sldChg chg="modSp mod">
        <pc:chgData name="Juliette Manise" userId="4c9cef15-e8a7-4843-bb20-022223efa582" providerId="ADAL" clId="{1016BDB0-8223-4725-B33E-4DF5209B3703}" dt="2025-10-29T16:39:57.661" v="427" actId="255"/>
        <pc:sldMkLst>
          <pc:docMk/>
          <pc:sldMk cId="0" sldId="318"/>
        </pc:sldMkLst>
        <pc:spChg chg="mod">
          <ac:chgData name="Juliette Manise" userId="4c9cef15-e8a7-4843-bb20-022223efa582" providerId="ADAL" clId="{1016BDB0-8223-4725-B33E-4DF5209B3703}" dt="2025-10-29T16:37:24.977" v="138" actId="20577"/>
          <ac:spMkLst>
            <pc:docMk/>
            <pc:sldMk cId="0" sldId="318"/>
            <ac:spMk id="3" creationId="{00000000-0000-0000-0000-000000000000}"/>
          </ac:spMkLst>
        </pc:spChg>
        <pc:spChg chg="mod">
          <ac:chgData name="Juliette Manise" userId="4c9cef15-e8a7-4843-bb20-022223efa582" providerId="ADAL" clId="{1016BDB0-8223-4725-B33E-4DF5209B3703}" dt="2025-10-29T16:37:50.784" v="190" actId="255"/>
          <ac:spMkLst>
            <pc:docMk/>
            <pc:sldMk cId="0" sldId="318"/>
            <ac:spMk id="4" creationId="{00000000-0000-0000-0000-000000000000}"/>
          </ac:spMkLst>
        </pc:spChg>
        <pc:spChg chg="mod">
          <ac:chgData name="Juliette Manise" userId="4c9cef15-e8a7-4843-bb20-022223efa582" providerId="ADAL" clId="{1016BDB0-8223-4725-B33E-4DF5209B3703}" dt="2025-10-29T16:37:57.663" v="198" actId="20577"/>
          <ac:spMkLst>
            <pc:docMk/>
            <pc:sldMk cId="0" sldId="318"/>
            <ac:spMk id="5" creationId="{00000000-0000-0000-0000-000000000000}"/>
          </ac:spMkLst>
        </pc:spChg>
        <pc:spChg chg="mod">
          <ac:chgData name="Juliette Manise" userId="4c9cef15-e8a7-4843-bb20-022223efa582" providerId="ADAL" clId="{1016BDB0-8223-4725-B33E-4DF5209B3703}" dt="2025-10-29T16:38:24.347" v="249" actId="255"/>
          <ac:spMkLst>
            <pc:docMk/>
            <pc:sldMk cId="0" sldId="318"/>
            <ac:spMk id="6" creationId="{00000000-0000-0000-0000-000000000000}"/>
          </ac:spMkLst>
        </pc:spChg>
        <pc:spChg chg="mod">
          <ac:chgData name="Juliette Manise" userId="4c9cef15-e8a7-4843-bb20-022223efa582" providerId="ADAL" clId="{1016BDB0-8223-4725-B33E-4DF5209B3703}" dt="2025-10-29T16:35:18.540" v="77" actId="1076"/>
          <ac:spMkLst>
            <pc:docMk/>
            <pc:sldMk cId="0" sldId="318"/>
            <ac:spMk id="9" creationId="{00000000-0000-0000-0000-000000000000}"/>
          </ac:spMkLst>
        </pc:spChg>
        <pc:spChg chg="mod">
          <ac:chgData name="Juliette Manise" userId="4c9cef15-e8a7-4843-bb20-022223efa582" providerId="ADAL" clId="{1016BDB0-8223-4725-B33E-4DF5209B3703}" dt="2025-10-29T16:35:44.378" v="113" actId="20577"/>
          <ac:spMkLst>
            <pc:docMk/>
            <pc:sldMk cId="0" sldId="318"/>
            <ac:spMk id="10" creationId="{00000000-0000-0000-0000-000000000000}"/>
          </ac:spMkLst>
        </pc:spChg>
        <pc:spChg chg="mod">
          <ac:chgData name="Juliette Manise" userId="4c9cef15-e8a7-4843-bb20-022223efa582" providerId="ADAL" clId="{1016BDB0-8223-4725-B33E-4DF5209B3703}" dt="2025-10-29T16:38:35.446" v="262" actId="20577"/>
          <ac:spMkLst>
            <pc:docMk/>
            <pc:sldMk cId="0" sldId="318"/>
            <ac:spMk id="11" creationId="{00000000-0000-0000-0000-000000000000}"/>
          </ac:spMkLst>
        </pc:spChg>
        <pc:spChg chg="mod">
          <ac:chgData name="Juliette Manise" userId="4c9cef15-e8a7-4843-bb20-022223efa582" providerId="ADAL" clId="{1016BDB0-8223-4725-B33E-4DF5209B3703}" dt="2025-10-29T16:39:08.461" v="324" actId="255"/>
          <ac:spMkLst>
            <pc:docMk/>
            <pc:sldMk cId="0" sldId="318"/>
            <ac:spMk id="12" creationId="{00000000-0000-0000-0000-000000000000}"/>
          </ac:spMkLst>
        </pc:spChg>
        <pc:spChg chg="mod">
          <ac:chgData name="Juliette Manise" userId="4c9cef15-e8a7-4843-bb20-022223efa582" providerId="ADAL" clId="{1016BDB0-8223-4725-B33E-4DF5209B3703}" dt="2025-10-29T16:39:15.859" v="336" actId="20577"/>
          <ac:spMkLst>
            <pc:docMk/>
            <pc:sldMk cId="0" sldId="318"/>
            <ac:spMk id="13" creationId="{00000000-0000-0000-0000-000000000000}"/>
          </ac:spMkLst>
        </pc:spChg>
        <pc:spChg chg="mod">
          <ac:chgData name="Juliette Manise" userId="4c9cef15-e8a7-4843-bb20-022223efa582" providerId="ADAL" clId="{1016BDB0-8223-4725-B33E-4DF5209B3703}" dt="2025-10-29T16:39:57.661" v="427" actId="255"/>
          <ac:spMkLst>
            <pc:docMk/>
            <pc:sldMk cId="0" sldId="318"/>
            <ac:spMk id="14" creationId="{00000000-0000-0000-0000-000000000000}"/>
          </ac:spMkLst>
        </pc:spChg>
      </pc:sldChg>
      <pc:sldChg chg="del">
        <pc:chgData name="Juliette Manise" userId="4c9cef15-e8a7-4843-bb20-022223efa582" providerId="ADAL" clId="{1016BDB0-8223-4725-B33E-4DF5209B3703}" dt="2025-10-29T16:48:16.727" v="431" actId="47"/>
        <pc:sldMkLst>
          <pc:docMk/>
          <pc:sldMk cId="0" sldId="319"/>
        </pc:sldMkLst>
      </pc:sldChg>
      <pc:sldChg chg="add">
        <pc:chgData name="Juliette Manise" userId="4c9cef15-e8a7-4843-bb20-022223efa582" providerId="ADAL" clId="{1016BDB0-8223-4725-B33E-4DF5209B3703}" dt="2025-10-29T16:45:58.553" v="430"/>
        <pc:sldMkLst>
          <pc:docMk/>
          <pc:sldMk cId="1680164157" sldId="320"/>
        </pc:sldMkLst>
      </pc:sldChg>
      <pc:sldChg chg="add">
        <pc:chgData name="Juliette Manise" userId="4c9cef15-e8a7-4843-bb20-022223efa582" providerId="ADAL" clId="{1016BDB0-8223-4725-B33E-4DF5209B3703}" dt="2025-10-29T16:45:58.553" v="430"/>
        <pc:sldMkLst>
          <pc:docMk/>
          <pc:sldMk cId="369461278" sldId="321"/>
        </pc:sldMkLst>
      </pc:sldChg>
      <pc:sldChg chg="add">
        <pc:chgData name="Juliette Manise" userId="4c9cef15-e8a7-4843-bb20-022223efa582" providerId="ADAL" clId="{1016BDB0-8223-4725-B33E-4DF5209B3703}" dt="2025-10-29T16:45:58.553" v="430"/>
        <pc:sldMkLst>
          <pc:docMk/>
          <pc:sldMk cId="1017684179" sldId="322"/>
        </pc:sldMkLst>
      </pc:sldChg>
      <pc:sldChg chg="add">
        <pc:chgData name="Juliette Manise" userId="4c9cef15-e8a7-4843-bb20-022223efa582" providerId="ADAL" clId="{1016BDB0-8223-4725-B33E-4DF5209B3703}" dt="2025-10-29T16:45:58.553" v="430"/>
        <pc:sldMkLst>
          <pc:docMk/>
          <pc:sldMk cId="4044065178" sldId="323"/>
        </pc:sldMkLst>
      </pc:sldChg>
      <pc:sldChg chg="add">
        <pc:chgData name="Juliette Manise" userId="4c9cef15-e8a7-4843-bb20-022223efa582" providerId="ADAL" clId="{1016BDB0-8223-4725-B33E-4DF5209B3703}" dt="2025-10-29T16:45:58.553" v="430"/>
        <pc:sldMkLst>
          <pc:docMk/>
          <pc:sldMk cId="781250387" sldId="324"/>
        </pc:sldMkLst>
      </pc:sldChg>
      <pc:sldChg chg="add">
        <pc:chgData name="Juliette Manise" userId="4c9cef15-e8a7-4843-bb20-022223efa582" providerId="ADAL" clId="{1016BDB0-8223-4725-B33E-4DF5209B3703}" dt="2025-10-29T16:45:58.553" v="430"/>
        <pc:sldMkLst>
          <pc:docMk/>
          <pc:sldMk cId="654547744" sldId="325"/>
        </pc:sldMkLst>
      </pc:sldChg>
      <pc:sldChg chg="add">
        <pc:chgData name="Juliette Manise" userId="4c9cef15-e8a7-4843-bb20-022223efa582" providerId="ADAL" clId="{1016BDB0-8223-4725-B33E-4DF5209B3703}" dt="2025-10-29T16:45:58.553" v="430"/>
        <pc:sldMkLst>
          <pc:docMk/>
          <pc:sldMk cId="1891322268" sldId="326"/>
        </pc:sldMkLst>
      </pc:sldChg>
      <pc:sldChg chg="add">
        <pc:chgData name="Juliette Manise" userId="4c9cef15-e8a7-4843-bb20-022223efa582" providerId="ADAL" clId="{1016BDB0-8223-4725-B33E-4DF5209B3703}" dt="2025-10-29T16:45:58.553" v="430"/>
        <pc:sldMkLst>
          <pc:docMk/>
          <pc:sldMk cId="268909403" sldId="327"/>
        </pc:sldMkLst>
      </pc:sldChg>
      <pc:sldChg chg="add">
        <pc:chgData name="Juliette Manise" userId="4c9cef15-e8a7-4843-bb20-022223efa582" providerId="ADAL" clId="{1016BDB0-8223-4725-B33E-4DF5209B3703}" dt="2025-10-29T16:45:58.553" v="430"/>
        <pc:sldMkLst>
          <pc:docMk/>
          <pc:sldMk cId="1250252611" sldId="328"/>
        </pc:sldMkLst>
      </pc:sldChg>
      <pc:sldChg chg="add">
        <pc:chgData name="Juliette Manise" userId="4c9cef15-e8a7-4843-bb20-022223efa582" providerId="ADAL" clId="{1016BDB0-8223-4725-B33E-4DF5209B3703}" dt="2025-10-29T16:45:58.553" v="430"/>
        <pc:sldMkLst>
          <pc:docMk/>
          <pc:sldMk cId="712145462" sldId="329"/>
        </pc:sldMkLst>
      </pc:sldChg>
      <pc:sldChg chg="add">
        <pc:chgData name="Juliette Manise" userId="4c9cef15-e8a7-4843-bb20-022223efa582" providerId="ADAL" clId="{1016BDB0-8223-4725-B33E-4DF5209B3703}" dt="2025-10-29T16:45:58.553" v="430"/>
        <pc:sldMkLst>
          <pc:docMk/>
          <pc:sldMk cId="2720984277" sldId="330"/>
        </pc:sldMkLst>
      </pc:sldChg>
      <pc:sldChg chg="add">
        <pc:chgData name="Juliette Manise" userId="4c9cef15-e8a7-4843-bb20-022223efa582" providerId="ADAL" clId="{1016BDB0-8223-4725-B33E-4DF5209B3703}" dt="2025-10-29T16:45:58.553" v="430"/>
        <pc:sldMkLst>
          <pc:docMk/>
          <pc:sldMk cId="1307412543" sldId="331"/>
        </pc:sldMkLst>
      </pc:sldChg>
      <pc:sldChg chg="add">
        <pc:chgData name="Juliette Manise" userId="4c9cef15-e8a7-4843-bb20-022223efa582" providerId="ADAL" clId="{1016BDB0-8223-4725-B33E-4DF5209B3703}" dt="2025-10-29T16:45:58.553" v="430"/>
        <pc:sldMkLst>
          <pc:docMk/>
          <pc:sldMk cId="275783408" sldId="332"/>
        </pc:sldMkLst>
      </pc:sldChg>
      <pc:sldChg chg="add">
        <pc:chgData name="Juliette Manise" userId="4c9cef15-e8a7-4843-bb20-022223efa582" providerId="ADAL" clId="{1016BDB0-8223-4725-B33E-4DF5209B3703}" dt="2025-10-29T16:45:58.553" v="430"/>
        <pc:sldMkLst>
          <pc:docMk/>
          <pc:sldMk cId="2841053972" sldId="333"/>
        </pc:sldMkLst>
      </pc:sldChg>
      <pc:sldChg chg="add">
        <pc:chgData name="Juliette Manise" userId="4c9cef15-e8a7-4843-bb20-022223efa582" providerId="ADAL" clId="{1016BDB0-8223-4725-B33E-4DF5209B3703}" dt="2025-10-29T16:45:58.553" v="430"/>
        <pc:sldMkLst>
          <pc:docMk/>
          <pc:sldMk cId="3907056174" sldId="334"/>
        </pc:sldMkLst>
      </pc:sldChg>
      <pc:sldChg chg="add">
        <pc:chgData name="Juliette Manise" userId="4c9cef15-e8a7-4843-bb20-022223efa582" providerId="ADAL" clId="{1016BDB0-8223-4725-B33E-4DF5209B3703}" dt="2025-10-29T16:45:58.553" v="430"/>
        <pc:sldMkLst>
          <pc:docMk/>
          <pc:sldMk cId="792773386" sldId="335"/>
        </pc:sldMkLst>
      </pc:sldChg>
      <pc:sldChg chg="add">
        <pc:chgData name="Juliette Manise" userId="4c9cef15-e8a7-4843-bb20-022223efa582" providerId="ADAL" clId="{1016BDB0-8223-4725-B33E-4DF5209B3703}" dt="2025-10-29T16:45:58.553" v="430"/>
        <pc:sldMkLst>
          <pc:docMk/>
          <pc:sldMk cId="2982686043" sldId="336"/>
        </pc:sldMkLst>
      </pc:sldChg>
      <pc:sldChg chg="add">
        <pc:chgData name="Juliette Manise" userId="4c9cef15-e8a7-4843-bb20-022223efa582" providerId="ADAL" clId="{1016BDB0-8223-4725-B33E-4DF5209B3703}" dt="2025-10-29T16:45:58.553" v="430"/>
        <pc:sldMkLst>
          <pc:docMk/>
          <pc:sldMk cId="1119454651" sldId="337"/>
        </pc:sldMkLst>
      </pc:sldChg>
      <pc:sldChg chg="add">
        <pc:chgData name="Juliette Manise" userId="4c9cef15-e8a7-4843-bb20-022223efa582" providerId="ADAL" clId="{1016BDB0-8223-4725-B33E-4DF5209B3703}" dt="2025-10-29T16:45:58.553" v="430"/>
        <pc:sldMkLst>
          <pc:docMk/>
          <pc:sldMk cId="295858561" sldId="338"/>
        </pc:sldMkLst>
      </pc:sldChg>
      <pc:sldChg chg="add">
        <pc:chgData name="Juliette Manise" userId="4c9cef15-e8a7-4843-bb20-022223efa582" providerId="ADAL" clId="{1016BDB0-8223-4725-B33E-4DF5209B3703}" dt="2025-10-29T16:45:58.553" v="430"/>
        <pc:sldMkLst>
          <pc:docMk/>
          <pc:sldMk cId="1296065417" sldId="339"/>
        </pc:sldMkLst>
      </pc:sldChg>
      <pc:sldChg chg="add">
        <pc:chgData name="Juliette Manise" userId="4c9cef15-e8a7-4843-bb20-022223efa582" providerId="ADAL" clId="{1016BDB0-8223-4725-B33E-4DF5209B3703}" dt="2025-10-29T16:45:58.553" v="430"/>
        <pc:sldMkLst>
          <pc:docMk/>
          <pc:sldMk cId="1475688113" sldId="340"/>
        </pc:sldMkLst>
      </pc:sldChg>
      <pc:sldMasterChg chg="add addSldLayout">
        <pc:chgData name="Juliette Manise" userId="4c9cef15-e8a7-4843-bb20-022223efa582" providerId="ADAL" clId="{1016BDB0-8223-4725-B33E-4DF5209B3703}" dt="2025-10-29T16:45:58.527" v="429" actId="27028"/>
        <pc:sldMasterMkLst>
          <pc:docMk/>
          <pc:sldMasterMk cId="0" sldId="2147483775"/>
        </pc:sldMasterMkLst>
        <pc:sldLayoutChg chg="add">
          <pc:chgData name="Juliette Manise" userId="4c9cef15-e8a7-4843-bb20-022223efa582" providerId="ADAL" clId="{1016BDB0-8223-4725-B33E-4DF5209B3703}" dt="2025-10-29T16:45:58.527" v="429" actId="27028"/>
          <pc:sldLayoutMkLst>
            <pc:docMk/>
            <pc:sldMasterMk cId="0" sldId="2147483775"/>
            <pc:sldLayoutMk cId="0" sldId="2147483661"/>
          </pc:sldLayoutMkLst>
        </pc:sldLayoutChg>
        <pc:sldLayoutChg chg="add">
          <pc:chgData name="Juliette Manise" userId="4c9cef15-e8a7-4843-bb20-022223efa582" providerId="ADAL" clId="{1016BDB0-8223-4725-B33E-4DF5209B3703}" dt="2025-10-29T16:45:58.527" v="429" actId="27028"/>
          <pc:sldLayoutMkLst>
            <pc:docMk/>
            <pc:sldMasterMk cId="0" sldId="2147483775"/>
            <pc:sldLayoutMk cId="0" sldId="2147483662"/>
          </pc:sldLayoutMkLst>
        </pc:sldLayoutChg>
        <pc:sldLayoutChg chg="add">
          <pc:chgData name="Juliette Manise" userId="4c9cef15-e8a7-4843-bb20-022223efa582" providerId="ADAL" clId="{1016BDB0-8223-4725-B33E-4DF5209B3703}" dt="2025-10-29T16:45:58.527" v="429" actId="27028"/>
          <pc:sldLayoutMkLst>
            <pc:docMk/>
            <pc:sldMasterMk cId="0" sldId="2147483775"/>
            <pc:sldLayoutMk cId="0" sldId="2147483663"/>
          </pc:sldLayoutMkLst>
        </pc:sldLayoutChg>
        <pc:sldLayoutChg chg="add">
          <pc:chgData name="Juliette Manise" userId="4c9cef15-e8a7-4843-bb20-022223efa582" providerId="ADAL" clId="{1016BDB0-8223-4725-B33E-4DF5209B3703}" dt="2025-10-29T16:45:58.527" v="429" actId="27028"/>
          <pc:sldLayoutMkLst>
            <pc:docMk/>
            <pc:sldMasterMk cId="0" sldId="2147483775"/>
            <pc:sldLayoutMk cId="0" sldId="2147483664"/>
          </pc:sldLayoutMkLst>
        </pc:sldLayoutChg>
        <pc:sldLayoutChg chg="add">
          <pc:chgData name="Juliette Manise" userId="4c9cef15-e8a7-4843-bb20-022223efa582" providerId="ADAL" clId="{1016BDB0-8223-4725-B33E-4DF5209B3703}" dt="2025-10-29T16:45:58.527" v="429" actId="27028"/>
          <pc:sldLayoutMkLst>
            <pc:docMk/>
            <pc:sldMasterMk cId="0" sldId="2147483775"/>
            <pc:sldLayoutMk cId="0" sldId="214748366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69C25-46F6-4C11-A9FD-E943C7311D01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AFC5A-3850-4956-984B-9BF6ED971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49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38D51A-2E81-4AC9-F0F8-92520C2FD8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543" y="768855"/>
            <a:ext cx="1930508" cy="146680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8345CFC-5C38-880F-306B-0F562519F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43" y="2571750"/>
            <a:ext cx="16773042" cy="3143250"/>
          </a:xfrm>
        </p:spPr>
        <p:txBody>
          <a:bodyPr anchor="b" anchorCtr="0">
            <a:noAutofit/>
          </a:bodyPr>
          <a:lstStyle>
            <a:lvl1pPr algn="l">
              <a:defRPr sz="9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EA5C362-5BC9-1620-AE28-5D1FAF00F9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5543" y="6051087"/>
            <a:ext cx="16773042" cy="1664163"/>
          </a:xfr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D0DF42-396A-203F-FD57-5FA6E11850C3}"/>
              </a:ext>
            </a:extLst>
          </p:cNvPr>
          <p:cNvSpPr/>
          <p:nvPr userDrawn="1"/>
        </p:nvSpPr>
        <p:spPr>
          <a:xfrm>
            <a:off x="0" y="8515350"/>
            <a:ext cx="18288000" cy="177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5A765A1-F6E8-0C8C-62ED-5991456AB955}"/>
              </a:ext>
            </a:extLst>
          </p:cNvPr>
          <p:cNvGrpSpPr/>
          <p:nvPr userDrawn="1"/>
        </p:nvGrpSpPr>
        <p:grpSpPr>
          <a:xfrm>
            <a:off x="4922891" y="826695"/>
            <a:ext cx="13365110" cy="1343025"/>
            <a:chOff x="10708763" y="4544331"/>
            <a:chExt cx="2073787" cy="89535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111FF8F-4106-0DDA-7B36-147F64E6096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4544331"/>
              <a:ext cx="20737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D7A6071-72B4-7271-6959-EC5EE16C869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4768168"/>
              <a:ext cx="20737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F8D4EA1-8F1B-8A58-9A2B-BF20B798A88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4992006"/>
              <a:ext cx="20737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E3E99D1-9083-A778-81D1-B82CA30022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5215844"/>
              <a:ext cx="20737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C61E568-47E0-3FB9-C660-96AC248FFC9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5439681"/>
              <a:ext cx="20737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8581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949F8CD-1851-4EFD-4834-C6BEEF63611F}"/>
              </a:ext>
            </a:extLst>
          </p:cNvPr>
          <p:cNvSpPr/>
          <p:nvPr userDrawn="1"/>
        </p:nvSpPr>
        <p:spPr>
          <a:xfrm>
            <a:off x="0" y="8515350"/>
            <a:ext cx="18288000" cy="177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167" y="2808889"/>
            <a:ext cx="13874123" cy="538544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5892C6-DA9C-AD26-055F-23E1D92DEE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10255" y="778011"/>
            <a:ext cx="895083" cy="680088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5245E9-B45E-BE8A-D5F5-E0A84EB9F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4866" y="9418291"/>
            <a:ext cx="4617234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chemeClr val="accent1"/>
                </a:solidFill>
              </a:defRPr>
            </a:lvl1pPr>
          </a:lstStyle>
          <a:p>
            <a:fld id="{B6DF1761-4800-FC42-8249-7076299CC27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9B5882C-292B-2E71-1B36-C240FA305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418291"/>
            <a:ext cx="6172200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5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9C09F46-DE11-BFA7-1FA1-4C6219CFA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899" y="9418291"/>
            <a:ext cx="4613636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042C47CB-548E-C046-93C6-4F6FCFB0D4E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383AF63-8C0F-F57F-4C0B-DE3B039E4111}"/>
              </a:ext>
            </a:extLst>
          </p:cNvPr>
          <p:cNvGrpSpPr/>
          <p:nvPr userDrawn="1"/>
        </p:nvGrpSpPr>
        <p:grpSpPr>
          <a:xfrm>
            <a:off x="16063145" y="6816497"/>
            <a:ext cx="2224856" cy="1343025"/>
            <a:chOff x="10708763" y="4544331"/>
            <a:chExt cx="2073787" cy="89535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2256944-0318-B529-BA73-2DEC1623045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4544331"/>
              <a:ext cx="2073787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EE2A766-FD09-64E8-8DCE-C8D7977DC52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4768168"/>
              <a:ext cx="2073787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FE9EBD-E6F5-CF63-2D36-24ECE4F52E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4992006"/>
              <a:ext cx="2073787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09D112A-01BE-97CA-9F2E-B0B5462D586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5215844"/>
              <a:ext cx="2073787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1A9A2D7-52A4-C5E7-0D59-3EA4C016B5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5439681"/>
              <a:ext cx="2073787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1D34EF22-9560-7128-57FF-3DC6E1F70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67" y="774074"/>
            <a:ext cx="13886423" cy="1771652"/>
          </a:xfrm>
        </p:spPr>
        <p:txBody>
          <a:bodyPr anchor="t" anchorCtr="0">
            <a:noAutofit/>
          </a:bodyPr>
          <a:lstStyle>
            <a:lvl1pPr>
              <a:defRPr sz="7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4800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949F8CD-1851-4EFD-4834-C6BEEF63611F}"/>
              </a:ext>
            </a:extLst>
          </p:cNvPr>
          <p:cNvSpPr/>
          <p:nvPr userDrawn="1"/>
        </p:nvSpPr>
        <p:spPr>
          <a:xfrm>
            <a:off x="0" y="8515350"/>
            <a:ext cx="18288000" cy="177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5892C6-DA9C-AD26-055F-23E1D92DEE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10255" y="778011"/>
            <a:ext cx="895083" cy="680088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5245E9-B45E-BE8A-D5F5-E0A84EB9F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4866" y="9418291"/>
            <a:ext cx="4617234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chemeClr val="accent1"/>
                </a:solidFill>
              </a:defRPr>
            </a:lvl1pPr>
          </a:lstStyle>
          <a:p>
            <a:fld id="{B6DF1761-4800-FC42-8249-7076299CC27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9B5882C-292B-2E71-1B36-C240FA305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418291"/>
            <a:ext cx="6172200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5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9C09F46-DE11-BFA7-1FA1-4C6219CFA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899" y="9418291"/>
            <a:ext cx="4613636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042C47CB-548E-C046-93C6-4F6FCFB0D4E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F03FA86-178F-95AC-A490-D9CA28733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6921" b="30318"/>
          <a:stretch/>
        </p:blipFill>
        <p:spPr>
          <a:xfrm>
            <a:off x="14816304" y="4671399"/>
            <a:ext cx="3471696" cy="56156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EA2A9-21AC-D14A-988C-E712E29A5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167" y="2808889"/>
            <a:ext cx="13874123" cy="538544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91F348D-9B9A-26AD-2C0B-EFEFFB40E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67" y="774074"/>
            <a:ext cx="13886423" cy="1771652"/>
          </a:xfrm>
        </p:spPr>
        <p:txBody>
          <a:bodyPr anchor="t" anchorCtr="0">
            <a:noAutofit/>
          </a:bodyPr>
          <a:lstStyle>
            <a:lvl1pPr>
              <a:defRPr sz="7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1329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949F8CD-1851-4EFD-4834-C6BEEF63611F}"/>
              </a:ext>
            </a:extLst>
          </p:cNvPr>
          <p:cNvSpPr/>
          <p:nvPr userDrawn="1"/>
        </p:nvSpPr>
        <p:spPr>
          <a:xfrm>
            <a:off x="0" y="8515350"/>
            <a:ext cx="18288000" cy="1771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5892C6-DA9C-AD26-055F-23E1D92DEE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10255" y="778011"/>
            <a:ext cx="895083" cy="680088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5245E9-B45E-BE8A-D5F5-E0A84EB9F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4866" y="9418291"/>
            <a:ext cx="4617234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chemeClr val="accent1"/>
                </a:solidFill>
              </a:defRPr>
            </a:lvl1pPr>
          </a:lstStyle>
          <a:p>
            <a:fld id="{B6DF1761-4800-FC42-8249-7076299CC27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9B5882C-292B-2E71-1B36-C240FA305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418291"/>
            <a:ext cx="6172200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5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9C09F46-DE11-BFA7-1FA1-4C6219CFA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899" y="9418291"/>
            <a:ext cx="4613636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042C47CB-548E-C046-93C6-4F6FCFB0D4E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383AF63-8C0F-F57F-4C0B-DE3B039E4111}"/>
              </a:ext>
            </a:extLst>
          </p:cNvPr>
          <p:cNvGrpSpPr/>
          <p:nvPr userDrawn="1"/>
        </p:nvGrpSpPr>
        <p:grpSpPr>
          <a:xfrm>
            <a:off x="16063145" y="6816497"/>
            <a:ext cx="2224856" cy="1343025"/>
            <a:chOff x="10708763" y="4544331"/>
            <a:chExt cx="2073787" cy="89535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2256944-0318-B529-BA73-2DEC1623045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4544331"/>
              <a:ext cx="2073787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EE2A766-FD09-64E8-8DCE-C8D7977DC52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4768168"/>
              <a:ext cx="2073787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FE9EBD-E6F5-CF63-2D36-24ECE4F52E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4992006"/>
              <a:ext cx="2073787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09D112A-01BE-97CA-9F2E-B0B5462D586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5215844"/>
              <a:ext cx="2073787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1A9A2D7-52A4-C5E7-0D59-3EA4C016B5A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5439681"/>
              <a:ext cx="2073787" cy="0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7B99C-89E4-D7F8-C8DA-90698C870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167" y="2808889"/>
            <a:ext cx="13874123" cy="538544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41BE46D-F2E7-416F-89B9-9DABEC888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67" y="774074"/>
            <a:ext cx="13886423" cy="1771652"/>
          </a:xfrm>
        </p:spPr>
        <p:txBody>
          <a:bodyPr anchor="t" anchorCtr="0">
            <a:noAutofit/>
          </a:bodyPr>
          <a:lstStyle>
            <a:lvl1pPr>
              <a:defRPr sz="7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0157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 with text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16595EF-7F89-5F57-FB3F-8F60913062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515725" y="0"/>
            <a:ext cx="6773175" cy="10287000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E5B307A-2FC0-F004-A9C1-4399A4D20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67" y="2298364"/>
            <a:ext cx="10001489" cy="2159330"/>
          </a:xfrm>
        </p:spPr>
        <p:txBody>
          <a:bodyPr anchor="b"/>
          <a:lstStyle>
            <a:lvl1pPr>
              <a:defRPr sz="72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08C77B8-7DC4-4921-632B-2D102F2644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4868" y="4733559"/>
            <a:ext cx="10001493" cy="468473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200" b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5EE95BB-E7ED-1ABF-F797-1CCD03DD6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4866" y="9418291"/>
            <a:ext cx="4617234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chemeClr val="accent1"/>
                </a:solidFill>
              </a:defRPr>
            </a:lvl1pPr>
          </a:lstStyle>
          <a:p>
            <a:fld id="{B6DF1761-4800-FC42-8249-7076299CC27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7A999C1-0B52-A570-FD96-6A01C5CBF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418291"/>
            <a:ext cx="6172200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5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369FED8-A8C7-C6A1-6AA6-72629C361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899" y="9418291"/>
            <a:ext cx="4613636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042C47CB-548E-C046-93C6-4F6FCFB0D4E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4E8FB4-D91B-7A50-90F2-95786389C230}"/>
              </a:ext>
            </a:extLst>
          </p:cNvPr>
          <p:cNvGrpSpPr/>
          <p:nvPr userDrawn="1"/>
        </p:nvGrpSpPr>
        <p:grpSpPr>
          <a:xfrm>
            <a:off x="0" y="817405"/>
            <a:ext cx="11515725" cy="1343025"/>
            <a:chOff x="10708763" y="4544331"/>
            <a:chExt cx="2073787" cy="89535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3199D6F-F220-E20A-CF8D-B286257B22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4544331"/>
              <a:ext cx="2073787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FE16B76-4C41-9DD1-C583-970293C976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4768168"/>
              <a:ext cx="2073787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DFF7680-5522-9A9E-89C4-DE2DC529B99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4992006"/>
              <a:ext cx="2073787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6D9EE0B-8F5B-443E-DB34-2720B4237A5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5215844"/>
              <a:ext cx="2073787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AA5B41F-C798-59F8-62F2-6FACD4AEE7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5439681"/>
              <a:ext cx="2073787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363F4EA7-D2D0-3C34-04B3-8C9E7539C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10255" y="778011"/>
            <a:ext cx="895083" cy="68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84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 with text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16595EF-7F89-5F57-FB3F-8F60913062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515725" y="0"/>
            <a:ext cx="6773175" cy="10287000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E5B307A-2FC0-F004-A9C1-4399A4D20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67" y="2298364"/>
            <a:ext cx="10001489" cy="2159330"/>
          </a:xfrm>
        </p:spPr>
        <p:txBody>
          <a:bodyPr anchor="b"/>
          <a:lstStyle>
            <a:lvl1pPr>
              <a:defRPr sz="72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08C77B8-7DC4-4921-632B-2D102F2644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4868" y="4733559"/>
            <a:ext cx="10001493" cy="468473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200" b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5EE95BB-E7ED-1ABF-F797-1CCD03DD6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4866" y="9418291"/>
            <a:ext cx="4617234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chemeClr val="accent1"/>
                </a:solidFill>
              </a:defRPr>
            </a:lvl1pPr>
          </a:lstStyle>
          <a:p>
            <a:fld id="{B6DF1761-4800-FC42-8249-7076299CC27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7A999C1-0B52-A570-FD96-6A01C5CBF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418291"/>
            <a:ext cx="6172200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5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369FED8-A8C7-C6A1-6AA6-72629C361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899" y="9418291"/>
            <a:ext cx="4613636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042C47CB-548E-C046-93C6-4F6FCFB0D4E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63F4EA7-D2D0-3C34-04B3-8C9E7539C7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10255" y="778011"/>
            <a:ext cx="895083" cy="680088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EE2D82E-5C57-0F12-BC2E-7B9260A4C5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2944" t="64997"/>
          <a:stretch/>
        </p:blipFill>
        <p:spPr>
          <a:xfrm>
            <a:off x="0" y="-1"/>
            <a:ext cx="4138815" cy="216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52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ide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2E1F16-CA1C-EB47-B6C1-3BE49C99B28F}"/>
              </a:ext>
            </a:extLst>
          </p:cNvPr>
          <p:cNvSpPr/>
          <p:nvPr userDrawn="1"/>
        </p:nvSpPr>
        <p:spPr>
          <a:xfrm>
            <a:off x="11062742" y="0"/>
            <a:ext cx="7225259" cy="1028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16595EF-7F89-5F57-FB3F-8F60913062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898442" y="1899414"/>
            <a:ext cx="5553857" cy="5591226"/>
          </a:xfr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E5B307A-2FC0-F004-A9C1-4399A4D20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67" y="2298364"/>
            <a:ext cx="10001489" cy="2159330"/>
          </a:xfrm>
        </p:spPr>
        <p:txBody>
          <a:bodyPr anchor="b"/>
          <a:lstStyle>
            <a:lvl1pPr>
              <a:defRPr sz="72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08C77B8-7DC4-4921-632B-2D102F2644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4868" y="4733559"/>
            <a:ext cx="10001493" cy="468473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200" b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5EE95BB-E7ED-1ABF-F797-1CCD03DD6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4866" y="9418291"/>
            <a:ext cx="4617234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chemeClr val="accent1"/>
                </a:solidFill>
              </a:defRPr>
            </a:lvl1pPr>
          </a:lstStyle>
          <a:p>
            <a:fld id="{B6DF1761-4800-FC42-8249-7076299CC27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7A999C1-0B52-A570-FD96-6A01C5CBF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418291"/>
            <a:ext cx="6172200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5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369FED8-A8C7-C6A1-6AA6-72629C361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899" y="9418291"/>
            <a:ext cx="4613636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042C47CB-548E-C046-93C6-4F6FCFB0D4E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4E8FB4-D91B-7A50-90F2-95786389C230}"/>
              </a:ext>
            </a:extLst>
          </p:cNvPr>
          <p:cNvGrpSpPr/>
          <p:nvPr userDrawn="1"/>
        </p:nvGrpSpPr>
        <p:grpSpPr>
          <a:xfrm>
            <a:off x="11062742" y="7826396"/>
            <a:ext cx="7225259" cy="1343025"/>
            <a:chOff x="10708763" y="4544331"/>
            <a:chExt cx="2073787" cy="89535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3199D6F-F220-E20A-CF8D-B286257B22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4544331"/>
              <a:ext cx="2073787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FE16B76-4C41-9DD1-C583-970293C976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4768168"/>
              <a:ext cx="2073787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DFF7680-5522-9A9E-89C4-DE2DC529B99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4992006"/>
              <a:ext cx="2073787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6D9EE0B-8F5B-443E-DB34-2720B4237A5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5215844"/>
              <a:ext cx="2073787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AA5B41F-C798-59F8-62F2-6FACD4AEE7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5439681"/>
              <a:ext cx="2073787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D9F8A23-4B8D-2FDE-4712-6963BE0106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10255" y="778011"/>
            <a:ext cx="895083" cy="68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74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 Sideba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2E1F16-CA1C-EB47-B6C1-3BE49C99B28F}"/>
              </a:ext>
            </a:extLst>
          </p:cNvPr>
          <p:cNvSpPr/>
          <p:nvPr userDrawn="1"/>
        </p:nvSpPr>
        <p:spPr>
          <a:xfrm>
            <a:off x="11062742" y="0"/>
            <a:ext cx="7225259" cy="1028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E5B307A-2FC0-F004-A9C1-4399A4D20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67" y="788455"/>
            <a:ext cx="10001489" cy="2159330"/>
          </a:xfrm>
        </p:spPr>
        <p:txBody>
          <a:bodyPr anchor="b"/>
          <a:lstStyle>
            <a:lvl1pPr>
              <a:defRPr sz="72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08C77B8-7DC4-4921-632B-2D102F2644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4868" y="3223649"/>
            <a:ext cx="10001493" cy="587361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200" b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5EE95BB-E7ED-1ABF-F797-1CCD03DD6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4866" y="9418291"/>
            <a:ext cx="4617234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chemeClr val="accent1"/>
                </a:solidFill>
              </a:defRPr>
            </a:lvl1pPr>
          </a:lstStyle>
          <a:p>
            <a:fld id="{B6DF1761-4800-FC42-8249-7076299CC27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7A999C1-0B52-A570-FD96-6A01C5CBF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418291"/>
            <a:ext cx="6172200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5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369FED8-A8C7-C6A1-6AA6-72629C361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899" y="9418291"/>
            <a:ext cx="4613636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042C47CB-548E-C046-93C6-4F6FCFB0D4E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4E8FB4-D91B-7A50-90F2-95786389C230}"/>
              </a:ext>
            </a:extLst>
          </p:cNvPr>
          <p:cNvGrpSpPr/>
          <p:nvPr userDrawn="1"/>
        </p:nvGrpSpPr>
        <p:grpSpPr>
          <a:xfrm>
            <a:off x="11062742" y="7826396"/>
            <a:ext cx="7225259" cy="1343025"/>
            <a:chOff x="10708763" y="4544331"/>
            <a:chExt cx="2073787" cy="89535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3199D6F-F220-E20A-CF8D-B286257B22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4544331"/>
              <a:ext cx="2073787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FE16B76-4C41-9DD1-C583-970293C976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4768168"/>
              <a:ext cx="2073787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DFF7680-5522-9A9E-89C4-DE2DC529B99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4992006"/>
              <a:ext cx="2073787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6D9EE0B-8F5B-443E-DB34-2720B4237A5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5215844"/>
              <a:ext cx="2073787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AA5B41F-C798-59F8-62F2-6FACD4AEE7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5439681"/>
              <a:ext cx="2073787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B8BF3B2-BC44-7AAC-2737-776FA90FAF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10255" y="778011"/>
            <a:ext cx="895083" cy="68008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B1012F-92D1-9135-4A97-9B357CF65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7179" y="1789092"/>
            <a:ext cx="5612354" cy="5591232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  <a:lvl2pPr>
              <a:defRPr sz="27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100">
                <a:solidFill>
                  <a:schemeClr val="bg1"/>
                </a:solidFill>
              </a:defRPr>
            </a:lvl4pPr>
            <a:lvl5pPr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5599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pen Sideba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0">
            <a:extLst>
              <a:ext uri="{FF2B5EF4-FFF2-40B4-BE49-F238E27FC236}">
                <a16:creationId xmlns:a16="http://schemas.microsoft.com/office/drawing/2014/main" id="{E9C2F86C-75A2-1968-700E-38BE61275F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515725" y="0"/>
            <a:ext cx="6773175" cy="10287000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8E5B307A-2FC0-F004-A9C1-4399A4D20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67" y="2298364"/>
            <a:ext cx="10001489" cy="2159330"/>
          </a:xfrm>
        </p:spPr>
        <p:txBody>
          <a:bodyPr anchor="b"/>
          <a:lstStyle>
            <a:lvl1pPr>
              <a:defRPr sz="72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08C77B8-7DC4-4921-632B-2D102F2644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4868" y="4733559"/>
            <a:ext cx="10001493" cy="468473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200" b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5EE95BB-E7ED-1ABF-F797-1CCD03DD6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4866" y="9418291"/>
            <a:ext cx="4617234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chemeClr val="accent1"/>
                </a:solidFill>
              </a:defRPr>
            </a:lvl1pPr>
          </a:lstStyle>
          <a:p>
            <a:fld id="{B6DF1761-4800-FC42-8249-7076299CC27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7A999C1-0B52-A570-FD96-6A01C5CBF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418291"/>
            <a:ext cx="6172200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5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369FED8-A8C7-C6A1-6AA6-72629C361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899" y="9418291"/>
            <a:ext cx="4613636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042C47CB-548E-C046-93C6-4F6FCFB0D4E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9F8A23-4B8D-2FDE-4712-6963BE0106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10255" y="778011"/>
            <a:ext cx="895083" cy="68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61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with text circ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7C9855A-F00C-C73F-C7DF-9738D7F4D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459" b="29660"/>
          <a:stretch/>
        </p:blipFill>
        <p:spPr>
          <a:xfrm>
            <a:off x="1" y="3194476"/>
            <a:ext cx="6424781" cy="7112234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8E5B307A-2FC0-F004-A9C1-4399A4D20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1246" y="2056669"/>
            <a:ext cx="9254093" cy="2401025"/>
          </a:xfrm>
        </p:spPr>
        <p:txBody>
          <a:bodyPr anchor="b"/>
          <a:lstStyle>
            <a:lvl1pPr>
              <a:defRPr sz="72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08C77B8-7DC4-4921-632B-2D102F2644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51247" y="4733559"/>
            <a:ext cx="9254097" cy="468473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200" b="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5EE95BB-E7ED-1ABF-F797-1CCD03DD6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4866" y="9418291"/>
            <a:ext cx="4617234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chemeClr val="accent1"/>
                </a:solidFill>
              </a:defRPr>
            </a:lvl1pPr>
          </a:lstStyle>
          <a:p>
            <a:fld id="{B6DF1761-4800-FC42-8249-7076299CC27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7A999C1-0B52-A570-FD96-6A01C5CBF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418291"/>
            <a:ext cx="6172200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5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369FED8-A8C7-C6A1-6AA6-72629C361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899" y="9418291"/>
            <a:ext cx="4613636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042C47CB-548E-C046-93C6-4F6FCFB0D4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10E88F6-A44E-E570-44D4-85A9F78DAE0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43776" y="2056669"/>
            <a:ext cx="5107782" cy="5107781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CDB0673-E651-ED8E-8179-A213BFAD23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610255" y="778011"/>
            <a:ext cx="895083" cy="680088"/>
          </a:xfrm>
          <a:prstGeom prst="rect">
            <a:avLst/>
          </a:prstGeom>
        </p:spPr>
      </p:pic>
      <p:sp>
        <p:nvSpPr>
          <p:cNvPr id="19" name="Freeform 18">
            <a:extLst>
              <a:ext uri="{FF2B5EF4-FFF2-40B4-BE49-F238E27FC236}">
                <a16:creationId xmlns:a16="http://schemas.microsoft.com/office/drawing/2014/main" id="{39619651-C36C-EBB8-8593-F2D7B06801FC}"/>
              </a:ext>
            </a:extLst>
          </p:cNvPr>
          <p:cNvSpPr/>
          <p:nvPr userDrawn="1"/>
        </p:nvSpPr>
        <p:spPr>
          <a:xfrm>
            <a:off x="0" y="5475433"/>
            <a:ext cx="4148721" cy="4831277"/>
          </a:xfrm>
          <a:custGeom>
            <a:avLst/>
            <a:gdLst>
              <a:gd name="connsiteX0" fmla="*/ 916075 w 2765814"/>
              <a:gd name="connsiteY0" fmla="*/ 0 h 3220851"/>
              <a:gd name="connsiteX1" fmla="*/ 2765814 w 2765814"/>
              <a:gd name="connsiteY1" fmla="*/ 1849739 h 3220851"/>
              <a:gd name="connsiteX2" fmla="*/ 2224038 w 2765814"/>
              <a:gd name="connsiteY2" fmla="*/ 3157702 h 3220851"/>
              <a:gd name="connsiteX3" fmla="*/ 2154557 w 2765814"/>
              <a:gd name="connsiteY3" fmla="*/ 3220851 h 3220851"/>
              <a:gd name="connsiteX4" fmla="*/ 0 w 2765814"/>
              <a:gd name="connsiteY4" fmla="*/ 3220851 h 3220851"/>
              <a:gd name="connsiteX5" fmla="*/ 0 w 2765814"/>
              <a:gd name="connsiteY5" fmla="*/ 244139 h 3220851"/>
              <a:gd name="connsiteX6" fmla="*/ 34379 w 2765814"/>
              <a:gd name="connsiteY6" fmla="*/ 223253 h 3220851"/>
              <a:gd name="connsiteX7" fmla="*/ 916075 w 2765814"/>
              <a:gd name="connsiteY7" fmla="*/ 0 h 322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65814" h="3220851">
                <a:moveTo>
                  <a:pt x="916075" y="0"/>
                </a:moveTo>
                <a:cubicBezTo>
                  <a:pt x="1937658" y="0"/>
                  <a:pt x="2765814" y="828156"/>
                  <a:pt x="2765814" y="1849739"/>
                </a:cubicBezTo>
                <a:cubicBezTo>
                  <a:pt x="2765814" y="2360530"/>
                  <a:pt x="2558775" y="2822965"/>
                  <a:pt x="2224038" y="3157702"/>
                </a:cubicBezTo>
                <a:lnTo>
                  <a:pt x="2154557" y="3220851"/>
                </a:lnTo>
                <a:lnTo>
                  <a:pt x="0" y="3220851"/>
                </a:lnTo>
                <a:lnTo>
                  <a:pt x="0" y="244139"/>
                </a:lnTo>
                <a:lnTo>
                  <a:pt x="34379" y="223253"/>
                </a:lnTo>
                <a:cubicBezTo>
                  <a:pt x="296475" y="80875"/>
                  <a:pt x="596830" y="0"/>
                  <a:pt x="91607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1447242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8790" y="2600325"/>
            <a:ext cx="16750745" cy="6372225"/>
          </a:xfrm>
        </p:spPr>
        <p:txBody>
          <a:bodyPr anchor="ctr">
            <a:noAutofit/>
          </a:bodyPr>
          <a:lstStyle>
            <a:lvl1pPr algn="ctr">
              <a:defRPr sz="81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1F29FFF-6E34-CE68-099F-96B42F2DAA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4866" y="9418291"/>
            <a:ext cx="4617234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chemeClr val="accent2"/>
                </a:solidFill>
              </a:defRPr>
            </a:lvl1pPr>
          </a:lstStyle>
          <a:p>
            <a:fld id="{B6DF1761-4800-FC42-8249-7076299CC27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D93F55-324C-3FD2-918E-1D86D64443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418291"/>
            <a:ext cx="6172200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5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277B78A-76F9-BFCD-5668-D53645562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899" y="9418291"/>
            <a:ext cx="4613636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>
                <a:solidFill>
                  <a:schemeClr val="accent2"/>
                </a:solidFill>
              </a:defRPr>
            </a:lvl1pPr>
          </a:lstStyle>
          <a:p>
            <a:fld id="{042C47CB-548E-C046-93C6-4F6FCFB0D4E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84B889-41F9-AEBA-4C67-B0DD274E01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10255" y="778011"/>
            <a:ext cx="895083" cy="68008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0435124-C9AC-FB1D-CEAE-F2905FC5D50E}"/>
              </a:ext>
            </a:extLst>
          </p:cNvPr>
          <p:cNvGrpSpPr/>
          <p:nvPr userDrawn="1"/>
        </p:nvGrpSpPr>
        <p:grpSpPr>
          <a:xfrm>
            <a:off x="0" y="826695"/>
            <a:ext cx="13744575" cy="1343025"/>
            <a:chOff x="10708763" y="4544331"/>
            <a:chExt cx="2073787" cy="89535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7964636-2DB9-30E7-CB5E-4D5479F381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4544331"/>
              <a:ext cx="2073787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EEE6D77-23FB-9E6E-3426-28AFCA9C78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4768168"/>
              <a:ext cx="2073787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ACF43A2-42B8-1764-91E0-4D59C9C845C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4992006"/>
              <a:ext cx="2073787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21A85ED-E6D8-AD11-CC3F-235BD7AE777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5215844"/>
              <a:ext cx="2073787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1B5C9AC-AFD8-5965-4B40-DA2E15F29A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08763" y="5439681"/>
              <a:ext cx="2073787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139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50308" y="2113613"/>
            <a:ext cx="10379226" cy="6858938"/>
          </a:xfrm>
        </p:spPr>
        <p:txBody>
          <a:bodyPr anchor="ctr">
            <a:noAutofit/>
          </a:bodyPr>
          <a:lstStyle>
            <a:lvl1pPr algn="l">
              <a:defRPr sz="81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1F29FFF-6E34-CE68-099F-96B42F2DAA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4866" y="9418291"/>
            <a:ext cx="4617234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chemeClr val="accent2"/>
                </a:solidFill>
              </a:defRPr>
            </a:lvl1pPr>
          </a:lstStyle>
          <a:p>
            <a:fld id="{B6DF1761-4800-FC42-8249-7076299CC27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D93F55-324C-3FD2-918E-1D86D64443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418291"/>
            <a:ext cx="6172200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5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277B78A-76F9-BFCD-5668-D53645562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899" y="9418291"/>
            <a:ext cx="4613636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>
                <a:solidFill>
                  <a:schemeClr val="accent2"/>
                </a:solidFill>
              </a:defRPr>
            </a:lvl1pPr>
          </a:lstStyle>
          <a:p>
            <a:fld id="{042C47CB-548E-C046-93C6-4F6FCFB0D4E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84B889-41F9-AEBA-4C67-B0DD274E01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10255" y="778011"/>
            <a:ext cx="895083" cy="68008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5232434-1C7A-FE1F-3801-9C215A002D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5010" t="44097"/>
          <a:stretch/>
        </p:blipFill>
        <p:spPr>
          <a:xfrm>
            <a:off x="1" y="1"/>
            <a:ext cx="6571235" cy="5652464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E1C2AA26-B3BC-DE63-CE81-53AB8FB5C6EF}"/>
              </a:ext>
            </a:extLst>
          </p:cNvPr>
          <p:cNvSpPr/>
          <p:nvPr userDrawn="1"/>
        </p:nvSpPr>
        <p:spPr>
          <a:xfrm>
            <a:off x="1" y="2"/>
            <a:ext cx="4290278" cy="3371507"/>
          </a:xfrm>
          <a:custGeom>
            <a:avLst/>
            <a:gdLst>
              <a:gd name="connsiteX0" fmla="*/ 0 w 2860185"/>
              <a:gd name="connsiteY0" fmla="*/ 0 h 2247671"/>
              <a:gd name="connsiteX1" fmla="*/ 2816140 w 2860185"/>
              <a:gd name="connsiteY1" fmla="*/ 0 h 2247671"/>
              <a:gd name="connsiteX2" fmla="*/ 2822605 w 2860185"/>
              <a:gd name="connsiteY2" fmla="*/ 25145 h 2247671"/>
              <a:gd name="connsiteX3" fmla="*/ 2860185 w 2860185"/>
              <a:gd name="connsiteY3" fmla="*/ 397932 h 2247671"/>
              <a:gd name="connsiteX4" fmla="*/ 1010446 w 2860185"/>
              <a:gd name="connsiteY4" fmla="*/ 2247671 h 2247671"/>
              <a:gd name="connsiteX5" fmla="*/ 128750 w 2860185"/>
              <a:gd name="connsiteY5" fmla="*/ 2024418 h 2247671"/>
              <a:gd name="connsiteX6" fmla="*/ 0 w 2860185"/>
              <a:gd name="connsiteY6" fmla="*/ 1946200 h 2247671"/>
              <a:gd name="connsiteX7" fmla="*/ 0 w 2860185"/>
              <a:gd name="connsiteY7" fmla="*/ 0 h 224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0185" h="2247671">
                <a:moveTo>
                  <a:pt x="0" y="0"/>
                </a:moveTo>
                <a:lnTo>
                  <a:pt x="2816140" y="0"/>
                </a:lnTo>
                <a:lnTo>
                  <a:pt x="2822605" y="25145"/>
                </a:lnTo>
                <a:cubicBezTo>
                  <a:pt x="2847245" y="145559"/>
                  <a:pt x="2860185" y="270234"/>
                  <a:pt x="2860185" y="397932"/>
                </a:cubicBezTo>
                <a:cubicBezTo>
                  <a:pt x="2860185" y="1419515"/>
                  <a:pt x="2032029" y="2247671"/>
                  <a:pt x="1010446" y="2247671"/>
                </a:cubicBezTo>
                <a:cubicBezTo>
                  <a:pt x="691201" y="2247671"/>
                  <a:pt x="390846" y="2166797"/>
                  <a:pt x="128750" y="2024418"/>
                </a:cubicBezTo>
                <a:lnTo>
                  <a:pt x="0" y="19462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908004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5EE95BB-E7ED-1ABF-F797-1CCD03DD6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4866" y="9418291"/>
            <a:ext cx="4617234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chemeClr val="accent1"/>
                </a:solidFill>
              </a:defRPr>
            </a:lvl1pPr>
          </a:lstStyle>
          <a:p>
            <a:fld id="{B6DF1761-4800-FC42-8249-7076299CC27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7A999C1-0B52-A570-FD96-6A01C5CBF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418291"/>
            <a:ext cx="6172200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5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369FED8-A8C7-C6A1-6AA6-72629C361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899" y="9418291"/>
            <a:ext cx="4613636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042C47CB-548E-C046-93C6-4F6FCFB0D4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AAB11E-9964-7974-5BCC-6262E5D5D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67" y="1119866"/>
            <a:ext cx="13886423" cy="2034815"/>
          </a:xfrm>
        </p:spPr>
        <p:txBody>
          <a:bodyPr anchor="t" anchorCtr="0">
            <a:noAutofit/>
          </a:bodyPr>
          <a:lstStyle>
            <a:lvl1pPr>
              <a:defRPr sz="7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5128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5EE95BB-E7ED-1ABF-F797-1CCD03DD6B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4866" y="9418291"/>
            <a:ext cx="4617234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chemeClr val="accent1"/>
                </a:solidFill>
              </a:defRPr>
            </a:lvl1pPr>
          </a:lstStyle>
          <a:p>
            <a:fld id="{B6DF1761-4800-FC42-8249-7076299CC27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7A999C1-0B52-A570-FD96-6A01C5CBF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418291"/>
            <a:ext cx="6172200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5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369FED8-A8C7-C6A1-6AA6-72629C361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899" y="9418291"/>
            <a:ext cx="4613636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042C47CB-548E-C046-93C6-4F6FCFB0D4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47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2551" y="519268"/>
            <a:ext cx="11022330" cy="843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1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 u="heavy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1" i="0" u="heavy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CEE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866" y="752475"/>
            <a:ext cx="16774668" cy="165194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866" y="2686050"/>
            <a:ext cx="16774668" cy="67124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866" y="9418291"/>
            <a:ext cx="4617234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chemeClr val="accent1"/>
                </a:solidFill>
              </a:defRPr>
            </a:lvl1pPr>
          </a:lstStyle>
          <a:p>
            <a:fld id="{B6DF1761-4800-FC42-8249-7076299CC27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418291"/>
            <a:ext cx="6172200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5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899" y="9418291"/>
            <a:ext cx="4613636" cy="5476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042C47CB-548E-C046-93C6-4F6FCFB0D4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0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61" r:id="rId2"/>
    <p:sldLayoutId id="2147483772" r:id="rId3"/>
    <p:sldLayoutId id="2147483768" r:id="rId4"/>
    <p:sldLayoutId id="2147483762" r:id="rId5"/>
    <p:sldLayoutId id="2147483771" r:id="rId6"/>
    <p:sldLayoutId id="2147483769" r:id="rId7"/>
    <p:sldLayoutId id="2147483770" r:id="rId8"/>
    <p:sldLayoutId id="2147483773" r:id="rId9"/>
    <p:sldLayoutId id="2147483765" r:id="rId10"/>
    <p:sldLayoutId id="2147483763" r:id="rId11"/>
    <p:sldLayoutId id="2147483774" r:id="rId12"/>
    <p:sldLayoutId id="2147483767" r:id="rId13"/>
    <p:sldLayoutId id="21474837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7201" y="448568"/>
            <a:ext cx="15017750" cy="843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84550" y="1669815"/>
            <a:ext cx="14429740" cy="34975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50" b="1" i="0" u="heavy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1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1"/>
            <a:ext cx="42062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0" y="9566911"/>
            <a:ext cx="42062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Portfolio@tfreedmanconsulting.com" TargetMode="Externa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8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817133" y="0"/>
            <a:ext cx="6470867" cy="10287000"/>
          </a:xfrm>
          <a:prstGeom prst="rect">
            <a:avLst/>
          </a:prstGeom>
          <a:solidFill>
            <a:srgbClr val="EAF4F8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2706825" y="971550"/>
            <a:ext cx="4691484" cy="408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99" b="1" dirty="0">
                <a:solidFill>
                  <a:srgbClr val="242861"/>
                </a:solidFill>
                <a:latin typeface="Arial Bold"/>
                <a:ea typeface="Arial Bold"/>
                <a:cs typeface="Arial Bold"/>
                <a:sym typeface="Arial Bold"/>
              </a:rPr>
              <a:t>Caroline Montojo</a:t>
            </a:r>
            <a:endParaRPr kumimoji="0" lang="en-US" sz="2799" b="1" i="0" u="none" strike="noStrike" kern="1200" cap="none" spc="0" normalizeH="0" baseline="0" noProof="0" dirty="0">
              <a:ln>
                <a:noFill/>
              </a:ln>
              <a:solidFill>
                <a:srgbClr val="242861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706825" y="1587817"/>
            <a:ext cx="4691484" cy="720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242861"/>
                </a:solidFill>
                <a:latin typeface="Arial"/>
                <a:ea typeface="Arial"/>
                <a:cs typeface="Arial"/>
                <a:sym typeface="Arial"/>
              </a:rPr>
              <a:t>President and CEO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4286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242861"/>
                </a:solidFill>
                <a:latin typeface="Arial"/>
                <a:ea typeface="Arial"/>
                <a:cs typeface="Arial"/>
                <a:sym typeface="Arial"/>
              </a:rPr>
              <a:t>Dana Foundation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4286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706825" y="3276258"/>
            <a:ext cx="4691484" cy="408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2428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Sam Gill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706825" y="3892525"/>
            <a:ext cx="4691484" cy="720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86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President and CEO</a:t>
            </a:r>
          </a:p>
          <a:p>
            <a:pPr marL="0" marR="0" lvl="0" indent="0" algn="l" defTabSz="914400" rtl="0" eaLnBrk="1" fontAlgn="auto" latinLnBrk="0" hangingPunct="1">
              <a:lnSpc>
                <a:spcPts val="2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242861"/>
                </a:solidFill>
                <a:latin typeface="Arial"/>
                <a:ea typeface="Arial"/>
                <a:cs typeface="Arial"/>
                <a:sym typeface="Arial"/>
              </a:rPr>
              <a:t>Doris Duke Foundation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4286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12706825" y="2848280"/>
            <a:ext cx="4691484" cy="0"/>
          </a:xfrm>
          <a:prstGeom prst="line">
            <a:avLst/>
          </a:prstGeom>
          <a:ln w="9525" cap="rnd">
            <a:solidFill>
              <a:srgbClr val="24286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67348" y="297211"/>
            <a:ext cx="2301178" cy="2301178"/>
          </a:xfrm>
          <a:custGeom>
            <a:avLst/>
            <a:gdLst/>
            <a:ahLst/>
            <a:cxnLst/>
            <a:rect l="l" t="t" r="r" b="b"/>
            <a:pathLst>
              <a:path w="2301178" h="2301178">
                <a:moveTo>
                  <a:pt x="0" y="0"/>
                </a:moveTo>
                <a:lnTo>
                  <a:pt x="2301178" y="0"/>
                </a:lnTo>
                <a:lnTo>
                  <a:pt x="2301178" y="2301178"/>
                </a:lnTo>
                <a:lnTo>
                  <a:pt x="0" y="2301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889691" y="2848280"/>
            <a:ext cx="10240272" cy="40130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Protecting Our Health: Funder Collaborations for Scientific Research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89691" y="7328292"/>
            <a:ext cx="9665067" cy="45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9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Thursday, 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October 30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, 2025 at </a:t>
            </a:r>
            <a:r>
              <a:rPr lang="en-US" sz="28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1:30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p.m. ET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706825" y="5561990"/>
            <a:ext cx="4691484" cy="408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2428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Julie Morita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706825" y="6178258"/>
            <a:ext cx="4691484" cy="720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86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President and CEO</a:t>
            </a:r>
          </a:p>
          <a:p>
            <a:pPr marL="0" marR="0" lvl="0" indent="0" algn="l" defTabSz="914400" rtl="0" eaLnBrk="1" fontAlgn="auto" latinLnBrk="0" hangingPunct="1">
              <a:lnSpc>
                <a:spcPts val="2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242861"/>
                </a:solidFill>
                <a:latin typeface="Arial"/>
                <a:ea typeface="Arial"/>
                <a:cs typeface="Arial"/>
                <a:sym typeface="Arial"/>
              </a:rPr>
              <a:t>The Joyce Foundation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4286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706825" y="7866698"/>
            <a:ext cx="4691484" cy="408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2428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Jill </a:t>
            </a:r>
            <a:r>
              <a:rPr kumimoji="0" lang="en-US" sz="2799" b="1" i="0" u="none" strike="noStrike" kern="1200" cap="none" spc="0" normalizeH="0" baseline="0" noProof="0" dirty="0" err="1">
                <a:ln>
                  <a:noFill/>
                </a:ln>
                <a:solidFill>
                  <a:srgbClr val="242861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Shumann</a:t>
            </a:r>
            <a:endParaRPr kumimoji="0" lang="en-US" sz="2799" b="1" i="0" u="none" strike="noStrike" kern="1200" cap="none" spc="0" normalizeH="0" baseline="0" noProof="0" dirty="0">
              <a:ln>
                <a:noFill/>
              </a:ln>
              <a:solidFill>
                <a:srgbClr val="242861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706825" y="8482965"/>
            <a:ext cx="4691484" cy="720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286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Vice President of Programming </a:t>
            </a:r>
          </a:p>
          <a:p>
            <a:pPr marL="0" marR="0" lvl="0" indent="0" algn="l" defTabSz="914400" rtl="0" eaLnBrk="1" fontAlgn="auto" latinLnBrk="0" hangingPunct="1">
              <a:lnSpc>
                <a:spcPts val="2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242861"/>
                </a:solidFill>
                <a:latin typeface="Arial"/>
                <a:ea typeface="Arial"/>
                <a:cs typeface="Arial"/>
                <a:sym typeface="Arial"/>
              </a:rPr>
              <a:t>Grantmakers In Health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4286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12706825" y="7438720"/>
            <a:ext cx="4691484" cy="0"/>
          </a:xfrm>
          <a:prstGeom prst="line">
            <a:avLst/>
          </a:prstGeom>
          <a:ln w="9525" cap="rnd">
            <a:solidFill>
              <a:srgbClr val="24286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12706825" y="5138738"/>
            <a:ext cx="4691484" cy="0"/>
          </a:xfrm>
          <a:prstGeom prst="line">
            <a:avLst/>
          </a:prstGeom>
          <a:ln w="9525" cap="rnd">
            <a:solidFill>
              <a:srgbClr val="24286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467348" y="9502789"/>
            <a:ext cx="5244071" cy="403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9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Visit 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GIH.org </a:t>
            </a: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 learn more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35374" y="2914738"/>
            <a:ext cx="0" cy="6174740"/>
          </a:xfrm>
          <a:custGeom>
            <a:avLst/>
            <a:gdLst/>
            <a:ahLst/>
            <a:cxnLst/>
            <a:rect l="l" t="t" r="r" b="b"/>
            <a:pathLst>
              <a:path h="3087370">
                <a:moveTo>
                  <a:pt x="0" y="0"/>
                </a:moveTo>
                <a:lnTo>
                  <a:pt x="0" y="3087299"/>
                </a:lnTo>
              </a:path>
            </a:pathLst>
          </a:custGeom>
          <a:ln w="38099">
            <a:solidFill>
              <a:srgbClr val="CEE1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28749" y="0"/>
            <a:ext cx="6254750" cy="10287000"/>
          </a:xfrm>
          <a:custGeom>
            <a:avLst/>
            <a:gdLst/>
            <a:ahLst/>
            <a:cxnLst/>
            <a:rect l="l" t="t" r="r" b="b"/>
            <a:pathLst>
              <a:path w="3127375" h="5143500">
                <a:moveTo>
                  <a:pt x="31271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3127199" y="0"/>
                </a:lnTo>
                <a:lnTo>
                  <a:pt x="3127199" y="5143499"/>
                </a:lnTo>
                <a:close/>
              </a:path>
            </a:pathLst>
          </a:custGeom>
          <a:solidFill>
            <a:srgbClr val="CEE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2963" y="953674"/>
            <a:ext cx="4593590" cy="6604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4000" spc="-100" dirty="0"/>
              <a:t>Guided</a:t>
            </a:r>
            <a:r>
              <a:rPr sz="4000" spc="-200" dirty="0"/>
              <a:t> </a:t>
            </a:r>
            <a:r>
              <a:rPr sz="4000" spc="-140" dirty="0"/>
              <a:t>by</a:t>
            </a:r>
            <a:r>
              <a:rPr sz="4000" spc="-190" dirty="0"/>
              <a:t> </a:t>
            </a:r>
            <a:r>
              <a:rPr sz="4000" spc="-70" dirty="0"/>
              <a:t>Expertise</a:t>
            </a:r>
            <a:endParaRPr sz="40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8151" y="3241649"/>
            <a:ext cx="923398" cy="92339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989215" y="3534558"/>
            <a:ext cx="2818130" cy="487313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3000" b="1" spc="-40" dirty="0">
                <a:latin typeface="Trebuchet MS"/>
                <a:cs typeface="Trebuchet MS"/>
              </a:rPr>
              <a:t>14</a:t>
            </a:r>
            <a:r>
              <a:rPr sz="3000" b="1" spc="-150" dirty="0">
                <a:latin typeface="Trebuchet MS"/>
                <a:cs typeface="Trebuchet MS"/>
              </a:rPr>
              <a:t> </a:t>
            </a:r>
            <a:r>
              <a:rPr sz="3000" b="1" spc="-90" dirty="0">
                <a:latin typeface="Trebuchet MS"/>
                <a:cs typeface="Trebuchet MS"/>
              </a:rPr>
              <a:t>Key</a:t>
            </a:r>
            <a:r>
              <a:rPr sz="3000" b="1" spc="-150" dirty="0">
                <a:latin typeface="Trebuchet MS"/>
                <a:cs typeface="Trebuchet MS"/>
              </a:rPr>
              <a:t> </a:t>
            </a:r>
            <a:r>
              <a:rPr sz="3000" b="1" spc="-20" dirty="0">
                <a:latin typeface="Trebuchet MS"/>
                <a:cs typeface="Trebuchet MS"/>
              </a:rPr>
              <a:t>Advisors</a:t>
            </a:r>
            <a:endParaRPr sz="30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2551" y="5065697"/>
            <a:ext cx="1134598" cy="113459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989215" y="5178806"/>
            <a:ext cx="2683510" cy="808106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5400" marR="10160">
              <a:lnSpc>
                <a:spcPct val="100899"/>
              </a:lnSpc>
              <a:spcBef>
                <a:spcPts val="160"/>
              </a:spcBef>
            </a:pPr>
            <a:r>
              <a:rPr sz="3000" b="1" spc="-90" dirty="0">
                <a:latin typeface="Trebuchet MS"/>
                <a:cs typeface="Trebuchet MS"/>
              </a:rPr>
              <a:t>70+</a:t>
            </a:r>
            <a:r>
              <a:rPr sz="3000" b="1" spc="10" dirty="0">
                <a:latin typeface="Trebuchet MS"/>
                <a:cs typeface="Trebuchet MS"/>
              </a:rPr>
              <a:t> </a:t>
            </a:r>
            <a:r>
              <a:rPr sz="2200" b="1" spc="-80" dirty="0">
                <a:latin typeface="Trebuchet MS"/>
                <a:cs typeface="Trebuchet MS"/>
              </a:rPr>
              <a:t>Subject-</a:t>
            </a:r>
            <a:r>
              <a:rPr sz="2200" b="1" spc="-50" dirty="0">
                <a:latin typeface="Trebuchet MS"/>
                <a:cs typeface="Trebuchet MS"/>
              </a:rPr>
              <a:t>matter </a:t>
            </a:r>
            <a:r>
              <a:rPr sz="2200" b="1" spc="-70" dirty="0">
                <a:latin typeface="Trebuchet MS"/>
                <a:cs typeface="Trebuchet MS"/>
              </a:rPr>
              <a:t>experts</a:t>
            </a:r>
            <a:r>
              <a:rPr sz="2200" b="1" spc="-80" dirty="0">
                <a:latin typeface="Trebuchet MS"/>
                <a:cs typeface="Trebuchet MS"/>
              </a:rPr>
              <a:t> </a:t>
            </a:r>
            <a:r>
              <a:rPr sz="2200" b="1" spc="-20" dirty="0">
                <a:latin typeface="Trebuchet MS"/>
                <a:cs typeface="Trebuchet MS"/>
              </a:rPr>
              <a:t>engaged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9215" y="7299054"/>
            <a:ext cx="2272030" cy="13055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5400" marR="10160">
              <a:lnSpc>
                <a:spcPct val="100400"/>
              </a:lnSpc>
              <a:spcBef>
                <a:spcPts val="180"/>
              </a:spcBef>
            </a:pPr>
            <a:r>
              <a:rPr sz="3000" b="1" spc="-20" dirty="0">
                <a:latin typeface="Trebuchet MS"/>
                <a:cs typeface="Trebuchet MS"/>
              </a:rPr>
              <a:t>Advisory </a:t>
            </a:r>
            <a:r>
              <a:rPr sz="3000" b="1" spc="-90" dirty="0">
                <a:latin typeface="Trebuchet MS"/>
                <a:cs typeface="Trebuchet MS"/>
              </a:rPr>
              <a:t>Committee</a:t>
            </a:r>
            <a:r>
              <a:rPr sz="3000" b="1" spc="-250" dirty="0">
                <a:latin typeface="Trebuchet MS"/>
                <a:cs typeface="Trebuchet MS"/>
              </a:rPr>
              <a:t> </a:t>
            </a:r>
            <a:r>
              <a:rPr sz="2200" b="1" spc="-50" dirty="0">
                <a:latin typeface="Trebuchet MS"/>
                <a:cs typeface="Trebuchet MS"/>
              </a:rPr>
              <a:t>of scientiﬁc</a:t>
            </a:r>
            <a:r>
              <a:rPr sz="2200" b="1" spc="-30" dirty="0">
                <a:latin typeface="Trebuchet MS"/>
                <a:cs typeface="Trebuchet MS"/>
              </a:rPr>
              <a:t> </a:t>
            </a:r>
            <a:r>
              <a:rPr sz="2200" b="1" spc="-20" dirty="0">
                <a:latin typeface="Trebuchet MS"/>
                <a:cs typeface="Trebuchet MS"/>
              </a:rPr>
              <a:t>experts</a:t>
            </a:r>
            <a:endParaRPr sz="220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2551" y="7306495"/>
            <a:ext cx="1134598" cy="113459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384224" y="953674"/>
            <a:ext cx="3134360" cy="6604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4000" b="1" spc="-50" dirty="0">
                <a:latin typeface="Trebuchet MS"/>
                <a:cs typeface="Trebuchet MS"/>
              </a:rPr>
              <a:t>Strategy</a:t>
            </a:r>
            <a:r>
              <a:rPr sz="4000" b="1" spc="-210" dirty="0">
                <a:latin typeface="Trebuchet MS"/>
                <a:cs typeface="Trebuchet MS"/>
              </a:rPr>
              <a:t> </a:t>
            </a:r>
            <a:r>
              <a:rPr sz="4000" b="1" spc="-50" dirty="0">
                <a:latin typeface="Trebuchet MS"/>
                <a:cs typeface="Trebuchet MS"/>
              </a:rPr>
              <a:t>First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737745" y="953674"/>
            <a:ext cx="2711450" cy="6604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4000" b="1" spc="-120" dirty="0">
                <a:latin typeface="Trebuchet MS"/>
                <a:cs typeface="Trebuchet MS"/>
              </a:rPr>
              <a:t>Key</a:t>
            </a:r>
            <a:r>
              <a:rPr sz="4000" b="1" spc="-190" dirty="0">
                <a:latin typeface="Trebuchet MS"/>
                <a:cs typeface="Trebuchet MS"/>
              </a:rPr>
              <a:t> </a:t>
            </a:r>
            <a:r>
              <a:rPr sz="4000" b="1" spc="-110" dirty="0">
                <a:latin typeface="Trebuchet MS"/>
                <a:cs typeface="Trebuchet MS"/>
              </a:rPr>
              <a:t>Criteria</a:t>
            </a:r>
            <a:endParaRPr sz="40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738451" y="2215995"/>
            <a:ext cx="3966210" cy="6097270"/>
            <a:chOff x="3369225" y="1107997"/>
            <a:chExt cx="1983105" cy="304863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87163" y="1585961"/>
              <a:ext cx="531424" cy="5314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69225" y="3588747"/>
              <a:ext cx="567299" cy="5672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69238" y="2550785"/>
              <a:ext cx="531425" cy="53142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609199" y="1117522"/>
              <a:ext cx="1733550" cy="1905"/>
            </a:xfrm>
            <a:custGeom>
              <a:avLst/>
              <a:gdLst/>
              <a:ahLst/>
              <a:cxnLst/>
              <a:rect l="l" t="t" r="r" b="b"/>
              <a:pathLst>
                <a:path w="1733550" h="1905">
                  <a:moveTo>
                    <a:pt x="0" y="1499"/>
                  </a:moveTo>
                  <a:lnTo>
                    <a:pt x="1733099" y="0"/>
                  </a:lnTo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022790" y="3418656"/>
            <a:ext cx="2722880" cy="487313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3000" b="1" spc="-150" dirty="0">
                <a:latin typeface="Trebuchet MS"/>
                <a:cs typeface="Trebuchet MS"/>
              </a:rPr>
              <a:t>What’s </a:t>
            </a:r>
            <a:r>
              <a:rPr sz="3000" b="1" spc="-60" dirty="0">
                <a:latin typeface="Trebuchet MS"/>
                <a:cs typeface="Trebuchet MS"/>
              </a:rPr>
              <a:t>At</a:t>
            </a:r>
            <a:r>
              <a:rPr sz="3000" b="1" spc="-140" dirty="0">
                <a:latin typeface="Trebuchet MS"/>
                <a:cs typeface="Trebuchet MS"/>
              </a:rPr>
              <a:t> </a:t>
            </a:r>
            <a:r>
              <a:rPr sz="3000" b="1" spc="-40" dirty="0">
                <a:latin typeface="Trebuchet MS"/>
                <a:cs typeface="Trebuchet MS"/>
              </a:rPr>
              <a:t>Stake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22790" y="5117306"/>
            <a:ext cx="1955800" cy="9652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 marR="10160">
              <a:lnSpc>
                <a:spcPct val="100000"/>
              </a:lnSpc>
              <a:spcBef>
                <a:spcPts val="200"/>
              </a:spcBef>
            </a:pPr>
            <a:r>
              <a:rPr sz="3000" b="1" spc="-20" dirty="0">
                <a:latin typeface="Trebuchet MS"/>
                <a:cs typeface="Trebuchet MS"/>
              </a:rPr>
              <a:t>Urgent Challenges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22791" y="7129555"/>
            <a:ext cx="2150110" cy="1640838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 marR="10160">
              <a:lnSpc>
                <a:spcPct val="100299"/>
              </a:lnSpc>
              <a:spcBef>
                <a:spcPts val="190"/>
              </a:spcBef>
            </a:pPr>
            <a:r>
              <a:rPr sz="3000" b="1" spc="-20" dirty="0">
                <a:latin typeface="Trebuchet MS"/>
                <a:cs typeface="Trebuchet MS"/>
              </a:rPr>
              <a:t>Winning </a:t>
            </a:r>
            <a:r>
              <a:rPr sz="3000" b="1" spc="-40" dirty="0">
                <a:latin typeface="Trebuchet MS"/>
                <a:cs typeface="Trebuchet MS"/>
              </a:rPr>
              <a:t>Strategies</a:t>
            </a:r>
            <a:r>
              <a:rPr sz="3000" b="1" spc="-20" dirty="0">
                <a:latin typeface="Trebuchet MS"/>
                <a:cs typeface="Trebuchet MS"/>
              </a:rPr>
              <a:t> </a:t>
            </a:r>
            <a:r>
              <a:rPr sz="2200" b="1" spc="-70" dirty="0">
                <a:latin typeface="Trebuchet MS"/>
                <a:cs typeface="Trebuchet MS"/>
              </a:rPr>
              <a:t>to </a:t>
            </a:r>
            <a:r>
              <a:rPr sz="2200" b="1" spc="-20" dirty="0">
                <a:latin typeface="Trebuchet MS"/>
                <a:cs typeface="Trebuchet MS"/>
              </a:rPr>
              <a:t>address</a:t>
            </a:r>
            <a:r>
              <a:rPr sz="2200" b="1" spc="-40" dirty="0">
                <a:latin typeface="Trebuchet MS"/>
                <a:cs typeface="Trebuchet MS"/>
              </a:rPr>
              <a:t> </a:t>
            </a:r>
            <a:r>
              <a:rPr sz="2200" b="1" spc="-20" dirty="0">
                <a:latin typeface="Trebuchet MS"/>
                <a:cs typeface="Trebuchet MS"/>
              </a:rPr>
              <a:t>urgent challenges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217974" y="2235045"/>
            <a:ext cx="3467100" cy="3810"/>
          </a:xfrm>
          <a:custGeom>
            <a:avLst/>
            <a:gdLst/>
            <a:ahLst/>
            <a:cxnLst/>
            <a:rect l="l" t="t" r="r" b="b"/>
            <a:pathLst>
              <a:path w="1733550" h="1905">
                <a:moveTo>
                  <a:pt x="0" y="1499"/>
                </a:moveTo>
                <a:lnTo>
                  <a:pt x="1733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360044" y="2235045"/>
            <a:ext cx="3467100" cy="3810"/>
          </a:xfrm>
          <a:custGeom>
            <a:avLst/>
            <a:gdLst/>
            <a:ahLst/>
            <a:cxnLst/>
            <a:rect l="l" t="t" r="r" b="b"/>
            <a:pathLst>
              <a:path w="1733550" h="1905">
                <a:moveTo>
                  <a:pt x="0" y="1499"/>
                </a:moveTo>
                <a:lnTo>
                  <a:pt x="1733099" y="0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159274" y="3077191"/>
            <a:ext cx="3952240" cy="1062990"/>
          </a:xfrm>
          <a:custGeom>
            <a:avLst/>
            <a:gdLst/>
            <a:ahLst/>
            <a:cxnLst/>
            <a:rect l="l" t="t" r="r" b="b"/>
            <a:pathLst>
              <a:path w="1976120" h="531494">
                <a:moveTo>
                  <a:pt x="1887548" y="531299"/>
                </a:moveTo>
                <a:lnTo>
                  <a:pt x="88551" y="531299"/>
                </a:lnTo>
                <a:lnTo>
                  <a:pt x="54083" y="524341"/>
                </a:lnTo>
                <a:lnTo>
                  <a:pt x="25936" y="505363"/>
                </a:lnTo>
                <a:lnTo>
                  <a:pt x="6958" y="477216"/>
                </a:lnTo>
                <a:lnTo>
                  <a:pt x="0" y="442748"/>
                </a:lnTo>
                <a:lnTo>
                  <a:pt x="0" y="88551"/>
                </a:lnTo>
                <a:lnTo>
                  <a:pt x="6958" y="54083"/>
                </a:lnTo>
                <a:lnTo>
                  <a:pt x="25936" y="25936"/>
                </a:lnTo>
                <a:lnTo>
                  <a:pt x="54083" y="6958"/>
                </a:lnTo>
                <a:lnTo>
                  <a:pt x="88551" y="0"/>
                </a:lnTo>
                <a:lnTo>
                  <a:pt x="1887548" y="0"/>
                </a:lnTo>
                <a:lnTo>
                  <a:pt x="1936676" y="14877"/>
                </a:lnTo>
                <a:lnTo>
                  <a:pt x="1969359" y="54664"/>
                </a:lnTo>
                <a:lnTo>
                  <a:pt x="1976099" y="88551"/>
                </a:lnTo>
                <a:lnTo>
                  <a:pt x="1976099" y="442748"/>
                </a:lnTo>
                <a:lnTo>
                  <a:pt x="1969141" y="477216"/>
                </a:lnTo>
                <a:lnTo>
                  <a:pt x="1950163" y="505363"/>
                </a:lnTo>
                <a:lnTo>
                  <a:pt x="1922016" y="524341"/>
                </a:lnTo>
                <a:lnTo>
                  <a:pt x="1887548" y="531299"/>
                </a:lnTo>
                <a:close/>
              </a:path>
            </a:pathLst>
          </a:custGeom>
          <a:solidFill>
            <a:srgbClr val="CEE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4248352" y="3339250"/>
            <a:ext cx="1774188" cy="487313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3000" b="1" spc="-20" dirty="0">
                <a:latin typeface="Trebuchet MS"/>
                <a:cs typeface="Trebuchet MS"/>
              </a:rPr>
              <a:t>URGENCY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3159274" y="4726981"/>
            <a:ext cx="3952240" cy="1062990"/>
          </a:xfrm>
          <a:custGeom>
            <a:avLst/>
            <a:gdLst/>
            <a:ahLst/>
            <a:cxnLst/>
            <a:rect l="l" t="t" r="r" b="b"/>
            <a:pathLst>
              <a:path w="1976120" h="531494">
                <a:moveTo>
                  <a:pt x="1887548" y="531299"/>
                </a:moveTo>
                <a:lnTo>
                  <a:pt x="88551" y="531299"/>
                </a:lnTo>
                <a:lnTo>
                  <a:pt x="54083" y="524341"/>
                </a:lnTo>
                <a:lnTo>
                  <a:pt x="25936" y="505363"/>
                </a:lnTo>
                <a:lnTo>
                  <a:pt x="6958" y="477216"/>
                </a:lnTo>
                <a:lnTo>
                  <a:pt x="0" y="442748"/>
                </a:lnTo>
                <a:lnTo>
                  <a:pt x="0" y="88551"/>
                </a:lnTo>
                <a:lnTo>
                  <a:pt x="6958" y="54083"/>
                </a:lnTo>
                <a:lnTo>
                  <a:pt x="25936" y="25936"/>
                </a:lnTo>
                <a:lnTo>
                  <a:pt x="54083" y="6958"/>
                </a:lnTo>
                <a:lnTo>
                  <a:pt x="88551" y="0"/>
                </a:lnTo>
                <a:lnTo>
                  <a:pt x="1887548" y="0"/>
                </a:lnTo>
                <a:lnTo>
                  <a:pt x="1936676" y="14877"/>
                </a:lnTo>
                <a:lnTo>
                  <a:pt x="1969359" y="54664"/>
                </a:lnTo>
                <a:lnTo>
                  <a:pt x="1976099" y="88551"/>
                </a:lnTo>
                <a:lnTo>
                  <a:pt x="1976099" y="442748"/>
                </a:lnTo>
                <a:lnTo>
                  <a:pt x="1969141" y="477216"/>
                </a:lnTo>
                <a:lnTo>
                  <a:pt x="1950163" y="505363"/>
                </a:lnTo>
                <a:lnTo>
                  <a:pt x="1922016" y="524341"/>
                </a:lnTo>
                <a:lnTo>
                  <a:pt x="1887548" y="531299"/>
                </a:lnTo>
                <a:close/>
              </a:path>
            </a:pathLst>
          </a:custGeom>
          <a:solidFill>
            <a:srgbClr val="CEE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3914607" y="4989040"/>
            <a:ext cx="2439670" cy="487313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3000" b="1" spc="-20" dirty="0">
                <a:latin typeface="Trebuchet MS"/>
                <a:cs typeface="Trebuchet MS"/>
              </a:rPr>
              <a:t>IMPORTANCE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3159274" y="6376773"/>
            <a:ext cx="3952240" cy="1062990"/>
          </a:xfrm>
          <a:custGeom>
            <a:avLst/>
            <a:gdLst/>
            <a:ahLst/>
            <a:cxnLst/>
            <a:rect l="l" t="t" r="r" b="b"/>
            <a:pathLst>
              <a:path w="1976120" h="531495">
                <a:moveTo>
                  <a:pt x="1887548" y="531299"/>
                </a:moveTo>
                <a:lnTo>
                  <a:pt x="88551" y="531299"/>
                </a:lnTo>
                <a:lnTo>
                  <a:pt x="54083" y="524341"/>
                </a:lnTo>
                <a:lnTo>
                  <a:pt x="25936" y="505363"/>
                </a:lnTo>
                <a:lnTo>
                  <a:pt x="6958" y="477216"/>
                </a:lnTo>
                <a:lnTo>
                  <a:pt x="0" y="442747"/>
                </a:lnTo>
                <a:lnTo>
                  <a:pt x="0" y="88551"/>
                </a:lnTo>
                <a:lnTo>
                  <a:pt x="6958" y="54083"/>
                </a:lnTo>
                <a:lnTo>
                  <a:pt x="25936" y="25936"/>
                </a:lnTo>
                <a:lnTo>
                  <a:pt x="54083" y="6958"/>
                </a:lnTo>
                <a:lnTo>
                  <a:pt x="88551" y="0"/>
                </a:lnTo>
                <a:lnTo>
                  <a:pt x="1887548" y="0"/>
                </a:lnTo>
                <a:lnTo>
                  <a:pt x="1936676" y="14877"/>
                </a:lnTo>
                <a:lnTo>
                  <a:pt x="1969359" y="54664"/>
                </a:lnTo>
                <a:lnTo>
                  <a:pt x="1976099" y="88551"/>
                </a:lnTo>
                <a:lnTo>
                  <a:pt x="1976099" y="442747"/>
                </a:lnTo>
                <a:lnTo>
                  <a:pt x="1969141" y="477216"/>
                </a:lnTo>
                <a:lnTo>
                  <a:pt x="1950163" y="505363"/>
                </a:lnTo>
                <a:lnTo>
                  <a:pt x="1922016" y="524341"/>
                </a:lnTo>
                <a:lnTo>
                  <a:pt x="1887548" y="531299"/>
                </a:lnTo>
                <a:close/>
              </a:path>
            </a:pathLst>
          </a:custGeom>
          <a:solidFill>
            <a:srgbClr val="CEE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3814704" y="6638832"/>
            <a:ext cx="2639060" cy="487313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3000" b="1" spc="-20" dirty="0">
                <a:latin typeface="Trebuchet MS"/>
                <a:cs typeface="Trebuchet MS"/>
              </a:rPr>
              <a:t>TRACTABILITY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3159274" y="8026565"/>
            <a:ext cx="3952240" cy="1062990"/>
          </a:xfrm>
          <a:custGeom>
            <a:avLst/>
            <a:gdLst/>
            <a:ahLst/>
            <a:cxnLst/>
            <a:rect l="l" t="t" r="r" b="b"/>
            <a:pathLst>
              <a:path w="1976120" h="531495">
                <a:moveTo>
                  <a:pt x="1887548" y="531299"/>
                </a:moveTo>
                <a:lnTo>
                  <a:pt x="88551" y="531299"/>
                </a:lnTo>
                <a:lnTo>
                  <a:pt x="54083" y="524341"/>
                </a:lnTo>
                <a:lnTo>
                  <a:pt x="25936" y="505363"/>
                </a:lnTo>
                <a:lnTo>
                  <a:pt x="6958" y="477216"/>
                </a:lnTo>
                <a:lnTo>
                  <a:pt x="0" y="442748"/>
                </a:lnTo>
                <a:lnTo>
                  <a:pt x="0" y="88551"/>
                </a:lnTo>
                <a:lnTo>
                  <a:pt x="6958" y="54083"/>
                </a:lnTo>
                <a:lnTo>
                  <a:pt x="25936" y="25936"/>
                </a:lnTo>
                <a:lnTo>
                  <a:pt x="54083" y="6958"/>
                </a:lnTo>
                <a:lnTo>
                  <a:pt x="88551" y="0"/>
                </a:lnTo>
                <a:lnTo>
                  <a:pt x="1887548" y="0"/>
                </a:lnTo>
                <a:lnTo>
                  <a:pt x="1936676" y="14877"/>
                </a:lnTo>
                <a:lnTo>
                  <a:pt x="1969359" y="54664"/>
                </a:lnTo>
                <a:lnTo>
                  <a:pt x="1976099" y="88551"/>
                </a:lnTo>
                <a:lnTo>
                  <a:pt x="1976099" y="442748"/>
                </a:lnTo>
                <a:lnTo>
                  <a:pt x="1969141" y="477216"/>
                </a:lnTo>
                <a:lnTo>
                  <a:pt x="1950163" y="505363"/>
                </a:lnTo>
                <a:lnTo>
                  <a:pt x="1922016" y="524341"/>
                </a:lnTo>
                <a:lnTo>
                  <a:pt x="1887548" y="531299"/>
                </a:lnTo>
                <a:close/>
              </a:path>
            </a:pathLst>
          </a:custGeom>
          <a:solidFill>
            <a:srgbClr val="CEE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3728943" y="8060024"/>
            <a:ext cx="2810510" cy="9652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 marR="10160" indent="502920">
              <a:lnSpc>
                <a:spcPct val="100000"/>
              </a:lnSpc>
              <a:spcBef>
                <a:spcPts val="200"/>
              </a:spcBef>
            </a:pPr>
            <a:r>
              <a:rPr sz="3000" b="1" dirty="0">
                <a:latin typeface="Trebuchet MS"/>
                <a:cs typeface="Trebuchet MS"/>
              </a:rPr>
              <a:t>NEED</a:t>
            </a:r>
            <a:r>
              <a:rPr sz="3000" b="1" spc="-130" dirty="0">
                <a:latin typeface="Trebuchet MS"/>
                <a:cs typeface="Trebuchet MS"/>
              </a:rPr>
              <a:t> </a:t>
            </a:r>
            <a:r>
              <a:rPr sz="3000" b="1" spc="-50" dirty="0">
                <a:latin typeface="Trebuchet MS"/>
                <a:cs typeface="Trebuchet MS"/>
              </a:rPr>
              <a:t>FOR </a:t>
            </a:r>
            <a:r>
              <a:rPr sz="3000" b="1" spc="-20" dirty="0">
                <a:latin typeface="Trebuchet MS"/>
                <a:cs typeface="Trebuchet MS"/>
              </a:rPr>
              <a:t>COORDINATION</a:t>
            </a:r>
            <a:endParaRPr sz="3000">
              <a:latin typeface="Trebuchet MS"/>
              <a:cs typeface="Trebuchet MS"/>
            </a:endParaRPr>
          </a:p>
        </p:txBody>
      </p:sp>
      <p:pic>
        <p:nvPicPr>
          <p:cNvPr id="31" name="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46675" y="2520539"/>
            <a:ext cx="377398" cy="39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52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2344" y="3735174"/>
            <a:ext cx="8549640" cy="5966460"/>
            <a:chOff x="141172" y="1867587"/>
            <a:chExt cx="4274820" cy="2983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172" y="1867587"/>
              <a:ext cx="1877625" cy="213337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847" y="1915212"/>
              <a:ext cx="1744275" cy="20000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03084" y="1910449"/>
              <a:ext cx="1753870" cy="2009775"/>
            </a:xfrm>
            <a:custGeom>
              <a:avLst/>
              <a:gdLst/>
              <a:ahLst/>
              <a:cxnLst/>
              <a:rect l="l" t="t" r="r" b="b"/>
              <a:pathLst>
                <a:path w="1753870" h="2009775">
                  <a:moveTo>
                    <a:pt x="0" y="0"/>
                  </a:moveTo>
                  <a:lnTo>
                    <a:pt x="1753800" y="0"/>
                  </a:lnTo>
                  <a:lnTo>
                    <a:pt x="1753800" y="2009549"/>
                  </a:lnTo>
                  <a:lnTo>
                    <a:pt x="0" y="200954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1B5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0925" y="2630402"/>
              <a:ext cx="2964476" cy="22199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7599" y="2678027"/>
              <a:ext cx="2831125" cy="208657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12837" y="2673265"/>
              <a:ext cx="2840990" cy="2096135"/>
            </a:xfrm>
            <a:custGeom>
              <a:avLst/>
              <a:gdLst/>
              <a:ahLst/>
              <a:cxnLst/>
              <a:rect l="l" t="t" r="r" b="b"/>
              <a:pathLst>
                <a:path w="2840990" h="2096135">
                  <a:moveTo>
                    <a:pt x="0" y="0"/>
                  </a:moveTo>
                  <a:lnTo>
                    <a:pt x="2840650" y="0"/>
                  </a:lnTo>
                  <a:lnTo>
                    <a:pt x="2840650" y="2096099"/>
                  </a:lnTo>
                  <a:lnTo>
                    <a:pt x="0" y="20960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1B5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7604677" y="9789144"/>
            <a:ext cx="306070" cy="30264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1800" spc="-50" dirty="0">
                <a:solidFill>
                  <a:srgbClr val="757575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pc="-100" dirty="0"/>
              <a:t>Portfolio</a:t>
            </a:r>
            <a:r>
              <a:rPr spc="-228" dirty="0"/>
              <a:t> </a:t>
            </a:r>
            <a:r>
              <a:rPr spc="-130" dirty="0"/>
              <a:t>Deliverables</a:t>
            </a:r>
            <a:r>
              <a:rPr spc="-240" dirty="0"/>
              <a:t> </a:t>
            </a:r>
            <a:r>
              <a:rPr spc="-100" dirty="0"/>
              <a:t>and</a:t>
            </a:r>
            <a:r>
              <a:rPr spc="-240" dirty="0"/>
              <a:t> </a:t>
            </a:r>
            <a:r>
              <a:rPr spc="-20" dirty="0"/>
              <a:t>Resources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9112642" y="2921544"/>
            <a:ext cx="8902700" cy="6772908"/>
            <a:chOff x="4556321" y="1460772"/>
            <a:chExt cx="4451350" cy="3386454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54502" y="1460772"/>
              <a:ext cx="2652927" cy="338592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18355" y="1506383"/>
              <a:ext cx="2525219" cy="325821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413793" y="1501820"/>
              <a:ext cx="2534920" cy="3267710"/>
            </a:xfrm>
            <a:custGeom>
              <a:avLst/>
              <a:gdLst/>
              <a:ahLst/>
              <a:cxnLst/>
              <a:rect l="l" t="t" r="r" b="b"/>
              <a:pathLst>
                <a:path w="2534920" h="3267710">
                  <a:moveTo>
                    <a:pt x="0" y="0"/>
                  </a:moveTo>
                  <a:lnTo>
                    <a:pt x="2534344" y="0"/>
                  </a:lnTo>
                  <a:lnTo>
                    <a:pt x="2534344" y="3267343"/>
                  </a:lnTo>
                  <a:lnTo>
                    <a:pt x="0" y="3267343"/>
                  </a:lnTo>
                  <a:lnTo>
                    <a:pt x="0" y="0"/>
                  </a:lnTo>
                  <a:close/>
                </a:path>
              </a:pathLst>
            </a:custGeom>
            <a:ln w="9124">
              <a:solidFill>
                <a:srgbClr val="757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56321" y="2223626"/>
              <a:ext cx="2046478" cy="262307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20175" y="2269237"/>
              <a:ext cx="1918770" cy="249536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615612" y="2264674"/>
              <a:ext cx="1928495" cy="2505075"/>
            </a:xfrm>
            <a:custGeom>
              <a:avLst/>
              <a:gdLst/>
              <a:ahLst/>
              <a:cxnLst/>
              <a:rect l="l" t="t" r="r" b="b"/>
              <a:pathLst>
                <a:path w="1928495" h="2505075">
                  <a:moveTo>
                    <a:pt x="0" y="0"/>
                  </a:moveTo>
                  <a:lnTo>
                    <a:pt x="1927895" y="0"/>
                  </a:lnTo>
                  <a:lnTo>
                    <a:pt x="1927895" y="2504490"/>
                  </a:lnTo>
                  <a:lnTo>
                    <a:pt x="0" y="2504490"/>
                  </a:lnTo>
                  <a:lnTo>
                    <a:pt x="0" y="0"/>
                  </a:lnTo>
                  <a:close/>
                </a:path>
              </a:pathLst>
            </a:custGeom>
            <a:ln w="9124">
              <a:solidFill>
                <a:srgbClr val="757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4103994" y="2427694"/>
            <a:ext cx="2385060" cy="33342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2000" b="1" i="1" spc="-20" dirty="0">
                <a:latin typeface="Gill Sans MT"/>
                <a:cs typeface="Gill Sans MT"/>
              </a:rPr>
              <a:t>Pillar</a:t>
            </a:r>
            <a:r>
              <a:rPr sz="2000" b="1" i="1" spc="-90" dirty="0">
                <a:latin typeface="Gill Sans MT"/>
                <a:cs typeface="Gill Sans MT"/>
              </a:rPr>
              <a:t> </a:t>
            </a:r>
            <a:r>
              <a:rPr sz="2000" b="1" i="1" dirty="0">
                <a:latin typeface="Gill Sans MT"/>
                <a:cs typeface="Gill Sans MT"/>
              </a:rPr>
              <a:t>Strategy</a:t>
            </a:r>
            <a:r>
              <a:rPr sz="2000" b="1" i="1" spc="-80" dirty="0">
                <a:latin typeface="Gill Sans MT"/>
                <a:cs typeface="Gill Sans MT"/>
              </a:rPr>
              <a:t> </a:t>
            </a:r>
            <a:r>
              <a:rPr sz="2000" b="1" i="1" spc="-40" dirty="0">
                <a:latin typeface="Gill Sans MT"/>
                <a:cs typeface="Gill Sans MT"/>
              </a:rPr>
              <a:t>Memo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237632" y="3955094"/>
            <a:ext cx="1841500" cy="33342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2000" b="1" i="1" spc="-20" dirty="0">
                <a:latin typeface="Gill Sans MT"/>
                <a:cs typeface="Gill Sans MT"/>
              </a:rPr>
              <a:t>Diligence</a:t>
            </a:r>
            <a:r>
              <a:rPr sz="2000" b="1" i="1" spc="-60" dirty="0">
                <a:latin typeface="Gill Sans MT"/>
                <a:cs typeface="Gill Sans MT"/>
              </a:rPr>
              <a:t> </a:t>
            </a:r>
            <a:r>
              <a:rPr sz="2000" b="1" i="1" spc="-40" dirty="0">
                <a:latin typeface="Gill Sans MT"/>
                <a:cs typeface="Gill Sans MT"/>
              </a:rPr>
              <a:t>Memo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98947" y="4852644"/>
            <a:ext cx="3130550" cy="33342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2000" b="1" i="1" spc="-20" dirty="0">
                <a:latin typeface="Gill Sans MT"/>
                <a:cs typeface="Gill Sans MT"/>
              </a:rPr>
              <a:t>Portfolio</a:t>
            </a:r>
            <a:r>
              <a:rPr sz="2000" b="1" i="1" spc="-40" dirty="0">
                <a:latin typeface="Gill Sans MT"/>
                <a:cs typeface="Gill Sans MT"/>
              </a:rPr>
              <a:t> </a:t>
            </a:r>
            <a:r>
              <a:rPr sz="2000" b="1" i="1" spc="-20" dirty="0">
                <a:latin typeface="Gill Sans MT"/>
                <a:cs typeface="Gill Sans MT"/>
              </a:rPr>
              <a:t>Project</a:t>
            </a:r>
            <a:r>
              <a:rPr sz="2000" b="1" i="1" spc="-30" dirty="0">
                <a:latin typeface="Gill Sans MT"/>
                <a:cs typeface="Gill Sans MT"/>
              </a:rPr>
              <a:t> </a:t>
            </a:r>
            <a:r>
              <a:rPr sz="2000" b="1" i="1" spc="-20" dirty="0">
                <a:latin typeface="Gill Sans MT"/>
                <a:cs typeface="Gill Sans MT"/>
              </a:rPr>
              <a:t>Dashboard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1041" y="3312864"/>
            <a:ext cx="2376170" cy="33342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2000" b="1" i="1" dirty="0">
                <a:latin typeface="Gill Sans MT"/>
                <a:cs typeface="Gill Sans MT"/>
              </a:rPr>
              <a:t>Funder</a:t>
            </a:r>
            <a:r>
              <a:rPr sz="2000" b="1" i="1" spc="-90" dirty="0">
                <a:latin typeface="Gill Sans MT"/>
                <a:cs typeface="Gill Sans MT"/>
              </a:rPr>
              <a:t> </a:t>
            </a:r>
            <a:r>
              <a:rPr sz="2000" b="1" i="1" dirty="0">
                <a:latin typeface="Gill Sans MT"/>
                <a:cs typeface="Gill Sans MT"/>
              </a:rPr>
              <a:t>Interest</a:t>
            </a:r>
            <a:r>
              <a:rPr sz="2000" b="1" i="1" spc="-90" dirty="0">
                <a:latin typeface="Gill Sans MT"/>
                <a:cs typeface="Gill Sans MT"/>
              </a:rPr>
              <a:t> </a:t>
            </a:r>
            <a:r>
              <a:rPr sz="2000" b="1" i="1" spc="-40" dirty="0">
                <a:latin typeface="Gill Sans MT"/>
                <a:cs typeface="Gill Sans MT"/>
              </a:rPr>
              <a:t>Form</a:t>
            </a:r>
            <a:endParaRPr sz="200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712145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63500" y="3611771"/>
            <a:ext cx="2032000" cy="5876290"/>
            <a:chOff x="1031750" y="1805885"/>
            <a:chExt cx="1016000" cy="2938145"/>
          </a:xfrm>
        </p:grpSpPr>
        <p:sp>
          <p:nvSpPr>
            <p:cNvPr id="3" name="object 3"/>
            <p:cNvSpPr/>
            <p:nvPr/>
          </p:nvSpPr>
          <p:spPr>
            <a:xfrm>
              <a:off x="1273650" y="1805885"/>
              <a:ext cx="541020" cy="2087880"/>
            </a:xfrm>
            <a:custGeom>
              <a:avLst/>
              <a:gdLst/>
              <a:ahLst/>
              <a:cxnLst/>
              <a:rect l="l" t="t" r="r" b="b"/>
              <a:pathLst>
                <a:path w="541019" h="2087879">
                  <a:moveTo>
                    <a:pt x="450748" y="2087399"/>
                  </a:moveTo>
                  <a:lnTo>
                    <a:pt x="90151" y="2087399"/>
                  </a:lnTo>
                  <a:lnTo>
                    <a:pt x="55060" y="2080315"/>
                  </a:lnTo>
                  <a:lnTo>
                    <a:pt x="26404" y="2060994"/>
                  </a:lnTo>
                  <a:lnTo>
                    <a:pt x="7084" y="2032339"/>
                  </a:lnTo>
                  <a:lnTo>
                    <a:pt x="0" y="1997248"/>
                  </a:lnTo>
                  <a:lnTo>
                    <a:pt x="0" y="90151"/>
                  </a:lnTo>
                  <a:lnTo>
                    <a:pt x="7084" y="55060"/>
                  </a:lnTo>
                  <a:lnTo>
                    <a:pt x="26404" y="26404"/>
                  </a:lnTo>
                  <a:lnTo>
                    <a:pt x="55060" y="7084"/>
                  </a:lnTo>
                  <a:lnTo>
                    <a:pt x="90151" y="0"/>
                  </a:lnTo>
                  <a:lnTo>
                    <a:pt x="450748" y="0"/>
                  </a:lnTo>
                  <a:lnTo>
                    <a:pt x="500764" y="15146"/>
                  </a:lnTo>
                  <a:lnTo>
                    <a:pt x="534037" y="55652"/>
                  </a:lnTo>
                  <a:lnTo>
                    <a:pt x="540899" y="90151"/>
                  </a:lnTo>
                  <a:lnTo>
                    <a:pt x="540899" y="1997248"/>
                  </a:lnTo>
                  <a:lnTo>
                    <a:pt x="533815" y="2032339"/>
                  </a:lnTo>
                  <a:lnTo>
                    <a:pt x="514495" y="2060994"/>
                  </a:lnTo>
                  <a:lnTo>
                    <a:pt x="485839" y="2080315"/>
                  </a:lnTo>
                  <a:lnTo>
                    <a:pt x="450748" y="2087399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31748" y="2620213"/>
              <a:ext cx="1016000" cy="2123440"/>
            </a:xfrm>
            <a:custGeom>
              <a:avLst/>
              <a:gdLst/>
              <a:ahLst/>
              <a:cxnLst/>
              <a:rect l="l" t="t" r="r" b="b"/>
              <a:pathLst>
                <a:path w="1016000" h="2123440">
                  <a:moveTo>
                    <a:pt x="1015492" y="1617294"/>
                  </a:moveTo>
                  <a:lnTo>
                    <a:pt x="1013015" y="1567281"/>
                  </a:lnTo>
                  <a:lnTo>
                    <a:pt x="1005649" y="1518119"/>
                  </a:lnTo>
                  <a:lnTo>
                    <a:pt x="993546" y="1470139"/>
                  </a:lnTo>
                  <a:lnTo>
                    <a:pt x="976845" y="1423670"/>
                  </a:lnTo>
                  <a:lnTo>
                    <a:pt x="955675" y="1379042"/>
                  </a:lnTo>
                  <a:lnTo>
                    <a:pt x="930186" y="1336586"/>
                  </a:lnTo>
                  <a:lnTo>
                    <a:pt x="900506" y="1296644"/>
                  </a:lnTo>
                  <a:lnTo>
                    <a:pt x="866775" y="1259535"/>
                  </a:lnTo>
                  <a:lnTo>
                    <a:pt x="829538" y="1225918"/>
                  </a:lnTo>
                  <a:lnTo>
                    <a:pt x="789444" y="1196340"/>
                  </a:lnTo>
                  <a:lnTo>
                    <a:pt x="782040" y="1191933"/>
                  </a:lnTo>
                  <a:lnTo>
                    <a:pt x="782040" y="0"/>
                  </a:lnTo>
                  <a:lnTo>
                    <a:pt x="242646" y="0"/>
                  </a:lnTo>
                  <a:lnTo>
                    <a:pt x="242646" y="1185938"/>
                  </a:lnTo>
                  <a:lnTo>
                    <a:pt x="238328" y="1188364"/>
                  </a:lnTo>
                  <a:lnTo>
                    <a:pt x="200507" y="1214437"/>
                  </a:lnTo>
                  <a:lnTo>
                    <a:pt x="165290" y="1243736"/>
                  </a:lnTo>
                  <a:lnTo>
                    <a:pt x="132867" y="1276045"/>
                  </a:lnTo>
                  <a:lnTo>
                    <a:pt x="103466" y="1311148"/>
                  </a:lnTo>
                  <a:lnTo>
                    <a:pt x="77292" y="1348828"/>
                  </a:lnTo>
                  <a:lnTo>
                    <a:pt x="54559" y="1388884"/>
                  </a:lnTo>
                  <a:lnTo>
                    <a:pt x="35483" y="1431099"/>
                  </a:lnTo>
                  <a:lnTo>
                    <a:pt x="20281" y="1475257"/>
                  </a:lnTo>
                  <a:lnTo>
                    <a:pt x="9156" y="1521142"/>
                  </a:lnTo>
                  <a:lnTo>
                    <a:pt x="2324" y="1568564"/>
                  </a:lnTo>
                  <a:lnTo>
                    <a:pt x="0" y="1617294"/>
                  </a:lnTo>
                  <a:lnTo>
                    <a:pt x="2324" y="1666011"/>
                  </a:lnTo>
                  <a:lnTo>
                    <a:pt x="9156" y="1713433"/>
                  </a:lnTo>
                  <a:lnTo>
                    <a:pt x="20281" y="1759331"/>
                  </a:lnTo>
                  <a:lnTo>
                    <a:pt x="35483" y="1803488"/>
                  </a:lnTo>
                  <a:lnTo>
                    <a:pt x="54559" y="1845703"/>
                  </a:lnTo>
                  <a:lnTo>
                    <a:pt x="77292" y="1885746"/>
                  </a:lnTo>
                  <a:lnTo>
                    <a:pt x="103466" y="1923440"/>
                  </a:lnTo>
                  <a:lnTo>
                    <a:pt x="132867" y="1958530"/>
                  </a:lnTo>
                  <a:lnTo>
                    <a:pt x="165290" y="1990839"/>
                  </a:lnTo>
                  <a:lnTo>
                    <a:pt x="200507" y="2020138"/>
                  </a:lnTo>
                  <a:lnTo>
                    <a:pt x="238328" y="2046224"/>
                  </a:lnTo>
                  <a:lnTo>
                    <a:pt x="278523" y="2068868"/>
                  </a:lnTo>
                  <a:lnTo>
                    <a:pt x="320890" y="2087880"/>
                  </a:lnTo>
                  <a:lnTo>
                    <a:pt x="365201" y="2103031"/>
                  </a:lnTo>
                  <a:lnTo>
                    <a:pt x="411264" y="2114118"/>
                  </a:lnTo>
                  <a:lnTo>
                    <a:pt x="458851" y="2120925"/>
                  </a:lnTo>
                  <a:lnTo>
                    <a:pt x="507746" y="2123236"/>
                  </a:lnTo>
                  <a:lnTo>
                    <a:pt x="556641" y="2120925"/>
                  </a:lnTo>
                  <a:lnTo>
                    <a:pt x="604227" y="2114118"/>
                  </a:lnTo>
                  <a:lnTo>
                    <a:pt x="650290" y="2103031"/>
                  </a:lnTo>
                  <a:lnTo>
                    <a:pt x="694601" y="2087880"/>
                  </a:lnTo>
                  <a:lnTo>
                    <a:pt x="736968" y="2068868"/>
                  </a:lnTo>
                  <a:lnTo>
                    <a:pt x="777163" y="2046224"/>
                  </a:lnTo>
                  <a:lnTo>
                    <a:pt x="814984" y="2020138"/>
                  </a:lnTo>
                  <a:lnTo>
                    <a:pt x="850201" y="1990839"/>
                  </a:lnTo>
                  <a:lnTo>
                    <a:pt x="882624" y="1958530"/>
                  </a:lnTo>
                  <a:lnTo>
                    <a:pt x="912025" y="1923440"/>
                  </a:lnTo>
                  <a:lnTo>
                    <a:pt x="938199" y="1885746"/>
                  </a:lnTo>
                  <a:lnTo>
                    <a:pt x="960932" y="1845703"/>
                  </a:lnTo>
                  <a:lnTo>
                    <a:pt x="980008" y="1803488"/>
                  </a:lnTo>
                  <a:lnTo>
                    <a:pt x="995210" y="1759331"/>
                  </a:lnTo>
                  <a:lnTo>
                    <a:pt x="1006335" y="1713433"/>
                  </a:lnTo>
                  <a:lnTo>
                    <a:pt x="1013167" y="1666011"/>
                  </a:lnTo>
                  <a:lnTo>
                    <a:pt x="1015492" y="1617294"/>
                  </a:lnTo>
                  <a:close/>
                </a:path>
              </a:pathLst>
            </a:custGeom>
            <a:solidFill>
              <a:srgbClr val="9F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0250" y="342818"/>
            <a:ext cx="5615940" cy="8432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pc="-90" dirty="0"/>
              <a:t>Pillar</a:t>
            </a:r>
            <a:r>
              <a:rPr spc="-280" dirty="0"/>
              <a:t> </a:t>
            </a:r>
            <a:r>
              <a:rPr spc="-20" dirty="0"/>
              <a:t>1-</a:t>
            </a:r>
            <a:r>
              <a:rPr dirty="0"/>
              <a:t>3</a:t>
            </a:r>
            <a:r>
              <a:rPr spc="-290" dirty="0"/>
              <a:t> </a:t>
            </a:r>
            <a:r>
              <a:rPr spc="-20" dirty="0"/>
              <a:t>Progress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6189024" y="3080269"/>
            <a:ext cx="2032000" cy="6407150"/>
            <a:chOff x="3094512" y="1540134"/>
            <a:chExt cx="1016000" cy="3203575"/>
          </a:xfrm>
        </p:grpSpPr>
        <p:sp>
          <p:nvSpPr>
            <p:cNvPr id="7" name="object 7"/>
            <p:cNvSpPr/>
            <p:nvPr/>
          </p:nvSpPr>
          <p:spPr>
            <a:xfrm>
              <a:off x="3336399" y="1540134"/>
              <a:ext cx="541020" cy="2407920"/>
            </a:xfrm>
            <a:custGeom>
              <a:avLst/>
              <a:gdLst/>
              <a:ahLst/>
              <a:cxnLst/>
              <a:rect l="l" t="t" r="r" b="b"/>
              <a:pathLst>
                <a:path w="541020" h="2407920">
                  <a:moveTo>
                    <a:pt x="450747" y="2407799"/>
                  </a:moveTo>
                  <a:lnTo>
                    <a:pt x="90151" y="2407799"/>
                  </a:lnTo>
                  <a:lnTo>
                    <a:pt x="55060" y="2400715"/>
                  </a:lnTo>
                  <a:lnTo>
                    <a:pt x="26404" y="2381394"/>
                  </a:lnTo>
                  <a:lnTo>
                    <a:pt x="7084" y="2352739"/>
                  </a:lnTo>
                  <a:lnTo>
                    <a:pt x="0" y="2317648"/>
                  </a:lnTo>
                  <a:lnTo>
                    <a:pt x="0" y="90151"/>
                  </a:lnTo>
                  <a:lnTo>
                    <a:pt x="26405" y="26404"/>
                  </a:lnTo>
                  <a:lnTo>
                    <a:pt x="90151" y="0"/>
                  </a:lnTo>
                  <a:lnTo>
                    <a:pt x="450747" y="0"/>
                  </a:lnTo>
                  <a:lnTo>
                    <a:pt x="500764" y="15146"/>
                  </a:lnTo>
                  <a:lnTo>
                    <a:pt x="534037" y="55652"/>
                  </a:lnTo>
                  <a:lnTo>
                    <a:pt x="540899" y="90151"/>
                  </a:lnTo>
                  <a:lnTo>
                    <a:pt x="540899" y="2317648"/>
                  </a:lnTo>
                  <a:lnTo>
                    <a:pt x="533815" y="2352739"/>
                  </a:lnTo>
                  <a:lnTo>
                    <a:pt x="514495" y="2381394"/>
                  </a:lnTo>
                  <a:lnTo>
                    <a:pt x="485839" y="2400715"/>
                  </a:lnTo>
                  <a:lnTo>
                    <a:pt x="450747" y="2407799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94507" y="2318702"/>
              <a:ext cx="1016000" cy="2425065"/>
            </a:xfrm>
            <a:custGeom>
              <a:avLst/>
              <a:gdLst/>
              <a:ahLst/>
              <a:cxnLst/>
              <a:rect l="l" t="t" r="r" b="b"/>
              <a:pathLst>
                <a:path w="1016000" h="2425065">
                  <a:moveTo>
                    <a:pt x="1015504" y="1918804"/>
                  </a:moveTo>
                  <a:lnTo>
                    <a:pt x="1013015" y="1868792"/>
                  </a:lnTo>
                  <a:lnTo>
                    <a:pt x="1005649" y="1819630"/>
                  </a:lnTo>
                  <a:lnTo>
                    <a:pt x="993546" y="1771650"/>
                  </a:lnTo>
                  <a:lnTo>
                    <a:pt x="976845" y="1725180"/>
                  </a:lnTo>
                  <a:lnTo>
                    <a:pt x="955687" y="1680552"/>
                  </a:lnTo>
                  <a:lnTo>
                    <a:pt x="930186" y="1638096"/>
                  </a:lnTo>
                  <a:lnTo>
                    <a:pt x="900506" y="1598155"/>
                  </a:lnTo>
                  <a:lnTo>
                    <a:pt x="866787" y="1561045"/>
                  </a:lnTo>
                  <a:lnTo>
                    <a:pt x="829538" y="1527429"/>
                  </a:lnTo>
                  <a:lnTo>
                    <a:pt x="789444" y="1497850"/>
                  </a:lnTo>
                  <a:lnTo>
                    <a:pt x="781431" y="1493075"/>
                  </a:lnTo>
                  <a:lnTo>
                    <a:pt x="781431" y="0"/>
                  </a:lnTo>
                  <a:lnTo>
                    <a:pt x="243230" y="0"/>
                  </a:lnTo>
                  <a:lnTo>
                    <a:pt x="243230" y="1487119"/>
                  </a:lnTo>
                  <a:lnTo>
                    <a:pt x="238328" y="1489875"/>
                  </a:lnTo>
                  <a:lnTo>
                    <a:pt x="200520" y="1515948"/>
                  </a:lnTo>
                  <a:lnTo>
                    <a:pt x="165290" y="1545247"/>
                  </a:lnTo>
                  <a:lnTo>
                    <a:pt x="132867" y="1577555"/>
                  </a:lnTo>
                  <a:lnTo>
                    <a:pt x="103466" y="1612658"/>
                  </a:lnTo>
                  <a:lnTo>
                    <a:pt x="77292" y="1650339"/>
                  </a:lnTo>
                  <a:lnTo>
                    <a:pt x="54559" y="1690395"/>
                  </a:lnTo>
                  <a:lnTo>
                    <a:pt x="35483" y="1732610"/>
                  </a:lnTo>
                  <a:lnTo>
                    <a:pt x="20281" y="1776768"/>
                  </a:lnTo>
                  <a:lnTo>
                    <a:pt x="9156" y="1822653"/>
                  </a:lnTo>
                  <a:lnTo>
                    <a:pt x="2324" y="1870075"/>
                  </a:lnTo>
                  <a:lnTo>
                    <a:pt x="0" y="1918804"/>
                  </a:lnTo>
                  <a:lnTo>
                    <a:pt x="2324" y="1967522"/>
                  </a:lnTo>
                  <a:lnTo>
                    <a:pt x="9156" y="2014943"/>
                  </a:lnTo>
                  <a:lnTo>
                    <a:pt x="20281" y="2060841"/>
                  </a:lnTo>
                  <a:lnTo>
                    <a:pt x="35483" y="2104999"/>
                  </a:lnTo>
                  <a:lnTo>
                    <a:pt x="54559" y="2147214"/>
                  </a:lnTo>
                  <a:lnTo>
                    <a:pt x="77292" y="2187257"/>
                  </a:lnTo>
                  <a:lnTo>
                    <a:pt x="103466" y="2224951"/>
                  </a:lnTo>
                  <a:lnTo>
                    <a:pt x="132867" y="2260041"/>
                  </a:lnTo>
                  <a:lnTo>
                    <a:pt x="165290" y="2292350"/>
                  </a:lnTo>
                  <a:lnTo>
                    <a:pt x="200520" y="2321649"/>
                  </a:lnTo>
                  <a:lnTo>
                    <a:pt x="238328" y="2347734"/>
                  </a:lnTo>
                  <a:lnTo>
                    <a:pt x="278523" y="2370378"/>
                  </a:lnTo>
                  <a:lnTo>
                    <a:pt x="320890" y="2389390"/>
                  </a:lnTo>
                  <a:lnTo>
                    <a:pt x="365213" y="2404541"/>
                  </a:lnTo>
                  <a:lnTo>
                    <a:pt x="411264" y="2415629"/>
                  </a:lnTo>
                  <a:lnTo>
                    <a:pt x="458851" y="2422436"/>
                  </a:lnTo>
                  <a:lnTo>
                    <a:pt x="507746" y="2424747"/>
                  </a:lnTo>
                  <a:lnTo>
                    <a:pt x="556653" y="2422436"/>
                  </a:lnTo>
                  <a:lnTo>
                    <a:pt x="604227" y="2415629"/>
                  </a:lnTo>
                  <a:lnTo>
                    <a:pt x="650290" y="2404541"/>
                  </a:lnTo>
                  <a:lnTo>
                    <a:pt x="694601" y="2389390"/>
                  </a:lnTo>
                  <a:lnTo>
                    <a:pt x="736968" y="2370378"/>
                  </a:lnTo>
                  <a:lnTo>
                    <a:pt x="777163" y="2347734"/>
                  </a:lnTo>
                  <a:lnTo>
                    <a:pt x="814984" y="2321649"/>
                  </a:lnTo>
                  <a:lnTo>
                    <a:pt x="850201" y="2292350"/>
                  </a:lnTo>
                  <a:lnTo>
                    <a:pt x="882624" y="2260041"/>
                  </a:lnTo>
                  <a:lnTo>
                    <a:pt x="912037" y="2224951"/>
                  </a:lnTo>
                  <a:lnTo>
                    <a:pt x="938199" y="2187257"/>
                  </a:lnTo>
                  <a:lnTo>
                    <a:pt x="960932" y="2147214"/>
                  </a:lnTo>
                  <a:lnTo>
                    <a:pt x="980008" y="2104999"/>
                  </a:lnTo>
                  <a:lnTo>
                    <a:pt x="995222" y="2060841"/>
                  </a:lnTo>
                  <a:lnTo>
                    <a:pt x="1006348" y="2014943"/>
                  </a:lnTo>
                  <a:lnTo>
                    <a:pt x="1013180" y="1967522"/>
                  </a:lnTo>
                  <a:lnTo>
                    <a:pt x="1015504" y="1918804"/>
                  </a:lnTo>
                  <a:close/>
                </a:path>
              </a:pathLst>
            </a:custGeom>
            <a:solidFill>
              <a:srgbClr val="3D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259937" y="2169694"/>
            <a:ext cx="1657350" cy="6604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4000" b="1" spc="-90" dirty="0">
                <a:solidFill>
                  <a:srgbClr val="1C5278"/>
                </a:solidFill>
                <a:latin typeface="Trebuchet MS"/>
                <a:cs typeface="Trebuchet MS"/>
              </a:rPr>
              <a:t>Pillar</a:t>
            </a:r>
            <a:r>
              <a:rPr sz="4000" b="1" spc="-12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4000" b="1" spc="-100" dirty="0">
                <a:solidFill>
                  <a:srgbClr val="1C5278"/>
                </a:solidFill>
                <a:latin typeface="Trebuchet MS"/>
                <a:cs typeface="Trebuchet MS"/>
              </a:rPr>
              <a:t>1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45786" y="7849572"/>
            <a:ext cx="1905000" cy="8813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200"/>
              </a:spcBef>
            </a:pPr>
            <a:r>
              <a:rPr sz="3400" b="1" spc="-120" dirty="0">
                <a:solidFill>
                  <a:srgbClr val="FFFFFF"/>
                </a:solidFill>
                <a:latin typeface="Trebuchet MS"/>
                <a:cs typeface="Trebuchet MS"/>
              </a:rPr>
              <a:t>$39.6</a:t>
            </a:r>
            <a:r>
              <a:rPr sz="34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400" b="1" spc="32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endParaRPr sz="3400">
              <a:latin typeface="Trebuchet MS"/>
              <a:cs typeface="Trebuchet MS"/>
            </a:endParaRPr>
          </a:p>
          <a:p>
            <a:pPr marL="25400">
              <a:lnSpc>
                <a:spcPct val="100000"/>
              </a:lnSpc>
              <a:spcBef>
                <a:spcPts val="50"/>
              </a:spcBef>
            </a:pP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Total</a:t>
            </a:r>
            <a:r>
              <a:rPr sz="2000" spc="2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Pillar</a:t>
            </a:r>
            <a:r>
              <a:rPr sz="2000" spc="1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Gill Sans MT"/>
                <a:cs typeface="Gill Sans MT"/>
              </a:rPr>
              <a:t>Need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24036" y="7849572"/>
            <a:ext cx="1905000" cy="8813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200"/>
              </a:spcBef>
            </a:pPr>
            <a:r>
              <a:rPr sz="3400" b="1" spc="-120" dirty="0">
                <a:solidFill>
                  <a:srgbClr val="1C5278"/>
                </a:solidFill>
                <a:latin typeface="Trebuchet MS"/>
                <a:cs typeface="Trebuchet MS"/>
              </a:rPr>
              <a:t>$31.8</a:t>
            </a:r>
            <a:r>
              <a:rPr sz="3400" b="1" spc="-10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3400" b="1" spc="320" dirty="0">
                <a:solidFill>
                  <a:srgbClr val="1C5278"/>
                </a:solidFill>
                <a:latin typeface="Trebuchet MS"/>
                <a:cs typeface="Trebuchet MS"/>
              </a:rPr>
              <a:t>M</a:t>
            </a:r>
            <a:endParaRPr sz="3400">
              <a:latin typeface="Trebuchet MS"/>
              <a:cs typeface="Trebuchet MS"/>
            </a:endParaRPr>
          </a:p>
          <a:p>
            <a:pPr marL="25400">
              <a:lnSpc>
                <a:spcPct val="100000"/>
              </a:lnSpc>
              <a:spcBef>
                <a:spcPts val="50"/>
              </a:spcBef>
            </a:pPr>
            <a:r>
              <a:rPr sz="2000" dirty="0">
                <a:solidFill>
                  <a:srgbClr val="1B5379"/>
                </a:solidFill>
                <a:latin typeface="Gill Sans MT"/>
                <a:cs typeface="Gill Sans MT"/>
              </a:rPr>
              <a:t>Total</a:t>
            </a:r>
            <a:r>
              <a:rPr sz="2000" spc="200" dirty="0">
                <a:solidFill>
                  <a:srgbClr val="1B5379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1B5379"/>
                </a:solidFill>
                <a:latin typeface="Gill Sans MT"/>
                <a:cs typeface="Gill Sans MT"/>
              </a:rPr>
              <a:t>Pillar</a:t>
            </a:r>
            <a:r>
              <a:rPr sz="2000" spc="190" dirty="0">
                <a:solidFill>
                  <a:srgbClr val="1B5379"/>
                </a:solidFill>
                <a:latin typeface="Gill Sans MT"/>
                <a:cs typeface="Gill Sans MT"/>
              </a:rPr>
              <a:t> </a:t>
            </a:r>
            <a:r>
              <a:rPr sz="2000" spc="-40" dirty="0">
                <a:solidFill>
                  <a:srgbClr val="1B5379"/>
                </a:solidFill>
                <a:latin typeface="Gill Sans MT"/>
                <a:cs typeface="Gill Sans MT"/>
              </a:rPr>
              <a:t>Need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1020" y="9626588"/>
            <a:ext cx="9989820" cy="33342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2000" i="1" spc="100" dirty="0">
                <a:latin typeface="Trebuchet MS"/>
                <a:cs typeface="Trebuchet MS"/>
              </a:rPr>
              <a:t>*</a:t>
            </a:r>
            <a:r>
              <a:rPr sz="2000" i="1" spc="-110" dirty="0">
                <a:latin typeface="Trebuchet MS"/>
                <a:cs typeface="Trebuchet MS"/>
              </a:rPr>
              <a:t> </a:t>
            </a:r>
            <a:r>
              <a:rPr sz="2000" i="1" spc="-20" dirty="0">
                <a:latin typeface="Trebuchet MS"/>
                <a:cs typeface="Trebuchet MS"/>
              </a:rPr>
              <a:t>Includes</a:t>
            </a:r>
            <a:r>
              <a:rPr sz="2000" i="1" spc="-110" dirty="0">
                <a:latin typeface="Trebuchet MS"/>
                <a:cs typeface="Trebuchet MS"/>
              </a:rPr>
              <a:t> </a:t>
            </a:r>
            <a:r>
              <a:rPr sz="2000" i="1" spc="-20" dirty="0">
                <a:latin typeface="Trebuchet MS"/>
                <a:cs typeface="Trebuchet MS"/>
              </a:rPr>
              <a:t>pledges</a:t>
            </a:r>
            <a:r>
              <a:rPr sz="2000" i="1" spc="-110" dirty="0">
                <a:latin typeface="Trebuchet MS"/>
                <a:cs typeface="Trebuchet MS"/>
              </a:rPr>
              <a:t> </a:t>
            </a:r>
            <a:r>
              <a:rPr sz="2000" i="1" spc="-140" dirty="0">
                <a:latin typeface="Trebuchet MS"/>
                <a:cs typeface="Trebuchet MS"/>
              </a:rPr>
              <a:t>that</a:t>
            </a:r>
            <a:r>
              <a:rPr sz="2000" i="1" spc="-110" dirty="0">
                <a:latin typeface="Trebuchet MS"/>
                <a:cs typeface="Trebuchet MS"/>
              </a:rPr>
              <a:t> </a:t>
            </a:r>
            <a:r>
              <a:rPr sz="2000" i="1" spc="-60" dirty="0">
                <a:latin typeface="Trebuchet MS"/>
                <a:cs typeface="Trebuchet MS"/>
              </a:rPr>
              <a:t>have</a:t>
            </a:r>
            <a:r>
              <a:rPr sz="2000" i="1" spc="-110" dirty="0">
                <a:latin typeface="Trebuchet MS"/>
                <a:cs typeface="Trebuchet MS"/>
              </a:rPr>
              <a:t> </a:t>
            </a:r>
            <a:r>
              <a:rPr sz="2000" i="1" dirty="0">
                <a:latin typeface="Trebuchet MS"/>
                <a:cs typeface="Trebuchet MS"/>
              </a:rPr>
              <a:t>not</a:t>
            </a:r>
            <a:r>
              <a:rPr sz="2000" i="1" spc="390" dirty="0">
                <a:latin typeface="Trebuchet MS"/>
                <a:cs typeface="Trebuchet MS"/>
              </a:rPr>
              <a:t> </a:t>
            </a:r>
            <a:r>
              <a:rPr sz="2000" i="1" spc="-60" dirty="0">
                <a:latin typeface="Trebuchet MS"/>
                <a:cs typeface="Trebuchet MS"/>
              </a:rPr>
              <a:t>been</a:t>
            </a:r>
            <a:r>
              <a:rPr sz="2000" i="1" spc="-110" dirty="0">
                <a:latin typeface="Trebuchet MS"/>
                <a:cs typeface="Trebuchet MS"/>
              </a:rPr>
              <a:t> </a:t>
            </a:r>
            <a:r>
              <a:rPr sz="2000" i="1" spc="-90" dirty="0">
                <a:latin typeface="Trebuchet MS"/>
                <a:cs typeface="Trebuchet MS"/>
              </a:rPr>
              <a:t>allocated</a:t>
            </a:r>
            <a:r>
              <a:rPr sz="2000" i="1" spc="-110" dirty="0">
                <a:latin typeface="Trebuchet MS"/>
                <a:cs typeface="Trebuchet MS"/>
              </a:rPr>
              <a:t> to </a:t>
            </a:r>
            <a:r>
              <a:rPr sz="2000" i="1" spc="-20" dirty="0">
                <a:latin typeface="Trebuchet MS"/>
                <a:cs typeface="Trebuchet MS"/>
              </a:rPr>
              <a:t>speciﬁc</a:t>
            </a:r>
            <a:r>
              <a:rPr sz="2000" i="1" spc="-110" dirty="0">
                <a:latin typeface="Trebuchet MS"/>
                <a:cs typeface="Trebuchet MS"/>
              </a:rPr>
              <a:t> </a:t>
            </a:r>
            <a:r>
              <a:rPr sz="2000" i="1" spc="-90" dirty="0">
                <a:latin typeface="Trebuchet MS"/>
                <a:cs typeface="Trebuchet MS"/>
              </a:rPr>
              <a:t>grantees,</a:t>
            </a:r>
            <a:r>
              <a:rPr sz="2000" i="1" spc="-110" dirty="0">
                <a:latin typeface="Trebuchet MS"/>
                <a:cs typeface="Trebuchet MS"/>
              </a:rPr>
              <a:t> </a:t>
            </a:r>
            <a:r>
              <a:rPr sz="2000" i="1" spc="-40" dirty="0">
                <a:latin typeface="Trebuchet MS"/>
                <a:cs typeface="Trebuchet MS"/>
              </a:rPr>
              <a:t>and</a:t>
            </a:r>
            <a:r>
              <a:rPr sz="2000" i="1" spc="-110" dirty="0">
                <a:latin typeface="Trebuchet MS"/>
                <a:cs typeface="Trebuchet MS"/>
              </a:rPr>
              <a:t> </a:t>
            </a:r>
            <a:r>
              <a:rPr sz="2000" i="1" spc="-20" dirty="0">
                <a:latin typeface="Trebuchet MS"/>
                <a:cs typeface="Trebuchet MS"/>
              </a:rPr>
              <a:t>pledges</a:t>
            </a:r>
            <a:r>
              <a:rPr sz="2000" i="1" spc="-110" dirty="0">
                <a:latin typeface="Trebuchet MS"/>
                <a:cs typeface="Trebuchet MS"/>
              </a:rPr>
              <a:t> </a:t>
            </a:r>
            <a:r>
              <a:rPr sz="2000" i="1" spc="-100" dirty="0">
                <a:latin typeface="Trebuchet MS"/>
                <a:cs typeface="Trebuchet MS"/>
              </a:rPr>
              <a:t>for</a:t>
            </a:r>
            <a:r>
              <a:rPr sz="2000" i="1" spc="-110" dirty="0">
                <a:latin typeface="Trebuchet MS"/>
                <a:cs typeface="Trebuchet MS"/>
              </a:rPr>
              <a:t> </a:t>
            </a:r>
            <a:r>
              <a:rPr sz="2000" i="1" spc="-20" dirty="0">
                <a:latin typeface="Trebuchet MS"/>
                <a:cs typeface="Trebuchet MS"/>
              </a:rPr>
              <a:t>2026.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7687" y="4152928"/>
            <a:ext cx="1898650" cy="8813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3400" b="1" spc="-110" dirty="0">
                <a:solidFill>
                  <a:srgbClr val="4EA72E"/>
                </a:solidFill>
                <a:latin typeface="Trebuchet MS"/>
                <a:cs typeface="Trebuchet MS"/>
              </a:rPr>
              <a:t>$20.43</a:t>
            </a:r>
            <a:r>
              <a:rPr sz="3400" b="1" spc="-150" dirty="0">
                <a:solidFill>
                  <a:srgbClr val="4EA72E"/>
                </a:solidFill>
                <a:latin typeface="Trebuchet MS"/>
                <a:cs typeface="Trebuchet MS"/>
              </a:rPr>
              <a:t> </a:t>
            </a:r>
            <a:r>
              <a:rPr sz="3400" b="1" spc="320" dirty="0">
                <a:solidFill>
                  <a:srgbClr val="4EA72E"/>
                </a:solidFill>
                <a:latin typeface="Trebuchet MS"/>
                <a:cs typeface="Trebuchet MS"/>
              </a:rPr>
              <a:t>M</a:t>
            </a:r>
            <a:endParaRPr sz="3400">
              <a:latin typeface="Trebuchet MS"/>
              <a:cs typeface="Trebuchet MS"/>
            </a:endParaRPr>
          </a:p>
          <a:p>
            <a:pPr marL="50800">
              <a:lnSpc>
                <a:spcPct val="100000"/>
              </a:lnSpc>
              <a:spcBef>
                <a:spcPts val="50"/>
              </a:spcBef>
            </a:pPr>
            <a:r>
              <a:rPr sz="2000" dirty="0">
                <a:solidFill>
                  <a:srgbClr val="4EA72E"/>
                </a:solidFill>
                <a:latin typeface="Gill Sans MT"/>
                <a:cs typeface="Gill Sans MT"/>
              </a:rPr>
              <a:t>Total</a:t>
            </a:r>
            <a:r>
              <a:rPr sz="2000" spc="140" dirty="0">
                <a:solidFill>
                  <a:srgbClr val="4EA72E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4EA72E"/>
                </a:solidFill>
                <a:latin typeface="Gill Sans MT"/>
                <a:cs typeface="Gill Sans MT"/>
              </a:rPr>
              <a:t>met</a:t>
            </a:r>
            <a:r>
              <a:rPr sz="2000" spc="140" dirty="0">
                <a:solidFill>
                  <a:srgbClr val="4EA72E"/>
                </a:solidFill>
                <a:latin typeface="Gill Sans MT"/>
                <a:cs typeface="Gill Sans MT"/>
              </a:rPr>
              <a:t> </a:t>
            </a:r>
            <a:r>
              <a:rPr sz="2000" spc="-20" dirty="0">
                <a:solidFill>
                  <a:srgbClr val="4EA72E"/>
                </a:solidFill>
                <a:latin typeface="Gill Sans MT"/>
                <a:cs typeface="Gill Sans MT"/>
              </a:rPr>
              <a:t>need*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81498" y="5222390"/>
            <a:ext cx="2247900" cy="2540"/>
          </a:xfrm>
          <a:custGeom>
            <a:avLst/>
            <a:gdLst/>
            <a:ahLst/>
            <a:cxnLst/>
            <a:rect l="l" t="t" r="r" b="b"/>
            <a:pathLst>
              <a:path w="1123950" h="1269">
                <a:moveTo>
                  <a:pt x="0" y="0"/>
                </a:moveTo>
                <a:lnTo>
                  <a:pt x="1123799" y="1199"/>
                </a:lnTo>
              </a:path>
            </a:pathLst>
          </a:custGeom>
          <a:ln w="28574">
            <a:solidFill>
              <a:srgbClr val="4EA7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385463" y="2169694"/>
            <a:ext cx="1657350" cy="6604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4000" b="1" spc="-90" dirty="0">
                <a:solidFill>
                  <a:srgbClr val="1C5278"/>
                </a:solidFill>
                <a:latin typeface="Trebuchet MS"/>
                <a:cs typeface="Trebuchet MS"/>
              </a:rPr>
              <a:t>Pillar</a:t>
            </a:r>
            <a:r>
              <a:rPr sz="4000" b="1" spc="-12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4000" b="1" spc="-100" dirty="0">
                <a:solidFill>
                  <a:srgbClr val="1C5278"/>
                </a:solidFill>
                <a:latin typeface="Trebuchet MS"/>
                <a:cs typeface="Trebuchet MS"/>
              </a:rPr>
              <a:t>2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16194" y="4603068"/>
            <a:ext cx="24384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199" y="0"/>
                </a:lnTo>
              </a:path>
            </a:pathLst>
          </a:custGeom>
          <a:ln w="28574">
            <a:solidFill>
              <a:srgbClr val="4EA7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7810343" y="9657694"/>
            <a:ext cx="288290" cy="30264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1800" spc="-50" dirty="0">
                <a:solidFill>
                  <a:srgbClr val="757575"/>
                </a:solidFill>
                <a:latin typeface="Arial"/>
                <a:cs typeface="Arial"/>
              </a:rPr>
              <a:t>11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0441898" y="3611771"/>
            <a:ext cx="2032000" cy="5876290"/>
            <a:chOff x="5220949" y="1805885"/>
            <a:chExt cx="1016000" cy="2938145"/>
          </a:xfrm>
        </p:grpSpPr>
        <p:sp>
          <p:nvSpPr>
            <p:cNvPr id="19" name="object 19"/>
            <p:cNvSpPr/>
            <p:nvPr/>
          </p:nvSpPr>
          <p:spPr>
            <a:xfrm>
              <a:off x="5458224" y="1805885"/>
              <a:ext cx="541020" cy="2087880"/>
            </a:xfrm>
            <a:custGeom>
              <a:avLst/>
              <a:gdLst/>
              <a:ahLst/>
              <a:cxnLst/>
              <a:rect l="l" t="t" r="r" b="b"/>
              <a:pathLst>
                <a:path w="541020" h="2087879">
                  <a:moveTo>
                    <a:pt x="450747" y="2087399"/>
                  </a:moveTo>
                  <a:lnTo>
                    <a:pt x="90151" y="2087399"/>
                  </a:lnTo>
                  <a:lnTo>
                    <a:pt x="55060" y="2080315"/>
                  </a:lnTo>
                  <a:lnTo>
                    <a:pt x="26404" y="2060994"/>
                  </a:lnTo>
                  <a:lnTo>
                    <a:pt x="7084" y="2032339"/>
                  </a:lnTo>
                  <a:lnTo>
                    <a:pt x="0" y="1997248"/>
                  </a:lnTo>
                  <a:lnTo>
                    <a:pt x="0" y="90151"/>
                  </a:lnTo>
                  <a:lnTo>
                    <a:pt x="7084" y="55060"/>
                  </a:lnTo>
                  <a:lnTo>
                    <a:pt x="26404" y="26404"/>
                  </a:lnTo>
                  <a:lnTo>
                    <a:pt x="55060" y="7084"/>
                  </a:lnTo>
                  <a:lnTo>
                    <a:pt x="90151" y="0"/>
                  </a:lnTo>
                  <a:lnTo>
                    <a:pt x="450747" y="0"/>
                  </a:lnTo>
                  <a:lnTo>
                    <a:pt x="500764" y="15146"/>
                  </a:lnTo>
                  <a:lnTo>
                    <a:pt x="534037" y="55652"/>
                  </a:lnTo>
                  <a:lnTo>
                    <a:pt x="540899" y="90151"/>
                  </a:lnTo>
                  <a:lnTo>
                    <a:pt x="540899" y="1997248"/>
                  </a:lnTo>
                  <a:lnTo>
                    <a:pt x="533815" y="2032339"/>
                  </a:lnTo>
                  <a:lnTo>
                    <a:pt x="514495" y="2060994"/>
                  </a:lnTo>
                  <a:lnTo>
                    <a:pt x="485839" y="2080315"/>
                  </a:lnTo>
                  <a:lnTo>
                    <a:pt x="450747" y="2087399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220944" y="2793606"/>
              <a:ext cx="1016000" cy="1950085"/>
            </a:xfrm>
            <a:custGeom>
              <a:avLst/>
              <a:gdLst/>
              <a:ahLst/>
              <a:cxnLst/>
              <a:rect l="l" t="t" r="r" b="b"/>
              <a:pathLst>
                <a:path w="1016000" h="1950085">
                  <a:moveTo>
                    <a:pt x="1015504" y="1443901"/>
                  </a:moveTo>
                  <a:lnTo>
                    <a:pt x="1013015" y="1393888"/>
                  </a:lnTo>
                  <a:lnTo>
                    <a:pt x="1005649" y="1344726"/>
                  </a:lnTo>
                  <a:lnTo>
                    <a:pt x="993546" y="1296746"/>
                  </a:lnTo>
                  <a:lnTo>
                    <a:pt x="976845" y="1250276"/>
                  </a:lnTo>
                  <a:lnTo>
                    <a:pt x="955687" y="1205649"/>
                  </a:lnTo>
                  <a:lnTo>
                    <a:pt x="930186" y="1163193"/>
                  </a:lnTo>
                  <a:lnTo>
                    <a:pt x="900506" y="1123251"/>
                  </a:lnTo>
                  <a:lnTo>
                    <a:pt x="866787" y="1086142"/>
                  </a:lnTo>
                  <a:lnTo>
                    <a:pt x="829538" y="1052525"/>
                  </a:lnTo>
                  <a:lnTo>
                    <a:pt x="789444" y="1022946"/>
                  </a:lnTo>
                  <a:lnTo>
                    <a:pt x="776820" y="1015428"/>
                  </a:lnTo>
                  <a:lnTo>
                    <a:pt x="776820" y="0"/>
                  </a:lnTo>
                  <a:lnTo>
                    <a:pt x="238620" y="0"/>
                  </a:lnTo>
                  <a:lnTo>
                    <a:pt x="238620" y="1014818"/>
                  </a:lnTo>
                  <a:lnTo>
                    <a:pt x="238328" y="1014971"/>
                  </a:lnTo>
                  <a:lnTo>
                    <a:pt x="200520" y="1041044"/>
                  </a:lnTo>
                  <a:lnTo>
                    <a:pt x="165290" y="1070343"/>
                  </a:lnTo>
                  <a:lnTo>
                    <a:pt x="132867" y="1102652"/>
                  </a:lnTo>
                  <a:lnTo>
                    <a:pt x="103466" y="1137754"/>
                  </a:lnTo>
                  <a:lnTo>
                    <a:pt x="77292" y="1175435"/>
                  </a:lnTo>
                  <a:lnTo>
                    <a:pt x="54559" y="1215491"/>
                  </a:lnTo>
                  <a:lnTo>
                    <a:pt x="35483" y="1257706"/>
                  </a:lnTo>
                  <a:lnTo>
                    <a:pt x="20281" y="1301864"/>
                  </a:lnTo>
                  <a:lnTo>
                    <a:pt x="9156" y="1347749"/>
                  </a:lnTo>
                  <a:lnTo>
                    <a:pt x="2324" y="1395171"/>
                  </a:lnTo>
                  <a:lnTo>
                    <a:pt x="0" y="1443901"/>
                  </a:lnTo>
                  <a:lnTo>
                    <a:pt x="2324" y="1492618"/>
                  </a:lnTo>
                  <a:lnTo>
                    <a:pt x="9156" y="1540040"/>
                  </a:lnTo>
                  <a:lnTo>
                    <a:pt x="20281" y="1585937"/>
                  </a:lnTo>
                  <a:lnTo>
                    <a:pt x="35483" y="1630095"/>
                  </a:lnTo>
                  <a:lnTo>
                    <a:pt x="54559" y="1672310"/>
                  </a:lnTo>
                  <a:lnTo>
                    <a:pt x="77292" y="1712353"/>
                  </a:lnTo>
                  <a:lnTo>
                    <a:pt x="103466" y="1750047"/>
                  </a:lnTo>
                  <a:lnTo>
                    <a:pt x="132867" y="1785137"/>
                  </a:lnTo>
                  <a:lnTo>
                    <a:pt x="165290" y="1817446"/>
                  </a:lnTo>
                  <a:lnTo>
                    <a:pt x="200520" y="1846745"/>
                  </a:lnTo>
                  <a:lnTo>
                    <a:pt x="238328" y="1872830"/>
                  </a:lnTo>
                  <a:lnTo>
                    <a:pt x="278523" y="1895475"/>
                  </a:lnTo>
                  <a:lnTo>
                    <a:pt x="320890" y="1914486"/>
                  </a:lnTo>
                  <a:lnTo>
                    <a:pt x="365213" y="1929638"/>
                  </a:lnTo>
                  <a:lnTo>
                    <a:pt x="411264" y="1940725"/>
                  </a:lnTo>
                  <a:lnTo>
                    <a:pt x="458851" y="1947532"/>
                  </a:lnTo>
                  <a:lnTo>
                    <a:pt x="507746" y="1949843"/>
                  </a:lnTo>
                  <a:lnTo>
                    <a:pt x="556653" y="1947532"/>
                  </a:lnTo>
                  <a:lnTo>
                    <a:pt x="604227" y="1940725"/>
                  </a:lnTo>
                  <a:lnTo>
                    <a:pt x="650290" y="1929638"/>
                  </a:lnTo>
                  <a:lnTo>
                    <a:pt x="694601" y="1914486"/>
                  </a:lnTo>
                  <a:lnTo>
                    <a:pt x="736968" y="1895475"/>
                  </a:lnTo>
                  <a:lnTo>
                    <a:pt x="777163" y="1872830"/>
                  </a:lnTo>
                  <a:lnTo>
                    <a:pt x="814984" y="1846745"/>
                  </a:lnTo>
                  <a:lnTo>
                    <a:pt x="850214" y="1817446"/>
                  </a:lnTo>
                  <a:lnTo>
                    <a:pt x="882624" y="1785137"/>
                  </a:lnTo>
                  <a:lnTo>
                    <a:pt x="912037" y="1750047"/>
                  </a:lnTo>
                  <a:lnTo>
                    <a:pt x="938212" y="1712353"/>
                  </a:lnTo>
                  <a:lnTo>
                    <a:pt x="960932" y="1672310"/>
                  </a:lnTo>
                  <a:lnTo>
                    <a:pt x="980008" y="1630095"/>
                  </a:lnTo>
                  <a:lnTo>
                    <a:pt x="995222" y="1585937"/>
                  </a:lnTo>
                  <a:lnTo>
                    <a:pt x="1006348" y="1540040"/>
                  </a:lnTo>
                  <a:lnTo>
                    <a:pt x="1013180" y="1492618"/>
                  </a:lnTo>
                  <a:lnTo>
                    <a:pt x="1015504" y="1443901"/>
                  </a:lnTo>
                  <a:close/>
                </a:path>
              </a:pathLst>
            </a:custGeom>
            <a:solidFill>
              <a:srgbClr val="1C52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0513212" y="7849572"/>
            <a:ext cx="1905000" cy="8813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200"/>
              </a:spcBef>
            </a:pPr>
            <a:r>
              <a:rPr sz="3400" b="1" spc="-120" dirty="0">
                <a:solidFill>
                  <a:srgbClr val="FFFFFF"/>
                </a:solidFill>
                <a:latin typeface="Trebuchet MS"/>
                <a:cs typeface="Trebuchet MS"/>
              </a:rPr>
              <a:t>$31.1</a:t>
            </a:r>
            <a:r>
              <a:rPr sz="340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400" b="1" spc="32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endParaRPr sz="3400">
              <a:latin typeface="Trebuchet MS"/>
              <a:cs typeface="Trebuchet MS"/>
            </a:endParaRPr>
          </a:p>
          <a:p>
            <a:pPr marL="25400">
              <a:lnSpc>
                <a:spcPct val="100000"/>
              </a:lnSpc>
              <a:spcBef>
                <a:spcPts val="50"/>
              </a:spcBef>
            </a:pP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Total</a:t>
            </a:r>
            <a:r>
              <a:rPr sz="2000" spc="20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FFFFFF"/>
                </a:solidFill>
                <a:latin typeface="Gill Sans MT"/>
                <a:cs typeface="Gill Sans MT"/>
              </a:rPr>
              <a:t>Pillar</a:t>
            </a:r>
            <a:r>
              <a:rPr sz="2000" spc="19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Gill Sans MT"/>
                <a:cs typeface="Gill Sans MT"/>
              </a:rPr>
              <a:t>Need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59513" y="4579052"/>
            <a:ext cx="1898650" cy="8813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3400" b="1" spc="-110" dirty="0">
                <a:solidFill>
                  <a:srgbClr val="4EA72E"/>
                </a:solidFill>
                <a:latin typeface="Trebuchet MS"/>
                <a:cs typeface="Trebuchet MS"/>
              </a:rPr>
              <a:t>$11.78</a:t>
            </a:r>
            <a:r>
              <a:rPr sz="3400" b="1" spc="-150" dirty="0">
                <a:solidFill>
                  <a:srgbClr val="4EA72E"/>
                </a:solidFill>
                <a:latin typeface="Trebuchet MS"/>
                <a:cs typeface="Trebuchet MS"/>
              </a:rPr>
              <a:t> </a:t>
            </a:r>
            <a:r>
              <a:rPr sz="3400" b="1" spc="320" dirty="0">
                <a:solidFill>
                  <a:srgbClr val="4EA72E"/>
                </a:solidFill>
                <a:latin typeface="Trebuchet MS"/>
                <a:cs typeface="Trebuchet MS"/>
              </a:rPr>
              <a:t>M</a:t>
            </a:r>
            <a:endParaRPr sz="3400">
              <a:latin typeface="Trebuchet MS"/>
              <a:cs typeface="Trebuchet MS"/>
            </a:endParaRPr>
          </a:p>
          <a:p>
            <a:pPr marL="50800">
              <a:lnSpc>
                <a:spcPct val="100000"/>
              </a:lnSpc>
              <a:spcBef>
                <a:spcPts val="50"/>
              </a:spcBef>
            </a:pPr>
            <a:r>
              <a:rPr sz="2000" dirty="0">
                <a:solidFill>
                  <a:srgbClr val="4EA72E"/>
                </a:solidFill>
                <a:latin typeface="Gill Sans MT"/>
                <a:cs typeface="Gill Sans MT"/>
              </a:rPr>
              <a:t>Total</a:t>
            </a:r>
            <a:r>
              <a:rPr sz="2000" spc="140" dirty="0">
                <a:solidFill>
                  <a:srgbClr val="4EA72E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4EA72E"/>
                </a:solidFill>
                <a:latin typeface="Gill Sans MT"/>
                <a:cs typeface="Gill Sans MT"/>
              </a:rPr>
              <a:t>met</a:t>
            </a:r>
            <a:r>
              <a:rPr sz="2000" spc="140" dirty="0">
                <a:solidFill>
                  <a:srgbClr val="4EA72E"/>
                </a:solidFill>
                <a:latin typeface="Gill Sans MT"/>
                <a:cs typeface="Gill Sans MT"/>
              </a:rPr>
              <a:t> </a:t>
            </a:r>
            <a:r>
              <a:rPr sz="2000" spc="-20" dirty="0">
                <a:solidFill>
                  <a:srgbClr val="4EA72E"/>
                </a:solidFill>
                <a:latin typeface="Gill Sans MT"/>
                <a:cs typeface="Gill Sans MT"/>
              </a:rPr>
              <a:t>need*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638339" y="2169694"/>
            <a:ext cx="1657350" cy="6604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4000" b="1" spc="-90" dirty="0">
                <a:solidFill>
                  <a:srgbClr val="1C5278"/>
                </a:solidFill>
                <a:latin typeface="Trebuchet MS"/>
                <a:cs typeface="Trebuchet MS"/>
              </a:rPr>
              <a:t>Pillar</a:t>
            </a:r>
            <a:r>
              <a:rPr sz="4000" b="1" spc="-12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4000" b="1" spc="-100" dirty="0">
                <a:solidFill>
                  <a:srgbClr val="1C5278"/>
                </a:solidFill>
                <a:latin typeface="Trebuchet MS"/>
                <a:cs typeface="Trebuchet MS"/>
              </a:rPr>
              <a:t>3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557138" y="5587184"/>
            <a:ext cx="24384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199" y="0"/>
                </a:lnTo>
              </a:path>
            </a:pathLst>
          </a:custGeom>
          <a:ln w="28574">
            <a:solidFill>
              <a:srgbClr val="4EA7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613163" y="3531212"/>
            <a:ext cx="1898650" cy="8813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3400" b="1" spc="-110" dirty="0">
                <a:solidFill>
                  <a:srgbClr val="4EA72E"/>
                </a:solidFill>
                <a:latin typeface="Trebuchet MS"/>
                <a:cs typeface="Trebuchet MS"/>
              </a:rPr>
              <a:t>$25.56</a:t>
            </a:r>
            <a:r>
              <a:rPr sz="3400" b="1" spc="-150" dirty="0">
                <a:solidFill>
                  <a:srgbClr val="4EA72E"/>
                </a:solidFill>
                <a:latin typeface="Trebuchet MS"/>
                <a:cs typeface="Trebuchet MS"/>
              </a:rPr>
              <a:t> </a:t>
            </a:r>
            <a:r>
              <a:rPr sz="3400" b="1" spc="320" dirty="0">
                <a:solidFill>
                  <a:srgbClr val="4EA72E"/>
                </a:solidFill>
                <a:latin typeface="Trebuchet MS"/>
                <a:cs typeface="Trebuchet MS"/>
              </a:rPr>
              <a:t>M</a:t>
            </a:r>
            <a:endParaRPr sz="3400">
              <a:latin typeface="Trebuchet MS"/>
              <a:cs typeface="Trebuchet MS"/>
            </a:endParaRPr>
          </a:p>
          <a:p>
            <a:pPr marL="50800">
              <a:lnSpc>
                <a:spcPct val="100000"/>
              </a:lnSpc>
              <a:spcBef>
                <a:spcPts val="50"/>
              </a:spcBef>
            </a:pPr>
            <a:r>
              <a:rPr sz="2000" dirty="0">
                <a:solidFill>
                  <a:srgbClr val="4EA72E"/>
                </a:solidFill>
                <a:latin typeface="Gill Sans MT"/>
                <a:cs typeface="Gill Sans MT"/>
              </a:rPr>
              <a:t>Total</a:t>
            </a:r>
            <a:r>
              <a:rPr sz="2000" spc="140" dirty="0">
                <a:solidFill>
                  <a:srgbClr val="4EA72E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4EA72E"/>
                </a:solidFill>
                <a:latin typeface="Gill Sans MT"/>
                <a:cs typeface="Gill Sans MT"/>
              </a:rPr>
              <a:t>met</a:t>
            </a:r>
            <a:r>
              <a:rPr sz="2000" spc="140" dirty="0">
                <a:solidFill>
                  <a:srgbClr val="4EA72E"/>
                </a:solidFill>
                <a:latin typeface="Gill Sans MT"/>
                <a:cs typeface="Gill Sans MT"/>
              </a:rPr>
              <a:t> </a:t>
            </a:r>
            <a:r>
              <a:rPr sz="2000" spc="-20" dirty="0">
                <a:solidFill>
                  <a:srgbClr val="4EA72E"/>
                </a:solidFill>
                <a:latin typeface="Gill Sans MT"/>
                <a:cs typeface="Gill Sans MT"/>
              </a:rPr>
              <a:t>need*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173651" y="3952851"/>
            <a:ext cx="4504690" cy="2543004"/>
          </a:xfrm>
          <a:prstGeom prst="rect">
            <a:avLst/>
          </a:prstGeom>
          <a:ln w="38099">
            <a:solidFill>
              <a:srgbClr val="4EA72E"/>
            </a:solidFill>
          </a:ln>
        </p:spPr>
        <p:txBody>
          <a:bodyPr vert="horz" wrap="square" lIns="0" tIns="524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130"/>
              </a:spcBef>
            </a:pPr>
            <a:r>
              <a:rPr sz="6000" b="1" dirty="0">
                <a:solidFill>
                  <a:srgbClr val="4EA72E"/>
                </a:solidFill>
                <a:latin typeface="Arial"/>
                <a:cs typeface="Arial"/>
              </a:rPr>
              <a:t>$</a:t>
            </a:r>
            <a:r>
              <a:rPr sz="6000" b="1" spc="-10" dirty="0">
                <a:solidFill>
                  <a:srgbClr val="4EA72E"/>
                </a:solidFill>
                <a:latin typeface="Arial"/>
                <a:cs typeface="Arial"/>
              </a:rPr>
              <a:t> </a:t>
            </a:r>
            <a:r>
              <a:rPr sz="6000" b="1" spc="-20" dirty="0">
                <a:solidFill>
                  <a:srgbClr val="4EA72E"/>
                </a:solidFill>
                <a:latin typeface="Arial"/>
                <a:cs typeface="Arial"/>
              </a:rPr>
              <a:t>57.77M</a:t>
            </a:r>
            <a:endParaRPr sz="6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920"/>
              </a:spcBef>
            </a:pPr>
            <a:r>
              <a:rPr sz="3000" b="1" spc="-20" dirty="0">
                <a:latin typeface="Arial"/>
                <a:cs typeface="Arial"/>
              </a:rPr>
              <a:t>Total</a:t>
            </a:r>
            <a:r>
              <a:rPr sz="3000" b="1" spc="-120" dirty="0">
                <a:latin typeface="Arial"/>
                <a:cs typeface="Arial"/>
              </a:rPr>
              <a:t> </a:t>
            </a:r>
            <a:r>
              <a:rPr sz="3000" b="1" dirty="0">
                <a:latin typeface="Arial"/>
                <a:cs typeface="Arial"/>
              </a:rPr>
              <a:t>Met</a:t>
            </a:r>
            <a:r>
              <a:rPr sz="3000" b="1" spc="-120" dirty="0">
                <a:latin typeface="Arial"/>
                <a:cs typeface="Arial"/>
              </a:rPr>
              <a:t> </a:t>
            </a:r>
            <a:r>
              <a:rPr sz="3000" b="1" spc="-40" dirty="0">
                <a:latin typeface="Arial"/>
                <a:cs typeface="Arial"/>
              </a:rPr>
              <a:t>Need</a:t>
            </a:r>
            <a:endParaRPr sz="3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0984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200"/>
              </a:spcBef>
            </a:pPr>
            <a:r>
              <a:rPr spc="-20" dirty="0"/>
              <a:t>Pillars</a:t>
            </a:r>
            <a:r>
              <a:rPr spc="-340" dirty="0"/>
              <a:t> </a:t>
            </a:r>
            <a:r>
              <a:rPr spc="-60" dirty="0"/>
              <a:t>Ready</a:t>
            </a:r>
            <a:r>
              <a:rPr spc="-300" dirty="0"/>
              <a:t> </a:t>
            </a:r>
            <a:r>
              <a:rPr spc="-160" dirty="0"/>
              <a:t>for</a:t>
            </a:r>
            <a:r>
              <a:rPr spc="-280" dirty="0"/>
              <a:t> </a:t>
            </a:r>
            <a:r>
              <a:rPr spc="-80" dirty="0"/>
              <a:t>Investment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76423" y="1656201"/>
            <a:ext cx="4565650" cy="7303770"/>
            <a:chOff x="838211" y="828100"/>
            <a:chExt cx="2282825" cy="3651885"/>
          </a:xfrm>
        </p:grpSpPr>
        <p:sp>
          <p:nvSpPr>
            <p:cNvPr id="4" name="object 4"/>
            <p:cNvSpPr/>
            <p:nvPr/>
          </p:nvSpPr>
          <p:spPr>
            <a:xfrm>
              <a:off x="913418" y="828100"/>
              <a:ext cx="2207895" cy="3651885"/>
            </a:xfrm>
            <a:custGeom>
              <a:avLst/>
              <a:gdLst/>
              <a:ahLst/>
              <a:cxnLst/>
              <a:rect l="l" t="t" r="r" b="b"/>
              <a:pathLst>
                <a:path w="2207895" h="3651885">
                  <a:moveTo>
                    <a:pt x="2207400" y="3651599"/>
                  </a:moveTo>
                  <a:lnTo>
                    <a:pt x="0" y="3651599"/>
                  </a:lnTo>
                  <a:lnTo>
                    <a:pt x="0" y="0"/>
                  </a:lnTo>
                  <a:lnTo>
                    <a:pt x="2207400" y="0"/>
                  </a:lnTo>
                  <a:lnTo>
                    <a:pt x="2207400" y="36515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47736" y="881897"/>
              <a:ext cx="2207895" cy="1111885"/>
            </a:xfrm>
            <a:custGeom>
              <a:avLst/>
              <a:gdLst/>
              <a:ahLst/>
              <a:cxnLst/>
              <a:rect l="l" t="t" r="r" b="b"/>
              <a:pathLst>
                <a:path w="2207895" h="1111885">
                  <a:moveTo>
                    <a:pt x="2207400" y="1111799"/>
                  </a:moveTo>
                  <a:lnTo>
                    <a:pt x="0" y="1111799"/>
                  </a:lnTo>
                  <a:lnTo>
                    <a:pt x="0" y="0"/>
                  </a:lnTo>
                  <a:lnTo>
                    <a:pt x="2207400" y="0"/>
                  </a:lnTo>
                  <a:lnTo>
                    <a:pt x="2207400" y="1111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7736" y="881897"/>
              <a:ext cx="2207895" cy="1111885"/>
            </a:xfrm>
            <a:custGeom>
              <a:avLst/>
              <a:gdLst/>
              <a:ahLst/>
              <a:cxnLst/>
              <a:rect l="l" t="t" r="r" b="b"/>
              <a:pathLst>
                <a:path w="2207895" h="1111885">
                  <a:moveTo>
                    <a:pt x="0" y="0"/>
                  </a:moveTo>
                  <a:lnTo>
                    <a:pt x="2207400" y="0"/>
                  </a:lnTo>
                  <a:lnTo>
                    <a:pt x="2207400" y="1111799"/>
                  </a:lnTo>
                  <a:lnTo>
                    <a:pt x="0" y="11117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039190" y="1893821"/>
            <a:ext cx="3180080" cy="77851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R="10160">
              <a:lnSpc>
                <a:spcPts val="2860"/>
              </a:lnSpc>
              <a:spcBef>
                <a:spcPts val="310"/>
              </a:spcBef>
            </a:pPr>
            <a:r>
              <a:rPr sz="2400" b="1" spc="-120" dirty="0">
                <a:solidFill>
                  <a:srgbClr val="1C5278"/>
                </a:solidFill>
                <a:latin typeface="Trebuchet MS"/>
                <a:cs typeface="Trebuchet MS"/>
              </a:rPr>
              <a:t>1.</a:t>
            </a:r>
            <a:r>
              <a:rPr sz="2400" b="1" spc="-9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2400" b="1" spc="-50" dirty="0">
                <a:solidFill>
                  <a:srgbClr val="1C5278"/>
                </a:solidFill>
                <a:latin typeface="Trebuchet MS"/>
                <a:cs typeface="Trebuchet MS"/>
              </a:rPr>
              <a:t>Restore</a:t>
            </a:r>
            <a:r>
              <a:rPr sz="2400" b="1" spc="-80" dirty="0">
                <a:solidFill>
                  <a:srgbClr val="1C5278"/>
                </a:solidFill>
                <a:latin typeface="Trebuchet MS"/>
                <a:cs typeface="Trebuchet MS"/>
              </a:rPr>
              <a:t> Government </a:t>
            </a:r>
            <a:r>
              <a:rPr sz="2400" b="1" spc="-60" dirty="0">
                <a:solidFill>
                  <a:srgbClr val="1C5278"/>
                </a:solidFill>
                <a:latin typeface="Trebuchet MS"/>
                <a:cs typeface="Trebuchet MS"/>
              </a:rPr>
              <a:t>Funding</a:t>
            </a:r>
            <a:r>
              <a:rPr sz="2400" b="1" spc="-9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2400" b="1" spc="-80" dirty="0">
                <a:solidFill>
                  <a:srgbClr val="1C5278"/>
                </a:solidFill>
                <a:latin typeface="Trebuchet MS"/>
                <a:cs typeface="Trebuchet MS"/>
              </a:rPr>
              <a:t>for</a:t>
            </a:r>
            <a:r>
              <a:rPr sz="2400" b="1" spc="-9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2400" b="1" spc="-20" dirty="0">
                <a:solidFill>
                  <a:srgbClr val="1C5278"/>
                </a:solidFill>
                <a:latin typeface="Trebuchet MS"/>
                <a:cs typeface="Trebuchet MS"/>
              </a:rPr>
              <a:t>Science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834961" y="1657849"/>
            <a:ext cx="4649470" cy="7303770"/>
            <a:chOff x="3417480" y="828924"/>
            <a:chExt cx="2324735" cy="3651885"/>
          </a:xfrm>
        </p:grpSpPr>
        <p:sp>
          <p:nvSpPr>
            <p:cNvPr id="9" name="object 9"/>
            <p:cNvSpPr/>
            <p:nvPr/>
          </p:nvSpPr>
          <p:spPr>
            <a:xfrm>
              <a:off x="3493885" y="828924"/>
              <a:ext cx="2248535" cy="3651885"/>
            </a:xfrm>
            <a:custGeom>
              <a:avLst/>
              <a:gdLst/>
              <a:ahLst/>
              <a:cxnLst/>
              <a:rect l="l" t="t" r="r" b="b"/>
              <a:pathLst>
                <a:path w="2248535" h="3651885">
                  <a:moveTo>
                    <a:pt x="2248199" y="3651599"/>
                  </a:moveTo>
                  <a:lnTo>
                    <a:pt x="0" y="3651599"/>
                  </a:lnTo>
                  <a:lnTo>
                    <a:pt x="0" y="0"/>
                  </a:lnTo>
                  <a:lnTo>
                    <a:pt x="2248199" y="0"/>
                  </a:lnTo>
                  <a:lnTo>
                    <a:pt x="2248199" y="36515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27005" y="881898"/>
              <a:ext cx="2248535" cy="1102360"/>
            </a:xfrm>
            <a:custGeom>
              <a:avLst/>
              <a:gdLst/>
              <a:ahLst/>
              <a:cxnLst/>
              <a:rect l="l" t="t" r="r" b="b"/>
              <a:pathLst>
                <a:path w="2248535" h="1102360">
                  <a:moveTo>
                    <a:pt x="2248199" y="1102200"/>
                  </a:moveTo>
                  <a:lnTo>
                    <a:pt x="0" y="1102200"/>
                  </a:lnTo>
                  <a:lnTo>
                    <a:pt x="0" y="0"/>
                  </a:lnTo>
                  <a:lnTo>
                    <a:pt x="2248199" y="0"/>
                  </a:lnTo>
                  <a:lnTo>
                    <a:pt x="2248199" y="11022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27005" y="881898"/>
              <a:ext cx="2248535" cy="1102360"/>
            </a:xfrm>
            <a:custGeom>
              <a:avLst/>
              <a:gdLst/>
              <a:ahLst/>
              <a:cxnLst/>
              <a:rect l="l" t="t" r="r" b="b"/>
              <a:pathLst>
                <a:path w="2248535" h="1102360">
                  <a:moveTo>
                    <a:pt x="0" y="0"/>
                  </a:moveTo>
                  <a:lnTo>
                    <a:pt x="2248199" y="0"/>
                  </a:lnTo>
                  <a:lnTo>
                    <a:pt x="2248199" y="1102200"/>
                  </a:lnTo>
                  <a:lnTo>
                    <a:pt x="0" y="1102200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263748" y="1893835"/>
            <a:ext cx="3286760" cy="77851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R="10160">
              <a:lnSpc>
                <a:spcPts val="2860"/>
              </a:lnSpc>
              <a:spcBef>
                <a:spcPts val="310"/>
              </a:spcBef>
            </a:pPr>
            <a:r>
              <a:rPr sz="2400" b="1" spc="-120" dirty="0">
                <a:solidFill>
                  <a:srgbClr val="1C5278"/>
                </a:solidFill>
                <a:latin typeface="Trebuchet MS"/>
                <a:cs typeface="Trebuchet MS"/>
              </a:rPr>
              <a:t>2.</a:t>
            </a:r>
            <a:r>
              <a:rPr sz="2400" b="1" spc="-11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2400" b="1" spc="-70" dirty="0">
                <a:solidFill>
                  <a:srgbClr val="1C5278"/>
                </a:solidFill>
                <a:latin typeface="Trebuchet MS"/>
                <a:cs typeface="Trebuchet MS"/>
              </a:rPr>
              <a:t>Protect</a:t>
            </a:r>
            <a:r>
              <a:rPr sz="2400" b="1" spc="-11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2400" b="1" spc="-100" dirty="0">
                <a:solidFill>
                  <a:srgbClr val="1C5278"/>
                </a:solidFill>
                <a:latin typeface="Trebuchet MS"/>
                <a:cs typeface="Trebuchet MS"/>
              </a:rPr>
              <a:t>the</a:t>
            </a:r>
            <a:r>
              <a:rPr sz="2400" b="1" spc="-11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1C5278"/>
                </a:solidFill>
                <a:latin typeface="Trebuchet MS"/>
                <a:cs typeface="Trebuchet MS"/>
              </a:rPr>
              <a:t>Place</a:t>
            </a:r>
            <a:r>
              <a:rPr sz="2400" b="1" spc="-11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2400" b="1" spc="-50" dirty="0">
                <a:solidFill>
                  <a:srgbClr val="1C5278"/>
                </a:solidFill>
                <a:latin typeface="Trebuchet MS"/>
                <a:cs typeface="Trebuchet MS"/>
              </a:rPr>
              <a:t>of </a:t>
            </a:r>
            <a:r>
              <a:rPr sz="2400" b="1" spc="-20" dirty="0">
                <a:solidFill>
                  <a:srgbClr val="1C5278"/>
                </a:solidFill>
                <a:latin typeface="Trebuchet MS"/>
                <a:cs typeface="Trebuchet MS"/>
              </a:rPr>
              <a:t>Science</a:t>
            </a:r>
            <a:r>
              <a:rPr sz="2400" b="1" spc="-9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2400" b="1" spc="-110" dirty="0">
                <a:solidFill>
                  <a:srgbClr val="1C5278"/>
                </a:solidFill>
                <a:latin typeface="Trebuchet MS"/>
                <a:cs typeface="Trebuchet MS"/>
              </a:rPr>
              <a:t>in</a:t>
            </a:r>
            <a:r>
              <a:rPr sz="2400" b="1" spc="-8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2400" b="1" spc="-40" dirty="0">
                <a:solidFill>
                  <a:srgbClr val="1C5278"/>
                </a:solidFill>
                <a:latin typeface="Trebuchet MS"/>
                <a:cs typeface="Trebuchet MS"/>
              </a:rPr>
              <a:t>Public</a:t>
            </a:r>
            <a:r>
              <a:rPr sz="2400" b="1" spc="-9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2400" b="1" spc="-20" dirty="0">
                <a:solidFill>
                  <a:srgbClr val="1C5278"/>
                </a:solidFill>
                <a:latin typeface="Trebuchet MS"/>
                <a:cs typeface="Trebuchet MS"/>
              </a:rPr>
              <a:t>Policy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5857" y="3103998"/>
            <a:ext cx="738546" cy="738600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1943722" y="1656201"/>
            <a:ext cx="4516120" cy="7303770"/>
            <a:chOff x="5971861" y="828100"/>
            <a:chExt cx="2258060" cy="3651885"/>
          </a:xfrm>
        </p:grpSpPr>
        <p:sp>
          <p:nvSpPr>
            <p:cNvPr id="15" name="object 15"/>
            <p:cNvSpPr/>
            <p:nvPr/>
          </p:nvSpPr>
          <p:spPr>
            <a:xfrm>
              <a:off x="6046359" y="828100"/>
              <a:ext cx="2183130" cy="3651885"/>
            </a:xfrm>
            <a:custGeom>
              <a:avLst/>
              <a:gdLst/>
              <a:ahLst/>
              <a:cxnLst/>
              <a:rect l="l" t="t" r="r" b="b"/>
              <a:pathLst>
                <a:path w="2183129" h="3651885">
                  <a:moveTo>
                    <a:pt x="2183100" y="3651599"/>
                  </a:moveTo>
                  <a:lnTo>
                    <a:pt x="0" y="3651599"/>
                  </a:lnTo>
                  <a:lnTo>
                    <a:pt x="0" y="0"/>
                  </a:lnTo>
                  <a:lnTo>
                    <a:pt x="2183100" y="0"/>
                  </a:lnTo>
                  <a:lnTo>
                    <a:pt x="2183100" y="36515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81386" y="881897"/>
              <a:ext cx="2183130" cy="1111885"/>
            </a:xfrm>
            <a:custGeom>
              <a:avLst/>
              <a:gdLst/>
              <a:ahLst/>
              <a:cxnLst/>
              <a:rect l="l" t="t" r="r" b="b"/>
              <a:pathLst>
                <a:path w="2183129" h="1111885">
                  <a:moveTo>
                    <a:pt x="2183099" y="1111799"/>
                  </a:moveTo>
                  <a:lnTo>
                    <a:pt x="0" y="1111799"/>
                  </a:lnTo>
                  <a:lnTo>
                    <a:pt x="0" y="0"/>
                  </a:lnTo>
                  <a:lnTo>
                    <a:pt x="2183099" y="0"/>
                  </a:lnTo>
                  <a:lnTo>
                    <a:pt x="2183099" y="1111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81386" y="881897"/>
              <a:ext cx="2183130" cy="1111885"/>
            </a:xfrm>
            <a:custGeom>
              <a:avLst/>
              <a:gdLst/>
              <a:ahLst/>
              <a:cxnLst/>
              <a:rect l="l" t="t" r="r" b="b"/>
              <a:pathLst>
                <a:path w="2183129" h="1111885">
                  <a:moveTo>
                    <a:pt x="0" y="0"/>
                  </a:moveTo>
                  <a:lnTo>
                    <a:pt x="2183099" y="0"/>
                  </a:lnTo>
                  <a:lnTo>
                    <a:pt x="2183099" y="1111799"/>
                  </a:lnTo>
                  <a:lnTo>
                    <a:pt x="0" y="11117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EEEE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2365617" y="1893821"/>
            <a:ext cx="3408678" cy="77851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R="10160">
              <a:lnSpc>
                <a:spcPts val="2860"/>
              </a:lnSpc>
              <a:spcBef>
                <a:spcPts val="310"/>
              </a:spcBef>
            </a:pPr>
            <a:r>
              <a:rPr sz="2400" b="1" spc="-120" dirty="0">
                <a:solidFill>
                  <a:srgbClr val="1C5278"/>
                </a:solidFill>
                <a:latin typeface="Trebuchet MS"/>
                <a:cs typeface="Trebuchet MS"/>
              </a:rPr>
              <a:t>3.</a:t>
            </a:r>
            <a:r>
              <a:rPr sz="2400" b="1" spc="-70" dirty="0">
                <a:solidFill>
                  <a:srgbClr val="1C5278"/>
                </a:solidFill>
                <a:latin typeface="Trebuchet MS"/>
                <a:cs typeface="Trebuchet MS"/>
              </a:rPr>
              <a:t> Critical </a:t>
            </a:r>
            <a:r>
              <a:rPr sz="2400" b="1" spc="-50" dirty="0">
                <a:solidFill>
                  <a:srgbClr val="1C5278"/>
                </a:solidFill>
                <a:latin typeface="Trebuchet MS"/>
                <a:cs typeface="Trebuchet MS"/>
              </a:rPr>
              <a:t>Scientiﬁc</a:t>
            </a:r>
            <a:r>
              <a:rPr sz="2400" b="1" spc="-9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2400" b="1" spc="-40" dirty="0">
                <a:solidFill>
                  <a:srgbClr val="1C5278"/>
                </a:solidFill>
                <a:latin typeface="Trebuchet MS"/>
                <a:cs typeface="Trebuchet MS"/>
              </a:rPr>
              <a:t>Data </a:t>
            </a:r>
            <a:r>
              <a:rPr sz="2400" b="1" spc="-150" dirty="0">
                <a:solidFill>
                  <a:srgbClr val="1C5278"/>
                </a:solidFill>
                <a:latin typeface="Trebuchet MS"/>
                <a:cs typeface="Trebuchet MS"/>
              </a:rPr>
              <a:t>&amp;</a:t>
            </a:r>
            <a:r>
              <a:rPr sz="2400" b="1" spc="-12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2400" b="1" spc="-20" dirty="0">
                <a:solidFill>
                  <a:srgbClr val="1C5278"/>
                </a:solidFill>
                <a:latin typeface="Trebuchet MS"/>
                <a:cs typeface="Trebuchet MS"/>
              </a:rPr>
              <a:t>Infrastructure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2714626" y="3113074"/>
            <a:ext cx="3462020" cy="2278380"/>
            <a:chOff x="6357313" y="1556537"/>
            <a:chExt cx="1731010" cy="1139190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18570" y="1556537"/>
              <a:ext cx="369274" cy="36927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366838" y="2684535"/>
              <a:ext cx="1542415" cy="1905"/>
            </a:xfrm>
            <a:custGeom>
              <a:avLst/>
              <a:gdLst/>
              <a:ahLst/>
              <a:cxnLst/>
              <a:rect l="l" t="t" r="r" b="b"/>
              <a:pathLst>
                <a:path w="1542415" h="1905">
                  <a:moveTo>
                    <a:pt x="0" y="1499"/>
                  </a:moveTo>
                  <a:lnTo>
                    <a:pt x="1542299" y="0"/>
                  </a:lnTo>
                </a:path>
              </a:pathLst>
            </a:custGeom>
            <a:ln w="19049">
              <a:solidFill>
                <a:srgbClr val="1460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7624202" y="3087748"/>
            <a:ext cx="3516628" cy="2303780"/>
            <a:chOff x="3812101" y="1543874"/>
            <a:chExt cx="1758314" cy="1151890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0513" y="1543874"/>
              <a:ext cx="369274" cy="36925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821626" y="2684535"/>
              <a:ext cx="1542415" cy="1905"/>
            </a:xfrm>
            <a:custGeom>
              <a:avLst/>
              <a:gdLst/>
              <a:ahLst/>
              <a:cxnLst/>
              <a:rect l="l" t="t" r="r" b="b"/>
              <a:pathLst>
                <a:path w="1542414" h="1905">
                  <a:moveTo>
                    <a:pt x="0" y="1499"/>
                  </a:moveTo>
                  <a:lnTo>
                    <a:pt x="1542299" y="0"/>
                  </a:lnTo>
                </a:path>
              </a:pathLst>
            </a:custGeom>
            <a:ln w="19049">
              <a:solidFill>
                <a:srgbClr val="1460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7604729" y="9636744"/>
            <a:ext cx="306070" cy="30264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1800" spc="-50" dirty="0">
                <a:solidFill>
                  <a:srgbClr val="757575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26837" y="4194104"/>
            <a:ext cx="4415790" cy="4570482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3600" b="1" spc="-110" dirty="0">
                <a:solidFill>
                  <a:srgbClr val="146082"/>
                </a:solidFill>
                <a:latin typeface="Trebuchet MS"/>
                <a:cs typeface="Trebuchet MS"/>
              </a:rPr>
              <a:t>$31.8</a:t>
            </a:r>
            <a:r>
              <a:rPr sz="3600" b="1" spc="-180" dirty="0">
                <a:solidFill>
                  <a:srgbClr val="146082"/>
                </a:solidFill>
                <a:latin typeface="Trebuchet MS"/>
                <a:cs typeface="Trebuchet MS"/>
              </a:rPr>
              <a:t> </a:t>
            </a:r>
            <a:r>
              <a:rPr sz="3600" b="1" spc="350" dirty="0">
                <a:solidFill>
                  <a:srgbClr val="146082"/>
                </a:solidFill>
                <a:latin typeface="Trebuchet MS"/>
                <a:cs typeface="Trebuchet MS"/>
              </a:rPr>
              <a:t>M</a:t>
            </a:r>
            <a:endParaRPr sz="3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50"/>
              </a:spcBef>
            </a:pPr>
            <a:r>
              <a:rPr sz="2400" b="1" spc="-90" dirty="0">
                <a:latin typeface="Trebuchet MS"/>
                <a:cs typeface="Trebuchet MS"/>
              </a:rPr>
              <a:t>Total</a:t>
            </a:r>
            <a:r>
              <a:rPr sz="2400" b="1" spc="-130" dirty="0">
                <a:latin typeface="Trebuchet MS"/>
                <a:cs typeface="Trebuchet MS"/>
              </a:rPr>
              <a:t> </a:t>
            </a:r>
            <a:r>
              <a:rPr sz="2400" b="1" spc="-50" dirty="0">
                <a:latin typeface="Trebuchet MS"/>
                <a:cs typeface="Trebuchet MS"/>
              </a:rPr>
              <a:t>Pillar</a:t>
            </a:r>
            <a:r>
              <a:rPr sz="2400" b="1" spc="-14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Y1</a:t>
            </a:r>
            <a:r>
              <a:rPr sz="2400" b="1" spc="-140" dirty="0">
                <a:latin typeface="Trebuchet MS"/>
                <a:cs typeface="Trebuchet MS"/>
              </a:rPr>
              <a:t> </a:t>
            </a:r>
            <a:r>
              <a:rPr sz="2400" b="1" spc="-40" dirty="0">
                <a:latin typeface="Trebuchet MS"/>
                <a:cs typeface="Trebuchet MS"/>
              </a:rPr>
              <a:t>Need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760"/>
              </a:spcBef>
            </a:pPr>
            <a:endParaRPr sz="2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3600" b="1" spc="-110" dirty="0">
                <a:solidFill>
                  <a:srgbClr val="4EA72E"/>
                </a:solidFill>
                <a:latin typeface="Trebuchet MS"/>
                <a:cs typeface="Trebuchet MS"/>
              </a:rPr>
              <a:t>$20.4</a:t>
            </a:r>
            <a:r>
              <a:rPr sz="3600" b="1" spc="-180" dirty="0">
                <a:solidFill>
                  <a:srgbClr val="4EA72E"/>
                </a:solidFill>
                <a:latin typeface="Trebuchet MS"/>
                <a:cs typeface="Trebuchet MS"/>
              </a:rPr>
              <a:t> </a:t>
            </a:r>
            <a:r>
              <a:rPr sz="3600" b="1" spc="350" dirty="0">
                <a:solidFill>
                  <a:srgbClr val="4EA72E"/>
                </a:solidFill>
                <a:latin typeface="Trebuchet MS"/>
                <a:cs typeface="Trebuchet MS"/>
              </a:rPr>
              <a:t>M</a:t>
            </a:r>
            <a:endParaRPr sz="3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sz="2400" b="1" dirty="0">
                <a:latin typeface="Trebuchet MS"/>
                <a:cs typeface="Trebuchet MS"/>
              </a:rPr>
              <a:t>Met</a:t>
            </a:r>
            <a:r>
              <a:rPr sz="2400" b="1" spc="-100" dirty="0">
                <a:latin typeface="Trebuchet MS"/>
                <a:cs typeface="Trebuchet MS"/>
              </a:rPr>
              <a:t> </a:t>
            </a:r>
            <a:r>
              <a:rPr sz="2400" b="1" spc="-50" dirty="0">
                <a:latin typeface="Trebuchet MS"/>
                <a:cs typeface="Trebuchet MS"/>
              </a:rPr>
              <a:t>Pillar</a:t>
            </a:r>
            <a:r>
              <a:rPr sz="2400" b="1" spc="-90" dirty="0">
                <a:latin typeface="Trebuchet MS"/>
                <a:cs typeface="Trebuchet MS"/>
              </a:rPr>
              <a:t> </a:t>
            </a:r>
            <a:r>
              <a:rPr sz="2400" b="1" spc="-20" dirty="0">
                <a:latin typeface="Trebuchet MS"/>
                <a:cs typeface="Trebuchet MS"/>
              </a:rPr>
              <a:t>Need*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600"/>
              </a:spcBef>
            </a:pPr>
            <a:endParaRPr sz="2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5400" b="1" spc="-170" dirty="0">
                <a:solidFill>
                  <a:srgbClr val="E97131"/>
                </a:solidFill>
                <a:latin typeface="Trebuchet MS"/>
                <a:cs typeface="Trebuchet MS"/>
              </a:rPr>
              <a:t>$11.4</a:t>
            </a:r>
            <a:r>
              <a:rPr sz="5400" b="1" spc="-228" dirty="0">
                <a:solidFill>
                  <a:srgbClr val="E97131"/>
                </a:solidFill>
                <a:latin typeface="Trebuchet MS"/>
                <a:cs typeface="Trebuchet MS"/>
              </a:rPr>
              <a:t> </a:t>
            </a:r>
            <a:r>
              <a:rPr sz="5400" b="1" spc="580" dirty="0">
                <a:solidFill>
                  <a:srgbClr val="E97131"/>
                </a:solidFill>
                <a:latin typeface="Trebuchet MS"/>
                <a:cs typeface="Trebuchet MS"/>
              </a:rPr>
              <a:t>M</a:t>
            </a:r>
            <a:endParaRPr sz="5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sz="2400" b="1" spc="-90" dirty="0">
                <a:latin typeface="Trebuchet MS"/>
                <a:cs typeface="Trebuchet MS"/>
              </a:rPr>
              <a:t>Unmet</a:t>
            </a:r>
            <a:r>
              <a:rPr sz="2400" b="1" spc="-110" dirty="0">
                <a:latin typeface="Trebuchet MS"/>
                <a:cs typeface="Trebuchet MS"/>
              </a:rPr>
              <a:t> </a:t>
            </a:r>
            <a:r>
              <a:rPr sz="2400" b="1" spc="-50" dirty="0">
                <a:latin typeface="Trebuchet MS"/>
                <a:cs typeface="Trebuchet MS"/>
              </a:rPr>
              <a:t>Pillar</a:t>
            </a:r>
            <a:r>
              <a:rPr sz="2400" b="1" spc="-100" dirty="0">
                <a:latin typeface="Trebuchet MS"/>
                <a:cs typeface="Trebuchet MS"/>
              </a:rPr>
              <a:t> </a:t>
            </a:r>
            <a:r>
              <a:rPr sz="2400" b="1" spc="-40" dirty="0">
                <a:latin typeface="Trebuchet MS"/>
                <a:cs typeface="Trebuchet MS"/>
              </a:rPr>
              <a:t>Need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301194" y="5455521"/>
            <a:ext cx="3467100" cy="3810"/>
          </a:xfrm>
          <a:custGeom>
            <a:avLst/>
            <a:gdLst/>
            <a:ahLst/>
            <a:cxnLst/>
            <a:rect l="l" t="t" r="r" b="b"/>
            <a:pathLst>
              <a:path w="1733550" h="1905">
                <a:moveTo>
                  <a:pt x="0" y="1499"/>
                </a:moveTo>
                <a:lnTo>
                  <a:pt x="1733100" y="0"/>
                </a:lnTo>
              </a:path>
            </a:pathLst>
          </a:custGeom>
          <a:ln w="19049">
            <a:solidFill>
              <a:srgbClr val="1460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894020" y="3148456"/>
            <a:ext cx="1524000" cy="5994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R="10160" indent="8890">
              <a:lnSpc>
                <a:spcPct val="100000"/>
              </a:lnSpc>
              <a:spcBef>
                <a:spcPts val="200"/>
              </a:spcBef>
            </a:pPr>
            <a:r>
              <a:rPr sz="1800" b="1" spc="-50" dirty="0">
                <a:solidFill>
                  <a:srgbClr val="1C5278"/>
                </a:solidFill>
                <a:latin typeface="Trebuchet MS"/>
                <a:cs typeface="Trebuchet MS"/>
              </a:rPr>
              <a:t>Projects</a:t>
            </a:r>
            <a:r>
              <a:rPr sz="1800" b="1" spc="-2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1800" b="1" spc="-50" dirty="0">
                <a:solidFill>
                  <a:srgbClr val="1C5278"/>
                </a:solidFill>
                <a:latin typeface="Trebuchet MS"/>
                <a:cs typeface="Trebuchet MS"/>
              </a:rPr>
              <a:t>ready </a:t>
            </a:r>
            <a:r>
              <a:rPr sz="1800" b="1" spc="-70" dirty="0">
                <a:solidFill>
                  <a:srgbClr val="1C5278"/>
                </a:solidFill>
                <a:latin typeface="Trebuchet MS"/>
                <a:cs typeface="Trebuchet MS"/>
              </a:rPr>
              <a:t>for</a:t>
            </a:r>
            <a:r>
              <a:rPr sz="1800" b="1" spc="-9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1800" b="1" spc="-60" dirty="0">
                <a:solidFill>
                  <a:srgbClr val="1C5278"/>
                </a:solidFill>
                <a:latin typeface="Trebuchet MS"/>
                <a:cs typeface="Trebuchet MS"/>
              </a:rPr>
              <a:t>investment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68092" y="3139698"/>
            <a:ext cx="274320" cy="5689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sz="3400" b="1" spc="-100" dirty="0">
                <a:solidFill>
                  <a:srgbClr val="1C5278"/>
                </a:solidFill>
                <a:latin typeface="Trebuchet MS"/>
                <a:cs typeface="Trebuchet MS"/>
              </a:rPr>
              <a:t>8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138318" y="3422776"/>
            <a:ext cx="1524000" cy="30264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sz="1800" b="1" spc="-70" dirty="0">
                <a:solidFill>
                  <a:srgbClr val="1C5278"/>
                </a:solidFill>
                <a:latin typeface="Trebuchet MS"/>
                <a:cs typeface="Trebuchet MS"/>
              </a:rPr>
              <a:t>for</a:t>
            </a:r>
            <a:r>
              <a:rPr sz="1800" b="1" spc="-9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1800" b="1" spc="-40" dirty="0">
                <a:solidFill>
                  <a:srgbClr val="1C5278"/>
                </a:solidFill>
                <a:latin typeface="Trebuchet MS"/>
                <a:cs typeface="Trebuchet MS"/>
              </a:rPr>
              <a:t>investment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482341" y="2945256"/>
            <a:ext cx="2221230" cy="5689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00"/>
              </a:spcBef>
            </a:pPr>
            <a:r>
              <a:rPr sz="5100" b="1" baseline="-24509" dirty="0">
                <a:solidFill>
                  <a:srgbClr val="1C5278"/>
                </a:solidFill>
                <a:latin typeface="Trebuchet MS"/>
                <a:cs typeface="Trebuchet MS"/>
              </a:rPr>
              <a:t>13</a:t>
            </a:r>
            <a:r>
              <a:rPr sz="5100" b="1" spc="-208" baseline="-24509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1800" b="1" spc="-50" dirty="0">
                <a:solidFill>
                  <a:srgbClr val="1C5278"/>
                </a:solidFill>
                <a:latin typeface="Trebuchet MS"/>
                <a:cs typeface="Trebuchet MS"/>
              </a:rPr>
              <a:t>Projects</a:t>
            </a:r>
            <a:r>
              <a:rPr sz="1800" b="1" spc="-10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1C5278"/>
                </a:solidFill>
                <a:latin typeface="Trebuchet MS"/>
                <a:cs typeface="Trebuchet MS"/>
              </a:rPr>
              <a:t>ready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204268" y="3422776"/>
            <a:ext cx="1524000" cy="30264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sz="1800" b="1" spc="-70" dirty="0">
                <a:solidFill>
                  <a:srgbClr val="1C5278"/>
                </a:solidFill>
                <a:latin typeface="Trebuchet MS"/>
                <a:cs typeface="Trebuchet MS"/>
              </a:rPr>
              <a:t>for</a:t>
            </a:r>
            <a:r>
              <a:rPr sz="1800" b="1" spc="-9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1800" b="1" spc="-40" dirty="0">
                <a:solidFill>
                  <a:srgbClr val="1C5278"/>
                </a:solidFill>
                <a:latin typeface="Trebuchet MS"/>
                <a:cs typeface="Trebuchet MS"/>
              </a:rPr>
              <a:t>investment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504422" y="2945256"/>
            <a:ext cx="2265680" cy="5689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200"/>
              </a:spcBef>
            </a:pPr>
            <a:r>
              <a:rPr sz="5100" b="1" baseline="-24509" dirty="0">
                <a:solidFill>
                  <a:srgbClr val="1C5278"/>
                </a:solidFill>
                <a:latin typeface="Trebuchet MS"/>
                <a:cs typeface="Trebuchet MS"/>
              </a:rPr>
              <a:t>12</a:t>
            </a:r>
            <a:r>
              <a:rPr sz="5100" b="1" spc="300" baseline="-24509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1800" b="1" spc="-50" dirty="0">
                <a:solidFill>
                  <a:srgbClr val="1C5278"/>
                </a:solidFill>
                <a:latin typeface="Trebuchet MS"/>
                <a:cs typeface="Trebuchet MS"/>
              </a:rPr>
              <a:t>Projects</a:t>
            </a:r>
            <a:r>
              <a:rPr sz="1800" b="1" spc="-10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1C5278"/>
                </a:solidFill>
                <a:latin typeface="Trebuchet MS"/>
                <a:cs typeface="Trebuchet MS"/>
              </a:rPr>
              <a:t>ready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987771" y="4107654"/>
            <a:ext cx="4497070" cy="4570482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R="87630" algn="ctr">
              <a:lnSpc>
                <a:spcPct val="100000"/>
              </a:lnSpc>
              <a:spcBef>
                <a:spcPts val="420"/>
              </a:spcBef>
            </a:pPr>
            <a:r>
              <a:rPr sz="3600" b="1" spc="-110" dirty="0">
                <a:solidFill>
                  <a:srgbClr val="146082"/>
                </a:solidFill>
                <a:latin typeface="Trebuchet MS"/>
                <a:cs typeface="Trebuchet MS"/>
              </a:rPr>
              <a:t>$39.6</a:t>
            </a:r>
            <a:r>
              <a:rPr sz="3600" b="1" spc="-180" dirty="0">
                <a:solidFill>
                  <a:srgbClr val="146082"/>
                </a:solidFill>
                <a:latin typeface="Trebuchet MS"/>
                <a:cs typeface="Trebuchet MS"/>
              </a:rPr>
              <a:t> </a:t>
            </a:r>
            <a:r>
              <a:rPr sz="3600" b="1" spc="350" dirty="0">
                <a:solidFill>
                  <a:srgbClr val="146082"/>
                </a:solidFill>
                <a:latin typeface="Trebuchet MS"/>
                <a:cs typeface="Trebuchet MS"/>
              </a:rPr>
              <a:t>M</a:t>
            </a:r>
            <a:endParaRPr sz="3600">
              <a:latin typeface="Trebuchet MS"/>
              <a:cs typeface="Trebuchet MS"/>
            </a:endParaRPr>
          </a:p>
          <a:p>
            <a:pPr marR="88900" algn="ctr">
              <a:lnSpc>
                <a:spcPct val="100000"/>
              </a:lnSpc>
              <a:spcBef>
                <a:spcPts val="150"/>
              </a:spcBef>
            </a:pPr>
            <a:r>
              <a:rPr sz="2400" b="1" spc="-90" dirty="0">
                <a:latin typeface="Trebuchet MS"/>
                <a:cs typeface="Trebuchet MS"/>
              </a:rPr>
              <a:t>Total</a:t>
            </a:r>
            <a:r>
              <a:rPr sz="2400" b="1" spc="-130" dirty="0">
                <a:latin typeface="Trebuchet MS"/>
                <a:cs typeface="Trebuchet MS"/>
              </a:rPr>
              <a:t> </a:t>
            </a:r>
            <a:r>
              <a:rPr sz="2400" b="1" spc="-50" dirty="0">
                <a:latin typeface="Trebuchet MS"/>
                <a:cs typeface="Trebuchet MS"/>
              </a:rPr>
              <a:t>Pillar</a:t>
            </a:r>
            <a:r>
              <a:rPr sz="2400" b="1" spc="-14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Y1</a:t>
            </a:r>
            <a:r>
              <a:rPr sz="2400" b="1" spc="-140" dirty="0">
                <a:latin typeface="Trebuchet MS"/>
                <a:cs typeface="Trebuchet MS"/>
              </a:rPr>
              <a:t> </a:t>
            </a:r>
            <a:r>
              <a:rPr sz="2400" b="1" spc="-40" dirty="0">
                <a:latin typeface="Trebuchet MS"/>
                <a:cs typeface="Trebuchet MS"/>
              </a:rPr>
              <a:t>Need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760"/>
              </a:spcBef>
            </a:pPr>
            <a:endParaRPr sz="2400">
              <a:latin typeface="Trebuchet MS"/>
              <a:cs typeface="Trebuchet MS"/>
            </a:endParaRPr>
          </a:p>
          <a:p>
            <a:pPr marR="87630" algn="ctr">
              <a:lnSpc>
                <a:spcPct val="100000"/>
              </a:lnSpc>
            </a:pPr>
            <a:r>
              <a:rPr sz="3600" b="1" spc="-110" dirty="0">
                <a:solidFill>
                  <a:srgbClr val="4EA72E"/>
                </a:solidFill>
                <a:latin typeface="Trebuchet MS"/>
                <a:cs typeface="Trebuchet MS"/>
              </a:rPr>
              <a:t>$25.6</a:t>
            </a:r>
            <a:r>
              <a:rPr sz="3600" b="1" spc="-180" dirty="0">
                <a:solidFill>
                  <a:srgbClr val="4EA72E"/>
                </a:solidFill>
                <a:latin typeface="Trebuchet MS"/>
                <a:cs typeface="Trebuchet MS"/>
              </a:rPr>
              <a:t> </a:t>
            </a:r>
            <a:r>
              <a:rPr sz="3600" b="1" spc="350" dirty="0">
                <a:solidFill>
                  <a:srgbClr val="4EA72E"/>
                </a:solidFill>
                <a:latin typeface="Trebuchet MS"/>
                <a:cs typeface="Trebuchet MS"/>
              </a:rPr>
              <a:t>M</a:t>
            </a:r>
            <a:endParaRPr sz="3600">
              <a:latin typeface="Trebuchet MS"/>
              <a:cs typeface="Trebuchet MS"/>
            </a:endParaRPr>
          </a:p>
          <a:p>
            <a:pPr marR="86360" algn="ctr">
              <a:lnSpc>
                <a:spcPct val="100000"/>
              </a:lnSpc>
              <a:spcBef>
                <a:spcPts val="470"/>
              </a:spcBef>
            </a:pPr>
            <a:r>
              <a:rPr sz="2400" b="1" dirty="0">
                <a:latin typeface="Trebuchet MS"/>
                <a:cs typeface="Trebuchet MS"/>
              </a:rPr>
              <a:t>Met</a:t>
            </a:r>
            <a:r>
              <a:rPr sz="2400" b="1" spc="-100" dirty="0">
                <a:latin typeface="Trebuchet MS"/>
                <a:cs typeface="Trebuchet MS"/>
              </a:rPr>
              <a:t> </a:t>
            </a:r>
            <a:r>
              <a:rPr sz="2400" b="1" spc="-50" dirty="0">
                <a:latin typeface="Trebuchet MS"/>
                <a:cs typeface="Trebuchet MS"/>
              </a:rPr>
              <a:t>Pillar</a:t>
            </a:r>
            <a:r>
              <a:rPr sz="2400" b="1" spc="-90" dirty="0">
                <a:latin typeface="Trebuchet MS"/>
                <a:cs typeface="Trebuchet MS"/>
              </a:rPr>
              <a:t> </a:t>
            </a:r>
            <a:r>
              <a:rPr sz="2400" b="1" spc="-20" dirty="0">
                <a:latin typeface="Trebuchet MS"/>
                <a:cs typeface="Trebuchet MS"/>
              </a:rPr>
              <a:t>Need*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600"/>
              </a:spcBef>
            </a:pPr>
            <a:endParaRPr sz="2400">
              <a:latin typeface="Trebuchet MS"/>
              <a:cs typeface="Trebuchet MS"/>
            </a:endParaRPr>
          </a:p>
          <a:p>
            <a:pPr marR="87630" algn="ctr">
              <a:lnSpc>
                <a:spcPct val="100000"/>
              </a:lnSpc>
            </a:pPr>
            <a:r>
              <a:rPr sz="5400" b="1" spc="-100" dirty="0">
                <a:solidFill>
                  <a:srgbClr val="E97131"/>
                </a:solidFill>
                <a:latin typeface="Trebuchet MS"/>
                <a:cs typeface="Trebuchet MS"/>
              </a:rPr>
              <a:t>$14</a:t>
            </a:r>
            <a:r>
              <a:rPr sz="5400" b="1" spc="-310" dirty="0">
                <a:solidFill>
                  <a:srgbClr val="E97131"/>
                </a:solidFill>
                <a:latin typeface="Trebuchet MS"/>
                <a:cs typeface="Trebuchet MS"/>
              </a:rPr>
              <a:t> </a:t>
            </a:r>
            <a:r>
              <a:rPr sz="5400" b="1" spc="580" dirty="0">
                <a:solidFill>
                  <a:srgbClr val="E97131"/>
                </a:solidFill>
                <a:latin typeface="Trebuchet MS"/>
                <a:cs typeface="Trebuchet MS"/>
              </a:rPr>
              <a:t>M</a:t>
            </a:r>
            <a:endParaRPr sz="5400">
              <a:latin typeface="Trebuchet MS"/>
              <a:cs typeface="Trebuchet MS"/>
            </a:endParaRPr>
          </a:p>
          <a:p>
            <a:pPr marR="87630" algn="ctr">
              <a:lnSpc>
                <a:spcPct val="100000"/>
              </a:lnSpc>
              <a:spcBef>
                <a:spcPts val="620"/>
              </a:spcBef>
            </a:pPr>
            <a:r>
              <a:rPr sz="2400" b="1" spc="-90" dirty="0">
                <a:latin typeface="Trebuchet MS"/>
                <a:cs typeface="Trebuchet MS"/>
              </a:rPr>
              <a:t>Unmet</a:t>
            </a:r>
            <a:r>
              <a:rPr sz="2400" b="1" spc="-110" dirty="0">
                <a:latin typeface="Trebuchet MS"/>
                <a:cs typeface="Trebuchet MS"/>
              </a:rPr>
              <a:t> </a:t>
            </a:r>
            <a:r>
              <a:rPr sz="2400" b="1" spc="-50" dirty="0">
                <a:latin typeface="Trebuchet MS"/>
                <a:cs typeface="Trebuchet MS"/>
              </a:rPr>
              <a:t>Pillar</a:t>
            </a:r>
            <a:r>
              <a:rPr sz="2400" b="1" spc="-100" dirty="0">
                <a:latin typeface="Trebuchet MS"/>
                <a:cs typeface="Trebuchet MS"/>
              </a:rPr>
              <a:t> </a:t>
            </a:r>
            <a:r>
              <a:rPr sz="2400" b="1" spc="-40" dirty="0">
                <a:latin typeface="Trebuchet MS"/>
                <a:cs typeface="Trebuchet MS"/>
              </a:rPr>
              <a:t>Need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2092718" y="4107654"/>
            <a:ext cx="4366260" cy="4570482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sz="3600" b="1" spc="-110" dirty="0">
                <a:solidFill>
                  <a:srgbClr val="146082"/>
                </a:solidFill>
                <a:latin typeface="Trebuchet MS"/>
                <a:cs typeface="Trebuchet MS"/>
              </a:rPr>
              <a:t>$31.1</a:t>
            </a:r>
            <a:r>
              <a:rPr sz="3600" b="1" spc="-180" dirty="0">
                <a:solidFill>
                  <a:srgbClr val="146082"/>
                </a:solidFill>
                <a:latin typeface="Trebuchet MS"/>
                <a:cs typeface="Trebuchet MS"/>
              </a:rPr>
              <a:t> </a:t>
            </a:r>
            <a:r>
              <a:rPr sz="3600" b="1" spc="350" dirty="0">
                <a:solidFill>
                  <a:srgbClr val="146082"/>
                </a:solidFill>
                <a:latin typeface="Trebuchet MS"/>
                <a:cs typeface="Trebuchet MS"/>
              </a:rPr>
              <a:t>M</a:t>
            </a:r>
            <a:endParaRPr sz="3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50"/>
              </a:spcBef>
            </a:pPr>
            <a:r>
              <a:rPr sz="2400" b="1" spc="-90" dirty="0">
                <a:latin typeface="Trebuchet MS"/>
                <a:cs typeface="Trebuchet MS"/>
              </a:rPr>
              <a:t>Total</a:t>
            </a:r>
            <a:r>
              <a:rPr sz="2400" b="1" spc="-130" dirty="0">
                <a:latin typeface="Trebuchet MS"/>
                <a:cs typeface="Trebuchet MS"/>
              </a:rPr>
              <a:t> </a:t>
            </a:r>
            <a:r>
              <a:rPr sz="2400" b="1" spc="-50" dirty="0">
                <a:latin typeface="Trebuchet MS"/>
                <a:cs typeface="Trebuchet MS"/>
              </a:rPr>
              <a:t>Pillar</a:t>
            </a:r>
            <a:r>
              <a:rPr sz="2400" b="1" spc="-14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Y1</a:t>
            </a:r>
            <a:r>
              <a:rPr sz="2400" b="1" spc="-140" dirty="0">
                <a:latin typeface="Trebuchet MS"/>
                <a:cs typeface="Trebuchet MS"/>
              </a:rPr>
              <a:t> </a:t>
            </a:r>
            <a:r>
              <a:rPr sz="2400" b="1" spc="-40" dirty="0">
                <a:latin typeface="Trebuchet MS"/>
                <a:cs typeface="Trebuchet MS"/>
              </a:rPr>
              <a:t>Need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760"/>
              </a:spcBef>
            </a:pPr>
            <a:endParaRPr sz="2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3600" b="1" spc="-110" dirty="0">
                <a:solidFill>
                  <a:srgbClr val="4EA72E"/>
                </a:solidFill>
                <a:latin typeface="Trebuchet MS"/>
                <a:cs typeface="Trebuchet MS"/>
              </a:rPr>
              <a:t>$11.8</a:t>
            </a:r>
            <a:r>
              <a:rPr sz="3600" b="1" spc="-180" dirty="0">
                <a:solidFill>
                  <a:srgbClr val="4EA72E"/>
                </a:solidFill>
                <a:latin typeface="Trebuchet MS"/>
                <a:cs typeface="Trebuchet MS"/>
              </a:rPr>
              <a:t> </a:t>
            </a:r>
            <a:r>
              <a:rPr sz="3600" b="1" spc="350" dirty="0">
                <a:solidFill>
                  <a:srgbClr val="4EA72E"/>
                </a:solidFill>
                <a:latin typeface="Trebuchet MS"/>
                <a:cs typeface="Trebuchet MS"/>
              </a:rPr>
              <a:t>M</a:t>
            </a:r>
            <a:endParaRPr sz="3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sz="2400" b="1" dirty="0">
                <a:latin typeface="Trebuchet MS"/>
                <a:cs typeface="Trebuchet MS"/>
              </a:rPr>
              <a:t>Met</a:t>
            </a:r>
            <a:r>
              <a:rPr sz="2400" b="1" spc="-100" dirty="0">
                <a:latin typeface="Trebuchet MS"/>
                <a:cs typeface="Trebuchet MS"/>
              </a:rPr>
              <a:t> </a:t>
            </a:r>
            <a:r>
              <a:rPr sz="2400" b="1" spc="-50" dirty="0">
                <a:latin typeface="Trebuchet MS"/>
                <a:cs typeface="Trebuchet MS"/>
              </a:rPr>
              <a:t>Pillar</a:t>
            </a:r>
            <a:r>
              <a:rPr sz="2400" b="1" spc="-90" dirty="0">
                <a:latin typeface="Trebuchet MS"/>
                <a:cs typeface="Trebuchet MS"/>
              </a:rPr>
              <a:t> </a:t>
            </a:r>
            <a:r>
              <a:rPr sz="2400" b="1" spc="-20" dirty="0">
                <a:latin typeface="Trebuchet MS"/>
                <a:cs typeface="Trebuchet MS"/>
              </a:rPr>
              <a:t>Need*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600"/>
              </a:spcBef>
            </a:pPr>
            <a:endParaRPr sz="2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5400" b="1" spc="-170" dirty="0">
                <a:solidFill>
                  <a:srgbClr val="E97131"/>
                </a:solidFill>
                <a:latin typeface="Trebuchet MS"/>
                <a:cs typeface="Trebuchet MS"/>
              </a:rPr>
              <a:t>$19.2</a:t>
            </a:r>
            <a:r>
              <a:rPr sz="5400" b="1" spc="-228" dirty="0">
                <a:solidFill>
                  <a:srgbClr val="E97131"/>
                </a:solidFill>
                <a:latin typeface="Trebuchet MS"/>
                <a:cs typeface="Trebuchet MS"/>
              </a:rPr>
              <a:t> </a:t>
            </a:r>
            <a:r>
              <a:rPr sz="5400" b="1" spc="580" dirty="0">
                <a:solidFill>
                  <a:srgbClr val="E97131"/>
                </a:solidFill>
                <a:latin typeface="Trebuchet MS"/>
                <a:cs typeface="Trebuchet MS"/>
              </a:rPr>
              <a:t>M</a:t>
            </a:r>
            <a:endParaRPr sz="5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sz="2400" b="1" spc="-90" dirty="0">
                <a:latin typeface="Trebuchet MS"/>
                <a:cs typeface="Trebuchet MS"/>
              </a:rPr>
              <a:t>Unmet</a:t>
            </a:r>
            <a:r>
              <a:rPr sz="2400" b="1" spc="-110" dirty="0">
                <a:latin typeface="Trebuchet MS"/>
                <a:cs typeface="Trebuchet MS"/>
              </a:rPr>
              <a:t> </a:t>
            </a:r>
            <a:r>
              <a:rPr sz="2400" b="1" spc="-50" dirty="0">
                <a:latin typeface="Trebuchet MS"/>
                <a:cs typeface="Trebuchet MS"/>
              </a:rPr>
              <a:t>Pillar</a:t>
            </a:r>
            <a:r>
              <a:rPr sz="2400" b="1" spc="-100" dirty="0">
                <a:latin typeface="Trebuchet MS"/>
                <a:cs typeface="Trebuchet MS"/>
              </a:rPr>
              <a:t> </a:t>
            </a:r>
            <a:r>
              <a:rPr sz="2400" b="1" spc="-40" dirty="0">
                <a:latin typeface="Trebuchet MS"/>
                <a:cs typeface="Trebuchet MS"/>
              </a:rPr>
              <a:t>Need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1020" y="9626588"/>
            <a:ext cx="9989820" cy="33342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2000" i="1" spc="100" dirty="0">
                <a:latin typeface="Trebuchet MS"/>
                <a:cs typeface="Trebuchet MS"/>
              </a:rPr>
              <a:t>*</a:t>
            </a:r>
            <a:r>
              <a:rPr sz="2000" i="1" spc="-110" dirty="0">
                <a:latin typeface="Trebuchet MS"/>
                <a:cs typeface="Trebuchet MS"/>
              </a:rPr>
              <a:t> </a:t>
            </a:r>
            <a:r>
              <a:rPr sz="2000" i="1" spc="-20" dirty="0">
                <a:latin typeface="Trebuchet MS"/>
                <a:cs typeface="Trebuchet MS"/>
              </a:rPr>
              <a:t>Includes</a:t>
            </a:r>
            <a:r>
              <a:rPr sz="2000" i="1" spc="-110" dirty="0">
                <a:latin typeface="Trebuchet MS"/>
                <a:cs typeface="Trebuchet MS"/>
              </a:rPr>
              <a:t> </a:t>
            </a:r>
            <a:r>
              <a:rPr sz="2000" i="1" spc="-20" dirty="0">
                <a:latin typeface="Trebuchet MS"/>
                <a:cs typeface="Trebuchet MS"/>
              </a:rPr>
              <a:t>pledges</a:t>
            </a:r>
            <a:r>
              <a:rPr sz="2000" i="1" spc="-110" dirty="0">
                <a:latin typeface="Trebuchet MS"/>
                <a:cs typeface="Trebuchet MS"/>
              </a:rPr>
              <a:t> </a:t>
            </a:r>
            <a:r>
              <a:rPr sz="2000" i="1" spc="-140" dirty="0">
                <a:latin typeface="Trebuchet MS"/>
                <a:cs typeface="Trebuchet MS"/>
              </a:rPr>
              <a:t>that</a:t>
            </a:r>
            <a:r>
              <a:rPr sz="2000" i="1" spc="-110" dirty="0">
                <a:latin typeface="Trebuchet MS"/>
                <a:cs typeface="Trebuchet MS"/>
              </a:rPr>
              <a:t> </a:t>
            </a:r>
            <a:r>
              <a:rPr sz="2000" i="1" spc="-60" dirty="0">
                <a:latin typeface="Trebuchet MS"/>
                <a:cs typeface="Trebuchet MS"/>
              </a:rPr>
              <a:t>have</a:t>
            </a:r>
            <a:r>
              <a:rPr sz="2000" i="1" spc="-110" dirty="0">
                <a:latin typeface="Trebuchet MS"/>
                <a:cs typeface="Trebuchet MS"/>
              </a:rPr>
              <a:t> </a:t>
            </a:r>
            <a:r>
              <a:rPr sz="2000" i="1" dirty="0">
                <a:latin typeface="Trebuchet MS"/>
                <a:cs typeface="Trebuchet MS"/>
              </a:rPr>
              <a:t>not</a:t>
            </a:r>
            <a:r>
              <a:rPr sz="2000" i="1" spc="390" dirty="0">
                <a:latin typeface="Trebuchet MS"/>
                <a:cs typeface="Trebuchet MS"/>
              </a:rPr>
              <a:t> </a:t>
            </a:r>
            <a:r>
              <a:rPr sz="2000" i="1" spc="-60" dirty="0">
                <a:latin typeface="Trebuchet MS"/>
                <a:cs typeface="Trebuchet MS"/>
              </a:rPr>
              <a:t>been</a:t>
            </a:r>
            <a:r>
              <a:rPr sz="2000" i="1" spc="-110" dirty="0">
                <a:latin typeface="Trebuchet MS"/>
                <a:cs typeface="Trebuchet MS"/>
              </a:rPr>
              <a:t> </a:t>
            </a:r>
            <a:r>
              <a:rPr sz="2000" i="1" spc="-90" dirty="0">
                <a:latin typeface="Trebuchet MS"/>
                <a:cs typeface="Trebuchet MS"/>
              </a:rPr>
              <a:t>allocated</a:t>
            </a:r>
            <a:r>
              <a:rPr sz="2000" i="1" spc="-110" dirty="0">
                <a:latin typeface="Trebuchet MS"/>
                <a:cs typeface="Trebuchet MS"/>
              </a:rPr>
              <a:t> to </a:t>
            </a:r>
            <a:r>
              <a:rPr sz="2000" i="1" spc="-20" dirty="0">
                <a:latin typeface="Trebuchet MS"/>
                <a:cs typeface="Trebuchet MS"/>
              </a:rPr>
              <a:t>speciﬁc</a:t>
            </a:r>
            <a:r>
              <a:rPr sz="2000" i="1" spc="-110" dirty="0">
                <a:latin typeface="Trebuchet MS"/>
                <a:cs typeface="Trebuchet MS"/>
              </a:rPr>
              <a:t> </a:t>
            </a:r>
            <a:r>
              <a:rPr sz="2000" i="1" spc="-90" dirty="0">
                <a:latin typeface="Trebuchet MS"/>
                <a:cs typeface="Trebuchet MS"/>
              </a:rPr>
              <a:t>grantees,</a:t>
            </a:r>
            <a:r>
              <a:rPr sz="2000" i="1" spc="-110" dirty="0">
                <a:latin typeface="Trebuchet MS"/>
                <a:cs typeface="Trebuchet MS"/>
              </a:rPr>
              <a:t> </a:t>
            </a:r>
            <a:r>
              <a:rPr sz="2000" i="1" spc="-40" dirty="0">
                <a:latin typeface="Trebuchet MS"/>
                <a:cs typeface="Trebuchet MS"/>
              </a:rPr>
              <a:t>and</a:t>
            </a:r>
            <a:r>
              <a:rPr sz="2000" i="1" spc="-110" dirty="0">
                <a:latin typeface="Trebuchet MS"/>
                <a:cs typeface="Trebuchet MS"/>
              </a:rPr>
              <a:t> </a:t>
            </a:r>
            <a:r>
              <a:rPr sz="2000" i="1" spc="-20" dirty="0">
                <a:latin typeface="Trebuchet MS"/>
                <a:cs typeface="Trebuchet MS"/>
              </a:rPr>
              <a:t>pledges</a:t>
            </a:r>
            <a:r>
              <a:rPr sz="2000" i="1" spc="-110" dirty="0">
                <a:latin typeface="Trebuchet MS"/>
                <a:cs typeface="Trebuchet MS"/>
              </a:rPr>
              <a:t> </a:t>
            </a:r>
            <a:r>
              <a:rPr sz="2000" i="1" spc="-100" dirty="0">
                <a:latin typeface="Trebuchet MS"/>
                <a:cs typeface="Trebuchet MS"/>
              </a:rPr>
              <a:t>for</a:t>
            </a:r>
            <a:r>
              <a:rPr sz="2000" i="1" spc="-110" dirty="0">
                <a:latin typeface="Trebuchet MS"/>
                <a:cs typeface="Trebuchet MS"/>
              </a:rPr>
              <a:t> </a:t>
            </a:r>
            <a:r>
              <a:rPr sz="2000" i="1" spc="-20" dirty="0">
                <a:latin typeface="Trebuchet MS"/>
                <a:cs typeface="Trebuchet MS"/>
              </a:rPr>
              <a:t>2026.</a:t>
            </a:r>
            <a:endParaRPr sz="20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307412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pc="-100" dirty="0"/>
              <a:t>Portfolio</a:t>
            </a:r>
            <a:r>
              <a:rPr spc="-200" dirty="0"/>
              <a:t> </a:t>
            </a:r>
            <a:r>
              <a:rPr spc="-50" dirty="0"/>
              <a:t>Strategies</a:t>
            </a:r>
            <a:r>
              <a:rPr spc="-200" dirty="0"/>
              <a:t> </a:t>
            </a:r>
            <a:r>
              <a:rPr spc="-140" dirty="0"/>
              <a:t>Already</a:t>
            </a:r>
            <a:r>
              <a:rPr spc="-190" dirty="0"/>
              <a:t> </a:t>
            </a:r>
            <a:r>
              <a:rPr spc="-130" dirty="0"/>
              <a:t>Delivering</a:t>
            </a:r>
            <a:r>
              <a:rPr spc="-190" dirty="0"/>
              <a:t> </a:t>
            </a:r>
            <a:r>
              <a:rPr spc="-20" dirty="0"/>
              <a:t>Impact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3649" y="1771923"/>
            <a:ext cx="5396230" cy="756617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1092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60"/>
              </a:spcBef>
            </a:pPr>
            <a:r>
              <a:rPr sz="4200" b="1" spc="-110" dirty="0">
                <a:solidFill>
                  <a:srgbClr val="1C5278"/>
                </a:solidFill>
                <a:latin typeface="Trebuchet MS"/>
                <a:cs typeface="Trebuchet MS"/>
              </a:rPr>
              <a:t>Pillar</a:t>
            </a:r>
            <a:r>
              <a:rPr sz="4200" b="1" spc="-14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4200" b="1" spc="-120" dirty="0">
                <a:solidFill>
                  <a:srgbClr val="1C5278"/>
                </a:solidFill>
                <a:latin typeface="Trebuchet MS"/>
                <a:cs typeface="Trebuchet MS"/>
              </a:rPr>
              <a:t>1</a:t>
            </a:r>
            <a:endParaRPr sz="4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0274" y="2845515"/>
            <a:ext cx="4704080" cy="13931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480058" marR="10160" indent="-455930">
              <a:lnSpc>
                <a:spcPct val="114999"/>
              </a:lnSpc>
              <a:spcBef>
                <a:spcPts val="200"/>
              </a:spcBef>
              <a:buFont typeface="Arial"/>
              <a:buChar char="●"/>
              <a:tabLst>
                <a:tab pos="483870" algn="l"/>
              </a:tabLst>
            </a:pPr>
            <a:r>
              <a:rPr sz="3000" b="1" spc="-50" dirty="0">
                <a:latin typeface="Trebuchet MS"/>
                <a:cs typeface="Trebuchet MS"/>
              </a:rPr>
              <a:t>Secured</a:t>
            </a:r>
            <a:r>
              <a:rPr sz="3000" b="1" spc="-160" dirty="0">
                <a:latin typeface="Trebuchet MS"/>
                <a:cs typeface="Trebuchet MS"/>
              </a:rPr>
              <a:t> </a:t>
            </a:r>
            <a:r>
              <a:rPr sz="3000" b="1" spc="-70" dirty="0">
                <a:latin typeface="Trebuchet MS"/>
                <a:cs typeface="Trebuchet MS"/>
              </a:rPr>
              <a:t>release</a:t>
            </a:r>
            <a:r>
              <a:rPr sz="3000" b="1" spc="-150" dirty="0">
                <a:latin typeface="Trebuchet MS"/>
                <a:cs typeface="Trebuchet MS"/>
              </a:rPr>
              <a:t> </a:t>
            </a:r>
            <a:r>
              <a:rPr sz="3000" b="1" spc="-20" dirty="0">
                <a:latin typeface="Trebuchet MS"/>
                <a:cs typeface="Trebuchet MS"/>
              </a:rPr>
              <a:t>of</a:t>
            </a:r>
            <a:r>
              <a:rPr sz="3000" b="1" spc="-150" dirty="0">
                <a:latin typeface="Trebuchet MS"/>
                <a:cs typeface="Trebuchet MS"/>
              </a:rPr>
              <a:t> </a:t>
            </a:r>
            <a:r>
              <a:rPr sz="3000" b="1" spc="-40" dirty="0">
                <a:latin typeface="Trebuchet MS"/>
                <a:cs typeface="Trebuchet MS"/>
              </a:rPr>
              <a:t>$15B 	</a:t>
            </a:r>
            <a:r>
              <a:rPr sz="3000" b="1" spc="-130" dirty="0">
                <a:latin typeface="Trebuchet MS"/>
                <a:cs typeface="Trebuchet MS"/>
              </a:rPr>
              <a:t>in</a:t>
            </a:r>
            <a:r>
              <a:rPr sz="3000" b="1" spc="-100" dirty="0">
                <a:latin typeface="Trebuchet MS"/>
                <a:cs typeface="Trebuchet MS"/>
              </a:rPr>
              <a:t> </a:t>
            </a:r>
            <a:r>
              <a:rPr sz="3000" b="1" spc="-110" dirty="0">
                <a:latin typeface="Trebuchet MS"/>
                <a:cs typeface="Trebuchet MS"/>
              </a:rPr>
              <a:t>frozen</a:t>
            </a:r>
            <a:r>
              <a:rPr sz="3000" b="1" spc="-90" dirty="0">
                <a:latin typeface="Trebuchet MS"/>
                <a:cs typeface="Trebuchet MS"/>
              </a:rPr>
              <a:t> </a:t>
            </a:r>
            <a:r>
              <a:rPr sz="3000" b="1" dirty="0">
                <a:latin typeface="Trebuchet MS"/>
                <a:cs typeface="Trebuchet MS"/>
              </a:rPr>
              <a:t>NIH</a:t>
            </a:r>
            <a:r>
              <a:rPr sz="3000" b="1" spc="-80" dirty="0">
                <a:latin typeface="Trebuchet MS"/>
                <a:cs typeface="Trebuchet MS"/>
              </a:rPr>
              <a:t> </a:t>
            </a:r>
            <a:r>
              <a:rPr sz="3000" b="1" spc="-20" dirty="0">
                <a:latin typeface="Trebuchet MS"/>
                <a:cs typeface="Trebuchet MS"/>
              </a:rPr>
              <a:t>funds</a:t>
            </a:r>
            <a:endParaRPr sz="3000">
              <a:latin typeface="Trebuchet MS"/>
              <a:cs typeface="Trebuchet MS"/>
            </a:endParaRPr>
          </a:p>
          <a:p>
            <a:pPr marL="462280">
              <a:lnSpc>
                <a:spcPct val="100000"/>
              </a:lnSpc>
              <a:spcBef>
                <a:spcPts val="600"/>
              </a:spcBef>
            </a:pPr>
            <a:r>
              <a:rPr sz="1400" i="1" spc="-80" dirty="0">
                <a:latin typeface="Trebuchet MS"/>
                <a:cs typeface="Trebuchet MS"/>
              </a:rPr>
              <a:t>(United</a:t>
            </a:r>
            <a:r>
              <a:rPr sz="1400" i="1" spc="-50" dirty="0">
                <a:latin typeface="Trebuchet MS"/>
                <a:cs typeface="Trebuchet MS"/>
              </a:rPr>
              <a:t> </a:t>
            </a:r>
            <a:r>
              <a:rPr sz="1400" i="1" spc="-70" dirty="0">
                <a:latin typeface="Trebuchet MS"/>
                <a:cs typeface="Trebuchet MS"/>
              </a:rPr>
              <a:t>for</a:t>
            </a:r>
            <a:r>
              <a:rPr sz="1400" i="1" spc="-50" dirty="0">
                <a:latin typeface="Trebuchet MS"/>
                <a:cs typeface="Trebuchet MS"/>
              </a:rPr>
              <a:t> </a:t>
            </a:r>
            <a:r>
              <a:rPr sz="1400" i="1" dirty="0">
                <a:latin typeface="Trebuchet MS"/>
                <a:cs typeface="Trebuchet MS"/>
              </a:rPr>
              <a:t>Science</a:t>
            </a:r>
            <a:r>
              <a:rPr sz="1400" i="1" spc="-50" dirty="0">
                <a:latin typeface="Trebuchet MS"/>
                <a:cs typeface="Trebuchet MS"/>
              </a:rPr>
              <a:t> </a:t>
            </a:r>
            <a:r>
              <a:rPr sz="1400" i="1" spc="-160" dirty="0">
                <a:latin typeface="Trebuchet MS"/>
                <a:cs typeface="Trebuchet MS"/>
              </a:rPr>
              <a:t>&amp;</a:t>
            </a:r>
            <a:r>
              <a:rPr sz="1400" i="1" spc="-50" dirty="0">
                <a:latin typeface="Trebuchet MS"/>
                <a:cs typeface="Trebuchet MS"/>
              </a:rPr>
              <a:t> </a:t>
            </a:r>
            <a:r>
              <a:rPr sz="1400" i="1" spc="-80" dirty="0">
                <a:latin typeface="Trebuchet MS"/>
                <a:cs typeface="Trebuchet MS"/>
              </a:rPr>
              <a:t>United</a:t>
            </a:r>
            <a:r>
              <a:rPr sz="1400" i="1" spc="-40" dirty="0">
                <a:latin typeface="Trebuchet MS"/>
                <a:cs typeface="Trebuchet MS"/>
              </a:rPr>
              <a:t> </a:t>
            </a:r>
            <a:r>
              <a:rPr sz="1400" i="1" spc="-70" dirty="0">
                <a:latin typeface="Trebuchet MS"/>
                <a:cs typeface="Trebuchet MS"/>
              </a:rPr>
              <a:t>for</a:t>
            </a:r>
            <a:r>
              <a:rPr sz="1400" i="1" spc="-50" dirty="0">
                <a:latin typeface="Trebuchet MS"/>
                <a:cs typeface="Trebuchet MS"/>
              </a:rPr>
              <a:t> </a:t>
            </a:r>
            <a:r>
              <a:rPr sz="1400" i="1" spc="-20" dirty="0">
                <a:latin typeface="Trebuchet MS"/>
                <a:cs typeface="Trebuchet MS"/>
              </a:rPr>
              <a:t>Cures)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0275" y="4572424"/>
            <a:ext cx="3844290" cy="962660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L="481330" indent="-455930">
              <a:lnSpc>
                <a:spcPct val="100000"/>
              </a:lnSpc>
              <a:spcBef>
                <a:spcPts val="1490"/>
              </a:spcBef>
              <a:buFont typeface="Arial"/>
              <a:buChar char="●"/>
              <a:tabLst>
                <a:tab pos="481330" algn="l"/>
              </a:tabLst>
            </a:pPr>
            <a:r>
              <a:rPr sz="3000" b="1" spc="-40" dirty="0">
                <a:latin typeface="Trebuchet MS"/>
                <a:cs typeface="Trebuchet MS"/>
              </a:rPr>
              <a:t>Blocked</a:t>
            </a:r>
            <a:r>
              <a:rPr sz="3000" b="1" spc="-170" dirty="0">
                <a:latin typeface="Trebuchet MS"/>
                <a:cs typeface="Trebuchet MS"/>
              </a:rPr>
              <a:t> </a:t>
            </a:r>
            <a:r>
              <a:rPr sz="3000" b="1" spc="-60" dirty="0">
                <a:latin typeface="Trebuchet MS"/>
                <a:cs typeface="Trebuchet MS"/>
              </a:rPr>
              <a:t>$19.4B</a:t>
            </a:r>
            <a:r>
              <a:rPr sz="3000" b="1" spc="-150" dirty="0">
                <a:latin typeface="Trebuchet MS"/>
                <a:cs typeface="Trebuchet MS"/>
              </a:rPr>
              <a:t> </a:t>
            </a:r>
            <a:r>
              <a:rPr sz="3000" b="1" spc="-50" dirty="0">
                <a:latin typeface="Trebuchet MS"/>
                <a:cs typeface="Trebuchet MS"/>
              </a:rPr>
              <a:t>cut</a:t>
            </a:r>
            <a:endParaRPr sz="3000">
              <a:latin typeface="Trebuchet MS"/>
              <a:cs typeface="Trebuchet MS"/>
            </a:endParaRPr>
          </a:p>
          <a:p>
            <a:pPr marL="462280">
              <a:lnSpc>
                <a:spcPct val="100000"/>
              </a:lnSpc>
              <a:spcBef>
                <a:spcPts val="610"/>
              </a:spcBef>
            </a:pPr>
            <a:r>
              <a:rPr sz="1400" i="1" spc="-80" dirty="0">
                <a:latin typeface="Trebuchet MS"/>
                <a:cs typeface="Trebuchet MS"/>
              </a:rPr>
              <a:t>(United</a:t>
            </a:r>
            <a:r>
              <a:rPr sz="1400" i="1" spc="-50" dirty="0">
                <a:latin typeface="Trebuchet MS"/>
                <a:cs typeface="Trebuchet MS"/>
              </a:rPr>
              <a:t> </a:t>
            </a:r>
            <a:r>
              <a:rPr sz="1400" i="1" spc="-70" dirty="0">
                <a:latin typeface="Trebuchet MS"/>
                <a:cs typeface="Trebuchet MS"/>
              </a:rPr>
              <a:t>for</a:t>
            </a:r>
            <a:r>
              <a:rPr sz="1400" i="1" spc="-50" dirty="0">
                <a:latin typeface="Trebuchet MS"/>
                <a:cs typeface="Trebuchet MS"/>
              </a:rPr>
              <a:t> </a:t>
            </a:r>
            <a:r>
              <a:rPr sz="1400" i="1" dirty="0">
                <a:latin typeface="Trebuchet MS"/>
                <a:cs typeface="Trebuchet MS"/>
              </a:rPr>
              <a:t>Science</a:t>
            </a:r>
            <a:r>
              <a:rPr sz="1400" i="1" spc="-50" dirty="0">
                <a:latin typeface="Trebuchet MS"/>
                <a:cs typeface="Trebuchet MS"/>
              </a:rPr>
              <a:t> </a:t>
            </a:r>
            <a:r>
              <a:rPr sz="1400" i="1" spc="-160" dirty="0">
                <a:latin typeface="Trebuchet MS"/>
                <a:cs typeface="Trebuchet MS"/>
              </a:rPr>
              <a:t>&amp;</a:t>
            </a:r>
            <a:r>
              <a:rPr sz="1400" i="1" spc="-50" dirty="0">
                <a:latin typeface="Trebuchet MS"/>
                <a:cs typeface="Trebuchet MS"/>
              </a:rPr>
              <a:t> </a:t>
            </a:r>
            <a:r>
              <a:rPr sz="1400" i="1" spc="-80" dirty="0">
                <a:latin typeface="Trebuchet MS"/>
                <a:cs typeface="Trebuchet MS"/>
              </a:rPr>
              <a:t>United</a:t>
            </a:r>
            <a:r>
              <a:rPr sz="1400" i="1" spc="-40" dirty="0">
                <a:latin typeface="Trebuchet MS"/>
                <a:cs typeface="Trebuchet MS"/>
              </a:rPr>
              <a:t> </a:t>
            </a:r>
            <a:r>
              <a:rPr sz="1400" i="1" spc="-70" dirty="0">
                <a:latin typeface="Trebuchet MS"/>
                <a:cs typeface="Trebuchet MS"/>
              </a:rPr>
              <a:t>for</a:t>
            </a:r>
            <a:r>
              <a:rPr sz="1400" i="1" spc="-50" dirty="0">
                <a:latin typeface="Trebuchet MS"/>
                <a:cs typeface="Trebuchet MS"/>
              </a:rPr>
              <a:t> </a:t>
            </a:r>
            <a:r>
              <a:rPr sz="1400" i="1" spc="-20" dirty="0">
                <a:latin typeface="Trebuchet MS"/>
                <a:cs typeface="Trebuchet MS"/>
              </a:rPr>
              <a:t>Cures)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993" y="5978859"/>
            <a:ext cx="4580890" cy="164973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499108" marR="10160" indent="-474980">
              <a:lnSpc>
                <a:spcPct val="116199"/>
              </a:lnSpc>
              <a:spcBef>
                <a:spcPts val="240"/>
              </a:spcBef>
              <a:buSzPct val="106666"/>
              <a:buFont typeface="Arial"/>
              <a:buChar char="●"/>
              <a:tabLst>
                <a:tab pos="499108" algn="l"/>
              </a:tabLst>
            </a:pPr>
            <a:r>
              <a:rPr sz="3000" b="1" spc="-110" dirty="0">
                <a:latin typeface="Trebuchet MS"/>
                <a:cs typeface="Trebuchet MS"/>
              </a:rPr>
              <a:t>Prevented </a:t>
            </a:r>
            <a:r>
              <a:rPr sz="3000" b="1" spc="-90" dirty="0">
                <a:latin typeface="Trebuchet MS"/>
                <a:cs typeface="Trebuchet MS"/>
              </a:rPr>
              <a:t>$6.5</a:t>
            </a:r>
            <a:r>
              <a:rPr sz="3000" b="1" spc="-110" dirty="0">
                <a:latin typeface="Trebuchet MS"/>
                <a:cs typeface="Trebuchet MS"/>
              </a:rPr>
              <a:t> </a:t>
            </a:r>
            <a:r>
              <a:rPr sz="3000" b="1" spc="-20" dirty="0">
                <a:latin typeface="Trebuchet MS"/>
                <a:cs typeface="Trebuchet MS"/>
              </a:rPr>
              <a:t>billion </a:t>
            </a:r>
            <a:r>
              <a:rPr sz="3000" b="1" spc="-80" dirty="0">
                <a:latin typeface="Trebuchet MS"/>
                <a:cs typeface="Trebuchet MS"/>
              </a:rPr>
              <a:t>dollar</a:t>
            </a:r>
            <a:r>
              <a:rPr sz="3000" b="1" dirty="0">
                <a:latin typeface="Trebuchet MS"/>
                <a:cs typeface="Trebuchet MS"/>
              </a:rPr>
              <a:t> loss</a:t>
            </a:r>
            <a:r>
              <a:rPr sz="3000" b="1" spc="10" dirty="0">
                <a:latin typeface="Trebuchet MS"/>
                <a:cs typeface="Trebuchet MS"/>
              </a:rPr>
              <a:t> </a:t>
            </a:r>
            <a:r>
              <a:rPr sz="3000" b="1" spc="-20" dirty="0">
                <a:latin typeface="Trebuchet MS"/>
                <a:cs typeface="Trebuchet MS"/>
              </a:rPr>
              <a:t>through </a:t>
            </a:r>
            <a:r>
              <a:rPr sz="3000" b="1" spc="-70" dirty="0">
                <a:latin typeface="Trebuchet MS"/>
                <a:cs typeface="Trebuchet MS"/>
              </a:rPr>
              <a:t>universal</a:t>
            </a:r>
            <a:r>
              <a:rPr sz="3000" b="1" spc="-130" dirty="0">
                <a:latin typeface="Trebuchet MS"/>
                <a:cs typeface="Trebuchet MS"/>
              </a:rPr>
              <a:t> injunction</a:t>
            </a:r>
            <a:r>
              <a:rPr sz="3000" b="1" spc="-80" dirty="0">
                <a:latin typeface="Trebuchet MS"/>
                <a:cs typeface="Trebuchet MS"/>
              </a:rPr>
              <a:t> </a:t>
            </a:r>
            <a:r>
              <a:rPr sz="1400" i="1" spc="-20" dirty="0">
                <a:latin typeface="Trebuchet MS"/>
                <a:cs typeface="Trebuchet MS"/>
              </a:rPr>
              <a:t>(AAMC)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70449" y="1781473"/>
            <a:ext cx="5396230" cy="756617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109220" rIns="0" bIns="0" rtlCol="0">
            <a:spAutoFit/>
          </a:bodyPr>
          <a:lstStyle/>
          <a:p>
            <a:pPr marL="1938020">
              <a:lnSpc>
                <a:spcPct val="100000"/>
              </a:lnSpc>
              <a:spcBef>
                <a:spcPts val="860"/>
              </a:spcBef>
            </a:pPr>
            <a:r>
              <a:rPr sz="4200" b="1" spc="-110" dirty="0">
                <a:solidFill>
                  <a:srgbClr val="1B5379"/>
                </a:solidFill>
                <a:latin typeface="Trebuchet MS"/>
                <a:cs typeface="Trebuchet MS"/>
              </a:rPr>
              <a:t>Pillar</a:t>
            </a:r>
            <a:r>
              <a:rPr sz="4200" b="1" spc="-140" dirty="0">
                <a:solidFill>
                  <a:srgbClr val="1B5379"/>
                </a:solidFill>
                <a:latin typeface="Trebuchet MS"/>
                <a:cs typeface="Trebuchet MS"/>
              </a:rPr>
              <a:t> </a:t>
            </a:r>
            <a:r>
              <a:rPr sz="4200" b="1" spc="-120" dirty="0">
                <a:solidFill>
                  <a:srgbClr val="1B5379"/>
                </a:solidFill>
                <a:latin typeface="Trebuchet MS"/>
                <a:cs typeface="Trebuchet MS"/>
              </a:rPr>
              <a:t>2</a:t>
            </a:r>
            <a:endParaRPr sz="4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027249" y="1781473"/>
            <a:ext cx="5396230" cy="756617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109220" rIns="0" bIns="0" rtlCol="0">
            <a:spAutoFit/>
          </a:bodyPr>
          <a:lstStyle/>
          <a:p>
            <a:pPr marL="1924050">
              <a:lnSpc>
                <a:spcPct val="100000"/>
              </a:lnSpc>
              <a:spcBef>
                <a:spcPts val="860"/>
              </a:spcBef>
            </a:pPr>
            <a:r>
              <a:rPr sz="4200" b="1" spc="-110" dirty="0">
                <a:solidFill>
                  <a:srgbClr val="1B5379"/>
                </a:solidFill>
                <a:latin typeface="Trebuchet MS"/>
                <a:cs typeface="Trebuchet MS"/>
              </a:rPr>
              <a:t>Pillar</a:t>
            </a:r>
            <a:r>
              <a:rPr sz="4200" b="1" spc="-140" dirty="0">
                <a:solidFill>
                  <a:srgbClr val="1B5379"/>
                </a:solidFill>
                <a:latin typeface="Trebuchet MS"/>
                <a:cs typeface="Trebuchet MS"/>
              </a:rPr>
              <a:t> </a:t>
            </a:r>
            <a:r>
              <a:rPr sz="4200" b="1" spc="-120" dirty="0">
                <a:solidFill>
                  <a:srgbClr val="1B5379"/>
                </a:solidFill>
                <a:latin typeface="Trebuchet MS"/>
                <a:cs typeface="Trebuchet MS"/>
              </a:rPr>
              <a:t>3</a:t>
            </a:r>
            <a:endParaRPr sz="4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56343" y="2859233"/>
            <a:ext cx="4933950" cy="217551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727710" marR="10160" indent="-703580">
              <a:lnSpc>
                <a:spcPct val="115799"/>
              </a:lnSpc>
              <a:spcBef>
                <a:spcPts val="250"/>
              </a:spcBef>
              <a:buSzPct val="106666"/>
              <a:buFont typeface="Arial"/>
              <a:buChar char="●"/>
              <a:tabLst>
                <a:tab pos="727710" algn="l"/>
              </a:tabLst>
            </a:pPr>
            <a:r>
              <a:rPr sz="3000" b="1" spc="-100" dirty="0">
                <a:latin typeface="Trebuchet MS"/>
                <a:cs typeface="Trebuchet MS"/>
              </a:rPr>
              <a:t>Partnered</a:t>
            </a:r>
            <a:r>
              <a:rPr sz="3000" b="1" spc="-150" dirty="0">
                <a:latin typeface="Trebuchet MS"/>
                <a:cs typeface="Trebuchet MS"/>
              </a:rPr>
              <a:t> with</a:t>
            </a:r>
            <a:r>
              <a:rPr sz="3000" b="1" spc="-130" dirty="0">
                <a:latin typeface="Trebuchet MS"/>
                <a:cs typeface="Trebuchet MS"/>
              </a:rPr>
              <a:t> </a:t>
            </a:r>
            <a:r>
              <a:rPr sz="3000" b="1" dirty="0">
                <a:latin typeface="Trebuchet MS"/>
                <a:cs typeface="Trebuchet MS"/>
              </a:rPr>
              <a:t>5</a:t>
            </a:r>
            <a:r>
              <a:rPr sz="3000" b="1" spc="-150" dirty="0">
                <a:latin typeface="Trebuchet MS"/>
                <a:cs typeface="Trebuchet MS"/>
              </a:rPr>
              <a:t> </a:t>
            </a:r>
            <a:r>
              <a:rPr sz="3000" b="1" spc="-20" dirty="0">
                <a:latin typeface="Trebuchet MS"/>
                <a:cs typeface="Trebuchet MS"/>
              </a:rPr>
              <a:t>leading </a:t>
            </a:r>
            <a:r>
              <a:rPr sz="3000" b="1" spc="-60" dirty="0">
                <a:latin typeface="Trebuchet MS"/>
                <a:cs typeface="Trebuchet MS"/>
              </a:rPr>
              <a:t>medical</a:t>
            </a:r>
            <a:r>
              <a:rPr sz="3000" b="1" spc="-130" dirty="0">
                <a:latin typeface="Trebuchet MS"/>
                <a:cs typeface="Trebuchet MS"/>
              </a:rPr>
              <a:t> </a:t>
            </a:r>
            <a:r>
              <a:rPr sz="3000" b="1" dirty="0">
                <a:latin typeface="Trebuchet MS"/>
                <a:cs typeface="Trebuchet MS"/>
              </a:rPr>
              <a:t>associations</a:t>
            </a:r>
            <a:r>
              <a:rPr sz="3000" b="1" spc="-130" dirty="0">
                <a:latin typeface="Trebuchet MS"/>
                <a:cs typeface="Trebuchet MS"/>
              </a:rPr>
              <a:t> </a:t>
            </a:r>
            <a:r>
              <a:rPr sz="3000" b="1" spc="-50" dirty="0">
                <a:latin typeface="Trebuchet MS"/>
                <a:cs typeface="Trebuchet MS"/>
              </a:rPr>
              <a:t>to </a:t>
            </a:r>
            <a:r>
              <a:rPr sz="3000" b="1" spc="-20" dirty="0">
                <a:latin typeface="Trebuchet MS"/>
                <a:cs typeface="Trebuchet MS"/>
              </a:rPr>
              <a:t>sustain</a:t>
            </a:r>
            <a:r>
              <a:rPr sz="3000" b="1" spc="-90" dirty="0">
                <a:latin typeface="Trebuchet MS"/>
                <a:cs typeface="Trebuchet MS"/>
              </a:rPr>
              <a:t> </a:t>
            </a:r>
            <a:r>
              <a:rPr sz="3000" b="1" spc="-20" dirty="0">
                <a:latin typeface="Trebuchet MS"/>
                <a:cs typeface="Trebuchet MS"/>
              </a:rPr>
              <a:t>vaccine </a:t>
            </a:r>
            <a:r>
              <a:rPr sz="3000" b="1" spc="-70" dirty="0">
                <a:latin typeface="Trebuchet MS"/>
                <a:cs typeface="Trebuchet MS"/>
              </a:rPr>
              <a:t>conﬁdence</a:t>
            </a:r>
            <a:r>
              <a:rPr sz="3000" b="1" spc="-50" dirty="0">
                <a:latin typeface="Trebuchet MS"/>
                <a:cs typeface="Trebuchet MS"/>
              </a:rPr>
              <a:t> </a:t>
            </a:r>
            <a:r>
              <a:rPr sz="1400" i="1" spc="-20" dirty="0">
                <a:latin typeface="Trebuchet MS"/>
                <a:cs typeface="Trebuchet MS"/>
              </a:rPr>
              <a:t>(Vaccine</a:t>
            </a:r>
            <a:r>
              <a:rPr sz="1400" i="1" spc="-30" dirty="0">
                <a:latin typeface="Trebuchet MS"/>
                <a:cs typeface="Trebuchet MS"/>
              </a:rPr>
              <a:t> </a:t>
            </a:r>
            <a:r>
              <a:rPr sz="1400" i="1" spc="-90" dirty="0">
                <a:latin typeface="Trebuchet MS"/>
                <a:cs typeface="Trebuchet MS"/>
              </a:rPr>
              <a:t>Integrity</a:t>
            </a:r>
            <a:r>
              <a:rPr sz="1400" i="1" spc="-30" dirty="0">
                <a:latin typeface="Trebuchet MS"/>
                <a:cs typeface="Trebuchet MS"/>
              </a:rPr>
              <a:t> </a:t>
            </a:r>
            <a:r>
              <a:rPr sz="1400" i="1" spc="-20" dirty="0">
                <a:latin typeface="Trebuchet MS"/>
                <a:cs typeface="Trebuchet MS"/>
              </a:rPr>
              <a:t>Project)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56342" y="5523185"/>
            <a:ext cx="5046980" cy="164973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727710" marR="10160" indent="-703580">
              <a:lnSpc>
                <a:spcPct val="116199"/>
              </a:lnSpc>
              <a:spcBef>
                <a:spcPts val="240"/>
              </a:spcBef>
              <a:buSzPct val="106666"/>
              <a:buFont typeface="Arial"/>
              <a:buChar char="●"/>
              <a:tabLst>
                <a:tab pos="727710" algn="l"/>
              </a:tabLst>
            </a:pPr>
            <a:r>
              <a:rPr sz="3000" b="1" spc="-60" dirty="0">
                <a:latin typeface="Trebuchet MS"/>
                <a:cs typeface="Trebuchet MS"/>
              </a:rPr>
              <a:t>Coordinating</a:t>
            </a:r>
            <a:r>
              <a:rPr sz="3000" b="1" spc="-140" dirty="0">
                <a:latin typeface="Trebuchet MS"/>
                <a:cs typeface="Trebuchet MS"/>
              </a:rPr>
              <a:t> </a:t>
            </a:r>
            <a:r>
              <a:rPr sz="3000" b="1" spc="-40" dirty="0">
                <a:latin typeface="Trebuchet MS"/>
                <a:cs typeface="Trebuchet MS"/>
              </a:rPr>
              <a:t>100</a:t>
            </a:r>
            <a:r>
              <a:rPr sz="3000" b="1" spc="-140" dirty="0">
                <a:latin typeface="Trebuchet MS"/>
                <a:cs typeface="Trebuchet MS"/>
              </a:rPr>
              <a:t> </a:t>
            </a:r>
            <a:r>
              <a:rPr sz="3000" b="1" spc="-20" dirty="0">
                <a:latin typeface="Trebuchet MS"/>
                <a:cs typeface="Trebuchet MS"/>
              </a:rPr>
              <a:t>staff </a:t>
            </a:r>
            <a:r>
              <a:rPr sz="3000" b="1" spc="-90" dirty="0">
                <a:latin typeface="Trebuchet MS"/>
                <a:cs typeface="Trebuchet MS"/>
              </a:rPr>
              <a:t>from</a:t>
            </a:r>
            <a:r>
              <a:rPr sz="3000" b="1" spc="-160" dirty="0">
                <a:latin typeface="Trebuchet MS"/>
                <a:cs typeface="Trebuchet MS"/>
              </a:rPr>
              <a:t> </a:t>
            </a:r>
            <a:r>
              <a:rPr sz="3000" b="1" spc="-40" dirty="0">
                <a:latin typeface="Trebuchet MS"/>
                <a:cs typeface="Trebuchet MS"/>
              </a:rPr>
              <a:t>19</a:t>
            </a:r>
            <a:r>
              <a:rPr sz="3000" b="1" spc="-150" dirty="0">
                <a:latin typeface="Trebuchet MS"/>
                <a:cs typeface="Trebuchet MS"/>
              </a:rPr>
              <a:t> </a:t>
            </a:r>
            <a:r>
              <a:rPr sz="3000" b="1" dirty="0">
                <a:latin typeface="Trebuchet MS"/>
                <a:cs typeface="Trebuchet MS"/>
              </a:rPr>
              <a:t>states</a:t>
            </a:r>
            <a:r>
              <a:rPr sz="3000" b="1" spc="-160" dirty="0">
                <a:latin typeface="Trebuchet MS"/>
                <a:cs typeface="Trebuchet MS"/>
              </a:rPr>
              <a:t> </a:t>
            </a:r>
            <a:r>
              <a:rPr sz="3000" b="1" spc="-100" dirty="0">
                <a:latin typeface="Trebuchet MS"/>
                <a:cs typeface="Trebuchet MS"/>
              </a:rPr>
              <a:t>for</a:t>
            </a:r>
            <a:r>
              <a:rPr sz="3000" b="1" spc="-150" dirty="0">
                <a:latin typeface="Trebuchet MS"/>
                <a:cs typeface="Trebuchet MS"/>
              </a:rPr>
              <a:t> </a:t>
            </a:r>
            <a:r>
              <a:rPr sz="3000" b="1" spc="-20" dirty="0">
                <a:latin typeface="Trebuchet MS"/>
                <a:cs typeface="Trebuchet MS"/>
              </a:rPr>
              <a:t>COVID </a:t>
            </a:r>
            <a:r>
              <a:rPr sz="3000" b="1" spc="-70" dirty="0">
                <a:latin typeface="Trebuchet MS"/>
                <a:cs typeface="Trebuchet MS"/>
              </a:rPr>
              <a:t>vaccine</a:t>
            </a:r>
            <a:r>
              <a:rPr sz="3000" b="1" spc="70" dirty="0">
                <a:latin typeface="Trebuchet MS"/>
                <a:cs typeface="Trebuchet MS"/>
              </a:rPr>
              <a:t> </a:t>
            </a:r>
            <a:r>
              <a:rPr sz="3000" b="1" dirty="0">
                <a:latin typeface="Trebuchet MS"/>
                <a:cs typeface="Trebuchet MS"/>
              </a:rPr>
              <a:t>access</a:t>
            </a:r>
            <a:r>
              <a:rPr sz="3000" b="1" spc="90" dirty="0">
                <a:latin typeface="Trebuchet MS"/>
                <a:cs typeface="Trebuchet MS"/>
              </a:rPr>
              <a:t> </a:t>
            </a:r>
            <a:r>
              <a:rPr sz="1400" i="1" spc="-20" dirty="0">
                <a:latin typeface="Trebuchet MS"/>
                <a:cs typeface="Trebuchet MS"/>
              </a:rPr>
              <a:t>(GovAct)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56343" y="7661356"/>
            <a:ext cx="5091430" cy="14147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727710" marR="10160" indent="-703580">
              <a:lnSpc>
                <a:spcPct val="117300"/>
              </a:lnSpc>
              <a:spcBef>
                <a:spcPts val="200"/>
              </a:spcBef>
              <a:buSzPct val="106666"/>
              <a:buFont typeface="Arial"/>
              <a:buChar char="●"/>
              <a:tabLst>
                <a:tab pos="727710" algn="l"/>
              </a:tabLst>
            </a:pPr>
            <a:r>
              <a:rPr sz="3000" b="1" spc="-50" dirty="0">
                <a:latin typeface="Trebuchet MS"/>
                <a:cs typeface="Trebuchet MS"/>
              </a:rPr>
              <a:t>Enabling</a:t>
            </a:r>
            <a:r>
              <a:rPr sz="3000" b="1" spc="-40" dirty="0">
                <a:latin typeface="Trebuchet MS"/>
                <a:cs typeface="Trebuchet MS"/>
              </a:rPr>
              <a:t> </a:t>
            </a:r>
            <a:r>
              <a:rPr sz="3000" b="1" spc="-100" dirty="0">
                <a:latin typeface="Trebuchet MS"/>
                <a:cs typeface="Trebuchet MS"/>
              </a:rPr>
              <a:t>participation</a:t>
            </a:r>
            <a:r>
              <a:rPr sz="3000" b="1" spc="-40" dirty="0">
                <a:latin typeface="Trebuchet MS"/>
                <a:cs typeface="Trebuchet MS"/>
              </a:rPr>
              <a:t> </a:t>
            </a:r>
            <a:r>
              <a:rPr sz="3000" b="1" spc="-50" dirty="0">
                <a:latin typeface="Trebuchet MS"/>
                <a:cs typeface="Trebuchet MS"/>
              </a:rPr>
              <a:t>of </a:t>
            </a:r>
            <a:r>
              <a:rPr sz="3000" b="1" spc="-90" dirty="0">
                <a:latin typeface="Trebuchet MS"/>
                <a:cs typeface="Trebuchet MS"/>
              </a:rPr>
              <a:t>60+</a:t>
            </a:r>
            <a:r>
              <a:rPr sz="3000" b="1" spc="-160" dirty="0">
                <a:latin typeface="Trebuchet MS"/>
                <a:cs typeface="Trebuchet MS"/>
              </a:rPr>
              <a:t> </a:t>
            </a:r>
            <a:r>
              <a:rPr sz="3000" b="1" spc="110" dirty="0">
                <a:latin typeface="Trebuchet MS"/>
                <a:cs typeface="Trebuchet MS"/>
              </a:rPr>
              <a:t>US</a:t>
            </a:r>
            <a:r>
              <a:rPr sz="3000" b="1" spc="-150" dirty="0">
                <a:latin typeface="Trebuchet MS"/>
                <a:cs typeface="Trebuchet MS"/>
              </a:rPr>
              <a:t> </a:t>
            </a:r>
            <a:r>
              <a:rPr sz="3000" b="1" spc="-20" dirty="0">
                <a:latin typeface="Trebuchet MS"/>
                <a:cs typeface="Trebuchet MS"/>
              </a:rPr>
              <a:t>scientists</a:t>
            </a:r>
            <a:r>
              <a:rPr sz="3000" b="1" spc="-150" dirty="0">
                <a:latin typeface="Trebuchet MS"/>
                <a:cs typeface="Trebuchet MS"/>
              </a:rPr>
              <a:t> </a:t>
            </a:r>
            <a:r>
              <a:rPr sz="3000" b="1" spc="-130" dirty="0">
                <a:latin typeface="Trebuchet MS"/>
                <a:cs typeface="Trebuchet MS"/>
              </a:rPr>
              <a:t>in</a:t>
            </a:r>
            <a:r>
              <a:rPr sz="3000" b="1" spc="-150" dirty="0">
                <a:latin typeface="Trebuchet MS"/>
                <a:cs typeface="Trebuchet MS"/>
              </a:rPr>
              <a:t> </a:t>
            </a:r>
            <a:r>
              <a:rPr sz="3000" b="1" spc="70" dirty="0">
                <a:latin typeface="Trebuchet MS"/>
                <a:cs typeface="Trebuchet MS"/>
              </a:rPr>
              <a:t>IPCC</a:t>
            </a:r>
            <a:endParaRPr sz="3000">
              <a:latin typeface="Trebuchet MS"/>
              <a:cs typeface="Trebuchet MS"/>
            </a:endParaRPr>
          </a:p>
          <a:p>
            <a:pPr marL="727710">
              <a:lnSpc>
                <a:spcPct val="100000"/>
              </a:lnSpc>
              <a:spcBef>
                <a:spcPts val="600"/>
              </a:spcBef>
            </a:pPr>
            <a:r>
              <a:rPr sz="1400" i="1" spc="-20" dirty="0">
                <a:latin typeface="Trebuchet MS"/>
                <a:cs typeface="Trebuchet MS"/>
              </a:rPr>
              <a:t>(AGU)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19375" y="2832567"/>
            <a:ext cx="4108450" cy="191897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712470" marR="10160" indent="-688340">
              <a:lnSpc>
                <a:spcPct val="114999"/>
              </a:lnSpc>
              <a:spcBef>
                <a:spcPts val="200"/>
              </a:spcBef>
              <a:buFont typeface="Arial"/>
              <a:buChar char="●"/>
              <a:tabLst>
                <a:tab pos="712470" algn="l"/>
              </a:tabLst>
            </a:pPr>
            <a:r>
              <a:rPr sz="3000" b="1" spc="-80" dirty="0">
                <a:latin typeface="Trebuchet MS"/>
                <a:cs typeface="Trebuchet MS"/>
              </a:rPr>
              <a:t>1000+</a:t>
            </a:r>
            <a:r>
              <a:rPr sz="3000" b="1" spc="-120" dirty="0">
                <a:latin typeface="Trebuchet MS"/>
                <a:cs typeface="Trebuchet MS"/>
              </a:rPr>
              <a:t> </a:t>
            </a:r>
            <a:r>
              <a:rPr sz="3000" b="1" spc="-70" dirty="0">
                <a:latin typeface="Trebuchet MS"/>
                <a:cs typeface="Trebuchet MS"/>
              </a:rPr>
              <a:t>data</a:t>
            </a:r>
            <a:r>
              <a:rPr sz="3000" b="1" spc="-120" dirty="0">
                <a:latin typeface="Trebuchet MS"/>
                <a:cs typeface="Trebuchet MS"/>
              </a:rPr>
              <a:t> </a:t>
            </a:r>
            <a:r>
              <a:rPr sz="3000" b="1" spc="-20" dirty="0">
                <a:latin typeface="Trebuchet MS"/>
                <a:cs typeface="Trebuchet MS"/>
              </a:rPr>
              <a:t>rescues </a:t>
            </a:r>
            <a:r>
              <a:rPr sz="3000" b="1" spc="-80" dirty="0">
                <a:latin typeface="Trebuchet MS"/>
                <a:cs typeface="Trebuchet MS"/>
              </a:rPr>
              <a:t>cataloged;</a:t>
            </a:r>
            <a:r>
              <a:rPr sz="3000" b="1" spc="-50" dirty="0">
                <a:latin typeface="Trebuchet MS"/>
                <a:cs typeface="Trebuchet MS"/>
              </a:rPr>
              <a:t> </a:t>
            </a:r>
            <a:r>
              <a:rPr sz="3000" b="1" spc="-40" dirty="0">
                <a:latin typeface="Trebuchet MS"/>
                <a:cs typeface="Trebuchet MS"/>
              </a:rPr>
              <a:t>700+ </a:t>
            </a:r>
            <a:r>
              <a:rPr sz="3000" b="1" spc="-20" dirty="0">
                <a:latin typeface="Trebuchet MS"/>
                <a:cs typeface="Trebuchet MS"/>
              </a:rPr>
              <a:t>datasets</a:t>
            </a:r>
            <a:r>
              <a:rPr sz="3000" b="1" spc="-200" dirty="0">
                <a:latin typeface="Trebuchet MS"/>
                <a:cs typeface="Trebuchet MS"/>
              </a:rPr>
              <a:t> </a:t>
            </a:r>
            <a:r>
              <a:rPr sz="3000" b="1" spc="-20" dirty="0">
                <a:latin typeface="Trebuchet MS"/>
                <a:cs typeface="Trebuchet MS"/>
              </a:rPr>
              <a:t>rescued</a:t>
            </a:r>
            <a:endParaRPr sz="3000">
              <a:latin typeface="Trebuchet MS"/>
              <a:cs typeface="Trebuchet MS"/>
            </a:endParaRPr>
          </a:p>
          <a:p>
            <a:pPr marL="712470">
              <a:lnSpc>
                <a:spcPct val="100000"/>
              </a:lnSpc>
              <a:spcBef>
                <a:spcPts val="600"/>
              </a:spcBef>
            </a:pPr>
            <a:r>
              <a:rPr sz="1400" i="1" spc="-50" dirty="0">
                <a:latin typeface="Trebuchet MS"/>
                <a:cs typeface="Trebuchet MS"/>
              </a:rPr>
              <a:t>(Data </a:t>
            </a:r>
            <a:r>
              <a:rPr sz="1400" i="1" dirty="0">
                <a:latin typeface="Trebuchet MS"/>
                <a:cs typeface="Trebuchet MS"/>
              </a:rPr>
              <a:t>Rescue</a:t>
            </a:r>
            <a:r>
              <a:rPr sz="1400" i="1" spc="-40" dirty="0">
                <a:latin typeface="Trebuchet MS"/>
                <a:cs typeface="Trebuchet MS"/>
              </a:rPr>
              <a:t> </a:t>
            </a:r>
            <a:r>
              <a:rPr sz="1400" i="1" spc="-20" dirty="0">
                <a:latin typeface="Trebuchet MS"/>
                <a:cs typeface="Trebuchet MS"/>
              </a:rPr>
              <a:t>Project)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404093" y="5019506"/>
            <a:ext cx="4743450" cy="1864804"/>
          </a:xfrm>
          <a:prstGeom prst="rect">
            <a:avLst/>
          </a:prstGeom>
        </p:spPr>
        <p:txBody>
          <a:bodyPr vert="horz" wrap="square" lIns="0" tIns="29208" rIns="0" bIns="0" rtlCol="0">
            <a:spAutoFit/>
          </a:bodyPr>
          <a:lstStyle/>
          <a:p>
            <a:pPr marL="727710" marR="10160" indent="-703580">
              <a:lnSpc>
                <a:spcPct val="116399"/>
              </a:lnSpc>
              <a:spcBef>
                <a:spcPts val="228"/>
              </a:spcBef>
              <a:buSzPct val="106666"/>
              <a:buFont typeface="Arial"/>
              <a:buChar char="●"/>
              <a:tabLst>
                <a:tab pos="727710" algn="l"/>
              </a:tabLst>
            </a:pPr>
            <a:r>
              <a:rPr sz="3000" b="1" spc="-60" dirty="0">
                <a:latin typeface="Trebuchet MS"/>
                <a:cs typeface="Trebuchet MS"/>
              </a:rPr>
              <a:t>Working</a:t>
            </a:r>
            <a:r>
              <a:rPr sz="3000" b="1" spc="-160" dirty="0">
                <a:latin typeface="Trebuchet MS"/>
                <a:cs typeface="Trebuchet MS"/>
              </a:rPr>
              <a:t> </a:t>
            </a:r>
            <a:r>
              <a:rPr sz="3000" b="1" spc="-150" dirty="0">
                <a:latin typeface="Trebuchet MS"/>
                <a:cs typeface="Trebuchet MS"/>
              </a:rPr>
              <a:t>with</a:t>
            </a:r>
            <a:r>
              <a:rPr sz="3000" b="1" spc="-140" dirty="0">
                <a:latin typeface="Trebuchet MS"/>
                <a:cs typeface="Trebuchet MS"/>
              </a:rPr>
              <a:t> </a:t>
            </a:r>
            <a:r>
              <a:rPr sz="3000" b="1" spc="-50" dirty="0">
                <a:latin typeface="Trebuchet MS"/>
                <a:cs typeface="Trebuchet MS"/>
              </a:rPr>
              <a:t>25+ </a:t>
            </a:r>
            <a:r>
              <a:rPr sz="3000" b="1" spc="-80" dirty="0">
                <a:latin typeface="Trebuchet MS"/>
                <a:cs typeface="Trebuchet MS"/>
              </a:rPr>
              <a:t>countries</a:t>
            </a:r>
            <a:r>
              <a:rPr sz="3000" b="1" spc="-110" dirty="0">
                <a:latin typeface="Trebuchet MS"/>
                <a:cs typeface="Trebuchet MS"/>
              </a:rPr>
              <a:t> </a:t>
            </a:r>
            <a:r>
              <a:rPr sz="3000" b="1" spc="-140" dirty="0">
                <a:latin typeface="Trebuchet MS"/>
                <a:cs typeface="Trebuchet MS"/>
              </a:rPr>
              <a:t>to</a:t>
            </a:r>
            <a:r>
              <a:rPr sz="3000" b="1" spc="-100" dirty="0">
                <a:latin typeface="Trebuchet MS"/>
                <a:cs typeface="Trebuchet MS"/>
              </a:rPr>
              <a:t> </a:t>
            </a:r>
            <a:r>
              <a:rPr sz="3000" b="1" spc="-20" dirty="0">
                <a:latin typeface="Trebuchet MS"/>
                <a:cs typeface="Trebuchet MS"/>
              </a:rPr>
              <a:t>improve </a:t>
            </a:r>
            <a:r>
              <a:rPr sz="3000" b="1" spc="-70" dirty="0">
                <a:latin typeface="Trebuchet MS"/>
                <a:cs typeface="Trebuchet MS"/>
              </a:rPr>
              <a:t>data </a:t>
            </a:r>
            <a:r>
              <a:rPr sz="3000" b="1" spc="-110" dirty="0">
                <a:latin typeface="Trebuchet MS"/>
                <a:cs typeface="Trebuchet MS"/>
              </a:rPr>
              <a:t>infrastructure</a:t>
            </a:r>
            <a:r>
              <a:rPr sz="3000" b="1" spc="-50" dirty="0">
                <a:latin typeface="Trebuchet MS"/>
                <a:cs typeface="Trebuchet MS"/>
              </a:rPr>
              <a:t> </a:t>
            </a:r>
            <a:r>
              <a:rPr sz="1400" i="1" spc="-50" dirty="0">
                <a:latin typeface="Trebuchet MS"/>
                <a:cs typeface="Trebuchet MS"/>
              </a:rPr>
              <a:t>(Invest</a:t>
            </a:r>
            <a:r>
              <a:rPr sz="1400" i="1" spc="-30" dirty="0">
                <a:latin typeface="Trebuchet MS"/>
                <a:cs typeface="Trebuchet MS"/>
              </a:rPr>
              <a:t> </a:t>
            </a:r>
            <a:r>
              <a:rPr sz="1400" i="1" spc="-50" dirty="0">
                <a:latin typeface="Trebuchet MS"/>
                <a:cs typeface="Trebuchet MS"/>
              </a:rPr>
              <a:t>in</a:t>
            </a:r>
            <a:r>
              <a:rPr sz="1400" i="1" spc="1000" dirty="0">
                <a:latin typeface="Trebuchet MS"/>
                <a:cs typeface="Trebuchet MS"/>
              </a:rPr>
              <a:t> </a:t>
            </a:r>
            <a:r>
              <a:rPr sz="1400" i="1" spc="-40" dirty="0">
                <a:latin typeface="Trebuchet MS"/>
                <a:cs typeface="Trebuchet MS"/>
              </a:rPr>
              <a:t>Open</a:t>
            </a:r>
            <a:r>
              <a:rPr sz="1400" i="1" spc="-50" dirty="0">
                <a:latin typeface="Trebuchet MS"/>
                <a:cs typeface="Trebuchet MS"/>
              </a:rPr>
              <a:t> </a:t>
            </a:r>
            <a:r>
              <a:rPr sz="1400" i="1" spc="-20" dirty="0">
                <a:latin typeface="Trebuchet MS"/>
                <a:cs typeface="Trebuchet MS"/>
              </a:rPr>
              <a:t>Infrastructure)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404092" y="7227783"/>
            <a:ext cx="4511040" cy="217551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727710" marR="10160" indent="-703580">
              <a:lnSpc>
                <a:spcPct val="115799"/>
              </a:lnSpc>
              <a:spcBef>
                <a:spcPts val="250"/>
              </a:spcBef>
              <a:buSzPct val="106666"/>
              <a:buFont typeface="Arial"/>
              <a:buChar char="●"/>
              <a:tabLst>
                <a:tab pos="727710" algn="l"/>
              </a:tabLst>
            </a:pPr>
            <a:r>
              <a:rPr sz="3000" b="1" spc="-40" dirty="0">
                <a:latin typeface="Trebuchet MS"/>
                <a:cs typeface="Trebuchet MS"/>
              </a:rPr>
              <a:t>Observing</a:t>
            </a:r>
            <a:r>
              <a:rPr sz="3000" b="1" spc="-110" dirty="0">
                <a:latin typeface="Trebuchet MS"/>
                <a:cs typeface="Trebuchet MS"/>
              </a:rPr>
              <a:t> </a:t>
            </a:r>
            <a:r>
              <a:rPr sz="3000" b="1" spc="-160" dirty="0">
                <a:latin typeface="Trebuchet MS"/>
                <a:cs typeface="Trebuchet MS"/>
              </a:rPr>
              <a:t>the</a:t>
            </a:r>
            <a:r>
              <a:rPr sz="3000" b="1" spc="-100" dirty="0">
                <a:latin typeface="Trebuchet MS"/>
                <a:cs typeface="Trebuchet MS"/>
              </a:rPr>
              <a:t> </a:t>
            </a:r>
            <a:r>
              <a:rPr sz="3000" b="1" spc="-20" dirty="0">
                <a:latin typeface="Trebuchet MS"/>
                <a:cs typeface="Trebuchet MS"/>
              </a:rPr>
              <a:t>highest </a:t>
            </a:r>
            <a:r>
              <a:rPr sz="3000" b="1" spc="-100" dirty="0">
                <a:latin typeface="Trebuchet MS"/>
                <a:cs typeface="Trebuchet MS"/>
              </a:rPr>
              <a:t>growth </a:t>
            </a:r>
            <a:r>
              <a:rPr sz="3000" b="1" spc="-160" dirty="0">
                <a:latin typeface="Trebuchet MS"/>
                <a:cs typeface="Trebuchet MS"/>
              </a:rPr>
              <a:t>rate</a:t>
            </a:r>
            <a:r>
              <a:rPr sz="3000" b="1" spc="-100" dirty="0">
                <a:latin typeface="Trebuchet MS"/>
                <a:cs typeface="Trebuchet MS"/>
              </a:rPr>
              <a:t> </a:t>
            </a:r>
            <a:r>
              <a:rPr sz="3000" b="1" spc="-50" dirty="0">
                <a:latin typeface="Trebuchet MS"/>
                <a:cs typeface="Trebuchet MS"/>
              </a:rPr>
              <a:t>of </a:t>
            </a:r>
            <a:r>
              <a:rPr sz="3000" b="1" spc="-70" dirty="0">
                <a:latin typeface="Trebuchet MS"/>
                <a:cs typeface="Trebuchet MS"/>
              </a:rPr>
              <a:t>atmospheric</a:t>
            </a:r>
            <a:r>
              <a:rPr sz="3000" b="1" spc="-80" dirty="0">
                <a:latin typeface="Trebuchet MS"/>
                <a:cs typeface="Trebuchet MS"/>
              </a:rPr>
              <a:t> </a:t>
            </a:r>
            <a:r>
              <a:rPr sz="3000" b="1" dirty="0">
                <a:latin typeface="Trebuchet MS"/>
                <a:cs typeface="Trebuchet MS"/>
              </a:rPr>
              <a:t>CO2</a:t>
            </a:r>
            <a:r>
              <a:rPr sz="3000" b="1" spc="-80" dirty="0">
                <a:latin typeface="Trebuchet MS"/>
                <a:cs typeface="Trebuchet MS"/>
              </a:rPr>
              <a:t> </a:t>
            </a:r>
            <a:r>
              <a:rPr sz="3000" b="1" spc="-50" dirty="0">
                <a:latin typeface="Trebuchet MS"/>
                <a:cs typeface="Trebuchet MS"/>
              </a:rPr>
              <a:t>in </a:t>
            </a:r>
            <a:r>
              <a:rPr sz="3000" b="1" spc="-90" dirty="0">
                <a:latin typeface="Trebuchet MS"/>
                <a:cs typeface="Trebuchet MS"/>
              </a:rPr>
              <a:t>one</a:t>
            </a:r>
            <a:r>
              <a:rPr sz="3000" b="1" spc="-70" dirty="0">
                <a:latin typeface="Trebuchet MS"/>
                <a:cs typeface="Trebuchet MS"/>
              </a:rPr>
              <a:t> </a:t>
            </a:r>
            <a:r>
              <a:rPr sz="3000" b="1" spc="-120" dirty="0">
                <a:latin typeface="Trebuchet MS"/>
                <a:cs typeface="Trebuchet MS"/>
              </a:rPr>
              <a:t>year</a:t>
            </a:r>
            <a:r>
              <a:rPr sz="3000" b="1" spc="-70" dirty="0">
                <a:latin typeface="Trebuchet MS"/>
                <a:cs typeface="Trebuchet MS"/>
              </a:rPr>
              <a:t> </a:t>
            </a:r>
            <a:r>
              <a:rPr sz="1400" i="1" spc="-60" dirty="0">
                <a:latin typeface="Trebuchet MS"/>
                <a:cs typeface="Trebuchet MS"/>
              </a:rPr>
              <a:t>(Keeling</a:t>
            </a:r>
            <a:r>
              <a:rPr sz="1400" i="1" spc="-40" dirty="0">
                <a:latin typeface="Trebuchet MS"/>
                <a:cs typeface="Trebuchet MS"/>
              </a:rPr>
              <a:t> </a:t>
            </a:r>
            <a:r>
              <a:rPr sz="1400" i="1" spc="-20" dirty="0">
                <a:latin typeface="Trebuchet MS"/>
                <a:cs typeface="Trebuchet MS"/>
              </a:rPr>
              <a:t>Curve)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604729" y="9636744"/>
            <a:ext cx="306070" cy="30264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1800" spc="-50" dirty="0">
                <a:solidFill>
                  <a:srgbClr val="757575"/>
                </a:solidFill>
                <a:latin typeface="Arial"/>
                <a:cs typeface="Arial"/>
              </a:rPr>
              <a:t>13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783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0998" y="1728858"/>
            <a:ext cx="15542260" cy="2399631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 marR="10160">
              <a:lnSpc>
                <a:spcPct val="114999"/>
              </a:lnSpc>
              <a:spcBef>
                <a:spcPts val="200"/>
              </a:spcBef>
            </a:pPr>
            <a:r>
              <a:rPr sz="7000" spc="-160" dirty="0"/>
              <a:t>Pillar</a:t>
            </a:r>
            <a:r>
              <a:rPr sz="7000" spc="-240" dirty="0"/>
              <a:t> </a:t>
            </a:r>
            <a:r>
              <a:rPr sz="7000" spc="-390" dirty="0"/>
              <a:t>4:</a:t>
            </a:r>
            <a:r>
              <a:rPr sz="7000" spc="-240" dirty="0"/>
              <a:t> </a:t>
            </a:r>
            <a:r>
              <a:rPr sz="7000" spc="-150" dirty="0"/>
              <a:t>Preserve</a:t>
            </a:r>
            <a:r>
              <a:rPr sz="7000" spc="-240" dirty="0"/>
              <a:t> </a:t>
            </a:r>
            <a:r>
              <a:rPr sz="7000" dirty="0"/>
              <a:t>High-</a:t>
            </a:r>
            <a:r>
              <a:rPr sz="7000" spc="-170" dirty="0"/>
              <a:t>Value</a:t>
            </a:r>
            <a:r>
              <a:rPr sz="7000" spc="-240" dirty="0"/>
              <a:t> </a:t>
            </a:r>
            <a:r>
              <a:rPr sz="7000" spc="-20" dirty="0"/>
              <a:t>Research </a:t>
            </a:r>
            <a:r>
              <a:rPr sz="7000" spc="-120" dirty="0"/>
              <a:t>and</a:t>
            </a:r>
            <a:r>
              <a:rPr sz="7000" spc="-390" dirty="0"/>
              <a:t> </a:t>
            </a:r>
            <a:r>
              <a:rPr sz="7000" spc="-350" dirty="0"/>
              <a:t>the</a:t>
            </a:r>
            <a:r>
              <a:rPr sz="7000" spc="-380" dirty="0"/>
              <a:t> </a:t>
            </a:r>
            <a:r>
              <a:rPr sz="7000" spc="-40" dirty="0"/>
              <a:t>Science</a:t>
            </a:r>
            <a:r>
              <a:rPr sz="7000" spc="-380" dirty="0"/>
              <a:t> </a:t>
            </a:r>
            <a:r>
              <a:rPr sz="7000" spc="-20" dirty="0"/>
              <a:t>Workforce</a:t>
            </a:r>
            <a:endParaRPr sz="7000"/>
          </a:p>
        </p:txBody>
      </p:sp>
      <p:sp>
        <p:nvSpPr>
          <p:cNvPr id="3" name="object 3"/>
          <p:cNvSpPr/>
          <p:nvPr/>
        </p:nvSpPr>
        <p:spPr>
          <a:xfrm>
            <a:off x="813049" y="4602701"/>
            <a:ext cx="15883890" cy="21590"/>
          </a:xfrm>
          <a:custGeom>
            <a:avLst/>
            <a:gdLst/>
            <a:ahLst/>
            <a:cxnLst/>
            <a:rect l="l" t="t" r="r" b="b"/>
            <a:pathLst>
              <a:path w="7941945" h="10794">
                <a:moveTo>
                  <a:pt x="0" y="0"/>
                </a:moveTo>
                <a:lnTo>
                  <a:pt x="7941899" y="10499"/>
                </a:lnTo>
              </a:path>
            </a:pathLst>
          </a:custGeom>
          <a:ln w="28574">
            <a:solidFill>
              <a:srgbClr val="1C5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053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200"/>
              </a:spcBef>
            </a:pPr>
            <a:r>
              <a:rPr spc="-90" dirty="0"/>
              <a:t>Pillar</a:t>
            </a:r>
            <a:r>
              <a:rPr spc="-250" dirty="0"/>
              <a:t> </a:t>
            </a:r>
            <a:r>
              <a:rPr spc="-290" dirty="0"/>
              <a:t>4:</a:t>
            </a:r>
            <a:r>
              <a:rPr spc="-390" dirty="0"/>
              <a:t> </a:t>
            </a:r>
            <a:r>
              <a:rPr spc="-220" dirty="0"/>
              <a:t>Three</a:t>
            </a:r>
            <a:r>
              <a:rPr spc="-250" dirty="0"/>
              <a:t> </a:t>
            </a:r>
            <a:r>
              <a:rPr spc="-120" dirty="0"/>
              <a:t>Core</a:t>
            </a:r>
            <a:r>
              <a:rPr spc="-240" dirty="0"/>
              <a:t> </a:t>
            </a:r>
            <a:r>
              <a:rPr spc="-50" dirty="0"/>
              <a:t>Functions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36098" y="2320901"/>
            <a:ext cx="16753840" cy="1573530"/>
            <a:chOff x="368049" y="1160450"/>
            <a:chExt cx="8376920" cy="786765"/>
          </a:xfrm>
        </p:grpSpPr>
        <p:sp>
          <p:nvSpPr>
            <p:cNvPr id="4" name="object 4"/>
            <p:cNvSpPr/>
            <p:nvPr/>
          </p:nvSpPr>
          <p:spPr>
            <a:xfrm>
              <a:off x="377574" y="1169975"/>
              <a:ext cx="8357870" cy="767715"/>
            </a:xfrm>
            <a:custGeom>
              <a:avLst/>
              <a:gdLst/>
              <a:ahLst/>
              <a:cxnLst/>
              <a:rect l="l" t="t" r="r" b="b"/>
              <a:pathLst>
                <a:path w="8357870" h="767714">
                  <a:moveTo>
                    <a:pt x="8229847" y="767099"/>
                  </a:moveTo>
                  <a:lnTo>
                    <a:pt x="127852" y="767099"/>
                  </a:lnTo>
                  <a:lnTo>
                    <a:pt x="78086" y="757052"/>
                  </a:lnTo>
                  <a:lnTo>
                    <a:pt x="37447" y="729652"/>
                  </a:lnTo>
                  <a:lnTo>
                    <a:pt x="10047" y="689013"/>
                  </a:lnTo>
                  <a:lnTo>
                    <a:pt x="0" y="639247"/>
                  </a:lnTo>
                  <a:lnTo>
                    <a:pt x="0" y="127852"/>
                  </a:lnTo>
                  <a:lnTo>
                    <a:pt x="10047" y="78086"/>
                  </a:lnTo>
                  <a:lnTo>
                    <a:pt x="37447" y="37447"/>
                  </a:lnTo>
                  <a:lnTo>
                    <a:pt x="78086" y="10047"/>
                  </a:lnTo>
                  <a:lnTo>
                    <a:pt x="127852" y="0"/>
                  </a:lnTo>
                  <a:lnTo>
                    <a:pt x="8229847" y="0"/>
                  </a:lnTo>
                  <a:lnTo>
                    <a:pt x="8278774" y="9732"/>
                  </a:lnTo>
                  <a:lnTo>
                    <a:pt x="8320252" y="37447"/>
                  </a:lnTo>
                  <a:lnTo>
                    <a:pt x="8347967" y="78925"/>
                  </a:lnTo>
                  <a:lnTo>
                    <a:pt x="8357699" y="127852"/>
                  </a:lnTo>
                  <a:lnTo>
                    <a:pt x="8357699" y="639247"/>
                  </a:lnTo>
                  <a:lnTo>
                    <a:pt x="8347652" y="689013"/>
                  </a:lnTo>
                  <a:lnTo>
                    <a:pt x="8320252" y="729652"/>
                  </a:lnTo>
                  <a:lnTo>
                    <a:pt x="8279613" y="757052"/>
                  </a:lnTo>
                  <a:lnTo>
                    <a:pt x="8229847" y="7670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7574" y="1169975"/>
              <a:ext cx="8357870" cy="767715"/>
            </a:xfrm>
            <a:custGeom>
              <a:avLst/>
              <a:gdLst/>
              <a:ahLst/>
              <a:cxnLst/>
              <a:rect l="l" t="t" r="r" b="b"/>
              <a:pathLst>
                <a:path w="8357870" h="767714">
                  <a:moveTo>
                    <a:pt x="0" y="127852"/>
                  </a:moveTo>
                  <a:lnTo>
                    <a:pt x="10047" y="78086"/>
                  </a:lnTo>
                  <a:lnTo>
                    <a:pt x="37447" y="37447"/>
                  </a:lnTo>
                  <a:lnTo>
                    <a:pt x="78086" y="10047"/>
                  </a:lnTo>
                  <a:lnTo>
                    <a:pt x="127852" y="0"/>
                  </a:lnTo>
                  <a:lnTo>
                    <a:pt x="8229847" y="0"/>
                  </a:lnTo>
                  <a:lnTo>
                    <a:pt x="8278774" y="9732"/>
                  </a:lnTo>
                  <a:lnTo>
                    <a:pt x="8320252" y="37447"/>
                  </a:lnTo>
                  <a:lnTo>
                    <a:pt x="8347967" y="78925"/>
                  </a:lnTo>
                  <a:lnTo>
                    <a:pt x="8357699" y="127852"/>
                  </a:lnTo>
                  <a:lnTo>
                    <a:pt x="8357699" y="639247"/>
                  </a:lnTo>
                  <a:lnTo>
                    <a:pt x="8347652" y="689013"/>
                  </a:lnTo>
                  <a:lnTo>
                    <a:pt x="8320252" y="729652"/>
                  </a:lnTo>
                  <a:lnTo>
                    <a:pt x="8279613" y="757052"/>
                  </a:lnTo>
                  <a:lnTo>
                    <a:pt x="8229847" y="767099"/>
                  </a:lnTo>
                  <a:lnTo>
                    <a:pt x="127852" y="767099"/>
                  </a:lnTo>
                  <a:lnTo>
                    <a:pt x="78086" y="757052"/>
                  </a:lnTo>
                  <a:lnTo>
                    <a:pt x="37447" y="729652"/>
                  </a:lnTo>
                  <a:lnTo>
                    <a:pt x="10047" y="689013"/>
                  </a:lnTo>
                  <a:lnTo>
                    <a:pt x="0" y="639247"/>
                  </a:lnTo>
                  <a:lnTo>
                    <a:pt x="0" y="127852"/>
                  </a:lnTo>
                  <a:close/>
                </a:path>
              </a:pathLst>
            </a:custGeom>
            <a:ln w="19049">
              <a:solidFill>
                <a:srgbClr val="0B53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5525" y="1268038"/>
              <a:ext cx="570951" cy="57097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798400" y="4232423"/>
            <a:ext cx="16753840" cy="1604010"/>
            <a:chOff x="399200" y="2116211"/>
            <a:chExt cx="8376920" cy="802005"/>
          </a:xfrm>
        </p:grpSpPr>
        <p:sp>
          <p:nvSpPr>
            <p:cNvPr id="8" name="object 8"/>
            <p:cNvSpPr/>
            <p:nvPr/>
          </p:nvSpPr>
          <p:spPr>
            <a:xfrm>
              <a:off x="408725" y="2140649"/>
              <a:ext cx="8357870" cy="768350"/>
            </a:xfrm>
            <a:custGeom>
              <a:avLst/>
              <a:gdLst/>
              <a:ahLst/>
              <a:cxnLst/>
              <a:rect l="l" t="t" r="r" b="b"/>
              <a:pathLst>
                <a:path w="8357870" h="768350">
                  <a:moveTo>
                    <a:pt x="8229697" y="767999"/>
                  </a:moveTo>
                  <a:lnTo>
                    <a:pt x="128002" y="767999"/>
                  </a:lnTo>
                  <a:lnTo>
                    <a:pt x="78178" y="757940"/>
                  </a:lnTo>
                  <a:lnTo>
                    <a:pt x="37491" y="730508"/>
                  </a:lnTo>
                  <a:lnTo>
                    <a:pt x="10059" y="689821"/>
                  </a:lnTo>
                  <a:lnTo>
                    <a:pt x="0" y="639997"/>
                  </a:lnTo>
                  <a:lnTo>
                    <a:pt x="0" y="128002"/>
                  </a:lnTo>
                  <a:lnTo>
                    <a:pt x="10059" y="78178"/>
                  </a:lnTo>
                  <a:lnTo>
                    <a:pt x="37491" y="37491"/>
                  </a:lnTo>
                  <a:lnTo>
                    <a:pt x="78178" y="10059"/>
                  </a:lnTo>
                  <a:lnTo>
                    <a:pt x="128002" y="0"/>
                  </a:lnTo>
                  <a:lnTo>
                    <a:pt x="8229697" y="0"/>
                  </a:lnTo>
                  <a:lnTo>
                    <a:pt x="8278681" y="9743"/>
                  </a:lnTo>
                  <a:lnTo>
                    <a:pt x="8320208" y="37490"/>
                  </a:lnTo>
                  <a:lnTo>
                    <a:pt x="8347956" y="79018"/>
                  </a:lnTo>
                  <a:lnTo>
                    <a:pt x="8357699" y="128002"/>
                  </a:lnTo>
                  <a:lnTo>
                    <a:pt x="8357699" y="639997"/>
                  </a:lnTo>
                  <a:lnTo>
                    <a:pt x="8347640" y="689821"/>
                  </a:lnTo>
                  <a:lnTo>
                    <a:pt x="8320208" y="730508"/>
                  </a:lnTo>
                  <a:lnTo>
                    <a:pt x="8279521" y="757940"/>
                  </a:lnTo>
                  <a:lnTo>
                    <a:pt x="8229697" y="767999"/>
                  </a:lnTo>
                  <a:close/>
                </a:path>
              </a:pathLst>
            </a:custGeom>
            <a:solidFill>
              <a:srgbClr val="C9D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8725" y="2140649"/>
              <a:ext cx="8357870" cy="768350"/>
            </a:xfrm>
            <a:custGeom>
              <a:avLst/>
              <a:gdLst/>
              <a:ahLst/>
              <a:cxnLst/>
              <a:rect l="l" t="t" r="r" b="b"/>
              <a:pathLst>
                <a:path w="8357870" h="768350">
                  <a:moveTo>
                    <a:pt x="0" y="128002"/>
                  </a:moveTo>
                  <a:lnTo>
                    <a:pt x="10059" y="78178"/>
                  </a:lnTo>
                  <a:lnTo>
                    <a:pt x="37491" y="37491"/>
                  </a:lnTo>
                  <a:lnTo>
                    <a:pt x="78178" y="10059"/>
                  </a:lnTo>
                  <a:lnTo>
                    <a:pt x="128002" y="0"/>
                  </a:lnTo>
                  <a:lnTo>
                    <a:pt x="8229697" y="0"/>
                  </a:lnTo>
                  <a:lnTo>
                    <a:pt x="8278681" y="9743"/>
                  </a:lnTo>
                  <a:lnTo>
                    <a:pt x="8320208" y="37490"/>
                  </a:lnTo>
                  <a:lnTo>
                    <a:pt x="8347956" y="79018"/>
                  </a:lnTo>
                  <a:lnTo>
                    <a:pt x="8357699" y="128002"/>
                  </a:lnTo>
                  <a:lnTo>
                    <a:pt x="8357699" y="639997"/>
                  </a:lnTo>
                  <a:lnTo>
                    <a:pt x="8347640" y="689821"/>
                  </a:lnTo>
                  <a:lnTo>
                    <a:pt x="8320208" y="730508"/>
                  </a:lnTo>
                  <a:lnTo>
                    <a:pt x="8279521" y="757940"/>
                  </a:lnTo>
                  <a:lnTo>
                    <a:pt x="8229697" y="767999"/>
                  </a:lnTo>
                  <a:lnTo>
                    <a:pt x="128002" y="767999"/>
                  </a:lnTo>
                  <a:lnTo>
                    <a:pt x="78178" y="757940"/>
                  </a:lnTo>
                  <a:lnTo>
                    <a:pt x="37491" y="730508"/>
                  </a:lnTo>
                  <a:lnTo>
                    <a:pt x="10059" y="689821"/>
                  </a:lnTo>
                  <a:lnTo>
                    <a:pt x="0" y="639997"/>
                  </a:lnTo>
                  <a:lnTo>
                    <a:pt x="0" y="128002"/>
                  </a:lnTo>
                  <a:close/>
                </a:path>
              </a:pathLst>
            </a:custGeom>
            <a:ln w="19049">
              <a:solidFill>
                <a:srgbClr val="0B53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2100" y="2116211"/>
              <a:ext cx="756774" cy="75677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354550" y="4737712"/>
            <a:ext cx="2458720" cy="5994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3600" b="1" spc="-70" dirty="0">
                <a:latin typeface="Trebuchet MS"/>
                <a:cs typeface="Trebuchet MS"/>
              </a:rPr>
              <a:t>Partnership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64851" y="2777510"/>
            <a:ext cx="2795270" cy="5994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3600" b="1" spc="-60" dirty="0">
                <a:latin typeface="Trebuchet MS"/>
                <a:cs typeface="Trebuchet MS"/>
              </a:rPr>
              <a:t>Ampliﬁcation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98400" y="6203650"/>
            <a:ext cx="16753840" cy="1574800"/>
            <a:chOff x="399200" y="3101825"/>
            <a:chExt cx="8376920" cy="787400"/>
          </a:xfrm>
        </p:grpSpPr>
        <p:sp>
          <p:nvSpPr>
            <p:cNvPr id="14" name="object 14"/>
            <p:cNvSpPr/>
            <p:nvPr/>
          </p:nvSpPr>
          <p:spPr>
            <a:xfrm>
              <a:off x="408725" y="3111350"/>
              <a:ext cx="8357870" cy="768350"/>
            </a:xfrm>
            <a:custGeom>
              <a:avLst/>
              <a:gdLst/>
              <a:ahLst/>
              <a:cxnLst/>
              <a:rect l="l" t="t" r="r" b="b"/>
              <a:pathLst>
                <a:path w="8357870" h="768350">
                  <a:moveTo>
                    <a:pt x="8229697" y="767999"/>
                  </a:moveTo>
                  <a:lnTo>
                    <a:pt x="128002" y="767999"/>
                  </a:lnTo>
                  <a:lnTo>
                    <a:pt x="78178" y="757940"/>
                  </a:lnTo>
                  <a:lnTo>
                    <a:pt x="37491" y="730508"/>
                  </a:lnTo>
                  <a:lnTo>
                    <a:pt x="10059" y="689821"/>
                  </a:lnTo>
                  <a:lnTo>
                    <a:pt x="0" y="639997"/>
                  </a:lnTo>
                  <a:lnTo>
                    <a:pt x="0" y="128002"/>
                  </a:lnTo>
                  <a:lnTo>
                    <a:pt x="10059" y="78178"/>
                  </a:lnTo>
                  <a:lnTo>
                    <a:pt x="37491" y="37491"/>
                  </a:lnTo>
                  <a:lnTo>
                    <a:pt x="78178" y="10059"/>
                  </a:lnTo>
                  <a:lnTo>
                    <a:pt x="128002" y="0"/>
                  </a:lnTo>
                  <a:lnTo>
                    <a:pt x="8229697" y="0"/>
                  </a:lnTo>
                  <a:lnTo>
                    <a:pt x="8278681" y="9743"/>
                  </a:lnTo>
                  <a:lnTo>
                    <a:pt x="8320208" y="37490"/>
                  </a:lnTo>
                  <a:lnTo>
                    <a:pt x="8347956" y="79018"/>
                  </a:lnTo>
                  <a:lnTo>
                    <a:pt x="8357699" y="128002"/>
                  </a:lnTo>
                  <a:lnTo>
                    <a:pt x="8357699" y="639997"/>
                  </a:lnTo>
                  <a:lnTo>
                    <a:pt x="8347640" y="689821"/>
                  </a:lnTo>
                  <a:lnTo>
                    <a:pt x="8320208" y="730508"/>
                  </a:lnTo>
                  <a:lnTo>
                    <a:pt x="8279521" y="757940"/>
                  </a:lnTo>
                  <a:lnTo>
                    <a:pt x="8229697" y="767999"/>
                  </a:lnTo>
                  <a:close/>
                </a:path>
              </a:pathLst>
            </a:custGeom>
            <a:solidFill>
              <a:srgbClr val="9F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8725" y="3111350"/>
              <a:ext cx="8357870" cy="768350"/>
            </a:xfrm>
            <a:custGeom>
              <a:avLst/>
              <a:gdLst/>
              <a:ahLst/>
              <a:cxnLst/>
              <a:rect l="l" t="t" r="r" b="b"/>
              <a:pathLst>
                <a:path w="8357870" h="768350">
                  <a:moveTo>
                    <a:pt x="0" y="128002"/>
                  </a:moveTo>
                  <a:lnTo>
                    <a:pt x="10059" y="78178"/>
                  </a:lnTo>
                  <a:lnTo>
                    <a:pt x="37491" y="37491"/>
                  </a:lnTo>
                  <a:lnTo>
                    <a:pt x="78178" y="10059"/>
                  </a:lnTo>
                  <a:lnTo>
                    <a:pt x="128002" y="0"/>
                  </a:lnTo>
                  <a:lnTo>
                    <a:pt x="8229697" y="0"/>
                  </a:lnTo>
                  <a:lnTo>
                    <a:pt x="8278681" y="9743"/>
                  </a:lnTo>
                  <a:lnTo>
                    <a:pt x="8320208" y="37490"/>
                  </a:lnTo>
                  <a:lnTo>
                    <a:pt x="8347956" y="79018"/>
                  </a:lnTo>
                  <a:lnTo>
                    <a:pt x="8357699" y="128002"/>
                  </a:lnTo>
                  <a:lnTo>
                    <a:pt x="8357699" y="639997"/>
                  </a:lnTo>
                  <a:lnTo>
                    <a:pt x="8347640" y="689821"/>
                  </a:lnTo>
                  <a:lnTo>
                    <a:pt x="8320208" y="730508"/>
                  </a:lnTo>
                  <a:lnTo>
                    <a:pt x="8279521" y="757940"/>
                  </a:lnTo>
                  <a:lnTo>
                    <a:pt x="8229697" y="767999"/>
                  </a:lnTo>
                  <a:lnTo>
                    <a:pt x="128002" y="767999"/>
                  </a:lnTo>
                  <a:lnTo>
                    <a:pt x="78178" y="757940"/>
                  </a:lnTo>
                  <a:lnTo>
                    <a:pt x="37491" y="730508"/>
                  </a:lnTo>
                  <a:lnTo>
                    <a:pt x="10059" y="689821"/>
                  </a:lnTo>
                  <a:lnTo>
                    <a:pt x="0" y="639997"/>
                  </a:lnTo>
                  <a:lnTo>
                    <a:pt x="0" y="128002"/>
                  </a:lnTo>
                  <a:close/>
                </a:path>
              </a:pathLst>
            </a:custGeom>
            <a:ln w="19049">
              <a:solidFill>
                <a:srgbClr val="0B53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1475" y="3112226"/>
              <a:ext cx="756774" cy="756774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415200" y="6707158"/>
            <a:ext cx="1338580" cy="5994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3600" b="1" spc="-20" dirty="0">
                <a:latin typeface="Trebuchet MS"/>
                <a:cs typeface="Trebuchet MS"/>
              </a:rPr>
              <a:t>Speed</a:t>
            </a:r>
            <a:endParaRPr sz="36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07056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200"/>
              </a:spcBef>
            </a:pPr>
            <a:r>
              <a:rPr spc="-90" dirty="0"/>
              <a:t>Pillar</a:t>
            </a:r>
            <a:r>
              <a:rPr spc="-260" dirty="0"/>
              <a:t> </a:t>
            </a:r>
            <a:r>
              <a:rPr spc="-290" dirty="0"/>
              <a:t>4:</a:t>
            </a:r>
            <a:r>
              <a:rPr spc="-270" dirty="0"/>
              <a:t> </a:t>
            </a:r>
            <a:r>
              <a:rPr spc="-140" dirty="0"/>
              <a:t>Key</a:t>
            </a:r>
            <a:r>
              <a:rPr spc="-260" dirty="0"/>
              <a:t> </a:t>
            </a:r>
            <a:r>
              <a:rPr spc="-50" dirty="0"/>
              <a:t>Strategies</a:t>
            </a:r>
            <a:r>
              <a:rPr spc="-270" dirty="0"/>
              <a:t> </a:t>
            </a:r>
            <a:r>
              <a:rPr dirty="0"/>
              <a:t>Designed</a:t>
            </a:r>
            <a:r>
              <a:rPr spc="-270" dirty="0"/>
              <a:t> </a:t>
            </a:r>
            <a:r>
              <a:rPr spc="-220" dirty="0"/>
              <a:t>to</a:t>
            </a:r>
            <a:r>
              <a:rPr spc="-260" dirty="0"/>
              <a:t> </a:t>
            </a:r>
            <a:r>
              <a:rPr spc="-40" dirty="0"/>
              <a:t>Mitigate</a:t>
            </a:r>
            <a:r>
              <a:rPr spc="-260" dirty="0"/>
              <a:t> </a:t>
            </a:r>
            <a:r>
              <a:rPr spc="-40" dirty="0"/>
              <a:t>Harm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33101" y="2410848"/>
            <a:ext cx="1296670" cy="6139180"/>
            <a:chOff x="616550" y="1205424"/>
            <a:chExt cx="648335" cy="3069590"/>
          </a:xfrm>
        </p:grpSpPr>
        <p:sp>
          <p:nvSpPr>
            <p:cNvPr id="4" name="object 4"/>
            <p:cNvSpPr/>
            <p:nvPr/>
          </p:nvSpPr>
          <p:spPr>
            <a:xfrm>
              <a:off x="927425" y="1224474"/>
              <a:ext cx="8255" cy="3031490"/>
            </a:xfrm>
            <a:custGeom>
              <a:avLst/>
              <a:gdLst/>
              <a:ahLst/>
              <a:cxnLst/>
              <a:rect l="l" t="t" r="r" b="b"/>
              <a:pathLst>
                <a:path w="8255" h="3031490">
                  <a:moveTo>
                    <a:pt x="0" y="0"/>
                  </a:moveTo>
                  <a:lnTo>
                    <a:pt x="7799" y="3031199"/>
                  </a:lnTo>
                </a:path>
              </a:pathLst>
            </a:custGeom>
            <a:ln w="38099">
              <a:solidFill>
                <a:srgbClr val="0B53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7662" y="1416799"/>
              <a:ext cx="589915" cy="600710"/>
            </a:xfrm>
            <a:custGeom>
              <a:avLst/>
              <a:gdLst/>
              <a:ahLst/>
              <a:cxnLst/>
              <a:rect l="l" t="t" r="r" b="b"/>
              <a:pathLst>
                <a:path w="589915" h="600710">
                  <a:moveTo>
                    <a:pt x="294749" y="600599"/>
                  </a:moveTo>
                  <a:lnTo>
                    <a:pt x="246940" y="596669"/>
                  </a:lnTo>
                  <a:lnTo>
                    <a:pt x="201586" y="585290"/>
                  </a:lnTo>
                  <a:lnTo>
                    <a:pt x="159295" y="567081"/>
                  </a:lnTo>
                  <a:lnTo>
                    <a:pt x="120674" y="542659"/>
                  </a:lnTo>
                  <a:lnTo>
                    <a:pt x="86330" y="512644"/>
                  </a:lnTo>
                  <a:lnTo>
                    <a:pt x="56869" y="477653"/>
                  </a:lnTo>
                  <a:lnTo>
                    <a:pt x="32899" y="438305"/>
                  </a:lnTo>
                  <a:lnTo>
                    <a:pt x="15026" y="395217"/>
                  </a:lnTo>
                  <a:lnTo>
                    <a:pt x="3857" y="349010"/>
                  </a:lnTo>
                  <a:lnTo>
                    <a:pt x="0" y="300299"/>
                  </a:lnTo>
                  <a:lnTo>
                    <a:pt x="3742" y="253039"/>
                  </a:lnTo>
                  <a:lnTo>
                    <a:pt x="3857" y="251589"/>
                  </a:lnTo>
                  <a:lnTo>
                    <a:pt x="15026" y="205381"/>
                  </a:lnTo>
                  <a:lnTo>
                    <a:pt x="32899" y="162294"/>
                  </a:lnTo>
                  <a:lnTo>
                    <a:pt x="56869" y="122946"/>
                  </a:lnTo>
                  <a:lnTo>
                    <a:pt x="86330" y="87955"/>
                  </a:lnTo>
                  <a:lnTo>
                    <a:pt x="120674" y="57940"/>
                  </a:lnTo>
                  <a:lnTo>
                    <a:pt x="159295" y="33518"/>
                  </a:lnTo>
                  <a:lnTo>
                    <a:pt x="201586" y="15309"/>
                  </a:lnTo>
                  <a:lnTo>
                    <a:pt x="246940" y="3930"/>
                  </a:lnTo>
                  <a:lnTo>
                    <a:pt x="294749" y="0"/>
                  </a:lnTo>
                  <a:lnTo>
                    <a:pt x="341137" y="3740"/>
                  </a:lnTo>
                  <a:lnTo>
                    <a:pt x="385964" y="14741"/>
                  </a:lnTo>
                  <a:lnTo>
                    <a:pt x="428440" y="32666"/>
                  </a:lnTo>
                  <a:lnTo>
                    <a:pt x="467772" y="57182"/>
                  </a:lnTo>
                  <a:lnTo>
                    <a:pt x="503169" y="87955"/>
                  </a:lnTo>
                  <a:lnTo>
                    <a:pt x="533374" y="124019"/>
                  </a:lnTo>
                  <a:lnTo>
                    <a:pt x="557437" y="164092"/>
                  </a:lnTo>
                  <a:lnTo>
                    <a:pt x="575031" y="207367"/>
                  </a:lnTo>
                  <a:lnTo>
                    <a:pt x="585828" y="253039"/>
                  </a:lnTo>
                  <a:lnTo>
                    <a:pt x="589499" y="300299"/>
                  </a:lnTo>
                  <a:lnTo>
                    <a:pt x="585642" y="349010"/>
                  </a:lnTo>
                  <a:lnTo>
                    <a:pt x="574473" y="395217"/>
                  </a:lnTo>
                  <a:lnTo>
                    <a:pt x="556600" y="438305"/>
                  </a:lnTo>
                  <a:lnTo>
                    <a:pt x="532630" y="477653"/>
                  </a:lnTo>
                  <a:lnTo>
                    <a:pt x="503169" y="512644"/>
                  </a:lnTo>
                  <a:lnTo>
                    <a:pt x="468825" y="542659"/>
                  </a:lnTo>
                  <a:lnTo>
                    <a:pt x="430204" y="567081"/>
                  </a:lnTo>
                  <a:lnTo>
                    <a:pt x="387913" y="585290"/>
                  </a:lnTo>
                  <a:lnTo>
                    <a:pt x="342559" y="596669"/>
                  </a:lnTo>
                  <a:lnTo>
                    <a:pt x="294749" y="6005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7662" y="1416799"/>
              <a:ext cx="589915" cy="600710"/>
            </a:xfrm>
            <a:custGeom>
              <a:avLst/>
              <a:gdLst/>
              <a:ahLst/>
              <a:cxnLst/>
              <a:rect l="l" t="t" r="r" b="b"/>
              <a:pathLst>
                <a:path w="589915" h="600710">
                  <a:moveTo>
                    <a:pt x="0" y="300299"/>
                  </a:moveTo>
                  <a:lnTo>
                    <a:pt x="3857" y="251589"/>
                  </a:lnTo>
                  <a:lnTo>
                    <a:pt x="15026" y="205381"/>
                  </a:lnTo>
                  <a:lnTo>
                    <a:pt x="32899" y="162294"/>
                  </a:lnTo>
                  <a:lnTo>
                    <a:pt x="56869" y="122946"/>
                  </a:lnTo>
                  <a:lnTo>
                    <a:pt x="86330" y="87955"/>
                  </a:lnTo>
                  <a:lnTo>
                    <a:pt x="120674" y="57940"/>
                  </a:lnTo>
                  <a:lnTo>
                    <a:pt x="159295" y="33518"/>
                  </a:lnTo>
                  <a:lnTo>
                    <a:pt x="201586" y="15309"/>
                  </a:lnTo>
                  <a:lnTo>
                    <a:pt x="246940" y="3930"/>
                  </a:lnTo>
                  <a:lnTo>
                    <a:pt x="294749" y="0"/>
                  </a:lnTo>
                  <a:lnTo>
                    <a:pt x="341137" y="3740"/>
                  </a:lnTo>
                  <a:lnTo>
                    <a:pt x="385964" y="14741"/>
                  </a:lnTo>
                  <a:lnTo>
                    <a:pt x="428440" y="32666"/>
                  </a:lnTo>
                  <a:lnTo>
                    <a:pt x="467772" y="57182"/>
                  </a:lnTo>
                  <a:lnTo>
                    <a:pt x="503169" y="87955"/>
                  </a:lnTo>
                  <a:lnTo>
                    <a:pt x="533374" y="124019"/>
                  </a:lnTo>
                  <a:lnTo>
                    <a:pt x="557437" y="164092"/>
                  </a:lnTo>
                  <a:lnTo>
                    <a:pt x="575031" y="207367"/>
                  </a:lnTo>
                  <a:lnTo>
                    <a:pt x="585828" y="253039"/>
                  </a:lnTo>
                  <a:lnTo>
                    <a:pt x="589499" y="300299"/>
                  </a:lnTo>
                  <a:lnTo>
                    <a:pt x="585642" y="349010"/>
                  </a:lnTo>
                  <a:lnTo>
                    <a:pt x="574473" y="395217"/>
                  </a:lnTo>
                  <a:lnTo>
                    <a:pt x="556600" y="438305"/>
                  </a:lnTo>
                  <a:lnTo>
                    <a:pt x="532630" y="477653"/>
                  </a:lnTo>
                  <a:lnTo>
                    <a:pt x="503169" y="512644"/>
                  </a:lnTo>
                  <a:lnTo>
                    <a:pt x="468825" y="542659"/>
                  </a:lnTo>
                  <a:lnTo>
                    <a:pt x="430204" y="567081"/>
                  </a:lnTo>
                  <a:lnTo>
                    <a:pt x="387913" y="585290"/>
                  </a:lnTo>
                  <a:lnTo>
                    <a:pt x="342559" y="596669"/>
                  </a:lnTo>
                  <a:lnTo>
                    <a:pt x="294749" y="600599"/>
                  </a:lnTo>
                  <a:lnTo>
                    <a:pt x="246940" y="596669"/>
                  </a:lnTo>
                  <a:lnTo>
                    <a:pt x="201586" y="585290"/>
                  </a:lnTo>
                  <a:lnTo>
                    <a:pt x="159295" y="567081"/>
                  </a:lnTo>
                  <a:lnTo>
                    <a:pt x="120674" y="542659"/>
                  </a:lnTo>
                  <a:lnTo>
                    <a:pt x="86330" y="512644"/>
                  </a:lnTo>
                  <a:lnTo>
                    <a:pt x="56869" y="477653"/>
                  </a:lnTo>
                  <a:lnTo>
                    <a:pt x="32899" y="438305"/>
                  </a:lnTo>
                  <a:lnTo>
                    <a:pt x="15026" y="395217"/>
                  </a:lnTo>
                  <a:lnTo>
                    <a:pt x="3857" y="349010"/>
                  </a:lnTo>
                  <a:lnTo>
                    <a:pt x="0" y="300299"/>
                  </a:lnTo>
                  <a:close/>
                </a:path>
              </a:pathLst>
            </a:custGeom>
            <a:ln w="19049">
              <a:solidFill>
                <a:srgbClr val="0B53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6075" y="2318001"/>
              <a:ext cx="589915" cy="600710"/>
            </a:xfrm>
            <a:custGeom>
              <a:avLst/>
              <a:gdLst/>
              <a:ahLst/>
              <a:cxnLst/>
              <a:rect l="l" t="t" r="r" b="b"/>
              <a:pathLst>
                <a:path w="589915" h="600710">
                  <a:moveTo>
                    <a:pt x="294749" y="600599"/>
                  </a:moveTo>
                  <a:lnTo>
                    <a:pt x="246940" y="596669"/>
                  </a:lnTo>
                  <a:lnTo>
                    <a:pt x="201586" y="585290"/>
                  </a:lnTo>
                  <a:lnTo>
                    <a:pt x="159295" y="567081"/>
                  </a:lnTo>
                  <a:lnTo>
                    <a:pt x="120674" y="542659"/>
                  </a:lnTo>
                  <a:lnTo>
                    <a:pt x="86330" y="512644"/>
                  </a:lnTo>
                  <a:lnTo>
                    <a:pt x="56869" y="477653"/>
                  </a:lnTo>
                  <a:lnTo>
                    <a:pt x="32899" y="438305"/>
                  </a:lnTo>
                  <a:lnTo>
                    <a:pt x="15026" y="395217"/>
                  </a:lnTo>
                  <a:lnTo>
                    <a:pt x="3857" y="349010"/>
                  </a:lnTo>
                  <a:lnTo>
                    <a:pt x="0" y="300299"/>
                  </a:lnTo>
                  <a:lnTo>
                    <a:pt x="3742" y="253039"/>
                  </a:lnTo>
                  <a:lnTo>
                    <a:pt x="15026" y="205382"/>
                  </a:lnTo>
                  <a:lnTo>
                    <a:pt x="32899" y="162294"/>
                  </a:lnTo>
                  <a:lnTo>
                    <a:pt x="56869" y="122946"/>
                  </a:lnTo>
                  <a:lnTo>
                    <a:pt x="86330" y="87955"/>
                  </a:lnTo>
                  <a:lnTo>
                    <a:pt x="120674" y="57940"/>
                  </a:lnTo>
                  <a:lnTo>
                    <a:pt x="159295" y="33518"/>
                  </a:lnTo>
                  <a:lnTo>
                    <a:pt x="201586" y="15309"/>
                  </a:lnTo>
                  <a:lnTo>
                    <a:pt x="246940" y="3930"/>
                  </a:lnTo>
                  <a:lnTo>
                    <a:pt x="294749" y="0"/>
                  </a:lnTo>
                  <a:lnTo>
                    <a:pt x="341137" y="3740"/>
                  </a:lnTo>
                  <a:lnTo>
                    <a:pt x="385964" y="14741"/>
                  </a:lnTo>
                  <a:lnTo>
                    <a:pt x="428440" y="32666"/>
                  </a:lnTo>
                  <a:lnTo>
                    <a:pt x="467772" y="57182"/>
                  </a:lnTo>
                  <a:lnTo>
                    <a:pt x="503169" y="87955"/>
                  </a:lnTo>
                  <a:lnTo>
                    <a:pt x="533374" y="124019"/>
                  </a:lnTo>
                  <a:lnTo>
                    <a:pt x="557437" y="164092"/>
                  </a:lnTo>
                  <a:lnTo>
                    <a:pt x="575031" y="207367"/>
                  </a:lnTo>
                  <a:lnTo>
                    <a:pt x="585828" y="253039"/>
                  </a:lnTo>
                  <a:lnTo>
                    <a:pt x="589499" y="300299"/>
                  </a:lnTo>
                  <a:lnTo>
                    <a:pt x="585642" y="349010"/>
                  </a:lnTo>
                  <a:lnTo>
                    <a:pt x="574473" y="395217"/>
                  </a:lnTo>
                  <a:lnTo>
                    <a:pt x="556600" y="438305"/>
                  </a:lnTo>
                  <a:lnTo>
                    <a:pt x="532630" y="477653"/>
                  </a:lnTo>
                  <a:lnTo>
                    <a:pt x="503169" y="512644"/>
                  </a:lnTo>
                  <a:lnTo>
                    <a:pt x="468825" y="542659"/>
                  </a:lnTo>
                  <a:lnTo>
                    <a:pt x="430204" y="567081"/>
                  </a:lnTo>
                  <a:lnTo>
                    <a:pt x="387913" y="585290"/>
                  </a:lnTo>
                  <a:lnTo>
                    <a:pt x="342559" y="596669"/>
                  </a:lnTo>
                  <a:lnTo>
                    <a:pt x="294749" y="6005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6075" y="2318001"/>
              <a:ext cx="589915" cy="600710"/>
            </a:xfrm>
            <a:custGeom>
              <a:avLst/>
              <a:gdLst/>
              <a:ahLst/>
              <a:cxnLst/>
              <a:rect l="l" t="t" r="r" b="b"/>
              <a:pathLst>
                <a:path w="589915" h="600710">
                  <a:moveTo>
                    <a:pt x="0" y="300299"/>
                  </a:moveTo>
                  <a:lnTo>
                    <a:pt x="3857" y="251589"/>
                  </a:lnTo>
                  <a:lnTo>
                    <a:pt x="15026" y="205382"/>
                  </a:lnTo>
                  <a:lnTo>
                    <a:pt x="32899" y="162294"/>
                  </a:lnTo>
                  <a:lnTo>
                    <a:pt x="56869" y="122946"/>
                  </a:lnTo>
                  <a:lnTo>
                    <a:pt x="86330" y="87955"/>
                  </a:lnTo>
                  <a:lnTo>
                    <a:pt x="120674" y="57940"/>
                  </a:lnTo>
                  <a:lnTo>
                    <a:pt x="159295" y="33518"/>
                  </a:lnTo>
                  <a:lnTo>
                    <a:pt x="201586" y="15309"/>
                  </a:lnTo>
                  <a:lnTo>
                    <a:pt x="246940" y="3930"/>
                  </a:lnTo>
                  <a:lnTo>
                    <a:pt x="294749" y="0"/>
                  </a:lnTo>
                  <a:lnTo>
                    <a:pt x="341137" y="3740"/>
                  </a:lnTo>
                  <a:lnTo>
                    <a:pt x="385964" y="14741"/>
                  </a:lnTo>
                  <a:lnTo>
                    <a:pt x="428440" y="32666"/>
                  </a:lnTo>
                  <a:lnTo>
                    <a:pt x="467772" y="57182"/>
                  </a:lnTo>
                  <a:lnTo>
                    <a:pt x="503169" y="87955"/>
                  </a:lnTo>
                  <a:lnTo>
                    <a:pt x="533374" y="124019"/>
                  </a:lnTo>
                  <a:lnTo>
                    <a:pt x="557437" y="164092"/>
                  </a:lnTo>
                  <a:lnTo>
                    <a:pt x="575031" y="207367"/>
                  </a:lnTo>
                  <a:lnTo>
                    <a:pt x="585828" y="253039"/>
                  </a:lnTo>
                  <a:lnTo>
                    <a:pt x="589499" y="300299"/>
                  </a:lnTo>
                  <a:lnTo>
                    <a:pt x="585642" y="349010"/>
                  </a:lnTo>
                  <a:lnTo>
                    <a:pt x="574473" y="395217"/>
                  </a:lnTo>
                  <a:lnTo>
                    <a:pt x="556600" y="438305"/>
                  </a:lnTo>
                  <a:lnTo>
                    <a:pt x="532630" y="477653"/>
                  </a:lnTo>
                  <a:lnTo>
                    <a:pt x="503169" y="512644"/>
                  </a:lnTo>
                  <a:lnTo>
                    <a:pt x="468825" y="542659"/>
                  </a:lnTo>
                  <a:lnTo>
                    <a:pt x="430204" y="567081"/>
                  </a:lnTo>
                  <a:lnTo>
                    <a:pt x="387913" y="585290"/>
                  </a:lnTo>
                  <a:lnTo>
                    <a:pt x="342559" y="596669"/>
                  </a:lnTo>
                  <a:lnTo>
                    <a:pt x="294749" y="600599"/>
                  </a:lnTo>
                  <a:lnTo>
                    <a:pt x="246940" y="596669"/>
                  </a:lnTo>
                  <a:lnTo>
                    <a:pt x="201586" y="585290"/>
                  </a:lnTo>
                  <a:lnTo>
                    <a:pt x="159295" y="567081"/>
                  </a:lnTo>
                  <a:lnTo>
                    <a:pt x="120674" y="542659"/>
                  </a:lnTo>
                  <a:lnTo>
                    <a:pt x="86330" y="512644"/>
                  </a:lnTo>
                  <a:lnTo>
                    <a:pt x="56869" y="477653"/>
                  </a:lnTo>
                  <a:lnTo>
                    <a:pt x="32899" y="438305"/>
                  </a:lnTo>
                  <a:lnTo>
                    <a:pt x="15026" y="395217"/>
                  </a:lnTo>
                  <a:lnTo>
                    <a:pt x="3857" y="349010"/>
                  </a:lnTo>
                  <a:lnTo>
                    <a:pt x="0" y="300299"/>
                  </a:lnTo>
                  <a:close/>
                </a:path>
              </a:pathLst>
            </a:custGeom>
            <a:ln w="19049">
              <a:solidFill>
                <a:srgbClr val="0B53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5425" y="3166458"/>
              <a:ext cx="589915" cy="600710"/>
            </a:xfrm>
            <a:custGeom>
              <a:avLst/>
              <a:gdLst/>
              <a:ahLst/>
              <a:cxnLst/>
              <a:rect l="l" t="t" r="r" b="b"/>
              <a:pathLst>
                <a:path w="589915" h="600710">
                  <a:moveTo>
                    <a:pt x="294749" y="600599"/>
                  </a:moveTo>
                  <a:lnTo>
                    <a:pt x="246940" y="596669"/>
                  </a:lnTo>
                  <a:lnTo>
                    <a:pt x="201586" y="585290"/>
                  </a:lnTo>
                  <a:lnTo>
                    <a:pt x="159295" y="567081"/>
                  </a:lnTo>
                  <a:lnTo>
                    <a:pt x="120674" y="542659"/>
                  </a:lnTo>
                  <a:lnTo>
                    <a:pt x="86330" y="512644"/>
                  </a:lnTo>
                  <a:lnTo>
                    <a:pt x="56869" y="477653"/>
                  </a:lnTo>
                  <a:lnTo>
                    <a:pt x="32899" y="438305"/>
                  </a:lnTo>
                  <a:lnTo>
                    <a:pt x="15026" y="395217"/>
                  </a:lnTo>
                  <a:lnTo>
                    <a:pt x="3857" y="349010"/>
                  </a:lnTo>
                  <a:lnTo>
                    <a:pt x="0" y="300299"/>
                  </a:lnTo>
                  <a:lnTo>
                    <a:pt x="3742" y="253039"/>
                  </a:lnTo>
                  <a:lnTo>
                    <a:pt x="15026" y="205381"/>
                  </a:lnTo>
                  <a:lnTo>
                    <a:pt x="32899" y="162294"/>
                  </a:lnTo>
                  <a:lnTo>
                    <a:pt x="56869" y="122946"/>
                  </a:lnTo>
                  <a:lnTo>
                    <a:pt x="86330" y="87955"/>
                  </a:lnTo>
                  <a:lnTo>
                    <a:pt x="120674" y="57940"/>
                  </a:lnTo>
                  <a:lnTo>
                    <a:pt x="159295" y="33518"/>
                  </a:lnTo>
                  <a:lnTo>
                    <a:pt x="201586" y="15309"/>
                  </a:lnTo>
                  <a:lnTo>
                    <a:pt x="246940" y="3930"/>
                  </a:lnTo>
                  <a:lnTo>
                    <a:pt x="294749" y="0"/>
                  </a:lnTo>
                  <a:lnTo>
                    <a:pt x="341137" y="3740"/>
                  </a:lnTo>
                  <a:lnTo>
                    <a:pt x="385964" y="14741"/>
                  </a:lnTo>
                  <a:lnTo>
                    <a:pt x="428440" y="32666"/>
                  </a:lnTo>
                  <a:lnTo>
                    <a:pt x="467772" y="57182"/>
                  </a:lnTo>
                  <a:lnTo>
                    <a:pt x="503169" y="87955"/>
                  </a:lnTo>
                  <a:lnTo>
                    <a:pt x="533374" y="124019"/>
                  </a:lnTo>
                  <a:lnTo>
                    <a:pt x="557437" y="164092"/>
                  </a:lnTo>
                  <a:lnTo>
                    <a:pt x="575031" y="207367"/>
                  </a:lnTo>
                  <a:lnTo>
                    <a:pt x="585828" y="253039"/>
                  </a:lnTo>
                  <a:lnTo>
                    <a:pt x="589499" y="300299"/>
                  </a:lnTo>
                  <a:lnTo>
                    <a:pt x="585642" y="349010"/>
                  </a:lnTo>
                  <a:lnTo>
                    <a:pt x="574473" y="395217"/>
                  </a:lnTo>
                  <a:lnTo>
                    <a:pt x="556600" y="438305"/>
                  </a:lnTo>
                  <a:lnTo>
                    <a:pt x="532630" y="477653"/>
                  </a:lnTo>
                  <a:lnTo>
                    <a:pt x="503169" y="512644"/>
                  </a:lnTo>
                  <a:lnTo>
                    <a:pt x="468825" y="542659"/>
                  </a:lnTo>
                  <a:lnTo>
                    <a:pt x="430204" y="567081"/>
                  </a:lnTo>
                  <a:lnTo>
                    <a:pt x="387913" y="585290"/>
                  </a:lnTo>
                  <a:lnTo>
                    <a:pt x="342559" y="596669"/>
                  </a:lnTo>
                  <a:lnTo>
                    <a:pt x="294749" y="6005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5425" y="3166458"/>
              <a:ext cx="589915" cy="600710"/>
            </a:xfrm>
            <a:custGeom>
              <a:avLst/>
              <a:gdLst/>
              <a:ahLst/>
              <a:cxnLst/>
              <a:rect l="l" t="t" r="r" b="b"/>
              <a:pathLst>
                <a:path w="589915" h="600710">
                  <a:moveTo>
                    <a:pt x="0" y="300299"/>
                  </a:moveTo>
                  <a:lnTo>
                    <a:pt x="3857" y="251589"/>
                  </a:lnTo>
                  <a:lnTo>
                    <a:pt x="15026" y="205381"/>
                  </a:lnTo>
                  <a:lnTo>
                    <a:pt x="32899" y="162294"/>
                  </a:lnTo>
                  <a:lnTo>
                    <a:pt x="56869" y="122946"/>
                  </a:lnTo>
                  <a:lnTo>
                    <a:pt x="86330" y="87955"/>
                  </a:lnTo>
                  <a:lnTo>
                    <a:pt x="120674" y="57940"/>
                  </a:lnTo>
                  <a:lnTo>
                    <a:pt x="159295" y="33518"/>
                  </a:lnTo>
                  <a:lnTo>
                    <a:pt x="201586" y="15309"/>
                  </a:lnTo>
                  <a:lnTo>
                    <a:pt x="246940" y="3930"/>
                  </a:lnTo>
                  <a:lnTo>
                    <a:pt x="294749" y="0"/>
                  </a:lnTo>
                  <a:lnTo>
                    <a:pt x="341137" y="3740"/>
                  </a:lnTo>
                  <a:lnTo>
                    <a:pt x="385964" y="14741"/>
                  </a:lnTo>
                  <a:lnTo>
                    <a:pt x="428440" y="32666"/>
                  </a:lnTo>
                  <a:lnTo>
                    <a:pt x="467772" y="57182"/>
                  </a:lnTo>
                  <a:lnTo>
                    <a:pt x="503169" y="87955"/>
                  </a:lnTo>
                  <a:lnTo>
                    <a:pt x="533374" y="124019"/>
                  </a:lnTo>
                  <a:lnTo>
                    <a:pt x="557437" y="164092"/>
                  </a:lnTo>
                  <a:lnTo>
                    <a:pt x="575031" y="207367"/>
                  </a:lnTo>
                  <a:lnTo>
                    <a:pt x="585828" y="253039"/>
                  </a:lnTo>
                  <a:lnTo>
                    <a:pt x="589499" y="300299"/>
                  </a:lnTo>
                  <a:lnTo>
                    <a:pt x="585642" y="349010"/>
                  </a:lnTo>
                  <a:lnTo>
                    <a:pt x="574473" y="395217"/>
                  </a:lnTo>
                  <a:lnTo>
                    <a:pt x="556600" y="438305"/>
                  </a:lnTo>
                  <a:lnTo>
                    <a:pt x="532630" y="477653"/>
                  </a:lnTo>
                  <a:lnTo>
                    <a:pt x="503169" y="512644"/>
                  </a:lnTo>
                  <a:lnTo>
                    <a:pt x="468825" y="542659"/>
                  </a:lnTo>
                  <a:lnTo>
                    <a:pt x="430204" y="567081"/>
                  </a:lnTo>
                  <a:lnTo>
                    <a:pt x="387913" y="585290"/>
                  </a:lnTo>
                  <a:lnTo>
                    <a:pt x="342559" y="596669"/>
                  </a:lnTo>
                  <a:lnTo>
                    <a:pt x="294749" y="600599"/>
                  </a:lnTo>
                  <a:lnTo>
                    <a:pt x="246940" y="596669"/>
                  </a:lnTo>
                  <a:lnTo>
                    <a:pt x="201586" y="585290"/>
                  </a:lnTo>
                  <a:lnTo>
                    <a:pt x="159295" y="567081"/>
                  </a:lnTo>
                  <a:lnTo>
                    <a:pt x="120674" y="542659"/>
                  </a:lnTo>
                  <a:lnTo>
                    <a:pt x="86330" y="512644"/>
                  </a:lnTo>
                  <a:lnTo>
                    <a:pt x="56869" y="477653"/>
                  </a:lnTo>
                  <a:lnTo>
                    <a:pt x="32899" y="438305"/>
                  </a:lnTo>
                  <a:lnTo>
                    <a:pt x="15026" y="395217"/>
                  </a:lnTo>
                  <a:lnTo>
                    <a:pt x="3857" y="349010"/>
                  </a:lnTo>
                  <a:lnTo>
                    <a:pt x="0" y="300299"/>
                  </a:lnTo>
                  <a:close/>
                </a:path>
              </a:pathLst>
            </a:custGeom>
            <a:ln w="19049">
              <a:solidFill>
                <a:srgbClr val="0B53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4375" y="3299865"/>
              <a:ext cx="351600" cy="3516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5025" y="2442501"/>
              <a:ext cx="351599" cy="3515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4025" y="1488712"/>
              <a:ext cx="456774" cy="45677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928852" y="3116216"/>
            <a:ext cx="12753340" cy="421140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576580" indent="-504190">
              <a:lnSpc>
                <a:spcPct val="100000"/>
              </a:lnSpc>
              <a:spcBef>
                <a:spcPts val="200"/>
              </a:spcBef>
              <a:buAutoNum type="arabicPeriod"/>
              <a:tabLst>
                <a:tab pos="576580" algn="l"/>
              </a:tabLst>
            </a:pPr>
            <a:r>
              <a:rPr sz="3600" b="1" spc="-80" dirty="0">
                <a:latin typeface="Trebuchet MS"/>
                <a:cs typeface="Trebuchet MS"/>
              </a:rPr>
              <a:t>Stabilize</a:t>
            </a:r>
            <a:r>
              <a:rPr sz="3600" b="1" spc="-170" dirty="0">
                <a:latin typeface="Trebuchet MS"/>
                <a:cs typeface="Trebuchet MS"/>
              </a:rPr>
              <a:t> </a:t>
            </a:r>
            <a:r>
              <a:rPr sz="3600" b="1" spc="-80" dirty="0">
                <a:latin typeface="Trebuchet MS"/>
                <a:cs typeface="Trebuchet MS"/>
              </a:rPr>
              <a:t>and</a:t>
            </a:r>
            <a:r>
              <a:rPr sz="3600" b="1" spc="-170" dirty="0">
                <a:latin typeface="Trebuchet MS"/>
                <a:cs typeface="Trebuchet MS"/>
              </a:rPr>
              <a:t> </a:t>
            </a:r>
            <a:r>
              <a:rPr sz="3600" b="1" spc="-110" dirty="0">
                <a:latin typeface="Trebuchet MS"/>
                <a:cs typeface="Trebuchet MS"/>
              </a:rPr>
              <a:t>build</a:t>
            </a:r>
            <a:r>
              <a:rPr sz="3600" b="1" spc="-170" dirty="0">
                <a:latin typeface="Trebuchet MS"/>
                <a:cs typeface="Trebuchet MS"/>
              </a:rPr>
              <a:t> </a:t>
            </a:r>
            <a:r>
              <a:rPr sz="3600" b="1" spc="-100" dirty="0">
                <a:latin typeface="Trebuchet MS"/>
                <a:cs typeface="Trebuchet MS"/>
              </a:rPr>
              <a:t>resilience </a:t>
            </a:r>
            <a:r>
              <a:rPr sz="3600" spc="190" dirty="0">
                <a:latin typeface="Gill Sans MT"/>
                <a:cs typeface="Gill Sans MT"/>
              </a:rPr>
              <a:t>of</a:t>
            </a:r>
            <a:r>
              <a:rPr sz="3600" spc="-80" dirty="0">
                <a:latin typeface="Gill Sans MT"/>
                <a:cs typeface="Gill Sans MT"/>
              </a:rPr>
              <a:t> </a:t>
            </a:r>
            <a:r>
              <a:rPr sz="3600" spc="100" dirty="0">
                <a:latin typeface="Gill Sans MT"/>
                <a:cs typeface="Gill Sans MT"/>
              </a:rPr>
              <a:t>the</a:t>
            </a:r>
            <a:r>
              <a:rPr sz="3600" spc="-70" dirty="0">
                <a:latin typeface="Gill Sans MT"/>
                <a:cs typeface="Gill Sans MT"/>
              </a:rPr>
              <a:t> </a:t>
            </a:r>
            <a:r>
              <a:rPr sz="3600" spc="140" dirty="0">
                <a:latin typeface="Gill Sans MT"/>
                <a:cs typeface="Gill Sans MT"/>
              </a:rPr>
              <a:t>research</a:t>
            </a:r>
            <a:r>
              <a:rPr sz="3600" spc="-90" dirty="0">
                <a:latin typeface="Gill Sans MT"/>
                <a:cs typeface="Gill Sans MT"/>
              </a:rPr>
              <a:t> </a:t>
            </a:r>
            <a:r>
              <a:rPr sz="3600" spc="-20" dirty="0">
                <a:latin typeface="Gill Sans MT"/>
                <a:cs typeface="Gill Sans MT"/>
              </a:rPr>
              <a:t>enterprise</a:t>
            </a:r>
            <a:endParaRPr sz="36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370"/>
              </a:spcBef>
              <a:buFont typeface="Trebuchet MS"/>
              <a:buAutoNum type="arabicPeriod"/>
            </a:pPr>
            <a:endParaRPr sz="3600">
              <a:latin typeface="Gill Sans MT"/>
              <a:cs typeface="Gill Sans MT"/>
            </a:endParaRPr>
          </a:p>
          <a:p>
            <a:pPr marL="25400" marR="1121410" indent="504190">
              <a:lnSpc>
                <a:spcPct val="100000"/>
              </a:lnSpc>
              <a:buAutoNum type="arabicPeriod"/>
              <a:tabLst>
                <a:tab pos="529590" algn="l"/>
              </a:tabLst>
            </a:pPr>
            <a:r>
              <a:rPr sz="3600" b="1" spc="-110" dirty="0">
                <a:latin typeface="Trebuchet MS"/>
                <a:cs typeface="Trebuchet MS"/>
              </a:rPr>
              <a:t>Expand</a:t>
            </a:r>
            <a:r>
              <a:rPr sz="3600" b="1" spc="-170" dirty="0">
                <a:latin typeface="Trebuchet MS"/>
                <a:cs typeface="Trebuchet MS"/>
              </a:rPr>
              <a:t> the </a:t>
            </a:r>
            <a:r>
              <a:rPr sz="3600" b="1" spc="-90" dirty="0">
                <a:latin typeface="Trebuchet MS"/>
                <a:cs typeface="Trebuchet MS"/>
              </a:rPr>
              <a:t>impact</a:t>
            </a:r>
            <a:r>
              <a:rPr sz="3600" b="1" spc="-17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of</a:t>
            </a:r>
            <a:r>
              <a:rPr sz="3600" b="1" spc="-160" dirty="0">
                <a:latin typeface="Trebuchet MS"/>
                <a:cs typeface="Trebuchet MS"/>
              </a:rPr>
              <a:t> </a:t>
            </a:r>
            <a:r>
              <a:rPr sz="3600" b="1" spc="-50" dirty="0">
                <a:latin typeface="Trebuchet MS"/>
                <a:cs typeface="Trebuchet MS"/>
              </a:rPr>
              <a:t>established</a:t>
            </a:r>
            <a:r>
              <a:rPr sz="3600" b="1" spc="-170" dirty="0">
                <a:latin typeface="Trebuchet MS"/>
                <a:cs typeface="Trebuchet MS"/>
              </a:rPr>
              <a:t> </a:t>
            </a:r>
            <a:r>
              <a:rPr sz="3600" b="1" spc="-90" dirty="0">
                <a:latin typeface="Trebuchet MS"/>
                <a:cs typeface="Trebuchet MS"/>
              </a:rPr>
              <a:t>research</a:t>
            </a:r>
            <a:r>
              <a:rPr sz="3600" b="1" spc="-70" dirty="0">
                <a:latin typeface="Trebuchet MS"/>
                <a:cs typeface="Trebuchet MS"/>
              </a:rPr>
              <a:t> </a:t>
            </a:r>
            <a:r>
              <a:rPr sz="3600" spc="160" dirty="0">
                <a:latin typeface="Gill Sans MT"/>
                <a:cs typeface="Gill Sans MT"/>
              </a:rPr>
              <a:t>rescue</a:t>
            </a:r>
            <a:r>
              <a:rPr sz="3600" spc="-80" dirty="0">
                <a:latin typeface="Gill Sans MT"/>
                <a:cs typeface="Gill Sans MT"/>
              </a:rPr>
              <a:t> </a:t>
            </a:r>
            <a:r>
              <a:rPr sz="3600" spc="210" dirty="0">
                <a:latin typeface="Gill Sans MT"/>
                <a:cs typeface="Gill Sans MT"/>
              </a:rPr>
              <a:t>and </a:t>
            </a:r>
            <a:r>
              <a:rPr sz="3600" spc="150" dirty="0">
                <a:latin typeface="Gill Sans MT"/>
                <a:cs typeface="Gill Sans MT"/>
              </a:rPr>
              <a:t>fellowship</a:t>
            </a:r>
            <a:r>
              <a:rPr sz="3600" spc="-30" dirty="0">
                <a:latin typeface="Gill Sans MT"/>
                <a:cs typeface="Gill Sans MT"/>
              </a:rPr>
              <a:t> </a:t>
            </a:r>
            <a:r>
              <a:rPr sz="3600" spc="140" dirty="0">
                <a:latin typeface="Gill Sans MT"/>
                <a:cs typeface="Gill Sans MT"/>
              </a:rPr>
              <a:t>efforts</a:t>
            </a:r>
            <a:endParaRPr sz="36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30"/>
              </a:spcBef>
              <a:buFont typeface="Trebuchet MS"/>
              <a:buAutoNum type="arabicPeriod"/>
            </a:pPr>
            <a:endParaRPr sz="3600">
              <a:latin typeface="Gill Sans MT"/>
              <a:cs typeface="Gill Sans MT"/>
            </a:endParaRPr>
          </a:p>
          <a:p>
            <a:pPr marL="111760" marR="10160" indent="504190">
              <a:lnSpc>
                <a:spcPct val="100000"/>
              </a:lnSpc>
              <a:buAutoNum type="arabicPeriod"/>
              <a:tabLst>
                <a:tab pos="615950" algn="l"/>
              </a:tabLst>
            </a:pPr>
            <a:r>
              <a:rPr sz="3600" b="1" spc="-80" dirty="0">
                <a:latin typeface="Trebuchet MS"/>
                <a:cs typeface="Trebuchet MS"/>
              </a:rPr>
              <a:t>Emergency</a:t>
            </a:r>
            <a:r>
              <a:rPr sz="3600" b="1" spc="-170" dirty="0">
                <a:latin typeface="Trebuchet MS"/>
                <a:cs typeface="Trebuchet MS"/>
              </a:rPr>
              <a:t> </a:t>
            </a:r>
            <a:r>
              <a:rPr sz="3600" b="1" spc="-60" dirty="0">
                <a:latin typeface="Trebuchet MS"/>
                <a:cs typeface="Trebuchet MS"/>
              </a:rPr>
              <a:t>support</a:t>
            </a:r>
            <a:r>
              <a:rPr sz="3600" b="1" spc="-170" dirty="0">
                <a:latin typeface="Trebuchet MS"/>
                <a:cs typeface="Trebuchet MS"/>
              </a:rPr>
              <a:t> </a:t>
            </a:r>
            <a:r>
              <a:rPr sz="3600" b="1" spc="-320" dirty="0">
                <a:latin typeface="Trebuchet MS"/>
                <a:cs typeface="Trebuchet MS"/>
              </a:rPr>
              <a:t>“in</a:t>
            </a:r>
            <a:r>
              <a:rPr sz="3600" b="1" spc="-170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a</a:t>
            </a:r>
            <a:r>
              <a:rPr sz="3600" b="1" spc="-170" dirty="0">
                <a:latin typeface="Trebuchet MS"/>
                <a:cs typeface="Trebuchet MS"/>
              </a:rPr>
              <a:t> </a:t>
            </a:r>
            <a:r>
              <a:rPr sz="3600" b="1" spc="-260" dirty="0">
                <a:latin typeface="Trebuchet MS"/>
                <a:cs typeface="Trebuchet MS"/>
              </a:rPr>
              <a:t>box”</a:t>
            </a:r>
            <a:r>
              <a:rPr sz="3600" b="1" spc="-120" dirty="0">
                <a:latin typeface="Trebuchet MS"/>
                <a:cs typeface="Trebuchet MS"/>
              </a:rPr>
              <a:t> </a:t>
            </a:r>
            <a:r>
              <a:rPr sz="3600" spc="190" dirty="0">
                <a:latin typeface="Gill Sans MT"/>
                <a:cs typeface="Gill Sans MT"/>
              </a:rPr>
              <a:t>templates</a:t>
            </a:r>
            <a:r>
              <a:rPr sz="3600" spc="-80" dirty="0">
                <a:latin typeface="Gill Sans MT"/>
                <a:cs typeface="Gill Sans MT"/>
              </a:rPr>
              <a:t> </a:t>
            </a:r>
            <a:r>
              <a:rPr sz="3600" dirty="0">
                <a:latin typeface="Gill Sans MT"/>
                <a:cs typeface="Gill Sans MT"/>
              </a:rPr>
              <a:t>to</a:t>
            </a:r>
            <a:r>
              <a:rPr sz="3600" spc="-80" dirty="0">
                <a:latin typeface="Gill Sans MT"/>
                <a:cs typeface="Gill Sans MT"/>
              </a:rPr>
              <a:t> </a:t>
            </a:r>
            <a:r>
              <a:rPr sz="3600" spc="228" dirty="0">
                <a:latin typeface="Gill Sans MT"/>
                <a:cs typeface="Gill Sans MT"/>
              </a:rPr>
              <a:t>stand</a:t>
            </a:r>
            <a:r>
              <a:rPr sz="3600" spc="-90" dirty="0">
                <a:latin typeface="Gill Sans MT"/>
                <a:cs typeface="Gill Sans MT"/>
              </a:rPr>
              <a:t> </a:t>
            </a:r>
            <a:r>
              <a:rPr sz="3600" spc="190" dirty="0">
                <a:latin typeface="Gill Sans MT"/>
                <a:cs typeface="Gill Sans MT"/>
              </a:rPr>
              <a:t>up</a:t>
            </a:r>
            <a:r>
              <a:rPr sz="3600" spc="-70" dirty="0">
                <a:latin typeface="Gill Sans MT"/>
                <a:cs typeface="Gill Sans MT"/>
              </a:rPr>
              <a:t> </a:t>
            </a:r>
            <a:r>
              <a:rPr sz="3600" spc="140" dirty="0">
                <a:latin typeface="Gill Sans MT"/>
                <a:cs typeface="Gill Sans MT"/>
              </a:rPr>
              <a:t>rescue </a:t>
            </a:r>
            <a:r>
              <a:rPr sz="3600" spc="260" dirty="0">
                <a:latin typeface="Gill Sans MT"/>
                <a:cs typeface="Gill Sans MT"/>
              </a:rPr>
              <a:t>funds</a:t>
            </a:r>
            <a:r>
              <a:rPr sz="3600" spc="-60" dirty="0">
                <a:latin typeface="Gill Sans MT"/>
                <a:cs typeface="Gill Sans MT"/>
              </a:rPr>
              <a:t> </a:t>
            </a:r>
            <a:r>
              <a:rPr sz="3600" spc="260" dirty="0">
                <a:latin typeface="Gill Sans MT"/>
                <a:cs typeface="Gill Sans MT"/>
              </a:rPr>
              <a:t>and</a:t>
            </a:r>
            <a:r>
              <a:rPr sz="3600" spc="-70" dirty="0">
                <a:latin typeface="Gill Sans MT"/>
                <a:cs typeface="Gill Sans MT"/>
              </a:rPr>
              <a:t> </a:t>
            </a:r>
            <a:r>
              <a:rPr sz="3600" spc="150" dirty="0">
                <a:latin typeface="Gill Sans MT"/>
                <a:cs typeface="Gill Sans MT"/>
              </a:rPr>
              <a:t>fellowship</a:t>
            </a:r>
            <a:r>
              <a:rPr sz="3600" spc="-60" dirty="0">
                <a:latin typeface="Gill Sans MT"/>
                <a:cs typeface="Gill Sans MT"/>
              </a:rPr>
              <a:t> </a:t>
            </a:r>
            <a:r>
              <a:rPr sz="3600" spc="150" dirty="0">
                <a:latin typeface="Gill Sans MT"/>
                <a:cs typeface="Gill Sans MT"/>
              </a:rPr>
              <a:t>programs</a:t>
            </a:r>
            <a:endParaRPr sz="360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792773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61325" y="2685625"/>
            <a:ext cx="7113270" cy="6965950"/>
            <a:chOff x="630662" y="1342812"/>
            <a:chExt cx="3556635" cy="3482975"/>
          </a:xfrm>
        </p:grpSpPr>
        <p:sp>
          <p:nvSpPr>
            <p:cNvPr id="3" name="object 3"/>
            <p:cNvSpPr/>
            <p:nvPr/>
          </p:nvSpPr>
          <p:spPr>
            <a:xfrm>
              <a:off x="635424" y="1347575"/>
              <a:ext cx="3547110" cy="3473450"/>
            </a:xfrm>
            <a:custGeom>
              <a:avLst/>
              <a:gdLst/>
              <a:ahLst/>
              <a:cxnLst/>
              <a:rect l="l" t="t" r="r" b="b"/>
              <a:pathLst>
                <a:path w="3547110" h="3473450">
                  <a:moveTo>
                    <a:pt x="1773299" y="3473399"/>
                  </a:moveTo>
                  <a:lnTo>
                    <a:pt x="1724489" y="3472754"/>
                  </a:lnTo>
                  <a:lnTo>
                    <a:pt x="1676003" y="3470830"/>
                  </a:lnTo>
                  <a:lnTo>
                    <a:pt x="1627861" y="3467642"/>
                  </a:lnTo>
                  <a:lnTo>
                    <a:pt x="1580079" y="3463209"/>
                  </a:lnTo>
                  <a:lnTo>
                    <a:pt x="1532673" y="3457545"/>
                  </a:lnTo>
                  <a:lnTo>
                    <a:pt x="1485661" y="3450669"/>
                  </a:lnTo>
                  <a:lnTo>
                    <a:pt x="1439059" y="3442596"/>
                  </a:lnTo>
                  <a:lnTo>
                    <a:pt x="1392885" y="3433343"/>
                  </a:lnTo>
                  <a:lnTo>
                    <a:pt x="1347155" y="3422926"/>
                  </a:lnTo>
                  <a:lnTo>
                    <a:pt x="1301886" y="3411363"/>
                  </a:lnTo>
                  <a:lnTo>
                    <a:pt x="1257095" y="3398669"/>
                  </a:lnTo>
                  <a:lnTo>
                    <a:pt x="1212800" y="3384861"/>
                  </a:lnTo>
                  <a:lnTo>
                    <a:pt x="1169016" y="3369956"/>
                  </a:lnTo>
                  <a:lnTo>
                    <a:pt x="1125761" y="3353971"/>
                  </a:lnTo>
                  <a:lnTo>
                    <a:pt x="1083051" y="3336921"/>
                  </a:lnTo>
                  <a:lnTo>
                    <a:pt x="1040904" y="3318824"/>
                  </a:lnTo>
                  <a:lnTo>
                    <a:pt x="999337" y="3299695"/>
                  </a:lnTo>
                  <a:lnTo>
                    <a:pt x="958366" y="3279552"/>
                  </a:lnTo>
                  <a:lnTo>
                    <a:pt x="918008" y="3258411"/>
                  </a:lnTo>
                  <a:lnTo>
                    <a:pt x="878281" y="3236289"/>
                  </a:lnTo>
                  <a:lnTo>
                    <a:pt x="839201" y="3213202"/>
                  </a:lnTo>
                  <a:lnTo>
                    <a:pt x="800784" y="3189166"/>
                  </a:lnTo>
                  <a:lnTo>
                    <a:pt x="763049" y="3164199"/>
                  </a:lnTo>
                  <a:lnTo>
                    <a:pt x="726012" y="3138317"/>
                  </a:lnTo>
                  <a:lnTo>
                    <a:pt x="689689" y="3111536"/>
                  </a:lnTo>
                  <a:lnTo>
                    <a:pt x="654098" y="3083873"/>
                  </a:lnTo>
                  <a:lnTo>
                    <a:pt x="619255" y="3055345"/>
                  </a:lnTo>
                  <a:lnTo>
                    <a:pt x="585178" y="3025967"/>
                  </a:lnTo>
                  <a:lnTo>
                    <a:pt x="551883" y="2995757"/>
                  </a:lnTo>
                  <a:lnTo>
                    <a:pt x="519387" y="2964732"/>
                  </a:lnTo>
                  <a:lnTo>
                    <a:pt x="487708" y="2932907"/>
                  </a:lnTo>
                  <a:lnTo>
                    <a:pt x="456861" y="2900299"/>
                  </a:lnTo>
                  <a:lnTo>
                    <a:pt x="426864" y="2866925"/>
                  </a:lnTo>
                  <a:lnTo>
                    <a:pt x="397735" y="2832802"/>
                  </a:lnTo>
                  <a:lnTo>
                    <a:pt x="369489" y="2797945"/>
                  </a:lnTo>
                  <a:lnTo>
                    <a:pt x="342144" y="2762372"/>
                  </a:lnTo>
                  <a:lnTo>
                    <a:pt x="315716" y="2726099"/>
                  </a:lnTo>
                  <a:lnTo>
                    <a:pt x="290223" y="2689142"/>
                  </a:lnTo>
                  <a:lnTo>
                    <a:pt x="265681" y="2651519"/>
                  </a:lnTo>
                  <a:lnTo>
                    <a:pt x="242107" y="2613245"/>
                  </a:lnTo>
                  <a:lnTo>
                    <a:pt x="219518" y="2574338"/>
                  </a:lnTo>
                  <a:lnTo>
                    <a:pt x="197932" y="2534813"/>
                  </a:lnTo>
                  <a:lnTo>
                    <a:pt x="177365" y="2494688"/>
                  </a:lnTo>
                  <a:lnTo>
                    <a:pt x="157833" y="2453978"/>
                  </a:lnTo>
                  <a:lnTo>
                    <a:pt x="139354" y="2412701"/>
                  </a:lnTo>
                  <a:lnTo>
                    <a:pt x="121945" y="2370874"/>
                  </a:lnTo>
                  <a:lnTo>
                    <a:pt x="105623" y="2328511"/>
                  </a:lnTo>
                  <a:lnTo>
                    <a:pt x="90404" y="2285631"/>
                  </a:lnTo>
                  <a:lnTo>
                    <a:pt x="76305" y="2242249"/>
                  </a:lnTo>
                  <a:lnTo>
                    <a:pt x="63343" y="2198383"/>
                  </a:lnTo>
                  <a:lnTo>
                    <a:pt x="51536" y="2154049"/>
                  </a:lnTo>
                  <a:lnTo>
                    <a:pt x="40900" y="2109262"/>
                  </a:lnTo>
                  <a:lnTo>
                    <a:pt x="31452" y="2064041"/>
                  </a:lnTo>
                  <a:lnTo>
                    <a:pt x="23209" y="2018401"/>
                  </a:lnTo>
                  <a:lnTo>
                    <a:pt x="16188" y="1972359"/>
                  </a:lnTo>
                  <a:lnTo>
                    <a:pt x="10405" y="1925932"/>
                  </a:lnTo>
                  <a:lnTo>
                    <a:pt x="5878" y="1879136"/>
                  </a:lnTo>
                  <a:lnTo>
                    <a:pt x="2623" y="1831987"/>
                  </a:lnTo>
                  <a:lnTo>
                    <a:pt x="658" y="1784503"/>
                  </a:lnTo>
                  <a:lnTo>
                    <a:pt x="0" y="1736699"/>
                  </a:lnTo>
                  <a:lnTo>
                    <a:pt x="658" y="1688896"/>
                  </a:lnTo>
                  <a:lnTo>
                    <a:pt x="2623" y="1641412"/>
                  </a:lnTo>
                  <a:lnTo>
                    <a:pt x="5878" y="1594263"/>
                  </a:lnTo>
                  <a:lnTo>
                    <a:pt x="10405" y="1547467"/>
                  </a:lnTo>
                  <a:lnTo>
                    <a:pt x="16188" y="1501040"/>
                  </a:lnTo>
                  <a:lnTo>
                    <a:pt x="23209" y="1454998"/>
                  </a:lnTo>
                  <a:lnTo>
                    <a:pt x="31452" y="1409358"/>
                  </a:lnTo>
                  <a:lnTo>
                    <a:pt x="40900" y="1364137"/>
                  </a:lnTo>
                  <a:lnTo>
                    <a:pt x="51536" y="1319350"/>
                  </a:lnTo>
                  <a:lnTo>
                    <a:pt x="63343" y="1275016"/>
                  </a:lnTo>
                  <a:lnTo>
                    <a:pt x="76305" y="1231149"/>
                  </a:lnTo>
                  <a:lnTo>
                    <a:pt x="90404" y="1187768"/>
                  </a:lnTo>
                  <a:lnTo>
                    <a:pt x="105623" y="1144888"/>
                  </a:lnTo>
                  <a:lnTo>
                    <a:pt x="121945" y="1102525"/>
                  </a:lnTo>
                  <a:lnTo>
                    <a:pt x="139354" y="1060697"/>
                  </a:lnTo>
                  <a:lnTo>
                    <a:pt x="157833" y="1019421"/>
                  </a:lnTo>
                  <a:lnTo>
                    <a:pt x="177365" y="978711"/>
                  </a:lnTo>
                  <a:lnTo>
                    <a:pt x="197932" y="938586"/>
                  </a:lnTo>
                  <a:lnTo>
                    <a:pt x="219518" y="899061"/>
                  </a:lnTo>
                  <a:lnTo>
                    <a:pt x="242107" y="860154"/>
                  </a:lnTo>
                  <a:lnTo>
                    <a:pt x="265681" y="821880"/>
                  </a:lnTo>
                  <a:lnTo>
                    <a:pt x="290223" y="784257"/>
                  </a:lnTo>
                  <a:lnTo>
                    <a:pt x="315716" y="747300"/>
                  </a:lnTo>
                  <a:lnTo>
                    <a:pt x="342144" y="711027"/>
                  </a:lnTo>
                  <a:lnTo>
                    <a:pt x="369489" y="675454"/>
                  </a:lnTo>
                  <a:lnTo>
                    <a:pt x="397735" y="640597"/>
                  </a:lnTo>
                  <a:lnTo>
                    <a:pt x="426864" y="606474"/>
                  </a:lnTo>
                  <a:lnTo>
                    <a:pt x="456861" y="573100"/>
                  </a:lnTo>
                  <a:lnTo>
                    <a:pt x="487708" y="540492"/>
                  </a:lnTo>
                  <a:lnTo>
                    <a:pt x="519387" y="508667"/>
                  </a:lnTo>
                  <a:lnTo>
                    <a:pt x="551883" y="477641"/>
                  </a:lnTo>
                  <a:lnTo>
                    <a:pt x="585178" y="447432"/>
                  </a:lnTo>
                  <a:lnTo>
                    <a:pt x="619255" y="418054"/>
                  </a:lnTo>
                  <a:lnTo>
                    <a:pt x="654098" y="389526"/>
                  </a:lnTo>
                  <a:lnTo>
                    <a:pt x="689689" y="361863"/>
                  </a:lnTo>
                  <a:lnTo>
                    <a:pt x="726012" y="335082"/>
                  </a:lnTo>
                  <a:lnTo>
                    <a:pt x="763049" y="309200"/>
                  </a:lnTo>
                  <a:lnTo>
                    <a:pt x="800784" y="284232"/>
                  </a:lnTo>
                  <a:lnTo>
                    <a:pt x="839201" y="260197"/>
                  </a:lnTo>
                  <a:lnTo>
                    <a:pt x="878281" y="237110"/>
                  </a:lnTo>
                  <a:lnTo>
                    <a:pt x="918008" y="214988"/>
                  </a:lnTo>
                  <a:lnTo>
                    <a:pt x="958366" y="193847"/>
                  </a:lnTo>
                  <a:lnTo>
                    <a:pt x="999337" y="173704"/>
                  </a:lnTo>
                  <a:lnTo>
                    <a:pt x="1040904" y="154575"/>
                  </a:lnTo>
                  <a:lnTo>
                    <a:pt x="1083051" y="136478"/>
                  </a:lnTo>
                  <a:lnTo>
                    <a:pt x="1125761" y="119428"/>
                  </a:lnTo>
                  <a:lnTo>
                    <a:pt x="1169016" y="103443"/>
                  </a:lnTo>
                  <a:lnTo>
                    <a:pt x="1212800" y="88538"/>
                  </a:lnTo>
                  <a:lnTo>
                    <a:pt x="1257095" y="74730"/>
                  </a:lnTo>
                  <a:lnTo>
                    <a:pt x="1301886" y="62036"/>
                  </a:lnTo>
                  <a:lnTo>
                    <a:pt x="1347155" y="50473"/>
                  </a:lnTo>
                  <a:lnTo>
                    <a:pt x="1392885" y="40056"/>
                  </a:lnTo>
                  <a:lnTo>
                    <a:pt x="1439059" y="30803"/>
                  </a:lnTo>
                  <a:lnTo>
                    <a:pt x="1485661" y="22730"/>
                  </a:lnTo>
                  <a:lnTo>
                    <a:pt x="1532673" y="15854"/>
                  </a:lnTo>
                  <a:lnTo>
                    <a:pt x="1580079" y="10190"/>
                  </a:lnTo>
                  <a:lnTo>
                    <a:pt x="1627861" y="5757"/>
                  </a:lnTo>
                  <a:lnTo>
                    <a:pt x="1676003" y="2569"/>
                  </a:lnTo>
                  <a:lnTo>
                    <a:pt x="1724489" y="645"/>
                  </a:lnTo>
                  <a:lnTo>
                    <a:pt x="1773299" y="0"/>
                  </a:lnTo>
                  <a:lnTo>
                    <a:pt x="1819784" y="645"/>
                  </a:lnTo>
                  <a:lnTo>
                    <a:pt x="1822336" y="645"/>
                  </a:lnTo>
                  <a:lnTo>
                    <a:pt x="1873749" y="2785"/>
                  </a:lnTo>
                  <a:lnTo>
                    <a:pt x="1923685" y="6251"/>
                  </a:lnTo>
                  <a:lnTo>
                    <a:pt x="1973392" y="11085"/>
                  </a:lnTo>
                  <a:lnTo>
                    <a:pt x="2022843" y="17274"/>
                  </a:lnTo>
                  <a:lnTo>
                    <a:pt x="2072011" y="24809"/>
                  </a:lnTo>
                  <a:lnTo>
                    <a:pt x="2120869" y="33678"/>
                  </a:lnTo>
                  <a:lnTo>
                    <a:pt x="2169389" y="43870"/>
                  </a:lnTo>
                  <a:lnTo>
                    <a:pt x="2217546" y="55375"/>
                  </a:lnTo>
                  <a:lnTo>
                    <a:pt x="2265310" y="68181"/>
                  </a:lnTo>
                  <a:lnTo>
                    <a:pt x="2312657" y="82277"/>
                  </a:lnTo>
                  <a:lnTo>
                    <a:pt x="2359557" y="97653"/>
                  </a:lnTo>
                  <a:lnTo>
                    <a:pt x="2405984" y="114297"/>
                  </a:lnTo>
                  <a:lnTo>
                    <a:pt x="2451912" y="132198"/>
                  </a:lnTo>
                  <a:lnTo>
                    <a:pt x="2497312" y="151345"/>
                  </a:lnTo>
                  <a:lnTo>
                    <a:pt x="2542159" y="171728"/>
                  </a:lnTo>
                  <a:lnTo>
                    <a:pt x="2586424" y="193335"/>
                  </a:lnTo>
                  <a:lnTo>
                    <a:pt x="2630080" y="216155"/>
                  </a:lnTo>
                  <a:lnTo>
                    <a:pt x="2673101" y="240178"/>
                  </a:lnTo>
                  <a:lnTo>
                    <a:pt x="2715459" y="265391"/>
                  </a:lnTo>
                  <a:lnTo>
                    <a:pt x="2757127" y="291785"/>
                  </a:lnTo>
                  <a:lnTo>
                    <a:pt x="2798079" y="319349"/>
                  </a:lnTo>
                  <a:lnTo>
                    <a:pt x="2838286" y="348070"/>
                  </a:lnTo>
                  <a:lnTo>
                    <a:pt x="2877722" y="377939"/>
                  </a:lnTo>
                  <a:lnTo>
                    <a:pt x="2916360" y="408944"/>
                  </a:lnTo>
                  <a:lnTo>
                    <a:pt x="2954172" y="441075"/>
                  </a:lnTo>
                  <a:lnTo>
                    <a:pt x="2991132" y="474319"/>
                  </a:lnTo>
                  <a:lnTo>
                    <a:pt x="3027212" y="508667"/>
                  </a:lnTo>
                  <a:lnTo>
                    <a:pt x="3062284" y="544002"/>
                  </a:lnTo>
                  <a:lnTo>
                    <a:pt x="3096229" y="580199"/>
                  </a:lnTo>
                  <a:lnTo>
                    <a:pt x="3129036" y="617231"/>
                  </a:lnTo>
                  <a:lnTo>
                    <a:pt x="3160695" y="655072"/>
                  </a:lnTo>
                  <a:lnTo>
                    <a:pt x="3191193" y="693694"/>
                  </a:lnTo>
                  <a:lnTo>
                    <a:pt x="3220520" y="733071"/>
                  </a:lnTo>
                  <a:lnTo>
                    <a:pt x="3248664" y="773177"/>
                  </a:lnTo>
                  <a:lnTo>
                    <a:pt x="3275615" y="813986"/>
                  </a:lnTo>
                  <a:lnTo>
                    <a:pt x="3301360" y="855470"/>
                  </a:lnTo>
                  <a:lnTo>
                    <a:pt x="3325888" y="897602"/>
                  </a:lnTo>
                  <a:lnTo>
                    <a:pt x="3349190" y="940358"/>
                  </a:lnTo>
                  <a:lnTo>
                    <a:pt x="3371252" y="983709"/>
                  </a:lnTo>
                  <a:lnTo>
                    <a:pt x="3392064" y="1027630"/>
                  </a:lnTo>
                  <a:lnTo>
                    <a:pt x="3411615" y="1072093"/>
                  </a:lnTo>
                  <a:lnTo>
                    <a:pt x="3429893" y="1117073"/>
                  </a:lnTo>
                  <a:lnTo>
                    <a:pt x="3446888" y="1162542"/>
                  </a:lnTo>
                  <a:lnTo>
                    <a:pt x="3462588" y="1208475"/>
                  </a:lnTo>
                  <a:lnTo>
                    <a:pt x="3476981" y="1254843"/>
                  </a:lnTo>
                  <a:lnTo>
                    <a:pt x="3490057" y="1301622"/>
                  </a:lnTo>
                  <a:lnTo>
                    <a:pt x="3501804" y="1348785"/>
                  </a:lnTo>
                  <a:lnTo>
                    <a:pt x="3512211" y="1396304"/>
                  </a:lnTo>
                  <a:lnTo>
                    <a:pt x="3521267" y="1444153"/>
                  </a:lnTo>
                  <a:lnTo>
                    <a:pt x="3528961" y="1492307"/>
                  </a:lnTo>
                  <a:lnTo>
                    <a:pt x="3535281" y="1540737"/>
                  </a:lnTo>
                  <a:lnTo>
                    <a:pt x="3540216" y="1589418"/>
                  </a:lnTo>
                  <a:lnTo>
                    <a:pt x="3543755" y="1638323"/>
                  </a:lnTo>
                  <a:lnTo>
                    <a:pt x="3545886" y="1687426"/>
                  </a:lnTo>
                  <a:lnTo>
                    <a:pt x="3546599" y="1736699"/>
                  </a:lnTo>
                  <a:lnTo>
                    <a:pt x="3545941" y="1784503"/>
                  </a:lnTo>
                  <a:lnTo>
                    <a:pt x="3543976" y="1831987"/>
                  </a:lnTo>
                  <a:lnTo>
                    <a:pt x="3540721" y="1879136"/>
                  </a:lnTo>
                  <a:lnTo>
                    <a:pt x="3536194" y="1925932"/>
                  </a:lnTo>
                  <a:lnTo>
                    <a:pt x="3530411" y="1972359"/>
                  </a:lnTo>
                  <a:lnTo>
                    <a:pt x="3523390" y="2018401"/>
                  </a:lnTo>
                  <a:lnTo>
                    <a:pt x="3515147" y="2064041"/>
                  </a:lnTo>
                  <a:lnTo>
                    <a:pt x="3505699" y="2109262"/>
                  </a:lnTo>
                  <a:lnTo>
                    <a:pt x="3495063" y="2154049"/>
                  </a:lnTo>
                  <a:lnTo>
                    <a:pt x="3483255" y="2198383"/>
                  </a:lnTo>
                  <a:lnTo>
                    <a:pt x="3470294" y="2242249"/>
                  </a:lnTo>
                  <a:lnTo>
                    <a:pt x="3456195" y="2285631"/>
                  </a:lnTo>
                  <a:lnTo>
                    <a:pt x="3440976" y="2328511"/>
                  </a:lnTo>
                  <a:lnTo>
                    <a:pt x="3424654" y="2370874"/>
                  </a:lnTo>
                  <a:lnTo>
                    <a:pt x="3407245" y="2412701"/>
                  </a:lnTo>
                  <a:lnTo>
                    <a:pt x="3388766" y="2453978"/>
                  </a:lnTo>
                  <a:lnTo>
                    <a:pt x="3369234" y="2494688"/>
                  </a:lnTo>
                  <a:lnTo>
                    <a:pt x="3348667" y="2534813"/>
                  </a:lnTo>
                  <a:lnTo>
                    <a:pt x="3327081" y="2574338"/>
                  </a:lnTo>
                  <a:lnTo>
                    <a:pt x="3304492" y="2613245"/>
                  </a:lnTo>
                  <a:lnTo>
                    <a:pt x="3280918" y="2651519"/>
                  </a:lnTo>
                  <a:lnTo>
                    <a:pt x="3256376" y="2689142"/>
                  </a:lnTo>
                  <a:lnTo>
                    <a:pt x="3230883" y="2726099"/>
                  </a:lnTo>
                  <a:lnTo>
                    <a:pt x="3204455" y="2762372"/>
                  </a:lnTo>
                  <a:lnTo>
                    <a:pt x="3177110" y="2797945"/>
                  </a:lnTo>
                  <a:lnTo>
                    <a:pt x="3148864" y="2832802"/>
                  </a:lnTo>
                  <a:lnTo>
                    <a:pt x="3119734" y="2866925"/>
                  </a:lnTo>
                  <a:lnTo>
                    <a:pt x="3089738" y="2900299"/>
                  </a:lnTo>
                  <a:lnTo>
                    <a:pt x="3058891" y="2932907"/>
                  </a:lnTo>
                  <a:lnTo>
                    <a:pt x="3027212" y="2964732"/>
                  </a:lnTo>
                  <a:lnTo>
                    <a:pt x="2994716" y="2995757"/>
                  </a:lnTo>
                  <a:lnTo>
                    <a:pt x="2961421" y="3025967"/>
                  </a:lnTo>
                  <a:lnTo>
                    <a:pt x="2927344" y="3055345"/>
                  </a:lnTo>
                  <a:lnTo>
                    <a:pt x="2892501" y="3083873"/>
                  </a:lnTo>
                  <a:lnTo>
                    <a:pt x="2856910" y="3111536"/>
                  </a:lnTo>
                  <a:lnTo>
                    <a:pt x="2820587" y="3138317"/>
                  </a:lnTo>
                  <a:lnTo>
                    <a:pt x="2783550" y="3164199"/>
                  </a:lnTo>
                  <a:lnTo>
                    <a:pt x="2745814" y="3189166"/>
                  </a:lnTo>
                  <a:lnTo>
                    <a:pt x="2707398" y="3213202"/>
                  </a:lnTo>
                  <a:lnTo>
                    <a:pt x="2668318" y="3236289"/>
                  </a:lnTo>
                  <a:lnTo>
                    <a:pt x="2628591" y="3258411"/>
                  </a:lnTo>
                  <a:lnTo>
                    <a:pt x="2588233" y="3279552"/>
                  </a:lnTo>
                  <a:lnTo>
                    <a:pt x="2547262" y="3299695"/>
                  </a:lnTo>
                  <a:lnTo>
                    <a:pt x="2505695" y="3318824"/>
                  </a:lnTo>
                  <a:lnTo>
                    <a:pt x="2463548" y="3336921"/>
                  </a:lnTo>
                  <a:lnTo>
                    <a:pt x="2420838" y="3353971"/>
                  </a:lnTo>
                  <a:lnTo>
                    <a:pt x="2377583" y="3369956"/>
                  </a:lnTo>
                  <a:lnTo>
                    <a:pt x="2333799" y="3384861"/>
                  </a:lnTo>
                  <a:lnTo>
                    <a:pt x="2289504" y="3398669"/>
                  </a:lnTo>
                  <a:lnTo>
                    <a:pt x="2244713" y="3411363"/>
                  </a:lnTo>
                  <a:lnTo>
                    <a:pt x="2199444" y="3422926"/>
                  </a:lnTo>
                  <a:lnTo>
                    <a:pt x="2153714" y="3433343"/>
                  </a:lnTo>
                  <a:lnTo>
                    <a:pt x="2107540" y="3442596"/>
                  </a:lnTo>
                  <a:lnTo>
                    <a:pt x="2060938" y="3450669"/>
                  </a:lnTo>
                  <a:lnTo>
                    <a:pt x="2013926" y="3457545"/>
                  </a:lnTo>
                  <a:lnTo>
                    <a:pt x="1966520" y="3463209"/>
                  </a:lnTo>
                  <a:lnTo>
                    <a:pt x="1918738" y="3467642"/>
                  </a:lnTo>
                  <a:lnTo>
                    <a:pt x="1870595" y="3470830"/>
                  </a:lnTo>
                  <a:lnTo>
                    <a:pt x="1822110" y="3472754"/>
                  </a:lnTo>
                  <a:lnTo>
                    <a:pt x="1773299" y="34733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35424" y="1347575"/>
              <a:ext cx="3547110" cy="3473450"/>
            </a:xfrm>
            <a:custGeom>
              <a:avLst/>
              <a:gdLst/>
              <a:ahLst/>
              <a:cxnLst/>
              <a:rect l="l" t="t" r="r" b="b"/>
              <a:pathLst>
                <a:path w="3547110" h="3473450">
                  <a:moveTo>
                    <a:pt x="0" y="1736699"/>
                  </a:moveTo>
                  <a:lnTo>
                    <a:pt x="658" y="1688896"/>
                  </a:lnTo>
                  <a:lnTo>
                    <a:pt x="2623" y="1641412"/>
                  </a:lnTo>
                  <a:lnTo>
                    <a:pt x="5878" y="1594263"/>
                  </a:lnTo>
                  <a:lnTo>
                    <a:pt x="10405" y="1547467"/>
                  </a:lnTo>
                  <a:lnTo>
                    <a:pt x="16188" y="1501040"/>
                  </a:lnTo>
                  <a:lnTo>
                    <a:pt x="23209" y="1454998"/>
                  </a:lnTo>
                  <a:lnTo>
                    <a:pt x="31452" y="1409358"/>
                  </a:lnTo>
                  <a:lnTo>
                    <a:pt x="40900" y="1364137"/>
                  </a:lnTo>
                  <a:lnTo>
                    <a:pt x="51536" y="1319350"/>
                  </a:lnTo>
                  <a:lnTo>
                    <a:pt x="63343" y="1275016"/>
                  </a:lnTo>
                  <a:lnTo>
                    <a:pt x="76305" y="1231149"/>
                  </a:lnTo>
                  <a:lnTo>
                    <a:pt x="90404" y="1187768"/>
                  </a:lnTo>
                  <a:lnTo>
                    <a:pt x="105623" y="1144888"/>
                  </a:lnTo>
                  <a:lnTo>
                    <a:pt x="121945" y="1102525"/>
                  </a:lnTo>
                  <a:lnTo>
                    <a:pt x="139354" y="1060697"/>
                  </a:lnTo>
                  <a:lnTo>
                    <a:pt x="157833" y="1019421"/>
                  </a:lnTo>
                  <a:lnTo>
                    <a:pt x="177365" y="978711"/>
                  </a:lnTo>
                  <a:lnTo>
                    <a:pt x="197932" y="938586"/>
                  </a:lnTo>
                  <a:lnTo>
                    <a:pt x="219518" y="899061"/>
                  </a:lnTo>
                  <a:lnTo>
                    <a:pt x="242107" y="860154"/>
                  </a:lnTo>
                  <a:lnTo>
                    <a:pt x="265681" y="821880"/>
                  </a:lnTo>
                  <a:lnTo>
                    <a:pt x="290223" y="784257"/>
                  </a:lnTo>
                  <a:lnTo>
                    <a:pt x="315716" y="747300"/>
                  </a:lnTo>
                  <a:lnTo>
                    <a:pt x="342144" y="711027"/>
                  </a:lnTo>
                  <a:lnTo>
                    <a:pt x="369489" y="675454"/>
                  </a:lnTo>
                  <a:lnTo>
                    <a:pt x="397735" y="640597"/>
                  </a:lnTo>
                  <a:lnTo>
                    <a:pt x="426864" y="606474"/>
                  </a:lnTo>
                  <a:lnTo>
                    <a:pt x="456861" y="573100"/>
                  </a:lnTo>
                  <a:lnTo>
                    <a:pt x="487708" y="540492"/>
                  </a:lnTo>
                  <a:lnTo>
                    <a:pt x="519387" y="508667"/>
                  </a:lnTo>
                  <a:lnTo>
                    <a:pt x="551883" y="477641"/>
                  </a:lnTo>
                  <a:lnTo>
                    <a:pt x="585178" y="447432"/>
                  </a:lnTo>
                  <a:lnTo>
                    <a:pt x="619255" y="418054"/>
                  </a:lnTo>
                  <a:lnTo>
                    <a:pt x="654098" y="389526"/>
                  </a:lnTo>
                  <a:lnTo>
                    <a:pt x="689689" y="361863"/>
                  </a:lnTo>
                  <a:lnTo>
                    <a:pt x="726012" y="335082"/>
                  </a:lnTo>
                  <a:lnTo>
                    <a:pt x="763049" y="309200"/>
                  </a:lnTo>
                  <a:lnTo>
                    <a:pt x="800784" y="284232"/>
                  </a:lnTo>
                  <a:lnTo>
                    <a:pt x="839201" y="260197"/>
                  </a:lnTo>
                  <a:lnTo>
                    <a:pt x="878281" y="237110"/>
                  </a:lnTo>
                  <a:lnTo>
                    <a:pt x="918008" y="214988"/>
                  </a:lnTo>
                  <a:lnTo>
                    <a:pt x="958366" y="193847"/>
                  </a:lnTo>
                  <a:lnTo>
                    <a:pt x="999337" y="173704"/>
                  </a:lnTo>
                  <a:lnTo>
                    <a:pt x="1040904" y="154575"/>
                  </a:lnTo>
                  <a:lnTo>
                    <a:pt x="1083051" y="136478"/>
                  </a:lnTo>
                  <a:lnTo>
                    <a:pt x="1125761" y="119428"/>
                  </a:lnTo>
                  <a:lnTo>
                    <a:pt x="1169016" y="103443"/>
                  </a:lnTo>
                  <a:lnTo>
                    <a:pt x="1212800" y="88538"/>
                  </a:lnTo>
                  <a:lnTo>
                    <a:pt x="1257095" y="74730"/>
                  </a:lnTo>
                  <a:lnTo>
                    <a:pt x="1301886" y="62036"/>
                  </a:lnTo>
                  <a:lnTo>
                    <a:pt x="1347155" y="50473"/>
                  </a:lnTo>
                  <a:lnTo>
                    <a:pt x="1392885" y="40056"/>
                  </a:lnTo>
                  <a:lnTo>
                    <a:pt x="1439059" y="30803"/>
                  </a:lnTo>
                  <a:lnTo>
                    <a:pt x="1485661" y="22730"/>
                  </a:lnTo>
                  <a:lnTo>
                    <a:pt x="1532673" y="15854"/>
                  </a:lnTo>
                  <a:lnTo>
                    <a:pt x="1580079" y="10190"/>
                  </a:lnTo>
                  <a:lnTo>
                    <a:pt x="1627861" y="5757"/>
                  </a:lnTo>
                  <a:lnTo>
                    <a:pt x="1676003" y="2569"/>
                  </a:lnTo>
                  <a:lnTo>
                    <a:pt x="1724489" y="645"/>
                  </a:lnTo>
                  <a:lnTo>
                    <a:pt x="1773299" y="0"/>
                  </a:lnTo>
                  <a:lnTo>
                    <a:pt x="1823611" y="698"/>
                  </a:lnTo>
                  <a:lnTo>
                    <a:pt x="1873749" y="2785"/>
                  </a:lnTo>
                  <a:lnTo>
                    <a:pt x="1923685" y="6251"/>
                  </a:lnTo>
                  <a:lnTo>
                    <a:pt x="1973392" y="11085"/>
                  </a:lnTo>
                  <a:lnTo>
                    <a:pt x="2022843" y="17274"/>
                  </a:lnTo>
                  <a:lnTo>
                    <a:pt x="2072011" y="24809"/>
                  </a:lnTo>
                  <a:lnTo>
                    <a:pt x="2120869" y="33678"/>
                  </a:lnTo>
                  <a:lnTo>
                    <a:pt x="2169389" y="43870"/>
                  </a:lnTo>
                  <a:lnTo>
                    <a:pt x="2217546" y="55375"/>
                  </a:lnTo>
                  <a:lnTo>
                    <a:pt x="2265310" y="68181"/>
                  </a:lnTo>
                  <a:lnTo>
                    <a:pt x="2312657" y="82277"/>
                  </a:lnTo>
                  <a:lnTo>
                    <a:pt x="2359557" y="97653"/>
                  </a:lnTo>
                  <a:lnTo>
                    <a:pt x="2405984" y="114297"/>
                  </a:lnTo>
                  <a:lnTo>
                    <a:pt x="2451912" y="132198"/>
                  </a:lnTo>
                  <a:lnTo>
                    <a:pt x="2497313" y="151345"/>
                  </a:lnTo>
                  <a:lnTo>
                    <a:pt x="2542159" y="171728"/>
                  </a:lnTo>
                  <a:lnTo>
                    <a:pt x="2586424" y="193335"/>
                  </a:lnTo>
                  <a:lnTo>
                    <a:pt x="2630080" y="216155"/>
                  </a:lnTo>
                  <a:lnTo>
                    <a:pt x="2673101" y="240178"/>
                  </a:lnTo>
                  <a:lnTo>
                    <a:pt x="2715459" y="265391"/>
                  </a:lnTo>
                  <a:lnTo>
                    <a:pt x="2757127" y="291785"/>
                  </a:lnTo>
                  <a:lnTo>
                    <a:pt x="2798079" y="319349"/>
                  </a:lnTo>
                  <a:lnTo>
                    <a:pt x="2838286" y="348070"/>
                  </a:lnTo>
                  <a:lnTo>
                    <a:pt x="2877722" y="377939"/>
                  </a:lnTo>
                  <a:lnTo>
                    <a:pt x="2916360" y="408944"/>
                  </a:lnTo>
                  <a:lnTo>
                    <a:pt x="2954172" y="441075"/>
                  </a:lnTo>
                  <a:lnTo>
                    <a:pt x="2991132" y="474319"/>
                  </a:lnTo>
                  <a:lnTo>
                    <a:pt x="3027212" y="508667"/>
                  </a:lnTo>
                  <a:lnTo>
                    <a:pt x="3062284" y="544002"/>
                  </a:lnTo>
                  <a:lnTo>
                    <a:pt x="3096229" y="580199"/>
                  </a:lnTo>
                  <a:lnTo>
                    <a:pt x="3129036" y="617231"/>
                  </a:lnTo>
                  <a:lnTo>
                    <a:pt x="3160695" y="655072"/>
                  </a:lnTo>
                  <a:lnTo>
                    <a:pt x="3191193" y="693694"/>
                  </a:lnTo>
                  <a:lnTo>
                    <a:pt x="3220520" y="733071"/>
                  </a:lnTo>
                  <a:lnTo>
                    <a:pt x="3248664" y="773177"/>
                  </a:lnTo>
                  <a:lnTo>
                    <a:pt x="3275615" y="813986"/>
                  </a:lnTo>
                  <a:lnTo>
                    <a:pt x="3301360" y="855470"/>
                  </a:lnTo>
                  <a:lnTo>
                    <a:pt x="3325888" y="897602"/>
                  </a:lnTo>
                  <a:lnTo>
                    <a:pt x="3349190" y="940358"/>
                  </a:lnTo>
                  <a:lnTo>
                    <a:pt x="3371252" y="983709"/>
                  </a:lnTo>
                  <a:lnTo>
                    <a:pt x="3392064" y="1027630"/>
                  </a:lnTo>
                  <a:lnTo>
                    <a:pt x="3411615" y="1072093"/>
                  </a:lnTo>
                  <a:lnTo>
                    <a:pt x="3429893" y="1117073"/>
                  </a:lnTo>
                  <a:lnTo>
                    <a:pt x="3446888" y="1162542"/>
                  </a:lnTo>
                  <a:lnTo>
                    <a:pt x="3462588" y="1208475"/>
                  </a:lnTo>
                  <a:lnTo>
                    <a:pt x="3476981" y="1254843"/>
                  </a:lnTo>
                  <a:lnTo>
                    <a:pt x="3490057" y="1301622"/>
                  </a:lnTo>
                  <a:lnTo>
                    <a:pt x="3501804" y="1348785"/>
                  </a:lnTo>
                  <a:lnTo>
                    <a:pt x="3512211" y="1396304"/>
                  </a:lnTo>
                  <a:lnTo>
                    <a:pt x="3521267" y="1444153"/>
                  </a:lnTo>
                  <a:lnTo>
                    <a:pt x="3528961" y="1492307"/>
                  </a:lnTo>
                  <a:lnTo>
                    <a:pt x="3535281" y="1540737"/>
                  </a:lnTo>
                  <a:lnTo>
                    <a:pt x="3540216" y="1589418"/>
                  </a:lnTo>
                  <a:lnTo>
                    <a:pt x="3543755" y="1638323"/>
                  </a:lnTo>
                  <a:lnTo>
                    <a:pt x="3545886" y="1687426"/>
                  </a:lnTo>
                  <a:lnTo>
                    <a:pt x="3546599" y="1736699"/>
                  </a:lnTo>
                  <a:lnTo>
                    <a:pt x="3545941" y="1784503"/>
                  </a:lnTo>
                  <a:lnTo>
                    <a:pt x="3543976" y="1831987"/>
                  </a:lnTo>
                  <a:lnTo>
                    <a:pt x="3540721" y="1879136"/>
                  </a:lnTo>
                  <a:lnTo>
                    <a:pt x="3536194" y="1925932"/>
                  </a:lnTo>
                  <a:lnTo>
                    <a:pt x="3530411" y="1972359"/>
                  </a:lnTo>
                  <a:lnTo>
                    <a:pt x="3523390" y="2018401"/>
                  </a:lnTo>
                  <a:lnTo>
                    <a:pt x="3515147" y="2064041"/>
                  </a:lnTo>
                  <a:lnTo>
                    <a:pt x="3505699" y="2109262"/>
                  </a:lnTo>
                  <a:lnTo>
                    <a:pt x="3495063" y="2154049"/>
                  </a:lnTo>
                  <a:lnTo>
                    <a:pt x="3483255" y="2198383"/>
                  </a:lnTo>
                  <a:lnTo>
                    <a:pt x="3470294" y="2242249"/>
                  </a:lnTo>
                  <a:lnTo>
                    <a:pt x="3456195" y="2285631"/>
                  </a:lnTo>
                  <a:lnTo>
                    <a:pt x="3440976" y="2328511"/>
                  </a:lnTo>
                  <a:lnTo>
                    <a:pt x="3424654" y="2370874"/>
                  </a:lnTo>
                  <a:lnTo>
                    <a:pt x="3407245" y="2412701"/>
                  </a:lnTo>
                  <a:lnTo>
                    <a:pt x="3388766" y="2453978"/>
                  </a:lnTo>
                  <a:lnTo>
                    <a:pt x="3369234" y="2494688"/>
                  </a:lnTo>
                  <a:lnTo>
                    <a:pt x="3348667" y="2534813"/>
                  </a:lnTo>
                  <a:lnTo>
                    <a:pt x="3327081" y="2574338"/>
                  </a:lnTo>
                  <a:lnTo>
                    <a:pt x="3304492" y="2613245"/>
                  </a:lnTo>
                  <a:lnTo>
                    <a:pt x="3280918" y="2651519"/>
                  </a:lnTo>
                  <a:lnTo>
                    <a:pt x="3256376" y="2689142"/>
                  </a:lnTo>
                  <a:lnTo>
                    <a:pt x="3230883" y="2726099"/>
                  </a:lnTo>
                  <a:lnTo>
                    <a:pt x="3204455" y="2762372"/>
                  </a:lnTo>
                  <a:lnTo>
                    <a:pt x="3177110" y="2797945"/>
                  </a:lnTo>
                  <a:lnTo>
                    <a:pt x="3148864" y="2832802"/>
                  </a:lnTo>
                  <a:lnTo>
                    <a:pt x="3119734" y="2866925"/>
                  </a:lnTo>
                  <a:lnTo>
                    <a:pt x="3089738" y="2900299"/>
                  </a:lnTo>
                  <a:lnTo>
                    <a:pt x="3058891" y="2932907"/>
                  </a:lnTo>
                  <a:lnTo>
                    <a:pt x="3027212" y="2964732"/>
                  </a:lnTo>
                  <a:lnTo>
                    <a:pt x="2994716" y="2995757"/>
                  </a:lnTo>
                  <a:lnTo>
                    <a:pt x="2961421" y="3025967"/>
                  </a:lnTo>
                  <a:lnTo>
                    <a:pt x="2927344" y="3055345"/>
                  </a:lnTo>
                  <a:lnTo>
                    <a:pt x="2892501" y="3083873"/>
                  </a:lnTo>
                  <a:lnTo>
                    <a:pt x="2856910" y="3111536"/>
                  </a:lnTo>
                  <a:lnTo>
                    <a:pt x="2820587" y="3138317"/>
                  </a:lnTo>
                  <a:lnTo>
                    <a:pt x="2783550" y="3164199"/>
                  </a:lnTo>
                  <a:lnTo>
                    <a:pt x="2745815" y="3189166"/>
                  </a:lnTo>
                  <a:lnTo>
                    <a:pt x="2707398" y="3213202"/>
                  </a:lnTo>
                  <a:lnTo>
                    <a:pt x="2668318" y="3236289"/>
                  </a:lnTo>
                  <a:lnTo>
                    <a:pt x="2628591" y="3258411"/>
                  </a:lnTo>
                  <a:lnTo>
                    <a:pt x="2588233" y="3279552"/>
                  </a:lnTo>
                  <a:lnTo>
                    <a:pt x="2547262" y="3299695"/>
                  </a:lnTo>
                  <a:lnTo>
                    <a:pt x="2505695" y="3318824"/>
                  </a:lnTo>
                  <a:lnTo>
                    <a:pt x="2463548" y="3336921"/>
                  </a:lnTo>
                  <a:lnTo>
                    <a:pt x="2420838" y="3353971"/>
                  </a:lnTo>
                  <a:lnTo>
                    <a:pt x="2377583" y="3369956"/>
                  </a:lnTo>
                  <a:lnTo>
                    <a:pt x="2333799" y="3384861"/>
                  </a:lnTo>
                  <a:lnTo>
                    <a:pt x="2289504" y="3398669"/>
                  </a:lnTo>
                  <a:lnTo>
                    <a:pt x="2244713" y="3411363"/>
                  </a:lnTo>
                  <a:lnTo>
                    <a:pt x="2199444" y="3422926"/>
                  </a:lnTo>
                  <a:lnTo>
                    <a:pt x="2153714" y="3433343"/>
                  </a:lnTo>
                  <a:lnTo>
                    <a:pt x="2107540" y="3442596"/>
                  </a:lnTo>
                  <a:lnTo>
                    <a:pt x="2060938" y="3450669"/>
                  </a:lnTo>
                  <a:lnTo>
                    <a:pt x="2013926" y="3457545"/>
                  </a:lnTo>
                  <a:lnTo>
                    <a:pt x="1966520" y="3463209"/>
                  </a:lnTo>
                  <a:lnTo>
                    <a:pt x="1918738" y="3467642"/>
                  </a:lnTo>
                  <a:lnTo>
                    <a:pt x="1870595" y="3470830"/>
                  </a:lnTo>
                  <a:lnTo>
                    <a:pt x="1822110" y="3472754"/>
                  </a:lnTo>
                  <a:lnTo>
                    <a:pt x="1773299" y="3473399"/>
                  </a:lnTo>
                  <a:lnTo>
                    <a:pt x="1724489" y="3472754"/>
                  </a:lnTo>
                  <a:lnTo>
                    <a:pt x="1676003" y="3470830"/>
                  </a:lnTo>
                  <a:lnTo>
                    <a:pt x="1627861" y="3467642"/>
                  </a:lnTo>
                  <a:lnTo>
                    <a:pt x="1580079" y="3463209"/>
                  </a:lnTo>
                  <a:lnTo>
                    <a:pt x="1532673" y="3457545"/>
                  </a:lnTo>
                  <a:lnTo>
                    <a:pt x="1485661" y="3450669"/>
                  </a:lnTo>
                  <a:lnTo>
                    <a:pt x="1439059" y="3442596"/>
                  </a:lnTo>
                  <a:lnTo>
                    <a:pt x="1392885" y="3433343"/>
                  </a:lnTo>
                  <a:lnTo>
                    <a:pt x="1347155" y="3422926"/>
                  </a:lnTo>
                  <a:lnTo>
                    <a:pt x="1301886" y="3411363"/>
                  </a:lnTo>
                  <a:lnTo>
                    <a:pt x="1257095" y="3398669"/>
                  </a:lnTo>
                  <a:lnTo>
                    <a:pt x="1212800" y="3384861"/>
                  </a:lnTo>
                  <a:lnTo>
                    <a:pt x="1169016" y="3369956"/>
                  </a:lnTo>
                  <a:lnTo>
                    <a:pt x="1125761" y="3353971"/>
                  </a:lnTo>
                  <a:lnTo>
                    <a:pt x="1083051" y="3336921"/>
                  </a:lnTo>
                  <a:lnTo>
                    <a:pt x="1040904" y="3318824"/>
                  </a:lnTo>
                  <a:lnTo>
                    <a:pt x="999337" y="3299695"/>
                  </a:lnTo>
                  <a:lnTo>
                    <a:pt x="958366" y="3279552"/>
                  </a:lnTo>
                  <a:lnTo>
                    <a:pt x="918008" y="3258411"/>
                  </a:lnTo>
                  <a:lnTo>
                    <a:pt x="878281" y="3236289"/>
                  </a:lnTo>
                  <a:lnTo>
                    <a:pt x="839201" y="3213202"/>
                  </a:lnTo>
                  <a:lnTo>
                    <a:pt x="800784" y="3189166"/>
                  </a:lnTo>
                  <a:lnTo>
                    <a:pt x="763049" y="3164199"/>
                  </a:lnTo>
                  <a:lnTo>
                    <a:pt x="726012" y="3138317"/>
                  </a:lnTo>
                  <a:lnTo>
                    <a:pt x="689689" y="3111536"/>
                  </a:lnTo>
                  <a:lnTo>
                    <a:pt x="654098" y="3083873"/>
                  </a:lnTo>
                  <a:lnTo>
                    <a:pt x="619255" y="3055345"/>
                  </a:lnTo>
                  <a:lnTo>
                    <a:pt x="585178" y="3025967"/>
                  </a:lnTo>
                  <a:lnTo>
                    <a:pt x="551883" y="2995757"/>
                  </a:lnTo>
                  <a:lnTo>
                    <a:pt x="519387" y="2964732"/>
                  </a:lnTo>
                  <a:lnTo>
                    <a:pt x="487708" y="2932907"/>
                  </a:lnTo>
                  <a:lnTo>
                    <a:pt x="456861" y="2900299"/>
                  </a:lnTo>
                  <a:lnTo>
                    <a:pt x="426864" y="2866925"/>
                  </a:lnTo>
                  <a:lnTo>
                    <a:pt x="397735" y="2832802"/>
                  </a:lnTo>
                  <a:lnTo>
                    <a:pt x="369489" y="2797945"/>
                  </a:lnTo>
                  <a:lnTo>
                    <a:pt x="342144" y="2762372"/>
                  </a:lnTo>
                  <a:lnTo>
                    <a:pt x="315716" y="2726099"/>
                  </a:lnTo>
                  <a:lnTo>
                    <a:pt x="290223" y="2689142"/>
                  </a:lnTo>
                  <a:lnTo>
                    <a:pt x="265681" y="2651519"/>
                  </a:lnTo>
                  <a:lnTo>
                    <a:pt x="242107" y="2613245"/>
                  </a:lnTo>
                  <a:lnTo>
                    <a:pt x="219518" y="2574338"/>
                  </a:lnTo>
                  <a:lnTo>
                    <a:pt x="197932" y="2534813"/>
                  </a:lnTo>
                  <a:lnTo>
                    <a:pt x="177365" y="2494688"/>
                  </a:lnTo>
                  <a:lnTo>
                    <a:pt x="157833" y="2453978"/>
                  </a:lnTo>
                  <a:lnTo>
                    <a:pt x="139354" y="2412701"/>
                  </a:lnTo>
                  <a:lnTo>
                    <a:pt x="121945" y="2370874"/>
                  </a:lnTo>
                  <a:lnTo>
                    <a:pt x="105623" y="2328511"/>
                  </a:lnTo>
                  <a:lnTo>
                    <a:pt x="90404" y="2285631"/>
                  </a:lnTo>
                  <a:lnTo>
                    <a:pt x="76305" y="2242249"/>
                  </a:lnTo>
                  <a:lnTo>
                    <a:pt x="63343" y="2198383"/>
                  </a:lnTo>
                  <a:lnTo>
                    <a:pt x="51536" y="2154049"/>
                  </a:lnTo>
                  <a:lnTo>
                    <a:pt x="40900" y="2109262"/>
                  </a:lnTo>
                  <a:lnTo>
                    <a:pt x="31452" y="2064041"/>
                  </a:lnTo>
                  <a:lnTo>
                    <a:pt x="23209" y="2018401"/>
                  </a:lnTo>
                  <a:lnTo>
                    <a:pt x="16188" y="1972359"/>
                  </a:lnTo>
                  <a:lnTo>
                    <a:pt x="10405" y="1925932"/>
                  </a:lnTo>
                  <a:lnTo>
                    <a:pt x="5878" y="1879136"/>
                  </a:lnTo>
                  <a:lnTo>
                    <a:pt x="2623" y="1831987"/>
                  </a:lnTo>
                  <a:lnTo>
                    <a:pt x="658" y="1784503"/>
                  </a:lnTo>
                  <a:lnTo>
                    <a:pt x="0" y="1736699"/>
                  </a:lnTo>
                  <a:close/>
                </a:path>
              </a:pathLst>
            </a:custGeom>
            <a:ln w="9524">
              <a:solidFill>
                <a:srgbClr val="CEE1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709594" y="4018186"/>
            <a:ext cx="4211320" cy="4298613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5800" b="1" u="heavy" spc="-180" dirty="0">
                <a:solidFill>
                  <a:srgbClr val="4EA72E"/>
                </a:solidFill>
                <a:uFill>
                  <a:solidFill>
                    <a:srgbClr val="4EA72E"/>
                  </a:solidFill>
                </a:uFill>
                <a:latin typeface="Trebuchet MS"/>
                <a:cs typeface="Trebuchet MS"/>
              </a:rPr>
              <a:t>$65,430,000</a:t>
            </a:r>
            <a:endParaRPr sz="5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5800">
              <a:latin typeface="Trebuchet MS"/>
              <a:cs typeface="Trebuchet MS"/>
            </a:endParaRPr>
          </a:p>
          <a:p>
            <a:pPr marL="369570" marR="353060" algn="ctr">
              <a:lnSpc>
                <a:spcPct val="100000"/>
              </a:lnSpc>
            </a:pPr>
            <a:r>
              <a:rPr sz="4000" spc="130" dirty="0">
                <a:latin typeface="Gill Sans MT"/>
                <a:cs typeface="Gill Sans MT"/>
              </a:rPr>
              <a:t>in</a:t>
            </a:r>
            <a:r>
              <a:rPr sz="4000" spc="-120" dirty="0">
                <a:latin typeface="Gill Sans MT"/>
                <a:cs typeface="Gill Sans MT"/>
              </a:rPr>
              <a:t> </a:t>
            </a:r>
            <a:r>
              <a:rPr sz="4000" spc="120" dirty="0">
                <a:latin typeface="Gill Sans MT"/>
                <a:cs typeface="Gill Sans MT"/>
              </a:rPr>
              <a:t>philanthropic </a:t>
            </a:r>
            <a:r>
              <a:rPr sz="4000" spc="210" dirty="0">
                <a:latin typeface="Gill Sans MT"/>
                <a:cs typeface="Gill Sans MT"/>
              </a:rPr>
              <a:t>commitments </a:t>
            </a:r>
            <a:r>
              <a:rPr sz="4000" dirty="0">
                <a:latin typeface="Gill Sans MT"/>
                <a:cs typeface="Gill Sans MT"/>
              </a:rPr>
              <a:t>toward</a:t>
            </a:r>
            <a:r>
              <a:rPr sz="4000" spc="110" dirty="0">
                <a:latin typeface="Gill Sans MT"/>
                <a:cs typeface="Gill Sans MT"/>
              </a:rPr>
              <a:t> </a:t>
            </a:r>
            <a:r>
              <a:rPr sz="4000" spc="150" dirty="0">
                <a:latin typeface="Gill Sans MT"/>
                <a:cs typeface="Gill Sans MT"/>
              </a:rPr>
              <a:t>Pillar</a:t>
            </a:r>
            <a:r>
              <a:rPr sz="4000" spc="120" dirty="0">
                <a:latin typeface="Gill Sans MT"/>
                <a:cs typeface="Gill Sans MT"/>
              </a:rPr>
              <a:t> </a:t>
            </a:r>
            <a:r>
              <a:rPr sz="4000" spc="140" dirty="0">
                <a:latin typeface="Gill Sans MT"/>
                <a:cs typeface="Gill Sans MT"/>
              </a:rPr>
              <a:t>4 </a:t>
            </a:r>
            <a:r>
              <a:rPr sz="4000" spc="180" dirty="0">
                <a:latin typeface="Gill Sans MT"/>
                <a:cs typeface="Gill Sans MT"/>
              </a:rPr>
              <a:t>strategies</a:t>
            </a:r>
            <a:endParaRPr sz="40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spc="-90" dirty="0"/>
              <a:t>Pillar</a:t>
            </a:r>
            <a:r>
              <a:rPr spc="-280" dirty="0"/>
              <a:t> </a:t>
            </a:r>
            <a:r>
              <a:rPr dirty="0"/>
              <a:t>4</a:t>
            </a:r>
            <a:r>
              <a:rPr spc="-280" dirty="0"/>
              <a:t> </a:t>
            </a:r>
            <a:r>
              <a:rPr spc="-70" dirty="0"/>
              <a:t>Launching</a:t>
            </a:r>
            <a:r>
              <a:rPr spc="-270" dirty="0"/>
              <a:t> </a:t>
            </a:r>
            <a:r>
              <a:rPr spc="-260" dirty="0"/>
              <a:t>with</a:t>
            </a:r>
            <a:r>
              <a:rPr spc="-280" dirty="0"/>
              <a:t> </a:t>
            </a:r>
            <a:r>
              <a:rPr spc="-60" dirty="0"/>
              <a:t>Inspiring</a:t>
            </a:r>
            <a:r>
              <a:rPr spc="-270" dirty="0"/>
              <a:t> </a:t>
            </a:r>
            <a:r>
              <a:rPr spc="-20" dirty="0"/>
              <a:t>Momentum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38917" y="3252996"/>
            <a:ext cx="8009890" cy="5110480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773430" marR="220978" indent="-749300">
              <a:lnSpc>
                <a:spcPct val="101099"/>
              </a:lnSpc>
              <a:spcBef>
                <a:spcPts val="150"/>
              </a:spcBef>
              <a:buClr>
                <a:srgbClr val="000000"/>
              </a:buClr>
              <a:buFont typeface="Arial"/>
              <a:buChar char="●"/>
              <a:tabLst>
                <a:tab pos="773430" algn="l"/>
              </a:tabLst>
            </a:pPr>
            <a:r>
              <a:rPr sz="3800" b="1" spc="-40" dirty="0">
                <a:solidFill>
                  <a:srgbClr val="4EA72E"/>
                </a:solidFill>
                <a:latin typeface="Trebuchet MS"/>
                <a:cs typeface="Trebuchet MS"/>
              </a:rPr>
              <a:t>$56.46M</a:t>
            </a:r>
            <a:r>
              <a:rPr sz="3800" b="1" spc="90" dirty="0">
                <a:solidFill>
                  <a:srgbClr val="4EA72E"/>
                </a:solidFill>
                <a:latin typeface="Trebuchet MS"/>
                <a:cs typeface="Trebuchet MS"/>
              </a:rPr>
              <a:t> </a:t>
            </a:r>
            <a:r>
              <a:rPr sz="2600" dirty="0">
                <a:latin typeface="Gill Sans MT"/>
                <a:cs typeface="Gill Sans MT"/>
              </a:rPr>
              <a:t>to</a:t>
            </a:r>
            <a:r>
              <a:rPr sz="2600" spc="110" dirty="0">
                <a:latin typeface="Gill Sans MT"/>
                <a:cs typeface="Gill Sans MT"/>
              </a:rPr>
              <a:t> </a:t>
            </a:r>
            <a:r>
              <a:rPr sz="2600" spc="90" dirty="0">
                <a:latin typeface="Gill Sans MT"/>
                <a:cs typeface="Gill Sans MT"/>
              </a:rPr>
              <a:t>support</a:t>
            </a:r>
            <a:r>
              <a:rPr sz="2600" spc="12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postdoctoral</a:t>
            </a:r>
            <a:r>
              <a:rPr sz="2600" spc="120" dirty="0">
                <a:latin typeface="Gill Sans MT"/>
                <a:cs typeface="Gill Sans MT"/>
              </a:rPr>
              <a:t> </a:t>
            </a:r>
            <a:r>
              <a:rPr sz="2600" spc="110" dirty="0">
                <a:latin typeface="Gill Sans MT"/>
                <a:cs typeface="Gill Sans MT"/>
              </a:rPr>
              <a:t>fellows</a:t>
            </a:r>
            <a:r>
              <a:rPr sz="2600" spc="120" dirty="0">
                <a:latin typeface="Gill Sans MT"/>
                <a:cs typeface="Gill Sans MT"/>
              </a:rPr>
              <a:t> </a:t>
            </a:r>
            <a:r>
              <a:rPr sz="2600" spc="-50" dirty="0">
                <a:latin typeface="Gill Sans MT"/>
                <a:cs typeface="Gill Sans MT"/>
              </a:rPr>
              <a:t>in </a:t>
            </a:r>
            <a:r>
              <a:rPr sz="2600" spc="100" dirty="0">
                <a:latin typeface="Gill Sans MT"/>
                <a:cs typeface="Gill Sans MT"/>
              </a:rPr>
              <a:t>various</a:t>
            </a:r>
            <a:r>
              <a:rPr sz="2600" spc="-50" dirty="0">
                <a:latin typeface="Gill Sans MT"/>
                <a:cs typeface="Gill Sans MT"/>
              </a:rPr>
              <a:t> </a:t>
            </a:r>
            <a:r>
              <a:rPr sz="2600" spc="170" dirty="0">
                <a:latin typeface="Gill Sans MT"/>
                <a:cs typeface="Gill Sans MT"/>
              </a:rPr>
              <a:t>domains</a:t>
            </a:r>
            <a:r>
              <a:rPr sz="2600" spc="-40" dirty="0">
                <a:latin typeface="Gill Sans MT"/>
                <a:cs typeface="Gill Sans MT"/>
              </a:rPr>
              <a:t> </a:t>
            </a:r>
            <a:r>
              <a:rPr sz="2600" i="1" spc="-100" dirty="0">
                <a:latin typeface="Trebuchet MS"/>
                <a:cs typeface="Trebuchet MS"/>
              </a:rPr>
              <a:t>(Moore,</a:t>
            </a:r>
            <a:r>
              <a:rPr sz="2600" i="1" spc="-110" dirty="0">
                <a:latin typeface="Trebuchet MS"/>
                <a:cs typeface="Trebuchet MS"/>
              </a:rPr>
              <a:t> </a:t>
            </a:r>
            <a:r>
              <a:rPr sz="2600" i="1" spc="-40" dirty="0">
                <a:latin typeface="Trebuchet MS"/>
                <a:cs typeface="Trebuchet MS"/>
              </a:rPr>
              <a:t>and</a:t>
            </a:r>
            <a:r>
              <a:rPr sz="2600" i="1" spc="-120" dirty="0">
                <a:latin typeface="Trebuchet MS"/>
                <a:cs typeface="Trebuchet MS"/>
              </a:rPr>
              <a:t> </a:t>
            </a:r>
            <a:r>
              <a:rPr sz="2600" i="1" spc="-20" dirty="0">
                <a:latin typeface="Trebuchet MS"/>
                <a:cs typeface="Trebuchet MS"/>
              </a:rPr>
              <a:t>others)</a:t>
            </a: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buFont typeface="Arial"/>
              <a:buChar char="●"/>
            </a:pPr>
            <a:endParaRPr sz="2600">
              <a:latin typeface="Trebuchet MS"/>
              <a:cs typeface="Trebuchet MS"/>
            </a:endParaRPr>
          </a:p>
          <a:p>
            <a:pPr marL="773430" marR="803910" indent="-749300">
              <a:lnSpc>
                <a:spcPct val="101099"/>
              </a:lnSpc>
              <a:buClr>
                <a:srgbClr val="000000"/>
              </a:buClr>
              <a:buFont typeface="Arial"/>
              <a:buChar char="●"/>
              <a:tabLst>
                <a:tab pos="773430" algn="l"/>
              </a:tabLst>
            </a:pPr>
            <a:r>
              <a:rPr sz="3800" b="1" spc="110" dirty="0">
                <a:solidFill>
                  <a:srgbClr val="4EA72E"/>
                </a:solidFill>
                <a:latin typeface="Trebuchet MS"/>
                <a:cs typeface="Trebuchet MS"/>
              </a:rPr>
              <a:t>$2M</a:t>
            </a:r>
            <a:r>
              <a:rPr sz="3800" b="1" spc="-110" dirty="0">
                <a:solidFill>
                  <a:srgbClr val="4EA72E"/>
                </a:solidFill>
                <a:latin typeface="Trebuchet MS"/>
                <a:cs typeface="Trebuchet MS"/>
              </a:rPr>
              <a:t> </a:t>
            </a:r>
            <a:r>
              <a:rPr sz="2600" spc="140" dirty="0">
                <a:latin typeface="Gill Sans MT"/>
                <a:cs typeface="Gill Sans MT"/>
              </a:rPr>
              <a:t>fueling</a:t>
            </a:r>
            <a:r>
              <a:rPr sz="2600" spc="-10" dirty="0">
                <a:latin typeface="Gill Sans MT"/>
                <a:cs typeface="Gill Sans MT"/>
              </a:rPr>
              <a:t> </a:t>
            </a:r>
            <a:r>
              <a:rPr sz="2600" spc="90" dirty="0">
                <a:latin typeface="Gill Sans MT"/>
                <a:cs typeface="Gill Sans MT"/>
              </a:rPr>
              <a:t>breakthroughs</a:t>
            </a:r>
            <a:r>
              <a:rPr sz="2600" spc="-2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in</a:t>
            </a:r>
            <a:r>
              <a:rPr sz="2600" spc="-20" dirty="0">
                <a:latin typeface="Gill Sans MT"/>
                <a:cs typeface="Gill Sans MT"/>
              </a:rPr>
              <a:t> Alzheimer’s </a:t>
            </a:r>
            <a:r>
              <a:rPr sz="2600" spc="90" dirty="0">
                <a:latin typeface="Gill Sans MT"/>
                <a:cs typeface="Gill Sans MT"/>
              </a:rPr>
              <a:t>research</a:t>
            </a:r>
            <a:r>
              <a:rPr sz="2600" spc="-10" dirty="0">
                <a:latin typeface="Gill Sans MT"/>
                <a:cs typeface="Gill Sans MT"/>
              </a:rPr>
              <a:t> </a:t>
            </a:r>
            <a:r>
              <a:rPr sz="2600" i="1" spc="-50" dirty="0">
                <a:latin typeface="Trebuchet MS"/>
                <a:cs typeface="Trebuchet MS"/>
              </a:rPr>
              <a:t>(Thome</a:t>
            </a:r>
            <a:r>
              <a:rPr sz="2600" i="1" spc="-90" dirty="0">
                <a:latin typeface="Trebuchet MS"/>
                <a:cs typeface="Trebuchet MS"/>
              </a:rPr>
              <a:t> </a:t>
            </a:r>
            <a:r>
              <a:rPr sz="2600" i="1" spc="-70" dirty="0">
                <a:latin typeface="Trebuchet MS"/>
                <a:cs typeface="Trebuchet MS"/>
              </a:rPr>
              <a:t>Memorial</a:t>
            </a:r>
            <a:r>
              <a:rPr sz="2600" i="1" spc="-90" dirty="0">
                <a:latin typeface="Trebuchet MS"/>
                <a:cs typeface="Trebuchet MS"/>
              </a:rPr>
              <a:t> </a:t>
            </a:r>
            <a:r>
              <a:rPr sz="2600" i="1" spc="-20" dirty="0">
                <a:latin typeface="Trebuchet MS"/>
                <a:cs typeface="Trebuchet MS"/>
              </a:rPr>
              <a:t>Fund)</a:t>
            </a: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440"/>
              </a:spcBef>
              <a:buFont typeface="Arial"/>
              <a:buChar char="●"/>
            </a:pPr>
            <a:endParaRPr sz="2600">
              <a:latin typeface="Trebuchet MS"/>
              <a:cs typeface="Trebuchet MS"/>
            </a:endParaRPr>
          </a:p>
          <a:p>
            <a:pPr marL="773430" marR="10160" indent="-749300">
              <a:lnSpc>
                <a:spcPct val="101099"/>
              </a:lnSpc>
              <a:buClr>
                <a:srgbClr val="000000"/>
              </a:buClr>
              <a:buFont typeface="Arial"/>
              <a:buChar char="●"/>
              <a:tabLst>
                <a:tab pos="773430" algn="l"/>
              </a:tabLst>
            </a:pPr>
            <a:r>
              <a:rPr sz="3800" b="1" spc="110" dirty="0">
                <a:solidFill>
                  <a:srgbClr val="4EA72E"/>
                </a:solidFill>
                <a:latin typeface="Trebuchet MS"/>
                <a:cs typeface="Trebuchet MS"/>
              </a:rPr>
              <a:t>$5M</a:t>
            </a:r>
            <a:r>
              <a:rPr sz="3800" b="1" spc="-160" dirty="0">
                <a:solidFill>
                  <a:srgbClr val="4EA72E"/>
                </a:solidFill>
                <a:latin typeface="Trebuchet MS"/>
                <a:cs typeface="Trebuchet MS"/>
              </a:rPr>
              <a:t> </a:t>
            </a:r>
            <a:r>
              <a:rPr sz="2600" spc="180" dirty="0">
                <a:latin typeface="Gill Sans MT"/>
                <a:cs typeface="Gill Sans MT"/>
              </a:rPr>
              <a:t>safeguarding</a:t>
            </a:r>
            <a:r>
              <a:rPr sz="2600" spc="-50" dirty="0">
                <a:latin typeface="Gill Sans MT"/>
                <a:cs typeface="Gill Sans MT"/>
              </a:rPr>
              <a:t> </a:t>
            </a:r>
            <a:r>
              <a:rPr sz="2600" spc="110" dirty="0">
                <a:latin typeface="Gill Sans MT"/>
                <a:cs typeface="Gill Sans MT"/>
              </a:rPr>
              <a:t>racial</a:t>
            </a:r>
            <a:r>
              <a:rPr sz="2600" spc="-50" dirty="0">
                <a:latin typeface="Gill Sans MT"/>
                <a:cs typeface="Gill Sans MT"/>
              </a:rPr>
              <a:t> </a:t>
            </a:r>
            <a:r>
              <a:rPr sz="2600" spc="170" dirty="0">
                <a:latin typeface="Gill Sans MT"/>
                <a:cs typeface="Gill Sans MT"/>
              </a:rPr>
              <a:t>and</a:t>
            </a:r>
            <a:r>
              <a:rPr sz="2600" spc="-50" dirty="0">
                <a:latin typeface="Gill Sans MT"/>
                <a:cs typeface="Gill Sans MT"/>
              </a:rPr>
              <a:t> </a:t>
            </a:r>
            <a:r>
              <a:rPr sz="2600" spc="130" dirty="0">
                <a:latin typeface="Gill Sans MT"/>
                <a:cs typeface="Gill Sans MT"/>
              </a:rPr>
              <a:t>indigenous</a:t>
            </a:r>
            <a:r>
              <a:rPr sz="2600" spc="-60" dirty="0">
                <a:latin typeface="Gill Sans MT"/>
                <a:cs typeface="Gill Sans MT"/>
              </a:rPr>
              <a:t> </a:t>
            </a:r>
            <a:r>
              <a:rPr sz="2600" spc="80" dirty="0">
                <a:latin typeface="Gill Sans MT"/>
                <a:cs typeface="Gill Sans MT"/>
              </a:rPr>
              <a:t>health </a:t>
            </a:r>
            <a:r>
              <a:rPr sz="2600" dirty="0">
                <a:latin typeface="Gill Sans MT"/>
                <a:cs typeface="Gill Sans MT"/>
              </a:rPr>
              <a:t>equity</a:t>
            </a:r>
            <a:r>
              <a:rPr sz="2600" spc="180" dirty="0">
                <a:latin typeface="Gill Sans MT"/>
                <a:cs typeface="Gill Sans MT"/>
              </a:rPr>
              <a:t> </a:t>
            </a:r>
            <a:r>
              <a:rPr sz="2600" spc="90" dirty="0">
                <a:latin typeface="Gill Sans MT"/>
                <a:cs typeface="Gill Sans MT"/>
              </a:rPr>
              <a:t>research</a:t>
            </a:r>
            <a:r>
              <a:rPr sz="2600" spc="200" dirty="0">
                <a:latin typeface="Gill Sans MT"/>
                <a:cs typeface="Gill Sans MT"/>
              </a:rPr>
              <a:t> </a:t>
            </a:r>
            <a:r>
              <a:rPr sz="2600" i="1" spc="-20" dirty="0">
                <a:latin typeface="Trebuchet MS"/>
                <a:cs typeface="Trebuchet MS"/>
              </a:rPr>
              <a:t>(RWJF)</a:t>
            </a: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70"/>
              </a:spcBef>
              <a:buFont typeface="Arial"/>
              <a:buChar char="●"/>
            </a:pPr>
            <a:endParaRPr sz="2600">
              <a:latin typeface="Trebuchet MS"/>
              <a:cs typeface="Trebuchet MS"/>
            </a:endParaRPr>
          </a:p>
          <a:p>
            <a:pPr marL="773430" indent="-748030">
              <a:lnSpc>
                <a:spcPct val="100000"/>
              </a:lnSpc>
              <a:spcBef>
                <a:spcPts val="10"/>
              </a:spcBef>
              <a:buClr>
                <a:srgbClr val="000000"/>
              </a:buClr>
              <a:buFont typeface="Arial"/>
              <a:buChar char="●"/>
              <a:tabLst>
                <a:tab pos="773430" algn="l"/>
              </a:tabLst>
            </a:pPr>
            <a:r>
              <a:rPr sz="3800" b="1" dirty="0">
                <a:solidFill>
                  <a:srgbClr val="4EA72E"/>
                </a:solidFill>
                <a:latin typeface="Trebuchet MS"/>
                <a:cs typeface="Trebuchet MS"/>
              </a:rPr>
              <a:t>$1.77M</a:t>
            </a:r>
            <a:r>
              <a:rPr sz="3800" b="1" spc="-40" dirty="0">
                <a:solidFill>
                  <a:srgbClr val="4EA72E"/>
                </a:solidFill>
                <a:latin typeface="Trebuchet MS"/>
                <a:cs typeface="Trebuchet MS"/>
              </a:rPr>
              <a:t> </a:t>
            </a:r>
            <a:r>
              <a:rPr sz="2600" spc="140" dirty="0">
                <a:latin typeface="Gill Sans MT"/>
                <a:cs typeface="Gill Sans MT"/>
              </a:rPr>
              <a:t>pledged</a:t>
            </a:r>
            <a:r>
              <a:rPr sz="2600" spc="40" dirty="0">
                <a:latin typeface="Gill Sans MT"/>
                <a:cs typeface="Gill Sans MT"/>
              </a:rPr>
              <a:t> </a:t>
            </a:r>
            <a:r>
              <a:rPr sz="2600" spc="150" dirty="0">
                <a:latin typeface="Gill Sans MT"/>
                <a:cs typeface="Gill Sans MT"/>
              </a:rPr>
              <a:t>via</a:t>
            </a:r>
            <a:r>
              <a:rPr sz="2600" spc="3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pooled</a:t>
            </a:r>
            <a:r>
              <a:rPr sz="2600" spc="40" dirty="0">
                <a:latin typeface="Gill Sans MT"/>
                <a:cs typeface="Gill Sans MT"/>
              </a:rPr>
              <a:t> </a:t>
            </a:r>
            <a:r>
              <a:rPr sz="2600" spc="140" dirty="0">
                <a:latin typeface="Gill Sans MT"/>
                <a:cs typeface="Gill Sans MT"/>
              </a:rPr>
              <a:t>funding</a:t>
            </a:r>
            <a:endParaRPr sz="260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982686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pc="-120" dirty="0"/>
              <a:t>Facilitating</a:t>
            </a:r>
            <a:r>
              <a:rPr spc="-210" dirty="0"/>
              <a:t> </a:t>
            </a:r>
            <a:r>
              <a:rPr spc="-100" dirty="0"/>
              <a:t>Partnership</a:t>
            </a:r>
            <a:r>
              <a:rPr spc="-210" dirty="0"/>
              <a:t> </a:t>
            </a:r>
            <a:r>
              <a:rPr spc="-220" dirty="0"/>
              <a:t>to</a:t>
            </a:r>
            <a:r>
              <a:rPr spc="-200" dirty="0"/>
              <a:t> </a:t>
            </a:r>
            <a:r>
              <a:rPr spc="-150" dirty="0"/>
              <a:t>Protect</a:t>
            </a:r>
            <a:r>
              <a:rPr spc="-210" dirty="0"/>
              <a:t> </a:t>
            </a:r>
            <a:r>
              <a:rPr spc="-70" dirty="0"/>
              <a:t>Scientiﬁc</a:t>
            </a:r>
            <a:r>
              <a:rPr spc="-350" dirty="0"/>
              <a:t> </a:t>
            </a:r>
            <a:r>
              <a:rPr spc="-90" dirty="0"/>
              <a:t>Talent</a:t>
            </a:r>
          </a:p>
        </p:txBody>
      </p:sp>
      <p:sp>
        <p:nvSpPr>
          <p:cNvPr id="3" name="object 3"/>
          <p:cNvSpPr/>
          <p:nvPr/>
        </p:nvSpPr>
        <p:spPr>
          <a:xfrm>
            <a:off x="4434299" y="4671500"/>
            <a:ext cx="9419590" cy="4759960"/>
          </a:xfrm>
          <a:custGeom>
            <a:avLst/>
            <a:gdLst/>
            <a:ahLst/>
            <a:cxnLst/>
            <a:rect l="l" t="t" r="r" b="b"/>
            <a:pathLst>
              <a:path w="4709795" h="2379979">
                <a:moveTo>
                  <a:pt x="4313042" y="2379899"/>
                </a:moveTo>
                <a:lnTo>
                  <a:pt x="396657" y="2379899"/>
                </a:lnTo>
                <a:lnTo>
                  <a:pt x="350399" y="2377231"/>
                </a:lnTo>
                <a:lnTo>
                  <a:pt x="305707" y="2369423"/>
                </a:lnTo>
                <a:lnTo>
                  <a:pt x="262881" y="2356775"/>
                </a:lnTo>
                <a:lnTo>
                  <a:pt x="222217" y="2339583"/>
                </a:lnTo>
                <a:lnTo>
                  <a:pt x="184014" y="2318145"/>
                </a:lnTo>
                <a:lnTo>
                  <a:pt x="148568" y="2292758"/>
                </a:lnTo>
                <a:lnTo>
                  <a:pt x="116178" y="2263721"/>
                </a:lnTo>
                <a:lnTo>
                  <a:pt x="87141" y="2231331"/>
                </a:lnTo>
                <a:lnTo>
                  <a:pt x="61754" y="2195885"/>
                </a:lnTo>
                <a:lnTo>
                  <a:pt x="40316" y="2157682"/>
                </a:lnTo>
                <a:lnTo>
                  <a:pt x="23124" y="2117018"/>
                </a:lnTo>
                <a:lnTo>
                  <a:pt x="10476" y="2074192"/>
                </a:lnTo>
                <a:lnTo>
                  <a:pt x="2668" y="2029500"/>
                </a:lnTo>
                <a:lnTo>
                  <a:pt x="0" y="1983242"/>
                </a:lnTo>
                <a:lnTo>
                  <a:pt x="0" y="396657"/>
                </a:lnTo>
                <a:lnTo>
                  <a:pt x="2668" y="350399"/>
                </a:lnTo>
                <a:lnTo>
                  <a:pt x="10476" y="305707"/>
                </a:lnTo>
                <a:lnTo>
                  <a:pt x="23124" y="262881"/>
                </a:lnTo>
                <a:lnTo>
                  <a:pt x="40316" y="222217"/>
                </a:lnTo>
                <a:lnTo>
                  <a:pt x="61754" y="184014"/>
                </a:lnTo>
                <a:lnTo>
                  <a:pt x="87141" y="148568"/>
                </a:lnTo>
                <a:lnTo>
                  <a:pt x="116178" y="116178"/>
                </a:lnTo>
                <a:lnTo>
                  <a:pt x="148568" y="87141"/>
                </a:lnTo>
                <a:lnTo>
                  <a:pt x="184014" y="61754"/>
                </a:lnTo>
                <a:lnTo>
                  <a:pt x="222217" y="40316"/>
                </a:lnTo>
                <a:lnTo>
                  <a:pt x="262881" y="23124"/>
                </a:lnTo>
                <a:lnTo>
                  <a:pt x="305707" y="10476"/>
                </a:lnTo>
                <a:lnTo>
                  <a:pt x="350399" y="2668"/>
                </a:lnTo>
                <a:lnTo>
                  <a:pt x="396657" y="0"/>
                </a:lnTo>
                <a:lnTo>
                  <a:pt x="4313042" y="0"/>
                </a:lnTo>
                <a:lnTo>
                  <a:pt x="4365180" y="3439"/>
                </a:lnTo>
                <a:lnTo>
                  <a:pt x="4415984" y="13589"/>
                </a:lnTo>
                <a:lnTo>
                  <a:pt x="4464836" y="30193"/>
                </a:lnTo>
                <a:lnTo>
                  <a:pt x="4511121" y="52996"/>
                </a:lnTo>
                <a:lnTo>
                  <a:pt x="4554221" y="81743"/>
                </a:lnTo>
                <a:lnTo>
                  <a:pt x="4593521" y="116178"/>
                </a:lnTo>
                <a:lnTo>
                  <a:pt x="4627956" y="155478"/>
                </a:lnTo>
                <a:lnTo>
                  <a:pt x="4656703" y="198578"/>
                </a:lnTo>
                <a:lnTo>
                  <a:pt x="4679506" y="244863"/>
                </a:lnTo>
                <a:lnTo>
                  <a:pt x="4696110" y="293715"/>
                </a:lnTo>
                <a:lnTo>
                  <a:pt x="4706260" y="344519"/>
                </a:lnTo>
                <a:lnTo>
                  <a:pt x="4709699" y="396657"/>
                </a:lnTo>
                <a:lnTo>
                  <a:pt x="4709699" y="1983242"/>
                </a:lnTo>
                <a:lnTo>
                  <a:pt x="4707031" y="2029500"/>
                </a:lnTo>
                <a:lnTo>
                  <a:pt x="4699223" y="2074192"/>
                </a:lnTo>
                <a:lnTo>
                  <a:pt x="4686575" y="2117018"/>
                </a:lnTo>
                <a:lnTo>
                  <a:pt x="4669383" y="2157682"/>
                </a:lnTo>
                <a:lnTo>
                  <a:pt x="4647945" y="2195885"/>
                </a:lnTo>
                <a:lnTo>
                  <a:pt x="4622558" y="2231331"/>
                </a:lnTo>
                <a:lnTo>
                  <a:pt x="4593521" y="2263721"/>
                </a:lnTo>
                <a:lnTo>
                  <a:pt x="4561131" y="2292758"/>
                </a:lnTo>
                <a:lnTo>
                  <a:pt x="4525685" y="2318145"/>
                </a:lnTo>
                <a:lnTo>
                  <a:pt x="4487482" y="2339583"/>
                </a:lnTo>
                <a:lnTo>
                  <a:pt x="4446818" y="2356775"/>
                </a:lnTo>
                <a:lnTo>
                  <a:pt x="4403992" y="2369423"/>
                </a:lnTo>
                <a:lnTo>
                  <a:pt x="4359300" y="2377231"/>
                </a:lnTo>
                <a:lnTo>
                  <a:pt x="4313042" y="2379899"/>
                </a:lnTo>
                <a:close/>
              </a:path>
            </a:pathLst>
          </a:custGeom>
          <a:solidFill>
            <a:srgbClr val="CEE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56658" y="6096258"/>
            <a:ext cx="7404100" cy="183896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77190">
              <a:lnSpc>
                <a:spcPct val="100000"/>
              </a:lnSpc>
              <a:spcBef>
                <a:spcPts val="200"/>
              </a:spcBef>
            </a:pPr>
            <a:r>
              <a:rPr sz="3800" b="1" spc="-150" dirty="0">
                <a:solidFill>
                  <a:srgbClr val="4EA72E"/>
                </a:solidFill>
                <a:latin typeface="Trebuchet MS"/>
                <a:cs typeface="Trebuchet MS"/>
              </a:rPr>
              <a:t>$55,000,000</a:t>
            </a:r>
            <a:r>
              <a:rPr sz="3800" b="1" spc="-330" dirty="0">
                <a:solidFill>
                  <a:srgbClr val="4EA72E"/>
                </a:solidFill>
                <a:latin typeface="Trebuchet MS"/>
                <a:cs typeface="Trebuchet MS"/>
              </a:rPr>
              <a:t> </a:t>
            </a:r>
            <a:r>
              <a:rPr sz="3000" dirty="0">
                <a:latin typeface="Arial"/>
                <a:cs typeface="Arial"/>
              </a:rPr>
              <a:t>→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800" b="1" spc="-70" dirty="0">
                <a:latin typeface="Trebuchet MS"/>
                <a:cs typeface="Trebuchet MS"/>
              </a:rPr>
              <a:t>30</a:t>
            </a:r>
            <a:r>
              <a:rPr sz="3800" b="1" spc="-140" dirty="0">
                <a:latin typeface="Trebuchet MS"/>
                <a:cs typeface="Trebuchet MS"/>
              </a:rPr>
              <a:t> </a:t>
            </a:r>
            <a:r>
              <a:rPr sz="3800" spc="130" dirty="0">
                <a:latin typeface="Gill Sans MT"/>
                <a:cs typeface="Gill Sans MT"/>
              </a:rPr>
              <a:t>universities</a:t>
            </a:r>
            <a:endParaRPr sz="3800">
              <a:latin typeface="Gill Sans MT"/>
              <a:cs typeface="Gill Sans MT"/>
            </a:endParaRPr>
          </a:p>
          <a:p>
            <a:pPr marL="101600" marR="10160" indent="-77470">
              <a:lnSpc>
                <a:spcPts val="3240"/>
              </a:lnSpc>
              <a:spcBef>
                <a:spcPts val="3080"/>
              </a:spcBef>
            </a:pPr>
            <a:r>
              <a:rPr sz="3000" spc="100" dirty="0">
                <a:latin typeface="Gill Sans MT"/>
                <a:cs typeface="Gill Sans MT"/>
              </a:rPr>
              <a:t>Postdoctoral</a:t>
            </a:r>
            <a:r>
              <a:rPr sz="3000" spc="-40" dirty="0">
                <a:latin typeface="Gill Sans MT"/>
                <a:cs typeface="Gill Sans MT"/>
              </a:rPr>
              <a:t> </a:t>
            </a:r>
            <a:r>
              <a:rPr sz="3000" spc="140" dirty="0">
                <a:latin typeface="Gill Sans MT"/>
                <a:cs typeface="Gill Sans MT"/>
              </a:rPr>
              <a:t>fellows</a:t>
            </a:r>
            <a:r>
              <a:rPr sz="3000" spc="-30" dirty="0">
                <a:latin typeface="Gill Sans MT"/>
                <a:cs typeface="Gill Sans MT"/>
              </a:rPr>
              <a:t> </a:t>
            </a:r>
            <a:r>
              <a:rPr sz="3000" spc="100" dirty="0">
                <a:latin typeface="Gill Sans MT"/>
                <a:cs typeface="Gill Sans MT"/>
              </a:rPr>
              <a:t>in</a:t>
            </a:r>
            <a:r>
              <a:rPr sz="3000" spc="-30" dirty="0">
                <a:latin typeface="Gill Sans MT"/>
                <a:cs typeface="Gill Sans MT"/>
              </a:rPr>
              <a:t> </a:t>
            </a:r>
            <a:r>
              <a:rPr sz="3000" b="1" spc="-60" dirty="0">
                <a:latin typeface="Trebuchet MS"/>
                <a:cs typeface="Trebuchet MS"/>
              </a:rPr>
              <a:t>astronomy</a:t>
            </a:r>
            <a:r>
              <a:rPr sz="3000" spc="-60" dirty="0">
                <a:latin typeface="Gill Sans MT"/>
                <a:cs typeface="Gill Sans MT"/>
              </a:rPr>
              <a:t>,</a:t>
            </a:r>
            <a:r>
              <a:rPr sz="3000" spc="-30" dirty="0">
                <a:latin typeface="Gill Sans MT"/>
                <a:cs typeface="Gill Sans MT"/>
              </a:rPr>
              <a:t> </a:t>
            </a:r>
            <a:r>
              <a:rPr sz="3000" b="1" spc="-20" dirty="0">
                <a:latin typeface="Trebuchet MS"/>
                <a:cs typeface="Trebuchet MS"/>
              </a:rPr>
              <a:t>physics</a:t>
            </a:r>
            <a:r>
              <a:rPr sz="3000" spc="-20" dirty="0">
                <a:latin typeface="Gill Sans MT"/>
                <a:cs typeface="Gill Sans MT"/>
              </a:rPr>
              <a:t>, </a:t>
            </a:r>
            <a:r>
              <a:rPr sz="3000" b="1" spc="-40" dirty="0">
                <a:latin typeface="Trebuchet MS"/>
                <a:cs typeface="Trebuchet MS"/>
              </a:rPr>
              <a:t>biology</a:t>
            </a:r>
            <a:r>
              <a:rPr sz="3000" spc="-40" dirty="0">
                <a:latin typeface="Gill Sans MT"/>
                <a:cs typeface="Gill Sans MT"/>
              </a:rPr>
              <a:t>,</a:t>
            </a:r>
            <a:r>
              <a:rPr sz="3000" spc="-80" dirty="0">
                <a:latin typeface="Gill Sans MT"/>
                <a:cs typeface="Gill Sans MT"/>
              </a:rPr>
              <a:t> </a:t>
            </a:r>
            <a:r>
              <a:rPr sz="3000" spc="200" dirty="0">
                <a:latin typeface="Gill Sans MT"/>
                <a:cs typeface="Gill Sans MT"/>
              </a:rPr>
              <a:t>and</a:t>
            </a:r>
            <a:r>
              <a:rPr sz="3000" spc="-70" dirty="0">
                <a:latin typeface="Gill Sans MT"/>
                <a:cs typeface="Gill Sans MT"/>
              </a:rPr>
              <a:t> </a:t>
            </a:r>
            <a:r>
              <a:rPr sz="3000" b="1" spc="-100" dirty="0">
                <a:latin typeface="Trebuchet MS"/>
                <a:cs typeface="Trebuchet MS"/>
              </a:rPr>
              <a:t>Earth</a:t>
            </a:r>
            <a:r>
              <a:rPr sz="3000" b="1" spc="-140" dirty="0">
                <a:latin typeface="Trebuchet MS"/>
                <a:cs typeface="Trebuchet MS"/>
              </a:rPr>
              <a:t> </a:t>
            </a:r>
            <a:r>
              <a:rPr sz="3000" b="1" spc="-70" dirty="0">
                <a:latin typeface="Trebuchet MS"/>
                <a:cs typeface="Trebuchet MS"/>
              </a:rPr>
              <a:t>and</a:t>
            </a:r>
            <a:r>
              <a:rPr sz="3000" b="1" spc="-140" dirty="0">
                <a:latin typeface="Trebuchet MS"/>
                <a:cs typeface="Trebuchet MS"/>
              </a:rPr>
              <a:t> </a:t>
            </a:r>
            <a:r>
              <a:rPr sz="3000" b="1" spc="-100" dirty="0">
                <a:latin typeface="Trebuchet MS"/>
                <a:cs typeface="Trebuchet MS"/>
              </a:rPr>
              <a:t>planetary</a:t>
            </a:r>
            <a:r>
              <a:rPr sz="3000" b="1" spc="-150" dirty="0">
                <a:latin typeface="Trebuchet MS"/>
                <a:cs typeface="Trebuchet MS"/>
              </a:rPr>
              <a:t> </a:t>
            </a:r>
            <a:r>
              <a:rPr sz="3000" b="1" spc="-20" dirty="0">
                <a:latin typeface="Trebuchet MS"/>
                <a:cs typeface="Trebuchet MS"/>
              </a:rPr>
              <a:t>sciences</a:t>
            </a:r>
            <a:r>
              <a:rPr sz="3000" spc="-20" dirty="0">
                <a:latin typeface="Gill Sans MT"/>
                <a:cs typeface="Gill Sans MT"/>
              </a:rPr>
              <a:t>.</a:t>
            </a:r>
            <a:endParaRPr sz="3000">
              <a:latin typeface="Gill Sans MT"/>
              <a:cs typeface="Gill Sans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9195" y="2030550"/>
            <a:ext cx="5709598" cy="221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54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CEE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247" y="1"/>
            <a:ext cx="18289270" cy="8797290"/>
          </a:xfrm>
          <a:custGeom>
            <a:avLst/>
            <a:gdLst/>
            <a:ahLst/>
            <a:cxnLst/>
            <a:rect l="l" t="t" r="r" b="b"/>
            <a:pathLst>
              <a:path w="9144635" h="4398645">
                <a:moveTo>
                  <a:pt x="0" y="4398099"/>
                </a:moveTo>
                <a:lnTo>
                  <a:pt x="0" y="0"/>
                </a:lnTo>
                <a:lnTo>
                  <a:pt x="9144249" y="0"/>
                </a:lnTo>
                <a:lnTo>
                  <a:pt x="9143999" y="1772849"/>
                </a:lnTo>
                <a:lnTo>
                  <a:pt x="0" y="43980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2700" y="1234718"/>
            <a:ext cx="15050768" cy="13004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8200" b="1" spc="-220" dirty="0">
                <a:latin typeface="Trebuchet MS"/>
                <a:cs typeface="Trebuchet MS"/>
              </a:rPr>
              <a:t>The</a:t>
            </a:r>
            <a:r>
              <a:rPr sz="8200" b="1" spc="-370" dirty="0">
                <a:latin typeface="Trebuchet MS"/>
                <a:cs typeface="Trebuchet MS"/>
              </a:rPr>
              <a:t> </a:t>
            </a:r>
            <a:r>
              <a:rPr sz="8200" b="1" spc="-160" dirty="0">
                <a:latin typeface="Trebuchet MS"/>
                <a:cs typeface="Trebuchet MS"/>
              </a:rPr>
              <a:t>Portfolio</a:t>
            </a:r>
            <a:r>
              <a:rPr sz="8200" b="1" spc="-370" dirty="0">
                <a:latin typeface="Trebuchet MS"/>
                <a:cs typeface="Trebuchet MS"/>
              </a:rPr>
              <a:t> </a:t>
            </a:r>
            <a:r>
              <a:rPr sz="8200" b="1" spc="-340" dirty="0">
                <a:latin typeface="Trebuchet MS"/>
                <a:cs typeface="Trebuchet MS"/>
              </a:rPr>
              <a:t>to</a:t>
            </a:r>
            <a:r>
              <a:rPr sz="8200" b="1" spc="-370" dirty="0">
                <a:latin typeface="Trebuchet MS"/>
                <a:cs typeface="Trebuchet MS"/>
              </a:rPr>
              <a:t> </a:t>
            </a:r>
            <a:r>
              <a:rPr sz="8200" b="1" spc="-220" dirty="0">
                <a:latin typeface="Trebuchet MS"/>
                <a:cs typeface="Trebuchet MS"/>
              </a:rPr>
              <a:t>Protect</a:t>
            </a:r>
            <a:r>
              <a:rPr sz="8200" b="1" spc="-360" dirty="0">
                <a:latin typeface="Trebuchet MS"/>
                <a:cs typeface="Trebuchet MS"/>
              </a:rPr>
              <a:t> </a:t>
            </a:r>
            <a:r>
              <a:rPr sz="8200" b="1" spc="-20" dirty="0">
                <a:latin typeface="Trebuchet MS"/>
                <a:cs typeface="Trebuchet MS"/>
              </a:rPr>
              <a:t>Science</a:t>
            </a:r>
            <a:endParaRPr sz="8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2701" y="2987522"/>
            <a:ext cx="4697730" cy="5994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3600" spc="100" dirty="0">
                <a:latin typeface="Gill Sans MT"/>
                <a:cs typeface="Gill Sans MT"/>
              </a:rPr>
              <a:t>Conﬁdential</a:t>
            </a:r>
            <a:r>
              <a:rPr sz="3600" spc="-100" dirty="0">
                <a:latin typeface="Gill Sans MT"/>
                <a:cs typeface="Gill Sans MT"/>
              </a:rPr>
              <a:t> </a:t>
            </a:r>
            <a:r>
              <a:rPr sz="3600" spc="-200" dirty="0">
                <a:latin typeface="Gill Sans MT"/>
                <a:cs typeface="Gill Sans MT"/>
              </a:rPr>
              <a:t>-</a:t>
            </a:r>
            <a:r>
              <a:rPr sz="3600" spc="-90" dirty="0">
                <a:latin typeface="Gill Sans MT"/>
                <a:cs typeface="Gill Sans MT"/>
              </a:rPr>
              <a:t> </a:t>
            </a:r>
            <a:r>
              <a:rPr sz="3600" spc="190" dirty="0">
                <a:latin typeface="Gill Sans MT"/>
                <a:cs typeface="Gill Sans MT"/>
              </a:rPr>
              <a:t>Fall</a:t>
            </a:r>
            <a:r>
              <a:rPr sz="3600" spc="-90" dirty="0">
                <a:latin typeface="Gill Sans MT"/>
                <a:cs typeface="Gill Sans MT"/>
              </a:rPr>
              <a:t> </a:t>
            </a:r>
            <a:r>
              <a:rPr sz="3600" spc="170" dirty="0">
                <a:latin typeface="Gill Sans MT"/>
                <a:cs typeface="Gill Sans MT"/>
              </a:rPr>
              <a:t>2025</a:t>
            </a:r>
            <a:endParaRPr sz="360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680164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200"/>
              </a:spcBef>
            </a:pPr>
            <a:r>
              <a:rPr spc="-120" dirty="0"/>
              <a:t>Investment</a:t>
            </a:r>
            <a:r>
              <a:rPr spc="-220" dirty="0"/>
              <a:t> </a:t>
            </a:r>
            <a:r>
              <a:rPr spc="-110" dirty="0"/>
              <a:t>Opportunities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3951" y="9777706"/>
            <a:ext cx="1717038" cy="30264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1800" i="1" dirty="0">
                <a:latin typeface="Trebuchet MS"/>
                <a:cs typeface="Trebuchet MS"/>
              </a:rPr>
              <a:t>*</a:t>
            </a:r>
            <a:r>
              <a:rPr sz="1800" i="1" spc="-50" dirty="0">
                <a:latin typeface="Trebuchet MS"/>
                <a:cs typeface="Trebuchet MS"/>
              </a:rPr>
              <a:t> </a:t>
            </a:r>
            <a:r>
              <a:rPr sz="1800" i="1" spc="-40" dirty="0">
                <a:latin typeface="Trebuchet MS"/>
                <a:cs typeface="Trebuchet MS"/>
              </a:rPr>
              <a:t>In</a:t>
            </a:r>
            <a:r>
              <a:rPr sz="1800" i="1" spc="-50" dirty="0">
                <a:latin typeface="Trebuchet MS"/>
                <a:cs typeface="Trebuchet MS"/>
              </a:rPr>
              <a:t> development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1098" y="1637151"/>
            <a:ext cx="17213580" cy="2706370"/>
            <a:chOff x="165549" y="818575"/>
            <a:chExt cx="8606790" cy="1353185"/>
          </a:xfrm>
        </p:grpSpPr>
        <p:sp>
          <p:nvSpPr>
            <p:cNvPr id="5" name="object 5"/>
            <p:cNvSpPr/>
            <p:nvPr/>
          </p:nvSpPr>
          <p:spPr>
            <a:xfrm>
              <a:off x="175074" y="828100"/>
              <a:ext cx="8587740" cy="1334135"/>
            </a:xfrm>
            <a:custGeom>
              <a:avLst/>
              <a:gdLst/>
              <a:ahLst/>
              <a:cxnLst/>
              <a:rect l="l" t="t" r="r" b="b"/>
              <a:pathLst>
                <a:path w="8587740" h="1334135">
                  <a:moveTo>
                    <a:pt x="8365194" y="1333799"/>
                  </a:moveTo>
                  <a:lnTo>
                    <a:pt x="222304" y="1333799"/>
                  </a:lnTo>
                  <a:lnTo>
                    <a:pt x="177502" y="1329283"/>
                  </a:lnTo>
                  <a:lnTo>
                    <a:pt x="135773" y="1316330"/>
                  </a:lnTo>
                  <a:lnTo>
                    <a:pt x="98011" y="1295833"/>
                  </a:lnTo>
                  <a:lnTo>
                    <a:pt x="65111" y="1268688"/>
                  </a:lnTo>
                  <a:lnTo>
                    <a:pt x="37966" y="1235788"/>
                  </a:lnTo>
                  <a:lnTo>
                    <a:pt x="17469" y="1198026"/>
                  </a:lnTo>
                  <a:lnTo>
                    <a:pt x="4516" y="1156297"/>
                  </a:lnTo>
                  <a:lnTo>
                    <a:pt x="0" y="1111495"/>
                  </a:lnTo>
                  <a:lnTo>
                    <a:pt x="0" y="222304"/>
                  </a:lnTo>
                  <a:lnTo>
                    <a:pt x="4516" y="177502"/>
                  </a:lnTo>
                  <a:lnTo>
                    <a:pt x="17469" y="135773"/>
                  </a:lnTo>
                  <a:lnTo>
                    <a:pt x="37966" y="98011"/>
                  </a:lnTo>
                  <a:lnTo>
                    <a:pt x="65111" y="65111"/>
                  </a:lnTo>
                  <a:lnTo>
                    <a:pt x="98011" y="37966"/>
                  </a:lnTo>
                  <a:lnTo>
                    <a:pt x="135773" y="17469"/>
                  </a:lnTo>
                  <a:lnTo>
                    <a:pt x="177502" y="4516"/>
                  </a:lnTo>
                  <a:lnTo>
                    <a:pt x="222304" y="0"/>
                  </a:lnTo>
                  <a:lnTo>
                    <a:pt x="8365194" y="0"/>
                  </a:lnTo>
                  <a:lnTo>
                    <a:pt x="8408767" y="4310"/>
                  </a:lnTo>
                  <a:lnTo>
                    <a:pt x="8450267" y="16921"/>
                  </a:lnTo>
                  <a:lnTo>
                    <a:pt x="8488530" y="37349"/>
                  </a:lnTo>
                  <a:lnTo>
                    <a:pt x="8522388" y="65111"/>
                  </a:lnTo>
                  <a:lnTo>
                    <a:pt x="8550150" y="98969"/>
                  </a:lnTo>
                  <a:lnTo>
                    <a:pt x="8570578" y="137232"/>
                  </a:lnTo>
                  <a:lnTo>
                    <a:pt x="8583189" y="178732"/>
                  </a:lnTo>
                  <a:lnTo>
                    <a:pt x="8587499" y="222304"/>
                  </a:lnTo>
                  <a:lnTo>
                    <a:pt x="8587499" y="1111495"/>
                  </a:lnTo>
                  <a:lnTo>
                    <a:pt x="8582983" y="1156297"/>
                  </a:lnTo>
                  <a:lnTo>
                    <a:pt x="8570030" y="1198026"/>
                  </a:lnTo>
                  <a:lnTo>
                    <a:pt x="8549533" y="1235788"/>
                  </a:lnTo>
                  <a:lnTo>
                    <a:pt x="8522388" y="1268688"/>
                  </a:lnTo>
                  <a:lnTo>
                    <a:pt x="8489487" y="1295833"/>
                  </a:lnTo>
                  <a:lnTo>
                    <a:pt x="8451726" y="1316330"/>
                  </a:lnTo>
                  <a:lnTo>
                    <a:pt x="8409997" y="1329283"/>
                  </a:lnTo>
                  <a:lnTo>
                    <a:pt x="8365194" y="13337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5074" y="828100"/>
              <a:ext cx="8587740" cy="1334135"/>
            </a:xfrm>
            <a:custGeom>
              <a:avLst/>
              <a:gdLst/>
              <a:ahLst/>
              <a:cxnLst/>
              <a:rect l="l" t="t" r="r" b="b"/>
              <a:pathLst>
                <a:path w="8587740" h="1334135">
                  <a:moveTo>
                    <a:pt x="0" y="222304"/>
                  </a:moveTo>
                  <a:lnTo>
                    <a:pt x="4516" y="177502"/>
                  </a:lnTo>
                  <a:lnTo>
                    <a:pt x="17469" y="135773"/>
                  </a:lnTo>
                  <a:lnTo>
                    <a:pt x="37966" y="98011"/>
                  </a:lnTo>
                  <a:lnTo>
                    <a:pt x="65111" y="65111"/>
                  </a:lnTo>
                  <a:lnTo>
                    <a:pt x="98011" y="37966"/>
                  </a:lnTo>
                  <a:lnTo>
                    <a:pt x="135773" y="17469"/>
                  </a:lnTo>
                  <a:lnTo>
                    <a:pt x="177502" y="4516"/>
                  </a:lnTo>
                  <a:lnTo>
                    <a:pt x="222304" y="0"/>
                  </a:lnTo>
                  <a:lnTo>
                    <a:pt x="8365194" y="0"/>
                  </a:lnTo>
                  <a:lnTo>
                    <a:pt x="8408767" y="4310"/>
                  </a:lnTo>
                  <a:lnTo>
                    <a:pt x="8450267" y="16921"/>
                  </a:lnTo>
                  <a:lnTo>
                    <a:pt x="8488530" y="37349"/>
                  </a:lnTo>
                  <a:lnTo>
                    <a:pt x="8522388" y="65111"/>
                  </a:lnTo>
                  <a:lnTo>
                    <a:pt x="8550150" y="98969"/>
                  </a:lnTo>
                  <a:lnTo>
                    <a:pt x="8570578" y="137232"/>
                  </a:lnTo>
                  <a:lnTo>
                    <a:pt x="8583189" y="178732"/>
                  </a:lnTo>
                  <a:lnTo>
                    <a:pt x="8587499" y="222304"/>
                  </a:lnTo>
                  <a:lnTo>
                    <a:pt x="8587499" y="1111495"/>
                  </a:lnTo>
                  <a:lnTo>
                    <a:pt x="8582983" y="1156297"/>
                  </a:lnTo>
                  <a:lnTo>
                    <a:pt x="8570030" y="1198026"/>
                  </a:lnTo>
                  <a:lnTo>
                    <a:pt x="8549533" y="1235788"/>
                  </a:lnTo>
                  <a:lnTo>
                    <a:pt x="8522388" y="1268688"/>
                  </a:lnTo>
                  <a:lnTo>
                    <a:pt x="8489487" y="1295833"/>
                  </a:lnTo>
                  <a:lnTo>
                    <a:pt x="8451726" y="1316330"/>
                  </a:lnTo>
                  <a:lnTo>
                    <a:pt x="8409997" y="1329283"/>
                  </a:lnTo>
                  <a:lnTo>
                    <a:pt x="8365194" y="1333799"/>
                  </a:lnTo>
                  <a:lnTo>
                    <a:pt x="222304" y="1333799"/>
                  </a:lnTo>
                  <a:lnTo>
                    <a:pt x="177502" y="1329283"/>
                  </a:lnTo>
                  <a:lnTo>
                    <a:pt x="135773" y="1316330"/>
                  </a:lnTo>
                  <a:lnTo>
                    <a:pt x="98011" y="1295833"/>
                  </a:lnTo>
                  <a:lnTo>
                    <a:pt x="65111" y="1268688"/>
                  </a:lnTo>
                  <a:lnTo>
                    <a:pt x="37966" y="1235788"/>
                  </a:lnTo>
                  <a:lnTo>
                    <a:pt x="17469" y="1198026"/>
                  </a:lnTo>
                  <a:lnTo>
                    <a:pt x="4516" y="1156297"/>
                  </a:lnTo>
                  <a:lnTo>
                    <a:pt x="0" y="1111495"/>
                  </a:lnTo>
                  <a:lnTo>
                    <a:pt x="0" y="222304"/>
                  </a:lnTo>
                  <a:close/>
                </a:path>
              </a:pathLst>
            </a:custGeom>
            <a:ln w="19049">
              <a:solidFill>
                <a:srgbClr val="0B53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3950" y="1129750"/>
              <a:ext cx="665099" cy="66509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31098" y="4583000"/>
            <a:ext cx="17213580" cy="5146040"/>
            <a:chOff x="165549" y="2291500"/>
            <a:chExt cx="8606790" cy="2573020"/>
          </a:xfrm>
        </p:grpSpPr>
        <p:sp>
          <p:nvSpPr>
            <p:cNvPr id="9" name="object 9"/>
            <p:cNvSpPr/>
            <p:nvPr/>
          </p:nvSpPr>
          <p:spPr>
            <a:xfrm>
              <a:off x="175074" y="2301025"/>
              <a:ext cx="8587740" cy="2553970"/>
            </a:xfrm>
            <a:custGeom>
              <a:avLst/>
              <a:gdLst/>
              <a:ahLst/>
              <a:cxnLst/>
              <a:rect l="l" t="t" r="r" b="b"/>
              <a:pathLst>
                <a:path w="8587740" h="2553970">
                  <a:moveTo>
                    <a:pt x="8161841" y="2553899"/>
                  </a:moveTo>
                  <a:lnTo>
                    <a:pt x="425658" y="2553899"/>
                  </a:lnTo>
                  <a:lnTo>
                    <a:pt x="379278" y="2551402"/>
                  </a:lnTo>
                  <a:lnTo>
                    <a:pt x="334344" y="2544082"/>
                  </a:lnTo>
                  <a:lnTo>
                    <a:pt x="291117" y="2532199"/>
                  </a:lnTo>
                  <a:lnTo>
                    <a:pt x="249856" y="2516014"/>
                  </a:lnTo>
                  <a:lnTo>
                    <a:pt x="210820" y="2495785"/>
                  </a:lnTo>
                  <a:lnTo>
                    <a:pt x="174270" y="2471772"/>
                  </a:lnTo>
                  <a:lnTo>
                    <a:pt x="140464" y="2444236"/>
                  </a:lnTo>
                  <a:lnTo>
                    <a:pt x="109663" y="2413435"/>
                  </a:lnTo>
                  <a:lnTo>
                    <a:pt x="82127" y="2379629"/>
                  </a:lnTo>
                  <a:lnTo>
                    <a:pt x="58114" y="2343079"/>
                  </a:lnTo>
                  <a:lnTo>
                    <a:pt x="37885" y="2304043"/>
                  </a:lnTo>
                  <a:lnTo>
                    <a:pt x="21700" y="2262782"/>
                  </a:lnTo>
                  <a:lnTo>
                    <a:pt x="9817" y="2219555"/>
                  </a:lnTo>
                  <a:lnTo>
                    <a:pt x="2497" y="2174621"/>
                  </a:lnTo>
                  <a:lnTo>
                    <a:pt x="0" y="2128241"/>
                  </a:lnTo>
                  <a:lnTo>
                    <a:pt x="0" y="425658"/>
                  </a:lnTo>
                  <a:lnTo>
                    <a:pt x="2497" y="379278"/>
                  </a:lnTo>
                  <a:lnTo>
                    <a:pt x="9817" y="334344"/>
                  </a:lnTo>
                  <a:lnTo>
                    <a:pt x="21700" y="291117"/>
                  </a:lnTo>
                  <a:lnTo>
                    <a:pt x="37885" y="249856"/>
                  </a:lnTo>
                  <a:lnTo>
                    <a:pt x="58114" y="210820"/>
                  </a:lnTo>
                  <a:lnTo>
                    <a:pt x="82127" y="174270"/>
                  </a:lnTo>
                  <a:lnTo>
                    <a:pt x="109663" y="140464"/>
                  </a:lnTo>
                  <a:lnTo>
                    <a:pt x="140464" y="109663"/>
                  </a:lnTo>
                  <a:lnTo>
                    <a:pt x="174270" y="82127"/>
                  </a:lnTo>
                  <a:lnTo>
                    <a:pt x="210820" y="58114"/>
                  </a:lnTo>
                  <a:lnTo>
                    <a:pt x="249856" y="37885"/>
                  </a:lnTo>
                  <a:lnTo>
                    <a:pt x="291117" y="21700"/>
                  </a:lnTo>
                  <a:lnTo>
                    <a:pt x="334344" y="9817"/>
                  </a:lnTo>
                  <a:lnTo>
                    <a:pt x="379278" y="2497"/>
                  </a:lnTo>
                  <a:lnTo>
                    <a:pt x="425658" y="0"/>
                  </a:lnTo>
                  <a:lnTo>
                    <a:pt x="8161841" y="0"/>
                  </a:lnTo>
                  <a:lnTo>
                    <a:pt x="8209870" y="2716"/>
                  </a:lnTo>
                  <a:lnTo>
                    <a:pt x="8256917" y="10752"/>
                  </a:lnTo>
                  <a:lnTo>
                    <a:pt x="8302564" y="23934"/>
                  </a:lnTo>
                  <a:lnTo>
                    <a:pt x="8346396" y="42089"/>
                  </a:lnTo>
                  <a:lnTo>
                    <a:pt x="8387994" y="65046"/>
                  </a:lnTo>
                  <a:lnTo>
                    <a:pt x="8426944" y="92631"/>
                  </a:lnTo>
                  <a:lnTo>
                    <a:pt x="8462827" y="124672"/>
                  </a:lnTo>
                  <a:lnTo>
                    <a:pt x="8494868" y="160555"/>
                  </a:lnTo>
                  <a:lnTo>
                    <a:pt x="8522453" y="199504"/>
                  </a:lnTo>
                  <a:lnTo>
                    <a:pt x="8545409" y="241103"/>
                  </a:lnTo>
                  <a:lnTo>
                    <a:pt x="8563565" y="284934"/>
                  </a:lnTo>
                  <a:lnTo>
                    <a:pt x="8576747" y="330582"/>
                  </a:lnTo>
                  <a:lnTo>
                    <a:pt x="8584783" y="377628"/>
                  </a:lnTo>
                  <a:lnTo>
                    <a:pt x="8587499" y="425658"/>
                  </a:lnTo>
                  <a:lnTo>
                    <a:pt x="8587499" y="2128241"/>
                  </a:lnTo>
                  <a:lnTo>
                    <a:pt x="8585002" y="2174621"/>
                  </a:lnTo>
                  <a:lnTo>
                    <a:pt x="8577682" y="2219555"/>
                  </a:lnTo>
                  <a:lnTo>
                    <a:pt x="8565799" y="2262782"/>
                  </a:lnTo>
                  <a:lnTo>
                    <a:pt x="8549614" y="2304043"/>
                  </a:lnTo>
                  <a:lnTo>
                    <a:pt x="8529385" y="2343079"/>
                  </a:lnTo>
                  <a:lnTo>
                    <a:pt x="8505372" y="2379629"/>
                  </a:lnTo>
                  <a:lnTo>
                    <a:pt x="8477836" y="2413435"/>
                  </a:lnTo>
                  <a:lnTo>
                    <a:pt x="8447035" y="2444236"/>
                  </a:lnTo>
                  <a:lnTo>
                    <a:pt x="8413229" y="2471772"/>
                  </a:lnTo>
                  <a:lnTo>
                    <a:pt x="8376679" y="2495785"/>
                  </a:lnTo>
                  <a:lnTo>
                    <a:pt x="8337643" y="2516014"/>
                  </a:lnTo>
                  <a:lnTo>
                    <a:pt x="8296382" y="2532199"/>
                  </a:lnTo>
                  <a:lnTo>
                    <a:pt x="8253155" y="2544082"/>
                  </a:lnTo>
                  <a:lnTo>
                    <a:pt x="8208221" y="2551402"/>
                  </a:lnTo>
                  <a:lnTo>
                    <a:pt x="8161841" y="25538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5074" y="2301025"/>
              <a:ext cx="8587740" cy="2553970"/>
            </a:xfrm>
            <a:custGeom>
              <a:avLst/>
              <a:gdLst/>
              <a:ahLst/>
              <a:cxnLst/>
              <a:rect l="l" t="t" r="r" b="b"/>
              <a:pathLst>
                <a:path w="8587740" h="2553970">
                  <a:moveTo>
                    <a:pt x="0" y="425658"/>
                  </a:moveTo>
                  <a:lnTo>
                    <a:pt x="2497" y="379278"/>
                  </a:lnTo>
                  <a:lnTo>
                    <a:pt x="9817" y="334344"/>
                  </a:lnTo>
                  <a:lnTo>
                    <a:pt x="21700" y="291117"/>
                  </a:lnTo>
                  <a:lnTo>
                    <a:pt x="37885" y="249856"/>
                  </a:lnTo>
                  <a:lnTo>
                    <a:pt x="58114" y="210820"/>
                  </a:lnTo>
                  <a:lnTo>
                    <a:pt x="82127" y="174270"/>
                  </a:lnTo>
                  <a:lnTo>
                    <a:pt x="109663" y="140464"/>
                  </a:lnTo>
                  <a:lnTo>
                    <a:pt x="140464" y="109663"/>
                  </a:lnTo>
                  <a:lnTo>
                    <a:pt x="174270" y="82127"/>
                  </a:lnTo>
                  <a:lnTo>
                    <a:pt x="210820" y="58114"/>
                  </a:lnTo>
                  <a:lnTo>
                    <a:pt x="249856" y="37885"/>
                  </a:lnTo>
                  <a:lnTo>
                    <a:pt x="291117" y="21700"/>
                  </a:lnTo>
                  <a:lnTo>
                    <a:pt x="334344" y="9817"/>
                  </a:lnTo>
                  <a:lnTo>
                    <a:pt x="379278" y="2497"/>
                  </a:lnTo>
                  <a:lnTo>
                    <a:pt x="425658" y="0"/>
                  </a:lnTo>
                  <a:lnTo>
                    <a:pt x="8161841" y="0"/>
                  </a:lnTo>
                  <a:lnTo>
                    <a:pt x="8209870" y="2716"/>
                  </a:lnTo>
                  <a:lnTo>
                    <a:pt x="8256917" y="10752"/>
                  </a:lnTo>
                  <a:lnTo>
                    <a:pt x="8302564" y="23934"/>
                  </a:lnTo>
                  <a:lnTo>
                    <a:pt x="8346396" y="42089"/>
                  </a:lnTo>
                  <a:lnTo>
                    <a:pt x="8387994" y="65046"/>
                  </a:lnTo>
                  <a:lnTo>
                    <a:pt x="8426944" y="92631"/>
                  </a:lnTo>
                  <a:lnTo>
                    <a:pt x="8462827" y="124672"/>
                  </a:lnTo>
                  <a:lnTo>
                    <a:pt x="8494868" y="160555"/>
                  </a:lnTo>
                  <a:lnTo>
                    <a:pt x="8522453" y="199504"/>
                  </a:lnTo>
                  <a:lnTo>
                    <a:pt x="8545409" y="241103"/>
                  </a:lnTo>
                  <a:lnTo>
                    <a:pt x="8563565" y="284934"/>
                  </a:lnTo>
                  <a:lnTo>
                    <a:pt x="8576747" y="330582"/>
                  </a:lnTo>
                  <a:lnTo>
                    <a:pt x="8584783" y="377628"/>
                  </a:lnTo>
                  <a:lnTo>
                    <a:pt x="8587499" y="425658"/>
                  </a:lnTo>
                  <a:lnTo>
                    <a:pt x="8587499" y="2128241"/>
                  </a:lnTo>
                  <a:lnTo>
                    <a:pt x="8585002" y="2174621"/>
                  </a:lnTo>
                  <a:lnTo>
                    <a:pt x="8577682" y="2219555"/>
                  </a:lnTo>
                  <a:lnTo>
                    <a:pt x="8565799" y="2262782"/>
                  </a:lnTo>
                  <a:lnTo>
                    <a:pt x="8549614" y="2304043"/>
                  </a:lnTo>
                  <a:lnTo>
                    <a:pt x="8529385" y="2343079"/>
                  </a:lnTo>
                  <a:lnTo>
                    <a:pt x="8505372" y="2379629"/>
                  </a:lnTo>
                  <a:lnTo>
                    <a:pt x="8477836" y="2413435"/>
                  </a:lnTo>
                  <a:lnTo>
                    <a:pt x="8447035" y="2444236"/>
                  </a:lnTo>
                  <a:lnTo>
                    <a:pt x="8413229" y="2471772"/>
                  </a:lnTo>
                  <a:lnTo>
                    <a:pt x="8376679" y="2495785"/>
                  </a:lnTo>
                  <a:lnTo>
                    <a:pt x="8337643" y="2516014"/>
                  </a:lnTo>
                  <a:lnTo>
                    <a:pt x="8296382" y="2532199"/>
                  </a:lnTo>
                  <a:lnTo>
                    <a:pt x="8253155" y="2544082"/>
                  </a:lnTo>
                  <a:lnTo>
                    <a:pt x="8208221" y="2551402"/>
                  </a:lnTo>
                  <a:lnTo>
                    <a:pt x="8161841" y="2553899"/>
                  </a:lnTo>
                  <a:lnTo>
                    <a:pt x="425658" y="2553899"/>
                  </a:lnTo>
                  <a:lnTo>
                    <a:pt x="379278" y="2551402"/>
                  </a:lnTo>
                  <a:lnTo>
                    <a:pt x="334344" y="2544082"/>
                  </a:lnTo>
                  <a:lnTo>
                    <a:pt x="291117" y="2532199"/>
                  </a:lnTo>
                  <a:lnTo>
                    <a:pt x="249856" y="2516014"/>
                  </a:lnTo>
                  <a:lnTo>
                    <a:pt x="210820" y="2495785"/>
                  </a:lnTo>
                  <a:lnTo>
                    <a:pt x="174270" y="2471772"/>
                  </a:lnTo>
                  <a:lnTo>
                    <a:pt x="140464" y="2444236"/>
                  </a:lnTo>
                  <a:lnTo>
                    <a:pt x="109663" y="2413435"/>
                  </a:lnTo>
                  <a:lnTo>
                    <a:pt x="82127" y="2379629"/>
                  </a:lnTo>
                  <a:lnTo>
                    <a:pt x="58114" y="2343079"/>
                  </a:lnTo>
                  <a:lnTo>
                    <a:pt x="37885" y="2304043"/>
                  </a:lnTo>
                  <a:lnTo>
                    <a:pt x="21700" y="2262782"/>
                  </a:lnTo>
                  <a:lnTo>
                    <a:pt x="9817" y="2219555"/>
                  </a:lnTo>
                  <a:lnTo>
                    <a:pt x="2497" y="2174621"/>
                  </a:lnTo>
                  <a:lnTo>
                    <a:pt x="0" y="2128241"/>
                  </a:lnTo>
                  <a:lnTo>
                    <a:pt x="0" y="425658"/>
                  </a:lnTo>
                  <a:close/>
                </a:path>
              </a:pathLst>
            </a:custGeom>
            <a:ln w="19049">
              <a:solidFill>
                <a:srgbClr val="0B53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584550" y="5301174"/>
            <a:ext cx="2689860" cy="36420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2200" b="1" u="sng" spc="-7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Fellowship</a:t>
            </a:r>
            <a:r>
              <a:rPr sz="2200" b="1" u="sng" spc="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200" b="1" u="sng" spc="-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Programs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03674" y="5912806"/>
            <a:ext cx="6685280" cy="33426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619760" marR="660400" indent="-595630">
              <a:lnSpc>
                <a:spcPct val="100000"/>
              </a:lnSpc>
              <a:spcBef>
                <a:spcPts val="200"/>
              </a:spcBef>
              <a:buFont typeface="Arial"/>
              <a:buChar char="●"/>
              <a:tabLst>
                <a:tab pos="619760" algn="l"/>
              </a:tabLst>
            </a:pPr>
            <a:r>
              <a:rPr sz="1800" b="1" spc="-50" dirty="0">
                <a:latin typeface="Trebuchet MS"/>
                <a:cs typeface="Trebuchet MS"/>
              </a:rPr>
              <a:t>The</a:t>
            </a:r>
            <a:r>
              <a:rPr sz="1800" b="1" spc="-80" dirty="0">
                <a:latin typeface="Trebuchet MS"/>
                <a:cs typeface="Trebuchet MS"/>
              </a:rPr>
              <a:t> </a:t>
            </a:r>
            <a:r>
              <a:rPr sz="1800" b="1" spc="-20" dirty="0">
                <a:latin typeface="Trebuchet MS"/>
                <a:cs typeface="Trebuchet MS"/>
              </a:rPr>
              <a:t>Jane</a:t>
            </a:r>
            <a:r>
              <a:rPr sz="1800" b="1" spc="-70" dirty="0">
                <a:latin typeface="Trebuchet MS"/>
                <a:cs typeface="Trebuchet MS"/>
              </a:rPr>
              <a:t> </a:t>
            </a:r>
            <a:r>
              <a:rPr sz="1800" b="1" spc="-20" dirty="0">
                <a:latin typeface="Trebuchet MS"/>
                <a:cs typeface="Trebuchet MS"/>
              </a:rPr>
              <a:t>Coﬃn</a:t>
            </a:r>
            <a:r>
              <a:rPr sz="1800" b="1" spc="-70" dirty="0">
                <a:latin typeface="Trebuchet MS"/>
                <a:cs typeface="Trebuchet MS"/>
              </a:rPr>
              <a:t> </a:t>
            </a:r>
            <a:r>
              <a:rPr sz="1800" b="1" spc="-20" dirty="0">
                <a:latin typeface="Trebuchet MS"/>
                <a:cs typeface="Trebuchet MS"/>
              </a:rPr>
              <a:t>Childs</a:t>
            </a:r>
            <a:r>
              <a:rPr sz="1800" b="1" spc="-80" dirty="0">
                <a:latin typeface="Trebuchet MS"/>
                <a:cs typeface="Trebuchet MS"/>
              </a:rPr>
              <a:t> </a:t>
            </a:r>
            <a:r>
              <a:rPr sz="1800" b="1" spc="-70" dirty="0">
                <a:latin typeface="Trebuchet MS"/>
                <a:cs typeface="Trebuchet MS"/>
              </a:rPr>
              <a:t>Fellowship,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i="1" dirty="0">
                <a:latin typeface="Trebuchet MS"/>
                <a:cs typeface="Trebuchet MS"/>
              </a:rPr>
              <a:t>Jane</a:t>
            </a:r>
            <a:r>
              <a:rPr sz="1800" i="1" spc="-80" dirty="0">
                <a:latin typeface="Trebuchet MS"/>
                <a:cs typeface="Trebuchet MS"/>
              </a:rPr>
              <a:t> </a:t>
            </a:r>
            <a:r>
              <a:rPr sz="1800" i="1" spc="-20" dirty="0">
                <a:latin typeface="Trebuchet MS"/>
                <a:cs typeface="Trebuchet MS"/>
              </a:rPr>
              <a:t>Coﬃn</a:t>
            </a:r>
            <a:r>
              <a:rPr sz="1800" i="1" spc="-90" dirty="0">
                <a:latin typeface="Trebuchet MS"/>
                <a:cs typeface="Trebuchet MS"/>
              </a:rPr>
              <a:t> </a:t>
            </a:r>
            <a:r>
              <a:rPr sz="1800" i="1" spc="-20" dirty="0">
                <a:latin typeface="Trebuchet MS"/>
                <a:cs typeface="Trebuchet MS"/>
              </a:rPr>
              <a:t>Childs </a:t>
            </a:r>
            <a:r>
              <a:rPr sz="1800" i="1" spc="-60" dirty="0">
                <a:latin typeface="Trebuchet MS"/>
                <a:cs typeface="Trebuchet MS"/>
              </a:rPr>
              <a:t>Memorial</a:t>
            </a:r>
            <a:r>
              <a:rPr sz="1800" i="1" spc="-10" dirty="0">
                <a:latin typeface="Trebuchet MS"/>
                <a:cs typeface="Trebuchet MS"/>
              </a:rPr>
              <a:t> </a:t>
            </a:r>
            <a:r>
              <a:rPr sz="1800" i="1" spc="-40" dirty="0">
                <a:latin typeface="Trebuchet MS"/>
                <a:cs typeface="Trebuchet MS"/>
              </a:rPr>
              <a:t>Fund</a:t>
            </a:r>
            <a:endParaRPr sz="1800">
              <a:latin typeface="Trebuchet MS"/>
              <a:cs typeface="Trebuchet MS"/>
            </a:endParaRPr>
          </a:p>
          <a:p>
            <a:pPr marL="619760" indent="-594360">
              <a:lnSpc>
                <a:spcPct val="100000"/>
              </a:lnSpc>
              <a:buFont typeface="Arial"/>
              <a:buChar char="●"/>
              <a:tabLst>
                <a:tab pos="619760" algn="l"/>
              </a:tabLst>
            </a:pPr>
            <a:r>
              <a:rPr sz="1800" b="1" dirty="0">
                <a:latin typeface="Trebuchet MS"/>
                <a:cs typeface="Trebuchet MS"/>
              </a:rPr>
              <a:t>NOAA</a:t>
            </a:r>
            <a:r>
              <a:rPr sz="1800" b="1" spc="-30" dirty="0">
                <a:latin typeface="Trebuchet MS"/>
                <a:cs typeface="Trebuchet MS"/>
              </a:rPr>
              <a:t> </a:t>
            </a:r>
            <a:r>
              <a:rPr sz="1800" b="1" spc="-40" dirty="0">
                <a:latin typeface="Trebuchet MS"/>
                <a:cs typeface="Trebuchet MS"/>
              </a:rPr>
              <a:t>Climate</a:t>
            </a:r>
            <a:r>
              <a:rPr sz="1800" b="1" spc="-30" dirty="0">
                <a:latin typeface="Trebuchet MS"/>
                <a:cs typeface="Trebuchet MS"/>
              </a:rPr>
              <a:t> </a:t>
            </a:r>
            <a:r>
              <a:rPr sz="1800" b="1" spc="-120" dirty="0">
                <a:latin typeface="Trebuchet MS"/>
                <a:cs typeface="Trebuchet MS"/>
              </a:rPr>
              <a:t>&amp;</a:t>
            </a:r>
            <a:r>
              <a:rPr sz="1800" b="1" spc="-30" dirty="0">
                <a:latin typeface="Trebuchet MS"/>
                <a:cs typeface="Trebuchet MS"/>
              </a:rPr>
              <a:t> </a:t>
            </a:r>
            <a:r>
              <a:rPr sz="1800" b="1" spc="-40" dirty="0">
                <a:latin typeface="Trebuchet MS"/>
                <a:cs typeface="Trebuchet MS"/>
              </a:rPr>
              <a:t>Global</a:t>
            </a:r>
            <a:r>
              <a:rPr sz="1800" b="1" spc="-3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Change</a:t>
            </a:r>
            <a:r>
              <a:rPr sz="1800" b="1" spc="-30" dirty="0">
                <a:latin typeface="Trebuchet MS"/>
                <a:cs typeface="Trebuchet MS"/>
              </a:rPr>
              <a:t> </a:t>
            </a:r>
            <a:r>
              <a:rPr sz="1800" b="1" spc="-40" dirty="0">
                <a:latin typeface="Trebuchet MS"/>
                <a:cs typeface="Trebuchet MS"/>
              </a:rPr>
              <a:t>Postdoctoral</a:t>
            </a:r>
            <a:r>
              <a:rPr sz="1800" b="1" spc="-30" dirty="0">
                <a:latin typeface="Trebuchet MS"/>
                <a:cs typeface="Trebuchet MS"/>
              </a:rPr>
              <a:t> </a:t>
            </a:r>
            <a:r>
              <a:rPr sz="1800" b="1" spc="-20" dirty="0">
                <a:latin typeface="Trebuchet MS"/>
                <a:cs typeface="Trebuchet MS"/>
              </a:rPr>
              <a:t>Fellowship,</a:t>
            </a:r>
            <a:endParaRPr sz="1800">
              <a:latin typeface="Trebuchet MS"/>
              <a:cs typeface="Trebuchet MS"/>
            </a:endParaRPr>
          </a:p>
          <a:p>
            <a:pPr marL="619760">
              <a:lnSpc>
                <a:spcPct val="100000"/>
              </a:lnSpc>
            </a:pPr>
            <a:r>
              <a:rPr sz="1800" i="1" spc="-40" dirty="0">
                <a:latin typeface="Trebuchet MS"/>
                <a:cs typeface="Trebuchet MS"/>
              </a:rPr>
              <a:t>UCAR</a:t>
            </a:r>
            <a:endParaRPr sz="1800">
              <a:latin typeface="Trebuchet MS"/>
              <a:cs typeface="Trebuchet MS"/>
            </a:endParaRPr>
          </a:p>
          <a:p>
            <a:pPr marL="619760" marR="751840" indent="-595630">
              <a:lnSpc>
                <a:spcPct val="100000"/>
              </a:lnSpc>
              <a:buFont typeface="Arial"/>
              <a:buChar char="●"/>
              <a:tabLst>
                <a:tab pos="619760" algn="l"/>
              </a:tabLst>
            </a:pPr>
            <a:r>
              <a:rPr sz="1800" b="1" spc="-40" dirty="0">
                <a:latin typeface="Trebuchet MS"/>
                <a:cs typeface="Trebuchet MS"/>
              </a:rPr>
              <a:t>Climate</a:t>
            </a:r>
            <a:r>
              <a:rPr sz="1800" b="1" spc="-20" dirty="0">
                <a:latin typeface="Trebuchet MS"/>
                <a:cs typeface="Trebuchet MS"/>
              </a:rPr>
              <a:t> Science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Saving</a:t>
            </a:r>
            <a:r>
              <a:rPr sz="1800" b="1" spc="-20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America</a:t>
            </a:r>
            <a:r>
              <a:rPr sz="1800" b="1" spc="-20" dirty="0">
                <a:latin typeface="Trebuchet MS"/>
                <a:cs typeface="Trebuchet MS"/>
              </a:rPr>
              <a:t> </a:t>
            </a:r>
            <a:r>
              <a:rPr sz="1800" b="1" spc="-70" dirty="0">
                <a:latin typeface="Trebuchet MS"/>
                <a:cs typeface="Trebuchet MS"/>
              </a:rPr>
              <a:t>Fellowship,</a:t>
            </a:r>
            <a:r>
              <a:rPr sz="1800" b="1" dirty="0">
                <a:latin typeface="Trebuchet MS"/>
                <a:cs typeface="Trebuchet MS"/>
              </a:rPr>
              <a:t> </a:t>
            </a:r>
            <a:r>
              <a:rPr sz="1800" i="1" spc="-20" dirty="0">
                <a:latin typeface="Trebuchet MS"/>
                <a:cs typeface="Trebuchet MS"/>
              </a:rPr>
              <a:t>Project Drawdown</a:t>
            </a:r>
            <a:endParaRPr sz="1800">
              <a:latin typeface="Trebuchet MS"/>
              <a:cs typeface="Trebuchet MS"/>
            </a:endParaRPr>
          </a:p>
          <a:p>
            <a:pPr marL="619760" marR="10160" indent="-595630">
              <a:lnSpc>
                <a:spcPct val="100000"/>
              </a:lnSpc>
              <a:buFont typeface="Arial"/>
              <a:buChar char="●"/>
              <a:tabLst>
                <a:tab pos="619760" algn="l"/>
              </a:tabLst>
            </a:pPr>
            <a:r>
              <a:rPr sz="1800" b="1" spc="-40" dirty="0">
                <a:latin typeface="Trebuchet MS"/>
                <a:cs typeface="Trebuchet MS"/>
              </a:rPr>
              <a:t>Global</a:t>
            </a:r>
            <a:r>
              <a:rPr sz="1800" b="1" spc="-30" dirty="0">
                <a:latin typeface="Trebuchet MS"/>
                <a:cs typeface="Trebuchet MS"/>
              </a:rPr>
              <a:t> </a:t>
            </a:r>
            <a:r>
              <a:rPr sz="1800" b="1" spc="-40" dirty="0">
                <a:latin typeface="Trebuchet MS"/>
                <a:cs typeface="Trebuchet MS"/>
              </a:rPr>
              <a:t>Climate</a:t>
            </a:r>
            <a:r>
              <a:rPr sz="1800" b="1" spc="-20" dirty="0">
                <a:latin typeface="Trebuchet MS"/>
                <a:cs typeface="Trebuchet MS"/>
              </a:rPr>
              <a:t> </a:t>
            </a:r>
            <a:r>
              <a:rPr sz="1800" b="1" spc="-40" dirty="0">
                <a:latin typeface="Trebuchet MS"/>
                <a:cs typeface="Trebuchet MS"/>
              </a:rPr>
              <a:t>Research</a:t>
            </a:r>
            <a:r>
              <a:rPr sz="1800" b="1" spc="-20" dirty="0">
                <a:latin typeface="Trebuchet MS"/>
                <a:cs typeface="Trebuchet MS"/>
              </a:rPr>
              <a:t> </a:t>
            </a:r>
            <a:r>
              <a:rPr sz="1800" b="1" spc="-70" dirty="0">
                <a:latin typeface="Trebuchet MS"/>
                <a:cs typeface="Trebuchet MS"/>
              </a:rPr>
              <a:t>Fellowship,</a:t>
            </a:r>
            <a:r>
              <a:rPr sz="1800" b="1" dirty="0">
                <a:latin typeface="Trebuchet MS"/>
                <a:cs typeface="Trebuchet MS"/>
              </a:rPr>
              <a:t> </a:t>
            </a:r>
            <a:r>
              <a:rPr sz="1800" i="1" spc="-70" dirty="0">
                <a:latin typeface="Trebuchet MS"/>
                <a:cs typeface="Trebuchet MS"/>
              </a:rPr>
              <a:t>National</a:t>
            </a:r>
            <a:r>
              <a:rPr sz="1800" i="1" spc="-40" dirty="0">
                <a:latin typeface="Trebuchet MS"/>
                <a:cs typeface="Trebuchet MS"/>
              </a:rPr>
              <a:t> </a:t>
            </a:r>
            <a:r>
              <a:rPr sz="1800" i="1" dirty="0">
                <a:latin typeface="Trebuchet MS"/>
                <a:cs typeface="Trebuchet MS"/>
              </a:rPr>
              <a:t>Academies</a:t>
            </a:r>
            <a:r>
              <a:rPr sz="1800" i="1" spc="-30" dirty="0">
                <a:latin typeface="Trebuchet MS"/>
                <a:cs typeface="Trebuchet MS"/>
              </a:rPr>
              <a:t> </a:t>
            </a:r>
            <a:r>
              <a:rPr sz="1800" i="1" spc="-50" dirty="0">
                <a:latin typeface="Trebuchet MS"/>
                <a:cs typeface="Trebuchet MS"/>
              </a:rPr>
              <a:t>of </a:t>
            </a:r>
            <a:r>
              <a:rPr sz="1800" i="1" spc="-20" dirty="0">
                <a:latin typeface="Trebuchet MS"/>
                <a:cs typeface="Trebuchet MS"/>
              </a:rPr>
              <a:t>Sciences,</a:t>
            </a:r>
            <a:r>
              <a:rPr sz="1800" i="1" spc="-60" dirty="0">
                <a:latin typeface="Trebuchet MS"/>
                <a:cs typeface="Trebuchet MS"/>
              </a:rPr>
              <a:t> </a:t>
            </a:r>
            <a:r>
              <a:rPr sz="1800" i="1" spc="-80" dirty="0">
                <a:latin typeface="Trebuchet MS"/>
                <a:cs typeface="Trebuchet MS"/>
              </a:rPr>
              <a:t>Engineering,</a:t>
            </a:r>
            <a:r>
              <a:rPr sz="1800" i="1" spc="-50" dirty="0">
                <a:latin typeface="Trebuchet MS"/>
                <a:cs typeface="Trebuchet MS"/>
              </a:rPr>
              <a:t> </a:t>
            </a:r>
            <a:r>
              <a:rPr sz="1800" i="1" spc="-20" dirty="0">
                <a:latin typeface="Trebuchet MS"/>
                <a:cs typeface="Trebuchet MS"/>
              </a:rPr>
              <a:t>and</a:t>
            </a:r>
            <a:r>
              <a:rPr sz="1800" i="1" spc="-50" dirty="0">
                <a:latin typeface="Trebuchet MS"/>
                <a:cs typeface="Trebuchet MS"/>
              </a:rPr>
              <a:t> </a:t>
            </a:r>
            <a:r>
              <a:rPr sz="1800" i="1" spc="-20" dirty="0">
                <a:latin typeface="Trebuchet MS"/>
                <a:cs typeface="Trebuchet MS"/>
              </a:rPr>
              <a:t>Medicine</a:t>
            </a:r>
            <a:endParaRPr sz="1800">
              <a:latin typeface="Trebuchet MS"/>
              <a:cs typeface="Trebuchet MS"/>
            </a:endParaRPr>
          </a:p>
          <a:p>
            <a:pPr marL="619760" marR="472440" indent="-595630">
              <a:lnSpc>
                <a:spcPct val="100000"/>
              </a:lnSpc>
              <a:buFont typeface="Arial"/>
              <a:buChar char="●"/>
              <a:tabLst>
                <a:tab pos="619760" algn="l"/>
              </a:tabLst>
            </a:pPr>
            <a:r>
              <a:rPr sz="1800" b="1" spc="-40" dirty="0">
                <a:latin typeface="Trebuchet MS"/>
                <a:cs typeface="Trebuchet MS"/>
              </a:rPr>
              <a:t>Computing</a:t>
            </a:r>
            <a:r>
              <a:rPr sz="1800" b="1" spc="-30" dirty="0">
                <a:latin typeface="Trebuchet MS"/>
                <a:cs typeface="Trebuchet MS"/>
              </a:rPr>
              <a:t> </a:t>
            </a:r>
            <a:r>
              <a:rPr sz="1800" b="1" spc="-70" dirty="0">
                <a:latin typeface="Trebuchet MS"/>
                <a:cs typeface="Trebuchet MS"/>
              </a:rPr>
              <a:t>Innovation</a:t>
            </a:r>
            <a:r>
              <a:rPr sz="1800" b="1" spc="-20" dirty="0">
                <a:latin typeface="Trebuchet MS"/>
                <a:cs typeface="Trebuchet MS"/>
              </a:rPr>
              <a:t> </a:t>
            </a:r>
            <a:r>
              <a:rPr sz="1800" b="1" spc="-40" dirty="0">
                <a:latin typeface="Trebuchet MS"/>
                <a:cs typeface="Trebuchet MS"/>
              </a:rPr>
              <a:t>Fellows</a:t>
            </a:r>
            <a:r>
              <a:rPr sz="1800" b="1" spc="-3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(CI</a:t>
            </a:r>
            <a:r>
              <a:rPr sz="1800" b="1" spc="-20" dirty="0">
                <a:latin typeface="Trebuchet MS"/>
                <a:cs typeface="Trebuchet MS"/>
              </a:rPr>
              <a:t> </a:t>
            </a:r>
            <a:r>
              <a:rPr sz="1800" b="1" spc="-60" dirty="0">
                <a:latin typeface="Trebuchet MS"/>
                <a:cs typeface="Trebuchet MS"/>
              </a:rPr>
              <a:t>Fellows),</a:t>
            </a:r>
            <a:r>
              <a:rPr sz="1800" b="1" spc="10" dirty="0">
                <a:latin typeface="Trebuchet MS"/>
                <a:cs typeface="Trebuchet MS"/>
              </a:rPr>
              <a:t> </a:t>
            </a:r>
            <a:r>
              <a:rPr sz="1800" i="1" spc="-20" dirty="0">
                <a:latin typeface="Trebuchet MS"/>
                <a:cs typeface="Trebuchet MS"/>
              </a:rPr>
              <a:t>Computing Research</a:t>
            </a:r>
            <a:r>
              <a:rPr sz="1800" i="1" spc="-110" dirty="0">
                <a:latin typeface="Trebuchet MS"/>
                <a:cs typeface="Trebuchet MS"/>
              </a:rPr>
              <a:t> </a:t>
            </a:r>
            <a:r>
              <a:rPr sz="1800" i="1" spc="-20" dirty="0">
                <a:latin typeface="Trebuchet MS"/>
                <a:cs typeface="Trebuchet MS"/>
              </a:rPr>
              <a:t>Association</a:t>
            </a:r>
            <a:endParaRPr sz="1800">
              <a:latin typeface="Trebuchet MS"/>
              <a:cs typeface="Trebuchet MS"/>
            </a:endParaRPr>
          </a:p>
          <a:p>
            <a:pPr marL="619760" indent="-594360">
              <a:lnSpc>
                <a:spcPct val="100000"/>
              </a:lnSpc>
              <a:buFont typeface="Arial"/>
              <a:buChar char="●"/>
              <a:tabLst>
                <a:tab pos="619760" algn="l"/>
              </a:tabLst>
            </a:pPr>
            <a:r>
              <a:rPr sz="1800" b="1" spc="-40" dirty="0">
                <a:latin typeface="Trebuchet MS"/>
                <a:cs typeface="Trebuchet MS"/>
              </a:rPr>
              <a:t>Kavli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Scholars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Program,</a:t>
            </a:r>
            <a:r>
              <a:rPr sz="1800" b="1" spc="-30" dirty="0">
                <a:latin typeface="Trebuchet MS"/>
                <a:cs typeface="Trebuchet MS"/>
              </a:rPr>
              <a:t> </a:t>
            </a:r>
            <a:r>
              <a:rPr sz="1800" i="1" spc="-70" dirty="0">
                <a:latin typeface="Trebuchet MS"/>
                <a:cs typeface="Trebuchet MS"/>
              </a:rPr>
              <a:t>Kavli </a:t>
            </a:r>
            <a:r>
              <a:rPr sz="1800" i="1" spc="-20" dirty="0">
                <a:latin typeface="Trebuchet MS"/>
                <a:cs typeface="Trebuchet MS"/>
              </a:rPr>
              <a:t>Foundation</a:t>
            </a:r>
            <a:endParaRPr sz="1800">
              <a:latin typeface="Trebuchet MS"/>
              <a:cs typeface="Trebuchet MS"/>
            </a:endParaRPr>
          </a:p>
          <a:p>
            <a:pPr marL="619760" indent="-594360">
              <a:lnSpc>
                <a:spcPct val="100000"/>
              </a:lnSpc>
              <a:buFont typeface="Arial"/>
              <a:buChar char="●"/>
              <a:tabLst>
                <a:tab pos="619760" algn="l"/>
              </a:tabLst>
            </a:pPr>
            <a:r>
              <a:rPr sz="1800" b="1" spc="-40" dirty="0">
                <a:latin typeface="Trebuchet MS"/>
                <a:cs typeface="Trebuchet MS"/>
              </a:rPr>
              <a:t>Postdoctoral</a:t>
            </a:r>
            <a:r>
              <a:rPr sz="1800" b="1" spc="-20" dirty="0">
                <a:latin typeface="Trebuchet MS"/>
                <a:cs typeface="Trebuchet MS"/>
              </a:rPr>
              <a:t> </a:t>
            </a:r>
            <a:r>
              <a:rPr sz="1800" b="1" spc="-70" dirty="0">
                <a:latin typeface="Trebuchet MS"/>
                <a:cs typeface="Trebuchet MS"/>
              </a:rPr>
              <a:t>Fellow</a:t>
            </a:r>
            <a:r>
              <a:rPr sz="1800" b="1" spc="-20" dirty="0">
                <a:latin typeface="Trebuchet MS"/>
                <a:cs typeface="Trebuchet MS"/>
              </a:rPr>
              <a:t> </a:t>
            </a:r>
            <a:r>
              <a:rPr sz="1800" b="1" spc="-70" dirty="0">
                <a:latin typeface="Trebuchet MS"/>
                <a:cs typeface="Trebuchet MS"/>
              </a:rPr>
              <a:t>Support,</a:t>
            </a:r>
            <a:r>
              <a:rPr sz="1800" b="1" spc="10" dirty="0">
                <a:latin typeface="Trebuchet MS"/>
                <a:cs typeface="Trebuchet MS"/>
              </a:rPr>
              <a:t> </a:t>
            </a:r>
            <a:r>
              <a:rPr sz="1800" i="1" spc="-40" dirty="0">
                <a:latin typeface="Trebuchet MS"/>
                <a:cs typeface="Trebuchet MS"/>
              </a:rPr>
              <a:t>Moore</a:t>
            </a:r>
            <a:r>
              <a:rPr sz="1800" i="1" spc="-20" dirty="0">
                <a:latin typeface="Trebuchet MS"/>
                <a:cs typeface="Trebuchet MS"/>
              </a:rPr>
              <a:t> Foundation*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66350" y="5429324"/>
            <a:ext cx="3055620" cy="36420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2200" b="1" u="sng" spc="-5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Research</a:t>
            </a:r>
            <a:r>
              <a:rPr sz="2200" b="1" u="sng" spc="-9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200" b="1" u="sng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Rescue</a:t>
            </a:r>
            <a:r>
              <a:rPr sz="2200" b="1" u="sng" spc="-8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2200" b="1" u="sng" spc="-2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Funds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85474" y="6040956"/>
            <a:ext cx="6925308" cy="33426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619760" marR="297180" indent="-595630">
              <a:lnSpc>
                <a:spcPct val="100000"/>
              </a:lnSpc>
              <a:spcBef>
                <a:spcPts val="200"/>
              </a:spcBef>
              <a:buFont typeface="Arial"/>
              <a:buChar char="●"/>
              <a:tabLst>
                <a:tab pos="619760" algn="l"/>
              </a:tabLst>
            </a:pPr>
            <a:r>
              <a:rPr sz="1800" b="1" spc="-60" dirty="0">
                <a:latin typeface="Trebuchet MS"/>
                <a:cs typeface="Trebuchet MS"/>
              </a:rPr>
              <a:t>Treating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-60" dirty="0">
                <a:latin typeface="Trebuchet MS"/>
                <a:cs typeface="Trebuchet MS"/>
              </a:rPr>
              <a:t>Others</a:t>
            </a:r>
            <a:r>
              <a:rPr sz="1800" b="1" spc="-30" dirty="0">
                <a:latin typeface="Trebuchet MS"/>
                <a:cs typeface="Trebuchet MS"/>
              </a:rPr>
              <a:t> </a:t>
            </a:r>
            <a:r>
              <a:rPr sz="1800" b="1" spc="-80" dirty="0">
                <a:latin typeface="Trebuchet MS"/>
                <a:cs typeface="Trebuchet MS"/>
              </a:rPr>
              <a:t>Fairly</a:t>
            </a:r>
            <a:r>
              <a:rPr sz="1800" b="1" spc="-30" dirty="0">
                <a:latin typeface="Trebuchet MS"/>
                <a:cs typeface="Trebuchet MS"/>
              </a:rPr>
              <a:t> </a:t>
            </a:r>
            <a:r>
              <a:rPr sz="1800" b="1" spc="-20" dirty="0">
                <a:latin typeface="Trebuchet MS"/>
                <a:cs typeface="Trebuchet MS"/>
              </a:rPr>
              <a:t>Bridge</a:t>
            </a:r>
            <a:r>
              <a:rPr sz="1800" b="1" spc="-30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Program,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i="1" spc="-50" dirty="0">
                <a:latin typeface="Trebuchet MS"/>
                <a:cs typeface="Trebuchet MS"/>
              </a:rPr>
              <a:t>American</a:t>
            </a:r>
            <a:r>
              <a:rPr sz="1800" i="1" spc="-40" dirty="0">
                <a:latin typeface="Trebuchet MS"/>
                <a:cs typeface="Trebuchet MS"/>
              </a:rPr>
              <a:t> Society</a:t>
            </a:r>
            <a:r>
              <a:rPr sz="1800" i="1" spc="-50" dirty="0">
                <a:latin typeface="Trebuchet MS"/>
                <a:cs typeface="Trebuchet MS"/>
              </a:rPr>
              <a:t> of </a:t>
            </a:r>
            <a:r>
              <a:rPr sz="1800" i="1" spc="-20" dirty="0">
                <a:latin typeface="Trebuchet MS"/>
                <a:cs typeface="Trebuchet MS"/>
              </a:rPr>
              <a:t>Hematology</a:t>
            </a:r>
            <a:endParaRPr sz="1800">
              <a:latin typeface="Trebuchet MS"/>
              <a:cs typeface="Trebuchet MS"/>
            </a:endParaRPr>
          </a:p>
          <a:p>
            <a:pPr marL="619760" indent="-594360">
              <a:lnSpc>
                <a:spcPct val="100000"/>
              </a:lnSpc>
              <a:buFont typeface="Arial"/>
              <a:buChar char="●"/>
              <a:tabLst>
                <a:tab pos="619760" algn="l"/>
              </a:tabLst>
            </a:pPr>
            <a:r>
              <a:rPr sz="1800" b="1" dirty="0">
                <a:latin typeface="Trebuchet MS"/>
                <a:cs typeface="Trebuchet MS"/>
              </a:rPr>
              <a:t>ASH</a:t>
            </a:r>
            <a:r>
              <a:rPr sz="1800" b="1" spc="-20" dirty="0">
                <a:latin typeface="Trebuchet MS"/>
                <a:cs typeface="Trebuchet MS"/>
              </a:rPr>
              <a:t> Bridge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spc="-80" dirty="0">
                <a:latin typeface="Trebuchet MS"/>
                <a:cs typeface="Trebuchet MS"/>
              </a:rPr>
              <a:t>Grant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Program,</a:t>
            </a:r>
            <a:r>
              <a:rPr sz="1800" b="1" dirty="0">
                <a:latin typeface="Trebuchet MS"/>
                <a:cs typeface="Trebuchet MS"/>
              </a:rPr>
              <a:t> </a:t>
            </a:r>
            <a:r>
              <a:rPr sz="1800" i="1" spc="-50" dirty="0">
                <a:latin typeface="Trebuchet MS"/>
                <a:cs typeface="Trebuchet MS"/>
              </a:rPr>
              <a:t>American</a:t>
            </a:r>
            <a:r>
              <a:rPr sz="1800" i="1" spc="-20" dirty="0">
                <a:latin typeface="Trebuchet MS"/>
                <a:cs typeface="Trebuchet MS"/>
              </a:rPr>
              <a:t> </a:t>
            </a:r>
            <a:r>
              <a:rPr sz="1800" i="1" spc="-40" dirty="0">
                <a:latin typeface="Trebuchet MS"/>
                <a:cs typeface="Trebuchet MS"/>
              </a:rPr>
              <a:t>Society</a:t>
            </a:r>
            <a:r>
              <a:rPr sz="1800" i="1" spc="-30" dirty="0">
                <a:latin typeface="Trebuchet MS"/>
                <a:cs typeface="Trebuchet MS"/>
              </a:rPr>
              <a:t> </a:t>
            </a:r>
            <a:r>
              <a:rPr sz="1800" i="1" spc="-60" dirty="0">
                <a:latin typeface="Trebuchet MS"/>
                <a:cs typeface="Trebuchet MS"/>
              </a:rPr>
              <a:t>of</a:t>
            </a:r>
            <a:r>
              <a:rPr sz="1800" i="1" spc="-20" dirty="0">
                <a:latin typeface="Trebuchet MS"/>
                <a:cs typeface="Trebuchet MS"/>
              </a:rPr>
              <a:t> Hematology</a:t>
            </a:r>
            <a:endParaRPr sz="1800">
              <a:latin typeface="Trebuchet MS"/>
              <a:cs typeface="Trebuchet MS"/>
            </a:endParaRPr>
          </a:p>
          <a:p>
            <a:pPr marL="619760" indent="-594360">
              <a:lnSpc>
                <a:spcPct val="100000"/>
              </a:lnSpc>
              <a:buFont typeface="Arial"/>
              <a:buChar char="●"/>
              <a:tabLst>
                <a:tab pos="619760" algn="l"/>
              </a:tabLst>
            </a:pPr>
            <a:r>
              <a:rPr sz="1800" b="1" dirty="0">
                <a:latin typeface="Trebuchet MS"/>
                <a:cs typeface="Trebuchet MS"/>
              </a:rPr>
              <a:t>Last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Mile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Firearms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spc="-40" dirty="0">
                <a:latin typeface="Trebuchet MS"/>
                <a:cs typeface="Trebuchet MS"/>
              </a:rPr>
              <a:t>Research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Rescue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spc="-100" dirty="0">
                <a:latin typeface="Trebuchet MS"/>
                <a:cs typeface="Trebuchet MS"/>
              </a:rPr>
              <a:t>Fund,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spc="150" dirty="0">
                <a:latin typeface="Gill Sans MT"/>
                <a:cs typeface="Gill Sans MT"/>
              </a:rPr>
              <a:t>Joyce</a:t>
            </a:r>
            <a:r>
              <a:rPr sz="1800" spc="-20" dirty="0">
                <a:latin typeface="Gill Sans MT"/>
                <a:cs typeface="Gill Sans MT"/>
              </a:rPr>
              <a:t> Foundation</a:t>
            </a:r>
            <a:endParaRPr sz="1800">
              <a:latin typeface="Gill Sans MT"/>
              <a:cs typeface="Gill Sans MT"/>
            </a:endParaRPr>
          </a:p>
          <a:p>
            <a:pPr marL="619760" marR="120650" indent="-595630">
              <a:lnSpc>
                <a:spcPct val="100000"/>
              </a:lnSpc>
              <a:buFont typeface="Arial"/>
              <a:buChar char="●"/>
              <a:tabLst>
                <a:tab pos="619760" algn="l"/>
              </a:tabLst>
            </a:pPr>
            <a:r>
              <a:rPr sz="1800" b="1" spc="-20" dirty="0">
                <a:latin typeface="Trebuchet MS"/>
                <a:cs typeface="Trebuchet MS"/>
              </a:rPr>
              <a:t>Thome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spc="-20" dirty="0">
                <a:latin typeface="Trebuchet MS"/>
                <a:cs typeface="Trebuchet MS"/>
              </a:rPr>
              <a:t>Memorial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spc="-80" dirty="0">
                <a:latin typeface="Trebuchet MS"/>
                <a:cs typeface="Trebuchet MS"/>
              </a:rPr>
              <a:t>Foundation: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Rescue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of</a:t>
            </a:r>
            <a:r>
              <a:rPr sz="1800" b="1" spc="-110" dirty="0">
                <a:latin typeface="Trebuchet MS"/>
                <a:cs typeface="Trebuchet MS"/>
              </a:rPr>
              <a:t> </a:t>
            </a:r>
            <a:r>
              <a:rPr sz="1800" b="1" spc="-80" dirty="0">
                <a:latin typeface="Trebuchet MS"/>
                <a:cs typeface="Trebuchet MS"/>
              </a:rPr>
              <a:t>Terminated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NIH </a:t>
            </a:r>
            <a:r>
              <a:rPr sz="1800" b="1" spc="-40" dirty="0">
                <a:latin typeface="Trebuchet MS"/>
                <a:cs typeface="Trebuchet MS"/>
              </a:rPr>
              <a:t>Grants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spc="-80" dirty="0">
                <a:latin typeface="Trebuchet MS"/>
                <a:cs typeface="Trebuchet MS"/>
              </a:rPr>
              <a:t>at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-90" dirty="0">
                <a:latin typeface="Trebuchet MS"/>
                <a:cs typeface="Trebuchet MS"/>
              </a:rPr>
              <a:t>the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-60" dirty="0">
                <a:latin typeface="Trebuchet MS"/>
                <a:cs typeface="Trebuchet MS"/>
              </a:rPr>
              <a:t>Intersection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spc="-40" dirty="0">
                <a:latin typeface="Trebuchet MS"/>
                <a:cs typeface="Trebuchet MS"/>
              </a:rPr>
              <a:t>of </a:t>
            </a:r>
            <a:r>
              <a:rPr sz="1800" b="1" spc="-80" dirty="0">
                <a:latin typeface="Trebuchet MS"/>
                <a:cs typeface="Trebuchet MS"/>
              </a:rPr>
              <a:t>Alzheimer’s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Disease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b="1" spc="-40" dirty="0">
                <a:latin typeface="Trebuchet MS"/>
                <a:cs typeface="Trebuchet MS"/>
              </a:rPr>
              <a:t>and </a:t>
            </a:r>
            <a:r>
              <a:rPr sz="1800" b="1" spc="-20" dirty="0">
                <a:latin typeface="Trebuchet MS"/>
                <a:cs typeface="Trebuchet MS"/>
              </a:rPr>
              <a:t>Health </a:t>
            </a:r>
            <a:r>
              <a:rPr sz="1800" b="1" spc="-120" dirty="0">
                <a:latin typeface="Trebuchet MS"/>
                <a:cs typeface="Trebuchet MS"/>
              </a:rPr>
              <a:t>Equity,</a:t>
            </a:r>
            <a:r>
              <a:rPr sz="1800" b="1" spc="-50" dirty="0">
                <a:latin typeface="Trebuchet MS"/>
                <a:cs typeface="Trebuchet MS"/>
              </a:rPr>
              <a:t> </a:t>
            </a:r>
            <a:r>
              <a:rPr sz="1800" i="1" spc="-80" dirty="0">
                <a:latin typeface="Trebuchet MS"/>
                <a:cs typeface="Trebuchet MS"/>
              </a:rPr>
              <a:t>Health</a:t>
            </a:r>
            <a:r>
              <a:rPr sz="1800" i="1" spc="-60" dirty="0">
                <a:latin typeface="Trebuchet MS"/>
                <a:cs typeface="Trebuchet MS"/>
              </a:rPr>
              <a:t> </a:t>
            </a:r>
            <a:r>
              <a:rPr sz="1800" i="1" dirty="0">
                <a:latin typeface="Trebuchet MS"/>
                <a:cs typeface="Trebuchet MS"/>
              </a:rPr>
              <a:t>Resources</a:t>
            </a:r>
            <a:r>
              <a:rPr sz="1800" i="1" spc="-60" dirty="0">
                <a:latin typeface="Trebuchet MS"/>
                <a:cs typeface="Trebuchet MS"/>
              </a:rPr>
              <a:t> </a:t>
            </a:r>
            <a:r>
              <a:rPr sz="1800" i="1" spc="-90" dirty="0">
                <a:latin typeface="Trebuchet MS"/>
                <a:cs typeface="Trebuchet MS"/>
              </a:rPr>
              <a:t>in</a:t>
            </a:r>
            <a:r>
              <a:rPr sz="1800" i="1" spc="-60" dirty="0">
                <a:latin typeface="Trebuchet MS"/>
                <a:cs typeface="Trebuchet MS"/>
              </a:rPr>
              <a:t> </a:t>
            </a:r>
            <a:r>
              <a:rPr sz="1800" i="1" spc="-20" dirty="0">
                <a:latin typeface="Trebuchet MS"/>
                <a:cs typeface="Trebuchet MS"/>
              </a:rPr>
              <a:t>Action</a:t>
            </a:r>
            <a:endParaRPr sz="1800">
              <a:latin typeface="Trebuchet MS"/>
              <a:cs typeface="Trebuchet MS"/>
            </a:endParaRPr>
          </a:p>
          <a:p>
            <a:pPr marL="619760" marR="297180" indent="-595630">
              <a:lnSpc>
                <a:spcPct val="100000"/>
              </a:lnSpc>
              <a:buFont typeface="Arial"/>
              <a:buChar char="●"/>
              <a:tabLst>
                <a:tab pos="619760" algn="l"/>
              </a:tabLst>
            </a:pPr>
            <a:r>
              <a:rPr sz="1800" b="1" spc="-20" dirty="0">
                <a:latin typeface="Trebuchet MS"/>
                <a:cs typeface="Trebuchet MS"/>
              </a:rPr>
              <a:t>Bridge </a:t>
            </a:r>
            <a:r>
              <a:rPr sz="1800" b="1" spc="-50" dirty="0">
                <a:latin typeface="Trebuchet MS"/>
                <a:cs typeface="Trebuchet MS"/>
              </a:rPr>
              <a:t>Funding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spc="-70" dirty="0">
                <a:latin typeface="Trebuchet MS"/>
                <a:cs typeface="Trebuchet MS"/>
              </a:rPr>
              <a:t>for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spc="-60" dirty="0">
                <a:latin typeface="Trebuchet MS"/>
                <a:cs typeface="Trebuchet MS"/>
              </a:rPr>
              <a:t>Disrupted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spc="-70" dirty="0">
                <a:latin typeface="Trebuchet MS"/>
                <a:cs typeface="Trebuchet MS"/>
              </a:rPr>
              <a:t>Neurodegenerative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spc="-20" dirty="0">
                <a:latin typeface="Trebuchet MS"/>
                <a:cs typeface="Trebuchet MS"/>
              </a:rPr>
              <a:t>Research </a:t>
            </a:r>
            <a:r>
              <a:rPr sz="1800" b="1" spc="-80" dirty="0">
                <a:latin typeface="Trebuchet MS"/>
                <a:cs typeface="Trebuchet MS"/>
              </a:rPr>
              <a:t>Grant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-50" dirty="0">
                <a:latin typeface="Trebuchet MS"/>
                <a:cs typeface="Trebuchet MS"/>
              </a:rPr>
              <a:t>Program,</a:t>
            </a:r>
            <a:r>
              <a:rPr sz="1800" b="1" spc="-20" dirty="0">
                <a:latin typeface="Trebuchet MS"/>
                <a:cs typeface="Trebuchet MS"/>
              </a:rPr>
              <a:t> </a:t>
            </a:r>
            <a:r>
              <a:rPr sz="1800" i="1" spc="-50" dirty="0">
                <a:latin typeface="Trebuchet MS"/>
                <a:cs typeface="Trebuchet MS"/>
              </a:rPr>
              <a:t>Alzheimer's</a:t>
            </a:r>
            <a:r>
              <a:rPr sz="1800" i="1" spc="-40" dirty="0">
                <a:latin typeface="Trebuchet MS"/>
                <a:cs typeface="Trebuchet MS"/>
              </a:rPr>
              <a:t> </a:t>
            </a:r>
            <a:r>
              <a:rPr sz="1800" i="1" spc="-20" dirty="0">
                <a:latin typeface="Trebuchet MS"/>
                <a:cs typeface="Trebuchet MS"/>
              </a:rPr>
              <a:t>Association</a:t>
            </a:r>
            <a:r>
              <a:rPr sz="1800" i="1" spc="-40" dirty="0">
                <a:latin typeface="Trebuchet MS"/>
                <a:cs typeface="Trebuchet MS"/>
              </a:rPr>
              <a:t> </a:t>
            </a:r>
            <a:r>
              <a:rPr sz="1800" i="1" spc="-210" dirty="0">
                <a:latin typeface="Trebuchet MS"/>
                <a:cs typeface="Trebuchet MS"/>
              </a:rPr>
              <a:t>&amp;</a:t>
            </a:r>
            <a:r>
              <a:rPr sz="1800" i="1" spc="-40" dirty="0">
                <a:latin typeface="Trebuchet MS"/>
                <a:cs typeface="Trebuchet MS"/>
              </a:rPr>
              <a:t> </a:t>
            </a:r>
            <a:r>
              <a:rPr sz="1800" i="1" spc="-50" dirty="0">
                <a:latin typeface="Trebuchet MS"/>
                <a:cs typeface="Trebuchet MS"/>
              </a:rPr>
              <a:t>Michael</a:t>
            </a:r>
            <a:r>
              <a:rPr sz="1800" i="1" spc="-40" dirty="0">
                <a:latin typeface="Trebuchet MS"/>
                <a:cs typeface="Trebuchet MS"/>
              </a:rPr>
              <a:t> </a:t>
            </a:r>
            <a:r>
              <a:rPr sz="1800" i="1" spc="-50" dirty="0">
                <a:latin typeface="Trebuchet MS"/>
                <a:cs typeface="Trebuchet MS"/>
              </a:rPr>
              <a:t>J. Fox </a:t>
            </a:r>
            <a:r>
              <a:rPr sz="1800" i="1" spc="-20" dirty="0">
                <a:latin typeface="Trebuchet MS"/>
                <a:cs typeface="Trebuchet MS"/>
              </a:rPr>
              <a:t>Foundation</a:t>
            </a:r>
            <a:endParaRPr sz="1800">
              <a:latin typeface="Trebuchet MS"/>
              <a:cs typeface="Trebuchet MS"/>
            </a:endParaRPr>
          </a:p>
          <a:p>
            <a:pPr marL="619760" marR="10160" indent="-595630">
              <a:lnSpc>
                <a:spcPct val="100000"/>
              </a:lnSpc>
              <a:buFont typeface="Arial"/>
              <a:buChar char="●"/>
              <a:tabLst>
                <a:tab pos="619760" algn="l"/>
              </a:tabLst>
            </a:pPr>
            <a:r>
              <a:rPr sz="1800" b="1" spc="-40" dirty="0">
                <a:latin typeface="Trebuchet MS"/>
                <a:cs typeface="Trebuchet MS"/>
              </a:rPr>
              <a:t>Rapid</a:t>
            </a:r>
            <a:r>
              <a:rPr sz="1800" b="1" spc="-70" dirty="0">
                <a:latin typeface="Trebuchet MS"/>
                <a:cs typeface="Trebuchet MS"/>
              </a:rPr>
              <a:t> </a:t>
            </a:r>
            <a:r>
              <a:rPr sz="1800" b="1" spc="-20" dirty="0">
                <a:latin typeface="Trebuchet MS"/>
                <a:cs typeface="Trebuchet MS"/>
              </a:rPr>
              <a:t>Response:</a:t>
            </a:r>
            <a:r>
              <a:rPr sz="1800" b="1" spc="-70" dirty="0">
                <a:latin typeface="Trebuchet MS"/>
                <a:cs typeface="Trebuchet MS"/>
              </a:rPr>
              <a:t> </a:t>
            </a:r>
            <a:r>
              <a:rPr sz="1800" b="1" spc="-40" dirty="0">
                <a:latin typeface="Trebuchet MS"/>
                <a:cs typeface="Trebuchet MS"/>
              </a:rPr>
              <a:t>Reinvesting</a:t>
            </a:r>
            <a:r>
              <a:rPr sz="1800" b="1" spc="-70" dirty="0">
                <a:latin typeface="Trebuchet MS"/>
                <a:cs typeface="Trebuchet MS"/>
              </a:rPr>
              <a:t> in </a:t>
            </a:r>
            <a:r>
              <a:rPr sz="1800" b="1" spc="-20" dirty="0">
                <a:latin typeface="Trebuchet MS"/>
                <a:cs typeface="Trebuchet MS"/>
              </a:rPr>
              <a:t>Racial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spc="-40" dirty="0">
                <a:latin typeface="Trebuchet MS"/>
                <a:cs typeface="Trebuchet MS"/>
              </a:rPr>
              <a:t>and</a:t>
            </a:r>
            <a:r>
              <a:rPr sz="1800" b="1" spc="-70" dirty="0">
                <a:latin typeface="Trebuchet MS"/>
                <a:cs typeface="Trebuchet MS"/>
              </a:rPr>
              <a:t> </a:t>
            </a:r>
            <a:r>
              <a:rPr sz="1800" b="1" spc="-20" dirty="0">
                <a:latin typeface="Trebuchet MS"/>
                <a:cs typeface="Trebuchet MS"/>
              </a:rPr>
              <a:t>Indigenous</a:t>
            </a:r>
            <a:r>
              <a:rPr sz="1800" b="1" spc="-70" dirty="0">
                <a:latin typeface="Trebuchet MS"/>
                <a:cs typeface="Trebuchet MS"/>
              </a:rPr>
              <a:t> </a:t>
            </a:r>
            <a:r>
              <a:rPr sz="1800" b="1" spc="-20" dirty="0">
                <a:latin typeface="Trebuchet MS"/>
                <a:cs typeface="Trebuchet MS"/>
              </a:rPr>
              <a:t>Health </a:t>
            </a:r>
            <a:r>
              <a:rPr sz="1800" b="1" spc="-80" dirty="0">
                <a:latin typeface="Trebuchet MS"/>
                <a:cs typeface="Trebuchet MS"/>
              </a:rPr>
              <a:t>Equity</a:t>
            </a:r>
            <a:r>
              <a:rPr sz="1800" b="1" spc="-10" dirty="0">
                <a:latin typeface="Trebuchet MS"/>
                <a:cs typeface="Trebuchet MS"/>
              </a:rPr>
              <a:t> </a:t>
            </a:r>
            <a:r>
              <a:rPr sz="1800" b="1" spc="-60" dirty="0">
                <a:latin typeface="Trebuchet MS"/>
                <a:cs typeface="Trebuchet MS"/>
              </a:rPr>
              <a:t>Research,</a:t>
            </a:r>
            <a:r>
              <a:rPr sz="1800" b="1" spc="10" dirty="0">
                <a:latin typeface="Trebuchet MS"/>
                <a:cs typeface="Trebuchet MS"/>
              </a:rPr>
              <a:t> </a:t>
            </a:r>
            <a:r>
              <a:rPr sz="1800" i="1" spc="-70" dirty="0">
                <a:latin typeface="Trebuchet MS"/>
                <a:cs typeface="Trebuchet MS"/>
              </a:rPr>
              <a:t>Robert</a:t>
            </a:r>
            <a:r>
              <a:rPr sz="1800" i="1" spc="-20" dirty="0">
                <a:latin typeface="Trebuchet MS"/>
                <a:cs typeface="Trebuchet MS"/>
              </a:rPr>
              <a:t> Wood</a:t>
            </a:r>
            <a:r>
              <a:rPr sz="1800" i="1" spc="-10" dirty="0">
                <a:latin typeface="Trebuchet MS"/>
                <a:cs typeface="Trebuchet MS"/>
              </a:rPr>
              <a:t> </a:t>
            </a:r>
            <a:r>
              <a:rPr sz="1800" i="1" dirty="0">
                <a:latin typeface="Trebuchet MS"/>
                <a:cs typeface="Trebuchet MS"/>
              </a:rPr>
              <a:t>Johnson</a:t>
            </a:r>
            <a:r>
              <a:rPr sz="1800" i="1" spc="-20" dirty="0">
                <a:latin typeface="Trebuchet MS"/>
                <a:cs typeface="Trebuchet MS"/>
              </a:rPr>
              <a:t> Foundation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5824" y="6538774"/>
            <a:ext cx="1234348" cy="1234348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420"/>
              </a:spcBef>
            </a:pPr>
            <a:r>
              <a:rPr spc="-50" dirty="0"/>
              <a:t>Strategy</a:t>
            </a:r>
            <a:r>
              <a:rPr spc="-100" dirty="0"/>
              <a:t> </a:t>
            </a:r>
            <a:r>
              <a:rPr spc="-150" dirty="0"/>
              <a:t>1:</a:t>
            </a:r>
            <a:r>
              <a:rPr spc="-90" dirty="0"/>
              <a:t> </a:t>
            </a:r>
            <a:r>
              <a:rPr spc="-60" dirty="0"/>
              <a:t>Stabilize</a:t>
            </a:r>
            <a:r>
              <a:rPr spc="-90" dirty="0"/>
              <a:t> </a:t>
            </a:r>
            <a:r>
              <a:rPr spc="-50" dirty="0"/>
              <a:t>and</a:t>
            </a:r>
            <a:r>
              <a:rPr spc="-100" dirty="0"/>
              <a:t> </a:t>
            </a:r>
            <a:r>
              <a:rPr spc="-80" dirty="0"/>
              <a:t>build</a:t>
            </a:r>
            <a:r>
              <a:rPr spc="-90" dirty="0"/>
              <a:t> </a:t>
            </a:r>
            <a:r>
              <a:rPr spc="-60" dirty="0"/>
              <a:t>resilience</a:t>
            </a:r>
            <a:r>
              <a:rPr spc="-90" dirty="0"/>
              <a:t> </a:t>
            </a:r>
            <a:r>
              <a:rPr spc="-20" dirty="0"/>
              <a:t>of</a:t>
            </a:r>
            <a:r>
              <a:rPr spc="-90" dirty="0"/>
              <a:t> </a:t>
            </a:r>
            <a:r>
              <a:rPr spc="-130" dirty="0"/>
              <a:t>the</a:t>
            </a:r>
            <a:r>
              <a:rPr spc="-100" dirty="0"/>
              <a:t> </a:t>
            </a:r>
            <a:r>
              <a:rPr spc="-70" dirty="0"/>
              <a:t>research</a:t>
            </a:r>
            <a:r>
              <a:rPr spc="-90" dirty="0"/>
              <a:t> </a:t>
            </a:r>
            <a:r>
              <a:rPr spc="-20" dirty="0"/>
              <a:t>enterprise</a:t>
            </a:r>
          </a:p>
          <a:p>
            <a:pPr marL="811530" indent="-609600">
              <a:lnSpc>
                <a:spcPct val="100000"/>
              </a:lnSpc>
              <a:spcBef>
                <a:spcPts val="980"/>
              </a:spcBef>
              <a:buFont typeface="Arial"/>
              <a:buChar char="●"/>
              <a:tabLst>
                <a:tab pos="811530" algn="l"/>
              </a:tabLst>
            </a:pPr>
            <a:r>
              <a:rPr sz="2000" u="none" dirty="0"/>
              <a:t>Renaissance</a:t>
            </a:r>
            <a:r>
              <a:rPr sz="2000" u="none" spc="60" dirty="0"/>
              <a:t> </a:t>
            </a:r>
            <a:r>
              <a:rPr sz="2000" u="none" spc="-110" dirty="0"/>
              <a:t>Philanthropy,</a:t>
            </a:r>
            <a:r>
              <a:rPr sz="2000" u="none" dirty="0"/>
              <a:t> </a:t>
            </a:r>
            <a:r>
              <a:rPr sz="2000" b="0" u="none" dirty="0">
                <a:latin typeface="Gill Sans MT"/>
                <a:cs typeface="Gill Sans MT"/>
              </a:rPr>
              <a:t>Talent</a:t>
            </a:r>
            <a:r>
              <a:rPr sz="2000" b="0" u="none" spc="90" dirty="0">
                <a:latin typeface="Gill Sans MT"/>
                <a:cs typeface="Gill Sans MT"/>
              </a:rPr>
              <a:t> </a:t>
            </a:r>
            <a:r>
              <a:rPr sz="2000" b="0" u="none" dirty="0">
                <a:latin typeface="Gill Sans MT"/>
                <a:cs typeface="Gill Sans MT"/>
              </a:rPr>
              <a:t>Mobility</a:t>
            </a:r>
            <a:r>
              <a:rPr sz="2000" b="0" u="none" spc="80" dirty="0">
                <a:latin typeface="Gill Sans MT"/>
                <a:cs typeface="Gill Sans MT"/>
              </a:rPr>
              <a:t> </a:t>
            </a:r>
            <a:r>
              <a:rPr sz="2000" b="0" u="none" spc="-40" dirty="0">
                <a:latin typeface="Gill Sans MT"/>
                <a:cs typeface="Gill Sans MT"/>
              </a:rPr>
              <a:t>Fund</a:t>
            </a:r>
            <a:endParaRPr sz="2000">
              <a:latin typeface="Gill Sans MT"/>
              <a:cs typeface="Gill Sans MT"/>
            </a:endParaRPr>
          </a:p>
          <a:p>
            <a:pPr marL="812800" marR="10160" indent="-610870">
              <a:lnSpc>
                <a:spcPct val="114999"/>
              </a:lnSpc>
              <a:buFont typeface="Arial"/>
              <a:buChar char="●"/>
              <a:tabLst>
                <a:tab pos="812800" algn="l"/>
              </a:tabLst>
            </a:pPr>
            <a:r>
              <a:rPr sz="2000" u="none" spc="-60" dirty="0"/>
              <a:t>Protecting</a:t>
            </a:r>
            <a:r>
              <a:rPr sz="2000" u="none" spc="-30" dirty="0"/>
              <a:t> </a:t>
            </a:r>
            <a:r>
              <a:rPr sz="2000" u="none" spc="-90" dirty="0"/>
              <a:t>the</a:t>
            </a:r>
            <a:r>
              <a:rPr sz="2000" u="none" spc="-20" dirty="0"/>
              <a:t> </a:t>
            </a:r>
            <a:r>
              <a:rPr sz="2000" u="none" spc="-110" dirty="0"/>
              <a:t>Future</a:t>
            </a:r>
            <a:r>
              <a:rPr sz="2000" u="none" spc="-30" dirty="0"/>
              <a:t> </a:t>
            </a:r>
            <a:r>
              <a:rPr sz="2000" u="none" spc="-20" dirty="0"/>
              <a:t>of </a:t>
            </a:r>
            <a:r>
              <a:rPr sz="2000" u="none" dirty="0"/>
              <a:t>US</a:t>
            </a:r>
            <a:r>
              <a:rPr sz="2000" u="none" spc="-20" dirty="0"/>
              <a:t> </a:t>
            </a:r>
            <a:r>
              <a:rPr sz="2000" u="none" spc="-50" dirty="0"/>
              <a:t>Climate</a:t>
            </a:r>
            <a:r>
              <a:rPr sz="2000" u="none" spc="-30" dirty="0"/>
              <a:t> </a:t>
            </a:r>
            <a:r>
              <a:rPr sz="2000" u="none" spc="-50" dirty="0"/>
              <a:t>Science:</a:t>
            </a:r>
            <a:r>
              <a:rPr sz="2000" u="none" spc="-20" dirty="0"/>
              <a:t> </a:t>
            </a:r>
            <a:r>
              <a:rPr sz="2000" u="none" dirty="0"/>
              <a:t>A</a:t>
            </a:r>
            <a:r>
              <a:rPr sz="2000" u="none" spc="-20" dirty="0"/>
              <a:t> </a:t>
            </a:r>
            <a:r>
              <a:rPr sz="2000" u="none" spc="-70" dirty="0"/>
              <a:t>Philanthropic</a:t>
            </a:r>
            <a:r>
              <a:rPr sz="2000" u="none" spc="-30" dirty="0"/>
              <a:t> </a:t>
            </a:r>
            <a:r>
              <a:rPr sz="2000" u="none" dirty="0"/>
              <a:t>Response</a:t>
            </a:r>
            <a:r>
              <a:rPr sz="2000" u="none" spc="-20" dirty="0"/>
              <a:t> </a:t>
            </a:r>
            <a:r>
              <a:rPr sz="2000" u="none" spc="-90" dirty="0"/>
              <a:t>to</a:t>
            </a:r>
            <a:r>
              <a:rPr sz="2000" u="none" spc="-20" dirty="0"/>
              <a:t> </a:t>
            </a:r>
            <a:r>
              <a:rPr sz="2000" u="none" spc="-80" dirty="0"/>
              <a:t>Unprecedented</a:t>
            </a:r>
            <a:r>
              <a:rPr sz="2000" u="none" spc="-30" dirty="0"/>
              <a:t> </a:t>
            </a:r>
            <a:r>
              <a:rPr sz="2000" u="none" spc="-90" dirty="0"/>
              <a:t>Federal</a:t>
            </a:r>
            <a:r>
              <a:rPr sz="2000" u="none" spc="-20" dirty="0"/>
              <a:t> </a:t>
            </a:r>
            <a:r>
              <a:rPr sz="2000" u="none" spc="-50" dirty="0"/>
              <a:t>Cuts,</a:t>
            </a:r>
            <a:r>
              <a:rPr sz="2000" u="none" spc="20" dirty="0"/>
              <a:t> </a:t>
            </a:r>
            <a:r>
              <a:rPr sz="2000" b="0" u="none" dirty="0">
                <a:latin typeface="Gill Sans MT"/>
                <a:cs typeface="Gill Sans MT"/>
              </a:rPr>
              <a:t>Climate</a:t>
            </a:r>
            <a:r>
              <a:rPr sz="2000" b="0" u="none" spc="20" dirty="0">
                <a:latin typeface="Gill Sans MT"/>
                <a:cs typeface="Gill Sans MT"/>
              </a:rPr>
              <a:t> </a:t>
            </a:r>
            <a:r>
              <a:rPr sz="2000" b="0" u="none" spc="80" dirty="0">
                <a:latin typeface="Gill Sans MT"/>
                <a:cs typeface="Gill Sans MT"/>
              </a:rPr>
              <a:t>Science </a:t>
            </a:r>
            <a:r>
              <a:rPr sz="2000" b="0" u="none" spc="120" dirty="0">
                <a:latin typeface="Gill Sans MT"/>
                <a:cs typeface="Gill Sans MT"/>
              </a:rPr>
              <a:t>and</a:t>
            </a:r>
            <a:r>
              <a:rPr sz="2000" b="0" u="none" spc="60" dirty="0">
                <a:latin typeface="Gill Sans MT"/>
                <a:cs typeface="Gill Sans MT"/>
              </a:rPr>
              <a:t> Communications</a:t>
            </a:r>
            <a:r>
              <a:rPr sz="2000" b="0" u="none" spc="70" dirty="0">
                <a:latin typeface="Gill Sans MT"/>
                <a:cs typeface="Gill Sans MT"/>
              </a:rPr>
              <a:t> </a:t>
            </a:r>
            <a:r>
              <a:rPr sz="2000" b="0" u="none" spc="-40" dirty="0">
                <a:latin typeface="Gill Sans MT"/>
                <a:cs typeface="Gill Sans MT"/>
              </a:rPr>
              <a:t>Fund</a:t>
            </a:r>
            <a:endParaRPr sz="2000">
              <a:latin typeface="Gill Sans MT"/>
              <a:cs typeface="Gill Sans MT"/>
            </a:endParaRPr>
          </a:p>
          <a:p>
            <a:pPr marL="811530" indent="-609600">
              <a:lnSpc>
                <a:spcPct val="100000"/>
              </a:lnSpc>
              <a:spcBef>
                <a:spcPts val="360"/>
              </a:spcBef>
              <a:buFont typeface="Arial"/>
              <a:buChar char="●"/>
              <a:tabLst>
                <a:tab pos="811530" algn="l"/>
              </a:tabLst>
            </a:pPr>
            <a:r>
              <a:rPr sz="2000" u="none" spc="-50" dirty="0"/>
              <a:t>The</a:t>
            </a:r>
            <a:r>
              <a:rPr sz="2000" u="none" spc="-60" dirty="0"/>
              <a:t> </a:t>
            </a:r>
            <a:r>
              <a:rPr sz="2000" u="none" spc="-50" dirty="0"/>
              <a:t>Leadership</a:t>
            </a:r>
            <a:r>
              <a:rPr sz="2000" u="none" spc="-60" dirty="0"/>
              <a:t> </a:t>
            </a:r>
            <a:r>
              <a:rPr sz="2000" u="none" spc="-20" dirty="0"/>
              <a:t>Alliance</a:t>
            </a:r>
            <a:endParaRPr sz="2000"/>
          </a:p>
          <a:p>
            <a:pPr marL="811530" indent="-609600">
              <a:lnSpc>
                <a:spcPct val="100000"/>
              </a:lnSpc>
              <a:spcBef>
                <a:spcPts val="360"/>
              </a:spcBef>
              <a:buFont typeface="Arial"/>
              <a:buChar char="●"/>
              <a:tabLst>
                <a:tab pos="811530" algn="l"/>
              </a:tabLst>
            </a:pPr>
            <a:r>
              <a:rPr sz="2000" u="none" spc="-60" dirty="0"/>
              <a:t>Catalyze</a:t>
            </a:r>
            <a:r>
              <a:rPr sz="2000" u="none" spc="-70" dirty="0"/>
              <a:t> </a:t>
            </a:r>
            <a:r>
              <a:rPr sz="2000" u="none" spc="-50" dirty="0"/>
              <a:t>R&amp;D</a:t>
            </a:r>
            <a:endParaRPr sz="2000"/>
          </a:p>
          <a:p>
            <a:pPr>
              <a:lnSpc>
                <a:spcPct val="100000"/>
              </a:lnSpc>
            </a:pPr>
            <a:endParaRPr sz="2000"/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2000"/>
          </a:p>
          <a:p>
            <a:pPr marL="25400">
              <a:lnSpc>
                <a:spcPct val="100000"/>
              </a:lnSpc>
            </a:pPr>
            <a:r>
              <a:rPr spc="-50" dirty="0"/>
              <a:t>Strategy</a:t>
            </a:r>
            <a:r>
              <a:rPr spc="-110" dirty="0"/>
              <a:t> </a:t>
            </a:r>
            <a:r>
              <a:rPr dirty="0"/>
              <a:t>2:</a:t>
            </a:r>
            <a:r>
              <a:rPr spc="540" dirty="0"/>
              <a:t> </a:t>
            </a:r>
            <a:r>
              <a:rPr spc="-70" dirty="0"/>
              <a:t>Expand</a:t>
            </a:r>
            <a:r>
              <a:rPr spc="-110" dirty="0"/>
              <a:t> </a:t>
            </a:r>
            <a:r>
              <a:rPr spc="-130" dirty="0"/>
              <a:t>the</a:t>
            </a:r>
            <a:r>
              <a:rPr spc="-110" dirty="0"/>
              <a:t> </a:t>
            </a:r>
            <a:r>
              <a:rPr spc="-70" dirty="0"/>
              <a:t>impact</a:t>
            </a:r>
            <a:r>
              <a:rPr spc="-110" dirty="0"/>
              <a:t> </a:t>
            </a:r>
            <a:r>
              <a:rPr spc="-20" dirty="0"/>
              <a:t>of</a:t>
            </a:r>
            <a:r>
              <a:rPr spc="-110" dirty="0"/>
              <a:t> </a:t>
            </a:r>
            <a:r>
              <a:rPr spc="-50" dirty="0"/>
              <a:t>established</a:t>
            </a:r>
            <a:r>
              <a:rPr spc="-110" dirty="0"/>
              <a:t> </a:t>
            </a:r>
            <a:r>
              <a:rPr spc="-70" dirty="0"/>
              <a:t>research</a:t>
            </a:r>
            <a:r>
              <a:rPr spc="-110" dirty="0"/>
              <a:t> </a:t>
            </a:r>
            <a:r>
              <a:rPr spc="-40" dirty="0"/>
              <a:t>rescue</a:t>
            </a:r>
            <a:r>
              <a:rPr spc="-110" dirty="0"/>
              <a:t> </a:t>
            </a:r>
            <a:r>
              <a:rPr spc="-50" dirty="0"/>
              <a:t>and</a:t>
            </a:r>
            <a:r>
              <a:rPr spc="-110" dirty="0"/>
              <a:t> </a:t>
            </a:r>
            <a:r>
              <a:rPr spc="-60" dirty="0"/>
              <a:t>fellowship</a:t>
            </a:r>
            <a:r>
              <a:rPr spc="-110" dirty="0"/>
              <a:t> </a:t>
            </a:r>
            <a:r>
              <a:rPr spc="-20" dirty="0"/>
              <a:t>efforts</a:t>
            </a:r>
          </a:p>
        </p:txBody>
      </p:sp>
    </p:spTree>
    <p:extLst>
      <p:ext uri="{BB962C8B-B14F-4D97-AF65-F5344CB8AC3E}">
        <p14:creationId xmlns:p14="http://schemas.microsoft.com/office/powerpoint/2010/main" val="295858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550" y="519268"/>
            <a:ext cx="15643860" cy="8432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pc="-140" dirty="0"/>
              <a:t>The</a:t>
            </a:r>
            <a:r>
              <a:rPr spc="-250" dirty="0"/>
              <a:t> </a:t>
            </a:r>
            <a:r>
              <a:rPr spc="-100" dirty="0"/>
              <a:t>Portfolio</a:t>
            </a:r>
            <a:r>
              <a:rPr spc="-250" dirty="0"/>
              <a:t> </a:t>
            </a:r>
            <a:r>
              <a:rPr spc="-220" dirty="0"/>
              <a:t>to</a:t>
            </a:r>
            <a:r>
              <a:rPr spc="-240" dirty="0"/>
              <a:t> </a:t>
            </a:r>
            <a:r>
              <a:rPr spc="-150" dirty="0"/>
              <a:t>Protect</a:t>
            </a:r>
            <a:r>
              <a:rPr spc="-250" dirty="0"/>
              <a:t> </a:t>
            </a:r>
            <a:r>
              <a:rPr spc="-40" dirty="0"/>
              <a:t>Science</a:t>
            </a:r>
            <a:r>
              <a:rPr spc="-240" dirty="0"/>
              <a:t> </a:t>
            </a:r>
            <a:r>
              <a:rPr spc="130" dirty="0"/>
              <a:t>-</a:t>
            </a:r>
            <a:r>
              <a:rPr spc="-250" dirty="0"/>
              <a:t> </a:t>
            </a:r>
            <a:r>
              <a:rPr spc="-70" dirty="0"/>
              <a:t>How</a:t>
            </a:r>
            <a:r>
              <a:rPr spc="-250" dirty="0"/>
              <a:t> </a:t>
            </a:r>
            <a:r>
              <a:rPr spc="-220" dirty="0"/>
              <a:t>to</a:t>
            </a:r>
            <a:r>
              <a:rPr spc="-240" dirty="0"/>
              <a:t> </a:t>
            </a:r>
            <a:r>
              <a:rPr spc="-40" dirty="0"/>
              <a:t>Participate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604677" y="9636744"/>
            <a:ext cx="306070" cy="30264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1800" spc="-50" dirty="0">
                <a:solidFill>
                  <a:srgbClr val="757575"/>
                </a:solidFill>
                <a:latin typeface="Arial"/>
                <a:cs typeface="Arial"/>
              </a:rPr>
              <a:t>20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88795" y="9638644"/>
            <a:ext cx="1718310" cy="30264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1800" i="1" dirty="0">
                <a:latin typeface="Trebuchet MS"/>
                <a:cs typeface="Trebuchet MS"/>
              </a:rPr>
              <a:t>*In</a:t>
            </a:r>
            <a:r>
              <a:rPr sz="1800" i="1" spc="-70" dirty="0">
                <a:latin typeface="Trebuchet MS"/>
                <a:cs typeface="Trebuchet MS"/>
              </a:rPr>
              <a:t> development.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7798" y="4111947"/>
            <a:ext cx="7848600" cy="3790651"/>
          </a:xfrm>
          <a:prstGeom prst="rect">
            <a:avLst/>
          </a:prstGeom>
          <a:ln w="9524">
            <a:solidFill>
              <a:srgbClr val="005776"/>
            </a:solidFill>
          </a:ln>
        </p:spPr>
        <p:txBody>
          <a:bodyPr vert="horz" wrap="square" lIns="0" tIns="233678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38"/>
              </a:spcBef>
            </a:pPr>
            <a:endParaRPr sz="2600">
              <a:latin typeface="Times New Roman"/>
              <a:cs typeface="Times New Roman"/>
            </a:endParaRPr>
          </a:p>
          <a:p>
            <a:pPr marL="742950" indent="-427990">
              <a:lnSpc>
                <a:spcPct val="100000"/>
              </a:lnSpc>
              <a:buClr>
                <a:srgbClr val="7BA3B5"/>
              </a:buClr>
              <a:buFont typeface="Arial"/>
              <a:buChar char="●"/>
              <a:tabLst>
                <a:tab pos="742950" algn="l"/>
              </a:tabLst>
            </a:pPr>
            <a:r>
              <a:rPr sz="2600" dirty="0">
                <a:latin typeface="Gill Sans MT"/>
                <a:cs typeface="Gill Sans MT"/>
              </a:rPr>
              <a:t>Let</a:t>
            </a:r>
            <a:r>
              <a:rPr sz="2600" spc="50" dirty="0">
                <a:latin typeface="Gill Sans MT"/>
                <a:cs typeface="Gill Sans MT"/>
              </a:rPr>
              <a:t> </a:t>
            </a:r>
            <a:r>
              <a:rPr sz="2600" spc="220" dirty="0">
                <a:latin typeface="Gill Sans MT"/>
                <a:cs typeface="Gill Sans MT"/>
              </a:rPr>
              <a:t>us</a:t>
            </a:r>
            <a:r>
              <a:rPr sz="2600" spc="5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know</a:t>
            </a:r>
            <a:r>
              <a:rPr sz="2600" spc="5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your</a:t>
            </a:r>
            <a:r>
              <a:rPr sz="2600" spc="50" dirty="0">
                <a:latin typeface="Gill Sans MT"/>
                <a:cs typeface="Gill Sans MT"/>
              </a:rPr>
              <a:t> </a:t>
            </a:r>
            <a:r>
              <a:rPr sz="2600" spc="-20" dirty="0">
                <a:latin typeface="Gill Sans MT"/>
                <a:cs typeface="Gill Sans MT"/>
              </a:rPr>
              <a:t>interests</a:t>
            </a:r>
            <a:endParaRPr sz="2600">
              <a:latin typeface="Gill Sans MT"/>
              <a:cs typeface="Gill Sans MT"/>
            </a:endParaRPr>
          </a:p>
          <a:p>
            <a:pPr marL="594360">
              <a:lnSpc>
                <a:spcPct val="100000"/>
              </a:lnSpc>
              <a:spcBef>
                <a:spcPts val="470"/>
              </a:spcBef>
            </a:pPr>
            <a:r>
              <a:rPr sz="2600" u="heavy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Gill Sans MT"/>
                <a:cs typeface="Gill Sans MT"/>
              </a:rPr>
              <a:t>https://portfolio-</a:t>
            </a:r>
            <a:r>
              <a:rPr sz="2600" u="heavy" spc="-40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Gill Sans MT"/>
                <a:cs typeface="Gill Sans MT"/>
              </a:rPr>
              <a:t>to-</a:t>
            </a:r>
            <a:r>
              <a:rPr sz="2600" u="heavy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Gill Sans MT"/>
                <a:cs typeface="Gill Sans MT"/>
              </a:rPr>
              <a:t>protect-</a:t>
            </a:r>
            <a:r>
              <a:rPr sz="2600" u="heavy" spc="-20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Gill Sans MT"/>
                <a:cs typeface="Gill Sans MT"/>
              </a:rPr>
              <a:t>science.vercel.app</a:t>
            </a:r>
            <a:endParaRPr sz="26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040"/>
              </a:spcBef>
            </a:pPr>
            <a:endParaRPr sz="2600">
              <a:latin typeface="Gill Sans MT"/>
              <a:cs typeface="Gill Sans MT"/>
            </a:endParaRPr>
          </a:p>
          <a:p>
            <a:pPr marL="742950" indent="-427990">
              <a:lnSpc>
                <a:spcPct val="100000"/>
              </a:lnSpc>
              <a:buClr>
                <a:srgbClr val="7BA3B5"/>
              </a:buClr>
              <a:buFont typeface="Arial"/>
              <a:buChar char="●"/>
              <a:tabLst>
                <a:tab pos="742950" algn="l"/>
              </a:tabLst>
            </a:pPr>
            <a:r>
              <a:rPr sz="2600" dirty="0">
                <a:latin typeface="Gill Sans MT"/>
                <a:cs typeface="Gill Sans MT"/>
              </a:rPr>
              <a:t>Connect</a:t>
            </a:r>
            <a:r>
              <a:rPr sz="2600" spc="20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with</a:t>
            </a:r>
            <a:r>
              <a:rPr sz="2600" spc="20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portfolio</a:t>
            </a:r>
            <a:r>
              <a:rPr sz="2600" spc="210" dirty="0">
                <a:latin typeface="Gill Sans MT"/>
                <a:cs typeface="Gill Sans MT"/>
              </a:rPr>
              <a:t> </a:t>
            </a:r>
            <a:r>
              <a:rPr sz="2600" spc="130" dirty="0">
                <a:latin typeface="Gill Sans MT"/>
                <a:cs typeface="Gill Sans MT"/>
              </a:rPr>
              <a:t>grantees</a:t>
            </a:r>
            <a:r>
              <a:rPr sz="2600" spc="200" dirty="0">
                <a:latin typeface="Gill Sans MT"/>
                <a:cs typeface="Gill Sans MT"/>
              </a:rPr>
              <a:t> </a:t>
            </a:r>
            <a:r>
              <a:rPr sz="2600" spc="-20" dirty="0">
                <a:latin typeface="Gill Sans MT"/>
                <a:cs typeface="Gill Sans MT"/>
              </a:rPr>
              <a:t>directly.</a:t>
            </a:r>
            <a:endParaRPr sz="26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70"/>
              </a:spcBef>
              <a:buClr>
                <a:srgbClr val="7BA3B5"/>
              </a:buClr>
              <a:buFont typeface="Arial"/>
              <a:buChar char="●"/>
            </a:pPr>
            <a:endParaRPr sz="2600">
              <a:latin typeface="Gill Sans MT"/>
              <a:cs typeface="Gill Sans MT"/>
            </a:endParaRPr>
          </a:p>
          <a:p>
            <a:pPr marL="742950" marR="314960" indent="-427990">
              <a:lnSpc>
                <a:spcPct val="114999"/>
              </a:lnSpc>
              <a:buClr>
                <a:srgbClr val="7BA3B5"/>
              </a:buClr>
              <a:buFont typeface="Arial"/>
              <a:buChar char="●"/>
              <a:tabLst>
                <a:tab pos="742950" algn="l"/>
              </a:tabLst>
            </a:pPr>
            <a:r>
              <a:rPr sz="2600" dirty="0">
                <a:latin typeface="Gill Sans MT"/>
                <a:cs typeface="Gill Sans MT"/>
              </a:rPr>
              <a:t>Allow</a:t>
            </a:r>
            <a:r>
              <a:rPr sz="2600" spc="13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the</a:t>
            </a:r>
            <a:r>
              <a:rPr sz="2600" spc="13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Portfolio</a:t>
            </a:r>
            <a:r>
              <a:rPr sz="2600" spc="13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to</a:t>
            </a:r>
            <a:r>
              <a:rPr sz="2600" spc="13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count</a:t>
            </a:r>
            <a:r>
              <a:rPr sz="2600" spc="13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your</a:t>
            </a:r>
            <a:r>
              <a:rPr sz="2600" spc="140" dirty="0">
                <a:latin typeface="Gill Sans MT"/>
                <a:cs typeface="Gill Sans MT"/>
              </a:rPr>
              <a:t> </a:t>
            </a:r>
            <a:r>
              <a:rPr sz="2600" spc="110" dirty="0">
                <a:latin typeface="Gill Sans MT"/>
                <a:cs typeface="Gill Sans MT"/>
              </a:rPr>
              <a:t>investment</a:t>
            </a:r>
            <a:r>
              <a:rPr sz="2600" spc="130" dirty="0">
                <a:latin typeface="Gill Sans MT"/>
                <a:cs typeface="Gill Sans MT"/>
              </a:rPr>
              <a:t> </a:t>
            </a:r>
            <a:r>
              <a:rPr sz="2600" spc="-50" dirty="0">
                <a:latin typeface="Gill Sans MT"/>
                <a:cs typeface="Gill Sans MT"/>
              </a:rPr>
              <a:t>in </a:t>
            </a:r>
            <a:r>
              <a:rPr sz="2600" spc="110" dirty="0">
                <a:latin typeface="Gill Sans MT"/>
                <a:cs typeface="Gill Sans MT"/>
              </a:rPr>
              <a:t>its</a:t>
            </a:r>
            <a:r>
              <a:rPr sz="2600" spc="-60" dirty="0">
                <a:latin typeface="Gill Sans MT"/>
                <a:cs typeface="Gill Sans MT"/>
              </a:rPr>
              <a:t> </a:t>
            </a:r>
            <a:r>
              <a:rPr sz="2600" spc="160" dirty="0">
                <a:latin typeface="Gill Sans MT"/>
                <a:cs typeface="Gill Sans MT"/>
              </a:rPr>
              <a:t>funding</a:t>
            </a:r>
            <a:r>
              <a:rPr sz="2600" spc="-60" dirty="0">
                <a:latin typeface="Gill Sans MT"/>
                <a:cs typeface="Gill Sans MT"/>
              </a:rPr>
              <a:t> </a:t>
            </a:r>
            <a:r>
              <a:rPr sz="2600" spc="-20" dirty="0">
                <a:latin typeface="Gill Sans MT"/>
                <a:cs typeface="Gill Sans MT"/>
              </a:rPr>
              <a:t>coordination.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7924" y="3260196"/>
            <a:ext cx="7848600" cy="500137"/>
          </a:xfrm>
          <a:prstGeom prst="rect">
            <a:avLst/>
          </a:prstGeom>
          <a:solidFill>
            <a:srgbClr val="005776"/>
          </a:solidFill>
          <a:ln w="9524">
            <a:solidFill>
              <a:srgbClr val="005776"/>
            </a:solidFill>
          </a:ln>
        </p:spPr>
        <p:txBody>
          <a:bodyPr vert="horz" wrap="square" lIns="0" tIns="160020" rIns="0" bIns="0" rtlCol="0">
            <a:spAutoFit/>
          </a:bodyPr>
          <a:lstStyle/>
          <a:p>
            <a:pPr marL="2527300">
              <a:lnSpc>
                <a:spcPct val="100000"/>
              </a:lnSpc>
              <a:spcBef>
                <a:spcPts val="1260"/>
              </a:spcBef>
            </a:pPr>
            <a:r>
              <a:rPr sz="2200" b="1" spc="-90" dirty="0">
                <a:solidFill>
                  <a:srgbClr val="FFFFFF"/>
                </a:solidFill>
                <a:latin typeface="Trebuchet MS"/>
                <a:cs typeface="Trebuchet MS"/>
              </a:rPr>
              <a:t>Direct</a:t>
            </a:r>
            <a:r>
              <a:rPr sz="22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100" dirty="0">
                <a:solidFill>
                  <a:srgbClr val="FFFFFF"/>
                </a:solidFill>
                <a:latin typeface="Trebuchet MS"/>
                <a:cs typeface="Trebuchet MS"/>
              </a:rPr>
              <a:t>Project</a:t>
            </a:r>
            <a:r>
              <a:rPr sz="22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Trebuchet MS"/>
                <a:cs typeface="Trebuchet MS"/>
              </a:rPr>
              <a:t>Funding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90251" y="4120201"/>
            <a:ext cx="8129270" cy="2397962"/>
          </a:xfrm>
          <a:prstGeom prst="rect">
            <a:avLst/>
          </a:prstGeom>
          <a:ln w="9524">
            <a:solidFill>
              <a:srgbClr val="CEE1F3"/>
            </a:solidFill>
          </a:ln>
        </p:spPr>
        <p:txBody>
          <a:bodyPr vert="horz" wrap="square" lIns="0" tIns="233678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38"/>
              </a:spcBef>
            </a:pPr>
            <a:endParaRPr sz="2600">
              <a:latin typeface="Times New Roman"/>
              <a:cs typeface="Times New Roman"/>
            </a:endParaRPr>
          </a:p>
          <a:p>
            <a:pPr marL="742950" indent="-427990">
              <a:lnSpc>
                <a:spcPct val="100000"/>
              </a:lnSpc>
              <a:buClr>
                <a:srgbClr val="7BA3B5"/>
              </a:buClr>
              <a:buFont typeface="Arial"/>
              <a:buChar char="●"/>
              <a:tabLst>
                <a:tab pos="742950" algn="l"/>
              </a:tabLst>
            </a:pPr>
            <a:r>
              <a:rPr sz="2600" spc="110" dirty="0">
                <a:latin typeface="Gill Sans MT"/>
                <a:cs typeface="Gill Sans MT"/>
              </a:rPr>
              <a:t>Housed</a:t>
            </a:r>
            <a:r>
              <a:rPr sz="2600" spc="70" dirty="0">
                <a:latin typeface="Gill Sans MT"/>
                <a:cs typeface="Gill Sans MT"/>
              </a:rPr>
              <a:t> </a:t>
            </a:r>
            <a:r>
              <a:rPr sz="2600" spc="130" dirty="0">
                <a:latin typeface="Gill Sans MT"/>
                <a:cs typeface="Gill Sans MT"/>
              </a:rPr>
              <a:t>at</a:t>
            </a:r>
            <a:r>
              <a:rPr sz="2600" spc="8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Global</a:t>
            </a:r>
            <a:r>
              <a:rPr sz="2600" spc="70" dirty="0">
                <a:latin typeface="Gill Sans MT"/>
                <a:cs typeface="Gill Sans MT"/>
              </a:rPr>
              <a:t> </a:t>
            </a:r>
            <a:r>
              <a:rPr sz="2600" spc="120" dirty="0">
                <a:latin typeface="Gill Sans MT"/>
                <a:cs typeface="Gill Sans MT"/>
              </a:rPr>
              <a:t>Impact.</a:t>
            </a:r>
            <a:endParaRPr sz="26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70"/>
              </a:spcBef>
              <a:buClr>
                <a:srgbClr val="7BA3B5"/>
              </a:buClr>
              <a:buFont typeface="Arial"/>
              <a:buChar char="●"/>
            </a:pPr>
            <a:endParaRPr sz="2600">
              <a:latin typeface="Gill Sans MT"/>
              <a:cs typeface="Gill Sans MT"/>
            </a:endParaRPr>
          </a:p>
          <a:p>
            <a:pPr marL="742950" marR="400050" indent="-427990">
              <a:lnSpc>
                <a:spcPct val="114999"/>
              </a:lnSpc>
              <a:buClr>
                <a:srgbClr val="7BA3B5"/>
              </a:buClr>
              <a:buFont typeface="Arial"/>
              <a:buChar char="●"/>
              <a:tabLst>
                <a:tab pos="742950" algn="l"/>
              </a:tabLst>
            </a:pPr>
            <a:r>
              <a:rPr sz="2600" dirty="0">
                <a:latin typeface="Gill Sans MT"/>
                <a:cs typeface="Gill Sans MT"/>
              </a:rPr>
              <a:t>Contact</a:t>
            </a:r>
            <a:r>
              <a:rPr sz="2600" spc="228" dirty="0">
                <a:latin typeface="Gill Sans MT"/>
                <a:cs typeface="Gill Sans MT"/>
              </a:rPr>
              <a:t> </a:t>
            </a:r>
            <a:r>
              <a:rPr sz="2600" u="heavy" spc="90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Gill Sans MT"/>
                <a:cs typeface="Gill Sans MT"/>
                <a:hlinkClick r:id="rId2"/>
              </a:rPr>
              <a:t>Portfolio@tfreedmanconsulting.com</a:t>
            </a:r>
            <a:r>
              <a:rPr sz="2600" u="none" spc="320" dirty="0">
                <a:solidFill>
                  <a:srgbClr val="467886"/>
                </a:solidFill>
                <a:latin typeface="Gill Sans MT"/>
                <a:cs typeface="Gill Sans MT"/>
              </a:rPr>
              <a:t> </a:t>
            </a:r>
            <a:r>
              <a:rPr sz="2600" u="none" spc="-50" dirty="0">
                <a:latin typeface="Gill Sans MT"/>
                <a:cs typeface="Gill Sans MT"/>
              </a:rPr>
              <a:t>to </a:t>
            </a:r>
            <a:r>
              <a:rPr sz="2600" u="none" dirty="0">
                <a:latin typeface="Gill Sans MT"/>
                <a:cs typeface="Gill Sans MT"/>
              </a:rPr>
              <a:t>learn</a:t>
            </a:r>
            <a:r>
              <a:rPr sz="2600" u="none" spc="350" dirty="0">
                <a:latin typeface="Gill Sans MT"/>
                <a:cs typeface="Gill Sans MT"/>
              </a:rPr>
              <a:t> </a:t>
            </a:r>
            <a:r>
              <a:rPr sz="2600" u="none" spc="-20" dirty="0">
                <a:latin typeface="Gill Sans MT"/>
                <a:cs typeface="Gill Sans MT"/>
              </a:rPr>
              <a:t>more.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91477" y="3249796"/>
            <a:ext cx="8129270" cy="500137"/>
          </a:xfrm>
          <a:prstGeom prst="rect">
            <a:avLst/>
          </a:prstGeom>
          <a:solidFill>
            <a:srgbClr val="CEE1F3"/>
          </a:solidFill>
        </p:spPr>
        <p:txBody>
          <a:bodyPr vert="horz" wrap="square" lIns="0" tIns="160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60"/>
              </a:spcBef>
            </a:pPr>
            <a:r>
              <a:rPr sz="2200" b="1" spc="-40" dirty="0">
                <a:latin typeface="Trebuchet MS"/>
                <a:cs typeface="Trebuchet MS"/>
              </a:rPr>
              <a:t>Pooled</a:t>
            </a:r>
            <a:r>
              <a:rPr sz="2200" b="1" spc="-60" dirty="0">
                <a:latin typeface="Trebuchet MS"/>
                <a:cs typeface="Trebuchet MS"/>
              </a:rPr>
              <a:t> </a:t>
            </a:r>
            <a:r>
              <a:rPr sz="2200" b="1" spc="-40" dirty="0">
                <a:latin typeface="Trebuchet MS"/>
                <a:cs typeface="Trebuchet MS"/>
              </a:rPr>
              <a:t>Fund</a:t>
            </a:r>
            <a:endParaRPr sz="22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96065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6400" y="3210318"/>
            <a:ext cx="15961360" cy="13004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  <a:tabLst>
                <a:tab pos="15934690" algn="l"/>
              </a:tabLst>
            </a:pPr>
            <a:r>
              <a:rPr sz="8200" u="heavy" spc="-150" dirty="0">
                <a:uFill>
                  <a:solidFill>
                    <a:srgbClr val="1C5278"/>
                  </a:solidFill>
                </a:uFill>
              </a:rPr>
              <a:t>Thank</a:t>
            </a:r>
            <a:r>
              <a:rPr sz="8200" u="heavy" spc="-440" dirty="0">
                <a:uFill>
                  <a:solidFill>
                    <a:srgbClr val="1C5278"/>
                  </a:solidFill>
                </a:uFill>
              </a:rPr>
              <a:t> </a:t>
            </a:r>
            <a:r>
              <a:rPr sz="8200" u="heavy" spc="-50" dirty="0">
                <a:uFill>
                  <a:solidFill>
                    <a:srgbClr val="1C5278"/>
                  </a:solidFill>
                </a:uFill>
              </a:rPr>
              <a:t>You</a:t>
            </a:r>
            <a:r>
              <a:rPr sz="8200" u="heavy" dirty="0">
                <a:uFill>
                  <a:solidFill>
                    <a:srgbClr val="1C5278"/>
                  </a:solidFill>
                </a:uFill>
              </a:rPr>
              <a:t>	</a:t>
            </a:r>
            <a:endParaRPr sz="8200"/>
          </a:p>
        </p:txBody>
      </p:sp>
    </p:spTree>
    <p:extLst>
      <p:ext uri="{BB962C8B-B14F-4D97-AF65-F5344CB8AC3E}">
        <p14:creationId xmlns:p14="http://schemas.microsoft.com/office/powerpoint/2010/main" val="1475688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3251" y="1479750"/>
            <a:ext cx="16818610" cy="8691880"/>
            <a:chOff x="376625" y="739875"/>
            <a:chExt cx="8409305" cy="43459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6625" y="739875"/>
              <a:ext cx="8409000" cy="43458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71874" y="816075"/>
              <a:ext cx="8218805" cy="4155440"/>
            </a:xfrm>
            <a:custGeom>
              <a:avLst/>
              <a:gdLst/>
              <a:ahLst/>
              <a:cxnLst/>
              <a:rect l="l" t="t" r="r" b="b"/>
              <a:pathLst>
                <a:path w="8218805" h="4155440">
                  <a:moveTo>
                    <a:pt x="8218499" y="4155299"/>
                  </a:moveTo>
                  <a:lnTo>
                    <a:pt x="0" y="4155299"/>
                  </a:lnTo>
                  <a:lnTo>
                    <a:pt x="0" y="0"/>
                  </a:lnTo>
                  <a:lnTo>
                    <a:pt x="8218499" y="0"/>
                  </a:lnTo>
                  <a:lnTo>
                    <a:pt x="8218499" y="4155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1874" y="816075"/>
              <a:ext cx="8218805" cy="4155440"/>
            </a:xfrm>
            <a:custGeom>
              <a:avLst/>
              <a:gdLst/>
              <a:ahLst/>
              <a:cxnLst/>
              <a:rect l="l" t="t" r="r" b="b"/>
              <a:pathLst>
                <a:path w="8218805" h="4155440">
                  <a:moveTo>
                    <a:pt x="0" y="0"/>
                  </a:moveTo>
                  <a:lnTo>
                    <a:pt x="8218499" y="0"/>
                  </a:lnTo>
                  <a:lnTo>
                    <a:pt x="8218499" y="4155299"/>
                  </a:lnTo>
                  <a:lnTo>
                    <a:pt x="0" y="4155299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CEE1F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188435" y="1690764"/>
            <a:ext cx="13986510" cy="742188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R="256540" algn="ctr">
              <a:lnSpc>
                <a:spcPct val="100000"/>
              </a:lnSpc>
              <a:spcBef>
                <a:spcPts val="1030"/>
              </a:spcBef>
            </a:pPr>
            <a:r>
              <a:rPr sz="3200" b="1" i="1" dirty="0">
                <a:latin typeface="Gill Sans MT"/>
                <a:cs typeface="Gill Sans MT"/>
              </a:rPr>
              <a:t>A</a:t>
            </a:r>
            <a:r>
              <a:rPr sz="3200" b="1" i="1" spc="20" dirty="0">
                <a:latin typeface="Gill Sans MT"/>
                <a:cs typeface="Gill Sans MT"/>
              </a:rPr>
              <a:t> </a:t>
            </a:r>
            <a:r>
              <a:rPr sz="3200" b="1" i="1" dirty="0">
                <a:latin typeface="Gill Sans MT"/>
                <a:cs typeface="Gill Sans MT"/>
              </a:rPr>
              <a:t>Snapshot</a:t>
            </a:r>
            <a:r>
              <a:rPr sz="3000" b="1" i="1" dirty="0">
                <a:latin typeface="Arial"/>
                <a:cs typeface="Arial"/>
              </a:rPr>
              <a:t>:</a:t>
            </a:r>
            <a:r>
              <a:rPr sz="3000" b="1" i="1" spc="140" dirty="0">
                <a:latin typeface="Arial"/>
                <a:cs typeface="Arial"/>
              </a:rPr>
              <a:t> </a:t>
            </a:r>
            <a:r>
              <a:rPr sz="3200" b="1" i="1" dirty="0">
                <a:latin typeface="Gill Sans MT"/>
                <a:cs typeface="Gill Sans MT"/>
              </a:rPr>
              <a:t>Science</a:t>
            </a:r>
            <a:r>
              <a:rPr sz="3200" b="1" i="1" spc="20" dirty="0">
                <a:latin typeface="Gill Sans MT"/>
                <a:cs typeface="Gill Sans MT"/>
              </a:rPr>
              <a:t> </a:t>
            </a:r>
            <a:r>
              <a:rPr sz="3200" b="1" i="1" dirty="0">
                <a:latin typeface="Gill Sans MT"/>
                <a:cs typeface="Gill Sans MT"/>
              </a:rPr>
              <a:t>in</a:t>
            </a:r>
            <a:r>
              <a:rPr sz="3200" b="1" i="1" spc="20" dirty="0">
                <a:latin typeface="Gill Sans MT"/>
                <a:cs typeface="Gill Sans MT"/>
              </a:rPr>
              <a:t> </a:t>
            </a:r>
            <a:r>
              <a:rPr sz="3200" b="1" i="1" spc="-40" dirty="0">
                <a:latin typeface="Gill Sans MT"/>
                <a:cs typeface="Gill Sans MT"/>
              </a:rPr>
              <a:t>2025</a:t>
            </a:r>
            <a:endParaRPr sz="3200">
              <a:latin typeface="Gill Sans MT"/>
              <a:cs typeface="Gill Sans MT"/>
            </a:endParaRPr>
          </a:p>
          <a:p>
            <a:pPr marL="788670" marR="1214120" indent="-764540">
              <a:lnSpc>
                <a:spcPts val="4320"/>
              </a:lnSpc>
              <a:spcBef>
                <a:spcPts val="1590"/>
              </a:spcBef>
              <a:buFont typeface="Arial"/>
              <a:buChar char="●"/>
              <a:tabLst>
                <a:tab pos="788670" algn="l"/>
              </a:tabLst>
            </a:pPr>
            <a:r>
              <a:rPr sz="4000" spc="-120" dirty="0">
                <a:latin typeface="Gill Sans MT"/>
                <a:cs typeface="Gill Sans MT"/>
              </a:rPr>
              <a:t>Over</a:t>
            </a:r>
            <a:r>
              <a:rPr sz="4000" spc="-100" dirty="0">
                <a:latin typeface="Gill Sans MT"/>
                <a:cs typeface="Gill Sans MT"/>
              </a:rPr>
              <a:t> </a:t>
            </a:r>
            <a:r>
              <a:rPr sz="4000" spc="170" dirty="0">
                <a:latin typeface="Gill Sans MT"/>
                <a:cs typeface="Gill Sans MT"/>
              </a:rPr>
              <a:t>1,500</a:t>
            </a:r>
            <a:r>
              <a:rPr sz="4000" spc="-90" dirty="0">
                <a:latin typeface="Gill Sans MT"/>
                <a:cs typeface="Gill Sans MT"/>
              </a:rPr>
              <a:t> </a:t>
            </a:r>
            <a:r>
              <a:rPr sz="4000" spc="190" dirty="0">
                <a:latin typeface="Gill Sans MT"/>
                <a:cs typeface="Gill Sans MT"/>
              </a:rPr>
              <a:t>NSF</a:t>
            </a:r>
            <a:r>
              <a:rPr sz="4000" spc="-90" dirty="0">
                <a:latin typeface="Gill Sans MT"/>
                <a:cs typeface="Gill Sans MT"/>
              </a:rPr>
              <a:t> </a:t>
            </a:r>
            <a:r>
              <a:rPr sz="4000" spc="210" dirty="0">
                <a:latin typeface="Gill Sans MT"/>
                <a:cs typeface="Gill Sans MT"/>
              </a:rPr>
              <a:t>grants</a:t>
            </a:r>
            <a:r>
              <a:rPr sz="4000" spc="-90" dirty="0">
                <a:latin typeface="Gill Sans MT"/>
                <a:cs typeface="Gill Sans MT"/>
              </a:rPr>
              <a:t> </a:t>
            </a:r>
            <a:r>
              <a:rPr sz="4000" spc="620" dirty="0">
                <a:latin typeface="Gill Sans MT"/>
                <a:cs typeface="Gill Sans MT"/>
              </a:rPr>
              <a:t>–</a:t>
            </a:r>
            <a:r>
              <a:rPr sz="4000" spc="-90" dirty="0">
                <a:latin typeface="Gill Sans MT"/>
                <a:cs typeface="Gill Sans MT"/>
              </a:rPr>
              <a:t> </a:t>
            </a:r>
            <a:r>
              <a:rPr sz="4000" u="heavy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Gill Sans MT"/>
                <a:cs typeface="Gill Sans MT"/>
              </a:rPr>
              <a:t>worth</a:t>
            </a:r>
            <a:r>
              <a:rPr sz="4000" u="heavy" spc="-90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Gill Sans MT"/>
                <a:cs typeface="Gill Sans MT"/>
              </a:rPr>
              <a:t> </a:t>
            </a:r>
            <a:r>
              <a:rPr sz="4000" u="heavy" spc="150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Gill Sans MT"/>
                <a:cs typeface="Gill Sans MT"/>
              </a:rPr>
              <a:t>$1</a:t>
            </a:r>
            <a:r>
              <a:rPr sz="4000" u="heavy" spc="-90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Gill Sans MT"/>
                <a:cs typeface="Gill Sans MT"/>
              </a:rPr>
              <a:t> </a:t>
            </a:r>
            <a:r>
              <a:rPr sz="4000" u="heavy" spc="110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Gill Sans MT"/>
                <a:cs typeface="Gill Sans MT"/>
              </a:rPr>
              <a:t>billion</a:t>
            </a:r>
            <a:r>
              <a:rPr sz="4000" u="none" spc="-80" dirty="0">
                <a:solidFill>
                  <a:srgbClr val="467886"/>
                </a:solidFill>
                <a:latin typeface="Gill Sans MT"/>
                <a:cs typeface="Gill Sans MT"/>
              </a:rPr>
              <a:t> </a:t>
            </a:r>
            <a:r>
              <a:rPr sz="4000" u="none" spc="620" dirty="0">
                <a:latin typeface="Gill Sans MT"/>
                <a:cs typeface="Gill Sans MT"/>
              </a:rPr>
              <a:t>–</a:t>
            </a:r>
            <a:r>
              <a:rPr sz="4000" u="none" spc="-90" dirty="0">
                <a:latin typeface="Gill Sans MT"/>
                <a:cs typeface="Gill Sans MT"/>
              </a:rPr>
              <a:t> </a:t>
            </a:r>
            <a:r>
              <a:rPr sz="4000" u="none" spc="228" dirty="0">
                <a:latin typeface="Gill Sans MT"/>
                <a:cs typeface="Gill Sans MT"/>
              </a:rPr>
              <a:t>have</a:t>
            </a:r>
            <a:r>
              <a:rPr sz="4000" u="none" spc="-100" dirty="0">
                <a:latin typeface="Gill Sans MT"/>
                <a:cs typeface="Gill Sans MT"/>
              </a:rPr>
              <a:t> </a:t>
            </a:r>
            <a:r>
              <a:rPr sz="4000" u="none" spc="140" dirty="0">
                <a:latin typeface="Gill Sans MT"/>
                <a:cs typeface="Gill Sans MT"/>
              </a:rPr>
              <a:t>been </a:t>
            </a:r>
            <a:r>
              <a:rPr sz="4000" u="none" spc="120" dirty="0">
                <a:latin typeface="Gill Sans MT"/>
                <a:cs typeface="Gill Sans MT"/>
              </a:rPr>
              <a:t>terminated.</a:t>
            </a:r>
            <a:endParaRPr sz="4000">
              <a:latin typeface="Gill Sans MT"/>
              <a:cs typeface="Gill Sans MT"/>
            </a:endParaRPr>
          </a:p>
          <a:p>
            <a:pPr marL="788670" marR="125730" indent="-764540">
              <a:lnSpc>
                <a:spcPts val="4320"/>
              </a:lnSpc>
              <a:spcBef>
                <a:spcPts val="4320"/>
              </a:spcBef>
              <a:buFont typeface="Arial"/>
              <a:buChar char="●"/>
              <a:tabLst>
                <a:tab pos="788670" algn="l"/>
              </a:tabLst>
            </a:pPr>
            <a:r>
              <a:rPr sz="4000" dirty="0">
                <a:latin typeface="Gill Sans MT"/>
                <a:cs typeface="Gill Sans MT"/>
              </a:rPr>
              <a:t>More</a:t>
            </a:r>
            <a:r>
              <a:rPr sz="4000" spc="-80" dirty="0">
                <a:latin typeface="Gill Sans MT"/>
                <a:cs typeface="Gill Sans MT"/>
              </a:rPr>
              <a:t> </a:t>
            </a:r>
            <a:r>
              <a:rPr sz="4000" spc="200" dirty="0">
                <a:latin typeface="Gill Sans MT"/>
                <a:cs typeface="Gill Sans MT"/>
              </a:rPr>
              <a:t>than</a:t>
            </a:r>
            <a:r>
              <a:rPr sz="4000" spc="-70" dirty="0">
                <a:latin typeface="Gill Sans MT"/>
                <a:cs typeface="Gill Sans MT"/>
              </a:rPr>
              <a:t> </a:t>
            </a:r>
            <a:r>
              <a:rPr sz="4000" spc="170" dirty="0">
                <a:latin typeface="Gill Sans MT"/>
                <a:cs typeface="Gill Sans MT"/>
              </a:rPr>
              <a:t>4,000</a:t>
            </a:r>
            <a:r>
              <a:rPr sz="4000" spc="-60" dirty="0">
                <a:latin typeface="Gill Sans MT"/>
                <a:cs typeface="Gill Sans MT"/>
              </a:rPr>
              <a:t> </a:t>
            </a:r>
            <a:r>
              <a:rPr sz="4000" spc="-90" dirty="0">
                <a:latin typeface="Gill Sans MT"/>
                <a:cs typeface="Gill Sans MT"/>
              </a:rPr>
              <a:t>NIH</a:t>
            </a:r>
            <a:r>
              <a:rPr sz="4000" spc="-80" dirty="0">
                <a:latin typeface="Gill Sans MT"/>
                <a:cs typeface="Gill Sans MT"/>
              </a:rPr>
              <a:t> </a:t>
            </a:r>
            <a:r>
              <a:rPr sz="4000" spc="210" dirty="0">
                <a:latin typeface="Gill Sans MT"/>
                <a:cs typeface="Gill Sans MT"/>
              </a:rPr>
              <a:t>grants</a:t>
            </a:r>
            <a:r>
              <a:rPr sz="4000" spc="-60" dirty="0">
                <a:latin typeface="Gill Sans MT"/>
                <a:cs typeface="Gill Sans MT"/>
              </a:rPr>
              <a:t> </a:t>
            </a:r>
            <a:r>
              <a:rPr sz="4000" u="heavy" spc="160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Gill Sans MT"/>
                <a:cs typeface="Gill Sans MT"/>
              </a:rPr>
              <a:t>totaling</a:t>
            </a:r>
            <a:r>
              <a:rPr sz="4000" u="heavy" spc="-70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Gill Sans MT"/>
                <a:cs typeface="Gill Sans MT"/>
              </a:rPr>
              <a:t> </a:t>
            </a:r>
            <a:r>
              <a:rPr sz="4000" u="heavy" spc="170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Gill Sans MT"/>
                <a:cs typeface="Gill Sans MT"/>
              </a:rPr>
              <a:t>$5.3</a:t>
            </a:r>
            <a:r>
              <a:rPr sz="4000" u="heavy" spc="-60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Gill Sans MT"/>
                <a:cs typeface="Gill Sans MT"/>
              </a:rPr>
              <a:t> </a:t>
            </a:r>
            <a:r>
              <a:rPr sz="4000" u="heavy" spc="110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Gill Sans MT"/>
                <a:cs typeface="Gill Sans MT"/>
              </a:rPr>
              <a:t>billion</a:t>
            </a:r>
            <a:r>
              <a:rPr sz="4000" u="none" spc="-70" dirty="0">
                <a:solidFill>
                  <a:srgbClr val="467886"/>
                </a:solidFill>
                <a:latin typeface="Gill Sans MT"/>
                <a:cs typeface="Gill Sans MT"/>
              </a:rPr>
              <a:t> </a:t>
            </a:r>
            <a:r>
              <a:rPr sz="4000" u="none" spc="228" dirty="0">
                <a:latin typeface="Gill Sans MT"/>
                <a:cs typeface="Gill Sans MT"/>
              </a:rPr>
              <a:t>have</a:t>
            </a:r>
            <a:r>
              <a:rPr sz="4000" u="none" spc="-70" dirty="0">
                <a:latin typeface="Gill Sans MT"/>
                <a:cs typeface="Gill Sans MT"/>
              </a:rPr>
              <a:t> </a:t>
            </a:r>
            <a:r>
              <a:rPr sz="4000" u="none" spc="140" dirty="0">
                <a:latin typeface="Gill Sans MT"/>
                <a:cs typeface="Gill Sans MT"/>
              </a:rPr>
              <a:t>been </a:t>
            </a:r>
            <a:r>
              <a:rPr sz="4000" u="none" spc="190" dirty="0">
                <a:latin typeface="Gill Sans MT"/>
                <a:cs typeface="Gill Sans MT"/>
              </a:rPr>
              <a:t>cancelled.</a:t>
            </a:r>
            <a:endParaRPr sz="4000">
              <a:latin typeface="Gill Sans MT"/>
              <a:cs typeface="Gill Sans MT"/>
            </a:endParaRPr>
          </a:p>
          <a:p>
            <a:pPr marL="788670" marR="779780" indent="-764540">
              <a:lnSpc>
                <a:spcPts val="4320"/>
              </a:lnSpc>
              <a:spcBef>
                <a:spcPts val="4320"/>
              </a:spcBef>
              <a:buFont typeface="Arial"/>
              <a:buChar char="●"/>
              <a:tabLst>
                <a:tab pos="788670" algn="l"/>
              </a:tabLst>
            </a:pPr>
            <a:r>
              <a:rPr sz="4000" spc="220" dirty="0">
                <a:latin typeface="Gill Sans MT"/>
                <a:cs typeface="Gill Sans MT"/>
              </a:rPr>
              <a:t>Funding</a:t>
            </a:r>
            <a:r>
              <a:rPr sz="4000" spc="-50" dirty="0">
                <a:latin typeface="Gill Sans MT"/>
                <a:cs typeface="Gill Sans MT"/>
              </a:rPr>
              <a:t> </a:t>
            </a:r>
            <a:r>
              <a:rPr sz="4000" dirty="0">
                <a:latin typeface="Gill Sans MT"/>
                <a:cs typeface="Gill Sans MT"/>
              </a:rPr>
              <a:t>for</a:t>
            </a:r>
            <a:r>
              <a:rPr sz="4000" spc="-50" dirty="0">
                <a:latin typeface="Gill Sans MT"/>
                <a:cs typeface="Gill Sans MT"/>
              </a:rPr>
              <a:t> </a:t>
            </a:r>
            <a:r>
              <a:rPr sz="4000" spc="270" dirty="0">
                <a:latin typeface="Gill Sans MT"/>
                <a:cs typeface="Gill Sans MT"/>
              </a:rPr>
              <a:t>STEM</a:t>
            </a:r>
            <a:r>
              <a:rPr sz="4000" spc="-40" dirty="0">
                <a:latin typeface="Gill Sans MT"/>
                <a:cs typeface="Gill Sans MT"/>
              </a:rPr>
              <a:t> </a:t>
            </a:r>
            <a:r>
              <a:rPr sz="4000" spc="180" dirty="0">
                <a:latin typeface="Gill Sans MT"/>
                <a:cs typeface="Gill Sans MT"/>
              </a:rPr>
              <a:t>education</a:t>
            </a:r>
            <a:r>
              <a:rPr sz="4000" spc="-20" dirty="0">
                <a:latin typeface="Gill Sans MT"/>
                <a:cs typeface="Gill Sans MT"/>
              </a:rPr>
              <a:t> </a:t>
            </a:r>
            <a:r>
              <a:rPr sz="4000" u="heavy" spc="200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Gill Sans MT"/>
                <a:cs typeface="Gill Sans MT"/>
              </a:rPr>
              <a:t>accounted</a:t>
            </a:r>
            <a:r>
              <a:rPr sz="4000" u="heavy" spc="-50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Gill Sans MT"/>
                <a:cs typeface="Gill Sans MT"/>
              </a:rPr>
              <a:t> </a:t>
            </a:r>
            <a:r>
              <a:rPr sz="4000" u="heavy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Gill Sans MT"/>
                <a:cs typeface="Gill Sans MT"/>
              </a:rPr>
              <a:t>for</a:t>
            </a:r>
            <a:r>
              <a:rPr sz="4000" u="heavy" spc="-50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Gill Sans MT"/>
                <a:cs typeface="Gill Sans MT"/>
              </a:rPr>
              <a:t> </a:t>
            </a:r>
            <a:r>
              <a:rPr sz="4000" u="heavy" spc="210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Gill Sans MT"/>
                <a:cs typeface="Gill Sans MT"/>
              </a:rPr>
              <a:t>54%</a:t>
            </a:r>
            <a:r>
              <a:rPr sz="4000" u="none" dirty="0">
                <a:solidFill>
                  <a:srgbClr val="467886"/>
                </a:solidFill>
                <a:latin typeface="Gill Sans MT"/>
                <a:cs typeface="Gill Sans MT"/>
              </a:rPr>
              <a:t> </a:t>
            </a:r>
            <a:r>
              <a:rPr sz="4000" u="none" spc="210" dirty="0">
                <a:latin typeface="Gill Sans MT"/>
                <a:cs typeface="Gill Sans MT"/>
              </a:rPr>
              <a:t>of</a:t>
            </a:r>
            <a:r>
              <a:rPr sz="4000" u="none" spc="-50" dirty="0">
                <a:latin typeface="Gill Sans MT"/>
                <a:cs typeface="Gill Sans MT"/>
              </a:rPr>
              <a:t> </a:t>
            </a:r>
            <a:r>
              <a:rPr sz="4000" u="none" spc="140" dirty="0">
                <a:latin typeface="Gill Sans MT"/>
                <a:cs typeface="Gill Sans MT"/>
              </a:rPr>
              <a:t>NSF </a:t>
            </a:r>
            <a:r>
              <a:rPr sz="4000" u="none" spc="160" dirty="0">
                <a:latin typeface="Gill Sans MT"/>
                <a:cs typeface="Gill Sans MT"/>
              </a:rPr>
              <a:t>grant</a:t>
            </a:r>
            <a:r>
              <a:rPr sz="4000" u="none" spc="-90" dirty="0">
                <a:latin typeface="Gill Sans MT"/>
                <a:cs typeface="Gill Sans MT"/>
              </a:rPr>
              <a:t> </a:t>
            </a:r>
            <a:r>
              <a:rPr sz="4000" u="none" spc="130" dirty="0">
                <a:latin typeface="Gill Sans MT"/>
                <a:cs typeface="Gill Sans MT"/>
              </a:rPr>
              <a:t>terminations.</a:t>
            </a:r>
            <a:endParaRPr sz="4000">
              <a:latin typeface="Gill Sans MT"/>
              <a:cs typeface="Gill Sans MT"/>
            </a:endParaRPr>
          </a:p>
          <a:p>
            <a:pPr marL="788670" marR="10160" indent="-764540">
              <a:lnSpc>
                <a:spcPts val="4320"/>
              </a:lnSpc>
              <a:spcBef>
                <a:spcPts val="4320"/>
              </a:spcBef>
              <a:buFont typeface="Arial"/>
              <a:buChar char="●"/>
              <a:tabLst>
                <a:tab pos="788670" algn="l"/>
              </a:tabLst>
            </a:pPr>
            <a:r>
              <a:rPr sz="4000" spc="250" dirty="0">
                <a:latin typeface="Gill Sans MT"/>
                <a:cs typeface="Gill Sans MT"/>
              </a:rPr>
              <a:t>Leading</a:t>
            </a:r>
            <a:r>
              <a:rPr sz="4000" spc="-120" dirty="0">
                <a:latin typeface="Gill Sans MT"/>
                <a:cs typeface="Gill Sans MT"/>
              </a:rPr>
              <a:t> </a:t>
            </a:r>
            <a:r>
              <a:rPr sz="4000" spc="160" dirty="0">
                <a:latin typeface="Gill Sans MT"/>
                <a:cs typeface="Gill Sans MT"/>
              </a:rPr>
              <a:t>research</a:t>
            </a:r>
            <a:r>
              <a:rPr sz="4000" spc="-110" dirty="0">
                <a:latin typeface="Gill Sans MT"/>
                <a:cs typeface="Gill Sans MT"/>
              </a:rPr>
              <a:t> </a:t>
            </a:r>
            <a:r>
              <a:rPr sz="4000" spc="150" dirty="0">
                <a:latin typeface="Gill Sans MT"/>
                <a:cs typeface="Gill Sans MT"/>
              </a:rPr>
              <a:t>institutions</a:t>
            </a:r>
            <a:r>
              <a:rPr sz="4000" spc="-100" dirty="0">
                <a:latin typeface="Gill Sans MT"/>
                <a:cs typeface="Gill Sans MT"/>
              </a:rPr>
              <a:t> </a:t>
            </a:r>
            <a:r>
              <a:rPr sz="4000" spc="620" dirty="0">
                <a:latin typeface="Gill Sans MT"/>
                <a:cs typeface="Gill Sans MT"/>
              </a:rPr>
              <a:t>–</a:t>
            </a:r>
            <a:r>
              <a:rPr sz="4000" spc="-110" dirty="0">
                <a:latin typeface="Gill Sans MT"/>
                <a:cs typeface="Gill Sans MT"/>
              </a:rPr>
              <a:t> </a:t>
            </a:r>
            <a:r>
              <a:rPr sz="4000" spc="300" dirty="0">
                <a:latin typeface="Gill Sans MT"/>
                <a:cs typeface="Gill Sans MT"/>
              </a:rPr>
              <a:t>such</a:t>
            </a:r>
            <a:r>
              <a:rPr sz="4000" spc="-120" dirty="0">
                <a:latin typeface="Gill Sans MT"/>
                <a:cs typeface="Gill Sans MT"/>
              </a:rPr>
              <a:t> </a:t>
            </a:r>
            <a:r>
              <a:rPr sz="4000" spc="480" dirty="0">
                <a:latin typeface="Gill Sans MT"/>
                <a:cs typeface="Gill Sans MT"/>
              </a:rPr>
              <a:t>as</a:t>
            </a:r>
            <a:r>
              <a:rPr sz="4000" spc="-100" dirty="0">
                <a:latin typeface="Gill Sans MT"/>
                <a:cs typeface="Gill Sans MT"/>
              </a:rPr>
              <a:t> </a:t>
            </a:r>
            <a:r>
              <a:rPr sz="4000" spc="90" dirty="0">
                <a:latin typeface="Gill Sans MT"/>
                <a:cs typeface="Gill Sans MT"/>
              </a:rPr>
              <a:t>Harvard</a:t>
            </a:r>
            <a:r>
              <a:rPr sz="4000" spc="-110" dirty="0">
                <a:latin typeface="Gill Sans MT"/>
                <a:cs typeface="Gill Sans MT"/>
              </a:rPr>
              <a:t> </a:t>
            </a:r>
            <a:r>
              <a:rPr sz="4000" spc="620" dirty="0">
                <a:latin typeface="Gill Sans MT"/>
                <a:cs typeface="Gill Sans MT"/>
              </a:rPr>
              <a:t>–</a:t>
            </a:r>
            <a:r>
              <a:rPr sz="4000" spc="-110" dirty="0">
                <a:latin typeface="Gill Sans MT"/>
                <a:cs typeface="Gill Sans MT"/>
              </a:rPr>
              <a:t> </a:t>
            </a:r>
            <a:r>
              <a:rPr sz="4000" spc="190" dirty="0">
                <a:latin typeface="Gill Sans MT"/>
                <a:cs typeface="Gill Sans MT"/>
              </a:rPr>
              <a:t>have </a:t>
            </a:r>
            <a:r>
              <a:rPr sz="4000" spc="180" dirty="0">
                <a:latin typeface="Gill Sans MT"/>
                <a:cs typeface="Gill Sans MT"/>
              </a:rPr>
              <a:t>been</a:t>
            </a:r>
            <a:r>
              <a:rPr sz="4000" spc="-20" dirty="0">
                <a:latin typeface="Gill Sans MT"/>
                <a:cs typeface="Gill Sans MT"/>
              </a:rPr>
              <a:t> </a:t>
            </a:r>
            <a:r>
              <a:rPr sz="4000" u="heavy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Gill Sans MT"/>
                <a:cs typeface="Gill Sans MT"/>
              </a:rPr>
              <a:t>directly</a:t>
            </a:r>
            <a:r>
              <a:rPr sz="4000" u="heavy" spc="-10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Gill Sans MT"/>
                <a:cs typeface="Gill Sans MT"/>
              </a:rPr>
              <a:t> </a:t>
            </a:r>
            <a:r>
              <a:rPr sz="4000" u="heavy" spc="150" dirty="0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latin typeface="Gill Sans MT"/>
                <a:cs typeface="Gill Sans MT"/>
              </a:rPr>
              <a:t>targeted</a:t>
            </a:r>
            <a:r>
              <a:rPr sz="4000" u="none" spc="30" dirty="0">
                <a:solidFill>
                  <a:srgbClr val="467886"/>
                </a:solidFill>
                <a:latin typeface="Gill Sans MT"/>
                <a:cs typeface="Gill Sans MT"/>
              </a:rPr>
              <a:t> </a:t>
            </a:r>
            <a:r>
              <a:rPr sz="4000" u="none" spc="280" dirty="0">
                <a:latin typeface="Gill Sans MT"/>
                <a:cs typeface="Gill Sans MT"/>
              </a:rPr>
              <a:t>and</a:t>
            </a:r>
            <a:r>
              <a:rPr sz="4000" u="none" spc="-20" dirty="0">
                <a:latin typeface="Gill Sans MT"/>
                <a:cs typeface="Gill Sans MT"/>
              </a:rPr>
              <a:t> </a:t>
            </a:r>
            <a:r>
              <a:rPr sz="4000" u="none" spc="228" dirty="0">
                <a:latin typeface="Gill Sans MT"/>
                <a:cs typeface="Gill Sans MT"/>
              </a:rPr>
              <a:t>have</a:t>
            </a:r>
            <a:r>
              <a:rPr sz="4000" u="none" spc="-30" dirty="0">
                <a:latin typeface="Gill Sans MT"/>
                <a:cs typeface="Gill Sans MT"/>
              </a:rPr>
              <a:t> </a:t>
            </a:r>
            <a:r>
              <a:rPr sz="4000" u="none" spc="150" dirty="0">
                <a:latin typeface="Gill Sans MT"/>
                <a:cs typeface="Gill Sans MT"/>
              </a:rPr>
              <a:t>lost</a:t>
            </a:r>
            <a:r>
              <a:rPr sz="4000" u="none" spc="-10" dirty="0">
                <a:latin typeface="Gill Sans MT"/>
                <a:cs typeface="Gill Sans MT"/>
              </a:rPr>
              <a:t> </a:t>
            </a:r>
            <a:r>
              <a:rPr sz="4000" u="none" spc="130" dirty="0">
                <a:latin typeface="Gill Sans MT"/>
                <a:cs typeface="Gill Sans MT"/>
              </a:rPr>
              <a:t>critical</a:t>
            </a:r>
            <a:r>
              <a:rPr sz="4000" u="none" spc="-10" dirty="0">
                <a:latin typeface="Gill Sans MT"/>
                <a:cs typeface="Gill Sans MT"/>
              </a:rPr>
              <a:t> </a:t>
            </a:r>
            <a:r>
              <a:rPr sz="4000" u="none" spc="160" dirty="0">
                <a:latin typeface="Gill Sans MT"/>
                <a:cs typeface="Gill Sans MT"/>
              </a:rPr>
              <a:t>federal</a:t>
            </a:r>
            <a:r>
              <a:rPr sz="4000" u="none" spc="-10" dirty="0">
                <a:latin typeface="Gill Sans MT"/>
                <a:cs typeface="Gill Sans MT"/>
              </a:rPr>
              <a:t> </a:t>
            </a:r>
            <a:r>
              <a:rPr sz="4000" u="none" spc="228" dirty="0">
                <a:latin typeface="Gill Sans MT"/>
                <a:cs typeface="Gill Sans MT"/>
              </a:rPr>
              <a:t>funding </a:t>
            </a:r>
            <a:r>
              <a:rPr sz="4000" u="none" spc="480" dirty="0">
                <a:latin typeface="Gill Sans MT"/>
                <a:cs typeface="Gill Sans MT"/>
              </a:rPr>
              <a:t>as</a:t>
            </a:r>
            <a:r>
              <a:rPr sz="4000" u="none" spc="-120" dirty="0">
                <a:latin typeface="Gill Sans MT"/>
                <a:cs typeface="Gill Sans MT"/>
              </a:rPr>
              <a:t> </a:t>
            </a:r>
            <a:r>
              <a:rPr sz="4000" u="none" spc="450" dirty="0">
                <a:latin typeface="Gill Sans MT"/>
                <a:cs typeface="Gill Sans MT"/>
              </a:rPr>
              <a:t>a</a:t>
            </a:r>
            <a:r>
              <a:rPr sz="4000" u="none" spc="-120" dirty="0">
                <a:latin typeface="Gill Sans MT"/>
                <a:cs typeface="Gill Sans MT"/>
              </a:rPr>
              <a:t> </a:t>
            </a:r>
            <a:r>
              <a:rPr sz="4000" u="none" spc="90" dirty="0">
                <a:latin typeface="Gill Sans MT"/>
                <a:cs typeface="Gill Sans MT"/>
              </a:rPr>
              <a:t>result.</a:t>
            </a:r>
            <a:endParaRPr sz="40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spc="-110" dirty="0"/>
              <a:t>U.S.</a:t>
            </a:r>
            <a:r>
              <a:rPr spc="-250" dirty="0"/>
              <a:t> </a:t>
            </a:r>
            <a:r>
              <a:rPr spc="-40" dirty="0"/>
              <a:t>Science</a:t>
            </a:r>
            <a:r>
              <a:rPr spc="-240" dirty="0"/>
              <a:t> </a:t>
            </a:r>
            <a:r>
              <a:rPr spc="-200" dirty="0"/>
              <a:t>Under</a:t>
            </a:r>
            <a:r>
              <a:rPr spc="-240" dirty="0"/>
              <a:t> </a:t>
            </a:r>
            <a:r>
              <a:rPr spc="-20" dirty="0"/>
              <a:t>Attack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731813" y="9636744"/>
            <a:ext cx="179070" cy="30264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1800" spc="-100" dirty="0">
                <a:solidFill>
                  <a:srgbClr val="757575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461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spc="-140" dirty="0"/>
              <a:t>The</a:t>
            </a:r>
            <a:r>
              <a:rPr spc="-270" dirty="0"/>
              <a:t> </a:t>
            </a:r>
            <a:r>
              <a:rPr spc="-60" dirty="0"/>
              <a:t>Effects</a:t>
            </a:r>
            <a:r>
              <a:rPr spc="-280" dirty="0"/>
              <a:t> </a:t>
            </a:r>
            <a:r>
              <a:rPr spc="-160" dirty="0"/>
              <a:t>Will</a:t>
            </a:r>
            <a:r>
              <a:rPr spc="-270" dirty="0"/>
              <a:t> </a:t>
            </a:r>
            <a:r>
              <a:rPr dirty="0"/>
              <a:t>Be</a:t>
            </a:r>
            <a:r>
              <a:rPr spc="-270" dirty="0"/>
              <a:t> </a:t>
            </a:r>
            <a:r>
              <a:rPr spc="-20" dirty="0"/>
              <a:t>Devastating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013399" y="1827043"/>
            <a:ext cx="1329690" cy="1235710"/>
            <a:chOff x="1506699" y="913521"/>
            <a:chExt cx="664845" cy="617855"/>
          </a:xfrm>
        </p:grpSpPr>
        <p:sp>
          <p:nvSpPr>
            <p:cNvPr id="4" name="object 4"/>
            <p:cNvSpPr/>
            <p:nvPr/>
          </p:nvSpPr>
          <p:spPr>
            <a:xfrm>
              <a:off x="1506699" y="913521"/>
              <a:ext cx="664845" cy="617855"/>
            </a:xfrm>
            <a:custGeom>
              <a:avLst/>
              <a:gdLst/>
              <a:ahLst/>
              <a:cxnLst/>
              <a:rect l="l" t="t" r="r" b="b"/>
              <a:pathLst>
                <a:path w="664844" h="617855">
                  <a:moveTo>
                    <a:pt x="332249" y="617399"/>
                  </a:moveTo>
                  <a:lnTo>
                    <a:pt x="283152" y="614052"/>
                  </a:lnTo>
                  <a:lnTo>
                    <a:pt x="236291" y="604329"/>
                  </a:lnTo>
                  <a:lnTo>
                    <a:pt x="192181" y="588708"/>
                  </a:lnTo>
                  <a:lnTo>
                    <a:pt x="151336" y="567666"/>
                  </a:lnTo>
                  <a:lnTo>
                    <a:pt x="114269" y="541681"/>
                  </a:lnTo>
                  <a:lnTo>
                    <a:pt x="81495" y="511229"/>
                  </a:lnTo>
                  <a:lnTo>
                    <a:pt x="53527" y="476790"/>
                  </a:lnTo>
                  <a:lnTo>
                    <a:pt x="30880" y="438840"/>
                  </a:lnTo>
                  <a:lnTo>
                    <a:pt x="14067" y="397856"/>
                  </a:lnTo>
                  <a:lnTo>
                    <a:pt x="3602" y="354317"/>
                  </a:lnTo>
                  <a:lnTo>
                    <a:pt x="0" y="308699"/>
                  </a:lnTo>
                  <a:lnTo>
                    <a:pt x="3602" y="263082"/>
                  </a:lnTo>
                  <a:lnTo>
                    <a:pt x="14067" y="219543"/>
                  </a:lnTo>
                  <a:lnTo>
                    <a:pt x="30880" y="178559"/>
                  </a:lnTo>
                  <a:lnTo>
                    <a:pt x="53527" y="140609"/>
                  </a:lnTo>
                  <a:lnTo>
                    <a:pt x="81495" y="106170"/>
                  </a:lnTo>
                  <a:lnTo>
                    <a:pt x="114269" y="75718"/>
                  </a:lnTo>
                  <a:lnTo>
                    <a:pt x="151336" y="49733"/>
                  </a:lnTo>
                  <a:lnTo>
                    <a:pt x="192181" y="28691"/>
                  </a:lnTo>
                  <a:lnTo>
                    <a:pt x="236291" y="13070"/>
                  </a:lnTo>
                  <a:lnTo>
                    <a:pt x="283152" y="3347"/>
                  </a:lnTo>
                  <a:lnTo>
                    <a:pt x="332249" y="0"/>
                  </a:lnTo>
                  <a:lnTo>
                    <a:pt x="381347" y="3347"/>
                  </a:lnTo>
                  <a:lnTo>
                    <a:pt x="428208" y="13070"/>
                  </a:lnTo>
                  <a:lnTo>
                    <a:pt x="472318" y="28691"/>
                  </a:lnTo>
                  <a:lnTo>
                    <a:pt x="513163" y="49733"/>
                  </a:lnTo>
                  <a:lnTo>
                    <a:pt x="550230" y="75718"/>
                  </a:lnTo>
                  <a:lnTo>
                    <a:pt x="583004" y="106170"/>
                  </a:lnTo>
                  <a:lnTo>
                    <a:pt x="610972" y="140609"/>
                  </a:lnTo>
                  <a:lnTo>
                    <a:pt x="633619" y="178559"/>
                  </a:lnTo>
                  <a:lnTo>
                    <a:pt x="650432" y="219543"/>
                  </a:lnTo>
                  <a:lnTo>
                    <a:pt x="660897" y="263082"/>
                  </a:lnTo>
                  <a:lnTo>
                    <a:pt x="664499" y="308699"/>
                  </a:lnTo>
                  <a:lnTo>
                    <a:pt x="660897" y="354317"/>
                  </a:lnTo>
                  <a:lnTo>
                    <a:pt x="650432" y="397856"/>
                  </a:lnTo>
                  <a:lnTo>
                    <a:pt x="633619" y="438840"/>
                  </a:lnTo>
                  <a:lnTo>
                    <a:pt x="610972" y="476790"/>
                  </a:lnTo>
                  <a:lnTo>
                    <a:pt x="583004" y="511229"/>
                  </a:lnTo>
                  <a:lnTo>
                    <a:pt x="550230" y="541681"/>
                  </a:lnTo>
                  <a:lnTo>
                    <a:pt x="513163" y="567666"/>
                  </a:lnTo>
                  <a:lnTo>
                    <a:pt x="472318" y="588708"/>
                  </a:lnTo>
                  <a:lnTo>
                    <a:pt x="428208" y="604329"/>
                  </a:lnTo>
                  <a:lnTo>
                    <a:pt x="381347" y="614052"/>
                  </a:lnTo>
                  <a:lnTo>
                    <a:pt x="332249" y="617399"/>
                  </a:lnTo>
                  <a:close/>
                </a:path>
              </a:pathLst>
            </a:custGeom>
            <a:solidFill>
              <a:srgbClr val="0637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6012" y="1009271"/>
              <a:ext cx="425879" cy="425899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4497225" y="1938643"/>
            <a:ext cx="10661650" cy="1012190"/>
          </a:xfrm>
          <a:custGeom>
            <a:avLst/>
            <a:gdLst/>
            <a:ahLst/>
            <a:cxnLst/>
            <a:rect l="l" t="t" r="r" b="b"/>
            <a:pathLst>
              <a:path w="5330825" h="506094">
                <a:moveTo>
                  <a:pt x="5246098" y="505799"/>
                </a:moveTo>
                <a:lnTo>
                  <a:pt x="84301" y="505799"/>
                </a:lnTo>
                <a:lnTo>
                  <a:pt x="51487" y="499175"/>
                </a:lnTo>
                <a:lnTo>
                  <a:pt x="24691" y="481108"/>
                </a:lnTo>
                <a:lnTo>
                  <a:pt x="6624" y="454312"/>
                </a:lnTo>
                <a:lnTo>
                  <a:pt x="0" y="421498"/>
                </a:lnTo>
                <a:lnTo>
                  <a:pt x="0" y="84301"/>
                </a:lnTo>
                <a:lnTo>
                  <a:pt x="6513" y="52040"/>
                </a:lnTo>
                <a:lnTo>
                  <a:pt x="6624" y="51487"/>
                </a:lnTo>
                <a:lnTo>
                  <a:pt x="24691" y="24691"/>
                </a:lnTo>
                <a:lnTo>
                  <a:pt x="51487" y="6624"/>
                </a:lnTo>
                <a:lnTo>
                  <a:pt x="84301" y="0"/>
                </a:lnTo>
                <a:lnTo>
                  <a:pt x="5246098" y="0"/>
                </a:lnTo>
                <a:lnTo>
                  <a:pt x="5292868" y="14163"/>
                </a:lnTo>
                <a:lnTo>
                  <a:pt x="5323982" y="52040"/>
                </a:lnTo>
                <a:lnTo>
                  <a:pt x="5330399" y="84301"/>
                </a:lnTo>
                <a:lnTo>
                  <a:pt x="5330399" y="421498"/>
                </a:lnTo>
                <a:lnTo>
                  <a:pt x="5323774" y="454312"/>
                </a:lnTo>
                <a:lnTo>
                  <a:pt x="5305708" y="481108"/>
                </a:lnTo>
                <a:lnTo>
                  <a:pt x="5278912" y="499175"/>
                </a:lnTo>
                <a:lnTo>
                  <a:pt x="5246098" y="505799"/>
                </a:lnTo>
                <a:close/>
              </a:path>
            </a:pathLst>
          </a:custGeom>
          <a:solidFill>
            <a:srgbClr val="0637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33374" y="3613717"/>
            <a:ext cx="10741660" cy="1012190"/>
          </a:xfrm>
          <a:custGeom>
            <a:avLst/>
            <a:gdLst/>
            <a:ahLst/>
            <a:cxnLst/>
            <a:rect l="l" t="t" r="r" b="b"/>
            <a:pathLst>
              <a:path w="5370830" h="506094">
                <a:moveTo>
                  <a:pt x="5286298" y="505799"/>
                </a:moveTo>
                <a:lnTo>
                  <a:pt x="84301" y="505799"/>
                </a:lnTo>
                <a:lnTo>
                  <a:pt x="51487" y="499175"/>
                </a:lnTo>
                <a:lnTo>
                  <a:pt x="24691" y="481108"/>
                </a:lnTo>
                <a:lnTo>
                  <a:pt x="6624" y="454312"/>
                </a:lnTo>
                <a:lnTo>
                  <a:pt x="0" y="421498"/>
                </a:lnTo>
                <a:lnTo>
                  <a:pt x="0" y="84301"/>
                </a:lnTo>
                <a:lnTo>
                  <a:pt x="24691" y="24691"/>
                </a:lnTo>
                <a:lnTo>
                  <a:pt x="84301" y="0"/>
                </a:lnTo>
                <a:lnTo>
                  <a:pt x="5286298" y="0"/>
                </a:lnTo>
                <a:lnTo>
                  <a:pt x="5333068" y="14163"/>
                </a:lnTo>
                <a:lnTo>
                  <a:pt x="5364182" y="52040"/>
                </a:lnTo>
                <a:lnTo>
                  <a:pt x="5370599" y="84301"/>
                </a:lnTo>
                <a:lnTo>
                  <a:pt x="5370599" y="421498"/>
                </a:lnTo>
                <a:lnTo>
                  <a:pt x="5363975" y="454312"/>
                </a:lnTo>
                <a:lnTo>
                  <a:pt x="5345908" y="481108"/>
                </a:lnTo>
                <a:lnTo>
                  <a:pt x="5319112" y="499175"/>
                </a:lnTo>
                <a:lnTo>
                  <a:pt x="5286298" y="505799"/>
                </a:lnTo>
                <a:close/>
              </a:path>
            </a:pathLst>
          </a:custGeom>
          <a:solidFill>
            <a:srgbClr val="0B53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97223" y="5156167"/>
            <a:ext cx="10661650" cy="1012190"/>
          </a:xfrm>
          <a:custGeom>
            <a:avLst/>
            <a:gdLst/>
            <a:ahLst/>
            <a:cxnLst/>
            <a:rect l="l" t="t" r="r" b="b"/>
            <a:pathLst>
              <a:path w="5330825" h="506094">
                <a:moveTo>
                  <a:pt x="5246097" y="505799"/>
                </a:moveTo>
                <a:lnTo>
                  <a:pt x="84301" y="505799"/>
                </a:lnTo>
                <a:lnTo>
                  <a:pt x="51487" y="499175"/>
                </a:lnTo>
                <a:lnTo>
                  <a:pt x="24691" y="481108"/>
                </a:lnTo>
                <a:lnTo>
                  <a:pt x="6624" y="454312"/>
                </a:lnTo>
                <a:lnTo>
                  <a:pt x="0" y="421498"/>
                </a:lnTo>
                <a:lnTo>
                  <a:pt x="0" y="84301"/>
                </a:lnTo>
                <a:lnTo>
                  <a:pt x="24691" y="24691"/>
                </a:lnTo>
                <a:lnTo>
                  <a:pt x="84301" y="0"/>
                </a:lnTo>
                <a:lnTo>
                  <a:pt x="5246097" y="0"/>
                </a:lnTo>
                <a:lnTo>
                  <a:pt x="5292868" y="14163"/>
                </a:lnTo>
                <a:lnTo>
                  <a:pt x="5323982" y="52040"/>
                </a:lnTo>
                <a:lnTo>
                  <a:pt x="5330399" y="84301"/>
                </a:lnTo>
                <a:lnTo>
                  <a:pt x="5330399" y="421498"/>
                </a:lnTo>
                <a:lnTo>
                  <a:pt x="5323774" y="454312"/>
                </a:lnTo>
                <a:lnTo>
                  <a:pt x="5305708" y="481108"/>
                </a:lnTo>
                <a:lnTo>
                  <a:pt x="5278912" y="499175"/>
                </a:lnTo>
                <a:lnTo>
                  <a:pt x="5246097" y="505799"/>
                </a:lnTo>
                <a:close/>
              </a:path>
            </a:pathLst>
          </a:custGeom>
          <a:solidFill>
            <a:srgbClr val="3D85C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3013399" y="3502119"/>
            <a:ext cx="1329690" cy="1235710"/>
            <a:chOff x="1506699" y="1751059"/>
            <a:chExt cx="664845" cy="617855"/>
          </a:xfrm>
        </p:grpSpPr>
        <p:sp>
          <p:nvSpPr>
            <p:cNvPr id="10" name="object 10"/>
            <p:cNvSpPr/>
            <p:nvPr/>
          </p:nvSpPr>
          <p:spPr>
            <a:xfrm>
              <a:off x="1506699" y="1751059"/>
              <a:ext cx="664845" cy="617855"/>
            </a:xfrm>
            <a:custGeom>
              <a:avLst/>
              <a:gdLst/>
              <a:ahLst/>
              <a:cxnLst/>
              <a:rect l="l" t="t" r="r" b="b"/>
              <a:pathLst>
                <a:path w="664844" h="617855">
                  <a:moveTo>
                    <a:pt x="332249" y="617399"/>
                  </a:moveTo>
                  <a:lnTo>
                    <a:pt x="283152" y="614052"/>
                  </a:lnTo>
                  <a:lnTo>
                    <a:pt x="236291" y="604329"/>
                  </a:lnTo>
                  <a:lnTo>
                    <a:pt x="192181" y="588708"/>
                  </a:lnTo>
                  <a:lnTo>
                    <a:pt x="151336" y="567666"/>
                  </a:lnTo>
                  <a:lnTo>
                    <a:pt x="114269" y="541681"/>
                  </a:lnTo>
                  <a:lnTo>
                    <a:pt x="81495" y="511229"/>
                  </a:lnTo>
                  <a:lnTo>
                    <a:pt x="53527" y="476790"/>
                  </a:lnTo>
                  <a:lnTo>
                    <a:pt x="30880" y="438840"/>
                  </a:lnTo>
                  <a:lnTo>
                    <a:pt x="14067" y="397856"/>
                  </a:lnTo>
                  <a:lnTo>
                    <a:pt x="3602" y="354317"/>
                  </a:lnTo>
                  <a:lnTo>
                    <a:pt x="0" y="308699"/>
                  </a:lnTo>
                  <a:lnTo>
                    <a:pt x="3602" y="263082"/>
                  </a:lnTo>
                  <a:lnTo>
                    <a:pt x="14067" y="219543"/>
                  </a:lnTo>
                  <a:lnTo>
                    <a:pt x="30880" y="178559"/>
                  </a:lnTo>
                  <a:lnTo>
                    <a:pt x="53527" y="140609"/>
                  </a:lnTo>
                  <a:lnTo>
                    <a:pt x="81495" y="106170"/>
                  </a:lnTo>
                  <a:lnTo>
                    <a:pt x="114269" y="75718"/>
                  </a:lnTo>
                  <a:lnTo>
                    <a:pt x="151336" y="49733"/>
                  </a:lnTo>
                  <a:lnTo>
                    <a:pt x="192181" y="28691"/>
                  </a:lnTo>
                  <a:lnTo>
                    <a:pt x="236291" y="13070"/>
                  </a:lnTo>
                  <a:lnTo>
                    <a:pt x="283152" y="3347"/>
                  </a:lnTo>
                  <a:lnTo>
                    <a:pt x="332249" y="0"/>
                  </a:lnTo>
                  <a:lnTo>
                    <a:pt x="381347" y="3347"/>
                  </a:lnTo>
                  <a:lnTo>
                    <a:pt x="428208" y="13070"/>
                  </a:lnTo>
                  <a:lnTo>
                    <a:pt x="472318" y="28691"/>
                  </a:lnTo>
                  <a:lnTo>
                    <a:pt x="513163" y="49733"/>
                  </a:lnTo>
                  <a:lnTo>
                    <a:pt x="550230" y="75718"/>
                  </a:lnTo>
                  <a:lnTo>
                    <a:pt x="583004" y="106170"/>
                  </a:lnTo>
                  <a:lnTo>
                    <a:pt x="610972" y="140609"/>
                  </a:lnTo>
                  <a:lnTo>
                    <a:pt x="633619" y="178559"/>
                  </a:lnTo>
                  <a:lnTo>
                    <a:pt x="650432" y="219543"/>
                  </a:lnTo>
                  <a:lnTo>
                    <a:pt x="660897" y="263082"/>
                  </a:lnTo>
                  <a:lnTo>
                    <a:pt x="664499" y="308699"/>
                  </a:lnTo>
                  <a:lnTo>
                    <a:pt x="660897" y="354317"/>
                  </a:lnTo>
                  <a:lnTo>
                    <a:pt x="650432" y="397856"/>
                  </a:lnTo>
                  <a:lnTo>
                    <a:pt x="633619" y="438840"/>
                  </a:lnTo>
                  <a:lnTo>
                    <a:pt x="610972" y="476790"/>
                  </a:lnTo>
                  <a:lnTo>
                    <a:pt x="583004" y="511229"/>
                  </a:lnTo>
                  <a:lnTo>
                    <a:pt x="550230" y="541681"/>
                  </a:lnTo>
                  <a:lnTo>
                    <a:pt x="513163" y="567666"/>
                  </a:lnTo>
                  <a:lnTo>
                    <a:pt x="472318" y="588708"/>
                  </a:lnTo>
                  <a:lnTo>
                    <a:pt x="428208" y="604329"/>
                  </a:lnTo>
                  <a:lnTo>
                    <a:pt x="381347" y="614052"/>
                  </a:lnTo>
                  <a:lnTo>
                    <a:pt x="332249" y="617399"/>
                  </a:lnTo>
                  <a:close/>
                </a:path>
              </a:pathLst>
            </a:custGeom>
            <a:solidFill>
              <a:srgbClr val="0B53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6012" y="1846821"/>
              <a:ext cx="425875" cy="425875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3013399" y="5044569"/>
            <a:ext cx="1329690" cy="1235710"/>
            <a:chOff x="1506699" y="2522284"/>
            <a:chExt cx="664845" cy="617855"/>
          </a:xfrm>
        </p:grpSpPr>
        <p:sp>
          <p:nvSpPr>
            <p:cNvPr id="13" name="object 13"/>
            <p:cNvSpPr/>
            <p:nvPr/>
          </p:nvSpPr>
          <p:spPr>
            <a:xfrm>
              <a:off x="1506699" y="2522284"/>
              <a:ext cx="664845" cy="617855"/>
            </a:xfrm>
            <a:custGeom>
              <a:avLst/>
              <a:gdLst/>
              <a:ahLst/>
              <a:cxnLst/>
              <a:rect l="l" t="t" r="r" b="b"/>
              <a:pathLst>
                <a:path w="664844" h="617855">
                  <a:moveTo>
                    <a:pt x="332249" y="617399"/>
                  </a:moveTo>
                  <a:lnTo>
                    <a:pt x="283152" y="614052"/>
                  </a:lnTo>
                  <a:lnTo>
                    <a:pt x="236291" y="604329"/>
                  </a:lnTo>
                  <a:lnTo>
                    <a:pt x="192181" y="588708"/>
                  </a:lnTo>
                  <a:lnTo>
                    <a:pt x="151336" y="567666"/>
                  </a:lnTo>
                  <a:lnTo>
                    <a:pt x="114269" y="541681"/>
                  </a:lnTo>
                  <a:lnTo>
                    <a:pt x="81495" y="511229"/>
                  </a:lnTo>
                  <a:lnTo>
                    <a:pt x="53527" y="476790"/>
                  </a:lnTo>
                  <a:lnTo>
                    <a:pt x="30880" y="438840"/>
                  </a:lnTo>
                  <a:lnTo>
                    <a:pt x="14067" y="397856"/>
                  </a:lnTo>
                  <a:lnTo>
                    <a:pt x="3602" y="354317"/>
                  </a:lnTo>
                  <a:lnTo>
                    <a:pt x="0" y="308699"/>
                  </a:lnTo>
                  <a:lnTo>
                    <a:pt x="3602" y="263082"/>
                  </a:lnTo>
                  <a:lnTo>
                    <a:pt x="14067" y="219543"/>
                  </a:lnTo>
                  <a:lnTo>
                    <a:pt x="30880" y="178559"/>
                  </a:lnTo>
                  <a:lnTo>
                    <a:pt x="53527" y="140609"/>
                  </a:lnTo>
                  <a:lnTo>
                    <a:pt x="81495" y="106170"/>
                  </a:lnTo>
                  <a:lnTo>
                    <a:pt x="114269" y="75718"/>
                  </a:lnTo>
                  <a:lnTo>
                    <a:pt x="151336" y="49733"/>
                  </a:lnTo>
                  <a:lnTo>
                    <a:pt x="192181" y="28691"/>
                  </a:lnTo>
                  <a:lnTo>
                    <a:pt x="236291" y="13070"/>
                  </a:lnTo>
                  <a:lnTo>
                    <a:pt x="283152" y="3347"/>
                  </a:lnTo>
                  <a:lnTo>
                    <a:pt x="332249" y="0"/>
                  </a:lnTo>
                  <a:lnTo>
                    <a:pt x="381347" y="3347"/>
                  </a:lnTo>
                  <a:lnTo>
                    <a:pt x="428208" y="13070"/>
                  </a:lnTo>
                  <a:lnTo>
                    <a:pt x="472318" y="28691"/>
                  </a:lnTo>
                  <a:lnTo>
                    <a:pt x="513163" y="49733"/>
                  </a:lnTo>
                  <a:lnTo>
                    <a:pt x="550230" y="75718"/>
                  </a:lnTo>
                  <a:lnTo>
                    <a:pt x="583004" y="106170"/>
                  </a:lnTo>
                  <a:lnTo>
                    <a:pt x="610972" y="140609"/>
                  </a:lnTo>
                  <a:lnTo>
                    <a:pt x="633619" y="178559"/>
                  </a:lnTo>
                  <a:lnTo>
                    <a:pt x="650432" y="219543"/>
                  </a:lnTo>
                  <a:lnTo>
                    <a:pt x="660897" y="263082"/>
                  </a:lnTo>
                  <a:lnTo>
                    <a:pt x="664499" y="308699"/>
                  </a:lnTo>
                  <a:lnTo>
                    <a:pt x="660897" y="354317"/>
                  </a:lnTo>
                  <a:lnTo>
                    <a:pt x="650432" y="397856"/>
                  </a:lnTo>
                  <a:lnTo>
                    <a:pt x="633619" y="438840"/>
                  </a:lnTo>
                  <a:lnTo>
                    <a:pt x="610972" y="476790"/>
                  </a:lnTo>
                  <a:lnTo>
                    <a:pt x="583004" y="511229"/>
                  </a:lnTo>
                  <a:lnTo>
                    <a:pt x="550230" y="541681"/>
                  </a:lnTo>
                  <a:lnTo>
                    <a:pt x="513163" y="567666"/>
                  </a:lnTo>
                  <a:lnTo>
                    <a:pt x="472318" y="588708"/>
                  </a:lnTo>
                  <a:lnTo>
                    <a:pt x="428208" y="604329"/>
                  </a:lnTo>
                  <a:lnTo>
                    <a:pt x="381347" y="614052"/>
                  </a:lnTo>
                  <a:lnTo>
                    <a:pt x="332249" y="617399"/>
                  </a:lnTo>
                  <a:close/>
                </a:path>
              </a:pathLst>
            </a:custGeom>
            <a:solidFill>
              <a:srgbClr val="3D85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6010" y="2618036"/>
              <a:ext cx="425875" cy="425895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4497223" y="6750767"/>
            <a:ext cx="10661650" cy="1012190"/>
          </a:xfrm>
          <a:custGeom>
            <a:avLst/>
            <a:gdLst/>
            <a:ahLst/>
            <a:cxnLst/>
            <a:rect l="l" t="t" r="r" b="b"/>
            <a:pathLst>
              <a:path w="5330825" h="506095">
                <a:moveTo>
                  <a:pt x="5246097" y="505799"/>
                </a:moveTo>
                <a:lnTo>
                  <a:pt x="84301" y="505799"/>
                </a:lnTo>
                <a:lnTo>
                  <a:pt x="51487" y="499175"/>
                </a:lnTo>
                <a:lnTo>
                  <a:pt x="24691" y="481108"/>
                </a:lnTo>
                <a:lnTo>
                  <a:pt x="6624" y="454312"/>
                </a:lnTo>
                <a:lnTo>
                  <a:pt x="0" y="421498"/>
                </a:lnTo>
                <a:lnTo>
                  <a:pt x="0" y="84301"/>
                </a:lnTo>
                <a:lnTo>
                  <a:pt x="24691" y="24691"/>
                </a:lnTo>
                <a:lnTo>
                  <a:pt x="84301" y="0"/>
                </a:lnTo>
                <a:lnTo>
                  <a:pt x="5246097" y="0"/>
                </a:lnTo>
                <a:lnTo>
                  <a:pt x="5292868" y="14163"/>
                </a:lnTo>
                <a:lnTo>
                  <a:pt x="5323982" y="52040"/>
                </a:lnTo>
                <a:lnTo>
                  <a:pt x="5330399" y="84301"/>
                </a:lnTo>
                <a:lnTo>
                  <a:pt x="5330399" y="421498"/>
                </a:lnTo>
                <a:lnTo>
                  <a:pt x="5323774" y="454312"/>
                </a:lnTo>
                <a:lnTo>
                  <a:pt x="5305708" y="481108"/>
                </a:lnTo>
                <a:lnTo>
                  <a:pt x="5278912" y="499175"/>
                </a:lnTo>
                <a:lnTo>
                  <a:pt x="5246097" y="505799"/>
                </a:lnTo>
                <a:close/>
              </a:path>
            </a:pathLst>
          </a:custGeom>
          <a:solidFill>
            <a:srgbClr val="6FA8D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3013399" y="6639167"/>
            <a:ext cx="1329690" cy="1235710"/>
            <a:chOff x="1506699" y="3319583"/>
            <a:chExt cx="664845" cy="617855"/>
          </a:xfrm>
        </p:grpSpPr>
        <p:sp>
          <p:nvSpPr>
            <p:cNvPr id="17" name="object 17"/>
            <p:cNvSpPr/>
            <p:nvPr/>
          </p:nvSpPr>
          <p:spPr>
            <a:xfrm>
              <a:off x="1506699" y="3319583"/>
              <a:ext cx="664845" cy="617855"/>
            </a:xfrm>
            <a:custGeom>
              <a:avLst/>
              <a:gdLst/>
              <a:ahLst/>
              <a:cxnLst/>
              <a:rect l="l" t="t" r="r" b="b"/>
              <a:pathLst>
                <a:path w="664844" h="617854">
                  <a:moveTo>
                    <a:pt x="332249" y="617399"/>
                  </a:moveTo>
                  <a:lnTo>
                    <a:pt x="283152" y="614052"/>
                  </a:lnTo>
                  <a:lnTo>
                    <a:pt x="236291" y="604329"/>
                  </a:lnTo>
                  <a:lnTo>
                    <a:pt x="192181" y="588708"/>
                  </a:lnTo>
                  <a:lnTo>
                    <a:pt x="151336" y="567666"/>
                  </a:lnTo>
                  <a:lnTo>
                    <a:pt x="114269" y="541681"/>
                  </a:lnTo>
                  <a:lnTo>
                    <a:pt x="81495" y="511229"/>
                  </a:lnTo>
                  <a:lnTo>
                    <a:pt x="53527" y="476790"/>
                  </a:lnTo>
                  <a:lnTo>
                    <a:pt x="30880" y="438840"/>
                  </a:lnTo>
                  <a:lnTo>
                    <a:pt x="14067" y="397856"/>
                  </a:lnTo>
                  <a:lnTo>
                    <a:pt x="3602" y="354317"/>
                  </a:lnTo>
                  <a:lnTo>
                    <a:pt x="0" y="308699"/>
                  </a:lnTo>
                  <a:lnTo>
                    <a:pt x="3602" y="263082"/>
                  </a:lnTo>
                  <a:lnTo>
                    <a:pt x="14067" y="219543"/>
                  </a:lnTo>
                  <a:lnTo>
                    <a:pt x="30880" y="178559"/>
                  </a:lnTo>
                  <a:lnTo>
                    <a:pt x="53527" y="140609"/>
                  </a:lnTo>
                  <a:lnTo>
                    <a:pt x="81495" y="106170"/>
                  </a:lnTo>
                  <a:lnTo>
                    <a:pt x="114269" y="75718"/>
                  </a:lnTo>
                  <a:lnTo>
                    <a:pt x="151336" y="49733"/>
                  </a:lnTo>
                  <a:lnTo>
                    <a:pt x="192181" y="28691"/>
                  </a:lnTo>
                  <a:lnTo>
                    <a:pt x="236291" y="13070"/>
                  </a:lnTo>
                  <a:lnTo>
                    <a:pt x="283152" y="3347"/>
                  </a:lnTo>
                  <a:lnTo>
                    <a:pt x="332249" y="0"/>
                  </a:lnTo>
                  <a:lnTo>
                    <a:pt x="381347" y="3347"/>
                  </a:lnTo>
                  <a:lnTo>
                    <a:pt x="428208" y="13070"/>
                  </a:lnTo>
                  <a:lnTo>
                    <a:pt x="472318" y="28691"/>
                  </a:lnTo>
                  <a:lnTo>
                    <a:pt x="513163" y="49733"/>
                  </a:lnTo>
                  <a:lnTo>
                    <a:pt x="550230" y="75718"/>
                  </a:lnTo>
                  <a:lnTo>
                    <a:pt x="583004" y="106170"/>
                  </a:lnTo>
                  <a:lnTo>
                    <a:pt x="610972" y="140609"/>
                  </a:lnTo>
                  <a:lnTo>
                    <a:pt x="633619" y="178559"/>
                  </a:lnTo>
                  <a:lnTo>
                    <a:pt x="650432" y="219543"/>
                  </a:lnTo>
                  <a:lnTo>
                    <a:pt x="660897" y="263082"/>
                  </a:lnTo>
                  <a:lnTo>
                    <a:pt x="664499" y="308699"/>
                  </a:lnTo>
                  <a:lnTo>
                    <a:pt x="660897" y="354317"/>
                  </a:lnTo>
                  <a:lnTo>
                    <a:pt x="650432" y="397856"/>
                  </a:lnTo>
                  <a:lnTo>
                    <a:pt x="633619" y="438840"/>
                  </a:lnTo>
                  <a:lnTo>
                    <a:pt x="610972" y="476790"/>
                  </a:lnTo>
                  <a:lnTo>
                    <a:pt x="583004" y="511229"/>
                  </a:lnTo>
                  <a:lnTo>
                    <a:pt x="550230" y="541681"/>
                  </a:lnTo>
                  <a:lnTo>
                    <a:pt x="513163" y="567666"/>
                  </a:lnTo>
                  <a:lnTo>
                    <a:pt x="472318" y="588708"/>
                  </a:lnTo>
                  <a:lnTo>
                    <a:pt x="428208" y="604329"/>
                  </a:lnTo>
                  <a:lnTo>
                    <a:pt x="381347" y="614052"/>
                  </a:lnTo>
                  <a:lnTo>
                    <a:pt x="332249" y="617399"/>
                  </a:lnTo>
                  <a:close/>
                </a:path>
              </a:pathLst>
            </a:custGeom>
            <a:solidFill>
              <a:srgbClr val="6FA8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6000" y="3415346"/>
              <a:ext cx="425875" cy="425874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4577375" y="8310193"/>
            <a:ext cx="10661650" cy="1012190"/>
          </a:xfrm>
          <a:custGeom>
            <a:avLst/>
            <a:gdLst/>
            <a:ahLst/>
            <a:cxnLst/>
            <a:rect l="l" t="t" r="r" b="b"/>
            <a:pathLst>
              <a:path w="5330825" h="506095">
                <a:moveTo>
                  <a:pt x="5246097" y="505799"/>
                </a:moveTo>
                <a:lnTo>
                  <a:pt x="84301" y="505799"/>
                </a:lnTo>
                <a:lnTo>
                  <a:pt x="51487" y="499175"/>
                </a:lnTo>
                <a:lnTo>
                  <a:pt x="24691" y="481108"/>
                </a:lnTo>
                <a:lnTo>
                  <a:pt x="6624" y="454312"/>
                </a:lnTo>
                <a:lnTo>
                  <a:pt x="0" y="421498"/>
                </a:lnTo>
                <a:lnTo>
                  <a:pt x="0" y="84301"/>
                </a:lnTo>
                <a:lnTo>
                  <a:pt x="24691" y="24691"/>
                </a:lnTo>
                <a:lnTo>
                  <a:pt x="84301" y="0"/>
                </a:lnTo>
                <a:lnTo>
                  <a:pt x="5246097" y="0"/>
                </a:lnTo>
                <a:lnTo>
                  <a:pt x="5292868" y="14163"/>
                </a:lnTo>
                <a:lnTo>
                  <a:pt x="5323982" y="52040"/>
                </a:lnTo>
                <a:lnTo>
                  <a:pt x="5330399" y="84301"/>
                </a:lnTo>
                <a:lnTo>
                  <a:pt x="5330399" y="421498"/>
                </a:lnTo>
                <a:lnTo>
                  <a:pt x="5323774" y="454312"/>
                </a:lnTo>
                <a:lnTo>
                  <a:pt x="5305708" y="481108"/>
                </a:lnTo>
                <a:lnTo>
                  <a:pt x="5278911" y="499175"/>
                </a:lnTo>
                <a:lnTo>
                  <a:pt x="5246097" y="505799"/>
                </a:lnTo>
                <a:close/>
              </a:path>
            </a:pathLst>
          </a:custGeom>
          <a:solidFill>
            <a:srgbClr val="9FC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899265" y="2077573"/>
            <a:ext cx="9846310" cy="7117333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R="313690" algn="ctr">
              <a:lnSpc>
                <a:spcPct val="100000"/>
              </a:lnSpc>
              <a:spcBef>
                <a:spcPts val="200"/>
              </a:spcBef>
            </a:pPr>
            <a:r>
              <a:rPr sz="4000" b="1" spc="-110" dirty="0">
                <a:solidFill>
                  <a:srgbClr val="FFFFFF"/>
                </a:solidFill>
                <a:latin typeface="Trebuchet MS"/>
                <a:cs typeface="Trebuchet MS"/>
              </a:rPr>
              <a:t>Permanent</a:t>
            </a:r>
            <a:r>
              <a:rPr sz="4000" b="1" spc="-2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1" spc="-20" dirty="0">
                <a:solidFill>
                  <a:srgbClr val="FFFFFF"/>
                </a:solidFill>
                <a:latin typeface="Trebuchet MS"/>
                <a:cs typeface="Trebuchet MS"/>
              </a:rPr>
              <a:t>Reductions</a:t>
            </a:r>
            <a:endParaRPr sz="4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28"/>
              </a:spcBef>
            </a:pPr>
            <a:endParaRPr sz="4000">
              <a:latin typeface="Trebuchet MS"/>
              <a:cs typeface="Trebuchet MS"/>
            </a:endParaRPr>
          </a:p>
          <a:p>
            <a:pPr marL="25400">
              <a:lnSpc>
                <a:spcPct val="100000"/>
              </a:lnSpc>
            </a:pPr>
            <a:r>
              <a:rPr sz="4000" b="1" spc="-140" dirty="0">
                <a:solidFill>
                  <a:srgbClr val="FFFFFF"/>
                </a:solidFill>
                <a:latin typeface="Trebuchet MS"/>
                <a:cs typeface="Trebuchet MS"/>
              </a:rPr>
              <a:t>Threat</a:t>
            </a:r>
            <a:r>
              <a:rPr sz="4000" b="1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1" spc="-17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4000" b="1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1" spc="-70" dirty="0">
                <a:solidFill>
                  <a:srgbClr val="FFFFFF"/>
                </a:solidFill>
                <a:latin typeface="Trebuchet MS"/>
                <a:cs typeface="Trebuchet MS"/>
              </a:rPr>
              <a:t>Journalistic</a:t>
            </a:r>
            <a:r>
              <a:rPr sz="4000" b="1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1" spc="-210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4000" b="1" spc="-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1" spc="-40" dirty="0">
                <a:solidFill>
                  <a:srgbClr val="FFFFFF"/>
                </a:solidFill>
                <a:latin typeface="Trebuchet MS"/>
                <a:cs typeface="Trebuchet MS"/>
              </a:rPr>
              <a:t>Academic</a:t>
            </a:r>
            <a:r>
              <a:rPr sz="4000" b="1" spc="-1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1" spc="-50" dirty="0">
                <a:solidFill>
                  <a:srgbClr val="FFFFFF"/>
                </a:solidFill>
                <a:latin typeface="Trebuchet MS"/>
                <a:cs typeface="Trebuchet MS"/>
              </a:rPr>
              <a:t>Integrity</a:t>
            </a:r>
            <a:endParaRPr sz="4000">
              <a:latin typeface="Trebuchet MS"/>
              <a:cs typeface="Trebuchet MS"/>
            </a:endParaRPr>
          </a:p>
          <a:p>
            <a:pPr marL="3500120" marR="3812540" algn="ctr">
              <a:lnSpc>
                <a:spcPts val="12560"/>
              </a:lnSpc>
              <a:spcBef>
                <a:spcPts val="1510"/>
              </a:spcBef>
            </a:pPr>
            <a:r>
              <a:rPr sz="4000" b="1" spc="-110" dirty="0">
                <a:solidFill>
                  <a:srgbClr val="FFFFFF"/>
                </a:solidFill>
                <a:latin typeface="Trebuchet MS"/>
                <a:cs typeface="Trebuchet MS"/>
              </a:rPr>
              <a:t>Brain</a:t>
            </a:r>
            <a:r>
              <a:rPr sz="4000" b="1" spc="-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1" spc="-110" dirty="0">
                <a:solidFill>
                  <a:srgbClr val="FFFFFF"/>
                </a:solidFill>
                <a:latin typeface="Trebuchet MS"/>
                <a:cs typeface="Trebuchet MS"/>
              </a:rPr>
              <a:t>Drain </a:t>
            </a:r>
            <a:r>
              <a:rPr sz="4000" b="1" spc="-40" dirty="0">
                <a:solidFill>
                  <a:srgbClr val="FFFFFF"/>
                </a:solidFill>
                <a:latin typeface="Trebuchet MS"/>
                <a:cs typeface="Trebuchet MS"/>
              </a:rPr>
              <a:t>Data</a:t>
            </a:r>
            <a:r>
              <a:rPr sz="4000" b="1" spc="-2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1" spc="80" dirty="0">
                <a:solidFill>
                  <a:srgbClr val="FFFFFF"/>
                </a:solidFill>
                <a:latin typeface="Trebuchet MS"/>
                <a:cs typeface="Trebuchet MS"/>
              </a:rPr>
              <a:t>Loss</a:t>
            </a:r>
            <a:endParaRPr sz="4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120"/>
              </a:spcBef>
            </a:pPr>
            <a:endParaRPr sz="4000">
              <a:latin typeface="Trebuchet MS"/>
              <a:cs typeface="Trebuchet MS"/>
            </a:endParaRPr>
          </a:p>
          <a:p>
            <a:pPr marR="314960" algn="ctr">
              <a:lnSpc>
                <a:spcPct val="100000"/>
              </a:lnSpc>
            </a:pPr>
            <a:r>
              <a:rPr sz="4000" b="1" spc="-60" dirty="0">
                <a:solidFill>
                  <a:srgbClr val="FFFFFF"/>
                </a:solidFill>
                <a:latin typeface="Trebuchet MS"/>
                <a:cs typeface="Trebuchet MS"/>
              </a:rPr>
              <a:t>Economic</a:t>
            </a:r>
            <a:r>
              <a:rPr sz="4000" b="1" spc="-2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000" b="1" spc="-20" dirty="0">
                <a:solidFill>
                  <a:srgbClr val="FFFFFF"/>
                </a:solidFill>
                <a:latin typeface="Trebuchet MS"/>
                <a:cs typeface="Trebuchet MS"/>
              </a:rPr>
              <a:t>Impacts</a:t>
            </a:r>
            <a:endParaRPr sz="4000">
              <a:latin typeface="Trebuchet MS"/>
              <a:cs typeface="Trebuchet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013399" y="8198593"/>
            <a:ext cx="1329690" cy="1235710"/>
            <a:chOff x="1506699" y="4099296"/>
            <a:chExt cx="664845" cy="617855"/>
          </a:xfrm>
        </p:grpSpPr>
        <p:sp>
          <p:nvSpPr>
            <p:cNvPr id="22" name="object 22"/>
            <p:cNvSpPr/>
            <p:nvPr/>
          </p:nvSpPr>
          <p:spPr>
            <a:xfrm>
              <a:off x="1506699" y="4099296"/>
              <a:ext cx="664845" cy="617855"/>
            </a:xfrm>
            <a:custGeom>
              <a:avLst/>
              <a:gdLst/>
              <a:ahLst/>
              <a:cxnLst/>
              <a:rect l="l" t="t" r="r" b="b"/>
              <a:pathLst>
                <a:path w="664844" h="617854">
                  <a:moveTo>
                    <a:pt x="332249" y="617399"/>
                  </a:moveTo>
                  <a:lnTo>
                    <a:pt x="283152" y="614052"/>
                  </a:lnTo>
                  <a:lnTo>
                    <a:pt x="236291" y="604329"/>
                  </a:lnTo>
                  <a:lnTo>
                    <a:pt x="192181" y="588708"/>
                  </a:lnTo>
                  <a:lnTo>
                    <a:pt x="151336" y="567666"/>
                  </a:lnTo>
                  <a:lnTo>
                    <a:pt x="114269" y="541681"/>
                  </a:lnTo>
                  <a:lnTo>
                    <a:pt x="81495" y="511229"/>
                  </a:lnTo>
                  <a:lnTo>
                    <a:pt x="53527" y="476790"/>
                  </a:lnTo>
                  <a:lnTo>
                    <a:pt x="30880" y="438840"/>
                  </a:lnTo>
                  <a:lnTo>
                    <a:pt x="14067" y="397856"/>
                  </a:lnTo>
                  <a:lnTo>
                    <a:pt x="3602" y="354317"/>
                  </a:lnTo>
                  <a:lnTo>
                    <a:pt x="0" y="308699"/>
                  </a:lnTo>
                  <a:lnTo>
                    <a:pt x="3602" y="263082"/>
                  </a:lnTo>
                  <a:lnTo>
                    <a:pt x="14067" y="219543"/>
                  </a:lnTo>
                  <a:lnTo>
                    <a:pt x="30880" y="178559"/>
                  </a:lnTo>
                  <a:lnTo>
                    <a:pt x="53527" y="140609"/>
                  </a:lnTo>
                  <a:lnTo>
                    <a:pt x="81495" y="106170"/>
                  </a:lnTo>
                  <a:lnTo>
                    <a:pt x="114269" y="75718"/>
                  </a:lnTo>
                  <a:lnTo>
                    <a:pt x="151336" y="49733"/>
                  </a:lnTo>
                  <a:lnTo>
                    <a:pt x="192181" y="28691"/>
                  </a:lnTo>
                  <a:lnTo>
                    <a:pt x="236291" y="13070"/>
                  </a:lnTo>
                  <a:lnTo>
                    <a:pt x="283152" y="3347"/>
                  </a:lnTo>
                  <a:lnTo>
                    <a:pt x="332249" y="0"/>
                  </a:lnTo>
                  <a:lnTo>
                    <a:pt x="381347" y="3347"/>
                  </a:lnTo>
                  <a:lnTo>
                    <a:pt x="428208" y="13070"/>
                  </a:lnTo>
                  <a:lnTo>
                    <a:pt x="472318" y="28691"/>
                  </a:lnTo>
                  <a:lnTo>
                    <a:pt x="513163" y="49733"/>
                  </a:lnTo>
                  <a:lnTo>
                    <a:pt x="550230" y="75718"/>
                  </a:lnTo>
                  <a:lnTo>
                    <a:pt x="583004" y="106170"/>
                  </a:lnTo>
                  <a:lnTo>
                    <a:pt x="610972" y="140609"/>
                  </a:lnTo>
                  <a:lnTo>
                    <a:pt x="633619" y="178559"/>
                  </a:lnTo>
                  <a:lnTo>
                    <a:pt x="650432" y="219543"/>
                  </a:lnTo>
                  <a:lnTo>
                    <a:pt x="660897" y="263082"/>
                  </a:lnTo>
                  <a:lnTo>
                    <a:pt x="664499" y="308699"/>
                  </a:lnTo>
                  <a:lnTo>
                    <a:pt x="660897" y="354317"/>
                  </a:lnTo>
                  <a:lnTo>
                    <a:pt x="650432" y="397856"/>
                  </a:lnTo>
                  <a:lnTo>
                    <a:pt x="633619" y="438840"/>
                  </a:lnTo>
                  <a:lnTo>
                    <a:pt x="610972" y="476790"/>
                  </a:lnTo>
                  <a:lnTo>
                    <a:pt x="583004" y="511229"/>
                  </a:lnTo>
                  <a:lnTo>
                    <a:pt x="550230" y="541681"/>
                  </a:lnTo>
                  <a:lnTo>
                    <a:pt x="513163" y="567666"/>
                  </a:lnTo>
                  <a:lnTo>
                    <a:pt x="472318" y="588708"/>
                  </a:lnTo>
                  <a:lnTo>
                    <a:pt x="428208" y="604329"/>
                  </a:lnTo>
                  <a:lnTo>
                    <a:pt x="381347" y="614052"/>
                  </a:lnTo>
                  <a:lnTo>
                    <a:pt x="332249" y="617399"/>
                  </a:lnTo>
                  <a:close/>
                </a:path>
              </a:pathLst>
            </a:custGeom>
            <a:solidFill>
              <a:srgbClr val="9FC5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6025" y="4195058"/>
              <a:ext cx="425875" cy="425874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7723449" y="9628616"/>
            <a:ext cx="186690" cy="318036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1900" spc="10" dirty="0">
                <a:solidFill>
                  <a:srgbClr val="757575"/>
                </a:solidFill>
                <a:latin typeface="Gill Sans MT"/>
                <a:cs typeface="Gill Sans MT"/>
              </a:rPr>
              <a:t>3</a:t>
            </a:r>
            <a:endParaRPr sz="190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017684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52577" y="2737371"/>
            <a:ext cx="7646670" cy="5396230"/>
          </a:xfrm>
          <a:custGeom>
            <a:avLst/>
            <a:gdLst/>
            <a:ahLst/>
            <a:cxnLst/>
            <a:rect l="l" t="t" r="r" b="b"/>
            <a:pathLst>
              <a:path w="3823334" h="2698115">
                <a:moveTo>
                  <a:pt x="3373290" y="2697599"/>
                </a:moveTo>
                <a:lnTo>
                  <a:pt x="449608" y="2697599"/>
                </a:lnTo>
                <a:lnTo>
                  <a:pt x="400619" y="2694961"/>
                </a:lnTo>
                <a:lnTo>
                  <a:pt x="353157" y="2687229"/>
                </a:lnTo>
                <a:lnTo>
                  <a:pt x="307497" y="2674678"/>
                </a:lnTo>
                <a:lnTo>
                  <a:pt x="263914" y="2657582"/>
                </a:lnTo>
                <a:lnTo>
                  <a:pt x="222682" y="2636214"/>
                </a:lnTo>
                <a:lnTo>
                  <a:pt x="184075" y="2610851"/>
                </a:lnTo>
                <a:lnTo>
                  <a:pt x="148368" y="2581765"/>
                </a:lnTo>
                <a:lnTo>
                  <a:pt x="115834" y="2549231"/>
                </a:lnTo>
                <a:lnTo>
                  <a:pt x="86748" y="2513524"/>
                </a:lnTo>
                <a:lnTo>
                  <a:pt x="61384" y="2474917"/>
                </a:lnTo>
                <a:lnTo>
                  <a:pt x="40017" y="2433685"/>
                </a:lnTo>
                <a:lnTo>
                  <a:pt x="22921" y="2390102"/>
                </a:lnTo>
                <a:lnTo>
                  <a:pt x="10370" y="2344442"/>
                </a:lnTo>
                <a:lnTo>
                  <a:pt x="2638" y="2296980"/>
                </a:lnTo>
                <a:lnTo>
                  <a:pt x="0" y="2247990"/>
                </a:lnTo>
                <a:lnTo>
                  <a:pt x="0" y="449608"/>
                </a:lnTo>
                <a:lnTo>
                  <a:pt x="2638" y="400619"/>
                </a:lnTo>
                <a:lnTo>
                  <a:pt x="10370" y="353157"/>
                </a:lnTo>
                <a:lnTo>
                  <a:pt x="22921" y="307497"/>
                </a:lnTo>
                <a:lnTo>
                  <a:pt x="40017" y="263914"/>
                </a:lnTo>
                <a:lnTo>
                  <a:pt x="61384" y="222682"/>
                </a:lnTo>
                <a:lnTo>
                  <a:pt x="86748" y="184075"/>
                </a:lnTo>
                <a:lnTo>
                  <a:pt x="115834" y="148368"/>
                </a:lnTo>
                <a:lnTo>
                  <a:pt x="148368" y="115834"/>
                </a:lnTo>
                <a:lnTo>
                  <a:pt x="184075" y="86748"/>
                </a:lnTo>
                <a:lnTo>
                  <a:pt x="222682" y="61384"/>
                </a:lnTo>
                <a:lnTo>
                  <a:pt x="263914" y="40017"/>
                </a:lnTo>
                <a:lnTo>
                  <a:pt x="307497" y="22921"/>
                </a:lnTo>
                <a:lnTo>
                  <a:pt x="353157" y="10370"/>
                </a:lnTo>
                <a:lnTo>
                  <a:pt x="400619" y="2638"/>
                </a:lnTo>
                <a:lnTo>
                  <a:pt x="449608" y="0"/>
                </a:lnTo>
                <a:lnTo>
                  <a:pt x="3373290" y="0"/>
                </a:lnTo>
                <a:lnTo>
                  <a:pt x="3424023" y="2869"/>
                </a:lnTo>
                <a:lnTo>
                  <a:pt x="3473716" y="11357"/>
                </a:lnTo>
                <a:lnTo>
                  <a:pt x="3521932" y="25281"/>
                </a:lnTo>
                <a:lnTo>
                  <a:pt x="3568230" y="44458"/>
                </a:lnTo>
                <a:lnTo>
                  <a:pt x="3612169" y="68706"/>
                </a:lnTo>
                <a:lnTo>
                  <a:pt x="3653310" y="97843"/>
                </a:lnTo>
                <a:lnTo>
                  <a:pt x="3691212" y="131687"/>
                </a:lnTo>
                <a:lnTo>
                  <a:pt x="3725056" y="169589"/>
                </a:lnTo>
                <a:lnTo>
                  <a:pt x="3754193" y="210730"/>
                </a:lnTo>
                <a:lnTo>
                  <a:pt x="3778441" y="254669"/>
                </a:lnTo>
                <a:lnTo>
                  <a:pt x="3797618" y="300967"/>
                </a:lnTo>
                <a:lnTo>
                  <a:pt x="3811542" y="349182"/>
                </a:lnTo>
                <a:lnTo>
                  <a:pt x="3820030" y="398876"/>
                </a:lnTo>
                <a:lnTo>
                  <a:pt x="3822900" y="449608"/>
                </a:lnTo>
                <a:lnTo>
                  <a:pt x="3822900" y="2247990"/>
                </a:lnTo>
                <a:lnTo>
                  <a:pt x="3820261" y="2296980"/>
                </a:lnTo>
                <a:lnTo>
                  <a:pt x="3812530" y="2344442"/>
                </a:lnTo>
                <a:lnTo>
                  <a:pt x="3799978" y="2390102"/>
                </a:lnTo>
                <a:lnTo>
                  <a:pt x="3782882" y="2433685"/>
                </a:lnTo>
                <a:lnTo>
                  <a:pt x="3761515" y="2474917"/>
                </a:lnTo>
                <a:lnTo>
                  <a:pt x="3736151" y="2513524"/>
                </a:lnTo>
                <a:lnTo>
                  <a:pt x="3707065" y="2549231"/>
                </a:lnTo>
                <a:lnTo>
                  <a:pt x="3674532" y="2581765"/>
                </a:lnTo>
                <a:lnTo>
                  <a:pt x="3638824" y="2610851"/>
                </a:lnTo>
                <a:lnTo>
                  <a:pt x="3600217" y="2636214"/>
                </a:lnTo>
                <a:lnTo>
                  <a:pt x="3558985" y="2657582"/>
                </a:lnTo>
                <a:lnTo>
                  <a:pt x="3515402" y="2674678"/>
                </a:lnTo>
                <a:lnTo>
                  <a:pt x="3469742" y="2687229"/>
                </a:lnTo>
                <a:lnTo>
                  <a:pt x="3422280" y="2694961"/>
                </a:lnTo>
                <a:lnTo>
                  <a:pt x="3373290" y="2697599"/>
                </a:lnTo>
                <a:close/>
              </a:path>
            </a:pathLst>
          </a:custGeom>
          <a:solidFill>
            <a:srgbClr val="CEE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spc="-140" dirty="0"/>
              <a:t>The</a:t>
            </a:r>
            <a:r>
              <a:rPr spc="-260" dirty="0"/>
              <a:t> </a:t>
            </a:r>
            <a:r>
              <a:rPr spc="-40" dirty="0"/>
              <a:t>Science</a:t>
            </a:r>
            <a:r>
              <a:rPr spc="-240" dirty="0"/>
              <a:t> </a:t>
            </a:r>
            <a:r>
              <a:rPr spc="-40" dirty="0"/>
              <a:t>Crisis:</a:t>
            </a:r>
            <a:r>
              <a:rPr spc="-380" dirty="0"/>
              <a:t> </a:t>
            </a:r>
            <a:r>
              <a:rPr spc="-140" dirty="0"/>
              <a:t>Two</a:t>
            </a:r>
            <a:r>
              <a:rPr spc="-380" dirty="0"/>
              <a:t> </a:t>
            </a:r>
            <a:r>
              <a:rPr spc="-110" dirty="0"/>
              <a:t>Time</a:t>
            </a:r>
            <a:r>
              <a:rPr spc="-228" dirty="0"/>
              <a:t> </a:t>
            </a:r>
            <a:r>
              <a:rPr spc="-20" dirty="0"/>
              <a:t>Horizons</a:t>
            </a:r>
          </a:p>
        </p:txBody>
      </p:sp>
      <p:sp>
        <p:nvSpPr>
          <p:cNvPr id="4" name="object 4"/>
          <p:cNvSpPr/>
          <p:nvPr/>
        </p:nvSpPr>
        <p:spPr>
          <a:xfrm>
            <a:off x="1088827" y="2737371"/>
            <a:ext cx="7646670" cy="5396230"/>
          </a:xfrm>
          <a:custGeom>
            <a:avLst/>
            <a:gdLst/>
            <a:ahLst/>
            <a:cxnLst/>
            <a:rect l="l" t="t" r="r" b="b"/>
            <a:pathLst>
              <a:path w="3823335" h="2698115">
                <a:moveTo>
                  <a:pt x="3373290" y="2697599"/>
                </a:moveTo>
                <a:lnTo>
                  <a:pt x="449608" y="2697599"/>
                </a:lnTo>
                <a:lnTo>
                  <a:pt x="400619" y="2694961"/>
                </a:lnTo>
                <a:lnTo>
                  <a:pt x="353157" y="2687229"/>
                </a:lnTo>
                <a:lnTo>
                  <a:pt x="307497" y="2674678"/>
                </a:lnTo>
                <a:lnTo>
                  <a:pt x="263914" y="2657582"/>
                </a:lnTo>
                <a:lnTo>
                  <a:pt x="222682" y="2636214"/>
                </a:lnTo>
                <a:lnTo>
                  <a:pt x="184075" y="2610851"/>
                </a:lnTo>
                <a:lnTo>
                  <a:pt x="148368" y="2581765"/>
                </a:lnTo>
                <a:lnTo>
                  <a:pt x="115834" y="2549231"/>
                </a:lnTo>
                <a:lnTo>
                  <a:pt x="86748" y="2513524"/>
                </a:lnTo>
                <a:lnTo>
                  <a:pt x="61384" y="2474917"/>
                </a:lnTo>
                <a:lnTo>
                  <a:pt x="40017" y="2433685"/>
                </a:lnTo>
                <a:lnTo>
                  <a:pt x="22921" y="2390102"/>
                </a:lnTo>
                <a:lnTo>
                  <a:pt x="10370" y="2344442"/>
                </a:lnTo>
                <a:lnTo>
                  <a:pt x="2638" y="2296980"/>
                </a:lnTo>
                <a:lnTo>
                  <a:pt x="0" y="2247990"/>
                </a:lnTo>
                <a:lnTo>
                  <a:pt x="0" y="449608"/>
                </a:lnTo>
                <a:lnTo>
                  <a:pt x="2638" y="400619"/>
                </a:lnTo>
                <a:lnTo>
                  <a:pt x="10370" y="353157"/>
                </a:lnTo>
                <a:lnTo>
                  <a:pt x="22921" y="307497"/>
                </a:lnTo>
                <a:lnTo>
                  <a:pt x="40017" y="263914"/>
                </a:lnTo>
                <a:lnTo>
                  <a:pt x="61384" y="222682"/>
                </a:lnTo>
                <a:lnTo>
                  <a:pt x="86748" y="184075"/>
                </a:lnTo>
                <a:lnTo>
                  <a:pt x="115834" y="148368"/>
                </a:lnTo>
                <a:lnTo>
                  <a:pt x="148368" y="115834"/>
                </a:lnTo>
                <a:lnTo>
                  <a:pt x="184075" y="86748"/>
                </a:lnTo>
                <a:lnTo>
                  <a:pt x="222682" y="61384"/>
                </a:lnTo>
                <a:lnTo>
                  <a:pt x="263914" y="40017"/>
                </a:lnTo>
                <a:lnTo>
                  <a:pt x="307497" y="22921"/>
                </a:lnTo>
                <a:lnTo>
                  <a:pt x="353157" y="10370"/>
                </a:lnTo>
                <a:lnTo>
                  <a:pt x="400619" y="2638"/>
                </a:lnTo>
                <a:lnTo>
                  <a:pt x="449608" y="0"/>
                </a:lnTo>
                <a:lnTo>
                  <a:pt x="3373290" y="0"/>
                </a:lnTo>
                <a:lnTo>
                  <a:pt x="3424022" y="2869"/>
                </a:lnTo>
                <a:lnTo>
                  <a:pt x="3473716" y="11357"/>
                </a:lnTo>
                <a:lnTo>
                  <a:pt x="3521932" y="25281"/>
                </a:lnTo>
                <a:lnTo>
                  <a:pt x="3568230" y="44458"/>
                </a:lnTo>
                <a:lnTo>
                  <a:pt x="3612169" y="68706"/>
                </a:lnTo>
                <a:lnTo>
                  <a:pt x="3653310" y="97843"/>
                </a:lnTo>
                <a:lnTo>
                  <a:pt x="3691212" y="131687"/>
                </a:lnTo>
                <a:lnTo>
                  <a:pt x="3725056" y="169589"/>
                </a:lnTo>
                <a:lnTo>
                  <a:pt x="3754193" y="210730"/>
                </a:lnTo>
                <a:lnTo>
                  <a:pt x="3778441" y="254669"/>
                </a:lnTo>
                <a:lnTo>
                  <a:pt x="3797618" y="300967"/>
                </a:lnTo>
                <a:lnTo>
                  <a:pt x="3811542" y="349182"/>
                </a:lnTo>
                <a:lnTo>
                  <a:pt x="3820030" y="398876"/>
                </a:lnTo>
                <a:lnTo>
                  <a:pt x="3822899" y="449608"/>
                </a:lnTo>
                <a:lnTo>
                  <a:pt x="3822899" y="2247990"/>
                </a:lnTo>
                <a:lnTo>
                  <a:pt x="3820261" y="2296980"/>
                </a:lnTo>
                <a:lnTo>
                  <a:pt x="3812529" y="2344442"/>
                </a:lnTo>
                <a:lnTo>
                  <a:pt x="3799978" y="2390102"/>
                </a:lnTo>
                <a:lnTo>
                  <a:pt x="3782882" y="2433685"/>
                </a:lnTo>
                <a:lnTo>
                  <a:pt x="3761515" y="2474917"/>
                </a:lnTo>
                <a:lnTo>
                  <a:pt x="3736151" y="2513524"/>
                </a:lnTo>
                <a:lnTo>
                  <a:pt x="3707065" y="2549231"/>
                </a:lnTo>
                <a:lnTo>
                  <a:pt x="3674531" y="2581765"/>
                </a:lnTo>
                <a:lnTo>
                  <a:pt x="3638824" y="2610851"/>
                </a:lnTo>
                <a:lnTo>
                  <a:pt x="3600217" y="2636214"/>
                </a:lnTo>
                <a:lnTo>
                  <a:pt x="3558985" y="2657582"/>
                </a:lnTo>
                <a:lnTo>
                  <a:pt x="3515402" y="2674678"/>
                </a:lnTo>
                <a:lnTo>
                  <a:pt x="3469742" y="2687229"/>
                </a:lnTo>
                <a:lnTo>
                  <a:pt x="3422280" y="2694961"/>
                </a:lnTo>
                <a:lnTo>
                  <a:pt x="3373290" y="2697599"/>
                </a:lnTo>
                <a:close/>
              </a:path>
            </a:pathLst>
          </a:custGeom>
          <a:solidFill>
            <a:srgbClr val="CEE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52114" y="3557578"/>
            <a:ext cx="2926080" cy="78232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4800" b="1" spc="-100" dirty="0">
                <a:latin typeface="Trebuchet MS"/>
                <a:cs typeface="Trebuchet MS"/>
              </a:rPr>
              <a:t>Near</a:t>
            </a:r>
            <a:r>
              <a:rPr sz="4800" b="1" spc="-340" dirty="0">
                <a:latin typeface="Trebuchet MS"/>
                <a:cs typeface="Trebuchet MS"/>
              </a:rPr>
              <a:t> </a:t>
            </a:r>
            <a:r>
              <a:rPr sz="4800" b="1" spc="-110" dirty="0">
                <a:latin typeface="Trebuchet MS"/>
                <a:cs typeface="Trebuchet MS"/>
              </a:rPr>
              <a:t>Term</a:t>
            </a:r>
            <a:endParaRPr sz="48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8606" y="3195146"/>
            <a:ext cx="1535548" cy="153554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7731813" y="9636744"/>
            <a:ext cx="179070" cy="30264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1800" spc="-100" dirty="0">
                <a:solidFill>
                  <a:srgbClr val="757575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16996" y="5719700"/>
            <a:ext cx="5742940" cy="15138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80340" marR="10160" indent="-156210">
              <a:lnSpc>
                <a:spcPct val="100000"/>
              </a:lnSpc>
              <a:spcBef>
                <a:spcPts val="200"/>
              </a:spcBef>
            </a:pPr>
            <a:r>
              <a:rPr sz="4800" b="1" spc="-170" dirty="0">
                <a:latin typeface="Trebuchet MS"/>
                <a:cs typeface="Trebuchet MS"/>
              </a:rPr>
              <a:t>Prevent</a:t>
            </a:r>
            <a:r>
              <a:rPr sz="4800" b="1" spc="-200" dirty="0">
                <a:latin typeface="Trebuchet MS"/>
                <a:cs typeface="Trebuchet MS"/>
              </a:rPr>
              <a:t> </a:t>
            </a:r>
            <a:r>
              <a:rPr sz="4800" b="1" spc="-80" dirty="0">
                <a:latin typeface="Trebuchet MS"/>
                <a:cs typeface="Trebuchet MS"/>
              </a:rPr>
              <a:t>funding</a:t>
            </a:r>
            <a:r>
              <a:rPr sz="4800" b="1" spc="-200" dirty="0">
                <a:latin typeface="Trebuchet MS"/>
                <a:cs typeface="Trebuchet MS"/>
              </a:rPr>
              <a:t> </a:t>
            </a:r>
            <a:r>
              <a:rPr sz="4800" b="1" spc="-40" dirty="0">
                <a:latin typeface="Trebuchet MS"/>
                <a:cs typeface="Trebuchet MS"/>
              </a:rPr>
              <a:t>cuts </a:t>
            </a:r>
            <a:r>
              <a:rPr sz="4800" b="1" spc="-90" dirty="0">
                <a:latin typeface="Trebuchet MS"/>
                <a:cs typeface="Trebuchet MS"/>
              </a:rPr>
              <a:t>and</a:t>
            </a:r>
            <a:r>
              <a:rPr sz="4800" b="1" spc="-210" dirty="0">
                <a:latin typeface="Trebuchet MS"/>
                <a:cs typeface="Trebuchet MS"/>
              </a:rPr>
              <a:t> </a:t>
            </a:r>
            <a:r>
              <a:rPr sz="4800" b="1" spc="-200" dirty="0">
                <a:latin typeface="Trebuchet MS"/>
                <a:cs typeface="Trebuchet MS"/>
              </a:rPr>
              <a:t>protect</a:t>
            </a:r>
            <a:r>
              <a:rPr sz="4800" b="1" spc="-190" dirty="0">
                <a:latin typeface="Trebuchet MS"/>
                <a:cs typeface="Trebuchet MS"/>
              </a:rPr>
              <a:t> </a:t>
            </a:r>
            <a:r>
              <a:rPr sz="4800" b="1" spc="-20" dirty="0">
                <a:latin typeface="Trebuchet MS"/>
                <a:cs typeface="Trebuchet MS"/>
              </a:rPr>
              <a:t>science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044753" y="3191796"/>
            <a:ext cx="2980690" cy="15138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 marR="10160">
              <a:lnSpc>
                <a:spcPct val="100000"/>
              </a:lnSpc>
              <a:spcBef>
                <a:spcPts val="200"/>
              </a:spcBef>
            </a:pPr>
            <a:r>
              <a:rPr sz="4800" b="1" spc="-20" dirty="0">
                <a:latin typeface="Trebuchet MS"/>
                <a:cs typeface="Trebuchet MS"/>
              </a:rPr>
              <a:t>Medium/ </a:t>
            </a:r>
            <a:r>
              <a:rPr sz="4800" b="1" dirty="0">
                <a:latin typeface="Trebuchet MS"/>
                <a:cs typeface="Trebuchet MS"/>
              </a:rPr>
              <a:t>Long</a:t>
            </a:r>
            <a:r>
              <a:rPr sz="4800" b="1" spc="-320" dirty="0">
                <a:latin typeface="Trebuchet MS"/>
                <a:cs typeface="Trebuchet MS"/>
              </a:rPr>
              <a:t> </a:t>
            </a:r>
            <a:r>
              <a:rPr sz="4800" b="1" spc="-160" dirty="0">
                <a:latin typeface="Trebuchet MS"/>
                <a:cs typeface="Trebuchet MS"/>
              </a:rPr>
              <a:t>Term</a:t>
            </a:r>
            <a:endParaRPr sz="480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36048" y="3205346"/>
            <a:ext cx="1535548" cy="153554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365692" y="5638400"/>
            <a:ext cx="5054600" cy="15138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 marR="10160" indent="801370">
              <a:lnSpc>
                <a:spcPct val="100000"/>
              </a:lnSpc>
              <a:spcBef>
                <a:spcPts val="200"/>
              </a:spcBef>
            </a:pPr>
            <a:r>
              <a:rPr sz="4800" b="1" spc="-130" dirty="0">
                <a:latin typeface="Trebuchet MS"/>
                <a:cs typeface="Trebuchet MS"/>
              </a:rPr>
              <a:t>Improve</a:t>
            </a:r>
            <a:r>
              <a:rPr sz="4800" b="1" spc="-150" dirty="0">
                <a:latin typeface="Trebuchet MS"/>
                <a:cs typeface="Trebuchet MS"/>
              </a:rPr>
              <a:t> </a:t>
            </a:r>
            <a:r>
              <a:rPr sz="4800" b="1" spc="-50" dirty="0">
                <a:latin typeface="Trebuchet MS"/>
                <a:cs typeface="Trebuchet MS"/>
              </a:rPr>
              <a:t>and </a:t>
            </a:r>
            <a:r>
              <a:rPr sz="4800" b="1" spc="-100" dirty="0">
                <a:latin typeface="Trebuchet MS"/>
                <a:cs typeface="Trebuchet MS"/>
              </a:rPr>
              <a:t>reimagine</a:t>
            </a:r>
            <a:r>
              <a:rPr sz="4800" b="1" spc="-200" dirty="0">
                <a:latin typeface="Trebuchet MS"/>
                <a:cs typeface="Trebuchet MS"/>
              </a:rPr>
              <a:t> </a:t>
            </a:r>
            <a:r>
              <a:rPr sz="4800" b="1" spc="-20" dirty="0">
                <a:latin typeface="Trebuchet MS"/>
                <a:cs typeface="Trebuchet MS"/>
              </a:rPr>
              <a:t>science</a:t>
            </a:r>
            <a:endParaRPr sz="48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44065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31813" y="9636744"/>
            <a:ext cx="179070" cy="30264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1800" spc="-100" dirty="0">
                <a:solidFill>
                  <a:srgbClr val="757575"/>
                </a:solidFill>
                <a:latin typeface="Arial"/>
                <a:cs typeface="Arial"/>
              </a:rPr>
              <a:t>5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251" y="495218"/>
            <a:ext cx="2025650" cy="8432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pc="-20" dirty="0"/>
              <a:t>FACTS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23786" y="1288018"/>
            <a:ext cx="4577080" cy="78232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4800" i="1" spc="210" dirty="0">
                <a:latin typeface="Trebuchet MS"/>
                <a:cs typeface="Trebuchet MS"/>
              </a:rPr>
              <a:t>Success</a:t>
            </a:r>
            <a:r>
              <a:rPr sz="4800" i="1" spc="-330" dirty="0">
                <a:latin typeface="Trebuchet MS"/>
                <a:cs typeface="Trebuchet MS"/>
              </a:rPr>
              <a:t> </a:t>
            </a:r>
            <a:r>
              <a:rPr sz="4800" i="1" spc="-100" dirty="0">
                <a:latin typeface="Trebuchet MS"/>
                <a:cs typeface="Trebuchet MS"/>
              </a:rPr>
              <a:t>To</a:t>
            </a:r>
            <a:r>
              <a:rPr sz="4800" i="1" spc="-228" dirty="0">
                <a:latin typeface="Trebuchet MS"/>
                <a:cs typeface="Trebuchet MS"/>
              </a:rPr>
              <a:t> </a:t>
            </a:r>
            <a:r>
              <a:rPr sz="4800" i="1" spc="-200" dirty="0">
                <a:latin typeface="Trebuchet MS"/>
                <a:cs typeface="Trebuchet MS"/>
              </a:rPr>
              <a:t>Date: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0849" y="2563048"/>
            <a:ext cx="5769610" cy="5824671"/>
          </a:xfrm>
          <a:prstGeom prst="rect">
            <a:avLst/>
          </a:prstGeom>
          <a:solidFill>
            <a:srgbClr val="E7E7E7"/>
          </a:solidFill>
        </p:spPr>
        <p:txBody>
          <a:bodyPr vert="horz" wrap="square" lIns="0" tIns="9372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380"/>
              </a:spcBef>
            </a:pPr>
            <a:r>
              <a:rPr sz="14400" b="1" spc="-50" dirty="0">
                <a:solidFill>
                  <a:srgbClr val="1C5278"/>
                </a:solidFill>
                <a:latin typeface="Trebuchet MS"/>
                <a:cs typeface="Trebuchet MS"/>
              </a:rPr>
              <a:t>88</a:t>
            </a:r>
            <a:endParaRPr sz="14400">
              <a:latin typeface="Trebuchet MS"/>
              <a:cs typeface="Trebuchet MS"/>
            </a:endParaRPr>
          </a:p>
          <a:p>
            <a:pPr marL="643890" marR="631190" algn="ctr">
              <a:lnSpc>
                <a:spcPct val="100000"/>
              </a:lnSpc>
              <a:spcBef>
                <a:spcPts val="2980"/>
              </a:spcBef>
            </a:pPr>
            <a:r>
              <a:rPr sz="2800" spc="130" dirty="0">
                <a:latin typeface="Gill Sans MT"/>
                <a:cs typeface="Gill Sans MT"/>
              </a:rPr>
              <a:t>foundations</a:t>
            </a:r>
            <a:r>
              <a:rPr sz="2800" spc="-60" dirty="0">
                <a:latin typeface="Gill Sans MT"/>
                <a:cs typeface="Gill Sans MT"/>
              </a:rPr>
              <a:t> </a:t>
            </a:r>
            <a:r>
              <a:rPr sz="2800" spc="190" dirty="0">
                <a:latin typeface="Gill Sans MT"/>
                <a:cs typeface="Gill Sans MT"/>
              </a:rPr>
              <a:t>and</a:t>
            </a:r>
            <a:r>
              <a:rPr sz="2800" spc="-50" dirty="0">
                <a:latin typeface="Gill Sans MT"/>
                <a:cs typeface="Gill Sans MT"/>
              </a:rPr>
              <a:t> </a:t>
            </a:r>
            <a:r>
              <a:rPr sz="2800" spc="100" dirty="0">
                <a:latin typeface="Gill Sans MT"/>
                <a:cs typeface="Gill Sans MT"/>
              </a:rPr>
              <a:t>advisors, </a:t>
            </a:r>
            <a:r>
              <a:rPr sz="2800" spc="40" dirty="0">
                <a:latin typeface="Gill Sans MT"/>
                <a:cs typeface="Gill Sans MT"/>
              </a:rPr>
              <a:t>represented</a:t>
            </a:r>
            <a:r>
              <a:rPr sz="2800" spc="150" dirty="0">
                <a:latin typeface="Gill Sans MT"/>
                <a:cs typeface="Gill Sans MT"/>
              </a:rPr>
              <a:t> </a:t>
            </a:r>
            <a:r>
              <a:rPr sz="2800" spc="120" dirty="0">
                <a:latin typeface="Gill Sans MT"/>
                <a:cs typeface="Gill Sans MT"/>
              </a:rPr>
              <a:t>by</a:t>
            </a:r>
            <a:r>
              <a:rPr sz="2800" spc="180" dirty="0">
                <a:latin typeface="Gill Sans MT"/>
                <a:cs typeface="Gill Sans MT"/>
              </a:rPr>
              <a:t> </a:t>
            </a:r>
            <a:r>
              <a:rPr sz="3600" b="1" spc="-50" dirty="0">
                <a:solidFill>
                  <a:srgbClr val="1C5278"/>
                </a:solidFill>
                <a:latin typeface="Trebuchet MS"/>
                <a:cs typeface="Trebuchet MS"/>
              </a:rPr>
              <a:t>172 </a:t>
            </a:r>
            <a:r>
              <a:rPr sz="2800" spc="110" dirty="0">
                <a:latin typeface="Gill Sans MT"/>
                <a:cs typeface="Gill Sans MT"/>
              </a:rPr>
              <a:t>individuals,</a:t>
            </a:r>
            <a:r>
              <a:rPr sz="2800" spc="-70" dirty="0">
                <a:latin typeface="Gill Sans MT"/>
                <a:cs typeface="Gill Sans MT"/>
              </a:rPr>
              <a:t> </a:t>
            </a:r>
            <a:r>
              <a:rPr sz="2800" spc="150" dirty="0">
                <a:latin typeface="Gill Sans MT"/>
                <a:cs typeface="Gill Sans MT"/>
              </a:rPr>
              <a:t>have</a:t>
            </a:r>
            <a:r>
              <a:rPr sz="2800" spc="-70" dirty="0">
                <a:latin typeface="Gill Sans MT"/>
                <a:cs typeface="Gill Sans MT"/>
              </a:rPr>
              <a:t> </a:t>
            </a:r>
            <a:r>
              <a:rPr sz="2800" spc="130" dirty="0">
                <a:latin typeface="Gill Sans MT"/>
                <a:cs typeface="Gill Sans MT"/>
              </a:rPr>
              <a:t>been</a:t>
            </a:r>
            <a:r>
              <a:rPr sz="2800" spc="-70" dirty="0">
                <a:latin typeface="Gill Sans MT"/>
                <a:cs typeface="Gill Sans MT"/>
              </a:rPr>
              <a:t> </a:t>
            </a:r>
            <a:r>
              <a:rPr sz="2800" spc="110" dirty="0">
                <a:latin typeface="Gill Sans MT"/>
                <a:cs typeface="Gill Sans MT"/>
              </a:rPr>
              <a:t>active </a:t>
            </a:r>
            <a:r>
              <a:rPr sz="2800" spc="130" dirty="0">
                <a:latin typeface="Gill Sans MT"/>
                <a:cs typeface="Gill Sans MT"/>
              </a:rPr>
              <a:t>participants</a:t>
            </a:r>
            <a:r>
              <a:rPr sz="2800" spc="-2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in</a:t>
            </a:r>
            <a:r>
              <a:rPr sz="2800" spc="-1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FACTS</a:t>
            </a:r>
            <a:r>
              <a:rPr sz="2800" spc="-20" dirty="0">
                <a:latin typeface="Gill Sans MT"/>
                <a:cs typeface="Gill Sans MT"/>
              </a:rPr>
              <a:t> </a:t>
            </a:r>
            <a:r>
              <a:rPr sz="2800" spc="150" dirty="0">
                <a:latin typeface="Gill Sans MT"/>
                <a:cs typeface="Gill Sans MT"/>
              </a:rPr>
              <a:t>since </a:t>
            </a:r>
            <a:r>
              <a:rPr sz="2800" spc="120" dirty="0">
                <a:latin typeface="Gill Sans MT"/>
                <a:cs typeface="Gill Sans MT"/>
              </a:rPr>
              <a:t>its</a:t>
            </a:r>
            <a:r>
              <a:rPr sz="2800" spc="-40" dirty="0">
                <a:latin typeface="Gill Sans MT"/>
                <a:cs typeface="Gill Sans MT"/>
              </a:rPr>
              <a:t> </a:t>
            </a:r>
            <a:r>
              <a:rPr sz="2800" spc="160" dirty="0">
                <a:latin typeface="Gill Sans MT"/>
                <a:cs typeface="Gill Sans MT"/>
              </a:rPr>
              <a:t>launch</a:t>
            </a:r>
            <a:r>
              <a:rPr sz="2800" spc="-4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in</a:t>
            </a:r>
            <a:r>
              <a:rPr sz="2800" spc="-30" dirty="0">
                <a:latin typeface="Gill Sans MT"/>
                <a:cs typeface="Gill Sans MT"/>
              </a:rPr>
              <a:t> </a:t>
            </a:r>
            <a:r>
              <a:rPr sz="2800" spc="100" dirty="0">
                <a:latin typeface="Gill Sans MT"/>
                <a:cs typeface="Gill Sans MT"/>
              </a:rPr>
              <a:t>March,</a:t>
            </a:r>
            <a:r>
              <a:rPr sz="2800" spc="-40" dirty="0">
                <a:latin typeface="Gill Sans MT"/>
                <a:cs typeface="Gill Sans MT"/>
              </a:rPr>
              <a:t> </a:t>
            </a:r>
            <a:r>
              <a:rPr sz="2800" spc="110" dirty="0">
                <a:latin typeface="Gill Sans MT"/>
                <a:cs typeface="Gill Sans MT"/>
              </a:rPr>
              <a:t>2025.</a:t>
            </a:r>
            <a:endParaRPr sz="2800">
              <a:latin typeface="Gill Sans MT"/>
              <a:cs typeface="Gill Sans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968963" y="2240251"/>
            <a:ext cx="1010918" cy="6996430"/>
            <a:chOff x="3984481" y="1120125"/>
            <a:chExt cx="505459" cy="3498215"/>
          </a:xfrm>
        </p:grpSpPr>
        <p:sp>
          <p:nvSpPr>
            <p:cNvPr id="7" name="object 7"/>
            <p:cNvSpPr/>
            <p:nvPr/>
          </p:nvSpPr>
          <p:spPr>
            <a:xfrm>
              <a:off x="4216249" y="1129650"/>
              <a:ext cx="5715" cy="3479165"/>
            </a:xfrm>
            <a:custGeom>
              <a:avLst/>
              <a:gdLst/>
              <a:ahLst/>
              <a:cxnLst/>
              <a:rect l="l" t="t" r="r" b="b"/>
              <a:pathLst>
                <a:path w="5714" h="3479165">
                  <a:moveTo>
                    <a:pt x="5399" y="0"/>
                  </a:moveTo>
                  <a:lnTo>
                    <a:pt x="0" y="3479099"/>
                  </a:lnTo>
                </a:path>
              </a:pathLst>
            </a:custGeom>
            <a:ln w="19049">
              <a:solidFill>
                <a:srgbClr val="0B53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94006" y="1546437"/>
              <a:ext cx="486409" cy="479425"/>
            </a:xfrm>
            <a:custGeom>
              <a:avLst/>
              <a:gdLst/>
              <a:ahLst/>
              <a:cxnLst/>
              <a:rect l="l" t="t" r="r" b="b"/>
              <a:pathLst>
                <a:path w="486410" h="479425">
                  <a:moveTo>
                    <a:pt x="242999" y="479399"/>
                  </a:moveTo>
                  <a:lnTo>
                    <a:pt x="194027" y="474530"/>
                  </a:lnTo>
                  <a:lnTo>
                    <a:pt x="148413" y="460563"/>
                  </a:lnTo>
                  <a:lnTo>
                    <a:pt x="107136" y="438462"/>
                  </a:lnTo>
                  <a:lnTo>
                    <a:pt x="71173" y="409193"/>
                  </a:lnTo>
                  <a:lnTo>
                    <a:pt x="41500" y="373718"/>
                  </a:lnTo>
                  <a:lnTo>
                    <a:pt x="19096" y="333002"/>
                  </a:lnTo>
                  <a:lnTo>
                    <a:pt x="4936" y="288007"/>
                  </a:lnTo>
                  <a:lnTo>
                    <a:pt x="0" y="239699"/>
                  </a:lnTo>
                  <a:lnTo>
                    <a:pt x="4936" y="191392"/>
                  </a:lnTo>
                  <a:lnTo>
                    <a:pt x="19096" y="146397"/>
                  </a:lnTo>
                  <a:lnTo>
                    <a:pt x="41500" y="105681"/>
                  </a:lnTo>
                  <a:lnTo>
                    <a:pt x="71173" y="70206"/>
                  </a:lnTo>
                  <a:lnTo>
                    <a:pt x="107136" y="40937"/>
                  </a:lnTo>
                  <a:lnTo>
                    <a:pt x="148413" y="18836"/>
                  </a:lnTo>
                  <a:lnTo>
                    <a:pt x="194027" y="4869"/>
                  </a:lnTo>
                  <a:lnTo>
                    <a:pt x="242999" y="0"/>
                  </a:lnTo>
                  <a:lnTo>
                    <a:pt x="290628" y="4648"/>
                  </a:lnTo>
                  <a:lnTo>
                    <a:pt x="335992" y="18246"/>
                  </a:lnTo>
                  <a:lnTo>
                    <a:pt x="377816" y="40272"/>
                  </a:lnTo>
                  <a:lnTo>
                    <a:pt x="414826" y="70206"/>
                  </a:lnTo>
                  <a:lnTo>
                    <a:pt x="445173" y="106714"/>
                  </a:lnTo>
                  <a:lnTo>
                    <a:pt x="467502" y="147970"/>
                  </a:lnTo>
                  <a:lnTo>
                    <a:pt x="481287" y="192718"/>
                  </a:lnTo>
                  <a:lnTo>
                    <a:pt x="485999" y="239699"/>
                  </a:lnTo>
                  <a:lnTo>
                    <a:pt x="481063" y="288007"/>
                  </a:lnTo>
                  <a:lnTo>
                    <a:pt x="466903" y="333002"/>
                  </a:lnTo>
                  <a:lnTo>
                    <a:pt x="444499" y="373718"/>
                  </a:lnTo>
                  <a:lnTo>
                    <a:pt x="414826" y="409193"/>
                  </a:lnTo>
                  <a:lnTo>
                    <a:pt x="378863" y="438462"/>
                  </a:lnTo>
                  <a:lnTo>
                    <a:pt x="337586" y="460563"/>
                  </a:lnTo>
                  <a:lnTo>
                    <a:pt x="291972" y="474530"/>
                  </a:lnTo>
                  <a:lnTo>
                    <a:pt x="242999" y="4793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94006" y="1546437"/>
              <a:ext cx="486409" cy="479425"/>
            </a:xfrm>
            <a:custGeom>
              <a:avLst/>
              <a:gdLst/>
              <a:ahLst/>
              <a:cxnLst/>
              <a:rect l="l" t="t" r="r" b="b"/>
              <a:pathLst>
                <a:path w="486410" h="479425">
                  <a:moveTo>
                    <a:pt x="0" y="239699"/>
                  </a:moveTo>
                  <a:lnTo>
                    <a:pt x="4936" y="191392"/>
                  </a:lnTo>
                  <a:lnTo>
                    <a:pt x="19096" y="146397"/>
                  </a:lnTo>
                  <a:lnTo>
                    <a:pt x="41500" y="105681"/>
                  </a:lnTo>
                  <a:lnTo>
                    <a:pt x="71173" y="70206"/>
                  </a:lnTo>
                  <a:lnTo>
                    <a:pt x="107136" y="40937"/>
                  </a:lnTo>
                  <a:lnTo>
                    <a:pt x="148413" y="18836"/>
                  </a:lnTo>
                  <a:lnTo>
                    <a:pt x="194027" y="4869"/>
                  </a:lnTo>
                  <a:lnTo>
                    <a:pt x="242999" y="0"/>
                  </a:lnTo>
                  <a:lnTo>
                    <a:pt x="290628" y="4648"/>
                  </a:lnTo>
                  <a:lnTo>
                    <a:pt x="335992" y="18246"/>
                  </a:lnTo>
                  <a:lnTo>
                    <a:pt x="377816" y="40272"/>
                  </a:lnTo>
                  <a:lnTo>
                    <a:pt x="414826" y="70206"/>
                  </a:lnTo>
                  <a:lnTo>
                    <a:pt x="445173" y="106714"/>
                  </a:lnTo>
                  <a:lnTo>
                    <a:pt x="467502" y="147970"/>
                  </a:lnTo>
                  <a:lnTo>
                    <a:pt x="481287" y="192718"/>
                  </a:lnTo>
                  <a:lnTo>
                    <a:pt x="485999" y="239699"/>
                  </a:lnTo>
                  <a:lnTo>
                    <a:pt x="481063" y="288007"/>
                  </a:lnTo>
                  <a:lnTo>
                    <a:pt x="466903" y="333002"/>
                  </a:lnTo>
                  <a:lnTo>
                    <a:pt x="444499" y="373718"/>
                  </a:lnTo>
                  <a:lnTo>
                    <a:pt x="414826" y="409193"/>
                  </a:lnTo>
                  <a:lnTo>
                    <a:pt x="378863" y="438462"/>
                  </a:lnTo>
                  <a:lnTo>
                    <a:pt x="337586" y="460563"/>
                  </a:lnTo>
                  <a:lnTo>
                    <a:pt x="291972" y="474530"/>
                  </a:lnTo>
                  <a:lnTo>
                    <a:pt x="242999" y="479399"/>
                  </a:lnTo>
                  <a:lnTo>
                    <a:pt x="194027" y="474530"/>
                  </a:lnTo>
                  <a:lnTo>
                    <a:pt x="148413" y="460563"/>
                  </a:lnTo>
                  <a:lnTo>
                    <a:pt x="107136" y="438462"/>
                  </a:lnTo>
                  <a:lnTo>
                    <a:pt x="71173" y="409193"/>
                  </a:lnTo>
                  <a:lnTo>
                    <a:pt x="41500" y="373718"/>
                  </a:lnTo>
                  <a:lnTo>
                    <a:pt x="19096" y="333002"/>
                  </a:lnTo>
                  <a:lnTo>
                    <a:pt x="4936" y="288007"/>
                  </a:lnTo>
                  <a:lnTo>
                    <a:pt x="0" y="239699"/>
                  </a:lnTo>
                  <a:close/>
                </a:path>
              </a:pathLst>
            </a:custGeom>
            <a:ln w="19049">
              <a:solidFill>
                <a:srgbClr val="3D85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94006" y="2610875"/>
              <a:ext cx="486409" cy="479425"/>
            </a:xfrm>
            <a:custGeom>
              <a:avLst/>
              <a:gdLst/>
              <a:ahLst/>
              <a:cxnLst/>
              <a:rect l="l" t="t" r="r" b="b"/>
              <a:pathLst>
                <a:path w="486410" h="479425">
                  <a:moveTo>
                    <a:pt x="242999" y="479399"/>
                  </a:moveTo>
                  <a:lnTo>
                    <a:pt x="194027" y="474530"/>
                  </a:lnTo>
                  <a:lnTo>
                    <a:pt x="148413" y="460563"/>
                  </a:lnTo>
                  <a:lnTo>
                    <a:pt x="107136" y="438462"/>
                  </a:lnTo>
                  <a:lnTo>
                    <a:pt x="71173" y="409193"/>
                  </a:lnTo>
                  <a:lnTo>
                    <a:pt x="41500" y="373718"/>
                  </a:lnTo>
                  <a:lnTo>
                    <a:pt x="19096" y="333002"/>
                  </a:lnTo>
                  <a:lnTo>
                    <a:pt x="4936" y="288007"/>
                  </a:lnTo>
                  <a:lnTo>
                    <a:pt x="0" y="239699"/>
                  </a:lnTo>
                  <a:lnTo>
                    <a:pt x="4936" y="191392"/>
                  </a:lnTo>
                  <a:lnTo>
                    <a:pt x="19096" y="146397"/>
                  </a:lnTo>
                  <a:lnTo>
                    <a:pt x="41500" y="105681"/>
                  </a:lnTo>
                  <a:lnTo>
                    <a:pt x="71173" y="70206"/>
                  </a:lnTo>
                  <a:lnTo>
                    <a:pt x="107136" y="40937"/>
                  </a:lnTo>
                  <a:lnTo>
                    <a:pt x="148413" y="18836"/>
                  </a:lnTo>
                  <a:lnTo>
                    <a:pt x="194027" y="4869"/>
                  </a:lnTo>
                  <a:lnTo>
                    <a:pt x="242999" y="0"/>
                  </a:lnTo>
                  <a:lnTo>
                    <a:pt x="290628" y="4648"/>
                  </a:lnTo>
                  <a:lnTo>
                    <a:pt x="335992" y="18246"/>
                  </a:lnTo>
                  <a:lnTo>
                    <a:pt x="377816" y="40272"/>
                  </a:lnTo>
                  <a:lnTo>
                    <a:pt x="414826" y="70206"/>
                  </a:lnTo>
                  <a:lnTo>
                    <a:pt x="445173" y="106714"/>
                  </a:lnTo>
                  <a:lnTo>
                    <a:pt x="467502" y="147970"/>
                  </a:lnTo>
                  <a:lnTo>
                    <a:pt x="481287" y="192718"/>
                  </a:lnTo>
                  <a:lnTo>
                    <a:pt x="485999" y="239699"/>
                  </a:lnTo>
                  <a:lnTo>
                    <a:pt x="481063" y="288007"/>
                  </a:lnTo>
                  <a:lnTo>
                    <a:pt x="466903" y="333002"/>
                  </a:lnTo>
                  <a:lnTo>
                    <a:pt x="444499" y="373718"/>
                  </a:lnTo>
                  <a:lnTo>
                    <a:pt x="414826" y="409193"/>
                  </a:lnTo>
                  <a:lnTo>
                    <a:pt x="378863" y="438462"/>
                  </a:lnTo>
                  <a:lnTo>
                    <a:pt x="337586" y="460563"/>
                  </a:lnTo>
                  <a:lnTo>
                    <a:pt x="291972" y="474530"/>
                  </a:lnTo>
                  <a:lnTo>
                    <a:pt x="242999" y="4793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94006" y="2610875"/>
              <a:ext cx="486409" cy="479425"/>
            </a:xfrm>
            <a:custGeom>
              <a:avLst/>
              <a:gdLst/>
              <a:ahLst/>
              <a:cxnLst/>
              <a:rect l="l" t="t" r="r" b="b"/>
              <a:pathLst>
                <a:path w="486410" h="479425">
                  <a:moveTo>
                    <a:pt x="0" y="239699"/>
                  </a:moveTo>
                  <a:lnTo>
                    <a:pt x="4936" y="191392"/>
                  </a:lnTo>
                  <a:lnTo>
                    <a:pt x="19096" y="146397"/>
                  </a:lnTo>
                  <a:lnTo>
                    <a:pt x="41500" y="105681"/>
                  </a:lnTo>
                  <a:lnTo>
                    <a:pt x="71173" y="70206"/>
                  </a:lnTo>
                  <a:lnTo>
                    <a:pt x="107136" y="40937"/>
                  </a:lnTo>
                  <a:lnTo>
                    <a:pt x="148413" y="18836"/>
                  </a:lnTo>
                  <a:lnTo>
                    <a:pt x="194027" y="4869"/>
                  </a:lnTo>
                  <a:lnTo>
                    <a:pt x="242999" y="0"/>
                  </a:lnTo>
                  <a:lnTo>
                    <a:pt x="290628" y="4648"/>
                  </a:lnTo>
                  <a:lnTo>
                    <a:pt x="335992" y="18246"/>
                  </a:lnTo>
                  <a:lnTo>
                    <a:pt x="377816" y="40272"/>
                  </a:lnTo>
                  <a:lnTo>
                    <a:pt x="414826" y="70206"/>
                  </a:lnTo>
                  <a:lnTo>
                    <a:pt x="445173" y="106714"/>
                  </a:lnTo>
                  <a:lnTo>
                    <a:pt x="467502" y="147970"/>
                  </a:lnTo>
                  <a:lnTo>
                    <a:pt x="481287" y="192718"/>
                  </a:lnTo>
                  <a:lnTo>
                    <a:pt x="485999" y="239699"/>
                  </a:lnTo>
                  <a:lnTo>
                    <a:pt x="481063" y="288007"/>
                  </a:lnTo>
                  <a:lnTo>
                    <a:pt x="466903" y="333002"/>
                  </a:lnTo>
                  <a:lnTo>
                    <a:pt x="444499" y="373718"/>
                  </a:lnTo>
                  <a:lnTo>
                    <a:pt x="414826" y="409193"/>
                  </a:lnTo>
                  <a:lnTo>
                    <a:pt x="378863" y="438462"/>
                  </a:lnTo>
                  <a:lnTo>
                    <a:pt x="337586" y="460563"/>
                  </a:lnTo>
                  <a:lnTo>
                    <a:pt x="291972" y="474530"/>
                  </a:lnTo>
                  <a:lnTo>
                    <a:pt x="242999" y="479399"/>
                  </a:lnTo>
                  <a:lnTo>
                    <a:pt x="194027" y="474530"/>
                  </a:lnTo>
                  <a:lnTo>
                    <a:pt x="148413" y="460563"/>
                  </a:lnTo>
                  <a:lnTo>
                    <a:pt x="107136" y="438462"/>
                  </a:lnTo>
                  <a:lnTo>
                    <a:pt x="71173" y="409193"/>
                  </a:lnTo>
                  <a:lnTo>
                    <a:pt x="41500" y="373718"/>
                  </a:lnTo>
                  <a:lnTo>
                    <a:pt x="19096" y="333002"/>
                  </a:lnTo>
                  <a:lnTo>
                    <a:pt x="4936" y="288007"/>
                  </a:lnTo>
                  <a:lnTo>
                    <a:pt x="0" y="239699"/>
                  </a:lnTo>
                  <a:close/>
                </a:path>
              </a:pathLst>
            </a:custGeom>
            <a:ln w="19049">
              <a:solidFill>
                <a:srgbClr val="3D85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94006" y="3823487"/>
              <a:ext cx="486409" cy="479425"/>
            </a:xfrm>
            <a:custGeom>
              <a:avLst/>
              <a:gdLst/>
              <a:ahLst/>
              <a:cxnLst/>
              <a:rect l="l" t="t" r="r" b="b"/>
              <a:pathLst>
                <a:path w="486410" h="479425">
                  <a:moveTo>
                    <a:pt x="242999" y="479399"/>
                  </a:moveTo>
                  <a:lnTo>
                    <a:pt x="194027" y="474530"/>
                  </a:lnTo>
                  <a:lnTo>
                    <a:pt x="148413" y="460563"/>
                  </a:lnTo>
                  <a:lnTo>
                    <a:pt x="107136" y="438463"/>
                  </a:lnTo>
                  <a:lnTo>
                    <a:pt x="71173" y="409193"/>
                  </a:lnTo>
                  <a:lnTo>
                    <a:pt x="41500" y="373718"/>
                  </a:lnTo>
                  <a:lnTo>
                    <a:pt x="19096" y="333002"/>
                  </a:lnTo>
                  <a:lnTo>
                    <a:pt x="4936" y="288007"/>
                  </a:lnTo>
                  <a:lnTo>
                    <a:pt x="0" y="239699"/>
                  </a:lnTo>
                  <a:lnTo>
                    <a:pt x="4936" y="191392"/>
                  </a:lnTo>
                  <a:lnTo>
                    <a:pt x="19096" y="146397"/>
                  </a:lnTo>
                  <a:lnTo>
                    <a:pt x="41500" y="105681"/>
                  </a:lnTo>
                  <a:lnTo>
                    <a:pt x="71173" y="70206"/>
                  </a:lnTo>
                  <a:lnTo>
                    <a:pt x="107136" y="40936"/>
                  </a:lnTo>
                  <a:lnTo>
                    <a:pt x="148413" y="18836"/>
                  </a:lnTo>
                  <a:lnTo>
                    <a:pt x="194027" y="4869"/>
                  </a:lnTo>
                  <a:lnTo>
                    <a:pt x="242999" y="0"/>
                  </a:lnTo>
                  <a:lnTo>
                    <a:pt x="290628" y="4648"/>
                  </a:lnTo>
                  <a:lnTo>
                    <a:pt x="335992" y="18246"/>
                  </a:lnTo>
                  <a:lnTo>
                    <a:pt x="377816" y="40272"/>
                  </a:lnTo>
                  <a:lnTo>
                    <a:pt x="414826" y="70206"/>
                  </a:lnTo>
                  <a:lnTo>
                    <a:pt x="445173" y="106714"/>
                  </a:lnTo>
                  <a:lnTo>
                    <a:pt x="467502" y="147970"/>
                  </a:lnTo>
                  <a:lnTo>
                    <a:pt x="481287" y="192718"/>
                  </a:lnTo>
                  <a:lnTo>
                    <a:pt x="485999" y="239699"/>
                  </a:lnTo>
                  <a:lnTo>
                    <a:pt x="481063" y="288007"/>
                  </a:lnTo>
                  <a:lnTo>
                    <a:pt x="466903" y="333002"/>
                  </a:lnTo>
                  <a:lnTo>
                    <a:pt x="444499" y="373718"/>
                  </a:lnTo>
                  <a:lnTo>
                    <a:pt x="414826" y="409193"/>
                  </a:lnTo>
                  <a:lnTo>
                    <a:pt x="378863" y="438463"/>
                  </a:lnTo>
                  <a:lnTo>
                    <a:pt x="337586" y="460563"/>
                  </a:lnTo>
                  <a:lnTo>
                    <a:pt x="291972" y="474530"/>
                  </a:lnTo>
                  <a:lnTo>
                    <a:pt x="242999" y="4793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94006" y="3823487"/>
              <a:ext cx="486409" cy="479425"/>
            </a:xfrm>
            <a:custGeom>
              <a:avLst/>
              <a:gdLst/>
              <a:ahLst/>
              <a:cxnLst/>
              <a:rect l="l" t="t" r="r" b="b"/>
              <a:pathLst>
                <a:path w="486410" h="479425">
                  <a:moveTo>
                    <a:pt x="0" y="239699"/>
                  </a:moveTo>
                  <a:lnTo>
                    <a:pt x="4936" y="191392"/>
                  </a:lnTo>
                  <a:lnTo>
                    <a:pt x="19096" y="146397"/>
                  </a:lnTo>
                  <a:lnTo>
                    <a:pt x="41500" y="105681"/>
                  </a:lnTo>
                  <a:lnTo>
                    <a:pt x="71173" y="70206"/>
                  </a:lnTo>
                  <a:lnTo>
                    <a:pt x="107136" y="40936"/>
                  </a:lnTo>
                  <a:lnTo>
                    <a:pt x="148413" y="18836"/>
                  </a:lnTo>
                  <a:lnTo>
                    <a:pt x="194027" y="4869"/>
                  </a:lnTo>
                  <a:lnTo>
                    <a:pt x="242999" y="0"/>
                  </a:lnTo>
                  <a:lnTo>
                    <a:pt x="290628" y="4648"/>
                  </a:lnTo>
                  <a:lnTo>
                    <a:pt x="335992" y="18246"/>
                  </a:lnTo>
                  <a:lnTo>
                    <a:pt x="377816" y="40272"/>
                  </a:lnTo>
                  <a:lnTo>
                    <a:pt x="414826" y="70206"/>
                  </a:lnTo>
                  <a:lnTo>
                    <a:pt x="445173" y="106714"/>
                  </a:lnTo>
                  <a:lnTo>
                    <a:pt x="467502" y="147970"/>
                  </a:lnTo>
                  <a:lnTo>
                    <a:pt x="481287" y="192718"/>
                  </a:lnTo>
                  <a:lnTo>
                    <a:pt x="485999" y="239699"/>
                  </a:lnTo>
                  <a:lnTo>
                    <a:pt x="481063" y="288007"/>
                  </a:lnTo>
                  <a:lnTo>
                    <a:pt x="466903" y="333002"/>
                  </a:lnTo>
                  <a:lnTo>
                    <a:pt x="444499" y="373718"/>
                  </a:lnTo>
                  <a:lnTo>
                    <a:pt x="414826" y="409193"/>
                  </a:lnTo>
                  <a:lnTo>
                    <a:pt x="378863" y="438463"/>
                  </a:lnTo>
                  <a:lnTo>
                    <a:pt x="337586" y="460563"/>
                  </a:lnTo>
                  <a:lnTo>
                    <a:pt x="291972" y="474530"/>
                  </a:lnTo>
                  <a:lnTo>
                    <a:pt x="242999" y="479399"/>
                  </a:lnTo>
                  <a:lnTo>
                    <a:pt x="194027" y="474530"/>
                  </a:lnTo>
                  <a:lnTo>
                    <a:pt x="148413" y="460563"/>
                  </a:lnTo>
                  <a:lnTo>
                    <a:pt x="107136" y="438463"/>
                  </a:lnTo>
                  <a:lnTo>
                    <a:pt x="71173" y="409193"/>
                  </a:lnTo>
                  <a:lnTo>
                    <a:pt x="41500" y="373718"/>
                  </a:lnTo>
                  <a:lnTo>
                    <a:pt x="19096" y="333002"/>
                  </a:lnTo>
                  <a:lnTo>
                    <a:pt x="4936" y="288007"/>
                  </a:lnTo>
                  <a:lnTo>
                    <a:pt x="0" y="239699"/>
                  </a:lnTo>
                  <a:close/>
                </a:path>
              </a:pathLst>
            </a:custGeom>
            <a:ln w="19049">
              <a:solidFill>
                <a:srgbClr val="3D85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40200" y="2653775"/>
              <a:ext cx="393599" cy="3935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2662" y="1641800"/>
              <a:ext cx="288662" cy="28866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92675" y="3918862"/>
              <a:ext cx="288650" cy="288650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9363151" y="3320190"/>
            <a:ext cx="6292850" cy="42575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2600" b="1" spc="-50" dirty="0">
                <a:latin typeface="Trebuchet MS"/>
                <a:cs typeface="Trebuchet MS"/>
              </a:rPr>
              <a:t>Creating</a:t>
            </a:r>
            <a:r>
              <a:rPr sz="2600" b="1" spc="-70" dirty="0">
                <a:latin typeface="Trebuchet MS"/>
                <a:cs typeface="Trebuchet MS"/>
              </a:rPr>
              <a:t> </a:t>
            </a:r>
            <a:r>
              <a:rPr sz="2600" b="1" spc="-80" dirty="0">
                <a:latin typeface="Trebuchet MS"/>
                <a:cs typeface="Trebuchet MS"/>
              </a:rPr>
              <a:t>connective</a:t>
            </a:r>
            <a:r>
              <a:rPr sz="2600" b="1" spc="-60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tissue</a:t>
            </a:r>
            <a:r>
              <a:rPr sz="2600" b="1" spc="-60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across</a:t>
            </a:r>
            <a:r>
              <a:rPr sz="2600" b="1" spc="-70" dirty="0">
                <a:latin typeface="Trebuchet MS"/>
                <a:cs typeface="Trebuchet MS"/>
              </a:rPr>
              <a:t> </a:t>
            </a:r>
            <a:r>
              <a:rPr sz="2600" b="1" spc="-20" dirty="0">
                <a:latin typeface="Trebuchet MS"/>
                <a:cs typeface="Trebuchet MS"/>
              </a:rPr>
              <a:t>funders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363150" y="5439966"/>
            <a:ext cx="6531608" cy="42575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2600" b="1" spc="-60" dirty="0">
                <a:latin typeface="Trebuchet MS"/>
                <a:cs typeface="Trebuchet MS"/>
              </a:rPr>
              <a:t>Coordinating on </a:t>
            </a:r>
            <a:r>
              <a:rPr sz="2600" b="1" spc="-100" dirty="0">
                <a:latin typeface="Trebuchet MS"/>
                <a:cs typeface="Trebuchet MS"/>
              </a:rPr>
              <a:t>due</a:t>
            </a:r>
            <a:r>
              <a:rPr sz="2600" b="1" spc="-60" dirty="0">
                <a:latin typeface="Trebuchet MS"/>
                <a:cs typeface="Trebuchet MS"/>
              </a:rPr>
              <a:t> </a:t>
            </a:r>
            <a:r>
              <a:rPr sz="2600" b="1" spc="-70" dirty="0">
                <a:latin typeface="Trebuchet MS"/>
                <a:cs typeface="Trebuchet MS"/>
              </a:rPr>
              <a:t>diligence</a:t>
            </a:r>
            <a:r>
              <a:rPr sz="2600" b="1" spc="-60" dirty="0">
                <a:latin typeface="Trebuchet MS"/>
                <a:cs typeface="Trebuchet MS"/>
              </a:rPr>
              <a:t> </a:t>
            </a:r>
            <a:r>
              <a:rPr sz="2600" b="1" spc="-80" dirty="0">
                <a:latin typeface="Trebuchet MS"/>
                <a:cs typeface="Trebuchet MS"/>
              </a:rPr>
              <a:t>for</a:t>
            </a:r>
            <a:r>
              <a:rPr sz="2600" b="1" spc="-50" dirty="0">
                <a:latin typeface="Trebuchet MS"/>
                <a:cs typeface="Trebuchet MS"/>
              </a:rPr>
              <a:t> </a:t>
            </a:r>
            <a:r>
              <a:rPr sz="2600" b="1" spc="-20" dirty="0">
                <a:latin typeface="Trebuchet MS"/>
                <a:cs typeface="Trebuchet MS"/>
              </a:rPr>
              <a:t>proposals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59750" y="7674216"/>
            <a:ext cx="8191500" cy="8432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 marR="10160">
              <a:lnSpc>
                <a:spcPct val="100000"/>
              </a:lnSpc>
              <a:spcBef>
                <a:spcPts val="200"/>
              </a:spcBef>
            </a:pPr>
            <a:r>
              <a:rPr sz="2600" b="1" dirty="0">
                <a:latin typeface="Trebuchet MS"/>
                <a:cs typeface="Trebuchet MS"/>
              </a:rPr>
              <a:t>Ongoing</a:t>
            </a:r>
            <a:r>
              <a:rPr sz="2600" b="1" spc="-60" dirty="0">
                <a:latin typeface="Trebuchet MS"/>
                <a:cs typeface="Trebuchet MS"/>
              </a:rPr>
              <a:t> </a:t>
            </a:r>
            <a:r>
              <a:rPr sz="2600" b="1" spc="-100" dirty="0">
                <a:latin typeface="Trebuchet MS"/>
                <a:cs typeface="Trebuchet MS"/>
              </a:rPr>
              <a:t>interest</a:t>
            </a:r>
            <a:r>
              <a:rPr sz="2600" b="1" spc="-60" dirty="0">
                <a:latin typeface="Trebuchet MS"/>
                <a:cs typeface="Trebuchet MS"/>
              </a:rPr>
              <a:t> </a:t>
            </a:r>
            <a:r>
              <a:rPr sz="2600" b="1" spc="-80" dirty="0">
                <a:latin typeface="Trebuchet MS"/>
                <a:cs typeface="Trebuchet MS"/>
              </a:rPr>
              <a:t>from</a:t>
            </a:r>
            <a:r>
              <a:rPr sz="2600" b="1" spc="-60" dirty="0">
                <a:latin typeface="Trebuchet MS"/>
                <a:cs typeface="Trebuchet MS"/>
              </a:rPr>
              <a:t> </a:t>
            </a:r>
            <a:r>
              <a:rPr sz="2600" b="1" spc="-50" dirty="0">
                <a:latin typeface="Trebuchet MS"/>
                <a:cs typeface="Trebuchet MS"/>
              </a:rPr>
              <a:t>foundations</a:t>
            </a:r>
            <a:r>
              <a:rPr sz="2600" b="1" spc="-70" dirty="0">
                <a:latin typeface="Trebuchet MS"/>
                <a:cs typeface="Trebuchet MS"/>
              </a:rPr>
              <a:t> </a:t>
            </a:r>
            <a:r>
              <a:rPr sz="2600" b="1" spc="-100" dirty="0">
                <a:latin typeface="Trebuchet MS"/>
                <a:cs typeface="Trebuchet MS"/>
              </a:rPr>
              <a:t>interested</a:t>
            </a:r>
            <a:r>
              <a:rPr sz="2600" b="1" spc="-70" dirty="0">
                <a:latin typeface="Trebuchet MS"/>
                <a:cs typeface="Trebuchet MS"/>
              </a:rPr>
              <a:t> </a:t>
            </a:r>
            <a:r>
              <a:rPr sz="2600" b="1" spc="-100" dirty="0">
                <a:latin typeface="Trebuchet MS"/>
                <a:cs typeface="Trebuchet MS"/>
              </a:rPr>
              <a:t>in</a:t>
            </a:r>
            <a:r>
              <a:rPr sz="2600" b="1" spc="-60" dirty="0">
                <a:latin typeface="Trebuchet MS"/>
                <a:cs typeface="Trebuchet MS"/>
              </a:rPr>
              <a:t> </a:t>
            </a:r>
            <a:r>
              <a:rPr sz="2600" b="1" spc="-20" dirty="0">
                <a:latin typeface="Trebuchet MS"/>
                <a:cs typeface="Trebuchet MS"/>
              </a:rPr>
              <a:t>joining FACTS</a:t>
            </a:r>
            <a:endParaRPr sz="26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81250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0449" y="7699498"/>
            <a:ext cx="17486630" cy="1089660"/>
          </a:xfrm>
          <a:custGeom>
            <a:avLst/>
            <a:gdLst/>
            <a:ahLst/>
            <a:cxnLst/>
            <a:rect l="l" t="t" r="r" b="b"/>
            <a:pathLst>
              <a:path w="8743315" h="544829">
                <a:moveTo>
                  <a:pt x="8652398" y="544799"/>
                </a:moveTo>
                <a:lnTo>
                  <a:pt x="90801" y="544799"/>
                </a:lnTo>
                <a:lnTo>
                  <a:pt x="55457" y="537664"/>
                </a:lnTo>
                <a:lnTo>
                  <a:pt x="26595" y="518204"/>
                </a:lnTo>
                <a:lnTo>
                  <a:pt x="7135" y="489342"/>
                </a:lnTo>
                <a:lnTo>
                  <a:pt x="0" y="453997"/>
                </a:lnTo>
                <a:lnTo>
                  <a:pt x="0" y="90801"/>
                </a:lnTo>
                <a:lnTo>
                  <a:pt x="15255" y="40424"/>
                </a:lnTo>
                <a:lnTo>
                  <a:pt x="56053" y="6911"/>
                </a:lnTo>
                <a:lnTo>
                  <a:pt x="90801" y="0"/>
                </a:lnTo>
                <a:lnTo>
                  <a:pt x="8652398" y="0"/>
                </a:lnTo>
                <a:lnTo>
                  <a:pt x="8687742" y="7135"/>
                </a:lnTo>
                <a:lnTo>
                  <a:pt x="8716604" y="26595"/>
                </a:lnTo>
                <a:lnTo>
                  <a:pt x="8736064" y="55457"/>
                </a:lnTo>
                <a:lnTo>
                  <a:pt x="8743199" y="90801"/>
                </a:lnTo>
                <a:lnTo>
                  <a:pt x="8743199" y="453997"/>
                </a:lnTo>
                <a:lnTo>
                  <a:pt x="8736064" y="489342"/>
                </a:lnTo>
                <a:lnTo>
                  <a:pt x="8716604" y="518204"/>
                </a:lnTo>
                <a:lnTo>
                  <a:pt x="8687742" y="537664"/>
                </a:lnTo>
                <a:lnTo>
                  <a:pt x="8652398" y="544799"/>
                </a:lnTo>
                <a:close/>
              </a:path>
            </a:pathLst>
          </a:custGeom>
          <a:solidFill>
            <a:srgbClr val="002F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spc="-140" dirty="0"/>
              <a:t>The</a:t>
            </a:r>
            <a:r>
              <a:rPr spc="-228" dirty="0"/>
              <a:t> </a:t>
            </a:r>
            <a:r>
              <a:rPr spc="-100" dirty="0"/>
              <a:t>Portfolio</a:t>
            </a:r>
            <a:r>
              <a:rPr spc="-220" dirty="0"/>
              <a:t> to</a:t>
            </a:r>
            <a:r>
              <a:rPr spc="-228" dirty="0"/>
              <a:t> </a:t>
            </a:r>
            <a:r>
              <a:rPr spc="-150" dirty="0"/>
              <a:t>Protect</a:t>
            </a:r>
            <a:r>
              <a:rPr spc="-220" dirty="0"/>
              <a:t> </a:t>
            </a:r>
            <a:r>
              <a:rPr spc="-20" dirty="0"/>
              <a:t>Science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3901" y="1726358"/>
            <a:ext cx="4715510" cy="487313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3000" i="1" spc="-20" dirty="0">
                <a:latin typeface="Trebuchet MS"/>
                <a:cs typeface="Trebuchet MS"/>
              </a:rPr>
              <a:t>Areas</a:t>
            </a:r>
            <a:r>
              <a:rPr sz="3000" i="1" spc="-140" dirty="0">
                <a:latin typeface="Trebuchet MS"/>
                <a:cs typeface="Trebuchet MS"/>
              </a:rPr>
              <a:t> </a:t>
            </a:r>
            <a:r>
              <a:rPr sz="3000" i="1" spc="-80" dirty="0">
                <a:latin typeface="Trebuchet MS"/>
                <a:cs typeface="Trebuchet MS"/>
              </a:rPr>
              <a:t>of</a:t>
            </a:r>
            <a:r>
              <a:rPr sz="3000" i="1" spc="-120" dirty="0">
                <a:latin typeface="Trebuchet MS"/>
                <a:cs typeface="Trebuchet MS"/>
              </a:rPr>
              <a:t> </a:t>
            </a:r>
            <a:r>
              <a:rPr sz="3000" i="1" spc="-100" dirty="0">
                <a:latin typeface="Trebuchet MS"/>
                <a:cs typeface="Trebuchet MS"/>
              </a:rPr>
              <a:t>investment</a:t>
            </a:r>
            <a:r>
              <a:rPr sz="3000" i="1" spc="-130" dirty="0">
                <a:latin typeface="Trebuchet MS"/>
                <a:cs typeface="Trebuchet MS"/>
              </a:rPr>
              <a:t> </a:t>
            </a:r>
            <a:r>
              <a:rPr sz="3000" i="1" spc="-90" dirty="0">
                <a:latin typeface="Trebuchet MS"/>
                <a:cs typeface="Trebuchet MS"/>
              </a:rPr>
              <a:t>include: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87251" y="2377800"/>
            <a:ext cx="5850890" cy="0"/>
          </a:xfrm>
          <a:custGeom>
            <a:avLst/>
            <a:gdLst/>
            <a:ahLst/>
            <a:cxnLst/>
            <a:rect l="l" t="t" r="r" b="b"/>
            <a:pathLst>
              <a:path w="2925445">
                <a:moveTo>
                  <a:pt x="0" y="0"/>
                </a:moveTo>
                <a:lnTo>
                  <a:pt x="2925299" y="0"/>
                </a:lnTo>
              </a:path>
            </a:pathLst>
          </a:custGeom>
          <a:ln w="28574">
            <a:solidFill>
              <a:srgbClr val="1C52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70332" y="7977188"/>
            <a:ext cx="14571980" cy="45653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2800" b="1" spc="-70" dirty="0">
                <a:solidFill>
                  <a:srgbClr val="FFFFFF"/>
                </a:solidFill>
                <a:latin typeface="Trebuchet MS"/>
                <a:cs typeface="Trebuchet MS"/>
              </a:rPr>
              <a:t>Contributing</a:t>
            </a:r>
            <a:r>
              <a:rPr sz="28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60" dirty="0">
                <a:solidFill>
                  <a:srgbClr val="FFFFFF"/>
                </a:solidFill>
                <a:latin typeface="Trebuchet MS"/>
                <a:cs typeface="Trebuchet MS"/>
              </a:rPr>
              <a:t>funders</a:t>
            </a:r>
            <a:r>
              <a:rPr sz="28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40" dirty="0">
                <a:solidFill>
                  <a:srgbClr val="FFFFFF"/>
                </a:solidFill>
                <a:latin typeface="Trebuchet MS"/>
                <a:cs typeface="Trebuchet MS"/>
              </a:rPr>
              <a:t>can</a:t>
            </a:r>
            <a:r>
              <a:rPr sz="28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100" dirty="0">
                <a:solidFill>
                  <a:srgbClr val="FFFFFF"/>
                </a:solidFill>
                <a:latin typeface="Trebuchet MS"/>
                <a:cs typeface="Trebuchet MS"/>
              </a:rPr>
              <a:t>provide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directly</a:t>
            </a:r>
            <a:r>
              <a:rPr sz="280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8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70" dirty="0">
                <a:solidFill>
                  <a:srgbClr val="FFFFFF"/>
                </a:solidFill>
                <a:latin typeface="Trebuchet MS"/>
                <a:cs typeface="Trebuchet MS"/>
              </a:rPr>
              <a:t>portfolio</a:t>
            </a:r>
            <a:r>
              <a:rPr sz="28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40" dirty="0">
                <a:solidFill>
                  <a:srgbClr val="FFFFFF"/>
                </a:solidFill>
                <a:latin typeface="Trebuchet MS"/>
                <a:cs typeface="Trebuchet MS"/>
              </a:rPr>
              <a:t>grantees</a:t>
            </a:r>
            <a:r>
              <a:rPr sz="280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12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60" dirty="0">
                <a:solidFill>
                  <a:srgbClr val="FFFFFF"/>
                </a:solidFill>
                <a:latin typeface="Trebuchet MS"/>
                <a:cs typeface="Trebuchet MS"/>
              </a:rPr>
              <a:t>invest</a:t>
            </a:r>
            <a:r>
              <a:rPr sz="28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in</a:t>
            </a:r>
            <a:r>
              <a:rPr sz="28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60" dirty="0">
                <a:solidFill>
                  <a:srgbClr val="FFFFFF"/>
                </a:solidFill>
                <a:latin typeface="Trebuchet MS"/>
                <a:cs typeface="Trebuchet MS"/>
              </a:rPr>
              <a:t>pooled</a:t>
            </a:r>
            <a:r>
              <a:rPr sz="2800" b="1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Trebuchet MS"/>
                <a:cs typeface="Trebuchet MS"/>
              </a:rPr>
              <a:t>vehicle.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01170" y="2679312"/>
            <a:ext cx="1926588" cy="1901188"/>
            <a:chOff x="650585" y="1339656"/>
            <a:chExt cx="963294" cy="950594"/>
          </a:xfrm>
        </p:grpSpPr>
        <p:sp>
          <p:nvSpPr>
            <p:cNvPr id="8" name="object 8"/>
            <p:cNvSpPr/>
            <p:nvPr/>
          </p:nvSpPr>
          <p:spPr>
            <a:xfrm>
              <a:off x="669285" y="1358356"/>
              <a:ext cx="925830" cy="913765"/>
            </a:xfrm>
            <a:custGeom>
              <a:avLst/>
              <a:gdLst/>
              <a:ahLst/>
              <a:cxnLst/>
              <a:rect l="l" t="t" r="r" b="b"/>
              <a:pathLst>
                <a:path w="925830" h="913764">
                  <a:moveTo>
                    <a:pt x="462750" y="913199"/>
                  </a:moveTo>
                  <a:lnTo>
                    <a:pt x="415436" y="910842"/>
                  </a:lnTo>
                  <a:lnTo>
                    <a:pt x="369489" y="903923"/>
                  </a:lnTo>
                  <a:lnTo>
                    <a:pt x="325142" y="892672"/>
                  </a:lnTo>
                  <a:lnTo>
                    <a:pt x="282626" y="877318"/>
                  </a:lnTo>
                  <a:lnTo>
                    <a:pt x="242175" y="858090"/>
                  </a:lnTo>
                  <a:lnTo>
                    <a:pt x="204022" y="835219"/>
                  </a:lnTo>
                  <a:lnTo>
                    <a:pt x="168398" y="808934"/>
                  </a:lnTo>
                  <a:lnTo>
                    <a:pt x="135536" y="779464"/>
                  </a:lnTo>
                  <a:lnTo>
                    <a:pt x="105669" y="747040"/>
                  </a:lnTo>
                  <a:lnTo>
                    <a:pt x="79030" y="711889"/>
                  </a:lnTo>
                  <a:lnTo>
                    <a:pt x="55851" y="674242"/>
                  </a:lnTo>
                  <a:lnTo>
                    <a:pt x="36365" y="634329"/>
                  </a:lnTo>
                  <a:lnTo>
                    <a:pt x="20804" y="592378"/>
                  </a:lnTo>
                  <a:lnTo>
                    <a:pt x="9401" y="548620"/>
                  </a:lnTo>
                  <a:lnTo>
                    <a:pt x="2389" y="503284"/>
                  </a:lnTo>
                  <a:lnTo>
                    <a:pt x="0" y="456599"/>
                  </a:lnTo>
                  <a:lnTo>
                    <a:pt x="2389" y="409915"/>
                  </a:lnTo>
                  <a:lnTo>
                    <a:pt x="9401" y="364579"/>
                  </a:lnTo>
                  <a:lnTo>
                    <a:pt x="20804" y="320821"/>
                  </a:lnTo>
                  <a:lnTo>
                    <a:pt x="36365" y="278870"/>
                  </a:lnTo>
                  <a:lnTo>
                    <a:pt x="55851" y="238957"/>
                  </a:lnTo>
                  <a:lnTo>
                    <a:pt x="79030" y="201310"/>
                  </a:lnTo>
                  <a:lnTo>
                    <a:pt x="105669" y="166159"/>
                  </a:lnTo>
                  <a:lnTo>
                    <a:pt x="135536" y="133735"/>
                  </a:lnTo>
                  <a:lnTo>
                    <a:pt x="168398" y="104265"/>
                  </a:lnTo>
                  <a:lnTo>
                    <a:pt x="204022" y="77980"/>
                  </a:lnTo>
                  <a:lnTo>
                    <a:pt x="242175" y="55109"/>
                  </a:lnTo>
                  <a:lnTo>
                    <a:pt x="282626" y="35881"/>
                  </a:lnTo>
                  <a:lnTo>
                    <a:pt x="325142" y="20527"/>
                  </a:lnTo>
                  <a:lnTo>
                    <a:pt x="369489" y="9276"/>
                  </a:lnTo>
                  <a:lnTo>
                    <a:pt x="415436" y="2357"/>
                  </a:lnTo>
                  <a:lnTo>
                    <a:pt x="462750" y="0"/>
                  </a:lnTo>
                  <a:lnTo>
                    <a:pt x="514964" y="2914"/>
                  </a:lnTo>
                  <a:lnTo>
                    <a:pt x="566111" y="11534"/>
                  </a:lnTo>
                  <a:lnTo>
                    <a:pt x="615736" y="25674"/>
                  </a:lnTo>
                  <a:lnTo>
                    <a:pt x="663387" y="45149"/>
                  </a:lnTo>
                  <a:lnTo>
                    <a:pt x="708610" y="69774"/>
                  </a:lnTo>
                  <a:lnTo>
                    <a:pt x="750953" y="99365"/>
                  </a:lnTo>
                  <a:lnTo>
                    <a:pt x="789963" y="133735"/>
                  </a:lnTo>
                  <a:lnTo>
                    <a:pt x="824796" y="172226"/>
                  </a:lnTo>
                  <a:lnTo>
                    <a:pt x="854785" y="214007"/>
                  </a:lnTo>
                  <a:lnTo>
                    <a:pt x="879742" y="258629"/>
                  </a:lnTo>
                  <a:lnTo>
                    <a:pt x="899479" y="305646"/>
                  </a:lnTo>
                  <a:lnTo>
                    <a:pt x="913810" y="354612"/>
                  </a:lnTo>
                  <a:lnTo>
                    <a:pt x="922546" y="405079"/>
                  </a:lnTo>
                  <a:lnTo>
                    <a:pt x="925500" y="456599"/>
                  </a:lnTo>
                  <a:lnTo>
                    <a:pt x="923110" y="503284"/>
                  </a:lnTo>
                  <a:lnTo>
                    <a:pt x="916098" y="548620"/>
                  </a:lnTo>
                  <a:lnTo>
                    <a:pt x="904695" y="592378"/>
                  </a:lnTo>
                  <a:lnTo>
                    <a:pt x="889134" y="634329"/>
                  </a:lnTo>
                  <a:lnTo>
                    <a:pt x="869648" y="674242"/>
                  </a:lnTo>
                  <a:lnTo>
                    <a:pt x="846469" y="711889"/>
                  </a:lnTo>
                  <a:lnTo>
                    <a:pt x="819830" y="747040"/>
                  </a:lnTo>
                  <a:lnTo>
                    <a:pt x="789963" y="779464"/>
                  </a:lnTo>
                  <a:lnTo>
                    <a:pt x="757102" y="808934"/>
                  </a:lnTo>
                  <a:lnTo>
                    <a:pt x="721477" y="835219"/>
                  </a:lnTo>
                  <a:lnTo>
                    <a:pt x="683324" y="858090"/>
                  </a:lnTo>
                  <a:lnTo>
                    <a:pt x="642873" y="877318"/>
                  </a:lnTo>
                  <a:lnTo>
                    <a:pt x="600357" y="892672"/>
                  </a:lnTo>
                  <a:lnTo>
                    <a:pt x="556010" y="903923"/>
                  </a:lnTo>
                  <a:lnTo>
                    <a:pt x="510063" y="910842"/>
                  </a:lnTo>
                  <a:lnTo>
                    <a:pt x="462750" y="9131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9285" y="1358356"/>
              <a:ext cx="925830" cy="913765"/>
            </a:xfrm>
            <a:custGeom>
              <a:avLst/>
              <a:gdLst/>
              <a:ahLst/>
              <a:cxnLst/>
              <a:rect l="l" t="t" r="r" b="b"/>
              <a:pathLst>
                <a:path w="925830" h="913764">
                  <a:moveTo>
                    <a:pt x="0" y="456599"/>
                  </a:moveTo>
                  <a:lnTo>
                    <a:pt x="2389" y="409915"/>
                  </a:lnTo>
                  <a:lnTo>
                    <a:pt x="9401" y="364579"/>
                  </a:lnTo>
                  <a:lnTo>
                    <a:pt x="20804" y="320821"/>
                  </a:lnTo>
                  <a:lnTo>
                    <a:pt x="36365" y="278870"/>
                  </a:lnTo>
                  <a:lnTo>
                    <a:pt x="55851" y="238957"/>
                  </a:lnTo>
                  <a:lnTo>
                    <a:pt x="79030" y="201310"/>
                  </a:lnTo>
                  <a:lnTo>
                    <a:pt x="105669" y="166159"/>
                  </a:lnTo>
                  <a:lnTo>
                    <a:pt x="135536" y="133735"/>
                  </a:lnTo>
                  <a:lnTo>
                    <a:pt x="168398" y="104265"/>
                  </a:lnTo>
                  <a:lnTo>
                    <a:pt x="204022" y="77980"/>
                  </a:lnTo>
                  <a:lnTo>
                    <a:pt x="242175" y="55109"/>
                  </a:lnTo>
                  <a:lnTo>
                    <a:pt x="282626" y="35881"/>
                  </a:lnTo>
                  <a:lnTo>
                    <a:pt x="325142" y="20527"/>
                  </a:lnTo>
                  <a:lnTo>
                    <a:pt x="369489" y="9276"/>
                  </a:lnTo>
                  <a:lnTo>
                    <a:pt x="415436" y="2357"/>
                  </a:lnTo>
                  <a:lnTo>
                    <a:pt x="462750" y="0"/>
                  </a:lnTo>
                  <a:lnTo>
                    <a:pt x="514964" y="2914"/>
                  </a:lnTo>
                  <a:lnTo>
                    <a:pt x="566111" y="11534"/>
                  </a:lnTo>
                  <a:lnTo>
                    <a:pt x="615736" y="25674"/>
                  </a:lnTo>
                  <a:lnTo>
                    <a:pt x="663387" y="45149"/>
                  </a:lnTo>
                  <a:lnTo>
                    <a:pt x="708610" y="69774"/>
                  </a:lnTo>
                  <a:lnTo>
                    <a:pt x="750953" y="99365"/>
                  </a:lnTo>
                  <a:lnTo>
                    <a:pt x="789963" y="133735"/>
                  </a:lnTo>
                  <a:lnTo>
                    <a:pt x="824796" y="172226"/>
                  </a:lnTo>
                  <a:lnTo>
                    <a:pt x="854785" y="214007"/>
                  </a:lnTo>
                  <a:lnTo>
                    <a:pt x="879742" y="258629"/>
                  </a:lnTo>
                  <a:lnTo>
                    <a:pt x="899479" y="305646"/>
                  </a:lnTo>
                  <a:lnTo>
                    <a:pt x="913810" y="354612"/>
                  </a:lnTo>
                  <a:lnTo>
                    <a:pt x="922546" y="405079"/>
                  </a:lnTo>
                  <a:lnTo>
                    <a:pt x="925500" y="456599"/>
                  </a:lnTo>
                  <a:lnTo>
                    <a:pt x="923110" y="503284"/>
                  </a:lnTo>
                  <a:lnTo>
                    <a:pt x="916098" y="548620"/>
                  </a:lnTo>
                  <a:lnTo>
                    <a:pt x="904695" y="592378"/>
                  </a:lnTo>
                  <a:lnTo>
                    <a:pt x="889134" y="634329"/>
                  </a:lnTo>
                  <a:lnTo>
                    <a:pt x="869648" y="674242"/>
                  </a:lnTo>
                  <a:lnTo>
                    <a:pt x="846469" y="711889"/>
                  </a:lnTo>
                  <a:lnTo>
                    <a:pt x="819830" y="747040"/>
                  </a:lnTo>
                  <a:lnTo>
                    <a:pt x="789963" y="779464"/>
                  </a:lnTo>
                  <a:lnTo>
                    <a:pt x="757102" y="808934"/>
                  </a:lnTo>
                  <a:lnTo>
                    <a:pt x="721477" y="835219"/>
                  </a:lnTo>
                  <a:lnTo>
                    <a:pt x="683324" y="858090"/>
                  </a:lnTo>
                  <a:lnTo>
                    <a:pt x="642873" y="877318"/>
                  </a:lnTo>
                  <a:lnTo>
                    <a:pt x="600357" y="892672"/>
                  </a:lnTo>
                  <a:lnTo>
                    <a:pt x="556010" y="903923"/>
                  </a:lnTo>
                  <a:lnTo>
                    <a:pt x="510063" y="910842"/>
                  </a:lnTo>
                  <a:lnTo>
                    <a:pt x="462750" y="913199"/>
                  </a:lnTo>
                  <a:lnTo>
                    <a:pt x="415436" y="910842"/>
                  </a:lnTo>
                  <a:lnTo>
                    <a:pt x="369489" y="903923"/>
                  </a:lnTo>
                  <a:lnTo>
                    <a:pt x="325142" y="892672"/>
                  </a:lnTo>
                  <a:lnTo>
                    <a:pt x="282626" y="877318"/>
                  </a:lnTo>
                  <a:lnTo>
                    <a:pt x="242175" y="858090"/>
                  </a:lnTo>
                  <a:lnTo>
                    <a:pt x="204022" y="835219"/>
                  </a:lnTo>
                  <a:lnTo>
                    <a:pt x="168398" y="808934"/>
                  </a:lnTo>
                  <a:lnTo>
                    <a:pt x="135536" y="779464"/>
                  </a:lnTo>
                  <a:lnTo>
                    <a:pt x="105669" y="747040"/>
                  </a:lnTo>
                  <a:lnTo>
                    <a:pt x="79030" y="711889"/>
                  </a:lnTo>
                  <a:lnTo>
                    <a:pt x="55851" y="674242"/>
                  </a:lnTo>
                  <a:lnTo>
                    <a:pt x="36365" y="634329"/>
                  </a:lnTo>
                  <a:lnTo>
                    <a:pt x="20804" y="592378"/>
                  </a:lnTo>
                  <a:lnTo>
                    <a:pt x="9401" y="548620"/>
                  </a:lnTo>
                  <a:lnTo>
                    <a:pt x="2389" y="503284"/>
                  </a:lnTo>
                  <a:lnTo>
                    <a:pt x="0" y="456599"/>
                  </a:lnTo>
                  <a:close/>
                </a:path>
              </a:pathLst>
            </a:custGeom>
            <a:ln w="37399">
              <a:solidFill>
                <a:srgbClr val="1C52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6467" y="1509329"/>
              <a:ext cx="611212" cy="61125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461062" y="3061437"/>
            <a:ext cx="3975100" cy="1036318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25400" marR="10160">
              <a:lnSpc>
                <a:spcPts val="3678"/>
              </a:lnSpc>
              <a:spcBef>
                <a:spcPts val="650"/>
              </a:spcBef>
            </a:pPr>
            <a:r>
              <a:rPr sz="3400" dirty="0">
                <a:latin typeface="Gill Sans MT"/>
                <a:cs typeface="Gill Sans MT"/>
              </a:rPr>
              <a:t>Restore</a:t>
            </a:r>
            <a:r>
              <a:rPr sz="3400" spc="380" dirty="0">
                <a:latin typeface="Gill Sans MT"/>
                <a:cs typeface="Gill Sans MT"/>
              </a:rPr>
              <a:t> </a:t>
            </a:r>
            <a:r>
              <a:rPr sz="3400" spc="-20" dirty="0">
                <a:latin typeface="Gill Sans MT"/>
                <a:cs typeface="Gill Sans MT"/>
              </a:rPr>
              <a:t>Government </a:t>
            </a:r>
            <a:r>
              <a:rPr sz="3400" spc="190" dirty="0">
                <a:latin typeface="Gill Sans MT"/>
                <a:cs typeface="Gill Sans MT"/>
              </a:rPr>
              <a:t>Funding</a:t>
            </a:r>
            <a:r>
              <a:rPr sz="3400" spc="-30" dirty="0">
                <a:latin typeface="Gill Sans MT"/>
                <a:cs typeface="Gill Sans MT"/>
              </a:rPr>
              <a:t> </a:t>
            </a:r>
            <a:r>
              <a:rPr sz="3400" dirty="0">
                <a:latin typeface="Gill Sans MT"/>
                <a:cs typeface="Gill Sans MT"/>
              </a:rPr>
              <a:t>for</a:t>
            </a:r>
            <a:r>
              <a:rPr sz="3400" spc="-30" dirty="0">
                <a:latin typeface="Gill Sans MT"/>
                <a:cs typeface="Gill Sans MT"/>
              </a:rPr>
              <a:t> </a:t>
            </a:r>
            <a:r>
              <a:rPr sz="3400" spc="180" dirty="0">
                <a:latin typeface="Gill Sans MT"/>
                <a:cs typeface="Gill Sans MT"/>
              </a:rPr>
              <a:t>Science</a:t>
            </a:r>
            <a:endParaRPr sz="34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61071" y="5514141"/>
            <a:ext cx="4568190" cy="1036318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25400" marR="10160">
              <a:lnSpc>
                <a:spcPts val="3678"/>
              </a:lnSpc>
              <a:spcBef>
                <a:spcPts val="650"/>
              </a:spcBef>
            </a:pPr>
            <a:r>
              <a:rPr sz="3400" dirty="0">
                <a:latin typeface="Gill Sans MT"/>
                <a:cs typeface="Gill Sans MT"/>
              </a:rPr>
              <a:t>Protect</a:t>
            </a:r>
            <a:r>
              <a:rPr sz="3400" spc="170" dirty="0">
                <a:latin typeface="Gill Sans MT"/>
                <a:cs typeface="Gill Sans MT"/>
              </a:rPr>
              <a:t> </a:t>
            </a:r>
            <a:r>
              <a:rPr sz="3400" dirty="0">
                <a:latin typeface="Gill Sans MT"/>
                <a:cs typeface="Gill Sans MT"/>
              </a:rPr>
              <a:t>the</a:t>
            </a:r>
            <a:r>
              <a:rPr sz="3400" spc="170" dirty="0">
                <a:latin typeface="Gill Sans MT"/>
                <a:cs typeface="Gill Sans MT"/>
              </a:rPr>
              <a:t> </a:t>
            </a:r>
            <a:r>
              <a:rPr sz="3400" spc="260" dirty="0">
                <a:latin typeface="Gill Sans MT"/>
                <a:cs typeface="Gill Sans MT"/>
              </a:rPr>
              <a:t>Place</a:t>
            </a:r>
            <a:r>
              <a:rPr sz="3400" spc="180" dirty="0">
                <a:latin typeface="Gill Sans MT"/>
                <a:cs typeface="Gill Sans MT"/>
              </a:rPr>
              <a:t> </a:t>
            </a:r>
            <a:r>
              <a:rPr sz="3400" spc="130" dirty="0">
                <a:latin typeface="Gill Sans MT"/>
                <a:cs typeface="Gill Sans MT"/>
              </a:rPr>
              <a:t>of </a:t>
            </a:r>
            <a:r>
              <a:rPr sz="3400" spc="210" dirty="0">
                <a:latin typeface="Gill Sans MT"/>
                <a:cs typeface="Gill Sans MT"/>
              </a:rPr>
              <a:t>Science</a:t>
            </a:r>
            <a:r>
              <a:rPr sz="3400" spc="-100" dirty="0">
                <a:latin typeface="Gill Sans MT"/>
                <a:cs typeface="Gill Sans MT"/>
              </a:rPr>
              <a:t> </a:t>
            </a:r>
            <a:r>
              <a:rPr sz="3400" spc="110" dirty="0">
                <a:latin typeface="Gill Sans MT"/>
                <a:cs typeface="Gill Sans MT"/>
              </a:rPr>
              <a:t>in</a:t>
            </a:r>
            <a:r>
              <a:rPr sz="3400" spc="-90" dirty="0">
                <a:latin typeface="Gill Sans MT"/>
                <a:cs typeface="Gill Sans MT"/>
              </a:rPr>
              <a:t> </a:t>
            </a:r>
            <a:r>
              <a:rPr sz="3400" spc="190" dirty="0">
                <a:latin typeface="Gill Sans MT"/>
                <a:cs typeface="Gill Sans MT"/>
              </a:rPr>
              <a:t>Public</a:t>
            </a:r>
            <a:r>
              <a:rPr sz="3400" spc="-90" dirty="0">
                <a:latin typeface="Gill Sans MT"/>
                <a:cs typeface="Gill Sans MT"/>
              </a:rPr>
              <a:t> </a:t>
            </a:r>
            <a:r>
              <a:rPr sz="3400" spc="130" dirty="0">
                <a:latin typeface="Gill Sans MT"/>
                <a:cs typeface="Gill Sans MT"/>
              </a:rPr>
              <a:t>Policy</a:t>
            </a:r>
            <a:endParaRPr sz="3400">
              <a:latin typeface="Gill Sans MT"/>
              <a:cs typeface="Gill Sans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168470" y="2679336"/>
            <a:ext cx="1926588" cy="1901188"/>
            <a:chOff x="4584235" y="1339668"/>
            <a:chExt cx="963294" cy="950594"/>
          </a:xfrm>
        </p:grpSpPr>
        <p:sp>
          <p:nvSpPr>
            <p:cNvPr id="14" name="object 14"/>
            <p:cNvSpPr/>
            <p:nvPr/>
          </p:nvSpPr>
          <p:spPr>
            <a:xfrm>
              <a:off x="4602922" y="1358356"/>
              <a:ext cx="925830" cy="913765"/>
            </a:xfrm>
            <a:custGeom>
              <a:avLst/>
              <a:gdLst/>
              <a:ahLst/>
              <a:cxnLst/>
              <a:rect l="l" t="t" r="r" b="b"/>
              <a:pathLst>
                <a:path w="925829" h="913764">
                  <a:moveTo>
                    <a:pt x="462749" y="913199"/>
                  </a:moveTo>
                  <a:lnTo>
                    <a:pt x="415436" y="910842"/>
                  </a:lnTo>
                  <a:lnTo>
                    <a:pt x="369489" y="903923"/>
                  </a:lnTo>
                  <a:lnTo>
                    <a:pt x="325142" y="892672"/>
                  </a:lnTo>
                  <a:lnTo>
                    <a:pt x="282626" y="877318"/>
                  </a:lnTo>
                  <a:lnTo>
                    <a:pt x="242175" y="858090"/>
                  </a:lnTo>
                  <a:lnTo>
                    <a:pt x="204022" y="835219"/>
                  </a:lnTo>
                  <a:lnTo>
                    <a:pt x="168398" y="808934"/>
                  </a:lnTo>
                  <a:lnTo>
                    <a:pt x="135536" y="779464"/>
                  </a:lnTo>
                  <a:lnTo>
                    <a:pt x="105669" y="747040"/>
                  </a:lnTo>
                  <a:lnTo>
                    <a:pt x="79030" y="711889"/>
                  </a:lnTo>
                  <a:lnTo>
                    <a:pt x="55851" y="674242"/>
                  </a:lnTo>
                  <a:lnTo>
                    <a:pt x="36365" y="634329"/>
                  </a:lnTo>
                  <a:lnTo>
                    <a:pt x="20804" y="592378"/>
                  </a:lnTo>
                  <a:lnTo>
                    <a:pt x="9401" y="548620"/>
                  </a:lnTo>
                  <a:lnTo>
                    <a:pt x="2389" y="503284"/>
                  </a:lnTo>
                  <a:lnTo>
                    <a:pt x="0" y="456599"/>
                  </a:lnTo>
                  <a:lnTo>
                    <a:pt x="2389" y="409915"/>
                  </a:lnTo>
                  <a:lnTo>
                    <a:pt x="9401" y="364579"/>
                  </a:lnTo>
                  <a:lnTo>
                    <a:pt x="20804" y="320821"/>
                  </a:lnTo>
                  <a:lnTo>
                    <a:pt x="36365" y="278870"/>
                  </a:lnTo>
                  <a:lnTo>
                    <a:pt x="55851" y="238957"/>
                  </a:lnTo>
                  <a:lnTo>
                    <a:pt x="79030" y="201310"/>
                  </a:lnTo>
                  <a:lnTo>
                    <a:pt x="105669" y="166159"/>
                  </a:lnTo>
                  <a:lnTo>
                    <a:pt x="135536" y="133735"/>
                  </a:lnTo>
                  <a:lnTo>
                    <a:pt x="168398" y="104265"/>
                  </a:lnTo>
                  <a:lnTo>
                    <a:pt x="204022" y="77980"/>
                  </a:lnTo>
                  <a:lnTo>
                    <a:pt x="242175" y="55109"/>
                  </a:lnTo>
                  <a:lnTo>
                    <a:pt x="282626" y="35881"/>
                  </a:lnTo>
                  <a:lnTo>
                    <a:pt x="325142" y="20527"/>
                  </a:lnTo>
                  <a:lnTo>
                    <a:pt x="369489" y="9276"/>
                  </a:lnTo>
                  <a:lnTo>
                    <a:pt x="415436" y="2357"/>
                  </a:lnTo>
                  <a:lnTo>
                    <a:pt x="462749" y="0"/>
                  </a:lnTo>
                  <a:lnTo>
                    <a:pt x="514964" y="2914"/>
                  </a:lnTo>
                  <a:lnTo>
                    <a:pt x="566111" y="11534"/>
                  </a:lnTo>
                  <a:lnTo>
                    <a:pt x="615736" y="25674"/>
                  </a:lnTo>
                  <a:lnTo>
                    <a:pt x="663387" y="45149"/>
                  </a:lnTo>
                  <a:lnTo>
                    <a:pt x="708610" y="69774"/>
                  </a:lnTo>
                  <a:lnTo>
                    <a:pt x="750953" y="99365"/>
                  </a:lnTo>
                  <a:lnTo>
                    <a:pt x="789963" y="133735"/>
                  </a:lnTo>
                  <a:lnTo>
                    <a:pt x="824796" y="172226"/>
                  </a:lnTo>
                  <a:lnTo>
                    <a:pt x="854785" y="214007"/>
                  </a:lnTo>
                  <a:lnTo>
                    <a:pt x="879742" y="258629"/>
                  </a:lnTo>
                  <a:lnTo>
                    <a:pt x="899479" y="305646"/>
                  </a:lnTo>
                  <a:lnTo>
                    <a:pt x="913810" y="354612"/>
                  </a:lnTo>
                  <a:lnTo>
                    <a:pt x="922546" y="405079"/>
                  </a:lnTo>
                  <a:lnTo>
                    <a:pt x="925499" y="456599"/>
                  </a:lnTo>
                  <a:lnTo>
                    <a:pt x="923110" y="503284"/>
                  </a:lnTo>
                  <a:lnTo>
                    <a:pt x="916098" y="548620"/>
                  </a:lnTo>
                  <a:lnTo>
                    <a:pt x="904695" y="592378"/>
                  </a:lnTo>
                  <a:lnTo>
                    <a:pt x="889134" y="634329"/>
                  </a:lnTo>
                  <a:lnTo>
                    <a:pt x="869648" y="674242"/>
                  </a:lnTo>
                  <a:lnTo>
                    <a:pt x="846469" y="711889"/>
                  </a:lnTo>
                  <a:lnTo>
                    <a:pt x="819830" y="747040"/>
                  </a:lnTo>
                  <a:lnTo>
                    <a:pt x="789963" y="779464"/>
                  </a:lnTo>
                  <a:lnTo>
                    <a:pt x="757102" y="808934"/>
                  </a:lnTo>
                  <a:lnTo>
                    <a:pt x="721478" y="835219"/>
                  </a:lnTo>
                  <a:lnTo>
                    <a:pt x="683324" y="858090"/>
                  </a:lnTo>
                  <a:lnTo>
                    <a:pt x="642873" y="877318"/>
                  </a:lnTo>
                  <a:lnTo>
                    <a:pt x="600357" y="892672"/>
                  </a:lnTo>
                  <a:lnTo>
                    <a:pt x="556010" y="903923"/>
                  </a:lnTo>
                  <a:lnTo>
                    <a:pt x="510063" y="910842"/>
                  </a:lnTo>
                  <a:lnTo>
                    <a:pt x="462749" y="9131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02922" y="1358356"/>
              <a:ext cx="925830" cy="913765"/>
            </a:xfrm>
            <a:custGeom>
              <a:avLst/>
              <a:gdLst/>
              <a:ahLst/>
              <a:cxnLst/>
              <a:rect l="l" t="t" r="r" b="b"/>
              <a:pathLst>
                <a:path w="925829" h="913764">
                  <a:moveTo>
                    <a:pt x="0" y="456599"/>
                  </a:moveTo>
                  <a:lnTo>
                    <a:pt x="2389" y="409915"/>
                  </a:lnTo>
                  <a:lnTo>
                    <a:pt x="9401" y="364579"/>
                  </a:lnTo>
                  <a:lnTo>
                    <a:pt x="20804" y="320821"/>
                  </a:lnTo>
                  <a:lnTo>
                    <a:pt x="36365" y="278870"/>
                  </a:lnTo>
                  <a:lnTo>
                    <a:pt x="55851" y="238957"/>
                  </a:lnTo>
                  <a:lnTo>
                    <a:pt x="79030" y="201310"/>
                  </a:lnTo>
                  <a:lnTo>
                    <a:pt x="105669" y="166159"/>
                  </a:lnTo>
                  <a:lnTo>
                    <a:pt x="135536" y="133735"/>
                  </a:lnTo>
                  <a:lnTo>
                    <a:pt x="168398" y="104265"/>
                  </a:lnTo>
                  <a:lnTo>
                    <a:pt x="204022" y="77980"/>
                  </a:lnTo>
                  <a:lnTo>
                    <a:pt x="242175" y="55109"/>
                  </a:lnTo>
                  <a:lnTo>
                    <a:pt x="282626" y="35881"/>
                  </a:lnTo>
                  <a:lnTo>
                    <a:pt x="325142" y="20527"/>
                  </a:lnTo>
                  <a:lnTo>
                    <a:pt x="369489" y="9276"/>
                  </a:lnTo>
                  <a:lnTo>
                    <a:pt x="415436" y="2357"/>
                  </a:lnTo>
                  <a:lnTo>
                    <a:pt x="462749" y="0"/>
                  </a:lnTo>
                  <a:lnTo>
                    <a:pt x="514964" y="2914"/>
                  </a:lnTo>
                  <a:lnTo>
                    <a:pt x="566111" y="11534"/>
                  </a:lnTo>
                  <a:lnTo>
                    <a:pt x="615736" y="25674"/>
                  </a:lnTo>
                  <a:lnTo>
                    <a:pt x="663387" y="45149"/>
                  </a:lnTo>
                  <a:lnTo>
                    <a:pt x="708610" y="69774"/>
                  </a:lnTo>
                  <a:lnTo>
                    <a:pt x="750953" y="99365"/>
                  </a:lnTo>
                  <a:lnTo>
                    <a:pt x="789963" y="133735"/>
                  </a:lnTo>
                  <a:lnTo>
                    <a:pt x="824796" y="172226"/>
                  </a:lnTo>
                  <a:lnTo>
                    <a:pt x="854785" y="214007"/>
                  </a:lnTo>
                  <a:lnTo>
                    <a:pt x="879742" y="258629"/>
                  </a:lnTo>
                  <a:lnTo>
                    <a:pt x="899479" y="305646"/>
                  </a:lnTo>
                  <a:lnTo>
                    <a:pt x="913810" y="354612"/>
                  </a:lnTo>
                  <a:lnTo>
                    <a:pt x="922546" y="405079"/>
                  </a:lnTo>
                  <a:lnTo>
                    <a:pt x="925499" y="456599"/>
                  </a:lnTo>
                  <a:lnTo>
                    <a:pt x="923110" y="503284"/>
                  </a:lnTo>
                  <a:lnTo>
                    <a:pt x="916098" y="548620"/>
                  </a:lnTo>
                  <a:lnTo>
                    <a:pt x="904695" y="592378"/>
                  </a:lnTo>
                  <a:lnTo>
                    <a:pt x="889134" y="634329"/>
                  </a:lnTo>
                  <a:lnTo>
                    <a:pt x="869648" y="674242"/>
                  </a:lnTo>
                  <a:lnTo>
                    <a:pt x="846469" y="711889"/>
                  </a:lnTo>
                  <a:lnTo>
                    <a:pt x="819830" y="747040"/>
                  </a:lnTo>
                  <a:lnTo>
                    <a:pt x="789963" y="779464"/>
                  </a:lnTo>
                  <a:lnTo>
                    <a:pt x="757102" y="808934"/>
                  </a:lnTo>
                  <a:lnTo>
                    <a:pt x="721478" y="835219"/>
                  </a:lnTo>
                  <a:lnTo>
                    <a:pt x="683324" y="858090"/>
                  </a:lnTo>
                  <a:lnTo>
                    <a:pt x="642873" y="877318"/>
                  </a:lnTo>
                  <a:lnTo>
                    <a:pt x="600357" y="892672"/>
                  </a:lnTo>
                  <a:lnTo>
                    <a:pt x="556010" y="903923"/>
                  </a:lnTo>
                  <a:lnTo>
                    <a:pt x="510063" y="910842"/>
                  </a:lnTo>
                  <a:lnTo>
                    <a:pt x="462749" y="913199"/>
                  </a:lnTo>
                  <a:lnTo>
                    <a:pt x="415436" y="910842"/>
                  </a:lnTo>
                  <a:lnTo>
                    <a:pt x="369489" y="903923"/>
                  </a:lnTo>
                  <a:lnTo>
                    <a:pt x="325142" y="892672"/>
                  </a:lnTo>
                  <a:lnTo>
                    <a:pt x="282626" y="877318"/>
                  </a:lnTo>
                  <a:lnTo>
                    <a:pt x="242175" y="858090"/>
                  </a:lnTo>
                  <a:lnTo>
                    <a:pt x="204022" y="835219"/>
                  </a:lnTo>
                  <a:lnTo>
                    <a:pt x="168398" y="808934"/>
                  </a:lnTo>
                  <a:lnTo>
                    <a:pt x="135536" y="779464"/>
                  </a:lnTo>
                  <a:lnTo>
                    <a:pt x="105669" y="747040"/>
                  </a:lnTo>
                  <a:lnTo>
                    <a:pt x="79030" y="711889"/>
                  </a:lnTo>
                  <a:lnTo>
                    <a:pt x="55851" y="674242"/>
                  </a:lnTo>
                  <a:lnTo>
                    <a:pt x="36365" y="634329"/>
                  </a:lnTo>
                  <a:lnTo>
                    <a:pt x="20804" y="592378"/>
                  </a:lnTo>
                  <a:lnTo>
                    <a:pt x="9401" y="548620"/>
                  </a:lnTo>
                  <a:lnTo>
                    <a:pt x="2389" y="503284"/>
                  </a:lnTo>
                  <a:lnTo>
                    <a:pt x="0" y="456599"/>
                  </a:lnTo>
                  <a:close/>
                </a:path>
              </a:pathLst>
            </a:custGeom>
            <a:ln w="37374">
              <a:solidFill>
                <a:srgbClr val="1C52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60142" y="1509375"/>
              <a:ext cx="611161" cy="611161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1445120" y="2825937"/>
            <a:ext cx="4051300" cy="150241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25400" marR="10160">
              <a:lnSpc>
                <a:spcPts val="3678"/>
              </a:lnSpc>
              <a:spcBef>
                <a:spcPts val="650"/>
              </a:spcBef>
            </a:pPr>
            <a:r>
              <a:rPr sz="3400" spc="240" dirty="0">
                <a:latin typeface="Gill Sans MT"/>
                <a:cs typeface="Gill Sans MT"/>
              </a:rPr>
              <a:t>Safeguarding</a:t>
            </a:r>
            <a:r>
              <a:rPr sz="3400" spc="-90" dirty="0">
                <a:latin typeface="Gill Sans MT"/>
                <a:cs typeface="Gill Sans MT"/>
              </a:rPr>
              <a:t> </a:t>
            </a:r>
            <a:r>
              <a:rPr sz="3400" spc="-20" dirty="0">
                <a:latin typeface="Gill Sans MT"/>
                <a:cs typeface="Gill Sans MT"/>
              </a:rPr>
              <a:t>Critical </a:t>
            </a:r>
            <a:r>
              <a:rPr sz="3400" spc="180" dirty="0">
                <a:latin typeface="Gill Sans MT"/>
                <a:cs typeface="Gill Sans MT"/>
              </a:rPr>
              <a:t>Scientiﬁc</a:t>
            </a:r>
            <a:r>
              <a:rPr sz="3400" spc="-100" dirty="0">
                <a:latin typeface="Gill Sans MT"/>
                <a:cs typeface="Gill Sans MT"/>
              </a:rPr>
              <a:t> </a:t>
            </a:r>
            <a:r>
              <a:rPr sz="3400" spc="100" dirty="0">
                <a:latin typeface="Gill Sans MT"/>
                <a:cs typeface="Gill Sans MT"/>
              </a:rPr>
              <a:t>Data</a:t>
            </a:r>
            <a:r>
              <a:rPr sz="3400" spc="-90" dirty="0">
                <a:latin typeface="Gill Sans MT"/>
                <a:cs typeface="Gill Sans MT"/>
              </a:rPr>
              <a:t> </a:t>
            </a:r>
            <a:r>
              <a:rPr sz="3400" spc="180" dirty="0">
                <a:latin typeface="Gill Sans MT"/>
                <a:cs typeface="Gill Sans MT"/>
              </a:rPr>
              <a:t>and </a:t>
            </a:r>
            <a:r>
              <a:rPr sz="3400" spc="70" dirty="0">
                <a:latin typeface="Gill Sans MT"/>
                <a:cs typeface="Gill Sans MT"/>
              </a:rPr>
              <a:t>Infrastructure</a:t>
            </a:r>
            <a:endParaRPr sz="340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445108" y="5541875"/>
            <a:ext cx="5811520" cy="1036318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25400" marR="10160">
              <a:lnSpc>
                <a:spcPts val="3678"/>
              </a:lnSpc>
              <a:spcBef>
                <a:spcPts val="650"/>
              </a:spcBef>
            </a:pPr>
            <a:r>
              <a:rPr sz="3400" spc="120" dirty="0">
                <a:latin typeface="Gill Sans MT"/>
                <a:cs typeface="Gill Sans MT"/>
              </a:rPr>
              <a:t>Preserve</a:t>
            </a:r>
            <a:r>
              <a:rPr sz="3400" spc="130" dirty="0">
                <a:latin typeface="Gill Sans MT"/>
                <a:cs typeface="Gill Sans MT"/>
              </a:rPr>
              <a:t> </a:t>
            </a:r>
            <a:r>
              <a:rPr sz="3400" dirty="0">
                <a:latin typeface="Gill Sans MT"/>
                <a:cs typeface="Gill Sans MT"/>
              </a:rPr>
              <a:t>High-</a:t>
            </a:r>
            <a:r>
              <a:rPr sz="3400" spc="150" dirty="0">
                <a:latin typeface="Gill Sans MT"/>
                <a:cs typeface="Gill Sans MT"/>
              </a:rPr>
              <a:t>Value</a:t>
            </a:r>
            <a:r>
              <a:rPr sz="3400" spc="130" dirty="0">
                <a:latin typeface="Gill Sans MT"/>
                <a:cs typeface="Gill Sans MT"/>
              </a:rPr>
              <a:t> </a:t>
            </a:r>
            <a:r>
              <a:rPr sz="3400" spc="150" dirty="0">
                <a:latin typeface="Gill Sans MT"/>
                <a:cs typeface="Gill Sans MT"/>
              </a:rPr>
              <a:t>Research </a:t>
            </a:r>
            <a:r>
              <a:rPr sz="3400" spc="228" dirty="0">
                <a:latin typeface="Gill Sans MT"/>
                <a:cs typeface="Gill Sans MT"/>
              </a:rPr>
              <a:t>and</a:t>
            </a:r>
            <a:r>
              <a:rPr sz="3400" spc="-10" dirty="0">
                <a:latin typeface="Gill Sans MT"/>
                <a:cs typeface="Gill Sans MT"/>
              </a:rPr>
              <a:t> </a:t>
            </a:r>
            <a:r>
              <a:rPr sz="3400" dirty="0">
                <a:latin typeface="Gill Sans MT"/>
                <a:cs typeface="Gill Sans MT"/>
              </a:rPr>
              <a:t>the </a:t>
            </a:r>
            <a:r>
              <a:rPr sz="3400" spc="210" dirty="0">
                <a:latin typeface="Gill Sans MT"/>
                <a:cs typeface="Gill Sans MT"/>
              </a:rPr>
              <a:t>Science</a:t>
            </a:r>
            <a:r>
              <a:rPr sz="3400" dirty="0">
                <a:latin typeface="Gill Sans MT"/>
                <a:cs typeface="Gill Sans MT"/>
              </a:rPr>
              <a:t> </a:t>
            </a:r>
            <a:r>
              <a:rPr sz="3400" spc="-20" dirty="0">
                <a:latin typeface="Gill Sans MT"/>
                <a:cs typeface="Gill Sans MT"/>
              </a:rPr>
              <a:t>Workforce</a:t>
            </a:r>
            <a:endParaRPr sz="3400">
              <a:latin typeface="Gill Sans MT"/>
              <a:cs typeface="Gill Sans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9168476" y="5170740"/>
            <a:ext cx="1926588" cy="1901188"/>
            <a:chOff x="4584238" y="2585370"/>
            <a:chExt cx="963294" cy="950594"/>
          </a:xfrm>
        </p:grpSpPr>
        <p:sp>
          <p:nvSpPr>
            <p:cNvPr id="20" name="object 20"/>
            <p:cNvSpPr/>
            <p:nvPr/>
          </p:nvSpPr>
          <p:spPr>
            <a:xfrm>
              <a:off x="4602926" y="2604057"/>
              <a:ext cx="925830" cy="913765"/>
            </a:xfrm>
            <a:custGeom>
              <a:avLst/>
              <a:gdLst/>
              <a:ahLst/>
              <a:cxnLst/>
              <a:rect l="l" t="t" r="r" b="b"/>
              <a:pathLst>
                <a:path w="925829" h="913764">
                  <a:moveTo>
                    <a:pt x="462749" y="913199"/>
                  </a:moveTo>
                  <a:lnTo>
                    <a:pt x="415436" y="910842"/>
                  </a:lnTo>
                  <a:lnTo>
                    <a:pt x="369489" y="903923"/>
                  </a:lnTo>
                  <a:lnTo>
                    <a:pt x="325142" y="892672"/>
                  </a:lnTo>
                  <a:lnTo>
                    <a:pt x="282626" y="877317"/>
                  </a:lnTo>
                  <a:lnTo>
                    <a:pt x="242175" y="858090"/>
                  </a:lnTo>
                  <a:lnTo>
                    <a:pt x="204022" y="835219"/>
                  </a:lnTo>
                  <a:lnTo>
                    <a:pt x="168398" y="808934"/>
                  </a:lnTo>
                  <a:lnTo>
                    <a:pt x="135536" y="779464"/>
                  </a:lnTo>
                  <a:lnTo>
                    <a:pt x="105669" y="747039"/>
                  </a:lnTo>
                  <a:lnTo>
                    <a:pt x="79030" y="711889"/>
                  </a:lnTo>
                  <a:lnTo>
                    <a:pt x="55851" y="674242"/>
                  </a:lnTo>
                  <a:lnTo>
                    <a:pt x="36365" y="634329"/>
                  </a:lnTo>
                  <a:lnTo>
                    <a:pt x="20804" y="592378"/>
                  </a:lnTo>
                  <a:lnTo>
                    <a:pt x="9401" y="548620"/>
                  </a:lnTo>
                  <a:lnTo>
                    <a:pt x="2389" y="503284"/>
                  </a:lnTo>
                  <a:lnTo>
                    <a:pt x="0" y="456599"/>
                  </a:lnTo>
                  <a:lnTo>
                    <a:pt x="2389" y="409915"/>
                  </a:lnTo>
                  <a:lnTo>
                    <a:pt x="9401" y="364579"/>
                  </a:lnTo>
                  <a:lnTo>
                    <a:pt x="20804" y="320821"/>
                  </a:lnTo>
                  <a:lnTo>
                    <a:pt x="36365" y="278870"/>
                  </a:lnTo>
                  <a:lnTo>
                    <a:pt x="55851" y="238957"/>
                  </a:lnTo>
                  <a:lnTo>
                    <a:pt x="79030" y="201310"/>
                  </a:lnTo>
                  <a:lnTo>
                    <a:pt x="105669" y="166159"/>
                  </a:lnTo>
                  <a:lnTo>
                    <a:pt x="135536" y="133734"/>
                  </a:lnTo>
                  <a:lnTo>
                    <a:pt x="168398" y="104265"/>
                  </a:lnTo>
                  <a:lnTo>
                    <a:pt x="204022" y="77980"/>
                  </a:lnTo>
                  <a:lnTo>
                    <a:pt x="242175" y="55109"/>
                  </a:lnTo>
                  <a:lnTo>
                    <a:pt x="282626" y="35881"/>
                  </a:lnTo>
                  <a:lnTo>
                    <a:pt x="325142" y="20527"/>
                  </a:lnTo>
                  <a:lnTo>
                    <a:pt x="369489" y="9276"/>
                  </a:lnTo>
                  <a:lnTo>
                    <a:pt x="415436" y="2357"/>
                  </a:lnTo>
                  <a:lnTo>
                    <a:pt x="462749" y="0"/>
                  </a:lnTo>
                  <a:lnTo>
                    <a:pt x="514964" y="2914"/>
                  </a:lnTo>
                  <a:lnTo>
                    <a:pt x="566111" y="11534"/>
                  </a:lnTo>
                  <a:lnTo>
                    <a:pt x="615736" y="25674"/>
                  </a:lnTo>
                  <a:lnTo>
                    <a:pt x="663386" y="45149"/>
                  </a:lnTo>
                  <a:lnTo>
                    <a:pt x="708610" y="69774"/>
                  </a:lnTo>
                  <a:lnTo>
                    <a:pt x="750953" y="99364"/>
                  </a:lnTo>
                  <a:lnTo>
                    <a:pt x="789963" y="133734"/>
                  </a:lnTo>
                  <a:lnTo>
                    <a:pt x="824796" y="172226"/>
                  </a:lnTo>
                  <a:lnTo>
                    <a:pt x="854785" y="214007"/>
                  </a:lnTo>
                  <a:lnTo>
                    <a:pt x="879742" y="258629"/>
                  </a:lnTo>
                  <a:lnTo>
                    <a:pt x="899479" y="305646"/>
                  </a:lnTo>
                  <a:lnTo>
                    <a:pt x="913810" y="354612"/>
                  </a:lnTo>
                  <a:lnTo>
                    <a:pt x="922546" y="405079"/>
                  </a:lnTo>
                  <a:lnTo>
                    <a:pt x="925499" y="456599"/>
                  </a:lnTo>
                  <a:lnTo>
                    <a:pt x="923110" y="503284"/>
                  </a:lnTo>
                  <a:lnTo>
                    <a:pt x="916098" y="548620"/>
                  </a:lnTo>
                  <a:lnTo>
                    <a:pt x="904695" y="592378"/>
                  </a:lnTo>
                  <a:lnTo>
                    <a:pt x="889134" y="634329"/>
                  </a:lnTo>
                  <a:lnTo>
                    <a:pt x="869648" y="674242"/>
                  </a:lnTo>
                  <a:lnTo>
                    <a:pt x="846469" y="711889"/>
                  </a:lnTo>
                  <a:lnTo>
                    <a:pt x="819830" y="747039"/>
                  </a:lnTo>
                  <a:lnTo>
                    <a:pt x="789963" y="779464"/>
                  </a:lnTo>
                  <a:lnTo>
                    <a:pt x="757101" y="808934"/>
                  </a:lnTo>
                  <a:lnTo>
                    <a:pt x="721477" y="835219"/>
                  </a:lnTo>
                  <a:lnTo>
                    <a:pt x="683324" y="858090"/>
                  </a:lnTo>
                  <a:lnTo>
                    <a:pt x="642873" y="877317"/>
                  </a:lnTo>
                  <a:lnTo>
                    <a:pt x="600357" y="892672"/>
                  </a:lnTo>
                  <a:lnTo>
                    <a:pt x="556010" y="903923"/>
                  </a:lnTo>
                  <a:lnTo>
                    <a:pt x="510063" y="910842"/>
                  </a:lnTo>
                  <a:lnTo>
                    <a:pt x="462749" y="9131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02926" y="2604057"/>
              <a:ext cx="925830" cy="913765"/>
            </a:xfrm>
            <a:custGeom>
              <a:avLst/>
              <a:gdLst/>
              <a:ahLst/>
              <a:cxnLst/>
              <a:rect l="l" t="t" r="r" b="b"/>
              <a:pathLst>
                <a:path w="925829" h="913764">
                  <a:moveTo>
                    <a:pt x="0" y="456599"/>
                  </a:moveTo>
                  <a:lnTo>
                    <a:pt x="2389" y="409915"/>
                  </a:lnTo>
                  <a:lnTo>
                    <a:pt x="9401" y="364579"/>
                  </a:lnTo>
                  <a:lnTo>
                    <a:pt x="20804" y="320821"/>
                  </a:lnTo>
                  <a:lnTo>
                    <a:pt x="36365" y="278870"/>
                  </a:lnTo>
                  <a:lnTo>
                    <a:pt x="55851" y="238957"/>
                  </a:lnTo>
                  <a:lnTo>
                    <a:pt x="79030" y="201310"/>
                  </a:lnTo>
                  <a:lnTo>
                    <a:pt x="105669" y="166159"/>
                  </a:lnTo>
                  <a:lnTo>
                    <a:pt x="135536" y="133735"/>
                  </a:lnTo>
                  <a:lnTo>
                    <a:pt x="168398" y="104265"/>
                  </a:lnTo>
                  <a:lnTo>
                    <a:pt x="204022" y="77980"/>
                  </a:lnTo>
                  <a:lnTo>
                    <a:pt x="242175" y="55109"/>
                  </a:lnTo>
                  <a:lnTo>
                    <a:pt x="282626" y="35881"/>
                  </a:lnTo>
                  <a:lnTo>
                    <a:pt x="325142" y="20527"/>
                  </a:lnTo>
                  <a:lnTo>
                    <a:pt x="369489" y="9276"/>
                  </a:lnTo>
                  <a:lnTo>
                    <a:pt x="415436" y="2357"/>
                  </a:lnTo>
                  <a:lnTo>
                    <a:pt x="462749" y="0"/>
                  </a:lnTo>
                  <a:lnTo>
                    <a:pt x="514964" y="2914"/>
                  </a:lnTo>
                  <a:lnTo>
                    <a:pt x="566111" y="11534"/>
                  </a:lnTo>
                  <a:lnTo>
                    <a:pt x="615736" y="25674"/>
                  </a:lnTo>
                  <a:lnTo>
                    <a:pt x="663386" y="45149"/>
                  </a:lnTo>
                  <a:lnTo>
                    <a:pt x="708610" y="69774"/>
                  </a:lnTo>
                  <a:lnTo>
                    <a:pt x="750953" y="99364"/>
                  </a:lnTo>
                  <a:lnTo>
                    <a:pt x="789963" y="133734"/>
                  </a:lnTo>
                  <a:lnTo>
                    <a:pt x="824796" y="172226"/>
                  </a:lnTo>
                  <a:lnTo>
                    <a:pt x="854785" y="214007"/>
                  </a:lnTo>
                  <a:lnTo>
                    <a:pt x="879742" y="258629"/>
                  </a:lnTo>
                  <a:lnTo>
                    <a:pt x="899479" y="305646"/>
                  </a:lnTo>
                  <a:lnTo>
                    <a:pt x="913810" y="354612"/>
                  </a:lnTo>
                  <a:lnTo>
                    <a:pt x="922546" y="405079"/>
                  </a:lnTo>
                  <a:lnTo>
                    <a:pt x="925499" y="456599"/>
                  </a:lnTo>
                  <a:lnTo>
                    <a:pt x="923110" y="503284"/>
                  </a:lnTo>
                  <a:lnTo>
                    <a:pt x="916098" y="548620"/>
                  </a:lnTo>
                  <a:lnTo>
                    <a:pt x="904695" y="592378"/>
                  </a:lnTo>
                  <a:lnTo>
                    <a:pt x="889134" y="634329"/>
                  </a:lnTo>
                  <a:lnTo>
                    <a:pt x="869648" y="674242"/>
                  </a:lnTo>
                  <a:lnTo>
                    <a:pt x="846469" y="711889"/>
                  </a:lnTo>
                  <a:lnTo>
                    <a:pt x="819830" y="747039"/>
                  </a:lnTo>
                  <a:lnTo>
                    <a:pt x="789963" y="779464"/>
                  </a:lnTo>
                  <a:lnTo>
                    <a:pt x="757101" y="808934"/>
                  </a:lnTo>
                  <a:lnTo>
                    <a:pt x="721477" y="835219"/>
                  </a:lnTo>
                  <a:lnTo>
                    <a:pt x="683324" y="858090"/>
                  </a:lnTo>
                  <a:lnTo>
                    <a:pt x="642873" y="877317"/>
                  </a:lnTo>
                  <a:lnTo>
                    <a:pt x="600357" y="892672"/>
                  </a:lnTo>
                  <a:lnTo>
                    <a:pt x="556010" y="903923"/>
                  </a:lnTo>
                  <a:lnTo>
                    <a:pt x="510063" y="910842"/>
                  </a:lnTo>
                  <a:lnTo>
                    <a:pt x="462749" y="913199"/>
                  </a:lnTo>
                  <a:lnTo>
                    <a:pt x="415436" y="910842"/>
                  </a:lnTo>
                  <a:lnTo>
                    <a:pt x="369489" y="903923"/>
                  </a:lnTo>
                  <a:lnTo>
                    <a:pt x="325142" y="892672"/>
                  </a:lnTo>
                  <a:lnTo>
                    <a:pt x="282626" y="877317"/>
                  </a:lnTo>
                  <a:lnTo>
                    <a:pt x="242175" y="858090"/>
                  </a:lnTo>
                  <a:lnTo>
                    <a:pt x="204022" y="835219"/>
                  </a:lnTo>
                  <a:lnTo>
                    <a:pt x="168398" y="808934"/>
                  </a:lnTo>
                  <a:lnTo>
                    <a:pt x="135536" y="779464"/>
                  </a:lnTo>
                  <a:lnTo>
                    <a:pt x="105669" y="747039"/>
                  </a:lnTo>
                  <a:lnTo>
                    <a:pt x="79030" y="711889"/>
                  </a:lnTo>
                  <a:lnTo>
                    <a:pt x="55851" y="674242"/>
                  </a:lnTo>
                  <a:lnTo>
                    <a:pt x="36365" y="634329"/>
                  </a:lnTo>
                  <a:lnTo>
                    <a:pt x="20804" y="592378"/>
                  </a:lnTo>
                  <a:lnTo>
                    <a:pt x="9401" y="548620"/>
                  </a:lnTo>
                  <a:lnTo>
                    <a:pt x="2389" y="503284"/>
                  </a:lnTo>
                  <a:lnTo>
                    <a:pt x="0" y="456599"/>
                  </a:lnTo>
                  <a:close/>
                </a:path>
              </a:pathLst>
            </a:custGeom>
            <a:ln w="37374">
              <a:solidFill>
                <a:srgbClr val="1C52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60095" y="2755076"/>
              <a:ext cx="611161" cy="611161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7716255" y="9620490"/>
            <a:ext cx="194310" cy="33342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2000" spc="20" dirty="0">
                <a:solidFill>
                  <a:srgbClr val="666666"/>
                </a:solidFill>
                <a:latin typeface="Gill Sans MT"/>
                <a:cs typeface="Gill Sans MT"/>
              </a:rPr>
              <a:t>6</a:t>
            </a:r>
            <a:endParaRPr sz="2000">
              <a:latin typeface="Gill Sans MT"/>
              <a:cs typeface="Gill Sans M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301184" y="5170740"/>
            <a:ext cx="1926588" cy="1901188"/>
            <a:chOff x="650592" y="2585370"/>
            <a:chExt cx="963294" cy="950594"/>
          </a:xfrm>
        </p:grpSpPr>
        <p:sp>
          <p:nvSpPr>
            <p:cNvPr id="25" name="object 25"/>
            <p:cNvSpPr/>
            <p:nvPr/>
          </p:nvSpPr>
          <p:spPr>
            <a:xfrm>
              <a:off x="669279" y="2604057"/>
              <a:ext cx="925830" cy="913765"/>
            </a:xfrm>
            <a:custGeom>
              <a:avLst/>
              <a:gdLst/>
              <a:ahLst/>
              <a:cxnLst/>
              <a:rect l="l" t="t" r="r" b="b"/>
              <a:pathLst>
                <a:path w="925830" h="913764">
                  <a:moveTo>
                    <a:pt x="462749" y="913199"/>
                  </a:moveTo>
                  <a:lnTo>
                    <a:pt x="415436" y="910842"/>
                  </a:lnTo>
                  <a:lnTo>
                    <a:pt x="369489" y="903923"/>
                  </a:lnTo>
                  <a:lnTo>
                    <a:pt x="325142" y="892672"/>
                  </a:lnTo>
                  <a:lnTo>
                    <a:pt x="282626" y="877317"/>
                  </a:lnTo>
                  <a:lnTo>
                    <a:pt x="242175" y="858090"/>
                  </a:lnTo>
                  <a:lnTo>
                    <a:pt x="204022" y="835219"/>
                  </a:lnTo>
                  <a:lnTo>
                    <a:pt x="168398" y="808934"/>
                  </a:lnTo>
                  <a:lnTo>
                    <a:pt x="135536" y="779464"/>
                  </a:lnTo>
                  <a:lnTo>
                    <a:pt x="105669" y="747039"/>
                  </a:lnTo>
                  <a:lnTo>
                    <a:pt x="79030" y="711889"/>
                  </a:lnTo>
                  <a:lnTo>
                    <a:pt x="55851" y="674242"/>
                  </a:lnTo>
                  <a:lnTo>
                    <a:pt x="36365" y="634329"/>
                  </a:lnTo>
                  <a:lnTo>
                    <a:pt x="20804" y="592378"/>
                  </a:lnTo>
                  <a:lnTo>
                    <a:pt x="9401" y="548620"/>
                  </a:lnTo>
                  <a:lnTo>
                    <a:pt x="2389" y="503284"/>
                  </a:lnTo>
                  <a:lnTo>
                    <a:pt x="0" y="456599"/>
                  </a:lnTo>
                  <a:lnTo>
                    <a:pt x="2389" y="409915"/>
                  </a:lnTo>
                  <a:lnTo>
                    <a:pt x="9401" y="364579"/>
                  </a:lnTo>
                  <a:lnTo>
                    <a:pt x="20804" y="320821"/>
                  </a:lnTo>
                  <a:lnTo>
                    <a:pt x="36365" y="278870"/>
                  </a:lnTo>
                  <a:lnTo>
                    <a:pt x="55851" y="238957"/>
                  </a:lnTo>
                  <a:lnTo>
                    <a:pt x="79030" y="201310"/>
                  </a:lnTo>
                  <a:lnTo>
                    <a:pt x="105669" y="166159"/>
                  </a:lnTo>
                  <a:lnTo>
                    <a:pt x="135536" y="133734"/>
                  </a:lnTo>
                  <a:lnTo>
                    <a:pt x="168398" y="104265"/>
                  </a:lnTo>
                  <a:lnTo>
                    <a:pt x="204022" y="77980"/>
                  </a:lnTo>
                  <a:lnTo>
                    <a:pt x="242175" y="55109"/>
                  </a:lnTo>
                  <a:lnTo>
                    <a:pt x="282626" y="35881"/>
                  </a:lnTo>
                  <a:lnTo>
                    <a:pt x="325142" y="20527"/>
                  </a:lnTo>
                  <a:lnTo>
                    <a:pt x="369489" y="9276"/>
                  </a:lnTo>
                  <a:lnTo>
                    <a:pt x="415436" y="2357"/>
                  </a:lnTo>
                  <a:lnTo>
                    <a:pt x="462749" y="0"/>
                  </a:lnTo>
                  <a:lnTo>
                    <a:pt x="514964" y="2914"/>
                  </a:lnTo>
                  <a:lnTo>
                    <a:pt x="566111" y="11534"/>
                  </a:lnTo>
                  <a:lnTo>
                    <a:pt x="615736" y="25674"/>
                  </a:lnTo>
                  <a:lnTo>
                    <a:pt x="663387" y="45149"/>
                  </a:lnTo>
                  <a:lnTo>
                    <a:pt x="708610" y="69774"/>
                  </a:lnTo>
                  <a:lnTo>
                    <a:pt x="750953" y="99364"/>
                  </a:lnTo>
                  <a:lnTo>
                    <a:pt x="789963" y="133734"/>
                  </a:lnTo>
                  <a:lnTo>
                    <a:pt x="824796" y="172226"/>
                  </a:lnTo>
                  <a:lnTo>
                    <a:pt x="854785" y="214007"/>
                  </a:lnTo>
                  <a:lnTo>
                    <a:pt x="879742" y="258629"/>
                  </a:lnTo>
                  <a:lnTo>
                    <a:pt x="899479" y="305646"/>
                  </a:lnTo>
                  <a:lnTo>
                    <a:pt x="913810" y="354612"/>
                  </a:lnTo>
                  <a:lnTo>
                    <a:pt x="922546" y="405079"/>
                  </a:lnTo>
                  <a:lnTo>
                    <a:pt x="925499" y="456599"/>
                  </a:lnTo>
                  <a:lnTo>
                    <a:pt x="923110" y="503284"/>
                  </a:lnTo>
                  <a:lnTo>
                    <a:pt x="916098" y="548620"/>
                  </a:lnTo>
                  <a:lnTo>
                    <a:pt x="904695" y="592378"/>
                  </a:lnTo>
                  <a:lnTo>
                    <a:pt x="889134" y="634329"/>
                  </a:lnTo>
                  <a:lnTo>
                    <a:pt x="869648" y="674242"/>
                  </a:lnTo>
                  <a:lnTo>
                    <a:pt x="846469" y="711889"/>
                  </a:lnTo>
                  <a:lnTo>
                    <a:pt x="819830" y="747039"/>
                  </a:lnTo>
                  <a:lnTo>
                    <a:pt x="789963" y="779464"/>
                  </a:lnTo>
                  <a:lnTo>
                    <a:pt x="757101" y="808934"/>
                  </a:lnTo>
                  <a:lnTo>
                    <a:pt x="721477" y="835219"/>
                  </a:lnTo>
                  <a:lnTo>
                    <a:pt x="683324" y="858090"/>
                  </a:lnTo>
                  <a:lnTo>
                    <a:pt x="642873" y="877317"/>
                  </a:lnTo>
                  <a:lnTo>
                    <a:pt x="600357" y="892672"/>
                  </a:lnTo>
                  <a:lnTo>
                    <a:pt x="556010" y="903923"/>
                  </a:lnTo>
                  <a:lnTo>
                    <a:pt x="510063" y="910842"/>
                  </a:lnTo>
                  <a:lnTo>
                    <a:pt x="462749" y="9131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9279" y="2604057"/>
              <a:ext cx="925830" cy="913765"/>
            </a:xfrm>
            <a:custGeom>
              <a:avLst/>
              <a:gdLst/>
              <a:ahLst/>
              <a:cxnLst/>
              <a:rect l="l" t="t" r="r" b="b"/>
              <a:pathLst>
                <a:path w="925830" h="913764">
                  <a:moveTo>
                    <a:pt x="0" y="456599"/>
                  </a:moveTo>
                  <a:lnTo>
                    <a:pt x="2389" y="409915"/>
                  </a:lnTo>
                  <a:lnTo>
                    <a:pt x="9401" y="364579"/>
                  </a:lnTo>
                  <a:lnTo>
                    <a:pt x="20804" y="320821"/>
                  </a:lnTo>
                  <a:lnTo>
                    <a:pt x="36365" y="278870"/>
                  </a:lnTo>
                  <a:lnTo>
                    <a:pt x="55851" y="238957"/>
                  </a:lnTo>
                  <a:lnTo>
                    <a:pt x="79030" y="201310"/>
                  </a:lnTo>
                  <a:lnTo>
                    <a:pt x="105669" y="166159"/>
                  </a:lnTo>
                  <a:lnTo>
                    <a:pt x="135536" y="133735"/>
                  </a:lnTo>
                  <a:lnTo>
                    <a:pt x="168398" y="104265"/>
                  </a:lnTo>
                  <a:lnTo>
                    <a:pt x="204022" y="77980"/>
                  </a:lnTo>
                  <a:lnTo>
                    <a:pt x="242175" y="55109"/>
                  </a:lnTo>
                  <a:lnTo>
                    <a:pt x="282626" y="35881"/>
                  </a:lnTo>
                  <a:lnTo>
                    <a:pt x="325142" y="20527"/>
                  </a:lnTo>
                  <a:lnTo>
                    <a:pt x="369489" y="9276"/>
                  </a:lnTo>
                  <a:lnTo>
                    <a:pt x="415436" y="2357"/>
                  </a:lnTo>
                  <a:lnTo>
                    <a:pt x="462749" y="0"/>
                  </a:lnTo>
                  <a:lnTo>
                    <a:pt x="514964" y="2914"/>
                  </a:lnTo>
                  <a:lnTo>
                    <a:pt x="566111" y="11534"/>
                  </a:lnTo>
                  <a:lnTo>
                    <a:pt x="615736" y="25674"/>
                  </a:lnTo>
                  <a:lnTo>
                    <a:pt x="663387" y="45149"/>
                  </a:lnTo>
                  <a:lnTo>
                    <a:pt x="708610" y="69774"/>
                  </a:lnTo>
                  <a:lnTo>
                    <a:pt x="750953" y="99364"/>
                  </a:lnTo>
                  <a:lnTo>
                    <a:pt x="789963" y="133734"/>
                  </a:lnTo>
                  <a:lnTo>
                    <a:pt x="824796" y="172226"/>
                  </a:lnTo>
                  <a:lnTo>
                    <a:pt x="854785" y="214007"/>
                  </a:lnTo>
                  <a:lnTo>
                    <a:pt x="879742" y="258629"/>
                  </a:lnTo>
                  <a:lnTo>
                    <a:pt x="899479" y="305646"/>
                  </a:lnTo>
                  <a:lnTo>
                    <a:pt x="913810" y="354612"/>
                  </a:lnTo>
                  <a:lnTo>
                    <a:pt x="922546" y="405079"/>
                  </a:lnTo>
                  <a:lnTo>
                    <a:pt x="925499" y="456599"/>
                  </a:lnTo>
                  <a:lnTo>
                    <a:pt x="923110" y="503284"/>
                  </a:lnTo>
                  <a:lnTo>
                    <a:pt x="916098" y="548620"/>
                  </a:lnTo>
                  <a:lnTo>
                    <a:pt x="904695" y="592378"/>
                  </a:lnTo>
                  <a:lnTo>
                    <a:pt x="889134" y="634329"/>
                  </a:lnTo>
                  <a:lnTo>
                    <a:pt x="869648" y="674242"/>
                  </a:lnTo>
                  <a:lnTo>
                    <a:pt x="846469" y="711889"/>
                  </a:lnTo>
                  <a:lnTo>
                    <a:pt x="819830" y="747039"/>
                  </a:lnTo>
                  <a:lnTo>
                    <a:pt x="789963" y="779464"/>
                  </a:lnTo>
                  <a:lnTo>
                    <a:pt x="757101" y="808934"/>
                  </a:lnTo>
                  <a:lnTo>
                    <a:pt x="721477" y="835219"/>
                  </a:lnTo>
                  <a:lnTo>
                    <a:pt x="683324" y="858090"/>
                  </a:lnTo>
                  <a:lnTo>
                    <a:pt x="642873" y="877317"/>
                  </a:lnTo>
                  <a:lnTo>
                    <a:pt x="600357" y="892672"/>
                  </a:lnTo>
                  <a:lnTo>
                    <a:pt x="556010" y="903923"/>
                  </a:lnTo>
                  <a:lnTo>
                    <a:pt x="510063" y="910842"/>
                  </a:lnTo>
                  <a:lnTo>
                    <a:pt x="462749" y="913199"/>
                  </a:lnTo>
                  <a:lnTo>
                    <a:pt x="415436" y="910842"/>
                  </a:lnTo>
                  <a:lnTo>
                    <a:pt x="369489" y="903923"/>
                  </a:lnTo>
                  <a:lnTo>
                    <a:pt x="325142" y="892672"/>
                  </a:lnTo>
                  <a:lnTo>
                    <a:pt x="282626" y="877317"/>
                  </a:lnTo>
                  <a:lnTo>
                    <a:pt x="242175" y="858090"/>
                  </a:lnTo>
                  <a:lnTo>
                    <a:pt x="204022" y="835219"/>
                  </a:lnTo>
                  <a:lnTo>
                    <a:pt x="168398" y="808934"/>
                  </a:lnTo>
                  <a:lnTo>
                    <a:pt x="135536" y="779464"/>
                  </a:lnTo>
                  <a:lnTo>
                    <a:pt x="105669" y="747039"/>
                  </a:lnTo>
                  <a:lnTo>
                    <a:pt x="79030" y="711889"/>
                  </a:lnTo>
                  <a:lnTo>
                    <a:pt x="55851" y="674242"/>
                  </a:lnTo>
                  <a:lnTo>
                    <a:pt x="36365" y="634329"/>
                  </a:lnTo>
                  <a:lnTo>
                    <a:pt x="20804" y="592378"/>
                  </a:lnTo>
                  <a:lnTo>
                    <a:pt x="9401" y="548620"/>
                  </a:lnTo>
                  <a:lnTo>
                    <a:pt x="2389" y="503284"/>
                  </a:lnTo>
                  <a:lnTo>
                    <a:pt x="0" y="456599"/>
                  </a:lnTo>
                  <a:close/>
                </a:path>
              </a:pathLst>
            </a:custGeom>
            <a:ln w="37374">
              <a:solidFill>
                <a:srgbClr val="1C52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6448" y="2755076"/>
              <a:ext cx="611161" cy="6111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4547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250" y="495218"/>
            <a:ext cx="14745968" cy="8432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pc="-70" dirty="0"/>
              <a:t>How</a:t>
            </a:r>
            <a:r>
              <a:rPr spc="-250" dirty="0"/>
              <a:t> </a:t>
            </a:r>
            <a:r>
              <a:rPr spc="-240" dirty="0"/>
              <a:t>the </a:t>
            </a:r>
            <a:r>
              <a:rPr spc="-100" dirty="0"/>
              <a:t>Portfolio</a:t>
            </a:r>
            <a:r>
              <a:rPr spc="-240" dirty="0"/>
              <a:t> </a:t>
            </a:r>
            <a:r>
              <a:rPr spc="-220" dirty="0"/>
              <a:t>to</a:t>
            </a:r>
            <a:r>
              <a:rPr spc="-240" dirty="0"/>
              <a:t> </a:t>
            </a:r>
            <a:r>
              <a:rPr spc="-150" dirty="0"/>
              <a:t>Protect</a:t>
            </a:r>
            <a:r>
              <a:rPr spc="-240" dirty="0"/>
              <a:t> </a:t>
            </a:r>
            <a:r>
              <a:rPr spc="-40" dirty="0"/>
              <a:t>Science</a:t>
            </a:r>
            <a:r>
              <a:rPr spc="-250" dirty="0"/>
              <a:t> </a:t>
            </a:r>
            <a:r>
              <a:rPr spc="228" dirty="0"/>
              <a:t>Is</a:t>
            </a:r>
            <a:r>
              <a:rPr spc="-250" dirty="0"/>
              <a:t> </a:t>
            </a:r>
            <a:r>
              <a:rPr spc="-20" dirty="0"/>
              <a:t>Organized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731813" y="9636744"/>
            <a:ext cx="179070" cy="30264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1800" spc="-100" dirty="0">
                <a:solidFill>
                  <a:srgbClr val="757575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451" y="2982230"/>
            <a:ext cx="3844290" cy="6604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4000" b="1" spc="-50" dirty="0">
                <a:solidFill>
                  <a:srgbClr val="1B5379"/>
                </a:solidFill>
                <a:latin typeface="Trebuchet MS"/>
                <a:cs typeface="Trebuchet MS"/>
              </a:rPr>
              <a:t>Holistic</a:t>
            </a:r>
            <a:r>
              <a:rPr sz="4000" b="1" spc="-170" dirty="0">
                <a:solidFill>
                  <a:srgbClr val="1B5379"/>
                </a:solidFill>
                <a:latin typeface="Trebuchet MS"/>
                <a:cs typeface="Trebuchet MS"/>
              </a:rPr>
              <a:t> </a:t>
            </a:r>
            <a:r>
              <a:rPr sz="4000" b="1" spc="-20" dirty="0">
                <a:solidFill>
                  <a:srgbClr val="1B5379"/>
                </a:solidFill>
                <a:latin typeface="Trebuchet MS"/>
                <a:cs typeface="Trebuchet MS"/>
              </a:rPr>
              <a:t>Strategy</a:t>
            </a:r>
            <a:endParaRPr sz="40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6299" y="4057615"/>
            <a:ext cx="3558698" cy="355869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273982" y="2883804"/>
            <a:ext cx="3172460" cy="12700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 marR="10160" indent="39370">
              <a:lnSpc>
                <a:spcPct val="100000"/>
              </a:lnSpc>
              <a:spcBef>
                <a:spcPts val="200"/>
              </a:spcBef>
            </a:pPr>
            <a:r>
              <a:rPr sz="4000" b="1" spc="-80" dirty="0">
                <a:solidFill>
                  <a:srgbClr val="1B5379"/>
                </a:solidFill>
                <a:latin typeface="Trebuchet MS"/>
                <a:cs typeface="Trebuchet MS"/>
              </a:rPr>
              <a:t>Philanthropic </a:t>
            </a:r>
            <a:r>
              <a:rPr sz="4000" b="1" spc="-110" dirty="0">
                <a:solidFill>
                  <a:srgbClr val="1B5379"/>
                </a:solidFill>
                <a:latin typeface="Trebuchet MS"/>
                <a:cs typeface="Trebuchet MS"/>
              </a:rPr>
              <a:t>Opportunities</a:t>
            </a:r>
            <a:endParaRPr sz="40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18800" y="4377886"/>
            <a:ext cx="3336900" cy="333684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88850" y="4227926"/>
            <a:ext cx="3536800" cy="35368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2835271" y="2833804"/>
            <a:ext cx="4413250" cy="12700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051560" marR="10160" indent="-1027430">
              <a:lnSpc>
                <a:spcPct val="100000"/>
              </a:lnSpc>
              <a:spcBef>
                <a:spcPts val="200"/>
              </a:spcBef>
            </a:pPr>
            <a:r>
              <a:rPr sz="4000" b="1" spc="-100" dirty="0">
                <a:solidFill>
                  <a:srgbClr val="1B5379"/>
                </a:solidFill>
                <a:latin typeface="Trebuchet MS"/>
                <a:cs typeface="Trebuchet MS"/>
              </a:rPr>
              <a:t>Informed</a:t>
            </a:r>
            <a:r>
              <a:rPr sz="4000" b="1" spc="-170" dirty="0">
                <a:solidFill>
                  <a:srgbClr val="1B5379"/>
                </a:solidFill>
                <a:latin typeface="Trebuchet MS"/>
                <a:cs typeface="Trebuchet MS"/>
              </a:rPr>
              <a:t> </a:t>
            </a:r>
            <a:r>
              <a:rPr sz="4000" b="1" spc="-20" dirty="0">
                <a:solidFill>
                  <a:srgbClr val="1B5379"/>
                </a:solidFill>
                <a:latin typeface="Trebuchet MS"/>
                <a:cs typeface="Trebuchet MS"/>
              </a:rPr>
              <a:t>Resource Allocation</a:t>
            </a:r>
            <a:endParaRPr sz="40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91322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47914" y="5771947"/>
            <a:ext cx="4998720" cy="3712210"/>
          </a:xfrm>
          <a:custGeom>
            <a:avLst/>
            <a:gdLst/>
            <a:ahLst/>
            <a:cxnLst/>
            <a:rect l="l" t="t" r="r" b="b"/>
            <a:pathLst>
              <a:path w="2499360" h="1856104">
                <a:moveTo>
                  <a:pt x="2499004" y="935240"/>
                </a:moveTo>
                <a:lnTo>
                  <a:pt x="0" y="935240"/>
                </a:lnTo>
                <a:lnTo>
                  <a:pt x="0" y="1855635"/>
                </a:lnTo>
                <a:lnTo>
                  <a:pt x="2499004" y="1855635"/>
                </a:lnTo>
                <a:lnTo>
                  <a:pt x="2499004" y="935240"/>
                </a:lnTo>
                <a:close/>
              </a:path>
              <a:path w="2499360" h="1856104">
                <a:moveTo>
                  <a:pt x="2499017" y="0"/>
                </a:moveTo>
                <a:lnTo>
                  <a:pt x="25" y="0"/>
                </a:lnTo>
                <a:lnTo>
                  <a:pt x="25" y="920394"/>
                </a:lnTo>
                <a:lnTo>
                  <a:pt x="2499017" y="920394"/>
                </a:lnTo>
                <a:lnTo>
                  <a:pt x="2499017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47914" y="2030907"/>
            <a:ext cx="4998720" cy="3712210"/>
          </a:xfrm>
          <a:custGeom>
            <a:avLst/>
            <a:gdLst/>
            <a:ahLst/>
            <a:cxnLst/>
            <a:rect l="l" t="t" r="r" b="b"/>
            <a:pathLst>
              <a:path w="2499360" h="1856105">
                <a:moveTo>
                  <a:pt x="2499004" y="935228"/>
                </a:moveTo>
                <a:lnTo>
                  <a:pt x="0" y="935228"/>
                </a:lnTo>
                <a:lnTo>
                  <a:pt x="0" y="1855635"/>
                </a:lnTo>
                <a:lnTo>
                  <a:pt x="2499004" y="1855635"/>
                </a:lnTo>
                <a:lnTo>
                  <a:pt x="2499004" y="935228"/>
                </a:lnTo>
                <a:close/>
              </a:path>
              <a:path w="2499360" h="1856105">
                <a:moveTo>
                  <a:pt x="2499017" y="0"/>
                </a:moveTo>
                <a:lnTo>
                  <a:pt x="25" y="0"/>
                </a:lnTo>
                <a:lnTo>
                  <a:pt x="25" y="920407"/>
                </a:lnTo>
                <a:lnTo>
                  <a:pt x="2499017" y="920407"/>
                </a:lnTo>
                <a:lnTo>
                  <a:pt x="2499017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43099" y="8116776"/>
            <a:ext cx="3110230" cy="7366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89890" indent="-364490">
              <a:lnSpc>
                <a:spcPct val="100000"/>
              </a:lnSpc>
              <a:spcBef>
                <a:spcPts val="740"/>
              </a:spcBef>
              <a:buFont typeface="Arial"/>
              <a:buChar char="●"/>
              <a:tabLst>
                <a:tab pos="389890" algn="l"/>
              </a:tabLst>
            </a:pPr>
            <a:r>
              <a:rPr sz="1800" b="1" spc="-80" dirty="0">
                <a:solidFill>
                  <a:srgbClr val="1C5278"/>
                </a:solidFill>
                <a:latin typeface="Trebuchet MS"/>
                <a:cs typeface="Trebuchet MS"/>
              </a:rPr>
              <a:t>Threatened</a:t>
            </a:r>
            <a:r>
              <a:rPr sz="1800" b="1" spc="-4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1800" b="1" spc="-80" dirty="0">
                <a:solidFill>
                  <a:srgbClr val="1C5278"/>
                </a:solidFill>
                <a:latin typeface="Trebuchet MS"/>
                <a:cs typeface="Trebuchet MS"/>
              </a:rPr>
              <a:t>talent</a:t>
            </a:r>
            <a:r>
              <a:rPr sz="1800" b="1" spc="-3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1C5278"/>
                </a:solidFill>
                <a:latin typeface="Trebuchet MS"/>
                <a:cs typeface="Trebuchet MS"/>
              </a:rPr>
              <a:t>pipeline</a:t>
            </a:r>
            <a:endParaRPr sz="1800">
              <a:latin typeface="Trebuchet MS"/>
              <a:cs typeface="Trebuchet MS"/>
            </a:endParaRPr>
          </a:p>
          <a:p>
            <a:pPr marL="389890" indent="-364490">
              <a:lnSpc>
                <a:spcPct val="100000"/>
              </a:lnSpc>
              <a:spcBef>
                <a:spcPts val="540"/>
              </a:spcBef>
              <a:buFont typeface="Arial"/>
              <a:buChar char="●"/>
              <a:tabLst>
                <a:tab pos="389890" algn="l"/>
              </a:tabLst>
            </a:pPr>
            <a:r>
              <a:rPr sz="1800" b="1" spc="-80" dirty="0">
                <a:solidFill>
                  <a:srgbClr val="1C5278"/>
                </a:solidFill>
                <a:latin typeface="Trebuchet MS"/>
                <a:cs typeface="Trebuchet MS"/>
              </a:rPr>
              <a:t>Terminated</a:t>
            </a:r>
            <a:r>
              <a:rPr sz="1800" b="1" spc="1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1C5278"/>
                </a:solidFill>
                <a:latin typeface="Trebuchet MS"/>
                <a:cs typeface="Trebuchet MS"/>
              </a:rPr>
              <a:t>research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43099" y="2505276"/>
            <a:ext cx="3234690" cy="7366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89890" indent="-364490">
              <a:lnSpc>
                <a:spcPct val="100000"/>
              </a:lnSpc>
              <a:spcBef>
                <a:spcPts val="740"/>
              </a:spcBef>
              <a:buFont typeface="Arial"/>
              <a:buChar char="●"/>
              <a:tabLst>
                <a:tab pos="389890" algn="l"/>
              </a:tabLst>
            </a:pPr>
            <a:r>
              <a:rPr sz="1800" b="1" spc="-20" dirty="0">
                <a:solidFill>
                  <a:srgbClr val="1C5278"/>
                </a:solidFill>
                <a:latin typeface="Trebuchet MS"/>
                <a:cs typeface="Trebuchet MS"/>
              </a:rPr>
              <a:t>Proposed </a:t>
            </a:r>
            <a:r>
              <a:rPr sz="1800" b="1" spc="-50" dirty="0">
                <a:solidFill>
                  <a:srgbClr val="1C5278"/>
                </a:solidFill>
                <a:latin typeface="Trebuchet MS"/>
                <a:cs typeface="Trebuchet MS"/>
              </a:rPr>
              <a:t>catastrophic</a:t>
            </a:r>
            <a:r>
              <a:rPr sz="1800" b="1" spc="-2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1800" b="1" spc="-40" dirty="0">
                <a:solidFill>
                  <a:srgbClr val="1C5278"/>
                </a:solidFill>
                <a:latin typeface="Trebuchet MS"/>
                <a:cs typeface="Trebuchet MS"/>
              </a:rPr>
              <a:t>cuts</a:t>
            </a:r>
            <a:endParaRPr sz="1800">
              <a:latin typeface="Trebuchet MS"/>
              <a:cs typeface="Trebuchet MS"/>
            </a:endParaRPr>
          </a:p>
          <a:p>
            <a:pPr marL="389890" indent="-364490">
              <a:lnSpc>
                <a:spcPct val="100000"/>
              </a:lnSpc>
              <a:spcBef>
                <a:spcPts val="540"/>
              </a:spcBef>
              <a:buFont typeface="Arial"/>
              <a:buChar char="●"/>
              <a:tabLst>
                <a:tab pos="389890" algn="l"/>
              </a:tabLst>
            </a:pPr>
            <a:r>
              <a:rPr sz="1800" b="1" spc="-50" dirty="0">
                <a:solidFill>
                  <a:srgbClr val="1C5278"/>
                </a:solidFill>
                <a:latin typeface="Trebuchet MS"/>
                <a:cs typeface="Trebuchet MS"/>
              </a:rPr>
              <a:t>Funding</a:t>
            </a:r>
            <a:r>
              <a:rPr sz="1800" b="1" spc="-6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1C5278"/>
                </a:solidFill>
                <a:latin typeface="Trebuchet MS"/>
                <a:cs typeface="Trebuchet MS"/>
              </a:rPr>
              <a:t>freezes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16739" y="5991022"/>
            <a:ext cx="2574290" cy="139192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9890" indent="-364490">
              <a:lnSpc>
                <a:spcPts val="2130"/>
              </a:lnSpc>
              <a:spcBef>
                <a:spcPts val="200"/>
              </a:spcBef>
              <a:buFont typeface="Arial"/>
              <a:buChar char="●"/>
              <a:tabLst>
                <a:tab pos="389890" algn="l"/>
              </a:tabLst>
            </a:pPr>
            <a:r>
              <a:rPr sz="1800" b="1" dirty="0">
                <a:solidFill>
                  <a:srgbClr val="1C5278"/>
                </a:solidFill>
                <a:latin typeface="Trebuchet MS"/>
                <a:cs typeface="Trebuchet MS"/>
              </a:rPr>
              <a:t>Loss</a:t>
            </a:r>
            <a:r>
              <a:rPr sz="1800" b="1" spc="1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1800" b="1" spc="-40" dirty="0">
                <a:solidFill>
                  <a:srgbClr val="1C5278"/>
                </a:solidFill>
                <a:latin typeface="Trebuchet MS"/>
                <a:cs typeface="Trebuchet MS"/>
              </a:rPr>
              <a:t>of</a:t>
            </a:r>
            <a:r>
              <a:rPr sz="1800" b="1" spc="2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1800" b="1" spc="-40" dirty="0">
                <a:solidFill>
                  <a:srgbClr val="1C5278"/>
                </a:solidFill>
                <a:latin typeface="Trebuchet MS"/>
                <a:cs typeface="Trebuchet MS"/>
              </a:rPr>
              <a:t>data</a:t>
            </a:r>
            <a:endParaRPr sz="1800">
              <a:latin typeface="Trebuchet MS"/>
              <a:cs typeface="Trebuchet MS"/>
            </a:endParaRPr>
          </a:p>
          <a:p>
            <a:pPr marL="389890" indent="-364490">
              <a:lnSpc>
                <a:spcPts val="2100"/>
              </a:lnSpc>
              <a:buFont typeface="Arial"/>
              <a:buChar char="●"/>
              <a:tabLst>
                <a:tab pos="389890" algn="l"/>
              </a:tabLst>
            </a:pPr>
            <a:r>
              <a:rPr sz="1800" b="1" spc="-70" dirty="0">
                <a:solidFill>
                  <a:srgbClr val="1C5278"/>
                </a:solidFill>
                <a:latin typeface="Trebuchet MS"/>
                <a:cs typeface="Trebuchet MS"/>
              </a:rPr>
              <a:t>Fragmented</a:t>
            </a:r>
            <a:r>
              <a:rPr sz="1800" b="1" spc="4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1C5278"/>
                </a:solidFill>
                <a:latin typeface="Trebuchet MS"/>
                <a:cs typeface="Trebuchet MS"/>
              </a:rPr>
              <a:t>archives</a:t>
            </a:r>
            <a:endParaRPr sz="1800">
              <a:latin typeface="Trebuchet MS"/>
              <a:cs typeface="Trebuchet MS"/>
            </a:endParaRPr>
          </a:p>
          <a:p>
            <a:pPr marL="389890" indent="-364490">
              <a:lnSpc>
                <a:spcPts val="2100"/>
              </a:lnSpc>
              <a:buFont typeface="Arial"/>
              <a:buChar char="●"/>
              <a:tabLst>
                <a:tab pos="389890" algn="l"/>
              </a:tabLst>
            </a:pPr>
            <a:r>
              <a:rPr sz="1800" b="1" spc="-40" dirty="0">
                <a:solidFill>
                  <a:srgbClr val="1C5278"/>
                </a:solidFill>
                <a:latin typeface="Trebuchet MS"/>
                <a:cs typeface="Trebuchet MS"/>
              </a:rPr>
              <a:t>Data</a:t>
            </a:r>
            <a:r>
              <a:rPr sz="1800" b="1" spc="-6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1800" b="1" spc="-90" dirty="0">
                <a:solidFill>
                  <a:srgbClr val="1C5278"/>
                </a:solidFill>
                <a:latin typeface="Trebuchet MS"/>
                <a:cs typeface="Trebuchet MS"/>
              </a:rPr>
              <a:t>to</a:t>
            </a:r>
            <a:r>
              <a:rPr sz="1800" b="1" spc="-60" dirty="0">
                <a:solidFill>
                  <a:srgbClr val="1C5278"/>
                </a:solidFill>
                <a:latin typeface="Trebuchet MS"/>
                <a:cs typeface="Trebuchet MS"/>
              </a:rPr>
              <a:t> action </a:t>
            </a:r>
            <a:r>
              <a:rPr sz="1800" b="1" spc="-40" dirty="0">
                <a:solidFill>
                  <a:srgbClr val="1C5278"/>
                </a:solidFill>
                <a:latin typeface="Trebuchet MS"/>
                <a:cs typeface="Trebuchet MS"/>
              </a:rPr>
              <a:t>gaps</a:t>
            </a:r>
            <a:endParaRPr sz="1800">
              <a:latin typeface="Trebuchet MS"/>
              <a:cs typeface="Trebuchet MS"/>
            </a:endParaRPr>
          </a:p>
          <a:p>
            <a:pPr marL="389890" indent="-364490">
              <a:lnSpc>
                <a:spcPts val="2100"/>
              </a:lnSpc>
              <a:buFont typeface="Arial"/>
              <a:buChar char="●"/>
              <a:tabLst>
                <a:tab pos="389890" algn="l"/>
              </a:tabLst>
            </a:pPr>
            <a:r>
              <a:rPr sz="1800" b="1" spc="-40" dirty="0">
                <a:solidFill>
                  <a:srgbClr val="1C5278"/>
                </a:solidFill>
                <a:latin typeface="Trebuchet MS"/>
                <a:cs typeface="Trebuchet MS"/>
              </a:rPr>
              <a:t>Complex</a:t>
            </a:r>
            <a:r>
              <a:rPr sz="1800" b="1" spc="-3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1C5278"/>
                </a:solidFill>
                <a:latin typeface="Trebuchet MS"/>
                <a:cs typeface="Trebuchet MS"/>
              </a:rPr>
              <a:t>needs</a:t>
            </a:r>
            <a:endParaRPr sz="1800">
              <a:latin typeface="Trebuchet MS"/>
              <a:cs typeface="Trebuchet MS"/>
            </a:endParaRPr>
          </a:p>
          <a:p>
            <a:pPr marL="389890" indent="-364490">
              <a:lnSpc>
                <a:spcPts val="2130"/>
              </a:lnSpc>
              <a:buFont typeface="Arial"/>
              <a:buChar char="●"/>
              <a:tabLst>
                <a:tab pos="389890" algn="l"/>
              </a:tabLst>
            </a:pPr>
            <a:r>
              <a:rPr sz="1800" b="1" spc="-20" dirty="0">
                <a:solidFill>
                  <a:srgbClr val="1C5278"/>
                </a:solidFill>
                <a:latin typeface="Trebuchet MS"/>
                <a:cs typeface="Trebuchet MS"/>
              </a:rPr>
              <a:t>Role</a:t>
            </a:r>
            <a:r>
              <a:rPr sz="1800" b="1" spc="-9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1800" b="1" spc="-40" dirty="0">
                <a:solidFill>
                  <a:srgbClr val="1C5278"/>
                </a:solidFill>
                <a:latin typeface="Trebuchet MS"/>
                <a:cs typeface="Trebuchet MS"/>
              </a:rPr>
              <a:t>of</a:t>
            </a:r>
            <a:r>
              <a:rPr sz="1800" b="1" spc="-9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1C5278"/>
                </a:solidFill>
                <a:latin typeface="Trebuchet MS"/>
                <a:cs typeface="Trebuchet MS"/>
              </a:rPr>
              <a:t>government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43097" y="4387189"/>
            <a:ext cx="3145790" cy="85851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9890" indent="-364490">
              <a:lnSpc>
                <a:spcPts val="2130"/>
              </a:lnSpc>
              <a:spcBef>
                <a:spcPts val="200"/>
              </a:spcBef>
              <a:buFont typeface="Arial"/>
              <a:buChar char="●"/>
              <a:tabLst>
                <a:tab pos="389890" algn="l"/>
              </a:tabLst>
            </a:pPr>
            <a:r>
              <a:rPr sz="1800" b="1" spc="-40" dirty="0">
                <a:solidFill>
                  <a:srgbClr val="1C5278"/>
                </a:solidFill>
                <a:latin typeface="Trebuchet MS"/>
                <a:cs typeface="Trebuchet MS"/>
              </a:rPr>
              <a:t>Erosion</a:t>
            </a:r>
            <a:r>
              <a:rPr sz="1800" b="1" spc="-7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1800" b="1" spc="-40" dirty="0">
                <a:solidFill>
                  <a:srgbClr val="1C5278"/>
                </a:solidFill>
                <a:latin typeface="Trebuchet MS"/>
                <a:cs typeface="Trebuchet MS"/>
              </a:rPr>
              <a:t>of</a:t>
            </a:r>
            <a:r>
              <a:rPr sz="1800" b="1" spc="-6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1C5278"/>
                </a:solidFill>
                <a:latin typeface="Trebuchet MS"/>
                <a:cs typeface="Trebuchet MS"/>
              </a:rPr>
              <a:t>expertise</a:t>
            </a:r>
            <a:endParaRPr sz="1800">
              <a:latin typeface="Trebuchet MS"/>
              <a:cs typeface="Trebuchet MS"/>
            </a:endParaRPr>
          </a:p>
          <a:p>
            <a:pPr marL="389890" indent="-364490">
              <a:lnSpc>
                <a:spcPts val="2100"/>
              </a:lnSpc>
              <a:buFont typeface="Arial"/>
              <a:buChar char="●"/>
              <a:tabLst>
                <a:tab pos="389890" algn="l"/>
              </a:tabLst>
            </a:pPr>
            <a:r>
              <a:rPr sz="1800" b="1" dirty="0">
                <a:solidFill>
                  <a:srgbClr val="1C5278"/>
                </a:solidFill>
                <a:latin typeface="Trebuchet MS"/>
                <a:cs typeface="Trebuchet MS"/>
              </a:rPr>
              <a:t>Close</a:t>
            </a:r>
            <a:r>
              <a:rPr sz="1800" b="1" spc="-1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1C5278"/>
                </a:solidFill>
                <a:latin typeface="Trebuchet MS"/>
                <a:cs typeface="Trebuchet MS"/>
              </a:rPr>
              <a:t>gaps</a:t>
            </a:r>
            <a:r>
              <a:rPr sz="1800" b="1" spc="-1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1800" b="1" spc="-70" dirty="0">
                <a:solidFill>
                  <a:srgbClr val="1C5278"/>
                </a:solidFill>
                <a:latin typeface="Trebuchet MS"/>
                <a:cs typeface="Trebuchet MS"/>
              </a:rPr>
              <a:t>in</a:t>
            </a:r>
            <a:r>
              <a:rPr sz="1800" b="1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1C5278"/>
                </a:solidFill>
                <a:latin typeface="Trebuchet MS"/>
                <a:cs typeface="Trebuchet MS"/>
              </a:rPr>
              <a:t>guidance</a:t>
            </a:r>
            <a:endParaRPr sz="1800">
              <a:latin typeface="Trebuchet MS"/>
              <a:cs typeface="Trebuchet MS"/>
            </a:endParaRPr>
          </a:p>
          <a:p>
            <a:pPr marL="389890" indent="-364490">
              <a:lnSpc>
                <a:spcPts val="2130"/>
              </a:lnSpc>
              <a:buFont typeface="Arial"/>
              <a:buChar char="●"/>
              <a:tabLst>
                <a:tab pos="389890" algn="l"/>
              </a:tabLst>
            </a:pPr>
            <a:r>
              <a:rPr sz="1800" b="1" spc="-20" dirty="0">
                <a:solidFill>
                  <a:srgbClr val="1C5278"/>
                </a:solidFill>
                <a:latin typeface="Trebuchet MS"/>
                <a:cs typeface="Trebuchet MS"/>
              </a:rPr>
              <a:t>Anti-</a:t>
            </a:r>
            <a:r>
              <a:rPr sz="1800" b="1" spc="-40" dirty="0">
                <a:solidFill>
                  <a:srgbClr val="1C5278"/>
                </a:solidFill>
                <a:latin typeface="Trebuchet MS"/>
                <a:cs typeface="Trebuchet MS"/>
              </a:rPr>
              <a:t>science</a:t>
            </a:r>
            <a:r>
              <a:rPr sz="1800" b="1" spc="2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1C5278"/>
                </a:solidFill>
                <a:latin typeface="Trebuchet MS"/>
                <a:cs typeface="Trebuchet MS"/>
              </a:rPr>
              <a:t>policymaking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187000" y="2030851"/>
            <a:ext cx="13200380" cy="7452358"/>
            <a:chOff x="1593500" y="1015425"/>
            <a:chExt cx="6600190" cy="3726179"/>
          </a:xfrm>
        </p:grpSpPr>
        <p:sp>
          <p:nvSpPr>
            <p:cNvPr id="9" name="object 9"/>
            <p:cNvSpPr/>
            <p:nvPr/>
          </p:nvSpPr>
          <p:spPr>
            <a:xfrm>
              <a:off x="6167056" y="1015428"/>
              <a:ext cx="2026285" cy="3726179"/>
            </a:xfrm>
            <a:custGeom>
              <a:avLst/>
              <a:gdLst/>
              <a:ahLst/>
              <a:cxnLst/>
              <a:rect l="l" t="t" r="r" b="b"/>
              <a:pathLst>
                <a:path w="2026284" h="3726179">
                  <a:moveTo>
                    <a:pt x="2026196" y="2805773"/>
                  </a:moveTo>
                  <a:lnTo>
                    <a:pt x="0" y="2805773"/>
                  </a:lnTo>
                  <a:lnTo>
                    <a:pt x="0" y="3726180"/>
                  </a:lnTo>
                  <a:lnTo>
                    <a:pt x="2026196" y="3726180"/>
                  </a:lnTo>
                  <a:lnTo>
                    <a:pt x="2026196" y="2805773"/>
                  </a:lnTo>
                  <a:close/>
                </a:path>
                <a:path w="2026284" h="3726179">
                  <a:moveTo>
                    <a:pt x="2026196" y="1870532"/>
                  </a:moveTo>
                  <a:lnTo>
                    <a:pt x="0" y="1870532"/>
                  </a:lnTo>
                  <a:lnTo>
                    <a:pt x="0" y="2790926"/>
                  </a:lnTo>
                  <a:lnTo>
                    <a:pt x="2026196" y="2790926"/>
                  </a:lnTo>
                  <a:lnTo>
                    <a:pt x="2026196" y="1870532"/>
                  </a:lnTo>
                  <a:close/>
                </a:path>
                <a:path w="2026284" h="3726179">
                  <a:moveTo>
                    <a:pt x="2026196" y="935240"/>
                  </a:moveTo>
                  <a:lnTo>
                    <a:pt x="0" y="935240"/>
                  </a:lnTo>
                  <a:lnTo>
                    <a:pt x="0" y="1855647"/>
                  </a:lnTo>
                  <a:lnTo>
                    <a:pt x="2026196" y="1855647"/>
                  </a:lnTo>
                  <a:lnTo>
                    <a:pt x="2026196" y="935240"/>
                  </a:lnTo>
                  <a:close/>
                </a:path>
                <a:path w="2026284" h="3726179">
                  <a:moveTo>
                    <a:pt x="2026196" y="0"/>
                  </a:moveTo>
                  <a:lnTo>
                    <a:pt x="0" y="0"/>
                  </a:lnTo>
                  <a:lnTo>
                    <a:pt x="0" y="920407"/>
                  </a:lnTo>
                  <a:lnTo>
                    <a:pt x="2026196" y="920407"/>
                  </a:lnTo>
                  <a:lnTo>
                    <a:pt x="2026196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93494" y="3821264"/>
              <a:ext cx="2370455" cy="920750"/>
            </a:xfrm>
            <a:custGeom>
              <a:avLst/>
              <a:gdLst/>
              <a:ahLst/>
              <a:cxnLst/>
              <a:rect l="l" t="t" r="r" b="b"/>
              <a:pathLst>
                <a:path w="2370454" h="920750">
                  <a:moveTo>
                    <a:pt x="2369959" y="460146"/>
                  </a:moveTo>
                  <a:lnTo>
                    <a:pt x="2026196" y="22923"/>
                  </a:lnTo>
                  <a:lnTo>
                    <a:pt x="2026196" y="546"/>
                  </a:lnTo>
                  <a:lnTo>
                    <a:pt x="2008593" y="546"/>
                  </a:lnTo>
                  <a:lnTo>
                    <a:pt x="2008174" y="0"/>
                  </a:lnTo>
                  <a:lnTo>
                    <a:pt x="561009" y="0"/>
                  </a:lnTo>
                  <a:lnTo>
                    <a:pt x="561009" y="546"/>
                  </a:lnTo>
                  <a:lnTo>
                    <a:pt x="0" y="546"/>
                  </a:lnTo>
                  <a:lnTo>
                    <a:pt x="0" y="919746"/>
                  </a:lnTo>
                  <a:lnTo>
                    <a:pt x="561009" y="919746"/>
                  </a:lnTo>
                  <a:lnTo>
                    <a:pt x="561009" y="920292"/>
                  </a:lnTo>
                  <a:lnTo>
                    <a:pt x="2008174" y="920292"/>
                  </a:lnTo>
                  <a:lnTo>
                    <a:pt x="2008593" y="919746"/>
                  </a:lnTo>
                  <a:lnTo>
                    <a:pt x="2026196" y="919746"/>
                  </a:lnTo>
                  <a:lnTo>
                    <a:pt x="2026196" y="897382"/>
                  </a:lnTo>
                  <a:lnTo>
                    <a:pt x="2369959" y="460146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624852" y="7838406"/>
            <a:ext cx="3401060" cy="42575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2600" b="1" spc="-80" dirty="0">
                <a:latin typeface="Trebuchet MS"/>
                <a:cs typeface="Trebuchet MS"/>
              </a:rPr>
              <a:t>4.Preserve</a:t>
            </a:r>
            <a:r>
              <a:rPr sz="2600" b="1" spc="60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High-</a:t>
            </a:r>
            <a:r>
              <a:rPr sz="2600" b="1" spc="-20" dirty="0">
                <a:latin typeface="Trebuchet MS"/>
                <a:cs typeface="Trebuchet MS"/>
              </a:rPr>
              <a:t>Value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24852" y="8295606"/>
            <a:ext cx="3883660" cy="42575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2600" b="1" spc="-40" dirty="0">
                <a:latin typeface="Trebuchet MS"/>
                <a:cs typeface="Trebuchet MS"/>
              </a:rPr>
              <a:t>Research</a:t>
            </a:r>
            <a:r>
              <a:rPr sz="2600" b="1" spc="-120" dirty="0">
                <a:latin typeface="Trebuchet MS"/>
                <a:cs typeface="Trebuchet MS"/>
              </a:rPr>
              <a:t> </a:t>
            </a:r>
            <a:r>
              <a:rPr sz="2600" b="1" spc="-40" dirty="0">
                <a:latin typeface="Trebuchet MS"/>
                <a:cs typeface="Trebuchet MS"/>
              </a:rPr>
              <a:t>and</a:t>
            </a:r>
            <a:r>
              <a:rPr sz="2600" b="1" spc="-120" dirty="0">
                <a:latin typeface="Trebuchet MS"/>
                <a:cs typeface="Trebuchet MS"/>
              </a:rPr>
              <a:t> </a:t>
            </a:r>
            <a:r>
              <a:rPr sz="2600" b="1" spc="-130" dirty="0">
                <a:latin typeface="Trebuchet MS"/>
                <a:cs typeface="Trebuchet MS"/>
              </a:rPr>
              <a:t>the</a:t>
            </a:r>
            <a:r>
              <a:rPr sz="2600" b="1" spc="-120" dirty="0">
                <a:latin typeface="Trebuchet MS"/>
                <a:cs typeface="Trebuchet MS"/>
              </a:rPr>
              <a:t> </a:t>
            </a:r>
            <a:r>
              <a:rPr sz="2600" b="1" spc="-20" dirty="0">
                <a:latin typeface="Trebuchet MS"/>
                <a:cs typeface="Trebuchet MS"/>
              </a:rPr>
              <a:t>Science</a:t>
            </a:r>
            <a:endParaRPr sz="26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350571" y="1930201"/>
            <a:ext cx="6577330" cy="7735570"/>
            <a:chOff x="675285" y="965100"/>
            <a:chExt cx="3288665" cy="3867785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5285" y="3770875"/>
              <a:ext cx="1085775" cy="106147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26516" y="2886024"/>
              <a:ext cx="3237230" cy="1854835"/>
            </a:xfrm>
            <a:custGeom>
              <a:avLst/>
              <a:gdLst/>
              <a:ahLst/>
              <a:cxnLst/>
              <a:rect l="l" t="t" r="r" b="b"/>
              <a:pathLst>
                <a:path w="3237229" h="1854835">
                  <a:moveTo>
                    <a:pt x="942898" y="936091"/>
                  </a:moveTo>
                  <a:lnTo>
                    <a:pt x="0" y="936091"/>
                  </a:lnTo>
                  <a:lnTo>
                    <a:pt x="0" y="1854695"/>
                  </a:lnTo>
                  <a:lnTo>
                    <a:pt x="942898" y="1854695"/>
                  </a:lnTo>
                  <a:lnTo>
                    <a:pt x="942898" y="936091"/>
                  </a:lnTo>
                  <a:close/>
                </a:path>
                <a:path w="3237229" h="1854835">
                  <a:moveTo>
                    <a:pt x="3236938" y="460146"/>
                  </a:moveTo>
                  <a:lnTo>
                    <a:pt x="2893174" y="22923"/>
                  </a:lnTo>
                  <a:lnTo>
                    <a:pt x="2893174" y="546"/>
                  </a:lnTo>
                  <a:lnTo>
                    <a:pt x="2875572" y="546"/>
                  </a:lnTo>
                  <a:lnTo>
                    <a:pt x="2875153" y="0"/>
                  </a:lnTo>
                  <a:lnTo>
                    <a:pt x="1427988" y="0"/>
                  </a:lnTo>
                  <a:lnTo>
                    <a:pt x="1427988" y="546"/>
                  </a:lnTo>
                  <a:lnTo>
                    <a:pt x="866978" y="546"/>
                  </a:lnTo>
                  <a:lnTo>
                    <a:pt x="866978" y="919746"/>
                  </a:lnTo>
                  <a:lnTo>
                    <a:pt x="1427988" y="919746"/>
                  </a:lnTo>
                  <a:lnTo>
                    <a:pt x="1427988" y="920292"/>
                  </a:lnTo>
                  <a:lnTo>
                    <a:pt x="2875153" y="920292"/>
                  </a:lnTo>
                  <a:lnTo>
                    <a:pt x="2875572" y="919746"/>
                  </a:lnTo>
                  <a:lnTo>
                    <a:pt x="2893174" y="919746"/>
                  </a:lnTo>
                  <a:lnTo>
                    <a:pt x="2893174" y="897382"/>
                  </a:lnTo>
                  <a:lnTo>
                    <a:pt x="3236938" y="460146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5285" y="2835629"/>
              <a:ext cx="1085775" cy="106147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26516" y="1950732"/>
              <a:ext cx="3237230" cy="1854835"/>
            </a:xfrm>
            <a:custGeom>
              <a:avLst/>
              <a:gdLst/>
              <a:ahLst/>
              <a:cxnLst/>
              <a:rect l="l" t="t" r="r" b="b"/>
              <a:pathLst>
                <a:path w="3237229" h="1854835">
                  <a:moveTo>
                    <a:pt x="942898" y="936129"/>
                  </a:moveTo>
                  <a:lnTo>
                    <a:pt x="0" y="936129"/>
                  </a:lnTo>
                  <a:lnTo>
                    <a:pt x="0" y="1854733"/>
                  </a:lnTo>
                  <a:lnTo>
                    <a:pt x="942898" y="1854733"/>
                  </a:lnTo>
                  <a:lnTo>
                    <a:pt x="942898" y="936129"/>
                  </a:lnTo>
                  <a:close/>
                </a:path>
                <a:path w="3237229" h="1854835">
                  <a:moveTo>
                    <a:pt x="3236938" y="460146"/>
                  </a:moveTo>
                  <a:lnTo>
                    <a:pt x="2893174" y="22923"/>
                  </a:lnTo>
                  <a:lnTo>
                    <a:pt x="2893174" y="546"/>
                  </a:lnTo>
                  <a:lnTo>
                    <a:pt x="2875572" y="546"/>
                  </a:lnTo>
                  <a:lnTo>
                    <a:pt x="2875153" y="0"/>
                  </a:lnTo>
                  <a:lnTo>
                    <a:pt x="1427988" y="0"/>
                  </a:lnTo>
                  <a:lnTo>
                    <a:pt x="1427988" y="546"/>
                  </a:lnTo>
                  <a:lnTo>
                    <a:pt x="866978" y="546"/>
                  </a:lnTo>
                  <a:lnTo>
                    <a:pt x="866978" y="919746"/>
                  </a:lnTo>
                  <a:lnTo>
                    <a:pt x="1427988" y="919746"/>
                  </a:lnTo>
                  <a:lnTo>
                    <a:pt x="1427988" y="920292"/>
                  </a:lnTo>
                  <a:lnTo>
                    <a:pt x="2875153" y="920292"/>
                  </a:lnTo>
                  <a:lnTo>
                    <a:pt x="2875572" y="919746"/>
                  </a:lnTo>
                  <a:lnTo>
                    <a:pt x="2893174" y="919746"/>
                  </a:lnTo>
                  <a:lnTo>
                    <a:pt x="2893174" y="897382"/>
                  </a:lnTo>
                  <a:lnTo>
                    <a:pt x="3236938" y="460146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5285" y="1900339"/>
              <a:ext cx="1085775" cy="106147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26516" y="1015491"/>
              <a:ext cx="3237230" cy="1854835"/>
            </a:xfrm>
            <a:custGeom>
              <a:avLst/>
              <a:gdLst/>
              <a:ahLst/>
              <a:cxnLst/>
              <a:rect l="l" t="t" r="r" b="b"/>
              <a:pathLst>
                <a:path w="3237229" h="1854835">
                  <a:moveTo>
                    <a:pt x="942898" y="936091"/>
                  </a:moveTo>
                  <a:lnTo>
                    <a:pt x="0" y="936091"/>
                  </a:lnTo>
                  <a:lnTo>
                    <a:pt x="0" y="1854682"/>
                  </a:lnTo>
                  <a:lnTo>
                    <a:pt x="942898" y="1854682"/>
                  </a:lnTo>
                  <a:lnTo>
                    <a:pt x="942898" y="936091"/>
                  </a:lnTo>
                  <a:close/>
                </a:path>
                <a:path w="3237229" h="1854835">
                  <a:moveTo>
                    <a:pt x="3236938" y="460146"/>
                  </a:moveTo>
                  <a:lnTo>
                    <a:pt x="2893174" y="22923"/>
                  </a:lnTo>
                  <a:lnTo>
                    <a:pt x="2893174" y="546"/>
                  </a:lnTo>
                  <a:lnTo>
                    <a:pt x="2875572" y="546"/>
                  </a:lnTo>
                  <a:lnTo>
                    <a:pt x="2875153" y="0"/>
                  </a:lnTo>
                  <a:lnTo>
                    <a:pt x="1427988" y="0"/>
                  </a:lnTo>
                  <a:lnTo>
                    <a:pt x="1427988" y="546"/>
                  </a:lnTo>
                  <a:lnTo>
                    <a:pt x="866978" y="546"/>
                  </a:lnTo>
                  <a:lnTo>
                    <a:pt x="866978" y="919746"/>
                  </a:lnTo>
                  <a:lnTo>
                    <a:pt x="1427988" y="919746"/>
                  </a:lnTo>
                  <a:lnTo>
                    <a:pt x="1427988" y="920292"/>
                  </a:lnTo>
                  <a:lnTo>
                    <a:pt x="2875153" y="920292"/>
                  </a:lnTo>
                  <a:lnTo>
                    <a:pt x="2875572" y="919746"/>
                  </a:lnTo>
                  <a:lnTo>
                    <a:pt x="2893174" y="919746"/>
                  </a:lnTo>
                  <a:lnTo>
                    <a:pt x="2893174" y="897382"/>
                  </a:lnTo>
                  <a:lnTo>
                    <a:pt x="3236938" y="460146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5285" y="965100"/>
              <a:ext cx="1085775" cy="106147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26517" y="1016332"/>
              <a:ext cx="942975" cy="918844"/>
            </a:xfrm>
            <a:custGeom>
              <a:avLst/>
              <a:gdLst/>
              <a:ahLst/>
              <a:cxnLst/>
              <a:rect l="l" t="t" r="r" b="b"/>
              <a:pathLst>
                <a:path w="942975" h="918844">
                  <a:moveTo>
                    <a:pt x="942900" y="918599"/>
                  </a:moveTo>
                  <a:lnTo>
                    <a:pt x="0" y="918599"/>
                  </a:lnTo>
                  <a:lnTo>
                    <a:pt x="0" y="0"/>
                  </a:lnTo>
                  <a:lnTo>
                    <a:pt x="942900" y="0"/>
                  </a:lnTo>
                  <a:lnTo>
                    <a:pt x="942900" y="918599"/>
                  </a:lnTo>
                  <a:close/>
                </a:path>
              </a:pathLst>
            </a:custGeom>
            <a:solidFill>
              <a:srgbClr val="CEE1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5408" y="1143062"/>
              <a:ext cx="665099" cy="66514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5408" y="3013611"/>
              <a:ext cx="665099" cy="66509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5408" y="3948858"/>
              <a:ext cx="665099" cy="66509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5417" y="2078322"/>
              <a:ext cx="665099" cy="665099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12589303" y="2333766"/>
            <a:ext cx="2269490" cy="10795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89890" indent="-364490">
              <a:lnSpc>
                <a:spcPct val="100000"/>
              </a:lnSpc>
              <a:spcBef>
                <a:spcPts val="740"/>
              </a:spcBef>
              <a:buFont typeface="Arial"/>
              <a:buChar char="●"/>
              <a:tabLst>
                <a:tab pos="389890" algn="l"/>
              </a:tabLst>
            </a:pPr>
            <a:r>
              <a:rPr sz="1800" b="1" spc="-20" dirty="0">
                <a:solidFill>
                  <a:srgbClr val="1C5278"/>
                </a:solidFill>
                <a:latin typeface="Trebuchet MS"/>
                <a:cs typeface="Trebuchet MS"/>
              </a:rPr>
              <a:t>Coordination</a:t>
            </a:r>
            <a:endParaRPr sz="1800">
              <a:latin typeface="Trebuchet MS"/>
              <a:cs typeface="Trebuchet MS"/>
            </a:endParaRPr>
          </a:p>
          <a:p>
            <a:pPr marL="389890" indent="-364490">
              <a:lnSpc>
                <a:spcPct val="100000"/>
              </a:lnSpc>
              <a:spcBef>
                <a:spcPts val="540"/>
              </a:spcBef>
              <a:buFont typeface="Arial"/>
              <a:buChar char="●"/>
              <a:tabLst>
                <a:tab pos="389890" algn="l"/>
              </a:tabLst>
            </a:pPr>
            <a:r>
              <a:rPr sz="1800" b="1" spc="-20" dirty="0">
                <a:solidFill>
                  <a:srgbClr val="1C5278"/>
                </a:solidFill>
                <a:latin typeface="Trebuchet MS"/>
                <a:cs typeface="Trebuchet MS"/>
              </a:rPr>
              <a:t>Education</a:t>
            </a:r>
            <a:endParaRPr sz="1800">
              <a:latin typeface="Trebuchet MS"/>
              <a:cs typeface="Trebuchet MS"/>
            </a:endParaRPr>
          </a:p>
          <a:p>
            <a:pPr marL="389890" indent="-364490">
              <a:lnSpc>
                <a:spcPct val="100000"/>
              </a:lnSpc>
              <a:spcBef>
                <a:spcPts val="540"/>
              </a:spcBef>
              <a:buFont typeface="Arial"/>
              <a:buChar char="●"/>
              <a:tabLst>
                <a:tab pos="389890" algn="l"/>
              </a:tabLst>
            </a:pPr>
            <a:r>
              <a:rPr sz="1800" b="1" spc="-20" dirty="0">
                <a:solidFill>
                  <a:srgbClr val="1C5278"/>
                </a:solidFill>
                <a:latin typeface="Trebuchet MS"/>
                <a:cs typeface="Trebuchet MS"/>
              </a:rPr>
              <a:t>Legal</a:t>
            </a:r>
            <a:r>
              <a:rPr sz="1800" b="1" spc="-4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1800" b="1" spc="-70" dirty="0">
                <a:solidFill>
                  <a:srgbClr val="1C5278"/>
                </a:solidFill>
                <a:latin typeface="Trebuchet MS"/>
                <a:cs typeface="Trebuchet MS"/>
              </a:rPr>
              <a:t>intervention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701615" y="9649296"/>
            <a:ext cx="179070" cy="30264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1800" spc="-100" dirty="0">
                <a:solidFill>
                  <a:srgbClr val="757575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701444" y="1650888"/>
            <a:ext cx="2090420" cy="33342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2000" b="1" i="1" spc="-50" dirty="0">
                <a:latin typeface="Gill Sans MT"/>
                <a:cs typeface="Gill Sans MT"/>
              </a:rPr>
              <a:t>Urgent</a:t>
            </a:r>
            <a:r>
              <a:rPr sz="2000" b="1" i="1" spc="-40" dirty="0">
                <a:latin typeface="Gill Sans MT"/>
                <a:cs typeface="Gill Sans MT"/>
              </a:rPr>
              <a:t> </a:t>
            </a:r>
            <a:r>
              <a:rPr sz="2000" b="1" i="1" spc="-20" dirty="0">
                <a:latin typeface="Gill Sans MT"/>
                <a:cs typeface="Gill Sans MT"/>
              </a:rPr>
              <a:t>Challenges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951863" y="1549340"/>
            <a:ext cx="2815590" cy="33342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00"/>
              </a:spcBef>
            </a:pPr>
            <a:r>
              <a:rPr sz="2000" b="1" i="1" dirty="0">
                <a:latin typeface="Gill Sans MT"/>
                <a:cs typeface="Gill Sans MT"/>
              </a:rPr>
              <a:t>Strategies</a:t>
            </a:r>
            <a:r>
              <a:rPr sz="2000" b="1" i="1" spc="-20" dirty="0">
                <a:latin typeface="Gill Sans MT"/>
                <a:cs typeface="Gill Sans MT"/>
              </a:rPr>
              <a:t> </a:t>
            </a:r>
            <a:r>
              <a:rPr sz="2000" b="1" i="1" spc="-70" dirty="0">
                <a:latin typeface="Gill Sans MT"/>
                <a:cs typeface="Gill Sans MT"/>
              </a:rPr>
              <a:t>to</a:t>
            </a:r>
            <a:r>
              <a:rPr sz="2000" b="1" i="1" spc="-10" dirty="0">
                <a:latin typeface="Gill Sans MT"/>
                <a:cs typeface="Gill Sans MT"/>
              </a:rPr>
              <a:t> </a:t>
            </a:r>
            <a:r>
              <a:rPr sz="2000" b="1" i="1" dirty="0">
                <a:latin typeface="Gill Sans MT"/>
                <a:cs typeface="Gill Sans MT"/>
              </a:rPr>
              <a:t>Avert</a:t>
            </a:r>
            <a:r>
              <a:rPr sz="2000" b="1" i="1" spc="-60" dirty="0">
                <a:latin typeface="Gill Sans MT"/>
                <a:cs typeface="Gill Sans MT"/>
              </a:rPr>
              <a:t> </a:t>
            </a:r>
            <a:r>
              <a:rPr sz="2000" b="1" i="1" spc="-40" dirty="0">
                <a:latin typeface="Gill Sans MT"/>
                <a:cs typeface="Gill Sans MT"/>
              </a:rPr>
              <a:t>Them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589302" y="4036744"/>
            <a:ext cx="3375660" cy="14224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89890" indent="-364490">
              <a:lnSpc>
                <a:spcPct val="100000"/>
              </a:lnSpc>
              <a:spcBef>
                <a:spcPts val="740"/>
              </a:spcBef>
              <a:buFont typeface="Arial"/>
              <a:buChar char="●"/>
              <a:tabLst>
                <a:tab pos="389890" algn="l"/>
              </a:tabLst>
            </a:pPr>
            <a:r>
              <a:rPr sz="1800" b="1" spc="-80" dirty="0">
                <a:solidFill>
                  <a:srgbClr val="1C5278"/>
                </a:solidFill>
                <a:latin typeface="Trebuchet MS"/>
                <a:cs typeface="Trebuchet MS"/>
              </a:rPr>
              <a:t>Independent</a:t>
            </a:r>
            <a:r>
              <a:rPr sz="1800" b="1" spc="2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1800" b="1" spc="-40" dirty="0">
                <a:solidFill>
                  <a:srgbClr val="1C5278"/>
                </a:solidFill>
                <a:latin typeface="Trebuchet MS"/>
                <a:cs typeface="Trebuchet MS"/>
              </a:rPr>
              <a:t>advisory</a:t>
            </a:r>
            <a:r>
              <a:rPr sz="1800" b="1" spc="2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1C5278"/>
                </a:solidFill>
                <a:latin typeface="Trebuchet MS"/>
                <a:cs typeface="Trebuchet MS"/>
              </a:rPr>
              <a:t>bodies</a:t>
            </a:r>
            <a:endParaRPr sz="1800">
              <a:latin typeface="Trebuchet MS"/>
              <a:cs typeface="Trebuchet MS"/>
            </a:endParaRPr>
          </a:p>
          <a:p>
            <a:pPr marL="389890" indent="-364490">
              <a:lnSpc>
                <a:spcPct val="100000"/>
              </a:lnSpc>
              <a:spcBef>
                <a:spcPts val="540"/>
              </a:spcBef>
              <a:buFont typeface="Arial"/>
              <a:buChar char="●"/>
              <a:tabLst>
                <a:tab pos="389890" algn="l"/>
              </a:tabLst>
            </a:pPr>
            <a:r>
              <a:rPr sz="1800" b="1" dirty="0">
                <a:solidFill>
                  <a:srgbClr val="1C5278"/>
                </a:solidFill>
                <a:latin typeface="Trebuchet MS"/>
                <a:cs typeface="Trebuchet MS"/>
              </a:rPr>
              <a:t>Access</a:t>
            </a:r>
            <a:r>
              <a:rPr sz="1800" b="1" spc="2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1800" b="1" spc="-90" dirty="0">
                <a:solidFill>
                  <a:srgbClr val="1C5278"/>
                </a:solidFill>
                <a:latin typeface="Trebuchet MS"/>
                <a:cs typeface="Trebuchet MS"/>
              </a:rPr>
              <a:t>to</a:t>
            </a:r>
            <a:r>
              <a:rPr sz="1800" b="1" spc="3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1C5278"/>
                </a:solidFill>
                <a:latin typeface="Trebuchet MS"/>
                <a:cs typeface="Trebuchet MS"/>
              </a:rPr>
              <a:t>guidance</a:t>
            </a:r>
            <a:endParaRPr sz="1800">
              <a:latin typeface="Trebuchet MS"/>
              <a:cs typeface="Trebuchet MS"/>
            </a:endParaRPr>
          </a:p>
          <a:p>
            <a:pPr marL="389890" indent="-364490">
              <a:lnSpc>
                <a:spcPct val="100000"/>
              </a:lnSpc>
              <a:spcBef>
                <a:spcPts val="540"/>
              </a:spcBef>
              <a:buFont typeface="Arial"/>
              <a:buChar char="●"/>
              <a:tabLst>
                <a:tab pos="389890" algn="l"/>
              </a:tabLst>
            </a:pPr>
            <a:r>
              <a:rPr sz="1800" b="1" spc="-20" dirty="0">
                <a:solidFill>
                  <a:srgbClr val="1C5278"/>
                </a:solidFill>
                <a:latin typeface="Trebuchet MS"/>
                <a:cs typeface="Trebuchet MS"/>
              </a:rPr>
              <a:t>Watchdogs</a:t>
            </a:r>
            <a:r>
              <a:rPr sz="1800" b="1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1800" b="1" spc="-120" dirty="0">
                <a:solidFill>
                  <a:srgbClr val="1C5278"/>
                </a:solidFill>
                <a:latin typeface="Trebuchet MS"/>
                <a:cs typeface="Trebuchet MS"/>
              </a:rPr>
              <a:t>&amp;</a:t>
            </a:r>
            <a:r>
              <a:rPr sz="1800" b="1" spc="1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1800" b="1" spc="-40" dirty="0">
                <a:solidFill>
                  <a:srgbClr val="1C5278"/>
                </a:solidFill>
                <a:latin typeface="Trebuchet MS"/>
                <a:cs typeface="Trebuchet MS"/>
              </a:rPr>
              <a:t>fact-</a:t>
            </a:r>
            <a:r>
              <a:rPr sz="1800" b="1" spc="-20" dirty="0">
                <a:solidFill>
                  <a:srgbClr val="1C5278"/>
                </a:solidFill>
                <a:latin typeface="Trebuchet MS"/>
                <a:cs typeface="Trebuchet MS"/>
              </a:rPr>
              <a:t>checkers</a:t>
            </a:r>
            <a:endParaRPr sz="1800">
              <a:latin typeface="Trebuchet MS"/>
              <a:cs typeface="Trebuchet MS"/>
            </a:endParaRPr>
          </a:p>
          <a:p>
            <a:pPr marL="389890" indent="-364490">
              <a:lnSpc>
                <a:spcPct val="100000"/>
              </a:lnSpc>
              <a:spcBef>
                <a:spcPts val="540"/>
              </a:spcBef>
              <a:buFont typeface="Arial"/>
              <a:buChar char="●"/>
              <a:tabLst>
                <a:tab pos="389890" algn="l"/>
              </a:tabLst>
            </a:pPr>
            <a:r>
              <a:rPr sz="1800" b="1" spc="-40" dirty="0">
                <a:solidFill>
                  <a:srgbClr val="1C5278"/>
                </a:solidFill>
                <a:latin typeface="Trebuchet MS"/>
                <a:cs typeface="Trebuchet MS"/>
              </a:rPr>
              <a:t>Insider</a:t>
            </a:r>
            <a:r>
              <a:rPr sz="1800" b="1" spc="-6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1C5278"/>
                </a:solidFill>
                <a:latin typeface="Trebuchet MS"/>
                <a:cs typeface="Trebuchet MS"/>
              </a:rPr>
              <a:t>access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2589302" y="5748972"/>
            <a:ext cx="3225800" cy="17653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89890" indent="-364490">
              <a:lnSpc>
                <a:spcPct val="100000"/>
              </a:lnSpc>
              <a:spcBef>
                <a:spcPts val="740"/>
              </a:spcBef>
              <a:buFont typeface="Arial"/>
              <a:buChar char="●"/>
              <a:tabLst>
                <a:tab pos="389890" algn="l"/>
              </a:tabLst>
            </a:pPr>
            <a:r>
              <a:rPr sz="1800" b="1" spc="-50" dirty="0">
                <a:solidFill>
                  <a:srgbClr val="1C5278"/>
                </a:solidFill>
                <a:latin typeface="Trebuchet MS"/>
                <a:cs typeface="Trebuchet MS"/>
              </a:rPr>
              <a:t>Monitor</a:t>
            </a:r>
            <a:r>
              <a:rPr sz="1800" b="1" spc="-40" dirty="0">
                <a:solidFill>
                  <a:srgbClr val="1C5278"/>
                </a:solidFill>
                <a:latin typeface="Trebuchet MS"/>
                <a:cs typeface="Trebuchet MS"/>
              </a:rPr>
              <a:t> at-</a:t>
            </a:r>
            <a:r>
              <a:rPr sz="1800" b="1" spc="-20" dirty="0">
                <a:solidFill>
                  <a:srgbClr val="1C5278"/>
                </a:solidFill>
                <a:latin typeface="Trebuchet MS"/>
                <a:cs typeface="Trebuchet MS"/>
              </a:rPr>
              <a:t>risk</a:t>
            </a:r>
            <a:r>
              <a:rPr sz="1800" b="1" spc="-40" dirty="0">
                <a:solidFill>
                  <a:srgbClr val="1C5278"/>
                </a:solidFill>
                <a:latin typeface="Trebuchet MS"/>
                <a:cs typeface="Trebuchet MS"/>
              </a:rPr>
              <a:t> data</a:t>
            </a:r>
            <a:endParaRPr sz="1800">
              <a:latin typeface="Trebuchet MS"/>
              <a:cs typeface="Trebuchet MS"/>
            </a:endParaRPr>
          </a:p>
          <a:p>
            <a:pPr marL="389890" indent="-364490">
              <a:lnSpc>
                <a:spcPct val="100000"/>
              </a:lnSpc>
              <a:spcBef>
                <a:spcPts val="540"/>
              </a:spcBef>
              <a:buFont typeface="Arial"/>
              <a:buChar char="●"/>
              <a:tabLst>
                <a:tab pos="389890" algn="l"/>
              </a:tabLst>
            </a:pPr>
            <a:r>
              <a:rPr sz="1800" b="1" spc="-40" dirty="0">
                <a:solidFill>
                  <a:srgbClr val="1C5278"/>
                </a:solidFill>
                <a:latin typeface="Trebuchet MS"/>
                <a:cs typeface="Trebuchet MS"/>
              </a:rPr>
              <a:t>Public</a:t>
            </a:r>
            <a:r>
              <a:rPr sz="1800" b="1" spc="-20" dirty="0">
                <a:solidFill>
                  <a:srgbClr val="1C5278"/>
                </a:solidFill>
                <a:latin typeface="Trebuchet MS"/>
                <a:cs typeface="Trebuchet MS"/>
              </a:rPr>
              <a:t> engagement</a:t>
            </a:r>
            <a:endParaRPr sz="1800">
              <a:latin typeface="Trebuchet MS"/>
              <a:cs typeface="Trebuchet MS"/>
            </a:endParaRPr>
          </a:p>
          <a:p>
            <a:pPr marL="389890" indent="-364490">
              <a:lnSpc>
                <a:spcPct val="100000"/>
              </a:lnSpc>
              <a:spcBef>
                <a:spcPts val="540"/>
              </a:spcBef>
              <a:buFont typeface="Arial"/>
              <a:buChar char="●"/>
              <a:tabLst>
                <a:tab pos="389890" algn="l"/>
              </a:tabLst>
            </a:pPr>
            <a:r>
              <a:rPr sz="1800" b="1" spc="-20" dirty="0">
                <a:solidFill>
                  <a:srgbClr val="1C5278"/>
                </a:solidFill>
                <a:latin typeface="Trebuchet MS"/>
                <a:cs typeface="Trebuchet MS"/>
              </a:rPr>
              <a:t>Bridge</a:t>
            </a:r>
            <a:r>
              <a:rPr sz="1800" b="1" spc="-4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1800" b="1" spc="-50" dirty="0">
                <a:solidFill>
                  <a:srgbClr val="1C5278"/>
                </a:solidFill>
                <a:latin typeface="Trebuchet MS"/>
                <a:cs typeface="Trebuchet MS"/>
              </a:rPr>
              <a:t>funding</a:t>
            </a:r>
            <a:r>
              <a:rPr sz="1800" b="1" spc="-4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1800" b="1" spc="-70" dirty="0">
                <a:solidFill>
                  <a:srgbClr val="1C5278"/>
                </a:solidFill>
                <a:latin typeface="Trebuchet MS"/>
                <a:cs typeface="Trebuchet MS"/>
              </a:rPr>
              <a:t>for</a:t>
            </a:r>
            <a:r>
              <a:rPr sz="1800" b="1" spc="-4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1C5278"/>
                </a:solidFill>
                <a:latin typeface="Trebuchet MS"/>
                <a:cs typeface="Trebuchet MS"/>
              </a:rPr>
              <a:t>datasets</a:t>
            </a:r>
            <a:endParaRPr sz="1800">
              <a:latin typeface="Trebuchet MS"/>
              <a:cs typeface="Trebuchet MS"/>
            </a:endParaRPr>
          </a:p>
          <a:p>
            <a:pPr marL="389890" indent="-364490">
              <a:lnSpc>
                <a:spcPct val="100000"/>
              </a:lnSpc>
              <a:spcBef>
                <a:spcPts val="540"/>
              </a:spcBef>
              <a:buFont typeface="Arial"/>
              <a:buChar char="●"/>
              <a:tabLst>
                <a:tab pos="389890" algn="l"/>
              </a:tabLst>
            </a:pPr>
            <a:r>
              <a:rPr sz="1800" b="1" spc="-20" dirty="0">
                <a:solidFill>
                  <a:srgbClr val="1C5278"/>
                </a:solidFill>
                <a:latin typeface="Trebuchet MS"/>
                <a:cs typeface="Trebuchet MS"/>
              </a:rPr>
              <a:t>Coordination</a:t>
            </a:r>
            <a:endParaRPr sz="1800">
              <a:latin typeface="Trebuchet MS"/>
              <a:cs typeface="Trebuchet MS"/>
            </a:endParaRPr>
          </a:p>
          <a:p>
            <a:pPr marL="389890" indent="-364490">
              <a:lnSpc>
                <a:spcPct val="100000"/>
              </a:lnSpc>
              <a:spcBef>
                <a:spcPts val="540"/>
              </a:spcBef>
              <a:buFont typeface="Arial"/>
              <a:buChar char="●"/>
              <a:tabLst>
                <a:tab pos="389890" algn="l"/>
              </a:tabLst>
            </a:pPr>
            <a:r>
              <a:rPr sz="1800" b="1" spc="-20" dirty="0">
                <a:solidFill>
                  <a:srgbClr val="1C5278"/>
                </a:solidFill>
                <a:latin typeface="Trebuchet MS"/>
                <a:cs typeface="Trebuchet MS"/>
              </a:rPr>
              <a:t>Infrastructure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spc="-220" dirty="0"/>
              <a:t>Four</a:t>
            </a:r>
            <a:r>
              <a:rPr spc="-260" dirty="0"/>
              <a:t> </a:t>
            </a:r>
            <a:r>
              <a:rPr spc="-170" dirty="0"/>
              <a:t>Priority</a:t>
            </a:r>
            <a:r>
              <a:rPr spc="-260" dirty="0"/>
              <a:t> </a:t>
            </a:r>
            <a:r>
              <a:rPr spc="-20" dirty="0"/>
              <a:t>Pillars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2589303" y="7962424"/>
            <a:ext cx="2706370" cy="10795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89890" indent="-364490">
              <a:lnSpc>
                <a:spcPct val="100000"/>
              </a:lnSpc>
              <a:spcBef>
                <a:spcPts val="740"/>
              </a:spcBef>
              <a:buFont typeface="Arial"/>
              <a:buChar char="●"/>
              <a:tabLst>
                <a:tab pos="389890" algn="l"/>
              </a:tabLst>
            </a:pPr>
            <a:r>
              <a:rPr sz="1800" b="1" spc="-70" dirty="0">
                <a:solidFill>
                  <a:srgbClr val="1C5278"/>
                </a:solidFill>
                <a:latin typeface="Trebuchet MS"/>
                <a:cs typeface="Trebuchet MS"/>
              </a:rPr>
              <a:t>Workforce</a:t>
            </a:r>
            <a:r>
              <a:rPr sz="1800" b="1" spc="2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1C5278"/>
                </a:solidFill>
                <a:latin typeface="Trebuchet MS"/>
                <a:cs typeface="Trebuchet MS"/>
              </a:rPr>
              <a:t>support</a:t>
            </a:r>
            <a:endParaRPr sz="1800">
              <a:latin typeface="Trebuchet MS"/>
              <a:cs typeface="Trebuchet MS"/>
            </a:endParaRPr>
          </a:p>
          <a:p>
            <a:pPr marL="389890" indent="-364490">
              <a:lnSpc>
                <a:spcPct val="100000"/>
              </a:lnSpc>
              <a:spcBef>
                <a:spcPts val="540"/>
              </a:spcBef>
              <a:buFont typeface="Arial"/>
              <a:buChar char="●"/>
              <a:tabLst>
                <a:tab pos="389890" algn="l"/>
              </a:tabLst>
            </a:pPr>
            <a:r>
              <a:rPr sz="1800" b="1" spc="-20" dirty="0">
                <a:solidFill>
                  <a:srgbClr val="1C5278"/>
                </a:solidFill>
                <a:latin typeface="Trebuchet MS"/>
                <a:cs typeface="Trebuchet MS"/>
              </a:rPr>
              <a:t>Bridge</a:t>
            </a:r>
            <a:r>
              <a:rPr sz="1800" b="1" spc="-5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1800" b="1" spc="-90" dirty="0">
                <a:solidFill>
                  <a:srgbClr val="1C5278"/>
                </a:solidFill>
                <a:latin typeface="Trebuchet MS"/>
                <a:cs typeface="Trebuchet MS"/>
              </a:rPr>
              <a:t>project</a:t>
            </a:r>
            <a:r>
              <a:rPr sz="1800" b="1" spc="-50" dirty="0">
                <a:solidFill>
                  <a:srgbClr val="1C5278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1C5278"/>
                </a:solidFill>
                <a:latin typeface="Trebuchet MS"/>
                <a:cs typeface="Trebuchet MS"/>
              </a:rPr>
              <a:t>funding</a:t>
            </a:r>
            <a:endParaRPr sz="1800">
              <a:latin typeface="Trebuchet MS"/>
              <a:cs typeface="Trebuchet MS"/>
            </a:endParaRPr>
          </a:p>
          <a:p>
            <a:pPr marL="389890" indent="-364490">
              <a:lnSpc>
                <a:spcPct val="100000"/>
              </a:lnSpc>
              <a:spcBef>
                <a:spcPts val="540"/>
              </a:spcBef>
              <a:buFont typeface="Arial"/>
              <a:buChar char="●"/>
              <a:tabLst>
                <a:tab pos="389890" algn="l"/>
              </a:tabLst>
            </a:pPr>
            <a:r>
              <a:rPr sz="1800" b="1" spc="-20" dirty="0">
                <a:solidFill>
                  <a:srgbClr val="1C5278"/>
                </a:solidFill>
                <a:latin typeface="Trebuchet MS"/>
                <a:cs typeface="Trebuchet MS"/>
              </a:rPr>
              <a:t>Fellowships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24835" y="2512607"/>
            <a:ext cx="3468370" cy="121539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5400" marR="10160">
              <a:lnSpc>
                <a:spcPct val="101000"/>
              </a:lnSpc>
              <a:spcBef>
                <a:spcPts val="170"/>
              </a:spcBef>
            </a:pPr>
            <a:r>
              <a:rPr sz="2600" b="1" spc="-140" dirty="0">
                <a:latin typeface="Trebuchet MS"/>
                <a:cs typeface="Trebuchet MS"/>
              </a:rPr>
              <a:t>1.</a:t>
            </a:r>
            <a:r>
              <a:rPr sz="2600" b="1" spc="-120" dirty="0">
                <a:latin typeface="Trebuchet MS"/>
                <a:cs typeface="Trebuchet MS"/>
              </a:rPr>
              <a:t> </a:t>
            </a:r>
            <a:r>
              <a:rPr sz="2600" b="1" spc="-60" dirty="0">
                <a:latin typeface="Trebuchet MS"/>
                <a:cs typeface="Trebuchet MS"/>
              </a:rPr>
              <a:t>Restore</a:t>
            </a:r>
            <a:r>
              <a:rPr sz="2600" b="1" spc="-120" dirty="0">
                <a:latin typeface="Trebuchet MS"/>
                <a:cs typeface="Trebuchet MS"/>
              </a:rPr>
              <a:t> </a:t>
            </a:r>
            <a:r>
              <a:rPr sz="2600" b="1" spc="-70" dirty="0">
                <a:latin typeface="Trebuchet MS"/>
                <a:cs typeface="Trebuchet MS"/>
              </a:rPr>
              <a:t>Government </a:t>
            </a:r>
            <a:r>
              <a:rPr sz="2600" b="1" spc="-60" dirty="0">
                <a:latin typeface="Trebuchet MS"/>
                <a:cs typeface="Trebuchet MS"/>
              </a:rPr>
              <a:t>Funding</a:t>
            </a:r>
            <a:r>
              <a:rPr sz="2600" b="1" spc="-90" dirty="0">
                <a:latin typeface="Trebuchet MS"/>
                <a:cs typeface="Trebuchet MS"/>
              </a:rPr>
              <a:t> </a:t>
            </a:r>
            <a:r>
              <a:rPr sz="2600" b="1" spc="-80" dirty="0">
                <a:latin typeface="Trebuchet MS"/>
                <a:cs typeface="Trebuchet MS"/>
              </a:rPr>
              <a:t>for </a:t>
            </a:r>
            <a:r>
              <a:rPr sz="2600" b="1" spc="-20" dirty="0">
                <a:latin typeface="Trebuchet MS"/>
                <a:cs typeface="Trebuchet MS"/>
              </a:rPr>
              <a:t>Science</a:t>
            </a:r>
            <a:endParaRPr sz="2600">
              <a:latin typeface="Trebuchet MS"/>
              <a:cs typeface="Trebuchet MS"/>
            </a:endParaRPr>
          </a:p>
          <a:p>
            <a:pPr marL="25400">
              <a:lnSpc>
                <a:spcPct val="100000"/>
              </a:lnSpc>
              <a:spcBef>
                <a:spcPts val="978"/>
              </a:spcBef>
            </a:pPr>
            <a:r>
              <a:rPr sz="1600" i="1" spc="100" dirty="0">
                <a:latin typeface="Gill Sans MT"/>
                <a:cs typeface="Gill Sans MT"/>
              </a:rPr>
              <a:t>Launched</a:t>
            </a:r>
            <a:r>
              <a:rPr sz="1600" i="1" spc="90" dirty="0">
                <a:latin typeface="Gill Sans MT"/>
                <a:cs typeface="Gill Sans MT"/>
              </a:rPr>
              <a:t> </a:t>
            </a:r>
            <a:r>
              <a:rPr sz="1600" i="1" spc="20" dirty="0">
                <a:latin typeface="Gill Sans MT"/>
                <a:cs typeface="Gill Sans MT"/>
              </a:rPr>
              <a:t>8/5,</a:t>
            </a:r>
            <a:r>
              <a:rPr sz="1600" i="1" spc="90" dirty="0">
                <a:latin typeface="Gill Sans MT"/>
                <a:cs typeface="Gill Sans MT"/>
              </a:rPr>
              <a:t> </a:t>
            </a:r>
            <a:r>
              <a:rPr sz="1600" i="1" spc="20" dirty="0">
                <a:latin typeface="Gill Sans MT"/>
                <a:cs typeface="Gill Sans MT"/>
              </a:rPr>
              <a:t>Updated</a:t>
            </a:r>
            <a:r>
              <a:rPr sz="1600" i="1" spc="90" dirty="0">
                <a:latin typeface="Gill Sans MT"/>
                <a:cs typeface="Gill Sans MT"/>
              </a:rPr>
              <a:t> </a:t>
            </a:r>
            <a:r>
              <a:rPr sz="1600" i="1" spc="-50" dirty="0">
                <a:latin typeface="Gill Sans MT"/>
                <a:cs typeface="Gill Sans MT"/>
              </a:rPr>
              <a:t>9/3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24850" y="4383084"/>
            <a:ext cx="3583940" cy="123444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5400" marR="10160">
              <a:lnSpc>
                <a:spcPct val="101000"/>
              </a:lnSpc>
              <a:spcBef>
                <a:spcPts val="170"/>
              </a:spcBef>
            </a:pPr>
            <a:r>
              <a:rPr sz="2600" b="1" spc="-140" dirty="0">
                <a:latin typeface="Trebuchet MS"/>
                <a:cs typeface="Trebuchet MS"/>
              </a:rPr>
              <a:t>2. </a:t>
            </a:r>
            <a:r>
              <a:rPr sz="2600" b="1" spc="-70" dirty="0">
                <a:latin typeface="Trebuchet MS"/>
                <a:cs typeface="Trebuchet MS"/>
              </a:rPr>
              <a:t>Protect</a:t>
            </a:r>
            <a:r>
              <a:rPr sz="2600" b="1" spc="-140" dirty="0">
                <a:latin typeface="Trebuchet MS"/>
                <a:cs typeface="Trebuchet MS"/>
              </a:rPr>
              <a:t> </a:t>
            </a:r>
            <a:r>
              <a:rPr sz="2600" b="1" spc="-130" dirty="0">
                <a:latin typeface="Trebuchet MS"/>
                <a:cs typeface="Trebuchet MS"/>
              </a:rPr>
              <a:t>the</a:t>
            </a:r>
            <a:r>
              <a:rPr sz="2600" b="1" spc="-140" dirty="0">
                <a:latin typeface="Trebuchet MS"/>
                <a:cs typeface="Trebuchet MS"/>
              </a:rPr>
              <a:t> </a:t>
            </a:r>
            <a:r>
              <a:rPr sz="2600" b="1" dirty="0">
                <a:latin typeface="Trebuchet MS"/>
                <a:cs typeface="Trebuchet MS"/>
              </a:rPr>
              <a:t>Place</a:t>
            </a:r>
            <a:r>
              <a:rPr sz="2600" b="1" spc="-140" dirty="0">
                <a:latin typeface="Trebuchet MS"/>
                <a:cs typeface="Trebuchet MS"/>
              </a:rPr>
              <a:t> </a:t>
            </a:r>
            <a:r>
              <a:rPr sz="2600" b="1" spc="-70" dirty="0">
                <a:latin typeface="Trebuchet MS"/>
                <a:cs typeface="Trebuchet MS"/>
              </a:rPr>
              <a:t>of </a:t>
            </a:r>
            <a:r>
              <a:rPr sz="2600" b="1" spc="-20" dirty="0">
                <a:latin typeface="Trebuchet MS"/>
                <a:cs typeface="Trebuchet MS"/>
              </a:rPr>
              <a:t>Science</a:t>
            </a:r>
            <a:r>
              <a:rPr sz="2600" b="1" spc="-130" dirty="0">
                <a:latin typeface="Trebuchet MS"/>
                <a:cs typeface="Trebuchet MS"/>
              </a:rPr>
              <a:t> </a:t>
            </a:r>
            <a:r>
              <a:rPr sz="2600" b="1" spc="-100" dirty="0">
                <a:latin typeface="Trebuchet MS"/>
                <a:cs typeface="Trebuchet MS"/>
              </a:rPr>
              <a:t>in</a:t>
            </a:r>
            <a:r>
              <a:rPr sz="2600" b="1" spc="-120" dirty="0">
                <a:latin typeface="Trebuchet MS"/>
                <a:cs typeface="Trebuchet MS"/>
              </a:rPr>
              <a:t> </a:t>
            </a:r>
            <a:r>
              <a:rPr sz="2600" b="1" spc="-40" dirty="0">
                <a:latin typeface="Trebuchet MS"/>
                <a:cs typeface="Trebuchet MS"/>
              </a:rPr>
              <a:t>Public</a:t>
            </a:r>
            <a:r>
              <a:rPr sz="2600" b="1" spc="-130" dirty="0">
                <a:latin typeface="Trebuchet MS"/>
                <a:cs typeface="Trebuchet MS"/>
              </a:rPr>
              <a:t> </a:t>
            </a:r>
            <a:r>
              <a:rPr sz="2600" b="1" spc="-20" dirty="0">
                <a:latin typeface="Trebuchet MS"/>
                <a:cs typeface="Trebuchet MS"/>
              </a:rPr>
              <a:t>Policy</a:t>
            </a:r>
            <a:endParaRPr sz="2600">
              <a:latin typeface="Trebuchet MS"/>
              <a:cs typeface="Trebuchet MS"/>
            </a:endParaRPr>
          </a:p>
          <a:p>
            <a:pPr marL="25400">
              <a:lnSpc>
                <a:spcPct val="100000"/>
              </a:lnSpc>
              <a:spcBef>
                <a:spcPts val="1120"/>
              </a:spcBef>
            </a:pPr>
            <a:r>
              <a:rPr sz="1600" i="1" spc="100" dirty="0">
                <a:latin typeface="Gill Sans MT"/>
                <a:cs typeface="Gill Sans MT"/>
              </a:rPr>
              <a:t>Launched</a:t>
            </a:r>
            <a:r>
              <a:rPr sz="1600" i="1" spc="90" dirty="0">
                <a:latin typeface="Gill Sans MT"/>
                <a:cs typeface="Gill Sans MT"/>
              </a:rPr>
              <a:t> </a:t>
            </a:r>
            <a:r>
              <a:rPr sz="1600" i="1" spc="20" dirty="0">
                <a:latin typeface="Gill Sans MT"/>
                <a:cs typeface="Gill Sans MT"/>
              </a:rPr>
              <a:t>8/5,</a:t>
            </a:r>
            <a:r>
              <a:rPr sz="1600" i="1" spc="90" dirty="0">
                <a:latin typeface="Gill Sans MT"/>
                <a:cs typeface="Gill Sans MT"/>
              </a:rPr>
              <a:t> </a:t>
            </a:r>
            <a:r>
              <a:rPr sz="1600" i="1" spc="20" dirty="0">
                <a:latin typeface="Gill Sans MT"/>
                <a:cs typeface="Gill Sans MT"/>
              </a:rPr>
              <a:t>Updated</a:t>
            </a:r>
            <a:r>
              <a:rPr sz="1600" i="1" spc="90" dirty="0">
                <a:latin typeface="Gill Sans MT"/>
                <a:cs typeface="Gill Sans MT"/>
              </a:rPr>
              <a:t> </a:t>
            </a:r>
            <a:r>
              <a:rPr sz="1600" i="1" spc="-50" dirty="0">
                <a:latin typeface="Gill Sans MT"/>
                <a:cs typeface="Gill Sans MT"/>
              </a:rPr>
              <a:t>9/3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624841" y="5906955"/>
            <a:ext cx="3544570" cy="16090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 marR="10160">
              <a:lnSpc>
                <a:spcPct val="115399"/>
              </a:lnSpc>
              <a:spcBef>
                <a:spcPts val="200"/>
              </a:spcBef>
            </a:pPr>
            <a:r>
              <a:rPr sz="2600" b="1" spc="-140" dirty="0">
                <a:latin typeface="Trebuchet MS"/>
                <a:cs typeface="Trebuchet MS"/>
              </a:rPr>
              <a:t>3.</a:t>
            </a:r>
            <a:r>
              <a:rPr sz="2600" b="1" spc="-60" dirty="0">
                <a:latin typeface="Trebuchet MS"/>
                <a:cs typeface="Trebuchet MS"/>
              </a:rPr>
              <a:t> </a:t>
            </a:r>
            <a:r>
              <a:rPr sz="2600" b="1" spc="-20" dirty="0">
                <a:latin typeface="Trebuchet MS"/>
                <a:cs typeface="Trebuchet MS"/>
              </a:rPr>
              <a:t>Safeguarding</a:t>
            </a:r>
            <a:r>
              <a:rPr sz="2600" b="1" spc="-50" dirty="0">
                <a:latin typeface="Trebuchet MS"/>
                <a:cs typeface="Trebuchet MS"/>
              </a:rPr>
              <a:t> Critical </a:t>
            </a:r>
            <a:r>
              <a:rPr sz="2600" b="1" spc="-40" dirty="0">
                <a:latin typeface="Trebuchet MS"/>
                <a:cs typeface="Trebuchet MS"/>
              </a:rPr>
              <a:t>Scientiﬁc</a:t>
            </a:r>
            <a:r>
              <a:rPr sz="2600" b="1" spc="-120" dirty="0">
                <a:latin typeface="Trebuchet MS"/>
                <a:cs typeface="Trebuchet MS"/>
              </a:rPr>
              <a:t> </a:t>
            </a:r>
            <a:r>
              <a:rPr sz="2600" b="1" spc="-40" dirty="0">
                <a:latin typeface="Trebuchet MS"/>
                <a:cs typeface="Trebuchet MS"/>
              </a:rPr>
              <a:t>Data</a:t>
            </a:r>
            <a:r>
              <a:rPr sz="2600" b="1" spc="-100" dirty="0">
                <a:latin typeface="Trebuchet MS"/>
                <a:cs typeface="Trebuchet MS"/>
              </a:rPr>
              <a:t> </a:t>
            </a:r>
            <a:r>
              <a:rPr sz="2600" b="1" spc="-50" dirty="0">
                <a:latin typeface="Trebuchet MS"/>
                <a:cs typeface="Trebuchet MS"/>
              </a:rPr>
              <a:t>and </a:t>
            </a:r>
            <a:r>
              <a:rPr sz="2600" b="1" spc="-20" dirty="0">
                <a:latin typeface="Trebuchet MS"/>
                <a:cs typeface="Trebuchet MS"/>
              </a:rPr>
              <a:t>Infrastructure</a:t>
            </a:r>
            <a:endParaRPr sz="2600">
              <a:latin typeface="Trebuchet MS"/>
              <a:cs typeface="Trebuchet MS"/>
            </a:endParaRPr>
          </a:p>
          <a:p>
            <a:pPr marL="25400">
              <a:lnSpc>
                <a:spcPts val="1460"/>
              </a:lnSpc>
            </a:pPr>
            <a:r>
              <a:rPr sz="1600" i="1" spc="100" dirty="0">
                <a:latin typeface="Gill Sans MT"/>
                <a:cs typeface="Gill Sans MT"/>
              </a:rPr>
              <a:t>Launched</a:t>
            </a:r>
            <a:r>
              <a:rPr sz="1600" i="1" spc="-10" dirty="0">
                <a:latin typeface="Gill Sans MT"/>
                <a:cs typeface="Gill Sans MT"/>
              </a:rPr>
              <a:t> </a:t>
            </a:r>
            <a:r>
              <a:rPr sz="1600" i="1" spc="-50" dirty="0">
                <a:latin typeface="Gill Sans MT"/>
                <a:cs typeface="Gill Sans MT"/>
              </a:rPr>
              <a:t>9/3</a:t>
            </a:r>
            <a:endParaRPr sz="1600">
              <a:latin typeface="Gill Sans MT"/>
              <a:cs typeface="Gill Sans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624851" y="8752806"/>
            <a:ext cx="1591310" cy="615553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5400">
              <a:lnSpc>
                <a:spcPts val="2940"/>
              </a:lnSpc>
              <a:spcBef>
                <a:spcPts val="200"/>
              </a:spcBef>
            </a:pPr>
            <a:r>
              <a:rPr sz="2600" b="1" spc="-60" dirty="0">
                <a:latin typeface="Trebuchet MS"/>
                <a:cs typeface="Trebuchet MS"/>
              </a:rPr>
              <a:t>Workforce</a:t>
            </a:r>
            <a:endParaRPr sz="2600">
              <a:latin typeface="Trebuchet MS"/>
              <a:cs typeface="Trebuchet MS"/>
            </a:endParaRPr>
          </a:p>
          <a:p>
            <a:pPr marL="25400">
              <a:lnSpc>
                <a:spcPts val="1738"/>
              </a:lnSpc>
            </a:pPr>
            <a:r>
              <a:rPr sz="1600" i="1" spc="100" dirty="0">
                <a:latin typeface="Gill Sans MT"/>
                <a:cs typeface="Gill Sans MT"/>
              </a:rPr>
              <a:t>Launched</a:t>
            </a:r>
            <a:r>
              <a:rPr sz="1600" i="1" spc="-10" dirty="0">
                <a:latin typeface="Gill Sans MT"/>
                <a:cs typeface="Gill Sans MT"/>
              </a:rPr>
              <a:t> </a:t>
            </a:r>
            <a:r>
              <a:rPr sz="1600" i="1" spc="-20" dirty="0">
                <a:latin typeface="Gill Sans MT"/>
                <a:cs typeface="Gill Sans MT"/>
              </a:rPr>
              <a:t>10/16</a:t>
            </a:r>
            <a:endParaRPr sz="1600"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68909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IH-24">
  <a:themeElements>
    <a:clrScheme name="GIH">
      <a:dk1>
        <a:srgbClr val="242861"/>
      </a:dk1>
      <a:lt1>
        <a:srgbClr val="FFFFFF"/>
      </a:lt1>
      <a:dk2>
        <a:srgbClr val="15467B"/>
      </a:dk2>
      <a:lt2>
        <a:srgbClr val="D5F3FF"/>
      </a:lt2>
      <a:accent1>
        <a:srgbClr val="3880B3"/>
      </a:accent1>
      <a:accent2>
        <a:srgbClr val="95C8DB"/>
      </a:accent2>
      <a:accent3>
        <a:srgbClr val="007E80"/>
      </a:accent3>
      <a:accent4>
        <a:srgbClr val="8CC749"/>
      </a:accent4>
      <a:accent5>
        <a:srgbClr val="00A0A4"/>
      </a:accent5>
      <a:accent6>
        <a:srgbClr val="E4B73B"/>
      </a:accent6>
      <a:hlink>
        <a:srgbClr val="6459A6"/>
      </a:hlink>
      <a:folHlink>
        <a:srgbClr val="4C349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1203_GIH-PPT_FINAL" id="{268097D7-BE66-49A8-8DA2-76AFAA1C3147}" vid="{B7E46663-F9CF-4676-B9BE-C444FE6B7A6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6788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8AA29C7A406F46B0EA05F9C5EB9076" ma:contentTypeVersion="18" ma:contentTypeDescription="Create a new document." ma:contentTypeScope="" ma:versionID="2218174e334de6196596761baa472084">
  <xsd:schema xmlns:xsd="http://www.w3.org/2001/XMLSchema" xmlns:xs="http://www.w3.org/2001/XMLSchema" xmlns:p="http://schemas.microsoft.com/office/2006/metadata/properties" xmlns:ns2="f78eab9c-c2d0-4986-8a84-ca2ad6a4a4fb" xmlns:ns3="5b092cf3-3339-4e08-975c-ae176cbffb10" targetNamespace="http://schemas.microsoft.com/office/2006/metadata/properties" ma:root="true" ma:fieldsID="a4b5db70602d85727e88b26d72f0f39c" ns2:_="" ns3:_="">
    <xsd:import namespace="f78eab9c-c2d0-4986-8a84-ca2ad6a4a4fb"/>
    <xsd:import namespace="5b092cf3-3339-4e08-975c-ae176cbffb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8eab9c-c2d0-4986-8a84-ca2ad6a4a4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aafb5c2-dae4-44e9-b36f-12db44ae44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92cf3-3339-4e08-975c-ae176cbffb1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e228363-139a-450d-8dcb-86c82d41ef3b}" ma:internalName="TaxCatchAll" ma:showField="CatchAllData" ma:web="5b092cf3-3339-4e08-975c-ae176cbffb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092cf3-3339-4e08-975c-ae176cbffb10" xsi:nil="true"/>
    <lcf76f155ced4ddcb4097134ff3c332f xmlns="f78eab9c-c2d0-4986-8a84-ca2ad6a4a4f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2452FE-5C6F-42CE-A32C-75D1658B4ABC}">
  <ds:schemaRefs>
    <ds:schemaRef ds:uri="5b092cf3-3339-4e08-975c-ae176cbffb10"/>
    <ds:schemaRef ds:uri="f78eab9c-c2d0-4986-8a84-ca2ad6a4a4f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C4FC985-823A-4973-98F8-C90F40C0F510}">
  <ds:schemaRefs>
    <ds:schemaRef ds:uri="5b092cf3-3339-4e08-975c-ae176cbffb10"/>
    <ds:schemaRef ds:uri="f78eab9c-c2d0-4986-8a84-ca2ad6a4a4fb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2C27C9B-14A0-4FC4-8CA8-6641B8C315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1247</Words>
  <Application>Microsoft Office PowerPoint</Application>
  <PresentationFormat>Custom</PresentationFormat>
  <Paragraphs>261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 Bold</vt:lpstr>
      <vt:lpstr>Calibri</vt:lpstr>
      <vt:lpstr>Aptos</vt:lpstr>
      <vt:lpstr>Gill Sans MT</vt:lpstr>
      <vt:lpstr>Arial</vt:lpstr>
      <vt:lpstr>Times New Roman</vt:lpstr>
      <vt:lpstr>Trebuchet MS</vt:lpstr>
      <vt:lpstr>Office Theme</vt:lpstr>
      <vt:lpstr>1_GIH-24</vt:lpstr>
      <vt:lpstr>Office Theme</vt:lpstr>
      <vt:lpstr>PowerPoint Presentation</vt:lpstr>
      <vt:lpstr>PowerPoint Presentation</vt:lpstr>
      <vt:lpstr>U.S. Science Under Attack</vt:lpstr>
      <vt:lpstr>The Effects Will Be Devastating</vt:lpstr>
      <vt:lpstr>The Science Crisis: Two Time Horizons</vt:lpstr>
      <vt:lpstr>FACTS</vt:lpstr>
      <vt:lpstr>The Portfolio to Protect Science</vt:lpstr>
      <vt:lpstr>How the Portfolio to Protect Science Is Organized</vt:lpstr>
      <vt:lpstr>Four Priority Pillars</vt:lpstr>
      <vt:lpstr>Guided by Expertise</vt:lpstr>
      <vt:lpstr>Portfolio Deliverables and Resources</vt:lpstr>
      <vt:lpstr>Pillar 1-3 Progress</vt:lpstr>
      <vt:lpstr>Pillars Ready for Investment</vt:lpstr>
      <vt:lpstr>Portfolio Strategies Already Delivering Impact</vt:lpstr>
      <vt:lpstr>Pillar 4: Preserve High-Value Research and the Science Workforce</vt:lpstr>
      <vt:lpstr>Pillar 4: Three Core Functions</vt:lpstr>
      <vt:lpstr>Pillar 4: Key Strategies Designed to Mitigate Harm</vt:lpstr>
      <vt:lpstr>Pillar 4 Launching with Inspiring Momentum</vt:lpstr>
      <vt:lpstr>Facilitating Partnership to Protect Scientiﬁc Talent</vt:lpstr>
      <vt:lpstr>Investment Opportunities</vt:lpstr>
      <vt:lpstr>The Portfolio to Protect Science - How to Participate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Title Slide (16x9)</dc:title>
  <cp:lastModifiedBy>Juliette Manise</cp:lastModifiedBy>
  <cp:revision>2</cp:revision>
  <dcterms:created xsi:type="dcterms:W3CDTF">2006-08-16T00:00:00Z</dcterms:created>
  <dcterms:modified xsi:type="dcterms:W3CDTF">2025-10-29T16:48:25Z</dcterms:modified>
  <dc:identifier>DAFucaqo90o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0x0101008C8AA29C7A406F46B0EA05F9C5EB9076</vt:lpwstr>
  </property>
  <property fmtid="{D5CDD505-2E9C-101B-9397-08002B2CF9AE}" pid="3" name="MediaServiceImageTags">
    <vt:lpwstr/>
  </property>
</Properties>
</file>