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25" r:id="rId5"/>
    <p:sldMasterId id="2147483678" r:id="rId6"/>
    <p:sldMasterId id="2147483672" r:id="rId7"/>
  </p:sldMasterIdLst>
  <p:notesMasterIdLst>
    <p:notesMasterId r:id="rId18"/>
  </p:notesMasterIdLst>
  <p:sldIdLst>
    <p:sldId id="318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19" r:id="rId17"/>
  </p:sldIdLst>
  <p:sldSz cx="18288000" cy="10287000"/>
  <p:notesSz cx="6858000" cy="9144000"/>
  <p:embeddedFontLst>
    <p:embeddedFont>
      <p:font typeface="Arial Bold" panose="020B0704020202020204" pitchFamily="34" charset="0"/>
      <p:regular r:id="rId19"/>
      <p:bold r:id="rId20"/>
    </p:embeddedFont>
    <p:embeddedFont>
      <p:font typeface="Figtree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BCEA6-3935-49A7-8EA9-F38F831E45CA}" v="7" dt="2025-10-27T15:52:16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Manise" userId="4c9cef15-e8a7-4843-bb20-022223efa582" providerId="ADAL" clId="{1016BDB0-8223-4725-B33E-4DF5209B3703}"/>
    <pc:docChg chg="undo custSel addSld delSld modSld addMainMaster modMainMaster">
      <pc:chgData name="Juliette Manise" userId="4c9cef15-e8a7-4843-bb20-022223efa582" providerId="ADAL" clId="{1016BDB0-8223-4725-B33E-4DF5209B3703}" dt="2025-10-27T15:52:25.472" v="423" actId="207"/>
      <pc:docMkLst>
        <pc:docMk/>
      </pc:docMkLst>
      <pc:sldChg chg="add del setBg modNotes">
        <pc:chgData name="Juliette Manise" userId="4c9cef15-e8a7-4843-bb20-022223efa582" providerId="ADAL" clId="{1016BDB0-8223-4725-B33E-4DF5209B3703}" dt="2025-10-27T15:47:02.828" v="400" actId="47"/>
        <pc:sldMkLst>
          <pc:docMk/>
          <pc:sldMk cId="0" sldId="256"/>
        </pc:sldMkLst>
      </pc:sldChg>
      <pc:sldChg chg="add del setBg modNotes">
        <pc:chgData name="Juliette Manise" userId="4c9cef15-e8a7-4843-bb20-022223efa582" providerId="ADAL" clId="{1016BDB0-8223-4725-B33E-4DF5209B3703}" dt="2025-10-27T15:47:10.525" v="401" actId="47"/>
        <pc:sldMkLst>
          <pc:docMk/>
          <pc:sldMk cId="0" sldId="257"/>
        </pc:sldMkLst>
      </pc:sldChg>
      <pc:sldChg chg="modSp add del mod">
        <pc:chgData name="Juliette Manise" userId="4c9cef15-e8a7-4843-bb20-022223efa582" providerId="ADAL" clId="{1016BDB0-8223-4725-B33E-4DF5209B3703}" dt="2025-10-27T15:47:10.893" v="402" actId="47"/>
        <pc:sldMkLst>
          <pc:docMk/>
          <pc:sldMk cId="0" sldId="258"/>
        </pc:sldMkLst>
        <pc:spChg chg="mod">
          <ac:chgData name="Juliette Manise" userId="4c9cef15-e8a7-4843-bb20-022223efa582" providerId="ADAL" clId="{1016BDB0-8223-4725-B33E-4DF5209B3703}" dt="2025-10-27T15:46:37.618" v="396" actId="27636"/>
          <ac:spMkLst>
            <pc:docMk/>
            <pc:sldMk cId="0" sldId="258"/>
            <ac:spMk id="172" creationId="{00000000-0000-0000-0000-000000000000}"/>
          </ac:spMkLst>
        </pc:spChg>
      </pc:sldChg>
      <pc:sldChg chg="add del setBg modNotes">
        <pc:chgData name="Juliette Manise" userId="4c9cef15-e8a7-4843-bb20-022223efa582" providerId="ADAL" clId="{1016BDB0-8223-4725-B33E-4DF5209B3703}" dt="2025-10-27T15:47:11.413" v="403" actId="47"/>
        <pc:sldMkLst>
          <pc:docMk/>
          <pc:sldMk cId="0" sldId="259"/>
        </pc:sldMkLst>
      </pc:sldChg>
      <pc:sldChg chg="modSp add del mod">
        <pc:chgData name="Juliette Manise" userId="4c9cef15-e8a7-4843-bb20-022223efa582" providerId="ADAL" clId="{1016BDB0-8223-4725-B33E-4DF5209B3703}" dt="2025-10-27T15:47:11.795" v="404" actId="47"/>
        <pc:sldMkLst>
          <pc:docMk/>
          <pc:sldMk cId="0" sldId="260"/>
        </pc:sldMkLst>
        <pc:spChg chg="mod">
          <ac:chgData name="Juliette Manise" userId="4c9cef15-e8a7-4843-bb20-022223efa582" providerId="ADAL" clId="{1016BDB0-8223-4725-B33E-4DF5209B3703}" dt="2025-10-27T15:46:37.652" v="397" actId="27636"/>
          <ac:spMkLst>
            <pc:docMk/>
            <pc:sldMk cId="0" sldId="260"/>
            <ac:spMk id="188" creationId="{00000000-0000-0000-0000-000000000000}"/>
          </ac:spMkLst>
        </pc:spChg>
      </pc:sldChg>
      <pc:sldChg chg="modSp add del mod">
        <pc:chgData name="Juliette Manise" userId="4c9cef15-e8a7-4843-bb20-022223efa582" providerId="ADAL" clId="{1016BDB0-8223-4725-B33E-4DF5209B3703}" dt="2025-10-27T15:47:12.560" v="405" actId="47"/>
        <pc:sldMkLst>
          <pc:docMk/>
          <pc:sldMk cId="0" sldId="261"/>
        </pc:sldMkLst>
        <pc:spChg chg="mod">
          <ac:chgData name="Juliette Manise" userId="4c9cef15-e8a7-4843-bb20-022223efa582" providerId="ADAL" clId="{1016BDB0-8223-4725-B33E-4DF5209B3703}" dt="2025-10-27T15:46:37.652" v="398" actId="27636"/>
          <ac:spMkLst>
            <pc:docMk/>
            <pc:sldMk cId="0" sldId="261"/>
            <ac:spMk id="194" creationId="{00000000-0000-0000-0000-000000000000}"/>
          </ac:spMkLst>
        </pc:spChg>
      </pc:sldChg>
      <pc:sldChg chg="add del">
        <pc:chgData name="Juliette Manise" userId="4c9cef15-e8a7-4843-bb20-022223efa582" providerId="ADAL" clId="{1016BDB0-8223-4725-B33E-4DF5209B3703}" dt="2025-10-27T15:47:13.968" v="406" actId="47"/>
        <pc:sldMkLst>
          <pc:docMk/>
          <pc:sldMk cId="0" sldId="262"/>
        </pc:sldMkLst>
      </pc:sldChg>
      <pc:sldChg chg="del">
        <pc:chgData name="Juliette Manise" userId="4c9cef15-e8a7-4843-bb20-022223efa582" providerId="ADAL" clId="{1016BDB0-8223-4725-B33E-4DF5209B3703}" dt="2025-10-27T15:44:39.781" v="318" actId="2696"/>
        <pc:sldMkLst>
          <pc:docMk/>
          <pc:sldMk cId="2324154351" sldId="306"/>
        </pc:sldMkLst>
      </pc:sldChg>
      <pc:sldChg chg="modSp mod">
        <pc:chgData name="Juliette Manise" userId="4c9cef15-e8a7-4843-bb20-022223efa582" providerId="ADAL" clId="{1016BDB0-8223-4725-B33E-4DF5209B3703}" dt="2025-10-27T15:44:31.658" v="317" actId="20577"/>
        <pc:sldMkLst>
          <pc:docMk/>
          <pc:sldMk cId="0" sldId="318"/>
        </pc:sldMkLst>
        <pc:spChg chg="mod">
          <ac:chgData name="Juliette Manise" userId="4c9cef15-e8a7-4843-bb20-022223efa582" providerId="ADAL" clId="{1016BDB0-8223-4725-B33E-4DF5209B3703}" dt="2025-10-27T15:43:45.642" v="264" actId="1076"/>
          <ac:spMkLst>
            <pc:docMk/>
            <pc:sldMk cId="0" sldId="318"/>
            <ac:spMk id="2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2:22.836" v="162" actId="14100"/>
          <ac:spMkLst>
            <pc:docMk/>
            <pc:sldMk cId="0" sldId="318"/>
            <ac:spMk id="3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2:16.736" v="161" actId="1076"/>
          <ac:spMkLst>
            <pc:docMk/>
            <pc:sldMk cId="0" sldId="318"/>
            <ac:spMk id="4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3:03.265" v="229" actId="20577"/>
          <ac:spMkLst>
            <pc:docMk/>
            <pc:sldMk cId="0" sldId="318"/>
            <ac:spMk id="5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2:47.224" v="202" actId="1076"/>
          <ac:spMkLst>
            <pc:docMk/>
            <pc:sldMk cId="0" sldId="318"/>
            <ac:spMk id="6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1:11.013" v="106" actId="1076"/>
          <ac:spMkLst>
            <pc:docMk/>
            <pc:sldMk cId="0" sldId="318"/>
            <ac:spMk id="9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1:15.693" v="107" actId="1076"/>
          <ac:spMkLst>
            <pc:docMk/>
            <pc:sldMk cId="0" sldId="318"/>
            <ac:spMk id="10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3:33.041" v="260" actId="20577"/>
          <ac:spMkLst>
            <pc:docMk/>
            <pc:sldMk cId="0" sldId="318"/>
            <ac:spMk id="11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3:59.121" v="281" actId="20577"/>
          <ac:spMkLst>
            <pc:docMk/>
            <pc:sldMk cId="0" sldId="318"/>
            <ac:spMk id="12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4:11.207" v="293" actId="20577"/>
          <ac:spMkLst>
            <pc:docMk/>
            <pc:sldMk cId="0" sldId="318"/>
            <ac:spMk id="13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7T15:44:31.658" v="317" actId="20577"/>
          <ac:spMkLst>
            <pc:docMk/>
            <pc:sldMk cId="0" sldId="318"/>
            <ac:spMk id="14" creationId="{00000000-0000-0000-0000-000000000000}"/>
          </ac:spMkLst>
        </pc:spChg>
      </pc:sldChg>
      <pc:sldChg chg="modSp mod modNotesTx">
        <pc:chgData name="Juliette Manise" userId="4c9cef15-e8a7-4843-bb20-022223efa582" providerId="ADAL" clId="{1016BDB0-8223-4725-B33E-4DF5209B3703}" dt="2025-10-27T15:52:25.472" v="423" actId="207"/>
        <pc:sldMkLst>
          <pc:docMk/>
          <pc:sldMk cId="0" sldId="319"/>
        </pc:sldMkLst>
        <pc:spChg chg="mod">
          <ac:chgData name="Juliette Manise" userId="4c9cef15-e8a7-4843-bb20-022223efa582" providerId="ADAL" clId="{1016BDB0-8223-4725-B33E-4DF5209B3703}" dt="2025-10-27T15:52:25.472" v="423" actId="207"/>
          <ac:spMkLst>
            <pc:docMk/>
            <pc:sldMk cId="0" sldId="319"/>
            <ac:spMk id="3" creationId="{00000000-0000-0000-0000-000000000000}"/>
          </ac:spMkLst>
        </pc:spChg>
      </pc:sldChg>
      <pc:sldChg chg="new del">
        <pc:chgData name="Juliette Manise" userId="4c9cef15-e8a7-4843-bb20-022223efa582" providerId="ADAL" clId="{1016BDB0-8223-4725-B33E-4DF5209B3703}" dt="2025-10-27T15:48:41.599" v="413" actId="47"/>
        <pc:sldMkLst>
          <pc:docMk/>
          <pc:sldMk cId="927664977" sldId="320"/>
        </pc:sldMkLst>
      </pc:sldChg>
      <pc:sldChg chg="new del">
        <pc:chgData name="Juliette Manise" userId="4c9cef15-e8a7-4843-bb20-022223efa582" providerId="ADAL" clId="{1016BDB0-8223-4725-B33E-4DF5209B3703}" dt="2025-10-27T15:47:02.131" v="399" actId="47"/>
        <pc:sldMkLst>
          <pc:docMk/>
          <pc:sldMk cId="2590760507" sldId="320"/>
        </pc:sldMkLst>
      </pc:sldChg>
      <pc:sldChg chg="add">
        <pc:chgData name="Juliette Manise" userId="4c9cef15-e8a7-4843-bb20-022223efa582" providerId="ADAL" clId="{1016BDB0-8223-4725-B33E-4DF5209B3703}" dt="2025-10-27T15:48:33.251" v="409"/>
        <pc:sldMkLst>
          <pc:docMk/>
          <pc:sldMk cId="426157674" sldId="321"/>
        </pc:sldMkLst>
      </pc:sldChg>
      <pc:sldChg chg="add">
        <pc:chgData name="Juliette Manise" userId="4c9cef15-e8a7-4843-bb20-022223efa582" providerId="ADAL" clId="{1016BDB0-8223-4725-B33E-4DF5209B3703}" dt="2025-10-27T15:48:33.251" v="409"/>
        <pc:sldMkLst>
          <pc:docMk/>
          <pc:sldMk cId="2405620783" sldId="322"/>
        </pc:sldMkLst>
      </pc:sldChg>
      <pc:sldChg chg="modSp add mod">
        <pc:chgData name="Juliette Manise" userId="4c9cef15-e8a7-4843-bb20-022223efa582" providerId="ADAL" clId="{1016BDB0-8223-4725-B33E-4DF5209B3703}" dt="2025-10-27T15:48:33.301" v="410" actId="27636"/>
        <pc:sldMkLst>
          <pc:docMk/>
          <pc:sldMk cId="3786328974" sldId="323"/>
        </pc:sldMkLst>
        <pc:spChg chg="mod">
          <ac:chgData name="Juliette Manise" userId="4c9cef15-e8a7-4843-bb20-022223efa582" providerId="ADAL" clId="{1016BDB0-8223-4725-B33E-4DF5209B3703}" dt="2025-10-27T15:48:33.301" v="410" actId="27636"/>
          <ac:spMkLst>
            <pc:docMk/>
            <pc:sldMk cId="3786328974" sldId="323"/>
            <ac:spMk id="172" creationId="{00000000-0000-0000-0000-000000000000}"/>
          </ac:spMkLst>
        </pc:spChg>
      </pc:sldChg>
      <pc:sldChg chg="add">
        <pc:chgData name="Juliette Manise" userId="4c9cef15-e8a7-4843-bb20-022223efa582" providerId="ADAL" clId="{1016BDB0-8223-4725-B33E-4DF5209B3703}" dt="2025-10-27T15:48:33.251" v="409"/>
        <pc:sldMkLst>
          <pc:docMk/>
          <pc:sldMk cId="1018921215" sldId="324"/>
        </pc:sldMkLst>
      </pc:sldChg>
      <pc:sldChg chg="modSp add mod">
        <pc:chgData name="Juliette Manise" userId="4c9cef15-e8a7-4843-bb20-022223efa582" providerId="ADAL" clId="{1016BDB0-8223-4725-B33E-4DF5209B3703}" dt="2025-10-27T15:48:33.392" v="411" actId="27636"/>
        <pc:sldMkLst>
          <pc:docMk/>
          <pc:sldMk cId="2891451396" sldId="325"/>
        </pc:sldMkLst>
        <pc:spChg chg="mod">
          <ac:chgData name="Juliette Manise" userId="4c9cef15-e8a7-4843-bb20-022223efa582" providerId="ADAL" clId="{1016BDB0-8223-4725-B33E-4DF5209B3703}" dt="2025-10-27T15:48:33.392" v="411" actId="27636"/>
          <ac:spMkLst>
            <pc:docMk/>
            <pc:sldMk cId="2891451396" sldId="325"/>
            <ac:spMk id="188" creationId="{00000000-0000-0000-0000-000000000000}"/>
          </ac:spMkLst>
        </pc:spChg>
      </pc:sldChg>
      <pc:sldChg chg="modSp add mod">
        <pc:chgData name="Juliette Manise" userId="4c9cef15-e8a7-4843-bb20-022223efa582" providerId="ADAL" clId="{1016BDB0-8223-4725-B33E-4DF5209B3703}" dt="2025-10-27T15:48:33.392" v="412" actId="27636"/>
        <pc:sldMkLst>
          <pc:docMk/>
          <pc:sldMk cId="301192619" sldId="326"/>
        </pc:sldMkLst>
        <pc:spChg chg="mod">
          <ac:chgData name="Juliette Manise" userId="4c9cef15-e8a7-4843-bb20-022223efa582" providerId="ADAL" clId="{1016BDB0-8223-4725-B33E-4DF5209B3703}" dt="2025-10-27T15:48:33.392" v="412" actId="27636"/>
          <ac:spMkLst>
            <pc:docMk/>
            <pc:sldMk cId="301192619" sldId="326"/>
            <ac:spMk id="194" creationId="{00000000-0000-0000-0000-000000000000}"/>
          </ac:spMkLst>
        </pc:spChg>
      </pc:sldChg>
      <pc:sldChg chg="add">
        <pc:chgData name="Juliette Manise" userId="4c9cef15-e8a7-4843-bb20-022223efa582" providerId="ADAL" clId="{1016BDB0-8223-4725-B33E-4DF5209B3703}" dt="2025-10-27T15:48:33.251" v="409"/>
        <pc:sldMkLst>
          <pc:docMk/>
          <pc:sldMk cId="3022144463" sldId="327"/>
        </pc:sldMkLst>
      </pc:sldChg>
      <pc:sldChg chg="modSp add mod">
        <pc:chgData name="Juliette Manise" userId="4c9cef15-e8a7-4843-bb20-022223efa582" providerId="ADAL" clId="{1016BDB0-8223-4725-B33E-4DF5209B3703}" dt="2025-10-27T15:49:52.999" v="416" actId="27636"/>
        <pc:sldMkLst>
          <pc:docMk/>
          <pc:sldMk cId="975196460" sldId="328"/>
        </pc:sldMkLst>
        <pc:spChg chg="mod">
          <ac:chgData name="Juliette Manise" userId="4c9cef15-e8a7-4843-bb20-022223efa582" providerId="ADAL" clId="{1016BDB0-8223-4725-B33E-4DF5209B3703}" dt="2025-10-27T15:49:52.999" v="416" actId="27636"/>
          <ac:spMkLst>
            <pc:docMk/>
            <pc:sldMk cId="975196460" sldId="328"/>
            <ac:spMk id="10" creationId="{34F97B93-5004-96F3-2A21-2047F42CD43D}"/>
          </ac:spMkLst>
        </pc:spChg>
      </pc:sldChg>
      <pc:sldMasterChg chg="delSldLayout">
        <pc:chgData name="Juliette Manise" userId="4c9cef15-e8a7-4843-bb20-022223efa582" providerId="ADAL" clId="{1016BDB0-8223-4725-B33E-4DF5209B3703}" dt="2025-10-27T15:47:12.560" v="405" actId="47"/>
        <pc:sldMasterMkLst>
          <pc:docMk/>
          <pc:sldMasterMk cId="0" sldId="2147483648"/>
        </pc:sldMasterMkLst>
        <pc:sldLayoutChg chg="del">
          <pc:chgData name="Juliette Manise" userId="4c9cef15-e8a7-4843-bb20-022223efa582" providerId="ADAL" clId="{1016BDB0-8223-4725-B33E-4DF5209B3703}" dt="2025-10-27T15:47:10.893" v="402" actId="47"/>
          <pc:sldLayoutMkLst>
            <pc:docMk/>
            <pc:sldMasterMk cId="0" sldId="2147483648"/>
            <pc:sldLayoutMk cId="3691109571" sldId="2147483775"/>
          </pc:sldLayoutMkLst>
        </pc:sldLayoutChg>
        <pc:sldLayoutChg chg="del">
          <pc:chgData name="Juliette Manise" userId="4c9cef15-e8a7-4843-bb20-022223efa582" providerId="ADAL" clId="{1016BDB0-8223-4725-B33E-4DF5209B3703}" dt="2025-10-27T15:47:12.560" v="405" actId="47"/>
          <pc:sldLayoutMkLst>
            <pc:docMk/>
            <pc:sldMasterMk cId="0" sldId="2147483648"/>
            <pc:sldLayoutMk cId="1086389974" sldId="2147483776"/>
          </pc:sldLayoutMkLst>
        </pc:sldLayoutChg>
      </pc:sldMasterChg>
      <pc:sldMasterChg chg="add addSldLayout">
        <pc:chgData name="Juliette Manise" userId="4c9cef15-e8a7-4843-bb20-022223efa582" providerId="ADAL" clId="{1016BDB0-8223-4725-B33E-4DF5209B3703}" dt="2025-10-27T15:49:52.985" v="414" actId="27028"/>
        <pc:sldMasterMkLst>
          <pc:docMk/>
          <pc:sldMasterMk cId="2144247385" sldId="2147483672"/>
        </pc:sldMasterMkLst>
        <pc:sldLayoutChg chg="add">
          <pc:chgData name="Juliette Manise" userId="4c9cef15-e8a7-4843-bb20-022223efa582" providerId="ADAL" clId="{1016BDB0-8223-4725-B33E-4DF5209B3703}" dt="2025-10-27T15:49:52.985" v="414" actId="27028"/>
          <pc:sldLayoutMkLst>
            <pc:docMk/>
            <pc:sldMasterMk cId="2144247385" sldId="2147483672"/>
            <pc:sldLayoutMk cId="546895839" sldId="2147483674"/>
          </pc:sldLayoutMkLst>
        </pc:sldLayoutChg>
      </pc:sldMasterChg>
      <pc:sldMasterChg chg="add addSldLayout modSldLayout">
        <pc:chgData name="Juliette Manise" userId="4c9cef15-e8a7-4843-bb20-022223efa582" providerId="ADAL" clId="{1016BDB0-8223-4725-B33E-4DF5209B3703}" dt="2025-10-27T15:49:52.985" v="414" actId="27028"/>
        <pc:sldMasterMkLst>
          <pc:docMk/>
          <pc:sldMasterMk cId="0" sldId="2147483678"/>
        </pc:sldMasterMkLst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0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1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2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3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4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5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6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7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8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69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0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1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3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5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6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677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75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76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77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78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79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0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1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2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3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4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5"/>
          </pc:sldLayoutMkLst>
        </pc:sldLayoutChg>
        <pc:sldLayoutChg chg="add">
          <pc:chgData name="Juliette Manise" userId="4c9cef15-e8a7-4843-bb20-022223efa582" providerId="ADAL" clId="{1016BDB0-8223-4725-B33E-4DF5209B3703}" dt="2025-10-27T15:48:33.211" v="408" actId="27028"/>
          <pc:sldLayoutMkLst>
            <pc:docMk/>
            <pc:sldMasterMk cId="0" sldId="2147483678"/>
            <pc:sldLayoutMk cId="0" sldId="2147483786"/>
          </pc:sldLayoutMkLst>
        </pc:sldLayoutChg>
        <pc:sldLayoutChg chg="add replId">
          <pc:chgData name="Juliette Manise" userId="4c9cef15-e8a7-4843-bb20-022223efa582" providerId="ADAL" clId="{1016BDB0-8223-4725-B33E-4DF5209B3703}" dt="2025-10-27T15:49:52.985" v="414" actId="27028"/>
          <pc:sldLayoutMkLst>
            <pc:docMk/>
            <pc:sldMasterMk cId="0" sldId="2147483678"/>
            <pc:sldLayoutMk cId="0" sldId="2147483787"/>
          </pc:sldLayoutMkLst>
        </pc:sldLayoutChg>
        <pc:sldLayoutChg chg="add replId">
          <pc:chgData name="Juliette Manise" userId="4c9cef15-e8a7-4843-bb20-022223efa582" providerId="ADAL" clId="{1016BDB0-8223-4725-B33E-4DF5209B3703}" dt="2025-10-27T15:49:52.985" v="414" actId="27028"/>
          <pc:sldLayoutMkLst>
            <pc:docMk/>
            <pc:sldMasterMk cId="0" sldId="2147483678"/>
            <pc:sldLayoutMk cId="0" sldId="21474837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9C25-46F6-4C11-A9FD-E943C7311D01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FC5A-3850-4956-984B-9BF6ED97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8f7ec6a8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8f7ec6a8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b51f52b7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3b51f52b7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“Inseparable is building a future where mental health care is treated like every other kind of health care.”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57 policy wins in 20 states since 2022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3-part approach: </a:t>
            </a:r>
            <a:r>
              <a:rPr lang="en" b="1">
                <a:solidFill>
                  <a:schemeClr val="dk1"/>
                </a:solidFill>
              </a:rPr>
              <a:t>Policy + People + Political Power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Hope-driven, bipartisan progress.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c990b9c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9c990b9c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51badbd65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51badbd65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40% of American kids rely on Medicaid. A lot of their parents do too. Cuts aimed at adults hurt kids too.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-1 in 4 children live with a parent with a substance use disorder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-</a:t>
            </a:r>
            <a:r>
              <a:rPr lang="en" sz="1000">
                <a:solidFill>
                  <a:schemeClr val="dk1"/>
                </a:solidFill>
              </a:rPr>
              <a:t>Research shows that when parents lose coverage, their kids are more likely to lose their coverage too.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3b51f52b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3b51f52b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are things in our wheelhouse. Would be remiss if I didn’t also mention cuts to SAMHSA, and gutting of infrastructure writ large  that will have far-reaching impacts to YMH work.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D881FC"/>
                </a:solidFill>
              </a:rPr>
              <a:t>Coverage</a:t>
            </a:r>
            <a:r>
              <a:rPr lang="en">
                <a:solidFill>
                  <a:srgbClr val="D881FC"/>
                </a:solidFill>
              </a:rPr>
              <a:t>:</a:t>
            </a:r>
            <a:br>
              <a:rPr lang="en">
                <a:solidFill>
                  <a:schemeClr val="dk1"/>
                </a:solidFill>
              </a:rPr>
            </a:br>
            <a:r>
              <a:rPr lang="en" b="1" i="1">
                <a:solidFill>
                  <a:schemeClr val="dk1"/>
                </a:solidFill>
              </a:rPr>
              <a:t>Colorado</a:t>
            </a:r>
            <a:r>
              <a:rPr lang="en" i="1">
                <a:solidFill>
                  <a:schemeClr val="dk1"/>
                </a:solidFill>
              </a:rPr>
              <a:t> HB 1002 and </a:t>
            </a:r>
            <a:r>
              <a:rPr lang="en" b="1" i="1">
                <a:solidFill>
                  <a:schemeClr val="dk1"/>
                </a:solidFill>
              </a:rPr>
              <a:t>Washington</a:t>
            </a:r>
            <a:r>
              <a:rPr lang="en" i="1">
                <a:solidFill>
                  <a:schemeClr val="dk1"/>
                </a:solidFill>
              </a:rPr>
              <a:t> HB 1432: </a:t>
            </a:r>
            <a:r>
              <a:rPr lang="en">
                <a:solidFill>
                  <a:schemeClr val="dk1"/>
                </a:solidFill>
              </a:rPr>
              <a:t>Landmark legislation establishing fair standards in mental health care, including strong parity enforcement and patient protections.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D881FC"/>
                </a:solidFill>
              </a:rPr>
              <a:t>Youth Mental Health: </a:t>
            </a:r>
            <a:endParaRPr b="1" u="sng">
              <a:solidFill>
                <a:srgbClr val="D881F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</a:t>
            </a:r>
            <a:r>
              <a:rPr lang="en" b="1" i="1">
                <a:solidFill>
                  <a:schemeClr val="dk1"/>
                </a:solidFill>
              </a:rPr>
              <a:t>Georgia</a:t>
            </a:r>
            <a:r>
              <a:rPr lang="en" i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between two bills</a:t>
            </a:r>
            <a:r>
              <a:rPr lang="en" i="1">
                <a:solidFill>
                  <a:schemeClr val="dk1"/>
                </a:solidFill>
              </a:rPr>
              <a:t> (HB 268: / SB 179: Youth Mental Health &amp; a budget bill) </a:t>
            </a:r>
            <a:r>
              <a:rPr lang="en">
                <a:solidFill>
                  <a:schemeClr val="dk1"/>
                </a:solidFill>
              </a:rPr>
              <a:t>we secured over $11 million to expand school social worker and mental health coordinator capacity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D881FC"/>
                </a:solidFill>
              </a:rPr>
              <a:t>Crisis Response</a:t>
            </a:r>
            <a:endParaRPr b="1" u="sng">
              <a:solidFill>
                <a:srgbClr val="D881F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</a:t>
            </a:r>
            <a:r>
              <a:rPr lang="en" b="1" i="1">
                <a:solidFill>
                  <a:schemeClr val="dk1"/>
                </a:solidFill>
              </a:rPr>
              <a:t>Illinois</a:t>
            </a:r>
            <a:r>
              <a:rPr lang="en" i="1">
                <a:solidFill>
                  <a:schemeClr val="dk1"/>
                </a:solidFill>
              </a:rPr>
              <a:t> (SB 2120: 988 Crisis Funding) </a:t>
            </a:r>
            <a:r>
              <a:rPr lang="en">
                <a:solidFill>
                  <a:schemeClr val="dk1"/>
                </a:solidFill>
              </a:rPr>
              <a:t>we passed a 911 fee increase to fund 988 crisis services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DA82FC"/>
                </a:solidFill>
              </a:rPr>
              <a:t>Workforce</a:t>
            </a:r>
            <a:r>
              <a:rPr lang="en">
                <a:solidFill>
                  <a:srgbClr val="DA82FC"/>
                </a:solidFill>
              </a:rPr>
              <a:t> </a:t>
            </a:r>
            <a:endParaRPr>
              <a:solidFill>
                <a:srgbClr val="DA82F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chemeClr val="dk1"/>
                </a:solidFill>
              </a:rPr>
              <a:t>Delaware</a:t>
            </a:r>
            <a:r>
              <a:rPr lang="en" i="1">
                <a:solidFill>
                  <a:schemeClr val="dk1"/>
                </a:solidFill>
              </a:rPr>
              <a:t> (SB107), </a:t>
            </a:r>
            <a:r>
              <a:rPr lang="en" b="1" i="1">
                <a:solidFill>
                  <a:schemeClr val="dk1"/>
                </a:solidFill>
              </a:rPr>
              <a:t>Georgia</a:t>
            </a:r>
            <a:r>
              <a:rPr lang="en" i="1">
                <a:solidFill>
                  <a:schemeClr val="dk1"/>
                </a:solidFill>
              </a:rPr>
              <a:t> (HB81), </a:t>
            </a:r>
            <a:r>
              <a:rPr lang="en" b="1" i="1">
                <a:solidFill>
                  <a:schemeClr val="dk1"/>
                </a:solidFill>
              </a:rPr>
              <a:t>Oklahoma</a:t>
            </a:r>
            <a:r>
              <a:rPr lang="en" i="1">
                <a:solidFill>
                  <a:schemeClr val="dk1"/>
                </a:solidFill>
              </a:rPr>
              <a:t> (HB2261)</a:t>
            </a:r>
            <a:r>
              <a:rPr lang="en">
                <a:solidFill>
                  <a:schemeClr val="dk1"/>
                </a:solidFill>
              </a:rPr>
              <a:t> all passed interstate compacts for social workers and school psychologists.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3b51f52b7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3b51f52b7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3b51f52b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43b51f52b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9E11E-2C7B-DB47-9852-DE240627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ECBC2-A559-51A7-BDAA-1F73DF68C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992F8-F7B4-F57F-7CC7-749CF15C0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2E225-28FA-7F06-1099-CF8763024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1C928-1394-1A4D-8F63-90C35379B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https://web.cvent.com/event/404f7668-bfd7-4eff-af28-b5d10e833e31/websitePage:638b680e-4338-4be8-9e5e-656ab2b7ede1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AFC5A-3850-4956-984B-9BF6ED971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8D51A-2E81-4AC9-F0F8-92520C2FD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43" y="768855"/>
            <a:ext cx="1930508" cy="14668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8345CFC-5C38-880F-306B-0F562519F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43" y="2571750"/>
            <a:ext cx="16773042" cy="3143250"/>
          </a:xfrm>
        </p:spPr>
        <p:txBody>
          <a:bodyPr anchor="b" anchorCtr="0">
            <a:noAutofit/>
          </a:bodyPr>
          <a:lstStyle>
            <a:lvl1pPr algn="l">
              <a:defRPr sz="9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EA5C362-5BC9-1620-AE28-5D1FAF00F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543" y="6051087"/>
            <a:ext cx="16773042" cy="1664163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0DF42-396A-203F-FD57-5FA6E11850C3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765A1-F6E8-0C8C-62ED-5991456AB955}"/>
              </a:ext>
            </a:extLst>
          </p:cNvPr>
          <p:cNvGrpSpPr/>
          <p:nvPr userDrawn="1"/>
        </p:nvGrpSpPr>
        <p:grpSpPr>
          <a:xfrm>
            <a:off x="4922891" y="826695"/>
            <a:ext cx="13365110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11FF8F-4106-0DDA-7B36-147F64E609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7A6071-72B4-7271-6959-EC5EE16C8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8D4EA1-8F1B-8A58-9A2B-BF20B798A8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3E99D1-9083-A778-81D1-B82CA30022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61E568-47E0-3FB9-C660-96AC248FFC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58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83AF63-8C0F-F57F-4C0B-DE3B039E4111}"/>
              </a:ext>
            </a:extLst>
          </p:cNvPr>
          <p:cNvGrpSpPr/>
          <p:nvPr userDrawn="1"/>
        </p:nvGrpSpPr>
        <p:grpSpPr>
          <a:xfrm>
            <a:off x="16063145" y="6816497"/>
            <a:ext cx="2224856" cy="1343025"/>
            <a:chOff x="10708763" y="4544331"/>
            <a:chExt cx="2073787" cy="8953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56944-0318-B529-BA73-2DEC162304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E2A766-FD09-64E8-8DCE-C8D7977DC5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FE9EBD-E6F5-CF63-2D36-24ECE4F52E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D112A-01BE-97CA-9F2E-B0B5462D58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9A2D7-52A4-C5E7-0D59-3EA4C016B5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D34EF22-9560-7128-57FF-3DC6E1F7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80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03FA86-178F-95AC-A490-D9CA28733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921" b="30318"/>
          <a:stretch/>
        </p:blipFill>
        <p:spPr>
          <a:xfrm>
            <a:off x="14816304" y="4671399"/>
            <a:ext cx="3471696" cy="5615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A2A9-21AC-D14A-988C-E712E29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1F348D-9B9A-26AD-2C0B-EFEFFB40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32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83AF63-8C0F-F57F-4C0B-DE3B039E4111}"/>
              </a:ext>
            </a:extLst>
          </p:cNvPr>
          <p:cNvGrpSpPr/>
          <p:nvPr userDrawn="1"/>
        </p:nvGrpSpPr>
        <p:grpSpPr>
          <a:xfrm>
            <a:off x="16063145" y="6816497"/>
            <a:ext cx="2224856" cy="1343025"/>
            <a:chOff x="10708763" y="4544331"/>
            <a:chExt cx="2073787" cy="8953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56944-0318-B529-BA73-2DEC162304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E2A766-FD09-64E8-8DCE-C8D7977DC5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FE9EBD-E6F5-CF63-2D36-24ECE4F52E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D112A-01BE-97CA-9F2E-B0B5462D58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9A2D7-52A4-C5E7-0D59-3EA4C016B5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B99C-89E4-D7F8-C8DA-90698C87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1BE46D-F2E7-416F-89B9-9DABEC88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1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 with tex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0" y="817405"/>
            <a:ext cx="11515725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63F4EA7-D2D0-3C34-04B3-8C9E7539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with tex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3F4EA7-D2D0-3C34-04B3-8C9E7539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E2D82E-5C57-0F12-BC2E-7B9260A4C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44" t="64997"/>
          <a:stretch/>
        </p:blipFill>
        <p:spPr>
          <a:xfrm>
            <a:off x="0" y="-1"/>
            <a:ext cx="4138815" cy="2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2E1F16-CA1C-EB47-B6C1-3BE49C99B28F}"/>
              </a:ext>
            </a:extLst>
          </p:cNvPr>
          <p:cNvSpPr/>
          <p:nvPr userDrawn="1"/>
        </p:nvSpPr>
        <p:spPr>
          <a:xfrm>
            <a:off x="11062742" y="0"/>
            <a:ext cx="7225259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98442" y="1899414"/>
            <a:ext cx="5553857" cy="5591226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11062742" y="7826396"/>
            <a:ext cx="7225259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9F8A23-4B8D-2FDE-4712-6963BE010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ba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2E1F16-CA1C-EB47-B6C1-3BE49C99B28F}"/>
              </a:ext>
            </a:extLst>
          </p:cNvPr>
          <p:cNvSpPr/>
          <p:nvPr userDrawn="1"/>
        </p:nvSpPr>
        <p:spPr>
          <a:xfrm>
            <a:off x="11062742" y="0"/>
            <a:ext cx="7225259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88455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3223649"/>
            <a:ext cx="10001493" cy="587361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11062742" y="7826396"/>
            <a:ext cx="7225259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B8BF3B2-BC44-7AAC-2737-776FA90FA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B1012F-92D1-9135-4A97-9B357CF6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7179" y="1789092"/>
            <a:ext cx="5612354" cy="559123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5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en Sideba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E9C2F86C-75A2-1968-700E-38BE61275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F8A23-4B8D-2FDE-4712-6963BE010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text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7C9855A-F00C-C73F-C7DF-9738D7F4D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59" b="29660"/>
          <a:stretch/>
        </p:blipFill>
        <p:spPr>
          <a:xfrm>
            <a:off x="1" y="3194476"/>
            <a:ext cx="6424781" cy="711223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246" y="2056669"/>
            <a:ext cx="9254093" cy="2401025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1247" y="4733559"/>
            <a:ext cx="9254097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0E88F6-A44E-E570-44D4-85A9F78DAE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3776" y="2056669"/>
            <a:ext cx="5107782" cy="510778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DB0673-E651-ED8E-8179-A213BFAD23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9619651-C36C-EBB8-8593-F2D7B06801FC}"/>
              </a:ext>
            </a:extLst>
          </p:cNvPr>
          <p:cNvSpPr/>
          <p:nvPr userDrawn="1"/>
        </p:nvSpPr>
        <p:spPr>
          <a:xfrm>
            <a:off x="0" y="5475433"/>
            <a:ext cx="4148721" cy="4831277"/>
          </a:xfrm>
          <a:custGeom>
            <a:avLst/>
            <a:gdLst>
              <a:gd name="connsiteX0" fmla="*/ 916075 w 2765814"/>
              <a:gd name="connsiteY0" fmla="*/ 0 h 3220851"/>
              <a:gd name="connsiteX1" fmla="*/ 2765814 w 2765814"/>
              <a:gd name="connsiteY1" fmla="*/ 1849739 h 3220851"/>
              <a:gd name="connsiteX2" fmla="*/ 2224038 w 2765814"/>
              <a:gd name="connsiteY2" fmla="*/ 3157702 h 3220851"/>
              <a:gd name="connsiteX3" fmla="*/ 2154557 w 2765814"/>
              <a:gd name="connsiteY3" fmla="*/ 3220851 h 3220851"/>
              <a:gd name="connsiteX4" fmla="*/ 0 w 2765814"/>
              <a:gd name="connsiteY4" fmla="*/ 3220851 h 3220851"/>
              <a:gd name="connsiteX5" fmla="*/ 0 w 2765814"/>
              <a:gd name="connsiteY5" fmla="*/ 244139 h 3220851"/>
              <a:gd name="connsiteX6" fmla="*/ 34379 w 2765814"/>
              <a:gd name="connsiteY6" fmla="*/ 223253 h 3220851"/>
              <a:gd name="connsiteX7" fmla="*/ 916075 w 2765814"/>
              <a:gd name="connsiteY7" fmla="*/ 0 h 322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5814" h="3220851">
                <a:moveTo>
                  <a:pt x="916075" y="0"/>
                </a:moveTo>
                <a:cubicBezTo>
                  <a:pt x="1937658" y="0"/>
                  <a:pt x="2765814" y="828156"/>
                  <a:pt x="2765814" y="1849739"/>
                </a:cubicBezTo>
                <a:cubicBezTo>
                  <a:pt x="2765814" y="2360530"/>
                  <a:pt x="2558775" y="2822965"/>
                  <a:pt x="2224038" y="3157702"/>
                </a:cubicBezTo>
                <a:lnTo>
                  <a:pt x="2154557" y="3220851"/>
                </a:lnTo>
                <a:lnTo>
                  <a:pt x="0" y="3220851"/>
                </a:lnTo>
                <a:lnTo>
                  <a:pt x="0" y="244139"/>
                </a:lnTo>
                <a:lnTo>
                  <a:pt x="34379" y="223253"/>
                </a:lnTo>
                <a:cubicBezTo>
                  <a:pt x="296475" y="80875"/>
                  <a:pt x="596830" y="0"/>
                  <a:pt x="9160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4724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790" y="2600325"/>
            <a:ext cx="16750745" cy="6372225"/>
          </a:xfrm>
        </p:spPr>
        <p:txBody>
          <a:bodyPr anchor="ctr">
            <a:noAutofit/>
          </a:bodyPr>
          <a:lstStyle>
            <a:lvl1pPr algn="ctr">
              <a:defRPr sz="81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F29FFF-6E34-CE68-099F-96B42F2DA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2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93F55-324C-3FD2-918E-1D86D644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77B78A-76F9-BFCD-5668-D5364556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4B889-41F9-AEBA-4C67-B0DD274E0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435124-C9AC-FB1D-CEAE-F2905FC5D50E}"/>
              </a:ext>
            </a:extLst>
          </p:cNvPr>
          <p:cNvGrpSpPr/>
          <p:nvPr userDrawn="1"/>
        </p:nvGrpSpPr>
        <p:grpSpPr>
          <a:xfrm>
            <a:off x="0" y="826695"/>
            <a:ext cx="13744575" cy="1343025"/>
            <a:chOff x="10708763" y="4544331"/>
            <a:chExt cx="2073787" cy="8953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964636-2DB9-30E7-CB5E-4D5479F38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EE6D77-23FB-9E6E-3426-28AFCA9C78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CF43A2-42B8-1764-91E0-4D59C9C845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1A85ED-E6D8-AD11-CC3F-235BD7AE77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B5C9AC-AFD8-5965-4B40-DA2E15F29A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39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0308" y="2113613"/>
            <a:ext cx="10379226" cy="6858938"/>
          </a:xfrm>
        </p:spPr>
        <p:txBody>
          <a:bodyPr anchor="ctr">
            <a:noAutofit/>
          </a:bodyPr>
          <a:lstStyle>
            <a:lvl1pPr algn="l">
              <a:defRPr sz="81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F29FFF-6E34-CE68-099F-96B42F2DA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2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93F55-324C-3FD2-918E-1D86D644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77B78A-76F9-BFCD-5668-D5364556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4B889-41F9-AEBA-4C67-B0DD274E0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232434-1C7A-FE1F-3801-9C215A002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010" t="44097"/>
          <a:stretch/>
        </p:blipFill>
        <p:spPr>
          <a:xfrm>
            <a:off x="1" y="1"/>
            <a:ext cx="6571235" cy="5652464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E1C2AA26-B3BC-DE63-CE81-53AB8FB5C6EF}"/>
              </a:ext>
            </a:extLst>
          </p:cNvPr>
          <p:cNvSpPr/>
          <p:nvPr userDrawn="1"/>
        </p:nvSpPr>
        <p:spPr>
          <a:xfrm>
            <a:off x="1" y="2"/>
            <a:ext cx="4290278" cy="3371507"/>
          </a:xfrm>
          <a:custGeom>
            <a:avLst/>
            <a:gdLst>
              <a:gd name="connsiteX0" fmla="*/ 0 w 2860185"/>
              <a:gd name="connsiteY0" fmla="*/ 0 h 2247671"/>
              <a:gd name="connsiteX1" fmla="*/ 2816140 w 2860185"/>
              <a:gd name="connsiteY1" fmla="*/ 0 h 2247671"/>
              <a:gd name="connsiteX2" fmla="*/ 2822605 w 2860185"/>
              <a:gd name="connsiteY2" fmla="*/ 25145 h 2247671"/>
              <a:gd name="connsiteX3" fmla="*/ 2860185 w 2860185"/>
              <a:gd name="connsiteY3" fmla="*/ 397932 h 2247671"/>
              <a:gd name="connsiteX4" fmla="*/ 1010446 w 2860185"/>
              <a:gd name="connsiteY4" fmla="*/ 2247671 h 2247671"/>
              <a:gd name="connsiteX5" fmla="*/ 128750 w 2860185"/>
              <a:gd name="connsiteY5" fmla="*/ 2024418 h 2247671"/>
              <a:gd name="connsiteX6" fmla="*/ 0 w 2860185"/>
              <a:gd name="connsiteY6" fmla="*/ 1946200 h 2247671"/>
              <a:gd name="connsiteX7" fmla="*/ 0 w 2860185"/>
              <a:gd name="connsiteY7" fmla="*/ 0 h 224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0185" h="2247671">
                <a:moveTo>
                  <a:pt x="0" y="0"/>
                </a:moveTo>
                <a:lnTo>
                  <a:pt x="2816140" y="0"/>
                </a:lnTo>
                <a:lnTo>
                  <a:pt x="2822605" y="25145"/>
                </a:lnTo>
                <a:cubicBezTo>
                  <a:pt x="2847245" y="145559"/>
                  <a:pt x="2860185" y="270234"/>
                  <a:pt x="2860185" y="397932"/>
                </a:cubicBezTo>
                <a:cubicBezTo>
                  <a:pt x="2860185" y="1419515"/>
                  <a:pt x="2032029" y="2247671"/>
                  <a:pt x="1010446" y="2247671"/>
                </a:cubicBezTo>
                <a:cubicBezTo>
                  <a:pt x="691201" y="2247671"/>
                  <a:pt x="390846" y="2166797"/>
                  <a:pt x="128750" y="2024418"/>
                </a:cubicBezTo>
                <a:lnTo>
                  <a:pt x="0" y="1946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0800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B11E-9964-7974-5BCC-6262E5D5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1119866"/>
            <a:ext cx="13886423" cy="2034815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28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parable Them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parable Theme 2">
  <p:cSld name="TITLE_2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10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2300" y="9769450"/>
            <a:ext cx="2058600" cy="40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parable Theme 1">
  <p:cSld name="TITLE_1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5452600" y="1489150"/>
            <a:ext cx="122124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452200" y="5668250"/>
            <a:ext cx="122124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182450" y="9795450"/>
            <a:ext cx="4206000" cy="49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" y="-12"/>
            <a:ext cx="79508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162300" y="9769450"/>
            <a:ext cx="2058600" cy="40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162300" y="9769450"/>
            <a:ext cx="2058600" cy="40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TITLE_AND_BODY_1_1_1_1">
    <p:bg>
      <p:bgPr>
        <a:solidFill>
          <a:schemeClr val="accent3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800"/>
              <a:buNone/>
              <a:defRPr>
                <a:solidFill>
                  <a:srgbClr val="93C4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/>
          <p:nvPr/>
        </p:nvSpPr>
        <p:spPr>
          <a:xfrm>
            <a:off x="122700" y="9749650"/>
            <a:ext cx="2137800" cy="53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">
  <p:cSld name="TITLE_AND_BODY_1_1_1_1_1">
    <p:bg>
      <p:bgPr>
        <a:solidFill>
          <a:schemeClr val="accent5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800"/>
              <a:buNone/>
              <a:defRPr>
                <a:solidFill>
                  <a:srgbClr val="6D9E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122700" y="9749650"/>
            <a:ext cx="2137800" cy="53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7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b="1"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7_1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igtree"/>
              <a:buNone/>
              <a:defRPr b="1">
                <a:solidFill>
                  <a:schemeClr val="lt2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62300" y="9769450"/>
            <a:ext cx="2058600" cy="40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3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/>
          <p:nvPr/>
        </p:nvSpPr>
        <p:spPr>
          <a:xfrm>
            <a:off x="162300" y="9769450"/>
            <a:ext cx="2058600" cy="40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2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/>
          <p:nvPr/>
        </p:nvSpPr>
        <p:spPr>
          <a:xfrm>
            <a:off x="142450" y="8898600"/>
            <a:ext cx="3305400" cy="126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9507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/>
        </p:nvSpPr>
        <p:spPr>
          <a:xfrm>
            <a:off x="162300" y="9749650"/>
            <a:ext cx="3048000" cy="53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85" name="Google Shape;8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1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800"/>
              <a:buNone/>
              <a:defRPr>
                <a:solidFill>
                  <a:srgbClr val="6D9E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chemeClr val="accen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/>
        </p:nvSpPr>
        <p:spPr>
          <a:xfrm>
            <a:off x="122700" y="9828800"/>
            <a:ext cx="2316000" cy="3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91" name="Google Shape;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1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63350" y="9710050"/>
            <a:ext cx="2315400" cy="577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1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800"/>
              <a:buNone/>
              <a:defRPr>
                <a:solidFill>
                  <a:srgbClr val="93C4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2">
  <p:cSld name="CUSTOM_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95072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/>
          <p:nvPr/>
        </p:nvSpPr>
        <p:spPr>
          <a:xfrm>
            <a:off x="122700" y="9690250"/>
            <a:ext cx="2078400" cy="49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3">
  <p:cSld name="CUSTOM_3">
    <p:bg>
      <p:bgPr>
        <a:solidFill>
          <a:schemeClr val="accent5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/>
        </p:nvSpPr>
        <p:spPr>
          <a:xfrm>
            <a:off x="182100" y="9690250"/>
            <a:ext cx="2137800" cy="51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0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800"/>
              <a:buNone/>
              <a:defRPr>
                <a:solidFill>
                  <a:srgbClr val="6D9E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4">
  <p:cSld name="CUSTOM_4"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142500" y="9809000"/>
            <a:ext cx="2217000" cy="3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26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5">
  <p:cSld name="CUSTOM_5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122700" y="9452750"/>
            <a:ext cx="2118000" cy="834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 l="1545"/>
          <a:stretch/>
        </p:blipFill>
        <p:spPr>
          <a:xfrm>
            <a:off x="122701" y="0"/>
            <a:ext cx="78280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7950750" y="2426500"/>
            <a:ext cx="9568800" cy="6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7950750" y="890050"/>
            <a:ext cx="971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800"/>
              <a:buNone/>
              <a:defRPr>
                <a:solidFill>
                  <a:srgbClr val="93C4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6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/>
        </p:nvSpPr>
        <p:spPr>
          <a:xfrm>
            <a:off x="162300" y="9789250"/>
            <a:ext cx="2632200" cy="4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5477950" y="4301700"/>
            <a:ext cx="121866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95075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6_1">
    <p:bg>
      <p:bgPr>
        <a:solidFill>
          <a:schemeClr val="accent5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162300" y="9789250"/>
            <a:ext cx="2632200" cy="4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1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5452600" y="4301700"/>
            <a:ext cx="12211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600"/>
              <a:buNone/>
              <a:defRPr sz="7200">
                <a:solidFill>
                  <a:srgbClr val="6D9E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6_2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/>
        </p:nvSpPr>
        <p:spPr>
          <a:xfrm>
            <a:off x="162300" y="9789250"/>
            <a:ext cx="2632200" cy="4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5477950" y="4301700"/>
            <a:ext cx="121866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7950726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3">
  <p:cSld name="CUSTOM_6_3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162300" y="9789250"/>
            <a:ext cx="2632200" cy="41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 rotWithShape="1">
          <a:blip r:embed="rId2">
            <a:alphaModFix/>
          </a:blip>
          <a:srcRect l="1545"/>
          <a:stretch/>
        </p:blipFill>
        <p:spPr>
          <a:xfrm>
            <a:off x="122701" y="0"/>
            <a:ext cx="78280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5477950" y="4301700"/>
            <a:ext cx="121866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600"/>
              <a:buNone/>
              <a:defRPr sz="7200">
                <a:solidFill>
                  <a:srgbClr val="93C47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3 1">
  <p:cSld name="CUSTOM_6_3_1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/>
        </p:nvSpPr>
        <p:spPr>
          <a:xfrm>
            <a:off x="162300" y="9789250"/>
            <a:ext cx="2632200" cy="41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795072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5452600" y="4301700"/>
            <a:ext cx="12211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71" y="9856701"/>
            <a:ext cx="1874702" cy="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D4D4D"/>
                </a:solidFill>
              </a:defRPr>
            </a:lvl1pPr>
          </a:lstStyle>
          <a:p>
            <a:r>
              <a:rPr lang="en-US"/>
              <a:t>TITLE: Slide Layout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89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866" y="752475"/>
            <a:ext cx="16774668" cy="16519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66" y="2686050"/>
            <a:ext cx="16774668" cy="6712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61" r:id="rId2"/>
    <p:sldLayoutId id="2147483772" r:id="rId3"/>
    <p:sldLayoutId id="2147483768" r:id="rId4"/>
    <p:sldLayoutId id="2147483762" r:id="rId5"/>
    <p:sldLayoutId id="2147483771" r:id="rId6"/>
    <p:sldLayoutId id="2147483769" r:id="rId7"/>
    <p:sldLayoutId id="2147483770" r:id="rId8"/>
    <p:sldLayoutId id="2147483773" r:id="rId9"/>
    <p:sldLayoutId id="2147483765" r:id="rId10"/>
    <p:sldLayoutId id="2147483763" r:id="rId11"/>
    <p:sldLayoutId id="2147483774" r:id="rId12"/>
    <p:sldLayoutId id="2147483767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gtree"/>
              <a:buNone/>
              <a:defRPr sz="2800" b="1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Char char="●"/>
              <a:defRPr sz="1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787" r:id="rId25"/>
    <p:sldLayoutId id="2147483673" r:id="rId26"/>
    <p:sldLayoutId id="2147483788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5" y="9217685"/>
            <a:ext cx="2468880" cy="63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39842" cy="39639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0345" y="702945"/>
            <a:ext cx="13150215" cy="1817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OF THE SLIDE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2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D4D4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vent.com/event/404f7668-bfd7-4eff-af28-b5d10e833e31/websitePage:638b680e-4338-4be8-9e5e-656ab2b7ede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17133" y="0"/>
            <a:ext cx="6470867" cy="10287000"/>
          </a:xfrm>
          <a:prstGeom prst="rect">
            <a:avLst/>
          </a:prstGeom>
          <a:solidFill>
            <a:srgbClr val="EAF4F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2706825" y="971550"/>
            <a:ext cx="3231870" cy="84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Bill Smith and Angela Kimball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06824" y="2102510"/>
            <a:ext cx="4691484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Inseparable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06825" y="3276258"/>
            <a:ext cx="4691484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Neel </a:t>
            </a: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Harja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and </a:t>
            </a:r>
            <a:b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</a:b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Sarah Wasil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06824" y="4370540"/>
            <a:ext cx="4691484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Michigan Health Endowment Fund</a:t>
            </a:r>
          </a:p>
        </p:txBody>
      </p:sp>
      <p:sp>
        <p:nvSpPr>
          <p:cNvPr id="7" name="AutoShape 7"/>
          <p:cNvSpPr/>
          <p:nvPr/>
        </p:nvSpPr>
        <p:spPr>
          <a:xfrm>
            <a:off x="12706825" y="2848280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7348" y="297211"/>
            <a:ext cx="2301178" cy="2301178"/>
          </a:xfrm>
          <a:custGeom>
            <a:avLst/>
            <a:gdLst/>
            <a:ahLst/>
            <a:cxnLst/>
            <a:rect l="l" t="t" r="r" b="b"/>
            <a:pathLst>
              <a:path w="2301178" h="2301178">
                <a:moveTo>
                  <a:pt x="0" y="0"/>
                </a:moveTo>
                <a:lnTo>
                  <a:pt x="2301178" y="0"/>
                </a:lnTo>
                <a:lnTo>
                  <a:pt x="2301178" y="2301178"/>
                </a:lnTo>
                <a:lnTo>
                  <a:pt x="0" y="230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78884" y="2910675"/>
            <a:ext cx="966506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Behavioral Health in the Balance: Navigating the Impact of the 2025 Budget Reconciliation Act</a:t>
            </a:r>
            <a:endParaRPr kumimoji="0" lang="en-US" sz="6000" b="1" i="0" u="none" strike="noStrike" kern="1200" cap="none" spc="-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8883" y="6891003"/>
            <a:ext cx="9665067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October 27, 2025 at 1:30 p.m. 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6825" y="5561990"/>
            <a:ext cx="4691484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Itai </a:t>
            </a: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Dinour</a:t>
            </a:r>
            <a:r>
              <a:rPr lang="en-US" sz="2799" b="1" dirty="0">
                <a:solidFill>
                  <a:srgbClr val="242861"/>
                </a:solidFill>
                <a:latin typeface="Arial Bold"/>
                <a:ea typeface="Arial Bold"/>
                <a:cs typeface="Arial Bold"/>
                <a:sym typeface="Arial Bold"/>
              </a:rPr>
              <a:t> and </a:t>
            </a:r>
            <a:br>
              <a:rPr lang="en-US" sz="2799" b="1" dirty="0">
                <a:solidFill>
                  <a:srgbClr val="242861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2799" b="1" dirty="0">
                <a:solidFill>
                  <a:srgbClr val="242861"/>
                </a:solidFill>
                <a:latin typeface="Arial Bold"/>
                <a:ea typeface="Arial Bold"/>
                <a:cs typeface="Arial Bold"/>
                <a:sym typeface="Arial Bold"/>
              </a:rPr>
              <a:t>Hazel Guzman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6824" y="6638570"/>
            <a:ext cx="4691484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Carmel Hill Fund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6825" y="7866698"/>
            <a:ext cx="4691484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Jill </a:t>
            </a: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Shumann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6824" y="8703377"/>
            <a:ext cx="4691484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Grantmakers In Health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2706825" y="7438720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2706825" y="5138738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67348" y="9502789"/>
            <a:ext cx="5244071" cy="4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GIH.org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learn 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32671" y="3362033"/>
            <a:ext cx="8422658" cy="155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Thank you!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84830" y="6220707"/>
            <a:ext cx="13318341" cy="1957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us a message at </a:t>
            </a:r>
            <a:r>
              <a:rPr lang="en-US" sz="2799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r>
              <a:rPr kumimoji="0" lang="en-US" sz="2799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@gih.org</a:t>
            </a: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if you have any questions.</a:t>
            </a:r>
          </a:p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GIH.org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to access upcoming webinars and view past recordings.</a:t>
            </a:r>
          </a:p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Join GIH for the 2025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Policy Exchange: November 18-21, 2025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183434" y="5625394"/>
            <a:ext cx="13921131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7348" y="297211"/>
            <a:ext cx="2301178" cy="2301178"/>
          </a:xfrm>
          <a:custGeom>
            <a:avLst/>
            <a:gdLst/>
            <a:ahLst/>
            <a:cxnLst/>
            <a:rect l="l" t="t" r="r" b="b"/>
            <a:pathLst>
              <a:path w="2301178" h="2301178">
                <a:moveTo>
                  <a:pt x="0" y="0"/>
                </a:moveTo>
                <a:lnTo>
                  <a:pt x="2301178" y="0"/>
                </a:lnTo>
                <a:lnTo>
                  <a:pt x="2301178" y="2301178"/>
                </a:lnTo>
                <a:lnTo>
                  <a:pt x="0" y="2301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24B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subTitle" idx="1"/>
          </p:nvPr>
        </p:nvSpPr>
        <p:spPr>
          <a:xfrm>
            <a:off x="1789200" y="7991400"/>
            <a:ext cx="16498800" cy="2295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724" y="3673629"/>
            <a:ext cx="11998552" cy="202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/>
        </p:nvSpPr>
        <p:spPr>
          <a:xfrm>
            <a:off x="675800" y="7991400"/>
            <a:ext cx="176124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Advancing Access to Mental Health Care</a:t>
            </a:r>
            <a:endParaRPr sz="3000" b="1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October  27, 2025</a:t>
            </a:r>
            <a:endParaRPr sz="3000" b="1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42615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24B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623400" y="7114500"/>
            <a:ext cx="16498800" cy="2295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74" y="3316929"/>
            <a:ext cx="11998552" cy="20253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33"/>
          <p:cNvGrpSpPr/>
          <p:nvPr/>
        </p:nvGrpSpPr>
        <p:grpSpPr>
          <a:xfrm>
            <a:off x="0" y="6194437"/>
            <a:ext cx="18288000" cy="4092322"/>
            <a:chOff x="0" y="3282125"/>
            <a:chExt cx="9144000" cy="1861500"/>
          </a:xfrm>
        </p:grpSpPr>
        <p:sp>
          <p:nvSpPr>
            <p:cNvPr id="164" name="Google Shape;164;p33"/>
            <p:cNvSpPr/>
            <p:nvPr/>
          </p:nvSpPr>
          <p:spPr>
            <a:xfrm>
              <a:off x="0" y="3282125"/>
              <a:ext cx="9144000" cy="1861500"/>
            </a:xfrm>
            <a:prstGeom prst="rect">
              <a:avLst/>
            </a:prstGeom>
            <a:solidFill>
              <a:srgbClr val="0A02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>
                <a:latin typeface="Figtree"/>
                <a:ea typeface="Figtree"/>
                <a:cs typeface="Figtree"/>
                <a:sym typeface="Figtree"/>
              </a:endParaRPr>
            </a:p>
          </p:txBody>
        </p:sp>
        <p:grpSp>
          <p:nvGrpSpPr>
            <p:cNvPr id="165" name="Google Shape;165;p33"/>
            <p:cNvGrpSpPr/>
            <p:nvPr/>
          </p:nvGrpSpPr>
          <p:grpSpPr>
            <a:xfrm>
              <a:off x="269100" y="3282125"/>
              <a:ext cx="8605800" cy="1663275"/>
              <a:chOff x="538200" y="3099225"/>
              <a:chExt cx="8605800" cy="1663275"/>
            </a:xfrm>
          </p:grpSpPr>
          <p:pic>
            <p:nvPicPr>
              <p:cNvPr id="166" name="Google Shape;166;p33"/>
              <p:cNvPicPr preferRelativeResize="0"/>
              <p:nvPr/>
            </p:nvPicPr>
            <p:blipFill rotWithShape="1">
              <a:blip r:embed="rId4">
                <a:alphaModFix/>
              </a:blip>
              <a:srcRect b="56468"/>
              <a:stretch/>
            </p:blipFill>
            <p:spPr>
              <a:xfrm>
                <a:off x="538200" y="3099225"/>
                <a:ext cx="4379100" cy="1663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33"/>
              <p:cNvPicPr preferRelativeResize="0"/>
              <p:nvPr/>
            </p:nvPicPr>
            <p:blipFill rotWithShape="1">
              <a:blip r:embed="rId4">
                <a:alphaModFix/>
              </a:blip>
              <a:srcRect t="51081" b="5388"/>
              <a:stretch/>
            </p:blipFill>
            <p:spPr>
              <a:xfrm>
                <a:off x="4764900" y="3099225"/>
                <a:ext cx="4379100" cy="1663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0562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body" idx="2"/>
          </p:nvPr>
        </p:nvSpPr>
        <p:spPr>
          <a:xfrm>
            <a:off x="9879000" y="1153450"/>
            <a:ext cx="7674000" cy="8605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4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4" b="1">
                <a:solidFill>
                  <a:srgbClr val="000000"/>
                </a:solidFill>
              </a:rPr>
              <a:t>Medicaid is the backbone of mental health care in America</a:t>
            </a:r>
            <a:endParaRPr sz="5504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4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-6515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Cuts could remove coverage from 17+ million Americans and restrict access to community-based services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-6515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millions of Americans, </a:t>
            </a:r>
            <a:r>
              <a:rPr lang="en" i="1"/>
              <a:t>Medicaid is mental health care.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ubTitle" idx="1"/>
          </p:nvPr>
        </p:nvSpPr>
        <p:spPr>
          <a:xfrm>
            <a:off x="555400" y="72886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600" b="1"/>
            </a:br>
            <a:endParaRPr sz="2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74" name="Google Shape;174;p34"/>
          <p:cNvPicPr preferRelativeResize="0"/>
          <p:nvPr/>
        </p:nvPicPr>
        <p:blipFill rotWithShape="1">
          <a:blip r:embed="rId3">
            <a:alphaModFix/>
          </a:blip>
          <a:srcRect b="16922"/>
          <a:stretch/>
        </p:blipFill>
        <p:spPr>
          <a:xfrm>
            <a:off x="92601" y="622672"/>
            <a:ext cx="9015986" cy="9249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3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24B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5"/>
          <p:cNvGrpSpPr/>
          <p:nvPr/>
        </p:nvGrpSpPr>
        <p:grpSpPr>
          <a:xfrm>
            <a:off x="10609626" y="1839600"/>
            <a:ext cx="6835400" cy="7114800"/>
            <a:chOff x="4833775" y="882300"/>
            <a:chExt cx="3735600" cy="3557400"/>
          </a:xfrm>
        </p:grpSpPr>
        <p:sp>
          <p:nvSpPr>
            <p:cNvPr id="180" name="Google Shape;180;p35"/>
            <p:cNvSpPr/>
            <p:nvPr/>
          </p:nvSpPr>
          <p:spPr>
            <a:xfrm>
              <a:off x="4833775" y="882300"/>
              <a:ext cx="3735600" cy="35574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pic>
          <p:nvPicPr>
            <p:cNvPr id="181" name="Google Shape;181;p35"/>
            <p:cNvPicPr preferRelativeResize="0"/>
            <p:nvPr/>
          </p:nvPicPr>
          <p:blipFill rotWithShape="1">
            <a:blip r:embed="rId3">
              <a:alphaModFix/>
            </a:blip>
            <a:srcRect l="51983" b="48778"/>
            <a:stretch/>
          </p:blipFill>
          <p:spPr>
            <a:xfrm>
              <a:off x="5208138" y="1270937"/>
              <a:ext cx="2986875" cy="2780125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2" name="Google Shape;182;p35"/>
          <p:cNvSpPr txBox="1">
            <a:spLocks noGrp="1"/>
          </p:cNvSpPr>
          <p:nvPr>
            <p:ph type="title" idx="4294967295"/>
          </p:nvPr>
        </p:nvSpPr>
        <p:spPr>
          <a:xfrm>
            <a:off x="830950" y="808300"/>
            <a:ext cx="8541000" cy="144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Federal Policy Shifts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3400" b="0">
              <a:solidFill>
                <a:schemeClr val="dk1"/>
              </a:solidFill>
            </a:endParaRPr>
          </a:p>
          <a:p>
            <a:pPr marL="914400" lvl="0" indent="-65151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400" b="0">
                <a:solidFill>
                  <a:schemeClr val="dk1"/>
                </a:solidFill>
              </a:rPr>
              <a:t>New Medicaid work and redetermination rules will cause </a:t>
            </a:r>
            <a:r>
              <a:rPr lang="en" sz="3400">
                <a:solidFill>
                  <a:schemeClr val="dk1"/>
                </a:solidFill>
              </a:rPr>
              <a:t>major</a:t>
            </a:r>
            <a:r>
              <a:rPr lang="en" sz="3400" b="0">
                <a:solidFill>
                  <a:schemeClr val="dk1"/>
                </a:solidFill>
              </a:rPr>
              <a:t> coverage losses</a:t>
            </a:r>
            <a:endParaRPr sz="3400" b="0">
              <a:solidFill>
                <a:schemeClr val="dk1"/>
              </a:solidFill>
            </a:endParaRPr>
          </a:p>
          <a:p>
            <a:pPr marL="914400" lvl="0" indent="-65151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400" b="0">
                <a:solidFill>
                  <a:schemeClr val="dk1"/>
                </a:solidFill>
              </a:rPr>
              <a:t>End of enhanced premium tax credits could cause many to forego insurance</a:t>
            </a:r>
            <a:endParaRPr sz="3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1"/>
              </a:solidFill>
            </a:endParaRPr>
          </a:p>
        </p:txBody>
      </p:sp>
      <p:pic>
        <p:nvPicPr>
          <p:cNvPr id="183" name="Google Shape;183;p35" title="Inseperable-Protect Medicaid Templates-Social Static File-No Logo-1080x1350-Children 1b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0651" y="2548351"/>
            <a:ext cx="5493398" cy="5697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92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908000" y="924150"/>
            <a:ext cx="17041200" cy="112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Medicaid &amp; Mental Health Campaign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36"/>
          <p:cNvSpPr txBox="1"/>
          <p:nvPr/>
        </p:nvSpPr>
        <p:spPr>
          <a:xfrm>
            <a:off x="1752600" y="2462400"/>
            <a:ext cx="14562600" cy="364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0" indent="-6731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gtree"/>
              <a:buChar char="●"/>
            </a:pPr>
            <a:r>
              <a:rPr lang="en" sz="3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Medicaid &amp; Mental Health Summit in New Orleans in November</a:t>
            </a:r>
            <a:endParaRPr sz="34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-6731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gtree"/>
              <a:buChar char="●"/>
            </a:pPr>
            <a:r>
              <a:rPr lang="en" sz="3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“Playbook” on H.R. 1 for State Agencies and Policymakers</a:t>
            </a:r>
            <a:endParaRPr sz="34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-6731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igtree"/>
              <a:buChar char="●"/>
            </a:pPr>
            <a:r>
              <a:rPr lang="en" sz="3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Tracking of state efforts to minimize impacts of loss of enhanced premium tax credits and Medicaid</a:t>
            </a:r>
            <a:endParaRPr sz="5600"/>
          </a:p>
        </p:txBody>
      </p:sp>
    </p:spTree>
    <p:extLst>
      <p:ext uri="{BB962C8B-B14F-4D97-AF65-F5344CB8AC3E}">
        <p14:creationId xmlns:p14="http://schemas.microsoft.com/office/powerpoint/2010/main" val="289145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360600" y="131400"/>
            <a:ext cx="17041200" cy="1425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Philanthropy Can Do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95" name="Google Shape;195;p37"/>
          <p:cNvGrpSpPr/>
          <p:nvPr/>
        </p:nvGrpSpPr>
        <p:grpSpPr>
          <a:xfrm>
            <a:off x="211507" y="1463363"/>
            <a:ext cx="6117766" cy="5397714"/>
            <a:chOff x="3200025" y="705725"/>
            <a:chExt cx="2459700" cy="2124750"/>
          </a:xfrm>
        </p:grpSpPr>
        <p:pic>
          <p:nvPicPr>
            <p:cNvPr id="196" name="Google Shape;196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00025" y="705725"/>
              <a:ext cx="2459700" cy="212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37"/>
            <p:cNvSpPr txBox="1"/>
            <p:nvPr/>
          </p:nvSpPr>
          <p:spPr>
            <a:xfrm>
              <a:off x="3431388" y="750182"/>
              <a:ext cx="1941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400" tIns="227400" rIns="227400" bIns="227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32" b="1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Support policymakers:</a:t>
              </a:r>
              <a:endParaRPr sz="3232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98" name="Google Shape;198;p37"/>
            <p:cNvSpPr txBox="1"/>
            <p:nvPr/>
          </p:nvSpPr>
          <p:spPr>
            <a:xfrm>
              <a:off x="3512598" y="876598"/>
              <a:ext cx="1425300" cy="14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400" tIns="227400" rIns="227400" bIns="227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30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Education, implementation tools, and advocacy</a:t>
              </a:r>
              <a:endParaRPr sz="273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199" name="Google Shape;199;p37"/>
          <p:cNvGrpSpPr/>
          <p:nvPr/>
        </p:nvGrpSpPr>
        <p:grpSpPr>
          <a:xfrm>
            <a:off x="6589197" y="1463392"/>
            <a:ext cx="6073354" cy="4337116"/>
            <a:chOff x="3730698" y="778671"/>
            <a:chExt cx="3036677" cy="2168558"/>
          </a:xfrm>
        </p:grpSpPr>
        <p:grpSp>
          <p:nvGrpSpPr>
            <p:cNvPr id="200" name="Google Shape;200;p37"/>
            <p:cNvGrpSpPr/>
            <p:nvPr/>
          </p:nvGrpSpPr>
          <p:grpSpPr>
            <a:xfrm>
              <a:off x="3730698" y="778671"/>
              <a:ext cx="2871689" cy="2168558"/>
              <a:chOff x="7174036" y="702444"/>
              <a:chExt cx="1424237" cy="1116375"/>
            </a:xfrm>
          </p:grpSpPr>
          <p:pic>
            <p:nvPicPr>
              <p:cNvPr id="201" name="Google Shape;201;p37"/>
              <p:cNvPicPr preferRelativeResize="0"/>
              <p:nvPr/>
            </p:nvPicPr>
            <p:blipFill rotWithShape="1">
              <a:blip r:embed="rId4">
                <a:alphaModFix/>
              </a:blip>
              <a:srcRect l="9290" r="10478"/>
              <a:stretch/>
            </p:blipFill>
            <p:spPr>
              <a:xfrm rot="-5400000">
                <a:off x="7313566" y="562913"/>
                <a:ext cx="1116375" cy="13954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Google Shape;202;p37"/>
              <p:cNvSpPr txBox="1"/>
              <p:nvPr/>
            </p:nvSpPr>
            <p:spPr>
              <a:xfrm>
                <a:off x="7481673" y="769030"/>
                <a:ext cx="1116600" cy="23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36250" tIns="236250" rIns="236250" bIns="2362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118" b="1">
                    <a:solidFill>
                      <a:schemeClr val="dk1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Amplify youth voices: </a:t>
                </a:r>
                <a:endParaRPr sz="3118" b="1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</p:grpSp>
        <p:sp>
          <p:nvSpPr>
            <p:cNvPr id="203" name="Google Shape;203;p37"/>
            <p:cNvSpPr txBox="1"/>
            <p:nvPr/>
          </p:nvSpPr>
          <p:spPr>
            <a:xfrm>
              <a:off x="4423475" y="837988"/>
              <a:ext cx="2343900" cy="204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4050" tIns="224050" rIns="224050" bIns="2240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2942"/>
                </a:spcBef>
                <a:spcAft>
                  <a:spcPts val="2942"/>
                </a:spcAft>
                <a:buNone/>
              </a:pPr>
              <a:r>
                <a:rPr lang="en" sz="2674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Support production and distribution of youth-led storytelling</a:t>
              </a:r>
              <a:endParaRPr sz="2674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204" name="Google Shape;204;p37"/>
          <p:cNvGrpSpPr/>
          <p:nvPr/>
        </p:nvGrpSpPr>
        <p:grpSpPr>
          <a:xfrm>
            <a:off x="11203871" y="4352391"/>
            <a:ext cx="4827678" cy="5821438"/>
            <a:chOff x="5894725" y="2246702"/>
            <a:chExt cx="2068768" cy="2550801"/>
          </a:xfrm>
        </p:grpSpPr>
        <p:grpSp>
          <p:nvGrpSpPr>
            <p:cNvPr id="205" name="Google Shape;205;p37"/>
            <p:cNvGrpSpPr/>
            <p:nvPr/>
          </p:nvGrpSpPr>
          <p:grpSpPr>
            <a:xfrm>
              <a:off x="5894725" y="2246702"/>
              <a:ext cx="2068768" cy="2550801"/>
              <a:chOff x="3742627" y="3496648"/>
              <a:chExt cx="1081200" cy="1341256"/>
            </a:xfrm>
          </p:grpSpPr>
          <p:pic>
            <p:nvPicPr>
              <p:cNvPr id="206" name="Google Shape;206;p37"/>
              <p:cNvPicPr preferRelativeResize="0"/>
              <p:nvPr/>
            </p:nvPicPr>
            <p:blipFill rotWithShape="1">
              <a:blip r:embed="rId5">
                <a:alphaModFix/>
              </a:blip>
              <a:srcRect t="11114" b="10778"/>
              <a:stretch/>
            </p:blipFill>
            <p:spPr>
              <a:xfrm rot="-5400000">
                <a:off x="3619425" y="3654333"/>
                <a:ext cx="1341256" cy="10258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37"/>
              <p:cNvSpPr txBox="1"/>
              <p:nvPr/>
            </p:nvSpPr>
            <p:spPr>
              <a:xfrm>
                <a:off x="3742627" y="3924689"/>
                <a:ext cx="1081200" cy="18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0900" tIns="250900" rIns="250900" bIns="250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16" b="1">
                    <a:solidFill>
                      <a:schemeClr val="dk1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Play a convening role:</a:t>
                </a:r>
                <a:endParaRPr sz="2816" b="1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</p:grpSp>
        <p:sp>
          <p:nvSpPr>
            <p:cNvPr id="208" name="Google Shape;208;p37"/>
            <p:cNvSpPr txBox="1"/>
            <p:nvPr/>
          </p:nvSpPr>
          <p:spPr>
            <a:xfrm>
              <a:off x="6294484" y="3286098"/>
              <a:ext cx="1602900" cy="15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198100" rIns="198100" bIns="1981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Use foundation credibility to </a:t>
              </a:r>
              <a:endParaRPr sz="2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elevate bipartisan framing and mobilize state/local responses </a:t>
              </a:r>
              <a:endParaRPr sz="2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209" name="Google Shape;209;p37"/>
          <p:cNvGrpSpPr/>
          <p:nvPr/>
        </p:nvGrpSpPr>
        <p:grpSpPr>
          <a:xfrm>
            <a:off x="4015681" y="5691364"/>
            <a:ext cx="6117826" cy="4482472"/>
            <a:chOff x="3059775" y="2831578"/>
            <a:chExt cx="2679966" cy="1964618"/>
          </a:xfrm>
        </p:grpSpPr>
        <p:grpSp>
          <p:nvGrpSpPr>
            <p:cNvPr id="210" name="Google Shape;210;p37"/>
            <p:cNvGrpSpPr/>
            <p:nvPr/>
          </p:nvGrpSpPr>
          <p:grpSpPr>
            <a:xfrm>
              <a:off x="3059775" y="2831578"/>
              <a:ext cx="2679966" cy="1964618"/>
              <a:chOff x="509542" y="2968050"/>
              <a:chExt cx="1410508" cy="1056133"/>
            </a:xfrm>
          </p:grpSpPr>
          <p:pic>
            <p:nvPicPr>
              <p:cNvPr id="211" name="Google Shape;211;p37"/>
              <p:cNvPicPr preferRelativeResize="0"/>
              <p:nvPr/>
            </p:nvPicPr>
            <p:blipFill rotWithShape="1">
              <a:blip r:embed="rId6">
                <a:alphaModFix/>
              </a:blip>
              <a:srcRect t="11665" b="11233"/>
              <a:stretch/>
            </p:blipFill>
            <p:spPr>
              <a:xfrm rot="10800000">
                <a:off x="548450" y="2968050"/>
                <a:ext cx="1371600" cy="10561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2" name="Google Shape;212;p37"/>
              <p:cNvSpPr txBox="1"/>
              <p:nvPr/>
            </p:nvSpPr>
            <p:spPr>
              <a:xfrm>
                <a:off x="509542" y="3295366"/>
                <a:ext cx="1155900" cy="26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0500" tIns="240500" rIns="240500" bIns="2405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66" b="1">
                    <a:solidFill>
                      <a:schemeClr val="dk1"/>
                    </a:solidFill>
                    <a:latin typeface="Figtree"/>
                    <a:ea typeface="Figtree"/>
                    <a:cs typeface="Figtree"/>
                    <a:sym typeface="Figtree"/>
                  </a:rPr>
                  <a:t>Support innovation and sustainability:</a:t>
                </a:r>
                <a:endParaRPr sz="2966" b="1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</p:grpSp>
        <p:sp>
          <p:nvSpPr>
            <p:cNvPr id="213" name="Google Shape;213;p37"/>
            <p:cNvSpPr txBox="1"/>
            <p:nvPr/>
          </p:nvSpPr>
          <p:spPr>
            <a:xfrm>
              <a:off x="3090724" y="3960866"/>
              <a:ext cx="2114700" cy="8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700" tIns="208700" rIns="208700" bIns="208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2740"/>
                </a:spcBef>
                <a:spcAft>
                  <a:spcPts val="2740"/>
                </a:spcAft>
                <a:buNone/>
              </a:pPr>
              <a:r>
                <a:rPr lang="en" sz="2738">
                  <a:solidFill>
                    <a:schemeClr val="dk1"/>
                  </a:solidFill>
                  <a:latin typeface="Figtree"/>
                  <a:ea typeface="Figtree"/>
                  <a:cs typeface="Figtree"/>
                  <a:sym typeface="Figtree"/>
                </a:rPr>
                <a:t>Fund technology to simplify enrollment and exemptions; outreach to people at risk </a:t>
              </a:r>
              <a:endParaRPr sz="2738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9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14196000" y="9396000"/>
            <a:ext cx="4092000" cy="8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2930" y="7696050"/>
            <a:ext cx="3379020" cy="2074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20" name="Google Shape;2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5842" y="9604650"/>
            <a:ext cx="2574312" cy="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2286000" y="3276878"/>
            <a:ext cx="13716000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thank you</a:t>
            </a:r>
            <a:endParaRPr sz="7400" b="1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222" name="Google Shape;222;p38"/>
          <p:cNvGrpSpPr/>
          <p:nvPr/>
        </p:nvGrpSpPr>
        <p:grpSpPr>
          <a:xfrm>
            <a:off x="3199850" y="5571288"/>
            <a:ext cx="11888300" cy="2074200"/>
            <a:chOff x="1602325" y="2785644"/>
            <a:chExt cx="5944150" cy="1037100"/>
          </a:xfrm>
        </p:grpSpPr>
        <p:sp>
          <p:nvSpPr>
            <p:cNvPr id="223" name="Google Shape;223;p38"/>
            <p:cNvSpPr txBox="1"/>
            <p:nvPr/>
          </p:nvSpPr>
          <p:spPr>
            <a:xfrm>
              <a:off x="2800050" y="2785644"/>
              <a:ext cx="3548700" cy="103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82FC"/>
                </a:buClr>
                <a:buSzPts val="2400"/>
                <a:buFont typeface="Arial"/>
                <a:buNone/>
              </a:pPr>
              <a:r>
                <a:rPr lang="en" sz="4800" b="1">
                  <a:solidFill>
                    <a:srgbClr val="DA82FC"/>
                  </a:solidFill>
                  <a:latin typeface="Figtree"/>
                  <a:ea typeface="Figtree"/>
                  <a:cs typeface="Figtree"/>
                  <a:sym typeface="Figtree"/>
                </a:rPr>
                <a:t>please stay in touch</a:t>
              </a:r>
              <a:endParaRPr sz="4800" b="1">
                <a:solidFill>
                  <a:srgbClr val="DA82FC"/>
                </a:solidFill>
                <a:latin typeface="Figtree"/>
                <a:ea typeface="Figtree"/>
                <a:cs typeface="Figtree"/>
                <a:sym typeface="Figtree"/>
              </a:endParaRPr>
            </a:p>
            <a:p>
              <a:pPr marL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endParaRPr>
            </a:p>
            <a:p>
              <a:pPr marL="0" lvl="0" indent="0" algn="ctr" rtl="0">
                <a:lnSpc>
                  <a:spcPct val="70000"/>
                </a:lnSpc>
                <a:spcBef>
                  <a:spcPts val="200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FFFFFF"/>
                  </a:solidFill>
                  <a:latin typeface="Figtree"/>
                  <a:ea typeface="Figtree"/>
                  <a:cs typeface="Figtree"/>
                  <a:sym typeface="Figtree"/>
                </a:rPr>
                <a:t>Bill Smith</a:t>
              </a:r>
              <a:endParaRPr sz="32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endParaRPr>
            </a:p>
            <a:p>
              <a:pPr marL="0" lvl="0" indent="0" algn="ctr" rtl="0">
                <a:lnSpc>
                  <a:spcPct val="70000"/>
                </a:lnSpc>
                <a:spcBef>
                  <a:spcPts val="200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FFFFFF"/>
                  </a:solidFill>
                  <a:latin typeface="Figtree"/>
                  <a:ea typeface="Figtree"/>
                  <a:cs typeface="Figtree"/>
                  <a:sym typeface="Figtree"/>
                </a:rPr>
                <a:t>Founder &amp; CEO, Inseparable</a:t>
              </a:r>
              <a:endParaRPr sz="32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endParaRPr>
            </a:p>
            <a:p>
              <a:pPr marL="0" lvl="0" indent="0" algn="ctr" rtl="0">
                <a:lnSpc>
                  <a:spcPct val="70000"/>
                </a:lnSpc>
                <a:spcBef>
                  <a:spcPts val="2000"/>
                </a:spcBef>
                <a:spcAft>
                  <a:spcPts val="2000"/>
                </a:spcAft>
                <a:buNone/>
              </a:pPr>
              <a:r>
                <a:rPr lang="en" sz="3200" b="1">
                  <a:solidFill>
                    <a:srgbClr val="FFFFFF"/>
                  </a:solidFill>
                  <a:latin typeface="Figtree"/>
                  <a:ea typeface="Figtree"/>
                  <a:cs typeface="Figtree"/>
                  <a:sym typeface="Figtree"/>
                </a:rPr>
                <a:t>bill@inseparable.us </a:t>
              </a:r>
              <a:endParaRPr sz="5600" b="1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endParaRPr>
            </a:p>
          </p:txBody>
        </p:sp>
        <p:cxnSp>
          <p:nvCxnSpPr>
            <p:cNvPr id="224" name="Google Shape;224;p38"/>
            <p:cNvCxnSpPr/>
            <p:nvPr/>
          </p:nvCxnSpPr>
          <p:spPr>
            <a:xfrm>
              <a:off x="1602325" y="2978075"/>
              <a:ext cx="1312500" cy="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38"/>
            <p:cNvCxnSpPr/>
            <p:nvPr/>
          </p:nvCxnSpPr>
          <p:spPr>
            <a:xfrm>
              <a:off x="6233975" y="2978075"/>
              <a:ext cx="1312500" cy="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2214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F7ADD-C68C-5C39-DDA5-1B000953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F97B93-5004-96F3-2A21-2047F42C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793907"/>
            <a:ext cx="12435840" cy="960147"/>
          </a:xfrm>
          <a:solidFill>
            <a:srgbClr val="27AAE1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DIN OT" panose="020B0804020201020104" pitchFamily="34" charset="77"/>
                <a:cs typeface="Arial"/>
              </a:rPr>
              <a:t>MICHIGAN HEALTH ENDOWMENT FUND</a:t>
            </a:r>
            <a:endParaRPr lang="en-US" dirty="0">
              <a:solidFill>
                <a:schemeClr val="bg1"/>
              </a:solidFill>
              <a:latin typeface="DIN OT" panose="020B0804020201020104" pitchFamily="34" charset="77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7D36DF4-3FD9-9494-888A-7DA8D11B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072" y="2571836"/>
            <a:ext cx="15654528" cy="6861476"/>
          </a:xfr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00" dirty="0"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Re-affirming commitment to health equity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Listening to grantees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Launching Rapid Response Fund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Re-formulating grant language to protect grantees’ funding streams 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Coordinating with Michigan’s DHHS to mitigate impacts 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Sponsoring health policy education for legislators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Funding health policy fellowship to equip nonprofit leaders with advocacy tools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 Hiring Sr. Policy Fellow with Medicaid expertise to advise Health Fund &amp; partners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00" dirty="0"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DAE9B1B-672C-EDFA-880A-27B9247C04B0}"/>
              </a:ext>
            </a:extLst>
          </p:cNvPr>
          <p:cNvSpPr txBox="1">
            <a:spLocks/>
          </p:cNvSpPr>
          <p:nvPr/>
        </p:nvSpPr>
        <p:spPr>
          <a:xfrm>
            <a:off x="7149027" y="1916373"/>
            <a:ext cx="4794618" cy="685800"/>
          </a:xfrm>
          <a:prstGeom prst="rect">
            <a:avLst/>
          </a:prstGeom>
          <a:solidFill>
            <a:srgbClr val="F9ED32"/>
          </a:solidFill>
        </p:spPr>
        <p:txBody>
          <a:bodyPr anchor="ctr" anchorCtr="1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>
                <a:latin typeface="DIN OT" panose="020B0804020201020104" pitchFamily="34" charset="77"/>
              </a:rPr>
              <a:t>2025 POLICY RESPONSES</a:t>
            </a:r>
          </a:p>
        </p:txBody>
      </p:sp>
    </p:spTree>
    <p:extLst>
      <p:ext uri="{BB962C8B-B14F-4D97-AF65-F5344CB8AC3E}">
        <p14:creationId xmlns:p14="http://schemas.microsoft.com/office/powerpoint/2010/main" val="97519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H-24">
  <a:themeElements>
    <a:clrScheme name="GIH">
      <a:dk1>
        <a:srgbClr val="242861"/>
      </a:dk1>
      <a:lt1>
        <a:srgbClr val="FFFFFF"/>
      </a:lt1>
      <a:dk2>
        <a:srgbClr val="15467B"/>
      </a:dk2>
      <a:lt2>
        <a:srgbClr val="D5F3FF"/>
      </a:lt2>
      <a:accent1>
        <a:srgbClr val="3880B3"/>
      </a:accent1>
      <a:accent2>
        <a:srgbClr val="95C8DB"/>
      </a:accent2>
      <a:accent3>
        <a:srgbClr val="007E80"/>
      </a:accent3>
      <a:accent4>
        <a:srgbClr val="8CC749"/>
      </a:accent4>
      <a:accent5>
        <a:srgbClr val="00A0A4"/>
      </a:accent5>
      <a:accent6>
        <a:srgbClr val="E4B73B"/>
      </a:accent6>
      <a:hlink>
        <a:srgbClr val="6459A6"/>
      </a:hlink>
      <a:folHlink>
        <a:srgbClr val="4C34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203_GIH-PPT_FINAL" id="{268097D7-BE66-49A8-8DA2-76AFAA1C3147}" vid="{B7E46663-F9CF-4676-B9BE-C444FE6B7A60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FFFFFF"/>
      </a:dk1>
      <a:lt1>
        <a:srgbClr val="000033"/>
      </a:lt1>
      <a:dk2>
        <a:srgbClr val="D881FC"/>
      </a:dk2>
      <a:lt2>
        <a:srgbClr val="7909B5"/>
      </a:lt2>
      <a:accent1>
        <a:srgbClr val="860909"/>
      </a:accent1>
      <a:accent2>
        <a:srgbClr val="F94803"/>
      </a:accent2>
      <a:accent3>
        <a:srgbClr val="087510"/>
      </a:accent3>
      <a:accent4>
        <a:srgbClr val="FFB500"/>
      </a:accent4>
      <a:accent5>
        <a:srgbClr val="0010E1"/>
      </a:accent5>
      <a:accent6>
        <a:srgbClr val="FF0089"/>
      </a:accent6>
      <a:hlink>
        <a:srgbClr val="0010E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Health Fund PPT">
      <a:dk1>
        <a:srgbClr val="000000"/>
      </a:dk1>
      <a:lt1>
        <a:srgbClr val="FFFFFF"/>
      </a:lt1>
      <a:dk2>
        <a:srgbClr val="0D4557"/>
      </a:dk2>
      <a:lt2>
        <a:srgbClr val="E7E6E6"/>
      </a:lt2>
      <a:accent1>
        <a:srgbClr val="24A9E0"/>
      </a:accent1>
      <a:accent2>
        <a:srgbClr val="00A69C"/>
      </a:accent2>
      <a:accent3>
        <a:srgbClr val="A5A5A5"/>
      </a:accent3>
      <a:accent4>
        <a:srgbClr val="FFF155"/>
      </a:accent4>
      <a:accent5>
        <a:srgbClr val="C0E9E6"/>
      </a:accent5>
      <a:accent6>
        <a:srgbClr val="70AD47"/>
      </a:accent6>
      <a:hlink>
        <a:srgbClr val="24A9E0"/>
      </a:hlink>
      <a:folHlink>
        <a:srgbClr val="24A9E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51A5B4-7654-7A4B-929A-1BBE1B184A74}" vid="{1049CB16-2EA7-0E49-8993-8D95CD9C90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92cf3-3339-4e08-975c-ae176cbffb10" xsi:nil="true"/>
    <lcf76f155ced4ddcb4097134ff3c332f xmlns="f78eab9c-c2d0-4986-8a84-ca2ad6a4a4f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AA29C7A406F46B0EA05F9C5EB9076" ma:contentTypeVersion="18" ma:contentTypeDescription="Create a new document." ma:contentTypeScope="" ma:versionID="5eb2a4b5fd110bc3af441227875eeb39">
  <xsd:schema xmlns:xsd="http://www.w3.org/2001/XMLSchema" xmlns:xs="http://www.w3.org/2001/XMLSchema" xmlns:p="http://schemas.microsoft.com/office/2006/metadata/properties" xmlns:ns2="f78eab9c-c2d0-4986-8a84-ca2ad6a4a4fb" xmlns:ns3="5b092cf3-3339-4e08-975c-ae176cbffb10" targetNamespace="http://schemas.microsoft.com/office/2006/metadata/properties" ma:root="true" ma:fieldsID="12d49989990939bf934bf6a84102f96b" ns2:_="" ns3:_="">
    <xsd:import namespace="f78eab9c-c2d0-4986-8a84-ca2ad6a4a4fb"/>
    <xsd:import namespace="5b092cf3-3339-4e08-975c-ae176cbff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eab9c-c2d0-4986-8a84-ca2ad6a4a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afb5c2-dae4-44e9-b36f-12db44ae44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92cf3-3339-4e08-975c-ae176cbff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348104-2b8c-4f76-9379-a7573c2403c6}" ma:internalName="TaxCatchAll" ma:showField="CatchAllData" ma:web="5b092cf3-3339-4e08-975c-ae176cbff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27C9B-14A0-4FC4-8CA8-6641B8C315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4FC985-823A-4973-98F8-C90F40C0F510}">
  <ds:schemaRefs>
    <ds:schemaRef ds:uri="5b092cf3-3339-4e08-975c-ae176cbffb10"/>
    <ds:schemaRef ds:uri="f78eab9c-c2d0-4986-8a84-ca2ad6a4a4f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A7C01A-54E2-46C9-A5DE-703917EF7C8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650</Words>
  <Application>Microsoft Office PowerPoint</Application>
  <PresentationFormat>Custom</PresentationFormat>
  <Paragraphs>82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DIN OT</vt:lpstr>
      <vt:lpstr>Arial</vt:lpstr>
      <vt:lpstr>Figtree</vt:lpstr>
      <vt:lpstr>Inter V</vt:lpstr>
      <vt:lpstr>Calibri</vt:lpstr>
      <vt:lpstr>Aptos</vt:lpstr>
      <vt:lpstr>Arial Bold</vt:lpstr>
      <vt:lpstr>Office Theme</vt:lpstr>
      <vt:lpstr>1_GIH-24</vt:lpstr>
      <vt:lpstr>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Federal Policy Shifts  New Medicaid work and redetermination rules will cause major coverage losses End of enhanced premium tax credits could cause many to forego insurance  </vt:lpstr>
      <vt:lpstr>Medicaid &amp; Mental Health Campaign  </vt:lpstr>
      <vt:lpstr>What Philanthropy Can Do  </vt:lpstr>
      <vt:lpstr>PowerPoint Presentation</vt:lpstr>
      <vt:lpstr>MICHIGAN HEALTH ENDOWMENT FUND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Slide (16x9)</dc:title>
  <cp:lastModifiedBy>Juliette Manise</cp:lastModifiedBy>
  <cp:revision>2</cp:revision>
  <dcterms:created xsi:type="dcterms:W3CDTF">2006-08-16T00:00:00Z</dcterms:created>
  <dcterms:modified xsi:type="dcterms:W3CDTF">2025-10-27T15:52:31Z</dcterms:modified>
  <dc:identifier>DAFucaqo90o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0x0101008C8AA29C7A406F46B0EA05F9C5EB9076</vt:lpwstr>
  </property>
  <property fmtid="{D5CDD505-2E9C-101B-9397-08002B2CF9AE}" pid="3" name="MediaServiceImageTags">
    <vt:lpwstr/>
  </property>
</Properties>
</file>