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25" r:id="rId5"/>
    <p:sldMasterId id="2147483775" r:id="rId6"/>
    <p:sldMasterId id="2147483777" r:id="rId7"/>
    <p:sldMasterId id="2147483782" r:id="rId8"/>
  </p:sldMasterIdLst>
  <p:notesMasterIdLst>
    <p:notesMasterId r:id="rId37"/>
  </p:notesMasterIdLst>
  <p:sldIdLst>
    <p:sldId id="318" r:id="rId9"/>
    <p:sldId id="328" r:id="rId10"/>
    <p:sldId id="329" r:id="rId11"/>
    <p:sldId id="330" r:id="rId12"/>
    <p:sldId id="331" r:id="rId13"/>
    <p:sldId id="332" r:id="rId14"/>
    <p:sldId id="333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56" r:id="rId23"/>
    <p:sldId id="257" r:id="rId24"/>
    <p:sldId id="258" r:id="rId25"/>
    <p:sldId id="259" r:id="rId26"/>
    <p:sldId id="260" r:id="rId27"/>
    <p:sldId id="261" r:id="rId28"/>
    <p:sldId id="298" r:id="rId29"/>
    <p:sldId id="310" r:id="rId30"/>
    <p:sldId id="311" r:id="rId31"/>
    <p:sldId id="322" r:id="rId32"/>
    <p:sldId id="326" r:id="rId33"/>
    <p:sldId id="327" r:id="rId34"/>
    <p:sldId id="302" r:id="rId35"/>
    <p:sldId id="319" r:id="rId36"/>
  </p:sldIdLst>
  <p:sldSz cx="18288000" cy="10287000"/>
  <p:notesSz cx="7011988" cy="9297988"/>
  <p:embeddedFontLst>
    <p:embeddedFont>
      <p:font typeface="Aptos Bold" panose="020B0604020202020204" charset="0"/>
      <p:regular r:id="rId38"/>
      <p:bold r:id="rId39"/>
    </p:embeddedFont>
    <p:embeddedFont>
      <p:font typeface="Arial Bold" panose="020B0704020202020204" pitchFamily="34" charset="0"/>
      <p:regular r:id="rId40"/>
      <p:bold r:id="rId41"/>
    </p:embeddedFont>
    <p:embeddedFont>
      <p:font typeface="Fira Sans Bold" panose="020B0604020202020204" charset="0"/>
      <p:regular r:id="rId42"/>
      <p:bold r:id="rId43"/>
    </p:embeddedFont>
    <p:embeddedFont>
      <p:font typeface="Fira Sans Bold Italics" panose="020B0604020202020204" charset="0"/>
      <p:regular r:id="rId44"/>
    </p:embeddedFont>
    <p:embeddedFont>
      <p:font typeface="Fustat" panose="020B0604020202020204" charset="-78"/>
      <p:regular r:id="rId45"/>
      <p:bold r:id="rId46"/>
    </p:embeddedFont>
    <p:embeddedFont>
      <p:font typeface="Georgia Pro Bold" panose="020B0604020202020204" charset="0"/>
      <p:regular r:id="rId47"/>
      <p:bold r:id="rId48"/>
    </p:embeddedFont>
    <p:embeddedFont>
      <p:font typeface="Impact" panose="020B0806030902050204" pitchFamily="34" charset="0"/>
      <p:regular r:id="rId49"/>
    </p:embeddedFont>
    <p:embeddedFont>
      <p:font typeface="PT Serif Bold" panose="020B0604020202020204" charset="0"/>
      <p:regular r:id="rId50"/>
      <p:bold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  <p:embeddedFont>
      <p:font typeface="Roboto Slab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AA5A1-5846-4390-B385-27BAA0916536}" v="50" dt="2026-01-29T17:06:07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54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2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6/11/relationships/changesInfo" Target="changesInfos/changesInfo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te Manise" userId="4c9cef15-e8a7-4843-bb20-022223efa582" providerId="ADAL" clId="{1016BDB0-8223-4725-B33E-4DF5209B3703}"/>
    <pc:docChg chg="undo custSel addSld delSld modSld sldOrd modNotesMaster">
      <pc:chgData name="Juliette Manise" userId="4c9cef15-e8a7-4843-bb20-022223efa582" providerId="ADAL" clId="{1016BDB0-8223-4725-B33E-4DF5209B3703}" dt="2026-01-29T20:28:48.640" v="591" actId="1076"/>
      <pc:docMkLst>
        <pc:docMk/>
      </pc:docMkLst>
      <pc:sldChg chg="add">
        <pc:chgData name="Juliette Manise" userId="4c9cef15-e8a7-4843-bb20-022223efa582" providerId="ADAL" clId="{1016BDB0-8223-4725-B33E-4DF5209B3703}" dt="2026-01-28T18:08:49.472" v="504"/>
        <pc:sldMkLst>
          <pc:docMk/>
          <pc:sldMk cId="2318698736" sldId="256"/>
        </pc:sldMkLst>
      </pc:sldChg>
      <pc:sldChg chg="add">
        <pc:chgData name="Juliette Manise" userId="4c9cef15-e8a7-4843-bb20-022223efa582" providerId="ADAL" clId="{1016BDB0-8223-4725-B33E-4DF5209B3703}" dt="2026-01-28T18:08:51.021" v="505"/>
        <pc:sldMkLst>
          <pc:docMk/>
          <pc:sldMk cId="1046692122" sldId="257"/>
        </pc:sldMkLst>
      </pc:sldChg>
      <pc:sldChg chg="add">
        <pc:chgData name="Juliette Manise" userId="4c9cef15-e8a7-4843-bb20-022223efa582" providerId="ADAL" clId="{1016BDB0-8223-4725-B33E-4DF5209B3703}" dt="2026-01-28T18:08:51.706" v="506"/>
        <pc:sldMkLst>
          <pc:docMk/>
          <pc:sldMk cId="1838871119" sldId="258"/>
        </pc:sldMkLst>
      </pc:sldChg>
      <pc:sldChg chg="modSp add mod">
        <pc:chgData name="Juliette Manise" userId="4c9cef15-e8a7-4843-bb20-022223efa582" providerId="ADAL" clId="{1016BDB0-8223-4725-B33E-4DF5209B3703}" dt="2026-01-29T20:28:48.640" v="591" actId="1076"/>
        <pc:sldMkLst>
          <pc:docMk/>
          <pc:sldMk cId="2231310421" sldId="259"/>
        </pc:sldMkLst>
        <pc:spChg chg="mod">
          <ac:chgData name="Juliette Manise" userId="4c9cef15-e8a7-4843-bb20-022223efa582" providerId="ADAL" clId="{1016BDB0-8223-4725-B33E-4DF5209B3703}" dt="2026-01-29T20:14:31.286" v="586" actId="1076"/>
          <ac:spMkLst>
            <pc:docMk/>
            <pc:sldMk cId="2231310421" sldId="259"/>
            <ac:spMk id="6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20:28:48.640" v="591" actId="1076"/>
          <ac:spMkLst>
            <pc:docMk/>
            <pc:sldMk cId="2231310421" sldId="259"/>
            <ac:spMk id="7" creationId="{00000000-0000-0000-0000-000000000000}"/>
          </ac:spMkLst>
        </pc:spChg>
      </pc:sldChg>
      <pc:sldChg chg="add">
        <pc:chgData name="Juliette Manise" userId="4c9cef15-e8a7-4843-bb20-022223efa582" providerId="ADAL" clId="{1016BDB0-8223-4725-B33E-4DF5209B3703}" dt="2026-01-28T18:08:52.971" v="508"/>
        <pc:sldMkLst>
          <pc:docMk/>
          <pc:sldMk cId="60536964" sldId="260"/>
        </pc:sldMkLst>
      </pc:sldChg>
      <pc:sldChg chg="add">
        <pc:chgData name="Juliette Manise" userId="4c9cef15-e8a7-4843-bb20-022223efa582" providerId="ADAL" clId="{1016BDB0-8223-4725-B33E-4DF5209B3703}" dt="2026-01-28T18:08:53.732" v="509"/>
        <pc:sldMkLst>
          <pc:docMk/>
          <pc:sldMk cId="3172864425" sldId="261"/>
        </pc:sldMkLst>
      </pc:sldChg>
      <pc:sldChg chg="modSp add mod">
        <pc:chgData name="Juliette Manise" userId="4c9cef15-e8a7-4843-bb20-022223efa582" providerId="ADAL" clId="{1016BDB0-8223-4725-B33E-4DF5209B3703}" dt="2026-01-29T17:12:17.295" v="581" actId="1076"/>
        <pc:sldMkLst>
          <pc:docMk/>
          <pc:sldMk cId="3277596139" sldId="262"/>
        </pc:sldMkLst>
        <pc:spChg chg="mod">
          <ac:chgData name="Juliette Manise" userId="4c9cef15-e8a7-4843-bb20-022223efa582" providerId="ADAL" clId="{1016BDB0-8223-4725-B33E-4DF5209B3703}" dt="2026-01-29T17:08:19.987" v="566" actId="255"/>
          <ac:spMkLst>
            <pc:docMk/>
            <pc:sldMk cId="3277596139" sldId="262"/>
            <ac:spMk id="133" creationId="{00000000-0000-0000-0000-000000000000}"/>
          </ac:spMkLst>
        </pc:spChg>
        <pc:picChg chg="mod">
          <ac:chgData name="Juliette Manise" userId="4c9cef15-e8a7-4843-bb20-022223efa582" providerId="ADAL" clId="{1016BDB0-8223-4725-B33E-4DF5209B3703}" dt="2026-01-29T17:12:17.295" v="581" actId="1076"/>
          <ac:picMkLst>
            <pc:docMk/>
            <pc:sldMk cId="3277596139" sldId="262"/>
            <ac:picMk id="134" creationId="{00000000-0000-0000-0000-000000000000}"/>
          </ac:picMkLst>
        </pc:picChg>
      </pc:sldChg>
      <pc:sldChg chg="modSp add mod">
        <pc:chgData name="Juliette Manise" userId="4c9cef15-e8a7-4843-bb20-022223efa582" providerId="ADAL" clId="{1016BDB0-8223-4725-B33E-4DF5209B3703}" dt="2026-01-29T17:08:32.166" v="567" actId="255"/>
        <pc:sldMkLst>
          <pc:docMk/>
          <pc:sldMk cId="2211471555" sldId="263"/>
        </pc:sldMkLst>
        <pc:spChg chg="mod">
          <ac:chgData name="Juliette Manise" userId="4c9cef15-e8a7-4843-bb20-022223efa582" providerId="ADAL" clId="{1016BDB0-8223-4725-B33E-4DF5209B3703}" dt="2026-01-29T17:08:32.166" v="567" actId="255"/>
          <ac:spMkLst>
            <pc:docMk/>
            <pc:sldMk cId="2211471555" sldId="263"/>
            <ac:spMk id="139" creationId="{00000000-0000-0000-0000-000000000000}"/>
          </ac:spMkLst>
        </pc:spChg>
      </pc:sldChg>
      <pc:sldChg chg="modSp add mod">
        <pc:chgData name="Juliette Manise" userId="4c9cef15-e8a7-4843-bb20-022223efa582" providerId="ADAL" clId="{1016BDB0-8223-4725-B33E-4DF5209B3703}" dt="2026-01-29T17:05:59.362" v="554" actId="27636"/>
        <pc:sldMkLst>
          <pc:docMk/>
          <pc:sldMk cId="1892198123" sldId="264"/>
        </pc:sldMkLst>
        <pc:spChg chg="mod">
          <ac:chgData name="Juliette Manise" userId="4c9cef15-e8a7-4843-bb20-022223efa582" providerId="ADAL" clId="{1016BDB0-8223-4725-B33E-4DF5209B3703}" dt="2026-01-29T17:05:59.357" v="553" actId="27636"/>
          <ac:spMkLst>
            <pc:docMk/>
            <pc:sldMk cId="1892198123" sldId="264"/>
            <ac:spMk id="145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17:05:59.362" v="554" actId="27636"/>
          <ac:spMkLst>
            <pc:docMk/>
            <pc:sldMk cId="1892198123" sldId="264"/>
            <ac:spMk id="148" creationId="{00000000-0000-0000-0000-000000000000}"/>
          </ac:spMkLst>
        </pc:spChg>
      </pc:sldChg>
      <pc:sldChg chg="add">
        <pc:chgData name="Juliette Manise" userId="4c9cef15-e8a7-4843-bb20-022223efa582" providerId="ADAL" clId="{1016BDB0-8223-4725-B33E-4DF5209B3703}" dt="2026-01-29T17:06:01.190" v="555"/>
        <pc:sldMkLst>
          <pc:docMk/>
          <pc:sldMk cId="589246461" sldId="265"/>
        </pc:sldMkLst>
      </pc:sldChg>
      <pc:sldChg chg="modSp add mod">
        <pc:chgData name="Juliette Manise" userId="4c9cef15-e8a7-4843-bb20-022223efa582" providerId="ADAL" clId="{1016BDB0-8223-4725-B33E-4DF5209B3703}" dt="2026-01-29T17:09:16.220" v="570" actId="255"/>
        <pc:sldMkLst>
          <pc:docMk/>
          <pc:sldMk cId="3147282591" sldId="266"/>
        </pc:sldMkLst>
        <pc:spChg chg="mod">
          <ac:chgData name="Juliette Manise" userId="4c9cef15-e8a7-4843-bb20-022223efa582" providerId="ADAL" clId="{1016BDB0-8223-4725-B33E-4DF5209B3703}" dt="2026-01-29T17:09:16.220" v="570" actId="255"/>
          <ac:spMkLst>
            <pc:docMk/>
            <pc:sldMk cId="3147282591" sldId="266"/>
            <ac:spMk id="160" creationId="{00000000-0000-0000-0000-000000000000}"/>
          </ac:spMkLst>
        </pc:spChg>
      </pc:sldChg>
      <pc:sldChg chg="modSp add mod">
        <pc:chgData name="Juliette Manise" userId="4c9cef15-e8a7-4843-bb20-022223efa582" providerId="ADAL" clId="{1016BDB0-8223-4725-B33E-4DF5209B3703}" dt="2026-01-29T17:09:08.296" v="569" actId="255"/>
        <pc:sldMkLst>
          <pc:docMk/>
          <pc:sldMk cId="1495155761" sldId="267"/>
        </pc:sldMkLst>
        <pc:spChg chg="mod">
          <ac:chgData name="Juliette Manise" userId="4c9cef15-e8a7-4843-bb20-022223efa582" providerId="ADAL" clId="{1016BDB0-8223-4725-B33E-4DF5209B3703}" dt="2026-01-29T17:09:08.296" v="569" actId="255"/>
          <ac:spMkLst>
            <pc:docMk/>
            <pc:sldMk cId="1495155761" sldId="267"/>
            <ac:spMk id="169" creationId="{00000000-0000-0000-0000-000000000000}"/>
          </ac:spMkLst>
        </pc:spChg>
      </pc:sldChg>
      <pc:sldChg chg="add">
        <pc:chgData name="Juliette Manise" userId="4c9cef15-e8a7-4843-bb20-022223efa582" providerId="ADAL" clId="{1016BDB0-8223-4725-B33E-4DF5209B3703}" dt="2026-01-29T17:06:07.507" v="560"/>
        <pc:sldMkLst>
          <pc:docMk/>
          <pc:sldMk cId="1940658721" sldId="268"/>
        </pc:sldMkLst>
      </pc:sldChg>
      <pc:sldChg chg="add">
        <pc:chgData name="Juliette Manise" userId="4c9cef15-e8a7-4843-bb20-022223efa582" providerId="ADAL" clId="{1016BDB0-8223-4725-B33E-4DF5209B3703}" dt="2026-01-28T19:08:32.477" v="512"/>
        <pc:sldMkLst>
          <pc:docMk/>
          <pc:sldMk cId="3827871282" sldId="298"/>
        </pc:sldMkLst>
      </pc:sldChg>
      <pc:sldChg chg="add">
        <pc:chgData name="Juliette Manise" userId="4c9cef15-e8a7-4843-bb20-022223efa582" providerId="ADAL" clId="{1016BDB0-8223-4725-B33E-4DF5209B3703}" dt="2026-01-28T19:08:37.274" v="518"/>
        <pc:sldMkLst>
          <pc:docMk/>
          <pc:sldMk cId="1419947451" sldId="302"/>
        </pc:sldMkLst>
      </pc:sldChg>
      <pc:sldChg chg="del">
        <pc:chgData name="Juliette Manise" userId="4c9cef15-e8a7-4843-bb20-022223efa582" providerId="ADAL" clId="{1016BDB0-8223-4725-B33E-4DF5209B3703}" dt="2026-01-28T16:40:58.690" v="503" actId="47"/>
        <pc:sldMkLst>
          <pc:docMk/>
          <pc:sldMk cId="2324154351" sldId="306"/>
        </pc:sldMkLst>
      </pc:sldChg>
      <pc:sldChg chg="add">
        <pc:chgData name="Juliette Manise" userId="4c9cef15-e8a7-4843-bb20-022223efa582" providerId="ADAL" clId="{1016BDB0-8223-4725-B33E-4DF5209B3703}" dt="2026-01-28T19:08:33.318" v="513"/>
        <pc:sldMkLst>
          <pc:docMk/>
          <pc:sldMk cId="164643593" sldId="310"/>
        </pc:sldMkLst>
      </pc:sldChg>
      <pc:sldChg chg="add">
        <pc:chgData name="Juliette Manise" userId="4c9cef15-e8a7-4843-bb20-022223efa582" providerId="ADAL" clId="{1016BDB0-8223-4725-B33E-4DF5209B3703}" dt="2026-01-28T19:08:34.019" v="514"/>
        <pc:sldMkLst>
          <pc:docMk/>
          <pc:sldMk cId="575522796" sldId="311"/>
        </pc:sldMkLst>
      </pc:sldChg>
      <pc:sldChg chg="addSp modSp mod">
        <pc:chgData name="Juliette Manise" userId="4c9cef15-e8a7-4843-bb20-022223efa582" providerId="ADAL" clId="{1016BDB0-8223-4725-B33E-4DF5209B3703}" dt="2026-01-28T22:09:00.673" v="524" actId="20577"/>
        <pc:sldMkLst>
          <pc:docMk/>
          <pc:sldMk cId="0" sldId="318"/>
        </pc:sldMkLst>
        <pc:spChg chg="mod">
          <ac:chgData name="Juliette Manise" userId="4c9cef15-e8a7-4843-bb20-022223efa582" providerId="ADAL" clId="{1016BDB0-8223-4725-B33E-4DF5209B3703}" dt="2026-01-28T15:47:04.768" v="438"/>
          <ac:spMkLst>
            <pc:docMk/>
            <pc:sldMk cId="0" sldId="318"/>
            <ac:spMk id="2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5:40:11.601" v="157" actId="20577"/>
          <ac:spMkLst>
            <pc:docMk/>
            <pc:sldMk cId="0" sldId="318"/>
            <ac:spMk id="3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5:40:36.856" v="202" actId="255"/>
          <ac:spMkLst>
            <pc:docMk/>
            <pc:sldMk cId="0" sldId="318"/>
            <ac:spMk id="4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14.679" v="492" actId="1076"/>
          <ac:spMkLst>
            <pc:docMk/>
            <pc:sldMk cId="0" sldId="318"/>
            <ac:spMk id="5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18.299" v="493" actId="1076"/>
          <ac:spMkLst>
            <pc:docMk/>
            <pc:sldMk cId="0" sldId="318"/>
            <ac:spMk id="6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10.813" v="491" actId="1076"/>
          <ac:spMkLst>
            <pc:docMk/>
            <pc:sldMk cId="0" sldId="318"/>
            <ac:spMk id="7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5:34:45.716" v="69" actId="14100"/>
          <ac:spMkLst>
            <pc:docMk/>
            <pc:sldMk cId="0" sldId="318"/>
            <ac:spMk id="9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5:35:32.086" v="107" actId="20577"/>
          <ac:spMkLst>
            <pc:docMk/>
            <pc:sldMk cId="0" sldId="318"/>
            <ac:spMk id="10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29.950" v="495" actId="1076"/>
          <ac:spMkLst>
            <pc:docMk/>
            <pc:sldMk cId="0" sldId="318"/>
            <ac:spMk id="11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34.740" v="496" actId="1076"/>
          <ac:spMkLst>
            <pc:docMk/>
            <pc:sldMk cId="0" sldId="318"/>
            <ac:spMk id="12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22:09:00.673" v="524" actId="20577"/>
          <ac:spMkLst>
            <pc:docMk/>
            <pc:sldMk cId="0" sldId="318"/>
            <ac:spMk id="13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55.072" v="499" actId="1076"/>
          <ac:spMkLst>
            <pc:docMk/>
            <pc:sldMk cId="0" sldId="318"/>
            <ac:spMk id="14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42.808" v="497" actId="1076"/>
          <ac:spMkLst>
            <pc:docMk/>
            <pc:sldMk cId="0" sldId="318"/>
            <ac:spMk id="15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8T16:04:22.344" v="494" actId="1076"/>
          <ac:spMkLst>
            <pc:docMk/>
            <pc:sldMk cId="0" sldId="318"/>
            <ac:spMk id="16" creationId="{00000000-0000-0000-0000-000000000000}"/>
          </ac:spMkLst>
        </pc:spChg>
        <pc:spChg chg="add mod">
          <ac:chgData name="Juliette Manise" userId="4c9cef15-e8a7-4843-bb20-022223efa582" providerId="ADAL" clId="{1016BDB0-8223-4725-B33E-4DF5209B3703}" dt="2026-01-28T16:05:02.665" v="500" actId="1076"/>
          <ac:spMkLst>
            <pc:docMk/>
            <pc:sldMk cId="0" sldId="318"/>
            <ac:spMk id="18" creationId="{EAB4C822-5F94-072D-DDE9-8D0696F4B06D}"/>
          </ac:spMkLst>
        </pc:spChg>
        <pc:spChg chg="add mod">
          <ac:chgData name="Juliette Manise" userId="4c9cef15-e8a7-4843-bb20-022223efa582" providerId="ADAL" clId="{1016BDB0-8223-4725-B33E-4DF5209B3703}" dt="2026-01-28T15:38:38.265" v="138"/>
          <ac:spMkLst>
            <pc:docMk/>
            <pc:sldMk cId="0" sldId="318"/>
            <ac:spMk id="19" creationId="{0ABF0F89-3B14-4812-2089-151FE0DC74F6}"/>
          </ac:spMkLst>
        </pc:spChg>
        <pc:spChg chg="add mod">
          <ac:chgData name="Juliette Manise" userId="4c9cef15-e8a7-4843-bb20-022223efa582" providerId="ADAL" clId="{1016BDB0-8223-4725-B33E-4DF5209B3703}" dt="2026-01-28T15:38:47.867" v="139"/>
          <ac:spMkLst>
            <pc:docMk/>
            <pc:sldMk cId="0" sldId="318"/>
            <ac:spMk id="20" creationId="{B7629482-9D6A-E8BF-B4FE-796886EB312C}"/>
          </ac:spMkLst>
        </pc:spChg>
        <pc:spChg chg="add mod">
          <ac:chgData name="Juliette Manise" userId="4c9cef15-e8a7-4843-bb20-022223efa582" providerId="ADAL" clId="{1016BDB0-8223-4725-B33E-4DF5209B3703}" dt="2026-01-28T16:05:11.774" v="502" actId="1076"/>
          <ac:spMkLst>
            <pc:docMk/>
            <pc:sldMk cId="0" sldId="318"/>
            <ac:spMk id="21" creationId="{30254E2C-7294-40F0-CE91-2E24C6E5C181}"/>
          </ac:spMkLst>
        </pc:spChg>
      </pc:sldChg>
      <pc:sldChg chg="ord">
        <pc:chgData name="Juliette Manise" userId="4c9cef15-e8a7-4843-bb20-022223efa582" providerId="ADAL" clId="{1016BDB0-8223-4725-B33E-4DF5209B3703}" dt="2026-01-28T19:09:10.869" v="520"/>
        <pc:sldMkLst>
          <pc:docMk/>
          <pc:sldMk cId="0" sldId="319"/>
        </pc:sldMkLst>
      </pc:sldChg>
      <pc:sldChg chg="new del">
        <pc:chgData name="Juliette Manise" userId="4c9cef15-e8a7-4843-bb20-022223efa582" providerId="ADAL" clId="{1016BDB0-8223-4725-B33E-4DF5209B3703}" dt="2026-01-28T18:12:25.525" v="511" actId="47"/>
        <pc:sldMkLst>
          <pc:docMk/>
          <pc:sldMk cId="4010660183" sldId="320"/>
        </pc:sldMkLst>
      </pc:sldChg>
      <pc:sldChg chg="delSp modSp add mod">
        <pc:chgData name="Juliette Manise" userId="4c9cef15-e8a7-4843-bb20-022223efa582" providerId="ADAL" clId="{1016BDB0-8223-4725-B33E-4DF5209B3703}" dt="2026-01-29T20:15:04.533" v="588" actId="478"/>
        <pc:sldMkLst>
          <pc:docMk/>
          <pc:sldMk cId="4145207446" sldId="322"/>
        </pc:sldMkLst>
        <pc:spChg chg="del mod">
          <ac:chgData name="Juliette Manise" userId="4c9cef15-e8a7-4843-bb20-022223efa582" providerId="ADAL" clId="{1016BDB0-8223-4725-B33E-4DF5209B3703}" dt="2026-01-29T20:15:04.533" v="588" actId="478"/>
          <ac:spMkLst>
            <pc:docMk/>
            <pc:sldMk cId="4145207446" sldId="322"/>
            <ac:spMk id="5" creationId="{B1ADBD60-2F84-2B84-EF09-41A7EEA89AF4}"/>
          </ac:spMkLst>
        </pc:spChg>
      </pc:sldChg>
      <pc:sldChg chg="delSp add mod">
        <pc:chgData name="Juliette Manise" userId="4c9cef15-e8a7-4843-bb20-022223efa582" providerId="ADAL" clId="{1016BDB0-8223-4725-B33E-4DF5209B3703}" dt="2026-01-29T20:15:09.807" v="589" actId="478"/>
        <pc:sldMkLst>
          <pc:docMk/>
          <pc:sldMk cId="141509410" sldId="326"/>
        </pc:sldMkLst>
        <pc:spChg chg="del">
          <ac:chgData name="Juliette Manise" userId="4c9cef15-e8a7-4843-bb20-022223efa582" providerId="ADAL" clId="{1016BDB0-8223-4725-B33E-4DF5209B3703}" dt="2026-01-29T20:15:09.807" v="589" actId="478"/>
          <ac:spMkLst>
            <pc:docMk/>
            <pc:sldMk cId="141509410" sldId="326"/>
            <ac:spMk id="5" creationId="{FD95C04E-4EB8-995C-28FD-2737F2F42C2E}"/>
          </ac:spMkLst>
        </pc:spChg>
      </pc:sldChg>
      <pc:sldChg chg="delSp add mod">
        <pc:chgData name="Juliette Manise" userId="4c9cef15-e8a7-4843-bb20-022223efa582" providerId="ADAL" clId="{1016BDB0-8223-4725-B33E-4DF5209B3703}" dt="2026-01-29T20:15:15.172" v="590" actId="478"/>
        <pc:sldMkLst>
          <pc:docMk/>
          <pc:sldMk cId="2467804516" sldId="327"/>
        </pc:sldMkLst>
        <pc:spChg chg="del">
          <ac:chgData name="Juliette Manise" userId="4c9cef15-e8a7-4843-bb20-022223efa582" providerId="ADAL" clId="{1016BDB0-8223-4725-B33E-4DF5209B3703}" dt="2026-01-29T20:15:15.172" v="590" actId="478"/>
          <ac:spMkLst>
            <pc:docMk/>
            <pc:sldMk cId="2467804516" sldId="327"/>
            <ac:spMk id="5" creationId="{F6B7053A-7546-9CC0-165D-787CB1D4E057}"/>
          </ac:spMkLst>
        </pc:spChg>
      </pc:sldChg>
      <pc:sldChg chg="modSp add mod">
        <pc:chgData name="Juliette Manise" userId="4c9cef15-e8a7-4843-bb20-022223efa582" providerId="ADAL" clId="{1016BDB0-8223-4725-B33E-4DF5209B3703}" dt="2026-01-29T19:17:09.220" v="584" actId="1076"/>
        <pc:sldMkLst>
          <pc:docMk/>
          <pc:sldMk cId="626276031" sldId="328"/>
        </pc:sldMkLst>
        <pc:spChg chg="mod">
          <ac:chgData name="Juliette Manise" userId="4c9cef15-e8a7-4843-bb20-022223efa582" providerId="ADAL" clId="{1016BDB0-8223-4725-B33E-4DF5209B3703}" dt="2026-01-29T17:09:44.852" v="572" actId="20577"/>
          <ac:spMkLst>
            <pc:docMk/>
            <pc:sldMk cId="626276031" sldId="328"/>
            <ac:spMk id="94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19:17:09.220" v="584" actId="1076"/>
          <ac:spMkLst>
            <pc:docMk/>
            <pc:sldMk cId="626276031" sldId="328"/>
            <ac:spMk id="95" creationId="{00000000-0000-0000-0000-000000000000}"/>
          </ac:spMkLst>
        </pc:spChg>
      </pc:sldChg>
      <pc:sldChg chg="add del">
        <pc:chgData name="Juliette Manise" userId="4c9cef15-e8a7-4843-bb20-022223efa582" providerId="ADAL" clId="{1016BDB0-8223-4725-B33E-4DF5209B3703}" dt="2026-01-29T17:05:28.288" v="537" actId="47"/>
        <pc:sldMkLst>
          <pc:docMk/>
          <pc:sldMk cId="3524665742" sldId="328"/>
        </pc:sldMkLst>
      </pc:sldChg>
      <pc:sldChg chg="add">
        <pc:chgData name="Juliette Manise" userId="4c9cef15-e8a7-4843-bb20-022223efa582" providerId="ADAL" clId="{1016BDB0-8223-4725-B33E-4DF5209B3703}" dt="2026-01-29T17:05:37.744" v="539"/>
        <pc:sldMkLst>
          <pc:docMk/>
          <pc:sldMk cId="664294632" sldId="329"/>
        </pc:sldMkLst>
      </pc:sldChg>
      <pc:sldChg chg="add del">
        <pc:chgData name="Juliette Manise" userId="4c9cef15-e8a7-4843-bb20-022223efa582" providerId="ADAL" clId="{1016BDB0-8223-4725-B33E-4DF5209B3703}" dt="2026-01-29T17:05:20.102" v="534" actId="47"/>
        <pc:sldMkLst>
          <pc:docMk/>
          <pc:sldMk cId="3963552680" sldId="329"/>
        </pc:sldMkLst>
      </pc:sldChg>
      <pc:sldChg chg="modSp add mod">
        <pc:chgData name="Juliette Manise" userId="4c9cef15-e8a7-4843-bb20-022223efa582" providerId="ADAL" clId="{1016BDB0-8223-4725-B33E-4DF5209B3703}" dt="2026-01-29T17:11:06.362" v="578" actId="12"/>
        <pc:sldMkLst>
          <pc:docMk/>
          <pc:sldMk cId="1572948440" sldId="330"/>
        </pc:sldMkLst>
        <pc:spChg chg="mod">
          <ac:chgData name="Juliette Manise" userId="4c9cef15-e8a7-4843-bb20-022223efa582" providerId="ADAL" clId="{1016BDB0-8223-4725-B33E-4DF5209B3703}" dt="2026-01-29T17:07:49.060" v="563" actId="255"/>
          <ac:spMkLst>
            <pc:docMk/>
            <pc:sldMk cId="1572948440" sldId="330"/>
            <ac:spMk id="106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17:11:06.362" v="578" actId="12"/>
          <ac:spMkLst>
            <pc:docMk/>
            <pc:sldMk cId="1572948440" sldId="330"/>
            <ac:spMk id="107" creationId="{00000000-0000-0000-0000-000000000000}"/>
          </ac:spMkLst>
        </pc:spChg>
      </pc:sldChg>
      <pc:sldChg chg="add del">
        <pc:chgData name="Juliette Manise" userId="4c9cef15-e8a7-4843-bb20-022223efa582" providerId="ADAL" clId="{1016BDB0-8223-4725-B33E-4DF5209B3703}" dt="2026-01-29T17:05:26.013" v="536" actId="47"/>
        <pc:sldMkLst>
          <pc:docMk/>
          <pc:sldMk cId="3599847688" sldId="330"/>
        </pc:sldMkLst>
      </pc:sldChg>
      <pc:sldChg chg="add del">
        <pc:chgData name="Juliette Manise" userId="4c9cef15-e8a7-4843-bb20-022223efa582" providerId="ADAL" clId="{1016BDB0-8223-4725-B33E-4DF5209B3703}" dt="2026-01-29T17:05:23.056" v="535" actId="47"/>
        <pc:sldMkLst>
          <pc:docMk/>
          <pc:sldMk cId="2443824664" sldId="331"/>
        </pc:sldMkLst>
      </pc:sldChg>
      <pc:sldChg chg="modSp add mod">
        <pc:chgData name="Juliette Manise" userId="4c9cef15-e8a7-4843-bb20-022223efa582" providerId="ADAL" clId="{1016BDB0-8223-4725-B33E-4DF5209B3703}" dt="2026-01-29T17:11:25.159" v="580" actId="12"/>
        <pc:sldMkLst>
          <pc:docMk/>
          <pc:sldMk cId="3030369450" sldId="331"/>
        </pc:sldMkLst>
        <pc:spChg chg="mod">
          <ac:chgData name="Juliette Manise" userId="4c9cef15-e8a7-4843-bb20-022223efa582" providerId="ADAL" clId="{1016BDB0-8223-4725-B33E-4DF5209B3703}" dt="2026-01-29T17:07:59.243" v="564" actId="255"/>
          <ac:spMkLst>
            <pc:docMk/>
            <pc:sldMk cId="3030369450" sldId="331"/>
            <ac:spMk id="113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17:11:25.159" v="580" actId="12"/>
          <ac:spMkLst>
            <pc:docMk/>
            <pc:sldMk cId="3030369450" sldId="331"/>
            <ac:spMk id="114" creationId="{00000000-0000-0000-0000-000000000000}"/>
          </ac:spMkLst>
        </pc:spChg>
      </pc:sldChg>
      <pc:sldChg chg="modSp add del mod">
        <pc:chgData name="Juliette Manise" userId="4c9cef15-e8a7-4843-bb20-022223efa582" providerId="ADAL" clId="{1016BDB0-8223-4725-B33E-4DF5209B3703}" dt="2026-01-29T17:05:19.734" v="533" actId="47"/>
        <pc:sldMkLst>
          <pc:docMk/>
          <pc:sldMk cId="1203679888" sldId="332"/>
        </pc:sldMkLst>
        <pc:spChg chg="mod">
          <ac:chgData name="Juliette Manise" userId="4c9cef15-e8a7-4843-bb20-022223efa582" providerId="ADAL" clId="{1016BDB0-8223-4725-B33E-4DF5209B3703}" dt="2026-01-29T17:05:15.834" v="531" actId="27636"/>
          <ac:spMkLst>
            <pc:docMk/>
            <pc:sldMk cId="1203679888" sldId="332"/>
            <ac:spMk id="106" creationId="{00000000-0000-0000-0000-000000000000}"/>
          </ac:spMkLst>
        </pc:spChg>
        <pc:spChg chg="mod">
          <ac:chgData name="Juliette Manise" userId="4c9cef15-e8a7-4843-bb20-022223efa582" providerId="ADAL" clId="{1016BDB0-8223-4725-B33E-4DF5209B3703}" dt="2026-01-29T17:05:15.843" v="532" actId="27636"/>
          <ac:spMkLst>
            <pc:docMk/>
            <pc:sldMk cId="1203679888" sldId="332"/>
            <ac:spMk id="107" creationId="{00000000-0000-0000-0000-000000000000}"/>
          </ac:spMkLst>
        </pc:spChg>
      </pc:sldChg>
      <pc:sldChg chg="modSp add mod">
        <pc:chgData name="Juliette Manise" userId="4c9cef15-e8a7-4843-bb20-022223efa582" providerId="ADAL" clId="{1016BDB0-8223-4725-B33E-4DF5209B3703}" dt="2026-01-29T17:08:08.972" v="565" actId="255"/>
        <pc:sldMkLst>
          <pc:docMk/>
          <pc:sldMk cId="2787825908" sldId="332"/>
        </pc:sldMkLst>
        <pc:spChg chg="mod">
          <ac:chgData name="Juliette Manise" userId="4c9cef15-e8a7-4843-bb20-022223efa582" providerId="ADAL" clId="{1016BDB0-8223-4725-B33E-4DF5209B3703}" dt="2026-01-29T17:08:08.972" v="565" actId="255"/>
          <ac:spMkLst>
            <pc:docMk/>
            <pc:sldMk cId="2787825908" sldId="332"/>
            <ac:spMk id="120" creationId="{00000000-0000-0000-0000-000000000000}"/>
          </ac:spMkLst>
        </pc:spChg>
      </pc:sldChg>
      <pc:sldChg chg="add">
        <pc:chgData name="Juliette Manise" userId="4c9cef15-e8a7-4843-bb20-022223efa582" providerId="ADAL" clId="{1016BDB0-8223-4725-B33E-4DF5209B3703}" dt="2026-01-29T17:05:53.746" v="547"/>
        <pc:sldMkLst>
          <pc:docMk/>
          <pc:sldMk cId="870772669" sldId="333"/>
        </pc:sldMkLst>
      </pc:sldChg>
      <pc:sldMasterChg chg="delSldLayout">
        <pc:chgData name="Juliette Manise" userId="4c9cef15-e8a7-4843-bb20-022223efa582" providerId="ADAL" clId="{1016BDB0-8223-4725-B33E-4DF5209B3703}" dt="2026-01-29T17:05:23.056" v="535" actId="47"/>
        <pc:sldMasterMkLst>
          <pc:docMk/>
          <pc:sldMasterMk cId="0" sldId="2147483648"/>
        </pc:sldMasterMkLst>
        <pc:sldLayoutChg chg="del">
          <pc:chgData name="Juliette Manise" userId="4c9cef15-e8a7-4843-bb20-022223efa582" providerId="ADAL" clId="{1016BDB0-8223-4725-B33E-4DF5209B3703}" dt="2026-01-29T17:05:23.056" v="535" actId="47"/>
          <pc:sldLayoutMkLst>
            <pc:docMk/>
            <pc:sldMasterMk cId="0" sldId="2147483648"/>
            <pc:sldLayoutMk cId="481098538" sldId="2147483782"/>
          </pc:sldLayoutMkLst>
        </pc:sldLayoutChg>
        <pc:sldLayoutChg chg="del">
          <pc:chgData name="Juliette Manise" userId="4c9cef15-e8a7-4843-bb20-022223efa582" providerId="ADAL" clId="{1016BDB0-8223-4725-B33E-4DF5209B3703}" dt="2026-01-29T17:05:19.734" v="533" actId="47"/>
          <pc:sldLayoutMkLst>
            <pc:docMk/>
            <pc:sldMasterMk cId="0" sldId="2147483648"/>
            <pc:sldLayoutMk cId="1306907391" sldId="21474837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AED69C25-46F6-4C11-A9FD-E943C7311D0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96" tIns="46598" rIns="93196" bIns="465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74657"/>
            <a:ext cx="5609590" cy="3661083"/>
          </a:xfrm>
          <a:prstGeom prst="rect">
            <a:avLst/>
          </a:prstGeom>
        </p:spPr>
        <p:txBody>
          <a:bodyPr vert="horz" lIns="93196" tIns="46598" rIns="93196" bIns="465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E41AFC5A-3850-4956-984B-9BF6ED971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p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781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bc1c2928ef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bc1c2928ef_1_18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r>
              <a:rPr lang="en"/>
              <a:t>KJ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0617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bc1c2928e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bc1c2928ef_1_39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62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bc1c2928ef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bc1c2928ef_1_51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r>
              <a:rPr lang="en"/>
              <a:t>But I’m very concerned about echochambers. So Finding the other nodes that are less traditionally thought of to start breaking echo chambers. Was magical. Added a layer of reseearch on here.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5644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c1c2928ef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bc1c2928ef_1_145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r>
              <a:rPr lang="en"/>
              <a:t>KJ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162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479dfec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479dfec0b_0_6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r>
              <a:rPr lang="en"/>
              <a:t>KJ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478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ba7d18f1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ba7d18f1f9_0_0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56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c1c2928e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bc1c2928ef_0_8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52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bc1c2928e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bc1c2928ef_0_2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32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bc1c2928e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bc1c2928ef_0_36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r>
              <a:rPr lang="en"/>
              <a:t>KJ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499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ba7d18f1f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ba7d18f1f9_0_6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39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c1c2928ef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bc1c2928ef_1_31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05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bc1c2928ef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200775" cy="34877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bc1c2928ef_1_2:notes"/>
          <p:cNvSpPr txBox="1">
            <a:spLocks noGrp="1"/>
          </p:cNvSpPr>
          <p:nvPr>
            <p:ph type="body" idx="1"/>
          </p:nvPr>
        </p:nvSpPr>
        <p:spPr>
          <a:xfrm>
            <a:off x="701199" y="4416544"/>
            <a:ext cx="5609590" cy="4184095"/>
          </a:xfrm>
          <a:prstGeom prst="rect">
            <a:avLst/>
          </a:prstGeom>
        </p:spPr>
        <p:txBody>
          <a:bodyPr spcFirstLastPara="1" wrap="square" lIns="93180" tIns="93180" rIns="93180" bIns="9318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23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38D51A-2E81-4AC9-F0F8-92520C2FD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543" y="768855"/>
            <a:ext cx="1930508" cy="146680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8345CFC-5C38-880F-306B-0F562519F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43" y="2571750"/>
            <a:ext cx="16773042" cy="3143250"/>
          </a:xfrm>
        </p:spPr>
        <p:txBody>
          <a:bodyPr anchor="b" anchorCtr="0">
            <a:noAutofit/>
          </a:bodyPr>
          <a:lstStyle>
            <a:lvl1pPr algn="l">
              <a:defRPr sz="9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EA5C362-5BC9-1620-AE28-5D1FAF00F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5543" y="6051087"/>
            <a:ext cx="16773042" cy="1664163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0DF42-396A-203F-FD57-5FA6E11850C3}"/>
              </a:ext>
            </a:extLst>
          </p:cNvPr>
          <p:cNvSpPr/>
          <p:nvPr userDrawn="1"/>
        </p:nvSpPr>
        <p:spPr>
          <a:xfrm>
            <a:off x="0" y="8515350"/>
            <a:ext cx="18288000" cy="177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A765A1-F6E8-0C8C-62ED-5991456AB955}"/>
              </a:ext>
            </a:extLst>
          </p:cNvPr>
          <p:cNvGrpSpPr/>
          <p:nvPr userDrawn="1"/>
        </p:nvGrpSpPr>
        <p:grpSpPr>
          <a:xfrm>
            <a:off x="4922891" y="826695"/>
            <a:ext cx="13365110" cy="1343025"/>
            <a:chOff x="10708763" y="4544331"/>
            <a:chExt cx="2073787" cy="8953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11FF8F-4106-0DDA-7B36-147F64E609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7A6071-72B4-7271-6959-EC5EE16C86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8D4EA1-8F1B-8A58-9A2B-BF20B798A8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E3E99D1-9083-A778-81D1-B82CA30022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61E568-47E0-3FB9-C660-96AC248FFC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8581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9F8CD-1851-4EFD-4834-C6BEEF63611F}"/>
              </a:ext>
            </a:extLst>
          </p:cNvPr>
          <p:cNvSpPr/>
          <p:nvPr userDrawn="1"/>
        </p:nvSpPr>
        <p:spPr>
          <a:xfrm>
            <a:off x="0" y="8515350"/>
            <a:ext cx="18288000" cy="177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167" y="2808889"/>
            <a:ext cx="13874123" cy="538544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892C6-DA9C-AD26-055F-23E1D92D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5245E9-B45E-BE8A-D5F5-E0A84EB9F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B5882C-292B-2E71-1B36-C240FA305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C09F46-DE11-BFA7-1FA1-4C6219CF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83AF63-8C0F-F57F-4C0B-DE3B039E4111}"/>
              </a:ext>
            </a:extLst>
          </p:cNvPr>
          <p:cNvGrpSpPr/>
          <p:nvPr userDrawn="1"/>
        </p:nvGrpSpPr>
        <p:grpSpPr>
          <a:xfrm>
            <a:off x="16063145" y="6816497"/>
            <a:ext cx="2224856" cy="1343025"/>
            <a:chOff x="10708763" y="4544331"/>
            <a:chExt cx="2073787" cy="8953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256944-0318-B529-BA73-2DEC162304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E2A766-FD09-64E8-8DCE-C8D7977DC5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FE9EBD-E6F5-CF63-2D36-24ECE4F52E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9D112A-01BE-97CA-9F2E-B0B5462D58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A9A2D7-52A4-C5E7-0D59-3EA4C016B5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D34EF22-9560-7128-57FF-3DC6E1F7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774074"/>
            <a:ext cx="13886423" cy="1771652"/>
          </a:xfrm>
        </p:spPr>
        <p:txBody>
          <a:bodyPr anchor="t" anchorCtr="0">
            <a:noAutofit/>
          </a:bodyPr>
          <a:lstStyle>
            <a:lvl1pPr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80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9F8CD-1851-4EFD-4834-C6BEEF63611F}"/>
              </a:ext>
            </a:extLst>
          </p:cNvPr>
          <p:cNvSpPr/>
          <p:nvPr userDrawn="1"/>
        </p:nvSpPr>
        <p:spPr>
          <a:xfrm>
            <a:off x="0" y="8515350"/>
            <a:ext cx="18288000" cy="177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892C6-DA9C-AD26-055F-23E1D92D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5245E9-B45E-BE8A-D5F5-E0A84EB9F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B5882C-292B-2E71-1B36-C240FA305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C09F46-DE11-BFA7-1FA1-4C6219CF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F03FA86-178F-95AC-A490-D9CA28733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6921" b="30318"/>
          <a:stretch/>
        </p:blipFill>
        <p:spPr>
          <a:xfrm>
            <a:off x="14816304" y="4671399"/>
            <a:ext cx="3471696" cy="56156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EA2A9-21AC-D14A-988C-E712E29A5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7" y="2808889"/>
            <a:ext cx="13874123" cy="538544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1F348D-9B9A-26AD-2C0B-EFEFFB40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774074"/>
            <a:ext cx="13886423" cy="1771652"/>
          </a:xfrm>
        </p:spPr>
        <p:txBody>
          <a:bodyPr anchor="t" anchorCtr="0">
            <a:noAutofit/>
          </a:bodyPr>
          <a:lstStyle>
            <a:lvl1pPr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32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949F8CD-1851-4EFD-4834-C6BEEF63611F}"/>
              </a:ext>
            </a:extLst>
          </p:cNvPr>
          <p:cNvSpPr/>
          <p:nvPr userDrawn="1"/>
        </p:nvSpPr>
        <p:spPr>
          <a:xfrm>
            <a:off x="0" y="8515350"/>
            <a:ext cx="18288000" cy="177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892C6-DA9C-AD26-055F-23E1D92D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5245E9-B45E-BE8A-D5F5-E0A84EB9F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9B5882C-292B-2E71-1B36-C240FA305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C09F46-DE11-BFA7-1FA1-4C6219CFA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83AF63-8C0F-F57F-4C0B-DE3B039E4111}"/>
              </a:ext>
            </a:extLst>
          </p:cNvPr>
          <p:cNvGrpSpPr/>
          <p:nvPr userDrawn="1"/>
        </p:nvGrpSpPr>
        <p:grpSpPr>
          <a:xfrm>
            <a:off x="16063145" y="6816497"/>
            <a:ext cx="2224856" cy="1343025"/>
            <a:chOff x="10708763" y="4544331"/>
            <a:chExt cx="2073787" cy="8953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256944-0318-B529-BA73-2DEC162304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E2A766-FD09-64E8-8DCE-C8D7977DC5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FE9EBD-E6F5-CF63-2D36-24ECE4F52E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9D112A-01BE-97CA-9F2E-B0B5462D58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A9A2D7-52A4-C5E7-0D59-3EA4C016B5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7B99C-89E4-D7F8-C8DA-90698C87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7" y="2808889"/>
            <a:ext cx="13874123" cy="538544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1BE46D-F2E7-416F-89B9-9DABEC888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774074"/>
            <a:ext cx="13886423" cy="1771652"/>
          </a:xfrm>
        </p:spPr>
        <p:txBody>
          <a:bodyPr anchor="t" anchorCtr="0">
            <a:noAutofit/>
          </a:bodyPr>
          <a:lstStyle>
            <a:lvl1pPr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015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 with text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6595EF-7F89-5F57-FB3F-8F60913062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15725" y="0"/>
            <a:ext cx="6773175" cy="10287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2298364"/>
            <a:ext cx="10001489" cy="2159330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68" y="4733559"/>
            <a:ext cx="10001493" cy="46847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4E8FB4-D91B-7A50-90F2-95786389C230}"/>
              </a:ext>
            </a:extLst>
          </p:cNvPr>
          <p:cNvGrpSpPr/>
          <p:nvPr userDrawn="1"/>
        </p:nvGrpSpPr>
        <p:grpSpPr>
          <a:xfrm>
            <a:off x="0" y="817405"/>
            <a:ext cx="11515725" cy="1343025"/>
            <a:chOff x="10708763" y="4544331"/>
            <a:chExt cx="2073787" cy="8953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199D6F-F220-E20A-CF8D-B286257B22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E16B76-4C41-9DD1-C583-970293C976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FF7680-5522-9A9E-89C4-DE2DC529B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D9EE0B-8F5B-443E-DB34-2720B4237A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A5B41F-C798-59F8-62F2-6FACD4AEE7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63F4EA7-D2D0-3C34-04B3-8C9E7539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8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 with text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6595EF-7F89-5F57-FB3F-8F60913062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15725" y="0"/>
            <a:ext cx="6773175" cy="10287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2298364"/>
            <a:ext cx="10001489" cy="2159330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68" y="4733559"/>
            <a:ext cx="10001493" cy="46847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3F4EA7-D2D0-3C34-04B3-8C9E7539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EE2D82E-5C57-0F12-BC2E-7B9260A4C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944" t="64997"/>
          <a:stretch/>
        </p:blipFill>
        <p:spPr>
          <a:xfrm>
            <a:off x="0" y="-1"/>
            <a:ext cx="4138815" cy="21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52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2E1F16-CA1C-EB47-B6C1-3BE49C99B28F}"/>
              </a:ext>
            </a:extLst>
          </p:cNvPr>
          <p:cNvSpPr/>
          <p:nvPr userDrawn="1"/>
        </p:nvSpPr>
        <p:spPr>
          <a:xfrm>
            <a:off x="11062742" y="0"/>
            <a:ext cx="7225259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16595EF-7F89-5F57-FB3F-8F60913062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98442" y="1899414"/>
            <a:ext cx="5553857" cy="5591226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2298364"/>
            <a:ext cx="10001489" cy="2159330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68" y="4733559"/>
            <a:ext cx="10001493" cy="46847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4E8FB4-D91B-7A50-90F2-95786389C230}"/>
              </a:ext>
            </a:extLst>
          </p:cNvPr>
          <p:cNvGrpSpPr/>
          <p:nvPr userDrawn="1"/>
        </p:nvGrpSpPr>
        <p:grpSpPr>
          <a:xfrm>
            <a:off x="11062742" y="7826396"/>
            <a:ext cx="7225259" cy="1343025"/>
            <a:chOff x="10708763" y="4544331"/>
            <a:chExt cx="2073787" cy="8953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199D6F-F220-E20A-CF8D-B286257B22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E16B76-4C41-9DD1-C583-970293C976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FF7680-5522-9A9E-89C4-DE2DC529B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D9EE0B-8F5B-443E-DB34-2720B4237A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A5B41F-C798-59F8-62F2-6FACD4AEE7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D9F8A23-4B8D-2FDE-4712-6963BE01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 Sideba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2E1F16-CA1C-EB47-B6C1-3BE49C99B28F}"/>
              </a:ext>
            </a:extLst>
          </p:cNvPr>
          <p:cNvSpPr/>
          <p:nvPr userDrawn="1"/>
        </p:nvSpPr>
        <p:spPr>
          <a:xfrm>
            <a:off x="11062742" y="0"/>
            <a:ext cx="7225259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788455"/>
            <a:ext cx="10001489" cy="2159330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68" y="3223649"/>
            <a:ext cx="10001493" cy="587361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4E8FB4-D91B-7A50-90F2-95786389C230}"/>
              </a:ext>
            </a:extLst>
          </p:cNvPr>
          <p:cNvGrpSpPr/>
          <p:nvPr userDrawn="1"/>
        </p:nvGrpSpPr>
        <p:grpSpPr>
          <a:xfrm>
            <a:off x="11062742" y="7826396"/>
            <a:ext cx="7225259" cy="1343025"/>
            <a:chOff x="10708763" y="4544331"/>
            <a:chExt cx="2073787" cy="89535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199D6F-F220-E20A-CF8D-B286257B22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FE16B76-4C41-9DD1-C583-970293C976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FF7680-5522-9A9E-89C4-DE2DC529B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6D9EE0B-8F5B-443E-DB34-2720B4237A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AA5B41F-C798-59F8-62F2-6FACD4AEE7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B8BF3B2-BC44-7AAC-2737-776FA90F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B1012F-92D1-9135-4A97-9B357CF65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79" y="1789092"/>
            <a:ext cx="5612354" cy="5591232"/>
          </a:xfr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  <a:lvl2pPr>
              <a:defRPr sz="27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59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en Sideba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E9C2F86C-75A2-1968-700E-38BE61275F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15725" y="0"/>
            <a:ext cx="6773175" cy="1028700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2298364"/>
            <a:ext cx="10001489" cy="2159330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4868" y="4733559"/>
            <a:ext cx="10001493" cy="46847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F8A23-4B8D-2FDE-4712-6963BE010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with text circ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7C9855A-F00C-C73F-C7DF-9738D7F4D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59" b="29660"/>
          <a:stretch/>
        </p:blipFill>
        <p:spPr>
          <a:xfrm>
            <a:off x="1" y="3194476"/>
            <a:ext cx="6424781" cy="7112234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8E5B307A-2FC0-F004-A9C1-4399A4D2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246" y="2056669"/>
            <a:ext cx="9254093" cy="2401025"/>
          </a:xfrm>
        </p:spPr>
        <p:txBody>
          <a:bodyPr anchor="b"/>
          <a:lstStyle>
            <a:lvl1pPr>
              <a:defRPr sz="72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08C77B8-7DC4-4921-632B-2D102F264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1247" y="4733559"/>
            <a:ext cx="9254097" cy="468473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2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0E88F6-A44E-E570-44D4-85A9F78DAE0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43776" y="2056669"/>
            <a:ext cx="5107782" cy="5107781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B0673-E651-ED8E-8179-A213BFAD23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39619651-C36C-EBB8-8593-F2D7B06801FC}"/>
              </a:ext>
            </a:extLst>
          </p:cNvPr>
          <p:cNvSpPr/>
          <p:nvPr userDrawn="1"/>
        </p:nvSpPr>
        <p:spPr>
          <a:xfrm>
            <a:off x="0" y="5475433"/>
            <a:ext cx="4148721" cy="4831277"/>
          </a:xfrm>
          <a:custGeom>
            <a:avLst/>
            <a:gdLst>
              <a:gd name="connsiteX0" fmla="*/ 916075 w 2765814"/>
              <a:gd name="connsiteY0" fmla="*/ 0 h 3220851"/>
              <a:gd name="connsiteX1" fmla="*/ 2765814 w 2765814"/>
              <a:gd name="connsiteY1" fmla="*/ 1849739 h 3220851"/>
              <a:gd name="connsiteX2" fmla="*/ 2224038 w 2765814"/>
              <a:gd name="connsiteY2" fmla="*/ 3157702 h 3220851"/>
              <a:gd name="connsiteX3" fmla="*/ 2154557 w 2765814"/>
              <a:gd name="connsiteY3" fmla="*/ 3220851 h 3220851"/>
              <a:gd name="connsiteX4" fmla="*/ 0 w 2765814"/>
              <a:gd name="connsiteY4" fmla="*/ 3220851 h 3220851"/>
              <a:gd name="connsiteX5" fmla="*/ 0 w 2765814"/>
              <a:gd name="connsiteY5" fmla="*/ 244139 h 3220851"/>
              <a:gd name="connsiteX6" fmla="*/ 34379 w 2765814"/>
              <a:gd name="connsiteY6" fmla="*/ 223253 h 3220851"/>
              <a:gd name="connsiteX7" fmla="*/ 916075 w 2765814"/>
              <a:gd name="connsiteY7" fmla="*/ 0 h 322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5814" h="3220851">
                <a:moveTo>
                  <a:pt x="916075" y="0"/>
                </a:moveTo>
                <a:cubicBezTo>
                  <a:pt x="1937658" y="0"/>
                  <a:pt x="2765814" y="828156"/>
                  <a:pt x="2765814" y="1849739"/>
                </a:cubicBezTo>
                <a:cubicBezTo>
                  <a:pt x="2765814" y="2360530"/>
                  <a:pt x="2558775" y="2822965"/>
                  <a:pt x="2224038" y="3157702"/>
                </a:cubicBezTo>
                <a:lnTo>
                  <a:pt x="2154557" y="3220851"/>
                </a:lnTo>
                <a:lnTo>
                  <a:pt x="0" y="3220851"/>
                </a:lnTo>
                <a:lnTo>
                  <a:pt x="0" y="244139"/>
                </a:lnTo>
                <a:lnTo>
                  <a:pt x="34379" y="223253"/>
                </a:lnTo>
                <a:cubicBezTo>
                  <a:pt x="296475" y="80875"/>
                  <a:pt x="596830" y="0"/>
                  <a:pt x="9160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447242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790" y="2600325"/>
            <a:ext cx="16750745" cy="6372225"/>
          </a:xfrm>
        </p:spPr>
        <p:txBody>
          <a:bodyPr anchor="ctr">
            <a:noAutofit/>
          </a:bodyPr>
          <a:lstStyle>
            <a:lvl1pPr algn="ctr">
              <a:defRPr sz="81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F29FFF-6E34-CE68-099F-96B42F2DA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2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D93F55-324C-3FD2-918E-1D86D6444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77B78A-76F9-BFCD-5668-D5364556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2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4B889-41F9-AEBA-4C67-B0DD274E0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435124-C9AC-FB1D-CEAE-F2905FC5D50E}"/>
              </a:ext>
            </a:extLst>
          </p:cNvPr>
          <p:cNvGrpSpPr/>
          <p:nvPr userDrawn="1"/>
        </p:nvGrpSpPr>
        <p:grpSpPr>
          <a:xfrm>
            <a:off x="0" y="826695"/>
            <a:ext cx="13744575" cy="1343025"/>
            <a:chOff x="10708763" y="4544331"/>
            <a:chExt cx="2073787" cy="8953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7964636-2DB9-30E7-CB5E-4D5479F38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54433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EE6D77-23FB-9E6E-3426-28AFCA9C78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768168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CF43A2-42B8-1764-91E0-4D59C9C845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4992006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1A85ED-E6D8-AD11-CC3F-235BD7AE777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215844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1B5C9AC-AFD8-5965-4B40-DA2E15F29A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08763" y="5439681"/>
              <a:ext cx="207378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392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308" y="2113613"/>
            <a:ext cx="10379226" cy="6858938"/>
          </a:xfrm>
        </p:spPr>
        <p:txBody>
          <a:bodyPr anchor="ctr">
            <a:noAutofit/>
          </a:bodyPr>
          <a:lstStyle>
            <a:lvl1pPr algn="l">
              <a:defRPr sz="81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F29FFF-6E34-CE68-099F-96B42F2DA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2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9D93F55-324C-3FD2-918E-1D86D6444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77B78A-76F9-BFCD-5668-D5364556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2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4B889-41F9-AEBA-4C67-B0DD274E0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610255" y="778011"/>
            <a:ext cx="895083" cy="6800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5232434-1C7A-FE1F-3801-9C215A002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010" t="44097"/>
          <a:stretch/>
        </p:blipFill>
        <p:spPr>
          <a:xfrm>
            <a:off x="1" y="1"/>
            <a:ext cx="6571235" cy="5652464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E1C2AA26-B3BC-DE63-CE81-53AB8FB5C6EF}"/>
              </a:ext>
            </a:extLst>
          </p:cNvPr>
          <p:cNvSpPr/>
          <p:nvPr userDrawn="1"/>
        </p:nvSpPr>
        <p:spPr>
          <a:xfrm>
            <a:off x="1" y="2"/>
            <a:ext cx="4290278" cy="3371507"/>
          </a:xfrm>
          <a:custGeom>
            <a:avLst/>
            <a:gdLst>
              <a:gd name="connsiteX0" fmla="*/ 0 w 2860185"/>
              <a:gd name="connsiteY0" fmla="*/ 0 h 2247671"/>
              <a:gd name="connsiteX1" fmla="*/ 2816140 w 2860185"/>
              <a:gd name="connsiteY1" fmla="*/ 0 h 2247671"/>
              <a:gd name="connsiteX2" fmla="*/ 2822605 w 2860185"/>
              <a:gd name="connsiteY2" fmla="*/ 25145 h 2247671"/>
              <a:gd name="connsiteX3" fmla="*/ 2860185 w 2860185"/>
              <a:gd name="connsiteY3" fmla="*/ 397932 h 2247671"/>
              <a:gd name="connsiteX4" fmla="*/ 1010446 w 2860185"/>
              <a:gd name="connsiteY4" fmla="*/ 2247671 h 2247671"/>
              <a:gd name="connsiteX5" fmla="*/ 128750 w 2860185"/>
              <a:gd name="connsiteY5" fmla="*/ 2024418 h 2247671"/>
              <a:gd name="connsiteX6" fmla="*/ 0 w 2860185"/>
              <a:gd name="connsiteY6" fmla="*/ 1946200 h 2247671"/>
              <a:gd name="connsiteX7" fmla="*/ 0 w 2860185"/>
              <a:gd name="connsiteY7" fmla="*/ 0 h 22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0185" h="2247671">
                <a:moveTo>
                  <a:pt x="0" y="0"/>
                </a:moveTo>
                <a:lnTo>
                  <a:pt x="2816140" y="0"/>
                </a:lnTo>
                <a:lnTo>
                  <a:pt x="2822605" y="25145"/>
                </a:lnTo>
                <a:cubicBezTo>
                  <a:pt x="2847245" y="145559"/>
                  <a:pt x="2860185" y="270234"/>
                  <a:pt x="2860185" y="397932"/>
                </a:cubicBezTo>
                <a:cubicBezTo>
                  <a:pt x="2860185" y="1419515"/>
                  <a:pt x="2032029" y="2247671"/>
                  <a:pt x="1010446" y="2247671"/>
                </a:cubicBezTo>
                <a:cubicBezTo>
                  <a:pt x="691201" y="2247671"/>
                  <a:pt x="390846" y="2166797"/>
                  <a:pt x="128750" y="2024418"/>
                </a:cubicBezTo>
                <a:lnTo>
                  <a:pt x="0" y="1946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908004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AB11E-9964-7974-5BCC-6262E5D5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67" y="1119866"/>
            <a:ext cx="13886423" cy="2034815"/>
          </a:xfrm>
        </p:spPr>
        <p:txBody>
          <a:bodyPr anchor="t" anchorCtr="0">
            <a:noAutofit/>
          </a:bodyPr>
          <a:lstStyle>
            <a:lvl1pPr>
              <a:defRPr sz="7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28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5EE95BB-E7ED-1ABF-F797-1CCD03DD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A999C1-0B52-A570-FD96-6A01C5CBF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69FED8-A8C7-C6A1-6AA6-72629C361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47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rgbClr val="F6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EF175E-7529-4549-99A0-08E47EFF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3848111"/>
            <a:ext cx="6629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758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93F2A-47BC-EE47-9AC4-9B670709F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371600"/>
            <a:r>
              <a:rPr lang="en-US"/>
              <a:t>Enter this in Header and Footer settings</a:t>
            </a:r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6669289-28C3-AE49-BCCC-04C387B1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19B01A-10E8-1A46-AD6B-D7EA4DE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594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654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7D44-F072-4245-807A-31FD8C62F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BCF1C-70A5-FB4D-9A0C-31CBF805D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FBBAF-A712-1B4D-89FE-A8C76ECAE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65951-7E88-B447-92D7-1A2A887A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r>
              <a:rPr lang="en-US"/>
              <a:t>Enter this in Header and Footer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68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F6D8-6CB0-844D-A582-E137E931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31904-97FE-1B41-8676-7C064817F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3E926-0CD0-DF4C-99C1-18E0017A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64882" y="9566743"/>
            <a:ext cx="6172200" cy="547688"/>
          </a:xfrm>
        </p:spPr>
        <p:txBody>
          <a:bodyPr/>
          <a:lstStyle/>
          <a:p>
            <a:pPr defTabSz="1371600"/>
            <a:r>
              <a:rPr lang="en-US"/>
              <a:t>Enter this in Header and Footer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6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9CCDEF-5EAF-EB43-BE22-14D0EEEC5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62" y="654845"/>
            <a:ext cx="10700144" cy="3581400"/>
          </a:xfrm>
        </p:spPr>
        <p:txBody>
          <a:bodyPr anchor="b">
            <a:normAutofit/>
          </a:bodyPr>
          <a:lstStyle>
            <a:lvl1pPr algn="l">
              <a:defRPr sz="6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6348C4B-B96D-614B-9EA4-CC52A8334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262" y="4374357"/>
            <a:ext cx="10700144" cy="2483643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F6299-5D5F-3049-A7EB-73AB51868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57405" y="2300284"/>
            <a:ext cx="8689190" cy="868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30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2196757" y="10"/>
            <a:ext cx="6091250" cy="406114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96200" y="3550444"/>
            <a:ext cx="16444200" cy="16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8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96176" y="5431826"/>
            <a:ext cx="16444200" cy="8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Fustat"/>
              <a:buNone/>
              <a:defRPr sz="4200">
                <a:solidFill>
                  <a:schemeClr val="lt1"/>
                </a:solidFill>
                <a:latin typeface="Fustat"/>
                <a:ea typeface="Fustat"/>
                <a:cs typeface="Fustat"/>
                <a:sym typeface="Fust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6920862" y="9302380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DEB"/>
                </a:solidFill>
              </a:rPr>
              <a:pPr defTabSz="18288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D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86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>
            <a:off x="12196757" y="10"/>
            <a:ext cx="6091250" cy="4061140"/>
            <a:chOff x="6098378" y="5"/>
            <a:chExt cx="3045625" cy="2030570"/>
          </a:xfrm>
        </p:grpSpPr>
        <p:sp>
          <p:nvSpPr>
            <p:cNvPr id="55" name="Google Shape;55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980500" y="1052700"/>
            <a:ext cx="112374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16920862" y="9302380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DEB"/>
                </a:solidFill>
              </a:rPr>
              <a:pPr defTabSz="18288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D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623400" y="2459950"/>
            <a:ext cx="7999800" cy="6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Font typeface="Fustat"/>
              <a:buChar char="●"/>
              <a:defRPr sz="2800">
                <a:latin typeface="Fustat"/>
                <a:ea typeface="Fustat"/>
                <a:cs typeface="Fustat"/>
                <a:sym typeface="Fustat"/>
              </a:defRPr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●"/>
              <a:defRPr sz="2400">
                <a:latin typeface="Fustat"/>
                <a:ea typeface="Fustat"/>
                <a:cs typeface="Fustat"/>
                <a:sym typeface="Fustat"/>
              </a:defRPr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●"/>
              <a:defRPr sz="2400">
                <a:latin typeface="Fustat"/>
                <a:ea typeface="Fustat"/>
                <a:cs typeface="Fustat"/>
                <a:sym typeface="Fustat"/>
              </a:defRPr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9664800" y="2459950"/>
            <a:ext cx="7999800" cy="6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Font typeface="Fustat"/>
              <a:buChar char="●"/>
              <a:defRPr sz="2800">
                <a:latin typeface="Fustat"/>
                <a:ea typeface="Fustat"/>
                <a:cs typeface="Fustat"/>
                <a:sym typeface="Fustat"/>
              </a:defRPr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●"/>
              <a:defRPr sz="2400">
                <a:latin typeface="Fustat"/>
                <a:ea typeface="Fustat"/>
                <a:cs typeface="Fustat"/>
                <a:sym typeface="Fustat"/>
              </a:defRPr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●"/>
              <a:defRPr sz="2400">
                <a:latin typeface="Fustat"/>
                <a:ea typeface="Fustat"/>
                <a:cs typeface="Fustat"/>
                <a:sym typeface="Fustat"/>
              </a:defRPr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○"/>
              <a:defRPr sz="2400">
                <a:latin typeface="Fustat"/>
                <a:ea typeface="Fustat"/>
                <a:cs typeface="Fustat"/>
                <a:sym typeface="Fustat"/>
              </a:defRPr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Font typeface="Fustat"/>
              <a:buChar char="■"/>
              <a:defRPr sz="2400">
                <a:latin typeface="Fustat"/>
                <a:ea typeface="Fustat"/>
                <a:cs typeface="Fustat"/>
                <a:sym typeface="Fustat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6920862" y="9302380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34343"/>
                </a:solidFill>
              </a:rPr>
              <a:pPr defTabSz="18288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34343"/>
              </a:solidFill>
            </a:endParaRPr>
          </a:p>
        </p:txBody>
      </p:sp>
      <p:pic>
        <p:nvPicPr>
          <p:cNvPr id="43" name="Google Shape;43;p5" title="YLE_Sybmol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0400" y="9302400"/>
            <a:ext cx="787200" cy="78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567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6920862" y="9302380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34343"/>
                </a:solidFill>
              </a:rPr>
              <a:pPr defTabSz="18288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34343"/>
              </a:solidFill>
            </a:endParaRPr>
          </a:p>
        </p:txBody>
      </p:sp>
      <p:pic>
        <p:nvPicPr>
          <p:cNvPr id="47" name="Google Shape;47;p6" title="YLE_Sybmol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50400" y="9302400"/>
            <a:ext cx="787200" cy="78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46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866" y="752475"/>
            <a:ext cx="16774668" cy="16519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866" y="2686050"/>
            <a:ext cx="16774668" cy="6712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866" y="9418291"/>
            <a:ext cx="461723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>
                <a:solidFill>
                  <a:schemeClr val="accent1"/>
                </a:solidFill>
              </a:defRPr>
            </a:lvl1pPr>
          </a:lstStyle>
          <a:p>
            <a:fld id="{B6DF1761-4800-FC42-8249-7076299CC279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418291"/>
            <a:ext cx="6172200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5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899" y="9418291"/>
            <a:ext cx="4613636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042C47CB-548E-C046-93C6-4F6FCFB0D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0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61" r:id="rId2"/>
    <p:sldLayoutId id="2147483772" r:id="rId3"/>
    <p:sldLayoutId id="2147483768" r:id="rId4"/>
    <p:sldLayoutId id="2147483762" r:id="rId5"/>
    <p:sldLayoutId id="2147483771" r:id="rId6"/>
    <p:sldLayoutId id="2147483769" r:id="rId7"/>
    <p:sldLayoutId id="2147483770" r:id="rId8"/>
    <p:sldLayoutId id="2147483773" r:id="rId9"/>
    <p:sldLayoutId id="2147483765" r:id="rId10"/>
    <p:sldLayoutId id="2147483763" r:id="rId11"/>
    <p:sldLayoutId id="2147483774" r:id="rId12"/>
    <p:sldLayoutId id="2147483767" r:id="rId13"/>
    <p:sldLayoutId id="21474837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08673C9-5C7E-A345-9A54-87ABA234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3848111"/>
            <a:ext cx="6629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8F7DE-BF7A-5144-BD9D-86C0E55B6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8451" y="-629844"/>
            <a:ext cx="11346665" cy="113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kern="1200" baseline="0">
          <a:solidFill>
            <a:srgbClr val="6365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5FC5D-EC01-944B-A98F-B319B017E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D12B6-2F5C-E54B-8BC3-EF003B439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594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0478B-8823-624A-B429-A407F68A5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64882" y="9581821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63656A"/>
                </a:solidFill>
              </a:defRPr>
            </a:lvl1pPr>
          </a:lstStyle>
          <a:p>
            <a:r>
              <a:rPr lang="en-US" dirty="0"/>
              <a:t>Enter this in Header and Footer settings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EAFB64-128C-934E-A0D8-EA4A3CAE3F39}"/>
              </a:ext>
            </a:extLst>
          </p:cNvPr>
          <p:cNvSpPr txBox="1">
            <a:spLocks/>
          </p:cNvSpPr>
          <p:nvPr userDrawn="1"/>
        </p:nvSpPr>
        <p:spPr>
          <a:xfrm>
            <a:off x="16434705" y="9641686"/>
            <a:ext cx="798894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236947-B125-3F4D-BFBB-AEA7032B3CA9}" type="slidenum">
              <a:rPr lang="en-US" sz="1800" baseline="0" smtClean="0">
                <a:solidFill>
                  <a:srgbClr val="004988"/>
                </a:solidFill>
              </a:rPr>
              <a:pPr/>
              <a:t>‹#›</a:t>
            </a:fld>
            <a:endParaRPr lang="en-US" sz="1800" baseline="0" dirty="0">
              <a:solidFill>
                <a:srgbClr val="00498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B63775-DCCF-1A4F-8E72-9467AAAA164A}"/>
              </a:ext>
            </a:extLst>
          </p:cNvPr>
          <p:cNvSpPr/>
          <p:nvPr userDrawn="1"/>
        </p:nvSpPr>
        <p:spPr>
          <a:xfrm>
            <a:off x="0" y="10123777"/>
            <a:ext cx="18288000" cy="204788"/>
          </a:xfrm>
          <a:prstGeom prst="rect">
            <a:avLst/>
          </a:prstGeom>
          <a:solidFill>
            <a:srgbClr val="6BC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101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63656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rgbClr val="004988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459750"/>
            <a:ext cx="17041200" cy="6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20862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81574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vactalliance.org/wp-content/uploads/sites/379/PHA-Public-Comment-Final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munize.org/subscribe" TargetMode="Externa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17133" y="0"/>
            <a:ext cx="6470867" cy="10287000"/>
          </a:xfrm>
          <a:prstGeom prst="rect">
            <a:avLst/>
          </a:prstGeom>
          <a:solidFill>
            <a:srgbClr val="EAF4F8"/>
          </a:solidFill>
        </p:spPr>
        <p:txBody>
          <a:bodyPr/>
          <a:lstStyle/>
          <a:p>
            <a:pPr lvl="0">
              <a:lnSpc>
                <a:spcPts val="3359"/>
              </a:lnSpc>
              <a:defRPr/>
            </a:pPr>
            <a:endParaRPr lang="en-US" b="1" dirty="0">
              <a:solidFill>
                <a:srgbClr val="242861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706824" y="552450"/>
            <a:ext cx="4691484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Cara V. James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706824" y="1137703"/>
            <a:ext cx="4691484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President &amp; CEO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Grantmakers In Health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06824" y="2221709"/>
            <a:ext cx="4691484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Julie Morita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06824" y="2774145"/>
            <a:ext cx="4691484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242861"/>
                </a:solidFill>
                <a:latin typeface="Arial"/>
                <a:ea typeface="Arial"/>
                <a:cs typeface="Arial"/>
                <a:sym typeface="Arial"/>
              </a:rPr>
              <a:t>President &amp; CEO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8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242861"/>
                </a:solidFill>
                <a:latin typeface="Arial"/>
                <a:ea typeface="Arial"/>
                <a:cs typeface="Arial"/>
                <a:sym typeface="Arial"/>
              </a:rPr>
              <a:t>The Joyce Foundation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8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2706824" y="2041280"/>
            <a:ext cx="4691484" cy="0"/>
          </a:xfrm>
          <a:prstGeom prst="line">
            <a:avLst/>
          </a:prstGeom>
          <a:ln w="9525" cap="rnd">
            <a:solidFill>
              <a:srgbClr val="242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7348" y="297211"/>
            <a:ext cx="2301178" cy="2301178"/>
          </a:xfrm>
          <a:custGeom>
            <a:avLst/>
            <a:gdLst/>
            <a:ahLst/>
            <a:cxnLst/>
            <a:rect l="l" t="t" r="r" b="b"/>
            <a:pathLst>
              <a:path w="2301178" h="2301178">
                <a:moveTo>
                  <a:pt x="0" y="0"/>
                </a:moveTo>
                <a:lnTo>
                  <a:pt x="2301178" y="0"/>
                </a:lnTo>
                <a:lnTo>
                  <a:pt x="2301178" y="2301178"/>
                </a:lnTo>
                <a:lnTo>
                  <a:pt x="0" y="230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89690" y="2169868"/>
            <a:ext cx="9140135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New Vaccine Guidance: What Funders Should Know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8885" y="7921033"/>
            <a:ext cx="966506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Thursday, January 29, 2026, 2:30 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6824" y="3943948"/>
            <a:ext cx="4691484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Katelyn </a:t>
            </a:r>
            <a:r>
              <a:rPr kumimoji="0" lang="en-US" sz="2799" b="1" i="0" u="none" strike="noStrike" kern="1200" cap="none" spc="0" normalizeH="0" baseline="0" noProof="0" dirty="0" err="1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Jetelina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06824" y="4499899"/>
            <a:ext cx="4691484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Founder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Your Local Epidemiologist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06824" y="5786577"/>
            <a:ext cx="4691484" cy="40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99" b="1" dirty="0">
                <a:solidFill>
                  <a:srgbClr val="242861"/>
                </a:solidFill>
                <a:latin typeface="Arial Bold"/>
                <a:ea typeface="Arial Bold"/>
                <a:cs typeface="Arial Bold"/>
                <a:sym typeface="Arial Bold"/>
              </a:rPr>
              <a:t>Julia Spiegel 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242861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706824" y="6406465"/>
            <a:ext cx="4691484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242861"/>
                </a:solidFill>
                <a:latin typeface="Arial"/>
                <a:ea typeface="Arial"/>
                <a:cs typeface="Arial"/>
                <a:sym typeface="Arial"/>
              </a:rPr>
              <a:t>Founder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&amp; CEO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242861"/>
                </a:solidFill>
                <a:latin typeface="Arial"/>
                <a:ea typeface="Arial"/>
                <a:cs typeface="Arial"/>
                <a:sym typeface="Arial"/>
              </a:rPr>
              <a:t>GovAct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8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2706824" y="5481332"/>
            <a:ext cx="4691484" cy="0"/>
          </a:xfrm>
          <a:prstGeom prst="line">
            <a:avLst/>
          </a:prstGeom>
          <a:ln w="9525" cap="rnd">
            <a:solidFill>
              <a:srgbClr val="242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AutoShape 16"/>
          <p:cNvSpPr/>
          <p:nvPr/>
        </p:nvSpPr>
        <p:spPr>
          <a:xfrm>
            <a:off x="12706824" y="3709989"/>
            <a:ext cx="4691484" cy="0"/>
          </a:xfrm>
          <a:prstGeom prst="line">
            <a:avLst/>
          </a:prstGeom>
          <a:ln w="9525" cap="rnd">
            <a:solidFill>
              <a:srgbClr val="242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67348" y="9502789"/>
            <a:ext cx="5244071" cy="403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Visit </a:t>
            </a: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GIH.org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 learn more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EAB4C822-5F94-072D-DDE9-8D0696F4B06D}"/>
              </a:ext>
            </a:extLst>
          </p:cNvPr>
          <p:cNvSpPr/>
          <p:nvPr/>
        </p:nvSpPr>
        <p:spPr>
          <a:xfrm>
            <a:off x="12706824" y="7338371"/>
            <a:ext cx="4691484" cy="0"/>
          </a:xfrm>
          <a:prstGeom prst="line">
            <a:avLst/>
          </a:prstGeom>
          <a:ln w="9525" cap="rnd">
            <a:solidFill>
              <a:srgbClr val="24286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54E2C-7294-40F0-CE91-2E24C6E5C181}"/>
              </a:ext>
            </a:extLst>
          </p:cNvPr>
          <p:cNvSpPr txBox="1"/>
          <p:nvPr/>
        </p:nvSpPr>
        <p:spPr>
          <a:xfrm>
            <a:off x="12706824" y="7596968"/>
            <a:ext cx="499538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4286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Litjen</a:t>
            </a:r>
            <a:r>
              <a:rPr lang="en-US" sz="2800" dirty="0">
                <a:solidFill>
                  <a:srgbClr val="24286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(LJ) Tan</a:t>
            </a:r>
          </a:p>
          <a:p>
            <a:endParaRPr lang="en-US" sz="28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r>
              <a:rPr lang="en-US" sz="2400" dirty="0">
                <a:solidFill>
                  <a:srgbClr val="242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Policy Partnerships Officer Immunize.org</a:t>
            </a:r>
          </a:p>
          <a:p>
            <a:r>
              <a:rPr lang="en-US" sz="2400" dirty="0">
                <a:solidFill>
                  <a:srgbClr val="242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Co-chair, National Adult and Influenza Immunization Summit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/>
              <a:t>Shared Goal: Maintain Broad Access to Vaccines</a:t>
            </a: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623400" y="2459950"/>
            <a:ext cx="54024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77500" lnSpcReduction="20000"/>
          </a:bodyPr>
          <a:lstStyle/>
          <a:p>
            <a:pPr marL="0" indent="0">
              <a:buNone/>
            </a:pPr>
            <a:r>
              <a:rPr lang="en" sz="4100" b="1">
                <a:highlight>
                  <a:schemeClr val="accent6"/>
                </a:highlight>
              </a:rPr>
              <a:t>New Infrastructure</a:t>
            </a:r>
            <a:endParaRPr sz="4100" b="1">
              <a:highlight>
                <a:schemeClr val="accent6"/>
              </a:highlight>
            </a:endParaRPr>
          </a:p>
          <a:p>
            <a:pPr indent="-634364">
              <a:spcBef>
                <a:spcPts val="2400"/>
              </a:spcBef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The Evidence Collective (Your Local Epidemiologist)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Common Health Coalition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Vaccine Integrity Project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Governor’s Public Health Alliance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West Coast Health Alliance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East Coast Public Health Collaborative</a:t>
            </a:r>
            <a:endParaRPr sz="3600">
              <a:solidFill>
                <a:srgbClr val="000000"/>
              </a:solidFill>
            </a:endParaRPr>
          </a:p>
          <a:p>
            <a:pPr indent="-634364">
              <a:buClr>
                <a:srgbClr val="000000"/>
              </a:buClr>
              <a:buSzPct val="100000"/>
            </a:pPr>
            <a:r>
              <a:rPr lang="en" sz="3600">
                <a:solidFill>
                  <a:srgbClr val="000000"/>
                </a:solidFill>
              </a:rPr>
              <a:t>PopHIVE</a:t>
            </a:r>
            <a:endParaRPr sz="3600">
              <a:solidFill>
                <a:srgbClr val="000000"/>
              </a:solidFill>
            </a:endParaRPr>
          </a:p>
          <a:p>
            <a:pPr marL="0" indent="0">
              <a:spcBef>
                <a:spcPts val="2400"/>
              </a:spcBef>
              <a:spcAft>
                <a:spcPts val="240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6025600" y="2459950"/>
            <a:ext cx="59784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lnSpcReduction="10000"/>
          </a:bodyPr>
          <a:lstStyle/>
          <a:p>
            <a:pPr marL="0" indent="0">
              <a:buNone/>
            </a:pPr>
            <a:r>
              <a:rPr lang="en" sz="3200" b="1">
                <a:highlight>
                  <a:schemeClr val="accent5"/>
                </a:highlight>
              </a:rPr>
              <a:t>Expanded Efforts</a:t>
            </a:r>
            <a:endParaRPr sz="3200" b="1">
              <a:highlight>
                <a:schemeClr val="accent5"/>
              </a:highlight>
            </a:endParaRPr>
          </a:p>
          <a:p>
            <a:pPr indent="-628650">
              <a:spcBef>
                <a:spcPts val="2400"/>
              </a:spcBef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Specialty societies (ie AAP and AAFP)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ASTHO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Voices for Vaccines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State-based immunization coalitions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ApHA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Immunize.org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American Families for Vaccines</a:t>
            </a:r>
            <a:endParaRPr sz="2700">
              <a:solidFill>
                <a:srgbClr val="000000"/>
              </a:solidFill>
            </a:endParaRPr>
          </a:p>
          <a:p>
            <a:pPr indent="-628650">
              <a:buClr>
                <a:srgbClr val="000000"/>
              </a:buClr>
              <a:buSzPts val="1350"/>
            </a:pPr>
            <a:r>
              <a:rPr lang="en" sz="2700">
                <a:solidFill>
                  <a:srgbClr val="000000"/>
                </a:solidFill>
              </a:rPr>
              <a:t>Children’s Hospital Association</a:t>
            </a:r>
            <a:endParaRPr sz="2700"/>
          </a:p>
        </p:txBody>
      </p:sp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11889050" y="2459950"/>
            <a:ext cx="6399000" cy="798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sz="3200" b="1">
                <a:highlight>
                  <a:srgbClr val="CFE2F3"/>
                </a:highlight>
              </a:rPr>
              <a:t>Existing Work</a:t>
            </a:r>
            <a:endParaRPr sz="3200" b="1">
              <a:highlight>
                <a:srgbClr val="CFE2F3"/>
              </a:highlight>
            </a:endParaRPr>
          </a:p>
          <a:p>
            <a:pPr indent="-641350">
              <a:spcBef>
                <a:spcPts val="2400"/>
              </a:spcBef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Specialty societies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STAT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NACCHO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Big Cities Health Coalition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AIM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CMSS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APG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IDPN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ApHA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Industry partners (BIO, manufacturers)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Payer organizations (AHIP, ACHP)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Medicaid Medical Directors Network</a:t>
            </a:r>
            <a:endParaRPr sz="2900">
              <a:solidFill>
                <a:srgbClr val="000000"/>
              </a:solidFill>
            </a:endParaRPr>
          </a:p>
          <a:p>
            <a:pPr indent="-641350">
              <a:buClr>
                <a:srgbClr val="000000"/>
              </a:buClr>
              <a:buSzPts val="1450"/>
            </a:pPr>
            <a:r>
              <a:rPr lang="en" sz="2900">
                <a:solidFill>
                  <a:srgbClr val="000000"/>
                </a:solidFill>
              </a:rPr>
              <a:t>CSTE</a:t>
            </a:r>
            <a:endParaRPr sz="2900"/>
          </a:p>
        </p:txBody>
      </p:sp>
    </p:spTree>
    <p:extLst>
      <p:ext uri="{BB962C8B-B14F-4D97-AF65-F5344CB8AC3E}">
        <p14:creationId xmlns:p14="http://schemas.microsoft.com/office/powerpoint/2010/main" val="1892198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title"/>
          </p:nvPr>
        </p:nvSpPr>
        <p:spPr>
          <a:xfrm>
            <a:off x="980500" y="0"/>
            <a:ext cx="13680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r>
              <a:rPr lang="en"/>
              <a:t>Example</a:t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1076200" y="4916600"/>
            <a:ext cx="12042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lnSpc>
                <a:spcPct val="115000"/>
              </a:lnSpc>
              <a:spcAft>
                <a:spcPts val="2400"/>
              </a:spcAft>
              <a:buClr>
                <a:srgbClr val="000000"/>
              </a:buClr>
            </a:pPr>
            <a:endParaRPr sz="4000" kern="0">
              <a:solidFill>
                <a:srgbClr val="FFFDEB"/>
              </a:solidFill>
              <a:latin typeface="Fustat"/>
              <a:ea typeface="Fustat"/>
              <a:cs typeface="Fustat"/>
              <a:sym typeface="Fustat"/>
            </a:endParaRPr>
          </a:p>
        </p:txBody>
      </p:sp>
    </p:spTree>
    <p:extLst>
      <p:ext uri="{BB962C8B-B14F-4D97-AF65-F5344CB8AC3E}">
        <p14:creationId xmlns:p14="http://schemas.microsoft.com/office/powerpoint/2010/main" val="58924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4" title="Screenshot 2025-08-15 at 10.16.3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1" y="222234"/>
            <a:ext cx="6735422" cy="34729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 sz="5400" dirty="0"/>
              <a:t>The Evidence Collective</a:t>
            </a:r>
            <a:endParaRPr sz="5400" dirty="0"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4294967295"/>
          </p:nvPr>
        </p:nvSpPr>
        <p:spPr>
          <a:xfrm>
            <a:off x="623400" y="1912350"/>
            <a:ext cx="7999800" cy="78720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lnSpc>
                <a:spcPct val="95000"/>
              </a:lnSpc>
              <a:buSzPts val="688"/>
              <a:buNone/>
            </a:pPr>
            <a:r>
              <a:rPr lang="en" sz="2450">
                <a:latin typeface="Fustat"/>
                <a:ea typeface="Fustat"/>
                <a:cs typeface="Fustat"/>
                <a:sym typeface="Fustat"/>
              </a:rPr>
              <a:t>New infrastructure: Speed, coordination, and echochambers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  <a:p>
            <a:pPr marL="0" indent="0">
              <a:lnSpc>
                <a:spcPct val="95000"/>
              </a:lnSpc>
              <a:spcBef>
                <a:spcPts val="2400"/>
              </a:spcBef>
              <a:buSzPts val="688"/>
              <a:buNone/>
            </a:pPr>
            <a:r>
              <a:rPr lang="en" sz="2450">
                <a:latin typeface="Fustat"/>
                <a:ea typeface="Fustat"/>
                <a:cs typeface="Fustat"/>
                <a:sym typeface="Fustat"/>
              </a:rPr>
              <a:t>Create a coordinated </a:t>
            </a:r>
            <a:r>
              <a:rPr lang="en" sz="2450">
                <a:highlight>
                  <a:schemeClr val="accent5"/>
                </a:highlight>
                <a:latin typeface="Fustat"/>
                <a:ea typeface="Fustat"/>
                <a:cs typeface="Fustat"/>
                <a:sym typeface="Fustat"/>
              </a:rPr>
              <a:t>surround sound 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approach on social media of evidence-informed content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  <a:p>
            <a:pPr marL="0" indent="0">
              <a:lnSpc>
                <a:spcPct val="95000"/>
              </a:lnSpc>
              <a:spcBef>
                <a:spcPts val="2400"/>
              </a:spcBef>
              <a:buSzPts val="688"/>
              <a:buNone/>
            </a:pPr>
            <a:r>
              <a:rPr lang="en" sz="2450">
                <a:latin typeface="Fustat"/>
                <a:ea typeface="Fustat"/>
                <a:cs typeface="Fustat"/>
                <a:sym typeface="Fustat"/>
              </a:rPr>
              <a:t>A coalition of </a:t>
            </a:r>
            <a:r>
              <a:rPr lang="en" sz="2450" b="1">
                <a:latin typeface="Fustat"/>
                <a:ea typeface="Fustat"/>
                <a:cs typeface="Fustat"/>
                <a:sym typeface="Fustat"/>
              </a:rPr>
              <a:t>30 scientific influencers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 and communicators with more than </a:t>
            </a:r>
            <a:r>
              <a:rPr lang="en" sz="2450" b="1">
                <a:latin typeface="Fustat"/>
                <a:ea typeface="Fustat"/>
                <a:cs typeface="Fustat"/>
                <a:sym typeface="Fustat"/>
              </a:rPr>
              <a:t>200 million monthly impressions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.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  <a:p>
            <a:pPr marL="914400" indent="-612774">
              <a:lnSpc>
                <a:spcPct val="95000"/>
              </a:lnSpc>
              <a:spcBef>
                <a:spcPts val="2400"/>
              </a:spcBef>
              <a:buSzPts val="1225"/>
              <a:buFont typeface="Fustat"/>
              <a:buChar char="●"/>
            </a:pPr>
            <a:r>
              <a:rPr lang="en" sz="2450" b="1">
                <a:latin typeface="Fustat"/>
                <a:ea typeface="Fustat"/>
                <a:cs typeface="Fustat"/>
                <a:sym typeface="Fustat"/>
              </a:rPr>
              <a:t>Listen: 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Surface a wider array of concerns and questions emerging in disparate online communities.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  <a:p>
            <a:pPr marL="914400" indent="-612774">
              <a:lnSpc>
                <a:spcPct val="95000"/>
              </a:lnSpc>
              <a:buSzPts val="1225"/>
              <a:buFont typeface="Fustat"/>
              <a:buChar char="●"/>
            </a:pPr>
            <a:r>
              <a:rPr lang="en" sz="2450" b="1">
                <a:latin typeface="Fustat"/>
                <a:ea typeface="Fustat"/>
                <a:cs typeface="Fustat"/>
                <a:sym typeface="Fustat"/>
              </a:rPr>
              <a:t>Prebunks: 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Develop data- and research-backed one-pagers &amp; briefings about emerging issues to equip creators and other trusted messengers with timely, accurate information. 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  <a:p>
            <a:pPr marL="914400" indent="-612774">
              <a:lnSpc>
                <a:spcPct val="95000"/>
              </a:lnSpc>
              <a:buSzPts val="1225"/>
              <a:buFont typeface="Fustat"/>
              <a:buChar char="●"/>
            </a:pPr>
            <a:r>
              <a:rPr lang="en" sz="2450" b="1">
                <a:latin typeface="Fustat"/>
                <a:ea typeface="Fustat"/>
                <a:cs typeface="Fustat"/>
                <a:sym typeface="Fustat"/>
              </a:rPr>
              <a:t>Empower: </a:t>
            </a:r>
            <a:r>
              <a:rPr lang="en" sz="2450">
                <a:latin typeface="Fustat"/>
                <a:ea typeface="Fustat"/>
                <a:cs typeface="Fustat"/>
                <a:sym typeface="Fustat"/>
              </a:rPr>
              <a:t>Distinct online networks reach diverse audiences with evidence-informed content through the channels and voices they rely on.</a:t>
            </a:r>
            <a:endParaRPr sz="2450">
              <a:latin typeface="Fustat"/>
              <a:ea typeface="Fustat"/>
              <a:cs typeface="Fustat"/>
              <a:sym typeface="Fustat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4">
            <a:alphaModFix/>
          </a:blip>
          <a:srcRect r="52006" b="7493"/>
          <a:stretch/>
        </p:blipFill>
        <p:spPr>
          <a:xfrm rot="208330">
            <a:off x="8833625" y="4384350"/>
            <a:ext cx="5371822" cy="48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l="54446" b="3549"/>
          <a:stretch/>
        </p:blipFill>
        <p:spPr>
          <a:xfrm rot="-517133">
            <a:off x="13130501" y="946301"/>
            <a:ext cx="4962198" cy="49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 title="Screenshot 2025-08-15 at 10.15.44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5217">
            <a:off x="14491606" y="5448301"/>
            <a:ext cx="3491596" cy="4520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282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400" dirty="0"/>
              <a:t>Breaking Echo Chambers</a:t>
            </a:r>
            <a:endParaRPr sz="5400" dirty="0"/>
          </a:p>
        </p:txBody>
      </p:sp>
      <p:sp>
        <p:nvSpPr>
          <p:cNvPr id="170" name="Google Shape;170;p25"/>
          <p:cNvSpPr txBox="1">
            <a:spLocks noGrp="1"/>
          </p:cNvSpPr>
          <p:nvPr>
            <p:ph type="body" idx="4294967295"/>
          </p:nvPr>
        </p:nvSpPr>
        <p:spPr>
          <a:xfrm>
            <a:off x="623400" y="2459950"/>
            <a:ext cx="79998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indent="0">
              <a:buNone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Bring together odd bedfellows (scientists and mom influencers) to: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0" indent="0">
              <a:buNone/>
            </a:pPr>
            <a:endParaRPr sz="2400" b="1" dirty="0">
              <a:latin typeface="Fustat"/>
              <a:ea typeface="Fustat"/>
              <a:cs typeface="Fustat"/>
              <a:sym typeface="Fustat"/>
            </a:endParaRPr>
          </a:p>
          <a:p>
            <a:pPr marL="914400" indent="-609600">
              <a:buSzPts val="1200"/>
              <a:buFont typeface="Fustat"/>
              <a:buChar char="●"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Build a collaborative partnerships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914400" indent="-609600">
              <a:buSzPts val="1200"/>
              <a:buFont typeface="Fustat"/>
              <a:buChar char="●"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Foster a cross-community network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914400" indent="-609600">
              <a:buSzPts val="1200"/>
              <a:buFont typeface="Fustat"/>
              <a:buChar char="●"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Expand trainings, resources and learn from each other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914400" indent="-609600">
              <a:buSzPts val="1200"/>
              <a:buFont typeface="Fustat"/>
              <a:buChar char="●"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Break online echo chambers online: Reach more with evidence-based information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Up next:</a:t>
            </a:r>
            <a:endParaRPr sz="2400" dirty="0">
              <a:latin typeface="Fustat"/>
              <a:ea typeface="Fustat"/>
              <a:cs typeface="Fustat"/>
              <a:sym typeface="Fustat"/>
            </a:endParaRPr>
          </a:p>
          <a:p>
            <a:pPr marL="914400" indent="-622300">
              <a:spcBef>
                <a:spcPts val="2400"/>
              </a:spcBef>
              <a:buSzPts val="1300"/>
              <a:buFont typeface="Fustat"/>
              <a:buChar char="●"/>
            </a:pPr>
            <a:r>
              <a:rPr lang="en" sz="2400" dirty="0">
                <a:latin typeface="Fustat"/>
                <a:ea typeface="Fustat"/>
                <a:cs typeface="Fustat"/>
                <a:sym typeface="Fustat"/>
              </a:rPr>
              <a:t>Convening with faith-based influencers (Feb 11)</a:t>
            </a:r>
            <a:endParaRPr sz="2600" dirty="0">
              <a:latin typeface="Fustat"/>
              <a:ea typeface="Fustat"/>
              <a:cs typeface="Fustat"/>
              <a:sym typeface="Fustat"/>
            </a:endParaRPr>
          </a:p>
        </p:txBody>
      </p:sp>
      <p:pic>
        <p:nvPicPr>
          <p:cNvPr id="171" name="Google Shape;171;p25" title="Screenshot 2025-10-10 at 12.35.5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6050" y="1001450"/>
            <a:ext cx="7729304" cy="414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 title="Screenshot 2025-10-10 at 12.37.4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51567" y="5405750"/>
            <a:ext cx="4473782" cy="473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2065" y="4398397"/>
            <a:ext cx="4739502" cy="473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 title="Screenshot 2025-09-26 at 8.16.4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28701" y="4303347"/>
            <a:ext cx="2188802" cy="3005514"/>
          </a:xfrm>
          <a:prstGeom prst="rect">
            <a:avLst/>
          </a:prstGeom>
          <a:noFill/>
          <a:ln>
            <a:noFill/>
          </a:ln>
          <a:effectLst>
            <a:outerShdw blurRad="42763" dist="14254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155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980500" y="0"/>
            <a:ext cx="13680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r>
              <a:rPr lang="en"/>
              <a:t>Example</a:t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1076200" y="4916600"/>
            <a:ext cx="12042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lnSpc>
                <a:spcPct val="115000"/>
              </a:lnSpc>
              <a:spcAft>
                <a:spcPts val="2400"/>
              </a:spcAft>
              <a:buClr>
                <a:srgbClr val="000000"/>
              </a:buClr>
            </a:pPr>
            <a:endParaRPr sz="4000" kern="0">
              <a:solidFill>
                <a:srgbClr val="FFFDEB"/>
              </a:solidFill>
              <a:latin typeface="Fustat"/>
              <a:ea typeface="Fustat"/>
              <a:cs typeface="Fustat"/>
              <a:sym typeface="Fustat"/>
            </a:endParaRPr>
          </a:p>
        </p:txBody>
      </p:sp>
    </p:spTree>
    <p:extLst>
      <p:ext uri="{BB962C8B-B14F-4D97-AF65-F5344CB8AC3E}">
        <p14:creationId xmlns:p14="http://schemas.microsoft.com/office/powerpoint/2010/main" val="194065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4550" y="3607594"/>
            <a:ext cx="14058900" cy="3071812"/>
          </a:xfrm>
          <a:custGeom>
            <a:avLst/>
            <a:gdLst/>
            <a:ahLst/>
            <a:cxnLst/>
            <a:rect l="l" t="t" r="r" b="b"/>
            <a:pathLst>
              <a:path w="14058900" h="3071812">
                <a:moveTo>
                  <a:pt x="0" y="0"/>
                </a:moveTo>
                <a:lnTo>
                  <a:pt x="14058900" y="0"/>
                </a:lnTo>
                <a:lnTo>
                  <a:pt x="14058900" y="3071812"/>
                </a:lnTo>
                <a:lnTo>
                  <a:pt x="0" y="3071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292896" y="9114839"/>
            <a:ext cx="2165924" cy="610902"/>
          </a:xfrm>
          <a:custGeom>
            <a:avLst/>
            <a:gdLst/>
            <a:ahLst/>
            <a:cxnLst/>
            <a:rect l="l" t="t" r="r" b="b"/>
            <a:pathLst>
              <a:path w="2165924" h="610902">
                <a:moveTo>
                  <a:pt x="0" y="0"/>
                </a:moveTo>
                <a:lnTo>
                  <a:pt x="2165924" y="0"/>
                </a:lnTo>
                <a:lnTo>
                  <a:pt x="2165924" y="610902"/>
                </a:lnTo>
                <a:lnTo>
                  <a:pt x="0" y="61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789281" y="9248775"/>
            <a:ext cx="2361902" cy="42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-54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AN ALLIANCE OF</a:t>
            </a:r>
          </a:p>
        </p:txBody>
      </p:sp>
    </p:spTree>
    <p:extLst>
      <p:ext uri="{BB962C8B-B14F-4D97-AF65-F5344CB8AC3E}">
        <p14:creationId xmlns:p14="http://schemas.microsoft.com/office/powerpoint/2010/main" val="2318698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7775" y="5403857"/>
            <a:ext cx="15013975" cy="944950"/>
            <a:chOff x="0" y="0"/>
            <a:chExt cx="20018633" cy="125993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0018633" cy="1259933"/>
              <a:chOff x="0" y="0"/>
              <a:chExt cx="4477972" cy="2818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77972" cy="281835"/>
              </a:xfrm>
              <a:custGeom>
                <a:avLst/>
                <a:gdLst/>
                <a:ahLst/>
                <a:cxnLst/>
                <a:rect l="l" t="t" r="r" b="b"/>
                <a:pathLst>
                  <a:path w="4477972" h="281835">
                    <a:moveTo>
                      <a:pt x="46924" y="0"/>
                    </a:moveTo>
                    <a:lnTo>
                      <a:pt x="4431049" y="0"/>
                    </a:lnTo>
                    <a:cubicBezTo>
                      <a:pt x="4456964" y="0"/>
                      <a:pt x="4477972" y="21009"/>
                      <a:pt x="4477972" y="46924"/>
                    </a:cubicBezTo>
                    <a:lnTo>
                      <a:pt x="4477972" y="234911"/>
                    </a:lnTo>
                    <a:cubicBezTo>
                      <a:pt x="4477972" y="260826"/>
                      <a:pt x="4456964" y="281835"/>
                      <a:pt x="4431049" y="281835"/>
                    </a:cubicBezTo>
                    <a:lnTo>
                      <a:pt x="46924" y="281835"/>
                    </a:lnTo>
                    <a:cubicBezTo>
                      <a:pt x="34479" y="281835"/>
                      <a:pt x="22544" y="276891"/>
                      <a:pt x="13744" y="268091"/>
                    </a:cubicBezTo>
                    <a:cubicBezTo>
                      <a:pt x="4944" y="259291"/>
                      <a:pt x="0" y="247356"/>
                      <a:pt x="0" y="234911"/>
                    </a:cubicBezTo>
                    <a:lnTo>
                      <a:pt x="0" y="46924"/>
                    </a:lnTo>
                    <a:cubicBezTo>
                      <a:pt x="0" y="21009"/>
                      <a:pt x="21009" y="0"/>
                      <a:pt x="46924" y="0"/>
                    </a:cubicBezTo>
                    <a:close/>
                  </a:path>
                </a:pathLst>
              </a:custGeom>
              <a:solidFill>
                <a:srgbClr val="FFFAE8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477972" cy="32946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3622" y="139107"/>
              <a:ext cx="1132624" cy="983885"/>
              <a:chOff x="0" y="0"/>
              <a:chExt cx="935675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3567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35675" h="812800">
                    <a:moveTo>
                      <a:pt x="467838" y="0"/>
                    </a:moveTo>
                    <a:cubicBezTo>
                      <a:pt x="209458" y="0"/>
                      <a:pt x="0" y="181951"/>
                      <a:pt x="0" y="406400"/>
                    </a:cubicBezTo>
                    <a:cubicBezTo>
                      <a:pt x="0" y="630849"/>
                      <a:pt x="209458" y="812800"/>
                      <a:pt x="467838" y="812800"/>
                    </a:cubicBezTo>
                    <a:cubicBezTo>
                      <a:pt x="726217" y="812800"/>
                      <a:pt x="935675" y="630849"/>
                      <a:pt x="935675" y="406400"/>
                    </a:cubicBezTo>
                    <a:cubicBezTo>
                      <a:pt x="935675" y="181951"/>
                      <a:pt x="726217" y="0"/>
                      <a:pt x="467838" y="0"/>
                    </a:cubicBezTo>
                    <a:close/>
                  </a:path>
                </a:pathLst>
              </a:custGeom>
              <a:solidFill>
                <a:srgbClr val="AACEA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87720" y="-19050"/>
                <a:ext cx="760236" cy="75565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386437" y="408491"/>
              <a:ext cx="425786" cy="442951"/>
            </a:xfrm>
            <a:custGeom>
              <a:avLst/>
              <a:gdLst/>
              <a:ahLst/>
              <a:cxnLst/>
              <a:rect l="l" t="t" r="r" b="b"/>
              <a:pathLst>
                <a:path w="425786" h="442951">
                  <a:moveTo>
                    <a:pt x="0" y="0"/>
                  </a:moveTo>
                  <a:lnTo>
                    <a:pt x="425786" y="0"/>
                  </a:lnTo>
                  <a:lnTo>
                    <a:pt x="425786" y="442951"/>
                  </a:lnTo>
                  <a:lnTo>
                    <a:pt x="0" y="44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27775" y="4201183"/>
            <a:ext cx="15013975" cy="944950"/>
            <a:chOff x="0" y="0"/>
            <a:chExt cx="20018633" cy="12599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0018633" cy="1259933"/>
              <a:chOff x="0" y="0"/>
              <a:chExt cx="4477972" cy="28183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477972" cy="281835"/>
              </a:xfrm>
              <a:custGeom>
                <a:avLst/>
                <a:gdLst/>
                <a:ahLst/>
                <a:cxnLst/>
                <a:rect l="l" t="t" r="r" b="b"/>
                <a:pathLst>
                  <a:path w="4477972" h="281835">
                    <a:moveTo>
                      <a:pt x="46924" y="0"/>
                    </a:moveTo>
                    <a:lnTo>
                      <a:pt x="4431049" y="0"/>
                    </a:lnTo>
                    <a:cubicBezTo>
                      <a:pt x="4456964" y="0"/>
                      <a:pt x="4477972" y="21009"/>
                      <a:pt x="4477972" y="46924"/>
                    </a:cubicBezTo>
                    <a:lnTo>
                      <a:pt x="4477972" y="234911"/>
                    </a:lnTo>
                    <a:cubicBezTo>
                      <a:pt x="4477972" y="260826"/>
                      <a:pt x="4456964" y="281835"/>
                      <a:pt x="4431049" y="281835"/>
                    </a:cubicBezTo>
                    <a:lnTo>
                      <a:pt x="46924" y="281835"/>
                    </a:lnTo>
                    <a:cubicBezTo>
                      <a:pt x="34479" y="281835"/>
                      <a:pt x="22544" y="276891"/>
                      <a:pt x="13744" y="268091"/>
                    </a:cubicBezTo>
                    <a:cubicBezTo>
                      <a:pt x="4944" y="259291"/>
                      <a:pt x="0" y="247356"/>
                      <a:pt x="0" y="234911"/>
                    </a:cubicBezTo>
                    <a:lnTo>
                      <a:pt x="0" y="46924"/>
                    </a:lnTo>
                    <a:cubicBezTo>
                      <a:pt x="0" y="21009"/>
                      <a:pt x="21009" y="0"/>
                      <a:pt x="46924" y="0"/>
                    </a:cubicBezTo>
                    <a:close/>
                  </a:path>
                </a:pathLst>
              </a:custGeom>
              <a:solidFill>
                <a:srgbClr val="FFFAE8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477972" cy="32946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23622" y="139107"/>
              <a:ext cx="1132624" cy="983885"/>
              <a:chOff x="0" y="0"/>
              <a:chExt cx="935675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3567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35675" h="812800">
                    <a:moveTo>
                      <a:pt x="467838" y="0"/>
                    </a:moveTo>
                    <a:cubicBezTo>
                      <a:pt x="209458" y="0"/>
                      <a:pt x="0" y="181951"/>
                      <a:pt x="0" y="406400"/>
                    </a:cubicBezTo>
                    <a:cubicBezTo>
                      <a:pt x="0" y="630849"/>
                      <a:pt x="209458" y="812800"/>
                      <a:pt x="467838" y="812800"/>
                    </a:cubicBezTo>
                    <a:cubicBezTo>
                      <a:pt x="726217" y="812800"/>
                      <a:pt x="935675" y="630849"/>
                      <a:pt x="935675" y="406400"/>
                    </a:cubicBezTo>
                    <a:cubicBezTo>
                      <a:pt x="935675" y="181951"/>
                      <a:pt x="726217" y="0"/>
                      <a:pt x="467838" y="0"/>
                    </a:cubicBezTo>
                    <a:close/>
                  </a:path>
                </a:pathLst>
              </a:custGeom>
              <a:solidFill>
                <a:srgbClr val="AACEA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87720" y="-19050"/>
                <a:ext cx="760236" cy="75565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86437" y="409574"/>
              <a:ext cx="425786" cy="442951"/>
            </a:xfrm>
            <a:custGeom>
              <a:avLst/>
              <a:gdLst/>
              <a:ahLst/>
              <a:cxnLst/>
              <a:rect l="l" t="t" r="r" b="b"/>
              <a:pathLst>
                <a:path w="425786" h="442951">
                  <a:moveTo>
                    <a:pt x="0" y="0"/>
                  </a:moveTo>
                  <a:lnTo>
                    <a:pt x="425786" y="0"/>
                  </a:lnTo>
                  <a:lnTo>
                    <a:pt x="425786" y="442951"/>
                  </a:lnTo>
                  <a:lnTo>
                    <a:pt x="0" y="44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21472" y="-31575"/>
              <a:ext cx="18350700" cy="1073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06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1" i="0" u="none" strike="noStrike" kern="1200" cap="none" spc="0" normalizeH="0" baseline="0" noProof="0">
                  <a:ln>
                    <a:noFill/>
                  </a:ln>
                  <a:solidFill>
                    <a:srgbClr val="034A54"/>
                  </a:solidFill>
                  <a:effectLst/>
                  <a:uLnTx/>
                  <a:uFillTx/>
                  <a:latin typeface="Aptos Bold"/>
                  <a:ea typeface="Aptos Bold"/>
                  <a:cs typeface="Aptos Bold"/>
                  <a:sym typeface="Aptos Bold"/>
                </a:rPr>
                <a:t>Coordinating messaging</a:t>
              </a:r>
              <a:r>
                <a:rPr kumimoji="0" lang="en-US" sz="3586" b="0" i="0" u="none" strike="noStrike" kern="1200" cap="none" spc="0" normalizeH="0" baseline="0" noProof="0">
                  <a:ln>
                    <a:noFill/>
                  </a:ln>
                  <a:solidFill>
                    <a:srgbClr val="034A54"/>
                  </a:solidFill>
                  <a:effectLst/>
                  <a:uLnTx/>
                  <a:uFillTx/>
                  <a:latin typeface="Aptos"/>
                  <a:ea typeface="Aptos"/>
                  <a:cs typeface="Aptos"/>
                  <a:sym typeface="Aptos"/>
                </a:rPr>
                <a:t> on public health threats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74974" y="2105422"/>
            <a:ext cx="16338052" cy="1916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Lauched in October 2025, </a:t>
            </a:r>
            <a:r>
              <a:rPr kumimoji="0" lang="en-US" sz="3686" b="1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Governors Public Health Alliance (PHA) </a:t>
            </a:r>
            <a:r>
              <a:rPr kumimoji="0" lang="en-US" sz="36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is a</a:t>
            </a:r>
            <a:r>
              <a:rPr kumimoji="0" lang="en-US" sz="3686" b="1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kumimoji="0" lang="en-US" sz="36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nonpartisan coalition of Governors</a:t>
            </a:r>
            <a:r>
              <a:rPr kumimoji="0" lang="en-US" sz="3686" b="1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 </a:t>
            </a:r>
            <a:r>
              <a:rPr kumimoji="0" lang="en-US" sz="36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working together to protect the health and well-being of their residents by: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775" y="-15575"/>
            <a:ext cx="18307050" cy="2008050"/>
            <a:chOff x="0" y="0"/>
            <a:chExt cx="24409400" cy="2677400"/>
          </a:xfrm>
        </p:grpSpPr>
        <p:sp>
          <p:nvSpPr>
            <p:cNvPr id="21" name="Freeform 21"/>
            <p:cNvSpPr/>
            <p:nvPr/>
          </p:nvSpPr>
          <p:spPr>
            <a:xfrm>
              <a:off x="12700" y="12700"/>
              <a:ext cx="24384000" cy="2652014"/>
            </a:xfrm>
            <a:custGeom>
              <a:avLst/>
              <a:gdLst/>
              <a:ahLst/>
              <a:cxnLst/>
              <a:rect l="l" t="t" r="r" b="b"/>
              <a:pathLst>
                <a:path w="24384000" h="2652014">
                  <a:moveTo>
                    <a:pt x="0" y="0"/>
                  </a:moveTo>
                  <a:lnTo>
                    <a:pt x="24384000" y="0"/>
                  </a:lnTo>
                  <a:lnTo>
                    <a:pt x="24384000" y="2652014"/>
                  </a:lnTo>
                  <a:lnTo>
                    <a:pt x="0" y="26520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24409400" cy="2677414"/>
            </a:xfrm>
            <a:custGeom>
              <a:avLst/>
              <a:gdLst/>
              <a:ahLst/>
              <a:cxnLst/>
              <a:rect l="l" t="t" r="r" b="b"/>
              <a:pathLst>
                <a:path w="24409400" h="2677414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2664714"/>
                  </a:lnTo>
                  <a:cubicBezTo>
                    <a:pt x="24409400" y="2671699"/>
                    <a:pt x="24403686" y="2677414"/>
                    <a:pt x="24396700" y="2677414"/>
                  </a:cubicBezTo>
                  <a:lnTo>
                    <a:pt x="12700" y="2677414"/>
                  </a:lnTo>
                  <a:cubicBezTo>
                    <a:pt x="5715" y="2677414"/>
                    <a:pt x="0" y="2671699"/>
                    <a:pt x="0" y="266471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664714"/>
                  </a:lnTo>
                  <a:lnTo>
                    <a:pt x="12700" y="2664714"/>
                  </a:lnTo>
                  <a:lnTo>
                    <a:pt x="12700" y="2652014"/>
                  </a:lnTo>
                  <a:lnTo>
                    <a:pt x="24396700" y="2652014"/>
                  </a:lnTo>
                  <a:lnTo>
                    <a:pt x="24396700" y="2664714"/>
                  </a:lnTo>
                  <a:lnTo>
                    <a:pt x="24384000" y="2664714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959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775" y="-15575"/>
            <a:ext cx="18307050" cy="2008050"/>
            <a:chOff x="0" y="0"/>
            <a:chExt cx="24409400" cy="2677400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24384000" cy="2652014"/>
            </a:xfrm>
            <a:custGeom>
              <a:avLst/>
              <a:gdLst/>
              <a:ahLst/>
              <a:cxnLst/>
              <a:rect l="l" t="t" r="r" b="b"/>
              <a:pathLst>
                <a:path w="24384000" h="2652014">
                  <a:moveTo>
                    <a:pt x="0" y="0"/>
                  </a:moveTo>
                  <a:lnTo>
                    <a:pt x="24384000" y="0"/>
                  </a:lnTo>
                  <a:lnTo>
                    <a:pt x="24384000" y="2652014"/>
                  </a:lnTo>
                  <a:lnTo>
                    <a:pt x="0" y="2652014"/>
                  </a:lnTo>
                  <a:close/>
                </a:path>
              </a:pathLst>
            </a:custGeom>
            <a:solidFill>
              <a:srgbClr val="17A3AA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24409400" cy="2677414"/>
            </a:xfrm>
            <a:custGeom>
              <a:avLst/>
              <a:gdLst/>
              <a:ahLst/>
              <a:cxnLst/>
              <a:rect l="l" t="t" r="r" b="b"/>
              <a:pathLst>
                <a:path w="24409400" h="2677414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2664714"/>
                  </a:lnTo>
                  <a:cubicBezTo>
                    <a:pt x="24409400" y="2671699"/>
                    <a:pt x="24403686" y="2677414"/>
                    <a:pt x="24396700" y="2677414"/>
                  </a:cubicBezTo>
                  <a:lnTo>
                    <a:pt x="12700" y="2677414"/>
                  </a:lnTo>
                  <a:cubicBezTo>
                    <a:pt x="5715" y="2677414"/>
                    <a:pt x="0" y="2671699"/>
                    <a:pt x="0" y="266471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664714"/>
                  </a:lnTo>
                  <a:lnTo>
                    <a:pt x="12700" y="2664714"/>
                  </a:lnTo>
                  <a:lnTo>
                    <a:pt x="12700" y="2652014"/>
                  </a:lnTo>
                  <a:lnTo>
                    <a:pt x="24396700" y="2652014"/>
                  </a:lnTo>
                  <a:lnTo>
                    <a:pt x="24396700" y="2664714"/>
                  </a:lnTo>
                  <a:lnTo>
                    <a:pt x="24384000" y="2664714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959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97725" y="548350"/>
            <a:ext cx="8727275" cy="121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WHO WE ARE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5030450" y="9258300"/>
            <a:ext cx="2228850" cy="628650"/>
          </a:xfrm>
          <a:custGeom>
            <a:avLst/>
            <a:gdLst/>
            <a:ahLst/>
            <a:cxnLst/>
            <a:rect l="l" t="t" r="r" b="b"/>
            <a:pathLst>
              <a:path w="2228850" h="628650">
                <a:moveTo>
                  <a:pt x="0" y="0"/>
                </a:moveTo>
                <a:lnTo>
                  <a:pt x="2228850" y="0"/>
                </a:lnTo>
                <a:lnTo>
                  <a:pt x="2228850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028700" y="9310598"/>
            <a:ext cx="2637815" cy="576352"/>
          </a:xfrm>
          <a:custGeom>
            <a:avLst/>
            <a:gdLst/>
            <a:ahLst/>
            <a:cxnLst/>
            <a:rect l="l" t="t" r="r" b="b"/>
            <a:pathLst>
              <a:path w="2637815" h="576352">
                <a:moveTo>
                  <a:pt x="0" y="0"/>
                </a:moveTo>
                <a:lnTo>
                  <a:pt x="2637815" y="0"/>
                </a:lnTo>
                <a:lnTo>
                  <a:pt x="2637815" y="576352"/>
                </a:lnTo>
                <a:lnTo>
                  <a:pt x="0" y="576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527775" y="6573645"/>
            <a:ext cx="15013975" cy="944950"/>
            <a:chOff x="0" y="0"/>
            <a:chExt cx="20018633" cy="1259933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0018633" cy="1259933"/>
              <a:chOff x="0" y="0"/>
              <a:chExt cx="4477972" cy="28183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477972" cy="281835"/>
              </a:xfrm>
              <a:custGeom>
                <a:avLst/>
                <a:gdLst/>
                <a:ahLst/>
                <a:cxnLst/>
                <a:rect l="l" t="t" r="r" b="b"/>
                <a:pathLst>
                  <a:path w="4477972" h="281835">
                    <a:moveTo>
                      <a:pt x="46924" y="0"/>
                    </a:moveTo>
                    <a:lnTo>
                      <a:pt x="4431049" y="0"/>
                    </a:lnTo>
                    <a:cubicBezTo>
                      <a:pt x="4456964" y="0"/>
                      <a:pt x="4477972" y="21009"/>
                      <a:pt x="4477972" y="46924"/>
                    </a:cubicBezTo>
                    <a:lnTo>
                      <a:pt x="4477972" y="234911"/>
                    </a:lnTo>
                    <a:cubicBezTo>
                      <a:pt x="4477972" y="260826"/>
                      <a:pt x="4456964" y="281835"/>
                      <a:pt x="4431049" y="281835"/>
                    </a:cubicBezTo>
                    <a:lnTo>
                      <a:pt x="46924" y="281835"/>
                    </a:lnTo>
                    <a:cubicBezTo>
                      <a:pt x="34479" y="281835"/>
                      <a:pt x="22544" y="276891"/>
                      <a:pt x="13744" y="268091"/>
                    </a:cubicBezTo>
                    <a:cubicBezTo>
                      <a:pt x="4944" y="259291"/>
                      <a:pt x="0" y="247356"/>
                      <a:pt x="0" y="234911"/>
                    </a:cubicBezTo>
                    <a:lnTo>
                      <a:pt x="0" y="46924"/>
                    </a:lnTo>
                    <a:cubicBezTo>
                      <a:pt x="0" y="21009"/>
                      <a:pt x="21009" y="0"/>
                      <a:pt x="46924" y="0"/>
                    </a:cubicBezTo>
                    <a:close/>
                  </a:path>
                </a:pathLst>
              </a:custGeom>
              <a:solidFill>
                <a:srgbClr val="FFFAE8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4477972" cy="32946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23622" y="139107"/>
              <a:ext cx="1132624" cy="983885"/>
              <a:chOff x="0" y="0"/>
              <a:chExt cx="935675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93567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35675" h="812800">
                    <a:moveTo>
                      <a:pt x="467838" y="0"/>
                    </a:moveTo>
                    <a:cubicBezTo>
                      <a:pt x="209458" y="0"/>
                      <a:pt x="0" y="181951"/>
                      <a:pt x="0" y="406400"/>
                    </a:cubicBezTo>
                    <a:cubicBezTo>
                      <a:pt x="0" y="630849"/>
                      <a:pt x="209458" y="812800"/>
                      <a:pt x="467838" y="812800"/>
                    </a:cubicBezTo>
                    <a:cubicBezTo>
                      <a:pt x="726217" y="812800"/>
                      <a:pt x="935675" y="630849"/>
                      <a:pt x="935675" y="406400"/>
                    </a:cubicBezTo>
                    <a:cubicBezTo>
                      <a:pt x="935675" y="181951"/>
                      <a:pt x="726217" y="0"/>
                      <a:pt x="467838" y="0"/>
                    </a:cubicBezTo>
                    <a:close/>
                  </a:path>
                </a:pathLst>
              </a:custGeom>
              <a:solidFill>
                <a:srgbClr val="AACEA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87720" y="-19050"/>
                <a:ext cx="760236" cy="75565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386437" y="408491"/>
              <a:ext cx="425786" cy="442951"/>
            </a:xfrm>
            <a:custGeom>
              <a:avLst/>
              <a:gdLst/>
              <a:ahLst/>
              <a:cxnLst/>
              <a:rect l="l" t="t" r="r" b="b"/>
              <a:pathLst>
                <a:path w="425786" h="442951">
                  <a:moveTo>
                    <a:pt x="0" y="0"/>
                  </a:moveTo>
                  <a:lnTo>
                    <a:pt x="425786" y="0"/>
                  </a:lnTo>
                  <a:lnTo>
                    <a:pt x="425786" y="442951"/>
                  </a:lnTo>
                  <a:lnTo>
                    <a:pt x="0" y="44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27775" y="7800099"/>
            <a:ext cx="16638879" cy="944950"/>
            <a:chOff x="0" y="0"/>
            <a:chExt cx="22185172" cy="1259933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0018633" cy="1259933"/>
              <a:chOff x="0" y="0"/>
              <a:chExt cx="4477972" cy="28183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477972" cy="281835"/>
              </a:xfrm>
              <a:custGeom>
                <a:avLst/>
                <a:gdLst/>
                <a:ahLst/>
                <a:cxnLst/>
                <a:rect l="l" t="t" r="r" b="b"/>
                <a:pathLst>
                  <a:path w="4477972" h="281835">
                    <a:moveTo>
                      <a:pt x="46924" y="0"/>
                    </a:moveTo>
                    <a:lnTo>
                      <a:pt x="4431049" y="0"/>
                    </a:lnTo>
                    <a:cubicBezTo>
                      <a:pt x="4456964" y="0"/>
                      <a:pt x="4477972" y="21009"/>
                      <a:pt x="4477972" y="46924"/>
                    </a:cubicBezTo>
                    <a:lnTo>
                      <a:pt x="4477972" y="234911"/>
                    </a:lnTo>
                    <a:cubicBezTo>
                      <a:pt x="4477972" y="260826"/>
                      <a:pt x="4456964" y="281835"/>
                      <a:pt x="4431049" y="281835"/>
                    </a:cubicBezTo>
                    <a:lnTo>
                      <a:pt x="46924" y="281835"/>
                    </a:lnTo>
                    <a:cubicBezTo>
                      <a:pt x="34479" y="281835"/>
                      <a:pt x="22544" y="276891"/>
                      <a:pt x="13744" y="268091"/>
                    </a:cubicBezTo>
                    <a:cubicBezTo>
                      <a:pt x="4944" y="259291"/>
                      <a:pt x="0" y="247356"/>
                      <a:pt x="0" y="234911"/>
                    </a:cubicBezTo>
                    <a:lnTo>
                      <a:pt x="0" y="46924"/>
                    </a:lnTo>
                    <a:cubicBezTo>
                      <a:pt x="0" y="21009"/>
                      <a:pt x="21009" y="0"/>
                      <a:pt x="46924" y="0"/>
                    </a:cubicBezTo>
                    <a:close/>
                  </a:path>
                </a:pathLst>
              </a:custGeom>
              <a:solidFill>
                <a:srgbClr val="FFFAE8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47625"/>
                <a:ext cx="4477972" cy="32946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5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23622" y="139107"/>
              <a:ext cx="1132624" cy="983885"/>
              <a:chOff x="0" y="0"/>
              <a:chExt cx="935675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93567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35675" h="812800">
                    <a:moveTo>
                      <a:pt x="467838" y="0"/>
                    </a:moveTo>
                    <a:cubicBezTo>
                      <a:pt x="209458" y="0"/>
                      <a:pt x="0" y="181951"/>
                      <a:pt x="0" y="406400"/>
                    </a:cubicBezTo>
                    <a:cubicBezTo>
                      <a:pt x="0" y="630849"/>
                      <a:pt x="209458" y="812800"/>
                      <a:pt x="467838" y="812800"/>
                    </a:cubicBezTo>
                    <a:cubicBezTo>
                      <a:pt x="726217" y="812800"/>
                      <a:pt x="935675" y="630849"/>
                      <a:pt x="935675" y="406400"/>
                    </a:cubicBezTo>
                    <a:cubicBezTo>
                      <a:pt x="935675" y="181951"/>
                      <a:pt x="726217" y="0"/>
                      <a:pt x="467838" y="0"/>
                    </a:cubicBezTo>
                    <a:close/>
                  </a:path>
                </a:pathLst>
              </a:custGeom>
              <a:solidFill>
                <a:srgbClr val="AACEAA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87720" y="-19050"/>
                <a:ext cx="760236" cy="755650"/>
              </a:xfrm>
              <a:prstGeom prst="rect">
                <a:avLst/>
              </a:prstGeom>
            </p:spPr>
            <p:txBody>
              <a:bodyPr lIns="35655" tIns="35655" rIns="35655" bIns="3565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025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386437" y="408491"/>
              <a:ext cx="425786" cy="442951"/>
            </a:xfrm>
            <a:custGeom>
              <a:avLst/>
              <a:gdLst/>
              <a:ahLst/>
              <a:cxnLst/>
              <a:rect l="l" t="t" r="r" b="b"/>
              <a:pathLst>
                <a:path w="425786" h="442951">
                  <a:moveTo>
                    <a:pt x="0" y="0"/>
                  </a:moveTo>
                  <a:lnTo>
                    <a:pt x="425786" y="0"/>
                  </a:lnTo>
                  <a:lnTo>
                    <a:pt x="425786" y="442951"/>
                  </a:lnTo>
                  <a:lnTo>
                    <a:pt x="0" y="442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421472" y="-109403"/>
              <a:ext cx="20763700" cy="1073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06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1" i="0" u="none" strike="noStrike" kern="1200" cap="none" spc="0" normalizeH="0" baseline="0" noProof="0">
                  <a:ln>
                    <a:noFill/>
                  </a:ln>
                  <a:solidFill>
                    <a:srgbClr val="034A54"/>
                  </a:solidFill>
                  <a:effectLst/>
                  <a:uLnTx/>
                  <a:uFillTx/>
                  <a:latin typeface="Aptos Bold"/>
                  <a:ea typeface="Aptos Bold"/>
                  <a:cs typeface="Aptos Bold"/>
                  <a:sym typeface="Aptos Bold"/>
                </a:rPr>
                <a:t>Liaising globally </a:t>
              </a:r>
              <a:r>
                <a:rPr kumimoji="0" lang="en-US" sz="3586" b="0" i="0" u="none" strike="noStrike" kern="1200" cap="none" spc="0" normalizeH="0" baseline="0" noProof="0">
                  <a:ln>
                    <a:noFill/>
                  </a:ln>
                  <a:solidFill>
                    <a:srgbClr val="034A54"/>
                  </a:solidFill>
                  <a:effectLst/>
                  <a:uLnTx/>
                  <a:uFillTx/>
                  <a:latin typeface="Aptos"/>
                  <a:ea typeface="Aptos"/>
                  <a:cs typeface="Aptos"/>
                  <a:sym typeface="Aptos"/>
                </a:rPr>
                <a:t>to exchange critical public health information</a:t>
              </a:r>
              <a:r>
                <a:rPr kumimoji="0" lang="en-US" sz="3586" b="1" i="0" u="none" strike="noStrike" kern="1200" cap="none" spc="0" normalizeH="0" baseline="0" noProof="0">
                  <a:ln>
                    <a:noFill/>
                  </a:ln>
                  <a:solidFill>
                    <a:srgbClr val="034A54"/>
                  </a:solidFill>
                  <a:effectLst/>
                  <a:uLnTx/>
                  <a:uFillTx/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2593879" y="5197550"/>
            <a:ext cx="15572775" cy="211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1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Supporting collaboration</a:t>
            </a:r>
            <a:r>
              <a:rPr kumimoji="0" lang="en-US" sz="35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 on technical and regulatory health matters</a:t>
            </a:r>
          </a:p>
          <a:p>
            <a:pPr marL="0" marR="0" lvl="0" indent="0" algn="l" defTabSz="914400" rtl="0" eaLnBrk="1" fontAlgn="auto" latinLnBrk="0" hangingPunct="1">
              <a:lnSpc>
                <a:spcPts val="89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6" b="1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 Bold"/>
                <a:ea typeface="Aptos Bold"/>
                <a:cs typeface="Aptos Bold"/>
                <a:sym typeface="Aptos Bold"/>
              </a:rPr>
              <a:t>Exploring data exchanges</a:t>
            </a:r>
            <a:r>
              <a:rPr kumimoji="0" lang="en-US" sz="3586" b="0" i="0" u="none" strike="noStrike" kern="1200" cap="none" spc="0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Aptos"/>
                <a:ea typeface="Aptos"/>
                <a:cs typeface="Aptos"/>
                <a:sym typeface="Aptos"/>
              </a:rPr>
              <a:t> with trusted partners</a:t>
            </a:r>
          </a:p>
        </p:txBody>
      </p:sp>
    </p:spTree>
    <p:extLst>
      <p:ext uri="{BB962C8B-B14F-4D97-AF65-F5344CB8AC3E}">
        <p14:creationId xmlns:p14="http://schemas.microsoft.com/office/powerpoint/2010/main" val="104669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" b="-13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8356600" cy="10287000"/>
          </a:xfrm>
          <a:custGeom>
            <a:avLst/>
            <a:gdLst/>
            <a:ahLst/>
            <a:cxnLst/>
            <a:rect l="l" t="t" r="r" b="b"/>
            <a:pathLst>
              <a:path w="8356600" h="10287000">
                <a:moveTo>
                  <a:pt x="0" y="0"/>
                </a:moveTo>
                <a:lnTo>
                  <a:pt x="8356600" y="0"/>
                </a:lnTo>
                <a:lnTo>
                  <a:pt x="8356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71" b="-77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88983" y="1357897"/>
            <a:ext cx="4326909" cy="221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7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37" b="1" i="0" u="none" strike="noStrike" kern="1200" cap="none" spc="0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15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29498" y="2967051"/>
            <a:ext cx="4326909" cy="1076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Governors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43914" y="4404882"/>
            <a:ext cx="6017047" cy="71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1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73" b="1" i="1" u="none" strike="noStrike" kern="1200" cap="none" spc="-9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 Italics"/>
                <a:ea typeface="Fira Sans Bold Italics"/>
                <a:cs typeface="Fira Sans Bold Italics"/>
                <a:sym typeface="Fira Sans Bold Italics"/>
              </a:rPr>
              <a:t>representing 130 million</a:t>
            </a:r>
          </a:p>
        </p:txBody>
      </p:sp>
      <p:sp>
        <p:nvSpPr>
          <p:cNvPr id="7" name="Freeform 7"/>
          <p:cNvSpPr/>
          <p:nvPr/>
        </p:nvSpPr>
        <p:spPr>
          <a:xfrm>
            <a:off x="9618709" y="6136191"/>
            <a:ext cx="7162953" cy="3387483"/>
          </a:xfrm>
          <a:custGeom>
            <a:avLst/>
            <a:gdLst/>
            <a:ahLst/>
            <a:cxnLst/>
            <a:rect l="l" t="t" r="r" b="b"/>
            <a:pathLst>
              <a:path w="7162953" h="3387483">
                <a:moveTo>
                  <a:pt x="0" y="0"/>
                </a:moveTo>
                <a:lnTo>
                  <a:pt x="7162953" y="0"/>
                </a:lnTo>
                <a:lnTo>
                  <a:pt x="7162953" y="3387483"/>
                </a:lnTo>
                <a:lnTo>
                  <a:pt x="0" y="33874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932" t="-291783" r="-34348"/>
            </a:stretch>
          </a:blipFill>
          <a:ln w="85725" cap="sq">
            <a:solidFill>
              <a:srgbClr val="D18D2A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69546" y="6496981"/>
            <a:ext cx="1439388" cy="1721008"/>
          </a:xfrm>
          <a:custGeom>
            <a:avLst/>
            <a:gdLst/>
            <a:ahLst/>
            <a:cxnLst/>
            <a:rect l="l" t="t" r="r" b="b"/>
            <a:pathLst>
              <a:path w="1439388" h="1721008">
                <a:moveTo>
                  <a:pt x="0" y="0"/>
                </a:moveTo>
                <a:lnTo>
                  <a:pt x="1439388" y="0"/>
                </a:lnTo>
                <a:lnTo>
                  <a:pt x="1439388" y="1721008"/>
                </a:lnTo>
                <a:lnTo>
                  <a:pt x="0" y="172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480491" y="6496981"/>
            <a:ext cx="1439388" cy="1721008"/>
          </a:xfrm>
          <a:custGeom>
            <a:avLst/>
            <a:gdLst/>
            <a:ahLst/>
            <a:cxnLst/>
            <a:rect l="l" t="t" r="r" b="b"/>
            <a:pathLst>
              <a:path w="1439388" h="1721008">
                <a:moveTo>
                  <a:pt x="0" y="0"/>
                </a:moveTo>
                <a:lnTo>
                  <a:pt x="1439388" y="0"/>
                </a:lnTo>
                <a:lnTo>
                  <a:pt x="1439388" y="1721008"/>
                </a:lnTo>
                <a:lnTo>
                  <a:pt x="0" y="172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596198" y="6496981"/>
            <a:ext cx="1439388" cy="1721008"/>
          </a:xfrm>
          <a:custGeom>
            <a:avLst/>
            <a:gdLst/>
            <a:ahLst/>
            <a:cxnLst/>
            <a:rect l="l" t="t" r="r" b="b"/>
            <a:pathLst>
              <a:path w="1439388" h="1721008">
                <a:moveTo>
                  <a:pt x="0" y="0"/>
                </a:moveTo>
                <a:lnTo>
                  <a:pt x="1439388" y="0"/>
                </a:lnTo>
                <a:lnTo>
                  <a:pt x="1439388" y="1721008"/>
                </a:lnTo>
                <a:lnTo>
                  <a:pt x="0" y="172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53106" y="8481373"/>
            <a:ext cx="5879692" cy="65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4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6" b="1" i="0" u="none" strike="noStrike" kern="1200" cap="none" spc="0" normalizeH="0" baseline="0" noProof="0" dirty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1 in 3 </a:t>
            </a:r>
            <a:r>
              <a:rPr kumimoji="0" lang="en-US" sz="381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people nationwide</a:t>
            </a:r>
          </a:p>
        </p:txBody>
      </p:sp>
    </p:spTree>
    <p:extLst>
      <p:ext uri="{BB962C8B-B14F-4D97-AF65-F5344CB8AC3E}">
        <p14:creationId xmlns:p14="http://schemas.microsoft.com/office/powerpoint/2010/main" val="1838871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07050" cy="2008050"/>
            <a:chOff x="0" y="0"/>
            <a:chExt cx="24409400" cy="2677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4000" cy="2652014"/>
            </a:xfrm>
            <a:custGeom>
              <a:avLst/>
              <a:gdLst/>
              <a:ahLst/>
              <a:cxnLst/>
              <a:rect l="l" t="t" r="r" b="b"/>
              <a:pathLst>
                <a:path w="24384000" h="2652014">
                  <a:moveTo>
                    <a:pt x="0" y="0"/>
                  </a:moveTo>
                  <a:lnTo>
                    <a:pt x="24384000" y="0"/>
                  </a:lnTo>
                  <a:lnTo>
                    <a:pt x="24384000" y="2652014"/>
                  </a:lnTo>
                  <a:lnTo>
                    <a:pt x="0" y="2652014"/>
                  </a:lnTo>
                  <a:close/>
                </a:path>
              </a:pathLst>
            </a:custGeom>
            <a:solidFill>
              <a:srgbClr val="17A3AA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9400" cy="2677414"/>
            </a:xfrm>
            <a:custGeom>
              <a:avLst/>
              <a:gdLst/>
              <a:ahLst/>
              <a:cxnLst/>
              <a:rect l="l" t="t" r="r" b="b"/>
              <a:pathLst>
                <a:path w="24409400" h="2677414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2664714"/>
                  </a:lnTo>
                  <a:cubicBezTo>
                    <a:pt x="24409400" y="2671699"/>
                    <a:pt x="24403686" y="2677414"/>
                    <a:pt x="24396700" y="2677414"/>
                  </a:cubicBezTo>
                  <a:lnTo>
                    <a:pt x="12700" y="2677414"/>
                  </a:lnTo>
                  <a:cubicBezTo>
                    <a:pt x="5715" y="2677414"/>
                    <a:pt x="0" y="2671699"/>
                    <a:pt x="0" y="266471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664714"/>
                  </a:lnTo>
                  <a:lnTo>
                    <a:pt x="12700" y="2664714"/>
                  </a:lnTo>
                  <a:lnTo>
                    <a:pt x="12700" y="2652014"/>
                  </a:lnTo>
                  <a:lnTo>
                    <a:pt x="24396700" y="2652014"/>
                  </a:lnTo>
                  <a:lnTo>
                    <a:pt x="24396700" y="2664714"/>
                  </a:lnTo>
                  <a:lnTo>
                    <a:pt x="24384000" y="2664714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959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4932" y="3337637"/>
            <a:ext cx="4243900" cy="5226070"/>
            <a:chOff x="169504" y="0"/>
            <a:chExt cx="5658533" cy="6968094"/>
          </a:xfrm>
        </p:grpSpPr>
        <p:sp>
          <p:nvSpPr>
            <p:cNvPr id="6" name="Freeform 6"/>
            <p:cNvSpPr/>
            <p:nvPr/>
          </p:nvSpPr>
          <p:spPr>
            <a:xfrm>
              <a:off x="169504" y="0"/>
              <a:ext cx="5658533" cy="6968094"/>
            </a:xfrm>
            <a:custGeom>
              <a:avLst/>
              <a:gdLst/>
              <a:ahLst/>
              <a:cxnLst/>
              <a:rect l="l" t="t" r="r" b="b"/>
              <a:pathLst>
                <a:path w="5658533" h="6968094">
                  <a:moveTo>
                    <a:pt x="0" y="0"/>
                  </a:moveTo>
                  <a:lnTo>
                    <a:pt x="5658533" y="0"/>
                  </a:lnTo>
                  <a:lnTo>
                    <a:pt x="5658533" y="6968094"/>
                  </a:lnTo>
                  <a:lnTo>
                    <a:pt x="0" y="6968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2188" r="-195401" b="-9073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25613" y="477419"/>
              <a:ext cx="4346313" cy="1448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16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5" b="0" i="0" u="none" strike="noStrike" kern="1200" cap="none" spc="0" normalizeH="0" baseline="0" noProof="0" dirty="0">
                  <a:ln>
                    <a:noFill/>
                  </a:ln>
                  <a:solidFill>
                    <a:srgbClr val="FFFAE8"/>
                  </a:solidFill>
                  <a:effectLst/>
                  <a:uLnTx/>
                  <a:uFillTx/>
                  <a:latin typeface="Impact"/>
                  <a:ea typeface="Impact"/>
                  <a:cs typeface="Impact"/>
                  <a:sym typeface="Impact"/>
                </a:rPr>
                <a:t>MANAGING DIRECTOR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950815" y="1403526"/>
              <a:ext cx="3516242" cy="4688323"/>
            </a:xfrm>
            <a:custGeom>
              <a:avLst/>
              <a:gdLst/>
              <a:ahLst/>
              <a:cxnLst/>
              <a:rect l="l" t="t" r="r" b="b"/>
              <a:pathLst>
                <a:path w="3516242" h="4688323">
                  <a:moveTo>
                    <a:pt x="0" y="0"/>
                  </a:moveTo>
                  <a:lnTo>
                    <a:pt x="3516243" y="0"/>
                  </a:lnTo>
                  <a:lnTo>
                    <a:pt x="3516243" y="4688323"/>
                  </a:lnTo>
                  <a:lnTo>
                    <a:pt x="0" y="468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950815" y="5655205"/>
              <a:ext cx="3516242" cy="873289"/>
              <a:chOff x="0" y="0"/>
              <a:chExt cx="1152466" cy="28622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52466" cy="286225"/>
              </a:xfrm>
              <a:custGeom>
                <a:avLst/>
                <a:gdLst/>
                <a:ahLst/>
                <a:cxnLst/>
                <a:rect l="l" t="t" r="r" b="b"/>
                <a:pathLst>
                  <a:path w="1152466" h="286225">
                    <a:moveTo>
                      <a:pt x="45589" y="0"/>
                    </a:moveTo>
                    <a:lnTo>
                      <a:pt x="1106877" y="0"/>
                    </a:lnTo>
                    <a:cubicBezTo>
                      <a:pt x="1132055" y="0"/>
                      <a:pt x="1152466" y="20411"/>
                      <a:pt x="1152466" y="45589"/>
                    </a:cubicBezTo>
                    <a:lnTo>
                      <a:pt x="1152466" y="240636"/>
                    </a:lnTo>
                    <a:cubicBezTo>
                      <a:pt x="1152466" y="252727"/>
                      <a:pt x="1147663" y="264322"/>
                      <a:pt x="1139113" y="272872"/>
                    </a:cubicBezTo>
                    <a:cubicBezTo>
                      <a:pt x="1130563" y="281422"/>
                      <a:pt x="1118968" y="286225"/>
                      <a:pt x="1106877" y="286225"/>
                    </a:cubicBezTo>
                    <a:lnTo>
                      <a:pt x="45589" y="286225"/>
                    </a:lnTo>
                    <a:cubicBezTo>
                      <a:pt x="20411" y="286225"/>
                      <a:pt x="0" y="265814"/>
                      <a:pt x="0" y="240636"/>
                    </a:cubicBezTo>
                    <a:lnTo>
                      <a:pt x="0" y="45589"/>
                    </a:lnTo>
                    <a:cubicBezTo>
                      <a:pt x="0" y="33498"/>
                      <a:pt x="4803" y="21902"/>
                      <a:pt x="13353" y="13353"/>
                    </a:cubicBezTo>
                    <a:cubicBezTo>
                      <a:pt x="21902" y="4803"/>
                      <a:pt x="33498" y="0"/>
                      <a:pt x="45589" y="0"/>
                    </a:cubicBezTo>
                    <a:close/>
                  </a:path>
                </a:pathLst>
              </a:custGeom>
              <a:solidFill>
                <a:srgbClr val="D08D2A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1152466" cy="314800"/>
              </a:xfrm>
              <a:prstGeom prst="rect">
                <a:avLst/>
              </a:prstGeom>
            </p:spPr>
            <p:txBody>
              <a:bodyPr lIns="78860" tIns="78860" rIns="78860" bIns="7886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193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91989" y="5823327"/>
              <a:ext cx="2888070" cy="470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6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13" b="1" i="0" u="none" strike="noStrike" kern="1200" cap="none" spc="0" normalizeH="0" baseline="0" noProof="0">
                  <a:ln>
                    <a:noFill/>
                  </a:ln>
                  <a:solidFill>
                    <a:srgbClr val="FFFAE8"/>
                  </a:solidFill>
                  <a:effectLst/>
                  <a:uLnTx/>
                  <a:uFillTx/>
                  <a:latin typeface="PT Serif Bold"/>
                  <a:ea typeface="PT Serif Bold"/>
                  <a:cs typeface="PT Serif Bold"/>
                  <a:sym typeface="PT Serif Bold"/>
                </a:rPr>
                <a:t>Angela Botticella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97725" y="548350"/>
            <a:ext cx="12156275" cy="121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PHA LEADERSHIP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19567" y="3337637"/>
            <a:ext cx="11191608" cy="5226070"/>
            <a:chOff x="0" y="0"/>
            <a:chExt cx="3152175" cy="1471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52175" cy="1471950"/>
            </a:xfrm>
            <a:custGeom>
              <a:avLst/>
              <a:gdLst/>
              <a:ahLst/>
              <a:cxnLst/>
              <a:rect l="l" t="t" r="r" b="b"/>
              <a:pathLst>
                <a:path w="3152175" h="1471950">
                  <a:moveTo>
                    <a:pt x="0" y="0"/>
                  </a:moveTo>
                  <a:lnTo>
                    <a:pt x="3152175" y="0"/>
                  </a:lnTo>
                  <a:lnTo>
                    <a:pt x="3152175" y="1471950"/>
                  </a:lnTo>
                  <a:lnTo>
                    <a:pt x="0" y="1471950"/>
                  </a:lnTo>
                  <a:close/>
                </a:path>
              </a:pathLst>
            </a:custGeom>
            <a:solidFill>
              <a:srgbClr val="11818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3152175" cy="1548150"/>
            </a:xfrm>
            <a:prstGeom prst="rect">
              <a:avLst/>
            </a:prstGeom>
          </p:spPr>
          <p:txBody>
            <a:bodyPr lIns="47503" tIns="47503" rIns="47503" bIns="4750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7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86699" y="3674511"/>
            <a:ext cx="10657345" cy="98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40" b="0" i="0" u="none" strike="noStrike" kern="1200" cap="none" spc="0" normalizeH="0" baseline="0" noProof="0">
                <a:ln>
                  <a:noFill/>
                </a:ln>
                <a:solidFill>
                  <a:srgbClr val="FFFAE8"/>
                </a:solidFill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ADVISORS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967990" y="4637068"/>
            <a:ext cx="3131411" cy="3536810"/>
            <a:chOff x="0" y="0"/>
            <a:chExt cx="4175215" cy="4715747"/>
          </a:xfrm>
        </p:grpSpPr>
        <p:sp>
          <p:nvSpPr>
            <p:cNvPr id="19" name="Freeform 19"/>
            <p:cNvSpPr/>
            <p:nvPr/>
          </p:nvSpPr>
          <p:spPr>
            <a:xfrm>
              <a:off x="148898" y="0"/>
              <a:ext cx="3877419" cy="3910100"/>
            </a:xfrm>
            <a:custGeom>
              <a:avLst/>
              <a:gdLst/>
              <a:ahLst/>
              <a:cxnLst/>
              <a:rect l="l" t="t" r="r" b="b"/>
              <a:pathLst>
                <a:path w="3877419" h="3910100">
                  <a:moveTo>
                    <a:pt x="0" y="0"/>
                  </a:moveTo>
                  <a:lnTo>
                    <a:pt x="3877419" y="0"/>
                  </a:lnTo>
                  <a:lnTo>
                    <a:pt x="3877419" y="3910100"/>
                  </a:lnTo>
                  <a:lnTo>
                    <a:pt x="0" y="3910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166" r="-225102" b="-2524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3748612"/>
              <a:ext cx="4175215" cy="967135"/>
              <a:chOff x="0" y="0"/>
              <a:chExt cx="881978" cy="20429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81978" cy="204299"/>
              </a:xfrm>
              <a:custGeom>
                <a:avLst/>
                <a:gdLst/>
                <a:ahLst/>
                <a:cxnLst/>
                <a:rect l="l" t="t" r="r" b="b"/>
                <a:pathLst>
                  <a:path w="881978" h="204299">
                    <a:moveTo>
                      <a:pt x="42030" y="0"/>
                    </a:moveTo>
                    <a:lnTo>
                      <a:pt x="839949" y="0"/>
                    </a:lnTo>
                    <a:cubicBezTo>
                      <a:pt x="851096" y="0"/>
                      <a:pt x="861786" y="4428"/>
                      <a:pt x="869668" y="12310"/>
                    </a:cubicBezTo>
                    <a:cubicBezTo>
                      <a:pt x="877550" y="20192"/>
                      <a:pt x="881978" y="30883"/>
                      <a:pt x="881978" y="42030"/>
                    </a:cubicBezTo>
                    <a:lnTo>
                      <a:pt x="881978" y="162269"/>
                    </a:lnTo>
                    <a:cubicBezTo>
                      <a:pt x="881978" y="185482"/>
                      <a:pt x="863161" y="204299"/>
                      <a:pt x="839949" y="204299"/>
                    </a:cubicBezTo>
                    <a:lnTo>
                      <a:pt x="42030" y="204299"/>
                    </a:lnTo>
                    <a:cubicBezTo>
                      <a:pt x="18817" y="204299"/>
                      <a:pt x="0" y="185482"/>
                      <a:pt x="0" y="162269"/>
                    </a:cubicBezTo>
                    <a:lnTo>
                      <a:pt x="0" y="42030"/>
                    </a:lnTo>
                    <a:cubicBezTo>
                      <a:pt x="0" y="18817"/>
                      <a:pt x="18817" y="0"/>
                      <a:pt x="42030" y="0"/>
                    </a:cubicBezTo>
                    <a:close/>
                  </a:path>
                </a:pathLst>
              </a:custGeom>
              <a:solidFill>
                <a:srgbClr val="034A5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76200"/>
                <a:ext cx="881978" cy="280499"/>
              </a:xfrm>
              <a:prstGeom prst="rect">
                <a:avLst/>
              </a:prstGeom>
            </p:spPr>
            <p:txBody>
              <a:bodyPr lIns="47503" tIns="47503" rIns="47503" bIns="4750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7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8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erif Bold"/>
                    <a:ea typeface="PT Serif Bold"/>
                    <a:cs typeface="PT Serif Bold"/>
                    <a:sym typeface="PT Serif Bold"/>
                  </a:rPr>
                  <a:t>Dr. Mandy Cohen</a:t>
                </a:r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10650758" y="4664264"/>
            <a:ext cx="3131411" cy="3536810"/>
            <a:chOff x="0" y="0"/>
            <a:chExt cx="4175215" cy="4715747"/>
          </a:xfrm>
        </p:grpSpPr>
        <p:sp>
          <p:nvSpPr>
            <p:cNvPr id="24" name="Freeform 24"/>
            <p:cNvSpPr/>
            <p:nvPr/>
          </p:nvSpPr>
          <p:spPr>
            <a:xfrm>
              <a:off x="148898" y="0"/>
              <a:ext cx="3877419" cy="3910100"/>
            </a:xfrm>
            <a:custGeom>
              <a:avLst/>
              <a:gdLst/>
              <a:ahLst/>
              <a:cxnLst/>
              <a:rect l="l" t="t" r="r" b="b"/>
              <a:pathLst>
                <a:path w="3877419" h="3910100">
                  <a:moveTo>
                    <a:pt x="0" y="0"/>
                  </a:moveTo>
                  <a:lnTo>
                    <a:pt x="3877419" y="0"/>
                  </a:lnTo>
                  <a:lnTo>
                    <a:pt x="3877419" y="3910100"/>
                  </a:lnTo>
                  <a:lnTo>
                    <a:pt x="0" y="3910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497" r="-111455" b="-2285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3748612"/>
              <a:ext cx="4175215" cy="967135"/>
              <a:chOff x="0" y="0"/>
              <a:chExt cx="881978" cy="20429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81978" cy="204299"/>
              </a:xfrm>
              <a:custGeom>
                <a:avLst/>
                <a:gdLst/>
                <a:ahLst/>
                <a:cxnLst/>
                <a:rect l="l" t="t" r="r" b="b"/>
                <a:pathLst>
                  <a:path w="881978" h="204299">
                    <a:moveTo>
                      <a:pt x="42030" y="0"/>
                    </a:moveTo>
                    <a:lnTo>
                      <a:pt x="839949" y="0"/>
                    </a:lnTo>
                    <a:cubicBezTo>
                      <a:pt x="851096" y="0"/>
                      <a:pt x="861786" y="4428"/>
                      <a:pt x="869668" y="12310"/>
                    </a:cubicBezTo>
                    <a:cubicBezTo>
                      <a:pt x="877550" y="20192"/>
                      <a:pt x="881978" y="30883"/>
                      <a:pt x="881978" y="42030"/>
                    </a:cubicBezTo>
                    <a:lnTo>
                      <a:pt x="881978" y="162269"/>
                    </a:lnTo>
                    <a:cubicBezTo>
                      <a:pt x="881978" y="185482"/>
                      <a:pt x="863161" y="204299"/>
                      <a:pt x="839949" y="204299"/>
                    </a:cubicBezTo>
                    <a:lnTo>
                      <a:pt x="42030" y="204299"/>
                    </a:lnTo>
                    <a:cubicBezTo>
                      <a:pt x="18817" y="204299"/>
                      <a:pt x="0" y="185482"/>
                      <a:pt x="0" y="162269"/>
                    </a:cubicBezTo>
                    <a:lnTo>
                      <a:pt x="0" y="42030"/>
                    </a:lnTo>
                    <a:cubicBezTo>
                      <a:pt x="0" y="18817"/>
                      <a:pt x="18817" y="0"/>
                      <a:pt x="42030" y="0"/>
                    </a:cubicBezTo>
                    <a:close/>
                  </a:path>
                </a:pathLst>
              </a:custGeom>
              <a:solidFill>
                <a:srgbClr val="034A5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76200"/>
                <a:ext cx="881978" cy="280499"/>
              </a:xfrm>
              <a:prstGeom prst="rect">
                <a:avLst/>
              </a:prstGeom>
            </p:spPr>
            <p:txBody>
              <a:bodyPr lIns="47503" tIns="47503" rIns="47503" bIns="4750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7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8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erif Bold"/>
                    <a:ea typeface="PT Serif Bold"/>
                    <a:cs typeface="PT Serif Bold"/>
                    <a:sym typeface="PT Serif Bold"/>
                  </a:rPr>
                  <a:t>Dr. Raj Panjabi</a:t>
                </a:r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14333527" y="4691459"/>
            <a:ext cx="3131411" cy="3482419"/>
            <a:chOff x="0" y="0"/>
            <a:chExt cx="4175215" cy="4643225"/>
          </a:xfrm>
        </p:grpSpPr>
        <p:sp>
          <p:nvSpPr>
            <p:cNvPr id="29" name="Freeform 29"/>
            <p:cNvSpPr/>
            <p:nvPr/>
          </p:nvSpPr>
          <p:spPr>
            <a:xfrm>
              <a:off x="153654" y="0"/>
              <a:ext cx="3877419" cy="3910100"/>
            </a:xfrm>
            <a:custGeom>
              <a:avLst/>
              <a:gdLst/>
              <a:ahLst/>
              <a:cxnLst/>
              <a:rect l="l" t="t" r="r" b="b"/>
              <a:pathLst>
                <a:path w="3877419" h="3910100">
                  <a:moveTo>
                    <a:pt x="0" y="0"/>
                  </a:moveTo>
                  <a:lnTo>
                    <a:pt x="3877420" y="0"/>
                  </a:lnTo>
                  <a:lnTo>
                    <a:pt x="3877420" y="3910100"/>
                  </a:lnTo>
                  <a:lnTo>
                    <a:pt x="0" y="3910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9838" t="-1857" r="-4807" b="-208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3676090"/>
              <a:ext cx="4175215" cy="967135"/>
              <a:chOff x="0" y="0"/>
              <a:chExt cx="881978" cy="20429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81978" cy="204299"/>
              </a:xfrm>
              <a:custGeom>
                <a:avLst/>
                <a:gdLst/>
                <a:ahLst/>
                <a:cxnLst/>
                <a:rect l="l" t="t" r="r" b="b"/>
                <a:pathLst>
                  <a:path w="881978" h="204299">
                    <a:moveTo>
                      <a:pt x="42030" y="0"/>
                    </a:moveTo>
                    <a:lnTo>
                      <a:pt x="839949" y="0"/>
                    </a:lnTo>
                    <a:cubicBezTo>
                      <a:pt x="851096" y="0"/>
                      <a:pt x="861786" y="4428"/>
                      <a:pt x="869668" y="12310"/>
                    </a:cubicBezTo>
                    <a:cubicBezTo>
                      <a:pt x="877550" y="20192"/>
                      <a:pt x="881978" y="30883"/>
                      <a:pt x="881978" y="42030"/>
                    </a:cubicBezTo>
                    <a:lnTo>
                      <a:pt x="881978" y="162269"/>
                    </a:lnTo>
                    <a:cubicBezTo>
                      <a:pt x="881978" y="185482"/>
                      <a:pt x="863161" y="204299"/>
                      <a:pt x="839949" y="204299"/>
                    </a:cubicBezTo>
                    <a:lnTo>
                      <a:pt x="42030" y="204299"/>
                    </a:lnTo>
                    <a:cubicBezTo>
                      <a:pt x="18817" y="204299"/>
                      <a:pt x="0" y="185482"/>
                      <a:pt x="0" y="162269"/>
                    </a:cubicBezTo>
                    <a:lnTo>
                      <a:pt x="0" y="42030"/>
                    </a:lnTo>
                    <a:cubicBezTo>
                      <a:pt x="0" y="18817"/>
                      <a:pt x="18817" y="0"/>
                      <a:pt x="42030" y="0"/>
                    </a:cubicBezTo>
                    <a:close/>
                  </a:path>
                </a:pathLst>
              </a:custGeom>
              <a:solidFill>
                <a:srgbClr val="034A54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76200"/>
                <a:ext cx="881978" cy="280499"/>
              </a:xfrm>
              <a:prstGeom prst="rect">
                <a:avLst/>
              </a:prstGeom>
            </p:spPr>
            <p:txBody>
              <a:bodyPr lIns="47503" tIns="47503" rIns="47503" bIns="4750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7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8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erif Bold"/>
                    <a:ea typeface="PT Serif Bold"/>
                    <a:cs typeface="PT Serif Bold"/>
                    <a:sym typeface="PT Serif Bold"/>
                  </a:rPr>
                  <a:t>Dr. Anne Zink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1310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5" y="-15575"/>
            <a:ext cx="18307050" cy="2008050"/>
            <a:chOff x="0" y="0"/>
            <a:chExt cx="24409400" cy="2677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4000" cy="2652014"/>
            </a:xfrm>
            <a:custGeom>
              <a:avLst/>
              <a:gdLst/>
              <a:ahLst/>
              <a:cxnLst/>
              <a:rect l="l" t="t" r="r" b="b"/>
              <a:pathLst>
                <a:path w="24384000" h="2652014">
                  <a:moveTo>
                    <a:pt x="0" y="0"/>
                  </a:moveTo>
                  <a:lnTo>
                    <a:pt x="24384000" y="0"/>
                  </a:lnTo>
                  <a:lnTo>
                    <a:pt x="24384000" y="2652014"/>
                  </a:lnTo>
                  <a:lnTo>
                    <a:pt x="0" y="2652014"/>
                  </a:lnTo>
                  <a:close/>
                </a:path>
              </a:pathLst>
            </a:custGeom>
            <a:solidFill>
              <a:srgbClr val="17A3AA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9400" cy="2677414"/>
            </a:xfrm>
            <a:custGeom>
              <a:avLst/>
              <a:gdLst/>
              <a:ahLst/>
              <a:cxnLst/>
              <a:rect l="l" t="t" r="r" b="b"/>
              <a:pathLst>
                <a:path w="24409400" h="2677414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2664714"/>
                  </a:lnTo>
                  <a:cubicBezTo>
                    <a:pt x="24409400" y="2671699"/>
                    <a:pt x="24403686" y="2677414"/>
                    <a:pt x="24396700" y="2677414"/>
                  </a:cubicBezTo>
                  <a:lnTo>
                    <a:pt x="12700" y="2677414"/>
                  </a:lnTo>
                  <a:cubicBezTo>
                    <a:pt x="5715" y="2677414"/>
                    <a:pt x="0" y="2671699"/>
                    <a:pt x="0" y="266471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664714"/>
                  </a:lnTo>
                  <a:lnTo>
                    <a:pt x="12700" y="2664714"/>
                  </a:lnTo>
                  <a:lnTo>
                    <a:pt x="12700" y="2652014"/>
                  </a:lnTo>
                  <a:lnTo>
                    <a:pt x="24396700" y="2652014"/>
                  </a:lnTo>
                  <a:lnTo>
                    <a:pt x="24396700" y="2664714"/>
                  </a:lnTo>
                  <a:lnTo>
                    <a:pt x="24384000" y="2664714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959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7725" y="548350"/>
            <a:ext cx="13680275" cy="121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PHA VACCINE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7725" y="2482246"/>
            <a:ext cx="16461575" cy="717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Vaccine access is one of PHA’s three core pillars.  To date, PHA has: </a:t>
            </a:r>
          </a:p>
          <a:p>
            <a:pPr marL="0" marR="0" lvl="0" indent="0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90" b="1" i="0" u="none" strike="noStrike" kern="1200" cap="none" spc="-69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753648" marR="0" lvl="1" indent="-376824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Submitted a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  <a:hlinkClick r:id="rId2" tooltip="https://govactalliance.org/wp-content/uploads/sites/379/PHA-Public-Comment-Final.pdf"/>
              </a:rPr>
              <a:t>formal public comment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urging ACIP to protect children’s access to vaccines.</a:t>
            </a:r>
          </a:p>
          <a:p>
            <a:pPr marL="0" marR="0" lvl="0" indent="0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90" b="1" i="0" u="none" strike="noStrike" kern="1200" cap="none" spc="-69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753648" marR="0" lvl="1" indent="-376824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Coordinated 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rapid-response communications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by Governors in response to recent developments affecting vaccine policy.</a:t>
            </a:r>
          </a:p>
          <a:p>
            <a:pPr marL="0" marR="0" lvl="0" indent="0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90" b="1" i="0" u="none" strike="noStrike" kern="1200" cap="none" spc="-69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753648" marR="0" lvl="1" indent="-376824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Convened 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briefings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on coordinated vaccination purchasing and distribution. </a:t>
            </a:r>
          </a:p>
          <a:p>
            <a:pPr marL="0" marR="0" lvl="0" indent="0" algn="l" defTabSz="914400" rtl="0" eaLnBrk="1" fontAlgn="auto" latinLnBrk="0" hangingPunct="1">
              <a:lnSpc>
                <a:spcPts val="43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90" b="1" i="0" u="none" strike="noStrike" kern="1200" cap="none" spc="-69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753648" marR="0" lvl="1" indent="-376824" algn="l" defTabSz="914400" rtl="0" eaLnBrk="1" fontAlgn="auto" latinLnBrk="0" hangingPunct="1">
              <a:lnSpc>
                <a:spcPts val="436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Built and disseminated across states a 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Vaccine Access Toolkit </a:t>
            </a:r>
            <a:r>
              <a:rPr kumimoji="0" lang="en-US" sz="3490" b="1" i="0" u="none" strike="noStrike" kern="1200" cap="none" spc="-69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to mitigate harm from federal action, including a template Executive Order.  28+ states have taken related actions.</a:t>
            </a:r>
          </a:p>
        </p:txBody>
      </p:sp>
    </p:spTree>
    <p:extLst>
      <p:ext uri="{BB962C8B-B14F-4D97-AF65-F5344CB8AC3E}">
        <p14:creationId xmlns:p14="http://schemas.microsoft.com/office/powerpoint/2010/main" val="6053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title="YLE_Primary 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9218" y="8294149"/>
            <a:ext cx="7157544" cy="14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1832050" y="4158300"/>
            <a:ext cx="12042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lnSpc>
                <a:spcPct val="115000"/>
              </a:lnSpc>
              <a:spcAft>
                <a:spcPts val="2400"/>
              </a:spcAft>
              <a:buClr>
                <a:srgbClr val="000000"/>
              </a:buClr>
            </a:pPr>
            <a:r>
              <a:rPr lang="en" sz="4000" kern="0" dirty="0">
                <a:solidFill>
                  <a:srgbClr val="FFFDEB"/>
                </a:solidFill>
                <a:latin typeface="Fustat"/>
                <a:ea typeface="Fustat"/>
                <a:cs typeface="Fustat"/>
                <a:sym typeface="Fustat"/>
              </a:rPr>
              <a:t>Grantmakers In Health | January 2026</a:t>
            </a:r>
            <a:endParaRPr sz="4000" kern="0" dirty="0">
              <a:solidFill>
                <a:srgbClr val="FFFDEB"/>
              </a:solidFill>
              <a:latin typeface="Fustat"/>
              <a:ea typeface="Fustat"/>
              <a:cs typeface="Fustat"/>
              <a:sym typeface="Fustat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4294967295"/>
          </p:nvPr>
        </p:nvSpPr>
        <p:spPr>
          <a:xfrm>
            <a:off x="1832050" y="2930925"/>
            <a:ext cx="15570125" cy="1582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7000" dirty="0">
                <a:solidFill>
                  <a:schemeClr val="lt1"/>
                </a:solidFill>
              </a:rPr>
              <a:t>Vaccine Landscape and Response </a:t>
            </a:r>
            <a:endParaRPr sz="7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76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5" y="-15575"/>
            <a:ext cx="18307050" cy="2008050"/>
            <a:chOff x="0" y="0"/>
            <a:chExt cx="24409400" cy="2677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24384000" cy="2652014"/>
            </a:xfrm>
            <a:custGeom>
              <a:avLst/>
              <a:gdLst/>
              <a:ahLst/>
              <a:cxnLst/>
              <a:rect l="l" t="t" r="r" b="b"/>
              <a:pathLst>
                <a:path w="24384000" h="2652014">
                  <a:moveTo>
                    <a:pt x="0" y="0"/>
                  </a:moveTo>
                  <a:lnTo>
                    <a:pt x="24384000" y="0"/>
                  </a:lnTo>
                  <a:lnTo>
                    <a:pt x="24384000" y="2652014"/>
                  </a:lnTo>
                  <a:lnTo>
                    <a:pt x="0" y="2652014"/>
                  </a:lnTo>
                  <a:close/>
                </a:path>
              </a:pathLst>
            </a:custGeom>
            <a:solidFill>
              <a:srgbClr val="17A3AA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4409400" cy="2677414"/>
            </a:xfrm>
            <a:custGeom>
              <a:avLst/>
              <a:gdLst/>
              <a:ahLst/>
              <a:cxnLst/>
              <a:rect l="l" t="t" r="r" b="b"/>
              <a:pathLst>
                <a:path w="24409400" h="2677414">
                  <a:moveTo>
                    <a:pt x="12700" y="0"/>
                  </a:moveTo>
                  <a:lnTo>
                    <a:pt x="24396700" y="0"/>
                  </a:lnTo>
                  <a:cubicBezTo>
                    <a:pt x="24403686" y="0"/>
                    <a:pt x="24409400" y="5715"/>
                    <a:pt x="24409400" y="12700"/>
                  </a:cubicBezTo>
                  <a:lnTo>
                    <a:pt x="24409400" y="2664714"/>
                  </a:lnTo>
                  <a:cubicBezTo>
                    <a:pt x="24409400" y="2671699"/>
                    <a:pt x="24403686" y="2677414"/>
                    <a:pt x="24396700" y="2677414"/>
                  </a:cubicBezTo>
                  <a:lnTo>
                    <a:pt x="12700" y="2677414"/>
                  </a:lnTo>
                  <a:cubicBezTo>
                    <a:pt x="5715" y="2677414"/>
                    <a:pt x="0" y="2671699"/>
                    <a:pt x="0" y="266471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664714"/>
                  </a:lnTo>
                  <a:lnTo>
                    <a:pt x="12700" y="2664714"/>
                  </a:lnTo>
                  <a:lnTo>
                    <a:pt x="12700" y="2652014"/>
                  </a:lnTo>
                  <a:lnTo>
                    <a:pt x="24396700" y="2652014"/>
                  </a:lnTo>
                  <a:lnTo>
                    <a:pt x="24396700" y="2664714"/>
                  </a:lnTo>
                  <a:lnTo>
                    <a:pt x="24384000" y="2664714"/>
                  </a:lnTo>
                  <a:lnTo>
                    <a:pt x="24384000" y="12700"/>
                  </a:lnTo>
                  <a:lnTo>
                    <a:pt x="24396700" y="12700"/>
                  </a:lnTo>
                  <a:lnTo>
                    <a:pt x="24396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59595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7725" y="548350"/>
            <a:ext cx="13451675" cy="121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PHA VACCINE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8370" y="2456591"/>
            <a:ext cx="16518194" cy="742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819" marR="0" lvl="1" indent="-33991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Endorsed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the American Academy of Pediatrics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2026 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38F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children’s immunization schedule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48" b="1" i="0" u="none" strike="noStrike" kern="1200" cap="none" spc="-62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79819" marR="0" lvl="1" indent="-33991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Supports 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cross-state alignment on public health litigation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, including convening PHA states to share legal analysis, emerging risks, and potential implications for governors’ authorities and public health operations.</a:t>
            </a:r>
          </a:p>
          <a:p>
            <a:pPr marL="0" marR="0" lvl="0" indent="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48" b="1" i="0" u="none" strike="noStrike" kern="1200" cap="none" spc="-62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79819" marR="0" lvl="1" indent="-33991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0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Submitting a letter to the Centers for Medicare &amp; Medicaid Services raising concerns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about the removal of childhood immunization rates from the Medicaid and CHIP Core Set of Children’s Health Care Quality Measures.</a:t>
            </a:r>
          </a:p>
          <a:p>
            <a:pPr marL="0" marR="0" lvl="0" indent="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48" b="1" i="0" u="none" strike="noStrike" kern="1200" cap="none" spc="-62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79819" marR="0" lvl="1" indent="-33991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Closely monitoring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Advisory Committee on Immunization Practices (ACIP) and U.S. Preventive Services Task Force (USPSTF) actions to identify potential changes to vaccine and preventive-services recommendations and flag implications for Governors.</a:t>
            </a:r>
          </a:p>
          <a:p>
            <a:pPr marL="0" marR="0" lvl="0" indent="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48" b="1" i="0" u="none" strike="noStrike" kern="1200" cap="none" spc="-62" normalizeH="0" baseline="0" noProof="0">
              <a:ln>
                <a:noFill/>
              </a:ln>
              <a:solidFill>
                <a:srgbClr val="034A54"/>
              </a:solidFill>
              <a:effectLst/>
              <a:uLnTx/>
              <a:uFillTx/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679819" marR="0" lvl="1" indent="-339910" algn="l" defTabSz="914400" rtl="0" eaLnBrk="1" fontAlgn="auto" latinLnBrk="0" hangingPunct="1">
              <a:lnSpc>
                <a:spcPts val="3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Coordinates closely with 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D18D2A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state regional alliances</a:t>
            </a:r>
            <a:r>
              <a:rPr kumimoji="0" lang="en-US" sz="3148" b="1" i="0" u="none" strike="noStrike" kern="1200" cap="none" spc="-62" normalizeH="0" baseline="0" noProof="0">
                <a:ln>
                  <a:noFill/>
                </a:ln>
                <a:solidFill>
                  <a:srgbClr val="034A54"/>
                </a:solidFill>
                <a:effectLst/>
                <a:uLnTx/>
                <a:uFillTx/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86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C915-22D9-4762-B3B6-09D3BD0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237" y="4149328"/>
            <a:ext cx="8689757" cy="1988345"/>
          </a:xfrm>
        </p:spPr>
        <p:txBody>
          <a:bodyPr>
            <a:noAutofit/>
          </a:bodyPr>
          <a:lstStyle/>
          <a:p>
            <a:r>
              <a:rPr lang="en-US" sz="6600" dirty="0">
                <a:latin typeface="+mn-lt"/>
              </a:rPr>
              <a:t>National Adult and Influenza Immunization Summit (NAIIS)</a:t>
            </a:r>
            <a:br>
              <a:rPr lang="en-US" sz="5400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/>
              <a:t>The Summit Adult Vaccination Recommendations Review (SAVRR) Council</a:t>
            </a:r>
          </a:p>
        </p:txBody>
      </p:sp>
    </p:spTree>
    <p:extLst>
      <p:ext uri="{BB962C8B-B14F-4D97-AF65-F5344CB8AC3E}">
        <p14:creationId xmlns:p14="http://schemas.microsoft.com/office/powerpoint/2010/main" val="382787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5ECB89-D7F1-E70D-B214-66672443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National Adult and Influenza Immunization Summit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BD01B-1138-798A-1517-6CEB9DAA6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2738438"/>
            <a:ext cx="16097474" cy="7201629"/>
          </a:xfrm>
        </p:spPr>
        <p:txBody>
          <a:bodyPr>
            <a:normAutofit/>
          </a:bodyPr>
          <a:lstStyle/>
          <a:p>
            <a:r>
              <a:rPr lang="en-US" dirty="0"/>
              <a:t>Multi-sector coalition of organizations working toward increasing uptake of ACIP-recommended adult vaccines and influenza vaccine for all ages</a:t>
            </a:r>
          </a:p>
          <a:p>
            <a:r>
              <a:rPr lang="en-US" dirty="0"/>
              <a:t>Started in 2000 in response to influenza vaccine supply issues</a:t>
            </a:r>
          </a:p>
          <a:p>
            <a:r>
              <a:rPr lang="en-US" dirty="0"/>
              <a:t>Work done throughout year by 3 task groups (Equity/CBOs, Billing and Payment, Operationalizing Adult Vaccinations)</a:t>
            </a:r>
          </a:p>
          <a:p>
            <a:r>
              <a:rPr lang="en-US" dirty="0"/>
              <a:t>Over 130 public and private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64643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5ECB89-D7F1-E70D-B214-66672443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57493"/>
            <a:ext cx="15773400" cy="1988345"/>
          </a:xfrm>
        </p:spPr>
        <p:txBody>
          <a:bodyPr/>
          <a:lstStyle/>
          <a:p>
            <a:r>
              <a:rPr lang="en-US" b="1" dirty="0"/>
              <a:t>Summit Organizing Committee (as of November 2025)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EAE421-1740-A08E-8EEB-61D7F959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4729" y="2609965"/>
            <a:ext cx="7772400" cy="7272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American Academy of Family Physicians</a:t>
            </a:r>
          </a:p>
          <a:p>
            <a:r>
              <a:rPr lang="en-US" dirty="0"/>
              <a:t>American Academy of Pediatrics</a:t>
            </a:r>
          </a:p>
          <a:p>
            <a:r>
              <a:rPr lang="en-US" dirty="0"/>
              <a:t>American Academy of Physician Assistants</a:t>
            </a:r>
          </a:p>
          <a:p>
            <a:r>
              <a:rPr lang="en-US" dirty="0"/>
              <a:t>American Association of Nurse Practitioners</a:t>
            </a:r>
          </a:p>
          <a:p>
            <a:r>
              <a:rPr lang="en-US" dirty="0"/>
              <a:t>American College of Obstetricians and Gynecologists</a:t>
            </a:r>
          </a:p>
          <a:p>
            <a:r>
              <a:rPr lang="en-US" dirty="0"/>
              <a:t>American College of Physicians</a:t>
            </a:r>
          </a:p>
          <a:p>
            <a:r>
              <a:rPr lang="en-US" dirty="0"/>
              <a:t>American Medical Association</a:t>
            </a:r>
          </a:p>
          <a:p>
            <a:r>
              <a:rPr lang="en-US" dirty="0"/>
              <a:t>American Nurses Association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6956FC-478A-5164-CBA8-BCC62630E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8928" y="2675279"/>
            <a:ext cx="7772400" cy="7272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American Pharmacists Association</a:t>
            </a:r>
          </a:p>
          <a:p>
            <a:r>
              <a:rPr lang="en-US" dirty="0"/>
              <a:t>AMGA</a:t>
            </a:r>
          </a:p>
          <a:p>
            <a:r>
              <a:rPr lang="en-US" dirty="0"/>
              <a:t>Gerontological Society of America</a:t>
            </a:r>
          </a:p>
          <a:p>
            <a:r>
              <a:rPr lang="en-US" dirty="0"/>
              <a:t>Immunize.org</a:t>
            </a:r>
          </a:p>
          <a:p>
            <a:r>
              <a:rPr lang="en-US" dirty="0"/>
              <a:t>Infectious Diseases Society of America</a:t>
            </a:r>
          </a:p>
          <a:p>
            <a:r>
              <a:rPr lang="en-US" dirty="0"/>
              <a:t>National Foundation for Infectious Diseases</a:t>
            </a:r>
          </a:p>
        </p:txBody>
      </p:sp>
    </p:spTree>
    <p:extLst>
      <p:ext uri="{BB962C8B-B14F-4D97-AF65-F5344CB8AC3E}">
        <p14:creationId xmlns:p14="http://schemas.microsoft.com/office/powerpoint/2010/main" val="575522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3B7A-80DD-1B2A-8202-D1436D9B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299" y="157493"/>
            <a:ext cx="15773400" cy="1988345"/>
          </a:xfrm>
        </p:spPr>
        <p:txBody>
          <a:bodyPr>
            <a:normAutofit/>
          </a:bodyPr>
          <a:lstStyle/>
          <a:p>
            <a:r>
              <a:rPr lang="en-US" sz="5400" dirty="0"/>
              <a:t>Objectives of the SAVRR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5BBDE-E721-FBB6-2E33-C99FE3658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1930399"/>
            <a:ext cx="16996979" cy="996405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05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dirty="0"/>
              <a:t>Provide stakeholder input on vaccination recommendations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800" dirty="0"/>
              <a:t>Support effective clinical implementation of evidence-based vaccine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4145207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0FBD-CEF2-75AC-CEC4-927CB063C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333DA-709D-15BC-6E68-C0A2E744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9" y="157493"/>
            <a:ext cx="16996977" cy="1988345"/>
          </a:xfrm>
        </p:spPr>
        <p:txBody>
          <a:bodyPr>
            <a:normAutofit/>
          </a:bodyPr>
          <a:lstStyle/>
          <a:p>
            <a:r>
              <a:rPr lang="en-US" sz="5400" dirty="0"/>
              <a:t>Provide stakeholder input on vaccination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F08C-1F93-C34E-DE76-1CDEBAD70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1" y="1930400"/>
            <a:ext cx="16996979" cy="76514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Serve as a forum for designated stakeholder organization representatives to review and discuss draft or final vaccination recommendations from professional medical societies and the ACIP.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Offer feedback either during the recommendation development process or following publication, with a focus on practical implementation and operational issues from the stakeholder perspective.</a:t>
            </a:r>
          </a:p>
        </p:txBody>
      </p:sp>
    </p:spTree>
    <p:extLst>
      <p:ext uri="{BB962C8B-B14F-4D97-AF65-F5344CB8AC3E}">
        <p14:creationId xmlns:p14="http://schemas.microsoft.com/office/powerpoint/2010/main" val="14150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25729-8DEC-FAF4-639A-AFB98887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DA072-53FF-5249-C941-DBF46300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74977"/>
            <a:ext cx="15773400" cy="198834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5400" dirty="0"/>
              <a:t>Support effective clinical implementation of evidence-based vaccine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79CCC-7408-828D-C5EC-8DEC5B4A7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2565700"/>
            <a:ext cx="15992588" cy="717361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Summarize and clarify any differences among recommendations issued by professional medical societies and ACIP.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Identify and characterize clinical guidance challenges for specific patient populations and vaccination settings.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Propose and, when feasible, assist with implementation of solutions by Summit member organizations or Summit working groups.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Increase awareness and implementation of evidence-based vaccination recommendations, whether from ACIP or professional societies, leveraging NAIIS and Summit communication channels (e.g., website, email, webinars).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467804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A4B6-BD04-EEE8-6838-FA4391CEB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4279D-76B8-0F99-46F9-9894A92C9A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Lj.tan@immunize.org</a:t>
            </a: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www.izsummitpartners.org</a:t>
            </a:r>
          </a:p>
          <a:p>
            <a:r>
              <a:rPr lang="en-US" dirty="0">
                <a:hlinkClick r:id="rId2"/>
              </a:rPr>
              <a:t>www.immunize.org/subscribe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47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32671" y="3362033"/>
            <a:ext cx="8422658" cy="155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Thank you!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84830" y="6220707"/>
            <a:ext cx="13318341" cy="103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Send us a message at </a:t>
            </a:r>
            <a:r>
              <a:rPr kumimoji="0" lang="en-US" sz="2799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info@gih.org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if you have any questions.</a:t>
            </a:r>
          </a:p>
          <a:p>
            <a:pPr marL="0" marR="0" lvl="0" indent="0" algn="ctr" defTabSz="914400" rtl="0" eaLnBrk="1" fontAlgn="auto" latinLnBrk="0" hangingPunct="1">
              <a:lnSpc>
                <a:spcPts val="3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Visit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GIH.org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to access upcoming webinars and view past recordings.</a:t>
            </a:r>
          </a:p>
        </p:txBody>
      </p:sp>
      <p:sp>
        <p:nvSpPr>
          <p:cNvPr id="4" name="AutoShape 4"/>
          <p:cNvSpPr/>
          <p:nvPr/>
        </p:nvSpPr>
        <p:spPr>
          <a:xfrm>
            <a:off x="2183434" y="5625394"/>
            <a:ext cx="1392113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67348" y="297211"/>
            <a:ext cx="2301178" cy="2301178"/>
          </a:xfrm>
          <a:custGeom>
            <a:avLst/>
            <a:gdLst/>
            <a:ahLst/>
            <a:cxnLst/>
            <a:rect l="l" t="t" r="r" b="b"/>
            <a:pathLst>
              <a:path w="2301178" h="2301178">
                <a:moveTo>
                  <a:pt x="0" y="0"/>
                </a:moveTo>
                <a:lnTo>
                  <a:pt x="2301178" y="0"/>
                </a:lnTo>
                <a:lnTo>
                  <a:pt x="2301178" y="2301178"/>
                </a:lnTo>
                <a:lnTo>
                  <a:pt x="0" y="2301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980500" y="0"/>
            <a:ext cx="13680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r>
              <a:rPr lang="en"/>
              <a:t>Current Landscape</a:t>
            </a:r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1076200" y="4916600"/>
            <a:ext cx="12042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lnSpc>
                <a:spcPct val="115000"/>
              </a:lnSpc>
              <a:spcAft>
                <a:spcPts val="2400"/>
              </a:spcAft>
              <a:buClr>
                <a:srgbClr val="000000"/>
              </a:buClr>
            </a:pPr>
            <a:endParaRPr sz="4000" kern="0">
              <a:solidFill>
                <a:srgbClr val="FFFDEB"/>
              </a:solidFill>
              <a:latin typeface="Fustat"/>
              <a:ea typeface="Fustat"/>
              <a:cs typeface="Fustat"/>
              <a:sym typeface="Fustat"/>
            </a:endParaRPr>
          </a:p>
        </p:txBody>
      </p:sp>
    </p:spTree>
    <p:extLst>
      <p:ext uri="{BB962C8B-B14F-4D97-AF65-F5344CB8AC3E}">
        <p14:creationId xmlns:p14="http://schemas.microsoft.com/office/powerpoint/2010/main" val="66429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6000" dirty="0"/>
              <a:t>Many, many people still support vaccines</a:t>
            </a:r>
            <a:endParaRPr sz="6000"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623400" y="2445662"/>
            <a:ext cx="60300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2500" lnSpcReduction="10000"/>
          </a:bodyPr>
          <a:lstStyle/>
          <a:p>
            <a:pPr marL="800100" indent="-571500">
              <a:buSzPct val="50000"/>
              <a:buFont typeface="Arial" panose="020B0604020202020204" pitchFamily="34" charset="0"/>
              <a:buChar char="•"/>
            </a:pPr>
            <a:r>
              <a:rPr lang="en" sz="3600" dirty="0"/>
              <a:t>The vast majority of people (80%) believe the benefits of routine childhood vaccines, like MMR and Polio, are important</a:t>
            </a:r>
            <a:endParaRPr sz="3600" dirty="0"/>
          </a:p>
          <a:p>
            <a:pPr marL="800100" indent="-571500">
              <a:buSzPct val="50000"/>
              <a:buFont typeface="Arial" panose="020B0604020202020204" pitchFamily="34" charset="0"/>
              <a:buChar char="•"/>
            </a:pPr>
            <a:r>
              <a:rPr lang="en" sz="3600" dirty="0"/>
              <a:t>Strength of vaccine support and support behind vaccine mandates have dramatically shifted after the pandemic</a:t>
            </a:r>
            <a:endParaRPr sz="3600" dirty="0"/>
          </a:p>
        </p:txBody>
      </p:sp>
      <p:pic>
        <p:nvPicPr>
          <p:cNvPr id="108" name="Google Shape;108;p16" title="Screenshot 2026-01-28 at 4.34.1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901" y="2575950"/>
            <a:ext cx="11496502" cy="6215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94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6000" dirty="0"/>
              <a:t>States primarily control vaccine policy</a:t>
            </a:r>
            <a:endParaRPr sz="6000"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623400" y="2459950"/>
            <a:ext cx="60300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800100" indent="-571500">
              <a:buSzPts val="1800"/>
            </a:pPr>
            <a:r>
              <a:rPr lang="en" sz="3600" dirty="0"/>
              <a:t>Vaccine policy is primarily governed by individual states (e.g., school attendance)  </a:t>
            </a:r>
            <a:endParaRPr sz="3600" dirty="0"/>
          </a:p>
          <a:p>
            <a:pPr marL="800100" indent="-571500">
              <a:buSzPts val="1800"/>
            </a:pPr>
            <a:r>
              <a:rPr lang="en" sz="3600" dirty="0"/>
              <a:t>Very little variability across all 50 states on requirements</a:t>
            </a:r>
            <a:endParaRPr sz="3600" dirty="0"/>
          </a:p>
          <a:p>
            <a:pPr marL="800100" indent="-571500">
              <a:buSzPts val="1800"/>
            </a:pPr>
            <a:r>
              <a:rPr lang="en" sz="3600" dirty="0"/>
              <a:t>Vaccine exemptions increasing</a:t>
            </a:r>
            <a:endParaRPr sz="3600" dirty="0"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201" y="2854050"/>
            <a:ext cx="10294598" cy="628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36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 sz="5400" dirty="0"/>
              <a:t>The federal government has </a:t>
            </a:r>
            <a:r>
              <a:rPr lang="en" sz="5400" i="1" dirty="0">
                <a:highlight>
                  <a:schemeClr val="accent6"/>
                </a:highlight>
              </a:rPr>
              <a:t>direct</a:t>
            </a:r>
            <a:r>
              <a:rPr lang="en" sz="5400" dirty="0"/>
              <a:t> &amp; </a:t>
            </a:r>
            <a:r>
              <a:rPr lang="en" sz="5400" i="1" dirty="0">
                <a:highlight>
                  <a:schemeClr val="accent5"/>
                </a:highlight>
              </a:rPr>
              <a:t>indirect</a:t>
            </a:r>
            <a:r>
              <a:rPr lang="en" sz="5400" dirty="0"/>
              <a:t> levers</a:t>
            </a:r>
            <a:endParaRPr sz="5400" dirty="0"/>
          </a:p>
          <a:p>
            <a:endParaRPr dirty="0"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623400" y="2459950"/>
            <a:ext cx="79998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pPr marL="0" indent="0">
              <a:buNone/>
            </a:pPr>
            <a:r>
              <a:rPr lang="en" sz="3400" b="1">
                <a:highlight>
                  <a:schemeClr val="accent6"/>
                </a:highlight>
              </a:rPr>
              <a:t>Direct</a:t>
            </a:r>
            <a:endParaRPr sz="3400" b="1">
              <a:highlight>
                <a:schemeClr val="accent6"/>
              </a:highlight>
            </a:endParaRPr>
          </a:p>
          <a:p>
            <a:pPr indent="-673100">
              <a:spcBef>
                <a:spcPts val="2400"/>
              </a:spcBef>
              <a:buSzPts val="1700"/>
            </a:pPr>
            <a:r>
              <a:rPr lang="en" sz="3400"/>
              <a:t>FDA determines the safety and effectiveness of vaccines</a:t>
            </a:r>
            <a:endParaRPr sz="3400"/>
          </a:p>
          <a:p>
            <a:pPr indent="-673100">
              <a:buSzPts val="1700"/>
            </a:pPr>
            <a:r>
              <a:rPr lang="en" sz="3400"/>
              <a:t>CDC determines who is eligible for vaccines and when </a:t>
            </a:r>
            <a:endParaRPr sz="3400"/>
          </a:p>
          <a:p>
            <a:pPr indent="-673100">
              <a:buSzPts val="1700"/>
            </a:pPr>
            <a:r>
              <a:rPr lang="en" sz="3400"/>
              <a:t>Vaccine Injury Compensation Program</a:t>
            </a:r>
            <a:endParaRPr sz="3400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9664800" y="2459950"/>
            <a:ext cx="7999800" cy="6678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92500"/>
          </a:bodyPr>
          <a:lstStyle/>
          <a:p>
            <a:pPr marL="0" indent="0">
              <a:buNone/>
            </a:pPr>
            <a:r>
              <a:rPr lang="en" sz="3400" b="1">
                <a:highlight>
                  <a:schemeClr val="accent5"/>
                </a:highlight>
              </a:rPr>
              <a:t>Indirect</a:t>
            </a:r>
            <a:endParaRPr sz="3400" b="1">
              <a:highlight>
                <a:schemeClr val="accent5"/>
              </a:highlight>
            </a:endParaRPr>
          </a:p>
          <a:p>
            <a:pPr indent="-673100">
              <a:spcBef>
                <a:spcPts val="2400"/>
              </a:spcBef>
              <a:buSzPts val="1700"/>
            </a:pPr>
            <a:r>
              <a:rPr lang="en" sz="3400"/>
              <a:t>Withholding funds</a:t>
            </a:r>
            <a:endParaRPr sz="3400"/>
          </a:p>
          <a:p>
            <a:pPr lvl="1" indent="-673100">
              <a:buSzPts val="1700"/>
            </a:pPr>
            <a:r>
              <a:rPr lang="en" sz="3400"/>
              <a:t>Congress and Grace Act (religious exemptions)  </a:t>
            </a:r>
            <a:endParaRPr sz="3400"/>
          </a:p>
          <a:p>
            <a:pPr lvl="1" indent="-673100">
              <a:buSzPts val="1700"/>
            </a:pPr>
            <a:r>
              <a:rPr lang="en" sz="3400"/>
              <a:t>Department of Education funds from schools with vaccine mandates</a:t>
            </a:r>
            <a:endParaRPr sz="3400"/>
          </a:p>
          <a:p>
            <a:pPr indent="-673100">
              <a:buSzPts val="1700"/>
            </a:pPr>
            <a:r>
              <a:rPr lang="en" sz="3400"/>
              <a:t>Sewing  doubt and confusion about vaccines</a:t>
            </a:r>
            <a:endParaRPr sz="3400"/>
          </a:p>
          <a:p>
            <a:pPr indent="-673100">
              <a:buSzPts val="1700"/>
            </a:pPr>
            <a:r>
              <a:rPr lang="en" sz="3400"/>
              <a:t>Demand (legally or access) -&gt; manufacturers stop making vaccines</a:t>
            </a:r>
            <a:endParaRPr sz="3400"/>
          </a:p>
        </p:txBody>
      </p:sp>
    </p:spTree>
    <p:extLst>
      <p:ext uri="{BB962C8B-B14F-4D97-AF65-F5344CB8AC3E}">
        <p14:creationId xmlns:p14="http://schemas.microsoft.com/office/powerpoint/2010/main" val="2787825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980500" y="0"/>
            <a:ext cx="13680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r>
              <a:rPr lang="en"/>
              <a:t>Stepping Up</a:t>
            </a: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1076200" y="4916600"/>
            <a:ext cx="1204200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lnSpc>
                <a:spcPct val="115000"/>
              </a:lnSpc>
              <a:spcAft>
                <a:spcPts val="2400"/>
              </a:spcAft>
              <a:buClr>
                <a:srgbClr val="000000"/>
              </a:buClr>
            </a:pPr>
            <a:endParaRPr sz="4000" kern="0">
              <a:solidFill>
                <a:srgbClr val="FFFDEB"/>
              </a:solidFill>
              <a:latin typeface="Fustat"/>
              <a:ea typeface="Fustat"/>
              <a:cs typeface="Fustat"/>
              <a:sym typeface="Fustat"/>
            </a:endParaRPr>
          </a:p>
        </p:txBody>
      </p:sp>
    </p:spTree>
    <p:extLst>
      <p:ext uri="{BB962C8B-B14F-4D97-AF65-F5344CB8AC3E}">
        <p14:creationId xmlns:p14="http://schemas.microsoft.com/office/powerpoint/2010/main" val="87077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 sz="5400" dirty="0"/>
              <a:t>Shared Goal: Maintain Broad Access to Vaccines</a:t>
            </a:r>
            <a:endParaRPr sz="5400" dirty="0"/>
          </a:p>
        </p:txBody>
      </p:sp>
      <p:pic>
        <p:nvPicPr>
          <p:cNvPr id="134" name="Google Shape;134;p20" title="VRBPAC determines the vaccine formula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0176" y="3456925"/>
            <a:ext cx="13567648" cy="337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596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/>
          <a:p>
            <a:r>
              <a:rPr lang="en" sz="5400" dirty="0"/>
              <a:t>Shared Goal: Maintain Broad Access to Vaccines</a:t>
            </a:r>
            <a:endParaRPr sz="5400" dirty="0"/>
          </a:p>
        </p:txBody>
      </p:sp>
      <p:pic>
        <p:nvPicPr>
          <p:cNvPr id="140" name="Google Shape;140;p21" title="VRBPAC determines the vaccine formula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150" y="2271251"/>
            <a:ext cx="13724248" cy="6975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47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IH-24">
  <a:themeElements>
    <a:clrScheme name="GIH">
      <a:dk1>
        <a:srgbClr val="242861"/>
      </a:dk1>
      <a:lt1>
        <a:srgbClr val="FFFFFF"/>
      </a:lt1>
      <a:dk2>
        <a:srgbClr val="15467B"/>
      </a:dk2>
      <a:lt2>
        <a:srgbClr val="D5F3FF"/>
      </a:lt2>
      <a:accent1>
        <a:srgbClr val="3880B3"/>
      </a:accent1>
      <a:accent2>
        <a:srgbClr val="95C8DB"/>
      </a:accent2>
      <a:accent3>
        <a:srgbClr val="007E80"/>
      </a:accent3>
      <a:accent4>
        <a:srgbClr val="8CC749"/>
      </a:accent4>
      <a:accent5>
        <a:srgbClr val="00A0A4"/>
      </a:accent5>
      <a:accent6>
        <a:srgbClr val="E4B73B"/>
      </a:accent6>
      <a:hlink>
        <a:srgbClr val="6459A6"/>
      </a:hlink>
      <a:folHlink>
        <a:srgbClr val="4C349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1203_GIH-PPT_FINAL" id="{268097D7-BE66-49A8-8DA2-76AFAA1C3147}" vid="{B7E46663-F9CF-4676-B9BE-C444FE6B7A6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munize-master" id="{9E76CF6C-B901-5742-93B5-F5B9B1938220}" vid="{2468269B-CA1E-5E4B-8DFD-6B38412C225D}"/>
    </a:ext>
  </a:extLst>
</a:theme>
</file>

<file path=ppt/theme/theme4.xml><?xml version="1.0" encoding="utf-8"?>
<a:theme xmlns:a="http://schemas.openxmlformats.org/drawingml/2006/main" name="No Logo 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988"/>
      </a:accent1>
      <a:accent2>
        <a:srgbClr val="6BC04B"/>
      </a:accent2>
      <a:accent3>
        <a:srgbClr val="636569"/>
      </a:accent3>
      <a:accent4>
        <a:srgbClr val="FFC000"/>
      </a:accent4>
      <a:accent5>
        <a:srgbClr val="D25F1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mmunize-master" id="{9E76CF6C-B901-5742-93B5-F5B9B1938220}" vid="{A03C034B-283F-6C48-B13B-B36AC3A9E2CE}"/>
    </a:ext>
  </a:extLst>
</a:theme>
</file>

<file path=ppt/theme/theme5.xml><?xml version="1.0" encoding="utf-8"?>
<a:theme xmlns:a="http://schemas.openxmlformats.org/drawingml/2006/main" name="Geometric">
  <a:themeElements>
    <a:clrScheme name="Geometric">
      <a:dk1>
        <a:srgbClr val="4B6BFB"/>
      </a:dk1>
      <a:lt1>
        <a:srgbClr val="FFFDEB"/>
      </a:lt1>
      <a:dk2>
        <a:srgbClr val="434343"/>
      </a:dk2>
      <a:lt2>
        <a:srgbClr val="999999"/>
      </a:lt2>
      <a:accent1>
        <a:srgbClr val="021878"/>
      </a:accent1>
      <a:accent2>
        <a:srgbClr val="375BFB"/>
      </a:accent2>
      <a:accent3>
        <a:srgbClr val="A163F7"/>
      </a:accent3>
      <a:accent4>
        <a:srgbClr val="FFAD0A"/>
      </a:accent4>
      <a:accent5>
        <a:srgbClr val="FFCF70"/>
      </a:accent5>
      <a:accent6>
        <a:srgbClr val="D0B1FB"/>
      </a:accent6>
      <a:hlink>
        <a:srgbClr val="45E3FF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AA29C7A406F46B0EA05F9C5EB9076" ma:contentTypeVersion="18" ma:contentTypeDescription="Create a new document." ma:contentTypeScope="" ma:versionID="69d2c12fc69e5bd322a3573057891408">
  <xsd:schema xmlns:xsd="http://www.w3.org/2001/XMLSchema" xmlns:xs="http://www.w3.org/2001/XMLSchema" xmlns:p="http://schemas.microsoft.com/office/2006/metadata/properties" xmlns:ns2="f78eab9c-c2d0-4986-8a84-ca2ad6a4a4fb" xmlns:ns3="5b092cf3-3339-4e08-975c-ae176cbffb10" targetNamespace="http://schemas.microsoft.com/office/2006/metadata/properties" ma:root="true" ma:fieldsID="58e64aaa74cbdbdde79ad5a107907d57" ns2:_="" ns3:_="">
    <xsd:import namespace="f78eab9c-c2d0-4986-8a84-ca2ad6a4a4fb"/>
    <xsd:import namespace="5b092cf3-3339-4e08-975c-ae176cbffb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eab9c-c2d0-4986-8a84-ca2ad6a4a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aafb5c2-dae4-44e9-b36f-12db44ae44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092cf3-3339-4e08-975c-ae176cbffb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348104-2b8c-4f76-9379-a7573c2403c6}" ma:internalName="TaxCatchAll" ma:showField="CatchAllData" ma:web="5b092cf3-3339-4e08-975c-ae176cbffb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092cf3-3339-4e08-975c-ae176cbffb10" xsi:nil="true"/>
    <lcf76f155ced4ddcb4097134ff3c332f xmlns="f78eab9c-c2d0-4986-8a84-ca2ad6a4a4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DA4F82-4093-4010-8ACA-69F32BD3B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eab9c-c2d0-4986-8a84-ca2ad6a4a4fb"/>
    <ds:schemaRef ds:uri="5b092cf3-3339-4e08-975c-ae176cbffb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C27C9B-14A0-4FC4-8CA8-6641B8C315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4FC985-823A-4973-98F8-C90F40C0F510}">
  <ds:schemaRefs>
    <ds:schemaRef ds:uri="http://schemas.openxmlformats.org/package/2006/metadata/core-properties"/>
    <ds:schemaRef ds:uri="http://schemas.microsoft.com/office/2006/documentManagement/types"/>
    <ds:schemaRef ds:uri="f78eab9c-c2d0-4986-8a84-ca2ad6a4a4fb"/>
    <ds:schemaRef ds:uri="http://purl.org/dc/terms/"/>
    <ds:schemaRef ds:uri="http://purl.org/dc/dcmitype/"/>
    <ds:schemaRef ds:uri="5b092cf3-3339-4e08-975c-ae176cbffb10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1218</Words>
  <Application>Microsoft Office PowerPoint</Application>
  <PresentationFormat>Custom</PresentationFormat>
  <Paragraphs>180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 Bold</vt:lpstr>
      <vt:lpstr>Arial</vt:lpstr>
      <vt:lpstr>Georgia Pro Bold</vt:lpstr>
      <vt:lpstr>Fira Sans Bold Italics</vt:lpstr>
      <vt:lpstr>Impact</vt:lpstr>
      <vt:lpstr>Fira Sans Bold</vt:lpstr>
      <vt:lpstr>Aptos</vt:lpstr>
      <vt:lpstr>Calibri Light</vt:lpstr>
      <vt:lpstr>Roboto</vt:lpstr>
      <vt:lpstr>Fustat</vt:lpstr>
      <vt:lpstr>PT Serif Bold</vt:lpstr>
      <vt:lpstr>Roboto Slab</vt:lpstr>
      <vt:lpstr>Aptos Bold</vt:lpstr>
      <vt:lpstr>Calibri</vt:lpstr>
      <vt:lpstr>Office Theme</vt:lpstr>
      <vt:lpstr>1_GIH-24</vt:lpstr>
      <vt:lpstr>Custom Design</vt:lpstr>
      <vt:lpstr>No Logo </vt:lpstr>
      <vt:lpstr>Geometric</vt:lpstr>
      <vt:lpstr>PowerPoint Presentation</vt:lpstr>
      <vt:lpstr>Vaccine Landscape and Response </vt:lpstr>
      <vt:lpstr>Current Landscape</vt:lpstr>
      <vt:lpstr>Many, many people still support vaccines</vt:lpstr>
      <vt:lpstr>States primarily control vaccine policy</vt:lpstr>
      <vt:lpstr>The federal government has direct &amp; indirect levers </vt:lpstr>
      <vt:lpstr>Stepping Up</vt:lpstr>
      <vt:lpstr>Shared Goal: Maintain Broad Access to Vaccines</vt:lpstr>
      <vt:lpstr>Shared Goal: Maintain Broad Access to Vaccines</vt:lpstr>
      <vt:lpstr>Shared Goal: Maintain Broad Access to Vaccines</vt:lpstr>
      <vt:lpstr>Example</vt:lpstr>
      <vt:lpstr>The Evidence Collective</vt:lpstr>
      <vt:lpstr>Breaking Echo Chambers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Adult and Influenza Immunization Summit (NAIIS)  The Summit Adult Vaccination Recommendations Review (SAVRR) Council</vt:lpstr>
      <vt:lpstr>Background: National Adult and Influenza Immunization Summit</vt:lpstr>
      <vt:lpstr>Summit Organizing Committee (as of November 2025)</vt:lpstr>
      <vt:lpstr>Objectives of the SAVRR Council</vt:lpstr>
      <vt:lpstr>Provide stakeholder input on vaccination recommendations</vt:lpstr>
      <vt:lpstr>Support effective clinical implementation of evidence-based vaccine recommendations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Title Slide (16x9)</dc:title>
  <dc:creator>Juliette Manise</dc:creator>
  <cp:lastModifiedBy>Juliette Manise</cp:lastModifiedBy>
  <cp:revision>3</cp:revision>
  <cp:lastPrinted>2026-01-29T14:11:51Z</cp:lastPrinted>
  <dcterms:created xsi:type="dcterms:W3CDTF">2006-08-16T00:00:00Z</dcterms:created>
  <dcterms:modified xsi:type="dcterms:W3CDTF">2026-01-29T20:28:57Z</dcterms:modified>
  <dc:identifier>DAFucaqo90o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0x0101008C8AA29C7A406F46B0EA05F9C5EB9076</vt:lpwstr>
  </property>
  <property fmtid="{D5CDD505-2E9C-101B-9397-08002B2CF9AE}" pid="3" name="MediaServiceImageTags">
    <vt:lpwstr/>
  </property>
</Properties>
</file>