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14" r:id="rId2"/>
    <p:sldId id="12773" r:id="rId3"/>
    <p:sldId id="12775" r:id="rId4"/>
    <p:sldId id="12776" r:id="rId5"/>
    <p:sldId id="12739" r:id="rId6"/>
    <p:sldId id="12774" r:id="rId7"/>
    <p:sldId id="12740" r:id="rId8"/>
    <p:sldId id="127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58"/>
  </p:normalViewPr>
  <p:slideViewPr>
    <p:cSldViewPr snapToGrid="0">
      <p:cViewPr varScale="1">
        <p:scale>
          <a:sx n="120" d="100"/>
          <a:sy n="12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C27D9-3167-F846-B138-B3AF4727BFBA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497E6-0311-F843-9B45-BF9F0258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41401-BB15-4045-A4D2-A73F0561EF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0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1590-7191-C79C-4C29-71CFDAD74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AE761-9850-D8DD-3739-BF764C3D4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70EA-CFCA-39F6-FFF8-B86ABFDE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9C211-57D4-3FE0-5339-FCE09244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392A2-0938-32DE-6D31-4A9C0EE7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2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E969-9419-68D6-0AF8-D5F85915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72CE7-93AC-3A7C-3A58-C8B855711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954A5-0271-7F1D-2E4B-CA5AA070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387D6-5755-7BD8-AE7D-75633D6E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9DBE-AB2C-060B-4A13-93435E96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3C7C8-CFCD-73AE-DB51-85FF51886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E53D0-9334-C8D4-9F5B-2028F023D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39366-3915-1AFA-C10D-A911A207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CA9D4-C49C-466A-F9C0-4EA1A716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B0B6D-B9B9-9AEB-6DD6-B405A07C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3F4FC-9FCD-D34D-BF9B-5842719F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1" y="5892502"/>
            <a:ext cx="3530600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C7DAE-0DCE-1A45-9542-B523CBC39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95" y="-279412"/>
            <a:ext cx="12511395" cy="174193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DC38AA-CA37-E349-A939-782B1BFD60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788" y="152636"/>
            <a:ext cx="7128396" cy="7918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300" b="1" i="0">
                <a:solidFill>
                  <a:schemeClr val="bg1"/>
                </a:solidFill>
                <a:latin typeface="Kapra Neue Pro Sm Bd Expanded R" pitchFamily="2" charset="77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1976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66B9B-85E4-BA4C-8C35-F4108F5FB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47" y="2010817"/>
            <a:ext cx="6825108" cy="2678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C8BAF-C3EC-7249-80F6-8AEBF12AD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83" y="5806952"/>
            <a:ext cx="1151581" cy="10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C0E7-7D2B-35C2-7875-BACE56B6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1F4E-CF43-8F5C-B012-BA85C888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B0598-389E-3894-301B-EADC2607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4E46-0E34-3A2B-3957-A501A084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C90D6-8591-96E0-B4BE-44C4F7FA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C4D5-B50A-0351-A255-A14F2776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FDC87-1D5C-6314-4CAE-7FD9BCF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8178-BF82-4236-A4A3-52786F0D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57347-3FB3-1943-5C5D-995578F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1D7CF-47FC-15C4-41E2-A08C0C09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D550-E1CA-EE2A-AD31-6E3878C4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8FAE-C8AD-8CFC-FF11-4E4740332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BEF15-BF22-11C8-84F4-57B73D59C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12F53-59E0-43E5-C9C8-CB884AC7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EBFCE-CE0B-6BA7-24DE-4690232B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8488C-E5AB-0C3D-ABFE-524F8AC7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EE57-10B9-FDA5-A483-B5F3769A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0F09C-36C4-220A-3A05-CA86F8A1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DA91C-FA27-7CA5-0BED-45299E64B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E4D5F-F507-BDB6-5B83-5E07E374B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7F766-854E-6B29-BDB2-3E06546DF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ED523-F550-607F-AD36-FD2347D2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D43EA-99DD-FBE3-5CD2-6FC8B263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39702-E7BA-EDD0-15CF-00007252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F58D-A003-20BB-779D-3B3278A4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E4124-F90F-532F-1BD2-6DB4CFDA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212F6-6394-E026-1D42-9022C5E4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FA7B1-549B-D13D-3BB7-9E9A2338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1509E-182C-4C95-4D46-E38FF708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C74CD-D53E-9F21-8F32-7A332FDC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41437-E495-B6AA-54D3-92D9CA6F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24FD-05CE-823E-9440-3ABCEA82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F5E8-23E7-109A-8243-1B1FF23C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D3A59-796D-FD1D-DD2C-88382855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92990-C71F-4346-6370-F4B41B7D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2BF4A-3E87-B1A2-96D8-094FDEDB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44121-E817-55DC-F331-190CBC03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8689-5A94-858B-136B-95948AAD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67D0-6BFF-5097-5BE2-72CAE194B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43294-F3AE-5562-CE06-C30E4C7AE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A3A80-8CE6-EFBB-CDF2-D15AF4A5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1AAE-7959-DF95-7182-4B705AC2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F93BD-BE75-4305-C9B6-E69A1B38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DF6E6-48FC-B9D6-9816-CCC79CFE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DEAD3-277C-2D25-9AE7-6016D45E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C8A2-3865-2329-DC52-5B5120D5A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75918-3BCE-CC4A-BB0D-E4B30CA20A4C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21328-A7F8-89D1-C332-A33B18E41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1320-BFBA-06C0-C74A-558F5720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1D7D5-F507-C547-9E23-265DE5BD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15DEC5-4377-0AC0-45D8-E76235091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88" y="152636"/>
            <a:ext cx="11102773" cy="791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AHF HOUSING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44453-2D2F-74DB-0504-098CE7A73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2" y="1484784"/>
            <a:ext cx="118462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8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DC410-4651-1E4A-FAC7-F2CC152C6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88" y="152636"/>
            <a:ext cx="11157086" cy="7918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AVANZANDO SAN YSIDRO COMMUNITY LAND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EA5C9-E237-2D80-B3C0-E904F8C4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31" y="1456660"/>
            <a:ext cx="5816383" cy="3296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81260-603B-F4E7-07ED-FBF4BACED7AE}"/>
              </a:ext>
            </a:extLst>
          </p:cNvPr>
          <p:cNvSpPr txBox="1"/>
          <p:nvPr/>
        </p:nvSpPr>
        <p:spPr>
          <a:xfrm>
            <a:off x="227811" y="1166842"/>
            <a:ext cx="5868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103 units </a:t>
            </a:r>
            <a:r>
              <a:rPr lang="en-US" dirty="0"/>
              <a:t>of deeply affordable housing (30-50% AMI)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construction, rental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Transitions to home-ownership </a:t>
            </a:r>
            <a:r>
              <a:rPr lang="en-US" dirty="0"/>
              <a:t>after LIHTC expire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Land is owned and governed by the community </a:t>
            </a:r>
            <a:r>
              <a:rPr lang="en-US" dirty="0"/>
              <a:t>through CLT structure, allowing for modest wealth generation, without gentrification overtime (future unit sale prices are capped using AMI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Alliance Healthcare Foundation Role: </a:t>
            </a:r>
          </a:p>
          <a:p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Initial feasibility grant funding </a:t>
            </a:r>
            <a:r>
              <a:rPr lang="en-US" dirty="0"/>
              <a:t>to assess project, hire legal counsel, set up structure and do community outreach.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Follow-on working-capital loan during construction phase (large cash outlay followed by reimbursement created big swings in reserves)</a:t>
            </a:r>
          </a:p>
        </p:txBody>
      </p:sp>
    </p:spTree>
    <p:extLst>
      <p:ext uri="{BB962C8B-B14F-4D97-AF65-F5344CB8AC3E}">
        <p14:creationId xmlns:p14="http://schemas.microsoft.com/office/powerpoint/2010/main" val="263257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2E005-554B-6AB7-E520-CBA21E3B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5065A5-5A4A-021D-D100-289FE172E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457" y="195166"/>
            <a:ext cx="11157086" cy="791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MARKET STREET VILLAGE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65B35-E905-0464-54B9-7B324235B57D}"/>
              </a:ext>
            </a:extLst>
          </p:cNvPr>
          <p:cNvSpPr txBox="1"/>
          <p:nvPr/>
        </p:nvSpPr>
        <p:spPr>
          <a:xfrm>
            <a:off x="227811" y="1241270"/>
            <a:ext cx="5868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229 units of NOAH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50% of units designated for veterans exiting homelessness (</a:t>
            </a:r>
            <a:r>
              <a:rPr lang="en-US" b="1" dirty="0"/>
              <a:t>net new homeless housing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50% for </a:t>
            </a:r>
            <a:r>
              <a:rPr lang="en-US" b="1" dirty="0"/>
              <a:t>low-income residents earning up to 80% </a:t>
            </a:r>
            <a:r>
              <a:rPr lang="en-US" dirty="0"/>
              <a:t>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Onsite services and case management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Alliance Healthcare Foundation Role: </a:t>
            </a:r>
          </a:p>
          <a:p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Served as local anchor funder </a:t>
            </a:r>
            <a:r>
              <a:rPr lang="en-US" dirty="0"/>
              <a:t>to catalyze other matched 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Provided concessionary debt </a:t>
            </a:r>
            <a:r>
              <a:rPr lang="en-US" dirty="0"/>
              <a:t>to unlock ~$80M in national investment from Community Solutions Large Cities Fund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Tied 30-year deed restrictions to </a:t>
            </a:r>
            <a:r>
              <a:rPr lang="en-US" dirty="0"/>
              <a:t>all units requiring them to stay at 80% or below AMI rent levels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52FD1-DF95-C89C-6B8C-826AD590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18" y="1403498"/>
            <a:ext cx="5551945" cy="46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6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D40100-A4B5-3E2D-298B-6C6E61359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89" y="152636"/>
            <a:ext cx="11232852" cy="791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MIDDLE MARCH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0EA80-7801-8E64-3120-7DF96D098B34}"/>
              </a:ext>
            </a:extLst>
          </p:cNvPr>
          <p:cNvSpPr txBox="1"/>
          <p:nvPr/>
        </p:nvSpPr>
        <p:spPr>
          <a:xfrm>
            <a:off x="83332" y="1088740"/>
            <a:ext cx="720080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44" lvl="2" indent="-228600">
              <a:buFont typeface="Arial" panose="020B0604020202020204" pitchFamily="34" charset="0"/>
              <a:buChar char="•"/>
            </a:pPr>
            <a:r>
              <a:rPr lang="en-US" sz="2000" b="1" dirty="0"/>
              <a:t>70 units, new construction</a:t>
            </a:r>
          </a:p>
          <a:p>
            <a:pPr marL="514344" lvl="2" indent="-228600">
              <a:buFont typeface="Arial" panose="020B0604020202020204" pitchFamily="34" charset="0"/>
              <a:buChar char="•"/>
            </a:pPr>
            <a:r>
              <a:rPr lang="en-US" sz="2000" b="1" dirty="0"/>
              <a:t>Mixed income “missing middle” workforce housing</a:t>
            </a:r>
          </a:p>
          <a:p>
            <a:pPr marL="514344" lvl="2" indent="-228600">
              <a:buFont typeface="Arial" panose="020B0604020202020204" pitchFamily="34" charset="0"/>
              <a:buChar char="•"/>
            </a:pPr>
            <a:r>
              <a:rPr lang="en-US" sz="2000" dirty="0"/>
              <a:t>31 units (45%) are deed restricted at 100% AMI</a:t>
            </a:r>
          </a:p>
          <a:p>
            <a:pPr marL="514344" lvl="2" indent="-228600">
              <a:buFont typeface="Arial" panose="020B0604020202020204" pitchFamily="34" charset="0"/>
              <a:buChar char="•"/>
            </a:pPr>
            <a:r>
              <a:rPr lang="en-US" sz="2000" dirty="0"/>
              <a:t>5 units are deed restricted at 50% AMI</a:t>
            </a:r>
          </a:p>
          <a:p>
            <a:pPr marL="514344" lvl="2" indent="-228600">
              <a:buFont typeface="Arial" panose="020B0604020202020204" pitchFamily="34" charset="0"/>
              <a:buChar char="•"/>
            </a:pPr>
            <a:r>
              <a:rPr lang="en-US" sz="2000" dirty="0"/>
              <a:t>34 units are market rate</a:t>
            </a:r>
          </a:p>
          <a:p>
            <a:pPr marL="285744" lvl="2"/>
            <a:endParaRPr lang="en-US" sz="2000" dirty="0">
              <a:highlight>
                <a:srgbClr val="FFFF00"/>
              </a:highlight>
            </a:endParaRPr>
          </a:p>
          <a:p>
            <a:pPr marL="514344" lvl="2" indent="-228600">
              <a:buFont typeface="Arial" panose="020B0604020202020204" pitchFamily="34" charset="0"/>
              <a:buChar char="•"/>
            </a:pPr>
            <a:r>
              <a:rPr lang="en-US" sz="2000" b="1" dirty="0"/>
              <a:t>Alliance Healthcare Foundation Role:</a:t>
            </a:r>
          </a:p>
          <a:p>
            <a:pPr marL="971544" lvl="3" indent="-228600">
              <a:buFont typeface="Arial" panose="020B0604020202020204" pitchFamily="34" charset="0"/>
              <a:buChar char="•"/>
            </a:pPr>
            <a:r>
              <a:rPr lang="en-US" sz="2000" dirty="0"/>
              <a:t>Early committed investor to give credibility to the project and unlock other local capital</a:t>
            </a:r>
          </a:p>
          <a:p>
            <a:pPr marL="971544" lvl="3" indent="-228600">
              <a:buFont typeface="Arial" panose="020B0604020202020204" pitchFamily="34" charset="0"/>
              <a:buChar char="•"/>
            </a:pPr>
            <a:r>
              <a:rPr lang="en-US" sz="2000" dirty="0"/>
              <a:t>Middle March equity is what allows developer to deed-restrict a % of units at lower rents</a:t>
            </a:r>
          </a:p>
          <a:p>
            <a:pPr marL="971544" lvl="3" indent="-228600">
              <a:buFont typeface="Arial" panose="020B0604020202020204" pitchFamily="34" charset="0"/>
              <a:buChar char="•"/>
            </a:pPr>
            <a:r>
              <a:rPr lang="en-US" sz="2000" dirty="0"/>
              <a:t>As project evolved, rather than insisting on same level of capital participation, we reduced our investment amount while increasing our share of the risk to help the project move forward at a critical stage.</a:t>
            </a:r>
            <a:endParaRPr lang="en-US" sz="2000" dirty="0">
              <a:hlinkClick r:id="" action="ppaction://noactio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444EA-E9A4-124B-C73B-3CFB7759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55" y="2153343"/>
            <a:ext cx="4984413" cy="27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8658-B134-2944-5FA1-65C59E736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57542-2959-6555-DE4E-EB8B0C7A0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348" y="116632"/>
            <a:ext cx="11809312" cy="79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WORKFORCE HOUSING: A SMART, MISSION-ALIGNED IMPACT INVESTMENT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F44BE-0D2B-9E82-821B-AABFCFC112E8}"/>
              </a:ext>
            </a:extLst>
          </p:cNvPr>
          <p:cNvSpPr txBox="1"/>
          <p:nvPr/>
        </p:nvSpPr>
        <p:spPr>
          <a:xfrm>
            <a:off x="227348" y="1340768"/>
            <a:ext cx="11964652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Helvetica" pitchFamily="2" charset="0"/>
              </a:rPr>
              <a:t>Stabilizes working households</a:t>
            </a: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Supports essential workers priced out of both subsidized and market-rate rents.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Addresses widespread cost burden (≈58% of SD households) and helps prevent 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With only ~15% of households able to afford a median-priced home, workforce units keep families housed</a:t>
            </a:r>
            <a:r>
              <a:rPr lang="en-US" sz="1400" dirty="0">
                <a:latin typeface="Helvetica" pitchFamily="2" charset="0"/>
              </a:rPr>
              <a:t> &amp; </a:t>
            </a:r>
            <a:r>
              <a:rPr lang="en-US" dirty="0">
                <a:latin typeface="Helvetica" pitchFamily="2" charset="0"/>
              </a:rPr>
              <a:t>local.</a:t>
            </a:r>
          </a:p>
          <a:p>
            <a:pPr>
              <a:buNone/>
            </a:pPr>
            <a:endParaRPr lang="en-US" b="1" dirty="0">
              <a:latin typeface="Helvetica" pitchFamily="2" charset="0"/>
            </a:endParaRPr>
          </a:p>
          <a:p>
            <a:pPr>
              <a:buNone/>
            </a:pPr>
            <a:r>
              <a:rPr lang="en-US" b="1" dirty="0">
                <a:latin typeface="Helvetica" pitchFamily="2" charset="0"/>
              </a:rPr>
              <a:t>Recycles capital &amp; generates true additionality</a:t>
            </a: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Structured mission-aligned investments (not grants) return capital for reuse.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Fills a financing gap not served by tax-credit programs or luxury development — AHF’s dollars directly catalyze projects that otherwise wouldn’t pencil.</a:t>
            </a:r>
          </a:p>
          <a:p>
            <a:endParaRPr lang="en-US" dirty="0">
              <a:latin typeface="Helvetica" pitchFamily="2" charset="0"/>
            </a:endParaRPr>
          </a:p>
          <a:p>
            <a:pPr>
              <a:buNone/>
            </a:pPr>
            <a:r>
              <a:rPr lang="en-US" b="1" dirty="0">
                <a:latin typeface="Helvetica" pitchFamily="2" charset="0"/>
              </a:rPr>
              <a:t>Meets demand across the income spectrum</a:t>
            </a: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San Diego’s shortage of ~130,000 rental homes spans far beyond very low-income households.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Workforce housing acts as a “pressure valve,” easing market stress and helping moderate rent inflation system-wide.</a:t>
            </a:r>
          </a:p>
          <a:p>
            <a:endParaRPr lang="en-US" dirty="0">
              <a:latin typeface="Helvetica" pitchFamily="2" charset="0"/>
            </a:endParaRPr>
          </a:p>
          <a:p>
            <a:pPr>
              <a:buNone/>
            </a:pPr>
            <a:r>
              <a:rPr lang="en-US" b="1" dirty="0">
                <a:latin typeface="Helvetica" pitchFamily="2" charset="0"/>
              </a:rPr>
              <a:t>Aligns with AHF’s mission &amp; values</a:t>
            </a: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Advances equitable opportunity for working families who sustain the region but face growing housing insecurity.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Delivers both social impact and financial sustainability through recyclable, impact-focused capital.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Housing is one of the most fundamental Social Determinants of Health (it’s a “prevention” strategy).</a:t>
            </a:r>
          </a:p>
        </p:txBody>
      </p:sp>
    </p:spTree>
    <p:extLst>
      <p:ext uri="{BB962C8B-B14F-4D97-AF65-F5344CB8AC3E}">
        <p14:creationId xmlns:p14="http://schemas.microsoft.com/office/powerpoint/2010/main" val="52678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4B580-D566-D216-AC4F-18BE37E37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C7635-105E-6287-D60E-D301F90F2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89" y="152636"/>
            <a:ext cx="11412872" cy="79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REFINING OUR HOUSING “DECISION-SUPPORT”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5466C-8C95-9F78-BCC0-5310A7C31C11}"/>
              </a:ext>
            </a:extLst>
          </p:cNvPr>
          <p:cNvSpPr txBox="1"/>
          <p:nvPr/>
        </p:nvSpPr>
        <p:spPr>
          <a:xfrm>
            <a:off x="443372" y="1340768"/>
            <a:ext cx="11593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Core Principles – Any AHF-backed housing investment should:</a:t>
            </a:r>
          </a:p>
          <a:p>
            <a:endParaRPr lang="en-US" b="1" dirty="0">
              <a:latin typeface="Helvetica" pitchFamily="2" charset="0"/>
            </a:endParaRPr>
          </a:p>
          <a:p>
            <a:endParaRPr lang="en-US" b="1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latin typeface="Helvetica" pitchFamily="2" charset="0"/>
              </a:rPr>
              <a:t>Increase supply </a:t>
            </a:r>
            <a:r>
              <a:rPr lang="en-US" dirty="0">
                <a:latin typeface="Helvetica" pitchFamily="2" charset="0"/>
              </a:rPr>
              <a:t>(especially in underserved segments: deeply affordable and workforce), and/or preserve affordability that otherwise would be at risk of being lost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latin typeface="Helvetica" pitchFamily="2" charset="0"/>
              </a:rPr>
              <a:t>Prevent displacement</a:t>
            </a:r>
            <a:r>
              <a:rPr lang="en-US" dirty="0">
                <a:latin typeface="Helvetica" pitchFamily="2" charset="0"/>
              </a:rPr>
              <a:t>, expand opportunity, and foster </a:t>
            </a:r>
            <a:r>
              <a:rPr lang="en-US" b="1" dirty="0">
                <a:latin typeface="Helvetica" pitchFamily="2" charset="0"/>
              </a:rPr>
              <a:t>mixed-income stability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Provide a </a:t>
            </a:r>
            <a:r>
              <a:rPr lang="en-US" b="1" dirty="0">
                <a:latin typeface="Helvetica" pitchFamily="2" charset="0"/>
              </a:rPr>
              <a:t>reasonable path to capital preservation &amp; return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Demonstrate </a:t>
            </a:r>
            <a:r>
              <a:rPr lang="en-US" b="1" dirty="0">
                <a:latin typeface="Helvetica" pitchFamily="2" charset="0"/>
              </a:rPr>
              <a:t>feasible, timely execution </a:t>
            </a:r>
            <a:r>
              <a:rPr lang="en-US" dirty="0">
                <a:latin typeface="Helvetica" pitchFamily="2" charset="0"/>
              </a:rPr>
              <a:t>with credible partners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latin typeface="Helvetica" pitchFamily="2" charset="0"/>
              </a:rPr>
              <a:t>Avoid reinforcing concentrated poverty</a:t>
            </a:r>
            <a:r>
              <a:rPr lang="en-US" dirty="0">
                <a:latin typeface="Helvetica" pitchFamily="2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788F2-A1BD-326E-6805-538894F0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7010B4-73C9-FCE7-BECE-DC0BCDAAF1F1}"/>
              </a:ext>
            </a:extLst>
          </p:cNvPr>
          <p:cNvGraphicFramePr>
            <a:graphicFrameLocks noGrp="1"/>
          </p:cNvGraphicFramePr>
          <p:nvPr/>
        </p:nvGraphicFramePr>
        <p:xfrm>
          <a:off x="623789" y="1520788"/>
          <a:ext cx="11304860" cy="4037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2430">
                  <a:extLst>
                    <a:ext uri="{9D8B030D-6E8A-4147-A177-3AD203B41FA5}">
                      <a16:colId xmlns:a16="http://schemas.microsoft.com/office/drawing/2014/main" val="4152183353"/>
                    </a:ext>
                  </a:extLst>
                </a:gridCol>
                <a:gridCol w="5652430">
                  <a:extLst>
                    <a:ext uri="{9D8B030D-6E8A-4147-A177-3AD203B41FA5}">
                      <a16:colId xmlns:a16="http://schemas.microsoft.com/office/drawing/2014/main" val="3712156418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FOUR KEY DECISION DOMAINS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7309"/>
                  </a:ext>
                </a:extLst>
              </a:tr>
              <a:tr h="1834976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Impact on People &amp; Place (40%)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Who will live here (income mix)?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Does it advance equity?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Does it create </a:t>
                      </a:r>
                      <a:r>
                        <a:rPr lang="en-US" sz="1800" i="1" dirty="0"/>
                        <a:t>neighborhood-level</a:t>
                      </a:r>
                      <a:r>
                        <a:rPr lang="en-US" sz="1800" dirty="0"/>
                        <a:t> opportunity (connectivity, mobility, services)?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Cost, Speed, &amp; Financial Feasibility (25%)</a:t>
                      </a:r>
                    </a:p>
                    <a:p>
                      <a:pPr algn="ctr"/>
                      <a:endParaRPr lang="en-US" sz="1800" b="1" u="sng" dirty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Is the project cost-effective?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Does it reasonably return capital (for impact investing)?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How quickly does it add units?</a:t>
                      </a:r>
                    </a:p>
                    <a:p>
                      <a:endParaRPr lang="en-US" sz="900"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04543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Affordability &amp; Duration (20%)</a:t>
                      </a:r>
                    </a:p>
                    <a:p>
                      <a:pPr algn="ctr"/>
                      <a:endParaRPr lang="en-US" sz="1800" b="1" u="sng" dirty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How long will affordability be preserved?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For which income bands?</a:t>
                      </a:r>
                    </a:p>
                    <a:p>
                      <a:endParaRPr lang="en-US" sz="900"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Developer Capacity &amp; Risk (15%)</a:t>
                      </a:r>
                    </a:p>
                    <a:p>
                      <a:pPr algn="ctr"/>
                      <a:endParaRPr lang="en-US" sz="1800" b="1" u="sng" dirty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Is the developer credible, stable, and community-grounded?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Can they execute on time and on budget?</a:t>
                      </a:r>
                    </a:p>
                    <a:p>
                      <a:endParaRPr lang="en-US" sz="900"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19547"/>
                  </a:ext>
                </a:extLst>
              </a:tr>
            </a:tbl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BDB5648-BD90-3F16-8050-6B2771752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89" y="152636"/>
            <a:ext cx="11412872" cy="7918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REFINING OUR HOUSING “DECISION-SUPPORT”</a:t>
            </a:r>
          </a:p>
        </p:txBody>
      </p:sp>
    </p:spTree>
    <p:extLst>
      <p:ext uri="{BB962C8B-B14F-4D97-AF65-F5344CB8AC3E}">
        <p14:creationId xmlns:p14="http://schemas.microsoft.com/office/powerpoint/2010/main" val="416762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701</Words>
  <Application>Microsoft Macintosh PowerPoint</Application>
  <PresentationFormat>Widescreen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Kapra Neue Pro Sm Bd Expanded 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Lyman</dc:creator>
  <cp:lastModifiedBy>Sarah Lyman</cp:lastModifiedBy>
  <cp:revision>3</cp:revision>
  <dcterms:created xsi:type="dcterms:W3CDTF">2026-06-23T15:51:21Z</dcterms:created>
  <dcterms:modified xsi:type="dcterms:W3CDTF">2026-06-26T16:13:15Z</dcterms:modified>
</cp:coreProperties>
</file>