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Nunito" pitchFamily="2" charset="77"/>
      <p:regular r:id="rId15"/>
      <p:bold r:id="rId16"/>
      <p:italic r:id="rId17"/>
      <p:boldItalic r:id="rId18"/>
    </p:embeddedFont>
    <p:embeddedFont>
      <p:font typeface="Nunito Light" pitchFamily="2" charset="77"/>
      <p:regular r:id="rId19"/>
      <p:italic r:id="rId20"/>
    </p:embeddedFont>
    <p:embeddedFont>
      <p:font typeface="Nunito Medium" pitchFamily="2" charset="77"/>
      <p:regular r:id="rId21"/>
      <p:bold r:id="rId22"/>
      <p:italic r:id="rId23"/>
      <p:boldItalic r:id="rId24"/>
    </p:embeddedFont>
    <p:embeddedFont>
      <p:font typeface="Nunito SemiBold" pitchFamily="2" charset="77"/>
      <p:bold r:id="rId25"/>
      <p:italic r:id="rId26"/>
      <p:boldItalic r:id="rId27"/>
    </p:embeddedFont>
    <p:embeddedFont>
      <p:font typeface="Roboto" panose="02000000000000000000" pitchFamily="2" charset="0"/>
      <p:regular r:id="rId28"/>
      <p:bold r:id="rId29"/>
      <p:italic r:id="rId30"/>
      <p:boldItalic r:id="rId31"/>
    </p:embeddedFont>
    <p:embeddedFont>
      <p:font typeface="Roboto Medium" panose="02000000000000000000" pitchFamily="2"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pos="575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AD5632-EFE4-41C2-ACEE-55CA4C72F7EE}">
  <a:tblStyle styleId="{DFAD5632-EFE4-41C2-ACEE-55CA4C72F7E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C"/>
          </a:solidFill>
        </a:fill>
      </a:tcStyle>
    </a:wholeTbl>
    <a:band1H>
      <a:tcTxStyle/>
      <a:tcStyle>
        <a:tcBdr/>
        <a:fill>
          <a:solidFill>
            <a:srgbClr val="CAD2D7"/>
          </a:solidFill>
        </a:fill>
      </a:tcStyle>
    </a:band1H>
    <a:band2H>
      <a:tcTxStyle/>
      <a:tcStyle>
        <a:tcBdr/>
      </a:tcStyle>
    </a:band2H>
    <a:band1V>
      <a:tcTxStyle/>
      <a:tcStyle>
        <a:tcBdr/>
        <a:fill>
          <a:solidFill>
            <a:srgbClr val="CAD2D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 pos="57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5af09f169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5af09f169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6b351628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66b351628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65af09f16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65af09f16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e511750cf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e511750cf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ee511750cf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49" name="Google Shape;149;g3ee511750cf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e511750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of “Mission Aligned Investing”</a:t>
            </a:r>
            <a:endParaRPr/>
          </a:p>
        </p:txBody>
      </p:sp>
      <p:sp>
        <p:nvSpPr>
          <p:cNvPr id="178" name="Google Shape;178;g3ee511750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ee511750c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MFH: Working with a local housing developer </a:t>
            </a:r>
            <a:endParaRPr/>
          </a:p>
          <a:p>
            <a:pPr marL="0" lvl="0" indent="0" algn="l" rtl="0">
              <a:spcBef>
                <a:spcPts val="0"/>
              </a:spcBef>
              <a:spcAft>
                <a:spcPts val="0"/>
              </a:spcAft>
              <a:buNone/>
            </a:pPr>
            <a:r>
              <a:rPr lang="en"/>
              <a:t>Greater Watertown: Acquired a property that is mixed use including affordable housing, a YMCA, ECE, and workforce development. Invested in a local fund to provide bridge financing for local developers.</a:t>
            </a:r>
            <a:endParaRPr/>
          </a:p>
          <a:p>
            <a:pPr marL="0" lvl="0" indent="0" algn="l" rtl="0">
              <a:spcBef>
                <a:spcPts val="0"/>
              </a:spcBef>
              <a:spcAft>
                <a:spcPts val="0"/>
              </a:spcAft>
              <a:buNone/>
            </a:pPr>
            <a:r>
              <a:rPr lang="en"/>
              <a:t>RMHF: Works closely with local CDFIs - going back to strategy to ensure that it continues to embed equity and expand circle of partners</a:t>
            </a:r>
            <a:endParaRPr/>
          </a:p>
          <a:p>
            <a:pPr marL="0" lvl="0" indent="0" algn="l" rtl="0">
              <a:spcBef>
                <a:spcPts val="0"/>
              </a:spcBef>
              <a:spcAft>
                <a:spcPts val="0"/>
              </a:spcAft>
              <a:buNone/>
            </a:pPr>
            <a:r>
              <a:rPr lang="en"/>
              <a:t>HFSF: Pass to Janeisse</a:t>
            </a:r>
            <a:endParaRPr/>
          </a:p>
        </p:txBody>
      </p:sp>
      <p:sp>
        <p:nvSpPr>
          <p:cNvPr id="195" name="Google Shape;195;g3ee511750c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ee511750cf_0_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ee511750cf_0_8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e511750cf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ee511750cf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ee511750cf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ee511750cf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ee511750cf_0_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ee511750cf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Blue, Left" type="title">
  <p:cSld name="TITLE">
    <p:spTree>
      <p:nvGrpSpPr>
        <p:cNvPr id="1" name="Shape 6"/>
        <p:cNvGrpSpPr/>
        <p:nvPr/>
      </p:nvGrpSpPr>
      <p:grpSpPr>
        <a:xfrm>
          <a:off x="0" y="0"/>
          <a:ext cx="0" cy="0"/>
          <a:chOff x="0" y="0"/>
          <a:chExt cx="0" cy="0"/>
        </a:xfrm>
      </p:grpSpPr>
      <p:sp>
        <p:nvSpPr>
          <p:cNvPr id="7" name="Google Shape;7;p2"/>
          <p:cNvSpPr/>
          <p:nvPr/>
        </p:nvSpPr>
        <p:spPr>
          <a:xfrm>
            <a:off x="-53400" y="-103525"/>
            <a:ext cx="4625400" cy="5342700"/>
          </a:xfrm>
          <a:prstGeom prst="rect">
            <a:avLst/>
          </a:prstGeom>
          <a:gradFill>
            <a:gsLst>
              <a:gs pos="0">
                <a:schemeClr val="lt1"/>
              </a:gs>
              <a:gs pos="100000">
                <a:srgbClr val="8FDAE7"/>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8;p2"/>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9" name="Google Shape;9;p2"/>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10" name="Google Shape;10;p2"/>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11" name="Google Shape;11;p2"/>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ue Pink Full">
  <p:cSld name="TITLE_AND_BODY_1_1_1_1_1_3">
    <p:bg>
      <p:bgPr>
        <a:gradFill>
          <a:gsLst>
            <a:gs pos="0">
              <a:schemeClr val="accent3"/>
            </a:gs>
            <a:gs pos="74000">
              <a:srgbClr val="CEBEC8"/>
            </a:gs>
            <a:gs pos="100000">
              <a:srgbClr val="7BB7C8"/>
            </a:gs>
          </a:gsLst>
          <a:path path="circle">
            <a:fillToRect l="100000" b="100000"/>
          </a:path>
          <a:tileRect t="-100000" r="-100000"/>
        </a:gra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59" name="Google Shape;59;p11"/>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60" name="Google Shape;60;p11"/>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61" name="Google Shape;61;p11"/>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200"/>
              <a:buFont typeface="Roboto Medium"/>
              <a:buNone/>
              <a:defRPr sz="1200">
                <a:latin typeface="Roboto Medium"/>
                <a:ea typeface="Roboto Medium"/>
                <a:cs typeface="Roboto Medium"/>
                <a:sym typeface="Roboto Medium"/>
              </a:defRPr>
            </a:lvl2pPr>
            <a:lvl3pPr lvl="2" rtl="0">
              <a:spcBef>
                <a:spcPts val="0"/>
              </a:spcBef>
              <a:spcAft>
                <a:spcPts val="0"/>
              </a:spcAft>
              <a:buSzPts val="1200"/>
              <a:buFont typeface="Roboto Medium"/>
              <a:buNone/>
              <a:defRPr sz="1200">
                <a:latin typeface="Roboto Medium"/>
                <a:ea typeface="Roboto Medium"/>
                <a:cs typeface="Roboto Medium"/>
                <a:sym typeface="Roboto Medium"/>
              </a:defRPr>
            </a:lvl3pPr>
            <a:lvl4pPr lvl="3" rtl="0">
              <a:spcBef>
                <a:spcPts val="0"/>
              </a:spcBef>
              <a:spcAft>
                <a:spcPts val="0"/>
              </a:spcAft>
              <a:buSzPts val="1200"/>
              <a:buFont typeface="Roboto Medium"/>
              <a:buNone/>
              <a:defRPr sz="1200">
                <a:latin typeface="Roboto Medium"/>
                <a:ea typeface="Roboto Medium"/>
                <a:cs typeface="Roboto Medium"/>
                <a:sym typeface="Roboto Medium"/>
              </a:defRPr>
            </a:lvl4pPr>
            <a:lvl5pPr lvl="4" rtl="0">
              <a:spcBef>
                <a:spcPts val="0"/>
              </a:spcBef>
              <a:spcAft>
                <a:spcPts val="0"/>
              </a:spcAft>
              <a:buSzPts val="1200"/>
              <a:buFont typeface="Roboto Medium"/>
              <a:buNone/>
              <a:defRPr sz="1200">
                <a:latin typeface="Roboto Medium"/>
                <a:ea typeface="Roboto Medium"/>
                <a:cs typeface="Roboto Medium"/>
                <a:sym typeface="Roboto Medium"/>
              </a:defRPr>
            </a:lvl5pPr>
            <a:lvl6pPr lvl="5" rtl="0">
              <a:spcBef>
                <a:spcPts val="0"/>
              </a:spcBef>
              <a:spcAft>
                <a:spcPts val="0"/>
              </a:spcAft>
              <a:buSzPts val="1200"/>
              <a:buFont typeface="Roboto Medium"/>
              <a:buNone/>
              <a:defRPr sz="1200">
                <a:latin typeface="Roboto Medium"/>
                <a:ea typeface="Roboto Medium"/>
                <a:cs typeface="Roboto Medium"/>
                <a:sym typeface="Roboto Medium"/>
              </a:defRPr>
            </a:lvl6pPr>
            <a:lvl7pPr lvl="6" rtl="0">
              <a:spcBef>
                <a:spcPts val="0"/>
              </a:spcBef>
              <a:spcAft>
                <a:spcPts val="0"/>
              </a:spcAft>
              <a:buSzPts val="1200"/>
              <a:buFont typeface="Roboto Medium"/>
              <a:buNone/>
              <a:defRPr sz="1200">
                <a:latin typeface="Roboto Medium"/>
                <a:ea typeface="Roboto Medium"/>
                <a:cs typeface="Roboto Medium"/>
                <a:sym typeface="Roboto Medium"/>
              </a:defRPr>
            </a:lvl7pPr>
            <a:lvl8pPr lvl="7" rtl="0">
              <a:spcBef>
                <a:spcPts val="0"/>
              </a:spcBef>
              <a:spcAft>
                <a:spcPts val="0"/>
              </a:spcAft>
              <a:buSzPts val="1200"/>
              <a:buFont typeface="Roboto Medium"/>
              <a:buNone/>
              <a:defRPr sz="1200">
                <a:latin typeface="Roboto Medium"/>
                <a:ea typeface="Roboto Medium"/>
                <a:cs typeface="Roboto Medium"/>
                <a:sym typeface="Roboto Medium"/>
              </a:defRPr>
            </a:lvl8pPr>
            <a:lvl9pPr lvl="8" rtl="0">
              <a:spcBef>
                <a:spcPts val="0"/>
              </a:spcBef>
              <a:spcAft>
                <a:spcPts val="0"/>
              </a:spcAft>
              <a:buSzPts val="1200"/>
              <a:buFont typeface="Roboto Medium"/>
              <a:buNone/>
              <a:defRPr sz="1200">
                <a:latin typeface="Roboto Medium"/>
                <a:ea typeface="Roboto Medium"/>
                <a:cs typeface="Roboto Medium"/>
                <a:sym typeface="Roboto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ue Full">
  <p:cSld name="TITLE_AND_BODY_1_1_1_1_1_3_2">
    <p:bg>
      <p:bgPr>
        <a:gradFill>
          <a:gsLst>
            <a:gs pos="0">
              <a:schemeClr val="lt1"/>
            </a:gs>
            <a:gs pos="47000">
              <a:schemeClr val="lt1"/>
            </a:gs>
            <a:gs pos="100000">
              <a:srgbClr val="90DBE7"/>
            </a:gs>
          </a:gsLst>
          <a:path path="circle">
            <a:fillToRect l="100000" b="100000"/>
          </a:path>
          <a:tileRect t="-100000" r="-100000"/>
        </a:gra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64" name="Google Shape;64;p12"/>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65" name="Google Shape;65;p12"/>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66" name="Google Shape;66;p12"/>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id Blue Right">
  <p:cSld name="TITLE_AND_BODY_1_1_1_1_1_3_1">
    <p:bg>
      <p:bgPr>
        <a:solidFill>
          <a:schemeClr val="lt1"/>
        </a:solidFill>
        <a:effectLst/>
      </p:bgPr>
    </p:bg>
    <p:spTree>
      <p:nvGrpSpPr>
        <p:cNvPr id="1" name="Shape 67"/>
        <p:cNvGrpSpPr/>
        <p:nvPr/>
      </p:nvGrpSpPr>
      <p:grpSpPr>
        <a:xfrm>
          <a:off x="0" y="0"/>
          <a:ext cx="0" cy="0"/>
          <a:chOff x="0" y="0"/>
          <a:chExt cx="0" cy="0"/>
        </a:xfrm>
      </p:grpSpPr>
      <p:sp>
        <p:nvSpPr>
          <p:cNvPr id="68" name="Google Shape;68;p13"/>
          <p:cNvSpPr/>
          <p:nvPr/>
        </p:nvSpPr>
        <p:spPr>
          <a:xfrm>
            <a:off x="4560300" y="-76200"/>
            <a:ext cx="4649700" cy="5376900"/>
          </a:xfrm>
          <a:prstGeom prst="rect">
            <a:avLst/>
          </a:prstGeom>
          <a:solidFill>
            <a:srgbClr val="006880">
              <a:alpha val="5189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3"/>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70" name="Google Shape;70;p13"/>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71" name="Google Shape;71;p13"/>
          <p:cNvSpPr txBox="1">
            <a:spLocks noGrp="1"/>
          </p:cNvSpPr>
          <p:nvPr>
            <p:ph type="body" idx="1"/>
          </p:nvPr>
        </p:nvSpPr>
        <p:spPr>
          <a:xfrm>
            <a:off x="4856250"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72" name="Google Shape;72;p13"/>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id Blue Left">
  <p:cSld name="TITLE_AND_BODY_1_1_1_1_1_3_1_2">
    <p:bg>
      <p:bgPr>
        <a:solidFill>
          <a:schemeClr val="lt1"/>
        </a:solidFill>
        <a:effectLst/>
      </p:bgPr>
    </p:bg>
    <p:spTree>
      <p:nvGrpSpPr>
        <p:cNvPr id="1" name="Shape 73"/>
        <p:cNvGrpSpPr/>
        <p:nvPr/>
      </p:nvGrpSpPr>
      <p:grpSpPr>
        <a:xfrm>
          <a:off x="0" y="0"/>
          <a:ext cx="0" cy="0"/>
          <a:chOff x="0" y="0"/>
          <a:chExt cx="0" cy="0"/>
        </a:xfrm>
      </p:grpSpPr>
      <p:sp>
        <p:nvSpPr>
          <p:cNvPr id="74" name="Google Shape;74;p14"/>
          <p:cNvSpPr/>
          <p:nvPr/>
        </p:nvSpPr>
        <p:spPr>
          <a:xfrm>
            <a:off x="-68850" y="-76200"/>
            <a:ext cx="4649700" cy="5376900"/>
          </a:xfrm>
          <a:prstGeom prst="rect">
            <a:avLst/>
          </a:prstGeom>
          <a:solidFill>
            <a:srgbClr val="006880">
              <a:alpha val="5189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4"/>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76" name="Google Shape;76;p14"/>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77" name="Google Shape;77;p14"/>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78" name="Google Shape;78;p14"/>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id Blue Full">
  <p:cSld name="TITLE_AND_BODY_1_1_1_1_1_3_1_1">
    <p:bg>
      <p:bgPr>
        <a:gradFill>
          <a:gsLst>
            <a:gs pos="0">
              <a:schemeClr val="lt1"/>
            </a:gs>
            <a:gs pos="44000">
              <a:schemeClr val="lt1"/>
            </a:gs>
            <a:gs pos="100000">
              <a:srgbClr val="74ADB9"/>
            </a:gs>
          </a:gsLst>
          <a:lin ang="10801400" scaled="0"/>
        </a:gra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81" name="Google Shape;81;p15"/>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82" name="Google Shape;82;p15"/>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83" name="Google Shape;83;p15"/>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Logo Little Logo">
  <p:cSld name="TITLE_AND_BODY_1_1_1_1_1_2_2">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86" name="Google Shape;86;p16"/>
          <p:cNvPicPr preferRelativeResize="0"/>
          <p:nvPr/>
        </p:nvPicPr>
        <p:blipFill>
          <a:blip r:embed="rId3">
            <a:alphaModFix/>
          </a:blip>
          <a:stretch>
            <a:fillRect/>
          </a:stretch>
        </p:blipFill>
        <p:spPr>
          <a:xfrm>
            <a:off x="120750" y="4795800"/>
            <a:ext cx="992871" cy="238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_AND_BODY_1_1_1_1_1_2_2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p:nvPr/>
        </p:nvSpPr>
        <p:spPr>
          <a:xfrm>
            <a:off x="578050" y="1846025"/>
            <a:ext cx="7783800" cy="113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3500">
              <a:solidFill>
                <a:srgbClr val="013E52"/>
              </a:solidFill>
              <a:latin typeface="Nunito Light"/>
              <a:ea typeface="Nunito Light"/>
              <a:cs typeface="Nunito Light"/>
              <a:sym typeface="Nunito Light"/>
            </a:endParaRPr>
          </a:p>
        </p:txBody>
      </p:sp>
      <p:sp>
        <p:nvSpPr>
          <p:cNvPr id="89" name="Google Shape;89;p17"/>
          <p:cNvSpPr txBox="1"/>
          <p:nvPr/>
        </p:nvSpPr>
        <p:spPr>
          <a:xfrm>
            <a:off x="578050" y="3219700"/>
            <a:ext cx="42363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3E52"/>
              </a:solidFill>
              <a:latin typeface="Nunito SemiBold"/>
              <a:ea typeface="Nunito SemiBold"/>
              <a:cs typeface="Nunito SemiBold"/>
              <a:sym typeface="Nunito SemiBold"/>
            </a:endParaRPr>
          </a:p>
        </p:txBody>
      </p:sp>
      <p:pic>
        <p:nvPicPr>
          <p:cNvPr id="90" name="Google Shape;90;p17"/>
          <p:cNvPicPr preferRelativeResize="0"/>
          <p:nvPr/>
        </p:nvPicPr>
        <p:blipFill>
          <a:blip r:embed="rId3">
            <a:alphaModFix/>
          </a:blip>
          <a:stretch>
            <a:fillRect/>
          </a:stretch>
        </p:blipFill>
        <p:spPr>
          <a:xfrm>
            <a:off x="351575" y="707525"/>
            <a:ext cx="3150802" cy="1138499"/>
          </a:xfrm>
          <a:prstGeom prst="rect">
            <a:avLst/>
          </a:prstGeom>
          <a:noFill/>
          <a:ln>
            <a:noFill/>
          </a:ln>
        </p:spPr>
      </p:pic>
      <p:sp>
        <p:nvSpPr>
          <p:cNvPr id="91" name="Google Shape;91;p17"/>
          <p:cNvSpPr txBox="1">
            <a:spLocks noGrp="1"/>
          </p:cNvSpPr>
          <p:nvPr>
            <p:ph type="title"/>
          </p:nvPr>
        </p:nvSpPr>
        <p:spPr>
          <a:xfrm>
            <a:off x="599550" y="1809175"/>
            <a:ext cx="7741500" cy="1138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500"/>
              <a:buFont typeface="Nunito Light"/>
              <a:buNone/>
              <a:defRPr sz="3500">
                <a:latin typeface="Nunito Light"/>
                <a:ea typeface="Nunito Light"/>
                <a:cs typeface="Nunito Light"/>
                <a:sym typeface="Nuni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subTitle" idx="1"/>
          </p:nvPr>
        </p:nvSpPr>
        <p:spPr>
          <a:xfrm>
            <a:off x="589025" y="3208125"/>
            <a:ext cx="4218000" cy="263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Font typeface="Nunito"/>
              <a:buNone/>
              <a:defRPr>
                <a:latin typeface="Nunito"/>
                <a:ea typeface="Nunito"/>
                <a:cs typeface="Nunito"/>
                <a:sym typeface="Nuni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logo no little logo">
  <p:cSld name="TITLE_AND_BODY_1_1_1_1_1_2_2_1_1">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timistic Full">
  <p:cSld name="TITLE_AND_BODY_1_1_1_1_1_1">
    <p:bg>
      <p:bgPr>
        <a:gradFill>
          <a:gsLst>
            <a:gs pos="0">
              <a:srgbClr val="DFD6DC"/>
            </a:gs>
            <a:gs pos="57000">
              <a:srgbClr val="B0E6EE"/>
            </a:gs>
            <a:gs pos="100000">
              <a:schemeClr val="lt1"/>
            </a:gs>
          </a:gsLst>
          <a:path path="circle">
            <a:fillToRect l="100000" b="100000"/>
          </a:path>
          <a:tileRect t="-100000" r="-100000"/>
        </a:gra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96" name="Google Shape;96;p19"/>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97" name="Google Shape;97;p19"/>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98" name="Google Shape;98;p19"/>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3097">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 w/Logo" type="titleOnly">
  <p:cSld name="TITLE_ONLY">
    <p:spTree>
      <p:nvGrpSpPr>
        <p:cNvPr id="1" name="Shape 99"/>
        <p:cNvGrpSpPr/>
        <p:nvPr/>
      </p:nvGrpSpPr>
      <p:grpSpPr>
        <a:xfrm>
          <a:off x="0" y="0"/>
          <a:ext cx="0" cy="0"/>
          <a:chOff x="0" y="0"/>
          <a:chExt cx="0" cy="0"/>
        </a:xfrm>
      </p:grpSpPr>
      <p:sp>
        <p:nvSpPr>
          <p:cNvPr id="100" name="Google Shape;100;p20"/>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01" name="Google Shape;101;p20"/>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102" name="Google Shape;102;p20"/>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103" name="Google Shape;103;p20"/>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ght Blue, Right">
  <p:cSld name="TITLE_4">
    <p:spTree>
      <p:nvGrpSpPr>
        <p:cNvPr id="1" name="Shape 12"/>
        <p:cNvGrpSpPr/>
        <p:nvPr/>
      </p:nvGrpSpPr>
      <p:grpSpPr>
        <a:xfrm>
          <a:off x="0" y="0"/>
          <a:ext cx="0" cy="0"/>
          <a:chOff x="0" y="0"/>
          <a:chExt cx="0" cy="0"/>
        </a:xfrm>
      </p:grpSpPr>
      <p:sp>
        <p:nvSpPr>
          <p:cNvPr id="13" name="Google Shape;13;p3"/>
          <p:cNvSpPr/>
          <p:nvPr/>
        </p:nvSpPr>
        <p:spPr>
          <a:xfrm>
            <a:off x="4579200" y="-103525"/>
            <a:ext cx="4625400" cy="5342700"/>
          </a:xfrm>
          <a:prstGeom prst="rect">
            <a:avLst/>
          </a:prstGeom>
          <a:gradFill>
            <a:gsLst>
              <a:gs pos="0">
                <a:schemeClr val="lt1"/>
              </a:gs>
              <a:gs pos="100000">
                <a:srgbClr val="8FDAE7"/>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4;p3"/>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5" name="Google Shape;15;p3"/>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16" name="Google Shape;16;p3"/>
          <p:cNvSpPr txBox="1">
            <a:spLocks noGrp="1"/>
          </p:cNvSpPr>
          <p:nvPr>
            <p:ph type="body" idx="1"/>
          </p:nvPr>
        </p:nvSpPr>
        <p:spPr>
          <a:xfrm>
            <a:off x="4743300"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17" name="Google Shape;17;p3"/>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 w/Logo + Strap Line">
  <p:cSld name="TITLE_ONLY_1">
    <p:spTree>
      <p:nvGrpSpPr>
        <p:cNvPr id="1" name="Shape 104"/>
        <p:cNvGrpSpPr/>
        <p:nvPr/>
      </p:nvGrpSpPr>
      <p:grpSpPr>
        <a:xfrm>
          <a:off x="0" y="0"/>
          <a:ext cx="0" cy="0"/>
          <a:chOff x="0" y="0"/>
          <a:chExt cx="0" cy="0"/>
        </a:xfrm>
      </p:grpSpPr>
      <p:sp>
        <p:nvSpPr>
          <p:cNvPr id="105" name="Google Shape;105;p21"/>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06" name="Google Shape;106;p21"/>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107" name="Google Shape;107;p21"/>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108" name="Google Shape;108;p21"/>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a:endParaRPr/>
          </a:p>
        </p:txBody>
      </p:sp>
      <p:sp>
        <p:nvSpPr>
          <p:cNvPr id="109" name="Google Shape;109;p21"/>
          <p:cNvSpPr txBox="1">
            <a:spLocks noGrp="1"/>
          </p:cNvSpPr>
          <p:nvPr>
            <p:ph type="subTitle" idx="2"/>
          </p:nvPr>
        </p:nvSpPr>
        <p:spPr>
          <a:xfrm>
            <a:off x="362025" y="524050"/>
            <a:ext cx="4236300" cy="23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1000"/>
              <a:buFont typeface="Roboto"/>
              <a:buNone/>
              <a:defRPr sz="1000">
                <a:solidFill>
                  <a:schemeClr val="dk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 w/Logo 1">
  <p:cSld name="TITLE_ONLY_2">
    <p:spTree>
      <p:nvGrpSpPr>
        <p:cNvPr id="1" name="Shape 111"/>
        <p:cNvGrpSpPr/>
        <p:nvPr/>
      </p:nvGrpSpPr>
      <p:grpSpPr>
        <a:xfrm>
          <a:off x="0" y="0"/>
          <a:ext cx="0" cy="0"/>
          <a:chOff x="0" y="0"/>
          <a:chExt cx="0" cy="0"/>
        </a:xfrm>
      </p:grpSpPr>
      <p:sp>
        <p:nvSpPr>
          <p:cNvPr id="112" name="Google Shape;112;p23"/>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13" name="Google Shape;113;p23"/>
          <p:cNvPicPr preferRelativeResize="0"/>
          <p:nvPr/>
        </p:nvPicPr>
        <p:blipFill rotWithShape="1">
          <a:blip r:embed="rId2">
            <a:alphaModFix/>
          </a:blip>
          <a:srcRect/>
          <a:stretch/>
        </p:blipFill>
        <p:spPr>
          <a:xfrm>
            <a:off x="120751" y="4795800"/>
            <a:ext cx="992871" cy="238200"/>
          </a:xfrm>
          <a:prstGeom prst="rect">
            <a:avLst/>
          </a:prstGeom>
          <a:noFill/>
          <a:ln>
            <a:noFill/>
          </a:ln>
        </p:spPr>
      </p:pic>
      <p:sp>
        <p:nvSpPr>
          <p:cNvPr id="114" name="Google Shape;114;p23"/>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marR="0" lvl="0"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1pPr>
            <a:lvl2pPr marL="914400" marR="0" lvl="1"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2pPr>
            <a:lvl3pPr marL="1371600" marR="0" lvl="2"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3pPr>
            <a:lvl4pPr marL="1828800" marR="0" lvl="3"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4pPr>
            <a:lvl5pPr marL="2286000" marR="0" lvl="4"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5pPr>
            <a:lvl6pPr marL="2743200" marR="0" lvl="5"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6pPr>
            <a:lvl7pPr marL="3200400" marR="0" lvl="6"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7pPr>
            <a:lvl8pPr marL="3657600" marR="0" lvl="7"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8pPr>
            <a:lvl9pPr marL="4114800" marR="0" lvl="8"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9pPr>
          </a:lstStyle>
          <a:p>
            <a:endParaRPr/>
          </a:p>
        </p:txBody>
      </p:sp>
      <p:sp>
        <p:nvSpPr>
          <p:cNvPr id="115" name="Google Shape;115;p23"/>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200"/>
              <a:buFont typeface="Roboto Medium"/>
              <a:buNone/>
              <a:defRPr sz="1200" b="0" i="0" u="none" strike="noStrike" cap="none">
                <a:solidFill>
                  <a:schemeClr val="dk1"/>
                </a:solidFill>
                <a:latin typeface="Roboto Medium"/>
                <a:ea typeface="Roboto Medium"/>
                <a:cs typeface="Roboto Medium"/>
                <a:sym typeface="Roboto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nk Full 1">
  <p:cSld name="TITLE_AND_BODY_1_1_1_1_2">
    <p:bg>
      <p:bgPr>
        <a:gradFill>
          <a:gsLst>
            <a:gs pos="0">
              <a:schemeClr val="lt1"/>
            </a:gs>
            <a:gs pos="79000">
              <a:schemeClr val="lt1"/>
            </a:gs>
            <a:gs pos="100000">
              <a:srgbClr val="AA96A1"/>
            </a:gs>
          </a:gsLst>
          <a:lin ang="10800025" scaled="0"/>
        </a:gradFill>
        <a:effectLst/>
      </p:bgPr>
    </p:bg>
    <p:spTree>
      <p:nvGrpSpPr>
        <p:cNvPr id="1" name="Shape 116"/>
        <p:cNvGrpSpPr/>
        <p:nvPr/>
      </p:nvGrpSpPr>
      <p:grpSpPr>
        <a:xfrm>
          <a:off x="0" y="0"/>
          <a:ext cx="0" cy="0"/>
          <a:chOff x="0" y="0"/>
          <a:chExt cx="0" cy="0"/>
        </a:xfrm>
      </p:grpSpPr>
      <p:sp>
        <p:nvSpPr>
          <p:cNvPr id="117" name="Google Shape;117;p24"/>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18" name="Google Shape;118;p24"/>
          <p:cNvPicPr preferRelativeResize="0"/>
          <p:nvPr/>
        </p:nvPicPr>
        <p:blipFill rotWithShape="1">
          <a:blip r:embed="rId2">
            <a:alphaModFix/>
          </a:blip>
          <a:srcRect/>
          <a:stretch/>
        </p:blipFill>
        <p:spPr>
          <a:xfrm>
            <a:off x="120750" y="4795800"/>
            <a:ext cx="992871" cy="238200"/>
          </a:xfrm>
          <a:prstGeom prst="rect">
            <a:avLst/>
          </a:prstGeom>
          <a:noFill/>
          <a:ln>
            <a:noFill/>
          </a:ln>
        </p:spPr>
      </p:pic>
      <p:sp>
        <p:nvSpPr>
          <p:cNvPr id="119" name="Google Shape;119;p24"/>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marR="0" lvl="0"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1pPr>
            <a:lvl2pPr marL="914400" marR="0" lvl="1"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2pPr>
            <a:lvl3pPr marL="1371600" marR="0" lvl="2"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3pPr>
            <a:lvl4pPr marL="1828800" marR="0" lvl="3"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4pPr>
            <a:lvl5pPr marL="2286000" marR="0" lvl="4"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5pPr>
            <a:lvl6pPr marL="2743200" marR="0" lvl="5"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6pPr>
            <a:lvl7pPr marL="3200400" marR="0" lvl="6"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7pPr>
            <a:lvl8pPr marL="3657600" marR="0" lvl="7"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8pPr>
            <a:lvl9pPr marL="4114800" marR="0" lvl="8"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9pPr>
          </a:lstStyle>
          <a:p>
            <a:endParaRPr/>
          </a:p>
        </p:txBody>
      </p:sp>
      <p:sp>
        <p:nvSpPr>
          <p:cNvPr id="120" name="Google Shape;120;p24"/>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200"/>
              <a:buFont typeface="Roboto"/>
              <a:buNone/>
              <a:defRPr sz="1200" b="0" i="0" u="none" strike="noStrike" cap="none">
                <a:solidFill>
                  <a:schemeClr val="dk1"/>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nk Blue, Right 1">
  <p:cSld name="TITLE_1_2_1">
    <p:spTree>
      <p:nvGrpSpPr>
        <p:cNvPr id="1" name="Shape 121"/>
        <p:cNvGrpSpPr/>
        <p:nvPr/>
      </p:nvGrpSpPr>
      <p:grpSpPr>
        <a:xfrm>
          <a:off x="0" y="0"/>
          <a:ext cx="0" cy="0"/>
          <a:chOff x="0" y="0"/>
          <a:chExt cx="0" cy="0"/>
        </a:xfrm>
      </p:grpSpPr>
      <p:sp>
        <p:nvSpPr>
          <p:cNvPr id="122" name="Google Shape;122;p25"/>
          <p:cNvSpPr/>
          <p:nvPr/>
        </p:nvSpPr>
        <p:spPr>
          <a:xfrm>
            <a:off x="4572000" y="-137675"/>
            <a:ext cx="4631100" cy="5342700"/>
          </a:xfrm>
          <a:prstGeom prst="rect">
            <a:avLst/>
          </a:prstGeom>
          <a:gradFill>
            <a:gsLst>
              <a:gs pos="0">
                <a:schemeClr val="lt1"/>
              </a:gs>
              <a:gs pos="26000">
                <a:schemeClr val="accent3"/>
              </a:gs>
              <a:gs pos="100000">
                <a:srgbClr val="65C5D6"/>
              </a:gs>
            </a:gsLst>
            <a:path path="circle">
              <a:fillToRect t="100000" r="100000"/>
            </a:path>
            <a:tileRect l="-100000" b="-10000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5"/>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24" name="Google Shape;124;p25"/>
          <p:cNvPicPr preferRelativeResize="0"/>
          <p:nvPr/>
        </p:nvPicPr>
        <p:blipFill rotWithShape="1">
          <a:blip r:embed="rId2">
            <a:alphaModFix/>
          </a:blip>
          <a:srcRect/>
          <a:stretch/>
        </p:blipFill>
        <p:spPr>
          <a:xfrm>
            <a:off x="120750" y="4795800"/>
            <a:ext cx="992871" cy="238200"/>
          </a:xfrm>
          <a:prstGeom prst="rect">
            <a:avLst/>
          </a:prstGeom>
          <a:noFill/>
          <a:ln>
            <a:noFill/>
          </a:ln>
        </p:spPr>
      </p:pic>
      <p:sp>
        <p:nvSpPr>
          <p:cNvPr id="125" name="Google Shape;125;p25"/>
          <p:cNvSpPr txBox="1">
            <a:spLocks noGrp="1"/>
          </p:cNvSpPr>
          <p:nvPr>
            <p:ph type="body" idx="1"/>
          </p:nvPr>
        </p:nvSpPr>
        <p:spPr>
          <a:xfrm>
            <a:off x="4743300" y="590550"/>
            <a:ext cx="4057800" cy="3972300"/>
          </a:xfrm>
          <a:prstGeom prst="rect">
            <a:avLst/>
          </a:prstGeom>
          <a:noFill/>
          <a:ln>
            <a:noFill/>
          </a:ln>
        </p:spPr>
        <p:txBody>
          <a:bodyPr spcFirstLastPara="1" wrap="square" lIns="91425" tIns="91425" rIns="91425" bIns="91425" anchor="ctr" anchorCtr="0">
            <a:noAutofit/>
          </a:bodyPr>
          <a:lstStyle>
            <a:lvl1pPr marL="457200" marR="0" lvl="0"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1pPr>
            <a:lvl2pPr marL="914400" marR="0" lvl="1"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2pPr>
            <a:lvl3pPr marL="1371600" marR="0" lvl="2"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3pPr>
            <a:lvl4pPr marL="1828800" marR="0" lvl="3"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4pPr>
            <a:lvl5pPr marL="2286000" marR="0" lvl="4"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5pPr>
            <a:lvl6pPr marL="2743200" marR="0" lvl="5"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6pPr>
            <a:lvl7pPr marL="3200400" marR="0" lvl="6"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7pPr>
            <a:lvl8pPr marL="3657600" marR="0" lvl="7"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8pPr>
            <a:lvl9pPr marL="4114800" marR="0" lvl="8"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9pPr>
          </a:lstStyle>
          <a:p>
            <a:endParaRPr/>
          </a:p>
        </p:txBody>
      </p:sp>
      <p:sp>
        <p:nvSpPr>
          <p:cNvPr id="126" name="Google Shape;126;p25"/>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200"/>
              <a:buFont typeface="Roboto"/>
              <a:buNone/>
              <a:defRPr sz="1200" b="0" i="0" u="none" strike="noStrike" cap="none">
                <a:solidFill>
                  <a:schemeClr val="dk1"/>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 w/Logo 2">
  <p:cSld name="TITLE_ONLY_3">
    <p:spTree>
      <p:nvGrpSpPr>
        <p:cNvPr id="1" name="Shape 127"/>
        <p:cNvGrpSpPr/>
        <p:nvPr/>
      </p:nvGrpSpPr>
      <p:grpSpPr>
        <a:xfrm>
          <a:off x="0" y="0"/>
          <a:ext cx="0" cy="0"/>
          <a:chOff x="0" y="0"/>
          <a:chExt cx="0" cy="0"/>
        </a:xfrm>
      </p:grpSpPr>
      <p:sp>
        <p:nvSpPr>
          <p:cNvPr id="128" name="Google Shape;128;p26"/>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129" name="Google Shape;129;p26"/>
          <p:cNvPicPr preferRelativeResize="0"/>
          <p:nvPr/>
        </p:nvPicPr>
        <p:blipFill rotWithShape="1">
          <a:blip r:embed="rId2">
            <a:alphaModFix/>
          </a:blip>
          <a:srcRect/>
          <a:stretch/>
        </p:blipFill>
        <p:spPr>
          <a:xfrm>
            <a:off x="120751" y="4795800"/>
            <a:ext cx="992871" cy="238200"/>
          </a:xfrm>
          <a:prstGeom prst="rect">
            <a:avLst/>
          </a:prstGeom>
          <a:noFill/>
          <a:ln>
            <a:noFill/>
          </a:ln>
        </p:spPr>
      </p:pic>
      <p:sp>
        <p:nvSpPr>
          <p:cNvPr id="130" name="Google Shape;130;p26"/>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marR="0" lvl="0"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1pPr>
            <a:lvl2pPr marL="914400" marR="0" lvl="1"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2pPr>
            <a:lvl3pPr marL="1371600" marR="0" lvl="2"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3pPr>
            <a:lvl4pPr marL="1828800" marR="0" lvl="3"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4pPr>
            <a:lvl5pPr marL="2286000" marR="0" lvl="4"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5pPr>
            <a:lvl6pPr marL="2743200" marR="0" lvl="5"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6pPr>
            <a:lvl7pPr marL="3200400" marR="0" lvl="6"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7pPr>
            <a:lvl8pPr marL="3657600" marR="0" lvl="7"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8pPr>
            <a:lvl9pPr marL="4114800" marR="0" lvl="8" indent="-361950" algn="l">
              <a:lnSpc>
                <a:spcPct val="100000"/>
              </a:lnSpc>
              <a:spcBef>
                <a:spcPts val="0"/>
              </a:spcBef>
              <a:spcAft>
                <a:spcPts val="0"/>
              </a:spcAft>
              <a:buClr>
                <a:schemeClr val="dk1"/>
              </a:buClr>
              <a:buSzPts val="2100"/>
              <a:buFont typeface="Nunito Light"/>
              <a:buChar char="■"/>
              <a:defRPr sz="2100" b="0" i="0" u="none" strike="noStrike" cap="none">
                <a:solidFill>
                  <a:schemeClr val="dk1"/>
                </a:solidFill>
                <a:latin typeface="Nunito Light"/>
                <a:ea typeface="Nunito Light"/>
                <a:cs typeface="Nunito Light"/>
                <a:sym typeface="Nunito Light"/>
              </a:defRPr>
            </a:lvl9pPr>
          </a:lstStyle>
          <a:p>
            <a:endParaRPr/>
          </a:p>
        </p:txBody>
      </p:sp>
      <p:sp>
        <p:nvSpPr>
          <p:cNvPr id="131" name="Google Shape;131;p26"/>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200"/>
              <a:buFont typeface="Roboto Medium"/>
              <a:buNone/>
              <a:defRPr sz="1200" b="0" i="0" u="none" strike="noStrike" cap="none">
                <a:solidFill>
                  <a:schemeClr val="dk1"/>
                </a:solidFill>
                <a:latin typeface="Roboto Medium"/>
                <a:ea typeface="Roboto Medium"/>
                <a:cs typeface="Roboto Medium"/>
                <a:sym typeface="Roboto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nk Blue, Left">
  <p:cSld name="TITLE_1">
    <p:spTree>
      <p:nvGrpSpPr>
        <p:cNvPr id="1" name="Shape 18"/>
        <p:cNvGrpSpPr/>
        <p:nvPr/>
      </p:nvGrpSpPr>
      <p:grpSpPr>
        <a:xfrm>
          <a:off x="0" y="0"/>
          <a:ext cx="0" cy="0"/>
          <a:chOff x="0" y="0"/>
          <a:chExt cx="0" cy="0"/>
        </a:xfrm>
      </p:grpSpPr>
      <p:sp>
        <p:nvSpPr>
          <p:cNvPr id="19" name="Google Shape;19;p4"/>
          <p:cNvSpPr/>
          <p:nvPr/>
        </p:nvSpPr>
        <p:spPr>
          <a:xfrm>
            <a:off x="-54550" y="-137675"/>
            <a:ext cx="4631100" cy="5342700"/>
          </a:xfrm>
          <a:prstGeom prst="rect">
            <a:avLst/>
          </a:prstGeom>
          <a:gradFill>
            <a:gsLst>
              <a:gs pos="0">
                <a:schemeClr val="lt1"/>
              </a:gs>
              <a:gs pos="26000">
                <a:schemeClr val="accent3"/>
              </a:gs>
              <a:gs pos="100000">
                <a:srgbClr val="65C5D6"/>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20;p4"/>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22" name="Google Shape;22;p4"/>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23" name="Google Shape;23;p4"/>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nk Blue, Right">
  <p:cSld name="TITLE_1_2">
    <p:spTree>
      <p:nvGrpSpPr>
        <p:cNvPr id="1" name="Shape 24"/>
        <p:cNvGrpSpPr/>
        <p:nvPr/>
      </p:nvGrpSpPr>
      <p:grpSpPr>
        <a:xfrm>
          <a:off x="0" y="0"/>
          <a:ext cx="0" cy="0"/>
          <a:chOff x="0" y="0"/>
          <a:chExt cx="0" cy="0"/>
        </a:xfrm>
      </p:grpSpPr>
      <p:sp>
        <p:nvSpPr>
          <p:cNvPr id="25" name="Google Shape;25;p5"/>
          <p:cNvSpPr/>
          <p:nvPr/>
        </p:nvSpPr>
        <p:spPr>
          <a:xfrm>
            <a:off x="4572000" y="-137675"/>
            <a:ext cx="4631100" cy="5342700"/>
          </a:xfrm>
          <a:prstGeom prst="rect">
            <a:avLst/>
          </a:prstGeom>
          <a:gradFill>
            <a:gsLst>
              <a:gs pos="0">
                <a:schemeClr val="lt1"/>
              </a:gs>
              <a:gs pos="26000">
                <a:schemeClr val="accent3"/>
              </a:gs>
              <a:gs pos="100000">
                <a:srgbClr val="65C5D6"/>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26;p5"/>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27" name="Google Shape;27;p5"/>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28" name="Google Shape;28;p5"/>
          <p:cNvSpPr txBox="1">
            <a:spLocks noGrp="1"/>
          </p:cNvSpPr>
          <p:nvPr>
            <p:ph type="body" idx="1"/>
          </p:nvPr>
        </p:nvSpPr>
        <p:spPr>
          <a:xfrm>
            <a:off x="4743300"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29" name="Google Shape;29;p5"/>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nk, Left">
  <p:cSld name="TITLE_1_1">
    <p:spTree>
      <p:nvGrpSpPr>
        <p:cNvPr id="1" name="Shape 30"/>
        <p:cNvGrpSpPr/>
        <p:nvPr/>
      </p:nvGrpSpPr>
      <p:grpSpPr>
        <a:xfrm>
          <a:off x="0" y="0"/>
          <a:ext cx="0" cy="0"/>
          <a:chOff x="0" y="0"/>
          <a:chExt cx="0" cy="0"/>
        </a:xfrm>
      </p:grpSpPr>
      <p:sp>
        <p:nvSpPr>
          <p:cNvPr id="31" name="Google Shape;31;p6"/>
          <p:cNvSpPr/>
          <p:nvPr/>
        </p:nvSpPr>
        <p:spPr>
          <a:xfrm>
            <a:off x="-59100" y="-137675"/>
            <a:ext cx="4631100" cy="5342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32;p6"/>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33" name="Google Shape;33;p6"/>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34" name="Google Shape;34;p6"/>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35" name="Google Shape;35;p6"/>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nk, Right">
  <p:cSld name="TITLE_1_1_1">
    <p:spTree>
      <p:nvGrpSpPr>
        <p:cNvPr id="1" name="Shape 36"/>
        <p:cNvGrpSpPr/>
        <p:nvPr/>
      </p:nvGrpSpPr>
      <p:grpSpPr>
        <a:xfrm>
          <a:off x="0" y="0"/>
          <a:ext cx="0" cy="0"/>
          <a:chOff x="0" y="0"/>
          <a:chExt cx="0" cy="0"/>
        </a:xfrm>
      </p:grpSpPr>
      <p:sp>
        <p:nvSpPr>
          <p:cNvPr id="37" name="Google Shape;37;p7"/>
          <p:cNvSpPr/>
          <p:nvPr/>
        </p:nvSpPr>
        <p:spPr>
          <a:xfrm>
            <a:off x="4579200" y="-137675"/>
            <a:ext cx="4631100" cy="5342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 name="Google Shape;38;p7"/>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39" name="Google Shape;39;p7"/>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40" name="Google Shape;40;p7"/>
          <p:cNvSpPr txBox="1">
            <a:spLocks noGrp="1"/>
          </p:cNvSpPr>
          <p:nvPr>
            <p:ph type="body" idx="1"/>
          </p:nvPr>
        </p:nvSpPr>
        <p:spPr>
          <a:xfrm>
            <a:off x="4743300"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41" name="Google Shape;41;p7"/>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nk Blue Full" type="secHead">
  <p:cSld name="SECTION_HEADER">
    <p:bg>
      <p:bgPr>
        <a:gradFill>
          <a:gsLst>
            <a:gs pos="0">
              <a:schemeClr val="lt1"/>
            </a:gs>
            <a:gs pos="26000">
              <a:schemeClr val="accent3"/>
            </a:gs>
            <a:gs pos="100000">
              <a:srgbClr val="65C5D6"/>
            </a:gs>
          </a:gsLst>
          <a:path path="circle">
            <a:fillToRect t="100000" r="100000"/>
          </a:path>
          <a:tileRect l="-100000" b="-100000"/>
        </a:gra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44" name="Google Shape;44;p8"/>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45" name="Google Shape;45;p8"/>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46" name="Google Shape;46;p8"/>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nk Full">
  <p:cSld name="TITLE_AND_BODY_1_1_1_1">
    <p:bg>
      <p:bgPr>
        <a:gradFill>
          <a:gsLst>
            <a:gs pos="0">
              <a:schemeClr val="lt1"/>
            </a:gs>
            <a:gs pos="0">
              <a:schemeClr val="lt1"/>
            </a:gs>
            <a:gs pos="79000">
              <a:schemeClr val="lt1"/>
            </a:gs>
            <a:gs pos="100000">
              <a:srgbClr val="AA96A1"/>
            </a:gs>
          </a:gsLst>
          <a:lin ang="10800025" scaled="0"/>
        </a:gra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49" name="Google Shape;49;p9"/>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50" name="Google Shape;50;p9"/>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51" name="Google Shape;51;p9"/>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Font typeface="Roboto Medium"/>
              <a:buNone/>
              <a:defRPr>
                <a:latin typeface="Roboto Medium"/>
                <a:ea typeface="Roboto Medium"/>
                <a:cs typeface="Roboto Medium"/>
                <a:sym typeface="Roboto Medium"/>
              </a:defRPr>
            </a:lvl2pPr>
            <a:lvl3pPr lvl="2" rtl="0">
              <a:spcBef>
                <a:spcPts val="0"/>
              </a:spcBef>
              <a:spcAft>
                <a:spcPts val="0"/>
              </a:spcAft>
              <a:buSzPts val="1400"/>
              <a:buFont typeface="Roboto Medium"/>
              <a:buNone/>
              <a:defRPr>
                <a:latin typeface="Roboto Medium"/>
                <a:ea typeface="Roboto Medium"/>
                <a:cs typeface="Roboto Medium"/>
                <a:sym typeface="Roboto Medium"/>
              </a:defRPr>
            </a:lvl3pPr>
            <a:lvl4pPr lvl="3" rtl="0">
              <a:spcBef>
                <a:spcPts val="0"/>
              </a:spcBef>
              <a:spcAft>
                <a:spcPts val="0"/>
              </a:spcAft>
              <a:buSzPts val="1400"/>
              <a:buFont typeface="Roboto Medium"/>
              <a:buNone/>
              <a:defRPr>
                <a:latin typeface="Roboto Medium"/>
                <a:ea typeface="Roboto Medium"/>
                <a:cs typeface="Roboto Medium"/>
                <a:sym typeface="Roboto Medium"/>
              </a:defRPr>
            </a:lvl4pPr>
            <a:lvl5pPr lvl="4" rtl="0">
              <a:spcBef>
                <a:spcPts val="0"/>
              </a:spcBef>
              <a:spcAft>
                <a:spcPts val="0"/>
              </a:spcAft>
              <a:buSzPts val="1400"/>
              <a:buFont typeface="Roboto Medium"/>
              <a:buNone/>
              <a:defRPr>
                <a:latin typeface="Roboto Medium"/>
                <a:ea typeface="Roboto Medium"/>
                <a:cs typeface="Roboto Medium"/>
                <a:sym typeface="Roboto Medium"/>
              </a:defRPr>
            </a:lvl5pPr>
            <a:lvl6pPr lvl="5" rtl="0">
              <a:spcBef>
                <a:spcPts val="0"/>
              </a:spcBef>
              <a:spcAft>
                <a:spcPts val="0"/>
              </a:spcAft>
              <a:buSzPts val="1400"/>
              <a:buFont typeface="Roboto Medium"/>
              <a:buNone/>
              <a:defRPr>
                <a:latin typeface="Roboto Medium"/>
                <a:ea typeface="Roboto Medium"/>
                <a:cs typeface="Roboto Medium"/>
                <a:sym typeface="Roboto Medium"/>
              </a:defRPr>
            </a:lvl6pPr>
            <a:lvl7pPr lvl="6" rtl="0">
              <a:spcBef>
                <a:spcPts val="0"/>
              </a:spcBef>
              <a:spcAft>
                <a:spcPts val="0"/>
              </a:spcAft>
              <a:buSzPts val="1400"/>
              <a:buFont typeface="Roboto Medium"/>
              <a:buNone/>
              <a:defRPr>
                <a:latin typeface="Roboto Medium"/>
                <a:ea typeface="Roboto Medium"/>
                <a:cs typeface="Roboto Medium"/>
                <a:sym typeface="Roboto Medium"/>
              </a:defRPr>
            </a:lvl7pPr>
            <a:lvl8pPr lvl="7" rtl="0">
              <a:spcBef>
                <a:spcPts val="0"/>
              </a:spcBef>
              <a:spcAft>
                <a:spcPts val="0"/>
              </a:spcAft>
              <a:buSzPts val="1400"/>
              <a:buFont typeface="Roboto Medium"/>
              <a:buNone/>
              <a:defRPr>
                <a:latin typeface="Roboto Medium"/>
                <a:ea typeface="Roboto Medium"/>
                <a:cs typeface="Roboto Medium"/>
                <a:sym typeface="Roboto Medium"/>
              </a:defRPr>
            </a:lvl8pPr>
            <a:lvl9pPr lvl="8" rtl="0">
              <a:spcBef>
                <a:spcPts val="0"/>
              </a:spcBef>
              <a:spcAft>
                <a:spcPts val="0"/>
              </a:spcAft>
              <a:buSzPts val="1400"/>
              <a:buFont typeface="Roboto Medium"/>
              <a:buNone/>
              <a:defRPr>
                <a:latin typeface="Roboto Medium"/>
                <a:ea typeface="Roboto Medium"/>
                <a:cs typeface="Roboto Medium"/>
                <a:sym typeface="Roboto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nk Full 2">
  <p:cSld name="TITLE_AND_BODY_1_1_1_1_1">
    <p:bg>
      <p:bgPr>
        <a:gradFill>
          <a:gsLst>
            <a:gs pos="0">
              <a:schemeClr val="accent3"/>
            </a:gs>
            <a:gs pos="100000">
              <a:srgbClr val="CCBCC6"/>
            </a:gs>
          </a:gsLst>
          <a:lin ang="5400012" scaled="0"/>
        </a:grad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chemeClr val="dk1"/>
                </a:solidFill>
                <a:latin typeface="Roboto Medium"/>
                <a:ea typeface="Roboto Medium"/>
                <a:cs typeface="Roboto Medium"/>
                <a:sym typeface="Roboto Medium"/>
              </a:defRPr>
            </a:lvl1pPr>
            <a:lvl2pPr lvl="1" rtl="0">
              <a:buNone/>
              <a:defRPr sz="1000">
                <a:solidFill>
                  <a:schemeClr val="dk1"/>
                </a:solidFill>
                <a:latin typeface="Roboto Medium"/>
                <a:ea typeface="Roboto Medium"/>
                <a:cs typeface="Roboto Medium"/>
                <a:sym typeface="Roboto Medium"/>
              </a:defRPr>
            </a:lvl2pPr>
            <a:lvl3pPr lvl="2" rtl="0">
              <a:buNone/>
              <a:defRPr sz="1000">
                <a:solidFill>
                  <a:schemeClr val="dk1"/>
                </a:solidFill>
                <a:latin typeface="Roboto Medium"/>
                <a:ea typeface="Roboto Medium"/>
                <a:cs typeface="Roboto Medium"/>
                <a:sym typeface="Roboto Medium"/>
              </a:defRPr>
            </a:lvl3pPr>
            <a:lvl4pPr lvl="3" rtl="0">
              <a:buNone/>
              <a:defRPr sz="1000">
                <a:solidFill>
                  <a:schemeClr val="dk1"/>
                </a:solidFill>
                <a:latin typeface="Roboto Medium"/>
                <a:ea typeface="Roboto Medium"/>
                <a:cs typeface="Roboto Medium"/>
                <a:sym typeface="Roboto Medium"/>
              </a:defRPr>
            </a:lvl4pPr>
            <a:lvl5pPr lvl="4" rtl="0">
              <a:buNone/>
              <a:defRPr sz="1000">
                <a:solidFill>
                  <a:schemeClr val="dk1"/>
                </a:solidFill>
                <a:latin typeface="Roboto Medium"/>
                <a:ea typeface="Roboto Medium"/>
                <a:cs typeface="Roboto Medium"/>
                <a:sym typeface="Roboto Medium"/>
              </a:defRPr>
            </a:lvl5pPr>
            <a:lvl6pPr lvl="5" rtl="0">
              <a:buNone/>
              <a:defRPr sz="1000">
                <a:solidFill>
                  <a:schemeClr val="dk1"/>
                </a:solidFill>
                <a:latin typeface="Roboto Medium"/>
                <a:ea typeface="Roboto Medium"/>
                <a:cs typeface="Roboto Medium"/>
                <a:sym typeface="Roboto Medium"/>
              </a:defRPr>
            </a:lvl6pPr>
            <a:lvl7pPr lvl="6" rtl="0">
              <a:buNone/>
              <a:defRPr sz="1000">
                <a:solidFill>
                  <a:schemeClr val="dk1"/>
                </a:solidFill>
                <a:latin typeface="Roboto Medium"/>
                <a:ea typeface="Roboto Medium"/>
                <a:cs typeface="Roboto Medium"/>
                <a:sym typeface="Roboto Medium"/>
              </a:defRPr>
            </a:lvl7pPr>
            <a:lvl8pPr lvl="7" rtl="0">
              <a:buNone/>
              <a:defRPr sz="1000">
                <a:solidFill>
                  <a:schemeClr val="dk1"/>
                </a:solidFill>
                <a:latin typeface="Roboto Medium"/>
                <a:ea typeface="Roboto Medium"/>
                <a:cs typeface="Roboto Medium"/>
                <a:sym typeface="Roboto Medium"/>
              </a:defRPr>
            </a:lvl8pPr>
            <a:lvl9pPr lvl="8" rtl="0">
              <a:buNone/>
              <a:defRPr sz="1000">
                <a:solidFill>
                  <a:schemeClr val="dk1"/>
                </a:solidFill>
                <a:latin typeface="Roboto Medium"/>
                <a:ea typeface="Roboto Medium"/>
                <a:cs typeface="Roboto Medium"/>
                <a:sym typeface="Roboto Medium"/>
              </a:defRPr>
            </a:lvl9pPr>
          </a:lstStyle>
          <a:p>
            <a:pPr marL="0" lvl="0" indent="0" algn="l" rtl="0">
              <a:spcBef>
                <a:spcPts val="0"/>
              </a:spcBef>
              <a:spcAft>
                <a:spcPts val="0"/>
              </a:spcAft>
              <a:buNone/>
            </a:pPr>
            <a:r>
              <a:rPr lang="en"/>
              <a:t> </a:t>
            </a:r>
            <a:fld id="{00000000-1234-1234-1234-123412341234}" type="slidenum">
              <a:rPr lang="en"/>
              <a:t>‹#›</a:t>
            </a:fld>
            <a:endParaRPr/>
          </a:p>
        </p:txBody>
      </p:sp>
      <p:pic>
        <p:nvPicPr>
          <p:cNvPr id="54" name="Google Shape;54;p10"/>
          <p:cNvPicPr preferRelativeResize="0"/>
          <p:nvPr/>
        </p:nvPicPr>
        <p:blipFill>
          <a:blip r:embed="rId2">
            <a:alphaModFix/>
          </a:blip>
          <a:stretch>
            <a:fillRect/>
          </a:stretch>
        </p:blipFill>
        <p:spPr>
          <a:xfrm>
            <a:off x="120750" y="4795800"/>
            <a:ext cx="992871" cy="238200"/>
          </a:xfrm>
          <a:prstGeom prst="rect">
            <a:avLst/>
          </a:prstGeom>
          <a:noFill/>
          <a:ln>
            <a:noFill/>
          </a:ln>
        </p:spPr>
      </p:pic>
      <p:sp>
        <p:nvSpPr>
          <p:cNvPr id="55" name="Google Shape;55;p10"/>
          <p:cNvSpPr txBox="1">
            <a:spLocks noGrp="1"/>
          </p:cNvSpPr>
          <p:nvPr>
            <p:ph type="body" idx="1"/>
          </p:nvPr>
        </p:nvSpPr>
        <p:spPr>
          <a:xfrm>
            <a:off x="362025" y="590550"/>
            <a:ext cx="4057800" cy="3972300"/>
          </a:xfrm>
          <a:prstGeom prst="rect">
            <a:avLst/>
          </a:prstGeom>
          <a:noFill/>
          <a:ln>
            <a:noFill/>
          </a:ln>
        </p:spPr>
        <p:txBody>
          <a:bodyPr spcFirstLastPara="1" wrap="square" lIns="91425" tIns="91425" rIns="91425" bIns="91425" anchor="ctr" anchorCtr="0">
            <a:noAutofit/>
          </a:bodyPr>
          <a:lstStyle>
            <a:lvl1pPr marL="457200" lvl="0"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1pPr>
            <a:lvl2pPr marL="914400" lvl="1"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2pPr>
            <a:lvl3pPr marL="1371600" lvl="2"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3pPr>
            <a:lvl4pPr marL="1828800" lvl="3"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4pPr>
            <a:lvl5pPr marL="2286000" lvl="4"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5pPr>
            <a:lvl6pPr marL="2743200" lvl="5"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6pPr>
            <a:lvl7pPr marL="3200400" lvl="6"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7pPr>
            <a:lvl8pPr marL="3657600" lvl="7"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8pPr>
            <a:lvl9pPr marL="4114800" lvl="8" indent="-361950" rtl="0">
              <a:spcBef>
                <a:spcPts val="0"/>
              </a:spcBef>
              <a:spcAft>
                <a:spcPts val="0"/>
              </a:spcAft>
              <a:buClr>
                <a:schemeClr val="dk1"/>
              </a:buClr>
              <a:buSzPts val="2100"/>
              <a:buFont typeface="Nunito Light"/>
              <a:buChar char="■"/>
              <a:defRPr sz="2100">
                <a:solidFill>
                  <a:schemeClr val="dk1"/>
                </a:solidFill>
                <a:latin typeface="Nunito Light"/>
                <a:ea typeface="Nunito Light"/>
                <a:cs typeface="Nunito Light"/>
                <a:sym typeface="Nunito Light"/>
              </a:defRPr>
            </a:lvl9pPr>
          </a:lstStyle>
          <a:p>
            <a:endParaRPr/>
          </a:p>
        </p:txBody>
      </p:sp>
      <p:sp>
        <p:nvSpPr>
          <p:cNvPr id="56" name="Google Shape;56;p10"/>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96">
          <p15:clr>
            <a:srgbClr val="E46962"/>
          </p15:clr>
        </p15:guide>
        <p15:guide id="2" pos="216">
          <p15:clr>
            <a:srgbClr val="E46962"/>
          </p15:clr>
        </p15:guide>
        <p15:guide id="3" orient="horz" pos="140">
          <p15:clr>
            <a:srgbClr val="E46962"/>
          </p15:clr>
        </p15:guide>
        <p15:guide id="4" pos="5544">
          <p15:clr>
            <a:srgbClr val="E46962"/>
          </p15:clr>
        </p15:guide>
        <p15:guide id="5" orient="horz" pos="288">
          <p15:clr>
            <a:srgbClr val="E46962"/>
          </p15:clr>
        </p15:guide>
        <p15:guide id="6" orient="horz" pos="2880">
          <p15:clr>
            <a:srgbClr val="E46962"/>
          </p15:clr>
        </p15:guide>
        <p15:guide id="7" pos="288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in/mikelledmoore/" TargetMode="External"/><Relationship Id="rId3" Type="http://schemas.openxmlformats.org/officeDocument/2006/relationships/image" Target="../media/image19.jpg"/><Relationship Id="rId7" Type="http://schemas.openxmlformats.org/officeDocument/2006/relationships/hyperlink" Target="mailto:Mikelle@MultiplierAdvisors.co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hyperlink" Target="https://www.linkedin.com/in/colby-dailey-b063364/" TargetMode="External"/><Relationship Id="rId4" Type="http://schemas.openxmlformats.org/officeDocument/2006/relationships/hyperlink" Target="mailto:Colby@MultiplierAdvisor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bridgesfundmanagement.com/wp-content/uploads/2024/07/Bridges-Spectrum-of-Capital-screen.pdf"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missioninvestors.org/" TargetMode="External"/><Relationship Id="rId7" Type="http://schemas.openxmlformats.org/officeDocument/2006/relationships/hyperlink" Target="https://docs.google.com/forms/d/1itW_ldBx5dNZRRkiW7ZNh7WREF0p5Yu5OnrIaDG4liA/edi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capshift.com/health-primer/" TargetMode="External"/><Relationship Id="rId5" Type="http://schemas.openxmlformats.org/officeDocument/2006/relationships/hyperlink" Target="https://tideline.com/anchoring-in-social-determinants-a-closer-look-at-health-focused-investing/" TargetMode="External"/><Relationship Id="rId4" Type="http://schemas.openxmlformats.org/officeDocument/2006/relationships/hyperlink" Target="https://healthcareanchor.net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p:nvPr/>
        </p:nvSpPr>
        <p:spPr>
          <a:xfrm>
            <a:off x="578050" y="1846025"/>
            <a:ext cx="7783800" cy="113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3500">
              <a:solidFill>
                <a:schemeClr val="dk1"/>
              </a:solidFill>
              <a:latin typeface="Nunito Light"/>
              <a:ea typeface="Nunito Light"/>
              <a:cs typeface="Nunito Light"/>
              <a:sym typeface="Nunito Light"/>
            </a:endParaRPr>
          </a:p>
        </p:txBody>
      </p:sp>
      <p:sp>
        <p:nvSpPr>
          <p:cNvPr id="137" name="Google Shape;137;p27"/>
          <p:cNvSpPr txBox="1">
            <a:spLocks noGrp="1"/>
          </p:cNvSpPr>
          <p:nvPr>
            <p:ph type="subTitle" idx="1"/>
          </p:nvPr>
        </p:nvSpPr>
        <p:spPr>
          <a:xfrm>
            <a:off x="578050" y="3219700"/>
            <a:ext cx="42363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Nunito SemiBold"/>
                <a:ea typeface="Nunito SemiBold"/>
                <a:cs typeface="Nunito SemiBold"/>
                <a:sym typeface="Nunito SemiBold"/>
              </a:rPr>
              <a:t>Grantmakers in Health June 23, 2026</a:t>
            </a:r>
            <a:endParaRPr>
              <a:solidFill>
                <a:schemeClr val="dk1"/>
              </a:solidFill>
              <a:latin typeface="Nunito SemiBold"/>
              <a:ea typeface="Nunito SemiBold"/>
              <a:cs typeface="Nunito SemiBold"/>
              <a:sym typeface="Nunito SemiBold"/>
            </a:endParaRPr>
          </a:p>
        </p:txBody>
      </p:sp>
      <p:pic>
        <p:nvPicPr>
          <p:cNvPr id="138" name="Google Shape;138;p27"/>
          <p:cNvPicPr preferRelativeResize="0"/>
          <p:nvPr/>
        </p:nvPicPr>
        <p:blipFill>
          <a:blip r:embed="rId3">
            <a:alphaModFix/>
          </a:blip>
          <a:stretch>
            <a:fillRect/>
          </a:stretch>
        </p:blipFill>
        <p:spPr>
          <a:xfrm>
            <a:off x="351575" y="707525"/>
            <a:ext cx="3150802" cy="1138499"/>
          </a:xfrm>
          <a:prstGeom prst="rect">
            <a:avLst/>
          </a:prstGeom>
          <a:noFill/>
          <a:ln>
            <a:noFill/>
          </a:ln>
        </p:spPr>
      </p:pic>
      <p:sp>
        <p:nvSpPr>
          <p:cNvPr id="139" name="Google Shape;139;p27"/>
          <p:cNvSpPr txBox="1">
            <a:spLocks noGrp="1"/>
          </p:cNvSpPr>
          <p:nvPr>
            <p:ph type="title"/>
          </p:nvPr>
        </p:nvSpPr>
        <p:spPr>
          <a:xfrm>
            <a:off x="599550" y="1809175"/>
            <a:ext cx="7741500" cy="113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Aligning Assets with Mission:</a:t>
            </a:r>
            <a:endParaRPr>
              <a:solidFill>
                <a:schemeClr val="dk1"/>
              </a:solidFill>
            </a:endParaRPr>
          </a:p>
          <a:p>
            <a:pPr marL="0" lvl="0" indent="0" algn="l" rtl="0">
              <a:spcBef>
                <a:spcPts val="0"/>
              </a:spcBef>
              <a:spcAft>
                <a:spcPts val="0"/>
              </a:spcAft>
              <a:buNone/>
            </a:pPr>
            <a:r>
              <a:rPr lang="en">
                <a:solidFill>
                  <a:schemeClr val="dk1"/>
                </a:solidFill>
              </a:rPr>
              <a:t>Local Community Investing</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p:nvPr/>
        </p:nvSpPr>
        <p:spPr>
          <a:xfrm>
            <a:off x="534450" y="1509900"/>
            <a:ext cx="7404600" cy="21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latin typeface="Roboto"/>
                <a:ea typeface="Roboto"/>
                <a:cs typeface="Roboto"/>
                <a:sym typeface="Roboto"/>
              </a:rPr>
              <a:t>WOMEN-OWNED &amp; LED</a:t>
            </a:r>
            <a:endParaRPr sz="1100" b="1">
              <a:solidFill>
                <a:schemeClr val="dk1"/>
              </a:solidFill>
              <a:latin typeface="Roboto"/>
              <a:ea typeface="Roboto"/>
              <a:cs typeface="Roboto"/>
              <a:sym typeface="Roboto"/>
            </a:endParaRPr>
          </a:p>
          <a:p>
            <a:pPr marL="0" lvl="0" indent="0" algn="l" rtl="0">
              <a:spcBef>
                <a:spcPts val="0"/>
              </a:spcBef>
              <a:spcAft>
                <a:spcPts val="0"/>
              </a:spcAft>
              <a:buNone/>
            </a:pPr>
            <a:endParaRPr sz="1500">
              <a:solidFill>
                <a:srgbClr val="013D51"/>
              </a:solidFill>
              <a:latin typeface="Nunito Light"/>
              <a:ea typeface="Nunito Light"/>
              <a:cs typeface="Nunito Light"/>
              <a:sym typeface="Nunito Light"/>
            </a:endParaRPr>
          </a:p>
          <a:p>
            <a:pPr marL="0" lvl="0" indent="0" algn="l" rtl="0">
              <a:lnSpc>
                <a:spcPct val="100000"/>
              </a:lnSpc>
              <a:spcBef>
                <a:spcPts val="0"/>
              </a:spcBef>
              <a:spcAft>
                <a:spcPts val="0"/>
              </a:spcAft>
              <a:buNone/>
            </a:pPr>
            <a:r>
              <a:rPr lang="en" sz="2700">
                <a:solidFill>
                  <a:srgbClr val="013D51"/>
                </a:solidFill>
                <a:latin typeface="Nunito Light"/>
                <a:ea typeface="Nunito Light"/>
                <a:cs typeface="Nunito Light"/>
                <a:sym typeface="Nunito Light"/>
              </a:rPr>
              <a:t>Multiplier Advisors is the first impact investing consultant uniquely founded to support health-focused investors in the U.S.</a:t>
            </a:r>
            <a:endParaRPr sz="2700">
              <a:solidFill>
                <a:srgbClr val="013D51"/>
              </a:solidFill>
              <a:latin typeface="Nunito Light"/>
              <a:ea typeface="Nunito Light"/>
              <a:cs typeface="Nunito Light"/>
              <a:sym typeface="Nunito Light"/>
            </a:endParaRPr>
          </a:p>
          <a:p>
            <a:pPr marL="0" lvl="0" indent="0" algn="l" rtl="0">
              <a:lnSpc>
                <a:spcPct val="100000"/>
              </a:lnSpc>
              <a:spcBef>
                <a:spcPts val="0"/>
              </a:spcBef>
              <a:spcAft>
                <a:spcPts val="0"/>
              </a:spcAft>
              <a:buNone/>
            </a:pPr>
            <a:endParaRPr sz="2700">
              <a:solidFill>
                <a:srgbClr val="013D51"/>
              </a:solidFill>
              <a:latin typeface="Nunito Light"/>
              <a:ea typeface="Nunito Light"/>
              <a:cs typeface="Nunito Light"/>
              <a:sym typeface="Nunito Light"/>
            </a:endParaRPr>
          </a:p>
          <a:p>
            <a:pPr marL="0" lvl="0" indent="0" algn="l" rtl="0">
              <a:spcBef>
                <a:spcPts val="0"/>
              </a:spcBef>
              <a:spcAft>
                <a:spcPts val="0"/>
              </a:spcAft>
              <a:buNone/>
            </a:pPr>
            <a:endParaRPr sz="1100" b="1">
              <a:solidFill>
                <a:schemeClr val="lt1"/>
              </a:solidFill>
              <a:latin typeface="Roboto"/>
              <a:ea typeface="Roboto"/>
              <a:cs typeface="Roboto"/>
              <a:sym typeface="Roboto"/>
            </a:endParaRPr>
          </a:p>
          <a:p>
            <a:pPr marL="0" lvl="0" indent="0" algn="l" rtl="0">
              <a:spcBef>
                <a:spcPts val="0"/>
              </a:spcBef>
              <a:spcAft>
                <a:spcPts val="0"/>
              </a:spcAft>
              <a:buNone/>
            </a:pPr>
            <a:endParaRPr sz="2700">
              <a:solidFill>
                <a:srgbClr val="013D51"/>
              </a:solidFill>
              <a:latin typeface="Nunito Light"/>
              <a:ea typeface="Nunito Light"/>
              <a:cs typeface="Nunito Light"/>
              <a:sym typeface="Nunito Light"/>
            </a:endParaRPr>
          </a:p>
        </p:txBody>
      </p:sp>
      <p:sp>
        <p:nvSpPr>
          <p:cNvPr id="259" name="Google Shape;259;p36"/>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10</a:t>
            </a:fld>
            <a:endParaRPr/>
          </a:p>
        </p:txBody>
      </p:sp>
      <p:sp>
        <p:nvSpPr>
          <p:cNvPr id="260" name="Google Shape;260;p36"/>
          <p:cNvSpPr txBox="1">
            <a:spLocks noGrp="1"/>
          </p:cNvSpPr>
          <p:nvPr>
            <p:ph type="title"/>
          </p:nvPr>
        </p:nvSpPr>
        <p:spPr>
          <a:xfrm>
            <a:off x="342900" y="222775"/>
            <a:ext cx="42363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2"/>
                </a:solidFill>
                <a:latin typeface="Roboto Medium"/>
                <a:ea typeface="Roboto Medium"/>
                <a:cs typeface="Roboto Medium"/>
                <a:sym typeface="Roboto Medium"/>
              </a:rPr>
              <a:t>ABOUT US</a:t>
            </a:r>
            <a:endParaRPr sz="1200">
              <a:solidFill>
                <a:schemeClr val="dk2"/>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p:nvPr/>
        </p:nvSpPr>
        <p:spPr>
          <a:xfrm>
            <a:off x="349550" y="2413975"/>
            <a:ext cx="3668100" cy="23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Nunito SemiBold"/>
                <a:ea typeface="Nunito SemiBold"/>
                <a:cs typeface="Nunito SemiBold"/>
                <a:sym typeface="Nunito SemiBold"/>
              </a:rPr>
              <a:t>Colby</a:t>
            </a:r>
            <a:r>
              <a:rPr lang="en" sz="1000">
                <a:solidFill>
                  <a:schemeClr val="dk1"/>
                </a:solidFill>
                <a:latin typeface="Nunito"/>
                <a:ea typeface="Nunito"/>
                <a:cs typeface="Nunito"/>
                <a:sym typeface="Nunito"/>
              </a:rPr>
              <a:t> is a national expert on SDOH impact investing with deep experience launching global and national initiatives to advance equity and activate impact resources. She is a published thought leader and entrepreneur bringing over a decade of experience connecting institutions across sectors, building partnerships that advance equity and invest in SDOH. Colby advises boards, trustees and executive and management teams within health systems, banks, insurers, philanthropy, and other institutions to articulate, operationalize, and achieve their ﬁnancial and impact goals for health and wellbeing. </a:t>
            </a:r>
            <a:endParaRPr sz="1000">
              <a:solidFill>
                <a:schemeClr val="dk1"/>
              </a:solidFill>
              <a:latin typeface="Nunito"/>
              <a:ea typeface="Nunito"/>
              <a:cs typeface="Nunito"/>
              <a:sym typeface="Nunito"/>
            </a:endParaRPr>
          </a:p>
        </p:txBody>
      </p:sp>
      <p:sp>
        <p:nvSpPr>
          <p:cNvPr id="266" name="Google Shape;266;p37"/>
          <p:cNvSpPr txBox="1"/>
          <p:nvPr/>
        </p:nvSpPr>
        <p:spPr>
          <a:xfrm>
            <a:off x="4764000" y="2413975"/>
            <a:ext cx="3831300" cy="16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Nunito SemiBold"/>
                <a:ea typeface="Nunito SemiBold"/>
                <a:cs typeface="Nunito SemiBold"/>
                <a:sym typeface="Nunito SemiBold"/>
              </a:rPr>
              <a:t>Mikelle,</a:t>
            </a:r>
            <a:r>
              <a:rPr lang="en" sz="1000">
                <a:solidFill>
                  <a:schemeClr val="dk1"/>
                </a:solidFill>
                <a:latin typeface="Nunito"/>
                <a:ea typeface="Nunito"/>
                <a:cs typeface="Nunito"/>
                <a:sym typeface="Nunito"/>
              </a:rPr>
              <a:t> most recently the Chief Community Health Officer, President of Intermountain Community Care Foundation for Intermountain Health, is a national thought leader and passionate systems change-leader for the future of health in the United States. Mikelle brings more than 25 years’ experience in health system provider and payer operations, population health, health equity, social determinants of health, impact investing, and ESG. Mikelle is an early pioneer in population healthcare models and the use of anchor institutions’ assets to address social determinants of health.</a:t>
            </a:r>
            <a:endParaRPr sz="1000">
              <a:solidFill>
                <a:schemeClr val="dk1"/>
              </a:solidFill>
              <a:latin typeface="Nunito"/>
              <a:ea typeface="Nunito"/>
              <a:cs typeface="Nunito"/>
              <a:sym typeface="Nunito"/>
            </a:endParaRPr>
          </a:p>
        </p:txBody>
      </p:sp>
      <p:pic>
        <p:nvPicPr>
          <p:cNvPr id="267" name="Google Shape;267;p37" title="Colby-Dailey-2026 Headshot.jpg"/>
          <p:cNvPicPr preferRelativeResize="0"/>
          <p:nvPr/>
        </p:nvPicPr>
        <p:blipFill rotWithShape="1">
          <a:blip r:embed="rId3">
            <a:alphaModFix/>
          </a:blip>
          <a:srcRect b="17648"/>
          <a:stretch/>
        </p:blipFill>
        <p:spPr>
          <a:xfrm>
            <a:off x="296100" y="586975"/>
            <a:ext cx="1750800" cy="1750800"/>
          </a:xfrm>
          <a:prstGeom prst="ellipse">
            <a:avLst/>
          </a:prstGeom>
          <a:noFill/>
          <a:ln>
            <a:noFill/>
          </a:ln>
        </p:spPr>
      </p:pic>
      <p:sp>
        <p:nvSpPr>
          <p:cNvPr id="268" name="Google Shape;268;p37"/>
          <p:cNvSpPr txBox="1"/>
          <p:nvPr/>
        </p:nvSpPr>
        <p:spPr>
          <a:xfrm>
            <a:off x="2156325" y="878600"/>
            <a:ext cx="2089800" cy="145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latin typeface="Nunito SemiBold"/>
                <a:ea typeface="Nunito SemiBold"/>
                <a:cs typeface="Nunito SemiBold"/>
                <a:sym typeface="Nunito SemiBold"/>
              </a:rPr>
              <a:t>Colby Dailey</a:t>
            </a:r>
            <a:r>
              <a:rPr lang="en" sz="1500">
                <a:solidFill>
                  <a:schemeClr val="dk1"/>
                </a:solidFill>
                <a:latin typeface="Nunito"/>
                <a:ea typeface="Nunito"/>
                <a:cs typeface="Nunito"/>
                <a:sym typeface="Nunito"/>
              </a:rPr>
              <a:t>, MPP</a:t>
            </a:r>
            <a:endParaRPr sz="15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endParaRPr sz="15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500">
                <a:solidFill>
                  <a:schemeClr val="dk1"/>
                </a:solidFill>
                <a:latin typeface="Nunito"/>
                <a:ea typeface="Nunito"/>
                <a:cs typeface="Nunito"/>
                <a:sym typeface="Nunito"/>
              </a:rPr>
              <a:t>Co-Founder</a:t>
            </a:r>
            <a:endParaRPr sz="1500">
              <a:solidFill>
                <a:schemeClr val="dk1"/>
              </a:solidFill>
              <a:latin typeface="Nunito"/>
              <a:ea typeface="Nunito"/>
              <a:cs typeface="Nunito"/>
              <a:sym typeface="Nunito"/>
            </a:endParaRPr>
          </a:p>
          <a:p>
            <a:pPr marL="0" lvl="0" indent="0" algn="l" rtl="0">
              <a:lnSpc>
                <a:spcPct val="115000"/>
              </a:lnSpc>
              <a:spcBef>
                <a:spcPts val="1000"/>
              </a:spcBef>
              <a:spcAft>
                <a:spcPts val="0"/>
              </a:spcAft>
              <a:buNone/>
            </a:pPr>
            <a:r>
              <a:rPr lang="en" sz="900" u="sng">
                <a:solidFill>
                  <a:schemeClr val="hlink"/>
                </a:solidFill>
                <a:latin typeface="Nunito"/>
                <a:ea typeface="Nunito"/>
                <a:cs typeface="Nunito"/>
                <a:sym typeface="Nunito"/>
                <a:hlinkClick r:id="rId4"/>
              </a:rPr>
              <a:t>Colby@MultiplierAdvisors.com</a:t>
            </a:r>
            <a:endParaRPr sz="9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900" u="sng">
                <a:solidFill>
                  <a:schemeClr val="hlink"/>
                </a:solidFill>
                <a:latin typeface="Nunito"/>
                <a:ea typeface="Nunito"/>
                <a:cs typeface="Nunito"/>
                <a:sym typeface="Nunito"/>
                <a:hlinkClick r:id="rId5"/>
              </a:rPr>
              <a:t>LinkedIn</a:t>
            </a:r>
            <a:endParaRPr sz="9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1100">
              <a:solidFill>
                <a:schemeClr val="lt1"/>
              </a:solidFill>
              <a:latin typeface="Nunito"/>
              <a:ea typeface="Nunito"/>
              <a:cs typeface="Nunito"/>
              <a:sym typeface="Nunito"/>
            </a:endParaRPr>
          </a:p>
        </p:txBody>
      </p:sp>
      <p:pic>
        <p:nvPicPr>
          <p:cNvPr id="269" name="Google Shape;269;p37"/>
          <p:cNvPicPr preferRelativeResize="0"/>
          <p:nvPr/>
        </p:nvPicPr>
        <p:blipFill rotWithShape="1">
          <a:blip r:embed="rId6">
            <a:alphaModFix amt="90000"/>
          </a:blip>
          <a:srcRect l="2435" t="4871" r="2435"/>
          <a:stretch/>
        </p:blipFill>
        <p:spPr>
          <a:xfrm>
            <a:off x="4764000" y="586975"/>
            <a:ext cx="1750800" cy="1750800"/>
          </a:xfrm>
          <a:prstGeom prst="ellipse">
            <a:avLst/>
          </a:prstGeom>
          <a:noFill/>
          <a:ln>
            <a:noFill/>
          </a:ln>
        </p:spPr>
      </p:pic>
      <p:sp>
        <p:nvSpPr>
          <p:cNvPr id="270" name="Google Shape;270;p37"/>
          <p:cNvSpPr txBox="1"/>
          <p:nvPr/>
        </p:nvSpPr>
        <p:spPr>
          <a:xfrm>
            <a:off x="6624225" y="878600"/>
            <a:ext cx="2519700" cy="98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latin typeface="Nunito SemiBold"/>
                <a:ea typeface="Nunito SemiBold"/>
                <a:cs typeface="Nunito SemiBold"/>
                <a:sym typeface="Nunito SemiBold"/>
              </a:rPr>
              <a:t>Mikelle D. Moore</a:t>
            </a:r>
            <a:r>
              <a:rPr lang="en" sz="1500">
                <a:solidFill>
                  <a:schemeClr val="dk1"/>
                </a:solidFill>
                <a:latin typeface="Nunito"/>
                <a:ea typeface="Nunito"/>
                <a:cs typeface="Nunito"/>
                <a:sym typeface="Nunito"/>
              </a:rPr>
              <a:t>, MBA, MHSA</a:t>
            </a:r>
            <a:endParaRPr sz="15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500">
                <a:solidFill>
                  <a:schemeClr val="dk1"/>
                </a:solidFill>
                <a:latin typeface="Nunito"/>
                <a:ea typeface="Nunito"/>
                <a:cs typeface="Nunito"/>
                <a:sym typeface="Nunito"/>
              </a:rPr>
              <a:t>Co-Founder</a:t>
            </a:r>
            <a:endParaRPr sz="1500">
              <a:solidFill>
                <a:schemeClr val="dk1"/>
              </a:solidFill>
              <a:latin typeface="Nunito"/>
              <a:ea typeface="Nunito"/>
              <a:cs typeface="Nunito"/>
              <a:sym typeface="Nunito"/>
            </a:endParaRPr>
          </a:p>
          <a:p>
            <a:pPr marL="0" lvl="0" indent="0" algn="l" rtl="0">
              <a:lnSpc>
                <a:spcPct val="115000"/>
              </a:lnSpc>
              <a:spcBef>
                <a:spcPts val="1000"/>
              </a:spcBef>
              <a:spcAft>
                <a:spcPts val="0"/>
              </a:spcAft>
              <a:buNone/>
            </a:pPr>
            <a:r>
              <a:rPr lang="en" sz="900" u="sng">
                <a:solidFill>
                  <a:schemeClr val="hlink"/>
                </a:solidFill>
                <a:latin typeface="Nunito"/>
                <a:ea typeface="Nunito"/>
                <a:cs typeface="Nunito"/>
                <a:sym typeface="Nunito"/>
                <a:hlinkClick r:id="rId7"/>
              </a:rPr>
              <a:t>Mikelle@MultiplierAdvisors.com</a:t>
            </a:r>
            <a:endParaRPr sz="9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900" u="sng">
                <a:solidFill>
                  <a:schemeClr val="hlink"/>
                </a:solidFill>
                <a:latin typeface="Nunito"/>
                <a:ea typeface="Nunito"/>
                <a:cs typeface="Nunito"/>
                <a:sym typeface="Nunito"/>
                <a:hlinkClick r:id="rId8"/>
              </a:rPr>
              <a:t>LinkedIn</a:t>
            </a:r>
            <a:endParaRPr sz="9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1100">
              <a:solidFill>
                <a:schemeClr val="lt1"/>
              </a:solidFill>
              <a:latin typeface="Nunito"/>
              <a:ea typeface="Nunito"/>
              <a:cs typeface="Nunito"/>
              <a:sym typeface="Nunito"/>
            </a:endParaRPr>
          </a:p>
        </p:txBody>
      </p:sp>
      <p:cxnSp>
        <p:nvCxnSpPr>
          <p:cNvPr id="271" name="Google Shape;271;p37"/>
          <p:cNvCxnSpPr/>
          <p:nvPr/>
        </p:nvCxnSpPr>
        <p:spPr>
          <a:xfrm>
            <a:off x="4381125" y="650100"/>
            <a:ext cx="0" cy="3957600"/>
          </a:xfrm>
          <a:prstGeom prst="straightConnector1">
            <a:avLst/>
          </a:prstGeom>
          <a:noFill/>
          <a:ln w="9525" cap="flat" cmpd="sng">
            <a:solidFill>
              <a:schemeClr val="dk2"/>
            </a:solidFill>
            <a:prstDash val="solid"/>
            <a:round/>
            <a:headEnd type="none" w="med" len="med"/>
            <a:tailEnd type="none" w="med" len="med"/>
          </a:ln>
        </p:spPr>
      </p:cxnSp>
      <p:sp>
        <p:nvSpPr>
          <p:cNvPr id="272" name="Google Shape;272;p37"/>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11</a:t>
            </a:fld>
            <a:endParaRPr/>
          </a:p>
        </p:txBody>
      </p:sp>
      <p:sp>
        <p:nvSpPr>
          <p:cNvPr id="273" name="Google Shape;273;p37"/>
          <p:cNvSpPr txBox="1">
            <a:spLocks noGrp="1"/>
          </p:cNvSpPr>
          <p:nvPr>
            <p:ph type="title"/>
          </p:nvPr>
        </p:nvSpPr>
        <p:spPr>
          <a:xfrm>
            <a:off x="342900" y="222775"/>
            <a:ext cx="4236300" cy="2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Medium"/>
                <a:ea typeface="Roboto Medium"/>
                <a:cs typeface="Roboto Medium"/>
                <a:sym typeface="Roboto Medium"/>
              </a:rPr>
              <a:t>ABOUT US</a:t>
            </a:r>
            <a:endParaRPr>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450075" y="1305400"/>
            <a:ext cx="6917100" cy="5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3500">
              <a:solidFill>
                <a:schemeClr val="dk2"/>
              </a:solidFill>
              <a:latin typeface="Nunito Light"/>
              <a:ea typeface="Nunito Light"/>
              <a:cs typeface="Nunito Light"/>
              <a:sym typeface="Nunito Light"/>
            </a:endParaRPr>
          </a:p>
        </p:txBody>
      </p:sp>
      <p:sp>
        <p:nvSpPr>
          <p:cNvPr id="279" name="Google Shape;279;p38"/>
          <p:cNvSpPr/>
          <p:nvPr/>
        </p:nvSpPr>
        <p:spPr>
          <a:xfrm>
            <a:off x="536600" y="2220025"/>
            <a:ext cx="1548300" cy="16275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000">
              <a:latin typeface="Nunito Medium"/>
              <a:ea typeface="Nunito Medium"/>
              <a:cs typeface="Nunito Medium"/>
              <a:sym typeface="Nunito Medium"/>
            </a:endParaRPr>
          </a:p>
        </p:txBody>
      </p:sp>
      <p:sp>
        <p:nvSpPr>
          <p:cNvPr id="280" name="Google Shape;280;p38"/>
          <p:cNvSpPr txBox="1"/>
          <p:nvPr/>
        </p:nvSpPr>
        <p:spPr>
          <a:xfrm>
            <a:off x="596900" y="3192936"/>
            <a:ext cx="14277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500"/>
              </a:spcAft>
              <a:buClr>
                <a:schemeClr val="dk1"/>
              </a:buClr>
              <a:buSzPts val="1100"/>
              <a:buFont typeface="Arial"/>
              <a:buNone/>
            </a:pPr>
            <a:r>
              <a:rPr lang="en" sz="1100">
                <a:solidFill>
                  <a:schemeClr val="dk1"/>
                </a:solidFill>
                <a:latin typeface="Nunito"/>
                <a:ea typeface="Nunito"/>
                <a:cs typeface="Nunito"/>
                <a:sym typeface="Nunito"/>
              </a:rPr>
              <a:t>Translating Complexity Across Sectors</a:t>
            </a:r>
            <a:endParaRPr sz="1100">
              <a:solidFill>
                <a:schemeClr val="dk1"/>
              </a:solidFill>
              <a:latin typeface="Nunito"/>
              <a:ea typeface="Nunito"/>
              <a:cs typeface="Nunito"/>
              <a:sym typeface="Nunito"/>
            </a:endParaRPr>
          </a:p>
        </p:txBody>
      </p:sp>
      <p:sp>
        <p:nvSpPr>
          <p:cNvPr id="281" name="Google Shape;281;p38"/>
          <p:cNvSpPr/>
          <p:nvPr/>
        </p:nvSpPr>
        <p:spPr>
          <a:xfrm>
            <a:off x="2149150" y="2219975"/>
            <a:ext cx="1548300" cy="16275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000">
              <a:latin typeface="Nunito Medium"/>
              <a:ea typeface="Nunito Medium"/>
              <a:cs typeface="Nunito Medium"/>
              <a:sym typeface="Nunito Medium"/>
            </a:endParaRPr>
          </a:p>
        </p:txBody>
      </p:sp>
      <p:sp>
        <p:nvSpPr>
          <p:cNvPr id="282" name="Google Shape;282;p38"/>
          <p:cNvSpPr txBox="1"/>
          <p:nvPr/>
        </p:nvSpPr>
        <p:spPr>
          <a:xfrm>
            <a:off x="2174350" y="3192936"/>
            <a:ext cx="14979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500"/>
              </a:spcAft>
              <a:buClr>
                <a:schemeClr val="dk1"/>
              </a:buClr>
              <a:buSzPts val="1100"/>
              <a:buFont typeface="Arial"/>
              <a:buNone/>
            </a:pPr>
            <a:r>
              <a:rPr lang="en" sz="1100" dirty="0">
                <a:solidFill>
                  <a:schemeClr val="dk1"/>
                </a:solidFill>
                <a:latin typeface="Nunito"/>
                <a:ea typeface="Nunito"/>
                <a:cs typeface="Nunito"/>
                <a:sym typeface="Nunito"/>
              </a:rPr>
              <a:t>Building Relationships For Long Term Success</a:t>
            </a:r>
            <a:endParaRPr sz="1100" dirty="0">
              <a:solidFill>
                <a:schemeClr val="dk1"/>
              </a:solidFill>
              <a:latin typeface="Nunito"/>
              <a:ea typeface="Nunito"/>
              <a:cs typeface="Nunito"/>
              <a:sym typeface="Nunito"/>
            </a:endParaRPr>
          </a:p>
        </p:txBody>
      </p:sp>
      <p:sp>
        <p:nvSpPr>
          <p:cNvPr id="283" name="Google Shape;283;p38"/>
          <p:cNvSpPr/>
          <p:nvPr/>
        </p:nvSpPr>
        <p:spPr>
          <a:xfrm>
            <a:off x="3761700" y="2219975"/>
            <a:ext cx="1548300" cy="16275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000">
              <a:latin typeface="Nunito Medium"/>
              <a:ea typeface="Nunito Medium"/>
              <a:cs typeface="Nunito Medium"/>
              <a:sym typeface="Nunito Medium"/>
            </a:endParaRPr>
          </a:p>
        </p:txBody>
      </p:sp>
      <p:sp>
        <p:nvSpPr>
          <p:cNvPr id="284" name="Google Shape;284;p38"/>
          <p:cNvSpPr txBox="1"/>
          <p:nvPr/>
        </p:nvSpPr>
        <p:spPr>
          <a:xfrm>
            <a:off x="3822000" y="3197399"/>
            <a:ext cx="14277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500"/>
              </a:spcAft>
              <a:buClr>
                <a:schemeClr val="dk1"/>
              </a:buClr>
              <a:buSzPts val="1100"/>
              <a:buFont typeface="Arial"/>
              <a:buNone/>
            </a:pPr>
            <a:r>
              <a:rPr lang="en" sz="1100" dirty="0">
                <a:solidFill>
                  <a:schemeClr val="dk1"/>
                </a:solidFill>
                <a:latin typeface="Nunito"/>
                <a:ea typeface="Nunito"/>
                <a:cs typeface="Nunito"/>
                <a:sym typeface="Nunito"/>
              </a:rPr>
              <a:t>Providing </a:t>
            </a:r>
            <a:br>
              <a:rPr lang="en" sz="1100" dirty="0">
                <a:solidFill>
                  <a:schemeClr val="dk1"/>
                </a:solidFill>
                <a:latin typeface="Nunito"/>
                <a:ea typeface="Nunito"/>
                <a:cs typeface="Nunito"/>
                <a:sym typeface="Nunito"/>
              </a:rPr>
            </a:br>
            <a:r>
              <a:rPr lang="en" sz="1100" dirty="0">
                <a:solidFill>
                  <a:schemeClr val="dk1"/>
                </a:solidFill>
                <a:latin typeface="Nunito"/>
                <a:ea typeface="Nunito"/>
                <a:cs typeface="Nunito"/>
                <a:sym typeface="Nunito"/>
              </a:rPr>
              <a:t>Strategic Guidance</a:t>
            </a:r>
            <a:endParaRPr sz="1100" dirty="0">
              <a:solidFill>
                <a:schemeClr val="dk1"/>
              </a:solidFill>
              <a:latin typeface="Nunito"/>
              <a:ea typeface="Nunito"/>
              <a:cs typeface="Nunito"/>
              <a:sym typeface="Nunito"/>
            </a:endParaRPr>
          </a:p>
        </p:txBody>
      </p:sp>
      <p:sp>
        <p:nvSpPr>
          <p:cNvPr id="285" name="Google Shape;285;p38"/>
          <p:cNvSpPr/>
          <p:nvPr/>
        </p:nvSpPr>
        <p:spPr>
          <a:xfrm>
            <a:off x="5374250" y="2219975"/>
            <a:ext cx="1548300" cy="16275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000">
              <a:latin typeface="Nunito Medium"/>
              <a:ea typeface="Nunito Medium"/>
              <a:cs typeface="Nunito Medium"/>
              <a:sym typeface="Nunito Medium"/>
            </a:endParaRPr>
          </a:p>
        </p:txBody>
      </p:sp>
      <p:sp>
        <p:nvSpPr>
          <p:cNvPr id="286" name="Google Shape;286;p38"/>
          <p:cNvSpPr txBox="1"/>
          <p:nvPr/>
        </p:nvSpPr>
        <p:spPr>
          <a:xfrm>
            <a:off x="5434550" y="3200975"/>
            <a:ext cx="14277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500"/>
              </a:spcAft>
              <a:buNone/>
            </a:pPr>
            <a:r>
              <a:rPr lang="en" sz="1100" dirty="0">
                <a:solidFill>
                  <a:schemeClr val="dk1"/>
                </a:solidFill>
                <a:latin typeface="Nunito"/>
                <a:ea typeface="Nunito"/>
                <a:cs typeface="Nunito"/>
                <a:sym typeface="Nunito"/>
              </a:rPr>
              <a:t>Stewarding </a:t>
            </a:r>
            <a:br>
              <a:rPr lang="en" sz="1100" dirty="0">
                <a:solidFill>
                  <a:schemeClr val="dk1"/>
                </a:solidFill>
                <a:latin typeface="Nunito"/>
                <a:ea typeface="Nunito"/>
                <a:cs typeface="Nunito"/>
                <a:sym typeface="Nunito"/>
              </a:rPr>
            </a:br>
            <a:r>
              <a:rPr lang="en" sz="1100" dirty="0">
                <a:solidFill>
                  <a:schemeClr val="dk1"/>
                </a:solidFill>
                <a:latin typeface="Nunito"/>
                <a:ea typeface="Nunito"/>
                <a:cs typeface="Nunito"/>
                <a:sym typeface="Nunito"/>
              </a:rPr>
              <a:t>Impact </a:t>
            </a:r>
            <a:endParaRPr sz="1100" dirty="0">
              <a:solidFill>
                <a:schemeClr val="dk1"/>
              </a:solidFill>
              <a:latin typeface="Nunito"/>
              <a:ea typeface="Nunito"/>
              <a:cs typeface="Nunito"/>
              <a:sym typeface="Nunito"/>
            </a:endParaRPr>
          </a:p>
        </p:txBody>
      </p:sp>
      <p:sp>
        <p:nvSpPr>
          <p:cNvPr id="287" name="Google Shape;287;p38"/>
          <p:cNvSpPr/>
          <p:nvPr/>
        </p:nvSpPr>
        <p:spPr>
          <a:xfrm>
            <a:off x="6986800" y="2219975"/>
            <a:ext cx="1548300" cy="16275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000">
              <a:latin typeface="Nunito Medium"/>
              <a:ea typeface="Nunito Medium"/>
              <a:cs typeface="Nunito Medium"/>
              <a:sym typeface="Nunito Medium"/>
            </a:endParaRPr>
          </a:p>
        </p:txBody>
      </p:sp>
      <p:sp>
        <p:nvSpPr>
          <p:cNvPr id="288" name="Google Shape;288;p38"/>
          <p:cNvSpPr txBox="1"/>
          <p:nvPr/>
        </p:nvSpPr>
        <p:spPr>
          <a:xfrm>
            <a:off x="7047100" y="3180798"/>
            <a:ext cx="14277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500"/>
              </a:spcAft>
              <a:buClr>
                <a:schemeClr val="dk1"/>
              </a:buClr>
              <a:buSzPts val="1100"/>
              <a:buFont typeface="Arial"/>
              <a:buNone/>
            </a:pPr>
            <a:r>
              <a:rPr lang="en" sz="1100" dirty="0">
                <a:solidFill>
                  <a:schemeClr val="dk1"/>
                </a:solidFill>
                <a:latin typeface="Nunito"/>
                <a:ea typeface="Nunito"/>
                <a:cs typeface="Nunito"/>
                <a:sym typeface="Nunito"/>
              </a:rPr>
              <a:t>Fostering </a:t>
            </a:r>
            <a:br>
              <a:rPr lang="en" sz="1100" dirty="0">
                <a:solidFill>
                  <a:schemeClr val="dk1"/>
                </a:solidFill>
                <a:latin typeface="Nunito"/>
                <a:ea typeface="Nunito"/>
                <a:cs typeface="Nunito"/>
                <a:sym typeface="Nunito"/>
              </a:rPr>
            </a:br>
            <a:r>
              <a:rPr lang="en" sz="1100" dirty="0">
                <a:solidFill>
                  <a:schemeClr val="dk1"/>
                </a:solidFill>
                <a:latin typeface="Nunito"/>
                <a:ea typeface="Nunito"/>
                <a:cs typeface="Nunito"/>
                <a:sym typeface="Nunito"/>
              </a:rPr>
              <a:t>Thought Leadership</a:t>
            </a:r>
            <a:endParaRPr sz="1100" dirty="0">
              <a:solidFill>
                <a:schemeClr val="dk1"/>
              </a:solidFill>
              <a:latin typeface="Nunito"/>
              <a:ea typeface="Nunito"/>
              <a:cs typeface="Nunito"/>
              <a:sym typeface="Nunito"/>
            </a:endParaRPr>
          </a:p>
        </p:txBody>
      </p:sp>
      <p:pic>
        <p:nvPicPr>
          <p:cNvPr id="289" name="Google Shape;289;p38"/>
          <p:cNvPicPr preferRelativeResize="0"/>
          <p:nvPr/>
        </p:nvPicPr>
        <p:blipFill>
          <a:blip r:embed="rId3">
            <a:alphaModFix/>
          </a:blip>
          <a:stretch>
            <a:fillRect/>
          </a:stretch>
        </p:blipFill>
        <p:spPr>
          <a:xfrm>
            <a:off x="5488125" y="2324100"/>
            <a:ext cx="710252" cy="710226"/>
          </a:xfrm>
          <a:prstGeom prst="rect">
            <a:avLst/>
          </a:prstGeom>
          <a:noFill/>
          <a:ln>
            <a:noFill/>
          </a:ln>
        </p:spPr>
      </p:pic>
      <p:pic>
        <p:nvPicPr>
          <p:cNvPr id="290" name="Google Shape;290;p38"/>
          <p:cNvPicPr preferRelativeResize="0"/>
          <p:nvPr/>
        </p:nvPicPr>
        <p:blipFill>
          <a:blip r:embed="rId4">
            <a:alphaModFix/>
          </a:blip>
          <a:stretch>
            <a:fillRect/>
          </a:stretch>
        </p:blipFill>
        <p:spPr>
          <a:xfrm>
            <a:off x="3905751" y="2313874"/>
            <a:ext cx="773023" cy="773023"/>
          </a:xfrm>
          <a:prstGeom prst="rect">
            <a:avLst/>
          </a:prstGeom>
          <a:noFill/>
          <a:ln>
            <a:noFill/>
          </a:ln>
        </p:spPr>
      </p:pic>
      <p:pic>
        <p:nvPicPr>
          <p:cNvPr id="291" name="Google Shape;291;p38"/>
          <p:cNvPicPr preferRelativeResize="0"/>
          <p:nvPr/>
        </p:nvPicPr>
        <p:blipFill>
          <a:blip r:embed="rId5">
            <a:alphaModFix/>
          </a:blip>
          <a:stretch>
            <a:fillRect/>
          </a:stretch>
        </p:blipFill>
        <p:spPr>
          <a:xfrm>
            <a:off x="2274475" y="2313875"/>
            <a:ext cx="773023" cy="773023"/>
          </a:xfrm>
          <a:prstGeom prst="rect">
            <a:avLst/>
          </a:prstGeom>
          <a:noFill/>
          <a:ln>
            <a:noFill/>
          </a:ln>
        </p:spPr>
      </p:pic>
      <p:pic>
        <p:nvPicPr>
          <p:cNvPr id="292" name="Google Shape;292;p38"/>
          <p:cNvPicPr preferRelativeResize="0"/>
          <p:nvPr/>
        </p:nvPicPr>
        <p:blipFill>
          <a:blip r:embed="rId6">
            <a:alphaModFix/>
          </a:blip>
          <a:stretch>
            <a:fillRect/>
          </a:stretch>
        </p:blipFill>
        <p:spPr>
          <a:xfrm>
            <a:off x="7007725" y="2313875"/>
            <a:ext cx="773023" cy="773023"/>
          </a:xfrm>
          <a:prstGeom prst="rect">
            <a:avLst/>
          </a:prstGeom>
          <a:noFill/>
          <a:ln>
            <a:noFill/>
          </a:ln>
        </p:spPr>
      </p:pic>
      <p:pic>
        <p:nvPicPr>
          <p:cNvPr id="293" name="Google Shape;293;p38"/>
          <p:cNvPicPr preferRelativeResize="0"/>
          <p:nvPr/>
        </p:nvPicPr>
        <p:blipFill>
          <a:blip r:embed="rId7">
            <a:alphaModFix/>
          </a:blip>
          <a:stretch>
            <a:fillRect/>
          </a:stretch>
        </p:blipFill>
        <p:spPr>
          <a:xfrm>
            <a:off x="632525" y="2278362"/>
            <a:ext cx="801700" cy="801700"/>
          </a:xfrm>
          <a:prstGeom prst="rect">
            <a:avLst/>
          </a:prstGeom>
          <a:noFill/>
          <a:ln>
            <a:noFill/>
          </a:ln>
        </p:spPr>
      </p:pic>
      <p:sp>
        <p:nvSpPr>
          <p:cNvPr id="294" name="Google Shape;294;p38"/>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body" idx="1"/>
          </p:nvPr>
        </p:nvSpPr>
        <p:spPr>
          <a:xfrm>
            <a:off x="362025" y="590550"/>
            <a:ext cx="8233200" cy="39723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500" b="1" u="sng">
                <a:latin typeface="Nunito"/>
                <a:ea typeface="Nunito"/>
                <a:cs typeface="Nunito"/>
                <a:sym typeface="Nunito"/>
              </a:rPr>
              <a:t>Program Related Investments (PRIs)</a:t>
            </a:r>
            <a:r>
              <a:rPr lang="en" sz="1500" u="sng"/>
              <a:t> </a:t>
            </a:r>
            <a:r>
              <a:rPr lang="en" sz="1500"/>
              <a:t>- Investment made by a foundation to </a:t>
            </a:r>
            <a:r>
              <a:rPr lang="en" sz="1500" b="1">
                <a:latin typeface="Nunito"/>
                <a:ea typeface="Nunito"/>
                <a:cs typeface="Nunito"/>
                <a:sym typeface="Nunito"/>
              </a:rPr>
              <a:t>support its charitable or philanthropic goals</a:t>
            </a:r>
            <a:r>
              <a:rPr lang="en" sz="1500"/>
              <a:t>, rather than to generate income. Counts toward 5% distribution. </a:t>
            </a:r>
            <a:endParaRPr sz="1500" i="1"/>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b="1" u="sng">
                <a:latin typeface="Nunito"/>
                <a:ea typeface="Nunito"/>
                <a:cs typeface="Nunito"/>
                <a:sym typeface="Nunito"/>
              </a:rPr>
              <a:t>Mission Related Investments (MRIs</a:t>
            </a:r>
            <a:r>
              <a:rPr lang="en" sz="1500" u="sng"/>
              <a:t>)</a:t>
            </a:r>
            <a:r>
              <a:rPr lang="en" sz="1500"/>
              <a:t> - Investment made by a foundation that seeks to </a:t>
            </a:r>
            <a:r>
              <a:rPr lang="en" sz="1500" b="1">
                <a:latin typeface="Nunito"/>
                <a:ea typeface="Nunito"/>
                <a:cs typeface="Nunito"/>
                <a:sym typeface="Nunito"/>
              </a:rPr>
              <a:t>achieve financial return and align with mission objectives</a:t>
            </a:r>
            <a:r>
              <a:rPr lang="en" sz="1500"/>
              <a:t>. Made from endowment, not grantmaking budget. </a:t>
            </a:r>
            <a:endParaRPr sz="1500" i="1"/>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b="1" u="sng">
                <a:latin typeface="Nunito"/>
                <a:ea typeface="Nunito"/>
                <a:cs typeface="Nunito"/>
                <a:sym typeface="Nunito"/>
              </a:rPr>
              <a:t>Guarantees</a:t>
            </a:r>
            <a:r>
              <a:rPr lang="en" sz="1500"/>
              <a:t> - Financial tool where a foundation promises to cover a loan (or a portion of it) made by another lender—typically a bank or financial institution—if the borrower defaults. </a:t>
            </a:r>
            <a:r>
              <a:rPr lang="en" sz="1500" b="1">
                <a:latin typeface="Nunito"/>
                <a:ea typeface="Nunito"/>
                <a:cs typeface="Nunito"/>
                <a:sym typeface="Nunito"/>
              </a:rPr>
              <a:t>Guarantees </a:t>
            </a:r>
            <a:r>
              <a:rPr lang="en" sz="1500" b="1" i="1">
                <a:latin typeface="Nunito"/>
                <a:ea typeface="Nunito"/>
                <a:cs typeface="Nunito"/>
                <a:sym typeface="Nunito"/>
              </a:rPr>
              <a:t>can</a:t>
            </a:r>
            <a:r>
              <a:rPr lang="en" sz="1500" b="1">
                <a:latin typeface="Nunito"/>
                <a:ea typeface="Nunito"/>
                <a:cs typeface="Nunito"/>
                <a:sym typeface="Nunito"/>
              </a:rPr>
              <a:t> qualify as PRIs</a:t>
            </a:r>
            <a:r>
              <a:rPr lang="en" sz="1500"/>
              <a:t>. </a:t>
            </a:r>
            <a:endParaRPr sz="1500" i="1"/>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b="1" u="sng">
                <a:latin typeface="Nunito"/>
                <a:ea typeface="Nunito"/>
                <a:cs typeface="Nunito"/>
                <a:sym typeface="Nunito"/>
              </a:rPr>
              <a:t>Whole-Portfolio Alignment</a:t>
            </a:r>
            <a:r>
              <a:rPr lang="en" sz="1500" b="1">
                <a:latin typeface="Nunito"/>
                <a:ea typeface="Nunito"/>
                <a:cs typeface="Nunito"/>
                <a:sym typeface="Nunito"/>
              </a:rPr>
              <a:t> </a:t>
            </a:r>
            <a:r>
              <a:rPr lang="en" sz="1500"/>
              <a:t>- Strategy where entire investment portfolio—including grants, PRIs, MRIs, and public equities —aligns with its mission and values. The goal is to </a:t>
            </a:r>
            <a:r>
              <a:rPr lang="en" sz="1500" b="1">
                <a:latin typeface="Nunito"/>
                <a:ea typeface="Nunito"/>
                <a:cs typeface="Nunito"/>
                <a:sym typeface="Nunito"/>
              </a:rPr>
              <a:t>maximize both financial returns and mission-driven outcomes</a:t>
            </a:r>
            <a:r>
              <a:rPr lang="en" sz="1500"/>
              <a:t>. </a:t>
            </a:r>
            <a:r>
              <a:rPr lang="en" sz="1500" i="1"/>
              <a:t>Example: California Wellness Foundation, </a:t>
            </a:r>
            <a:endParaRPr sz="1500" i="1"/>
          </a:p>
        </p:txBody>
      </p:sp>
      <p:sp>
        <p:nvSpPr>
          <p:cNvPr id="145" name="Google Shape;145;p28"/>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2</a:t>
            </a:fld>
            <a:endParaRPr/>
          </a:p>
        </p:txBody>
      </p:sp>
      <p:sp>
        <p:nvSpPr>
          <p:cNvPr id="146" name="Google Shape;146;p28"/>
          <p:cNvSpPr txBox="1">
            <a:spLocks noGrp="1"/>
          </p:cNvSpPr>
          <p:nvPr>
            <p:ph type="title"/>
          </p:nvPr>
        </p:nvSpPr>
        <p:spPr>
          <a:xfrm>
            <a:off x="342900" y="222775"/>
            <a:ext cx="4236300" cy="2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MISSION-ALIGNED INVESTING TOOLS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9" title="Picturenj.png"/>
          <p:cNvPicPr preferRelativeResize="0"/>
          <p:nvPr/>
        </p:nvPicPr>
        <p:blipFill rotWithShape="1">
          <a:blip r:embed="rId3">
            <a:alphaModFix/>
          </a:blip>
          <a:srcRect t="80" b="90"/>
          <a:stretch/>
        </p:blipFill>
        <p:spPr>
          <a:xfrm>
            <a:off x="44083" y="1110702"/>
            <a:ext cx="3179138" cy="3497850"/>
          </a:xfrm>
          <a:prstGeom prst="rect">
            <a:avLst/>
          </a:prstGeom>
          <a:solidFill>
            <a:schemeClr val="lt1"/>
          </a:solidFill>
          <a:ln>
            <a:noFill/>
          </a:ln>
        </p:spPr>
      </p:pic>
      <p:sp>
        <p:nvSpPr>
          <p:cNvPr id="152" name="Google Shape;152;p29"/>
          <p:cNvSpPr txBox="1">
            <a:spLocks noGrp="1"/>
          </p:cNvSpPr>
          <p:nvPr>
            <p:ph type="title"/>
          </p:nvPr>
        </p:nvSpPr>
        <p:spPr>
          <a:xfrm>
            <a:off x="347472" y="219456"/>
            <a:ext cx="8544600" cy="438000"/>
          </a:xfrm>
          <a:prstGeom prst="rect">
            <a:avLst/>
          </a:prstGeom>
          <a:noFill/>
          <a:ln>
            <a:noFill/>
          </a:ln>
        </p:spPr>
        <p:txBody>
          <a:bodyPr spcFirstLastPara="1" wrap="square" lIns="0" tIns="34275" rIns="0" bIns="34275" anchor="t" anchorCtr="0">
            <a:normAutofit/>
          </a:bodyPr>
          <a:lstStyle/>
          <a:p>
            <a:pPr marL="0" marR="0" lvl="0" indent="0" algn="l" rtl="0">
              <a:lnSpc>
                <a:spcPct val="100000"/>
              </a:lnSpc>
              <a:spcBef>
                <a:spcPts val="0"/>
              </a:spcBef>
              <a:spcAft>
                <a:spcPts val="0"/>
              </a:spcAft>
              <a:buNone/>
            </a:pPr>
            <a:r>
              <a:rPr lang="en" sz="1400" b="1" i="0" u="none" strike="noStrike" cap="none">
                <a:solidFill>
                  <a:schemeClr val="dk1"/>
                </a:solidFill>
                <a:latin typeface="Roboto"/>
                <a:ea typeface="Roboto"/>
                <a:cs typeface="Roboto"/>
                <a:sym typeface="Roboto"/>
              </a:rPr>
              <a:t>CONCEPTUALIZING </a:t>
            </a:r>
            <a:r>
              <a:rPr lang="en" b="1">
                <a:solidFill>
                  <a:schemeClr val="dk1"/>
                </a:solidFill>
                <a:latin typeface="Roboto"/>
                <a:ea typeface="Roboto"/>
                <a:cs typeface="Roboto"/>
                <a:sym typeface="Roboto"/>
              </a:rPr>
              <a:t>WHOLE RIVER IMPACT</a:t>
            </a:r>
            <a:endParaRPr>
              <a:solidFill>
                <a:schemeClr val="dk1"/>
              </a:solidFill>
            </a:endParaRPr>
          </a:p>
        </p:txBody>
      </p:sp>
      <p:sp>
        <p:nvSpPr>
          <p:cNvPr id="153" name="Google Shape;153;p29"/>
          <p:cNvSpPr txBox="1"/>
          <p:nvPr/>
        </p:nvSpPr>
        <p:spPr>
          <a:xfrm>
            <a:off x="342900" y="817063"/>
            <a:ext cx="8458200" cy="4980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None/>
            </a:pPr>
            <a:endParaRPr sz="1300" b="0" i="0" u="none" strike="noStrike" cap="none">
              <a:solidFill>
                <a:schemeClr val="dk1"/>
              </a:solidFill>
              <a:latin typeface="Nunito"/>
              <a:ea typeface="Nunito"/>
              <a:cs typeface="Nunito"/>
              <a:sym typeface="Nunito"/>
            </a:endParaRPr>
          </a:p>
        </p:txBody>
      </p:sp>
      <p:sp>
        <p:nvSpPr>
          <p:cNvPr id="154" name="Google Shape;154;p29"/>
          <p:cNvSpPr txBox="1"/>
          <p:nvPr/>
        </p:nvSpPr>
        <p:spPr>
          <a:xfrm>
            <a:off x="3924565" y="1654351"/>
            <a:ext cx="1097700" cy="2847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5664"/>
                </a:solidFill>
                <a:latin typeface="Nunito"/>
                <a:ea typeface="Nunito"/>
                <a:cs typeface="Nunito"/>
                <a:sym typeface="Nunito"/>
              </a:rPr>
              <a:t>Upstream</a:t>
            </a:r>
            <a:endParaRPr sz="1400" b="0" i="0" u="none" strike="noStrike" cap="none">
              <a:solidFill>
                <a:srgbClr val="005664"/>
              </a:solidFill>
              <a:latin typeface="Nunito"/>
              <a:ea typeface="Nunito"/>
              <a:cs typeface="Nunito"/>
              <a:sym typeface="Nunito"/>
            </a:endParaRPr>
          </a:p>
        </p:txBody>
      </p:sp>
      <p:sp>
        <p:nvSpPr>
          <p:cNvPr id="155" name="Google Shape;155;p29"/>
          <p:cNvSpPr txBox="1"/>
          <p:nvPr/>
        </p:nvSpPr>
        <p:spPr>
          <a:xfrm>
            <a:off x="3914353" y="2795541"/>
            <a:ext cx="1129200" cy="2847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5664"/>
                </a:solidFill>
                <a:latin typeface="Nunito"/>
                <a:ea typeface="Nunito"/>
                <a:cs typeface="Nunito"/>
                <a:sym typeface="Nunito"/>
              </a:rPr>
              <a:t>Midstream</a:t>
            </a:r>
            <a:endParaRPr sz="1400" b="0" i="0" u="none" strike="noStrike" cap="none">
              <a:solidFill>
                <a:srgbClr val="005664"/>
              </a:solidFill>
              <a:latin typeface="Nunito"/>
              <a:ea typeface="Nunito"/>
              <a:cs typeface="Nunito"/>
              <a:sym typeface="Nunito"/>
            </a:endParaRPr>
          </a:p>
        </p:txBody>
      </p:sp>
      <p:sp>
        <p:nvSpPr>
          <p:cNvPr id="156" name="Google Shape;156;p29"/>
          <p:cNvSpPr txBox="1"/>
          <p:nvPr/>
        </p:nvSpPr>
        <p:spPr>
          <a:xfrm>
            <a:off x="3812001" y="3909375"/>
            <a:ext cx="1316700" cy="2847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5664"/>
                </a:solidFill>
                <a:latin typeface="Nunito"/>
                <a:ea typeface="Nunito"/>
                <a:cs typeface="Nunito"/>
                <a:sym typeface="Nunito"/>
              </a:rPr>
              <a:t>Downstream</a:t>
            </a:r>
            <a:endParaRPr sz="1400" b="0" i="0" u="none" strike="noStrike" cap="none">
              <a:solidFill>
                <a:srgbClr val="005664"/>
              </a:solidFill>
              <a:latin typeface="Nunito"/>
              <a:ea typeface="Nunito"/>
              <a:cs typeface="Nunito"/>
              <a:sym typeface="Nunito"/>
            </a:endParaRPr>
          </a:p>
        </p:txBody>
      </p:sp>
      <p:pic>
        <p:nvPicPr>
          <p:cNvPr id="157" name="Google Shape;157;p29"/>
          <p:cNvPicPr preferRelativeResize="0"/>
          <p:nvPr/>
        </p:nvPicPr>
        <p:blipFill rotWithShape="1">
          <a:blip r:embed="rId4">
            <a:alphaModFix/>
          </a:blip>
          <a:srcRect/>
          <a:stretch/>
        </p:blipFill>
        <p:spPr>
          <a:xfrm>
            <a:off x="49286" y="4706226"/>
            <a:ext cx="1133855" cy="414613"/>
          </a:xfrm>
          <a:prstGeom prst="rect">
            <a:avLst/>
          </a:prstGeom>
          <a:noFill/>
          <a:ln>
            <a:noFill/>
          </a:ln>
        </p:spPr>
      </p:pic>
      <p:sp>
        <p:nvSpPr>
          <p:cNvPr id="158" name="Google Shape;158;p29"/>
          <p:cNvSpPr/>
          <p:nvPr/>
        </p:nvSpPr>
        <p:spPr>
          <a:xfrm>
            <a:off x="2193258" y="4775499"/>
            <a:ext cx="67164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600" b="0" i="0" u="none" strike="noStrike" cap="none">
                <a:solidFill>
                  <a:schemeClr val="dk1"/>
                </a:solidFill>
                <a:latin typeface="Nunito"/>
                <a:ea typeface="Nunito"/>
                <a:cs typeface="Nunito"/>
                <a:sym typeface="Nunito"/>
              </a:rPr>
              <a:t>Source: Multiplier analysis.</a:t>
            </a:r>
            <a:endParaRPr>
              <a:solidFill>
                <a:schemeClr val="dk1"/>
              </a:solidFill>
            </a:endParaRPr>
          </a:p>
        </p:txBody>
      </p:sp>
      <p:grpSp>
        <p:nvGrpSpPr>
          <p:cNvPr id="159" name="Google Shape;159;p29"/>
          <p:cNvGrpSpPr/>
          <p:nvPr/>
        </p:nvGrpSpPr>
        <p:grpSpPr>
          <a:xfrm>
            <a:off x="6550287" y="1128929"/>
            <a:ext cx="1710000" cy="3333580"/>
            <a:chOff x="9894900" y="3022098"/>
            <a:chExt cx="1710000" cy="3019821"/>
          </a:xfrm>
        </p:grpSpPr>
        <p:sp>
          <p:nvSpPr>
            <p:cNvPr id="160" name="Google Shape;160;p29"/>
            <p:cNvSpPr/>
            <p:nvPr/>
          </p:nvSpPr>
          <p:spPr>
            <a:xfrm>
              <a:off x="9894900" y="5400519"/>
              <a:ext cx="1710000" cy="641400"/>
            </a:xfrm>
            <a:prstGeom prst="cube">
              <a:avLst>
                <a:gd name="adj" fmla="val 25000"/>
              </a:avLst>
            </a:prstGeom>
            <a:solidFill>
              <a:schemeClr val="accent1"/>
            </a:solidFill>
            <a:ln w="25400" cap="flat" cmpd="sng">
              <a:solidFill>
                <a:srgbClr val="002B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chemeClr val="lt1"/>
                  </a:solidFill>
                  <a:latin typeface="Nunito"/>
                  <a:ea typeface="Nunito"/>
                  <a:cs typeface="Nunito"/>
                  <a:sym typeface="Nunito"/>
                </a:rPr>
                <a:t>Programs</a:t>
              </a:r>
              <a:endParaRPr sz="1400" b="0" i="0" u="none" strike="noStrike" cap="none">
                <a:solidFill>
                  <a:srgbClr val="000000"/>
                </a:solidFill>
                <a:latin typeface="Arial"/>
                <a:ea typeface="Arial"/>
                <a:cs typeface="Arial"/>
                <a:sym typeface="Arial"/>
              </a:endParaRPr>
            </a:p>
          </p:txBody>
        </p:sp>
        <p:sp>
          <p:nvSpPr>
            <p:cNvPr id="161" name="Google Shape;161;p29"/>
            <p:cNvSpPr/>
            <p:nvPr/>
          </p:nvSpPr>
          <p:spPr>
            <a:xfrm>
              <a:off x="9894900" y="4928905"/>
              <a:ext cx="1710000" cy="641400"/>
            </a:xfrm>
            <a:prstGeom prst="cube">
              <a:avLst>
                <a:gd name="adj" fmla="val 25000"/>
              </a:avLst>
            </a:prstGeom>
            <a:solidFill>
              <a:schemeClr val="accent1"/>
            </a:solidFill>
            <a:ln w="25400" cap="flat" cmpd="sng">
              <a:solidFill>
                <a:srgbClr val="002B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Nunito"/>
                  <a:ea typeface="Nunito"/>
                  <a:cs typeface="Nunito"/>
                  <a:sym typeface="Nunito"/>
                </a:rPr>
                <a:t>Technical </a:t>
              </a:r>
              <a:r>
                <a:rPr lang="en" sz="1200">
                  <a:solidFill>
                    <a:schemeClr val="lt1"/>
                  </a:solidFill>
                  <a:latin typeface="Nunito"/>
                  <a:ea typeface="Nunito"/>
                  <a:cs typeface="Nunito"/>
                  <a:sym typeface="Nunito"/>
                </a:rPr>
                <a:t>A</a:t>
              </a:r>
              <a:r>
                <a:rPr lang="en" sz="1200" b="0" i="0" u="none" strike="noStrike" cap="none">
                  <a:solidFill>
                    <a:schemeClr val="lt1"/>
                  </a:solidFill>
                  <a:latin typeface="Nunito"/>
                  <a:ea typeface="Nunito"/>
                  <a:cs typeface="Nunito"/>
                  <a:sym typeface="Nunito"/>
                </a:rPr>
                <a:t>ssistance</a:t>
              </a:r>
              <a:endParaRPr sz="1400" b="0" i="0" u="none" strike="noStrike" cap="none">
                <a:solidFill>
                  <a:srgbClr val="000000"/>
                </a:solidFill>
                <a:latin typeface="Arial"/>
                <a:ea typeface="Arial"/>
                <a:cs typeface="Arial"/>
                <a:sym typeface="Arial"/>
              </a:endParaRPr>
            </a:p>
          </p:txBody>
        </p:sp>
        <p:sp>
          <p:nvSpPr>
            <p:cNvPr id="162" name="Google Shape;162;p29"/>
            <p:cNvSpPr/>
            <p:nvPr/>
          </p:nvSpPr>
          <p:spPr>
            <a:xfrm>
              <a:off x="9894900" y="4453773"/>
              <a:ext cx="1710000" cy="641400"/>
            </a:xfrm>
            <a:prstGeom prst="cube">
              <a:avLst>
                <a:gd name="adj" fmla="val 25000"/>
              </a:avLst>
            </a:prstGeom>
            <a:solidFill>
              <a:schemeClr val="accent1"/>
            </a:solidFill>
            <a:ln w="25400" cap="flat" cmpd="sng">
              <a:solidFill>
                <a:srgbClr val="002B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chemeClr val="lt1"/>
                  </a:solidFill>
                  <a:latin typeface="Nunito"/>
                  <a:ea typeface="Nunito"/>
                  <a:cs typeface="Nunito"/>
                  <a:sym typeface="Nunito"/>
                </a:rPr>
                <a:t>Grantmaking</a:t>
              </a:r>
              <a:endParaRPr sz="1400" b="0" i="0" u="none" strike="noStrike" cap="none">
                <a:solidFill>
                  <a:srgbClr val="000000"/>
                </a:solidFill>
                <a:latin typeface="Arial"/>
                <a:ea typeface="Arial"/>
                <a:cs typeface="Arial"/>
                <a:sym typeface="Arial"/>
              </a:endParaRPr>
            </a:p>
          </p:txBody>
        </p:sp>
        <p:sp>
          <p:nvSpPr>
            <p:cNvPr id="163" name="Google Shape;163;p29"/>
            <p:cNvSpPr/>
            <p:nvPr/>
          </p:nvSpPr>
          <p:spPr>
            <a:xfrm>
              <a:off x="9894900" y="3976186"/>
              <a:ext cx="1710000" cy="641400"/>
            </a:xfrm>
            <a:prstGeom prst="cube">
              <a:avLst>
                <a:gd name="adj" fmla="val 25000"/>
              </a:avLst>
            </a:prstGeom>
            <a:solidFill>
              <a:schemeClr val="accent1"/>
            </a:solidFill>
            <a:ln w="25400" cap="flat" cmpd="sng">
              <a:solidFill>
                <a:srgbClr val="002B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chemeClr val="lt1"/>
                  </a:solidFill>
                  <a:latin typeface="Nunito"/>
                  <a:ea typeface="Nunito"/>
                  <a:cs typeface="Nunito"/>
                  <a:sym typeface="Nunito"/>
                </a:rPr>
                <a:t>Community Partnerships</a:t>
              </a:r>
              <a:endParaRPr sz="1400" b="0" i="0" u="none" strike="noStrike" cap="none">
                <a:solidFill>
                  <a:srgbClr val="000000"/>
                </a:solidFill>
                <a:latin typeface="Arial"/>
                <a:ea typeface="Arial"/>
                <a:cs typeface="Arial"/>
                <a:sym typeface="Arial"/>
              </a:endParaRPr>
            </a:p>
          </p:txBody>
        </p:sp>
        <p:sp>
          <p:nvSpPr>
            <p:cNvPr id="164" name="Google Shape;164;p29"/>
            <p:cNvSpPr/>
            <p:nvPr/>
          </p:nvSpPr>
          <p:spPr>
            <a:xfrm>
              <a:off x="9894900" y="3493875"/>
              <a:ext cx="1710000" cy="641400"/>
            </a:xfrm>
            <a:prstGeom prst="cube">
              <a:avLst>
                <a:gd name="adj" fmla="val 25000"/>
              </a:avLst>
            </a:prstGeom>
            <a:solidFill>
              <a:schemeClr val="accent2"/>
            </a:solidFill>
            <a:ln w="25400" cap="flat" cmpd="sng">
              <a:solidFill>
                <a:srgbClr val="002B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chemeClr val="lt1"/>
                  </a:solidFill>
                  <a:latin typeface="Nunito"/>
                  <a:ea typeface="Nunito"/>
                  <a:cs typeface="Nunito"/>
                  <a:sym typeface="Nunito"/>
                </a:rPr>
                <a:t>Investments</a:t>
              </a:r>
              <a:endParaRPr sz="1200" i="0" u="none" strike="noStrike" cap="none">
                <a:solidFill>
                  <a:schemeClr val="lt1"/>
                </a:solidFill>
                <a:latin typeface="Nunito"/>
                <a:ea typeface="Nunito"/>
                <a:cs typeface="Nunito"/>
                <a:sym typeface="Nunito"/>
              </a:endParaRPr>
            </a:p>
          </p:txBody>
        </p:sp>
        <p:sp>
          <p:nvSpPr>
            <p:cNvPr id="165" name="Google Shape;165;p29"/>
            <p:cNvSpPr/>
            <p:nvPr/>
          </p:nvSpPr>
          <p:spPr>
            <a:xfrm>
              <a:off x="9894900" y="3022098"/>
              <a:ext cx="1710000" cy="641400"/>
            </a:xfrm>
            <a:prstGeom prst="cube">
              <a:avLst>
                <a:gd name="adj" fmla="val 25000"/>
              </a:avLst>
            </a:prstGeom>
            <a:solidFill>
              <a:schemeClr val="accent1"/>
            </a:solidFill>
            <a:ln w="25400" cap="flat" cmpd="sng">
              <a:solidFill>
                <a:srgbClr val="002B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Nunito"/>
                  <a:ea typeface="Nunito"/>
                  <a:cs typeface="Nunito"/>
                  <a:sym typeface="Nunito"/>
                </a:rPr>
                <a:t>Legislation / </a:t>
              </a:r>
              <a:r>
                <a:rPr lang="en" sz="1200">
                  <a:solidFill>
                    <a:schemeClr val="lt1"/>
                  </a:solidFill>
                  <a:latin typeface="Nunito"/>
                  <a:ea typeface="Nunito"/>
                  <a:cs typeface="Nunito"/>
                  <a:sym typeface="Nunito"/>
                </a:rPr>
                <a:t>P</a:t>
              </a:r>
              <a:r>
                <a:rPr lang="en" sz="1200" b="0" i="0" u="none" strike="noStrike" cap="none">
                  <a:solidFill>
                    <a:schemeClr val="lt1"/>
                  </a:solidFill>
                  <a:latin typeface="Nunito"/>
                  <a:ea typeface="Nunito"/>
                  <a:cs typeface="Nunito"/>
                  <a:sym typeface="Nunito"/>
                </a:rPr>
                <a:t>ublic </a:t>
              </a:r>
              <a:r>
                <a:rPr lang="en" sz="1200">
                  <a:solidFill>
                    <a:schemeClr val="lt1"/>
                  </a:solidFill>
                  <a:latin typeface="Nunito"/>
                  <a:ea typeface="Nunito"/>
                  <a:cs typeface="Nunito"/>
                  <a:sym typeface="Nunito"/>
                </a:rPr>
                <a:t>P</a:t>
              </a:r>
              <a:r>
                <a:rPr lang="en" sz="1200" b="0" i="0" u="none" strike="noStrike" cap="none">
                  <a:solidFill>
                    <a:schemeClr val="lt1"/>
                  </a:solidFill>
                  <a:latin typeface="Nunito"/>
                  <a:ea typeface="Nunito"/>
                  <a:cs typeface="Nunito"/>
                  <a:sym typeface="Nunito"/>
                </a:rPr>
                <a:t>olicy</a:t>
              </a:r>
              <a:endParaRPr sz="1400" b="0" i="0" u="none" strike="noStrike" cap="none">
                <a:solidFill>
                  <a:srgbClr val="000000"/>
                </a:solidFill>
                <a:latin typeface="Arial"/>
                <a:ea typeface="Arial"/>
                <a:cs typeface="Arial"/>
                <a:sym typeface="Arial"/>
              </a:endParaRPr>
            </a:p>
          </p:txBody>
        </p:sp>
      </p:grpSp>
      <p:cxnSp>
        <p:nvCxnSpPr>
          <p:cNvPr id="166" name="Google Shape;166;p29"/>
          <p:cNvCxnSpPr/>
          <p:nvPr/>
        </p:nvCxnSpPr>
        <p:spPr>
          <a:xfrm>
            <a:off x="924679" y="2333186"/>
            <a:ext cx="5641200" cy="26400"/>
          </a:xfrm>
          <a:prstGeom prst="straightConnector1">
            <a:avLst/>
          </a:prstGeom>
          <a:noFill/>
          <a:ln w="19050" cap="flat" cmpd="sng">
            <a:solidFill>
              <a:srgbClr val="0089A4"/>
            </a:solidFill>
            <a:prstDash val="solid"/>
            <a:miter lim="800000"/>
            <a:headEnd type="none" w="sm" len="sm"/>
            <a:tailEnd type="none" w="sm" len="sm"/>
          </a:ln>
        </p:spPr>
      </p:cxnSp>
      <p:cxnSp>
        <p:nvCxnSpPr>
          <p:cNvPr id="167" name="Google Shape;167;p29"/>
          <p:cNvCxnSpPr/>
          <p:nvPr/>
        </p:nvCxnSpPr>
        <p:spPr>
          <a:xfrm>
            <a:off x="933448" y="3535291"/>
            <a:ext cx="5581800" cy="30900"/>
          </a:xfrm>
          <a:prstGeom prst="straightConnector1">
            <a:avLst/>
          </a:prstGeom>
          <a:noFill/>
          <a:ln w="19050" cap="flat" cmpd="sng">
            <a:solidFill>
              <a:srgbClr val="0089A4"/>
            </a:solidFill>
            <a:prstDash val="solid"/>
            <a:miter lim="800000"/>
            <a:headEnd type="none" w="sm" len="sm"/>
            <a:tailEnd type="none" w="sm" len="sm"/>
          </a:ln>
        </p:spPr>
      </p:cxnSp>
      <p:sp>
        <p:nvSpPr>
          <p:cNvPr id="168" name="Google Shape;168;p29"/>
          <p:cNvSpPr txBox="1"/>
          <p:nvPr/>
        </p:nvSpPr>
        <p:spPr>
          <a:xfrm>
            <a:off x="3565398" y="1851286"/>
            <a:ext cx="1809900" cy="4080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Nunito"/>
                <a:ea typeface="Nunito"/>
                <a:cs typeface="Nunito"/>
                <a:sym typeface="Nunito"/>
              </a:rPr>
              <a:t>Improve community conditions</a:t>
            </a:r>
            <a:endParaRPr sz="1100" b="0" i="0" u="none" strike="noStrike" cap="none">
              <a:solidFill>
                <a:schemeClr val="dk1"/>
              </a:solidFill>
              <a:latin typeface="Nunito"/>
              <a:ea typeface="Nunito"/>
              <a:cs typeface="Nunito"/>
              <a:sym typeface="Nunito"/>
            </a:endParaRPr>
          </a:p>
        </p:txBody>
      </p:sp>
      <p:sp>
        <p:nvSpPr>
          <p:cNvPr id="169" name="Google Shape;169;p29"/>
          <p:cNvSpPr txBox="1"/>
          <p:nvPr/>
        </p:nvSpPr>
        <p:spPr>
          <a:xfrm>
            <a:off x="3565402" y="3013610"/>
            <a:ext cx="1809900" cy="4080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Nunito"/>
                <a:ea typeface="Nunito"/>
                <a:cs typeface="Nunito"/>
                <a:sym typeface="Nunito"/>
              </a:rPr>
              <a:t>Address individuals’ </a:t>
            </a:r>
            <a:endParaRPr sz="1100" b="0" i="0" u="none" strike="noStrike" cap="none">
              <a:solidFill>
                <a:schemeClr val="dk1"/>
              </a:solidFill>
              <a:latin typeface="Nunito"/>
              <a:ea typeface="Nunito"/>
              <a:cs typeface="Nunito"/>
              <a:sym typeface="Nunito"/>
            </a:endParaRPr>
          </a:p>
          <a:p>
            <a:pPr marL="0" marR="0" lvl="0" indent="0" algn="ctr" rtl="0">
              <a:lnSpc>
                <a:spcPct val="100000"/>
              </a:lnSpc>
              <a:spcBef>
                <a:spcPts val="0"/>
              </a:spcBef>
              <a:spcAft>
                <a:spcPts val="0"/>
              </a:spcAft>
              <a:buNone/>
            </a:pPr>
            <a:r>
              <a:rPr lang="en" sz="1100" b="0" i="0" u="none" strike="noStrike" cap="none">
                <a:solidFill>
                  <a:schemeClr val="dk1"/>
                </a:solidFill>
                <a:latin typeface="Nunito"/>
                <a:ea typeface="Nunito"/>
                <a:cs typeface="Nunito"/>
                <a:sym typeface="Nunito"/>
              </a:rPr>
              <a:t>social needs</a:t>
            </a:r>
            <a:endParaRPr sz="1100" b="0" i="0" u="none" strike="noStrike" cap="none">
              <a:solidFill>
                <a:schemeClr val="dk1"/>
              </a:solidFill>
              <a:latin typeface="Nunito"/>
              <a:ea typeface="Nunito"/>
              <a:cs typeface="Nunito"/>
              <a:sym typeface="Nunito"/>
            </a:endParaRPr>
          </a:p>
        </p:txBody>
      </p:sp>
      <p:sp>
        <p:nvSpPr>
          <p:cNvPr id="170" name="Google Shape;170;p29"/>
          <p:cNvSpPr txBox="1"/>
          <p:nvPr/>
        </p:nvSpPr>
        <p:spPr>
          <a:xfrm>
            <a:off x="3691785" y="4120171"/>
            <a:ext cx="1563300" cy="5772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Nunito"/>
                <a:ea typeface="Nunito"/>
                <a:cs typeface="Nunito"/>
                <a:sym typeface="Nunito"/>
              </a:rPr>
              <a:t>Provide</a:t>
            </a:r>
            <a:r>
              <a:rPr lang="en" sz="1100">
                <a:solidFill>
                  <a:schemeClr val="dk1"/>
                </a:solidFill>
                <a:latin typeface="Nunito"/>
                <a:ea typeface="Nunito"/>
                <a:cs typeface="Nunito"/>
                <a:sym typeface="Nunito"/>
              </a:rPr>
              <a:t> direct individual intervention (e.g. medical care)</a:t>
            </a:r>
            <a:endParaRPr sz="1100" b="0" i="0" u="none" strike="noStrike" cap="none">
              <a:solidFill>
                <a:schemeClr val="dk1"/>
              </a:solidFill>
              <a:latin typeface="Nunito"/>
              <a:ea typeface="Nunito"/>
              <a:cs typeface="Nunito"/>
              <a:sym typeface="Nunito"/>
            </a:endParaRPr>
          </a:p>
        </p:txBody>
      </p:sp>
      <p:sp>
        <p:nvSpPr>
          <p:cNvPr id="171" name="Google Shape;171;p29"/>
          <p:cNvSpPr/>
          <p:nvPr/>
        </p:nvSpPr>
        <p:spPr>
          <a:xfrm>
            <a:off x="7774825" y="1888310"/>
            <a:ext cx="256800" cy="246300"/>
          </a:xfrm>
          <a:prstGeom prst="star5">
            <a:avLst>
              <a:gd name="adj" fmla="val 19098"/>
              <a:gd name="hf" fmla="val 105146"/>
              <a:gd name="vf" fmla="val 110557"/>
            </a:avLst>
          </a:pr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72" name="Google Shape;172;p29"/>
          <p:cNvSpPr txBox="1"/>
          <p:nvPr/>
        </p:nvSpPr>
        <p:spPr>
          <a:xfrm>
            <a:off x="8313850" y="1741635"/>
            <a:ext cx="595800" cy="4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chemeClr val="dk1"/>
                </a:solidFill>
              </a:rPr>
              <a:t>Mission-aligned investing</a:t>
            </a:r>
            <a:endParaRPr sz="800">
              <a:solidFill>
                <a:schemeClr val="dk1"/>
              </a:solidFill>
            </a:endParaRPr>
          </a:p>
        </p:txBody>
      </p:sp>
      <p:cxnSp>
        <p:nvCxnSpPr>
          <p:cNvPr id="173" name="Google Shape;173;p29"/>
          <p:cNvCxnSpPr>
            <a:stCxn id="171" idx="4"/>
            <a:endCxn id="172" idx="1"/>
          </p:cNvCxnSpPr>
          <p:nvPr/>
        </p:nvCxnSpPr>
        <p:spPr>
          <a:xfrm rot="10800000" flipH="1">
            <a:off x="8031625" y="1960488"/>
            <a:ext cx="282300" cy="21900"/>
          </a:xfrm>
          <a:prstGeom prst="straightConnector1">
            <a:avLst/>
          </a:prstGeom>
          <a:noFill/>
          <a:ln w="9525" cap="flat" cmpd="sng">
            <a:solidFill>
              <a:schemeClr val="dk2"/>
            </a:solidFill>
            <a:prstDash val="solid"/>
            <a:round/>
            <a:headEnd type="none" w="med" len="med"/>
            <a:tailEnd type="none" w="med" len="med"/>
          </a:ln>
        </p:spPr>
      </p:cxnSp>
      <p:sp>
        <p:nvSpPr>
          <p:cNvPr id="174" name="Google Shape;174;p29"/>
          <p:cNvSpPr txBox="1"/>
          <p:nvPr/>
        </p:nvSpPr>
        <p:spPr>
          <a:xfrm>
            <a:off x="342900" y="611562"/>
            <a:ext cx="8652900" cy="438000"/>
          </a:xfrm>
          <a:prstGeom prst="rect">
            <a:avLst/>
          </a:prstGeom>
          <a:noFill/>
          <a:ln>
            <a:noFill/>
          </a:ln>
        </p:spPr>
        <p:txBody>
          <a:bodyPr spcFirstLastPara="1" wrap="square" lIns="0" tIns="34275" rIns="68575" bIns="34275" anchor="t" anchorCtr="0">
            <a:noAutofit/>
          </a:bodyPr>
          <a:lstStyle/>
          <a:p>
            <a:pPr marL="0" lvl="0" indent="0" algn="l" rtl="0">
              <a:spcBef>
                <a:spcPts val="0"/>
              </a:spcBef>
              <a:spcAft>
                <a:spcPts val="0"/>
              </a:spcAft>
              <a:buClr>
                <a:srgbClr val="000000"/>
              </a:buClr>
              <a:buFont typeface="Arial"/>
              <a:buNone/>
            </a:pPr>
            <a:r>
              <a:rPr lang="en" sz="1300">
                <a:solidFill>
                  <a:schemeClr val="dk1"/>
                </a:solidFill>
                <a:latin typeface="Nunito"/>
                <a:ea typeface="Nunito"/>
                <a:cs typeface="Nunito"/>
                <a:sym typeface="Nunito"/>
              </a:rPr>
              <a:t>Health foundations have a range of assets they can deploy toward mission, including their endowments; foundations can lead others to invest, unlocking even more capital to advance mission</a:t>
            </a:r>
            <a:r>
              <a:rPr lang="en">
                <a:solidFill>
                  <a:schemeClr val="dk1"/>
                </a:solidFill>
              </a:rPr>
              <a:t>.</a:t>
            </a:r>
            <a:endParaRPr sz="1300">
              <a:solidFill>
                <a:schemeClr val="dk1"/>
              </a:solidFill>
              <a:latin typeface="Nunito"/>
              <a:ea typeface="Nunito"/>
              <a:cs typeface="Nunito"/>
              <a:sym typeface="Nunito"/>
            </a:endParaRPr>
          </a:p>
        </p:txBody>
      </p:sp>
      <p:sp>
        <p:nvSpPr>
          <p:cNvPr id="175" name="Google Shape;175;p29"/>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r>
              <a:rPr lang="en" sz="1000">
                <a:solidFill>
                  <a:srgbClr val="013E52"/>
                </a:solidFill>
                <a:latin typeface="Roboto"/>
                <a:ea typeface="Roboto"/>
                <a:cs typeface="Roboto"/>
                <a:sym typeface="Roboto"/>
              </a:rPr>
              <a:t> </a:t>
            </a:r>
            <a:fld id="{00000000-1234-1234-1234-123412341234}" type="slidenum">
              <a:rPr lang="en" sz="1000">
                <a:solidFill>
                  <a:srgbClr val="013E52"/>
                </a:solidFill>
                <a:latin typeface="Roboto"/>
                <a:ea typeface="Roboto"/>
                <a:cs typeface="Roboto"/>
                <a:sym typeface="Roboto"/>
              </a:rPr>
              <a:t>3</a:t>
            </a:fld>
            <a:endParaRPr sz="1000">
              <a:solidFill>
                <a:srgbClr val="013E5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p:nvPr/>
        </p:nvSpPr>
        <p:spPr>
          <a:xfrm>
            <a:off x="590305" y="1069470"/>
            <a:ext cx="7963500" cy="2275800"/>
          </a:xfrm>
          <a:prstGeom prst="rect">
            <a:avLst/>
          </a:prstGeom>
          <a:solidFill>
            <a:schemeClr val="lt1"/>
          </a:solidFill>
          <a:ln w="25400" cap="flat" cmpd="sng">
            <a:solidFill>
              <a:srgbClr val="D8D8D8"/>
            </a:solidFill>
            <a:prstDash val="solid"/>
            <a:round/>
            <a:headEnd type="none" w="sm" len="sm"/>
            <a:tailEnd type="none" w="sm" len="sm"/>
          </a:ln>
          <a:effectLst>
            <a:outerShdw blurRad="50800" dist="50800" dir="5400000" algn="ctr" rotWithShape="0">
              <a:srgbClr val="000000">
                <a:alpha val="129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30"/>
          <p:cNvSpPr txBox="1">
            <a:spLocks noGrp="1"/>
          </p:cNvSpPr>
          <p:nvPr>
            <p:ph type="title"/>
          </p:nvPr>
        </p:nvSpPr>
        <p:spPr>
          <a:xfrm>
            <a:off x="342900" y="222775"/>
            <a:ext cx="4236300" cy="238200"/>
          </a:xfrm>
          <a:prstGeom prst="rect">
            <a:avLst/>
          </a:prstGeom>
          <a:noFill/>
          <a:ln>
            <a:noFill/>
          </a:ln>
        </p:spPr>
        <p:txBody>
          <a:bodyPr spcFirstLastPara="1" wrap="square" lIns="0" tIns="34275" rIns="0" bIns="34275" anchor="t" anchorCtr="0">
            <a:normAutofit fontScale="90000"/>
          </a:bodyPr>
          <a:lstStyle/>
          <a:p>
            <a:pPr marL="0" marR="0" lvl="0" indent="0" algn="l" rtl="0">
              <a:lnSpc>
                <a:spcPct val="100000"/>
              </a:lnSpc>
              <a:spcBef>
                <a:spcPts val="0"/>
              </a:spcBef>
              <a:spcAft>
                <a:spcPts val="0"/>
              </a:spcAft>
              <a:buNone/>
            </a:pPr>
            <a:r>
              <a:rPr lang="en" sz="1400" b="1" i="0" u="none" strike="noStrike" cap="none">
                <a:solidFill>
                  <a:schemeClr val="dk1"/>
                </a:solidFill>
                <a:latin typeface="Roboto"/>
                <a:ea typeface="Roboto"/>
                <a:cs typeface="Roboto"/>
                <a:sym typeface="Roboto"/>
              </a:rPr>
              <a:t>THE SPECTRUM OF CAPITAL</a:t>
            </a:r>
            <a:endParaRPr/>
          </a:p>
        </p:txBody>
      </p:sp>
      <p:sp>
        <p:nvSpPr>
          <p:cNvPr id="182" name="Google Shape;182;p30"/>
          <p:cNvSpPr txBox="1"/>
          <p:nvPr/>
        </p:nvSpPr>
        <p:spPr>
          <a:xfrm>
            <a:off x="8575221" y="4775499"/>
            <a:ext cx="451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013E52"/>
                </a:solidFill>
                <a:latin typeface="Nunito"/>
                <a:ea typeface="Nunito"/>
                <a:cs typeface="Nunito"/>
                <a:sym typeface="Nunito"/>
              </a:rPr>
              <a:t>4</a:t>
            </a:fld>
            <a:endParaRPr sz="1000" b="0" i="0" u="none" strike="noStrike" cap="none">
              <a:solidFill>
                <a:srgbClr val="013E52"/>
              </a:solidFill>
              <a:latin typeface="Nunito"/>
              <a:ea typeface="Nunito"/>
              <a:cs typeface="Nunito"/>
              <a:sym typeface="Nunito"/>
            </a:endParaRPr>
          </a:p>
        </p:txBody>
      </p:sp>
      <p:sp>
        <p:nvSpPr>
          <p:cNvPr id="183" name="Google Shape;183;p30"/>
          <p:cNvSpPr txBox="1"/>
          <p:nvPr/>
        </p:nvSpPr>
        <p:spPr>
          <a:xfrm>
            <a:off x="342900" y="679903"/>
            <a:ext cx="8458200" cy="4980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None/>
            </a:pPr>
            <a:endParaRPr sz="1300" b="0" i="0" u="none" strike="noStrike" cap="none">
              <a:solidFill>
                <a:schemeClr val="dk1"/>
              </a:solidFill>
              <a:latin typeface="Nunito"/>
              <a:ea typeface="Nunito"/>
              <a:cs typeface="Nunito"/>
              <a:sym typeface="Nunito"/>
            </a:endParaRPr>
          </a:p>
        </p:txBody>
      </p:sp>
      <p:sp>
        <p:nvSpPr>
          <p:cNvPr id="184" name="Google Shape;184;p30"/>
          <p:cNvSpPr txBox="1"/>
          <p:nvPr/>
        </p:nvSpPr>
        <p:spPr>
          <a:xfrm>
            <a:off x="256647" y="470249"/>
            <a:ext cx="8630700" cy="3528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None/>
            </a:pPr>
            <a:r>
              <a:rPr lang="en" sz="1300">
                <a:solidFill>
                  <a:schemeClr val="dk1"/>
                </a:solidFill>
                <a:latin typeface="Nunito"/>
                <a:ea typeface="Nunito"/>
                <a:cs typeface="Nunito"/>
                <a:sym typeface="Nunito"/>
              </a:rPr>
              <a:t>Mission-Aligned Investing </a:t>
            </a:r>
            <a:r>
              <a:rPr lang="en" sz="1300" b="0" i="0" u="none" strike="noStrike" cap="none">
                <a:solidFill>
                  <a:schemeClr val="dk1"/>
                </a:solidFill>
                <a:latin typeface="Nunito"/>
                <a:ea typeface="Nunito"/>
                <a:cs typeface="Nunito"/>
                <a:sym typeface="Nunito"/>
              </a:rPr>
              <a:t> is generally understood as one of a range of strategies to advance positive outcomes. </a:t>
            </a:r>
            <a:endParaRPr/>
          </a:p>
        </p:txBody>
      </p:sp>
      <p:graphicFrame>
        <p:nvGraphicFramePr>
          <p:cNvPr id="185" name="Google Shape;185;p30"/>
          <p:cNvGraphicFramePr/>
          <p:nvPr/>
        </p:nvGraphicFramePr>
        <p:xfrm>
          <a:off x="834560" y="1509012"/>
          <a:ext cx="7461900" cy="1718035"/>
        </p:xfrm>
        <a:graphic>
          <a:graphicData uri="http://schemas.openxmlformats.org/drawingml/2006/table">
            <a:tbl>
              <a:tblPr firstRow="1" bandRow="1">
                <a:noFill/>
                <a:tableStyleId>{DFAD5632-EFE4-41C2-ACEE-55CA4C72F7EE}</a:tableStyleId>
              </a:tblPr>
              <a:tblGrid>
                <a:gridCol w="1243650">
                  <a:extLst>
                    <a:ext uri="{9D8B030D-6E8A-4147-A177-3AD203B41FA5}">
                      <a16:colId xmlns:a16="http://schemas.microsoft.com/office/drawing/2014/main" val="20000"/>
                    </a:ext>
                  </a:extLst>
                </a:gridCol>
                <a:gridCol w="1243650">
                  <a:extLst>
                    <a:ext uri="{9D8B030D-6E8A-4147-A177-3AD203B41FA5}">
                      <a16:colId xmlns:a16="http://schemas.microsoft.com/office/drawing/2014/main" val="20001"/>
                    </a:ext>
                  </a:extLst>
                </a:gridCol>
                <a:gridCol w="1243650">
                  <a:extLst>
                    <a:ext uri="{9D8B030D-6E8A-4147-A177-3AD203B41FA5}">
                      <a16:colId xmlns:a16="http://schemas.microsoft.com/office/drawing/2014/main" val="20002"/>
                    </a:ext>
                  </a:extLst>
                </a:gridCol>
                <a:gridCol w="1243650">
                  <a:extLst>
                    <a:ext uri="{9D8B030D-6E8A-4147-A177-3AD203B41FA5}">
                      <a16:colId xmlns:a16="http://schemas.microsoft.com/office/drawing/2014/main" val="20003"/>
                    </a:ext>
                  </a:extLst>
                </a:gridCol>
                <a:gridCol w="967600">
                  <a:extLst>
                    <a:ext uri="{9D8B030D-6E8A-4147-A177-3AD203B41FA5}">
                      <a16:colId xmlns:a16="http://schemas.microsoft.com/office/drawing/2014/main" val="20004"/>
                    </a:ext>
                  </a:extLst>
                </a:gridCol>
                <a:gridCol w="276050">
                  <a:extLst>
                    <a:ext uri="{9D8B030D-6E8A-4147-A177-3AD203B41FA5}">
                      <a16:colId xmlns:a16="http://schemas.microsoft.com/office/drawing/2014/main" val="20005"/>
                    </a:ext>
                  </a:extLst>
                </a:gridCol>
                <a:gridCol w="1243650">
                  <a:extLst>
                    <a:ext uri="{9D8B030D-6E8A-4147-A177-3AD203B41FA5}">
                      <a16:colId xmlns:a16="http://schemas.microsoft.com/office/drawing/2014/main" val="20006"/>
                    </a:ext>
                  </a:extLst>
                </a:gridCol>
              </a:tblGrid>
              <a:tr h="388625">
                <a:tc>
                  <a:txBody>
                    <a:bodyPr/>
                    <a:lstStyle/>
                    <a:p>
                      <a:pPr marL="0" marR="0" lvl="0" indent="0" algn="ctr" rtl="0">
                        <a:lnSpc>
                          <a:spcPct val="100000"/>
                        </a:lnSpc>
                        <a:spcBef>
                          <a:spcPts val="0"/>
                        </a:spcBef>
                        <a:spcAft>
                          <a:spcPts val="0"/>
                        </a:spcAft>
                        <a:buNone/>
                      </a:pPr>
                      <a:r>
                        <a:rPr lang="en" sz="1100" u="none" strike="noStrike" cap="none">
                          <a:solidFill>
                            <a:srgbClr val="013E52"/>
                          </a:solidFill>
                          <a:latin typeface="Nunito"/>
                          <a:ea typeface="Nunito"/>
                          <a:cs typeface="Nunito"/>
                          <a:sym typeface="Nunito"/>
                        </a:rPr>
                        <a:t>Traditional investments</a:t>
                      </a:r>
                      <a:endParaRPr/>
                    </a:p>
                  </a:txBody>
                  <a:tcPr marL="68575" marR="68575" marT="34300" marB="34300" anchor="ctr">
                    <a:solidFill>
                      <a:srgbClr val="8DB3C0"/>
                    </a:solidFill>
                  </a:tcPr>
                </a:tc>
                <a:tc>
                  <a:txBody>
                    <a:bodyPr/>
                    <a:lstStyle/>
                    <a:p>
                      <a:pPr marL="0" marR="0" lvl="0" indent="0" algn="ctr" rtl="0">
                        <a:lnSpc>
                          <a:spcPct val="100000"/>
                        </a:lnSpc>
                        <a:spcBef>
                          <a:spcPts val="0"/>
                        </a:spcBef>
                        <a:spcAft>
                          <a:spcPts val="0"/>
                        </a:spcAft>
                        <a:buNone/>
                      </a:pPr>
                      <a:r>
                        <a:rPr lang="en" sz="1100" u="none" strike="noStrike" cap="none">
                          <a:solidFill>
                            <a:srgbClr val="013E52"/>
                          </a:solidFill>
                          <a:latin typeface="Nunito"/>
                          <a:ea typeface="Nunito"/>
                          <a:cs typeface="Nunito"/>
                          <a:sym typeface="Nunito"/>
                        </a:rPr>
                        <a:t>Negative screening</a:t>
                      </a:r>
                      <a:endParaRPr/>
                    </a:p>
                  </a:txBody>
                  <a:tcPr marL="68575" marR="68575" marT="34300" marB="34300" anchor="ctr">
                    <a:solidFill>
                      <a:srgbClr val="8DB3C0"/>
                    </a:solidFill>
                  </a:tcPr>
                </a:tc>
                <a:tc>
                  <a:txBody>
                    <a:bodyPr/>
                    <a:lstStyle/>
                    <a:p>
                      <a:pPr marL="0" marR="0" lvl="0" indent="0" algn="ctr" rtl="0">
                        <a:lnSpc>
                          <a:spcPct val="100000"/>
                        </a:lnSpc>
                        <a:spcBef>
                          <a:spcPts val="0"/>
                        </a:spcBef>
                        <a:spcAft>
                          <a:spcPts val="0"/>
                        </a:spcAft>
                        <a:buNone/>
                      </a:pPr>
                      <a:r>
                        <a:rPr lang="en" sz="1100" u="none" strike="noStrike" cap="none">
                          <a:solidFill>
                            <a:srgbClr val="013E52"/>
                          </a:solidFill>
                          <a:latin typeface="Nunito"/>
                          <a:ea typeface="Nunito"/>
                          <a:cs typeface="Nunito"/>
                          <a:sym typeface="Nunito"/>
                        </a:rPr>
                        <a:t>ESG </a:t>
                      </a:r>
                      <a:endParaRPr sz="1100" u="none" strike="noStrike" cap="none">
                        <a:latin typeface="Nunito"/>
                        <a:ea typeface="Nunito"/>
                        <a:cs typeface="Nunito"/>
                        <a:sym typeface="Nunito"/>
                      </a:endParaRPr>
                    </a:p>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rgbClr val="013E52"/>
                          </a:solidFill>
                          <a:latin typeface="Nunito"/>
                          <a:ea typeface="Nunito"/>
                          <a:cs typeface="Nunito"/>
                          <a:sym typeface="Nunito"/>
                        </a:rPr>
                        <a:t>integration</a:t>
                      </a:r>
                      <a:endParaRPr/>
                    </a:p>
                  </a:txBody>
                  <a:tcPr marL="68575" marR="68575" marT="34300" marB="34300" anchor="ctr">
                    <a:solidFill>
                      <a:srgbClr val="8DB3C0"/>
                    </a:solidFill>
                  </a:tcPr>
                </a:tc>
                <a:tc>
                  <a:txBody>
                    <a:bodyPr/>
                    <a:lstStyle/>
                    <a:p>
                      <a:pPr marL="0" marR="0" lvl="0" indent="0" algn="ctr" rtl="0">
                        <a:lnSpc>
                          <a:spcPct val="100000"/>
                        </a:lnSpc>
                        <a:spcBef>
                          <a:spcPts val="0"/>
                        </a:spcBef>
                        <a:spcAft>
                          <a:spcPts val="0"/>
                        </a:spcAft>
                        <a:buNone/>
                      </a:pPr>
                      <a:r>
                        <a:rPr lang="en" sz="1100" u="none" strike="noStrike" cap="none">
                          <a:solidFill>
                            <a:srgbClr val="013E52"/>
                          </a:solidFill>
                          <a:latin typeface="Nunito"/>
                          <a:ea typeface="Nunito"/>
                          <a:cs typeface="Nunito"/>
                          <a:sym typeface="Nunito"/>
                        </a:rPr>
                        <a:t>Thematic investments</a:t>
                      </a:r>
                      <a:endParaRPr/>
                    </a:p>
                  </a:txBody>
                  <a:tcPr marL="68575" marR="68575" marT="34300" marB="34300" anchor="ctr">
                    <a:solidFill>
                      <a:srgbClr val="00687F">
                        <a:alpha val="49799"/>
                      </a:srgbClr>
                    </a:solidFill>
                  </a:tcPr>
                </a:tc>
                <a:tc gridSpan="2">
                  <a:txBody>
                    <a:bodyPr/>
                    <a:lstStyle/>
                    <a:p>
                      <a:pPr marL="0" marR="0" lvl="0" indent="0" algn="ctr" rtl="0">
                        <a:lnSpc>
                          <a:spcPct val="100000"/>
                        </a:lnSpc>
                        <a:spcBef>
                          <a:spcPts val="0"/>
                        </a:spcBef>
                        <a:spcAft>
                          <a:spcPts val="0"/>
                        </a:spcAft>
                        <a:buNone/>
                      </a:pPr>
                      <a:r>
                        <a:rPr lang="en" sz="1100">
                          <a:latin typeface="Nunito"/>
                          <a:ea typeface="Nunito"/>
                          <a:cs typeface="Nunito"/>
                          <a:sym typeface="Nunito"/>
                        </a:rPr>
                        <a:t>Impact-first</a:t>
                      </a:r>
                      <a:endParaRPr/>
                    </a:p>
                  </a:txBody>
                  <a:tcPr marL="68575" marR="68575" marT="34300" marB="34300" anchor="ctr">
                    <a:solidFill>
                      <a:schemeClr val="dk2"/>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 sz="1100" b="1" i="0" u="none" strike="noStrike" cap="none">
                          <a:solidFill>
                            <a:srgbClr val="013E52"/>
                          </a:solidFill>
                          <a:latin typeface="Nunito"/>
                          <a:ea typeface="Nunito"/>
                          <a:cs typeface="Nunito"/>
                          <a:sym typeface="Nunito"/>
                        </a:rPr>
                        <a:t>Philanthropy</a:t>
                      </a:r>
                      <a:endParaRPr/>
                    </a:p>
                  </a:txBody>
                  <a:tcPr marL="68575" marR="68575" marT="34300" marB="34300" anchor="ctr">
                    <a:solidFill>
                      <a:srgbClr val="00687F">
                        <a:alpha val="49799"/>
                      </a:srgbClr>
                    </a:solidFill>
                  </a:tcPr>
                </a:tc>
                <a:extLst>
                  <a:ext uri="{0D108BD9-81ED-4DB2-BD59-A6C34878D82A}">
                    <a16:rowId xmlns:a16="http://schemas.microsoft.com/office/drawing/2014/main" val="10000"/>
                  </a:ext>
                </a:extLst>
              </a:tr>
              <a:tr h="303425">
                <a:tc gridSpan="5">
                  <a:txBody>
                    <a:bodyPr/>
                    <a:lstStyle/>
                    <a:p>
                      <a:pPr marL="0" marR="0" lvl="0" indent="0" algn="l" rtl="0">
                        <a:lnSpc>
                          <a:spcPct val="100000"/>
                        </a:lnSpc>
                        <a:spcBef>
                          <a:spcPts val="0"/>
                        </a:spcBef>
                        <a:spcAft>
                          <a:spcPts val="0"/>
                        </a:spcAft>
                        <a:buNone/>
                      </a:pPr>
                      <a:r>
                        <a:rPr lang="en" sz="1100" u="none" strike="noStrike" cap="none">
                          <a:solidFill>
                            <a:srgbClr val="000000"/>
                          </a:solidFill>
                          <a:latin typeface="Nunito"/>
                          <a:ea typeface="Nunito"/>
                          <a:cs typeface="Nunito"/>
                          <a:sym typeface="Nunito"/>
                        </a:rPr>
                        <a:t>Deliver competitive financial returns</a:t>
                      </a:r>
                      <a:endParaRPr/>
                    </a:p>
                  </a:txBody>
                  <a:tcPr marL="68575" marR="68575" marT="34300" marB="343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Nunito"/>
                        <a:ea typeface="Nunito"/>
                        <a:cs typeface="Nunito"/>
                        <a:sym typeface="Nunito"/>
                      </a:endParaRPr>
                    </a:p>
                  </a:txBody>
                  <a:tcPr marL="68575" marR="68575" marT="34300" marB="34300" anchor="ctr"/>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Nunito"/>
                        <a:ea typeface="Nunito"/>
                        <a:cs typeface="Nunito"/>
                        <a:sym typeface="Nunito"/>
                      </a:endParaRPr>
                    </a:p>
                  </a:txBody>
                  <a:tcPr marL="68575" marR="68575" marT="34300" marB="34300" anchor="ctr"/>
                </a:tc>
                <a:extLst>
                  <a:ext uri="{0D108BD9-81ED-4DB2-BD59-A6C34878D82A}">
                    <a16:rowId xmlns:a16="http://schemas.microsoft.com/office/drawing/2014/main" val="10001"/>
                  </a:ext>
                </a:extLst>
              </a:tr>
              <a:tr h="303425">
                <a:tc>
                  <a:txBody>
                    <a:bodyPr/>
                    <a:lstStyle/>
                    <a:p>
                      <a:pPr marL="0" marR="0" lvl="0" indent="0" algn="l" rtl="0">
                        <a:lnSpc>
                          <a:spcPct val="100000"/>
                        </a:lnSpc>
                        <a:spcBef>
                          <a:spcPts val="0"/>
                        </a:spcBef>
                        <a:spcAft>
                          <a:spcPts val="0"/>
                        </a:spcAft>
                        <a:buNone/>
                      </a:pPr>
                      <a:endParaRPr sz="1100" u="none" strike="noStrike" cap="none">
                        <a:latin typeface="Nunito"/>
                        <a:ea typeface="Nunito"/>
                        <a:cs typeface="Nunito"/>
                        <a:sym typeface="Nunito"/>
                      </a:endParaRPr>
                    </a:p>
                  </a:txBody>
                  <a:tcPr marL="68575" marR="68575" marT="34300" marB="34300"/>
                </a:tc>
                <a:tc gridSpan="6">
                  <a:txBody>
                    <a:bodyPr/>
                    <a:lstStyle/>
                    <a:p>
                      <a:pPr marL="0" marR="0" lvl="0" indent="0" algn="l" rtl="0">
                        <a:lnSpc>
                          <a:spcPct val="100000"/>
                        </a:lnSpc>
                        <a:spcBef>
                          <a:spcPts val="0"/>
                        </a:spcBef>
                        <a:spcAft>
                          <a:spcPts val="0"/>
                        </a:spcAft>
                        <a:buNone/>
                      </a:pPr>
                      <a:r>
                        <a:rPr lang="en" sz="1100" u="none" strike="noStrike" cap="none">
                          <a:solidFill>
                            <a:srgbClr val="000000"/>
                          </a:solidFill>
                          <a:latin typeface="Nunito"/>
                          <a:ea typeface="Nunito"/>
                          <a:cs typeface="Nunito"/>
                          <a:sym typeface="Nunito"/>
                        </a:rPr>
                        <a:t>Mitigate Environmental, Social, and Governance risks</a:t>
                      </a:r>
                      <a:endParaRPr/>
                    </a:p>
                  </a:txBody>
                  <a:tcPr marL="68575" marR="68575" marT="34300" marB="34300" anchor="ctr">
                    <a:solidFill>
                      <a:srgbClr val="CCD7DB">
                        <a:alpha val="698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3425">
                <a:tc>
                  <a:txBody>
                    <a:bodyPr/>
                    <a:lstStyle/>
                    <a:p>
                      <a:pPr marL="0" marR="0" lvl="0" indent="0" algn="l" rtl="0">
                        <a:lnSpc>
                          <a:spcPct val="100000"/>
                        </a:lnSpc>
                        <a:spcBef>
                          <a:spcPts val="0"/>
                        </a:spcBef>
                        <a:spcAft>
                          <a:spcPts val="0"/>
                        </a:spcAft>
                        <a:buNone/>
                      </a:pPr>
                      <a:endParaRPr sz="1100" u="none" strike="noStrike" cap="none">
                        <a:latin typeface="Nunito"/>
                        <a:ea typeface="Nunito"/>
                        <a:cs typeface="Nunito"/>
                        <a:sym typeface="Nunito"/>
                      </a:endParaRPr>
                    </a:p>
                  </a:txBody>
                  <a:tcPr marL="68575" marR="68575" marT="34300" marB="34300"/>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Nunito"/>
                        <a:ea typeface="Nunito"/>
                        <a:cs typeface="Nunito"/>
                        <a:sym typeface="Nunito"/>
                      </a:endParaRPr>
                    </a:p>
                  </a:txBody>
                  <a:tcPr marL="68575" marR="68575" marT="34300" marB="34300" anchor="ctr"/>
                </a:tc>
                <a:tc gridSpan="5">
                  <a:txBody>
                    <a:bodyPr/>
                    <a:lstStyle/>
                    <a:p>
                      <a:pPr marL="0" marR="0" lvl="0" indent="0" algn="l" rtl="0">
                        <a:lnSpc>
                          <a:spcPct val="100000"/>
                        </a:lnSpc>
                        <a:spcBef>
                          <a:spcPts val="0"/>
                        </a:spcBef>
                        <a:spcAft>
                          <a:spcPts val="0"/>
                        </a:spcAft>
                        <a:buNone/>
                      </a:pPr>
                      <a:r>
                        <a:rPr lang="en" sz="1100" u="none" strike="noStrike" cap="none">
                          <a:solidFill>
                            <a:srgbClr val="000000"/>
                          </a:solidFill>
                          <a:latin typeface="Nunito"/>
                          <a:ea typeface="Nunito"/>
                          <a:cs typeface="Nunito"/>
                          <a:sym typeface="Nunito"/>
                        </a:rPr>
                        <a:t>Pursue Environmental, Social, and Governance opportunities</a:t>
                      </a:r>
                      <a:endParaRPr/>
                    </a:p>
                  </a:txBody>
                  <a:tcPr marL="68575" marR="68575" marT="34300" marB="34300" anchor="ctr">
                    <a:solidFill>
                      <a:srgbClr val="E7ED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88625">
                <a:tc>
                  <a:txBody>
                    <a:bodyPr/>
                    <a:lstStyle/>
                    <a:p>
                      <a:pPr marL="0" marR="0" lvl="0" indent="0" algn="l" rtl="0">
                        <a:lnSpc>
                          <a:spcPct val="100000"/>
                        </a:lnSpc>
                        <a:spcBef>
                          <a:spcPts val="0"/>
                        </a:spcBef>
                        <a:spcAft>
                          <a:spcPts val="0"/>
                        </a:spcAft>
                        <a:buNone/>
                      </a:pPr>
                      <a:endParaRPr sz="1100" u="none" strike="noStrike" cap="none">
                        <a:latin typeface="Nunito"/>
                        <a:ea typeface="Nunito"/>
                        <a:cs typeface="Nunito"/>
                        <a:sym typeface="Nunito"/>
                      </a:endParaRPr>
                    </a:p>
                  </a:txBody>
                  <a:tcPr marL="68575" marR="68575" marT="34300" marB="34300"/>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Nunito"/>
                        <a:ea typeface="Nunito"/>
                        <a:cs typeface="Nunito"/>
                        <a:sym typeface="Nunito"/>
                      </a:endParaRPr>
                    </a:p>
                  </a:txBody>
                  <a:tcPr marL="68575" marR="68575" marT="34300" marB="34300" anchor="ctr"/>
                </a:tc>
                <a:tc gridSpan="2">
                  <a:txBody>
                    <a:bodyPr/>
                    <a:lstStyle/>
                    <a:p>
                      <a:pPr marL="0" marR="0" lvl="0" indent="0" algn="l" rtl="0">
                        <a:lnSpc>
                          <a:spcPct val="100000"/>
                        </a:lnSpc>
                        <a:spcBef>
                          <a:spcPts val="0"/>
                        </a:spcBef>
                        <a:spcAft>
                          <a:spcPts val="0"/>
                        </a:spcAft>
                        <a:buNone/>
                      </a:pPr>
                      <a:endParaRPr sz="1100" u="none" strike="noStrike" cap="none">
                        <a:solidFill>
                          <a:srgbClr val="000000"/>
                        </a:solidFill>
                        <a:latin typeface="Nunito"/>
                        <a:ea typeface="Nunito"/>
                        <a:cs typeface="Nunito"/>
                        <a:sym typeface="Nunito"/>
                      </a:endParaRPr>
                    </a:p>
                  </a:txBody>
                  <a:tcPr marL="68575" marR="68575" marT="34300" marB="34300" anchor="ctr"/>
                </a:tc>
                <a:tc h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solidFill>
                            <a:srgbClr val="000000"/>
                          </a:solidFill>
                          <a:latin typeface="Nunito"/>
                          <a:ea typeface="Nunito"/>
                          <a:cs typeface="Nunito"/>
                          <a:sym typeface="Nunito"/>
                        </a:rPr>
                        <a:t>Focus on measurable high-impact solutions</a:t>
                      </a:r>
                      <a:endParaRPr sz="1100" u="none" strike="noStrike" cap="none">
                        <a:latin typeface="Nunito"/>
                        <a:ea typeface="Nunito"/>
                        <a:cs typeface="Nunito"/>
                        <a:sym typeface="Nunito"/>
                      </a:endParaRPr>
                    </a:p>
                  </a:txBody>
                  <a:tcPr marL="68575" marR="68575" marT="34300" marB="34300" anchor="ctr">
                    <a:solidFill>
                      <a:srgbClr val="E7EDEF">
                        <a:alpha val="4392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86" name="Google Shape;186;p30"/>
          <p:cNvSpPr/>
          <p:nvPr/>
        </p:nvSpPr>
        <p:spPr>
          <a:xfrm rot="-5400000">
            <a:off x="4491356" y="-1048566"/>
            <a:ext cx="172930" cy="4844382"/>
          </a:xfrm>
          <a:custGeom>
            <a:avLst/>
            <a:gdLst/>
            <a:ahLst/>
            <a:cxnLst/>
            <a:rect l="l" t="t" r="r" b="b"/>
            <a:pathLst>
              <a:path w="310188" h="6311899" extrusionOk="0">
                <a:moveTo>
                  <a:pt x="0" y="0"/>
                </a:moveTo>
                <a:cubicBezTo>
                  <a:pt x="171312" y="0"/>
                  <a:pt x="310188" y="153922"/>
                  <a:pt x="310188" y="343794"/>
                </a:cubicBezTo>
                <a:lnTo>
                  <a:pt x="310188" y="849976"/>
                </a:lnTo>
                <a:lnTo>
                  <a:pt x="310188" y="1537564"/>
                </a:lnTo>
                <a:lnTo>
                  <a:pt x="310188" y="5968105"/>
                </a:lnTo>
                <a:cubicBezTo>
                  <a:pt x="310188" y="6157977"/>
                  <a:pt x="171312" y="6311899"/>
                  <a:pt x="0" y="6311899"/>
                </a:cubicBezTo>
                <a:lnTo>
                  <a:pt x="0" y="0"/>
                </a:lnTo>
                <a:close/>
              </a:path>
              <a:path w="310188" h="6311899" fill="none" extrusionOk="0">
                <a:moveTo>
                  <a:pt x="0" y="0"/>
                </a:moveTo>
                <a:cubicBezTo>
                  <a:pt x="171312" y="0"/>
                  <a:pt x="310188" y="153922"/>
                  <a:pt x="310188" y="343794"/>
                </a:cubicBezTo>
                <a:lnTo>
                  <a:pt x="310188" y="849976"/>
                </a:lnTo>
                <a:lnTo>
                  <a:pt x="310188" y="1537564"/>
                </a:lnTo>
                <a:lnTo>
                  <a:pt x="310188" y="5968105"/>
                </a:lnTo>
                <a:cubicBezTo>
                  <a:pt x="310188" y="6157977"/>
                  <a:pt x="171312" y="6311899"/>
                  <a:pt x="0" y="6311899"/>
                </a:cubicBezTo>
              </a:path>
            </a:pathLst>
          </a:custGeom>
          <a:noFill/>
          <a:ln w="22225" cap="flat" cmpd="sng">
            <a:solidFill>
              <a:srgbClr val="2A39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C3B46"/>
              </a:solidFill>
              <a:latin typeface="Nunito"/>
              <a:ea typeface="Nunito"/>
              <a:cs typeface="Nunito"/>
              <a:sym typeface="Nunito"/>
            </a:endParaRPr>
          </a:p>
        </p:txBody>
      </p:sp>
      <p:sp>
        <p:nvSpPr>
          <p:cNvPr id="187" name="Google Shape;187;p30"/>
          <p:cNvSpPr txBox="1"/>
          <p:nvPr/>
        </p:nvSpPr>
        <p:spPr>
          <a:xfrm>
            <a:off x="3437932" y="1226596"/>
            <a:ext cx="2233800" cy="173100"/>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125" b="1">
                <a:solidFill>
                  <a:srgbClr val="2C3B46"/>
                </a:solidFill>
                <a:latin typeface="Nunito"/>
                <a:ea typeface="Nunito"/>
                <a:cs typeface="Nunito"/>
                <a:sym typeface="Nunito"/>
              </a:rPr>
              <a:t>Mission-Aligned Investing</a:t>
            </a:r>
            <a:endParaRPr sz="1125" b="1" i="0" u="none" strike="noStrike" cap="none">
              <a:solidFill>
                <a:srgbClr val="2C3B46"/>
              </a:solidFill>
              <a:latin typeface="Nunito"/>
              <a:ea typeface="Nunito"/>
              <a:cs typeface="Nunito"/>
              <a:sym typeface="Nunito"/>
            </a:endParaRPr>
          </a:p>
        </p:txBody>
      </p:sp>
      <p:sp>
        <p:nvSpPr>
          <p:cNvPr id="188" name="Google Shape;188;p30"/>
          <p:cNvSpPr/>
          <p:nvPr/>
        </p:nvSpPr>
        <p:spPr>
          <a:xfrm>
            <a:off x="590300" y="3558100"/>
            <a:ext cx="7963500" cy="562800"/>
          </a:xfrm>
          <a:prstGeom prst="roundRect">
            <a:avLst>
              <a:gd name="adj" fmla="val 0"/>
            </a:avLst>
          </a:prstGeom>
          <a:solidFill>
            <a:srgbClr val="003E5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100" b="1">
                <a:solidFill>
                  <a:schemeClr val="lt1"/>
                </a:solidFill>
                <a:latin typeface="Nunito"/>
                <a:ea typeface="Nunito"/>
                <a:cs typeface="Nunito"/>
                <a:sym typeface="Nunito"/>
              </a:rPr>
              <a:t>Impact-First Investing</a:t>
            </a:r>
            <a:endParaRPr/>
          </a:p>
          <a:p>
            <a:pPr marL="0" marR="0" lvl="0" indent="0" algn="l" rtl="0">
              <a:lnSpc>
                <a:spcPct val="100000"/>
              </a:lnSpc>
              <a:spcBef>
                <a:spcPts val="0"/>
              </a:spcBef>
              <a:spcAft>
                <a:spcPts val="0"/>
              </a:spcAft>
              <a:buNone/>
            </a:pPr>
            <a:endParaRPr sz="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1100" b="0" i="0" u="none" strike="noStrike" cap="none">
                <a:solidFill>
                  <a:srgbClr val="FFFFFF"/>
                </a:solidFill>
                <a:latin typeface="Nunito"/>
                <a:ea typeface="Nunito"/>
                <a:cs typeface="Nunito"/>
                <a:sym typeface="Nunito"/>
              </a:rPr>
              <a:t>Made with the intention to generate positive, measurable social and environmental outcomes alongside a financial return</a:t>
            </a:r>
            <a:endParaRPr/>
          </a:p>
        </p:txBody>
      </p:sp>
      <p:sp>
        <p:nvSpPr>
          <p:cNvPr id="189" name="Google Shape;189;p30"/>
          <p:cNvSpPr txBox="1"/>
          <p:nvPr/>
        </p:nvSpPr>
        <p:spPr>
          <a:xfrm>
            <a:off x="1183149" y="4775088"/>
            <a:ext cx="7406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Nunito"/>
                <a:ea typeface="Nunito"/>
                <a:cs typeface="Nunito"/>
                <a:sym typeface="Nunito"/>
              </a:rPr>
              <a:t>Sources: Adapted from ”</a:t>
            </a:r>
            <a:r>
              <a:rPr lang="en" sz="600" b="0" i="0" u="sng" strike="noStrike" cap="none">
                <a:solidFill>
                  <a:srgbClr val="000000"/>
                </a:solidFill>
                <a:latin typeface="Nunito"/>
                <a:ea typeface="Nunito"/>
                <a:cs typeface="Nunito"/>
                <a:sym typeface="Nunito"/>
                <a:hlinkClick r:id="rId3">
                  <a:extLst>
                    <a:ext uri="{A12FA001-AC4F-418D-AE19-62706E023703}">
                      <ahyp:hlinkClr xmlns:ahyp="http://schemas.microsoft.com/office/drawing/2018/hyperlinkcolor" val="tx"/>
                    </a:ext>
                  </a:extLst>
                </a:hlinkClick>
              </a:rPr>
              <a:t>The Bridges Spectrum of Capital, How we define the sustainable and impact investment market</a:t>
            </a:r>
            <a:r>
              <a:rPr lang="en" sz="600" b="0" i="0" u="none" strike="noStrike" cap="none">
                <a:solidFill>
                  <a:srgbClr val="000000"/>
                </a:solidFill>
                <a:latin typeface="Nunito"/>
                <a:ea typeface="Nunito"/>
                <a:cs typeface="Nunito"/>
                <a:sym typeface="Nunito"/>
              </a:rPr>
              <a:t>,” Bridges Fund Management, 2013; Tideline analysis. </a:t>
            </a:r>
            <a:endParaRPr/>
          </a:p>
          <a:p>
            <a:pPr marL="0" marR="0" lvl="0" indent="0" algn="l" rtl="0">
              <a:lnSpc>
                <a:spcPct val="100000"/>
              </a:lnSpc>
              <a:spcBef>
                <a:spcPts val="0"/>
              </a:spcBef>
              <a:spcAft>
                <a:spcPts val="0"/>
              </a:spcAft>
              <a:buNone/>
            </a:pPr>
            <a:r>
              <a:rPr lang="en" sz="600" b="0" i="0" u="none" strike="noStrike" cap="none">
                <a:solidFill>
                  <a:srgbClr val="000000"/>
                </a:solidFill>
                <a:latin typeface="Nunito"/>
                <a:ea typeface="Nunito"/>
                <a:cs typeface="Nunito"/>
                <a:sym typeface="Nunito"/>
              </a:rPr>
              <a:t>Notes: 1. Also referred to as sustainable investing, socially responsible investing (SRI), ethical investing, double- or triple-bottom-line investing, ESG investing, and Investing for Sustainability Impact (IFSI). </a:t>
            </a:r>
            <a:endParaRPr/>
          </a:p>
        </p:txBody>
      </p:sp>
      <p:pic>
        <p:nvPicPr>
          <p:cNvPr id="190" name="Google Shape;190;p30"/>
          <p:cNvPicPr preferRelativeResize="0"/>
          <p:nvPr/>
        </p:nvPicPr>
        <p:blipFill rotWithShape="1">
          <a:blip r:embed="rId4">
            <a:alphaModFix/>
          </a:blip>
          <a:srcRect/>
          <a:stretch/>
        </p:blipFill>
        <p:spPr>
          <a:xfrm>
            <a:off x="49286" y="4706226"/>
            <a:ext cx="1133855" cy="414613"/>
          </a:xfrm>
          <a:prstGeom prst="rect">
            <a:avLst/>
          </a:prstGeom>
          <a:noFill/>
          <a:ln>
            <a:noFill/>
          </a:ln>
        </p:spPr>
      </p:pic>
      <p:sp>
        <p:nvSpPr>
          <p:cNvPr id="191" name="Google Shape;191;p30"/>
          <p:cNvSpPr/>
          <p:nvPr/>
        </p:nvSpPr>
        <p:spPr>
          <a:xfrm>
            <a:off x="5809150" y="1509000"/>
            <a:ext cx="1243800" cy="19380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92" name="Google Shape;192;p30"/>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p:nvPr/>
        </p:nvSpPr>
        <p:spPr>
          <a:xfrm>
            <a:off x="667512" y="2323239"/>
            <a:ext cx="7699200" cy="22209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31"/>
          <p:cNvSpPr/>
          <p:nvPr/>
        </p:nvSpPr>
        <p:spPr>
          <a:xfrm>
            <a:off x="465006" y="1421305"/>
            <a:ext cx="7995600" cy="672600"/>
          </a:xfrm>
          <a:prstGeom prst="rect">
            <a:avLst/>
          </a:prstGeom>
          <a:solidFill>
            <a:srgbClr val="0068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a:ea typeface="Roboto"/>
              <a:cs typeface="Roboto"/>
              <a:sym typeface="Roboto"/>
            </a:endParaRPr>
          </a:p>
        </p:txBody>
      </p:sp>
      <p:sp>
        <p:nvSpPr>
          <p:cNvPr id="199" name="Google Shape;199;p31"/>
          <p:cNvSpPr/>
          <p:nvPr/>
        </p:nvSpPr>
        <p:spPr>
          <a:xfrm>
            <a:off x="5949580" y="599388"/>
            <a:ext cx="1856100" cy="102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p31"/>
          <p:cNvSpPr txBox="1"/>
          <p:nvPr/>
        </p:nvSpPr>
        <p:spPr>
          <a:xfrm>
            <a:off x="256647" y="237744"/>
            <a:ext cx="8630700" cy="438000"/>
          </a:xfrm>
          <a:prstGeom prst="rect">
            <a:avLst/>
          </a:prstGeom>
          <a:noFill/>
          <a:ln>
            <a:noFill/>
          </a:ln>
        </p:spPr>
        <p:txBody>
          <a:bodyPr spcFirstLastPara="1" wrap="square" lIns="0" tIns="34275" rIns="0" bIns="34275" anchor="t" anchorCtr="0">
            <a:normAutofit/>
          </a:bodyPr>
          <a:lstStyle/>
          <a:p>
            <a:pPr marL="0" marR="0" lvl="0" indent="0" algn="l" rtl="0">
              <a:lnSpc>
                <a:spcPct val="100000"/>
              </a:lnSpc>
              <a:spcBef>
                <a:spcPts val="0"/>
              </a:spcBef>
              <a:spcAft>
                <a:spcPts val="0"/>
              </a:spcAft>
              <a:buNone/>
            </a:pPr>
            <a:r>
              <a:rPr lang="en" sz="1400" b="1" i="0" u="none" strike="noStrike" cap="none">
                <a:solidFill>
                  <a:schemeClr val="dk1"/>
                </a:solidFill>
                <a:latin typeface="Roboto"/>
                <a:ea typeface="Roboto"/>
                <a:cs typeface="Roboto"/>
                <a:sym typeface="Roboto"/>
              </a:rPr>
              <a:t>PEER INITIATIVES</a:t>
            </a:r>
            <a:endParaRPr/>
          </a:p>
        </p:txBody>
      </p:sp>
      <p:sp>
        <p:nvSpPr>
          <p:cNvPr id="201" name="Google Shape;201;p31"/>
          <p:cNvSpPr txBox="1"/>
          <p:nvPr/>
        </p:nvSpPr>
        <p:spPr>
          <a:xfrm>
            <a:off x="256647" y="493776"/>
            <a:ext cx="8630700" cy="4980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None/>
            </a:pPr>
            <a:r>
              <a:rPr lang="en" sz="1300" b="0" i="0" u="none" strike="noStrike" cap="none">
                <a:solidFill>
                  <a:schemeClr val="dk1"/>
                </a:solidFill>
                <a:latin typeface="Nunito"/>
                <a:ea typeface="Nunito"/>
                <a:cs typeface="Nunito"/>
                <a:sym typeface="Nunito"/>
              </a:rPr>
              <a:t>A number of health </a:t>
            </a:r>
            <a:r>
              <a:rPr lang="en" sz="1300">
                <a:solidFill>
                  <a:schemeClr val="dk1"/>
                </a:solidFill>
                <a:latin typeface="Nunito"/>
                <a:ea typeface="Nunito"/>
                <a:cs typeface="Nunito"/>
                <a:sym typeface="Nunito"/>
              </a:rPr>
              <a:t>foundations </a:t>
            </a:r>
            <a:r>
              <a:rPr lang="en" sz="1300" b="0" i="0" u="none" strike="noStrike" cap="none">
                <a:solidFill>
                  <a:schemeClr val="dk1"/>
                </a:solidFill>
                <a:latin typeface="Nunito"/>
                <a:ea typeface="Nunito"/>
                <a:cs typeface="Nunito"/>
                <a:sym typeface="Nunito"/>
              </a:rPr>
              <a:t>across the country are active in </a:t>
            </a:r>
            <a:r>
              <a:rPr lang="en" sz="1300">
                <a:solidFill>
                  <a:schemeClr val="dk1"/>
                </a:solidFill>
                <a:latin typeface="Nunito"/>
                <a:ea typeface="Nunito"/>
                <a:cs typeface="Nunito"/>
                <a:sym typeface="Nunito"/>
              </a:rPr>
              <a:t>Mission-Aligned Investing</a:t>
            </a:r>
            <a:r>
              <a:rPr lang="en" sz="1300" b="0" i="0" u="none" strike="noStrike" cap="none">
                <a:solidFill>
                  <a:schemeClr val="dk1"/>
                </a:solidFill>
                <a:latin typeface="Nunito"/>
                <a:ea typeface="Nunito"/>
                <a:cs typeface="Nunito"/>
                <a:sym typeface="Nunito"/>
              </a:rPr>
              <a:t>, with projects ranging from renewable energy to affordable housing to local small business support.</a:t>
            </a:r>
            <a:endParaRPr/>
          </a:p>
        </p:txBody>
      </p:sp>
      <p:sp>
        <p:nvSpPr>
          <p:cNvPr id="202" name="Google Shape;202;p31"/>
          <p:cNvSpPr/>
          <p:nvPr/>
        </p:nvSpPr>
        <p:spPr>
          <a:xfrm>
            <a:off x="501582" y="1379421"/>
            <a:ext cx="7995600" cy="672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600"/>
              </a:spcBef>
              <a:spcAft>
                <a:spcPts val="0"/>
              </a:spcAft>
              <a:buNone/>
            </a:pPr>
            <a:r>
              <a:rPr lang="en" sz="1150">
                <a:latin typeface="Nunito"/>
                <a:ea typeface="Nunito"/>
                <a:cs typeface="Nunito"/>
                <a:sym typeface="Nunito"/>
              </a:rPr>
              <a:t>What practices are being tested by peer foundations that might be incorporated into your strategy for mission-aligned investing?</a:t>
            </a:r>
            <a:endParaRPr/>
          </a:p>
        </p:txBody>
      </p:sp>
      <p:sp>
        <p:nvSpPr>
          <p:cNvPr id="203" name="Google Shape;203;p31"/>
          <p:cNvSpPr txBox="1"/>
          <p:nvPr/>
        </p:nvSpPr>
        <p:spPr>
          <a:xfrm>
            <a:off x="3908995" y="2169350"/>
            <a:ext cx="13260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Nunito"/>
                <a:ea typeface="Nunito"/>
                <a:cs typeface="Nunito"/>
                <a:sym typeface="Nunito"/>
              </a:rPr>
              <a:t>Sample peers</a:t>
            </a:r>
            <a:endParaRPr/>
          </a:p>
        </p:txBody>
      </p:sp>
      <p:sp>
        <p:nvSpPr>
          <p:cNvPr id="204" name="Google Shape;204;p31"/>
          <p:cNvSpPr txBox="1"/>
          <p:nvPr/>
        </p:nvSpPr>
        <p:spPr>
          <a:xfrm>
            <a:off x="8575221" y="4775499"/>
            <a:ext cx="451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013E52"/>
                </a:solidFill>
                <a:latin typeface="Nunito"/>
                <a:ea typeface="Nunito"/>
                <a:cs typeface="Nunito"/>
                <a:sym typeface="Nunito"/>
              </a:rPr>
              <a:t>5</a:t>
            </a:fld>
            <a:endParaRPr sz="1000" b="0" i="0" u="none" strike="noStrike" cap="none">
              <a:solidFill>
                <a:srgbClr val="013E52"/>
              </a:solidFill>
              <a:latin typeface="Nunito"/>
              <a:ea typeface="Nunito"/>
              <a:cs typeface="Nunito"/>
              <a:sym typeface="Nunito"/>
            </a:endParaRPr>
          </a:p>
        </p:txBody>
      </p:sp>
      <p:pic>
        <p:nvPicPr>
          <p:cNvPr id="205" name="Google Shape;205;p31"/>
          <p:cNvPicPr preferRelativeResize="0"/>
          <p:nvPr/>
        </p:nvPicPr>
        <p:blipFill>
          <a:blip r:embed="rId3">
            <a:alphaModFix/>
          </a:blip>
          <a:stretch>
            <a:fillRect/>
          </a:stretch>
        </p:blipFill>
        <p:spPr>
          <a:xfrm>
            <a:off x="1611758" y="2562400"/>
            <a:ext cx="1552500" cy="487059"/>
          </a:xfrm>
          <a:prstGeom prst="rect">
            <a:avLst/>
          </a:prstGeom>
          <a:noFill/>
          <a:ln>
            <a:noFill/>
          </a:ln>
        </p:spPr>
      </p:pic>
      <p:pic>
        <p:nvPicPr>
          <p:cNvPr id="206" name="Google Shape;206;p31"/>
          <p:cNvPicPr preferRelativeResize="0"/>
          <p:nvPr/>
        </p:nvPicPr>
        <p:blipFill>
          <a:blip r:embed="rId4">
            <a:alphaModFix/>
          </a:blip>
          <a:stretch>
            <a:fillRect/>
          </a:stretch>
        </p:blipFill>
        <p:spPr>
          <a:xfrm>
            <a:off x="3442188" y="2523413"/>
            <a:ext cx="1552500" cy="634500"/>
          </a:xfrm>
          <a:prstGeom prst="rect">
            <a:avLst/>
          </a:prstGeom>
          <a:noFill/>
          <a:ln>
            <a:noFill/>
          </a:ln>
        </p:spPr>
      </p:pic>
      <p:pic>
        <p:nvPicPr>
          <p:cNvPr id="207" name="Google Shape;207;p31"/>
          <p:cNvPicPr preferRelativeResize="0"/>
          <p:nvPr/>
        </p:nvPicPr>
        <p:blipFill>
          <a:blip r:embed="rId5">
            <a:alphaModFix/>
          </a:blip>
          <a:stretch>
            <a:fillRect/>
          </a:stretch>
        </p:blipFill>
        <p:spPr>
          <a:xfrm>
            <a:off x="948500" y="3559825"/>
            <a:ext cx="1507125" cy="582749"/>
          </a:xfrm>
          <a:prstGeom prst="rect">
            <a:avLst/>
          </a:prstGeom>
          <a:noFill/>
          <a:ln>
            <a:noFill/>
          </a:ln>
        </p:spPr>
      </p:pic>
      <p:pic>
        <p:nvPicPr>
          <p:cNvPr id="208" name="Google Shape;208;p31"/>
          <p:cNvPicPr preferRelativeResize="0"/>
          <p:nvPr/>
        </p:nvPicPr>
        <p:blipFill>
          <a:blip r:embed="rId6">
            <a:alphaModFix/>
          </a:blip>
          <a:stretch>
            <a:fillRect/>
          </a:stretch>
        </p:blipFill>
        <p:spPr>
          <a:xfrm>
            <a:off x="5454950" y="2599049"/>
            <a:ext cx="1753105" cy="413775"/>
          </a:xfrm>
          <a:prstGeom prst="rect">
            <a:avLst/>
          </a:prstGeom>
          <a:noFill/>
          <a:ln>
            <a:noFill/>
          </a:ln>
        </p:spPr>
      </p:pic>
      <p:pic>
        <p:nvPicPr>
          <p:cNvPr id="209" name="Google Shape;209;p31"/>
          <p:cNvPicPr preferRelativeResize="0"/>
          <p:nvPr/>
        </p:nvPicPr>
        <p:blipFill>
          <a:blip r:embed="rId7">
            <a:alphaModFix/>
          </a:blip>
          <a:stretch>
            <a:fillRect/>
          </a:stretch>
        </p:blipFill>
        <p:spPr>
          <a:xfrm>
            <a:off x="4433444" y="3283832"/>
            <a:ext cx="1134725" cy="1134725"/>
          </a:xfrm>
          <a:prstGeom prst="rect">
            <a:avLst/>
          </a:prstGeom>
          <a:noFill/>
          <a:ln>
            <a:noFill/>
          </a:ln>
        </p:spPr>
      </p:pic>
      <p:pic>
        <p:nvPicPr>
          <p:cNvPr id="210" name="Google Shape;210;p31"/>
          <p:cNvPicPr preferRelativeResize="0"/>
          <p:nvPr/>
        </p:nvPicPr>
        <p:blipFill>
          <a:blip r:embed="rId8">
            <a:alphaModFix/>
          </a:blip>
          <a:stretch>
            <a:fillRect/>
          </a:stretch>
        </p:blipFill>
        <p:spPr>
          <a:xfrm>
            <a:off x="5913550" y="3337746"/>
            <a:ext cx="2053800" cy="1026900"/>
          </a:xfrm>
          <a:prstGeom prst="rect">
            <a:avLst/>
          </a:prstGeom>
          <a:noFill/>
          <a:ln>
            <a:noFill/>
          </a:ln>
        </p:spPr>
      </p:pic>
      <p:sp>
        <p:nvSpPr>
          <p:cNvPr id="211" name="Google Shape;211;p31"/>
          <p:cNvSpPr txBox="1"/>
          <p:nvPr/>
        </p:nvSpPr>
        <p:spPr>
          <a:xfrm>
            <a:off x="7795" y="2714763"/>
            <a:ext cx="13260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a:latin typeface="Nunito"/>
                <a:ea typeface="Nunito"/>
                <a:cs typeface="Nunito"/>
                <a:sym typeface="Nunito"/>
              </a:rPr>
              <a:t>Whole Endowment</a:t>
            </a:r>
            <a:endParaRPr sz="1000"/>
          </a:p>
        </p:txBody>
      </p:sp>
      <p:sp>
        <p:nvSpPr>
          <p:cNvPr id="212" name="Google Shape;212;p31"/>
          <p:cNvSpPr txBox="1"/>
          <p:nvPr/>
        </p:nvSpPr>
        <p:spPr>
          <a:xfrm>
            <a:off x="256648" y="3735850"/>
            <a:ext cx="828300" cy="246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a:latin typeface="Nunito"/>
                <a:ea typeface="Nunito"/>
                <a:cs typeface="Nunito"/>
                <a:sym typeface="Nunito"/>
              </a:rPr>
              <a:t>PRIs</a:t>
            </a:r>
            <a:endParaRPr sz="1000"/>
          </a:p>
        </p:txBody>
      </p:sp>
      <p:pic>
        <p:nvPicPr>
          <p:cNvPr id="213" name="Google Shape;213;p31"/>
          <p:cNvPicPr preferRelativeResize="0"/>
          <p:nvPr/>
        </p:nvPicPr>
        <p:blipFill>
          <a:blip r:embed="rId9">
            <a:alphaModFix/>
          </a:blip>
          <a:stretch>
            <a:fillRect/>
          </a:stretch>
        </p:blipFill>
        <p:spPr>
          <a:xfrm>
            <a:off x="2748285" y="3587447"/>
            <a:ext cx="1392500" cy="727703"/>
          </a:xfrm>
          <a:prstGeom prst="rect">
            <a:avLst/>
          </a:prstGeom>
          <a:noFill/>
          <a:ln>
            <a:noFill/>
          </a:ln>
        </p:spPr>
      </p:pic>
      <p:sp>
        <p:nvSpPr>
          <p:cNvPr id="214" name="Google Shape;214;p31"/>
          <p:cNvSpPr/>
          <p:nvPr/>
        </p:nvSpPr>
        <p:spPr>
          <a:xfrm>
            <a:off x="465000" y="3283825"/>
            <a:ext cx="7995600" cy="1288200"/>
          </a:xfrm>
          <a:prstGeom prst="roundRect">
            <a:avLst>
              <a:gd name="adj" fmla="val 16667"/>
            </a:avLst>
          </a:prstGeom>
          <a:noFill/>
          <a:ln w="762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r>
              <a:rPr lang="en"/>
              <a:t> </a:t>
            </a:r>
            <a:fld id="{00000000-1234-1234-1234-123412341234}" type="slidenum">
              <a:rPr lang="en"/>
              <a:t>6</a:t>
            </a:fld>
            <a:endParaRPr/>
          </a:p>
        </p:txBody>
      </p:sp>
      <p:sp>
        <p:nvSpPr>
          <p:cNvPr id="220" name="Google Shape;220;p32"/>
          <p:cNvSpPr txBox="1">
            <a:spLocks noGrp="1"/>
          </p:cNvSpPr>
          <p:nvPr>
            <p:ph type="title"/>
          </p:nvPr>
        </p:nvSpPr>
        <p:spPr>
          <a:xfrm>
            <a:off x="342900" y="222775"/>
            <a:ext cx="6389100" cy="2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 sz="1400"/>
              <a:t>WHOLE RIVER IMPACT: A GROWING COMMUNITY OF PRACTICE</a:t>
            </a:r>
            <a:endParaRPr sz="1400"/>
          </a:p>
        </p:txBody>
      </p:sp>
      <p:pic>
        <p:nvPicPr>
          <p:cNvPr id="221" name="Google Shape;221;p32"/>
          <p:cNvPicPr preferRelativeResize="0"/>
          <p:nvPr/>
        </p:nvPicPr>
        <p:blipFill>
          <a:blip r:embed="rId3">
            <a:alphaModFix/>
          </a:blip>
          <a:stretch>
            <a:fillRect/>
          </a:stretch>
        </p:blipFill>
        <p:spPr>
          <a:xfrm>
            <a:off x="496472" y="1891048"/>
            <a:ext cx="3253375" cy="455450"/>
          </a:xfrm>
          <a:prstGeom prst="rect">
            <a:avLst/>
          </a:prstGeom>
          <a:noFill/>
          <a:ln>
            <a:noFill/>
          </a:ln>
        </p:spPr>
      </p:pic>
      <p:pic>
        <p:nvPicPr>
          <p:cNvPr id="222" name="Google Shape;222;p32"/>
          <p:cNvPicPr preferRelativeResize="0"/>
          <p:nvPr/>
        </p:nvPicPr>
        <p:blipFill>
          <a:blip r:embed="rId4">
            <a:alphaModFix/>
          </a:blip>
          <a:stretch>
            <a:fillRect/>
          </a:stretch>
        </p:blipFill>
        <p:spPr>
          <a:xfrm>
            <a:off x="4863888" y="1725301"/>
            <a:ext cx="3731412" cy="1116700"/>
          </a:xfrm>
          <a:prstGeom prst="rect">
            <a:avLst/>
          </a:prstGeom>
          <a:noFill/>
          <a:ln>
            <a:noFill/>
          </a:ln>
        </p:spPr>
      </p:pic>
      <p:pic>
        <p:nvPicPr>
          <p:cNvPr id="223" name="Google Shape;223;p32"/>
          <p:cNvPicPr preferRelativeResize="0"/>
          <p:nvPr/>
        </p:nvPicPr>
        <p:blipFill>
          <a:blip r:embed="rId5">
            <a:alphaModFix/>
          </a:blip>
          <a:stretch>
            <a:fillRect/>
          </a:stretch>
        </p:blipFill>
        <p:spPr>
          <a:xfrm>
            <a:off x="5151651" y="2909751"/>
            <a:ext cx="3253375" cy="993653"/>
          </a:xfrm>
          <a:prstGeom prst="rect">
            <a:avLst/>
          </a:prstGeom>
          <a:noFill/>
          <a:ln>
            <a:noFill/>
          </a:ln>
        </p:spPr>
      </p:pic>
      <p:pic>
        <p:nvPicPr>
          <p:cNvPr id="224" name="Google Shape;224;p32"/>
          <p:cNvPicPr preferRelativeResize="0"/>
          <p:nvPr/>
        </p:nvPicPr>
        <p:blipFill>
          <a:blip r:embed="rId6">
            <a:alphaModFix/>
          </a:blip>
          <a:stretch>
            <a:fillRect/>
          </a:stretch>
        </p:blipFill>
        <p:spPr>
          <a:xfrm>
            <a:off x="342900" y="2842013"/>
            <a:ext cx="4236300" cy="1004995"/>
          </a:xfrm>
          <a:prstGeom prst="rect">
            <a:avLst/>
          </a:prstGeom>
          <a:noFill/>
          <a:ln>
            <a:noFill/>
          </a:ln>
        </p:spPr>
      </p:pic>
      <p:sp>
        <p:nvSpPr>
          <p:cNvPr id="225" name="Google Shape;225;p32"/>
          <p:cNvSpPr txBox="1"/>
          <p:nvPr/>
        </p:nvSpPr>
        <p:spPr>
          <a:xfrm>
            <a:off x="173150" y="4055425"/>
            <a:ext cx="825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chemeClr val="dk2"/>
                </a:solidFill>
                <a:latin typeface="Nunito"/>
                <a:ea typeface="Nunito"/>
                <a:cs typeface="Nunito"/>
                <a:sym typeface="Nunito"/>
              </a:rPr>
              <a:t>Whole River IMPACT was Launched by Multiplier Advisors with funding from RWJF, The California Endowment, and The California Wellness Foundation </a:t>
            </a:r>
            <a:endParaRPr sz="1100" i="1">
              <a:solidFill>
                <a:schemeClr val="dk2"/>
              </a:solidFill>
              <a:latin typeface="Nunito"/>
              <a:ea typeface="Nunito"/>
              <a:cs typeface="Nunito"/>
              <a:sym typeface="Nunito"/>
            </a:endParaRPr>
          </a:p>
        </p:txBody>
      </p:sp>
      <p:sp>
        <p:nvSpPr>
          <p:cNvPr id="226" name="Google Shape;226;p32"/>
          <p:cNvSpPr txBox="1"/>
          <p:nvPr/>
        </p:nvSpPr>
        <p:spPr>
          <a:xfrm>
            <a:off x="256650" y="673951"/>
            <a:ext cx="8630700" cy="5889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None/>
            </a:pPr>
            <a:r>
              <a:rPr lang="en" sz="1300">
                <a:solidFill>
                  <a:schemeClr val="dk1"/>
                </a:solidFill>
                <a:latin typeface="Nunito"/>
                <a:ea typeface="Nunito"/>
                <a:cs typeface="Nunito"/>
                <a:sym typeface="Nunito"/>
              </a:rPr>
              <a:t>The recently published GIH field report states that there are currently 300 healthcare conversion foundations in the US, representing $53B in assets. Only 12% of survey respondents reported using impact investing as a primary tool.</a:t>
            </a:r>
            <a:endParaRPr/>
          </a:p>
        </p:txBody>
      </p:sp>
      <p:sp>
        <p:nvSpPr>
          <p:cNvPr id="227" name="Google Shape;227;p32"/>
          <p:cNvSpPr/>
          <p:nvPr/>
        </p:nvSpPr>
        <p:spPr>
          <a:xfrm>
            <a:off x="173150" y="1672525"/>
            <a:ext cx="8630700" cy="23829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8" name="Google Shape;228;p32"/>
          <p:cNvSpPr txBox="1"/>
          <p:nvPr/>
        </p:nvSpPr>
        <p:spPr>
          <a:xfrm>
            <a:off x="3806787" y="1507401"/>
            <a:ext cx="14865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b="1">
                <a:latin typeface="Nunito"/>
                <a:ea typeface="Nunito"/>
                <a:cs typeface="Nunito"/>
                <a:sym typeface="Nunito"/>
              </a:rPr>
              <a:t>COHORT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r>
              <a:rPr lang="en"/>
              <a:t> </a:t>
            </a:r>
            <a:fld id="{00000000-1234-1234-1234-123412341234}" type="slidenum">
              <a:rPr lang="en"/>
              <a:t>7</a:t>
            </a:fld>
            <a:endParaRPr/>
          </a:p>
        </p:txBody>
      </p:sp>
      <p:pic>
        <p:nvPicPr>
          <p:cNvPr id="234" name="Google Shape;234;p33"/>
          <p:cNvPicPr preferRelativeResize="0"/>
          <p:nvPr/>
        </p:nvPicPr>
        <p:blipFill>
          <a:blip r:embed="rId3">
            <a:alphaModFix/>
          </a:blip>
          <a:stretch>
            <a:fillRect/>
          </a:stretch>
        </p:blipFill>
        <p:spPr>
          <a:xfrm>
            <a:off x="858739" y="2899154"/>
            <a:ext cx="2443481" cy="1221740"/>
          </a:xfrm>
          <a:prstGeom prst="rect">
            <a:avLst/>
          </a:prstGeom>
          <a:noFill/>
          <a:ln>
            <a:noFill/>
          </a:ln>
        </p:spPr>
      </p:pic>
      <p:pic>
        <p:nvPicPr>
          <p:cNvPr id="235" name="Google Shape;235;p33"/>
          <p:cNvPicPr preferRelativeResize="0"/>
          <p:nvPr/>
        </p:nvPicPr>
        <p:blipFill>
          <a:blip r:embed="rId4">
            <a:alphaModFix/>
          </a:blip>
          <a:stretch>
            <a:fillRect/>
          </a:stretch>
        </p:blipFill>
        <p:spPr>
          <a:xfrm>
            <a:off x="731950" y="1646625"/>
            <a:ext cx="2697050" cy="1098798"/>
          </a:xfrm>
          <a:prstGeom prst="rect">
            <a:avLst/>
          </a:prstGeom>
          <a:noFill/>
          <a:ln>
            <a:noFill/>
          </a:ln>
        </p:spPr>
      </p:pic>
      <p:sp>
        <p:nvSpPr>
          <p:cNvPr id="236" name="Google Shape;236;p33"/>
          <p:cNvSpPr txBox="1">
            <a:spLocks noGrp="1"/>
          </p:cNvSpPr>
          <p:nvPr>
            <p:ph type="title"/>
          </p:nvPr>
        </p:nvSpPr>
        <p:spPr>
          <a:xfrm>
            <a:off x="342900" y="222775"/>
            <a:ext cx="4236300" cy="2382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400" b="1"/>
              <a:t>YOU CAN START NO MATTER WHAT YOUR SIZE IS</a:t>
            </a:r>
            <a:endParaRPr sz="1400" b="1"/>
          </a:p>
        </p:txBody>
      </p:sp>
      <p:sp>
        <p:nvSpPr>
          <p:cNvPr id="237" name="Google Shape;237;p33"/>
          <p:cNvSpPr txBox="1"/>
          <p:nvPr/>
        </p:nvSpPr>
        <p:spPr>
          <a:xfrm>
            <a:off x="342898" y="540100"/>
            <a:ext cx="4165500" cy="498000"/>
          </a:xfrm>
          <a:prstGeom prst="rect">
            <a:avLst/>
          </a:prstGeom>
          <a:noFill/>
          <a:ln>
            <a:noFill/>
          </a:ln>
        </p:spPr>
        <p:txBody>
          <a:bodyPr spcFirstLastPara="1" wrap="square" lIns="0" tIns="34275" rIns="68575" bIns="34275" anchor="t" anchorCtr="0">
            <a:noAutofit/>
          </a:bodyPr>
          <a:lstStyle/>
          <a:p>
            <a:pPr marL="0" marR="0" lvl="0" indent="0" algn="l" rtl="0">
              <a:lnSpc>
                <a:spcPct val="100000"/>
              </a:lnSpc>
              <a:spcBef>
                <a:spcPts val="0"/>
              </a:spcBef>
              <a:spcAft>
                <a:spcPts val="0"/>
              </a:spcAft>
              <a:buNone/>
            </a:pPr>
            <a:r>
              <a:rPr lang="en" sz="1300">
                <a:solidFill>
                  <a:schemeClr val="dk1"/>
                </a:solidFill>
                <a:latin typeface="Nunito"/>
                <a:ea typeface="Nunito"/>
                <a:cs typeface="Nunito"/>
                <a:sym typeface="Nunito"/>
              </a:rPr>
              <a:t>Examples of one large, one small foundation taking a “whole endowment” approach to their mission-aligned investing.</a:t>
            </a:r>
            <a:endParaRPr>
              <a:solidFill>
                <a:schemeClr val="dk1"/>
              </a:solidFill>
            </a:endParaRPr>
          </a:p>
        </p:txBody>
      </p:sp>
      <p:sp>
        <p:nvSpPr>
          <p:cNvPr id="238" name="Google Shape;238;p33"/>
          <p:cNvSpPr txBox="1">
            <a:spLocks noGrp="1"/>
          </p:cNvSpPr>
          <p:nvPr>
            <p:ph type="body" idx="1"/>
          </p:nvPr>
        </p:nvSpPr>
        <p:spPr>
          <a:xfrm>
            <a:off x="4743300" y="1097650"/>
            <a:ext cx="4057800" cy="30933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500" b="1">
                <a:latin typeface="Nunito"/>
                <a:ea typeface="Nunito"/>
                <a:cs typeface="Nunito"/>
                <a:sym typeface="Nunito"/>
              </a:rPr>
              <a:t>Key takeaways</a:t>
            </a:r>
            <a:endParaRPr sz="1500">
              <a:latin typeface="Nunito"/>
              <a:ea typeface="Nunito"/>
              <a:cs typeface="Nunito"/>
              <a:sym typeface="Nunito"/>
            </a:endParaRPr>
          </a:p>
          <a:p>
            <a:pPr marL="457200" lvl="0" indent="-323850" algn="l" rtl="0">
              <a:lnSpc>
                <a:spcPct val="115000"/>
              </a:lnSpc>
              <a:spcBef>
                <a:spcPts val="1200"/>
              </a:spcBef>
              <a:spcAft>
                <a:spcPts val="0"/>
              </a:spcAft>
              <a:buClr>
                <a:schemeClr val="dk1"/>
              </a:buClr>
              <a:buSzPts val="1500"/>
              <a:buFont typeface="Nunito"/>
              <a:buChar char="-"/>
            </a:pPr>
            <a:r>
              <a:rPr lang="en" sz="1500">
                <a:latin typeface="Nunito"/>
                <a:ea typeface="Nunito"/>
                <a:cs typeface="Nunito"/>
                <a:sym typeface="Nunito"/>
              </a:rPr>
              <a:t>The smallest endowment can unlock multiples of new capital </a:t>
            </a:r>
            <a:endParaRPr sz="1500">
              <a:latin typeface="Nunito"/>
              <a:ea typeface="Nunito"/>
              <a:cs typeface="Nunito"/>
              <a:sym typeface="Nunito"/>
            </a:endParaRPr>
          </a:p>
          <a:p>
            <a:pPr marL="457200" lvl="0" indent="-323850" algn="l" rtl="0">
              <a:lnSpc>
                <a:spcPct val="115000"/>
              </a:lnSpc>
              <a:spcBef>
                <a:spcPts val="1000"/>
              </a:spcBef>
              <a:spcAft>
                <a:spcPts val="0"/>
              </a:spcAft>
              <a:buClr>
                <a:schemeClr val="dk1"/>
              </a:buClr>
              <a:buSzPts val="1500"/>
              <a:buFont typeface="Nunito"/>
              <a:buChar char="-"/>
            </a:pPr>
            <a:r>
              <a:rPr lang="en" sz="1500">
                <a:latin typeface="Nunito"/>
                <a:ea typeface="Nunito"/>
                <a:cs typeface="Nunito"/>
                <a:sym typeface="Nunito"/>
              </a:rPr>
              <a:t>Small incremental and intentional steps can add up to systemic change</a:t>
            </a:r>
            <a:endParaRPr sz="1500">
              <a:latin typeface="Nunito"/>
              <a:ea typeface="Nunito"/>
              <a:cs typeface="Nunito"/>
              <a:sym typeface="Nunito"/>
            </a:endParaRPr>
          </a:p>
          <a:p>
            <a:pPr marL="457200" lvl="0" indent="-323850" algn="l" rtl="0">
              <a:lnSpc>
                <a:spcPct val="115000"/>
              </a:lnSpc>
              <a:spcBef>
                <a:spcPts val="1200"/>
              </a:spcBef>
              <a:spcAft>
                <a:spcPts val="0"/>
              </a:spcAft>
              <a:buClr>
                <a:schemeClr val="dk1"/>
              </a:buClr>
              <a:buSzPts val="1500"/>
              <a:buFont typeface="Nunito"/>
              <a:buChar char="-"/>
            </a:pPr>
            <a:r>
              <a:rPr lang="en" sz="1500">
                <a:latin typeface="Nunito"/>
                <a:ea typeface="Nunito"/>
                <a:cs typeface="Nunito"/>
                <a:sym typeface="Nunito"/>
              </a:rPr>
              <a:t>There are always ways to continue deepening the work to align assets with mission</a:t>
            </a:r>
            <a:endParaRPr sz="1500">
              <a:latin typeface="Nunito"/>
              <a:ea typeface="Nunito"/>
              <a:cs typeface="Nunito"/>
              <a:sym typeface="Nunito"/>
            </a:endParaRPr>
          </a:p>
          <a:p>
            <a:pPr marL="0" lvl="0" indent="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body" idx="1"/>
          </p:nvPr>
        </p:nvSpPr>
        <p:spPr>
          <a:xfrm>
            <a:off x="362025" y="590550"/>
            <a:ext cx="8233200" cy="39723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500" b="1" u="sng">
                <a:latin typeface="Nunito"/>
                <a:ea typeface="Nunito"/>
                <a:cs typeface="Nunito"/>
                <a:sym typeface="Nunito"/>
              </a:rPr>
              <a:t>Board Members and Trustees</a:t>
            </a:r>
            <a:r>
              <a:rPr lang="en" sz="1500"/>
              <a:t>: Champion the vision, provide fiduciary stewardship and oversight, ensure governance</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b="1" u="sng">
                <a:latin typeface="Nunito"/>
                <a:ea typeface="Nunito"/>
                <a:cs typeface="Nunito"/>
                <a:sym typeface="Nunito"/>
              </a:rPr>
              <a:t>C-Suite and Foundation Leaders</a:t>
            </a:r>
            <a:r>
              <a:rPr lang="en" sz="1500"/>
              <a:t>: Champion the vision, develop the strategy and internal infrastructure including processes, staffing, and management structure; identify ways to connect to other programs internally and in the community</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b="1" u="sng">
                <a:latin typeface="Nunito"/>
                <a:ea typeface="Nunito"/>
                <a:cs typeface="Nunito"/>
                <a:sym typeface="Nunito"/>
              </a:rPr>
              <a:t>Staff</a:t>
            </a:r>
            <a:r>
              <a:rPr lang="en" sz="1500"/>
              <a:t>: Support the vision, operationalize the strategy, assess and refine, connect to other programs internally and in the community</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b="1" u="sng">
                <a:latin typeface="Nunito"/>
                <a:ea typeface="Nunito"/>
                <a:cs typeface="Nunito"/>
                <a:sym typeface="Nunito"/>
              </a:rPr>
              <a:t>Community</a:t>
            </a:r>
            <a:r>
              <a:rPr lang="en" sz="1500"/>
              <a:t>: Provide input into strategy creation, inform how and where investments are deployed, what partnerships are needed, and how to ensure effective impact</a:t>
            </a:r>
            <a:endParaRPr sz="1500"/>
          </a:p>
        </p:txBody>
      </p:sp>
      <p:sp>
        <p:nvSpPr>
          <p:cNvPr id="244" name="Google Shape;244;p34"/>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8</a:t>
            </a:fld>
            <a:endParaRPr/>
          </a:p>
        </p:txBody>
      </p:sp>
      <p:sp>
        <p:nvSpPr>
          <p:cNvPr id="245" name="Google Shape;245;p34"/>
          <p:cNvSpPr txBox="1">
            <a:spLocks noGrp="1"/>
          </p:cNvSpPr>
          <p:nvPr>
            <p:ph type="title"/>
          </p:nvPr>
        </p:nvSpPr>
        <p:spPr>
          <a:xfrm>
            <a:off x="342900" y="222775"/>
            <a:ext cx="4236300" cy="2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STAKEHOLDERS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fld id="{00000000-1234-1234-1234-123412341234}" type="slidenum">
              <a:rPr lang="en"/>
              <a:t>9</a:t>
            </a:fld>
            <a:endParaRPr/>
          </a:p>
        </p:txBody>
      </p:sp>
      <p:sp>
        <p:nvSpPr>
          <p:cNvPr id="251" name="Google Shape;251;p35"/>
          <p:cNvSpPr txBox="1">
            <a:spLocks noGrp="1"/>
          </p:cNvSpPr>
          <p:nvPr>
            <p:ph type="body" idx="1"/>
          </p:nvPr>
        </p:nvSpPr>
        <p:spPr>
          <a:xfrm>
            <a:off x="342900" y="814100"/>
            <a:ext cx="8233200" cy="21840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500"/>
              <a:t>Schedule a conversation with your Foundation Executive or Board Chair to explore this topic</a:t>
            </a:r>
            <a:endParaRPr sz="1500"/>
          </a:p>
          <a:p>
            <a:pPr marL="457200" lvl="0" indent="-323850" algn="l" rtl="0">
              <a:spcBef>
                <a:spcPts val="1000"/>
              </a:spcBef>
              <a:spcAft>
                <a:spcPts val="0"/>
              </a:spcAft>
              <a:buSzPts val="1500"/>
              <a:buChar char="●"/>
            </a:pPr>
            <a:r>
              <a:rPr lang="en" sz="1500"/>
              <a:t>Explore tools and research on philanthropy serving organization sites (</a:t>
            </a:r>
            <a:r>
              <a:rPr lang="en" sz="1500" u="sng">
                <a:solidFill>
                  <a:schemeClr val="hlink"/>
                </a:solidFill>
                <a:hlinkClick r:id="rId3"/>
              </a:rPr>
              <a:t>Mission Investors Exchange</a:t>
            </a:r>
            <a:r>
              <a:rPr lang="en" sz="1500"/>
              <a:t>, </a:t>
            </a:r>
            <a:r>
              <a:rPr lang="en" sz="1500" u="sng">
                <a:solidFill>
                  <a:schemeClr val="hlink"/>
                </a:solidFill>
                <a:hlinkClick r:id="rId4"/>
              </a:rPr>
              <a:t>Health Anchor Network</a:t>
            </a:r>
            <a:r>
              <a:rPr lang="en" sz="1500"/>
              <a:t>), </a:t>
            </a:r>
            <a:r>
              <a:rPr lang="en" sz="1500" u="sng">
                <a:solidFill>
                  <a:schemeClr val="hlink"/>
                </a:solidFill>
                <a:hlinkClick r:id="rId5"/>
              </a:rPr>
              <a:t>Tideline Compass Series</a:t>
            </a:r>
            <a:r>
              <a:rPr lang="en" sz="1500"/>
              <a:t>, </a:t>
            </a:r>
            <a:r>
              <a:rPr lang="en" sz="1500" u="sng">
                <a:solidFill>
                  <a:schemeClr val="hlink"/>
                </a:solidFill>
                <a:hlinkClick r:id="rId6"/>
              </a:rPr>
              <a:t>CapShift/Multiplier Health Investing Primer</a:t>
            </a:r>
            <a:r>
              <a:rPr lang="en" sz="1500"/>
              <a:t>)</a:t>
            </a:r>
            <a:endParaRPr sz="1500"/>
          </a:p>
          <a:p>
            <a:pPr marL="457200" lvl="0" indent="-323850" algn="l" rtl="0">
              <a:spcBef>
                <a:spcPts val="1000"/>
              </a:spcBef>
              <a:spcAft>
                <a:spcPts val="0"/>
              </a:spcAft>
              <a:buSzPts val="1500"/>
              <a:buChar char="●"/>
            </a:pPr>
            <a:r>
              <a:rPr lang="en" sz="1500"/>
              <a:t>Note in your webinar eval your interest in follow-on conversations through GIH</a:t>
            </a:r>
            <a:endParaRPr sz="1500"/>
          </a:p>
          <a:p>
            <a:pPr marL="457200" lvl="0" indent="-323850" algn="l" rtl="0">
              <a:spcBef>
                <a:spcPts val="1000"/>
              </a:spcBef>
              <a:spcAft>
                <a:spcPts val="1000"/>
              </a:spcAft>
              <a:buSzPts val="1500"/>
              <a:buChar char="●"/>
            </a:pPr>
            <a:r>
              <a:rPr lang="en" sz="1500"/>
              <a:t>Learn more about </a:t>
            </a:r>
            <a:r>
              <a:rPr lang="en" sz="1500" u="sng">
                <a:hlinkClick r:id="rId7"/>
              </a:rPr>
              <a:t>Whole River IMPACT</a:t>
            </a:r>
            <a:endParaRPr sz="1500"/>
          </a:p>
        </p:txBody>
      </p:sp>
      <p:sp>
        <p:nvSpPr>
          <p:cNvPr id="252" name="Google Shape;252;p35"/>
          <p:cNvSpPr txBox="1">
            <a:spLocks noGrp="1"/>
          </p:cNvSpPr>
          <p:nvPr>
            <p:ph type="title"/>
          </p:nvPr>
        </p:nvSpPr>
        <p:spPr>
          <a:xfrm>
            <a:off x="342900" y="222775"/>
            <a:ext cx="4236300" cy="2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YOU CAN TAKE RIGHT NOW</a:t>
            </a:r>
            <a:endParaRPr/>
          </a:p>
        </p:txBody>
      </p:sp>
      <p:pic>
        <p:nvPicPr>
          <p:cNvPr id="253" name="Google Shape;253;p35" title="Whole River Slides (5).png"/>
          <p:cNvPicPr preferRelativeResize="0"/>
          <p:nvPr/>
        </p:nvPicPr>
        <p:blipFill rotWithShape="1">
          <a:blip r:embed="rId8">
            <a:alphaModFix/>
          </a:blip>
          <a:srcRect l="37081" t="30133" r="37271" b="30358"/>
          <a:stretch/>
        </p:blipFill>
        <p:spPr>
          <a:xfrm>
            <a:off x="4523925" y="2646350"/>
            <a:ext cx="2105902" cy="2162225"/>
          </a:xfrm>
          <a:prstGeom prst="rect">
            <a:avLst/>
          </a:prstGeom>
          <a:noFill/>
          <a:ln>
            <a:noFill/>
          </a:ln>
        </p:spPr>
      </p:pic>
    </p:spTree>
  </p:cSld>
  <p:clrMapOvr>
    <a:masterClrMapping/>
  </p:clrMapOvr>
</p:sld>
</file>

<file path=ppt/theme/theme1.xml><?xml version="1.0" encoding="utf-8"?>
<a:theme xmlns:a="http://schemas.openxmlformats.org/drawingml/2006/main" name="Multiplier Advisors Final">
  <a:themeElements>
    <a:clrScheme name="Simple Light">
      <a:dk1>
        <a:srgbClr val="013E52"/>
      </a:dk1>
      <a:lt1>
        <a:srgbClr val="FFFFFF"/>
      </a:lt1>
      <a:dk2>
        <a:srgbClr val="013E52"/>
      </a:dk2>
      <a:lt2>
        <a:srgbClr val="68455A"/>
      </a:lt2>
      <a:accent1>
        <a:srgbClr val="00687F"/>
      </a:accent1>
      <a:accent2>
        <a:srgbClr val="00ACC8"/>
      </a:accent2>
      <a:accent3>
        <a:srgbClr val="ECE6EA"/>
      </a:accent3>
      <a:accent4>
        <a:srgbClr val="9F935F"/>
      </a:accent4>
      <a:accent5>
        <a:srgbClr val="AF96A6"/>
      </a:accent5>
      <a:accent6>
        <a:srgbClr val="645E26"/>
      </a:accent6>
      <a:hlink>
        <a:srgbClr val="013E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1120</Words>
  <Application>Microsoft Macintosh PowerPoint</Application>
  <PresentationFormat>On-screen Show (16:9)</PresentationFormat>
  <Paragraphs>115</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Nunito Light</vt:lpstr>
      <vt:lpstr>Roboto</vt:lpstr>
      <vt:lpstr>Roboto Medium</vt:lpstr>
      <vt:lpstr>Nunito SemiBold</vt:lpstr>
      <vt:lpstr>Nunito</vt:lpstr>
      <vt:lpstr>Nunito Medium</vt:lpstr>
      <vt:lpstr>Arial</vt:lpstr>
      <vt:lpstr>Multiplier Advisors Final</vt:lpstr>
      <vt:lpstr>Aligning Assets with Mission: Local Community Investing</vt:lpstr>
      <vt:lpstr>MISSION-ALIGNED INVESTING TOOLS</vt:lpstr>
      <vt:lpstr>CONCEPTUALIZING WHOLE RIVER IMPACT</vt:lpstr>
      <vt:lpstr>THE SPECTRUM OF CAPITAL</vt:lpstr>
      <vt:lpstr>PowerPoint Presentation</vt:lpstr>
      <vt:lpstr>WHOLE RIVER IMPACT: A GROWING COMMUNITY OF PRACTICE</vt:lpstr>
      <vt:lpstr>YOU CAN START NO MATTER WHAT YOUR SIZE IS</vt:lpstr>
      <vt:lpstr>STAKEHOLDERS</vt:lpstr>
      <vt:lpstr>STEPS YOU CAN TAKE RIGHT NOW</vt:lpstr>
      <vt:lpstr>ABOUT US</vt:lpstr>
      <vt:lpstr>ABOUT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Colby Dailey</cp:lastModifiedBy>
  <cp:revision>1</cp:revision>
  <dcterms:modified xsi:type="dcterms:W3CDTF">2026-06-22T20:04:28Z</dcterms:modified>
</cp:coreProperties>
</file>